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59" r:id="rId5"/>
    <p:sldId id="287" r:id="rId6"/>
    <p:sldId id="290" r:id="rId7"/>
    <p:sldId id="289" r:id="rId8"/>
    <p:sldId id="28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2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 algn="ctr"/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مصطفى عبد المجيد بخوش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endParaRPr lang="en-US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36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36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الأولى</a:t>
            </a: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: </a:t>
            </a:r>
            <a:r>
              <a:rPr lang="ar-DZ" sz="3200" b="1" dirty="0" smtClean="0">
                <a:solidFill>
                  <a:schemeClr val="accent4">
                    <a:lumMod val="50000"/>
                  </a:schemeClr>
                </a:solidFill>
              </a:rPr>
              <a:t>مفاهيم إدارة الأعمال</a:t>
            </a:r>
            <a:endParaRPr lang="en-US" b="1" spc="-150" dirty="0" smtClean="0">
              <a:solidFill>
                <a:schemeClr val="accent4">
                  <a:lumMod val="50000"/>
                </a:schemeClr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عناصر المحاضرة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2000" b="1" dirty="0" smtClean="0">
                <a:cs typeface="Arial" pitchFamily="34" charset="0"/>
              </a:rPr>
              <a:t>مقدمة</a:t>
            </a:r>
            <a:endParaRPr lang="fr-FR" sz="2000" b="1" dirty="0" smtClean="0">
              <a:cs typeface="Arial" pitchFamily="34" charset="0"/>
            </a:endParaRPr>
          </a:p>
          <a:p>
            <a:pPr rtl="1"/>
            <a:r>
              <a:rPr lang="ar-DZ" sz="2000" b="1" dirty="0" smtClean="0">
                <a:cs typeface="Arial" pitchFamily="34" charset="0"/>
              </a:rPr>
              <a:t>الإدارة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مفهوم الإدارة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وظائف الإدارة </a:t>
            </a:r>
            <a:endParaRPr lang="fr-FR" sz="2000" dirty="0" smtClean="0">
              <a:cs typeface="Arial" pitchFamily="34" charset="0"/>
            </a:endParaRPr>
          </a:p>
          <a:p>
            <a:pPr rtl="1"/>
            <a:r>
              <a:rPr lang="ar-DZ" sz="2000" b="1" dirty="0" smtClean="0">
                <a:cs typeface="Arial" pitchFamily="34" charset="0"/>
              </a:rPr>
              <a:t>المدير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تعريف المدير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مستويات المدراء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مهارات المدير</a:t>
            </a:r>
            <a:endParaRPr lang="fr-FR" sz="2000" dirty="0" smtClean="0">
              <a:cs typeface="Arial" pitchFamily="34" charset="0"/>
            </a:endParaRPr>
          </a:p>
          <a:p>
            <a:pPr rtl="1"/>
            <a:r>
              <a:rPr lang="ar-DZ" sz="2000" b="1" dirty="0" smtClean="0">
                <a:cs typeface="Arial" pitchFamily="34" charset="0"/>
              </a:rPr>
              <a:t>المنظمة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مفهوم المنظمة</a:t>
            </a:r>
            <a:endParaRPr lang="fr-FR" sz="2000" dirty="0" smtClean="0">
              <a:cs typeface="Arial" pitchFamily="34" charset="0"/>
            </a:endParaRPr>
          </a:p>
          <a:p>
            <a:pPr rtl="1">
              <a:buFontTx/>
              <a:buChar char="•"/>
            </a:pPr>
            <a:r>
              <a:rPr lang="ar-DZ" sz="2000" dirty="0" smtClean="0">
                <a:cs typeface="Arial" pitchFamily="34" charset="0"/>
              </a:rPr>
              <a:t>أهم أنواع المنظمة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DZ" dirty="0" smtClean="0">
                <a:solidFill>
                  <a:schemeClr val="tx1"/>
                </a:solidFill>
                <a:cs typeface="Arial" pitchFamily="34" charset="0"/>
              </a:rPr>
              <a:t>مقدمة: لماذا ندرس الإدارة ؟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  <a:defRPr/>
            </a:pPr>
            <a:r>
              <a:rPr lang="ar-DZ" b="1" u="sng" dirty="0" smtClean="0"/>
              <a:t>هدف </a:t>
            </a:r>
            <a:r>
              <a:rPr lang="ar-SA" b="1" u="sng" dirty="0" smtClean="0"/>
              <a:t>المحاضرة</a:t>
            </a:r>
            <a:endParaRPr lang="ar-SA" b="1" dirty="0" smtClean="0"/>
          </a:p>
          <a:p>
            <a:pPr indent="228600" rtl="1">
              <a:defRPr/>
            </a:pPr>
            <a:r>
              <a:rPr lang="ar-DZ" dirty="0" smtClean="0"/>
              <a:t>تعريف الطالب ببعض مفاهيم الإدارة</a:t>
            </a:r>
            <a:endParaRPr lang="fr-FR" dirty="0" smtClean="0"/>
          </a:p>
          <a:p>
            <a:pPr indent="228600" rtl="1">
              <a:defRPr/>
            </a:pPr>
            <a:r>
              <a:rPr lang="ar-DZ" b="1" u="sng" dirty="0" smtClean="0">
                <a:ea typeface="Calibri" pitchFamily="34" charset="0"/>
              </a:rPr>
              <a:t>النتائج المنتظرة</a:t>
            </a:r>
            <a:r>
              <a:rPr lang="ar-DZ" dirty="0" smtClean="0">
                <a:ea typeface="Calibri" pitchFamily="34" charset="0"/>
              </a:rPr>
              <a:t>: ينتظر من الطالب بعد </a:t>
            </a:r>
            <a:r>
              <a:rPr lang="ar-DZ" dirty="0" err="1" smtClean="0">
                <a:ea typeface="Calibri" pitchFamily="34" charset="0"/>
              </a:rPr>
              <a:t>هذ</a:t>
            </a:r>
            <a:r>
              <a:rPr lang="ar-SA" dirty="0" smtClean="0">
                <a:ea typeface="Calibri" pitchFamily="34" charset="0"/>
              </a:rPr>
              <a:t>ه</a:t>
            </a:r>
            <a:r>
              <a:rPr lang="ar-DZ" dirty="0" smtClean="0">
                <a:ea typeface="Calibri" pitchFamily="34" charset="0"/>
              </a:rPr>
              <a:t> </a:t>
            </a:r>
            <a:r>
              <a:rPr lang="ar-SA" dirty="0" smtClean="0">
                <a:ea typeface="Calibri" pitchFamily="34" charset="0"/>
              </a:rPr>
              <a:t>المحاضرة </a:t>
            </a:r>
            <a:r>
              <a:rPr lang="ar-DZ" dirty="0" smtClean="0">
                <a:ea typeface="Calibri" pitchFamily="34" charset="0"/>
              </a:rPr>
              <a:t>أن</a:t>
            </a:r>
            <a:endParaRPr lang="ar-DZ" dirty="0" smtClean="0">
              <a:ea typeface="Calibri" pitchFamily="34" charset="0"/>
            </a:endParaRPr>
          </a:p>
          <a:p>
            <a:pPr rtl="1">
              <a:buFontTx/>
              <a:buChar char="•"/>
              <a:defRPr/>
            </a:pPr>
            <a:r>
              <a:rPr lang="ar-DZ" dirty="0" smtClean="0">
                <a:ea typeface="Calibri" pitchFamily="34" charset="0"/>
              </a:rPr>
              <a:t>تكون له فكرة واضحة عن الإدارة، </a:t>
            </a:r>
            <a:endParaRPr lang="fr-FR" dirty="0" smtClean="0"/>
          </a:p>
          <a:p>
            <a:pPr rtl="1">
              <a:buFontTx/>
              <a:buChar char="•"/>
              <a:defRPr/>
            </a:pPr>
            <a:r>
              <a:rPr lang="ar-DZ" dirty="0" smtClean="0">
                <a:ea typeface="Calibri" pitchFamily="34" charset="0"/>
              </a:rPr>
              <a:t>يكون قادرا على التعرف على المدير وعلى مستويات المدراء</a:t>
            </a:r>
            <a:r>
              <a:rPr lang="ar-SA" dirty="0" smtClean="0">
                <a:ea typeface="Calibri" pitchFamily="34" charset="0"/>
              </a:rPr>
              <a:t>،</a:t>
            </a:r>
            <a:r>
              <a:rPr lang="ar-DZ" dirty="0" smtClean="0">
                <a:ea typeface="Calibri" pitchFamily="34" charset="0"/>
              </a:rPr>
              <a:t> </a:t>
            </a:r>
            <a:endParaRPr lang="fr-FR" dirty="0" smtClean="0"/>
          </a:p>
          <a:p>
            <a:pPr rtl="1">
              <a:buFontTx/>
              <a:buChar char="•"/>
              <a:defRPr/>
            </a:pPr>
            <a:r>
              <a:rPr lang="ar-DZ" dirty="0" smtClean="0">
                <a:ea typeface="Calibri" pitchFamily="34" charset="0"/>
              </a:rPr>
              <a:t>يعرف المنظمة بأنواعها </a:t>
            </a:r>
            <a:r>
              <a:rPr lang="ar-SA" dirty="0" smtClean="0">
                <a:ea typeface="Calibri" pitchFamily="34" charset="0"/>
              </a:rPr>
              <a:t>.</a:t>
            </a:r>
            <a:r>
              <a:rPr lang="ar-DZ" dirty="0" smtClean="0">
                <a:ea typeface="Calibri" pitchFamily="34" charset="0"/>
              </a:rPr>
              <a:t>  </a:t>
            </a:r>
            <a:endParaRPr lang="ar-DZ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sz="2800" dirty="0" smtClean="0">
                <a:cs typeface="Arial" pitchFamily="34" charset="0"/>
              </a:rPr>
              <a:t>		</a:t>
            </a:r>
            <a:r>
              <a:rPr lang="ar-DZ" sz="2800" dirty="0" smtClean="0">
                <a:cs typeface="Arial" pitchFamily="34" charset="0"/>
              </a:rPr>
              <a:t>في وقتنا :</a:t>
            </a:r>
            <a:endParaRPr lang="fr-FR" sz="2800" dirty="0" smtClean="0">
              <a:cs typeface="Arial" pitchFamily="34" charset="0"/>
            </a:endParaRPr>
          </a:p>
          <a:p>
            <a:pPr algn="just" rtl="1" eaLnBrk="1" hangingPunct="1">
              <a:buNone/>
            </a:pPr>
            <a:r>
              <a:rPr lang="ar-DZ" dirty="0" smtClean="0">
                <a:cs typeface="Arial" pitchFamily="34" charset="0"/>
              </a:rPr>
              <a:t>- </a:t>
            </a:r>
            <a:r>
              <a:rPr lang="ar-DZ" sz="2000" dirty="0" smtClean="0">
                <a:cs typeface="Arial" pitchFamily="34" charset="0"/>
              </a:rPr>
              <a:t>النشاط الاقتصادي أكثر تعقيدا</a:t>
            </a:r>
            <a:endParaRPr lang="fr-FR" sz="2000" dirty="0" smtClean="0">
              <a:cs typeface="Arial" pitchFamily="34" charset="0"/>
            </a:endParaRPr>
          </a:p>
          <a:p>
            <a:pPr algn="just" rtl="1" eaLnBrk="1" hangingPunct="1">
              <a:buNone/>
            </a:pPr>
            <a:r>
              <a:rPr lang="ar-DZ" sz="2000" dirty="0" smtClean="0">
                <a:cs typeface="Arial" pitchFamily="34" charset="0"/>
              </a:rPr>
              <a:t>- البيئة تتغير بسرعة</a:t>
            </a:r>
            <a:endParaRPr lang="ar-SA" sz="2000" dirty="0" smtClean="0">
              <a:cs typeface="Arial" pitchFamily="34" charset="0"/>
            </a:endParaRPr>
          </a:p>
          <a:p>
            <a:pPr algn="just" rtl="1" eaLnBrk="1" hangingPunct="1">
              <a:buNone/>
            </a:pPr>
            <a:r>
              <a:rPr lang="ar-SA" sz="2000" dirty="0" smtClean="0">
                <a:ea typeface="Majalla UI"/>
                <a:cs typeface="Majalla UI"/>
              </a:rPr>
              <a:t>-</a:t>
            </a:r>
            <a:r>
              <a:rPr lang="ar-DZ" sz="2000" dirty="0" smtClean="0">
                <a:ea typeface="Majalla UI"/>
                <a:cs typeface="Majalla UI"/>
              </a:rPr>
              <a:t>ازداد عدم اليقين</a:t>
            </a:r>
            <a:endParaRPr lang="ar-SA" sz="2000" dirty="0" smtClean="0">
              <a:ea typeface="Majalla UI"/>
              <a:cs typeface="Majalla UI"/>
            </a:endParaRPr>
          </a:p>
          <a:p>
            <a:pPr algn="just" rtl="1" eaLnBrk="1" hangingPunct="1">
              <a:buNone/>
            </a:pPr>
            <a:r>
              <a:rPr lang="ar-SA" sz="2800" dirty="0" smtClean="0">
                <a:cs typeface="Arial" pitchFamily="34" charset="0"/>
              </a:rPr>
              <a:t>      </a:t>
            </a:r>
            <a:r>
              <a:rPr lang="ar-DZ" sz="2800" dirty="0" smtClean="0">
                <a:cs typeface="Arial" pitchFamily="34" charset="0"/>
              </a:rPr>
              <a:t>بالإضافة إلى كون:</a:t>
            </a:r>
            <a:r>
              <a:rPr lang="ar-SA" sz="2800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                            </a:t>
            </a:r>
            <a:r>
              <a:rPr lang="ar-DZ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الإدارة ضرورية</a:t>
            </a:r>
            <a:endParaRPr lang="fr-FR" sz="2800" b="1" dirty="0" smtClean="0">
              <a:solidFill>
                <a:srgbClr val="00B0F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 rtl="1" eaLnBrk="1" hangingPunct="1">
              <a:buNone/>
            </a:pPr>
            <a:r>
              <a:rPr lang="ar-SA" dirty="0" smtClean="0">
                <a:cs typeface="Arial" pitchFamily="34" charset="0"/>
              </a:rPr>
              <a:t>-</a:t>
            </a:r>
            <a:r>
              <a:rPr lang="ar-DZ" sz="2000" dirty="0" smtClean="0">
                <a:ea typeface="Majalla UI"/>
                <a:cs typeface="Majalla UI"/>
              </a:rPr>
              <a:t>العمل بالمؤسسة يتم بعدد من الأفراد </a:t>
            </a:r>
            <a:r>
              <a:rPr lang="ar-SA" sz="2000" dirty="0" smtClean="0">
                <a:ea typeface="Majalla UI"/>
                <a:cs typeface="Majalla UI"/>
              </a:rPr>
              <a:t>                                            </a:t>
            </a:r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>
              <a:buNone/>
            </a:pPr>
            <a:r>
              <a:rPr lang="ar-DZ" sz="2000" dirty="0" smtClean="0">
                <a:ea typeface="Majalla UI"/>
                <a:cs typeface="Majalla UI"/>
              </a:rPr>
              <a:t>- تقاسم المهام</a:t>
            </a:r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>
              <a:buNone/>
            </a:pPr>
            <a:r>
              <a:rPr lang="ar-DZ" sz="2000" dirty="0" smtClean="0">
                <a:ea typeface="Majalla UI"/>
                <a:cs typeface="Majalla UI"/>
              </a:rPr>
              <a:t>تقاسم المسؤوليات</a:t>
            </a:r>
            <a:r>
              <a:rPr lang="ar-SA" sz="2000" dirty="0" smtClean="0">
                <a:ea typeface="Majalla UI"/>
                <a:cs typeface="Majalla UI"/>
              </a:rPr>
              <a:t>                   </a:t>
            </a:r>
            <a:r>
              <a:rPr lang="ar-SA" sz="2000" dirty="0" smtClean="0">
                <a:ea typeface="Majalla UI"/>
                <a:cs typeface="Majalla UI"/>
              </a:rPr>
              <a:t>                                     </a:t>
            </a:r>
            <a:r>
              <a:rPr lang="ar-DZ" sz="2000" b="1" dirty="0" smtClean="0">
                <a:solidFill>
                  <a:srgbClr val="00B0F0"/>
                </a:solidFill>
                <a:cs typeface="Arial" pitchFamily="34" charset="0"/>
              </a:rPr>
              <a:t>يزيد اهتمام المجتمعات المتقدمة </a:t>
            </a:r>
            <a:endParaRPr lang="ar-SA" sz="2000" b="1" dirty="0" smtClean="0">
              <a:solidFill>
                <a:srgbClr val="00B0F0"/>
              </a:solidFill>
              <a:cs typeface="Arial" pitchFamily="34" charset="0"/>
            </a:endParaRPr>
          </a:p>
          <a:p>
            <a:pPr algn="just" rtl="1" eaLnBrk="1" hangingPunct="1"/>
            <a:r>
              <a:rPr lang="ar-SA" sz="2000" b="1" dirty="0" smtClean="0">
                <a:solidFill>
                  <a:srgbClr val="00B0F0"/>
                </a:solidFill>
                <a:cs typeface="Arial" pitchFamily="34" charset="0"/>
              </a:rPr>
              <a:t>                                                                                     </a:t>
            </a:r>
            <a:r>
              <a:rPr lang="ar-DZ" sz="2000" b="1" dirty="0" smtClean="0">
                <a:solidFill>
                  <a:srgbClr val="00B0F0"/>
                </a:solidFill>
                <a:cs typeface="Arial" pitchFamily="34" charset="0"/>
              </a:rPr>
              <a:t>بالإدارة يوميا</a:t>
            </a:r>
            <a:endParaRPr lang="fr-FR" sz="2000" b="1" dirty="0" smtClean="0">
              <a:solidFill>
                <a:srgbClr val="00B0F0"/>
              </a:solidFill>
              <a:cs typeface="Arial" pitchFamily="34" charset="0"/>
            </a:endParaRPr>
          </a:p>
          <a:p>
            <a:pPr algn="just" rtl="1" eaLnBrk="1" hangingPunct="1"/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/>
            <a:endParaRPr lang="fr-FR" dirty="0" smtClean="0">
              <a:cs typeface="Arial" pitchFamily="34" charset="0"/>
            </a:endParaRPr>
          </a:p>
          <a:p>
            <a:pPr algn="just" rtl="1" eaLnBrk="1" hangingPunct="1"/>
            <a:endParaRPr lang="ar-DZ" dirty="0" smtClean="0">
              <a:cs typeface="Arial" pitchFamily="34" charset="0"/>
            </a:endParaRP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8" name="Flèche gauche 12"/>
          <p:cNvSpPr/>
          <p:nvPr/>
        </p:nvSpPr>
        <p:spPr>
          <a:xfrm>
            <a:off x="3886200" y="1571625"/>
            <a:ext cx="1905000" cy="392906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Flèche vers le bas 14"/>
          <p:cNvSpPr/>
          <p:nvPr/>
        </p:nvSpPr>
        <p:spPr>
          <a:xfrm>
            <a:off x="2362200" y="3810000"/>
            <a:ext cx="571500" cy="64293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r>
              <a:rPr lang="ar-DZ" b="1" dirty="0" smtClean="0">
                <a:ln w="635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الإدارة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مستطيل 10"/>
          <p:cNvSpPr>
            <a:spLocks noGrp="1" noChangeArrowheads="1"/>
          </p:cNvSpPr>
          <p:nvPr>
            <p:ph idx="4294967295"/>
          </p:nvPr>
        </p:nvSpPr>
        <p:spPr bwMode="auto">
          <a:xfrm>
            <a:off x="228600" y="1295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/>
            <a:r>
              <a:rPr lang="ar-DZ" dirty="0">
                <a:solidFill>
                  <a:schemeClr val="accent4">
                    <a:lumMod val="50000"/>
                  </a:schemeClr>
                </a:solidFill>
              </a:rPr>
              <a:t>مفهوم الإدارة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مستطيل 11"/>
          <p:cNvSpPr>
            <a:spLocks noChangeArrowheads="1"/>
          </p:cNvSpPr>
          <p:nvPr/>
        </p:nvSpPr>
        <p:spPr bwMode="auto">
          <a:xfrm>
            <a:off x="3886200" y="1828800"/>
            <a:ext cx="563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DZ" dirty="0"/>
              <a:t> </a:t>
            </a:r>
            <a:r>
              <a:rPr lang="ar-DZ" sz="2000" b="1" dirty="0">
                <a:solidFill>
                  <a:schemeClr val="accent4">
                    <a:lumMod val="50000"/>
                  </a:schemeClr>
                </a:solidFill>
              </a:rPr>
              <a:t>هي مجمل العمليات المرتبطة بالتخطيط والتنظيم والدفع والرقابة والتي تهدف إلى تحقيق أهداف تم تحديدها مسبقا.</a:t>
            </a:r>
            <a:endParaRPr lang="fr-F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مستطيل 12"/>
          <p:cNvSpPr>
            <a:spLocks noChangeArrowheads="1"/>
          </p:cNvSpPr>
          <p:nvPr/>
        </p:nvSpPr>
        <p:spPr bwMode="auto">
          <a:xfrm>
            <a:off x="3657600" y="2590800"/>
            <a:ext cx="5791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dirty="0">
                <a:sym typeface="Symbol" pitchFamily="18" charset="2"/>
              </a:rPr>
              <a:t></a:t>
            </a:r>
            <a:r>
              <a:rPr lang="ar-DZ" sz="2000" b="1" dirty="0">
                <a:solidFill>
                  <a:schemeClr val="accent4">
                    <a:lumMod val="50000"/>
                  </a:schemeClr>
                </a:solidFill>
              </a:rPr>
              <a:t>هي تحقيق الأهداف بطريقة فعالة </a:t>
            </a:r>
            <a:r>
              <a:rPr lang="ar-DZ" sz="2000" b="1" dirty="0" err="1" smtClean="0">
                <a:solidFill>
                  <a:schemeClr val="accent4">
                    <a:lumMod val="50000"/>
                  </a:schemeClr>
                </a:solidFill>
              </a:rPr>
              <a:t>وكفأة</a:t>
            </a:r>
            <a:r>
              <a:rPr lang="ar-DZ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DZ" sz="2000" b="1" dirty="0">
                <a:solidFill>
                  <a:schemeClr val="accent4">
                    <a:lumMod val="50000"/>
                  </a:schemeClr>
                </a:solidFill>
              </a:rPr>
              <a:t>من خلال عمليات التخطيط والتنظيم والدفع والرقابة للموارد</a:t>
            </a:r>
            <a:endParaRPr lang="ar-S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مستطيل 13"/>
          <p:cNvSpPr>
            <a:spLocks noChangeArrowheads="1"/>
          </p:cNvSpPr>
          <p:nvPr/>
        </p:nvSpPr>
        <p:spPr bwMode="auto">
          <a:xfrm>
            <a:off x="4724400" y="3276600"/>
            <a:ext cx="4662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DZ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DZ" sz="2000" b="1" dirty="0">
                <a:solidFill>
                  <a:schemeClr val="accent4">
                    <a:lumMod val="50000"/>
                  </a:schemeClr>
                </a:solidFill>
              </a:rPr>
              <a:t>هي فن إنجاز الأعمال بواسطة الآخرين</a:t>
            </a:r>
            <a:endParaRPr lang="fr-F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ounded Rectangle 3"/>
          <p:cNvSpPr>
            <a:spLocks noGrp="1"/>
          </p:cNvSpPr>
          <p:nvPr>
            <p:ph idx="4294967295"/>
          </p:nvPr>
        </p:nvSpPr>
        <p:spPr>
          <a:xfrm>
            <a:off x="7010400" y="2362201"/>
            <a:ext cx="2209800" cy="3505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الأموال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الموارد البشرية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العتاد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التكنولوجيا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المعلومات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النظم</a:t>
            </a:r>
          </a:p>
          <a:p>
            <a:pPr rtl="1">
              <a:buFont typeface="Arial" pitchFamily="34" charset="0"/>
              <a:buChar char="•"/>
              <a:defRPr/>
            </a:pPr>
            <a:r>
              <a:rPr lang="ar-SA" sz="2400" dirty="0"/>
              <a:t>...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6934200" y="1676400"/>
            <a:ext cx="2214563" cy="571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موارد المنظمة</a:t>
            </a:r>
          </a:p>
        </p:txBody>
      </p:sp>
      <p:sp>
        <p:nvSpPr>
          <p:cNvPr id="8" name="Hexagon 6"/>
          <p:cNvSpPr/>
          <p:nvPr/>
        </p:nvSpPr>
        <p:spPr>
          <a:xfrm rot="1173170">
            <a:off x="4922838" y="2900363"/>
            <a:ext cx="1571625" cy="1001712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الادارة</a:t>
            </a:r>
          </a:p>
        </p:txBody>
      </p:sp>
      <p:sp>
        <p:nvSpPr>
          <p:cNvPr id="9" name="Line Callout 3 (No Border) 4"/>
          <p:cNvSpPr/>
          <p:nvPr/>
        </p:nvSpPr>
        <p:spPr>
          <a:xfrm flipH="1">
            <a:off x="2438400" y="2286000"/>
            <a:ext cx="1357313" cy="2857500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40418"/>
              <a:gd name="adj6" fmla="val -16667"/>
              <a:gd name="adj7" fmla="val 71632"/>
              <a:gd name="adj8" fmla="val -21800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المبيعات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الأرباح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الاستثمار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10" name="Pentagon 7"/>
          <p:cNvSpPr/>
          <p:nvPr/>
        </p:nvSpPr>
        <p:spPr>
          <a:xfrm flipH="1">
            <a:off x="2438400" y="1828800"/>
            <a:ext cx="1357313" cy="428625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الأهداف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endParaRPr lang="ar-SA" dirty="0" smtClean="0">
              <a:cs typeface="Arial" pitchFamily="34" charset="0"/>
            </a:endParaRPr>
          </a:p>
          <a:p>
            <a:endParaRPr lang="en-US" dirty="0" smtClean="0"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cs typeface="Arial" pitchFamily="34" charset="0"/>
              </a:rPr>
              <a:t>          </a:t>
            </a:r>
            <a:r>
              <a:rPr lang="ar-DZ" dirty="0" smtClean="0">
                <a:cs typeface="Arial" pitchFamily="34" charset="0"/>
              </a:rPr>
              <a:t>ا</a:t>
            </a:r>
            <a:r>
              <a:rPr lang="ar-DZ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لإدارة</a:t>
            </a:r>
            <a:r>
              <a:rPr lang="en-US" dirty="0" smtClean="0">
                <a:cs typeface="Arial" pitchFamily="34" charset="0"/>
              </a:rPr>
              <a:t>			</a:t>
            </a:r>
            <a:endParaRPr lang="ar-SA" dirty="0" smtClean="0">
              <a:cs typeface="Arial" pitchFamily="34" charset="0"/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5334000" y="2133600"/>
            <a:ext cx="428625" cy="135731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8" name="مستطيل 5"/>
          <p:cNvSpPr>
            <a:spLocks noChangeArrowheads="1"/>
          </p:cNvSpPr>
          <p:nvPr/>
        </p:nvSpPr>
        <p:spPr bwMode="auto">
          <a:xfrm>
            <a:off x="3505200" y="1981200"/>
            <a:ext cx="1444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b="1" dirty="0">
                <a:solidFill>
                  <a:schemeClr val="accent4">
                    <a:lumMod val="50000"/>
                  </a:schemeClr>
                </a:solidFill>
                <a:cs typeface="Simplified Arabic" pitchFamily="2" charset="-78"/>
              </a:rPr>
              <a:t>لها أربعة وظائف</a:t>
            </a:r>
            <a:endParaRPr lang="fr-FR" b="1" dirty="0">
              <a:solidFill>
                <a:schemeClr val="accent4">
                  <a:lumMod val="50000"/>
                </a:schemeClr>
              </a:solidFill>
              <a:cs typeface="Simplified Arabic" pitchFamily="2" charset="-78"/>
            </a:endParaRPr>
          </a:p>
        </p:txBody>
      </p:sp>
      <p:sp>
        <p:nvSpPr>
          <p:cNvPr id="9" name="مستطيل 6"/>
          <p:cNvSpPr>
            <a:spLocks noChangeArrowheads="1"/>
          </p:cNvSpPr>
          <p:nvPr/>
        </p:nvSpPr>
        <p:spPr bwMode="auto">
          <a:xfrm>
            <a:off x="3143702" y="3352800"/>
            <a:ext cx="18902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b="1" dirty="0">
                <a:solidFill>
                  <a:schemeClr val="accent4">
                    <a:lumMod val="50000"/>
                  </a:schemeClr>
                </a:solidFill>
                <a:cs typeface="Simplified Arabic" pitchFamily="2" charset="-78"/>
              </a:rPr>
              <a:t>تهتم بتحقيق الأهداف  </a:t>
            </a:r>
            <a:endParaRPr lang="fr-FR" b="1" dirty="0">
              <a:solidFill>
                <a:schemeClr val="accent4">
                  <a:lumMod val="50000"/>
                </a:schemeClr>
              </a:solidFill>
              <a:cs typeface="Simplified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r>
              <a:rPr lang="ar-DZ" b="1" dirty="0" smtClean="0"/>
              <a:t>وظائف الإدارة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endParaRPr lang="ar-SA" sz="2400" dirty="0" smtClean="0"/>
          </a:p>
          <a:p>
            <a:pPr rtl="1"/>
            <a:r>
              <a:rPr lang="ar-DZ" sz="28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التخطيط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: عملية تحديد الأهداف والموارد الضرورية لإنجازها</a:t>
            </a:r>
            <a:endParaRPr lang="ar-SA" sz="2800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rtl="1"/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ar-DZ" sz="28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التنظيم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: عملية تقسيم المهام والموارد وإقامة الهيئات والتنسيق بينها</a:t>
            </a:r>
            <a:endParaRPr lang="ar-SA" sz="2800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rtl="1"/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التوجيه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: عملية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الاتصال بالآخرين </a:t>
            </a:r>
            <a:r>
              <a:rPr lang="ar-SA" sz="2800" dirty="0" err="1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و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التأثير في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هم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وتحفيزهم 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قصد توجيههم نحو إنجاز الأهداف</a:t>
            </a:r>
            <a:endParaRPr lang="ar-SA" sz="2800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rtl="1"/>
            <a:r>
              <a:rPr lang="ar-DZ" sz="28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الرقابة</a:t>
            </a:r>
            <a:r>
              <a:rPr lang="ar-DZ" sz="28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: قياس المنجز ومقارنته بالمخطط وتحديد الانحرافات قصد تصحيحها</a:t>
            </a:r>
            <a:endParaRPr lang="fr-FR" sz="2800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221662" y="1500188"/>
            <a:ext cx="1455738" cy="42148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الموارد</a:t>
            </a:r>
            <a:endParaRPr lang="ar-SA" b="1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defRPr/>
            </a:pPr>
            <a:endParaRPr lang="ar-SA" b="1" dirty="0"/>
          </a:p>
          <a:p>
            <a:pPr>
              <a:defRPr/>
            </a:pPr>
            <a:endParaRPr lang="ar-SA" b="1" dirty="0"/>
          </a:p>
          <a:p>
            <a:pPr>
              <a:defRPr/>
            </a:pP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بشرية</a:t>
            </a:r>
          </a:p>
          <a:p>
            <a:pPr>
              <a:defRPr/>
            </a:pP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مالية</a:t>
            </a:r>
          </a:p>
          <a:p>
            <a:pPr>
              <a:defRPr/>
            </a:pP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تكنولوجيا</a:t>
            </a:r>
          </a:p>
          <a:p>
            <a:pPr>
              <a:defRPr/>
            </a:pP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معلوماتية</a:t>
            </a:r>
          </a:p>
          <a:p>
            <a:pPr>
              <a:defRPr/>
            </a:pPr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.....</a:t>
            </a:r>
          </a:p>
          <a:p>
            <a:pPr>
              <a:defRPr/>
            </a:pPr>
            <a:endParaRPr lang="ar-SA" dirty="0"/>
          </a:p>
        </p:txBody>
      </p:sp>
      <p:grpSp>
        <p:nvGrpSpPr>
          <p:cNvPr id="5" name="مجموعة 12"/>
          <p:cNvGrpSpPr>
            <a:grpSpLocks/>
          </p:cNvGrpSpPr>
          <p:nvPr/>
        </p:nvGrpSpPr>
        <p:grpSpPr bwMode="auto">
          <a:xfrm>
            <a:off x="152400" y="762000"/>
            <a:ext cx="8001000" cy="5143500"/>
            <a:chOff x="232173" y="1500188"/>
            <a:chExt cx="8001000" cy="5143500"/>
          </a:xfrm>
        </p:grpSpPr>
        <p:cxnSp>
          <p:nvCxnSpPr>
            <p:cNvPr id="6" name="Straight Arrow Connector 15"/>
            <p:cNvCxnSpPr/>
            <p:nvPr/>
          </p:nvCxnSpPr>
          <p:spPr>
            <a:xfrm rot="10800000">
              <a:off x="1702198" y="4214813"/>
              <a:ext cx="29845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4"/>
            <p:cNvSpPr/>
            <p:nvPr/>
          </p:nvSpPr>
          <p:spPr>
            <a:xfrm>
              <a:off x="232173" y="2143126"/>
              <a:ext cx="1455738" cy="42148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en-US" dirty="0"/>
            </a:p>
            <a:p>
              <a:pPr>
                <a:defRPr/>
              </a:pPr>
              <a:r>
                <a:rPr lang="ar-SA" sz="2800" b="1" dirty="0">
                  <a:solidFill>
                    <a:schemeClr val="accent4">
                      <a:lumMod val="50000"/>
                    </a:schemeClr>
                  </a:solidFill>
                </a:rPr>
                <a:t>الأداء</a:t>
              </a:r>
              <a:endParaRPr lang="ar-SA" b="1" dirty="0">
                <a:solidFill>
                  <a:schemeClr val="accent4">
                    <a:lumMod val="50000"/>
                  </a:schemeClr>
                </a:solidFill>
              </a:endParaRPr>
            </a:p>
            <a:p>
              <a:pPr>
                <a:defRPr/>
              </a:pPr>
              <a:endParaRPr lang="ar-SA" dirty="0"/>
            </a:p>
            <a:p>
              <a:pPr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كفاءة </a:t>
              </a:r>
            </a:p>
            <a:p>
              <a:pPr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فعالية</a:t>
              </a:r>
            </a:p>
            <a:p>
              <a:pPr>
                <a:defRPr/>
              </a:pPr>
              <a:endParaRPr lang="ar-SA" dirty="0"/>
            </a:p>
            <a:p>
              <a:pPr algn="ctr">
                <a:defRPr/>
              </a:pPr>
              <a:endParaRPr lang="ar-SA" dirty="0"/>
            </a:p>
          </p:txBody>
        </p:sp>
        <p:sp>
          <p:nvSpPr>
            <p:cNvPr id="8" name="Quad Arrow Callout 5"/>
            <p:cNvSpPr/>
            <p:nvPr/>
          </p:nvSpPr>
          <p:spPr>
            <a:xfrm>
              <a:off x="3813573" y="3124201"/>
              <a:ext cx="2243138" cy="2000250"/>
            </a:xfrm>
            <a:prstGeom prst="quadArrowCallou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وظائف الادارة</a:t>
              </a:r>
            </a:p>
          </p:txBody>
        </p:sp>
        <p:sp>
          <p:nvSpPr>
            <p:cNvPr id="9" name="Oval 6"/>
            <p:cNvSpPr/>
            <p:nvPr/>
          </p:nvSpPr>
          <p:spPr>
            <a:xfrm>
              <a:off x="4024711" y="1500188"/>
              <a:ext cx="1933575" cy="1643063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التخطيط</a:t>
              </a:r>
            </a:p>
          </p:txBody>
        </p:sp>
        <p:sp>
          <p:nvSpPr>
            <p:cNvPr id="10" name="Oval 7"/>
            <p:cNvSpPr/>
            <p:nvPr/>
          </p:nvSpPr>
          <p:spPr>
            <a:xfrm>
              <a:off x="6023373" y="3286126"/>
              <a:ext cx="1857375" cy="17145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التنظيم</a:t>
              </a:r>
            </a:p>
          </p:txBody>
        </p:sp>
        <p:sp>
          <p:nvSpPr>
            <p:cNvPr id="11" name="Oval 8"/>
            <p:cNvSpPr/>
            <p:nvPr/>
          </p:nvSpPr>
          <p:spPr>
            <a:xfrm>
              <a:off x="1984773" y="3357563"/>
              <a:ext cx="1857375" cy="17145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الرقابة</a:t>
              </a:r>
            </a:p>
          </p:txBody>
        </p:sp>
        <p:sp>
          <p:nvSpPr>
            <p:cNvPr id="12" name="Oval 9"/>
            <p:cNvSpPr/>
            <p:nvPr/>
          </p:nvSpPr>
          <p:spPr>
            <a:xfrm>
              <a:off x="4100911" y="5143501"/>
              <a:ext cx="1935162" cy="1500187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ar-SA" b="1" dirty="0">
                  <a:solidFill>
                    <a:schemeClr val="accent4">
                      <a:lumMod val="50000"/>
                    </a:schemeClr>
                  </a:solidFill>
                </a:rPr>
                <a:t>التوجيه</a:t>
              </a:r>
            </a:p>
          </p:txBody>
        </p:sp>
        <p:sp>
          <p:nvSpPr>
            <p:cNvPr id="13" name="Right Bracket 10"/>
            <p:cNvSpPr/>
            <p:nvPr/>
          </p:nvSpPr>
          <p:spPr>
            <a:xfrm>
              <a:off x="7661673" y="1714501"/>
              <a:ext cx="309563" cy="4929187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/>
            </a:p>
          </p:txBody>
        </p:sp>
        <p:sp>
          <p:nvSpPr>
            <p:cNvPr id="14" name="Left Bracket 11"/>
            <p:cNvSpPr/>
            <p:nvPr/>
          </p:nvSpPr>
          <p:spPr>
            <a:xfrm>
              <a:off x="1981598" y="1714501"/>
              <a:ext cx="231775" cy="4929187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/>
            </a:p>
          </p:txBody>
        </p:sp>
        <p:cxnSp>
          <p:nvCxnSpPr>
            <p:cNvPr id="15" name="Straight Arrow Connector 13"/>
            <p:cNvCxnSpPr>
              <a:endCxn id="13" idx="2"/>
            </p:cNvCxnSpPr>
            <p:nvPr/>
          </p:nvCxnSpPr>
          <p:spPr>
            <a:xfrm rot="10800000">
              <a:off x="7971236" y="4178301"/>
              <a:ext cx="261937" cy="158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DZ" dirty="0" smtClean="0">
                <a:solidFill>
                  <a:schemeClr val="accent4">
                    <a:lumMod val="50000"/>
                  </a:schemeClr>
                </a:solidFill>
              </a:rPr>
              <a:t>المدير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Espace réservé du text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	</a:t>
            </a:r>
            <a:r>
              <a:rPr lang="ar-DZ" sz="2400" b="1" dirty="0" smtClean="0"/>
              <a:t>بالمنظمة </a:t>
            </a:r>
            <a:r>
              <a:rPr lang="ar-DZ" sz="2400" b="1" dirty="0" smtClean="0"/>
              <a:t>أكثر من مدير</a:t>
            </a:r>
            <a:endParaRPr lang="fr-FR" sz="2400" b="1" dirty="0" smtClean="0"/>
          </a:p>
          <a:p>
            <a:pPr rtl="1"/>
            <a:r>
              <a:rPr lang="ar-SA" sz="2800" dirty="0" smtClean="0"/>
              <a:t>		</a:t>
            </a:r>
            <a:r>
              <a:rPr lang="ar-DZ" sz="2400" b="1" dirty="0" smtClean="0"/>
              <a:t>للمدراء </a:t>
            </a:r>
            <a:r>
              <a:rPr lang="ar-DZ" sz="2400" b="1" dirty="0" smtClean="0"/>
              <a:t>أسماء مختلفة </a:t>
            </a:r>
            <a:r>
              <a:rPr lang="ar-DZ" sz="2400" dirty="0" smtClean="0"/>
              <a:t>(مدير، رئيس، عميد، وكيل، ...) </a:t>
            </a:r>
            <a:endParaRPr lang="fr-FR" dirty="0" smtClean="0"/>
          </a:p>
          <a:p>
            <a:pPr rtl="1"/>
            <a:r>
              <a:rPr lang="ar-SA" sz="2800" dirty="0" smtClean="0"/>
              <a:t>		</a:t>
            </a:r>
            <a:r>
              <a:rPr lang="ar-DZ" sz="2400" b="1" dirty="0" smtClean="0"/>
              <a:t>ووظائف </a:t>
            </a:r>
            <a:r>
              <a:rPr lang="ar-DZ" sz="2400" b="1" dirty="0" smtClean="0"/>
              <a:t>متنوعة </a:t>
            </a:r>
            <a:r>
              <a:rPr lang="ar-DZ" sz="2400" dirty="0" smtClean="0"/>
              <a:t>(مدير إنتاج، مدير الموارد البشرية، عميد شؤون أعضاء  </a:t>
            </a:r>
            <a:r>
              <a:rPr lang="ar-DZ" sz="2400" dirty="0" smtClean="0"/>
              <a:t>هيئة </a:t>
            </a:r>
            <a:r>
              <a:rPr lang="ar-DZ" sz="2400" dirty="0" smtClean="0"/>
              <a:t>التدريس، عميد كلية، رئيس قسم، رئيس فريق، وكيل وزارة، وكيل جامعة ...)</a:t>
            </a:r>
            <a:endParaRPr lang="fr-FR" sz="3600" dirty="0" smtClean="0"/>
          </a:p>
          <a:p>
            <a:pPr rtl="1"/>
            <a:r>
              <a:rPr lang="ar-SA" sz="2800" b="1" dirty="0" smtClean="0"/>
              <a:t>	</a:t>
            </a:r>
            <a:r>
              <a:rPr lang="ar-DZ" sz="2400" b="1" dirty="0" smtClean="0"/>
              <a:t>لكل </a:t>
            </a:r>
            <a:r>
              <a:rPr lang="ar-DZ" sz="2400" b="1" dirty="0" smtClean="0"/>
              <a:t>مدير عدد من المرؤوسين </a:t>
            </a:r>
            <a:r>
              <a:rPr lang="ar-DZ" sz="2400" dirty="0" smtClean="0"/>
              <a:t>يساعدونه في تحقيق </a:t>
            </a:r>
            <a:r>
              <a:rPr lang="ar-DZ" sz="2400" dirty="0" smtClean="0"/>
              <a:t>الأهداف،فهو </a:t>
            </a:r>
            <a:r>
              <a:rPr lang="ar-DZ" sz="2400" dirty="0" smtClean="0"/>
              <a:t>يقدم لهم الدعم </a:t>
            </a:r>
            <a:r>
              <a:rPr lang="ar-DZ" sz="2400" dirty="0" smtClean="0"/>
              <a:t>والمساعدة </a:t>
            </a:r>
            <a:r>
              <a:rPr lang="ar-DZ" sz="2400" dirty="0" smtClean="0"/>
              <a:t>ويوجههم قصد تحقيق هذه الأهداف</a:t>
            </a:r>
            <a:r>
              <a:rPr lang="ar-SA" sz="2400" dirty="0" smtClean="0"/>
              <a:t> بالشكل الأمثل </a:t>
            </a:r>
            <a:r>
              <a:rPr lang="ar-SA" sz="2400" dirty="0" smtClean="0"/>
              <a:t>والأفضل</a:t>
            </a:r>
          </a:p>
          <a:p>
            <a:pPr algn="ctr" rtl="1"/>
            <a:r>
              <a:rPr lang="ar-DZ" sz="2400" b="1" dirty="0" smtClean="0"/>
              <a:t>المدير </a:t>
            </a:r>
            <a:r>
              <a:rPr lang="ar-DZ" sz="2400" b="1" dirty="0" err="1" smtClean="0"/>
              <a:t>مسؤول</a:t>
            </a:r>
            <a:r>
              <a:rPr lang="ar-DZ" sz="2400" b="1" dirty="0" smtClean="0"/>
              <a:t> عن إنجازات </a:t>
            </a:r>
            <a:r>
              <a:rPr lang="ar-DZ" sz="2400" b="1" dirty="0" smtClean="0"/>
              <a:t>مرؤوسيه</a:t>
            </a:r>
            <a:endParaRPr lang="ar-SA" sz="2400" b="1" dirty="0" smtClean="0"/>
          </a:p>
          <a:p>
            <a:pPr algn="ctr" rtl="1"/>
            <a:r>
              <a:rPr lang="ar-DZ" sz="2400" b="1" dirty="0" smtClean="0"/>
              <a:t>له السلطة </a:t>
            </a:r>
            <a:r>
              <a:rPr lang="ar-DZ" sz="2400" dirty="0" smtClean="0"/>
              <a:t>حتى يستطيع القيام بهذه المسؤولية كما ينبغي</a:t>
            </a:r>
            <a:r>
              <a:rPr lang="ar-DZ" sz="3600" dirty="0" smtClean="0"/>
              <a:t> </a:t>
            </a:r>
            <a:r>
              <a:rPr lang="ar-DZ" sz="2400" dirty="0" smtClean="0"/>
              <a:t>(له صلاحية </a:t>
            </a:r>
            <a:r>
              <a:rPr lang="ar-SA" sz="2400" dirty="0" smtClean="0"/>
              <a:t>تقديم</a:t>
            </a:r>
            <a:r>
              <a:rPr lang="ar-DZ" sz="2400" dirty="0" smtClean="0"/>
              <a:t> الأوامر لمرؤوسيه، وتحفيزهم، وعقابهم ...)</a:t>
            </a:r>
            <a:endParaRPr lang="fr-FR" sz="2000" dirty="0" smtClean="0"/>
          </a:p>
          <a:p>
            <a:pPr algn="ctr" rtl="1"/>
            <a:endParaRPr lang="fr-FR" sz="2400" b="1" dirty="0" smtClean="0"/>
          </a:p>
          <a:p>
            <a:pPr rtl="1"/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 txBox="1">
            <a:spLocks/>
          </p:cNvSpPr>
          <p:nvPr/>
        </p:nvSpPr>
        <p:spPr bwMode="auto">
          <a:xfrm>
            <a:off x="685800" y="304800"/>
            <a:ext cx="84201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implified Arabic" pitchFamily="2" charset="-78"/>
              </a:rPr>
              <a:t>مستويات المديرين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implified Arabic" pitchFamily="2" charset="-78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400800" y="1371600"/>
            <a:ext cx="2692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dirty="0"/>
              <a:t>المديرون في 3 مستويات </a:t>
            </a:r>
            <a:endParaRPr lang="fr-FR" sz="24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562600" y="1981200"/>
            <a:ext cx="3009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DZ" sz="2400" b="1" dirty="0"/>
              <a:t> مديرو الإدارة العليا</a:t>
            </a:r>
            <a:endParaRPr lang="fr-FR" sz="2400" b="1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246563" y="2667000"/>
            <a:ext cx="35988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يكونون في المستوى الأعلى للإدارة</a:t>
            </a:r>
            <a:endParaRPr lang="fr-FR" sz="240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251200" y="3133725"/>
            <a:ext cx="5184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eaLnBrk="0" hangingPunct="0"/>
            <a:r>
              <a:rPr lang="ar-DZ" sz="2400">
                <a:latin typeface="Calibri" pitchFamily="34" charset="0"/>
              </a:rPr>
              <a:t>هم المسؤول</a:t>
            </a:r>
            <a:r>
              <a:rPr lang="ar-SA" sz="2400">
                <a:latin typeface="Calibri" pitchFamily="34" charset="0"/>
              </a:rPr>
              <a:t>و</a:t>
            </a:r>
            <a:r>
              <a:rPr lang="ar-DZ" sz="2400">
                <a:latin typeface="Calibri" pitchFamily="34" charset="0"/>
              </a:rPr>
              <a:t>ن عن الأداء الشامل للمنظمة </a:t>
            </a:r>
            <a:endParaRPr lang="ar-DZ" sz="240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181350" y="3633788"/>
            <a:ext cx="4737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يهتمون خاصة بالبيئة الخارجية أكثر من غيرهم</a:t>
            </a:r>
            <a:endParaRPr lang="fr-FR" sz="240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784725" y="4133850"/>
            <a:ext cx="3186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/>
              <a:t>يعملون دائما على المدى البعيد </a:t>
            </a:r>
            <a:endParaRPr lang="fr-FR" sz="240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560763" y="4705350"/>
            <a:ext cx="495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eaLnBrk="0" hangingPunct="0"/>
            <a:r>
              <a:rPr lang="ar-DZ" sz="2400">
                <a:latin typeface="Calibri" pitchFamily="34" charset="0"/>
              </a:rPr>
              <a:t>هم المسؤولون عن وضع الاستراتيجيات</a:t>
            </a:r>
            <a:endParaRPr lang="ar-DZ" sz="2400"/>
          </a:p>
        </p:txBody>
      </p:sp>
      <p:sp>
        <p:nvSpPr>
          <p:cNvPr id="13" name="Flèche gauche 10"/>
          <p:cNvSpPr/>
          <p:nvPr/>
        </p:nvSpPr>
        <p:spPr>
          <a:xfrm>
            <a:off x="7894638" y="2738438"/>
            <a:ext cx="695325" cy="42862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Flèche gauche 11"/>
          <p:cNvSpPr/>
          <p:nvPr/>
        </p:nvSpPr>
        <p:spPr>
          <a:xfrm>
            <a:off x="7894638" y="3238500"/>
            <a:ext cx="695325" cy="42862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Flèche gauche 12"/>
          <p:cNvSpPr/>
          <p:nvPr/>
        </p:nvSpPr>
        <p:spPr>
          <a:xfrm>
            <a:off x="7894638" y="3738563"/>
            <a:ext cx="695325" cy="42862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" name="Flèche gauche 13"/>
          <p:cNvSpPr/>
          <p:nvPr/>
        </p:nvSpPr>
        <p:spPr>
          <a:xfrm>
            <a:off x="7894638" y="4238625"/>
            <a:ext cx="695325" cy="42862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7" name="Flèche gauche 14"/>
          <p:cNvSpPr/>
          <p:nvPr/>
        </p:nvSpPr>
        <p:spPr>
          <a:xfrm>
            <a:off x="7991475" y="4738688"/>
            <a:ext cx="695325" cy="42862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Espace réservé du texte 2"/>
          <p:cNvSpPr>
            <a:spLocks noGrp="1"/>
          </p:cNvSpPr>
          <p:nvPr>
            <p:ph idx="1"/>
          </p:nvPr>
        </p:nvSpPr>
        <p:spPr>
          <a:xfrm>
            <a:off x="381000" y="1447800"/>
            <a:ext cx="8915400" cy="4525963"/>
          </a:xfrm>
        </p:spPr>
        <p:txBody>
          <a:bodyPr/>
          <a:lstStyle/>
          <a:p>
            <a:pPr rtl="1">
              <a:buFont typeface="Wingdings" pitchFamily="2" charset="2"/>
              <a:buChar char="ü"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مديرو الإدارة الوسطى</a:t>
            </a:r>
            <a:endParaRPr lang="fr-FR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76400" y="1815584"/>
            <a:ext cx="588168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eaLnBrk="0" hangingPunct="0"/>
            <a:r>
              <a:rPr lang="ar-DZ" sz="2400" dirty="0"/>
              <a:t>هم </a:t>
            </a:r>
            <a:r>
              <a:rPr lang="ar-DZ" sz="2400" dirty="0" err="1"/>
              <a:t>المسؤولون</a:t>
            </a:r>
            <a:r>
              <a:rPr lang="ar-DZ" sz="2400" dirty="0"/>
              <a:t> عن تنفيذ إستراتيجية الإدارة العليا</a:t>
            </a:r>
            <a:endParaRPr lang="fr-FR" sz="2400" dirty="0"/>
          </a:p>
          <a:p>
            <a:pPr lvl="1" eaLnBrk="0" hangingPunct="0">
              <a:buFontTx/>
              <a:buChar char="-"/>
            </a:pPr>
            <a:endParaRPr lang="ar-DZ" dirty="0"/>
          </a:p>
        </p:txBody>
      </p:sp>
      <p:sp>
        <p:nvSpPr>
          <p:cNvPr id="9" name="ZoneTexte 6"/>
          <p:cNvSpPr txBox="1">
            <a:spLocks noChangeArrowheads="1"/>
          </p:cNvSpPr>
          <p:nvPr/>
        </p:nvSpPr>
        <p:spPr bwMode="auto">
          <a:xfrm>
            <a:off x="1905000" y="2286000"/>
            <a:ext cx="557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ar-DZ" sz="2400" dirty="0"/>
              <a:t>يقودون الوحدات التنظيمية الكبيرة للمنظمة</a:t>
            </a:r>
            <a:endParaRPr lang="fr-FR" sz="2400" dirty="0"/>
          </a:p>
        </p:txBody>
      </p:sp>
      <p:sp>
        <p:nvSpPr>
          <p:cNvPr id="10" name="ZoneTexte 7"/>
          <p:cNvSpPr txBox="1">
            <a:spLocks noChangeArrowheads="1"/>
          </p:cNvSpPr>
          <p:nvPr/>
        </p:nvSpPr>
        <p:spPr bwMode="auto">
          <a:xfrm>
            <a:off x="2971800" y="2667000"/>
            <a:ext cx="44894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ar-DZ" sz="2400" dirty="0"/>
              <a:t>يعملون على المدى </a:t>
            </a:r>
            <a:r>
              <a:rPr lang="ar-DZ" sz="2400" dirty="0" smtClean="0"/>
              <a:t>الم</a:t>
            </a:r>
            <a:r>
              <a:rPr lang="ar-SA" sz="2400" dirty="0" smtClean="0"/>
              <a:t>ت</a:t>
            </a:r>
            <a:r>
              <a:rPr lang="ar-DZ" sz="2400" dirty="0" smtClean="0"/>
              <a:t>وسط</a:t>
            </a:r>
            <a:endParaRPr lang="fr-FR" sz="2400" dirty="0"/>
          </a:p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105400" y="3124200"/>
            <a:ext cx="417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buFont typeface="Wingdings" pitchFamily="2" charset="2"/>
              <a:buChar char="ü"/>
              <a:defRPr/>
            </a:pPr>
            <a:r>
              <a:rPr lang="ar-DZ" sz="24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 مديرو الإدارة الإشرافية (الدنيا)</a:t>
            </a:r>
          </a:p>
        </p:txBody>
      </p:sp>
      <p:grpSp>
        <p:nvGrpSpPr>
          <p:cNvPr id="14" name="مجموعة 13"/>
          <p:cNvGrpSpPr/>
          <p:nvPr/>
        </p:nvGrpSpPr>
        <p:grpSpPr>
          <a:xfrm>
            <a:off x="569913" y="4010025"/>
            <a:ext cx="7278687" cy="1544637"/>
            <a:chOff x="569913" y="4010025"/>
            <a:chExt cx="7278687" cy="1544637"/>
          </a:xfrm>
        </p:grpSpPr>
        <p:sp>
          <p:nvSpPr>
            <p:cNvPr id="12" name="ZoneTexte 9"/>
            <p:cNvSpPr txBox="1">
              <a:spLocks noChangeArrowheads="1"/>
            </p:cNvSpPr>
            <p:nvPr/>
          </p:nvSpPr>
          <p:spPr bwMode="auto">
            <a:xfrm>
              <a:off x="569913" y="4010025"/>
              <a:ext cx="727868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1"/>
              <a:r>
                <a:rPr lang="ar-DZ" sz="2400" dirty="0"/>
                <a:t>يشرفون على أفراد ليسوا بمديرين (</a:t>
              </a:r>
              <a:r>
                <a:rPr lang="ar-SA" sz="2400" dirty="0"/>
                <a:t>ف</a:t>
              </a:r>
              <a:r>
                <a:rPr lang="ar-DZ" sz="2400" dirty="0"/>
                <a:t>هم منفذون فحسب)</a:t>
              </a:r>
              <a:endParaRPr lang="fr-FR" sz="2400" dirty="0"/>
            </a:p>
          </p:txBody>
        </p:sp>
        <p:sp>
          <p:nvSpPr>
            <p:cNvPr id="13" name="ZoneTexte 11"/>
            <p:cNvSpPr txBox="1">
              <a:spLocks noChangeArrowheads="1"/>
            </p:cNvSpPr>
            <p:nvPr/>
          </p:nvSpPr>
          <p:spPr bwMode="auto">
            <a:xfrm>
              <a:off x="914400" y="4724400"/>
              <a:ext cx="6423025" cy="830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DZ" sz="2400" dirty="0"/>
                <a:t> هم عموما من قدامى العاملين الفنيين الذي لهم خبرة طويلة</a:t>
              </a:r>
              <a:endParaRPr lang="fr-FR" sz="2400" dirty="0"/>
            </a:p>
            <a:p>
              <a:endParaRPr lang="fr-FR" sz="2400" dirty="0"/>
            </a:p>
          </p:txBody>
        </p:sp>
      </p:grpSp>
      <p:sp>
        <p:nvSpPr>
          <p:cNvPr id="15" name="ZoneTexte 10"/>
          <p:cNvSpPr txBox="1">
            <a:spLocks noChangeArrowheads="1"/>
          </p:cNvSpPr>
          <p:nvPr/>
        </p:nvSpPr>
        <p:spPr bwMode="auto">
          <a:xfrm>
            <a:off x="304800" y="4343400"/>
            <a:ext cx="74295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 dirty="0" err="1"/>
              <a:t>مسؤولون</a:t>
            </a:r>
            <a:r>
              <a:rPr lang="ar-DZ" sz="2400" dirty="0"/>
              <a:t> على تنفيذ الخطة التي تم وضعها </a:t>
            </a:r>
            <a:r>
              <a:rPr lang="ar-SA" sz="2400" dirty="0"/>
              <a:t>من </a:t>
            </a:r>
            <a:r>
              <a:rPr lang="ar-DZ" sz="2400" dirty="0"/>
              <a:t>الإدارة الوسطى </a:t>
            </a:r>
            <a:endParaRPr lang="fr-FR" sz="2400" dirty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ar-D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Arial" pitchFamily="34" charset="0"/>
                <a:cs typeface="Arial" pitchFamily="34" charset="0"/>
              </a:rPr>
              <a:t>مستويات الإدارة الثلاثة</a:t>
            </a:r>
            <a:r>
              <a:rPr lang="fr-F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fr-F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4" name="Group 2"/>
          <p:cNvGrpSpPr>
            <a:grpSpLocks noGrp="1"/>
          </p:cNvGrpSpPr>
          <p:nvPr>
            <p:ph idx="1"/>
          </p:nvPr>
        </p:nvGrpSpPr>
        <p:grpSpPr bwMode="auto">
          <a:xfrm>
            <a:off x="2438007" y="1524000"/>
            <a:ext cx="7260996" cy="4525963"/>
            <a:chOff x="5885" y="3884"/>
            <a:chExt cx="4266" cy="4114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5885" y="3884"/>
              <a:ext cx="3569" cy="4114"/>
              <a:chOff x="4071" y="3957"/>
              <a:chExt cx="3569" cy="4114"/>
            </a:xfrm>
          </p:grpSpPr>
          <p:grpSp>
            <p:nvGrpSpPr>
              <p:cNvPr id="7" name="Group 4"/>
              <p:cNvGrpSpPr>
                <a:grpSpLocks/>
              </p:cNvGrpSpPr>
              <p:nvPr/>
            </p:nvGrpSpPr>
            <p:grpSpPr bwMode="auto">
              <a:xfrm>
                <a:off x="4071" y="3957"/>
                <a:ext cx="3569" cy="4114"/>
                <a:chOff x="5026" y="3812"/>
                <a:chExt cx="3569" cy="4320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auto">
                <a:xfrm>
                  <a:off x="5026" y="3812"/>
                  <a:ext cx="3569" cy="4320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>
                  <a:scene3d>
                    <a:camera prst="orthographicFront"/>
                    <a:lightRig rig="flat" dir="t">
                      <a:rot lat="0" lon="0" rev="18900000"/>
                    </a:lightRig>
                  </a:scene3d>
                  <a:sp3d extrusionH="31750" contourW="6350" prstMaterial="powder">
                    <a:bevelT w="19050" h="19050" prst="angle"/>
                    <a:contourClr>
                      <a:schemeClr val="accent3">
                        <a:tint val="100000"/>
                        <a:shade val="100000"/>
                        <a:satMod val="100000"/>
                        <a:hueMod val="100000"/>
                      </a:schemeClr>
                    </a:contourClr>
                  </a:sp3d>
                </a:bodyPr>
                <a:lstStyle/>
                <a:p>
                  <a:pPr>
                    <a:defRPr/>
                  </a:pPr>
                  <a:endParaRPr lang="fr-FR" b="1">
                    <a:ln/>
                    <a:solidFill>
                      <a:schemeClr val="accent3"/>
                    </a:solidFill>
                  </a:endParaRPr>
                </a:p>
              </p:txBody>
            </p:sp>
            <p:cxnSp>
              <p:nvCxnSpPr>
                <p:cNvPr id="12" name="AutoShape 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091" y="5558"/>
                  <a:ext cx="1452" cy="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" name="AutoShape 7"/>
                <p:cNvCxnSpPr>
                  <a:cxnSpLocks noChangeShapeType="1"/>
                </p:cNvCxnSpPr>
                <p:nvPr/>
              </p:nvCxnSpPr>
              <p:spPr bwMode="auto">
                <a:xfrm flipV="1">
                  <a:off x="5519" y="7085"/>
                  <a:ext cx="2675" cy="1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8" name="Text Box 8"/>
              <p:cNvSpPr txBox="1">
                <a:spLocks noChangeArrowheads="1"/>
              </p:cNvSpPr>
              <p:nvPr/>
            </p:nvSpPr>
            <p:spPr bwMode="auto">
              <a:xfrm>
                <a:off x="5405" y="4857"/>
                <a:ext cx="966" cy="4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ar-DZ" sz="1600" b="1" dirty="0"/>
                  <a:t>الإدارة العليا</a:t>
                </a:r>
                <a:endParaRPr lang="fr-FR" sz="1600" b="1" dirty="0"/>
              </a:p>
            </p:txBody>
          </p:sp>
          <p:sp>
            <p:nvSpPr>
              <p:cNvPr id="9" name="Text Box 9"/>
              <p:cNvSpPr txBox="1">
                <a:spLocks noChangeArrowheads="1"/>
              </p:cNvSpPr>
              <p:nvPr/>
            </p:nvSpPr>
            <p:spPr bwMode="auto">
              <a:xfrm>
                <a:off x="4922" y="5966"/>
                <a:ext cx="1767" cy="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ar-SA" b="1" dirty="0"/>
                  <a:t>          </a:t>
                </a:r>
                <a:r>
                  <a:rPr lang="ar-DZ" b="1" dirty="0"/>
                  <a:t>الإدارة الوسطى</a:t>
                </a:r>
                <a:endParaRPr lang="fr-FR" b="1" dirty="0"/>
              </a:p>
            </p:txBody>
          </p:sp>
          <p:sp>
            <p:nvSpPr>
              <p:cNvPr id="10" name="Text Box 10"/>
              <p:cNvSpPr txBox="1">
                <a:spLocks noChangeArrowheads="1"/>
              </p:cNvSpPr>
              <p:nvPr/>
            </p:nvSpPr>
            <p:spPr bwMode="auto">
              <a:xfrm>
                <a:off x="4698" y="7143"/>
                <a:ext cx="2070" cy="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ar-DZ" b="1" dirty="0"/>
                  <a:t>الإدارة الإشرافية</a:t>
                </a:r>
                <a:endParaRPr lang="fr-FR" b="1" dirty="0"/>
              </a:p>
            </p:txBody>
          </p:sp>
        </p:grp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7564" y="4508"/>
              <a:ext cx="2587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endParaRPr lang="fr-FR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 txBox="1">
            <a:spLocks/>
          </p:cNvSpPr>
          <p:nvPr/>
        </p:nvSpPr>
        <p:spPr bwMode="auto">
          <a:xfrm>
            <a:off x="850900" y="714375"/>
            <a:ext cx="842010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implified Arabic" pitchFamily="2" charset="-78"/>
              </a:rPr>
              <a:t>المهارات الضرورية للمديرين 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implified Arabic" pitchFamily="2" charset="-78"/>
            </a:endParaRPr>
          </a:p>
        </p:txBody>
      </p:sp>
      <p:sp>
        <p:nvSpPr>
          <p:cNvPr id="5" name="ZoneTexte 3"/>
          <p:cNvSpPr txBox="1">
            <a:spLocks noChangeArrowheads="1"/>
          </p:cNvSpPr>
          <p:nvPr/>
        </p:nvSpPr>
        <p:spPr bwMode="auto">
          <a:xfrm>
            <a:off x="2089150" y="1928813"/>
            <a:ext cx="62690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 dirty="0">
                <a:solidFill>
                  <a:schemeClr val="accent4">
                    <a:lumMod val="50000"/>
                  </a:schemeClr>
                </a:solidFill>
              </a:rPr>
              <a:t>مهارات تقنية: وهي القدرة على توظيف المعارف والخبرة لأداء مهام معينة</a:t>
            </a:r>
            <a:endParaRPr lang="fr-FR" sz="24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fr-FR" sz="2400" dirty="0"/>
          </a:p>
        </p:txBody>
      </p:sp>
      <p:sp>
        <p:nvSpPr>
          <p:cNvPr id="6" name="ZoneTexte 4"/>
          <p:cNvSpPr txBox="1">
            <a:spLocks noChangeArrowheads="1"/>
          </p:cNvSpPr>
          <p:nvPr/>
        </p:nvSpPr>
        <p:spPr bwMode="auto">
          <a:xfrm>
            <a:off x="1935163" y="3143250"/>
            <a:ext cx="65008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DZ" sz="2400" dirty="0">
                <a:solidFill>
                  <a:schemeClr val="accent4">
                    <a:lumMod val="50000"/>
                  </a:schemeClr>
                </a:solidFill>
              </a:rPr>
              <a:t>مهارات إنسانية : وهي القدرة على العمل مع الآخرين بشكل جيد</a:t>
            </a:r>
            <a:endParaRPr lang="fr-FR" sz="24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7" name="ZoneTexte 5"/>
          <p:cNvSpPr txBox="1">
            <a:spLocks noChangeArrowheads="1"/>
          </p:cNvSpPr>
          <p:nvPr/>
        </p:nvSpPr>
        <p:spPr bwMode="auto">
          <a:xfrm>
            <a:off x="1857375" y="4143375"/>
            <a:ext cx="61134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ar-DZ" sz="2400" dirty="0">
                <a:solidFill>
                  <a:schemeClr val="accent4">
                    <a:lumMod val="50000"/>
                  </a:schemeClr>
                </a:solidFill>
              </a:rPr>
              <a:t>مهارات إدراكية (تصورية): وهي القدرة على التفكير والتحليل الناقد من أجل حل المشاكل المعقدة</a:t>
            </a:r>
            <a:r>
              <a:rPr lang="ar-DZ" sz="1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fr-FR" sz="14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8" name="Chevron 6"/>
          <p:cNvSpPr/>
          <p:nvPr/>
        </p:nvSpPr>
        <p:spPr>
          <a:xfrm rot="10800000">
            <a:off x="8280400" y="2286000"/>
            <a:ext cx="541338" cy="428625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Chevron 7"/>
          <p:cNvSpPr/>
          <p:nvPr/>
        </p:nvSpPr>
        <p:spPr>
          <a:xfrm rot="10800000">
            <a:off x="8280400" y="3214688"/>
            <a:ext cx="541338" cy="428625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Chevron 8"/>
          <p:cNvSpPr/>
          <p:nvPr/>
        </p:nvSpPr>
        <p:spPr>
          <a:xfrm rot="10800000">
            <a:off x="8280400" y="4357688"/>
            <a:ext cx="541338" cy="428625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74675" y="714375"/>
            <a:ext cx="8420100" cy="1362075"/>
          </a:xfrm>
        </p:spPr>
        <p:txBody>
          <a:bodyPr/>
          <a:lstStyle/>
          <a:p>
            <a:pPr algn="ctr" rtl="1">
              <a:defRPr/>
            </a:pPr>
            <a:r>
              <a:rPr lang="ar-DZ" b="1" dirty="0" smtClean="0">
                <a:solidFill>
                  <a:schemeClr val="accent4">
                    <a:lumMod val="50000"/>
                  </a:schemeClr>
                </a:solidFill>
              </a:rPr>
              <a:t>المنظمة</a:t>
            </a:r>
            <a:r>
              <a:rPr lang="fr-FR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fr-F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 bwMode="auto">
          <a:xfrm>
            <a:off x="5562600" y="1295400"/>
            <a:ext cx="34671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D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مفهوم المنظمة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ZoneTexte 3"/>
          <p:cNvSpPr txBox="1">
            <a:spLocks noChangeArrowheads="1"/>
          </p:cNvSpPr>
          <p:nvPr/>
        </p:nvSpPr>
        <p:spPr bwMode="auto">
          <a:xfrm>
            <a:off x="914400" y="1684338"/>
            <a:ext cx="73660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400" u="sng" dirty="0">
                <a:solidFill>
                  <a:schemeClr val="accent4">
                    <a:lumMod val="50000"/>
                  </a:schemeClr>
                </a:solidFill>
              </a:rPr>
              <a:t>تجمع أفراد يعملون مع بعضهم في إطار تقسيم واضح </a:t>
            </a:r>
            <a:endParaRPr lang="fr-FR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ar-DZ" sz="2400" u="sng" dirty="0">
                <a:solidFill>
                  <a:schemeClr val="accent4">
                    <a:lumMod val="50000"/>
                  </a:schemeClr>
                </a:solidFill>
              </a:rPr>
              <a:t>للعمل من أجل إنجاز أهداف محددة ويتميز بطابع الاستمرارية</a:t>
            </a:r>
            <a:r>
              <a:rPr lang="ar-DZ" sz="2400" dirty="0">
                <a:solidFill>
                  <a:schemeClr val="accent4">
                    <a:lumMod val="50000"/>
                  </a:schemeClr>
                </a:solidFill>
              </a:rPr>
              <a:t>  (ص. 38)</a:t>
            </a:r>
            <a:r>
              <a:rPr lang="ar-DZ" sz="2400" u="sng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fr-FR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ZoneTexte 4"/>
          <p:cNvSpPr txBox="1"/>
          <p:nvPr/>
        </p:nvSpPr>
        <p:spPr>
          <a:xfrm>
            <a:off x="4953000" y="2819400"/>
            <a:ext cx="41798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DZ" sz="3200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أهم أنواع المنظمات</a:t>
            </a:r>
            <a:endParaRPr lang="fr-FR" sz="3200" dirty="0">
              <a:solidFill>
                <a:schemeClr val="accent4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ZoneTexte 5"/>
          <p:cNvSpPr txBox="1">
            <a:spLocks noChangeArrowheads="1"/>
          </p:cNvSpPr>
          <p:nvPr/>
        </p:nvSpPr>
        <p:spPr bwMode="auto">
          <a:xfrm>
            <a:off x="685800" y="4114800"/>
            <a:ext cx="8589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 dirty="0">
                <a:solidFill>
                  <a:schemeClr val="accent4">
                    <a:lumMod val="50000"/>
                  </a:schemeClr>
                </a:solidFill>
              </a:rPr>
              <a:t>منظمات</a:t>
            </a:r>
            <a:r>
              <a:rPr lang="ar-DZ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DZ" sz="2800" dirty="0">
                <a:solidFill>
                  <a:schemeClr val="accent4">
                    <a:lumMod val="50000"/>
                  </a:schemeClr>
                </a:solidFill>
              </a:rPr>
              <a:t>حكومية: </a:t>
            </a:r>
            <a:r>
              <a:rPr lang="ar-DZ" sz="2000" dirty="0">
                <a:solidFill>
                  <a:schemeClr val="accent4">
                    <a:lumMod val="50000"/>
                  </a:schemeClr>
                </a:solidFill>
              </a:rPr>
              <a:t>تظهر نتيجة لجهد الدولة (وبمواردها)</a:t>
            </a:r>
            <a:endParaRPr lang="fr-FR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ZoneTexte 6"/>
          <p:cNvSpPr txBox="1">
            <a:spLocks noChangeArrowheads="1"/>
          </p:cNvSpPr>
          <p:nvPr/>
        </p:nvSpPr>
        <p:spPr bwMode="auto">
          <a:xfrm>
            <a:off x="685800" y="4572000"/>
            <a:ext cx="87296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schemeClr val="accent4">
                    <a:lumMod val="50000"/>
                  </a:schemeClr>
                </a:solidFill>
              </a:rPr>
              <a:t>مؤسسات حكومية</a:t>
            </a:r>
            <a:r>
              <a:rPr lang="ar-DZ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DZ" sz="2000" dirty="0">
                <a:solidFill>
                  <a:schemeClr val="accent4">
                    <a:lumMod val="50000"/>
                  </a:schemeClr>
                </a:solidFill>
              </a:rPr>
              <a:t>وهي أصناف بعضها ينتج ويقدم سلع أو خدمات وبعضها يأتي في شكل جمعيات </a:t>
            </a:r>
            <a:endParaRPr lang="fr-FR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ZoneTexte 8"/>
          <p:cNvSpPr txBox="1">
            <a:spLocks noChangeArrowheads="1"/>
          </p:cNvSpPr>
          <p:nvPr/>
        </p:nvSpPr>
        <p:spPr bwMode="auto">
          <a:xfrm>
            <a:off x="533400" y="3276600"/>
            <a:ext cx="87360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schemeClr val="accent4">
                    <a:lumMod val="50000"/>
                  </a:schemeClr>
                </a:solidFill>
              </a:rPr>
              <a:t>منظمة الأعمال</a:t>
            </a:r>
            <a:r>
              <a:rPr lang="ar-DZ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DZ" sz="2000" dirty="0">
                <a:solidFill>
                  <a:schemeClr val="accent4">
                    <a:lumMod val="50000"/>
                  </a:schemeClr>
                </a:solidFill>
              </a:rPr>
              <a:t>هي منظمات تظهر نتيجة مبادرات فردية أو جماعية خاصة بغرض ممارسة نشاط معين قصد تحيق الأرباح</a:t>
            </a:r>
            <a:r>
              <a:rPr lang="ar-DZ" sz="1600" dirty="0">
                <a:solidFill>
                  <a:schemeClr val="accent4">
                    <a:lumMod val="50000"/>
                  </a:schemeClr>
                </a:solidFill>
              </a:rPr>
              <a:t>. (ص.39)</a:t>
            </a:r>
            <a:endParaRPr lang="fr-FR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ZoneTexte 7"/>
          <p:cNvSpPr txBox="1">
            <a:spLocks noChangeArrowheads="1"/>
          </p:cNvSpPr>
          <p:nvPr/>
        </p:nvSpPr>
        <p:spPr bwMode="auto">
          <a:xfrm>
            <a:off x="0" y="4953000"/>
            <a:ext cx="92868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 dirty="0">
                <a:solidFill>
                  <a:schemeClr val="accent4">
                    <a:lumMod val="50000"/>
                  </a:schemeClr>
                </a:solidFill>
              </a:rPr>
              <a:t>منظمات دولية </a:t>
            </a:r>
            <a:r>
              <a:rPr lang="ar-DZ" sz="24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DZ" sz="2000" dirty="0">
                <a:solidFill>
                  <a:schemeClr val="accent4">
                    <a:lumMod val="50000"/>
                  </a:schemeClr>
                </a:solidFill>
              </a:rPr>
              <a:t>تتميز بعضوية أ</a:t>
            </a:r>
            <a:r>
              <a:rPr lang="ar-SA" sz="2000" dirty="0">
                <a:solidFill>
                  <a:schemeClr val="accent4">
                    <a:lumMod val="50000"/>
                  </a:schemeClr>
                </a:solidFill>
              </a:rPr>
              <a:t>ك</a:t>
            </a:r>
            <a:r>
              <a:rPr lang="ar-DZ" sz="2000" dirty="0">
                <a:solidFill>
                  <a:schemeClr val="accent4">
                    <a:lumMod val="50000"/>
                  </a:schemeClr>
                </a:solidFill>
              </a:rPr>
              <a:t>ثر من دولة فيها (الأمم المتحدة، الجمعة العربية ...)</a:t>
            </a:r>
            <a:endParaRPr lang="fr-FR" sz="24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478</Words>
  <Application>Microsoft Office PowerPoint</Application>
  <PresentationFormat>A4 Paper (210x297 mm)‎</PresentationFormat>
  <Paragraphs>138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 المحاضرة الأولى: مفاهيم إدارة الأعمال</vt:lpstr>
      <vt:lpstr>عناصر المحاضرة</vt:lpstr>
      <vt:lpstr>مقدمة: لماذا ندرس الإدارة ؟</vt:lpstr>
      <vt:lpstr>الشريحة 5</vt:lpstr>
      <vt:lpstr>الإدارة</vt:lpstr>
      <vt:lpstr>الشريحة 7</vt:lpstr>
      <vt:lpstr>الشريحة 8</vt:lpstr>
      <vt:lpstr>وظائف الإدارة</vt:lpstr>
      <vt:lpstr>الشريحة 10</vt:lpstr>
      <vt:lpstr>المدير</vt:lpstr>
      <vt:lpstr>الشريحة 12</vt:lpstr>
      <vt:lpstr>الشريحة 13</vt:lpstr>
      <vt:lpstr>مستويات الإدارة الثلاثة </vt:lpstr>
      <vt:lpstr>الشريحة 15</vt:lpstr>
      <vt:lpstr>المنظمة 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mbohouhe</cp:lastModifiedBy>
  <cp:revision>100</cp:revision>
  <dcterms:created xsi:type="dcterms:W3CDTF">2009-10-14T19:14:34Z</dcterms:created>
  <dcterms:modified xsi:type="dcterms:W3CDTF">2011-02-27T17:51:15Z</dcterms:modified>
</cp:coreProperties>
</file>