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7" r:id="rId4"/>
    <p:sldId id="259" r:id="rId5"/>
    <p:sldId id="290" r:id="rId6"/>
    <p:sldId id="297" r:id="rId7"/>
    <p:sldId id="300" r:id="rId8"/>
    <p:sldId id="311" r:id="rId9"/>
    <p:sldId id="312" r:id="rId10"/>
    <p:sldId id="301"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0000"/>
    <a:srgbClr val="0000FF"/>
    <a:srgbClr val="009900"/>
    <a:srgbClr val="FF3300"/>
    <a:srgbClr val="AD9968"/>
    <a:srgbClr val="3B84A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18" autoAdjust="0"/>
    <p:restoredTop sz="94664" autoAdjust="0"/>
  </p:normalViewPr>
  <p:slideViewPr>
    <p:cSldViewPr>
      <p:cViewPr>
        <p:scale>
          <a:sx n="75" d="100"/>
          <a:sy n="75" d="100"/>
        </p:scale>
        <p:origin x="-246"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315732-181D-48DD-8764-9E05CA2C5A9D}" type="slidenum">
              <a:rPr lang="en-US"/>
              <a:pPr/>
              <a:t>8</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الثامنة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914400"/>
          </a:xfrm>
        </p:spPr>
        <p:txBody>
          <a:bodyPr/>
          <a:lstStyle/>
          <a:p>
            <a:pPr rtl="1" eaLnBrk="1" hangingPunct="1"/>
            <a:r>
              <a:rPr lang="ar-SA" sz="3400" b="1" smtClean="0">
                <a:solidFill>
                  <a:schemeClr val="tx1"/>
                </a:solidFill>
                <a:cs typeface="Arial" pitchFamily="34" charset="0"/>
              </a:rPr>
              <a:t>نظرية الإنتاج 1</a:t>
            </a:r>
            <a:endParaRPr lang="en-US" sz="3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rgbClr val="0000FF"/>
                </a:solidFill>
              </a:rPr>
              <a:t>عناصر المحاضرة </a:t>
            </a:r>
            <a:r>
              <a:rPr lang="ar-SA" sz="4000" dirty="0" smtClean="0">
                <a:solidFill>
                  <a:srgbClr val="0000FF"/>
                </a:solidFill>
              </a:rPr>
              <a:t>8</a:t>
            </a:r>
            <a:endParaRPr lang="en-US" dirty="0">
              <a:solidFill>
                <a:schemeClr val="tx2">
                  <a:lumMod val="75000"/>
                </a:schemeClr>
              </a:solidFill>
            </a:endParaRPr>
          </a:p>
        </p:txBody>
      </p:sp>
      <p:sp>
        <p:nvSpPr>
          <p:cNvPr id="7171" name="Text Placeholder 5"/>
          <p:cNvSpPr>
            <a:spLocks noGrp="1"/>
          </p:cNvSpPr>
          <p:nvPr>
            <p:ph idx="1"/>
          </p:nvPr>
        </p:nvSpPr>
        <p:spPr>
          <a:xfrm>
            <a:off x="495300" y="1600201"/>
            <a:ext cx="8915400" cy="4038600"/>
          </a:xfrm>
        </p:spPr>
        <p:txBody>
          <a:bodyPr/>
          <a:lstStyle/>
          <a:p>
            <a:pPr rtl="1" eaLnBrk="1" hangingPunct="1">
              <a:buFont typeface="Arial" pitchFamily="34" charset="0"/>
              <a:buChar char="•"/>
            </a:pPr>
            <a:r>
              <a:rPr lang="ar-SA" sz="3600" b="1" dirty="0" smtClean="0">
                <a:cs typeface="Arial" pitchFamily="34" charset="0"/>
              </a:rPr>
              <a:t>الكفاءة الإنتاجية</a:t>
            </a:r>
          </a:p>
          <a:p>
            <a:pPr rtl="1" eaLnBrk="1" hangingPunct="1">
              <a:buFont typeface="Arial" pitchFamily="34" charset="0"/>
              <a:buChar char="•"/>
            </a:pPr>
            <a:r>
              <a:rPr lang="ar-SA" sz="3600" b="1" dirty="0" smtClean="0">
                <a:cs typeface="Arial" pitchFamily="34" charset="0"/>
              </a:rPr>
              <a:t>المدى القصير والمدى الطويل </a:t>
            </a:r>
          </a:p>
          <a:p>
            <a:pPr rtl="1" eaLnBrk="1" hangingPunct="1">
              <a:buFont typeface="Arial" pitchFamily="34" charset="0"/>
              <a:buChar char="•"/>
            </a:pPr>
            <a:r>
              <a:rPr lang="ar-SA" sz="3600" b="1" dirty="0" smtClean="0">
                <a:cs typeface="Arial" pitchFamily="34" charset="0"/>
              </a:rPr>
              <a:t>العلاقة بين الإنتاج وعناصر الإنتاج </a:t>
            </a:r>
          </a:p>
          <a:p>
            <a:pPr rtl="1" eaLnBrk="1" hangingPunct="1">
              <a:buFont typeface="Arial" pitchFamily="34" charset="0"/>
              <a:buChar char="•"/>
            </a:pPr>
            <a:r>
              <a:rPr lang="ar-SA" sz="3600" b="1" dirty="0" smtClean="0">
                <a:cs typeface="Arial" pitchFamily="34" charset="0"/>
              </a:rPr>
              <a:t>دالة الإنتاج في المدى القصير </a:t>
            </a:r>
          </a:p>
          <a:p>
            <a:pPr rtl="1" eaLnBrk="1" hangingPunct="1">
              <a:buFont typeface="Arial" pitchFamily="34" charset="0"/>
              <a:buChar char="•"/>
            </a:pPr>
            <a:r>
              <a:rPr lang="ar-SA" sz="3600" b="1" dirty="0" smtClean="0">
                <a:cs typeface="Arial" pitchFamily="34" charset="0"/>
              </a:rPr>
              <a:t>الإنتاج الحدي </a:t>
            </a:r>
          </a:p>
          <a:p>
            <a:r>
              <a:rPr lang="en-GB" sz="5400" b="1" dirty="0" smtClean="0">
                <a:cs typeface="Arial" pitchFamily="34" charset="0"/>
              </a:rPr>
              <a:t> </a:t>
            </a:r>
            <a:r>
              <a:rPr lang="en-US" sz="5400" b="1" dirty="0" smtClean="0">
                <a:cs typeface="Arial" pitchFamily="34" charset="0"/>
              </a:rPr>
              <a:t>     </a:t>
            </a:r>
            <a:r>
              <a:rPr lang="en-GB" sz="5400" b="1" dirty="0" smtClean="0">
                <a:cs typeface="Arial" pitchFamily="34" charset="0"/>
              </a:rPr>
              <a:t>     </a:t>
            </a:r>
            <a:endParaRPr lang="ar-EG" sz="5400"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noFill/>
          <a:ln>
            <a:noFill/>
          </a:ln>
        </p:spPr>
        <p:txBody>
          <a:bodyPr/>
          <a:lstStyle/>
          <a:p>
            <a:pPr eaLnBrk="1" hangingPunct="1">
              <a:defRPr/>
            </a:pPr>
            <a:r>
              <a:rPr lang="ar-BH" sz="3400" dirty="0" smtClean="0">
                <a:solidFill>
                  <a:srgbClr val="0000FF"/>
                </a:solidFill>
              </a:rPr>
              <a:t>الكفاءة الإنتاجية</a:t>
            </a:r>
          </a:p>
        </p:txBody>
      </p:sp>
      <p:sp>
        <p:nvSpPr>
          <p:cNvPr id="8195" name="Content Placeholder 2"/>
          <p:cNvSpPr>
            <a:spLocks noGrp="1"/>
          </p:cNvSpPr>
          <p:nvPr>
            <p:ph idx="1"/>
          </p:nvPr>
        </p:nvSpPr>
        <p:spPr>
          <a:xfrm>
            <a:off x="457200" y="1600200"/>
            <a:ext cx="8991600" cy="4038600"/>
          </a:xfrm>
        </p:spPr>
        <p:txBody>
          <a:bodyPr/>
          <a:lstStyle/>
          <a:p>
            <a:pPr eaLnBrk="1" hangingPunct="1"/>
            <a:r>
              <a:rPr lang="ar-SA" sz="2600" b="1" dirty="0" smtClean="0">
                <a:solidFill>
                  <a:srgbClr val="0000FF"/>
                </a:solidFill>
                <a:cs typeface="Arial" pitchFamily="34" charset="0"/>
              </a:rPr>
              <a:t>الكفاءة الفنية</a:t>
            </a:r>
            <a:endParaRPr lang="en-US" sz="2600" b="1" dirty="0" smtClean="0">
              <a:solidFill>
                <a:srgbClr val="0000FF"/>
              </a:solidFill>
              <a:cs typeface="Arial" pitchFamily="34" charset="0"/>
            </a:endParaRPr>
          </a:p>
          <a:p>
            <a:pPr rtl="1" eaLnBrk="1" hangingPunct="1"/>
            <a:r>
              <a:rPr lang="ar-SA" sz="2600" dirty="0" smtClean="0">
                <a:cs typeface="Arial" pitchFamily="34" charset="0"/>
              </a:rPr>
              <a:t>عندما نحصل على قدر معين من الإنتاج أو أقصى إنتاج ممكن باستخدام قدر معين من الموارد.</a:t>
            </a:r>
          </a:p>
          <a:p>
            <a:pPr rtl="1" eaLnBrk="1" hangingPunct="1"/>
            <a:endParaRPr lang="en-US" sz="2400" dirty="0" smtClean="0"/>
          </a:p>
          <a:p>
            <a:pPr rtl="1" eaLnBrk="1" hangingPunct="1"/>
            <a:r>
              <a:rPr lang="ar-BH" sz="2600" b="1" dirty="0" smtClean="0">
                <a:solidFill>
                  <a:srgbClr val="0000FF"/>
                </a:solidFill>
                <a:cs typeface="Arial" pitchFamily="34" charset="0"/>
              </a:rPr>
              <a:t>الكفاءة الاقتصادية</a:t>
            </a:r>
            <a:endParaRPr lang="en-US" sz="2600" b="1" dirty="0" smtClean="0">
              <a:solidFill>
                <a:srgbClr val="0000FF"/>
              </a:solidFill>
              <a:cs typeface="Arial" pitchFamily="34" charset="0"/>
            </a:endParaRPr>
          </a:p>
          <a:p>
            <a:pPr rtl="1" eaLnBrk="1" hangingPunct="1"/>
            <a:r>
              <a:rPr lang="ar-BH" sz="2600" dirty="0" smtClean="0">
                <a:cs typeface="Arial" pitchFamily="34" charset="0"/>
              </a:rPr>
              <a:t>تحقيق قدر معين من الإنتاج بأقل تكلفة ممكنة.</a:t>
            </a:r>
            <a:r>
              <a:rPr lang="ar-SA" sz="2600" dirty="0" smtClean="0">
                <a:cs typeface="Arial" pitchFamily="34" charset="0"/>
              </a:rPr>
              <a:t> مما يدل على تحقق الكفاءة الفنية.</a:t>
            </a:r>
            <a:endParaRPr lang="en-US" sz="2600" dirty="0" smtClean="0">
              <a:cs typeface="Arial" pitchFamily="34" charset="0"/>
            </a:endParaRPr>
          </a:p>
          <a:p>
            <a:pPr rtl="1" eaLnBrk="1" hangingPunct="1"/>
            <a:r>
              <a:rPr lang="ar-SA" sz="2600" dirty="0" smtClean="0">
                <a:cs typeface="Arial" pitchFamily="34" charset="0"/>
              </a:rPr>
              <a:t>باستخدام منحنى كفاءة الإنتاج (أو منحنى إمكانيات الإنتاج)، نلاحظ أن كل النقط على المنحنى تتحقق عندها الكفاءة الفنية. بينما يفترض وجود نقطة واحدة تتحقق عندها الكفاءة الاقتصادية. </a:t>
            </a:r>
            <a:endParaRPr lang="en-US" sz="2600" dirty="0" smtClean="0">
              <a:cs typeface="Arial" pitchFamily="34" charset="0"/>
            </a:endParaRPr>
          </a:p>
          <a:p>
            <a:pPr rtl="1" eaLnBrk="1" hangingPunct="1"/>
            <a:endParaRPr lang="en-US" sz="2400" dirty="0" smtClean="0">
              <a:cs typeface="Arial" pitchFamily="34" charset="0"/>
            </a:endParaRPr>
          </a:p>
          <a:p>
            <a:pPr rtl="1" eaLnBrk="1" hangingPunct="1"/>
            <a:endParaRPr lang="ar-BH" sz="2400"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838200"/>
          </a:xfrm>
          <a:noFill/>
          <a:ln>
            <a:noFill/>
          </a:ln>
        </p:spPr>
        <p:txBody>
          <a:bodyPr/>
          <a:lstStyle/>
          <a:p>
            <a:pPr rtl="1" eaLnBrk="1" hangingPunct="1"/>
            <a:r>
              <a:rPr lang="ar-BH" sz="4000" dirty="0" smtClean="0">
                <a:solidFill>
                  <a:srgbClr val="0000FF"/>
                </a:solidFill>
              </a:rPr>
              <a:t>المدى القصير والمدى الطويل</a:t>
            </a:r>
          </a:p>
        </p:txBody>
      </p:sp>
      <p:sp>
        <p:nvSpPr>
          <p:cNvPr id="8195" name="Content Placeholder 2"/>
          <p:cNvSpPr>
            <a:spLocks noGrp="1"/>
          </p:cNvSpPr>
          <p:nvPr>
            <p:ph idx="1"/>
          </p:nvPr>
        </p:nvSpPr>
        <p:spPr>
          <a:xfrm>
            <a:off x="381000" y="1371601"/>
            <a:ext cx="8991600" cy="4343399"/>
          </a:xfrm>
        </p:spPr>
        <p:txBody>
          <a:bodyPr/>
          <a:lstStyle/>
          <a:p>
            <a:pPr rtl="1" eaLnBrk="1" hangingPunct="1"/>
            <a:r>
              <a:rPr lang="ar-SA" sz="2800" dirty="0" smtClean="0">
                <a:solidFill>
                  <a:srgbClr val="0000FF"/>
                </a:solidFill>
                <a:cs typeface="Arial" pitchFamily="34" charset="0"/>
              </a:rPr>
              <a:t>المدى القصير</a:t>
            </a:r>
            <a:endParaRPr lang="en-US" sz="2800" dirty="0" smtClean="0">
              <a:solidFill>
                <a:srgbClr val="0000FF"/>
              </a:solidFill>
              <a:cs typeface="Arial" pitchFamily="34" charset="0"/>
            </a:endParaRPr>
          </a:p>
          <a:p>
            <a:pPr rtl="1" eaLnBrk="1" hangingPunct="1"/>
            <a:r>
              <a:rPr lang="ar-SA" sz="2600" dirty="0" smtClean="0">
                <a:cs typeface="Arial" pitchFamily="34" charset="0"/>
              </a:rPr>
              <a:t>الفترة التي لا تكفي لقيام المنشأة بتغيير جميع عناصر الإنتاج، فيبقى على الأقل عنصر واحد من عناصر الإنتاج ثابتاً، بينما تتغير باقي عناصر الإنتاج. فالأصول مثل الآلات والتجهيزات تعتبر ثابتة على المدى القريب، بينما عدد العمال والمواد الخام لهما قابلة للتغيير على المدى القريب. وتكون عندئذ استجابة المنتج سريعة، كلما تغيرت معطيات الطلب في سوق السلعة التي تنتجها المؤسسة، مع افتراض أن المنتج لا يستخدم كل طاقته الإنتاجية.  </a:t>
            </a:r>
          </a:p>
          <a:p>
            <a:pPr rtl="1" eaLnBrk="1" hangingPunct="1"/>
            <a:r>
              <a:rPr lang="ar-BH" sz="2600" dirty="0" smtClean="0">
                <a:solidFill>
                  <a:srgbClr val="0000FF"/>
                </a:solidFill>
                <a:cs typeface="Arial" pitchFamily="34" charset="0"/>
              </a:rPr>
              <a:t>المدى الطويل</a:t>
            </a:r>
            <a:endParaRPr lang="ar-SA" sz="2600" dirty="0" smtClean="0">
              <a:solidFill>
                <a:srgbClr val="0000FF"/>
              </a:solidFill>
              <a:cs typeface="Arial" pitchFamily="34" charset="0"/>
            </a:endParaRPr>
          </a:p>
          <a:p>
            <a:pPr rtl="1" eaLnBrk="1" hangingPunct="1"/>
            <a:r>
              <a:rPr lang="ar-BH" sz="2600" dirty="0" smtClean="0">
                <a:cs typeface="Arial" pitchFamily="34" charset="0"/>
              </a:rPr>
              <a:t>الفترة التي تصبح فيها جميع عناصر الإنتاج </a:t>
            </a:r>
            <a:r>
              <a:rPr lang="ar-SA" sz="2600" dirty="0" smtClean="0">
                <a:cs typeface="Arial" pitchFamily="34" charset="0"/>
              </a:rPr>
              <a:t>قابلة للتغيير،</a:t>
            </a:r>
            <a:r>
              <a:rPr lang="ar-BH" sz="2600" dirty="0" smtClean="0">
                <a:cs typeface="Arial" pitchFamily="34" charset="0"/>
              </a:rPr>
              <a:t> </a:t>
            </a:r>
            <a:r>
              <a:rPr lang="ar-SA" sz="2600" dirty="0" smtClean="0">
                <a:cs typeface="Arial" pitchFamily="34" charset="0"/>
              </a:rPr>
              <a:t>ولذلك ينخرط القرار الاستثماري </a:t>
            </a:r>
            <a:r>
              <a:rPr lang="ar-BH" sz="2600" dirty="0" smtClean="0">
                <a:cs typeface="Arial" pitchFamily="34" charset="0"/>
              </a:rPr>
              <a:t>بالمدى </a:t>
            </a:r>
            <a:r>
              <a:rPr lang="ar-SA" sz="2600" dirty="0" smtClean="0">
                <a:cs typeface="Arial" pitchFamily="34" charset="0"/>
              </a:rPr>
              <a:t>البعيد والذي يقتضي </a:t>
            </a:r>
            <a:r>
              <a:rPr lang="ar-BH" sz="2600" dirty="0" smtClean="0">
                <a:cs typeface="Arial" pitchFamily="34" charset="0"/>
              </a:rPr>
              <a:t>التخطيط</a:t>
            </a:r>
            <a:r>
              <a:rPr lang="ar-SA" sz="2600" dirty="0" smtClean="0">
                <a:cs typeface="Arial" pitchFamily="34" charset="0"/>
              </a:rPr>
              <a:t> عبر أفق زمني معين</a:t>
            </a:r>
            <a:r>
              <a:rPr lang="ar-BH" sz="2600" dirty="0" smtClean="0">
                <a:cs typeface="Arial" pitchFamily="34" charset="0"/>
              </a:rPr>
              <a:t>.</a:t>
            </a:r>
            <a:endParaRPr lang="ar-BH"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العلاقة بين الإنتاج وعناصر الإنتاج</a:t>
            </a:r>
          </a:p>
        </p:txBody>
      </p:sp>
      <p:sp>
        <p:nvSpPr>
          <p:cNvPr id="8195" name="Content Placeholder 2"/>
          <p:cNvSpPr>
            <a:spLocks noGrp="1"/>
          </p:cNvSpPr>
          <p:nvPr>
            <p:ph idx="1"/>
          </p:nvPr>
        </p:nvSpPr>
        <p:spPr>
          <a:xfrm>
            <a:off x="228600" y="1371601"/>
            <a:ext cx="9144000" cy="3810000"/>
          </a:xfrm>
        </p:spPr>
        <p:txBody>
          <a:bodyPr/>
          <a:lstStyle/>
          <a:p>
            <a:pPr rtl="1" eaLnBrk="1" hangingPunct="1">
              <a:buFont typeface="Arial" pitchFamily="34" charset="0"/>
              <a:buChar char="•"/>
            </a:pPr>
            <a:r>
              <a:rPr lang="ar-BH" sz="2400" dirty="0" smtClean="0">
                <a:solidFill>
                  <a:srgbClr val="0000FF"/>
                </a:solidFill>
              </a:rPr>
              <a:t>قانون تناقص الإنتاجية الحدية </a:t>
            </a:r>
            <a:r>
              <a:rPr lang="ar-BH" sz="2400" dirty="0" smtClean="0"/>
              <a:t>لعناصر الإنتاج المتغيرة أو </a:t>
            </a:r>
            <a:r>
              <a:rPr lang="ar-BH" sz="2400" dirty="0" smtClean="0">
                <a:solidFill>
                  <a:srgbClr val="0000FF"/>
                </a:solidFill>
              </a:rPr>
              <a:t>قانون تناقص الغلة</a:t>
            </a:r>
            <a:r>
              <a:rPr lang="ar-BH" sz="2400" dirty="0" smtClean="0"/>
              <a:t>.</a:t>
            </a:r>
            <a:r>
              <a:rPr lang="ar-SA" sz="2400" dirty="0" smtClean="0"/>
              <a:t> والذي يدل على العلاقة بين الزيادة في حجم (كمية) أحد عناصر الانتاج المتغيرة والإنتاج الكلي، مع افتراض باقي عناصر الانتاج ثابتة. لذلك ينخرط قانون التناقصية لإنتاج المنشأة في المدى القريب. ويؤدي إلى اختيار المزيج الأمثل لعناصر الإنتاج وتحديد مستوى الإنتاج الأمثل. </a:t>
            </a:r>
            <a:endParaRPr lang="ar-BH" sz="2400" dirty="0" smtClean="0"/>
          </a:p>
          <a:p>
            <a:pPr rtl="1" eaLnBrk="1" hangingPunct="1"/>
            <a:endParaRPr lang="ar-SA" sz="2400" dirty="0" smtClean="0"/>
          </a:p>
          <a:p>
            <a:pPr rtl="1" eaLnBrk="1" hangingPunct="1">
              <a:buFont typeface="Arial" pitchFamily="34" charset="0"/>
              <a:buChar char="•"/>
            </a:pPr>
            <a:r>
              <a:rPr lang="ar-SA" sz="2400" dirty="0" smtClean="0"/>
              <a:t>أما </a:t>
            </a:r>
            <a:r>
              <a:rPr lang="ar-BH" sz="2400" dirty="0" smtClean="0">
                <a:solidFill>
                  <a:srgbClr val="0000FF"/>
                </a:solidFill>
              </a:rPr>
              <a:t>العائد على الحجم</a:t>
            </a:r>
            <a:r>
              <a:rPr lang="ar-SA" sz="2400" dirty="0" smtClean="0"/>
              <a:t>، فيدل على العلاقة بين الزيادة في حجم (كمية) كل عناصر الإنتاج والإنتاج الكلي. لذلك ينخرط قانون العائد على الحجم في المدى البعيد، حيث تختار المنشأة ما يناسبها من تجهيزات وتختار المستوى الأمثل من عناصر الإنتاج، كما تحدد المستوى الأفضل من الإنتاج عبر أفق زمني معين. </a:t>
            </a:r>
          </a:p>
          <a:p>
            <a:pPr rtl="1" eaLnBrk="1" hangingPunct="1"/>
            <a:endParaRPr lang="ar-BH" sz="20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دالة الإنتاج في المدى القصير</a:t>
            </a:r>
          </a:p>
        </p:txBody>
      </p:sp>
      <p:graphicFrame>
        <p:nvGraphicFramePr>
          <p:cNvPr id="2050" name="Object 2"/>
          <p:cNvGraphicFramePr>
            <a:graphicFrameLocks noChangeAspect="1"/>
          </p:cNvGraphicFramePr>
          <p:nvPr/>
        </p:nvGraphicFramePr>
        <p:xfrm>
          <a:off x="4273550" y="2122488"/>
          <a:ext cx="1441450" cy="403225"/>
        </p:xfrm>
        <a:graphic>
          <a:graphicData uri="http://schemas.openxmlformats.org/presentationml/2006/ole">
            <p:oleObj spid="_x0000_s2050" name="معادلة" r:id="rId3" imgW="799920" imgH="228600" progId="Equation.3">
              <p:embed/>
            </p:oleObj>
          </a:graphicData>
        </a:graphic>
      </p:graphicFrame>
      <p:sp>
        <p:nvSpPr>
          <p:cNvPr id="8" name="Content Placeholder 7"/>
          <p:cNvSpPr>
            <a:spLocks noGrp="1"/>
          </p:cNvSpPr>
          <p:nvPr>
            <p:ph idx="1"/>
          </p:nvPr>
        </p:nvSpPr>
        <p:spPr>
          <a:xfrm>
            <a:off x="495300" y="1600201"/>
            <a:ext cx="8915400" cy="3962399"/>
          </a:xfrm>
        </p:spPr>
        <p:txBody>
          <a:bodyPr/>
          <a:lstStyle/>
          <a:p>
            <a:pPr rtl="1"/>
            <a:r>
              <a:rPr lang="ar-SA" sz="2600" dirty="0" smtClean="0">
                <a:solidFill>
                  <a:srgbClr val="000000"/>
                </a:solidFill>
                <a:cs typeface="Arial" pitchFamily="34" charset="0"/>
              </a:rPr>
              <a:t>تكتب دالة الإنتاج الضمنية على </a:t>
            </a:r>
            <a:r>
              <a:rPr lang="ar-SA" sz="2600" dirty="0" smtClean="0">
                <a:solidFill>
                  <a:srgbClr val="0000FF"/>
                </a:solidFill>
                <a:cs typeface="Arial" pitchFamily="34" charset="0"/>
              </a:rPr>
              <a:t>المدى القصير </a:t>
            </a:r>
            <a:r>
              <a:rPr lang="ar-SA" sz="2600" dirty="0" smtClean="0">
                <a:solidFill>
                  <a:srgbClr val="000000"/>
                </a:solidFill>
                <a:cs typeface="Arial" pitchFamily="34" charset="0"/>
              </a:rPr>
              <a:t>كما يلي:</a:t>
            </a:r>
          </a:p>
          <a:p>
            <a:pPr rtl="1"/>
            <a:endParaRPr lang="ar-SA" sz="2600" dirty="0" smtClean="0">
              <a:solidFill>
                <a:srgbClr val="000000"/>
              </a:solidFill>
              <a:cs typeface="Arial" pitchFamily="34" charset="0"/>
            </a:endParaRPr>
          </a:p>
          <a:p>
            <a:pPr rtl="1"/>
            <a:r>
              <a:rPr lang="ar-SA" sz="2600" dirty="0" smtClean="0">
                <a:solidFill>
                  <a:srgbClr val="000000"/>
                </a:solidFill>
                <a:cs typeface="Arial" pitchFamily="34" charset="0"/>
              </a:rPr>
              <a:t>على اعتبار أن </a:t>
            </a:r>
            <a:r>
              <a:rPr lang="ar-SA" sz="2600" dirty="0" smtClean="0">
                <a:solidFill>
                  <a:srgbClr val="0000FF"/>
                </a:solidFill>
                <a:cs typeface="Arial" pitchFamily="34" charset="0"/>
              </a:rPr>
              <a:t>عنصر العمل    متغير</a:t>
            </a:r>
            <a:r>
              <a:rPr lang="ar-SA" sz="2600" dirty="0" smtClean="0">
                <a:solidFill>
                  <a:srgbClr val="000000"/>
                </a:solidFill>
                <a:cs typeface="Arial" pitchFamily="34" charset="0"/>
              </a:rPr>
              <a:t>، بينما </a:t>
            </a:r>
            <a:r>
              <a:rPr lang="ar-SA" sz="2600" dirty="0" smtClean="0">
                <a:solidFill>
                  <a:srgbClr val="0000FF"/>
                </a:solidFill>
                <a:cs typeface="Arial" pitchFamily="34" charset="0"/>
              </a:rPr>
              <a:t>عنصر الرأسمال     ثابت</a:t>
            </a:r>
            <a:r>
              <a:rPr lang="ar-SA" sz="2600" dirty="0" smtClean="0">
                <a:solidFill>
                  <a:srgbClr val="000000"/>
                </a:solidFill>
                <a:cs typeface="Arial" pitchFamily="34" charset="0"/>
              </a:rPr>
              <a:t>. كما يفترض أن كمية الإنتاج تزيد كلما زاد عدد العمال أو زادت ساعات العمل، أي: </a:t>
            </a:r>
          </a:p>
          <a:p>
            <a:pPr rtl="1"/>
            <a:endParaRPr lang="ar-SA" sz="2600" dirty="0" smtClean="0">
              <a:solidFill>
                <a:srgbClr val="000000"/>
              </a:solidFill>
              <a:cs typeface="Arial" pitchFamily="34" charset="0"/>
            </a:endParaRPr>
          </a:p>
          <a:p>
            <a:pPr rtl="1"/>
            <a:r>
              <a:rPr lang="ar-SA" sz="2600" dirty="0" smtClean="0">
                <a:solidFill>
                  <a:srgbClr val="000000"/>
                </a:solidFill>
                <a:cs typeface="Arial" pitchFamily="34" charset="0"/>
              </a:rPr>
              <a:t>طبعا أن </a:t>
            </a:r>
            <a:r>
              <a:rPr lang="ar-SA" sz="2600" dirty="0" smtClean="0">
                <a:solidFill>
                  <a:srgbClr val="0000FF"/>
                </a:solidFill>
                <a:cs typeface="Arial" pitchFamily="34" charset="0"/>
              </a:rPr>
              <a:t>التقدم التقني </a:t>
            </a:r>
            <a:r>
              <a:rPr lang="ar-SA" sz="2600" dirty="0" smtClean="0">
                <a:solidFill>
                  <a:srgbClr val="000000"/>
                </a:solidFill>
                <a:cs typeface="Arial" pitchFamily="34" charset="0"/>
              </a:rPr>
              <a:t>ينقل دالة الإنتاج إلى أعلى، ويختزل هذا التقدم في عنصر الرأسمال. ويقتضي الاستخدام الأمثل لهذا العنصر وجود كفاءة ومؤهلات لدى عنصر العمل. </a:t>
            </a:r>
            <a:endParaRPr lang="en-US" sz="2600" dirty="0" smtClean="0">
              <a:solidFill>
                <a:srgbClr val="000000"/>
              </a:solidFill>
              <a:cs typeface="Arial" pitchFamily="34" charset="0"/>
            </a:endParaRPr>
          </a:p>
          <a:p>
            <a:r>
              <a:rPr lang="ar-SA" dirty="0" smtClean="0"/>
              <a:t> </a:t>
            </a:r>
            <a:endParaRPr lang="en-US" dirty="0"/>
          </a:p>
        </p:txBody>
      </p:sp>
      <p:graphicFrame>
        <p:nvGraphicFramePr>
          <p:cNvPr id="2051" name="Object 3"/>
          <p:cNvGraphicFramePr>
            <a:graphicFrameLocks noChangeAspect="1"/>
          </p:cNvGraphicFramePr>
          <p:nvPr/>
        </p:nvGraphicFramePr>
        <p:xfrm>
          <a:off x="4343400" y="3505200"/>
          <a:ext cx="1481137" cy="371475"/>
        </p:xfrm>
        <a:graphic>
          <a:graphicData uri="http://schemas.openxmlformats.org/presentationml/2006/ole">
            <p:oleObj spid="_x0000_s2051" name="معادلة" r:id="rId4" imgW="711000" imgH="203040" progId="Equation.3">
              <p:embed/>
            </p:oleObj>
          </a:graphicData>
        </a:graphic>
      </p:graphicFrame>
      <p:graphicFrame>
        <p:nvGraphicFramePr>
          <p:cNvPr id="2053" name="Object 5"/>
          <p:cNvGraphicFramePr>
            <a:graphicFrameLocks noChangeAspect="1"/>
          </p:cNvGraphicFramePr>
          <p:nvPr/>
        </p:nvGraphicFramePr>
        <p:xfrm>
          <a:off x="6096000" y="2590800"/>
          <a:ext cx="228600" cy="317500"/>
        </p:xfrm>
        <a:graphic>
          <a:graphicData uri="http://schemas.openxmlformats.org/presentationml/2006/ole">
            <p:oleObj spid="_x0000_s2053" name="معادلة" r:id="rId5" imgW="139680" imgH="164880" progId="Equation.3">
              <p:embed/>
            </p:oleObj>
          </a:graphicData>
        </a:graphic>
      </p:graphicFrame>
      <p:graphicFrame>
        <p:nvGraphicFramePr>
          <p:cNvPr id="2054" name="Object 6"/>
          <p:cNvGraphicFramePr>
            <a:graphicFrameLocks noChangeAspect="1"/>
          </p:cNvGraphicFramePr>
          <p:nvPr/>
        </p:nvGraphicFramePr>
        <p:xfrm>
          <a:off x="2590800" y="2590800"/>
          <a:ext cx="228600" cy="317500"/>
        </p:xfrm>
        <a:graphic>
          <a:graphicData uri="http://schemas.openxmlformats.org/presentationml/2006/ole">
            <p:oleObj spid="_x0000_s2054" name="معادلة" r:id="rId6" imgW="164880" imgH="16488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1989799" y="4451350"/>
            <a:ext cx="541734" cy="501650"/>
          </a:xfrm>
          <a:prstGeom prst="rect">
            <a:avLst/>
          </a:prstGeom>
          <a:noFill/>
          <a:ln w="9525">
            <a:noFill/>
            <a:miter lim="800000"/>
            <a:headEnd/>
            <a:tailEnd/>
          </a:ln>
        </p:spPr>
        <p:txBody>
          <a:bodyPr lIns="81546" tIns="40773" rIns="81546" bIns="40773"/>
          <a:lstStyle/>
          <a:p>
            <a:pPr algn="r" rtl="1"/>
            <a:r>
              <a:rPr lang="en-US" altLang="zh-CN" sz="2000" dirty="0">
                <a:latin typeface="Times New Roman" pitchFamily="18" charset="0"/>
                <a:ea typeface="SimSun" pitchFamily="2" charset="-122"/>
              </a:rPr>
              <a:t>0</a:t>
            </a:r>
            <a:endParaRPr lang="en-US" sz="2000" dirty="0"/>
          </a:p>
        </p:txBody>
      </p:sp>
      <p:sp>
        <p:nvSpPr>
          <p:cNvPr id="20488" name="Text Box 8"/>
          <p:cNvSpPr txBox="1">
            <a:spLocks noChangeArrowheads="1"/>
          </p:cNvSpPr>
          <p:nvPr/>
        </p:nvSpPr>
        <p:spPr bwMode="auto">
          <a:xfrm>
            <a:off x="3962400" y="4456113"/>
            <a:ext cx="448998" cy="420687"/>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L</a:t>
            </a:r>
            <a:r>
              <a:rPr lang="en-US" altLang="zh-CN" sz="2000" baseline="-25000" dirty="0" smtClean="0">
                <a:latin typeface="Times New Roman" pitchFamily="18" charset="0"/>
                <a:ea typeface="SimSun" pitchFamily="2" charset="-122"/>
              </a:rPr>
              <a:t>2</a:t>
            </a:r>
            <a:endParaRPr lang="en-US" sz="2000" dirty="0"/>
          </a:p>
        </p:txBody>
      </p:sp>
      <p:sp>
        <p:nvSpPr>
          <p:cNvPr id="20489" name="Text Box 9"/>
          <p:cNvSpPr txBox="1">
            <a:spLocks noChangeArrowheads="1"/>
          </p:cNvSpPr>
          <p:nvPr/>
        </p:nvSpPr>
        <p:spPr bwMode="auto">
          <a:xfrm>
            <a:off x="5486400" y="4457700"/>
            <a:ext cx="442517" cy="419100"/>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L</a:t>
            </a:r>
            <a:r>
              <a:rPr lang="en-US" altLang="zh-CN" sz="2000" baseline="-25000" dirty="0" smtClean="0">
                <a:latin typeface="Times New Roman" pitchFamily="18" charset="0"/>
                <a:ea typeface="SimSun" pitchFamily="2" charset="-122"/>
              </a:rPr>
              <a:t>3</a:t>
            </a:r>
            <a:endParaRPr lang="en-US" sz="2000" dirty="0"/>
          </a:p>
        </p:txBody>
      </p:sp>
      <p:sp>
        <p:nvSpPr>
          <p:cNvPr id="20490" name="Line 10"/>
          <p:cNvSpPr>
            <a:spLocks noChangeShapeType="1"/>
          </p:cNvSpPr>
          <p:nvPr/>
        </p:nvSpPr>
        <p:spPr bwMode="auto">
          <a:xfrm>
            <a:off x="2531534" y="487362"/>
            <a:ext cx="1720" cy="4008438"/>
          </a:xfrm>
          <a:prstGeom prst="line">
            <a:avLst/>
          </a:prstGeom>
          <a:noFill/>
          <a:ln w="25400">
            <a:solidFill>
              <a:srgbClr val="000000"/>
            </a:solidFill>
            <a:round/>
            <a:headEnd type="triangle"/>
            <a:tailEnd/>
          </a:ln>
        </p:spPr>
        <p:txBody>
          <a:bodyPr/>
          <a:lstStyle/>
          <a:p>
            <a:endParaRPr lang="en-US"/>
          </a:p>
        </p:txBody>
      </p:sp>
      <p:sp>
        <p:nvSpPr>
          <p:cNvPr id="20491" name="Line 11"/>
          <p:cNvSpPr>
            <a:spLocks noChangeShapeType="1"/>
          </p:cNvSpPr>
          <p:nvPr/>
        </p:nvSpPr>
        <p:spPr bwMode="auto">
          <a:xfrm>
            <a:off x="2531534" y="4495800"/>
            <a:ext cx="5247085" cy="1587"/>
          </a:xfrm>
          <a:prstGeom prst="line">
            <a:avLst/>
          </a:prstGeom>
          <a:noFill/>
          <a:ln w="25400">
            <a:solidFill>
              <a:srgbClr val="000000"/>
            </a:solidFill>
            <a:round/>
            <a:headEnd/>
            <a:tailEnd type="triangle"/>
          </a:ln>
        </p:spPr>
        <p:txBody>
          <a:bodyPr/>
          <a:lstStyle/>
          <a:p>
            <a:endParaRPr lang="en-US"/>
          </a:p>
        </p:txBody>
      </p:sp>
      <p:sp>
        <p:nvSpPr>
          <p:cNvPr id="20492" name="Arc 12"/>
          <p:cNvSpPr>
            <a:spLocks/>
          </p:cNvSpPr>
          <p:nvPr/>
        </p:nvSpPr>
        <p:spPr bwMode="auto">
          <a:xfrm flipV="1">
            <a:off x="2133600" y="2590793"/>
            <a:ext cx="1752600" cy="1905006"/>
          </a:xfrm>
          <a:custGeom>
            <a:avLst/>
            <a:gdLst>
              <a:gd name="G0" fmla="+- 0 0 0"/>
              <a:gd name="G1" fmla="+- 21103 0 0"/>
              <a:gd name="G2" fmla="+- 21600 0 0"/>
              <a:gd name="T0" fmla="*/ 4609 w 21580"/>
              <a:gd name="T1" fmla="*/ 0 h 21103"/>
              <a:gd name="T2" fmla="*/ 21580 w 21580"/>
              <a:gd name="T3" fmla="*/ 20183 h 21103"/>
              <a:gd name="T4" fmla="*/ 0 w 21580"/>
              <a:gd name="T5" fmla="*/ 21103 h 21103"/>
            </a:gdLst>
            <a:ahLst/>
            <a:cxnLst>
              <a:cxn ang="0">
                <a:pos x="T0" y="T1"/>
              </a:cxn>
              <a:cxn ang="0">
                <a:pos x="T2" y="T3"/>
              </a:cxn>
              <a:cxn ang="0">
                <a:pos x="T4" y="T5"/>
              </a:cxn>
            </a:cxnLst>
            <a:rect l="0" t="0" r="r" b="b"/>
            <a:pathLst>
              <a:path w="21580" h="21103" fill="none" extrusionOk="0">
                <a:moveTo>
                  <a:pt x="4608" y="0"/>
                </a:moveTo>
                <a:cubicBezTo>
                  <a:pt x="14192" y="2093"/>
                  <a:pt x="21162" y="10382"/>
                  <a:pt x="21580" y="20182"/>
                </a:cubicBezTo>
              </a:path>
              <a:path w="21580" h="21103" stroke="0" extrusionOk="0">
                <a:moveTo>
                  <a:pt x="4608" y="0"/>
                </a:moveTo>
                <a:cubicBezTo>
                  <a:pt x="14192" y="2093"/>
                  <a:pt x="21162" y="10382"/>
                  <a:pt x="21580" y="20182"/>
                </a:cubicBezTo>
                <a:lnTo>
                  <a:pt x="0" y="21103"/>
                </a:lnTo>
                <a:close/>
              </a:path>
            </a:pathLst>
          </a:custGeom>
          <a:noFill/>
          <a:ln w="22225">
            <a:solidFill>
              <a:srgbClr val="000000"/>
            </a:solidFill>
            <a:round/>
            <a:headEnd/>
            <a:tailEnd/>
          </a:ln>
        </p:spPr>
        <p:txBody>
          <a:bodyPr/>
          <a:lstStyle/>
          <a:p>
            <a:endParaRPr lang="en-US"/>
          </a:p>
        </p:txBody>
      </p:sp>
      <p:sp>
        <p:nvSpPr>
          <p:cNvPr id="20493" name="Arc 13"/>
          <p:cNvSpPr>
            <a:spLocks/>
          </p:cNvSpPr>
          <p:nvPr/>
        </p:nvSpPr>
        <p:spPr bwMode="auto">
          <a:xfrm rot="10750141" flipV="1">
            <a:off x="3897337" y="1158945"/>
            <a:ext cx="2210704" cy="1644511"/>
          </a:xfrm>
          <a:custGeom>
            <a:avLst/>
            <a:gdLst>
              <a:gd name="G0" fmla="+- 0 0 0"/>
              <a:gd name="G1" fmla="+- 21219 0 0"/>
              <a:gd name="G2" fmla="+- 21600 0 0"/>
              <a:gd name="T0" fmla="*/ 4040 w 21486"/>
              <a:gd name="T1" fmla="*/ 0 h 21219"/>
              <a:gd name="T2" fmla="*/ 21486 w 21486"/>
              <a:gd name="T3" fmla="*/ 19000 h 21219"/>
              <a:gd name="T4" fmla="*/ 0 w 21486"/>
              <a:gd name="T5" fmla="*/ 21219 h 21219"/>
            </a:gdLst>
            <a:ahLst/>
            <a:cxnLst>
              <a:cxn ang="0">
                <a:pos x="T0" y="T1"/>
              </a:cxn>
              <a:cxn ang="0">
                <a:pos x="T2" y="T3"/>
              </a:cxn>
              <a:cxn ang="0">
                <a:pos x="T4" y="T5"/>
              </a:cxn>
            </a:cxnLst>
            <a:rect l="0" t="0" r="r" b="b"/>
            <a:pathLst>
              <a:path w="21486" h="21219" fill="none" extrusionOk="0">
                <a:moveTo>
                  <a:pt x="4039" y="0"/>
                </a:moveTo>
                <a:cubicBezTo>
                  <a:pt x="13413" y="1784"/>
                  <a:pt x="20505" y="9508"/>
                  <a:pt x="21485" y="19000"/>
                </a:cubicBezTo>
              </a:path>
              <a:path w="21486" h="21219" stroke="0" extrusionOk="0">
                <a:moveTo>
                  <a:pt x="4039" y="0"/>
                </a:moveTo>
                <a:cubicBezTo>
                  <a:pt x="13413" y="1784"/>
                  <a:pt x="20505" y="9508"/>
                  <a:pt x="21485" y="19000"/>
                </a:cubicBezTo>
                <a:lnTo>
                  <a:pt x="0" y="21219"/>
                </a:lnTo>
                <a:close/>
              </a:path>
            </a:pathLst>
          </a:custGeom>
          <a:noFill/>
          <a:ln w="22225">
            <a:solidFill>
              <a:srgbClr val="000000"/>
            </a:solidFill>
            <a:round/>
            <a:headEnd/>
            <a:tailEnd/>
          </a:ln>
        </p:spPr>
        <p:txBody>
          <a:bodyPr/>
          <a:lstStyle/>
          <a:p>
            <a:endParaRPr lang="en-US"/>
          </a:p>
        </p:txBody>
      </p:sp>
      <p:sp>
        <p:nvSpPr>
          <p:cNvPr id="20494" name="Arc 14"/>
          <p:cNvSpPr>
            <a:spLocks/>
          </p:cNvSpPr>
          <p:nvPr/>
        </p:nvSpPr>
        <p:spPr bwMode="auto">
          <a:xfrm rot="16160871" flipV="1">
            <a:off x="5945266" y="918650"/>
            <a:ext cx="684888" cy="1137943"/>
          </a:xfrm>
          <a:custGeom>
            <a:avLst/>
            <a:gdLst>
              <a:gd name="G0" fmla="+- 0 0 0"/>
              <a:gd name="G1" fmla="+- 18286 0 0"/>
              <a:gd name="G2" fmla="+- 21600 0 0"/>
              <a:gd name="T0" fmla="*/ 11497 w 21600"/>
              <a:gd name="T1" fmla="*/ 0 h 18286"/>
              <a:gd name="T2" fmla="*/ 21600 w 21600"/>
              <a:gd name="T3" fmla="*/ 18286 h 18286"/>
              <a:gd name="T4" fmla="*/ 0 w 21600"/>
              <a:gd name="T5" fmla="*/ 18286 h 18286"/>
            </a:gdLst>
            <a:ahLst/>
            <a:cxnLst>
              <a:cxn ang="0">
                <a:pos x="T0" y="T1"/>
              </a:cxn>
              <a:cxn ang="0">
                <a:pos x="T2" y="T3"/>
              </a:cxn>
              <a:cxn ang="0">
                <a:pos x="T4" y="T5"/>
              </a:cxn>
            </a:cxnLst>
            <a:rect l="0" t="0" r="r" b="b"/>
            <a:pathLst>
              <a:path w="21600" h="18286" fill="none" extrusionOk="0">
                <a:moveTo>
                  <a:pt x="11497" y="-1"/>
                </a:moveTo>
                <a:cubicBezTo>
                  <a:pt x="17784" y="3953"/>
                  <a:pt x="21600" y="10859"/>
                  <a:pt x="21600" y="18286"/>
                </a:cubicBezTo>
              </a:path>
              <a:path w="21600" h="18286" stroke="0" extrusionOk="0">
                <a:moveTo>
                  <a:pt x="11497" y="-1"/>
                </a:moveTo>
                <a:cubicBezTo>
                  <a:pt x="17784" y="3953"/>
                  <a:pt x="21600" y="10859"/>
                  <a:pt x="21600" y="18286"/>
                </a:cubicBezTo>
                <a:lnTo>
                  <a:pt x="0" y="18286"/>
                </a:lnTo>
                <a:close/>
              </a:path>
            </a:pathLst>
          </a:custGeom>
          <a:noFill/>
          <a:ln w="22225">
            <a:solidFill>
              <a:srgbClr val="000000"/>
            </a:solidFill>
            <a:round/>
            <a:headEnd/>
            <a:tailEnd/>
          </a:ln>
        </p:spPr>
        <p:txBody>
          <a:bodyPr/>
          <a:lstStyle/>
          <a:p>
            <a:endParaRPr lang="en-US"/>
          </a:p>
        </p:txBody>
      </p:sp>
      <p:sp>
        <p:nvSpPr>
          <p:cNvPr id="20495" name="Line 15"/>
          <p:cNvSpPr>
            <a:spLocks noChangeShapeType="1"/>
          </p:cNvSpPr>
          <p:nvPr/>
        </p:nvSpPr>
        <p:spPr bwMode="auto">
          <a:xfrm>
            <a:off x="5715000" y="1143000"/>
            <a:ext cx="0" cy="3352800"/>
          </a:xfrm>
          <a:prstGeom prst="line">
            <a:avLst/>
          </a:prstGeom>
          <a:noFill/>
          <a:ln w="15875">
            <a:solidFill>
              <a:srgbClr val="000000"/>
            </a:solidFill>
            <a:prstDash val="dash"/>
            <a:round/>
            <a:headEnd/>
            <a:tailEnd/>
          </a:ln>
        </p:spPr>
        <p:txBody>
          <a:bodyPr/>
          <a:lstStyle/>
          <a:p>
            <a:endParaRPr lang="en-US"/>
          </a:p>
        </p:txBody>
      </p:sp>
      <p:sp>
        <p:nvSpPr>
          <p:cNvPr id="20496" name="Line 16"/>
          <p:cNvSpPr>
            <a:spLocks noChangeShapeType="1"/>
          </p:cNvSpPr>
          <p:nvPr/>
        </p:nvSpPr>
        <p:spPr bwMode="auto">
          <a:xfrm flipV="1">
            <a:off x="2531533" y="838200"/>
            <a:ext cx="2345267" cy="3657600"/>
          </a:xfrm>
          <a:prstGeom prst="line">
            <a:avLst/>
          </a:prstGeom>
          <a:noFill/>
          <a:ln w="15875">
            <a:solidFill>
              <a:srgbClr val="000000"/>
            </a:solidFill>
            <a:prstDash val="dash"/>
            <a:round/>
            <a:headEnd/>
            <a:tailEnd/>
          </a:ln>
        </p:spPr>
        <p:txBody>
          <a:bodyPr/>
          <a:lstStyle/>
          <a:p>
            <a:endParaRPr lang="en-US"/>
          </a:p>
        </p:txBody>
      </p:sp>
      <p:sp>
        <p:nvSpPr>
          <p:cNvPr id="20497" name="Line 17"/>
          <p:cNvSpPr>
            <a:spLocks noChangeShapeType="1"/>
          </p:cNvSpPr>
          <p:nvPr/>
        </p:nvSpPr>
        <p:spPr bwMode="auto">
          <a:xfrm flipH="1">
            <a:off x="4114800" y="2057400"/>
            <a:ext cx="0" cy="2438400"/>
          </a:xfrm>
          <a:prstGeom prst="line">
            <a:avLst/>
          </a:prstGeom>
          <a:noFill/>
          <a:ln w="15875">
            <a:solidFill>
              <a:srgbClr val="000000"/>
            </a:solidFill>
            <a:prstDash val="dash"/>
            <a:round/>
            <a:headEnd/>
            <a:tailEnd/>
          </a:ln>
        </p:spPr>
        <p:txBody>
          <a:bodyPr/>
          <a:lstStyle/>
          <a:p>
            <a:endParaRPr lang="en-US"/>
          </a:p>
        </p:txBody>
      </p:sp>
      <p:sp>
        <p:nvSpPr>
          <p:cNvPr id="20500" name="Line 20"/>
          <p:cNvSpPr>
            <a:spLocks noChangeShapeType="1"/>
          </p:cNvSpPr>
          <p:nvPr/>
        </p:nvSpPr>
        <p:spPr bwMode="auto">
          <a:xfrm>
            <a:off x="3886200" y="2667000"/>
            <a:ext cx="0" cy="1828800"/>
          </a:xfrm>
          <a:prstGeom prst="line">
            <a:avLst/>
          </a:prstGeom>
          <a:noFill/>
          <a:ln w="15875">
            <a:solidFill>
              <a:srgbClr val="000000"/>
            </a:solidFill>
            <a:prstDash val="dash"/>
            <a:round/>
            <a:headEnd/>
            <a:tailEnd/>
          </a:ln>
        </p:spPr>
        <p:txBody>
          <a:bodyPr/>
          <a:lstStyle/>
          <a:p>
            <a:endParaRPr lang="en-US"/>
          </a:p>
        </p:txBody>
      </p:sp>
      <p:sp>
        <p:nvSpPr>
          <p:cNvPr id="20505" name="Text Box 25"/>
          <p:cNvSpPr txBox="1">
            <a:spLocks noChangeArrowheads="1"/>
          </p:cNvSpPr>
          <p:nvPr/>
        </p:nvSpPr>
        <p:spPr bwMode="auto">
          <a:xfrm>
            <a:off x="2057400" y="457200"/>
            <a:ext cx="381000" cy="457200"/>
          </a:xfrm>
          <a:prstGeom prst="rect">
            <a:avLst/>
          </a:prstGeom>
          <a:noFill/>
          <a:ln w="9525">
            <a:noFill/>
            <a:miter lim="800000"/>
            <a:headEnd/>
            <a:tailEnd/>
          </a:ln>
        </p:spPr>
        <p:txBody>
          <a:bodyPr lIns="81546" tIns="40773" rIns="81546" bIns="40773"/>
          <a:lstStyle/>
          <a:p>
            <a:pPr algn="r" rtl="1"/>
            <a:r>
              <a:rPr lang="en-US" altLang="zh-CN" sz="2200" dirty="0" smtClean="0">
                <a:latin typeface="Times New Roman" pitchFamily="18" charset="0"/>
                <a:ea typeface="SimSun" pitchFamily="2" charset="-122"/>
              </a:rPr>
              <a:t>Q</a:t>
            </a:r>
            <a:endParaRPr lang="en-US" sz="2200" dirty="0"/>
          </a:p>
        </p:txBody>
      </p:sp>
      <p:sp>
        <p:nvSpPr>
          <p:cNvPr id="20510" name="Text Box 30"/>
          <p:cNvSpPr txBox="1">
            <a:spLocks noChangeArrowheads="1"/>
          </p:cNvSpPr>
          <p:nvPr/>
        </p:nvSpPr>
        <p:spPr bwMode="auto">
          <a:xfrm>
            <a:off x="1219200" y="4953000"/>
            <a:ext cx="7692629" cy="838200"/>
          </a:xfrm>
          <a:prstGeom prst="rect">
            <a:avLst/>
          </a:prstGeom>
          <a:noFill/>
          <a:ln w="28575">
            <a:noFill/>
            <a:miter lim="800000"/>
            <a:headEnd/>
            <a:tailEnd/>
          </a:ln>
        </p:spPr>
        <p:txBody>
          <a:bodyPr/>
          <a:lstStyle/>
          <a:p>
            <a:pPr algn="ctr"/>
            <a:r>
              <a:rPr lang="ar-SA" altLang="zh-CN" dirty="0" smtClean="0">
                <a:latin typeface="Times New Roman" pitchFamily="18" charset="0"/>
                <a:ea typeface="SimSun" pitchFamily="2" charset="-122"/>
                <a:cs typeface="Times New Roman" pitchFamily="18" charset="0"/>
              </a:rPr>
              <a:t>المرحلة الأولى</a:t>
            </a:r>
            <a:r>
              <a:rPr lang="en-US" altLang="zh-CN" dirty="0" smtClean="0">
                <a:latin typeface="Times New Roman" pitchFamily="18" charset="0"/>
                <a:ea typeface="SimSun" pitchFamily="2" charset="-122"/>
                <a:cs typeface="Times New Roman" pitchFamily="18" charset="0"/>
              </a:rPr>
              <a:t> </a:t>
            </a:r>
            <a:r>
              <a:rPr lang="ar-SA" altLang="zh-CN" dirty="0" smtClean="0">
                <a:latin typeface="Times New Roman" pitchFamily="18" charset="0"/>
                <a:ea typeface="SimSun" pitchFamily="2" charset="-122"/>
                <a:cs typeface="Times New Roman" pitchFamily="18" charset="0"/>
              </a:rPr>
              <a:t>لمسار الإنتاج تبدأ من </a:t>
            </a:r>
            <a:r>
              <a:rPr lang="ar-SA" altLang="zh-CN" dirty="0">
                <a:latin typeface="Times New Roman" pitchFamily="18" charset="0"/>
                <a:ea typeface="SimSun" pitchFamily="2" charset="-122"/>
                <a:cs typeface="Times New Roman" pitchFamily="18" charset="0"/>
              </a:rPr>
              <a:t>الصفر وتنتهي </a:t>
            </a:r>
            <a:r>
              <a:rPr lang="ar-SA" altLang="zh-CN" dirty="0" smtClean="0">
                <a:latin typeface="Times New Roman" pitchFamily="18" charset="0"/>
                <a:ea typeface="SimSun" pitchFamily="2" charset="-122"/>
                <a:cs typeface="Times New Roman" pitchFamily="18" charset="0"/>
              </a:rPr>
              <a:t>عند</a:t>
            </a:r>
            <a:r>
              <a:rPr lang="en-US" altLang="zh-CN" dirty="0" smtClean="0">
                <a:latin typeface="Times New Roman" pitchFamily="18" charset="0"/>
                <a:ea typeface="SimSun" pitchFamily="2" charset="-122"/>
                <a:cs typeface="Times New Roman" pitchFamily="18" charset="0"/>
              </a:rPr>
              <a:t>      </a:t>
            </a:r>
            <a:r>
              <a:rPr lang="ar-SA" altLang="zh-CN" dirty="0" smtClean="0">
                <a:latin typeface="Times New Roman" pitchFamily="18" charset="0"/>
                <a:ea typeface="SimSun" pitchFamily="2" charset="-122"/>
                <a:cs typeface="Times New Roman" pitchFamily="18" charset="0"/>
              </a:rPr>
              <a:t> التي تؤدي إلى أعلى مستوى في الإنتاج </a:t>
            </a:r>
            <a:r>
              <a:rPr lang="ar-SA" altLang="zh-CN" dirty="0">
                <a:latin typeface="Times New Roman" pitchFamily="18" charset="0"/>
                <a:ea typeface="SimSun" pitchFamily="2" charset="-122"/>
                <a:cs typeface="Times New Roman" pitchFamily="18" charset="0"/>
              </a:rPr>
              <a:t>المتوسط، ثم تبدأ المرحلة الثانية </a:t>
            </a:r>
            <a:r>
              <a:rPr lang="ar-SA" altLang="zh-CN" dirty="0" smtClean="0">
                <a:latin typeface="Times New Roman" pitchFamily="18" charset="0"/>
                <a:ea typeface="SimSun" pitchFamily="2" charset="-122"/>
                <a:cs typeface="Times New Roman" pitchFamily="18" charset="0"/>
              </a:rPr>
              <a:t>وتنتهي عند       التي تؤدي إلى أعلى مستوى في الإنتاج      </a:t>
            </a:r>
            <a:r>
              <a:rPr lang="ar-SA" altLang="zh-CN" b="1" dirty="0" smtClean="0">
                <a:latin typeface="Times New Roman" pitchFamily="18" charset="0"/>
                <a:ea typeface="SimSun" pitchFamily="2" charset="-122"/>
                <a:cs typeface="Times New Roman" pitchFamily="18" charset="0"/>
              </a:rPr>
              <a:t>. ثم </a:t>
            </a:r>
            <a:r>
              <a:rPr lang="ar-SA" altLang="zh-CN" dirty="0" smtClean="0">
                <a:latin typeface="Times New Roman" pitchFamily="18" charset="0"/>
                <a:ea typeface="SimSun" pitchFamily="2" charset="-122"/>
                <a:cs typeface="Times New Roman" pitchFamily="18" charset="0"/>
              </a:rPr>
              <a:t>تبدأ </a:t>
            </a:r>
            <a:r>
              <a:rPr lang="ar-SA" altLang="zh-CN" dirty="0">
                <a:latin typeface="Times New Roman" pitchFamily="18" charset="0"/>
                <a:ea typeface="SimSun" pitchFamily="2" charset="-122"/>
                <a:cs typeface="Times New Roman" pitchFamily="18" charset="0"/>
              </a:rPr>
              <a:t>المرحلة الثالثة</a:t>
            </a:r>
            <a:r>
              <a:rPr lang="ar-SA" altLang="zh-CN" b="1" dirty="0">
                <a:latin typeface="Times New Roman" pitchFamily="18" charset="0"/>
                <a:ea typeface="SimSun" pitchFamily="2" charset="-122"/>
                <a:cs typeface="Times New Roman" pitchFamily="18" charset="0"/>
              </a:rPr>
              <a:t> </a:t>
            </a:r>
            <a:r>
              <a:rPr lang="ar-SA" altLang="zh-CN" dirty="0">
                <a:latin typeface="Times New Roman" pitchFamily="18" charset="0"/>
                <a:ea typeface="SimSun" pitchFamily="2" charset="-122"/>
                <a:cs typeface="Times New Roman" pitchFamily="18" charset="0"/>
              </a:rPr>
              <a:t>بعد ذلك.</a:t>
            </a:r>
            <a:endParaRPr lang="en-US" dirty="0">
              <a:ea typeface="SimSun" pitchFamily="2" charset="-122"/>
              <a:cs typeface="Times New Roman" pitchFamily="18" charset="0"/>
            </a:endParaRPr>
          </a:p>
        </p:txBody>
      </p:sp>
      <p:sp>
        <p:nvSpPr>
          <p:cNvPr id="20511" name="Text Box 31"/>
          <p:cNvSpPr txBox="1">
            <a:spLocks noChangeArrowheads="1"/>
          </p:cNvSpPr>
          <p:nvPr/>
        </p:nvSpPr>
        <p:spPr bwMode="auto">
          <a:xfrm>
            <a:off x="7543800" y="4419600"/>
            <a:ext cx="528373" cy="415924"/>
          </a:xfrm>
          <a:prstGeom prst="rect">
            <a:avLst/>
          </a:prstGeom>
          <a:noFill/>
          <a:ln w="9525">
            <a:noFill/>
            <a:miter lim="800000"/>
            <a:headEnd/>
            <a:tailEnd/>
          </a:ln>
        </p:spPr>
        <p:txBody>
          <a:bodyPr lIns="81546" tIns="40773" rIns="81546" bIns="40773"/>
          <a:lstStyle/>
          <a:p>
            <a:pPr algn="r" rtl="1"/>
            <a:r>
              <a:rPr lang="en-US" altLang="zh-CN" sz="2200" dirty="0">
                <a:latin typeface="Times New Roman" pitchFamily="18" charset="0"/>
                <a:ea typeface="SimSun" pitchFamily="2" charset="-122"/>
              </a:rPr>
              <a:t>L</a:t>
            </a:r>
            <a:endParaRPr lang="en-US" sz="2200" baseline="-25000" dirty="0"/>
          </a:p>
        </p:txBody>
      </p:sp>
      <p:sp>
        <p:nvSpPr>
          <p:cNvPr id="20512" name="AutoShape 3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en-US"/>
          </a:p>
        </p:txBody>
      </p:sp>
      <p:sp>
        <p:nvSpPr>
          <p:cNvPr id="20513" name="AutoShape 33">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34" name="Text Box 8"/>
          <p:cNvSpPr txBox="1">
            <a:spLocks noChangeArrowheads="1"/>
          </p:cNvSpPr>
          <p:nvPr/>
        </p:nvSpPr>
        <p:spPr bwMode="auto">
          <a:xfrm>
            <a:off x="3581400" y="4456113"/>
            <a:ext cx="448998" cy="420687"/>
          </a:xfrm>
          <a:prstGeom prst="rect">
            <a:avLst/>
          </a:prstGeom>
          <a:noFill/>
          <a:ln w="9525">
            <a:noFill/>
            <a:miter lim="800000"/>
            <a:headEnd/>
            <a:tailEnd/>
          </a:ln>
        </p:spPr>
        <p:txBody>
          <a:bodyPr lIns="81546" tIns="40773" rIns="81546" bIns="40773"/>
          <a:lstStyle/>
          <a:p>
            <a:pPr algn="r" rtl="1"/>
            <a:r>
              <a:rPr lang="en-US" altLang="zh-CN" sz="2000" dirty="0">
                <a:latin typeface="Times New Roman" pitchFamily="18" charset="0"/>
                <a:ea typeface="SimSun" pitchFamily="2" charset="-122"/>
              </a:rPr>
              <a:t>L</a:t>
            </a:r>
            <a:r>
              <a:rPr lang="en-US" altLang="zh-CN" sz="2000" baseline="-25000" dirty="0">
                <a:latin typeface="Times New Roman" pitchFamily="18" charset="0"/>
                <a:ea typeface="SimSun" pitchFamily="2" charset="-122"/>
              </a:rPr>
              <a:t>1</a:t>
            </a:r>
            <a:endParaRPr lang="en-US" sz="2000" dirty="0"/>
          </a:p>
        </p:txBody>
      </p:sp>
      <p:sp>
        <p:nvSpPr>
          <p:cNvPr id="35" name="Text Box 6"/>
          <p:cNvSpPr txBox="1">
            <a:spLocks noChangeArrowheads="1"/>
          </p:cNvSpPr>
          <p:nvPr/>
        </p:nvSpPr>
        <p:spPr bwMode="auto">
          <a:xfrm>
            <a:off x="2631282" y="2362200"/>
            <a:ext cx="1178718" cy="304800"/>
          </a:xfrm>
          <a:prstGeom prst="rect">
            <a:avLst/>
          </a:prstGeom>
          <a:noFill/>
          <a:ln w="9525">
            <a:noFill/>
            <a:miter lim="800000"/>
            <a:headEnd/>
            <a:tailEnd/>
          </a:ln>
        </p:spPr>
        <p:txBody>
          <a:bodyPr lIns="81546" tIns="40773" rIns="81546" bIns="40773"/>
          <a:lstStyle/>
          <a:p>
            <a:pPr algn="r" rtl="1"/>
            <a:r>
              <a:rPr lang="ar-SA" altLang="zh-CN" sz="1600" dirty="0">
                <a:solidFill>
                  <a:srgbClr val="0000FF"/>
                </a:solidFill>
                <a:latin typeface="Times New Roman" pitchFamily="18" charset="0"/>
                <a:ea typeface="SimSun" pitchFamily="2" charset="-122"/>
                <a:cs typeface="Times New Roman" pitchFamily="18" charset="0"/>
              </a:rPr>
              <a:t>المرحلة الأولى</a:t>
            </a:r>
            <a:endParaRPr lang="en-US" sz="1600" dirty="0">
              <a:solidFill>
                <a:srgbClr val="0000FF"/>
              </a:solidFill>
              <a:ea typeface="SimSun" pitchFamily="2" charset="-122"/>
              <a:cs typeface="Times New Roman" pitchFamily="18" charset="0"/>
            </a:endParaRPr>
          </a:p>
        </p:txBody>
      </p:sp>
      <p:sp>
        <p:nvSpPr>
          <p:cNvPr id="36" name="Line 23"/>
          <p:cNvSpPr>
            <a:spLocks noChangeShapeType="1"/>
          </p:cNvSpPr>
          <p:nvPr/>
        </p:nvSpPr>
        <p:spPr bwMode="auto">
          <a:xfrm flipV="1">
            <a:off x="2514601" y="2667000"/>
            <a:ext cx="1600199" cy="1"/>
          </a:xfrm>
          <a:prstGeom prst="line">
            <a:avLst/>
          </a:prstGeom>
          <a:noFill/>
          <a:ln w="25400">
            <a:solidFill>
              <a:srgbClr val="FF3300"/>
            </a:solidFill>
            <a:round/>
            <a:headEnd type="triangle" w="med" len="med"/>
            <a:tailEnd type="triangle" w="med" len="med"/>
          </a:ln>
        </p:spPr>
        <p:txBody>
          <a:bodyPr/>
          <a:lstStyle/>
          <a:p>
            <a:endParaRPr lang="en-US"/>
          </a:p>
        </p:txBody>
      </p:sp>
      <p:sp>
        <p:nvSpPr>
          <p:cNvPr id="37" name="Text Box 6"/>
          <p:cNvSpPr txBox="1">
            <a:spLocks noChangeArrowheads="1"/>
          </p:cNvSpPr>
          <p:nvPr/>
        </p:nvSpPr>
        <p:spPr bwMode="auto">
          <a:xfrm>
            <a:off x="4419600" y="2057400"/>
            <a:ext cx="1178718" cy="304800"/>
          </a:xfrm>
          <a:prstGeom prst="rect">
            <a:avLst/>
          </a:prstGeom>
          <a:noFill/>
          <a:ln w="9525">
            <a:noFill/>
            <a:miter lim="800000"/>
            <a:headEnd/>
            <a:tailEnd/>
          </a:ln>
        </p:spPr>
        <p:txBody>
          <a:bodyPr lIns="81546" tIns="40773" rIns="81546" bIns="40773"/>
          <a:lstStyle/>
          <a:p>
            <a:pPr algn="r" rtl="1"/>
            <a:r>
              <a:rPr lang="ar-SA" altLang="zh-CN" sz="1600" dirty="0">
                <a:solidFill>
                  <a:srgbClr val="0000FF"/>
                </a:solidFill>
                <a:latin typeface="Times New Roman" pitchFamily="18" charset="0"/>
                <a:ea typeface="SimSun" pitchFamily="2" charset="-122"/>
                <a:cs typeface="Times New Roman" pitchFamily="18" charset="0"/>
              </a:rPr>
              <a:t>المرحلة </a:t>
            </a:r>
            <a:r>
              <a:rPr lang="ar-SA" altLang="zh-CN" sz="1600" dirty="0" smtClean="0">
                <a:solidFill>
                  <a:srgbClr val="0000FF"/>
                </a:solidFill>
                <a:latin typeface="Times New Roman" pitchFamily="18" charset="0"/>
                <a:ea typeface="SimSun" pitchFamily="2" charset="-122"/>
                <a:cs typeface="Times New Roman" pitchFamily="18" charset="0"/>
              </a:rPr>
              <a:t>الثانية</a:t>
            </a:r>
            <a:endParaRPr lang="en-US" sz="1600" dirty="0">
              <a:solidFill>
                <a:srgbClr val="0000FF"/>
              </a:solidFill>
              <a:ea typeface="SimSun" pitchFamily="2" charset="-122"/>
              <a:cs typeface="Times New Roman" pitchFamily="18" charset="0"/>
            </a:endParaRPr>
          </a:p>
        </p:txBody>
      </p:sp>
      <p:sp>
        <p:nvSpPr>
          <p:cNvPr id="38" name="Line 23"/>
          <p:cNvSpPr>
            <a:spLocks noChangeShapeType="1"/>
          </p:cNvSpPr>
          <p:nvPr/>
        </p:nvSpPr>
        <p:spPr bwMode="auto">
          <a:xfrm>
            <a:off x="4114800" y="2057400"/>
            <a:ext cx="1600200" cy="0"/>
          </a:xfrm>
          <a:prstGeom prst="line">
            <a:avLst/>
          </a:prstGeom>
          <a:noFill/>
          <a:ln w="25400">
            <a:solidFill>
              <a:srgbClr val="FF3300"/>
            </a:solidFill>
            <a:round/>
            <a:headEnd type="triangle" w="med" len="med"/>
            <a:tailEnd type="triangle" w="med" len="med"/>
          </a:ln>
        </p:spPr>
        <p:txBody>
          <a:bodyPr/>
          <a:lstStyle/>
          <a:p>
            <a:endParaRPr lang="en-US"/>
          </a:p>
        </p:txBody>
      </p:sp>
      <p:sp>
        <p:nvSpPr>
          <p:cNvPr id="39" name="Line 23"/>
          <p:cNvSpPr>
            <a:spLocks noChangeShapeType="1"/>
          </p:cNvSpPr>
          <p:nvPr/>
        </p:nvSpPr>
        <p:spPr bwMode="auto">
          <a:xfrm>
            <a:off x="5715000" y="1143000"/>
            <a:ext cx="1524000" cy="0"/>
          </a:xfrm>
          <a:prstGeom prst="line">
            <a:avLst/>
          </a:prstGeom>
          <a:noFill/>
          <a:ln w="25400">
            <a:solidFill>
              <a:srgbClr val="FF3300"/>
            </a:solidFill>
            <a:round/>
            <a:headEnd type="triangle" w="med" len="med"/>
            <a:tailEnd type="triangle" w="med" len="med"/>
          </a:ln>
        </p:spPr>
        <p:txBody>
          <a:bodyPr/>
          <a:lstStyle/>
          <a:p>
            <a:endParaRPr lang="en-US"/>
          </a:p>
        </p:txBody>
      </p:sp>
      <p:sp>
        <p:nvSpPr>
          <p:cNvPr id="40" name="Text Box 6"/>
          <p:cNvSpPr txBox="1">
            <a:spLocks noChangeArrowheads="1"/>
          </p:cNvSpPr>
          <p:nvPr/>
        </p:nvSpPr>
        <p:spPr bwMode="auto">
          <a:xfrm>
            <a:off x="5831682" y="838200"/>
            <a:ext cx="1178718" cy="304800"/>
          </a:xfrm>
          <a:prstGeom prst="rect">
            <a:avLst/>
          </a:prstGeom>
          <a:noFill/>
          <a:ln w="9525">
            <a:noFill/>
            <a:miter lim="800000"/>
            <a:headEnd/>
            <a:tailEnd/>
          </a:ln>
        </p:spPr>
        <p:txBody>
          <a:bodyPr lIns="81546" tIns="40773" rIns="81546" bIns="40773"/>
          <a:lstStyle/>
          <a:p>
            <a:pPr algn="r" rtl="1"/>
            <a:r>
              <a:rPr lang="ar-SA" altLang="zh-CN" sz="1600" dirty="0">
                <a:solidFill>
                  <a:srgbClr val="0000FF"/>
                </a:solidFill>
                <a:latin typeface="Times New Roman" pitchFamily="18" charset="0"/>
                <a:ea typeface="SimSun" pitchFamily="2" charset="-122"/>
                <a:cs typeface="Times New Roman" pitchFamily="18" charset="0"/>
              </a:rPr>
              <a:t>المرحلة </a:t>
            </a:r>
            <a:r>
              <a:rPr lang="ar-SA" altLang="zh-CN" sz="1600" dirty="0" smtClean="0">
                <a:solidFill>
                  <a:srgbClr val="0000FF"/>
                </a:solidFill>
                <a:latin typeface="Times New Roman" pitchFamily="18" charset="0"/>
                <a:ea typeface="SimSun" pitchFamily="2" charset="-122"/>
                <a:cs typeface="Times New Roman" pitchFamily="18" charset="0"/>
              </a:rPr>
              <a:t>الثانية</a:t>
            </a:r>
            <a:endParaRPr lang="en-US" sz="1600" dirty="0">
              <a:solidFill>
                <a:srgbClr val="0000FF"/>
              </a:solidFill>
              <a:ea typeface="SimSun" pitchFamily="2" charset="-122"/>
              <a:cs typeface="Times New Roman" pitchFamily="18" charset="0"/>
            </a:endParaRPr>
          </a:p>
        </p:txBody>
      </p:sp>
      <p:sp>
        <p:nvSpPr>
          <p:cNvPr id="41" name="Text Box 8"/>
          <p:cNvSpPr txBox="1">
            <a:spLocks noChangeArrowheads="1"/>
          </p:cNvSpPr>
          <p:nvPr/>
        </p:nvSpPr>
        <p:spPr bwMode="auto">
          <a:xfrm>
            <a:off x="4191000" y="4913313"/>
            <a:ext cx="457200" cy="344487"/>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L</a:t>
            </a:r>
            <a:r>
              <a:rPr lang="en-US" altLang="zh-CN" sz="2000" baseline="-25000" dirty="0" smtClean="0">
                <a:latin typeface="Times New Roman" pitchFamily="18" charset="0"/>
                <a:ea typeface="SimSun" pitchFamily="2" charset="-122"/>
              </a:rPr>
              <a:t>2</a:t>
            </a:r>
            <a:endParaRPr lang="en-US" sz="2000" dirty="0"/>
          </a:p>
        </p:txBody>
      </p:sp>
      <p:sp>
        <p:nvSpPr>
          <p:cNvPr id="42" name="Text Box 9"/>
          <p:cNvSpPr txBox="1">
            <a:spLocks noChangeArrowheads="1"/>
          </p:cNvSpPr>
          <p:nvPr/>
        </p:nvSpPr>
        <p:spPr bwMode="auto">
          <a:xfrm>
            <a:off x="5120083" y="5181600"/>
            <a:ext cx="442517" cy="419100"/>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L</a:t>
            </a:r>
            <a:r>
              <a:rPr lang="en-US" altLang="zh-CN" sz="2000" baseline="-25000" dirty="0" smtClean="0">
                <a:latin typeface="Times New Roman" pitchFamily="18" charset="0"/>
                <a:ea typeface="SimSun" pitchFamily="2" charset="-122"/>
              </a:rPr>
              <a:t>3</a:t>
            </a:r>
            <a:endParaRPr lang="en-US" sz="2000" dirty="0"/>
          </a:p>
        </p:txBody>
      </p:sp>
      <p:sp>
        <p:nvSpPr>
          <p:cNvPr id="43" name="Text Box 25"/>
          <p:cNvSpPr txBox="1">
            <a:spLocks noChangeArrowheads="1"/>
          </p:cNvSpPr>
          <p:nvPr/>
        </p:nvSpPr>
        <p:spPr bwMode="auto">
          <a:xfrm>
            <a:off x="1981200" y="5181600"/>
            <a:ext cx="381000" cy="457200"/>
          </a:xfrm>
          <a:prstGeom prst="rect">
            <a:avLst/>
          </a:prstGeom>
          <a:noFill/>
          <a:ln w="9525">
            <a:noFill/>
            <a:miter lim="800000"/>
            <a:headEnd/>
            <a:tailEnd/>
          </a:ln>
        </p:spPr>
        <p:txBody>
          <a:bodyPr lIns="81546" tIns="40773" rIns="81546" bIns="40773"/>
          <a:lstStyle/>
          <a:p>
            <a:pPr algn="r" rtl="1"/>
            <a:r>
              <a:rPr lang="en-US" altLang="zh-CN" sz="2200" dirty="0" smtClean="0">
                <a:latin typeface="Times New Roman" pitchFamily="18" charset="0"/>
                <a:ea typeface="SimSun" pitchFamily="2" charset="-122"/>
              </a:rPr>
              <a:t>Q</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90"/>
                                        </p:tgtEl>
                                        <p:attrNameLst>
                                          <p:attrName>style.visibility</p:attrName>
                                        </p:attrNameLst>
                                      </p:cBhvr>
                                      <p:to>
                                        <p:strVal val="visible"/>
                                      </p:to>
                                    </p:set>
                                    <p:anim calcmode="lin" valueType="num">
                                      <p:cBhvr additive="base">
                                        <p:cTn id="7" dur="500" fill="hold"/>
                                        <p:tgtEl>
                                          <p:spTgt spid="20490"/>
                                        </p:tgtEl>
                                        <p:attrNameLst>
                                          <p:attrName>ppt_x</p:attrName>
                                        </p:attrNameLst>
                                      </p:cBhvr>
                                      <p:tavLst>
                                        <p:tav tm="0">
                                          <p:val>
                                            <p:strVal val="#ppt_x"/>
                                          </p:val>
                                        </p:tav>
                                        <p:tav tm="100000">
                                          <p:val>
                                            <p:strVal val="#ppt_x"/>
                                          </p:val>
                                        </p:tav>
                                      </p:tavLst>
                                    </p:anim>
                                    <p:anim calcmode="lin" valueType="num">
                                      <p:cBhvr additive="base">
                                        <p:cTn id="8" dur="500" fill="hold"/>
                                        <p:tgtEl>
                                          <p:spTgt spid="2049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491"/>
                                        </p:tgtEl>
                                        <p:attrNameLst>
                                          <p:attrName>style.visibility</p:attrName>
                                        </p:attrNameLst>
                                      </p:cBhvr>
                                      <p:to>
                                        <p:strVal val="visible"/>
                                      </p:to>
                                    </p:set>
                                    <p:anim calcmode="lin" valueType="num">
                                      <p:cBhvr additive="base">
                                        <p:cTn id="11" dur="500" fill="hold"/>
                                        <p:tgtEl>
                                          <p:spTgt spid="20491"/>
                                        </p:tgtEl>
                                        <p:attrNameLst>
                                          <p:attrName>ppt_x</p:attrName>
                                        </p:attrNameLst>
                                      </p:cBhvr>
                                      <p:tavLst>
                                        <p:tav tm="0">
                                          <p:val>
                                            <p:strVal val="#ppt_x"/>
                                          </p:val>
                                        </p:tav>
                                        <p:tav tm="100000">
                                          <p:val>
                                            <p:strVal val="#ppt_x"/>
                                          </p:val>
                                        </p:tav>
                                      </p:tavLst>
                                    </p:anim>
                                    <p:anim calcmode="lin" valueType="num">
                                      <p:cBhvr additive="base">
                                        <p:cTn id="12" dur="500" fill="hold"/>
                                        <p:tgtEl>
                                          <p:spTgt spid="2049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492"/>
                                        </p:tgtEl>
                                        <p:attrNameLst>
                                          <p:attrName>style.visibility</p:attrName>
                                        </p:attrNameLst>
                                      </p:cBhvr>
                                      <p:to>
                                        <p:strVal val="visible"/>
                                      </p:to>
                                    </p:set>
                                    <p:anim calcmode="lin" valueType="num">
                                      <p:cBhvr additive="base">
                                        <p:cTn id="15" dur="500" fill="hold"/>
                                        <p:tgtEl>
                                          <p:spTgt spid="20492"/>
                                        </p:tgtEl>
                                        <p:attrNameLst>
                                          <p:attrName>ppt_x</p:attrName>
                                        </p:attrNameLst>
                                      </p:cBhvr>
                                      <p:tavLst>
                                        <p:tav tm="0">
                                          <p:val>
                                            <p:strVal val="#ppt_x"/>
                                          </p:val>
                                        </p:tav>
                                        <p:tav tm="100000">
                                          <p:val>
                                            <p:strVal val="#ppt_x"/>
                                          </p:val>
                                        </p:tav>
                                      </p:tavLst>
                                    </p:anim>
                                    <p:anim calcmode="lin" valueType="num">
                                      <p:cBhvr additive="base">
                                        <p:cTn id="16" dur="500" fill="hold"/>
                                        <p:tgtEl>
                                          <p:spTgt spid="2049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493"/>
                                        </p:tgtEl>
                                        <p:attrNameLst>
                                          <p:attrName>style.visibility</p:attrName>
                                        </p:attrNameLst>
                                      </p:cBhvr>
                                      <p:to>
                                        <p:strVal val="visible"/>
                                      </p:to>
                                    </p:set>
                                    <p:anim calcmode="lin" valueType="num">
                                      <p:cBhvr additive="base">
                                        <p:cTn id="19" dur="500" fill="hold"/>
                                        <p:tgtEl>
                                          <p:spTgt spid="20493"/>
                                        </p:tgtEl>
                                        <p:attrNameLst>
                                          <p:attrName>ppt_x</p:attrName>
                                        </p:attrNameLst>
                                      </p:cBhvr>
                                      <p:tavLst>
                                        <p:tav tm="0">
                                          <p:val>
                                            <p:strVal val="#ppt_x"/>
                                          </p:val>
                                        </p:tav>
                                        <p:tav tm="100000">
                                          <p:val>
                                            <p:strVal val="#ppt_x"/>
                                          </p:val>
                                        </p:tav>
                                      </p:tavLst>
                                    </p:anim>
                                    <p:anim calcmode="lin" valueType="num">
                                      <p:cBhvr additive="base">
                                        <p:cTn id="20" dur="500" fill="hold"/>
                                        <p:tgtEl>
                                          <p:spTgt spid="2049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0494"/>
                                        </p:tgtEl>
                                        <p:attrNameLst>
                                          <p:attrName>style.visibility</p:attrName>
                                        </p:attrNameLst>
                                      </p:cBhvr>
                                      <p:to>
                                        <p:strVal val="visible"/>
                                      </p:to>
                                    </p:set>
                                    <p:anim calcmode="lin" valueType="num">
                                      <p:cBhvr additive="base">
                                        <p:cTn id="23" dur="500" fill="hold"/>
                                        <p:tgtEl>
                                          <p:spTgt spid="20494"/>
                                        </p:tgtEl>
                                        <p:attrNameLst>
                                          <p:attrName>ppt_x</p:attrName>
                                        </p:attrNameLst>
                                      </p:cBhvr>
                                      <p:tavLst>
                                        <p:tav tm="0">
                                          <p:val>
                                            <p:strVal val="#ppt_x"/>
                                          </p:val>
                                        </p:tav>
                                        <p:tav tm="100000">
                                          <p:val>
                                            <p:strVal val="#ppt_x"/>
                                          </p:val>
                                        </p:tav>
                                      </p:tavLst>
                                    </p:anim>
                                    <p:anim calcmode="lin" valueType="num">
                                      <p:cBhvr additive="base">
                                        <p:cTn id="24" dur="500" fill="hold"/>
                                        <p:tgtEl>
                                          <p:spTgt spid="2049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0495"/>
                                        </p:tgtEl>
                                        <p:attrNameLst>
                                          <p:attrName>style.visibility</p:attrName>
                                        </p:attrNameLst>
                                      </p:cBhvr>
                                      <p:to>
                                        <p:strVal val="visible"/>
                                      </p:to>
                                    </p:set>
                                    <p:anim calcmode="lin" valueType="num">
                                      <p:cBhvr additive="base">
                                        <p:cTn id="27" dur="500" fill="hold"/>
                                        <p:tgtEl>
                                          <p:spTgt spid="20495"/>
                                        </p:tgtEl>
                                        <p:attrNameLst>
                                          <p:attrName>ppt_x</p:attrName>
                                        </p:attrNameLst>
                                      </p:cBhvr>
                                      <p:tavLst>
                                        <p:tav tm="0">
                                          <p:val>
                                            <p:strVal val="#ppt_x"/>
                                          </p:val>
                                        </p:tav>
                                        <p:tav tm="100000">
                                          <p:val>
                                            <p:strVal val="#ppt_x"/>
                                          </p:val>
                                        </p:tav>
                                      </p:tavLst>
                                    </p:anim>
                                    <p:anim calcmode="lin" valueType="num">
                                      <p:cBhvr additive="base">
                                        <p:cTn id="28" dur="500" fill="hold"/>
                                        <p:tgtEl>
                                          <p:spTgt spid="2049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496"/>
                                        </p:tgtEl>
                                        <p:attrNameLst>
                                          <p:attrName>style.visibility</p:attrName>
                                        </p:attrNameLst>
                                      </p:cBhvr>
                                      <p:to>
                                        <p:strVal val="visible"/>
                                      </p:to>
                                    </p:set>
                                    <p:anim calcmode="lin" valueType="num">
                                      <p:cBhvr additive="base">
                                        <p:cTn id="31" dur="500" fill="hold"/>
                                        <p:tgtEl>
                                          <p:spTgt spid="20496"/>
                                        </p:tgtEl>
                                        <p:attrNameLst>
                                          <p:attrName>ppt_x</p:attrName>
                                        </p:attrNameLst>
                                      </p:cBhvr>
                                      <p:tavLst>
                                        <p:tav tm="0">
                                          <p:val>
                                            <p:strVal val="#ppt_x"/>
                                          </p:val>
                                        </p:tav>
                                        <p:tav tm="100000">
                                          <p:val>
                                            <p:strVal val="#ppt_x"/>
                                          </p:val>
                                        </p:tav>
                                      </p:tavLst>
                                    </p:anim>
                                    <p:anim calcmode="lin" valueType="num">
                                      <p:cBhvr additive="base">
                                        <p:cTn id="32" dur="500" fill="hold"/>
                                        <p:tgtEl>
                                          <p:spTgt spid="2049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0497"/>
                                        </p:tgtEl>
                                        <p:attrNameLst>
                                          <p:attrName>style.visibility</p:attrName>
                                        </p:attrNameLst>
                                      </p:cBhvr>
                                      <p:to>
                                        <p:strVal val="visible"/>
                                      </p:to>
                                    </p:set>
                                    <p:anim calcmode="lin" valueType="num">
                                      <p:cBhvr additive="base">
                                        <p:cTn id="35" dur="500" fill="hold"/>
                                        <p:tgtEl>
                                          <p:spTgt spid="20497"/>
                                        </p:tgtEl>
                                        <p:attrNameLst>
                                          <p:attrName>ppt_x</p:attrName>
                                        </p:attrNameLst>
                                      </p:cBhvr>
                                      <p:tavLst>
                                        <p:tav tm="0">
                                          <p:val>
                                            <p:strVal val="#ppt_x"/>
                                          </p:val>
                                        </p:tav>
                                        <p:tav tm="100000">
                                          <p:val>
                                            <p:strVal val="#ppt_x"/>
                                          </p:val>
                                        </p:tav>
                                      </p:tavLst>
                                    </p:anim>
                                    <p:anim calcmode="lin" valueType="num">
                                      <p:cBhvr additive="base">
                                        <p:cTn id="36" dur="500" fill="hold"/>
                                        <p:tgtEl>
                                          <p:spTgt spid="2049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0500"/>
                                        </p:tgtEl>
                                        <p:attrNameLst>
                                          <p:attrName>style.visibility</p:attrName>
                                        </p:attrNameLst>
                                      </p:cBhvr>
                                      <p:to>
                                        <p:strVal val="visible"/>
                                      </p:to>
                                    </p:set>
                                    <p:anim calcmode="lin" valueType="num">
                                      <p:cBhvr additive="base">
                                        <p:cTn id="39" dur="500" fill="hold"/>
                                        <p:tgtEl>
                                          <p:spTgt spid="20500"/>
                                        </p:tgtEl>
                                        <p:attrNameLst>
                                          <p:attrName>ppt_x</p:attrName>
                                        </p:attrNameLst>
                                      </p:cBhvr>
                                      <p:tavLst>
                                        <p:tav tm="0">
                                          <p:val>
                                            <p:strVal val="#ppt_x"/>
                                          </p:val>
                                        </p:tav>
                                        <p:tav tm="100000">
                                          <p:val>
                                            <p:strVal val="#ppt_x"/>
                                          </p:val>
                                        </p:tav>
                                      </p:tavLst>
                                    </p:anim>
                                    <p:anim calcmode="lin" valueType="num">
                                      <p:cBhvr additive="base">
                                        <p:cTn id="40" dur="500" fill="hold"/>
                                        <p:tgtEl>
                                          <p:spTgt spid="2050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0505"/>
                                        </p:tgtEl>
                                        <p:attrNameLst>
                                          <p:attrName>style.visibility</p:attrName>
                                        </p:attrNameLst>
                                      </p:cBhvr>
                                      <p:to>
                                        <p:strVal val="visible"/>
                                      </p:to>
                                    </p:set>
                                    <p:anim calcmode="lin" valueType="num">
                                      <p:cBhvr additive="base">
                                        <p:cTn id="43" dur="500" fill="hold"/>
                                        <p:tgtEl>
                                          <p:spTgt spid="20505"/>
                                        </p:tgtEl>
                                        <p:attrNameLst>
                                          <p:attrName>ppt_x</p:attrName>
                                        </p:attrNameLst>
                                      </p:cBhvr>
                                      <p:tavLst>
                                        <p:tav tm="0">
                                          <p:val>
                                            <p:strVal val="#ppt_x"/>
                                          </p:val>
                                        </p:tav>
                                        <p:tav tm="100000">
                                          <p:val>
                                            <p:strVal val="#ppt_x"/>
                                          </p:val>
                                        </p:tav>
                                      </p:tavLst>
                                    </p:anim>
                                    <p:anim calcmode="lin" valueType="num">
                                      <p:cBhvr additive="base">
                                        <p:cTn id="44" dur="500" fill="hold"/>
                                        <p:tgtEl>
                                          <p:spTgt spid="2050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ppt_x"/>
                                          </p:val>
                                        </p:tav>
                                        <p:tav tm="100000">
                                          <p:val>
                                            <p:strVal val="#ppt_x"/>
                                          </p:val>
                                        </p:tav>
                                      </p:tavLst>
                                    </p:anim>
                                    <p:anim calcmode="lin" valueType="num">
                                      <p:cBhvr additive="base">
                                        <p:cTn id="48" dur="500" fill="hold"/>
                                        <p:tgtEl>
                                          <p:spTgt spid="3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ppt_x"/>
                                          </p:val>
                                        </p:tav>
                                        <p:tav tm="100000">
                                          <p:val>
                                            <p:strVal val="#ppt_x"/>
                                          </p:val>
                                        </p:tav>
                                      </p:tavLst>
                                    </p:anim>
                                    <p:anim calcmode="lin" valueType="num">
                                      <p:cBhvr additive="base">
                                        <p:cTn id="52" dur="500" fill="hold"/>
                                        <p:tgtEl>
                                          <p:spTgt spid="3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ppt_x"/>
                                          </p:val>
                                        </p:tav>
                                        <p:tav tm="100000">
                                          <p:val>
                                            <p:strVal val="#ppt_x"/>
                                          </p:val>
                                        </p:tav>
                                      </p:tavLst>
                                    </p:anim>
                                    <p:anim calcmode="lin" valueType="num">
                                      <p:cBhvr additive="base">
                                        <p:cTn id="56" dur="500" fill="hold"/>
                                        <p:tgtEl>
                                          <p:spTgt spid="3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ppt_x"/>
                                          </p:val>
                                        </p:tav>
                                        <p:tav tm="100000">
                                          <p:val>
                                            <p:strVal val="#ppt_x"/>
                                          </p:val>
                                        </p:tav>
                                      </p:tavLst>
                                    </p:anim>
                                    <p:anim calcmode="lin" valueType="num">
                                      <p:cBhvr additive="base">
                                        <p:cTn id="60" dur="500" fill="hold"/>
                                        <p:tgtEl>
                                          <p:spTgt spid="3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fill="hold"/>
                                        <p:tgtEl>
                                          <p:spTgt spid="39"/>
                                        </p:tgtEl>
                                        <p:attrNameLst>
                                          <p:attrName>ppt_x</p:attrName>
                                        </p:attrNameLst>
                                      </p:cBhvr>
                                      <p:tavLst>
                                        <p:tav tm="0">
                                          <p:val>
                                            <p:strVal val="#ppt_x"/>
                                          </p:val>
                                        </p:tav>
                                        <p:tav tm="100000">
                                          <p:val>
                                            <p:strVal val="#ppt_x"/>
                                          </p:val>
                                        </p:tav>
                                      </p:tavLst>
                                    </p:anim>
                                    <p:anim calcmode="lin" valueType="num">
                                      <p:cBhvr additive="base">
                                        <p:cTn id="64" dur="500" fill="hold"/>
                                        <p:tgtEl>
                                          <p:spTgt spid="3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additive="base">
                                        <p:cTn id="67" dur="500" fill="hold"/>
                                        <p:tgtEl>
                                          <p:spTgt spid="40"/>
                                        </p:tgtEl>
                                        <p:attrNameLst>
                                          <p:attrName>ppt_x</p:attrName>
                                        </p:attrNameLst>
                                      </p:cBhvr>
                                      <p:tavLst>
                                        <p:tav tm="0">
                                          <p:val>
                                            <p:strVal val="#ppt_x"/>
                                          </p:val>
                                        </p:tav>
                                        <p:tav tm="100000">
                                          <p:val>
                                            <p:strVal val="#ppt_x"/>
                                          </p:val>
                                        </p:tav>
                                      </p:tavLst>
                                    </p:anim>
                                    <p:anim calcmode="lin" valueType="num">
                                      <p:cBhvr additive="base">
                                        <p:cTn id="6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0" grpId="0" animBg="1"/>
      <p:bldP spid="20491" grpId="0" animBg="1"/>
      <p:bldP spid="20492" grpId="0" animBg="1"/>
      <p:bldP spid="20493" grpId="0" animBg="1"/>
      <p:bldP spid="20494" grpId="0" animBg="1"/>
      <p:bldP spid="20495" grpId="0" animBg="1"/>
      <p:bldP spid="20496" grpId="0" animBg="1"/>
      <p:bldP spid="20497" grpId="0" animBg="1"/>
      <p:bldP spid="20500" grpId="0" animBg="1"/>
      <p:bldP spid="20505" grpId="0"/>
      <p:bldP spid="35" grpId="0"/>
      <p:bldP spid="36" grpId="0" animBg="1"/>
      <p:bldP spid="37" grpId="0"/>
      <p:bldP spid="38" grpId="0" animBg="1"/>
      <p:bldP spid="39" grpId="0" animBg="1"/>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343399"/>
          </a:xfrm>
        </p:spPr>
        <p:txBody>
          <a:bodyPr/>
          <a:lstStyle/>
          <a:p>
            <a:pPr rtl="1" eaLnBrk="1" hangingPunct="1"/>
            <a:r>
              <a:rPr lang="ar-SA" sz="2000" dirty="0" smtClean="0"/>
              <a:t>نلاحظ أن المرحلة الأولى تتضمن فترتين: </a:t>
            </a:r>
          </a:p>
          <a:p>
            <a:pPr rtl="1" eaLnBrk="1" hangingPunct="1"/>
            <a:r>
              <a:rPr lang="ar-SA" sz="2000" dirty="0" smtClean="0">
                <a:solidFill>
                  <a:srgbClr val="0000FF"/>
                </a:solidFill>
              </a:rPr>
              <a:t>الفترة الأولى</a:t>
            </a:r>
            <a:r>
              <a:rPr lang="ar-SA" sz="2000" dirty="0" smtClean="0"/>
              <a:t>: أن إضافة وحدات من عنصر العمل بنفس المعدل، تؤدي إلى تزايد الإنتاج بمعدل متزايد، مما يوضح أن قانون التناقص في الإنتاجية الحدية لا ينطبق خلال هذه الفترة. </a:t>
            </a:r>
          </a:p>
          <a:p>
            <a:pPr rtl="1" eaLnBrk="1" hangingPunct="1"/>
            <a:r>
              <a:rPr lang="ar-SA" sz="2000" dirty="0" smtClean="0"/>
              <a:t>     لأن أي عامل إضافي يسهم في زيادة الإنتاج الكلي بقدر أكبر من</a:t>
            </a:r>
          </a:p>
          <a:p>
            <a:pPr rtl="1" eaLnBrk="1" hangingPunct="1"/>
            <a:r>
              <a:rPr lang="ar-SA" sz="2000" dirty="0" smtClean="0"/>
              <a:t>     العامل السابق. </a:t>
            </a:r>
          </a:p>
          <a:p>
            <a:pPr rtl="1" eaLnBrk="1" hangingPunct="1"/>
            <a:r>
              <a:rPr lang="ar-SA" sz="2000" dirty="0" smtClean="0">
                <a:solidFill>
                  <a:srgbClr val="0000FF"/>
                </a:solidFill>
              </a:rPr>
              <a:t>الفترة الثانية</a:t>
            </a:r>
            <a:r>
              <a:rPr lang="ar-SA" sz="2000" dirty="0" smtClean="0"/>
              <a:t>: والتي تبدأ عند نقطة الانقلاب </a:t>
            </a:r>
            <a:r>
              <a:rPr lang="en-US" sz="2000" dirty="0" smtClean="0"/>
              <a:t>    </a:t>
            </a:r>
            <a:r>
              <a:rPr lang="ar-SA" sz="2000" dirty="0" smtClean="0"/>
              <a:t>أي عند مستوى العمل     .  </a:t>
            </a:r>
          </a:p>
          <a:p>
            <a:pPr rtl="1" eaLnBrk="1" hangingPunct="1"/>
            <a:r>
              <a:rPr lang="ar-SA" sz="2000" dirty="0" smtClean="0"/>
              <a:t>    وتبين هذه الفترة أن إضافة وحدات من عنصر العمل بنفس المعدل، </a:t>
            </a:r>
          </a:p>
          <a:p>
            <a:pPr rtl="1" eaLnBrk="1" hangingPunct="1"/>
            <a:r>
              <a:rPr lang="ar-SA" sz="2000" dirty="0" smtClean="0"/>
              <a:t>    تؤدي إلى تزايد الإنتاج لكن بمعدل متناقص، مما يشير إلى أن </a:t>
            </a:r>
            <a:r>
              <a:rPr lang="ar-SA" sz="2000" dirty="0" smtClean="0">
                <a:solidFill>
                  <a:srgbClr val="0000FF"/>
                </a:solidFill>
              </a:rPr>
              <a:t>قانون </a:t>
            </a:r>
            <a:endParaRPr lang="en-US" sz="2000" dirty="0" smtClean="0">
              <a:solidFill>
                <a:srgbClr val="0000FF"/>
              </a:solidFill>
            </a:endParaRPr>
          </a:p>
          <a:p>
            <a:pPr rtl="1" eaLnBrk="1" hangingPunct="1"/>
            <a:r>
              <a:rPr lang="en-US" sz="2000" dirty="0" smtClean="0">
                <a:solidFill>
                  <a:srgbClr val="0000FF"/>
                </a:solidFill>
              </a:rPr>
              <a:t>    </a:t>
            </a:r>
            <a:r>
              <a:rPr lang="ar-SA" sz="2000" dirty="0" smtClean="0">
                <a:solidFill>
                  <a:srgbClr val="0000FF"/>
                </a:solidFill>
              </a:rPr>
              <a:t>التناقص</a:t>
            </a:r>
            <a:r>
              <a:rPr lang="ar-SA" sz="2000" dirty="0" smtClean="0"/>
              <a:t> ينطبق انطلاقا من الفترة الثانية ويمتد خلال المرحلة الثانية.  </a:t>
            </a:r>
          </a:p>
          <a:p>
            <a:pPr rtl="1" eaLnBrk="1" hangingPunct="1"/>
            <a:r>
              <a:rPr lang="ar-SA" sz="2000" dirty="0" smtClean="0"/>
              <a:t>ويمثل خط التماس مع دالة الإنتاج عند النقطة     </a:t>
            </a:r>
            <a:r>
              <a:rPr lang="ar-SA" sz="2000" dirty="0" smtClean="0">
                <a:solidFill>
                  <a:srgbClr val="0000FF"/>
                </a:solidFill>
              </a:rPr>
              <a:t>أعلى ميل حدي لدالة</a:t>
            </a:r>
          </a:p>
          <a:p>
            <a:pPr rtl="1" eaLnBrk="1" hangingPunct="1"/>
            <a:r>
              <a:rPr lang="ar-SA" sz="2000" dirty="0" smtClean="0">
                <a:solidFill>
                  <a:srgbClr val="0000FF"/>
                </a:solidFill>
              </a:rPr>
              <a:t>    الإنتاج</a:t>
            </a:r>
            <a:r>
              <a:rPr lang="ar-SA" sz="2000" dirty="0" smtClean="0"/>
              <a:t> أي عند مستوى العمل     ، </a:t>
            </a:r>
            <a:r>
              <a:rPr lang="ar-SA" sz="2000" dirty="0" smtClean="0">
                <a:solidFill>
                  <a:srgbClr val="0000FF"/>
                </a:solidFill>
              </a:rPr>
              <a:t>وعند هذا العدد من العمال</a:t>
            </a:r>
          </a:p>
          <a:p>
            <a:pPr rtl="1" eaLnBrk="1" hangingPunct="1"/>
            <a:r>
              <a:rPr lang="ar-SA" sz="2000" dirty="0" smtClean="0"/>
              <a:t>    </a:t>
            </a:r>
            <a:r>
              <a:rPr lang="ar-SA" sz="2000" dirty="0" smtClean="0">
                <a:solidFill>
                  <a:srgbClr val="000000"/>
                </a:solidFill>
              </a:rPr>
              <a:t>يصل</a:t>
            </a:r>
            <a:r>
              <a:rPr lang="ar-SA" sz="2000" dirty="0" smtClean="0">
                <a:solidFill>
                  <a:srgbClr val="0000FF"/>
                </a:solidFill>
              </a:rPr>
              <a:t> الإنتاج المتوسط إلى أعلى مستوياته</a:t>
            </a:r>
            <a:r>
              <a:rPr lang="ar-SA" sz="2000" dirty="0" smtClean="0"/>
              <a:t>.</a:t>
            </a:r>
          </a:p>
          <a:p>
            <a:pPr rtl="1" eaLnBrk="1" hangingPunct="1"/>
            <a:endParaRPr lang="ar-BH" sz="2000" dirty="0" smtClean="0"/>
          </a:p>
        </p:txBody>
      </p:sp>
      <p:sp>
        <p:nvSpPr>
          <p:cNvPr id="8" name="Text Box 8"/>
          <p:cNvSpPr txBox="1">
            <a:spLocks noChangeArrowheads="1"/>
          </p:cNvSpPr>
          <p:nvPr/>
        </p:nvSpPr>
        <p:spPr bwMode="auto">
          <a:xfrm>
            <a:off x="3429000" y="3124200"/>
            <a:ext cx="448998" cy="420687"/>
          </a:xfrm>
          <a:prstGeom prst="rect">
            <a:avLst/>
          </a:prstGeom>
          <a:noFill/>
          <a:ln w="9525">
            <a:noFill/>
            <a:miter lim="800000"/>
            <a:headEnd/>
            <a:tailEnd/>
          </a:ln>
        </p:spPr>
        <p:txBody>
          <a:bodyPr lIns="81546" tIns="40773" rIns="81546" bIns="40773"/>
          <a:lstStyle/>
          <a:p>
            <a:pPr algn="r" rtl="1"/>
            <a:r>
              <a:rPr lang="en-US" altLang="zh-CN" sz="2000" dirty="0">
                <a:latin typeface="Times New Roman" pitchFamily="18" charset="0"/>
                <a:ea typeface="SimSun" pitchFamily="2" charset="-122"/>
              </a:rPr>
              <a:t>L</a:t>
            </a:r>
            <a:r>
              <a:rPr lang="en-US" altLang="zh-CN" sz="2000" baseline="-25000" dirty="0">
                <a:latin typeface="Times New Roman" pitchFamily="18" charset="0"/>
                <a:ea typeface="SimSun" pitchFamily="2" charset="-122"/>
              </a:rPr>
              <a:t>1</a:t>
            </a:r>
            <a:endParaRPr lang="en-US" sz="2000" dirty="0"/>
          </a:p>
        </p:txBody>
      </p:sp>
      <p:sp>
        <p:nvSpPr>
          <p:cNvPr id="9" name="Text Box 8"/>
          <p:cNvSpPr txBox="1">
            <a:spLocks noChangeArrowheads="1"/>
          </p:cNvSpPr>
          <p:nvPr/>
        </p:nvSpPr>
        <p:spPr bwMode="auto">
          <a:xfrm>
            <a:off x="2362200" y="5218113"/>
            <a:ext cx="448998" cy="420687"/>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L</a:t>
            </a:r>
            <a:r>
              <a:rPr lang="en-US" altLang="zh-CN" sz="2000" baseline="-25000" dirty="0" smtClean="0">
                <a:latin typeface="Times New Roman" pitchFamily="18" charset="0"/>
                <a:ea typeface="SimSun" pitchFamily="2" charset="-122"/>
              </a:rPr>
              <a:t>2</a:t>
            </a:r>
            <a:endParaRPr lang="en-US" sz="2000" dirty="0"/>
          </a:p>
        </p:txBody>
      </p:sp>
      <p:sp>
        <p:nvSpPr>
          <p:cNvPr id="11" name="Line 10"/>
          <p:cNvSpPr>
            <a:spLocks noChangeShapeType="1"/>
          </p:cNvSpPr>
          <p:nvPr/>
        </p:nvSpPr>
        <p:spPr bwMode="auto">
          <a:xfrm>
            <a:off x="990600" y="2286000"/>
            <a:ext cx="18654" cy="2971800"/>
          </a:xfrm>
          <a:prstGeom prst="line">
            <a:avLst/>
          </a:prstGeom>
          <a:noFill/>
          <a:ln w="25400">
            <a:solidFill>
              <a:srgbClr val="000000"/>
            </a:solidFill>
            <a:round/>
            <a:headEnd type="triangle"/>
            <a:tailEnd/>
          </a:ln>
        </p:spPr>
        <p:txBody>
          <a:bodyPr/>
          <a:lstStyle/>
          <a:p>
            <a:endParaRPr lang="en-US"/>
          </a:p>
        </p:txBody>
      </p:sp>
      <p:sp>
        <p:nvSpPr>
          <p:cNvPr id="12" name="Line 11"/>
          <p:cNvSpPr>
            <a:spLocks noChangeShapeType="1"/>
          </p:cNvSpPr>
          <p:nvPr/>
        </p:nvSpPr>
        <p:spPr bwMode="auto">
          <a:xfrm>
            <a:off x="1007534" y="5257801"/>
            <a:ext cx="2802466" cy="0"/>
          </a:xfrm>
          <a:prstGeom prst="line">
            <a:avLst/>
          </a:prstGeom>
          <a:noFill/>
          <a:ln w="25400">
            <a:solidFill>
              <a:srgbClr val="000000"/>
            </a:solidFill>
            <a:round/>
            <a:headEnd/>
            <a:tailEnd type="triangle"/>
          </a:ln>
        </p:spPr>
        <p:txBody>
          <a:bodyPr/>
          <a:lstStyle/>
          <a:p>
            <a:endParaRPr lang="en-US"/>
          </a:p>
        </p:txBody>
      </p:sp>
      <p:sp>
        <p:nvSpPr>
          <p:cNvPr id="13" name="Arc 12"/>
          <p:cNvSpPr>
            <a:spLocks/>
          </p:cNvSpPr>
          <p:nvPr/>
        </p:nvSpPr>
        <p:spPr bwMode="auto">
          <a:xfrm flipV="1">
            <a:off x="609600" y="3276600"/>
            <a:ext cx="1752600" cy="1981200"/>
          </a:xfrm>
          <a:custGeom>
            <a:avLst/>
            <a:gdLst>
              <a:gd name="G0" fmla="+- 0 0 0"/>
              <a:gd name="G1" fmla="+- 21103 0 0"/>
              <a:gd name="G2" fmla="+- 21600 0 0"/>
              <a:gd name="T0" fmla="*/ 4609 w 21580"/>
              <a:gd name="T1" fmla="*/ 0 h 21103"/>
              <a:gd name="T2" fmla="*/ 21580 w 21580"/>
              <a:gd name="T3" fmla="*/ 20183 h 21103"/>
              <a:gd name="T4" fmla="*/ 0 w 21580"/>
              <a:gd name="T5" fmla="*/ 21103 h 21103"/>
            </a:gdLst>
            <a:ahLst/>
            <a:cxnLst>
              <a:cxn ang="0">
                <a:pos x="T0" y="T1"/>
              </a:cxn>
              <a:cxn ang="0">
                <a:pos x="T2" y="T3"/>
              </a:cxn>
              <a:cxn ang="0">
                <a:pos x="T4" y="T5"/>
              </a:cxn>
            </a:cxnLst>
            <a:rect l="0" t="0" r="r" b="b"/>
            <a:pathLst>
              <a:path w="21580" h="21103" fill="none" extrusionOk="0">
                <a:moveTo>
                  <a:pt x="4608" y="0"/>
                </a:moveTo>
                <a:cubicBezTo>
                  <a:pt x="14192" y="2093"/>
                  <a:pt x="21162" y="10382"/>
                  <a:pt x="21580" y="20182"/>
                </a:cubicBezTo>
              </a:path>
              <a:path w="21580" h="21103" stroke="0" extrusionOk="0">
                <a:moveTo>
                  <a:pt x="4608" y="0"/>
                </a:moveTo>
                <a:cubicBezTo>
                  <a:pt x="14192" y="2093"/>
                  <a:pt x="21162" y="10382"/>
                  <a:pt x="21580" y="20182"/>
                </a:cubicBezTo>
                <a:lnTo>
                  <a:pt x="0" y="21103"/>
                </a:lnTo>
                <a:close/>
              </a:path>
            </a:pathLst>
          </a:custGeom>
          <a:noFill/>
          <a:ln w="22225">
            <a:solidFill>
              <a:srgbClr val="000000"/>
            </a:solidFill>
            <a:round/>
            <a:headEnd/>
            <a:tailEnd/>
          </a:ln>
        </p:spPr>
        <p:txBody>
          <a:bodyPr/>
          <a:lstStyle/>
          <a:p>
            <a:endParaRPr lang="en-US"/>
          </a:p>
        </p:txBody>
      </p:sp>
      <p:sp>
        <p:nvSpPr>
          <p:cNvPr id="14" name="Arc 13"/>
          <p:cNvSpPr>
            <a:spLocks/>
          </p:cNvSpPr>
          <p:nvPr/>
        </p:nvSpPr>
        <p:spPr bwMode="auto">
          <a:xfrm rot="10750141" flipV="1">
            <a:off x="2363389" y="2432330"/>
            <a:ext cx="829318" cy="1066881"/>
          </a:xfrm>
          <a:custGeom>
            <a:avLst/>
            <a:gdLst>
              <a:gd name="G0" fmla="+- 0 0 0"/>
              <a:gd name="G1" fmla="+- 21219 0 0"/>
              <a:gd name="G2" fmla="+- 21600 0 0"/>
              <a:gd name="T0" fmla="*/ 4040 w 21486"/>
              <a:gd name="T1" fmla="*/ 0 h 21219"/>
              <a:gd name="T2" fmla="*/ 21486 w 21486"/>
              <a:gd name="T3" fmla="*/ 19000 h 21219"/>
              <a:gd name="T4" fmla="*/ 0 w 21486"/>
              <a:gd name="T5" fmla="*/ 21219 h 21219"/>
            </a:gdLst>
            <a:ahLst/>
            <a:cxnLst>
              <a:cxn ang="0">
                <a:pos x="T0" y="T1"/>
              </a:cxn>
              <a:cxn ang="0">
                <a:pos x="T2" y="T3"/>
              </a:cxn>
              <a:cxn ang="0">
                <a:pos x="T4" y="T5"/>
              </a:cxn>
            </a:cxnLst>
            <a:rect l="0" t="0" r="r" b="b"/>
            <a:pathLst>
              <a:path w="21486" h="21219" fill="none" extrusionOk="0">
                <a:moveTo>
                  <a:pt x="4039" y="0"/>
                </a:moveTo>
                <a:cubicBezTo>
                  <a:pt x="13413" y="1784"/>
                  <a:pt x="20505" y="9508"/>
                  <a:pt x="21485" y="19000"/>
                </a:cubicBezTo>
              </a:path>
              <a:path w="21486" h="21219" stroke="0" extrusionOk="0">
                <a:moveTo>
                  <a:pt x="4039" y="0"/>
                </a:moveTo>
                <a:cubicBezTo>
                  <a:pt x="13413" y="1784"/>
                  <a:pt x="20505" y="9508"/>
                  <a:pt x="21485" y="19000"/>
                </a:cubicBezTo>
                <a:lnTo>
                  <a:pt x="0" y="21219"/>
                </a:lnTo>
                <a:close/>
              </a:path>
            </a:pathLst>
          </a:custGeom>
          <a:noFill/>
          <a:ln w="22225">
            <a:solidFill>
              <a:srgbClr val="000000"/>
            </a:solidFill>
            <a:round/>
            <a:headEnd/>
            <a:tailEnd/>
          </a:ln>
        </p:spPr>
        <p:txBody>
          <a:bodyPr/>
          <a:lstStyle/>
          <a:p>
            <a:endParaRPr lang="en-US"/>
          </a:p>
        </p:txBody>
      </p:sp>
      <p:sp>
        <p:nvSpPr>
          <p:cNvPr id="18" name="Line 17"/>
          <p:cNvSpPr>
            <a:spLocks noChangeShapeType="1"/>
          </p:cNvSpPr>
          <p:nvPr/>
        </p:nvSpPr>
        <p:spPr bwMode="auto">
          <a:xfrm flipH="1">
            <a:off x="2590800" y="2743200"/>
            <a:ext cx="0" cy="2514600"/>
          </a:xfrm>
          <a:prstGeom prst="line">
            <a:avLst/>
          </a:prstGeom>
          <a:noFill/>
          <a:ln w="15875">
            <a:solidFill>
              <a:srgbClr val="000000"/>
            </a:solidFill>
            <a:prstDash val="dash"/>
            <a:round/>
            <a:headEnd/>
            <a:tailEnd/>
          </a:ln>
        </p:spPr>
        <p:txBody>
          <a:bodyPr/>
          <a:lstStyle/>
          <a:p>
            <a:endParaRPr lang="en-US"/>
          </a:p>
        </p:txBody>
      </p:sp>
      <p:sp>
        <p:nvSpPr>
          <p:cNvPr id="19" name="Line 20"/>
          <p:cNvSpPr>
            <a:spLocks noChangeShapeType="1"/>
          </p:cNvSpPr>
          <p:nvPr/>
        </p:nvSpPr>
        <p:spPr bwMode="auto">
          <a:xfrm>
            <a:off x="2362200" y="3352800"/>
            <a:ext cx="0" cy="1905000"/>
          </a:xfrm>
          <a:prstGeom prst="line">
            <a:avLst/>
          </a:prstGeom>
          <a:noFill/>
          <a:ln w="15875">
            <a:solidFill>
              <a:srgbClr val="000000"/>
            </a:solidFill>
            <a:prstDash val="dash"/>
            <a:round/>
            <a:headEnd/>
            <a:tailEnd/>
          </a:ln>
        </p:spPr>
        <p:txBody>
          <a:bodyPr/>
          <a:lstStyle/>
          <a:p>
            <a:endParaRPr lang="en-US"/>
          </a:p>
        </p:txBody>
      </p:sp>
      <p:sp>
        <p:nvSpPr>
          <p:cNvPr id="20" name="Text Box 25"/>
          <p:cNvSpPr txBox="1">
            <a:spLocks noChangeArrowheads="1"/>
          </p:cNvSpPr>
          <p:nvPr/>
        </p:nvSpPr>
        <p:spPr bwMode="auto">
          <a:xfrm>
            <a:off x="609600" y="2133600"/>
            <a:ext cx="381000" cy="457200"/>
          </a:xfrm>
          <a:prstGeom prst="rect">
            <a:avLst/>
          </a:prstGeom>
          <a:noFill/>
          <a:ln w="9525">
            <a:noFill/>
            <a:miter lim="800000"/>
            <a:headEnd/>
            <a:tailEnd/>
          </a:ln>
        </p:spPr>
        <p:txBody>
          <a:bodyPr lIns="81546" tIns="40773" rIns="81546" bIns="40773"/>
          <a:lstStyle/>
          <a:p>
            <a:pPr algn="r" rtl="1"/>
            <a:r>
              <a:rPr lang="en-US" altLang="zh-CN" sz="2200" dirty="0" smtClean="0">
                <a:latin typeface="Times New Roman" pitchFamily="18" charset="0"/>
                <a:ea typeface="SimSun" pitchFamily="2" charset="-122"/>
              </a:rPr>
              <a:t>Q</a:t>
            </a:r>
            <a:endParaRPr lang="en-US" sz="2200" dirty="0"/>
          </a:p>
        </p:txBody>
      </p:sp>
      <p:sp>
        <p:nvSpPr>
          <p:cNvPr id="21" name="Text Box 31"/>
          <p:cNvSpPr txBox="1">
            <a:spLocks noChangeArrowheads="1"/>
          </p:cNvSpPr>
          <p:nvPr/>
        </p:nvSpPr>
        <p:spPr bwMode="auto">
          <a:xfrm>
            <a:off x="3352800" y="5222876"/>
            <a:ext cx="528373" cy="415924"/>
          </a:xfrm>
          <a:prstGeom prst="rect">
            <a:avLst/>
          </a:prstGeom>
          <a:noFill/>
          <a:ln w="9525">
            <a:noFill/>
            <a:miter lim="800000"/>
            <a:headEnd/>
            <a:tailEnd/>
          </a:ln>
        </p:spPr>
        <p:txBody>
          <a:bodyPr lIns="81546" tIns="40773" rIns="81546" bIns="40773"/>
          <a:lstStyle/>
          <a:p>
            <a:pPr algn="r" rtl="1"/>
            <a:r>
              <a:rPr lang="en-US" altLang="zh-CN" sz="2200" dirty="0">
                <a:latin typeface="Times New Roman" pitchFamily="18" charset="0"/>
                <a:ea typeface="SimSun" pitchFamily="2" charset="-122"/>
              </a:rPr>
              <a:t>L</a:t>
            </a:r>
            <a:endParaRPr lang="en-US" sz="2200" baseline="-25000" dirty="0"/>
          </a:p>
        </p:txBody>
      </p:sp>
      <p:sp>
        <p:nvSpPr>
          <p:cNvPr id="22" name="Text Box 8"/>
          <p:cNvSpPr txBox="1">
            <a:spLocks noChangeArrowheads="1"/>
          </p:cNvSpPr>
          <p:nvPr/>
        </p:nvSpPr>
        <p:spPr bwMode="auto">
          <a:xfrm>
            <a:off x="2057400" y="5218113"/>
            <a:ext cx="448998" cy="420687"/>
          </a:xfrm>
          <a:prstGeom prst="rect">
            <a:avLst/>
          </a:prstGeom>
          <a:noFill/>
          <a:ln w="9525">
            <a:noFill/>
            <a:miter lim="800000"/>
            <a:headEnd/>
            <a:tailEnd/>
          </a:ln>
        </p:spPr>
        <p:txBody>
          <a:bodyPr lIns="81546" tIns="40773" rIns="81546" bIns="40773"/>
          <a:lstStyle/>
          <a:p>
            <a:pPr algn="r" rtl="1"/>
            <a:r>
              <a:rPr lang="en-US" altLang="zh-CN" sz="2000" dirty="0">
                <a:latin typeface="Times New Roman" pitchFamily="18" charset="0"/>
                <a:ea typeface="SimSun" pitchFamily="2" charset="-122"/>
              </a:rPr>
              <a:t>L</a:t>
            </a:r>
            <a:r>
              <a:rPr lang="en-US" altLang="zh-CN" sz="2000" baseline="-25000" dirty="0">
                <a:latin typeface="Times New Roman" pitchFamily="18" charset="0"/>
                <a:ea typeface="SimSun" pitchFamily="2" charset="-122"/>
              </a:rPr>
              <a:t>1</a:t>
            </a:r>
            <a:endParaRPr lang="en-US" sz="2000" dirty="0"/>
          </a:p>
        </p:txBody>
      </p:sp>
      <p:sp>
        <p:nvSpPr>
          <p:cNvPr id="23" name="Text Box 6"/>
          <p:cNvSpPr txBox="1">
            <a:spLocks noChangeArrowheads="1"/>
          </p:cNvSpPr>
          <p:nvPr/>
        </p:nvSpPr>
        <p:spPr bwMode="auto">
          <a:xfrm>
            <a:off x="1031082" y="2438400"/>
            <a:ext cx="1178718" cy="304800"/>
          </a:xfrm>
          <a:prstGeom prst="rect">
            <a:avLst/>
          </a:prstGeom>
          <a:noFill/>
          <a:ln w="9525">
            <a:noFill/>
            <a:miter lim="800000"/>
            <a:headEnd/>
            <a:tailEnd/>
          </a:ln>
        </p:spPr>
        <p:txBody>
          <a:bodyPr lIns="81546" tIns="40773" rIns="81546" bIns="40773"/>
          <a:lstStyle/>
          <a:p>
            <a:pPr algn="r" rtl="1"/>
            <a:r>
              <a:rPr lang="ar-SA" altLang="zh-CN" sz="1600" dirty="0">
                <a:solidFill>
                  <a:srgbClr val="0000FF"/>
                </a:solidFill>
                <a:latin typeface="Times New Roman" pitchFamily="18" charset="0"/>
                <a:ea typeface="SimSun" pitchFamily="2" charset="-122"/>
                <a:cs typeface="Times New Roman" pitchFamily="18" charset="0"/>
              </a:rPr>
              <a:t>المرحلة الأولى</a:t>
            </a:r>
            <a:endParaRPr lang="en-US" sz="1600" dirty="0">
              <a:solidFill>
                <a:srgbClr val="0000FF"/>
              </a:solidFill>
              <a:ea typeface="SimSun" pitchFamily="2" charset="-122"/>
              <a:cs typeface="Times New Roman" pitchFamily="18" charset="0"/>
            </a:endParaRPr>
          </a:p>
        </p:txBody>
      </p:sp>
      <p:sp>
        <p:nvSpPr>
          <p:cNvPr id="24" name="Line 23"/>
          <p:cNvSpPr>
            <a:spLocks noChangeShapeType="1"/>
          </p:cNvSpPr>
          <p:nvPr/>
        </p:nvSpPr>
        <p:spPr bwMode="auto">
          <a:xfrm flipV="1">
            <a:off x="990600" y="2743200"/>
            <a:ext cx="1600199" cy="1"/>
          </a:xfrm>
          <a:prstGeom prst="line">
            <a:avLst/>
          </a:prstGeom>
          <a:noFill/>
          <a:ln w="25400">
            <a:solidFill>
              <a:srgbClr val="FF3300"/>
            </a:solidFill>
            <a:round/>
            <a:headEnd type="triangle" w="med" len="med"/>
            <a:tailEnd type="triangle" w="med" len="med"/>
          </a:ln>
        </p:spPr>
        <p:txBody>
          <a:bodyPr/>
          <a:lstStyle/>
          <a:p>
            <a:endParaRPr lang="en-US"/>
          </a:p>
        </p:txBody>
      </p:sp>
      <p:sp>
        <p:nvSpPr>
          <p:cNvPr id="30" name="Line 16"/>
          <p:cNvSpPr>
            <a:spLocks noChangeShapeType="1"/>
          </p:cNvSpPr>
          <p:nvPr/>
        </p:nvSpPr>
        <p:spPr bwMode="auto">
          <a:xfrm flipV="1">
            <a:off x="990600" y="2209800"/>
            <a:ext cx="1905000" cy="3048000"/>
          </a:xfrm>
          <a:prstGeom prst="line">
            <a:avLst/>
          </a:prstGeom>
          <a:noFill/>
          <a:ln w="15875">
            <a:solidFill>
              <a:srgbClr val="000000"/>
            </a:solidFill>
            <a:prstDash val="dash"/>
            <a:round/>
            <a:headEnd/>
            <a:tailEnd/>
          </a:ln>
        </p:spPr>
        <p:txBody>
          <a:bodyPr/>
          <a:lstStyle/>
          <a:p>
            <a:endParaRPr lang="en-US"/>
          </a:p>
        </p:txBody>
      </p:sp>
      <p:sp>
        <p:nvSpPr>
          <p:cNvPr id="31" name="Line 23"/>
          <p:cNvSpPr>
            <a:spLocks noChangeShapeType="1"/>
          </p:cNvSpPr>
          <p:nvPr/>
        </p:nvSpPr>
        <p:spPr bwMode="auto">
          <a:xfrm flipV="1">
            <a:off x="2209800" y="3124200"/>
            <a:ext cx="304800" cy="533400"/>
          </a:xfrm>
          <a:prstGeom prst="line">
            <a:avLst/>
          </a:prstGeom>
          <a:noFill/>
          <a:ln w="25400">
            <a:solidFill>
              <a:srgbClr val="0000FF"/>
            </a:solidFill>
            <a:round/>
            <a:headEnd type="triangle" w="med" len="med"/>
            <a:tailEnd type="triangle" w="med" len="med"/>
          </a:ln>
        </p:spPr>
        <p:txBody>
          <a:bodyPr/>
          <a:lstStyle/>
          <a:p>
            <a:endParaRPr lang="en-US"/>
          </a:p>
        </p:txBody>
      </p:sp>
      <p:sp>
        <p:nvSpPr>
          <p:cNvPr id="32" name="Text Box 31"/>
          <p:cNvSpPr txBox="1">
            <a:spLocks noChangeArrowheads="1"/>
          </p:cNvSpPr>
          <p:nvPr/>
        </p:nvSpPr>
        <p:spPr bwMode="auto">
          <a:xfrm>
            <a:off x="2362200" y="3276600"/>
            <a:ext cx="299773" cy="415924"/>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A</a:t>
            </a:r>
            <a:endParaRPr lang="en-US" sz="2000" baseline="-25000" dirty="0"/>
          </a:p>
        </p:txBody>
      </p:sp>
      <p:sp>
        <p:nvSpPr>
          <p:cNvPr id="33" name="Text Box 31"/>
          <p:cNvSpPr txBox="1">
            <a:spLocks noChangeArrowheads="1"/>
          </p:cNvSpPr>
          <p:nvPr/>
        </p:nvSpPr>
        <p:spPr bwMode="auto">
          <a:xfrm>
            <a:off x="2590800" y="2632076"/>
            <a:ext cx="299773" cy="415924"/>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B</a:t>
            </a:r>
            <a:endParaRPr lang="en-US" sz="2000" baseline="-25000" dirty="0"/>
          </a:p>
        </p:txBody>
      </p:sp>
      <p:sp>
        <p:nvSpPr>
          <p:cNvPr id="34" name="Text Box 31"/>
          <p:cNvSpPr txBox="1">
            <a:spLocks noChangeArrowheads="1"/>
          </p:cNvSpPr>
          <p:nvPr/>
        </p:nvSpPr>
        <p:spPr bwMode="auto">
          <a:xfrm>
            <a:off x="5638800" y="3124200"/>
            <a:ext cx="299773" cy="415924"/>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A</a:t>
            </a:r>
            <a:endParaRPr lang="en-US" sz="2000" baseline="-25000" dirty="0"/>
          </a:p>
        </p:txBody>
      </p:sp>
      <p:sp>
        <p:nvSpPr>
          <p:cNvPr id="35" name="Text Box 31"/>
          <p:cNvSpPr txBox="1">
            <a:spLocks noChangeArrowheads="1"/>
          </p:cNvSpPr>
          <p:nvPr/>
        </p:nvSpPr>
        <p:spPr bwMode="auto">
          <a:xfrm>
            <a:off x="5415227" y="4572000"/>
            <a:ext cx="299773" cy="415924"/>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B</a:t>
            </a:r>
            <a:endParaRPr lang="en-US" sz="2000" baseline="-25000" dirty="0"/>
          </a:p>
        </p:txBody>
      </p:sp>
      <p:sp>
        <p:nvSpPr>
          <p:cNvPr id="36" name="Text Box 8"/>
          <p:cNvSpPr txBox="1">
            <a:spLocks noChangeArrowheads="1"/>
          </p:cNvSpPr>
          <p:nvPr/>
        </p:nvSpPr>
        <p:spPr bwMode="auto">
          <a:xfrm>
            <a:off x="6248400" y="4953000"/>
            <a:ext cx="448998" cy="420687"/>
          </a:xfrm>
          <a:prstGeom prst="rect">
            <a:avLst/>
          </a:prstGeom>
          <a:noFill/>
          <a:ln w="9525">
            <a:noFill/>
            <a:miter lim="800000"/>
            <a:headEnd/>
            <a:tailEnd/>
          </a:ln>
        </p:spPr>
        <p:txBody>
          <a:bodyPr lIns="81546" tIns="40773" rIns="81546" bIns="40773"/>
          <a:lstStyle/>
          <a:p>
            <a:pPr algn="r" rtl="1"/>
            <a:r>
              <a:rPr lang="en-US" altLang="zh-CN" sz="2000" dirty="0" smtClean="0">
                <a:latin typeface="Times New Roman" pitchFamily="18" charset="0"/>
                <a:ea typeface="SimSun" pitchFamily="2" charset="-122"/>
              </a:rPr>
              <a:t>L</a:t>
            </a:r>
            <a:r>
              <a:rPr lang="en-US" altLang="zh-CN" sz="2000" baseline="-25000" dirty="0" smtClean="0">
                <a:latin typeface="Times New Roman" pitchFamily="18" charset="0"/>
                <a:ea typeface="SimSun" pitchFamily="2" charset="-122"/>
              </a:rPr>
              <a:t>2</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الإنتاج الحدي</a:t>
            </a:r>
          </a:p>
        </p:txBody>
      </p:sp>
      <p:sp>
        <p:nvSpPr>
          <p:cNvPr id="8195" name="Content Placeholder 2"/>
          <p:cNvSpPr>
            <a:spLocks noGrp="1"/>
          </p:cNvSpPr>
          <p:nvPr>
            <p:ph idx="1"/>
          </p:nvPr>
        </p:nvSpPr>
        <p:spPr>
          <a:xfrm>
            <a:off x="228600" y="1371600"/>
            <a:ext cx="9144000" cy="4191000"/>
          </a:xfrm>
        </p:spPr>
        <p:txBody>
          <a:bodyPr/>
          <a:lstStyle/>
          <a:p>
            <a:pPr rtl="1" eaLnBrk="1" hangingPunct="1"/>
            <a:r>
              <a:rPr lang="ar-SA" sz="2000" dirty="0" smtClean="0"/>
              <a:t>يقيس الإنتاج الحدي التغير في الإنتاج الكلي المترتب عن التغير في كمية عنصر معين (مثلا العمل) بوحدة واحدة، مع افتراض ثبات كميات باقي عناصر الإنتاج. وتقاس كما يلي :</a:t>
            </a:r>
          </a:p>
          <a:p>
            <a:pPr rtl="1" eaLnBrk="1" hangingPunct="1"/>
            <a:endParaRPr lang="ar-SA" sz="2000" dirty="0" smtClean="0"/>
          </a:p>
          <a:p>
            <a:pPr rtl="1" eaLnBrk="1" hangingPunct="1"/>
            <a:endParaRPr lang="ar-SA" sz="2000" dirty="0" smtClean="0"/>
          </a:p>
          <a:p>
            <a:pPr rtl="1" eaLnBrk="1" hangingPunct="1"/>
            <a:r>
              <a:rPr lang="ar-SA" sz="2000" dirty="0" smtClean="0"/>
              <a:t>يتضح من الجدول التالي كمثال، أن الإنتاج الحدي لعنصر العمل يتزايد إلى أن يصل إلى أقصى مستوى، ثم يأخذ في التناقص إلى أن يصير سالبا بعد توظيف العامل الجديد التاسع. لذلك يعتبر العامل الثامن خطا أحمرا يقتضي الإمتناع عن التوظيف. </a:t>
            </a:r>
            <a:endParaRPr lang="ar-BH" sz="2000" dirty="0" smtClean="0"/>
          </a:p>
        </p:txBody>
      </p:sp>
      <p:graphicFrame>
        <p:nvGraphicFramePr>
          <p:cNvPr id="3075" name="Object 3"/>
          <p:cNvGraphicFramePr>
            <a:graphicFrameLocks noChangeAspect="1"/>
          </p:cNvGraphicFramePr>
          <p:nvPr/>
        </p:nvGraphicFramePr>
        <p:xfrm>
          <a:off x="3978275" y="2057401"/>
          <a:ext cx="1349375" cy="696912"/>
        </p:xfrm>
        <a:graphic>
          <a:graphicData uri="http://schemas.openxmlformats.org/presentationml/2006/ole">
            <p:oleObj spid="_x0000_s3075" name="معادلة" r:id="rId3" imgW="736560" imgH="393480" progId="Equation.3">
              <p:embed/>
            </p:oleObj>
          </a:graphicData>
        </a:graphic>
      </p:graphicFrame>
      <p:sp>
        <p:nvSpPr>
          <p:cNvPr id="6" name="Line 3"/>
          <p:cNvSpPr>
            <a:spLocks noChangeShapeType="1"/>
          </p:cNvSpPr>
          <p:nvPr/>
        </p:nvSpPr>
        <p:spPr bwMode="auto">
          <a:xfrm>
            <a:off x="1946805" y="5562600"/>
            <a:ext cx="5520795" cy="0"/>
          </a:xfrm>
          <a:prstGeom prst="line">
            <a:avLst/>
          </a:prstGeom>
          <a:noFill/>
          <a:ln w="19050">
            <a:solidFill>
              <a:srgbClr val="000000"/>
            </a:solidFill>
            <a:round/>
            <a:headEnd/>
            <a:tailEnd type="triangle"/>
          </a:ln>
        </p:spPr>
        <p:txBody>
          <a:bodyPr/>
          <a:lstStyle/>
          <a:p>
            <a:endParaRPr lang="en-US"/>
          </a:p>
        </p:txBody>
      </p:sp>
      <p:sp>
        <p:nvSpPr>
          <p:cNvPr id="7" name="Freeform 4"/>
          <p:cNvSpPr>
            <a:spLocks/>
          </p:cNvSpPr>
          <p:nvPr/>
        </p:nvSpPr>
        <p:spPr bwMode="auto">
          <a:xfrm>
            <a:off x="1946804" y="3924300"/>
            <a:ext cx="4377796" cy="2095500"/>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19050" cmpd="sng">
            <a:solidFill>
              <a:srgbClr val="0000FF"/>
            </a:solidFill>
            <a:round/>
            <a:headEnd/>
            <a:tailEnd/>
          </a:ln>
        </p:spPr>
        <p:txBody>
          <a:bodyPr/>
          <a:lstStyle/>
          <a:p>
            <a:endParaRPr lang="en-US"/>
          </a:p>
        </p:txBody>
      </p:sp>
      <p:sp>
        <p:nvSpPr>
          <p:cNvPr id="8" name="Line 5"/>
          <p:cNvSpPr>
            <a:spLocks noChangeShapeType="1"/>
          </p:cNvSpPr>
          <p:nvPr/>
        </p:nvSpPr>
        <p:spPr bwMode="auto">
          <a:xfrm>
            <a:off x="4419600" y="4191000"/>
            <a:ext cx="0" cy="1371600"/>
          </a:xfrm>
          <a:prstGeom prst="line">
            <a:avLst/>
          </a:prstGeom>
          <a:noFill/>
          <a:ln w="15875">
            <a:solidFill>
              <a:srgbClr val="000000"/>
            </a:solidFill>
            <a:prstDash val="dash"/>
            <a:round/>
            <a:headEnd/>
            <a:tailEnd/>
          </a:ln>
        </p:spPr>
        <p:txBody>
          <a:bodyPr/>
          <a:lstStyle/>
          <a:p>
            <a:endParaRPr lang="en-US"/>
          </a:p>
        </p:txBody>
      </p:sp>
      <p:sp>
        <p:nvSpPr>
          <p:cNvPr id="9" name="Freeform 6"/>
          <p:cNvSpPr>
            <a:spLocks/>
          </p:cNvSpPr>
          <p:nvPr/>
        </p:nvSpPr>
        <p:spPr bwMode="auto">
          <a:xfrm>
            <a:off x="1946805" y="4114800"/>
            <a:ext cx="4377795" cy="1447800"/>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2225" cmpd="sng">
            <a:solidFill>
              <a:srgbClr val="0000FF"/>
            </a:solidFill>
            <a:round/>
            <a:headEnd/>
            <a:tailEnd/>
          </a:ln>
        </p:spPr>
        <p:txBody>
          <a:bodyPr/>
          <a:lstStyle/>
          <a:p>
            <a:endParaRPr lang="en-US"/>
          </a:p>
        </p:txBody>
      </p:sp>
      <p:sp>
        <p:nvSpPr>
          <p:cNvPr id="10" name="Line 7"/>
          <p:cNvSpPr>
            <a:spLocks noChangeShapeType="1"/>
          </p:cNvSpPr>
          <p:nvPr/>
        </p:nvSpPr>
        <p:spPr bwMode="auto">
          <a:xfrm>
            <a:off x="1905000" y="3581400"/>
            <a:ext cx="41804" cy="1981200"/>
          </a:xfrm>
          <a:prstGeom prst="line">
            <a:avLst/>
          </a:prstGeom>
          <a:noFill/>
          <a:ln w="19050">
            <a:solidFill>
              <a:srgbClr val="000000"/>
            </a:solidFill>
            <a:round/>
            <a:headEnd type="triangle"/>
            <a:tailEnd/>
          </a:ln>
        </p:spPr>
        <p:txBody>
          <a:bodyPr/>
          <a:lstStyle/>
          <a:p>
            <a:endParaRPr lang="en-US"/>
          </a:p>
        </p:txBody>
      </p:sp>
      <p:sp>
        <p:nvSpPr>
          <p:cNvPr id="11" name="Text Box 8"/>
          <p:cNvSpPr txBox="1">
            <a:spLocks noChangeArrowheads="1"/>
          </p:cNvSpPr>
          <p:nvPr/>
        </p:nvSpPr>
        <p:spPr bwMode="auto">
          <a:xfrm>
            <a:off x="990600" y="3429000"/>
            <a:ext cx="1030156" cy="827087"/>
          </a:xfrm>
          <a:prstGeom prst="rect">
            <a:avLst/>
          </a:prstGeom>
          <a:noFill/>
          <a:ln w="9525">
            <a:noFill/>
            <a:miter lim="800000"/>
            <a:headEnd/>
            <a:tailEnd/>
          </a:ln>
        </p:spPr>
        <p:txBody>
          <a:bodyPr/>
          <a:lstStyle/>
          <a:p>
            <a:pPr algn="ctr" rtl="1"/>
            <a:r>
              <a:rPr lang="en-US" altLang="zh-CN" dirty="0" smtClean="0">
                <a:latin typeface="Times New Roman" pitchFamily="18" charset="0"/>
                <a:ea typeface="SimSun" pitchFamily="2" charset="-122"/>
              </a:rPr>
              <a:t>AQ</a:t>
            </a:r>
            <a:r>
              <a:rPr lang="en-US" altLang="zh-CN" baseline="-25000" dirty="0" smtClean="0">
                <a:latin typeface="Times New Roman" pitchFamily="18" charset="0"/>
                <a:ea typeface="SimSun" pitchFamily="2" charset="-122"/>
              </a:rPr>
              <a:t>L</a:t>
            </a:r>
            <a:endParaRPr lang="en-US" altLang="zh-CN" dirty="0">
              <a:latin typeface="Times New Roman" pitchFamily="18" charset="0"/>
              <a:ea typeface="SimSun" pitchFamily="2" charset="-122"/>
            </a:endParaRPr>
          </a:p>
          <a:p>
            <a:pPr algn="ctr" rtl="1"/>
            <a:r>
              <a:rPr lang="en-US" altLang="zh-CN" dirty="0" smtClean="0">
                <a:latin typeface="Times New Roman" pitchFamily="18" charset="0"/>
                <a:ea typeface="SimSun" pitchFamily="2" charset="-122"/>
              </a:rPr>
              <a:t>MQ</a:t>
            </a:r>
            <a:r>
              <a:rPr lang="en-US" altLang="zh-CN" baseline="-25000" dirty="0" smtClean="0">
                <a:latin typeface="Times New Roman" pitchFamily="18" charset="0"/>
                <a:ea typeface="SimSun" pitchFamily="2" charset="-122"/>
              </a:rPr>
              <a:t>L</a:t>
            </a:r>
            <a:endParaRPr lang="en-US" dirty="0"/>
          </a:p>
        </p:txBody>
      </p:sp>
      <p:sp>
        <p:nvSpPr>
          <p:cNvPr id="12" name="Text Box 10"/>
          <p:cNvSpPr txBox="1">
            <a:spLocks noChangeArrowheads="1"/>
          </p:cNvSpPr>
          <p:nvPr/>
        </p:nvSpPr>
        <p:spPr bwMode="auto">
          <a:xfrm>
            <a:off x="4191000" y="5486400"/>
            <a:ext cx="533400" cy="381000"/>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rPr>
              <a:t>L</a:t>
            </a:r>
            <a:r>
              <a:rPr lang="en-US" altLang="zh-CN" sz="2200" baseline="-25000" dirty="0" smtClean="0">
                <a:latin typeface="Times New Roman" pitchFamily="18" charset="0"/>
                <a:ea typeface="SimSun" pitchFamily="2" charset="-122"/>
              </a:rPr>
              <a:t>2</a:t>
            </a:r>
            <a:endParaRPr lang="en-US" sz="2200" baseline="-25000" dirty="0"/>
          </a:p>
        </p:txBody>
      </p:sp>
      <p:sp>
        <p:nvSpPr>
          <p:cNvPr id="13" name="Text Box 11"/>
          <p:cNvSpPr txBox="1">
            <a:spLocks noChangeArrowheads="1"/>
          </p:cNvSpPr>
          <p:nvPr/>
        </p:nvSpPr>
        <p:spPr bwMode="auto">
          <a:xfrm>
            <a:off x="7162800" y="5554665"/>
            <a:ext cx="609600" cy="465135"/>
          </a:xfrm>
          <a:prstGeom prst="rect">
            <a:avLst/>
          </a:prstGeom>
          <a:noFill/>
          <a:ln w="9525">
            <a:noFill/>
            <a:miter lim="800000"/>
            <a:headEnd/>
            <a:tailEnd/>
          </a:ln>
        </p:spPr>
        <p:txBody>
          <a:bodyPr/>
          <a:lstStyle/>
          <a:p>
            <a:pPr algn="ctr" rtl="1"/>
            <a:r>
              <a:rPr lang="en-US" altLang="zh-CN" sz="2200" dirty="0">
                <a:latin typeface="Times New Roman" pitchFamily="18" charset="0"/>
                <a:ea typeface="SimSun" pitchFamily="2" charset="-122"/>
              </a:rPr>
              <a:t>L</a:t>
            </a:r>
            <a:endParaRPr lang="en-US" sz="2200" baseline="-25000" dirty="0"/>
          </a:p>
        </p:txBody>
      </p:sp>
      <p:sp>
        <p:nvSpPr>
          <p:cNvPr id="14" name="Text Box 12"/>
          <p:cNvSpPr txBox="1">
            <a:spLocks noChangeArrowheads="1"/>
          </p:cNvSpPr>
          <p:nvPr/>
        </p:nvSpPr>
        <p:spPr bwMode="auto">
          <a:xfrm>
            <a:off x="6019800" y="4572000"/>
            <a:ext cx="762000" cy="533400"/>
          </a:xfrm>
          <a:prstGeom prst="rect">
            <a:avLst/>
          </a:prstGeom>
          <a:noFill/>
          <a:ln w="9525">
            <a:noFill/>
            <a:miter lim="800000"/>
            <a:headEnd/>
            <a:tailEnd/>
          </a:ln>
        </p:spPr>
        <p:txBody>
          <a:bodyPr/>
          <a:lstStyle/>
          <a:p>
            <a:pPr algn="ctr" rtl="1"/>
            <a:r>
              <a:rPr lang="en-US" altLang="zh-CN" sz="2000" dirty="0" smtClean="0">
                <a:latin typeface="Times New Roman" pitchFamily="18" charset="0"/>
                <a:ea typeface="SimSun" pitchFamily="2" charset="-122"/>
              </a:rPr>
              <a:t>AQ</a:t>
            </a:r>
            <a:r>
              <a:rPr lang="en-US" altLang="zh-CN" sz="2000" baseline="-25000" dirty="0" smtClean="0">
                <a:latin typeface="Times New Roman" pitchFamily="18" charset="0"/>
                <a:ea typeface="SimSun" pitchFamily="2" charset="-122"/>
              </a:rPr>
              <a:t>L</a:t>
            </a:r>
            <a:endParaRPr lang="en-US" sz="2000" baseline="-25000" dirty="0"/>
          </a:p>
        </p:txBody>
      </p:sp>
      <p:sp>
        <p:nvSpPr>
          <p:cNvPr id="15" name="Text Box 13"/>
          <p:cNvSpPr txBox="1">
            <a:spLocks noChangeArrowheads="1"/>
          </p:cNvSpPr>
          <p:nvPr/>
        </p:nvSpPr>
        <p:spPr bwMode="auto">
          <a:xfrm>
            <a:off x="2133600" y="4114800"/>
            <a:ext cx="762000" cy="457200"/>
          </a:xfrm>
          <a:prstGeom prst="rect">
            <a:avLst/>
          </a:prstGeom>
          <a:noFill/>
          <a:ln w="9525">
            <a:noFill/>
            <a:miter lim="800000"/>
            <a:headEnd/>
            <a:tailEnd/>
          </a:ln>
        </p:spPr>
        <p:txBody>
          <a:bodyPr/>
          <a:lstStyle/>
          <a:p>
            <a:pPr algn="ctr"/>
            <a:r>
              <a:rPr lang="en-US" altLang="zh-CN" sz="2000" dirty="0" smtClean="0">
                <a:latin typeface="Times New Roman" pitchFamily="18" charset="0"/>
                <a:ea typeface="SimSun" pitchFamily="2" charset="-122"/>
              </a:rPr>
              <a:t>MQ</a:t>
            </a:r>
            <a:r>
              <a:rPr lang="en-US" altLang="zh-CN" sz="2000" baseline="-25000" dirty="0" smtClean="0">
                <a:latin typeface="Times New Roman" pitchFamily="18" charset="0"/>
                <a:ea typeface="SimSun" pitchFamily="2" charset="-122"/>
              </a:rPr>
              <a:t>L</a:t>
            </a:r>
            <a:endParaRPr lang="en-US" sz="2000" baseline="-25000" dirty="0"/>
          </a:p>
        </p:txBody>
      </p:sp>
      <p:sp>
        <p:nvSpPr>
          <p:cNvPr id="16" name="Text Box 10"/>
          <p:cNvSpPr txBox="1">
            <a:spLocks noChangeArrowheads="1"/>
          </p:cNvSpPr>
          <p:nvPr/>
        </p:nvSpPr>
        <p:spPr bwMode="auto">
          <a:xfrm>
            <a:off x="5562600" y="5486400"/>
            <a:ext cx="609600" cy="450850"/>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rPr>
              <a:t>L</a:t>
            </a:r>
            <a:r>
              <a:rPr lang="en-US" altLang="zh-CN" sz="2200" baseline="-25000" dirty="0" smtClean="0">
                <a:latin typeface="Times New Roman" pitchFamily="18" charset="0"/>
                <a:ea typeface="SimSun" pitchFamily="2" charset="-122"/>
              </a:rPr>
              <a:t>3</a:t>
            </a:r>
            <a:endParaRPr lang="en-US" sz="2200" baseline="-25000" dirty="0"/>
          </a:p>
        </p:txBody>
      </p:sp>
      <p:sp>
        <p:nvSpPr>
          <p:cNvPr id="17" name="Text Box 10"/>
          <p:cNvSpPr txBox="1">
            <a:spLocks noChangeArrowheads="1"/>
          </p:cNvSpPr>
          <p:nvPr/>
        </p:nvSpPr>
        <p:spPr bwMode="auto">
          <a:xfrm>
            <a:off x="3429000" y="5486400"/>
            <a:ext cx="609600" cy="450850"/>
          </a:xfrm>
          <a:prstGeom prst="rect">
            <a:avLst/>
          </a:prstGeom>
          <a:noFill/>
          <a:ln w="9525">
            <a:noFill/>
            <a:miter lim="800000"/>
            <a:headEnd/>
            <a:tailEnd/>
          </a:ln>
        </p:spPr>
        <p:txBody>
          <a:bodyPr/>
          <a:lstStyle/>
          <a:p>
            <a:pPr algn="ctr" rtl="1"/>
            <a:r>
              <a:rPr lang="en-US" altLang="zh-CN" sz="2200" dirty="0">
                <a:latin typeface="Times New Roman" pitchFamily="18" charset="0"/>
                <a:ea typeface="SimSun" pitchFamily="2" charset="-122"/>
              </a:rPr>
              <a:t>L</a:t>
            </a:r>
            <a:r>
              <a:rPr lang="en-US" altLang="zh-CN" sz="2200" baseline="-25000" dirty="0">
                <a:latin typeface="Times New Roman" pitchFamily="18" charset="0"/>
                <a:ea typeface="SimSun" pitchFamily="2" charset="-122"/>
              </a:rPr>
              <a:t>1</a:t>
            </a:r>
            <a:endParaRPr lang="en-US" sz="2200" baseline="-25000" dirty="0"/>
          </a:p>
        </p:txBody>
      </p:sp>
      <p:sp>
        <p:nvSpPr>
          <p:cNvPr id="18" name="Line 5"/>
          <p:cNvSpPr>
            <a:spLocks noChangeShapeType="1"/>
          </p:cNvSpPr>
          <p:nvPr/>
        </p:nvSpPr>
        <p:spPr bwMode="auto">
          <a:xfrm>
            <a:off x="3810000" y="4038600"/>
            <a:ext cx="0" cy="1524000"/>
          </a:xfrm>
          <a:prstGeom prst="line">
            <a:avLst/>
          </a:prstGeom>
          <a:noFill/>
          <a:ln w="15875">
            <a:solidFill>
              <a:srgbClr val="000000"/>
            </a:solidFill>
            <a:prstDash val="dash"/>
            <a:round/>
            <a:headEnd/>
            <a:tailEnd/>
          </a:ln>
        </p:spPr>
        <p:txBody>
          <a:bodyPr/>
          <a:lstStyle/>
          <a:p>
            <a:endParaRPr lang="en-US"/>
          </a:p>
        </p:txBody>
      </p:sp>
      <p:sp>
        <p:nvSpPr>
          <p:cNvPr id="19" name="Line 5"/>
          <p:cNvSpPr>
            <a:spLocks noChangeShapeType="1"/>
          </p:cNvSpPr>
          <p:nvPr/>
        </p:nvSpPr>
        <p:spPr bwMode="auto">
          <a:xfrm>
            <a:off x="5943600" y="5181600"/>
            <a:ext cx="0" cy="381000"/>
          </a:xfrm>
          <a:prstGeom prst="line">
            <a:avLst/>
          </a:prstGeom>
          <a:noFill/>
          <a:ln w="15875">
            <a:solidFill>
              <a:srgbClr val="FF0000"/>
            </a:solidFill>
            <a:prstDash val="solid"/>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3075"/>
                                        </p:tgtEl>
                                        <p:attrNameLst>
                                          <p:attrName>style.visibility</p:attrName>
                                        </p:attrNameLst>
                                      </p:cBhvr>
                                      <p:to>
                                        <p:strVal val="visible"/>
                                      </p:to>
                                    </p:set>
                                    <p:anim calcmode="lin" valueType="num">
                                      <p:cBhvr>
                                        <p:cTn id="7" dur="1000" fill="hold"/>
                                        <p:tgtEl>
                                          <p:spTgt spid="3075"/>
                                        </p:tgtEl>
                                        <p:attrNameLst>
                                          <p:attrName>ppt_w</p:attrName>
                                        </p:attrNameLst>
                                      </p:cBhvr>
                                      <p:tavLst>
                                        <p:tav tm="0">
                                          <p:val>
                                            <p:fltVal val="0"/>
                                          </p:val>
                                        </p:tav>
                                        <p:tav tm="100000">
                                          <p:val>
                                            <p:strVal val="#ppt_w"/>
                                          </p:val>
                                        </p:tav>
                                      </p:tavLst>
                                    </p:anim>
                                    <p:anim calcmode="lin" valueType="num">
                                      <p:cBhvr>
                                        <p:cTn id="8" dur="1000" fill="hold"/>
                                        <p:tgtEl>
                                          <p:spTgt spid="3075"/>
                                        </p:tgtEl>
                                        <p:attrNameLst>
                                          <p:attrName>ppt_h</p:attrName>
                                        </p:attrNameLst>
                                      </p:cBhvr>
                                      <p:tavLst>
                                        <p:tav tm="0">
                                          <p:val>
                                            <p:fltVal val="0"/>
                                          </p:val>
                                        </p:tav>
                                        <p:tav tm="100000">
                                          <p:val>
                                            <p:strVal val="#ppt_h"/>
                                          </p:val>
                                        </p:tav>
                                      </p:tavLst>
                                    </p:anim>
                                    <p:anim calcmode="lin" valueType="num">
                                      <p:cBhvr>
                                        <p:cTn id="9" dur="1000" fill="hold"/>
                                        <p:tgtEl>
                                          <p:spTgt spid="3075"/>
                                        </p:tgtEl>
                                        <p:attrNameLst>
                                          <p:attrName>style.rotation</p:attrName>
                                        </p:attrNameLst>
                                      </p:cBhvr>
                                      <p:tavLst>
                                        <p:tav tm="0">
                                          <p:val>
                                            <p:fltVal val="90"/>
                                          </p:val>
                                        </p:tav>
                                        <p:tav tm="100000">
                                          <p:val>
                                            <p:fltVal val="0"/>
                                          </p:val>
                                        </p:tav>
                                      </p:tavLst>
                                    </p:anim>
                                    <p:animEffect transition="in" filter="fade">
                                      <p:cBhvr>
                                        <p:cTn id="10"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4615</TotalTime>
  <Words>710</Words>
  <Application>Microsoft Office PowerPoint</Application>
  <PresentationFormat>A4 Paper (210x297 mm)‎</PresentationFormat>
  <Paragraphs>89</Paragraphs>
  <Slides>11</Slides>
  <Notes>1</Notes>
  <HiddenSlides>0</HiddenSlides>
  <MMClips>0</MMClips>
  <ScaleCrop>false</ScaleCrop>
  <HeadingPairs>
    <vt:vector size="6" baseType="variant">
      <vt:variant>
        <vt:lpstr>سمة</vt:lpstr>
      </vt:variant>
      <vt:variant>
        <vt:i4>1</vt:i4>
      </vt:variant>
      <vt:variant>
        <vt:lpstr>خوادم OLE مضمنة</vt:lpstr>
      </vt:variant>
      <vt:variant>
        <vt:i4>1</vt:i4>
      </vt:variant>
      <vt:variant>
        <vt:lpstr>عناوين الشرائح</vt:lpstr>
      </vt:variant>
      <vt:variant>
        <vt:i4>11</vt:i4>
      </vt:variant>
    </vt:vector>
  </HeadingPairs>
  <TitlesOfParts>
    <vt:vector size="13" baseType="lpstr">
      <vt:lpstr>Office Theme</vt:lpstr>
      <vt:lpstr>معادلة</vt:lpstr>
      <vt:lpstr>الشريحة 1</vt:lpstr>
      <vt:lpstr>المحاضرة الثامنة</vt:lpstr>
      <vt:lpstr>عناصر المحاضرة 8</vt:lpstr>
      <vt:lpstr>الكفاءة الإنتاجية</vt:lpstr>
      <vt:lpstr>المدى القصير والمدى الطويل</vt:lpstr>
      <vt:lpstr>العلاقة بين الإنتاج وعناصر الإنتاج</vt:lpstr>
      <vt:lpstr>دالة الإنتاج في المدى القصير</vt:lpstr>
      <vt:lpstr>الشريحة 8</vt:lpstr>
      <vt:lpstr>الشريحة 9</vt:lpstr>
      <vt:lpstr>الإنتاج الحدي</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330</cp:revision>
  <dcterms:created xsi:type="dcterms:W3CDTF">2009-10-14T19:14:34Z</dcterms:created>
  <dcterms:modified xsi:type="dcterms:W3CDTF">2011-04-18T11:25:50Z</dcterms:modified>
</cp:coreProperties>
</file>