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9900"/>
    <a:srgbClr val="66FF66"/>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4709" autoAdjust="0"/>
  </p:normalViewPr>
  <p:slideViewPr>
    <p:cSldViewPr>
      <p:cViewPr varScale="1">
        <p:scale>
          <a:sx n="83" d="100"/>
          <a:sy n="83" d="100"/>
        </p:scale>
        <p:origin x="-270" y="-84"/>
      </p:cViewPr>
      <p:guideLst>
        <p:guide orient="horz" pos="2160"/>
        <p:guide pos="3120"/>
      </p:guideLst>
    </p:cSldViewPr>
  </p:slideViewPr>
  <p:notesTextViewPr>
    <p:cViewPr>
      <p:scale>
        <a:sx n="100" d="100"/>
        <a:sy n="100" d="100"/>
      </p:scale>
      <p:origin x="0" y="0"/>
    </p:cViewPr>
  </p:notesTextViewPr>
  <p:notesViewPr>
    <p:cSldViewPr>
      <p:cViewPr varScale="1">
        <p:scale>
          <a:sx n="56" d="100"/>
          <a:sy n="56" d="100"/>
        </p:scale>
        <p:origin x="-186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5FEAA949-4498-4279-B7FB-0FD645E2BBA6}" type="datetimeFigureOut">
              <a:rPr lang="ar-SA" smtClean="0"/>
              <a:pPr/>
              <a:t>06/06/1432</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3AAF86F-1DB5-49AB-A310-4FFF04A55838}"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5/9/2011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Office_PowerPoint_Slide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Office_PowerPoint_Slide3.sld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PowerPoint_Slide4.sld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Office_PowerPoint_Slide5.sld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Office_PowerPoint_Slide6.sldx"/><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Office_PowerPoint_Slide7.sldx"/><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تطبيقات</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sz="2400" b="1" dirty="0" smtClean="0"/>
              <a:t>1. وفقا لقانون تناقص المنفعة الحدية، كلما زادت الكمية المستهلكة من سلعة ما فإن المنفعة الحدية لتلك السلعة........................</a:t>
            </a:r>
            <a:r>
              <a:rPr lang="en-US" sz="2400" dirty="0" smtClean="0"/>
              <a:t/>
            </a:r>
            <a:br>
              <a:rPr lang="en-US" sz="2400" dirty="0" smtClean="0"/>
            </a:br>
            <a:endParaRPr lang="en-US" sz="2400" dirty="0">
              <a:solidFill>
                <a:srgbClr val="0000FF"/>
              </a:solidFill>
            </a:endParaRPr>
          </a:p>
        </p:txBody>
      </p:sp>
      <p:sp>
        <p:nvSpPr>
          <p:cNvPr id="7171" name="Text Placeholder 5"/>
          <p:cNvSpPr>
            <a:spLocks noGrp="1"/>
          </p:cNvSpPr>
          <p:nvPr>
            <p:ph idx="1"/>
          </p:nvPr>
        </p:nvSpPr>
        <p:spPr>
          <a:xfrm>
            <a:off x="609600" y="1600200"/>
            <a:ext cx="8915400" cy="4190999"/>
          </a:xfrm>
        </p:spPr>
        <p:txBody>
          <a:bodyPr/>
          <a:lstStyle/>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433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14337" name="Object 1"/>
          <p:cNvGraphicFramePr>
            <a:graphicFrameLocks noChangeAspect="1"/>
          </p:cNvGraphicFramePr>
          <p:nvPr/>
        </p:nvGraphicFramePr>
        <p:xfrm>
          <a:off x="685799" y="1524000"/>
          <a:ext cx="8305801" cy="4191000"/>
        </p:xfrm>
        <a:graphic>
          <a:graphicData uri="http://schemas.openxmlformats.org/presentationml/2006/ole">
            <p:oleObj spid="_x0000_s14337" name="Slide" r:id="rId3" imgW="4570603" imgH="3427427" progId="PowerPoint.Slide.12">
              <p:embed/>
            </p:oleObj>
          </a:graphicData>
        </a:graphic>
      </p:graphicFrame>
      <p:sp>
        <p:nvSpPr>
          <p:cNvPr id="6" name="Rectangle 5"/>
          <p:cNvSpPr/>
          <p:nvPr/>
        </p:nvSpPr>
        <p:spPr>
          <a:xfrm>
            <a:off x="3962400" y="5410200"/>
            <a:ext cx="1398139" cy="369332"/>
          </a:xfrm>
          <a:prstGeom prst="rect">
            <a:avLst/>
          </a:prstGeom>
        </p:spPr>
        <p:txBody>
          <a:bodyPr wrap="none">
            <a:spAutoFit/>
          </a:bodyPr>
          <a:lstStyle/>
          <a:p>
            <a:r>
              <a:rPr lang="ar-SA" dirty="0" smtClean="0"/>
              <a:t>تأخذ في التناقص</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2. عندما تكون المنفعة الحدية تساوي الصفر، فإن المنعة الكلية تساوي.................</a:t>
            </a:r>
            <a:r>
              <a:rPr lang="en-US" sz="2800" dirty="0" smtClean="0"/>
              <a:t/>
            </a:r>
            <a:br>
              <a:rPr lang="en-US" sz="2800" dirty="0" smtClean="0"/>
            </a:br>
            <a:endParaRPr lang="ar-SA" sz="2800" dirty="0"/>
          </a:p>
        </p:txBody>
      </p:sp>
      <p:sp>
        <p:nvSpPr>
          <p:cNvPr id="5427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4273" name="Object 1"/>
          <p:cNvGraphicFramePr>
            <a:graphicFrameLocks noChangeAspect="1"/>
          </p:cNvGraphicFramePr>
          <p:nvPr/>
        </p:nvGraphicFramePr>
        <p:xfrm>
          <a:off x="838200" y="1524000"/>
          <a:ext cx="8001000" cy="4114800"/>
        </p:xfrm>
        <a:graphic>
          <a:graphicData uri="http://schemas.openxmlformats.org/presentationml/2006/ole">
            <p:oleObj spid="_x0000_s54273" name="Slide" r:id="rId3" imgW="4570603" imgH="3427427" progId="PowerPoint.Slide.12">
              <p:embed/>
            </p:oleObj>
          </a:graphicData>
        </a:graphic>
      </p:graphicFrame>
      <p:sp>
        <p:nvSpPr>
          <p:cNvPr id="54276" name="Rectangle 4"/>
          <p:cNvSpPr>
            <a:spLocks noChangeArrowheads="1"/>
          </p:cNvSpPr>
          <p:nvPr/>
        </p:nvSpPr>
        <p:spPr bwMode="auto">
          <a:xfrm>
            <a:off x="4191000" y="5562600"/>
            <a:ext cx="15240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أقصى ما يمكن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3. وفقا لقانون الطلب المنحدر لأسفل مع ارتفاع سعر لحوم الأغنام تنخفض الكميات المطلوبة نتيجة...........</a:t>
            </a:r>
            <a:endParaRPr lang="ar-SA" sz="3600" dirty="0"/>
          </a:p>
        </p:txBody>
      </p:sp>
      <p:sp>
        <p:nvSpPr>
          <p:cNvPr id="3" name="Content Placeholder 2"/>
          <p:cNvSpPr>
            <a:spLocks noGrp="1"/>
          </p:cNvSpPr>
          <p:nvPr>
            <p:ph idx="1"/>
          </p:nvPr>
        </p:nvSpPr>
        <p:spPr>
          <a:xfrm>
            <a:off x="609600" y="1066800"/>
            <a:ext cx="8915400" cy="4525963"/>
          </a:xfrm>
        </p:spPr>
        <p:txBody>
          <a:bodyPr/>
          <a:lstStyle/>
          <a:p>
            <a:pPr rtl="1"/>
            <a:r>
              <a:rPr lang="en-US" sz="2000" dirty="0" smtClean="0"/>
              <a:t> </a:t>
            </a:r>
          </a:p>
          <a:p>
            <a:pPr rtl="1"/>
            <a:r>
              <a:rPr lang="ar-SA" sz="2000" dirty="0" smtClean="0"/>
              <a:t>ان إرتفاع الأسعار يؤدي إلى تضعيف القدرة الشرائية للمستهلك (ما يسمى بأثر الدخل) وإلى دفع المستهلك لشراء سلع بديلة لم ترتفع أسعارها (ما يسمى بأثر الاستبدال).</a:t>
            </a:r>
            <a:endParaRPr lang="en-US" sz="2000" dirty="0" smtClean="0"/>
          </a:p>
          <a:p>
            <a:endParaRPr lang="ar-SA" sz="2000" dirty="0"/>
          </a:p>
        </p:txBody>
      </p:sp>
      <p:sp>
        <p:nvSpPr>
          <p:cNvPr id="53250"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3249" name="Object 1"/>
          <p:cNvGraphicFramePr>
            <a:graphicFrameLocks noChangeAspect="1"/>
          </p:cNvGraphicFramePr>
          <p:nvPr/>
        </p:nvGraphicFramePr>
        <p:xfrm>
          <a:off x="1524000" y="2316409"/>
          <a:ext cx="6781800" cy="3779591"/>
        </p:xfrm>
        <a:graphic>
          <a:graphicData uri="http://schemas.openxmlformats.org/presentationml/2006/ole">
            <p:oleObj spid="_x0000_s53249" name="Slide" r:id="rId3" imgW="3239939" imgH="2429158" progId="PowerPoint.Slide.12">
              <p:embed/>
            </p:oleObj>
          </a:graphicData>
        </a:graphic>
      </p:graphicFrame>
      <p:sp>
        <p:nvSpPr>
          <p:cNvPr id="6" name="Rectangle 5"/>
          <p:cNvSpPr/>
          <p:nvPr/>
        </p:nvSpPr>
        <p:spPr>
          <a:xfrm>
            <a:off x="2590800" y="5715000"/>
            <a:ext cx="5173211" cy="369332"/>
          </a:xfrm>
          <a:prstGeom prst="rect">
            <a:avLst/>
          </a:prstGeom>
        </p:spPr>
        <p:txBody>
          <a:bodyPr wrap="none">
            <a:spAutoFit/>
          </a:bodyPr>
          <a:lstStyle/>
          <a:p>
            <a:r>
              <a:rPr lang="ar-SA" dirty="0" smtClean="0"/>
              <a:t>يسعى المستهلك إلى استبدالها بالدواجن مثلا لأنها الأرخص سعرا.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b="1" dirty="0" smtClean="0"/>
              <a:t>4. تكون مرونة الطلب على الأثاث المنزلي أحادية، عندما  ........</a:t>
            </a:r>
            <a:r>
              <a:rPr lang="en-US" sz="3600" b="1" dirty="0" smtClean="0"/>
              <a:t>......</a:t>
            </a:r>
            <a:endParaRPr lang="ar-SA" sz="3600" dirty="0"/>
          </a:p>
        </p:txBody>
      </p:sp>
      <p:graphicFrame>
        <p:nvGraphicFramePr>
          <p:cNvPr id="52225" name="Object 1"/>
          <p:cNvGraphicFramePr>
            <a:graphicFrameLocks noChangeAspect="1"/>
          </p:cNvGraphicFramePr>
          <p:nvPr/>
        </p:nvGraphicFramePr>
        <p:xfrm>
          <a:off x="685800" y="1676400"/>
          <a:ext cx="8455025" cy="2286000"/>
        </p:xfrm>
        <a:graphic>
          <a:graphicData uri="http://schemas.openxmlformats.org/presentationml/2006/ole">
            <p:oleObj spid="_x0000_s52225" name="Equation" r:id="rId3" imgW="2743200" imgH="812520" progId="Equation.3">
              <p:embed/>
            </p:oleObj>
          </a:graphicData>
        </a:graphic>
      </p:graphicFrame>
      <p:sp>
        <p:nvSpPr>
          <p:cNvPr id="5" name="Rectangle 4"/>
          <p:cNvSpPr/>
          <p:nvPr/>
        </p:nvSpPr>
        <p:spPr>
          <a:xfrm>
            <a:off x="1447800" y="4495800"/>
            <a:ext cx="7772400" cy="523220"/>
          </a:xfrm>
          <a:prstGeom prst="rect">
            <a:avLst/>
          </a:prstGeom>
        </p:spPr>
        <p:txBody>
          <a:bodyPr wrap="square">
            <a:spAutoFit/>
          </a:bodyPr>
          <a:lstStyle/>
          <a:p>
            <a:r>
              <a:rPr lang="ar-SA" sz="2800" dirty="0" smtClean="0"/>
              <a:t>تؤدي زيادة الأسعار بمعدل 1% إلى انخفاض الطلب بنسبة 1%.</a:t>
            </a:r>
            <a:endParaRPr lang="ar-S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5. عندما يكون السعر 4، تصبح الكمية المطلوبة 8. وعندما يكون السعر 10، تصبح الكمية المطلوبة 6. ما هي مرونة الطلب-السعر عند نقطتين أي مرونة المتوسط؟</a:t>
            </a:r>
            <a:r>
              <a:rPr lang="en-US" sz="2400" dirty="0" smtClean="0"/>
              <a:t/>
            </a:r>
            <a:br>
              <a:rPr lang="en-US" sz="2400" dirty="0" smtClean="0"/>
            </a:br>
            <a:endParaRPr lang="ar-SA" sz="2400" dirty="0"/>
          </a:p>
        </p:txBody>
      </p:sp>
      <p:graphicFrame>
        <p:nvGraphicFramePr>
          <p:cNvPr id="51201" name="Object 1"/>
          <p:cNvGraphicFramePr>
            <a:graphicFrameLocks noChangeAspect="1"/>
          </p:cNvGraphicFramePr>
          <p:nvPr/>
        </p:nvGraphicFramePr>
        <p:xfrm>
          <a:off x="228600" y="1524000"/>
          <a:ext cx="9372600" cy="2362200"/>
        </p:xfrm>
        <a:graphic>
          <a:graphicData uri="http://schemas.openxmlformats.org/presentationml/2006/ole">
            <p:oleObj spid="_x0000_s51201" name="Equation" r:id="rId3" imgW="2997000" imgH="838080" progId="Equation.3">
              <p:embed/>
            </p:oleObj>
          </a:graphicData>
        </a:graphic>
      </p:graphicFrame>
      <p:graphicFrame>
        <p:nvGraphicFramePr>
          <p:cNvPr id="51202" name="Object 2"/>
          <p:cNvGraphicFramePr>
            <a:graphicFrameLocks noChangeAspect="1"/>
          </p:cNvGraphicFramePr>
          <p:nvPr/>
        </p:nvGraphicFramePr>
        <p:xfrm>
          <a:off x="304800" y="4114800"/>
          <a:ext cx="9144000" cy="1447800"/>
        </p:xfrm>
        <a:graphic>
          <a:graphicData uri="http://schemas.openxmlformats.org/presentationml/2006/ole">
            <p:oleObj spid="_x0000_s51202" name="Equation" r:id="rId4" imgW="3733560" imgH="431640" progId="Equation.3">
              <p:embed/>
            </p:oleObj>
          </a:graphicData>
        </a:graphic>
      </p:graphicFrame>
      <p:sp>
        <p:nvSpPr>
          <p:cNvPr id="51204" name="Rectangle 4"/>
          <p:cNvSpPr>
            <a:spLocks noChangeArrowheads="1"/>
          </p:cNvSpPr>
          <p:nvPr/>
        </p:nvSpPr>
        <p:spPr bwMode="auto">
          <a:xfrm>
            <a:off x="1412337" y="5772090"/>
            <a:ext cx="658866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Simplified Arabic" pitchFamily="18" charset="-78"/>
                <a:ea typeface="Times New Roman" pitchFamily="18" charset="0"/>
                <a:cs typeface="Simplified Arabic" pitchFamily="18" charset="-78"/>
              </a:rPr>
              <a:t>تساوي القيمة المطلقة للمرونة 0.333، مما يدل على أن الطلب غير مرن.      </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6. عندما تكون مرونة الطلب لسلعة ما مرتفعة، فإن تخفيض السعر سيؤدي......... الإيرادات الكلية.</a:t>
            </a:r>
            <a:endParaRPr lang="ar-SA" sz="3200" dirty="0"/>
          </a:p>
        </p:txBody>
      </p:sp>
      <p:sp>
        <p:nvSpPr>
          <p:cNvPr id="50178"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50177" name="Object 1"/>
          <p:cNvGraphicFramePr>
            <a:graphicFrameLocks noChangeAspect="1"/>
          </p:cNvGraphicFramePr>
          <p:nvPr/>
        </p:nvGraphicFramePr>
        <p:xfrm>
          <a:off x="457200" y="1447800"/>
          <a:ext cx="9220200" cy="3810000"/>
        </p:xfrm>
        <a:graphic>
          <a:graphicData uri="http://schemas.openxmlformats.org/presentationml/2006/ole">
            <p:oleObj spid="_x0000_s50177" name="Slide" r:id="rId3" imgW="3333136" imgH="2499458" progId="PowerPoint.Slide.12">
              <p:embed/>
            </p:oleObj>
          </a:graphicData>
        </a:graphic>
      </p:graphicFrame>
      <p:sp>
        <p:nvSpPr>
          <p:cNvPr id="50181" name="Rectangle 5"/>
          <p:cNvSpPr>
            <a:spLocks noChangeArrowheads="1"/>
          </p:cNvSpPr>
          <p:nvPr/>
        </p:nvSpPr>
        <p:spPr bwMode="auto">
          <a:xfrm>
            <a:off x="4544660" y="5315637"/>
            <a:ext cx="246574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486400" algn="r"/>
              </a:tabLst>
            </a:pPr>
            <a:r>
              <a:rPr kumimoji="0" lang="ar-SA" sz="36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إلى زيادة       </a:t>
            </a:r>
            <a:endParaRPr kumimoji="0" lang="ar-SA" sz="4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7. ارتفاع سعر السلعة </a:t>
            </a:r>
            <a:r>
              <a:rPr lang="en-US" sz="2400" b="1" dirty="0" smtClean="0"/>
              <a:t>1</a:t>
            </a:r>
            <a:r>
              <a:rPr lang="ar-SA" sz="2400" b="1" dirty="0" smtClean="0"/>
              <a:t> يسبب....الطلب على السلعة المكملة </a:t>
            </a:r>
            <a:r>
              <a:rPr lang="en-US" sz="2400" b="1" dirty="0" smtClean="0"/>
              <a:t>2</a:t>
            </a:r>
            <a:r>
              <a:rPr lang="ar-SA" sz="2400" b="1" dirty="0" smtClean="0"/>
              <a:t>، و.... الطلب على السلعة البديلة </a:t>
            </a:r>
            <a:r>
              <a:rPr lang="en-US" sz="2400" b="1" dirty="0" smtClean="0"/>
              <a:t>3</a:t>
            </a:r>
            <a:r>
              <a:rPr lang="ar-SA" sz="2400" b="1" dirty="0" smtClean="0"/>
              <a:t>.  </a:t>
            </a:r>
            <a:r>
              <a:rPr lang="en-US" sz="2400" dirty="0" smtClean="0"/>
              <a:t/>
            </a:r>
            <a:br>
              <a:rPr lang="en-US" sz="2400" dirty="0" smtClean="0"/>
            </a:br>
            <a:r>
              <a:rPr lang="ar-SA" sz="2400" dirty="0" smtClean="0"/>
              <a:t> </a:t>
            </a:r>
            <a:endParaRPr lang="en-US" sz="2400" dirty="0"/>
          </a:p>
        </p:txBody>
      </p:sp>
      <p:sp>
        <p:nvSpPr>
          <p:cNvPr id="3" name="Content Placeholder 2"/>
          <p:cNvSpPr>
            <a:spLocks noGrp="1"/>
          </p:cNvSpPr>
          <p:nvPr>
            <p:ph idx="1"/>
          </p:nvPr>
        </p:nvSpPr>
        <p:spPr>
          <a:xfrm>
            <a:off x="495300" y="1600201"/>
            <a:ext cx="8915400" cy="2362200"/>
          </a:xfrm>
        </p:spPr>
        <p:txBody>
          <a:bodyPr/>
          <a:lstStyle/>
          <a:p>
            <a:r>
              <a:rPr lang="ar-SA" sz="3600" dirty="0" smtClean="0"/>
              <a:t>الطلب على السلع المكملة لبعضها البعض يتأثر عندما تتغير إحدى أسعار هذه السلع. وبالتالي إذا ارتفعت أسعارها ينخفض الطلب عليها مجتمعة. ويحصل العكس عندما تكون السلع منافسة لبعضها البعض.    </a:t>
            </a:r>
            <a:endParaRPr lang="en-US" sz="3600" dirty="0" smtClean="0"/>
          </a:p>
          <a:p>
            <a:endParaRPr lang="ar-SA" sz="3600" dirty="0"/>
          </a:p>
        </p:txBody>
      </p:sp>
      <p:sp>
        <p:nvSpPr>
          <p:cNvPr id="49153" name="Rectangle 1"/>
          <p:cNvSpPr>
            <a:spLocks noChangeArrowheads="1"/>
          </p:cNvSpPr>
          <p:nvPr/>
        </p:nvSpPr>
        <p:spPr bwMode="auto">
          <a:xfrm>
            <a:off x="4038600" y="5105400"/>
            <a:ext cx="224452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انخفاض، ارتفاع</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8. عندما يكون العرض...............والطلب................، فإن عبء الضريبة التي تزيد في مستوى الأسعار يتحمل الجزء الأكبر منه ...................</a:t>
            </a:r>
            <a:r>
              <a:rPr lang="en-US" sz="2400" dirty="0" smtClean="0"/>
              <a:t/>
            </a:r>
            <a:br>
              <a:rPr lang="en-US" sz="2400" dirty="0" smtClean="0"/>
            </a:br>
            <a:endParaRPr lang="ar-SA" sz="2400" dirty="0"/>
          </a:p>
        </p:txBody>
      </p:sp>
      <p:sp>
        <p:nvSpPr>
          <p:cNvPr id="48130"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48129" name="Object 1"/>
          <p:cNvGraphicFramePr>
            <a:graphicFrameLocks noChangeAspect="1"/>
          </p:cNvGraphicFramePr>
          <p:nvPr/>
        </p:nvGraphicFramePr>
        <p:xfrm>
          <a:off x="381000" y="1524000"/>
          <a:ext cx="9201150" cy="3810000"/>
        </p:xfrm>
        <a:graphic>
          <a:graphicData uri="http://schemas.openxmlformats.org/presentationml/2006/ole">
            <p:oleObj spid="_x0000_s48129" name="Slide" r:id="rId3" imgW="1475268" imgH="1106529" progId="PowerPoint.Slide.12">
              <p:embed/>
            </p:oleObj>
          </a:graphicData>
        </a:graphic>
      </p:graphicFrame>
      <p:sp>
        <p:nvSpPr>
          <p:cNvPr id="48131" name="Rectangle 3"/>
          <p:cNvSpPr>
            <a:spLocks noChangeArrowheads="1"/>
          </p:cNvSpPr>
          <p:nvPr/>
        </p:nvSpPr>
        <p:spPr bwMode="auto">
          <a:xfrm>
            <a:off x="2685121" y="5496580"/>
            <a:ext cx="5315879"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مرن - ضعيف المرونة - المستهلك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9. إذا كان متوسط التكلفة الكلية يساوي 60 ريال، ومتوسط التكلفة المتغيرة هو 65 ريال، وحجم الإنتاج يبلغ 30 وحدة، فإن التكلفة الثابتة الكلية تكون ..............</a:t>
            </a:r>
            <a:r>
              <a:rPr lang="en-US" sz="2400" dirty="0" smtClean="0"/>
              <a:t/>
            </a:r>
            <a:br>
              <a:rPr lang="en-US" sz="2400" dirty="0" smtClean="0"/>
            </a:br>
            <a:endParaRPr lang="ar-SA" sz="2400" dirty="0"/>
          </a:p>
        </p:txBody>
      </p:sp>
      <p:sp>
        <p:nvSpPr>
          <p:cNvPr id="3" name="Content Placeholder 2"/>
          <p:cNvSpPr>
            <a:spLocks noGrp="1"/>
          </p:cNvSpPr>
          <p:nvPr>
            <p:ph idx="1"/>
          </p:nvPr>
        </p:nvSpPr>
        <p:spPr>
          <a:xfrm>
            <a:off x="495300" y="1600200"/>
            <a:ext cx="8915400" cy="3809999"/>
          </a:xfrm>
        </p:spPr>
        <p:txBody>
          <a:bodyPr/>
          <a:lstStyle/>
          <a:p>
            <a:r>
              <a:rPr lang="ar-BH" dirty="0" smtClean="0"/>
              <a:t>بقسمة طرفي معادلة التكاليف الكلية على الإنتاج الكلي</a:t>
            </a:r>
            <a:r>
              <a:rPr lang="ar-SA" dirty="0" smtClean="0"/>
              <a:t>،</a:t>
            </a:r>
            <a:r>
              <a:rPr lang="ar-BH" dirty="0" smtClean="0"/>
              <a:t> نحصل على معادلة متوسط التكاليف الكلية </a:t>
            </a:r>
            <a:r>
              <a:rPr lang="en-US" dirty="0" smtClean="0"/>
              <a:t>ATC</a:t>
            </a:r>
            <a:r>
              <a:rPr lang="ar-BH" dirty="0" smtClean="0"/>
              <a:t> على النحو التالي : </a:t>
            </a:r>
            <a:endParaRPr lang="en-US" dirty="0" smtClean="0"/>
          </a:p>
          <a:p>
            <a:pPr algn="ctr" rtl="1"/>
            <a:r>
              <a:rPr lang="en-US" dirty="0" smtClean="0"/>
              <a:t>TC/Q = FC/Q + VC/Q</a:t>
            </a:r>
            <a:r>
              <a:rPr lang="ar-SA" dirty="0" smtClean="0"/>
              <a:t>   أي  </a:t>
            </a:r>
            <a:r>
              <a:rPr lang="en-US" dirty="0" smtClean="0"/>
              <a:t>ATC = AFC + AVC</a:t>
            </a:r>
          </a:p>
          <a:p>
            <a:pPr algn="ctr" rtl="1"/>
            <a:r>
              <a:rPr lang="en-US" dirty="0" smtClean="0"/>
              <a:t>AFC=ATC-AVC=60-65=5</a:t>
            </a:r>
          </a:p>
          <a:p>
            <a:pPr algn="ctr" rtl="1"/>
            <a:r>
              <a:rPr lang="en-US" dirty="0" smtClean="0"/>
              <a:t> </a:t>
            </a:r>
          </a:p>
          <a:p>
            <a:pPr algn="ctr" rtl="1"/>
            <a:r>
              <a:rPr lang="en-US" dirty="0" smtClean="0"/>
              <a:t>FC/Q=AFC=5            FC=Q*5=30*5=150</a:t>
            </a:r>
          </a:p>
          <a:p>
            <a:endParaRPr lang="en-US" dirty="0" smtClean="0"/>
          </a:p>
        </p:txBody>
      </p:sp>
      <p:sp>
        <p:nvSpPr>
          <p:cNvPr id="47105" name="Rectangle 1"/>
          <p:cNvSpPr>
            <a:spLocks noChangeArrowheads="1"/>
          </p:cNvSpPr>
          <p:nvPr/>
        </p:nvSpPr>
        <p:spPr bwMode="auto">
          <a:xfrm>
            <a:off x="5054816" y="5422615"/>
            <a:ext cx="1422184"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150 ريال</a:t>
            </a: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10. في نموذج سوق المنافسة التامة، يتحقق للمنشأة أقصى ربح ممكن عندما  </a:t>
            </a:r>
            <a:r>
              <a:rPr lang="en-US" sz="2400" dirty="0" smtClean="0"/>
              <a:t/>
            </a:r>
            <a:br>
              <a:rPr lang="en-US" sz="2400" dirty="0" smtClean="0"/>
            </a:br>
            <a:endParaRPr lang="ar-SA" sz="2400" dirty="0"/>
          </a:p>
        </p:txBody>
      </p:sp>
      <p:sp>
        <p:nvSpPr>
          <p:cNvPr id="3" name="Content Placeholder 2"/>
          <p:cNvSpPr>
            <a:spLocks noGrp="1"/>
          </p:cNvSpPr>
          <p:nvPr>
            <p:ph idx="1"/>
          </p:nvPr>
        </p:nvSpPr>
        <p:spPr/>
        <p:txBody>
          <a:bodyPr/>
          <a:lstStyle/>
          <a:p>
            <a:pPr algn="ctr" rtl="1"/>
            <a:r>
              <a:rPr lang="ar-BH" dirty="0" smtClean="0"/>
              <a:t>توازن المنشأة في المدى البعيد في ظل المنافسة التامة يتطلب أن يكون:</a:t>
            </a:r>
            <a:endParaRPr lang="en-US" dirty="0" smtClean="0"/>
          </a:p>
          <a:p>
            <a:pPr algn="ctr" rtl="1"/>
            <a:r>
              <a:rPr lang="en-US" dirty="0" smtClean="0"/>
              <a:t>P = MC = AC</a:t>
            </a:r>
          </a:p>
          <a:p>
            <a:pPr algn="ctr" rtl="1"/>
            <a:endParaRPr lang="ar-SA" dirty="0" smtClean="0"/>
          </a:p>
          <a:p>
            <a:pPr algn="ctr" rtl="1"/>
            <a:endParaRPr lang="ar-SA" dirty="0" smtClean="0"/>
          </a:p>
          <a:p>
            <a:pPr algn="ctr" rtl="1"/>
            <a:r>
              <a:rPr lang="en-US" dirty="0" smtClean="0"/>
              <a:t> </a:t>
            </a:r>
          </a:p>
          <a:p>
            <a:pPr algn="ctr"/>
            <a:r>
              <a:rPr lang="ar-SA" dirty="0" smtClean="0"/>
              <a:t>يتساوى السعر مع التكلفة الحدية</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11.</a:t>
            </a:r>
            <a:r>
              <a:rPr lang="ar-SA" sz="2800" dirty="0" smtClean="0"/>
              <a:t> </a:t>
            </a:r>
            <a:r>
              <a:rPr lang="ar-SA" sz="2800" b="1" dirty="0" smtClean="0"/>
              <a:t>عندما يتنافس عدد صغير من المنشآت، نوجد في حالة ...............</a:t>
            </a:r>
            <a:r>
              <a:rPr lang="en-US" sz="2800" dirty="0" smtClean="0"/>
              <a:t/>
            </a:r>
            <a:br>
              <a:rPr lang="en-US" sz="2800" dirty="0" smtClean="0"/>
            </a:br>
            <a:endParaRPr lang="ar-SA" sz="2800" dirty="0"/>
          </a:p>
        </p:txBody>
      </p:sp>
      <p:sp>
        <p:nvSpPr>
          <p:cNvPr id="3" name="Content Placeholder 2"/>
          <p:cNvSpPr>
            <a:spLocks noGrp="1"/>
          </p:cNvSpPr>
          <p:nvPr>
            <p:ph idx="1"/>
          </p:nvPr>
        </p:nvSpPr>
        <p:spPr/>
        <p:txBody>
          <a:bodyPr/>
          <a:lstStyle/>
          <a:p>
            <a:pPr rtl="1"/>
            <a:r>
              <a:rPr lang="ar-SA" dirty="0" smtClean="0"/>
              <a:t>سمات سوق إحتكار القلة</a:t>
            </a:r>
            <a:endParaRPr lang="en-US" dirty="0" smtClean="0"/>
          </a:p>
          <a:p>
            <a:pPr lvl="0" rtl="1"/>
            <a:r>
              <a:rPr lang="ar-BH" dirty="0" smtClean="0"/>
              <a:t>يتكون سوق احتكار القلة من عدد قليل من المنشآت الكبيرة. </a:t>
            </a:r>
            <a:endParaRPr lang="en-US" dirty="0" smtClean="0"/>
          </a:p>
          <a:p>
            <a:pPr lvl="0" rtl="1"/>
            <a:r>
              <a:rPr lang="ar-BH" dirty="0" smtClean="0"/>
              <a:t>المنشآت تملك عادة حصص سوقية كبيرة. </a:t>
            </a:r>
            <a:endParaRPr lang="en-US" dirty="0" smtClean="0"/>
          </a:p>
          <a:p>
            <a:pPr lvl="0" rtl="1"/>
            <a:r>
              <a:rPr lang="ar-BH" dirty="0" smtClean="0"/>
              <a:t>تنتج هذه المنشآت سلعاً متمايزة عن بعضها البعض. </a:t>
            </a:r>
            <a:endParaRPr lang="en-US" dirty="0" smtClean="0"/>
          </a:p>
          <a:p>
            <a:pPr lvl="0" rtl="1"/>
            <a:r>
              <a:rPr lang="ar-BH" dirty="0" smtClean="0"/>
              <a:t>المنشأة تتخذ قراراتها آخذة في اعتبارها ردود أفعال كبار منافسيها. </a:t>
            </a:r>
            <a:endParaRPr lang="en-US" dirty="0" smtClean="0"/>
          </a:p>
          <a:p>
            <a:pPr rtl="1"/>
            <a:r>
              <a:rPr lang="en-US" dirty="0" smtClean="0"/>
              <a:t> </a:t>
            </a:r>
          </a:p>
          <a:p>
            <a:r>
              <a:rPr lang="ar-SA" dirty="0" smtClean="0"/>
              <a:t>سوق إحتكار القلة.  </a:t>
            </a:r>
            <a:endParaRPr lang="en-US" dirty="0" smtClean="0"/>
          </a:p>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12.  في سوق احتكار القلة يوجد عدد.... من المؤسسات ....... التي تواجه منحنى ...... ذو مرونة.</a:t>
            </a:r>
            <a:r>
              <a:rPr lang="en-US" sz="2800" dirty="0" smtClean="0"/>
              <a:t/>
            </a:r>
            <a:br>
              <a:rPr lang="en-US" sz="2800" dirty="0" smtClean="0"/>
            </a:br>
            <a:endParaRPr lang="ar-SA" sz="2800" dirty="0"/>
          </a:p>
        </p:txBody>
      </p:sp>
      <p:sp>
        <p:nvSpPr>
          <p:cNvPr id="3" name="Content Placeholder 2"/>
          <p:cNvSpPr>
            <a:spLocks noGrp="1"/>
          </p:cNvSpPr>
          <p:nvPr>
            <p:ph idx="1"/>
          </p:nvPr>
        </p:nvSpPr>
        <p:spPr>
          <a:xfrm>
            <a:off x="0" y="1524000"/>
            <a:ext cx="9906000" cy="4602163"/>
          </a:xfrm>
        </p:spPr>
        <p:txBody>
          <a:bodyPr/>
          <a:lstStyle/>
          <a:p>
            <a:pPr rtl="1"/>
            <a:r>
              <a:rPr lang="ar-SA" sz="2800" dirty="0" smtClean="0"/>
              <a:t>في إطار نموذج احتكار القلة:</a:t>
            </a:r>
            <a:endParaRPr lang="en-US" sz="2800" dirty="0" smtClean="0"/>
          </a:p>
          <a:p>
            <a:pPr lvl="0" rtl="1"/>
            <a:r>
              <a:rPr lang="ar-BH" sz="2800" dirty="0" smtClean="0"/>
              <a:t>تواجه المنشأة منحنى طلب سالب الانحدار. </a:t>
            </a:r>
            <a:endParaRPr lang="en-US" sz="2800" dirty="0" smtClean="0"/>
          </a:p>
          <a:p>
            <a:pPr lvl="0" rtl="1"/>
            <a:r>
              <a:rPr lang="ar-BH" sz="2800" dirty="0" smtClean="0"/>
              <a:t> تمييز المنتج يعطي المنشأة قوة احتكارية. </a:t>
            </a:r>
            <a:endParaRPr lang="en-US" sz="2800" dirty="0" smtClean="0"/>
          </a:p>
          <a:p>
            <a:pPr lvl="0" rtl="1"/>
            <a:r>
              <a:rPr lang="ar-BH" sz="2800" dirty="0" smtClean="0"/>
              <a:t>شرط تعظيم الربح أو توازن المنشأة </a:t>
            </a:r>
            <a:r>
              <a:rPr lang="ar-SA" sz="2800" dirty="0" smtClean="0"/>
              <a:t>يتم حسب القاعدة العامة التالية</a:t>
            </a:r>
            <a:r>
              <a:rPr lang="ar-BH" sz="2800" dirty="0" smtClean="0"/>
              <a:t>:</a:t>
            </a:r>
            <a:r>
              <a:rPr lang="ar-SA" sz="2800" dirty="0" smtClean="0"/>
              <a:t>  </a:t>
            </a:r>
            <a:r>
              <a:rPr lang="en-US" sz="2800" dirty="0" smtClean="0"/>
              <a:t>MC = MR</a:t>
            </a:r>
          </a:p>
          <a:p>
            <a:pPr rtl="1"/>
            <a:r>
              <a:rPr lang="en-US" sz="2800" dirty="0" smtClean="0"/>
              <a:t> </a:t>
            </a:r>
            <a:endParaRPr lang="ar-SA" sz="2800" dirty="0" smtClean="0"/>
          </a:p>
          <a:p>
            <a:pPr rtl="1"/>
            <a:endParaRPr lang="ar-SA" sz="2800" dirty="0" smtClean="0"/>
          </a:p>
          <a:p>
            <a:pPr rtl="1"/>
            <a:endParaRPr lang="en-US" sz="2800" dirty="0" smtClean="0"/>
          </a:p>
          <a:p>
            <a:r>
              <a:rPr lang="ar-SA" sz="2800" dirty="0" smtClean="0"/>
              <a:t>             قليل-الكبرى-طلب    </a:t>
            </a:r>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400" b="1" dirty="0" smtClean="0"/>
              <a:t>13. المنافسة غير التامة تحدث عندما ........................................................</a:t>
            </a:r>
            <a:r>
              <a:rPr lang="en-US" sz="2400" dirty="0" smtClean="0"/>
              <a:t/>
            </a:r>
            <a:br>
              <a:rPr lang="en-US" sz="2400" dirty="0" smtClean="0"/>
            </a:br>
            <a:endParaRPr lang="ar-SA" sz="2400" dirty="0"/>
          </a:p>
        </p:txBody>
      </p:sp>
      <p:sp>
        <p:nvSpPr>
          <p:cNvPr id="3" name="Content Placeholder 2"/>
          <p:cNvSpPr>
            <a:spLocks noGrp="1"/>
          </p:cNvSpPr>
          <p:nvPr>
            <p:ph idx="1"/>
          </p:nvPr>
        </p:nvSpPr>
        <p:spPr>
          <a:xfrm>
            <a:off x="1143000" y="1524000"/>
            <a:ext cx="8572500" cy="3763963"/>
          </a:xfrm>
        </p:spPr>
        <p:txBody>
          <a:bodyPr/>
          <a:lstStyle/>
          <a:p>
            <a:pPr rtl="1"/>
            <a:r>
              <a:rPr lang="ar-SA" sz="2800" dirty="0" smtClean="0"/>
              <a:t>سمات المنافسة الاحتكارية</a:t>
            </a:r>
            <a:endParaRPr lang="en-US" sz="2800" dirty="0" smtClean="0"/>
          </a:p>
          <a:p>
            <a:pPr lvl="0" rtl="1"/>
            <a:r>
              <a:rPr lang="ar-BH" sz="2800" dirty="0" smtClean="0"/>
              <a:t> أن لكل منشأة حصة صغيرة نسبياً من الطلب الكلي للسوق. </a:t>
            </a:r>
            <a:endParaRPr lang="en-US" sz="2800" dirty="0" smtClean="0"/>
          </a:p>
          <a:p>
            <a:pPr lvl="0" rtl="1"/>
            <a:r>
              <a:rPr lang="ar-BH" sz="2800" dirty="0" smtClean="0"/>
              <a:t> وجود عدد كبير نسبياً من المنشآت يحول دون اندماج أو </a:t>
            </a:r>
            <a:r>
              <a:rPr lang="ar-SA" sz="2800" dirty="0" smtClean="0"/>
              <a:t>إ</a:t>
            </a:r>
            <a:r>
              <a:rPr lang="ar-BH" sz="2800" dirty="0" smtClean="0"/>
              <a:t>تفاق بعض المنشآت </a:t>
            </a:r>
            <a:r>
              <a:rPr lang="ar-SA" sz="2800" dirty="0" smtClean="0"/>
              <a:t>باحتكار</a:t>
            </a:r>
            <a:r>
              <a:rPr lang="ar-BH" sz="2800" dirty="0" smtClean="0"/>
              <a:t> السوق. </a:t>
            </a:r>
            <a:endParaRPr lang="en-US" sz="2800" dirty="0" smtClean="0"/>
          </a:p>
          <a:p>
            <a:pPr lvl="0" rtl="1"/>
            <a:r>
              <a:rPr lang="ar-BH" sz="2800" dirty="0" smtClean="0"/>
              <a:t> كل منشأة تقرر سياستها دون أن تأخذ في اعتبارها ردود الأفعال المحتملة للمنشآت المنافسة، بسبب </a:t>
            </a:r>
            <a:r>
              <a:rPr lang="ar-SA" sz="2800" dirty="0" smtClean="0"/>
              <a:t>العدد الكبير للمنشآت</a:t>
            </a:r>
            <a:r>
              <a:rPr lang="ar-BH" sz="2800" dirty="0" smtClean="0"/>
              <a:t>. </a:t>
            </a:r>
            <a:endParaRPr lang="en-US" sz="2800" dirty="0" smtClean="0"/>
          </a:p>
          <a:p>
            <a:pPr rtl="1"/>
            <a:r>
              <a:rPr lang="ar-BH" sz="2800" dirty="0" smtClean="0"/>
              <a:t>تعمل كل منشأة على تمييز منتجاتها عن منتجات المنشآت المنافسة في السوق.</a:t>
            </a:r>
            <a:endParaRPr lang="ar-SA" sz="2800" dirty="0" smtClean="0"/>
          </a:p>
          <a:p>
            <a:pPr rtl="1"/>
            <a:r>
              <a:rPr lang="ar-SA" sz="2800" dirty="0" smtClean="0"/>
              <a:t>                    </a:t>
            </a:r>
            <a:r>
              <a:rPr lang="ar-BH" sz="2800" dirty="0" smtClean="0"/>
              <a:t> </a:t>
            </a:r>
            <a:r>
              <a:rPr lang="ar-SA" sz="2800" dirty="0" smtClean="0"/>
              <a:t>يمكن لأي شركة التأثير في سعر السوق    </a:t>
            </a:r>
            <a:endParaRPr lang="en-US" sz="2800" dirty="0" smtClean="0"/>
          </a:p>
          <a:p>
            <a:pPr lvl="0" rtl="1"/>
            <a:endParaRPr lang="en-US" sz="2800" dirty="0" smtClean="0"/>
          </a:p>
          <a:p>
            <a:endParaRPr lang="ar-SA"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14. الكفاءة الاقتصادية تعبر عن:</a:t>
            </a:r>
            <a:r>
              <a:rPr lang="en-US" dirty="0" smtClean="0"/>
              <a:t/>
            </a:r>
            <a:br>
              <a:rPr lang="en-US" dirty="0" smtClean="0"/>
            </a:br>
            <a:endParaRPr lang="ar-SA" dirty="0"/>
          </a:p>
        </p:txBody>
      </p:sp>
      <p:sp>
        <p:nvSpPr>
          <p:cNvPr id="3" name="Content Placeholder 2"/>
          <p:cNvSpPr>
            <a:spLocks noGrp="1"/>
          </p:cNvSpPr>
          <p:nvPr>
            <p:ph idx="1"/>
          </p:nvPr>
        </p:nvSpPr>
        <p:spPr/>
        <p:txBody>
          <a:bodyPr/>
          <a:lstStyle/>
          <a:p>
            <a:pPr rtl="1"/>
            <a:r>
              <a:rPr lang="ar-SA" dirty="0" smtClean="0"/>
              <a:t>الكفاءة</a:t>
            </a:r>
            <a:r>
              <a:rPr lang="en-US" dirty="0" smtClean="0"/>
              <a:t>Efficiency  </a:t>
            </a:r>
          </a:p>
          <a:p>
            <a:pPr rtl="1"/>
            <a:r>
              <a:rPr lang="ar-SA" dirty="0" smtClean="0"/>
              <a:t>ترتبط بضرورة التخصيص الأمثل للموارد وتجنب إهدارها أو الإسراف في استهلاكها من خلال إتباع أكثر الطرق كفاءة وذلك لإشباع أكبر قدر من حاجات الأفراد.</a:t>
            </a:r>
            <a:endParaRPr lang="en-US" dirty="0" smtClean="0"/>
          </a:p>
          <a:p>
            <a:pPr rtl="1"/>
            <a:r>
              <a:rPr lang="ar-SA" dirty="0" smtClean="0"/>
              <a:t> </a:t>
            </a:r>
          </a:p>
          <a:p>
            <a:pPr rtl="1"/>
            <a:endParaRPr lang="ar-SA" dirty="0" smtClean="0"/>
          </a:p>
          <a:p>
            <a:pPr rtl="1"/>
            <a:endParaRPr lang="en-US" dirty="0" smtClean="0"/>
          </a:p>
          <a:p>
            <a:pPr rtl="1"/>
            <a:r>
              <a:rPr lang="ar-SA" dirty="0" smtClean="0"/>
              <a:t>       التخصيص الأمثل للموارد الاقتصادية وتجنب إهدارها</a:t>
            </a:r>
            <a:endParaRPr lang="en-US" dirty="0" smtClean="0"/>
          </a:p>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15. في ظل المنافسة الكاملة، تعبر نقطة التعادل عن مستوى الإنتاج الذي يتساوى عنده ................ مع .................. وتكون أرباح المؤسسة تساوي...............  </a:t>
            </a:r>
            <a:endParaRPr lang="en-US" sz="2400" dirty="0"/>
          </a:p>
        </p:txBody>
      </p:sp>
      <p:sp>
        <p:nvSpPr>
          <p:cNvPr id="64514"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4513" name="Object 1"/>
          <p:cNvGraphicFramePr>
            <a:graphicFrameLocks noChangeAspect="1"/>
          </p:cNvGraphicFramePr>
          <p:nvPr/>
        </p:nvGraphicFramePr>
        <p:xfrm>
          <a:off x="533400" y="1447800"/>
          <a:ext cx="9134475" cy="4114800"/>
        </p:xfrm>
        <a:graphic>
          <a:graphicData uri="http://schemas.openxmlformats.org/presentationml/2006/ole">
            <p:oleObj spid="_x0000_s64513" name="Slide" r:id="rId3" imgW="4570603" imgH="3427427" progId="PowerPoint.Slide.12">
              <p:embed/>
            </p:oleObj>
          </a:graphicData>
        </a:graphic>
      </p:graphicFrame>
      <p:sp>
        <p:nvSpPr>
          <p:cNvPr id="64515" name="Rectangle 3"/>
          <p:cNvSpPr>
            <a:spLocks noChangeArrowheads="1"/>
          </p:cNvSpPr>
          <p:nvPr/>
        </p:nvSpPr>
        <p:spPr bwMode="auto">
          <a:xfrm>
            <a:off x="3211706" y="5453391"/>
            <a:ext cx="3722494"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Simplified Arabic" pitchFamily="18" charset="-78"/>
                <a:ea typeface="Times New Roman" pitchFamily="18" charset="0"/>
                <a:cs typeface="Simplified Arabic" pitchFamily="18" charset="-78"/>
              </a:rPr>
              <a:t>السعر-التكلفة الحدية-صفر    </a:t>
            </a:r>
            <a:endParaRPr kumimoji="0" lang="ar-SA"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sz="2400" b="1" dirty="0" smtClean="0"/>
              <a:t>16. إذا كانت دالة إنتاج المؤسسة للعبوات الزجاجية </a:t>
            </a:r>
            <a:r>
              <a:rPr lang="ar-SA" sz="2400" b="1" dirty="0" smtClean="0"/>
              <a:t>هي</a:t>
            </a:r>
            <a:r>
              <a:rPr lang="en-US" sz="2400" b="1" dirty="0" smtClean="0"/>
              <a:t>                      </a:t>
            </a:r>
            <a:r>
              <a:rPr lang="ar-SA" sz="2400" b="1" dirty="0" smtClean="0"/>
              <a:t>  </a:t>
            </a:r>
            <a:r>
              <a:rPr lang="ar-SA" sz="2400" b="1" dirty="0" smtClean="0"/>
              <a:t>وحجم العمالة </a:t>
            </a:r>
            <a:r>
              <a:rPr lang="en-US" sz="2400" b="1" dirty="0" smtClean="0"/>
              <a:t>L</a:t>
            </a:r>
            <a:r>
              <a:rPr lang="ar-SA" sz="2400" b="1" dirty="0" smtClean="0"/>
              <a:t> الحالي يساوي </a:t>
            </a:r>
            <a:r>
              <a:rPr lang="en-US" sz="2400" b="1" dirty="0" smtClean="0"/>
              <a:t>18</a:t>
            </a:r>
            <a:r>
              <a:rPr lang="ar-SA" sz="2400" b="1" dirty="0" smtClean="0"/>
              <a:t> عامل فإنه بزيادة حجم العمالة إلى </a:t>
            </a:r>
            <a:r>
              <a:rPr lang="en-US" sz="2400" b="1" dirty="0" smtClean="0"/>
              <a:t>19</a:t>
            </a:r>
            <a:r>
              <a:rPr lang="ar-SA" sz="2400" b="1" dirty="0" smtClean="0"/>
              <a:t> عامل، فإن الإنتاج الحدي للمؤسسة .............</a:t>
            </a:r>
            <a:endParaRPr lang="en-US" sz="2400" dirty="0"/>
          </a:p>
        </p:txBody>
      </p:sp>
      <p:sp>
        <p:nvSpPr>
          <p:cNvPr id="3" name="Content Placeholder 2"/>
          <p:cNvSpPr>
            <a:spLocks noGrp="1"/>
          </p:cNvSpPr>
          <p:nvPr>
            <p:ph idx="1"/>
          </p:nvPr>
        </p:nvSpPr>
        <p:spPr>
          <a:xfrm>
            <a:off x="495300" y="1600201"/>
            <a:ext cx="8915400" cy="1676400"/>
          </a:xfrm>
        </p:spPr>
        <p:txBody>
          <a:bodyPr/>
          <a:lstStyle/>
          <a:p>
            <a:r>
              <a:rPr lang="ar-SA" dirty="0" smtClean="0"/>
              <a:t>يقيس الإنتاج الحدي التغير في الإنتاج الكلي المترتب عن التغير في كمية عنصر معين (مثلا العمل) بوحدة واحدة، مع افتراض ثبات كميات باقي عناصر الإنتاج. وتقاس كما يلي :</a:t>
            </a:r>
            <a:endParaRPr lang="en-US" dirty="0" smtClean="0"/>
          </a:p>
          <a:p>
            <a:endParaRPr lang="ar-SA" dirty="0"/>
          </a:p>
        </p:txBody>
      </p:sp>
      <p:graphicFrame>
        <p:nvGraphicFramePr>
          <p:cNvPr id="63489" name="Object 1"/>
          <p:cNvGraphicFramePr>
            <a:graphicFrameLocks noChangeAspect="1"/>
          </p:cNvGraphicFramePr>
          <p:nvPr/>
        </p:nvGraphicFramePr>
        <p:xfrm>
          <a:off x="1524000" y="3048000"/>
          <a:ext cx="7315200" cy="1154112"/>
        </p:xfrm>
        <a:graphic>
          <a:graphicData uri="http://schemas.openxmlformats.org/presentationml/2006/ole">
            <p:oleObj spid="_x0000_s63489" name="Equation" r:id="rId3" imgW="2006280" imgH="393480" progId="Equation.3">
              <p:embed/>
            </p:oleObj>
          </a:graphicData>
        </a:graphic>
      </p:graphicFrame>
      <p:graphicFrame>
        <p:nvGraphicFramePr>
          <p:cNvPr id="63490" name="Object 2"/>
          <p:cNvGraphicFramePr>
            <a:graphicFrameLocks noChangeAspect="1"/>
          </p:cNvGraphicFramePr>
          <p:nvPr/>
        </p:nvGraphicFramePr>
        <p:xfrm>
          <a:off x="1524000" y="4343400"/>
          <a:ext cx="7467600" cy="533401"/>
        </p:xfrm>
        <a:graphic>
          <a:graphicData uri="http://schemas.openxmlformats.org/presentationml/2006/ole">
            <p:oleObj spid="_x0000_s63490" name="Equation" r:id="rId4" imgW="2984400" imgH="241200" progId="Equation.3">
              <p:embed/>
            </p:oleObj>
          </a:graphicData>
        </a:graphic>
      </p:graphicFrame>
      <p:graphicFrame>
        <p:nvGraphicFramePr>
          <p:cNvPr id="63491" name="Object 3"/>
          <p:cNvGraphicFramePr>
            <a:graphicFrameLocks noChangeAspect="1"/>
          </p:cNvGraphicFramePr>
          <p:nvPr/>
        </p:nvGraphicFramePr>
        <p:xfrm>
          <a:off x="1524000" y="4876800"/>
          <a:ext cx="7467600" cy="609600"/>
        </p:xfrm>
        <a:graphic>
          <a:graphicData uri="http://schemas.openxmlformats.org/presentationml/2006/ole">
            <p:oleObj spid="_x0000_s63491" name="Equation" r:id="rId5" imgW="2997000" imgH="241200" progId="Equation.3">
              <p:embed/>
            </p:oleObj>
          </a:graphicData>
        </a:graphic>
      </p:graphicFrame>
      <p:sp>
        <p:nvSpPr>
          <p:cNvPr id="63492" name="Rectangle 4"/>
          <p:cNvSpPr>
            <a:spLocks noChangeArrowheads="1"/>
          </p:cNvSpPr>
          <p:nvPr/>
        </p:nvSpPr>
        <p:spPr bwMode="auto">
          <a:xfrm>
            <a:off x="5562600" y="5562600"/>
            <a:ext cx="1787669"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32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يصير سالبا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63493" name="Rectangle 5"/>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4"/>
          <p:cNvGraphicFramePr>
            <a:graphicFrameLocks noChangeAspect="1"/>
          </p:cNvGraphicFramePr>
          <p:nvPr/>
        </p:nvGraphicFramePr>
        <p:xfrm>
          <a:off x="2200275" y="304800"/>
          <a:ext cx="1533525" cy="295275"/>
        </p:xfrm>
        <a:graphic>
          <a:graphicData uri="http://schemas.openxmlformats.org/presentationml/2006/ole">
            <p:oleObj spid="_x0000_s63492" name="Equation" r:id="rId6" imgW="1270000" imgH="2286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17. تؤدي الزيادة المتوازنة لجميع مدخلات لدالة </a:t>
            </a:r>
            <a:r>
              <a:rPr lang="ar-SA" sz="3200" b="1" dirty="0" smtClean="0"/>
              <a:t>إنتاج </a:t>
            </a:r>
            <a:r>
              <a:rPr lang="en-US" sz="3200" b="1" dirty="0" smtClean="0"/>
              <a:t/>
            </a:r>
            <a:br>
              <a:rPr lang="en-US" sz="3200" b="1" dirty="0" smtClean="0"/>
            </a:br>
            <a:r>
              <a:rPr lang="ar-SA" sz="3200" b="1" dirty="0" smtClean="0"/>
              <a:t> </a:t>
            </a:r>
            <a:r>
              <a:rPr lang="ar-SA" sz="3200" b="1" dirty="0" smtClean="0"/>
              <a:t>إلى زيادة..... في المخرجات. </a:t>
            </a:r>
            <a:endParaRPr lang="ar-SA" sz="3200" dirty="0"/>
          </a:p>
        </p:txBody>
      </p:sp>
      <p:sp>
        <p:nvSpPr>
          <p:cNvPr id="62466"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62465" name="Object 1"/>
          <p:cNvGraphicFramePr>
            <a:graphicFrameLocks noChangeAspect="1"/>
          </p:cNvGraphicFramePr>
          <p:nvPr/>
        </p:nvGraphicFramePr>
        <p:xfrm>
          <a:off x="381000" y="2133600"/>
          <a:ext cx="9296400" cy="542925"/>
        </p:xfrm>
        <a:graphic>
          <a:graphicData uri="http://schemas.openxmlformats.org/presentationml/2006/ole">
            <p:oleObj spid="_x0000_s62465" name="Equation" r:id="rId3" imgW="4394200" imgH="241300" progId="Equation.3">
              <p:embed/>
            </p:oleObj>
          </a:graphicData>
        </a:graphic>
      </p:graphicFrame>
      <p:sp>
        <p:nvSpPr>
          <p:cNvPr id="62467" name="Rectangle 3"/>
          <p:cNvSpPr>
            <a:spLocks noChangeArrowheads="1"/>
          </p:cNvSpPr>
          <p:nvPr/>
        </p:nvSpPr>
        <p:spPr bwMode="auto">
          <a:xfrm>
            <a:off x="7010400" y="4495800"/>
            <a:ext cx="1606530"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40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مساوية  </a:t>
            </a:r>
            <a:endParaRPr kumimoji="0" lang="ar-SA"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3"/>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2"/>
          <p:cNvGraphicFramePr>
            <a:graphicFrameLocks noChangeAspect="1"/>
          </p:cNvGraphicFramePr>
          <p:nvPr/>
        </p:nvGraphicFramePr>
        <p:xfrm>
          <a:off x="685800" y="304800"/>
          <a:ext cx="1323975" cy="457200"/>
        </p:xfrm>
        <a:graphic>
          <a:graphicData uri="http://schemas.openxmlformats.org/presentationml/2006/ole">
            <p:oleObj spid="_x0000_s62466" name="Equation" r:id="rId4" imgW="863225" imgH="228501"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18. عند أقصى نقطة على منحنى متوسط الإنتاج، فإن.................... يساوي متوسط الإنتاج.</a:t>
            </a:r>
            <a:r>
              <a:rPr lang="en-US" sz="2800" dirty="0" smtClean="0"/>
              <a:t/>
            </a:r>
            <a:br>
              <a:rPr lang="en-US" sz="2800" dirty="0" smtClean="0"/>
            </a:br>
            <a:endParaRPr lang="ar-SA" sz="2800" dirty="0"/>
          </a:p>
        </p:txBody>
      </p:sp>
      <p:sp>
        <p:nvSpPr>
          <p:cNvPr id="3" name="Content Placeholder 2"/>
          <p:cNvSpPr>
            <a:spLocks noGrp="1"/>
          </p:cNvSpPr>
          <p:nvPr>
            <p:ph idx="1"/>
          </p:nvPr>
        </p:nvSpPr>
        <p:spPr>
          <a:xfrm>
            <a:off x="495300" y="1600201"/>
            <a:ext cx="8915400" cy="2667000"/>
          </a:xfrm>
        </p:spPr>
        <p:txBody>
          <a:bodyPr/>
          <a:lstStyle/>
          <a:p>
            <a:r>
              <a:rPr lang="ar-SA" dirty="0" smtClean="0"/>
              <a:t>يتضح من الرسم البياني التالي، أن الإنتاج الحدي لعنصر العمل يتزايد إلى أن يصل إلى أقصى مستوى، ثم يأخذ في التناقص إلى أن يصير سالبا بعد توظيف العامل الجديد. لذلك يعتبر العامل الأخير للوصول إلى حجم العمل </a:t>
            </a:r>
            <a:r>
              <a:rPr lang="en-US" dirty="0" smtClean="0"/>
              <a:t>L</a:t>
            </a:r>
            <a:r>
              <a:rPr lang="en-US" baseline="-25000" dirty="0" smtClean="0"/>
              <a:t>3</a:t>
            </a:r>
            <a:r>
              <a:rPr lang="en-US" dirty="0" smtClean="0"/>
              <a:t> </a:t>
            </a:r>
            <a:r>
              <a:rPr lang="ar-SA" dirty="0" smtClean="0"/>
              <a:t>خطا أحمرا يقتضي الإمتناع عن التوظيف. </a:t>
            </a:r>
            <a:endParaRPr lang="en-US" dirty="0" smtClean="0"/>
          </a:p>
          <a:p>
            <a:endParaRPr lang="ar-SA" dirty="0"/>
          </a:p>
        </p:txBody>
      </p:sp>
      <p:sp>
        <p:nvSpPr>
          <p:cNvPr id="4" name="Line 3"/>
          <p:cNvSpPr>
            <a:spLocks noChangeShapeType="1"/>
          </p:cNvSpPr>
          <p:nvPr/>
        </p:nvSpPr>
        <p:spPr bwMode="auto">
          <a:xfrm>
            <a:off x="1870605" y="5715000"/>
            <a:ext cx="5520795" cy="0"/>
          </a:xfrm>
          <a:prstGeom prst="line">
            <a:avLst/>
          </a:prstGeom>
          <a:noFill/>
          <a:ln w="19050">
            <a:solidFill>
              <a:srgbClr val="000000"/>
            </a:solidFill>
            <a:round/>
            <a:headEnd/>
            <a:tailEnd type="triangle"/>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5" name="Freeform 4"/>
          <p:cNvSpPr>
            <a:spLocks/>
          </p:cNvSpPr>
          <p:nvPr/>
        </p:nvSpPr>
        <p:spPr bwMode="auto">
          <a:xfrm>
            <a:off x="1870604" y="4076700"/>
            <a:ext cx="4377796" cy="2095500"/>
          </a:xfrm>
          <a:custGeom>
            <a:avLst/>
            <a:gdLst/>
            <a:ahLst/>
            <a:cxnLst>
              <a:cxn ang="0">
                <a:pos x="0" y="1890"/>
              </a:cxn>
              <a:cxn ang="0">
                <a:pos x="2160" y="90"/>
              </a:cxn>
              <a:cxn ang="0">
                <a:pos x="4860" y="2430"/>
              </a:cxn>
            </a:cxnLst>
            <a:rect l="0" t="0" r="r" b="b"/>
            <a:pathLst>
              <a:path w="4860" h="2430">
                <a:moveTo>
                  <a:pt x="0" y="1890"/>
                </a:moveTo>
                <a:cubicBezTo>
                  <a:pt x="675" y="945"/>
                  <a:pt x="1350" y="0"/>
                  <a:pt x="2160" y="90"/>
                </a:cubicBezTo>
                <a:cubicBezTo>
                  <a:pt x="2970" y="180"/>
                  <a:pt x="3915" y="1305"/>
                  <a:pt x="4860" y="2430"/>
                </a:cubicBezTo>
              </a:path>
            </a:pathLst>
          </a:custGeom>
          <a:noFill/>
          <a:ln w="19050" cmpd="sng">
            <a:solidFill>
              <a:srgbClr val="0000FF"/>
            </a:solidFill>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6" name="Line 5"/>
          <p:cNvSpPr>
            <a:spLocks noChangeShapeType="1"/>
          </p:cNvSpPr>
          <p:nvPr/>
        </p:nvSpPr>
        <p:spPr bwMode="auto">
          <a:xfrm>
            <a:off x="4343400" y="4343400"/>
            <a:ext cx="0" cy="1371600"/>
          </a:xfrm>
          <a:prstGeom prst="line">
            <a:avLst/>
          </a:prstGeom>
          <a:noFill/>
          <a:ln w="15875">
            <a:solidFill>
              <a:srgbClr val="000000"/>
            </a:solidFill>
            <a:prstDash val="dash"/>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7" name="Freeform 6"/>
          <p:cNvSpPr>
            <a:spLocks/>
          </p:cNvSpPr>
          <p:nvPr/>
        </p:nvSpPr>
        <p:spPr bwMode="auto">
          <a:xfrm>
            <a:off x="1870605" y="4267200"/>
            <a:ext cx="4377795" cy="1447800"/>
          </a:xfrm>
          <a:custGeom>
            <a:avLst/>
            <a:gdLst/>
            <a:ahLst/>
            <a:cxnLst>
              <a:cxn ang="0">
                <a:pos x="0" y="1140"/>
              </a:cxn>
              <a:cxn ang="0">
                <a:pos x="3240" y="60"/>
              </a:cxn>
              <a:cxn ang="0">
                <a:pos x="6120" y="780"/>
              </a:cxn>
            </a:cxnLst>
            <a:rect l="0" t="0" r="r" b="b"/>
            <a:pathLst>
              <a:path w="6120" h="1140">
                <a:moveTo>
                  <a:pt x="0" y="1140"/>
                </a:moveTo>
                <a:cubicBezTo>
                  <a:pt x="1110" y="630"/>
                  <a:pt x="2220" y="120"/>
                  <a:pt x="3240" y="60"/>
                </a:cubicBezTo>
                <a:cubicBezTo>
                  <a:pt x="4260" y="0"/>
                  <a:pt x="5190" y="390"/>
                  <a:pt x="6120" y="780"/>
                </a:cubicBezTo>
              </a:path>
            </a:pathLst>
          </a:custGeom>
          <a:noFill/>
          <a:ln w="22225" cmpd="sng">
            <a:solidFill>
              <a:srgbClr val="0000FF"/>
            </a:solidFill>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8" name="Line 7"/>
          <p:cNvSpPr>
            <a:spLocks noChangeShapeType="1"/>
          </p:cNvSpPr>
          <p:nvPr/>
        </p:nvSpPr>
        <p:spPr bwMode="auto">
          <a:xfrm>
            <a:off x="1828800" y="3733800"/>
            <a:ext cx="41804" cy="1981200"/>
          </a:xfrm>
          <a:prstGeom prst="line">
            <a:avLst/>
          </a:prstGeom>
          <a:noFill/>
          <a:ln w="19050">
            <a:solidFill>
              <a:srgbClr val="000000"/>
            </a:solidFill>
            <a:round/>
            <a:headEnd type="triangle"/>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9" name="Text Box 10"/>
          <p:cNvSpPr txBox="1">
            <a:spLocks noChangeArrowheads="1"/>
          </p:cNvSpPr>
          <p:nvPr/>
        </p:nvSpPr>
        <p:spPr bwMode="auto">
          <a:xfrm>
            <a:off x="4114800" y="5638800"/>
            <a:ext cx="533400" cy="3810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2</a:t>
            </a:r>
            <a:endParaRPr lang="en-US" sz="2200" baseline="-25000" dirty="0"/>
          </a:p>
        </p:txBody>
      </p:sp>
      <p:sp>
        <p:nvSpPr>
          <p:cNvPr id="10" name="Text Box 11"/>
          <p:cNvSpPr txBox="1">
            <a:spLocks noChangeArrowheads="1"/>
          </p:cNvSpPr>
          <p:nvPr/>
        </p:nvSpPr>
        <p:spPr bwMode="auto">
          <a:xfrm>
            <a:off x="7086600" y="5707065"/>
            <a:ext cx="609600" cy="465135"/>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a:latin typeface="Times New Roman" pitchFamily="18" charset="0"/>
                <a:ea typeface="SimSun" pitchFamily="2" charset="-122"/>
              </a:rPr>
              <a:t>L</a:t>
            </a:r>
            <a:endParaRPr lang="en-US" sz="2200" baseline="-25000" dirty="0"/>
          </a:p>
        </p:txBody>
      </p:sp>
      <p:sp>
        <p:nvSpPr>
          <p:cNvPr id="11" name="Text Box 12"/>
          <p:cNvSpPr txBox="1">
            <a:spLocks noChangeArrowheads="1"/>
          </p:cNvSpPr>
          <p:nvPr/>
        </p:nvSpPr>
        <p:spPr bwMode="auto">
          <a:xfrm>
            <a:off x="5943600" y="4724400"/>
            <a:ext cx="762000" cy="5334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000" dirty="0" smtClean="0">
                <a:latin typeface="Times New Roman" pitchFamily="18" charset="0"/>
                <a:ea typeface="SimSun" pitchFamily="2" charset="-122"/>
              </a:rPr>
              <a:t>AQ</a:t>
            </a:r>
            <a:r>
              <a:rPr lang="en-US" altLang="zh-CN" sz="2000" baseline="-25000" dirty="0" smtClean="0">
                <a:latin typeface="Times New Roman" pitchFamily="18" charset="0"/>
                <a:ea typeface="SimSun" pitchFamily="2" charset="-122"/>
              </a:rPr>
              <a:t>L</a:t>
            </a:r>
            <a:endParaRPr lang="en-US" sz="2000" baseline="-25000" dirty="0"/>
          </a:p>
        </p:txBody>
      </p:sp>
      <p:sp>
        <p:nvSpPr>
          <p:cNvPr id="12" name="Text Box 13"/>
          <p:cNvSpPr txBox="1">
            <a:spLocks noChangeArrowheads="1"/>
          </p:cNvSpPr>
          <p:nvPr/>
        </p:nvSpPr>
        <p:spPr bwMode="auto">
          <a:xfrm>
            <a:off x="2057400" y="4267200"/>
            <a:ext cx="762000" cy="45720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r>
              <a:rPr lang="en-US" altLang="zh-CN" sz="2000" dirty="0" smtClean="0">
                <a:latin typeface="Times New Roman" pitchFamily="18" charset="0"/>
                <a:ea typeface="SimSun" pitchFamily="2" charset="-122"/>
              </a:rPr>
              <a:t>MQ</a:t>
            </a:r>
            <a:r>
              <a:rPr lang="en-US" altLang="zh-CN" sz="2000" baseline="-25000" dirty="0" smtClean="0">
                <a:latin typeface="Times New Roman" pitchFamily="18" charset="0"/>
                <a:ea typeface="SimSun" pitchFamily="2" charset="-122"/>
              </a:rPr>
              <a:t>L</a:t>
            </a:r>
            <a:endParaRPr lang="en-US" sz="2000" baseline="-25000" dirty="0"/>
          </a:p>
        </p:txBody>
      </p:sp>
      <p:sp>
        <p:nvSpPr>
          <p:cNvPr id="13" name="Text Box 10"/>
          <p:cNvSpPr txBox="1">
            <a:spLocks noChangeArrowheads="1"/>
          </p:cNvSpPr>
          <p:nvPr/>
        </p:nvSpPr>
        <p:spPr bwMode="auto">
          <a:xfrm>
            <a:off x="5486400" y="5638800"/>
            <a:ext cx="609600" cy="45085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smtClean="0">
                <a:latin typeface="Times New Roman" pitchFamily="18" charset="0"/>
                <a:ea typeface="SimSun" pitchFamily="2" charset="-122"/>
              </a:rPr>
              <a:t>L</a:t>
            </a:r>
            <a:r>
              <a:rPr lang="en-US" altLang="zh-CN" sz="2200" baseline="-25000" dirty="0" smtClean="0">
                <a:latin typeface="Times New Roman" pitchFamily="18" charset="0"/>
                <a:ea typeface="SimSun" pitchFamily="2" charset="-122"/>
              </a:rPr>
              <a:t>3</a:t>
            </a:r>
            <a:endParaRPr lang="en-US" sz="2200" baseline="-25000" dirty="0"/>
          </a:p>
        </p:txBody>
      </p:sp>
      <p:sp>
        <p:nvSpPr>
          <p:cNvPr id="14" name="Text Box 10"/>
          <p:cNvSpPr txBox="1">
            <a:spLocks noChangeArrowheads="1"/>
          </p:cNvSpPr>
          <p:nvPr/>
        </p:nvSpPr>
        <p:spPr bwMode="auto">
          <a:xfrm>
            <a:off x="3352800" y="5638800"/>
            <a:ext cx="609600" cy="450850"/>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1"/>
            <a:r>
              <a:rPr lang="en-US" altLang="zh-CN" sz="2200" dirty="0">
                <a:latin typeface="Times New Roman" pitchFamily="18" charset="0"/>
                <a:ea typeface="SimSun" pitchFamily="2" charset="-122"/>
              </a:rPr>
              <a:t>L</a:t>
            </a:r>
            <a:r>
              <a:rPr lang="en-US" altLang="zh-CN" sz="2200" baseline="-25000" dirty="0">
                <a:latin typeface="Times New Roman" pitchFamily="18" charset="0"/>
                <a:ea typeface="SimSun" pitchFamily="2" charset="-122"/>
              </a:rPr>
              <a:t>1</a:t>
            </a:r>
            <a:endParaRPr lang="en-US" sz="2200" baseline="-25000" dirty="0"/>
          </a:p>
        </p:txBody>
      </p:sp>
      <p:sp>
        <p:nvSpPr>
          <p:cNvPr id="15" name="Line 5"/>
          <p:cNvSpPr>
            <a:spLocks noChangeShapeType="1"/>
          </p:cNvSpPr>
          <p:nvPr/>
        </p:nvSpPr>
        <p:spPr bwMode="auto">
          <a:xfrm>
            <a:off x="3733800" y="4191000"/>
            <a:ext cx="0" cy="1524000"/>
          </a:xfrm>
          <a:prstGeom prst="line">
            <a:avLst/>
          </a:prstGeom>
          <a:noFill/>
          <a:ln w="15875">
            <a:solidFill>
              <a:srgbClr val="000000"/>
            </a:solidFill>
            <a:prstDash val="dash"/>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6" name="Line 5"/>
          <p:cNvSpPr>
            <a:spLocks noChangeShapeType="1"/>
          </p:cNvSpPr>
          <p:nvPr/>
        </p:nvSpPr>
        <p:spPr bwMode="auto">
          <a:xfrm>
            <a:off x="5867400" y="5334000"/>
            <a:ext cx="0" cy="381000"/>
          </a:xfrm>
          <a:prstGeom prst="line">
            <a:avLst/>
          </a:prstGeom>
          <a:noFill/>
          <a:ln w="15875">
            <a:solidFill>
              <a:srgbClr val="FF0000"/>
            </a:solidFill>
            <a:prstDash val="solid"/>
            <a:round/>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61441" name="Rectangle 1"/>
          <p:cNvSpPr>
            <a:spLocks noChangeArrowheads="1"/>
          </p:cNvSpPr>
          <p:nvPr/>
        </p:nvSpPr>
        <p:spPr bwMode="auto">
          <a:xfrm>
            <a:off x="7463847" y="5286346"/>
            <a:ext cx="183255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ar-SA" sz="2000" smtClean="0"/>
              <a:t>الإنتاج الحدي        </a:t>
            </a:r>
            <a:endParaRPr lang="en-US" sz="20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19. التكلفة الحدية تساوي: ................</a:t>
            </a:r>
            <a:r>
              <a:rPr lang="en-US" dirty="0" smtClean="0"/>
              <a:t/>
            </a:r>
            <a:br>
              <a:rPr lang="en-US" dirty="0" smtClean="0"/>
            </a:br>
            <a:endParaRPr lang="ar-SA" dirty="0"/>
          </a:p>
        </p:txBody>
      </p:sp>
      <p:graphicFrame>
        <p:nvGraphicFramePr>
          <p:cNvPr id="60418" name="Object 2"/>
          <p:cNvGraphicFramePr>
            <a:graphicFrameLocks noChangeAspect="1"/>
          </p:cNvGraphicFramePr>
          <p:nvPr/>
        </p:nvGraphicFramePr>
        <p:xfrm>
          <a:off x="6096000" y="2590800"/>
          <a:ext cx="2190750" cy="1771650"/>
        </p:xfrm>
        <a:graphic>
          <a:graphicData uri="http://schemas.openxmlformats.org/presentationml/2006/ole">
            <p:oleObj spid="_x0000_s60418" name="Equation" r:id="rId3" imgW="368140" imgH="393529" progId="Equation.3">
              <p:embed/>
            </p:oleObj>
          </a:graphicData>
        </a:graphic>
      </p:graphicFrame>
      <p:graphicFrame>
        <p:nvGraphicFramePr>
          <p:cNvPr id="60417" name="Object 1"/>
          <p:cNvGraphicFramePr>
            <a:graphicFrameLocks noChangeAspect="1"/>
          </p:cNvGraphicFramePr>
          <p:nvPr/>
        </p:nvGraphicFramePr>
        <p:xfrm>
          <a:off x="1600200" y="2667000"/>
          <a:ext cx="2514600" cy="1752600"/>
        </p:xfrm>
        <a:graphic>
          <a:graphicData uri="http://schemas.openxmlformats.org/presentationml/2006/ole">
            <p:oleObj spid="_x0000_s60417" name="Equation" r:id="rId4" imgW="368140" imgH="393529" progId="Equation.3">
              <p:embed/>
            </p:oleObj>
          </a:graphicData>
        </a:graphic>
      </p:graphicFrame>
      <p:sp>
        <p:nvSpPr>
          <p:cNvPr id="60419" name="Rectangle 3"/>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60420" name="Rectangle 4"/>
          <p:cNvSpPr>
            <a:spLocks noChangeArrowheads="1"/>
          </p:cNvSpPr>
          <p:nvPr/>
        </p:nvSpPr>
        <p:spPr bwMode="auto">
          <a:xfrm>
            <a:off x="2209800" y="2590800"/>
            <a:ext cx="3433952"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3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a:t>
            </a:r>
            <a:r>
              <a:rPr kumimoji="0" lang="ar-SA" sz="96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و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2800" b="1" dirty="0" smtClean="0"/>
              <a:t>20. إذا علمت أن متوسط الإيراد يساوي 25 ريال وأن قيمة متوسط التكلفة يساوي 25.25 ريال، فإن ذلك يعني أن المؤسسة ...............</a:t>
            </a:r>
            <a:r>
              <a:rPr lang="en-US" sz="2800" dirty="0" smtClean="0"/>
              <a:t/>
            </a:r>
            <a:br>
              <a:rPr lang="en-US" sz="2800" dirty="0" smtClean="0"/>
            </a:br>
            <a:endParaRPr lang="ar-SA" sz="2800" dirty="0"/>
          </a:p>
        </p:txBody>
      </p:sp>
      <p:sp>
        <p:nvSpPr>
          <p:cNvPr id="3" name="Content Placeholder 2"/>
          <p:cNvSpPr>
            <a:spLocks noGrp="1"/>
          </p:cNvSpPr>
          <p:nvPr>
            <p:ph idx="1"/>
          </p:nvPr>
        </p:nvSpPr>
        <p:spPr/>
        <p:txBody>
          <a:bodyPr/>
          <a:lstStyle/>
          <a:p>
            <a:pPr algn="ctr" rtl="1"/>
            <a:r>
              <a:rPr lang="ar-SA" b="1" dirty="0" smtClean="0"/>
              <a:t> </a:t>
            </a:r>
            <a:endParaRPr lang="en-US" dirty="0" smtClean="0"/>
          </a:p>
          <a:p>
            <a:pPr algn="ctr" rtl="1"/>
            <a:r>
              <a:rPr lang="en-US" dirty="0" smtClean="0"/>
              <a:t>ATR - ATC = P-AC</a:t>
            </a:r>
          </a:p>
          <a:p>
            <a:pPr algn="ctr" rtl="1"/>
            <a:r>
              <a:rPr lang="en-US" dirty="0" smtClean="0"/>
              <a:t> </a:t>
            </a:r>
          </a:p>
          <a:p>
            <a:pPr algn="ctr" rtl="1"/>
            <a:r>
              <a:rPr lang="ar-SA" dirty="0" smtClean="0"/>
              <a:t>                            </a:t>
            </a:r>
            <a:r>
              <a:rPr lang="en-US" dirty="0" smtClean="0"/>
              <a:t>25-25.25=-0.25</a:t>
            </a:r>
            <a:r>
              <a:rPr lang="ar-SA" dirty="0" smtClean="0"/>
              <a:t>      لأن الإيراد المتوسط أقل من التكلفة المتوسطة</a:t>
            </a:r>
            <a:endParaRPr lang="en-US" dirty="0" smtClean="0"/>
          </a:p>
          <a:p>
            <a:pPr algn="ctr"/>
            <a:endParaRPr lang="ar-SA" dirty="0" smtClean="0"/>
          </a:p>
          <a:p>
            <a:pPr algn="ctr"/>
            <a:r>
              <a:rPr lang="ar-SA" dirty="0" smtClean="0"/>
              <a:t>وبالتالي: إيرادات المنشأة لا تغطي التكاليف.</a:t>
            </a:r>
            <a:endParaRPr lang="en-US" dirty="0" smtClean="0"/>
          </a:p>
          <a:p>
            <a:pPr algn="ct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b="1" dirty="0" smtClean="0"/>
              <a:t> </a:t>
            </a:r>
            <a:r>
              <a:rPr lang="ar-SA" sz="2400" b="1" dirty="0" smtClean="0"/>
              <a:t>21.في الشكل المقابل عند تخفيض السعر من 12 ريال إلى 8ريال</a:t>
            </a:r>
            <a:r>
              <a:rPr lang="ar-SA" sz="2400" dirty="0" smtClean="0"/>
              <a:t> </a:t>
            </a:r>
            <a:r>
              <a:rPr lang="ar-SA" sz="2400" b="1" dirty="0" smtClean="0"/>
              <a:t>، فإن مرونة الطلب السعرية </a:t>
            </a:r>
            <a:br>
              <a:rPr lang="ar-SA" sz="2400" b="1" dirty="0" smtClean="0"/>
            </a:br>
            <a:r>
              <a:rPr lang="ar-SA" sz="2400" b="1" dirty="0" smtClean="0"/>
              <a:t>تساوى ......... وهذا يعنى أن الطلب ............. </a:t>
            </a:r>
            <a:endParaRPr lang="ar-SA" sz="2400" dirty="0"/>
          </a:p>
        </p:txBody>
      </p:sp>
      <p:sp>
        <p:nvSpPr>
          <p:cNvPr id="73748" name="Rectangle 20"/>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pSp>
        <p:nvGrpSpPr>
          <p:cNvPr id="73729" name="Group 1"/>
          <p:cNvGrpSpPr>
            <a:grpSpLocks noChangeAspect="1"/>
          </p:cNvGrpSpPr>
          <p:nvPr/>
        </p:nvGrpSpPr>
        <p:grpSpPr bwMode="auto">
          <a:xfrm>
            <a:off x="4495800" y="1600200"/>
            <a:ext cx="4908291" cy="2667000"/>
            <a:chOff x="1660" y="2340"/>
            <a:chExt cx="4460" cy="3600"/>
          </a:xfrm>
        </p:grpSpPr>
        <p:sp>
          <p:nvSpPr>
            <p:cNvPr id="73747" name="AutoShape 19"/>
            <p:cNvSpPr>
              <a:spLocks noChangeAspect="1" noChangeArrowheads="1" noTextEdit="1"/>
            </p:cNvSpPr>
            <p:nvPr/>
          </p:nvSpPr>
          <p:spPr bwMode="auto">
            <a:xfrm>
              <a:off x="1800" y="2340"/>
              <a:ext cx="4320" cy="360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73746" name="Line 18"/>
            <p:cNvSpPr>
              <a:spLocks noChangeShapeType="1"/>
            </p:cNvSpPr>
            <p:nvPr/>
          </p:nvSpPr>
          <p:spPr bwMode="auto">
            <a:xfrm>
              <a:off x="2520" y="5400"/>
              <a:ext cx="360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45" name="Line 17"/>
            <p:cNvSpPr>
              <a:spLocks noChangeShapeType="1"/>
            </p:cNvSpPr>
            <p:nvPr/>
          </p:nvSpPr>
          <p:spPr bwMode="auto">
            <a:xfrm flipV="1">
              <a:off x="2519" y="2520"/>
              <a:ext cx="1" cy="288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44" name="Line 16"/>
            <p:cNvSpPr>
              <a:spLocks noChangeShapeType="1"/>
            </p:cNvSpPr>
            <p:nvPr/>
          </p:nvSpPr>
          <p:spPr bwMode="auto">
            <a:xfrm>
              <a:off x="2880" y="2880"/>
              <a:ext cx="2700" cy="23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3" name="Line 15"/>
            <p:cNvSpPr>
              <a:spLocks noChangeShapeType="1"/>
            </p:cNvSpPr>
            <p:nvPr/>
          </p:nvSpPr>
          <p:spPr bwMode="auto">
            <a:xfrm>
              <a:off x="2520" y="3419"/>
              <a:ext cx="900" cy="1"/>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2" name="Line 14"/>
            <p:cNvSpPr>
              <a:spLocks noChangeShapeType="1"/>
            </p:cNvSpPr>
            <p:nvPr/>
          </p:nvSpPr>
          <p:spPr bwMode="auto">
            <a:xfrm>
              <a:off x="3420" y="3420"/>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1" name="Line 13"/>
            <p:cNvSpPr>
              <a:spLocks noChangeShapeType="1"/>
            </p:cNvSpPr>
            <p:nvPr/>
          </p:nvSpPr>
          <p:spPr bwMode="auto">
            <a:xfrm>
              <a:off x="2520" y="4499"/>
              <a:ext cx="2160" cy="1"/>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40" name="Line 12"/>
            <p:cNvSpPr>
              <a:spLocks noChangeShapeType="1"/>
            </p:cNvSpPr>
            <p:nvPr/>
          </p:nvSpPr>
          <p:spPr bwMode="auto">
            <a:xfrm>
              <a:off x="4680" y="4500"/>
              <a:ext cx="1" cy="9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3739" name="Text Box 11"/>
            <p:cNvSpPr txBox="1">
              <a:spLocks noChangeArrowheads="1"/>
            </p:cNvSpPr>
            <p:nvPr/>
          </p:nvSpPr>
          <p:spPr bwMode="auto">
            <a:xfrm>
              <a:off x="4500" y="5580"/>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8" name="Text Box 10"/>
            <p:cNvSpPr txBox="1">
              <a:spLocks noChangeArrowheads="1"/>
            </p:cNvSpPr>
            <p:nvPr/>
          </p:nvSpPr>
          <p:spPr bwMode="auto">
            <a:xfrm>
              <a:off x="2450" y="5537"/>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a:t>
              </a:r>
              <a:endParaRPr kumimoji="0" lang="ar-SA" sz="8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7" name="Text Box 9"/>
            <p:cNvSpPr txBox="1">
              <a:spLocks noChangeArrowheads="1"/>
            </p:cNvSpPr>
            <p:nvPr/>
          </p:nvSpPr>
          <p:spPr bwMode="auto">
            <a:xfrm>
              <a:off x="1660" y="3240"/>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6" name="Text Box 8"/>
            <p:cNvSpPr txBox="1">
              <a:spLocks noChangeArrowheads="1"/>
            </p:cNvSpPr>
            <p:nvPr/>
          </p:nvSpPr>
          <p:spPr bwMode="auto">
            <a:xfrm>
              <a:off x="1771" y="4563"/>
              <a:ext cx="72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8</a:t>
              </a:r>
              <a:endParaRPr kumimoji="0" lang="ar-SA" sz="5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5" name="Line 7"/>
            <p:cNvSpPr>
              <a:spLocks noChangeShapeType="1"/>
            </p:cNvSpPr>
            <p:nvPr/>
          </p:nvSpPr>
          <p:spPr bwMode="auto">
            <a:xfrm>
              <a:off x="2160" y="3600"/>
              <a:ext cx="1"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34" name="Line 6"/>
            <p:cNvSpPr>
              <a:spLocks noChangeShapeType="1"/>
            </p:cNvSpPr>
            <p:nvPr/>
          </p:nvSpPr>
          <p:spPr bwMode="auto">
            <a:xfrm>
              <a:off x="3420" y="5760"/>
              <a:ext cx="1080"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3733" name="Text Box 5"/>
            <p:cNvSpPr txBox="1">
              <a:spLocks noChangeArrowheads="1"/>
            </p:cNvSpPr>
            <p:nvPr/>
          </p:nvSpPr>
          <p:spPr bwMode="auto">
            <a:xfrm>
              <a:off x="3420" y="288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2" name="Text Box 4"/>
            <p:cNvSpPr txBox="1">
              <a:spLocks noChangeArrowheads="1"/>
            </p:cNvSpPr>
            <p:nvPr/>
          </p:nvSpPr>
          <p:spPr bwMode="auto">
            <a:xfrm>
              <a:off x="4680" y="396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1" name="Text Box 3"/>
            <p:cNvSpPr txBox="1">
              <a:spLocks noChangeArrowheads="1"/>
            </p:cNvSpPr>
            <p:nvPr/>
          </p:nvSpPr>
          <p:spPr bwMode="auto">
            <a:xfrm>
              <a:off x="5580" y="5580"/>
              <a:ext cx="540" cy="360"/>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3730" name="Text Box 2"/>
            <p:cNvSpPr txBox="1">
              <a:spLocks noChangeArrowheads="1"/>
            </p:cNvSpPr>
            <p:nvPr/>
          </p:nvSpPr>
          <p:spPr bwMode="auto">
            <a:xfrm>
              <a:off x="1800" y="2340"/>
              <a:ext cx="540" cy="827"/>
            </a:xfrm>
            <a:prstGeom prst="rect">
              <a:avLst/>
            </a:prstGeom>
            <a:solidFill>
              <a:srgbClr val="FFFFFF"/>
            </a:solidFill>
            <a:ln w="9525">
              <a:noFill/>
              <a:miter lim="800000"/>
              <a:headEnd/>
              <a:tailEnd/>
            </a:ln>
          </p:spPr>
          <p:txBody>
            <a:bodyPr vert="horz" wrap="square" lIns="59927" tIns="29964" rIns="59927" bIns="29964"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endParaRPr kumimoji="0" lang="ar-SA" sz="4400" b="0" i="0" u="none" strike="noStrike" cap="none" normalizeH="0" baseline="0" dirty="0" smtClean="0">
                <a:ln>
                  <a:noFill/>
                </a:ln>
                <a:solidFill>
                  <a:schemeClr val="tx1"/>
                </a:solidFill>
                <a:effectLst/>
                <a:latin typeface="Arial" pitchFamily="34" charset="0"/>
                <a:cs typeface="Arial" pitchFamily="34" charset="0"/>
              </a:endParaRPr>
            </a:p>
          </p:txBody>
        </p:sp>
      </p:grpSp>
      <p:graphicFrame>
        <p:nvGraphicFramePr>
          <p:cNvPr id="73757" name="Object 29"/>
          <p:cNvGraphicFramePr>
            <a:graphicFrameLocks noChangeAspect="1"/>
          </p:cNvGraphicFramePr>
          <p:nvPr/>
        </p:nvGraphicFramePr>
        <p:xfrm>
          <a:off x="304800" y="3657600"/>
          <a:ext cx="4648200" cy="1925637"/>
        </p:xfrm>
        <a:graphic>
          <a:graphicData uri="http://schemas.openxmlformats.org/presentationml/2006/ole">
            <p:oleObj spid="_x0000_s73757" name="Equation" r:id="rId3" imgW="2260440" imgH="812520" progId="Equation.3">
              <p:embed/>
            </p:oleObj>
          </a:graphicData>
        </a:graphic>
      </p:graphicFrame>
      <p:sp>
        <p:nvSpPr>
          <p:cNvPr id="26" name="Rectangle 25"/>
          <p:cNvSpPr/>
          <p:nvPr/>
        </p:nvSpPr>
        <p:spPr>
          <a:xfrm>
            <a:off x="3886200" y="5791200"/>
            <a:ext cx="3940501" cy="369332"/>
          </a:xfrm>
          <a:prstGeom prst="rect">
            <a:avLst/>
          </a:prstGeom>
        </p:spPr>
        <p:txBody>
          <a:bodyPr wrap="none">
            <a:spAutoFit/>
          </a:bodyPr>
          <a:lstStyle/>
          <a:p>
            <a:r>
              <a:rPr lang="ar-SA" dirty="0" smtClean="0"/>
              <a:t>والطلب مرن لأن قيمة المطلقة المرونة أكبر من 1.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200" b="1" dirty="0" smtClean="0"/>
              <a:t>22.  في الشكل التالي لكي تحقق المؤسسة أقصى ربح ممكن، فعليها إنتاج .............................. </a:t>
            </a:r>
            <a:endParaRPr lang="ar-SA" sz="3200" dirty="0"/>
          </a:p>
        </p:txBody>
      </p:sp>
      <p:grpSp>
        <p:nvGrpSpPr>
          <p:cNvPr id="72705" name="Group 1"/>
          <p:cNvGrpSpPr>
            <a:grpSpLocks noChangeAspect="1"/>
          </p:cNvGrpSpPr>
          <p:nvPr/>
        </p:nvGrpSpPr>
        <p:grpSpPr bwMode="auto">
          <a:xfrm>
            <a:off x="-457200" y="1524000"/>
            <a:ext cx="5888038" cy="3200400"/>
            <a:chOff x="1800" y="1440"/>
            <a:chExt cx="5192" cy="3780"/>
          </a:xfrm>
        </p:grpSpPr>
        <p:sp>
          <p:nvSpPr>
            <p:cNvPr id="72737" name="AutoShape 33"/>
            <p:cNvSpPr>
              <a:spLocks noChangeAspect="1" noChangeArrowheads="1" noTextEdit="1"/>
            </p:cNvSpPr>
            <p:nvPr/>
          </p:nvSpPr>
          <p:spPr bwMode="auto">
            <a:xfrm>
              <a:off x="1800" y="1440"/>
              <a:ext cx="5192" cy="378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72736" name="Line 32"/>
            <p:cNvSpPr>
              <a:spLocks noChangeShapeType="1"/>
            </p:cNvSpPr>
            <p:nvPr/>
          </p:nvSpPr>
          <p:spPr bwMode="auto">
            <a:xfrm flipV="1">
              <a:off x="2672" y="1620"/>
              <a:ext cx="13" cy="30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5" name="Line 31"/>
            <p:cNvSpPr>
              <a:spLocks noChangeShapeType="1"/>
            </p:cNvSpPr>
            <p:nvPr/>
          </p:nvSpPr>
          <p:spPr bwMode="auto">
            <a:xfrm flipV="1">
              <a:off x="2700" y="4680"/>
              <a:ext cx="4156"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4" name="Text Box 30"/>
            <p:cNvSpPr txBox="1">
              <a:spLocks noChangeArrowheads="1"/>
            </p:cNvSpPr>
            <p:nvPr/>
          </p:nvSpPr>
          <p:spPr bwMode="auto">
            <a:xfrm>
              <a:off x="3551" y="2755"/>
              <a:ext cx="345" cy="324"/>
            </a:xfrm>
            <a:prstGeom prst="rect">
              <a:avLst/>
            </a:prstGeom>
            <a:solidFill>
              <a:srgbClr val="FFFFFF"/>
            </a:solid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33" name="Text Box 29"/>
            <p:cNvSpPr txBox="1">
              <a:spLocks noChangeArrowheads="1"/>
            </p:cNvSpPr>
            <p:nvPr/>
          </p:nvSpPr>
          <p:spPr bwMode="auto">
            <a:xfrm>
              <a:off x="5985" y="4680"/>
              <a:ext cx="982" cy="486"/>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X الكمية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32" name="Freeform 28"/>
            <p:cNvSpPr>
              <a:spLocks/>
            </p:cNvSpPr>
            <p:nvPr/>
          </p:nvSpPr>
          <p:spPr bwMode="auto">
            <a:xfrm rot="-1420313">
              <a:off x="3238" y="2156"/>
              <a:ext cx="2708" cy="1585"/>
            </a:xfrm>
            <a:custGeom>
              <a:avLst/>
              <a:gdLst/>
              <a:ahLst/>
              <a:cxnLst>
                <a:cxn ang="0">
                  <a:pos x="0" y="1440"/>
                </a:cxn>
                <a:cxn ang="0">
                  <a:pos x="540" y="1800"/>
                </a:cxn>
                <a:cxn ang="0">
                  <a:pos x="2520" y="0"/>
                </a:cxn>
              </a:cxnLst>
              <a:rect l="0" t="0" r="r" b="b"/>
              <a:pathLst>
                <a:path w="2520" h="2040">
                  <a:moveTo>
                    <a:pt x="0" y="1440"/>
                  </a:moveTo>
                  <a:cubicBezTo>
                    <a:pt x="60" y="1740"/>
                    <a:pt x="120" y="2040"/>
                    <a:pt x="540" y="1800"/>
                  </a:cubicBezTo>
                  <a:cubicBezTo>
                    <a:pt x="960" y="1560"/>
                    <a:pt x="2190" y="300"/>
                    <a:pt x="252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31" name="Freeform 27"/>
            <p:cNvSpPr>
              <a:spLocks/>
            </p:cNvSpPr>
            <p:nvPr/>
          </p:nvSpPr>
          <p:spPr bwMode="auto">
            <a:xfrm rot="465338">
              <a:off x="3779" y="1798"/>
              <a:ext cx="2348" cy="1274"/>
            </a:xfrm>
            <a:custGeom>
              <a:avLst/>
              <a:gdLst/>
              <a:ahLst/>
              <a:cxnLst>
                <a:cxn ang="0">
                  <a:pos x="0" y="0"/>
                </a:cxn>
                <a:cxn ang="0">
                  <a:pos x="1080" y="1080"/>
                </a:cxn>
                <a:cxn ang="0">
                  <a:pos x="2700" y="0"/>
                </a:cxn>
              </a:cxnLst>
              <a:rect l="0" t="0" r="r" b="b"/>
              <a:pathLst>
                <a:path w="2700" h="1080">
                  <a:moveTo>
                    <a:pt x="0" y="0"/>
                  </a:moveTo>
                  <a:cubicBezTo>
                    <a:pt x="315" y="540"/>
                    <a:pt x="630" y="1080"/>
                    <a:pt x="1080" y="1080"/>
                  </a:cubicBezTo>
                  <a:cubicBezTo>
                    <a:pt x="1530" y="1080"/>
                    <a:pt x="2460" y="180"/>
                    <a:pt x="270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30" name="Freeform 26"/>
            <p:cNvSpPr>
              <a:spLocks/>
            </p:cNvSpPr>
            <p:nvPr/>
          </p:nvSpPr>
          <p:spPr bwMode="auto">
            <a:xfrm rot="-840323">
              <a:off x="3197" y="2116"/>
              <a:ext cx="3459" cy="1372"/>
            </a:xfrm>
            <a:custGeom>
              <a:avLst/>
              <a:gdLst/>
              <a:ahLst/>
              <a:cxnLst>
                <a:cxn ang="0">
                  <a:pos x="0" y="0"/>
                </a:cxn>
                <a:cxn ang="0">
                  <a:pos x="900" y="900"/>
                </a:cxn>
                <a:cxn ang="0">
                  <a:pos x="2880" y="180"/>
                </a:cxn>
              </a:cxnLst>
              <a:rect l="0" t="0" r="r" b="b"/>
              <a:pathLst>
                <a:path w="2880" h="930">
                  <a:moveTo>
                    <a:pt x="0" y="0"/>
                  </a:moveTo>
                  <a:cubicBezTo>
                    <a:pt x="210" y="435"/>
                    <a:pt x="420" y="870"/>
                    <a:pt x="900" y="900"/>
                  </a:cubicBezTo>
                  <a:cubicBezTo>
                    <a:pt x="1380" y="930"/>
                    <a:pt x="2550" y="300"/>
                    <a:pt x="2880" y="18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9" name="Freeform 25"/>
            <p:cNvSpPr>
              <a:spLocks/>
            </p:cNvSpPr>
            <p:nvPr/>
          </p:nvSpPr>
          <p:spPr bwMode="auto">
            <a:xfrm>
              <a:off x="3060" y="3600"/>
              <a:ext cx="3420" cy="900"/>
            </a:xfrm>
            <a:custGeom>
              <a:avLst/>
              <a:gdLst/>
              <a:ahLst/>
              <a:cxnLst>
                <a:cxn ang="0">
                  <a:pos x="0" y="0"/>
                </a:cxn>
                <a:cxn ang="0">
                  <a:pos x="900" y="540"/>
                </a:cxn>
                <a:cxn ang="0">
                  <a:pos x="3240" y="720"/>
                </a:cxn>
              </a:cxnLst>
              <a:rect l="0" t="0" r="r" b="b"/>
              <a:pathLst>
                <a:path w="3240" h="720">
                  <a:moveTo>
                    <a:pt x="0" y="0"/>
                  </a:moveTo>
                  <a:cubicBezTo>
                    <a:pt x="180" y="210"/>
                    <a:pt x="360" y="420"/>
                    <a:pt x="900" y="540"/>
                  </a:cubicBezTo>
                  <a:cubicBezTo>
                    <a:pt x="1440" y="660"/>
                    <a:pt x="2850" y="690"/>
                    <a:pt x="3240" y="72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8" name="Text Box 24"/>
            <p:cNvSpPr txBox="1">
              <a:spLocks noChangeArrowheads="1"/>
            </p:cNvSpPr>
            <p:nvPr/>
          </p:nvSpPr>
          <p:spPr bwMode="auto">
            <a:xfrm>
              <a:off x="4420" y="2610"/>
              <a:ext cx="348"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7" name="Text Box 23"/>
            <p:cNvSpPr txBox="1">
              <a:spLocks noChangeArrowheads="1"/>
            </p:cNvSpPr>
            <p:nvPr/>
          </p:nvSpPr>
          <p:spPr bwMode="auto">
            <a:xfrm>
              <a:off x="3656" y="3330"/>
              <a:ext cx="697"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ar-SA" sz="1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1</a:t>
              </a:r>
              <a:endParaRPr kumimoji="0" lang="ar-SA"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6" name="Text Box 22"/>
            <p:cNvSpPr txBox="1">
              <a:spLocks noChangeArrowheads="1"/>
            </p:cNvSpPr>
            <p:nvPr/>
          </p:nvSpPr>
          <p:spPr bwMode="auto">
            <a:xfrm>
              <a:off x="5496" y="4140"/>
              <a:ext cx="872"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AFC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5" name="Text Box 21"/>
            <p:cNvSpPr txBox="1">
              <a:spLocks noChangeArrowheads="1"/>
            </p:cNvSpPr>
            <p:nvPr/>
          </p:nvSpPr>
          <p:spPr bwMode="auto">
            <a:xfrm>
              <a:off x="5760" y="1620"/>
              <a:ext cx="698"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4" name="Text Box 20"/>
            <p:cNvSpPr txBox="1">
              <a:spLocks noChangeArrowheads="1"/>
            </p:cNvSpPr>
            <p:nvPr/>
          </p:nvSpPr>
          <p:spPr bwMode="auto">
            <a:xfrm>
              <a:off x="5227" y="2790"/>
              <a:ext cx="872"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AVC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3" name="Text Box 19"/>
            <p:cNvSpPr txBox="1">
              <a:spLocks noChangeArrowheads="1"/>
            </p:cNvSpPr>
            <p:nvPr/>
          </p:nvSpPr>
          <p:spPr bwMode="auto">
            <a:xfrm>
              <a:off x="4860" y="1620"/>
              <a:ext cx="697" cy="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MC</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22" name="Line 18"/>
            <p:cNvSpPr>
              <a:spLocks noChangeShapeType="1"/>
            </p:cNvSpPr>
            <p:nvPr/>
          </p:nvSpPr>
          <p:spPr bwMode="auto">
            <a:xfrm flipH="1">
              <a:off x="2700" y="2910"/>
              <a:ext cx="234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1" name="Line 17"/>
            <p:cNvSpPr>
              <a:spLocks noChangeShapeType="1"/>
            </p:cNvSpPr>
            <p:nvPr/>
          </p:nvSpPr>
          <p:spPr bwMode="auto">
            <a:xfrm>
              <a:off x="4255" y="3600"/>
              <a:ext cx="1" cy="10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20" name="Line 16"/>
            <p:cNvSpPr>
              <a:spLocks noChangeShapeType="1"/>
            </p:cNvSpPr>
            <p:nvPr/>
          </p:nvSpPr>
          <p:spPr bwMode="auto">
            <a:xfrm>
              <a:off x="4679" y="3060"/>
              <a:ext cx="1" cy="162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9" name="Line 15"/>
            <p:cNvSpPr>
              <a:spLocks noChangeShapeType="1"/>
            </p:cNvSpPr>
            <p:nvPr/>
          </p:nvSpPr>
          <p:spPr bwMode="auto">
            <a:xfrm flipH="1">
              <a:off x="2700" y="3648"/>
              <a:ext cx="162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8" name="Line 14"/>
            <p:cNvSpPr>
              <a:spLocks noChangeShapeType="1"/>
            </p:cNvSpPr>
            <p:nvPr/>
          </p:nvSpPr>
          <p:spPr bwMode="auto">
            <a:xfrm>
              <a:off x="5009" y="2520"/>
              <a:ext cx="1" cy="216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7" name="Text Box 13"/>
            <p:cNvSpPr txBox="1">
              <a:spLocks noChangeArrowheads="1"/>
            </p:cNvSpPr>
            <p:nvPr/>
          </p:nvSpPr>
          <p:spPr bwMode="auto">
            <a:xfrm>
              <a:off x="396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300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6" name="Text Box 12"/>
            <p:cNvSpPr txBox="1">
              <a:spLocks noChangeArrowheads="1"/>
            </p:cNvSpPr>
            <p:nvPr/>
          </p:nvSpPr>
          <p:spPr bwMode="auto">
            <a:xfrm>
              <a:off x="468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400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5" name="Line 11"/>
            <p:cNvSpPr>
              <a:spLocks noChangeShapeType="1"/>
            </p:cNvSpPr>
            <p:nvPr/>
          </p:nvSpPr>
          <p:spPr bwMode="auto">
            <a:xfrm>
              <a:off x="3640" y="3990"/>
              <a:ext cx="1" cy="72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4" name="Text Box 10"/>
            <p:cNvSpPr txBox="1">
              <a:spLocks noChangeArrowheads="1"/>
            </p:cNvSpPr>
            <p:nvPr/>
          </p:nvSpPr>
          <p:spPr bwMode="auto">
            <a:xfrm>
              <a:off x="34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180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3" name="Text Box 9"/>
            <p:cNvSpPr txBox="1">
              <a:spLocks noChangeArrowheads="1"/>
            </p:cNvSpPr>
            <p:nvPr/>
          </p:nvSpPr>
          <p:spPr bwMode="auto">
            <a:xfrm>
              <a:off x="43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350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2" name="Line 8"/>
            <p:cNvSpPr>
              <a:spLocks noChangeShapeType="1"/>
            </p:cNvSpPr>
            <p:nvPr/>
          </p:nvSpPr>
          <p:spPr bwMode="auto">
            <a:xfrm>
              <a:off x="5565" y="2520"/>
              <a:ext cx="1" cy="216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11" name="Text Box 7"/>
            <p:cNvSpPr txBox="1">
              <a:spLocks noChangeArrowheads="1"/>
            </p:cNvSpPr>
            <p:nvPr/>
          </p:nvSpPr>
          <p:spPr bwMode="auto">
            <a:xfrm>
              <a:off x="5220" y="468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520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10" name="Text Box 6"/>
            <p:cNvSpPr txBox="1">
              <a:spLocks noChangeArrowheads="1"/>
            </p:cNvSpPr>
            <p:nvPr/>
          </p:nvSpPr>
          <p:spPr bwMode="auto">
            <a:xfrm>
              <a:off x="1934" y="270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16</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9" name="Text Box 5"/>
            <p:cNvSpPr txBox="1">
              <a:spLocks noChangeArrowheads="1"/>
            </p:cNvSpPr>
            <p:nvPr/>
          </p:nvSpPr>
          <p:spPr bwMode="auto">
            <a:xfrm>
              <a:off x="1934" y="342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10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2708" name="Text Box 4"/>
            <p:cNvSpPr txBox="1">
              <a:spLocks noChangeArrowheads="1"/>
            </p:cNvSpPr>
            <p:nvPr/>
          </p:nvSpPr>
          <p:spPr bwMode="auto">
            <a:xfrm>
              <a:off x="1934" y="2340"/>
              <a:ext cx="720" cy="36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7" name="Line 3"/>
            <p:cNvSpPr>
              <a:spLocks noChangeShapeType="1"/>
            </p:cNvSpPr>
            <p:nvPr/>
          </p:nvSpPr>
          <p:spPr bwMode="auto">
            <a:xfrm flipH="1">
              <a:off x="2700" y="3060"/>
              <a:ext cx="1980" cy="1"/>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06" name="Text Box 2"/>
            <p:cNvSpPr txBox="1">
              <a:spLocks noChangeArrowheads="1"/>
            </p:cNvSpPr>
            <p:nvPr/>
          </p:nvSpPr>
          <p:spPr bwMode="auto">
            <a:xfrm>
              <a:off x="1934" y="2880"/>
              <a:ext cx="720" cy="54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ar-SA" sz="9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15 </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72738" name="Line 34"/>
          <p:cNvSpPr>
            <a:spLocks noChangeShapeType="1"/>
          </p:cNvSpPr>
          <p:nvPr/>
        </p:nvSpPr>
        <p:spPr bwMode="auto">
          <a:xfrm flipV="1">
            <a:off x="5638800" y="1333500"/>
            <a:ext cx="14175" cy="25908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39" name="Line 35"/>
          <p:cNvSpPr>
            <a:spLocks noChangeShapeType="1"/>
          </p:cNvSpPr>
          <p:nvPr/>
        </p:nvSpPr>
        <p:spPr bwMode="auto">
          <a:xfrm flipV="1">
            <a:off x="5608790" y="3924300"/>
            <a:ext cx="387811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SA"/>
          </a:p>
        </p:txBody>
      </p:sp>
      <p:sp>
        <p:nvSpPr>
          <p:cNvPr id="72742" name="Freeform 38"/>
          <p:cNvSpPr>
            <a:spLocks/>
          </p:cNvSpPr>
          <p:nvPr/>
        </p:nvSpPr>
        <p:spPr bwMode="auto">
          <a:xfrm>
            <a:off x="6490556" y="1788836"/>
            <a:ext cx="2653444" cy="1371600"/>
          </a:xfrm>
          <a:custGeom>
            <a:avLst/>
            <a:gdLst/>
            <a:ahLst/>
            <a:cxnLst>
              <a:cxn ang="0">
                <a:pos x="0" y="0"/>
              </a:cxn>
              <a:cxn ang="0">
                <a:pos x="2340" y="2160"/>
              </a:cxn>
            </a:cxnLst>
            <a:rect l="0" t="0" r="r" b="b"/>
            <a:pathLst>
              <a:path w="2340" h="2160">
                <a:moveTo>
                  <a:pt x="0" y="0"/>
                </a:moveTo>
                <a:cubicBezTo>
                  <a:pt x="975" y="900"/>
                  <a:pt x="1950" y="1800"/>
                  <a:pt x="2340" y="21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4" name="Freeform 40"/>
          <p:cNvSpPr>
            <a:spLocks/>
          </p:cNvSpPr>
          <p:nvPr/>
        </p:nvSpPr>
        <p:spPr bwMode="auto">
          <a:xfrm rot="15018416">
            <a:off x="6753589" y="1753298"/>
            <a:ext cx="1500717" cy="2063790"/>
          </a:xfrm>
          <a:custGeom>
            <a:avLst/>
            <a:gdLst/>
            <a:ahLst/>
            <a:cxnLst>
              <a:cxn ang="0">
                <a:pos x="0" y="0"/>
              </a:cxn>
              <a:cxn ang="0">
                <a:pos x="2340" y="2160"/>
              </a:cxn>
            </a:cxnLst>
            <a:rect l="0" t="0" r="r" b="b"/>
            <a:pathLst>
              <a:path w="2340" h="2160">
                <a:moveTo>
                  <a:pt x="0" y="0"/>
                </a:moveTo>
                <a:cubicBezTo>
                  <a:pt x="975" y="900"/>
                  <a:pt x="1950" y="1800"/>
                  <a:pt x="2340" y="21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0" name="Text Box 36"/>
          <p:cNvSpPr txBox="1">
            <a:spLocks noChangeArrowheads="1"/>
          </p:cNvSpPr>
          <p:nvPr/>
        </p:nvSpPr>
        <p:spPr bwMode="auto">
          <a:xfrm>
            <a:off x="8610600" y="3505200"/>
            <a:ext cx="1114107" cy="258233"/>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X </a:t>
            </a: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الكمية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1" name="Text Box 37"/>
          <p:cNvSpPr txBox="1">
            <a:spLocks noChangeArrowheads="1"/>
          </p:cNvSpPr>
          <p:nvPr/>
        </p:nvSpPr>
        <p:spPr bwMode="auto">
          <a:xfrm>
            <a:off x="5181600" y="1295400"/>
            <a:ext cx="816444" cy="45720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السعر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6" name="Text Box 42"/>
          <p:cNvSpPr txBox="1">
            <a:spLocks noChangeArrowheads="1"/>
          </p:cNvSpPr>
          <p:nvPr/>
        </p:nvSpPr>
        <p:spPr bwMode="auto">
          <a:xfrm>
            <a:off x="0" y="1447800"/>
            <a:ext cx="1184978" cy="493184"/>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التكاليف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3" name="Line 39"/>
          <p:cNvSpPr>
            <a:spLocks noChangeShapeType="1"/>
          </p:cNvSpPr>
          <p:nvPr/>
        </p:nvSpPr>
        <p:spPr bwMode="auto">
          <a:xfrm flipH="1">
            <a:off x="457034" y="2438400"/>
            <a:ext cx="8572665" cy="0"/>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ar-SA"/>
          </a:p>
        </p:txBody>
      </p:sp>
      <p:sp>
        <p:nvSpPr>
          <p:cNvPr id="72745" name="Text Box 41"/>
          <p:cNvSpPr txBox="1">
            <a:spLocks noChangeArrowheads="1"/>
          </p:cNvSpPr>
          <p:nvPr/>
        </p:nvSpPr>
        <p:spPr bwMode="auto">
          <a:xfrm>
            <a:off x="5029200" y="1828800"/>
            <a:ext cx="1224666" cy="609600"/>
          </a:xfrm>
          <a:prstGeom prst="rect">
            <a:avLst/>
          </a:prstGeom>
          <a:noFill/>
          <a:ln w="9525">
            <a:noFill/>
            <a:miter lim="800000"/>
            <a:headEnd/>
            <a:tailEnd/>
          </a:ln>
        </p:spPr>
        <p:txBody>
          <a:bodyPr vert="horz" wrap="square" lIns="82296" tIns="41148" rIns="82296" bIns="41148"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P*=20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47" name="Rectangle 43"/>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72765" name="Rectangle 61"/>
          <p:cNvSpPr>
            <a:spLocks noChangeArrowheads="1"/>
          </p:cNvSpPr>
          <p:nvPr/>
        </p:nvSpPr>
        <p:spPr bwMode="auto">
          <a:xfrm>
            <a:off x="0" y="285750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t>
            </a:r>
          </a:p>
        </p:txBody>
      </p:sp>
      <p:sp>
        <p:nvSpPr>
          <p:cNvPr id="72766" name="Rectangle 62"/>
          <p:cNvSpPr>
            <a:spLocks noChangeArrowheads="1"/>
          </p:cNvSpPr>
          <p:nvPr/>
        </p:nvSpPr>
        <p:spPr bwMode="auto">
          <a:xfrm>
            <a:off x="3657600" y="5410200"/>
            <a:ext cx="473559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طبعا في إطار نموذج المنافسة التامة على المدى القريب:</a:t>
            </a:r>
            <a:endParaRPr kumimoji="0" lang="ar-SA"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71682" name="Rectangle 2"/>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graphicFrame>
        <p:nvGraphicFramePr>
          <p:cNvPr id="71681" name="Object 1"/>
          <p:cNvGraphicFramePr>
            <a:graphicFrameLocks noChangeAspect="1"/>
          </p:cNvGraphicFramePr>
          <p:nvPr/>
        </p:nvGraphicFramePr>
        <p:xfrm>
          <a:off x="457200" y="1524000"/>
          <a:ext cx="8839200" cy="4191000"/>
        </p:xfrm>
        <a:graphic>
          <a:graphicData uri="http://schemas.openxmlformats.org/presentationml/2006/ole">
            <p:oleObj spid="_x0000_s71681" name="Slide" r:id="rId3" imgW="1906572" imgH="1431048" progId="PowerPoint.Slide.12">
              <p:embed/>
            </p:oleObj>
          </a:graphicData>
        </a:graphic>
      </p:graphicFrame>
      <p:sp>
        <p:nvSpPr>
          <p:cNvPr id="71683" name="Rectangle 3"/>
          <p:cNvSpPr>
            <a:spLocks noChangeArrowheads="1"/>
          </p:cNvSpPr>
          <p:nvPr/>
        </p:nvSpPr>
        <p:spPr bwMode="auto">
          <a:xfrm>
            <a:off x="914400" y="4953000"/>
            <a:ext cx="7616188"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يتحقق أقصى ربح ممكن عندما: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P=AC=MC</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350</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وحدة بسعر </a:t>
            </a:r>
            <a:r>
              <a:rPr kumimoji="0" lang="en-US" sz="2800" b="0" i="0" u="none" strike="noStrike" cap="none" normalizeH="0" baseline="0" dirty="0" smtClean="0">
                <a:ln>
                  <a:noFill/>
                </a:ln>
                <a:solidFill>
                  <a:schemeClr val="tx1"/>
                </a:solidFill>
                <a:effectLst/>
                <a:latin typeface="Arial" pitchFamily="34" charset="0"/>
                <a:ea typeface="Times New Roman" pitchFamily="18" charset="0"/>
                <a:cs typeface="Simplified Arabic" pitchFamily="18" charset="-78"/>
              </a:rPr>
              <a:t>20</a:t>
            </a:r>
            <a:r>
              <a:rPr kumimoji="0" lang="ar-SA" sz="2800" b="0"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ريال للوحدة      </a:t>
            </a:r>
            <a:endParaRPr kumimoji="0" lang="ar-SA"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pPr rtl="1"/>
            <a:r>
              <a:rPr lang="ar-SA" sz="2000" b="1" dirty="0" smtClean="0"/>
              <a:t>في الشكل السابق أقصى أرباح كلية يمكن أن تحققها المؤسسة تساوي ...............  </a:t>
            </a:r>
            <a:endParaRPr lang="en-US" sz="2000" dirty="0" smtClean="0"/>
          </a:p>
          <a:p>
            <a:pPr rtl="1"/>
            <a:r>
              <a:rPr lang="ar-SA" sz="2000" b="1" dirty="0" smtClean="0"/>
              <a:t> </a:t>
            </a:r>
            <a:endParaRPr lang="en-US" sz="2000" dirty="0" smtClean="0"/>
          </a:p>
          <a:p>
            <a:pPr algn="ctr" rtl="1"/>
            <a:r>
              <a:rPr lang="en-US" sz="2000" dirty="0" smtClean="0">
                <a:sym typeface="Symbol"/>
              </a:rPr>
              <a:t></a:t>
            </a:r>
            <a:r>
              <a:rPr lang="fr-FR" sz="2000" baseline="-25000" dirty="0" smtClean="0"/>
              <a:t>E</a:t>
            </a:r>
            <a:r>
              <a:rPr lang="fr-FR" sz="2000" dirty="0" smtClean="0"/>
              <a:t> =Q*(P-AC)</a:t>
            </a:r>
            <a:r>
              <a:rPr lang="en-US" sz="2000" dirty="0" smtClean="0"/>
              <a:t>=350*(20-15)=350*5=1750</a:t>
            </a:r>
          </a:p>
          <a:p>
            <a:pPr algn="ctr" rtl="1"/>
            <a:r>
              <a:rPr lang="ar-SA" sz="2000" dirty="0" smtClean="0"/>
              <a:t> </a:t>
            </a:r>
            <a:endParaRPr lang="en-US" sz="2000" dirty="0" smtClean="0"/>
          </a:p>
          <a:p>
            <a:pPr algn="ctr" rtl="1"/>
            <a:r>
              <a:rPr lang="en-US" sz="2000" dirty="0" smtClean="0"/>
              <a:t>1750</a:t>
            </a:r>
            <a:r>
              <a:rPr lang="ar-SA" sz="2000" dirty="0" smtClean="0"/>
              <a:t> ريال  </a:t>
            </a:r>
            <a:endParaRPr lang="en-US" sz="2000" dirty="0" smtClean="0"/>
          </a:p>
          <a:p>
            <a:pPr rtl="1"/>
            <a:r>
              <a:rPr lang="ar-SA" sz="2000" dirty="0" smtClean="0"/>
              <a:t> </a:t>
            </a:r>
            <a:endParaRPr lang="en-US" sz="2000" dirty="0" smtClean="0"/>
          </a:p>
          <a:p>
            <a:pPr rtl="1"/>
            <a:r>
              <a:rPr lang="ar-SA" sz="2000" b="1" dirty="0" smtClean="0"/>
              <a:t>في الشكل السابق مستوى الأرباح الكلية، التي تحققها المؤسسة عند تقاطع التكلفة الحدية مع التكلفة </a:t>
            </a:r>
            <a:endParaRPr lang="en-US" sz="2000" dirty="0" smtClean="0"/>
          </a:p>
          <a:p>
            <a:pPr rtl="1"/>
            <a:r>
              <a:rPr lang="ar-SA" sz="2000" b="1" dirty="0" smtClean="0"/>
              <a:t>المتوسطة، تساوي ....................  </a:t>
            </a:r>
            <a:endParaRPr lang="en-US" sz="2000" dirty="0" smtClean="0"/>
          </a:p>
          <a:p>
            <a:pPr rtl="1"/>
            <a:r>
              <a:rPr lang="en-US" sz="2000" b="1" dirty="0" smtClean="0"/>
              <a:t> </a:t>
            </a:r>
            <a:endParaRPr lang="en-US" sz="2000" dirty="0" smtClean="0"/>
          </a:p>
          <a:p>
            <a:pPr algn="ctr" rtl="1"/>
            <a:r>
              <a:rPr lang="en-US" sz="2000" dirty="0" smtClean="0">
                <a:sym typeface="Symbol"/>
              </a:rPr>
              <a:t></a:t>
            </a:r>
            <a:r>
              <a:rPr lang="fr-FR" sz="2000" baseline="-25000" dirty="0" smtClean="0"/>
              <a:t>E</a:t>
            </a:r>
            <a:r>
              <a:rPr lang="fr-FR" sz="2000" dirty="0" smtClean="0"/>
              <a:t> =Q*(P-AC)</a:t>
            </a:r>
            <a:r>
              <a:rPr lang="en-US" sz="2000" dirty="0" smtClean="0"/>
              <a:t>=350*(20-15)=350*5=1750</a:t>
            </a:r>
          </a:p>
          <a:p>
            <a:pPr algn="ctr" rtl="1"/>
            <a:r>
              <a:rPr lang="ar-SA" sz="2000" dirty="0" smtClean="0"/>
              <a:t> </a:t>
            </a:r>
            <a:endParaRPr lang="en-US" sz="2000" dirty="0" smtClean="0"/>
          </a:p>
          <a:p>
            <a:pPr algn="ctr" rtl="1"/>
            <a:r>
              <a:rPr lang="ar-SA" sz="2000" dirty="0" smtClean="0"/>
              <a:t>1750 ريال   </a:t>
            </a:r>
            <a:endParaRPr lang="en-US" sz="2000" dirty="0" smtClean="0"/>
          </a:p>
          <a:p>
            <a:endParaRPr lang="ar-SA"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6885</TotalTime>
  <Words>928</Words>
  <Application>Microsoft Office PowerPoint</Application>
  <PresentationFormat>A4 Paper (210x297 mm)</PresentationFormat>
  <Paragraphs>153</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27</vt:i4>
      </vt:variant>
    </vt:vector>
  </HeadingPairs>
  <TitlesOfParts>
    <vt:vector size="31" baseType="lpstr">
      <vt:lpstr>Office Theme</vt:lpstr>
      <vt:lpstr>Slide</vt:lpstr>
      <vt:lpstr>Equation</vt:lpstr>
      <vt:lpstr>Microsoft Equation 3.0</vt:lpstr>
      <vt:lpstr>Slide 1</vt:lpstr>
      <vt:lpstr>المحاضرة الرابعة عشرة</vt:lpstr>
      <vt:lpstr>1. وفقا لقانون تناقص المنفعة الحدية، كلما زادت الكمية المستهلكة من سلعة ما فإن المنفعة الحدية لتلك السلعة........................ </vt:lpstr>
      <vt:lpstr>2. عندما تكون المنفعة الحدية تساوي الصفر، فإن المنعة الكلية تساوي................. </vt:lpstr>
      <vt:lpstr>3. وفقا لقانون الطلب المنحدر لأسفل مع ارتفاع سعر لحوم الأغنام تنخفض الكميات المطلوبة نتيجة...........</vt:lpstr>
      <vt:lpstr>4. تكون مرونة الطلب على الأثاث المنزلي أحادية، عندما  ..............</vt:lpstr>
      <vt:lpstr>5. عندما يكون السعر 4، تصبح الكمية المطلوبة 8. وعندما يكون السعر 10، تصبح الكمية المطلوبة 6. ما هي مرونة الطلب-السعر عند نقطتين أي مرونة المتوسط؟ </vt:lpstr>
      <vt:lpstr>6. عندما تكون مرونة الطلب لسلعة ما مرتفعة، فإن تخفيض السعر سيؤدي......... الإيرادات الكلية.</vt:lpstr>
      <vt:lpstr>7. ارتفاع سعر السلعة 1 يسبب....الطلب على السلعة المكملة 2، و.... الطلب على السلعة البديلة 3.    </vt:lpstr>
      <vt:lpstr>8. عندما يكون العرض...............والطلب................، فإن عبء الضريبة التي تزيد في مستوى الأسعار يتحمل الجزء الأكبر منه ................... </vt:lpstr>
      <vt:lpstr>9. إذا كان متوسط التكلفة الكلية يساوي 60 ريال، ومتوسط التكلفة المتغيرة هو 65 ريال، وحجم الإنتاج يبلغ 30 وحدة، فإن التكلفة الثابتة الكلية تكون .............. </vt:lpstr>
      <vt:lpstr>10. في نموذج سوق المنافسة التامة، يتحقق للمنشأة أقصى ربح ممكن عندما   </vt:lpstr>
      <vt:lpstr>11. عندما يتنافس عدد صغير من المنشآت، نوجد في حالة ............... </vt:lpstr>
      <vt:lpstr>12.  في سوق احتكار القلة يوجد عدد.... من المؤسسات ....... التي تواجه منحنى ...... ذو مرونة. </vt:lpstr>
      <vt:lpstr>13. المنافسة غير التامة تحدث عندما ........................................................ </vt:lpstr>
      <vt:lpstr>14. الكفاءة الاقتصادية تعبر عن: </vt:lpstr>
      <vt:lpstr>15. في ظل المنافسة الكاملة، تعبر نقطة التعادل عن مستوى الإنتاج الذي يتساوى عنده ................ مع .................. وتكون أرباح المؤسسة تساوي...............  </vt:lpstr>
      <vt:lpstr>16. إذا كانت دالة إنتاج المؤسسة للعبوات الزجاجية هي                        وحجم العمالة L الحالي يساوي 18 عامل فإنه بزيادة حجم العمالة إلى 19 عامل، فإن الإنتاج الحدي للمؤسسة .............</vt:lpstr>
      <vt:lpstr>17. تؤدي الزيادة المتوازنة لجميع مدخلات لدالة إنتاج   إلى زيادة..... في المخرجات. </vt:lpstr>
      <vt:lpstr>18. عند أقصى نقطة على منحنى متوسط الإنتاج، فإن.................... يساوي متوسط الإنتاج. </vt:lpstr>
      <vt:lpstr>19. التكلفة الحدية تساوي: ................ </vt:lpstr>
      <vt:lpstr>20. إذا علمت أن متوسط الإيراد يساوي 25 ريال وأن قيمة متوسط التكلفة يساوي 25.25 ريال، فإن ذلك يعني أن المؤسسة ............... </vt:lpstr>
      <vt:lpstr> 21.في الشكل المقابل عند تخفيض السعر من 12 ريال إلى 8ريال ، فإن مرونة الطلب السعرية  تساوى ......... وهذا يعنى أن الطلب ............. </vt:lpstr>
      <vt:lpstr>22.  في الشكل التالي لكي تحقق المؤسسة أقصى ربح ممكن، فعليها إنتاج .............................. </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hghassan</cp:lastModifiedBy>
  <cp:revision>617</cp:revision>
  <dcterms:created xsi:type="dcterms:W3CDTF">2009-10-14T19:14:34Z</dcterms:created>
  <dcterms:modified xsi:type="dcterms:W3CDTF">2011-05-09T06:14:58Z</dcterms:modified>
</cp:coreProperties>
</file>