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67" r:id="rId4"/>
    <p:sldId id="307" r:id="rId5"/>
    <p:sldId id="315" r:id="rId6"/>
    <p:sldId id="308" r:id="rId7"/>
    <p:sldId id="323" r:id="rId8"/>
    <p:sldId id="324" r:id="rId9"/>
    <p:sldId id="325" r:id="rId10"/>
    <p:sldId id="316" r:id="rId11"/>
    <p:sldId id="327" r:id="rId12"/>
    <p:sldId id="328" r:id="rId13"/>
    <p:sldId id="329" r:id="rId14"/>
    <p:sldId id="330" r:id="rId15"/>
    <p:sldId id="331" r:id="rId16"/>
    <p:sldId id="317" r:id="rId17"/>
    <p:sldId id="332" r:id="rId18"/>
    <p:sldId id="335" r:id="rId19"/>
    <p:sldId id="334" r:id="rId20"/>
    <p:sldId id="336" r:id="rId21"/>
    <p:sldId id="333" r:id="rId22"/>
    <p:sldId id="322" r:id="rId23"/>
    <p:sldId id="337" r:id="rId24"/>
    <p:sldId id="338" r:id="rId25"/>
    <p:sldId id="339" r:id="rId26"/>
    <p:sldId id="340" r:id="rId27"/>
    <p:sldId id="343" r:id="rId28"/>
    <p:sldId id="344" r:id="rId29"/>
    <p:sldId id="266"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9900"/>
    <a:srgbClr val="000000"/>
    <a:srgbClr val="66FF66"/>
    <a:srgbClr val="FF3300"/>
    <a:srgbClr val="AD9968"/>
    <a:srgbClr val="3B84AF"/>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71" autoAdjust="0"/>
    <p:restoredTop sz="94714" autoAdjust="0"/>
  </p:normalViewPr>
  <p:slideViewPr>
    <p:cSldViewPr>
      <p:cViewPr>
        <p:scale>
          <a:sx n="75" d="100"/>
          <a:sy n="75" d="100"/>
        </p:scale>
        <p:origin x="-198"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5/3/2011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ADFAA9-167B-4A93-A1E9-453762E0F677}" type="slidenum">
              <a:rPr lang="en-US"/>
              <a:pPr/>
              <a:t>8</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40BAF3-3549-4CD9-B905-211B18D2FB47}" type="slidenum">
              <a:rPr lang="en-US"/>
              <a:pPr/>
              <a:t>11</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40BAF3-3549-4CD9-B905-211B18D2FB47}" type="slidenum">
              <a:rPr lang="en-US"/>
              <a:pPr/>
              <a:t>12</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B12173-1D21-484E-965E-C842FC4EE96A}" type="slidenum">
              <a:rPr lang="en-US"/>
              <a:pPr/>
              <a:t>14</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5146CE-883E-4CC2-9CE4-C723A558918A}" type="slidenum">
              <a:rPr lang="en-US"/>
              <a:pPr/>
              <a:t>15</a:t>
            </a:fld>
            <a:endParaRPr 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DF0C65-2302-496A-B4A3-81C8F0E465A3}" type="slidenum">
              <a:rPr lang="en-US"/>
              <a:pPr/>
              <a:t>18</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9E59DF-57B8-4CEB-8647-A4E0E12E2F57}" type="slidenum">
              <a:rPr lang="en-US"/>
              <a:pPr/>
              <a:t>20</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6C88D0-10AF-4332-944D-7AE099CCD741}" type="slidenum">
              <a:rPr lang="en-US"/>
              <a:pPr/>
              <a:t>23</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961301-CADD-4ADE-ABBB-E458D74147FE}" type="slidenum">
              <a:rPr lang="en-US"/>
              <a:pPr/>
              <a:t>26</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961301-CADD-4ADE-ABBB-E458D74147FE}" type="slidenum">
              <a:rPr lang="en-US"/>
              <a:pPr/>
              <a:t>27</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961301-CADD-4ADE-ABBB-E458D74147FE}" type="slidenum">
              <a:rPr lang="en-US"/>
              <a:pPr/>
              <a:t>28</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b="1" dirty="0" smtClean="0">
                <a:solidFill>
                  <a:srgbClr val="7F7F7F"/>
                </a:solidFill>
                <a:latin typeface="Calibri" pitchFamily="34" charset="0"/>
                <a:cs typeface="Times New Roman" pitchFamily="18" charset="0"/>
              </a:rPr>
              <a:t>الاقتصاد الجزئي</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ctr"/>
            <a:r>
              <a:rPr lang="ar-SA" sz="2400" b="1" dirty="0" smtClean="0">
                <a:solidFill>
                  <a:schemeClr val="tx2">
                    <a:lumMod val="75000"/>
                  </a:schemeClr>
                </a:solidFill>
                <a:latin typeface="Calibri" pitchFamily="34" charset="0"/>
              </a:rPr>
              <a:t>د</a:t>
            </a:r>
            <a:r>
              <a:rPr lang="en-US" sz="2400" b="1" dirty="0" smtClean="0">
                <a:solidFill>
                  <a:schemeClr val="tx2">
                    <a:lumMod val="75000"/>
                  </a:schemeClr>
                </a:solidFill>
                <a:latin typeface="Calibri" pitchFamily="34" charset="0"/>
              </a:rPr>
              <a:t> .</a:t>
            </a:r>
            <a:r>
              <a:rPr lang="ar-SA" sz="2400" b="1" dirty="0" smtClean="0">
                <a:solidFill>
                  <a:schemeClr val="tx2">
                    <a:lumMod val="75000"/>
                  </a:schemeClr>
                </a:solidFill>
                <a:latin typeface="Calibri" pitchFamily="34" charset="0"/>
              </a:rPr>
              <a:t>حسن بلقاسم غصان</a:t>
            </a:r>
            <a:endParaRPr lang="en-US" sz="24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 عشرة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914400"/>
          </a:xfrm>
        </p:spPr>
        <p:txBody>
          <a:bodyPr/>
          <a:lstStyle/>
          <a:p>
            <a:pPr rtl="1" eaLnBrk="1" hangingPunct="1"/>
            <a:r>
              <a:rPr lang="ar-SA" sz="3400" b="1" dirty="0" smtClean="0">
                <a:solidFill>
                  <a:schemeClr val="tx1"/>
                </a:solidFill>
                <a:cs typeface="Arial" pitchFamily="34" charset="0"/>
              </a:rPr>
              <a:t>المنافسة التامة</a:t>
            </a:r>
            <a:endParaRPr lang="en-US" sz="34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rgbClr val="0000FF"/>
                </a:solidFill>
              </a:rPr>
              <a:t>عناصر المحاضرة </a:t>
            </a:r>
            <a:r>
              <a:rPr lang="ar-SA" sz="4000" dirty="0" smtClean="0">
                <a:solidFill>
                  <a:srgbClr val="0000FF"/>
                </a:solidFill>
              </a:rPr>
              <a:t>12</a:t>
            </a:r>
            <a:endParaRPr lang="en-US" dirty="0">
              <a:solidFill>
                <a:schemeClr val="tx2">
                  <a:lumMod val="75000"/>
                </a:schemeClr>
              </a:solidFill>
            </a:endParaRPr>
          </a:p>
        </p:txBody>
      </p:sp>
      <p:sp>
        <p:nvSpPr>
          <p:cNvPr id="7171" name="Text Placeholder 5"/>
          <p:cNvSpPr>
            <a:spLocks noGrp="1"/>
          </p:cNvSpPr>
          <p:nvPr>
            <p:ph idx="1"/>
          </p:nvPr>
        </p:nvSpPr>
        <p:spPr>
          <a:xfrm>
            <a:off x="495300" y="1600201"/>
            <a:ext cx="8915400" cy="4038599"/>
          </a:xfrm>
        </p:spPr>
        <p:txBody>
          <a:bodyPr/>
          <a:lstStyle/>
          <a:p>
            <a:pPr rtl="1" eaLnBrk="1" hangingPunct="1">
              <a:buFont typeface="Arial" pitchFamily="34" charset="0"/>
              <a:buChar char="•"/>
            </a:pPr>
            <a:r>
              <a:rPr lang="ar-SA" sz="2000" b="1" dirty="0" smtClean="0">
                <a:cs typeface="Arial" pitchFamily="34" charset="0"/>
              </a:rPr>
              <a:t>مقدمة</a:t>
            </a:r>
          </a:p>
          <a:p>
            <a:pPr rtl="1" eaLnBrk="1" hangingPunct="1">
              <a:buFont typeface="Arial" pitchFamily="34" charset="0"/>
              <a:buChar char="•"/>
            </a:pPr>
            <a:r>
              <a:rPr lang="ar-SA" sz="2000" b="1" dirty="0" smtClean="0">
                <a:cs typeface="Arial" pitchFamily="34" charset="0"/>
              </a:rPr>
              <a:t>السمات الرئيسة لسوق المنافسة التامة </a:t>
            </a:r>
          </a:p>
          <a:p>
            <a:pPr rtl="1" eaLnBrk="1" hangingPunct="1">
              <a:buFont typeface="Arial" pitchFamily="34" charset="0"/>
              <a:buChar char="•"/>
            </a:pPr>
            <a:r>
              <a:rPr lang="ar-SA" sz="2000" b="1" dirty="0" smtClean="0">
                <a:cs typeface="Arial" pitchFamily="34" charset="0"/>
              </a:rPr>
              <a:t>التحليل الكلي </a:t>
            </a:r>
          </a:p>
          <a:p>
            <a:pPr rtl="1" eaLnBrk="1" hangingPunct="1">
              <a:buFont typeface="Arial" pitchFamily="34" charset="0"/>
              <a:buChar char="•"/>
            </a:pPr>
            <a:r>
              <a:rPr lang="ar-SA" sz="2000" b="1" dirty="0" smtClean="0">
                <a:cs typeface="Arial" pitchFamily="34" charset="0"/>
              </a:rPr>
              <a:t>التحليل الحدي </a:t>
            </a:r>
          </a:p>
          <a:p>
            <a:pPr rtl="1" eaLnBrk="1" hangingPunct="1">
              <a:buFont typeface="Arial" pitchFamily="34" charset="0"/>
              <a:buChar char="•"/>
            </a:pPr>
            <a:r>
              <a:rPr lang="ar-SA" sz="2000" b="1" dirty="0" smtClean="0">
                <a:cs typeface="Arial" pitchFamily="34" charset="0"/>
              </a:rPr>
              <a:t>قرار الإغلاق</a:t>
            </a:r>
          </a:p>
          <a:p>
            <a:pPr rtl="1" eaLnBrk="1" hangingPunct="1">
              <a:buFont typeface="Arial" pitchFamily="34" charset="0"/>
              <a:buChar char="•"/>
            </a:pPr>
            <a:r>
              <a:rPr lang="ar-SA" sz="2000" b="1" dirty="0" smtClean="0">
                <a:cs typeface="Arial" pitchFamily="34" charset="0"/>
              </a:rPr>
              <a:t>منحنى عرض المنشأة في المدى القصير</a:t>
            </a:r>
          </a:p>
          <a:p>
            <a:pPr rtl="1" eaLnBrk="1" hangingPunct="1">
              <a:buFont typeface="Arial" pitchFamily="34" charset="0"/>
              <a:buChar char="•"/>
            </a:pPr>
            <a:r>
              <a:rPr lang="ar-SA" sz="2000" b="1" dirty="0" smtClean="0">
                <a:cs typeface="Arial" pitchFamily="34" charset="0"/>
              </a:rPr>
              <a:t>منحنى عرض السوق في المدى القصير</a:t>
            </a:r>
          </a:p>
          <a:p>
            <a:pPr rtl="1" eaLnBrk="1" hangingPunct="1">
              <a:buFont typeface="Arial" pitchFamily="34" charset="0"/>
              <a:buChar char="•"/>
            </a:pPr>
            <a:r>
              <a:rPr lang="ar-SA" sz="2000" b="1" dirty="0" smtClean="0">
                <a:cs typeface="Arial" pitchFamily="34" charset="0"/>
              </a:rPr>
              <a:t>توازن السوق وتوازن المنشأة في المدى البعيد</a:t>
            </a:r>
          </a:p>
          <a:p>
            <a:pPr rtl="1" eaLnBrk="1" hangingPunct="1">
              <a:buFont typeface="Arial" pitchFamily="34" charset="0"/>
              <a:buChar char="•"/>
            </a:pPr>
            <a:r>
              <a:rPr lang="ar-SA" sz="2000" b="1" dirty="0" smtClean="0">
                <a:cs typeface="Arial" pitchFamily="34" charset="0"/>
              </a:rPr>
              <a:t>المنافسة التامة والكفاءة الاقتصادية </a:t>
            </a:r>
          </a:p>
          <a:p>
            <a:pPr rtl="1" eaLnBrk="1" hangingPunct="1">
              <a:buFont typeface="Arial" pitchFamily="34" charset="0"/>
              <a:buChar char="•"/>
            </a:pPr>
            <a:r>
              <a:rPr lang="ar-SA" sz="2000" b="1" dirty="0" smtClean="0">
                <a:cs typeface="Arial" pitchFamily="34" charset="0"/>
              </a:rPr>
              <a:t>منحنى عرض الصناعة في المدى البعيد   </a:t>
            </a:r>
            <a:r>
              <a:rPr lang="en-US" sz="2000" b="1" dirty="0" smtClean="0">
                <a:cs typeface="Arial" pitchFamily="34" charset="0"/>
              </a:rPr>
              <a:t> </a:t>
            </a:r>
            <a:endParaRPr lang="ar-SA" sz="2000" b="1" dirty="0" smtClean="0">
              <a:solidFill>
                <a:srgbClr val="0000FF"/>
              </a:solidFill>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السمات الرئيسة لسوق المنافسة التامة</a:t>
            </a:r>
          </a:p>
        </p:txBody>
      </p:sp>
      <p:sp>
        <p:nvSpPr>
          <p:cNvPr id="8195" name="Content Placeholder 2"/>
          <p:cNvSpPr>
            <a:spLocks noGrp="1"/>
          </p:cNvSpPr>
          <p:nvPr>
            <p:ph idx="1"/>
          </p:nvPr>
        </p:nvSpPr>
        <p:spPr>
          <a:xfrm>
            <a:off x="304800" y="1371601"/>
            <a:ext cx="9067800" cy="4191000"/>
          </a:xfrm>
        </p:spPr>
        <p:txBody>
          <a:bodyPr/>
          <a:lstStyle/>
          <a:p>
            <a:pPr rtl="1" eaLnBrk="1" hangingPunct="1">
              <a:buFont typeface="Arial" pitchFamily="34" charset="0"/>
              <a:buChar char="•"/>
            </a:pPr>
            <a:r>
              <a:rPr lang="ar-BH" sz="2200" dirty="0" smtClean="0"/>
              <a:t>وجود عدد كبير من البائعين والمشترين في السوق.</a:t>
            </a:r>
            <a:endParaRPr lang="fr-MA" sz="2200" dirty="0" smtClean="0"/>
          </a:p>
          <a:p>
            <a:pPr rtl="1" eaLnBrk="1" hangingPunct="1"/>
            <a:endParaRPr lang="ar-SA" sz="2200" dirty="0" smtClean="0"/>
          </a:p>
          <a:p>
            <a:pPr rtl="1" eaLnBrk="1" hangingPunct="1">
              <a:buFont typeface="Arial" pitchFamily="34" charset="0"/>
              <a:buChar char="•"/>
            </a:pPr>
            <a:r>
              <a:rPr lang="ar-SA" sz="2200" dirty="0" smtClean="0"/>
              <a:t>ال</a:t>
            </a:r>
            <a:r>
              <a:rPr lang="ar-BH" sz="2200" dirty="0" smtClean="0"/>
              <a:t>سلعة متجانسة </a:t>
            </a:r>
            <a:r>
              <a:rPr lang="ar-SA" sz="2200" dirty="0" smtClean="0"/>
              <a:t>أي </a:t>
            </a:r>
            <a:r>
              <a:rPr lang="ar-BH" sz="2200" dirty="0" smtClean="0"/>
              <a:t>متماثلة </a:t>
            </a:r>
            <a:r>
              <a:rPr lang="ar-SA" sz="2200" dirty="0" smtClean="0"/>
              <a:t>إلى حد كبير</a:t>
            </a:r>
            <a:r>
              <a:rPr lang="ar-BH" sz="2200" dirty="0" smtClean="0"/>
              <a:t>.</a:t>
            </a:r>
            <a:endParaRPr lang="fr-MA" sz="2200" dirty="0" smtClean="0"/>
          </a:p>
          <a:p>
            <a:pPr rtl="1" eaLnBrk="1" hangingPunct="1"/>
            <a:r>
              <a:rPr lang="ar-SA" sz="2200" dirty="0" smtClean="0"/>
              <a:t>   </a:t>
            </a:r>
          </a:p>
          <a:p>
            <a:pPr rtl="1" eaLnBrk="1" hangingPunct="1">
              <a:buFont typeface="Arial" pitchFamily="34" charset="0"/>
              <a:buChar char="•"/>
            </a:pPr>
            <a:r>
              <a:rPr lang="ar-BH" sz="2200" dirty="0" smtClean="0"/>
              <a:t>حرية الدخول </a:t>
            </a:r>
            <a:r>
              <a:rPr lang="ar-SA" sz="2200" dirty="0" smtClean="0"/>
              <a:t>والخروج من</a:t>
            </a:r>
            <a:r>
              <a:rPr lang="ar-BH" sz="2200" dirty="0" smtClean="0"/>
              <a:t> السوق</a:t>
            </a:r>
            <a:r>
              <a:rPr lang="ar-SA" sz="2200" dirty="0" smtClean="0"/>
              <a:t> في المدى البعيد</a:t>
            </a:r>
            <a:r>
              <a:rPr lang="ar-BH" sz="2200" dirty="0" smtClean="0"/>
              <a:t>.</a:t>
            </a:r>
            <a:endParaRPr lang="fr-MA" sz="2200" dirty="0" smtClean="0"/>
          </a:p>
          <a:p>
            <a:pPr rtl="1" eaLnBrk="1" hangingPunct="1"/>
            <a:endParaRPr lang="ar-SA" sz="2200" dirty="0" smtClean="0"/>
          </a:p>
          <a:p>
            <a:pPr rtl="1" eaLnBrk="1" hangingPunct="1">
              <a:buFont typeface="Arial" pitchFamily="34" charset="0"/>
              <a:buChar char="•"/>
            </a:pPr>
            <a:r>
              <a:rPr lang="ar-BH" sz="2200" dirty="0" smtClean="0"/>
              <a:t>توفر </a:t>
            </a:r>
            <a:r>
              <a:rPr lang="ar-SA" sz="2200" dirty="0" smtClean="0"/>
              <a:t>كل ال</a:t>
            </a:r>
            <a:r>
              <a:rPr lang="ar-BH" sz="2200" dirty="0" smtClean="0"/>
              <a:t>معلومات </a:t>
            </a:r>
            <a:r>
              <a:rPr lang="ar-SA" sz="2200" dirty="0" smtClean="0"/>
              <a:t>حول </a:t>
            </a:r>
            <a:r>
              <a:rPr lang="ar-BH" sz="2200" dirty="0" smtClean="0"/>
              <a:t>السوق</a:t>
            </a:r>
            <a:r>
              <a:rPr lang="ar-SA" sz="2200" dirty="0" smtClean="0"/>
              <a:t> </a:t>
            </a:r>
            <a:r>
              <a:rPr lang="ar-BH" sz="2200" dirty="0" smtClean="0"/>
              <a:t>بذات القدر ل</a:t>
            </a:r>
            <a:r>
              <a:rPr lang="ar-SA" sz="2200" dirty="0" smtClean="0"/>
              <a:t>كل</a:t>
            </a:r>
            <a:r>
              <a:rPr lang="ar-BH" sz="2200" dirty="0" smtClean="0"/>
              <a:t> المشاركين </a:t>
            </a:r>
            <a:r>
              <a:rPr lang="ar-SA" sz="2200" dirty="0" smtClean="0"/>
              <a:t>و</a:t>
            </a:r>
            <a:r>
              <a:rPr lang="ar-BH" sz="2200" dirty="0" smtClean="0"/>
              <a:t>دون تكلفة.</a:t>
            </a:r>
            <a:endParaRPr lang="ar-SA" sz="2200" dirty="0" smtClean="0"/>
          </a:p>
          <a:p>
            <a:pPr rtl="1" eaLnBrk="1" hangingPunct="1"/>
            <a:endParaRPr lang="ar-SA" sz="2200" dirty="0" smtClean="0"/>
          </a:p>
          <a:p>
            <a:pPr rtl="1" eaLnBrk="1" hangingPunct="1">
              <a:buFont typeface="Arial" pitchFamily="34" charset="0"/>
              <a:buChar char="•"/>
            </a:pPr>
            <a:r>
              <a:rPr lang="ar-SA" sz="2200" dirty="0" smtClean="0"/>
              <a:t>تحديد الأسعار عبر تفاعل العرض والطلب في السوق.</a:t>
            </a:r>
            <a:endParaRPr lang="fr-MA" sz="2200" dirty="0" smtClean="0"/>
          </a:p>
          <a:p>
            <a:pPr rtl="1" eaLnBrk="1" hangingPunct="1"/>
            <a:endParaRPr lang="ar-BH" sz="2000" dirty="0" smtClean="0"/>
          </a:p>
          <a:p>
            <a:pPr rtl="1" eaLnBrk="1" hangingPunct="1"/>
            <a:endParaRPr lang="ar-BH" sz="20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905000"/>
            <a:ext cx="8915400" cy="3733800"/>
          </a:xfrm>
        </p:spPr>
        <p:txBody>
          <a:bodyPr/>
          <a:lstStyle/>
          <a:p>
            <a:pPr rtl="1">
              <a:buFont typeface="Arial" pitchFamily="34" charset="0"/>
              <a:buChar char="•"/>
            </a:pPr>
            <a:r>
              <a:rPr lang="ar-SA" sz="2100" dirty="0" smtClean="0">
                <a:solidFill>
                  <a:srgbClr val="0000FF"/>
                </a:solidFill>
              </a:rPr>
              <a:t>يعتبر تعظيم الربح </a:t>
            </a:r>
            <a:r>
              <a:rPr lang="ar-SA" sz="2100" dirty="0" smtClean="0">
                <a:solidFill>
                  <a:srgbClr val="000000"/>
                </a:solidFill>
              </a:rPr>
              <a:t>بمثابة الهدف المرغوب أو النهائي الذي تسعى إليه أي منشأة مهما كان نموذج السوق.</a:t>
            </a:r>
          </a:p>
          <a:p>
            <a:pPr rtl="1">
              <a:buFont typeface="Arial" pitchFamily="34" charset="0"/>
              <a:buChar char="•"/>
            </a:pPr>
            <a:endParaRPr lang="ar-SA" sz="2100" dirty="0" smtClean="0">
              <a:solidFill>
                <a:srgbClr val="000000"/>
              </a:solidFill>
            </a:endParaRPr>
          </a:p>
          <a:p>
            <a:pPr rtl="1">
              <a:buFont typeface="Arial" pitchFamily="34" charset="0"/>
              <a:buChar char="•"/>
            </a:pPr>
            <a:r>
              <a:rPr lang="ar-SA" sz="2100" dirty="0" smtClean="0">
                <a:solidFill>
                  <a:srgbClr val="000000"/>
                </a:solidFill>
              </a:rPr>
              <a:t>لذلك تسعى المنشأة إلى تحديد </a:t>
            </a:r>
            <a:r>
              <a:rPr lang="ar-SA" sz="2100" dirty="0" smtClean="0">
                <a:solidFill>
                  <a:srgbClr val="0000FF"/>
                </a:solidFill>
              </a:rPr>
              <a:t>المستوى الأمثل للإنتاج </a:t>
            </a:r>
            <a:r>
              <a:rPr lang="ar-SA" sz="2100" dirty="0" smtClean="0">
                <a:solidFill>
                  <a:srgbClr val="000000"/>
                </a:solidFill>
              </a:rPr>
              <a:t>في </a:t>
            </a:r>
            <a:r>
              <a:rPr lang="ar-SA" sz="2100" dirty="0" smtClean="0">
                <a:solidFill>
                  <a:srgbClr val="0000FF"/>
                </a:solidFill>
              </a:rPr>
              <a:t>المدى القريب </a:t>
            </a:r>
            <a:r>
              <a:rPr lang="ar-SA" sz="2100" dirty="0" smtClean="0">
                <a:solidFill>
                  <a:srgbClr val="000000"/>
                </a:solidFill>
              </a:rPr>
              <a:t>أو ما يسمى توازن المنشاة. </a:t>
            </a:r>
          </a:p>
          <a:p>
            <a:pPr rtl="1">
              <a:buFont typeface="Arial" pitchFamily="34" charset="0"/>
              <a:buChar char="•"/>
            </a:pPr>
            <a:endParaRPr lang="ar-SA" sz="2100" dirty="0" smtClean="0">
              <a:solidFill>
                <a:srgbClr val="000000"/>
              </a:solidFill>
            </a:endParaRPr>
          </a:p>
          <a:p>
            <a:pPr rtl="1">
              <a:buFont typeface="Arial" pitchFamily="34" charset="0"/>
              <a:buChar char="•"/>
            </a:pPr>
            <a:r>
              <a:rPr lang="ar-SA" sz="2100" dirty="0" smtClean="0">
                <a:solidFill>
                  <a:srgbClr val="000000"/>
                </a:solidFill>
              </a:rPr>
              <a:t>كذلك عند اختيارها بين عدة مشاريع، تسعى المنشأة إلى التوازن على </a:t>
            </a:r>
            <a:r>
              <a:rPr lang="ar-SA" sz="2100" dirty="0" smtClean="0">
                <a:solidFill>
                  <a:srgbClr val="0000FF"/>
                </a:solidFill>
              </a:rPr>
              <a:t>المدى البعيد</a:t>
            </a:r>
            <a:r>
              <a:rPr lang="ar-SA" sz="2100" dirty="0" smtClean="0">
                <a:solidFill>
                  <a:srgbClr val="000000"/>
                </a:solidFill>
              </a:rPr>
              <a:t>.</a:t>
            </a:r>
          </a:p>
          <a:p>
            <a:pPr rtl="1">
              <a:buFont typeface="Arial" pitchFamily="34" charset="0"/>
              <a:buChar char="•"/>
            </a:pPr>
            <a:endParaRPr lang="ar-SA" sz="2100" dirty="0" smtClean="0">
              <a:solidFill>
                <a:srgbClr val="000000"/>
              </a:solidFill>
            </a:endParaRPr>
          </a:p>
          <a:p>
            <a:pPr rtl="1">
              <a:buFont typeface="Arial" pitchFamily="34" charset="0"/>
              <a:buChar char="•"/>
            </a:pPr>
            <a:r>
              <a:rPr lang="ar-SA" sz="2100" dirty="0" smtClean="0">
                <a:solidFill>
                  <a:srgbClr val="000000"/>
                </a:solidFill>
              </a:rPr>
              <a:t>باعتبار أن مجموع المنشآت تمثل صناعة معينة، وعبر هذا </a:t>
            </a:r>
            <a:r>
              <a:rPr lang="ar-SA" sz="2100" dirty="0" smtClean="0">
                <a:solidFill>
                  <a:srgbClr val="0000FF"/>
                </a:solidFill>
              </a:rPr>
              <a:t>العرض الكلي </a:t>
            </a:r>
            <a:r>
              <a:rPr lang="ar-SA" sz="2100" dirty="0" smtClean="0">
                <a:solidFill>
                  <a:srgbClr val="000000"/>
                </a:solidFill>
              </a:rPr>
              <a:t>في مقابل الطلب الكلي في السوق تتولد </a:t>
            </a:r>
            <a:r>
              <a:rPr lang="ar-SA" sz="2100" dirty="0" smtClean="0">
                <a:solidFill>
                  <a:srgbClr val="0000FF"/>
                </a:solidFill>
              </a:rPr>
              <a:t>الأسعار التوازنية التنافسية</a:t>
            </a:r>
            <a:r>
              <a:rPr lang="ar-SA" sz="2100" dirty="0" smtClean="0">
                <a:solidFill>
                  <a:srgbClr val="000000"/>
                </a:solidFill>
              </a:rPr>
              <a:t>. لذلك نحتاج إلى تحديد توازن الصناعة في المدى القريب والبعيد.  </a:t>
            </a:r>
          </a:p>
          <a:p>
            <a:pPr rtl="1"/>
            <a:endParaRPr lang="ar-SA" sz="2200" dirty="0" smtClean="0">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التحليل الكلي</a:t>
            </a:r>
          </a:p>
        </p:txBody>
      </p:sp>
      <p:sp>
        <p:nvSpPr>
          <p:cNvPr id="8195" name="Content Placeholder 2"/>
          <p:cNvSpPr>
            <a:spLocks noGrp="1"/>
          </p:cNvSpPr>
          <p:nvPr>
            <p:ph idx="1"/>
          </p:nvPr>
        </p:nvSpPr>
        <p:spPr>
          <a:xfrm>
            <a:off x="533400" y="1371600"/>
            <a:ext cx="8839200" cy="4343399"/>
          </a:xfrm>
        </p:spPr>
        <p:txBody>
          <a:bodyPr/>
          <a:lstStyle/>
          <a:p>
            <a:pPr rtl="1" eaLnBrk="1" hangingPunct="1"/>
            <a:r>
              <a:rPr lang="ar-SA" sz="2200" dirty="0" smtClean="0"/>
              <a:t>إذا اعتبرنا أن تحقيق أقصى ربح كهدف منشود للمنشاة، فنحتاج على تعريف الربح الكلي:</a:t>
            </a:r>
            <a:r>
              <a:rPr lang="ar-BH" sz="2200" dirty="0" smtClean="0"/>
              <a:t> </a:t>
            </a:r>
            <a:endParaRPr lang="ar-SA" sz="2200" dirty="0" smtClean="0"/>
          </a:p>
          <a:p>
            <a:pPr algn="ctr" rtl="1"/>
            <a:r>
              <a:rPr lang="ar-SA" sz="2000" dirty="0" smtClean="0">
                <a:solidFill>
                  <a:srgbClr val="0000FF"/>
                </a:solidFill>
              </a:rPr>
              <a:t>الربح الكلي = الإيراد الكلي – التكاليف الكلية</a:t>
            </a:r>
          </a:p>
          <a:p>
            <a:pPr algn="ctr" rtl="1"/>
            <a:r>
              <a:rPr lang="ar-SA" sz="2000" dirty="0" smtClean="0"/>
              <a:t>أي</a:t>
            </a:r>
            <a:endParaRPr lang="en-US" sz="2000" dirty="0" smtClean="0"/>
          </a:p>
          <a:p>
            <a:pPr algn="ctr" rtl="1"/>
            <a:r>
              <a:rPr lang="en-US" sz="2400" dirty="0" smtClean="0">
                <a:latin typeface="Times New Roman" pitchFamily="18" charset="0"/>
                <a:cs typeface="Times New Roman" pitchFamily="18" charset="0"/>
                <a:sym typeface="Symbol"/>
              </a:rPr>
              <a:t></a:t>
            </a:r>
            <a:r>
              <a:rPr lang="en-US" sz="2400" baseline="-25000" dirty="0" smtClean="0">
                <a:latin typeface="Times New Roman" pitchFamily="18" charset="0"/>
                <a:cs typeface="Times New Roman" pitchFamily="18" charset="0"/>
                <a:sym typeface="Symbol"/>
              </a:rPr>
              <a:t>E</a:t>
            </a:r>
            <a:r>
              <a:rPr lang="en-US" sz="2400" dirty="0" smtClean="0">
                <a:latin typeface="Times New Roman" pitchFamily="18" charset="0"/>
                <a:cs typeface="Times New Roman" pitchFamily="18" charset="0"/>
              </a:rPr>
              <a:t> = TR - TC = P </a:t>
            </a:r>
            <a:r>
              <a:rPr lang="en-US" sz="16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Q - AC </a:t>
            </a:r>
            <a:r>
              <a:rPr lang="en-US" sz="16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Q =Q</a:t>
            </a:r>
            <a:r>
              <a:rPr lang="en-US" sz="16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(P-AC)</a:t>
            </a:r>
          </a:p>
          <a:p>
            <a:pPr algn="ctr" rtl="1"/>
            <a:endParaRPr lang="ar-SA" sz="2400" dirty="0" smtClean="0">
              <a:latin typeface="Times New Roman" pitchFamily="18" charset="0"/>
              <a:cs typeface="Times New Roman" pitchFamily="18" charset="0"/>
            </a:endParaRPr>
          </a:p>
          <a:p>
            <a:pPr rtl="1"/>
            <a:r>
              <a:rPr lang="ar-SA" sz="2000" dirty="0" smtClean="0">
                <a:latin typeface="Times New Roman" pitchFamily="18" charset="0"/>
                <a:cs typeface="Times New Roman" pitchFamily="18" charset="0"/>
              </a:rPr>
              <a:t>حيث أن الإيراد الكلي والتكلفة الكلية هما كما يلي:</a:t>
            </a:r>
            <a:r>
              <a:rPr lang="en-US" sz="2000" dirty="0" smtClean="0">
                <a:latin typeface="Times New Roman" pitchFamily="18" charset="0"/>
                <a:cs typeface="Times New Roman" pitchFamily="18" charset="0"/>
              </a:rPr>
              <a:t>      </a:t>
            </a:r>
            <a:r>
              <a:rPr lang="ar-SA" sz="20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TC = AC </a:t>
            </a:r>
            <a:r>
              <a:rPr lang="en-US" sz="16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Q</a:t>
            </a:r>
            <a:r>
              <a:rPr lang="ar-SA"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TR = P </a:t>
            </a:r>
            <a:r>
              <a:rPr lang="en-US" sz="16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Q</a:t>
            </a:r>
          </a:p>
          <a:p>
            <a:pPr rtl="1" eaLnBrk="1" hangingPunct="1"/>
            <a:r>
              <a:rPr lang="ar-SA" sz="2200" dirty="0" smtClean="0">
                <a:latin typeface="Times New Roman" pitchFamily="18" charset="0"/>
                <a:cs typeface="Times New Roman" pitchFamily="18" charset="0"/>
              </a:rPr>
              <a:t>في إطار المنافسة التامة تحدد الأسعار التنافسية في السوق، وبالتالي يعتمد الإيراد الكلي على الكمية التي يحددها المنتج، كما يعتمد الربح الكلي على الفرق بين السعر التنافسي ومتوسط التكلفة في المنشاة. ونلاحظ في المعادلة السابقة أن تساوي التكلفة المتوسطة مع السعر يؤدي إلى ربح صفري أي غياب الربح، بينما إذا كانت التكلفة المتوسطة أكبر من السعر يكون المنتج في حالة ربحية.  </a:t>
            </a:r>
            <a:endParaRPr lang="ar-SA" sz="2200" dirty="0" smtClean="0"/>
          </a:p>
          <a:p>
            <a:pPr rtl="1" eaLnBrk="1" hangingPunct="1"/>
            <a:endParaRPr lang="ar-BH" sz="2000" dirty="0" smtClean="0"/>
          </a:p>
          <a:p>
            <a:pPr rtl="1" eaLnBrk="1" hangingPunct="1"/>
            <a:endParaRPr lang="ar-BH" sz="20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 </a:t>
            </a:r>
          </a:p>
        </p:txBody>
      </p:sp>
      <p:sp>
        <p:nvSpPr>
          <p:cNvPr id="8195" name="Content Placeholder 2"/>
          <p:cNvSpPr>
            <a:spLocks noGrp="1"/>
          </p:cNvSpPr>
          <p:nvPr>
            <p:ph idx="1"/>
          </p:nvPr>
        </p:nvSpPr>
        <p:spPr>
          <a:xfrm>
            <a:off x="533400" y="1371600"/>
            <a:ext cx="8839200" cy="4343399"/>
          </a:xfrm>
        </p:spPr>
        <p:txBody>
          <a:bodyPr/>
          <a:lstStyle/>
          <a:p>
            <a:pPr rtl="1" eaLnBrk="1" hangingPunct="1"/>
            <a:r>
              <a:rPr lang="ar-SA" sz="2200" dirty="0" smtClean="0"/>
              <a:t>يمكن أن نحصل على الربح المتوسط كما يلي:</a:t>
            </a:r>
            <a:endParaRPr lang="en-US" sz="2200" dirty="0" smtClean="0"/>
          </a:p>
          <a:p>
            <a:pPr rtl="1" eaLnBrk="1" hangingPunct="1"/>
            <a:endParaRPr lang="ar-SA" sz="2200" dirty="0" smtClean="0"/>
          </a:p>
          <a:p>
            <a:pPr algn="ctr" rtl="1"/>
            <a:r>
              <a:rPr lang="en-US" sz="2400" dirty="0" smtClean="0">
                <a:latin typeface="Times New Roman" pitchFamily="18" charset="0"/>
                <a:cs typeface="Times New Roman" pitchFamily="18" charset="0"/>
                <a:sym typeface="Symbol"/>
              </a:rPr>
              <a:t>A</a:t>
            </a:r>
            <a:r>
              <a:rPr lang="en-US" sz="2400" baseline="-25000" dirty="0" smtClean="0">
                <a:latin typeface="Times New Roman" pitchFamily="18" charset="0"/>
                <a:cs typeface="Times New Roman" pitchFamily="18" charset="0"/>
                <a:sym typeface="Symbol"/>
              </a:rPr>
              <a:t>E</a:t>
            </a:r>
            <a:r>
              <a:rPr lang="en-US" sz="2400" dirty="0" smtClean="0">
                <a:latin typeface="Times New Roman" pitchFamily="18" charset="0"/>
                <a:cs typeface="Times New Roman" pitchFamily="18" charset="0"/>
              </a:rPr>
              <a:t> = ATR - ATC = P – AC</a:t>
            </a:r>
          </a:p>
          <a:p>
            <a:pPr rtl="1"/>
            <a:endParaRPr lang="en-US" sz="2200" dirty="0" smtClean="0">
              <a:latin typeface="Times New Roman" pitchFamily="18" charset="0"/>
              <a:cs typeface="Times New Roman" pitchFamily="18" charset="0"/>
            </a:endParaRPr>
          </a:p>
          <a:p>
            <a:pPr rtl="1"/>
            <a:r>
              <a:rPr lang="ar-SA" sz="2200" dirty="0" smtClean="0">
                <a:latin typeface="Times New Roman" pitchFamily="18" charset="0"/>
                <a:cs typeface="Times New Roman" pitchFamily="18" charset="0"/>
              </a:rPr>
              <a:t>مثال:</a:t>
            </a:r>
          </a:p>
          <a:p>
            <a:pPr rtl="1"/>
            <a:r>
              <a:rPr lang="ar-BH" sz="2200" dirty="0" smtClean="0"/>
              <a:t>نفترض أن سلعة </a:t>
            </a:r>
            <a:r>
              <a:rPr lang="ar-SA" sz="2200" dirty="0" smtClean="0"/>
              <a:t>القهوة</a:t>
            </a:r>
            <a:r>
              <a:rPr lang="ar-BH" sz="2200" dirty="0" smtClean="0"/>
              <a:t> </a:t>
            </a:r>
            <a:r>
              <a:rPr lang="ar-SA" sz="2200" dirty="0" smtClean="0"/>
              <a:t>تخضع ل</a:t>
            </a:r>
            <a:r>
              <a:rPr lang="ar-BH" sz="2200" dirty="0" smtClean="0"/>
              <a:t>سوق ال</a:t>
            </a:r>
            <a:r>
              <a:rPr lang="ar-SA" sz="2200" dirty="0" smtClean="0"/>
              <a:t>ت</a:t>
            </a:r>
            <a:r>
              <a:rPr lang="ar-BH" sz="2200" dirty="0" smtClean="0"/>
              <a:t>نافس التام، وأن السعر السائد </a:t>
            </a:r>
            <a:r>
              <a:rPr lang="ar-SA" sz="2200" dirty="0" smtClean="0"/>
              <a:t>يساوي</a:t>
            </a:r>
            <a:r>
              <a:rPr lang="ar-BH" sz="2200" dirty="0" smtClean="0"/>
              <a:t> 131 </a:t>
            </a:r>
            <a:r>
              <a:rPr lang="ar-SA" sz="2200" dirty="0" smtClean="0"/>
              <a:t>ريال</a:t>
            </a:r>
            <a:r>
              <a:rPr lang="ar-BH" sz="2200" dirty="0" smtClean="0"/>
              <a:t> ل</a:t>
            </a:r>
            <a:r>
              <a:rPr lang="ar-SA" sz="2200" dirty="0" smtClean="0"/>
              <a:t>كل ألف </a:t>
            </a:r>
            <a:r>
              <a:rPr lang="ar-BH" sz="2200" dirty="0" smtClean="0"/>
              <a:t>طن</a:t>
            </a:r>
            <a:r>
              <a:rPr lang="ar-SA" sz="2200" dirty="0" smtClean="0"/>
              <a:t> من القهوة.</a:t>
            </a:r>
            <a:r>
              <a:rPr lang="ar-BH" sz="2200" dirty="0" smtClean="0"/>
              <a:t> </a:t>
            </a:r>
            <a:r>
              <a:rPr lang="ar-SA" sz="2200" dirty="0" smtClean="0"/>
              <a:t>يمكن حساب</a:t>
            </a:r>
            <a:r>
              <a:rPr lang="ar-BH" sz="2200" dirty="0" smtClean="0"/>
              <a:t> الإيراد الكلي لمؤسسة</a:t>
            </a:r>
            <a:r>
              <a:rPr lang="ar-SA" sz="2200" dirty="0" smtClean="0"/>
              <a:t> إنتاج الحليب</a:t>
            </a:r>
            <a:r>
              <a:rPr lang="ar-BH" sz="2200" dirty="0" smtClean="0"/>
              <a:t> </a:t>
            </a:r>
            <a:r>
              <a:rPr lang="ar-SA" sz="2200" dirty="0" smtClean="0"/>
              <a:t>بسهولة عند كل كمية يتم بيعها (انظر الجدول التالي) أي:</a:t>
            </a:r>
          </a:p>
          <a:p>
            <a:pPr algn="ctr" rtl="1"/>
            <a:r>
              <a:rPr lang="ar-SA" sz="2200" dirty="0" smtClean="0"/>
              <a:t> </a:t>
            </a:r>
            <a:r>
              <a:rPr lang="en-US" sz="2000" dirty="0" smtClean="0">
                <a:latin typeface="Times New Roman" pitchFamily="18" charset="0"/>
                <a:cs typeface="Times New Roman" pitchFamily="18" charset="0"/>
              </a:rPr>
              <a:t>TR = 131 </a:t>
            </a:r>
            <a:r>
              <a:rPr lang="en-US" sz="14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Q</a:t>
            </a:r>
            <a:endParaRPr lang="ar-SA" sz="2000" dirty="0" smtClean="0">
              <a:latin typeface="Times New Roman" pitchFamily="18" charset="0"/>
              <a:cs typeface="Times New Roman" pitchFamily="18" charset="0"/>
            </a:endParaRPr>
          </a:p>
          <a:p>
            <a:pPr rtl="1"/>
            <a:endParaRPr lang="ar-SA" sz="2200" dirty="0" smtClean="0"/>
          </a:p>
          <a:p>
            <a:pPr rtl="1"/>
            <a:endParaRPr lang="ar-BH" sz="2200" dirty="0" smtClean="0"/>
          </a:p>
          <a:p>
            <a:pPr rtl="1" eaLnBrk="1" hangingPunct="1"/>
            <a:endParaRPr lang="ar-BH" sz="20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46" name="Group 106"/>
          <p:cNvGraphicFramePr>
            <a:graphicFrameLocks noGrp="1"/>
          </p:cNvGraphicFramePr>
          <p:nvPr/>
        </p:nvGraphicFramePr>
        <p:xfrm>
          <a:off x="1828800" y="533400"/>
          <a:ext cx="6172200" cy="5273040"/>
        </p:xfrm>
        <a:graphic>
          <a:graphicData uri="http://schemas.openxmlformats.org/drawingml/2006/table">
            <a:tbl>
              <a:tblPr rtl="1"/>
              <a:tblGrid>
                <a:gridCol w="662798"/>
                <a:gridCol w="963984"/>
                <a:gridCol w="1166036"/>
                <a:gridCol w="1183758"/>
                <a:gridCol w="1123508"/>
                <a:gridCol w="1072116"/>
              </a:tblGrid>
              <a:tr h="501687">
                <a:tc grid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0000FF"/>
                          </a:solidFill>
                          <a:effectLst/>
                          <a:latin typeface="Times New Roman" pitchFamily="18" charset="0"/>
                          <a:ea typeface="SimSun" pitchFamily="2" charset="-122"/>
                          <a:cs typeface="Times New Roman" pitchFamily="18" charset="0"/>
                        </a:rPr>
                        <a:t>تعظيم الربح: التحليل الكلي</a:t>
                      </a:r>
                      <a:endParaRPr kumimoji="0" lang="en-US" sz="2800" b="0" i="0" u="none" strike="noStrike" cap="none" normalizeH="0" baseline="0" dirty="0" smtClean="0">
                        <a:ln>
                          <a:noFill/>
                        </a:ln>
                        <a:solidFill>
                          <a:srgbClr val="0000FF"/>
                        </a:solidFill>
                        <a:effectLst/>
                        <a:latin typeface="Times New Roman" pitchFamily="18"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38364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Q</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smtClean="0">
                          <a:ln>
                            <a:noFill/>
                          </a:ln>
                          <a:solidFill>
                            <a:srgbClr val="000000"/>
                          </a:solidFill>
                          <a:effectLst/>
                          <a:latin typeface="Times New Roman" pitchFamily="18" charset="0"/>
                          <a:ea typeface="SimSun" pitchFamily="2" charset="-122"/>
                          <a:cs typeface="Arial" pitchFamily="34" charset="0"/>
                        </a:rPr>
                        <a:t>TR</a:t>
                      </a:r>
                      <a:endParaRPr kumimoji="0" lang="en-US" altLang="zh-CN" sz="2000" b="1" i="0" u="none" strike="noStrike" cap="none" normalizeH="0" baseline="0" dirty="0" smtClean="0">
                        <a:ln>
                          <a:noFill/>
                        </a:ln>
                        <a:solidFill>
                          <a:srgbClr val="000000"/>
                        </a:solidFill>
                        <a:effectLst/>
                        <a:latin typeface="Arial" pitchFamily="34" charset="0"/>
                        <a:ea typeface="SimSun" pitchFamily="2" charset="-122"/>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TFC</a:t>
                      </a:r>
                      <a:endParaRPr kumimoji="0" lang="en-US" sz="2000" b="1"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TVC</a:t>
                      </a:r>
                      <a:endParaRPr kumimoji="0" lang="en-US" sz="2000" b="1"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TC</a:t>
                      </a:r>
                      <a:endParaRPr kumimoji="0" lang="en-US" sz="20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sz="2000" b="1" dirty="0" smtClean="0">
                          <a:latin typeface="Times New Roman" pitchFamily="18" charset="0"/>
                          <a:cs typeface="Times New Roman" pitchFamily="18" charset="0"/>
                          <a:sym typeface="Symbol"/>
                        </a:rPr>
                        <a:t></a:t>
                      </a:r>
                      <a:endPar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sym typeface="Symbol" pitchFamily="18" charset="2"/>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36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100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FF0000"/>
                          </a:solidFill>
                          <a:effectLst/>
                          <a:latin typeface="Times New Roman" pitchFamily="18" charset="0"/>
                          <a:ea typeface="SimSun" pitchFamily="2" charset="-122"/>
                          <a:cs typeface="Times New Roman" pitchFamily="18" charset="0"/>
                        </a:rPr>
                        <a:t>100-</a:t>
                      </a:r>
                      <a:endParaRPr kumimoji="0" lang="ar-SA" sz="1800" b="0" i="0" u="none" strike="noStrike" cap="none" normalizeH="0" baseline="0" dirty="0" smtClean="0">
                        <a:ln>
                          <a:noFill/>
                        </a:ln>
                        <a:solidFill>
                          <a:srgbClr val="FF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36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131</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90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190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FF0000"/>
                          </a:solidFill>
                          <a:effectLst/>
                          <a:latin typeface="Times New Roman" pitchFamily="18" charset="0"/>
                          <a:ea typeface="SimSun" pitchFamily="2" charset="-122"/>
                          <a:cs typeface="Times New Roman" pitchFamily="18" charset="0"/>
                        </a:rPr>
                        <a:t>59-</a:t>
                      </a:r>
                      <a:endParaRPr kumimoji="0" lang="ar-SA" sz="1800" b="0" i="0" u="none" strike="noStrike" cap="none" normalizeH="0" baseline="0" dirty="0" smtClean="0">
                        <a:ln>
                          <a:noFill/>
                        </a:ln>
                        <a:solidFill>
                          <a:srgbClr val="FF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36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262</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180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270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FF0000"/>
                          </a:solidFill>
                          <a:effectLst/>
                          <a:latin typeface="Times New Roman" pitchFamily="18" charset="0"/>
                          <a:ea typeface="SimSun" pitchFamily="2" charset="-122"/>
                          <a:cs typeface="Times New Roman" pitchFamily="18" charset="0"/>
                        </a:rPr>
                        <a:t>8-</a:t>
                      </a:r>
                      <a:endParaRPr kumimoji="0" lang="ar-SA" sz="1800" b="0" i="0" u="none" strike="noStrike" cap="none" normalizeH="0" baseline="0" dirty="0" smtClean="0">
                        <a:ln>
                          <a:noFill/>
                        </a:ln>
                        <a:solidFill>
                          <a:srgbClr val="FF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36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393</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240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340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53+</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36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524</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300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400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124+</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36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655</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370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470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185+</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36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786</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450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550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236+</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36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917</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540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640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277+</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36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8</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1048</a:t>
                      </a:r>
                      <a:endParaRPr kumimoji="0" lang="en-US"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650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750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298+</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36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009900"/>
                          </a:solidFill>
                          <a:effectLst/>
                          <a:latin typeface="Times New Roman" pitchFamily="18" charset="0"/>
                          <a:ea typeface="SimSun" pitchFamily="2" charset="-122"/>
                          <a:cs typeface="Times New Roman" pitchFamily="18" charset="0"/>
                        </a:rPr>
                        <a:t>9</a:t>
                      </a:r>
                      <a:endParaRPr kumimoji="0" lang="ar-SA" sz="1800" b="1" i="0" u="none" strike="noStrike" cap="none" normalizeH="0" baseline="0" dirty="0" smtClean="0">
                        <a:ln>
                          <a:noFill/>
                        </a:ln>
                        <a:solidFill>
                          <a:srgbClr val="0099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1179</a:t>
                      </a:r>
                      <a:endParaRPr kumimoji="0" lang="en-US"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780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880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009900"/>
                          </a:solidFill>
                          <a:effectLst/>
                          <a:latin typeface="Times New Roman" pitchFamily="18" charset="0"/>
                          <a:ea typeface="SimSun" pitchFamily="2" charset="-122"/>
                          <a:cs typeface="Times New Roman" pitchFamily="18" charset="0"/>
                        </a:rPr>
                        <a:t>299+</a:t>
                      </a:r>
                      <a:endParaRPr kumimoji="0" lang="ar-SA" sz="1800" b="1" i="0" u="none" strike="noStrike" cap="none" normalizeH="0" baseline="0" dirty="0" smtClean="0">
                        <a:ln>
                          <a:noFill/>
                        </a:ln>
                        <a:solidFill>
                          <a:srgbClr val="0099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36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1310</a:t>
                      </a:r>
                      <a:endParaRPr kumimoji="0" lang="en-US"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 </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930</a:t>
                      </a:r>
                      <a:endParaRPr kumimoji="0" lang="ar-SA" sz="18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1030</a:t>
                      </a:r>
                      <a:endParaRPr kumimoji="0" lang="en-US"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280+</a:t>
                      </a:r>
                      <a:endParaRPr kumimoji="0" lang="ar-SA" sz="18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813050" y="1309159"/>
          <a:ext cx="4279900" cy="4238625"/>
        </p:xfrm>
        <a:graphic>
          <a:graphicData uri="http://schemas.openxmlformats.org/drawingml/2006/table">
            <a:tbl>
              <a:tblPr/>
              <a:tblGrid>
                <a:gridCol w="751917"/>
                <a:gridCol w="748745"/>
                <a:gridCol w="786816"/>
                <a:gridCol w="1281749"/>
                <a:gridCol w="710673"/>
              </a:tblGrid>
              <a:tr h="457200">
                <a:tc gridSpan="4">
                  <a:txBody>
                    <a:bodyPr/>
                    <a:lstStyle/>
                    <a:p>
                      <a:pPr algn="ctr" rtl="0" fontAlgn="ctr"/>
                      <a:r>
                        <a:rPr lang="ar-SA" sz="2800" b="1" i="0" u="none" strike="noStrike">
                          <a:solidFill>
                            <a:srgbClr val="0000FF"/>
                          </a:solidFill>
                          <a:latin typeface="Times New Roman"/>
                        </a:rPr>
                        <a:t>تعظيم الربح: التحليل الكلي</a:t>
                      </a:r>
                      <a:r>
                        <a:rPr lang="ar-SA" sz="2800" b="0" i="0" u="none" strike="noStrike">
                          <a:solidFill>
                            <a:srgbClr val="0000FF"/>
                          </a:solidFill>
                          <a:latin typeface="Times New Roman"/>
                        </a:rPr>
                        <a:t> </a:t>
                      </a:r>
                      <a:endParaRPr lang="ar-SA" sz="2800" b="1" i="0" u="none" strike="noStrike">
                        <a:solidFill>
                          <a:srgbClr val="0000FF"/>
                        </a:solidFill>
                        <a:latin typeface="Times New Roman"/>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latin typeface="Calibri"/>
                      </a:endParaRPr>
                    </a:p>
                  </a:txBody>
                  <a:tcPr marL="9525" marR="9525" marT="9525" marB="0" anchor="b">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tcPr>
                </a:tc>
              </a:tr>
              <a:tr h="352425">
                <a:tc>
                  <a:txBody>
                    <a:bodyPr/>
                    <a:lstStyle/>
                    <a:p>
                      <a:pPr algn="ctr" rtl="0" fontAlgn="ctr"/>
                      <a:r>
                        <a:rPr lang="en-US" sz="2000" b="1" i="0" u="none" strike="noStrike">
                          <a:solidFill>
                            <a:srgbClr val="000000"/>
                          </a:solidFill>
                          <a:latin typeface="Times New Roman"/>
                        </a:rPr>
                        <a:t>Q </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1" i="0" u="none" strike="noStrike">
                          <a:solidFill>
                            <a:srgbClr val="0000FF"/>
                          </a:solidFill>
                          <a:latin typeface="Times New Roman"/>
                        </a:rPr>
                        <a:t>AR</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1" i="0" u="none" strike="noStrike">
                          <a:solidFill>
                            <a:srgbClr val="FF0000"/>
                          </a:solidFill>
                          <a:latin typeface="Times New Roman"/>
                        </a:rPr>
                        <a:t>AC</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1" i="0" u="none" strike="noStrike">
                          <a:solidFill>
                            <a:srgbClr val="000000"/>
                          </a:solidFill>
                          <a:latin typeface="Symbol"/>
                        </a:rPr>
                        <a:t>AP</a:t>
                      </a:r>
                      <a:r>
                        <a:rPr lang="en-US" sz="2000" b="1" i="0" u="none" strike="noStrike">
                          <a:solidFill>
                            <a:srgbClr val="000000"/>
                          </a:solidFill>
                          <a:latin typeface="Times New Roman"/>
                        </a:rPr>
                        <a:t> </a:t>
                      </a:r>
                      <a:endParaRPr lang="en-US" sz="2000" b="1" i="0" u="none" strike="noStrike">
                        <a:solidFill>
                          <a:srgbClr val="000000"/>
                        </a:solidFill>
                        <a:latin typeface="Symbol"/>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1" i="0" u="none" strike="noStrike">
                          <a:solidFill>
                            <a:srgbClr val="000000"/>
                          </a:solidFill>
                          <a:latin typeface="Symbol"/>
                        </a:rPr>
                        <a:t>P</a:t>
                      </a:r>
                      <a:r>
                        <a:rPr lang="en-US" sz="2000" b="1" i="0" u="none" strike="noStrike">
                          <a:solidFill>
                            <a:srgbClr val="000000"/>
                          </a:solidFill>
                          <a:latin typeface="Times New Roman"/>
                        </a:rPr>
                        <a:t> </a:t>
                      </a:r>
                      <a:endParaRPr lang="en-US" sz="2000" b="1" i="0" u="none" strike="noStrike">
                        <a:solidFill>
                          <a:srgbClr val="000000"/>
                        </a:solidFill>
                        <a:latin typeface="Symbol"/>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2900">
                <a:tc>
                  <a:txBody>
                    <a:bodyPr/>
                    <a:lstStyle/>
                    <a:p>
                      <a:pPr algn="ctr" rtl="0" fontAlgn="ctr"/>
                      <a:r>
                        <a:rPr lang="en-US" sz="2000" b="0" i="0" u="none" strike="noStrike">
                          <a:solidFill>
                            <a:srgbClr val="000000"/>
                          </a:solidFill>
                          <a:latin typeface="Times New Roman"/>
                        </a:rPr>
                        <a:t>1</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FF"/>
                          </a:solidFill>
                          <a:latin typeface="Times New Roman"/>
                        </a:rPr>
                        <a:t>131</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FF0000"/>
                          </a:solidFill>
                          <a:latin typeface="Times New Roman"/>
                        </a:rPr>
                        <a:t>190.0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FF0000"/>
                          </a:solidFill>
                          <a:latin typeface="Times New Roman"/>
                        </a:rPr>
                        <a:t>-59.0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FF0000"/>
                          </a:solidFill>
                          <a:latin typeface="Times New Roman"/>
                        </a:rPr>
                        <a:t>-59.0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2900">
                <a:tc>
                  <a:txBody>
                    <a:bodyPr/>
                    <a:lstStyle/>
                    <a:p>
                      <a:pPr algn="ctr" rtl="0" fontAlgn="ctr"/>
                      <a:r>
                        <a:rPr lang="en-US" sz="2000" b="0" i="0" u="none" strike="noStrike">
                          <a:solidFill>
                            <a:srgbClr val="000000"/>
                          </a:solidFill>
                          <a:latin typeface="Times New Roman"/>
                        </a:rPr>
                        <a:t>2</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FF"/>
                          </a:solidFill>
                          <a:latin typeface="Times New Roman"/>
                        </a:rPr>
                        <a:t>131</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FF0000"/>
                          </a:solidFill>
                          <a:latin typeface="Times New Roman"/>
                        </a:rPr>
                        <a:t>135.0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FF0000"/>
                          </a:solidFill>
                          <a:latin typeface="Times New Roman"/>
                        </a:rPr>
                        <a:t>-4.0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FF0000"/>
                          </a:solidFill>
                          <a:latin typeface="Times New Roman"/>
                        </a:rPr>
                        <a:t>-8.0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2900">
                <a:tc>
                  <a:txBody>
                    <a:bodyPr/>
                    <a:lstStyle/>
                    <a:p>
                      <a:pPr algn="ctr" rtl="0" fontAlgn="ctr"/>
                      <a:r>
                        <a:rPr lang="en-US" sz="2000" b="0" i="0" u="none" strike="noStrike">
                          <a:solidFill>
                            <a:srgbClr val="000000"/>
                          </a:solidFill>
                          <a:latin typeface="Times New Roman"/>
                        </a:rPr>
                        <a:t>3</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FF"/>
                          </a:solidFill>
                          <a:latin typeface="Times New Roman"/>
                        </a:rPr>
                        <a:t>131</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FF0000"/>
                          </a:solidFill>
                          <a:latin typeface="Times New Roman"/>
                        </a:rPr>
                        <a:t>113.3</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00"/>
                          </a:solidFill>
                          <a:latin typeface="Times New Roman"/>
                        </a:rPr>
                        <a:t>17.7</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B050"/>
                          </a:solidFill>
                          <a:latin typeface="Times New Roman"/>
                        </a:rPr>
                        <a:t>53.0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2900">
                <a:tc>
                  <a:txBody>
                    <a:bodyPr/>
                    <a:lstStyle/>
                    <a:p>
                      <a:pPr algn="ctr" rtl="0" fontAlgn="ctr"/>
                      <a:r>
                        <a:rPr lang="en-US" sz="2000" b="0" i="0" u="none" strike="noStrike">
                          <a:solidFill>
                            <a:srgbClr val="000000"/>
                          </a:solidFill>
                          <a:latin typeface="Times New Roman"/>
                        </a:rPr>
                        <a:t>4</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FF"/>
                          </a:solidFill>
                          <a:latin typeface="Times New Roman"/>
                        </a:rPr>
                        <a:t>131</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FF0000"/>
                          </a:solidFill>
                          <a:latin typeface="Times New Roman"/>
                        </a:rPr>
                        <a:t>100.0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00"/>
                          </a:solidFill>
                          <a:latin typeface="Times New Roman"/>
                        </a:rPr>
                        <a:t>31.0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B050"/>
                          </a:solidFill>
                          <a:latin typeface="Times New Roman"/>
                        </a:rPr>
                        <a:t>124.0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2900">
                <a:tc>
                  <a:txBody>
                    <a:bodyPr/>
                    <a:lstStyle/>
                    <a:p>
                      <a:pPr algn="ctr" rtl="0" fontAlgn="ctr"/>
                      <a:r>
                        <a:rPr lang="en-US" sz="2000" b="0" i="0" u="none" strike="noStrike">
                          <a:solidFill>
                            <a:srgbClr val="000000"/>
                          </a:solidFill>
                          <a:latin typeface="Times New Roman"/>
                        </a:rPr>
                        <a:t>5</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FF"/>
                          </a:solidFill>
                          <a:latin typeface="Times New Roman"/>
                        </a:rPr>
                        <a:t>131</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FF0000"/>
                          </a:solidFill>
                          <a:latin typeface="Times New Roman"/>
                        </a:rPr>
                        <a:t>94.0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00"/>
                          </a:solidFill>
                          <a:latin typeface="Times New Roman"/>
                        </a:rPr>
                        <a:t>37.0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B050"/>
                          </a:solidFill>
                          <a:latin typeface="Times New Roman"/>
                        </a:rPr>
                        <a:t>185.0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2900">
                <a:tc>
                  <a:txBody>
                    <a:bodyPr/>
                    <a:lstStyle/>
                    <a:p>
                      <a:pPr algn="ctr" rtl="0" fontAlgn="ctr"/>
                      <a:r>
                        <a:rPr lang="en-US" sz="2000" b="0" i="0" u="none" strike="noStrike">
                          <a:solidFill>
                            <a:srgbClr val="000000"/>
                          </a:solidFill>
                          <a:latin typeface="Times New Roman"/>
                        </a:rPr>
                        <a:t>6</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FF"/>
                          </a:solidFill>
                          <a:latin typeface="Times New Roman"/>
                        </a:rPr>
                        <a:t>131</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FF0000"/>
                          </a:solidFill>
                          <a:latin typeface="Times New Roman"/>
                        </a:rPr>
                        <a:t>91.7</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00"/>
                          </a:solidFill>
                          <a:latin typeface="Times New Roman"/>
                        </a:rPr>
                        <a:t>39.3</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B050"/>
                          </a:solidFill>
                          <a:latin typeface="Times New Roman"/>
                        </a:rPr>
                        <a:t>236.0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2900">
                <a:tc>
                  <a:txBody>
                    <a:bodyPr/>
                    <a:lstStyle/>
                    <a:p>
                      <a:pPr algn="ctr" rtl="0" fontAlgn="ctr"/>
                      <a:r>
                        <a:rPr lang="en-US" sz="2000" b="0" i="0" u="none" strike="noStrike">
                          <a:solidFill>
                            <a:srgbClr val="000000"/>
                          </a:solidFill>
                          <a:latin typeface="Times New Roman"/>
                        </a:rPr>
                        <a:t>7</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FF"/>
                          </a:solidFill>
                          <a:latin typeface="Times New Roman"/>
                        </a:rPr>
                        <a:t>131</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1" i="0" u="none" strike="noStrike">
                          <a:solidFill>
                            <a:srgbClr val="FF0000"/>
                          </a:solidFill>
                          <a:latin typeface="Times New Roman"/>
                        </a:rPr>
                        <a:t>91.4</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00"/>
                          </a:solidFill>
                          <a:latin typeface="Times New Roman"/>
                        </a:rPr>
                        <a:t>39.6</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B050"/>
                          </a:solidFill>
                          <a:latin typeface="Times New Roman"/>
                        </a:rPr>
                        <a:t>277.0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2900">
                <a:tc>
                  <a:txBody>
                    <a:bodyPr/>
                    <a:lstStyle/>
                    <a:p>
                      <a:pPr algn="ctr" rtl="0" fontAlgn="ctr"/>
                      <a:r>
                        <a:rPr lang="en-US" sz="2000" b="0" i="0" u="none" strike="noStrike">
                          <a:solidFill>
                            <a:srgbClr val="000000"/>
                          </a:solidFill>
                          <a:latin typeface="Times New Roman"/>
                        </a:rPr>
                        <a:t>8</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FF"/>
                          </a:solidFill>
                          <a:latin typeface="Times New Roman"/>
                        </a:rPr>
                        <a:t>131</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FF0000"/>
                          </a:solidFill>
                          <a:latin typeface="Times New Roman"/>
                        </a:rPr>
                        <a:t>93.8</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00"/>
                          </a:solidFill>
                          <a:latin typeface="Times New Roman"/>
                        </a:rPr>
                        <a:t>37.3</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B050"/>
                          </a:solidFill>
                          <a:latin typeface="Times New Roman"/>
                        </a:rPr>
                        <a:t>298.0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2900">
                <a:tc>
                  <a:txBody>
                    <a:bodyPr/>
                    <a:lstStyle/>
                    <a:p>
                      <a:pPr algn="ctr" rtl="0" fontAlgn="ctr"/>
                      <a:r>
                        <a:rPr lang="en-US" sz="2000" b="1" i="0" u="none" strike="noStrike">
                          <a:solidFill>
                            <a:srgbClr val="009900"/>
                          </a:solidFill>
                          <a:latin typeface="Times New Roman"/>
                        </a:rPr>
                        <a:t>9</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FF"/>
                          </a:solidFill>
                          <a:latin typeface="Times New Roman"/>
                        </a:rPr>
                        <a:t>131</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FF0000"/>
                          </a:solidFill>
                          <a:latin typeface="Times New Roman"/>
                        </a:rPr>
                        <a:t>97.8</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00"/>
                          </a:solidFill>
                          <a:latin typeface="Times New Roman"/>
                        </a:rPr>
                        <a:t>33.2</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B050"/>
                          </a:solidFill>
                          <a:latin typeface="Times New Roman"/>
                        </a:rPr>
                        <a:t>299.0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C090"/>
                    </a:solidFill>
                  </a:tcPr>
                </a:tc>
              </a:tr>
              <a:tr h="342900">
                <a:tc>
                  <a:txBody>
                    <a:bodyPr/>
                    <a:lstStyle/>
                    <a:p>
                      <a:pPr algn="ctr" rtl="0" fontAlgn="ctr"/>
                      <a:r>
                        <a:rPr lang="en-US" sz="2000" b="0" i="0" u="none" strike="noStrike">
                          <a:solidFill>
                            <a:srgbClr val="000000"/>
                          </a:solidFill>
                          <a:latin typeface="Times New Roman"/>
                        </a:rPr>
                        <a:t>10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FF"/>
                          </a:solidFill>
                          <a:latin typeface="Times New Roman"/>
                        </a:rPr>
                        <a:t>131</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FF0000"/>
                          </a:solidFill>
                          <a:latin typeface="Times New Roman"/>
                        </a:rPr>
                        <a:t>103.0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00"/>
                          </a:solidFill>
                          <a:latin typeface="Times New Roman"/>
                        </a:rPr>
                        <a:t>28.0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dirty="0">
                          <a:solidFill>
                            <a:srgbClr val="00B050"/>
                          </a:solidFill>
                          <a:latin typeface="Times New Roman"/>
                        </a:rPr>
                        <a:t>280.0</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228600" y="1371600"/>
            <a:ext cx="9144000" cy="4343400"/>
          </a:xfrm>
        </p:spPr>
        <p:txBody>
          <a:bodyPr/>
          <a:lstStyle/>
          <a:p>
            <a:pPr rtl="1" eaLnBrk="1" hangingPunct="1"/>
            <a:r>
              <a:rPr lang="ar-SA" sz="2000" dirty="0" smtClean="0"/>
              <a:t>يعتبر التحليل الحدي على أنه الطريقة العلمية للتوصل إلى مستوى الإنتاج الأمثل، أي الذي يعظم الربح. وذلك لأن استخدام أسلوب التحليل الكلي في إطار المنشأة يعتمد على التجربة ويحتمل فيه الخطأ ومجانبة الصواب. </a:t>
            </a:r>
          </a:p>
          <a:p>
            <a:pPr rtl="1" eaLnBrk="1" hangingPunct="1"/>
            <a:endParaRPr lang="ar-SA" sz="2000" dirty="0" smtClean="0"/>
          </a:p>
          <a:p>
            <a:pPr rtl="1" eaLnBrk="1" hangingPunct="1"/>
            <a:r>
              <a:rPr lang="ar-SA" sz="2000" dirty="0" smtClean="0"/>
              <a:t>نستطيع الإعتماد على تحليل الرسم البياني التالي لدالتي الإيراد الكلي والتكلفة الكلية قصد اشتقاق الشرط الرياضي لتعظيم دالة الربح. ويتمثل هذا الشرط في:</a:t>
            </a:r>
          </a:p>
          <a:p>
            <a:pPr algn="ctr" rtl="1" eaLnBrk="1" hangingPunct="1"/>
            <a:r>
              <a:rPr lang="ar-SA" sz="2000" dirty="0" smtClean="0">
                <a:solidFill>
                  <a:srgbClr val="0000FF"/>
                </a:solidFill>
              </a:rPr>
              <a:t> </a:t>
            </a:r>
            <a:r>
              <a:rPr lang="ar-BH" sz="2000" dirty="0" smtClean="0">
                <a:solidFill>
                  <a:srgbClr val="0000FF"/>
                </a:solidFill>
              </a:rPr>
              <a:t>ميل منحنى التكاليف الكلية = ميل منحنى الإيراد الكلي</a:t>
            </a:r>
            <a:endParaRPr lang="fr-MA" sz="2000" dirty="0" smtClean="0">
              <a:solidFill>
                <a:srgbClr val="0000FF"/>
              </a:solidFill>
            </a:endParaRPr>
          </a:p>
          <a:p>
            <a:pPr rtl="1" eaLnBrk="1" hangingPunct="1"/>
            <a:r>
              <a:rPr lang="ar-SA" sz="2000" dirty="0" smtClean="0"/>
              <a:t> </a:t>
            </a:r>
          </a:p>
          <a:p>
            <a:pPr rtl="1" eaLnBrk="1" hangingPunct="1"/>
            <a:endParaRPr lang="ar-SA" sz="2000" u="sng" dirty="0" smtClean="0"/>
          </a:p>
          <a:p>
            <a:pPr rtl="1" eaLnBrk="1" hangingPunct="1"/>
            <a:endParaRPr lang="ar-SA" sz="2000" u="sng" dirty="0" smtClean="0"/>
          </a:p>
          <a:p>
            <a:pPr rtl="1" eaLnBrk="1" hangingPunct="1"/>
            <a:r>
              <a:rPr lang="ar-SA" sz="2000" dirty="0" smtClean="0"/>
              <a:t>تأخذ دالة </a:t>
            </a:r>
            <a:r>
              <a:rPr lang="ar-BH" sz="2000" dirty="0" smtClean="0"/>
              <a:t>الإيراد الكلي </a:t>
            </a:r>
            <a:r>
              <a:rPr lang="ar-SA" sz="2000" dirty="0" smtClean="0"/>
              <a:t>شكل</a:t>
            </a:r>
            <a:r>
              <a:rPr lang="ar-BH" sz="2000" dirty="0" smtClean="0"/>
              <a:t> دالة خطية موجبة في ظل المنافسة التامة</a:t>
            </a:r>
            <a:r>
              <a:rPr lang="ar-SA" sz="2000" dirty="0" smtClean="0"/>
              <a:t>.</a:t>
            </a:r>
            <a:r>
              <a:rPr lang="ar-BH" sz="2000" dirty="0" smtClean="0"/>
              <a:t> حيث يزيد الإيراد الكلي بزيادة المبيعات</a:t>
            </a:r>
            <a:r>
              <a:rPr lang="ar-SA" sz="2000" dirty="0" smtClean="0"/>
              <a:t>،</a:t>
            </a:r>
            <a:r>
              <a:rPr lang="ar-BH" sz="2000" dirty="0" smtClean="0"/>
              <a:t> ولكن بمعدل ثابت يساوي السعر السائد </a:t>
            </a:r>
            <a:r>
              <a:rPr lang="ar-SA" sz="2000" dirty="0" smtClean="0"/>
              <a:t>في السوق</a:t>
            </a:r>
            <a:r>
              <a:rPr lang="ar-BH" sz="2000" dirty="0" smtClean="0"/>
              <a:t>.</a:t>
            </a:r>
            <a:endParaRPr lang="fr-MA" sz="2000" dirty="0" smtClean="0"/>
          </a:p>
          <a:p>
            <a:pPr rtl="1" eaLnBrk="1" hangingPunct="1"/>
            <a:endParaRPr lang="ar-BH" sz="2000" dirty="0" smtClean="0"/>
          </a:p>
        </p:txBody>
      </p:sp>
      <p:sp>
        <p:nvSpPr>
          <p:cNvPr id="7" name="Title 1"/>
          <p:cNvSpPr>
            <a:spLocks noGrp="1"/>
          </p:cNvSpPr>
          <p:nvPr>
            <p:ph type="title"/>
          </p:nvPr>
        </p:nvSpPr>
        <p:spPr>
          <a:xfrm>
            <a:off x="495300" y="533400"/>
            <a:ext cx="8915400" cy="609600"/>
          </a:xfrm>
          <a:noFill/>
          <a:ln>
            <a:noFill/>
          </a:ln>
        </p:spPr>
        <p:txBody>
          <a:bodyPr/>
          <a:lstStyle/>
          <a:p>
            <a:pPr rtl="1" eaLnBrk="1" hangingPunct="1">
              <a:defRPr/>
            </a:pPr>
            <a:r>
              <a:rPr lang="ar-SA" sz="3600" dirty="0" smtClean="0">
                <a:solidFill>
                  <a:srgbClr val="0000FF"/>
                </a:solidFill>
              </a:rPr>
              <a:t>التحليل الحدي </a:t>
            </a:r>
          </a:p>
        </p:txBody>
      </p:sp>
      <p:graphicFrame>
        <p:nvGraphicFramePr>
          <p:cNvPr id="10241" name="Object 1"/>
          <p:cNvGraphicFramePr>
            <a:graphicFrameLocks noChangeAspect="1"/>
          </p:cNvGraphicFramePr>
          <p:nvPr/>
        </p:nvGraphicFramePr>
        <p:xfrm>
          <a:off x="2847975" y="3429000"/>
          <a:ext cx="3425825" cy="685800"/>
        </p:xfrm>
        <a:graphic>
          <a:graphicData uri="http://schemas.openxmlformats.org/presentationml/2006/ole">
            <p:oleObj spid="_x0000_s10241" name="Equation" r:id="rId3" imgW="1663560" imgH="4190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0241"/>
                                        </p:tgtEl>
                                        <p:attrNameLst>
                                          <p:attrName>style.visibility</p:attrName>
                                        </p:attrNameLst>
                                      </p:cBhvr>
                                      <p:to>
                                        <p:strVal val="visible"/>
                                      </p:to>
                                    </p:set>
                                    <p:anim calcmode="lin" valueType="num">
                                      <p:cBhvr>
                                        <p:cTn id="7" dur="1000" fill="hold"/>
                                        <p:tgtEl>
                                          <p:spTgt spid="10241"/>
                                        </p:tgtEl>
                                        <p:attrNameLst>
                                          <p:attrName>ppt_w</p:attrName>
                                        </p:attrNameLst>
                                      </p:cBhvr>
                                      <p:tavLst>
                                        <p:tav tm="0">
                                          <p:val>
                                            <p:fltVal val="0"/>
                                          </p:val>
                                        </p:tav>
                                        <p:tav tm="100000">
                                          <p:val>
                                            <p:strVal val="#ppt_w"/>
                                          </p:val>
                                        </p:tav>
                                      </p:tavLst>
                                    </p:anim>
                                    <p:anim calcmode="lin" valueType="num">
                                      <p:cBhvr>
                                        <p:cTn id="8" dur="1000" fill="hold"/>
                                        <p:tgtEl>
                                          <p:spTgt spid="10241"/>
                                        </p:tgtEl>
                                        <p:attrNameLst>
                                          <p:attrName>ppt_h</p:attrName>
                                        </p:attrNameLst>
                                      </p:cBhvr>
                                      <p:tavLst>
                                        <p:tav tm="0">
                                          <p:val>
                                            <p:fltVal val="0"/>
                                          </p:val>
                                        </p:tav>
                                        <p:tav tm="100000">
                                          <p:val>
                                            <p:strVal val="#ppt_h"/>
                                          </p:val>
                                        </p:tav>
                                      </p:tavLst>
                                    </p:anim>
                                    <p:anim calcmode="lin" valueType="num">
                                      <p:cBhvr>
                                        <p:cTn id="9" dur="1000" fill="hold"/>
                                        <p:tgtEl>
                                          <p:spTgt spid="10241"/>
                                        </p:tgtEl>
                                        <p:attrNameLst>
                                          <p:attrName>style.rotation</p:attrName>
                                        </p:attrNameLst>
                                      </p:cBhvr>
                                      <p:tavLst>
                                        <p:tav tm="0">
                                          <p:val>
                                            <p:fltVal val="90"/>
                                          </p:val>
                                        </p:tav>
                                        <p:tav tm="100000">
                                          <p:val>
                                            <p:fltVal val="0"/>
                                          </p:val>
                                        </p:tav>
                                      </p:tavLst>
                                    </p:anim>
                                    <p:animEffect transition="in" filter="fade">
                                      <p:cBhvr>
                                        <p:cTn id="10" dur="1000"/>
                                        <p:tgtEl>
                                          <p:spTgt spid="10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3"/>
          <p:cNvSpPr txBox="1">
            <a:spLocks noChangeArrowheads="1"/>
          </p:cNvSpPr>
          <p:nvPr/>
        </p:nvSpPr>
        <p:spPr bwMode="auto">
          <a:xfrm>
            <a:off x="4572000" y="466725"/>
            <a:ext cx="543588" cy="371475"/>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TR</a:t>
            </a:r>
            <a:endParaRPr lang="en-US" sz="2200" dirty="0"/>
          </a:p>
        </p:txBody>
      </p:sp>
      <p:sp>
        <p:nvSpPr>
          <p:cNvPr id="14340" name="Text Box 4"/>
          <p:cNvSpPr txBox="1">
            <a:spLocks noChangeArrowheads="1"/>
          </p:cNvSpPr>
          <p:nvPr/>
        </p:nvSpPr>
        <p:spPr bwMode="auto">
          <a:xfrm>
            <a:off x="609600" y="400051"/>
            <a:ext cx="681435" cy="819149"/>
          </a:xfrm>
          <a:prstGeom prst="rect">
            <a:avLst/>
          </a:prstGeom>
          <a:noFill/>
          <a:ln w="9525">
            <a:noFill/>
            <a:miter lim="800000"/>
            <a:headEnd/>
            <a:tailEnd/>
          </a:ln>
          <a:effectLst/>
        </p:spPr>
        <p:txBody>
          <a:bodyPr/>
          <a:lstStyle/>
          <a:p>
            <a:pPr algn="ctr" rtl="1"/>
            <a:r>
              <a:rPr lang="en-US" altLang="zh-CN" sz="2400" dirty="0">
                <a:latin typeface="Times New Roman" pitchFamily="18" charset="0"/>
                <a:ea typeface="SimSun" pitchFamily="2" charset="-122"/>
              </a:rPr>
              <a:t>TC </a:t>
            </a:r>
            <a:endParaRPr lang="ar-SA" altLang="zh-CN" sz="2400" dirty="0" smtClean="0">
              <a:latin typeface="Times New Roman" pitchFamily="18" charset="0"/>
              <a:ea typeface="SimSun" pitchFamily="2" charset="-122"/>
            </a:endParaRPr>
          </a:p>
          <a:p>
            <a:pPr algn="ctr" rtl="1"/>
            <a:r>
              <a:rPr lang="en-US" altLang="zh-CN" sz="2400" dirty="0" smtClean="0">
                <a:latin typeface="Times New Roman" pitchFamily="18" charset="0"/>
                <a:ea typeface="SimSun" pitchFamily="2" charset="-122"/>
              </a:rPr>
              <a:t>TR</a:t>
            </a:r>
            <a:endParaRPr lang="en-US" sz="3600" dirty="0"/>
          </a:p>
        </p:txBody>
      </p:sp>
      <p:sp>
        <p:nvSpPr>
          <p:cNvPr id="14341" name="Text Box 5"/>
          <p:cNvSpPr txBox="1">
            <a:spLocks noChangeArrowheads="1"/>
          </p:cNvSpPr>
          <p:nvPr/>
        </p:nvSpPr>
        <p:spPr bwMode="auto">
          <a:xfrm>
            <a:off x="4800600" y="3429000"/>
            <a:ext cx="508530" cy="373061"/>
          </a:xfrm>
          <a:prstGeom prst="rect">
            <a:avLst/>
          </a:prstGeom>
          <a:noFill/>
          <a:ln w="9525">
            <a:noFill/>
            <a:miter lim="800000"/>
            <a:headEnd/>
            <a:tailEnd/>
          </a:ln>
          <a:effectLst/>
        </p:spPr>
        <p:txBody>
          <a:bodyPr/>
          <a:lstStyle/>
          <a:p>
            <a:pPr algn="r"/>
            <a:r>
              <a:rPr lang="en-US" sz="1200" b="1" dirty="0">
                <a:latin typeface="Times New Roman" pitchFamily="18" charset="0"/>
                <a:ea typeface="SimSun" pitchFamily="2" charset="-122"/>
                <a:cs typeface="Arabic Transparent" pitchFamily="2" charset="-78"/>
              </a:rPr>
              <a:t>  </a:t>
            </a:r>
            <a:r>
              <a:rPr lang="en-US" sz="2200" dirty="0">
                <a:latin typeface="Times New Roman" pitchFamily="18" charset="0"/>
                <a:ea typeface="SimSun" pitchFamily="2" charset="-122"/>
                <a:cs typeface="Arabic Transparent" pitchFamily="2" charset="-78"/>
              </a:rPr>
              <a:t>Q</a:t>
            </a:r>
            <a:endParaRPr lang="en-US" sz="2200" dirty="0">
              <a:ea typeface="SimSun" pitchFamily="2" charset="-122"/>
              <a:cs typeface="Arabic Transparent" pitchFamily="2" charset="-78"/>
            </a:endParaRPr>
          </a:p>
        </p:txBody>
      </p:sp>
      <p:sp>
        <p:nvSpPr>
          <p:cNvPr id="14342" name="Text Box 6"/>
          <p:cNvSpPr txBox="1">
            <a:spLocks noChangeArrowheads="1"/>
          </p:cNvSpPr>
          <p:nvPr/>
        </p:nvSpPr>
        <p:spPr bwMode="auto">
          <a:xfrm>
            <a:off x="2691737" y="3429000"/>
            <a:ext cx="584863" cy="373062"/>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Q</a:t>
            </a:r>
            <a:r>
              <a:rPr lang="en-US" altLang="zh-CN" sz="2200" baseline="-25000" dirty="0">
                <a:latin typeface="Times New Roman" pitchFamily="18" charset="0"/>
                <a:ea typeface="SimSun" pitchFamily="2" charset="-122"/>
              </a:rPr>
              <a:t>1</a:t>
            </a:r>
            <a:endParaRPr lang="en-US" sz="2200" dirty="0"/>
          </a:p>
        </p:txBody>
      </p:sp>
      <p:sp>
        <p:nvSpPr>
          <p:cNvPr id="14343" name="Text Box 7"/>
          <p:cNvSpPr txBox="1">
            <a:spLocks noChangeArrowheads="1"/>
          </p:cNvSpPr>
          <p:nvPr/>
        </p:nvSpPr>
        <p:spPr bwMode="auto">
          <a:xfrm>
            <a:off x="3613282" y="3429000"/>
            <a:ext cx="577718" cy="455612"/>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Q*</a:t>
            </a:r>
            <a:endParaRPr lang="en-US" sz="2200" dirty="0"/>
          </a:p>
        </p:txBody>
      </p:sp>
      <p:sp>
        <p:nvSpPr>
          <p:cNvPr id="14344" name="Text Box 8"/>
          <p:cNvSpPr txBox="1">
            <a:spLocks noChangeArrowheads="1"/>
          </p:cNvSpPr>
          <p:nvPr/>
        </p:nvSpPr>
        <p:spPr bwMode="auto">
          <a:xfrm>
            <a:off x="4086621" y="3429000"/>
            <a:ext cx="561579" cy="449262"/>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Q</a:t>
            </a:r>
            <a:r>
              <a:rPr lang="en-US" altLang="zh-CN" sz="2200" baseline="-25000" dirty="0">
                <a:latin typeface="Times New Roman" pitchFamily="18" charset="0"/>
                <a:ea typeface="SimSun" pitchFamily="2" charset="-122"/>
              </a:rPr>
              <a:t>2</a:t>
            </a:r>
            <a:endParaRPr lang="en-US" sz="2200" dirty="0"/>
          </a:p>
        </p:txBody>
      </p:sp>
      <p:sp>
        <p:nvSpPr>
          <p:cNvPr id="14345" name="Line 9"/>
          <p:cNvSpPr>
            <a:spLocks noChangeShapeType="1"/>
          </p:cNvSpPr>
          <p:nvPr/>
        </p:nvSpPr>
        <p:spPr bwMode="auto">
          <a:xfrm>
            <a:off x="1295401" y="3505200"/>
            <a:ext cx="3733800" cy="0"/>
          </a:xfrm>
          <a:prstGeom prst="line">
            <a:avLst/>
          </a:prstGeom>
          <a:noFill/>
          <a:ln w="25400">
            <a:solidFill>
              <a:srgbClr val="000000"/>
            </a:solidFill>
            <a:round/>
            <a:headEnd/>
            <a:tailEnd type="triangle"/>
          </a:ln>
          <a:effectLst/>
        </p:spPr>
        <p:txBody>
          <a:bodyPr/>
          <a:lstStyle/>
          <a:p>
            <a:endParaRPr lang="ar-SA"/>
          </a:p>
        </p:txBody>
      </p:sp>
      <p:sp>
        <p:nvSpPr>
          <p:cNvPr id="14346" name="Arc 10"/>
          <p:cNvSpPr>
            <a:spLocks/>
          </p:cNvSpPr>
          <p:nvPr/>
        </p:nvSpPr>
        <p:spPr bwMode="auto">
          <a:xfrm rot="11076156" flipV="1">
            <a:off x="1346454" y="1963184"/>
            <a:ext cx="1554480" cy="1764583"/>
          </a:xfrm>
          <a:custGeom>
            <a:avLst/>
            <a:gdLst>
              <a:gd name="G0" fmla="+- 0 0 0"/>
              <a:gd name="G1" fmla="+- 21597 0 0"/>
              <a:gd name="G2" fmla="+- 21600 0 0"/>
              <a:gd name="T0" fmla="*/ 366 w 20159"/>
              <a:gd name="T1" fmla="*/ 0 h 21597"/>
              <a:gd name="T2" fmla="*/ 20159 w 20159"/>
              <a:gd name="T3" fmla="*/ 13839 h 21597"/>
              <a:gd name="T4" fmla="*/ 0 w 20159"/>
              <a:gd name="T5" fmla="*/ 21597 h 21597"/>
            </a:gdLst>
            <a:ahLst/>
            <a:cxnLst>
              <a:cxn ang="0">
                <a:pos x="T0" y="T1"/>
              </a:cxn>
              <a:cxn ang="0">
                <a:pos x="T2" y="T3"/>
              </a:cxn>
              <a:cxn ang="0">
                <a:pos x="T4" y="T5"/>
              </a:cxn>
            </a:cxnLst>
            <a:rect l="0" t="0" r="r" b="b"/>
            <a:pathLst>
              <a:path w="20159" h="21597" fill="none" extrusionOk="0">
                <a:moveTo>
                  <a:pt x="365" y="0"/>
                </a:moveTo>
                <a:cubicBezTo>
                  <a:pt x="9167" y="149"/>
                  <a:pt x="16997" y="5624"/>
                  <a:pt x="20158" y="13839"/>
                </a:cubicBezTo>
              </a:path>
              <a:path w="20159" h="21597" stroke="0" extrusionOk="0">
                <a:moveTo>
                  <a:pt x="365" y="0"/>
                </a:moveTo>
                <a:cubicBezTo>
                  <a:pt x="9167" y="149"/>
                  <a:pt x="16997" y="5624"/>
                  <a:pt x="20158" y="13839"/>
                </a:cubicBezTo>
                <a:lnTo>
                  <a:pt x="0" y="21597"/>
                </a:lnTo>
                <a:close/>
              </a:path>
            </a:pathLst>
          </a:custGeom>
          <a:noFill/>
          <a:ln w="19050">
            <a:solidFill>
              <a:srgbClr val="FF0000"/>
            </a:solidFill>
            <a:round/>
            <a:headEnd/>
            <a:tailEnd/>
          </a:ln>
          <a:effectLst/>
        </p:spPr>
        <p:txBody>
          <a:bodyPr/>
          <a:lstStyle/>
          <a:p>
            <a:endParaRPr lang="ar-SA"/>
          </a:p>
        </p:txBody>
      </p:sp>
      <p:sp>
        <p:nvSpPr>
          <p:cNvPr id="14347" name="Arc 11"/>
          <p:cNvSpPr>
            <a:spLocks/>
          </p:cNvSpPr>
          <p:nvPr/>
        </p:nvSpPr>
        <p:spPr bwMode="auto">
          <a:xfrm rot="21252056" flipV="1">
            <a:off x="2674801" y="671531"/>
            <a:ext cx="1683219" cy="1304169"/>
          </a:xfrm>
          <a:custGeom>
            <a:avLst/>
            <a:gdLst>
              <a:gd name="G0" fmla="+- 0 0 0"/>
              <a:gd name="G1" fmla="+- 21419 0 0"/>
              <a:gd name="G2" fmla="+- 21600 0 0"/>
              <a:gd name="T0" fmla="*/ 2787 w 21600"/>
              <a:gd name="T1" fmla="*/ 0 h 21940"/>
              <a:gd name="T2" fmla="*/ 21594 w 21600"/>
              <a:gd name="T3" fmla="*/ 21940 h 21940"/>
              <a:gd name="T4" fmla="*/ 0 w 21600"/>
              <a:gd name="T5" fmla="*/ 21419 h 21940"/>
            </a:gdLst>
            <a:ahLst/>
            <a:cxnLst>
              <a:cxn ang="0">
                <a:pos x="T0" y="T1"/>
              </a:cxn>
              <a:cxn ang="0">
                <a:pos x="T2" y="T3"/>
              </a:cxn>
              <a:cxn ang="0">
                <a:pos x="T4" y="T5"/>
              </a:cxn>
            </a:cxnLst>
            <a:rect l="0" t="0" r="r" b="b"/>
            <a:pathLst>
              <a:path w="21600" h="21940" fill="none" extrusionOk="0">
                <a:moveTo>
                  <a:pt x="2787" y="-1"/>
                </a:moveTo>
                <a:cubicBezTo>
                  <a:pt x="13548" y="1399"/>
                  <a:pt x="21600" y="10567"/>
                  <a:pt x="21600" y="21419"/>
                </a:cubicBezTo>
                <a:cubicBezTo>
                  <a:pt x="21600" y="21592"/>
                  <a:pt x="21597" y="21766"/>
                  <a:pt x="21593" y="21939"/>
                </a:cubicBezTo>
              </a:path>
              <a:path w="21600" h="21940" stroke="0" extrusionOk="0">
                <a:moveTo>
                  <a:pt x="2787" y="-1"/>
                </a:moveTo>
                <a:cubicBezTo>
                  <a:pt x="13548" y="1399"/>
                  <a:pt x="21600" y="10567"/>
                  <a:pt x="21600" y="21419"/>
                </a:cubicBezTo>
                <a:cubicBezTo>
                  <a:pt x="21600" y="21592"/>
                  <a:pt x="21597" y="21766"/>
                  <a:pt x="21593" y="21939"/>
                </a:cubicBezTo>
                <a:lnTo>
                  <a:pt x="0" y="21419"/>
                </a:lnTo>
                <a:close/>
              </a:path>
            </a:pathLst>
          </a:custGeom>
          <a:noFill/>
          <a:ln w="19050">
            <a:solidFill>
              <a:srgbClr val="FF0000"/>
            </a:solidFill>
            <a:round/>
            <a:headEnd/>
            <a:tailEnd/>
          </a:ln>
          <a:effectLst/>
        </p:spPr>
        <p:txBody>
          <a:bodyPr/>
          <a:lstStyle/>
          <a:p>
            <a:endParaRPr lang="ar-SA"/>
          </a:p>
        </p:txBody>
      </p:sp>
      <p:sp>
        <p:nvSpPr>
          <p:cNvPr id="14348" name="Line 12"/>
          <p:cNvSpPr>
            <a:spLocks noChangeShapeType="1"/>
          </p:cNvSpPr>
          <p:nvPr/>
        </p:nvSpPr>
        <p:spPr bwMode="auto">
          <a:xfrm flipV="1">
            <a:off x="1295400" y="457200"/>
            <a:ext cx="3429000" cy="3048000"/>
          </a:xfrm>
          <a:prstGeom prst="line">
            <a:avLst/>
          </a:prstGeom>
          <a:noFill/>
          <a:ln w="22225">
            <a:solidFill>
              <a:srgbClr val="000000"/>
            </a:solidFill>
            <a:round/>
            <a:headEnd/>
            <a:tailEnd/>
          </a:ln>
          <a:effectLst/>
        </p:spPr>
        <p:txBody>
          <a:bodyPr/>
          <a:lstStyle/>
          <a:p>
            <a:endParaRPr lang="ar-SA"/>
          </a:p>
        </p:txBody>
      </p:sp>
      <p:sp>
        <p:nvSpPr>
          <p:cNvPr id="14352" name="Text Box 16"/>
          <p:cNvSpPr txBox="1">
            <a:spLocks noChangeArrowheads="1"/>
          </p:cNvSpPr>
          <p:nvPr/>
        </p:nvSpPr>
        <p:spPr bwMode="auto">
          <a:xfrm>
            <a:off x="3722556" y="388938"/>
            <a:ext cx="697044" cy="373062"/>
          </a:xfrm>
          <a:prstGeom prst="rect">
            <a:avLst/>
          </a:prstGeom>
          <a:noFill/>
          <a:ln w="9525">
            <a:noFill/>
            <a:miter lim="800000"/>
            <a:headEnd/>
            <a:tailEnd/>
          </a:ln>
          <a:effectLst/>
        </p:spPr>
        <p:txBody>
          <a:bodyPr/>
          <a:lstStyle/>
          <a:p>
            <a:pPr algn="ctr" rtl="1"/>
            <a:r>
              <a:rPr lang="en-US" altLang="zh-CN" sz="2000" dirty="0">
                <a:latin typeface="Times New Roman" pitchFamily="18" charset="0"/>
                <a:ea typeface="SimSun" pitchFamily="2" charset="-122"/>
              </a:rPr>
              <a:t>TC</a:t>
            </a:r>
            <a:endParaRPr lang="en-US" sz="2000" dirty="0"/>
          </a:p>
        </p:txBody>
      </p:sp>
      <p:sp>
        <p:nvSpPr>
          <p:cNvPr id="14353" name="Line 17"/>
          <p:cNvSpPr>
            <a:spLocks noChangeShapeType="1"/>
          </p:cNvSpPr>
          <p:nvPr/>
        </p:nvSpPr>
        <p:spPr bwMode="auto">
          <a:xfrm flipV="1">
            <a:off x="1295400" y="381000"/>
            <a:ext cx="0" cy="3117850"/>
          </a:xfrm>
          <a:prstGeom prst="line">
            <a:avLst/>
          </a:prstGeom>
          <a:noFill/>
          <a:ln w="25400">
            <a:solidFill>
              <a:srgbClr val="000000"/>
            </a:solidFill>
            <a:round/>
            <a:headEnd/>
            <a:tailEnd type="triangle"/>
          </a:ln>
          <a:effectLst/>
        </p:spPr>
        <p:txBody>
          <a:bodyPr/>
          <a:lstStyle/>
          <a:p>
            <a:endParaRPr lang="ar-SA"/>
          </a:p>
        </p:txBody>
      </p:sp>
      <p:sp>
        <p:nvSpPr>
          <p:cNvPr id="14355" name="Line 19"/>
          <p:cNvSpPr>
            <a:spLocks noChangeShapeType="1"/>
          </p:cNvSpPr>
          <p:nvPr/>
        </p:nvSpPr>
        <p:spPr bwMode="auto">
          <a:xfrm>
            <a:off x="2971800" y="2057400"/>
            <a:ext cx="0" cy="1447801"/>
          </a:xfrm>
          <a:prstGeom prst="line">
            <a:avLst/>
          </a:prstGeom>
          <a:noFill/>
          <a:ln w="12700">
            <a:solidFill>
              <a:srgbClr val="000000"/>
            </a:solidFill>
            <a:prstDash val="dash"/>
            <a:round/>
            <a:headEnd/>
            <a:tailEnd/>
          </a:ln>
          <a:effectLst/>
        </p:spPr>
        <p:txBody>
          <a:bodyPr lIns="45720" tIns="45720" rIns="45720"/>
          <a:lstStyle/>
          <a:p>
            <a:endParaRPr lang="ar-SA" sz="1400" dirty="0"/>
          </a:p>
        </p:txBody>
      </p:sp>
      <p:sp>
        <p:nvSpPr>
          <p:cNvPr id="22" name="Line 19"/>
          <p:cNvSpPr>
            <a:spLocks noChangeShapeType="1"/>
          </p:cNvSpPr>
          <p:nvPr/>
        </p:nvSpPr>
        <p:spPr bwMode="auto">
          <a:xfrm>
            <a:off x="3810000" y="1295400"/>
            <a:ext cx="0" cy="381000"/>
          </a:xfrm>
          <a:prstGeom prst="line">
            <a:avLst/>
          </a:prstGeom>
          <a:noFill/>
          <a:ln w="19050">
            <a:solidFill>
              <a:srgbClr val="0000FF"/>
            </a:solidFill>
            <a:prstDash val="dash"/>
            <a:round/>
            <a:headEnd/>
            <a:tailEnd/>
          </a:ln>
          <a:effectLst/>
        </p:spPr>
        <p:txBody>
          <a:bodyPr/>
          <a:lstStyle/>
          <a:p>
            <a:endParaRPr lang="ar-SA"/>
          </a:p>
        </p:txBody>
      </p:sp>
      <p:sp>
        <p:nvSpPr>
          <p:cNvPr id="24" name="Line 19"/>
          <p:cNvSpPr>
            <a:spLocks noChangeShapeType="1"/>
          </p:cNvSpPr>
          <p:nvPr/>
        </p:nvSpPr>
        <p:spPr bwMode="auto">
          <a:xfrm>
            <a:off x="4267200" y="838200"/>
            <a:ext cx="0" cy="2667000"/>
          </a:xfrm>
          <a:prstGeom prst="line">
            <a:avLst/>
          </a:prstGeom>
          <a:noFill/>
          <a:ln w="12700">
            <a:solidFill>
              <a:srgbClr val="000000"/>
            </a:solidFill>
            <a:prstDash val="dash"/>
            <a:round/>
            <a:headEnd/>
            <a:tailEnd/>
          </a:ln>
          <a:effectLst/>
        </p:spPr>
        <p:txBody>
          <a:bodyPr lIns="45720" tIns="45720" rIns="45720"/>
          <a:lstStyle/>
          <a:p>
            <a:endParaRPr lang="ar-SA" sz="1400" dirty="0"/>
          </a:p>
        </p:txBody>
      </p:sp>
      <p:sp>
        <p:nvSpPr>
          <p:cNvPr id="25" name="Line 19"/>
          <p:cNvSpPr>
            <a:spLocks noChangeShapeType="1"/>
          </p:cNvSpPr>
          <p:nvPr/>
        </p:nvSpPr>
        <p:spPr bwMode="auto">
          <a:xfrm>
            <a:off x="3810000" y="1676400"/>
            <a:ext cx="0" cy="1828800"/>
          </a:xfrm>
          <a:prstGeom prst="line">
            <a:avLst/>
          </a:prstGeom>
          <a:noFill/>
          <a:ln w="12700">
            <a:solidFill>
              <a:srgbClr val="000000"/>
            </a:solidFill>
            <a:prstDash val="dash"/>
            <a:round/>
            <a:headEnd/>
            <a:tailEnd/>
          </a:ln>
          <a:effectLst/>
        </p:spPr>
        <p:txBody>
          <a:bodyPr lIns="45720" tIns="45720" rIns="45720"/>
          <a:lstStyle/>
          <a:p>
            <a:endParaRPr lang="ar-SA" sz="1400" dirty="0"/>
          </a:p>
        </p:txBody>
      </p:sp>
      <p:sp>
        <p:nvSpPr>
          <p:cNvPr id="20" name="Text Box 6"/>
          <p:cNvSpPr txBox="1">
            <a:spLocks noChangeArrowheads="1"/>
          </p:cNvSpPr>
          <p:nvPr/>
        </p:nvSpPr>
        <p:spPr bwMode="auto">
          <a:xfrm>
            <a:off x="990600" y="3429000"/>
            <a:ext cx="584863" cy="373062"/>
          </a:xfrm>
          <a:prstGeom prst="rect">
            <a:avLst/>
          </a:prstGeom>
          <a:noFill/>
          <a:ln w="9525">
            <a:noFill/>
            <a:miter lim="800000"/>
            <a:headEnd/>
            <a:tailEnd/>
          </a:ln>
          <a:effectLst/>
        </p:spPr>
        <p:txBody>
          <a:bodyPr/>
          <a:lstStyle/>
          <a:p>
            <a:pPr algn="ctr" rtl="1"/>
            <a:r>
              <a:rPr lang="en-US" altLang="zh-CN" sz="2200" dirty="0" smtClean="0">
                <a:latin typeface="Times New Roman" pitchFamily="18" charset="0"/>
                <a:ea typeface="SimSun" pitchFamily="2" charset="-122"/>
              </a:rPr>
              <a:t>0</a:t>
            </a:r>
            <a:endParaRPr lang="en-US" sz="2200" dirty="0"/>
          </a:p>
        </p:txBody>
      </p:sp>
      <p:cxnSp>
        <p:nvCxnSpPr>
          <p:cNvPr id="21" name="Straight Arrow Connector 20"/>
          <p:cNvCxnSpPr/>
          <p:nvPr/>
        </p:nvCxnSpPr>
        <p:spPr>
          <a:xfrm flipV="1">
            <a:off x="3505200" y="1371600"/>
            <a:ext cx="609600" cy="533400"/>
          </a:xfrm>
          <a:prstGeom prst="straightConnector1">
            <a:avLst/>
          </a:prstGeom>
          <a:ln>
            <a:solidFill>
              <a:srgbClr val="009900"/>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8458200" y="990600"/>
            <a:ext cx="184731" cy="369332"/>
          </a:xfrm>
          <a:prstGeom prst="rect">
            <a:avLst/>
          </a:prstGeom>
          <a:noFill/>
        </p:spPr>
        <p:txBody>
          <a:bodyPr wrap="none" rtlCol="0">
            <a:spAutoFit/>
          </a:bodyPr>
          <a:lstStyle/>
          <a:p>
            <a:endParaRPr lang="en-US" dirty="0"/>
          </a:p>
        </p:txBody>
      </p:sp>
      <p:sp>
        <p:nvSpPr>
          <p:cNvPr id="35" name="TextBox 34"/>
          <p:cNvSpPr txBox="1"/>
          <p:nvPr/>
        </p:nvSpPr>
        <p:spPr>
          <a:xfrm>
            <a:off x="5562600" y="990600"/>
            <a:ext cx="3918531" cy="5047536"/>
          </a:xfrm>
          <a:prstGeom prst="rect">
            <a:avLst/>
          </a:prstGeom>
          <a:noFill/>
        </p:spPr>
        <p:txBody>
          <a:bodyPr wrap="square" rtlCol="0">
            <a:spAutoFit/>
          </a:bodyPr>
          <a:lstStyle/>
          <a:p>
            <a:r>
              <a:rPr lang="ar-SA" sz="2000" dirty="0" smtClean="0"/>
              <a:t>إن تعظيم الربح أو تقليل الخسارة يقتضي أن تكون آخر وحدة تنتجها المنشأة هي الوحدة التي يتعادل إيرادها الحدي مع تكلفتها الحدية أو تزيد عليها:</a:t>
            </a:r>
          </a:p>
          <a:p>
            <a:pPr algn="ctr"/>
            <a:r>
              <a:rPr lang="en-US" sz="2000" dirty="0" smtClean="0">
                <a:latin typeface="Times New Roman" pitchFamily="18" charset="0"/>
                <a:cs typeface="Times New Roman" pitchFamily="18" charset="0"/>
              </a:rPr>
              <a:t>P </a:t>
            </a:r>
            <a:r>
              <a:rPr lang="en-US" sz="2000" dirty="0" smtClean="0">
                <a:latin typeface="Times New Roman" pitchFamily="18" charset="0"/>
                <a:cs typeface="Times New Roman" pitchFamily="18" charset="0"/>
                <a:sym typeface="Symbol"/>
              </a:rPr>
              <a:t></a:t>
            </a:r>
            <a:r>
              <a:rPr lang="en-US" sz="2000" dirty="0" smtClean="0">
                <a:latin typeface="Times New Roman" pitchFamily="18" charset="0"/>
                <a:cs typeface="Times New Roman" pitchFamily="18" charset="0"/>
              </a:rPr>
              <a:t> MC</a:t>
            </a:r>
            <a:endParaRPr lang="ar-SA" sz="2000" dirty="0" smtClean="0">
              <a:latin typeface="Times New Roman" pitchFamily="18" charset="0"/>
              <a:cs typeface="Times New Roman" pitchFamily="18" charset="0"/>
            </a:endParaRPr>
          </a:p>
          <a:p>
            <a:pPr algn="ctr"/>
            <a:endParaRPr lang="ar-SA" sz="2000" dirty="0" smtClean="0">
              <a:latin typeface="Times New Roman" pitchFamily="18" charset="0"/>
              <a:cs typeface="Times New Roman" pitchFamily="18" charset="0"/>
            </a:endParaRPr>
          </a:p>
          <a:p>
            <a:r>
              <a:rPr lang="ar-SA" sz="2000" dirty="0" smtClean="0"/>
              <a:t>لو توسعت المنشأة في الإنتاج إلى أكثر من </a:t>
            </a:r>
            <a:r>
              <a:rPr lang="en-US" altLang="zh-CN" sz="2000" dirty="0" smtClean="0">
                <a:latin typeface="Times New Roman" pitchFamily="18" charset="0"/>
                <a:ea typeface="SimSun" pitchFamily="2" charset="-122"/>
              </a:rPr>
              <a:t>Q*</a:t>
            </a:r>
            <a:endParaRPr lang="en-US" sz="2000" dirty="0" smtClean="0"/>
          </a:p>
          <a:p>
            <a:r>
              <a:rPr lang="ar-SA" sz="2000" dirty="0" smtClean="0"/>
              <a:t>يزيد إيرادها وتزيد أيضا تكاليفها بشكل أكبر، مما يؤدي إلى تقليص الربح. كذلك لو اكتفت ببيع كمية أقل من </a:t>
            </a:r>
            <a:r>
              <a:rPr lang="en-US" altLang="zh-CN" sz="2000" dirty="0" smtClean="0">
                <a:latin typeface="Times New Roman" pitchFamily="18" charset="0"/>
                <a:ea typeface="SimSun" pitchFamily="2" charset="-122"/>
              </a:rPr>
              <a:t>Q*</a:t>
            </a:r>
            <a:r>
              <a:rPr lang="ar-SA" altLang="zh-CN" sz="2000" dirty="0" smtClean="0">
                <a:latin typeface="Times New Roman" pitchFamily="18" charset="0"/>
                <a:ea typeface="SimSun" pitchFamily="2" charset="-122"/>
              </a:rPr>
              <a:t> فتقل تكاليفها، لكن إيراداتها تقل بشكل أكبر، مما ينتهي بتقليص الربح. وعندئذ تكون الكمية المثلى التي تعظم الربح هي </a:t>
            </a:r>
            <a:r>
              <a:rPr lang="en-US" altLang="zh-CN" sz="2000" dirty="0" smtClean="0">
                <a:latin typeface="Times New Roman" pitchFamily="18" charset="0"/>
                <a:ea typeface="SimSun" pitchFamily="2" charset="-122"/>
              </a:rPr>
              <a:t>Q*</a:t>
            </a:r>
            <a:r>
              <a:rPr lang="ar-SA" altLang="zh-CN" sz="2000" smtClean="0">
                <a:latin typeface="Times New Roman" pitchFamily="18" charset="0"/>
                <a:ea typeface="SimSun" pitchFamily="2" charset="-122"/>
              </a:rPr>
              <a:t>.</a:t>
            </a:r>
            <a:endParaRPr lang="en-US" sz="2000" smtClean="0"/>
          </a:p>
          <a:p>
            <a:endParaRPr lang="en-US" sz="2000" dirty="0" smtClean="0"/>
          </a:p>
          <a:p>
            <a:r>
              <a:rPr lang="ar-SA" sz="2000" dirty="0" smtClean="0"/>
              <a:t> </a:t>
            </a:r>
          </a:p>
          <a:p>
            <a:r>
              <a:rPr lang="ar-SA" sz="2000" dirty="0" smtClean="0"/>
              <a:t>  </a:t>
            </a: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3"/>
          <p:cNvSpPr txBox="1">
            <a:spLocks noChangeArrowheads="1"/>
          </p:cNvSpPr>
          <p:nvPr/>
        </p:nvSpPr>
        <p:spPr bwMode="auto">
          <a:xfrm>
            <a:off x="4953000" y="466725"/>
            <a:ext cx="543588" cy="371475"/>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TR</a:t>
            </a:r>
            <a:endParaRPr lang="en-US" sz="2200" dirty="0"/>
          </a:p>
        </p:txBody>
      </p:sp>
      <p:sp>
        <p:nvSpPr>
          <p:cNvPr id="14340" name="Text Box 4"/>
          <p:cNvSpPr txBox="1">
            <a:spLocks noChangeArrowheads="1"/>
          </p:cNvSpPr>
          <p:nvPr/>
        </p:nvSpPr>
        <p:spPr bwMode="auto">
          <a:xfrm>
            <a:off x="1752600" y="228600"/>
            <a:ext cx="681435" cy="819149"/>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TC </a:t>
            </a:r>
            <a:endParaRPr lang="ar-SA" altLang="zh-CN" sz="2200" dirty="0" smtClean="0">
              <a:latin typeface="Times New Roman" pitchFamily="18" charset="0"/>
              <a:ea typeface="SimSun" pitchFamily="2" charset="-122"/>
            </a:endParaRPr>
          </a:p>
          <a:p>
            <a:pPr algn="ctr" rtl="1"/>
            <a:r>
              <a:rPr lang="en-US" altLang="zh-CN" sz="2200" dirty="0" smtClean="0">
                <a:latin typeface="Times New Roman" pitchFamily="18" charset="0"/>
                <a:ea typeface="SimSun" pitchFamily="2" charset="-122"/>
              </a:rPr>
              <a:t>TR</a:t>
            </a:r>
            <a:endParaRPr lang="en-US" sz="2200" dirty="0"/>
          </a:p>
        </p:txBody>
      </p:sp>
      <p:sp>
        <p:nvSpPr>
          <p:cNvPr id="14341" name="Text Box 5"/>
          <p:cNvSpPr txBox="1">
            <a:spLocks noChangeArrowheads="1"/>
          </p:cNvSpPr>
          <p:nvPr/>
        </p:nvSpPr>
        <p:spPr bwMode="auto">
          <a:xfrm>
            <a:off x="5892270" y="2667000"/>
            <a:ext cx="508530" cy="373061"/>
          </a:xfrm>
          <a:prstGeom prst="rect">
            <a:avLst/>
          </a:prstGeom>
          <a:noFill/>
          <a:ln w="9525">
            <a:noFill/>
            <a:miter lim="800000"/>
            <a:headEnd/>
            <a:tailEnd/>
          </a:ln>
          <a:effectLst/>
        </p:spPr>
        <p:txBody>
          <a:bodyPr/>
          <a:lstStyle/>
          <a:p>
            <a:pPr algn="r"/>
            <a:r>
              <a:rPr lang="en-US" sz="1200" b="1" dirty="0">
                <a:latin typeface="Times New Roman" pitchFamily="18" charset="0"/>
                <a:ea typeface="SimSun" pitchFamily="2" charset="-122"/>
                <a:cs typeface="Arabic Transparent" pitchFamily="2" charset="-78"/>
              </a:rPr>
              <a:t>  </a:t>
            </a:r>
            <a:r>
              <a:rPr lang="en-US" sz="2200" dirty="0">
                <a:latin typeface="Times New Roman" pitchFamily="18" charset="0"/>
                <a:ea typeface="SimSun" pitchFamily="2" charset="-122"/>
                <a:cs typeface="Arabic Transparent" pitchFamily="2" charset="-78"/>
              </a:rPr>
              <a:t>Q</a:t>
            </a:r>
            <a:endParaRPr lang="en-US" sz="2200" dirty="0">
              <a:ea typeface="SimSun" pitchFamily="2" charset="-122"/>
              <a:cs typeface="Arabic Transparent" pitchFamily="2" charset="-78"/>
            </a:endParaRPr>
          </a:p>
        </p:txBody>
      </p:sp>
      <p:sp>
        <p:nvSpPr>
          <p:cNvPr id="14342" name="Text Box 6"/>
          <p:cNvSpPr txBox="1">
            <a:spLocks noChangeArrowheads="1"/>
          </p:cNvSpPr>
          <p:nvPr/>
        </p:nvSpPr>
        <p:spPr bwMode="auto">
          <a:xfrm>
            <a:off x="3352800" y="2674938"/>
            <a:ext cx="584863" cy="373062"/>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Q</a:t>
            </a:r>
            <a:r>
              <a:rPr lang="en-US" altLang="zh-CN" sz="2200" baseline="-25000" dirty="0">
                <a:latin typeface="Times New Roman" pitchFamily="18" charset="0"/>
                <a:ea typeface="SimSun" pitchFamily="2" charset="-122"/>
              </a:rPr>
              <a:t>1</a:t>
            </a:r>
            <a:endParaRPr lang="en-US" sz="2200" dirty="0"/>
          </a:p>
        </p:txBody>
      </p:sp>
      <p:sp>
        <p:nvSpPr>
          <p:cNvPr id="14343" name="Text Box 7"/>
          <p:cNvSpPr txBox="1">
            <a:spLocks noChangeArrowheads="1"/>
          </p:cNvSpPr>
          <p:nvPr/>
        </p:nvSpPr>
        <p:spPr bwMode="auto">
          <a:xfrm>
            <a:off x="3886200" y="2668588"/>
            <a:ext cx="577718" cy="455612"/>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Q</a:t>
            </a:r>
            <a:r>
              <a:rPr lang="en-US" altLang="zh-CN" dirty="0">
                <a:latin typeface="Times New Roman" pitchFamily="18" charset="0"/>
                <a:ea typeface="SimSun" pitchFamily="2" charset="-122"/>
              </a:rPr>
              <a:t>*</a:t>
            </a:r>
            <a:endParaRPr lang="en-US" sz="2200" dirty="0"/>
          </a:p>
        </p:txBody>
      </p:sp>
      <p:sp>
        <p:nvSpPr>
          <p:cNvPr id="14344" name="Text Box 8"/>
          <p:cNvSpPr txBox="1">
            <a:spLocks noChangeArrowheads="1"/>
          </p:cNvSpPr>
          <p:nvPr/>
        </p:nvSpPr>
        <p:spPr bwMode="auto">
          <a:xfrm>
            <a:off x="4419600" y="2667000"/>
            <a:ext cx="561579" cy="449262"/>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Q</a:t>
            </a:r>
            <a:r>
              <a:rPr lang="en-US" altLang="zh-CN" sz="2200" baseline="-25000" dirty="0">
                <a:latin typeface="Times New Roman" pitchFamily="18" charset="0"/>
                <a:ea typeface="SimSun" pitchFamily="2" charset="-122"/>
              </a:rPr>
              <a:t>2</a:t>
            </a:r>
            <a:endParaRPr lang="en-US" sz="2200" dirty="0"/>
          </a:p>
        </p:txBody>
      </p:sp>
      <p:sp>
        <p:nvSpPr>
          <p:cNvPr id="14345" name="Line 9"/>
          <p:cNvSpPr>
            <a:spLocks noChangeShapeType="1"/>
          </p:cNvSpPr>
          <p:nvPr/>
        </p:nvSpPr>
        <p:spPr bwMode="auto">
          <a:xfrm>
            <a:off x="2438400" y="2743200"/>
            <a:ext cx="3733800" cy="0"/>
          </a:xfrm>
          <a:prstGeom prst="line">
            <a:avLst/>
          </a:prstGeom>
          <a:noFill/>
          <a:ln w="25400">
            <a:solidFill>
              <a:srgbClr val="000000"/>
            </a:solidFill>
            <a:round/>
            <a:headEnd/>
            <a:tailEnd type="triangle"/>
          </a:ln>
          <a:effectLst/>
        </p:spPr>
        <p:txBody>
          <a:bodyPr/>
          <a:lstStyle/>
          <a:p>
            <a:endParaRPr lang="ar-SA"/>
          </a:p>
        </p:txBody>
      </p:sp>
      <p:sp>
        <p:nvSpPr>
          <p:cNvPr id="14346" name="Arc 10"/>
          <p:cNvSpPr>
            <a:spLocks/>
          </p:cNvSpPr>
          <p:nvPr/>
        </p:nvSpPr>
        <p:spPr bwMode="auto">
          <a:xfrm rot="11076156" flipV="1">
            <a:off x="2501522" y="1471417"/>
            <a:ext cx="1247929" cy="1559261"/>
          </a:xfrm>
          <a:custGeom>
            <a:avLst/>
            <a:gdLst>
              <a:gd name="G0" fmla="+- 0 0 0"/>
              <a:gd name="G1" fmla="+- 21597 0 0"/>
              <a:gd name="G2" fmla="+- 21600 0 0"/>
              <a:gd name="T0" fmla="*/ 366 w 20159"/>
              <a:gd name="T1" fmla="*/ 0 h 21597"/>
              <a:gd name="T2" fmla="*/ 20159 w 20159"/>
              <a:gd name="T3" fmla="*/ 13839 h 21597"/>
              <a:gd name="T4" fmla="*/ 0 w 20159"/>
              <a:gd name="T5" fmla="*/ 21597 h 21597"/>
            </a:gdLst>
            <a:ahLst/>
            <a:cxnLst>
              <a:cxn ang="0">
                <a:pos x="T0" y="T1"/>
              </a:cxn>
              <a:cxn ang="0">
                <a:pos x="T2" y="T3"/>
              </a:cxn>
              <a:cxn ang="0">
                <a:pos x="T4" y="T5"/>
              </a:cxn>
            </a:cxnLst>
            <a:rect l="0" t="0" r="r" b="b"/>
            <a:pathLst>
              <a:path w="20159" h="21597" fill="none" extrusionOk="0">
                <a:moveTo>
                  <a:pt x="365" y="0"/>
                </a:moveTo>
                <a:cubicBezTo>
                  <a:pt x="9167" y="149"/>
                  <a:pt x="16997" y="5624"/>
                  <a:pt x="20158" y="13839"/>
                </a:cubicBezTo>
              </a:path>
              <a:path w="20159" h="21597" stroke="0" extrusionOk="0">
                <a:moveTo>
                  <a:pt x="365" y="0"/>
                </a:moveTo>
                <a:cubicBezTo>
                  <a:pt x="9167" y="149"/>
                  <a:pt x="16997" y="5624"/>
                  <a:pt x="20158" y="13839"/>
                </a:cubicBezTo>
                <a:lnTo>
                  <a:pt x="0" y="21597"/>
                </a:lnTo>
                <a:close/>
              </a:path>
            </a:pathLst>
          </a:custGeom>
          <a:noFill/>
          <a:ln w="19050">
            <a:solidFill>
              <a:srgbClr val="FF0000"/>
            </a:solidFill>
            <a:round/>
            <a:headEnd/>
            <a:tailEnd/>
          </a:ln>
          <a:effectLst/>
        </p:spPr>
        <p:txBody>
          <a:bodyPr/>
          <a:lstStyle/>
          <a:p>
            <a:endParaRPr lang="ar-SA"/>
          </a:p>
        </p:txBody>
      </p:sp>
      <p:sp>
        <p:nvSpPr>
          <p:cNvPr id="14347" name="Arc 11"/>
          <p:cNvSpPr>
            <a:spLocks/>
          </p:cNvSpPr>
          <p:nvPr/>
        </p:nvSpPr>
        <p:spPr bwMode="auto">
          <a:xfrm rot="21252056" flipV="1">
            <a:off x="3535545" y="448933"/>
            <a:ext cx="1396168" cy="1016229"/>
          </a:xfrm>
          <a:custGeom>
            <a:avLst/>
            <a:gdLst>
              <a:gd name="G0" fmla="+- 0 0 0"/>
              <a:gd name="G1" fmla="+- 21419 0 0"/>
              <a:gd name="G2" fmla="+- 21600 0 0"/>
              <a:gd name="T0" fmla="*/ 2787 w 21600"/>
              <a:gd name="T1" fmla="*/ 0 h 21940"/>
              <a:gd name="T2" fmla="*/ 21594 w 21600"/>
              <a:gd name="T3" fmla="*/ 21940 h 21940"/>
              <a:gd name="T4" fmla="*/ 0 w 21600"/>
              <a:gd name="T5" fmla="*/ 21419 h 21940"/>
            </a:gdLst>
            <a:ahLst/>
            <a:cxnLst>
              <a:cxn ang="0">
                <a:pos x="T0" y="T1"/>
              </a:cxn>
              <a:cxn ang="0">
                <a:pos x="T2" y="T3"/>
              </a:cxn>
              <a:cxn ang="0">
                <a:pos x="T4" y="T5"/>
              </a:cxn>
            </a:cxnLst>
            <a:rect l="0" t="0" r="r" b="b"/>
            <a:pathLst>
              <a:path w="21600" h="21940" fill="none" extrusionOk="0">
                <a:moveTo>
                  <a:pt x="2787" y="-1"/>
                </a:moveTo>
                <a:cubicBezTo>
                  <a:pt x="13548" y="1399"/>
                  <a:pt x="21600" y="10567"/>
                  <a:pt x="21600" y="21419"/>
                </a:cubicBezTo>
                <a:cubicBezTo>
                  <a:pt x="21600" y="21592"/>
                  <a:pt x="21597" y="21766"/>
                  <a:pt x="21593" y="21939"/>
                </a:cubicBezTo>
              </a:path>
              <a:path w="21600" h="21940" stroke="0" extrusionOk="0">
                <a:moveTo>
                  <a:pt x="2787" y="-1"/>
                </a:moveTo>
                <a:cubicBezTo>
                  <a:pt x="13548" y="1399"/>
                  <a:pt x="21600" y="10567"/>
                  <a:pt x="21600" y="21419"/>
                </a:cubicBezTo>
                <a:cubicBezTo>
                  <a:pt x="21600" y="21592"/>
                  <a:pt x="21597" y="21766"/>
                  <a:pt x="21593" y="21939"/>
                </a:cubicBezTo>
                <a:lnTo>
                  <a:pt x="0" y="21419"/>
                </a:lnTo>
                <a:close/>
              </a:path>
            </a:pathLst>
          </a:custGeom>
          <a:noFill/>
          <a:ln w="19050">
            <a:solidFill>
              <a:srgbClr val="FF0000"/>
            </a:solidFill>
            <a:round/>
            <a:headEnd/>
            <a:tailEnd/>
          </a:ln>
          <a:effectLst/>
        </p:spPr>
        <p:txBody>
          <a:bodyPr/>
          <a:lstStyle/>
          <a:p>
            <a:endParaRPr lang="ar-SA"/>
          </a:p>
        </p:txBody>
      </p:sp>
      <p:sp>
        <p:nvSpPr>
          <p:cNvPr id="14348" name="Line 12"/>
          <p:cNvSpPr>
            <a:spLocks noChangeShapeType="1"/>
          </p:cNvSpPr>
          <p:nvPr/>
        </p:nvSpPr>
        <p:spPr bwMode="auto">
          <a:xfrm flipV="1">
            <a:off x="2438400" y="381000"/>
            <a:ext cx="2667000" cy="2362200"/>
          </a:xfrm>
          <a:prstGeom prst="line">
            <a:avLst/>
          </a:prstGeom>
          <a:noFill/>
          <a:ln w="22225">
            <a:solidFill>
              <a:srgbClr val="000000"/>
            </a:solidFill>
            <a:round/>
            <a:headEnd/>
            <a:tailEnd/>
          </a:ln>
          <a:effectLst/>
        </p:spPr>
        <p:txBody>
          <a:bodyPr/>
          <a:lstStyle/>
          <a:p>
            <a:endParaRPr lang="ar-SA"/>
          </a:p>
        </p:txBody>
      </p:sp>
      <p:sp>
        <p:nvSpPr>
          <p:cNvPr id="14352" name="Text Box 16"/>
          <p:cNvSpPr txBox="1">
            <a:spLocks noChangeArrowheads="1"/>
          </p:cNvSpPr>
          <p:nvPr/>
        </p:nvSpPr>
        <p:spPr bwMode="auto">
          <a:xfrm>
            <a:off x="2743200" y="1219200"/>
            <a:ext cx="697044" cy="373062"/>
          </a:xfrm>
          <a:prstGeom prst="rect">
            <a:avLst/>
          </a:prstGeom>
          <a:noFill/>
          <a:ln w="9525">
            <a:noFill/>
            <a:miter lim="800000"/>
            <a:headEnd/>
            <a:tailEnd/>
          </a:ln>
          <a:effectLst/>
        </p:spPr>
        <p:txBody>
          <a:bodyPr/>
          <a:lstStyle/>
          <a:p>
            <a:pPr algn="ctr" rtl="1"/>
            <a:r>
              <a:rPr lang="en-US" altLang="zh-CN" sz="2000" dirty="0">
                <a:latin typeface="Times New Roman" pitchFamily="18" charset="0"/>
                <a:ea typeface="SimSun" pitchFamily="2" charset="-122"/>
              </a:rPr>
              <a:t>TC</a:t>
            </a:r>
            <a:endParaRPr lang="en-US" sz="2000" dirty="0"/>
          </a:p>
        </p:txBody>
      </p:sp>
      <p:sp>
        <p:nvSpPr>
          <p:cNvPr id="14353" name="Line 17"/>
          <p:cNvSpPr>
            <a:spLocks noChangeShapeType="1"/>
          </p:cNvSpPr>
          <p:nvPr/>
        </p:nvSpPr>
        <p:spPr bwMode="auto">
          <a:xfrm flipV="1">
            <a:off x="2438400" y="381000"/>
            <a:ext cx="0" cy="2362200"/>
          </a:xfrm>
          <a:prstGeom prst="line">
            <a:avLst/>
          </a:prstGeom>
          <a:noFill/>
          <a:ln w="25400">
            <a:solidFill>
              <a:srgbClr val="000000"/>
            </a:solidFill>
            <a:round/>
            <a:headEnd/>
            <a:tailEnd type="triangle"/>
          </a:ln>
          <a:effectLst/>
        </p:spPr>
        <p:txBody>
          <a:bodyPr/>
          <a:lstStyle/>
          <a:p>
            <a:endParaRPr lang="ar-SA"/>
          </a:p>
        </p:txBody>
      </p:sp>
      <p:sp>
        <p:nvSpPr>
          <p:cNvPr id="14355" name="Line 19"/>
          <p:cNvSpPr>
            <a:spLocks noChangeShapeType="1"/>
          </p:cNvSpPr>
          <p:nvPr/>
        </p:nvSpPr>
        <p:spPr bwMode="auto">
          <a:xfrm>
            <a:off x="4876800" y="609600"/>
            <a:ext cx="0" cy="2133600"/>
          </a:xfrm>
          <a:prstGeom prst="line">
            <a:avLst/>
          </a:prstGeom>
          <a:noFill/>
          <a:ln w="12700">
            <a:solidFill>
              <a:srgbClr val="000000"/>
            </a:solidFill>
            <a:prstDash val="dash"/>
            <a:round/>
            <a:headEnd/>
            <a:tailEnd/>
          </a:ln>
          <a:effectLst/>
        </p:spPr>
        <p:txBody>
          <a:bodyPr lIns="45720" tIns="45720" rIns="45720"/>
          <a:lstStyle/>
          <a:p>
            <a:endParaRPr lang="ar-SA" sz="1400" dirty="0"/>
          </a:p>
        </p:txBody>
      </p:sp>
      <p:sp>
        <p:nvSpPr>
          <p:cNvPr id="22" name="Line 19"/>
          <p:cNvSpPr>
            <a:spLocks noChangeShapeType="1"/>
          </p:cNvSpPr>
          <p:nvPr/>
        </p:nvSpPr>
        <p:spPr bwMode="auto">
          <a:xfrm>
            <a:off x="4343400" y="1066800"/>
            <a:ext cx="0" cy="228600"/>
          </a:xfrm>
          <a:prstGeom prst="line">
            <a:avLst/>
          </a:prstGeom>
          <a:noFill/>
          <a:ln w="19050">
            <a:solidFill>
              <a:srgbClr val="0000FF"/>
            </a:solidFill>
            <a:prstDash val="dash"/>
            <a:round/>
            <a:headEnd/>
            <a:tailEnd/>
          </a:ln>
          <a:effectLst/>
        </p:spPr>
        <p:txBody>
          <a:bodyPr/>
          <a:lstStyle/>
          <a:p>
            <a:endParaRPr lang="ar-SA"/>
          </a:p>
        </p:txBody>
      </p:sp>
      <p:sp>
        <p:nvSpPr>
          <p:cNvPr id="24" name="Line 19"/>
          <p:cNvSpPr>
            <a:spLocks noChangeShapeType="1"/>
          </p:cNvSpPr>
          <p:nvPr/>
        </p:nvSpPr>
        <p:spPr bwMode="auto">
          <a:xfrm>
            <a:off x="4343400" y="1066800"/>
            <a:ext cx="0" cy="1676400"/>
          </a:xfrm>
          <a:prstGeom prst="line">
            <a:avLst/>
          </a:prstGeom>
          <a:noFill/>
          <a:ln w="12700">
            <a:solidFill>
              <a:srgbClr val="000000"/>
            </a:solidFill>
            <a:prstDash val="dash"/>
            <a:round/>
            <a:headEnd/>
            <a:tailEnd/>
          </a:ln>
          <a:effectLst/>
        </p:spPr>
        <p:txBody>
          <a:bodyPr lIns="45720" tIns="45720" rIns="45720"/>
          <a:lstStyle/>
          <a:p>
            <a:endParaRPr lang="ar-SA" sz="1400" dirty="0"/>
          </a:p>
        </p:txBody>
      </p:sp>
      <p:sp>
        <p:nvSpPr>
          <p:cNvPr id="25" name="Line 19"/>
          <p:cNvSpPr>
            <a:spLocks noChangeShapeType="1"/>
          </p:cNvSpPr>
          <p:nvPr/>
        </p:nvSpPr>
        <p:spPr bwMode="auto">
          <a:xfrm>
            <a:off x="3810000" y="1524000"/>
            <a:ext cx="0" cy="1219200"/>
          </a:xfrm>
          <a:prstGeom prst="line">
            <a:avLst/>
          </a:prstGeom>
          <a:noFill/>
          <a:ln w="12700">
            <a:solidFill>
              <a:srgbClr val="000000"/>
            </a:solidFill>
            <a:prstDash val="dash"/>
            <a:round/>
            <a:headEnd/>
            <a:tailEnd/>
          </a:ln>
          <a:effectLst/>
        </p:spPr>
        <p:txBody>
          <a:bodyPr lIns="45720" tIns="45720" rIns="45720"/>
          <a:lstStyle/>
          <a:p>
            <a:endParaRPr lang="ar-SA" sz="1400" dirty="0"/>
          </a:p>
        </p:txBody>
      </p:sp>
      <p:sp>
        <p:nvSpPr>
          <p:cNvPr id="20" name="Arc 19"/>
          <p:cNvSpPr/>
          <p:nvPr/>
        </p:nvSpPr>
        <p:spPr>
          <a:xfrm rot="6772324">
            <a:off x="2404562" y="4455958"/>
            <a:ext cx="1600522" cy="1300090"/>
          </a:xfrm>
          <a:prstGeom prst="arc">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Freeform 26"/>
          <p:cNvSpPr/>
          <p:nvPr/>
        </p:nvSpPr>
        <p:spPr>
          <a:xfrm>
            <a:off x="3810000" y="3962400"/>
            <a:ext cx="1447800" cy="1752600"/>
          </a:xfrm>
          <a:custGeom>
            <a:avLst/>
            <a:gdLst>
              <a:gd name="connsiteX0" fmla="*/ 0 w 3349256"/>
              <a:gd name="connsiteY0" fmla="*/ 1685260 h 2121195"/>
              <a:gd name="connsiteX1" fmla="*/ 1318438 w 3349256"/>
              <a:gd name="connsiteY1" fmla="*/ 5316 h 2121195"/>
              <a:gd name="connsiteX2" fmla="*/ 2519917 w 3349256"/>
              <a:gd name="connsiteY2" fmla="*/ 1653362 h 2121195"/>
              <a:gd name="connsiteX3" fmla="*/ 3349256 w 3349256"/>
              <a:gd name="connsiteY3" fmla="*/ 2121195 h 2121195"/>
              <a:gd name="connsiteX4" fmla="*/ 3349256 w 3349256"/>
              <a:gd name="connsiteY4" fmla="*/ 2121195 h 2121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9256" h="2121195">
                <a:moveTo>
                  <a:pt x="0" y="1685260"/>
                </a:moveTo>
                <a:cubicBezTo>
                  <a:pt x="449226" y="847946"/>
                  <a:pt x="898452" y="10632"/>
                  <a:pt x="1318438" y="5316"/>
                </a:cubicBezTo>
                <a:cubicBezTo>
                  <a:pt x="1738424" y="0"/>
                  <a:pt x="2181447" y="1300716"/>
                  <a:pt x="2519917" y="1653362"/>
                </a:cubicBezTo>
                <a:cubicBezTo>
                  <a:pt x="2858387" y="2006008"/>
                  <a:pt x="3349256" y="2121195"/>
                  <a:pt x="3349256" y="2121195"/>
                </a:cubicBezTo>
                <a:lnTo>
                  <a:pt x="3349256" y="2121195"/>
                </a:lnTo>
              </a:path>
            </a:pathLst>
          </a:custGeom>
          <a:ln w="127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Line 9"/>
          <p:cNvSpPr>
            <a:spLocks noChangeShapeType="1"/>
          </p:cNvSpPr>
          <p:nvPr/>
        </p:nvSpPr>
        <p:spPr bwMode="auto">
          <a:xfrm>
            <a:off x="2438400" y="5334000"/>
            <a:ext cx="3733800" cy="0"/>
          </a:xfrm>
          <a:prstGeom prst="line">
            <a:avLst/>
          </a:prstGeom>
          <a:noFill/>
          <a:ln w="25400">
            <a:solidFill>
              <a:srgbClr val="000000"/>
            </a:solidFill>
            <a:round/>
            <a:headEnd/>
            <a:tailEnd type="triangle"/>
          </a:ln>
          <a:effectLst/>
        </p:spPr>
        <p:txBody>
          <a:bodyPr/>
          <a:lstStyle/>
          <a:p>
            <a:endParaRPr lang="ar-SA"/>
          </a:p>
        </p:txBody>
      </p:sp>
      <p:sp>
        <p:nvSpPr>
          <p:cNvPr id="26" name="Line 19"/>
          <p:cNvSpPr>
            <a:spLocks noChangeShapeType="1"/>
          </p:cNvSpPr>
          <p:nvPr/>
        </p:nvSpPr>
        <p:spPr bwMode="auto">
          <a:xfrm>
            <a:off x="4876800" y="2743200"/>
            <a:ext cx="0" cy="2590800"/>
          </a:xfrm>
          <a:prstGeom prst="line">
            <a:avLst/>
          </a:prstGeom>
          <a:noFill/>
          <a:ln w="12700">
            <a:solidFill>
              <a:srgbClr val="000000"/>
            </a:solidFill>
            <a:prstDash val="dash"/>
            <a:round/>
            <a:headEnd/>
            <a:tailEnd/>
          </a:ln>
          <a:effectLst/>
        </p:spPr>
        <p:txBody>
          <a:bodyPr lIns="45720" tIns="45720" rIns="45720"/>
          <a:lstStyle/>
          <a:p>
            <a:endParaRPr lang="ar-SA" sz="1400" dirty="0"/>
          </a:p>
        </p:txBody>
      </p:sp>
      <p:sp>
        <p:nvSpPr>
          <p:cNvPr id="28" name="Line 19"/>
          <p:cNvSpPr>
            <a:spLocks noChangeShapeType="1"/>
          </p:cNvSpPr>
          <p:nvPr/>
        </p:nvSpPr>
        <p:spPr bwMode="auto">
          <a:xfrm>
            <a:off x="4343400" y="2743200"/>
            <a:ext cx="0" cy="2590800"/>
          </a:xfrm>
          <a:prstGeom prst="line">
            <a:avLst/>
          </a:prstGeom>
          <a:noFill/>
          <a:ln w="12700">
            <a:solidFill>
              <a:srgbClr val="000000"/>
            </a:solidFill>
            <a:prstDash val="dash"/>
            <a:round/>
            <a:headEnd/>
            <a:tailEnd/>
          </a:ln>
          <a:effectLst/>
        </p:spPr>
        <p:txBody>
          <a:bodyPr lIns="45720" tIns="45720" rIns="45720"/>
          <a:lstStyle/>
          <a:p>
            <a:endParaRPr lang="ar-SA" sz="1400" dirty="0"/>
          </a:p>
        </p:txBody>
      </p:sp>
      <p:sp>
        <p:nvSpPr>
          <p:cNvPr id="29" name="Line 19"/>
          <p:cNvSpPr>
            <a:spLocks noChangeShapeType="1"/>
          </p:cNvSpPr>
          <p:nvPr/>
        </p:nvSpPr>
        <p:spPr bwMode="auto">
          <a:xfrm>
            <a:off x="3810000" y="2743200"/>
            <a:ext cx="0" cy="2590800"/>
          </a:xfrm>
          <a:prstGeom prst="line">
            <a:avLst/>
          </a:prstGeom>
          <a:noFill/>
          <a:ln w="12700">
            <a:solidFill>
              <a:srgbClr val="000000"/>
            </a:solidFill>
            <a:prstDash val="dash"/>
            <a:round/>
            <a:headEnd/>
            <a:tailEnd/>
          </a:ln>
          <a:effectLst/>
        </p:spPr>
        <p:txBody>
          <a:bodyPr lIns="45720" tIns="45720" rIns="45720"/>
          <a:lstStyle/>
          <a:p>
            <a:endParaRPr lang="ar-SA" sz="1400" dirty="0"/>
          </a:p>
        </p:txBody>
      </p:sp>
      <p:sp>
        <p:nvSpPr>
          <p:cNvPr id="30" name="Line 17"/>
          <p:cNvSpPr>
            <a:spLocks noChangeShapeType="1"/>
          </p:cNvSpPr>
          <p:nvPr/>
        </p:nvSpPr>
        <p:spPr bwMode="auto">
          <a:xfrm flipV="1">
            <a:off x="2438400" y="3810000"/>
            <a:ext cx="0" cy="1524000"/>
          </a:xfrm>
          <a:prstGeom prst="line">
            <a:avLst/>
          </a:prstGeom>
          <a:noFill/>
          <a:ln w="25400">
            <a:solidFill>
              <a:srgbClr val="000000"/>
            </a:solidFill>
            <a:round/>
            <a:headEnd/>
            <a:tailEnd type="triangle"/>
          </a:ln>
          <a:effectLst/>
        </p:spPr>
        <p:txBody>
          <a:bodyPr/>
          <a:lstStyle/>
          <a:p>
            <a:endParaRPr lang="ar-SA"/>
          </a:p>
        </p:txBody>
      </p:sp>
      <p:sp>
        <p:nvSpPr>
          <p:cNvPr id="31" name="Text Box 3"/>
          <p:cNvSpPr txBox="1">
            <a:spLocks noChangeArrowheads="1"/>
          </p:cNvSpPr>
          <p:nvPr/>
        </p:nvSpPr>
        <p:spPr bwMode="auto">
          <a:xfrm>
            <a:off x="1818612" y="3657600"/>
            <a:ext cx="543588" cy="371475"/>
          </a:xfrm>
          <a:prstGeom prst="rect">
            <a:avLst/>
          </a:prstGeom>
          <a:noFill/>
          <a:ln w="9525">
            <a:noFill/>
            <a:miter lim="800000"/>
            <a:headEnd/>
            <a:tailEnd/>
          </a:ln>
          <a:effectLst/>
        </p:spPr>
        <p:txBody>
          <a:bodyPr/>
          <a:lstStyle/>
          <a:p>
            <a:pPr algn="ctr" rtl="1"/>
            <a:r>
              <a:rPr lang="el-GR" altLang="zh-CN" sz="2200" dirty="0" smtClean="0">
                <a:latin typeface="Times New Roman" pitchFamily="18" charset="0"/>
                <a:ea typeface="SimSun" pitchFamily="2" charset="-122"/>
              </a:rPr>
              <a:t>Π</a:t>
            </a:r>
            <a:endParaRPr lang="en-US" sz="2200" dirty="0"/>
          </a:p>
        </p:txBody>
      </p:sp>
      <p:sp>
        <p:nvSpPr>
          <p:cNvPr id="32" name="Text Box 5"/>
          <p:cNvSpPr txBox="1">
            <a:spLocks noChangeArrowheads="1"/>
          </p:cNvSpPr>
          <p:nvPr/>
        </p:nvSpPr>
        <p:spPr bwMode="auto">
          <a:xfrm>
            <a:off x="5892270" y="5257800"/>
            <a:ext cx="508530" cy="373061"/>
          </a:xfrm>
          <a:prstGeom prst="rect">
            <a:avLst/>
          </a:prstGeom>
          <a:noFill/>
          <a:ln w="9525">
            <a:noFill/>
            <a:miter lim="800000"/>
            <a:headEnd/>
            <a:tailEnd/>
          </a:ln>
          <a:effectLst/>
        </p:spPr>
        <p:txBody>
          <a:bodyPr/>
          <a:lstStyle/>
          <a:p>
            <a:pPr algn="r"/>
            <a:r>
              <a:rPr lang="en-US" sz="1200" b="1" dirty="0">
                <a:latin typeface="Times New Roman" pitchFamily="18" charset="0"/>
                <a:ea typeface="SimSun" pitchFamily="2" charset="-122"/>
                <a:cs typeface="Arabic Transparent" pitchFamily="2" charset="-78"/>
              </a:rPr>
              <a:t>  </a:t>
            </a:r>
            <a:r>
              <a:rPr lang="en-US" sz="2200" dirty="0">
                <a:latin typeface="Times New Roman" pitchFamily="18" charset="0"/>
                <a:ea typeface="SimSun" pitchFamily="2" charset="-122"/>
                <a:cs typeface="Arabic Transparent" pitchFamily="2" charset="-78"/>
              </a:rPr>
              <a:t>Q</a:t>
            </a:r>
            <a:endParaRPr lang="en-US" sz="2200" dirty="0">
              <a:ea typeface="SimSun" pitchFamily="2" charset="-122"/>
              <a:cs typeface="Arabic Transparent" pitchFamily="2" charset="-78"/>
            </a:endParaRPr>
          </a:p>
        </p:txBody>
      </p:sp>
      <p:sp>
        <p:nvSpPr>
          <p:cNvPr id="33" name="Text Box 7"/>
          <p:cNvSpPr txBox="1">
            <a:spLocks noChangeArrowheads="1"/>
          </p:cNvSpPr>
          <p:nvPr/>
        </p:nvSpPr>
        <p:spPr bwMode="auto">
          <a:xfrm>
            <a:off x="4114800" y="5257800"/>
            <a:ext cx="577718" cy="455612"/>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Q</a:t>
            </a:r>
            <a:r>
              <a:rPr lang="en-US" altLang="zh-CN" dirty="0">
                <a:latin typeface="Times New Roman" pitchFamily="18" charset="0"/>
                <a:ea typeface="SimSun" pitchFamily="2" charset="-122"/>
              </a:rPr>
              <a:t>*</a:t>
            </a:r>
            <a:endParaRPr lang="en-US" sz="2200" dirty="0"/>
          </a:p>
        </p:txBody>
      </p:sp>
      <p:sp>
        <p:nvSpPr>
          <p:cNvPr id="34" name="Text Box 5"/>
          <p:cNvSpPr txBox="1">
            <a:spLocks noChangeArrowheads="1"/>
          </p:cNvSpPr>
          <p:nvPr/>
        </p:nvSpPr>
        <p:spPr bwMode="auto">
          <a:xfrm>
            <a:off x="2057400" y="2667000"/>
            <a:ext cx="508530" cy="373061"/>
          </a:xfrm>
          <a:prstGeom prst="rect">
            <a:avLst/>
          </a:prstGeom>
          <a:noFill/>
          <a:ln w="9525">
            <a:noFill/>
            <a:miter lim="800000"/>
            <a:headEnd/>
            <a:tailEnd/>
          </a:ln>
          <a:effectLst/>
        </p:spPr>
        <p:txBody>
          <a:bodyPr/>
          <a:lstStyle/>
          <a:p>
            <a:pPr algn="r"/>
            <a:r>
              <a:rPr lang="en-US" sz="1200" b="1" dirty="0" smtClean="0">
                <a:latin typeface="Times New Roman" pitchFamily="18" charset="0"/>
                <a:ea typeface="SimSun" pitchFamily="2" charset="-122"/>
                <a:cs typeface="Arabic Transparent" pitchFamily="2" charset="-78"/>
              </a:rPr>
              <a:t>  </a:t>
            </a:r>
            <a:r>
              <a:rPr lang="en-US" sz="2200" dirty="0" smtClean="0">
                <a:latin typeface="Times New Roman" pitchFamily="18" charset="0"/>
                <a:ea typeface="SimSun" pitchFamily="2" charset="-122"/>
                <a:cs typeface="Arabic Transparent" pitchFamily="2" charset="-78"/>
              </a:rPr>
              <a:t>0</a:t>
            </a:r>
            <a:endParaRPr lang="en-US" sz="2200" dirty="0">
              <a:ea typeface="SimSun" pitchFamily="2" charset="-122"/>
              <a:cs typeface="Arabic Transparent" pitchFamily="2" charset="-78"/>
            </a:endParaRPr>
          </a:p>
        </p:txBody>
      </p:sp>
      <p:sp>
        <p:nvSpPr>
          <p:cNvPr id="35" name="Text Box 5"/>
          <p:cNvSpPr txBox="1">
            <a:spLocks noChangeArrowheads="1"/>
          </p:cNvSpPr>
          <p:nvPr/>
        </p:nvSpPr>
        <p:spPr bwMode="auto">
          <a:xfrm>
            <a:off x="2057400" y="5265739"/>
            <a:ext cx="508530" cy="373061"/>
          </a:xfrm>
          <a:prstGeom prst="rect">
            <a:avLst/>
          </a:prstGeom>
          <a:noFill/>
          <a:ln w="9525">
            <a:noFill/>
            <a:miter lim="800000"/>
            <a:headEnd/>
            <a:tailEnd/>
          </a:ln>
          <a:effectLst/>
        </p:spPr>
        <p:txBody>
          <a:bodyPr/>
          <a:lstStyle/>
          <a:p>
            <a:pPr algn="r"/>
            <a:r>
              <a:rPr lang="en-US" sz="1200" b="1" dirty="0" smtClean="0">
                <a:latin typeface="Times New Roman" pitchFamily="18" charset="0"/>
                <a:ea typeface="SimSun" pitchFamily="2" charset="-122"/>
                <a:cs typeface="Arabic Transparent" pitchFamily="2" charset="-78"/>
              </a:rPr>
              <a:t>  </a:t>
            </a:r>
            <a:r>
              <a:rPr lang="en-US" sz="2200" dirty="0" smtClean="0">
                <a:latin typeface="Times New Roman" pitchFamily="18" charset="0"/>
                <a:ea typeface="SimSun" pitchFamily="2" charset="-122"/>
                <a:cs typeface="Arabic Transparent" pitchFamily="2" charset="-78"/>
              </a:rPr>
              <a:t>0</a:t>
            </a:r>
            <a:endParaRPr lang="en-US" sz="2200" dirty="0">
              <a:ea typeface="SimSun" pitchFamily="2" charset="-122"/>
              <a:cs typeface="Arabic Transparent" pitchFamily="2"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80401" y="321734"/>
          <a:ext cx="6345198" cy="4402666"/>
        </p:xfrm>
        <a:graphic>
          <a:graphicData uri="http://schemas.openxmlformats.org/drawingml/2006/table">
            <a:tbl>
              <a:tblPr/>
              <a:tblGrid>
                <a:gridCol w="584586"/>
                <a:gridCol w="694196"/>
                <a:gridCol w="718554"/>
                <a:gridCol w="718554"/>
                <a:gridCol w="876880"/>
                <a:gridCol w="876880"/>
                <a:gridCol w="815985"/>
                <a:gridCol w="1059563"/>
              </a:tblGrid>
              <a:tr h="337964">
                <a:tc gridSpan="8">
                  <a:txBody>
                    <a:bodyPr/>
                    <a:lstStyle/>
                    <a:p>
                      <a:pPr algn="ctr" rtl="1" fontAlgn="t"/>
                      <a:r>
                        <a:rPr lang="ar-SA" sz="2100" b="1" i="0" u="none" strike="noStrike" dirty="0">
                          <a:solidFill>
                            <a:srgbClr val="0000FF"/>
                          </a:solidFill>
                          <a:latin typeface="Times New Roman"/>
                        </a:rPr>
                        <a:t>تعظيم الربح: التحليل الحدي</a:t>
                      </a:r>
                      <a:r>
                        <a:rPr lang="ar-SA" sz="2100" b="0" i="0" u="none" strike="noStrike" dirty="0">
                          <a:solidFill>
                            <a:srgbClr val="0000FF"/>
                          </a:solidFill>
                          <a:latin typeface="Arial"/>
                        </a:rPr>
                        <a:t> </a:t>
                      </a:r>
                      <a:endParaRPr lang="ar-SA" sz="2100" b="1" i="0" u="none" strike="noStrike" dirty="0">
                        <a:solidFill>
                          <a:srgbClr val="0000FF"/>
                        </a:solidFill>
                        <a:latin typeface="Times New Roman"/>
                      </a:endParaRPr>
                    </a:p>
                  </a:txBody>
                  <a:tcPr marL="9134" marR="9134" marT="913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7098">
                <a:tc>
                  <a:txBody>
                    <a:bodyPr/>
                    <a:lstStyle/>
                    <a:p>
                      <a:pPr algn="ctr" rtl="0" fontAlgn="t"/>
                      <a:r>
                        <a:rPr lang="en-US" sz="2100" b="0" i="0" u="none" strike="noStrike">
                          <a:solidFill>
                            <a:srgbClr val="000000"/>
                          </a:solidFill>
                          <a:latin typeface="Times New Roman"/>
                        </a:rPr>
                        <a:t>Q</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TR</a:t>
                      </a:r>
                      <a:r>
                        <a:rPr lang="en-US" sz="2100" b="0" i="0" u="none" strike="noStrike">
                          <a:solidFill>
                            <a:srgbClr val="000000"/>
                          </a:solidFill>
                          <a:latin typeface="Arial"/>
                        </a:rPr>
                        <a:t> </a:t>
                      </a:r>
                      <a:endParaRPr lang="en-US" sz="2100" b="0" i="0" u="none" strike="noStrike">
                        <a:solidFill>
                          <a:srgbClr val="00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TC</a:t>
                      </a:r>
                      <a:r>
                        <a:rPr lang="en-US" sz="2100" b="0" i="0" u="none" strike="noStrike">
                          <a:solidFill>
                            <a:srgbClr val="000000"/>
                          </a:solidFill>
                          <a:latin typeface="Arial"/>
                        </a:rPr>
                        <a:t> </a:t>
                      </a:r>
                      <a:endParaRPr lang="en-US" sz="2100" b="0" i="0" u="none" strike="noStrike">
                        <a:solidFill>
                          <a:srgbClr val="00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MR</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a:solidFill>
                            <a:srgbClr val="000000"/>
                          </a:solidFill>
                          <a:latin typeface="Times New Roman"/>
                        </a:rPr>
                        <a:t>MC</a:t>
                      </a:r>
                      <a:r>
                        <a:rPr lang="en-US" sz="2100" b="0" i="0" u="none" strike="noStrike" dirty="0">
                          <a:solidFill>
                            <a:srgbClr val="000000"/>
                          </a:solidFill>
                          <a:latin typeface="Arial"/>
                        </a:rPr>
                        <a:t> </a:t>
                      </a:r>
                      <a:endParaRPr lang="en-US" sz="2100" b="0" i="0" u="none" strike="noStrike" dirty="0">
                        <a:solidFill>
                          <a:srgbClr val="00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a:solidFill>
                            <a:srgbClr val="000000"/>
                          </a:solidFill>
                          <a:latin typeface="Times New Roman"/>
                        </a:rPr>
                        <a:t>M</a:t>
                      </a:r>
                      <a:r>
                        <a:rPr lang="el-GR" sz="2100" b="0" i="0" u="none" strike="noStrike" dirty="0">
                          <a:solidFill>
                            <a:srgbClr val="000000"/>
                          </a:solidFill>
                          <a:latin typeface="Times New Roman"/>
                        </a:rPr>
                        <a:t>Π</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ATC</a:t>
                      </a:r>
                      <a:r>
                        <a:rPr lang="en-US" sz="2100" b="0" i="0" u="none" strike="noStrike">
                          <a:solidFill>
                            <a:srgbClr val="000000"/>
                          </a:solidFill>
                          <a:latin typeface="Arial"/>
                        </a:rPr>
                        <a:t> </a:t>
                      </a:r>
                      <a:endParaRPr lang="en-US" sz="2100" b="0" i="0" u="none" strike="noStrike">
                        <a:solidFill>
                          <a:srgbClr val="00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Calibri"/>
                        </a:rPr>
                        <a:t>T</a:t>
                      </a:r>
                      <a:r>
                        <a:rPr lang="el-GR" sz="2100" b="0" i="0" u="none" strike="noStrike">
                          <a:solidFill>
                            <a:srgbClr val="000000"/>
                          </a:solidFill>
                          <a:latin typeface="Calibri"/>
                        </a:rPr>
                        <a:t>Π</a:t>
                      </a:r>
                      <a:r>
                        <a:rPr lang="el-GR" sz="2100" b="0" i="0" u="none" strike="noStrike">
                          <a:solidFill>
                            <a:srgbClr val="000000"/>
                          </a:solidFill>
                          <a:latin typeface="Times New Roman"/>
                        </a:rPr>
                        <a:t> </a:t>
                      </a:r>
                      <a:endParaRPr lang="el-GR" sz="2100" b="0" i="0" u="none" strike="noStrike">
                        <a:solidFill>
                          <a:srgbClr val="000000"/>
                        </a:solidFill>
                        <a:latin typeface="Symbol"/>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7964">
                <a:tc>
                  <a:txBody>
                    <a:bodyPr/>
                    <a:lstStyle/>
                    <a:p>
                      <a:pPr algn="ctr" rtl="0" fontAlgn="t"/>
                      <a:r>
                        <a:rPr lang="en-US" sz="2100" b="0" i="0" u="none" strike="noStrike">
                          <a:solidFill>
                            <a:srgbClr val="000000"/>
                          </a:solidFill>
                          <a:latin typeface="Times New Roman"/>
                        </a:rPr>
                        <a:t>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100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a:t>
                      </a:r>
                      <a:r>
                        <a:rPr lang="en-US" sz="2100" b="0" i="0" u="none" strike="noStrike">
                          <a:solidFill>
                            <a:srgbClr val="000000"/>
                          </a:solidFill>
                          <a:latin typeface="Arial"/>
                        </a:rPr>
                        <a:t> </a:t>
                      </a:r>
                      <a:endParaRPr lang="en-US" sz="2100" b="0" i="0" u="none" strike="noStrike">
                        <a:solidFill>
                          <a:srgbClr val="00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a:solidFill>
                            <a:srgbClr val="000000"/>
                          </a:solidFill>
                          <a:latin typeface="Times New Roman"/>
                        </a:rPr>
                        <a:t>-</a:t>
                      </a:r>
                      <a:r>
                        <a:rPr lang="en-US" sz="2100" b="0" i="0" u="none" strike="noStrike" dirty="0">
                          <a:solidFill>
                            <a:srgbClr val="000000"/>
                          </a:solidFill>
                          <a:latin typeface="Arial"/>
                        </a:rPr>
                        <a:t> </a:t>
                      </a:r>
                      <a:endParaRPr lang="en-US" sz="2100" b="0" i="0" u="none" strike="noStrike" dirty="0">
                        <a:solidFill>
                          <a:srgbClr val="00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a:solidFill>
                            <a:srgbClr val="000000"/>
                          </a:solidFill>
                          <a:latin typeface="Times New Roman"/>
                        </a:rPr>
                        <a:t>-</a:t>
                      </a:r>
                      <a:r>
                        <a:rPr lang="en-US" sz="2100" b="0" i="0" u="none" strike="noStrike" dirty="0">
                          <a:solidFill>
                            <a:srgbClr val="000000"/>
                          </a:solidFill>
                          <a:latin typeface="Arial"/>
                        </a:rPr>
                        <a:t> </a:t>
                      </a:r>
                      <a:endParaRPr lang="en-US" sz="2100" b="0" i="0" u="none" strike="noStrike" dirty="0">
                        <a:solidFill>
                          <a:srgbClr val="00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a:t>
                      </a:r>
                      <a:r>
                        <a:rPr lang="en-US" sz="2100" b="0" i="0" u="none" strike="noStrike">
                          <a:solidFill>
                            <a:srgbClr val="000000"/>
                          </a:solidFill>
                          <a:latin typeface="Arial"/>
                        </a:rPr>
                        <a:t> </a:t>
                      </a:r>
                      <a:endParaRPr lang="en-US" sz="2100" b="0" i="0" u="none" strike="noStrike">
                        <a:solidFill>
                          <a:srgbClr val="00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smtClean="0">
                          <a:solidFill>
                            <a:srgbClr val="FF0000"/>
                          </a:solidFill>
                          <a:latin typeface="Times New Roman"/>
                        </a:rPr>
                        <a:t>-100</a:t>
                      </a:r>
                      <a:endParaRPr lang="en-US" sz="2100" b="0" i="0" u="none" strike="noStrike" dirty="0">
                        <a:solidFill>
                          <a:srgbClr val="FF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7964">
                <a:tc>
                  <a:txBody>
                    <a:bodyPr/>
                    <a:lstStyle/>
                    <a:p>
                      <a:pPr algn="ctr" rtl="0" fontAlgn="t"/>
                      <a:r>
                        <a:rPr lang="en-US" sz="2100" b="0" i="0" u="none" strike="noStrike">
                          <a:solidFill>
                            <a:srgbClr val="000000"/>
                          </a:solidFill>
                          <a:latin typeface="Times New Roman"/>
                        </a:rPr>
                        <a:t>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131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190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131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a:solidFill>
                            <a:srgbClr val="000000"/>
                          </a:solidFill>
                          <a:latin typeface="Times New Roman"/>
                        </a:rPr>
                        <a:t>90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41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190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smtClean="0">
                          <a:solidFill>
                            <a:srgbClr val="FF0000"/>
                          </a:solidFill>
                          <a:latin typeface="Times New Roman"/>
                        </a:rPr>
                        <a:t>-59</a:t>
                      </a:r>
                      <a:endParaRPr lang="en-US" sz="2100" b="0" i="0" u="none" strike="noStrike" dirty="0">
                        <a:solidFill>
                          <a:srgbClr val="FF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7964">
                <a:tc>
                  <a:txBody>
                    <a:bodyPr/>
                    <a:lstStyle/>
                    <a:p>
                      <a:pPr algn="ctr" rtl="0" fontAlgn="t"/>
                      <a:r>
                        <a:rPr lang="en-US" sz="2100" b="0" i="0" u="none" strike="noStrike">
                          <a:solidFill>
                            <a:srgbClr val="000000"/>
                          </a:solidFill>
                          <a:latin typeface="Times New Roman"/>
                        </a:rPr>
                        <a:t>2</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262</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270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131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a:solidFill>
                            <a:srgbClr val="000000"/>
                          </a:solidFill>
                          <a:latin typeface="Times New Roman"/>
                        </a:rPr>
                        <a:t>80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51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135</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smtClean="0">
                          <a:solidFill>
                            <a:srgbClr val="FF0000"/>
                          </a:solidFill>
                          <a:latin typeface="Times New Roman"/>
                        </a:rPr>
                        <a:t>-8</a:t>
                      </a:r>
                      <a:endParaRPr lang="en-US" sz="2100" b="0" i="0" u="none" strike="noStrike" dirty="0">
                        <a:solidFill>
                          <a:srgbClr val="FF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7964">
                <a:tc>
                  <a:txBody>
                    <a:bodyPr/>
                    <a:lstStyle/>
                    <a:p>
                      <a:pPr algn="ctr" rtl="0" fontAlgn="t"/>
                      <a:r>
                        <a:rPr lang="en-US" sz="2100" b="0" i="0" u="none" strike="noStrike">
                          <a:solidFill>
                            <a:srgbClr val="000000"/>
                          </a:solidFill>
                          <a:latin typeface="Times New Roman"/>
                        </a:rPr>
                        <a:t>3</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393</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340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131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a:solidFill>
                            <a:srgbClr val="000000"/>
                          </a:solidFill>
                          <a:latin typeface="Times New Roman"/>
                        </a:rPr>
                        <a:t>70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61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113</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smtClean="0">
                          <a:solidFill>
                            <a:srgbClr val="000000"/>
                          </a:solidFill>
                          <a:latin typeface="Times New Roman"/>
                        </a:rPr>
                        <a:t>+53</a:t>
                      </a:r>
                      <a:endParaRPr lang="en-US" sz="2100" b="0" i="0" u="none" strike="noStrike" dirty="0">
                        <a:solidFill>
                          <a:srgbClr val="00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7964">
                <a:tc>
                  <a:txBody>
                    <a:bodyPr/>
                    <a:lstStyle/>
                    <a:p>
                      <a:pPr algn="ctr" rtl="0" fontAlgn="t"/>
                      <a:r>
                        <a:rPr lang="en-US" sz="2100" b="0" i="0" u="none" strike="noStrike">
                          <a:solidFill>
                            <a:srgbClr val="000000"/>
                          </a:solidFill>
                          <a:latin typeface="Times New Roman"/>
                        </a:rPr>
                        <a:t>4</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524</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400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131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a:solidFill>
                            <a:srgbClr val="000000"/>
                          </a:solidFill>
                          <a:latin typeface="Times New Roman"/>
                        </a:rPr>
                        <a:t>60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71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100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smtClean="0">
                          <a:solidFill>
                            <a:srgbClr val="000000"/>
                          </a:solidFill>
                          <a:latin typeface="Times New Roman"/>
                        </a:rPr>
                        <a:t>+124</a:t>
                      </a:r>
                      <a:endParaRPr lang="en-US" sz="2100" b="0" i="0" u="none" strike="noStrike" dirty="0">
                        <a:solidFill>
                          <a:srgbClr val="00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7964">
                <a:tc>
                  <a:txBody>
                    <a:bodyPr/>
                    <a:lstStyle/>
                    <a:p>
                      <a:pPr algn="ctr" rtl="0" fontAlgn="t"/>
                      <a:r>
                        <a:rPr lang="en-US" sz="2100" b="0" i="0" u="none" strike="noStrike">
                          <a:solidFill>
                            <a:srgbClr val="000000"/>
                          </a:solidFill>
                          <a:latin typeface="Times New Roman"/>
                        </a:rPr>
                        <a:t>5</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655</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470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131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a:solidFill>
                            <a:srgbClr val="000000"/>
                          </a:solidFill>
                          <a:latin typeface="Times New Roman"/>
                        </a:rPr>
                        <a:t>70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61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94</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smtClean="0">
                          <a:solidFill>
                            <a:srgbClr val="000000"/>
                          </a:solidFill>
                          <a:latin typeface="Times New Roman"/>
                        </a:rPr>
                        <a:t>+185</a:t>
                      </a:r>
                      <a:endParaRPr lang="en-US" sz="2100" b="0" i="0" u="none" strike="noStrike" dirty="0">
                        <a:solidFill>
                          <a:srgbClr val="00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7964">
                <a:tc>
                  <a:txBody>
                    <a:bodyPr/>
                    <a:lstStyle/>
                    <a:p>
                      <a:pPr algn="ctr" rtl="0" fontAlgn="t"/>
                      <a:r>
                        <a:rPr lang="en-US" sz="2100" b="0" i="0" u="none" strike="noStrike">
                          <a:solidFill>
                            <a:srgbClr val="000000"/>
                          </a:solidFill>
                          <a:latin typeface="Times New Roman"/>
                        </a:rPr>
                        <a:t>6</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786</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550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131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a:solidFill>
                            <a:srgbClr val="000000"/>
                          </a:solidFill>
                          <a:latin typeface="Times New Roman"/>
                        </a:rPr>
                        <a:t>80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51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92</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smtClean="0">
                          <a:solidFill>
                            <a:srgbClr val="000000"/>
                          </a:solidFill>
                          <a:latin typeface="Times New Roman"/>
                        </a:rPr>
                        <a:t>+236</a:t>
                      </a:r>
                      <a:endParaRPr lang="en-US" sz="2100" b="0" i="0" u="none" strike="noStrike" dirty="0">
                        <a:solidFill>
                          <a:srgbClr val="00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7964">
                <a:tc>
                  <a:txBody>
                    <a:bodyPr/>
                    <a:lstStyle/>
                    <a:p>
                      <a:pPr algn="ctr" rtl="0" fontAlgn="t"/>
                      <a:r>
                        <a:rPr lang="en-US" sz="2100" b="0" i="0" u="none" strike="noStrike">
                          <a:solidFill>
                            <a:srgbClr val="000000"/>
                          </a:solidFill>
                          <a:latin typeface="Times New Roman"/>
                        </a:rPr>
                        <a:t>7</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917</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640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131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a:solidFill>
                            <a:srgbClr val="000000"/>
                          </a:solidFill>
                          <a:latin typeface="Times New Roman"/>
                        </a:rPr>
                        <a:t>90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41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91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smtClean="0">
                          <a:solidFill>
                            <a:srgbClr val="000000"/>
                          </a:solidFill>
                          <a:latin typeface="Times New Roman"/>
                        </a:rPr>
                        <a:t>+277</a:t>
                      </a:r>
                      <a:endParaRPr lang="en-US" sz="2100" b="0" i="0" u="none" strike="noStrike" dirty="0">
                        <a:solidFill>
                          <a:srgbClr val="00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7964">
                <a:tc>
                  <a:txBody>
                    <a:bodyPr/>
                    <a:lstStyle/>
                    <a:p>
                      <a:pPr algn="ctr" rtl="0" fontAlgn="t"/>
                      <a:r>
                        <a:rPr lang="en-US" sz="2100" b="0" i="0" u="none" strike="noStrike">
                          <a:solidFill>
                            <a:srgbClr val="000000"/>
                          </a:solidFill>
                          <a:latin typeface="Times New Roman"/>
                        </a:rPr>
                        <a:t>8</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1048</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750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131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a:solidFill>
                            <a:srgbClr val="000000"/>
                          </a:solidFill>
                          <a:latin typeface="Times New Roman"/>
                        </a:rPr>
                        <a:t>110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21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94</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smtClean="0">
                          <a:solidFill>
                            <a:srgbClr val="000000"/>
                          </a:solidFill>
                          <a:latin typeface="Times New Roman"/>
                        </a:rPr>
                        <a:t>+298</a:t>
                      </a:r>
                      <a:endParaRPr lang="en-US" sz="2100" b="0" i="0" u="none" strike="noStrike" dirty="0">
                        <a:solidFill>
                          <a:srgbClr val="00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7964">
                <a:tc>
                  <a:txBody>
                    <a:bodyPr/>
                    <a:lstStyle/>
                    <a:p>
                      <a:pPr algn="ctr" rtl="0" fontAlgn="t"/>
                      <a:r>
                        <a:rPr lang="en-US" sz="2100" b="0" i="0" u="none" strike="noStrike">
                          <a:solidFill>
                            <a:srgbClr val="00B050"/>
                          </a:solidFill>
                          <a:latin typeface="Times New Roman"/>
                        </a:rPr>
                        <a:t>9</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1179</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880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131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t"/>
                      <a:r>
                        <a:rPr lang="en-US" sz="2100" b="0" i="0" u="none" strike="noStrike" dirty="0">
                          <a:solidFill>
                            <a:srgbClr val="000000"/>
                          </a:solidFill>
                          <a:latin typeface="Times New Roman"/>
                        </a:rPr>
                        <a:t>130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t"/>
                      <a:r>
                        <a:rPr lang="en-US" sz="2100" b="0" i="0" u="none" strike="noStrike">
                          <a:solidFill>
                            <a:srgbClr val="FF0000"/>
                          </a:solidFill>
                          <a:latin typeface="Times New Roman"/>
                        </a:rPr>
                        <a:t>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smtClean="0">
                          <a:solidFill>
                            <a:srgbClr val="000000"/>
                          </a:solidFill>
                          <a:latin typeface="Times New Roman"/>
                        </a:rPr>
                        <a:t>97.778</a:t>
                      </a:r>
                      <a:endParaRPr lang="en-US" sz="2100" b="0" i="0" u="none" strike="noStrike" dirty="0">
                        <a:solidFill>
                          <a:srgbClr val="00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smtClean="0">
                          <a:solidFill>
                            <a:srgbClr val="00B050"/>
                          </a:solidFill>
                          <a:latin typeface="Times New Roman"/>
                        </a:rPr>
                        <a:t>+299</a:t>
                      </a:r>
                      <a:endParaRPr lang="en-US" sz="2100" b="0" i="0" u="none" strike="noStrike" dirty="0">
                        <a:solidFill>
                          <a:srgbClr val="FF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7964">
                <a:tc>
                  <a:txBody>
                    <a:bodyPr/>
                    <a:lstStyle/>
                    <a:p>
                      <a:pPr algn="ctr" rtl="0" fontAlgn="t"/>
                      <a:r>
                        <a:rPr lang="en-US" sz="2100" b="0" i="0" u="none" strike="noStrike">
                          <a:solidFill>
                            <a:srgbClr val="000000"/>
                          </a:solidFill>
                          <a:latin typeface="Times New Roman"/>
                        </a:rPr>
                        <a:t>10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1310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1030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a:solidFill>
                            <a:srgbClr val="000000"/>
                          </a:solidFill>
                          <a:latin typeface="Times New Roman"/>
                        </a:rPr>
                        <a:t>131</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a:solidFill>
                            <a:srgbClr val="000000"/>
                          </a:solidFill>
                          <a:latin typeface="Times New Roman"/>
                        </a:rPr>
                        <a:t>150</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FF0000"/>
                          </a:solidFill>
                          <a:latin typeface="Times New Roman"/>
                        </a:rPr>
                        <a:t>-19</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a:solidFill>
                            <a:srgbClr val="000000"/>
                          </a:solidFill>
                          <a:latin typeface="Times New Roman"/>
                        </a:rPr>
                        <a:t>103</a:t>
                      </a: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t"/>
                      <a:r>
                        <a:rPr lang="en-US" sz="2100" b="0" i="0" u="none" strike="noStrike" dirty="0" smtClean="0">
                          <a:solidFill>
                            <a:srgbClr val="000000"/>
                          </a:solidFill>
                          <a:latin typeface="Times New Roman"/>
                        </a:rPr>
                        <a:t>+280</a:t>
                      </a:r>
                      <a:endParaRPr lang="en-US" sz="2100" b="0" i="0" u="none" strike="noStrike" dirty="0">
                        <a:solidFill>
                          <a:srgbClr val="000000"/>
                        </a:solidFill>
                        <a:latin typeface="Times New Roman"/>
                      </a:endParaRPr>
                    </a:p>
                  </a:txBody>
                  <a:tcPr marL="9134" marR="9134" marT="913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3" name="TextBox 2"/>
          <p:cNvSpPr txBox="1"/>
          <p:nvPr/>
        </p:nvSpPr>
        <p:spPr>
          <a:xfrm>
            <a:off x="1219200" y="4876800"/>
            <a:ext cx="7195131" cy="923330"/>
          </a:xfrm>
          <a:prstGeom prst="rect">
            <a:avLst/>
          </a:prstGeom>
          <a:noFill/>
        </p:spPr>
        <p:txBody>
          <a:bodyPr wrap="square" rtlCol="0">
            <a:spAutoFit/>
          </a:bodyPr>
          <a:lstStyle/>
          <a:p>
            <a:r>
              <a:rPr lang="ar-SA" dirty="0" smtClean="0"/>
              <a:t>يتضح من الجدول أعلاه أن مستوى الإنتاج الذي يعظم الربح هو 9، ويقاس الربح كما يلي:</a:t>
            </a:r>
          </a:p>
          <a:p>
            <a:pPr algn="ctr"/>
            <a:r>
              <a:rPr lang="en-US" dirty="0" smtClean="0"/>
              <a:t>9*(131-97.778)=9*33.222</a:t>
            </a:r>
            <a:r>
              <a:rPr lang="en-US" dirty="0" smtClean="0">
                <a:sym typeface="Symbol"/>
              </a:rPr>
              <a:t>299</a:t>
            </a:r>
            <a:endParaRPr lang="ar-SA" dirty="0" smtClean="0">
              <a:sym typeface="Symbol"/>
            </a:endParaRPr>
          </a:p>
          <a:p>
            <a:r>
              <a:rPr lang="ar-SA" dirty="0" smtClean="0">
                <a:sym typeface="Symbol"/>
              </a:rPr>
              <a:t>ويمكن أن أن نحدد مساحة الربح عبر الرسم البياني التالي:</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3"/>
          <p:cNvSpPr txBox="1">
            <a:spLocks noChangeArrowheads="1"/>
          </p:cNvSpPr>
          <p:nvPr/>
        </p:nvSpPr>
        <p:spPr bwMode="auto">
          <a:xfrm>
            <a:off x="7340865" y="1287462"/>
            <a:ext cx="736335" cy="465138"/>
          </a:xfrm>
          <a:prstGeom prst="rect">
            <a:avLst/>
          </a:prstGeom>
          <a:noFill/>
          <a:ln w="9525">
            <a:noFill/>
            <a:miter lim="800000"/>
            <a:headEnd/>
            <a:tailEnd/>
          </a:ln>
        </p:spPr>
        <p:txBody>
          <a:bodyPr lIns="83210" tIns="41605" rIns="83210" bIns="41605"/>
          <a:lstStyle/>
          <a:p>
            <a:pPr algn="ctr" rtl="1"/>
            <a:r>
              <a:rPr lang="en-US" altLang="zh-CN" sz="2200" dirty="0">
                <a:latin typeface="Times New Roman" pitchFamily="18" charset="0"/>
                <a:ea typeface="SimSun" pitchFamily="2" charset="-122"/>
              </a:rPr>
              <a:t>AC</a:t>
            </a:r>
            <a:endParaRPr lang="en-US" sz="2200" dirty="0"/>
          </a:p>
        </p:txBody>
      </p:sp>
      <p:sp>
        <p:nvSpPr>
          <p:cNvPr id="20484" name="Rectangle 4"/>
          <p:cNvSpPr>
            <a:spLocks noChangeArrowheads="1"/>
          </p:cNvSpPr>
          <p:nvPr/>
        </p:nvSpPr>
        <p:spPr bwMode="auto">
          <a:xfrm>
            <a:off x="2808420" y="2355850"/>
            <a:ext cx="2483379" cy="1239838"/>
          </a:xfrm>
          <a:prstGeom prst="rect">
            <a:avLst/>
          </a:prstGeom>
          <a:solidFill>
            <a:srgbClr val="92D050">
              <a:alpha val="91000"/>
            </a:srgbClr>
          </a:solidFill>
          <a:ln w="19050">
            <a:solidFill>
              <a:srgbClr val="000000"/>
            </a:solidFill>
            <a:miter lim="800000"/>
            <a:headEnd/>
            <a:tailEnd/>
          </a:ln>
        </p:spPr>
        <p:txBody>
          <a:bodyPr/>
          <a:lstStyle/>
          <a:p>
            <a:endParaRPr lang="ar-SA" dirty="0"/>
          </a:p>
        </p:txBody>
      </p:sp>
      <p:sp>
        <p:nvSpPr>
          <p:cNvPr id="20485" name="Line 5"/>
          <p:cNvSpPr>
            <a:spLocks noChangeShapeType="1"/>
          </p:cNvSpPr>
          <p:nvPr/>
        </p:nvSpPr>
        <p:spPr bwMode="auto">
          <a:xfrm>
            <a:off x="2808421" y="1117600"/>
            <a:ext cx="1719" cy="3562350"/>
          </a:xfrm>
          <a:prstGeom prst="line">
            <a:avLst/>
          </a:prstGeom>
          <a:noFill/>
          <a:ln w="25400">
            <a:solidFill>
              <a:srgbClr val="000000"/>
            </a:solidFill>
            <a:round/>
            <a:headEnd type="triangle"/>
            <a:tailEnd/>
          </a:ln>
        </p:spPr>
        <p:txBody>
          <a:bodyPr/>
          <a:lstStyle/>
          <a:p>
            <a:endParaRPr lang="ar-SA"/>
          </a:p>
        </p:txBody>
      </p:sp>
      <p:sp>
        <p:nvSpPr>
          <p:cNvPr id="20486" name="Line 6"/>
          <p:cNvSpPr>
            <a:spLocks noChangeShapeType="1"/>
          </p:cNvSpPr>
          <p:nvPr/>
        </p:nvSpPr>
        <p:spPr bwMode="auto">
          <a:xfrm>
            <a:off x="2808421" y="4678364"/>
            <a:ext cx="5142177" cy="1587"/>
          </a:xfrm>
          <a:prstGeom prst="line">
            <a:avLst/>
          </a:prstGeom>
          <a:noFill/>
          <a:ln w="25400">
            <a:solidFill>
              <a:srgbClr val="000000"/>
            </a:solidFill>
            <a:round/>
            <a:headEnd/>
            <a:tailEnd type="triangle"/>
          </a:ln>
        </p:spPr>
        <p:txBody>
          <a:bodyPr/>
          <a:lstStyle/>
          <a:p>
            <a:endParaRPr lang="ar-SA"/>
          </a:p>
        </p:txBody>
      </p:sp>
      <p:sp>
        <p:nvSpPr>
          <p:cNvPr id="20487" name="Line 7"/>
          <p:cNvSpPr>
            <a:spLocks noChangeShapeType="1"/>
          </p:cNvSpPr>
          <p:nvPr/>
        </p:nvSpPr>
        <p:spPr bwMode="auto">
          <a:xfrm>
            <a:off x="2808421" y="2355850"/>
            <a:ext cx="4433623" cy="1588"/>
          </a:xfrm>
          <a:prstGeom prst="line">
            <a:avLst/>
          </a:prstGeom>
          <a:noFill/>
          <a:ln w="19050">
            <a:solidFill>
              <a:srgbClr val="000000"/>
            </a:solidFill>
            <a:prstDash val="dash"/>
            <a:round/>
            <a:headEnd/>
            <a:tailEnd/>
          </a:ln>
        </p:spPr>
        <p:txBody>
          <a:bodyPr/>
          <a:lstStyle/>
          <a:p>
            <a:endParaRPr lang="ar-SA"/>
          </a:p>
        </p:txBody>
      </p:sp>
      <p:sp>
        <p:nvSpPr>
          <p:cNvPr id="20488" name="Freeform 8"/>
          <p:cNvSpPr>
            <a:spLocks/>
          </p:cNvSpPr>
          <p:nvPr/>
        </p:nvSpPr>
        <p:spPr bwMode="auto">
          <a:xfrm>
            <a:off x="2987279" y="1330325"/>
            <a:ext cx="4609042" cy="2632075"/>
          </a:xfrm>
          <a:custGeom>
            <a:avLst/>
            <a:gdLst/>
            <a:ahLst/>
            <a:cxnLst>
              <a:cxn ang="0">
                <a:pos x="0" y="900"/>
              </a:cxn>
              <a:cxn ang="0">
                <a:pos x="1620" y="2520"/>
              </a:cxn>
              <a:cxn ang="0">
                <a:pos x="3960" y="0"/>
              </a:cxn>
            </a:cxnLst>
            <a:rect l="0" t="0" r="r" b="b"/>
            <a:pathLst>
              <a:path w="3960" h="2670">
                <a:moveTo>
                  <a:pt x="0" y="900"/>
                </a:moveTo>
                <a:cubicBezTo>
                  <a:pt x="480" y="1785"/>
                  <a:pt x="960" y="2670"/>
                  <a:pt x="1620" y="2520"/>
                </a:cubicBezTo>
                <a:cubicBezTo>
                  <a:pt x="2280" y="2370"/>
                  <a:pt x="3570" y="420"/>
                  <a:pt x="3960" y="0"/>
                </a:cubicBezTo>
              </a:path>
            </a:pathLst>
          </a:custGeom>
          <a:noFill/>
          <a:ln w="22225">
            <a:solidFill>
              <a:srgbClr val="0000FF"/>
            </a:solidFill>
            <a:round/>
            <a:headEnd/>
            <a:tailEnd/>
          </a:ln>
        </p:spPr>
        <p:txBody>
          <a:bodyPr/>
          <a:lstStyle/>
          <a:p>
            <a:endParaRPr lang="ar-SA"/>
          </a:p>
        </p:txBody>
      </p:sp>
      <p:sp>
        <p:nvSpPr>
          <p:cNvPr id="20489" name="Freeform 9"/>
          <p:cNvSpPr>
            <a:spLocks/>
          </p:cNvSpPr>
          <p:nvPr/>
        </p:nvSpPr>
        <p:spPr bwMode="auto">
          <a:xfrm>
            <a:off x="3164417" y="962026"/>
            <a:ext cx="2481660" cy="3717925"/>
          </a:xfrm>
          <a:custGeom>
            <a:avLst/>
            <a:gdLst/>
            <a:ahLst/>
            <a:cxnLst>
              <a:cxn ang="0">
                <a:pos x="0" y="3060"/>
              </a:cxn>
              <a:cxn ang="0">
                <a:pos x="1260" y="3600"/>
              </a:cxn>
              <a:cxn ang="0">
                <a:pos x="2160" y="0"/>
              </a:cxn>
            </a:cxnLst>
            <a:rect l="0" t="0" r="r" b="b"/>
            <a:pathLst>
              <a:path w="2160" h="4110">
                <a:moveTo>
                  <a:pt x="0" y="3060"/>
                </a:moveTo>
                <a:cubicBezTo>
                  <a:pt x="450" y="3585"/>
                  <a:pt x="900" y="4110"/>
                  <a:pt x="1260" y="3600"/>
                </a:cubicBezTo>
                <a:cubicBezTo>
                  <a:pt x="1620" y="3090"/>
                  <a:pt x="2010" y="600"/>
                  <a:pt x="2160" y="0"/>
                </a:cubicBezTo>
              </a:path>
            </a:pathLst>
          </a:custGeom>
          <a:noFill/>
          <a:ln w="22225">
            <a:solidFill>
              <a:srgbClr val="000000"/>
            </a:solidFill>
            <a:round/>
            <a:headEnd/>
            <a:tailEnd/>
          </a:ln>
        </p:spPr>
        <p:txBody>
          <a:bodyPr/>
          <a:lstStyle/>
          <a:p>
            <a:endParaRPr lang="ar-SA"/>
          </a:p>
        </p:txBody>
      </p:sp>
      <p:sp>
        <p:nvSpPr>
          <p:cNvPr id="20490" name="Line 10"/>
          <p:cNvSpPr>
            <a:spLocks noChangeShapeType="1"/>
          </p:cNvSpPr>
          <p:nvPr/>
        </p:nvSpPr>
        <p:spPr bwMode="auto">
          <a:xfrm>
            <a:off x="5291800" y="2355850"/>
            <a:ext cx="0" cy="2324100"/>
          </a:xfrm>
          <a:prstGeom prst="line">
            <a:avLst/>
          </a:prstGeom>
          <a:noFill/>
          <a:ln w="19050">
            <a:solidFill>
              <a:srgbClr val="000000"/>
            </a:solidFill>
            <a:prstDash val="dash"/>
            <a:round/>
            <a:headEnd/>
            <a:tailEnd/>
          </a:ln>
        </p:spPr>
        <p:txBody>
          <a:bodyPr/>
          <a:lstStyle/>
          <a:p>
            <a:endParaRPr lang="ar-SA"/>
          </a:p>
        </p:txBody>
      </p:sp>
      <p:sp>
        <p:nvSpPr>
          <p:cNvPr id="20492" name="Text Box 12"/>
          <p:cNvSpPr txBox="1">
            <a:spLocks noChangeArrowheads="1"/>
          </p:cNvSpPr>
          <p:nvPr/>
        </p:nvSpPr>
        <p:spPr bwMode="auto">
          <a:xfrm>
            <a:off x="5513387" y="755650"/>
            <a:ext cx="887413" cy="463550"/>
          </a:xfrm>
          <a:prstGeom prst="rect">
            <a:avLst/>
          </a:prstGeom>
          <a:noFill/>
          <a:ln w="9525">
            <a:noFill/>
            <a:miter lim="800000"/>
            <a:headEnd/>
            <a:tailEnd/>
          </a:ln>
        </p:spPr>
        <p:txBody>
          <a:bodyPr lIns="83210" tIns="41605" rIns="83210" bIns="41605"/>
          <a:lstStyle/>
          <a:p>
            <a:pPr algn="ctr" rtl="1"/>
            <a:r>
              <a:rPr lang="en-US" altLang="zh-CN" sz="2200" dirty="0">
                <a:latin typeface="Times New Roman" pitchFamily="18" charset="0"/>
                <a:ea typeface="SimSun" pitchFamily="2" charset="-122"/>
              </a:rPr>
              <a:t>MC</a:t>
            </a:r>
            <a:endParaRPr lang="en-US" sz="2200" dirty="0"/>
          </a:p>
        </p:txBody>
      </p:sp>
      <p:sp>
        <p:nvSpPr>
          <p:cNvPr id="20493" name="Text Box 13"/>
          <p:cNvSpPr txBox="1">
            <a:spLocks noChangeArrowheads="1"/>
          </p:cNvSpPr>
          <p:nvPr/>
        </p:nvSpPr>
        <p:spPr bwMode="auto">
          <a:xfrm rot="16200000">
            <a:off x="1261268" y="1094582"/>
            <a:ext cx="2043113" cy="463550"/>
          </a:xfrm>
          <a:prstGeom prst="rect">
            <a:avLst/>
          </a:prstGeom>
          <a:noFill/>
          <a:ln w="9525">
            <a:noFill/>
            <a:miter lim="800000"/>
            <a:headEnd/>
            <a:tailEnd/>
          </a:ln>
        </p:spPr>
        <p:txBody>
          <a:bodyPr lIns="83210" tIns="41605" rIns="83210" bIns="41605"/>
          <a:lstStyle/>
          <a:p>
            <a:pPr algn="ctr" rtl="1"/>
            <a:r>
              <a:rPr lang="en-US" altLang="zh-CN" sz="2200" dirty="0">
                <a:latin typeface="Times New Roman" pitchFamily="18" charset="0"/>
                <a:ea typeface="SimSun" pitchFamily="2" charset="-122"/>
              </a:rPr>
              <a:t>P, MC, AC</a:t>
            </a:r>
            <a:endParaRPr lang="en-US" sz="2200" dirty="0"/>
          </a:p>
        </p:txBody>
      </p:sp>
      <p:sp>
        <p:nvSpPr>
          <p:cNvPr id="20494" name="Text Box 14"/>
          <p:cNvSpPr txBox="1">
            <a:spLocks noChangeArrowheads="1"/>
          </p:cNvSpPr>
          <p:nvPr/>
        </p:nvSpPr>
        <p:spPr bwMode="auto">
          <a:xfrm>
            <a:off x="7239000" y="2124075"/>
            <a:ext cx="1782762" cy="465138"/>
          </a:xfrm>
          <a:prstGeom prst="rect">
            <a:avLst/>
          </a:prstGeom>
          <a:noFill/>
          <a:ln w="9525">
            <a:noFill/>
            <a:miter lim="800000"/>
            <a:headEnd/>
            <a:tailEnd/>
          </a:ln>
        </p:spPr>
        <p:txBody>
          <a:bodyPr lIns="83210" tIns="41605" rIns="83210" bIns="41605"/>
          <a:lstStyle/>
          <a:p>
            <a:pPr rtl="1"/>
            <a:r>
              <a:rPr lang="en-US" altLang="zh-CN" sz="2200" dirty="0">
                <a:latin typeface="Times New Roman" pitchFamily="18" charset="0"/>
                <a:ea typeface="SimSun" pitchFamily="2" charset="-122"/>
              </a:rPr>
              <a:t>P = </a:t>
            </a:r>
            <a:r>
              <a:rPr lang="en-US" altLang="zh-CN" sz="2200" dirty="0" smtClean="0">
                <a:latin typeface="Times New Roman" pitchFamily="18" charset="0"/>
                <a:ea typeface="SimSun" pitchFamily="2" charset="-122"/>
              </a:rPr>
              <a:t>MR </a:t>
            </a:r>
            <a:r>
              <a:rPr lang="en-US" altLang="zh-CN" sz="2200" dirty="0">
                <a:latin typeface="Times New Roman" pitchFamily="18" charset="0"/>
                <a:ea typeface="SimSun" pitchFamily="2" charset="-122"/>
              </a:rPr>
              <a:t>= </a:t>
            </a:r>
            <a:r>
              <a:rPr lang="en-US" altLang="zh-CN" sz="2200" dirty="0" smtClean="0">
                <a:latin typeface="Times New Roman" pitchFamily="18" charset="0"/>
                <a:ea typeface="SimSun" pitchFamily="2" charset="-122"/>
              </a:rPr>
              <a:t>MC</a:t>
            </a:r>
            <a:endParaRPr lang="en-US" sz="2200" dirty="0"/>
          </a:p>
        </p:txBody>
      </p:sp>
      <p:sp>
        <p:nvSpPr>
          <p:cNvPr id="20495" name="Text Box 15"/>
          <p:cNvSpPr txBox="1">
            <a:spLocks noChangeArrowheads="1"/>
          </p:cNvSpPr>
          <p:nvPr/>
        </p:nvSpPr>
        <p:spPr bwMode="auto">
          <a:xfrm>
            <a:off x="7730464" y="4441825"/>
            <a:ext cx="887413" cy="465138"/>
          </a:xfrm>
          <a:prstGeom prst="rect">
            <a:avLst/>
          </a:prstGeom>
          <a:noFill/>
          <a:ln w="9525">
            <a:noFill/>
            <a:miter lim="800000"/>
            <a:headEnd/>
            <a:tailEnd/>
          </a:ln>
        </p:spPr>
        <p:txBody>
          <a:bodyPr lIns="83210" tIns="41605" rIns="83210" bIns="41605"/>
          <a:lstStyle/>
          <a:p>
            <a:pPr algn="ctr" rtl="1"/>
            <a:r>
              <a:rPr lang="en-US" altLang="zh-CN" sz="2200" dirty="0" smtClean="0">
                <a:latin typeface="Times New Roman" pitchFamily="18" charset="0"/>
                <a:ea typeface="SimSun" pitchFamily="2" charset="-122"/>
              </a:rPr>
              <a:t>Q</a:t>
            </a:r>
            <a:endParaRPr lang="en-US" sz="2200" dirty="0"/>
          </a:p>
        </p:txBody>
      </p:sp>
      <p:sp>
        <p:nvSpPr>
          <p:cNvPr id="20496" name="Text Box 16"/>
          <p:cNvSpPr txBox="1">
            <a:spLocks noChangeArrowheads="1"/>
          </p:cNvSpPr>
          <p:nvPr/>
        </p:nvSpPr>
        <p:spPr bwMode="auto">
          <a:xfrm>
            <a:off x="4844654" y="4652963"/>
            <a:ext cx="885692" cy="539750"/>
          </a:xfrm>
          <a:prstGeom prst="rect">
            <a:avLst/>
          </a:prstGeom>
          <a:noFill/>
          <a:ln w="9525">
            <a:noFill/>
            <a:miter lim="800000"/>
            <a:headEnd/>
            <a:tailEnd/>
          </a:ln>
        </p:spPr>
        <p:txBody>
          <a:bodyPr lIns="83210" tIns="41605" rIns="83210" bIns="41605"/>
          <a:lstStyle/>
          <a:p>
            <a:pPr algn="ctr" rtl="1"/>
            <a:r>
              <a:rPr lang="en-US" altLang="zh-CN" sz="2200" dirty="0">
                <a:latin typeface="Times New Roman" pitchFamily="18" charset="0"/>
                <a:ea typeface="SimSun" pitchFamily="2" charset="-122"/>
              </a:rPr>
              <a:t>9</a:t>
            </a:r>
            <a:endParaRPr lang="en-US" sz="2200" dirty="0"/>
          </a:p>
        </p:txBody>
      </p:sp>
      <p:sp>
        <p:nvSpPr>
          <p:cNvPr id="20497" name="Text Box 17"/>
          <p:cNvSpPr txBox="1">
            <a:spLocks noChangeArrowheads="1"/>
          </p:cNvSpPr>
          <p:nvPr/>
        </p:nvSpPr>
        <p:spPr bwMode="auto">
          <a:xfrm>
            <a:off x="1066800" y="5029200"/>
            <a:ext cx="8001000" cy="685800"/>
          </a:xfrm>
          <a:prstGeom prst="rect">
            <a:avLst/>
          </a:prstGeom>
          <a:noFill/>
          <a:ln w="28575">
            <a:noFill/>
            <a:miter lim="800000"/>
            <a:headEnd/>
            <a:tailEnd/>
          </a:ln>
          <a:effectLst/>
        </p:spPr>
        <p:txBody>
          <a:bodyPr lIns="83210" tIns="41605" rIns="83210" bIns="41605"/>
          <a:lstStyle/>
          <a:p>
            <a:pPr algn="just" rtl="1"/>
            <a:r>
              <a:rPr lang="ar-SA" altLang="zh-CN" sz="2100" dirty="0" smtClean="0">
                <a:latin typeface="Times New Roman" pitchFamily="18" charset="0"/>
                <a:ea typeface="SimSun" pitchFamily="2" charset="-122"/>
                <a:cs typeface="Times New Roman" pitchFamily="18" charset="0"/>
              </a:rPr>
              <a:t>توازن </a:t>
            </a:r>
            <a:r>
              <a:rPr lang="ar-SA" altLang="zh-CN" sz="2100" dirty="0">
                <a:latin typeface="Times New Roman" pitchFamily="18" charset="0"/>
                <a:ea typeface="SimSun" pitchFamily="2" charset="-122"/>
                <a:cs typeface="Times New Roman" pitchFamily="18" charset="0"/>
              </a:rPr>
              <a:t>المنشأة في المدى القصير، حيث يتحدد الإنتاج الأمثل بتقاطع </a:t>
            </a:r>
            <a:r>
              <a:rPr lang="ar-SA" altLang="zh-CN" sz="2100" dirty="0" smtClean="0">
                <a:latin typeface="Times New Roman" pitchFamily="18" charset="0"/>
                <a:ea typeface="SimSun" pitchFamily="2" charset="-122"/>
                <a:cs typeface="Times New Roman" pitchFamily="18" charset="0"/>
              </a:rPr>
              <a:t>منحنى التكلفة الحدية </a:t>
            </a:r>
            <a:r>
              <a:rPr lang="en-US" altLang="zh-CN" sz="2100" dirty="0">
                <a:latin typeface="Times New Roman" pitchFamily="18" charset="0"/>
                <a:ea typeface="SimSun" pitchFamily="2" charset="-122"/>
                <a:cs typeface="Times New Roman" pitchFamily="18" charset="0"/>
              </a:rPr>
              <a:t>MC</a:t>
            </a:r>
            <a:r>
              <a:rPr lang="ar-SA" altLang="zh-CN" sz="2100" dirty="0">
                <a:latin typeface="Times New Roman" pitchFamily="18" charset="0"/>
                <a:ea typeface="SimSun" pitchFamily="2" charset="-122"/>
                <a:cs typeface="Times New Roman" pitchFamily="18" charset="0"/>
              </a:rPr>
              <a:t> مع منحنى </a:t>
            </a:r>
            <a:r>
              <a:rPr lang="ar-SA" altLang="zh-CN" sz="2100" dirty="0" smtClean="0">
                <a:latin typeface="Times New Roman" pitchFamily="18" charset="0"/>
                <a:ea typeface="SimSun" pitchFamily="2" charset="-122"/>
                <a:cs typeface="Times New Roman" pitchFamily="18" charset="0"/>
              </a:rPr>
              <a:t>الطلب المعبر عنه بالسعر </a:t>
            </a:r>
            <a:r>
              <a:rPr lang="en-US" altLang="zh-CN" sz="2100" dirty="0">
                <a:latin typeface="Times New Roman" pitchFamily="18" charset="0"/>
                <a:ea typeface="SimSun" pitchFamily="2" charset="-122"/>
              </a:rPr>
              <a:t>P</a:t>
            </a:r>
            <a:r>
              <a:rPr lang="ar-SA" altLang="zh-CN" sz="2100" dirty="0">
                <a:latin typeface="Times New Roman" pitchFamily="18" charset="0"/>
                <a:cs typeface="Times New Roman" pitchFamily="18" charset="0"/>
              </a:rPr>
              <a:t>، ويقاس مقدار الربح بالمساحة </a:t>
            </a:r>
            <a:r>
              <a:rPr lang="ar-SA" altLang="zh-CN" sz="2100" dirty="0" smtClean="0">
                <a:latin typeface="Times New Roman" pitchFamily="18" charset="0"/>
                <a:cs typeface="Times New Roman" pitchFamily="18" charset="0"/>
              </a:rPr>
              <a:t>الملونة بالأخضر</a:t>
            </a:r>
            <a:r>
              <a:rPr lang="ar-SA" altLang="zh-CN" sz="2100" b="1" dirty="0" smtClean="0">
                <a:latin typeface="Times New Roman" pitchFamily="18" charset="0"/>
                <a:ea typeface="SimSun" pitchFamily="2" charset="-122"/>
              </a:rPr>
              <a:t>.</a:t>
            </a:r>
            <a:endParaRPr lang="en-US" sz="2100" dirty="0"/>
          </a:p>
        </p:txBody>
      </p:sp>
      <p:sp>
        <p:nvSpPr>
          <p:cNvPr id="20498" name="Text Box 18"/>
          <p:cNvSpPr txBox="1">
            <a:spLocks noChangeArrowheads="1"/>
          </p:cNvSpPr>
          <p:nvPr/>
        </p:nvSpPr>
        <p:spPr bwMode="auto">
          <a:xfrm>
            <a:off x="1752600" y="2079625"/>
            <a:ext cx="1188244" cy="539750"/>
          </a:xfrm>
          <a:prstGeom prst="rect">
            <a:avLst/>
          </a:prstGeom>
          <a:noFill/>
          <a:ln w="9525">
            <a:noFill/>
            <a:miter lim="800000"/>
            <a:headEnd/>
            <a:tailEnd/>
          </a:ln>
        </p:spPr>
        <p:txBody>
          <a:bodyPr lIns="83210" tIns="41605" rIns="83210" bIns="41605"/>
          <a:lstStyle/>
          <a:p>
            <a:pPr algn="ctr" rtl="1"/>
            <a:r>
              <a:rPr lang="en-US" altLang="zh-CN" sz="2200" dirty="0" smtClean="0">
                <a:latin typeface="Times New Roman" pitchFamily="18" charset="0"/>
                <a:ea typeface="SimSun" pitchFamily="2" charset="-122"/>
              </a:rPr>
              <a:t>131.00</a:t>
            </a:r>
            <a:endParaRPr lang="en-US" sz="2200" dirty="0"/>
          </a:p>
        </p:txBody>
      </p:sp>
      <p:sp>
        <p:nvSpPr>
          <p:cNvPr id="20499" name="Text Box 19"/>
          <p:cNvSpPr txBox="1">
            <a:spLocks noChangeArrowheads="1"/>
          </p:cNvSpPr>
          <p:nvPr/>
        </p:nvSpPr>
        <p:spPr bwMode="auto">
          <a:xfrm>
            <a:off x="1802341" y="3328988"/>
            <a:ext cx="1040475" cy="539750"/>
          </a:xfrm>
          <a:prstGeom prst="rect">
            <a:avLst/>
          </a:prstGeom>
          <a:noFill/>
          <a:ln w="9525">
            <a:noFill/>
            <a:miter lim="800000"/>
            <a:headEnd/>
            <a:tailEnd/>
          </a:ln>
        </p:spPr>
        <p:txBody>
          <a:bodyPr lIns="83210" tIns="41605" rIns="83210" bIns="41605"/>
          <a:lstStyle/>
          <a:p>
            <a:pPr algn="ctr" rtl="1"/>
            <a:r>
              <a:rPr lang="en-US" altLang="zh-CN" sz="2200" dirty="0">
                <a:latin typeface="Times New Roman" pitchFamily="18" charset="0"/>
                <a:ea typeface="SimSun" pitchFamily="2" charset="-122"/>
              </a:rPr>
              <a:t>97.78</a:t>
            </a:r>
            <a:endParaRPr lang="en-US" sz="2200" dirty="0"/>
          </a:p>
        </p:txBody>
      </p:sp>
      <p:sp>
        <p:nvSpPr>
          <p:cNvPr id="20500" name="AutoShape 2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p:cNvSpPr txBox="1">
            <a:spLocks noChangeArrowheads="1"/>
          </p:cNvSpPr>
          <p:nvPr/>
        </p:nvSpPr>
        <p:spPr bwMode="auto">
          <a:xfrm>
            <a:off x="381000" y="990600"/>
            <a:ext cx="2055152" cy="452438"/>
          </a:xfrm>
          <a:prstGeom prst="rect">
            <a:avLst/>
          </a:prstGeom>
          <a:noFill/>
          <a:ln w="9525">
            <a:noFill/>
            <a:miter lim="800000"/>
            <a:headEnd/>
            <a:tailEnd/>
          </a:ln>
        </p:spPr>
        <p:txBody>
          <a:bodyPr lIns="83210" tIns="41605" rIns="83210" bIns="41605"/>
          <a:lstStyle/>
          <a:p>
            <a:pPr algn="ctr" rtl="1"/>
            <a:r>
              <a:rPr lang="en-US" altLang="zh-CN" sz="2200" dirty="0">
                <a:latin typeface="Times New Roman" pitchFamily="18" charset="0"/>
                <a:ea typeface="SimSun" pitchFamily="2" charset="-122"/>
              </a:rPr>
              <a:t>P, MC, AC</a:t>
            </a:r>
            <a:endParaRPr lang="en-US" sz="2200" dirty="0"/>
          </a:p>
        </p:txBody>
      </p:sp>
      <p:sp>
        <p:nvSpPr>
          <p:cNvPr id="22532" name="Text Box 4"/>
          <p:cNvSpPr txBox="1">
            <a:spLocks noChangeArrowheads="1"/>
          </p:cNvSpPr>
          <p:nvPr/>
        </p:nvSpPr>
        <p:spPr bwMode="auto">
          <a:xfrm>
            <a:off x="7162800" y="2401889"/>
            <a:ext cx="1371600" cy="452437"/>
          </a:xfrm>
          <a:prstGeom prst="rect">
            <a:avLst/>
          </a:prstGeom>
          <a:noFill/>
          <a:ln w="9525">
            <a:noFill/>
            <a:miter lim="800000"/>
            <a:headEnd/>
            <a:tailEnd/>
          </a:ln>
        </p:spPr>
        <p:txBody>
          <a:bodyPr lIns="83210" tIns="41605" rIns="83210" bIns="41605"/>
          <a:lstStyle/>
          <a:p>
            <a:pPr algn="r"/>
            <a:r>
              <a:rPr lang="en-US" altLang="zh-CN" sz="2200" dirty="0">
                <a:latin typeface="Times New Roman" pitchFamily="18" charset="0"/>
                <a:ea typeface="SimSun" pitchFamily="2" charset="-122"/>
              </a:rPr>
              <a:t>    P = MR</a:t>
            </a:r>
            <a:endParaRPr lang="en-US" sz="2200" dirty="0"/>
          </a:p>
        </p:txBody>
      </p:sp>
      <p:sp>
        <p:nvSpPr>
          <p:cNvPr id="22533" name="Text Box 5"/>
          <p:cNvSpPr txBox="1">
            <a:spLocks noChangeArrowheads="1"/>
          </p:cNvSpPr>
          <p:nvPr/>
        </p:nvSpPr>
        <p:spPr bwMode="auto">
          <a:xfrm>
            <a:off x="8047434" y="3733800"/>
            <a:ext cx="639366" cy="381000"/>
          </a:xfrm>
          <a:prstGeom prst="rect">
            <a:avLst/>
          </a:prstGeom>
          <a:noFill/>
          <a:ln w="9525">
            <a:noFill/>
            <a:miter lim="800000"/>
            <a:headEnd/>
            <a:tailEnd/>
          </a:ln>
        </p:spPr>
        <p:txBody>
          <a:bodyPr lIns="83210" tIns="41605" rIns="83210" bIns="41605"/>
          <a:lstStyle/>
          <a:p>
            <a:pPr algn="ctr" rtl="1"/>
            <a:r>
              <a:rPr lang="en-US" altLang="zh-CN" sz="2200" dirty="0">
                <a:latin typeface="Times New Roman" pitchFamily="18" charset="0"/>
                <a:ea typeface="SimSun" pitchFamily="2" charset="-122"/>
              </a:rPr>
              <a:t>Q</a:t>
            </a:r>
            <a:endParaRPr lang="en-US" sz="2200" dirty="0"/>
          </a:p>
        </p:txBody>
      </p:sp>
      <p:sp>
        <p:nvSpPr>
          <p:cNvPr id="22534" name="Text Box 6"/>
          <p:cNvSpPr txBox="1">
            <a:spLocks noChangeArrowheads="1"/>
          </p:cNvSpPr>
          <p:nvPr/>
        </p:nvSpPr>
        <p:spPr bwMode="auto">
          <a:xfrm>
            <a:off x="457200" y="4267200"/>
            <a:ext cx="8915400" cy="1447800"/>
          </a:xfrm>
          <a:prstGeom prst="rect">
            <a:avLst/>
          </a:prstGeom>
          <a:noFill/>
          <a:ln w="28575">
            <a:noFill/>
            <a:miter lim="800000"/>
            <a:headEnd/>
            <a:tailEnd/>
          </a:ln>
          <a:effectLst/>
        </p:spPr>
        <p:txBody>
          <a:bodyPr lIns="83210" tIns="41605" rIns="83210" bIns="41605"/>
          <a:lstStyle/>
          <a:p>
            <a:pPr algn="ctr" rtl="1"/>
            <a:r>
              <a:rPr lang="ar-SA" altLang="zh-CN" dirty="0" smtClean="0">
                <a:solidFill>
                  <a:srgbClr val="000000"/>
                </a:solidFill>
                <a:latin typeface="Times New Roman" pitchFamily="18" charset="0"/>
                <a:ea typeface="SimSun" pitchFamily="2" charset="-122"/>
                <a:cs typeface="Times New Roman" pitchFamily="18" charset="0"/>
              </a:rPr>
              <a:t>توازن </a:t>
            </a:r>
            <a:r>
              <a:rPr lang="ar-SA" altLang="zh-CN" dirty="0">
                <a:solidFill>
                  <a:srgbClr val="000000"/>
                </a:solidFill>
                <a:latin typeface="Times New Roman" pitchFamily="18" charset="0"/>
                <a:ea typeface="SimSun" pitchFamily="2" charset="-122"/>
                <a:cs typeface="Times New Roman" pitchFamily="18" charset="0"/>
              </a:rPr>
              <a:t>المنشأة </a:t>
            </a:r>
            <a:r>
              <a:rPr lang="ar-SA" altLang="zh-CN" dirty="0" smtClean="0">
                <a:solidFill>
                  <a:srgbClr val="000000"/>
                </a:solidFill>
                <a:latin typeface="Times New Roman" pitchFamily="18" charset="0"/>
                <a:ea typeface="SimSun" pitchFamily="2" charset="-122"/>
                <a:cs typeface="Times New Roman" pitchFamily="18" charset="0"/>
              </a:rPr>
              <a:t>يحصل عندما </a:t>
            </a:r>
            <a:r>
              <a:rPr lang="ar-SA" altLang="zh-CN" dirty="0">
                <a:solidFill>
                  <a:srgbClr val="000000"/>
                </a:solidFill>
                <a:latin typeface="Times New Roman" pitchFamily="18" charset="0"/>
                <a:ea typeface="SimSun" pitchFamily="2" charset="-122"/>
                <a:cs typeface="Times New Roman" pitchFamily="18" charset="0"/>
              </a:rPr>
              <a:t>يكون  </a:t>
            </a:r>
            <a:r>
              <a:rPr lang="en-US" altLang="zh-CN" dirty="0">
                <a:solidFill>
                  <a:srgbClr val="000000"/>
                </a:solidFill>
                <a:latin typeface="Times New Roman" pitchFamily="18" charset="0"/>
                <a:ea typeface="SimSun" pitchFamily="2" charset="-122"/>
                <a:cs typeface="Times New Roman" pitchFamily="18" charset="0"/>
              </a:rPr>
              <a:t>MC = </a:t>
            </a:r>
            <a:r>
              <a:rPr lang="en-US" altLang="zh-CN" dirty="0" smtClean="0">
                <a:solidFill>
                  <a:srgbClr val="000000"/>
                </a:solidFill>
                <a:latin typeface="Times New Roman" pitchFamily="18" charset="0"/>
                <a:ea typeface="SimSun" pitchFamily="2" charset="-122"/>
                <a:cs typeface="Times New Roman" pitchFamily="18" charset="0"/>
              </a:rPr>
              <a:t>MR</a:t>
            </a:r>
            <a:r>
              <a:rPr lang="ar-SA" altLang="zh-CN" dirty="0" smtClean="0">
                <a:solidFill>
                  <a:srgbClr val="000000"/>
                </a:solidFill>
                <a:latin typeface="Times New Roman" pitchFamily="18" charset="0"/>
                <a:ea typeface="SimSun" pitchFamily="2" charset="-122"/>
                <a:cs typeface="Times New Roman" pitchFamily="18" charset="0"/>
              </a:rPr>
              <a:t>. </a:t>
            </a:r>
            <a:r>
              <a:rPr lang="ar-SA" altLang="zh-CN" dirty="0">
                <a:solidFill>
                  <a:srgbClr val="000000"/>
                </a:solidFill>
                <a:latin typeface="Times New Roman" pitchFamily="18" charset="0"/>
                <a:ea typeface="SimSun" pitchFamily="2" charset="-122"/>
                <a:cs typeface="Times New Roman" pitchFamily="18" charset="0"/>
              </a:rPr>
              <a:t>ولكن بدلاً عن تعظيم </a:t>
            </a:r>
            <a:r>
              <a:rPr lang="ar-SA" altLang="zh-CN" dirty="0" smtClean="0">
                <a:solidFill>
                  <a:srgbClr val="000000"/>
                </a:solidFill>
                <a:latin typeface="Times New Roman" pitchFamily="18" charset="0"/>
                <a:ea typeface="SimSun" pitchFamily="2" charset="-122"/>
                <a:cs typeface="Times New Roman" pitchFamily="18" charset="0"/>
              </a:rPr>
              <a:t>الربح، تصل المنشأة إلى </a:t>
            </a:r>
            <a:r>
              <a:rPr lang="ar-SA" altLang="zh-CN" dirty="0">
                <a:solidFill>
                  <a:srgbClr val="000000"/>
                </a:solidFill>
                <a:latin typeface="Times New Roman" pitchFamily="18" charset="0"/>
                <a:ea typeface="SimSun" pitchFamily="2" charset="-122"/>
                <a:cs typeface="Times New Roman" pitchFamily="18" charset="0"/>
              </a:rPr>
              <a:t>خسارة </a:t>
            </a:r>
            <a:r>
              <a:rPr lang="ar-SA" altLang="zh-CN" dirty="0" smtClean="0">
                <a:solidFill>
                  <a:srgbClr val="000000"/>
                </a:solidFill>
                <a:latin typeface="Times New Roman" pitchFamily="18" charset="0"/>
                <a:ea typeface="SimSun" pitchFamily="2" charset="-122"/>
                <a:cs typeface="Times New Roman" pitchFamily="18" charset="0"/>
              </a:rPr>
              <a:t>نتيجة للتكلفة المتوسطة المرتفعة (لعدة أسباب منها ارتفاع أسعار عناصر الإنتاج، أو تدني الكفاءة الإنتاجية، أو انخفاض معدل استغلال الطاقة الإنتاجية)، التي تفوق </a:t>
            </a:r>
            <a:r>
              <a:rPr lang="ar-SA" altLang="zh-CN" dirty="0">
                <a:solidFill>
                  <a:srgbClr val="000000"/>
                </a:solidFill>
                <a:latin typeface="Times New Roman" pitchFamily="18" charset="0"/>
                <a:ea typeface="SimSun" pitchFamily="2" charset="-122"/>
                <a:cs typeface="Times New Roman" pitchFamily="18" charset="0"/>
              </a:rPr>
              <a:t>مستوى سعر </a:t>
            </a:r>
            <a:r>
              <a:rPr lang="ar-SA" altLang="zh-CN" dirty="0" smtClean="0">
                <a:solidFill>
                  <a:srgbClr val="000000"/>
                </a:solidFill>
                <a:latin typeface="Times New Roman" pitchFamily="18" charset="0"/>
                <a:ea typeface="SimSun" pitchFamily="2" charset="-122"/>
                <a:cs typeface="Times New Roman" pitchFamily="18" charset="0"/>
              </a:rPr>
              <a:t>السوق. وتقيس المساحة بالأحمر الخسارة الكلية، وتساوي بالقيمة الصحيحة:</a:t>
            </a:r>
          </a:p>
          <a:p>
            <a:pPr algn="ctr"/>
            <a:r>
              <a:rPr lang="en-US" sz="2000" dirty="0" smtClean="0"/>
              <a:t>9*</a:t>
            </a:r>
            <a:r>
              <a:rPr lang="en-US" sz="2000" dirty="0" smtClean="0">
                <a:sym typeface="Symbol"/>
              </a:rPr>
              <a:t></a:t>
            </a:r>
            <a:r>
              <a:rPr lang="en-US" sz="2000" dirty="0" smtClean="0"/>
              <a:t>(131-145)</a:t>
            </a:r>
            <a:r>
              <a:rPr lang="en-US" sz="2000" dirty="0" smtClean="0">
                <a:sym typeface="Symbol"/>
              </a:rPr>
              <a:t> </a:t>
            </a:r>
            <a:r>
              <a:rPr lang="en-US" sz="2000" dirty="0" smtClean="0"/>
              <a:t>=9*(14)=</a:t>
            </a:r>
            <a:r>
              <a:rPr lang="en-US" sz="2000" dirty="0" smtClean="0">
                <a:sym typeface="Symbol"/>
              </a:rPr>
              <a:t>126</a:t>
            </a:r>
            <a:endParaRPr lang="ar-SA" sz="2000" dirty="0" smtClean="0">
              <a:sym typeface="Symbol"/>
            </a:endParaRPr>
          </a:p>
          <a:p>
            <a:pPr algn="ctr" rtl="1"/>
            <a:endParaRPr lang="en-US" sz="1900" dirty="0"/>
          </a:p>
        </p:txBody>
      </p:sp>
      <p:sp>
        <p:nvSpPr>
          <p:cNvPr id="22535" name="Text Box 7"/>
          <p:cNvSpPr txBox="1">
            <a:spLocks noChangeArrowheads="1"/>
          </p:cNvSpPr>
          <p:nvPr/>
        </p:nvSpPr>
        <p:spPr bwMode="auto">
          <a:xfrm>
            <a:off x="4800600" y="3792539"/>
            <a:ext cx="749830" cy="398461"/>
          </a:xfrm>
          <a:prstGeom prst="rect">
            <a:avLst/>
          </a:prstGeom>
          <a:noFill/>
          <a:ln w="9525">
            <a:noFill/>
            <a:miter lim="800000"/>
            <a:headEnd/>
            <a:tailEnd/>
          </a:ln>
        </p:spPr>
        <p:txBody>
          <a:bodyPr/>
          <a:lstStyle/>
          <a:p>
            <a:pPr algn="ctr" rtl="1"/>
            <a:r>
              <a:rPr lang="en-US" altLang="zh-CN" sz="2200" dirty="0">
                <a:latin typeface="Times New Roman" pitchFamily="18" charset="0"/>
                <a:ea typeface="SimSun" pitchFamily="2" charset="-122"/>
              </a:rPr>
              <a:t>9</a:t>
            </a:r>
            <a:endParaRPr lang="en-US" sz="2200" dirty="0"/>
          </a:p>
        </p:txBody>
      </p:sp>
      <p:sp>
        <p:nvSpPr>
          <p:cNvPr id="22536" name="Rectangle 8"/>
          <p:cNvSpPr>
            <a:spLocks noChangeArrowheads="1"/>
          </p:cNvSpPr>
          <p:nvPr/>
        </p:nvSpPr>
        <p:spPr bwMode="auto">
          <a:xfrm>
            <a:off x="2290763" y="2038350"/>
            <a:ext cx="2899569" cy="552450"/>
          </a:xfrm>
          <a:prstGeom prst="rect">
            <a:avLst/>
          </a:prstGeom>
          <a:solidFill>
            <a:srgbClr val="FF3300">
              <a:alpha val="84000"/>
            </a:srgbClr>
          </a:solidFill>
          <a:ln w="19050">
            <a:solidFill>
              <a:srgbClr val="000000"/>
            </a:solidFill>
            <a:miter lim="800000"/>
            <a:headEnd/>
            <a:tailEnd/>
          </a:ln>
        </p:spPr>
        <p:txBody>
          <a:bodyPr/>
          <a:lstStyle/>
          <a:p>
            <a:endParaRPr lang="ar-SA"/>
          </a:p>
        </p:txBody>
      </p:sp>
      <p:sp>
        <p:nvSpPr>
          <p:cNvPr id="22537" name="Line 9"/>
          <p:cNvSpPr>
            <a:spLocks noChangeShapeType="1"/>
          </p:cNvSpPr>
          <p:nvPr/>
        </p:nvSpPr>
        <p:spPr bwMode="auto">
          <a:xfrm flipH="1">
            <a:off x="2286000" y="990600"/>
            <a:ext cx="4763" cy="2819400"/>
          </a:xfrm>
          <a:prstGeom prst="line">
            <a:avLst/>
          </a:prstGeom>
          <a:noFill/>
          <a:ln w="25400">
            <a:solidFill>
              <a:srgbClr val="000000"/>
            </a:solidFill>
            <a:round/>
            <a:headEnd type="triangle"/>
            <a:tailEnd/>
          </a:ln>
        </p:spPr>
        <p:txBody>
          <a:bodyPr/>
          <a:lstStyle/>
          <a:p>
            <a:endParaRPr lang="ar-SA"/>
          </a:p>
        </p:txBody>
      </p:sp>
      <p:sp>
        <p:nvSpPr>
          <p:cNvPr id="22538" name="Line 10"/>
          <p:cNvSpPr>
            <a:spLocks noChangeShapeType="1"/>
          </p:cNvSpPr>
          <p:nvPr/>
        </p:nvSpPr>
        <p:spPr bwMode="auto">
          <a:xfrm>
            <a:off x="2290762" y="3810000"/>
            <a:ext cx="6005513" cy="3175"/>
          </a:xfrm>
          <a:prstGeom prst="line">
            <a:avLst/>
          </a:prstGeom>
          <a:noFill/>
          <a:ln w="25400">
            <a:solidFill>
              <a:srgbClr val="000000"/>
            </a:solidFill>
            <a:round/>
            <a:headEnd/>
            <a:tailEnd type="triangle"/>
          </a:ln>
        </p:spPr>
        <p:txBody>
          <a:bodyPr/>
          <a:lstStyle/>
          <a:p>
            <a:endParaRPr lang="ar-SA"/>
          </a:p>
        </p:txBody>
      </p:sp>
      <p:sp>
        <p:nvSpPr>
          <p:cNvPr id="22539" name="Line 11"/>
          <p:cNvSpPr>
            <a:spLocks noChangeShapeType="1"/>
          </p:cNvSpPr>
          <p:nvPr/>
        </p:nvSpPr>
        <p:spPr bwMode="auto">
          <a:xfrm>
            <a:off x="2290763" y="2590800"/>
            <a:ext cx="5176573" cy="1587"/>
          </a:xfrm>
          <a:prstGeom prst="line">
            <a:avLst/>
          </a:prstGeom>
          <a:noFill/>
          <a:ln w="19050">
            <a:solidFill>
              <a:srgbClr val="000000"/>
            </a:solidFill>
            <a:prstDash val="dash"/>
            <a:round/>
            <a:headEnd/>
            <a:tailEnd/>
          </a:ln>
        </p:spPr>
        <p:txBody>
          <a:bodyPr/>
          <a:lstStyle/>
          <a:p>
            <a:endParaRPr lang="ar-SA"/>
          </a:p>
        </p:txBody>
      </p:sp>
      <p:sp>
        <p:nvSpPr>
          <p:cNvPr id="22540" name="Freeform 12"/>
          <p:cNvSpPr>
            <a:spLocks/>
          </p:cNvSpPr>
          <p:nvPr/>
        </p:nvSpPr>
        <p:spPr bwMode="auto">
          <a:xfrm>
            <a:off x="3946923" y="457200"/>
            <a:ext cx="3728508" cy="1649412"/>
          </a:xfrm>
          <a:custGeom>
            <a:avLst/>
            <a:gdLst/>
            <a:ahLst/>
            <a:cxnLst>
              <a:cxn ang="0">
                <a:pos x="0" y="900"/>
              </a:cxn>
              <a:cxn ang="0">
                <a:pos x="1620" y="2520"/>
              </a:cxn>
              <a:cxn ang="0">
                <a:pos x="3960" y="0"/>
              </a:cxn>
            </a:cxnLst>
            <a:rect l="0" t="0" r="r" b="b"/>
            <a:pathLst>
              <a:path w="3960" h="2670">
                <a:moveTo>
                  <a:pt x="0" y="900"/>
                </a:moveTo>
                <a:cubicBezTo>
                  <a:pt x="480" y="1785"/>
                  <a:pt x="960" y="2670"/>
                  <a:pt x="1620" y="2520"/>
                </a:cubicBezTo>
                <a:cubicBezTo>
                  <a:pt x="2280" y="2370"/>
                  <a:pt x="3570" y="420"/>
                  <a:pt x="3960" y="0"/>
                </a:cubicBezTo>
              </a:path>
            </a:pathLst>
          </a:custGeom>
          <a:noFill/>
          <a:ln w="22225">
            <a:solidFill>
              <a:srgbClr val="0000FF"/>
            </a:solidFill>
            <a:round/>
            <a:headEnd/>
            <a:tailEnd/>
          </a:ln>
        </p:spPr>
        <p:txBody>
          <a:bodyPr/>
          <a:lstStyle/>
          <a:p>
            <a:endParaRPr lang="ar-SA"/>
          </a:p>
        </p:txBody>
      </p:sp>
      <p:sp>
        <p:nvSpPr>
          <p:cNvPr id="22541" name="Freeform 13"/>
          <p:cNvSpPr>
            <a:spLocks/>
          </p:cNvSpPr>
          <p:nvPr/>
        </p:nvSpPr>
        <p:spPr bwMode="auto">
          <a:xfrm>
            <a:off x="3200400" y="381000"/>
            <a:ext cx="2743200" cy="3335337"/>
          </a:xfrm>
          <a:custGeom>
            <a:avLst/>
            <a:gdLst/>
            <a:ahLst/>
            <a:cxnLst>
              <a:cxn ang="0">
                <a:pos x="0" y="3060"/>
              </a:cxn>
              <a:cxn ang="0">
                <a:pos x="1260" y="3600"/>
              </a:cxn>
              <a:cxn ang="0">
                <a:pos x="2160" y="0"/>
              </a:cxn>
            </a:cxnLst>
            <a:rect l="0" t="0" r="r" b="b"/>
            <a:pathLst>
              <a:path w="2160" h="4110">
                <a:moveTo>
                  <a:pt x="0" y="3060"/>
                </a:moveTo>
                <a:cubicBezTo>
                  <a:pt x="450" y="3585"/>
                  <a:pt x="900" y="4110"/>
                  <a:pt x="1260" y="3600"/>
                </a:cubicBezTo>
                <a:cubicBezTo>
                  <a:pt x="1620" y="3090"/>
                  <a:pt x="2010" y="600"/>
                  <a:pt x="2160" y="0"/>
                </a:cubicBezTo>
              </a:path>
            </a:pathLst>
          </a:custGeom>
          <a:noFill/>
          <a:ln w="22225">
            <a:solidFill>
              <a:srgbClr val="000000"/>
            </a:solidFill>
            <a:round/>
            <a:headEnd/>
            <a:tailEnd/>
          </a:ln>
        </p:spPr>
        <p:txBody>
          <a:bodyPr/>
          <a:lstStyle/>
          <a:p>
            <a:endParaRPr lang="ar-SA"/>
          </a:p>
        </p:txBody>
      </p:sp>
      <p:sp>
        <p:nvSpPr>
          <p:cNvPr id="22542" name="Line 14"/>
          <p:cNvSpPr>
            <a:spLocks noChangeShapeType="1"/>
          </p:cNvSpPr>
          <p:nvPr/>
        </p:nvSpPr>
        <p:spPr bwMode="auto">
          <a:xfrm flipH="1">
            <a:off x="5181599" y="2640013"/>
            <a:ext cx="8731" cy="1169987"/>
          </a:xfrm>
          <a:prstGeom prst="line">
            <a:avLst/>
          </a:prstGeom>
          <a:noFill/>
          <a:ln w="19050">
            <a:solidFill>
              <a:srgbClr val="000000"/>
            </a:solidFill>
            <a:prstDash val="dash"/>
            <a:round/>
            <a:headEnd/>
            <a:tailEnd/>
          </a:ln>
        </p:spPr>
        <p:txBody>
          <a:bodyPr/>
          <a:lstStyle/>
          <a:p>
            <a:endParaRPr lang="ar-SA"/>
          </a:p>
        </p:txBody>
      </p:sp>
      <p:sp>
        <p:nvSpPr>
          <p:cNvPr id="22543" name="Text Box 15"/>
          <p:cNvSpPr txBox="1">
            <a:spLocks noChangeArrowheads="1"/>
          </p:cNvSpPr>
          <p:nvPr/>
        </p:nvSpPr>
        <p:spPr bwMode="auto">
          <a:xfrm>
            <a:off x="4800600" y="914400"/>
            <a:ext cx="1035315" cy="493712"/>
          </a:xfrm>
          <a:prstGeom prst="rect">
            <a:avLst/>
          </a:prstGeom>
          <a:noFill/>
          <a:ln w="9525">
            <a:noFill/>
            <a:miter lim="800000"/>
            <a:headEnd/>
            <a:tailEnd/>
          </a:ln>
        </p:spPr>
        <p:txBody>
          <a:bodyPr/>
          <a:lstStyle/>
          <a:p>
            <a:pPr algn="ctr" rtl="1"/>
            <a:r>
              <a:rPr lang="en-US" altLang="zh-CN" sz="2200" dirty="0">
                <a:latin typeface="Times New Roman" pitchFamily="18" charset="0"/>
                <a:ea typeface="SimSun" pitchFamily="2" charset="-122"/>
              </a:rPr>
              <a:t>MC</a:t>
            </a:r>
            <a:endParaRPr lang="en-US" sz="2200" dirty="0"/>
          </a:p>
        </p:txBody>
      </p:sp>
      <p:sp>
        <p:nvSpPr>
          <p:cNvPr id="22544" name="Text Box 16"/>
          <p:cNvSpPr txBox="1">
            <a:spLocks noChangeArrowheads="1"/>
          </p:cNvSpPr>
          <p:nvPr/>
        </p:nvSpPr>
        <p:spPr bwMode="auto">
          <a:xfrm>
            <a:off x="7010400" y="649288"/>
            <a:ext cx="1035315" cy="493712"/>
          </a:xfrm>
          <a:prstGeom prst="rect">
            <a:avLst/>
          </a:prstGeom>
          <a:noFill/>
          <a:ln w="9525">
            <a:noFill/>
            <a:miter lim="800000"/>
            <a:headEnd/>
            <a:tailEnd/>
          </a:ln>
        </p:spPr>
        <p:txBody>
          <a:bodyPr/>
          <a:lstStyle/>
          <a:p>
            <a:pPr algn="ctr" rtl="1"/>
            <a:r>
              <a:rPr lang="en-US" altLang="zh-CN" sz="2400" dirty="0">
                <a:latin typeface="Times New Roman" pitchFamily="18" charset="0"/>
                <a:ea typeface="SimSun" pitchFamily="2" charset="-122"/>
              </a:rPr>
              <a:t>AC</a:t>
            </a:r>
            <a:endParaRPr lang="en-US" sz="3600" dirty="0"/>
          </a:p>
        </p:txBody>
      </p:sp>
      <p:sp>
        <p:nvSpPr>
          <p:cNvPr id="22545" name="AutoShape 1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9" name="Text Box 18"/>
          <p:cNvSpPr txBox="1">
            <a:spLocks noChangeArrowheads="1"/>
          </p:cNvSpPr>
          <p:nvPr/>
        </p:nvSpPr>
        <p:spPr bwMode="auto">
          <a:xfrm>
            <a:off x="1371600" y="1752600"/>
            <a:ext cx="885692" cy="539750"/>
          </a:xfrm>
          <a:prstGeom prst="rect">
            <a:avLst/>
          </a:prstGeom>
          <a:noFill/>
          <a:ln w="9525">
            <a:noFill/>
            <a:miter lim="800000"/>
            <a:headEnd/>
            <a:tailEnd/>
          </a:ln>
        </p:spPr>
        <p:txBody>
          <a:bodyPr lIns="83210" tIns="41605" rIns="83210" bIns="41605"/>
          <a:lstStyle/>
          <a:p>
            <a:pPr algn="ctr" rtl="1"/>
            <a:r>
              <a:rPr lang="ar-SA" altLang="zh-CN" sz="2200" dirty="0" smtClean="0">
                <a:latin typeface="Times New Roman" pitchFamily="18" charset="0"/>
                <a:ea typeface="SimSun" pitchFamily="2" charset="-122"/>
                <a:cs typeface="+mj-cs"/>
              </a:rPr>
              <a:t>145</a:t>
            </a:r>
            <a:endParaRPr lang="en-US" altLang="zh-CN" sz="2200" dirty="0">
              <a:latin typeface="Times New Roman" pitchFamily="18" charset="0"/>
              <a:ea typeface="SimSun" pitchFamily="2" charset="-122"/>
              <a:cs typeface="+mj-cs"/>
            </a:endParaRPr>
          </a:p>
        </p:txBody>
      </p:sp>
      <p:sp>
        <p:nvSpPr>
          <p:cNvPr id="20" name="Text Box 18"/>
          <p:cNvSpPr txBox="1">
            <a:spLocks noChangeArrowheads="1"/>
          </p:cNvSpPr>
          <p:nvPr/>
        </p:nvSpPr>
        <p:spPr bwMode="auto">
          <a:xfrm>
            <a:off x="1371600" y="2355850"/>
            <a:ext cx="885692" cy="539750"/>
          </a:xfrm>
          <a:prstGeom prst="rect">
            <a:avLst/>
          </a:prstGeom>
          <a:noFill/>
          <a:ln w="9525">
            <a:noFill/>
            <a:miter lim="800000"/>
            <a:headEnd/>
            <a:tailEnd/>
          </a:ln>
        </p:spPr>
        <p:txBody>
          <a:bodyPr lIns="83210" tIns="41605" rIns="83210" bIns="41605"/>
          <a:lstStyle/>
          <a:p>
            <a:pPr algn="ctr" rtl="1"/>
            <a:r>
              <a:rPr lang="en-US" altLang="zh-CN" sz="2200" dirty="0">
                <a:latin typeface="Times New Roman" pitchFamily="18" charset="0"/>
                <a:ea typeface="SimSun" pitchFamily="2" charset="-122"/>
              </a:rPr>
              <a:t>131</a:t>
            </a:r>
            <a:endParaRPr lang="en-US" sz="2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228600" y="1371600"/>
            <a:ext cx="9144000" cy="4495800"/>
          </a:xfrm>
        </p:spPr>
        <p:txBody>
          <a:bodyPr/>
          <a:lstStyle/>
          <a:p>
            <a:pPr rtl="1" eaLnBrk="1" hangingPunct="1"/>
            <a:r>
              <a:rPr lang="ar-SA" sz="2000" dirty="0" smtClean="0"/>
              <a:t>إذا توقعت المنشأة أن الخسائر ستستمر لفترات طويلة، فيسعى عندئذ إلى التوقف عن الإنتاج في المدى القريب.</a:t>
            </a:r>
          </a:p>
          <a:p>
            <a:pPr marL="548640" rtl="1" eaLnBrk="1" hangingPunct="1">
              <a:buFont typeface="Arial" pitchFamily="34" charset="0"/>
              <a:buChar char="•"/>
            </a:pPr>
            <a:r>
              <a:rPr lang="ar-BH" sz="2000" dirty="0" smtClean="0"/>
              <a:t>الاستمرار في الإنتاج إذا كان</a:t>
            </a:r>
            <a:r>
              <a:rPr lang="ar-SA" sz="2000" dirty="0" smtClean="0"/>
              <a:t>:  </a:t>
            </a:r>
            <a:r>
              <a:rPr lang="ar-BH" sz="2000" dirty="0" smtClean="0"/>
              <a:t> </a:t>
            </a:r>
            <a:r>
              <a:rPr lang="en-US" sz="2000" dirty="0" smtClean="0">
                <a:solidFill>
                  <a:srgbClr val="0000FF"/>
                </a:solidFill>
              </a:rPr>
              <a:t>AVC</a:t>
            </a:r>
            <a:r>
              <a:rPr lang="ar-BH" sz="2000" dirty="0" smtClean="0">
                <a:solidFill>
                  <a:srgbClr val="0000FF"/>
                </a:solidFill>
              </a:rPr>
              <a:t> &lt; </a:t>
            </a:r>
            <a:r>
              <a:rPr lang="en-US" sz="2000" dirty="0" smtClean="0">
                <a:solidFill>
                  <a:srgbClr val="0000FF"/>
                </a:solidFill>
              </a:rPr>
              <a:t>P</a:t>
            </a:r>
            <a:r>
              <a:rPr lang="ar-BH" sz="2000" dirty="0" smtClean="0">
                <a:solidFill>
                  <a:srgbClr val="0000FF"/>
                </a:solidFill>
              </a:rPr>
              <a:t> أو </a:t>
            </a:r>
            <a:r>
              <a:rPr lang="en-US" sz="2000" dirty="0" smtClean="0">
                <a:solidFill>
                  <a:srgbClr val="0000FF"/>
                </a:solidFill>
              </a:rPr>
              <a:t>TVC</a:t>
            </a:r>
            <a:r>
              <a:rPr lang="ar-BH" sz="2000" dirty="0" smtClean="0">
                <a:solidFill>
                  <a:srgbClr val="0000FF"/>
                </a:solidFill>
              </a:rPr>
              <a:t> &lt; </a:t>
            </a:r>
            <a:r>
              <a:rPr lang="en-US" sz="2000" dirty="0" smtClean="0">
                <a:solidFill>
                  <a:srgbClr val="0000FF"/>
                </a:solidFill>
              </a:rPr>
              <a:t>TR</a:t>
            </a:r>
            <a:endParaRPr lang="ar-SA" sz="2000" dirty="0" smtClean="0">
              <a:solidFill>
                <a:srgbClr val="0000FF"/>
              </a:solidFill>
            </a:endParaRPr>
          </a:p>
          <a:p>
            <a:pPr marL="548640" rtl="1" eaLnBrk="1" hangingPunct="1">
              <a:buFont typeface="Arial" pitchFamily="34" charset="0"/>
              <a:buChar char="•"/>
            </a:pPr>
            <a:r>
              <a:rPr lang="ar-BH" sz="2000" dirty="0" smtClean="0"/>
              <a:t>التوقف عن الإنتاج إذا كان</a:t>
            </a:r>
            <a:r>
              <a:rPr lang="ar-SA" sz="2000" dirty="0" smtClean="0"/>
              <a:t>:   </a:t>
            </a:r>
            <a:r>
              <a:rPr lang="ar-BH" sz="2000" dirty="0" smtClean="0"/>
              <a:t> </a:t>
            </a:r>
            <a:r>
              <a:rPr lang="ar-SA" sz="2000" dirty="0" smtClean="0"/>
              <a:t>  </a:t>
            </a:r>
            <a:r>
              <a:rPr lang="en-US" sz="2000" dirty="0" smtClean="0">
                <a:solidFill>
                  <a:srgbClr val="0000FF"/>
                </a:solidFill>
              </a:rPr>
              <a:t>AVC</a:t>
            </a:r>
            <a:r>
              <a:rPr lang="ar-BH" sz="2000" dirty="0" smtClean="0">
                <a:solidFill>
                  <a:srgbClr val="0000FF"/>
                </a:solidFill>
              </a:rPr>
              <a:t> </a:t>
            </a:r>
            <a:r>
              <a:rPr lang="ar-BH" sz="2000" dirty="0" smtClean="0">
                <a:solidFill>
                  <a:srgbClr val="0000FF"/>
                </a:solidFill>
                <a:sym typeface="Symbol"/>
              </a:rPr>
              <a:t></a:t>
            </a:r>
            <a:r>
              <a:rPr lang="ar-BH" sz="2000" dirty="0" smtClean="0">
                <a:solidFill>
                  <a:srgbClr val="0000FF"/>
                </a:solidFill>
              </a:rPr>
              <a:t> </a:t>
            </a:r>
            <a:r>
              <a:rPr lang="en-US" sz="2000" dirty="0" smtClean="0">
                <a:solidFill>
                  <a:srgbClr val="0000FF"/>
                </a:solidFill>
              </a:rPr>
              <a:t>P</a:t>
            </a:r>
            <a:r>
              <a:rPr lang="ar-BH" sz="2000" dirty="0" smtClean="0">
                <a:solidFill>
                  <a:srgbClr val="0000FF"/>
                </a:solidFill>
              </a:rPr>
              <a:t> أو </a:t>
            </a:r>
            <a:r>
              <a:rPr lang="en-US" sz="2000" dirty="0" smtClean="0">
                <a:solidFill>
                  <a:srgbClr val="0000FF"/>
                </a:solidFill>
              </a:rPr>
              <a:t>TVC</a:t>
            </a:r>
            <a:r>
              <a:rPr lang="ar-BH" sz="2000" dirty="0" smtClean="0">
                <a:solidFill>
                  <a:srgbClr val="0000FF"/>
                </a:solidFill>
              </a:rPr>
              <a:t> </a:t>
            </a:r>
            <a:r>
              <a:rPr lang="ar-BH" sz="2000" dirty="0" smtClean="0">
                <a:solidFill>
                  <a:srgbClr val="0000FF"/>
                </a:solidFill>
                <a:sym typeface="Symbol"/>
              </a:rPr>
              <a:t></a:t>
            </a:r>
            <a:r>
              <a:rPr lang="ar-BH" sz="2000" dirty="0" smtClean="0">
                <a:solidFill>
                  <a:srgbClr val="0000FF"/>
                </a:solidFill>
              </a:rPr>
              <a:t> </a:t>
            </a:r>
            <a:r>
              <a:rPr lang="en-US" sz="2000" dirty="0" smtClean="0">
                <a:solidFill>
                  <a:srgbClr val="0000FF"/>
                </a:solidFill>
              </a:rPr>
              <a:t>TR</a:t>
            </a:r>
            <a:r>
              <a:rPr lang="ar-BH" sz="2000" dirty="0" smtClean="0"/>
              <a:t> </a:t>
            </a:r>
            <a:endParaRPr lang="ar-SA" sz="2200" dirty="0" smtClean="0">
              <a:solidFill>
                <a:srgbClr val="0000FF"/>
              </a:solidFill>
            </a:endParaRPr>
          </a:p>
          <a:p>
            <a:pPr rtl="1" eaLnBrk="1" hangingPunct="1"/>
            <a:r>
              <a:rPr lang="ar-BH" sz="2000" dirty="0" smtClean="0"/>
              <a:t>يوضح </a:t>
            </a:r>
            <a:r>
              <a:rPr lang="ar-SA" sz="2000" dirty="0" smtClean="0"/>
              <a:t>الجدول التالي حالة </a:t>
            </a:r>
            <a:r>
              <a:rPr lang="ar-BH" sz="2000" dirty="0" smtClean="0"/>
              <a:t>منشأتين </a:t>
            </a:r>
            <a:r>
              <a:rPr lang="ar-SA" sz="2000" dirty="0" smtClean="0"/>
              <a:t>لا </a:t>
            </a:r>
            <a:r>
              <a:rPr lang="ar-BH" sz="2000" dirty="0" smtClean="0"/>
              <a:t>تحققان </a:t>
            </a:r>
            <a:r>
              <a:rPr lang="ar-SA" sz="2000" dirty="0" smtClean="0"/>
              <a:t>أرباح</a:t>
            </a:r>
            <a:r>
              <a:rPr lang="ar-BH" sz="2000" dirty="0" smtClean="0"/>
              <a:t>، و</a:t>
            </a:r>
            <a:r>
              <a:rPr lang="ar-SA" sz="2000" dirty="0" smtClean="0"/>
              <a:t>مقدار</a:t>
            </a:r>
            <a:r>
              <a:rPr lang="ar-BH" sz="2000" dirty="0" smtClean="0"/>
              <a:t> الخسارة في حالة الاستمرار في الإنتاج وفي حالة التوقف عن الإنتاج</a:t>
            </a:r>
            <a:r>
              <a:rPr lang="ar-SA" sz="2000" dirty="0" smtClean="0"/>
              <a:t>:</a:t>
            </a:r>
            <a:endParaRPr lang="fr-MA" sz="2000" dirty="0" smtClean="0"/>
          </a:p>
          <a:p>
            <a:pPr rtl="1" eaLnBrk="1" hangingPunct="1"/>
            <a:endParaRPr lang="ar-SA" sz="2200" dirty="0" smtClean="0">
              <a:solidFill>
                <a:srgbClr val="000000"/>
              </a:solidFill>
            </a:endParaRPr>
          </a:p>
          <a:p>
            <a:pPr rtl="1" eaLnBrk="1" hangingPunct="1">
              <a:buFont typeface="Arial" pitchFamily="34" charset="0"/>
              <a:buChar char="•"/>
            </a:pPr>
            <a:endParaRPr lang="ar-SA" sz="2200" dirty="0" smtClean="0">
              <a:solidFill>
                <a:srgbClr val="0000FF"/>
              </a:solidFill>
            </a:endParaRPr>
          </a:p>
          <a:p>
            <a:pPr rtl="1" eaLnBrk="1" hangingPunct="1">
              <a:buFont typeface="Arial" pitchFamily="34" charset="0"/>
              <a:buChar char="•"/>
            </a:pPr>
            <a:endParaRPr lang="ar-SA" sz="2200" dirty="0" smtClean="0">
              <a:solidFill>
                <a:srgbClr val="000000"/>
              </a:solidFill>
            </a:endParaRPr>
          </a:p>
          <a:p>
            <a:pPr rtl="1" eaLnBrk="1" hangingPunct="1">
              <a:buFont typeface="Arial" pitchFamily="34" charset="0"/>
              <a:buChar char="•"/>
            </a:pPr>
            <a:endParaRPr lang="ar-SA" sz="2200" dirty="0" smtClean="0">
              <a:solidFill>
                <a:srgbClr val="0000FF"/>
              </a:solidFill>
            </a:endParaRPr>
          </a:p>
          <a:p>
            <a:pPr rtl="1" eaLnBrk="1" hangingPunct="1">
              <a:buFont typeface="Arial" pitchFamily="34" charset="0"/>
              <a:buChar char="•"/>
            </a:pPr>
            <a:endParaRPr lang="ar-SA" sz="2200" dirty="0" smtClean="0">
              <a:solidFill>
                <a:srgbClr val="000000"/>
              </a:solidFill>
            </a:endParaRPr>
          </a:p>
          <a:p>
            <a:pPr rtl="1" eaLnBrk="1" hangingPunct="1"/>
            <a:endParaRPr lang="ar-BH" sz="2200" dirty="0" smtClean="0">
              <a:solidFill>
                <a:srgbClr val="0000FF"/>
              </a:solidFill>
            </a:endParaRPr>
          </a:p>
          <a:p>
            <a:pPr rtl="1" eaLnBrk="1" hangingPunct="1"/>
            <a:endParaRPr lang="ar-BH" sz="2000" dirty="0" smtClean="0"/>
          </a:p>
          <a:p>
            <a:pPr rtl="1" eaLnBrk="1" hangingPunct="1"/>
            <a:endParaRPr lang="ar-BH" sz="2000" dirty="0" smtClean="0"/>
          </a:p>
        </p:txBody>
      </p:sp>
      <p:sp>
        <p:nvSpPr>
          <p:cNvPr id="7"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قرار الإغلاق</a:t>
            </a:r>
          </a:p>
        </p:txBody>
      </p:sp>
      <p:graphicFrame>
        <p:nvGraphicFramePr>
          <p:cNvPr id="6" name="Table 5"/>
          <p:cNvGraphicFramePr>
            <a:graphicFrameLocks noGrp="1"/>
          </p:cNvGraphicFramePr>
          <p:nvPr/>
        </p:nvGraphicFramePr>
        <p:xfrm>
          <a:off x="1873250" y="3276600"/>
          <a:ext cx="5975350" cy="2539936"/>
        </p:xfrm>
        <a:graphic>
          <a:graphicData uri="http://schemas.openxmlformats.org/drawingml/2006/table">
            <a:tbl>
              <a:tblPr/>
              <a:tblGrid>
                <a:gridCol w="3203715"/>
                <a:gridCol w="1391087"/>
                <a:gridCol w="1380548"/>
              </a:tblGrid>
              <a:tr h="313702">
                <a:tc>
                  <a:txBody>
                    <a:bodyPr/>
                    <a:lstStyle/>
                    <a:p>
                      <a:pPr algn="ctr" rtl="0" fontAlgn="ctr"/>
                      <a:r>
                        <a:rPr lang="ar-SA" sz="2200" b="0" i="0" u="none" strike="noStrike" dirty="0">
                          <a:solidFill>
                            <a:srgbClr val="000000"/>
                          </a:solidFill>
                          <a:latin typeface="Times New Roman"/>
                        </a:rPr>
                        <a:t>الإيرادات والتكاليف</a:t>
                      </a:r>
                      <a:r>
                        <a:rPr lang="ar-SA" sz="2200" b="0" i="0" u="none" strike="noStrike" dirty="0">
                          <a:solidFill>
                            <a:srgbClr val="000000"/>
                          </a:solidFill>
                          <a:latin typeface="Arial"/>
                        </a:rPr>
                        <a:t> </a:t>
                      </a:r>
                      <a:endParaRPr lang="ar-SA" sz="2200" b="0" i="0" u="none" strike="noStrike" dirty="0">
                        <a:solidFill>
                          <a:srgbClr val="000000"/>
                        </a:solidFill>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ar-SA" sz="2200" b="0" i="0" u="none" strike="noStrike" dirty="0">
                          <a:solidFill>
                            <a:srgbClr val="000000"/>
                          </a:solidFill>
                          <a:latin typeface="Times New Roman"/>
                        </a:rPr>
                        <a:t>المنشأة_أ </a:t>
                      </a:r>
                      <a:r>
                        <a:rPr lang="ar-SA" sz="2200" b="0" i="0" u="none" strike="noStrike" dirty="0">
                          <a:solidFill>
                            <a:srgbClr val="000000"/>
                          </a:solidFill>
                          <a:latin typeface="Arial"/>
                        </a:rPr>
                        <a:t> </a:t>
                      </a:r>
                      <a:endParaRPr lang="ar-SA" sz="2200" b="0" i="0" u="none" strike="noStrike" dirty="0">
                        <a:solidFill>
                          <a:srgbClr val="000000"/>
                        </a:solidFill>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ar-SA" sz="2200" b="0" i="0" u="none" strike="noStrike">
                          <a:solidFill>
                            <a:srgbClr val="000000"/>
                          </a:solidFill>
                          <a:latin typeface="Times New Roman"/>
                        </a:rPr>
                        <a:t>المنشأة_ب </a:t>
                      </a:r>
                      <a:r>
                        <a:rPr lang="ar-SA" sz="2200" b="0" i="0" u="none" strike="noStrike">
                          <a:solidFill>
                            <a:srgbClr val="000000"/>
                          </a:solidFill>
                          <a:latin typeface="Arial"/>
                        </a:rPr>
                        <a:t> </a:t>
                      </a:r>
                      <a:endParaRPr lang="ar-SA" sz="2200" b="0" i="0" u="none" strike="noStrike">
                        <a:solidFill>
                          <a:srgbClr val="000000"/>
                        </a:solidFill>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39337">
                <a:tc>
                  <a:txBody>
                    <a:bodyPr/>
                    <a:lstStyle/>
                    <a:p>
                      <a:pPr algn="ctr" rtl="1" fontAlgn="ctr"/>
                      <a:r>
                        <a:rPr lang="ar-SA" sz="2200" b="0" i="0" u="none" strike="noStrike">
                          <a:solidFill>
                            <a:srgbClr val="000000"/>
                          </a:solidFill>
                          <a:latin typeface="Times New Roman"/>
                        </a:rPr>
                        <a:t>الإيراد الكلي </a:t>
                      </a:r>
                      <a:r>
                        <a:rPr lang="en-US" sz="2200" b="0" i="0" u="none" strike="noStrike">
                          <a:solidFill>
                            <a:srgbClr val="000000"/>
                          </a:solidFill>
                          <a:latin typeface="Times New Roman"/>
                        </a:rPr>
                        <a:t>TR</a:t>
                      </a:r>
                      <a:r>
                        <a:rPr lang="en-US" sz="2200" b="0" i="0" u="none" strike="noStrike">
                          <a:solidFill>
                            <a:srgbClr val="000000"/>
                          </a:solidFill>
                          <a:latin typeface="Arial"/>
                        </a:rPr>
                        <a:t> </a:t>
                      </a:r>
                      <a:endParaRPr lang="en-US" sz="2200" b="0" i="0" u="none" strike="noStrike">
                        <a:solidFill>
                          <a:srgbClr val="000000"/>
                        </a:solidFill>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200" b="0" i="0" u="none" strike="noStrike">
                          <a:solidFill>
                            <a:srgbClr val="000000"/>
                          </a:solidFill>
                          <a:latin typeface="Times New Roman"/>
                        </a:rPr>
                        <a:t>100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200" b="0" i="0" u="none" strike="noStrike">
                          <a:solidFill>
                            <a:srgbClr val="000000"/>
                          </a:solidFill>
                          <a:latin typeface="Times New Roman"/>
                        </a:rPr>
                        <a:t>100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76574">
                <a:tc>
                  <a:txBody>
                    <a:bodyPr/>
                    <a:lstStyle/>
                    <a:p>
                      <a:pPr algn="ctr" rtl="1" fontAlgn="ctr"/>
                      <a:r>
                        <a:rPr lang="ar-SA" sz="2200" b="0" i="0" u="none" strike="noStrike">
                          <a:solidFill>
                            <a:srgbClr val="000000"/>
                          </a:solidFill>
                          <a:latin typeface="Times New Roman"/>
                        </a:rPr>
                        <a:t>التكاليف الكلية المتغيرة </a:t>
                      </a:r>
                      <a:r>
                        <a:rPr lang="en-US" sz="2200" b="0" i="0" u="none" strike="noStrike">
                          <a:solidFill>
                            <a:srgbClr val="000000"/>
                          </a:solidFill>
                          <a:latin typeface="Times New Roman"/>
                        </a:rPr>
                        <a:t>TVC</a:t>
                      </a:r>
                      <a:r>
                        <a:rPr lang="en-US" sz="2200" b="0" i="0" u="none" strike="noStrike">
                          <a:solidFill>
                            <a:srgbClr val="000000"/>
                          </a:solidFill>
                          <a:latin typeface="Arial"/>
                        </a:rPr>
                        <a:t> </a:t>
                      </a:r>
                      <a:endParaRPr lang="en-US" sz="2200" b="0" i="0" u="none" strike="noStrike">
                        <a:solidFill>
                          <a:srgbClr val="000000"/>
                        </a:solidFill>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200" b="0" i="0" u="none" strike="noStrike">
                          <a:solidFill>
                            <a:srgbClr val="000000"/>
                          </a:solidFill>
                          <a:latin typeface="Times New Roman"/>
                        </a:rPr>
                        <a:t>80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200" b="0" i="0" u="none" strike="noStrike">
                          <a:solidFill>
                            <a:srgbClr val="000000"/>
                          </a:solidFill>
                          <a:latin typeface="Times New Roman"/>
                        </a:rPr>
                        <a:t>130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3812">
                <a:tc>
                  <a:txBody>
                    <a:bodyPr/>
                    <a:lstStyle/>
                    <a:p>
                      <a:pPr algn="ctr" rtl="1" fontAlgn="ctr"/>
                      <a:r>
                        <a:rPr lang="ar-SA" sz="2200" b="0" i="0" u="none" strike="noStrike">
                          <a:solidFill>
                            <a:srgbClr val="000000"/>
                          </a:solidFill>
                          <a:latin typeface="Times New Roman"/>
                        </a:rPr>
                        <a:t>التكاليف الكلية الثابتة </a:t>
                      </a:r>
                      <a:r>
                        <a:rPr lang="en-US" sz="2200" b="0" i="0" u="none" strike="noStrike">
                          <a:solidFill>
                            <a:srgbClr val="000000"/>
                          </a:solidFill>
                          <a:latin typeface="Times New Roman"/>
                        </a:rPr>
                        <a:t>TFC</a:t>
                      </a:r>
                      <a:r>
                        <a:rPr lang="en-US" sz="2200" b="0" i="0" u="none" strike="noStrike">
                          <a:solidFill>
                            <a:srgbClr val="000000"/>
                          </a:solidFill>
                          <a:latin typeface="Arial"/>
                        </a:rPr>
                        <a:t> </a:t>
                      </a:r>
                      <a:endParaRPr lang="en-US" sz="2200" b="0" i="0" u="none" strike="noStrike">
                        <a:solidFill>
                          <a:srgbClr val="000000"/>
                        </a:solidFill>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200" b="0" i="0" u="none" strike="noStrike">
                          <a:solidFill>
                            <a:srgbClr val="000000"/>
                          </a:solidFill>
                          <a:latin typeface="Times New Roman"/>
                        </a:rPr>
                        <a:t>60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200" b="0" i="0" u="none" strike="noStrike">
                          <a:solidFill>
                            <a:srgbClr val="000000"/>
                          </a:solidFill>
                          <a:latin typeface="Times New Roman"/>
                        </a:rPr>
                        <a:t>60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3702">
                <a:tc>
                  <a:txBody>
                    <a:bodyPr/>
                    <a:lstStyle/>
                    <a:p>
                      <a:pPr algn="ctr" rtl="1" fontAlgn="ctr"/>
                      <a:r>
                        <a:rPr lang="ar-SA" sz="2200" b="0" i="0" u="none" strike="noStrike">
                          <a:solidFill>
                            <a:srgbClr val="000000"/>
                          </a:solidFill>
                          <a:latin typeface="Times New Roman"/>
                        </a:rPr>
                        <a:t>التكاليف الكلية </a:t>
                      </a:r>
                      <a:r>
                        <a:rPr lang="en-US" sz="2200" b="0" i="0" u="none" strike="noStrike">
                          <a:solidFill>
                            <a:srgbClr val="000000"/>
                          </a:solidFill>
                          <a:latin typeface="Times New Roman"/>
                        </a:rPr>
                        <a:t>TC</a:t>
                      </a:r>
                      <a:r>
                        <a:rPr lang="en-US" sz="2200" b="0" i="0" u="none" strike="noStrike">
                          <a:solidFill>
                            <a:srgbClr val="000000"/>
                          </a:solidFill>
                          <a:latin typeface="Arial"/>
                        </a:rPr>
                        <a:t> </a:t>
                      </a:r>
                      <a:endParaRPr lang="en-US" sz="2200" b="0" i="0" u="none" strike="noStrike">
                        <a:solidFill>
                          <a:srgbClr val="000000"/>
                        </a:solidFill>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200" b="0" i="0" u="none" strike="noStrike">
                          <a:solidFill>
                            <a:srgbClr val="000000"/>
                          </a:solidFill>
                          <a:latin typeface="Times New Roman"/>
                        </a:rPr>
                        <a:t>140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200" b="0" i="0" u="none" strike="noStrike">
                          <a:solidFill>
                            <a:srgbClr val="000000"/>
                          </a:solidFill>
                          <a:latin typeface="Times New Roman"/>
                        </a:rPr>
                        <a:t>190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3702">
                <a:tc>
                  <a:txBody>
                    <a:bodyPr/>
                    <a:lstStyle/>
                    <a:p>
                      <a:pPr algn="ctr" rtl="1" fontAlgn="ctr"/>
                      <a:r>
                        <a:rPr lang="ar-SA" sz="2200" b="0" i="0" u="none" strike="noStrike">
                          <a:solidFill>
                            <a:srgbClr val="000000"/>
                          </a:solidFill>
                          <a:latin typeface="Times New Roman"/>
                        </a:rPr>
                        <a:t>الخسارة في حالة وقف الإنتاج</a:t>
                      </a:r>
                      <a:r>
                        <a:rPr lang="ar-SA" sz="2200" b="0" i="0" u="none" strike="noStrike">
                          <a:solidFill>
                            <a:srgbClr val="000000"/>
                          </a:solidFill>
                          <a:latin typeface="Arial"/>
                        </a:rPr>
                        <a:t> </a:t>
                      </a:r>
                      <a:endParaRPr lang="ar-SA" sz="2200" b="0" i="0" u="none" strike="noStrike">
                        <a:solidFill>
                          <a:srgbClr val="000000"/>
                        </a:solidFill>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200" b="0" i="0" u="none" strike="noStrike">
                          <a:solidFill>
                            <a:srgbClr val="FF0000"/>
                          </a:solidFill>
                          <a:latin typeface="Times New Roman"/>
                        </a:rPr>
                        <a:t>60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200" b="0" i="0" u="none" strike="noStrike">
                          <a:solidFill>
                            <a:srgbClr val="FF0000"/>
                          </a:solidFill>
                          <a:latin typeface="Times New Roman"/>
                        </a:rPr>
                        <a:t>60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3702">
                <a:tc>
                  <a:txBody>
                    <a:bodyPr/>
                    <a:lstStyle/>
                    <a:p>
                      <a:pPr algn="ctr" rtl="1" fontAlgn="ctr"/>
                      <a:r>
                        <a:rPr lang="ar-SA" sz="2200" b="0" i="0" u="none" strike="noStrike">
                          <a:solidFill>
                            <a:srgbClr val="000000"/>
                          </a:solidFill>
                          <a:latin typeface="Times New Roman"/>
                        </a:rPr>
                        <a:t>الخسارة في حالة استمرار الإنتاج</a:t>
                      </a:r>
                      <a:r>
                        <a:rPr lang="ar-SA" sz="2200" b="0" i="0" u="none" strike="noStrike">
                          <a:solidFill>
                            <a:srgbClr val="000000"/>
                          </a:solidFill>
                          <a:latin typeface="Arial"/>
                        </a:rPr>
                        <a:t> </a:t>
                      </a:r>
                      <a:endParaRPr lang="ar-SA" sz="2200" b="0" i="0" u="none" strike="noStrike">
                        <a:solidFill>
                          <a:srgbClr val="000000"/>
                        </a:solidFill>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200" b="0" i="0" u="none" strike="noStrike">
                          <a:solidFill>
                            <a:srgbClr val="FF0000"/>
                          </a:solidFill>
                          <a:latin typeface="Times New Roman"/>
                        </a:rPr>
                        <a:t>40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200" b="0" i="0" u="none" strike="noStrike" dirty="0">
                          <a:solidFill>
                            <a:srgbClr val="FF0000"/>
                          </a:solidFill>
                          <a:latin typeface="Times New Roman"/>
                        </a:rPr>
                        <a:t>90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915400" cy="4343400"/>
          </a:xfrm>
        </p:spPr>
        <p:txBody>
          <a:bodyPr/>
          <a:lstStyle/>
          <a:p>
            <a:pPr rtl="1"/>
            <a:r>
              <a:rPr lang="ar-BH" sz="2200" dirty="0" smtClean="0">
                <a:cs typeface="+mj-cs"/>
              </a:rPr>
              <a:t>يتضح من </a:t>
            </a:r>
            <a:r>
              <a:rPr lang="ar-SA" sz="2200" dirty="0" smtClean="0">
                <a:cs typeface="+mj-cs"/>
              </a:rPr>
              <a:t>الرسم البياني التالي: </a:t>
            </a:r>
            <a:r>
              <a:rPr lang="ar-BH" sz="2200" dirty="0" smtClean="0">
                <a:cs typeface="+mj-cs"/>
              </a:rPr>
              <a:t>أن المنشأة في سوق المنافسة التامة قد تستمر في </a:t>
            </a:r>
            <a:r>
              <a:rPr lang="ar-SA" sz="2200" dirty="0" smtClean="0">
                <a:cs typeface="+mj-cs"/>
              </a:rPr>
              <a:t>إ</a:t>
            </a:r>
            <a:r>
              <a:rPr lang="ar-BH" sz="2200" dirty="0" smtClean="0">
                <a:cs typeface="+mj-cs"/>
              </a:rPr>
              <a:t>نتاج </a:t>
            </a:r>
            <a:r>
              <a:rPr lang="ar-SA" sz="2200" dirty="0" smtClean="0">
                <a:cs typeface="+mj-cs"/>
              </a:rPr>
              <a:t>الكمية التوازنية</a:t>
            </a:r>
            <a:r>
              <a:rPr lang="en-US" sz="2200" dirty="0" smtClean="0">
                <a:cs typeface="+mj-cs"/>
              </a:rPr>
              <a:t> </a:t>
            </a:r>
            <a:r>
              <a:rPr lang="en-US" altLang="zh-CN" sz="2200" dirty="0" smtClean="0">
                <a:latin typeface="Times New Roman" pitchFamily="18" charset="0"/>
                <a:ea typeface="SimSun" pitchFamily="2" charset="-122"/>
              </a:rPr>
              <a:t>Q</a:t>
            </a:r>
            <a:r>
              <a:rPr lang="en-US" altLang="zh-CN" sz="2200" baseline="30000" dirty="0" smtClean="0">
                <a:latin typeface="Times New Roman" pitchFamily="18" charset="0"/>
                <a:ea typeface="SimSun" pitchFamily="2" charset="-122"/>
              </a:rPr>
              <a:t>*</a:t>
            </a:r>
            <a:r>
              <a:rPr lang="ar-SA" sz="2200" dirty="0" smtClean="0">
                <a:cs typeface="+mj-cs"/>
              </a:rPr>
              <a:t> أي </a:t>
            </a:r>
            <a:r>
              <a:rPr lang="ar-BH" sz="2200" dirty="0" smtClean="0">
                <a:cs typeface="+mj-cs"/>
              </a:rPr>
              <a:t>عند نقطة التعادل </a:t>
            </a:r>
            <a:r>
              <a:rPr lang="en-US" sz="2200" dirty="0" smtClean="0">
                <a:latin typeface="Times New Roman" pitchFamily="18" charset="0"/>
                <a:cs typeface="Times New Roman" pitchFamily="18" charset="0"/>
              </a:rPr>
              <a:t>(Break-Even Point)</a:t>
            </a:r>
            <a:r>
              <a:rPr lang="ar-BH" sz="2200" dirty="0" smtClean="0">
                <a:cs typeface="+mj-cs"/>
              </a:rPr>
              <a:t>، </a:t>
            </a:r>
            <a:r>
              <a:rPr lang="ar-SA" sz="2200" dirty="0" smtClean="0">
                <a:cs typeface="+mj-cs"/>
              </a:rPr>
              <a:t>أو</a:t>
            </a:r>
            <a:r>
              <a:rPr lang="ar-BH" sz="2200" dirty="0" smtClean="0">
                <a:cs typeface="+mj-cs"/>
              </a:rPr>
              <a:t> عند تساوي السعر مع متوسط التكاليف الكلية أو تساوي الإيراد الكلي مع التكاليف الكلية، </a:t>
            </a:r>
            <a:r>
              <a:rPr lang="ar-SA" sz="2200" dirty="0" smtClean="0">
                <a:cs typeface="+mj-cs"/>
              </a:rPr>
              <a:t>وهي إذن تصل إلى أفضل </a:t>
            </a:r>
            <a:r>
              <a:rPr lang="ar-BH" sz="2200" dirty="0" smtClean="0"/>
              <a:t>ربح اقتصادي مساوياً للصفر</a:t>
            </a:r>
            <a:r>
              <a:rPr lang="ar-SA" sz="2200" dirty="0" smtClean="0"/>
              <a:t>،</a:t>
            </a:r>
            <a:r>
              <a:rPr lang="ar-BH" sz="2200" dirty="0" smtClean="0"/>
              <a:t> </a:t>
            </a:r>
            <a:r>
              <a:rPr lang="ar-BH" sz="2200" dirty="0" smtClean="0">
                <a:cs typeface="+mj-cs"/>
              </a:rPr>
              <a:t>لكنها تحقق أرباحاً عادية </a:t>
            </a:r>
            <a:r>
              <a:rPr lang="ar-SA" sz="2200" dirty="0" smtClean="0">
                <a:cs typeface="+mj-cs"/>
              </a:rPr>
              <a:t>عبر التكاليف الضمنية</a:t>
            </a:r>
            <a:r>
              <a:rPr lang="ar-BH" sz="2200" dirty="0" smtClean="0">
                <a:cs typeface="+mj-cs"/>
              </a:rPr>
              <a:t>.</a:t>
            </a:r>
            <a:endParaRPr lang="en-US" sz="2200" dirty="0" smtClean="0">
              <a:cs typeface="+mj-cs"/>
            </a:endParaRPr>
          </a:p>
          <a:p>
            <a:pPr rtl="1"/>
            <a:endParaRPr lang="en-US" sz="2200" dirty="0" smtClean="0"/>
          </a:p>
          <a:p>
            <a:pPr rtl="1"/>
            <a:r>
              <a:rPr lang="ar-SA" altLang="zh-CN" sz="2200" dirty="0" smtClean="0">
                <a:cs typeface="+mj-cs"/>
              </a:rPr>
              <a:t>فعند السعر </a:t>
            </a:r>
            <a:r>
              <a:rPr lang="en-US" altLang="zh-CN" sz="2200" dirty="0" smtClean="0">
                <a:latin typeface="Times New Roman" pitchFamily="18" charset="0"/>
                <a:cs typeface="Times New Roman" pitchFamily="18" charset="0"/>
              </a:rPr>
              <a:t>P</a:t>
            </a:r>
            <a:r>
              <a:rPr lang="en-US" altLang="zh-CN" sz="1400" dirty="0" smtClean="0">
                <a:latin typeface="Times New Roman" pitchFamily="18" charset="0"/>
                <a:cs typeface="Times New Roman" pitchFamily="18" charset="0"/>
              </a:rPr>
              <a:t>4</a:t>
            </a:r>
            <a:r>
              <a:rPr lang="ar-SA" altLang="zh-CN" sz="2200" dirty="0" smtClean="0">
                <a:cs typeface="+mj-cs"/>
              </a:rPr>
              <a:t> المنشأة تحقق </a:t>
            </a:r>
            <a:r>
              <a:rPr lang="ar-SA" altLang="zh-CN" sz="2200" dirty="0" smtClean="0">
                <a:solidFill>
                  <a:srgbClr val="0000FF"/>
                </a:solidFill>
                <a:cs typeface="+mj-cs"/>
              </a:rPr>
              <a:t>أرباحاً عادية</a:t>
            </a:r>
            <a:r>
              <a:rPr lang="ar-SA" altLang="zh-CN" sz="2200" dirty="0" smtClean="0">
                <a:cs typeface="+mj-cs"/>
              </a:rPr>
              <a:t> تبرر لها البقاء في سوق المنافسة. وعند السعر </a:t>
            </a:r>
            <a:r>
              <a:rPr lang="en-US" altLang="zh-CN" sz="2200" dirty="0" smtClean="0">
                <a:latin typeface="Times New Roman" pitchFamily="18" charset="0"/>
                <a:cs typeface="Times New Roman" pitchFamily="18" charset="0"/>
              </a:rPr>
              <a:t>P</a:t>
            </a:r>
            <a:r>
              <a:rPr lang="en-US" altLang="zh-CN" sz="1400" dirty="0" smtClean="0">
                <a:latin typeface="Times New Roman" pitchFamily="18" charset="0"/>
                <a:cs typeface="Times New Roman" pitchFamily="18" charset="0"/>
              </a:rPr>
              <a:t>3</a:t>
            </a:r>
            <a:r>
              <a:rPr lang="ar-SA" altLang="zh-CN" sz="2200" dirty="0" smtClean="0">
                <a:cs typeface="+mj-cs"/>
              </a:rPr>
              <a:t>  تتحمل المنشاة خسارة في المدى القصير لكنها تستمر في الإنتاج طالما أن السعر يزيد على متوسط التكاليف المتغ</a:t>
            </a:r>
            <a:r>
              <a:rPr lang="ar-BH" altLang="zh-CN" sz="2200" dirty="0" smtClean="0">
                <a:cs typeface="+mj-cs"/>
              </a:rPr>
              <a:t>ي</a:t>
            </a:r>
            <a:r>
              <a:rPr lang="ar-SA" altLang="zh-CN" sz="2200" dirty="0" smtClean="0">
                <a:cs typeface="+mj-cs"/>
              </a:rPr>
              <a:t>رة، لأن الخسارة عند حجم الإنتاج </a:t>
            </a:r>
            <a:r>
              <a:rPr lang="en-US" altLang="zh-CN" sz="2200" dirty="0" smtClean="0">
                <a:latin typeface="Times New Roman" pitchFamily="18" charset="0"/>
                <a:ea typeface="SimSun" pitchFamily="2" charset="-122"/>
              </a:rPr>
              <a:t>Q</a:t>
            </a:r>
            <a:r>
              <a:rPr lang="en-US" altLang="zh-CN" sz="2200" baseline="-25000" dirty="0" smtClean="0">
                <a:latin typeface="Times New Roman" pitchFamily="18" charset="0"/>
                <a:ea typeface="SimSun" pitchFamily="2" charset="-122"/>
              </a:rPr>
              <a:t>3</a:t>
            </a:r>
            <a:r>
              <a:rPr lang="ar-SA" altLang="zh-CN" sz="2200" baseline="-25000" dirty="0" smtClean="0">
                <a:latin typeface="Times New Roman" pitchFamily="18" charset="0"/>
                <a:ea typeface="SimSun" pitchFamily="2" charset="-122"/>
              </a:rPr>
              <a:t> </a:t>
            </a:r>
            <a:r>
              <a:rPr lang="ar-SA" altLang="zh-CN" sz="2200" dirty="0" smtClean="0">
                <a:cs typeface="+mj-cs"/>
              </a:rPr>
              <a:t> مثلا تصل تقريبا إلى ثلثي متوسط التكاليف الثابتة. والسعر </a:t>
            </a:r>
            <a:r>
              <a:rPr lang="en-US" altLang="zh-CN" sz="2200" dirty="0" smtClean="0">
                <a:latin typeface="Times New Roman" pitchFamily="18" charset="0"/>
                <a:cs typeface="Times New Roman" pitchFamily="18" charset="0"/>
              </a:rPr>
              <a:t>P</a:t>
            </a:r>
            <a:r>
              <a:rPr lang="en-US" altLang="zh-CN" sz="1400" dirty="0" smtClean="0">
                <a:latin typeface="Times New Roman" pitchFamily="18" charset="0"/>
                <a:cs typeface="Times New Roman" pitchFamily="18" charset="0"/>
              </a:rPr>
              <a:t>2</a:t>
            </a:r>
            <a:r>
              <a:rPr lang="ar-SA" altLang="zh-CN" sz="2200" dirty="0" smtClean="0">
                <a:cs typeface="+mj-cs"/>
              </a:rPr>
              <a:t> يعتبر أقل سعر، الذي يغطي التكلفة المتغيرة فقط، يمكن أن تقبل به المنشاة للاستمرار في الإنتاج مع ترقب ارتفاع في الأسعار. وعند أي سعر أقل من </a:t>
            </a:r>
            <a:r>
              <a:rPr lang="en-US" altLang="zh-CN" sz="2200" dirty="0" smtClean="0">
                <a:latin typeface="Times New Roman" pitchFamily="18" charset="0"/>
                <a:cs typeface="Times New Roman" pitchFamily="18" charset="0"/>
              </a:rPr>
              <a:t>P</a:t>
            </a:r>
            <a:r>
              <a:rPr lang="en-US" altLang="zh-CN" sz="1400" dirty="0" smtClean="0">
                <a:latin typeface="Times New Roman" pitchFamily="18" charset="0"/>
                <a:cs typeface="Times New Roman" pitchFamily="18" charset="0"/>
              </a:rPr>
              <a:t>2</a:t>
            </a:r>
            <a:r>
              <a:rPr lang="ar-SA" altLang="zh-CN" sz="2200" dirty="0" smtClean="0"/>
              <a:t> </a:t>
            </a:r>
            <a:r>
              <a:rPr lang="ar-SA" altLang="zh-CN" sz="2200" dirty="0" smtClean="0">
                <a:cs typeface="+mj-cs"/>
              </a:rPr>
              <a:t>مثل السعر </a:t>
            </a:r>
            <a:r>
              <a:rPr lang="en-US" altLang="zh-CN" sz="2200" dirty="0" smtClean="0">
                <a:latin typeface="Times New Roman" pitchFamily="18" charset="0"/>
                <a:cs typeface="Times New Roman" pitchFamily="18" charset="0"/>
              </a:rPr>
              <a:t>P</a:t>
            </a:r>
            <a:r>
              <a:rPr lang="en-US" altLang="zh-CN" sz="1400" dirty="0" smtClean="0">
                <a:latin typeface="Times New Roman" pitchFamily="18" charset="0"/>
                <a:cs typeface="Times New Roman" pitchFamily="18" charset="0"/>
              </a:rPr>
              <a:t>1</a:t>
            </a:r>
            <a:r>
              <a:rPr lang="ar-SA" altLang="zh-CN" sz="2200" dirty="0" smtClean="0">
                <a:cs typeface="+mj-cs"/>
              </a:rPr>
              <a:t> تضطر المنشأة إلى التوقف بشكل تام عن الإنتاج.</a:t>
            </a:r>
            <a:endParaRPr lang="en-US" sz="2200" dirty="0" smtClean="0">
              <a:cs typeface="+mj-cs"/>
            </a:endParaRPr>
          </a:p>
          <a:p>
            <a:pPr rtl="1"/>
            <a:endParaRPr lang="fr-MA" sz="2200" dirty="0" smtClean="0"/>
          </a:p>
          <a:p>
            <a:endParaRPr lang="en-US" dirty="0"/>
          </a:p>
        </p:txBody>
      </p:sp>
      <p:sp>
        <p:nvSpPr>
          <p:cNvPr id="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منحنى عرض المنشأة في المدى القصير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3"/>
          <p:cNvSpPr txBox="1">
            <a:spLocks noChangeArrowheads="1"/>
          </p:cNvSpPr>
          <p:nvPr/>
        </p:nvSpPr>
        <p:spPr bwMode="auto">
          <a:xfrm>
            <a:off x="4864100" y="1905000"/>
            <a:ext cx="1231900" cy="369887"/>
          </a:xfrm>
          <a:prstGeom prst="rect">
            <a:avLst/>
          </a:prstGeom>
          <a:noFill/>
          <a:ln w="9525">
            <a:noFill/>
            <a:miter lim="800000"/>
            <a:headEnd/>
            <a:tailEnd/>
          </a:ln>
          <a:effectLst/>
        </p:spPr>
        <p:txBody>
          <a:bodyPr lIns="83210" tIns="41605" rIns="83210" bIns="41605"/>
          <a:lstStyle/>
          <a:p>
            <a:pPr algn="ctr"/>
            <a:r>
              <a:rPr lang="ar-BH" altLang="zh-CN" dirty="0">
                <a:latin typeface="Times New Roman" pitchFamily="18" charset="0"/>
                <a:ea typeface="SimSun" pitchFamily="2" charset="-122"/>
              </a:rPr>
              <a:t>نقطة التعادل</a:t>
            </a:r>
            <a:endParaRPr lang="en-US" dirty="0"/>
          </a:p>
        </p:txBody>
      </p:sp>
      <p:sp>
        <p:nvSpPr>
          <p:cNvPr id="28676" name="Text Box 4"/>
          <p:cNvSpPr txBox="1">
            <a:spLocks noChangeArrowheads="1"/>
          </p:cNvSpPr>
          <p:nvPr/>
        </p:nvSpPr>
        <p:spPr bwMode="auto">
          <a:xfrm>
            <a:off x="6019800" y="1295400"/>
            <a:ext cx="738717" cy="438150"/>
          </a:xfrm>
          <a:prstGeom prst="rect">
            <a:avLst/>
          </a:prstGeom>
          <a:noFill/>
          <a:ln w="9525">
            <a:noFill/>
            <a:miter lim="800000"/>
            <a:headEnd/>
            <a:tailEnd/>
          </a:ln>
          <a:effectLst/>
        </p:spPr>
        <p:txBody>
          <a:bodyPr lIns="83210" tIns="41605" rIns="83210" bIns="41605"/>
          <a:lstStyle/>
          <a:p>
            <a:r>
              <a:rPr lang="en-US" altLang="zh-CN" sz="2200" dirty="0">
                <a:latin typeface="Times New Roman" pitchFamily="18" charset="0"/>
                <a:ea typeface="SimSun" pitchFamily="2" charset="-122"/>
              </a:rPr>
              <a:t>MC</a:t>
            </a:r>
            <a:endParaRPr lang="en-US" sz="2200" dirty="0"/>
          </a:p>
        </p:txBody>
      </p:sp>
      <p:sp>
        <p:nvSpPr>
          <p:cNvPr id="28677" name="Line 5"/>
          <p:cNvSpPr>
            <a:spLocks noChangeShapeType="1"/>
          </p:cNvSpPr>
          <p:nvPr/>
        </p:nvSpPr>
        <p:spPr bwMode="auto">
          <a:xfrm>
            <a:off x="3200400" y="990600"/>
            <a:ext cx="1852" cy="3738563"/>
          </a:xfrm>
          <a:prstGeom prst="line">
            <a:avLst/>
          </a:prstGeom>
          <a:noFill/>
          <a:ln w="25400">
            <a:solidFill>
              <a:srgbClr val="000000"/>
            </a:solidFill>
            <a:round/>
            <a:headEnd type="triangle"/>
            <a:tailEnd/>
          </a:ln>
          <a:effectLst/>
        </p:spPr>
        <p:txBody>
          <a:bodyPr/>
          <a:lstStyle/>
          <a:p>
            <a:endParaRPr lang="ar-SA"/>
          </a:p>
        </p:txBody>
      </p:sp>
      <p:sp>
        <p:nvSpPr>
          <p:cNvPr id="28678" name="Line 6"/>
          <p:cNvSpPr>
            <a:spLocks noChangeShapeType="1"/>
          </p:cNvSpPr>
          <p:nvPr/>
        </p:nvSpPr>
        <p:spPr bwMode="auto">
          <a:xfrm>
            <a:off x="3202253" y="4724400"/>
            <a:ext cx="4483497" cy="0"/>
          </a:xfrm>
          <a:prstGeom prst="line">
            <a:avLst/>
          </a:prstGeom>
          <a:noFill/>
          <a:ln w="25400">
            <a:solidFill>
              <a:srgbClr val="000000"/>
            </a:solidFill>
            <a:round/>
            <a:headEnd/>
            <a:tailEnd type="triangle"/>
          </a:ln>
          <a:effectLst/>
        </p:spPr>
        <p:txBody>
          <a:bodyPr/>
          <a:lstStyle/>
          <a:p>
            <a:endParaRPr lang="ar-SA"/>
          </a:p>
        </p:txBody>
      </p:sp>
      <p:sp>
        <p:nvSpPr>
          <p:cNvPr id="28679" name="Freeform 7"/>
          <p:cNvSpPr>
            <a:spLocks/>
          </p:cNvSpPr>
          <p:nvPr/>
        </p:nvSpPr>
        <p:spPr bwMode="auto">
          <a:xfrm>
            <a:off x="4415235" y="1066800"/>
            <a:ext cx="3585765" cy="1527175"/>
          </a:xfrm>
          <a:custGeom>
            <a:avLst/>
            <a:gdLst/>
            <a:ahLst/>
            <a:cxnLst>
              <a:cxn ang="0">
                <a:pos x="0" y="0"/>
              </a:cxn>
              <a:cxn ang="0">
                <a:pos x="1620" y="1800"/>
              </a:cxn>
              <a:cxn ang="0">
                <a:pos x="4500" y="0"/>
              </a:cxn>
            </a:cxnLst>
            <a:rect l="0" t="0" r="r" b="b"/>
            <a:pathLst>
              <a:path w="4500" h="1800">
                <a:moveTo>
                  <a:pt x="0" y="0"/>
                </a:moveTo>
                <a:cubicBezTo>
                  <a:pt x="435" y="900"/>
                  <a:pt x="870" y="1800"/>
                  <a:pt x="1620" y="1800"/>
                </a:cubicBezTo>
                <a:cubicBezTo>
                  <a:pt x="2370" y="1800"/>
                  <a:pt x="3435" y="900"/>
                  <a:pt x="4500" y="0"/>
                </a:cubicBezTo>
              </a:path>
            </a:pathLst>
          </a:custGeom>
          <a:noFill/>
          <a:ln w="22225" cap="flat" cmpd="sng">
            <a:solidFill>
              <a:srgbClr val="0000FF"/>
            </a:solidFill>
            <a:prstDash val="solid"/>
            <a:round/>
            <a:headEnd/>
            <a:tailEnd/>
          </a:ln>
          <a:effectLst/>
        </p:spPr>
        <p:txBody>
          <a:bodyPr/>
          <a:lstStyle/>
          <a:p>
            <a:endParaRPr lang="ar-SA"/>
          </a:p>
        </p:txBody>
      </p:sp>
      <p:sp>
        <p:nvSpPr>
          <p:cNvPr id="28680" name="Freeform 8"/>
          <p:cNvSpPr>
            <a:spLocks/>
          </p:cNvSpPr>
          <p:nvPr/>
        </p:nvSpPr>
        <p:spPr bwMode="auto">
          <a:xfrm>
            <a:off x="4099983" y="1804989"/>
            <a:ext cx="3585766" cy="1982787"/>
          </a:xfrm>
          <a:custGeom>
            <a:avLst/>
            <a:gdLst/>
            <a:ahLst/>
            <a:cxnLst>
              <a:cxn ang="0">
                <a:pos x="0" y="1260"/>
              </a:cxn>
              <a:cxn ang="0">
                <a:pos x="1080" y="2520"/>
              </a:cxn>
              <a:cxn ang="0">
                <a:pos x="4860" y="0"/>
              </a:cxn>
            </a:cxnLst>
            <a:rect l="0" t="0" r="r" b="b"/>
            <a:pathLst>
              <a:path w="4860" h="2730">
                <a:moveTo>
                  <a:pt x="0" y="1260"/>
                </a:moveTo>
                <a:cubicBezTo>
                  <a:pt x="135" y="1995"/>
                  <a:pt x="270" y="2730"/>
                  <a:pt x="1080" y="2520"/>
                </a:cubicBezTo>
                <a:cubicBezTo>
                  <a:pt x="1890" y="2310"/>
                  <a:pt x="3375" y="1155"/>
                  <a:pt x="4860" y="0"/>
                </a:cubicBezTo>
              </a:path>
            </a:pathLst>
          </a:custGeom>
          <a:noFill/>
          <a:ln w="22225" cap="flat" cmpd="sng">
            <a:solidFill>
              <a:srgbClr val="0000FF"/>
            </a:solidFill>
            <a:prstDash val="solid"/>
            <a:round/>
            <a:headEnd/>
            <a:tailEnd/>
          </a:ln>
          <a:effectLst/>
        </p:spPr>
        <p:txBody>
          <a:bodyPr/>
          <a:lstStyle/>
          <a:p>
            <a:endParaRPr lang="ar-SA"/>
          </a:p>
        </p:txBody>
      </p:sp>
      <p:sp>
        <p:nvSpPr>
          <p:cNvPr id="28681" name="Freeform 9"/>
          <p:cNvSpPr>
            <a:spLocks/>
          </p:cNvSpPr>
          <p:nvPr/>
        </p:nvSpPr>
        <p:spPr bwMode="auto">
          <a:xfrm>
            <a:off x="3651118" y="1568451"/>
            <a:ext cx="3136900" cy="2847975"/>
          </a:xfrm>
          <a:custGeom>
            <a:avLst/>
            <a:gdLst/>
            <a:ahLst/>
            <a:cxnLst>
              <a:cxn ang="0">
                <a:pos x="0" y="2880"/>
              </a:cxn>
              <a:cxn ang="0">
                <a:pos x="720" y="2880"/>
              </a:cxn>
              <a:cxn ang="0">
                <a:pos x="3240" y="0"/>
              </a:cxn>
            </a:cxnLst>
            <a:rect l="0" t="0" r="r" b="b"/>
            <a:pathLst>
              <a:path w="3240" h="3360">
                <a:moveTo>
                  <a:pt x="0" y="2880"/>
                </a:moveTo>
                <a:cubicBezTo>
                  <a:pt x="90" y="3120"/>
                  <a:pt x="180" y="3360"/>
                  <a:pt x="720" y="2880"/>
                </a:cubicBezTo>
                <a:cubicBezTo>
                  <a:pt x="1260" y="2400"/>
                  <a:pt x="2820" y="480"/>
                  <a:pt x="3240" y="0"/>
                </a:cubicBezTo>
              </a:path>
            </a:pathLst>
          </a:custGeom>
          <a:noFill/>
          <a:ln w="22225" cap="flat" cmpd="sng">
            <a:solidFill>
              <a:srgbClr val="000000"/>
            </a:solidFill>
            <a:prstDash val="solid"/>
            <a:round/>
            <a:headEnd/>
            <a:tailEnd/>
          </a:ln>
          <a:effectLst/>
        </p:spPr>
        <p:txBody>
          <a:bodyPr/>
          <a:lstStyle/>
          <a:p>
            <a:endParaRPr lang="ar-SA"/>
          </a:p>
        </p:txBody>
      </p:sp>
      <p:sp>
        <p:nvSpPr>
          <p:cNvPr id="28682" name="Text Box 10"/>
          <p:cNvSpPr txBox="1">
            <a:spLocks noChangeArrowheads="1"/>
          </p:cNvSpPr>
          <p:nvPr/>
        </p:nvSpPr>
        <p:spPr bwMode="auto">
          <a:xfrm>
            <a:off x="7620000" y="4570412"/>
            <a:ext cx="596768" cy="611188"/>
          </a:xfrm>
          <a:prstGeom prst="rect">
            <a:avLst/>
          </a:prstGeom>
          <a:noFill/>
          <a:ln w="9525">
            <a:noFill/>
            <a:miter lim="800000"/>
            <a:headEnd/>
            <a:tailEnd/>
          </a:ln>
          <a:effectLst/>
        </p:spPr>
        <p:txBody>
          <a:bodyPr lIns="83210" tIns="41605" rIns="83210" bIns="41605"/>
          <a:lstStyle/>
          <a:p>
            <a:r>
              <a:rPr lang="en-US" altLang="zh-CN" sz="2200" dirty="0">
                <a:latin typeface="Times New Roman" pitchFamily="18" charset="0"/>
                <a:ea typeface="SimSun" pitchFamily="2" charset="-122"/>
              </a:rPr>
              <a:t>Q</a:t>
            </a:r>
            <a:endParaRPr lang="en-US" sz="2200" dirty="0"/>
          </a:p>
        </p:txBody>
      </p:sp>
      <p:sp>
        <p:nvSpPr>
          <p:cNvPr id="28683" name="Text Box 11"/>
          <p:cNvSpPr txBox="1">
            <a:spLocks noChangeArrowheads="1"/>
          </p:cNvSpPr>
          <p:nvPr/>
        </p:nvSpPr>
        <p:spPr bwMode="auto">
          <a:xfrm>
            <a:off x="7086600" y="838200"/>
            <a:ext cx="843094" cy="422273"/>
          </a:xfrm>
          <a:prstGeom prst="rect">
            <a:avLst/>
          </a:prstGeom>
          <a:noFill/>
          <a:ln w="9525">
            <a:noFill/>
            <a:miter lim="800000"/>
            <a:headEnd/>
            <a:tailEnd/>
          </a:ln>
          <a:effectLst/>
        </p:spPr>
        <p:txBody>
          <a:bodyPr lIns="83210" tIns="41605" rIns="83210" bIns="41605"/>
          <a:lstStyle/>
          <a:p>
            <a:r>
              <a:rPr lang="en-US" altLang="zh-CN" sz="2200" dirty="0">
                <a:latin typeface="Times New Roman" pitchFamily="18" charset="0"/>
                <a:ea typeface="SimSun" pitchFamily="2" charset="-122"/>
              </a:rPr>
              <a:t>ATC</a:t>
            </a:r>
            <a:endParaRPr lang="en-US" sz="2200" dirty="0"/>
          </a:p>
        </p:txBody>
      </p:sp>
      <p:sp>
        <p:nvSpPr>
          <p:cNvPr id="28684" name="Text Box 12"/>
          <p:cNvSpPr txBox="1">
            <a:spLocks noChangeArrowheads="1"/>
          </p:cNvSpPr>
          <p:nvPr/>
        </p:nvSpPr>
        <p:spPr bwMode="auto">
          <a:xfrm>
            <a:off x="7391400" y="1803400"/>
            <a:ext cx="838995" cy="482600"/>
          </a:xfrm>
          <a:prstGeom prst="rect">
            <a:avLst/>
          </a:prstGeom>
          <a:noFill/>
          <a:ln w="9525">
            <a:noFill/>
            <a:miter lim="800000"/>
            <a:headEnd/>
            <a:tailEnd/>
          </a:ln>
          <a:effectLst/>
        </p:spPr>
        <p:txBody>
          <a:bodyPr lIns="83210" tIns="41605" rIns="83210" bIns="41605"/>
          <a:lstStyle/>
          <a:p>
            <a:r>
              <a:rPr lang="en-US" altLang="zh-CN" sz="2200" dirty="0">
                <a:latin typeface="Times New Roman" pitchFamily="18" charset="0"/>
                <a:ea typeface="SimSun" pitchFamily="2" charset="-122"/>
              </a:rPr>
              <a:t>AVC</a:t>
            </a:r>
            <a:endParaRPr lang="en-US" sz="2200" dirty="0"/>
          </a:p>
        </p:txBody>
      </p:sp>
      <p:sp>
        <p:nvSpPr>
          <p:cNvPr id="28685" name="Text Box 13"/>
          <p:cNvSpPr txBox="1">
            <a:spLocks noChangeArrowheads="1"/>
          </p:cNvSpPr>
          <p:nvPr/>
        </p:nvSpPr>
        <p:spPr bwMode="auto">
          <a:xfrm rot="16200000">
            <a:off x="1451767" y="1299367"/>
            <a:ext cx="2352675" cy="382590"/>
          </a:xfrm>
          <a:prstGeom prst="rect">
            <a:avLst/>
          </a:prstGeom>
          <a:noFill/>
          <a:ln w="9525">
            <a:noFill/>
            <a:miter lim="800000"/>
            <a:headEnd/>
            <a:tailEnd/>
          </a:ln>
          <a:effectLst/>
        </p:spPr>
        <p:txBody>
          <a:bodyPr lIns="83210" tIns="41605" rIns="83210" bIns="41605"/>
          <a:lstStyle/>
          <a:p>
            <a:pPr algn="ctr"/>
            <a:r>
              <a:rPr lang="en-US" altLang="zh-CN" sz="2200" dirty="0">
                <a:latin typeface="Times New Roman" pitchFamily="18" charset="0"/>
                <a:ea typeface="SimSun" pitchFamily="2" charset="-122"/>
              </a:rPr>
              <a:t>Price &amp; Costs</a:t>
            </a:r>
            <a:endParaRPr lang="en-US" sz="2200" dirty="0"/>
          </a:p>
        </p:txBody>
      </p:sp>
      <p:sp>
        <p:nvSpPr>
          <p:cNvPr id="28686" name="Line 14"/>
          <p:cNvSpPr>
            <a:spLocks noChangeShapeType="1"/>
          </p:cNvSpPr>
          <p:nvPr/>
        </p:nvSpPr>
        <p:spPr bwMode="auto">
          <a:xfrm>
            <a:off x="3200401" y="2590800"/>
            <a:ext cx="2590800" cy="0"/>
          </a:xfrm>
          <a:prstGeom prst="line">
            <a:avLst/>
          </a:prstGeom>
          <a:noFill/>
          <a:ln w="15875">
            <a:solidFill>
              <a:srgbClr val="000000"/>
            </a:solidFill>
            <a:prstDash val="dash"/>
            <a:round/>
            <a:headEnd/>
            <a:tailEnd/>
          </a:ln>
          <a:effectLst/>
        </p:spPr>
        <p:txBody>
          <a:bodyPr/>
          <a:lstStyle/>
          <a:p>
            <a:endParaRPr lang="ar-SA"/>
          </a:p>
        </p:txBody>
      </p:sp>
      <p:sp>
        <p:nvSpPr>
          <p:cNvPr id="28687" name="Line 15"/>
          <p:cNvSpPr>
            <a:spLocks noChangeShapeType="1"/>
          </p:cNvSpPr>
          <p:nvPr/>
        </p:nvSpPr>
        <p:spPr bwMode="auto">
          <a:xfrm>
            <a:off x="3202253" y="3657600"/>
            <a:ext cx="1522147" cy="0"/>
          </a:xfrm>
          <a:prstGeom prst="line">
            <a:avLst/>
          </a:prstGeom>
          <a:noFill/>
          <a:ln w="15875">
            <a:solidFill>
              <a:srgbClr val="000000"/>
            </a:solidFill>
            <a:prstDash val="dash"/>
            <a:round/>
            <a:headEnd/>
            <a:tailEnd/>
          </a:ln>
          <a:effectLst/>
        </p:spPr>
        <p:txBody>
          <a:bodyPr/>
          <a:lstStyle/>
          <a:p>
            <a:endParaRPr lang="ar-SA"/>
          </a:p>
        </p:txBody>
      </p:sp>
      <p:sp>
        <p:nvSpPr>
          <p:cNvPr id="28688" name="Line 16"/>
          <p:cNvSpPr>
            <a:spLocks noChangeShapeType="1"/>
          </p:cNvSpPr>
          <p:nvPr/>
        </p:nvSpPr>
        <p:spPr bwMode="auto">
          <a:xfrm flipH="1" flipV="1">
            <a:off x="5562599" y="2209799"/>
            <a:ext cx="152399" cy="358773"/>
          </a:xfrm>
          <a:prstGeom prst="line">
            <a:avLst/>
          </a:prstGeom>
          <a:noFill/>
          <a:ln w="19050">
            <a:solidFill>
              <a:srgbClr val="000000"/>
            </a:solidFill>
            <a:round/>
            <a:headEnd type="triangle" w="med" len="med"/>
            <a:tailEnd/>
          </a:ln>
          <a:effectLst/>
        </p:spPr>
        <p:txBody>
          <a:bodyPr/>
          <a:lstStyle/>
          <a:p>
            <a:endParaRPr lang="ar-SA"/>
          </a:p>
        </p:txBody>
      </p:sp>
      <p:sp>
        <p:nvSpPr>
          <p:cNvPr id="28689" name="Text Box 17"/>
          <p:cNvSpPr txBox="1">
            <a:spLocks noChangeArrowheads="1"/>
          </p:cNvSpPr>
          <p:nvPr/>
        </p:nvSpPr>
        <p:spPr bwMode="auto">
          <a:xfrm>
            <a:off x="3886200" y="4186239"/>
            <a:ext cx="1447800" cy="309561"/>
          </a:xfrm>
          <a:prstGeom prst="rect">
            <a:avLst/>
          </a:prstGeom>
          <a:noFill/>
          <a:ln w="9525">
            <a:noFill/>
            <a:miter lim="800000"/>
            <a:headEnd/>
            <a:tailEnd/>
          </a:ln>
          <a:effectLst/>
        </p:spPr>
        <p:txBody>
          <a:bodyPr lIns="83210" tIns="41605" rIns="83210" bIns="41605"/>
          <a:lstStyle/>
          <a:p>
            <a:pPr algn="ctr"/>
            <a:r>
              <a:rPr lang="ar-BH" altLang="zh-CN" dirty="0">
                <a:latin typeface="Times New Roman" pitchFamily="18" charset="0"/>
                <a:ea typeface="SimSun" pitchFamily="2" charset="-122"/>
              </a:rPr>
              <a:t>نقطة الإغلاق</a:t>
            </a:r>
            <a:endParaRPr lang="en-US" dirty="0"/>
          </a:p>
        </p:txBody>
      </p:sp>
      <p:sp>
        <p:nvSpPr>
          <p:cNvPr id="28690" name="Line 18"/>
          <p:cNvSpPr>
            <a:spLocks noChangeShapeType="1"/>
          </p:cNvSpPr>
          <p:nvPr/>
        </p:nvSpPr>
        <p:spPr bwMode="auto">
          <a:xfrm flipH="1">
            <a:off x="4572000" y="3733800"/>
            <a:ext cx="160735" cy="457200"/>
          </a:xfrm>
          <a:prstGeom prst="line">
            <a:avLst/>
          </a:prstGeom>
          <a:noFill/>
          <a:ln w="19050">
            <a:solidFill>
              <a:srgbClr val="000000"/>
            </a:solidFill>
            <a:round/>
            <a:headEnd type="triangle" w="med" len="med"/>
            <a:tailEnd/>
          </a:ln>
          <a:effectLst/>
        </p:spPr>
        <p:txBody>
          <a:bodyPr/>
          <a:lstStyle/>
          <a:p>
            <a:endParaRPr lang="ar-SA"/>
          </a:p>
        </p:txBody>
      </p:sp>
      <p:sp>
        <p:nvSpPr>
          <p:cNvPr id="28692" name="Line 20"/>
          <p:cNvSpPr>
            <a:spLocks noChangeShapeType="1"/>
          </p:cNvSpPr>
          <p:nvPr/>
        </p:nvSpPr>
        <p:spPr bwMode="auto">
          <a:xfrm>
            <a:off x="3202253" y="3178174"/>
            <a:ext cx="2588947" cy="22225"/>
          </a:xfrm>
          <a:prstGeom prst="line">
            <a:avLst/>
          </a:prstGeom>
          <a:noFill/>
          <a:ln w="15875">
            <a:solidFill>
              <a:srgbClr val="000000"/>
            </a:solidFill>
            <a:prstDash val="dash"/>
            <a:round/>
            <a:headEnd/>
            <a:tailEnd/>
          </a:ln>
          <a:effectLst/>
        </p:spPr>
        <p:txBody>
          <a:bodyPr/>
          <a:lstStyle/>
          <a:p>
            <a:endParaRPr lang="ar-SA"/>
          </a:p>
        </p:txBody>
      </p:sp>
      <p:sp>
        <p:nvSpPr>
          <p:cNvPr id="28694" name="AutoShape 22">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4" name="Text Box 6"/>
          <p:cNvSpPr txBox="1">
            <a:spLocks noChangeArrowheads="1"/>
          </p:cNvSpPr>
          <p:nvPr/>
        </p:nvSpPr>
        <p:spPr bwMode="auto">
          <a:xfrm>
            <a:off x="2608925" y="2324100"/>
            <a:ext cx="686196" cy="476250"/>
          </a:xfrm>
          <a:prstGeom prst="rect">
            <a:avLst/>
          </a:prstGeom>
          <a:noFill/>
          <a:ln w="9525">
            <a:noFill/>
            <a:miter lim="800000"/>
            <a:headEnd/>
            <a:tailEnd/>
          </a:ln>
        </p:spPr>
        <p:txBody>
          <a:bodyPr/>
          <a:lstStyle/>
          <a:p>
            <a:pPr algn="ctr"/>
            <a:r>
              <a:rPr lang="en-US" altLang="zh-CN" sz="2200" dirty="0" smtClean="0">
                <a:latin typeface="Times New Roman" pitchFamily="18" charset="0"/>
                <a:ea typeface="SimSun" pitchFamily="2" charset="-122"/>
              </a:rPr>
              <a:t>P</a:t>
            </a:r>
            <a:r>
              <a:rPr lang="en-US" altLang="zh-CN" sz="2200" baseline="-25000" dirty="0" smtClean="0">
                <a:latin typeface="Times New Roman" pitchFamily="18" charset="0"/>
                <a:ea typeface="SimSun" pitchFamily="2" charset="-122"/>
              </a:rPr>
              <a:t>4</a:t>
            </a:r>
            <a:endParaRPr lang="en-US" sz="2200" dirty="0"/>
          </a:p>
        </p:txBody>
      </p:sp>
      <p:sp>
        <p:nvSpPr>
          <p:cNvPr id="25" name="Text Box 5"/>
          <p:cNvSpPr txBox="1">
            <a:spLocks noChangeArrowheads="1"/>
          </p:cNvSpPr>
          <p:nvPr/>
        </p:nvSpPr>
        <p:spPr bwMode="auto">
          <a:xfrm>
            <a:off x="2590800" y="2895600"/>
            <a:ext cx="686196" cy="476250"/>
          </a:xfrm>
          <a:prstGeom prst="rect">
            <a:avLst/>
          </a:prstGeom>
          <a:noFill/>
          <a:ln w="9525">
            <a:noFill/>
            <a:miter lim="800000"/>
            <a:headEnd/>
            <a:tailEnd/>
          </a:ln>
        </p:spPr>
        <p:txBody>
          <a:bodyPr/>
          <a:lstStyle/>
          <a:p>
            <a:pPr algn="ctr" rtl="1"/>
            <a:r>
              <a:rPr lang="en-US" altLang="zh-CN" sz="2200" dirty="0" smtClean="0">
                <a:latin typeface="Times New Roman" pitchFamily="18" charset="0"/>
                <a:ea typeface="SimSun" pitchFamily="2" charset="-122"/>
              </a:rPr>
              <a:t>P</a:t>
            </a:r>
            <a:r>
              <a:rPr lang="en-US" altLang="zh-CN" sz="2200" baseline="-25000" dirty="0" smtClean="0">
                <a:latin typeface="Times New Roman" pitchFamily="18" charset="0"/>
                <a:ea typeface="SimSun" pitchFamily="2" charset="-122"/>
              </a:rPr>
              <a:t>3</a:t>
            </a:r>
            <a:endParaRPr lang="en-US" sz="2200" dirty="0"/>
          </a:p>
        </p:txBody>
      </p:sp>
      <p:sp>
        <p:nvSpPr>
          <p:cNvPr id="26" name="Text Box 4"/>
          <p:cNvSpPr txBox="1">
            <a:spLocks noChangeArrowheads="1"/>
          </p:cNvSpPr>
          <p:nvPr/>
        </p:nvSpPr>
        <p:spPr bwMode="auto">
          <a:xfrm>
            <a:off x="2514600" y="3352800"/>
            <a:ext cx="609600" cy="457200"/>
          </a:xfrm>
          <a:prstGeom prst="rect">
            <a:avLst/>
          </a:prstGeom>
          <a:noFill/>
          <a:ln w="9525">
            <a:noFill/>
            <a:miter lim="800000"/>
            <a:headEnd/>
            <a:tailEnd/>
          </a:ln>
        </p:spPr>
        <p:txBody>
          <a:bodyPr/>
          <a:lstStyle/>
          <a:p>
            <a:pPr algn="r" rtl="1"/>
            <a:r>
              <a:rPr lang="en-US" altLang="zh-CN" sz="2200" dirty="0" smtClean="0">
                <a:latin typeface="Times New Roman" pitchFamily="18" charset="0"/>
                <a:ea typeface="SimSun" pitchFamily="2" charset="-122"/>
              </a:rPr>
              <a:t>P</a:t>
            </a:r>
            <a:r>
              <a:rPr lang="en-US" altLang="zh-CN" sz="2200" baseline="-25000" dirty="0" smtClean="0">
                <a:latin typeface="Times New Roman" pitchFamily="18" charset="0"/>
                <a:ea typeface="SimSun" pitchFamily="2" charset="-122"/>
              </a:rPr>
              <a:t>2</a:t>
            </a:r>
            <a:endParaRPr lang="en-US" sz="2200" dirty="0"/>
          </a:p>
        </p:txBody>
      </p:sp>
      <p:sp>
        <p:nvSpPr>
          <p:cNvPr id="27" name="Text Box 4"/>
          <p:cNvSpPr txBox="1">
            <a:spLocks noChangeArrowheads="1"/>
          </p:cNvSpPr>
          <p:nvPr/>
        </p:nvSpPr>
        <p:spPr bwMode="auto">
          <a:xfrm>
            <a:off x="2590800" y="3708400"/>
            <a:ext cx="524934" cy="482600"/>
          </a:xfrm>
          <a:prstGeom prst="rect">
            <a:avLst/>
          </a:prstGeom>
          <a:noFill/>
          <a:ln w="9525">
            <a:noFill/>
            <a:miter lim="800000"/>
            <a:headEnd/>
            <a:tailEnd/>
          </a:ln>
        </p:spPr>
        <p:txBody>
          <a:bodyPr/>
          <a:lstStyle/>
          <a:p>
            <a:pPr algn="r" rtl="1"/>
            <a:r>
              <a:rPr lang="en-US" altLang="zh-CN" sz="2200" dirty="0" smtClean="0">
                <a:latin typeface="Times New Roman" pitchFamily="18" charset="0"/>
                <a:ea typeface="SimSun" pitchFamily="2" charset="-122"/>
              </a:rPr>
              <a:t>P</a:t>
            </a:r>
            <a:r>
              <a:rPr lang="en-US" altLang="zh-CN" sz="2200" baseline="-25000" dirty="0" smtClean="0">
                <a:latin typeface="Times New Roman" pitchFamily="18" charset="0"/>
                <a:ea typeface="SimSun" pitchFamily="2" charset="-122"/>
              </a:rPr>
              <a:t>1</a:t>
            </a:r>
            <a:endParaRPr lang="en-US" sz="2200" dirty="0"/>
          </a:p>
        </p:txBody>
      </p:sp>
      <p:sp>
        <p:nvSpPr>
          <p:cNvPr id="28" name="Line 15"/>
          <p:cNvSpPr>
            <a:spLocks noChangeShapeType="1"/>
          </p:cNvSpPr>
          <p:nvPr/>
        </p:nvSpPr>
        <p:spPr bwMode="auto">
          <a:xfrm>
            <a:off x="3200401" y="3962400"/>
            <a:ext cx="1143000" cy="0"/>
          </a:xfrm>
          <a:prstGeom prst="line">
            <a:avLst/>
          </a:prstGeom>
          <a:noFill/>
          <a:ln w="15875">
            <a:solidFill>
              <a:srgbClr val="000000"/>
            </a:solidFill>
            <a:prstDash val="dash"/>
            <a:round/>
            <a:headEnd/>
            <a:tailEnd/>
          </a:ln>
          <a:effectLst/>
        </p:spPr>
        <p:txBody>
          <a:bodyPr/>
          <a:lstStyle/>
          <a:p>
            <a:endParaRPr lang="ar-SA"/>
          </a:p>
        </p:txBody>
      </p:sp>
      <p:cxnSp>
        <p:nvCxnSpPr>
          <p:cNvPr id="30" name="Straight Connector 29"/>
          <p:cNvCxnSpPr/>
          <p:nvPr/>
        </p:nvCxnSpPr>
        <p:spPr>
          <a:xfrm rot="5400000">
            <a:off x="4419600" y="3962400"/>
            <a:ext cx="1524000" cy="0"/>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31" name="Text Box 5"/>
          <p:cNvSpPr txBox="1">
            <a:spLocks noChangeArrowheads="1"/>
          </p:cNvSpPr>
          <p:nvPr/>
        </p:nvSpPr>
        <p:spPr bwMode="auto">
          <a:xfrm>
            <a:off x="4876404" y="4705350"/>
            <a:ext cx="533796" cy="400050"/>
          </a:xfrm>
          <a:prstGeom prst="rect">
            <a:avLst/>
          </a:prstGeom>
          <a:noFill/>
          <a:ln w="9525">
            <a:noFill/>
            <a:miter lim="800000"/>
            <a:headEnd/>
            <a:tailEnd/>
          </a:ln>
        </p:spPr>
        <p:txBody>
          <a:bodyPr/>
          <a:lstStyle/>
          <a:p>
            <a:pPr algn="ctr" rtl="1"/>
            <a:r>
              <a:rPr lang="en-US" altLang="zh-CN" sz="2200" dirty="0" smtClean="0">
                <a:latin typeface="Times New Roman" pitchFamily="18" charset="0"/>
                <a:ea typeface="SimSun" pitchFamily="2" charset="-122"/>
              </a:rPr>
              <a:t>Q</a:t>
            </a:r>
            <a:r>
              <a:rPr lang="en-US" altLang="zh-CN" sz="2200" baseline="-25000" dirty="0" smtClean="0">
                <a:latin typeface="Times New Roman" pitchFamily="18" charset="0"/>
                <a:ea typeface="SimSun" pitchFamily="2" charset="-122"/>
              </a:rPr>
              <a:t>3</a:t>
            </a:r>
            <a:endParaRPr lang="en-US" sz="2200" dirty="0"/>
          </a:p>
        </p:txBody>
      </p:sp>
      <p:cxnSp>
        <p:nvCxnSpPr>
          <p:cNvPr id="33" name="Straight Connector 32"/>
          <p:cNvCxnSpPr/>
          <p:nvPr/>
        </p:nvCxnSpPr>
        <p:spPr>
          <a:xfrm rot="5400000">
            <a:off x="4762500" y="2781300"/>
            <a:ext cx="838200" cy="0"/>
          </a:xfrm>
          <a:prstGeom prst="line">
            <a:avLst/>
          </a:prstGeom>
          <a:ln>
            <a:solidFill>
              <a:srgbClr val="FF0000"/>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endCxn id="34" idx="0"/>
          </p:cNvCxnSpPr>
          <p:nvPr/>
        </p:nvCxnSpPr>
        <p:spPr>
          <a:xfrm rot="5400000">
            <a:off x="4733826" y="3647976"/>
            <a:ext cx="2114550" cy="198"/>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34" name="Text Box 5"/>
          <p:cNvSpPr txBox="1">
            <a:spLocks noChangeArrowheads="1"/>
          </p:cNvSpPr>
          <p:nvPr/>
        </p:nvSpPr>
        <p:spPr bwMode="auto">
          <a:xfrm>
            <a:off x="5486004" y="4705350"/>
            <a:ext cx="609996" cy="476250"/>
          </a:xfrm>
          <a:prstGeom prst="rect">
            <a:avLst/>
          </a:prstGeom>
          <a:noFill/>
          <a:ln w="9525">
            <a:noFill/>
            <a:miter lim="800000"/>
            <a:headEnd/>
            <a:tailEnd/>
          </a:ln>
        </p:spPr>
        <p:txBody>
          <a:bodyPr/>
          <a:lstStyle/>
          <a:p>
            <a:pPr algn="ctr" rtl="1"/>
            <a:r>
              <a:rPr lang="en-US" altLang="zh-CN" sz="2200" dirty="0" smtClean="0">
                <a:latin typeface="Times New Roman" pitchFamily="18" charset="0"/>
                <a:ea typeface="SimSun" pitchFamily="2" charset="-122"/>
              </a:rPr>
              <a:t>Q</a:t>
            </a:r>
            <a:r>
              <a:rPr lang="en-US" altLang="zh-CN" sz="2200" baseline="30000" dirty="0" smtClean="0">
                <a:latin typeface="Times New Roman" pitchFamily="18" charset="0"/>
                <a:ea typeface="SimSun" pitchFamily="2" charset="-122"/>
              </a:rPr>
              <a:t>*</a:t>
            </a:r>
            <a:endParaRPr lang="en-US" sz="2200" baseline="30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228600" y="1371600"/>
            <a:ext cx="9144000" cy="4267200"/>
          </a:xfrm>
        </p:spPr>
        <p:txBody>
          <a:bodyPr/>
          <a:lstStyle/>
          <a:p>
            <a:pPr rtl="1" eaLnBrk="1" hangingPunct="1"/>
            <a:endParaRPr lang="ar-SA" sz="2200" dirty="0" smtClean="0"/>
          </a:p>
          <a:p>
            <a:pPr rtl="1" eaLnBrk="1" hangingPunct="1"/>
            <a:r>
              <a:rPr lang="ar-BH" sz="2200" dirty="0" smtClean="0"/>
              <a:t>يعكس منحنى عرض المنشأة العلاقة الموجبة بين مستوى الأسعار والكميات التي تعرضها المنشأة عند كل سعر، عند </a:t>
            </a:r>
            <a:r>
              <a:rPr lang="ar-SA" sz="2200" dirty="0" smtClean="0"/>
              <a:t>افتراض </a:t>
            </a:r>
            <a:r>
              <a:rPr lang="ar-BH" sz="2200" dirty="0" smtClean="0"/>
              <a:t>ثبات باقي العوامل الأخرى. </a:t>
            </a:r>
            <a:r>
              <a:rPr lang="ar-SA" sz="2200" dirty="0" smtClean="0"/>
              <a:t>ونجد أن </a:t>
            </a:r>
            <a:r>
              <a:rPr lang="ar-BH" sz="2200" dirty="0" smtClean="0"/>
              <a:t>الجزء الم</a:t>
            </a:r>
            <a:r>
              <a:rPr lang="ar-SA" sz="2200" dirty="0" smtClean="0"/>
              <a:t>لون بالأزرق</a:t>
            </a:r>
            <a:r>
              <a:rPr lang="ar-BH" sz="2200" dirty="0" smtClean="0"/>
              <a:t> من منحنى التكاليف الحدية في </a:t>
            </a:r>
            <a:r>
              <a:rPr lang="ar-SA" sz="2200" dirty="0" smtClean="0"/>
              <a:t>الرسم البياني التالي يتقاطع مع خط</a:t>
            </a:r>
            <a:r>
              <a:rPr lang="ar-BH" sz="2200" dirty="0" smtClean="0"/>
              <a:t> الطلب </a:t>
            </a:r>
            <a:r>
              <a:rPr lang="ar-SA" sz="2200" dirty="0" smtClean="0"/>
              <a:t>الأفقي </a:t>
            </a:r>
            <a:r>
              <a:rPr lang="ar-BH" sz="2200" dirty="0" smtClean="0"/>
              <a:t>أ</a:t>
            </a:r>
            <a:r>
              <a:rPr lang="ar-SA" sz="2200" dirty="0" smtClean="0"/>
              <a:t>ي</a:t>
            </a:r>
            <a:r>
              <a:rPr lang="ar-BH" sz="2200" dirty="0" smtClean="0"/>
              <a:t> (</a:t>
            </a:r>
            <a:r>
              <a:rPr lang="ar-SA" sz="2200" dirty="0" smtClean="0"/>
              <a:t>خط</a:t>
            </a:r>
            <a:r>
              <a:rPr lang="ar-BH" sz="2200" dirty="0" smtClean="0"/>
              <a:t> السعر)</a:t>
            </a:r>
            <a:r>
              <a:rPr lang="ar-SA" sz="2200" dirty="0" smtClean="0"/>
              <a:t>، </a:t>
            </a:r>
            <a:r>
              <a:rPr lang="ar-BH" sz="2200" dirty="0" smtClean="0"/>
              <a:t>و</a:t>
            </a:r>
            <a:r>
              <a:rPr lang="ar-SA" sz="2200" dirty="0" smtClean="0"/>
              <a:t>يعبر الجزء الملون بالأزرق عن</a:t>
            </a:r>
            <a:r>
              <a:rPr lang="ar-BH" sz="2200" dirty="0" smtClean="0"/>
              <a:t> الكميات المعروضة عند </a:t>
            </a:r>
            <a:r>
              <a:rPr lang="ar-SA" sz="2200" dirty="0" smtClean="0"/>
              <a:t>أي </a:t>
            </a:r>
            <a:r>
              <a:rPr lang="ar-BH" sz="2200" dirty="0" smtClean="0"/>
              <a:t>مستوى للسعر</a:t>
            </a:r>
            <a:r>
              <a:rPr lang="ar-SA" sz="2200" dirty="0" smtClean="0"/>
              <a:t> يتجاوز الحد الأدنى للتكلفة المتوسطة.</a:t>
            </a:r>
            <a:r>
              <a:rPr lang="ar-BH" sz="2200" dirty="0" smtClean="0"/>
              <a:t> لذا </a:t>
            </a:r>
            <a:r>
              <a:rPr lang="ar-SA" sz="2200" dirty="0" smtClean="0"/>
              <a:t>يمثل</a:t>
            </a:r>
            <a:r>
              <a:rPr lang="ar-BH" sz="2200" dirty="0" smtClean="0"/>
              <a:t> </a:t>
            </a:r>
            <a:r>
              <a:rPr lang="ar-SA" sz="2200" dirty="0" smtClean="0"/>
              <a:t>هذا الجزء من منحنى التكلفة الحدية،</a:t>
            </a:r>
            <a:r>
              <a:rPr lang="ar-BH" sz="2200" dirty="0" smtClean="0"/>
              <a:t> منحنى عرض المنشأة في المدى القصير.</a:t>
            </a:r>
            <a:endParaRPr lang="fr-MA" sz="2200" dirty="0" smtClean="0"/>
          </a:p>
          <a:p>
            <a:pPr rtl="1" eaLnBrk="1" hangingPunct="1"/>
            <a:endParaRPr lang="ar-SA" sz="2200" dirty="0" smtClean="0">
              <a:solidFill>
                <a:srgbClr val="000000"/>
              </a:solidFill>
            </a:endParaRPr>
          </a:p>
          <a:p>
            <a:pPr rtl="1" eaLnBrk="1" hangingPunct="1">
              <a:buFont typeface="Arial" pitchFamily="34" charset="0"/>
              <a:buChar char="•"/>
            </a:pPr>
            <a:endParaRPr lang="ar-SA" sz="2200" dirty="0" smtClean="0">
              <a:solidFill>
                <a:srgbClr val="0000FF"/>
              </a:solidFill>
            </a:endParaRPr>
          </a:p>
          <a:p>
            <a:pPr rtl="1" eaLnBrk="1" hangingPunct="1">
              <a:buFont typeface="Arial" pitchFamily="34" charset="0"/>
              <a:buChar char="•"/>
            </a:pPr>
            <a:endParaRPr lang="ar-SA" sz="2200" dirty="0" smtClean="0">
              <a:solidFill>
                <a:srgbClr val="000000"/>
              </a:solidFill>
            </a:endParaRPr>
          </a:p>
          <a:p>
            <a:pPr rtl="1" eaLnBrk="1" hangingPunct="1">
              <a:buFont typeface="Arial" pitchFamily="34" charset="0"/>
              <a:buChar char="•"/>
            </a:pPr>
            <a:endParaRPr lang="ar-SA" sz="2200" dirty="0" smtClean="0">
              <a:solidFill>
                <a:srgbClr val="0000FF"/>
              </a:solidFill>
            </a:endParaRPr>
          </a:p>
          <a:p>
            <a:pPr rtl="1" eaLnBrk="1" hangingPunct="1">
              <a:buFont typeface="Arial" pitchFamily="34" charset="0"/>
              <a:buChar char="•"/>
            </a:pPr>
            <a:endParaRPr lang="ar-SA" sz="2200" dirty="0" smtClean="0">
              <a:solidFill>
                <a:srgbClr val="000000"/>
              </a:solidFill>
            </a:endParaRPr>
          </a:p>
          <a:p>
            <a:pPr rtl="1" eaLnBrk="1" hangingPunct="1"/>
            <a:endParaRPr lang="ar-BH" sz="2200" dirty="0" smtClean="0">
              <a:solidFill>
                <a:srgbClr val="0000FF"/>
              </a:solidFill>
            </a:endParaRPr>
          </a:p>
          <a:p>
            <a:pPr rtl="1" eaLnBrk="1" hangingPunct="1"/>
            <a:endParaRPr lang="ar-BH" sz="2000" dirty="0" smtClean="0"/>
          </a:p>
          <a:p>
            <a:pPr rtl="1" eaLnBrk="1" hangingPunct="1"/>
            <a:endParaRPr lang="ar-BH" sz="2000" dirty="0" smtClean="0"/>
          </a:p>
        </p:txBody>
      </p:sp>
      <p:sp>
        <p:nvSpPr>
          <p:cNvPr id="7"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منحنى عرض المنشأة في المدى القصير</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3"/>
          <p:cNvSpPr txBox="1">
            <a:spLocks noChangeArrowheads="1"/>
          </p:cNvSpPr>
          <p:nvPr/>
        </p:nvSpPr>
        <p:spPr bwMode="auto">
          <a:xfrm>
            <a:off x="5181600" y="838200"/>
            <a:ext cx="1487752" cy="414337"/>
          </a:xfrm>
          <a:prstGeom prst="rect">
            <a:avLst/>
          </a:prstGeom>
          <a:noFill/>
          <a:ln w="9525">
            <a:noFill/>
            <a:miter lim="800000"/>
            <a:headEnd/>
            <a:tailEnd/>
          </a:ln>
        </p:spPr>
        <p:txBody>
          <a:bodyPr/>
          <a:lstStyle/>
          <a:p>
            <a:pPr algn="r"/>
            <a:r>
              <a:rPr lang="en-US" sz="2200" dirty="0">
                <a:latin typeface="Times New Roman" pitchFamily="18" charset="0"/>
                <a:ea typeface="SimSun" pitchFamily="2" charset="-122"/>
              </a:rPr>
              <a:t>MC = S</a:t>
            </a:r>
            <a:r>
              <a:rPr lang="en-US" sz="2200" baseline="-25000" dirty="0">
                <a:latin typeface="Times New Roman" pitchFamily="18" charset="0"/>
                <a:ea typeface="SimSun" pitchFamily="2" charset="-122"/>
              </a:rPr>
              <a:t>SR</a:t>
            </a:r>
            <a:endParaRPr lang="en-US" sz="2200" dirty="0"/>
          </a:p>
        </p:txBody>
      </p:sp>
      <p:sp>
        <p:nvSpPr>
          <p:cNvPr id="30724" name="Text Box 4"/>
          <p:cNvSpPr txBox="1">
            <a:spLocks noChangeArrowheads="1"/>
          </p:cNvSpPr>
          <p:nvPr/>
        </p:nvSpPr>
        <p:spPr bwMode="auto">
          <a:xfrm>
            <a:off x="1981200" y="3505200"/>
            <a:ext cx="533400" cy="495300"/>
          </a:xfrm>
          <a:prstGeom prst="rect">
            <a:avLst/>
          </a:prstGeom>
          <a:noFill/>
          <a:ln w="9525">
            <a:noFill/>
            <a:miter lim="800000"/>
            <a:headEnd/>
            <a:tailEnd/>
          </a:ln>
        </p:spPr>
        <p:txBody>
          <a:bodyPr/>
          <a:lstStyle/>
          <a:p>
            <a:pPr algn="r" rtl="1"/>
            <a:r>
              <a:rPr lang="en-US" altLang="zh-CN" sz="2400" dirty="0">
                <a:latin typeface="Times New Roman" pitchFamily="18" charset="0"/>
                <a:ea typeface="SimSun" pitchFamily="2" charset="-122"/>
              </a:rPr>
              <a:t>P</a:t>
            </a:r>
            <a:r>
              <a:rPr lang="en-US" altLang="zh-CN" sz="2400" baseline="-25000" dirty="0">
                <a:latin typeface="Times New Roman" pitchFamily="18" charset="0"/>
                <a:ea typeface="SimSun" pitchFamily="2" charset="-122"/>
              </a:rPr>
              <a:t>3</a:t>
            </a:r>
            <a:endParaRPr lang="en-US" sz="3600" dirty="0"/>
          </a:p>
        </p:txBody>
      </p:sp>
      <p:sp>
        <p:nvSpPr>
          <p:cNvPr id="30725" name="Text Box 5"/>
          <p:cNvSpPr txBox="1">
            <a:spLocks noChangeArrowheads="1"/>
          </p:cNvSpPr>
          <p:nvPr/>
        </p:nvSpPr>
        <p:spPr bwMode="auto">
          <a:xfrm>
            <a:off x="1981200" y="2667000"/>
            <a:ext cx="533796" cy="457200"/>
          </a:xfrm>
          <a:prstGeom prst="rect">
            <a:avLst/>
          </a:prstGeom>
          <a:noFill/>
          <a:ln w="9525">
            <a:noFill/>
            <a:miter lim="800000"/>
            <a:headEnd/>
            <a:tailEnd/>
          </a:ln>
        </p:spPr>
        <p:txBody>
          <a:bodyPr/>
          <a:lstStyle/>
          <a:p>
            <a:pPr algn="ctr" rtl="1"/>
            <a:r>
              <a:rPr lang="en-US" altLang="zh-CN" sz="2400" dirty="0">
                <a:latin typeface="Times New Roman" pitchFamily="18" charset="0"/>
                <a:ea typeface="SimSun" pitchFamily="2" charset="-122"/>
              </a:rPr>
              <a:t>P</a:t>
            </a:r>
            <a:r>
              <a:rPr lang="en-US" altLang="zh-CN" sz="2400" baseline="-25000" dirty="0">
                <a:latin typeface="Times New Roman" pitchFamily="18" charset="0"/>
                <a:ea typeface="SimSun" pitchFamily="2" charset="-122"/>
              </a:rPr>
              <a:t>2</a:t>
            </a:r>
            <a:endParaRPr lang="en-US" sz="3600" dirty="0"/>
          </a:p>
        </p:txBody>
      </p:sp>
      <p:sp>
        <p:nvSpPr>
          <p:cNvPr id="30726" name="Text Box 6"/>
          <p:cNvSpPr txBox="1">
            <a:spLocks noChangeArrowheads="1"/>
          </p:cNvSpPr>
          <p:nvPr/>
        </p:nvSpPr>
        <p:spPr bwMode="auto">
          <a:xfrm>
            <a:off x="1905000" y="1981200"/>
            <a:ext cx="686196" cy="476250"/>
          </a:xfrm>
          <a:prstGeom prst="rect">
            <a:avLst/>
          </a:prstGeom>
          <a:noFill/>
          <a:ln w="9525">
            <a:noFill/>
            <a:miter lim="800000"/>
            <a:headEnd/>
            <a:tailEnd/>
          </a:ln>
        </p:spPr>
        <p:txBody>
          <a:bodyPr/>
          <a:lstStyle/>
          <a:p>
            <a:pPr algn="ctr"/>
            <a:r>
              <a:rPr lang="en-US" altLang="zh-CN" sz="2400" dirty="0">
                <a:latin typeface="Times New Roman" pitchFamily="18" charset="0"/>
                <a:ea typeface="SimSun" pitchFamily="2" charset="-122"/>
              </a:rPr>
              <a:t>P</a:t>
            </a:r>
            <a:r>
              <a:rPr lang="en-US" altLang="zh-CN" sz="2400" baseline="-25000" dirty="0">
                <a:latin typeface="Times New Roman" pitchFamily="18" charset="0"/>
                <a:ea typeface="SimSun" pitchFamily="2" charset="-122"/>
              </a:rPr>
              <a:t>1</a:t>
            </a:r>
            <a:endParaRPr lang="en-US" sz="3600" dirty="0"/>
          </a:p>
        </p:txBody>
      </p:sp>
      <p:sp>
        <p:nvSpPr>
          <p:cNvPr id="30727" name="Text Box 7"/>
          <p:cNvSpPr txBox="1">
            <a:spLocks noChangeArrowheads="1"/>
          </p:cNvSpPr>
          <p:nvPr/>
        </p:nvSpPr>
        <p:spPr bwMode="auto">
          <a:xfrm>
            <a:off x="6019800" y="4724400"/>
            <a:ext cx="586052" cy="419100"/>
          </a:xfrm>
          <a:prstGeom prst="rect">
            <a:avLst/>
          </a:prstGeom>
          <a:noFill/>
          <a:ln w="9525">
            <a:noFill/>
            <a:miter lim="800000"/>
            <a:headEnd/>
            <a:tailEnd/>
          </a:ln>
        </p:spPr>
        <p:txBody>
          <a:bodyPr/>
          <a:lstStyle/>
          <a:p>
            <a:pPr algn="ctr" rtl="1"/>
            <a:r>
              <a:rPr lang="en-US" altLang="zh-CN" sz="2400" dirty="0" smtClean="0">
                <a:latin typeface="Times New Roman" pitchFamily="18" charset="0"/>
                <a:ea typeface="SimSun" pitchFamily="2" charset="-122"/>
                <a:cs typeface="Times New Roman" pitchFamily="18" charset="0"/>
              </a:rPr>
              <a:t>Q</a:t>
            </a:r>
            <a:r>
              <a:rPr lang="en-US" altLang="zh-CN" sz="2400" baseline="-25000" dirty="0" smtClean="0">
                <a:latin typeface="Times New Roman" pitchFamily="18" charset="0"/>
                <a:ea typeface="SimSun" pitchFamily="2" charset="-122"/>
                <a:cs typeface="Times New Roman" pitchFamily="18" charset="0"/>
              </a:rPr>
              <a:t>1</a:t>
            </a:r>
            <a:r>
              <a:rPr lang="ar-BH" altLang="zh-CN" sz="1200" baseline="-25000" dirty="0" smtClean="0">
                <a:latin typeface="Times New Roman" pitchFamily="18" charset="0"/>
                <a:ea typeface="SimSun" pitchFamily="2" charset="-122"/>
                <a:cs typeface="Times New Roman" pitchFamily="18" charset="0"/>
              </a:rPr>
              <a:t>                 </a:t>
            </a:r>
            <a:endParaRPr lang="en-US" dirty="0">
              <a:ea typeface="SimSun" pitchFamily="2" charset="-122"/>
            </a:endParaRPr>
          </a:p>
        </p:txBody>
      </p:sp>
      <p:sp>
        <p:nvSpPr>
          <p:cNvPr id="30728" name="Text Box 8"/>
          <p:cNvSpPr txBox="1">
            <a:spLocks noChangeArrowheads="1"/>
          </p:cNvSpPr>
          <p:nvPr/>
        </p:nvSpPr>
        <p:spPr bwMode="auto">
          <a:xfrm>
            <a:off x="5690394" y="4724400"/>
            <a:ext cx="558006" cy="419100"/>
          </a:xfrm>
          <a:prstGeom prst="rect">
            <a:avLst/>
          </a:prstGeom>
          <a:noFill/>
          <a:ln w="9525">
            <a:noFill/>
            <a:miter lim="800000"/>
            <a:headEnd/>
            <a:tailEnd/>
          </a:ln>
        </p:spPr>
        <p:txBody>
          <a:bodyPr/>
          <a:lstStyle/>
          <a:p>
            <a:pPr algn="r" rtl="1"/>
            <a:r>
              <a:rPr lang="en-US" altLang="zh-CN" sz="2400" dirty="0">
                <a:latin typeface="Times New Roman" pitchFamily="18" charset="0"/>
                <a:ea typeface="SimSun" pitchFamily="2" charset="-122"/>
              </a:rPr>
              <a:t>Q</a:t>
            </a:r>
            <a:r>
              <a:rPr lang="en-US" altLang="zh-CN" sz="2400" baseline="-25000" dirty="0">
                <a:latin typeface="Times New Roman" pitchFamily="18" charset="0"/>
                <a:ea typeface="SimSun" pitchFamily="2" charset="-122"/>
              </a:rPr>
              <a:t>2</a:t>
            </a:r>
            <a:endParaRPr lang="en-US" sz="3600" dirty="0"/>
          </a:p>
        </p:txBody>
      </p:sp>
      <p:sp>
        <p:nvSpPr>
          <p:cNvPr id="30729" name="Text Box 9"/>
          <p:cNvSpPr txBox="1">
            <a:spLocks noChangeArrowheads="1"/>
          </p:cNvSpPr>
          <p:nvPr/>
        </p:nvSpPr>
        <p:spPr bwMode="auto">
          <a:xfrm>
            <a:off x="5148129" y="4724400"/>
            <a:ext cx="566871" cy="428625"/>
          </a:xfrm>
          <a:prstGeom prst="rect">
            <a:avLst/>
          </a:prstGeom>
          <a:noFill/>
          <a:ln w="9525">
            <a:noFill/>
            <a:miter lim="800000"/>
            <a:headEnd/>
            <a:tailEnd/>
          </a:ln>
        </p:spPr>
        <p:txBody>
          <a:bodyPr/>
          <a:lstStyle/>
          <a:p>
            <a:pPr algn="ctr" rtl="1"/>
            <a:r>
              <a:rPr lang="en-US" altLang="zh-CN" sz="2400" dirty="0">
                <a:latin typeface="Times New Roman" pitchFamily="18" charset="0"/>
                <a:ea typeface="SimSun" pitchFamily="2" charset="-122"/>
              </a:rPr>
              <a:t>Q</a:t>
            </a:r>
            <a:r>
              <a:rPr lang="en-US" altLang="zh-CN" sz="2400" baseline="-25000" dirty="0">
                <a:latin typeface="Times New Roman" pitchFamily="18" charset="0"/>
                <a:ea typeface="SimSun" pitchFamily="2" charset="-122"/>
              </a:rPr>
              <a:t>3</a:t>
            </a:r>
            <a:endParaRPr lang="en-US" sz="3600" dirty="0"/>
          </a:p>
        </p:txBody>
      </p:sp>
      <p:sp>
        <p:nvSpPr>
          <p:cNvPr id="30730" name="Text Box 10"/>
          <p:cNvSpPr txBox="1">
            <a:spLocks noChangeArrowheads="1"/>
          </p:cNvSpPr>
          <p:nvPr/>
        </p:nvSpPr>
        <p:spPr bwMode="auto">
          <a:xfrm>
            <a:off x="7732844" y="1447800"/>
            <a:ext cx="877756" cy="381000"/>
          </a:xfrm>
          <a:prstGeom prst="rect">
            <a:avLst/>
          </a:prstGeom>
          <a:noFill/>
          <a:ln w="9525">
            <a:noFill/>
            <a:miter lim="800000"/>
            <a:headEnd/>
            <a:tailEnd/>
          </a:ln>
        </p:spPr>
        <p:txBody>
          <a:bodyPr/>
          <a:lstStyle/>
          <a:p>
            <a:pPr algn="r" rtl="1"/>
            <a:r>
              <a:rPr lang="en-US" altLang="zh-CN" sz="2200" dirty="0">
                <a:latin typeface="Times New Roman" pitchFamily="18" charset="0"/>
                <a:ea typeface="SimSun" pitchFamily="2" charset="-122"/>
              </a:rPr>
              <a:t>ATC</a:t>
            </a:r>
            <a:endParaRPr lang="en-US" sz="2200" dirty="0"/>
          </a:p>
        </p:txBody>
      </p:sp>
      <p:sp>
        <p:nvSpPr>
          <p:cNvPr id="30731" name="Line 11"/>
          <p:cNvSpPr>
            <a:spLocks noChangeShapeType="1"/>
          </p:cNvSpPr>
          <p:nvPr/>
        </p:nvSpPr>
        <p:spPr bwMode="auto">
          <a:xfrm>
            <a:off x="2514600" y="1155700"/>
            <a:ext cx="0" cy="3644900"/>
          </a:xfrm>
          <a:prstGeom prst="line">
            <a:avLst/>
          </a:prstGeom>
          <a:noFill/>
          <a:ln w="25400">
            <a:solidFill>
              <a:srgbClr val="000000"/>
            </a:solidFill>
            <a:round/>
            <a:headEnd type="triangle"/>
            <a:tailEnd/>
          </a:ln>
        </p:spPr>
        <p:txBody>
          <a:bodyPr/>
          <a:lstStyle/>
          <a:p>
            <a:endParaRPr lang="ar-SA"/>
          </a:p>
        </p:txBody>
      </p:sp>
      <p:sp>
        <p:nvSpPr>
          <p:cNvPr id="30732" name="Arc 12"/>
          <p:cNvSpPr>
            <a:spLocks/>
          </p:cNvSpPr>
          <p:nvPr/>
        </p:nvSpPr>
        <p:spPr bwMode="auto">
          <a:xfrm rot="6106921">
            <a:off x="3013355" y="1849758"/>
            <a:ext cx="2770054" cy="2309208"/>
          </a:xfrm>
          <a:custGeom>
            <a:avLst/>
            <a:gdLst>
              <a:gd name="G0" fmla="+- 0 0 0"/>
              <a:gd name="G1" fmla="+- 15368 0 0"/>
              <a:gd name="G2" fmla="+- 21600 0 0"/>
              <a:gd name="T0" fmla="*/ 15179 w 21600"/>
              <a:gd name="T1" fmla="*/ 0 h 25904"/>
              <a:gd name="T2" fmla="*/ 18856 w 21600"/>
              <a:gd name="T3" fmla="*/ 25904 h 25904"/>
              <a:gd name="T4" fmla="*/ 0 w 21600"/>
              <a:gd name="T5" fmla="*/ 15368 h 25904"/>
            </a:gdLst>
            <a:ahLst/>
            <a:cxnLst>
              <a:cxn ang="0">
                <a:pos x="T0" y="T1"/>
              </a:cxn>
              <a:cxn ang="0">
                <a:pos x="T2" y="T3"/>
              </a:cxn>
              <a:cxn ang="0">
                <a:pos x="T4" y="T5"/>
              </a:cxn>
            </a:cxnLst>
            <a:rect l="0" t="0" r="r" b="b"/>
            <a:pathLst>
              <a:path w="21600" h="25904" fill="none" extrusionOk="0">
                <a:moveTo>
                  <a:pt x="15178" y="0"/>
                </a:moveTo>
                <a:cubicBezTo>
                  <a:pt x="19287" y="4058"/>
                  <a:pt x="21600" y="9592"/>
                  <a:pt x="21600" y="15368"/>
                </a:cubicBezTo>
                <a:cubicBezTo>
                  <a:pt x="21600" y="19056"/>
                  <a:pt x="20655" y="22683"/>
                  <a:pt x="18856" y="25904"/>
                </a:cubicBezTo>
              </a:path>
              <a:path w="21600" h="25904" stroke="0" extrusionOk="0">
                <a:moveTo>
                  <a:pt x="15178" y="0"/>
                </a:moveTo>
                <a:cubicBezTo>
                  <a:pt x="19287" y="4058"/>
                  <a:pt x="21600" y="9592"/>
                  <a:pt x="21600" y="15368"/>
                </a:cubicBezTo>
                <a:cubicBezTo>
                  <a:pt x="21600" y="19056"/>
                  <a:pt x="20655" y="22683"/>
                  <a:pt x="18856" y="25904"/>
                </a:cubicBezTo>
                <a:lnTo>
                  <a:pt x="0" y="15368"/>
                </a:lnTo>
                <a:close/>
              </a:path>
            </a:pathLst>
          </a:custGeom>
          <a:noFill/>
          <a:ln w="22225">
            <a:solidFill>
              <a:srgbClr val="000000"/>
            </a:solidFill>
            <a:round/>
            <a:headEnd/>
            <a:tailEnd/>
          </a:ln>
        </p:spPr>
        <p:txBody>
          <a:bodyPr/>
          <a:lstStyle/>
          <a:p>
            <a:endParaRPr lang="ar-SA"/>
          </a:p>
        </p:txBody>
      </p:sp>
      <p:sp>
        <p:nvSpPr>
          <p:cNvPr id="30733" name="Arc 13"/>
          <p:cNvSpPr>
            <a:spLocks/>
          </p:cNvSpPr>
          <p:nvPr/>
        </p:nvSpPr>
        <p:spPr bwMode="auto">
          <a:xfrm rot="1204720" flipV="1">
            <a:off x="4582781" y="743137"/>
            <a:ext cx="3074988" cy="2382837"/>
          </a:xfrm>
          <a:custGeom>
            <a:avLst/>
            <a:gdLst>
              <a:gd name="G0" fmla="+- 8191 0 0"/>
              <a:gd name="G1" fmla="+- 21600 0 0"/>
              <a:gd name="G2" fmla="+- 21600 0 0"/>
              <a:gd name="T0" fmla="*/ 0 w 29496"/>
              <a:gd name="T1" fmla="*/ 1613 h 21600"/>
              <a:gd name="T2" fmla="*/ 29496 w 29496"/>
              <a:gd name="T3" fmla="*/ 18043 h 21600"/>
              <a:gd name="T4" fmla="*/ 8191 w 29496"/>
              <a:gd name="T5" fmla="*/ 21600 h 21600"/>
            </a:gdLst>
            <a:ahLst/>
            <a:cxnLst>
              <a:cxn ang="0">
                <a:pos x="T0" y="T1"/>
              </a:cxn>
              <a:cxn ang="0">
                <a:pos x="T2" y="T3"/>
              </a:cxn>
              <a:cxn ang="0">
                <a:pos x="T4" y="T5"/>
              </a:cxn>
            </a:cxnLst>
            <a:rect l="0" t="0" r="r" b="b"/>
            <a:pathLst>
              <a:path w="29496" h="21600" fill="none" extrusionOk="0">
                <a:moveTo>
                  <a:pt x="0" y="1613"/>
                </a:moveTo>
                <a:cubicBezTo>
                  <a:pt x="2599" y="547"/>
                  <a:pt x="5381" y="-1"/>
                  <a:pt x="8191" y="0"/>
                </a:cubicBezTo>
                <a:cubicBezTo>
                  <a:pt x="18747" y="0"/>
                  <a:pt x="27757" y="7630"/>
                  <a:pt x="29496" y="18042"/>
                </a:cubicBezTo>
              </a:path>
              <a:path w="29496" h="21600" stroke="0" extrusionOk="0">
                <a:moveTo>
                  <a:pt x="0" y="1613"/>
                </a:moveTo>
                <a:cubicBezTo>
                  <a:pt x="2599" y="547"/>
                  <a:pt x="5381" y="-1"/>
                  <a:pt x="8191" y="0"/>
                </a:cubicBezTo>
                <a:cubicBezTo>
                  <a:pt x="18747" y="0"/>
                  <a:pt x="27757" y="7630"/>
                  <a:pt x="29496" y="18042"/>
                </a:cubicBezTo>
                <a:lnTo>
                  <a:pt x="8191" y="21600"/>
                </a:lnTo>
                <a:close/>
              </a:path>
            </a:pathLst>
          </a:custGeom>
          <a:noFill/>
          <a:ln w="22225">
            <a:solidFill>
              <a:srgbClr val="000000"/>
            </a:solidFill>
            <a:round/>
            <a:headEnd/>
            <a:tailEnd/>
          </a:ln>
        </p:spPr>
        <p:txBody>
          <a:bodyPr/>
          <a:lstStyle/>
          <a:p>
            <a:endParaRPr lang="ar-SA"/>
          </a:p>
        </p:txBody>
      </p:sp>
      <p:sp>
        <p:nvSpPr>
          <p:cNvPr id="30734" name="Text Box 14"/>
          <p:cNvSpPr txBox="1">
            <a:spLocks noChangeArrowheads="1"/>
          </p:cNvSpPr>
          <p:nvPr/>
        </p:nvSpPr>
        <p:spPr bwMode="auto">
          <a:xfrm rot="16200000">
            <a:off x="737822" y="1215660"/>
            <a:ext cx="2237518" cy="512761"/>
          </a:xfrm>
          <a:prstGeom prst="rect">
            <a:avLst/>
          </a:prstGeom>
          <a:noFill/>
          <a:ln w="9525">
            <a:noFill/>
            <a:miter lim="800000"/>
            <a:headEnd/>
            <a:tailEnd/>
          </a:ln>
        </p:spPr>
        <p:txBody>
          <a:bodyPr/>
          <a:lstStyle/>
          <a:p>
            <a:pPr algn="ctr" rtl="1"/>
            <a:r>
              <a:rPr lang="en-US" altLang="zh-CN" sz="2200" dirty="0" smtClean="0">
                <a:latin typeface="Times New Roman" pitchFamily="18" charset="0"/>
                <a:ea typeface="SimSun" pitchFamily="2" charset="-122"/>
                <a:cs typeface="Arabic Transparent" pitchFamily="2" charset="-78"/>
              </a:rPr>
              <a:t>P, </a:t>
            </a:r>
            <a:r>
              <a:rPr lang="en-US" altLang="zh-CN" sz="2200" dirty="0">
                <a:latin typeface="Times New Roman" pitchFamily="18" charset="0"/>
                <a:ea typeface="SimSun" pitchFamily="2" charset="-122"/>
                <a:cs typeface="Arabic Transparent" pitchFamily="2" charset="-78"/>
              </a:rPr>
              <a:t>ATC, AVC</a:t>
            </a:r>
            <a:endParaRPr lang="en-US" sz="2200" dirty="0">
              <a:ea typeface="SimSun" pitchFamily="2" charset="-122"/>
              <a:cs typeface="Arabic Transparent" pitchFamily="2" charset="-78"/>
            </a:endParaRPr>
          </a:p>
        </p:txBody>
      </p:sp>
      <p:sp>
        <p:nvSpPr>
          <p:cNvPr id="30735" name="Arc 15"/>
          <p:cNvSpPr>
            <a:spLocks/>
          </p:cNvSpPr>
          <p:nvPr/>
        </p:nvSpPr>
        <p:spPr bwMode="auto">
          <a:xfrm rot="1752602" flipV="1">
            <a:off x="4070877" y="1228336"/>
            <a:ext cx="3197092" cy="2900363"/>
          </a:xfrm>
          <a:custGeom>
            <a:avLst/>
            <a:gdLst>
              <a:gd name="G0" fmla="+- 5321 0 0"/>
              <a:gd name="G1" fmla="+- 21600 0 0"/>
              <a:gd name="G2" fmla="+- 21600 0 0"/>
              <a:gd name="T0" fmla="*/ 0 w 26751"/>
              <a:gd name="T1" fmla="*/ 666 h 21600"/>
              <a:gd name="T2" fmla="*/ 26751 w 26751"/>
              <a:gd name="T3" fmla="*/ 18893 h 21600"/>
              <a:gd name="T4" fmla="*/ 5321 w 26751"/>
              <a:gd name="T5" fmla="*/ 21600 h 21600"/>
            </a:gdLst>
            <a:ahLst/>
            <a:cxnLst>
              <a:cxn ang="0">
                <a:pos x="T0" y="T1"/>
              </a:cxn>
              <a:cxn ang="0">
                <a:pos x="T2" y="T3"/>
              </a:cxn>
              <a:cxn ang="0">
                <a:pos x="T4" y="T5"/>
              </a:cxn>
            </a:cxnLst>
            <a:rect l="0" t="0" r="r" b="b"/>
            <a:pathLst>
              <a:path w="26751" h="21600" fill="none" extrusionOk="0">
                <a:moveTo>
                  <a:pt x="-1" y="665"/>
                </a:moveTo>
                <a:cubicBezTo>
                  <a:pt x="1739" y="223"/>
                  <a:pt x="3526" y="-1"/>
                  <a:pt x="5321" y="0"/>
                </a:cubicBezTo>
                <a:cubicBezTo>
                  <a:pt x="16203" y="0"/>
                  <a:pt x="25386" y="8096"/>
                  <a:pt x="26750" y="18893"/>
                </a:cubicBezTo>
              </a:path>
              <a:path w="26751" h="21600" stroke="0" extrusionOk="0">
                <a:moveTo>
                  <a:pt x="-1" y="665"/>
                </a:moveTo>
                <a:cubicBezTo>
                  <a:pt x="1739" y="223"/>
                  <a:pt x="3526" y="-1"/>
                  <a:pt x="5321" y="0"/>
                </a:cubicBezTo>
                <a:cubicBezTo>
                  <a:pt x="16203" y="0"/>
                  <a:pt x="25386" y="8096"/>
                  <a:pt x="26750" y="18893"/>
                </a:cubicBezTo>
                <a:lnTo>
                  <a:pt x="5321" y="21600"/>
                </a:lnTo>
                <a:close/>
              </a:path>
            </a:pathLst>
          </a:custGeom>
          <a:noFill/>
          <a:ln w="22225">
            <a:solidFill>
              <a:srgbClr val="000000"/>
            </a:solidFill>
            <a:round/>
            <a:headEnd/>
            <a:tailEnd/>
          </a:ln>
        </p:spPr>
        <p:txBody>
          <a:bodyPr/>
          <a:lstStyle/>
          <a:p>
            <a:endParaRPr lang="ar-SA"/>
          </a:p>
        </p:txBody>
      </p:sp>
      <p:sp>
        <p:nvSpPr>
          <p:cNvPr id="30736" name="Text Box 16"/>
          <p:cNvSpPr txBox="1">
            <a:spLocks noChangeArrowheads="1"/>
          </p:cNvSpPr>
          <p:nvPr/>
        </p:nvSpPr>
        <p:spPr bwMode="auto">
          <a:xfrm>
            <a:off x="7315200" y="2590800"/>
            <a:ext cx="803275" cy="400050"/>
          </a:xfrm>
          <a:prstGeom prst="rect">
            <a:avLst/>
          </a:prstGeom>
          <a:noFill/>
          <a:ln w="9525">
            <a:noFill/>
            <a:miter lim="800000"/>
            <a:headEnd/>
            <a:tailEnd/>
          </a:ln>
        </p:spPr>
        <p:txBody>
          <a:bodyPr/>
          <a:lstStyle/>
          <a:p>
            <a:pPr algn="r" rtl="1"/>
            <a:r>
              <a:rPr lang="en-US" altLang="zh-CN" sz="2200" dirty="0">
                <a:latin typeface="Times New Roman" pitchFamily="18" charset="0"/>
                <a:ea typeface="SimSun" pitchFamily="2" charset="-122"/>
              </a:rPr>
              <a:t>AVC</a:t>
            </a:r>
            <a:endParaRPr lang="en-US" sz="2200" dirty="0"/>
          </a:p>
        </p:txBody>
      </p:sp>
      <p:sp>
        <p:nvSpPr>
          <p:cNvPr id="30738" name="Line 18"/>
          <p:cNvSpPr>
            <a:spLocks noChangeShapeType="1"/>
          </p:cNvSpPr>
          <p:nvPr/>
        </p:nvSpPr>
        <p:spPr bwMode="auto">
          <a:xfrm>
            <a:off x="2514600" y="3787775"/>
            <a:ext cx="2895600" cy="22225"/>
          </a:xfrm>
          <a:prstGeom prst="line">
            <a:avLst/>
          </a:prstGeom>
          <a:noFill/>
          <a:ln w="25400">
            <a:solidFill>
              <a:srgbClr val="000000"/>
            </a:solidFill>
            <a:prstDash val="dash"/>
            <a:round/>
            <a:headEnd/>
            <a:tailEnd/>
          </a:ln>
        </p:spPr>
        <p:txBody>
          <a:bodyPr/>
          <a:lstStyle/>
          <a:p>
            <a:endParaRPr lang="ar-SA"/>
          </a:p>
        </p:txBody>
      </p:sp>
      <p:sp>
        <p:nvSpPr>
          <p:cNvPr id="30739" name="Line 19"/>
          <p:cNvSpPr>
            <a:spLocks noChangeShapeType="1"/>
          </p:cNvSpPr>
          <p:nvPr/>
        </p:nvSpPr>
        <p:spPr bwMode="auto">
          <a:xfrm>
            <a:off x="5410200" y="3810000"/>
            <a:ext cx="0" cy="990600"/>
          </a:xfrm>
          <a:prstGeom prst="line">
            <a:avLst/>
          </a:prstGeom>
          <a:noFill/>
          <a:ln w="25400">
            <a:solidFill>
              <a:srgbClr val="000000"/>
            </a:solidFill>
            <a:prstDash val="dash"/>
            <a:round/>
            <a:headEnd/>
            <a:tailEnd/>
          </a:ln>
        </p:spPr>
        <p:txBody>
          <a:bodyPr/>
          <a:lstStyle/>
          <a:p>
            <a:endParaRPr lang="ar-SA"/>
          </a:p>
        </p:txBody>
      </p:sp>
      <p:sp>
        <p:nvSpPr>
          <p:cNvPr id="30740" name="Line 20"/>
          <p:cNvSpPr>
            <a:spLocks noChangeShapeType="1"/>
          </p:cNvSpPr>
          <p:nvPr/>
        </p:nvSpPr>
        <p:spPr bwMode="auto">
          <a:xfrm>
            <a:off x="2514601" y="2362200"/>
            <a:ext cx="3733800" cy="0"/>
          </a:xfrm>
          <a:prstGeom prst="line">
            <a:avLst/>
          </a:prstGeom>
          <a:noFill/>
          <a:ln w="25400">
            <a:solidFill>
              <a:srgbClr val="000000"/>
            </a:solidFill>
            <a:prstDash val="dash"/>
            <a:round/>
            <a:headEnd/>
            <a:tailEnd/>
          </a:ln>
        </p:spPr>
        <p:txBody>
          <a:bodyPr/>
          <a:lstStyle/>
          <a:p>
            <a:endParaRPr lang="ar-SA"/>
          </a:p>
        </p:txBody>
      </p:sp>
      <p:sp>
        <p:nvSpPr>
          <p:cNvPr id="30741" name="Line 21"/>
          <p:cNvSpPr>
            <a:spLocks noChangeShapeType="1"/>
          </p:cNvSpPr>
          <p:nvPr/>
        </p:nvSpPr>
        <p:spPr bwMode="auto">
          <a:xfrm>
            <a:off x="6248401" y="2362200"/>
            <a:ext cx="0" cy="2438400"/>
          </a:xfrm>
          <a:prstGeom prst="line">
            <a:avLst/>
          </a:prstGeom>
          <a:noFill/>
          <a:ln w="25400">
            <a:solidFill>
              <a:srgbClr val="000000"/>
            </a:solidFill>
            <a:prstDash val="dash"/>
            <a:round/>
            <a:headEnd/>
            <a:tailEnd/>
          </a:ln>
        </p:spPr>
        <p:txBody>
          <a:bodyPr/>
          <a:lstStyle/>
          <a:p>
            <a:endParaRPr lang="ar-SA"/>
          </a:p>
        </p:txBody>
      </p:sp>
      <p:sp>
        <p:nvSpPr>
          <p:cNvPr id="30742" name="Line 22"/>
          <p:cNvSpPr>
            <a:spLocks noChangeShapeType="1"/>
          </p:cNvSpPr>
          <p:nvPr/>
        </p:nvSpPr>
        <p:spPr bwMode="auto">
          <a:xfrm>
            <a:off x="2514600" y="2971801"/>
            <a:ext cx="3429000" cy="0"/>
          </a:xfrm>
          <a:prstGeom prst="line">
            <a:avLst/>
          </a:prstGeom>
          <a:noFill/>
          <a:ln w="25400">
            <a:solidFill>
              <a:srgbClr val="000000"/>
            </a:solidFill>
            <a:prstDash val="dash"/>
            <a:round/>
            <a:headEnd/>
            <a:tailEnd/>
          </a:ln>
        </p:spPr>
        <p:txBody>
          <a:bodyPr/>
          <a:lstStyle/>
          <a:p>
            <a:endParaRPr lang="ar-SA"/>
          </a:p>
        </p:txBody>
      </p:sp>
      <p:sp>
        <p:nvSpPr>
          <p:cNvPr id="30743" name="Line 23"/>
          <p:cNvSpPr>
            <a:spLocks noChangeShapeType="1"/>
          </p:cNvSpPr>
          <p:nvPr/>
        </p:nvSpPr>
        <p:spPr bwMode="auto">
          <a:xfrm>
            <a:off x="5943600" y="2971800"/>
            <a:ext cx="0" cy="1828799"/>
          </a:xfrm>
          <a:prstGeom prst="line">
            <a:avLst/>
          </a:prstGeom>
          <a:noFill/>
          <a:ln w="25400">
            <a:solidFill>
              <a:srgbClr val="000000"/>
            </a:solidFill>
            <a:prstDash val="dash"/>
            <a:round/>
            <a:headEnd/>
            <a:tailEnd/>
          </a:ln>
        </p:spPr>
        <p:txBody>
          <a:bodyPr/>
          <a:lstStyle/>
          <a:p>
            <a:endParaRPr lang="ar-SA"/>
          </a:p>
        </p:txBody>
      </p:sp>
      <p:sp>
        <p:nvSpPr>
          <p:cNvPr id="30744" name="Text Box 24"/>
          <p:cNvSpPr txBox="1">
            <a:spLocks noChangeArrowheads="1"/>
          </p:cNvSpPr>
          <p:nvPr/>
        </p:nvSpPr>
        <p:spPr bwMode="auto">
          <a:xfrm>
            <a:off x="1066800" y="5181600"/>
            <a:ext cx="7723585" cy="762000"/>
          </a:xfrm>
          <a:prstGeom prst="rect">
            <a:avLst/>
          </a:prstGeom>
          <a:noFill/>
          <a:ln w="28575">
            <a:noFill/>
            <a:miter lim="800000"/>
            <a:headEnd/>
            <a:tailEnd/>
          </a:ln>
          <a:effectLst/>
        </p:spPr>
        <p:txBody>
          <a:bodyPr/>
          <a:lstStyle/>
          <a:p>
            <a:pPr algn="ctr" rtl="1"/>
            <a:r>
              <a:rPr lang="ar-SA" altLang="zh-CN" sz="2200" dirty="0" smtClean="0">
                <a:latin typeface="Times New Roman" pitchFamily="18" charset="0"/>
                <a:ea typeface="SimSun" pitchFamily="2" charset="-122"/>
                <a:cs typeface="Times New Roman" pitchFamily="18" charset="0"/>
              </a:rPr>
              <a:t>يتم تحديد منحنى </a:t>
            </a:r>
            <a:r>
              <a:rPr lang="ar-SA" altLang="zh-CN" sz="2200" dirty="0">
                <a:latin typeface="Times New Roman" pitchFamily="18" charset="0"/>
                <a:ea typeface="SimSun" pitchFamily="2" charset="-122"/>
                <a:cs typeface="Times New Roman" pitchFamily="18" charset="0"/>
              </a:rPr>
              <a:t>عرض المنشأة في المدى </a:t>
            </a:r>
            <a:r>
              <a:rPr lang="ar-SA" altLang="zh-CN" sz="2200" dirty="0" smtClean="0">
                <a:latin typeface="Times New Roman" pitchFamily="18" charset="0"/>
                <a:ea typeface="SimSun" pitchFamily="2" charset="-122"/>
                <a:cs typeface="Times New Roman" pitchFamily="18" charset="0"/>
              </a:rPr>
              <a:t>القصير بالجزء </a:t>
            </a:r>
            <a:r>
              <a:rPr lang="ar-SA" altLang="zh-CN" sz="2200" dirty="0">
                <a:latin typeface="Times New Roman" pitchFamily="18" charset="0"/>
                <a:ea typeface="SimSun" pitchFamily="2" charset="-122"/>
                <a:cs typeface="Times New Roman" pitchFamily="18" charset="0"/>
              </a:rPr>
              <a:t>من منحنى التكلفة الحدية </a:t>
            </a:r>
            <a:r>
              <a:rPr lang="ar-SA" altLang="zh-CN" sz="2200" dirty="0" smtClean="0">
                <a:latin typeface="Times New Roman" pitchFamily="18" charset="0"/>
                <a:ea typeface="SimSun" pitchFamily="2" charset="-122"/>
                <a:cs typeface="Times New Roman" pitchFamily="18" charset="0"/>
              </a:rPr>
              <a:t>الذي ينطلق من الحد الأدنى لمنحنى التكلفة </a:t>
            </a:r>
            <a:r>
              <a:rPr lang="ar-SA" altLang="zh-CN" sz="2200" dirty="0">
                <a:latin typeface="Times New Roman" pitchFamily="18" charset="0"/>
                <a:ea typeface="SimSun" pitchFamily="2" charset="-122"/>
                <a:cs typeface="Times New Roman" pitchFamily="18" charset="0"/>
              </a:rPr>
              <a:t>المتغيرة </a:t>
            </a:r>
            <a:r>
              <a:rPr lang="ar-SA" altLang="zh-CN" sz="2200" dirty="0" smtClean="0">
                <a:latin typeface="Times New Roman" pitchFamily="18" charset="0"/>
                <a:ea typeface="SimSun" pitchFamily="2" charset="-122"/>
                <a:cs typeface="Times New Roman" pitchFamily="18" charset="0"/>
              </a:rPr>
              <a:t>أي من نقطة الإغلاق أو التوقف.</a:t>
            </a:r>
            <a:endParaRPr lang="en-US" sz="2200" dirty="0">
              <a:ea typeface="SimSun" pitchFamily="2" charset="-122"/>
              <a:cs typeface="Times New Roman" pitchFamily="18" charset="0"/>
            </a:endParaRPr>
          </a:p>
        </p:txBody>
      </p:sp>
      <p:sp>
        <p:nvSpPr>
          <p:cNvPr id="30746" name="Line 26"/>
          <p:cNvSpPr>
            <a:spLocks noChangeShapeType="1"/>
          </p:cNvSpPr>
          <p:nvPr/>
        </p:nvSpPr>
        <p:spPr bwMode="auto">
          <a:xfrm>
            <a:off x="2514600" y="4800600"/>
            <a:ext cx="4758663" cy="0"/>
          </a:xfrm>
          <a:prstGeom prst="line">
            <a:avLst/>
          </a:prstGeom>
          <a:noFill/>
          <a:ln w="25400">
            <a:solidFill>
              <a:srgbClr val="000000"/>
            </a:solidFill>
            <a:round/>
            <a:headEnd/>
            <a:tailEnd type="triangle"/>
          </a:ln>
          <a:effectLst/>
        </p:spPr>
        <p:txBody>
          <a:bodyPr/>
          <a:lstStyle/>
          <a:p>
            <a:endParaRPr lang="ar-SA"/>
          </a:p>
        </p:txBody>
      </p:sp>
      <p:sp>
        <p:nvSpPr>
          <p:cNvPr id="31" name="Arc 12"/>
          <p:cNvSpPr>
            <a:spLocks/>
          </p:cNvSpPr>
          <p:nvPr/>
        </p:nvSpPr>
        <p:spPr bwMode="auto">
          <a:xfrm rot="1688961">
            <a:off x="5599085" y="816232"/>
            <a:ext cx="662952" cy="3015737"/>
          </a:xfrm>
          <a:custGeom>
            <a:avLst/>
            <a:gdLst>
              <a:gd name="G0" fmla="+- 0 0 0"/>
              <a:gd name="G1" fmla="+- 15368 0 0"/>
              <a:gd name="G2" fmla="+- 21600 0 0"/>
              <a:gd name="T0" fmla="*/ 15179 w 21600"/>
              <a:gd name="T1" fmla="*/ 0 h 25904"/>
              <a:gd name="T2" fmla="*/ 18856 w 21600"/>
              <a:gd name="T3" fmla="*/ 25904 h 25904"/>
              <a:gd name="T4" fmla="*/ 0 w 21600"/>
              <a:gd name="T5" fmla="*/ 15368 h 25904"/>
            </a:gdLst>
            <a:ahLst/>
            <a:cxnLst>
              <a:cxn ang="0">
                <a:pos x="T0" y="T1"/>
              </a:cxn>
              <a:cxn ang="0">
                <a:pos x="T2" y="T3"/>
              </a:cxn>
              <a:cxn ang="0">
                <a:pos x="T4" y="T5"/>
              </a:cxn>
            </a:cxnLst>
            <a:rect l="0" t="0" r="r" b="b"/>
            <a:pathLst>
              <a:path w="21600" h="25904" fill="none" extrusionOk="0">
                <a:moveTo>
                  <a:pt x="15178" y="0"/>
                </a:moveTo>
                <a:cubicBezTo>
                  <a:pt x="19287" y="4058"/>
                  <a:pt x="21600" y="9592"/>
                  <a:pt x="21600" y="15368"/>
                </a:cubicBezTo>
                <a:cubicBezTo>
                  <a:pt x="21600" y="19056"/>
                  <a:pt x="20655" y="22683"/>
                  <a:pt x="18856" y="25904"/>
                </a:cubicBezTo>
              </a:path>
              <a:path w="21600" h="25904" stroke="0" extrusionOk="0">
                <a:moveTo>
                  <a:pt x="15178" y="0"/>
                </a:moveTo>
                <a:cubicBezTo>
                  <a:pt x="19287" y="4058"/>
                  <a:pt x="21600" y="9592"/>
                  <a:pt x="21600" y="15368"/>
                </a:cubicBezTo>
                <a:cubicBezTo>
                  <a:pt x="21600" y="19056"/>
                  <a:pt x="20655" y="22683"/>
                  <a:pt x="18856" y="25904"/>
                </a:cubicBezTo>
                <a:lnTo>
                  <a:pt x="0" y="15368"/>
                </a:lnTo>
                <a:close/>
              </a:path>
            </a:pathLst>
          </a:custGeom>
          <a:noFill/>
          <a:ln w="22225">
            <a:solidFill>
              <a:srgbClr val="0000FF"/>
            </a:solidFill>
            <a:round/>
            <a:headEnd/>
            <a:tailEnd/>
          </a:ln>
        </p:spPr>
        <p:txBody>
          <a:bodyPr/>
          <a:lstStyle/>
          <a:p>
            <a:endParaRPr lang="ar-SA" dirty="0">
              <a:solidFill>
                <a:srgbClr val="0000FF"/>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dirty="0" smtClean="0">
                <a:solidFill>
                  <a:srgbClr val="0000FF"/>
                </a:solidFill>
                <a:latin typeface="Times New Roman" pitchFamily="18" charset="0"/>
                <a:cs typeface="Times New Roman" pitchFamily="18" charset="0"/>
              </a:rPr>
              <a:t>منحنى عرض السوق في المدى القصير</a:t>
            </a:r>
            <a:endParaRPr lang="en-US" sz="3600" dirty="0">
              <a:solidFill>
                <a:srgbClr val="0000FF"/>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371601"/>
            <a:ext cx="8915400" cy="4191000"/>
          </a:xfrm>
        </p:spPr>
        <p:txBody>
          <a:bodyPr/>
          <a:lstStyle/>
          <a:p>
            <a:pPr rtl="1"/>
            <a:endParaRPr lang="ar-SA" sz="2400" dirty="0" smtClean="0"/>
          </a:p>
          <a:p>
            <a:pPr rtl="1"/>
            <a:r>
              <a:rPr lang="ar-BH" sz="2400" dirty="0" smtClean="0"/>
              <a:t>المدى القصير: </a:t>
            </a:r>
            <a:r>
              <a:rPr lang="ar-SA" sz="2400" dirty="0" smtClean="0"/>
              <a:t>يمثل</a:t>
            </a:r>
            <a:r>
              <a:rPr lang="ar-BH" sz="2400" dirty="0" smtClean="0"/>
              <a:t> الفترة الزمنية التي </a:t>
            </a:r>
            <a:r>
              <a:rPr lang="ar-BH" sz="2400" dirty="0" smtClean="0">
                <a:solidFill>
                  <a:srgbClr val="0000FF"/>
                </a:solidFill>
              </a:rPr>
              <a:t>لا تكفي لخروج بعض المنشآت من السوق</a:t>
            </a:r>
            <a:r>
              <a:rPr lang="ar-SA" sz="2400" dirty="0" smtClean="0">
                <a:solidFill>
                  <a:srgbClr val="0000FF"/>
                </a:solidFill>
              </a:rPr>
              <a:t> (لصعوبة استرداد التكاليف الثابتة)</a:t>
            </a:r>
            <a:r>
              <a:rPr lang="ar-BH" sz="2400" dirty="0" smtClean="0"/>
              <a:t>، </a:t>
            </a:r>
            <a:r>
              <a:rPr lang="ar-BH" sz="2400" dirty="0" smtClean="0">
                <a:solidFill>
                  <a:srgbClr val="0000FF"/>
                </a:solidFill>
              </a:rPr>
              <a:t>أو</a:t>
            </a:r>
            <a:r>
              <a:rPr lang="ar-BH" sz="2400" dirty="0" smtClean="0"/>
              <a:t> التي لا تكفي </a:t>
            </a:r>
            <a:r>
              <a:rPr lang="ar-BH" sz="2400" dirty="0" smtClean="0">
                <a:solidFill>
                  <a:srgbClr val="0000FF"/>
                </a:solidFill>
              </a:rPr>
              <a:t>لدخول منتجين جدد </a:t>
            </a:r>
            <a:r>
              <a:rPr lang="ar-BH" sz="2400" dirty="0" smtClean="0"/>
              <a:t>إلى السوق</a:t>
            </a:r>
            <a:r>
              <a:rPr lang="ar-SA" sz="2400" dirty="0" smtClean="0"/>
              <a:t> (</a:t>
            </a:r>
            <a:r>
              <a:rPr lang="ar-SA" sz="2400" dirty="0" smtClean="0">
                <a:solidFill>
                  <a:srgbClr val="0000FF"/>
                </a:solidFill>
              </a:rPr>
              <a:t>لضرورة الوقت في إرساء بنية تحتية إنتاجية)</a:t>
            </a:r>
            <a:r>
              <a:rPr lang="ar-SA" sz="2400" dirty="0" smtClean="0"/>
              <a:t> </a:t>
            </a:r>
            <a:r>
              <a:rPr lang="ar-BH" sz="2400" dirty="0" smtClean="0"/>
              <a:t>. </a:t>
            </a:r>
            <a:r>
              <a:rPr lang="ar-SA" sz="2400" dirty="0" smtClean="0"/>
              <a:t>وهي </a:t>
            </a:r>
            <a:r>
              <a:rPr lang="ar-BH" sz="2400" dirty="0" smtClean="0"/>
              <a:t>الفترة التي يكون عدد المنشآت فيها ثابتاً في صناعة معينة</a:t>
            </a:r>
            <a:r>
              <a:rPr lang="ar-SA" sz="2400" dirty="0" smtClean="0"/>
              <a:t> أو في قطاع معين</a:t>
            </a:r>
            <a:r>
              <a:rPr lang="ar-BH" sz="2400" dirty="0" smtClean="0"/>
              <a:t>.</a:t>
            </a:r>
            <a:endParaRPr lang="ar-SA" sz="2400" dirty="0" smtClean="0"/>
          </a:p>
          <a:p>
            <a:pPr rtl="1"/>
            <a:endParaRPr lang="ar-SA" sz="2400" dirty="0" smtClean="0"/>
          </a:p>
          <a:p>
            <a:pPr rtl="1"/>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838200"/>
          </a:xfrm>
        </p:spPr>
        <p:txBody>
          <a:bodyPr/>
          <a:lstStyle/>
          <a:p>
            <a:r>
              <a:rPr lang="ar-SA" sz="3800" dirty="0" smtClean="0">
                <a:solidFill>
                  <a:srgbClr val="0000FF"/>
                </a:solidFill>
              </a:rPr>
              <a:t>توازن السوق وتوازن المنشأة في المدى البعيد</a:t>
            </a:r>
          </a:p>
        </p:txBody>
      </p:sp>
      <p:sp>
        <p:nvSpPr>
          <p:cNvPr id="3" name="Content Placeholder 2"/>
          <p:cNvSpPr>
            <a:spLocks noGrp="1"/>
          </p:cNvSpPr>
          <p:nvPr>
            <p:ph idx="1"/>
          </p:nvPr>
        </p:nvSpPr>
        <p:spPr>
          <a:xfrm>
            <a:off x="304800" y="1371600"/>
            <a:ext cx="9105900" cy="4419600"/>
          </a:xfrm>
        </p:spPr>
        <p:txBody>
          <a:bodyPr/>
          <a:lstStyle/>
          <a:p>
            <a:pPr algn="just" rtl="1">
              <a:spcBef>
                <a:spcPct val="50000"/>
              </a:spcBef>
            </a:pPr>
            <a:r>
              <a:rPr lang="ar-BH" sz="2200" dirty="0" smtClean="0">
                <a:latin typeface="Times New Roman" pitchFamily="18" charset="0"/>
                <a:cs typeface="Times New Roman" pitchFamily="18" charset="0"/>
              </a:rPr>
              <a:t>المدى البعيد: هو الفترة الزمنية </a:t>
            </a:r>
            <a:r>
              <a:rPr lang="ar-BH" sz="2200" dirty="0" smtClean="0">
                <a:solidFill>
                  <a:srgbClr val="0000FF"/>
                </a:solidFill>
                <a:latin typeface="Times New Roman" pitchFamily="18" charset="0"/>
                <a:cs typeface="Times New Roman" pitchFamily="18" charset="0"/>
              </a:rPr>
              <a:t>الكافية لدخول </a:t>
            </a:r>
            <a:r>
              <a:rPr lang="ar-BH" sz="2200" dirty="0" smtClean="0">
                <a:latin typeface="Times New Roman" pitchFamily="18" charset="0"/>
                <a:cs typeface="Times New Roman" pitchFamily="18" charset="0"/>
              </a:rPr>
              <a:t>بعض المنشآت الجديدة إلى الصناعة </a:t>
            </a:r>
            <a:r>
              <a:rPr lang="ar-BH" sz="2200" dirty="0" smtClean="0">
                <a:solidFill>
                  <a:srgbClr val="0000FF"/>
                </a:solidFill>
                <a:latin typeface="Times New Roman" pitchFamily="18" charset="0"/>
                <a:cs typeface="Times New Roman" pitchFamily="18" charset="0"/>
              </a:rPr>
              <a:t>أو خروج</a:t>
            </a:r>
            <a:r>
              <a:rPr lang="ar-BH" sz="2200" dirty="0" smtClean="0">
                <a:latin typeface="Times New Roman" pitchFamily="18" charset="0"/>
                <a:cs typeface="Times New Roman" pitchFamily="18" charset="0"/>
              </a:rPr>
              <a:t> بعض المنشآت القائمة منها، لذا يكون عدد المنشآت غير ثابت</a:t>
            </a:r>
            <a:r>
              <a:rPr lang="ar-SA" sz="2200" dirty="0" smtClean="0">
                <a:latin typeface="Times New Roman" pitchFamily="18" charset="0"/>
                <a:cs typeface="Times New Roman" pitchFamily="18" charset="0"/>
              </a:rPr>
              <a:t> في سوق المنافسة التامة</a:t>
            </a:r>
            <a:r>
              <a:rPr lang="ar-BH" sz="2200" dirty="0" smtClean="0">
                <a:latin typeface="Times New Roman" pitchFamily="18" charset="0"/>
                <a:cs typeface="Times New Roman" pitchFamily="18" charset="0"/>
              </a:rPr>
              <a:t>.</a:t>
            </a:r>
            <a:r>
              <a:rPr lang="ar-SA" sz="2200" dirty="0" smtClean="0">
                <a:latin typeface="Times New Roman" pitchFamily="18" charset="0"/>
                <a:cs typeface="Times New Roman" pitchFamily="18" charset="0"/>
              </a:rPr>
              <a:t> ولا يتوقف دخول المنشآت طالما كانت هناك أرباح اقتصادية موجبة، ولا يصل السوق إلى التوازن إلا عندما ينخفض الربح الاقتصادي إلى الصفر، أي عند تحقيق المنتجين لأرباح عادية (مماثلة لأرباح يمكن تحقيقها في الفرص البديلة). </a:t>
            </a:r>
            <a:r>
              <a:rPr lang="ar-SA" sz="2200" dirty="0" smtClean="0">
                <a:solidFill>
                  <a:srgbClr val="0000FF"/>
                </a:solidFill>
                <a:latin typeface="Times New Roman" pitchFamily="18" charset="0"/>
                <a:cs typeface="Times New Roman" pitchFamily="18" charset="0"/>
              </a:rPr>
              <a:t>ويثبت هذا العدد </a:t>
            </a:r>
            <a:r>
              <a:rPr lang="ar-SA" sz="2200" dirty="0" smtClean="0">
                <a:latin typeface="Times New Roman" pitchFamily="18" charset="0"/>
                <a:cs typeface="Times New Roman" pitchFamily="18" charset="0"/>
              </a:rPr>
              <a:t>عندما تستقر </a:t>
            </a:r>
            <a:r>
              <a:rPr lang="ar-SA" sz="2200" dirty="0" smtClean="0">
                <a:solidFill>
                  <a:srgbClr val="0000FF"/>
                </a:solidFill>
                <a:latin typeface="Times New Roman" pitchFamily="18" charset="0"/>
                <a:cs typeface="Times New Roman" pitchFamily="18" charset="0"/>
              </a:rPr>
              <a:t>الأسعار التوازنية </a:t>
            </a:r>
            <a:r>
              <a:rPr lang="ar-SA" sz="2200" dirty="0" smtClean="0">
                <a:latin typeface="Times New Roman" pitchFamily="18" charset="0"/>
                <a:cs typeface="Times New Roman" pitchFamily="18" charset="0"/>
              </a:rPr>
              <a:t>التنافسية و</a:t>
            </a:r>
            <a:r>
              <a:rPr lang="ar-SA" sz="2200" dirty="0" smtClean="0">
                <a:solidFill>
                  <a:srgbClr val="0000FF"/>
                </a:solidFill>
                <a:latin typeface="Times New Roman" pitchFamily="18" charset="0"/>
                <a:cs typeface="Times New Roman" pitchFamily="18" charset="0"/>
              </a:rPr>
              <a:t>تتساوى</a:t>
            </a:r>
            <a:r>
              <a:rPr lang="ar-SA" sz="2200" dirty="0" smtClean="0">
                <a:latin typeface="Times New Roman" pitchFamily="18" charset="0"/>
                <a:cs typeface="Times New Roman" pitchFamily="18" charset="0"/>
              </a:rPr>
              <a:t> مع </a:t>
            </a:r>
            <a:r>
              <a:rPr lang="ar-SA" sz="2200" dirty="0" smtClean="0">
                <a:solidFill>
                  <a:srgbClr val="0000FF"/>
                </a:solidFill>
                <a:latin typeface="Times New Roman" pitchFamily="18" charset="0"/>
                <a:cs typeface="Times New Roman" pitchFamily="18" charset="0"/>
              </a:rPr>
              <a:t>الحد الأدنى لمتوسط التكلفة على المدى البعيد </a:t>
            </a:r>
            <a:r>
              <a:rPr lang="ar-SA" sz="2200" dirty="0" smtClean="0">
                <a:latin typeface="Times New Roman" pitchFamily="18" charset="0"/>
                <a:cs typeface="Times New Roman" pitchFamily="18" charset="0"/>
              </a:rPr>
              <a:t>والذي يتعادل مع التكلفة الحدية على المدى البعيد.   </a:t>
            </a:r>
            <a:endParaRPr lang="fr-MA" sz="2200" dirty="0" smtClean="0">
              <a:latin typeface="Times New Roman" pitchFamily="18" charset="0"/>
              <a:cs typeface="Times New Roman" pitchFamily="18" charset="0"/>
            </a:endParaRPr>
          </a:p>
          <a:p>
            <a:pPr algn="just" rtl="1">
              <a:spcBef>
                <a:spcPct val="50000"/>
              </a:spcBef>
            </a:pPr>
            <a:endParaRPr lang="ar-SA" sz="2200" dirty="0" smtClean="0">
              <a:latin typeface="Times New Roman" pitchFamily="18" charset="0"/>
              <a:cs typeface="Times New Roman" pitchFamily="18" charset="0"/>
            </a:endParaRPr>
          </a:p>
          <a:p>
            <a:pPr algn="just" rtl="1">
              <a:spcBef>
                <a:spcPct val="50000"/>
              </a:spcBef>
            </a:pPr>
            <a:r>
              <a:rPr lang="ar-BH" sz="2200" dirty="0" smtClean="0">
                <a:latin typeface="Times New Roman" pitchFamily="18" charset="0"/>
                <a:cs typeface="Times New Roman" pitchFamily="18" charset="0"/>
              </a:rPr>
              <a:t>يوضح </a:t>
            </a:r>
            <a:r>
              <a:rPr lang="ar-SA" sz="2200" dirty="0" smtClean="0">
                <a:latin typeface="Times New Roman" pitchFamily="18" charset="0"/>
                <a:cs typeface="Times New Roman" pitchFamily="18" charset="0"/>
              </a:rPr>
              <a:t>الرسم البياني التالي </a:t>
            </a:r>
            <a:r>
              <a:rPr lang="ar-BH" sz="2200" dirty="0" smtClean="0">
                <a:latin typeface="Times New Roman" pitchFamily="18" charset="0"/>
                <a:cs typeface="Times New Roman" pitchFamily="18" charset="0"/>
              </a:rPr>
              <a:t>كل من توازن المنشأة (جهة ال</a:t>
            </a:r>
            <a:r>
              <a:rPr lang="ar-SA" sz="2200" dirty="0" smtClean="0">
                <a:latin typeface="Times New Roman" pitchFamily="18" charset="0"/>
                <a:cs typeface="Times New Roman" pitchFamily="18" charset="0"/>
              </a:rPr>
              <a:t>يسار</a:t>
            </a:r>
            <a:r>
              <a:rPr lang="ar-BH" sz="2200" dirty="0" smtClean="0">
                <a:latin typeface="Times New Roman" pitchFamily="18" charset="0"/>
                <a:cs typeface="Times New Roman" pitchFamily="18" charset="0"/>
              </a:rPr>
              <a:t>) في المدى القريب والبعيد، وتوازن السوق (جهة اليمين) في المدى البعيد.</a:t>
            </a:r>
            <a:endParaRPr lang="fr-MA" sz="2200"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p:cNvSpPr txBox="1">
            <a:spLocks noChangeArrowheads="1"/>
          </p:cNvSpPr>
          <p:nvPr/>
        </p:nvSpPr>
        <p:spPr bwMode="auto">
          <a:xfrm rot="16200000">
            <a:off x="349184" y="1201671"/>
            <a:ext cx="2106745" cy="519112"/>
          </a:xfrm>
          <a:prstGeom prst="rect">
            <a:avLst/>
          </a:prstGeom>
          <a:noFill/>
          <a:ln w="9525">
            <a:noFill/>
            <a:miter lim="800000"/>
            <a:headEnd/>
            <a:tailEnd/>
          </a:ln>
        </p:spPr>
        <p:txBody>
          <a:bodyPr lIns="83210" tIns="41605" rIns="83210" bIns="41605"/>
          <a:lstStyle/>
          <a:p>
            <a:pPr algn="ctr" rtl="1"/>
            <a:r>
              <a:rPr lang="en-US" altLang="zh-CN" sz="2200" dirty="0">
                <a:latin typeface="Times New Roman" pitchFamily="18" charset="0"/>
                <a:ea typeface="SimSun" pitchFamily="2" charset="-122"/>
                <a:cs typeface="Arabic Transparent" pitchFamily="2" charset="-78"/>
              </a:rPr>
              <a:t>P, AC,  MC</a:t>
            </a:r>
            <a:endParaRPr lang="en-US" sz="2200" dirty="0">
              <a:ea typeface="SimSun" pitchFamily="2" charset="-122"/>
              <a:cs typeface="Arabic Transparent" pitchFamily="2" charset="-78"/>
            </a:endParaRPr>
          </a:p>
        </p:txBody>
      </p:sp>
      <p:sp>
        <p:nvSpPr>
          <p:cNvPr id="34820" name="Text Box 4"/>
          <p:cNvSpPr txBox="1">
            <a:spLocks noChangeArrowheads="1"/>
          </p:cNvSpPr>
          <p:nvPr/>
        </p:nvSpPr>
        <p:spPr bwMode="auto">
          <a:xfrm>
            <a:off x="6553200" y="1524000"/>
            <a:ext cx="505487" cy="419100"/>
          </a:xfrm>
          <a:prstGeom prst="rect">
            <a:avLst/>
          </a:prstGeom>
          <a:noFill/>
          <a:ln w="9525">
            <a:noFill/>
            <a:miter lim="800000"/>
            <a:headEnd/>
            <a:tailEnd/>
          </a:ln>
        </p:spPr>
        <p:txBody>
          <a:bodyPr/>
          <a:lstStyle/>
          <a:p>
            <a:pPr rtl="1"/>
            <a:r>
              <a:rPr lang="en-US" altLang="zh-CN" sz="2200" dirty="0">
                <a:latin typeface="Times New Roman" pitchFamily="18" charset="0"/>
                <a:ea typeface="SimSun" pitchFamily="2" charset="-122"/>
                <a:cs typeface="Arabic Transparent" pitchFamily="2" charset="-78"/>
              </a:rPr>
              <a:t>D </a:t>
            </a:r>
            <a:endParaRPr lang="en-US" sz="2200" dirty="0">
              <a:ea typeface="SimSun" pitchFamily="2" charset="-122"/>
              <a:cs typeface="Arabic Transparent" pitchFamily="2" charset="-78"/>
            </a:endParaRPr>
          </a:p>
        </p:txBody>
      </p:sp>
      <p:sp>
        <p:nvSpPr>
          <p:cNvPr id="34821" name="Text Box 5"/>
          <p:cNvSpPr txBox="1">
            <a:spLocks noChangeArrowheads="1"/>
          </p:cNvSpPr>
          <p:nvPr/>
        </p:nvSpPr>
        <p:spPr bwMode="auto">
          <a:xfrm>
            <a:off x="8210020" y="1736727"/>
            <a:ext cx="476780" cy="473073"/>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S</a:t>
            </a:r>
            <a:r>
              <a:rPr lang="en-US" altLang="zh-CN" sz="2200" baseline="-25000" dirty="0">
                <a:latin typeface="Times New Roman" pitchFamily="18" charset="0"/>
                <a:ea typeface="SimSun" pitchFamily="2" charset="-122"/>
              </a:rPr>
              <a:t>2</a:t>
            </a:r>
            <a:endParaRPr lang="en-US" sz="2200" dirty="0"/>
          </a:p>
        </p:txBody>
      </p:sp>
      <p:sp>
        <p:nvSpPr>
          <p:cNvPr id="34822" name="Line 6"/>
          <p:cNvSpPr>
            <a:spLocks noChangeShapeType="1"/>
          </p:cNvSpPr>
          <p:nvPr/>
        </p:nvSpPr>
        <p:spPr bwMode="auto">
          <a:xfrm>
            <a:off x="6179212" y="4373563"/>
            <a:ext cx="2479940" cy="0"/>
          </a:xfrm>
          <a:prstGeom prst="line">
            <a:avLst/>
          </a:prstGeom>
          <a:noFill/>
          <a:ln w="25400">
            <a:solidFill>
              <a:srgbClr val="000000"/>
            </a:solidFill>
            <a:round/>
            <a:headEnd/>
            <a:tailEnd/>
          </a:ln>
          <a:effectLst/>
        </p:spPr>
        <p:txBody>
          <a:bodyPr/>
          <a:lstStyle/>
          <a:p>
            <a:endParaRPr lang="ar-SA"/>
          </a:p>
        </p:txBody>
      </p:sp>
      <p:sp>
        <p:nvSpPr>
          <p:cNvPr id="34823" name="Line 7"/>
          <p:cNvSpPr>
            <a:spLocks noChangeShapeType="1"/>
          </p:cNvSpPr>
          <p:nvPr/>
        </p:nvSpPr>
        <p:spPr bwMode="auto">
          <a:xfrm>
            <a:off x="6184371" y="1236663"/>
            <a:ext cx="1720" cy="3154362"/>
          </a:xfrm>
          <a:prstGeom prst="line">
            <a:avLst/>
          </a:prstGeom>
          <a:noFill/>
          <a:ln w="25400">
            <a:solidFill>
              <a:srgbClr val="000000"/>
            </a:solidFill>
            <a:round/>
            <a:headEnd/>
            <a:tailEnd/>
          </a:ln>
          <a:effectLst/>
        </p:spPr>
        <p:txBody>
          <a:bodyPr/>
          <a:lstStyle/>
          <a:p>
            <a:endParaRPr lang="ar-SA"/>
          </a:p>
        </p:txBody>
      </p:sp>
      <p:sp>
        <p:nvSpPr>
          <p:cNvPr id="34824" name="Line 8"/>
          <p:cNvSpPr>
            <a:spLocks noChangeShapeType="1"/>
          </p:cNvSpPr>
          <p:nvPr/>
        </p:nvSpPr>
        <p:spPr bwMode="auto">
          <a:xfrm flipH="1">
            <a:off x="2895600" y="3657600"/>
            <a:ext cx="18918" cy="685800"/>
          </a:xfrm>
          <a:prstGeom prst="line">
            <a:avLst/>
          </a:prstGeom>
          <a:noFill/>
          <a:ln w="15875">
            <a:solidFill>
              <a:srgbClr val="000000"/>
            </a:solidFill>
            <a:prstDash val="dash"/>
            <a:round/>
            <a:headEnd/>
            <a:tailEnd/>
          </a:ln>
          <a:effectLst/>
        </p:spPr>
        <p:txBody>
          <a:bodyPr/>
          <a:lstStyle/>
          <a:p>
            <a:endParaRPr lang="ar-SA"/>
          </a:p>
        </p:txBody>
      </p:sp>
      <p:sp>
        <p:nvSpPr>
          <p:cNvPr id="34825" name="Text Box 9"/>
          <p:cNvSpPr txBox="1">
            <a:spLocks noChangeArrowheads="1"/>
          </p:cNvSpPr>
          <p:nvPr/>
        </p:nvSpPr>
        <p:spPr bwMode="auto">
          <a:xfrm>
            <a:off x="5199064" y="1447800"/>
            <a:ext cx="668336" cy="393700"/>
          </a:xfrm>
          <a:prstGeom prst="rect">
            <a:avLst/>
          </a:prstGeom>
          <a:noFill/>
          <a:ln w="9525">
            <a:noFill/>
            <a:miter lim="800000"/>
            <a:headEnd/>
            <a:tailEnd/>
          </a:ln>
        </p:spPr>
        <p:txBody>
          <a:bodyPr/>
          <a:lstStyle/>
          <a:p>
            <a:pPr rtl="1"/>
            <a:r>
              <a:rPr lang="en-US" altLang="zh-CN" sz="2200" dirty="0">
                <a:latin typeface="Times New Roman" pitchFamily="18" charset="0"/>
                <a:ea typeface="SimSun" pitchFamily="2" charset="-122"/>
              </a:rPr>
              <a:t>AC</a:t>
            </a:r>
            <a:endParaRPr lang="en-US" sz="2200" dirty="0"/>
          </a:p>
        </p:txBody>
      </p:sp>
      <p:sp>
        <p:nvSpPr>
          <p:cNvPr id="34826" name="Rectangle 10"/>
          <p:cNvSpPr>
            <a:spLocks noChangeArrowheads="1"/>
          </p:cNvSpPr>
          <p:nvPr/>
        </p:nvSpPr>
        <p:spPr bwMode="auto">
          <a:xfrm>
            <a:off x="1752600" y="2840038"/>
            <a:ext cx="1828799" cy="514350"/>
          </a:xfrm>
          <a:prstGeom prst="rect">
            <a:avLst/>
          </a:prstGeom>
          <a:solidFill>
            <a:srgbClr val="92D050"/>
          </a:solidFill>
          <a:ln w="28575">
            <a:noFill/>
            <a:miter lim="800000"/>
            <a:headEnd/>
            <a:tailEnd/>
          </a:ln>
          <a:effectLst/>
        </p:spPr>
        <p:txBody>
          <a:bodyPr/>
          <a:lstStyle/>
          <a:p>
            <a:endParaRPr lang="ar-SA"/>
          </a:p>
        </p:txBody>
      </p:sp>
      <p:sp>
        <p:nvSpPr>
          <p:cNvPr id="34827" name="Text Box 11"/>
          <p:cNvSpPr txBox="1">
            <a:spLocks noChangeArrowheads="1"/>
          </p:cNvSpPr>
          <p:nvPr/>
        </p:nvSpPr>
        <p:spPr bwMode="auto">
          <a:xfrm>
            <a:off x="5715000" y="2362200"/>
            <a:ext cx="487761" cy="422275"/>
          </a:xfrm>
          <a:prstGeom prst="rect">
            <a:avLst/>
          </a:prstGeom>
          <a:noFill/>
          <a:ln w="9525">
            <a:noFill/>
            <a:miter lim="800000"/>
            <a:headEnd/>
            <a:tailEnd/>
          </a:ln>
        </p:spPr>
        <p:txBody>
          <a:bodyPr/>
          <a:lstStyle/>
          <a:p>
            <a:pPr algn="ctr" rtl="1"/>
            <a:r>
              <a:rPr lang="en-US" sz="2200" dirty="0">
                <a:latin typeface="Times New Roman" pitchFamily="18" charset="0"/>
                <a:ea typeface="SimSun" pitchFamily="2" charset="-122"/>
                <a:cs typeface="Arabic Transparent" pitchFamily="2" charset="-78"/>
              </a:rPr>
              <a:t>P</a:t>
            </a:r>
            <a:r>
              <a:rPr lang="en-US" sz="2200" baseline="-25000" dirty="0">
                <a:latin typeface="Times New Roman" pitchFamily="18" charset="0"/>
                <a:ea typeface="SimSun" pitchFamily="2" charset="-122"/>
                <a:cs typeface="Arabic Transparent" pitchFamily="2" charset="-78"/>
              </a:rPr>
              <a:t>1</a:t>
            </a:r>
            <a:endParaRPr lang="en-US" sz="2200" dirty="0">
              <a:ea typeface="SimSun" pitchFamily="2" charset="-122"/>
              <a:cs typeface="Arabic Transparent" pitchFamily="2" charset="-78"/>
            </a:endParaRPr>
          </a:p>
        </p:txBody>
      </p:sp>
      <p:sp>
        <p:nvSpPr>
          <p:cNvPr id="34828" name="Text Box 12"/>
          <p:cNvSpPr txBox="1">
            <a:spLocks noChangeArrowheads="1"/>
          </p:cNvSpPr>
          <p:nvPr/>
        </p:nvSpPr>
        <p:spPr bwMode="auto">
          <a:xfrm>
            <a:off x="5715000" y="3276600"/>
            <a:ext cx="460244" cy="514350"/>
          </a:xfrm>
          <a:prstGeom prst="rect">
            <a:avLst/>
          </a:prstGeom>
          <a:noFill/>
          <a:ln w="9525">
            <a:noFill/>
            <a:miter lim="800000"/>
            <a:headEnd/>
            <a:tailEnd/>
          </a:ln>
        </p:spPr>
        <p:txBody>
          <a:bodyPr/>
          <a:lstStyle/>
          <a:p>
            <a:pPr algn="r" rtl="1"/>
            <a:r>
              <a:rPr lang="en-US" altLang="zh-CN" sz="2200" dirty="0">
                <a:latin typeface="Times New Roman" pitchFamily="18" charset="0"/>
                <a:ea typeface="SimSun" pitchFamily="2" charset="-122"/>
              </a:rPr>
              <a:t>P</a:t>
            </a:r>
            <a:r>
              <a:rPr lang="en-US" altLang="zh-CN" sz="2200" baseline="-25000" dirty="0">
                <a:latin typeface="Times New Roman" pitchFamily="18" charset="0"/>
                <a:ea typeface="SimSun" pitchFamily="2" charset="-122"/>
              </a:rPr>
              <a:t>2</a:t>
            </a:r>
            <a:endParaRPr lang="en-US" sz="2200" dirty="0"/>
          </a:p>
        </p:txBody>
      </p:sp>
      <p:sp>
        <p:nvSpPr>
          <p:cNvPr id="34829" name="Line 13"/>
          <p:cNvSpPr>
            <a:spLocks noChangeShapeType="1"/>
          </p:cNvSpPr>
          <p:nvPr/>
        </p:nvSpPr>
        <p:spPr bwMode="auto">
          <a:xfrm>
            <a:off x="6175772" y="2819400"/>
            <a:ext cx="1190096" cy="0"/>
          </a:xfrm>
          <a:prstGeom prst="line">
            <a:avLst/>
          </a:prstGeom>
          <a:noFill/>
          <a:ln w="15875">
            <a:solidFill>
              <a:srgbClr val="000000"/>
            </a:solidFill>
            <a:prstDash val="dash"/>
            <a:round/>
            <a:headEnd/>
            <a:tailEnd/>
          </a:ln>
          <a:effectLst/>
        </p:spPr>
        <p:txBody>
          <a:bodyPr/>
          <a:lstStyle/>
          <a:p>
            <a:endParaRPr lang="ar-SA"/>
          </a:p>
        </p:txBody>
      </p:sp>
      <p:sp>
        <p:nvSpPr>
          <p:cNvPr id="34830" name="Line 14"/>
          <p:cNvSpPr>
            <a:spLocks noChangeShapeType="1"/>
          </p:cNvSpPr>
          <p:nvPr/>
        </p:nvSpPr>
        <p:spPr bwMode="auto">
          <a:xfrm>
            <a:off x="6175773" y="3657600"/>
            <a:ext cx="1783423" cy="0"/>
          </a:xfrm>
          <a:prstGeom prst="line">
            <a:avLst/>
          </a:prstGeom>
          <a:noFill/>
          <a:ln w="15875">
            <a:solidFill>
              <a:srgbClr val="000000"/>
            </a:solidFill>
            <a:prstDash val="dash"/>
            <a:round/>
            <a:headEnd/>
            <a:tailEnd/>
          </a:ln>
          <a:effectLst/>
        </p:spPr>
        <p:txBody>
          <a:bodyPr/>
          <a:lstStyle/>
          <a:p>
            <a:endParaRPr lang="ar-SA"/>
          </a:p>
        </p:txBody>
      </p:sp>
      <p:sp>
        <p:nvSpPr>
          <p:cNvPr id="34831" name="Line 15"/>
          <p:cNvSpPr>
            <a:spLocks noChangeShapeType="1"/>
          </p:cNvSpPr>
          <p:nvPr/>
        </p:nvSpPr>
        <p:spPr bwMode="auto">
          <a:xfrm>
            <a:off x="6781800" y="1981201"/>
            <a:ext cx="1524000" cy="2209800"/>
          </a:xfrm>
          <a:prstGeom prst="line">
            <a:avLst/>
          </a:prstGeom>
          <a:noFill/>
          <a:ln w="25400">
            <a:solidFill>
              <a:srgbClr val="000000"/>
            </a:solidFill>
            <a:round/>
            <a:headEnd/>
            <a:tailEnd/>
          </a:ln>
          <a:effectLst/>
        </p:spPr>
        <p:txBody>
          <a:bodyPr/>
          <a:lstStyle/>
          <a:p>
            <a:endParaRPr lang="ar-SA"/>
          </a:p>
        </p:txBody>
      </p:sp>
      <p:sp>
        <p:nvSpPr>
          <p:cNvPr id="34832" name="Line 16"/>
          <p:cNvSpPr>
            <a:spLocks noChangeShapeType="1"/>
          </p:cNvSpPr>
          <p:nvPr/>
        </p:nvSpPr>
        <p:spPr bwMode="auto">
          <a:xfrm flipH="1">
            <a:off x="6772539" y="1473201"/>
            <a:ext cx="1336279" cy="2466975"/>
          </a:xfrm>
          <a:prstGeom prst="line">
            <a:avLst/>
          </a:prstGeom>
          <a:noFill/>
          <a:ln w="25400">
            <a:solidFill>
              <a:srgbClr val="000000"/>
            </a:solidFill>
            <a:round/>
            <a:headEnd/>
            <a:tailEnd/>
          </a:ln>
          <a:effectLst/>
        </p:spPr>
        <p:txBody>
          <a:bodyPr/>
          <a:lstStyle/>
          <a:p>
            <a:endParaRPr lang="ar-SA"/>
          </a:p>
        </p:txBody>
      </p:sp>
      <p:sp>
        <p:nvSpPr>
          <p:cNvPr id="34833" name="Line 17"/>
          <p:cNvSpPr>
            <a:spLocks noChangeShapeType="1"/>
          </p:cNvSpPr>
          <p:nvPr/>
        </p:nvSpPr>
        <p:spPr bwMode="auto">
          <a:xfrm>
            <a:off x="7365868" y="2844800"/>
            <a:ext cx="0" cy="1506538"/>
          </a:xfrm>
          <a:prstGeom prst="line">
            <a:avLst/>
          </a:prstGeom>
          <a:noFill/>
          <a:ln w="15875">
            <a:solidFill>
              <a:srgbClr val="000000"/>
            </a:solidFill>
            <a:prstDash val="dash"/>
            <a:round/>
            <a:headEnd/>
            <a:tailEnd/>
          </a:ln>
          <a:effectLst/>
        </p:spPr>
        <p:txBody>
          <a:bodyPr/>
          <a:lstStyle/>
          <a:p>
            <a:endParaRPr lang="ar-SA"/>
          </a:p>
        </p:txBody>
      </p:sp>
      <p:sp>
        <p:nvSpPr>
          <p:cNvPr id="34834" name="Line 18"/>
          <p:cNvSpPr>
            <a:spLocks noChangeShapeType="1"/>
          </p:cNvSpPr>
          <p:nvPr/>
        </p:nvSpPr>
        <p:spPr bwMode="auto">
          <a:xfrm flipH="1">
            <a:off x="7567084" y="2151063"/>
            <a:ext cx="1186656" cy="2192337"/>
          </a:xfrm>
          <a:prstGeom prst="line">
            <a:avLst/>
          </a:prstGeom>
          <a:noFill/>
          <a:ln w="25400">
            <a:solidFill>
              <a:srgbClr val="000000"/>
            </a:solidFill>
            <a:round/>
            <a:headEnd/>
            <a:tailEnd/>
          </a:ln>
          <a:effectLst/>
        </p:spPr>
        <p:txBody>
          <a:bodyPr/>
          <a:lstStyle/>
          <a:p>
            <a:endParaRPr lang="ar-SA"/>
          </a:p>
        </p:txBody>
      </p:sp>
      <p:sp>
        <p:nvSpPr>
          <p:cNvPr id="34835" name="Line 19"/>
          <p:cNvSpPr>
            <a:spLocks noChangeShapeType="1"/>
          </p:cNvSpPr>
          <p:nvPr/>
        </p:nvSpPr>
        <p:spPr bwMode="auto">
          <a:xfrm flipH="1" flipV="1">
            <a:off x="7924799" y="3657599"/>
            <a:ext cx="1719" cy="693739"/>
          </a:xfrm>
          <a:prstGeom prst="line">
            <a:avLst/>
          </a:prstGeom>
          <a:noFill/>
          <a:ln w="15875">
            <a:solidFill>
              <a:srgbClr val="000000"/>
            </a:solidFill>
            <a:prstDash val="dash"/>
            <a:round/>
            <a:headEnd/>
            <a:tailEnd/>
          </a:ln>
          <a:effectLst/>
        </p:spPr>
        <p:txBody>
          <a:bodyPr/>
          <a:lstStyle/>
          <a:p>
            <a:endParaRPr lang="ar-SA"/>
          </a:p>
        </p:txBody>
      </p:sp>
      <p:sp>
        <p:nvSpPr>
          <p:cNvPr id="34836" name="Text Box 20"/>
          <p:cNvSpPr txBox="1">
            <a:spLocks noChangeArrowheads="1"/>
          </p:cNvSpPr>
          <p:nvPr/>
        </p:nvSpPr>
        <p:spPr bwMode="auto">
          <a:xfrm>
            <a:off x="7543800" y="1143000"/>
            <a:ext cx="536576" cy="482599"/>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S</a:t>
            </a:r>
            <a:r>
              <a:rPr lang="en-US" altLang="zh-CN" sz="2200" baseline="-25000" dirty="0">
                <a:latin typeface="Times New Roman" pitchFamily="18" charset="0"/>
                <a:ea typeface="SimSun" pitchFamily="2" charset="-122"/>
              </a:rPr>
              <a:t>1</a:t>
            </a:r>
            <a:endParaRPr lang="en-US" sz="2200" dirty="0"/>
          </a:p>
        </p:txBody>
      </p:sp>
      <p:sp>
        <p:nvSpPr>
          <p:cNvPr id="34837" name="Text Box 21"/>
          <p:cNvSpPr txBox="1">
            <a:spLocks noChangeArrowheads="1"/>
          </p:cNvSpPr>
          <p:nvPr/>
        </p:nvSpPr>
        <p:spPr bwMode="auto">
          <a:xfrm>
            <a:off x="5328444" y="1752600"/>
            <a:ext cx="615156" cy="493711"/>
          </a:xfrm>
          <a:prstGeom prst="rect">
            <a:avLst/>
          </a:prstGeom>
          <a:noFill/>
          <a:ln w="9525">
            <a:noFill/>
            <a:miter lim="800000"/>
            <a:headEnd/>
            <a:tailEnd/>
          </a:ln>
        </p:spPr>
        <p:txBody>
          <a:bodyPr/>
          <a:lstStyle/>
          <a:p>
            <a:pPr algn="ctr" rtl="1"/>
            <a:r>
              <a:rPr lang="en-US" altLang="zh-CN" sz="2200" dirty="0">
                <a:latin typeface="Times New Roman" pitchFamily="18" charset="0"/>
                <a:ea typeface="SimSun" pitchFamily="2" charset="-122"/>
                <a:cs typeface="Arabic Transparent" pitchFamily="2" charset="-78"/>
              </a:rPr>
              <a:t>P</a:t>
            </a:r>
            <a:endParaRPr lang="en-US" sz="2200" dirty="0">
              <a:ea typeface="SimSun" pitchFamily="2" charset="-122"/>
              <a:cs typeface="Arabic Transparent" pitchFamily="2" charset="-78"/>
            </a:endParaRPr>
          </a:p>
        </p:txBody>
      </p:sp>
      <p:sp>
        <p:nvSpPr>
          <p:cNvPr id="34838" name="Line 22"/>
          <p:cNvSpPr>
            <a:spLocks noChangeShapeType="1"/>
          </p:cNvSpPr>
          <p:nvPr/>
        </p:nvSpPr>
        <p:spPr bwMode="auto">
          <a:xfrm>
            <a:off x="1752600" y="1225551"/>
            <a:ext cx="0" cy="3154363"/>
          </a:xfrm>
          <a:prstGeom prst="line">
            <a:avLst/>
          </a:prstGeom>
          <a:noFill/>
          <a:ln w="25400">
            <a:solidFill>
              <a:srgbClr val="000000"/>
            </a:solidFill>
            <a:round/>
            <a:headEnd type="triangle"/>
            <a:tailEnd/>
          </a:ln>
        </p:spPr>
        <p:txBody>
          <a:bodyPr/>
          <a:lstStyle/>
          <a:p>
            <a:endParaRPr lang="ar-SA"/>
          </a:p>
        </p:txBody>
      </p:sp>
      <p:sp>
        <p:nvSpPr>
          <p:cNvPr id="34839" name="Arc 23"/>
          <p:cNvSpPr>
            <a:spLocks/>
          </p:cNvSpPr>
          <p:nvPr/>
        </p:nvSpPr>
        <p:spPr bwMode="auto">
          <a:xfrm rot="6475319">
            <a:off x="1297905" y="1456730"/>
            <a:ext cx="3340100" cy="1810941"/>
          </a:xfrm>
          <a:custGeom>
            <a:avLst/>
            <a:gdLst>
              <a:gd name="G0" fmla="+- 0 0 0"/>
              <a:gd name="G1" fmla="+- 21311 0 0"/>
              <a:gd name="G2" fmla="+- 21600 0 0"/>
              <a:gd name="T0" fmla="*/ 3520 w 17613"/>
              <a:gd name="T1" fmla="*/ 0 h 21311"/>
              <a:gd name="T2" fmla="*/ 17613 w 17613"/>
              <a:gd name="T3" fmla="*/ 8807 h 21311"/>
              <a:gd name="T4" fmla="*/ 0 w 17613"/>
              <a:gd name="T5" fmla="*/ 21311 h 21311"/>
            </a:gdLst>
            <a:ahLst/>
            <a:cxnLst>
              <a:cxn ang="0">
                <a:pos x="T0" y="T1"/>
              </a:cxn>
              <a:cxn ang="0">
                <a:pos x="T2" y="T3"/>
              </a:cxn>
              <a:cxn ang="0">
                <a:pos x="T4" y="T5"/>
              </a:cxn>
            </a:cxnLst>
            <a:rect l="0" t="0" r="r" b="b"/>
            <a:pathLst>
              <a:path w="17613" h="21311" fill="none" extrusionOk="0">
                <a:moveTo>
                  <a:pt x="3520" y="-1"/>
                </a:moveTo>
                <a:cubicBezTo>
                  <a:pt x="9204" y="938"/>
                  <a:pt x="14277" y="4109"/>
                  <a:pt x="17612" y="8807"/>
                </a:cubicBezTo>
              </a:path>
              <a:path w="17613" h="21311" stroke="0" extrusionOk="0">
                <a:moveTo>
                  <a:pt x="3520" y="-1"/>
                </a:moveTo>
                <a:cubicBezTo>
                  <a:pt x="9204" y="938"/>
                  <a:pt x="14277" y="4109"/>
                  <a:pt x="17612" y="8807"/>
                </a:cubicBezTo>
                <a:lnTo>
                  <a:pt x="0" y="21311"/>
                </a:lnTo>
                <a:close/>
              </a:path>
            </a:pathLst>
          </a:custGeom>
          <a:noFill/>
          <a:ln w="25400">
            <a:solidFill>
              <a:srgbClr val="000000"/>
            </a:solidFill>
            <a:round/>
            <a:headEnd/>
            <a:tailEnd/>
          </a:ln>
        </p:spPr>
        <p:txBody>
          <a:bodyPr/>
          <a:lstStyle/>
          <a:p>
            <a:endParaRPr lang="ar-SA"/>
          </a:p>
        </p:txBody>
      </p:sp>
      <p:sp>
        <p:nvSpPr>
          <p:cNvPr id="34840" name="Arc 24"/>
          <p:cNvSpPr>
            <a:spLocks/>
          </p:cNvSpPr>
          <p:nvPr/>
        </p:nvSpPr>
        <p:spPr bwMode="auto">
          <a:xfrm rot="196463" flipV="1">
            <a:off x="2330517" y="2080821"/>
            <a:ext cx="1671638" cy="1606550"/>
          </a:xfrm>
          <a:custGeom>
            <a:avLst/>
            <a:gdLst>
              <a:gd name="G0" fmla="+- 10971 0 0"/>
              <a:gd name="G1" fmla="+- 21600 0 0"/>
              <a:gd name="G2" fmla="+- 21600 0 0"/>
              <a:gd name="T0" fmla="*/ 0 w 31855"/>
              <a:gd name="T1" fmla="*/ 2993 h 21600"/>
              <a:gd name="T2" fmla="*/ 31855 w 31855"/>
              <a:gd name="T3" fmla="*/ 16087 h 21600"/>
              <a:gd name="T4" fmla="*/ 10971 w 31855"/>
              <a:gd name="T5" fmla="*/ 21600 h 21600"/>
            </a:gdLst>
            <a:ahLst/>
            <a:cxnLst>
              <a:cxn ang="0">
                <a:pos x="T0" y="T1"/>
              </a:cxn>
              <a:cxn ang="0">
                <a:pos x="T2" y="T3"/>
              </a:cxn>
              <a:cxn ang="0">
                <a:pos x="T4" y="T5"/>
              </a:cxn>
            </a:cxnLst>
            <a:rect l="0" t="0" r="r" b="b"/>
            <a:pathLst>
              <a:path w="31855" h="21600" fill="none" extrusionOk="0">
                <a:moveTo>
                  <a:pt x="0" y="2993"/>
                </a:moveTo>
                <a:cubicBezTo>
                  <a:pt x="3324" y="1033"/>
                  <a:pt x="7112" y="-1"/>
                  <a:pt x="10971" y="0"/>
                </a:cubicBezTo>
                <a:cubicBezTo>
                  <a:pt x="20777" y="0"/>
                  <a:pt x="29352" y="6605"/>
                  <a:pt x="31855" y="16086"/>
                </a:cubicBezTo>
              </a:path>
              <a:path w="31855" h="21600" stroke="0" extrusionOk="0">
                <a:moveTo>
                  <a:pt x="0" y="2993"/>
                </a:moveTo>
                <a:cubicBezTo>
                  <a:pt x="3324" y="1033"/>
                  <a:pt x="7112" y="-1"/>
                  <a:pt x="10971" y="0"/>
                </a:cubicBezTo>
                <a:cubicBezTo>
                  <a:pt x="20777" y="0"/>
                  <a:pt x="29352" y="6605"/>
                  <a:pt x="31855" y="16086"/>
                </a:cubicBezTo>
                <a:lnTo>
                  <a:pt x="10971" y="21600"/>
                </a:lnTo>
                <a:close/>
              </a:path>
            </a:pathLst>
          </a:custGeom>
          <a:noFill/>
          <a:ln w="25400">
            <a:solidFill>
              <a:srgbClr val="0000FF"/>
            </a:solidFill>
            <a:round/>
            <a:headEnd/>
            <a:tailEnd/>
          </a:ln>
        </p:spPr>
        <p:txBody>
          <a:bodyPr/>
          <a:lstStyle/>
          <a:p>
            <a:endParaRPr lang="ar-SA"/>
          </a:p>
        </p:txBody>
      </p:sp>
      <p:sp>
        <p:nvSpPr>
          <p:cNvPr id="34841" name="Line 25"/>
          <p:cNvSpPr>
            <a:spLocks noChangeShapeType="1"/>
          </p:cNvSpPr>
          <p:nvPr/>
        </p:nvSpPr>
        <p:spPr bwMode="auto">
          <a:xfrm>
            <a:off x="3581400" y="2840038"/>
            <a:ext cx="0" cy="1543050"/>
          </a:xfrm>
          <a:prstGeom prst="line">
            <a:avLst/>
          </a:prstGeom>
          <a:noFill/>
          <a:ln w="15875">
            <a:solidFill>
              <a:srgbClr val="000000"/>
            </a:solidFill>
            <a:prstDash val="dash"/>
            <a:round/>
            <a:headEnd/>
            <a:tailEnd/>
          </a:ln>
        </p:spPr>
        <p:txBody>
          <a:bodyPr/>
          <a:lstStyle/>
          <a:p>
            <a:endParaRPr lang="ar-SA"/>
          </a:p>
        </p:txBody>
      </p:sp>
      <p:sp>
        <p:nvSpPr>
          <p:cNvPr id="34842" name="Text Box 26"/>
          <p:cNvSpPr txBox="1">
            <a:spLocks noChangeArrowheads="1"/>
          </p:cNvSpPr>
          <p:nvPr/>
        </p:nvSpPr>
        <p:spPr bwMode="auto">
          <a:xfrm>
            <a:off x="5257800" y="1066800"/>
            <a:ext cx="740172" cy="381000"/>
          </a:xfrm>
          <a:prstGeom prst="rect">
            <a:avLst/>
          </a:prstGeom>
          <a:noFill/>
          <a:ln w="9525">
            <a:noFill/>
            <a:miter lim="800000"/>
            <a:headEnd/>
            <a:tailEnd/>
          </a:ln>
        </p:spPr>
        <p:txBody>
          <a:bodyPr/>
          <a:lstStyle/>
          <a:p>
            <a:pPr algn="ctr"/>
            <a:r>
              <a:rPr lang="en-US" sz="2200" dirty="0">
                <a:latin typeface="Times New Roman" pitchFamily="18" charset="0"/>
                <a:ea typeface="SimSun" pitchFamily="2" charset="-122"/>
              </a:rPr>
              <a:t>MC</a:t>
            </a:r>
            <a:endParaRPr lang="en-US" sz="2200" dirty="0"/>
          </a:p>
        </p:txBody>
      </p:sp>
      <p:sp>
        <p:nvSpPr>
          <p:cNvPr id="34843" name="Line 27"/>
          <p:cNvSpPr>
            <a:spLocks noChangeShapeType="1"/>
          </p:cNvSpPr>
          <p:nvPr/>
        </p:nvSpPr>
        <p:spPr bwMode="auto">
          <a:xfrm flipH="1" flipV="1">
            <a:off x="1752599" y="3351212"/>
            <a:ext cx="1828800" cy="1587"/>
          </a:xfrm>
          <a:prstGeom prst="line">
            <a:avLst/>
          </a:prstGeom>
          <a:noFill/>
          <a:ln w="12700">
            <a:solidFill>
              <a:srgbClr val="000000"/>
            </a:solidFill>
            <a:prstDash val="dash"/>
            <a:round/>
            <a:headEnd/>
            <a:tailEnd/>
          </a:ln>
          <a:effectLst/>
        </p:spPr>
        <p:txBody>
          <a:bodyPr/>
          <a:lstStyle/>
          <a:p>
            <a:endParaRPr lang="ar-SA"/>
          </a:p>
        </p:txBody>
      </p:sp>
      <p:sp>
        <p:nvSpPr>
          <p:cNvPr id="34844" name="Line 28"/>
          <p:cNvSpPr>
            <a:spLocks noChangeShapeType="1"/>
          </p:cNvSpPr>
          <p:nvPr/>
        </p:nvSpPr>
        <p:spPr bwMode="auto">
          <a:xfrm>
            <a:off x="1752600" y="4379913"/>
            <a:ext cx="2600325" cy="0"/>
          </a:xfrm>
          <a:prstGeom prst="line">
            <a:avLst/>
          </a:prstGeom>
          <a:noFill/>
          <a:ln w="25400">
            <a:solidFill>
              <a:srgbClr val="000000"/>
            </a:solidFill>
            <a:round/>
            <a:headEnd/>
            <a:tailEnd type="triangle"/>
          </a:ln>
          <a:effectLst/>
        </p:spPr>
        <p:txBody>
          <a:bodyPr/>
          <a:lstStyle/>
          <a:p>
            <a:endParaRPr lang="ar-SA"/>
          </a:p>
        </p:txBody>
      </p:sp>
      <p:sp>
        <p:nvSpPr>
          <p:cNvPr id="34845" name="Text Box 29"/>
          <p:cNvSpPr txBox="1">
            <a:spLocks noChangeArrowheads="1"/>
          </p:cNvSpPr>
          <p:nvPr/>
        </p:nvSpPr>
        <p:spPr bwMode="auto">
          <a:xfrm>
            <a:off x="533400" y="4724400"/>
            <a:ext cx="8763000" cy="1142999"/>
          </a:xfrm>
          <a:prstGeom prst="rect">
            <a:avLst/>
          </a:prstGeom>
          <a:noFill/>
          <a:ln w="28575">
            <a:noFill/>
            <a:miter lim="800000"/>
            <a:headEnd/>
            <a:tailEnd/>
          </a:ln>
          <a:effectLst/>
        </p:spPr>
        <p:txBody>
          <a:bodyPr lIns="83210" tIns="41605" rIns="83210" bIns="41605"/>
          <a:lstStyle/>
          <a:p>
            <a:pPr algn="ctr" rtl="1"/>
            <a:r>
              <a:rPr lang="ar-SA" altLang="zh-CN" sz="1900" dirty="0" smtClean="0">
                <a:latin typeface="Times New Roman" pitchFamily="18" charset="0"/>
                <a:ea typeface="SimSun" pitchFamily="2" charset="-122"/>
                <a:cs typeface="Times New Roman" pitchFamily="18" charset="0"/>
              </a:rPr>
              <a:t>تحقق </a:t>
            </a:r>
            <a:r>
              <a:rPr lang="ar-SA" altLang="zh-CN" sz="1900" dirty="0">
                <a:latin typeface="Times New Roman" pitchFamily="18" charset="0"/>
                <a:ea typeface="SimSun" pitchFamily="2" charset="-122"/>
                <a:cs typeface="Times New Roman" pitchFamily="18" charset="0"/>
              </a:rPr>
              <a:t>المنشأة </a:t>
            </a:r>
            <a:r>
              <a:rPr lang="ar-SA" altLang="zh-CN" sz="1900" dirty="0" smtClean="0">
                <a:latin typeface="Times New Roman" pitchFamily="18" charset="0"/>
                <a:ea typeface="SimSun" pitchFamily="2" charset="-122"/>
                <a:cs typeface="Times New Roman" pitchFamily="18" charset="0"/>
              </a:rPr>
              <a:t>ربحا </a:t>
            </a:r>
            <a:r>
              <a:rPr lang="ar-SA" altLang="zh-CN" sz="1900" dirty="0">
                <a:latin typeface="Times New Roman" pitchFamily="18" charset="0"/>
                <a:ea typeface="SimSun" pitchFamily="2" charset="-122"/>
                <a:cs typeface="Times New Roman" pitchFamily="18" charset="0"/>
              </a:rPr>
              <a:t>فوق العادي في المدى </a:t>
            </a:r>
            <a:r>
              <a:rPr lang="ar-SA" altLang="zh-CN" sz="1900" dirty="0" smtClean="0">
                <a:latin typeface="Times New Roman" pitchFamily="18" charset="0"/>
                <a:ea typeface="SimSun" pitchFamily="2" charset="-122"/>
                <a:cs typeface="Times New Roman" pitchFamily="18" charset="0"/>
              </a:rPr>
              <a:t>القصير، لأن: </a:t>
            </a:r>
            <a:r>
              <a:rPr lang="en-US" altLang="zh-CN" sz="1900" dirty="0" smtClean="0">
                <a:latin typeface="Times New Roman" pitchFamily="18" charset="0"/>
                <a:ea typeface="SimSun" pitchFamily="2" charset="-122"/>
                <a:cs typeface="Times New Roman" pitchFamily="18" charset="0"/>
              </a:rPr>
              <a:t>P</a:t>
            </a:r>
            <a:r>
              <a:rPr lang="en-US" altLang="zh-CN" sz="1900" baseline="-25000" dirty="0" smtClean="0">
                <a:latin typeface="Times New Roman" pitchFamily="18" charset="0"/>
                <a:ea typeface="SimSun" pitchFamily="2" charset="-122"/>
                <a:cs typeface="Times New Roman" pitchFamily="18" charset="0"/>
              </a:rPr>
              <a:t>1</a:t>
            </a:r>
            <a:r>
              <a:rPr lang="en-US" altLang="zh-CN" sz="1900" dirty="0" smtClean="0">
                <a:latin typeface="Times New Roman" pitchFamily="18" charset="0"/>
                <a:ea typeface="SimSun" pitchFamily="2" charset="-122"/>
                <a:cs typeface="Times New Roman" pitchFamily="18" charset="0"/>
              </a:rPr>
              <a:t>&gt;AC</a:t>
            </a:r>
            <a:r>
              <a:rPr lang="ar-SA" altLang="zh-CN" sz="1900" dirty="0" smtClean="0">
                <a:latin typeface="Times New Roman" pitchFamily="18" charset="0"/>
                <a:ea typeface="SimSun" pitchFamily="2" charset="-122"/>
                <a:cs typeface="Times New Roman" pitchFamily="18" charset="0"/>
              </a:rPr>
              <a:t>. و يغري هذا الربح مزيد </a:t>
            </a:r>
            <a:r>
              <a:rPr lang="ar-SA" altLang="zh-CN" sz="1900" dirty="0">
                <a:latin typeface="Times New Roman" pitchFamily="18" charset="0"/>
                <a:ea typeface="SimSun" pitchFamily="2" charset="-122"/>
                <a:cs typeface="Times New Roman" pitchFamily="18" charset="0"/>
              </a:rPr>
              <a:t>من المنشآت لدخول </a:t>
            </a:r>
            <a:r>
              <a:rPr lang="ar-SA" altLang="zh-CN" sz="1900" dirty="0" smtClean="0">
                <a:latin typeface="Times New Roman" pitchFamily="18" charset="0"/>
                <a:ea typeface="SimSun" pitchFamily="2" charset="-122"/>
                <a:cs typeface="Times New Roman" pitchFamily="18" charset="0"/>
              </a:rPr>
              <a:t>السوق، فيرتفع </a:t>
            </a:r>
            <a:r>
              <a:rPr lang="ar-SA" altLang="zh-CN" sz="1900" dirty="0">
                <a:latin typeface="Times New Roman" pitchFamily="18" charset="0"/>
                <a:ea typeface="SimSun" pitchFamily="2" charset="-122"/>
                <a:cs typeface="Times New Roman" pitchFamily="18" charset="0"/>
              </a:rPr>
              <a:t>العرض </a:t>
            </a:r>
            <a:r>
              <a:rPr lang="ar-SA" altLang="zh-CN" sz="1900" dirty="0" smtClean="0">
                <a:latin typeface="Times New Roman" pitchFamily="18" charset="0"/>
                <a:ea typeface="SimSun" pitchFamily="2" charset="-122"/>
                <a:cs typeface="Times New Roman" pitchFamily="18" charset="0"/>
              </a:rPr>
              <a:t>في السوق، مما يؤدي إلى انخفاض </a:t>
            </a:r>
            <a:r>
              <a:rPr lang="ar-SA" altLang="zh-CN" sz="1900" dirty="0">
                <a:latin typeface="Times New Roman" pitchFamily="18" charset="0"/>
                <a:ea typeface="SimSun" pitchFamily="2" charset="-122"/>
                <a:cs typeface="Times New Roman" pitchFamily="18" charset="0"/>
              </a:rPr>
              <a:t>السعر في </a:t>
            </a:r>
            <a:r>
              <a:rPr lang="ar-SA" altLang="zh-CN" sz="1900" dirty="0" smtClean="0">
                <a:latin typeface="Times New Roman" pitchFamily="18" charset="0"/>
                <a:ea typeface="SimSun" pitchFamily="2" charset="-122"/>
                <a:cs typeface="Times New Roman" pitchFamily="18" charset="0"/>
              </a:rPr>
              <a:t>مدى زمني معين قد يكون في المدى البعيد. وعندئذ يتحقق </a:t>
            </a:r>
            <a:r>
              <a:rPr lang="ar-SA" altLang="zh-CN" sz="1900" dirty="0">
                <a:latin typeface="Times New Roman" pitchFamily="18" charset="0"/>
                <a:ea typeface="SimSun" pitchFamily="2" charset="-122"/>
                <a:cs typeface="Times New Roman" pitchFamily="18" charset="0"/>
              </a:rPr>
              <a:t>توازن </a:t>
            </a:r>
            <a:r>
              <a:rPr lang="ar-SA" altLang="zh-CN" sz="1900" dirty="0" smtClean="0">
                <a:latin typeface="Times New Roman" pitchFamily="18" charset="0"/>
                <a:ea typeface="SimSun" pitchFamily="2" charset="-122"/>
                <a:cs typeface="Times New Roman" pitchFamily="18" charset="0"/>
              </a:rPr>
              <a:t>المنشأة، </a:t>
            </a:r>
            <a:r>
              <a:rPr lang="ar-SA" altLang="zh-CN" sz="1900" dirty="0">
                <a:latin typeface="Times New Roman" pitchFamily="18" charset="0"/>
                <a:ea typeface="SimSun" pitchFamily="2" charset="-122"/>
                <a:cs typeface="Times New Roman" pitchFamily="18" charset="0"/>
              </a:rPr>
              <a:t>عندما </a:t>
            </a:r>
            <a:r>
              <a:rPr lang="ar-SA" altLang="zh-CN" sz="1900" dirty="0" smtClean="0">
                <a:latin typeface="Times New Roman" pitchFamily="18" charset="0"/>
                <a:ea typeface="SimSun" pitchFamily="2" charset="-122"/>
                <a:cs typeface="Times New Roman" pitchFamily="18" charset="0"/>
              </a:rPr>
              <a:t>تتحقق نقطة التعادل: </a:t>
            </a:r>
            <a:r>
              <a:rPr lang="en-US" altLang="zh-CN" sz="1900" dirty="0" smtClean="0">
                <a:latin typeface="Times New Roman" pitchFamily="18" charset="0"/>
                <a:ea typeface="SimSun" pitchFamily="2" charset="-122"/>
                <a:cs typeface="Times New Roman" pitchFamily="18" charset="0"/>
              </a:rPr>
              <a:t>P=AC=MC</a:t>
            </a:r>
            <a:r>
              <a:rPr lang="ar-SA" altLang="zh-CN" sz="1900" dirty="0" smtClean="0">
                <a:latin typeface="Times New Roman" pitchFamily="18" charset="0"/>
                <a:ea typeface="SimSun" pitchFamily="2" charset="-122"/>
                <a:cs typeface="Times New Roman" pitchFamily="18" charset="0"/>
              </a:rPr>
              <a:t>، </a:t>
            </a:r>
            <a:r>
              <a:rPr lang="ar-SA" altLang="zh-CN" sz="1900" dirty="0">
                <a:latin typeface="Times New Roman" pitchFamily="18" charset="0"/>
                <a:ea typeface="SimSun" pitchFamily="2" charset="-122"/>
                <a:cs typeface="Times New Roman" pitchFamily="18" charset="0"/>
              </a:rPr>
              <a:t>وتكون الأرباح الاقتصادية مساوية للصفر، ويثبت عدد المنشآت بالسوق.</a:t>
            </a:r>
            <a:endParaRPr lang="en-US" sz="1900" dirty="0">
              <a:ea typeface="SimSun" pitchFamily="2" charset="-122"/>
            </a:endParaRPr>
          </a:p>
        </p:txBody>
      </p:sp>
      <p:sp>
        <p:nvSpPr>
          <p:cNvPr id="34846" name="Text Box 30"/>
          <p:cNvSpPr txBox="1">
            <a:spLocks noChangeArrowheads="1"/>
          </p:cNvSpPr>
          <p:nvPr/>
        </p:nvSpPr>
        <p:spPr bwMode="auto">
          <a:xfrm>
            <a:off x="1143000" y="2514600"/>
            <a:ext cx="590550" cy="533400"/>
          </a:xfrm>
          <a:prstGeom prst="rect">
            <a:avLst/>
          </a:prstGeom>
          <a:noFill/>
          <a:ln w="9525">
            <a:noFill/>
            <a:miter lim="800000"/>
            <a:headEnd/>
            <a:tailEnd/>
          </a:ln>
        </p:spPr>
        <p:txBody>
          <a:bodyPr/>
          <a:lstStyle/>
          <a:p>
            <a:pPr rtl="1"/>
            <a:r>
              <a:rPr lang="en-US" altLang="zh-CN" sz="2200" dirty="0">
                <a:latin typeface="Times New Roman" pitchFamily="18" charset="0"/>
                <a:ea typeface="SimSun" pitchFamily="2" charset="-122"/>
              </a:rPr>
              <a:t>P</a:t>
            </a:r>
            <a:r>
              <a:rPr lang="en-US" altLang="zh-CN" sz="2200" baseline="-25000" dirty="0">
                <a:latin typeface="Times New Roman" pitchFamily="18" charset="0"/>
                <a:ea typeface="SimSun" pitchFamily="2" charset="-122"/>
              </a:rPr>
              <a:t>1</a:t>
            </a:r>
            <a:endParaRPr lang="en-US" sz="2200" baseline="-25000" dirty="0"/>
          </a:p>
        </p:txBody>
      </p:sp>
      <p:sp>
        <p:nvSpPr>
          <p:cNvPr id="34847" name="Text Box 31"/>
          <p:cNvSpPr txBox="1">
            <a:spLocks noChangeArrowheads="1"/>
          </p:cNvSpPr>
          <p:nvPr/>
        </p:nvSpPr>
        <p:spPr bwMode="auto">
          <a:xfrm>
            <a:off x="1066800" y="3092450"/>
            <a:ext cx="666750" cy="488950"/>
          </a:xfrm>
          <a:prstGeom prst="rect">
            <a:avLst/>
          </a:prstGeom>
          <a:noFill/>
          <a:ln w="9525">
            <a:noFill/>
            <a:miter lim="800000"/>
            <a:headEnd/>
            <a:tailEnd/>
          </a:ln>
        </p:spPr>
        <p:txBody>
          <a:bodyPr/>
          <a:lstStyle/>
          <a:p>
            <a:pPr rtl="1"/>
            <a:r>
              <a:rPr lang="en-US" altLang="zh-CN" sz="2200" dirty="0">
                <a:latin typeface="Times New Roman" pitchFamily="18" charset="0"/>
                <a:ea typeface="SimSun" pitchFamily="2" charset="-122"/>
              </a:rPr>
              <a:t>AC</a:t>
            </a:r>
            <a:endParaRPr lang="en-US" sz="2200" baseline="-25000" dirty="0"/>
          </a:p>
        </p:txBody>
      </p:sp>
      <p:sp>
        <p:nvSpPr>
          <p:cNvPr id="34848" name="Text Box 32"/>
          <p:cNvSpPr txBox="1">
            <a:spLocks noChangeArrowheads="1"/>
          </p:cNvSpPr>
          <p:nvPr/>
        </p:nvSpPr>
        <p:spPr bwMode="auto">
          <a:xfrm>
            <a:off x="1219200" y="3357565"/>
            <a:ext cx="514350" cy="452436"/>
          </a:xfrm>
          <a:prstGeom prst="rect">
            <a:avLst/>
          </a:prstGeom>
          <a:noFill/>
          <a:ln w="9525">
            <a:noFill/>
            <a:miter lim="800000"/>
            <a:headEnd/>
            <a:tailEnd/>
          </a:ln>
        </p:spPr>
        <p:txBody>
          <a:bodyPr/>
          <a:lstStyle/>
          <a:p>
            <a:pPr rtl="1"/>
            <a:r>
              <a:rPr lang="en-US" altLang="zh-CN" sz="2200" dirty="0">
                <a:latin typeface="Times New Roman" pitchFamily="18" charset="0"/>
                <a:ea typeface="SimSun" pitchFamily="2" charset="-122"/>
              </a:rPr>
              <a:t>P</a:t>
            </a:r>
            <a:r>
              <a:rPr lang="en-US" altLang="zh-CN" sz="2200" baseline="-25000" dirty="0">
                <a:latin typeface="Times New Roman" pitchFamily="18" charset="0"/>
                <a:ea typeface="SimSun" pitchFamily="2" charset="-122"/>
              </a:rPr>
              <a:t>2</a:t>
            </a:r>
            <a:endParaRPr lang="en-US" sz="2200" baseline="-25000" dirty="0"/>
          </a:p>
        </p:txBody>
      </p:sp>
      <p:sp>
        <p:nvSpPr>
          <p:cNvPr id="34849" name="Text Box 33"/>
          <p:cNvSpPr txBox="1">
            <a:spLocks noChangeArrowheads="1"/>
          </p:cNvSpPr>
          <p:nvPr/>
        </p:nvSpPr>
        <p:spPr bwMode="auto">
          <a:xfrm>
            <a:off x="3336396" y="4267200"/>
            <a:ext cx="473604" cy="485776"/>
          </a:xfrm>
          <a:prstGeom prst="rect">
            <a:avLst/>
          </a:prstGeom>
          <a:noFill/>
          <a:ln w="9525">
            <a:noFill/>
            <a:miter lim="800000"/>
            <a:headEnd/>
            <a:tailEnd/>
          </a:ln>
        </p:spPr>
        <p:txBody>
          <a:bodyPr/>
          <a:lstStyle/>
          <a:p>
            <a:pPr algn="ctr" rtl="1"/>
            <a:r>
              <a:rPr lang="en-US" altLang="zh-CN" sz="2200" dirty="0">
                <a:latin typeface="Times New Roman" pitchFamily="18" charset="0"/>
                <a:ea typeface="SimSun" pitchFamily="2" charset="-122"/>
              </a:rPr>
              <a:t>q</a:t>
            </a:r>
            <a:r>
              <a:rPr lang="en-US" altLang="zh-CN" sz="2200" baseline="-25000" dirty="0">
                <a:latin typeface="Times New Roman" pitchFamily="18" charset="0"/>
                <a:ea typeface="SimSun" pitchFamily="2" charset="-122"/>
              </a:rPr>
              <a:t>1</a:t>
            </a:r>
            <a:endParaRPr lang="en-US" sz="2200" baseline="-25000" dirty="0"/>
          </a:p>
        </p:txBody>
      </p:sp>
      <p:sp>
        <p:nvSpPr>
          <p:cNvPr id="34850" name="Text Box 34"/>
          <p:cNvSpPr txBox="1">
            <a:spLocks noChangeArrowheads="1"/>
          </p:cNvSpPr>
          <p:nvPr/>
        </p:nvSpPr>
        <p:spPr bwMode="auto">
          <a:xfrm>
            <a:off x="2667000" y="4267199"/>
            <a:ext cx="458919" cy="481013"/>
          </a:xfrm>
          <a:prstGeom prst="rect">
            <a:avLst/>
          </a:prstGeom>
          <a:noFill/>
          <a:ln w="9525">
            <a:noFill/>
            <a:miter lim="800000"/>
            <a:headEnd/>
            <a:tailEnd/>
          </a:ln>
        </p:spPr>
        <p:txBody>
          <a:bodyPr/>
          <a:lstStyle/>
          <a:p>
            <a:pPr algn="ctr" rtl="1"/>
            <a:r>
              <a:rPr lang="en-US" altLang="zh-CN" sz="2200" dirty="0">
                <a:latin typeface="Times New Roman" pitchFamily="18" charset="0"/>
                <a:ea typeface="SimSun" pitchFamily="2" charset="-122"/>
              </a:rPr>
              <a:t>q</a:t>
            </a:r>
            <a:r>
              <a:rPr lang="en-US" altLang="zh-CN" sz="2200" baseline="-25000" dirty="0">
                <a:latin typeface="Times New Roman" pitchFamily="18" charset="0"/>
                <a:ea typeface="SimSun" pitchFamily="2" charset="-122"/>
              </a:rPr>
              <a:t>2</a:t>
            </a:r>
            <a:endParaRPr lang="en-US" sz="2200" baseline="-25000" dirty="0"/>
          </a:p>
        </p:txBody>
      </p:sp>
      <p:sp>
        <p:nvSpPr>
          <p:cNvPr id="34853" name="Text Box 37"/>
          <p:cNvSpPr txBox="1">
            <a:spLocks noChangeArrowheads="1"/>
          </p:cNvSpPr>
          <p:nvPr/>
        </p:nvSpPr>
        <p:spPr bwMode="auto">
          <a:xfrm>
            <a:off x="7548167" y="4316413"/>
            <a:ext cx="822060" cy="500062"/>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Q</a:t>
            </a:r>
            <a:r>
              <a:rPr lang="en-US" altLang="zh-CN" sz="2200" baseline="-25000" dirty="0">
                <a:latin typeface="Times New Roman" pitchFamily="18" charset="0"/>
                <a:ea typeface="SimSun" pitchFamily="2" charset="-122"/>
              </a:rPr>
              <a:t>2</a:t>
            </a:r>
            <a:endParaRPr lang="en-US" sz="2200" dirty="0"/>
          </a:p>
        </p:txBody>
      </p:sp>
      <p:sp>
        <p:nvSpPr>
          <p:cNvPr id="34854" name="Text Box 38"/>
          <p:cNvSpPr txBox="1">
            <a:spLocks noChangeArrowheads="1"/>
          </p:cNvSpPr>
          <p:nvPr/>
        </p:nvSpPr>
        <p:spPr bwMode="auto">
          <a:xfrm>
            <a:off x="7086600" y="4316413"/>
            <a:ext cx="690298" cy="407987"/>
          </a:xfrm>
          <a:prstGeom prst="rect">
            <a:avLst/>
          </a:prstGeom>
          <a:noFill/>
          <a:ln w="25400">
            <a:noFill/>
            <a:miter lim="800000"/>
            <a:headEnd/>
            <a:tailEnd/>
          </a:ln>
          <a:effectLst/>
        </p:spPr>
        <p:txBody>
          <a:bodyPr/>
          <a:lstStyle/>
          <a:p>
            <a:pPr algn="ctr" rtl="1"/>
            <a:r>
              <a:rPr lang="en-US" altLang="zh-CN" sz="2200" dirty="0">
                <a:latin typeface="Times New Roman" pitchFamily="18" charset="0"/>
                <a:ea typeface="SimSun" pitchFamily="2" charset="-122"/>
              </a:rPr>
              <a:t>Q</a:t>
            </a:r>
            <a:r>
              <a:rPr lang="en-US" altLang="zh-CN" sz="2200" baseline="-25000" dirty="0">
                <a:latin typeface="Times New Roman" pitchFamily="18" charset="0"/>
                <a:ea typeface="SimSun" pitchFamily="2" charset="-122"/>
              </a:rPr>
              <a:t>1</a:t>
            </a:r>
            <a:endParaRPr lang="en-US" sz="2200" dirty="0"/>
          </a:p>
        </p:txBody>
      </p:sp>
      <p:sp>
        <p:nvSpPr>
          <p:cNvPr id="34855" name="AutoShape 3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41" name="Line 27"/>
          <p:cNvSpPr>
            <a:spLocks noChangeShapeType="1"/>
          </p:cNvSpPr>
          <p:nvPr/>
        </p:nvSpPr>
        <p:spPr bwMode="auto">
          <a:xfrm flipH="1">
            <a:off x="1709473" y="3657600"/>
            <a:ext cx="1262327" cy="0"/>
          </a:xfrm>
          <a:prstGeom prst="line">
            <a:avLst/>
          </a:prstGeom>
          <a:noFill/>
          <a:ln w="15875">
            <a:solidFill>
              <a:srgbClr val="000000"/>
            </a:solidFill>
            <a:prstDash val="dash"/>
            <a:round/>
            <a:headEnd/>
            <a:tailEnd/>
          </a:ln>
          <a:effectLst/>
        </p:spPr>
        <p:txBody>
          <a:bodyPr/>
          <a:lstStyle/>
          <a:p>
            <a:endParaRPr lang="ar-SA"/>
          </a:p>
        </p:txBody>
      </p:sp>
      <p:sp>
        <p:nvSpPr>
          <p:cNvPr id="42" name="Line 27"/>
          <p:cNvSpPr>
            <a:spLocks noChangeShapeType="1"/>
          </p:cNvSpPr>
          <p:nvPr/>
        </p:nvSpPr>
        <p:spPr bwMode="auto">
          <a:xfrm flipH="1" flipV="1">
            <a:off x="1752600" y="2819400"/>
            <a:ext cx="1828800" cy="1587"/>
          </a:xfrm>
          <a:prstGeom prst="line">
            <a:avLst/>
          </a:prstGeom>
          <a:noFill/>
          <a:ln w="12700">
            <a:solidFill>
              <a:srgbClr val="000000"/>
            </a:solidFill>
            <a:prstDash val="dash"/>
            <a:round/>
            <a:headEnd/>
            <a:tailEnd/>
          </a:ln>
          <a:effectLst/>
        </p:spPr>
        <p:txBody>
          <a:bodyPr/>
          <a:lstStyle/>
          <a:p>
            <a:endParaRPr lang="ar-SA"/>
          </a:p>
        </p:txBody>
      </p:sp>
      <p:sp>
        <p:nvSpPr>
          <p:cNvPr id="43" name="Line 13"/>
          <p:cNvSpPr>
            <a:spLocks noChangeShapeType="1"/>
          </p:cNvSpPr>
          <p:nvPr/>
        </p:nvSpPr>
        <p:spPr bwMode="auto">
          <a:xfrm>
            <a:off x="3610504" y="2819400"/>
            <a:ext cx="2561696" cy="0"/>
          </a:xfrm>
          <a:prstGeom prst="line">
            <a:avLst/>
          </a:prstGeom>
          <a:noFill/>
          <a:ln w="15875">
            <a:solidFill>
              <a:srgbClr val="000000"/>
            </a:solidFill>
            <a:prstDash val="dash"/>
            <a:round/>
            <a:headEnd/>
            <a:tailEnd/>
          </a:ln>
          <a:effectLst/>
        </p:spPr>
        <p:txBody>
          <a:bodyPr/>
          <a:lstStyle/>
          <a:p>
            <a:endParaRPr lang="ar-SA"/>
          </a:p>
        </p:txBody>
      </p:sp>
      <p:sp>
        <p:nvSpPr>
          <p:cNvPr id="44" name="Line 13"/>
          <p:cNvSpPr>
            <a:spLocks noChangeShapeType="1"/>
          </p:cNvSpPr>
          <p:nvPr/>
        </p:nvSpPr>
        <p:spPr bwMode="auto">
          <a:xfrm>
            <a:off x="2895600" y="3657600"/>
            <a:ext cx="3276600" cy="0"/>
          </a:xfrm>
          <a:prstGeom prst="line">
            <a:avLst/>
          </a:prstGeom>
          <a:noFill/>
          <a:ln w="15875">
            <a:solidFill>
              <a:srgbClr val="000000"/>
            </a:solidFill>
            <a:prstDash val="dash"/>
            <a:round/>
            <a:headEnd/>
            <a:tailEnd/>
          </a:ln>
          <a:effectLst/>
        </p:spPr>
        <p:txBody>
          <a:bodyPr/>
          <a:lstStyle/>
          <a:p>
            <a:endParaRPr lang="ar-SA"/>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838200"/>
          </a:xfrm>
        </p:spPr>
        <p:txBody>
          <a:bodyPr/>
          <a:lstStyle/>
          <a:p>
            <a:r>
              <a:rPr lang="ar-SA" sz="3800" dirty="0" smtClean="0">
                <a:solidFill>
                  <a:srgbClr val="0000FF"/>
                </a:solidFill>
              </a:rPr>
              <a:t>المنافسة التامة والكفاءة الاقتصادية</a:t>
            </a:r>
          </a:p>
        </p:txBody>
      </p:sp>
      <p:sp>
        <p:nvSpPr>
          <p:cNvPr id="3" name="Content Placeholder 2"/>
          <p:cNvSpPr>
            <a:spLocks noGrp="1"/>
          </p:cNvSpPr>
          <p:nvPr>
            <p:ph idx="1"/>
          </p:nvPr>
        </p:nvSpPr>
        <p:spPr>
          <a:xfrm>
            <a:off x="304800" y="1371600"/>
            <a:ext cx="9105900" cy="4419600"/>
          </a:xfrm>
        </p:spPr>
        <p:txBody>
          <a:bodyPr/>
          <a:lstStyle/>
          <a:p>
            <a:pPr algn="just" rtl="1">
              <a:spcBef>
                <a:spcPct val="50000"/>
              </a:spcBef>
            </a:pPr>
            <a:r>
              <a:rPr lang="ar-BH" sz="2600" dirty="0" smtClean="0"/>
              <a:t>توازن المنشأة في المدى البعيد في ظل المنافسة التامة يتطلب أن يكون : </a:t>
            </a:r>
            <a:endParaRPr lang="en-US" sz="2600" dirty="0" smtClean="0"/>
          </a:p>
          <a:p>
            <a:pPr algn="ctr" rtl="1">
              <a:spcBef>
                <a:spcPct val="50000"/>
              </a:spcBef>
            </a:pPr>
            <a:r>
              <a:rPr lang="en-US" sz="2600" dirty="0" smtClean="0">
                <a:latin typeface="Times New Roman" pitchFamily="18" charset="0"/>
                <a:cs typeface="Times New Roman" pitchFamily="18" charset="0"/>
              </a:rPr>
              <a:t>P</a:t>
            </a:r>
            <a:r>
              <a:rPr lang="en-US" sz="2600" dirty="0" smtClean="0">
                <a:cs typeface="+mj-cs"/>
              </a:rPr>
              <a:t> </a:t>
            </a:r>
            <a:r>
              <a:rPr lang="en-US" sz="2600" dirty="0" smtClean="0">
                <a:latin typeface="Times New Roman" pitchFamily="18" charset="0"/>
                <a:cs typeface="Times New Roman" pitchFamily="18" charset="0"/>
              </a:rPr>
              <a:t>= MC = AC</a:t>
            </a:r>
            <a:r>
              <a:rPr lang="ar-BH" sz="2600" dirty="0" smtClean="0">
                <a:latin typeface="Times New Roman" pitchFamily="18" charset="0"/>
                <a:cs typeface="Times New Roman" pitchFamily="18" charset="0"/>
              </a:rPr>
              <a:t> </a:t>
            </a:r>
          </a:p>
          <a:p>
            <a:pPr algn="just" rtl="1">
              <a:spcBef>
                <a:spcPct val="50000"/>
              </a:spcBef>
            </a:pPr>
            <a:r>
              <a:rPr lang="ar-BH" sz="2600" dirty="0" smtClean="0"/>
              <a:t>فتوازن المنشأة في المدى البعيد إذاً يحدث عندما تنتج المنشأة بأقل تكلفة للوحدة، </a:t>
            </a:r>
            <a:r>
              <a:rPr lang="ar-SA" sz="2600" dirty="0" smtClean="0"/>
              <a:t>مما يدل على </a:t>
            </a:r>
            <a:r>
              <a:rPr lang="ar-BH" sz="2600" dirty="0" smtClean="0"/>
              <a:t>تحقيق الكفاءة الاقتصادية في الإنتاج.</a:t>
            </a:r>
            <a:r>
              <a:rPr lang="ar-SA" sz="2600" dirty="0" smtClean="0"/>
              <a:t> بينما في المدى القصير، فتحدد المنشأة كمية الإنتاج عند تساوي سعر السوق مع التكلفة الحدية لهذه الكمية وتحقق أرباحا، دون أن تصل إلى الكفاءة الاقتصادية كونها لا تنتج بأقل تكلفة متوسطة ممكنة. </a:t>
            </a:r>
            <a:endParaRPr lang="fr-MA" sz="2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838200"/>
          </a:xfrm>
        </p:spPr>
        <p:txBody>
          <a:bodyPr/>
          <a:lstStyle/>
          <a:p>
            <a:r>
              <a:rPr lang="ar-SA" sz="3800" dirty="0" smtClean="0">
                <a:solidFill>
                  <a:srgbClr val="0000FF"/>
                </a:solidFill>
              </a:rPr>
              <a:t>منحنى عرض الصناعة في المدى البعيد</a:t>
            </a:r>
          </a:p>
        </p:txBody>
      </p:sp>
      <p:sp>
        <p:nvSpPr>
          <p:cNvPr id="3" name="Content Placeholder 2"/>
          <p:cNvSpPr>
            <a:spLocks noGrp="1"/>
          </p:cNvSpPr>
          <p:nvPr>
            <p:ph idx="1"/>
          </p:nvPr>
        </p:nvSpPr>
        <p:spPr>
          <a:xfrm>
            <a:off x="304800" y="1295400"/>
            <a:ext cx="9105900" cy="4419600"/>
          </a:xfrm>
        </p:spPr>
        <p:txBody>
          <a:bodyPr/>
          <a:lstStyle/>
          <a:p>
            <a:pPr algn="just" rtl="1">
              <a:spcBef>
                <a:spcPct val="50000"/>
              </a:spcBef>
            </a:pPr>
            <a:r>
              <a:rPr lang="ar-SA" sz="2600" dirty="0" smtClean="0">
                <a:solidFill>
                  <a:srgbClr val="0000FF"/>
                </a:solidFill>
              </a:rPr>
              <a:t>حالة اقتصاديات الحجم: </a:t>
            </a:r>
            <a:r>
              <a:rPr lang="ar-SA" sz="1800" dirty="0" smtClean="0">
                <a:solidFill>
                  <a:srgbClr val="0000FF"/>
                </a:solidFill>
              </a:rPr>
              <a:t>(خاصة عند انخفاض أسعار عناصر الإنتاج، وزيادة حجم الإنتاج)</a:t>
            </a:r>
          </a:p>
          <a:p>
            <a:pPr algn="just" rtl="1">
              <a:spcBef>
                <a:spcPct val="50000"/>
              </a:spcBef>
            </a:pPr>
            <a:r>
              <a:rPr lang="ar-BH" sz="2400" dirty="0" smtClean="0"/>
              <a:t>يؤدي توسع الصناعة ودخول منافسين جدد إلى خفض تكاليف إنتاج الوحدة (إنخفاض </a:t>
            </a:r>
            <a:r>
              <a:rPr lang="en-US" sz="2200" dirty="0" smtClean="0">
                <a:latin typeface="Times New Roman" pitchFamily="18" charset="0"/>
                <a:cs typeface="Times New Roman" pitchFamily="18" charset="0"/>
              </a:rPr>
              <a:t>AC</a:t>
            </a:r>
            <a:r>
              <a:rPr lang="ar-BH" sz="2400" dirty="0" smtClean="0"/>
              <a:t>).</a:t>
            </a:r>
            <a:endParaRPr lang="ar-SA" sz="2400" dirty="0" smtClean="0"/>
          </a:p>
          <a:p>
            <a:pPr algn="just" rtl="1">
              <a:spcBef>
                <a:spcPct val="50000"/>
              </a:spcBef>
            </a:pPr>
            <a:r>
              <a:rPr lang="ar-BH" sz="2400" dirty="0" smtClean="0"/>
              <a:t>يوضح </a:t>
            </a:r>
            <a:r>
              <a:rPr lang="ar-SA" sz="2400" dirty="0" smtClean="0">
                <a:solidFill>
                  <a:srgbClr val="0000FF"/>
                </a:solidFill>
              </a:rPr>
              <a:t>الرسم البياني</a:t>
            </a:r>
            <a:r>
              <a:rPr lang="ar-BH" sz="2400" dirty="0" smtClean="0">
                <a:solidFill>
                  <a:srgbClr val="0000FF"/>
                </a:solidFill>
              </a:rPr>
              <a:t> </a:t>
            </a:r>
            <a:r>
              <a:rPr lang="ar-SA" sz="2400" dirty="0" smtClean="0">
                <a:solidFill>
                  <a:srgbClr val="0000FF"/>
                </a:solidFill>
              </a:rPr>
              <a:t>1</a:t>
            </a:r>
            <a:r>
              <a:rPr lang="ar-SA" sz="2400" dirty="0" smtClean="0"/>
              <a:t> </a:t>
            </a:r>
            <a:r>
              <a:rPr lang="ar-BH" sz="2400" dirty="0" smtClean="0"/>
              <a:t>حالة صناعة</a:t>
            </a:r>
            <a:r>
              <a:rPr lang="ar-SA" sz="2400" dirty="0" smtClean="0"/>
              <a:t> </a:t>
            </a:r>
            <a:r>
              <a:rPr lang="ar-BH" sz="2400" dirty="0" smtClean="0"/>
              <a:t>ذات تكاليف متناقصة أ</a:t>
            </a:r>
            <a:r>
              <a:rPr lang="ar-SA" sz="2400" dirty="0" smtClean="0"/>
              <a:t>ي</a:t>
            </a:r>
            <a:r>
              <a:rPr lang="ar-BH" sz="2400" dirty="0" smtClean="0"/>
              <a:t> </a:t>
            </a:r>
            <a:r>
              <a:rPr lang="ar-SA" sz="2400" dirty="0" smtClean="0"/>
              <a:t>اقتصاديات الحجم</a:t>
            </a:r>
            <a:r>
              <a:rPr lang="ar-BH" sz="2400" dirty="0" smtClean="0"/>
              <a:t>.</a:t>
            </a:r>
            <a:endParaRPr lang="fr-MA" sz="2400" dirty="0" smtClean="0"/>
          </a:p>
          <a:p>
            <a:pPr algn="just" rtl="1">
              <a:spcBef>
                <a:spcPct val="50000"/>
              </a:spcBef>
            </a:pPr>
            <a:r>
              <a:rPr lang="ar-SA" sz="2600" dirty="0" smtClean="0">
                <a:solidFill>
                  <a:srgbClr val="0000FF"/>
                </a:solidFill>
              </a:rPr>
              <a:t>حالة لا قتصاديات الحجم: </a:t>
            </a:r>
            <a:r>
              <a:rPr lang="ar-SA" sz="1800" dirty="0" smtClean="0">
                <a:solidFill>
                  <a:srgbClr val="0000FF"/>
                </a:solidFill>
              </a:rPr>
              <a:t>(خاصة عند اشتداد حدة المنافسة التي تفرط في الإنفاق على الإعلانات والدعاية)</a:t>
            </a:r>
          </a:p>
          <a:p>
            <a:pPr algn="just" rtl="1">
              <a:spcBef>
                <a:spcPct val="50000"/>
              </a:spcBef>
            </a:pPr>
            <a:r>
              <a:rPr lang="ar-BH" sz="2400" dirty="0" smtClean="0"/>
              <a:t>وي</a:t>
            </a:r>
            <a:r>
              <a:rPr lang="ar-SA" sz="2400" dirty="0" smtClean="0"/>
              <a:t>شير</a:t>
            </a:r>
            <a:r>
              <a:rPr lang="ar-BH" sz="2400" dirty="0" smtClean="0"/>
              <a:t> </a:t>
            </a:r>
            <a:r>
              <a:rPr lang="ar-SA" sz="2400" dirty="0" smtClean="0">
                <a:solidFill>
                  <a:srgbClr val="0000FF"/>
                </a:solidFill>
              </a:rPr>
              <a:t>الرسم البياني 2</a:t>
            </a:r>
            <a:r>
              <a:rPr lang="ar-SA" sz="2400" dirty="0" smtClean="0">
                <a:solidFill>
                  <a:srgbClr val="FF0000"/>
                </a:solidFill>
              </a:rPr>
              <a:t> </a:t>
            </a:r>
            <a:r>
              <a:rPr lang="ar-SA" sz="2400" dirty="0" smtClean="0">
                <a:solidFill>
                  <a:srgbClr val="000000"/>
                </a:solidFill>
              </a:rPr>
              <a:t>إلى ح</a:t>
            </a:r>
            <a:r>
              <a:rPr lang="ar-SA" sz="2400" dirty="0" smtClean="0"/>
              <a:t>الة</a:t>
            </a:r>
            <a:r>
              <a:rPr lang="ar-BH" sz="2400" dirty="0" smtClean="0"/>
              <a:t> </a:t>
            </a:r>
            <a:r>
              <a:rPr lang="ar-SA" sz="2400" dirty="0" smtClean="0"/>
              <a:t>القطاع</a:t>
            </a:r>
            <a:r>
              <a:rPr lang="ar-BH" sz="2400" dirty="0" smtClean="0"/>
              <a:t> ذ</a:t>
            </a:r>
            <a:r>
              <a:rPr lang="ar-SA" sz="2400" dirty="0" smtClean="0"/>
              <a:t>و</a:t>
            </a:r>
            <a:r>
              <a:rPr lang="ar-BH" sz="2400" dirty="0" smtClean="0"/>
              <a:t> تكاليف متزايدة أ</a:t>
            </a:r>
            <a:r>
              <a:rPr lang="ar-SA" sz="2400" dirty="0" smtClean="0"/>
              <a:t>ي</a:t>
            </a:r>
            <a:r>
              <a:rPr lang="ar-BH" sz="2400" dirty="0" smtClean="0"/>
              <a:t> </a:t>
            </a:r>
            <a:r>
              <a:rPr lang="ar-SA" sz="2400" dirty="0" smtClean="0"/>
              <a:t>لاقتصاديات الحجم</a:t>
            </a:r>
            <a:r>
              <a:rPr lang="ar-BH" sz="2400" dirty="0" smtClean="0"/>
              <a:t>.</a:t>
            </a:r>
            <a:endParaRPr lang="fr-MA" sz="2400" dirty="0" smtClean="0"/>
          </a:p>
          <a:p>
            <a:pPr algn="just" rtl="1">
              <a:spcBef>
                <a:spcPct val="50000"/>
              </a:spcBef>
            </a:pPr>
            <a:r>
              <a:rPr lang="ar-SA" sz="2600" dirty="0" smtClean="0">
                <a:solidFill>
                  <a:srgbClr val="0000FF"/>
                </a:solidFill>
              </a:rPr>
              <a:t>حالة الصناعة ذات التكاليف الثابتة: </a:t>
            </a:r>
            <a:r>
              <a:rPr lang="ar-SA" sz="1800" dirty="0" smtClean="0">
                <a:solidFill>
                  <a:srgbClr val="0000FF"/>
                </a:solidFill>
              </a:rPr>
              <a:t>(تعادل تأثير العوامل التي تزيد في التكاليف مع تلك التي تخفضها) </a:t>
            </a:r>
          </a:p>
          <a:p>
            <a:pPr algn="just" rtl="1">
              <a:spcBef>
                <a:spcPct val="50000"/>
              </a:spcBef>
            </a:pPr>
            <a:r>
              <a:rPr lang="ar-BH" sz="2400" dirty="0" smtClean="0"/>
              <a:t>هي الصناعات التي لا تتأثر تكلفة إنتاج الوحدة فيها بما يطرأ على الصناعة من توسع. </a:t>
            </a:r>
            <a:endParaRPr lang="fr-MA" sz="2400" dirty="0" smtClean="0"/>
          </a:p>
          <a:p>
            <a:pPr algn="just" rtl="1">
              <a:spcBef>
                <a:spcPct val="50000"/>
              </a:spcBef>
            </a:pPr>
            <a:r>
              <a:rPr lang="ar-BH" sz="2400" dirty="0" smtClean="0"/>
              <a:t>وي</a:t>
            </a:r>
            <a:r>
              <a:rPr lang="ar-SA" sz="2400" dirty="0" smtClean="0"/>
              <a:t>بين</a:t>
            </a:r>
            <a:r>
              <a:rPr lang="ar-BH" sz="2400" dirty="0" smtClean="0"/>
              <a:t> </a:t>
            </a:r>
            <a:r>
              <a:rPr lang="ar-SA" sz="2400" dirty="0" smtClean="0">
                <a:solidFill>
                  <a:srgbClr val="0000FF"/>
                </a:solidFill>
              </a:rPr>
              <a:t>الرسم البياني 3 </a:t>
            </a:r>
            <a:r>
              <a:rPr lang="ar-BH" sz="2400" dirty="0" smtClean="0"/>
              <a:t>حالة </a:t>
            </a:r>
            <a:r>
              <a:rPr lang="ar-SA" sz="2400" dirty="0" smtClean="0"/>
              <a:t>ال</a:t>
            </a:r>
            <a:r>
              <a:rPr lang="ar-BH" sz="2400" dirty="0" smtClean="0"/>
              <a:t>صناعة ذات تكاليف ثابتة.</a:t>
            </a:r>
            <a:endParaRPr lang="fr-MA" sz="2400" dirty="0" smtClean="0"/>
          </a:p>
          <a:p>
            <a:pPr algn="just" rtl="1">
              <a:spcBef>
                <a:spcPct val="50000"/>
              </a:spcBef>
            </a:pPr>
            <a:endParaRPr lang="fr-MA" sz="2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Line 3"/>
          <p:cNvSpPr>
            <a:spLocks noChangeShapeType="1"/>
          </p:cNvSpPr>
          <p:nvPr/>
        </p:nvSpPr>
        <p:spPr bwMode="auto">
          <a:xfrm>
            <a:off x="1295400" y="1752600"/>
            <a:ext cx="7772400" cy="0"/>
          </a:xfrm>
          <a:prstGeom prst="line">
            <a:avLst/>
          </a:prstGeom>
          <a:noFill/>
          <a:ln w="12700">
            <a:solidFill>
              <a:srgbClr val="000000"/>
            </a:solidFill>
            <a:prstDash val="dash"/>
            <a:round/>
            <a:headEnd/>
            <a:tailEnd/>
          </a:ln>
          <a:effectLst/>
        </p:spPr>
        <p:txBody>
          <a:bodyPr/>
          <a:lstStyle/>
          <a:p>
            <a:endParaRPr lang="ar-SA"/>
          </a:p>
        </p:txBody>
      </p:sp>
      <p:sp>
        <p:nvSpPr>
          <p:cNvPr id="40964" name="Text Box 4"/>
          <p:cNvSpPr txBox="1">
            <a:spLocks noChangeArrowheads="1"/>
          </p:cNvSpPr>
          <p:nvPr/>
        </p:nvSpPr>
        <p:spPr bwMode="auto">
          <a:xfrm>
            <a:off x="8534400" y="2133600"/>
            <a:ext cx="1066800" cy="533400"/>
          </a:xfrm>
          <a:prstGeom prst="rect">
            <a:avLst/>
          </a:prstGeom>
          <a:noFill/>
          <a:ln w="9525">
            <a:noFill/>
            <a:miter lim="800000"/>
            <a:headEnd/>
            <a:tailEnd/>
          </a:ln>
          <a:effectLst/>
        </p:spPr>
        <p:txBody>
          <a:bodyPr/>
          <a:lstStyle/>
          <a:p>
            <a:pPr algn="just" rtl="1"/>
            <a:endParaRPr lang="en-US" altLang="zh-CN" sz="800" b="1" baseline="-25000" dirty="0">
              <a:latin typeface="Times New Roman" pitchFamily="18" charset="0"/>
              <a:ea typeface="SimSun" pitchFamily="2" charset="-122"/>
            </a:endParaRPr>
          </a:p>
          <a:p>
            <a:pPr algn="just" rtl="1"/>
            <a:r>
              <a:rPr lang="en-US" altLang="zh-CN" sz="2200" dirty="0">
                <a:latin typeface="Times New Roman" pitchFamily="18" charset="0"/>
                <a:ea typeface="SimSun" pitchFamily="2" charset="-122"/>
              </a:rPr>
              <a:t>LRAC</a:t>
            </a:r>
            <a:r>
              <a:rPr lang="en-US" altLang="zh-CN" sz="2200" baseline="-25000" dirty="0">
                <a:latin typeface="Times New Roman" pitchFamily="18" charset="0"/>
                <a:ea typeface="SimSun" pitchFamily="2" charset="-122"/>
              </a:rPr>
              <a:t>2</a:t>
            </a:r>
          </a:p>
          <a:p>
            <a:pPr algn="just" rtl="1"/>
            <a:endParaRPr lang="en-US" altLang="zh-CN" sz="800" b="1" baseline="-25000" dirty="0">
              <a:latin typeface="Times New Roman" pitchFamily="18" charset="0"/>
              <a:ea typeface="SimSun" pitchFamily="2" charset="-122"/>
            </a:endParaRPr>
          </a:p>
          <a:p>
            <a:pPr algn="r" rtl="1"/>
            <a:endParaRPr lang="en-US" dirty="0"/>
          </a:p>
        </p:txBody>
      </p:sp>
      <p:sp>
        <p:nvSpPr>
          <p:cNvPr id="40965" name="Text Box 5"/>
          <p:cNvSpPr txBox="1">
            <a:spLocks noChangeArrowheads="1"/>
          </p:cNvSpPr>
          <p:nvPr/>
        </p:nvSpPr>
        <p:spPr bwMode="auto">
          <a:xfrm>
            <a:off x="7696200" y="1143000"/>
            <a:ext cx="1308761" cy="650876"/>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cs typeface="Arabic Transparent" pitchFamily="2" charset="-78"/>
              </a:rPr>
              <a:t>LRMC</a:t>
            </a:r>
            <a:r>
              <a:rPr lang="en-US" altLang="zh-CN" sz="2200" baseline="-25000" dirty="0">
                <a:latin typeface="Times New Roman" pitchFamily="18" charset="0"/>
                <a:ea typeface="SimSun" pitchFamily="2" charset="-122"/>
                <a:cs typeface="Arabic Transparent" pitchFamily="2" charset="-78"/>
              </a:rPr>
              <a:t>1</a:t>
            </a:r>
            <a:endParaRPr lang="en-US" sz="2200" dirty="0">
              <a:ea typeface="SimSun" pitchFamily="2" charset="-122"/>
              <a:cs typeface="Arabic Transparent" pitchFamily="2" charset="-78"/>
            </a:endParaRPr>
          </a:p>
        </p:txBody>
      </p:sp>
      <p:sp>
        <p:nvSpPr>
          <p:cNvPr id="40966" name="Text Box 6"/>
          <p:cNvSpPr txBox="1">
            <a:spLocks noChangeArrowheads="1"/>
          </p:cNvSpPr>
          <p:nvPr/>
        </p:nvSpPr>
        <p:spPr bwMode="auto">
          <a:xfrm>
            <a:off x="3429000" y="2921001"/>
            <a:ext cx="1012693" cy="431799"/>
          </a:xfrm>
          <a:prstGeom prst="rect">
            <a:avLst/>
          </a:prstGeom>
          <a:noFill/>
          <a:ln w="9525">
            <a:noFill/>
            <a:miter lim="800000"/>
            <a:headEnd/>
            <a:tailEnd/>
          </a:ln>
          <a:effectLst/>
        </p:spPr>
        <p:txBody>
          <a:bodyPr/>
          <a:lstStyle/>
          <a:p>
            <a:pPr algn="ctr" rtl="1"/>
            <a:r>
              <a:rPr lang="en-US" sz="2200" dirty="0">
                <a:latin typeface="Times New Roman" pitchFamily="18" charset="0"/>
                <a:ea typeface="SimSun" pitchFamily="2" charset="-122"/>
              </a:rPr>
              <a:t>LRIS</a:t>
            </a:r>
            <a:endParaRPr lang="en-US" sz="2200" dirty="0"/>
          </a:p>
        </p:txBody>
      </p:sp>
      <p:sp>
        <p:nvSpPr>
          <p:cNvPr id="40967" name="Text Box 7"/>
          <p:cNvSpPr txBox="1">
            <a:spLocks noChangeArrowheads="1"/>
          </p:cNvSpPr>
          <p:nvPr/>
        </p:nvSpPr>
        <p:spPr bwMode="auto">
          <a:xfrm>
            <a:off x="2644511" y="2667000"/>
            <a:ext cx="555889" cy="457199"/>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E</a:t>
            </a:r>
            <a:r>
              <a:rPr lang="en-US" altLang="zh-CN" sz="2200" baseline="-25000" dirty="0">
                <a:latin typeface="Times New Roman" pitchFamily="18" charset="0"/>
                <a:ea typeface="SimSun" pitchFamily="2" charset="-122"/>
              </a:rPr>
              <a:t>3</a:t>
            </a:r>
            <a:endParaRPr lang="en-US" sz="2200" dirty="0"/>
          </a:p>
        </p:txBody>
      </p:sp>
      <p:sp>
        <p:nvSpPr>
          <p:cNvPr id="40968" name="Text Box 8"/>
          <p:cNvSpPr txBox="1">
            <a:spLocks noChangeArrowheads="1"/>
          </p:cNvSpPr>
          <p:nvPr/>
        </p:nvSpPr>
        <p:spPr bwMode="auto">
          <a:xfrm>
            <a:off x="1524000" y="1295400"/>
            <a:ext cx="499402" cy="479425"/>
          </a:xfrm>
          <a:prstGeom prst="rect">
            <a:avLst/>
          </a:prstGeom>
          <a:noFill/>
          <a:ln w="9525">
            <a:noFill/>
            <a:miter lim="800000"/>
            <a:headEnd/>
            <a:tailEnd/>
          </a:ln>
          <a:effectLst/>
        </p:spPr>
        <p:txBody>
          <a:bodyPr/>
          <a:lstStyle/>
          <a:p>
            <a:pPr rtl="1"/>
            <a:r>
              <a:rPr lang="en-US" altLang="zh-CN" sz="2200" dirty="0">
                <a:latin typeface="Times New Roman" pitchFamily="18" charset="0"/>
                <a:ea typeface="SimSun" pitchFamily="2" charset="-122"/>
              </a:rPr>
              <a:t>E</a:t>
            </a:r>
            <a:r>
              <a:rPr lang="en-US" altLang="zh-CN" sz="2200" baseline="-25000" dirty="0">
                <a:latin typeface="Times New Roman" pitchFamily="18" charset="0"/>
                <a:ea typeface="SimSun" pitchFamily="2" charset="-122"/>
              </a:rPr>
              <a:t>2</a:t>
            </a:r>
            <a:endParaRPr lang="en-US" sz="2200" dirty="0"/>
          </a:p>
        </p:txBody>
      </p:sp>
      <p:sp>
        <p:nvSpPr>
          <p:cNvPr id="40969" name="Text Box 9"/>
          <p:cNvSpPr txBox="1">
            <a:spLocks noChangeArrowheads="1"/>
          </p:cNvSpPr>
          <p:nvPr/>
        </p:nvSpPr>
        <p:spPr bwMode="auto">
          <a:xfrm>
            <a:off x="1905000" y="1905000"/>
            <a:ext cx="457200" cy="381000"/>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E</a:t>
            </a:r>
            <a:r>
              <a:rPr lang="en-US" altLang="zh-CN" sz="2200" baseline="-25000" dirty="0">
                <a:latin typeface="Times New Roman" pitchFamily="18" charset="0"/>
                <a:ea typeface="SimSun" pitchFamily="2" charset="-122"/>
              </a:rPr>
              <a:t>1</a:t>
            </a:r>
            <a:endParaRPr lang="en-US" sz="2200" dirty="0"/>
          </a:p>
        </p:txBody>
      </p:sp>
      <p:sp>
        <p:nvSpPr>
          <p:cNvPr id="40970" name="Line 10"/>
          <p:cNvSpPr>
            <a:spLocks noChangeShapeType="1"/>
          </p:cNvSpPr>
          <p:nvPr/>
        </p:nvSpPr>
        <p:spPr bwMode="auto">
          <a:xfrm>
            <a:off x="1295400" y="1000125"/>
            <a:ext cx="0" cy="3038475"/>
          </a:xfrm>
          <a:prstGeom prst="line">
            <a:avLst/>
          </a:prstGeom>
          <a:noFill/>
          <a:ln w="25400">
            <a:solidFill>
              <a:srgbClr val="000000"/>
            </a:solidFill>
            <a:round/>
            <a:headEnd type="triangle"/>
            <a:tailEnd/>
          </a:ln>
          <a:effectLst/>
        </p:spPr>
        <p:txBody>
          <a:bodyPr/>
          <a:lstStyle/>
          <a:p>
            <a:endParaRPr lang="ar-SA"/>
          </a:p>
        </p:txBody>
      </p:sp>
      <p:sp>
        <p:nvSpPr>
          <p:cNvPr id="40972" name="Line 12"/>
          <p:cNvSpPr>
            <a:spLocks noChangeShapeType="1"/>
          </p:cNvSpPr>
          <p:nvPr/>
        </p:nvSpPr>
        <p:spPr bwMode="auto">
          <a:xfrm>
            <a:off x="1524000" y="1806576"/>
            <a:ext cx="1110985" cy="1992313"/>
          </a:xfrm>
          <a:prstGeom prst="line">
            <a:avLst/>
          </a:prstGeom>
          <a:noFill/>
          <a:ln w="19050">
            <a:solidFill>
              <a:srgbClr val="000000"/>
            </a:solidFill>
            <a:round/>
            <a:headEnd/>
            <a:tailEnd/>
          </a:ln>
          <a:effectLst/>
        </p:spPr>
        <p:txBody>
          <a:bodyPr/>
          <a:lstStyle/>
          <a:p>
            <a:endParaRPr lang="ar-SA"/>
          </a:p>
        </p:txBody>
      </p:sp>
      <p:sp>
        <p:nvSpPr>
          <p:cNvPr id="40973" name="Line 13"/>
          <p:cNvSpPr>
            <a:spLocks noChangeShapeType="1"/>
          </p:cNvSpPr>
          <p:nvPr/>
        </p:nvSpPr>
        <p:spPr bwMode="auto">
          <a:xfrm>
            <a:off x="1828800" y="1295400"/>
            <a:ext cx="1752600" cy="2286000"/>
          </a:xfrm>
          <a:prstGeom prst="line">
            <a:avLst/>
          </a:prstGeom>
          <a:noFill/>
          <a:ln w="19050" cap="rnd">
            <a:solidFill>
              <a:srgbClr val="0000FF"/>
            </a:solidFill>
            <a:prstDash val="sysDot"/>
            <a:round/>
            <a:headEnd/>
            <a:tailEnd/>
          </a:ln>
          <a:effectLst/>
        </p:spPr>
        <p:txBody>
          <a:bodyPr/>
          <a:lstStyle/>
          <a:p>
            <a:endParaRPr lang="ar-SA"/>
          </a:p>
        </p:txBody>
      </p:sp>
      <p:sp>
        <p:nvSpPr>
          <p:cNvPr id="40974" name="Line 14"/>
          <p:cNvSpPr>
            <a:spLocks noChangeShapeType="1"/>
          </p:cNvSpPr>
          <p:nvPr/>
        </p:nvSpPr>
        <p:spPr bwMode="auto">
          <a:xfrm flipV="1">
            <a:off x="1371600" y="1220789"/>
            <a:ext cx="1110985" cy="1679575"/>
          </a:xfrm>
          <a:prstGeom prst="line">
            <a:avLst/>
          </a:prstGeom>
          <a:noFill/>
          <a:ln w="19050">
            <a:solidFill>
              <a:srgbClr val="000000"/>
            </a:solidFill>
            <a:round/>
            <a:headEnd/>
            <a:tailEnd/>
          </a:ln>
          <a:effectLst/>
        </p:spPr>
        <p:txBody>
          <a:bodyPr/>
          <a:lstStyle/>
          <a:p>
            <a:endParaRPr lang="ar-SA"/>
          </a:p>
        </p:txBody>
      </p:sp>
      <p:sp>
        <p:nvSpPr>
          <p:cNvPr id="40975" name="Line 15"/>
          <p:cNvSpPr>
            <a:spLocks noChangeShapeType="1"/>
          </p:cNvSpPr>
          <p:nvPr/>
        </p:nvSpPr>
        <p:spPr bwMode="auto">
          <a:xfrm flipV="1">
            <a:off x="2119048" y="1447799"/>
            <a:ext cx="1614752" cy="2173289"/>
          </a:xfrm>
          <a:prstGeom prst="line">
            <a:avLst/>
          </a:prstGeom>
          <a:noFill/>
          <a:ln w="19050" cap="rnd">
            <a:solidFill>
              <a:srgbClr val="0000FF"/>
            </a:solidFill>
            <a:prstDash val="sysDot"/>
            <a:round/>
            <a:headEnd/>
            <a:tailEnd/>
          </a:ln>
          <a:effectLst/>
        </p:spPr>
        <p:txBody>
          <a:bodyPr/>
          <a:lstStyle/>
          <a:p>
            <a:endParaRPr lang="ar-SA"/>
          </a:p>
        </p:txBody>
      </p:sp>
      <p:sp>
        <p:nvSpPr>
          <p:cNvPr id="40976" name="Line 16"/>
          <p:cNvSpPr>
            <a:spLocks noChangeShapeType="1"/>
          </p:cNvSpPr>
          <p:nvPr/>
        </p:nvSpPr>
        <p:spPr bwMode="auto">
          <a:xfrm>
            <a:off x="1447800" y="2133600"/>
            <a:ext cx="2362200" cy="838200"/>
          </a:xfrm>
          <a:prstGeom prst="line">
            <a:avLst/>
          </a:prstGeom>
          <a:noFill/>
          <a:ln w="19050">
            <a:solidFill>
              <a:srgbClr val="009900"/>
            </a:solidFill>
            <a:prstDash val="dash"/>
            <a:round/>
            <a:headEnd/>
            <a:tailEnd/>
          </a:ln>
          <a:effectLst/>
        </p:spPr>
        <p:txBody>
          <a:bodyPr/>
          <a:lstStyle/>
          <a:p>
            <a:endParaRPr lang="ar-SA"/>
          </a:p>
        </p:txBody>
      </p:sp>
      <p:sp>
        <p:nvSpPr>
          <p:cNvPr id="40977" name="Text Box 17"/>
          <p:cNvSpPr txBox="1">
            <a:spLocks noChangeArrowheads="1"/>
          </p:cNvSpPr>
          <p:nvPr/>
        </p:nvSpPr>
        <p:spPr bwMode="auto">
          <a:xfrm>
            <a:off x="2438400" y="4038600"/>
            <a:ext cx="1279658" cy="269875"/>
          </a:xfrm>
          <a:prstGeom prst="rect">
            <a:avLst/>
          </a:prstGeom>
          <a:noFill/>
          <a:ln w="9525">
            <a:noFill/>
            <a:miter lim="800000"/>
            <a:headEnd/>
            <a:tailEnd/>
          </a:ln>
          <a:effectLst/>
        </p:spPr>
        <p:txBody>
          <a:bodyPr/>
          <a:lstStyle/>
          <a:p>
            <a:pPr algn="ctr" rtl="1"/>
            <a:r>
              <a:rPr lang="ar-BH" sz="2400" dirty="0"/>
              <a:t>الصناعة</a:t>
            </a:r>
            <a:endParaRPr lang="en-US" sz="2400" dirty="0"/>
          </a:p>
        </p:txBody>
      </p:sp>
      <p:sp>
        <p:nvSpPr>
          <p:cNvPr id="40978" name="Text Box 18"/>
          <p:cNvSpPr txBox="1">
            <a:spLocks noChangeArrowheads="1"/>
          </p:cNvSpPr>
          <p:nvPr/>
        </p:nvSpPr>
        <p:spPr bwMode="auto">
          <a:xfrm>
            <a:off x="673231" y="762000"/>
            <a:ext cx="545969" cy="420685"/>
          </a:xfrm>
          <a:prstGeom prst="rect">
            <a:avLst/>
          </a:prstGeom>
          <a:noFill/>
          <a:ln w="9525">
            <a:noFill/>
            <a:miter lim="800000"/>
            <a:headEnd/>
            <a:tailEnd/>
          </a:ln>
          <a:effectLst/>
        </p:spPr>
        <p:txBody>
          <a:bodyPr/>
          <a:lstStyle/>
          <a:p>
            <a:pPr algn="ctr"/>
            <a:r>
              <a:rPr lang="en-US" sz="2200" dirty="0">
                <a:latin typeface="Times New Roman" pitchFamily="18" charset="0"/>
                <a:ea typeface="SimSun" pitchFamily="2" charset="-122"/>
              </a:rPr>
              <a:t>P</a:t>
            </a:r>
            <a:endParaRPr lang="en-US" sz="2200" dirty="0"/>
          </a:p>
        </p:txBody>
      </p:sp>
      <p:sp>
        <p:nvSpPr>
          <p:cNvPr id="40979" name="Text Box 19"/>
          <p:cNvSpPr txBox="1">
            <a:spLocks noChangeArrowheads="1"/>
          </p:cNvSpPr>
          <p:nvPr/>
        </p:nvSpPr>
        <p:spPr bwMode="auto">
          <a:xfrm>
            <a:off x="1905000" y="893764"/>
            <a:ext cx="590815" cy="401636"/>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S</a:t>
            </a:r>
            <a:r>
              <a:rPr lang="en-US" altLang="zh-CN" sz="2200" baseline="-25000" dirty="0">
                <a:latin typeface="Times New Roman" pitchFamily="18" charset="0"/>
                <a:ea typeface="SimSun" pitchFamily="2" charset="-122"/>
              </a:rPr>
              <a:t>1</a:t>
            </a:r>
            <a:endParaRPr lang="en-US" sz="2200" dirty="0"/>
          </a:p>
        </p:txBody>
      </p:sp>
      <p:sp>
        <p:nvSpPr>
          <p:cNvPr id="40980" name="Text Box 20"/>
          <p:cNvSpPr txBox="1">
            <a:spLocks noChangeArrowheads="1"/>
          </p:cNvSpPr>
          <p:nvPr/>
        </p:nvSpPr>
        <p:spPr bwMode="auto">
          <a:xfrm>
            <a:off x="3053159" y="1143000"/>
            <a:ext cx="604441" cy="457200"/>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S</a:t>
            </a:r>
            <a:r>
              <a:rPr lang="en-US" altLang="zh-CN" sz="2200" baseline="-25000" dirty="0">
                <a:latin typeface="Times New Roman" pitchFamily="18" charset="0"/>
                <a:ea typeface="SimSun" pitchFamily="2" charset="-122"/>
              </a:rPr>
              <a:t>2</a:t>
            </a:r>
            <a:endParaRPr lang="en-US" sz="2200" dirty="0"/>
          </a:p>
        </p:txBody>
      </p:sp>
      <p:sp>
        <p:nvSpPr>
          <p:cNvPr id="40981" name="Text Box 21"/>
          <p:cNvSpPr txBox="1">
            <a:spLocks noChangeArrowheads="1"/>
          </p:cNvSpPr>
          <p:nvPr/>
        </p:nvSpPr>
        <p:spPr bwMode="auto">
          <a:xfrm>
            <a:off x="2971800" y="3276600"/>
            <a:ext cx="609600" cy="457200"/>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D</a:t>
            </a:r>
            <a:r>
              <a:rPr lang="en-US" altLang="zh-CN" sz="2200" baseline="-25000" dirty="0">
                <a:latin typeface="Times New Roman" pitchFamily="18" charset="0"/>
                <a:ea typeface="SimSun" pitchFamily="2" charset="-122"/>
              </a:rPr>
              <a:t>2</a:t>
            </a:r>
            <a:endParaRPr lang="en-US" sz="2200" dirty="0"/>
          </a:p>
        </p:txBody>
      </p:sp>
      <p:sp>
        <p:nvSpPr>
          <p:cNvPr id="40982" name="Text Box 22"/>
          <p:cNvSpPr txBox="1">
            <a:spLocks noChangeArrowheads="1"/>
          </p:cNvSpPr>
          <p:nvPr/>
        </p:nvSpPr>
        <p:spPr bwMode="auto">
          <a:xfrm>
            <a:off x="2133600" y="3535364"/>
            <a:ext cx="506017" cy="427036"/>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D</a:t>
            </a:r>
            <a:r>
              <a:rPr lang="en-US" altLang="zh-CN" sz="2200" baseline="-25000" dirty="0">
                <a:latin typeface="Times New Roman" pitchFamily="18" charset="0"/>
                <a:ea typeface="SimSun" pitchFamily="2" charset="-122"/>
              </a:rPr>
              <a:t>1</a:t>
            </a:r>
            <a:endParaRPr lang="en-US" sz="2200" dirty="0"/>
          </a:p>
        </p:txBody>
      </p:sp>
      <p:sp>
        <p:nvSpPr>
          <p:cNvPr id="40983" name="Text Box 23"/>
          <p:cNvSpPr txBox="1">
            <a:spLocks noChangeArrowheads="1"/>
          </p:cNvSpPr>
          <p:nvPr/>
        </p:nvSpPr>
        <p:spPr bwMode="auto">
          <a:xfrm>
            <a:off x="4685771" y="3984625"/>
            <a:ext cx="419629" cy="434975"/>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Q</a:t>
            </a:r>
            <a:endParaRPr lang="en-US" sz="2200" dirty="0"/>
          </a:p>
        </p:txBody>
      </p:sp>
      <p:sp>
        <p:nvSpPr>
          <p:cNvPr id="40984" name="Text Box 24"/>
          <p:cNvSpPr txBox="1">
            <a:spLocks noChangeArrowheads="1"/>
          </p:cNvSpPr>
          <p:nvPr/>
        </p:nvSpPr>
        <p:spPr bwMode="auto">
          <a:xfrm>
            <a:off x="6857470" y="3386139"/>
            <a:ext cx="1448330" cy="500061"/>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cs typeface="Arabic Transparent" pitchFamily="2" charset="-78"/>
              </a:rPr>
              <a:t>LRMC</a:t>
            </a:r>
            <a:r>
              <a:rPr lang="en-US" altLang="zh-CN" sz="2200" baseline="-25000" dirty="0">
                <a:latin typeface="Times New Roman" pitchFamily="18" charset="0"/>
                <a:ea typeface="SimSun" pitchFamily="2" charset="-122"/>
                <a:cs typeface="Arabic Transparent" pitchFamily="2" charset="-78"/>
              </a:rPr>
              <a:t>2</a:t>
            </a:r>
            <a:endParaRPr lang="en-US" sz="2200" dirty="0">
              <a:ea typeface="SimSun" pitchFamily="2" charset="-122"/>
              <a:cs typeface="Arabic Transparent" pitchFamily="2" charset="-78"/>
            </a:endParaRPr>
          </a:p>
        </p:txBody>
      </p:sp>
      <p:sp>
        <p:nvSpPr>
          <p:cNvPr id="40985" name="Line 25"/>
          <p:cNvSpPr>
            <a:spLocks noChangeShapeType="1"/>
          </p:cNvSpPr>
          <p:nvPr/>
        </p:nvSpPr>
        <p:spPr bwMode="auto">
          <a:xfrm>
            <a:off x="6499093" y="1141413"/>
            <a:ext cx="0" cy="2849562"/>
          </a:xfrm>
          <a:prstGeom prst="line">
            <a:avLst/>
          </a:prstGeom>
          <a:noFill/>
          <a:ln w="25400">
            <a:solidFill>
              <a:srgbClr val="000000"/>
            </a:solidFill>
            <a:round/>
            <a:headEnd type="triangle"/>
            <a:tailEnd/>
          </a:ln>
          <a:effectLst/>
        </p:spPr>
        <p:txBody>
          <a:bodyPr/>
          <a:lstStyle/>
          <a:p>
            <a:endParaRPr lang="ar-SA"/>
          </a:p>
        </p:txBody>
      </p:sp>
      <p:sp>
        <p:nvSpPr>
          <p:cNvPr id="40986" name="Line 26"/>
          <p:cNvSpPr>
            <a:spLocks noChangeShapeType="1"/>
          </p:cNvSpPr>
          <p:nvPr/>
        </p:nvSpPr>
        <p:spPr bwMode="auto">
          <a:xfrm>
            <a:off x="6499093" y="3992563"/>
            <a:ext cx="2208213" cy="0"/>
          </a:xfrm>
          <a:prstGeom prst="line">
            <a:avLst/>
          </a:prstGeom>
          <a:noFill/>
          <a:ln w="25400">
            <a:solidFill>
              <a:srgbClr val="000000"/>
            </a:solidFill>
            <a:round/>
            <a:headEnd/>
            <a:tailEnd type="triangle"/>
          </a:ln>
          <a:effectLst/>
        </p:spPr>
        <p:txBody>
          <a:bodyPr/>
          <a:lstStyle/>
          <a:p>
            <a:endParaRPr lang="ar-SA"/>
          </a:p>
        </p:txBody>
      </p:sp>
      <p:sp>
        <p:nvSpPr>
          <p:cNvPr id="40987" name="Arc 27"/>
          <p:cNvSpPr>
            <a:spLocks/>
          </p:cNvSpPr>
          <p:nvPr/>
        </p:nvSpPr>
        <p:spPr bwMode="auto">
          <a:xfrm rot="13449399" flipH="1">
            <a:off x="6937408" y="903968"/>
            <a:ext cx="1504755" cy="1531477"/>
          </a:xfrm>
          <a:custGeom>
            <a:avLst/>
            <a:gdLst>
              <a:gd name="G0" fmla="+- 7300 0 0"/>
              <a:gd name="G1" fmla="+- 21600 0 0"/>
              <a:gd name="G2" fmla="+- 21600 0 0"/>
              <a:gd name="T0" fmla="*/ 0 w 28900"/>
              <a:gd name="T1" fmla="*/ 1271 h 28307"/>
              <a:gd name="T2" fmla="*/ 27832 w 28900"/>
              <a:gd name="T3" fmla="*/ 28307 h 28307"/>
              <a:gd name="T4" fmla="*/ 7300 w 28900"/>
              <a:gd name="T5" fmla="*/ 21600 h 28307"/>
            </a:gdLst>
            <a:ahLst/>
            <a:cxnLst>
              <a:cxn ang="0">
                <a:pos x="T0" y="T1"/>
              </a:cxn>
              <a:cxn ang="0">
                <a:pos x="T2" y="T3"/>
              </a:cxn>
              <a:cxn ang="0">
                <a:pos x="T4" y="T5"/>
              </a:cxn>
            </a:cxnLst>
            <a:rect l="0" t="0" r="r" b="b"/>
            <a:pathLst>
              <a:path w="28900" h="28307" fill="none" extrusionOk="0">
                <a:moveTo>
                  <a:pt x="-1" y="1270"/>
                </a:moveTo>
                <a:cubicBezTo>
                  <a:pt x="2341" y="429"/>
                  <a:pt x="4811" y="-1"/>
                  <a:pt x="7300" y="0"/>
                </a:cubicBezTo>
                <a:cubicBezTo>
                  <a:pt x="19229" y="0"/>
                  <a:pt x="28900" y="9670"/>
                  <a:pt x="28900" y="21600"/>
                </a:cubicBezTo>
                <a:cubicBezTo>
                  <a:pt x="28900" y="23878"/>
                  <a:pt x="28539" y="26141"/>
                  <a:pt x="27832" y="28307"/>
                </a:cubicBezTo>
              </a:path>
              <a:path w="28900" h="28307" stroke="0" extrusionOk="0">
                <a:moveTo>
                  <a:pt x="-1" y="1270"/>
                </a:moveTo>
                <a:cubicBezTo>
                  <a:pt x="2341" y="429"/>
                  <a:pt x="4811" y="-1"/>
                  <a:pt x="7300" y="0"/>
                </a:cubicBezTo>
                <a:cubicBezTo>
                  <a:pt x="19229" y="0"/>
                  <a:pt x="28900" y="9670"/>
                  <a:pt x="28900" y="21600"/>
                </a:cubicBezTo>
                <a:cubicBezTo>
                  <a:pt x="28900" y="23878"/>
                  <a:pt x="28539" y="26141"/>
                  <a:pt x="27832" y="28307"/>
                </a:cubicBezTo>
                <a:lnTo>
                  <a:pt x="7300" y="21600"/>
                </a:lnTo>
                <a:close/>
              </a:path>
            </a:pathLst>
          </a:custGeom>
          <a:noFill/>
          <a:ln w="19050">
            <a:solidFill>
              <a:srgbClr val="000000"/>
            </a:solidFill>
            <a:round/>
            <a:headEnd/>
            <a:tailEnd/>
          </a:ln>
          <a:effectLst/>
        </p:spPr>
        <p:txBody>
          <a:bodyPr/>
          <a:lstStyle/>
          <a:p>
            <a:endParaRPr lang="ar-SA"/>
          </a:p>
        </p:txBody>
      </p:sp>
      <p:sp>
        <p:nvSpPr>
          <p:cNvPr id="40988" name="Text Box 28"/>
          <p:cNvSpPr txBox="1">
            <a:spLocks noChangeArrowheads="1"/>
          </p:cNvSpPr>
          <p:nvPr/>
        </p:nvSpPr>
        <p:spPr bwMode="auto">
          <a:xfrm>
            <a:off x="6846887" y="4038600"/>
            <a:ext cx="1535113" cy="269875"/>
          </a:xfrm>
          <a:prstGeom prst="rect">
            <a:avLst/>
          </a:prstGeom>
          <a:noFill/>
          <a:ln w="9525">
            <a:noFill/>
            <a:miter lim="800000"/>
            <a:headEnd/>
            <a:tailEnd/>
          </a:ln>
          <a:effectLst/>
        </p:spPr>
        <p:txBody>
          <a:bodyPr/>
          <a:lstStyle/>
          <a:p>
            <a:pPr algn="ctr" rtl="1"/>
            <a:r>
              <a:rPr lang="ar-BH" sz="2400" dirty="0">
                <a:latin typeface="Helv" charset="0"/>
                <a:ea typeface="SimSun" pitchFamily="2" charset="-122"/>
              </a:rPr>
              <a:t>المنشأة</a:t>
            </a:r>
            <a:endParaRPr lang="en-US" sz="3600" dirty="0"/>
          </a:p>
        </p:txBody>
      </p:sp>
      <p:sp>
        <p:nvSpPr>
          <p:cNvPr id="40989" name="Text Box 29"/>
          <p:cNvSpPr txBox="1">
            <a:spLocks noChangeArrowheads="1"/>
          </p:cNvSpPr>
          <p:nvPr/>
        </p:nvSpPr>
        <p:spPr bwMode="auto">
          <a:xfrm>
            <a:off x="5791200" y="914400"/>
            <a:ext cx="680641" cy="401637"/>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cs typeface="Arabic Transparent" pitchFamily="2" charset="-78"/>
              </a:rPr>
              <a:t>AC</a:t>
            </a:r>
            <a:endParaRPr lang="en-US" sz="2200" dirty="0">
              <a:ea typeface="SimSun" pitchFamily="2" charset="-122"/>
              <a:cs typeface="Arabic Transparent" pitchFamily="2" charset="-78"/>
            </a:endParaRPr>
          </a:p>
        </p:txBody>
      </p:sp>
      <p:sp>
        <p:nvSpPr>
          <p:cNvPr id="40990" name="Freeform 30"/>
          <p:cNvSpPr>
            <a:spLocks/>
          </p:cNvSpPr>
          <p:nvPr/>
        </p:nvSpPr>
        <p:spPr bwMode="auto">
          <a:xfrm>
            <a:off x="6808657" y="1524000"/>
            <a:ext cx="1577048" cy="1560512"/>
          </a:xfrm>
          <a:custGeom>
            <a:avLst/>
            <a:gdLst/>
            <a:ahLst/>
            <a:cxnLst>
              <a:cxn ang="0">
                <a:pos x="0" y="1620"/>
              </a:cxn>
              <a:cxn ang="0">
                <a:pos x="360" y="1800"/>
              </a:cxn>
              <a:cxn ang="0">
                <a:pos x="2160" y="0"/>
              </a:cxn>
            </a:cxnLst>
            <a:rect l="0" t="0" r="r" b="b"/>
            <a:pathLst>
              <a:path w="2160" h="2070">
                <a:moveTo>
                  <a:pt x="0" y="1620"/>
                </a:moveTo>
                <a:cubicBezTo>
                  <a:pt x="0" y="1845"/>
                  <a:pt x="0" y="2070"/>
                  <a:pt x="360" y="1800"/>
                </a:cubicBezTo>
                <a:cubicBezTo>
                  <a:pt x="720" y="1530"/>
                  <a:pt x="1860" y="300"/>
                  <a:pt x="2160" y="0"/>
                </a:cubicBezTo>
              </a:path>
            </a:pathLst>
          </a:custGeom>
          <a:noFill/>
          <a:ln w="19050" cap="flat" cmpd="sng">
            <a:solidFill>
              <a:srgbClr val="000000"/>
            </a:solidFill>
            <a:prstDash val="solid"/>
            <a:round/>
            <a:headEnd/>
            <a:tailEnd/>
          </a:ln>
          <a:effectLst/>
        </p:spPr>
        <p:txBody>
          <a:bodyPr/>
          <a:lstStyle/>
          <a:p>
            <a:endParaRPr lang="ar-SA"/>
          </a:p>
        </p:txBody>
      </p:sp>
      <p:sp>
        <p:nvSpPr>
          <p:cNvPr id="40991" name="Freeform 31"/>
          <p:cNvSpPr>
            <a:spLocks/>
          </p:cNvSpPr>
          <p:nvPr/>
        </p:nvSpPr>
        <p:spPr bwMode="auto">
          <a:xfrm>
            <a:off x="6735894" y="1684339"/>
            <a:ext cx="2103306" cy="2035175"/>
          </a:xfrm>
          <a:custGeom>
            <a:avLst/>
            <a:gdLst/>
            <a:ahLst/>
            <a:cxnLst>
              <a:cxn ang="0">
                <a:pos x="0" y="1620"/>
              </a:cxn>
              <a:cxn ang="0">
                <a:pos x="360" y="1800"/>
              </a:cxn>
              <a:cxn ang="0">
                <a:pos x="2160" y="0"/>
              </a:cxn>
            </a:cxnLst>
            <a:rect l="0" t="0" r="r" b="b"/>
            <a:pathLst>
              <a:path w="2160" h="2070">
                <a:moveTo>
                  <a:pt x="0" y="1620"/>
                </a:moveTo>
                <a:cubicBezTo>
                  <a:pt x="0" y="1845"/>
                  <a:pt x="0" y="2070"/>
                  <a:pt x="360" y="1800"/>
                </a:cubicBezTo>
                <a:cubicBezTo>
                  <a:pt x="720" y="1530"/>
                  <a:pt x="1860" y="300"/>
                  <a:pt x="2160" y="0"/>
                </a:cubicBezTo>
              </a:path>
            </a:pathLst>
          </a:custGeom>
          <a:noFill/>
          <a:ln w="19050" cap="rnd" cmpd="sng">
            <a:solidFill>
              <a:srgbClr val="009900"/>
            </a:solidFill>
            <a:prstDash val="sysDot"/>
            <a:round/>
            <a:headEnd/>
            <a:tailEnd/>
          </a:ln>
          <a:effectLst/>
        </p:spPr>
        <p:txBody>
          <a:bodyPr/>
          <a:lstStyle/>
          <a:p>
            <a:endParaRPr lang="ar-SA"/>
          </a:p>
        </p:txBody>
      </p:sp>
      <p:sp>
        <p:nvSpPr>
          <p:cNvPr id="40992" name="Arc 32"/>
          <p:cNvSpPr>
            <a:spLocks/>
          </p:cNvSpPr>
          <p:nvPr/>
        </p:nvSpPr>
        <p:spPr bwMode="auto">
          <a:xfrm rot="13033694" flipH="1">
            <a:off x="7224711" y="1125965"/>
            <a:ext cx="1530615" cy="1736725"/>
          </a:xfrm>
          <a:custGeom>
            <a:avLst/>
            <a:gdLst>
              <a:gd name="G0" fmla="+- 7300 0 0"/>
              <a:gd name="G1" fmla="+- 21600 0 0"/>
              <a:gd name="G2" fmla="+- 21600 0 0"/>
              <a:gd name="T0" fmla="*/ 0 w 28900"/>
              <a:gd name="T1" fmla="*/ 1271 h 28307"/>
              <a:gd name="T2" fmla="*/ 27832 w 28900"/>
              <a:gd name="T3" fmla="*/ 28307 h 28307"/>
              <a:gd name="T4" fmla="*/ 7300 w 28900"/>
              <a:gd name="T5" fmla="*/ 21600 h 28307"/>
            </a:gdLst>
            <a:ahLst/>
            <a:cxnLst>
              <a:cxn ang="0">
                <a:pos x="T0" y="T1"/>
              </a:cxn>
              <a:cxn ang="0">
                <a:pos x="T2" y="T3"/>
              </a:cxn>
              <a:cxn ang="0">
                <a:pos x="T4" y="T5"/>
              </a:cxn>
            </a:cxnLst>
            <a:rect l="0" t="0" r="r" b="b"/>
            <a:pathLst>
              <a:path w="28900" h="28307" fill="none" extrusionOk="0">
                <a:moveTo>
                  <a:pt x="-1" y="1270"/>
                </a:moveTo>
                <a:cubicBezTo>
                  <a:pt x="2341" y="429"/>
                  <a:pt x="4811" y="-1"/>
                  <a:pt x="7300" y="0"/>
                </a:cubicBezTo>
                <a:cubicBezTo>
                  <a:pt x="19229" y="0"/>
                  <a:pt x="28900" y="9670"/>
                  <a:pt x="28900" y="21600"/>
                </a:cubicBezTo>
                <a:cubicBezTo>
                  <a:pt x="28900" y="23878"/>
                  <a:pt x="28539" y="26141"/>
                  <a:pt x="27832" y="28307"/>
                </a:cubicBezTo>
              </a:path>
              <a:path w="28900" h="28307" stroke="0" extrusionOk="0">
                <a:moveTo>
                  <a:pt x="-1" y="1270"/>
                </a:moveTo>
                <a:cubicBezTo>
                  <a:pt x="2341" y="429"/>
                  <a:pt x="4811" y="-1"/>
                  <a:pt x="7300" y="0"/>
                </a:cubicBezTo>
                <a:cubicBezTo>
                  <a:pt x="19229" y="0"/>
                  <a:pt x="28900" y="9670"/>
                  <a:pt x="28900" y="21600"/>
                </a:cubicBezTo>
                <a:cubicBezTo>
                  <a:pt x="28900" y="23878"/>
                  <a:pt x="28539" y="26141"/>
                  <a:pt x="27832" y="28307"/>
                </a:cubicBezTo>
                <a:lnTo>
                  <a:pt x="7300" y="21600"/>
                </a:lnTo>
                <a:close/>
              </a:path>
            </a:pathLst>
          </a:custGeom>
          <a:noFill/>
          <a:ln w="19050" cap="rnd">
            <a:solidFill>
              <a:srgbClr val="009900"/>
            </a:solidFill>
            <a:prstDash val="sysDot"/>
            <a:round/>
            <a:headEnd/>
            <a:tailEnd/>
          </a:ln>
          <a:effectLst/>
        </p:spPr>
        <p:txBody>
          <a:bodyPr/>
          <a:lstStyle/>
          <a:p>
            <a:endParaRPr lang="ar-SA"/>
          </a:p>
        </p:txBody>
      </p:sp>
      <p:sp>
        <p:nvSpPr>
          <p:cNvPr id="40993" name="Text Box 33"/>
          <p:cNvSpPr txBox="1">
            <a:spLocks noChangeArrowheads="1"/>
          </p:cNvSpPr>
          <p:nvPr/>
        </p:nvSpPr>
        <p:spPr bwMode="auto">
          <a:xfrm>
            <a:off x="6477000" y="1219200"/>
            <a:ext cx="1270662" cy="515937"/>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cs typeface="Arabic Transparent" pitchFamily="2" charset="-78"/>
              </a:rPr>
              <a:t>LRAC</a:t>
            </a:r>
            <a:r>
              <a:rPr lang="en-US" altLang="zh-CN" sz="2200" baseline="-25000" dirty="0">
                <a:latin typeface="Times New Roman" pitchFamily="18" charset="0"/>
                <a:ea typeface="SimSun" pitchFamily="2" charset="-122"/>
                <a:cs typeface="Arabic Transparent" pitchFamily="2" charset="-78"/>
              </a:rPr>
              <a:t>1</a:t>
            </a:r>
            <a:endParaRPr lang="en-US" sz="2200" dirty="0">
              <a:ea typeface="SimSun" pitchFamily="2" charset="-122"/>
              <a:cs typeface="Arabic Transparent" pitchFamily="2" charset="-78"/>
            </a:endParaRPr>
          </a:p>
        </p:txBody>
      </p:sp>
      <p:sp>
        <p:nvSpPr>
          <p:cNvPr id="40994" name="Text Box 34"/>
          <p:cNvSpPr txBox="1">
            <a:spLocks noChangeArrowheads="1"/>
          </p:cNvSpPr>
          <p:nvPr/>
        </p:nvSpPr>
        <p:spPr bwMode="auto">
          <a:xfrm>
            <a:off x="8534400" y="3970339"/>
            <a:ext cx="483129" cy="449261"/>
          </a:xfrm>
          <a:prstGeom prst="rect">
            <a:avLst/>
          </a:prstGeom>
          <a:noFill/>
          <a:ln w="9525">
            <a:noFill/>
            <a:miter lim="800000"/>
            <a:headEnd/>
            <a:tailEnd/>
          </a:ln>
          <a:effectLst/>
        </p:spPr>
        <p:txBody>
          <a:bodyPr/>
          <a:lstStyle/>
          <a:p>
            <a:pPr algn="ctr"/>
            <a:r>
              <a:rPr lang="en-US" sz="2200" dirty="0" smtClean="0">
                <a:latin typeface="Times New Roman" pitchFamily="18" charset="0"/>
                <a:ea typeface="SimSun" pitchFamily="2" charset="-122"/>
              </a:rPr>
              <a:t>Q</a:t>
            </a:r>
            <a:r>
              <a:rPr lang="en-US" sz="2200" baseline="-25000" dirty="0" smtClean="0">
                <a:latin typeface="Times New Roman" pitchFamily="18" charset="0"/>
                <a:ea typeface="SimSun" pitchFamily="2" charset="-122"/>
              </a:rPr>
              <a:t>i</a:t>
            </a:r>
            <a:endParaRPr lang="en-US" sz="2200" baseline="-25000" dirty="0"/>
          </a:p>
        </p:txBody>
      </p:sp>
      <p:sp>
        <p:nvSpPr>
          <p:cNvPr id="40995" name="Text Box 35"/>
          <p:cNvSpPr txBox="1">
            <a:spLocks noChangeArrowheads="1"/>
          </p:cNvSpPr>
          <p:nvPr/>
        </p:nvSpPr>
        <p:spPr bwMode="auto">
          <a:xfrm>
            <a:off x="533400" y="4572001"/>
            <a:ext cx="8812213" cy="1447799"/>
          </a:xfrm>
          <a:prstGeom prst="rect">
            <a:avLst/>
          </a:prstGeom>
          <a:noFill/>
          <a:ln w="28575">
            <a:noFill/>
            <a:miter lim="800000"/>
            <a:headEnd/>
            <a:tailEnd/>
          </a:ln>
          <a:effectLst/>
        </p:spPr>
        <p:txBody>
          <a:bodyPr/>
          <a:lstStyle/>
          <a:p>
            <a:pPr algn="ctr" rtl="1"/>
            <a:r>
              <a:rPr lang="ar-SA" altLang="zh-CN" dirty="0" smtClean="0">
                <a:solidFill>
                  <a:srgbClr val="0000FF"/>
                </a:solidFill>
                <a:latin typeface="Times New Roman" pitchFamily="18" charset="0"/>
                <a:ea typeface="SimSun" pitchFamily="2" charset="-122"/>
                <a:cs typeface="Times New Roman" pitchFamily="18" charset="0"/>
              </a:rPr>
              <a:t>الرسم البياني 1: </a:t>
            </a:r>
            <a:r>
              <a:rPr lang="ar-SA" altLang="zh-CN" dirty="0" smtClean="0">
                <a:latin typeface="Times New Roman" pitchFamily="18" charset="0"/>
                <a:ea typeface="SimSun" pitchFamily="2" charset="-122"/>
                <a:cs typeface="Times New Roman" pitchFamily="18" charset="0"/>
              </a:rPr>
              <a:t>عند </a:t>
            </a:r>
            <a:r>
              <a:rPr lang="ar-SA" altLang="zh-CN" dirty="0">
                <a:latin typeface="Times New Roman" pitchFamily="18" charset="0"/>
                <a:ea typeface="SimSun" pitchFamily="2" charset="-122"/>
                <a:cs typeface="Times New Roman" pitchFamily="18" charset="0"/>
              </a:rPr>
              <a:t>توازن الصناعة في المدى البعيد </a:t>
            </a:r>
            <a:r>
              <a:rPr lang="en-US" altLang="zh-CN" dirty="0" smtClean="0">
                <a:latin typeface="Times New Roman" pitchFamily="18" charset="0"/>
                <a:ea typeface="SimSun" pitchFamily="2" charset="-122"/>
                <a:cs typeface="Times New Roman" pitchFamily="18" charset="0"/>
              </a:rPr>
              <a:t>E</a:t>
            </a:r>
            <a:r>
              <a:rPr lang="en-US" altLang="zh-CN" baseline="-25000" dirty="0" smtClean="0">
                <a:latin typeface="Times New Roman" pitchFamily="18" charset="0"/>
                <a:ea typeface="SimSun" pitchFamily="2" charset="-122"/>
                <a:cs typeface="Times New Roman" pitchFamily="18" charset="0"/>
              </a:rPr>
              <a:t>1</a:t>
            </a:r>
            <a:r>
              <a:rPr lang="ar-SA" altLang="zh-CN" dirty="0" smtClean="0">
                <a:latin typeface="Times New Roman" pitchFamily="18" charset="0"/>
                <a:ea typeface="SimSun" pitchFamily="2" charset="-122"/>
                <a:cs typeface="Times New Roman" pitchFamily="18" charset="0"/>
              </a:rPr>
              <a:t>،</a:t>
            </a:r>
            <a:r>
              <a:rPr lang="ar-BH" altLang="zh-CN" dirty="0" smtClean="0">
                <a:latin typeface="Times New Roman" pitchFamily="18" charset="0"/>
                <a:ea typeface="SimSun" pitchFamily="2" charset="-122"/>
                <a:cs typeface="Times New Roman" pitchFamily="18" charset="0"/>
              </a:rPr>
              <a:t> </a:t>
            </a:r>
            <a:r>
              <a:rPr lang="ar-SA" altLang="zh-CN" dirty="0">
                <a:latin typeface="Times New Roman" pitchFamily="18" charset="0"/>
                <a:ea typeface="SimSun" pitchFamily="2" charset="-122"/>
                <a:cs typeface="Times New Roman" pitchFamily="18" charset="0"/>
              </a:rPr>
              <a:t>تحقق المنشآت أرباحاً اقتصادية مساوية للصفر. </a:t>
            </a:r>
            <a:r>
              <a:rPr lang="ar-SA" altLang="zh-CN" dirty="0" smtClean="0">
                <a:latin typeface="Times New Roman" pitchFamily="18" charset="0"/>
                <a:ea typeface="SimSun" pitchFamily="2" charset="-122"/>
                <a:cs typeface="Times New Roman" pitchFamily="18" charset="0"/>
              </a:rPr>
              <a:t>لكن بزيادة </a:t>
            </a:r>
            <a:r>
              <a:rPr lang="ar-SA" altLang="zh-CN" dirty="0">
                <a:latin typeface="Times New Roman" pitchFamily="18" charset="0"/>
                <a:ea typeface="SimSun" pitchFamily="2" charset="-122"/>
                <a:cs typeface="Times New Roman" pitchFamily="18" charset="0"/>
              </a:rPr>
              <a:t>الطلب وارتفاع </a:t>
            </a:r>
            <a:r>
              <a:rPr lang="ar-SA" altLang="zh-CN" dirty="0" smtClean="0">
                <a:latin typeface="Times New Roman" pitchFamily="18" charset="0"/>
                <a:ea typeface="SimSun" pitchFamily="2" charset="-122"/>
                <a:cs typeface="Times New Roman" pitchFamily="18" charset="0"/>
              </a:rPr>
              <a:t>السعر، </a:t>
            </a:r>
            <a:r>
              <a:rPr lang="ar-SA" altLang="zh-CN" dirty="0">
                <a:latin typeface="Times New Roman" pitchFamily="18" charset="0"/>
                <a:ea typeface="SimSun" pitchFamily="2" charset="-122"/>
                <a:cs typeface="Times New Roman" pitchFamily="18" charset="0"/>
              </a:rPr>
              <a:t>تنتقل الصناعة إلى توازن المدى القصير عند </a:t>
            </a:r>
            <a:r>
              <a:rPr lang="en-US" altLang="zh-CN" dirty="0">
                <a:latin typeface="Times New Roman" pitchFamily="18" charset="0"/>
                <a:ea typeface="SimSun" pitchFamily="2" charset="-122"/>
                <a:cs typeface="Times New Roman" pitchFamily="18" charset="0"/>
              </a:rPr>
              <a:t>E</a:t>
            </a:r>
            <a:r>
              <a:rPr lang="en-US" altLang="zh-CN" baseline="-25000" dirty="0">
                <a:latin typeface="Times New Roman" pitchFamily="18" charset="0"/>
                <a:ea typeface="SimSun" pitchFamily="2" charset="-122"/>
                <a:cs typeface="Times New Roman" pitchFamily="18" charset="0"/>
              </a:rPr>
              <a:t>2</a:t>
            </a:r>
            <a:r>
              <a:rPr lang="ar-SA" altLang="zh-CN" dirty="0">
                <a:latin typeface="Times New Roman" pitchFamily="18" charset="0"/>
                <a:ea typeface="SimSun" pitchFamily="2" charset="-122"/>
                <a:cs typeface="Times New Roman" pitchFamily="18" charset="0"/>
              </a:rPr>
              <a:t> وتحقق المنشآت أرباحاً اقتصادية موجبة </a:t>
            </a:r>
            <a:r>
              <a:rPr lang="ar-SA" altLang="zh-CN" dirty="0" smtClean="0">
                <a:latin typeface="Times New Roman" pitchFamily="18" charset="0"/>
                <a:ea typeface="SimSun" pitchFamily="2" charset="-122"/>
                <a:cs typeface="Times New Roman" pitchFamily="18" charset="0"/>
              </a:rPr>
              <a:t>(أي أرباح فوق </a:t>
            </a:r>
            <a:r>
              <a:rPr lang="ar-SA" altLang="zh-CN" dirty="0">
                <a:latin typeface="Times New Roman" pitchFamily="18" charset="0"/>
                <a:ea typeface="SimSun" pitchFamily="2" charset="-122"/>
                <a:cs typeface="Times New Roman" pitchFamily="18" charset="0"/>
              </a:rPr>
              <a:t>عادية</a:t>
            </a:r>
            <a:r>
              <a:rPr lang="ar-SA" altLang="zh-CN" dirty="0" smtClean="0">
                <a:latin typeface="Times New Roman" pitchFamily="18" charset="0"/>
                <a:ea typeface="SimSun" pitchFamily="2" charset="-122"/>
                <a:cs typeface="Times New Roman" pitchFamily="18" charset="0"/>
              </a:rPr>
              <a:t>)، مما يؤدي </a:t>
            </a:r>
            <a:r>
              <a:rPr lang="ar-SA" altLang="zh-CN" dirty="0">
                <a:latin typeface="Times New Roman" pitchFamily="18" charset="0"/>
                <a:ea typeface="SimSun" pitchFamily="2" charset="-122"/>
                <a:cs typeface="Times New Roman" pitchFamily="18" charset="0"/>
              </a:rPr>
              <a:t>إلى دخول منافسين جدد </a:t>
            </a:r>
            <a:r>
              <a:rPr lang="ar-SA" altLang="zh-CN" dirty="0" smtClean="0">
                <a:latin typeface="Times New Roman" pitchFamily="18" charset="0"/>
                <a:ea typeface="SimSun" pitchFamily="2" charset="-122"/>
                <a:cs typeface="Times New Roman" pitchFamily="18" charset="0"/>
              </a:rPr>
              <a:t>للصناعة، </a:t>
            </a:r>
            <a:r>
              <a:rPr lang="ar-SA" altLang="zh-CN" dirty="0">
                <a:latin typeface="Times New Roman" pitchFamily="18" charset="0"/>
                <a:ea typeface="SimSun" pitchFamily="2" charset="-122"/>
                <a:cs typeface="Times New Roman" pitchFamily="18" charset="0"/>
              </a:rPr>
              <a:t>فينخفض السعر وتصل الصناعة إلى توازن جديد في المدى البعيد عند </a:t>
            </a:r>
            <a:r>
              <a:rPr lang="en-US" altLang="zh-CN" dirty="0">
                <a:latin typeface="Times New Roman" pitchFamily="18" charset="0"/>
                <a:ea typeface="SimSun" pitchFamily="2" charset="-122"/>
                <a:cs typeface="Times New Roman" pitchFamily="18" charset="0"/>
              </a:rPr>
              <a:t>E</a:t>
            </a:r>
            <a:r>
              <a:rPr lang="en-US" altLang="zh-CN" baseline="-25000" dirty="0">
                <a:latin typeface="Times New Roman" pitchFamily="18" charset="0"/>
                <a:ea typeface="SimSun" pitchFamily="2" charset="-122"/>
                <a:cs typeface="Times New Roman" pitchFamily="18" charset="0"/>
              </a:rPr>
              <a:t>3</a:t>
            </a:r>
            <a:r>
              <a:rPr lang="ar-SA" altLang="zh-CN" dirty="0">
                <a:latin typeface="Times New Roman" pitchFamily="18" charset="0"/>
                <a:ea typeface="SimSun" pitchFamily="2" charset="-122"/>
                <a:cs typeface="Times New Roman" pitchFamily="18" charset="0"/>
              </a:rPr>
              <a:t> </a:t>
            </a:r>
            <a:r>
              <a:rPr lang="ar-SA" altLang="zh-CN" dirty="0" smtClean="0">
                <a:latin typeface="Times New Roman" pitchFamily="18" charset="0"/>
                <a:ea typeface="SimSun" pitchFamily="2" charset="-122"/>
                <a:cs typeface="Times New Roman" pitchFamily="18" charset="0"/>
              </a:rPr>
              <a:t>مع </a:t>
            </a:r>
            <a:r>
              <a:rPr lang="en-US" altLang="zh-CN" dirty="0" smtClean="0">
                <a:latin typeface="Times New Roman" pitchFamily="18" charset="0"/>
                <a:ea typeface="SimSun" pitchFamily="2" charset="-122"/>
                <a:cs typeface="Times New Roman" pitchFamily="18" charset="0"/>
              </a:rPr>
              <a:t>P</a:t>
            </a:r>
            <a:r>
              <a:rPr lang="en-US" altLang="zh-CN" baseline="-25000" dirty="0" smtClean="0">
                <a:latin typeface="Times New Roman" pitchFamily="18" charset="0"/>
                <a:ea typeface="SimSun" pitchFamily="2" charset="-122"/>
                <a:cs typeface="Times New Roman" pitchFamily="18" charset="0"/>
              </a:rPr>
              <a:t>3</a:t>
            </a:r>
            <a:r>
              <a:rPr lang="en-US" altLang="zh-CN" dirty="0" smtClean="0">
                <a:latin typeface="Times New Roman" pitchFamily="18" charset="0"/>
                <a:ea typeface="SimSun" pitchFamily="2" charset="-122"/>
                <a:cs typeface="Times New Roman" pitchFamily="18" charset="0"/>
              </a:rPr>
              <a:t>&lt;P</a:t>
            </a:r>
            <a:r>
              <a:rPr lang="en-US" altLang="zh-CN" baseline="-25000" dirty="0" smtClean="0">
                <a:latin typeface="Times New Roman" pitchFamily="18" charset="0"/>
                <a:ea typeface="SimSun" pitchFamily="2" charset="-122"/>
                <a:cs typeface="Times New Roman" pitchFamily="18" charset="0"/>
              </a:rPr>
              <a:t>1</a:t>
            </a:r>
            <a:r>
              <a:rPr lang="ar-SA" altLang="zh-CN" dirty="0" smtClean="0">
                <a:latin typeface="Times New Roman" pitchFamily="18" charset="0"/>
                <a:ea typeface="SimSun" pitchFamily="2" charset="-122"/>
                <a:cs typeface="Times New Roman" pitchFamily="18" charset="0"/>
              </a:rPr>
              <a:t>. ويكون منحنى </a:t>
            </a:r>
            <a:r>
              <a:rPr lang="ar-SA" altLang="zh-CN" dirty="0">
                <a:latin typeface="Times New Roman" pitchFamily="18" charset="0"/>
                <a:ea typeface="SimSun" pitchFamily="2" charset="-122"/>
                <a:cs typeface="Times New Roman" pitchFamily="18" charset="0"/>
              </a:rPr>
              <a:t>عرض الصناعة في المدى البعيد </a:t>
            </a:r>
            <a:r>
              <a:rPr lang="ar-SA" altLang="zh-CN" dirty="0" smtClean="0">
                <a:latin typeface="Times New Roman" pitchFamily="18" charset="0"/>
                <a:ea typeface="SimSun" pitchFamily="2" charset="-122"/>
                <a:cs typeface="Times New Roman" pitchFamily="18" charset="0"/>
              </a:rPr>
              <a:t>هو عن الخط الأخضر المتقطع والواصل </a:t>
            </a:r>
            <a:r>
              <a:rPr lang="ar-SA" altLang="zh-CN" dirty="0">
                <a:latin typeface="Times New Roman" pitchFamily="18" charset="0"/>
                <a:ea typeface="SimSun" pitchFamily="2" charset="-122"/>
                <a:cs typeface="Times New Roman" pitchFamily="18" charset="0"/>
              </a:rPr>
              <a:t>بين </a:t>
            </a:r>
            <a:r>
              <a:rPr lang="en-US" altLang="zh-CN" dirty="0">
                <a:latin typeface="Times New Roman" pitchFamily="18" charset="0"/>
                <a:ea typeface="SimSun" pitchFamily="2" charset="-122"/>
                <a:cs typeface="Times New Roman" pitchFamily="18" charset="0"/>
              </a:rPr>
              <a:t>E</a:t>
            </a:r>
            <a:r>
              <a:rPr lang="en-US" altLang="zh-CN" baseline="-25000" dirty="0">
                <a:latin typeface="Times New Roman" pitchFamily="18" charset="0"/>
                <a:ea typeface="SimSun" pitchFamily="2" charset="-122"/>
                <a:cs typeface="Times New Roman" pitchFamily="18" charset="0"/>
              </a:rPr>
              <a:t>1</a:t>
            </a:r>
            <a:r>
              <a:rPr lang="ar-SA" altLang="zh-CN" dirty="0">
                <a:latin typeface="Times New Roman" pitchFamily="18" charset="0"/>
                <a:ea typeface="SimSun" pitchFamily="2" charset="-122"/>
                <a:cs typeface="Times New Roman" pitchFamily="18" charset="0"/>
              </a:rPr>
              <a:t> و </a:t>
            </a:r>
            <a:r>
              <a:rPr lang="en-US" altLang="zh-CN" dirty="0">
                <a:latin typeface="Times New Roman" pitchFamily="18" charset="0"/>
                <a:ea typeface="SimSun" pitchFamily="2" charset="-122"/>
                <a:cs typeface="Times New Roman" pitchFamily="18" charset="0"/>
              </a:rPr>
              <a:t>E</a:t>
            </a:r>
            <a:r>
              <a:rPr lang="en-US" altLang="zh-CN" baseline="-25000" dirty="0">
                <a:latin typeface="Times New Roman" pitchFamily="18" charset="0"/>
                <a:ea typeface="SimSun" pitchFamily="2" charset="-122"/>
                <a:cs typeface="Times New Roman" pitchFamily="18" charset="0"/>
              </a:rPr>
              <a:t>3</a:t>
            </a:r>
            <a:r>
              <a:rPr lang="ar-SA" altLang="zh-CN" dirty="0">
                <a:latin typeface="Times New Roman" pitchFamily="18" charset="0"/>
                <a:ea typeface="SimSun" pitchFamily="2" charset="-122"/>
                <a:cs typeface="Times New Roman" pitchFamily="18" charset="0"/>
              </a:rPr>
              <a:t> وله انحدار سالب، ويحدث ذلك في الصناعة ذات التكاليف المتناقصة.</a:t>
            </a:r>
            <a:endParaRPr lang="en-US" dirty="0">
              <a:ea typeface="SimSun" pitchFamily="2" charset="-122"/>
            </a:endParaRPr>
          </a:p>
        </p:txBody>
      </p:sp>
      <p:sp>
        <p:nvSpPr>
          <p:cNvPr id="40996" name="Line 36"/>
          <p:cNvSpPr>
            <a:spLocks noChangeShapeType="1"/>
          </p:cNvSpPr>
          <p:nvPr/>
        </p:nvSpPr>
        <p:spPr bwMode="auto">
          <a:xfrm>
            <a:off x="1295400" y="2286000"/>
            <a:ext cx="6400800" cy="0"/>
          </a:xfrm>
          <a:prstGeom prst="line">
            <a:avLst/>
          </a:prstGeom>
          <a:noFill/>
          <a:ln w="12700">
            <a:solidFill>
              <a:srgbClr val="000000"/>
            </a:solidFill>
            <a:prstDash val="dash"/>
            <a:round/>
            <a:headEnd/>
            <a:tailEnd/>
          </a:ln>
          <a:effectLst/>
        </p:spPr>
        <p:txBody>
          <a:bodyPr/>
          <a:lstStyle/>
          <a:p>
            <a:endParaRPr lang="ar-SA"/>
          </a:p>
        </p:txBody>
      </p:sp>
      <p:sp>
        <p:nvSpPr>
          <p:cNvPr id="40997" name="Line 37"/>
          <p:cNvSpPr>
            <a:spLocks noChangeShapeType="1"/>
          </p:cNvSpPr>
          <p:nvPr/>
        </p:nvSpPr>
        <p:spPr bwMode="auto">
          <a:xfrm>
            <a:off x="1295400" y="2667000"/>
            <a:ext cx="6629400" cy="0"/>
          </a:xfrm>
          <a:prstGeom prst="line">
            <a:avLst/>
          </a:prstGeom>
          <a:noFill/>
          <a:ln w="12700">
            <a:solidFill>
              <a:srgbClr val="000000"/>
            </a:solidFill>
            <a:prstDash val="dash"/>
            <a:round/>
            <a:headEnd/>
            <a:tailEnd/>
          </a:ln>
          <a:effectLst/>
        </p:spPr>
        <p:txBody>
          <a:bodyPr/>
          <a:lstStyle/>
          <a:p>
            <a:endParaRPr lang="ar-SA"/>
          </a:p>
        </p:txBody>
      </p:sp>
      <p:sp>
        <p:nvSpPr>
          <p:cNvPr id="40998" name="Text Box 38"/>
          <p:cNvSpPr txBox="1">
            <a:spLocks noChangeArrowheads="1"/>
          </p:cNvSpPr>
          <p:nvPr/>
        </p:nvSpPr>
        <p:spPr bwMode="auto">
          <a:xfrm>
            <a:off x="685801" y="1447800"/>
            <a:ext cx="533400" cy="465139"/>
          </a:xfrm>
          <a:prstGeom prst="rect">
            <a:avLst/>
          </a:prstGeom>
          <a:noFill/>
          <a:ln w="9525">
            <a:noFill/>
            <a:miter lim="800000"/>
            <a:headEnd/>
            <a:tailEnd/>
          </a:ln>
          <a:effectLst/>
        </p:spPr>
        <p:txBody>
          <a:bodyPr/>
          <a:lstStyle/>
          <a:p>
            <a:pPr algn="ctr"/>
            <a:r>
              <a:rPr lang="en-US" sz="2200" dirty="0">
                <a:latin typeface="Times New Roman" pitchFamily="18" charset="0"/>
                <a:ea typeface="SimSun" pitchFamily="2" charset="-122"/>
              </a:rPr>
              <a:t>P</a:t>
            </a:r>
            <a:r>
              <a:rPr lang="en-US" sz="2200" baseline="-25000" dirty="0">
                <a:latin typeface="Times New Roman" pitchFamily="18" charset="0"/>
                <a:ea typeface="SimSun" pitchFamily="2" charset="-122"/>
              </a:rPr>
              <a:t>2</a:t>
            </a:r>
            <a:endParaRPr lang="en-US" sz="2200" baseline="-25000" dirty="0"/>
          </a:p>
        </p:txBody>
      </p:sp>
      <p:sp>
        <p:nvSpPr>
          <p:cNvPr id="40999" name="Text Box 39"/>
          <p:cNvSpPr txBox="1">
            <a:spLocks noChangeArrowheads="1"/>
          </p:cNvSpPr>
          <p:nvPr/>
        </p:nvSpPr>
        <p:spPr bwMode="auto">
          <a:xfrm>
            <a:off x="685801" y="1981200"/>
            <a:ext cx="533400" cy="436564"/>
          </a:xfrm>
          <a:prstGeom prst="rect">
            <a:avLst/>
          </a:prstGeom>
          <a:noFill/>
          <a:ln w="9525">
            <a:noFill/>
            <a:miter lim="800000"/>
            <a:headEnd/>
            <a:tailEnd/>
          </a:ln>
          <a:effectLst/>
        </p:spPr>
        <p:txBody>
          <a:bodyPr/>
          <a:lstStyle/>
          <a:p>
            <a:pPr algn="ctr"/>
            <a:r>
              <a:rPr lang="en-US" sz="2200" dirty="0">
                <a:latin typeface="Times New Roman" pitchFamily="18" charset="0"/>
                <a:ea typeface="SimSun" pitchFamily="2" charset="-122"/>
              </a:rPr>
              <a:t>P</a:t>
            </a:r>
            <a:r>
              <a:rPr lang="en-US" sz="2200" baseline="-25000" dirty="0">
                <a:latin typeface="Times New Roman" pitchFamily="18" charset="0"/>
                <a:ea typeface="SimSun" pitchFamily="2" charset="-122"/>
              </a:rPr>
              <a:t>1</a:t>
            </a:r>
            <a:endParaRPr lang="en-US" sz="2200" baseline="-25000" dirty="0"/>
          </a:p>
        </p:txBody>
      </p:sp>
      <p:sp>
        <p:nvSpPr>
          <p:cNvPr id="41000" name="Text Box 40"/>
          <p:cNvSpPr txBox="1">
            <a:spLocks noChangeArrowheads="1"/>
          </p:cNvSpPr>
          <p:nvPr/>
        </p:nvSpPr>
        <p:spPr bwMode="auto">
          <a:xfrm>
            <a:off x="685801" y="2362200"/>
            <a:ext cx="533400" cy="492126"/>
          </a:xfrm>
          <a:prstGeom prst="rect">
            <a:avLst/>
          </a:prstGeom>
          <a:noFill/>
          <a:ln w="9525">
            <a:noFill/>
            <a:miter lim="800000"/>
            <a:headEnd/>
            <a:tailEnd/>
          </a:ln>
          <a:effectLst/>
        </p:spPr>
        <p:txBody>
          <a:bodyPr/>
          <a:lstStyle/>
          <a:p>
            <a:pPr algn="ctr"/>
            <a:r>
              <a:rPr lang="en-US" sz="2200" dirty="0">
                <a:solidFill>
                  <a:srgbClr val="0000FF"/>
                </a:solidFill>
                <a:latin typeface="Times New Roman" pitchFamily="18" charset="0"/>
                <a:ea typeface="SimSun" pitchFamily="2" charset="-122"/>
              </a:rPr>
              <a:t>P</a:t>
            </a:r>
            <a:r>
              <a:rPr lang="en-US" sz="2200" baseline="-25000" dirty="0">
                <a:solidFill>
                  <a:srgbClr val="0000FF"/>
                </a:solidFill>
                <a:latin typeface="Times New Roman" pitchFamily="18" charset="0"/>
                <a:ea typeface="SimSun" pitchFamily="2" charset="-122"/>
              </a:rPr>
              <a:t>3</a:t>
            </a:r>
            <a:endParaRPr lang="en-US" sz="2200" baseline="-25000" dirty="0">
              <a:solidFill>
                <a:srgbClr val="0000FF"/>
              </a:solidFill>
            </a:endParaRPr>
          </a:p>
        </p:txBody>
      </p:sp>
      <p:sp>
        <p:nvSpPr>
          <p:cNvPr id="41" name="Line 10"/>
          <p:cNvSpPr>
            <a:spLocks noChangeShapeType="1"/>
          </p:cNvSpPr>
          <p:nvPr/>
        </p:nvSpPr>
        <p:spPr bwMode="auto">
          <a:xfrm flipH="1" flipV="1">
            <a:off x="1295400" y="4038600"/>
            <a:ext cx="3505200" cy="0"/>
          </a:xfrm>
          <a:prstGeom prst="line">
            <a:avLst/>
          </a:prstGeom>
          <a:noFill/>
          <a:ln w="25400">
            <a:solidFill>
              <a:srgbClr val="000000"/>
            </a:solidFill>
            <a:round/>
            <a:headEnd type="triangle"/>
            <a:tailEnd/>
          </a:ln>
          <a:effectLst/>
        </p:spPr>
        <p:txBody>
          <a:bodyPr/>
          <a:lstStyle/>
          <a:p>
            <a:endParaRPr lang="ar-SA"/>
          </a:p>
        </p:txBody>
      </p:sp>
      <p:sp>
        <p:nvSpPr>
          <p:cNvPr id="43" name="Line 16"/>
          <p:cNvSpPr>
            <a:spLocks noChangeShapeType="1"/>
          </p:cNvSpPr>
          <p:nvPr/>
        </p:nvSpPr>
        <p:spPr bwMode="auto">
          <a:xfrm flipH="1" flipV="1">
            <a:off x="685800" y="2209800"/>
            <a:ext cx="1" cy="457201"/>
          </a:xfrm>
          <a:prstGeom prst="line">
            <a:avLst/>
          </a:prstGeom>
          <a:noFill/>
          <a:ln w="25400">
            <a:solidFill>
              <a:srgbClr val="009900"/>
            </a:solidFill>
            <a:round/>
            <a:headEnd type="triangle" w="med" len="med"/>
            <a:tailEnd/>
          </a:ln>
          <a:effectLst/>
        </p:spPr>
        <p:txBody>
          <a:bodyPr/>
          <a:lstStyle/>
          <a:p>
            <a:endParaRPr lang="ar-SA"/>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Line 3"/>
          <p:cNvSpPr>
            <a:spLocks noChangeShapeType="1"/>
          </p:cNvSpPr>
          <p:nvPr/>
        </p:nvSpPr>
        <p:spPr bwMode="auto">
          <a:xfrm>
            <a:off x="1295400" y="1752600"/>
            <a:ext cx="7772400" cy="0"/>
          </a:xfrm>
          <a:prstGeom prst="line">
            <a:avLst/>
          </a:prstGeom>
          <a:noFill/>
          <a:ln w="12700">
            <a:solidFill>
              <a:srgbClr val="000000"/>
            </a:solidFill>
            <a:prstDash val="dash"/>
            <a:round/>
            <a:headEnd/>
            <a:tailEnd/>
          </a:ln>
          <a:effectLst/>
        </p:spPr>
        <p:txBody>
          <a:bodyPr/>
          <a:lstStyle/>
          <a:p>
            <a:endParaRPr lang="ar-SA"/>
          </a:p>
        </p:txBody>
      </p:sp>
      <p:sp>
        <p:nvSpPr>
          <p:cNvPr id="40964" name="Text Box 4"/>
          <p:cNvSpPr txBox="1">
            <a:spLocks noChangeArrowheads="1"/>
          </p:cNvSpPr>
          <p:nvPr/>
        </p:nvSpPr>
        <p:spPr bwMode="auto">
          <a:xfrm>
            <a:off x="8534400" y="2133600"/>
            <a:ext cx="1066800" cy="533400"/>
          </a:xfrm>
          <a:prstGeom prst="rect">
            <a:avLst/>
          </a:prstGeom>
          <a:noFill/>
          <a:ln w="9525">
            <a:noFill/>
            <a:miter lim="800000"/>
            <a:headEnd/>
            <a:tailEnd/>
          </a:ln>
          <a:effectLst/>
        </p:spPr>
        <p:txBody>
          <a:bodyPr/>
          <a:lstStyle/>
          <a:p>
            <a:pPr algn="just" rtl="1"/>
            <a:endParaRPr lang="en-US" altLang="zh-CN" sz="800" b="1" baseline="-25000" dirty="0">
              <a:latin typeface="Times New Roman" pitchFamily="18" charset="0"/>
              <a:ea typeface="SimSun" pitchFamily="2" charset="-122"/>
            </a:endParaRPr>
          </a:p>
          <a:p>
            <a:pPr algn="just" rtl="1"/>
            <a:r>
              <a:rPr lang="en-US" altLang="zh-CN" sz="2200" dirty="0" smtClean="0">
                <a:latin typeface="Times New Roman" pitchFamily="18" charset="0"/>
                <a:ea typeface="SimSun" pitchFamily="2" charset="-122"/>
              </a:rPr>
              <a:t>LRAC</a:t>
            </a:r>
            <a:r>
              <a:rPr lang="en-US" altLang="zh-CN" sz="2200" baseline="-25000" dirty="0" smtClean="0">
                <a:latin typeface="Times New Roman" pitchFamily="18" charset="0"/>
                <a:ea typeface="SimSun" pitchFamily="2" charset="-122"/>
              </a:rPr>
              <a:t>1</a:t>
            </a:r>
            <a:endParaRPr lang="en-US" altLang="zh-CN" sz="2200" baseline="-25000" dirty="0">
              <a:latin typeface="Times New Roman" pitchFamily="18" charset="0"/>
              <a:ea typeface="SimSun" pitchFamily="2" charset="-122"/>
            </a:endParaRPr>
          </a:p>
          <a:p>
            <a:pPr algn="just" rtl="1"/>
            <a:endParaRPr lang="en-US" altLang="zh-CN" sz="800" b="1" baseline="-25000" dirty="0">
              <a:latin typeface="Times New Roman" pitchFamily="18" charset="0"/>
              <a:ea typeface="SimSun" pitchFamily="2" charset="-122"/>
            </a:endParaRPr>
          </a:p>
          <a:p>
            <a:pPr algn="r" rtl="1"/>
            <a:endParaRPr lang="en-US" dirty="0"/>
          </a:p>
        </p:txBody>
      </p:sp>
      <p:sp>
        <p:nvSpPr>
          <p:cNvPr id="40965" name="Text Box 5"/>
          <p:cNvSpPr txBox="1">
            <a:spLocks noChangeArrowheads="1"/>
          </p:cNvSpPr>
          <p:nvPr/>
        </p:nvSpPr>
        <p:spPr bwMode="auto">
          <a:xfrm>
            <a:off x="7543800" y="990600"/>
            <a:ext cx="1156361" cy="457200"/>
          </a:xfrm>
          <a:prstGeom prst="rect">
            <a:avLst/>
          </a:prstGeom>
          <a:noFill/>
          <a:ln w="9525">
            <a:noFill/>
            <a:miter lim="800000"/>
            <a:headEnd/>
            <a:tailEnd/>
          </a:ln>
          <a:effectLst/>
        </p:spPr>
        <p:txBody>
          <a:bodyPr/>
          <a:lstStyle/>
          <a:p>
            <a:pPr algn="ctr" rtl="1"/>
            <a:r>
              <a:rPr lang="en-US" altLang="zh-CN" sz="2200" dirty="0" smtClean="0">
                <a:latin typeface="Times New Roman" pitchFamily="18" charset="0"/>
                <a:ea typeface="SimSun" pitchFamily="2" charset="-122"/>
                <a:cs typeface="Arabic Transparent" pitchFamily="2" charset="-78"/>
              </a:rPr>
              <a:t>LRMC</a:t>
            </a:r>
            <a:r>
              <a:rPr lang="en-US" altLang="zh-CN" sz="2200" baseline="-25000" dirty="0" smtClean="0">
                <a:latin typeface="Times New Roman" pitchFamily="18" charset="0"/>
                <a:ea typeface="SimSun" pitchFamily="2" charset="-122"/>
                <a:cs typeface="Arabic Transparent" pitchFamily="2" charset="-78"/>
              </a:rPr>
              <a:t>2</a:t>
            </a:r>
            <a:endParaRPr lang="en-US" sz="2200" dirty="0">
              <a:ea typeface="SimSun" pitchFamily="2" charset="-122"/>
              <a:cs typeface="Arabic Transparent" pitchFamily="2" charset="-78"/>
            </a:endParaRPr>
          </a:p>
        </p:txBody>
      </p:sp>
      <p:sp>
        <p:nvSpPr>
          <p:cNvPr id="40966" name="Text Box 6"/>
          <p:cNvSpPr txBox="1">
            <a:spLocks noChangeArrowheads="1"/>
          </p:cNvSpPr>
          <p:nvPr/>
        </p:nvSpPr>
        <p:spPr bwMode="auto">
          <a:xfrm>
            <a:off x="3657600" y="1168401"/>
            <a:ext cx="838200" cy="355599"/>
          </a:xfrm>
          <a:prstGeom prst="rect">
            <a:avLst/>
          </a:prstGeom>
          <a:noFill/>
          <a:ln w="9525">
            <a:noFill/>
            <a:miter lim="800000"/>
            <a:headEnd/>
            <a:tailEnd/>
          </a:ln>
          <a:effectLst/>
        </p:spPr>
        <p:txBody>
          <a:bodyPr/>
          <a:lstStyle/>
          <a:p>
            <a:pPr algn="ctr" rtl="1"/>
            <a:r>
              <a:rPr lang="en-US" sz="2200" dirty="0">
                <a:latin typeface="Times New Roman" pitchFamily="18" charset="0"/>
                <a:ea typeface="SimSun" pitchFamily="2" charset="-122"/>
              </a:rPr>
              <a:t>LRIS</a:t>
            </a:r>
            <a:endParaRPr lang="en-US" sz="2200" dirty="0"/>
          </a:p>
        </p:txBody>
      </p:sp>
      <p:sp>
        <p:nvSpPr>
          <p:cNvPr id="40967" name="Text Box 7"/>
          <p:cNvSpPr txBox="1">
            <a:spLocks noChangeArrowheads="1"/>
          </p:cNvSpPr>
          <p:nvPr/>
        </p:nvSpPr>
        <p:spPr bwMode="auto">
          <a:xfrm>
            <a:off x="2590800" y="2057400"/>
            <a:ext cx="457200" cy="457200"/>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E</a:t>
            </a:r>
            <a:r>
              <a:rPr lang="en-US" altLang="zh-CN" sz="2200" baseline="-25000" dirty="0">
                <a:latin typeface="Times New Roman" pitchFamily="18" charset="0"/>
                <a:ea typeface="SimSun" pitchFamily="2" charset="-122"/>
              </a:rPr>
              <a:t>3</a:t>
            </a:r>
            <a:endParaRPr lang="en-US" sz="2200" dirty="0"/>
          </a:p>
        </p:txBody>
      </p:sp>
      <p:sp>
        <p:nvSpPr>
          <p:cNvPr id="40968" name="Text Box 8"/>
          <p:cNvSpPr txBox="1">
            <a:spLocks noChangeArrowheads="1"/>
          </p:cNvSpPr>
          <p:nvPr/>
        </p:nvSpPr>
        <p:spPr bwMode="auto">
          <a:xfrm>
            <a:off x="1862798" y="1196975"/>
            <a:ext cx="499402" cy="479425"/>
          </a:xfrm>
          <a:prstGeom prst="rect">
            <a:avLst/>
          </a:prstGeom>
          <a:noFill/>
          <a:ln w="9525">
            <a:noFill/>
            <a:miter lim="800000"/>
            <a:headEnd/>
            <a:tailEnd/>
          </a:ln>
          <a:effectLst/>
        </p:spPr>
        <p:txBody>
          <a:bodyPr/>
          <a:lstStyle/>
          <a:p>
            <a:pPr rtl="1"/>
            <a:r>
              <a:rPr lang="en-US" altLang="zh-CN" sz="2200" dirty="0">
                <a:latin typeface="Times New Roman" pitchFamily="18" charset="0"/>
                <a:ea typeface="SimSun" pitchFamily="2" charset="-122"/>
              </a:rPr>
              <a:t>E</a:t>
            </a:r>
            <a:r>
              <a:rPr lang="en-US" altLang="zh-CN" sz="2200" baseline="-25000" dirty="0">
                <a:latin typeface="Times New Roman" pitchFamily="18" charset="0"/>
                <a:ea typeface="SimSun" pitchFamily="2" charset="-122"/>
              </a:rPr>
              <a:t>2</a:t>
            </a:r>
            <a:endParaRPr lang="en-US" sz="2200" dirty="0"/>
          </a:p>
        </p:txBody>
      </p:sp>
      <p:sp>
        <p:nvSpPr>
          <p:cNvPr id="40969" name="Text Box 9"/>
          <p:cNvSpPr txBox="1">
            <a:spLocks noChangeArrowheads="1"/>
          </p:cNvSpPr>
          <p:nvPr/>
        </p:nvSpPr>
        <p:spPr bwMode="auto">
          <a:xfrm>
            <a:off x="1371600" y="2286000"/>
            <a:ext cx="533400" cy="381000"/>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E</a:t>
            </a:r>
            <a:r>
              <a:rPr lang="en-US" altLang="zh-CN" sz="2200" baseline="-25000" dirty="0">
                <a:latin typeface="Times New Roman" pitchFamily="18" charset="0"/>
                <a:ea typeface="SimSun" pitchFamily="2" charset="-122"/>
              </a:rPr>
              <a:t>1</a:t>
            </a:r>
            <a:endParaRPr lang="en-US" sz="2200" dirty="0"/>
          </a:p>
        </p:txBody>
      </p:sp>
      <p:sp>
        <p:nvSpPr>
          <p:cNvPr id="40970" name="Line 10"/>
          <p:cNvSpPr>
            <a:spLocks noChangeShapeType="1"/>
          </p:cNvSpPr>
          <p:nvPr/>
        </p:nvSpPr>
        <p:spPr bwMode="auto">
          <a:xfrm>
            <a:off x="1295400" y="1000125"/>
            <a:ext cx="0" cy="3038475"/>
          </a:xfrm>
          <a:prstGeom prst="line">
            <a:avLst/>
          </a:prstGeom>
          <a:noFill/>
          <a:ln w="25400">
            <a:solidFill>
              <a:srgbClr val="000000"/>
            </a:solidFill>
            <a:round/>
            <a:headEnd type="triangle"/>
            <a:tailEnd/>
          </a:ln>
          <a:effectLst/>
        </p:spPr>
        <p:txBody>
          <a:bodyPr/>
          <a:lstStyle/>
          <a:p>
            <a:endParaRPr lang="ar-SA"/>
          </a:p>
        </p:txBody>
      </p:sp>
      <p:sp>
        <p:nvSpPr>
          <p:cNvPr id="40972" name="Line 12"/>
          <p:cNvSpPr>
            <a:spLocks noChangeShapeType="1"/>
          </p:cNvSpPr>
          <p:nvPr/>
        </p:nvSpPr>
        <p:spPr bwMode="auto">
          <a:xfrm>
            <a:off x="1479815" y="1981200"/>
            <a:ext cx="1110985" cy="1992313"/>
          </a:xfrm>
          <a:prstGeom prst="line">
            <a:avLst/>
          </a:prstGeom>
          <a:noFill/>
          <a:ln w="19050">
            <a:solidFill>
              <a:srgbClr val="000000"/>
            </a:solidFill>
            <a:round/>
            <a:headEnd/>
            <a:tailEnd/>
          </a:ln>
          <a:effectLst/>
        </p:spPr>
        <p:txBody>
          <a:bodyPr/>
          <a:lstStyle/>
          <a:p>
            <a:endParaRPr lang="ar-SA"/>
          </a:p>
        </p:txBody>
      </p:sp>
      <p:sp>
        <p:nvSpPr>
          <p:cNvPr id="40973" name="Line 13"/>
          <p:cNvSpPr>
            <a:spLocks noChangeShapeType="1"/>
          </p:cNvSpPr>
          <p:nvPr/>
        </p:nvSpPr>
        <p:spPr bwMode="auto">
          <a:xfrm>
            <a:off x="1905000" y="1524000"/>
            <a:ext cx="2438400" cy="1676400"/>
          </a:xfrm>
          <a:prstGeom prst="line">
            <a:avLst/>
          </a:prstGeom>
          <a:noFill/>
          <a:ln w="19050" cap="rnd">
            <a:solidFill>
              <a:srgbClr val="009900"/>
            </a:solidFill>
            <a:prstDash val="sysDot"/>
            <a:round/>
            <a:headEnd/>
            <a:tailEnd/>
          </a:ln>
          <a:effectLst/>
        </p:spPr>
        <p:txBody>
          <a:bodyPr/>
          <a:lstStyle/>
          <a:p>
            <a:endParaRPr lang="ar-SA"/>
          </a:p>
        </p:txBody>
      </p:sp>
      <p:sp>
        <p:nvSpPr>
          <p:cNvPr id="40974" name="Line 14"/>
          <p:cNvSpPr>
            <a:spLocks noChangeShapeType="1"/>
          </p:cNvSpPr>
          <p:nvPr/>
        </p:nvSpPr>
        <p:spPr bwMode="auto">
          <a:xfrm flipV="1">
            <a:off x="1676400" y="1295399"/>
            <a:ext cx="762000" cy="1828799"/>
          </a:xfrm>
          <a:prstGeom prst="line">
            <a:avLst/>
          </a:prstGeom>
          <a:noFill/>
          <a:ln w="19050">
            <a:solidFill>
              <a:srgbClr val="000000"/>
            </a:solidFill>
            <a:round/>
            <a:headEnd/>
            <a:tailEnd/>
          </a:ln>
          <a:effectLst/>
        </p:spPr>
        <p:txBody>
          <a:bodyPr/>
          <a:lstStyle/>
          <a:p>
            <a:endParaRPr lang="ar-SA"/>
          </a:p>
        </p:txBody>
      </p:sp>
      <p:sp>
        <p:nvSpPr>
          <p:cNvPr id="40975" name="Line 15"/>
          <p:cNvSpPr>
            <a:spLocks noChangeShapeType="1"/>
          </p:cNvSpPr>
          <p:nvPr/>
        </p:nvSpPr>
        <p:spPr bwMode="auto">
          <a:xfrm flipV="1">
            <a:off x="2119048" y="1066800"/>
            <a:ext cx="928952" cy="2554288"/>
          </a:xfrm>
          <a:prstGeom prst="line">
            <a:avLst/>
          </a:prstGeom>
          <a:noFill/>
          <a:ln w="19050" cap="rnd">
            <a:solidFill>
              <a:srgbClr val="009900"/>
            </a:solidFill>
            <a:prstDash val="sysDot"/>
            <a:round/>
            <a:headEnd/>
            <a:tailEnd/>
          </a:ln>
          <a:effectLst/>
        </p:spPr>
        <p:txBody>
          <a:bodyPr/>
          <a:lstStyle/>
          <a:p>
            <a:endParaRPr lang="ar-SA"/>
          </a:p>
        </p:txBody>
      </p:sp>
      <p:sp>
        <p:nvSpPr>
          <p:cNvPr id="40976" name="Line 16"/>
          <p:cNvSpPr>
            <a:spLocks noChangeShapeType="1"/>
          </p:cNvSpPr>
          <p:nvPr/>
        </p:nvSpPr>
        <p:spPr bwMode="auto">
          <a:xfrm flipV="1">
            <a:off x="1447800" y="1143000"/>
            <a:ext cx="2438400" cy="1828800"/>
          </a:xfrm>
          <a:prstGeom prst="line">
            <a:avLst/>
          </a:prstGeom>
          <a:noFill/>
          <a:ln w="19050">
            <a:solidFill>
              <a:srgbClr val="FF0000"/>
            </a:solidFill>
            <a:prstDash val="dash"/>
            <a:round/>
            <a:headEnd/>
            <a:tailEnd/>
          </a:ln>
          <a:effectLst/>
        </p:spPr>
        <p:txBody>
          <a:bodyPr/>
          <a:lstStyle/>
          <a:p>
            <a:endParaRPr lang="ar-SA"/>
          </a:p>
        </p:txBody>
      </p:sp>
      <p:sp>
        <p:nvSpPr>
          <p:cNvPr id="40977" name="Text Box 17"/>
          <p:cNvSpPr txBox="1">
            <a:spLocks noChangeArrowheads="1"/>
          </p:cNvSpPr>
          <p:nvPr/>
        </p:nvSpPr>
        <p:spPr bwMode="auto">
          <a:xfrm>
            <a:off x="2438400" y="4038600"/>
            <a:ext cx="1279658" cy="269875"/>
          </a:xfrm>
          <a:prstGeom prst="rect">
            <a:avLst/>
          </a:prstGeom>
          <a:noFill/>
          <a:ln w="9525">
            <a:noFill/>
            <a:miter lim="800000"/>
            <a:headEnd/>
            <a:tailEnd/>
          </a:ln>
          <a:effectLst/>
        </p:spPr>
        <p:txBody>
          <a:bodyPr/>
          <a:lstStyle/>
          <a:p>
            <a:pPr algn="ctr" rtl="1"/>
            <a:r>
              <a:rPr lang="ar-BH" sz="2400" dirty="0"/>
              <a:t>الصناعة</a:t>
            </a:r>
            <a:endParaRPr lang="en-US" sz="2400" dirty="0"/>
          </a:p>
        </p:txBody>
      </p:sp>
      <p:sp>
        <p:nvSpPr>
          <p:cNvPr id="40978" name="Text Box 18"/>
          <p:cNvSpPr txBox="1">
            <a:spLocks noChangeArrowheads="1"/>
          </p:cNvSpPr>
          <p:nvPr/>
        </p:nvSpPr>
        <p:spPr bwMode="auto">
          <a:xfrm>
            <a:off x="673231" y="762000"/>
            <a:ext cx="545969" cy="420685"/>
          </a:xfrm>
          <a:prstGeom prst="rect">
            <a:avLst/>
          </a:prstGeom>
          <a:noFill/>
          <a:ln w="9525">
            <a:noFill/>
            <a:miter lim="800000"/>
            <a:headEnd/>
            <a:tailEnd/>
          </a:ln>
          <a:effectLst/>
        </p:spPr>
        <p:txBody>
          <a:bodyPr/>
          <a:lstStyle/>
          <a:p>
            <a:pPr algn="ctr"/>
            <a:r>
              <a:rPr lang="en-US" sz="2200" dirty="0">
                <a:latin typeface="Times New Roman" pitchFamily="18" charset="0"/>
                <a:ea typeface="SimSun" pitchFamily="2" charset="-122"/>
              </a:rPr>
              <a:t>P</a:t>
            </a:r>
            <a:endParaRPr lang="en-US" sz="2200" dirty="0"/>
          </a:p>
        </p:txBody>
      </p:sp>
      <p:sp>
        <p:nvSpPr>
          <p:cNvPr id="40979" name="Text Box 19"/>
          <p:cNvSpPr txBox="1">
            <a:spLocks noChangeArrowheads="1"/>
          </p:cNvSpPr>
          <p:nvPr/>
        </p:nvSpPr>
        <p:spPr bwMode="auto">
          <a:xfrm>
            <a:off x="2152385" y="838200"/>
            <a:ext cx="590815" cy="401636"/>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S</a:t>
            </a:r>
            <a:r>
              <a:rPr lang="en-US" altLang="zh-CN" sz="2200" baseline="-25000" dirty="0">
                <a:latin typeface="Times New Roman" pitchFamily="18" charset="0"/>
                <a:ea typeface="SimSun" pitchFamily="2" charset="-122"/>
              </a:rPr>
              <a:t>1</a:t>
            </a:r>
            <a:endParaRPr lang="en-US" sz="2200" dirty="0"/>
          </a:p>
        </p:txBody>
      </p:sp>
      <p:sp>
        <p:nvSpPr>
          <p:cNvPr id="40980" name="Text Box 20"/>
          <p:cNvSpPr txBox="1">
            <a:spLocks noChangeArrowheads="1"/>
          </p:cNvSpPr>
          <p:nvPr/>
        </p:nvSpPr>
        <p:spPr bwMode="auto">
          <a:xfrm>
            <a:off x="2819400" y="838200"/>
            <a:ext cx="604441" cy="457200"/>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S</a:t>
            </a:r>
            <a:r>
              <a:rPr lang="en-US" altLang="zh-CN" sz="2200" baseline="-25000" dirty="0">
                <a:latin typeface="Times New Roman" pitchFamily="18" charset="0"/>
                <a:ea typeface="SimSun" pitchFamily="2" charset="-122"/>
              </a:rPr>
              <a:t>2</a:t>
            </a:r>
            <a:endParaRPr lang="en-US" sz="2200" dirty="0"/>
          </a:p>
        </p:txBody>
      </p:sp>
      <p:sp>
        <p:nvSpPr>
          <p:cNvPr id="40981" name="Text Box 21"/>
          <p:cNvSpPr txBox="1">
            <a:spLocks noChangeArrowheads="1"/>
          </p:cNvSpPr>
          <p:nvPr/>
        </p:nvSpPr>
        <p:spPr bwMode="auto">
          <a:xfrm>
            <a:off x="3657600" y="2971800"/>
            <a:ext cx="609600" cy="457200"/>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D</a:t>
            </a:r>
            <a:r>
              <a:rPr lang="en-US" altLang="zh-CN" sz="2200" baseline="-25000" dirty="0">
                <a:latin typeface="Times New Roman" pitchFamily="18" charset="0"/>
                <a:ea typeface="SimSun" pitchFamily="2" charset="-122"/>
              </a:rPr>
              <a:t>2</a:t>
            </a:r>
            <a:endParaRPr lang="en-US" sz="2200" dirty="0"/>
          </a:p>
        </p:txBody>
      </p:sp>
      <p:sp>
        <p:nvSpPr>
          <p:cNvPr id="40982" name="Text Box 22"/>
          <p:cNvSpPr txBox="1">
            <a:spLocks noChangeArrowheads="1"/>
          </p:cNvSpPr>
          <p:nvPr/>
        </p:nvSpPr>
        <p:spPr bwMode="auto">
          <a:xfrm>
            <a:off x="2438400" y="3459164"/>
            <a:ext cx="506017" cy="427036"/>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D</a:t>
            </a:r>
            <a:r>
              <a:rPr lang="en-US" altLang="zh-CN" sz="2200" baseline="-25000" dirty="0">
                <a:latin typeface="Times New Roman" pitchFamily="18" charset="0"/>
                <a:ea typeface="SimSun" pitchFamily="2" charset="-122"/>
              </a:rPr>
              <a:t>1</a:t>
            </a:r>
            <a:endParaRPr lang="en-US" sz="2200" dirty="0"/>
          </a:p>
        </p:txBody>
      </p:sp>
      <p:sp>
        <p:nvSpPr>
          <p:cNvPr id="40983" name="Text Box 23"/>
          <p:cNvSpPr txBox="1">
            <a:spLocks noChangeArrowheads="1"/>
          </p:cNvSpPr>
          <p:nvPr/>
        </p:nvSpPr>
        <p:spPr bwMode="auto">
          <a:xfrm>
            <a:off x="4685771" y="3984625"/>
            <a:ext cx="419629" cy="434975"/>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Q</a:t>
            </a:r>
            <a:endParaRPr lang="en-US" sz="2200" dirty="0"/>
          </a:p>
        </p:txBody>
      </p:sp>
      <p:sp>
        <p:nvSpPr>
          <p:cNvPr id="40984" name="Text Box 24"/>
          <p:cNvSpPr txBox="1">
            <a:spLocks noChangeArrowheads="1"/>
          </p:cNvSpPr>
          <p:nvPr/>
        </p:nvSpPr>
        <p:spPr bwMode="auto">
          <a:xfrm>
            <a:off x="6934200" y="3352800"/>
            <a:ext cx="1295400" cy="423861"/>
          </a:xfrm>
          <a:prstGeom prst="rect">
            <a:avLst/>
          </a:prstGeom>
          <a:noFill/>
          <a:ln w="9525">
            <a:noFill/>
            <a:miter lim="800000"/>
            <a:headEnd/>
            <a:tailEnd/>
          </a:ln>
          <a:effectLst/>
        </p:spPr>
        <p:txBody>
          <a:bodyPr/>
          <a:lstStyle/>
          <a:p>
            <a:pPr algn="ctr" rtl="1"/>
            <a:r>
              <a:rPr lang="en-US" altLang="zh-CN" sz="2200" dirty="0" smtClean="0">
                <a:latin typeface="Times New Roman" pitchFamily="18" charset="0"/>
                <a:ea typeface="SimSun" pitchFamily="2" charset="-122"/>
                <a:cs typeface="Arabic Transparent" pitchFamily="2" charset="-78"/>
              </a:rPr>
              <a:t>LRMC</a:t>
            </a:r>
            <a:r>
              <a:rPr lang="en-US" altLang="zh-CN" sz="2200" baseline="-25000" dirty="0" smtClean="0">
                <a:latin typeface="Times New Roman" pitchFamily="18" charset="0"/>
                <a:ea typeface="SimSun" pitchFamily="2" charset="-122"/>
                <a:cs typeface="Arabic Transparent" pitchFamily="2" charset="-78"/>
              </a:rPr>
              <a:t>1</a:t>
            </a:r>
            <a:endParaRPr lang="en-US" sz="2200" dirty="0">
              <a:ea typeface="SimSun" pitchFamily="2" charset="-122"/>
              <a:cs typeface="Arabic Transparent" pitchFamily="2" charset="-78"/>
            </a:endParaRPr>
          </a:p>
        </p:txBody>
      </p:sp>
      <p:sp>
        <p:nvSpPr>
          <p:cNvPr id="40985" name="Line 25"/>
          <p:cNvSpPr>
            <a:spLocks noChangeShapeType="1"/>
          </p:cNvSpPr>
          <p:nvPr/>
        </p:nvSpPr>
        <p:spPr bwMode="auto">
          <a:xfrm>
            <a:off x="6499093" y="1141413"/>
            <a:ext cx="0" cy="2849562"/>
          </a:xfrm>
          <a:prstGeom prst="line">
            <a:avLst/>
          </a:prstGeom>
          <a:noFill/>
          <a:ln w="25400">
            <a:solidFill>
              <a:srgbClr val="000000"/>
            </a:solidFill>
            <a:round/>
            <a:headEnd type="triangle"/>
            <a:tailEnd/>
          </a:ln>
          <a:effectLst/>
        </p:spPr>
        <p:txBody>
          <a:bodyPr/>
          <a:lstStyle/>
          <a:p>
            <a:endParaRPr lang="ar-SA"/>
          </a:p>
        </p:txBody>
      </p:sp>
      <p:sp>
        <p:nvSpPr>
          <p:cNvPr id="40986" name="Line 26"/>
          <p:cNvSpPr>
            <a:spLocks noChangeShapeType="1"/>
          </p:cNvSpPr>
          <p:nvPr/>
        </p:nvSpPr>
        <p:spPr bwMode="auto">
          <a:xfrm>
            <a:off x="6499093" y="3992563"/>
            <a:ext cx="2208213" cy="0"/>
          </a:xfrm>
          <a:prstGeom prst="line">
            <a:avLst/>
          </a:prstGeom>
          <a:noFill/>
          <a:ln w="25400">
            <a:solidFill>
              <a:srgbClr val="000000"/>
            </a:solidFill>
            <a:round/>
            <a:headEnd/>
            <a:tailEnd type="triangle"/>
          </a:ln>
          <a:effectLst/>
        </p:spPr>
        <p:txBody>
          <a:bodyPr/>
          <a:lstStyle/>
          <a:p>
            <a:endParaRPr lang="ar-SA"/>
          </a:p>
        </p:txBody>
      </p:sp>
      <p:sp>
        <p:nvSpPr>
          <p:cNvPr id="40987" name="Arc 27"/>
          <p:cNvSpPr>
            <a:spLocks/>
          </p:cNvSpPr>
          <p:nvPr/>
        </p:nvSpPr>
        <p:spPr bwMode="auto">
          <a:xfrm rot="13449399" flipH="1">
            <a:off x="6937408" y="688755"/>
            <a:ext cx="1504755" cy="1531477"/>
          </a:xfrm>
          <a:custGeom>
            <a:avLst/>
            <a:gdLst>
              <a:gd name="G0" fmla="+- 7300 0 0"/>
              <a:gd name="G1" fmla="+- 21600 0 0"/>
              <a:gd name="G2" fmla="+- 21600 0 0"/>
              <a:gd name="T0" fmla="*/ 0 w 28900"/>
              <a:gd name="T1" fmla="*/ 1271 h 28307"/>
              <a:gd name="T2" fmla="*/ 27832 w 28900"/>
              <a:gd name="T3" fmla="*/ 28307 h 28307"/>
              <a:gd name="T4" fmla="*/ 7300 w 28900"/>
              <a:gd name="T5" fmla="*/ 21600 h 28307"/>
            </a:gdLst>
            <a:ahLst/>
            <a:cxnLst>
              <a:cxn ang="0">
                <a:pos x="T0" y="T1"/>
              </a:cxn>
              <a:cxn ang="0">
                <a:pos x="T2" y="T3"/>
              </a:cxn>
              <a:cxn ang="0">
                <a:pos x="T4" y="T5"/>
              </a:cxn>
            </a:cxnLst>
            <a:rect l="0" t="0" r="r" b="b"/>
            <a:pathLst>
              <a:path w="28900" h="28307" fill="none" extrusionOk="0">
                <a:moveTo>
                  <a:pt x="-1" y="1270"/>
                </a:moveTo>
                <a:cubicBezTo>
                  <a:pt x="2341" y="429"/>
                  <a:pt x="4811" y="-1"/>
                  <a:pt x="7300" y="0"/>
                </a:cubicBezTo>
                <a:cubicBezTo>
                  <a:pt x="19229" y="0"/>
                  <a:pt x="28900" y="9670"/>
                  <a:pt x="28900" y="21600"/>
                </a:cubicBezTo>
                <a:cubicBezTo>
                  <a:pt x="28900" y="23878"/>
                  <a:pt x="28539" y="26141"/>
                  <a:pt x="27832" y="28307"/>
                </a:cubicBezTo>
              </a:path>
              <a:path w="28900" h="28307" stroke="0" extrusionOk="0">
                <a:moveTo>
                  <a:pt x="-1" y="1270"/>
                </a:moveTo>
                <a:cubicBezTo>
                  <a:pt x="2341" y="429"/>
                  <a:pt x="4811" y="-1"/>
                  <a:pt x="7300" y="0"/>
                </a:cubicBezTo>
                <a:cubicBezTo>
                  <a:pt x="19229" y="0"/>
                  <a:pt x="28900" y="9670"/>
                  <a:pt x="28900" y="21600"/>
                </a:cubicBezTo>
                <a:cubicBezTo>
                  <a:pt x="28900" y="23878"/>
                  <a:pt x="28539" y="26141"/>
                  <a:pt x="27832" y="28307"/>
                </a:cubicBezTo>
                <a:lnTo>
                  <a:pt x="7300" y="21600"/>
                </a:lnTo>
                <a:close/>
              </a:path>
            </a:pathLst>
          </a:custGeom>
          <a:noFill/>
          <a:ln w="19050">
            <a:solidFill>
              <a:srgbClr val="FF0000"/>
            </a:solidFill>
            <a:prstDash val="sysDot"/>
            <a:round/>
            <a:headEnd/>
            <a:tailEnd/>
          </a:ln>
          <a:effectLst/>
        </p:spPr>
        <p:txBody>
          <a:bodyPr/>
          <a:lstStyle/>
          <a:p>
            <a:endParaRPr lang="ar-SA"/>
          </a:p>
        </p:txBody>
      </p:sp>
      <p:sp>
        <p:nvSpPr>
          <p:cNvPr id="40988" name="Text Box 28"/>
          <p:cNvSpPr txBox="1">
            <a:spLocks noChangeArrowheads="1"/>
          </p:cNvSpPr>
          <p:nvPr/>
        </p:nvSpPr>
        <p:spPr bwMode="auto">
          <a:xfrm>
            <a:off x="6846887" y="4038600"/>
            <a:ext cx="1535113" cy="269875"/>
          </a:xfrm>
          <a:prstGeom prst="rect">
            <a:avLst/>
          </a:prstGeom>
          <a:noFill/>
          <a:ln w="9525">
            <a:noFill/>
            <a:miter lim="800000"/>
            <a:headEnd/>
            <a:tailEnd/>
          </a:ln>
          <a:effectLst/>
        </p:spPr>
        <p:txBody>
          <a:bodyPr/>
          <a:lstStyle/>
          <a:p>
            <a:pPr algn="ctr" rtl="1"/>
            <a:r>
              <a:rPr lang="ar-BH" sz="2400" dirty="0">
                <a:latin typeface="Helv" charset="0"/>
                <a:ea typeface="SimSun" pitchFamily="2" charset="-122"/>
              </a:rPr>
              <a:t>المنشأة</a:t>
            </a:r>
            <a:endParaRPr lang="en-US" sz="3600" dirty="0"/>
          </a:p>
        </p:txBody>
      </p:sp>
      <p:sp>
        <p:nvSpPr>
          <p:cNvPr id="40989" name="Text Box 29"/>
          <p:cNvSpPr txBox="1">
            <a:spLocks noChangeArrowheads="1"/>
          </p:cNvSpPr>
          <p:nvPr/>
        </p:nvSpPr>
        <p:spPr bwMode="auto">
          <a:xfrm>
            <a:off x="5791200" y="914400"/>
            <a:ext cx="680641" cy="401637"/>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cs typeface="Arabic Transparent" pitchFamily="2" charset="-78"/>
              </a:rPr>
              <a:t>AC</a:t>
            </a:r>
            <a:endParaRPr lang="en-US" sz="2200" dirty="0">
              <a:ea typeface="SimSun" pitchFamily="2" charset="-122"/>
              <a:cs typeface="Arabic Transparent" pitchFamily="2" charset="-78"/>
            </a:endParaRPr>
          </a:p>
        </p:txBody>
      </p:sp>
      <p:sp>
        <p:nvSpPr>
          <p:cNvPr id="40990" name="Freeform 30"/>
          <p:cNvSpPr>
            <a:spLocks/>
          </p:cNvSpPr>
          <p:nvPr/>
        </p:nvSpPr>
        <p:spPr bwMode="auto">
          <a:xfrm>
            <a:off x="6705600" y="1371600"/>
            <a:ext cx="1577048" cy="1560512"/>
          </a:xfrm>
          <a:custGeom>
            <a:avLst/>
            <a:gdLst/>
            <a:ahLst/>
            <a:cxnLst>
              <a:cxn ang="0">
                <a:pos x="0" y="1620"/>
              </a:cxn>
              <a:cxn ang="0">
                <a:pos x="360" y="1800"/>
              </a:cxn>
              <a:cxn ang="0">
                <a:pos x="2160" y="0"/>
              </a:cxn>
            </a:cxnLst>
            <a:rect l="0" t="0" r="r" b="b"/>
            <a:pathLst>
              <a:path w="2160" h="2070">
                <a:moveTo>
                  <a:pt x="0" y="1620"/>
                </a:moveTo>
                <a:cubicBezTo>
                  <a:pt x="0" y="1845"/>
                  <a:pt x="0" y="2070"/>
                  <a:pt x="360" y="1800"/>
                </a:cubicBezTo>
                <a:cubicBezTo>
                  <a:pt x="720" y="1530"/>
                  <a:pt x="1860" y="300"/>
                  <a:pt x="2160" y="0"/>
                </a:cubicBezTo>
              </a:path>
            </a:pathLst>
          </a:custGeom>
          <a:noFill/>
          <a:ln w="19050" cap="flat" cmpd="sng">
            <a:solidFill>
              <a:srgbClr val="FF0000"/>
            </a:solidFill>
            <a:prstDash val="sysDot"/>
            <a:round/>
            <a:headEnd/>
            <a:tailEnd/>
          </a:ln>
          <a:effectLst/>
        </p:spPr>
        <p:txBody>
          <a:bodyPr/>
          <a:lstStyle/>
          <a:p>
            <a:endParaRPr lang="ar-SA"/>
          </a:p>
        </p:txBody>
      </p:sp>
      <p:sp>
        <p:nvSpPr>
          <p:cNvPr id="40991" name="Freeform 31"/>
          <p:cNvSpPr>
            <a:spLocks/>
          </p:cNvSpPr>
          <p:nvPr/>
        </p:nvSpPr>
        <p:spPr bwMode="auto">
          <a:xfrm>
            <a:off x="6735894" y="1684339"/>
            <a:ext cx="2103306" cy="2035175"/>
          </a:xfrm>
          <a:custGeom>
            <a:avLst/>
            <a:gdLst/>
            <a:ahLst/>
            <a:cxnLst>
              <a:cxn ang="0">
                <a:pos x="0" y="1620"/>
              </a:cxn>
              <a:cxn ang="0">
                <a:pos x="360" y="1800"/>
              </a:cxn>
              <a:cxn ang="0">
                <a:pos x="2160" y="0"/>
              </a:cxn>
            </a:cxnLst>
            <a:rect l="0" t="0" r="r" b="b"/>
            <a:pathLst>
              <a:path w="2160" h="2070">
                <a:moveTo>
                  <a:pt x="0" y="1620"/>
                </a:moveTo>
                <a:cubicBezTo>
                  <a:pt x="0" y="1845"/>
                  <a:pt x="0" y="2070"/>
                  <a:pt x="360" y="1800"/>
                </a:cubicBezTo>
                <a:cubicBezTo>
                  <a:pt x="720" y="1530"/>
                  <a:pt x="1860" y="300"/>
                  <a:pt x="2160" y="0"/>
                </a:cubicBezTo>
              </a:path>
            </a:pathLst>
          </a:custGeom>
          <a:noFill/>
          <a:ln w="19050" cap="rnd" cmpd="sng">
            <a:solidFill>
              <a:schemeClr val="tx1"/>
            </a:solidFill>
            <a:prstDash val="solid"/>
            <a:round/>
            <a:headEnd/>
            <a:tailEnd/>
          </a:ln>
          <a:effectLst/>
        </p:spPr>
        <p:txBody>
          <a:bodyPr/>
          <a:lstStyle/>
          <a:p>
            <a:endParaRPr lang="ar-SA"/>
          </a:p>
        </p:txBody>
      </p:sp>
      <p:sp>
        <p:nvSpPr>
          <p:cNvPr id="40992" name="Arc 32"/>
          <p:cNvSpPr>
            <a:spLocks/>
          </p:cNvSpPr>
          <p:nvPr/>
        </p:nvSpPr>
        <p:spPr bwMode="auto">
          <a:xfrm rot="13033694" flipH="1">
            <a:off x="7224711" y="1125965"/>
            <a:ext cx="1530615" cy="1736725"/>
          </a:xfrm>
          <a:custGeom>
            <a:avLst/>
            <a:gdLst>
              <a:gd name="G0" fmla="+- 7300 0 0"/>
              <a:gd name="G1" fmla="+- 21600 0 0"/>
              <a:gd name="G2" fmla="+- 21600 0 0"/>
              <a:gd name="T0" fmla="*/ 0 w 28900"/>
              <a:gd name="T1" fmla="*/ 1271 h 28307"/>
              <a:gd name="T2" fmla="*/ 27832 w 28900"/>
              <a:gd name="T3" fmla="*/ 28307 h 28307"/>
              <a:gd name="T4" fmla="*/ 7300 w 28900"/>
              <a:gd name="T5" fmla="*/ 21600 h 28307"/>
            </a:gdLst>
            <a:ahLst/>
            <a:cxnLst>
              <a:cxn ang="0">
                <a:pos x="T0" y="T1"/>
              </a:cxn>
              <a:cxn ang="0">
                <a:pos x="T2" y="T3"/>
              </a:cxn>
              <a:cxn ang="0">
                <a:pos x="T4" y="T5"/>
              </a:cxn>
            </a:cxnLst>
            <a:rect l="0" t="0" r="r" b="b"/>
            <a:pathLst>
              <a:path w="28900" h="28307" fill="none" extrusionOk="0">
                <a:moveTo>
                  <a:pt x="-1" y="1270"/>
                </a:moveTo>
                <a:cubicBezTo>
                  <a:pt x="2341" y="429"/>
                  <a:pt x="4811" y="-1"/>
                  <a:pt x="7300" y="0"/>
                </a:cubicBezTo>
                <a:cubicBezTo>
                  <a:pt x="19229" y="0"/>
                  <a:pt x="28900" y="9670"/>
                  <a:pt x="28900" y="21600"/>
                </a:cubicBezTo>
                <a:cubicBezTo>
                  <a:pt x="28900" y="23878"/>
                  <a:pt x="28539" y="26141"/>
                  <a:pt x="27832" y="28307"/>
                </a:cubicBezTo>
              </a:path>
              <a:path w="28900" h="28307" stroke="0" extrusionOk="0">
                <a:moveTo>
                  <a:pt x="-1" y="1270"/>
                </a:moveTo>
                <a:cubicBezTo>
                  <a:pt x="2341" y="429"/>
                  <a:pt x="4811" y="-1"/>
                  <a:pt x="7300" y="0"/>
                </a:cubicBezTo>
                <a:cubicBezTo>
                  <a:pt x="19229" y="0"/>
                  <a:pt x="28900" y="9670"/>
                  <a:pt x="28900" y="21600"/>
                </a:cubicBezTo>
                <a:cubicBezTo>
                  <a:pt x="28900" y="23878"/>
                  <a:pt x="28539" y="26141"/>
                  <a:pt x="27832" y="28307"/>
                </a:cubicBezTo>
                <a:lnTo>
                  <a:pt x="7300" y="21600"/>
                </a:lnTo>
                <a:close/>
              </a:path>
            </a:pathLst>
          </a:custGeom>
          <a:noFill/>
          <a:ln w="19050" cap="rnd">
            <a:solidFill>
              <a:schemeClr val="tx1"/>
            </a:solidFill>
            <a:prstDash val="solid"/>
            <a:round/>
            <a:headEnd/>
            <a:tailEnd/>
          </a:ln>
          <a:effectLst/>
        </p:spPr>
        <p:txBody>
          <a:bodyPr/>
          <a:lstStyle/>
          <a:p>
            <a:endParaRPr lang="ar-SA"/>
          </a:p>
        </p:txBody>
      </p:sp>
      <p:sp>
        <p:nvSpPr>
          <p:cNvPr id="40993" name="Text Box 33"/>
          <p:cNvSpPr txBox="1">
            <a:spLocks noChangeArrowheads="1"/>
          </p:cNvSpPr>
          <p:nvPr/>
        </p:nvSpPr>
        <p:spPr bwMode="auto">
          <a:xfrm>
            <a:off x="6629400" y="1219201"/>
            <a:ext cx="1118262" cy="457200"/>
          </a:xfrm>
          <a:prstGeom prst="rect">
            <a:avLst/>
          </a:prstGeom>
          <a:noFill/>
          <a:ln w="9525">
            <a:noFill/>
            <a:miter lim="800000"/>
            <a:headEnd/>
            <a:tailEnd/>
          </a:ln>
          <a:effectLst/>
        </p:spPr>
        <p:txBody>
          <a:bodyPr/>
          <a:lstStyle/>
          <a:p>
            <a:pPr algn="ctr" rtl="1"/>
            <a:r>
              <a:rPr lang="en-US" altLang="zh-CN" sz="2200" dirty="0" smtClean="0">
                <a:latin typeface="Times New Roman" pitchFamily="18" charset="0"/>
                <a:ea typeface="SimSun" pitchFamily="2" charset="-122"/>
                <a:cs typeface="Arabic Transparent" pitchFamily="2" charset="-78"/>
              </a:rPr>
              <a:t>LRAC</a:t>
            </a:r>
            <a:r>
              <a:rPr lang="en-US" altLang="zh-CN" sz="2200" baseline="-25000" dirty="0" smtClean="0">
                <a:latin typeface="Times New Roman" pitchFamily="18" charset="0"/>
                <a:ea typeface="SimSun" pitchFamily="2" charset="-122"/>
                <a:cs typeface="Arabic Transparent" pitchFamily="2" charset="-78"/>
              </a:rPr>
              <a:t>2</a:t>
            </a:r>
            <a:endParaRPr lang="en-US" sz="2200" dirty="0">
              <a:ea typeface="SimSun" pitchFamily="2" charset="-122"/>
              <a:cs typeface="Arabic Transparent" pitchFamily="2" charset="-78"/>
            </a:endParaRPr>
          </a:p>
        </p:txBody>
      </p:sp>
      <p:sp>
        <p:nvSpPr>
          <p:cNvPr id="40994" name="Text Box 34"/>
          <p:cNvSpPr txBox="1">
            <a:spLocks noChangeArrowheads="1"/>
          </p:cNvSpPr>
          <p:nvPr/>
        </p:nvSpPr>
        <p:spPr bwMode="auto">
          <a:xfrm>
            <a:off x="8534400" y="3970339"/>
            <a:ext cx="483129" cy="449261"/>
          </a:xfrm>
          <a:prstGeom prst="rect">
            <a:avLst/>
          </a:prstGeom>
          <a:noFill/>
          <a:ln w="9525">
            <a:noFill/>
            <a:miter lim="800000"/>
            <a:headEnd/>
            <a:tailEnd/>
          </a:ln>
          <a:effectLst/>
        </p:spPr>
        <p:txBody>
          <a:bodyPr/>
          <a:lstStyle/>
          <a:p>
            <a:pPr algn="ctr"/>
            <a:r>
              <a:rPr lang="en-US" sz="2200" dirty="0" smtClean="0">
                <a:latin typeface="Times New Roman" pitchFamily="18" charset="0"/>
                <a:ea typeface="SimSun" pitchFamily="2" charset="-122"/>
              </a:rPr>
              <a:t>Q</a:t>
            </a:r>
            <a:r>
              <a:rPr lang="en-US" sz="2200" baseline="-25000" dirty="0" smtClean="0">
                <a:latin typeface="Times New Roman" pitchFamily="18" charset="0"/>
                <a:ea typeface="SimSun" pitchFamily="2" charset="-122"/>
              </a:rPr>
              <a:t>i</a:t>
            </a:r>
            <a:endParaRPr lang="en-US" sz="2200" baseline="-25000" dirty="0"/>
          </a:p>
        </p:txBody>
      </p:sp>
      <p:sp>
        <p:nvSpPr>
          <p:cNvPr id="40995" name="Text Box 35"/>
          <p:cNvSpPr txBox="1">
            <a:spLocks noChangeArrowheads="1"/>
          </p:cNvSpPr>
          <p:nvPr/>
        </p:nvSpPr>
        <p:spPr bwMode="auto">
          <a:xfrm>
            <a:off x="533400" y="4572001"/>
            <a:ext cx="8812213" cy="1447799"/>
          </a:xfrm>
          <a:prstGeom prst="rect">
            <a:avLst/>
          </a:prstGeom>
          <a:noFill/>
          <a:ln w="28575">
            <a:noFill/>
            <a:miter lim="800000"/>
            <a:headEnd/>
            <a:tailEnd/>
          </a:ln>
          <a:effectLst/>
        </p:spPr>
        <p:txBody>
          <a:bodyPr/>
          <a:lstStyle/>
          <a:p>
            <a:pPr algn="ctr"/>
            <a:r>
              <a:rPr lang="ar-SA" altLang="zh-CN" dirty="0" smtClean="0">
                <a:solidFill>
                  <a:srgbClr val="0000FF"/>
                </a:solidFill>
                <a:latin typeface="Times New Roman" pitchFamily="18" charset="0"/>
                <a:ea typeface="SimSun" pitchFamily="2" charset="-122"/>
                <a:cs typeface="Times New Roman" pitchFamily="18" charset="0"/>
              </a:rPr>
              <a:t>الرسم البياني 2: </a:t>
            </a:r>
            <a:r>
              <a:rPr lang="ar-SA" altLang="zh-CN" dirty="0" smtClean="0">
                <a:latin typeface="Times New Roman" pitchFamily="18" charset="0"/>
                <a:ea typeface="SimSun" pitchFamily="2" charset="-122"/>
                <a:cs typeface="Times New Roman" pitchFamily="18" charset="0"/>
              </a:rPr>
              <a:t>عند توازن الصناعة في المدى </a:t>
            </a:r>
            <a:r>
              <a:rPr lang="ar-SA" altLang="zh-CN" dirty="0" smtClean="0">
                <a:latin typeface="Times New Roman" pitchFamily="18" charset="0"/>
                <a:cs typeface="Times New Roman" pitchFamily="18" charset="0"/>
              </a:rPr>
              <a:t>البعيد  </a:t>
            </a:r>
            <a:r>
              <a:rPr lang="en-US" altLang="zh-CN" dirty="0" smtClean="0">
                <a:latin typeface="Times New Roman" pitchFamily="18" charset="0"/>
                <a:cs typeface="Times New Roman" pitchFamily="18" charset="0"/>
              </a:rPr>
              <a:t>E</a:t>
            </a:r>
            <a:r>
              <a:rPr lang="en-US" altLang="zh-CN" baseline="-25000" dirty="0" smtClean="0">
                <a:latin typeface="Times New Roman" pitchFamily="18" charset="0"/>
                <a:cs typeface="Times New Roman" pitchFamily="18" charset="0"/>
              </a:rPr>
              <a:t>1</a:t>
            </a:r>
            <a:r>
              <a:rPr lang="ar-SA" altLang="zh-CN" dirty="0" smtClean="0">
                <a:latin typeface="Times New Roman" pitchFamily="18" charset="0"/>
                <a:cs typeface="Times New Roman" pitchFamily="18" charset="0"/>
              </a:rPr>
              <a:t>، تحقق </a:t>
            </a:r>
            <a:r>
              <a:rPr lang="ar-SA" altLang="zh-CN" dirty="0" smtClean="0">
                <a:latin typeface="Times New Roman" pitchFamily="18" charset="0"/>
                <a:ea typeface="SimSun" pitchFamily="2" charset="-122"/>
                <a:cs typeface="Times New Roman" pitchFamily="18" charset="0"/>
              </a:rPr>
              <a:t>المنشآت أرباحاً اقتصادية مساوية للصفر. لطن مع زيادة الطلب وارتفاع السعر تنتقل الصناعة إلى توازن المدى القصير عند </a:t>
            </a:r>
            <a:r>
              <a:rPr lang="en-US" altLang="zh-CN" dirty="0" smtClean="0">
                <a:latin typeface="Times New Roman" pitchFamily="18" charset="0"/>
                <a:ea typeface="SimSun" pitchFamily="2" charset="-122"/>
              </a:rPr>
              <a:t>E</a:t>
            </a:r>
            <a:r>
              <a:rPr lang="en-US" altLang="zh-CN" baseline="-25000" dirty="0" smtClean="0">
                <a:latin typeface="Times New Roman" pitchFamily="18" charset="0"/>
                <a:ea typeface="SimSun" pitchFamily="2" charset="-122"/>
              </a:rPr>
              <a:t>2</a:t>
            </a:r>
            <a:r>
              <a:rPr lang="ar-SA" altLang="zh-CN" dirty="0" smtClean="0">
                <a:latin typeface="Times New Roman" pitchFamily="18" charset="0"/>
                <a:cs typeface="Times New Roman" pitchFamily="18" charset="0"/>
              </a:rPr>
              <a:t>، وتحقق المنشآت أرباحاً اقتصادية موجبة (أي أرباح فوق عادية)، مما يؤدي إلى دخول منافسين جدد للصناعة فينخفض السعر وتصل الصناعة إلى توازن جديد في المدى</a:t>
            </a:r>
            <a:r>
              <a:rPr lang="ar-BH" altLang="zh-CN" dirty="0" smtClean="0">
                <a:latin typeface="Times New Roman" pitchFamily="18" charset="0"/>
                <a:cs typeface="Times New Roman" pitchFamily="18" charset="0"/>
              </a:rPr>
              <a:t> </a:t>
            </a:r>
            <a:r>
              <a:rPr lang="ar-SA" altLang="zh-CN" dirty="0" smtClean="0">
                <a:latin typeface="Times New Roman" pitchFamily="18" charset="0"/>
                <a:cs typeface="Times New Roman" pitchFamily="18" charset="0"/>
              </a:rPr>
              <a:t>البعيد عند </a:t>
            </a:r>
            <a:r>
              <a:rPr lang="en-US" altLang="zh-CN" dirty="0" smtClean="0">
                <a:latin typeface="Times New Roman" pitchFamily="18" charset="0"/>
                <a:ea typeface="SimSun" pitchFamily="2" charset="-122"/>
              </a:rPr>
              <a:t>E</a:t>
            </a:r>
            <a:r>
              <a:rPr lang="en-US" altLang="zh-CN" baseline="-25000" dirty="0" smtClean="0">
                <a:latin typeface="Times New Roman" pitchFamily="18" charset="0"/>
                <a:ea typeface="SimSun" pitchFamily="2" charset="-122"/>
              </a:rPr>
              <a:t>3</a:t>
            </a:r>
            <a:r>
              <a:rPr lang="ar-SA" altLang="zh-CN" dirty="0" smtClean="0">
                <a:latin typeface="Times New Roman" pitchFamily="18" charset="0"/>
                <a:cs typeface="Times New Roman" pitchFamily="18" charset="0"/>
              </a:rPr>
              <a:t> مع </a:t>
            </a:r>
            <a:r>
              <a:rPr lang="en-US" altLang="zh-CN" dirty="0" smtClean="0">
                <a:latin typeface="Times New Roman" pitchFamily="18" charset="0"/>
                <a:ea typeface="SimSun" pitchFamily="2" charset="-122"/>
              </a:rPr>
              <a:t>P</a:t>
            </a:r>
            <a:r>
              <a:rPr lang="en-US" altLang="zh-CN" baseline="-25000" dirty="0" smtClean="0">
                <a:latin typeface="Times New Roman" pitchFamily="18" charset="0"/>
                <a:ea typeface="SimSun" pitchFamily="2" charset="-122"/>
              </a:rPr>
              <a:t>3</a:t>
            </a:r>
            <a:r>
              <a:rPr lang="en-US" altLang="zh-CN" dirty="0" smtClean="0">
                <a:latin typeface="Times New Roman" pitchFamily="18" charset="0"/>
                <a:ea typeface="SimSun" pitchFamily="2" charset="-122"/>
              </a:rPr>
              <a:t>&gt;P</a:t>
            </a:r>
            <a:r>
              <a:rPr lang="en-US" altLang="zh-CN" baseline="-25000" dirty="0" smtClean="0">
                <a:latin typeface="Times New Roman" pitchFamily="18" charset="0"/>
                <a:ea typeface="SimSun" pitchFamily="2" charset="-122"/>
              </a:rPr>
              <a:t>1</a:t>
            </a:r>
            <a:r>
              <a:rPr lang="ar-SA" altLang="zh-CN" dirty="0" smtClean="0">
                <a:latin typeface="Times New Roman" pitchFamily="18" charset="0"/>
                <a:cs typeface="Times New Roman" pitchFamily="18" charset="0"/>
              </a:rPr>
              <a:t>. ويكون  منحنى عرض الصناعة في المدى البعيد هو الخط الأحمر المتقطع والواصل بين </a:t>
            </a:r>
            <a:r>
              <a:rPr lang="en-US" altLang="zh-CN" dirty="0" smtClean="0">
                <a:latin typeface="Times New Roman" pitchFamily="18" charset="0"/>
                <a:ea typeface="SimSun" pitchFamily="2" charset="-122"/>
              </a:rPr>
              <a:t>E</a:t>
            </a:r>
            <a:r>
              <a:rPr lang="en-US" altLang="zh-CN" baseline="-25000" dirty="0" smtClean="0">
                <a:latin typeface="Times New Roman" pitchFamily="18" charset="0"/>
                <a:ea typeface="SimSun" pitchFamily="2" charset="-122"/>
              </a:rPr>
              <a:t>1</a:t>
            </a:r>
            <a:r>
              <a:rPr lang="ar-SA" altLang="zh-CN" dirty="0" smtClean="0">
                <a:latin typeface="Times New Roman" pitchFamily="18" charset="0"/>
                <a:cs typeface="Times New Roman" pitchFamily="18" charset="0"/>
              </a:rPr>
              <a:t> و </a:t>
            </a:r>
            <a:r>
              <a:rPr lang="en-US" altLang="zh-CN" dirty="0" smtClean="0">
                <a:latin typeface="Times New Roman" pitchFamily="18" charset="0"/>
                <a:ea typeface="SimSun" pitchFamily="2" charset="-122"/>
              </a:rPr>
              <a:t>E</a:t>
            </a:r>
            <a:r>
              <a:rPr lang="en-US" altLang="zh-CN" baseline="-25000" dirty="0" smtClean="0">
                <a:latin typeface="Times New Roman" pitchFamily="18" charset="0"/>
                <a:ea typeface="SimSun" pitchFamily="2" charset="-122"/>
              </a:rPr>
              <a:t>3</a:t>
            </a:r>
            <a:r>
              <a:rPr lang="ar-SA" altLang="zh-CN" dirty="0" smtClean="0">
                <a:latin typeface="Times New Roman" pitchFamily="18" charset="0"/>
                <a:cs typeface="Times New Roman" pitchFamily="18" charset="0"/>
              </a:rPr>
              <a:t> وله انحدار موجب، ويحدث ذلك في الصناعة ذات التكاليف المتزايدة.</a:t>
            </a:r>
            <a:endParaRPr lang="en-US" dirty="0">
              <a:ea typeface="SimSun" pitchFamily="2" charset="-122"/>
            </a:endParaRPr>
          </a:p>
        </p:txBody>
      </p:sp>
      <p:sp>
        <p:nvSpPr>
          <p:cNvPr id="40996" name="Line 36"/>
          <p:cNvSpPr>
            <a:spLocks noChangeShapeType="1"/>
          </p:cNvSpPr>
          <p:nvPr/>
        </p:nvSpPr>
        <p:spPr bwMode="auto">
          <a:xfrm>
            <a:off x="1295400" y="2057400"/>
            <a:ext cx="6400800" cy="0"/>
          </a:xfrm>
          <a:prstGeom prst="line">
            <a:avLst/>
          </a:prstGeom>
          <a:noFill/>
          <a:ln w="12700">
            <a:solidFill>
              <a:srgbClr val="000000"/>
            </a:solidFill>
            <a:prstDash val="dash"/>
            <a:round/>
            <a:headEnd/>
            <a:tailEnd/>
          </a:ln>
          <a:effectLst/>
        </p:spPr>
        <p:txBody>
          <a:bodyPr/>
          <a:lstStyle/>
          <a:p>
            <a:endParaRPr lang="ar-SA"/>
          </a:p>
        </p:txBody>
      </p:sp>
      <p:sp>
        <p:nvSpPr>
          <p:cNvPr id="40997" name="Line 37"/>
          <p:cNvSpPr>
            <a:spLocks noChangeShapeType="1"/>
          </p:cNvSpPr>
          <p:nvPr/>
        </p:nvSpPr>
        <p:spPr bwMode="auto">
          <a:xfrm>
            <a:off x="1295400" y="2667000"/>
            <a:ext cx="6629400" cy="0"/>
          </a:xfrm>
          <a:prstGeom prst="line">
            <a:avLst/>
          </a:prstGeom>
          <a:noFill/>
          <a:ln w="12700">
            <a:solidFill>
              <a:srgbClr val="000000"/>
            </a:solidFill>
            <a:prstDash val="dash"/>
            <a:round/>
            <a:headEnd/>
            <a:tailEnd/>
          </a:ln>
          <a:effectLst/>
        </p:spPr>
        <p:txBody>
          <a:bodyPr/>
          <a:lstStyle/>
          <a:p>
            <a:endParaRPr lang="ar-SA"/>
          </a:p>
        </p:txBody>
      </p:sp>
      <p:sp>
        <p:nvSpPr>
          <p:cNvPr id="40998" name="Text Box 38"/>
          <p:cNvSpPr txBox="1">
            <a:spLocks noChangeArrowheads="1"/>
          </p:cNvSpPr>
          <p:nvPr/>
        </p:nvSpPr>
        <p:spPr bwMode="auto">
          <a:xfrm>
            <a:off x="685801" y="1371600"/>
            <a:ext cx="533400" cy="465139"/>
          </a:xfrm>
          <a:prstGeom prst="rect">
            <a:avLst/>
          </a:prstGeom>
          <a:noFill/>
          <a:ln w="9525">
            <a:noFill/>
            <a:miter lim="800000"/>
            <a:headEnd/>
            <a:tailEnd/>
          </a:ln>
          <a:effectLst/>
        </p:spPr>
        <p:txBody>
          <a:bodyPr/>
          <a:lstStyle/>
          <a:p>
            <a:pPr algn="ctr"/>
            <a:r>
              <a:rPr lang="en-US" sz="2200" dirty="0">
                <a:latin typeface="Times New Roman" pitchFamily="18" charset="0"/>
                <a:ea typeface="SimSun" pitchFamily="2" charset="-122"/>
              </a:rPr>
              <a:t>P</a:t>
            </a:r>
            <a:r>
              <a:rPr lang="en-US" sz="2200" baseline="-25000" dirty="0">
                <a:latin typeface="Times New Roman" pitchFamily="18" charset="0"/>
                <a:ea typeface="SimSun" pitchFamily="2" charset="-122"/>
              </a:rPr>
              <a:t>2</a:t>
            </a:r>
            <a:endParaRPr lang="en-US" sz="2200" baseline="-25000" dirty="0"/>
          </a:p>
        </p:txBody>
      </p:sp>
      <p:sp>
        <p:nvSpPr>
          <p:cNvPr id="40999" name="Text Box 39"/>
          <p:cNvSpPr txBox="1">
            <a:spLocks noChangeArrowheads="1"/>
          </p:cNvSpPr>
          <p:nvPr/>
        </p:nvSpPr>
        <p:spPr bwMode="auto">
          <a:xfrm>
            <a:off x="685801" y="2459036"/>
            <a:ext cx="533400" cy="436564"/>
          </a:xfrm>
          <a:prstGeom prst="rect">
            <a:avLst/>
          </a:prstGeom>
          <a:noFill/>
          <a:ln w="9525">
            <a:noFill/>
            <a:miter lim="800000"/>
            <a:headEnd/>
            <a:tailEnd/>
          </a:ln>
          <a:effectLst/>
        </p:spPr>
        <p:txBody>
          <a:bodyPr/>
          <a:lstStyle/>
          <a:p>
            <a:pPr algn="ctr"/>
            <a:r>
              <a:rPr lang="en-US" sz="2200" dirty="0">
                <a:latin typeface="Times New Roman" pitchFamily="18" charset="0"/>
                <a:ea typeface="SimSun" pitchFamily="2" charset="-122"/>
              </a:rPr>
              <a:t>P</a:t>
            </a:r>
            <a:r>
              <a:rPr lang="en-US" sz="2200" baseline="-25000" dirty="0">
                <a:latin typeface="Times New Roman" pitchFamily="18" charset="0"/>
                <a:ea typeface="SimSun" pitchFamily="2" charset="-122"/>
              </a:rPr>
              <a:t>1</a:t>
            </a:r>
            <a:endParaRPr lang="en-US" sz="2200" baseline="-25000" dirty="0"/>
          </a:p>
        </p:txBody>
      </p:sp>
      <p:sp>
        <p:nvSpPr>
          <p:cNvPr id="41000" name="Text Box 40"/>
          <p:cNvSpPr txBox="1">
            <a:spLocks noChangeArrowheads="1"/>
          </p:cNvSpPr>
          <p:nvPr/>
        </p:nvSpPr>
        <p:spPr bwMode="auto">
          <a:xfrm>
            <a:off x="685800" y="1752600"/>
            <a:ext cx="533400" cy="492126"/>
          </a:xfrm>
          <a:prstGeom prst="rect">
            <a:avLst/>
          </a:prstGeom>
          <a:noFill/>
          <a:ln w="9525">
            <a:noFill/>
            <a:miter lim="800000"/>
            <a:headEnd/>
            <a:tailEnd/>
          </a:ln>
          <a:effectLst/>
        </p:spPr>
        <p:txBody>
          <a:bodyPr/>
          <a:lstStyle/>
          <a:p>
            <a:pPr algn="ctr"/>
            <a:r>
              <a:rPr lang="en-US" sz="2200" dirty="0">
                <a:latin typeface="Times New Roman" pitchFamily="18" charset="0"/>
                <a:ea typeface="SimSun" pitchFamily="2" charset="-122"/>
              </a:rPr>
              <a:t>P</a:t>
            </a:r>
            <a:r>
              <a:rPr lang="en-US" sz="2200" baseline="-25000" dirty="0">
                <a:latin typeface="Times New Roman" pitchFamily="18" charset="0"/>
                <a:ea typeface="SimSun" pitchFamily="2" charset="-122"/>
              </a:rPr>
              <a:t>3</a:t>
            </a:r>
            <a:endParaRPr lang="en-US" sz="2200" baseline="-25000" dirty="0"/>
          </a:p>
        </p:txBody>
      </p:sp>
      <p:sp>
        <p:nvSpPr>
          <p:cNvPr id="41" name="Line 10"/>
          <p:cNvSpPr>
            <a:spLocks noChangeShapeType="1"/>
          </p:cNvSpPr>
          <p:nvPr/>
        </p:nvSpPr>
        <p:spPr bwMode="auto">
          <a:xfrm flipH="1" flipV="1">
            <a:off x="1295400" y="4038600"/>
            <a:ext cx="3505200" cy="0"/>
          </a:xfrm>
          <a:prstGeom prst="line">
            <a:avLst/>
          </a:prstGeom>
          <a:noFill/>
          <a:ln w="25400">
            <a:solidFill>
              <a:srgbClr val="000000"/>
            </a:solidFill>
            <a:round/>
            <a:headEnd type="triangle"/>
            <a:tailEnd/>
          </a:ln>
          <a:effectLst/>
        </p:spPr>
        <p:txBody>
          <a:bodyPr/>
          <a:lstStyle/>
          <a:p>
            <a:endParaRPr lang="ar-SA"/>
          </a:p>
        </p:txBody>
      </p:sp>
      <p:sp>
        <p:nvSpPr>
          <p:cNvPr id="43" name="Line 16"/>
          <p:cNvSpPr>
            <a:spLocks noChangeShapeType="1"/>
          </p:cNvSpPr>
          <p:nvPr/>
        </p:nvSpPr>
        <p:spPr bwMode="auto">
          <a:xfrm flipH="1" flipV="1">
            <a:off x="685800" y="2209800"/>
            <a:ext cx="1" cy="457201"/>
          </a:xfrm>
          <a:prstGeom prst="line">
            <a:avLst/>
          </a:prstGeom>
          <a:noFill/>
          <a:ln w="25400">
            <a:solidFill>
              <a:srgbClr val="FF0000"/>
            </a:solidFill>
            <a:round/>
            <a:headEnd type="none" w="med" len="med"/>
            <a:tailEnd type="triangle"/>
          </a:ln>
          <a:effectLst/>
        </p:spPr>
        <p:txBody>
          <a:bodyPr/>
          <a:lstStyle/>
          <a:p>
            <a:endParaRPr lang="ar-SA"/>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8534400" y="2133600"/>
            <a:ext cx="1066800" cy="533400"/>
          </a:xfrm>
          <a:prstGeom prst="rect">
            <a:avLst/>
          </a:prstGeom>
          <a:noFill/>
          <a:ln w="9525">
            <a:noFill/>
            <a:miter lim="800000"/>
            <a:headEnd/>
            <a:tailEnd/>
          </a:ln>
          <a:effectLst/>
        </p:spPr>
        <p:txBody>
          <a:bodyPr/>
          <a:lstStyle/>
          <a:p>
            <a:pPr algn="just" rtl="1"/>
            <a:endParaRPr lang="en-US" altLang="zh-CN" sz="800" b="1" baseline="-25000" dirty="0">
              <a:latin typeface="Times New Roman" pitchFamily="18" charset="0"/>
              <a:ea typeface="SimSun" pitchFamily="2" charset="-122"/>
            </a:endParaRPr>
          </a:p>
          <a:p>
            <a:pPr algn="just" rtl="1"/>
            <a:r>
              <a:rPr lang="en-US" altLang="zh-CN" sz="2200" dirty="0" smtClean="0">
                <a:latin typeface="Times New Roman" pitchFamily="18" charset="0"/>
                <a:ea typeface="SimSun" pitchFamily="2" charset="-122"/>
              </a:rPr>
              <a:t>LRAC</a:t>
            </a:r>
            <a:r>
              <a:rPr lang="en-US" altLang="zh-CN" sz="2200" baseline="-25000" dirty="0" smtClean="0">
                <a:latin typeface="Times New Roman" pitchFamily="18" charset="0"/>
                <a:ea typeface="SimSun" pitchFamily="2" charset="-122"/>
              </a:rPr>
              <a:t>1</a:t>
            </a:r>
            <a:endParaRPr lang="en-US" altLang="zh-CN" sz="2200" baseline="-25000" dirty="0">
              <a:latin typeface="Times New Roman" pitchFamily="18" charset="0"/>
              <a:ea typeface="SimSun" pitchFamily="2" charset="-122"/>
            </a:endParaRPr>
          </a:p>
          <a:p>
            <a:pPr algn="just" rtl="1"/>
            <a:endParaRPr lang="en-US" altLang="zh-CN" sz="800" b="1" baseline="-25000" dirty="0">
              <a:latin typeface="Times New Roman" pitchFamily="18" charset="0"/>
              <a:ea typeface="SimSun" pitchFamily="2" charset="-122"/>
            </a:endParaRPr>
          </a:p>
          <a:p>
            <a:pPr algn="r" rtl="1"/>
            <a:endParaRPr lang="en-US" dirty="0"/>
          </a:p>
        </p:txBody>
      </p:sp>
      <p:sp>
        <p:nvSpPr>
          <p:cNvPr id="40965" name="Text Box 5"/>
          <p:cNvSpPr txBox="1">
            <a:spLocks noChangeArrowheads="1"/>
          </p:cNvSpPr>
          <p:nvPr/>
        </p:nvSpPr>
        <p:spPr bwMode="auto">
          <a:xfrm>
            <a:off x="7543800" y="990600"/>
            <a:ext cx="1156361" cy="457200"/>
          </a:xfrm>
          <a:prstGeom prst="rect">
            <a:avLst/>
          </a:prstGeom>
          <a:noFill/>
          <a:ln w="9525">
            <a:noFill/>
            <a:miter lim="800000"/>
            <a:headEnd/>
            <a:tailEnd/>
          </a:ln>
          <a:effectLst/>
        </p:spPr>
        <p:txBody>
          <a:bodyPr/>
          <a:lstStyle/>
          <a:p>
            <a:pPr algn="ctr" rtl="1"/>
            <a:r>
              <a:rPr lang="en-US" altLang="zh-CN" sz="2200" dirty="0" smtClean="0">
                <a:latin typeface="Times New Roman" pitchFamily="18" charset="0"/>
                <a:ea typeface="SimSun" pitchFamily="2" charset="-122"/>
                <a:cs typeface="Arabic Transparent" pitchFamily="2" charset="-78"/>
              </a:rPr>
              <a:t>LRMC</a:t>
            </a:r>
            <a:r>
              <a:rPr lang="en-US" altLang="zh-CN" sz="2200" baseline="-25000" dirty="0" smtClean="0">
                <a:latin typeface="Times New Roman" pitchFamily="18" charset="0"/>
                <a:ea typeface="SimSun" pitchFamily="2" charset="-122"/>
                <a:cs typeface="Arabic Transparent" pitchFamily="2" charset="-78"/>
              </a:rPr>
              <a:t>2</a:t>
            </a:r>
            <a:endParaRPr lang="en-US" sz="2200" dirty="0">
              <a:ea typeface="SimSun" pitchFamily="2" charset="-122"/>
              <a:cs typeface="Arabic Transparent" pitchFamily="2" charset="-78"/>
            </a:endParaRPr>
          </a:p>
        </p:txBody>
      </p:sp>
      <p:sp>
        <p:nvSpPr>
          <p:cNvPr id="40966" name="Text Box 6"/>
          <p:cNvSpPr txBox="1">
            <a:spLocks noChangeArrowheads="1"/>
          </p:cNvSpPr>
          <p:nvPr/>
        </p:nvSpPr>
        <p:spPr bwMode="auto">
          <a:xfrm>
            <a:off x="3657600" y="2616201"/>
            <a:ext cx="838200" cy="355599"/>
          </a:xfrm>
          <a:prstGeom prst="rect">
            <a:avLst/>
          </a:prstGeom>
          <a:noFill/>
          <a:ln w="9525">
            <a:noFill/>
            <a:miter lim="800000"/>
            <a:headEnd/>
            <a:tailEnd/>
          </a:ln>
          <a:effectLst/>
        </p:spPr>
        <p:txBody>
          <a:bodyPr/>
          <a:lstStyle/>
          <a:p>
            <a:pPr algn="ctr" rtl="1"/>
            <a:r>
              <a:rPr lang="en-US" sz="2200" dirty="0">
                <a:latin typeface="Times New Roman" pitchFamily="18" charset="0"/>
                <a:ea typeface="SimSun" pitchFamily="2" charset="-122"/>
              </a:rPr>
              <a:t>LRIS</a:t>
            </a:r>
            <a:endParaRPr lang="en-US" sz="2200" dirty="0"/>
          </a:p>
        </p:txBody>
      </p:sp>
      <p:sp>
        <p:nvSpPr>
          <p:cNvPr id="40967" name="Text Box 7"/>
          <p:cNvSpPr txBox="1">
            <a:spLocks noChangeArrowheads="1"/>
          </p:cNvSpPr>
          <p:nvPr/>
        </p:nvSpPr>
        <p:spPr bwMode="auto">
          <a:xfrm>
            <a:off x="2667000" y="2133600"/>
            <a:ext cx="457200" cy="457200"/>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E</a:t>
            </a:r>
            <a:r>
              <a:rPr lang="en-US" altLang="zh-CN" sz="2200" baseline="-25000" dirty="0">
                <a:latin typeface="Times New Roman" pitchFamily="18" charset="0"/>
                <a:ea typeface="SimSun" pitchFamily="2" charset="-122"/>
              </a:rPr>
              <a:t>3</a:t>
            </a:r>
            <a:endParaRPr lang="en-US" sz="2200" dirty="0"/>
          </a:p>
        </p:txBody>
      </p:sp>
      <p:sp>
        <p:nvSpPr>
          <p:cNvPr id="40968" name="Text Box 8"/>
          <p:cNvSpPr txBox="1">
            <a:spLocks noChangeArrowheads="1"/>
          </p:cNvSpPr>
          <p:nvPr/>
        </p:nvSpPr>
        <p:spPr bwMode="auto">
          <a:xfrm>
            <a:off x="1676400" y="1654175"/>
            <a:ext cx="499402" cy="479425"/>
          </a:xfrm>
          <a:prstGeom prst="rect">
            <a:avLst/>
          </a:prstGeom>
          <a:noFill/>
          <a:ln w="9525">
            <a:noFill/>
            <a:miter lim="800000"/>
            <a:headEnd/>
            <a:tailEnd/>
          </a:ln>
          <a:effectLst/>
        </p:spPr>
        <p:txBody>
          <a:bodyPr/>
          <a:lstStyle/>
          <a:p>
            <a:pPr rtl="1"/>
            <a:r>
              <a:rPr lang="en-US" altLang="zh-CN" sz="2200" dirty="0">
                <a:latin typeface="Times New Roman" pitchFamily="18" charset="0"/>
                <a:ea typeface="SimSun" pitchFamily="2" charset="-122"/>
              </a:rPr>
              <a:t>E</a:t>
            </a:r>
            <a:r>
              <a:rPr lang="en-US" altLang="zh-CN" sz="2200" baseline="-25000" dirty="0">
                <a:latin typeface="Times New Roman" pitchFamily="18" charset="0"/>
                <a:ea typeface="SimSun" pitchFamily="2" charset="-122"/>
              </a:rPr>
              <a:t>2</a:t>
            </a:r>
            <a:endParaRPr lang="en-US" sz="2200" dirty="0"/>
          </a:p>
        </p:txBody>
      </p:sp>
      <p:sp>
        <p:nvSpPr>
          <p:cNvPr id="40969" name="Text Box 9"/>
          <p:cNvSpPr txBox="1">
            <a:spLocks noChangeArrowheads="1"/>
          </p:cNvSpPr>
          <p:nvPr/>
        </p:nvSpPr>
        <p:spPr bwMode="auto">
          <a:xfrm>
            <a:off x="1371600" y="2590800"/>
            <a:ext cx="457200" cy="381000"/>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E</a:t>
            </a:r>
            <a:r>
              <a:rPr lang="en-US" altLang="zh-CN" sz="2200" baseline="-25000" dirty="0">
                <a:latin typeface="Times New Roman" pitchFamily="18" charset="0"/>
                <a:ea typeface="SimSun" pitchFamily="2" charset="-122"/>
              </a:rPr>
              <a:t>1</a:t>
            </a:r>
            <a:endParaRPr lang="en-US" sz="2200" dirty="0"/>
          </a:p>
        </p:txBody>
      </p:sp>
      <p:sp>
        <p:nvSpPr>
          <p:cNvPr id="40970" name="Line 10"/>
          <p:cNvSpPr>
            <a:spLocks noChangeShapeType="1"/>
          </p:cNvSpPr>
          <p:nvPr/>
        </p:nvSpPr>
        <p:spPr bwMode="auto">
          <a:xfrm>
            <a:off x="1295400" y="1000125"/>
            <a:ext cx="0" cy="3038475"/>
          </a:xfrm>
          <a:prstGeom prst="line">
            <a:avLst/>
          </a:prstGeom>
          <a:noFill/>
          <a:ln w="25400">
            <a:solidFill>
              <a:srgbClr val="000000"/>
            </a:solidFill>
            <a:round/>
            <a:headEnd type="triangle"/>
            <a:tailEnd/>
          </a:ln>
          <a:effectLst/>
        </p:spPr>
        <p:txBody>
          <a:bodyPr/>
          <a:lstStyle/>
          <a:p>
            <a:endParaRPr lang="ar-SA"/>
          </a:p>
        </p:txBody>
      </p:sp>
      <p:sp>
        <p:nvSpPr>
          <p:cNvPr id="40972" name="Line 12"/>
          <p:cNvSpPr>
            <a:spLocks noChangeShapeType="1"/>
          </p:cNvSpPr>
          <p:nvPr/>
        </p:nvSpPr>
        <p:spPr bwMode="auto">
          <a:xfrm>
            <a:off x="1556015" y="1905000"/>
            <a:ext cx="1110985" cy="1992313"/>
          </a:xfrm>
          <a:prstGeom prst="line">
            <a:avLst/>
          </a:prstGeom>
          <a:noFill/>
          <a:ln w="19050">
            <a:solidFill>
              <a:srgbClr val="000000"/>
            </a:solidFill>
            <a:round/>
            <a:headEnd/>
            <a:tailEnd/>
          </a:ln>
          <a:effectLst/>
        </p:spPr>
        <p:txBody>
          <a:bodyPr/>
          <a:lstStyle/>
          <a:p>
            <a:endParaRPr lang="ar-SA"/>
          </a:p>
        </p:txBody>
      </p:sp>
      <p:sp>
        <p:nvSpPr>
          <p:cNvPr id="40973" name="Line 13"/>
          <p:cNvSpPr>
            <a:spLocks noChangeShapeType="1"/>
          </p:cNvSpPr>
          <p:nvPr/>
        </p:nvSpPr>
        <p:spPr bwMode="auto">
          <a:xfrm>
            <a:off x="2057400" y="1676400"/>
            <a:ext cx="1676400" cy="1981200"/>
          </a:xfrm>
          <a:prstGeom prst="line">
            <a:avLst/>
          </a:prstGeom>
          <a:noFill/>
          <a:ln w="19050" cap="rnd">
            <a:solidFill>
              <a:srgbClr val="009900"/>
            </a:solidFill>
            <a:prstDash val="sysDot"/>
            <a:round/>
            <a:headEnd/>
            <a:tailEnd/>
          </a:ln>
          <a:effectLst/>
        </p:spPr>
        <p:txBody>
          <a:bodyPr/>
          <a:lstStyle/>
          <a:p>
            <a:endParaRPr lang="ar-SA"/>
          </a:p>
        </p:txBody>
      </p:sp>
      <p:sp>
        <p:nvSpPr>
          <p:cNvPr id="40974" name="Line 14"/>
          <p:cNvSpPr>
            <a:spLocks noChangeShapeType="1"/>
          </p:cNvSpPr>
          <p:nvPr/>
        </p:nvSpPr>
        <p:spPr bwMode="auto">
          <a:xfrm flipV="1">
            <a:off x="1676400" y="1295399"/>
            <a:ext cx="1219200" cy="1828798"/>
          </a:xfrm>
          <a:prstGeom prst="line">
            <a:avLst/>
          </a:prstGeom>
          <a:noFill/>
          <a:ln w="19050">
            <a:solidFill>
              <a:srgbClr val="000000"/>
            </a:solidFill>
            <a:round/>
            <a:headEnd/>
            <a:tailEnd/>
          </a:ln>
          <a:effectLst/>
        </p:spPr>
        <p:txBody>
          <a:bodyPr/>
          <a:lstStyle/>
          <a:p>
            <a:endParaRPr lang="ar-SA"/>
          </a:p>
        </p:txBody>
      </p:sp>
      <p:sp>
        <p:nvSpPr>
          <p:cNvPr id="40975" name="Line 15"/>
          <p:cNvSpPr>
            <a:spLocks noChangeShapeType="1"/>
          </p:cNvSpPr>
          <p:nvPr/>
        </p:nvSpPr>
        <p:spPr bwMode="auto">
          <a:xfrm flipV="1">
            <a:off x="2119048" y="1219200"/>
            <a:ext cx="1995752" cy="2401888"/>
          </a:xfrm>
          <a:prstGeom prst="line">
            <a:avLst/>
          </a:prstGeom>
          <a:noFill/>
          <a:ln w="19050" cap="rnd">
            <a:solidFill>
              <a:srgbClr val="009900"/>
            </a:solidFill>
            <a:prstDash val="sysDot"/>
            <a:round/>
            <a:headEnd/>
            <a:tailEnd/>
          </a:ln>
          <a:effectLst/>
        </p:spPr>
        <p:txBody>
          <a:bodyPr/>
          <a:lstStyle/>
          <a:p>
            <a:endParaRPr lang="ar-SA"/>
          </a:p>
        </p:txBody>
      </p:sp>
      <p:sp>
        <p:nvSpPr>
          <p:cNvPr id="40976" name="Line 16"/>
          <p:cNvSpPr>
            <a:spLocks noChangeShapeType="1"/>
          </p:cNvSpPr>
          <p:nvPr/>
        </p:nvSpPr>
        <p:spPr bwMode="auto">
          <a:xfrm flipV="1">
            <a:off x="1447800" y="2667000"/>
            <a:ext cx="3048000" cy="0"/>
          </a:xfrm>
          <a:prstGeom prst="line">
            <a:avLst/>
          </a:prstGeom>
          <a:noFill/>
          <a:ln w="19050">
            <a:solidFill>
              <a:srgbClr val="0000FF"/>
            </a:solidFill>
            <a:prstDash val="dash"/>
            <a:round/>
            <a:headEnd/>
            <a:tailEnd/>
          </a:ln>
          <a:effectLst/>
        </p:spPr>
        <p:txBody>
          <a:bodyPr/>
          <a:lstStyle/>
          <a:p>
            <a:endParaRPr lang="ar-SA"/>
          </a:p>
        </p:txBody>
      </p:sp>
      <p:sp>
        <p:nvSpPr>
          <p:cNvPr id="40977" name="Text Box 17"/>
          <p:cNvSpPr txBox="1">
            <a:spLocks noChangeArrowheads="1"/>
          </p:cNvSpPr>
          <p:nvPr/>
        </p:nvSpPr>
        <p:spPr bwMode="auto">
          <a:xfrm>
            <a:off x="2438400" y="4038600"/>
            <a:ext cx="1279658" cy="269875"/>
          </a:xfrm>
          <a:prstGeom prst="rect">
            <a:avLst/>
          </a:prstGeom>
          <a:noFill/>
          <a:ln w="9525">
            <a:noFill/>
            <a:miter lim="800000"/>
            <a:headEnd/>
            <a:tailEnd/>
          </a:ln>
          <a:effectLst/>
        </p:spPr>
        <p:txBody>
          <a:bodyPr/>
          <a:lstStyle/>
          <a:p>
            <a:pPr algn="ctr" rtl="1"/>
            <a:r>
              <a:rPr lang="ar-BH" sz="2400" dirty="0"/>
              <a:t>الصناعة</a:t>
            </a:r>
            <a:endParaRPr lang="en-US" sz="2400" dirty="0"/>
          </a:p>
        </p:txBody>
      </p:sp>
      <p:sp>
        <p:nvSpPr>
          <p:cNvPr id="40978" name="Text Box 18"/>
          <p:cNvSpPr txBox="1">
            <a:spLocks noChangeArrowheads="1"/>
          </p:cNvSpPr>
          <p:nvPr/>
        </p:nvSpPr>
        <p:spPr bwMode="auto">
          <a:xfrm>
            <a:off x="673231" y="762000"/>
            <a:ext cx="545969" cy="420685"/>
          </a:xfrm>
          <a:prstGeom prst="rect">
            <a:avLst/>
          </a:prstGeom>
          <a:noFill/>
          <a:ln w="9525">
            <a:noFill/>
            <a:miter lim="800000"/>
            <a:headEnd/>
            <a:tailEnd/>
          </a:ln>
          <a:effectLst/>
        </p:spPr>
        <p:txBody>
          <a:bodyPr/>
          <a:lstStyle/>
          <a:p>
            <a:pPr algn="ctr"/>
            <a:r>
              <a:rPr lang="en-US" sz="2200" dirty="0">
                <a:latin typeface="Times New Roman" pitchFamily="18" charset="0"/>
                <a:ea typeface="SimSun" pitchFamily="2" charset="-122"/>
              </a:rPr>
              <a:t>P</a:t>
            </a:r>
            <a:endParaRPr lang="en-US" sz="2200" dirty="0"/>
          </a:p>
        </p:txBody>
      </p:sp>
      <p:sp>
        <p:nvSpPr>
          <p:cNvPr id="40979" name="Text Box 19"/>
          <p:cNvSpPr txBox="1">
            <a:spLocks noChangeArrowheads="1"/>
          </p:cNvSpPr>
          <p:nvPr/>
        </p:nvSpPr>
        <p:spPr bwMode="auto">
          <a:xfrm>
            <a:off x="2304785" y="1046164"/>
            <a:ext cx="590815" cy="401636"/>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S</a:t>
            </a:r>
            <a:r>
              <a:rPr lang="en-US" altLang="zh-CN" sz="2200" baseline="-25000" dirty="0">
                <a:latin typeface="Times New Roman" pitchFamily="18" charset="0"/>
                <a:ea typeface="SimSun" pitchFamily="2" charset="-122"/>
              </a:rPr>
              <a:t>1</a:t>
            </a:r>
            <a:endParaRPr lang="en-US" sz="2200" dirty="0"/>
          </a:p>
        </p:txBody>
      </p:sp>
      <p:sp>
        <p:nvSpPr>
          <p:cNvPr id="40980" name="Text Box 20"/>
          <p:cNvSpPr txBox="1">
            <a:spLocks noChangeArrowheads="1"/>
          </p:cNvSpPr>
          <p:nvPr/>
        </p:nvSpPr>
        <p:spPr bwMode="auto">
          <a:xfrm>
            <a:off x="3429000" y="990600"/>
            <a:ext cx="604441" cy="457200"/>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S</a:t>
            </a:r>
            <a:r>
              <a:rPr lang="en-US" altLang="zh-CN" sz="2200" baseline="-25000" dirty="0">
                <a:latin typeface="Times New Roman" pitchFamily="18" charset="0"/>
                <a:ea typeface="SimSun" pitchFamily="2" charset="-122"/>
              </a:rPr>
              <a:t>2</a:t>
            </a:r>
            <a:endParaRPr lang="en-US" sz="2200" dirty="0"/>
          </a:p>
        </p:txBody>
      </p:sp>
      <p:sp>
        <p:nvSpPr>
          <p:cNvPr id="40981" name="Text Box 21"/>
          <p:cNvSpPr txBox="1">
            <a:spLocks noChangeArrowheads="1"/>
          </p:cNvSpPr>
          <p:nvPr/>
        </p:nvSpPr>
        <p:spPr bwMode="auto">
          <a:xfrm>
            <a:off x="3505200" y="3200400"/>
            <a:ext cx="533400" cy="457200"/>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D</a:t>
            </a:r>
            <a:r>
              <a:rPr lang="en-US" altLang="zh-CN" sz="2200" baseline="-25000" dirty="0">
                <a:latin typeface="Times New Roman" pitchFamily="18" charset="0"/>
                <a:ea typeface="SimSun" pitchFamily="2" charset="-122"/>
              </a:rPr>
              <a:t>2</a:t>
            </a:r>
            <a:endParaRPr lang="en-US" sz="2200" dirty="0"/>
          </a:p>
        </p:txBody>
      </p:sp>
      <p:sp>
        <p:nvSpPr>
          <p:cNvPr id="40982" name="Text Box 22"/>
          <p:cNvSpPr txBox="1">
            <a:spLocks noChangeArrowheads="1"/>
          </p:cNvSpPr>
          <p:nvPr/>
        </p:nvSpPr>
        <p:spPr bwMode="auto">
          <a:xfrm>
            <a:off x="2541983" y="3459164"/>
            <a:ext cx="506017" cy="427036"/>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D</a:t>
            </a:r>
            <a:r>
              <a:rPr lang="en-US" altLang="zh-CN" sz="2200" baseline="-25000" dirty="0">
                <a:latin typeface="Times New Roman" pitchFamily="18" charset="0"/>
                <a:ea typeface="SimSun" pitchFamily="2" charset="-122"/>
              </a:rPr>
              <a:t>1</a:t>
            </a:r>
            <a:endParaRPr lang="en-US" sz="2200" dirty="0"/>
          </a:p>
        </p:txBody>
      </p:sp>
      <p:sp>
        <p:nvSpPr>
          <p:cNvPr id="40983" name="Text Box 23"/>
          <p:cNvSpPr txBox="1">
            <a:spLocks noChangeArrowheads="1"/>
          </p:cNvSpPr>
          <p:nvPr/>
        </p:nvSpPr>
        <p:spPr bwMode="auto">
          <a:xfrm>
            <a:off x="4685771" y="3984625"/>
            <a:ext cx="419629" cy="434975"/>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Q</a:t>
            </a:r>
            <a:endParaRPr lang="en-US" sz="2200" dirty="0"/>
          </a:p>
        </p:txBody>
      </p:sp>
      <p:sp>
        <p:nvSpPr>
          <p:cNvPr id="40984" name="Text Box 24"/>
          <p:cNvSpPr txBox="1">
            <a:spLocks noChangeArrowheads="1"/>
          </p:cNvSpPr>
          <p:nvPr/>
        </p:nvSpPr>
        <p:spPr bwMode="auto">
          <a:xfrm>
            <a:off x="6934200" y="3352800"/>
            <a:ext cx="1295400" cy="423861"/>
          </a:xfrm>
          <a:prstGeom prst="rect">
            <a:avLst/>
          </a:prstGeom>
          <a:noFill/>
          <a:ln w="9525">
            <a:noFill/>
            <a:miter lim="800000"/>
            <a:headEnd/>
            <a:tailEnd/>
          </a:ln>
          <a:effectLst/>
        </p:spPr>
        <p:txBody>
          <a:bodyPr/>
          <a:lstStyle/>
          <a:p>
            <a:pPr algn="ctr" rtl="1"/>
            <a:r>
              <a:rPr lang="en-US" altLang="zh-CN" sz="2200" dirty="0" smtClean="0">
                <a:latin typeface="Times New Roman" pitchFamily="18" charset="0"/>
                <a:ea typeface="SimSun" pitchFamily="2" charset="-122"/>
                <a:cs typeface="Arabic Transparent" pitchFamily="2" charset="-78"/>
              </a:rPr>
              <a:t>LRMC</a:t>
            </a:r>
            <a:r>
              <a:rPr lang="en-US" altLang="zh-CN" sz="2200" baseline="-25000" dirty="0" smtClean="0">
                <a:latin typeface="Times New Roman" pitchFamily="18" charset="0"/>
                <a:ea typeface="SimSun" pitchFamily="2" charset="-122"/>
                <a:cs typeface="Arabic Transparent" pitchFamily="2" charset="-78"/>
              </a:rPr>
              <a:t>1</a:t>
            </a:r>
            <a:endParaRPr lang="en-US" sz="2200" dirty="0">
              <a:ea typeface="SimSun" pitchFamily="2" charset="-122"/>
              <a:cs typeface="Arabic Transparent" pitchFamily="2" charset="-78"/>
            </a:endParaRPr>
          </a:p>
        </p:txBody>
      </p:sp>
      <p:sp>
        <p:nvSpPr>
          <p:cNvPr id="40985" name="Line 25"/>
          <p:cNvSpPr>
            <a:spLocks noChangeShapeType="1"/>
          </p:cNvSpPr>
          <p:nvPr/>
        </p:nvSpPr>
        <p:spPr bwMode="auto">
          <a:xfrm>
            <a:off x="6499093" y="1141413"/>
            <a:ext cx="0" cy="2849562"/>
          </a:xfrm>
          <a:prstGeom prst="line">
            <a:avLst/>
          </a:prstGeom>
          <a:noFill/>
          <a:ln w="25400">
            <a:solidFill>
              <a:srgbClr val="000000"/>
            </a:solidFill>
            <a:round/>
            <a:headEnd type="triangle"/>
            <a:tailEnd/>
          </a:ln>
          <a:effectLst/>
        </p:spPr>
        <p:txBody>
          <a:bodyPr/>
          <a:lstStyle/>
          <a:p>
            <a:endParaRPr lang="ar-SA"/>
          </a:p>
        </p:txBody>
      </p:sp>
      <p:sp>
        <p:nvSpPr>
          <p:cNvPr id="40986" name="Line 26"/>
          <p:cNvSpPr>
            <a:spLocks noChangeShapeType="1"/>
          </p:cNvSpPr>
          <p:nvPr/>
        </p:nvSpPr>
        <p:spPr bwMode="auto">
          <a:xfrm>
            <a:off x="6499093" y="3992563"/>
            <a:ext cx="2208213" cy="0"/>
          </a:xfrm>
          <a:prstGeom prst="line">
            <a:avLst/>
          </a:prstGeom>
          <a:noFill/>
          <a:ln w="25400">
            <a:solidFill>
              <a:srgbClr val="000000"/>
            </a:solidFill>
            <a:round/>
            <a:headEnd/>
            <a:tailEnd type="triangle"/>
          </a:ln>
          <a:effectLst/>
        </p:spPr>
        <p:txBody>
          <a:bodyPr/>
          <a:lstStyle/>
          <a:p>
            <a:endParaRPr lang="ar-SA"/>
          </a:p>
        </p:txBody>
      </p:sp>
      <p:sp>
        <p:nvSpPr>
          <p:cNvPr id="40987" name="Arc 27"/>
          <p:cNvSpPr>
            <a:spLocks/>
          </p:cNvSpPr>
          <p:nvPr/>
        </p:nvSpPr>
        <p:spPr bwMode="auto">
          <a:xfrm rot="13449399" flipH="1">
            <a:off x="6937408" y="688755"/>
            <a:ext cx="1504755" cy="1531477"/>
          </a:xfrm>
          <a:custGeom>
            <a:avLst/>
            <a:gdLst>
              <a:gd name="G0" fmla="+- 7300 0 0"/>
              <a:gd name="G1" fmla="+- 21600 0 0"/>
              <a:gd name="G2" fmla="+- 21600 0 0"/>
              <a:gd name="T0" fmla="*/ 0 w 28900"/>
              <a:gd name="T1" fmla="*/ 1271 h 28307"/>
              <a:gd name="T2" fmla="*/ 27832 w 28900"/>
              <a:gd name="T3" fmla="*/ 28307 h 28307"/>
              <a:gd name="T4" fmla="*/ 7300 w 28900"/>
              <a:gd name="T5" fmla="*/ 21600 h 28307"/>
            </a:gdLst>
            <a:ahLst/>
            <a:cxnLst>
              <a:cxn ang="0">
                <a:pos x="T0" y="T1"/>
              </a:cxn>
              <a:cxn ang="0">
                <a:pos x="T2" y="T3"/>
              </a:cxn>
              <a:cxn ang="0">
                <a:pos x="T4" y="T5"/>
              </a:cxn>
            </a:cxnLst>
            <a:rect l="0" t="0" r="r" b="b"/>
            <a:pathLst>
              <a:path w="28900" h="28307" fill="none" extrusionOk="0">
                <a:moveTo>
                  <a:pt x="-1" y="1270"/>
                </a:moveTo>
                <a:cubicBezTo>
                  <a:pt x="2341" y="429"/>
                  <a:pt x="4811" y="-1"/>
                  <a:pt x="7300" y="0"/>
                </a:cubicBezTo>
                <a:cubicBezTo>
                  <a:pt x="19229" y="0"/>
                  <a:pt x="28900" y="9670"/>
                  <a:pt x="28900" y="21600"/>
                </a:cubicBezTo>
                <a:cubicBezTo>
                  <a:pt x="28900" y="23878"/>
                  <a:pt x="28539" y="26141"/>
                  <a:pt x="27832" y="28307"/>
                </a:cubicBezTo>
              </a:path>
              <a:path w="28900" h="28307" stroke="0" extrusionOk="0">
                <a:moveTo>
                  <a:pt x="-1" y="1270"/>
                </a:moveTo>
                <a:cubicBezTo>
                  <a:pt x="2341" y="429"/>
                  <a:pt x="4811" y="-1"/>
                  <a:pt x="7300" y="0"/>
                </a:cubicBezTo>
                <a:cubicBezTo>
                  <a:pt x="19229" y="0"/>
                  <a:pt x="28900" y="9670"/>
                  <a:pt x="28900" y="21600"/>
                </a:cubicBezTo>
                <a:cubicBezTo>
                  <a:pt x="28900" y="23878"/>
                  <a:pt x="28539" y="26141"/>
                  <a:pt x="27832" y="28307"/>
                </a:cubicBezTo>
                <a:lnTo>
                  <a:pt x="7300" y="21600"/>
                </a:lnTo>
                <a:close/>
              </a:path>
            </a:pathLst>
          </a:custGeom>
          <a:noFill/>
          <a:ln w="19050">
            <a:solidFill>
              <a:srgbClr val="FF0000"/>
            </a:solidFill>
            <a:prstDash val="sysDot"/>
            <a:round/>
            <a:headEnd/>
            <a:tailEnd/>
          </a:ln>
          <a:effectLst/>
        </p:spPr>
        <p:txBody>
          <a:bodyPr/>
          <a:lstStyle/>
          <a:p>
            <a:endParaRPr lang="ar-SA"/>
          </a:p>
        </p:txBody>
      </p:sp>
      <p:sp>
        <p:nvSpPr>
          <p:cNvPr id="40988" name="Text Box 28"/>
          <p:cNvSpPr txBox="1">
            <a:spLocks noChangeArrowheads="1"/>
          </p:cNvSpPr>
          <p:nvPr/>
        </p:nvSpPr>
        <p:spPr bwMode="auto">
          <a:xfrm>
            <a:off x="6846887" y="4038600"/>
            <a:ext cx="1535113" cy="269875"/>
          </a:xfrm>
          <a:prstGeom prst="rect">
            <a:avLst/>
          </a:prstGeom>
          <a:noFill/>
          <a:ln w="9525">
            <a:noFill/>
            <a:miter lim="800000"/>
            <a:headEnd/>
            <a:tailEnd/>
          </a:ln>
          <a:effectLst/>
        </p:spPr>
        <p:txBody>
          <a:bodyPr/>
          <a:lstStyle/>
          <a:p>
            <a:pPr algn="ctr" rtl="1"/>
            <a:r>
              <a:rPr lang="ar-BH" sz="2400" dirty="0">
                <a:latin typeface="Helv" charset="0"/>
                <a:ea typeface="SimSun" pitchFamily="2" charset="-122"/>
              </a:rPr>
              <a:t>المنشأة</a:t>
            </a:r>
            <a:endParaRPr lang="en-US" sz="3600" dirty="0"/>
          </a:p>
        </p:txBody>
      </p:sp>
      <p:sp>
        <p:nvSpPr>
          <p:cNvPr id="40989" name="Text Box 29"/>
          <p:cNvSpPr txBox="1">
            <a:spLocks noChangeArrowheads="1"/>
          </p:cNvSpPr>
          <p:nvPr/>
        </p:nvSpPr>
        <p:spPr bwMode="auto">
          <a:xfrm>
            <a:off x="5791200" y="914400"/>
            <a:ext cx="680641" cy="401637"/>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cs typeface="Arabic Transparent" pitchFamily="2" charset="-78"/>
              </a:rPr>
              <a:t>AC</a:t>
            </a:r>
            <a:endParaRPr lang="en-US" sz="2200" dirty="0">
              <a:ea typeface="SimSun" pitchFamily="2" charset="-122"/>
              <a:cs typeface="Arabic Transparent" pitchFamily="2" charset="-78"/>
            </a:endParaRPr>
          </a:p>
        </p:txBody>
      </p:sp>
      <p:sp>
        <p:nvSpPr>
          <p:cNvPr id="40990" name="Freeform 30"/>
          <p:cNvSpPr>
            <a:spLocks/>
          </p:cNvSpPr>
          <p:nvPr/>
        </p:nvSpPr>
        <p:spPr bwMode="auto">
          <a:xfrm>
            <a:off x="6705600" y="1371600"/>
            <a:ext cx="1577048" cy="1560512"/>
          </a:xfrm>
          <a:custGeom>
            <a:avLst/>
            <a:gdLst/>
            <a:ahLst/>
            <a:cxnLst>
              <a:cxn ang="0">
                <a:pos x="0" y="1620"/>
              </a:cxn>
              <a:cxn ang="0">
                <a:pos x="360" y="1800"/>
              </a:cxn>
              <a:cxn ang="0">
                <a:pos x="2160" y="0"/>
              </a:cxn>
            </a:cxnLst>
            <a:rect l="0" t="0" r="r" b="b"/>
            <a:pathLst>
              <a:path w="2160" h="2070">
                <a:moveTo>
                  <a:pt x="0" y="1620"/>
                </a:moveTo>
                <a:cubicBezTo>
                  <a:pt x="0" y="1845"/>
                  <a:pt x="0" y="2070"/>
                  <a:pt x="360" y="1800"/>
                </a:cubicBezTo>
                <a:cubicBezTo>
                  <a:pt x="720" y="1530"/>
                  <a:pt x="1860" y="300"/>
                  <a:pt x="2160" y="0"/>
                </a:cubicBezTo>
              </a:path>
            </a:pathLst>
          </a:custGeom>
          <a:noFill/>
          <a:ln w="19050" cap="flat" cmpd="sng">
            <a:solidFill>
              <a:srgbClr val="FF0000"/>
            </a:solidFill>
            <a:prstDash val="sysDot"/>
            <a:round/>
            <a:headEnd/>
            <a:tailEnd/>
          </a:ln>
          <a:effectLst/>
        </p:spPr>
        <p:txBody>
          <a:bodyPr/>
          <a:lstStyle/>
          <a:p>
            <a:endParaRPr lang="ar-SA"/>
          </a:p>
        </p:txBody>
      </p:sp>
      <p:sp>
        <p:nvSpPr>
          <p:cNvPr id="40991" name="Freeform 31"/>
          <p:cNvSpPr>
            <a:spLocks/>
          </p:cNvSpPr>
          <p:nvPr/>
        </p:nvSpPr>
        <p:spPr bwMode="auto">
          <a:xfrm>
            <a:off x="6735894" y="1684339"/>
            <a:ext cx="2103306" cy="2035175"/>
          </a:xfrm>
          <a:custGeom>
            <a:avLst/>
            <a:gdLst/>
            <a:ahLst/>
            <a:cxnLst>
              <a:cxn ang="0">
                <a:pos x="0" y="1620"/>
              </a:cxn>
              <a:cxn ang="0">
                <a:pos x="360" y="1800"/>
              </a:cxn>
              <a:cxn ang="0">
                <a:pos x="2160" y="0"/>
              </a:cxn>
            </a:cxnLst>
            <a:rect l="0" t="0" r="r" b="b"/>
            <a:pathLst>
              <a:path w="2160" h="2070">
                <a:moveTo>
                  <a:pt x="0" y="1620"/>
                </a:moveTo>
                <a:cubicBezTo>
                  <a:pt x="0" y="1845"/>
                  <a:pt x="0" y="2070"/>
                  <a:pt x="360" y="1800"/>
                </a:cubicBezTo>
                <a:cubicBezTo>
                  <a:pt x="720" y="1530"/>
                  <a:pt x="1860" y="300"/>
                  <a:pt x="2160" y="0"/>
                </a:cubicBezTo>
              </a:path>
            </a:pathLst>
          </a:custGeom>
          <a:noFill/>
          <a:ln w="19050" cap="rnd" cmpd="sng">
            <a:solidFill>
              <a:schemeClr val="tx1"/>
            </a:solidFill>
            <a:prstDash val="solid"/>
            <a:round/>
            <a:headEnd/>
            <a:tailEnd/>
          </a:ln>
          <a:effectLst/>
        </p:spPr>
        <p:txBody>
          <a:bodyPr/>
          <a:lstStyle/>
          <a:p>
            <a:endParaRPr lang="ar-SA"/>
          </a:p>
        </p:txBody>
      </p:sp>
      <p:sp>
        <p:nvSpPr>
          <p:cNvPr id="40992" name="Arc 32"/>
          <p:cNvSpPr>
            <a:spLocks/>
          </p:cNvSpPr>
          <p:nvPr/>
        </p:nvSpPr>
        <p:spPr bwMode="auto">
          <a:xfrm rot="13033694" flipH="1">
            <a:off x="7224711" y="1125965"/>
            <a:ext cx="1530615" cy="1736725"/>
          </a:xfrm>
          <a:custGeom>
            <a:avLst/>
            <a:gdLst>
              <a:gd name="G0" fmla="+- 7300 0 0"/>
              <a:gd name="G1" fmla="+- 21600 0 0"/>
              <a:gd name="G2" fmla="+- 21600 0 0"/>
              <a:gd name="T0" fmla="*/ 0 w 28900"/>
              <a:gd name="T1" fmla="*/ 1271 h 28307"/>
              <a:gd name="T2" fmla="*/ 27832 w 28900"/>
              <a:gd name="T3" fmla="*/ 28307 h 28307"/>
              <a:gd name="T4" fmla="*/ 7300 w 28900"/>
              <a:gd name="T5" fmla="*/ 21600 h 28307"/>
            </a:gdLst>
            <a:ahLst/>
            <a:cxnLst>
              <a:cxn ang="0">
                <a:pos x="T0" y="T1"/>
              </a:cxn>
              <a:cxn ang="0">
                <a:pos x="T2" y="T3"/>
              </a:cxn>
              <a:cxn ang="0">
                <a:pos x="T4" y="T5"/>
              </a:cxn>
            </a:cxnLst>
            <a:rect l="0" t="0" r="r" b="b"/>
            <a:pathLst>
              <a:path w="28900" h="28307" fill="none" extrusionOk="0">
                <a:moveTo>
                  <a:pt x="-1" y="1270"/>
                </a:moveTo>
                <a:cubicBezTo>
                  <a:pt x="2341" y="429"/>
                  <a:pt x="4811" y="-1"/>
                  <a:pt x="7300" y="0"/>
                </a:cubicBezTo>
                <a:cubicBezTo>
                  <a:pt x="19229" y="0"/>
                  <a:pt x="28900" y="9670"/>
                  <a:pt x="28900" y="21600"/>
                </a:cubicBezTo>
                <a:cubicBezTo>
                  <a:pt x="28900" y="23878"/>
                  <a:pt x="28539" y="26141"/>
                  <a:pt x="27832" y="28307"/>
                </a:cubicBezTo>
              </a:path>
              <a:path w="28900" h="28307" stroke="0" extrusionOk="0">
                <a:moveTo>
                  <a:pt x="-1" y="1270"/>
                </a:moveTo>
                <a:cubicBezTo>
                  <a:pt x="2341" y="429"/>
                  <a:pt x="4811" y="-1"/>
                  <a:pt x="7300" y="0"/>
                </a:cubicBezTo>
                <a:cubicBezTo>
                  <a:pt x="19229" y="0"/>
                  <a:pt x="28900" y="9670"/>
                  <a:pt x="28900" y="21600"/>
                </a:cubicBezTo>
                <a:cubicBezTo>
                  <a:pt x="28900" y="23878"/>
                  <a:pt x="28539" y="26141"/>
                  <a:pt x="27832" y="28307"/>
                </a:cubicBezTo>
                <a:lnTo>
                  <a:pt x="7300" y="21600"/>
                </a:lnTo>
                <a:close/>
              </a:path>
            </a:pathLst>
          </a:custGeom>
          <a:noFill/>
          <a:ln w="19050" cap="rnd">
            <a:solidFill>
              <a:schemeClr val="tx1"/>
            </a:solidFill>
            <a:prstDash val="solid"/>
            <a:round/>
            <a:headEnd/>
            <a:tailEnd/>
          </a:ln>
          <a:effectLst/>
        </p:spPr>
        <p:txBody>
          <a:bodyPr/>
          <a:lstStyle/>
          <a:p>
            <a:endParaRPr lang="ar-SA"/>
          </a:p>
        </p:txBody>
      </p:sp>
      <p:sp>
        <p:nvSpPr>
          <p:cNvPr id="40993" name="Text Box 33"/>
          <p:cNvSpPr txBox="1">
            <a:spLocks noChangeArrowheads="1"/>
          </p:cNvSpPr>
          <p:nvPr/>
        </p:nvSpPr>
        <p:spPr bwMode="auto">
          <a:xfrm>
            <a:off x="6629400" y="1219201"/>
            <a:ext cx="1118262" cy="457200"/>
          </a:xfrm>
          <a:prstGeom prst="rect">
            <a:avLst/>
          </a:prstGeom>
          <a:noFill/>
          <a:ln w="9525">
            <a:noFill/>
            <a:miter lim="800000"/>
            <a:headEnd/>
            <a:tailEnd/>
          </a:ln>
          <a:effectLst/>
        </p:spPr>
        <p:txBody>
          <a:bodyPr/>
          <a:lstStyle/>
          <a:p>
            <a:pPr algn="ctr" rtl="1"/>
            <a:r>
              <a:rPr lang="en-US" altLang="zh-CN" sz="2200" dirty="0" smtClean="0">
                <a:latin typeface="Times New Roman" pitchFamily="18" charset="0"/>
                <a:ea typeface="SimSun" pitchFamily="2" charset="-122"/>
                <a:cs typeface="Arabic Transparent" pitchFamily="2" charset="-78"/>
              </a:rPr>
              <a:t>LRAC</a:t>
            </a:r>
            <a:r>
              <a:rPr lang="en-US" altLang="zh-CN" sz="2200" baseline="-25000" dirty="0" smtClean="0">
                <a:latin typeface="Times New Roman" pitchFamily="18" charset="0"/>
                <a:ea typeface="SimSun" pitchFamily="2" charset="-122"/>
                <a:cs typeface="Arabic Transparent" pitchFamily="2" charset="-78"/>
              </a:rPr>
              <a:t>2</a:t>
            </a:r>
            <a:endParaRPr lang="en-US" sz="2200" dirty="0">
              <a:ea typeface="SimSun" pitchFamily="2" charset="-122"/>
              <a:cs typeface="Arabic Transparent" pitchFamily="2" charset="-78"/>
            </a:endParaRPr>
          </a:p>
        </p:txBody>
      </p:sp>
      <p:sp>
        <p:nvSpPr>
          <p:cNvPr id="40994" name="Text Box 34"/>
          <p:cNvSpPr txBox="1">
            <a:spLocks noChangeArrowheads="1"/>
          </p:cNvSpPr>
          <p:nvPr/>
        </p:nvSpPr>
        <p:spPr bwMode="auto">
          <a:xfrm>
            <a:off x="8534400" y="3970339"/>
            <a:ext cx="483129" cy="449261"/>
          </a:xfrm>
          <a:prstGeom prst="rect">
            <a:avLst/>
          </a:prstGeom>
          <a:noFill/>
          <a:ln w="9525">
            <a:noFill/>
            <a:miter lim="800000"/>
            <a:headEnd/>
            <a:tailEnd/>
          </a:ln>
          <a:effectLst/>
        </p:spPr>
        <p:txBody>
          <a:bodyPr/>
          <a:lstStyle/>
          <a:p>
            <a:pPr algn="ctr"/>
            <a:r>
              <a:rPr lang="en-US" sz="2200" dirty="0" smtClean="0">
                <a:latin typeface="Times New Roman" pitchFamily="18" charset="0"/>
                <a:ea typeface="SimSun" pitchFamily="2" charset="-122"/>
              </a:rPr>
              <a:t>Q</a:t>
            </a:r>
            <a:r>
              <a:rPr lang="en-US" sz="2200" baseline="-25000" dirty="0" smtClean="0">
                <a:latin typeface="Times New Roman" pitchFamily="18" charset="0"/>
                <a:ea typeface="SimSun" pitchFamily="2" charset="-122"/>
              </a:rPr>
              <a:t>i</a:t>
            </a:r>
            <a:endParaRPr lang="en-US" sz="2200" baseline="-25000" dirty="0"/>
          </a:p>
        </p:txBody>
      </p:sp>
      <p:sp>
        <p:nvSpPr>
          <p:cNvPr id="40995" name="Text Box 35"/>
          <p:cNvSpPr txBox="1">
            <a:spLocks noChangeArrowheads="1"/>
          </p:cNvSpPr>
          <p:nvPr/>
        </p:nvSpPr>
        <p:spPr bwMode="auto">
          <a:xfrm>
            <a:off x="533400" y="4495800"/>
            <a:ext cx="8812213" cy="1447799"/>
          </a:xfrm>
          <a:prstGeom prst="rect">
            <a:avLst/>
          </a:prstGeom>
          <a:noFill/>
          <a:ln w="28575">
            <a:noFill/>
            <a:miter lim="800000"/>
            <a:headEnd/>
            <a:tailEnd/>
          </a:ln>
          <a:effectLst/>
        </p:spPr>
        <p:txBody>
          <a:bodyPr/>
          <a:lstStyle/>
          <a:p>
            <a:pPr algn="ctr"/>
            <a:r>
              <a:rPr lang="ar-SA" altLang="zh-CN" dirty="0" smtClean="0">
                <a:solidFill>
                  <a:srgbClr val="0000FF"/>
                </a:solidFill>
                <a:latin typeface="Times New Roman" pitchFamily="18" charset="0"/>
                <a:ea typeface="SimSun" pitchFamily="2" charset="-122"/>
                <a:cs typeface="Times New Roman" pitchFamily="18" charset="0"/>
              </a:rPr>
              <a:t>الرسم البياني </a:t>
            </a:r>
            <a:r>
              <a:rPr lang="en-US" altLang="zh-CN" dirty="0" smtClean="0">
                <a:solidFill>
                  <a:srgbClr val="0000FF"/>
                </a:solidFill>
                <a:latin typeface="Times New Roman" pitchFamily="18" charset="0"/>
                <a:ea typeface="SimSun" pitchFamily="2" charset="-122"/>
                <a:cs typeface="Times New Roman" pitchFamily="18" charset="0"/>
              </a:rPr>
              <a:t>3</a:t>
            </a:r>
            <a:r>
              <a:rPr lang="ar-SA" altLang="zh-CN" dirty="0" smtClean="0">
                <a:solidFill>
                  <a:srgbClr val="0000FF"/>
                </a:solidFill>
                <a:latin typeface="Times New Roman" pitchFamily="18" charset="0"/>
                <a:ea typeface="SimSun" pitchFamily="2" charset="-122"/>
                <a:cs typeface="Times New Roman" pitchFamily="18" charset="0"/>
              </a:rPr>
              <a:t>: </a:t>
            </a:r>
            <a:r>
              <a:rPr lang="ar-SA" altLang="zh-CN" dirty="0" smtClean="0">
                <a:latin typeface="Times New Roman" pitchFamily="18" charset="0"/>
                <a:ea typeface="SimSun" pitchFamily="2" charset="-122"/>
                <a:cs typeface="Times New Roman" pitchFamily="18" charset="0"/>
              </a:rPr>
              <a:t>عند توازن الصناعة في المدى البعيد  </a:t>
            </a:r>
            <a:r>
              <a:rPr lang="en-US" altLang="zh-CN" dirty="0" smtClean="0">
                <a:latin typeface="Times New Roman" pitchFamily="18" charset="0"/>
                <a:ea typeface="SimSun" pitchFamily="2" charset="-122"/>
                <a:cs typeface="Times New Roman" pitchFamily="18" charset="0"/>
              </a:rPr>
              <a:t>E</a:t>
            </a:r>
            <a:r>
              <a:rPr lang="en-US" altLang="zh-CN" baseline="-25000" dirty="0" smtClean="0">
                <a:latin typeface="Times New Roman" pitchFamily="18" charset="0"/>
                <a:ea typeface="SimSun" pitchFamily="2" charset="-122"/>
                <a:cs typeface="Times New Roman" pitchFamily="18" charset="0"/>
              </a:rPr>
              <a:t>1</a:t>
            </a:r>
            <a:r>
              <a:rPr lang="ar-SA" altLang="zh-CN" dirty="0" smtClean="0">
                <a:latin typeface="Times New Roman" pitchFamily="18" charset="0"/>
                <a:ea typeface="SimSun" pitchFamily="2" charset="-122"/>
                <a:cs typeface="Times New Roman" pitchFamily="18" charset="0"/>
              </a:rPr>
              <a:t>، تحقق المنشآت أرباحاً اقتصادية مساوية للصفر. لكن مع زيادة الطلب وارتفاع السعر تنتقل الصناعة إلى توازن المدى القصير عند </a:t>
            </a:r>
            <a:r>
              <a:rPr lang="en-US" altLang="zh-CN" dirty="0" smtClean="0">
                <a:latin typeface="Times New Roman" pitchFamily="18" charset="0"/>
                <a:ea typeface="SimSun" pitchFamily="2" charset="-122"/>
                <a:cs typeface="Times New Roman" pitchFamily="18" charset="0"/>
              </a:rPr>
              <a:t>E</a:t>
            </a:r>
            <a:r>
              <a:rPr lang="en-US" altLang="zh-CN" baseline="-25000" dirty="0" smtClean="0">
                <a:latin typeface="Times New Roman" pitchFamily="18" charset="0"/>
                <a:ea typeface="SimSun" pitchFamily="2" charset="-122"/>
                <a:cs typeface="Times New Roman" pitchFamily="18" charset="0"/>
              </a:rPr>
              <a:t>2</a:t>
            </a:r>
            <a:r>
              <a:rPr lang="ar-SA" altLang="zh-CN" dirty="0" smtClean="0">
                <a:latin typeface="Times New Roman" pitchFamily="18" charset="0"/>
                <a:ea typeface="SimSun" pitchFamily="2" charset="-122"/>
                <a:cs typeface="Times New Roman" pitchFamily="18" charset="0"/>
              </a:rPr>
              <a:t>، وتحقق المنشآت أرباحاً اقتصادية موجبة (أي أرباح فوق عادية) تؤدي إلى دخول منافسين جدد للصناعة، فينخفض السعر وتصل الصناعة إلى توازن جديد في المدى البعيد عند </a:t>
            </a:r>
            <a:r>
              <a:rPr lang="en-US" altLang="zh-CN" dirty="0" smtClean="0">
                <a:latin typeface="Times New Roman" pitchFamily="18" charset="0"/>
                <a:ea typeface="SimSun" pitchFamily="2" charset="-122"/>
                <a:cs typeface="Times New Roman" pitchFamily="18" charset="0"/>
              </a:rPr>
              <a:t>E</a:t>
            </a:r>
            <a:r>
              <a:rPr lang="en-US" altLang="zh-CN" baseline="-25000" dirty="0" smtClean="0">
                <a:latin typeface="Times New Roman" pitchFamily="18" charset="0"/>
                <a:ea typeface="SimSun" pitchFamily="2" charset="-122"/>
                <a:cs typeface="Times New Roman" pitchFamily="18" charset="0"/>
              </a:rPr>
              <a:t>3</a:t>
            </a:r>
            <a:r>
              <a:rPr lang="ar-SA" altLang="zh-CN" dirty="0" smtClean="0">
                <a:latin typeface="Times New Roman" pitchFamily="18" charset="0"/>
                <a:ea typeface="SimSun" pitchFamily="2" charset="-122"/>
                <a:cs typeface="Times New Roman" pitchFamily="18" charset="0"/>
              </a:rPr>
              <a:t> </a:t>
            </a:r>
            <a:r>
              <a:rPr lang="ar-SA" altLang="zh-CN" dirty="0" smtClean="0">
                <a:latin typeface="Times New Roman" pitchFamily="18" charset="0"/>
                <a:cs typeface="Times New Roman" pitchFamily="18" charset="0"/>
              </a:rPr>
              <a:t>مع </a:t>
            </a:r>
            <a:r>
              <a:rPr lang="en-US" altLang="zh-CN" dirty="0" smtClean="0">
                <a:latin typeface="Times New Roman" pitchFamily="18" charset="0"/>
                <a:ea typeface="SimSun" pitchFamily="2" charset="-122"/>
              </a:rPr>
              <a:t>P</a:t>
            </a:r>
            <a:r>
              <a:rPr lang="en-US" altLang="zh-CN" baseline="-25000" dirty="0" smtClean="0">
                <a:latin typeface="Times New Roman" pitchFamily="18" charset="0"/>
                <a:ea typeface="SimSun" pitchFamily="2" charset="-122"/>
              </a:rPr>
              <a:t>3</a:t>
            </a:r>
            <a:r>
              <a:rPr lang="en-US" altLang="zh-CN" dirty="0" smtClean="0">
                <a:latin typeface="Times New Roman" pitchFamily="18" charset="0"/>
                <a:ea typeface="SimSun" pitchFamily="2" charset="-122"/>
              </a:rPr>
              <a:t>=P</a:t>
            </a:r>
            <a:r>
              <a:rPr lang="en-US" altLang="zh-CN" baseline="-25000" dirty="0" smtClean="0">
                <a:latin typeface="Times New Roman" pitchFamily="18" charset="0"/>
                <a:ea typeface="SimSun" pitchFamily="2" charset="-122"/>
              </a:rPr>
              <a:t>1</a:t>
            </a:r>
            <a:r>
              <a:rPr lang="ar-SA" altLang="zh-CN" dirty="0" smtClean="0">
                <a:latin typeface="Times New Roman" pitchFamily="18" charset="0"/>
                <a:ea typeface="SimSun" pitchFamily="2" charset="-122"/>
                <a:cs typeface="Times New Roman" pitchFamily="18" charset="0"/>
              </a:rPr>
              <a:t>. ويكون منحنى عرض الصناعة في المدى البعيد هو الخط الأزرق المتقطع والواصل بين </a:t>
            </a:r>
            <a:r>
              <a:rPr lang="en-US" altLang="zh-CN" dirty="0" smtClean="0">
                <a:latin typeface="Times New Roman" pitchFamily="18" charset="0"/>
                <a:ea typeface="SimSun" pitchFamily="2" charset="-122"/>
                <a:cs typeface="Times New Roman" pitchFamily="18" charset="0"/>
              </a:rPr>
              <a:t>E</a:t>
            </a:r>
            <a:r>
              <a:rPr lang="en-US" altLang="zh-CN" baseline="-25000" dirty="0" smtClean="0">
                <a:latin typeface="Times New Roman" pitchFamily="18" charset="0"/>
                <a:ea typeface="SimSun" pitchFamily="2" charset="-122"/>
                <a:cs typeface="Times New Roman" pitchFamily="18" charset="0"/>
              </a:rPr>
              <a:t>1</a:t>
            </a:r>
            <a:r>
              <a:rPr lang="ar-SA" altLang="zh-CN" dirty="0" smtClean="0">
                <a:latin typeface="Times New Roman" pitchFamily="18" charset="0"/>
                <a:ea typeface="SimSun" pitchFamily="2" charset="-122"/>
                <a:cs typeface="Times New Roman" pitchFamily="18" charset="0"/>
              </a:rPr>
              <a:t> و</a:t>
            </a:r>
            <a:r>
              <a:rPr lang="en-US" altLang="zh-CN" dirty="0" smtClean="0">
                <a:latin typeface="Times New Roman" pitchFamily="18" charset="0"/>
                <a:ea typeface="SimSun" pitchFamily="2" charset="-122"/>
                <a:cs typeface="Times New Roman" pitchFamily="18" charset="0"/>
              </a:rPr>
              <a:t>E</a:t>
            </a:r>
            <a:r>
              <a:rPr lang="en-US" altLang="zh-CN" baseline="-25000" dirty="0" smtClean="0">
                <a:latin typeface="Times New Roman" pitchFamily="18" charset="0"/>
                <a:ea typeface="SimSun" pitchFamily="2" charset="-122"/>
                <a:cs typeface="Times New Roman" pitchFamily="18" charset="0"/>
              </a:rPr>
              <a:t>3</a:t>
            </a:r>
            <a:r>
              <a:rPr lang="ar-SA" altLang="zh-CN" dirty="0" smtClean="0">
                <a:latin typeface="Times New Roman" pitchFamily="18" charset="0"/>
                <a:ea typeface="SimSun" pitchFamily="2" charset="-122"/>
                <a:cs typeface="Times New Roman" pitchFamily="18" charset="0"/>
              </a:rPr>
              <a:t> ومنحنى العرض في هذه الحالة تام المرونة، ويحدث ذلك في الصناعة ذات التكاليف الثابتة.</a:t>
            </a:r>
            <a:endParaRPr lang="en-US" altLang="zh-CN" dirty="0" smtClean="0">
              <a:latin typeface="Times New Roman" pitchFamily="18" charset="0"/>
              <a:ea typeface="SimSun" pitchFamily="2" charset="-122"/>
              <a:cs typeface="Times New Roman" pitchFamily="18" charset="0"/>
            </a:endParaRPr>
          </a:p>
          <a:p>
            <a:pPr algn="ctr"/>
            <a:endParaRPr lang="en-US" dirty="0">
              <a:ea typeface="SimSun" pitchFamily="2" charset="-122"/>
            </a:endParaRPr>
          </a:p>
        </p:txBody>
      </p:sp>
      <p:sp>
        <p:nvSpPr>
          <p:cNvPr id="40996" name="Line 36"/>
          <p:cNvSpPr>
            <a:spLocks noChangeShapeType="1"/>
          </p:cNvSpPr>
          <p:nvPr/>
        </p:nvSpPr>
        <p:spPr bwMode="auto">
          <a:xfrm>
            <a:off x="1295400" y="2057400"/>
            <a:ext cx="6324600" cy="0"/>
          </a:xfrm>
          <a:prstGeom prst="line">
            <a:avLst/>
          </a:prstGeom>
          <a:noFill/>
          <a:ln w="12700">
            <a:solidFill>
              <a:srgbClr val="000000"/>
            </a:solidFill>
            <a:prstDash val="dash"/>
            <a:round/>
            <a:headEnd/>
            <a:tailEnd/>
          </a:ln>
          <a:effectLst/>
        </p:spPr>
        <p:txBody>
          <a:bodyPr/>
          <a:lstStyle/>
          <a:p>
            <a:endParaRPr lang="ar-SA"/>
          </a:p>
        </p:txBody>
      </p:sp>
      <p:sp>
        <p:nvSpPr>
          <p:cNvPr id="40997" name="Line 37"/>
          <p:cNvSpPr>
            <a:spLocks noChangeShapeType="1"/>
          </p:cNvSpPr>
          <p:nvPr/>
        </p:nvSpPr>
        <p:spPr bwMode="auto">
          <a:xfrm>
            <a:off x="1295400" y="2667000"/>
            <a:ext cx="6629400" cy="0"/>
          </a:xfrm>
          <a:prstGeom prst="line">
            <a:avLst/>
          </a:prstGeom>
          <a:noFill/>
          <a:ln w="12700">
            <a:solidFill>
              <a:srgbClr val="000000"/>
            </a:solidFill>
            <a:prstDash val="dash"/>
            <a:round/>
            <a:headEnd/>
            <a:tailEnd/>
          </a:ln>
          <a:effectLst/>
        </p:spPr>
        <p:txBody>
          <a:bodyPr/>
          <a:lstStyle/>
          <a:p>
            <a:endParaRPr lang="ar-SA"/>
          </a:p>
        </p:txBody>
      </p:sp>
      <p:sp>
        <p:nvSpPr>
          <p:cNvPr id="40998" name="Text Box 38"/>
          <p:cNvSpPr txBox="1">
            <a:spLocks noChangeArrowheads="1"/>
          </p:cNvSpPr>
          <p:nvPr/>
        </p:nvSpPr>
        <p:spPr bwMode="auto">
          <a:xfrm>
            <a:off x="685801" y="1744661"/>
            <a:ext cx="533400" cy="465139"/>
          </a:xfrm>
          <a:prstGeom prst="rect">
            <a:avLst/>
          </a:prstGeom>
          <a:noFill/>
          <a:ln w="9525">
            <a:noFill/>
            <a:miter lim="800000"/>
            <a:headEnd/>
            <a:tailEnd/>
          </a:ln>
          <a:effectLst/>
        </p:spPr>
        <p:txBody>
          <a:bodyPr/>
          <a:lstStyle/>
          <a:p>
            <a:pPr algn="ctr"/>
            <a:r>
              <a:rPr lang="en-US" sz="2200" dirty="0">
                <a:latin typeface="Times New Roman" pitchFamily="18" charset="0"/>
                <a:ea typeface="SimSun" pitchFamily="2" charset="-122"/>
              </a:rPr>
              <a:t>P</a:t>
            </a:r>
            <a:r>
              <a:rPr lang="en-US" sz="2200" baseline="-25000" dirty="0">
                <a:latin typeface="Times New Roman" pitchFamily="18" charset="0"/>
                <a:ea typeface="SimSun" pitchFamily="2" charset="-122"/>
              </a:rPr>
              <a:t>2</a:t>
            </a:r>
            <a:endParaRPr lang="en-US" sz="2200" baseline="-25000" dirty="0"/>
          </a:p>
        </p:txBody>
      </p:sp>
      <p:sp>
        <p:nvSpPr>
          <p:cNvPr id="40999" name="Text Box 39"/>
          <p:cNvSpPr txBox="1">
            <a:spLocks noChangeArrowheads="1"/>
          </p:cNvSpPr>
          <p:nvPr/>
        </p:nvSpPr>
        <p:spPr bwMode="auto">
          <a:xfrm>
            <a:off x="685801" y="2459036"/>
            <a:ext cx="533400" cy="436564"/>
          </a:xfrm>
          <a:prstGeom prst="rect">
            <a:avLst/>
          </a:prstGeom>
          <a:noFill/>
          <a:ln w="9525">
            <a:noFill/>
            <a:miter lim="800000"/>
            <a:headEnd/>
            <a:tailEnd/>
          </a:ln>
          <a:effectLst/>
        </p:spPr>
        <p:txBody>
          <a:bodyPr/>
          <a:lstStyle/>
          <a:p>
            <a:pPr algn="ctr"/>
            <a:r>
              <a:rPr lang="en-US" sz="2200" dirty="0">
                <a:latin typeface="Times New Roman" pitchFamily="18" charset="0"/>
                <a:ea typeface="SimSun" pitchFamily="2" charset="-122"/>
              </a:rPr>
              <a:t>P</a:t>
            </a:r>
            <a:r>
              <a:rPr lang="en-US" sz="2200" baseline="-25000" dirty="0">
                <a:latin typeface="Times New Roman" pitchFamily="18" charset="0"/>
                <a:ea typeface="SimSun" pitchFamily="2" charset="-122"/>
              </a:rPr>
              <a:t>1</a:t>
            </a:r>
            <a:endParaRPr lang="en-US" sz="2200" baseline="-25000" dirty="0"/>
          </a:p>
        </p:txBody>
      </p:sp>
      <p:sp>
        <p:nvSpPr>
          <p:cNvPr id="41000" name="Text Box 40"/>
          <p:cNvSpPr txBox="1">
            <a:spLocks noChangeArrowheads="1"/>
          </p:cNvSpPr>
          <p:nvPr/>
        </p:nvSpPr>
        <p:spPr bwMode="auto">
          <a:xfrm>
            <a:off x="228600" y="2438400"/>
            <a:ext cx="609600" cy="492126"/>
          </a:xfrm>
          <a:prstGeom prst="rect">
            <a:avLst/>
          </a:prstGeom>
          <a:noFill/>
          <a:ln w="9525">
            <a:noFill/>
            <a:miter lim="800000"/>
            <a:headEnd/>
            <a:tailEnd/>
          </a:ln>
          <a:effectLst/>
        </p:spPr>
        <p:txBody>
          <a:bodyPr/>
          <a:lstStyle/>
          <a:p>
            <a:pPr algn="ctr"/>
            <a:r>
              <a:rPr lang="en-US" sz="2200" dirty="0" smtClean="0">
                <a:latin typeface="Times New Roman" pitchFamily="18" charset="0"/>
                <a:ea typeface="SimSun" pitchFamily="2" charset="-122"/>
              </a:rPr>
              <a:t>P</a:t>
            </a:r>
            <a:r>
              <a:rPr lang="en-US" sz="2200" baseline="-25000" dirty="0" smtClean="0">
                <a:latin typeface="Times New Roman" pitchFamily="18" charset="0"/>
                <a:ea typeface="SimSun" pitchFamily="2" charset="-122"/>
              </a:rPr>
              <a:t>3</a:t>
            </a:r>
            <a:r>
              <a:rPr lang="en-US" sz="2200" dirty="0" smtClean="0">
                <a:latin typeface="Times New Roman" pitchFamily="18" charset="0"/>
                <a:ea typeface="SimSun" pitchFamily="2" charset="-122"/>
              </a:rPr>
              <a:t>=</a:t>
            </a:r>
            <a:endParaRPr lang="en-US" sz="2200" dirty="0"/>
          </a:p>
        </p:txBody>
      </p:sp>
      <p:sp>
        <p:nvSpPr>
          <p:cNvPr id="41" name="Line 10"/>
          <p:cNvSpPr>
            <a:spLocks noChangeShapeType="1"/>
          </p:cNvSpPr>
          <p:nvPr/>
        </p:nvSpPr>
        <p:spPr bwMode="auto">
          <a:xfrm flipH="1" flipV="1">
            <a:off x="1295400" y="4038600"/>
            <a:ext cx="3505200" cy="0"/>
          </a:xfrm>
          <a:prstGeom prst="line">
            <a:avLst/>
          </a:prstGeom>
          <a:noFill/>
          <a:ln w="25400">
            <a:solidFill>
              <a:srgbClr val="000000"/>
            </a:solidFill>
            <a:round/>
            <a:headEnd type="triangle"/>
            <a:tailEnd/>
          </a:ln>
          <a:effectLst/>
        </p:spPr>
        <p:txBody>
          <a:bodyPr/>
          <a:lstStyle/>
          <a:p>
            <a:endParaRPr lang="ar-SA"/>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5926</TotalTime>
  <Words>2356</Words>
  <Application>Microsoft Office PowerPoint</Application>
  <PresentationFormat>A4 Paper (210x297 mm)‎</PresentationFormat>
  <Paragraphs>529</Paragraphs>
  <Slides>29</Slides>
  <Notes>11</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29</vt:i4>
      </vt:variant>
    </vt:vector>
  </HeadingPairs>
  <TitlesOfParts>
    <vt:vector size="31" baseType="lpstr">
      <vt:lpstr>Office Theme</vt:lpstr>
      <vt:lpstr>Equation</vt:lpstr>
      <vt:lpstr>الشريحة 1</vt:lpstr>
      <vt:lpstr>المحاضرة الثانية عشرة</vt:lpstr>
      <vt:lpstr>عناصر المحاضرة 12</vt:lpstr>
      <vt:lpstr>السمات الرئيسة لسوق المنافسة التامة</vt:lpstr>
      <vt:lpstr>الشريحة 5</vt:lpstr>
      <vt:lpstr>التحليل الكلي</vt:lpstr>
      <vt:lpstr> </vt:lpstr>
      <vt:lpstr>الشريحة 8</vt:lpstr>
      <vt:lpstr>الشريحة 9</vt:lpstr>
      <vt:lpstr>التحليل الحدي </vt:lpstr>
      <vt:lpstr>الشريحة 11</vt:lpstr>
      <vt:lpstr>الشريحة 12</vt:lpstr>
      <vt:lpstr>الشريحة 13</vt:lpstr>
      <vt:lpstr>الشريحة 14</vt:lpstr>
      <vt:lpstr>الشريحة 15</vt:lpstr>
      <vt:lpstr>قرار الإغلاق</vt:lpstr>
      <vt:lpstr>منحنى عرض المنشأة في المدى القصير</vt:lpstr>
      <vt:lpstr>الشريحة 18</vt:lpstr>
      <vt:lpstr>منحنى عرض المنشأة في المدى القصير</vt:lpstr>
      <vt:lpstr>الشريحة 20</vt:lpstr>
      <vt:lpstr>منحنى عرض السوق في المدى القصير</vt:lpstr>
      <vt:lpstr>توازن السوق وتوازن المنشأة في المدى البعيد</vt:lpstr>
      <vt:lpstr>الشريحة 23</vt:lpstr>
      <vt:lpstr>المنافسة التامة والكفاءة الاقتصادية</vt:lpstr>
      <vt:lpstr>منحنى عرض الصناعة في المدى البعيد</vt:lpstr>
      <vt:lpstr>الشريحة 26</vt:lpstr>
      <vt:lpstr>الشريحة 27</vt:lpstr>
      <vt:lpstr>الشريحة 28</vt:lpstr>
      <vt:lpstr>الشريحة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507</cp:revision>
  <dcterms:created xsi:type="dcterms:W3CDTF">2009-10-14T19:14:34Z</dcterms:created>
  <dcterms:modified xsi:type="dcterms:W3CDTF">2011-05-03T10:14:08Z</dcterms:modified>
</cp:coreProperties>
</file>