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notesMasterIdLst>
    <p:notesMasterId r:id="rId37"/>
  </p:notesMasterIdLst>
  <p:sldIdLst>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62" r:id="rId3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AE940463-1762-46BA-9F37-80B884A326D3}">
      <dgm:prSet custT="1"/>
      <dgm:spPr>
        <a:solidFill>
          <a:srgbClr val="00B0F0"/>
        </a:solidFill>
      </dgm:spPr>
      <dgm:t>
        <a:bodyPr/>
        <a:lstStyle/>
        <a:p>
          <a:r>
            <a:rPr lang="ar-SA" sz="2000" b="0" dirty="0" smtClean="0">
              <a:solidFill>
                <a:schemeClr val="tx1"/>
              </a:solidFill>
            </a:rPr>
            <a:t>البنك </a:t>
          </a:r>
        </a:p>
        <a:p>
          <a:r>
            <a:rPr lang="ar-SA" sz="2000" b="0" dirty="0" smtClean="0">
              <a:solidFill>
                <a:schemeClr val="tx1"/>
              </a:solidFill>
            </a:rPr>
            <a:t>(الآخذ)</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smtClean="0">
              <a:solidFill>
                <a:schemeClr val="tx1"/>
              </a:solidFill>
            </a:rPr>
            <a:t>+ أصل</a:t>
          </a: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مدين</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4" custAng="0" custFlipVert="0" custScaleX="249801" custScaleY="161448" custLinFactX="740" custLinFactNeighborX="100000" custLinFactNeighborY="-1146">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255794" custScaleY="556445" custLinFactNeighborX="52463" custLinFactNeighborY="-466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281397" custScaleY="519359" custLinFactX="59369" custLinFactNeighborX="100000" custLinFactNeighborY="-466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4" custScaleX="89222" custScaleY="120429" custLinFactY="100000" custLinFactNeighborX="85063" custLinFactNeighborY="100267">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4" custScaleX="62930" custLinFactY="188254" custLinFactNeighborX="-11732" custLinFactNeighborY="200000">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3" presStyleCnt="4" custScaleX="65280" custScaleY="87986" custLinFactY="262812" custLinFactNeighborX="-95662" custLinFactNeighborY="300000">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Lst>
  <dgm:cxnLst>
    <dgm:cxn modelId="{BCBFC23E-37EE-473D-A5BA-676B193CB4FC}" type="presOf" srcId="{E5D44F09-13C4-448D-9B12-353D09C94712}" destId="{EBE6141B-EECB-406F-8CF9-5D7A7DE4EAC5}" srcOrd="0" destOrd="0" presId="urn:microsoft.com/office/officeart/2005/8/layout/orgChart1"/>
    <dgm:cxn modelId="{9ED3941D-47DB-4B46-B50D-934D51D82E7C}" type="presOf" srcId="{8AA1D6ED-50C0-4FC4-B942-582428E2E097}" destId="{73E42993-6A8C-4DEC-947A-CE689BCB0C69}" srcOrd="0" destOrd="0" presId="urn:microsoft.com/office/officeart/2005/8/layout/orgChart1"/>
    <dgm:cxn modelId="{DB365446-FB84-4068-959E-A7F3E06FC27B}" type="presOf" srcId="{94EB7EF2-F8AD-48CC-9095-F662C730554C}" destId="{4C879745-EA2D-4ECD-A062-78A944E62366}" srcOrd="0" destOrd="0" presId="urn:microsoft.com/office/officeart/2005/8/layout/orgChart1"/>
    <dgm:cxn modelId="{F5BB25BB-5447-4C19-9A45-91E77F9BB4D1}" type="presOf" srcId="{FACA5C1E-AACB-4ED8-9C50-BFE553CAE440}" destId="{ACDE0E0B-418B-425D-BA8D-7F47CF2E6399}" srcOrd="1" destOrd="0" presId="urn:microsoft.com/office/officeart/2005/8/layout/orgChart1"/>
    <dgm:cxn modelId="{14ABFE35-98E5-4312-B2D0-D1629E8F4814}" type="presOf" srcId="{1F76C4BB-51DE-45B8-8394-0A0F020EEC9D}" destId="{341059F2-4045-43E1-B5F4-43DDB1FC98CF}" srcOrd="0" destOrd="0" presId="urn:microsoft.com/office/officeart/2005/8/layout/orgChart1"/>
    <dgm:cxn modelId="{3ED8C171-042A-4097-9234-0FE9F88F9708}" srcId="{E5D44F09-13C4-448D-9B12-353D09C94712}" destId="{AE940463-1762-46BA-9F37-80B884A326D3}" srcOrd="1" destOrd="0" parTransId="{E8E3EBC2-0D4A-4397-AD05-7FF732758D95}" sibTransId="{3E52FCDE-D2E5-4EF2-A6AD-BB762DEC1029}"/>
    <dgm:cxn modelId="{6FB9BE34-CACD-4C2D-B2E0-3F6521814EC3}" type="presOf" srcId="{3541CC7D-EC17-4945-B19F-4EE040871B8F}" destId="{F5D8F0AC-AB89-41B2-A025-8D8ADA98CA02}" srcOrd="1" destOrd="0" presId="urn:microsoft.com/office/officeart/2005/8/layout/orgChart1"/>
    <dgm:cxn modelId="{ABB7BDB3-FA81-4D5A-9D57-A694B113B653}" type="presOf" srcId="{8AA1D6ED-50C0-4FC4-B942-582428E2E097}" destId="{C2E5BC77-8AAE-442F-A03B-21F9716795C4}" srcOrd="1"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34F50BD0-A835-4FC8-8E55-42BB38718EE0}" srcId="{E5D44F09-13C4-448D-9B12-353D09C94712}" destId="{8AA1D6ED-50C0-4FC4-B942-582428E2E097}" srcOrd="0" destOrd="0" parTransId="{05190E6A-D2BC-4C59-B41B-6BA7A48626DE}" sibTransId="{D51DE234-53D0-4823-8172-F218996116CF}"/>
    <dgm:cxn modelId="{3D659BB0-2B7C-4710-B0A5-48164ABAEB2E}" type="presOf" srcId="{3541CC7D-EC17-4945-B19F-4EE040871B8F}" destId="{549A9472-CEF8-410D-B806-EA471E1E19D3}" srcOrd="0" destOrd="0" presId="urn:microsoft.com/office/officeart/2005/8/layout/orgChart1"/>
    <dgm:cxn modelId="{A9BE8158-EC9B-4DD9-B308-3ADD63FD2B89}" type="presOf" srcId="{FABBA8CB-C880-4B80-9C99-15F124159F3C}" destId="{C3DC6345-880D-4DB3-A4A2-01702C50AB37}" srcOrd="1" destOrd="0" presId="urn:microsoft.com/office/officeart/2005/8/layout/orgChart1"/>
    <dgm:cxn modelId="{E4D57FA3-485D-4C67-A8D9-16B7C6C72EEA}" type="presOf" srcId="{AE940463-1762-46BA-9F37-80B884A326D3}" destId="{B7D34493-6F8F-4824-BE1E-8819F66CD3D2}" srcOrd="0" destOrd="0" presId="urn:microsoft.com/office/officeart/2005/8/layout/orgChart1"/>
    <dgm:cxn modelId="{B811CBB7-1EB0-46A3-877A-CFD6944CD4E2}" srcId="{E5D44F09-13C4-448D-9B12-353D09C94712}" destId="{F8BB68E7-67D5-4EF0-964A-B74D44C26212}" srcOrd="2" destOrd="0" parTransId="{D54EAACE-3931-4C8F-BC27-C565DEB4D80D}" sibTransId="{AECE1523-7D3D-4BAE-BD4A-20E7B2300784}"/>
    <dgm:cxn modelId="{F97F6CB2-12A3-4F41-813A-E1C9F4F75185}" type="presOf" srcId="{F8BB68E7-67D5-4EF0-964A-B74D44C26212}" destId="{09C607AC-EB87-4453-A930-D322B419921C}" srcOrd="1" destOrd="0" presId="urn:microsoft.com/office/officeart/2005/8/layout/orgChart1"/>
    <dgm:cxn modelId="{3E7890C5-7903-4862-87F7-88A923F3699C}" type="presOf" srcId="{AE940463-1762-46BA-9F37-80B884A326D3}" destId="{96D30ADD-041A-4CB7-A306-6B814C8B900A}" srcOrd="1" destOrd="0" presId="urn:microsoft.com/office/officeart/2005/8/layout/orgChart1"/>
    <dgm:cxn modelId="{BC68B741-39DE-41A0-B884-813FB09C9260}" type="presOf" srcId="{FABBA8CB-C880-4B80-9C99-15F124159F3C}" destId="{E54FF379-4557-4EEE-8526-4B25F930CC4E}" srcOrd="0"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5D94951C-DB44-4DCB-A8A9-79E20CCD38F2}" srcId="{E5D44F09-13C4-448D-9B12-353D09C94712}" destId="{FABBA8CB-C880-4B80-9C99-15F124159F3C}" srcOrd="3" destOrd="0" parTransId="{5E51506C-CCD9-4EF5-B16A-3CDC7EECDEC5}" sibTransId="{EE82D059-F4FC-4CAD-B3BA-11BBFFF43377}"/>
    <dgm:cxn modelId="{73840AE9-E4D2-45F1-B645-A2E770114A28}" type="presOf" srcId="{FACA5C1E-AACB-4ED8-9C50-BFE553CAE440}" destId="{CE62D83F-A450-47AF-B53A-6E8AD00EAA48}" srcOrd="0" destOrd="0" presId="urn:microsoft.com/office/officeart/2005/8/layout/orgChart1"/>
    <dgm:cxn modelId="{131C7210-BBE7-4BC8-9BC1-D48BB2556753}" type="presOf" srcId="{F8BB68E7-67D5-4EF0-964A-B74D44C26212}" destId="{1F82D96D-C0BC-4BC4-BCC9-0424AD16FAA8}" srcOrd="0" destOrd="0" presId="urn:microsoft.com/office/officeart/2005/8/layout/orgChart1"/>
    <dgm:cxn modelId="{B24AAA82-B76E-425A-8C41-730908CD59C6}" type="presParOf" srcId="{EBE6141B-EECB-406F-8CF9-5D7A7DE4EAC5}" destId="{D6CD46A3-2965-41F2-A139-6BFB0EDD3827}" srcOrd="0" destOrd="0" presId="urn:microsoft.com/office/officeart/2005/8/layout/orgChart1"/>
    <dgm:cxn modelId="{AD93FB01-A63C-4507-9B05-87EB99042A5F}" type="presParOf" srcId="{D6CD46A3-2965-41F2-A139-6BFB0EDD3827}" destId="{B5262786-F85C-4D32-ADE7-B7A222368651}" srcOrd="0" destOrd="0" presId="urn:microsoft.com/office/officeart/2005/8/layout/orgChart1"/>
    <dgm:cxn modelId="{EB6E285A-B72F-4857-8DEF-E04D37B8845E}" type="presParOf" srcId="{B5262786-F85C-4D32-ADE7-B7A222368651}" destId="{73E42993-6A8C-4DEC-947A-CE689BCB0C69}" srcOrd="0" destOrd="0" presId="urn:microsoft.com/office/officeart/2005/8/layout/orgChart1"/>
    <dgm:cxn modelId="{2CA81DD0-69D8-410D-8EAE-A0F422D3F367}" type="presParOf" srcId="{B5262786-F85C-4D32-ADE7-B7A222368651}" destId="{C2E5BC77-8AAE-442F-A03B-21F9716795C4}" srcOrd="1" destOrd="0" presId="urn:microsoft.com/office/officeart/2005/8/layout/orgChart1"/>
    <dgm:cxn modelId="{528C307C-FDF8-4961-8008-6CAACAA20345}" type="presParOf" srcId="{D6CD46A3-2965-41F2-A139-6BFB0EDD3827}" destId="{A5A7BC98-A96E-49B9-9D29-74EF91E81B27}" srcOrd="1" destOrd="0" presId="urn:microsoft.com/office/officeart/2005/8/layout/orgChart1"/>
    <dgm:cxn modelId="{F2100936-E614-41F4-B08D-8F824B76C511}" type="presParOf" srcId="{A5A7BC98-A96E-49B9-9D29-74EF91E81B27}" destId="{341059F2-4045-43E1-B5F4-43DDB1FC98CF}" srcOrd="0" destOrd="0" presId="urn:microsoft.com/office/officeart/2005/8/layout/orgChart1"/>
    <dgm:cxn modelId="{AF7ED8F8-829E-41F5-AD15-7DF24A3AF05E}" type="presParOf" srcId="{A5A7BC98-A96E-49B9-9D29-74EF91E81B27}" destId="{08F72A3E-4DDB-49C8-A39A-5025CAB4BEC3}" srcOrd="1" destOrd="0" presId="urn:microsoft.com/office/officeart/2005/8/layout/orgChart1"/>
    <dgm:cxn modelId="{385666C6-D209-4B58-B927-DE1BF5C6E4A1}" type="presParOf" srcId="{08F72A3E-4DDB-49C8-A39A-5025CAB4BEC3}" destId="{1FB44A53-37DD-44B1-9548-C427AFB0180F}" srcOrd="0" destOrd="0" presId="urn:microsoft.com/office/officeart/2005/8/layout/orgChart1"/>
    <dgm:cxn modelId="{647CB3F8-94E9-4757-A99A-51A349045113}" type="presParOf" srcId="{1FB44A53-37DD-44B1-9548-C427AFB0180F}" destId="{CE62D83F-A450-47AF-B53A-6E8AD00EAA48}" srcOrd="0" destOrd="0" presId="urn:microsoft.com/office/officeart/2005/8/layout/orgChart1"/>
    <dgm:cxn modelId="{BC14A70F-9ECA-498C-AAA2-22DA3E924BDF}" type="presParOf" srcId="{1FB44A53-37DD-44B1-9548-C427AFB0180F}" destId="{ACDE0E0B-418B-425D-BA8D-7F47CF2E6399}" srcOrd="1" destOrd="0" presId="urn:microsoft.com/office/officeart/2005/8/layout/orgChart1"/>
    <dgm:cxn modelId="{3D64A268-CF3C-482C-88AF-47DB4D084224}" type="presParOf" srcId="{08F72A3E-4DDB-49C8-A39A-5025CAB4BEC3}" destId="{AEACD3EA-A6D9-4A9E-A9F0-D9ABFE5E873D}" srcOrd="1" destOrd="0" presId="urn:microsoft.com/office/officeart/2005/8/layout/orgChart1"/>
    <dgm:cxn modelId="{476C2277-6A05-4B93-82BF-3C7EB091A63B}" type="presParOf" srcId="{08F72A3E-4DDB-49C8-A39A-5025CAB4BEC3}" destId="{F24B981E-3E6E-45BD-A5AE-7194E1B6F41F}" srcOrd="2" destOrd="0" presId="urn:microsoft.com/office/officeart/2005/8/layout/orgChart1"/>
    <dgm:cxn modelId="{E715A42F-0759-4CF2-BE2B-47975D8E5913}" type="presParOf" srcId="{A5A7BC98-A96E-49B9-9D29-74EF91E81B27}" destId="{4C879745-EA2D-4ECD-A062-78A944E62366}" srcOrd="2" destOrd="0" presId="urn:microsoft.com/office/officeart/2005/8/layout/orgChart1"/>
    <dgm:cxn modelId="{66271308-6E18-49EE-AAA2-93AA5FAB4684}" type="presParOf" srcId="{A5A7BC98-A96E-49B9-9D29-74EF91E81B27}" destId="{DEA912C8-A03E-45C0-B56C-E4A1D3FB7301}" srcOrd="3" destOrd="0" presId="urn:microsoft.com/office/officeart/2005/8/layout/orgChart1"/>
    <dgm:cxn modelId="{C207402F-4DC4-4545-94C2-CCB43153AE6F}" type="presParOf" srcId="{DEA912C8-A03E-45C0-B56C-E4A1D3FB7301}" destId="{43A87811-EC26-45A6-85E6-6C26354E794A}" srcOrd="0" destOrd="0" presId="urn:microsoft.com/office/officeart/2005/8/layout/orgChart1"/>
    <dgm:cxn modelId="{052994FE-3013-4245-A7C2-8AB15BF15362}" type="presParOf" srcId="{43A87811-EC26-45A6-85E6-6C26354E794A}" destId="{549A9472-CEF8-410D-B806-EA471E1E19D3}" srcOrd="0" destOrd="0" presId="urn:microsoft.com/office/officeart/2005/8/layout/orgChart1"/>
    <dgm:cxn modelId="{BD988398-D50A-4CD0-B6B4-00F73B552573}" type="presParOf" srcId="{43A87811-EC26-45A6-85E6-6C26354E794A}" destId="{F5D8F0AC-AB89-41B2-A025-8D8ADA98CA02}" srcOrd="1" destOrd="0" presId="urn:microsoft.com/office/officeart/2005/8/layout/orgChart1"/>
    <dgm:cxn modelId="{F1B4FF37-E9C9-4C36-B2B6-A6C0F66B0BE1}" type="presParOf" srcId="{DEA912C8-A03E-45C0-B56C-E4A1D3FB7301}" destId="{7A9ACF45-A754-4769-8510-5B416CFBDBFE}" srcOrd="1" destOrd="0" presId="urn:microsoft.com/office/officeart/2005/8/layout/orgChart1"/>
    <dgm:cxn modelId="{80BCBA68-C157-48C2-A7D0-F6B39929D4F2}" type="presParOf" srcId="{DEA912C8-A03E-45C0-B56C-E4A1D3FB7301}" destId="{B440DB50-09C2-45A9-8238-17B1D0DE101C}" srcOrd="2" destOrd="0" presId="urn:microsoft.com/office/officeart/2005/8/layout/orgChart1"/>
    <dgm:cxn modelId="{05D80E0F-8DC7-4764-A47B-C561F8F3A79D}" type="presParOf" srcId="{D6CD46A3-2965-41F2-A139-6BFB0EDD3827}" destId="{B60C4072-3D3D-4D49-A6FD-3D04A1CBE534}" srcOrd="2" destOrd="0" presId="urn:microsoft.com/office/officeart/2005/8/layout/orgChart1"/>
    <dgm:cxn modelId="{95C81A19-E03A-493F-BC37-3D327AD66C71}" type="presParOf" srcId="{EBE6141B-EECB-406F-8CF9-5D7A7DE4EAC5}" destId="{1D55C01F-5D6A-4E41-A454-2A4105AB6AD0}" srcOrd="1" destOrd="0" presId="urn:microsoft.com/office/officeart/2005/8/layout/orgChart1"/>
    <dgm:cxn modelId="{3D13B42C-295E-4217-9D73-3A4E1F1A051A}" type="presParOf" srcId="{1D55C01F-5D6A-4E41-A454-2A4105AB6AD0}" destId="{0438654E-5A42-4A8D-A941-5AA65E22C1BF}" srcOrd="0" destOrd="0" presId="urn:microsoft.com/office/officeart/2005/8/layout/orgChart1"/>
    <dgm:cxn modelId="{6082182E-C744-4E98-AC5B-3B8941713661}" type="presParOf" srcId="{0438654E-5A42-4A8D-A941-5AA65E22C1BF}" destId="{B7D34493-6F8F-4824-BE1E-8819F66CD3D2}" srcOrd="0" destOrd="0" presId="urn:microsoft.com/office/officeart/2005/8/layout/orgChart1"/>
    <dgm:cxn modelId="{656398D6-E46A-4CF2-BE01-E06E43C24DE6}" type="presParOf" srcId="{0438654E-5A42-4A8D-A941-5AA65E22C1BF}" destId="{96D30ADD-041A-4CB7-A306-6B814C8B900A}" srcOrd="1" destOrd="0" presId="urn:microsoft.com/office/officeart/2005/8/layout/orgChart1"/>
    <dgm:cxn modelId="{F80AD544-6715-4F17-A905-E9737CF7FAF3}" type="presParOf" srcId="{1D55C01F-5D6A-4E41-A454-2A4105AB6AD0}" destId="{E94FEEA3-7284-47A1-8D93-9ED8D21A230B}" srcOrd="1" destOrd="0" presId="urn:microsoft.com/office/officeart/2005/8/layout/orgChart1"/>
    <dgm:cxn modelId="{3F241FE9-2805-4AB0-9A72-47CBD1DA7124}" type="presParOf" srcId="{1D55C01F-5D6A-4E41-A454-2A4105AB6AD0}" destId="{F277A117-0B8D-4762-AA4E-AD1BA6CF027A}" srcOrd="2" destOrd="0" presId="urn:microsoft.com/office/officeart/2005/8/layout/orgChart1"/>
    <dgm:cxn modelId="{C0A1406A-6C81-4891-A24B-87518B57E76A}" type="presParOf" srcId="{EBE6141B-EECB-406F-8CF9-5D7A7DE4EAC5}" destId="{811FAA97-1CE2-4505-BA2A-829573923AE3}" srcOrd="2" destOrd="0" presId="urn:microsoft.com/office/officeart/2005/8/layout/orgChart1"/>
    <dgm:cxn modelId="{DEEA4880-397A-4256-AB6A-F344529BC2FA}" type="presParOf" srcId="{811FAA97-1CE2-4505-BA2A-829573923AE3}" destId="{EC2077EF-B39E-4B2F-915D-08ADC7A669CC}" srcOrd="0" destOrd="0" presId="urn:microsoft.com/office/officeart/2005/8/layout/orgChart1"/>
    <dgm:cxn modelId="{0E3930A3-3F3E-4FC6-9685-1F770873BBF7}" type="presParOf" srcId="{EC2077EF-B39E-4B2F-915D-08ADC7A669CC}" destId="{1F82D96D-C0BC-4BC4-BCC9-0424AD16FAA8}" srcOrd="0" destOrd="0" presId="urn:microsoft.com/office/officeart/2005/8/layout/orgChart1"/>
    <dgm:cxn modelId="{3ECB21E4-B4C9-482F-8E06-CBBF6ABD9D3B}" type="presParOf" srcId="{EC2077EF-B39E-4B2F-915D-08ADC7A669CC}" destId="{09C607AC-EB87-4453-A930-D322B419921C}" srcOrd="1" destOrd="0" presId="urn:microsoft.com/office/officeart/2005/8/layout/orgChart1"/>
    <dgm:cxn modelId="{34636340-5DA0-46F9-806C-AA0055FB05A0}" type="presParOf" srcId="{811FAA97-1CE2-4505-BA2A-829573923AE3}" destId="{D5F8945A-6E61-4762-B38D-511832D20AF2}" srcOrd="1" destOrd="0" presId="urn:microsoft.com/office/officeart/2005/8/layout/orgChart1"/>
    <dgm:cxn modelId="{D45D0BF7-9EC2-43FA-8248-1EF582C265C8}" type="presParOf" srcId="{811FAA97-1CE2-4505-BA2A-829573923AE3}" destId="{29A588A0-C6EA-4381-B41D-9EABB02B44EE}" srcOrd="2" destOrd="0" presId="urn:microsoft.com/office/officeart/2005/8/layout/orgChart1"/>
    <dgm:cxn modelId="{4893612E-57B7-4EE7-B953-3F9BAD6137ED}" type="presParOf" srcId="{EBE6141B-EECB-406F-8CF9-5D7A7DE4EAC5}" destId="{D6044025-6C22-4CF2-AB60-5BA680EB2EA5}" srcOrd="3" destOrd="0" presId="urn:microsoft.com/office/officeart/2005/8/layout/orgChart1"/>
    <dgm:cxn modelId="{FCAD46A5-7D06-413B-9373-AE2E58CDF8ED}" type="presParOf" srcId="{D6044025-6C22-4CF2-AB60-5BA680EB2EA5}" destId="{76918B7A-7D0E-41BB-989D-A8D4695E186D}" srcOrd="0" destOrd="0" presId="urn:microsoft.com/office/officeart/2005/8/layout/orgChart1"/>
    <dgm:cxn modelId="{B34A5252-A7B8-4E30-AE21-E053EC8599F5}" type="presParOf" srcId="{76918B7A-7D0E-41BB-989D-A8D4695E186D}" destId="{E54FF379-4557-4EEE-8526-4B25F930CC4E}" srcOrd="0" destOrd="0" presId="urn:microsoft.com/office/officeart/2005/8/layout/orgChart1"/>
    <dgm:cxn modelId="{228B45C4-000B-495C-9B79-A5177E92F92A}" type="presParOf" srcId="{76918B7A-7D0E-41BB-989D-A8D4695E186D}" destId="{C3DC6345-880D-4DB3-A4A2-01702C50AB37}" srcOrd="1" destOrd="0" presId="urn:microsoft.com/office/officeart/2005/8/layout/orgChart1"/>
    <dgm:cxn modelId="{FC8BCF91-9238-4B9E-AA79-002641D72A81}" type="presParOf" srcId="{D6044025-6C22-4CF2-AB60-5BA680EB2EA5}" destId="{C6FB7BC1-E129-4E9E-BA5E-1ED59AC1FD44}" srcOrd="1" destOrd="0" presId="urn:microsoft.com/office/officeart/2005/8/layout/orgChart1"/>
    <dgm:cxn modelId="{AD4AD212-67D8-4CC2-A775-756854F8D74D}" type="presParOf" srcId="{D6044025-6C22-4CF2-AB60-5BA680EB2EA5}" destId="{7B954BBC-04E7-4314-B39C-02780DDF1E69}"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AE940463-1762-46BA-9F37-80B884A326D3}">
      <dgm:prSet custT="1"/>
      <dgm:spPr>
        <a:solidFill>
          <a:srgbClr val="00B0F0"/>
        </a:solidFill>
      </dgm:spPr>
      <dgm:t>
        <a:bodyPr/>
        <a:lstStyle/>
        <a:p>
          <a:r>
            <a:rPr lang="ar-SA" sz="2000" b="0" dirty="0" smtClean="0">
              <a:solidFill>
                <a:schemeClr val="tx1"/>
              </a:solidFill>
            </a:rPr>
            <a:t>البنك </a:t>
          </a:r>
        </a:p>
        <a:p>
          <a:r>
            <a:rPr lang="ar-SA" sz="2000" b="0" dirty="0" smtClean="0">
              <a:solidFill>
                <a:schemeClr val="tx1"/>
              </a:solidFill>
            </a:rPr>
            <a:t>(الآخذ)</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smtClean="0">
              <a:solidFill>
                <a:schemeClr val="tx1"/>
              </a:solidFill>
            </a:rPr>
            <a:t>+ أصل</a:t>
          </a: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مدين</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4" custAng="0" custFlipVert="0" custScaleX="249801" custScaleY="161448" custLinFactX="740" custLinFactNeighborX="100000" custLinFactNeighborY="-1146">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255794" custScaleY="599914" custLinFactNeighborX="52463" custLinFactNeighborY="-466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281397" custScaleY="560460" custLinFactX="59369" custLinFactNeighborX="100000" custLinFactNeighborY="-466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4" custScaleX="89222" custScaleY="120429" custLinFactY="100000" custLinFactNeighborX="85063" custLinFactNeighborY="100267">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4" custScaleX="62930" custLinFactY="188254" custLinFactNeighborX="-11732" custLinFactNeighborY="200000">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3" presStyleCnt="4" custScaleX="65280" custScaleY="87986" custLinFactY="262812" custLinFactNeighborX="-95662" custLinFactNeighborY="300000">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Lst>
  <dgm:cxnLst>
    <dgm:cxn modelId="{55FD5C9A-A658-432F-81E9-4E4C496636E9}" type="presOf" srcId="{AE940463-1762-46BA-9F37-80B884A326D3}" destId="{B7D34493-6F8F-4824-BE1E-8819F66CD3D2}" srcOrd="0" destOrd="0" presId="urn:microsoft.com/office/officeart/2005/8/layout/orgChart1"/>
    <dgm:cxn modelId="{FB5633F6-7F65-4C8C-9FDD-950EC985C417}" type="presOf" srcId="{3541CC7D-EC17-4945-B19F-4EE040871B8F}" destId="{F5D8F0AC-AB89-41B2-A025-8D8ADA98CA02}" srcOrd="1" destOrd="0" presId="urn:microsoft.com/office/officeart/2005/8/layout/orgChart1"/>
    <dgm:cxn modelId="{54BB78C9-692D-4E75-99B7-2DEF197F222B}" type="presOf" srcId="{FACA5C1E-AACB-4ED8-9C50-BFE553CAE440}" destId="{CE62D83F-A450-47AF-B53A-6E8AD00EAA48}" srcOrd="0" destOrd="0" presId="urn:microsoft.com/office/officeart/2005/8/layout/orgChart1"/>
    <dgm:cxn modelId="{68826AF1-F5D2-4623-81EA-F21D078291BF}" type="presOf" srcId="{FABBA8CB-C880-4B80-9C99-15F124159F3C}" destId="{C3DC6345-880D-4DB3-A4A2-01702C50AB37}" srcOrd="1" destOrd="0" presId="urn:microsoft.com/office/officeart/2005/8/layout/orgChart1"/>
    <dgm:cxn modelId="{3ED8C171-042A-4097-9234-0FE9F88F9708}" srcId="{E5D44F09-13C4-448D-9B12-353D09C94712}" destId="{AE940463-1762-46BA-9F37-80B884A326D3}" srcOrd="1" destOrd="0" parTransId="{E8E3EBC2-0D4A-4397-AD05-7FF732758D95}" sibTransId="{3E52FCDE-D2E5-4EF2-A6AD-BB762DEC1029}"/>
    <dgm:cxn modelId="{EF98139A-187E-460A-85B2-F0FEF76DDDEF}" type="presOf" srcId="{AE940463-1762-46BA-9F37-80B884A326D3}" destId="{96D30ADD-041A-4CB7-A306-6B814C8B900A}" srcOrd="1" destOrd="0" presId="urn:microsoft.com/office/officeart/2005/8/layout/orgChart1"/>
    <dgm:cxn modelId="{03E92959-F8D6-42F7-B8A1-B44504383B74}" type="presOf" srcId="{FACA5C1E-AACB-4ED8-9C50-BFE553CAE440}" destId="{ACDE0E0B-418B-425D-BA8D-7F47CF2E6399}" srcOrd="1" destOrd="0" presId="urn:microsoft.com/office/officeart/2005/8/layout/orgChart1"/>
    <dgm:cxn modelId="{672148A1-15D0-4DCC-93F3-9BFCACA8DD90}" type="presOf" srcId="{8AA1D6ED-50C0-4FC4-B942-582428E2E097}" destId="{73E42993-6A8C-4DEC-947A-CE689BCB0C69}" srcOrd="0" destOrd="0" presId="urn:microsoft.com/office/officeart/2005/8/layout/orgChart1"/>
    <dgm:cxn modelId="{19427E86-F8C6-4E43-BE20-F5CBA9BEB24D}" type="presOf" srcId="{94EB7EF2-F8AD-48CC-9095-F662C730554C}" destId="{4C879745-EA2D-4ECD-A062-78A944E62366}"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34F50BD0-A835-4FC8-8E55-42BB38718EE0}" srcId="{E5D44F09-13C4-448D-9B12-353D09C94712}" destId="{8AA1D6ED-50C0-4FC4-B942-582428E2E097}" srcOrd="0" destOrd="0" parTransId="{05190E6A-D2BC-4C59-B41B-6BA7A48626DE}" sibTransId="{D51DE234-53D0-4823-8172-F218996116CF}"/>
    <dgm:cxn modelId="{CB4DB5C9-5530-47AC-A605-30CE4F695891}" type="presOf" srcId="{8AA1D6ED-50C0-4FC4-B942-582428E2E097}" destId="{C2E5BC77-8AAE-442F-A03B-21F9716795C4}" srcOrd="1" destOrd="0" presId="urn:microsoft.com/office/officeart/2005/8/layout/orgChart1"/>
    <dgm:cxn modelId="{2C4C440E-8026-48FD-8D75-D2F415A928E3}" type="presOf" srcId="{FABBA8CB-C880-4B80-9C99-15F124159F3C}" destId="{E54FF379-4557-4EEE-8526-4B25F930CC4E}" srcOrd="0" destOrd="0" presId="urn:microsoft.com/office/officeart/2005/8/layout/orgChart1"/>
    <dgm:cxn modelId="{B811CBB7-1EB0-46A3-877A-CFD6944CD4E2}" srcId="{E5D44F09-13C4-448D-9B12-353D09C94712}" destId="{F8BB68E7-67D5-4EF0-964A-B74D44C26212}" srcOrd="2" destOrd="0" parTransId="{D54EAACE-3931-4C8F-BC27-C565DEB4D80D}" sibTransId="{AECE1523-7D3D-4BAE-BD4A-20E7B2300784}"/>
    <dgm:cxn modelId="{FC265191-C8D5-43C0-A25E-FFDE199995E2}" type="presOf" srcId="{E5D44F09-13C4-448D-9B12-353D09C94712}" destId="{EBE6141B-EECB-406F-8CF9-5D7A7DE4EAC5}" srcOrd="0" destOrd="0" presId="urn:microsoft.com/office/officeart/2005/8/layout/orgChart1"/>
    <dgm:cxn modelId="{22368CC5-E489-4B03-929C-13A1946CC4FC}" type="presOf" srcId="{1F76C4BB-51DE-45B8-8394-0A0F020EEC9D}" destId="{341059F2-4045-43E1-B5F4-43DDB1FC98CF}" srcOrd="0" destOrd="0" presId="urn:microsoft.com/office/officeart/2005/8/layout/orgChart1"/>
    <dgm:cxn modelId="{6594F6CF-438C-4EE0-973F-0EB2A12E0ECD}" type="presOf" srcId="{3541CC7D-EC17-4945-B19F-4EE040871B8F}" destId="{549A9472-CEF8-410D-B806-EA471E1E19D3}" srcOrd="0"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0CFB2045-C409-474C-A945-6A63EBB5B5D2}" type="presOf" srcId="{F8BB68E7-67D5-4EF0-964A-B74D44C26212}" destId="{09C607AC-EB87-4453-A930-D322B419921C}" srcOrd="1" destOrd="0" presId="urn:microsoft.com/office/officeart/2005/8/layout/orgChart1"/>
    <dgm:cxn modelId="{7F854913-ADD1-493C-A6A9-4FC662703A43}" type="presOf" srcId="{F8BB68E7-67D5-4EF0-964A-B74D44C26212}" destId="{1F82D96D-C0BC-4BC4-BCC9-0424AD16FAA8}" srcOrd="0" destOrd="0" presId="urn:microsoft.com/office/officeart/2005/8/layout/orgChart1"/>
    <dgm:cxn modelId="{5D94951C-DB44-4DCB-A8A9-79E20CCD38F2}" srcId="{E5D44F09-13C4-448D-9B12-353D09C94712}" destId="{FABBA8CB-C880-4B80-9C99-15F124159F3C}" srcOrd="3" destOrd="0" parTransId="{5E51506C-CCD9-4EF5-B16A-3CDC7EECDEC5}" sibTransId="{EE82D059-F4FC-4CAD-B3BA-11BBFFF43377}"/>
    <dgm:cxn modelId="{8ED10BA9-0B06-47C7-8411-7E3F091018F0}" type="presParOf" srcId="{EBE6141B-EECB-406F-8CF9-5D7A7DE4EAC5}" destId="{D6CD46A3-2965-41F2-A139-6BFB0EDD3827}" srcOrd="0" destOrd="0" presId="urn:microsoft.com/office/officeart/2005/8/layout/orgChart1"/>
    <dgm:cxn modelId="{9CFA5CAB-7E9C-4F35-B00D-AF0E08EE988F}" type="presParOf" srcId="{D6CD46A3-2965-41F2-A139-6BFB0EDD3827}" destId="{B5262786-F85C-4D32-ADE7-B7A222368651}" srcOrd="0" destOrd="0" presId="urn:microsoft.com/office/officeart/2005/8/layout/orgChart1"/>
    <dgm:cxn modelId="{0ABB49FF-5404-4289-A927-CE9F9F576EE8}" type="presParOf" srcId="{B5262786-F85C-4D32-ADE7-B7A222368651}" destId="{73E42993-6A8C-4DEC-947A-CE689BCB0C69}" srcOrd="0" destOrd="0" presId="urn:microsoft.com/office/officeart/2005/8/layout/orgChart1"/>
    <dgm:cxn modelId="{C0F6897E-C6B8-499C-8D89-57D0E9A001FC}" type="presParOf" srcId="{B5262786-F85C-4D32-ADE7-B7A222368651}" destId="{C2E5BC77-8AAE-442F-A03B-21F9716795C4}" srcOrd="1" destOrd="0" presId="urn:microsoft.com/office/officeart/2005/8/layout/orgChart1"/>
    <dgm:cxn modelId="{D8BBB1B5-FAC7-45FE-9377-9368D7DA9EC9}" type="presParOf" srcId="{D6CD46A3-2965-41F2-A139-6BFB0EDD3827}" destId="{A5A7BC98-A96E-49B9-9D29-74EF91E81B27}" srcOrd="1" destOrd="0" presId="urn:microsoft.com/office/officeart/2005/8/layout/orgChart1"/>
    <dgm:cxn modelId="{5FCA85D6-AD66-441F-9954-EE8147961260}" type="presParOf" srcId="{A5A7BC98-A96E-49B9-9D29-74EF91E81B27}" destId="{341059F2-4045-43E1-B5F4-43DDB1FC98CF}" srcOrd="0" destOrd="0" presId="urn:microsoft.com/office/officeart/2005/8/layout/orgChart1"/>
    <dgm:cxn modelId="{C33954FC-D004-4B02-A3F3-DAFB722F0BDF}" type="presParOf" srcId="{A5A7BC98-A96E-49B9-9D29-74EF91E81B27}" destId="{08F72A3E-4DDB-49C8-A39A-5025CAB4BEC3}" srcOrd="1" destOrd="0" presId="urn:microsoft.com/office/officeart/2005/8/layout/orgChart1"/>
    <dgm:cxn modelId="{1602F85D-EC23-4EE3-A3F4-703044DE5750}" type="presParOf" srcId="{08F72A3E-4DDB-49C8-A39A-5025CAB4BEC3}" destId="{1FB44A53-37DD-44B1-9548-C427AFB0180F}" srcOrd="0" destOrd="0" presId="urn:microsoft.com/office/officeart/2005/8/layout/orgChart1"/>
    <dgm:cxn modelId="{70B0AD86-30EF-4EF5-87A6-9B33772AA485}" type="presParOf" srcId="{1FB44A53-37DD-44B1-9548-C427AFB0180F}" destId="{CE62D83F-A450-47AF-B53A-6E8AD00EAA48}" srcOrd="0" destOrd="0" presId="urn:microsoft.com/office/officeart/2005/8/layout/orgChart1"/>
    <dgm:cxn modelId="{D97ADC43-F312-4E8F-85F9-74874CDF202D}" type="presParOf" srcId="{1FB44A53-37DD-44B1-9548-C427AFB0180F}" destId="{ACDE0E0B-418B-425D-BA8D-7F47CF2E6399}" srcOrd="1" destOrd="0" presId="urn:microsoft.com/office/officeart/2005/8/layout/orgChart1"/>
    <dgm:cxn modelId="{4D88FFD4-733F-45FF-97C5-7B48536A5472}" type="presParOf" srcId="{08F72A3E-4DDB-49C8-A39A-5025CAB4BEC3}" destId="{AEACD3EA-A6D9-4A9E-A9F0-D9ABFE5E873D}" srcOrd="1" destOrd="0" presId="urn:microsoft.com/office/officeart/2005/8/layout/orgChart1"/>
    <dgm:cxn modelId="{9185D68F-3BC1-4FD3-8B3D-6E101459E1E3}" type="presParOf" srcId="{08F72A3E-4DDB-49C8-A39A-5025CAB4BEC3}" destId="{F24B981E-3E6E-45BD-A5AE-7194E1B6F41F}" srcOrd="2" destOrd="0" presId="urn:microsoft.com/office/officeart/2005/8/layout/orgChart1"/>
    <dgm:cxn modelId="{138890C2-0A65-4C13-90FA-8E88FDDF5F40}" type="presParOf" srcId="{A5A7BC98-A96E-49B9-9D29-74EF91E81B27}" destId="{4C879745-EA2D-4ECD-A062-78A944E62366}" srcOrd="2" destOrd="0" presId="urn:microsoft.com/office/officeart/2005/8/layout/orgChart1"/>
    <dgm:cxn modelId="{04C6057E-EC3C-4364-B73A-5B08346E7DF9}" type="presParOf" srcId="{A5A7BC98-A96E-49B9-9D29-74EF91E81B27}" destId="{DEA912C8-A03E-45C0-B56C-E4A1D3FB7301}" srcOrd="3" destOrd="0" presId="urn:microsoft.com/office/officeart/2005/8/layout/orgChart1"/>
    <dgm:cxn modelId="{CA9506BF-F52E-43F7-AFF5-C2262DEB6CE4}" type="presParOf" srcId="{DEA912C8-A03E-45C0-B56C-E4A1D3FB7301}" destId="{43A87811-EC26-45A6-85E6-6C26354E794A}" srcOrd="0" destOrd="0" presId="urn:microsoft.com/office/officeart/2005/8/layout/orgChart1"/>
    <dgm:cxn modelId="{25945ACA-A988-4638-AA68-91E94F889770}" type="presParOf" srcId="{43A87811-EC26-45A6-85E6-6C26354E794A}" destId="{549A9472-CEF8-410D-B806-EA471E1E19D3}" srcOrd="0" destOrd="0" presId="urn:microsoft.com/office/officeart/2005/8/layout/orgChart1"/>
    <dgm:cxn modelId="{7C07A3C6-B586-476A-AD6C-FD4F8DC141B0}" type="presParOf" srcId="{43A87811-EC26-45A6-85E6-6C26354E794A}" destId="{F5D8F0AC-AB89-41B2-A025-8D8ADA98CA02}" srcOrd="1" destOrd="0" presId="urn:microsoft.com/office/officeart/2005/8/layout/orgChart1"/>
    <dgm:cxn modelId="{50185139-8E94-493A-9168-1FE0F8A9ADDE}" type="presParOf" srcId="{DEA912C8-A03E-45C0-B56C-E4A1D3FB7301}" destId="{7A9ACF45-A754-4769-8510-5B416CFBDBFE}" srcOrd="1" destOrd="0" presId="urn:microsoft.com/office/officeart/2005/8/layout/orgChart1"/>
    <dgm:cxn modelId="{C5903825-1922-4A3F-B00D-7988EBF7AB0F}" type="presParOf" srcId="{DEA912C8-A03E-45C0-B56C-E4A1D3FB7301}" destId="{B440DB50-09C2-45A9-8238-17B1D0DE101C}" srcOrd="2" destOrd="0" presId="urn:microsoft.com/office/officeart/2005/8/layout/orgChart1"/>
    <dgm:cxn modelId="{D1D2F4C5-CA52-4D7D-8B12-90AAB76943A2}" type="presParOf" srcId="{D6CD46A3-2965-41F2-A139-6BFB0EDD3827}" destId="{B60C4072-3D3D-4D49-A6FD-3D04A1CBE534}" srcOrd="2" destOrd="0" presId="urn:microsoft.com/office/officeart/2005/8/layout/orgChart1"/>
    <dgm:cxn modelId="{A14A03DA-44F6-4A1E-8E82-F4A6ECB77E16}" type="presParOf" srcId="{EBE6141B-EECB-406F-8CF9-5D7A7DE4EAC5}" destId="{1D55C01F-5D6A-4E41-A454-2A4105AB6AD0}" srcOrd="1" destOrd="0" presId="urn:microsoft.com/office/officeart/2005/8/layout/orgChart1"/>
    <dgm:cxn modelId="{B25CBAFD-C46E-463D-93E0-3DD7D77FC9BB}" type="presParOf" srcId="{1D55C01F-5D6A-4E41-A454-2A4105AB6AD0}" destId="{0438654E-5A42-4A8D-A941-5AA65E22C1BF}" srcOrd="0" destOrd="0" presId="urn:microsoft.com/office/officeart/2005/8/layout/orgChart1"/>
    <dgm:cxn modelId="{D36F6242-F9A4-47AD-B54B-6FEDBB87CBEC}" type="presParOf" srcId="{0438654E-5A42-4A8D-A941-5AA65E22C1BF}" destId="{B7D34493-6F8F-4824-BE1E-8819F66CD3D2}" srcOrd="0" destOrd="0" presId="urn:microsoft.com/office/officeart/2005/8/layout/orgChart1"/>
    <dgm:cxn modelId="{AC132A02-A0BD-4273-A24C-C317B9BFC536}" type="presParOf" srcId="{0438654E-5A42-4A8D-A941-5AA65E22C1BF}" destId="{96D30ADD-041A-4CB7-A306-6B814C8B900A}" srcOrd="1" destOrd="0" presId="urn:microsoft.com/office/officeart/2005/8/layout/orgChart1"/>
    <dgm:cxn modelId="{4A4766E8-B3E8-4BBE-ADE8-596C0B6F38C5}" type="presParOf" srcId="{1D55C01F-5D6A-4E41-A454-2A4105AB6AD0}" destId="{E94FEEA3-7284-47A1-8D93-9ED8D21A230B}" srcOrd="1" destOrd="0" presId="urn:microsoft.com/office/officeart/2005/8/layout/orgChart1"/>
    <dgm:cxn modelId="{ED47F65C-764C-4371-A80D-80D55B3E74D9}" type="presParOf" srcId="{1D55C01F-5D6A-4E41-A454-2A4105AB6AD0}" destId="{F277A117-0B8D-4762-AA4E-AD1BA6CF027A}" srcOrd="2" destOrd="0" presId="urn:microsoft.com/office/officeart/2005/8/layout/orgChart1"/>
    <dgm:cxn modelId="{4619F1CC-5906-4A25-93A6-2730851DABC5}" type="presParOf" srcId="{EBE6141B-EECB-406F-8CF9-5D7A7DE4EAC5}" destId="{811FAA97-1CE2-4505-BA2A-829573923AE3}" srcOrd="2" destOrd="0" presId="urn:microsoft.com/office/officeart/2005/8/layout/orgChart1"/>
    <dgm:cxn modelId="{B4C17494-ED14-4556-A6A3-4D64DDF92C1C}" type="presParOf" srcId="{811FAA97-1CE2-4505-BA2A-829573923AE3}" destId="{EC2077EF-B39E-4B2F-915D-08ADC7A669CC}" srcOrd="0" destOrd="0" presId="urn:microsoft.com/office/officeart/2005/8/layout/orgChart1"/>
    <dgm:cxn modelId="{0E6AC197-5032-4952-9736-C54FF09341B7}" type="presParOf" srcId="{EC2077EF-B39E-4B2F-915D-08ADC7A669CC}" destId="{1F82D96D-C0BC-4BC4-BCC9-0424AD16FAA8}" srcOrd="0" destOrd="0" presId="urn:microsoft.com/office/officeart/2005/8/layout/orgChart1"/>
    <dgm:cxn modelId="{7850432C-69F6-4C73-99C3-A4B5D4C358C9}" type="presParOf" srcId="{EC2077EF-B39E-4B2F-915D-08ADC7A669CC}" destId="{09C607AC-EB87-4453-A930-D322B419921C}" srcOrd="1" destOrd="0" presId="urn:microsoft.com/office/officeart/2005/8/layout/orgChart1"/>
    <dgm:cxn modelId="{0AA766B4-560B-4CA5-9233-A60FA2378616}" type="presParOf" srcId="{811FAA97-1CE2-4505-BA2A-829573923AE3}" destId="{D5F8945A-6E61-4762-B38D-511832D20AF2}" srcOrd="1" destOrd="0" presId="urn:microsoft.com/office/officeart/2005/8/layout/orgChart1"/>
    <dgm:cxn modelId="{0ED4D36F-2F25-4A61-A1FC-E63941887297}" type="presParOf" srcId="{811FAA97-1CE2-4505-BA2A-829573923AE3}" destId="{29A588A0-C6EA-4381-B41D-9EABB02B44EE}" srcOrd="2" destOrd="0" presId="urn:microsoft.com/office/officeart/2005/8/layout/orgChart1"/>
    <dgm:cxn modelId="{6349A084-F852-465A-93E6-7F99943F5B7F}" type="presParOf" srcId="{EBE6141B-EECB-406F-8CF9-5D7A7DE4EAC5}" destId="{D6044025-6C22-4CF2-AB60-5BA680EB2EA5}" srcOrd="3" destOrd="0" presId="urn:microsoft.com/office/officeart/2005/8/layout/orgChart1"/>
    <dgm:cxn modelId="{C1F2D097-F1C6-466F-8383-8FCC564F1DEC}" type="presParOf" srcId="{D6044025-6C22-4CF2-AB60-5BA680EB2EA5}" destId="{76918B7A-7D0E-41BB-989D-A8D4695E186D}" srcOrd="0" destOrd="0" presId="urn:microsoft.com/office/officeart/2005/8/layout/orgChart1"/>
    <dgm:cxn modelId="{CD6BE0DA-32BC-4BD2-AACE-C68C744B8854}" type="presParOf" srcId="{76918B7A-7D0E-41BB-989D-A8D4695E186D}" destId="{E54FF379-4557-4EEE-8526-4B25F930CC4E}" srcOrd="0" destOrd="0" presId="urn:microsoft.com/office/officeart/2005/8/layout/orgChart1"/>
    <dgm:cxn modelId="{E4D7BCCD-6BC7-4540-9DBA-322F1FC852BF}" type="presParOf" srcId="{76918B7A-7D0E-41BB-989D-A8D4695E186D}" destId="{C3DC6345-880D-4DB3-A4A2-01702C50AB37}" srcOrd="1" destOrd="0" presId="urn:microsoft.com/office/officeart/2005/8/layout/orgChart1"/>
    <dgm:cxn modelId="{912C8A7E-5454-4DAD-B5D1-20554161AB82}" type="presParOf" srcId="{D6044025-6C22-4CF2-AB60-5BA680EB2EA5}" destId="{C6FB7BC1-E129-4E9E-BA5E-1ED59AC1FD44}" srcOrd="1" destOrd="0" presId="urn:microsoft.com/office/officeart/2005/8/layout/orgChart1"/>
    <dgm:cxn modelId="{AF68A934-1FF9-4BE4-9EF2-FA7B039F31A2}" type="presParOf" srcId="{D6044025-6C22-4CF2-AB60-5BA680EB2EA5}" destId="{7B954BBC-04E7-4314-B39C-02780DDF1E69}"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AE940463-1762-46BA-9F37-80B884A326D3}">
      <dgm:prSet custT="1"/>
      <dgm:spPr>
        <a:solidFill>
          <a:srgbClr val="00B0F0"/>
        </a:solidFill>
      </dgm:spPr>
      <dgm:t>
        <a:bodyPr/>
        <a:lstStyle/>
        <a:p>
          <a:r>
            <a:rPr lang="ar-SA" sz="2000" b="0" dirty="0" smtClean="0">
              <a:solidFill>
                <a:schemeClr val="tx1"/>
              </a:solidFill>
            </a:rPr>
            <a:t>المبنى</a:t>
          </a:r>
        </a:p>
        <a:p>
          <a:r>
            <a:rPr lang="ar-SA" sz="2000" b="0" dirty="0" smtClean="0">
              <a:solidFill>
                <a:schemeClr val="tx1"/>
              </a:solidFill>
            </a:rPr>
            <a:t>(الآخذ)</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smtClean="0">
              <a:solidFill>
                <a:schemeClr val="tx1"/>
              </a:solidFill>
            </a:rPr>
            <a:t>+ أصل</a:t>
          </a: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مدين</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4" custAng="0" custFlipVert="0" custScaleX="249801" custScaleY="161448" custLinFactX="740" custLinFactNeighborX="100000" custLinFactNeighborY="-1146">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255794" custScaleY="599914" custLinFactNeighborX="52463" custLinFactNeighborY="-466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281397" custScaleY="560460" custLinFactX="59369" custLinFactNeighborX="100000" custLinFactNeighborY="-466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4" custScaleX="89222" custScaleY="120429" custLinFactY="100000" custLinFactNeighborX="85063" custLinFactNeighborY="100267">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4" custScaleX="62930" custLinFactY="188254" custLinFactNeighborX="-11732" custLinFactNeighborY="200000">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3" presStyleCnt="4" custScaleX="65280" custScaleY="87986" custLinFactY="262812" custLinFactNeighborX="-95662" custLinFactNeighborY="300000">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Lst>
  <dgm:cxnLst>
    <dgm:cxn modelId="{B002B2F6-589E-4845-AD17-F3BEE60ADFE5}" type="presOf" srcId="{8AA1D6ED-50C0-4FC4-B942-582428E2E097}" destId="{C2E5BC77-8AAE-442F-A03B-21F9716795C4}" srcOrd="1" destOrd="0" presId="urn:microsoft.com/office/officeart/2005/8/layout/orgChart1"/>
    <dgm:cxn modelId="{A82ABE05-CFA8-4E8F-8777-E0B04CA135C8}" type="presOf" srcId="{FABBA8CB-C880-4B80-9C99-15F124159F3C}" destId="{E54FF379-4557-4EEE-8526-4B25F930CC4E}" srcOrd="0" destOrd="0" presId="urn:microsoft.com/office/officeart/2005/8/layout/orgChart1"/>
    <dgm:cxn modelId="{6F7E2EA4-2CC7-4B41-9DB2-5A0B494D5042}" type="presOf" srcId="{AE940463-1762-46BA-9F37-80B884A326D3}" destId="{96D30ADD-041A-4CB7-A306-6B814C8B900A}" srcOrd="1" destOrd="0" presId="urn:microsoft.com/office/officeart/2005/8/layout/orgChart1"/>
    <dgm:cxn modelId="{3ED8C171-042A-4097-9234-0FE9F88F9708}" srcId="{E5D44F09-13C4-448D-9B12-353D09C94712}" destId="{AE940463-1762-46BA-9F37-80B884A326D3}" srcOrd="1" destOrd="0" parTransId="{E8E3EBC2-0D4A-4397-AD05-7FF732758D95}" sibTransId="{3E52FCDE-D2E5-4EF2-A6AD-BB762DEC1029}"/>
    <dgm:cxn modelId="{EC61EAC1-270E-4B82-B240-54BAC8714C18}" type="presOf" srcId="{3541CC7D-EC17-4945-B19F-4EE040871B8F}" destId="{549A9472-CEF8-410D-B806-EA471E1E19D3}" srcOrd="0" destOrd="0" presId="urn:microsoft.com/office/officeart/2005/8/layout/orgChart1"/>
    <dgm:cxn modelId="{5FC4D0B4-0686-457C-834D-BCABEC10187C}" type="presOf" srcId="{1F76C4BB-51DE-45B8-8394-0A0F020EEC9D}" destId="{341059F2-4045-43E1-B5F4-43DDB1FC98CF}"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34F50BD0-A835-4FC8-8E55-42BB38718EE0}" srcId="{E5D44F09-13C4-448D-9B12-353D09C94712}" destId="{8AA1D6ED-50C0-4FC4-B942-582428E2E097}" srcOrd="0" destOrd="0" parTransId="{05190E6A-D2BC-4C59-B41B-6BA7A48626DE}" sibTransId="{D51DE234-53D0-4823-8172-F218996116CF}"/>
    <dgm:cxn modelId="{22705404-F996-4C5D-9D16-0C4F2CBC88DB}" type="presOf" srcId="{3541CC7D-EC17-4945-B19F-4EE040871B8F}" destId="{F5D8F0AC-AB89-41B2-A025-8D8ADA98CA02}" srcOrd="1" destOrd="0" presId="urn:microsoft.com/office/officeart/2005/8/layout/orgChart1"/>
    <dgm:cxn modelId="{557B6108-602A-4074-AEAD-B443C8B31629}" type="presOf" srcId="{FACA5C1E-AACB-4ED8-9C50-BFE553CAE440}" destId="{CE62D83F-A450-47AF-B53A-6E8AD00EAA48}" srcOrd="0" destOrd="0" presId="urn:microsoft.com/office/officeart/2005/8/layout/orgChart1"/>
    <dgm:cxn modelId="{9FC36291-4C6F-46D1-8890-EE7A1F57F5A2}" type="presOf" srcId="{F8BB68E7-67D5-4EF0-964A-B74D44C26212}" destId="{1F82D96D-C0BC-4BC4-BCC9-0424AD16FAA8}" srcOrd="0" destOrd="0" presId="urn:microsoft.com/office/officeart/2005/8/layout/orgChart1"/>
    <dgm:cxn modelId="{E4F497B3-5C40-42BF-9496-DD0CDBFADF4D}" type="presOf" srcId="{AE940463-1762-46BA-9F37-80B884A326D3}" destId="{B7D34493-6F8F-4824-BE1E-8819F66CD3D2}" srcOrd="0" destOrd="0" presId="urn:microsoft.com/office/officeart/2005/8/layout/orgChart1"/>
    <dgm:cxn modelId="{B811CBB7-1EB0-46A3-877A-CFD6944CD4E2}" srcId="{E5D44F09-13C4-448D-9B12-353D09C94712}" destId="{F8BB68E7-67D5-4EF0-964A-B74D44C26212}" srcOrd="2" destOrd="0" parTransId="{D54EAACE-3931-4C8F-BC27-C565DEB4D80D}" sibTransId="{AECE1523-7D3D-4BAE-BD4A-20E7B2300784}"/>
    <dgm:cxn modelId="{F12016DA-4DDF-4057-AC37-3AC71F5F2C9A}" type="presOf" srcId="{FABBA8CB-C880-4B80-9C99-15F124159F3C}" destId="{C3DC6345-880D-4DB3-A4A2-01702C50AB37}" srcOrd="1" destOrd="0" presId="urn:microsoft.com/office/officeart/2005/8/layout/orgChart1"/>
    <dgm:cxn modelId="{ADE7491F-9BC2-4E3F-8AAD-1AC96E0F743F}" type="presOf" srcId="{F8BB68E7-67D5-4EF0-964A-B74D44C26212}" destId="{09C607AC-EB87-4453-A930-D322B419921C}" srcOrd="1"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0F2E05FD-11F2-4634-AA6A-B5D61711A25F}" type="presOf" srcId="{94EB7EF2-F8AD-48CC-9095-F662C730554C}" destId="{4C879745-EA2D-4ECD-A062-78A944E62366}" srcOrd="0" destOrd="0" presId="urn:microsoft.com/office/officeart/2005/8/layout/orgChart1"/>
    <dgm:cxn modelId="{057209AF-F354-46F7-87D5-A8CD2D77F6BE}" type="presOf" srcId="{8AA1D6ED-50C0-4FC4-B942-582428E2E097}" destId="{73E42993-6A8C-4DEC-947A-CE689BCB0C69}" srcOrd="0" destOrd="0" presId="urn:microsoft.com/office/officeart/2005/8/layout/orgChart1"/>
    <dgm:cxn modelId="{5D94951C-DB44-4DCB-A8A9-79E20CCD38F2}" srcId="{E5D44F09-13C4-448D-9B12-353D09C94712}" destId="{FABBA8CB-C880-4B80-9C99-15F124159F3C}" srcOrd="3" destOrd="0" parTransId="{5E51506C-CCD9-4EF5-B16A-3CDC7EECDEC5}" sibTransId="{EE82D059-F4FC-4CAD-B3BA-11BBFFF43377}"/>
    <dgm:cxn modelId="{E63699DD-6BBC-4D78-9686-FAF2F41374D3}" type="presOf" srcId="{FACA5C1E-AACB-4ED8-9C50-BFE553CAE440}" destId="{ACDE0E0B-418B-425D-BA8D-7F47CF2E6399}" srcOrd="1" destOrd="0" presId="urn:microsoft.com/office/officeart/2005/8/layout/orgChart1"/>
    <dgm:cxn modelId="{30CFC886-8910-46F3-9779-B319BC84F3F3}" type="presOf" srcId="{E5D44F09-13C4-448D-9B12-353D09C94712}" destId="{EBE6141B-EECB-406F-8CF9-5D7A7DE4EAC5}" srcOrd="0" destOrd="0" presId="urn:microsoft.com/office/officeart/2005/8/layout/orgChart1"/>
    <dgm:cxn modelId="{AE6A3E0E-16EC-4DB9-B1D8-23649B671711}" type="presParOf" srcId="{EBE6141B-EECB-406F-8CF9-5D7A7DE4EAC5}" destId="{D6CD46A3-2965-41F2-A139-6BFB0EDD3827}" srcOrd="0" destOrd="0" presId="urn:microsoft.com/office/officeart/2005/8/layout/orgChart1"/>
    <dgm:cxn modelId="{E3CBA374-82B3-4801-8C93-EFB2DD1B5B60}" type="presParOf" srcId="{D6CD46A3-2965-41F2-A139-6BFB0EDD3827}" destId="{B5262786-F85C-4D32-ADE7-B7A222368651}" srcOrd="0" destOrd="0" presId="urn:microsoft.com/office/officeart/2005/8/layout/orgChart1"/>
    <dgm:cxn modelId="{B0C4D858-0D84-407D-BDA1-ABC3EFE15756}" type="presParOf" srcId="{B5262786-F85C-4D32-ADE7-B7A222368651}" destId="{73E42993-6A8C-4DEC-947A-CE689BCB0C69}" srcOrd="0" destOrd="0" presId="urn:microsoft.com/office/officeart/2005/8/layout/orgChart1"/>
    <dgm:cxn modelId="{84DCFE8F-F327-4937-BC04-87FDB5AEAF8D}" type="presParOf" srcId="{B5262786-F85C-4D32-ADE7-B7A222368651}" destId="{C2E5BC77-8AAE-442F-A03B-21F9716795C4}" srcOrd="1" destOrd="0" presId="urn:microsoft.com/office/officeart/2005/8/layout/orgChart1"/>
    <dgm:cxn modelId="{59EAF0E6-593C-4EE3-85BA-253A5F22CDA5}" type="presParOf" srcId="{D6CD46A3-2965-41F2-A139-6BFB0EDD3827}" destId="{A5A7BC98-A96E-49B9-9D29-74EF91E81B27}" srcOrd="1" destOrd="0" presId="urn:microsoft.com/office/officeart/2005/8/layout/orgChart1"/>
    <dgm:cxn modelId="{A0FD2364-AA38-41DE-9E30-8F19C9B670BF}" type="presParOf" srcId="{A5A7BC98-A96E-49B9-9D29-74EF91E81B27}" destId="{341059F2-4045-43E1-B5F4-43DDB1FC98CF}" srcOrd="0" destOrd="0" presId="urn:microsoft.com/office/officeart/2005/8/layout/orgChart1"/>
    <dgm:cxn modelId="{5284CAE8-A12A-4CA3-A1C7-951C0D5DB38F}" type="presParOf" srcId="{A5A7BC98-A96E-49B9-9D29-74EF91E81B27}" destId="{08F72A3E-4DDB-49C8-A39A-5025CAB4BEC3}" srcOrd="1" destOrd="0" presId="urn:microsoft.com/office/officeart/2005/8/layout/orgChart1"/>
    <dgm:cxn modelId="{16AD76EA-4040-4FD9-A57F-BE53D6ED8E64}" type="presParOf" srcId="{08F72A3E-4DDB-49C8-A39A-5025CAB4BEC3}" destId="{1FB44A53-37DD-44B1-9548-C427AFB0180F}" srcOrd="0" destOrd="0" presId="urn:microsoft.com/office/officeart/2005/8/layout/orgChart1"/>
    <dgm:cxn modelId="{D58C5CBF-3EFD-43C1-8807-40DAADCCE7D8}" type="presParOf" srcId="{1FB44A53-37DD-44B1-9548-C427AFB0180F}" destId="{CE62D83F-A450-47AF-B53A-6E8AD00EAA48}" srcOrd="0" destOrd="0" presId="urn:microsoft.com/office/officeart/2005/8/layout/orgChart1"/>
    <dgm:cxn modelId="{44B34280-66DE-41CD-9DB5-568FCA1E5826}" type="presParOf" srcId="{1FB44A53-37DD-44B1-9548-C427AFB0180F}" destId="{ACDE0E0B-418B-425D-BA8D-7F47CF2E6399}" srcOrd="1" destOrd="0" presId="urn:microsoft.com/office/officeart/2005/8/layout/orgChart1"/>
    <dgm:cxn modelId="{F3C03756-992F-4B4B-BEFC-0B096023C643}" type="presParOf" srcId="{08F72A3E-4DDB-49C8-A39A-5025CAB4BEC3}" destId="{AEACD3EA-A6D9-4A9E-A9F0-D9ABFE5E873D}" srcOrd="1" destOrd="0" presId="urn:microsoft.com/office/officeart/2005/8/layout/orgChart1"/>
    <dgm:cxn modelId="{7DEFEBC1-BF23-4013-8048-B9AD2C4EC182}" type="presParOf" srcId="{08F72A3E-4DDB-49C8-A39A-5025CAB4BEC3}" destId="{F24B981E-3E6E-45BD-A5AE-7194E1B6F41F}" srcOrd="2" destOrd="0" presId="urn:microsoft.com/office/officeart/2005/8/layout/orgChart1"/>
    <dgm:cxn modelId="{858D889C-58CF-4EB9-ACCE-9083C27A9C1D}" type="presParOf" srcId="{A5A7BC98-A96E-49B9-9D29-74EF91E81B27}" destId="{4C879745-EA2D-4ECD-A062-78A944E62366}" srcOrd="2" destOrd="0" presId="urn:microsoft.com/office/officeart/2005/8/layout/orgChart1"/>
    <dgm:cxn modelId="{E649C2FC-1A04-4813-90E7-5ADC1E923748}" type="presParOf" srcId="{A5A7BC98-A96E-49B9-9D29-74EF91E81B27}" destId="{DEA912C8-A03E-45C0-B56C-E4A1D3FB7301}" srcOrd="3" destOrd="0" presId="urn:microsoft.com/office/officeart/2005/8/layout/orgChart1"/>
    <dgm:cxn modelId="{951EBE89-1D67-41FE-A243-B4B30ED0BD13}" type="presParOf" srcId="{DEA912C8-A03E-45C0-B56C-E4A1D3FB7301}" destId="{43A87811-EC26-45A6-85E6-6C26354E794A}" srcOrd="0" destOrd="0" presId="urn:microsoft.com/office/officeart/2005/8/layout/orgChart1"/>
    <dgm:cxn modelId="{755A14EF-70E1-40FA-9033-D15BE4581941}" type="presParOf" srcId="{43A87811-EC26-45A6-85E6-6C26354E794A}" destId="{549A9472-CEF8-410D-B806-EA471E1E19D3}" srcOrd="0" destOrd="0" presId="urn:microsoft.com/office/officeart/2005/8/layout/orgChart1"/>
    <dgm:cxn modelId="{13762451-2B45-4206-BFF4-4CC490F5E6A5}" type="presParOf" srcId="{43A87811-EC26-45A6-85E6-6C26354E794A}" destId="{F5D8F0AC-AB89-41B2-A025-8D8ADA98CA02}" srcOrd="1" destOrd="0" presId="urn:microsoft.com/office/officeart/2005/8/layout/orgChart1"/>
    <dgm:cxn modelId="{04629190-EAC6-4FF6-9E0B-CB6F32F38462}" type="presParOf" srcId="{DEA912C8-A03E-45C0-B56C-E4A1D3FB7301}" destId="{7A9ACF45-A754-4769-8510-5B416CFBDBFE}" srcOrd="1" destOrd="0" presId="urn:microsoft.com/office/officeart/2005/8/layout/orgChart1"/>
    <dgm:cxn modelId="{7E46DFEF-3DDB-4C7D-9799-EF8A9E24960D}" type="presParOf" srcId="{DEA912C8-A03E-45C0-B56C-E4A1D3FB7301}" destId="{B440DB50-09C2-45A9-8238-17B1D0DE101C}" srcOrd="2" destOrd="0" presId="urn:microsoft.com/office/officeart/2005/8/layout/orgChart1"/>
    <dgm:cxn modelId="{04019E1B-73F4-4401-AEC2-EA92224B0545}" type="presParOf" srcId="{D6CD46A3-2965-41F2-A139-6BFB0EDD3827}" destId="{B60C4072-3D3D-4D49-A6FD-3D04A1CBE534}" srcOrd="2" destOrd="0" presId="urn:microsoft.com/office/officeart/2005/8/layout/orgChart1"/>
    <dgm:cxn modelId="{FF497D3C-D1C3-488F-9833-D574A62C4ED7}" type="presParOf" srcId="{EBE6141B-EECB-406F-8CF9-5D7A7DE4EAC5}" destId="{1D55C01F-5D6A-4E41-A454-2A4105AB6AD0}" srcOrd="1" destOrd="0" presId="urn:microsoft.com/office/officeart/2005/8/layout/orgChart1"/>
    <dgm:cxn modelId="{AA74E754-55F6-4BD2-A9B0-2F498B8DA9B8}" type="presParOf" srcId="{1D55C01F-5D6A-4E41-A454-2A4105AB6AD0}" destId="{0438654E-5A42-4A8D-A941-5AA65E22C1BF}" srcOrd="0" destOrd="0" presId="urn:microsoft.com/office/officeart/2005/8/layout/orgChart1"/>
    <dgm:cxn modelId="{646B348B-EC4B-4C51-803C-15C564F5B51D}" type="presParOf" srcId="{0438654E-5A42-4A8D-A941-5AA65E22C1BF}" destId="{B7D34493-6F8F-4824-BE1E-8819F66CD3D2}" srcOrd="0" destOrd="0" presId="urn:microsoft.com/office/officeart/2005/8/layout/orgChart1"/>
    <dgm:cxn modelId="{82FEC84C-CEF5-4224-A89C-71DB0C6875C4}" type="presParOf" srcId="{0438654E-5A42-4A8D-A941-5AA65E22C1BF}" destId="{96D30ADD-041A-4CB7-A306-6B814C8B900A}" srcOrd="1" destOrd="0" presId="urn:microsoft.com/office/officeart/2005/8/layout/orgChart1"/>
    <dgm:cxn modelId="{1174D151-05F1-48CC-B865-3448FE175CDC}" type="presParOf" srcId="{1D55C01F-5D6A-4E41-A454-2A4105AB6AD0}" destId="{E94FEEA3-7284-47A1-8D93-9ED8D21A230B}" srcOrd="1" destOrd="0" presId="urn:microsoft.com/office/officeart/2005/8/layout/orgChart1"/>
    <dgm:cxn modelId="{BB0574F6-6DE0-4A63-B023-461DB7B9848C}" type="presParOf" srcId="{1D55C01F-5D6A-4E41-A454-2A4105AB6AD0}" destId="{F277A117-0B8D-4762-AA4E-AD1BA6CF027A}" srcOrd="2" destOrd="0" presId="urn:microsoft.com/office/officeart/2005/8/layout/orgChart1"/>
    <dgm:cxn modelId="{61205956-C360-4C94-8988-A661CD444613}" type="presParOf" srcId="{EBE6141B-EECB-406F-8CF9-5D7A7DE4EAC5}" destId="{811FAA97-1CE2-4505-BA2A-829573923AE3}" srcOrd="2" destOrd="0" presId="urn:microsoft.com/office/officeart/2005/8/layout/orgChart1"/>
    <dgm:cxn modelId="{024AFD25-A53B-45EF-8246-1B2549ACA4B5}" type="presParOf" srcId="{811FAA97-1CE2-4505-BA2A-829573923AE3}" destId="{EC2077EF-B39E-4B2F-915D-08ADC7A669CC}" srcOrd="0" destOrd="0" presId="urn:microsoft.com/office/officeart/2005/8/layout/orgChart1"/>
    <dgm:cxn modelId="{851FC4BF-367C-40EF-9DB7-79AE251801F7}" type="presParOf" srcId="{EC2077EF-B39E-4B2F-915D-08ADC7A669CC}" destId="{1F82D96D-C0BC-4BC4-BCC9-0424AD16FAA8}" srcOrd="0" destOrd="0" presId="urn:microsoft.com/office/officeart/2005/8/layout/orgChart1"/>
    <dgm:cxn modelId="{631BD913-A11A-44D0-9F80-F1DA7D7F790D}" type="presParOf" srcId="{EC2077EF-B39E-4B2F-915D-08ADC7A669CC}" destId="{09C607AC-EB87-4453-A930-D322B419921C}" srcOrd="1" destOrd="0" presId="urn:microsoft.com/office/officeart/2005/8/layout/orgChart1"/>
    <dgm:cxn modelId="{06C5EF4D-C851-499B-B684-F3029A70795B}" type="presParOf" srcId="{811FAA97-1CE2-4505-BA2A-829573923AE3}" destId="{D5F8945A-6E61-4762-B38D-511832D20AF2}" srcOrd="1" destOrd="0" presId="urn:microsoft.com/office/officeart/2005/8/layout/orgChart1"/>
    <dgm:cxn modelId="{29E009D5-945C-4C03-8B17-6B4B882AA8F1}" type="presParOf" srcId="{811FAA97-1CE2-4505-BA2A-829573923AE3}" destId="{29A588A0-C6EA-4381-B41D-9EABB02B44EE}" srcOrd="2" destOrd="0" presId="urn:microsoft.com/office/officeart/2005/8/layout/orgChart1"/>
    <dgm:cxn modelId="{44D447A2-8F5B-44E1-943F-1B4AF4611A14}" type="presParOf" srcId="{EBE6141B-EECB-406F-8CF9-5D7A7DE4EAC5}" destId="{D6044025-6C22-4CF2-AB60-5BA680EB2EA5}" srcOrd="3" destOrd="0" presId="urn:microsoft.com/office/officeart/2005/8/layout/orgChart1"/>
    <dgm:cxn modelId="{B14CE124-9033-4522-A009-E673C12CF19F}" type="presParOf" srcId="{D6044025-6C22-4CF2-AB60-5BA680EB2EA5}" destId="{76918B7A-7D0E-41BB-989D-A8D4695E186D}" srcOrd="0" destOrd="0" presId="urn:microsoft.com/office/officeart/2005/8/layout/orgChart1"/>
    <dgm:cxn modelId="{B9C3C720-D0D1-40B0-83F0-5EA96F514280}" type="presParOf" srcId="{76918B7A-7D0E-41BB-989D-A8D4695E186D}" destId="{E54FF379-4557-4EEE-8526-4B25F930CC4E}" srcOrd="0" destOrd="0" presId="urn:microsoft.com/office/officeart/2005/8/layout/orgChart1"/>
    <dgm:cxn modelId="{C5B2E1AF-0B9C-4837-9C9E-5602782DCCC4}" type="presParOf" srcId="{76918B7A-7D0E-41BB-989D-A8D4695E186D}" destId="{C3DC6345-880D-4DB3-A4A2-01702C50AB37}" srcOrd="1" destOrd="0" presId="urn:microsoft.com/office/officeart/2005/8/layout/orgChart1"/>
    <dgm:cxn modelId="{48113A0E-FAE8-4F6D-9162-6A43903C3CBA}" type="presParOf" srcId="{D6044025-6C22-4CF2-AB60-5BA680EB2EA5}" destId="{C6FB7BC1-E129-4E9E-BA5E-1ED59AC1FD44}" srcOrd="1" destOrd="0" presId="urn:microsoft.com/office/officeart/2005/8/layout/orgChart1"/>
    <dgm:cxn modelId="{501BA561-186D-4D96-B05B-99AB01C54135}" type="presParOf" srcId="{D6044025-6C22-4CF2-AB60-5BA680EB2EA5}" destId="{7B954BBC-04E7-4314-B39C-02780DDF1E69}"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AE940463-1762-46BA-9F37-80B884A326D3}">
      <dgm:prSet custT="1"/>
      <dgm:spPr>
        <a:solidFill>
          <a:srgbClr val="00B0F0"/>
        </a:solidFill>
      </dgm:spPr>
      <dgm:t>
        <a:bodyPr/>
        <a:lstStyle/>
        <a:p>
          <a:r>
            <a:rPr lang="ar-SA" sz="1800" b="0" dirty="0" smtClean="0">
              <a:solidFill>
                <a:schemeClr val="tx1"/>
              </a:solidFill>
            </a:rPr>
            <a:t>الآلات والمعدات </a:t>
          </a:r>
        </a:p>
        <a:p>
          <a:r>
            <a:rPr lang="ar-SA" sz="1800" b="0" dirty="0" smtClean="0">
              <a:solidFill>
                <a:schemeClr val="tx1"/>
              </a:solidFill>
            </a:rPr>
            <a:t>(الآخذ</a:t>
          </a:r>
          <a:r>
            <a:rPr lang="ar-SA" sz="2000" b="0" dirty="0" smtClean="0">
              <a:solidFill>
                <a:schemeClr val="tx1"/>
              </a:solidFill>
            </a:rPr>
            <a:t>)</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smtClean="0">
              <a:solidFill>
                <a:schemeClr val="tx1"/>
              </a:solidFill>
            </a:rPr>
            <a:t>+ أصل</a:t>
          </a: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مدين</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4" custAng="0" custFlipVert="0" custScaleX="249801" custScaleY="161448" custLinFactX="740" custLinFactNeighborX="100000" custLinFactNeighborY="-1146">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255794" custScaleY="627974" custLinFactNeighborX="52463" custLinFactNeighborY="-466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281397" custScaleY="577615" custLinFactX="57388" custLinFactNeighborX="100000" custLinFactNeighborY="-11966">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4" custScaleX="119012" custScaleY="120428" custLinFactY="91482" custLinFactNeighborX="93266" custLinFactNeighborY="100000">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4" custScaleX="62930" custLinFactY="188254" custLinFactNeighborX="-11732" custLinFactNeighborY="200000">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3" presStyleCnt="4" custScaleX="65280" custScaleY="87986" custLinFactX="-2649" custLinFactY="269841" custLinFactNeighborX="-100000" custLinFactNeighborY="300000">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Lst>
  <dgm:cxnLst>
    <dgm:cxn modelId="{5D94951C-DB44-4DCB-A8A9-79E20CCD38F2}" srcId="{E5D44F09-13C4-448D-9B12-353D09C94712}" destId="{FABBA8CB-C880-4B80-9C99-15F124159F3C}" srcOrd="3" destOrd="0" parTransId="{5E51506C-CCD9-4EF5-B16A-3CDC7EECDEC5}" sibTransId="{EE82D059-F4FC-4CAD-B3BA-11BBFFF43377}"/>
    <dgm:cxn modelId="{99C99320-12FE-4935-A644-942A4D7CCAF7}" type="presOf" srcId="{FABBA8CB-C880-4B80-9C99-15F124159F3C}" destId="{C3DC6345-880D-4DB3-A4A2-01702C50AB37}" srcOrd="1" destOrd="0" presId="urn:microsoft.com/office/officeart/2005/8/layout/orgChart1"/>
    <dgm:cxn modelId="{F69580A5-D791-4E1C-B7F9-41EADBC152F3}" type="presOf" srcId="{FACA5C1E-AACB-4ED8-9C50-BFE553CAE440}" destId="{ACDE0E0B-418B-425D-BA8D-7F47CF2E6399}" srcOrd="1" destOrd="0" presId="urn:microsoft.com/office/officeart/2005/8/layout/orgChart1"/>
    <dgm:cxn modelId="{B811CBB7-1EB0-46A3-877A-CFD6944CD4E2}" srcId="{E5D44F09-13C4-448D-9B12-353D09C94712}" destId="{F8BB68E7-67D5-4EF0-964A-B74D44C26212}" srcOrd="2" destOrd="0" parTransId="{D54EAACE-3931-4C8F-BC27-C565DEB4D80D}" sibTransId="{AECE1523-7D3D-4BAE-BD4A-20E7B2300784}"/>
    <dgm:cxn modelId="{A8FB0230-D76E-478B-B03F-AB7263AE70D2}" type="presOf" srcId="{FABBA8CB-C880-4B80-9C99-15F124159F3C}" destId="{E54FF379-4557-4EEE-8526-4B25F930CC4E}" srcOrd="0" destOrd="0" presId="urn:microsoft.com/office/officeart/2005/8/layout/orgChart1"/>
    <dgm:cxn modelId="{84A17630-CAE6-4DEC-A3D8-F50F14E1134F}" type="presOf" srcId="{8AA1D6ED-50C0-4FC4-B942-582428E2E097}" destId="{C2E5BC77-8AAE-442F-A03B-21F9716795C4}" srcOrd="1" destOrd="0" presId="urn:microsoft.com/office/officeart/2005/8/layout/orgChart1"/>
    <dgm:cxn modelId="{178D45C4-ADDA-47C9-AF9D-6B321BF965CF}" type="presOf" srcId="{3541CC7D-EC17-4945-B19F-4EE040871B8F}" destId="{F5D8F0AC-AB89-41B2-A025-8D8ADA98CA02}" srcOrd="1"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DC7EE359-A9B6-4450-A0DC-7AD76C097A00}" type="presOf" srcId="{1F76C4BB-51DE-45B8-8394-0A0F020EEC9D}" destId="{341059F2-4045-43E1-B5F4-43DDB1FC98CF}" srcOrd="0" destOrd="0" presId="urn:microsoft.com/office/officeart/2005/8/layout/orgChart1"/>
    <dgm:cxn modelId="{61F14591-A196-4912-84A3-E826AC70E83E}" type="presOf" srcId="{3541CC7D-EC17-4945-B19F-4EE040871B8F}" destId="{549A9472-CEF8-410D-B806-EA471E1E19D3}" srcOrd="0" destOrd="0" presId="urn:microsoft.com/office/officeart/2005/8/layout/orgChart1"/>
    <dgm:cxn modelId="{0788A0DF-491D-46F6-B14B-5B881EDE4481}" type="presOf" srcId="{94EB7EF2-F8AD-48CC-9095-F662C730554C}" destId="{4C879745-EA2D-4ECD-A062-78A944E62366}" srcOrd="0"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0A45EC18-CE24-41B6-AF33-B8E4EF8E9183}" type="presOf" srcId="{E5D44F09-13C4-448D-9B12-353D09C94712}" destId="{EBE6141B-EECB-406F-8CF9-5D7A7DE4EAC5}" srcOrd="0" destOrd="0" presId="urn:microsoft.com/office/officeart/2005/8/layout/orgChart1"/>
    <dgm:cxn modelId="{AB87A96B-998C-4CC9-8F54-6713A027F5BF}" type="presOf" srcId="{AE940463-1762-46BA-9F37-80B884A326D3}" destId="{96D30ADD-041A-4CB7-A306-6B814C8B900A}" srcOrd="1"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B8FAE04F-17FF-41AA-8A36-ACDECA08FA3C}" type="presOf" srcId="{8AA1D6ED-50C0-4FC4-B942-582428E2E097}" destId="{73E42993-6A8C-4DEC-947A-CE689BCB0C69}" srcOrd="0" destOrd="0" presId="urn:microsoft.com/office/officeart/2005/8/layout/orgChart1"/>
    <dgm:cxn modelId="{1E080A52-888C-4531-9A46-6E9A9F31F6C6}" type="presOf" srcId="{F8BB68E7-67D5-4EF0-964A-B74D44C26212}" destId="{09C607AC-EB87-4453-A930-D322B419921C}" srcOrd="1" destOrd="0" presId="urn:microsoft.com/office/officeart/2005/8/layout/orgChart1"/>
    <dgm:cxn modelId="{A42F7C15-0DAB-49DD-B456-87D12442EE9B}" type="presOf" srcId="{AE940463-1762-46BA-9F37-80B884A326D3}" destId="{B7D34493-6F8F-4824-BE1E-8819F66CD3D2}" srcOrd="0" destOrd="0" presId="urn:microsoft.com/office/officeart/2005/8/layout/orgChart1"/>
    <dgm:cxn modelId="{B157B780-2680-47E5-BB20-6CDB62E32508}" type="presOf" srcId="{FACA5C1E-AACB-4ED8-9C50-BFE553CAE440}" destId="{CE62D83F-A450-47AF-B53A-6E8AD00EAA48}" srcOrd="0" destOrd="0" presId="urn:microsoft.com/office/officeart/2005/8/layout/orgChart1"/>
    <dgm:cxn modelId="{E560F0A3-AB03-44DA-B00B-2BD389DD40C2}" type="presOf" srcId="{F8BB68E7-67D5-4EF0-964A-B74D44C26212}" destId="{1F82D96D-C0BC-4BC4-BCC9-0424AD16FAA8}" srcOrd="0" destOrd="0" presId="urn:microsoft.com/office/officeart/2005/8/layout/orgChart1"/>
    <dgm:cxn modelId="{3ED8C171-042A-4097-9234-0FE9F88F9708}" srcId="{E5D44F09-13C4-448D-9B12-353D09C94712}" destId="{AE940463-1762-46BA-9F37-80B884A326D3}" srcOrd="1" destOrd="0" parTransId="{E8E3EBC2-0D4A-4397-AD05-7FF732758D95}" sibTransId="{3E52FCDE-D2E5-4EF2-A6AD-BB762DEC1029}"/>
    <dgm:cxn modelId="{67C29E95-BA55-40C6-A54D-E92D469706F4}" type="presParOf" srcId="{EBE6141B-EECB-406F-8CF9-5D7A7DE4EAC5}" destId="{D6CD46A3-2965-41F2-A139-6BFB0EDD3827}" srcOrd="0" destOrd="0" presId="urn:microsoft.com/office/officeart/2005/8/layout/orgChart1"/>
    <dgm:cxn modelId="{4622A721-0DF4-49A2-A81D-FAA11A965D7B}" type="presParOf" srcId="{D6CD46A3-2965-41F2-A139-6BFB0EDD3827}" destId="{B5262786-F85C-4D32-ADE7-B7A222368651}" srcOrd="0" destOrd="0" presId="urn:microsoft.com/office/officeart/2005/8/layout/orgChart1"/>
    <dgm:cxn modelId="{2A0D7F1E-9F7E-41EC-8F7D-299BEFB1411A}" type="presParOf" srcId="{B5262786-F85C-4D32-ADE7-B7A222368651}" destId="{73E42993-6A8C-4DEC-947A-CE689BCB0C69}" srcOrd="0" destOrd="0" presId="urn:microsoft.com/office/officeart/2005/8/layout/orgChart1"/>
    <dgm:cxn modelId="{2380A52D-4D57-4091-97E9-47C2E384AA28}" type="presParOf" srcId="{B5262786-F85C-4D32-ADE7-B7A222368651}" destId="{C2E5BC77-8AAE-442F-A03B-21F9716795C4}" srcOrd="1" destOrd="0" presId="urn:microsoft.com/office/officeart/2005/8/layout/orgChart1"/>
    <dgm:cxn modelId="{23EA7372-6CF0-4B86-BA7E-5133D97688E9}" type="presParOf" srcId="{D6CD46A3-2965-41F2-A139-6BFB0EDD3827}" destId="{A5A7BC98-A96E-49B9-9D29-74EF91E81B27}" srcOrd="1" destOrd="0" presId="urn:microsoft.com/office/officeart/2005/8/layout/orgChart1"/>
    <dgm:cxn modelId="{3D8D3255-9800-4B5E-9EA9-592F11EC1ED1}" type="presParOf" srcId="{A5A7BC98-A96E-49B9-9D29-74EF91E81B27}" destId="{341059F2-4045-43E1-B5F4-43DDB1FC98CF}" srcOrd="0" destOrd="0" presId="urn:microsoft.com/office/officeart/2005/8/layout/orgChart1"/>
    <dgm:cxn modelId="{F10C3EF2-A7F1-42DD-8AB7-0BD1B7CDBFC0}" type="presParOf" srcId="{A5A7BC98-A96E-49B9-9D29-74EF91E81B27}" destId="{08F72A3E-4DDB-49C8-A39A-5025CAB4BEC3}" srcOrd="1" destOrd="0" presId="urn:microsoft.com/office/officeart/2005/8/layout/orgChart1"/>
    <dgm:cxn modelId="{7B68540C-CD8C-4422-A9CA-EF1ED23EB779}" type="presParOf" srcId="{08F72A3E-4DDB-49C8-A39A-5025CAB4BEC3}" destId="{1FB44A53-37DD-44B1-9548-C427AFB0180F}" srcOrd="0" destOrd="0" presId="urn:microsoft.com/office/officeart/2005/8/layout/orgChart1"/>
    <dgm:cxn modelId="{88D9442F-6575-4180-BEA5-D43CCF23F0F0}" type="presParOf" srcId="{1FB44A53-37DD-44B1-9548-C427AFB0180F}" destId="{CE62D83F-A450-47AF-B53A-6E8AD00EAA48}" srcOrd="0" destOrd="0" presId="urn:microsoft.com/office/officeart/2005/8/layout/orgChart1"/>
    <dgm:cxn modelId="{A019D3CB-E74F-4C7F-968B-CBFCD8A84598}" type="presParOf" srcId="{1FB44A53-37DD-44B1-9548-C427AFB0180F}" destId="{ACDE0E0B-418B-425D-BA8D-7F47CF2E6399}" srcOrd="1" destOrd="0" presId="urn:microsoft.com/office/officeart/2005/8/layout/orgChart1"/>
    <dgm:cxn modelId="{D7B1D3EB-F005-4B07-B747-A14BBC8160F0}" type="presParOf" srcId="{08F72A3E-4DDB-49C8-A39A-5025CAB4BEC3}" destId="{AEACD3EA-A6D9-4A9E-A9F0-D9ABFE5E873D}" srcOrd="1" destOrd="0" presId="urn:microsoft.com/office/officeart/2005/8/layout/orgChart1"/>
    <dgm:cxn modelId="{1A13A7FB-2034-4420-96EC-49284A2A1DC2}" type="presParOf" srcId="{08F72A3E-4DDB-49C8-A39A-5025CAB4BEC3}" destId="{F24B981E-3E6E-45BD-A5AE-7194E1B6F41F}" srcOrd="2" destOrd="0" presId="urn:microsoft.com/office/officeart/2005/8/layout/orgChart1"/>
    <dgm:cxn modelId="{06E6CE86-BEF3-44D4-B896-BA0E6D2482B7}" type="presParOf" srcId="{A5A7BC98-A96E-49B9-9D29-74EF91E81B27}" destId="{4C879745-EA2D-4ECD-A062-78A944E62366}" srcOrd="2" destOrd="0" presId="urn:microsoft.com/office/officeart/2005/8/layout/orgChart1"/>
    <dgm:cxn modelId="{6D27A30D-2838-4FDD-A973-8F4A9E347750}" type="presParOf" srcId="{A5A7BC98-A96E-49B9-9D29-74EF91E81B27}" destId="{DEA912C8-A03E-45C0-B56C-E4A1D3FB7301}" srcOrd="3" destOrd="0" presId="urn:microsoft.com/office/officeart/2005/8/layout/orgChart1"/>
    <dgm:cxn modelId="{11717CBF-2B35-4BF1-925D-26A1476DB304}" type="presParOf" srcId="{DEA912C8-A03E-45C0-B56C-E4A1D3FB7301}" destId="{43A87811-EC26-45A6-85E6-6C26354E794A}" srcOrd="0" destOrd="0" presId="urn:microsoft.com/office/officeart/2005/8/layout/orgChart1"/>
    <dgm:cxn modelId="{CFDD66DF-A387-4684-A16C-5358F58A9B24}" type="presParOf" srcId="{43A87811-EC26-45A6-85E6-6C26354E794A}" destId="{549A9472-CEF8-410D-B806-EA471E1E19D3}" srcOrd="0" destOrd="0" presId="urn:microsoft.com/office/officeart/2005/8/layout/orgChart1"/>
    <dgm:cxn modelId="{EDDD0F73-FAE7-402B-A82E-6F60BA541596}" type="presParOf" srcId="{43A87811-EC26-45A6-85E6-6C26354E794A}" destId="{F5D8F0AC-AB89-41B2-A025-8D8ADA98CA02}" srcOrd="1" destOrd="0" presId="urn:microsoft.com/office/officeart/2005/8/layout/orgChart1"/>
    <dgm:cxn modelId="{EAC442FB-16A8-4048-A41D-3A65C35BAE8E}" type="presParOf" srcId="{DEA912C8-A03E-45C0-B56C-E4A1D3FB7301}" destId="{7A9ACF45-A754-4769-8510-5B416CFBDBFE}" srcOrd="1" destOrd="0" presId="urn:microsoft.com/office/officeart/2005/8/layout/orgChart1"/>
    <dgm:cxn modelId="{CAB11B94-BCA2-40F8-9ECA-1E1C71291F22}" type="presParOf" srcId="{DEA912C8-A03E-45C0-B56C-E4A1D3FB7301}" destId="{B440DB50-09C2-45A9-8238-17B1D0DE101C}" srcOrd="2" destOrd="0" presId="urn:microsoft.com/office/officeart/2005/8/layout/orgChart1"/>
    <dgm:cxn modelId="{B07EF442-4F70-46BC-84E7-EE8DE45C3D68}" type="presParOf" srcId="{D6CD46A3-2965-41F2-A139-6BFB0EDD3827}" destId="{B60C4072-3D3D-4D49-A6FD-3D04A1CBE534}" srcOrd="2" destOrd="0" presId="urn:microsoft.com/office/officeart/2005/8/layout/orgChart1"/>
    <dgm:cxn modelId="{F010CD8D-3733-47B7-B7AD-A0125525F545}" type="presParOf" srcId="{EBE6141B-EECB-406F-8CF9-5D7A7DE4EAC5}" destId="{1D55C01F-5D6A-4E41-A454-2A4105AB6AD0}" srcOrd="1" destOrd="0" presId="urn:microsoft.com/office/officeart/2005/8/layout/orgChart1"/>
    <dgm:cxn modelId="{126A4D19-BD70-4C48-B7EC-9F67F54E006C}" type="presParOf" srcId="{1D55C01F-5D6A-4E41-A454-2A4105AB6AD0}" destId="{0438654E-5A42-4A8D-A941-5AA65E22C1BF}" srcOrd="0" destOrd="0" presId="urn:microsoft.com/office/officeart/2005/8/layout/orgChart1"/>
    <dgm:cxn modelId="{AF218AE3-CDBE-4FF9-9974-A0C13940B533}" type="presParOf" srcId="{0438654E-5A42-4A8D-A941-5AA65E22C1BF}" destId="{B7D34493-6F8F-4824-BE1E-8819F66CD3D2}" srcOrd="0" destOrd="0" presId="urn:microsoft.com/office/officeart/2005/8/layout/orgChart1"/>
    <dgm:cxn modelId="{E5D33807-9871-446C-A81C-857FDEEB25C0}" type="presParOf" srcId="{0438654E-5A42-4A8D-A941-5AA65E22C1BF}" destId="{96D30ADD-041A-4CB7-A306-6B814C8B900A}" srcOrd="1" destOrd="0" presId="urn:microsoft.com/office/officeart/2005/8/layout/orgChart1"/>
    <dgm:cxn modelId="{0A0FE226-1BF4-4243-9D22-27BE88E1040D}" type="presParOf" srcId="{1D55C01F-5D6A-4E41-A454-2A4105AB6AD0}" destId="{E94FEEA3-7284-47A1-8D93-9ED8D21A230B}" srcOrd="1" destOrd="0" presId="urn:microsoft.com/office/officeart/2005/8/layout/orgChart1"/>
    <dgm:cxn modelId="{A2B0A42E-19AE-4666-BA61-F671610E57AC}" type="presParOf" srcId="{1D55C01F-5D6A-4E41-A454-2A4105AB6AD0}" destId="{F277A117-0B8D-4762-AA4E-AD1BA6CF027A}" srcOrd="2" destOrd="0" presId="urn:microsoft.com/office/officeart/2005/8/layout/orgChart1"/>
    <dgm:cxn modelId="{32020B2A-FF90-4CDD-B5A5-B4832637C95E}" type="presParOf" srcId="{EBE6141B-EECB-406F-8CF9-5D7A7DE4EAC5}" destId="{811FAA97-1CE2-4505-BA2A-829573923AE3}" srcOrd="2" destOrd="0" presId="urn:microsoft.com/office/officeart/2005/8/layout/orgChart1"/>
    <dgm:cxn modelId="{66686948-C301-4EBB-8003-36ED9684501F}" type="presParOf" srcId="{811FAA97-1CE2-4505-BA2A-829573923AE3}" destId="{EC2077EF-B39E-4B2F-915D-08ADC7A669CC}" srcOrd="0" destOrd="0" presId="urn:microsoft.com/office/officeart/2005/8/layout/orgChart1"/>
    <dgm:cxn modelId="{C69A1E8E-8842-49EA-A58C-7B56E1B819DD}" type="presParOf" srcId="{EC2077EF-B39E-4B2F-915D-08ADC7A669CC}" destId="{1F82D96D-C0BC-4BC4-BCC9-0424AD16FAA8}" srcOrd="0" destOrd="0" presId="urn:microsoft.com/office/officeart/2005/8/layout/orgChart1"/>
    <dgm:cxn modelId="{0DA09C98-0875-46AE-A1C1-666D4B54175A}" type="presParOf" srcId="{EC2077EF-B39E-4B2F-915D-08ADC7A669CC}" destId="{09C607AC-EB87-4453-A930-D322B419921C}" srcOrd="1" destOrd="0" presId="urn:microsoft.com/office/officeart/2005/8/layout/orgChart1"/>
    <dgm:cxn modelId="{A3070CED-B5DF-4ACD-B1ED-72868DDD32C6}" type="presParOf" srcId="{811FAA97-1CE2-4505-BA2A-829573923AE3}" destId="{D5F8945A-6E61-4762-B38D-511832D20AF2}" srcOrd="1" destOrd="0" presId="urn:microsoft.com/office/officeart/2005/8/layout/orgChart1"/>
    <dgm:cxn modelId="{74C3BE8F-C381-4F6D-B571-E48F5ED63E60}" type="presParOf" srcId="{811FAA97-1CE2-4505-BA2A-829573923AE3}" destId="{29A588A0-C6EA-4381-B41D-9EABB02B44EE}" srcOrd="2" destOrd="0" presId="urn:microsoft.com/office/officeart/2005/8/layout/orgChart1"/>
    <dgm:cxn modelId="{D8B6AC27-F7EE-48E7-80CB-105024DA44A8}" type="presParOf" srcId="{EBE6141B-EECB-406F-8CF9-5D7A7DE4EAC5}" destId="{D6044025-6C22-4CF2-AB60-5BA680EB2EA5}" srcOrd="3" destOrd="0" presId="urn:microsoft.com/office/officeart/2005/8/layout/orgChart1"/>
    <dgm:cxn modelId="{E5B33032-8260-41E6-9A1B-A871859D3D5C}" type="presParOf" srcId="{D6044025-6C22-4CF2-AB60-5BA680EB2EA5}" destId="{76918B7A-7D0E-41BB-989D-A8D4695E186D}" srcOrd="0" destOrd="0" presId="urn:microsoft.com/office/officeart/2005/8/layout/orgChart1"/>
    <dgm:cxn modelId="{A38C87B7-E4B9-43BB-8073-CDCEFCC0C425}" type="presParOf" srcId="{76918B7A-7D0E-41BB-989D-A8D4695E186D}" destId="{E54FF379-4557-4EEE-8526-4B25F930CC4E}" srcOrd="0" destOrd="0" presId="urn:microsoft.com/office/officeart/2005/8/layout/orgChart1"/>
    <dgm:cxn modelId="{204D4B50-F39F-4333-864D-FEA7571FDC93}" type="presParOf" srcId="{76918B7A-7D0E-41BB-989D-A8D4695E186D}" destId="{C3DC6345-880D-4DB3-A4A2-01702C50AB37}" srcOrd="1" destOrd="0" presId="urn:microsoft.com/office/officeart/2005/8/layout/orgChart1"/>
    <dgm:cxn modelId="{038248A0-9369-4D42-A6A5-528CA99E9A43}" type="presParOf" srcId="{D6044025-6C22-4CF2-AB60-5BA680EB2EA5}" destId="{C6FB7BC1-E129-4E9E-BA5E-1ED59AC1FD44}" srcOrd="1" destOrd="0" presId="urn:microsoft.com/office/officeart/2005/8/layout/orgChart1"/>
    <dgm:cxn modelId="{CD27A80E-D571-4A83-BE1C-9156423F5BE1}" type="presParOf" srcId="{D6044025-6C22-4CF2-AB60-5BA680EB2EA5}" destId="{7B954BBC-04E7-4314-B39C-02780DDF1E69}"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AE940463-1762-46BA-9F37-80B884A326D3}">
      <dgm:prSet custT="1"/>
      <dgm:spPr>
        <a:solidFill>
          <a:srgbClr val="00B0F0"/>
        </a:solidFill>
      </dgm:spPr>
      <dgm:t>
        <a:bodyPr/>
        <a:lstStyle/>
        <a:p>
          <a:r>
            <a:rPr lang="ar-SA" sz="2000" b="0" dirty="0" smtClean="0">
              <a:solidFill>
                <a:schemeClr val="tx1"/>
              </a:solidFill>
            </a:rPr>
            <a:t>النقدية بالصندوق</a:t>
          </a:r>
        </a:p>
        <a:p>
          <a:r>
            <a:rPr lang="ar-SA" sz="2000" b="0" dirty="0" smtClean="0">
              <a:solidFill>
                <a:schemeClr val="tx1"/>
              </a:solidFill>
            </a:rPr>
            <a:t>(الآخذ)</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smtClean="0">
              <a:solidFill>
                <a:schemeClr val="tx1"/>
              </a:solidFill>
            </a:rPr>
            <a:t>+ أصل</a:t>
          </a: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مدين</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4" custAng="0" custFlipVert="0" custScaleX="249801" custScaleY="161448" custLinFactX="740" custLinFactNeighborX="100000" custLinFactNeighborY="-1146">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255794" custScaleY="599914" custLinFactNeighborX="52463" custLinFactNeighborY="-466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281397" custScaleY="595899" custLinFactX="59369" custLinFactNeighborX="100000" custLinFactNeighborY="-466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4" custScaleX="133493" custScaleY="120429" custLinFactY="100000" custLinFactNeighborX="96586" custLinFactNeighborY="101567">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4" custScaleX="62930" custLinFactY="188254" custLinFactNeighborX="-11732" custLinFactNeighborY="200000">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3" presStyleCnt="4" custScaleX="65280" custScaleY="87986" custLinFactY="262812" custLinFactNeighborX="-95662" custLinFactNeighborY="300000">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Lst>
  <dgm:cxnLst>
    <dgm:cxn modelId="{66FC2912-3873-43D2-B014-28F00943F2CA}" type="presOf" srcId="{3541CC7D-EC17-4945-B19F-4EE040871B8F}" destId="{549A9472-CEF8-410D-B806-EA471E1E19D3}" srcOrd="0" destOrd="0" presId="urn:microsoft.com/office/officeart/2005/8/layout/orgChart1"/>
    <dgm:cxn modelId="{BC637566-E815-4074-9677-D914882B131D}" type="presOf" srcId="{F8BB68E7-67D5-4EF0-964A-B74D44C26212}" destId="{09C607AC-EB87-4453-A930-D322B419921C}" srcOrd="1" destOrd="0" presId="urn:microsoft.com/office/officeart/2005/8/layout/orgChart1"/>
    <dgm:cxn modelId="{3ED8C171-042A-4097-9234-0FE9F88F9708}" srcId="{E5D44F09-13C4-448D-9B12-353D09C94712}" destId="{AE940463-1762-46BA-9F37-80B884A326D3}" srcOrd="1" destOrd="0" parTransId="{E8E3EBC2-0D4A-4397-AD05-7FF732758D95}" sibTransId="{3E52FCDE-D2E5-4EF2-A6AD-BB762DEC1029}"/>
    <dgm:cxn modelId="{C5B38672-B7CB-4E4A-8ED2-7C70F4821E06}" type="presOf" srcId="{FACA5C1E-AACB-4ED8-9C50-BFE553CAE440}" destId="{ACDE0E0B-418B-425D-BA8D-7F47CF2E6399}" srcOrd="1" destOrd="0" presId="urn:microsoft.com/office/officeart/2005/8/layout/orgChart1"/>
    <dgm:cxn modelId="{8342561B-6166-4E43-96A9-C552A305592B}" type="presOf" srcId="{94EB7EF2-F8AD-48CC-9095-F662C730554C}" destId="{4C879745-EA2D-4ECD-A062-78A944E62366}" srcOrd="0" destOrd="0" presId="urn:microsoft.com/office/officeart/2005/8/layout/orgChart1"/>
    <dgm:cxn modelId="{74C95264-C1AE-45DA-B338-0786E39CCD0B}" type="presOf" srcId="{1F76C4BB-51DE-45B8-8394-0A0F020EEC9D}" destId="{341059F2-4045-43E1-B5F4-43DDB1FC98CF}" srcOrd="0" destOrd="0" presId="urn:microsoft.com/office/officeart/2005/8/layout/orgChart1"/>
    <dgm:cxn modelId="{7C1F3078-AA3F-41BA-9162-70A394FC7A5D}" type="presOf" srcId="{3541CC7D-EC17-4945-B19F-4EE040871B8F}" destId="{F5D8F0AC-AB89-41B2-A025-8D8ADA98CA02}" srcOrd="1"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4A8AFF79-F2CF-43B6-8168-D82D1AF36D83}" type="presOf" srcId="{AE940463-1762-46BA-9F37-80B884A326D3}" destId="{B7D34493-6F8F-4824-BE1E-8819F66CD3D2}" srcOrd="0"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FE4B71A8-02C4-4A26-A0CB-58C99DED7E49}" type="presOf" srcId="{FACA5C1E-AACB-4ED8-9C50-BFE553CAE440}" destId="{CE62D83F-A450-47AF-B53A-6E8AD00EAA48}" srcOrd="0" destOrd="0" presId="urn:microsoft.com/office/officeart/2005/8/layout/orgChart1"/>
    <dgm:cxn modelId="{A6A90343-8166-4F9A-A7BD-035FE89EDE5A}" type="presOf" srcId="{FABBA8CB-C880-4B80-9C99-15F124159F3C}" destId="{E54FF379-4557-4EEE-8526-4B25F930CC4E}" srcOrd="0" destOrd="0" presId="urn:microsoft.com/office/officeart/2005/8/layout/orgChart1"/>
    <dgm:cxn modelId="{B811CBB7-1EB0-46A3-877A-CFD6944CD4E2}" srcId="{E5D44F09-13C4-448D-9B12-353D09C94712}" destId="{F8BB68E7-67D5-4EF0-964A-B74D44C26212}" srcOrd="2" destOrd="0" parTransId="{D54EAACE-3931-4C8F-BC27-C565DEB4D80D}" sibTransId="{AECE1523-7D3D-4BAE-BD4A-20E7B2300784}"/>
    <dgm:cxn modelId="{2D379A1B-01FA-4E9C-92F2-7E73C400516C}" type="presOf" srcId="{E5D44F09-13C4-448D-9B12-353D09C94712}" destId="{EBE6141B-EECB-406F-8CF9-5D7A7DE4EAC5}" srcOrd="0"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BF4B70C1-9D24-4EF2-83D8-52FAADF95A19}" type="presOf" srcId="{FABBA8CB-C880-4B80-9C99-15F124159F3C}" destId="{C3DC6345-880D-4DB3-A4A2-01702C50AB37}" srcOrd="1" destOrd="0" presId="urn:microsoft.com/office/officeart/2005/8/layout/orgChart1"/>
    <dgm:cxn modelId="{23DDDA80-CEC4-485B-8E06-D20196C09A05}" type="presOf" srcId="{AE940463-1762-46BA-9F37-80B884A326D3}" destId="{96D30ADD-041A-4CB7-A306-6B814C8B900A}" srcOrd="1" destOrd="0" presId="urn:microsoft.com/office/officeart/2005/8/layout/orgChart1"/>
    <dgm:cxn modelId="{B7E473D8-565E-433D-B724-F1502E5D93A9}" type="presOf" srcId="{F8BB68E7-67D5-4EF0-964A-B74D44C26212}" destId="{1F82D96D-C0BC-4BC4-BCC9-0424AD16FAA8}" srcOrd="0" destOrd="0" presId="urn:microsoft.com/office/officeart/2005/8/layout/orgChart1"/>
    <dgm:cxn modelId="{5D94951C-DB44-4DCB-A8A9-79E20CCD38F2}" srcId="{E5D44F09-13C4-448D-9B12-353D09C94712}" destId="{FABBA8CB-C880-4B80-9C99-15F124159F3C}" srcOrd="3" destOrd="0" parTransId="{5E51506C-CCD9-4EF5-B16A-3CDC7EECDEC5}" sibTransId="{EE82D059-F4FC-4CAD-B3BA-11BBFFF43377}"/>
    <dgm:cxn modelId="{CA6F1D2C-AB27-4103-98CB-3E33E2C0EFD9}" type="presOf" srcId="{8AA1D6ED-50C0-4FC4-B942-582428E2E097}" destId="{C2E5BC77-8AAE-442F-A03B-21F9716795C4}" srcOrd="1" destOrd="0" presId="urn:microsoft.com/office/officeart/2005/8/layout/orgChart1"/>
    <dgm:cxn modelId="{A7E9F8AD-5502-452C-A16C-F6FCA8775520}" type="presOf" srcId="{8AA1D6ED-50C0-4FC4-B942-582428E2E097}" destId="{73E42993-6A8C-4DEC-947A-CE689BCB0C69}" srcOrd="0" destOrd="0" presId="urn:microsoft.com/office/officeart/2005/8/layout/orgChart1"/>
    <dgm:cxn modelId="{A96E2523-CFF1-4562-A37B-8479CECEBECB}" type="presParOf" srcId="{EBE6141B-EECB-406F-8CF9-5D7A7DE4EAC5}" destId="{D6CD46A3-2965-41F2-A139-6BFB0EDD3827}" srcOrd="0" destOrd="0" presId="urn:microsoft.com/office/officeart/2005/8/layout/orgChart1"/>
    <dgm:cxn modelId="{ECE9048D-BA4A-46A8-9A91-C09BE3F7C6E2}" type="presParOf" srcId="{D6CD46A3-2965-41F2-A139-6BFB0EDD3827}" destId="{B5262786-F85C-4D32-ADE7-B7A222368651}" srcOrd="0" destOrd="0" presId="urn:microsoft.com/office/officeart/2005/8/layout/orgChart1"/>
    <dgm:cxn modelId="{E26803A5-659D-4DD2-A9AD-C98699D7F58F}" type="presParOf" srcId="{B5262786-F85C-4D32-ADE7-B7A222368651}" destId="{73E42993-6A8C-4DEC-947A-CE689BCB0C69}" srcOrd="0" destOrd="0" presId="urn:microsoft.com/office/officeart/2005/8/layout/orgChart1"/>
    <dgm:cxn modelId="{69788C35-D277-448D-A7CC-73CC9ED1C53F}" type="presParOf" srcId="{B5262786-F85C-4D32-ADE7-B7A222368651}" destId="{C2E5BC77-8AAE-442F-A03B-21F9716795C4}" srcOrd="1" destOrd="0" presId="urn:microsoft.com/office/officeart/2005/8/layout/orgChart1"/>
    <dgm:cxn modelId="{FF2584A4-CED6-41B8-A201-B137116ABFB3}" type="presParOf" srcId="{D6CD46A3-2965-41F2-A139-6BFB0EDD3827}" destId="{A5A7BC98-A96E-49B9-9D29-74EF91E81B27}" srcOrd="1" destOrd="0" presId="urn:microsoft.com/office/officeart/2005/8/layout/orgChart1"/>
    <dgm:cxn modelId="{FBB33C25-CD6F-4862-8044-A0D0ECCB6552}" type="presParOf" srcId="{A5A7BC98-A96E-49B9-9D29-74EF91E81B27}" destId="{341059F2-4045-43E1-B5F4-43DDB1FC98CF}" srcOrd="0" destOrd="0" presId="urn:microsoft.com/office/officeart/2005/8/layout/orgChart1"/>
    <dgm:cxn modelId="{761FD844-9A74-4B97-9F71-73B20C5203A8}" type="presParOf" srcId="{A5A7BC98-A96E-49B9-9D29-74EF91E81B27}" destId="{08F72A3E-4DDB-49C8-A39A-5025CAB4BEC3}" srcOrd="1" destOrd="0" presId="urn:microsoft.com/office/officeart/2005/8/layout/orgChart1"/>
    <dgm:cxn modelId="{809B342F-16A6-4C92-AA4B-38A200BA465B}" type="presParOf" srcId="{08F72A3E-4DDB-49C8-A39A-5025CAB4BEC3}" destId="{1FB44A53-37DD-44B1-9548-C427AFB0180F}" srcOrd="0" destOrd="0" presId="urn:microsoft.com/office/officeart/2005/8/layout/orgChart1"/>
    <dgm:cxn modelId="{C2166A1E-37E2-4B51-9298-FC768D6D60AA}" type="presParOf" srcId="{1FB44A53-37DD-44B1-9548-C427AFB0180F}" destId="{CE62D83F-A450-47AF-B53A-6E8AD00EAA48}" srcOrd="0" destOrd="0" presId="urn:microsoft.com/office/officeart/2005/8/layout/orgChart1"/>
    <dgm:cxn modelId="{2B20A81A-714A-4ECE-B453-969AB6AB3C19}" type="presParOf" srcId="{1FB44A53-37DD-44B1-9548-C427AFB0180F}" destId="{ACDE0E0B-418B-425D-BA8D-7F47CF2E6399}" srcOrd="1" destOrd="0" presId="urn:microsoft.com/office/officeart/2005/8/layout/orgChart1"/>
    <dgm:cxn modelId="{5DD7552E-92BB-4D29-AED9-3C24378FD248}" type="presParOf" srcId="{08F72A3E-4DDB-49C8-A39A-5025CAB4BEC3}" destId="{AEACD3EA-A6D9-4A9E-A9F0-D9ABFE5E873D}" srcOrd="1" destOrd="0" presId="urn:microsoft.com/office/officeart/2005/8/layout/orgChart1"/>
    <dgm:cxn modelId="{8D00FFB2-44A8-4A5B-848F-A028CBB51549}" type="presParOf" srcId="{08F72A3E-4DDB-49C8-A39A-5025CAB4BEC3}" destId="{F24B981E-3E6E-45BD-A5AE-7194E1B6F41F}" srcOrd="2" destOrd="0" presId="urn:microsoft.com/office/officeart/2005/8/layout/orgChart1"/>
    <dgm:cxn modelId="{65887BC4-43B7-463F-9E0A-8C82D032D256}" type="presParOf" srcId="{A5A7BC98-A96E-49B9-9D29-74EF91E81B27}" destId="{4C879745-EA2D-4ECD-A062-78A944E62366}" srcOrd="2" destOrd="0" presId="urn:microsoft.com/office/officeart/2005/8/layout/orgChart1"/>
    <dgm:cxn modelId="{80332636-568F-4220-A172-91A57C7C6BC0}" type="presParOf" srcId="{A5A7BC98-A96E-49B9-9D29-74EF91E81B27}" destId="{DEA912C8-A03E-45C0-B56C-E4A1D3FB7301}" srcOrd="3" destOrd="0" presId="urn:microsoft.com/office/officeart/2005/8/layout/orgChart1"/>
    <dgm:cxn modelId="{7A3F706A-AA68-4DDF-B816-004A92BC98DD}" type="presParOf" srcId="{DEA912C8-A03E-45C0-B56C-E4A1D3FB7301}" destId="{43A87811-EC26-45A6-85E6-6C26354E794A}" srcOrd="0" destOrd="0" presId="urn:microsoft.com/office/officeart/2005/8/layout/orgChart1"/>
    <dgm:cxn modelId="{7812AFA6-198F-43FC-A604-1DE52F4BFE6D}" type="presParOf" srcId="{43A87811-EC26-45A6-85E6-6C26354E794A}" destId="{549A9472-CEF8-410D-B806-EA471E1E19D3}" srcOrd="0" destOrd="0" presId="urn:microsoft.com/office/officeart/2005/8/layout/orgChart1"/>
    <dgm:cxn modelId="{D2D922AA-093B-4E15-B2BD-D8F696903EFA}" type="presParOf" srcId="{43A87811-EC26-45A6-85E6-6C26354E794A}" destId="{F5D8F0AC-AB89-41B2-A025-8D8ADA98CA02}" srcOrd="1" destOrd="0" presId="urn:microsoft.com/office/officeart/2005/8/layout/orgChart1"/>
    <dgm:cxn modelId="{B3A46E40-9057-4ED4-BBB4-4CFB692CF4CD}" type="presParOf" srcId="{DEA912C8-A03E-45C0-B56C-E4A1D3FB7301}" destId="{7A9ACF45-A754-4769-8510-5B416CFBDBFE}" srcOrd="1" destOrd="0" presId="urn:microsoft.com/office/officeart/2005/8/layout/orgChart1"/>
    <dgm:cxn modelId="{233B4227-07F1-4AB3-A83A-46678DF15E2A}" type="presParOf" srcId="{DEA912C8-A03E-45C0-B56C-E4A1D3FB7301}" destId="{B440DB50-09C2-45A9-8238-17B1D0DE101C}" srcOrd="2" destOrd="0" presId="urn:microsoft.com/office/officeart/2005/8/layout/orgChart1"/>
    <dgm:cxn modelId="{25306400-9A87-4B24-ABD7-A0D3DA00E938}" type="presParOf" srcId="{D6CD46A3-2965-41F2-A139-6BFB0EDD3827}" destId="{B60C4072-3D3D-4D49-A6FD-3D04A1CBE534}" srcOrd="2" destOrd="0" presId="urn:microsoft.com/office/officeart/2005/8/layout/orgChart1"/>
    <dgm:cxn modelId="{B96BF8BA-5715-4B92-B93F-02A0D2EB565E}" type="presParOf" srcId="{EBE6141B-EECB-406F-8CF9-5D7A7DE4EAC5}" destId="{1D55C01F-5D6A-4E41-A454-2A4105AB6AD0}" srcOrd="1" destOrd="0" presId="urn:microsoft.com/office/officeart/2005/8/layout/orgChart1"/>
    <dgm:cxn modelId="{AF57FA5F-2B60-4A0A-B14B-D1EE95819A71}" type="presParOf" srcId="{1D55C01F-5D6A-4E41-A454-2A4105AB6AD0}" destId="{0438654E-5A42-4A8D-A941-5AA65E22C1BF}" srcOrd="0" destOrd="0" presId="urn:microsoft.com/office/officeart/2005/8/layout/orgChart1"/>
    <dgm:cxn modelId="{B64564B9-E49F-4AEB-B680-1B65D185D724}" type="presParOf" srcId="{0438654E-5A42-4A8D-A941-5AA65E22C1BF}" destId="{B7D34493-6F8F-4824-BE1E-8819F66CD3D2}" srcOrd="0" destOrd="0" presId="urn:microsoft.com/office/officeart/2005/8/layout/orgChart1"/>
    <dgm:cxn modelId="{0E4F8976-DBEE-43CA-B9E5-2B45A4FDD2A1}" type="presParOf" srcId="{0438654E-5A42-4A8D-A941-5AA65E22C1BF}" destId="{96D30ADD-041A-4CB7-A306-6B814C8B900A}" srcOrd="1" destOrd="0" presId="urn:microsoft.com/office/officeart/2005/8/layout/orgChart1"/>
    <dgm:cxn modelId="{35D978C0-6D89-490C-B8E5-72741923FA2C}" type="presParOf" srcId="{1D55C01F-5D6A-4E41-A454-2A4105AB6AD0}" destId="{E94FEEA3-7284-47A1-8D93-9ED8D21A230B}" srcOrd="1" destOrd="0" presId="urn:microsoft.com/office/officeart/2005/8/layout/orgChart1"/>
    <dgm:cxn modelId="{195F1A7D-80EF-4DBD-A793-4A704A789504}" type="presParOf" srcId="{1D55C01F-5D6A-4E41-A454-2A4105AB6AD0}" destId="{F277A117-0B8D-4762-AA4E-AD1BA6CF027A}" srcOrd="2" destOrd="0" presId="urn:microsoft.com/office/officeart/2005/8/layout/orgChart1"/>
    <dgm:cxn modelId="{D4DD721C-B817-490F-B81D-1EA336579DC3}" type="presParOf" srcId="{EBE6141B-EECB-406F-8CF9-5D7A7DE4EAC5}" destId="{811FAA97-1CE2-4505-BA2A-829573923AE3}" srcOrd="2" destOrd="0" presId="urn:microsoft.com/office/officeart/2005/8/layout/orgChart1"/>
    <dgm:cxn modelId="{0DD80103-98B7-4140-8867-505494D0DB17}" type="presParOf" srcId="{811FAA97-1CE2-4505-BA2A-829573923AE3}" destId="{EC2077EF-B39E-4B2F-915D-08ADC7A669CC}" srcOrd="0" destOrd="0" presId="urn:microsoft.com/office/officeart/2005/8/layout/orgChart1"/>
    <dgm:cxn modelId="{BAE51252-93FD-4305-BC2E-7A784A6D07A0}" type="presParOf" srcId="{EC2077EF-B39E-4B2F-915D-08ADC7A669CC}" destId="{1F82D96D-C0BC-4BC4-BCC9-0424AD16FAA8}" srcOrd="0" destOrd="0" presId="urn:microsoft.com/office/officeart/2005/8/layout/orgChart1"/>
    <dgm:cxn modelId="{93ADB0AC-2E64-4275-AC83-32AF59102CE3}" type="presParOf" srcId="{EC2077EF-B39E-4B2F-915D-08ADC7A669CC}" destId="{09C607AC-EB87-4453-A930-D322B419921C}" srcOrd="1" destOrd="0" presId="urn:microsoft.com/office/officeart/2005/8/layout/orgChart1"/>
    <dgm:cxn modelId="{BFB2E394-3214-4362-8698-ED2B874D5911}" type="presParOf" srcId="{811FAA97-1CE2-4505-BA2A-829573923AE3}" destId="{D5F8945A-6E61-4762-B38D-511832D20AF2}" srcOrd="1" destOrd="0" presId="urn:microsoft.com/office/officeart/2005/8/layout/orgChart1"/>
    <dgm:cxn modelId="{2D58782C-1B8E-4E93-956C-2E9CC747C5DB}" type="presParOf" srcId="{811FAA97-1CE2-4505-BA2A-829573923AE3}" destId="{29A588A0-C6EA-4381-B41D-9EABB02B44EE}" srcOrd="2" destOrd="0" presId="urn:microsoft.com/office/officeart/2005/8/layout/orgChart1"/>
    <dgm:cxn modelId="{450C374C-9B78-4237-ABC3-E3564E992674}" type="presParOf" srcId="{EBE6141B-EECB-406F-8CF9-5D7A7DE4EAC5}" destId="{D6044025-6C22-4CF2-AB60-5BA680EB2EA5}" srcOrd="3" destOrd="0" presId="urn:microsoft.com/office/officeart/2005/8/layout/orgChart1"/>
    <dgm:cxn modelId="{F470EC51-F9DC-42E5-A0B6-746E14A06334}" type="presParOf" srcId="{D6044025-6C22-4CF2-AB60-5BA680EB2EA5}" destId="{76918B7A-7D0E-41BB-989D-A8D4695E186D}" srcOrd="0" destOrd="0" presId="urn:microsoft.com/office/officeart/2005/8/layout/orgChart1"/>
    <dgm:cxn modelId="{43015F44-1726-42C8-AE6F-FBDD8B079D19}" type="presParOf" srcId="{76918B7A-7D0E-41BB-989D-A8D4695E186D}" destId="{E54FF379-4557-4EEE-8526-4B25F930CC4E}" srcOrd="0" destOrd="0" presId="urn:microsoft.com/office/officeart/2005/8/layout/orgChart1"/>
    <dgm:cxn modelId="{4E532390-D2E7-455F-8EB4-D499457737A3}" type="presParOf" srcId="{76918B7A-7D0E-41BB-989D-A8D4695E186D}" destId="{C3DC6345-880D-4DB3-A4A2-01702C50AB37}" srcOrd="1" destOrd="0" presId="urn:microsoft.com/office/officeart/2005/8/layout/orgChart1"/>
    <dgm:cxn modelId="{A98AA4E7-203E-4DA6-A9CC-BCCB57B1A997}" type="presParOf" srcId="{D6044025-6C22-4CF2-AB60-5BA680EB2EA5}" destId="{C6FB7BC1-E129-4E9E-BA5E-1ED59AC1FD44}" srcOrd="1" destOrd="0" presId="urn:microsoft.com/office/officeart/2005/8/layout/orgChart1"/>
    <dgm:cxn modelId="{AEC39A61-4892-45E7-9EF4-E9129180AA07}" type="presParOf" srcId="{D6044025-6C22-4CF2-AB60-5BA680EB2EA5}" destId="{7B954BBC-04E7-4314-B39C-02780DDF1E69}"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AE940463-1762-46BA-9F37-80B884A326D3}">
      <dgm:prSet custT="1"/>
      <dgm:spPr>
        <a:solidFill>
          <a:srgbClr val="00B0F0"/>
        </a:solidFill>
      </dgm:spPr>
      <dgm:t>
        <a:bodyPr/>
        <a:lstStyle/>
        <a:p>
          <a:r>
            <a:rPr lang="ar-SA" sz="2000" b="0" dirty="0" smtClean="0">
              <a:solidFill>
                <a:schemeClr val="tx1"/>
              </a:solidFill>
            </a:rPr>
            <a:t>الطرف المدين</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smtClean="0">
              <a:solidFill>
                <a:schemeClr val="tx1"/>
              </a:solidFill>
            </a:rPr>
            <a:t>الأثاث والتجهيزات</a:t>
          </a: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 أصل</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4" custAng="0" custFlipVert="0" custScaleX="249801" custScaleY="161448" custLinFactX="740" custLinFactNeighborX="100000" custLinFactNeighborY="-1146">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255794" custScaleY="731247" custLinFactNeighborX="52463" custLinFactNeighborY="-466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281397" custScaleY="720519" custLinFactX="59369" custLinFactNeighborX="100000" custLinFactNeighborY="-466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4" custScaleX="131757" custScaleY="115906" custLinFactX="5844" custLinFactY="97941" custLinFactNeighborX="100000" custLinFactNeighborY="100000">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4" custScaleX="116350" custLinFactY="200000" custLinFactNeighborX="-42059" custLinFactNeighborY="201681">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3" presStyleCnt="4" custScaleX="96453" custScaleY="87986" custLinFactX="-70990" custLinFactY="300000" custLinFactNeighborX="-100000" custLinFactNeighborY="307631">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Lst>
  <dgm:cxnLst>
    <dgm:cxn modelId="{FD830BDF-5CEC-4ACA-88AF-B9A2D895BE76}" type="presOf" srcId="{FACA5C1E-AACB-4ED8-9C50-BFE553CAE440}" destId="{ACDE0E0B-418B-425D-BA8D-7F47CF2E6399}" srcOrd="1" destOrd="0" presId="urn:microsoft.com/office/officeart/2005/8/layout/orgChart1"/>
    <dgm:cxn modelId="{66791117-4D5E-45CE-910F-B707A00EF082}" type="presOf" srcId="{1F76C4BB-51DE-45B8-8394-0A0F020EEC9D}" destId="{341059F2-4045-43E1-B5F4-43DDB1FC98CF}" srcOrd="0" destOrd="0" presId="urn:microsoft.com/office/officeart/2005/8/layout/orgChart1"/>
    <dgm:cxn modelId="{CD096DA0-5728-4F48-8581-A7CE19D58B43}" type="presOf" srcId="{FABBA8CB-C880-4B80-9C99-15F124159F3C}" destId="{C3DC6345-880D-4DB3-A4A2-01702C50AB37}" srcOrd="1" destOrd="0" presId="urn:microsoft.com/office/officeart/2005/8/layout/orgChart1"/>
    <dgm:cxn modelId="{3ED8C171-042A-4097-9234-0FE9F88F9708}" srcId="{E5D44F09-13C4-448D-9B12-353D09C94712}" destId="{AE940463-1762-46BA-9F37-80B884A326D3}" srcOrd="1" destOrd="0" parTransId="{E8E3EBC2-0D4A-4397-AD05-7FF732758D95}" sibTransId="{3E52FCDE-D2E5-4EF2-A6AD-BB762DEC1029}"/>
    <dgm:cxn modelId="{6EB6B7CD-D292-424B-AE8E-A9D6386413E2}" type="presOf" srcId="{AE940463-1762-46BA-9F37-80B884A326D3}" destId="{96D30ADD-041A-4CB7-A306-6B814C8B900A}" srcOrd="1" destOrd="0" presId="urn:microsoft.com/office/officeart/2005/8/layout/orgChart1"/>
    <dgm:cxn modelId="{F8250A0E-9720-4DB2-B93E-87C6DC03E8A7}" type="presOf" srcId="{E5D44F09-13C4-448D-9B12-353D09C94712}" destId="{EBE6141B-EECB-406F-8CF9-5D7A7DE4EAC5}"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34F50BD0-A835-4FC8-8E55-42BB38718EE0}" srcId="{E5D44F09-13C4-448D-9B12-353D09C94712}" destId="{8AA1D6ED-50C0-4FC4-B942-582428E2E097}" srcOrd="0" destOrd="0" parTransId="{05190E6A-D2BC-4C59-B41B-6BA7A48626DE}" sibTransId="{D51DE234-53D0-4823-8172-F218996116CF}"/>
    <dgm:cxn modelId="{4C52619C-E6AC-4AE3-9A50-5B6010D3A178}" type="presOf" srcId="{94EB7EF2-F8AD-48CC-9095-F662C730554C}" destId="{4C879745-EA2D-4ECD-A062-78A944E62366}" srcOrd="0" destOrd="0" presId="urn:microsoft.com/office/officeart/2005/8/layout/orgChart1"/>
    <dgm:cxn modelId="{B811CBB7-1EB0-46A3-877A-CFD6944CD4E2}" srcId="{E5D44F09-13C4-448D-9B12-353D09C94712}" destId="{F8BB68E7-67D5-4EF0-964A-B74D44C26212}" srcOrd="2" destOrd="0" parTransId="{D54EAACE-3931-4C8F-BC27-C565DEB4D80D}" sibTransId="{AECE1523-7D3D-4BAE-BD4A-20E7B2300784}"/>
    <dgm:cxn modelId="{19A8D092-A49F-4DEE-8BBF-17E28CB7A539}" type="presOf" srcId="{F8BB68E7-67D5-4EF0-964A-B74D44C26212}" destId="{09C607AC-EB87-4453-A930-D322B419921C}" srcOrd="1" destOrd="0" presId="urn:microsoft.com/office/officeart/2005/8/layout/orgChart1"/>
    <dgm:cxn modelId="{4182A54A-264F-4179-81DC-D93F406F32A3}" type="presOf" srcId="{FACA5C1E-AACB-4ED8-9C50-BFE553CAE440}" destId="{CE62D83F-A450-47AF-B53A-6E8AD00EAA48}" srcOrd="0" destOrd="0" presId="urn:microsoft.com/office/officeart/2005/8/layout/orgChart1"/>
    <dgm:cxn modelId="{C7EEA0D9-88B0-4626-BD7E-0B310C226FAD}" type="presOf" srcId="{3541CC7D-EC17-4945-B19F-4EE040871B8F}" destId="{F5D8F0AC-AB89-41B2-A025-8D8ADA98CA02}" srcOrd="1" destOrd="0" presId="urn:microsoft.com/office/officeart/2005/8/layout/orgChart1"/>
    <dgm:cxn modelId="{94A34097-CF8E-4185-9830-67CBBEE52060}" type="presOf" srcId="{F8BB68E7-67D5-4EF0-964A-B74D44C26212}" destId="{1F82D96D-C0BC-4BC4-BCC9-0424AD16FAA8}" srcOrd="0"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640E65EA-C4DC-4EFF-B1E1-8BF5621A4D09}" type="presOf" srcId="{8AA1D6ED-50C0-4FC4-B942-582428E2E097}" destId="{73E42993-6A8C-4DEC-947A-CE689BCB0C69}" srcOrd="0" destOrd="0" presId="urn:microsoft.com/office/officeart/2005/8/layout/orgChart1"/>
    <dgm:cxn modelId="{2449E600-8A57-418F-AAA4-960614C00935}" type="presOf" srcId="{8AA1D6ED-50C0-4FC4-B942-582428E2E097}" destId="{C2E5BC77-8AAE-442F-A03B-21F9716795C4}" srcOrd="1" destOrd="0" presId="urn:microsoft.com/office/officeart/2005/8/layout/orgChart1"/>
    <dgm:cxn modelId="{1219AFD8-C368-4B4F-9A32-593B58AF62E4}" type="presOf" srcId="{AE940463-1762-46BA-9F37-80B884A326D3}" destId="{B7D34493-6F8F-4824-BE1E-8819F66CD3D2}" srcOrd="0" destOrd="0" presId="urn:microsoft.com/office/officeart/2005/8/layout/orgChart1"/>
    <dgm:cxn modelId="{BD80BE89-9612-4466-8AB5-773BCD0DB22B}" type="presOf" srcId="{3541CC7D-EC17-4945-B19F-4EE040871B8F}" destId="{549A9472-CEF8-410D-B806-EA471E1E19D3}" srcOrd="0" destOrd="0" presId="urn:microsoft.com/office/officeart/2005/8/layout/orgChart1"/>
    <dgm:cxn modelId="{5A7C571A-56E8-43FB-8D8A-AF18D14EAE3E}" type="presOf" srcId="{FABBA8CB-C880-4B80-9C99-15F124159F3C}" destId="{E54FF379-4557-4EEE-8526-4B25F930CC4E}" srcOrd="0" destOrd="0" presId="urn:microsoft.com/office/officeart/2005/8/layout/orgChart1"/>
    <dgm:cxn modelId="{5D94951C-DB44-4DCB-A8A9-79E20CCD38F2}" srcId="{E5D44F09-13C4-448D-9B12-353D09C94712}" destId="{FABBA8CB-C880-4B80-9C99-15F124159F3C}" srcOrd="3" destOrd="0" parTransId="{5E51506C-CCD9-4EF5-B16A-3CDC7EECDEC5}" sibTransId="{EE82D059-F4FC-4CAD-B3BA-11BBFFF43377}"/>
    <dgm:cxn modelId="{175EB36C-9B63-4F47-AC28-33CF532A9323}" type="presParOf" srcId="{EBE6141B-EECB-406F-8CF9-5D7A7DE4EAC5}" destId="{D6CD46A3-2965-41F2-A139-6BFB0EDD3827}" srcOrd="0" destOrd="0" presId="urn:microsoft.com/office/officeart/2005/8/layout/orgChart1"/>
    <dgm:cxn modelId="{B517D666-9943-4779-9453-0484EB233D2D}" type="presParOf" srcId="{D6CD46A3-2965-41F2-A139-6BFB0EDD3827}" destId="{B5262786-F85C-4D32-ADE7-B7A222368651}" srcOrd="0" destOrd="0" presId="urn:microsoft.com/office/officeart/2005/8/layout/orgChart1"/>
    <dgm:cxn modelId="{47A8ADE7-E28B-4A11-B165-371511CACE9C}" type="presParOf" srcId="{B5262786-F85C-4D32-ADE7-B7A222368651}" destId="{73E42993-6A8C-4DEC-947A-CE689BCB0C69}" srcOrd="0" destOrd="0" presId="urn:microsoft.com/office/officeart/2005/8/layout/orgChart1"/>
    <dgm:cxn modelId="{1C2356B2-D7AA-4384-B264-D56E4F516386}" type="presParOf" srcId="{B5262786-F85C-4D32-ADE7-B7A222368651}" destId="{C2E5BC77-8AAE-442F-A03B-21F9716795C4}" srcOrd="1" destOrd="0" presId="urn:microsoft.com/office/officeart/2005/8/layout/orgChart1"/>
    <dgm:cxn modelId="{7BB2D8AD-2ACE-4B73-B3EB-86DE4D64687E}" type="presParOf" srcId="{D6CD46A3-2965-41F2-A139-6BFB0EDD3827}" destId="{A5A7BC98-A96E-49B9-9D29-74EF91E81B27}" srcOrd="1" destOrd="0" presId="urn:microsoft.com/office/officeart/2005/8/layout/orgChart1"/>
    <dgm:cxn modelId="{67230A0F-C218-40CE-BF1E-5C5231EE6B22}" type="presParOf" srcId="{A5A7BC98-A96E-49B9-9D29-74EF91E81B27}" destId="{341059F2-4045-43E1-B5F4-43DDB1FC98CF}" srcOrd="0" destOrd="0" presId="urn:microsoft.com/office/officeart/2005/8/layout/orgChart1"/>
    <dgm:cxn modelId="{7196512B-8A5F-48F4-AD2B-681810310DD8}" type="presParOf" srcId="{A5A7BC98-A96E-49B9-9D29-74EF91E81B27}" destId="{08F72A3E-4DDB-49C8-A39A-5025CAB4BEC3}" srcOrd="1" destOrd="0" presId="urn:microsoft.com/office/officeart/2005/8/layout/orgChart1"/>
    <dgm:cxn modelId="{CE2293C8-3A28-4D1A-8D5D-B9F5632656D0}" type="presParOf" srcId="{08F72A3E-4DDB-49C8-A39A-5025CAB4BEC3}" destId="{1FB44A53-37DD-44B1-9548-C427AFB0180F}" srcOrd="0" destOrd="0" presId="urn:microsoft.com/office/officeart/2005/8/layout/orgChart1"/>
    <dgm:cxn modelId="{3744E0D1-57AD-4C16-A489-5B4D41204A87}" type="presParOf" srcId="{1FB44A53-37DD-44B1-9548-C427AFB0180F}" destId="{CE62D83F-A450-47AF-B53A-6E8AD00EAA48}" srcOrd="0" destOrd="0" presId="urn:microsoft.com/office/officeart/2005/8/layout/orgChart1"/>
    <dgm:cxn modelId="{B3BDA614-CECC-44E8-B2EE-15A097D67080}" type="presParOf" srcId="{1FB44A53-37DD-44B1-9548-C427AFB0180F}" destId="{ACDE0E0B-418B-425D-BA8D-7F47CF2E6399}" srcOrd="1" destOrd="0" presId="urn:microsoft.com/office/officeart/2005/8/layout/orgChart1"/>
    <dgm:cxn modelId="{6CA2CDBF-E58B-4C52-8483-F251B00CDA6D}" type="presParOf" srcId="{08F72A3E-4DDB-49C8-A39A-5025CAB4BEC3}" destId="{AEACD3EA-A6D9-4A9E-A9F0-D9ABFE5E873D}" srcOrd="1" destOrd="0" presId="urn:microsoft.com/office/officeart/2005/8/layout/orgChart1"/>
    <dgm:cxn modelId="{A50D39EE-A3B3-4F0C-AC69-D3BD8AF5B912}" type="presParOf" srcId="{08F72A3E-4DDB-49C8-A39A-5025CAB4BEC3}" destId="{F24B981E-3E6E-45BD-A5AE-7194E1B6F41F}" srcOrd="2" destOrd="0" presId="urn:microsoft.com/office/officeart/2005/8/layout/orgChart1"/>
    <dgm:cxn modelId="{3CB662F4-7290-42F4-9240-EE2D952F023F}" type="presParOf" srcId="{A5A7BC98-A96E-49B9-9D29-74EF91E81B27}" destId="{4C879745-EA2D-4ECD-A062-78A944E62366}" srcOrd="2" destOrd="0" presId="urn:microsoft.com/office/officeart/2005/8/layout/orgChart1"/>
    <dgm:cxn modelId="{921E4456-F9C2-40C6-8352-A8481C60E237}" type="presParOf" srcId="{A5A7BC98-A96E-49B9-9D29-74EF91E81B27}" destId="{DEA912C8-A03E-45C0-B56C-E4A1D3FB7301}" srcOrd="3" destOrd="0" presId="urn:microsoft.com/office/officeart/2005/8/layout/orgChart1"/>
    <dgm:cxn modelId="{55CE2321-9567-49FD-BFD7-F15779B18C07}" type="presParOf" srcId="{DEA912C8-A03E-45C0-B56C-E4A1D3FB7301}" destId="{43A87811-EC26-45A6-85E6-6C26354E794A}" srcOrd="0" destOrd="0" presId="urn:microsoft.com/office/officeart/2005/8/layout/orgChart1"/>
    <dgm:cxn modelId="{68A97563-2540-44CD-AC2D-CF49FA34DD08}" type="presParOf" srcId="{43A87811-EC26-45A6-85E6-6C26354E794A}" destId="{549A9472-CEF8-410D-B806-EA471E1E19D3}" srcOrd="0" destOrd="0" presId="urn:microsoft.com/office/officeart/2005/8/layout/orgChart1"/>
    <dgm:cxn modelId="{09DC155C-F4C3-4B44-BF7F-661DB2A9A059}" type="presParOf" srcId="{43A87811-EC26-45A6-85E6-6C26354E794A}" destId="{F5D8F0AC-AB89-41B2-A025-8D8ADA98CA02}" srcOrd="1" destOrd="0" presId="urn:microsoft.com/office/officeart/2005/8/layout/orgChart1"/>
    <dgm:cxn modelId="{4654B45C-3FE9-4F66-BFCF-0DCC4B472E74}" type="presParOf" srcId="{DEA912C8-A03E-45C0-B56C-E4A1D3FB7301}" destId="{7A9ACF45-A754-4769-8510-5B416CFBDBFE}" srcOrd="1" destOrd="0" presId="urn:microsoft.com/office/officeart/2005/8/layout/orgChart1"/>
    <dgm:cxn modelId="{4197B2E5-34E2-4294-B760-A8ED0B37927C}" type="presParOf" srcId="{DEA912C8-A03E-45C0-B56C-E4A1D3FB7301}" destId="{B440DB50-09C2-45A9-8238-17B1D0DE101C}" srcOrd="2" destOrd="0" presId="urn:microsoft.com/office/officeart/2005/8/layout/orgChart1"/>
    <dgm:cxn modelId="{A7EFF362-3641-48FC-8368-5C73543F33DC}" type="presParOf" srcId="{D6CD46A3-2965-41F2-A139-6BFB0EDD3827}" destId="{B60C4072-3D3D-4D49-A6FD-3D04A1CBE534}" srcOrd="2" destOrd="0" presId="urn:microsoft.com/office/officeart/2005/8/layout/orgChart1"/>
    <dgm:cxn modelId="{7C52BCE7-855F-407E-9E96-402F23638AC7}" type="presParOf" srcId="{EBE6141B-EECB-406F-8CF9-5D7A7DE4EAC5}" destId="{1D55C01F-5D6A-4E41-A454-2A4105AB6AD0}" srcOrd="1" destOrd="0" presId="urn:microsoft.com/office/officeart/2005/8/layout/orgChart1"/>
    <dgm:cxn modelId="{51C1FFF9-8A1B-4F20-8861-A41B53D6791A}" type="presParOf" srcId="{1D55C01F-5D6A-4E41-A454-2A4105AB6AD0}" destId="{0438654E-5A42-4A8D-A941-5AA65E22C1BF}" srcOrd="0" destOrd="0" presId="urn:microsoft.com/office/officeart/2005/8/layout/orgChart1"/>
    <dgm:cxn modelId="{E6808862-DF98-4CFB-982A-F8E9CA5BE293}" type="presParOf" srcId="{0438654E-5A42-4A8D-A941-5AA65E22C1BF}" destId="{B7D34493-6F8F-4824-BE1E-8819F66CD3D2}" srcOrd="0" destOrd="0" presId="urn:microsoft.com/office/officeart/2005/8/layout/orgChart1"/>
    <dgm:cxn modelId="{5311D094-41D1-4150-B683-000804A66F56}" type="presParOf" srcId="{0438654E-5A42-4A8D-A941-5AA65E22C1BF}" destId="{96D30ADD-041A-4CB7-A306-6B814C8B900A}" srcOrd="1" destOrd="0" presId="urn:microsoft.com/office/officeart/2005/8/layout/orgChart1"/>
    <dgm:cxn modelId="{9694ADDF-044B-4D25-936F-A147D75927DE}" type="presParOf" srcId="{1D55C01F-5D6A-4E41-A454-2A4105AB6AD0}" destId="{E94FEEA3-7284-47A1-8D93-9ED8D21A230B}" srcOrd="1" destOrd="0" presId="urn:microsoft.com/office/officeart/2005/8/layout/orgChart1"/>
    <dgm:cxn modelId="{45911C79-E2D0-46C5-9986-FDCD211850DE}" type="presParOf" srcId="{1D55C01F-5D6A-4E41-A454-2A4105AB6AD0}" destId="{F277A117-0B8D-4762-AA4E-AD1BA6CF027A}" srcOrd="2" destOrd="0" presId="urn:microsoft.com/office/officeart/2005/8/layout/orgChart1"/>
    <dgm:cxn modelId="{F2A66B3C-8847-4CE5-AFC7-B031902CD600}" type="presParOf" srcId="{EBE6141B-EECB-406F-8CF9-5D7A7DE4EAC5}" destId="{811FAA97-1CE2-4505-BA2A-829573923AE3}" srcOrd="2" destOrd="0" presId="urn:microsoft.com/office/officeart/2005/8/layout/orgChart1"/>
    <dgm:cxn modelId="{CABBCC0B-F38E-45FE-A7A9-E9BA3535F87D}" type="presParOf" srcId="{811FAA97-1CE2-4505-BA2A-829573923AE3}" destId="{EC2077EF-B39E-4B2F-915D-08ADC7A669CC}" srcOrd="0" destOrd="0" presId="urn:microsoft.com/office/officeart/2005/8/layout/orgChart1"/>
    <dgm:cxn modelId="{F1662C6F-101F-4165-94F4-176C25398DDD}" type="presParOf" srcId="{EC2077EF-B39E-4B2F-915D-08ADC7A669CC}" destId="{1F82D96D-C0BC-4BC4-BCC9-0424AD16FAA8}" srcOrd="0" destOrd="0" presId="urn:microsoft.com/office/officeart/2005/8/layout/orgChart1"/>
    <dgm:cxn modelId="{4690084C-34CD-43EC-87E1-32D609EB2D3D}" type="presParOf" srcId="{EC2077EF-B39E-4B2F-915D-08ADC7A669CC}" destId="{09C607AC-EB87-4453-A930-D322B419921C}" srcOrd="1" destOrd="0" presId="urn:microsoft.com/office/officeart/2005/8/layout/orgChart1"/>
    <dgm:cxn modelId="{24479408-4E04-4C9C-9842-079C6E4050D9}" type="presParOf" srcId="{811FAA97-1CE2-4505-BA2A-829573923AE3}" destId="{D5F8945A-6E61-4762-B38D-511832D20AF2}" srcOrd="1" destOrd="0" presId="urn:microsoft.com/office/officeart/2005/8/layout/orgChart1"/>
    <dgm:cxn modelId="{A90AE3CD-B40F-47F0-B9A9-DB65B1F9EF13}" type="presParOf" srcId="{811FAA97-1CE2-4505-BA2A-829573923AE3}" destId="{29A588A0-C6EA-4381-B41D-9EABB02B44EE}" srcOrd="2" destOrd="0" presId="urn:microsoft.com/office/officeart/2005/8/layout/orgChart1"/>
    <dgm:cxn modelId="{418DDE4C-B3DE-4518-A03A-65A3178BE1F4}" type="presParOf" srcId="{EBE6141B-EECB-406F-8CF9-5D7A7DE4EAC5}" destId="{D6044025-6C22-4CF2-AB60-5BA680EB2EA5}" srcOrd="3" destOrd="0" presId="urn:microsoft.com/office/officeart/2005/8/layout/orgChart1"/>
    <dgm:cxn modelId="{FF4BF339-9CF2-4A29-BB58-E4D0EAD590CC}" type="presParOf" srcId="{D6044025-6C22-4CF2-AB60-5BA680EB2EA5}" destId="{76918B7A-7D0E-41BB-989D-A8D4695E186D}" srcOrd="0" destOrd="0" presId="urn:microsoft.com/office/officeart/2005/8/layout/orgChart1"/>
    <dgm:cxn modelId="{3333EA7F-0BDB-4657-AB18-7807B822758F}" type="presParOf" srcId="{76918B7A-7D0E-41BB-989D-A8D4695E186D}" destId="{E54FF379-4557-4EEE-8526-4B25F930CC4E}" srcOrd="0" destOrd="0" presId="urn:microsoft.com/office/officeart/2005/8/layout/orgChart1"/>
    <dgm:cxn modelId="{563513CF-9A60-439C-A57D-840199A934A4}" type="presParOf" srcId="{76918B7A-7D0E-41BB-989D-A8D4695E186D}" destId="{C3DC6345-880D-4DB3-A4A2-01702C50AB37}" srcOrd="1" destOrd="0" presId="urn:microsoft.com/office/officeart/2005/8/layout/orgChart1"/>
    <dgm:cxn modelId="{665923F5-7F5A-4E23-874A-C5FF9A2B0D93}" type="presParOf" srcId="{D6044025-6C22-4CF2-AB60-5BA680EB2EA5}" destId="{C6FB7BC1-E129-4E9E-BA5E-1ED59AC1FD44}" srcOrd="1" destOrd="0" presId="urn:microsoft.com/office/officeart/2005/8/layout/orgChart1"/>
    <dgm:cxn modelId="{0A906D2C-0CB9-45C6-B854-C380300D9B22}" type="presParOf" srcId="{D6044025-6C22-4CF2-AB60-5BA680EB2EA5}" destId="{7B954BBC-04E7-4314-B39C-02780DDF1E69}"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AE940463-1762-46BA-9F37-80B884A326D3}">
      <dgm:prSet custT="1"/>
      <dgm:spPr>
        <a:solidFill>
          <a:srgbClr val="00B0F0"/>
        </a:solidFill>
      </dgm:spPr>
      <dgm:t>
        <a:bodyPr/>
        <a:lstStyle/>
        <a:p>
          <a:r>
            <a:rPr lang="ar-SA" sz="2000" b="0" dirty="0" smtClean="0">
              <a:solidFill>
                <a:schemeClr val="tx1"/>
              </a:solidFill>
            </a:rPr>
            <a:t>الطرف المدين</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smtClean="0">
              <a:solidFill>
                <a:schemeClr val="tx1"/>
              </a:solidFill>
            </a:rPr>
            <a:t>البضاعة</a:t>
          </a: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 أصل</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4" custAng="0" custFlipVert="0" custScaleX="249801" custScaleY="161448" custLinFactX="740" custLinFactNeighborX="100000" custLinFactNeighborY="-1146">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255794" custScaleY="679187" custLinFactNeighborX="52463" custLinFactNeighborY="-466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281397" custScaleY="667588" custLinFactX="59369" custLinFactNeighborX="100000" custLinFactNeighborY="-466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4" custScaleX="131757" custScaleY="115906" custLinFactX="5844" custLinFactY="97941" custLinFactNeighborX="100000" custLinFactNeighborY="100000">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4" custScaleX="116350" custLinFactY="200000" custLinFactNeighborX="-42059" custLinFactNeighborY="201681">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3" presStyleCnt="4" custScaleX="65280" custScaleY="87986" custLinFactX="-48776" custLinFactY="285474" custLinFactNeighborX="-100000" custLinFactNeighborY="300000">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Lst>
  <dgm:cxnLst>
    <dgm:cxn modelId="{18104E6C-80F3-4552-B29B-BA527D265F98}" type="presOf" srcId="{F8BB68E7-67D5-4EF0-964A-B74D44C26212}" destId="{1F82D96D-C0BC-4BC4-BCC9-0424AD16FAA8}" srcOrd="0" destOrd="0" presId="urn:microsoft.com/office/officeart/2005/8/layout/orgChart1"/>
    <dgm:cxn modelId="{1D8ABF83-EF1C-4A9D-AD41-02B9C6D0D7A2}" type="presOf" srcId="{F8BB68E7-67D5-4EF0-964A-B74D44C26212}" destId="{09C607AC-EB87-4453-A930-D322B419921C}" srcOrd="1" destOrd="0" presId="urn:microsoft.com/office/officeart/2005/8/layout/orgChart1"/>
    <dgm:cxn modelId="{041B854F-CF63-42CB-B21D-996E285DA697}" type="presOf" srcId="{AE940463-1762-46BA-9F37-80B884A326D3}" destId="{96D30ADD-041A-4CB7-A306-6B814C8B900A}" srcOrd="1" destOrd="0" presId="urn:microsoft.com/office/officeart/2005/8/layout/orgChart1"/>
    <dgm:cxn modelId="{5CF6A2F7-60A8-48BB-894B-3CC5F9D1E7B6}" type="presOf" srcId="{8AA1D6ED-50C0-4FC4-B942-582428E2E097}" destId="{C2E5BC77-8AAE-442F-A03B-21F9716795C4}" srcOrd="1" destOrd="0" presId="urn:microsoft.com/office/officeart/2005/8/layout/orgChart1"/>
    <dgm:cxn modelId="{15FCE034-B6AF-4513-A570-3852074B16A8}" type="presOf" srcId="{8AA1D6ED-50C0-4FC4-B942-582428E2E097}" destId="{73E42993-6A8C-4DEC-947A-CE689BCB0C69}" srcOrd="0" destOrd="0" presId="urn:microsoft.com/office/officeart/2005/8/layout/orgChart1"/>
    <dgm:cxn modelId="{3ED8C171-042A-4097-9234-0FE9F88F9708}" srcId="{E5D44F09-13C4-448D-9B12-353D09C94712}" destId="{AE940463-1762-46BA-9F37-80B884A326D3}" srcOrd="1" destOrd="0" parTransId="{E8E3EBC2-0D4A-4397-AD05-7FF732758D95}" sibTransId="{3E52FCDE-D2E5-4EF2-A6AD-BB762DEC1029}"/>
    <dgm:cxn modelId="{C076C673-B2F7-4159-B875-69CBAEE574F7}" type="presOf" srcId="{FABBA8CB-C880-4B80-9C99-15F124159F3C}" destId="{E54FF379-4557-4EEE-8526-4B25F930CC4E}"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34F50BD0-A835-4FC8-8E55-42BB38718EE0}" srcId="{E5D44F09-13C4-448D-9B12-353D09C94712}" destId="{8AA1D6ED-50C0-4FC4-B942-582428E2E097}" srcOrd="0" destOrd="0" parTransId="{05190E6A-D2BC-4C59-B41B-6BA7A48626DE}" sibTransId="{D51DE234-53D0-4823-8172-F218996116CF}"/>
    <dgm:cxn modelId="{66FE19EC-BC98-4F9E-A8A6-C1F103901DDA}" type="presOf" srcId="{94EB7EF2-F8AD-48CC-9095-F662C730554C}" destId="{4C879745-EA2D-4ECD-A062-78A944E62366}" srcOrd="0" destOrd="0" presId="urn:microsoft.com/office/officeart/2005/8/layout/orgChart1"/>
    <dgm:cxn modelId="{B811CBB7-1EB0-46A3-877A-CFD6944CD4E2}" srcId="{E5D44F09-13C4-448D-9B12-353D09C94712}" destId="{F8BB68E7-67D5-4EF0-964A-B74D44C26212}" srcOrd="2" destOrd="0" parTransId="{D54EAACE-3931-4C8F-BC27-C565DEB4D80D}" sibTransId="{AECE1523-7D3D-4BAE-BD4A-20E7B2300784}"/>
    <dgm:cxn modelId="{D0270A45-3AE1-4CD2-8171-2EE8D3749A07}" type="presOf" srcId="{3541CC7D-EC17-4945-B19F-4EE040871B8F}" destId="{F5D8F0AC-AB89-41B2-A025-8D8ADA98CA02}" srcOrd="1" destOrd="0" presId="urn:microsoft.com/office/officeart/2005/8/layout/orgChart1"/>
    <dgm:cxn modelId="{224231EF-2B0B-4197-A8F1-4B5A9B0CC0E3}" type="presOf" srcId="{FABBA8CB-C880-4B80-9C99-15F124159F3C}" destId="{C3DC6345-880D-4DB3-A4A2-01702C50AB37}" srcOrd="1" destOrd="0" presId="urn:microsoft.com/office/officeart/2005/8/layout/orgChart1"/>
    <dgm:cxn modelId="{7B421CAA-EC7D-43BF-9007-4473C171EC94}" type="presOf" srcId="{1F76C4BB-51DE-45B8-8394-0A0F020EEC9D}" destId="{341059F2-4045-43E1-B5F4-43DDB1FC98CF}" srcOrd="0" destOrd="0" presId="urn:microsoft.com/office/officeart/2005/8/layout/orgChart1"/>
    <dgm:cxn modelId="{1291E1FC-57C7-4BF4-8F2A-1CB9F8781C1A}" type="presOf" srcId="{3541CC7D-EC17-4945-B19F-4EE040871B8F}" destId="{549A9472-CEF8-410D-B806-EA471E1E19D3}" srcOrd="0" destOrd="0" presId="urn:microsoft.com/office/officeart/2005/8/layout/orgChart1"/>
    <dgm:cxn modelId="{3970C786-5455-4E88-802C-ED10CC189546}" type="presOf" srcId="{AE940463-1762-46BA-9F37-80B884A326D3}" destId="{B7D34493-6F8F-4824-BE1E-8819F66CD3D2}" srcOrd="0"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CD80B635-783B-489B-A357-F394EA3BDE86}" type="presOf" srcId="{FACA5C1E-AACB-4ED8-9C50-BFE553CAE440}" destId="{ACDE0E0B-418B-425D-BA8D-7F47CF2E6399}" srcOrd="1" destOrd="0" presId="urn:microsoft.com/office/officeart/2005/8/layout/orgChart1"/>
    <dgm:cxn modelId="{5D94951C-DB44-4DCB-A8A9-79E20CCD38F2}" srcId="{E5D44F09-13C4-448D-9B12-353D09C94712}" destId="{FABBA8CB-C880-4B80-9C99-15F124159F3C}" srcOrd="3" destOrd="0" parTransId="{5E51506C-CCD9-4EF5-B16A-3CDC7EECDEC5}" sibTransId="{EE82D059-F4FC-4CAD-B3BA-11BBFFF43377}"/>
    <dgm:cxn modelId="{5D2C9CB8-888D-47F6-9585-9FA4AA7EEF36}" type="presOf" srcId="{E5D44F09-13C4-448D-9B12-353D09C94712}" destId="{EBE6141B-EECB-406F-8CF9-5D7A7DE4EAC5}" srcOrd="0" destOrd="0" presId="urn:microsoft.com/office/officeart/2005/8/layout/orgChart1"/>
    <dgm:cxn modelId="{5E5E55BF-311D-428B-952D-C0A5B95DB4D8}" type="presOf" srcId="{FACA5C1E-AACB-4ED8-9C50-BFE553CAE440}" destId="{CE62D83F-A450-47AF-B53A-6E8AD00EAA48}" srcOrd="0" destOrd="0" presId="urn:microsoft.com/office/officeart/2005/8/layout/orgChart1"/>
    <dgm:cxn modelId="{EBF8D1CC-BA66-44D0-8B1A-134E32894034}" type="presParOf" srcId="{EBE6141B-EECB-406F-8CF9-5D7A7DE4EAC5}" destId="{D6CD46A3-2965-41F2-A139-6BFB0EDD3827}" srcOrd="0" destOrd="0" presId="urn:microsoft.com/office/officeart/2005/8/layout/orgChart1"/>
    <dgm:cxn modelId="{46C9DA92-7099-4586-87D0-F6164BE8E08B}" type="presParOf" srcId="{D6CD46A3-2965-41F2-A139-6BFB0EDD3827}" destId="{B5262786-F85C-4D32-ADE7-B7A222368651}" srcOrd="0" destOrd="0" presId="urn:microsoft.com/office/officeart/2005/8/layout/orgChart1"/>
    <dgm:cxn modelId="{3EFEA9CE-2A1F-460C-84B3-D0F206C77D2E}" type="presParOf" srcId="{B5262786-F85C-4D32-ADE7-B7A222368651}" destId="{73E42993-6A8C-4DEC-947A-CE689BCB0C69}" srcOrd="0" destOrd="0" presId="urn:microsoft.com/office/officeart/2005/8/layout/orgChart1"/>
    <dgm:cxn modelId="{F77C1314-5165-4624-9D1C-F43AEACC2B48}" type="presParOf" srcId="{B5262786-F85C-4D32-ADE7-B7A222368651}" destId="{C2E5BC77-8AAE-442F-A03B-21F9716795C4}" srcOrd="1" destOrd="0" presId="urn:microsoft.com/office/officeart/2005/8/layout/orgChart1"/>
    <dgm:cxn modelId="{4445C5DD-85CF-47A1-B7E9-B9E2635CC7D1}" type="presParOf" srcId="{D6CD46A3-2965-41F2-A139-6BFB0EDD3827}" destId="{A5A7BC98-A96E-49B9-9D29-74EF91E81B27}" srcOrd="1" destOrd="0" presId="urn:microsoft.com/office/officeart/2005/8/layout/orgChart1"/>
    <dgm:cxn modelId="{0D8AC1FE-C4B1-4BC2-ADE6-28717D354982}" type="presParOf" srcId="{A5A7BC98-A96E-49B9-9D29-74EF91E81B27}" destId="{341059F2-4045-43E1-B5F4-43DDB1FC98CF}" srcOrd="0" destOrd="0" presId="urn:microsoft.com/office/officeart/2005/8/layout/orgChart1"/>
    <dgm:cxn modelId="{F7548DF9-8FB5-477A-BDA0-F798CE752F15}" type="presParOf" srcId="{A5A7BC98-A96E-49B9-9D29-74EF91E81B27}" destId="{08F72A3E-4DDB-49C8-A39A-5025CAB4BEC3}" srcOrd="1" destOrd="0" presId="urn:microsoft.com/office/officeart/2005/8/layout/orgChart1"/>
    <dgm:cxn modelId="{481C975C-5651-4939-AE98-191C4D964FA4}" type="presParOf" srcId="{08F72A3E-4DDB-49C8-A39A-5025CAB4BEC3}" destId="{1FB44A53-37DD-44B1-9548-C427AFB0180F}" srcOrd="0" destOrd="0" presId="urn:microsoft.com/office/officeart/2005/8/layout/orgChart1"/>
    <dgm:cxn modelId="{E55946CA-46CD-4126-BCD3-F915011E3E52}" type="presParOf" srcId="{1FB44A53-37DD-44B1-9548-C427AFB0180F}" destId="{CE62D83F-A450-47AF-B53A-6E8AD00EAA48}" srcOrd="0" destOrd="0" presId="urn:microsoft.com/office/officeart/2005/8/layout/orgChart1"/>
    <dgm:cxn modelId="{D2BF1D2C-6722-494F-9E84-0F7F0476149D}" type="presParOf" srcId="{1FB44A53-37DD-44B1-9548-C427AFB0180F}" destId="{ACDE0E0B-418B-425D-BA8D-7F47CF2E6399}" srcOrd="1" destOrd="0" presId="urn:microsoft.com/office/officeart/2005/8/layout/orgChart1"/>
    <dgm:cxn modelId="{D1B70F2A-DA34-4078-B1C0-ECF0F1517207}" type="presParOf" srcId="{08F72A3E-4DDB-49C8-A39A-5025CAB4BEC3}" destId="{AEACD3EA-A6D9-4A9E-A9F0-D9ABFE5E873D}" srcOrd="1" destOrd="0" presId="urn:microsoft.com/office/officeart/2005/8/layout/orgChart1"/>
    <dgm:cxn modelId="{AEC2010B-2B2B-430D-82CA-C6005903F9B1}" type="presParOf" srcId="{08F72A3E-4DDB-49C8-A39A-5025CAB4BEC3}" destId="{F24B981E-3E6E-45BD-A5AE-7194E1B6F41F}" srcOrd="2" destOrd="0" presId="urn:microsoft.com/office/officeart/2005/8/layout/orgChart1"/>
    <dgm:cxn modelId="{CDCDD2A1-B727-4BC7-8C5B-355CCA864DA0}" type="presParOf" srcId="{A5A7BC98-A96E-49B9-9D29-74EF91E81B27}" destId="{4C879745-EA2D-4ECD-A062-78A944E62366}" srcOrd="2" destOrd="0" presId="urn:microsoft.com/office/officeart/2005/8/layout/orgChart1"/>
    <dgm:cxn modelId="{6DE1FBFF-C896-45EE-B0D7-7F0324D3C33F}" type="presParOf" srcId="{A5A7BC98-A96E-49B9-9D29-74EF91E81B27}" destId="{DEA912C8-A03E-45C0-B56C-E4A1D3FB7301}" srcOrd="3" destOrd="0" presId="urn:microsoft.com/office/officeart/2005/8/layout/orgChart1"/>
    <dgm:cxn modelId="{35F752F3-556A-4E6A-BEDD-0A90471B7D6D}" type="presParOf" srcId="{DEA912C8-A03E-45C0-B56C-E4A1D3FB7301}" destId="{43A87811-EC26-45A6-85E6-6C26354E794A}" srcOrd="0" destOrd="0" presId="urn:microsoft.com/office/officeart/2005/8/layout/orgChart1"/>
    <dgm:cxn modelId="{0BF2800C-9C8E-4BD1-B655-A8593E3A4A7E}" type="presParOf" srcId="{43A87811-EC26-45A6-85E6-6C26354E794A}" destId="{549A9472-CEF8-410D-B806-EA471E1E19D3}" srcOrd="0" destOrd="0" presId="urn:microsoft.com/office/officeart/2005/8/layout/orgChart1"/>
    <dgm:cxn modelId="{E50BDE2D-B426-43D7-99AE-3A3459B6098B}" type="presParOf" srcId="{43A87811-EC26-45A6-85E6-6C26354E794A}" destId="{F5D8F0AC-AB89-41B2-A025-8D8ADA98CA02}" srcOrd="1" destOrd="0" presId="urn:microsoft.com/office/officeart/2005/8/layout/orgChart1"/>
    <dgm:cxn modelId="{551044D5-298F-45F5-8FD4-6685659A1037}" type="presParOf" srcId="{DEA912C8-A03E-45C0-B56C-E4A1D3FB7301}" destId="{7A9ACF45-A754-4769-8510-5B416CFBDBFE}" srcOrd="1" destOrd="0" presId="urn:microsoft.com/office/officeart/2005/8/layout/orgChart1"/>
    <dgm:cxn modelId="{A2F0DC90-71ED-4C6F-8FAC-53EBCCE2AFB9}" type="presParOf" srcId="{DEA912C8-A03E-45C0-B56C-E4A1D3FB7301}" destId="{B440DB50-09C2-45A9-8238-17B1D0DE101C}" srcOrd="2" destOrd="0" presId="urn:microsoft.com/office/officeart/2005/8/layout/orgChart1"/>
    <dgm:cxn modelId="{B4B2637E-65FA-491B-94F2-EB67113462FC}" type="presParOf" srcId="{D6CD46A3-2965-41F2-A139-6BFB0EDD3827}" destId="{B60C4072-3D3D-4D49-A6FD-3D04A1CBE534}" srcOrd="2" destOrd="0" presId="urn:microsoft.com/office/officeart/2005/8/layout/orgChart1"/>
    <dgm:cxn modelId="{2A9AD8EF-2D83-4563-9114-DA6A3062AC1A}" type="presParOf" srcId="{EBE6141B-EECB-406F-8CF9-5D7A7DE4EAC5}" destId="{1D55C01F-5D6A-4E41-A454-2A4105AB6AD0}" srcOrd="1" destOrd="0" presId="urn:microsoft.com/office/officeart/2005/8/layout/orgChart1"/>
    <dgm:cxn modelId="{007522ED-B168-45E6-BBC0-15276CA397E4}" type="presParOf" srcId="{1D55C01F-5D6A-4E41-A454-2A4105AB6AD0}" destId="{0438654E-5A42-4A8D-A941-5AA65E22C1BF}" srcOrd="0" destOrd="0" presId="urn:microsoft.com/office/officeart/2005/8/layout/orgChart1"/>
    <dgm:cxn modelId="{23044389-0067-4C0D-889E-AED551AF19A5}" type="presParOf" srcId="{0438654E-5A42-4A8D-A941-5AA65E22C1BF}" destId="{B7D34493-6F8F-4824-BE1E-8819F66CD3D2}" srcOrd="0" destOrd="0" presId="urn:microsoft.com/office/officeart/2005/8/layout/orgChart1"/>
    <dgm:cxn modelId="{F3D989D4-31CC-40FF-883C-60BC04ECDAD6}" type="presParOf" srcId="{0438654E-5A42-4A8D-A941-5AA65E22C1BF}" destId="{96D30ADD-041A-4CB7-A306-6B814C8B900A}" srcOrd="1" destOrd="0" presId="urn:microsoft.com/office/officeart/2005/8/layout/orgChart1"/>
    <dgm:cxn modelId="{4A7EE3AF-D199-42DD-AB8B-946B502FCD48}" type="presParOf" srcId="{1D55C01F-5D6A-4E41-A454-2A4105AB6AD0}" destId="{E94FEEA3-7284-47A1-8D93-9ED8D21A230B}" srcOrd="1" destOrd="0" presId="urn:microsoft.com/office/officeart/2005/8/layout/orgChart1"/>
    <dgm:cxn modelId="{66E2F70A-3751-405A-AC12-CC71D393A81F}" type="presParOf" srcId="{1D55C01F-5D6A-4E41-A454-2A4105AB6AD0}" destId="{F277A117-0B8D-4762-AA4E-AD1BA6CF027A}" srcOrd="2" destOrd="0" presId="urn:microsoft.com/office/officeart/2005/8/layout/orgChart1"/>
    <dgm:cxn modelId="{C7A106F1-A33C-4B3D-A805-FB69AC37AD2F}" type="presParOf" srcId="{EBE6141B-EECB-406F-8CF9-5D7A7DE4EAC5}" destId="{811FAA97-1CE2-4505-BA2A-829573923AE3}" srcOrd="2" destOrd="0" presId="urn:microsoft.com/office/officeart/2005/8/layout/orgChart1"/>
    <dgm:cxn modelId="{6A2C9011-0969-4A94-9312-7D80836BF2CE}" type="presParOf" srcId="{811FAA97-1CE2-4505-BA2A-829573923AE3}" destId="{EC2077EF-B39E-4B2F-915D-08ADC7A669CC}" srcOrd="0" destOrd="0" presId="urn:microsoft.com/office/officeart/2005/8/layout/orgChart1"/>
    <dgm:cxn modelId="{8418AECA-FF40-4A77-8CCA-45CC180E2C93}" type="presParOf" srcId="{EC2077EF-B39E-4B2F-915D-08ADC7A669CC}" destId="{1F82D96D-C0BC-4BC4-BCC9-0424AD16FAA8}" srcOrd="0" destOrd="0" presId="urn:microsoft.com/office/officeart/2005/8/layout/orgChart1"/>
    <dgm:cxn modelId="{5B171D28-FC6F-4F48-A714-E21CC4FDDC44}" type="presParOf" srcId="{EC2077EF-B39E-4B2F-915D-08ADC7A669CC}" destId="{09C607AC-EB87-4453-A930-D322B419921C}" srcOrd="1" destOrd="0" presId="urn:microsoft.com/office/officeart/2005/8/layout/orgChart1"/>
    <dgm:cxn modelId="{BACA45D1-EE88-4C5E-AE56-3AFE73233394}" type="presParOf" srcId="{811FAA97-1CE2-4505-BA2A-829573923AE3}" destId="{D5F8945A-6E61-4762-B38D-511832D20AF2}" srcOrd="1" destOrd="0" presId="urn:microsoft.com/office/officeart/2005/8/layout/orgChart1"/>
    <dgm:cxn modelId="{AECCC629-1C7C-4E09-8825-8586BDA85945}" type="presParOf" srcId="{811FAA97-1CE2-4505-BA2A-829573923AE3}" destId="{29A588A0-C6EA-4381-B41D-9EABB02B44EE}" srcOrd="2" destOrd="0" presId="urn:microsoft.com/office/officeart/2005/8/layout/orgChart1"/>
    <dgm:cxn modelId="{7005BBBC-A4AE-41E1-9889-1887734AEAE8}" type="presParOf" srcId="{EBE6141B-EECB-406F-8CF9-5D7A7DE4EAC5}" destId="{D6044025-6C22-4CF2-AB60-5BA680EB2EA5}" srcOrd="3" destOrd="0" presId="urn:microsoft.com/office/officeart/2005/8/layout/orgChart1"/>
    <dgm:cxn modelId="{042035B0-E5AB-4F42-9967-AEC1918C31FA}" type="presParOf" srcId="{D6044025-6C22-4CF2-AB60-5BA680EB2EA5}" destId="{76918B7A-7D0E-41BB-989D-A8D4695E186D}" srcOrd="0" destOrd="0" presId="urn:microsoft.com/office/officeart/2005/8/layout/orgChart1"/>
    <dgm:cxn modelId="{49488EFB-8EBB-4AD7-9B6E-1205B6519208}" type="presParOf" srcId="{76918B7A-7D0E-41BB-989D-A8D4695E186D}" destId="{E54FF379-4557-4EEE-8526-4B25F930CC4E}" srcOrd="0" destOrd="0" presId="urn:microsoft.com/office/officeart/2005/8/layout/orgChart1"/>
    <dgm:cxn modelId="{6964A709-2DB3-4A10-951D-E6E597C7D7C7}" type="presParOf" srcId="{76918B7A-7D0E-41BB-989D-A8D4695E186D}" destId="{C3DC6345-880D-4DB3-A4A2-01702C50AB37}" srcOrd="1" destOrd="0" presId="urn:microsoft.com/office/officeart/2005/8/layout/orgChart1"/>
    <dgm:cxn modelId="{309C60E8-852A-4D6B-8AF4-C976C2388E50}" type="presParOf" srcId="{D6044025-6C22-4CF2-AB60-5BA680EB2EA5}" destId="{C6FB7BC1-E129-4E9E-BA5E-1ED59AC1FD44}" srcOrd="1" destOrd="0" presId="urn:microsoft.com/office/officeart/2005/8/layout/orgChart1"/>
    <dgm:cxn modelId="{ACC640D4-635E-42CA-97D7-5CE57BA9B2C7}" type="presParOf" srcId="{D6044025-6C22-4CF2-AB60-5BA680EB2EA5}" destId="{7B954BBC-04E7-4314-B39C-02780DDF1E69}"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AE940463-1762-46BA-9F37-80B884A326D3}">
      <dgm:prSet custT="1"/>
      <dgm:spPr>
        <a:solidFill>
          <a:srgbClr val="00B0F0"/>
        </a:solidFill>
      </dgm:spPr>
      <dgm:t>
        <a:bodyPr/>
        <a:lstStyle/>
        <a:p>
          <a:r>
            <a:rPr lang="ar-SA" sz="2000" b="0" dirty="0" smtClean="0">
              <a:solidFill>
                <a:schemeClr val="tx1"/>
              </a:solidFill>
            </a:rPr>
            <a:t>الطرف المدين</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err="1" smtClean="0">
              <a:solidFill>
                <a:schemeClr val="tx1"/>
              </a:solidFill>
            </a:rPr>
            <a:t>االصندوق</a:t>
          </a:r>
          <a:endParaRPr lang="ar-SA" sz="2000" b="0" dirty="0" smtClean="0">
            <a:solidFill>
              <a:schemeClr val="tx1"/>
            </a:solidFill>
          </a:endParaRP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 أصل</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4" custAng="0" custFlipVert="0" custScaleX="249801" custScaleY="161448" custLinFactX="740" custLinFactNeighborX="100000" custLinFactNeighborY="-1146">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255794" custScaleY="731247" custLinFactNeighborX="52463" custLinFactNeighborY="-466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281397" custScaleY="720519" custLinFactX="59369" custLinFactNeighborX="100000" custLinFactNeighborY="-466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4" custScaleX="131757" custScaleY="115906" custLinFactX="5844" custLinFactY="97941" custLinFactNeighborX="100000" custLinFactNeighborY="100000">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4" custScaleX="116350" custLinFactY="200000" custLinFactNeighborX="-31601" custLinFactNeighborY="204999">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3" presStyleCnt="4" custScaleX="100532" custScaleY="87986" custLinFactX="-61157" custLinFactY="300000" custLinFactNeighborX="-100000" custLinFactNeighborY="307631">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Lst>
  <dgm:cxnLst>
    <dgm:cxn modelId="{5D94951C-DB44-4DCB-A8A9-79E20CCD38F2}" srcId="{E5D44F09-13C4-448D-9B12-353D09C94712}" destId="{FABBA8CB-C880-4B80-9C99-15F124159F3C}" srcOrd="3" destOrd="0" parTransId="{5E51506C-CCD9-4EF5-B16A-3CDC7EECDEC5}" sibTransId="{EE82D059-F4FC-4CAD-B3BA-11BBFFF43377}"/>
    <dgm:cxn modelId="{5F1022CB-4602-4949-B07A-CFFBF5030BBC}" type="presOf" srcId="{F8BB68E7-67D5-4EF0-964A-B74D44C26212}" destId="{09C607AC-EB87-4453-A930-D322B419921C}" srcOrd="1" destOrd="0" presId="urn:microsoft.com/office/officeart/2005/8/layout/orgChart1"/>
    <dgm:cxn modelId="{5F19F6C9-145C-417F-9F65-2B123C07B9E0}" type="presOf" srcId="{AE940463-1762-46BA-9F37-80B884A326D3}" destId="{B7D34493-6F8F-4824-BE1E-8819F66CD3D2}" srcOrd="0" destOrd="0" presId="urn:microsoft.com/office/officeart/2005/8/layout/orgChart1"/>
    <dgm:cxn modelId="{FA02EF8F-54D1-4B6D-8F01-C2C7B13CFA9B}" type="presOf" srcId="{FACA5C1E-AACB-4ED8-9C50-BFE553CAE440}" destId="{CE62D83F-A450-47AF-B53A-6E8AD00EAA48}" srcOrd="0" destOrd="0" presId="urn:microsoft.com/office/officeart/2005/8/layout/orgChart1"/>
    <dgm:cxn modelId="{B811CBB7-1EB0-46A3-877A-CFD6944CD4E2}" srcId="{E5D44F09-13C4-448D-9B12-353D09C94712}" destId="{F8BB68E7-67D5-4EF0-964A-B74D44C26212}" srcOrd="2" destOrd="0" parTransId="{D54EAACE-3931-4C8F-BC27-C565DEB4D80D}" sibTransId="{AECE1523-7D3D-4BAE-BD4A-20E7B2300784}"/>
    <dgm:cxn modelId="{CC78B43C-E0DF-4A8C-836A-D7EBAC998AF9}" type="presOf" srcId="{8AA1D6ED-50C0-4FC4-B942-582428E2E097}" destId="{C2E5BC77-8AAE-442F-A03B-21F9716795C4}" srcOrd="1" destOrd="0" presId="urn:microsoft.com/office/officeart/2005/8/layout/orgChart1"/>
    <dgm:cxn modelId="{F01E7A70-A30E-4149-9EAF-3904C29B8894}" type="presOf" srcId="{94EB7EF2-F8AD-48CC-9095-F662C730554C}" destId="{4C879745-EA2D-4ECD-A062-78A944E62366}" srcOrd="0" destOrd="0" presId="urn:microsoft.com/office/officeart/2005/8/layout/orgChart1"/>
    <dgm:cxn modelId="{B6390C63-C7E1-4DBC-B869-4558322D0842}" type="presOf" srcId="{3541CC7D-EC17-4945-B19F-4EE040871B8F}" destId="{F5D8F0AC-AB89-41B2-A025-8D8ADA98CA02}" srcOrd="1" destOrd="0" presId="urn:microsoft.com/office/officeart/2005/8/layout/orgChart1"/>
    <dgm:cxn modelId="{8AD857E7-729F-465C-9D9B-A57BCAF99BE1}" type="presOf" srcId="{E5D44F09-13C4-448D-9B12-353D09C94712}" destId="{EBE6141B-EECB-406F-8CF9-5D7A7DE4EAC5}" srcOrd="0" destOrd="0" presId="urn:microsoft.com/office/officeart/2005/8/layout/orgChart1"/>
    <dgm:cxn modelId="{88CD49B1-6467-489E-A262-A53452DAB19A}" type="presOf" srcId="{1F76C4BB-51DE-45B8-8394-0A0F020EEC9D}" destId="{341059F2-4045-43E1-B5F4-43DDB1FC98CF}" srcOrd="0" destOrd="0" presId="urn:microsoft.com/office/officeart/2005/8/layout/orgChart1"/>
    <dgm:cxn modelId="{5BBBA884-0E90-4912-994A-F49BCF377524}" type="presOf" srcId="{FABBA8CB-C880-4B80-9C99-15F124159F3C}" destId="{E54FF379-4557-4EEE-8526-4B25F930CC4E}"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1E330E72-BA1E-4B59-8182-95F78541C393}" srcId="{8AA1D6ED-50C0-4FC4-B942-582428E2E097}" destId="{3541CC7D-EC17-4945-B19F-4EE040871B8F}" srcOrd="1" destOrd="0" parTransId="{94EB7EF2-F8AD-48CC-9095-F662C730554C}" sibTransId="{A2151CE8-62D9-4A53-A150-A554C3900697}"/>
    <dgm:cxn modelId="{34F50BD0-A835-4FC8-8E55-42BB38718EE0}" srcId="{E5D44F09-13C4-448D-9B12-353D09C94712}" destId="{8AA1D6ED-50C0-4FC4-B942-582428E2E097}" srcOrd="0" destOrd="0" parTransId="{05190E6A-D2BC-4C59-B41B-6BA7A48626DE}" sibTransId="{D51DE234-53D0-4823-8172-F218996116CF}"/>
    <dgm:cxn modelId="{9947B04E-394B-43ED-8D4C-77BF06D4C15C}" type="presOf" srcId="{F8BB68E7-67D5-4EF0-964A-B74D44C26212}" destId="{1F82D96D-C0BC-4BC4-BCC9-0424AD16FAA8}" srcOrd="0" destOrd="0" presId="urn:microsoft.com/office/officeart/2005/8/layout/orgChart1"/>
    <dgm:cxn modelId="{2A80E69F-DAE7-459F-BDAA-A839D0F2FB5E}" type="presOf" srcId="{8AA1D6ED-50C0-4FC4-B942-582428E2E097}" destId="{73E42993-6A8C-4DEC-947A-CE689BCB0C69}" srcOrd="0" destOrd="0" presId="urn:microsoft.com/office/officeart/2005/8/layout/orgChart1"/>
    <dgm:cxn modelId="{A76FF2EC-4A14-4F0C-B9CC-2B84ADCA1DA3}" type="presOf" srcId="{3541CC7D-EC17-4945-B19F-4EE040871B8F}" destId="{549A9472-CEF8-410D-B806-EA471E1E19D3}" srcOrd="0" destOrd="0" presId="urn:microsoft.com/office/officeart/2005/8/layout/orgChart1"/>
    <dgm:cxn modelId="{BE685001-E3BB-4724-88B2-086000A9E5E1}" type="presOf" srcId="{AE940463-1762-46BA-9F37-80B884A326D3}" destId="{96D30ADD-041A-4CB7-A306-6B814C8B900A}" srcOrd="1" destOrd="0" presId="urn:microsoft.com/office/officeart/2005/8/layout/orgChart1"/>
    <dgm:cxn modelId="{8C081EE6-2BB8-47DA-81CE-33748592C747}" type="presOf" srcId="{FABBA8CB-C880-4B80-9C99-15F124159F3C}" destId="{C3DC6345-880D-4DB3-A4A2-01702C50AB37}" srcOrd="1" destOrd="0" presId="urn:microsoft.com/office/officeart/2005/8/layout/orgChart1"/>
    <dgm:cxn modelId="{3ED8C171-042A-4097-9234-0FE9F88F9708}" srcId="{E5D44F09-13C4-448D-9B12-353D09C94712}" destId="{AE940463-1762-46BA-9F37-80B884A326D3}" srcOrd="1" destOrd="0" parTransId="{E8E3EBC2-0D4A-4397-AD05-7FF732758D95}" sibTransId="{3E52FCDE-D2E5-4EF2-A6AD-BB762DEC1029}"/>
    <dgm:cxn modelId="{AB72C323-CEDA-4017-9C9B-A6C1D5DD52CF}" type="presOf" srcId="{FACA5C1E-AACB-4ED8-9C50-BFE553CAE440}" destId="{ACDE0E0B-418B-425D-BA8D-7F47CF2E6399}" srcOrd="1" destOrd="0" presId="urn:microsoft.com/office/officeart/2005/8/layout/orgChart1"/>
    <dgm:cxn modelId="{E9226F3E-286D-44BF-9887-B4FFFA328A05}" type="presParOf" srcId="{EBE6141B-EECB-406F-8CF9-5D7A7DE4EAC5}" destId="{D6CD46A3-2965-41F2-A139-6BFB0EDD3827}" srcOrd="0" destOrd="0" presId="urn:microsoft.com/office/officeart/2005/8/layout/orgChart1"/>
    <dgm:cxn modelId="{67E136DF-E00A-4932-AE69-654F30A77A6E}" type="presParOf" srcId="{D6CD46A3-2965-41F2-A139-6BFB0EDD3827}" destId="{B5262786-F85C-4D32-ADE7-B7A222368651}" srcOrd="0" destOrd="0" presId="urn:microsoft.com/office/officeart/2005/8/layout/orgChart1"/>
    <dgm:cxn modelId="{85EAFF2C-BCFE-4A0D-ADD0-14BA32B7C7F9}" type="presParOf" srcId="{B5262786-F85C-4D32-ADE7-B7A222368651}" destId="{73E42993-6A8C-4DEC-947A-CE689BCB0C69}" srcOrd="0" destOrd="0" presId="urn:microsoft.com/office/officeart/2005/8/layout/orgChart1"/>
    <dgm:cxn modelId="{5D665647-B069-4D5E-8C05-5E679614852B}" type="presParOf" srcId="{B5262786-F85C-4D32-ADE7-B7A222368651}" destId="{C2E5BC77-8AAE-442F-A03B-21F9716795C4}" srcOrd="1" destOrd="0" presId="urn:microsoft.com/office/officeart/2005/8/layout/orgChart1"/>
    <dgm:cxn modelId="{B8CF4C0B-AB1C-45F5-8159-3F3E6B3B9E5E}" type="presParOf" srcId="{D6CD46A3-2965-41F2-A139-6BFB0EDD3827}" destId="{A5A7BC98-A96E-49B9-9D29-74EF91E81B27}" srcOrd="1" destOrd="0" presId="urn:microsoft.com/office/officeart/2005/8/layout/orgChart1"/>
    <dgm:cxn modelId="{71ACCA45-AC03-4CCD-93EC-E366C742CDD2}" type="presParOf" srcId="{A5A7BC98-A96E-49B9-9D29-74EF91E81B27}" destId="{341059F2-4045-43E1-B5F4-43DDB1FC98CF}" srcOrd="0" destOrd="0" presId="urn:microsoft.com/office/officeart/2005/8/layout/orgChart1"/>
    <dgm:cxn modelId="{C4141AD7-55AF-4F94-87EA-E6CEEEF8BA44}" type="presParOf" srcId="{A5A7BC98-A96E-49B9-9D29-74EF91E81B27}" destId="{08F72A3E-4DDB-49C8-A39A-5025CAB4BEC3}" srcOrd="1" destOrd="0" presId="urn:microsoft.com/office/officeart/2005/8/layout/orgChart1"/>
    <dgm:cxn modelId="{FBF0F528-604C-42C8-86DF-3AE4ECB03366}" type="presParOf" srcId="{08F72A3E-4DDB-49C8-A39A-5025CAB4BEC3}" destId="{1FB44A53-37DD-44B1-9548-C427AFB0180F}" srcOrd="0" destOrd="0" presId="urn:microsoft.com/office/officeart/2005/8/layout/orgChart1"/>
    <dgm:cxn modelId="{3C531A93-6169-4F3E-9163-C14C1B476274}" type="presParOf" srcId="{1FB44A53-37DD-44B1-9548-C427AFB0180F}" destId="{CE62D83F-A450-47AF-B53A-6E8AD00EAA48}" srcOrd="0" destOrd="0" presId="urn:microsoft.com/office/officeart/2005/8/layout/orgChart1"/>
    <dgm:cxn modelId="{8C61ACC1-4BD5-482C-BB25-EFA55F4B1344}" type="presParOf" srcId="{1FB44A53-37DD-44B1-9548-C427AFB0180F}" destId="{ACDE0E0B-418B-425D-BA8D-7F47CF2E6399}" srcOrd="1" destOrd="0" presId="urn:microsoft.com/office/officeart/2005/8/layout/orgChart1"/>
    <dgm:cxn modelId="{3EB2779A-815B-4324-AA28-2A0851A68DDE}" type="presParOf" srcId="{08F72A3E-4DDB-49C8-A39A-5025CAB4BEC3}" destId="{AEACD3EA-A6D9-4A9E-A9F0-D9ABFE5E873D}" srcOrd="1" destOrd="0" presId="urn:microsoft.com/office/officeart/2005/8/layout/orgChart1"/>
    <dgm:cxn modelId="{8FB8DE96-C49B-4964-B198-16ACF92B489E}" type="presParOf" srcId="{08F72A3E-4DDB-49C8-A39A-5025CAB4BEC3}" destId="{F24B981E-3E6E-45BD-A5AE-7194E1B6F41F}" srcOrd="2" destOrd="0" presId="urn:microsoft.com/office/officeart/2005/8/layout/orgChart1"/>
    <dgm:cxn modelId="{474427D9-926A-4651-BE69-BC4B64F99A8A}" type="presParOf" srcId="{A5A7BC98-A96E-49B9-9D29-74EF91E81B27}" destId="{4C879745-EA2D-4ECD-A062-78A944E62366}" srcOrd="2" destOrd="0" presId="urn:microsoft.com/office/officeart/2005/8/layout/orgChart1"/>
    <dgm:cxn modelId="{839198B1-8FEA-4E7C-A439-D644CC17AB28}" type="presParOf" srcId="{A5A7BC98-A96E-49B9-9D29-74EF91E81B27}" destId="{DEA912C8-A03E-45C0-B56C-E4A1D3FB7301}" srcOrd="3" destOrd="0" presId="urn:microsoft.com/office/officeart/2005/8/layout/orgChart1"/>
    <dgm:cxn modelId="{046AAF07-8FDA-42FA-88AD-23AB4F872FE9}" type="presParOf" srcId="{DEA912C8-A03E-45C0-B56C-E4A1D3FB7301}" destId="{43A87811-EC26-45A6-85E6-6C26354E794A}" srcOrd="0" destOrd="0" presId="urn:microsoft.com/office/officeart/2005/8/layout/orgChart1"/>
    <dgm:cxn modelId="{B2D35B6E-56B7-4265-92B9-8CC05BD5A25F}" type="presParOf" srcId="{43A87811-EC26-45A6-85E6-6C26354E794A}" destId="{549A9472-CEF8-410D-B806-EA471E1E19D3}" srcOrd="0" destOrd="0" presId="urn:microsoft.com/office/officeart/2005/8/layout/orgChart1"/>
    <dgm:cxn modelId="{0C2242D3-6849-427C-863F-FD53E6774278}" type="presParOf" srcId="{43A87811-EC26-45A6-85E6-6C26354E794A}" destId="{F5D8F0AC-AB89-41B2-A025-8D8ADA98CA02}" srcOrd="1" destOrd="0" presId="urn:microsoft.com/office/officeart/2005/8/layout/orgChart1"/>
    <dgm:cxn modelId="{38913541-6A24-49AA-847C-B3FDF8D9F6C4}" type="presParOf" srcId="{DEA912C8-A03E-45C0-B56C-E4A1D3FB7301}" destId="{7A9ACF45-A754-4769-8510-5B416CFBDBFE}" srcOrd="1" destOrd="0" presId="urn:microsoft.com/office/officeart/2005/8/layout/orgChart1"/>
    <dgm:cxn modelId="{63F49C04-9941-4DC6-A178-A063EDD26C6C}" type="presParOf" srcId="{DEA912C8-A03E-45C0-B56C-E4A1D3FB7301}" destId="{B440DB50-09C2-45A9-8238-17B1D0DE101C}" srcOrd="2" destOrd="0" presId="urn:microsoft.com/office/officeart/2005/8/layout/orgChart1"/>
    <dgm:cxn modelId="{69C73514-7772-4783-B541-5D6CF700DAC9}" type="presParOf" srcId="{D6CD46A3-2965-41F2-A139-6BFB0EDD3827}" destId="{B60C4072-3D3D-4D49-A6FD-3D04A1CBE534}" srcOrd="2" destOrd="0" presId="urn:microsoft.com/office/officeart/2005/8/layout/orgChart1"/>
    <dgm:cxn modelId="{2EBBA289-EFD7-4D61-95C7-C0130BD872E2}" type="presParOf" srcId="{EBE6141B-EECB-406F-8CF9-5D7A7DE4EAC5}" destId="{1D55C01F-5D6A-4E41-A454-2A4105AB6AD0}" srcOrd="1" destOrd="0" presId="urn:microsoft.com/office/officeart/2005/8/layout/orgChart1"/>
    <dgm:cxn modelId="{67D0BB63-A257-456F-A9CA-8E50AF6F6496}" type="presParOf" srcId="{1D55C01F-5D6A-4E41-A454-2A4105AB6AD0}" destId="{0438654E-5A42-4A8D-A941-5AA65E22C1BF}" srcOrd="0" destOrd="0" presId="urn:microsoft.com/office/officeart/2005/8/layout/orgChart1"/>
    <dgm:cxn modelId="{DFAF505F-13B0-46CD-991D-29ADDF5307CC}" type="presParOf" srcId="{0438654E-5A42-4A8D-A941-5AA65E22C1BF}" destId="{B7D34493-6F8F-4824-BE1E-8819F66CD3D2}" srcOrd="0" destOrd="0" presId="urn:microsoft.com/office/officeart/2005/8/layout/orgChart1"/>
    <dgm:cxn modelId="{CA205575-9440-4C2D-8954-7509512914EF}" type="presParOf" srcId="{0438654E-5A42-4A8D-A941-5AA65E22C1BF}" destId="{96D30ADD-041A-4CB7-A306-6B814C8B900A}" srcOrd="1" destOrd="0" presId="urn:microsoft.com/office/officeart/2005/8/layout/orgChart1"/>
    <dgm:cxn modelId="{E629CDCE-8D38-4C5C-97C8-4852446640BD}" type="presParOf" srcId="{1D55C01F-5D6A-4E41-A454-2A4105AB6AD0}" destId="{E94FEEA3-7284-47A1-8D93-9ED8D21A230B}" srcOrd="1" destOrd="0" presId="urn:microsoft.com/office/officeart/2005/8/layout/orgChart1"/>
    <dgm:cxn modelId="{40DCACCB-B887-4A89-BD35-956109ECC782}" type="presParOf" srcId="{1D55C01F-5D6A-4E41-A454-2A4105AB6AD0}" destId="{F277A117-0B8D-4762-AA4E-AD1BA6CF027A}" srcOrd="2" destOrd="0" presId="urn:microsoft.com/office/officeart/2005/8/layout/orgChart1"/>
    <dgm:cxn modelId="{BC14AA1D-4538-4B36-9466-874DBBDE5A1C}" type="presParOf" srcId="{EBE6141B-EECB-406F-8CF9-5D7A7DE4EAC5}" destId="{811FAA97-1CE2-4505-BA2A-829573923AE3}" srcOrd="2" destOrd="0" presId="urn:microsoft.com/office/officeart/2005/8/layout/orgChart1"/>
    <dgm:cxn modelId="{1ACBE4EF-4A76-42BA-9733-F7B5B47CA8F2}" type="presParOf" srcId="{811FAA97-1CE2-4505-BA2A-829573923AE3}" destId="{EC2077EF-B39E-4B2F-915D-08ADC7A669CC}" srcOrd="0" destOrd="0" presId="urn:microsoft.com/office/officeart/2005/8/layout/orgChart1"/>
    <dgm:cxn modelId="{633A1B82-7CCE-4009-B1FD-90C188A8436D}" type="presParOf" srcId="{EC2077EF-B39E-4B2F-915D-08ADC7A669CC}" destId="{1F82D96D-C0BC-4BC4-BCC9-0424AD16FAA8}" srcOrd="0" destOrd="0" presId="urn:microsoft.com/office/officeart/2005/8/layout/orgChart1"/>
    <dgm:cxn modelId="{90CBFC67-E341-419B-AB3B-81CC64059FC5}" type="presParOf" srcId="{EC2077EF-B39E-4B2F-915D-08ADC7A669CC}" destId="{09C607AC-EB87-4453-A930-D322B419921C}" srcOrd="1" destOrd="0" presId="urn:microsoft.com/office/officeart/2005/8/layout/orgChart1"/>
    <dgm:cxn modelId="{00AD9173-58BD-4C70-AC98-7AB9DF31C7C3}" type="presParOf" srcId="{811FAA97-1CE2-4505-BA2A-829573923AE3}" destId="{D5F8945A-6E61-4762-B38D-511832D20AF2}" srcOrd="1" destOrd="0" presId="urn:microsoft.com/office/officeart/2005/8/layout/orgChart1"/>
    <dgm:cxn modelId="{66C3826B-7150-46AC-B39E-5BFDAC39C225}" type="presParOf" srcId="{811FAA97-1CE2-4505-BA2A-829573923AE3}" destId="{29A588A0-C6EA-4381-B41D-9EABB02B44EE}" srcOrd="2" destOrd="0" presId="urn:microsoft.com/office/officeart/2005/8/layout/orgChart1"/>
    <dgm:cxn modelId="{9C9440DB-2802-492E-88BF-EA6C59CC0493}" type="presParOf" srcId="{EBE6141B-EECB-406F-8CF9-5D7A7DE4EAC5}" destId="{D6044025-6C22-4CF2-AB60-5BA680EB2EA5}" srcOrd="3" destOrd="0" presId="urn:microsoft.com/office/officeart/2005/8/layout/orgChart1"/>
    <dgm:cxn modelId="{20E9E10C-BDF8-490F-8703-9EFD037CAD68}" type="presParOf" srcId="{D6044025-6C22-4CF2-AB60-5BA680EB2EA5}" destId="{76918B7A-7D0E-41BB-989D-A8D4695E186D}" srcOrd="0" destOrd="0" presId="urn:microsoft.com/office/officeart/2005/8/layout/orgChart1"/>
    <dgm:cxn modelId="{0556A227-66BA-4A05-A633-5152E68BA6C4}" type="presParOf" srcId="{76918B7A-7D0E-41BB-989D-A8D4695E186D}" destId="{E54FF379-4557-4EEE-8526-4B25F930CC4E}" srcOrd="0" destOrd="0" presId="urn:microsoft.com/office/officeart/2005/8/layout/orgChart1"/>
    <dgm:cxn modelId="{CFFACE99-72B7-40E6-950A-F1C3E1E633F2}" type="presParOf" srcId="{76918B7A-7D0E-41BB-989D-A8D4695E186D}" destId="{C3DC6345-880D-4DB3-A4A2-01702C50AB37}" srcOrd="1" destOrd="0" presId="urn:microsoft.com/office/officeart/2005/8/layout/orgChart1"/>
    <dgm:cxn modelId="{0544B5D8-43C7-45D9-A6FC-CF5FA5361AC1}" type="presParOf" srcId="{D6044025-6C22-4CF2-AB60-5BA680EB2EA5}" destId="{C6FB7BC1-E129-4E9E-BA5E-1ED59AC1FD44}" srcOrd="1" destOrd="0" presId="urn:microsoft.com/office/officeart/2005/8/layout/orgChart1"/>
    <dgm:cxn modelId="{91127D75-B5B6-4839-BAE2-DC0435C0ABA1}" type="presParOf" srcId="{D6044025-6C22-4CF2-AB60-5BA680EB2EA5}" destId="{7B954BBC-04E7-4314-B39C-02780DDF1E69}"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AE940463-1762-46BA-9F37-80B884A326D3}">
      <dgm:prSet custT="1"/>
      <dgm:spPr>
        <a:solidFill>
          <a:srgbClr val="00B0F0"/>
        </a:solidFill>
      </dgm:spPr>
      <dgm:t>
        <a:bodyPr/>
        <a:lstStyle/>
        <a:p>
          <a:r>
            <a:rPr lang="ar-SA" sz="2000" b="0" dirty="0" smtClean="0">
              <a:solidFill>
                <a:schemeClr val="tx1"/>
              </a:solidFill>
            </a:rPr>
            <a:t>الطرف المدين</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smtClean="0">
              <a:solidFill>
                <a:schemeClr val="tx1"/>
              </a:solidFill>
            </a:rPr>
            <a:t>رأس المال (خسارة)</a:t>
          </a: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 حق ملكية</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A2151CE8-62D9-4A53-A150-A554C3900697}" type="sibTrans" cxnId="{1E330E72-BA1E-4B59-8182-95F78541C393}">
      <dgm:prSet/>
      <dgm:spPr/>
      <dgm:t>
        <a:bodyPr/>
        <a:lstStyle/>
        <a:p>
          <a:endParaRPr lang="en-GB"/>
        </a:p>
      </dgm:t>
    </dgm:pt>
    <dgm:pt modelId="{94EB7EF2-F8AD-48CC-9095-F662C730554C}" type="parTrans" cxnId="{1E330E72-BA1E-4B59-8182-95F78541C393}">
      <dgm:prSet/>
      <dgm:spPr/>
      <dgm:t>
        <a:bodyPr/>
        <a:lstStyle/>
        <a:p>
          <a:endParaRPr lang="en-GB"/>
        </a:p>
      </dgm:t>
    </dgm:pt>
    <dgm:pt modelId="{85FA9E4A-9719-4705-AA11-5C84275650B6}">
      <dgm:prSet custT="1"/>
      <dgm:spPr>
        <a:solidFill>
          <a:srgbClr val="FFFF00"/>
        </a:solidFill>
      </dgm:spPr>
      <dgm:t>
        <a:bodyPr/>
        <a:lstStyle/>
        <a:p>
          <a:r>
            <a:rPr lang="ar-SA" sz="2000" b="0" dirty="0" smtClean="0">
              <a:solidFill>
                <a:schemeClr val="tx1"/>
              </a:solidFill>
            </a:rPr>
            <a:t>المدينون</a:t>
          </a:r>
        </a:p>
      </dgm:t>
    </dgm:pt>
    <dgm:pt modelId="{BF1631DB-C4B9-475B-97A5-72E71354D233}" type="parTrans" cxnId="{B8871B36-A548-419A-B103-6DEBBA4BB22C}">
      <dgm:prSet/>
      <dgm:spPr/>
      <dgm:t>
        <a:bodyPr/>
        <a:lstStyle/>
        <a:p>
          <a:endParaRPr lang="en-GB"/>
        </a:p>
      </dgm:t>
    </dgm:pt>
    <dgm:pt modelId="{2003CBA7-AB7F-4ACA-8485-36239F07FA68}" type="sibTrans" cxnId="{B8871B36-A548-419A-B103-6DEBBA4BB22C}">
      <dgm:prSet/>
      <dgm:spPr/>
      <dgm:t>
        <a:bodyPr/>
        <a:lstStyle/>
        <a:p>
          <a:endParaRPr lang="en-GB"/>
        </a:p>
      </dgm:t>
    </dgm:pt>
    <dgm:pt modelId="{3E642F61-F2D5-4F20-93C3-2EB812526715}">
      <dgm:prSet custT="1"/>
      <dgm:spPr>
        <a:solidFill>
          <a:srgbClr val="FF0000"/>
        </a:solidFill>
      </dgm:spPr>
      <dgm:t>
        <a:bodyPr/>
        <a:lstStyle/>
        <a:p>
          <a:r>
            <a:rPr lang="ar-SA" sz="2000" b="0" dirty="0" smtClean="0">
              <a:solidFill>
                <a:schemeClr val="tx1"/>
              </a:solidFill>
            </a:rPr>
            <a:t>+أصل</a:t>
          </a:r>
          <a:endParaRPr lang="en-GB" sz="2000" b="0" dirty="0"/>
        </a:p>
      </dgm:t>
    </dgm:pt>
    <dgm:pt modelId="{4E5C913D-6648-4AAA-80E7-4A5E1554159A}" type="parTrans" cxnId="{FB202D54-16A5-4080-9638-EDB3240C046C}">
      <dgm:prSet/>
      <dgm:spPr/>
      <dgm:t>
        <a:bodyPr/>
        <a:lstStyle/>
        <a:p>
          <a:endParaRPr lang="en-GB"/>
        </a:p>
      </dgm:t>
    </dgm:pt>
    <dgm:pt modelId="{CAA09586-332A-43B1-BC7F-BE231C95D01E}" type="sibTrans" cxnId="{FB202D54-16A5-4080-9638-EDB3240C046C}">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6" custAng="0" custFlipVert="0" custScaleX="394140" custScaleY="259295" custLinFactX="100000" custLinFactNeighborX="193718" custLinFactNeighborY="12432">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501778" custScaleY="1539450" custLinFactX="38941" custLinFactY="33661" custLinFactNeighborX="100000" custLinFactNeighborY="10000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456940" custScaleY="1584883" custLinFactX="233219" custLinFactY="2621" custLinFactNeighborX="300000" custLinFactNeighborY="10000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6" custScaleX="273697" custScaleY="188241" custLinFactX="200000" custLinFactY="200000" custLinFactNeighborX="261127" custLinFactNeighborY="278624">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6" custScaleX="201449" custScaleY="210392" custLinFactY="400000" custLinFactNeighborX="97621" custLinFactNeighborY="457077">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17426CC4-59C5-476B-9868-1D059CDBB0F8}" type="pres">
      <dgm:prSet presAssocID="{85FA9E4A-9719-4705-AA11-5C84275650B6}" presName="hierRoot1" presStyleCnt="0">
        <dgm:presLayoutVars>
          <dgm:hierBranch val="init"/>
        </dgm:presLayoutVars>
      </dgm:prSet>
      <dgm:spPr/>
    </dgm:pt>
    <dgm:pt modelId="{0B43F44A-269C-48C9-AEDD-01EE09B4E242}" type="pres">
      <dgm:prSet presAssocID="{85FA9E4A-9719-4705-AA11-5C84275650B6}" presName="rootComposite1" presStyleCnt="0"/>
      <dgm:spPr/>
    </dgm:pt>
    <dgm:pt modelId="{5D7AEBA2-1D96-4FE9-B3A7-ED377D7060D9}" type="pres">
      <dgm:prSet presAssocID="{85FA9E4A-9719-4705-AA11-5C84275650B6}" presName="rootText1" presStyleLbl="node0" presStyleIdx="3" presStyleCnt="6" custScaleX="155594" custScaleY="235079" custLinFactY="400000" custLinFactNeighborX="98803" custLinFactNeighborY="457077">
        <dgm:presLayoutVars>
          <dgm:chPref val="3"/>
        </dgm:presLayoutVars>
      </dgm:prSet>
      <dgm:spPr/>
      <dgm:t>
        <a:bodyPr/>
        <a:lstStyle/>
        <a:p>
          <a:endParaRPr lang="en-GB"/>
        </a:p>
      </dgm:t>
    </dgm:pt>
    <dgm:pt modelId="{EC9E24CC-3B6D-4BEA-8F62-A0384C135B2F}" type="pres">
      <dgm:prSet presAssocID="{85FA9E4A-9719-4705-AA11-5C84275650B6}" presName="rootConnector1" presStyleLbl="node1" presStyleIdx="0" presStyleCnt="0"/>
      <dgm:spPr/>
      <dgm:t>
        <a:bodyPr/>
        <a:lstStyle/>
        <a:p>
          <a:endParaRPr lang="en-GB"/>
        </a:p>
      </dgm:t>
    </dgm:pt>
    <dgm:pt modelId="{9AFA9A77-691C-486F-98B6-056B0BAB2D26}" type="pres">
      <dgm:prSet presAssocID="{85FA9E4A-9719-4705-AA11-5C84275650B6}" presName="hierChild2" presStyleCnt="0"/>
      <dgm:spPr/>
    </dgm:pt>
    <dgm:pt modelId="{2805E2FC-1A3D-4ED6-A4FF-CBA84FB72A52}" type="pres">
      <dgm:prSet presAssocID="{85FA9E4A-9719-4705-AA11-5C84275650B6}"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4" presStyleCnt="6" custScaleX="171136" custScaleY="256869" custLinFactX="-131810" custLinFactY="634035" custLinFactNeighborX="-200000" custLinFactNeighborY="700000">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 modelId="{FF039847-8529-41C5-B51C-253559822F20}" type="pres">
      <dgm:prSet presAssocID="{3E642F61-F2D5-4F20-93C3-2EB812526715}" presName="hierRoot1" presStyleCnt="0">
        <dgm:presLayoutVars>
          <dgm:hierBranch val="init"/>
        </dgm:presLayoutVars>
      </dgm:prSet>
      <dgm:spPr/>
    </dgm:pt>
    <dgm:pt modelId="{ECC58F75-89AE-4B2A-A1AB-9433D3EE739F}" type="pres">
      <dgm:prSet presAssocID="{3E642F61-F2D5-4F20-93C3-2EB812526715}" presName="rootComposite1" presStyleCnt="0"/>
      <dgm:spPr/>
    </dgm:pt>
    <dgm:pt modelId="{6082ADF1-26E7-4BBA-A11E-FC73924FCBFE}" type="pres">
      <dgm:prSet presAssocID="{3E642F61-F2D5-4F20-93C3-2EB812526715}" presName="rootText1" presStyleLbl="node0" presStyleIdx="5" presStyleCnt="6" custAng="0" custScaleX="137971" custScaleY="298365" custLinFactX="-100000" custLinFactY="600039" custLinFactNeighborX="-134986" custLinFactNeighborY="700000">
        <dgm:presLayoutVars>
          <dgm:chPref val="3"/>
        </dgm:presLayoutVars>
      </dgm:prSet>
      <dgm:spPr/>
      <dgm:t>
        <a:bodyPr/>
        <a:lstStyle/>
        <a:p>
          <a:endParaRPr lang="en-GB"/>
        </a:p>
      </dgm:t>
    </dgm:pt>
    <dgm:pt modelId="{DA248BC6-F6CB-4302-8858-4E43DC0E8BBB}" type="pres">
      <dgm:prSet presAssocID="{3E642F61-F2D5-4F20-93C3-2EB812526715}" presName="rootConnector1" presStyleLbl="node1" presStyleIdx="0" presStyleCnt="0"/>
      <dgm:spPr/>
      <dgm:t>
        <a:bodyPr/>
        <a:lstStyle/>
        <a:p>
          <a:endParaRPr lang="en-GB"/>
        </a:p>
      </dgm:t>
    </dgm:pt>
    <dgm:pt modelId="{924597C1-BF87-4DBB-9B5B-98D3DD5BB764}" type="pres">
      <dgm:prSet presAssocID="{3E642F61-F2D5-4F20-93C3-2EB812526715}" presName="hierChild2" presStyleCnt="0"/>
      <dgm:spPr/>
    </dgm:pt>
    <dgm:pt modelId="{55C9701E-E01F-485B-9337-A78714752B32}" type="pres">
      <dgm:prSet presAssocID="{3E642F61-F2D5-4F20-93C3-2EB812526715}" presName="hierChild3" presStyleCnt="0"/>
      <dgm:spPr/>
    </dgm:pt>
  </dgm:ptLst>
  <dgm:cxnLst>
    <dgm:cxn modelId="{B9E58F39-0A5A-484D-8F5D-4E31D7EEE7E7}" type="presOf" srcId="{F8BB68E7-67D5-4EF0-964A-B74D44C26212}" destId="{1F82D96D-C0BC-4BC4-BCC9-0424AD16FAA8}" srcOrd="0" destOrd="0" presId="urn:microsoft.com/office/officeart/2005/8/layout/orgChart1"/>
    <dgm:cxn modelId="{C12DFEE4-428A-44B0-B720-35A6D30C9FDD}" type="presOf" srcId="{FABBA8CB-C880-4B80-9C99-15F124159F3C}" destId="{C3DC6345-880D-4DB3-A4A2-01702C50AB37}" srcOrd="1" destOrd="0" presId="urn:microsoft.com/office/officeart/2005/8/layout/orgChart1"/>
    <dgm:cxn modelId="{3FDFB62B-F435-440F-A5A6-90F18C85DFFC}" type="presOf" srcId="{8AA1D6ED-50C0-4FC4-B942-582428E2E097}" destId="{73E42993-6A8C-4DEC-947A-CE689BCB0C69}" srcOrd="0" destOrd="0" presId="urn:microsoft.com/office/officeart/2005/8/layout/orgChart1"/>
    <dgm:cxn modelId="{805A4979-92CB-4D44-95FA-422F32D66B85}" type="presOf" srcId="{1F76C4BB-51DE-45B8-8394-0A0F020EEC9D}" destId="{341059F2-4045-43E1-B5F4-43DDB1FC98CF}" srcOrd="0" destOrd="0" presId="urn:microsoft.com/office/officeart/2005/8/layout/orgChart1"/>
    <dgm:cxn modelId="{FB202D54-16A5-4080-9638-EDB3240C046C}" srcId="{E5D44F09-13C4-448D-9B12-353D09C94712}" destId="{3E642F61-F2D5-4F20-93C3-2EB812526715}" srcOrd="5" destOrd="0" parTransId="{4E5C913D-6648-4AAA-80E7-4A5E1554159A}" sibTransId="{CAA09586-332A-43B1-BC7F-BE231C95D01E}"/>
    <dgm:cxn modelId="{3ED8C171-042A-4097-9234-0FE9F88F9708}" srcId="{E5D44F09-13C4-448D-9B12-353D09C94712}" destId="{AE940463-1762-46BA-9F37-80B884A326D3}" srcOrd="1" destOrd="0" parTransId="{E8E3EBC2-0D4A-4397-AD05-7FF732758D95}" sibTransId="{3E52FCDE-D2E5-4EF2-A6AD-BB762DEC1029}"/>
    <dgm:cxn modelId="{5E348D6C-5784-4312-8CCA-6CE64FC6B00C}" type="presOf" srcId="{3E642F61-F2D5-4F20-93C3-2EB812526715}" destId="{6082ADF1-26E7-4BBA-A11E-FC73924FCBFE}" srcOrd="0" destOrd="0" presId="urn:microsoft.com/office/officeart/2005/8/layout/orgChart1"/>
    <dgm:cxn modelId="{B811CBB7-1EB0-46A3-877A-CFD6944CD4E2}" srcId="{E5D44F09-13C4-448D-9B12-353D09C94712}" destId="{F8BB68E7-67D5-4EF0-964A-B74D44C26212}" srcOrd="2" destOrd="0" parTransId="{D54EAACE-3931-4C8F-BC27-C565DEB4D80D}" sibTransId="{AECE1523-7D3D-4BAE-BD4A-20E7B2300784}"/>
    <dgm:cxn modelId="{B8871B36-A548-419A-B103-6DEBBA4BB22C}" srcId="{E5D44F09-13C4-448D-9B12-353D09C94712}" destId="{85FA9E4A-9719-4705-AA11-5C84275650B6}" srcOrd="3" destOrd="0" parTransId="{BF1631DB-C4B9-475B-97A5-72E71354D233}" sibTransId="{2003CBA7-AB7F-4ACA-8485-36239F07FA68}"/>
    <dgm:cxn modelId="{BC4754AB-F6B1-4126-BB71-E0CFEAEC71DA}" type="presOf" srcId="{AE940463-1762-46BA-9F37-80B884A326D3}" destId="{B7D34493-6F8F-4824-BE1E-8819F66CD3D2}" srcOrd="0" destOrd="0" presId="urn:microsoft.com/office/officeart/2005/8/layout/orgChart1"/>
    <dgm:cxn modelId="{089F2D14-ED86-48CF-99B8-EACDCBC55570}" type="presOf" srcId="{F8BB68E7-67D5-4EF0-964A-B74D44C26212}" destId="{09C607AC-EB87-4453-A930-D322B419921C}" srcOrd="1" destOrd="0" presId="urn:microsoft.com/office/officeart/2005/8/layout/orgChart1"/>
    <dgm:cxn modelId="{721E1C72-4A97-44B7-BFDE-0748DA4CDCA6}" type="presOf" srcId="{FACA5C1E-AACB-4ED8-9C50-BFE553CAE440}" destId="{ACDE0E0B-418B-425D-BA8D-7F47CF2E6399}" srcOrd="1" destOrd="0" presId="urn:microsoft.com/office/officeart/2005/8/layout/orgChart1"/>
    <dgm:cxn modelId="{BA424C81-5E49-4602-A2FE-584E88A0E027}" type="presOf" srcId="{85FA9E4A-9719-4705-AA11-5C84275650B6}" destId="{5D7AEBA2-1D96-4FE9-B3A7-ED377D7060D9}" srcOrd="0" destOrd="0" presId="urn:microsoft.com/office/officeart/2005/8/layout/orgChart1"/>
    <dgm:cxn modelId="{0328D2A8-F6C9-4E08-89CA-F75FCC5EB740}" type="presOf" srcId="{FACA5C1E-AACB-4ED8-9C50-BFE553CAE440}" destId="{CE62D83F-A450-47AF-B53A-6E8AD00EAA48}" srcOrd="0" destOrd="0" presId="urn:microsoft.com/office/officeart/2005/8/layout/orgChart1"/>
    <dgm:cxn modelId="{D9A96548-8B37-46D0-937E-F83DA5D13D57}" type="presOf" srcId="{AE940463-1762-46BA-9F37-80B884A326D3}" destId="{96D30ADD-041A-4CB7-A306-6B814C8B900A}" srcOrd="1"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029D7F4D-B925-4A58-9616-CB85C8FDB67F}" type="presOf" srcId="{3541CC7D-EC17-4945-B19F-4EE040871B8F}" destId="{F5D8F0AC-AB89-41B2-A025-8D8ADA98CA02}" srcOrd="1" destOrd="0" presId="urn:microsoft.com/office/officeart/2005/8/layout/orgChart1"/>
    <dgm:cxn modelId="{45633D1D-53BF-4927-9995-8332909F3A07}" type="presOf" srcId="{E5D44F09-13C4-448D-9B12-353D09C94712}" destId="{EBE6141B-EECB-406F-8CF9-5D7A7DE4EAC5}" srcOrd="0"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698F982B-A638-42A5-A998-C379ADDA7AA7}" type="presOf" srcId="{FABBA8CB-C880-4B80-9C99-15F124159F3C}" destId="{E54FF379-4557-4EEE-8526-4B25F930CC4E}" srcOrd="0" destOrd="0" presId="urn:microsoft.com/office/officeart/2005/8/layout/orgChart1"/>
    <dgm:cxn modelId="{F0889CB8-0299-44DE-AEE9-1EFC4940535C}" type="presOf" srcId="{85FA9E4A-9719-4705-AA11-5C84275650B6}" destId="{EC9E24CC-3B6D-4BEA-8F62-A0384C135B2F}" srcOrd="1" destOrd="0" presId="urn:microsoft.com/office/officeart/2005/8/layout/orgChart1"/>
    <dgm:cxn modelId="{F800F114-9FEC-4B8F-8512-935A756DDB44}" type="presOf" srcId="{8AA1D6ED-50C0-4FC4-B942-582428E2E097}" destId="{C2E5BC77-8AAE-442F-A03B-21F9716795C4}" srcOrd="1" destOrd="0" presId="urn:microsoft.com/office/officeart/2005/8/layout/orgChart1"/>
    <dgm:cxn modelId="{79EE0F31-DE15-446F-9E13-F3D848686499}" type="presOf" srcId="{94EB7EF2-F8AD-48CC-9095-F662C730554C}" destId="{4C879745-EA2D-4ECD-A062-78A944E62366}"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B9FC90BD-855B-4E30-82EA-B3EB07EF6363}" type="presOf" srcId="{3E642F61-F2D5-4F20-93C3-2EB812526715}" destId="{DA248BC6-F6CB-4302-8858-4E43DC0E8BBB}" srcOrd="1" destOrd="0" presId="urn:microsoft.com/office/officeart/2005/8/layout/orgChart1"/>
    <dgm:cxn modelId="{9FEB8218-3C2B-4F0F-A49E-F03BA09A5267}" type="presOf" srcId="{3541CC7D-EC17-4945-B19F-4EE040871B8F}" destId="{549A9472-CEF8-410D-B806-EA471E1E19D3}" srcOrd="0" destOrd="0" presId="urn:microsoft.com/office/officeart/2005/8/layout/orgChart1"/>
    <dgm:cxn modelId="{5D94951C-DB44-4DCB-A8A9-79E20CCD38F2}" srcId="{E5D44F09-13C4-448D-9B12-353D09C94712}" destId="{FABBA8CB-C880-4B80-9C99-15F124159F3C}" srcOrd="4" destOrd="0" parTransId="{5E51506C-CCD9-4EF5-B16A-3CDC7EECDEC5}" sibTransId="{EE82D059-F4FC-4CAD-B3BA-11BBFFF43377}"/>
    <dgm:cxn modelId="{1AEF5E07-31B7-4761-9898-996B3B7DB632}" type="presParOf" srcId="{EBE6141B-EECB-406F-8CF9-5D7A7DE4EAC5}" destId="{D6CD46A3-2965-41F2-A139-6BFB0EDD3827}" srcOrd="0" destOrd="0" presId="urn:microsoft.com/office/officeart/2005/8/layout/orgChart1"/>
    <dgm:cxn modelId="{E60185DE-1E5C-4352-8DE3-1FF710499EC3}" type="presParOf" srcId="{D6CD46A3-2965-41F2-A139-6BFB0EDD3827}" destId="{B5262786-F85C-4D32-ADE7-B7A222368651}" srcOrd="0" destOrd="0" presId="urn:microsoft.com/office/officeart/2005/8/layout/orgChart1"/>
    <dgm:cxn modelId="{8CD34C04-6A10-4A0D-A342-797F689505AB}" type="presParOf" srcId="{B5262786-F85C-4D32-ADE7-B7A222368651}" destId="{73E42993-6A8C-4DEC-947A-CE689BCB0C69}" srcOrd="0" destOrd="0" presId="urn:microsoft.com/office/officeart/2005/8/layout/orgChart1"/>
    <dgm:cxn modelId="{25049732-5D1D-43F3-99EA-401F3998D15B}" type="presParOf" srcId="{B5262786-F85C-4D32-ADE7-B7A222368651}" destId="{C2E5BC77-8AAE-442F-A03B-21F9716795C4}" srcOrd="1" destOrd="0" presId="urn:microsoft.com/office/officeart/2005/8/layout/orgChart1"/>
    <dgm:cxn modelId="{3913E7C8-862B-43C5-AA62-5E7C8FFE95BA}" type="presParOf" srcId="{D6CD46A3-2965-41F2-A139-6BFB0EDD3827}" destId="{A5A7BC98-A96E-49B9-9D29-74EF91E81B27}" srcOrd="1" destOrd="0" presId="urn:microsoft.com/office/officeart/2005/8/layout/orgChart1"/>
    <dgm:cxn modelId="{751A8857-0BB4-4DFF-9B71-30765531ED3B}" type="presParOf" srcId="{A5A7BC98-A96E-49B9-9D29-74EF91E81B27}" destId="{341059F2-4045-43E1-B5F4-43DDB1FC98CF}" srcOrd="0" destOrd="0" presId="urn:microsoft.com/office/officeart/2005/8/layout/orgChart1"/>
    <dgm:cxn modelId="{B0A8D9A3-69C4-4989-8D7D-1DE4A058F7E4}" type="presParOf" srcId="{A5A7BC98-A96E-49B9-9D29-74EF91E81B27}" destId="{08F72A3E-4DDB-49C8-A39A-5025CAB4BEC3}" srcOrd="1" destOrd="0" presId="urn:microsoft.com/office/officeart/2005/8/layout/orgChart1"/>
    <dgm:cxn modelId="{BF336B81-BB7D-4FC6-BE90-DDA6D9334AF4}" type="presParOf" srcId="{08F72A3E-4DDB-49C8-A39A-5025CAB4BEC3}" destId="{1FB44A53-37DD-44B1-9548-C427AFB0180F}" srcOrd="0" destOrd="0" presId="urn:microsoft.com/office/officeart/2005/8/layout/orgChart1"/>
    <dgm:cxn modelId="{7F2E16BC-3790-41A1-9273-926E636D5BCB}" type="presParOf" srcId="{1FB44A53-37DD-44B1-9548-C427AFB0180F}" destId="{CE62D83F-A450-47AF-B53A-6E8AD00EAA48}" srcOrd="0" destOrd="0" presId="urn:microsoft.com/office/officeart/2005/8/layout/orgChart1"/>
    <dgm:cxn modelId="{9DABEDBA-324C-4B8B-9232-CC14DF291B89}" type="presParOf" srcId="{1FB44A53-37DD-44B1-9548-C427AFB0180F}" destId="{ACDE0E0B-418B-425D-BA8D-7F47CF2E6399}" srcOrd="1" destOrd="0" presId="urn:microsoft.com/office/officeart/2005/8/layout/orgChart1"/>
    <dgm:cxn modelId="{3E7A2791-ADD9-457D-B96F-F80647F4AE67}" type="presParOf" srcId="{08F72A3E-4DDB-49C8-A39A-5025CAB4BEC3}" destId="{AEACD3EA-A6D9-4A9E-A9F0-D9ABFE5E873D}" srcOrd="1" destOrd="0" presId="urn:microsoft.com/office/officeart/2005/8/layout/orgChart1"/>
    <dgm:cxn modelId="{07C34823-C590-445A-9261-BF3401030F00}" type="presParOf" srcId="{08F72A3E-4DDB-49C8-A39A-5025CAB4BEC3}" destId="{F24B981E-3E6E-45BD-A5AE-7194E1B6F41F}" srcOrd="2" destOrd="0" presId="urn:microsoft.com/office/officeart/2005/8/layout/orgChart1"/>
    <dgm:cxn modelId="{B7E7E8D1-7D02-4B0F-AB64-BCBD12495ACF}" type="presParOf" srcId="{A5A7BC98-A96E-49B9-9D29-74EF91E81B27}" destId="{4C879745-EA2D-4ECD-A062-78A944E62366}" srcOrd="2" destOrd="0" presId="urn:microsoft.com/office/officeart/2005/8/layout/orgChart1"/>
    <dgm:cxn modelId="{5B3C745A-4104-473D-86CA-F363DF93524E}" type="presParOf" srcId="{A5A7BC98-A96E-49B9-9D29-74EF91E81B27}" destId="{DEA912C8-A03E-45C0-B56C-E4A1D3FB7301}" srcOrd="3" destOrd="0" presId="urn:microsoft.com/office/officeart/2005/8/layout/orgChart1"/>
    <dgm:cxn modelId="{E5AD5DBC-6634-4E06-A278-75D084ED1DA5}" type="presParOf" srcId="{DEA912C8-A03E-45C0-B56C-E4A1D3FB7301}" destId="{43A87811-EC26-45A6-85E6-6C26354E794A}" srcOrd="0" destOrd="0" presId="urn:microsoft.com/office/officeart/2005/8/layout/orgChart1"/>
    <dgm:cxn modelId="{257FAC06-C7DB-4D0F-A6BD-A3C7F83E09D3}" type="presParOf" srcId="{43A87811-EC26-45A6-85E6-6C26354E794A}" destId="{549A9472-CEF8-410D-B806-EA471E1E19D3}" srcOrd="0" destOrd="0" presId="urn:microsoft.com/office/officeart/2005/8/layout/orgChart1"/>
    <dgm:cxn modelId="{528338D7-20E1-4F65-A56F-8FC43E362E36}" type="presParOf" srcId="{43A87811-EC26-45A6-85E6-6C26354E794A}" destId="{F5D8F0AC-AB89-41B2-A025-8D8ADA98CA02}" srcOrd="1" destOrd="0" presId="urn:microsoft.com/office/officeart/2005/8/layout/orgChart1"/>
    <dgm:cxn modelId="{6CC03AD3-10B3-4536-AD38-D5AC96659869}" type="presParOf" srcId="{DEA912C8-A03E-45C0-B56C-E4A1D3FB7301}" destId="{7A9ACF45-A754-4769-8510-5B416CFBDBFE}" srcOrd="1" destOrd="0" presId="urn:microsoft.com/office/officeart/2005/8/layout/orgChart1"/>
    <dgm:cxn modelId="{5E27AF2C-946D-4678-8445-9BF0793FBC7D}" type="presParOf" srcId="{DEA912C8-A03E-45C0-B56C-E4A1D3FB7301}" destId="{B440DB50-09C2-45A9-8238-17B1D0DE101C}" srcOrd="2" destOrd="0" presId="urn:microsoft.com/office/officeart/2005/8/layout/orgChart1"/>
    <dgm:cxn modelId="{B587FA58-9486-43B0-9CBA-1CCF1929E96F}" type="presParOf" srcId="{D6CD46A3-2965-41F2-A139-6BFB0EDD3827}" destId="{B60C4072-3D3D-4D49-A6FD-3D04A1CBE534}" srcOrd="2" destOrd="0" presId="urn:microsoft.com/office/officeart/2005/8/layout/orgChart1"/>
    <dgm:cxn modelId="{92A91FAB-0772-43E5-9F9C-DDAC3D0968C3}" type="presParOf" srcId="{EBE6141B-EECB-406F-8CF9-5D7A7DE4EAC5}" destId="{1D55C01F-5D6A-4E41-A454-2A4105AB6AD0}" srcOrd="1" destOrd="0" presId="urn:microsoft.com/office/officeart/2005/8/layout/orgChart1"/>
    <dgm:cxn modelId="{DDF1E7CA-8D0A-4C44-8706-077E8CB55047}" type="presParOf" srcId="{1D55C01F-5D6A-4E41-A454-2A4105AB6AD0}" destId="{0438654E-5A42-4A8D-A941-5AA65E22C1BF}" srcOrd="0" destOrd="0" presId="urn:microsoft.com/office/officeart/2005/8/layout/orgChart1"/>
    <dgm:cxn modelId="{0F21854C-0952-406B-B6F5-6E319CC7FF3C}" type="presParOf" srcId="{0438654E-5A42-4A8D-A941-5AA65E22C1BF}" destId="{B7D34493-6F8F-4824-BE1E-8819F66CD3D2}" srcOrd="0" destOrd="0" presId="urn:microsoft.com/office/officeart/2005/8/layout/orgChart1"/>
    <dgm:cxn modelId="{C6E288E4-5E9D-4A49-A29B-647C66F210CD}" type="presParOf" srcId="{0438654E-5A42-4A8D-A941-5AA65E22C1BF}" destId="{96D30ADD-041A-4CB7-A306-6B814C8B900A}" srcOrd="1" destOrd="0" presId="urn:microsoft.com/office/officeart/2005/8/layout/orgChart1"/>
    <dgm:cxn modelId="{7B49D0F3-B3D8-4994-8591-68E3906A3BCC}" type="presParOf" srcId="{1D55C01F-5D6A-4E41-A454-2A4105AB6AD0}" destId="{E94FEEA3-7284-47A1-8D93-9ED8D21A230B}" srcOrd="1" destOrd="0" presId="urn:microsoft.com/office/officeart/2005/8/layout/orgChart1"/>
    <dgm:cxn modelId="{85EE71A5-BF83-420A-BE0F-09BC1064CCE0}" type="presParOf" srcId="{1D55C01F-5D6A-4E41-A454-2A4105AB6AD0}" destId="{F277A117-0B8D-4762-AA4E-AD1BA6CF027A}" srcOrd="2" destOrd="0" presId="urn:microsoft.com/office/officeart/2005/8/layout/orgChart1"/>
    <dgm:cxn modelId="{43EC1DAB-D419-46EA-8EB3-9D78C024C5CE}" type="presParOf" srcId="{EBE6141B-EECB-406F-8CF9-5D7A7DE4EAC5}" destId="{811FAA97-1CE2-4505-BA2A-829573923AE3}" srcOrd="2" destOrd="0" presId="urn:microsoft.com/office/officeart/2005/8/layout/orgChart1"/>
    <dgm:cxn modelId="{A22F66BC-9735-4D15-BA0D-69256C107E3E}" type="presParOf" srcId="{811FAA97-1CE2-4505-BA2A-829573923AE3}" destId="{EC2077EF-B39E-4B2F-915D-08ADC7A669CC}" srcOrd="0" destOrd="0" presId="urn:microsoft.com/office/officeart/2005/8/layout/orgChart1"/>
    <dgm:cxn modelId="{99A84770-41F7-409D-A9DD-B1075E432D89}" type="presParOf" srcId="{EC2077EF-B39E-4B2F-915D-08ADC7A669CC}" destId="{1F82D96D-C0BC-4BC4-BCC9-0424AD16FAA8}" srcOrd="0" destOrd="0" presId="urn:microsoft.com/office/officeart/2005/8/layout/orgChart1"/>
    <dgm:cxn modelId="{EFB7445C-13A4-44DB-A1EE-AF67A384281C}" type="presParOf" srcId="{EC2077EF-B39E-4B2F-915D-08ADC7A669CC}" destId="{09C607AC-EB87-4453-A930-D322B419921C}" srcOrd="1" destOrd="0" presId="urn:microsoft.com/office/officeart/2005/8/layout/orgChart1"/>
    <dgm:cxn modelId="{7652CD91-70EF-4CE7-B97C-72926F949E09}" type="presParOf" srcId="{811FAA97-1CE2-4505-BA2A-829573923AE3}" destId="{D5F8945A-6E61-4762-B38D-511832D20AF2}" srcOrd="1" destOrd="0" presId="urn:microsoft.com/office/officeart/2005/8/layout/orgChart1"/>
    <dgm:cxn modelId="{B4FC61B1-E331-47AF-AC29-7A5635292362}" type="presParOf" srcId="{811FAA97-1CE2-4505-BA2A-829573923AE3}" destId="{29A588A0-C6EA-4381-B41D-9EABB02B44EE}" srcOrd="2" destOrd="0" presId="urn:microsoft.com/office/officeart/2005/8/layout/orgChart1"/>
    <dgm:cxn modelId="{158AC14D-2A56-45EB-8BC9-70D0240F6147}" type="presParOf" srcId="{EBE6141B-EECB-406F-8CF9-5D7A7DE4EAC5}" destId="{17426CC4-59C5-476B-9868-1D059CDBB0F8}" srcOrd="3" destOrd="0" presId="urn:microsoft.com/office/officeart/2005/8/layout/orgChart1"/>
    <dgm:cxn modelId="{A8E2F92E-8593-4126-A4A3-0CC71F65282C}" type="presParOf" srcId="{17426CC4-59C5-476B-9868-1D059CDBB0F8}" destId="{0B43F44A-269C-48C9-AEDD-01EE09B4E242}" srcOrd="0" destOrd="0" presId="urn:microsoft.com/office/officeart/2005/8/layout/orgChart1"/>
    <dgm:cxn modelId="{4554A54E-3F1A-4BCF-B1C4-9E9E89A9CFD2}" type="presParOf" srcId="{0B43F44A-269C-48C9-AEDD-01EE09B4E242}" destId="{5D7AEBA2-1D96-4FE9-B3A7-ED377D7060D9}" srcOrd="0" destOrd="0" presId="urn:microsoft.com/office/officeart/2005/8/layout/orgChart1"/>
    <dgm:cxn modelId="{CCAFA2B0-3AB4-4B2B-A4BA-D601757BC042}" type="presParOf" srcId="{0B43F44A-269C-48C9-AEDD-01EE09B4E242}" destId="{EC9E24CC-3B6D-4BEA-8F62-A0384C135B2F}" srcOrd="1" destOrd="0" presId="urn:microsoft.com/office/officeart/2005/8/layout/orgChart1"/>
    <dgm:cxn modelId="{4D8620D2-D352-4BCC-964D-F7BFDEABE34E}" type="presParOf" srcId="{17426CC4-59C5-476B-9868-1D059CDBB0F8}" destId="{9AFA9A77-691C-486F-98B6-056B0BAB2D26}" srcOrd="1" destOrd="0" presId="urn:microsoft.com/office/officeart/2005/8/layout/orgChart1"/>
    <dgm:cxn modelId="{948AF1D2-31F2-4A70-84D6-64BB77B45B87}" type="presParOf" srcId="{17426CC4-59C5-476B-9868-1D059CDBB0F8}" destId="{2805E2FC-1A3D-4ED6-A4FF-CBA84FB72A52}" srcOrd="2" destOrd="0" presId="urn:microsoft.com/office/officeart/2005/8/layout/orgChart1"/>
    <dgm:cxn modelId="{DA6D8817-1ADC-4A75-A531-B87AE47EF45B}" type="presParOf" srcId="{EBE6141B-EECB-406F-8CF9-5D7A7DE4EAC5}" destId="{D6044025-6C22-4CF2-AB60-5BA680EB2EA5}" srcOrd="4" destOrd="0" presId="urn:microsoft.com/office/officeart/2005/8/layout/orgChart1"/>
    <dgm:cxn modelId="{1442D787-6544-42A7-9994-28AF63580CAE}" type="presParOf" srcId="{D6044025-6C22-4CF2-AB60-5BA680EB2EA5}" destId="{76918B7A-7D0E-41BB-989D-A8D4695E186D}" srcOrd="0" destOrd="0" presId="urn:microsoft.com/office/officeart/2005/8/layout/orgChart1"/>
    <dgm:cxn modelId="{EFFAC8FB-8004-4B7A-B9A3-CDB159612444}" type="presParOf" srcId="{76918B7A-7D0E-41BB-989D-A8D4695E186D}" destId="{E54FF379-4557-4EEE-8526-4B25F930CC4E}" srcOrd="0" destOrd="0" presId="urn:microsoft.com/office/officeart/2005/8/layout/orgChart1"/>
    <dgm:cxn modelId="{C5CB0A62-D1E0-44F0-A97A-7ABCB144DE6A}" type="presParOf" srcId="{76918B7A-7D0E-41BB-989D-A8D4695E186D}" destId="{C3DC6345-880D-4DB3-A4A2-01702C50AB37}" srcOrd="1" destOrd="0" presId="urn:microsoft.com/office/officeart/2005/8/layout/orgChart1"/>
    <dgm:cxn modelId="{6D30C029-1D36-4A4A-8CFE-3A6B632769E9}" type="presParOf" srcId="{D6044025-6C22-4CF2-AB60-5BA680EB2EA5}" destId="{C6FB7BC1-E129-4E9E-BA5E-1ED59AC1FD44}" srcOrd="1" destOrd="0" presId="urn:microsoft.com/office/officeart/2005/8/layout/orgChart1"/>
    <dgm:cxn modelId="{AADFF3B2-F570-41C5-AE45-6C101E2A8D8E}" type="presParOf" srcId="{D6044025-6C22-4CF2-AB60-5BA680EB2EA5}" destId="{7B954BBC-04E7-4314-B39C-02780DDF1E69}" srcOrd="2" destOrd="0" presId="urn:microsoft.com/office/officeart/2005/8/layout/orgChart1"/>
    <dgm:cxn modelId="{AFE48AED-B974-4225-A9BA-CF1880A4F01B}" type="presParOf" srcId="{EBE6141B-EECB-406F-8CF9-5D7A7DE4EAC5}" destId="{FF039847-8529-41C5-B51C-253559822F20}" srcOrd="5" destOrd="0" presId="urn:microsoft.com/office/officeart/2005/8/layout/orgChart1"/>
    <dgm:cxn modelId="{FA58D583-D27D-4681-8DD1-D8122947E4D6}" type="presParOf" srcId="{FF039847-8529-41C5-B51C-253559822F20}" destId="{ECC58F75-89AE-4B2A-A1AB-9433D3EE739F}" srcOrd="0" destOrd="0" presId="urn:microsoft.com/office/officeart/2005/8/layout/orgChart1"/>
    <dgm:cxn modelId="{0C2F29C0-A4A0-4FEC-9346-44814B16FF3A}" type="presParOf" srcId="{ECC58F75-89AE-4B2A-A1AB-9433D3EE739F}" destId="{6082ADF1-26E7-4BBA-A11E-FC73924FCBFE}" srcOrd="0" destOrd="0" presId="urn:microsoft.com/office/officeart/2005/8/layout/orgChart1"/>
    <dgm:cxn modelId="{88B01EFC-77B2-49CF-83B1-53F7E1A39DA3}" type="presParOf" srcId="{ECC58F75-89AE-4B2A-A1AB-9433D3EE739F}" destId="{DA248BC6-F6CB-4302-8858-4E43DC0E8BBB}" srcOrd="1" destOrd="0" presId="urn:microsoft.com/office/officeart/2005/8/layout/orgChart1"/>
    <dgm:cxn modelId="{088CC4FB-122F-44A9-B0E3-35AFE85072C0}" type="presParOf" srcId="{FF039847-8529-41C5-B51C-253559822F20}" destId="{924597C1-BF87-4DBB-9B5B-98D3DD5BB764}" srcOrd="1" destOrd="0" presId="urn:microsoft.com/office/officeart/2005/8/layout/orgChart1"/>
    <dgm:cxn modelId="{C9A788FC-1300-411E-A2DD-60B8EF970DC2}" type="presParOf" srcId="{FF039847-8529-41C5-B51C-253559822F20}" destId="{55C9701E-E01F-485B-9337-A78714752B32}"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AE940463-1762-46BA-9F37-80B884A326D3}">
      <dgm:prSet custT="1"/>
      <dgm:spPr>
        <a:solidFill>
          <a:srgbClr val="00B0F0"/>
        </a:solidFill>
      </dgm:spPr>
      <dgm:t>
        <a:bodyPr/>
        <a:lstStyle/>
        <a:p>
          <a:r>
            <a:rPr lang="ar-SA" sz="2000" b="0" dirty="0" smtClean="0">
              <a:solidFill>
                <a:schemeClr val="tx1"/>
              </a:solidFill>
            </a:rPr>
            <a:t>الطرف المدين</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smtClean="0">
              <a:solidFill>
                <a:schemeClr val="tx1"/>
              </a:solidFill>
            </a:rPr>
            <a:t>الدائنون</a:t>
          </a: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 خصم</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4" custAng="0" custFlipVert="0" custScaleX="249801" custScaleY="161448" custLinFactX="740" custLinFactNeighborX="100000" custLinFactNeighborY="-1146">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255794" custScaleY="679187" custLinFactNeighborX="52463" custLinFactNeighborY="-466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281397" custScaleY="667588" custLinFactX="59369" custLinFactNeighborX="100000" custLinFactNeighborY="-466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4" custScaleX="131757" custScaleY="115906" custLinFactX="4111" custLinFactY="100000" custLinFactNeighborX="100000" custLinFactNeighborY="105849">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4" custScaleX="116350" custLinFactY="200000" custLinFactNeighborX="-42059" custLinFactNeighborY="201681">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3" presStyleCnt="4" custScaleX="96606" custScaleY="87986" custLinFactX="-64867" custLinFactY="300000" custLinFactNeighborX="-100000" custLinFactNeighborY="303202">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Lst>
  <dgm:cxnLst>
    <dgm:cxn modelId="{50164735-F88B-4003-AFAF-D52A22D5415C}" type="presOf" srcId="{AE940463-1762-46BA-9F37-80B884A326D3}" destId="{B7D34493-6F8F-4824-BE1E-8819F66CD3D2}" srcOrd="0" destOrd="0" presId="urn:microsoft.com/office/officeart/2005/8/layout/orgChart1"/>
    <dgm:cxn modelId="{0A25EA2A-32E8-48CB-B9B8-8B949046774F}" type="presOf" srcId="{3541CC7D-EC17-4945-B19F-4EE040871B8F}" destId="{F5D8F0AC-AB89-41B2-A025-8D8ADA98CA02}" srcOrd="1" destOrd="0" presId="urn:microsoft.com/office/officeart/2005/8/layout/orgChart1"/>
    <dgm:cxn modelId="{8343BC68-81AA-442C-8188-CB5379F3E6CE}" type="presOf" srcId="{AE940463-1762-46BA-9F37-80B884A326D3}" destId="{96D30ADD-041A-4CB7-A306-6B814C8B900A}" srcOrd="1" destOrd="0" presId="urn:microsoft.com/office/officeart/2005/8/layout/orgChart1"/>
    <dgm:cxn modelId="{FA078978-1A3F-4173-B218-414503E6D080}" type="presOf" srcId="{F8BB68E7-67D5-4EF0-964A-B74D44C26212}" destId="{1F82D96D-C0BC-4BC4-BCC9-0424AD16FAA8}" srcOrd="0" destOrd="0" presId="urn:microsoft.com/office/officeart/2005/8/layout/orgChart1"/>
    <dgm:cxn modelId="{AF065FF5-50BB-442C-8767-2BC1EDEA7E73}" type="presOf" srcId="{FABBA8CB-C880-4B80-9C99-15F124159F3C}" destId="{E54FF379-4557-4EEE-8526-4B25F930CC4E}" srcOrd="0" destOrd="0" presId="urn:microsoft.com/office/officeart/2005/8/layout/orgChart1"/>
    <dgm:cxn modelId="{3ED8C171-042A-4097-9234-0FE9F88F9708}" srcId="{E5D44F09-13C4-448D-9B12-353D09C94712}" destId="{AE940463-1762-46BA-9F37-80B884A326D3}" srcOrd="1" destOrd="0" parTransId="{E8E3EBC2-0D4A-4397-AD05-7FF732758D95}" sibTransId="{3E52FCDE-D2E5-4EF2-A6AD-BB762DEC1029}"/>
    <dgm:cxn modelId="{3BC64661-261A-4393-8FC7-B6F483C5AC5F}" type="presOf" srcId="{FABBA8CB-C880-4B80-9C99-15F124159F3C}" destId="{C3DC6345-880D-4DB3-A4A2-01702C50AB37}" srcOrd="1" destOrd="0" presId="urn:microsoft.com/office/officeart/2005/8/layout/orgChart1"/>
    <dgm:cxn modelId="{25DE19FF-9CBE-4B2C-B3C8-651600620577}" type="presOf" srcId="{94EB7EF2-F8AD-48CC-9095-F662C730554C}" destId="{4C879745-EA2D-4ECD-A062-78A944E62366}" srcOrd="0" destOrd="0" presId="urn:microsoft.com/office/officeart/2005/8/layout/orgChart1"/>
    <dgm:cxn modelId="{4E42A77A-419D-4727-BF28-9A2D4D7C4B5E}" type="presOf" srcId="{3541CC7D-EC17-4945-B19F-4EE040871B8F}" destId="{549A9472-CEF8-410D-B806-EA471E1E19D3}"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34F50BD0-A835-4FC8-8E55-42BB38718EE0}" srcId="{E5D44F09-13C4-448D-9B12-353D09C94712}" destId="{8AA1D6ED-50C0-4FC4-B942-582428E2E097}" srcOrd="0" destOrd="0" parTransId="{05190E6A-D2BC-4C59-B41B-6BA7A48626DE}" sibTransId="{D51DE234-53D0-4823-8172-F218996116CF}"/>
    <dgm:cxn modelId="{575F7CE7-8B6C-47E8-BAB1-11C992CD87D6}" type="presOf" srcId="{E5D44F09-13C4-448D-9B12-353D09C94712}" destId="{EBE6141B-EECB-406F-8CF9-5D7A7DE4EAC5}" srcOrd="0" destOrd="0" presId="urn:microsoft.com/office/officeart/2005/8/layout/orgChart1"/>
    <dgm:cxn modelId="{B811CBB7-1EB0-46A3-877A-CFD6944CD4E2}" srcId="{E5D44F09-13C4-448D-9B12-353D09C94712}" destId="{F8BB68E7-67D5-4EF0-964A-B74D44C26212}" srcOrd="2" destOrd="0" parTransId="{D54EAACE-3931-4C8F-BC27-C565DEB4D80D}" sibTransId="{AECE1523-7D3D-4BAE-BD4A-20E7B2300784}"/>
    <dgm:cxn modelId="{F0D50D31-D272-4F13-8E41-DEBEAE6BB52D}" type="presOf" srcId="{1F76C4BB-51DE-45B8-8394-0A0F020EEC9D}" destId="{341059F2-4045-43E1-B5F4-43DDB1FC98CF}" srcOrd="0"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D84AA674-6822-4769-8EB9-E734922ECD25}" type="presOf" srcId="{8AA1D6ED-50C0-4FC4-B942-582428E2E097}" destId="{C2E5BC77-8AAE-442F-A03B-21F9716795C4}" srcOrd="1" destOrd="0" presId="urn:microsoft.com/office/officeart/2005/8/layout/orgChart1"/>
    <dgm:cxn modelId="{16E53548-611B-44EB-B6CE-98BCC6F42329}" type="presOf" srcId="{8AA1D6ED-50C0-4FC4-B942-582428E2E097}" destId="{73E42993-6A8C-4DEC-947A-CE689BCB0C69}" srcOrd="0" destOrd="0" presId="urn:microsoft.com/office/officeart/2005/8/layout/orgChart1"/>
    <dgm:cxn modelId="{1115A432-8F21-4C1F-9083-BCCD9A6B33C3}" type="presOf" srcId="{FACA5C1E-AACB-4ED8-9C50-BFE553CAE440}" destId="{CE62D83F-A450-47AF-B53A-6E8AD00EAA48}" srcOrd="0" destOrd="0" presId="urn:microsoft.com/office/officeart/2005/8/layout/orgChart1"/>
    <dgm:cxn modelId="{1F23938C-A618-48FD-9B52-E4C1F010A49F}" type="presOf" srcId="{FACA5C1E-AACB-4ED8-9C50-BFE553CAE440}" destId="{ACDE0E0B-418B-425D-BA8D-7F47CF2E6399}" srcOrd="1" destOrd="0" presId="urn:microsoft.com/office/officeart/2005/8/layout/orgChart1"/>
    <dgm:cxn modelId="{5D94951C-DB44-4DCB-A8A9-79E20CCD38F2}" srcId="{E5D44F09-13C4-448D-9B12-353D09C94712}" destId="{FABBA8CB-C880-4B80-9C99-15F124159F3C}" srcOrd="3" destOrd="0" parTransId="{5E51506C-CCD9-4EF5-B16A-3CDC7EECDEC5}" sibTransId="{EE82D059-F4FC-4CAD-B3BA-11BBFFF43377}"/>
    <dgm:cxn modelId="{41B4F279-6D2B-435C-97BF-8746AE31CB01}" type="presOf" srcId="{F8BB68E7-67D5-4EF0-964A-B74D44C26212}" destId="{09C607AC-EB87-4453-A930-D322B419921C}" srcOrd="1" destOrd="0" presId="urn:microsoft.com/office/officeart/2005/8/layout/orgChart1"/>
    <dgm:cxn modelId="{E8843961-BD47-48B0-A1BD-20B0CE34B5EC}" type="presParOf" srcId="{EBE6141B-EECB-406F-8CF9-5D7A7DE4EAC5}" destId="{D6CD46A3-2965-41F2-A139-6BFB0EDD3827}" srcOrd="0" destOrd="0" presId="urn:microsoft.com/office/officeart/2005/8/layout/orgChart1"/>
    <dgm:cxn modelId="{BAEE3707-6259-4550-9BD8-5AA32EB38690}" type="presParOf" srcId="{D6CD46A3-2965-41F2-A139-6BFB0EDD3827}" destId="{B5262786-F85C-4D32-ADE7-B7A222368651}" srcOrd="0" destOrd="0" presId="urn:microsoft.com/office/officeart/2005/8/layout/orgChart1"/>
    <dgm:cxn modelId="{161938C9-72E2-4324-8132-6DA3DE9ED4BC}" type="presParOf" srcId="{B5262786-F85C-4D32-ADE7-B7A222368651}" destId="{73E42993-6A8C-4DEC-947A-CE689BCB0C69}" srcOrd="0" destOrd="0" presId="urn:microsoft.com/office/officeart/2005/8/layout/orgChart1"/>
    <dgm:cxn modelId="{84CA99D2-94AF-4544-A6C1-DA0063A9C367}" type="presParOf" srcId="{B5262786-F85C-4D32-ADE7-B7A222368651}" destId="{C2E5BC77-8AAE-442F-A03B-21F9716795C4}" srcOrd="1" destOrd="0" presId="urn:microsoft.com/office/officeart/2005/8/layout/orgChart1"/>
    <dgm:cxn modelId="{04D9CBDC-C1D4-417D-A6FA-1F165E691765}" type="presParOf" srcId="{D6CD46A3-2965-41F2-A139-6BFB0EDD3827}" destId="{A5A7BC98-A96E-49B9-9D29-74EF91E81B27}" srcOrd="1" destOrd="0" presId="urn:microsoft.com/office/officeart/2005/8/layout/orgChart1"/>
    <dgm:cxn modelId="{16B0C6AB-CB73-4559-A0FE-DE62026B5832}" type="presParOf" srcId="{A5A7BC98-A96E-49B9-9D29-74EF91E81B27}" destId="{341059F2-4045-43E1-B5F4-43DDB1FC98CF}" srcOrd="0" destOrd="0" presId="urn:microsoft.com/office/officeart/2005/8/layout/orgChart1"/>
    <dgm:cxn modelId="{3729E955-DEBC-419F-9446-4FECB2443D96}" type="presParOf" srcId="{A5A7BC98-A96E-49B9-9D29-74EF91E81B27}" destId="{08F72A3E-4DDB-49C8-A39A-5025CAB4BEC3}" srcOrd="1" destOrd="0" presId="urn:microsoft.com/office/officeart/2005/8/layout/orgChart1"/>
    <dgm:cxn modelId="{FFB8597E-5EBF-4247-BC9A-88946C822E50}" type="presParOf" srcId="{08F72A3E-4DDB-49C8-A39A-5025CAB4BEC3}" destId="{1FB44A53-37DD-44B1-9548-C427AFB0180F}" srcOrd="0" destOrd="0" presId="urn:microsoft.com/office/officeart/2005/8/layout/orgChart1"/>
    <dgm:cxn modelId="{CCDB5785-850A-4653-8EFA-DEFF8376BCBD}" type="presParOf" srcId="{1FB44A53-37DD-44B1-9548-C427AFB0180F}" destId="{CE62D83F-A450-47AF-B53A-6E8AD00EAA48}" srcOrd="0" destOrd="0" presId="urn:microsoft.com/office/officeart/2005/8/layout/orgChart1"/>
    <dgm:cxn modelId="{4DC4B764-02ED-42A8-97D0-1681DA5FB5D6}" type="presParOf" srcId="{1FB44A53-37DD-44B1-9548-C427AFB0180F}" destId="{ACDE0E0B-418B-425D-BA8D-7F47CF2E6399}" srcOrd="1" destOrd="0" presId="urn:microsoft.com/office/officeart/2005/8/layout/orgChart1"/>
    <dgm:cxn modelId="{53A5AEE5-E567-44B3-8CCD-5B5E15743F0D}" type="presParOf" srcId="{08F72A3E-4DDB-49C8-A39A-5025CAB4BEC3}" destId="{AEACD3EA-A6D9-4A9E-A9F0-D9ABFE5E873D}" srcOrd="1" destOrd="0" presId="urn:microsoft.com/office/officeart/2005/8/layout/orgChart1"/>
    <dgm:cxn modelId="{8F447A67-66CE-4C8D-AD7B-64E365F99721}" type="presParOf" srcId="{08F72A3E-4DDB-49C8-A39A-5025CAB4BEC3}" destId="{F24B981E-3E6E-45BD-A5AE-7194E1B6F41F}" srcOrd="2" destOrd="0" presId="urn:microsoft.com/office/officeart/2005/8/layout/orgChart1"/>
    <dgm:cxn modelId="{E2BFB843-CC6E-4B65-9CD8-F65A0A5487A0}" type="presParOf" srcId="{A5A7BC98-A96E-49B9-9D29-74EF91E81B27}" destId="{4C879745-EA2D-4ECD-A062-78A944E62366}" srcOrd="2" destOrd="0" presId="urn:microsoft.com/office/officeart/2005/8/layout/orgChart1"/>
    <dgm:cxn modelId="{5D14CD67-C311-4034-9DA2-834B1E2AB8BE}" type="presParOf" srcId="{A5A7BC98-A96E-49B9-9D29-74EF91E81B27}" destId="{DEA912C8-A03E-45C0-B56C-E4A1D3FB7301}" srcOrd="3" destOrd="0" presId="urn:microsoft.com/office/officeart/2005/8/layout/orgChart1"/>
    <dgm:cxn modelId="{6DE0348B-7DF9-4F84-9274-D71E4BAFDE61}" type="presParOf" srcId="{DEA912C8-A03E-45C0-B56C-E4A1D3FB7301}" destId="{43A87811-EC26-45A6-85E6-6C26354E794A}" srcOrd="0" destOrd="0" presId="urn:microsoft.com/office/officeart/2005/8/layout/orgChart1"/>
    <dgm:cxn modelId="{D047033D-C5E9-418F-BEB5-47A229ECDE1F}" type="presParOf" srcId="{43A87811-EC26-45A6-85E6-6C26354E794A}" destId="{549A9472-CEF8-410D-B806-EA471E1E19D3}" srcOrd="0" destOrd="0" presId="urn:microsoft.com/office/officeart/2005/8/layout/orgChart1"/>
    <dgm:cxn modelId="{496CD889-0EDF-444C-A240-315237B909F2}" type="presParOf" srcId="{43A87811-EC26-45A6-85E6-6C26354E794A}" destId="{F5D8F0AC-AB89-41B2-A025-8D8ADA98CA02}" srcOrd="1" destOrd="0" presId="urn:microsoft.com/office/officeart/2005/8/layout/orgChart1"/>
    <dgm:cxn modelId="{61104911-54D3-4057-B4A7-908480C86796}" type="presParOf" srcId="{DEA912C8-A03E-45C0-B56C-E4A1D3FB7301}" destId="{7A9ACF45-A754-4769-8510-5B416CFBDBFE}" srcOrd="1" destOrd="0" presId="urn:microsoft.com/office/officeart/2005/8/layout/orgChart1"/>
    <dgm:cxn modelId="{948AB9DE-727D-4621-9155-FF7D070D1E3C}" type="presParOf" srcId="{DEA912C8-A03E-45C0-B56C-E4A1D3FB7301}" destId="{B440DB50-09C2-45A9-8238-17B1D0DE101C}" srcOrd="2" destOrd="0" presId="urn:microsoft.com/office/officeart/2005/8/layout/orgChart1"/>
    <dgm:cxn modelId="{43C6D37B-2228-49F6-97B9-18D95267216F}" type="presParOf" srcId="{D6CD46A3-2965-41F2-A139-6BFB0EDD3827}" destId="{B60C4072-3D3D-4D49-A6FD-3D04A1CBE534}" srcOrd="2" destOrd="0" presId="urn:microsoft.com/office/officeart/2005/8/layout/orgChart1"/>
    <dgm:cxn modelId="{5AD9EA06-6C26-4F1F-81DC-D3B6CE3BFEF4}" type="presParOf" srcId="{EBE6141B-EECB-406F-8CF9-5D7A7DE4EAC5}" destId="{1D55C01F-5D6A-4E41-A454-2A4105AB6AD0}" srcOrd="1" destOrd="0" presId="urn:microsoft.com/office/officeart/2005/8/layout/orgChart1"/>
    <dgm:cxn modelId="{974C0CE2-0A35-4F81-8B2B-C3D352921AE8}" type="presParOf" srcId="{1D55C01F-5D6A-4E41-A454-2A4105AB6AD0}" destId="{0438654E-5A42-4A8D-A941-5AA65E22C1BF}" srcOrd="0" destOrd="0" presId="urn:microsoft.com/office/officeart/2005/8/layout/orgChart1"/>
    <dgm:cxn modelId="{C5E2C6A5-775D-427B-9A68-7D1EA19630FA}" type="presParOf" srcId="{0438654E-5A42-4A8D-A941-5AA65E22C1BF}" destId="{B7D34493-6F8F-4824-BE1E-8819F66CD3D2}" srcOrd="0" destOrd="0" presId="urn:microsoft.com/office/officeart/2005/8/layout/orgChart1"/>
    <dgm:cxn modelId="{8547A37E-33EC-4C0B-AEE0-AE39F60BDA5F}" type="presParOf" srcId="{0438654E-5A42-4A8D-A941-5AA65E22C1BF}" destId="{96D30ADD-041A-4CB7-A306-6B814C8B900A}" srcOrd="1" destOrd="0" presId="urn:microsoft.com/office/officeart/2005/8/layout/orgChart1"/>
    <dgm:cxn modelId="{66877091-EB51-40AC-BE18-194AA54175A1}" type="presParOf" srcId="{1D55C01F-5D6A-4E41-A454-2A4105AB6AD0}" destId="{E94FEEA3-7284-47A1-8D93-9ED8D21A230B}" srcOrd="1" destOrd="0" presId="urn:microsoft.com/office/officeart/2005/8/layout/orgChart1"/>
    <dgm:cxn modelId="{062D4EA1-0421-4F41-A579-11C2C8DB7FCE}" type="presParOf" srcId="{1D55C01F-5D6A-4E41-A454-2A4105AB6AD0}" destId="{F277A117-0B8D-4762-AA4E-AD1BA6CF027A}" srcOrd="2" destOrd="0" presId="urn:microsoft.com/office/officeart/2005/8/layout/orgChart1"/>
    <dgm:cxn modelId="{7F094442-9E50-4504-83D1-3E0F48E6D2A7}" type="presParOf" srcId="{EBE6141B-EECB-406F-8CF9-5D7A7DE4EAC5}" destId="{811FAA97-1CE2-4505-BA2A-829573923AE3}" srcOrd="2" destOrd="0" presId="urn:microsoft.com/office/officeart/2005/8/layout/orgChart1"/>
    <dgm:cxn modelId="{7A1F50A9-0A2F-4499-B39C-DC31E5F3BFBB}" type="presParOf" srcId="{811FAA97-1CE2-4505-BA2A-829573923AE3}" destId="{EC2077EF-B39E-4B2F-915D-08ADC7A669CC}" srcOrd="0" destOrd="0" presId="urn:microsoft.com/office/officeart/2005/8/layout/orgChart1"/>
    <dgm:cxn modelId="{BEBD4216-EF79-4519-ABB9-B65197C79661}" type="presParOf" srcId="{EC2077EF-B39E-4B2F-915D-08ADC7A669CC}" destId="{1F82D96D-C0BC-4BC4-BCC9-0424AD16FAA8}" srcOrd="0" destOrd="0" presId="urn:microsoft.com/office/officeart/2005/8/layout/orgChart1"/>
    <dgm:cxn modelId="{A08B1E3F-2814-4D32-97D4-39137ACC5022}" type="presParOf" srcId="{EC2077EF-B39E-4B2F-915D-08ADC7A669CC}" destId="{09C607AC-EB87-4453-A930-D322B419921C}" srcOrd="1" destOrd="0" presId="urn:microsoft.com/office/officeart/2005/8/layout/orgChart1"/>
    <dgm:cxn modelId="{E9895DF9-B649-4C87-B2B6-672639D61CB7}" type="presParOf" srcId="{811FAA97-1CE2-4505-BA2A-829573923AE3}" destId="{D5F8945A-6E61-4762-B38D-511832D20AF2}" srcOrd="1" destOrd="0" presId="urn:microsoft.com/office/officeart/2005/8/layout/orgChart1"/>
    <dgm:cxn modelId="{EB40BFCC-9A6F-4E71-8E13-A29F36653DAE}" type="presParOf" srcId="{811FAA97-1CE2-4505-BA2A-829573923AE3}" destId="{29A588A0-C6EA-4381-B41D-9EABB02B44EE}" srcOrd="2" destOrd="0" presId="urn:microsoft.com/office/officeart/2005/8/layout/orgChart1"/>
    <dgm:cxn modelId="{4A839929-149D-4D99-AB69-26680C23C3FC}" type="presParOf" srcId="{EBE6141B-EECB-406F-8CF9-5D7A7DE4EAC5}" destId="{D6044025-6C22-4CF2-AB60-5BA680EB2EA5}" srcOrd="3" destOrd="0" presId="urn:microsoft.com/office/officeart/2005/8/layout/orgChart1"/>
    <dgm:cxn modelId="{F4261C84-78EA-46C5-901D-680D4223DD06}" type="presParOf" srcId="{D6044025-6C22-4CF2-AB60-5BA680EB2EA5}" destId="{76918B7A-7D0E-41BB-989D-A8D4695E186D}" srcOrd="0" destOrd="0" presId="urn:microsoft.com/office/officeart/2005/8/layout/orgChart1"/>
    <dgm:cxn modelId="{D547CD0C-2C64-45A9-879A-6A547B1AB087}" type="presParOf" srcId="{76918B7A-7D0E-41BB-989D-A8D4695E186D}" destId="{E54FF379-4557-4EEE-8526-4B25F930CC4E}" srcOrd="0" destOrd="0" presId="urn:microsoft.com/office/officeart/2005/8/layout/orgChart1"/>
    <dgm:cxn modelId="{8AED02B9-24A0-414D-9E0D-0B3ABCC7E2DD}" type="presParOf" srcId="{76918B7A-7D0E-41BB-989D-A8D4695E186D}" destId="{C3DC6345-880D-4DB3-A4A2-01702C50AB37}" srcOrd="1" destOrd="0" presId="urn:microsoft.com/office/officeart/2005/8/layout/orgChart1"/>
    <dgm:cxn modelId="{80B3308D-C8D6-4D71-9A0B-71931DDC0215}" type="presParOf" srcId="{D6044025-6C22-4CF2-AB60-5BA680EB2EA5}" destId="{C6FB7BC1-E129-4E9E-BA5E-1ED59AC1FD44}" srcOrd="1" destOrd="0" presId="urn:microsoft.com/office/officeart/2005/8/layout/orgChart1"/>
    <dgm:cxn modelId="{1946D71B-002B-4C9A-9033-CD8C7EF07C74}" type="presParOf" srcId="{D6044025-6C22-4CF2-AB60-5BA680EB2EA5}" destId="{7B954BBC-04E7-4314-B39C-02780DDF1E69}"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AE940463-1762-46BA-9F37-80B884A326D3}">
      <dgm:prSet custT="1"/>
      <dgm:spPr>
        <a:solidFill>
          <a:srgbClr val="00B0F0"/>
        </a:solidFill>
      </dgm:spPr>
      <dgm:t>
        <a:bodyPr/>
        <a:lstStyle/>
        <a:p>
          <a:r>
            <a:rPr lang="ar-SA" sz="2000" b="0" dirty="0" smtClean="0">
              <a:solidFill>
                <a:schemeClr val="tx1"/>
              </a:solidFill>
            </a:rPr>
            <a:t>الطرف المدين</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smtClean="0">
              <a:solidFill>
                <a:schemeClr val="tx1"/>
              </a:solidFill>
            </a:rPr>
            <a:t>الصندوق</a:t>
          </a: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 أصل</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4" custAng="0" custFlipVert="0" custScaleX="249801" custScaleY="161448" custLinFactX="740" custLinFactNeighborX="100000" custLinFactNeighborY="-1146">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255794" custScaleY="679187" custLinFactNeighborX="52463" custLinFactNeighborY="-466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281397" custScaleY="667588" custLinFactX="59369" custLinFactNeighborX="100000" custLinFactNeighborY="-466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4" custScaleX="131757" custScaleY="115906" custLinFactX="5844" custLinFactY="97941" custLinFactNeighborX="100000" custLinFactNeighborY="100000">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4" custScaleX="116350" custLinFactY="200000" custLinFactNeighborX="-42059" custLinFactNeighborY="201681">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3" presStyleCnt="4" custScaleX="79140" custScaleY="87986" custLinFactX="-65295" custLinFactY="288485" custLinFactNeighborX="-100000" custLinFactNeighborY="300000">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Lst>
  <dgm:cxnLst>
    <dgm:cxn modelId="{3ED8C171-042A-4097-9234-0FE9F88F9708}" srcId="{E5D44F09-13C4-448D-9B12-353D09C94712}" destId="{AE940463-1762-46BA-9F37-80B884A326D3}" srcOrd="1" destOrd="0" parTransId="{E8E3EBC2-0D4A-4397-AD05-7FF732758D95}" sibTransId="{3E52FCDE-D2E5-4EF2-A6AD-BB762DEC1029}"/>
    <dgm:cxn modelId="{8B4DE10D-ACFE-44CF-9E62-DC6D146AF51D}" type="presOf" srcId="{F8BB68E7-67D5-4EF0-964A-B74D44C26212}" destId="{1F82D96D-C0BC-4BC4-BCC9-0424AD16FAA8}" srcOrd="0" destOrd="0" presId="urn:microsoft.com/office/officeart/2005/8/layout/orgChart1"/>
    <dgm:cxn modelId="{B495F5B5-F79B-465E-81C0-0766F183B1A5}" type="presOf" srcId="{8AA1D6ED-50C0-4FC4-B942-582428E2E097}" destId="{C2E5BC77-8AAE-442F-A03B-21F9716795C4}" srcOrd="1" destOrd="0" presId="urn:microsoft.com/office/officeart/2005/8/layout/orgChart1"/>
    <dgm:cxn modelId="{A5708673-DC88-41F0-A5F3-9C75563DBF14}" type="presOf" srcId="{FACA5C1E-AACB-4ED8-9C50-BFE553CAE440}" destId="{ACDE0E0B-418B-425D-BA8D-7F47CF2E6399}" srcOrd="1" destOrd="0" presId="urn:microsoft.com/office/officeart/2005/8/layout/orgChart1"/>
    <dgm:cxn modelId="{0A5114B9-1A98-4AE4-B7D6-753BCC8FE0C4}" type="presOf" srcId="{8AA1D6ED-50C0-4FC4-B942-582428E2E097}" destId="{73E42993-6A8C-4DEC-947A-CE689BCB0C69}" srcOrd="0" destOrd="0" presId="urn:microsoft.com/office/officeart/2005/8/layout/orgChart1"/>
    <dgm:cxn modelId="{64353C08-2346-45BD-8577-61A1AF0831AE}" type="presOf" srcId="{1F76C4BB-51DE-45B8-8394-0A0F020EEC9D}" destId="{341059F2-4045-43E1-B5F4-43DDB1FC98CF}" srcOrd="0" destOrd="0" presId="urn:microsoft.com/office/officeart/2005/8/layout/orgChart1"/>
    <dgm:cxn modelId="{CE068F5A-F98C-4DE8-A87C-889A2208B3E4}" type="presOf" srcId="{3541CC7D-EC17-4945-B19F-4EE040871B8F}" destId="{549A9472-CEF8-410D-B806-EA471E1E19D3}"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34F50BD0-A835-4FC8-8E55-42BB38718EE0}" srcId="{E5D44F09-13C4-448D-9B12-353D09C94712}" destId="{8AA1D6ED-50C0-4FC4-B942-582428E2E097}" srcOrd="0" destOrd="0" parTransId="{05190E6A-D2BC-4C59-B41B-6BA7A48626DE}" sibTransId="{D51DE234-53D0-4823-8172-F218996116CF}"/>
    <dgm:cxn modelId="{B811CBB7-1EB0-46A3-877A-CFD6944CD4E2}" srcId="{E5D44F09-13C4-448D-9B12-353D09C94712}" destId="{F8BB68E7-67D5-4EF0-964A-B74D44C26212}" srcOrd="2" destOrd="0" parTransId="{D54EAACE-3931-4C8F-BC27-C565DEB4D80D}" sibTransId="{AECE1523-7D3D-4BAE-BD4A-20E7B2300784}"/>
    <dgm:cxn modelId="{487BC0E7-0AE7-443F-9D1D-FB02896FABBB}" type="presOf" srcId="{3541CC7D-EC17-4945-B19F-4EE040871B8F}" destId="{F5D8F0AC-AB89-41B2-A025-8D8ADA98CA02}" srcOrd="1" destOrd="0" presId="urn:microsoft.com/office/officeart/2005/8/layout/orgChart1"/>
    <dgm:cxn modelId="{D04FDAA1-B272-4A11-BA72-6FD3D09FDFF0}" type="presOf" srcId="{AE940463-1762-46BA-9F37-80B884A326D3}" destId="{B7D34493-6F8F-4824-BE1E-8819F66CD3D2}" srcOrd="0" destOrd="0" presId="urn:microsoft.com/office/officeart/2005/8/layout/orgChart1"/>
    <dgm:cxn modelId="{96C27A8C-1983-4758-95C7-E20CF56FE7DF}" type="presOf" srcId="{E5D44F09-13C4-448D-9B12-353D09C94712}" destId="{EBE6141B-EECB-406F-8CF9-5D7A7DE4EAC5}" srcOrd="0" destOrd="0" presId="urn:microsoft.com/office/officeart/2005/8/layout/orgChart1"/>
    <dgm:cxn modelId="{0F8F20D4-2773-4213-A32C-2243B5CFAFF2}" type="presOf" srcId="{FACA5C1E-AACB-4ED8-9C50-BFE553CAE440}" destId="{CE62D83F-A450-47AF-B53A-6E8AD00EAA48}" srcOrd="0"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11D828F9-71E9-4378-94FB-0370066A3FE2}" type="presOf" srcId="{AE940463-1762-46BA-9F37-80B884A326D3}" destId="{96D30ADD-041A-4CB7-A306-6B814C8B900A}" srcOrd="1" destOrd="0" presId="urn:microsoft.com/office/officeart/2005/8/layout/orgChart1"/>
    <dgm:cxn modelId="{5D94951C-DB44-4DCB-A8A9-79E20CCD38F2}" srcId="{E5D44F09-13C4-448D-9B12-353D09C94712}" destId="{FABBA8CB-C880-4B80-9C99-15F124159F3C}" srcOrd="3" destOrd="0" parTransId="{5E51506C-CCD9-4EF5-B16A-3CDC7EECDEC5}" sibTransId="{EE82D059-F4FC-4CAD-B3BA-11BBFFF43377}"/>
    <dgm:cxn modelId="{E8FA00C8-6BEC-41B4-9C46-61FD8D6FDFCF}" type="presOf" srcId="{F8BB68E7-67D5-4EF0-964A-B74D44C26212}" destId="{09C607AC-EB87-4453-A930-D322B419921C}" srcOrd="1" destOrd="0" presId="urn:microsoft.com/office/officeart/2005/8/layout/orgChart1"/>
    <dgm:cxn modelId="{8534A598-16E8-4F48-9BDC-A3766673DE74}" type="presOf" srcId="{94EB7EF2-F8AD-48CC-9095-F662C730554C}" destId="{4C879745-EA2D-4ECD-A062-78A944E62366}" srcOrd="0" destOrd="0" presId="urn:microsoft.com/office/officeart/2005/8/layout/orgChart1"/>
    <dgm:cxn modelId="{24BB3E4C-CD10-499B-ADEC-AF0BE6CA37C0}" type="presOf" srcId="{FABBA8CB-C880-4B80-9C99-15F124159F3C}" destId="{E54FF379-4557-4EEE-8526-4B25F930CC4E}" srcOrd="0" destOrd="0" presId="urn:microsoft.com/office/officeart/2005/8/layout/orgChart1"/>
    <dgm:cxn modelId="{86BAC250-274B-4A33-81DB-A15B50501D0E}" type="presOf" srcId="{FABBA8CB-C880-4B80-9C99-15F124159F3C}" destId="{C3DC6345-880D-4DB3-A4A2-01702C50AB37}" srcOrd="1" destOrd="0" presId="urn:microsoft.com/office/officeart/2005/8/layout/orgChart1"/>
    <dgm:cxn modelId="{7B84A2AC-CDD0-4EF7-98D5-572121D02FD1}" type="presParOf" srcId="{EBE6141B-EECB-406F-8CF9-5D7A7DE4EAC5}" destId="{D6CD46A3-2965-41F2-A139-6BFB0EDD3827}" srcOrd="0" destOrd="0" presId="urn:microsoft.com/office/officeart/2005/8/layout/orgChart1"/>
    <dgm:cxn modelId="{81F974B9-4E05-4A5E-A560-8D2B54F06707}" type="presParOf" srcId="{D6CD46A3-2965-41F2-A139-6BFB0EDD3827}" destId="{B5262786-F85C-4D32-ADE7-B7A222368651}" srcOrd="0" destOrd="0" presId="urn:microsoft.com/office/officeart/2005/8/layout/orgChart1"/>
    <dgm:cxn modelId="{156D53E8-E7A8-4331-80BC-98740104F1BE}" type="presParOf" srcId="{B5262786-F85C-4D32-ADE7-B7A222368651}" destId="{73E42993-6A8C-4DEC-947A-CE689BCB0C69}" srcOrd="0" destOrd="0" presId="urn:microsoft.com/office/officeart/2005/8/layout/orgChart1"/>
    <dgm:cxn modelId="{22687364-0B96-4DBC-B44C-6803FD38BFAB}" type="presParOf" srcId="{B5262786-F85C-4D32-ADE7-B7A222368651}" destId="{C2E5BC77-8AAE-442F-A03B-21F9716795C4}" srcOrd="1" destOrd="0" presId="urn:microsoft.com/office/officeart/2005/8/layout/orgChart1"/>
    <dgm:cxn modelId="{8EED604A-AB77-413B-8743-81C99D304A39}" type="presParOf" srcId="{D6CD46A3-2965-41F2-A139-6BFB0EDD3827}" destId="{A5A7BC98-A96E-49B9-9D29-74EF91E81B27}" srcOrd="1" destOrd="0" presId="urn:microsoft.com/office/officeart/2005/8/layout/orgChart1"/>
    <dgm:cxn modelId="{242A3DA0-95B0-4D8F-B500-1110DFB66B74}" type="presParOf" srcId="{A5A7BC98-A96E-49B9-9D29-74EF91E81B27}" destId="{341059F2-4045-43E1-B5F4-43DDB1FC98CF}" srcOrd="0" destOrd="0" presId="urn:microsoft.com/office/officeart/2005/8/layout/orgChart1"/>
    <dgm:cxn modelId="{9217E479-110A-46A4-97B0-272B4630CCE6}" type="presParOf" srcId="{A5A7BC98-A96E-49B9-9D29-74EF91E81B27}" destId="{08F72A3E-4DDB-49C8-A39A-5025CAB4BEC3}" srcOrd="1" destOrd="0" presId="urn:microsoft.com/office/officeart/2005/8/layout/orgChart1"/>
    <dgm:cxn modelId="{41BDEDEF-AC11-4422-847D-B4AAA123CDC9}" type="presParOf" srcId="{08F72A3E-4DDB-49C8-A39A-5025CAB4BEC3}" destId="{1FB44A53-37DD-44B1-9548-C427AFB0180F}" srcOrd="0" destOrd="0" presId="urn:microsoft.com/office/officeart/2005/8/layout/orgChart1"/>
    <dgm:cxn modelId="{592F995F-18CA-4F09-824F-F16D4924497A}" type="presParOf" srcId="{1FB44A53-37DD-44B1-9548-C427AFB0180F}" destId="{CE62D83F-A450-47AF-B53A-6E8AD00EAA48}" srcOrd="0" destOrd="0" presId="urn:microsoft.com/office/officeart/2005/8/layout/orgChart1"/>
    <dgm:cxn modelId="{4545D3B2-714C-4ADD-87A5-20383D6079B7}" type="presParOf" srcId="{1FB44A53-37DD-44B1-9548-C427AFB0180F}" destId="{ACDE0E0B-418B-425D-BA8D-7F47CF2E6399}" srcOrd="1" destOrd="0" presId="urn:microsoft.com/office/officeart/2005/8/layout/orgChart1"/>
    <dgm:cxn modelId="{B9FD32D6-4487-43AA-B3F2-57C4AC6B5C5E}" type="presParOf" srcId="{08F72A3E-4DDB-49C8-A39A-5025CAB4BEC3}" destId="{AEACD3EA-A6D9-4A9E-A9F0-D9ABFE5E873D}" srcOrd="1" destOrd="0" presId="urn:microsoft.com/office/officeart/2005/8/layout/orgChart1"/>
    <dgm:cxn modelId="{C67B955A-1EA4-471B-8671-256183A31F6C}" type="presParOf" srcId="{08F72A3E-4DDB-49C8-A39A-5025CAB4BEC3}" destId="{F24B981E-3E6E-45BD-A5AE-7194E1B6F41F}" srcOrd="2" destOrd="0" presId="urn:microsoft.com/office/officeart/2005/8/layout/orgChart1"/>
    <dgm:cxn modelId="{6820FD18-293F-4199-82B1-B1F3DE3DA04A}" type="presParOf" srcId="{A5A7BC98-A96E-49B9-9D29-74EF91E81B27}" destId="{4C879745-EA2D-4ECD-A062-78A944E62366}" srcOrd="2" destOrd="0" presId="urn:microsoft.com/office/officeart/2005/8/layout/orgChart1"/>
    <dgm:cxn modelId="{B049A381-F028-463B-91A3-3DA36EB25878}" type="presParOf" srcId="{A5A7BC98-A96E-49B9-9D29-74EF91E81B27}" destId="{DEA912C8-A03E-45C0-B56C-E4A1D3FB7301}" srcOrd="3" destOrd="0" presId="urn:microsoft.com/office/officeart/2005/8/layout/orgChart1"/>
    <dgm:cxn modelId="{BCA383E4-775F-43AC-AC30-30AAFEA1D958}" type="presParOf" srcId="{DEA912C8-A03E-45C0-B56C-E4A1D3FB7301}" destId="{43A87811-EC26-45A6-85E6-6C26354E794A}" srcOrd="0" destOrd="0" presId="urn:microsoft.com/office/officeart/2005/8/layout/orgChart1"/>
    <dgm:cxn modelId="{A36FEA0C-59F5-43B8-9B71-E4F0EBE3FCF4}" type="presParOf" srcId="{43A87811-EC26-45A6-85E6-6C26354E794A}" destId="{549A9472-CEF8-410D-B806-EA471E1E19D3}" srcOrd="0" destOrd="0" presId="urn:microsoft.com/office/officeart/2005/8/layout/orgChart1"/>
    <dgm:cxn modelId="{07F35666-AA93-4F65-AC2D-F91CE2B9C265}" type="presParOf" srcId="{43A87811-EC26-45A6-85E6-6C26354E794A}" destId="{F5D8F0AC-AB89-41B2-A025-8D8ADA98CA02}" srcOrd="1" destOrd="0" presId="urn:microsoft.com/office/officeart/2005/8/layout/orgChart1"/>
    <dgm:cxn modelId="{966D314B-95F0-449C-AAAF-BA1A89E68621}" type="presParOf" srcId="{DEA912C8-A03E-45C0-B56C-E4A1D3FB7301}" destId="{7A9ACF45-A754-4769-8510-5B416CFBDBFE}" srcOrd="1" destOrd="0" presId="urn:microsoft.com/office/officeart/2005/8/layout/orgChart1"/>
    <dgm:cxn modelId="{4E102CBD-9537-492E-A7EC-D5D3EF350A4F}" type="presParOf" srcId="{DEA912C8-A03E-45C0-B56C-E4A1D3FB7301}" destId="{B440DB50-09C2-45A9-8238-17B1D0DE101C}" srcOrd="2" destOrd="0" presId="urn:microsoft.com/office/officeart/2005/8/layout/orgChart1"/>
    <dgm:cxn modelId="{1189AD34-ED75-4F52-A7C6-5F286F111BED}" type="presParOf" srcId="{D6CD46A3-2965-41F2-A139-6BFB0EDD3827}" destId="{B60C4072-3D3D-4D49-A6FD-3D04A1CBE534}" srcOrd="2" destOrd="0" presId="urn:microsoft.com/office/officeart/2005/8/layout/orgChart1"/>
    <dgm:cxn modelId="{D9A054D0-18B6-45D5-8010-74952512A6EB}" type="presParOf" srcId="{EBE6141B-EECB-406F-8CF9-5D7A7DE4EAC5}" destId="{1D55C01F-5D6A-4E41-A454-2A4105AB6AD0}" srcOrd="1" destOrd="0" presId="urn:microsoft.com/office/officeart/2005/8/layout/orgChart1"/>
    <dgm:cxn modelId="{02D6AE47-BE2B-4A49-A019-9E5A3E368A81}" type="presParOf" srcId="{1D55C01F-5D6A-4E41-A454-2A4105AB6AD0}" destId="{0438654E-5A42-4A8D-A941-5AA65E22C1BF}" srcOrd="0" destOrd="0" presId="urn:microsoft.com/office/officeart/2005/8/layout/orgChart1"/>
    <dgm:cxn modelId="{89BD73FE-FF0A-4114-B9BD-8F3D14CF70F1}" type="presParOf" srcId="{0438654E-5A42-4A8D-A941-5AA65E22C1BF}" destId="{B7D34493-6F8F-4824-BE1E-8819F66CD3D2}" srcOrd="0" destOrd="0" presId="urn:microsoft.com/office/officeart/2005/8/layout/orgChart1"/>
    <dgm:cxn modelId="{0A4539C9-447E-4145-81FC-0D730207EDCC}" type="presParOf" srcId="{0438654E-5A42-4A8D-A941-5AA65E22C1BF}" destId="{96D30ADD-041A-4CB7-A306-6B814C8B900A}" srcOrd="1" destOrd="0" presId="urn:microsoft.com/office/officeart/2005/8/layout/orgChart1"/>
    <dgm:cxn modelId="{8EA5A1A1-A2DE-4532-964F-0F7690C9149F}" type="presParOf" srcId="{1D55C01F-5D6A-4E41-A454-2A4105AB6AD0}" destId="{E94FEEA3-7284-47A1-8D93-9ED8D21A230B}" srcOrd="1" destOrd="0" presId="urn:microsoft.com/office/officeart/2005/8/layout/orgChart1"/>
    <dgm:cxn modelId="{638B452B-9738-4EDA-8572-B9665026CE13}" type="presParOf" srcId="{1D55C01F-5D6A-4E41-A454-2A4105AB6AD0}" destId="{F277A117-0B8D-4762-AA4E-AD1BA6CF027A}" srcOrd="2" destOrd="0" presId="urn:microsoft.com/office/officeart/2005/8/layout/orgChart1"/>
    <dgm:cxn modelId="{66BBD488-8449-4564-B1FF-19609128B67A}" type="presParOf" srcId="{EBE6141B-EECB-406F-8CF9-5D7A7DE4EAC5}" destId="{811FAA97-1CE2-4505-BA2A-829573923AE3}" srcOrd="2" destOrd="0" presId="urn:microsoft.com/office/officeart/2005/8/layout/orgChart1"/>
    <dgm:cxn modelId="{EBC1856C-7A0B-4B34-B656-259F9C725A24}" type="presParOf" srcId="{811FAA97-1CE2-4505-BA2A-829573923AE3}" destId="{EC2077EF-B39E-4B2F-915D-08ADC7A669CC}" srcOrd="0" destOrd="0" presId="urn:microsoft.com/office/officeart/2005/8/layout/orgChart1"/>
    <dgm:cxn modelId="{14CDC14B-3DA0-44F6-AABA-648E2E12CE68}" type="presParOf" srcId="{EC2077EF-B39E-4B2F-915D-08ADC7A669CC}" destId="{1F82D96D-C0BC-4BC4-BCC9-0424AD16FAA8}" srcOrd="0" destOrd="0" presId="urn:microsoft.com/office/officeart/2005/8/layout/orgChart1"/>
    <dgm:cxn modelId="{93D81F76-378A-4DF2-A150-4FF87B01DD04}" type="presParOf" srcId="{EC2077EF-B39E-4B2F-915D-08ADC7A669CC}" destId="{09C607AC-EB87-4453-A930-D322B419921C}" srcOrd="1" destOrd="0" presId="urn:microsoft.com/office/officeart/2005/8/layout/orgChart1"/>
    <dgm:cxn modelId="{1367EFCA-6F90-4D2E-8124-E7C5A2BD0A0D}" type="presParOf" srcId="{811FAA97-1CE2-4505-BA2A-829573923AE3}" destId="{D5F8945A-6E61-4762-B38D-511832D20AF2}" srcOrd="1" destOrd="0" presId="urn:microsoft.com/office/officeart/2005/8/layout/orgChart1"/>
    <dgm:cxn modelId="{C45481A4-E713-424D-8BD2-9FEE692C78AA}" type="presParOf" srcId="{811FAA97-1CE2-4505-BA2A-829573923AE3}" destId="{29A588A0-C6EA-4381-B41D-9EABB02B44EE}" srcOrd="2" destOrd="0" presId="urn:microsoft.com/office/officeart/2005/8/layout/orgChart1"/>
    <dgm:cxn modelId="{8660BCD7-89C0-406F-BEF1-0FFE788FDB67}" type="presParOf" srcId="{EBE6141B-EECB-406F-8CF9-5D7A7DE4EAC5}" destId="{D6044025-6C22-4CF2-AB60-5BA680EB2EA5}" srcOrd="3" destOrd="0" presId="urn:microsoft.com/office/officeart/2005/8/layout/orgChart1"/>
    <dgm:cxn modelId="{FC737A73-7880-46F9-9F8B-41AADB1194AA}" type="presParOf" srcId="{D6044025-6C22-4CF2-AB60-5BA680EB2EA5}" destId="{76918B7A-7D0E-41BB-989D-A8D4695E186D}" srcOrd="0" destOrd="0" presId="urn:microsoft.com/office/officeart/2005/8/layout/orgChart1"/>
    <dgm:cxn modelId="{D1B5D3EA-FACF-44DA-AB9A-D6CDB5122087}" type="presParOf" srcId="{76918B7A-7D0E-41BB-989D-A8D4695E186D}" destId="{E54FF379-4557-4EEE-8526-4B25F930CC4E}" srcOrd="0" destOrd="0" presId="urn:microsoft.com/office/officeart/2005/8/layout/orgChart1"/>
    <dgm:cxn modelId="{F429BA7C-3991-463D-9D5D-81169BC8B08A}" type="presParOf" srcId="{76918B7A-7D0E-41BB-989D-A8D4695E186D}" destId="{C3DC6345-880D-4DB3-A4A2-01702C50AB37}" srcOrd="1" destOrd="0" presId="urn:microsoft.com/office/officeart/2005/8/layout/orgChart1"/>
    <dgm:cxn modelId="{ED79C63E-D5C8-43FB-832F-988A14BFB44E}" type="presParOf" srcId="{D6044025-6C22-4CF2-AB60-5BA680EB2EA5}" destId="{C6FB7BC1-E129-4E9E-BA5E-1ED59AC1FD44}" srcOrd="1" destOrd="0" presId="urn:microsoft.com/office/officeart/2005/8/layout/orgChart1"/>
    <dgm:cxn modelId="{A4E51A7B-9AD3-4DE7-AB1D-4F5612221617}" type="presParOf" srcId="{D6044025-6C22-4CF2-AB60-5BA680EB2EA5}" destId="{7B954BBC-04E7-4314-B39C-02780DDF1E69}"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79745-EA2D-4ECD-A062-78A944E62366}">
      <dsp:nvSpPr>
        <dsp:cNvPr id="0" name=""/>
        <dsp:cNvSpPr/>
      </dsp:nvSpPr>
      <dsp:spPr>
        <a:xfrm>
          <a:off x="4313195" y="1039542"/>
          <a:ext cx="1862308" cy="218403"/>
        </a:xfrm>
        <a:custGeom>
          <a:avLst/>
          <a:gdLst/>
          <a:ahLst/>
          <a:cxnLst/>
          <a:rect l="0" t="0" r="0" b="0"/>
          <a:pathLst>
            <a:path>
              <a:moveTo>
                <a:pt x="0" y="0"/>
              </a:moveTo>
              <a:lnTo>
                <a:pt x="0" y="99231"/>
              </a:lnTo>
              <a:lnTo>
                <a:pt x="1862308" y="99231"/>
              </a:lnTo>
              <a:lnTo>
                <a:pt x="1862308" y="2184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2049193" y="1039542"/>
          <a:ext cx="2264001" cy="218403"/>
        </a:xfrm>
        <a:custGeom>
          <a:avLst/>
          <a:gdLst/>
          <a:ahLst/>
          <a:cxnLst/>
          <a:rect l="0" t="0" r="0" b="0"/>
          <a:pathLst>
            <a:path>
              <a:moveTo>
                <a:pt x="2264001" y="0"/>
              </a:moveTo>
              <a:lnTo>
                <a:pt x="2264001" y="99231"/>
              </a:lnTo>
              <a:lnTo>
                <a:pt x="0" y="99231"/>
              </a:lnTo>
              <a:lnTo>
                <a:pt x="0" y="2184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895603" y="123343"/>
          <a:ext cx="2835184" cy="916199"/>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895603" y="123343"/>
        <a:ext cx="2835184" cy="916199"/>
      </dsp:txXfrm>
    </dsp:sp>
    <dsp:sp modelId="{CE62D83F-A450-47AF-B53A-6E8AD00EAA48}">
      <dsp:nvSpPr>
        <dsp:cNvPr id="0" name=""/>
        <dsp:cNvSpPr/>
      </dsp:nvSpPr>
      <dsp:spPr>
        <a:xfrm>
          <a:off x="597592" y="1257946"/>
          <a:ext cx="2903203" cy="3157762"/>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597592" y="1257946"/>
        <a:ext cx="2903203" cy="3157762"/>
      </dsp:txXfrm>
    </dsp:sp>
    <dsp:sp modelId="{549A9472-CEF8-410D-B806-EA471E1E19D3}">
      <dsp:nvSpPr>
        <dsp:cNvPr id="0" name=""/>
        <dsp:cNvSpPr/>
      </dsp:nvSpPr>
      <dsp:spPr>
        <a:xfrm>
          <a:off x="4578608" y="1257946"/>
          <a:ext cx="3193791" cy="2947303"/>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578608" y="1257946"/>
        <a:ext cx="3193791" cy="2947303"/>
      </dsp:txXfrm>
    </dsp:sp>
    <dsp:sp modelId="{B7D34493-6F8F-4824-BE1E-8819F66CD3D2}">
      <dsp:nvSpPr>
        <dsp:cNvPr id="0" name=""/>
        <dsp:cNvSpPr/>
      </dsp:nvSpPr>
      <dsp:spPr>
        <a:xfrm>
          <a:off x="5791202" y="1266339"/>
          <a:ext cx="1012649" cy="683420"/>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البنك </a:t>
          </a:r>
        </a:p>
        <a:p>
          <a:pPr lvl="0" algn="ctr" defTabSz="889000">
            <a:lnSpc>
              <a:spcPct val="90000"/>
            </a:lnSpc>
            <a:spcBef>
              <a:spcPct val="0"/>
            </a:spcBef>
            <a:spcAft>
              <a:spcPct val="35000"/>
            </a:spcAft>
          </a:pPr>
          <a:r>
            <a:rPr lang="ar-SA" sz="2000" b="0" kern="1200" dirty="0" smtClean="0">
              <a:solidFill>
                <a:schemeClr val="tx1"/>
              </a:solidFill>
            </a:rPr>
            <a:t>(الآخذ)</a:t>
          </a:r>
        </a:p>
      </dsp:txBody>
      <dsp:txXfrm>
        <a:off x="5791202" y="1266339"/>
        <a:ext cx="1012649" cy="683420"/>
      </dsp:txXfrm>
    </dsp:sp>
    <dsp:sp modelId="{1F82D96D-C0BC-4BC4-BCC9-0424AD16FAA8}">
      <dsp:nvSpPr>
        <dsp:cNvPr id="0" name=""/>
        <dsp:cNvSpPr/>
      </dsp:nvSpPr>
      <dsp:spPr>
        <a:xfrm>
          <a:off x="5943595" y="2333144"/>
          <a:ext cx="714241" cy="567488"/>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أصل</a:t>
          </a:r>
        </a:p>
      </dsp:txBody>
      <dsp:txXfrm>
        <a:off x="5943595" y="2333144"/>
        <a:ext cx="714241" cy="567488"/>
      </dsp:txXfrm>
    </dsp:sp>
    <dsp:sp modelId="{E54FF379-4557-4EEE-8526-4B25F930CC4E}">
      <dsp:nvSpPr>
        <dsp:cNvPr id="0" name=""/>
        <dsp:cNvSpPr/>
      </dsp:nvSpPr>
      <dsp:spPr>
        <a:xfrm>
          <a:off x="5943595" y="3323740"/>
          <a:ext cx="740913" cy="499310"/>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مدين</a:t>
          </a:r>
          <a:endParaRPr lang="en-GB" sz="2000" kern="1200" dirty="0"/>
        </a:p>
      </dsp:txBody>
      <dsp:txXfrm>
        <a:off x="5943595" y="3323740"/>
        <a:ext cx="740913" cy="4993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79745-EA2D-4ECD-A062-78A944E62366}">
      <dsp:nvSpPr>
        <dsp:cNvPr id="0" name=""/>
        <dsp:cNvSpPr/>
      </dsp:nvSpPr>
      <dsp:spPr>
        <a:xfrm>
          <a:off x="4313195" y="916201"/>
          <a:ext cx="1862308" cy="218403"/>
        </a:xfrm>
        <a:custGeom>
          <a:avLst/>
          <a:gdLst/>
          <a:ahLst/>
          <a:cxnLst/>
          <a:rect l="0" t="0" r="0" b="0"/>
          <a:pathLst>
            <a:path>
              <a:moveTo>
                <a:pt x="0" y="0"/>
              </a:moveTo>
              <a:lnTo>
                <a:pt x="0" y="99231"/>
              </a:lnTo>
              <a:lnTo>
                <a:pt x="1862308" y="99231"/>
              </a:lnTo>
              <a:lnTo>
                <a:pt x="1862308" y="2184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2049193" y="916201"/>
          <a:ext cx="2264001" cy="218403"/>
        </a:xfrm>
        <a:custGeom>
          <a:avLst/>
          <a:gdLst/>
          <a:ahLst/>
          <a:cxnLst/>
          <a:rect l="0" t="0" r="0" b="0"/>
          <a:pathLst>
            <a:path>
              <a:moveTo>
                <a:pt x="2264001" y="0"/>
              </a:moveTo>
              <a:lnTo>
                <a:pt x="2264001" y="99231"/>
              </a:lnTo>
              <a:lnTo>
                <a:pt x="0" y="99231"/>
              </a:lnTo>
              <a:lnTo>
                <a:pt x="0" y="2184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895603" y="2"/>
          <a:ext cx="2835184" cy="916199"/>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895603" y="2"/>
        <a:ext cx="2835184" cy="916199"/>
      </dsp:txXfrm>
    </dsp:sp>
    <dsp:sp modelId="{CE62D83F-A450-47AF-B53A-6E8AD00EAA48}">
      <dsp:nvSpPr>
        <dsp:cNvPr id="0" name=""/>
        <dsp:cNvSpPr/>
      </dsp:nvSpPr>
      <dsp:spPr>
        <a:xfrm>
          <a:off x="597592" y="1134605"/>
          <a:ext cx="2903203" cy="3404443"/>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597592" y="1134605"/>
        <a:ext cx="2903203" cy="3404443"/>
      </dsp:txXfrm>
    </dsp:sp>
    <dsp:sp modelId="{549A9472-CEF8-410D-B806-EA471E1E19D3}">
      <dsp:nvSpPr>
        <dsp:cNvPr id="0" name=""/>
        <dsp:cNvSpPr/>
      </dsp:nvSpPr>
      <dsp:spPr>
        <a:xfrm>
          <a:off x="4578608" y="1134605"/>
          <a:ext cx="3193791" cy="3180546"/>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578608" y="1134605"/>
        <a:ext cx="3193791" cy="3180546"/>
      </dsp:txXfrm>
    </dsp:sp>
    <dsp:sp modelId="{B7D34493-6F8F-4824-BE1E-8819F66CD3D2}">
      <dsp:nvSpPr>
        <dsp:cNvPr id="0" name=""/>
        <dsp:cNvSpPr/>
      </dsp:nvSpPr>
      <dsp:spPr>
        <a:xfrm>
          <a:off x="5791202" y="1142998"/>
          <a:ext cx="1012649" cy="683420"/>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البنك </a:t>
          </a:r>
        </a:p>
        <a:p>
          <a:pPr lvl="0" algn="ctr" defTabSz="889000">
            <a:lnSpc>
              <a:spcPct val="90000"/>
            </a:lnSpc>
            <a:spcBef>
              <a:spcPct val="0"/>
            </a:spcBef>
            <a:spcAft>
              <a:spcPct val="35000"/>
            </a:spcAft>
          </a:pPr>
          <a:r>
            <a:rPr lang="ar-SA" sz="2000" b="0" kern="1200" dirty="0" smtClean="0">
              <a:solidFill>
                <a:schemeClr val="tx1"/>
              </a:solidFill>
            </a:rPr>
            <a:t>(الآخذ)</a:t>
          </a:r>
        </a:p>
      </dsp:txBody>
      <dsp:txXfrm>
        <a:off x="5791202" y="1142998"/>
        <a:ext cx="1012649" cy="683420"/>
      </dsp:txXfrm>
    </dsp:sp>
    <dsp:sp modelId="{1F82D96D-C0BC-4BC4-BCC9-0424AD16FAA8}">
      <dsp:nvSpPr>
        <dsp:cNvPr id="0" name=""/>
        <dsp:cNvSpPr/>
      </dsp:nvSpPr>
      <dsp:spPr>
        <a:xfrm>
          <a:off x="5943595" y="2209803"/>
          <a:ext cx="714241" cy="567488"/>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أصل</a:t>
          </a:r>
        </a:p>
      </dsp:txBody>
      <dsp:txXfrm>
        <a:off x="5943595" y="2209803"/>
        <a:ext cx="714241" cy="567488"/>
      </dsp:txXfrm>
    </dsp:sp>
    <dsp:sp modelId="{E54FF379-4557-4EEE-8526-4B25F930CC4E}">
      <dsp:nvSpPr>
        <dsp:cNvPr id="0" name=""/>
        <dsp:cNvSpPr/>
      </dsp:nvSpPr>
      <dsp:spPr>
        <a:xfrm>
          <a:off x="5943595" y="3200400"/>
          <a:ext cx="740913" cy="499310"/>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مدين</a:t>
          </a:r>
          <a:endParaRPr lang="en-GB" sz="2000" kern="1200" dirty="0"/>
        </a:p>
      </dsp:txBody>
      <dsp:txXfrm>
        <a:off x="5943595" y="3200400"/>
        <a:ext cx="740913" cy="4993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79745-EA2D-4ECD-A062-78A944E62366}">
      <dsp:nvSpPr>
        <dsp:cNvPr id="0" name=""/>
        <dsp:cNvSpPr/>
      </dsp:nvSpPr>
      <dsp:spPr>
        <a:xfrm>
          <a:off x="4313195" y="916201"/>
          <a:ext cx="1862308" cy="218403"/>
        </a:xfrm>
        <a:custGeom>
          <a:avLst/>
          <a:gdLst/>
          <a:ahLst/>
          <a:cxnLst/>
          <a:rect l="0" t="0" r="0" b="0"/>
          <a:pathLst>
            <a:path>
              <a:moveTo>
                <a:pt x="0" y="0"/>
              </a:moveTo>
              <a:lnTo>
                <a:pt x="0" y="99231"/>
              </a:lnTo>
              <a:lnTo>
                <a:pt x="1862308" y="99231"/>
              </a:lnTo>
              <a:lnTo>
                <a:pt x="1862308" y="2184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2049193" y="916201"/>
          <a:ext cx="2264001" cy="218403"/>
        </a:xfrm>
        <a:custGeom>
          <a:avLst/>
          <a:gdLst/>
          <a:ahLst/>
          <a:cxnLst/>
          <a:rect l="0" t="0" r="0" b="0"/>
          <a:pathLst>
            <a:path>
              <a:moveTo>
                <a:pt x="2264001" y="0"/>
              </a:moveTo>
              <a:lnTo>
                <a:pt x="2264001" y="99231"/>
              </a:lnTo>
              <a:lnTo>
                <a:pt x="0" y="99231"/>
              </a:lnTo>
              <a:lnTo>
                <a:pt x="0" y="2184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895603" y="2"/>
          <a:ext cx="2835184" cy="916199"/>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895603" y="2"/>
        <a:ext cx="2835184" cy="916199"/>
      </dsp:txXfrm>
    </dsp:sp>
    <dsp:sp modelId="{CE62D83F-A450-47AF-B53A-6E8AD00EAA48}">
      <dsp:nvSpPr>
        <dsp:cNvPr id="0" name=""/>
        <dsp:cNvSpPr/>
      </dsp:nvSpPr>
      <dsp:spPr>
        <a:xfrm>
          <a:off x="597592" y="1134605"/>
          <a:ext cx="2903203" cy="3404443"/>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597592" y="1134605"/>
        <a:ext cx="2903203" cy="3404443"/>
      </dsp:txXfrm>
    </dsp:sp>
    <dsp:sp modelId="{549A9472-CEF8-410D-B806-EA471E1E19D3}">
      <dsp:nvSpPr>
        <dsp:cNvPr id="0" name=""/>
        <dsp:cNvSpPr/>
      </dsp:nvSpPr>
      <dsp:spPr>
        <a:xfrm>
          <a:off x="4578608" y="1134605"/>
          <a:ext cx="3193791" cy="3180546"/>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578608" y="1134605"/>
        <a:ext cx="3193791" cy="3180546"/>
      </dsp:txXfrm>
    </dsp:sp>
    <dsp:sp modelId="{B7D34493-6F8F-4824-BE1E-8819F66CD3D2}">
      <dsp:nvSpPr>
        <dsp:cNvPr id="0" name=""/>
        <dsp:cNvSpPr/>
      </dsp:nvSpPr>
      <dsp:spPr>
        <a:xfrm>
          <a:off x="5791202" y="1142998"/>
          <a:ext cx="1012649" cy="683420"/>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المبنى</a:t>
          </a:r>
        </a:p>
        <a:p>
          <a:pPr lvl="0" algn="ctr" defTabSz="889000">
            <a:lnSpc>
              <a:spcPct val="90000"/>
            </a:lnSpc>
            <a:spcBef>
              <a:spcPct val="0"/>
            </a:spcBef>
            <a:spcAft>
              <a:spcPct val="35000"/>
            </a:spcAft>
          </a:pPr>
          <a:r>
            <a:rPr lang="ar-SA" sz="2000" b="0" kern="1200" dirty="0" smtClean="0">
              <a:solidFill>
                <a:schemeClr val="tx1"/>
              </a:solidFill>
            </a:rPr>
            <a:t>(الآخذ)</a:t>
          </a:r>
        </a:p>
      </dsp:txBody>
      <dsp:txXfrm>
        <a:off x="5791202" y="1142998"/>
        <a:ext cx="1012649" cy="683420"/>
      </dsp:txXfrm>
    </dsp:sp>
    <dsp:sp modelId="{1F82D96D-C0BC-4BC4-BCC9-0424AD16FAA8}">
      <dsp:nvSpPr>
        <dsp:cNvPr id="0" name=""/>
        <dsp:cNvSpPr/>
      </dsp:nvSpPr>
      <dsp:spPr>
        <a:xfrm>
          <a:off x="5943595" y="2209803"/>
          <a:ext cx="714241" cy="567488"/>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أصل</a:t>
          </a:r>
        </a:p>
      </dsp:txBody>
      <dsp:txXfrm>
        <a:off x="5943595" y="2209803"/>
        <a:ext cx="714241" cy="567488"/>
      </dsp:txXfrm>
    </dsp:sp>
    <dsp:sp modelId="{E54FF379-4557-4EEE-8526-4B25F930CC4E}">
      <dsp:nvSpPr>
        <dsp:cNvPr id="0" name=""/>
        <dsp:cNvSpPr/>
      </dsp:nvSpPr>
      <dsp:spPr>
        <a:xfrm>
          <a:off x="5943595" y="3200400"/>
          <a:ext cx="740913" cy="499310"/>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مدين</a:t>
          </a:r>
          <a:endParaRPr lang="en-GB" sz="2000" kern="1200" dirty="0"/>
        </a:p>
      </dsp:txBody>
      <dsp:txXfrm>
        <a:off x="5943595" y="3200400"/>
        <a:ext cx="740913" cy="4993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79745-EA2D-4ECD-A062-78A944E62366}">
      <dsp:nvSpPr>
        <dsp:cNvPr id="0" name=""/>
        <dsp:cNvSpPr/>
      </dsp:nvSpPr>
      <dsp:spPr>
        <a:xfrm>
          <a:off x="4133359" y="897164"/>
          <a:ext cx="2108890" cy="169547"/>
        </a:xfrm>
        <a:custGeom>
          <a:avLst/>
          <a:gdLst/>
          <a:ahLst/>
          <a:cxnLst/>
          <a:rect l="0" t="0" r="0" b="0"/>
          <a:pathLst>
            <a:path>
              <a:moveTo>
                <a:pt x="0" y="0"/>
              </a:moveTo>
              <a:lnTo>
                <a:pt x="0" y="55355"/>
              </a:lnTo>
              <a:lnTo>
                <a:pt x="2108890" y="55355"/>
              </a:lnTo>
              <a:lnTo>
                <a:pt x="2108890" y="1695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963986" y="897164"/>
          <a:ext cx="2169372" cy="209274"/>
        </a:xfrm>
        <a:custGeom>
          <a:avLst/>
          <a:gdLst/>
          <a:ahLst/>
          <a:cxnLst/>
          <a:rect l="0" t="0" r="0" b="0"/>
          <a:pathLst>
            <a:path>
              <a:moveTo>
                <a:pt x="2169372" y="0"/>
              </a:moveTo>
              <a:lnTo>
                <a:pt x="2169372" y="95083"/>
              </a:lnTo>
              <a:lnTo>
                <a:pt x="0" y="95083"/>
              </a:lnTo>
              <a:lnTo>
                <a:pt x="0" y="20927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775018" y="19260"/>
          <a:ext cx="2716681" cy="877904"/>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775018" y="19260"/>
        <a:ext cx="2716681" cy="877904"/>
      </dsp:txXfrm>
    </dsp:sp>
    <dsp:sp modelId="{CE62D83F-A450-47AF-B53A-6E8AD00EAA48}">
      <dsp:nvSpPr>
        <dsp:cNvPr id="0" name=""/>
        <dsp:cNvSpPr/>
      </dsp:nvSpPr>
      <dsp:spPr>
        <a:xfrm>
          <a:off x="573058" y="1106439"/>
          <a:ext cx="2781857" cy="3414728"/>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573058" y="1106439"/>
        <a:ext cx="2781857" cy="3414728"/>
      </dsp:txXfrm>
    </dsp:sp>
    <dsp:sp modelId="{549A9472-CEF8-410D-B806-EA471E1E19D3}">
      <dsp:nvSpPr>
        <dsp:cNvPr id="0" name=""/>
        <dsp:cNvSpPr/>
      </dsp:nvSpPr>
      <dsp:spPr>
        <a:xfrm>
          <a:off x="4712099" y="1066711"/>
          <a:ext cx="3060300" cy="3140892"/>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712099" y="1066711"/>
        <a:ext cx="3060300" cy="3140892"/>
      </dsp:txXfrm>
    </dsp:sp>
    <dsp:sp modelId="{B7D34493-6F8F-4824-BE1E-8819F66CD3D2}">
      <dsp:nvSpPr>
        <dsp:cNvPr id="0" name=""/>
        <dsp:cNvSpPr/>
      </dsp:nvSpPr>
      <dsp:spPr>
        <a:xfrm>
          <a:off x="5638800" y="1066711"/>
          <a:ext cx="1294301" cy="654850"/>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ar-SA" sz="1800" b="0" kern="1200" dirty="0" smtClean="0">
              <a:solidFill>
                <a:schemeClr val="tx1"/>
              </a:solidFill>
            </a:rPr>
            <a:t>الآلات والمعدات </a:t>
          </a:r>
        </a:p>
        <a:p>
          <a:pPr lvl="0" algn="ctr" defTabSz="800100">
            <a:lnSpc>
              <a:spcPct val="90000"/>
            </a:lnSpc>
            <a:spcBef>
              <a:spcPct val="0"/>
            </a:spcBef>
            <a:spcAft>
              <a:spcPct val="35000"/>
            </a:spcAft>
          </a:pPr>
          <a:r>
            <a:rPr lang="ar-SA" sz="1800" b="0" kern="1200" dirty="0" smtClean="0">
              <a:solidFill>
                <a:schemeClr val="tx1"/>
              </a:solidFill>
            </a:rPr>
            <a:t>(الآخذ</a:t>
          </a:r>
          <a:r>
            <a:rPr lang="ar-SA" sz="2000" b="0" kern="1200" dirty="0" smtClean="0">
              <a:solidFill>
                <a:schemeClr val="tx1"/>
              </a:solidFill>
            </a:rPr>
            <a:t>)</a:t>
          </a:r>
        </a:p>
      </dsp:txBody>
      <dsp:txXfrm>
        <a:off x="5638800" y="1066711"/>
        <a:ext cx="1294301" cy="654850"/>
      </dsp:txXfrm>
    </dsp:sp>
    <dsp:sp modelId="{1F82D96D-C0BC-4BC4-BCC9-0424AD16FAA8}">
      <dsp:nvSpPr>
        <dsp:cNvPr id="0" name=""/>
        <dsp:cNvSpPr/>
      </dsp:nvSpPr>
      <dsp:spPr>
        <a:xfrm>
          <a:off x="6019591" y="2136697"/>
          <a:ext cx="684387" cy="543769"/>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أصل</a:t>
          </a:r>
        </a:p>
      </dsp:txBody>
      <dsp:txXfrm>
        <a:off x="6019591" y="2136697"/>
        <a:ext cx="684387" cy="543769"/>
      </dsp:txXfrm>
    </dsp:sp>
    <dsp:sp modelId="{E54FF379-4557-4EEE-8526-4B25F930CC4E}">
      <dsp:nvSpPr>
        <dsp:cNvPr id="0" name=""/>
        <dsp:cNvSpPr/>
      </dsp:nvSpPr>
      <dsp:spPr>
        <a:xfrm>
          <a:off x="5943604" y="3124111"/>
          <a:ext cx="709944" cy="478440"/>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مدين</a:t>
          </a:r>
          <a:endParaRPr lang="en-GB" sz="2000" kern="1200" dirty="0"/>
        </a:p>
      </dsp:txBody>
      <dsp:txXfrm>
        <a:off x="5943604" y="3124111"/>
        <a:ext cx="709944" cy="4784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79745-EA2D-4ECD-A062-78A944E62366}">
      <dsp:nvSpPr>
        <dsp:cNvPr id="0" name=""/>
        <dsp:cNvSpPr/>
      </dsp:nvSpPr>
      <dsp:spPr>
        <a:xfrm>
          <a:off x="4051310" y="999219"/>
          <a:ext cx="2100672" cy="205167"/>
        </a:xfrm>
        <a:custGeom>
          <a:avLst/>
          <a:gdLst/>
          <a:ahLst/>
          <a:cxnLst/>
          <a:rect l="0" t="0" r="0" b="0"/>
          <a:pathLst>
            <a:path>
              <a:moveTo>
                <a:pt x="0" y="0"/>
              </a:moveTo>
              <a:lnTo>
                <a:pt x="0" y="93217"/>
              </a:lnTo>
              <a:lnTo>
                <a:pt x="2100672" y="93217"/>
              </a:lnTo>
              <a:lnTo>
                <a:pt x="2100672" y="20516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924520" y="999219"/>
          <a:ext cx="2126789" cy="205167"/>
        </a:xfrm>
        <a:custGeom>
          <a:avLst/>
          <a:gdLst/>
          <a:ahLst/>
          <a:cxnLst/>
          <a:rect l="0" t="0" r="0" b="0"/>
          <a:pathLst>
            <a:path>
              <a:moveTo>
                <a:pt x="2126789" y="0"/>
              </a:moveTo>
              <a:lnTo>
                <a:pt x="2126789" y="93217"/>
              </a:lnTo>
              <a:lnTo>
                <a:pt x="0" y="93217"/>
              </a:lnTo>
              <a:lnTo>
                <a:pt x="0" y="20516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719632" y="138547"/>
          <a:ext cx="2663355" cy="860671"/>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719632" y="138547"/>
        <a:ext cx="2663355" cy="860671"/>
      </dsp:txXfrm>
    </dsp:sp>
    <dsp:sp modelId="{CE62D83F-A450-47AF-B53A-6E8AD00EAA48}">
      <dsp:nvSpPr>
        <dsp:cNvPr id="0" name=""/>
        <dsp:cNvSpPr/>
      </dsp:nvSpPr>
      <dsp:spPr>
        <a:xfrm>
          <a:off x="560895" y="1204386"/>
          <a:ext cx="2727251" cy="3198113"/>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560895" y="1204386"/>
        <a:ext cx="2727251" cy="3198113"/>
      </dsp:txXfrm>
    </dsp:sp>
    <dsp:sp modelId="{549A9472-CEF8-410D-B806-EA471E1E19D3}">
      <dsp:nvSpPr>
        <dsp:cNvPr id="0" name=""/>
        <dsp:cNvSpPr/>
      </dsp:nvSpPr>
      <dsp:spPr>
        <a:xfrm>
          <a:off x="4651868" y="1204386"/>
          <a:ext cx="3000228" cy="3176709"/>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651868" y="1204386"/>
        <a:ext cx="3000228" cy="3176709"/>
      </dsp:txXfrm>
    </dsp:sp>
    <dsp:sp modelId="{B7D34493-6F8F-4824-BE1E-8819F66CD3D2}">
      <dsp:nvSpPr>
        <dsp:cNvPr id="0" name=""/>
        <dsp:cNvSpPr/>
      </dsp:nvSpPr>
      <dsp:spPr>
        <a:xfrm>
          <a:off x="5562598" y="1219201"/>
          <a:ext cx="1423289" cy="642001"/>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النقدية بالصندوق</a:t>
          </a:r>
        </a:p>
        <a:p>
          <a:pPr lvl="0" algn="ctr" defTabSz="889000">
            <a:lnSpc>
              <a:spcPct val="90000"/>
            </a:lnSpc>
            <a:spcBef>
              <a:spcPct val="0"/>
            </a:spcBef>
            <a:spcAft>
              <a:spcPct val="35000"/>
            </a:spcAft>
          </a:pPr>
          <a:r>
            <a:rPr lang="ar-SA" sz="2000" b="0" kern="1200" dirty="0" smtClean="0">
              <a:solidFill>
                <a:schemeClr val="tx1"/>
              </a:solidFill>
            </a:rPr>
            <a:t>(الآخذ)</a:t>
          </a:r>
        </a:p>
      </dsp:txBody>
      <dsp:txXfrm>
        <a:off x="5562598" y="1219201"/>
        <a:ext cx="1423289" cy="642001"/>
      </dsp:txXfrm>
    </dsp:sp>
    <dsp:sp modelId="{1F82D96D-C0BC-4BC4-BCC9-0424AD16FAA8}">
      <dsp:nvSpPr>
        <dsp:cNvPr id="0" name=""/>
        <dsp:cNvSpPr/>
      </dsp:nvSpPr>
      <dsp:spPr>
        <a:xfrm>
          <a:off x="6054911" y="2214421"/>
          <a:ext cx="670953" cy="533095"/>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أصل</a:t>
          </a:r>
        </a:p>
      </dsp:txBody>
      <dsp:txXfrm>
        <a:off x="6054911" y="2214421"/>
        <a:ext cx="670953" cy="533095"/>
      </dsp:txXfrm>
    </dsp:sp>
    <dsp:sp modelId="{E54FF379-4557-4EEE-8526-4B25F930CC4E}">
      <dsp:nvSpPr>
        <dsp:cNvPr id="0" name=""/>
        <dsp:cNvSpPr/>
      </dsp:nvSpPr>
      <dsp:spPr>
        <a:xfrm>
          <a:off x="6054911" y="3144981"/>
          <a:ext cx="696009" cy="469049"/>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مدين</a:t>
          </a:r>
          <a:endParaRPr lang="en-GB" sz="2000" kern="1200" dirty="0"/>
        </a:p>
      </dsp:txBody>
      <dsp:txXfrm>
        <a:off x="6054911" y="3144981"/>
        <a:ext cx="696009" cy="46904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79745-EA2D-4ECD-A062-78A944E62366}">
      <dsp:nvSpPr>
        <dsp:cNvPr id="0" name=""/>
        <dsp:cNvSpPr/>
      </dsp:nvSpPr>
      <dsp:spPr>
        <a:xfrm>
          <a:off x="3637909" y="816662"/>
          <a:ext cx="1885698" cy="184171"/>
        </a:xfrm>
        <a:custGeom>
          <a:avLst/>
          <a:gdLst/>
          <a:ahLst/>
          <a:cxnLst/>
          <a:rect l="0" t="0" r="0" b="0"/>
          <a:pathLst>
            <a:path>
              <a:moveTo>
                <a:pt x="0" y="0"/>
              </a:moveTo>
              <a:lnTo>
                <a:pt x="0" y="83677"/>
              </a:lnTo>
              <a:lnTo>
                <a:pt x="1885698" y="83677"/>
              </a:lnTo>
              <a:lnTo>
                <a:pt x="1885698" y="1841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728766" y="816662"/>
          <a:ext cx="1909142" cy="184171"/>
        </a:xfrm>
        <a:custGeom>
          <a:avLst/>
          <a:gdLst/>
          <a:ahLst/>
          <a:cxnLst/>
          <a:rect l="0" t="0" r="0" b="0"/>
          <a:pathLst>
            <a:path>
              <a:moveTo>
                <a:pt x="1909142" y="0"/>
              </a:moveTo>
              <a:lnTo>
                <a:pt x="1909142" y="83677"/>
              </a:lnTo>
              <a:lnTo>
                <a:pt x="0" y="83677"/>
              </a:lnTo>
              <a:lnTo>
                <a:pt x="0" y="1841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442510" y="44068"/>
          <a:ext cx="2390798" cy="772594"/>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442510" y="44068"/>
        <a:ext cx="2390798" cy="772594"/>
      </dsp:txXfrm>
    </dsp:sp>
    <dsp:sp modelId="{CE62D83F-A450-47AF-B53A-6E8AD00EAA48}">
      <dsp:nvSpPr>
        <dsp:cNvPr id="0" name=""/>
        <dsp:cNvSpPr/>
      </dsp:nvSpPr>
      <dsp:spPr>
        <a:xfrm>
          <a:off x="504688" y="1000833"/>
          <a:ext cx="2448156" cy="3499313"/>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504688" y="1000833"/>
        <a:ext cx="2448156" cy="3499313"/>
      </dsp:txXfrm>
    </dsp:sp>
    <dsp:sp modelId="{549A9472-CEF8-410D-B806-EA471E1E19D3}">
      <dsp:nvSpPr>
        <dsp:cNvPr id="0" name=""/>
        <dsp:cNvSpPr/>
      </dsp:nvSpPr>
      <dsp:spPr>
        <a:xfrm>
          <a:off x="4177009" y="1000833"/>
          <a:ext cx="2693197" cy="3447975"/>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177009" y="1000833"/>
        <a:ext cx="2693197" cy="3447975"/>
      </dsp:txXfrm>
    </dsp:sp>
    <dsp:sp modelId="{B7D34493-6F8F-4824-BE1E-8819F66CD3D2}">
      <dsp:nvSpPr>
        <dsp:cNvPr id="0" name=""/>
        <dsp:cNvSpPr/>
      </dsp:nvSpPr>
      <dsp:spPr>
        <a:xfrm>
          <a:off x="5083144" y="996780"/>
          <a:ext cx="1261021" cy="554657"/>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الطرف المدين</a:t>
          </a:r>
        </a:p>
      </dsp:txBody>
      <dsp:txXfrm>
        <a:off x="5083144" y="996780"/>
        <a:ext cx="1261021" cy="554657"/>
      </dsp:txXfrm>
    </dsp:sp>
    <dsp:sp modelId="{1F82D96D-C0BC-4BC4-BCC9-0424AD16FAA8}">
      <dsp:nvSpPr>
        <dsp:cNvPr id="0" name=""/>
        <dsp:cNvSpPr/>
      </dsp:nvSpPr>
      <dsp:spPr>
        <a:xfrm>
          <a:off x="5129601" y="1971759"/>
          <a:ext cx="1113563" cy="478540"/>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الأثاث والتجهيزات</a:t>
          </a:r>
        </a:p>
      </dsp:txBody>
      <dsp:txXfrm>
        <a:off x="5129601" y="1971759"/>
        <a:ext cx="1113563" cy="478540"/>
      </dsp:txXfrm>
    </dsp:sp>
    <dsp:sp modelId="{E54FF379-4557-4EEE-8526-4B25F930CC4E}">
      <dsp:nvSpPr>
        <dsp:cNvPr id="0" name=""/>
        <dsp:cNvSpPr/>
      </dsp:nvSpPr>
      <dsp:spPr>
        <a:xfrm>
          <a:off x="5210178" y="2957313"/>
          <a:ext cx="923133" cy="421048"/>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أصل</a:t>
          </a:r>
          <a:endParaRPr lang="en-GB" sz="2000" kern="1200" dirty="0"/>
        </a:p>
      </dsp:txBody>
      <dsp:txXfrm>
        <a:off x="5210178" y="2957313"/>
        <a:ext cx="923133" cy="42104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79745-EA2D-4ECD-A062-78A944E62366}">
      <dsp:nvSpPr>
        <dsp:cNvPr id="0" name=""/>
        <dsp:cNvSpPr/>
      </dsp:nvSpPr>
      <dsp:spPr>
        <a:xfrm>
          <a:off x="3783154" y="887902"/>
          <a:ext cx="1960472" cy="191474"/>
        </a:xfrm>
        <a:custGeom>
          <a:avLst/>
          <a:gdLst/>
          <a:ahLst/>
          <a:cxnLst/>
          <a:rect l="0" t="0" r="0" b="0"/>
          <a:pathLst>
            <a:path>
              <a:moveTo>
                <a:pt x="0" y="0"/>
              </a:moveTo>
              <a:lnTo>
                <a:pt x="0" y="86995"/>
              </a:lnTo>
              <a:lnTo>
                <a:pt x="1960472" y="86995"/>
              </a:lnTo>
              <a:lnTo>
                <a:pt x="1960472" y="19147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798308" y="887902"/>
          <a:ext cx="1984845" cy="191474"/>
        </a:xfrm>
        <a:custGeom>
          <a:avLst/>
          <a:gdLst/>
          <a:ahLst/>
          <a:cxnLst/>
          <a:rect l="0" t="0" r="0" b="0"/>
          <a:pathLst>
            <a:path>
              <a:moveTo>
                <a:pt x="1984845" y="0"/>
              </a:moveTo>
              <a:lnTo>
                <a:pt x="1984845" y="86995"/>
              </a:lnTo>
              <a:lnTo>
                <a:pt x="0" y="86995"/>
              </a:lnTo>
              <a:lnTo>
                <a:pt x="0" y="19147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540354" y="84672"/>
          <a:ext cx="2485600" cy="803229"/>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540354" y="84672"/>
        <a:ext cx="2485600" cy="803229"/>
      </dsp:txXfrm>
    </dsp:sp>
    <dsp:sp modelId="{CE62D83F-A450-47AF-B53A-6E8AD00EAA48}">
      <dsp:nvSpPr>
        <dsp:cNvPr id="0" name=""/>
        <dsp:cNvSpPr/>
      </dsp:nvSpPr>
      <dsp:spPr>
        <a:xfrm>
          <a:off x="525692" y="1079376"/>
          <a:ext cx="2545232" cy="3379064"/>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525692" y="1079376"/>
        <a:ext cx="2545232" cy="3379064"/>
      </dsp:txXfrm>
    </dsp:sp>
    <dsp:sp modelId="{549A9472-CEF8-410D-B806-EA471E1E19D3}">
      <dsp:nvSpPr>
        <dsp:cNvPr id="0" name=""/>
        <dsp:cNvSpPr/>
      </dsp:nvSpPr>
      <dsp:spPr>
        <a:xfrm>
          <a:off x="4343631" y="1079376"/>
          <a:ext cx="2799991" cy="3321358"/>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343631" y="1079376"/>
        <a:ext cx="2799991" cy="3321358"/>
      </dsp:txXfrm>
    </dsp:sp>
    <dsp:sp modelId="{B7D34493-6F8F-4824-BE1E-8819F66CD3D2}">
      <dsp:nvSpPr>
        <dsp:cNvPr id="0" name=""/>
        <dsp:cNvSpPr/>
      </dsp:nvSpPr>
      <dsp:spPr>
        <a:xfrm>
          <a:off x="5285697" y="1075162"/>
          <a:ext cx="1311024" cy="576651"/>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الطرف المدين</a:t>
          </a:r>
        </a:p>
      </dsp:txBody>
      <dsp:txXfrm>
        <a:off x="5285697" y="1075162"/>
        <a:ext cx="1311024" cy="576651"/>
      </dsp:txXfrm>
    </dsp:sp>
    <dsp:sp modelId="{1F82D96D-C0BC-4BC4-BCC9-0424AD16FAA8}">
      <dsp:nvSpPr>
        <dsp:cNvPr id="0" name=""/>
        <dsp:cNvSpPr/>
      </dsp:nvSpPr>
      <dsp:spPr>
        <a:xfrm>
          <a:off x="5333996" y="2088802"/>
          <a:ext cx="1157720" cy="497516"/>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البضاعة</a:t>
          </a:r>
        </a:p>
      </dsp:txBody>
      <dsp:txXfrm>
        <a:off x="5333996" y="2088802"/>
        <a:ext cx="1157720" cy="497516"/>
      </dsp:txXfrm>
    </dsp:sp>
    <dsp:sp modelId="{E54FF379-4557-4EEE-8526-4B25F930CC4E}">
      <dsp:nvSpPr>
        <dsp:cNvPr id="0" name=""/>
        <dsp:cNvSpPr/>
      </dsp:nvSpPr>
      <dsp:spPr>
        <a:xfrm>
          <a:off x="5638805" y="3003201"/>
          <a:ext cx="649557" cy="437744"/>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أصل</a:t>
          </a:r>
          <a:endParaRPr lang="en-GB" sz="2000" kern="1200" dirty="0"/>
        </a:p>
      </dsp:txBody>
      <dsp:txXfrm>
        <a:off x="5638805" y="3003201"/>
        <a:ext cx="649557" cy="43774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79745-EA2D-4ECD-A062-78A944E62366}">
      <dsp:nvSpPr>
        <dsp:cNvPr id="0" name=""/>
        <dsp:cNvSpPr/>
      </dsp:nvSpPr>
      <dsp:spPr>
        <a:xfrm>
          <a:off x="3619716" y="823945"/>
          <a:ext cx="1876351" cy="183258"/>
        </a:xfrm>
        <a:custGeom>
          <a:avLst/>
          <a:gdLst/>
          <a:ahLst/>
          <a:cxnLst/>
          <a:rect l="0" t="0" r="0" b="0"/>
          <a:pathLst>
            <a:path>
              <a:moveTo>
                <a:pt x="0" y="0"/>
              </a:moveTo>
              <a:lnTo>
                <a:pt x="0" y="83262"/>
              </a:lnTo>
              <a:lnTo>
                <a:pt x="1876351" y="83262"/>
              </a:lnTo>
              <a:lnTo>
                <a:pt x="1876351" y="1832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720037" y="823945"/>
          <a:ext cx="1899679" cy="183258"/>
        </a:xfrm>
        <a:custGeom>
          <a:avLst/>
          <a:gdLst/>
          <a:ahLst/>
          <a:cxnLst/>
          <a:rect l="0" t="0" r="0" b="0"/>
          <a:pathLst>
            <a:path>
              <a:moveTo>
                <a:pt x="1899679" y="0"/>
              </a:moveTo>
              <a:lnTo>
                <a:pt x="1899679" y="83262"/>
              </a:lnTo>
              <a:lnTo>
                <a:pt x="0" y="83262"/>
              </a:lnTo>
              <a:lnTo>
                <a:pt x="0" y="1832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430243" y="55181"/>
          <a:ext cx="2378947" cy="768764"/>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430243" y="55181"/>
        <a:ext cx="2378947" cy="768764"/>
      </dsp:txXfrm>
    </dsp:sp>
    <dsp:sp modelId="{CE62D83F-A450-47AF-B53A-6E8AD00EAA48}">
      <dsp:nvSpPr>
        <dsp:cNvPr id="0" name=""/>
        <dsp:cNvSpPr/>
      </dsp:nvSpPr>
      <dsp:spPr>
        <a:xfrm>
          <a:off x="502026" y="1007203"/>
          <a:ext cx="2436021" cy="3481968"/>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502026" y="1007203"/>
        <a:ext cx="2436021" cy="3481968"/>
      </dsp:txXfrm>
    </dsp:sp>
    <dsp:sp modelId="{549A9472-CEF8-410D-B806-EA471E1E19D3}">
      <dsp:nvSpPr>
        <dsp:cNvPr id="0" name=""/>
        <dsp:cNvSpPr/>
      </dsp:nvSpPr>
      <dsp:spPr>
        <a:xfrm>
          <a:off x="4156144" y="1007203"/>
          <a:ext cx="2679848" cy="3430885"/>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156144" y="1007203"/>
        <a:ext cx="2679848" cy="3430885"/>
      </dsp:txXfrm>
    </dsp:sp>
    <dsp:sp modelId="{B7D34493-6F8F-4824-BE1E-8819F66CD3D2}">
      <dsp:nvSpPr>
        <dsp:cNvPr id="0" name=""/>
        <dsp:cNvSpPr/>
      </dsp:nvSpPr>
      <dsp:spPr>
        <a:xfrm>
          <a:off x="5057789" y="1003170"/>
          <a:ext cx="1254770" cy="551907"/>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الطرف المدين</a:t>
          </a:r>
        </a:p>
      </dsp:txBody>
      <dsp:txXfrm>
        <a:off x="5057789" y="1003170"/>
        <a:ext cx="1254770" cy="551907"/>
      </dsp:txXfrm>
    </dsp:sp>
    <dsp:sp modelId="{1F82D96D-C0BC-4BC4-BCC9-0424AD16FAA8}">
      <dsp:nvSpPr>
        <dsp:cNvPr id="0" name=""/>
        <dsp:cNvSpPr/>
      </dsp:nvSpPr>
      <dsp:spPr>
        <a:xfrm>
          <a:off x="5203610" y="1989116"/>
          <a:ext cx="1108044" cy="476168"/>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err="1" smtClean="0">
              <a:solidFill>
                <a:schemeClr val="tx1"/>
              </a:solidFill>
            </a:rPr>
            <a:t>االصندوق</a:t>
          </a:r>
          <a:endParaRPr lang="ar-SA" sz="2000" b="0" kern="1200" dirty="0" smtClean="0">
            <a:solidFill>
              <a:schemeClr val="tx1"/>
            </a:solidFill>
          </a:endParaRPr>
        </a:p>
      </dsp:txBody>
      <dsp:txXfrm>
        <a:off x="5203610" y="1989116"/>
        <a:ext cx="1108044" cy="476168"/>
      </dsp:txXfrm>
    </dsp:sp>
    <dsp:sp modelId="{E54FF379-4557-4EEE-8526-4B25F930CC4E}">
      <dsp:nvSpPr>
        <dsp:cNvPr id="0" name=""/>
        <dsp:cNvSpPr/>
      </dsp:nvSpPr>
      <dsp:spPr>
        <a:xfrm>
          <a:off x="5277836" y="2953985"/>
          <a:ext cx="957403" cy="418961"/>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أصل</a:t>
          </a:r>
          <a:endParaRPr lang="en-GB" sz="2000" kern="1200" dirty="0"/>
        </a:p>
      </dsp:txBody>
      <dsp:txXfrm>
        <a:off x="5277836" y="2953985"/>
        <a:ext cx="957403" cy="41896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79745-EA2D-4ECD-A062-78A944E62366}">
      <dsp:nvSpPr>
        <dsp:cNvPr id="0" name=""/>
        <dsp:cNvSpPr/>
      </dsp:nvSpPr>
      <dsp:spPr>
        <a:xfrm>
          <a:off x="3517201" y="895448"/>
          <a:ext cx="2245480" cy="296300"/>
        </a:xfrm>
        <a:custGeom>
          <a:avLst/>
          <a:gdLst/>
          <a:ahLst/>
          <a:cxnLst/>
          <a:rect l="0" t="0" r="0" b="0"/>
          <a:pathLst>
            <a:path>
              <a:moveTo>
                <a:pt x="0" y="0"/>
              </a:moveTo>
              <a:lnTo>
                <a:pt x="0" y="249229"/>
              </a:lnTo>
              <a:lnTo>
                <a:pt x="2245480" y="249229"/>
              </a:lnTo>
              <a:lnTo>
                <a:pt x="2245480" y="2963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752040" y="895448"/>
          <a:ext cx="1765160" cy="365876"/>
        </a:xfrm>
        <a:custGeom>
          <a:avLst/>
          <a:gdLst/>
          <a:ahLst/>
          <a:cxnLst/>
          <a:rect l="0" t="0" r="0" b="0"/>
          <a:pathLst>
            <a:path>
              <a:moveTo>
                <a:pt x="1765160" y="0"/>
              </a:moveTo>
              <a:lnTo>
                <a:pt x="1765160" y="318805"/>
              </a:lnTo>
              <a:lnTo>
                <a:pt x="0" y="318805"/>
              </a:lnTo>
              <a:lnTo>
                <a:pt x="0" y="3658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633739" y="314240"/>
          <a:ext cx="1766922" cy="581207"/>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633739" y="314240"/>
        <a:ext cx="1766922" cy="581207"/>
      </dsp:txXfrm>
    </dsp:sp>
    <dsp:sp modelId="{CE62D83F-A450-47AF-B53A-6E8AD00EAA48}">
      <dsp:nvSpPr>
        <dsp:cNvPr id="0" name=""/>
        <dsp:cNvSpPr/>
      </dsp:nvSpPr>
      <dsp:spPr>
        <a:xfrm>
          <a:off x="627309" y="1261324"/>
          <a:ext cx="2249461" cy="3450663"/>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627309" y="1261324"/>
        <a:ext cx="2249461" cy="3450663"/>
      </dsp:txXfrm>
    </dsp:sp>
    <dsp:sp modelId="{549A9472-CEF8-410D-B806-EA471E1E19D3}">
      <dsp:nvSpPr>
        <dsp:cNvPr id="0" name=""/>
        <dsp:cNvSpPr/>
      </dsp:nvSpPr>
      <dsp:spPr>
        <a:xfrm>
          <a:off x="4738455" y="1191748"/>
          <a:ext cx="2048453" cy="3552501"/>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738455" y="1191748"/>
        <a:ext cx="2048453" cy="3552501"/>
      </dsp:txXfrm>
    </dsp:sp>
    <dsp:sp modelId="{B7D34493-6F8F-4824-BE1E-8819F66CD3D2}">
      <dsp:nvSpPr>
        <dsp:cNvPr id="0" name=""/>
        <dsp:cNvSpPr/>
      </dsp:nvSpPr>
      <dsp:spPr>
        <a:xfrm>
          <a:off x="5245296" y="1359205"/>
          <a:ext cx="1226978" cy="421940"/>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الطرف المدين</a:t>
          </a:r>
        </a:p>
      </dsp:txBody>
      <dsp:txXfrm>
        <a:off x="5245296" y="1359205"/>
        <a:ext cx="1226978" cy="421940"/>
      </dsp:txXfrm>
    </dsp:sp>
    <dsp:sp modelId="{1F82D96D-C0BC-4BC4-BCC9-0424AD16FAA8}">
      <dsp:nvSpPr>
        <dsp:cNvPr id="0" name=""/>
        <dsp:cNvSpPr/>
      </dsp:nvSpPr>
      <dsp:spPr>
        <a:xfrm>
          <a:off x="4936827" y="2207504"/>
          <a:ext cx="903092" cy="471591"/>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رأس المال (خسارة)</a:t>
          </a:r>
        </a:p>
      </dsp:txBody>
      <dsp:txXfrm>
        <a:off x="4936827" y="2207504"/>
        <a:ext cx="903092" cy="471591"/>
      </dsp:txXfrm>
    </dsp:sp>
    <dsp:sp modelId="{5D7AEBA2-1D96-4FE9-B3A7-ED377D7060D9}">
      <dsp:nvSpPr>
        <dsp:cNvPr id="0" name=""/>
        <dsp:cNvSpPr/>
      </dsp:nvSpPr>
      <dsp:spPr>
        <a:xfrm>
          <a:off x="5939361" y="2207504"/>
          <a:ext cx="697525" cy="526927"/>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المدينون</a:t>
          </a:r>
        </a:p>
      </dsp:txBody>
      <dsp:txXfrm>
        <a:off x="5939361" y="2207504"/>
        <a:ext cx="697525" cy="526927"/>
      </dsp:txXfrm>
    </dsp:sp>
    <dsp:sp modelId="{E54FF379-4557-4EEE-8526-4B25F930CC4E}">
      <dsp:nvSpPr>
        <dsp:cNvPr id="0" name=""/>
        <dsp:cNvSpPr/>
      </dsp:nvSpPr>
      <dsp:spPr>
        <a:xfrm>
          <a:off x="4800598" y="3276601"/>
          <a:ext cx="767199" cy="575769"/>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حق ملكية</a:t>
          </a:r>
          <a:endParaRPr lang="en-GB" sz="2000" kern="1200" dirty="0"/>
        </a:p>
      </dsp:txBody>
      <dsp:txXfrm>
        <a:off x="4800598" y="3276601"/>
        <a:ext cx="767199" cy="575769"/>
      </dsp:txXfrm>
    </dsp:sp>
    <dsp:sp modelId="{6082ADF1-26E7-4BBA-A11E-FC73924FCBFE}">
      <dsp:nvSpPr>
        <dsp:cNvPr id="0" name=""/>
        <dsp:cNvSpPr/>
      </dsp:nvSpPr>
      <dsp:spPr>
        <a:xfrm>
          <a:off x="6096000" y="3200400"/>
          <a:ext cx="618521" cy="668782"/>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+أصل</a:t>
          </a:r>
          <a:endParaRPr lang="en-GB" sz="2000" b="0" kern="1200" dirty="0"/>
        </a:p>
      </dsp:txBody>
      <dsp:txXfrm>
        <a:off x="6096000" y="3200400"/>
        <a:ext cx="618521" cy="66878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79745-EA2D-4ECD-A062-78A944E62366}">
      <dsp:nvSpPr>
        <dsp:cNvPr id="0" name=""/>
        <dsp:cNvSpPr/>
      </dsp:nvSpPr>
      <dsp:spPr>
        <a:xfrm>
          <a:off x="3637177" y="941226"/>
          <a:ext cx="1885698" cy="184171"/>
        </a:xfrm>
        <a:custGeom>
          <a:avLst/>
          <a:gdLst/>
          <a:ahLst/>
          <a:cxnLst/>
          <a:rect l="0" t="0" r="0" b="0"/>
          <a:pathLst>
            <a:path>
              <a:moveTo>
                <a:pt x="0" y="0"/>
              </a:moveTo>
              <a:lnTo>
                <a:pt x="0" y="83677"/>
              </a:lnTo>
              <a:lnTo>
                <a:pt x="1885698" y="83677"/>
              </a:lnTo>
              <a:lnTo>
                <a:pt x="1885698" y="1841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728034" y="941226"/>
          <a:ext cx="1909142" cy="184171"/>
        </a:xfrm>
        <a:custGeom>
          <a:avLst/>
          <a:gdLst/>
          <a:ahLst/>
          <a:cxnLst/>
          <a:rect l="0" t="0" r="0" b="0"/>
          <a:pathLst>
            <a:path>
              <a:moveTo>
                <a:pt x="1909142" y="0"/>
              </a:moveTo>
              <a:lnTo>
                <a:pt x="1909142" y="83677"/>
              </a:lnTo>
              <a:lnTo>
                <a:pt x="0" y="83677"/>
              </a:lnTo>
              <a:lnTo>
                <a:pt x="0" y="1841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441777" y="168632"/>
          <a:ext cx="2390798" cy="772594"/>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441777" y="168632"/>
        <a:ext cx="2390798" cy="772594"/>
      </dsp:txXfrm>
    </dsp:sp>
    <dsp:sp modelId="{CE62D83F-A450-47AF-B53A-6E8AD00EAA48}">
      <dsp:nvSpPr>
        <dsp:cNvPr id="0" name=""/>
        <dsp:cNvSpPr/>
      </dsp:nvSpPr>
      <dsp:spPr>
        <a:xfrm>
          <a:off x="503956" y="1125397"/>
          <a:ext cx="2448156" cy="3250185"/>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503956" y="1125397"/>
        <a:ext cx="2448156" cy="3250185"/>
      </dsp:txXfrm>
    </dsp:sp>
    <dsp:sp modelId="{549A9472-CEF8-410D-B806-EA471E1E19D3}">
      <dsp:nvSpPr>
        <dsp:cNvPr id="0" name=""/>
        <dsp:cNvSpPr/>
      </dsp:nvSpPr>
      <dsp:spPr>
        <a:xfrm>
          <a:off x="4176276" y="1125397"/>
          <a:ext cx="2693197" cy="3194679"/>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176276" y="1125397"/>
        <a:ext cx="2693197" cy="3194679"/>
      </dsp:txXfrm>
    </dsp:sp>
    <dsp:sp modelId="{B7D34493-6F8F-4824-BE1E-8819F66CD3D2}">
      <dsp:nvSpPr>
        <dsp:cNvPr id="0" name=""/>
        <dsp:cNvSpPr/>
      </dsp:nvSpPr>
      <dsp:spPr>
        <a:xfrm>
          <a:off x="5065826" y="1159187"/>
          <a:ext cx="1261021" cy="554657"/>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الطرف المدين</a:t>
          </a:r>
        </a:p>
      </dsp:txBody>
      <dsp:txXfrm>
        <a:off x="5065826" y="1159187"/>
        <a:ext cx="1261021" cy="554657"/>
      </dsp:txXfrm>
    </dsp:sp>
    <dsp:sp modelId="{1F82D96D-C0BC-4BC4-BCC9-0424AD16FAA8}">
      <dsp:nvSpPr>
        <dsp:cNvPr id="0" name=""/>
        <dsp:cNvSpPr/>
      </dsp:nvSpPr>
      <dsp:spPr>
        <a:xfrm>
          <a:off x="5128869" y="2096323"/>
          <a:ext cx="1113563" cy="478540"/>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الدائنون</a:t>
          </a:r>
        </a:p>
      </dsp:txBody>
      <dsp:txXfrm>
        <a:off x="5128869" y="2096323"/>
        <a:ext cx="1113563" cy="478540"/>
      </dsp:txXfrm>
    </dsp:sp>
    <dsp:sp modelId="{E54FF379-4557-4EEE-8526-4B25F930CC4E}">
      <dsp:nvSpPr>
        <dsp:cNvPr id="0" name=""/>
        <dsp:cNvSpPr/>
      </dsp:nvSpPr>
      <dsp:spPr>
        <a:xfrm>
          <a:off x="5268048" y="3060682"/>
          <a:ext cx="924597" cy="421048"/>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خصم</a:t>
          </a:r>
          <a:endParaRPr lang="en-GB" sz="2000" kern="1200" dirty="0"/>
        </a:p>
      </dsp:txBody>
      <dsp:txXfrm>
        <a:off x="5268048" y="3060682"/>
        <a:ext cx="924597" cy="42104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79745-EA2D-4ECD-A062-78A944E62366}">
      <dsp:nvSpPr>
        <dsp:cNvPr id="0" name=""/>
        <dsp:cNvSpPr/>
      </dsp:nvSpPr>
      <dsp:spPr>
        <a:xfrm>
          <a:off x="3717068" y="911231"/>
          <a:ext cx="1927758" cy="188279"/>
        </a:xfrm>
        <a:custGeom>
          <a:avLst/>
          <a:gdLst/>
          <a:ahLst/>
          <a:cxnLst/>
          <a:rect l="0" t="0" r="0" b="0"/>
          <a:pathLst>
            <a:path>
              <a:moveTo>
                <a:pt x="0" y="0"/>
              </a:moveTo>
              <a:lnTo>
                <a:pt x="0" y="85544"/>
              </a:lnTo>
              <a:lnTo>
                <a:pt x="1927758" y="85544"/>
              </a:lnTo>
              <a:lnTo>
                <a:pt x="1927758" y="1882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765343" y="911231"/>
          <a:ext cx="1951725" cy="188279"/>
        </a:xfrm>
        <a:custGeom>
          <a:avLst/>
          <a:gdLst/>
          <a:ahLst/>
          <a:cxnLst/>
          <a:rect l="0" t="0" r="0" b="0"/>
          <a:pathLst>
            <a:path>
              <a:moveTo>
                <a:pt x="1951725" y="0"/>
              </a:moveTo>
              <a:lnTo>
                <a:pt x="1951725" y="85544"/>
              </a:lnTo>
              <a:lnTo>
                <a:pt x="0" y="85544"/>
              </a:lnTo>
              <a:lnTo>
                <a:pt x="0" y="1882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495006" y="121405"/>
          <a:ext cx="2444124" cy="789826"/>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495006" y="121405"/>
        <a:ext cx="2444124" cy="789826"/>
      </dsp:txXfrm>
    </dsp:sp>
    <dsp:sp modelId="{CE62D83F-A450-47AF-B53A-6E8AD00EAA48}">
      <dsp:nvSpPr>
        <dsp:cNvPr id="0" name=""/>
        <dsp:cNvSpPr/>
      </dsp:nvSpPr>
      <dsp:spPr>
        <a:xfrm>
          <a:off x="513962" y="1099510"/>
          <a:ext cx="2502761" cy="3322680"/>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513962" y="1099510"/>
        <a:ext cx="2502761" cy="3322680"/>
      </dsp:txXfrm>
    </dsp:sp>
    <dsp:sp modelId="{549A9472-CEF8-410D-B806-EA471E1E19D3}">
      <dsp:nvSpPr>
        <dsp:cNvPr id="0" name=""/>
        <dsp:cNvSpPr/>
      </dsp:nvSpPr>
      <dsp:spPr>
        <a:xfrm>
          <a:off x="4268193" y="1099510"/>
          <a:ext cx="2753268" cy="3265936"/>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268193" y="1099510"/>
        <a:ext cx="2753268" cy="3265936"/>
      </dsp:txXfrm>
    </dsp:sp>
    <dsp:sp modelId="{B7D34493-6F8F-4824-BE1E-8819F66CD3D2}">
      <dsp:nvSpPr>
        <dsp:cNvPr id="0" name=""/>
        <dsp:cNvSpPr/>
      </dsp:nvSpPr>
      <dsp:spPr>
        <a:xfrm>
          <a:off x="5194540" y="1095367"/>
          <a:ext cx="1289148" cy="567028"/>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الطرف المدين</a:t>
          </a:r>
        </a:p>
      </dsp:txBody>
      <dsp:txXfrm>
        <a:off x="5194540" y="1095367"/>
        <a:ext cx="1289148" cy="567028"/>
      </dsp:txXfrm>
    </dsp:sp>
    <dsp:sp modelId="{1F82D96D-C0BC-4BC4-BCC9-0424AD16FAA8}">
      <dsp:nvSpPr>
        <dsp:cNvPr id="0" name=""/>
        <dsp:cNvSpPr/>
      </dsp:nvSpPr>
      <dsp:spPr>
        <a:xfrm>
          <a:off x="5242033" y="2092092"/>
          <a:ext cx="1138401" cy="489214"/>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الصندوق</a:t>
          </a:r>
        </a:p>
      </dsp:txBody>
      <dsp:txXfrm>
        <a:off x="5242033" y="2092092"/>
        <a:ext cx="1138401" cy="489214"/>
      </dsp:txXfrm>
    </dsp:sp>
    <dsp:sp modelId="{E54FF379-4557-4EEE-8526-4B25F930CC4E}">
      <dsp:nvSpPr>
        <dsp:cNvPr id="0" name=""/>
        <dsp:cNvSpPr/>
      </dsp:nvSpPr>
      <dsp:spPr>
        <a:xfrm>
          <a:off x="5380128" y="3005964"/>
          <a:ext cx="774328" cy="430440"/>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أصل</a:t>
          </a:r>
          <a:endParaRPr lang="en-GB" sz="2000" kern="1200" dirty="0"/>
        </a:p>
      </dsp:txBody>
      <dsp:txXfrm>
        <a:off x="5380128" y="3005964"/>
        <a:ext cx="774328" cy="43044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F7E5E07-1632-4AAF-B8C4-ABD2B82C15B5}" type="datetimeFigureOut">
              <a:rPr lang="ar-SA" smtClean="0"/>
              <a:t>20/11/34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1427BDF-3D90-4177-AE9E-9EB45F0DAED6}" type="slidenum">
              <a:rPr lang="ar-SA" smtClean="0"/>
              <a:t>‹#›</a:t>
            </a:fld>
            <a:endParaRPr lang="ar-SA"/>
          </a:p>
        </p:txBody>
      </p:sp>
    </p:spTree>
    <p:extLst>
      <p:ext uri="{BB962C8B-B14F-4D97-AF65-F5344CB8AC3E}">
        <p14:creationId xmlns:p14="http://schemas.microsoft.com/office/powerpoint/2010/main" val="200397555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143000" y="685800"/>
            <a:ext cx="4572000" cy="3429000"/>
          </a:xfrm>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1427BDF-3D90-4177-AE9E-9EB45F0DAED6}" type="slidenum">
              <a:rPr lang="ar-SA" smtClean="0"/>
              <a:t>2</a:t>
            </a:fld>
            <a:endParaRPr lang="ar-SA"/>
          </a:p>
        </p:txBody>
      </p:sp>
    </p:spTree>
    <p:extLst>
      <p:ext uri="{BB962C8B-B14F-4D97-AF65-F5344CB8AC3E}">
        <p14:creationId xmlns:p14="http://schemas.microsoft.com/office/powerpoint/2010/main" val="3409751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9"/>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6C1883A-EBD6-48A7-9F19-FFFAF8953661}" type="datetimeFigureOut">
              <a:rPr lang="ar-SA" smtClean="0"/>
              <a:t>20/11/34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F86BE24-044B-400F-B12D-387763633EFF}" type="slidenum">
              <a:rPr lang="ar-SA" smtClean="0"/>
              <a:t>‹#›</a:t>
            </a:fld>
            <a:endParaRPr lang="ar-SA"/>
          </a:p>
        </p:txBody>
      </p:sp>
    </p:spTree>
    <p:extLst>
      <p:ext uri="{BB962C8B-B14F-4D97-AF65-F5344CB8AC3E}">
        <p14:creationId xmlns:p14="http://schemas.microsoft.com/office/powerpoint/2010/main" val="216638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6C1883A-EBD6-48A7-9F19-FFFAF8953661}" type="datetimeFigureOut">
              <a:rPr lang="ar-SA" smtClean="0"/>
              <a:t>20/11/34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F86BE24-044B-400F-B12D-387763633EFF}" type="slidenum">
              <a:rPr lang="ar-SA" smtClean="0"/>
              <a:t>‹#›</a:t>
            </a:fld>
            <a:endParaRPr lang="ar-SA"/>
          </a:p>
        </p:txBody>
      </p:sp>
    </p:spTree>
    <p:extLst>
      <p:ext uri="{BB962C8B-B14F-4D97-AF65-F5344CB8AC3E}">
        <p14:creationId xmlns:p14="http://schemas.microsoft.com/office/powerpoint/2010/main" val="3221144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4"/>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6C1883A-EBD6-48A7-9F19-FFFAF8953661}" type="datetimeFigureOut">
              <a:rPr lang="ar-SA" smtClean="0"/>
              <a:t>20/11/34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F86BE24-044B-400F-B12D-387763633EFF}" type="slidenum">
              <a:rPr lang="ar-SA" smtClean="0"/>
              <a:t>‹#›</a:t>
            </a:fld>
            <a:endParaRPr lang="ar-SA"/>
          </a:p>
        </p:txBody>
      </p:sp>
    </p:spTree>
    <p:extLst>
      <p:ext uri="{BB962C8B-B14F-4D97-AF65-F5344CB8AC3E}">
        <p14:creationId xmlns:p14="http://schemas.microsoft.com/office/powerpoint/2010/main" val="895933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6C1883A-EBD6-48A7-9F19-FFFAF8953661}" type="datetimeFigureOut">
              <a:rPr lang="ar-SA" smtClean="0"/>
              <a:t>20/11/34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F86BE24-044B-400F-B12D-387763633EFF}" type="slidenum">
              <a:rPr lang="ar-SA" smtClean="0"/>
              <a:t>‹#›</a:t>
            </a:fld>
            <a:endParaRPr lang="ar-SA"/>
          </a:p>
        </p:txBody>
      </p:sp>
    </p:spTree>
    <p:extLst>
      <p:ext uri="{BB962C8B-B14F-4D97-AF65-F5344CB8AC3E}">
        <p14:creationId xmlns:p14="http://schemas.microsoft.com/office/powerpoint/2010/main" val="2926945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6C1883A-EBD6-48A7-9F19-FFFAF8953661}" type="datetimeFigureOut">
              <a:rPr lang="ar-SA" smtClean="0"/>
              <a:t>20/11/34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5F86BE24-044B-400F-B12D-387763633EFF}" type="slidenum">
              <a:rPr lang="ar-SA" smtClean="0"/>
              <a:t>‹#›</a:t>
            </a:fld>
            <a:endParaRPr lang="ar-SA"/>
          </a:p>
        </p:txBody>
      </p:sp>
    </p:spTree>
    <p:extLst>
      <p:ext uri="{BB962C8B-B14F-4D97-AF65-F5344CB8AC3E}">
        <p14:creationId xmlns:p14="http://schemas.microsoft.com/office/powerpoint/2010/main" val="2323399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6C1883A-EBD6-48A7-9F19-FFFAF8953661}" type="datetimeFigureOut">
              <a:rPr lang="ar-SA" smtClean="0"/>
              <a:t>20/11/34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5F86BE24-044B-400F-B12D-387763633EFF}" type="slidenum">
              <a:rPr lang="ar-SA" smtClean="0"/>
              <a:t>‹#›</a:t>
            </a:fld>
            <a:endParaRPr lang="ar-SA"/>
          </a:p>
        </p:txBody>
      </p:sp>
    </p:spTree>
    <p:extLst>
      <p:ext uri="{BB962C8B-B14F-4D97-AF65-F5344CB8AC3E}">
        <p14:creationId xmlns:p14="http://schemas.microsoft.com/office/powerpoint/2010/main" val="2248890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6C1883A-EBD6-48A7-9F19-FFFAF8953661}" type="datetimeFigureOut">
              <a:rPr lang="ar-SA" smtClean="0"/>
              <a:t>20/11/34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5F86BE24-044B-400F-B12D-387763633EFF}" type="slidenum">
              <a:rPr lang="ar-SA" smtClean="0"/>
              <a:t>‹#›</a:t>
            </a:fld>
            <a:endParaRPr lang="ar-SA"/>
          </a:p>
        </p:txBody>
      </p:sp>
    </p:spTree>
    <p:extLst>
      <p:ext uri="{BB962C8B-B14F-4D97-AF65-F5344CB8AC3E}">
        <p14:creationId xmlns:p14="http://schemas.microsoft.com/office/powerpoint/2010/main" val="3804801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1"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6C1883A-EBD6-48A7-9F19-FFFAF8953661}" type="datetimeFigureOut">
              <a:rPr lang="ar-SA" smtClean="0"/>
              <a:t>20/11/34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F86BE24-044B-400F-B12D-387763633EFF}" type="slidenum">
              <a:rPr lang="ar-SA" smtClean="0"/>
              <a:t>‹#›</a:t>
            </a:fld>
            <a:endParaRPr lang="ar-SA"/>
          </a:p>
        </p:txBody>
      </p:sp>
    </p:spTree>
    <p:extLst>
      <p:ext uri="{BB962C8B-B14F-4D97-AF65-F5344CB8AC3E}">
        <p14:creationId xmlns:p14="http://schemas.microsoft.com/office/powerpoint/2010/main" val="3436117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6C1883A-EBD6-48A7-9F19-FFFAF8953661}" type="datetimeFigureOut">
              <a:rPr lang="ar-SA" smtClean="0"/>
              <a:t>20/11/34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F86BE24-044B-400F-B12D-387763633EFF}" type="slidenum">
              <a:rPr lang="ar-SA" smtClean="0"/>
              <a:t>‹#›</a:t>
            </a:fld>
            <a:endParaRPr lang="ar-SA"/>
          </a:p>
        </p:txBody>
      </p:sp>
    </p:spTree>
    <p:extLst>
      <p:ext uri="{BB962C8B-B14F-4D97-AF65-F5344CB8AC3E}">
        <p14:creationId xmlns:p14="http://schemas.microsoft.com/office/powerpoint/2010/main" val="1805796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6C1883A-EBD6-48A7-9F19-FFFAF8953661}" type="datetimeFigureOut">
              <a:rPr lang="ar-SA" smtClean="0"/>
              <a:t>20/11/34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F86BE24-044B-400F-B12D-387763633EFF}" type="slidenum">
              <a:rPr lang="ar-SA" smtClean="0"/>
              <a:t>‹#›</a:t>
            </a:fld>
            <a:endParaRPr lang="ar-SA"/>
          </a:p>
        </p:txBody>
      </p:sp>
    </p:spTree>
    <p:extLst>
      <p:ext uri="{BB962C8B-B14F-4D97-AF65-F5344CB8AC3E}">
        <p14:creationId xmlns:p14="http://schemas.microsoft.com/office/powerpoint/2010/main" val="501322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42"/>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42"/>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6C1883A-EBD6-48A7-9F19-FFFAF8953661}" type="datetimeFigureOut">
              <a:rPr lang="ar-SA" smtClean="0"/>
              <a:t>20/11/34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F86BE24-044B-400F-B12D-387763633EFF}" type="slidenum">
              <a:rPr lang="ar-SA" smtClean="0"/>
              <a:t>‹#›</a:t>
            </a:fld>
            <a:endParaRPr lang="ar-SA"/>
          </a:p>
        </p:txBody>
      </p:sp>
    </p:spTree>
    <p:extLst>
      <p:ext uri="{BB962C8B-B14F-4D97-AF65-F5344CB8AC3E}">
        <p14:creationId xmlns:p14="http://schemas.microsoft.com/office/powerpoint/2010/main" val="3012768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4"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5"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685800" y="2130431"/>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548556" y="6356355"/>
            <a:ext cx="445477"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1219145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5"/>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21017304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14209931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5"/>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3"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7308967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6572471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18287001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39890581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93"/>
            <a:ext cx="527538"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4814857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93"/>
            <a:ext cx="527538"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095305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93"/>
            <a:ext cx="527538"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9335496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4"/>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3" y="274644"/>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93"/>
            <a:ext cx="527538"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419506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4"/>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4"/>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C1883A-EBD6-48A7-9F19-FFFAF8953661}" type="datetimeFigureOut">
              <a:rPr lang="ar-SA" smtClean="0"/>
              <a:t>20/11/34</a:t>
            </a:fld>
            <a:endParaRPr lang="ar-SA"/>
          </a:p>
        </p:txBody>
      </p:sp>
      <p:sp>
        <p:nvSpPr>
          <p:cNvPr id="5" name="عنصر نائب للتذييل 4"/>
          <p:cNvSpPr>
            <a:spLocks noGrp="1"/>
          </p:cNvSpPr>
          <p:nvPr>
            <p:ph type="ftr" sz="quarter" idx="3"/>
          </p:nvPr>
        </p:nvSpPr>
        <p:spPr>
          <a:xfrm>
            <a:off x="3124200" y="6356354"/>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4"/>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F86BE24-044B-400F-B12D-387763633EFF}" type="slidenum">
              <a:rPr lang="ar-SA" smtClean="0"/>
              <a:t>‹#›</a:t>
            </a:fld>
            <a:endParaRPr lang="ar-SA"/>
          </a:p>
        </p:txBody>
      </p:sp>
    </p:spTree>
    <p:extLst>
      <p:ext uri="{BB962C8B-B14F-4D97-AF65-F5344CB8AC3E}">
        <p14:creationId xmlns:p14="http://schemas.microsoft.com/office/powerpoint/2010/main" val="26539078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a:solidFill>
                <a:prstClr val="white"/>
              </a:solidFill>
            </a:endParaRPr>
          </a:p>
        </p:txBody>
      </p:sp>
      <p:grpSp>
        <p:nvGrpSpPr>
          <p:cNvPr id="12" name="Group 7"/>
          <p:cNvGrpSpPr>
            <a:grpSpLocks/>
          </p:cNvGrpSpPr>
          <p:nvPr userDrawn="1"/>
        </p:nvGrpSpPr>
        <p:grpSpPr bwMode="auto">
          <a:xfrm>
            <a:off x="7948248"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93"/>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fontAlgn="base">
              <a:spcBef>
                <a:spcPct val="0"/>
              </a:spcBef>
              <a:spcAft>
                <a:spcPct val="0"/>
              </a:spcAft>
              <a:defRPr/>
            </a:pPr>
            <a:endParaRPr lang="en-US" dirty="0">
              <a:solidFill>
                <a:prstClr val="white"/>
              </a:solidFill>
            </a:endParaRPr>
          </a:p>
        </p:txBody>
      </p:sp>
      <p:sp>
        <p:nvSpPr>
          <p:cNvPr id="16" name="Rectangle 15"/>
          <p:cNvSpPr/>
          <p:nvPr userDrawn="1"/>
        </p:nvSpPr>
        <p:spPr>
          <a:xfrm>
            <a:off x="6260123" y="6519446"/>
            <a:ext cx="1928926" cy="338554"/>
          </a:xfrm>
          <a:prstGeom prst="rect">
            <a:avLst/>
          </a:prstGeom>
        </p:spPr>
        <p:txBody>
          <a:bodyPr wrap="none">
            <a:spAutoFit/>
          </a:bodyPr>
          <a:lstStyle/>
          <a:p>
            <a:pPr algn="l" rtl="0">
              <a:defRPr/>
            </a:pPr>
            <a:r>
              <a:rPr lang="en-US" sz="1600" dirty="0">
                <a:solidFill>
                  <a:prstClr val="white"/>
                </a:solidFill>
                <a:cs typeface="Arial" pitchFamily="34" charset="0"/>
              </a:rPr>
              <a:t>King Faisal University</a:t>
            </a:r>
          </a:p>
        </p:txBody>
      </p:sp>
      <p:sp>
        <p:nvSpPr>
          <p:cNvPr id="17" name="Rectangle 16"/>
          <p:cNvSpPr/>
          <p:nvPr userDrawn="1"/>
        </p:nvSpPr>
        <p:spPr>
          <a:xfrm>
            <a:off x="6508100" y="6290846"/>
            <a:ext cx="1406154" cy="338554"/>
          </a:xfrm>
          <a:prstGeom prst="rect">
            <a:avLst/>
          </a:prstGeom>
        </p:spPr>
        <p:txBody>
          <a:bodyPr wrap="none">
            <a:spAutoFit/>
          </a:bodyPr>
          <a:lstStyle/>
          <a:p>
            <a:pPr algn="l" rtl="0">
              <a:defRPr/>
            </a:pPr>
            <a:r>
              <a:rPr lang="ar-SA" sz="1600" b="1" dirty="0">
                <a:solidFill>
                  <a:prstClr val="white"/>
                </a:solidFill>
              </a:rPr>
              <a:t>جامعة الملك فيصل</a:t>
            </a:r>
            <a:endParaRPr lang="en-US" sz="1600" b="1" dirty="0">
              <a:solidFill>
                <a:prstClr val="white"/>
              </a:solidFill>
              <a:cs typeface="Arial" pitchFamily="34" charset="0"/>
            </a:endParaRPr>
          </a:p>
        </p:txBody>
      </p:sp>
      <p:pic>
        <p:nvPicPr>
          <p:cNvPr id="18" name="Picture 17" descr="logo EDE.png"/>
          <p:cNvPicPr>
            <a:picLocks noChangeAspect="1"/>
          </p:cNvPicPr>
          <p:nvPr userDrawn="1"/>
        </p:nvPicPr>
        <p:blipFill>
          <a:blip r:embed="rId14" cstate="print"/>
          <a:stretch>
            <a:fillRect/>
          </a:stretch>
        </p:blipFill>
        <p:spPr>
          <a:xfrm>
            <a:off x="281356" y="5791205"/>
            <a:ext cx="773723" cy="938645"/>
          </a:xfrm>
          <a:prstGeom prst="rect">
            <a:avLst/>
          </a:prstGeom>
        </p:spPr>
      </p:pic>
      <p:sp>
        <p:nvSpPr>
          <p:cNvPr id="19" name="Rectangle 18"/>
          <p:cNvSpPr/>
          <p:nvPr userDrawn="1"/>
        </p:nvSpPr>
        <p:spPr>
          <a:xfrm>
            <a:off x="844062" y="6581006"/>
            <a:ext cx="3116046" cy="276999"/>
          </a:xfrm>
          <a:prstGeom prst="rect">
            <a:avLst/>
          </a:prstGeom>
        </p:spPr>
        <p:txBody>
          <a:bodyPr wrap="none">
            <a:spAutoFit/>
          </a:bodyPr>
          <a:lstStyle/>
          <a:p>
            <a:pPr algn="l" rtl="0">
              <a:defRPr/>
            </a:pPr>
            <a:r>
              <a:rPr lang="en-US" sz="1200" dirty="0">
                <a:solidFill>
                  <a:prstClr val="white"/>
                </a:solidFill>
                <a:cs typeface="Arial" pitchFamily="34" charset="0"/>
              </a:rPr>
              <a:t>Deanship of E-Learning and Distance Education</a:t>
            </a:r>
          </a:p>
        </p:txBody>
      </p:sp>
      <p:sp>
        <p:nvSpPr>
          <p:cNvPr id="20" name="Rectangle 19"/>
          <p:cNvSpPr/>
          <p:nvPr userDrawn="1"/>
        </p:nvSpPr>
        <p:spPr>
          <a:xfrm>
            <a:off x="1092039" y="6290846"/>
            <a:ext cx="2747868" cy="338554"/>
          </a:xfrm>
          <a:prstGeom prst="rect">
            <a:avLst/>
          </a:prstGeom>
        </p:spPr>
        <p:txBody>
          <a:bodyPr wrap="none">
            <a:spAutoFit/>
          </a:bodyPr>
          <a:lstStyle/>
          <a:p>
            <a:pPr algn="l" rtl="0">
              <a:defRPr/>
            </a:pPr>
            <a:r>
              <a:rPr lang="ar-SA" sz="1600" b="1" dirty="0">
                <a:solidFill>
                  <a:prstClr val="white"/>
                </a:solidFill>
              </a:rPr>
              <a:t>عمادة التعليم الإكتروني والتعلم عن بعد</a:t>
            </a:r>
            <a:endParaRPr lang="en-US" sz="1600" b="1" dirty="0">
              <a:solidFill>
                <a:prstClr val="white"/>
              </a:solidFill>
              <a:cs typeface="Arial" pitchFamily="34" charset="0"/>
            </a:endParaRPr>
          </a:p>
        </p:txBody>
      </p:sp>
    </p:spTree>
    <p:extLst>
      <p:ext uri="{BB962C8B-B14F-4D97-AF65-F5344CB8AC3E}">
        <p14:creationId xmlns:p14="http://schemas.microsoft.com/office/powerpoint/2010/main" val="41495153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30"/>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144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375033" y="4648200"/>
            <a:ext cx="3768969"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5"/>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3810005"/>
            <a:ext cx="5205046"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المحاسبة (1)</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المحاضر/ فتحي </a:t>
            </a:r>
            <a:r>
              <a:rPr lang="ar-SA" sz="3700" b="1" dirty="0" err="1" smtClean="0">
                <a:solidFill>
                  <a:schemeClr val="accent1">
                    <a:lumMod val="50000"/>
                  </a:schemeClr>
                </a:solidFill>
                <a:latin typeface="AYM Wadiy S_U normal."/>
                <a:cs typeface="Times New Roman" pitchFamily="18" charset="0"/>
              </a:rPr>
              <a:t>الميدني</a:t>
            </a:r>
            <a:endParaRPr lang="ar-SA" sz="3700" b="1" dirty="0" smtClean="0">
              <a:solidFill>
                <a:schemeClr val="accent1">
                  <a:lumMod val="50000"/>
                </a:schemeClr>
              </a:solidFill>
              <a:latin typeface="AYM Wadiy S_U normal."/>
              <a:cs typeface="Times New Roman" pitchFamily="18" charset="0"/>
            </a:endParaRP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51692" y="6405568"/>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extLst>
      <p:ext uri="{BB962C8B-B14F-4D97-AF65-F5344CB8AC3E}">
        <p14:creationId xmlns:p14="http://schemas.microsoft.com/office/powerpoint/2010/main" val="16716352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501662" y="6356357"/>
            <a:ext cx="445477" cy="365125"/>
          </a:xfrm>
          <a:noFill/>
          <a:ln>
            <a:miter lim="800000"/>
            <a:headEnd/>
            <a:tailEnd/>
          </a:ln>
        </p:spPr>
        <p:txBody>
          <a:bodyPr/>
          <a:lstStyle/>
          <a:p>
            <a:fld id="{E1D16D93-8795-4AD6-9A1F-54CC01E741BE}" type="slidenum">
              <a:rPr lang="ar-SA" smtClean="0">
                <a:solidFill>
                  <a:prstClr val="white"/>
                </a:solidFill>
                <a:cs typeface="Arial" pitchFamily="34" charset="0"/>
              </a:rPr>
              <a:pPr/>
              <a:t>2</a:t>
            </a:fld>
            <a:endParaRPr lang="en-US" dirty="0" smtClean="0">
              <a:solidFill>
                <a:prstClr val="white"/>
              </a:solidFill>
              <a:cs typeface="Arial" pitchFamily="34" charset="0"/>
            </a:endParaRPr>
          </a:p>
        </p:txBody>
      </p:sp>
      <p:sp>
        <p:nvSpPr>
          <p:cNvPr id="5" name="Title 4"/>
          <p:cNvSpPr txBox="1">
            <a:spLocks/>
          </p:cNvSpPr>
          <p:nvPr/>
        </p:nvSpPr>
        <p:spPr bwMode="auto">
          <a:xfrm>
            <a:off x="633046" y="2133607"/>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a:t>
            </a:r>
            <a:r>
              <a:rPr lang="ar-SA" sz="8000" b="1" spc="-150" dirty="0" smtClean="0">
                <a:solidFill>
                  <a:srgbClr val="FF0000"/>
                </a:solidFill>
                <a:latin typeface="ae_AlMateen" pitchFamily="2" charset="-78"/>
                <a:cs typeface="ae_AlMateen" pitchFamily="2" charset="-78"/>
              </a:rPr>
              <a:t>الثاني </a:t>
            </a:r>
            <a:endParaRPr lang="ar-SA" sz="8000" b="1" spc="-150" dirty="0" smtClean="0">
              <a:solidFill>
                <a:srgbClr val="FF0000"/>
              </a:solidFill>
              <a:latin typeface="ae_AlMateen" pitchFamily="2" charset="-78"/>
              <a:cs typeface="ae_AlMateen" pitchFamily="2" charset="-78"/>
            </a:endParaRPr>
          </a:p>
          <a:p>
            <a:pPr eaLnBrk="1" hangingPunct="1"/>
            <a:r>
              <a:rPr lang="ar-EG" sz="8000" spc="-150" dirty="0" smtClean="0">
                <a:solidFill>
                  <a:srgbClr val="009900"/>
                </a:solidFill>
                <a:latin typeface="ae_AlMateen" pitchFamily="2" charset="-78"/>
                <a:cs typeface="ae_AlMateen" pitchFamily="2" charset="-78"/>
              </a:rPr>
              <a:t>المح</a:t>
            </a:r>
            <a:r>
              <a:rPr lang="ar-SA" sz="8000" spc="-150" dirty="0" smtClean="0">
                <a:solidFill>
                  <a:srgbClr val="009900"/>
                </a:solidFill>
                <a:latin typeface="ae_AlMateen" pitchFamily="2" charset="-78"/>
                <a:cs typeface="ae_AlMateen" pitchFamily="2" charset="-78"/>
              </a:rPr>
              <a:t>ـ</a:t>
            </a:r>
            <a:r>
              <a:rPr lang="ar-EG" sz="8000" spc="-150" dirty="0" err="1" smtClean="0">
                <a:solidFill>
                  <a:srgbClr val="009900"/>
                </a:solidFill>
                <a:latin typeface="ae_AlMateen" pitchFamily="2" charset="-78"/>
                <a:cs typeface="ae_AlMateen" pitchFamily="2" charset="-78"/>
              </a:rPr>
              <a:t>اضرة</a:t>
            </a:r>
            <a:r>
              <a:rPr lang="ar-EG" sz="8000" dirty="0" smtClean="0">
                <a:solidFill>
                  <a:srgbClr val="009900"/>
                </a:solidFill>
                <a:cs typeface="Arial" pitchFamily="34" charset="0"/>
              </a:rPr>
              <a:t> </a:t>
            </a:r>
            <a:r>
              <a:rPr lang="ar-SA" sz="8000" spc="-150" dirty="0" smtClean="0">
                <a:solidFill>
                  <a:srgbClr val="009900"/>
                </a:solidFill>
                <a:latin typeface="ae_AlMateen" pitchFamily="2" charset="-78"/>
                <a:cs typeface="ae_AlMateen" pitchFamily="2" charset="-78"/>
              </a:rPr>
              <a:t>الثالثة</a:t>
            </a:r>
            <a:endParaRPr lang="ar-SA" sz="8000" spc="-150" dirty="0" smtClean="0">
              <a:solidFill>
                <a:srgbClr val="009900"/>
              </a:solidFill>
              <a:latin typeface="ae_AlMateen" pitchFamily="2" charset="-78"/>
              <a:cs typeface="ae_AlMateen" pitchFamily="2" charset="-78"/>
            </a:endParaRP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50987"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600" b="1" dirty="0" smtClean="0">
                <a:solidFill>
                  <a:prstClr val="black"/>
                </a:solidFill>
                <a:cs typeface="Arial" pitchFamily="34" charset="0"/>
              </a:rPr>
              <a:t>الحسابات كأساس للقيد المحاسبي</a:t>
            </a:r>
            <a:endParaRPr lang="ar-SA" sz="6600" b="1" dirty="0" smtClean="0">
              <a:solidFill>
                <a:prstClr val="black"/>
              </a:solidFill>
              <a:cs typeface="Arial" pitchFamily="34" charset="0"/>
            </a:endParaRPr>
          </a:p>
          <a:p>
            <a:pPr eaLnBrk="1" hangingPunct="1"/>
            <a:endParaRPr lang="ar-SA" sz="4800" b="1" dirty="0" smtClean="0">
              <a:solidFill>
                <a:prstClr val="black"/>
              </a:solidFill>
              <a:cs typeface="Arial" pitchFamily="34" charset="0"/>
            </a:endParaRPr>
          </a:p>
        </p:txBody>
      </p:sp>
    </p:spTree>
    <p:extLst>
      <p:ext uri="{BB962C8B-B14F-4D97-AF65-F5344CB8AC3E}">
        <p14:creationId xmlns:p14="http://schemas.microsoft.com/office/powerpoint/2010/main" val="38670655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115616" y="476672"/>
            <a:ext cx="7772400" cy="792162"/>
          </a:xfrm>
          <a:solidFill>
            <a:schemeClr val="accent1"/>
          </a:solidFill>
        </p:spPr>
        <p:txBody>
          <a:bodyPr/>
          <a:lstStyle/>
          <a:p>
            <a:pPr algn="ctr"/>
            <a:r>
              <a:rPr lang="ar-SA" sz="3200" b="1" dirty="0" smtClean="0">
                <a:solidFill>
                  <a:srgbClr val="FF0000"/>
                </a:solidFill>
                <a:cs typeface="Arial" pitchFamily="34" charset="0"/>
              </a:rPr>
              <a:t>مفهوم الحسابات وأنواعها</a:t>
            </a:r>
            <a:endParaRPr lang="en-GB" sz="3200" b="1" dirty="0" smtClean="0">
              <a:solidFill>
                <a:srgbClr val="FF0000"/>
              </a:solidFill>
              <a:cs typeface="Arial" pitchFamily="34" charset="0"/>
            </a:endParaRPr>
          </a:p>
        </p:txBody>
      </p:sp>
      <p:sp>
        <p:nvSpPr>
          <p:cNvPr id="22531" name="Content Placeholder 2"/>
          <p:cNvSpPr>
            <a:spLocks noGrp="1"/>
          </p:cNvSpPr>
          <p:nvPr>
            <p:ph sz="quarter" idx="1"/>
          </p:nvPr>
        </p:nvSpPr>
        <p:spPr>
          <a:xfrm>
            <a:off x="422032" y="1066800"/>
            <a:ext cx="8264769" cy="4953000"/>
          </a:xfrm>
        </p:spPr>
        <p:txBody>
          <a:bodyPr/>
          <a:lstStyle/>
          <a:p>
            <a:pPr algn="just" rtl="1">
              <a:lnSpc>
                <a:spcPct val="150000"/>
              </a:lnSpc>
            </a:pPr>
            <a:endParaRPr lang="ar-SA" sz="2800" b="1" dirty="0" smtClean="0">
              <a:cs typeface="Arial" pitchFamily="34" charset="0"/>
            </a:endParaRPr>
          </a:p>
          <a:p>
            <a:pPr algn="just" rtl="1">
              <a:lnSpc>
                <a:spcPct val="150000"/>
              </a:lnSpc>
            </a:pPr>
            <a:r>
              <a:rPr lang="ar-SA" sz="2800" b="1" dirty="0" smtClean="0">
                <a:cs typeface="Arial" pitchFamily="34" charset="0"/>
              </a:rPr>
              <a:t>يتضح مما سبق أن الأمر يتطلب إعداد ميزانية بعد كل عملية مالية، ومع كثرة وتنوع العمليات المالية لأي منشأة تجارية، فإن هذا الأسلوب يعد أسلوباً غير عملي وغير اقتصادي لبيان أثر العمليات المالية على المركز المالي للمنشأة (الميزانية)</a:t>
            </a:r>
          </a:p>
          <a:p>
            <a:pPr algn="just" rtl="1">
              <a:lnSpc>
                <a:spcPct val="150000"/>
              </a:lnSpc>
            </a:pPr>
            <a:r>
              <a:rPr lang="ar-SA" sz="2800" b="1" dirty="0" smtClean="0">
                <a:solidFill>
                  <a:srgbClr val="FF0000"/>
                </a:solidFill>
                <a:cs typeface="Arial" pitchFamily="34" charset="0"/>
              </a:rPr>
              <a:t>البديل العملي: </a:t>
            </a:r>
            <a:r>
              <a:rPr lang="ar-SA" sz="2800" b="1" dirty="0" smtClean="0">
                <a:cs typeface="Arial" pitchFamily="34" charset="0"/>
              </a:rPr>
              <a:t>استخدام الحسابات لتسجيل الزيادة أو النقص في العناصر المختلفة المكونة لمعادلة الميزانية</a:t>
            </a:r>
          </a:p>
        </p:txBody>
      </p:sp>
      <p:sp>
        <p:nvSpPr>
          <p:cNvPr id="74757" name="Slide Number Placeholder 3"/>
          <p:cNvSpPr>
            <a:spLocks noGrp="1"/>
          </p:cNvSpPr>
          <p:nvPr>
            <p:ph type="sldNum" sz="quarter" idx="4294967295"/>
          </p:nvPr>
        </p:nvSpPr>
        <p:spPr bwMode="auto">
          <a:xfrm>
            <a:off x="457200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479B0EFF-DB68-4D55-8969-DF85061239E2}" type="slidenum">
              <a:rPr lang="ar-SA" smtClean="0">
                <a:solidFill>
                  <a:schemeClr val="bg1"/>
                </a:solidFill>
                <a:latin typeface="Calibri" pitchFamily="34" charset="0"/>
              </a:rPr>
              <a:pPr algn="ctr" eaLnBrk="1" hangingPunct="1"/>
              <a:t>3</a:t>
            </a:fld>
            <a:endParaRPr lang="en-US" smtClean="0">
              <a:solidFill>
                <a:schemeClr val="bg1"/>
              </a:solidFill>
              <a:latin typeface="Calibri" pitchFamily="34" charset="0"/>
            </a:endParaRPr>
          </a:p>
        </p:txBody>
      </p:sp>
    </p:spTree>
    <p:extLst>
      <p:ext uri="{BB962C8B-B14F-4D97-AF65-F5344CB8AC3E}">
        <p14:creationId xmlns:p14="http://schemas.microsoft.com/office/powerpoint/2010/main" val="10668720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blinds(horizontal)">
                                      <p:cBhvr>
                                        <p:cTn id="7" dur="500"/>
                                        <p:tgtEl>
                                          <p:spTgt spid="22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12" dur="500"/>
                                        <p:tgtEl>
                                          <p:spTgt spid="2253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blinds(horizontal)">
                                      <p:cBhvr>
                                        <p:cTn id="17" dur="500"/>
                                        <p:tgtEl>
                                          <p:spTgt spid="225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043608" y="332656"/>
            <a:ext cx="7772400" cy="1040160"/>
          </a:xfrm>
          <a:solidFill>
            <a:schemeClr val="accent1"/>
          </a:solidFill>
        </p:spPr>
        <p:txBody>
          <a:bodyPr/>
          <a:lstStyle/>
          <a:p>
            <a:pPr>
              <a:defRPr/>
            </a:pPr>
            <a:r>
              <a:rPr lang="en-US" b="1" dirty="0" smtClean="0">
                <a:solidFill>
                  <a:srgbClr val="FF0000"/>
                </a:solidFill>
              </a:rPr>
              <a:t/>
            </a:r>
            <a:br>
              <a:rPr lang="en-US" b="1" dirty="0" smtClean="0">
                <a:solidFill>
                  <a:srgbClr val="FF0000"/>
                </a:solidFill>
              </a:rPr>
            </a:br>
            <a:r>
              <a:rPr lang="en-US" b="1" dirty="0" smtClean="0">
                <a:solidFill>
                  <a:srgbClr val="FF0000"/>
                </a:solidFill>
              </a:rPr>
              <a:t/>
            </a:r>
            <a:br>
              <a:rPr lang="en-US" b="1" dirty="0" smtClean="0">
                <a:solidFill>
                  <a:srgbClr val="FF0000"/>
                </a:solidFill>
              </a:rPr>
            </a:br>
            <a:r>
              <a:rPr lang="en-US" b="1" dirty="0" smtClean="0">
                <a:solidFill>
                  <a:srgbClr val="FF0000"/>
                </a:solidFill>
              </a:rPr>
              <a:t/>
            </a:r>
            <a:br>
              <a:rPr lang="en-US" b="1" dirty="0" smtClean="0">
                <a:solidFill>
                  <a:srgbClr val="FF0000"/>
                </a:solidFill>
              </a:rPr>
            </a:br>
            <a:r>
              <a:rPr lang="en-US" b="1" dirty="0" smtClean="0">
                <a:solidFill>
                  <a:srgbClr val="FF0000"/>
                </a:solidFill>
              </a:rPr>
              <a:t/>
            </a:r>
            <a:br>
              <a:rPr lang="en-US" b="1" dirty="0" smtClean="0">
                <a:solidFill>
                  <a:srgbClr val="FF0000"/>
                </a:solidFill>
              </a:rPr>
            </a:br>
            <a:r>
              <a:rPr lang="ar-SA" sz="3200" dirty="0" smtClean="0"/>
              <a:t> </a:t>
            </a:r>
            <a:r>
              <a:rPr lang="en-GB" sz="3200" b="1" dirty="0" smtClean="0"/>
              <a:t>Account</a:t>
            </a:r>
            <a:r>
              <a:rPr lang="ar-SA" sz="3200" b="1" dirty="0" smtClean="0">
                <a:solidFill>
                  <a:srgbClr val="FF0000"/>
                </a:solidFill>
              </a:rPr>
              <a:t> مفهوم الحساب</a:t>
            </a:r>
            <a:r>
              <a:rPr lang="ar-SA" sz="3200" dirty="0" smtClean="0"/>
              <a:t> </a:t>
            </a:r>
            <a:r>
              <a:rPr lang="en-US" b="1" dirty="0" smtClean="0">
                <a:solidFill>
                  <a:srgbClr val="FF0000"/>
                </a:solidFill>
              </a:rPr>
              <a:t/>
            </a:r>
            <a:br>
              <a:rPr lang="en-US" b="1" dirty="0" smtClean="0">
                <a:solidFill>
                  <a:srgbClr val="FF0000"/>
                </a:solidFill>
              </a:rPr>
            </a:br>
            <a:r>
              <a:rPr lang="en-US" b="1" dirty="0" smtClean="0">
                <a:solidFill>
                  <a:srgbClr val="FF0000"/>
                </a:solidFill>
              </a:rPr>
              <a:t/>
            </a:r>
            <a:br>
              <a:rPr lang="en-US" b="1" dirty="0" smtClean="0">
                <a:solidFill>
                  <a:srgbClr val="FF0000"/>
                </a:solidFill>
              </a:rPr>
            </a:br>
            <a:r>
              <a:rPr lang="en-US" b="1" dirty="0" smtClean="0">
                <a:solidFill>
                  <a:srgbClr val="FF0000"/>
                </a:solidFill>
              </a:rPr>
              <a:t/>
            </a:r>
            <a:br>
              <a:rPr lang="en-US" b="1" dirty="0" smtClean="0">
                <a:solidFill>
                  <a:srgbClr val="FF0000"/>
                </a:solidFill>
              </a:rPr>
            </a:br>
            <a:r>
              <a:rPr lang="en-US" b="1" dirty="0" smtClean="0">
                <a:solidFill>
                  <a:srgbClr val="FF0000"/>
                </a:solidFill>
              </a:rPr>
              <a:t/>
            </a:r>
            <a:br>
              <a:rPr lang="en-US" b="1" dirty="0" smtClean="0">
                <a:solidFill>
                  <a:srgbClr val="FF0000"/>
                </a:solidFill>
              </a:rPr>
            </a:br>
            <a:r>
              <a:rPr lang="en-GB" sz="3200" dirty="0" smtClean="0"/>
              <a:t/>
            </a:r>
            <a:br>
              <a:rPr lang="en-GB" sz="3200" dirty="0" smtClean="0"/>
            </a:br>
            <a:endParaRPr lang="en-GB" sz="3200" dirty="0" smtClean="0"/>
          </a:p>
        </p:txBody>
      </p:sp>
      <p:sp>
        <p:nvSpPr>
          <p:cNvPr id="23555" name="Content Placeholder 2"/>
          <p:cNvSpPr>
            <a:spLocks noGrp="1"/>
          </p:cNvSpPr>
          <p:nvPr>
            <p:ph sz="quarter" idx="1"/>
          </p:nvPr>
        </p:nvSpPr>
        <p:spPr>
          <a:xfrm>
            <a:off x="773723" y="1828800"/>
            <a:ext cx="7772400" cy="3505200"/>
          </a:xfrm>
        </p:spPr>
        <p:txBody>
          <a:bodyPr/>
          <a:lstStyle/>
          <a:p>
            <a:pPr algn="just" rtl="1">
              <a:lnSpc>
                <a:spcPct val="200000"/>
              </a:lnSpc>
              <a:buFont typeface="Wingdings 2" pitchFamily="18" charset="2"/>
              <a:buNone/>
            </a:pPr>
            <a:r>
              <a:rPr lang="ar-SA" sz="2800" b="1" dirty="0" smtClean="0">
                <a:cs typeface="Arial" pitchFamily="34" charset="0"/>
              </a:rPr>
              <a:t>الحساب هو أداة محاسبية لإظهار آثار العمليات المالية التي تقوم بها المنشأة على عناصر الأصول والمصروفات والخصوم وحقوق الملكية والإيرادات</a:t>
            </a:r>
            <a:endParaRPr lang="en-GB" sz="2800" b="1" dirty="0" smtClean="0">
              <a:cs typeface="Arial" pitchFamily="34" charset="0"/>
            </a:endParaRPr>
          </a:p>
          <a:p>
            <a:endParaRPr lang="en-GB" dirty="0" smtClean="0">
              <a:cs typeface="Arial" pitchFamily="34" charset="0"/>
            </a:endParaRPr>
          </a:p>
        </p:txBody>
      </p:sp>
      <p:sp>
        <p:nvSpPr>
          <p:cNvPr id="75781" name="Slide Number Placeholder 3"/>
          <p:cNvSpPr>
            <a:spLocks noGrp="1"/>
          </p:cNvSpPr>
          <p:nvPr>
            <p:ph type="sldNum" sz="quarter" idx="4294967295"/>
          </p:nvPr>
        </p:nvSpPr>
        <p:spPr bwMode="auto">
          <a:xfrm>
            <a:off x="457200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6CB7D3F6-FC1D-45B6-B909-D0FA43723A3B}" type="slidenum">
              <a:rPr lang="ar-SA" smtClean="0">
                <a:solidFill>
                  <a:schemeClr val="bg1"/>
                </a:solidFill>
                <a:latin typeface="Calibri" pitchFamily="34" charset="0"/>
              </a:rPr>
              <a:pPr algn="ctr" eaLnBrk="1" hangingPunct="1"/>
              <a:t>4</a:t>
            </a:fld>
            <a:endParaRPr lang="en-US" dirty="0" smtClean="0">
              <a:solidFill>
                <a:schemeClr val="bg1"/>
              </a:solidFill>
              <a:latin typeface="Calibri" pitchFamily="34" charset="0"/>
            </a:endParaRPr>
          </a:p>
        </p:txBody>
      </p:sp>
    </p:spTree>
    <p:extLst>
      <p:ext uri="{BB962C8B-B14F-4D97-AF65-F5344CB8AC3E}">
        <p14:creationId xmlns:p14="http://schemas.microsoft.com/office/powerpoint/2010/main" val="347182668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blinds(horizontal)">
                                      <p:cBhvr>
                                        <p:cTn id="7" dur="500"/>
                                        <p:tgtEl>
                                          <p:spTgt spid="235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3555">
                                            <p:txEl>
                                              <p:pRg st="0" end="0"/>
                                            </p:txEl>
                                          </p:spTgt>
                                        </p:tgtEl>
                                        <p:attrNameLst>
                                          <p:attrName>style.visibility</p:attrName>
                                        </p:attrNameLst>
                                      </p:cBhvr>
                                      <p:to>
                                        <p:strVal val="visible"/>
                                      </p:to>
                                    </p:set>
                                    <p:animEffect transition="in" filter="blinds(horizontal)">
                                      <p:cBhvr>
                                        <p:cTn id="12" dur="500"/>
                                        <p:tgtEl>
                                          <p:spTgt spid="235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a:defRPr/>
            </a:pPr>
            <a:endParaRPr lang="en-GB" smtClean="0"/>
          </a:p>
        </p:txBody>
      </p:sp>
      <p:sp>
        <p:nvSpPr>
          <p:cNvPr id="76803" name="Content Placeholder 2"/>
          <p:cNvSpPr>
            <a:spLocks noGrp="1"/>
          </p:cNvSpPr>
          <p:nvPr>
            <p:ph sz="quarter" idx="1"/>
          </p:nvPr>
        </p:nvSpPr>
        <p:spPr/>
        <p:txBody>
          <a:bodyPr/>
          <a:lstStyle/>
          <a:p>
            <a:pPr>
              <a:buFont typeface="Wingdings 2" pitchFamily="18" charset="2"/>
              <a:buNone/>
            </a:pPr>
            <a:endParaRPr lang="en-GB" smtClean="0">
              <a:cs typeface="Arial" pitchFamily="34" charset="0"/>
            </a:endParaRPr>
          </a:p>
        </p:txBody>
      </p:sp>
      <p:sp>
        <p:nvSpPr>
          <p:cNvPr id="25608" name="Line 2"/>
          <p:cNvSpPr>
            <a:spLocks noChangeShapeType="1"/>
          </p:cNvSpPr>
          <p:nvPr/>
        </p:nvSpPr>
        <p:spPr bwMode="auto">
          <a:xfrm flipH="1">
            <a:off x="8763000" y="1524000"/>
            <a:ext cx="0" cy="41910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76806" name="Text Box 3"/>
          <p:cNvSpPr txBox="1">
            <a:spLocks noChangeArrowheads="1"/>
          </p:cNvSpPr>
          <p:nvPr/>
        </p:nvSpPr>
        <p:spPr bwMode="auto">
          <a:xfrm>
            <a:off x="4038600" y="198439"/>
            <a:ext cx="4966189"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endParaRPr lang="ar-SA" sz="1600" b="1">
              <a:solidFill>
                <a:srgbClr val="663300"/>
              </a:solidFill>
              <a:latin typeface="Tahoma" pitchFamily="34" charset="0"/>
              <a:cs typeface="Andalus" pitchFamily="18" charset="-78"/>
            </a:endParaRPr>
          </a:p>
        </p:txBody>
      </p:sp>
      <p:sp>
        <p:nvSpPr>
          <p:cNvPr id="10" name="AutoShape 4"/>
          <p:cNvSpPr>
            <a:spLocks noChangeArrowheads="1"/>
          </p:cNvSpPr>
          <p:nvPr/>
        </p:nvSpPr>
        <p:spPr bwMode="auto">
          <a:xfrm>
            <a:off x="463061" y="3087688"/>
            <a:ext cx="7063154" cy="798512"/>
          </a:xfrm>
          <a:prstGeom prst="flowChartTerminator">
            <a:avLst/>
          </a:prstGeom>
          <a:solidFill>
            <a:srgbClr val="FFFF00"/>
          </a:solidFill>
          <a:ln w="9525">
            <a:noFill/>
            <a:miter lim="800000"/>
            <a:headEnd/>
            <a:tailEnd/>
          </a:ln>
          <a:effectLst>
            <a:prstShdw prst="shdw17" dist="17961" dir="2700000">
              <a:schemeClr val="accent1">
                <a:gamma/>
                <a:shade val="60000"/>
                <a:invGamma/>
              </a:schemeClr>
            </a:prstShdw>
          </a:effectLst>
        </p:spPr>
        <p:txBody>
          <a:bodyPr wrap="none" anchor="ctr"/>
          <a:lstStyle/>
          <a:p>
            <a:pPr algn="ctr" rtl="0" eaLnBrk="0" hangingPunct="0">
              <a:defRPr/>
            </a:pPr>
            <a:r>
              <a:rPr lang="ar-SA" sz="2400" b="1" dirty="0">
                <a:solidFill>
                  <a:srgbClr val="800000"/>
                </a:solidFill>
                <a:latin typeface="Monotype Corsiva" pitchFamily="66" charset="0"/>
                <a:cs typeface="Monotype Koufi" pitchFamily="2" charset="-78"/>
              </a:rPr>
              <a:t>حقوق الملكية</a:t>
            </a:r>
            <a:endParaRPr lang="ar-SA" sz="2400" b="1" dirty="0">
              <a:solidFill>
                <a:srgbClr val="800000"/>
              </a:solidFill>
              <a:latin typeface="Times New Roman" pitchFamily="18" charset="0"/>
              <a:cs typeface="Monotype Koufi" pitchFamily="2" charset="-78"/>
            </a:endParaRPr>
          </a:p>
          <a:p>
            <a:pPr eaLnBrk="0" hangingPunct="0">
              <a:defRPr/>
            </a:pPr>
            <a:r>
              <a:rPr lang="ar-SA" b="1" dirty="0">
                <a:latin typeface="Times New Roman" pitchFamily="18" charset="0"/>
                <a:cs typeface="Times New Roman" pitchFamily="18" charset="0"/>
              </a:rPr>
              <a:t>حقوق الملكية هي الالتزامات المستحقة على المنشأة </a:t>
            </a:r>
            <a:r>
              <a:rPr lang="en-US" b="1" dirty="0">
                <a:latin typeface="Times New Roman" pitchFamily="18" charset="0"/>
                <a:cs typeface="Times New Roman" pitchFamily="18" charset="0"/>
              </a:rPr>
              <a:t> </a:t>
            </a:r>
            <a:r>
              <a:rPr lang="ar-SA" b="1" dirty="0">
                <a:latin typeface="Times New Roman" pitchFamily="18" charset="0"/>
                <a:cs typeface="Times New Roman" pitchFamily="18" charset="0"/>
              </a:rPr>
              <a:t>تجاه ملاكها أو أصحابها</a:t>
            </a:r>
            <a:r>
              <a:rPr lang="en-GB" b="1" dirty="0">
                <a:latin typeface="Times New Roman" pitchFamily="18" charset="0"/>
                <a:cs typeface="Simplified Arabic" pitchFamily="2" charset="-78"/>
              </a:rPr>
              <a:t> </a:t>
            </a:r>
          </a:p>
        </p:txBody>
      </p:sp>
      <p:sp>
        <p:nvSpPr>
          <p:cNvPr id="11" name="AutoShape 5"/>
          <p:cNvSpPr>
            <a:spLocks noChangeArrowheads="1"/>
          </p:cNvSpPr>
          <p:nvPr/>
        </p:nvSpPr>
        <p:spPr bwMode="auto">
          <a:xfrm>
            <a:off x="416169" y="2128838"/>
            <a:ext cx="7058758" cy="766762"/>
          </a:xfrm>
          <a:prstGeom prst="flowChartTerminator">
            <a:avLst/>
          </a:prstGeom>
          <a:solidFill>
            <a:srgbClr val="FFFF00"/>
          </a:solidFill>
          <a:ln w="9525">
            <a:noFill/>
            <a:miter lim="800000"/>
            <a:headEnd/>
            <a:tailEnd/>
          </a:ln>
          <a:effectLst>
            <a:prstShdw prst="shdw17" dist="17961" dir="2700000">
              <a:schemeClr val="accent1">
                <a:gamma/>
                <a:shade val="60000"/>
                <a:invGamma/>
              </a:schemeClr>
            </a:prstShdw>
          </a:effectLst>
        </p:spPr>
        <p:txBody>
          <a:bodyPr wrap="none" anchor="ctr"/>
          <a:lstStyle/>
          <a:p>
            <a:pPr algn="ctr" rtl="0" eaLnBrk="0" hangingPunct="0">
              <a:defRPr/>
            </a:pPr>
            <a:r>
              <a:rPr lang="ar-SA" sz="2400" b="1" dirty="0">
                <a:solidFill>
                  <a:srgbClr val="800000"/>
                </a:solidFill>
                <a:latin typeface="Monotype Corsiva" pitchFamily="66" charset="0"/>
                <a:cs typeface="Monotype Koufi" pitchFamily="2" charset="-78"/>
              </a:rPr>
              <a:t>الخصوم</a:t>
            </a:r>
          </a:p>
          <a:p>
            <a:pPr eaLnBrk="0" hangingPunct="0">
              <a:defRPr/>
            </a:pPr>
            <a:r>
              <a:rPr lang="ar-SA" b="1" dirty="0">
                <a:latin typeface="Times New Roman" pitchFamily="18" charset="0"/>
                <a:cs typeface="Times New Roman" pitchFamily="18" charset="0"/>
              </a:rPr>
              <a:t>الخصم هو التزام مالي على المنشأة واجب الأداء،</a:t>
            </a:r>
            <a:r>
              <a:rPr lang="en-US" b="1" dirty="0">
                <a:latin typeface="Times New Roman" pitchFamily="18" charset="0"/>
                <a:cs typeface="Times New Roman" pitchFamily="18" charset="0"/>
              </a:rPr>
              <a:t> </a:t>
            </a:r>
            <a:r>
              <a:rPr lang="ar-SA" b="1" dirty="0">
                <a:latin typeface="Times New Roman" pitchFamily="18" charset="0"/>
                <a:cs typeface="Times New Roman" pitchFamily="18" charset="0"/>
              </a:rPr>
              <a:t> أو ما على المنشأة للغير من التزامات</a:t>
            </a:r>
            <a:r>
              <a:rPr lang="en-GB" b="1" dirty="0">
                <a:latin typeface="Times New Roman" pitchFamily="18" charset="0"/>
                <a:cs typeface="Traditional Arabic" pitchFamily="2" charset="-78"/>
              </a:rPr>
              <a:t> </a:t>
            </a:r>
          </a:p>
        </p:txBody>
      </p:sp>
      <p:sp>
        <p:nvSpPr>
          <p:cNvPr id="12" name="Text Box 6"/>
          <p:cNvSpPr txBox="1">
            <a:spLocks noChangeArrowheads="1"/>
          </p:cNvSpPr>
          <p:nvPr/>
        </p:nvSpPr>
        <p:spPr bwMode="auto">
          <a:xfrm>
            <a:off x="838200" y="228600"/>
            <a:ext cx="7848600" cy="584200"/>
          </a:xfrm>
          <a:prstGeom prst="rect">
            <a:avLst/>
          </a:prstGeom>
          <a:solidFill>
            <a:schemeClr val="accent1"/>
          </a:solidFill>
          <a:ln>
            <a:noFill/>
          </a:ln>
          <a:effectLst>
            <a:outerShdw dist="107763" dir="2700000" algn="ctr" rotWithShape="0">
              <a:srgbClr val="808080"/>
            </a:outerShdw>
          </a:effec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3200" b="1">
                <a:solidFill>
                  <a:srgbClr val="FF0000"/>
                </a:solidFill>
                <a:latin typeface="Tahoma" pitchFamily="34" charset="0"/>
              </a:rPr>
              <a:t>أنواع الحسابات</a:t>
            </a:r>
            <a:endParaRPr lang="en-GB" sz="3200" b="1">
              <a:solidFill>
                <a:srgbClr val="FF0000"/>
              </a:solidFill>
              <a:latin typeface="Tahoma" pitchFamily="34" charset="0"/>
            </a:endParaRPr>
          </a:p>
        </p:txBody>
      </p:sp>
      <p:sp>
        <p:nvSpPr>
          <p:cNvPr id="13" name="AutoShape 7"/>
          <p:cNvSpPr>
            <a:spLocks noChangeArrowheads="1"/>
          </p:cNvSpPr>
          <p:nvPr/>
        </p:nvSpPr>
        <p:spPr bwMode="auto">
          <a:xfrm>
            <a:off x="559777" y="990600"/>
            <a:ext cx="6831623" cy="990600"/>
          </a:xfrm>
          <a:prstGeom prst="flowChartTerminator">
            <a:avLst/>
          </a:prstGeom>
          <a:solidFill>
            <a:srgbClr val="FFFF00"/>
          </a:solidFill>
          <a:ln w="9525">
            <a:noFill/>
            <a:miter lim="800000"/>
            <a:headEnd/>
            <a:tailEnd/>
          </a:ln>
          <a:effectLst>
            <a:prstShdw prst="shdw17" dist="17961" dir="2700000">
              <a:schemeClr val="accent1">
                <a:gamma/>
                <a:shade val="60000"/>
                <a:invGamma/>
              </a:schemeClr>
            </a:prstShdw>
          </a:effectLst>
        </p:spPr>
        <p:txBody>
          <a:bodyPr wrap="none" anchor="ctr"/>
          <a:lstStyle/>
          <a:p>
            <a:pPr algn="ctr">
              <a:defRPr/>
            </a:pPr>
            <a:r>
              <a:rPr lang="ar-SA" sz="2400" b="1" dirty="0">
                <a:solidFill>
                  <a:srgbClr val="800000"/>
                </a:solidFill>
                <a:latin typeface="Times New Roman" pitchFamily="18" charset="0"/>
                <a:cs typeface="Monotype Koufi" pitchFamily="2" charset="-78"/>
              </a:rPr>
              <a:t>الأصول</a:t>
            </a:r>
          </a:p>
          <a:p>
            <a:pPr>
              <a:defRPr/>
            </a:pPr>
            <a:r>
              <a:rPr lang="ar-SA" b="1" dirty="0">
                <a:latin typeface="Times New Roman" pitchFamily="18" charset="0"/>
                <a:cs typeface="Times New Roman" pitchFamily="18" charset="0"/>
              </a:rPr>
              <a:t>الأصل هو أي شيء له قدرة على تزويد المنشأة بالخدمات أو المنافع في المستقبل </a:t>
            </a:r>
            <a:endParaRPr lang="en-GB" b="1" dirty="0">
              <a:latin typeface="Times New Roman" pitchFamily="18" charset="0"/>
              <a:cs typeface="Times New Roman" pitchFamily="18" charset="0"/>
            </a:endParaRPr>
          </a:p>
        </p:txBody>
      </p:sp>
      <p:sp>
        <p:nvSpPr>
          <p:cNvPr id="14" name="AutoShape 8"/>
          <p:cNvSpPr>
            <a:spLocks noChangeArrowheads="1"/>
          </p:cNvSpPr>
          <p:nvPr/>
        </p:nvSpPr>
        <p:spPr bwMode="auto">
          <a:xfrm>
            <a:off x="416169" y="4038600"/>
            <a:ext cx="7258050" cy="914400"/>
          </a:xfrm>
          <a:prstGeom prst="flowChartTerminator">
            <a:avLst/>
          </a:prstGeom>
          <a:solidFill>
            <a:srgbClr val="FFFF00"/>
          </a:solidFill>
          <a:ln w="9525">
            <a:noFill/>
            <a:miter lim="800000"/>
            <a:headEnd/>
            <a:tailEnd/>
          </a:ln>
          <a:effectLst>
            <a:prstShdw prst="shdw17" dist="17961" dir="2700000">
              <a:schemeClr val="accent1">
                <a:gamma/>
                <a:shade val="60000"/>
                <a:invGamma/>
              </a:schemeClr>
            </a:prstShdw>
          </a:effectLst>
        </p:spPr>
        <p:txBody>
          <a:bodyPr wrap="none" anchor="ctr"/>
          <a:lstStyle/>
          <a:p>
            <a:pPr algn="ctr">
              <a:defRPr/>
            </a:pPr>
            <a:r>
              <a:rPr lang="ar-SA" sz="2400" b="1" dirty="0">
                <a:solidFill>
                  <a:srgbClr val="800000"/>
                </a:solidFill>
                <a:latin typeface="Times New Roman" pitchFamily="18" charset="0"/>
                <a:cs typeface="Monotype Koufi" pitchFamily="2" charset="-78"/>
              </a:rPr>
              <a:t>الإيرادات</a:t>
            </a:r>
            <a:endParaRPr lang="ar-SA" sz="2400" b="1" dirty="0">
              <a:solidFill>
                <a:srgbClr val="800000"/>
              </a:solidFill>
              <a:latin typeface="Times New Roman" pitchFamily="18" charset="0"/>
              <a:cs typeface="Times New Roman" pitchFamily="18" charset="0"/>
            </a:endParaRPr>
          </a:p>
          <a:p>
            <a:pPr>
              <a:defRPr/>
            </a:pPr>
            <a:r>
              <a:rPr lang="ar-SA" b="1" dirty="0">
                <a:latin typeface="Times New Roman" pitchFamily="18" charset="0"/>
                <a:cs typeface="Times New Roman" pitchFamily="18" charset="0"/>
              </a:rPr>
              <a:t>الإيرادات هي ما تحققه المنشأة من بيع السلع والخدمات، سواء تم  تحصيلها أم لا </a:t>
            </a:r>
            <a:endParaRPr lang="en-GB" b="1" dirty="0">
              <a:latin typeface="Times New Roman" pitchFamily="18" charset="0"/>
              <a:cs typeface="Times New Roman" pitchFamily="18" charset="0"/>
            </a:endParaRPr>
          </a:p>
        </p:txBody>
      </p:sp>
      <p:sp>
        <p:nvSpPr>
          <p:cNvPr id="25615" name="Line 9"/>
          <p:cNvSpPr>
            <a:spLocks noChangeShapeType="1"/>
          </p:cNvSpPr>
          <p:nvPr/>
        </p:nvSpPr>
        <p:spPr bwMode="auto">
          <a:xfrm flipH="1" flipV="1">
            <a:off x="7543801" y="4572000"/>
            <a:ext cx="1293935" cy="158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25616" name="Line 10"/>
          <p:cNvSpPr>
            <a:spLocks noChangeShapeType="1"/>
          </p:cNvSpPr>
          <p:nvPr/>
        </p:nvSpPr>
        <p:spPr bwMode="auto">
          <a:xfrm flipH="1">
            <a:off x="7391400" y="3505200"/>
            <a:ext cx="1474177" cy="158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25617" name="Line 11"/>
          <p:cNvSpPr>
            <a:spLocks noChangeShapeType="1"/>
          </p:cNvSpPr>
          <p:nvPr/>
        </p:nvSpPr>
        <p:spPr bwMode="auto">
          <a:xfrm flipH="1">
            <a:off x="7391400" y="2590800"/>
            <a:ext cx="1450731" cy="158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25618" name="Line 12"/>
          <p:cNvSpPr>
            <a:spLocks noChangeShapeType="1"/>
          </p:cNvSpPr>
          <p:nvPr/>
        </p:nvSpPr>
        <p:spPr bwMode="auto">
          <a:xfrm flipH="1">
            <a:off x="7239001" y="1524000"/>
            <a:ext cx="1544515" cy="158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19" name="AutoShape 16"/>
          <p:cNvSpPr>
            <a:spLocks noChangeArrowheads="1"/>
          </p:cNvSpPr>
          <p:nvPr/>
        </p:nvSpPr>
        <p:spPr bwMode="auto">
          <a:xfrm>
            <a:off x="533400" y="5181600"/>
            <a:ext cx="7338646" cy="914400"/>
          </a:xfrm>
          <a:prstGeom prst="flowChartTerminator">
            <a:avLst/>
          </a:prstGeom>
          <a:solidFill>
            <a:srgbClr val="FFFF00"/>
          </a:solidFill>
          <a:ln w="9525">
            <a:noFill/>
            <a:miter lim="800000"/>
            <a:headEnd/>
            <a:tailEnd/>
          </a:ln>
          <a:effectLst>
            <a:prstShdw prst="shdw17" dist="17961" dir="2700000">
              <a:schemeClr val="accent1">
                <a:gamma/>
                <a:shade val="60000"/>
                <a:invGamma/>
              </a:schemeClr>
            </a:prstShdw>
          </a:effectLst>
        </p:spPr>
        <p:txBody>
          <a:bodyPr wrap="none" anchor="ctr"/>
          <a:lstStyle/>
          <a:p>
            <a:pPr algn="ctr">
              <a:defRPr/>
            </a:pPr>
            <a:r>
              <a:rPr lang="ar-SA" sz="2400" b="1" dirty="0">
                <a:solidFill>
                  <a:srgbClr val="800000"/>
                </a:solidFill>
                <a:latin typeface="Times New Roman" pitchFamily="18" charset="0"/>
                <a:cs typeface="Monotype Koufi" pitchFamily="2" charset="-78"/>
              </a:rPr>
              <a:t>المصروفات</a:t>
            </a:r>
            <a:endParaRPr lang="ar-SA" sz="2400" b="1" dirty="0">
              <a:solidFill>
                <a:srgbClr val="800000"/>
              </a:solidFill>
              <a:latin typeface="Times New Roman" pitchFamily="18" charset="0"/>
              <a:cs typeface="Times New Roman" pitchFamily="18" charset="0"/>
            </a:endParaRPr>
          </a:p>
          <a:p>
            <a:pPr algn="just">
              <a:defRPr/>
            </a:pPr>
            <a:r>
              <a:rPr lang="ar-SA" b="1" dirty="0">
                <a:latin typeface="Times New Roman" pitchFamily="18" charset="0"/>
                <a:cs typeface="Times New Roman" pitchFamily="18" charset="0"/>
              </a:rPr>
              <a:t>تمثل المصروفات تكلفة السلع والخدمات المستخدمة في تنفيذ الأنشطة التي تزاولها المنشأة </a:t>
            </a:r>
          </a:p>
          <a:p>
            <a:pPr algn="just">
              <a:defRPr/>
            </a:pPr>
            <a:r>
              <a:rPr lang="ar-SA" b="1" dirty="0">
                <a:latin typeface="Times New Roman" pitchFamily="18" charset="0"/>
                <a:cs typeface="Times New Roman" pitchFamily="18" charset="0"/>
              </a:rPr>
              <a:t>للحصول على الإيرادات ، سواء تم دفعها أم لا</a:t>
            </a:r>
            <a:endParaRPr lang="en-GB" b="1" dirty="0">
              <a:latin typeface="Times New Roman" pitchFamily="18" charset="0"/>
              <a:cs typeface="Times New Roman" pitchFamily="18" charset="0"/>
            </a:endParaRPr>
          </a:p>
        </p:txBody>
      </p:sp>
      <p:sp>
        <p:nvSpPr>
          <p:cNvPr id="76817" name="Line 17"/>
          <p:cNvSpPr>
            <a:spLocks noChangeShapeType="1"/>
          </p:cNvSpPr>
          <p:nvPr/>
        </p:nvSpPr>
        <p:spPr bwMode="auto">
          <a:xfrm flipH="1">
            <a:off x="7696200" y="5715000"/>
            <a:ext cx="1143000" cy="306388"/>
          </a:xfrm>
          <a:prstGeom prst="line">
            <a:avLst/>
          </a:prstGeom>
          <a:noFill/>
          <a:ln w="28575">
            <a:solidFill>
              <a:srgbClr val="ECE2CE"/>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25621" name="Line 18"/>
          <p:cNvSpPr>
            <a:spLocks noChangeShapeType="1"/>
          </p:cNvSpPr>
          <p:nvPr/>
        </p:nvSpPr>
        <p:spPr bwMode="auto">
          <a:xfrm flipH="1" flipV="1">
            <a:off x="7696200" y="5715000"/>
            <a:ext cx="1138604" cy="158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21"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6CB7D3F6-FC1D-45B6-B909-D0FA43723A3B}" type="slidenum">
              <a:rPr lang="ar-SA" sz="1800" smtClean="0">
                <a:solidFill>
                  <a:schemeClr val="bg1"/>
                </a:solidFill>
                <a:latin typeface="Calibri" pitchFamily="34" charset="0"/>
              </a:rPr>
              <a:pPr algn="ctr" eaLnBrk="1" hangingPunct="1"/>
              <a:t>5</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val="23179773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608"/>
                                        </p:tgtEl>
                                        <p:attrNameLst>
                                          <p:attrName>style.visibility</p:attrName>
                                        </p:attrNameLst>
                                      </p:cBhvr>
                                      <p:to>
                                        <p:strVal val="visible"/>
                                      </p:to>
                                    </p:set>
                                    <p:animEffect transition="in" filter="blinds(horizontal)">
                                      <p:cBhvr>
                                        <p:cTn id="12" dur="500"/>
                                        <p:tgtEl>
                                          <p:spTgt spid="2560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5618"/>
                                        </p:tgtEl>
                                        <p:attrNameLst>
                                          <p:attrName>style.visibility</p:attrName>
                                        </p:attrNameLst>
                                      </p:cBhvr>
                                      <p:to>
                                        <p:strVal val="visible"/>
                                      </p:to>
                                    </p:set>
                                    <p:animEffect transition="in" filter="blinds(horizontal)">
                                      <p:cBhvr>
                                        <p:cTn id="17" dur="500"/>
                                        <p:tgtEl>
                                          <p:spTgt spid="256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5617"/>
                                        </p:tgtEl>
                                        <p:attrNameLst>
                                          <p:attrName>style.visibility</p:attrName>
                                        </p:attrNameLst>
                                      </p:cBhvr>
                                      <p:to>
                                        <p:strVal val="visible"/>
                                      </p:to>
                                    </p:set>
                                    <p:animEffect transition="in" filter="blinds(horizontal)">
                                      <p:cBhvr>
                                        <p:cTn id="27" dur="500"/>
                                        <p:tgtEl>
                                          <p:spTgt spid="2561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5616"/>
                                        </p:tgtEl>
                                        <p:attrNameLst>
                                          <p:attrName>style.visibility</p:attrName>
                                        </p:attrNameLst>
                                      </p:cBhvr>
                                      <p:to>
                                        <p:strVal val="visible"/>
                                      </p:to>
                                    </p:set>
                                    <p:animEffect transition="in" filter="blinds(horizontal)">
                                      <p:cBhvr>
                                        <p:cTn id="37" dur="500"/>
                                        <p:tgtEl>
                                          <p:spTgt spid="2561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linds(horizontal)">
                                      <p:cBhvr>
                                        <p:cTn id="42" dur="500"/>
                                        <p:tgtEl>
                                          <p:spTgt spid="1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5615"/>
                                        </p:tgtEl>
                                        <p:attrNameLst>
                                          <p:attrName>style.visibility</p:attrName>
                                        </p:attrNameLst>
                                      </p:cBhvr>
                                      <p:to>
                                        <p:strVal val="visible"/>
                                      </p:to>
                                    </p:set>
                                    <p:animEffect transition="in" filter="blinds(horizontal)">
                                      <p:cBhvr>
                                        <p:cTn id="47" dur="500"/>
                                        <p:tgtEl>
                                          <p:spTgt spid="2561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linds(horizontal)">
                                      <p:cBhvr>
                                        <p:cTn id="52" dur="500"/>
                                        <p:tgtEl>
                                          <p:spTgt spid="1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5621"/>
                                        </p:tgtEl>
                                        <p:attrNameLst>
                                          <p:attrName>style.visibility</p:attrName>
                                        </p:attrNameLst>
                                      </p:cBhvr>
                                      <p:to>
                                        <p:strVal val="visible"/>
                                      </p:to>
                                    </p:set>
                                    <p:animEffect transition="in" filter="blinds(horizontal)">
                                      <p:cBhvr>
                                        <p:cTn id="57" dur="500"/>
                                        <p:tgtEl>
                                          <p:spTgt spid="25621"/>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blinds(horizontal)">
                                      <p:cBhvr>
                                        <p:cTn id="6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8" grpId="0" animBg="1"/>
      <p:bldP spid="10" grpId="0" animBg="1"/>
      <p:bldP spid="11" grpId="0" animBg="1"/>
      <p:bldP spid="12" grpId="0" animBg="1"/>
      <p:bldP spid="13" grpId="0" animBg="1"/>
      <p:bldP spid="14" grpId="0" animBg="1"/>
      <p:bldP spid="25615" grpId="0" animBg="1"/>
      <p:bldP spid="25616" grpId="0" animBg="1"/>
      <p:bldP spid="25617" grpId="0" animBg="1"/>
      <p:bldP spid="25618" grpId="0" animBg="1"/>
      <p:bldP spid="19" grpId="0" animBg="1"/>
      <p:bldP spid="256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772400" cy="1143000"/>
          </a:xfrm>
          <a:solidFill>
            <a:schemeClr val="accent1"/>
          </a:solidFill>
        </p:spPr>
        <p:txBody>
          <a:bodyPr/>
          <a:lstStyle/>
          <a:p>
            <a:pPr algn="ctr"/>
            <a:r>
              <a:rPr lang="ar-SA" sz="3200" b="1" dirty="0" smtClean="0">
                <a:solidFill>
                  <a:srgbClr val="FF0000"/>
                </a:solidFill>
                <a:cs typeface="Arial" pitchFamily="34" charset="0"/>
              </a:rPr>
              <a:t>تابع الحسابات وأنواعها</a:t>
            </a:r>
            <a:endParaRPr lang="en-GB" sz="3200" dirty="0" smtClean="0">
              <a:solidFill>
                <a:srgbClr val="FF0000"/>
              </a:solidFill>
              <a:cs typeface="Arial" pitchFamily="34" charset="0"/>
            </a:endParaRPr>
          </a:p>
        </p:txBody>
      </p:sp>
      <p:sp>
        <p:nvSpPr>
          <p:cNvPr id="3" name="Content Placeholder 2"/>
          <p:cNvSpPr>
            <a:spLocks noGrp="1"/>
          </p:cNvSpPr>
          <p:nvPr>
            <p:ph sz="quarter" idx="1"/>
          </p:nvPr>
        </p:nvSpPr>
        <p:spPr>
          <a:xfrm>
            <a:off x="422031" y="1371600"/>
            <a:ext cx="8264769" cy="4648200"/>
          </a:xfrm>
        </p:spPr>
        <p:txBody>
          <a:bodyPr/>
          <a:lstStyle/>
          <a:p>
            <a:pPr algn="just" rtl="1">
              <a:lnSpc>
                <a:spcPct val="200000"/>
              </a:lnSpc>
            </a:pPr>
            <a:r>
              <a:rPr lang="ar-SA" sz="3000" dirty="0" smtClean="0">
                <a:cs typeface="Arial" pitchFamily="34" charset="0"/>
              </a:rPr>
              <a:t>تفتح الحسابات لتنقل (ترحل) إليها العمليات المتشابهة ذات الطبيعة الواحدة ولكل حساب عنوان يوضح </a:t>
            </a:r>
            <a:r>
              <a:rPr lang="ar-SA" sz="3000" dirty="0" err="1" smtClean="0">
                <a:cs typeface="Arial" pitchFamily="34" charset="0"/>
              </a:rPr>
              <a:t>إسم</a:t>
            </a:r>
            <a:r>
              <a:rPr lang="ar-SA" sz="3000" dirty="0" smtClean="0">
                <a:cs typeface="Arial" pitchFamily="34" charset="0"/>
              </a:rPr>
              <a:t> العنصر (أحد عناصر معادلة الميزانية)</a:t>
            </a:r>
          </a:p>
          <a:p>
            <a:pPr algn="just" rtl="1">
              <a:lnSpc>
                <a:spcPct val="200000"/>
              </a:lnSpc>
            </a:pPr>
            <a:r>
              <a:rPr lang="ar-SA" sz="3000" dirty="0" smtClean="0">
                <a:cs typeface="Arial" pitchFamily="34" charset="0"/>
              </a:rPr>
              <a:t>ولكل حساب جانبان أحدهما لتسجيل الزيادة في قيمة العنصر، والآخر لتسجيل النقص في قيمة العنصر</a:t>
            </a:r>
          </a:p>
          <a:p>
            <a:pPr algn="just">
              <a:buFont typeface="Wingdings 2" pitchFamily="18" charset="2"/>
              <a:buNone/>
            </a:pPr>
            <a:endParaRPr lang="ar-SA" sz="2800" dirty="0" smtClean="0">
              <a:cs typeface="Arial" pitchFamily="34" charset="0"/>
            </a:endParaRPr>
          </a:p>
        </p:txBody>
      </p:sp>
      <p:sp>
        <p:nvSpPr>
          <p:cNvPr id="6"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6CB7D3F6-FC1D-45B6-B909-D0FA43723A3B}" type="slidenum">
              <a:rPr lang="ar-SA" sz="1800" smtClean="0">
                <a:solidFill>
                  <a:schemeClr val="bg1"/>
                </a:solidFill>
                <a:latin typeface="Calibri" pitchFamily="34" charset="0"/>
              </a:rPr>
              <a:pPr algn="ctr" eaLnBrk="1" hangingPunct="1"/>
              <a:t>6</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val="8156798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solidFill>
            <a:schemeClr val="accent1"/>
          </a:solidFill>
        </p:spPr>
        <p:txBody>
          <a:bodyPr/>
          <a:lstStyle/>
          <a:p>
            <a:pPr algn="ctr">
              <a:defRPr/>
            </a:pPr>
            <a:r>
              <a:rPr lang="ar-SA" sz="3200" b="1" dirty="0" smtClean="0">
                <a:solidFill>
                  <a:srgbClr val="FF0000"/>
                </a:solidFill>
              </a:rPr>
              <a:t>تابع الحسابات وأنواعها</a:t>
            </a:r>
            <a:endParaRPr lang="en-GB" sz="3200" dirty="0" smtClean="0"/>
          </a:p>
        </p:txBody>
      </p:sp>
      <p:sp>
        <p:nvSpPr>
          <p:cNvPr id="26627" name="Content Placeholder 2"/>
          <p:cNvSpPr>
            <a:spLocks noGrp="1"/>
          </p:cNvSpPr>
          <p:nvPr>
            <p:ph sz="quarter" idx="1"/>
          </p:nvPr>
        </p:nvSpPr>
        <p:spPr/>
        <p:txBody>
          <a:bodyPr/>
          <a:lstStyle/>
          <a:p>
            <a:pPr algn="just" rtl="1">
              <a:lnSpc>
                <a:spcPct val="200000"/>
              </a:lnSpc>
            </a:pPr>
            <a:r>
              <a:rPr lang="ar-SA" smtClean="0">
                <a:cs typeface="Arial" pitchFamily="34" charset="0"/>
              </a:rPr>
              <a:t>الصورة الشائعة أن يأخذ الحساب شكل حرف ( </a:t>
            </a:r>
            <a:r>
              <a:rPr lang="en-GB" smtClean="0">
                <a:cs typeface="Arial" pitchFamily="34" charset="0"/>
              </a:rPr>
              <a:t>T</a:t>
            </a:r>
            <a:r>
              <a:rPr lang="ar-SA" smtClean="0">
                <a:cs typeface="Arial" pitchFamily="34" charset="0"/>
              </a:rPr>
              <a:t> ) حيث يعرف الجانب الأيمن بالجانب المدين (</a:t>
            </a:r>
            <a:r>
              <a:rPr lang="en-GB" smtClean="0">
                <a:cs typeface="Arial" pitchFamily="34" charset="0"/>
              </a:rPr>
              <a:t>(</a:t>
            </a:r>
            <a:r>
              <a:rPr lang="en-GB" smtClean="0">
                <a:solidFill>
                  <a:srgbClr val="FF0000"/>
                </a:solidFill>
                <a:cs typeface="Arial" pitchFamily="34" charset="0"/>
              </a:rPr>
              <a:t>Debit</a:t>
            </a:r>
            <a:r>
              <a:rPr lang="ar-SA" smtClean="0">
                <a:cs typeface="Arial" pitchFamily="34" charset="0"/>
              </a:rPr>
              <a:t> والجانب الأيسر بالجانب الدائن (</a:t>
            </a:r>
            <a:r>
              <a:rPr lang="en-GB" smtClean="0">
                <a:solidFill>
                  <a:srgbClr val="FF0000"/>
                </a:solidFill>
                <a:cs typeface="Arial" pitchFamily="34" charset="0"/>
              </a:rPr>
              <a:t>Credit</a:t>
            </a:r>
            <a:r>
              <a:rPr lang="ar-SA" smtClean="0">
                <a:cs typeface="Arial" pitchFamily="34" charset="0"/>
              </a:rPr>
              <a:t>) </a:t>
            </a:r>
            <a:endParaRPr lang="en-GB" smtClean="0">
              <a:cs typeface="Arial" pitchFamily="34" charset="0"/>
            </a:endParaRPr>
          </a:p>
          <a:p>
            <a:endParaRPr lang="en-GB" smtClean="0">
              <a:cs typeface="Arial" pitchFamily="34" charset="0"/>
            </a:endParaRPr>
          </a:p>
        </p:txBody>
      </p:sp>
      <p:sp>
        <p:nvSpPr>
          <p:cNvPr id="6"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6CB7D3F6-FC1D-45B6-B909-D0FA43723A3B}" type="slidenum">
              <a:rPr lang="ar-SA" sz="1800" smtClean="0">
                <a:solidFill>
                  <a:schemeClr val="bg1"/>
                </a:solidFill>
                <a:latin typeface="Calibri" pitchFamily="34" charset="0"/>
              </a:rPr>
              <a:pPr algn="ctr" eaLnBrk="1" hangingPunct="1"/>
              <a:t>7</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val="12403630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blinds(horizontal)">
                                      <p:cBhvr>
                                        <p:cTn id="7" dur="500"/>
                                        <p:tgtEl>
                                          <p:spTgt spid="26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6627">
                                            <p:txEl>
                                              <p:pRg st="0" end="0"/>
                                            </p:txEl>
                                          </p:spTgt>
                                        </p:tgtEl>
                                        <p:attrNameLst>
                                          <p:attrName>style.visibility</p:attrName>
                                        </p:attrNameLst>
                                      </p:cBhvr>
                                      <p:to>
                                        <p:strVal val="visible"/>
                                      </p:to>
                                    </p:set>
                                    <p:animEffect transition="in" filter="blinds(horizontal)">
                                      <p:cBhvr>
                                        <p:cTn id="12" dur="500"/>
                                        <p:tgtEl>
                                          <p:spTgt spid="266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32656"/>
            <a:ext cx="7772400" cy="1008112"/>
          </a:xfrm>
          <a:solidFill>
            <a:schemeClr val="accent1"/>
          </a:solidFill>
        </p:spPr>
        <p:txBody>
          <a:bodyPr/>
          <a:lstStyle/>
          <a:p>
            <a:pPr algn="ctr"/>
            <a:r>
              <a:rPr lang="ar-SA" sz="3200" b="1" dirty="0" smtClean="0">
                <a:solidFill>
                  <a:srgbClr val="FF0000"/>
                </a:solidFill>
                <a:cs typeface="Arial" pitchFamily="34" charset="0"/>
              </a:rPr>
              <a:t>مثال لحساب البنك</a:t>
            </a:r>
            <a:endParaRPr lang="en-GB" sz="3200" b="1" dirty="0" smtClean="0">
              <a:solidFill>
                <a:srgbClr val="FF0000"/>
              </a:solidFill>
              <a:cs typeface="Arial" pitchFamily="34" charset="0"/>
            </a:endParaRPr>
          </a:p>
        </p:txBody>
      </p:sp>
      <p:sp>
        <p:nvSpPr>
          <p:cNvPr id="10" name="Slide Number Placeholder 6"/>
          <p:cNvSpPr txBox="1">
            <a:spLocks/>
          </p:cNvSpPr>
          <p:nvPr/>
        </p:nvSpPr>
        <p:spPr>
          <a:xfrm>
            <a:off x="495300" y="6245225"/>
            <a:ext cx="2310912" cy="476250"/>
          </a:xfrm>
          <a:prstGeom prst="ellipse">
            <a:avLst/>
          </a:prstGeom>
          <a:noFill/>
        </p:spPr>
        <p:txBody>
          <a:bodyPr wrap="none" lIns="0" tIns="0" rIns="0" bIns="0" anchor="ctr" anchorCtr="1"/>
          <a:lstStyle/>
          <a:p>
            <a:pPr algn="ctr" rtl="0">
              <a:defRPr/>
            </a:pPr>
            <a:endParaRPr lang="en-GB" sz="1400" dirty="0">
              <a:solidFill>
                <a:srgbClr val="FFFFFF"/>
              </a:solidFill>
              <a:latin typeface="+mj-lt"/>
              <a:ea typeface="+mj-ea"/>
              <a:cs typeface="+mj-cs"/>
            </a:endParaRPr>
          </a:p>
        </p:txBody>
      </p:sp>
      <p:sp>
        <p:nvSpPr>
          <p:cNvPr id="79877" name="Line 5"/>
          <p:cNvSpPr>
            <a:spLocks noChangeShapeType="1"/>
          </p:cNvSpPr>
          <p:nvPr/>
        </p:nvSpPr>
        <p:spPr bwMode="auto">
          <a:xfrm>
            <a:off x="4290646" y="2438400"/>
            <a:ext cx="0" cy="2667000"/>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8682" name="Line 8"/>
          <p:cNvSpPr>
            <a:spLocks noChangeShapeType="1"/>
          </p:cNvSpPr>
          <p:nvPr/>
        </p:nvSpPr>
        <p:spPr bwMode="auto">
          <a:xfrm flipH="1">
            <a:off x="914400" y="2438400"/>
            <a:ext cx="6899031" cy="0"/>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8684" name="Rectangle 13"/>
          <p:cNvSpPr>
            <a:spLocks noChangeArrowheads="1"/>
          </p:cNvSpPr>
          <p:nvPr/>
        </p:nvSpPr>
        <p:spPr bwMode="auto">
          <a:xfrm>
            <a:off x="1125416" y="1828801"/>
            <a:ext cx="8572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ar-SA" sz="2800"/>
              <a:t>دائن</a:t>
            </a:r>
            <a:endParaRPr lang="en-GB" sz="2800"/>
          </a:p>
        </p:txBody>
      </p:sp>
      <p:sp>
        <p:nvSpPr>
          <p:cNvPr id="23" name="Rectangle 13"/>
          <p:cNvSpPr txBox="1">
            <a:spLocks noChangeArrowheads="1"/>
          </p:cNvSpPr>
          <p:nvPr/>
        </p:nvSpPr>
        <p:spPr bwMode="auto">
          <a:xfrm>
            <a:off x="6934200" y="1905001"/>
            <a:ext cx="1066800" cy="523875"/>
          </a:xfrm>
          <a:prstGeom prst="rect">
            <a:avLst/>
          </a:prstGeom>
          <a:noFill/>
          <a:ln w="9525">
            <a:noFill/>
            <a:miter lim="800000"/>
            <a:headEnd/>
            <a:tailEnd/>
          </a:ln>
        </p:spPr>
        <p:txBody>
          <a:bodyPr>
            <a:spAutoFit/>
          </a:bodyPr>
          <a:lstStyle/>
          <a:p>
            <a:pPr marL="273050" indent="-273050" algn="ctr" eaLnBrk="0" hangingPunct="0">
              <a:spcBef>
                <a:spcPts val="575"/>
              </a:spcBef>
              <a:buClr>
                <a:schemeClr val="accent1"/>
              </a:buClr>
              <a:buSzPct val="85000"/>
              <a:buFont typeface="Wingdings 2" pitchFamily="18" charset="2"/>
              <a:buNone/>
              <a:defRPr/>
            </a:pPr>
            <a:r>
              <a:rPr lang="ar-SA" sz="2800" dirty="0">
                <a:latin typeface="+mn-lt"/>
                <a:cs typeface="+mn-cs"/>
              </a:rPr>
              <a:t>مدين</a:t>
            </a:r>
            <a:endParaRPr lang="en-GB" sz="2800" dirty="0">
              <a:latin typeface="+mn-lt"/>
              <a:cs typeface="+mn-cs"/>
            </a:endParaRPr>
          </a:p>
        </p:txBody>
      </p:sp>
      <p:sp>
        <p:nvSpPr>
          <p:cNvPr id="41" name="Text Box 15"/>
          <p:cNvSpPr txBox="1">
            <a:spLocks noChangeArrowheads="1"/>
          </p:cNvSpPr>
          <p:nvPr/>
        </p:nvSpPr>
        <p:spPr bwMode="auto">
          <a:xfrm>
            <a:off x="3094892" y="1752601"/>
            <a:ext cx="2362200" cy="519113"/>
          </a:xfrm>
          <a:prstGeom prst="rect">
            <a:avLst/>
          </a:prstGeom>
          <a:solidFill>
            <a:schemeClr val="bg1"/>
          </a:solidFill>
          <a:ln>
            <a:noFill/>
          </a:ln>
          <a:extLs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a:t>حـ/ البنك</a:t>
            </a:r>
            <a:endParaRPr lang="en-GB" sz="2800"/>
          </a:p>
        </p:txBody>
      </p:sp>
      <p:sp>
        <p:nvSpPr>
          <p:cNvPr id="44" name="Content Placeholder 43"/>
          <p:cNvSpPr>
            <a:spLocks noGrp="1"/>
          </p:cNvSpPr>
          <p:nvPr>
            <p:ph sz="quarter" idx="1"/>
          </p:nvPr>
        </p:nvSpPr>
        <p:spPr>
          <a:xfrm>
            <a:off x="495300" y="1600200"/>
            <a:ext cx="8367346" cy="4191000"/>
          </a:xfrm>
        </p:spPr>
        <p:txBody>
          <a:bodyPr/>
          <a:lstStyle/>
          <a:p>
            <a:endParaRPr lang="ar-SA" dirty="0" smtClean="0">
              <a:cs typeface="Arial" pitchFamily="34" charset="0"/>
            </a:endParaRPr>
          </a:p>
          <a:p>
            <a:pPr algn="just">
              <a:lnSpc>
                <a:spcPct val="200000"/>
              </a:lnSpc>
              <a:buFont typeface="Wingdings 2" pitchFamily="18" charset="2"/>
              <a:buNone/>
            </a:pPr>
            <a:r>
              <a:rPr lang="ar-SA" dirty="0" smtClean="0">
                <a:cs typeface="Arial" pitchFamily="34" charset="0"/>
              </a:rPr>
              <a:t>  </a:t>
            </a:r>
            <a:r>
              <a:rPr lang="ar-SA" dirty="0" smtClean="0">
                <a:solidFill>
                  <a:srgbClr val="FF0000"/>
                </a:solidFill>
                <a:cs typeface="Arial" pitchFamily="34" charset="0"/>
              </a:rPr>
              <a:t>تثبت </a:t>
            </a:r>
            <a:r>
              <a:rPr lang="ar-SA" dirty="0" smtClean="0">
                <a:solidFill>
                  <a:srgbClr val="FF0000"/>
                </a:solidFill>
                <a:cs typeface="Arial" pitchFamily="34" charset="0"/>
              </a:rPr>
              <a:t>الزيادة في الجانب         </a:t>
            </a:r>
            <a:r>
              <a:rPr lang="ar-SA" dirty="0" smtClean="0">
                <a:solidFill>
                  <a:srgbClr val="0070C0"/>
                </a:solidFill>
                <a:cs typeface="Arial" pitchFamily="34" charset="0"/>
              </a:rPr>
              <a:t>يثبت </a:t>
            </a:r>
            <a:r>
              <a:rPr lang="ar-SA" dirty="0" smtClean="0">
                <a:solidFill>
                  <a:srgbClr val="0070C0"/>
                </a:solidFill>
                <a:cs typeface="Arial" pitchFamily="34" charset="0"/>
              </a:rPr>
              <a:t>النقص في الجانب</a:t>
            </a:r>
          </a:p>
          <a:p>
            <a:pPr algn="just">
              <a:lnSpc>
                <a:spcPct val="200000"/>
              </a:lnSpc>
              <a:buFont typeface="Wingdings 2" pitchFamily="18" charset="2"/>
              <a:buNone/>
            </a:pPr>
            <a:r>
              <a:rPr lang="ar-SA" dirty="0" smtClean="0">
                <a:solidFill>
                  <a:srgbClr val="FF0000"/>
                </a:solidFill>
                <a:cs typeface="Arial" pitchFamily="34" charset="0"/>
              </a:rPr>
              <a:t>         المماثل لطبيعة الحساب        </a:t>
            </a:r>
            <a:r>
              <a:rPr lang="ar-SA" dirty="0" smtClean="0">
                <a:solidFill>
                  <a:srgbClr val="0070C0"/>
                </a:solidFill>
                <a:cs typeface="Arial" pitchFamily="34" charset="0"/>
              </a:rPr>
              <a:t>المعاكس </a:t>
            </a:r>
            <a:r>
              <a:rPr lang="ar-SA" dirty="0" smtClean="0">
                <a:solidFill>
                  <a:srgbClr val="0070C0"/>
                </a:solidFill>
                <a:cs typeface="Arial" pitchFamily="34" charset="0"/>
              </a:rPr>
              <a:t>لطبيعة الحساب  </a:t>
            </a:r>
          </a:p>
          <a:p>
            <a:pPr>
              <a:buFont typeface="Wingdings 2" pitchFamily="18" charset="2"/>
              <a:buNone/>
            </a:pPr>
            <a:r>
              <a:rPr lang="ar-SA" dirty="0" smtClean="0">
                <a:cs typeface="Arial" pitchFamily="34" charset="0"/>
              </a:rPr>
              <a:t>             </a:t>
            </a:r>
            <a:endParaRPr lang="en-GB" dirty="0" smtClean="0">
              <a:cs typeface="Arial" pitchFamily="34" charset="0"/>
            </a:endParaRPr>
          </a:p>
        </p:txBody>
      </p:sp>
      <p:sp>
        <p:nvSpPr>
          <p:cNvPr id="14"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6CB7D3F6-FC1D-45B6-B909-D0FA43723A3B}" type="slidenum">
              <a:rPr lang="ar-SA" sz="1800" smtClean="0">
                <a:solidFill>
                  <a:schemeClr val="bg1"/>
                </a:solidFill>
                <a:latin typeface="Calibri" pitchFamily="34" charset="0"/>
              </a:rPr>
              <a:pPr algn="ctr" eaLnBrk="1" hangingPunct="1"/>
              <a:t>8</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val="24524057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blinds(horizontal)">
                                      <p:cBhvr>
                                        <p:cTn id="12" dur="500"/>
                                        <p:tgtEl>
                                          <p:spTgt spid="4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8682"/>
                                        </p:tgtEl>
                                        <p:attrNameLst>
                                          <p:attrName>style.visibility</p:attrName>
                                        </p:attrNameLst>
                                      </p:cBhvr>
                                      <p:to>
                                        <p:strVal val="visible"/>
                                      </p:to>
                                    </p:set>
                                    <p:animEffect transition="in" filter="blinds(horizontal)">
                                      <p:cBhvr>
                                        <p:cTn id="17" dur="500"/>
                                        <p:tgtEl>
                                          <p:spTgt spid="2868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linds(horizontal)">
                                      <p:cBhvr>
                                        <p:cTn id="22" dur="500"/>
                                        <p:tgtEl>
                                          <p:spTgt spid="2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8684"/>
                                        </p:tgtEl>
                                        <p:attrNameLst>
                                          <p:attrName>style.visibility</p:attrName>
                                        </p:attrNameLst>
                                      </p:cBhvr>
                                      <p:to>
                                        <p:strVal val="visible"/>
                                      </p:to>
                                    </p:set>
                                    <p:animEffect transition="in" filter="blinds(horizontal)">
                                      <p:cBhvr>
                                        <p:cTn id="27" dur="500"/>
                                        <p:tgtEl>
                                          <p:spTgt spid="2868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4">
                                            <p:txEl>
                                              <p:pRg st="1" end="1"/>
                                            </p:txEl>
                                          </p:spTgt>
                                        </p:tgtEl>
                                        <p:attrNameLst>
                                          <p:attrName>style.visibility</p:attrName>
                                        </p:attrNameLst>
                                      </p:cBhvr>
                                      <p:to>
                                        <p:strVal val="visible"/>
                                      </p:to>
                                    </p:set>
                                    <p:animEffect transition="in" filter="blinds(horizontal)">
                                      <p:cBhvr>
                                        <p:cTn id="32" dur="500"/>
                                        <p:tgtEl>
                                          <p:spTgt spid="44">
                                            <p:txEl>
                                              <p:pRg st="1" end="1"/>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4">
                                            <p:txEl>
                                              <p:pRg st="2" end="2"/>
                                            </p:txEl>
                                          </p:spTgt>
                                        </p:tgtEl>
                                        <p:attrNameLst>
                                          <p:attrName>style.visibility</p:attrName>
                                        </p:attrNameLst>
                                      </p:cBhvr>
                                      <p:to>
                                        <p:strVal val="visible"/>
                                      </p:to>
                                    </p:set>
                                    <p:animEffect transition="in" filter="blinds(horizontal)">
                                      <p:cBhvr>
                                        <p:cTn id="37" dur="500"/>
                                        <p:tgtEl>
                                          <p:spTgt spid="4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682" grpId="0" animBg="1"/>
      <p:bldP spid="28684" grpId="0"/>
      <p:bldP spid="23" grpId="0"/>
      <p:bldP spid="41" grpId="0" animBg="1"/>
      <p:bldP spid="4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066130"/>
          </a:xfrm>
          <a:solidFill>
            <a:schemeClr val="accent1"/>
          </a:solidFill>
        </p:spPr>
        <p:txBody>
          <a:bodyPr/>
          <a:lstStyle/>
          <a:p>
            <a:pPr algn="ctr">
              <a:defRPr/>
            </a:pPr>
            <a:r>
              <a:rPr lang="ar-SA" sz="3200" b="1" dirty="0" smtClean="0">
                <a:solidFill>
                  <a:srgbClr val="FF0000"/>
                </a:solidFill>
              </a:rPr>
              <a:t>تابع الحسابات وأنواعها</a:t>
            </a:r>
            <a:endParaRPr lang="en-GB" sz="3200" dirty="0" smtClean="0"/>
          </a:p>
        </p:txBody>
      </p:sp>
      <p:sp>
        <p:nvSpPr>
          <p:cNvPr id="3" name="Content Placeholder 2"/>
          <p:cNvSpPr>
            <a:spLocks noGrp="1"/>
          </p:cNvSpPr>
          <p:nvPr>
            <p:ph sz="quarter" idx="1"/>
          </p:nvPr>
        </p:nvSpPr>
        <p:spPr>
          <a:xfrm>
            <a:off x="492369" y="1340768"/>
            <a:ext cx="8194431" cy="4298032"/>
          </a:xfrm>
        </p:spPr>
        <p:txBody>
          <a:bodyPr/>
          <a:lstStyle/>
          <a:p>
            <a:r>
              <a:rPr lang="ar-SA" sz="2400" b="1" dirty="0" smtClean="0">
                <a:solidFill>
                  <a:srgbClr val="FF0000"/>
                </a:solidFill>
                <a:cs typeface="Arial" pitchFamily="34" charset="0"/>
              </a:rPr>
              <a:t>ما هي الحسابات ذات الطبيعة المدينة والحسابات ذات الطبيعة الدائنة؟</a:t>
            </a:r>
          </a:p>
          <a:p>
            <a:r>
              <a:rPr lang="ar-SA" dirty="0" smtClean="0">
                <a:cs typeface="Arial" pitchFamily="34" charset="0"/>
              </a:rPr>
              <a:t>الإجابة: تماماً مثل معادلة الميزانية، أي أن:</a:t>
            </a:r>
          </a:p>
          <a:p>
            <a:endParaRPr lang="ar-SA" dirty="0" smtClean="0">
              <a:cs typeface="Arial" pitchFamily="34" charset="0"/>
            </a:endParaRPr>
          </a:p>
          <a:p>
            <a:pPr>
              <a:buFont typeface="Wingdings 2" pitchFamily="18" charset="2"/>
              <a:buNone/>
            </a:pPr>
            <a:r>
              <a:rPr lang="ar-SA" sz="2000" b="1" dirty="0" smtClean="0">
                <a:cs typeface="Arial" pitchFamily="34" charset="0"/>
              </a:rPr>
              <a:t>معادلة الميزانية: الأصــــــــــول  + المصروفات      =   الخصوم +  حقوق الملكية + الإيرادات</a:t>
            </a:r>
          </a:p>
          <a:p>
            <a:endParaRPr lang="ar-SA" sz="2000" b="1" dirty="0" smtClean="0">
              <a:cs typeface="Arial" pitchFamily="34" charset="0"/>
            </a:endParaRPr>
          </a:p>
          <a:p>
            <a:endParaRPr lang="ar-SA" sz="2000" b="1" dirty="0" smtClean="0">
              <a:cs typeface="Arial" pitchFamily="34" charset="0"/>
            </a:endParaRPr>
          </a:p>
          <a:p>
            <a:pPr>
              <a:buFont typeface="Wingdings 2" pitchFamily="18" charset="2"/>
              <a:buNone/>
            </a:pPr>
            <a:r>
              <a:rPr lang="ar-SA" sz="2000" b="1" dirty="0" smtClean="0">
                <a:cs typeface="Arial" pitchFamily="34" charset="0"/>
              </a:rPr>
              <a:t>                          الجانب الأيمن في المعادلة                 الجانب الأيسر في المعادلة</a:t>
            </a:r>
          </a:p>
          <a:p>
            <a:pPr>
              <a:buFont typeface="Wingdings 2" pitchFamily="18" charset="2"/>
              <a:buNone/>
            </a:pPr>
            <a:r>
              <a:rPr lang="ar-SA" sz="2000" b="1" dirty="0" smtClean="0">
                <a:cs typeface="Arial" pitchFamily="34" charset="0"/>
              </a:rPr>
              <a:t>                                             </a:t>
            </a:r>
          </a:p>
          <a:p>
            <a:pPr>
              <a:buFont typeface="Wingdings 2" pitchFamily="18" charset="2"/>
              <a:buNone/>
            </a:pPr>
            <a:endParaRPr lang="ar-SA" sz="2000" b="1" dirty="0" smtClean="0">
              <a:cs typeface="Arial" pitchFamily="34" charset="0"/>
            </a:endParaRPr>
          </a:p>
          <a:p>
            <a:pPr>
              <a:buFont typeface="Wingdings 2" pitchFamily="18" charset="2"/>
              <a:buNone/>
            </a:pPr>
            <a:r>
              <a:rPr lang="ar-SA" b="1" dirty="0" smtClean="0">
                <a:cs typeface="Arial" pitchFamily="34" charset="0"/>
              </a:rPr>
              <a:t>                  حسابات مدينة          </a:t>
            </a:r>
            <a:r>
              <a:rPr lang="ar-SA" b="1" dirty="0" smtClean="0">
                <a:cs typeface="Arial" pitchFamily="34" charset="0"/>
              </a:rPr>
              <a:t>  </a:t>
            </a:r>
            <a:r>
              <a:rPr lang="ar-SA" b="1" dirty="0" smtClean="0">
                <a:cs typeface="Arial" pitchFamily="34" charset="0"/>
              </a:rPr>
              <a:t>حسابات دائنة</a:t>
            </a:r>
            <a:endParaRPr lang="en-US" b="1" dirty="0" smtClean="0">
              <a:cs typeface="Arial" pitchFamily="34" charset="0"/>
            </a:endParaRPr>
          </a:p>
          <a:p>
            <a:pPr>
              <a:buFont typeface="Wingdings 2" pitchFamily="18" charset="2"/>
              <a:buNone/>
            </a:pPr>
            <a:endParaRPr lang="ar-SA" b="1" dirty="0" smtClean="0">
              <a:cs typeface="Arial" pitchFamily="34" charset="0"/>
            </a:endParaRPr>
          </a:p>
          <a:p>
            <a:pPr>
              <a:buFont typeface="Wingdings 2" pitchFamily="18" charset="2"/>
              <a:buNone/>
            </a:pPr>
            <a:endParaRPr lang="ar-SA" b="1" dirty="0" smtClean="0">
              <a:cs typeface="Arial" pitchFamily="34" charset="0"/>
            </a:endParaRPr>
          </a:p>
          <a:p>
            <a:pPr>
              <a:buFont typeface="Wingdings 2" pitchFamily="18" charset="2"/>
              <a:buNone/>
            </a:pPr>
            <a:r>
              <a:rPr lang="ar-SA" dirty="0" smtClean="0">
                <a:cs typeface="Arial" pitchFamily="34" charset="0"/>
              </a:rPr>
              <a:t>                                 </a:t>
            </a:r>
            <a:endParaRPr lang="en-GB" dirty="0" smtClean="0">
              <a:cs typeface="Arial" pitchFamily="34" charset="0"/>
            </a:endParaRPr>
          </a:p>
        </p:txBody>
      </p:sp>
      <p:sp>
        <p:nvSpPr>
          <p:cNvPr id="8" name="Down Arrow 7"/>
          <p:cNvSpPr/>
          <p:nvPr/>
        </p:nvSpPr>
        <p:spPr>
          <a:xfrm>
            <a:off x="2514600" y="3352800"/>
            <a:ext cx="483577" cy="4572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 name="Down Arrow 8"/>
          <p:cNvSpPr/>
          <p:nvPr/>
        </p:nvSpPr>
        <p:spPr>
          <a:xfrm>
            <a:off x="5646400" y="3368040"/>
            <a:ext cx="483577" cy="4572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0" name="Down Arrow 9"/>
          <p:cNvSpPr/>
          <p:nvPr/>
        </p:nvSpPr>
        <p:spPr>
          <a:xfrm>
            <a:off x="5646400" y="4495800"/>
            <a:ext cx="483577" cy="4572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Down Arrow 10"/>
          <p:cNvSpPr/>
          <p:nvPr/>
        </p:nvSpPr>
        <p:spPr>
          <a:xfrm>
            <a:off x="2514600" y="4526280"/>
            <a:ext cx="483577" cy="457200"/>
          </a:xfrm>
          <a:prstGeom prst="downArrow">
            <a:avLst/>
          </a:prstGeom>
          <a:solidFill>
            <a:srgbClr val="FF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2"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6CB7D3F6-FC1D-45B6-B909-D0FA43723A3B}" type="slidenum">
              <a:rPr lang="ar-SA" sz="1800" smtClean="0">
                <a:solidFill>
                  <a:schemeClr val="bg1"/>
                </a:solidFill>
                <a:latin typeface="Calibri" pitchFamily="34" charset="0"/>
              </a:rPr>
              <a:pPr algn="ctr" eaLnBrk="1" hangingPunct="1"/>
              <a:t>9</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val="31573966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par>
                                <p:cTn id="28" presetID="3" presetClass="entr" presetSubtype="1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horizontal)">
                                      <p:cBhvr>
                                        <p:cTn id="30" dur="500"/>
                                        <p:tgtEl>
                                          <p:spTgt spid="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blinds(horizontal)">
                                      <p:cBhvr>
                                        <p:cTn id="35" dur="500"/>
                                        <p:tgtEl>
                                          <p:spTgt spid="3">
                                            <p:txEl>
                                              <p:pRg st="6" end="6"/>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linds(horizontal)">
                                      <p:cBhvr>
                                        <p:cTn id="40" dur="500"/>
                                        <p:tgtEl>
                                          <p:spTgt spid="10"/>
                                        </p:tgtEl>
                                      </p:cBhvr>
                                    </p:animEffect>
                                  </p:childTnLst>
                                </p:cTn>
                              </p:par>
                              <p:par>
                                <p:cTn id="41" presetID="3" presetClass="entr" presetSubtype="1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blinds(horizontal)">
                                      <p:cBhvr>
                                        <p:cTn id="43" dur="500"/>
                                        <p:tgtEl>
                                          <p:spTgt spid="11"/>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blinds(horizontal)">
                                      <p:cBhvr>
                                        <p:cTn id="4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algn="ctr">
              <a:defRPr/>
            </a:pPr>
            <a:endParaRPr lang="en-GB" smtClean="0"/>
          </a:p>
        </p:txBody>
      </p:sp>
      <p:sp>
        <p:nvSpPr>
          <p:cNvPr id="7" name="Slide Number Placeholder 6"/>
          <p:cNvSpPr txBox="1">
            <a:spLocks/>
          </p:cNvSpPr>
          <p:nvPr/>
        </p:nvSpPr>
        <p:spPr>
          <a:xfrm>
            <a:off x="495300" y="6245225"/>
            <a:ext cx="2310912" cy="476250"/>
          </a:xfrm>
          <a:prstGeom prst="ellipse">
            <a:avLst/>
          </a:prstGeom>
          <a:noFill/>
        </p:spPr>
        <p:txBody>
          <a:bodyPr wrap="none" lIns="0" tIns="0" rIns="0" bIns="0" anchor="ctr" anchorCtr="1"/>
          <a:lstStyle/>
          <a:p>
            <a:pPr algn="ctr" rtl="0">
              <a:defRPr/>
            </a:pPr>
            <a:endParaRPr lang="en-GB" sz="1400" dirty="0">
              <a:solidFill>
                <a:srgbClr val="FFFFFF"/>
              </a:solidFill>
              <a:latin typeface="+mj-lt"/>
              <a:ea typeface="+mj-ea"/>
              <a:cs typeface="+mj-cs"/>
            </a:endParaRPr>
          </a:p>
        </p:txBody>
      </p:sp>
      <p:sp>
        <p:nvSpPr>
          <p:cNvPr id="8" name="Rectangle 2"/>
          <p:cNvSpPr txBox="1">
            <a:spLocks noChangeArrowheads="1"/>
          </p:cNvSpPr>
          <p:nvPr/>
        </p:nvSpPr>
        <p:spPr bwMode="auto">
          <a:xfrm>
            <a:off x="495300" y="274638"/>
            <a:ext cx="8915400" cy="1143000"/>
          </a:xfrm>
          <a:prstGeom prst="rect">
            <a:avLst/>
          </a:prstGeom>
          <a:noFill/>
          <a:ln w="9525">
            <a:noFill/>
            <a:miter lim="800000"/>
            <a:headEnd/>
            <a:tailEnd/>
          </a:ln>
        </p:spPr>
        <p:txBody>
          <a:bodyPr bIns="91440" anchor="b"/>
          <a:lstStyle/>
          <a:p>
            <a:pPr algn="ctr">
              <a:defRPr/>
            </a:pPr>
            <a:r>
              <a:rPr lang="ar-SA" sz="4000" dirty="0">
                <a:solidFill>
                  <a:schemeClr val="tx2"/>
                </a:solidFill>
                <a:latin typeface="+mj-lt"/>
                <a:ea typeface="+mj-ea"/>
                <a:cs typeface="+mj-cs"/>
              </a:rPr>
              <a:t/>
            </a:r>
            <a:br>
              <a:rPr lang="ar-SA" sz="4000" dirty="0">
                <a:solidFill>
                  <a:schemeClr val="tx2"/>
                </a:solidFill>
                <a:latin typeface="+mj-lt"/>
                <a:ea typeface="+mj-ea"/>
                <a:cs typeface="+mj-cs"/>
              </a:rPr>
            </a:br>
            <a:r>
              <a:rPr lang="ar-SA" sz="4000" dirty="0">
                <a:solidFill>
                  <a:schemeClr val="tx2"/>
                </a:solidFill>
                <a:latin typeface="+mj-lt"/>
                <a:ea typeface="+mj-ea"/>
                <a:cs typeface="+mj-cs"/>
              </a:rPr>
              <a:t/>
            </a:r>
            <a:br>
              <a:rPr lang="ar-SA" sz="4000" dirty="0">
                <a:solidFill>
                  <a:schemeClr val="tx2"/>
                </a:solidFill>
                <a:latin typeface="+mj-lt"/>
                <a:ea typeface="+mj-ea"/>
                <a:cs typeface="+mj-cs"/>
              </a:rPr>
            </a:br>
            <a:r>
              <a:rPr lang="ar-SA" sz="4000" dirty="0">
                <a:solidFill>
                  <a:schemeClr val="tx2"/>
                </a:solidFill>
                <a:latin typeface="+mj-lt"/>
                <a:ea typeface="+mj-ea"/>
                <a:cs typeface="+mj-cs"/>
              </a:rPr>
              <a:t/>
            </a:r>
            <a:br>
              <a:rPr lang="ar-SA" sz="4000" dirty="0">
                <a:solidFill>
                  <a:schemeClr val="tx2"/>
                </a:solidFill>
                <a:latin typeface="+mj-lt"/>
                <a:ea typeface="+mj-ea"/>
                <a:cs typeface="+mj-cs"/>
              </a:rPr>
            </a:br>
            <a:r>
              <a:rPr lang="ar-SA" sz="4000" dirty="0" smtClean="0">
                <a:solidFill>
                  <a:schemeClr val="tx2"/>
                </a:solidFill>
                <a:latin typeface="+mj-lt"/>
                <a:ea typeface="+mj-ea"/>
                <a:cs typeface="+mj-cs"/>
              </a:rPr>
              <a:t>ي</a:t>
            </a:r>
            <a:endParaRPr lang="en-GB" sz="4000" dirty="0">
              <a:solidFill>
                <a:schemeClr val="tx2"/>
              </a:solidFill>
              <a:latin typeface="+mj-lt"/>
              <a:ea typeface="+mj-ea"/>
              <a:cs typeface="+mj-cs"/>
            </a:endParaRPr>
          </a:p>
        </p:txBody>
      </p:sp>
      <p:sp>
        <p:nvSpPr>
          <p:cNvPr id="9" name="Rectangle 4"/>
          <p:cNvSpPr txBox="1">
            <a:spLocks noChangeArrowheads="1"/>
          </p:cNvSpPr>
          <p:nvPr/>
        </p:nvSpPr>
        <p:spPr>
          <a:xfrm>
            <a:off x="5029200" y="3352801"/>
            <a:ext cx="4381500" cy="2773363"/>
          </a:xfrm>
          <a:prstGeom prst="rect">
            <a:avLst/>
          </a:prstGeom>
        </p:spPr>
        <p:txBody>
          <a:bodyPr/>
          <a:lstStyle/>
          <a:p>
            <a:pPr marL="273050" indent="-273050" algn="ctr">
              <a:spcBef>
                <a:spcPts val="575"/>
              </a:spcBef>
              <a:buClr>
                <a:schemeClr val="accent1"/>
              </a:buClr>
              <a:buSzPct val="85000"/>
              <a:defRPr/>
            </a:pPr>
            <a:endParaRPr lang="ar-SA" sz="2600">
              <a:latin typeface="+mn-lt"/>
              <a:cs typeface="+mn-cs"/>
            </a:endParaRPr>
          </a:p>
          <a:p>
            <a:pPr marL="273050" indent="-273050" algn="ctr">
              <a:spcBef>
                <a:spcPts val="575"/>
              </a:spcBef>
              <a:buClr>
                <a:schemeClr val="accent1"/>
              </a:buClr>
              <a:buSzPct val="85000"/>
              <a:defRPr/>
            </a:pPr>
            <a:r>
              <a:rPr lang="ar-SA" sz="2600">
                <a:latin typeface="+mn-lt"/>
                <a:cs typeface="+mn-cs"/>
              </a:rPr>
              <a:t>            </a:t>
            </a:r>
            <a:endParaRPr lang="en-GB" sz="2600">
              <a:solidFill>
                <a:srgbClr val="FCD0DA"/>
              </a:solidFill>
              <a:latin typeface="+mn-lt"/>
              <a:cs typeface="+mn-cs"/>
            </a:endParaRPr>
          </a:p>
        </p:txBody>
      </p:sp>
      <p:sp>
        <p:nvSpPr>
          <p:cNvPr id="30729" name="Line 5"/>
          <p:cNvSpPr>
            <a:spLocks noChangeShapeType="1"/>
          </p:cNvSpPr>
          <p:nvPr/>
        </p:nvSpPr>
        <p:spPr bwMode="auto">
          <a:xfrm>
            <a:off x="4642338" y="3276600"/>
            <a:ext cx="0" cy="2667000"/>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30730" name="Line 8"/>
          <p:cNvSpPr>
            <a:spLocks noChangeShapeType="1"/>
          </p:cNvSpPr>
          <p:nvPr/>
        </p:nvSpPr>
        <p:spPr bwMode="auto">
          <a:xfrm flipH="1">
            <a:off x="1143000" y="3276600"/>
            <a:ext cx="7543800" cy="0"/>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81928" name="Text Box 9"/>
          <p:cNvSpPr txBox="1">
            <a:spLocks noChangeArrowheads="1"/>
          </p:cNvSpPr>
          <p:nvPr/>
        </p:nvSpPr>
        <p:spPr bwMode="auto">
          <a:xfrm flipV="1">
            <a:off x="3657600" y="384176"/>
            <a:ext cx="2971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rot="1080000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endParaRPr lang="ar-SA"/>
          </a:p>
        </p:txBody>
      </p:sp>
      <p:sp>
        <p:nvSpPr>
          <p:cNvPr id="24588" name="Text Box 11"/>
          <p:cNvSpPr txBox="1">
            <a:spLocks noChangeArrowheads="1"/>
          </p:cNvSpPr>
          <p:nvPr/>
        </p:nvSpPr>
        <p:spPr bwMode="auto">
          <a:xfrm>
            <a:off x="3276600" y="457200"/>
            <a:ext cx="3124200" cy="1016000"/>
          </a:xfrm>
          <a:prstGeom prst="rect">
            <a:avLst/>
          </a:prstGeom>
          <a:solidFill>
            <a:srgbClr val="92D050"/>
          </a:solidFill>
          <a:ln>
            <a:noFill/>
          </a:ln>
          <a:effectLst>
            <a:prstShdw prst="shdw17" dist="17961" dir="2700000">
              <a:srgbClr val="977D83"/>
            </a:prstShdw>
          </a:effectLst>
          <a:extLs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الأصول</a:t>
            </a:r>
          </a:p>
          <a:p>
            <a:pPr algn="ctr" eaLnBrk="1" hangingPunct="1">
              <a:spcBef>
                <a:spcPct val="50000"/>
              </a:spcBef>
            </a:pPr>
            <a:r>
              <a:rPr lang="ar-SA" sz="2400" b="1"/>
              <a:t>المصروفات</a:t>
            </a:r>
            <a:endParaRPr lang="en-GB" sz="2400" b="1"/>
          </a:p>
        </p:txBody>
      </p:sp>
      <p:sp>
        <p:nvSpPr>
          <p:cNvPr id="24589" name="Text Box 12"/>
          <p:cNvSpPr txBox="1">
            <a:spLocks noChangeArrowheads="1"/>
          </p:cNvSpPr>
          <p:nvPr/>
        </p:nvSpPr>
        <p:spPr bwMode="auto">
          <a:xfrm>
            <a:off x="3276600" y="1462089"/>
            <a:ext cx="3124200" cy="1570037"/>
          </a:xfrm>
          <a:prstGeom prst="rect">
            <a:avLst/>
          </a:prstGeom>
          <a:solidFill>
            <a:srgbClr val="FFFF00"/>
          </a:solidFill>
          <a:ln>
            <a:noFill/>
          </a:ln>
          <a:effectLst>
            <a:prstShdw prst="shdw17" dist="17961" dir="2700000">
              <a:srgbClr val="808D8E"/>
            </a:prstShdw>
          </a:effectLst>
          <a:extLs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الخصوم</a:t>
            </a:r>
          </a:p>
          <a:p>
            <a:pPr algn="ctr" eaLnBrk="1" hangingPunct="1">
              <a:spcBef>
                <a:spcPct val="50000"/>
              </a:spcBef>
            </a:pPr>
            <a:r>
              <a:rPr lang="ar-SA" sz="2400" b="1"/>
              <a:t>حقوق الملكية</a:t>
            </a:r>
          </a:p>
          <a:p>
            <a:pPr algn="ctr" eaLnBrk="1" hangingPunct="1">
              <a:spcBef>
                <a:spcPct val="50000"/>
              </a:spcBef>
            </a:pPr>
            <a:r>
              <a:rPr lang="ar-SA" sz="2400" b="1"/>
              <a:t>الإيرادات</a:t>
            </a:r>
            <a:endParaRPr lang="en-GB" sz="2400" b="1"/>
          </a:p>
        </p:txBody>
      </p:sp>
      <p:sp>
        <p:nvSpPr>
          <p:cNvPr id="24590" name="Text Box 15"/>
          <p:cNvSpPr txBox="1">
            <a:spLocks noChangeArrowheads="1"/>
          </p:cNvSpPr>
          <p:nvPr/>
        </p:nvSpPr>
        <p:spPr bwMode="auto">
          <a:xfrm>
            <a:off x="6248400" y="3748088"/>
            <a:ext cx="2362200" cy="519112"/>
          </a:xfrm>
          <a:prstGeom prst="rect">
            <a:avLst/>
          </a:prstGeom>
          <a:solidFill>
            <a:srgbClr val="92D050"/>
          </a:solidFill>
          <a:ln>
            <a:noFill/>
          </a:ln>
          <a:extLs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a:t>زيادة</a:t>
            </a:r>
            <a:endParaRPr lang="en-GB" sz="2800"/>
          </a:p>
        </p:txBody>
      </p:sp>
      <p:sp>
        <p:nvSpPr>
          <p:cNvPr id="24591" name="Text Box 16"/>
          <p:cNvSpPr txBox="1">
            <a:spLocks noChangeArrowheads="1"/>
          </p:cNvSpPr>
          <p:nvPr/>
        </p:nvSpPr>
        <p:spPr bwMode="auto">
          <a:xfrm>
            <a:off x="6172200" y="4572001"/>
            <a:ext cx="2286000" cy="519113"/>
          </a:xfrm>
          <a:prstGeom prst="rect">
            <a:avLst/>
          </a:prstGeom>
          <a:solidFill>
            <a:srgbClr val="FFFF00"/>
          </a:solidFill>
          <a:ln>
            <a:noFill/>
          </a:ln>
          <a:extLs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a:t>نقص</a:t>
            </a:r>
            <a:endParaRPr lang="en-GB" sz="2800"/>
          </a:p>
        </p:txBody>
      </p:sp>
      <p:sp>
        <p:nvSpPr>
          <p:cNvPr id="24592" name="Text Box 17"/>
          <p:cNvSpPr txBox="1">
            <a:spLocks noChangeArrowheads="1"/>
          </p:cNvSpPr>
          <p:nvPr/>
        </p:nvSpPr>
        <p:spPr bwMode="auto">
          <a:xfrm>
            <a:off x="1143000" y="3810001"/>
            <a:ext cx="2362200" cy="519113"/>
          </a:xfrm>
          <a:prstGeom prst="rect">
            <a:avLst/>
          </a:prstGeom>
          <a:solidFill>
            <a:srgbClr val="92D050"/>
          </a:solidFill>
          <a:ln>
            <a:noFill/>
          </a:ln>
          <a:extLs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a:t>نقص</a:t>
            </a:r>
            <a:endParaRPr lang="en-GB" sz="2800"/>
          </a:p>
        </p:txBody>
      </p:sp>
      <p:sp>
        <p:nvSpPr>
          <p:cNvPr id="24593" name="Text Box 18"/>
          <p:cNvSpPr txBox="1">
            <a:spLocks noChangeArrowheads="1"/>
          </p:cNvSpPr>
          <p:nvPr/>
        </p:nvSpPr>
        <p:spPr bwMode="auto">
          <a:xfrm>
            <a:off x="1143000" y="4572001"/>
            <a:ext cx="2438400" cy="519113"/>
          </a:xfrm>
          <a:prstGeom prst="rect">
            <a:avLst/>
          </a:prstGeom>
          <a:solidFill>
            <a:srgbClr val="FFFF00"/>
          </a:solidFill>
          <a:ln>
            <a:noFill/>
          </a:ln>
          <a:extLs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a:t>زيادة</a:t>
            </a:r>
            <a:endParaRPr lang="en-GB" sz="2800"/>
          </a:p>
        </p:txBody>
      </p:sp>
      <p:sp>
        <p:nvSpPr>
          <p:cNvPr id="30738" name="Rectangle 13"/>
          <p:cNvSpPr>
            <a:spLocks noChangeArrowheads="1"/>
          </p:cNvSpPr>
          <p:nvPr/>
        </p:nvSpPr>
        <p:spPr bwMode="auto">
          <a:xfrm>
            <a:off x="1600200" y="2286001"/>
            <a:ext cx="8572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ar-SA" sz="4000"/>
              <a:t>دائن</a:t>
            </a:r>
            <a:endParaRPr lang="en-GB" sz="4000"/>
          </a:p>
        </p:txBody>
      </p:sp>
      <p:sp>
        <p:nvSpPr>
          <p:cNvPr id="30739" name="Rectangle 13"/>
          <p:cNvSpPr>
            <a:spLocks noGrp="1" noChangeArrowheads="1"/>
          </p:cNvSpPr>
          <p:nvPr>
            <p:ph sz="quarter" idx="1"/>
          </p:nvPr>
        </p:nvSpPr>
        <p:spPr>
          <a:xfrm>
            <a:off x="6934200" y="2209801"/>
            <a:ext cx="1066800" cy="708025"/>
          </a:xfrm>
        </p:spPr>
        <p:txBody>
          <a:bodyPr>
            <a:spAutoFit/>
          </a:bodyPr>
          <a:lstStyle/>
          <a:p>
            <a:pPr algn="ctr">
              <a:buFont typeface="Wingdings 2" pitchFamily="18" charset="2"/>
              <a:buNone/>
            </a:pPr>
            <a:r>
              <a:rPr lang="ar-SA" sz="4000" smtClean="0">
                <a:cs typeface="Arial" pitchFamily="34" charset="0"/>
              </a:rPr>
              <a:t>مدين</a:t>
            </a:r>
            <a:endParaRPr lang="en-GB" sz="4000" smtClean="0">
              <a:cs typeface="Arial" pitchFamily="34" charset="0"/>
            </a:endParaRPr>
          </a:p>
        </p:txBody>
      </p:sp>
      <p:sp>
        <p:nvSpPr>
          <p:cNvPr id="19"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6CB7D3F6-FC1D-45B6-B909-D0FA43723A3B}" type="slidenum">
              <a:rPr lang="ar-SA" sz="1800" smtClean="0">
                <a:solidFill>
                  <a:schemeClr val="bg1"/>
                </a:solidFill>
                <a:latin typeface="Calibri" pitchFamily="34" charset="0"/>
              </a:rPr>
              <a:pPr algn="ctr" eaLnBrk="1" hangingPunct="1"/>
              <a:t>10</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val="35263407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30"/>
                                        </p:tgtEl>
                                        <p:attrNameLst>
                                          <p:attrName>style.visibility</p:attrName>
                                        </p:attrNameLst>
                                      </p:cBhvr>
                                      <p:to>
                                        <p:strVal val="visible"/>
                                      </p:to>
                                    </p:set>
                                    <p:animEffect transition="in" filter="blinds(horizontal)">
                                      <p:cBhvr>
                                        <p:cTn id="7" dur="500"/>
                                        <p:tgtEl>
                                          <p:spTgt spid="307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0729"/>
                                        </p:tgtEl>
                                        <p:attrNameLst>
                                          <p:attrName>style.visibility</p:attrName>
                                        </p:attrNameLst>
                                      </p:cBhvr>
                                      <p:to>
                                        <p:strVal val="visible"/>
                                      </p:to>
                                    </p:set>
                                    <p:animEffect transition="in" filter="blinds(horizontal)">
                                      <p:cBhvr>
                                        <p:cTn id="12" dur="500"/>
                                        <p:tgtEl>
                                          <p:spTgt spid="3072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739">
                                            <p:txEl>
                                              <p:pRg st="0" end="0"/>
                                            </p:txEl>
                                          </p:spTgt>
                                        </p:tgtEl>
                                        <p:attrNameLst>
                                          <p:attrName>style.visibility</p:attrName>
                                        </p:attrNameLst>
                                      </p:cBhvr>
                                      <p:to>
                                        <p:strVal val="visible"/>
                                      </p:to>
                                    </p:set>
                                    <p:animEffect transition="in" filter="blinds(horizontal)">
                                      <p:cBhvr>
                                        <p:cTn id="17" dur="500"/>
                                        <p:tgtEl>
                                          <p:spTgt spid="30739">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0738"/>
                                        </p:tgtEl>
                                        <p:attrNameLst>
                                          <p:attrName>style.visibility</p:attrName>
                                        </p:attrNameLst>
                                      </p:cBhvr>
                                      <p:to>
                                        <p:strVal val="visible"/>
                                      </p:to>
                                    </p:set>
                                    <p:animEffect transition="in" filter="blinds(horizontal)">
                                      <p:cBhvr>
                                        <p:cTn id="22" dur="500"/>
                                        <p:tgtEl>
                                          <p:spTgt spid="3073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4588"/>
                                        </p:tgtEl>
                                        <p:attrNameLst>
                                          <p:attrName>style.visibility</p:attrName>
                                        </p:attrNameLst>
                                      </p:cBhvr>
                                      <p:to>
                                        <p:strVal val="visible"/>
                                      </p:to>
                                    </p:set>
                                    <p:animEffect transition="in" filter="blinds(horizontal)">
                                      <p:cBhvr>
                                        <p:cTn id="27" dur="500"/>
                                        <p:tgtEl>
                                          <p:spTgt spid="2458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4590"/>
                                        </p:tgtEl>
                                        <p:attrNameLst>
                                          <p:attrName>style.visibility</p:attrName>
                                        </p:attrNameLst>
                                      </p:cBhvr>
                                      <p:to>
                                        <p:strVal val="visible"/>
                                      </p:to>
                                    </p:set>
                                    <p:animEffect transition="in" filter="blinds(horizontal)">
                                      <p:cBhvr>
                                        <p:cTn id="32" dur="500"/>
                                        <p:tgtEl>
                                          <p:spTgt spid="2459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4592"/>
                                        </p:tgtEl>
                                        <p:attrNameLst>
                                          <p:attrName>style.visibility</p:attrName>
                                        </p:attrNameLst>
                                      </p:cBhvr>
                                      <p:to>
                                        <p:strVal val="visible"/>
                                      </p:to>
                                    </p:set>
                                    <p:animEffect transition="in" filter="blinds(horizontal)">
                                      <p:cBhvr>
                                        <p:cTn id="37" dur="500"/>
                                        <p:tgtEl>
                                          <p:spTgt spid="2459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4589"/>
                                        </p:tgtEl>
                                        <p:attrNameLst>
                                          <p:attrName>style.visibility</p:attrName>
                                        </p:attrNameLst>
                                      </p:cBhvr>
                                      <p:to>
                                        <p:strVal val="visible"/>
                                      </p:to>
                                    </p:set>
                                    <p:animEffect transition="in" filter="blinds(horizontal)">
                                      <p:cBhvr>
                                        <p:cTn id="42" dur="500"/>
                                        <p:tgtEl>
                                          <p:spTgt spid="2458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4593"/>
                                        </p:tgtEl>
                                        <p:attrNameLst>
                                          <p:attrName>style.visibility</p:attrName>
                                        </p:attrNameLst>
                                      </p:cBhvr>
                                      <p:to>
                                        <p:strVal val="visible"/>
                                      </p:to>
                                    </p:set>
                                    <p:animEffect transition="in" filter="blinds(horizontal)">
                                      <p:cBhvr>
                                        <p:cTn id="47" dur="500"/>
                                        <p:tgtEl>
                                          <p:spTgt spid="2459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4591"/>
                                        </p:tgtEl>
                                        <p:attrNameLst>
                                          <p:attrName>style.visibility</p:attrName>
                                        </p:attrNameLst>
                                      </p:cBhvr>
                                      <p:to>
                                        <p:strVal val="visible"/>
                                      </p:to>
                                    </p:set>
                                    <p:animEffect transition="in" filter="blinds(horizontal)">
                                      <p:cBhvr>
                                        <p:cTn id="52" dur="500"/>
                                        <p:tgtEl>
                                          <p:spTgt spid="245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9" grpId="0" animBg="1"/>
      <p:bldP spid="30730" grpId="0" animBg="1"/>
      <p:bldP spid="24588" grpId="0" animBg="1"/>
      <p:bldP spid="24589" grpId="0" animBg="1"/>
      <p:bldP spid="24590" grpId="0" animBg="1"/>
      <p:bldP spid="24591" grpId="0" animBg="1"/>
      <p:bldP spid="24592" grpId="0" animBg="1"/>
      <p:bldP spid="24593" grpId="0" animBg="1"/>
      <p:bldP spid="30738" grpId="0"/>
      <p:bldP spid="3073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600" b="1" dirty="0" smtClean="0">
                <a:solidFill>
                  <a:schemeClr val="tx1"/>
                </a:solidFill>
                <a:cs typeface="Arial" pitchFamily="34" charset="0"/>
              </a:rPr>
              <a:t>بالتطبيق على مثال منشأة فاضل جوالات (2020)</a:t>
            </a:r>
            <a:endParaRPr lang="en-GB" sz="3600" b="1" dirty="0"/>
          </a:p>
        </p:txBody>
      </p:sp>
      <p:sp>
        <p:nvSpPr>
          <p:cNvPr id="83971" name="Content Placeholder 2"/>
          <p:cNvSpPr>
            <a:spLocks noGrp="1"/>
          </p:cNvSpPr>
          <p:nvPr>
            <p:ph idx="1"/>
          </p:nvPr>
        </p:nvSpPr>
        <p:spPr/>
        <p:txBody>
          <a:bodyPr/>
          <a:lstStyle/>
          <a:p>
            <a:endParaRPr lang="en-US" smtClean="0">
              <a:cs typeface="Arial" pitchFamily="34" charset="0"/>
            </a:endParaRPr>
          </a:p>
          <a:p>
            <a:pPr algn="just" rtl="1">
              <a:lnSpc>
                <a:spcPct val="150000"/>
              </a:lnSpc>
            </a:pPr>
            <a:r>
              <a:rPr lang="ar-SA" b="1" smtClean="0">
                <a:solidFill>
                  <a:srgbClr val="002060"/>
                </a:solidFill>
                <a:cs typeface="Arial" pitchFamily="34" charset="0"/>
              </a:rPr>
              <a:t>يمكن تصوير حسابات المنشأة، مع ملاحظة أن الرقم بين القوسين يمثل رقم العملية، وسيتم حساب الفرق بين جانبي كل حساب وذلك كما يلي:</a:t>
            </a:r>
            <a:endParaRPr lang="en-GB" b="1" smtClean="0">
              <a:solidFill>
                <a:srgbClr val="002060"/>
              </a:solidFill>
              <a:cs typeface="Arial" pitchFamily="34" charset="0"/>
            </a:endParaRPr>
          </a:p>
        </p:txBody>
      </p:sp>
      <p:sp>
        <p:nvSpPr>
          <p:cNvPr id="5"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6CB7D3F6-FC1D-45B6-B909-D0FA43723A3B}" type="slidenum">
              <a:rPr lang="ar-SA" sz="1800" smtClean="0">
                <a:solidFill>
                  <a:schemeClr val="bg1"/>
                </a:solidFill>
                <a:latin typeface="Calibri" pitchFamily="34" charset="0"/>
              </a:rPr>
              <a:pPr algn="ctr" eaLnBrk="1" hangingPunct="1"/>
              <a:t>11</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val="24346379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914400" y="304800"/>
            <a:ext cx="7772400" cy="990600"/>
          </a:xfrm>
          <a:solidFill>
            <a:schemeClr val="accent1"/>
          </a:solidFill>
        </p:spPr>
        <p:txBody>
          <a:bodyPr/>
          <a:lstStyle/>
          <a:p>
            <a:pPr algn="just" rtl="1"/>
            <a:r>
              <a:rPr lang="ar-SA" sz="2800" dirty="0" smtClean="0">
                <a:solidFill>
                  <a:srgbClr val="FF0000"/>
                </a:solidFill>
                <a:cs typeface="Arial" pitchFamily="34" charset="0"/>
              </a:rPr>
              <a:t>يمكن تصوير حساب البنك كما يلي:</a:t>
            </a:r>
            <a:endParaRPr lang="en-GB" sz="2800" dirty="0" smtClean="0">
              <a:solidFill>
                <a:srgbClr val="FF0000"/>
              </a:solidFill>
              <a:cs typeface="Arial" pitchFamily="34" charset="0"/>
            </a:endParaRPr>
          </a:p>
        </p:txBody>
      </p:sp>
      <p:sp>
        <p:nvSpPr>
          <p:cNvPr id="30723" name="Content Placeholder 2"/>
          <p:cNvSpPr>
            <a:spLocks noGrp="1"/>
          </p:cNvSpPr>
          <p:nvPr>
            <p:ph sz="quarter" idx="1"/>
          </p:nvPr>
        </p:nvSpPr>
        <p:spPr>
          <a:xfrm>
            <a:off x="914400" y="1676400"/>
            <a:ext cx="7772400" cy="4114800"/>
          </a:xfrm>
        </p:spPr>
        <p:txBody>
          <a:bodyPr/>
          <a:lstStyle/>
          <a:p>
            <a:pPr algn="ctr">
              <a:buFont typeface="Wingdings 2" pitchFamily="18" charset="2"/>
              <a:buNone/>
            </a:pPr>
            <a:r>
              <a:rPr lang="ar-SA" smtClean="0">
                <a:cs typeface="Arial" pitchFamily="34" charset="0"/>
              </a:rPr>
              <a:t>      </a:t>
            </a:r>
            <a:r>
              <a:rPr lang="ar-SA" b="1" smtClean="0">
                <a:cs typeface="Arial" pitchFamily="34" charset="0"/>
              </a:rPr>
              <a:t>حساب البنك</a:t>
            </a:r>
          </a:p>
          <a:p>
            <a:pPr algn="ctr"/>
            <a:endParaRPr lang="ar-SA" smtClean="0">
              <a:cs typeface="Arial" pitchFamily="34" charset="0"/>
            </a:endParaRPr>
          </a:p>
          <a:p>
            <a:pPr algn="ctr"/>
            <a:endParaRPr lang="ar-SA" smtClean="0">
              <a:cs typeface="Arial" pitchFamily="34" charset="0"/>
            </a:endParaRPr>
          </a:p>
          <a:p>
            <a:pPr algn="ctr"/>
            <a:endParaRPr lang="ar-SA" smtClean="0">
              <a:cs typeface="Arial" pitchFamily="34" charset="0"/>
            </a:endParaRPr>
          </a:p>
          <a:p>
            <a:pPr algn="ctr"/>
            <a:endParaRPr lang="ar-SA" smtClean="0">
              <a:cs typeface="Arial" pitchFamily="34" charset="0"/>
            </a:endParaRPr>
          </a:p>
          <a:p>
            <a:pPr algn="ctr"/>
            <a:endParaRPr lang="ar-SA" smtClean="0">
              <a:cs typeface="Arial" pitchFamily="34" charset="0"/>
            </a:endParaRPr>
          </a:p>
          <a:p>
            <a:pPr algn="ctr">
              <a:buFont typeface="Wingdings 2" pitchFamily="18" charset="2"/>
              <a:buNone/>
            </a:pPr>
            <a:r>
              <a:rPr lang="ar-SA" b="1" smtClean="0">
                <a:cs typeface="Arial" pitchFamily="34" charset="0"/>
              </a:rPr>
              <a:t>   </a:t>
            </a:r>
            <a:r>
              <a:rPr lang="ar-SA" sz="2800" b="1" smtClean="0">
                <a:cs typeface="Arial" pitchFamily="34" charset="0"/>
              </a:rPr>
              <a:t> الفرق  90000   </a:t>
            </a:r>
            <a:r>
              <a:rPr lang="ar-SA" sz="2800" b="1" smtClean="0">
                <a:solidFill>
                  <a:srgbClr val="FF0000"/>
                </a:solidFill>
                <a:cs typeface="Arial" pitchFamily="34" charset="0"/>
              </a:rPr>
              <a:t>(مدين)</a:t>
            </a:r>
          </a:p>
        </p:txBody>
      </p:sp>
      <p:graphicFrame>
        <p:nvGraphicFramePr>
          <p:cNvPr id="11" name="Table 10"/>
          <p:cNvGraphicFramePr>
            <a:graphicFrameLocks noGrp="1"/>
          </p:cNvGraphicFramePr>
          <p:nvPr/>
        </p:nvGraphicFramePr>
        <p:xfrm>
          <a:off x="1371600" y="2438400"/>
          <a:ext cx="6096000" cy="2667000"/>
        </p:xfrm>
        <a:graphic>
          <a:graphicData uri="http://schemas.openxmlformats.org/drawingml/2006/table">
            <a:tbl>
              <a:tblPr firstRow="1" bandRow="1">
                <a:tableStyleId>{5C22544A-7EE6-4342-B048-85BDC9FD1C3A}</a:tableStyleId>
              </a:tblPr>
              <a:tblGrid>
                <a:gridCol w="3048000"/>
                <a:gridCol w="3048000"/>
              </a:tblGrid>
              <a:tr h="444500">
                <a:tc>
                  <a:txBody>
                    <a:bodyPr/>
                    <a:lstStyle/>
                    <a:p>
                      <a:pPr algn="ctr" rtl="1"/>
                      <a:r>
                        <a:rPr lang="ar-SA" dirty="0" smtClean="0"/>
                        <a:t>دائن</a:t>
                      </a:r>
                      <a:endParaRPr lang="en-GB" dirty="0"/>
                    </a:p>
                  </a:txBody>
                  <a:tcPr/>
                </a:tc>
                <a:tc>
                  <a:txBody>
                    <a:bodyPr/>
                    <a:lstStyle/>
                    <a:p>
                      <a:pPr algn="ctr" rtl="1"/>
                      <a:r>
                        <a:rPr lang="ar-SA" dirty="0" smtClean="0"/>
                        <a:t>مدين</a:t>
                      </a:r>
                      <a:endParaRPr lang="en-GB" dirty="0"/>
                    </a:p>
                  </a:txBody>
                  <a:tcPr/>
                </a:tc>
              </a:tr>
              <a:tr h="444500">
                <a:tc>
                  <a:txBody>
                    <a:bodyPr/>
                    <a:lstStyle/>
                    <a:p>
                      <a:pPr algn="r" rtl="1"/>
                      <a:r>
                        <a:rPr lang="ar-SA" dirty="0" smtClean="0"/>
                        <a:t>250000   (3)</a:t>
                      </a:r>
                      <a:endParaRPr lang="en-GB" dirty="0"/>
                    </a:p>
                  </a:txBody>
                  <a:tcPr/>
                </a:tc>
                <a:tc>
                  <a:txBody>
                    <a:bodyPr/>
                    <a:lstStyle/>
                    <a:p>
                      <a:pPr algn="r" rtl="1"/>
                      <a:r>
                        <a:rPr lang="ar-SA" dirty="0" smtClean="0"/>
                        <a:t>500000   (1)</a:t>
                      </a:r>
                      <a:endParaRPr lang="en-GB" dirty="0"/>
                    </a:p>
                  </a:txBody>
                  <a:tcPr/>
                </a:tc>
              </a:tr>
              <a:tr h="444500">
                <a:tc>
                  <a:txBody>
                    <a:bodyPr/>
                    <a:lstStyle/>
                    <a:p>
                      <a:pPr algn="r" rtl="1"/>
                      <a:r>
                        <a:rPr lang="ar-SA" dirty="0" smtClean="0"/>
                        <a:t>50000 </a:t>
                      </a:r>
                      <a:r>
                        <a:rPr lang="ar-SA" baseline="0" dirty="0" smtClean="0"/>
                        <a:t>    </a:t>
                      </a:r>
                      <a:r>
                        <a:rPr lang="ar-SA" dirty="0" smtClean="0"/>
                        <a:t>(4)</a:t>
                      </a:r>
                      <a:endParaRPr lang="en-GB" dirty="0"/>
                    </a:p>
                  </a:txBody>
                  <a:tcPr/>
                </a:tc>
                <a:tc>
                  <a:txBody>
                    <a:bodyPr/>
                    <a:lstStyle/>
                    <a:p>
                      <a:pPr algn="r" rtl="1"/>
                      <a:r>
                        <a:rPr lang="ar-SA" dirty="0" smtClean="0"/>
                        <a:t>200000   (2)</a:t>
                      </a:r>
                      <a:endParaRPr lang="en-GB" dirty="0"/>
                    </a:p>
                  </a:txBody>
                  <a:tcPr/>
                </a:tc>
              </a:tr>
              <a:tr h="444500">
                <a:tc>
                  <a:txBody>
                    <a:bodyPr/>
                    <a:lstStyle/>
                    <a:p>
                      <a:pPr algn="r" rtl="1"/>
                      <a:r>
                        <a:rPr lang="ar-SA" dirty="0" smtClean="0"/>
                        <a:t>100000</a:t>
                      </a:r>
                      <a:r>
                        <a:rPr lang="ar-SA" baseline="0" dirty="0" smtClean="0"/>
                        <a:t>   (5)</a:t>
                      </a:r>
                    </a:p>
                  </a:txBody>
                  <a:tcPr/>
                </a:tc>
                <a:tc>
                  <a:txBody>
                    <a:bodyPr/>
                    <a:lstStyle/>
                    <a:p>
                      <a:pPr algn="r" rtl="1"/>
                      <a:endParaRPr lang="en-GB" dirty="0"/>
                    </a:p>
                  </a:txBody>
                  <a:tcPr/>
                </a:tc>
              </a:tr>
              <a:tr h="444500">
                <a:tc>
                  <a:txBody>
                    <a:bodyPr/>
                    <a:lstStyle/>
                    <a:p>
                      <a:pPr algn="r" rtl="1"/>
                      <a:r>
                        <a:rPr lang="ar-SA" dirty="0" smtClean="0"/>
                        <a:t>200000   (7)</a:t>
                      </a:r>
                      <a:endParaRPr lang="en-GB" dirty="0"/>
                    </a:p>
                  </a:txBody>
                  <a:tcPr/>
                </a:tc>
                <a:tc>
                  <a:txBody>
                    <a:bodyPr/>
                    <a:lstStyle/>
                    <a:p>
                      <a:pPr algn="r" rtl="1"/>
                      <a:endParaRPr lang="en-GB" dirty="0"/>
                    </a:p>
                  </a:txBody>
                  <a:tcPr/>
                </a:tc>
              </a:tr>
              <a:tr h="444500">
                <a:tc>
                  <a:txBody>
                    <a:bodyPr/>
                    <a:lstStyle/>
                    <a:p>
                      <a:pPr algn="r" rtl="1"/>
                      <a:r>
                        <a:rPr lang="ar-SA" dirty="0" smtClean="0"/>
                        <a:t>10000  </a:t>
                      </a:r>
                      <a:r>
                        <a:rPr lang="en-US" dirty="0" smtClean="0"/>
                        <a:t> </a:t>
                      </a:r>
                      <a:r>
                        <a:rPr lang="ar-SA" dirty="0" smtClean="0"/>
                        <a:t> (10)</a:t>
                      </a:r>
                      <a:endParaRPr lang="en-GB" dirty="0"/>
                    </a:p>
                  </a:txBody>
                  <a:tcPr/>
                </a:tc>
                <a:tc>
                  <a:txBody>
                    <a:bodyPr/>
                    <a:lstStyle/>
                    <a:p>
                      <a:pPr algn="r" rtl="1"/>
                      <a:endParaRPr lang="en-GB" dirty="0"/>
                    </a:p>
                  </a:txBody>
                  <a:tcPr/>
                </a:tc>
              </a:tr>
            </a:tbl>
          </a:graphicData>
        </a:graphic>
      </p:graphicFrame>
      <p:sp>
        <p:nvSpPr>
          <p:cNvPr id="7"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6CB7D3F6-FC1D-45B6-B909-D0FA43723A3B}" type="slidenum">
              <a:rPr lang="ar-SA" sz="1800" smtClean="0">
                <a:solidFill>
                  <a:schemeClr val="bg1"/>
                </a:solidFill>
                <a:latin typeface="Calibri" pitchFamily="34" charset="0"/>
              </a:rPr>
              <a:pPr algn="ctr" eaLnBrk="1" hangingPunct="1"/>
              <a:t>12</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val="25206167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blinds(horizontal)">
                                      <p:cBhvr>
                                        <p:cTn id="7" dur="500"/>
                                        <p:tgtEl>
                                          <p:spTgt spid="307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0723">
                                            <p:txEl>
                                              <p:pRg st="0" end="0"/>
                                            </p:txEl>
                                          </p:spTgt>
                                        </p:tgtEl>
                                        <p:attrNameLst>
                                          <p:attrName>style.visibility</p:attrName>
                                        </p:attrNameLst>
                                      </p:cBhvr>
                                      <p:to>
                                        <p:strVal val="visible"/>
                                      </p:to>
                                    </p:set>
                                    <p:animEffect transition="in" filter="blinds(horizontal)">
                                      <p:cBhvr>
                                        <p:cTn id="12" dur="500"/>
                                        <p:tgtEl>
                                          <p:spTgt spid="3072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0723">
                                            <p:txEl>
                                              <p:pRg st="6" end="6"/>
                                            </p:txEl>
                                          </p:spTgt>
                                        </p:tgtEl>
                                        <p:attrNameLst>
                                          <p:attrName>style.visibility</p:attrName>
                                        </p:attrNameLst>
                                      </p:cBhvr>
                                      <p:to>
                                        <p:strVal val="visible"/>
                                      </p:to>
                                    </p:set>
                                    <p:animEffect transition="in" filter="blinds(horizontal)">
                                      <p:cBhvr>
                                        <p:cTn id="22" dur="500"/>
                                        <p:tgtEl>
                                          <p:spTgt spid="307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a:defRPr/>
            </a:pPr>
            <a:endParaRPr lang="en-GB" smtClean="0"/>
          </a:p>
        </p:txBody>
      </p:sp>
      <p:sp>
        <p:nvSpPr>
          <p:cNvPr id="86019" name="Content Placeholder 2"/>
          <p:cNvSpPr>
            <a:spLocks noGrp="1"/>
          </p:cNvSpPr>
          <p:nvPr>
            <p:ph sz="quarter" idx="1"/>
          </p:nvPr>
        </p:nvSpPr>
        <p:spPr/>
        <p:txBody>
          <a:bodyPr/>
          <a:lstStyle/>
          <a:p>
            <a:endParaRPr lang="en-GB" smtClean="0">
              <a:cs typeface="Arial" pitchFamily="34" charset="0"/>
            </a:endParaRPr>
          </a:p>
        </p:txBody>
      </p:sp>
      <p:sp>
        <p:nvSpPr>
          <p:cNvPr id="7" name="Title 1"/>
          <p:cNvSpPr txBox="1">
            <a:spLocks/>
          </p:cNvSpPr>
          <p:nvPr/>
        </p:nvSpPr>
        <p:spPr bwMode="auto">
          <a:xfrm>
            <a:off x="914400" y="274638"/>
            <a:ext cx="7772400" cy="944562"/>
          </a:xfrm>
          <a:prstGeom prst="rect">
            <a:avLst/>
          </a:prstGeom>
          <a:solidFill>
            <a:schemeClr val="accent1"/>
          </a:solidFill>
          <a:ln w="9525">
            <a:noFill/>
            <a:miter lim="800000"/>
            <a:headEnd/>
            <a:tailEnd/>
          </a:ln>
        </p:spPr>
        <p:txBody>
          <a:bodyPr bIns="91440" anchor="b"/>
          <a:lstStyle/>
          <a:p>
            <a:pPr algn="just" eaLnBrk="0" hangingPunct="0">
              <a:defRPr/>
            </a:pPr>
            <a:r>
              <a:rPr lang="ar-SA" sz="2800" dirty="0">
                <a:solidFill>
                  <a:srgbClr val="FF0000"/>
                </a:solidFill>
                <a:latin typeface="+mj-lt"/>
                <a:ea typeface="+mj-ea"/>
                <a:cs typeface="+mj-cs"/>
              </a:rPr>
              <a:t>كما يمكن تصوير حساب رأس المال كما يلي:</a:t>
            </a:r>
            <a:endParaRPr lang="en-GB" sz="2800" dirty="0">
              <a:solidFill>
                <a:schemeClr val="tx2"/>
              </a:solidFill>
              <a:latin typeface="+mj-lt"/>
              <a:ea typeface="+mj-ea"/>
              <a:cs typeface="+mj-cs"/>
            </a:endParaRPr>
          </a:p>
        </p:txBody>
      </p:sp>
      <p:sp>
        <p:nvSpPr>
          <p:cNvPr id="8" name="Content Placeholder 2"/>
          <p:cNvSpPr txBox="1">
            <a:spLocks/>
          </p:cNvSpPr>
          <p:nvPr/>
        </p:nvSpPr>
        <p:spPr bwMode="auto">
          <a:xfrm>
            <a:off x="914400" y="1447800"/>
            <a:ext cx="7772400"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600" b="1" dirty="0">
                <a:latin typeface="+mn-lt"/>
                <a:cs typeface="+mn-cs"/>
              </a:rPr>
              <a:t>حساب رأس المال</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    الفرق  510000   </a:t>
            </a:r>
            <a:r>
              <a:rPr lang="ar-SA" sz="2600" b="1" dirty="0">
                <a:solidFill>
                  <a:srgbClr val="FF0000"/>
                </a:solidFill>
                <a:latin typeface="+mn-lt"/>
                <a:cs typeface="+mn-cs"/>
              </a:rPr>
              <a:t>(دائن)</a:t>
            </a:r>
          </a:p>
        </p:txBody>
      </p:sp>
      <p:graphicFrame>
        <p:nvGraphicFramePr>
          <p:cNvPr id="12" name="Table 11"/>
          <p:cNvGraphicFramePr>
            <a:graphicFrameLocks noGrp="1"/>
          </p:cNvGraphicFramePr>
          <p:nvPr/>
        </p:nvGraphicFramePr>
        <p:xfrm>
          <a:off x="1447800" y="2514600"/>
          <a:ext cx="6096000" cy="1930400"/>
        </p:xfrm>
        <a:graphic>
          <a:graphicData uri="http://schemas.openxmlformats.org/drawingml/2006/table">
            <a:tbl>
              <a:tblPr firstRow="1" bandRow="1">
                <a:tableStyleId>{5C22544A-7EE6-4342-B048-85BDC9FD1C3A}</a:tableStyleId>
              </a:tblPr>
              <a:tblGrid>
                <a:gridCol w="3048000"/>
                <a:gridCol w="3048000"/>
              </a:tblGrid>
              <a:tr h="482600">
                <a:tc>
                  <a:txBody>
                    <a:bodyPr/>
                    <a:lstStyle/>
                    <a:p>
                      <a:pPr algn="ctr" rtl="1"/>
                      <a:r>
                        <a:rPr lang="ar-SA" dirty="0" smtClean="0"/>
                        <a:t>دائن</a:t>
                      </a:r>
                      <a:endParaRPr lang="en-GB" dirty="0"/>
                    </a:p>
                  </a:txBody>
                  <a:tcPr/>
                </a:tc>
                <a:tc>
                  <a:txBody>
                    <a:bodyPr/>
                    <a:lstStyle/>
                    <a:p>
                      <a:pPr algn="ctr" rtl="1"/>
                      <a:r>
                        <a:rPr lang="ar-SA" dirty="0" smtClean="0"/>
                        <a:t>مدين</a:t>
                      </a:r>
                      <a:endParaRPr lang="en-GB" dirty="0"/>
                    </a:p>
                  </a:txBody>
                  <a:tcPr/>
                </a:tc>
              </a:tr>
              <a:tr h="482600">
                <a:tc>
                  <a:txBody>
                    <a:bodyPr/>
                    <a:lstStyle/>
                    <a:p>
                      <a:pPr algn="r" rtl="1"/>
                      <a:r>
                        <a:rPr lang="ar-SA" dirty="0" smtClean="0"/>
                        <a:t>500000   (1)</a:t>
                      </a:r>
                      <a:endParaRPr lang="en-GB" dirty="0"/>
                    </a:p>
                  </a:txBody>
                  <a:tcPr/>
                </a:tc>
                <a:tc>
                  <a:txBody>
                    <a:bodyPr/>
                    <a:lstStyle/>
                    <a:p>
                      <a:pPr algn="r" rtl="1"/>
                      <a:r>
                        <a:rPr lang="ar-SA" dirty="0" smtClean="0"/>
                        <a:t>10000   (9)</a:t>
                      </a:r>
                      <a:endParaRPr lang="en-GB" dirty="0"/>
                    </a:p>
                  </a:txBody>
                  <a:tcPr/>
                </a:tc>
              </a:tr>
              <a:tr h="482600">
                <a:tc>
                  <a:txBody>
                    <a:bodyPr/>
                    <a:lstStyle/>
                    <a:p>
                      <a:pPr algn="r" rtl="1"/>
                      <a:r>
                        <a:rPr lang="ar-SA" dirty="0" smtClean="0"/>
                        <a:t>20000     (8)</a:t>
                      </a:r>
                      <a:endParaRPr lang="en-GB" dirty="0"/>
                    </a:p>
                  </a:txBody>
                  <a:tcPr/>
                </a:tc>
                <a:tc>
                  <a:txBody>
                    <a:bodyPr/>
                    <a:lstStyle/>
                    <a:p>
                      <a:pPr algn="r" rtl="1"/>
                      <a:endParaRPr lang="en-GB" dirty="0"/>
                    </a:p>
                  </a:txBody>
                  <a:tcPr/>
                </a:tc>
              </a:tr>
              <a:tr h="482600">
                <a:tc>
                  <a:txBody>
                    <a:bodyPr/>
                    <a:lstStyle/>
                    <a:p>
                      <a:pPr algn="r" rtl="1"/>
                      <a:r>
                        <a:rPr lang="ar-SA" dirty="0" smtClean="0"/>
                        <a:t> </a:t>
                      </a:r>
                      <a:endParaRPr lang="en-GB" dirty="0"/>
                    </a:p>
                  </a:txBody>
                  <a:tcPr/>
                </a:tc>
                <a:tc>
                  <a:txBody>
                    <a:bodyPr/>
                    <a:lstStyle/>
                    <a:p>
                      <a:pPr algn="r" rtl="1"/>
                      <a:endParaRPr lang="en-GB" dirty="0"/>
                    </a:p>
                  </a:txBody>
                  <a:tcPr/>
                </a:tc>
              </a:tr>
            </a:tbl>
          </a:graphicData>
        </a:graphic>
      </p:graphicFrame>
      <p:sp>
        <p:nvSpPr>
          <p:cNvPr id="9"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6CB7D3F6-FC1D-45B6-B909-D0FA43723A3B}" type="slidenum">
              <a:rPr lang="ar-SA" sz="1800" smtClean="0">
                <a:solidFill>
                  <a:schemeClr val="bg1"/>
                </a:solidFill>
                <a:latin typeface="Calibri" pitchFamily="34" charset="0"/>
              </a:rPr>
              <a:pPr algn="ctr" eaLnBrk="1" hangingPunct="1"/>
              <a:t>13</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val="233668259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linds(horizontal)">
                                      <p:cBhvr>
                                        <p:cTn id="12" dur="500"/>
                                        <p:tgtEl>
                                          <p:spTgt spid="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linds(horizontal)">
                                      <p:cBhvr>
                                        <p:cTn id="17" dur="500"/>
                                        <p:tgtEl>
                                          <p:spTgt spid="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horizontal)">
                                      <p:cBhvr>
                                        <p:cTn id="22" dur="500"/>
                                        <p:tgtEl>
                                          <p:spTgt spid="1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animEffect transition="in" filter="blinds(horizontal)">
                                      <p:cBhvr>
                                        <p:cTn id="27"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a:defRPr/>
            </a:pPr>
            <a:endParaRPr lang="en-GB" smtClean="0"/>
          </a:p>
        </p:txBody>
      </p:sp>
      <p:sp>
        <p:nvSpPr>
          <p:cNvPr id="87043" name="Content Placeholder 2"/>
          <p:cNvSpPr>
            <a:spLocks noGrp="1"/>
          </p:cNvSpPr>
          <p:nvPr>
            <p:ph sz="quarter" idx="1"/>
          </p:nvPr>
        </p:nvSpPr>
        <p:spPr>
          <a:xfrm>
            <a:off x="914400" y="1447800"/>
            <a:ext cx="3749920" cy="4572000"/>
          </a:xfrm>
        </p:spPr>
        <p:txBody>
          <a:bodyPr/>
          <a:lstStyle/>
          <a:p>
            <a:pPr fontAlgn="base">
              <a:spcAft>
                <a:spcPct val="0"/>
              </a:spcAft>
            </a:pPr>
            <a:endParaRPr lang="en-GB" smtClean="0">
              <a:cs typeface="Arial" pitchFamily="34" charset="0"/>
            </a:endParaRPr>
          </a:p>
        </p:txBody>
      </p:sp>
      <p:sp>
        <p:nvSpPr>
          <p:cNvPr id="87044" name="Content Placeholder 3"/>
          <p:cNvSpPr>
            <a:spLocks noGrp="1"/>
          </p:cNvSpPr>
          <p:nvPr>
            <p:ph sz="quarter" idx="4294967295"/>
          </p:nvPr>
        </p:nvSpPr>
        <p:spPr>
          <a:xfrm>
            <a:off x="4933950" y="1447800"/>
            <a:ext cx="3749919" cy="4572000"/>
          </a:xfrm>
        </p:spPr>
        <p:txBody>
          <a:bodyPr/>
          <a:lstStyle/>
          <a:p>
            <a:endParaRPr lang="en-GB" smtClean="0">
              <a:cs typeface="Arial" pitchFamily="34" charset="0"/>
            </a:endParaRPr>
          </a:p>
        </p:txBody>
      </p:sp>
      <p:sp>
        <p:nvSpPr>
          <p:cNvPr id="12" name="Content Placeholder 2"/>
          <p:cNvSpPr txBox="1">
            <a:spLocks/>
          </p:cNvSpPr>
          <p:nvPr/>
        </p:nvSpPr>
        <p:spPr bwMode="auto">
          <a:xfrm>
            <a:off x="5578720" y="1447800"/>
            <a:ext cx="4467957"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قرض البنك</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               </a:t>
            </a:r>
            <a:r>
              <a:rPr lang="ar-SA" sz="2000" b="1" dirty="0">
                <a:latin typeface="+mn-lt"/>
                <a:cs typeface="+mn-cs"/>
              </a:rPr>
              <a:t>الفرق  200000   </a:t>
            </a:r>
            <a:r>
              <a:rPr lang="ar-SA" sz="2000" b="1" dirty="0">
                <a:solidFill>
                  <a:srgbClr val="FF0000"/>
                </a:solidFill>
                <a:latin typeface="+mn-lt"/>
                <a:cs typeface="+mn-cs"/>
              </a:rPr>
              <a:t>(دائن)</a:t>
            </a:r>
          </a:p>
        </p:txBody>
      </p:sp>
      <p:graphicFrame>
        <p:nvGraphicFramePr>
          <p:cNvPr id="14" name="Table 13"/>
          <p:cNvGraphicFramePr>
            <a:graphicFrameLocks noGrp="1"/>
          </p:cNvGraphicFramePr>
          <p:nvPr/>
        </p:nvGraphicFramePr>
        <p:xfrm>
          <a:off x="5105400" y="2514600"/>
          <a:ext cx="3505200" cy="1930400"/>
        </p:xfrm>
        <a:graphic>
          <a:graphicData uri="http://schemas.openxmlformats.org/drawingml/2006/table">
            <a:tbl>
              <a:tblPr firstRow="1" bandRow="1">
                <a:tableStyleId>{5C22544A-7EE6-4342-B048-85BDC9FD1C3A}</a:tableStyleId>
              </a:tblPr>
              <a:tblGrid>
                <a:gridCol w="1752600"/>
                <a:gridCol w="1752600"/>
              </a:tblGrid>
              <a:tr h="482600">
                <a:tc>
                  <a:txBody>
                    <a:bodyPr/>
                    <a:lstStyle/>
                    <a:p>
                      <a:pPr algn="ctr" rtl="1"/>
                      <a:r>
                        <a:rPr lang="ar-SA" dirty="0" smtClean="0"/>
                        <a:t>دائن</a:t>
                      </a:r>
                      <a:endParaRPr lang="en-GB" dirty="0"/>
                    </a:p>
                  </a:txBody>
                  <a:tcPr/>
                </a:tc>
                <a:tc>
                  <a:txBody>
                    <a:bodyPr/>
                    <a:lstStyle/>
                    <a:p>
                      <a:pPr algn="ctr" rtl="1"/>
                      <a:r>
                        <a:rPr lang="ar-SA" dirty="0" smtClean="0"/>
                        <a:t>مدين</a:t>
                      </a:r>
                      <a:endParaRPr lang="en-GB" dirty="0"/>
                    </a:p>
                  </a:txBody>
                  <a:tcPr/>
                </a:tc>
              </a:tr>
              <a:tr h="482600">
                <a:tc>
                  <a:txBody>
                    <a:bodyPr/>
                    <a:lstStyle/>
                    <a:p>
                      <a:pPr algn="r" rtl="1"/>
                      <a:r>
                        <a:rPr lang="ar-SA" dirty="0" smtClean="0"/>
                        <a:t>200000   (2)</a:t>
                      </a:r>
                      <a:endParaRPr lang="en-GB" dirty="0"/>
                    </a:p>
                  </a:txBody>
                  <a:tcPr/>
                </a:tc>
                <a:tc>
                  <a:txBody>
                    <a:bodyPr/>
                    <a:lstStyle/>
                    <a:p>
                      <a:pPr algn="r" rtl="1"/>
                      <a:endParaRPr lang="en-GB" dirty="0"/>
                    </a:p>
                  </a:txBody>
                  <a:tcPr/>
                </a:tc>
              </a:tr>
              <a:tr h="482600">
                <a:tc>
                  <a:txBody>
                    <a:bodyPr/>
                    <a:lstStyle/>
                    <a:p>
                      <a:pPr algn="r" rtl="1"/>
                      <a:endParaRPr lang="en-GB" dirty="0"/>
                    </a:p>
                  </a:txBody>
                  <a:tcPr/>
                </a:tc>
                <a:tc>
                  <a:txBody>
                    <a:bodyPr/>
                    <a:lstStyle/>
                    <a:p>
                      <a:pPr algn="r" rtl="1"/>
                      <a:endParaRPr lang="en-GB" dirty="0"/>
                    </a:p>
                  </a:txBody>
                  <a:tcPr/>
                </a:tc>
              </a:tr>
              <a:tr h="482600">
                <a:tc>
                  <a:txBody>
                    <a:bodyPr/>
                    <a:lstStyle/>
                    <a:p>
                      <a:pPr algn="r" rtl="1"/>
                      <a:r>
                        <a:rPr lang="ar-SA" dirty="0" smtClean="0"/>
                        <a:t> </a:t>
                      </a:r>
                      <a:endParaRPr lang="en-GB" dirty="0"/>
                    </a:p>
                  </a:txBody>
                  <a:tcPr/>
                </a:tc>
                <a:tc>
                  <a:txBody>
                    <a:bodyPr/>
                    <a:lstStyle/>
                    <a:p>
                      <a:pPr algn="r" rtl="1"/>
                      <a:endParaRPr lang="en-GB" dirty="0"/>
                    </a:p>
                  </a:txBody>
                  <a:tcPr/>
                </a:tc>
              </a:tr>
            </a:tbl>
          </a:graphicData>
        </a:graphic>
      </p:graphicFrame>
      <p:sp>
        <p:nvSpPr>
          <p:cNvPr id="18" name="Title 1"/>
          <p:cNvSpPr txBox="1">
            <a:spLocks/>
          </p:cNvSpPr>
          <p:nvPr/>
        </p:nvSpPr>
        <p:spPr bwMode="auto">
          <a:xfrm>
            <a:off x="1331640" y="381636"/>
            <a:ext cx="7391400" cy="944562"/>
          </a:xfrm>
          <a:prstGeom prst="rect">
            <a:avLst/>
          </a:prstGeom>
          <a:solidFill>
            <a:schemeClr val="accent1"/>
          </a:solidFill>
          <a:ln w="9525">
            <a:noFill/>
            <a:miter lim="800000"/>
            <a:headEnd/>
            <a:tailEnd/>
          </a:ln>
        </p:spPr>
        <p:txBody>
          <a:bodyPr bIns="91440" anchor="b"/>
          <a:lstStyle/>
          <a:p>
            <a:pPr algn="just" eaLnBrk="0" hangingPunct="0">
              <a:defRPr/>
            </a:pPr>
            <a:r>
              <a:rPr lang="ar-SA" sz="2800" dirty="0">
                <a:solidFill>
                  <a:srgbClr val="FF0000"/>
                </a:solidFill>
                <a:latin typeface="+mj-lt"/>
                <a:ea typeface="+mj-ea"/>
                <a:cs typeface="+mj-cs"/>
              </a:rPr>
              <a:t>كما يمكن تصوير حسابي قرض البنك والمبنى كما يلي:</a:t>
            </a:r>
            <a:endParaRPr lang="en-GB" sz="2800" dirty="0">
              <a:solidFill>
                <a:schemeClr val="tx2"/>
              </a:solidFill>
              <a:latin typeface="+mj-lt"/>
              <a:ea typeface="+mj-ea"/>
              <a:cs typeface="+mj-cs"/>
            </a:endParaRPr>
          </a:p>
        </p:txBody>
      </p:sp>
      <p:sp>
        <p:nvSpPr>
          <p:cNvPr id="19" name="Content Placeholder 2"/>
          <p:cNvSpPr txBox="1">
            <a:spLocks/>
          </p:cNvSpPr>
          <p:nvPr/>
        </p:nvSpPr>
        <p:spPr bwMode="auto">
          <a:xfrm>
            <a:off x="381000" y="1371600"/>
            <a:ext cx="4372708"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المبنى</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000" b="1" dirty="0">
                <a:latin typeface="+mn-lt"/>
                <a:cs typeface="+mn-cs"/>
              </a:rPr>
              <a:t>الفرق  250000   </a:t>
            </a:r>
            <a:r>
              <a:rPr lang="ar-SA" sz="2000" b="1" dirty="0">
                <a:solidFill>
                  <a:srgbClr val="FF0000"/>
                </a:solidFill>
                <a:latin typeface="+mn-lt"/>
                <a:cs typeface="+mn-cs"/>
              </a:rPr>
              <a:t>(مدين)</a:t>
            </a:r>
          </a:p>
        </p:txBody>
      </p:sp>
      <p:graphicFrame>
        <p:nvGraphicFramePr>
          <p:cNvPr id="21" name="Table 20"/>
          <p:cNvGraphicFramePr>
            <a:graphicFrameLocks noGrp="1"/>
          </p:cNvGraphicFramePr>
          <p:nvPr/>
        </p:nvGraphicFramePr>
        <p:xfrm>
          <a:off x="914400" y="2438400"/>
          <a:ext cx="3429000" cy="1930400"/>
        </p:xfrm>
        <a:graphic>
          <a:graphicData uri="http://schemas.openxmlformats.org/drawingml/2006/table">
            <a:tbl>
              <a:tblPr firstRow="1" bandRow="1">
                <a:tableStyleId>{5C22544A-7EE6-4342-B048-85BDC9FD1C3A}</a:tableStyleId>
              </a:tblPr>
              <a:tblGrid>
                <a:gridCol w="1714500"/>
                <a:gridCol w="1714500"/>
              </a:tblGrid>
              <a:tr h="482600">
                <a:tc>
                  <a:txBody>
                    <a:bodyPr/>
                    <a:lstStyle/>
                    <a:p>
                      <a:pPr algn="ctr" rtl="1"/>
                      <a:r>
                        <a:rPr lang="ar-SA" dirty="0" smtClean="0"/>
                        <a:t>دائن</a:t>
                      </a:r>
                      <a:endParaRPr lang="en-GB" dirty="0"/>
                    </a:p>
                  </a:txBody>
                  <a:tcPr/>
                </a:tc>
                <a:tc>
                  <a:txBody>
                    <a:bodyPr/>
                    <a:lstStyle/>
                    <a:p>
                      <a:pPr algn="ctr" rtl="1"/>
                      <a:r>
                        <a:rPr lang="ar-SA" dirty="0" smtClean="0"/>
                        <a:t>مدين</a:t>
                      </a:r>
                      <a:endParaRPr lang="en-GB" dirty="0"/>
                    </a:p>
                  </a:txBody>
                  <a:tcPr/>
                </a:tc>
              </a:tr>
              <a:tr h="482600">
                <a:tc>
                  <a:txBody>
                    <a:bodyPr/>
                    <a:lstStyle/>
                    <a:p>
                      <a:pPr algn="r" rtl="1"/>
                      <a:endParaRPr lang="en-GB" dirty="0"/>
                    </a:p>
                  </a:txBody>
                  <a:tcPr/>
                </a:tc>
                <a:tc>
                  <a:txBody>
                    <a:bodyPr/>
                    <a:lstStyle/>
                    <a:p>
                      <a:pPr algn="r" rtl="1"/>
                      <a:r>
                        <a:rPr lang="ar-SA" dirty="0" smtClean="0"/>
                        <a:t>250000   (3)</a:t>
                      </a:r>
                      <a:endParaRPr lang="en-GB" dirty="0"/>
                    </a:p>
                  </a:txBody>
                  <a:tcPr/>
                </a:tc>
              </a:tr>
              <a:tr h="482600">
                <a:tc>
                  <a:txBody>
                    <a:bodyPr/>
                    <a:lstStyle/>
                    <a:p>
                      <a:pPr algn="r" rtl="1"/>
                      <a:endParaRPr lang="en-GB" dirty="0"/>
                    </a:p>
                  </a:txBody>
                  <a:tcPr/>
                </a:tc>
                <a:tc>
                  <a:txBody>
                    <a:bodyPr/>
                    <a:lstStyle/>
                    <a:p>
                      <a:pPr algn="r" rtl="1"/>
                      <a:endParaRPr lang="en-GB" dirty="0"/>
                    </a:p>
                  </a:txBody>
                  <a:tcPr/>
                </a:tc>
              </a:tr>
              <a:tr h="482600">
                <a:tc>
                  <a:txBody>
                    <a:bodyPr/>
                    <a:lstStyle/>
                    <a:p>
                      <a:pPr algn="r" rtl="1"/>
                      <a:r>
                        <a:rPr lang="ar-SA" dirty="0" smtClean="0"/>
                        <a:t> </a:t>
                      </a:r>
                      <a:endParaRPr lang="en-GB" dirty="0"/>
                    </a:p>
                  </a:txBody>
                  <a:tcPr/>
                </a:tc>
                <a:tc>
                  <a:txBody>
                    <a:bodyPr/>
                    <a:lstStyle/>
                    <a:p>
                      <a:pPr algn="r" rtl="1"/>
                      <a:endParaRPr lang="en-GB" dirty="0"/>
                    </a:p>
                  </a:txBody>
                  <a:tcPr/>
                </a:tc>
              </a:tr>
            </a:tbl>
          </a:graphicData>
        </a:graphic>
      </p:graphicFrame>
      <p:sp>
        <p:nvSpPr>
          <p:cNvPr id="2" name="مستطيل 1"/>
          <p:cNvSpPr/>
          <p:nvPr/>
        </p:nvSpPr>
        <p:spPr>
          <a:xfrm>
            <a:off x="4599018" y="6338050"/>
            <a:ext cx="428322" cy="369332"/>
          </a:xfrm>
          <a:prstGeom prst="rect">
            <a:avLst/>
          </a:prstGeom>
        </p:spPr>
        <p:txBody>
          <a:bodyPr wrap="none">
            <a:spAutoFit/>
          </a:bodyPr>
          <a:lstStyle/>
          <a:p>
            <a:fld id="{6CB7D3F6-FC1D-45B6-B909-D0FA43723A3B}" type="slidenum">
              <a:rPr lang="ar-SA">
                <a:solidFill>
                  <a:schemeClr val="bg1"/>
                </a:solidFill>
                <a:latin typeface="Calibri" pitchFamily="34" charset="0"/>
              </a:rPr>
              <a:pPr/>
              <a:t>14</a:t>
            </a:fld>
            <a:endParaRPr lang="ar-SA" dirty="0"/>
          </a:p>
        </p:txBody>
      </p:sp>
    </p:spTree>
    <p:extLst>
      <p:ext uri="{BB962C8B-B14F-4D97-AF65-F5344CB8AC3E}">
        <p14:creationId xmlns:p14="http://schemas.microsoft.com/office/powerpoint/2010/main" val="6567110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blinds(horizontal)">
                                      <p:cBhvr>
                                        <p:cTn id="7" dur="500"/>
                                        <p:tgtEl>
                                          <p:spTgt spid="1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blinds(horizontal)">
                                      <p:cBhvr>
                                        <p:cTn id="12" dur="500"/>
                                        <p:tgtEl>
                                          <p:spTgt spid="1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2">
                                            <p:txEl>
                                              <p:pRg st="7" end="7"/>
                                            </p:txEl>
                                          </p:spTgt>
                                        </p:tgtEl>
                                        <p:attrNameLst>
                                          <p:attrName>style.visibility</p:attrName>
                                        </p:attrNameLst>
                                      </p:cBhvr>
                                      <p:to>
                                        <p:strVal val="visible"/>
                                      </p:to>
                                    </p:set>
                                    <p:animEffect transition="in" filter="blinds(horizontal)">
                                      <p:cBhvr>
                                        <p:cTn id="22" dur="500"/>
                                        <p:tgtEl>
                                          <p:spTgt spid="12">
                                            <p:txEl>
                                              <p:pRg st="7" end="7"/>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9">
                                            <p:txEl>
                                              <p:pRg st="1" end="1"/>
                                            </p:txEl>
                                          </p:spTgt>
                                        </p:tgtEl>
                                        <p:attrNameLst>
                                          <p:attrName>style.visibility</p:attrName>
                                        </p:attrNameLst>
                                      </p:cBhvr>
                                      <p:to>
                                        <p:strVal val="visible"/>
                                      </p:to>
                                    </p:set>
                                    <p:animEffect transition="in" filter="blinds(horizontal)">
                                      <p:cBhvr>
                                        <p:cTn id="27" dur="500"/>
                                        <p:tgtEl>
                                          <p:spTgt spid="19">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blinds(horizontal)">
                                      <p:cBhvr>
                                        <p:cTn id="32" dur="500"/>
                                        <p:tgtEl>
                                          <p:spTgt spid="2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9">
                                            <p:txEl>
                                              <p:pRg st="7" end="7"/>
                                            </p:txEl>
                                          </p:spTgt>
                                        </p:tgtEl>
                                        <p:attrNameLst>
                                          <p:attrName>style.visibility</p:attrName>
                                        </p:attrNameLst>
                                      </p:cBhvr>
                                      <p:to>
                                        <p:strVal val="visible"/>
                                      </p:to>
                                    </p:set>
                                    <p:animEffect transition="in" filter="blinds(horizontal)">
                                      <p:cBhvr>
                                        <p:cTn id="37" dur="500"/>
                                        <p:tgtEl>
                                          <p:spTgt spid="1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solidFill>
            <a:schemeClr val="accent1"/>
          </a:solidFill>
        </p:spPr>
        <p:txBody>
          <a:bodyPr/>
          <a:lstStyle/>
          <a:p>
            <a:pPr>
              <a:defRPr/>
            </a:pPr>
            <a:endParaRPr lang="en-GB" dirty="0" smtClean="0"/>
          </a:p>
        </p:txBody>
      </p:sp>
      <p:sp>
        <p:nvSpPr>
          <p:cNvPr id="88067" name="Content Placeholder 2"/>
          <p:cNvSpPr>
            <a:spLocks noGrp="1"/>
          </p:cNvSpPr>
          <p:nvPr>
            <p:ph sz="quarter" idx="1"/>
          </p:nvPr>
        </p:nvSpPr>
        <p:spPr>
          <a:xfrm>
            <a:off x="914400" y="1447800"/>
            <a:ext cx="3749920" cy="4572000"/>
          </a:xfrm>
        </p:spPr>
        <p:txBody>
          <a:bodyPr/>
          <a:lstStyle/>
          <a:p>
            <a:pPr fontAlgn="base">
              <a:spcAft>
                <a:spcPct val="0"/>
              </a:spcAft>
            </a:pPr>
            <a:endParaRPr lang="en-GB" smtClean="0">
              <a:cs typeface="Arial" pitchFamily="34" charset="0"/>
            </a:endParaRPr>
          </a:p>
        </p:txBody>
      </p:sp>
      <p:sp>
        <p:nvSpPr>
          <p:cNvPr id="88068" name="Content Placeholder 3"/>
          <p:cNvSpPr>
            <a:spLocks noGrp="1"/>
          </p:cNvSpPr>
          <p:nvPr>
            <p:ph sz="quarter" idx="4294967295"/>
          </p:nvPr>
        </p:nvSpPr>
        <p:spPr>
          <a:xfrm>
            <a:off x="4933950" y="1447800"/>
            <a:ext cx="3749919" cy="4572000"/>
          </a:xfrm>
        </p:spPr>
        <p:txBody>
          <a:bodyPr/>
          <a:lstStyle/>
          <a:p>
            <a:endParaRPr lang="en-GB" smtClean="0">
              <a:cs typeface="Arial" pitchFamily="34" charset="0"/>
            </a:endParaRPr>
          </a:p>
        </p:txBody>
      </p:sp>
      <p:sp>
        <p:nvSpPr>
          <p:cNvPr id="11" name="Content Placeholder 2"/>
          <p:cNvSpPr txBox="1">
            <a:spLocks/>
          </p:cNvSpPr>
          <p:nvPr/>
        </p:nvSpPr>
        <p:spPr bwMode="auto">
          <a:xfrm>
            <a:off x="5578720" y="1447800"/>
            <a:ext cx="4467957"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الآلات والمعدات</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               </a:t>
            </a:r>
            <a:r>
              <a:rPr lang="ar-SA" sz="2000" b="1" dirty="0">
                <a:latin typeface="+mn-lt"/>
                <a:cs typeface="+mn-cs"/>
              </a:rPr>
              <a:t>الفرق  50000   </a:t>
            </a:r>
            <a:r>
              <a:rPr lang="ar-SA" sz="2000" b="1" dirty="0">
                <a:solidFill>
                  <a:srgbClr val="FF0000"/>
                </a:solidFill>
                <a:latin typeface="+mn-lt"/>
                <a:cs typeface="+mn-cs"/>
              </a:rPr>
              <a:t>(مدين)</a:t>
            </a:r>
          </a:p>
        </p:txBody>
      </p:sp>
      <p:graphicFrame>
        <p:nvGraphicFramePr>
          <p:cNvPr id="13" name="Table 12"/>
          <p:cNvGraphicFramePr>
            <a:graphicFrameLocks noGrp="1"/>
          </p:cNvGraphicFramePr>
          <p:nvPr/>
        </p:nvGraphicFramePr>
        <p:xfrm>
          <a:off x="5105400" y="2514600"/>
          <a:ext cx="3505200" cy="1930400"/>
        </p:xfrm>
        <a:graphic>
          <a:graphicData uri="http://schemas.openxmlformats.org/drawingml/2006/table">
            <a:tbl>
              <a:tblPr firstRow="1" bandRow="1">
                <a:tableStyleId>{5C22544A-7EE6-4342-B048-85BDC9FD1C3A}</a:tableStyleId>
              </a:tblPr>
              <a:tblGrid>
                <a:gridCol w="1752600"/>
                <a:gridCol w="1752600"/>
              </a:tblGrid>
              <a:tr h="482600">
                <a:tc>
                  <a:txBody>
                    <a:bodyPr/>
                    <a:lstStyle/>
                    <a:p>
                      <a:pPr algn="ctr"/>
                      <a:r>
                        <a:rPr lang="ar-SA" dirty="0" smtClean="0"/>
                        <a:t>دائن</a:t>
                      </a:r>
                      <a:endParaRPr lang="en-GB" dirty="0"/>
                    </a:p>
                  </a:txBody>
                  <a:tcPr/>
                </a:tc>
                <a:tc>
                  <a:txBody>
                    <a:bodyPr/>
                    <a:lstStyle/>
                    <a:p>
                      <a:pPr algn="ctr"/>
                      <a:r>
                        <a:rPr lang="ar-SA" dirty="0" smtClean="0"/>
                        <a:t>مدين</a:t>
                      </a:r>
                      <a:endParaRPr lang="en-GB" dirty="0"/>
                    </a:p>
                  </a:txBody>
                  <a:tcPr/>
                </a:tc>
              </a:tr>
              <a:tr h="482600">
                <a:tc>
                  <a:txBody>
                    <a:bodyPr/>
                    <a:lstStyle/>
                    <a:p>
                      <a:endParaRPr lang="en-GB" dirty="0"/>
                    </a:p>
                  </a:txBody>
                  <a:tcPr/>
                </a:tc>
                <a:tc>
                  <a:txBody>
                    <a:bodyPr/>
                    <a:lstStyle/>
                    <a:p>
                      <a:r>
                        <a:rPr lang="ar-SA" dirty="0" smtClean="0"/>
                        <a:t>50000   (4)</a:t>
                      </a:r>
                      <a:endParaRPr lang="en-GB" dirty="0"/>
                    </a:p>
                  </a:txBody>
                  <a:tcPr/>
                </a:tc>
              </a:tr>
              <a:tr h="482600">
                <a:tc>
                  <a:txBody>
                    <a:bodyPr/>
                    <a:lstStyle/>
                    <a:p>
                      <a:endParaRPr lang="en-GB" dirty="0"/>
                    </a:p>
                  </a:txBody>
                  <a:tcPr/>
                </a:tc>
                <a:tc>
                  <a:txBody>
                    <a:bodyPr/>
                    <a:lstStyle/>
                    <a:p>
                      <a:endParaRPr lang="en-GB" dirty="0"/>
                    </a:p>
                  </a:txBody>
                  <a:tcPr/>
                </a:tc>
              </a:tr>
              <a:tr h="482600">
                <a:tc>
                  <a:txBody>
                    <a:bodyPr/>
                    <a:lstStyle/>
                    <a:p>
                      <a:r>
                        <a:rPr lang="ar-SA" dirty="0" smtClean="0"/>
                        <a:t> </a:t>
                      </a:r>
                      <a:endParaRPr lang="en-GB" dirty="0"/>
                    </a:p>
                  </a:txBody>
                  <a:tcPr/>
                </a:tc>
                <a:tc>
                  <a:txBody>
                    <a:bodyPr/>
                    <a:lstStyle/>
                    <a:p>
                      <a:endParaRPr lang="en-GB" dirty="0"/>
                    </a:p>
                  </a:txBody>
                  <a:tcPr/>
                </a:tc>
              </a:tr>
            </a:tbl>
          </a:graphicData>
        </a:graphic>
      </p:graphicFrame>
      <p:sp>
        <p:nvSpPr>
          <p:cNvPr id="16" name="Title 1"/>
          <p:cNvSpPr txBox="1">
            <a:spLocks/>
          </p:cNvSpPr>
          <p:nvPr/>
        </p:nvSpPr>
        <p:spPr bwMode="auto">
          <a:xfrm>
            <a:off x="914400" y="198438"/>
            <a:ext cx="7391400" cy="944562"/>
          </a:xfrm>
          <a:prstGeom prst="rect">
            <a:avLst/>
          </a:prstGeom>
          <a:noFill/>
          <a:ln w="9525">
            <a:noFill/>
            <a:miter lim="800000"/>
            <a:headEnd/>
            <a:tailEnd/>
          </a:ln>
        </p:spPr>
        <p:txBody>
          <a:bodyPr bIns="91440" anchor="b"/>
          <a:lstStyle/>
          <a:p>
            <a:pPr algn="just" eaLnBrk="0" hangingPunct="0">
              <a:defRPr/>
            </a:pPr>
            <a:r>
              <a:rPr lang="ar-SA" sz="2800" dirty="0">
                <a:solidFill>
                  <a:srgbClr val="FF0000"/>
                </a:solidFill>
                <a:latin typeface="+mj-lt"/>
                <a:ea typeface="+mj-ea"/>
                <a:cs typeface="+mj-cs"/>
              </a:rPr>
              <a:t>كما يمكن تصوير حسابي الآلات والمعدات، والنقدية بالصندوق كما يلي:</a:t>
            </a:r>
            <a:endParaRPr lang="en-GB" sz="2800" dirty="0">
              <a:solidFill>
                <a:schemeClr val="tx2"/>
              </a:solidFill>
              <a:latin typeface="+mj-lt"/>
              <a:ea typeface="+mj-ea"/>
              <a:cs typeface="+mj-cs"/>
            </a:endParaRPr>
          </a:p>
        </p:txBody>
      </p:sp>
      <p:sp>
        <p:nvSpPr>
          <p:cNvPr id="17" name="Content Placeholder 2"/>
          <p:cNvSpPr txBox="1">
            <a:spLocks/>
          </p:cNvSpPr>
          <p:nvPr/>
        </p:nvSpPr>
        <p:spPr bwMode="auto">
          <a:xfrm>
            <a:off x="381000" y="1371600"/>
            <a:ext cx="4372708"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النقدية بالصندوق</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000" b="1"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000" b="1" dirty="0">
                <a:latin typeface="+mn-lt"/>
                <a:cs typeface="+mn-cs"/>
              </a:rPr>
              <a:t>الفرق  150000   </a:t>
            </a:r>
            <a:r>
              <a:rPr lang="ar-SA" sz="2000" b="1" dirty="0">
                <a:solidFill>
                  <a:srgbClr val="FF0000"/>
                </a:solidFill>
                <a:latin typeface="+mn-lt"/>
                <a:cs typeface="+mn-cs"/>
              </a:rPr>
              <a:t>(مدين)</a:t>
            </a:r>
          </a:p>
        </p:txBody>
      </p:sp>
      <p:graphicFrame>
        <p:nvGraphicFramePr>
          <p:cNvPr id="19" name="Table 18"/>
          <p:cNvGraphicFramePr>
            <a:graphicFrameLocks noGrp="1"/>
          </p:cNvGraphicFramePr>
          <p:nvPr/>
        </p:nvGraphicFramePr>
        <p:xfrm>
          <a:off x="914400" y="2438400"/>
          <a:ext cx="3429000" cy="2133600"/>
        </p:xfrm>
        <a:graphic>
          <a:graphicData uri="http://schemas.openxmlformats.org/drawingml/2006/table">
            <a:tbl>
              <a:tblPr firstRow="1" bandRow="1">
                <a:tableStyleId>{5C22544A-7EE6-4342-B048-85BDC9FD1C3A}</a:tableStyleId>
              </a:tblPr>
              <a:tblGrid>
                <a:gridCol w="1714500"/>
                <a:gridCol w="1714500"/>
              </a:tblGrid>
              <a:tr h="426720">
                <a:tc>
                  <a:txBody>
                    <a:bodyPr/>
                    <a:lstStyle/>
                    <a:p>
                      <a:pPr algn="ctr"/>
                      <a:r>
                        <a:rPr lang="ar-SA" dirty="0" smtClean="0"/>
                        <a:t>دائن</a:t>
                      </a:r>
                      <a:endParaRPr lang="en-GB" dirty="0"/>
                    </a:p>
                  </a:txBody>
                  <a:tcPr/>
                </a:tc>
                <a:tc>
                  <a:txBody>
                    <a:bodyPr/>
                    <a:lstStyle/>
                    <a:p>
                      <a:pPr algn="ctr"/>
                      <a:r>
                        <a:rPr lang="ar-SA" dirty="0" smtClean="0"/>
                        <a:t>مدين</a:t>
                      </a:r>
                      <a:endParaRPr lang="en-GB" dirty="0"/>
                    </a:p>
                  </a:txBody>
                  <a:tcPr/>
                </a:tc>
              </a:tr>
              <a:tr h="426720">
                <a:tc>
                  <a:txBody>
                    <a:bodyPr/>
                    <a:lstStyle/>
                    <a:p>
                      <a:r>
                        <a:rPr lang="ar-SA" dirty="0" smtClean="0"/>
                        <a:t>40000   (6)</a:t>
                      </a:r>
                      <a:endParaRPr lang="en-GB" dirty="0"/>
                    </a:p>
                  </a:txBody>
                  <a:tcPr/>
                </a:tc>
                <a:tc>
                  <a:txBody>
                    <a:bodyPr/>
                    <a:lstStyle/>
                    <a:p>
                      <a:r>
                        <a:rPr lang="ar-SA" dirty="0" smtClean="0"/>
                        <a:t>100000   (5)</a:t>
                      </a:r>
                      <a:endParaRPr lang="en-GB" dirty="0"/>
                    </a:p>
                  </a:txBody>
                  <a:tcPr/>
                </a:tc>
              </a:tr>
              <a:tr h="426720">
                <a:tc>
                  <a:txBody>
                    <a:bodyPr/>
                    <a:lstStyle/>
                    <a:p>
                      <a:endParaRPr lang="en-GB" dirty="0"/>
                    </a:p>
                  </a:txBody>
                  <a:tcPr/>
                </a:tc>
                <a:tc>
                  <a:txBody>
                    <a:bodyPr/>
                    <a:lstStyle/>
                    <a:p>
                      <a:r>
                        <a:rPr lang="ar-SA" dirty="0" smtClean="0"/>
                        <a:t>70000     (8)</a:t>
                      </a:r>
                      <a:endParaRPr lang="en-GB" dirty="0"/>
                    </a:p>
                  </a:txBody>
                  <a:tcPr/>
                </a:tc>
              </a:tr>
              <a:tr h="426720">
                <a:tc>
                  <a:txBody>
                    <a:bodyPr/>
                    <a:lstStyle/>
                    <a:p>
                      <a:endParaRPr lang="en-GB" dirty="0"/>
                    </a:p>
                  </a:txBody>
                  <a:tcPr/>
                </a:tc>
                <a:tc>
                  <a:txBody>
                    <a:bodyPr/>
                    <a:lstStyle/>
                    <a:p>
                      <a:r>
                        <a:rPr lang="ar-SA" dirty="0" smtClean="0"/>
                        <a:t>20000    (11)</a:t>
                      </a:r>
                      <a:endParaRPr lang="en-GB" dirty="0"/>
                    </a:p>
                  </a:txBody>
                  <a:tcPr/>
                </a:tc>
              </a:tr>
              <a:tr h="426720">
                <a:tc>
                  <a:txBody>
                    <a:bodyPr/>
                    <a:lstStyle/>
                    <a:p>
                      <a:r>
                        <a:rPr lang="ar-SA" dirty="0" smtClean="0"/>
                        <a:t> </a:t>
                      </a:r>
                      <a:endParaRPr lang="en-GB" dirty="0"/>
                    </a:p>
                  </a:txBody>
                  <a:tcPr/>
                </a:tc>
                <a:tc>
                  <a:txBody>
                    <a:bodyPr/>
                    <a:lstStyle/>
                    <a:p>
                      <a:endParaRPr lang="en-GB" dirty="0"/>
                    </a:p>
                  </a:txBody>
                  <a:tcPr/>
                </a:tc>
              </a:tr>
            </a:tbl>
          </a:graphicData>
        </a:graphic>
      </p:graphicFrame>
      <p:sp>
        <p:nvSpPr>
          <p:cNvPr id="12" name="مستطيل 11"/>
          <p:cNvSpPr/>
          <p:nvPr/>
        </p:nvSpPr>
        <p:spPr>
          <a:xfrm>
            <a:off x="4599018" y="6338050"/>
            <a:ext cx="428322" cy="369332"/>
          </a:xfrm>
          <a:prstGeom prst="rect">
            <a:avLst/>
          </a:prstGeom>
        </p:spPr>
        <p:txBody>
          <a:bodyPr wrap="none">
            <a:spAutoFit/>
          </a:bodyPr>
          <a:lstStyle/>
          <a:p>
            <a:fld id="{6CB7D3F6-FC1D-45B6-B909-D0FA43723A3B}" type="slidenum">
              <a:rPr lang="ar-SA">
                <a:solidFill>
                  <a:schemeClr val="bg1"/>
                </a:solidFill>
                <a:latin typeface="Calibri" pitchFamily="34" charset="0"/>
              </a:rPr>
              <a:pPr/>
              <a:t>15</a:t>
            </a:fld>
            <a:endParaRPr lang="ar-SA" dirty="0"/>
          </a:p>
        </p:txBody>
      </p:sp>
    </p:spTree>
    <p:extLst>
      <p:ext uri="{BB962C8B-B14F-4D97-AF65-F5344CB8AC3E}">
        <p14:creationId xmlns:p14="http://schemas.microsoft.com/office/powerpoint/2010/main" val="32418145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blinds(horizontal)">
                                      <p:cBhvr>
                                        <p:cTn id="7" dur="500"/>
                                        <p:tgtEl>
                                          <p:spTgt spid="1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blinds(horizontal)">
                                      <p:cBhvr>
                                        <p:cTn id="12" dur="500"/>
                                        <p:tgtEl>
                                          <p:spTgt spid="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xEl>
                                              <p:pRg st="7" end="7"/>
                                            </p:txEl>
                                          </p:spTgt>
                                        </p:tgtEl>
                                        <p:attrNameLst>
                                          <p:attrName>style.visibility</p:attrName>
                                        </p:attrNameLst>
                                      </p:cBhvr>
                                      <p:to>
                                        <p:strVal val="visible"/>
                                      </p:to>
                                    </p:set>
                                    <p:animEffect transition="in" filter="blinds(horizontal)">
                                      <p:cBhvr>
                                        <p:cTn id="22" dur="500"/>
                                        <p:tgtEl>
                                          <p:spTgt spid="11">
                                            <p:txEl>
                                              <p:pRg st="7" end="7"/>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7">
                                            <p:txEl>
                                              <p:pRg st="1" end="1"/>
                                            </p:txEl>
                                          </p:spTgt>
                                        </p:tgtEl>
                                        <p:attrNameLst>
                                          <p:attrName>style.visibility</p:attrName>
                                        </p:attrNameLst>
                                      </p:cBhvr>
                                      <p:to>
                                        <p:strVal val="visible"/>
                                      </p:to>
                                    </p:set>
                                    <p:animEffect transition="in" filter="blinds(horizontal)">
                                      <p:cBhvr>
                                        <p:cTn id="27" dur="500"/>
                                        <p:tgtEl>
                                          <p:spTgt spid="17">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7">
                                            <p:txEl>
                                              <p:pRg st="8" end="8"/>
                                            </p:txEl>
                                          </p:spTgt>
                                        </p:tgtEl>
                                        <p:attrNameLst>
                                          <p:attrName>style.visibility</p:attrName>
                                        </p:attrNameLst>
                                      </p:cBhvr>
                                      <p:to>
                                        <p:strVal val="visible"/>
                                      </p:to>
                                    </p:set>
                                    <p:animEffect transition="in" filter="blinds(horizontal)">
                                      <p:cBhvr>
                                        <p:cTn id="37" dur="500"/>
                                        <p:tgtEl>
                                          <p:spTgt spid="1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a:defRPr/>
            </a:pPr>
            <a:endParaRPr lang="en-GB" smtClean="0"/>
          </a:p>
        </p:txBody>
      </p:sp>
      <p:sp>
        <p:nvSpPr>
          <p:cNvPr id="89091" name="Content Placeholder 2"/>
          <p:cNvSpPr>
            <a:spLocks noGrp="1"/>
          </p:cNvSpPr>
          <p:nvPr>
            <p:ph sz="quarter" idx="1"/>
          </p:nvPr>
        </p:nvSpPr>
        <p:spPr>
          <a:xfrm>
            <a:off x="914400" y="1447800"/>
            <a:ext cx="3749920" cy="4572000"/>
          </a:xfrm>
        </p:spPr>
        <p:txBody>
          <a:bodyPr/>
          <a:lstStyle/>
          <a:p>
            <a:pPr fontAlgn="base">
              <a:spcAft>
                <a:spcPct val="0"/>
              </a:spcAft>
            </a:pPr>
            <a:endParaRPr lang="en-GB" smtClean="0">
              <a:cs typeface="Arial" pitchFamily="34" charset="0"/>
            </a:endParaRPr>
          </a:p>
        </p:txBody>
      </p:sp>
      <p:sp>
        <p:nvSpPr>
          <p:cNvPr id="89092" name="Content Placeholder 3"/>
          <p:cNvSpPr>
            <a:spLocks noGrp="1"/>
          </p:cNvSpPr>
          <p:nvPr>
            <p:ph sz="quarter" idx="4294967295"/>
          </p:nvPr>
        </p:nvSpPr>
        <p:spPr>
          <a:xfrm>
            <a:off x="4933950" y="1447800"/>
            <a:ext cx="3749919" cy="4572000"/>
          </a:xfrm>
        </p:spPr>
        <p:txBody>
          <a:bodyPr/>
          <a:lstStyle/>
          <a:p>
            <a:endParaRPr lang="en-GB" dirty="0" smtClean="0">
              <a:cs typeface="Arial" pitchFamily="34" charset="0"/>
            </a:endParaRPr>
          </a:p>
        </p:txBody>
      </p:sp>
      <p:sp>
        <p:nvSpPr>
          <p:cNvPr id="11" name="Content Placeholder 2"/>
          <p:cNvSpPr txBox="1">
            <a:spLocks/>
          </p:cNvSpPr>
          <p:nvPr/>
        </p:nvSpPr>
        <p:spPr bwMode="auto">
          <a:xfrm>
            <a:off x="5578720" y="1447800"/>
            <a:ext cx="4467957"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الأثاث والتجهيزات</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               </a:t>
            </a:r>
            <a:r>
              <a:rPr lang="ar-SA" sz="2000" b="1" dirty="0">
                <a:latin typeface="+mn-lt"/>
                <a:cs typeface="+mn-cs"/>
              </a:rPr>
              <a:t>الفرق  70000   </a:t>
            </a:r>
            <a:r>
              <a:rPr lang="ar-SA" sz="2000" b="1" dirty="0">
                <a:solidFill>
                  <a:srgbClr val="FF0000"/>
                </a:solidFill>
                <a:latin typeface="+mn-lt"/>
                <a:cs typeface="+mn-cs"/>
              </a:rPr>
              <a:t>(مدين)</a:t>
            </a:r>
          </a:p>
        </p:txBody>
      </p:sp>
      <p:graphicFrame>
        <p:nvGraphicFramePr>
          <p:cNvPr id="13" name="Table 12"/>
          <p:cNvGraphicFramePr>
            <a:graphicFrameLocks noGrp="1"/>
          </p:cNvGraphicFramePr>
          <p:nvPr/>
        </p:nvGraphicFramePr>
        <p:xfrm>
          <a:off x="5105400" y="2514600"/>
          <a:ext cx="3505200" cy="1930400"/>
        </p:xfrm>
        <a:graphic>
          <a:graphicData uri="http://schemas.openxmlformats.org/drawingml/2006/table">
            <a:tbl>
              <a:tblPr firstRow="1" bandRow="1">
                <a:tableStyleId>{5C22544A-7EE6-4342-B048-85BDC9FD1C3A}</a:tableStyleId>
              </a:tblPr>
              <a:tblGrid>
                <a:gridCol w="1752600"/>
                <a:gridCol w="1752600"/>
              </a:tblGrid>
              <a:tr h="482600">
                <a:tc>
                  <a:txBody>
                    <a:bodyPr/>
                    <a:lstStyle/>
                    <a:p>
                      <a:pPr algn="ctr"/>
                      <a:r>
                        <a:rPr lang="ar-SA" dirty="0" smtClean="0"/>
                        <a:t>دائن</a:t>
                      </a:r>
                      <a:endParaRPr lang="en-GB" dirty="0"/>
                    </a:p>
                  </a:txBody>
                  <a:tcPr/>
                </a:tc>
                <a:tc>
                  <a:txBody>
                    <a:bodyPr/>
                    <a:lstStyle/>
                    <a:p>
                      <a:pPr algn="ctr"/>
                      <a:r>
                        <a:rPr lang="ar-SA" dirty="0" smtClean="0"/>
                        <a:t>مدين</a:t>
                      </a:r>
                      <a:endParaRPr lang="en-GB" dirty="0"/>
                    </a:p>
                  </a:txBody>
                  <a:tcPr/>
                </a:tc>
              </a:tr>
              <a:tr h="482600">
                <a:tc>
                  <a:txBody>
                    <a:bodyPr/>
                    <a:lstStyle/>
                    <a:p>
                      <a:endParaRPr lang="en-GB" dirty="0"/>
                    </a:p>
                  </a:txBody>
                  <a:tcPr/>
                </a:tc>
                <a:tc>
                  <a:txBody>
                    <a:bodyPr/>
                    <a:lstStyle/>
                    <a:p>
                      <a:r>
                        <a:rPr lang="ar-SA" dirty="0" smtClean="0"/>
                        <a:t>70000    (6)</a:t>
                      </a:r>
                      <a:endParaRPr lang="en-GB" dirty="0"/>
                    </a:p>
                  </a:txBody>
                  <a:tcPr/>
                </a:tc>
              </a:tr>
              <a:tr h="482600">
                <a:tc>
                  <a:txBody>
                    <a:bodyPr/>
                    <a:lstStyle/>
                    <a:p>
                      <a:endParaRPr lang="en-GB" dirty="0"/>
                    </a:p>
                  </a:txBody>
                  <a:tcPr/>
                </a:tc>
                <a:tc>
                  <a:txBody>
                    <a:bodyPr/>
                    <a:lstStyle/>
                    <a:p>
                      <a:endParaRPr lang="en-GB" dirty="0"/>
                    </a:p>
                  </a:txBody>
                  <a:tcPr/>
                </a:tc>
              </a:tr>
              <a:tr h="482600">
                <a:tc>
                  <a:txBody>
                    <a:bodyPr/>
                    <a:lstStyle/>
                    <a:p>
                      <a:r>
                        <a:rPr lang="ar-SA" dirty="0" smtClean="0"/>
                        <a:t> </a:t>
                      </a:r>
                      <a:endParaRPr lang="en-GB" dirty="0"/>
                    </a:p>
                  </a:txBody>
                  <a:tcPr/>
                </a:tc>
                <a:tc>
                  <a:txBody>
                    <a:bodyPr/>
                    <a:lstStyle/>
                    <a:p>
                      <a:endParaRPr lang="en-GB" dirty="0"/>
                    </a:p>
                  </a:txBody>
                  <a:tcPr/>
                </a:tc>
              </a:tr>
            </a:tbl>
          </a:graphicData>
        </a:graphic>
      </p:graphicFrame>
      <p:sp>
        <p:nvSpPr>
          <p:cNvPr id="16" name="Title 1"/>
          <p:cNvSpPr txBox="1">
            <a:spLocks/>
          </p:cNvSpPr>
          <p:nvPr/>
        </p:nvSpPr>
        <p:spPr bwMode="auto">
          <a:xfrm>
            <a:off x="1403648" y="427038"/>
            <a:ext cx="7391400" cy="944562"/>
          </a:xfrm>
          <a:prstGeom prst="rect">
            <a:avLst/>
          </a:prstGeom>
          <a:solidFill>
            <a:schemeClr val="accent1"/>
          </a:solidFill>
          <a:ln w="9525">
            <a:noFill/>
            <a:miter lim="800000"/>
            <a:headEnd/>
            <a:tailEnd/>
          </a:ln>
        </p:spPr>
        <p:txBody>
          <a:bodyPr bIns="91440" anchor="b"/>
          <a:lstStyle/>
          <a:p>
            <a:pPr algn="just" eaLnBrk="0" hangingPunct="0">
              <a:defRPr/>
            </a:pPr>
            <a:r>
              <a:rPr lang="ar-SA" sz="2800" dirty="0">
                <a:solidFill>
                  <a:srgbClr val="FF0000"/>
                </a:solidFill>
                <a:latin typeface="+mj-lt"/>
                <a:ea typeface="+mj-ea"/>
                <a:cs typeface="+mj-cs"/>
              </a:rPr>
              <a:t>كما يمكن تصوير حسابي الأثاث والتجهيزات، والدائنين كما يلي:</a:t>
            </a:r>
            <a:endParaRPr lang="en-GB" sz="2800" dirty="0">
              <a:solidFill>
                <a:schemeClr val="tx2"/>
              </a:solidFill>
              <a:latin typeface="+mj-lt"/>
              <a:ea typeface="+mj-ea"/>
              <a:cs typeface="+mj-cs"/>
            </a:endParaRPr>
          </a:p>
        </p:txBody>
      </p:sp>
      <p:sp>
        <p:nvSpPr>
          <p:cNvPr id="17" name="Content Placeholder 2"/>
          <p:cNvSpPr txBox="1">
            <a:spLocks/>
          </p:cNvSpPr>
          <p:nvPr/>
        </p:nvSpPr>
        <p:spPr bwMode="auto">
          <a:xfrm>
            <a:off x="381000" y="1371600"/>
            <a:ext cx="4372708"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الدائنين (شركة الأمل)</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000" b="1" dirty="0">
                <a:latin typeface="+mn-lt"/>
                <a:cs typeface="+mn-cs"/>
              </a:rPr>
              <a:t>الفرق  20000   </a:t>
            </a:r>
            <a:r>
              <a:rPr lang="ar-SA" sz="2000" b="1" dirty="0">
                <a:solidFill>
                  <a:srgbClr val="FF0000"/>
                </a:solidFill>
                <a:latin typeface="+mn-lt"/>
                <a:cs typeface="+mn-cs"/>
              </a:rPr>
              <a:t>(دائن)</a:t>
            </a:r>
          </a:p>
        </p:txBody>
      </p:sp>
      <p:graphicFrame>
        <p:nvGraphicFramePr>
          <p:cNvPr id="19" name="Table 18"/>
          <p:cNvGraphicFramePr>
            <a:graphicFrameLocks noGrp="1"/>
          </p:cNvGraphicFramePr>
          <p:nvPr/>
        </p:nvGraphicFramePr>
        <p:xfrm>
          <a:off x="914400" y="2438400"/>
          <a:ext cx="3429000" cy="1930400"/>
        </p:xfrm>
        <a:graphic>
          <a:graphicData uri="http://schemas.openxmlformats.org/drawingml/2006/table">
            <a:tbl>
              <a:tblPr firstRow="1" bandRow="1">
                <a:tableStyleId>{5C22544A-7EE6-4342-B048-85BDC9FD1C3A}</a:tableStyleId>
              </a:tblPr>
              <a:tblGrid>
                <a:gridCol w="1714500"/>
                <a:gridCol w="1714500"/>
              </a:tblGrid>
              <a:tr h="482600">
                <a:tc>
                  <a:txBody>
                    <a:bodyPr/>
                    <a:lstStyle/>
                    <a:p>
                      <a:pPr algn="ctr"/>
                      <a:r>
                        <a:rPr lang="ar-SA" dirty="0" smtClean="0"/>
                        <a:t>دائن</a:t>
                      </a:r>
                      <a:endParaRPr lang="en-GB" dirty="0"/>
                    </a:p>
                  </a:txBody>
                  <a:tcPr/>
                </a:tc>
                <a:tc>
                  <a:txBody>
                    <a:bodyPr/>
                    <a:lstStyle/>
                    <a:p>
                      <a:pPr algn="ctr"/>
                      <a:r>
                        <a:rPr lang="ar-SA" dirty="0" smtClean="0"/>
                        <a:t>مدين</a:t>
                      </a:r>
                      <a:endParaRPr lang="en-GB" dirty="0"/>
                    </a:p>
                  </a:txBody>
                  <a:tcPr/>
                </a:tc>
              </a:tr>
              <a:tr h="482600">
                <a:tc>
                  <a:txBody>
                    <a:bodyPr/>
                    <a:lstStyle/>
                    <a:p>
                      <a:r>
                        <a:rPr lang="ar-SA" dirty="0" smtClean="0"/>
                        <a:t>30000   (6)</a:t>
                      </a:r>
                      <a:endParaRPr lang="en-GB" dirty="0"/>
                    </a:p>
                  </a:txBody>
                  <a:tcPr/>
                </a:tc>
                <a:tc>
                  <a:txBody>
                    <a:bodyPr/>
                    <a:lstStyle/>
                    <a:p>
                      <a:r>
                        <a:rPr lang="ar-SA" dirty="0" smtClean="0"/>
                        <a:t>10000   (10)</a:t>
                      </a:r>
                      <a:endParaRPr lang="en-GB" dirty="0"/>
                    </a:p>
                  </a:txBody>
                  <a:tcPr/>
                </a:tc>
              </a:tr>
              <a:tr h="482600">
                <a:tc>
                  <a:txBody>
                    <a:bodyPr/>
                    <a:lstStyle/>
                    <a:p>
                      <a:endParaRPr lang="en-GB" dirty="0"/>
                    </a:p>
                  </a:txBody>
                  <a:tcPr/>
                </a:tc>
                <a:tc>
                  <a:txBody>
                    <a:bodyPr/>
                    <a:lstStyle/>
                    <a:p>
                      <a:endParaRPr lang="en-GB" dirty="0"/>
                    </a:p>
                  </a:txBody>
                  <a:tcPr/>
                </a:tc>
              </a:tr>
              <a:tr h="482600">
                <a:tc>
                  <a:txBody>
                    <a:bodyPr/>
                    <a:lstStyle/>
                    <a:p>
                      <a:r>
                        <a:rPr lang="ar-SA" dirty="0" smtClean="0"/>
                        <a:t> </a:t>
                      </a:r>
                      <a:endParaRPr lang="en-GB" dirty="0"/>
                    </a:p>
                  </a:txBody>
                  <a:tcPr/>
                </a:tc>
                <a:tc>
                  <a:txBody>
                    <a:bodyPr/>
                    <a:lstStyle/>
                    <a:p>
                      <a:endParaRPr lang="en-GB" dirty="0"/>
                    </a:p>
                  </a:txBody>
                  <a:tcPr/>
                </a:tc>
              </a:tr>
            </a:tbl>
          </a:graphicData>
        </a:graphic>
      </p:graphicFrame>
      <p:sp>
        <p:nvSpPr>
          <p:cNvPr id="14" name="مستطيل 13"/>
          <p:cNvSpPr/>
          <p:nvPr/>
        </p:nvSpPr>
        <p:spPr>
          <a:xfrm>
            <a:off x="4599018" y="6338050"/>
            <a:ext cx="428322" cy="369332"/>
          </a:xfrm>
          <a:prstGeom prst="rect">
            <a:avLst/>
          </a:prstGeom>
        </p:spPr>
        <p:txBody>
          <a:bodyPr wrap="none">
            <a:spAutoFit/>
          </a:bodyPr>
          <a:lstStyle/>
          <a:p>
            <a:fld id="{6CB7D3F6-FC1D-45B6-B909-D0FA43723A3B}" type="slidenum">
              <a:rPr lang="ar-SA">
                <a:solidFill>
                  <a:schemeClr val="bg1"/>
                </a:solidFill>
                <a:latin typeface="Calibri" pitchFamily="34" charset="0"/>
              </a:rPr>
              <a:pPr/>
              <a:t>16</a:t>
            </a:fld>
            <a:endParaRPr lang="ar-SA" dirty="0"/>
          </a:p>
        </p:txBody>
      </p:sp>
    </p:spTree>
    <p:extLst>
      <p:ext uri="{BB962C8B-B14F-4D97-AF65-F5344CB8AC3E}">
        <p14:creationId xmlns:p14="http://schemas.microsoft.com/office/powerpoint/2010/main" val="31516541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blinds(horizontal)">
                                      <p:cBhvr>
                                        <p:cTn id="7" dur="500"/>
                                        <p:tgtEl>
                                          <p:spTgt spid="1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blinds(horizontal)">
                                      <p:cBhvr>
                                        <p:cTn id="12" dur="500"/>
                                        <p:tgtEl>
                                          <p:spTgt spid="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xEl>
                                              <p:pRg st="7" end="7"/>
                                            </p:txEl>
                                          </p:spTgt>
                                        </p:tgtEl>
                                        <p:attrNameLst>
                                          <p:attrName>style.visibility</p:attrName>
                                        </p:attrNameLst>
                                      </p:cBhvr>
                                      <p:to>
                                        <p:strVal val="visible"/>
                                      </p:to>
                                    </p:set>
                                    <p:animEffect transition="in" filter="blinds(horizontal)">
                                      <p:cBhvr>
                                        <p:cTn id="22" dur="500"/>
                                        <p:tgtEl>
                                          <p:spTgt spid="11">
                                            <p:txEl>
                                              <p:pRg st="7" end="7"/>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7">
                                            <p:txEl>
                                              <p:pRg st="1" end="1"/>
                                            </p:txEl>
                                          </p:spTgt>
                                        </p:tgtEl>
                                        <p:attrNameLst>
                                          <p:attrName>style.visibility</p:attrName>
                                        </p:attrNameLst>
                                      </p:cBhvr>
                                      <p:to>
                                        <p:strVal val="visible"/>
                                      </p:to>
                                    </p:set>
                                    <p:animEffect transition="in" filter="blinds(horizontal)">
                                      <p:cBhvr>
                                        <p:cTn id="27" dur="500"/>
                                        <p:tgtEl>
                                          <p:spTgt spid="17">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7">
                                            <p:txEl>
                                              <p:pRg st="7" end="7"/>
                                            </p:txEl>
                                          </p:spTgt>
                                        </p:tgtEl>
                                        <p:attrNameLst>
                                          <p:attrName>style.visibility</p:attrName>
                                        </p:attrNameLst>
                                      </p:cBhvr>
                                      <p:to>
                                        <p:strVal val="visible"/>
                                      </p:to>
                                    </p:set>
                                    <p:animEffect transition="in" filter="blinds(horizontal)">
                                      <p:cBhvr>
                                        <p:cTn id="37" dur="500"/>
                                        <p:tgtEl>
                                          <p:spTgt spid="1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a:defRPr/>
            </a:pPr>
            <a:endParaRPr lang="en-GB" smtClean="0"/>
          </a:p>
        </p:txBody>
      </p:sp>
      <p:sp>
        <p:nvSpPr>
          <p:cNvPr id="90115" name="Content Placeholder 2"/>
          <p:cNvSpPr>
            <a:spLocks noGrp="1"/>
          </p:cNvSpPr>
          <p:nvPr>
            <p:ph sz="quarter" idx="1"/>
          </p:nvPr>
        </p:nvSpPr>
        <p:spPr>
          <a:xfrm>
            <a:off x="914400" y="1447800"/>
            <a:ext cx="3749920" cy="4572000"/>
          </a:xfrm>
        </p:spPr>
        <p:txBody>
          <a:bodyPr/>
          <a:lstStyle/>
          <a:p>
            <a:pPr fontAlgn="base">
              <a:spcAft>
                <a:spcPct val="0"/>
              </a:spcAft>
            </a:pPr>
            <a:endParaRPr lang="en-GB" smtClean="0">
              <a:cs typeface="Arial" pitchFamily="34" charset="0"/>
            </a:endParaRPr>
          </a:p>
        </p:txBody>
      </p:sp>
      <p:sp>
        <p:nvSpPr>
          <p:cNvPr id="90116" name="Content Placeholder 3"/>
          <p:cNvSpPr>
            <a:spLocks noGrp="1"/>
          </p:cNvSpPr>
          <p:nvPr>
            <p:ph sz="quarter" idx="4294967295"/>
          </p:nvPr>
        </p:nvSpPr>
        <p:spPr>
          <a:xfrm>
            <a:off x="4933950" y="1447800"/>
            <a:ext cx="3749919" cy="4572000"/>
          </a:xfrm>
        </p:spPr>
        <p:txBody>
          <a:bodyPr/>
          <a:lstStyle/>
          <a:p>
            <a:endParaRPr lang="en-GB" smtClean="0">
              <a:cs typeface="Arial" pitchFamily="34" charset="0"/>
            </a:endParaRPr>
          </a:p>
        </p:txBody>
      </p:sp>
      <p:sp>
        <p:nvSpPr>
          <p:cNvPr id="11" name="Content Placeholder 2"/>
          <p:cNvSpPr txBox="1">
            <a:spLocks/>
          </p:cNvSpPr>
          <p:nvPr/>
        </p:nvSpPr>
        <p:spPr bwMode="auto">
          <a:xfrm>
            <a:off x="5578720" y="1447800"/>
            <a:ext cx="4467957"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البضاعة</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               </a:t>
            </a:r>
            <a:r>
              <a:rPr lang="ar-SA" sz="2000" b="1" dirty="0">
                <a:latin typeface="+mn-lt"/>
                <a:cs typeface="+mn-cs"/>
              </a:rPr>
              <a:t>الفرق  100000   </a:t>
            </a:r>
            <a:r>
              <a:rPr lang="ar-SA" sz="2000" b="1" dirty="0">
                <a:solidFill>
                  <a:srgbClr val="FF0000"/>
                </a:solidFill>
                <a:latin typeface="+mn-lt"/>
                <a:cs typeface="+mn-cs"/>
              </a:rPr>
              <a:t>(مدين)</a:t>
            </a:r>
          </a:p>
        </p:txBody>
      </p:sp>
      <p:graphicFrame>
        <p:nvGraphicFramePr>
          <p:cNvPr id="13" name="Table 12"/>
          <p:cNvGraphicFramePr>
            <a:graphicFrameLocks noGrp="1"/>
          </p:cNvGraphicFramePr>
          <p:nvPr/>
        </p:nvGraphicFramePr>
        <p:xfrm>
          <a:off x="5105400" y="2514600"/>
          <a:ext cx="3505200" cy="1930400"/>
        </p:xfrm>
        <a:graphic>
          <a:graphicData uri="http://schemas.openxmlformats.org/drawingml/2006/table">
            <a:tbl>
              <a:tblPr firstRow="1" bandRow="1">
                <a:tableStyleId>{5C22544A-7EE6-4342-B048-85BDC9FD1C3A}</a:tableStyleId>
              </a:tblPr>
              <a:tblGrid>
                <a:gridCol w="1752600"/>
                <a:gridCol w="1752600"/>
              </a:tblGrid>
              <a:tr h="482600">
                <a:tc>
                  <a:txBody>
                    <a:bodyPr/>
                    <a:lstStyle/>
                    <a:p>
                      <a:pPr algn="ctr"/>
                      <a:r>
                        <a:rPr lang="ar-SA" dirty="0" smtClean="0"/>
                        <a:t>دائن</a:t>
                      </a:r>
                      <a:endParaRPr lang="en-GB" dirty="0"/>
                    </a:p>
                  </a:txBody>
                  <a:tcPr/>
                </a:tc>
                <a:tc>
                  <a:txBody>
                    <a:bodyPr/>
                    <a:lstStyle/>
                    <a:p>
                      <a:pPr algn="ctr"/>
                      <a:r>
                        <a:rPr lang="ar-SA" dirty="0" smtClean="0"/>
                        <a:t>مدين</a:t>
                      </a:r>
                      <a:endParaRPr lang="en-GB" dirty="0"/>
                    </a:p>
                  </a:txBody>
                  <a:tcPr/>
                </a:tc>
              </a:tr>
              <a:tr h="482600">
                <a:tc>
                  <a:txBody>
                    <a:bodyPr/>
                    <a:lstStyle/>
                    <a:p>
                      <a:r>
                        <a:rPr lang="ar-SA" dirty="0" smtClean="0"/>
                        <a:t>50000   (8)</a:t>
                      </a:r>
                      <a:endParaRPr lang="en-GB" dirty="0"/>
                    </a:p>
                  </a:txBody>
                  <a:tcPr/>
                </a:tc>
                <a:tc>
                  <a:txBody>
                    <a:bodyPr/>
                    <a:lstStyle/>
                    <a:p>
                      <a:r>
                        <a:rPr lang="ar-SA" dirty="0" smtClean="0"/>
                        <a:t>200000   (7)</a:t>
                      </a:r>
                      <a:endParaRPr lang="en-GB" dirty="0"/>
                    </a:p>
                  </a:txBody>
                  <a:tcPr/>
                </a:tc>
              </a:tr>
              <a:tr h="482600">
                <a:tc>
                  <a:txBody>
                    <a:bodyPr/>
                    <a:lstStyle/>
                    <a:p>
                      <a:r>
                        <a:rPr lang="ar-SA" dirty="0" smtClean="0"/>
                        <a:t>50000   (9)</a:t>
                      </a:r>
                      <a:endParaRPr lang="en-GB" dirty="0"/>
                    </a:p>
                  </a:txBody>
                  <a:tcPr/>
                </a:tc>
                <a:tc>
                  <a:txBody>
                    <a:bodyPr/>
                    <a:lstStyle/>
                    <a:p>
                      <a:endParaRPr lang="en-GB" dirty="0"/>
                    </a:p>
                  </a:txBody>
                  <a:tcPr/>
                </a:tc>
              </a:tr>
              <a:tr h="482600">
                <a:tc>
                  <a:txBody>
                    <a:bodyPr/>
                    <a:lstStyle/>
                    <a:p>
                      <a:r>
                        <a:rPr lang="ar-SA" dirty="0" smtClean="0"/>
                        <a:t> </a:t>
                      </a:r>
                      <a:endParaRPr lang="en-GB" dirty="0"/>
                    </a:p>
                  </a:txBody>
                  <a:tcPr/>
                </a:tc>
                <a:tc>
                  <a:txBody>
                    <a:bodyPr/>
                    <a:lstStyle/>
                    <a:p>
                      <a:endParaRPr lang="en-GB" dirty="0"/>
                    </a:p>
                  </a:txBody>
                  <a:tcPr/>
                </a:tc>
              </a:tr>
            </a:tbl>
          </a:graphicData>
        </a:graphic>
      </p:graphicFrame>
      <p:sp>
        <p:nvSpPr>
          <p:cNvPr id="16" name="Title 1"/>
          <p:cNvSpPr txBox="1">
            <a:spLocks/>
          </p:cNvSpPr>
          <p:nvPr/>
        </p:nvSpPr>
        <p:spPr bwMode="auto">
          <a:xfrm>
            <a:off x="1331640" y="427038"/>
            <a:ext cx="7391400" cy="944562"/>
          </a:xfrm>
          <a:prstGeom prst="rect">
            <a:avLst/>
          </a:prstGeom>
          <a:solidFill>
            <a:schemeClr val="accent1"/>
          </a:solidFill>
          <a:ln w="9525">
            <a:noFill/>
            <a:miter lim="800000"/>
            <a:headEnd/>
            <a:tailEnd/>
          </a:ln>
        </p:spPr>
        <p:txBody>
          <a:bodyPr bIns="91440" anchor="b"/>
          <a:lstStyle/>
          <a:p>
            <a:pPr algn="just" eaLnBrk="0" hangingPunct="0">
              <a:defRPr/>
            </a:pPr>
            <a:r>
              <a:rPr lang="ar-SA" sz="2800" dirty="0">
                <a:solidFill>
                  <a:srgbClr val="FF0000"/>
                </a:solidFill>
                <a:latin typeface="+mj-lt"/>
                <a:ea typeface="+mj-ea"/>
                <a:cs typeface="+mj-cs"/>
              </a:rPr>
              <a:t>كما يمكن تصوير حسابي البضاعة والمدينين كما يلي:</a:t>
            </a:r>
            <a:endParaRPr lang="en-GB" sz="2800" dirty="0">
              <a:solidFill>
                <a:schemeClr val="tx2"/>
              </a:solidFill>
              <a:latin typeface="+mj-lt"/>
              <a:ea typeface="+mj-ea"/>
              <a:cs typeface="+mj-cs"/>
            </a:endParaRPr>
          </a:p>
        </p:txBody>
      </p:sp>
      <p:sp>
        <p:nvSpPr>
          <p:cNvPr id="17" name="Content Placeholder 2"/>
          <p:cNvSpPr txBox="1">
            <a:spLocks/>
          </p:cNvSpPr>
          <p:nvPr/>
        </p:nvSpPr>
        <p:spPr bwMode="auto">
          <a:xfrm>
            <a:off x="381000" y="1371600"/>
            <a:ext cx="4372708"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المدينين (شركة النصر)</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000" b="1">
                <a:latin typeface="+mn-lt"/>
                <a:cs typeface="+mn-cs"/>
              </a:rPr>
              <a:t>الفرق  20000   </a:t>
            </a:r>
            <a:r>
              <a:rPr lang="ar-SA" sz="2000" b="1" dirty="0">
                <a:solidFill>
                  <a:srgbClr val="FF0000"/>
                </a:solidFill>
                <a:latin typeface="+mn-lt"/>
                <a:cs typeface="+mn-cs"/>
              </a:rPr>
              <a:t>(مدين)</a:t>
            </a:r>
          </a:p>
        </p:txBody>
      </p:sp>
      <p:graphicFrame>
        <p:nvGraphicFramePr>
          <p:cNvPr id="19" name="Table 18"/>
          <p:cNvGraphicFramePr>
            <a:graphicFrameLocks noGrp="1"/>
          </p:cNvGraphicFramePr>
          <p:nvPr/>
        </p:nvGraphicFramePr>
        <p:xfrm>
          <a:off x="914400" y="2438400"/>
          <a:ext cx="3429000" cy="1930400"/>
        </p:xfrm>
        <a:graphic>
          <a:graphicData uri="http://schemas.openxmlformats.org/drawingml/2006/table">
            <a:tbl>
              <a:tblPr firstRow="1" bandRow="1">
                <a:tableStyleId>{5C22544A-7EE6-4342-B048-85BDC9FD1C3A}</a:tableStyleId>
              </a:tblPr>
              <a:tblGrid>
                <a:gridCol w="1714500"/>
                <a:gridCol w="1714500"/>
              </a:tblGrid>
              <a:tr h="482600">
                <a:tc>
                  <a:txBody>
                    <a:bodyPr/>
                    <a:lstStyle/>
                    <a:p>
                      <a:pPr algn="ctr"/>
                      <a:r>
                        <a:rPr lang="ar-SA" dirty="0" smtClean="0"/>
                        <a:t>دائن</a:t>
                      </a:r>
                      <a:endParaRPr lang="en-GB" dirty="0"/>
                    </a:p>
                  </a:txBody>
                  <a:tcPr/>
                </a:tc>
                <a:tc>
                  <a:txBody>
                    <a:bodyPr/>
                    <a:lstStyle/>
                    <a:p>
                      <a:pPr algn="ctr"/>
                      <a:r>
                        <a:rPr lang="ar-SA" dirty="0" smtClean="0"/>
                        <a:t>مدين</a:t>
                      </a:r>
                      <a:endParaRPr lang="en-GB" dirty="0"/>
                    </a:p>
                  </a:txBody>
                  <a:tcPr/>
                </a:tc>
              </a:tr>
              <a:tr h="482600">
                <a:tc>
                  <a:txBody>
                    <a:bodyPr/>
                    <a:lstStyle/>
                    <a:p>
                      <a:r>
                        <a:rPr lang="ar-SA" dirty="0" smtClean="0"/>
                        <a:t>20000</a:t>
                      </a:r>
                      <a:r>
                        <a:rPr lang="ar-SA" baseline="0" dirty="0" smtClean="0"/>
                        <a:t>   (11)</a:t>
                      </a:r>
                      <a:endParaRPr lang="en-GB" dirty="0"/>
                    </a:p>
                  </a:txBody>
                  <a:tcPr/>
                </a:tc>
                <a:tc>
                  <a:txBody>
                    <a:bodyPr/>
                    <a:lstStyle/>
                    <a:p>
                      <a:r>
                        <a:rPr lang="ar-SA" dirty="0" smtClean="0"/>
                        <a:t>40000   (7)</a:t>
                      </a:r>
                      <a:endParaRPr lang="en-GB" dirty="0"/>
                    </a:p>
                  </a:txBody>
                  <a:tcPr/>
                </a:tc>
              </a:tr>
              <a:tr h="482600">
                <a:tc>
                  <a:txBody>
                    <a:bodyPr/>
                    <a:lstStyle/>
                    <a:p>
                      <a:endParaRPr lang="en-GB" dirty="0"/>
                    </a:p>
                  </a:txBody>
                  <a:tcPr/>
                </a:tc>
                <a:tc>
                  <a:txBody>
                    <a:bodyPr/>
                    <a:lstStyle/>
                    <a:p>
                      <a:endParaRPr lang="en-GB" dirty="0"/>
                    </a:p>
                  </a:txBody>
                  <a:tcPr/>
                </a:tc>
              </a:tr>
              <a:tr h="482600">
                <a:tc>
                  <a:txBody>
                    <a:bodyPr/>
                    <a:lstStyle/>
                    <a:p>
                      <a:r>
                        <a:rPr lang="ar-SA" dirty="0" smtClean="0"/>
                        <a:t> </a:t>
                      </a:r>
                      <a:endParaRPr lang="en-GB" dirty="0"/>
                    </a:p>
                  </a:txBody>
                  <a:tcPr/>
                </a:tc>
                <a:tc>
                  <a:txBody>
                    <a:bodyPr/>
                    <a:lstStyle/>
                    <a:p>
                      <a:endParaRPr lang="en-GB" dirty="0"/>
                    </a:p>
                  </a:txBody>
                  <a:tcPr/>
                </a:tc>
              </a:tr>
            </a:tbl>
          </a:graphicData>
        </a:graphic>
      </p:graphicFrame>
      <p:sp>
        <p:nvSpPr>
          <p:cNvPr id="12" name="مستطيل 11"/>
          <p:cNvSpPr/>
          <p:nvPr/>
        </p:nvSpPr>
        <p:spPr>
          <a:xfrm>
            <a:off x="4599018" y="6338050"/>
            <a:ext cx="428322" cy="369332"/>
          </a:xfrm>
          <a:prstGeom prst="rect">
            <a:avLst/>
          </a:prstGeom>
        </p:spPr>
        <p:txBody>
          <a:bodyPr wrap="none">
            <a:spAutoFit/>
          </a:bodyPr>
          <a:lstStyle/>
          <a:p>
            <a:fld id="{6CB7D3F6-FC1D-45B6-B909-D0FA43723A3B}" type="slidenum">
              <a:rPr lang="ar-SA">
                <a:solidFill>
                  <a:schemeClr val="bg1"/>
                </a:solidFill>
                <a:latin typeface="Calibri" pitchFamily="34" charset="0"/>
              </a:rPr>
              <a:pPr/>
              <a:t>17</a:t>
            </a:fld>
            <a:endParaRPr lang="ar-SA" dirty="0"/>
          </a:p>
        </p:txBody>
      </p:sp>
    </p:spTree>
    <p:extLst>
      <p:ext uri="{BB962C8B-B14F-4D97-AF65-F5344CB8AC3E}">
        <p14:creationId xmlns:p14="http://schemas.microsoft.com/office/powerpoint/2010/main" val="41411220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blinds(horizontal)">
                                      <p:cBhvr>
                                        <p:cTn id="7" dur="500"/>
                                        <p:tgtEl>
                                          <p:spTgt spid="1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blinds(horizontal)">
                                      <p:cBhvr>
                                        <p:cTn id="12" dur="500"/>
                                        <p:tgtEl>
                                          <p:spTgt spid="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xEl>
                                              <p:pRg st="7" end="7"/>
                                            </p:txEl>
                                          </p:spTgt>
                                        </p:tgtEl>
                                        <p:attrNameLst>
                                          <p:attrName>style.visibility</p:attrName>
                                        </p:attrNameLst>
                                      </p:cBhvr>
                                      <p:to>
                                        <p:strVal val="visible"/>
                                      </p:to>
                                    </p:set>
                                    <p:animEffect transition="in" filter="blinds(horizontal)">
                                      <p:cBhvr>
                                        <p:cTn id="22" dur="500"/>
                                        <p:tgtEl>
                                          <p:spTgt spid="11">
                                            <p:txEl>
                                              <p:pRg st="7" end="7"/>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7">
                                            <p:txEl>
                                              <p:pRg st="1" end="1"/>
                                            </p:txEl>
                                          </p:spTgt>
                                        </p:tgtEl>
                                        <p:attrNameLst>
                                          <p:attrName>style.visibility</p:attrName>
                                        </p:attrNameLst>
                                      </p:cBhvr>
                                      <p:to>
                                        <p:strVal val="visible"/>
                                      </p:to>
                                    </p:set>
                                    <p:animEffect transition="in" filter="blinds(horizontal)">
                                      <p:cBhvr>
                                        <p:cTn id="27" dur="500"/>
                                        <p:tgtEl>
                                          <p:spTgt spid="17">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7">
                                            <p:txEl>
                                              <p:pRg st="7" end="7"/>
                                            </p:txEl>
                                          </p:spTgt>
                                        </p:tgtEl>
                                        <p:attrNameLst>
                                          <p:attrName>style.visibility</p:attrName>
                                        </p:attrNameLst>
                                      </p:cBhvr>
                                      <p:to>
                                        <p:strVal val="visible"/>
                                      </p:to>
                                    </p:set>
                                    <p:animEffect transition="in" filter="blinds(horizontal)">
                                      <p:cBhvr>
                                        <p:cTn id="37" dur="500"/>
                                        <p:tgtEl>
                                          <p:spTgt spid="1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solidFill>
            <a:schemeClr val="accent1"/>
          </a:solidFill>
        </p:spPr>
        <p:txBody>
          <a:bodyPr/>
          <a:lstStyle/>
          <a:p>
            <a:pPr>
              <a:defRPr/>
            </a:pPr>
            <a:r>
              <a:rPr lang="ar-SA" dirty="0" smtClean="0">
                <a:solidFill>
                  <a:srgbClr val="FF0000"/>
                </a:solidFill>
              </a:rPr>
              <a:t>خلاصة</a:t>
            </a:r>
            <a:endParaRPr lang="en-GB" dirty="0" smtClean="0">
              <a:solidFill>
                <a:srgbClr val="FF0000"/>
              </a:solidFill>
            </a:endParaRPr>
          </a:p>
        </p:txBody>
      </p:sp>
      <p:sp>
        <p:nvSpPr>
          <p:cNvPr id="91139" name="Content Placeholder 2"/>
          <p:cNvSpPr>
            <a:spLocks noGrp="1"/>
          </p:cNvSpPr>
          <p:nvPr>
            <p:ph sz="quarter" idx="1"/>
          </p:nvPr>
        </p:nvSpPr>
        <p:spPr/>
        <p:txBody>
          <a:bodyPr/>
          <a:lstStyle/>
          <a:p>
            <a:pPr algn="just" rtl="1">
              <a:lnSpc>
                <a:spcPct val="200000"/>
              </a:lnSpc>
            </a:pPr>
            <a:r>
              <a:rPr lang="ar-SA" dirty="0" smtClean="0">
                <a:cs typeface="Arial" pitchFamily="34" charset="0"/>
              </a:rPr>
              <a:t>يلاحظ في جميع العمليات المالية السابقة أن مجموع ما يثبت في الجانب الأيمن من حساب أو حسابات معينة لابد وأن يتساوى مع مجموع ما يثبت في الجانب الأيسر من حساب أو حسابات أخرى.</a:t>
            </a:r>
            <a:endParaRPr lang="en-GB" dirty="0" smtClean="0">
              <a:cs typeface="Arial" pitchFamily="34" charset="0"/>
            </a:endParaRPr>
          </a:p>
        </p:txBody>
      </p:sp>
      <p:sp>
        <p:nvSpPr>
          <p:cNvPr id="6" name="مستطيل 5"/>
          <p:cNvSpPr/>
          <p:nvPr/>
        </p:nvSpPr>
        <p:spPr>
          <a:xfrm>
            <a:off x="4599018" y="6338050"/>
            <a:ext cx="428322" cy="369332"/>
          </a:xfrm>
          <a:prstGeom prst="rect">
            <a:avLst/>
          </a:prstGeom>
        </p:spPr>
        <p:txBody>
          <a:bodyPr wrap="none">
            <a:spAutoFit/>
          </a:bodyPr>
          <a:lstStyle/>
          <a:p>
            <a:fld id="{6CB7D3F6-FC1D-45B6-B909-D0FA43723A3B}" type="slidenum">
              <a:rPr lang="ar-SA">
                <a:solidFill>
                  <a:schemeClr val="bg1"/>
                </a:solidFill>
                <a:latin typeface="Calibri" pitchFamily="34" charset="0"/>
              </a:rPr>
              <a:pPr/>
              <a:t>18</a:t>
            </a:fld>
            <a:endParaRPr lang="ar-SA" dirty="0"/>
          </a:p>
        </p:txBody>
      </p:sp>
    </p:spTree>
    <p:extLst>
      <p:ext uri="{BB962C8B-B14F-4D97-AF65-F5344CB8AC3E}">
        <p14:creationId xmlns:p14="http://schemas.microsoft.com/office/powerpoint/2010/main" val="207748743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92162"/>
          </a:xfrm>
          <a:solidFill>
            <a:schemeClr val="accent1"/>
          </a:solidFill>
        </p:spPr>
        <p:txBody>
          <a:bodyPr/>
          <a:lstStyle/>
          <a:p>
            <a:pPr algn="just" rtl="1"/>
            <a:r>
              <a:rPr lang="ar-SA" sz="2800" dirty="0" smtClean="0">
                <a:solidFill>
                  <a:srgbClr val="FF0000"/>
                </a:solidFill>
                <a:cs typeface="Arial" pitchFamily="34" charset="0"/>
              </a:rPr>
              <a:t>ويمكن إعداد ميزانية منشأة فاضل التجارية من خلال الحسابات السابقة وباستخدام الفروق كما يلي: </a:t>
            </a:r>
            <a:endParaRPr lang="en-GB" sz="2800" dirty="0" smtClean="0">
              <a:solidFill>
                <a:srgbClr val="FF0000"/>
              </a:solidFill>
              <a:cs typeface="Arial" pitchFamily="34" charset="0"/>
            </a:endParaRPr>
          </a:p>
        </p:txBody>
      </p:sp>
      <p:sp>
        <p:nvSpPr>
          <p:cNvPr id="3" name="Content Placeholder 2"/>
          <p:cNvSpPr>
            <a:spLocks noGrp="1"/>
          </p:cNvSpPr>
          <p:nvPr>
            <p:ph sz="quarter" idx="1"/>
          </p:nvPr>
        </p:nvSpPr>
        <p:spPr>
          <a:xfrm>
            <a:off x="914400" y="990600"/>
            <a:ext cx="7772400" cy="5029200"/>
          </a:xfrm>
        </p:spPr>
        <p:txBody>
          <a:bodyPr/>
          <a:lstStyle/>
          <a:p>
            <a:pPr algn="ctr">
              <a:buFont typeface="Wingdings 2" pitchFamily="18" charset="2"/>
              <a:buNone/>
            </a:pPr>
            <a:r>
              <a:rPr lang="ar-SA" b="1" smtClean="0">
                <a:cs typeface="Arial" pitchFamily="34" charset="0"/>
              </a:rPr>
              <a:t>    الميزانية</a:t>
            </a:r>
            <a:endParaRPr lang="en-GB" b="1" smtClean="0">
              <a:cs typeface="Arial" pitchFamily="34" charset="0"/>
            </a:endParaRPr>
          </a:p>
        </p:txBody>
      </p:sp>
      <p:sp>
        <p:nvSpPr>
          <p:cNvPr id="20" name="Content Placeholder 2"/>
          <p:cNvSpPr txBox="1">
            <a:spLocks/>
          </p:cNvSpPr>
          <p:nvPr/>
        </p:nvSpPr>
        <p:spPr bwMode="auto">
          <a:xfrm>
            <a:off x="825012" y="1447800"/>
            <a:ext cx="7861788"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22" name="Content Placeholder 2"/>
          <p:cNvSpPr txBox="1">
            <a:spLocks/>
          </p:cNvSpPr>
          <p:nvPr/>
        </p:nvSpPr>
        <p:spPr bwMode="auto">
          <a:xfrm>
            <a:off x="825012" y="990600"/>
            <a:ext cx="7861788" cy="46482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24" name="Table 23"/>
          <p:cNvGraphicFramePr>
            <a:graphicFrameLocks noGrp="1"/>
          </p:cNvGraphicFramePr>
          <p:nvPr/>
        </p:nvGraphicFramePr>
        <p:xfrm>
          <a:off x="1219200" y="1524000"/>
          <a:ext cx="6781800" cy="4495800"/>
        </p:xfrm>
        <a:graphic>
          <a:graphicData uri="http://schemas.openxmlformats.org/drawingml/2006/table">
            <a:tbl>
              <a:tblPr firstRow="1" bandRow="1">
                <a:tableStyleId>{5C22544A-7EE6-4342-B048-85BDC9FD1C3A}</a:tableStyleId>
              </a:tblPr>
              <a:tblGrid>
                <a:gridCol w="2204085"/>
                <a:gridCol w="1186815"/>
                <a:gridCol w="2204085"/>
                <a:gridCol w="1186815"/>
              </a:tblGrid>
              <a:tr h="374650">
                <a:tc>
                  <a:txBody>
                    <a:bodyPr/>
                    <a:lstStyle/>
                    <a:p>
                      <a:pPr algn="r" rtl="1"/>
                      <a:r>
                        <a:rPr lang="ar-SA" sz="1800" u="sng" dirty="0" smtClean="0">
                          <a:solidFill>
                            <a:srgbClr val="FF0000"/>
                          </a:solidFill>
                        </a:rPr>
                        <a:t>الخصوم</a:t>
                      </a:r>
                      <a:endParaRPr lang="en-GB" sz="1800" u="sng" dirty="0">
                        <a:solidFill>
                          <a:srgbClr val="FF0000"/>
                        </a:solidFill>
                      </a:endParaRPr>
                    </a:p>
                  </a:txBody>
                  <a:tcPr>
                    <a:solidFill>
                      <a:schemeClr val="tx2">
                        <a:lumMod val="20000"/>
                        <a:lumOff val="80000"/>
                      </a:schemeClr>
                    </a:solidFill>
                  </a:tcPr>
                </a:tc>
                <a:tc>
                  <a:txBody>
                    <a:bodyPr/>
                    <a:lstStyle/>
                    <a:p>
                      <a:pPr algn="r" rtl="1"/>
                      <a:endParaRPr lang="en-GB" sz="1800" b="1" dirty="0">
                        <a:solidFill>
                          <a:srgbClr val="FF0000"/>
                        </a:solidFill>
                      </a:endParaRPr>
                    </a:p>
                  </a:txBody>
                  <a:tcPr>
                    <a:solidFill>
                      <a:schemeClr val="tx2">
                        <a:lumMod val="20000"/>
                        <a:lumOff val="80000"/>
                      </a:schemeClr>
                    </a:solidFill>
                  </a:tcPr>
                </a:tc>
                <a:tc>
                  <a:txBody>
                    <a:bodyPr/>
                    <a:lstStyle/>
                    <a:p>
                      <a:pPr algn="r" rtl="1"/>
                      <a:r>
                        <a:rPr lang="ar-SA" sz="1800" u="sng" dirty="0" smtClean="0">
                          <a:solidFill>
                            <a:srgbClr val="FF0000"/>
                          </a:solidFill>
                        </a:rPr>
                        <a:t>الأصــــول</a:t>
                      </a:r>
                      <a:endParaRPr lang="en-GB" sz="1800" u="sng" dirty="0">
                        <a:solidFill>
                          <a:srgbClr val="FF0000"/>
                        </a:solidFill>
                      </a:endParaRPr>
                    </a:p>
                  </a:txBody>
                  <a:tcPr>
                    <a:solidFill>
                      <a:schemeClr val="tx2">
                        <a:lumMod val="20000"/>
                        <a:lumOff val="80000"/>
                      </a:schemeClr>
                    </a:solidFill>
                  </a:tcPr>
                </a:tc>
                <a:tc>
                  <a:txBody>
                    <a:bodyPr/>
                    <a:lstStyle/>
                    <a:p>
                      <a:pPr algn="r" rtl="1"/>
                      <a:endParaRPr lang="en-GB" sz="1800" b="1" dirty="0"/>
                    </a:p>
                  </a:txBody>
                  <a:tcPr>
                    <a:solidFill>
                      <a:schemeClr val="tx2">
                        <a:lumMod val="20000"/>
                        <a:lumOff val="80000"/>
                      </a:schemeClr>
                    </a:solidFill>
                  </a:tcPr>
                </a:tc>
              </a:tr>
              <a:tr h="374650">
                <a:tc>
                  <a:txBody>
                    <a:bodyPr/>
                    <a:lstStyle/>
                    <a:p>
                      <a:pPr algn="r" rtl="1"/>
                      <a:r>
                        <a:rPr lang="ar-SA" sz="1800" dirty="0" smtClean="0"/>
                        <a:t>دائنون (شركة الأمل)</a:t>
                      </a:r>
                      <a:endParaRPr lang="en-GB" sz="1800" dirty="0"/>
                    </a:p>
                  </a:txBody>
                  <a:tcPr>
                    <a:solidFill>
                      <a:schemeClr val="tx2">
                        <a:lumMod val="20000"/>
                        <a:lumOff val="80000"/>
                      </a:schemeClr>
                    </a:solidFill>
                  </a:tcPr>
                </a:tc>
                <a:tc>
                  <a:txBody>
                    <a:bodyPr/>
                    <a:lstStyle/>
                    <a:p>
                      <a:pPr algn="l" rtl="1"/>
                      <a:r>
                        <a:rPr lang="ar-SA" sz="1800" dirty="0" smtClean="0"/>
                        <a:t>20000</a:t>
                      </a:r>
                      <a:endParaRPr lang="en-GB" sz="1800" dirty="0"/>
                    </a:p>
                  </a:txBody>
                  <a:tcPr>
                    <a:solidFill>
                      <a:schemeClr val="tx2">
                        <a:lumMod val="20000"/>
                        <a:lumOff val="80000"/>
                      </a:schemeClr>
                    </a:solidFill>
                  </a:tcPr>
                </a:tc>
                <a:tc>
                  <a:txBody>
                    <a:bodyPr/>
                    <a:lstStyle/>
                    <a:p>
                      <a:pPr algn="r" rtl="1"/>
                      <a:r>
                        <a:rPr lang="ar-SA" sz="1800" dirty="0" smtClean="0"/>
                        <a:t>صندوق</a:t>
                      </a:r>
                      <a:endParaRPr lang="en-GB" sz="1800" dirty="0"/>
                    </a:p>
                  </a:txBody>
                  <a:tcPr>
                    <a:solidFill>
                      <a:schemeClr val="tx2">
                        <a:lumMod val="20000"/>
                        <a:lumOff val="80000"/>
                      </a:schemeClr>
                    </a:solidFill>
                  </a:tcPr>
                </a:tc>
                <a:tc>
                  <a:txBody>
                    <a:bodyPr/>
                    <a:lstStyle/>
                    <a:p>
                      <a:pPr algn="l" rtl="1"/>
                      <a:r>
                        <a:rPr lang="ar-SA" sz="1800" b="1" dirty="0" smtClean="0"/>
                        <a:t>150000</a:t>
                      </a:r>
                      <a:endParaRPr lang="en-GB" sz="1800" b="1" dirty="0"/>
                    </a:p>
                  </a:txBody>
                  <a:tcPr>
                    <a:solidFill>
                      <a:schemeClr val="tx2">
                        <a:lumMod val="20000"/>
                        <a:lumOff val="80000"/>
                      </a:schemeClr>
                    </a:solidFill>
                  </a:tcPr>
                </a:tc>
              </a:tr>
              <a:tr h="374650">
                <a:tc>
                  <a:txBody>
                    <a:bodyPr/>
                    <a:lstStyle/>
                    <a:p>
                      <a:pPr algn="r" rtl="1"/>
                      <a:r>
                        <a:rPr lang="ar-SA" sz="1800" dirty="0" smtClean="0"/>
                        <a:t>قرض البنك</a:t>
                      </a:r>
                      <a:endParaRPr lang="en-GB" sz="1800" dirty="0"/>
                    </a:p>
                  </a:txBody>
                  <a:tcPr>
                    <a:solidFill>
                      <a:schemeClr val="tx2">
                        <a:lumMod val="20000"/>
                        <a:lumOff val="80000"/>
                      </a:schemeClr>
                    </a:solidFill>
                  </a:tcPr>
                </a:tc>
                <a:tc>
                  <a:txBody>
                    <a:bodyPr/>
                    <a:lstStyle/>
                    <a:p>
                      <a:pPr algn="l" rtl="1"/>
                      <a:r>
                        <a:rPr lang="ar-SA" sz="1800" b="1" dirty="0" smtClean="0"/>
                        <a:t>200000</a:t>
                      </a:r>
                      <a:endParaRPr lang="en-GB" sz="1800" b="1" dirty="0"/>
                    </a:p>
                  </a:txBody>
                  <a:tcPr>
                    <a:solidFill>
                      <a:schemeClr val="tx2">
                        <a:lumMod val="20000"/>
                        <a:lumOff val="80000"/>
                      </a:schemeClr>
                    </a:solidFill>
                  </a:tcPr>
                </a:tc>
                <a:tc>
                  <a:txBody>
                    <a:bodyPr/>
                    <a:lstStyle/>
                    <a:p>
                      <a:pPr algn="r" rtl="1"/>
                      <a:r>
                        <a:rPr lang="ar-SA" sz="1800" dirty="0" smtClean="0"/>
                        <a:t>بنك</a:t>
                      </a:r>
                      <a:endParaRPr lang="en-GB" sz="1800" dirty="0"/>
                    </a:p>
                  </a:txBody>
                  <a:tcPr>
                    <a:solidFill>
                      <a:schemeClr val="tx2">
                        <a:lumMod val="20000"/>
                        <a:lumOff val="80000"/>
                      </a:schemeClr>
                    </a:solidFill>
                  </a:tcPr>
                </a:tc>
                <a:tc>
                  <a:txBody>
                    <a:bodyPr/>
                    <a:lstStyle/>
                    <a:p>
                      <a:pPr algn="l" rtl="1"/>
                      <a:r>
                        <a:rPr lang="ar-SA" sz="1800" b="1" dirty="0" smtClean="0"/>
                        <a:t>90000</a:t>
                      </a:r>
                      <a:endParaRPr lang="en-GB" sz="1800" b="1" dirty="0"/>
                    </a:p>
                  </a:txBody>
                  <a:tcPr>
                    <a:solidFill>
                      <a:schemeClr val="tx2">
                        <a:lumMod val="20000"/>
                        <a:lumOff val="80000"/>
                      </a:schemeClr>
                    </a:solidFill>
                  </a:tcPr>
                </a:tc>
              </a:tr>
              <a:tr h="374650">
                <a:tc>
                  <a:txBody>
                    <a:bodyPr/>
                    <a:lstStyle/>
                    <a:p>
                      <a:pPr algn="r" rtl="1"/>
                      <a:endParaRPr lang="en-GB" sz="1800" dirty="0"/>
                    </a:p>
                  </a:txBody>
                  <a:tcPr>
                    <a:solidFill>
                      <a:schemeClr val="tx2">
                        <a:lumMod val="20000"/>
                        <a:lumOff val="80000"/>
                      </a:schemeClr>
                    </a:solidFill>
                  </a:tcPr>
                </a:tc>
                <a:tc>
                  <a:txBody>
                    <a:bodyPr/>
                    <a:lstStyle/>
                    <a:p>
                      <a:pPr algn="l" rtl="1"/>
                      <a:endParaRPr lang="en-GB" sz="1800" b="1" dirty="0"/>
                    </a:p>
                  </a:txBody>
                  <a:tcPr>
                    <a:solidFill>
                      <a:schemeClr val="tx2">
                        <a:lumMod val="20000"/>
                        <a:lumOff val="80000"/>
                      </a:schemeClr>
                    </a:solidFill>
                  </a:tcPr>
                </a:tc>
                <a:tc>
                  <a:txBody>
                    <a:bodyPr/>
                    <a:lstStyle/>
                    <a:p>
                      <a:pPr algn="r" rtl="1"/>
                      <a:r>
                        <a:rPr lang="ar-SA" sz="1800" dirty="0" smtClean="0"/>
                        <a:t>مدينون (شركة النصر)</a:t>
                      </a:r>
                      <a:endParaRPr lang="en-GB" sz="1800" dirty="0"/>
                    </a:p>
                  </a:txBody>
                  <a:tcPr>
                    <a:solidFill>
                      <a:schemeClr val="tx2">
                        <a:lumMod val="20000"/>
                        <a:lumOff val="80000"/>
                      </a:schemeClr>
                    </a:solidFill>
                  </a:tcPr>
                </a:tc>
                <a:tc>
                  <a:txBody>
                    <a:bodyPr/>
                    <a:lstStyle/>
                    <a:p>
                      <a:pPr algn="l" rtl="1"/>
                      <a:r>
                        <a:rPr lang="ar-SA" sz="1800" b="1" dirty="0" smtClean="0"/>
                        <a:t>20000</a:t>
                      </a:r>
                      <a:endParaRPr lang="en-GB" sz="1800" b="1" dirty="0"/>
                    </a:p>
                  </a:txBody>
                  <a:tcPr>
                    <a:solidFill>
                      <a:schemeClr val="tx2">
                        <a:lumMod val="20000"/>
                        <a:lumOff val="80000"/>
                      </a:schemeClr>
                    </a:solidFill>
                  </a:tcPr>
                </a:tc>
              </a:tr>
              <a:tr h="374650">
                <a:tc>
                  <a:txBody>
                    <a:bodyPr/>
                    <a:lstStyle/>
                    <a:p>
                      <a:pPr algn="r" rtl="1"/>
                      <a:endParaRPr lang="en-GB" sz="1800" dirty="0"/>
                    </a:p>
                  </a:txBody>
                  <a:tcPr>
                    <a:solidFill>
                      <a:schemeClr val="tx2">
                        <a:lumMod val="20000"/>
                        <a:lumOff val="80000"/>
                      </a:schemeClr>
                    </a:solidFill>
                  </a:tcPr>
                </a:tc>
                <a:tc>
                  <a:txBody>
                    <a:bodyPr/>
                    <a:lstStyle/>
                    <a:p>
                      <a:pPr algn="r" rtl="1"/>
                      <a:endParaRPr lang="en-GB" sz="1800" dirty="0"/>
                    </a:p>
                  </a:txBody>
                  <a:tcPr>
                    <a:solidFill>
                      <a:schemeClr val="tx2">
                        <a:lumMod val="20000"/>
                        <a:lumOff val="80000"/>
                      </a:schemeClr>
                    </a:solidFill>
                  </a:tcPr>
                </a:tc>
                <a:tc>
                  <a:txBody>
                    <a:bodyPr/>
                    <a:lstStyle/>
                    <a:p>
                      <a:pPr algn="r" rtl="1"/>
                      <a:r>
                        <a:rPr lang="ar-SA" sz="1800" dirty="0" smtClean="0"/>
                        <a:t>بضاعة</a:t>
                      </a:r>
                      <a:endParaRPr lang="en-GB" sz="1800" dirty="0"/>
                    </a:p>
                  </a:txBody>
                  <a:tcPr>
                    <a:solidFill>
                      <a:schemeClr val="tx2">
                        <a:lumMod val="20000"/>
                        <a:lumOff val="80000"/>
                      </a:schemeClr>
                    </a:solidFill>
                  </a:tcPr>
                </a:tc>
                <a:tc>
                  <a:txBody>
                    <a:bodyPr/>
                    <a:lstStyle/>
                    <a:p>
                      <a:pPr algn="l" rtl="1"/>
                      <a:r>
                        <a:rPr lang="ar-SA" sz="1800" b="1" dirty="0" smtClean="0"/>
                        <a:t>100000</a:t>
                      </a:r>
                      <a:endParaRPr lang="en-GB" sz="1800" b="1" dirty="0"/>
                    </a:p>
                  </a:txBody>
                  <a:tcPr>
                    <a:solidFill>
                      <a:schemeClr val="tx2">
                        <a:lumMod val="20000"/>
                        <a:lumOff val="80000"/>
                      </a:schemeClr>
                    </a:solidFill>
                  </a:tcPr>
                </a:tc>
              </a:tr>
              <a:tr h="374650">
                <a:tc>
                  <a:txBody>
                    <a:bodyPr/>
                    <a:lstStyle/>
                    <a:p>
                      <a:pPr algn="r" rtl="1"/>
                      <a:endParaRPr lang="en-GB" sz="1800" dirty="0"/>
                    </a:p>
                  </a:txBody>
                  <a:tcPr>
                    <a:solidFill>
                      <a:schemeClr val="tx2">
                        <a:lumMod val="20000"/>
                        <a:lumOff val="80000"/>
                      </a:schemeClr>
                    </a:solidFill>
                  </a:tcPr>
                </a:tc>
                <a:tc>
                  <a:txBody>
                    <a:bodyPr/>
                    <a:lstStyle/>
                    <a:p>
                      <a:pPr algn="l" rtl="1"/>
                      <a:endParaRPr lang="en-GB" sz="1800" b="1" dirty="0"/>
                    </a:p>
                  </a:txBody>
                  <a:tcPr>
                    <a:solidFill>
                      <a:schemeClr val="tx2">
                        <a:lumMod val="20000"/>
                        <a:lumOff val="80000"/>
                      </a:schemeClr>
                    </a:solidFill>
                  </a:tcPr>
                </a:tc>
                <a:tc>
                  <a:txBody>
                    <a:bodyPr/>
                    <a:lstStyle/>
                    <a:p>
                      <a:pPr algn="r" rtl="1"/>
                      <a:r>
                        <a:rPr lang="ar-SA" sz="1800" dirty="0" smtClean="0"/>
                        <a:t>أثاث وتجهيزات</a:t>
                      </a:r>
                      <a:endParaRPr lang="en-GB" sz="1800" dirty="0"/>
                    </a:p>
                  </a:txBody>
                  <a:tcPr>
                    <a:solidFill>
                      <a:schemeClr val="tx2">
                        <a:lumMod val="20000"/>
                        <a:lumOff val="80000"/>
                      </a:schemeClr>
                    </a:solidFill>
                  </a:tcPr>
                </a:tc>
                <a:tc>
                  <a:txBody>
                    <a:bodyPr/>
                    <a:lstStyle/>
                    <a:p>
                      <a:pPr algn="l" rtl="1"/>
                      <a:r>
                        <a:rPr lang="ar-SA" sz="1800" b="1" dirty="0" smtClean="0"/>
                        <a:t>70000</a:t>
                      </a:r>
                      <a:endParaRPr lang="en-GB" sz="1800" b="1" dirty="0"/>
                    </a:p>
                  </a:txBody>
                  <a:tcPr>
                    <a:solidFill>
                      <a:schemeClr val="tx2">
                        <a:lumMod val="20000"/>
                        <a:lumOff val="80000"/>
                      </a:schemeClr>
                    </a:solidFill>
                  </a:tcPr>
                </a:tc>
              </a:tr>
              <a:tr h="374650">
                <a:tc>
                  <a:txBody>
                    <a:bodyPr/>
                    <a:lstStyle/>
                    <a:p>
                      <a:pPr algn="r" rtl="1"/>
                      <a:endParaRPr lang="en-GB" sz="1800" dirty="0"/>
                    </a:p>
                  </a:txBody>
                  <a:tcPr>
                    <a:solidFill>
                      <a:schemeClr val="tx2">
                        <a:lumMod val="20000"/>
                        <a:lumOff val="80000"/>
                      </a:schemeClr>
                    </a:solidFill>
                  </a:tcPr>
                </a:tc>
                <a:tc>
                  <a:txBody>
                    <a:bodyPr/>
                    <a:lstStyle/>
                    <a:p>
                      <a:pPr algn="l" rtl="1"/>
                      <a:endParaRPr lang="en-GB" sz="1800" b="1" dirty="0"/>
                    </a:p>
                  </a:txBody>
                  <a:tcPr>
                    <a:solidFill>
                      <a:schemeClr val="tx2">
                        <a:lumMod val="20000"/>
                        <a:lumOff val="80000"/>
                      </a:schemeClr>
                    </a:solidFill>
                  </a:tcPr>
                </a:tc>
                <a:tc>
                  <a:txBody>
                    <a:bodyPr/>
                    <a:lstStyle/>
                    <a:p>
                      <a:pPr algn="r" rtl="1"/>
                      <a:r>
                        <a:rPr lang="ar-SA" sz="1800" dirty="0" smtClean="0"/>
                        <a:t>آلات ومعدات</a:t>
                      </a:r>
                      <a:endParaRPr lang="en-GB" sz="1800" dirty="0"/>
                    </a:p>
                  </a:txBody>
                  <a:tcPr>
                    <a:solidFill>
                      <a:schemeClr val="tx2">
                        <a:lumMod val="20000"/>
                        <a:lumOff val="80000"/>
                      </a:schemeClr>
                    </a:solidFill>
                  </a:tcPr>
                </a:tc>
                <a:tc>
                  <a:txBody>
                    <a:bodyPr/>
                    <a:lstStyle/>
                    <a:p>
                      <a:pPr algn="l" rtl="1"/>
                      <a:r>
                        <a:rPr lang="ar-SA" sz="1800" b="1" dirty="0" smtClean="0"/>
                        <a:t>50000</a:t>
                      </a:r>
                      <a:endParaRPr lang="en-GB" sz="1800" b="1" dirty="0"/>
                    </a:p>
                  </a:txBody>
                  <a:tcPr>
                    <a:solidFill>
                      <a:schemeClr val="tx2">
                        <a:lumMod val="20000"/>
                        <a:lumOff val="80000"/>
                      </a:schemeClr>
                    </a:solidFill>
                  </a:tcPr>
                </a:tc>
              </a:tr>
              <a:tr h="374650">
                <a:tc>
                  <a:txBody>
                    <a:bodyPr/>
                    <a:lstStyle/>
                    <a:p>
                      <a:pPr algn="r" rtl="1"/>
                      <a:endParaRPr lang="en-GB" sz="1800" dirty="0"/>
                    </a:p>
                  </a:txBody>
                  <a:tcPr>
                    <a:solidFill>
                      <a:schemeClr val="tx2">
                        <a:lumMod val="20000"/>
                        <a:lumOff val="80000"/>
                      </a:schemeClr>
                    </a:solidFill>
                  </a:tcPr>
                </a:tc>
                <a:tc>
                  <a:txBody>
                    <a:bodyPr/>
                    <a:lstStyle/>
                    <a:p>
                      <a:pPr algn="l" rtl="1"/>
                      <a:endParaRPr lang="en-GB" sz="1800" b="1" dirty="0"/>
                    </a:p>
                  </a:txBody>
                  <a:tcPr>
                    <a:solidFill>
                      <a:schemeClr val="tx2">
                        <a:lumMod val="20000"/>
                        <a:lumOff val="80000"/>
                      </a:schemeClr>
                    </a:solidFill>
                  </a:tcPr>
                </a:tc>
                <a:tc>
                  <a:txBody>
                    <a:bodyPr/>
                    <a:lstStyle/>
                    <a:p>
                      <a:pPr algn="r" rtl="1"/>
                      <a:r>
                        <a:rPr lang="ar-SA" sz="1800" dirty="0" smtClean="0"/>
                        <a:t>مبنى</a:t>
                      </a:r>
                      <a:endParaRPr lang="en-GB" sz="1800" dirty="0"/>
                    </a:p>
                  </a:txBody>
                  <a:tcPr>
                    <a:solidFill>
                      <a:schemeClr val="tx2">
                        <a:lumMod val="20000"/>
                        <a:lumOff val="80000"/>
                      </a:schemeClr>
                    </a:solidFill>
                  </a:tcPr>
                </a:tc>
                <a:tc>
                  <a:txBody>
                    <a:bodyPr/>
                    <a:lstStyle/>
                    <a:p>
                      <a:pPr algn="l" rtl="1"/>
                      <a:r>
                        <a:rPr lang="ar-SA" sz="1800" b="1" dirty="0" smtClean="0"/>
                        <a:t>250000</a:t>
                      </a:r>
                      <a:endParaRPr lang="en-GB" sz="1800" b="1" dirty="0"/>
                    </a:p>
                  </a:txBody>
                  <a:tcPr>
                    <a:solidFill>
                      <a:schemeClr val="tx2">
                        <a:lumMod val="20000"/>
                        <a:lumOff val="80000"/>
                      </a:schemeClr>
                    </a:solidFill>
                  </a:tcPr>
                </a:tc>
              </a:tr>
              <a:tr h="374650">
                <a:tc>
                  <a:txBody>
                    <a:bodyPr/>
                    <a:lstStyle/>
                    <a:p>
                      <a:pPr algn="r" rtl="1"/>
                      <a:r>
                        <a:rPr lang="ar-SA" sz="1800" b="1" u="sng" dirty="0" smtClean="0">
                          <a:solidFill>
                            <a:srgbClr val="FF0000"/>
                          </a:solidFill>
                        </a:rPr>
                        <a:t>حقوق الملكية</a:t>
                      </a:r>
                      <a:endParaRPr lang="en-GB" sz="1800" b="1" u="sng" dirty="0">
                        <a:solidFill>
                          <a:srgbClr val="FF0000"/>
                        </a:solidFill>
                      </a:endParaRPr>
                    </a:p>
                  </a:txBody>
                  <a:tcPr>
                    <a:solidFill>
                      <a:schemeClr val="tx2">
                        <a:lumMod val="20000"/>
                        <a:lumOff val="80000"/>
                      </a:schemeClr>
                    </a:solidFill>
                  </a:tcPr>
                </a:tc>
                <a:tc>
                  <a:txBody>
                    <a:bodyPr/>
                    <a:lstStyle/>
                    <a:p>
                      <a:pPr algn="l" rtl="1"/>
                      <a:endParaRPr lang="en-GB" sz="1800" b="1" dirty="0"/>
                    </a:p>
                  </a:txBody>
                  <a:tcPr>
                    <a:solidFill>
                      <a:schemeClr val="tx2">
                        <a:lumMod val="20000"/>
                        <a:lumOff val="80000"/>
                      </a:schemeClr>
                    </a:solidFill>
                  </a:tcPr>
                </a:tc>
                <a:tc>
                  <a:txBody>
                    <a:bodyPr/>
                    <a:lstStyle/>
                    <a:p>
                      <a:pPr algn="r" rtl="1"/>
                      <a:endParaRPr lang="en-GB" sz="1800"/>
                    </a:p>
                  </a:txBody>
                  <a:tcPr>
                    <a:solidFill>
                      <a:schemeClr val="tx2">
                        <a:lumMod val="20000"/>
                        <a:lumOff val="80000"/>
                      </a:schemeClr>
                    </a:solidFill>
                  </a:tcPr>
                </a:tc>
                <a:tc>
                  <a:txBody>
                    <a:bodyPr/>
                    <a:lstStyle/>
                    <a:p>
                      <a:pPr algn="l" rtl="1"/>
                      <a:endParaRPr lang="en-GB" sz="1800" dirty="0"/>
                    </a:p>
                  </a:txBody>
                  <a:tcPr>
                    <a:solidFill>
                      <a:schemeClr val="tx2">
                        <a:lumMod val="20000"/>
                        <a:lumOff val="80000"/>
                      </a:schemeClr>
                    </a:solidFill>
                  </a:tcPr>
                </a:tc>
              </a:tr>
              <a:tr h="374650">
                <a:tc>
                  <a:txBody>
                    <a:bodyPr/>
                    <a:lstStyle/>
                    <a:p>
                      <a:pPr algn="r" rtl="1"/>
                      <a:r>
                        <a:rPr lang="ar-SA" sz="1800" dirty="0" smtClean="0"/>
                        <a:t>رأس المال</a:t>
                      </a:r>
                      <a:endParaRPr lang="en-GB" sz="1800" dirty="0"/>
                    </a:p>
                  </a:txBody>
                  <a:tcPr>
                    <a:solidFill>
                      <a:schemeClr val="tx2">
                        <a:lumMod val="20000"/>
                        <a:lumOff val="80000"/>
                      </a:schemeClr>
                    </a:solidFill>
                  </a:tcPr>
                </a:tc>
                <a:tc>
                  <a:txBody>
                    <a:bodyPr/>
                    <a:lstStyle/>
                    <a:p>
                      <a:pPr algn="l" rtl="1"/>
                      <a:r>
                        <a:rPr lang="ar-SA" sz="1800" b="1" dirty="0" smtClean="0"/>
                        <a:t>510000</a:t>
                      </a:r>
                      <a:endParaRPr lang="en-GB" sz="1800" b="1" dirty="0"/>
                    </a:p>
                  </a:txBody>
                  <a:tcPr>
                    <a:solidFill>
                      <a:schemeClr val="tx2">
                        <a:lumMod val="20000"/>
                        <a:lumOff val="80000"/>
                      </a:schemeClr>
                    </a:solidFill>
                  </a:tcPr>
                </a:tc>
                <a:tc>
                  <a:txBody>
                    <a:bodyPr/>
                    <a:lstStyle/>
                    <a:p>
                      <a:pPr algn="r" rtl="1"/>
                      <a:endParaRPr lang="en-GB" sz="1800" dirty="0"/>
                    </a:p>
                  </a:txBody>
                  <a:tcPr>
                    <a:solidFill>
                      <a:schemeClr val="tx2">
                        <a:lumMod val="20000"/>
                        <a:lumOff val="80000"/>
                      </a:schemeClr>
                    </a:solidFill>
                  </a:tcPr>
                </a:tc>
                <a:tc>
                  <a:txBody>
                    <a:bodyPr/>
                    <a:lstStyle/>
                    <a:p>
                      <a:pPr algn="l" rtl="1"/>
                      <a:endParaRPr lang="en-GB" sz="1800" b="1" dirty="0"/>
                    </a:p>
                  </a:txBody>
                  <a:tcPr>
                    <a:solidFill>
                      <a:schemeClr val="tx2">
                        <a:lumMod val="20000"/>
                        <a:lumOff val="80000"/>
                      </a:schemeClr>
                    </a:solidFill>
                  </a:tcPr>
                </a:tc>
              </a:tr>
              <a:tr h="374650">
                <a:tc>
                  <a:txBody>
                    <a:bodyPr/>
                    <a:lstStyle/>
                    <a:p>
                      <a:pPr algn="r" rtl="1"/>
                      <a:endParaRPr lang="en-GB" sz="1800" dirty="0"/>
                    </a:p>
                  </a:txBody>
                  <a:tcPr>
                    <a:solidFill>
                      <a:schemeClr val="tx2">
                        <a:lumMod val="20000"/>
                        <a:lumOff val="80000"/>
                      </a:schemeClr>
                    </a:solidFill>
                  </a:tcPr>
                </a:tc>
                <a:tc>
                  <a:txBody>
                    <a:bodyPr/>
                    <a:lstStyle/>
                    <a:p>
                      <a:pPr algn="l" rtl="1"/>
                      <a:endParaRPr lang="en-GB" sz="1800" b="1" dirty="0"/>
                    </a:p>
                  </a:txBody>
                  <a:tcPr>
                    <a:solidFill>
                      <a:schemeClr val="tx2">
                        <a:lumMod val="20000"/>
                        <a:lumOff val="80000"/>
                      </a:schemeClr>
                    </a:solidFill>
                  </a:tcPr>
                </a:tc>
                <a:tc>
                  <a:txBody>
                    <a:bodyPr/>
                    <a:lstStyle/>
                    <a:p>
                      <a:pPr algn="r" rtl="1"/>
                      <a:endParaRPr lang="en-GB" sz="1800" dirty="0"/>
                    </a:p>
                  </a:txBody>
                  <a:tcPr>
                    <a:solidFill>
                      <a:schemeClr val="tx2">
                        <a:lumMod val="20000"/>
                        <a:lumOff val="80000"/>
                      </a:schemeClr>
                    </a:solidFill>
                  </a:tcPr>
                </a:tc>
                <a:tc>
                  <a:txBody>
                    <a:bodyPr/>
                    <a:lstStyle/>
                    <a:p>
                      <a:pPr algn="l" rtl="1"/>
                      <a:endParaRPr lang="en-GB" sz="1800" b="1" dirty="0"/>
                    </a:p>
                  </a:txBody>
                  <a:tcPr>
                    <a:solidFill>
                      <a:schemeClr val="tx2">
                        <a:lumMod val="20000"/>
                        <a:lumOff val="80000"/>
                      </a:schemeClr>
                    </a:solidFill>
                  </a:tcPr>
                </a:tc>
              </a:tr>
              <a:tr h="374650">
                <a:tc>
                  <a:txBody>
                    <a:bodyPr/>
                    <a:lstStyle/>
                    <a:p>
                      <a:pPr algn="r" rtl="1"/>
                      <a:r>
                        <a:rPr lang="ar-SA" sz="1800" dirty="0" smtClean="0">
                          <a:solidFill>
                            <a:schemeClr val="tx1"/>
                          </a:solidFill>
                        </a:rPr>
                        <a:t>المجموع</a:t>
                      </a:r>
                      <a:endParaRPr lang="en-GB" sz="1800" dirty="0">
                        <a:solidFill>
                          <a:schemeClr val="tx1"/>
                        </a:solidFill>
                      </a:endParaRPr>
                    </a:p>
                  </a:txBody>
                  <a:tcPr>
                    <a:solidFill>
                      <a:srgbClr val="FFFF00"/>
                    </a:solidFill>
                  </a:tcPr>
                </a:tc>
                <a:tc>
                  <a:txBody>
                    <a:bodyPr/>
                    <a:lstStyle/>
                    <a:p>
                      <a:pPr algn="l" rtl="1"/>
                      <a:r>
                        <a:rPr lang="ar-SA" sz="1800" b="1" dirty="0" smtClean="0">
                          <a:solidFill>
                            <a:schemeClr val="tx1"/>
                          </a:solidFill>
                        </a:rPr>
                        <a:t>730000</a:t>
                      </a:r>
                      <a:endParaRPr lang="en-GB" sz="1800" b="1" dirty="0">
                        <a:solidFill>
                          <a:schemeClr val="tx1"/>
                        </a:solidFill>
                      </a:endParaRPr>
                    </a:p>
                  </a:txBody>
                  <a:tcPr>
                    <a:solidFill>
                      <a:srgbClr val="FFFF00"/>
                    </a:solidFill>
                  </a:tcPr>
                </a:tc>
                <a:tc>
                  <a:txBody>
                    <a:bodyPr/>
                    <a:lstStyle/>
                    <a:p>
                      <a:pPr algn="r" rtl="1"/>
                      <a:r>
                        <a:rPr lang="ar-SA" sz="1800" dirty="0" smtClean="0">
                          <a:solidFill>
                            <a:schemeClr val="tx1"/>
                          </a:solidFill>
                        </a:rPr>
                        <a:t>المجموع</a:t>
                      </a:r>
                      <a:endParaRPr lang="en-GB" sz="1800" dirty="0">
                        <a:solidFill>
                          <a:schemeClr val="tx1"/>
                        </a:solidFill>
                      </a:endParaRPr>
                    </a:p>
                  </a:txBody>
                  <a:tcPr>
                    <a:solidFill>
                      <a:srgbClr val="FFFF00"/>
                    </a:solidFill>
                  </a:tcPr>
                </a:tc>
                <a:tc>
                  <a:txBody>
                    <a:bodyPr/>
                    <a:lstStyle/>
                    <a:p>
                      <a:pPr algn="l" rtl="1"/>
                      <a:r>
                        <a:rPr lang="ar-SA" sz="1800" b="1" dirty="0" smtClean="0">
                          <a:solidFill>
                            <a:schemeClr val="tx1"/>
                          </a:solidFill>
                        </a:rPr>
                        <a:t>730000</a:t>
                      </a:r>
                      <a:endParaRPr lang="en-GB" sz="1800" b="1" dirty="0">
                        <a:solidFill>
                          <a:schemeClr val="tx1"/>
                        </a:solidFill>
                      </a:endParaRPr>
                    </a:p>
                  </a:txBody>
                  <a:tcPr>
                    <a:solidFill>
                      <a:srgbClr val="FFFF00"/>
                    </a:solidFill>
                  </a:tcPr>
                </a:tc>
              </a:tr>
            </a:tbl>
          </a:graphicData>
        </a:graphic>
      </p:graphicFrame>
      <p:sp>
        <p:nvSpPr>
          <p:cNvPr id="19" name="مستطيل 18"/>
          <p:cNvSpPr/>
          <p:nvPr/>
        </p:nvSpPr>
        <p:spPr>
          <a:xfrm>
            <a:off x="4599018" y="6338050"/>
            <a:ext cx="428322" cy="369332"/>
          </a:xfrm>
          <a:prstGeom prst="rect">
            <a:avLst/>
          </a:prstGeom>
        </p:spPr>
        <p:txBody>
          <a:bodyPr wrap="none">
            <a:spAutoFit/>
          </a:bodyPr>
          <a:lstStyle/>
          <a:p>
            <a:fld id="{6CB7D3F6-FC1D-45B6-B909-D0FA43723A3B}" type="slidenum">
              <a:rPr lang="ar-SA">
                <a:solidFill>
                  <a:schemeClr val="bg1"/>
                </a:solidFill>
                <a:latin typeface="Calibri" pitchFamily="34" charset="0"/>
              </a:rPr>
              <a:pPr/>
              <a:t>19</a:t>
            </a:fld>
            <a:endParaRPr lang="ar-SA" dirty="0"/>
          </a:p>
        </p:txBody>
      </p:sp>
    </p:spTree>
    <p:extLst>
      <p:ext uri="{BB962C8B-B14F-4D97-AF65-F5344CB8AC3E}">
        <p14:creationId xmlns:p14="http://schemas.microsoft.com/office/powerpoint/2010/main" val="6088338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linds(horizontal)">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solidFill>
            <a:schemeClr val="accent1"/>
          </a:solidFill>
        </p:spPr>
        <p:txBody>
          <a:bodyPr/>
          <a:lstStyle/>
          <a:p>
            <a:pPr rtl="1"/>
            <a:r>
              <a:rPr lang="ar-SA" sz="3200" b="1" dirty="0" smtClean="0">
                <a:solidFill>
                  <a:srgbClr val="FF0000"/>
                </a:solidFill>
                <a:cs typeface="Arial" pitchFamily="34" charset="0"/>
              </a:rPr>
              <a:t>قاعدة القيد المزدوج</a:t>
            </a:r>
            <a:r>
              <a:rPr lang="en-US" sz="3200" b="1" dirty="0" smtClean="0">
                <a:solidFill>
                  <a:srgbClr val="FF0000"/>
                </a:solidFill>
                <a:cs typeface="Arial" pitchFamily="34" charset="0"/>
              </a:rPr>
              <a:t>  </a:t>
            </a:r>
            <a:r>
              <a:rPr lang="ar-SA" sz="3200" b="1" dirty="0" smtClean="0">
                <a:solidFill>
                  <a:srgbClr val="FF0000"/>
                </a:solidFill>
                <a:cs typeface="Arial" pitchFamily="34" charset="0"/>
              </a:rPr>
              <a:t>  </a:t>
            </a:r>
            <a:r>
              <a:rPr lang="en-GB" sz="2800" b="1" dirty="0" smtClean="0">
                <a:solidFill>
                  <a:schemeClr val="tx1"/>
                </a:solidFill>
                <a:cs typeface="Arial" pitchFamily="34" charset="0"/>
              </a:rPr>
              <a:t>Double Entry Rule</a:t>
            </a:r>
          </a:p>
        </p:txBody>
      </p:sp>
      <p:sp>
        <p:nvSpPr>
          <p:cNvPr id="7171" name="Content Placeholder 2"/>
          <p:cNvSpPr>
            <a:spLocks noGrp="1"/>
          </p:cNvSpPr>
          <p:nvPr>
            <p:ph sz="quarter" idx="1"/>
          </p:nvPr>
        </p:nvSpPr>
        <p:spPr/>
        <p:txBody>
          <a:bodyPr/>
          <a:lstStyle/>
          <a:p>
            <a:pPr rtl="1">
              <a:buFont typeface="Wingdings 2" pitchFamily="18" charset="2"/>
              <a:buNone/>
            </a:pPr>
            <a:r>
              <a:rPr lang="ar-SA" sz="2800" smtClean="0">
                <a:cs typeface="Arial" pitchFamily="34" charset="0"/>
              </a:rPr>
              <a:t>أن لكل عملية مالية طرفين متساويين في القيمة أحدهما مدين والآخر دائن</a:t>
            </a:r>
          </a:p>
          <a:p>
            <a:pPr rtl="1">
              <a:buFont typeface="Wingdings 2" pitchFamily="18" charset="2"/>
              <a:buNone/>
            </a:pPr>
            <a:endParaRPr lang="ar-SA" sz="2800" smtClean="0">
              <a:cs typeface="Arial" pitchFamily="34" charset="0"/>
            </a:endParaRPr>
          </a:p>
          <a:p>
            <a:pPr rtl="1">
              <a:buFont typeface="Wingdings 2" pitchFamily="18" charset="2"/>
              <a:buNone/>
            </a:pPr>
            <a:r>
              <a:rPr lang="ar-SA" b="1" smtClean="0">
                <a:cs typeface="Arial" pitchFamily="34" charset="0"/>
              </a:rPr>
              <a:t>الطرف المدين:  </a:t>
            </a:r>
            <a:r>
              <a:rPr lang="ar-SA" b="1" smtClean="0">
                <a:solidFill>
                  <a:srgbClr val="FF0000"/>
                </a:solidFill>
                <a:cs typeface="Arial" pitchFamily="34" charset="0"/>
              </a:rPr>
              <a:t>الآخذ</a:t>
            </a:r>
            <a:r>
              <a:rPr lang="ar-SA" b="1" smtClean="0">
                <a:cs typeface="Arial" pitchFamily="34" charset="0"/>
              </a:rPr>
              <a:t> </a:t>
            </a:r>
            <a:r>
              <a:rPr lang="ar-SA" smtClean="0">
                <a:cs typeface="Arial" pitchFamily="34" charset="0"/>
              </a:rPr>
              <a:t>                  من يحصل على القيمة</a:t>
            </a:r>
          </a:p>
          <a:p>
            <a:pPr rtl="1">
              <a:buFont typeface="Wingdings 2" pitchFamily="18" charset="2"/>
              <a:buNone/>
            </a:pPr>
            <a:endParaRPr lang="ar-SA" smtClean="0">
              <a:cs typeface="Arial" pitchFamily="34" charset="0"/>
            </a:endParaRPr>
          </a:p>
          <a:p>
            <a:pPr rtl="1">
              <a:buFont typeface="Wingdings 2" pitchFamily="18" charset="2"/>
              <a:buNone/>
            </a:pPr>
            <a:r>
              <a:rPr lang="ar-SA" b="1" smtClean="0">
                <a:cs typeface="Arial" pitchFamily="34" charset="0"/>
              </a:rPr>
              <a:t>الطرف الدائن: </a:t>
            </a:r>
            <a:r>
              <a:rPr lang="ar-SA" b="1" smtClean="0">
                <a:solidFill>
                  <a:srgbClr val="FF0000"/>
                </a:solidFill>
                <a:cs typeface="Arial" pitchFamily="34" charset="0"/>
              </a:rPr>
              <a:t>العاطي</a:t>
            </a:r>
            <a:r>
              <a:rPr lang="ar-SA" smtClean="0">
                <a:cs typeface="Arial" pitchFamily="34" charset="0"/>
              </a:rPr>
              <a:t>                  من فقد القيمة</a:t>
            </a:r>
            <a:endParaRPr lang="en-GB" smtClean="0">
              <a:cs typeface="Arial" pitchFamily="34" charset="0"/>
            </a:endParaRPr>
          </a:p>
        </p:txBody>
      </p:sp>
      <p:sp>
        <p:nvSpPr>
          <p:cNvPr id="7" name="Left Arrow 6"/>
          <p:cNvSpPr/>
          <p:nvPr/>
        </p:nvSpPr>
        <p:spPr>
          <a:xfrm>
            <a:off x="4223971" y="3215640"/>
            <a:ext cx="977412"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 name="Left Arrow 7"/>
          <p:cNvSpPr/>
          <p:nvPr/>
        </p:nvSpPr>
        <p:spPr>
          <a:xfrm>
            <a:off x="4223971" y="4343400"/>
            <a:ext cx="1053612"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 name="مستطيل 8"/>
          <p:cNvSpPr/>
          <p:nvPr/>
        </p:nvSpPr>
        <p:spPr>
          <a:xfrm>
            <a:off x="4599018" y="6372036"/>
            <a:ext cx="428322" cy="369332"/>
          </a:xfrm>
          <a:prstGeom prst="rect">
            <a:avLst/>
          </a:prstGeom>
        </p:spPr>
        <p:txBody>
          <a:bodyPr wrap="none">
            <a:spAutoFit/>
          </a:bodyPr>
          <a:lstStyle/>
          <a:p>
            <a:fld id="{6CB7D3F6-FC1D-45B6-B909-D0FA43723A3B}" type="slidenum">
              <a:rPr lang="ar-SA">
                <a:solidFill>
                  <a:schemeClr val="bg1"/>
                </a:solidFill>
                <a:latin typeface="Calibri" pitchFamily="34" charset="0"/>
              </a:rPr>
              <a:pPr/>
              <a:t>20</a:t>
            </a:fld>
            <a:endParaRPr lang="ar-SA" dirty="0"/>
          </a:p>
        </p:txBody>
      </p:sp>
    </p:spTree>
    <p:extLst>
      <p:ext uri="{BB962C8B-B14F-4D97-AF65-F5344CB8AC3E}">
        <p14:creationId xmlns:p14="http://schemas.microsoft.com/office/powerpoint/2010/main" val="30856952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linds(horizontal)">
                                      <p:cBhvr>
                                        <p:cTn id="7" dur="500"/>
                                        <p:tgtEl>
                                          <p:spTgt spid="7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Effect transition="in" filter="blinds(horizontal)">
                                      <p:cBhvr>
                                        <p:cTn id="12" dur="500"/>
                                        <p:tgtEl>
                                          <p:spTgt spid="71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blinds(horizontal)">
                                      <p:cBhvr>
                                        <p:cTn id="17" dur="500"/>
                                        <p:tgtEl>
                                          <p:spTgt spid="717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blinds(horizontal)">
                                      <p:cBhvr>
                                        <p:cTn id="27" dur="500"/>
                                        <p:tgtEl>
                                          <p:spTgt spid="717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a:xfrm>
            <a:off x="914400" y="274638"/>
            <a:ext cx="7772400" cy="868362"/>
          </a:xfrm>
          <a:solidFill>
            <a:schemeClr val="accent1"/>
          </a:solidFill>
        </p:spPr>
        <p:txBody>
          <a:bodyPr/>
          <a:lstStyle/>
          <a:p>
            <a:pPr algn="ctr"/>
            <a:r>
              <a:rPr lang="ar-SA" sz="3200" b="1" dirty="0" smtClean="0">
                <a:solidFill>
                  <a:srgbClr val="FF0000"/>
                </a:solidFill>
                <a:cs typeface="Arial" pitchFamily="34" charset="0"/>
              </a:rPr>
              <a:t>تحليل العمليات المالية إلى أطرافها المدينة والدائنة</a:t>
            </a:r>
            <a:endParaRPr lang="en-GB" sz="3200" b="1" dirty="0" smtClean="0">
              <a:solidFill>
                <a:srgbClr val="FF0000"/>
              </a:solidFill>
              <a:cs typeface="Arial" pitchFamily="34" charset="0"/>
            </a:endParaRPr>
          </a:p>
        </p:txBody>
      </p:sp>
      <p:sp>
        <p:nvSpPr>
          <p:cNvPr id="94211" name="Content Placeholder 2"/>
          <p:cNvSpPr>
            <a:spLocks noGrp="1"/>
          </p:cNvSpPr>
          <p:nvPr>
            <p:ph sz="quarter" idx="1"/>
          </p:nvPr>
        </p:nvSpPr>
        <p:spPr>
          <a:xfrm>
            <a:off x="609600" y="1600200"/>
            <a:ext cx="8077200" cy="4419600"/>
          </a:xfrm>
        </p:spPr>
        <p:txBody>
          <a:bodyPr/>
          <a:lstStyle/>
          <a:p>
            <a:endParaRPr lang="ar-SA" smtClean="0">
              <a:cs typeface="Arial" pitchFamily="34" charset="0"/>
            </a:endParaRPr>
          </a:p>
          <a:p>
            <a:r>
              <a:rPr lang="ar-SA" smtClean="0">
                <a:cs typeface="Arial" pitchFamily="34" charset="0"/>
              </a:rPr>
              <a:t>بالتطبيق على مثال منشأة فاضل التجارية (جوالات 2020)</a:t>
            </a:r>
          </a:p>
          <a:p>
            <a:endParaRPr lang="en-GB" smtClean="0">
              <a:cs typeface="Arial" pitchFamily="34" charset="0"/>
            </a:endParaRPr>
          </a:p>
        </p:txBody>
      </p:sp>
      <p:sp>
        <p:nvSpPr>
          <p:cNvPr id="6" name="مستطيل 5"/>
          <p:cNvSpPr/>
          <p:nvPr/>
        </p:nvSpPr>
        <p:spPr>
          <a:xfrm>
            <a:off x="4599018" y="6372036"/>
            <a:ext cx="428322" cy="369332"/>
          </a:xfrm>
          <a:prstGeom prst="rect">
            <a:avLst/>
          </a:prstGeom>
        </p:spPr>
        <p:txBody>
          <a:bodyPr wrap="none">
            <a:spAutoFit/>
          </a:bodyPr>
          <a:lstStyle/>
          <a:p>
            <a:fld id="{6CB7D3F6-FC1D-45B6-B909-D0FA43723A3B}" type="slidenum">
              <a:rPr lang="ar-SA">
                <a:solidFill>
                  <a:schemeClr val="bg1"/>
                </a:solidFill>
                <a:latin typeface="Calibri" pitchFamily="34" charset="0"/>
              </a:rPr>
              <a:pPr/>
              <a:t>21</a:t>
            </a:fld>
            <a:endParaRPr lang="ar-SA" dirty="0"/>
          </a:p>
        </p:txBody>
      </p:sp>
    </p:spTree>
    <p:extLst>
      <p:ext uri="{BB962C8B-B14F-4D97-AF65-F5344CB8AC3E}">
        <p14:creationId xmlns:p14="http://schemas.microsoft.com/office/powerpoint/2010/main" val="2205193891"/>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a:solidFill>
            <a:schemeClr val="accent1"/>
          </a:solidFill>
        </p:spPr>
        <p:txBody>
          <a:bodyPr/>
          <a:lstStyle/>
          <a:p>
            <a:pPr algn="just" rtl="1"/>
            <a:r>
              <a:rPr lang="ar-SA" sz="2400" b="1" dirty="0" smtClean="0">
                <a:solidFill>
                  <a:srgbClr val="FF0000"/>
                </a:solidFill>
                <a:cs typeface="Arial" pitchFamily="34" charset="0"/>
              </a:rPr>
              <a:t>العملية الأولى: إيداع مبلغ 500 ألف ريال في حساب المنشأة التجارية ببنك الرياض كرأس مال للمنشأة</a:t>
            </a:r>
            <a:endParaRPr lang="en-GB" sz="2400" dirty="0" smtClean="0">
              <a:solidFill>
                <a:srgbClr val="FF0000"/>
              </a:solidFill>
              <a:cs typeface="Arial" pitchFamily="34" charset="0"/>
            </a:endParaRPr>
          </a:p>
        </p:txBody>
      </p:sp>
      <p:graphicFrame>
        <p:nvGraphicFramePr>
          <p:cNvPr id="7" name="Content Placeholder 7"/>
          <p:cNvGraphicFramePr>
            <a:graphicFrameLocks noGrp="1"/>
          </p:cNvGraphicFramePr>
          <p:nvPr>
            <p:ph sz="quarter" idx="1"/>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Down Arrow 7"/>
          <p:cNvSpPr/>
          <p:nvPr/>
        </p:nvSpPr>
        <p:spPr>
          <a:xfrm>
            <a:off x="6963508" y="3352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 name="Down Arrow 8"/>
          <p:cNvSpPr/>
          <p:nvPr/>
        </p:nvSpPr>
        <p:spPr>
          <a:xfrm>
            <a:off x="6963508" y="4419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3" name="Down Arrow 12"/>
          <p:cNvSpPr/>
          <p:nvPr/>
        </p:nvSpPr>
        <p:spPr>
          <a:xfrm>
            <a:off x="6893170" y="5257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95240" name="Group 15"/>
          <p:cNvGrpSpPr>
            <a:grpSpLocks/>
          </p:cNvGrpSpPr>
          <p:nvPr/>
        </p:nvGrpSpPr>
        <p:grpSpPr bwMode="auto">
          <a:xfrm>
            <a:off x="2438400" y="2590801"/>
            <a:ext cx="990600" cy="684213"/>
            <a:chOff x="5791202" y="1142998"/>
            <a:chExt cx="1012649" cy="683420"/>
          </a:xfrm>
        </p:grpSpPr>
        <p:sp>
          <p:nvSpPr>
            <p:cNvPr id="17" name="Rectangle 16"/>
            <p:cNvSpPr/>
            <p:nvPr/>
          </p:nvSpPr>
          <p:spPr>
            <a:xfrm>
              <a:off x="5791202" y="1142998"/>
              <a:ext cx="1012649" cy="68342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Rectangle 17"/>
            <p:cNvSpPr/>
            <p:nvPr/>
          </p:nvSpPr>
          <p:spPr>
            <a:xfrm>
              <a:off x="5791202" y="1142998"/>
              <a:ext cx="1012649" cy="68342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رأس المال </a:t>
              </a:r>
            </a:p>
            <a:p>
              <a:pPr algn="ctr" defTabSz="889000">
                <a:lnSpc>
                  <a:spcPct val="90000"/>
                </a:lnSpc>
                <a:spcAft>
                  <a:spcPct val="35000"/>
                </a:spcAft>
                <a:defRPr/>
              </a:pPr>
              <a:r>
                <a:rPr lang="ar-SA" sz="2000" dirty="0">
                  <a:solidFill>
                    <a:schemeClr val="tx1"/>
                  </a:solidFill>
                </a:rPr>
                <a:t>(</a:t>
              </a:r>
              <a:r>
                <a:rPr lang="ar-SA" sz="2000" dirty="0" err="1">
                  <a:solidFill>
                    <a:schemeClr val="tx1"/>
                  </a:solidFill>
                </a:rPr>
                <a:t>العاطي</a:t>
              </a:r>
              <a:r>
                <a:rPr lang="ar-SA" sz="2000" dirty="0">
                  <a:solidFill>
                    <a:schemeClr val="tx1"/>
                  </a:solidFill>
                </a:rPr>
                <a:t>)</a:t>
              </a:r>
            </a:p>
          </p:txBody>
        </p:sp>
      </p:grpSp>
      <p:sp>
        <p:nvSpPr>
          <p:cNvPr id="19" name="Down Arrow 18"/>
          <p:cNvSpPr/>
          <p:nvPr/>
        </p:nvSpPr>
        <p:spPr>
          <a:xfrm>
            <a:off x="2667000" y="3276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95242" name="Group 19"/>
          <p:cNvGrpSpPr>
            <a:grpSpLocks/>
          </p:cNvGrpSpPr>
          <p:nvPr/>
        </p:nvGrpSpPr>
        <p:grpSpPr bwMode="auto">
          <a:xfrm>
            <a:off x="2590800" y="3657600"/>
            <a:ext cx="715108" cy="566738"/>
            <a:chOff x="5943595" y="2209803"/>
            <a:chExt cx="714241" cy="567488"/>
          </a:xfrm>
        </p:grpSpPr>
        <p:sp>
          <p:nvSpPr>
            <p:cNvPr id="21" name="Rectangle 20"/>
            <p:cNvSpPr/>
            <p:nvPr/>
          </p:nvSpPr>
          <p:spPr>
            <a:xfrm>
              <a:off x="5943595" y="2209803"/>
              <a:ext cx="714241" cy="56748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Rectangle 21"/>
            <p:cNvSpPr/>
            <p:nvPr/>
          </p:nvSpPr>
          <p:spPr>
            <a:xfrm>
              <a:off x="5943595" y="2209803"/>
              <a:ext cx="714241" cy="567488"/>
            </a:xfrm>
            <a:prstGeom prst="rect">
              <a:avLst/>
            </a:prstGeom>
            <a:solidFill>
              <a:srgbClr val="FFFF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حق ملكية</a:t>
              </a:r>
            </a:p>
          </p:txBody>
        </p:sp>
      </p:grpSp>
      <p:sp>
        <p:nvSpPr>
          <p:cNvPr id="24" name="Down Arrow 23"/>
          <p:cNvSpPr/>
          <p:nvPr/>
        </p:nvSpPr>
        <p:spPr>
          <a:xfrm>
            <a:off x="2743200" y="4267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4" name="Group 24"/>
          <p:cNvGrpSpPr>
            <a:grpSpLocks/>
          </p:cNvGrpSpPr>
          <p:nvPr/>
        </p:nvGrpSpPr>
        <p:grpSpPr bwMode="auto">
          <a:xfrm>
            <a:off x="2590801" y="4648202"/>
            <a:ext cx="741363" cy="500063"/>
            <a:chOff x="5943595" y="3200400"/>
            <a:chExt cx="740913" cy="499310"/>
          </a:xfrm>
          <a:solidFill>
            <a:schemeClr val="accent6">
              <a:lumMod val="60000"/>
              <a:lumOff val="40000"/>
            </a:schemeClr>
          </a:solidFill>
        </p:grpSpPr>
        <p:sp>
          <p:nvSpPr>
            <p:cNvPr id="26" name="Rectangle 25"/>
            <p:cNvSpPr/>
            <p:nvPr/>
          </p:nvSpPr>
          <p:spPr>
            <a:xfrm>
              <a:off x="5943595" y="3200400"/>
              <a:ext cx="740913" cy="499310"/>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Rectangle 26"/>
            <p:cNvSpPr/>
            <p:nvPr/>
          </p:nvSpPr>
          <p:spPr>
            <a:xfrm>
              <a:off x="5943595" y="3200400"/>
              <a:ext cx="740913" cy="499310"/>
            </a:xfrm>
            <a:prstGeom prst="rect">
              <a:avLst/>
            </a:prstGeom>
            <a:solidFill>
              <a:srgbClr val="FF00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دائن</a:t>
              </a:r>
              <a:endParaRPr lang="en-GB" sz="2000" dirty="0"/>
            </a:p>
          </p:txBody>
        </p:sp>
      </p:grpSp>
      <p:sp>
        <p:nvSpPr>
          <p:cNvPr id="28" name="Down Arrow 27"/>
          <p:cNvSpPr/>
          <p:nvPr/>
        </p:nvSpPr>
        <p:spPr>
          <a:xfrm>
            <a:off x="27432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95246" name="Group 28"/>
          <p:cNvGrpSpPr>
            <a:grpSpLocks/>
          </p:cNvGrpSpPr>
          <p:nvPr/>
        </p:nvGrpSpPr>
        <p:grpSpPr bwMode="auto">
          <a:xfrm>
            <a:off x="6752492" y="5562600"/>
            <a:ext cx="914400" cy="381000"/>
            <a:chOff x="5943595" y="3200400"/>
            <a:chExt cx="740913" cy="499310"/>
          </a:xfrm>
        </p:grpSpPr>
        <p:sp>
          <p:nvSpPr>
            <p:cNvPr id="30" name="Rectangle 29"/>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Rectangle 30"/>
            <p:cNvSpPr/>
            <p:nvPr/>
          </p:nvSpPr>
          <p:spPr>
            <a:xfrm>
              <a:off x="5943595" y="3200400"/>
              <a:ext cx="740913" cy="49931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500000</a:t>
              </a:r>
              <a:endParaRPr lang="en-GB" sz="2000" dirty="0"/>
            </a:p>
          </p:txBody>
        </p:sp>
      </p:grpSp>
      <p:grpSp>
        <p:nvGrpSpPr>
          <p:cNvPr id="95247" name="Group 31"/>
          <p:cNvGrpSpPr>
            <a:grpSpLocks/>
          </p:cNvGrpSpPr>
          <p:nvPr/>
        </p:nvGrpSpPr>
        <p:grpSpPr bwMode="auto">
          <a:xfrm>
            <a:off x="2514600" y="5486400"/>
            <a:ext cx="893885" cy="381000"/>
            <a:chOff x="5943595" y="3200400"/>
            <a:chExt cx="740913" cy="499310"/>
          </a:xfrm>
        </p:grpSpPr>
        <p:sp>
          <p:nvSpPr>
            <p:cNvPr id="33" name="Rectangle 32"/>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 name="Rectangle 33"/>
            <p:cNvSpPr/>
            <p:nvPr/>
          </p:nvSpPr>
          <p:spPr>
            <a:xfrm>
              <a:off x="5943595" y="3200400"/>
              <a:ext cx="740913" cy="49931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500000</a:t>
              </a:r>
              <a:endParaRPr lang="en-GB" sz="2000" dirty="0"/>
            </a:p>
          </p:txBody>
        </p:sp>
      </p:grpSp>
      <p:sp>
        <p:nvSpPr>
          <p:cNvPr id="29" name="مستطيل 28"/>
          <p:cNvSpPr/>
          <p:nvPr/>
        </p:nvSpPr>
        <p:spPr>
          <a:xfrm>
            <a:off x="4599018" y="6372036"/>
            <a:ext cx="428322" cy="369332"/>
          </a:xfrm>
          <a:prstGeom prst="rect">
            <a:avLst/>
          </a:prstGeom>
        </p:spPr>
        <p:txBody>
          <a:bodyPr wrap="none">
            <a:spAutoFit/>
          </a:bodyPr>
          <a:lstStyle/>
          <a:p>
            <a:fld id="{6CB7D3F6-FC1D-45B6-B909-D0FA43723A3B}" type="slidenum">
              <a:rPr lang="ar-SA">
                <a:solidFill>
                  <a:schemeClr val="bg1"/>
                </a:solidFill>
                <a:latin typeface="Calibri" pitchFamily="34" charset="0"/>
              </a:rPr>
              <a:pPr/>
              <a:t>22</a:t>
            </a:fld>
            <a:endParaRPr lang="ar-SA" dirty="0"/>
          </a:p>
        </p:txBody>
      </p:sp>
    </p:spTree>
    <p:extLst>
      <p:ext uri="{BB962C8B-B14F-4D97-AF65-F5344CB8AC3E}">
        <p14:creationId xmlns:p14="http://schemas.microsoft.com/office/powerpoint/2010/main" val="342853402"/>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a:defRPr/>
            </a:pPr>
            <a:endParaRPr lang="en-GB" smtClean="0"/>
          </a:p>
        </p:txBody>
      </p:sp>
      <p:sp>
        <p:nvSpPr>
          <p:cNvPr id="96259" name="Content Placeholder 2"/>
          <p:cNvSpPr>
            <a:spLocks noGrp="1"/>
          </p:cNvSpPr>
          <p:nvPr>
            <p:ph sz="quarter" idx="1"/>
          </p:nvPr>
        </p:nvSpPr>
        <p:spPr/>
        <p:txBody>
          <a:bodyPr/>
          <a:lstStyle/>
          <a:p>
            <a:endParaRPr lang="en-GB" smtClean="0">
              <a:cs typeface="Arial" pitchFamily="34" charset="0"/>
            </a:endParaRPr>
          </a:p>
        </p:txBody>
      </p:sp>
      <p:sp>
        <p:nvSpPr>
          <p:cNvPr id="96261" name="Title 1"/>
          <p:cNvSpPr txBox="1">
            <a:spLocks/>
          </p:cNvSpPr>
          <p:nvPr/>
        </p:nvSpPr>
        <p:spPr bwMode="auto">
          <a:xfrm>
            <a:off x="914400" y="274638"/>
            <a:ext cx="7772400" cy="1143000"/>
          </a:xfrm>
          <a:prstGeom prst="rect">
            <a:avLst/>
          </a:prstGeom>
          <a:solidFill>
            <a:schemeClr val="accent1"/>
          </a:solidFill>
          <a:ln>
            <a:noFill/>
          </a:ln>
        </p:spPr>
        <p:txBody>
          <a:bodyPr bIns="9144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2400" b="1" dirty="0">
                <a:solidFill>
                  <a:srgbClr val="FF0000"/>
                </a:solidFill>
              </a:rPr>
              <a:t>العملية الثانية: اقترضت منشأة فاضل مبلغ 200 ألف ريال من بنك الرياض لاستكمال مستلزمات بدء النشاط وتم إيداعها حساب المنشأة بالبنك</a:t>
            </a:r>
            <a:endParaRPr lang="en-GB" sz="2400" dirty="0">
              <a:solidFill>
                <a:srgbClr val="FF0000"/>
              </a:solidFill>
            </a:endParaRPr>
          </a:p>
        </p:txBody>
      </p:sp>
      <p:graphicFrame>
        <p:nvGraphicFramePr>
          <p:cNvPr id="11" name="Content Placeholder 7"/>
          <p:cNvGraphicFramePr>
            <a:graphicFrameLocks/>
          </p:cNvGraphicFramePr>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Down Arrow 11"/>
          <p:cNvSpPr/>
          <p:nvPr/>
        </p:nvSpPr>
        <p:spPr>
          <a:xfrm>
            <a:off x="6752493" y="3276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3" name="Down Arrow 12"/>
          <p:cNvSpPr/>
          <p:nvPr/>
        </p:nvSpPr>
        <p:spPr>
          <a:xfrm>
            <a:off x="6752493" y="4267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4" name="Down Arrow 13"/>
          <p:cNvSpPr/>
          <p:nvPr/>
        </p:nvSpPr>
        <p:spPr>
          <a:xfrm>
            <a:off x="6822831"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96267" name="Group 14"/>
          <p:cNvGrpSpPr>
            <a:grpSpLocks/>
          </p:cNvGrpSpPr>
          <p:nvPr/>
        </p:nvGrpSpPr>
        <p:grpSpPr bwMode="auto">
          <a:xfrm>
            <a:off x="2438400" y="2590801"/>
            <a:ext cx="990600" cy="684213"/>
            <a:chOff x="5791202" y="1142998"/>
            <a:chExt cx="1012649" cy="683420"/>
          </a:xfrm>
        </p:grpSpPr>
        <p:sp>
          <p:nvSpPr>
            <p:cNvPr id="16" name="Rectangle 15"/>
            <p:cNvSpPr/>
            <p:nvPr/>
          </p:nvSpPr>
          <p:spPr>
            <a:xfrm>
              <a:off x="5791202" y="1142998"/>
              <a:ext cx="1012649" cy="68342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Rectangle 16"/>
            <p:cNvSpPr/>
            <p:nvPr/>
          </p:nvSpPr>
          <p:spPr>
            <a:xfrm>
              <a:off x="5791202" y="1142998"/>
              <a:ext cx="1012649" cy="68342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قرض البنك</a:t>
              </a:r>
            </a:p>
            <a:p>
              <a:pPr algn="ctr" defTabSz="889000">
                <a:lnSpc>
                  <a:spcPct val="90000"/>
                </a:lnSpc>
                <a:spcAft>
                  <a:spcPct val="35000"/>
                </a:spcAft>
                <a:defRPr/>
              </a:pPr>
              <a:r>
                <a:rPr lang="ar-SA" sz="2000" dirty="0">
                  <a:solidFill>
                    <a:schemeClr val="tx1"/>
                  </a:solidFill>
                </a:rPr>
                <a:t>(</a:t>
              </a:r>
              <a:r>
                <a:rPr lang="ar-SA" sz="2000" dirty="0" err="1">
                  <a:solidFill>
                    <a:schemeClr val="tx1"/>
                  </a:solidFill>
                </a:rPr>
                <a:t>العاطي</a:t>
              </a:r>
              <a:r>
                <a:rPr lang="ar-SA" sz="2000" dirty="0">
                  <a:solidFill>
                    <a:schemeClr val="tx1"/>
                  </a:solidFill>
                </a:rPr>
                <a:t>)</a:t>
              </a:r>
            </a:p>
          </p:txBody>
        </p:sp>
      </p:grpSp>
      <p:sp>
        <p:nvSpPr>
          <p:cNvPr id="18" name="Down Arrow 17"/>
          <p:cNvSpPr/>
          <p:nvPr/>
        </p:nvSpPr>
        <p:spPr>
          <a:xfrm>
            <a:off x="2667000" y="3276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96269" name="Group 18"/>
          <p:cNvGrpSpPr>
            <a:grpSpLocks/>
          </p:cNvGrpSpPr>
          <p:nvPr/>
        </p:nvGrpSpPr>
        <p:grpSpPr bwMode="auto">
          <a:xfrm>
            <a:off x="2590800" y="3657600"/>
            <a:ext cx="715108" cy="566738"/>
            <a:chOff x="5943595" y="2209803"/>
            <a:chExt cx="714241" cy="567488"/>
          </a:xfrm>
        </p:grpSpPr>
        <p:sp>
          <p:nvSpPr>
            <p:cNvPr id="20" name="Rectangle 19"/>
            <p:cNvSpPr/>
            <p:nvPr/>
          </p:nvSpPr>
          <p:spPr>
            <a:xfrm>
              <a:off x="5943595" y="2209803"/>
              <a:ext cx="714241" cy="56748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Rectangle 20"/>
            <p:cNvSpPr/>
            <p:nvPr/>
          </p:nvSpPr>
          <p:spPr>
            <a:xfrm>
              <a:off x="5943595" y="2209803"/>
              <a:ext cx="714241" cy="567488"/>
            </a:xfrm>
            <a:prstGeom prst="rect">
              <a:avLst/>
            </a:prstGeom>
            <a:solidFill>
              <a:srgbClr val="FFFF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خصم</a:t>
              </a:r>
            </a:p>
          </p:txBody>
        </p:sp>
      </p:grpSp>
      <p:sp>
        <p:nvSpPr>
          <p:cNvPr id="22" name="Down Arrow 21"/>
          <p:cNvSpPr/>
          <p:nvPr/>
        </p:nvSpPr>
        <p:spPr>
          <a:xfrm>
            <a:off x="2743200" y="4267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4" name="Group 22"/>
          <p:cNvGrpSpPr>
            <a:grpSpLocks/>
          </p:cNvGrpSpPr>
          <p:nvPr/>
        </p:nvGrpSpPr>
        <p:grpSpPr bwMode="auto">
          <a:xfrm>
            <a:off x="2590801" y="4648202"/>
            <a:ext cx="741363" cy="500063"/>
            <a:chOff x="5943595" y="3200400"/>
            <a:chExt cx="740913" cy="499310"/>
          </a:xfrm>
          <a:solidFill>
            <a:srgbClr val="FF0000"/>
          </a:solidFill>
        </p:grpSpPr>
        <p:sp>
          <p:nvSpPr>
            <p:cNvPr id="24" name="Rectangle 23"/>
            <p:cNvSpPr/>
            <p:nvPr/>
          </p:nvSpPr>
          <p:spPr>
            <a:xfrm>
              <a:off x="5943595" y="3200400"/>
              <a:ext cx="740913" cy="499310"/>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Rectangle 24"/>
            <p:cNvSpPr/>
            <p:nvPr/>
          </p:nvSpPr>
          <p:spPr>
            <a:xfrm>
              <a:off x="5943595" y="3200400"/>
              <a:ext cx="740913" cy="499310"/>
            </a:xfrm>
            <a:prstGeom prst="rect">
              <a:avLst/>
            </a:prstGeom>
            <a:grp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دائن</a:t>
              </a:r>
              <a:endParaRPr lang="en-GB" sz="2000" dirty="0"/>
            </a:p>
          </p:txBody>
        </p:sp>
      </p:grpSp>
      <p:sp>
        <p:nvSpPr>
          <p:cNvPr id="26" name="Down Arrow 25"/>
          <p:cNvSpPr/>
          <p:nvPr/>
        </p:nvSpPr>
        <p:spPr>
          <a:xfrm>
            <a:off x="27432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96273" name="Group 26"/>
          <p:cNvGrpSpPr>
            <a:grpSpLocks/>
          </p:cNvGrpSpPr>
          <p:nvPr/>
        </p:nvGrpSpPr>
        <p:grpSpPr bwMode="auto">
          <a:xfrm>
            <a:off x="6611815" y="5486400"/>
            <a:ext cx="914400" cy="381000"/>
            <a:chOff x="5943595" y="3200400"/>
            <a:chExt cx="740913" cy="499310"/>
          </a:xfrm>
        </p:grpSpPr>
        <p:sp>
          <p:nvSpPr>
            <p:cNvPr id="28" name="Rectangle 27"/>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Rectangle 28"/>
            <p:cNvSpPr/>
            <p:nvPr/>
          </p:nvSpPr>
          <p:spPr>
            <a:xfrm>
              <a:off x="5943595" y="3200400"/>
              <a:ext cx="740913" cy="49931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200000</a:t>
              </a:r>
              <a:endParaRPr lang="en-GB" sz="2000" dirty="0"/>
            </a:p>
          </p:txBody>
        </p:sp>
      </p:grpSp>
      <p:grpSp>
        <p:nvGrpSpPr>
          <p:cNvPr id="96274" name="Group 29"/>
          <p:cNvGrpSpPr>
            <a:grpSpLocks/>
          </p:cNvGrpSpPr>
          <p:nvPr/>
        </p:nvGrpSpPr>
        <p:grpSpPr bwMode="auto">
          <a:xfrm>
            <a:off x="2514600" y="5486400"/>
            <a:ext cx="893885" cy="381000"/>
            <a:chOff x="5943595" y="3200400"/>
            <a:chExt cx="740913" cy="499310"/>
          </a:xfrm>
        </p:grpSpPr>
        <p:sp>
          <p:nvSpPr>
            <p:cNvPr id="31" name="Rectangle 30"/>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2" name="Rectangle 31"/>
            <p:cNvSpPr/>
            <p:nvPr/>
          </p:nvSpPr>
          <p:spPr>
            <a:xfrm>
              <a:off x="5943595" y="3200400"/>
              <a:ext cx="740913" cy="49931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200000</a:t>
              </a:r>
              <a:endParaRPr lang="en-GB" sz="2000" dirty="0"/>
            </a:p>
          </p:txBody>
        </p:sp>
      </p:grpSp>
      <p:sp>
        <p:nvSpPr>
          <p:cNvPr id="30" name="مستطيل 29"/>
          <p:cNvSpPr/>
          <p:nvPr/>
        </p:nvSpPr>
        <p:spPr>
          <a:xfrm>
            <a:off x="4599018" y="6372036"/>
            <a:ext cx="428322" cy="369332"/>
          </a:xfrm>
          <a:prstGeom prst="rect">
            <a:avLst/>
          </a:prstGeom>
        </p:spPr>
        <p:txBody>
          <a:bodyPr wrap="none">
            <a:spAutoFit/>
          </a:bodyPr>
          <a:lstStyle/>
          <a:p>
            <a:fld id="{6CB7D3F6-FC1D-45B6-B909-D0FA43723A3B}" type="slidenum">
              <a:rPr lang="ar-SA">
                <a:solidFill>
                  <a:schemeClr val="bg1"/>
                </a:solidFill>
                <a:latin typeface="Calibri" pitchFamily="34" charset="0"/>
              </a:rPr>
              <a:pPr/>
              <a:t>23</a:t>
            </a:fld>
            <a:endParaRPr lang="ar-SA" dirty="0"/>
          </a:p>
        </p:txBody>
      </p:sp>
    </p:spTree>
    <p:extLst>
      <p:ext uri="{BB962C8B-B14F-4D97-AF65-F5344CB8AC3E}">
        <p14:creationId xmlns:p14="http://schemas.microsoft.com/office/powerpoint/2010/main" val="2952847188"/>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pPr>
              <a:defRPr/>
            </a:pPr>
            <a:endParaRPr lang="en-GB" smtClean="0"/>
          </a:p>
        </p:txBody>
      </p:sp>
      <p:sp>
        <p:nvSpPr>
          <p:cNvPr id="97283" name="Content Placeholder 2"/>
          <p:cNvSpPr>
            <a:spLocks noGrp="1"/>
          </p:cNvSpPr>
          <p:nvPr>
            <p:ph sz="quarter" idx="1"/>
          </p:nvPr>
        </p:nvSpPr>
        <p:spPr/>
        <p:txBody>
          <a:bodyPr/>
          <a:lstStyle/>
          <a:p>
            <a:endParaRPr lang="en-GB" smtClean="0">
              <a:cs typeface="Arial" pitchFamily="34" charset="0"/>
            </a:endParaRPr>
          </a:p>
        </p:txBody>
      </p:sp>
      <p:sp>
        <p:nvSpPr>
          <p:cNvPr id="97285" name="Title 1"/>
          <p:cNvSpPr txBox="1">
            <a:spLocks/>
          </p:cNvSpPr>
          <p:nvPr/>
        </p:nvSpPr>
        <p:spPr bwMode="auto">
          <a:xfrm>
            <a:off x="914400" y="274638"/>
            <a:ext cx="7772400" cy="1143000"/>
          </a:xfrm>
          <a:prstGeom prst="rect">
            <a:avLst/>
          </a:prstGeom>
          <a:solidFill>
            <a:schemeClr val="accent1"/>
          </a:solidFill>
          <a:ln>
            <a:noFill/>
          </a:ln>
        </p:spPr>
        <p:txBody>
          <a:bodyPr bIns="9144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r>
              <a:rPr lang="ar-SA" sz="2200" b="1" dirty="0">
                <a:solidFill>
                  <a:srgbClr val="FF0000"/>
                </a:solidFill>
              </a:rPr>
              <a:t>العملية الثالثة: اشترت منشأة فاضل مبنى بمبلغ 250 ألف ريال ليكون مقراً للنشاط، وقد تم سداد القيمة لصاحب المبنى بشيك مسحوب على حساب المنشأة ببنك الرياض</a:t>
            </a:r>
            <a:endParaRPr lang="en-GB" sz="2200" dirty="0">
              <a:solidFill>
                <a:srgbClr val="FF0000"/>
              </a:solidFill>
            </a:endParaRPr>
          </a:p>
        </p:txBody>
      </p:sp>
      <p:graphicFrame>
        <p:nvGraphicFramePr>
          <p:cNvPr id="11" name="Content Placeholder 7"/>
          <p:cNvGraphicFramePr>
            <a:graphicFrameLocks/>
          </p:cNvGraphicFramePr>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Down Arrow 11"/>
          <p:cNvSpPr/>
          <p:nvPr/>
        </p:nvSpPr>
        <p:spPr>
          <a:xfrm>
            <a:off x="6822831" y="3276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3" name="Down Arrow 12"/>
          <p:cNvSpPr/>
          <p:nvPr/>
        </p:nvSpPr>
        <p:spPr>
          <a:xfrm>
            <a:off x="6822831" y="4267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4" name="Down Arrow 13"/>
          <p:cNvSpPr/>
          <p:nvPr/>
        </p:nvSpPr>
        <p:spPr>
          <a:xfrm>
            <a:off x="6822831"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97291" name="Group 14"/>
          <p:cNvGrpSpPr>
            <a:grpSpLocks/>
          </p:cNvGrpSpPr>
          <p:nvPr/>
        </p:nvGrpSpPr>
        <p:grpSpPr bwMode="auto">
          <a:xfrm>
            <a:off x="2438400" y="2590801"/>
            <a:ext cx="990600" cy="684213"/>
            <a:chOff x="5791202" y="1142998"/>
            <a:chExt cx="1012649" cy="683420"/>
          </a:xfrm>
        </p:grpSpPr>
        <p:sp>
          <p:nvSpPr>
            <p:cNvPr id="16" name="Rectangle 15"/>
            <p:cNvSpPr/>
            <p:nvPr/>
          </p:nvSpPr>
          <p:spPr>
            <a:xfrm>
              <a:off x="5791202" y="1142998"/>
              <a:ext cx="1012649" cy="68342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Rectangle 16"/>
            <p:cNvSpPr/>
            <p:nvPr/>
          </p:nvSpPr>
          <p:spPr>
            <a:xfrm>
              <a:off x="5791202" y="1142998"/>
              <a:ext cx="1012649" cy="68342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البنك</a:t>
              </a:r>
            </a:p>
            <a:p>
              <a:pPr algn="ctr" defTabSz="889000">
                <a:lnSpc>
                  <a:spcPct val="90000"/>
                </a:lnSpc>
                <a:spcAft>
                  <a:spcPct val="35000"/>
                </a:spcAft>
                <a:defRPr/>
              </a:pPr>
              <a:r>
                <a:rPr lang="ar-SA" sz="2000" dirty="0">
                  <a:solidFill>
                    <a:schemeClr val="tx1"/>
                  </a:solidFill>
                </a:rPr>
                <a:t>(</a:t>
              </a:r>
              <a:r>
                <a:rPr lang="ar-SA" sz="2000" dirty="0" err="1">
                  <a:solidFill>
                    <a:schemeClr val="tx1"/>
                  </a:solidFill>
                </a:rPr>
                <a:t>العاطي</a:t>
              </a:r>
              <a:r>
                <a:rPr lang="ar-SA" sz="2000" dirty="0">
                  <a:solidFill>
                    <a:schemeClr val="tx1"/>
                  </a:solidFill>
                </a:rPr>
                <a:t>)</a:t>
              </a:r>
            </a:p>
          </p:txBody>
        </p:sp>
      </p:grpSp>
      <p:sp>
        <p:nvSpPr>
          <p:cNvPr id="18" name="Down Arrow 17"/>
          <p:cNvSpPr/>
          <p:nvPr/>
        </p:nvSpPr>
        <p:spPr>
          <a:xfrm>
            <a:off x="2667000" y="3276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97293" name="Group 18"/>
          <p:cNvGrpSpPr>
            <a:grpSpLocks/>
          </p:cNvGrpSpPr>
          <p:nvPr/>
        </p:nvGrpSpPr>
        <p:grpSpPr bwMode="auto">
          <a:xfrm>
            <a:off x="2590800" y="3657600"/>
            <a:ext cx="715108" cy="566738"/>
            <a:chOff x="5943595" y="2209803"/>
            <a:chExt cx="714241" cy="567488"/>
          </a:xfrm>
        </p:grpSpPr>
        <p:sp>
          <p:nvSpPr>
            <p:cNvPr id="20" name="Rectangle 19"/>
            <p:cNvSpPr/>
            <p:nvPr/>
          </p:nvSpPr>
          <p:spPr>
            <a:xfrm>
              <a:off x="5943595" y="2209803"/>
              <a:ext cx="714241" cy="56748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Rectangle 20"/>
            <p:cNvSpPr/>
            <p:nvPr/>
          </p:nvSpPr>
          <p:spPr>
            <a:xfrm>
              <a:off x="5943595" y="2209803"/>
              <a:ext cx="714241" cy="567488"/>
            </a:xfrm>
            <a:prstGeom prst="rect">
              <a:avLst/>
            </a:prstGeom>
            <a:solidFill>
              <a:srgbClr val="FFFF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أصل</a:t>
              </a:r>
            </a:p>
          </p:txBody>
        </p:sp>
      </p:grpSp>
      <p:sp>
        <p:nvSpPr>
          <p:cNvPr id="22" name="Down Arrow 21"/>
          <p:cNvSpPr/>
          <p:nvPr/>
        </p:nvSpPr>
        <p:spPr>
          <a:xfrm>
            <a:off x="2743200" y="4267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97295" name="Group 22"/>
          <p:cNvGrpSpPr>
            <a:grpSpLocks/>
          </p:cNvGrpSpPr>
          <p:nvPr/>
        </p:nvGrpSpPr>
        <p:grpSpPr bwMode="auto">
          <a:xfrm>
            <a:off x="2590800" y="4648201"/>
            <a:ext cx="741485" cy="500063"/>
            <a:chOff x="5943595" y="3200400"/>
            <a:chExt cx="740913" cy="499310"/>
          </a:xfrm>
        </p:grpSpPr>
        <p:sp>
          <p:nvSpPr>
            <p:cNvPr id="24" name="Rectangle 23"/>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Rectangle 24"/>
            <p:cNvSpPr/>
            <p:nvPr/>
          </p:nvSpPr>
          <p:spPr>
            <a:xfrm>
              <a:off x="5943595" y="3200400"/>
              <a:ext cx="740913" cy="499310"/>
            </a:xfrm>
            <a:prstGeom prst="rect">
              <a:avLst/>
            </a:prstGeom>
            <a:solidFill>
              <a:srgbClr val="FF00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دائن</a:t>
              </a:r>
              <a:endParaRPr lang="en-GB" sz="2000" dirty="0"/>
            </a:p>
          </p:txBody>
        </p:sp>
      </p:grpSp>
      <p:sp>
        <p:nvSpPr>
          <p:cNvPr id="26" name="Down Arrow 25"/>
          <p:cNvSpPr/>
          <p:nvPr/>
        </p:nvSpPr>
        <p:spPr>
          <a:xfrm>
            <a:off x="27432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97297" name="Group 26"/>
          <p:cNvGrpSpPr>
            <a:grpSpLocks/>
          </p:cNvGrpSpPr>
          <p:nvPr/>
        </p:nvGrpSpPr>
        <p:grpSpPr bwMode="auto">
          <a:xfrm>
            <a:off x="6541477" y="5486400"/>
            <a:ext cx="914400" cy="381000"/>
            <a:chOff x="5943595" y="3200400"/>
            <a:chExt cx="740913" cy="499310"/>
          </a:xfrm>
        </p:grpSpPr>
        <p:sp>
          <p:nvSpPr>
            <p:cNvPr id="28" name="Rectangle 27"/>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Rectangle 28"/>
            <p:cNvSpPr/>
            <p:nvPr/>
          </p:nvSpPr>
          <p:spPr>
            <a:xfrm>
              <a:off x="5943595" y="3200400"/>
              <a:ext cx="740913" cy="49931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250000</a:t>
              </a:r>
              <a:endParaRPr lang="en-GB" sz="2000" dirty="0"/>
            </a:p>
          </p:txBody>
        </p:sp>
      </p:grpSp>
      <p:grpSp>
        <p:nvGrpSpPr>
          <p:cNvPr id="97298" name="Group 29"/>
          <p:cNvGrpSpPr>
            <a:grpSpLocks/>
          </p:cNvGrpSpPr>
          <p:nvPr/>
        </p:nvGrpSpPr>
        <p:grpSpPr bwMode="auto">
          <a:xfrm>
            <a:off x="2514600" y="5486400"/>
            <a:ext cx="893885" cy="381000"/>
            <a:chOff x="5943595" y="3200400"/>
            <a:chExt cx="740913" cy="499310"/>
          </a:xfrm>
        </p:grpSpPr>
        <p:sp>
          <p:nvSpPr>
            <p:cNvPr id="31" name="Rectangle 30"/>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2" name="Rectangle 31"/>
            <p:cNvSpPr/>
            <p:nvPr/>
          </p:nvSpPr>
          <p:spPr>
            <a:xfrm>
              <a:off x="5943595" y="3200400"/>
              <a:ext cx="740913" cy="49931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250000</a:t>
              </a:r>
              <a:endParaRPr lang="en-GB" sz="2000" dirty="0"/>
            </a:p>
          </p:txBody>
        </p:sp>
      </p:grpSp>
      <p:sp>
        <p:nvSpPr>
          <p:cNvPr id="2" name="مستطيل 1"/>
          <p:cNvSpPr/>
          <p:nvPr/>
        </p:nvSpPr>
        <p:spPr>
          <a:xfrm>
            <a:off x="4586439" y="6361806"/>
            <a:ext cx="428322" cy="369332"/>
          </a:xfrm>
          <a:prstGeom prst="rect">
            <a:avLst/>
          </a:prstGeom>
        </p:spPr>
        <p:txBody>
          <a:bodyPr wrap="none">
            <a:spAutoFit/>
          </a:bodyPr>
          <a:lstStyle/>
          <a:p>
            <a:fld id="{6CB7D3F6-FC1D-45B6-B909-D0FA43723A3B}" type="slidenum">
              <a:rPr lang="ar-SA" smtClean="0">
                <a:solidFill>
                  <a:schemeClr val="bg1"/>
                </a:solidFill>
                <a:latin typeface="Calibri" pitchFamily="34" charset="0"/>
              </a:rPr>
              <a:pPr/>
              <a:t>24</a:t>
            </a:fld>
            <a:endParaRPr lang="ar-SA" dirty="0"/>
          </a:p>
        </p:txBody>
      </p:sp>
    </p:spTree>
    <p:extLst>
      <p:ext uri="{BB962C8B-B14F-4D97-AF65-F5344CB8AC3E}">
        <p14:creationId xmlns:p14="http://schemas.microsoft.com/office/powerpoint/2010/main" val="1564477966"/>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a:defRPr/>
            </a:pPr>
            <a:endParaRPr lang="en-GB" smtClean="0"/>
          </a:p>
        </p:txBody>
      </p:sp>
      <p:sp>
        <p:nvSpPr>
          <p:cNvPr id="98307" name="Content Placeholder 2"/>
          <p:cNvSpPr>
            <a:spLocks noGrp="1"/>
          </p:cNvSpPr>
          <p:nvPr>
            <p:ph sz="quarter" idx="1"/>
          </p:nvPr>
        </p:nvSpPr>
        <p:spPr/>
        <p:txBody>
          <a:bodyPr/>
          <a:lstStyle/>
          <a:p>
            <a:endParaRPr lang="en-GB" smtClean="0">
              <a:cs typeface="Arial" pitchFamily="34" charset="0"/>
            </a:endParaRPr>
          </a:p>
        </p:txBody>
      </p:sp>
      <p:sp>
        <p:nvSpPr>
          <p:cNvPr id="98309" name="Title 1"/>
          <p:cNvSpPr txBox="1">
            <a:spLocks/>
          </p:cNvSpPr>
          <p:nvPr/>
        </p:nvSpPr>
        <p:spPr bwMode="auto">
          <a:xfrm>
            <a:off x="914400" y="274638"/>
            <a:ext cx="7772400" cy="1143000"/>
          </a:xfrm>
          <a:prstGeom prst="rect">
            <a:avLst/>
          </a:prstGeom>
          <a:solidFill>
            <a:schemeClr val="accent1"/>
          </a:solidFill>
          <a:ln>
            <a:noFill/>
          </a:ln>
        </p:spPr>
        <p:txBody>
          <a:bodyPr bIns="9144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r>
              <a:rPr lang="ar-SA" sz="2400" b="1" dirty="0">
                <a:solidFill>
                  <a:srgbClr val="FF0000"/>
                </a:solidFill>
              </a:rPr>
              <a:t>العملية الرابعة: اشترت منشأة فاضل أجهزة تكييف وحاسب آلي من محلات الهدى بمبلغ 50 ألف ريال وتم السداد بشيك</a:t>
            </a:r>
            <a:endParaRPr lang="en-GB" sz="2400" dirty="0">
              <a:solidFill>
                <a:srgbClr val="FF0000"/>
              </a:solidFill>
            </a:endParaRPr>
          </a:p>
        </p:txBody>
      </p:sp>
      <p:graphicFrame>
        <p:nvGraphicFramePr>
          <p:cNvPr id="11" name="Content Placeholder 7"/>
          <p:cNvGraphicFramePr>
            <a:graphicFrameLocks/>
          </p:cNvGraphicFramePr>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Down Arrow 11"/>
          <p:cNvSpPr/>
          <p:nvPr/>
        </p:nvSpPr>
        <p:spPr>
          <a:xfrm>
            <a:off x="6822831" y="3200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3" name="Down Arrow 12"/>
          <p:cNvSpPr/>
          <p:nvPr/>
        </p:nvSpPr>
        <p:spPr>
          <a:xfrm>
            <a:off x="6822831" y="41910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4" name="Down Arrow 13"/>
          <p:cNvSpPr/>
          <p:nvPr/>
        </p:nvSpPr>
        <p:spPr>
          <a:xfrm>
            <a:off x="6822831"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98315" name="Group 14"/>
          <p:cNvGrpSpPr>
            <a:grpSpLocks/>
          </p:cNvGrpSpPr>
          <p:nvPr/>
        </p:nvGrpSpPr>
        <p:grpSpPr bwMode="auto">
          <a:xfrm>
            <a:off x="2438400" y="2590801"/>
            <a:ext cx="990600" cy="684213"/>
            <a:chOff x="5791202" y="1142998"/>
            <a:chExt cx="1012649" cy="683420"/>
          </a:xfrm>
        </p:grpSpPr>
        <p:sp>
          <p:nvSpPr>
            <p:cNvPr id="16" name="Rectangle 15"/>
            <p:cNvSpPr/>
            <p:nvPr/>
          </p:nvSpPr>
          <p:spPr>
            <a:xfrm>
              <a:off x="5791202" y="1142998"/>
              <a:ext cx="1012649" cy="68342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Rectangle 16"/>
            <p:cNvSpPr/>
            <p:nvPr/>
          </p:nvSpPr>
          <p:spPr>
            <a:xfrm>
              <a:off x="5791202" y="1142998"/>
              <a:ext cx="1012649" cy="68342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البنك</a:t>
              </a:r>
            </a:p>
            <a:p>
              <a:pPr algn="ctr" defTabSz="889000">
                <a:lnSpc>
                  <a:spcPct val="90000"/>
                </a:lnSpc>
                <a:spcAft>
                  <a:spcPct val="35000"/>
                </a:spcAft>
                <a:defRPr/>
              </a:pPr>
              <a:r>
                <a:rPr lang="ar-SA" sz="2000" dirty="0">
                  <a:solidFill>
                    <a:schemeClr val="tx1"/>
                  </a:solidFill>
                </a:rPr>
                <a:t>(</a:t>
              </a:r>
              <a:r>
                <a:rPr lang="ar-SA" sz="2000" dirty="0" err="1">
                  <a:solidFill>
                    <a:schemeClr val="tx1"/>
                  </a:solidFill>
                </a:rPr>
                <a:t>العاطي</a:t>
              </a:r>
              <a:r>
                <a:rPr lang="ar-SA" sz="2000" dirty="0">
                  <a:solidFill>
                    <a:schemeClr val="tx1"/>
                  </a:solidFill>
                </a:rPr>
                <a:t>)</a:t>
              </a:r>
            </a:p>
          </p:txBody>
        </p:sp>
      </p:grpSp>
      <p:sp>
        <p:nvSpPr>
          <p:cNvPr id="18" name="Down Arrow 17"/>
          <p:cNvSpPr/>
          <p:nvPr/>
        </p:nvSpPr>
        <p:spPr>
          <a:xfrm>
            <a:off x="2667000" y="3276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98317" name="Group 18"/>
          <p:cNvGrpSpPr>
            <a:grpSpLocks/>
          </p:cNvGrpSpPr>
          <p:nvPr/>
        </p:nvGrpSpPr>
        <p:grpSpPr bwMode="auto">
          <a:xfrm>
            <a:off x="2590800" y="3657600"/>
            <a:ext cx="715108" cy="566738"/>
            <a:chOff x="5943595" y="2209803"/>
            <a:chExt cx="714241" cy="567488"/>
          </a:xfrm>
        </p:grpSpPr>
        <p:sp>
          <p:nvSpPr>
            <p:cNvPr id="20" name="Rectangle 19"/>
            <p:cNvSpPr/>
            <p:nvPr/>
          </p:nvSpPr>
          <p:spPr>
            <a:xfrm>
              <a:off x="5943595" y="2209803"/>
              <a:ext cx="714241" cy="56748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Rectangle 20"/>
            <p:cNvSpPr/>
            <p:nvPr/>
          </p:nvSpPr>
          <p:spPr>
            <a:xfrm>
              <a:off x="5943595" y="2209803"/>
              <a:ext cx="714241" cy="567488"/>
            </a:xfrm>
            <a:prstGeom prst="rect">
              <a:avLst/>
            </a:prstGeom>
            <a:solidFill>
              <a:srgbClr val="FFFF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أصل</a:t>
              </a:r>
            </a:p>
          </p:txBody>
        </p:sp>
      </p:grpSp>
      <p:sp>
        <p:nvSpPr>
          <p:cNvPr id="22" name="Down Arrow 21"/>
          <p:cNvSpPr/>
          <p:nvPr/>
        </p:nvSpPr>
        <p:spPr>
          <a:xfrm>
            <a:off x="2743200" y="4267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4" name="Group 22"/>
          <p:cNvGrpSpPr>
            <a:grpSpLocks/>
          </p:cNvGrpSpPr>
          <p:nvPr/>
        </p:nvGrpSpPr>
        <p:grpSpPr bwMode="auto">
          <a:xfrm>
            <a:off x="2590801" y="4648202"/>
            <a:ext cx="741363" cy="500063"/>
            <a:chOff x="5943595" y="3200400"/>
            <a:chExt cx="740913" cy="499310"/>
          </a:xfrm>
          <a:solidFill>
            <a:srgbClr val="FF0000"/>
          </a:solidFill>
        </p:grpSpPr>
        <p:sp>
          <p:nvSpPr>
            <p:cNvPr id="24" name="Rectangle 23"/>
            <p:cNvSpPr/>
            <p:nvPr/>
          </p:nvSpPr>
          <p:spPr>
            <a:xfrm>
              <a:off x="5943595" y="3200400"/>
              <a:ext cx="740913" cy="499310"/>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Rectangle 24"/>
            <p:cNvSpPr/>
            <p:nvPr/>
          </p:nvSpPr>
          <p:spPr>
            <a:xfrm>
              <a:off x="5943595" y="3200400"/>
              <a:ext cx="740913" cy="499310"/>
            </a:xfrm>
            <a:prstGeom prst="rect">
              <a:avLst/>
            </a:prstGeom>
            <a:grp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a:solidFill>
                    <a:schemeClr val="tx1"/>
                  </a:solidFill>
                </a:rPr>
                <a:t>دائن</a:t>
              </a:r>
              <a:endParaRPr lang="en-GB" sz="2000" dirty="0"/>
            </a:p>
          </p:txBody>
        </p:sp>
      </p:grpSp>
      <p:sp>
        <p:nvSpPr>
          <p:cNvPr id="26" name="Down Arrow 25"/>
          <p:cNvSpPr/>
          <p:nvPr/>
        </p:nvSpPr>
        <p:spPr>
          <a:xfrm>
            <a:off x="27432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98321" name="Group 26"/>
          <p:cNvGrpSpPr>
            <a:grpSpLocks/>
          </p:cNvGrpSpPr>
          <p:nvPr/>
        </p:nvGrpSpPr>
        <p:grpSpPr bwMode="auto">
          <a:xfrm>
            <a:off x="6541477" y="5410200"/>
            <a:ext cx="914400" cy="304800"/>
            <a:chOff x="5943595" y="3200400"/>
            <a:chExt cx="740913" cy="499310"/>
          </a:xfrm>
        </p:grpSpPr>
        <p:sp>
          <p:nvSpPr>
            <p:cNvPr id="28" name="Rectangle 27"/>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Rectangle 28"/>
            <p:cNvSpPr/>
            <p:nvPr/>
          </p:nvSpPr>
          <p:spPr>
            <a:xfrm>
              <a:off x="5943595" y="3200400"/>
              <a:ext cx="740913" cy="49931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50000</a:t>
              </a:r>
              <a:endParaRPr lang="en-GB" sz="2000" dirty="0"/>
            </a:p>
          </p:txBody>
        </p:sp>
      </p:grpSp>
      <p:grpSp>
        <p:nvGrpSpPr>
          <p:cNvPr id="98322" name="Group 29"/>
          <p:cNvGrpSpPr>
            <a:grpSpLocks/>
          </p:cNvGrpSpPr>
          <p:nvPr/>
        </p:nvGrpSpPr>
        <p:grpSpPr bwMode="auto">
          <a:xfrm>
            <a:off x="2514600" y="5486400"/>
            <a:ext cx="893885" cy="381000"/>
            <a:chOff x="5943595" y="3200400"/>
            <a:chExt cx="740913" cy="499310"/>
          </a:xfrm>
        </p:grpSpPr>
        <p:sp>
          <p:nvSpPr>
            <p:cNvPr id="31" name="Rectangle 30"/>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2" name="Rectangle 31"/>
            <p:cNvSpPr/>
            <p:nvPr/>
          </p:nvSpPr>
          <p:spPr>
            <a:xfrm>
              <a:off x="5943595" y="3200400"/>
              <a:ext cx="740913" cy="49931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50000</a:t>
              </a:r>
              <a:endParaRPr lang="en-GB" sz="2000" dirty="0"/>
            </a:p>
          </p:txBody>
        </p:sp>
      </p:grpSp>
      <p:sp>
        <p:nvSpPr>
          <p:cNvPr id="30" name="مستطيل 29"/>
          <p:cNvSpPr/>
          <p:nvPr/>
        </p:nvSpPr>
        <p:spPr>
          <a:xfrm>
            <a:off x="4586439" y="6361806"/>
            <a:ext cx="428322" cy="369332"/>
          </a:xfrm>
          <a:prstGeom prst="rect">
            <a:avLst/>
          </a:prstGeom>
        </p:spPr>
        <p:txBody>
          <a:bodyPr wrap="none">
            <a:spAutoFit/>
          </a:bodyPr>
          <a:lstStyle/>
          <a:p>
            <a:fld id="{6CB7D3F6-FC1D-45B6-B909-D0FA43723A3B}" type="slidenum">
              <a:rPr lang="ar-SA" smtClean="0">
                <a:solidFill>
                  <a:schemeClr val="bg1"/>
                </a:solidFill>
                <a:latin typeface="Calibri" pitchFamily="34" charset="0"/>
              </a:rPr>
              <a:pPr/>
              <a:t>25</a:t>
            </a:fld>
            <a:endParaRPr lang="ar-SA" dirty="0"/>
          </a:p>
        </p:txBody>
      </p:sp>
    </p:spTree>
    <p:extLst>
      <p:ext uri="{BB962C8B-B14F-4D97-AF65-F5344CB8AC3E}">
        <p14:creationId xmlns:p14="http://schemas.microsoft.com/office/powerpoint/2010/main" val="2531815803"/>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a:defRPr/>
            </a:pPr>
            <a:endParaRPr lang="en-GB" smtClean="0"/>
          </a:p>
        </p:txBody>
      </p:sp>
      <p:sp>
        <p:nvSpPr>
          <p:cNvPr id="99331" name="Content Placeholder 2"/>
          <p:cNvSpPr>
            <a:spLocks noGrp="1"/>
          </p:cNvSpPr>
          <p:nvPr>
            <p:ph sz="quarter" idx="1"/>
          </p:nvPr>
        </p:nvSpPr>
        <p:spPr/>
        <p:txBody>
          <a:bodyPr/>
          <a:lstStyle/>
          <a:p>
            <a:endParaRPr lang="en-GB" smtClean="0">
              <a:cs typeface="Arial" pitchFamily="34" charset="0"/>
            </a:endParaRPr>
          </a:p>
        </p:txBody>
      </p:sp>
      <p:sp>
        <p:nvSpPr>
          <p:cNvPr id="99334" name="Title 1"/>
          <p:cNvSpPr txBox="1">
            <a:spLocks/>
          </p:cNvSpPr>
          <p:nvPr/>
        </p:nvSpPr>
        <p:spPr bwMode="auto">
          <a:xfrm>
            <a:off x="914400" y="274638"/>
            <a:ext cx="7772400" cy="1143000"/>
          </a:xfrm>
          <a:prstGeom prst="rect">
            <a:avLst/>
          </a:prstGeom>
          <a:solidFill>
            <a:schemeClr val="accent1"/>
          </a:solidFill>
          <a:ln>
            <a:noFill/>
          </a:ln>
        </p:spPr>
        <p:txBody>
          <a:bodyPr bIns="9144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r>
              <a:rPr lang="ar-SA" sz="2400" b="1" dirty="0">
                <a:solidFill>
                  <a:srgbClr val="FF0000"/>
                </a:solidFill>
              </a:rPr>
              <a:t>العملية الخامسة: سحبت منشأة فاضل مبلغ 100 ألف ريال من حساب المنشأة بالبنك وأودعته صندوق المنشأة لمواجهة احتياجات المنشأة من النقدية</a:t>
            </a:r>
            <a:endParaRPr lang="en-GB" sz="2200" dirty="0">
              <a:solidFill>
                <a:srgbClr val="FF0000"/>
              </a:solidFill>
            </a:endParaRPr>
          </a:p>
        </p:txBody>
      </p:sp>
      <p:graphicFrame>
        <p:nvGraphicFramePr>
          <p:cNvPr id="14" name="Content Placeholder 7"/>
          <p:cNvGraphicFramePr>
            <a:graphicFrameLocks/>
          </p:cNvGraphicFramePr>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Down Arrow 14"/>
          <p:cNvSpPr/>
          <p:nvPr/>
        </p:nvSpPr>
        <p:spPr>
          <a:xfrm>
            <a:off x="7010400" y="3276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6" name="Down Arrow 15"/>
          <p:cNvSpPr/>
          <p:nvPr/>
        </p:nvSpPr>
        <p:spPr>
          <a:xfrm>
            <a:off x="7010400" y="4267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7" name="Down Arrow 16"/>
          <p:cNvSpPr/>
          <p:nvPr/>
        </p:nvSpPr>
        <p:spPr>
          <a:xfrm>
            <a:off x="70104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99340" name="Group 17"/>
          <p:cNvGrpSpPr>
            <a:grpSpLocks/>
          </p:cNvGrpSpPr>
          <p:nvPr/>
        </p:nvGrpSpPr>
        <p:grpSpPr bwMode="auto">
          <a:xfrm>
            <a:off x="2438400" y="2590801"/>
            <a:ext cx="990600" cy="684213"/>
            <a:chOff x="5791202" y="1142998"/>
            <a:chExt cx="1012649" cy="683420"/>
          </a:xfrm>
        </p:grpSpPr>
        <p:sp>
          <p:nvSpPr>
            <p:cNvPr id="19" name="Rectangle 18"/>
            <p:cNvSpPr/>
            <p:nvPr/>
          </p:nvSpPr>
          <p:spPr>
            <a:xfrm>
              <a:off x="5791202" y="1142998"/>
              <a:ext cx="1012649" cy="68342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Rectangle 19"/>
            <p:cNvSpPr/>
            <p:nvPr/>
          </p:nvSpPr>
          <p:spPr>
            <a:xfrm>
              <a:off x="5791202" y="1142998"/>
              <a:ext cx="1012649" cy="68342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البنك</a:t>
              </a:r>
            </a:p>
            <a:p>
              <a:pPr algn="ctr" defTabSz="889000">
                <a:lnSpc>
                  <a:spcPct val="90000"/>
                </a:lnSpc>
                <a:spcAft>
                  <a:spcPct val="35000"/>
                </a:spcAft>
                <a:defRPr/>
              </a:pPr>
              <a:r>
                <a:rPr lang="ar-SA" sz="2000" dirty="0">
                  <a:solidFill>
                    <a:schemeClr val="tx1"/>
                  </a:solidFill>
                </a:rPr>
                <a:t>(</a:t>
              </a:r>
              <a:r>
                <a:rPr lang="ar-SA" sz="2000" dirty="0" err="1">
                  <a:solidFill>
                    <a:schemeClr val="tx1"/>
                  </a:solidFill>
                </a:rPr>
                <a:t>العاطي</a:t>
              </a:r>
              <a:r>
                <a:rPr lang="ar-SA" sz="2000" dirty="0">
                  <a:solidFill>
                    <a:schemeClr val="tx1"/>
                  </a:solidFill>
                </a:rPr>
                <a:t>)</a:t>
              </a:r>
            </a:p>
          </p:txBody>
        </p:sp>
      </p:grpSp>
      <p:sp>
        <p:nvSpPr>
          <p:cNvPr id="21" name="Down Arrow 20"/>
          <p:cNvSpPr/>
          <p:nvPr/>
        </p:nvSpPr>
        <p:spPr>
          <a:xfrm>
            <a:off x="2667000" y="3276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99342" name="Group 21"/>
          <p:cNvGrpSpPr>
            <a:grpSpLocks/>
          </p:cNvGrpSpPr>
          <p:nvPr/>
        </p:nvGrpSpPr>
        <p:grpSpPr bwMode="auto">
          <a:xfrm>
            <a:off x="2590800" y="3657600"/>
            <a:ext cx="715108" cy="566738"/>
            <a:chOff x="5943595" y="2209803"/>
            <a:chExt cx="714241" cy="567488"/>
          </a:xfrm>
        </p:grpSpPr>
        <p:sp>
          <p:nvSpPr>
            <p:cNvPr id="23" name="Rectangle 22"/>
            <p:cNvSpPr/>
            <p:nvPr/>
          </p:nvSpPr>
          <p:spPr>
            <a:xfrm>
              <a:off x="5943595" y="2209803"/>
              <a:ext cx="714241" cy="56748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Rectangle 23"/>
            <p:cNvSpPr/>
            <p:nvPr/>
          </p:nvSpPr>
          <p:spPr>
            <a:xfrm>
              <a:off x="5943595" y="2209803"/>
              <a:ext cx="714241" cy="567488"/>
            </a:xfrm>
            <a:prstGeom prst="rect">
              <a:avLst/>
            </a:prstGeom>
            <a:solidFill>
              <a:srgbClr val="FFFF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أصل</a:t>
              </a:r>
            </a:p>
          </p:txBody>
        </p:sp>
      </p:grpSp>
      <p:sp>
        <p:nvSpPr>
          <p:cNvPr id="25" name="Down Arrow 24"/>
          <p:cNvSpPr/>
          <p:nvPr/>
        </p:nvSpPr>
        <p:spPr>
          <a:xfrm>
            <a:off x="2743200" y="4267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4" name="Group 25"/>
          <p:cNvGrpSpPr>
            <a:grpSpLocks/>
          </p:cNvGrpSpPr>
          <p:nvPr/>
        </p:nvGrpSpPr>
        <p:grpSpPr bwMode="auto">
          <a:xfrm>
            <a:off x="2590801" y="4648202"/>
            <a:ext cx="741363" cy="500063"/>
            <a:chOff x="5943595" y="3200400"/>
            <a:chExt cx="740913" cy="499310"/>
          </a:xfrm>
          <a:solidFill>
            <a:schemeClr val="accent6">
              <a:lumMod val="60000"/>
              <a:lumOff val="40000"/>
            </a:schemeClr>
          </a:solidFill>
        </p:grpSpPr>
        <p:sp>
          <p:nvSpPr>
            <p:cNvPr id="27" name="Rectangle 26"/>
            <p:cNvSpPr/>
            <p:nvPr/>
          </p:nvSpPr>
          <p:spPr>
            <a:xfrm>
              <a:off x="5943595" y="3200400"/>
              <a:ext cx="740913" cy="499310"/>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Rectangle 27"/>
            <p:cNvSpPr/>
            <p:nvPr/>
          </p:nvSpPr>
          <p:spPr>
            <a:xfrm>
              <a:off x="5943595" y="3200400"/>
              <a:ext cx="740913" cy="499310"/>
            </a:xfrm>
            <a:prstGeom prst="rect">
              <a:avLst/>
            </a:prstGeom>
            <a:solidFill>
              <a:srgbClr val="FF00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دائن</a:t>
              </a:r>
              <a:endParaRPr lang="en-GB" sz="2000" dirty="0"/>
            </a:p>
          </p:txBody>
        </p:sp>
      </p:grpSp>
      <p:sp>
        <p:nvSpPr>
          <p:cNvPr id="29" name="Down Arrow 28"/>
          <p:cNvSpPr/>
          <p:nvPr/>
        </p:nvSpPr>
        <p:spPr>
          <a:xfrm>
            <a:off x="27432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99346" name="Group 29"/>
          <p:cNvGrpSpPr>
            <a:grpSpLocks/>
          </p:cNvGrpSpPr>
          <p:nvPr/>
        </p:nvGrpSpPr>
        <p:grpSpPr bwMode="auto">
          <a:xfrm>
            <a:off x="6781800" y="5486400"/>
            <a:ext cx="914400" cy="381000"/>
            <a:chOff x="5943595" y="3200400"/>
            <a:chExt cx="740913" cy="499310"/>
          </a:xfrm>
        </p:grpSpPr>
        <p:sp>
          <p:nvSpPr>
            <p:cNvPr id="31" name="Rectangle 30"/>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2" name="Rectangle 31"/>
            <p:cNvSpPr/>
            <p:nvPr/>
          </p:nvSpPr>
          <p:spPr>
            <a:xfrm>
              <a:off x="5943595" y="3200400"/>
              <a:ext cx="740913" cy="49931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100000</a:t>
              </a:r>
              <a:endParaRPr lang="en-GB" sz="2000" dirty="0"/>
            </a:p>
          </p:txBody>
        </p:sp>
      </p:grpSp>
      <p:grpSp>
        <p:nvGrpSpPr>
          <p:cNvPr id="99347" name="Group 32"/>
          <p:cNvGrpSpPr>
            <a:grpSpLocks/>
          </p:cNvGrpSpPr>
          <p:nvPr/>
        </p:nvGrpSpPr>
        <p:grpSpPr bwMode="auto">
          <a:xfrm>
            <a:off x="2514600" y="5486400"/>
            <a:ext cx="893885" cy="381000"/>
            <a:chOff x="5943595" y="3200400"/>
            <a:chExt cx="740913" cy="499310"/>
          </a:xfrm>
        </p:grpSpPr>
        <p:sp>
          <p:nvSpPr>
            <p:cNvPr id="34" name="Rectangle 33"/>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5" name="Rectangle 34"/>
            <p:cNvSpPr/>
            <p:nvPr/>
          </p:nvSpPr>
          <p:spPr>
            <a:xfrm>
              <a:off x="5943595" y="3200400"/>
              <a:ext cx="740913" cy="49931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100000</a:t>
              </a:r>
              <a:endParaRPr lang="en-GB" sz="2000" dirty="0"/>
            </a:p>
          </p:txBody>
        </p:sp>
      </p:grpSp>
      <p:sp>
        <p:nvSpPr>
          <p:cNvPr id="33" name="مستطيل 32"/>
          <p:cNvSpPr/>
          <p:nvPr/>
        </p:nvSpPr>
        <p:spPr>
          <a:xfrm>
            <a:off x="4586439" y="6361806"/>
            <a:ext cx="428322" cy="369332"/>
          </a:xfrm>
          <a:prstGeom prst="rect">
            <a:avLst/>
          </a:prstGeom>
        </p:spPr>
        <p:txBody>
          <a:bodyPr wrap="none">
            <a:spAutoFit/>
          </a:bodyPr>
          <a:lstStyle/>
          <a:p>
            <a:fld id="{6CB7D3F6-FC1D-45B6-B909-D0FA43723A3B}" type="slidenum">
              <a:rPr lang="ar-SA" smtClean="0">
                <a:solidFill>
                  <a:schemeClr val="bg1"/>
                </a:solidFill>
                <a:latin typeface="Calibri" pitchFamily="34" charset="0"/>
              </a:rPr>
              <a:pPr/>
              <a:t>26</a:t>
            </a:fld>
            <a:endParaRPr lang="ar-SA" dirty="0"/>
          </a:p>
        </p:txBody>
      </p:sp>
    </p:spTree>
    <p:extLst>
      <p:ext uri="{BB962C8B-B14F-4D97-AF65-F5344CB8AC3E}">
        <p14:creationId xmlns:p14="http://schemas.microsoft.com/office/powerpoint/2010/main" val="776350936"/>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a:defRPr/>
            </a:pPr>
            <a:endParaRPr lang="en-GB" smtClean="0"/>
          </a:p>
        </p:txBody>
      </p:sp>
      <p:sp>
        <p:nvSpPr>
          <p:cNvPr id="100355" name="Content Placeholder 2"/>
          <p:cNvSpPr>
            <a:spLocks noGrp="1"/>
          </p:cNvSpPr>
          <p:nvPr>
            <p:ph sz="quarter" idx="1"/>
          </p:nvPr>
        </p:nvSpPr>
        <p:spPr/>
        <p:txBody>
          <a:bodyPr/>
          <a:lstStyle/>
          <a:p>
            <a:endParaRPr lang="en-GB" smtClean="0">
              <a:cs typeface="Arial" pitchFamily="34" charset="0"/>
            </a:endParaRPr>
          </a:p>
        </p:txBody>
      </p:sp>
      <p:sp>
        <p:nvSpPr>
          <p:cNvPr id="100359" name="Title 1"/>
          <p:cNvSpPr txBox="1">
            <a:spLocks/>
          </p:cNvSpPr>
          <p:nvPr/>
        </p:nvSpPr>
        <p:spPr bwMode="auto">
          <a:xfrm>
            <a:off x="914400" y="2746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9144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r>
              <a:rPr lang="ar-SA" sz="2400" b="1">
                <a:solidFill>
                  <a:srgbClr val="FF0000"/>
                </a:solidFill>
              </a:rPr>
              <a:t>العملية السادسة: قامت منشأة فاضل بشراء أثاث وتجهيزات للمنشأة من شركة الأمل بمبلغ 70 ألف ريال دفعت منها مبلغ 40 ألف ريال نقداً والباقي على الحساب (بالأجل) </a:t>
            </a:r>
            <a:endParaRPr lang="en-GB" sz="2400">
              <a:solidFill>
                <a:srgbClr val="FF0000"/>
              </a:solidFill>
            </a:endParaRPr>
          </a:p>
        </p:txBody>
      </p:sp>
      <p:graphicFrame>
        <p:nvGraphicFramePr>
          <p:cNvPr id="13" name="Content Placeholder 7"/>
          <p:cNvGraphicFramePr>
            <a:graphicFrameLocks/>
          </p:cNvGraphicFramePr>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Down Arrow 13"/>
          <p:cNvSpPr/>
          <p:nvPr/>
        </p:nvSpPr>
        <p:spPr>
          <a:xfrm>
            <a:off x="6260124" y="2971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5" name="Down Arrow 14"/>
          <p:cNvSpPr/>
          <p:nvPr/>
        </p:nvSpPr>
        <p:spPr>
          <a:xfrm>
            <a:off x="6330462" y="3962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6" name="Down Arrow 15"/>
          <p:cNvSpPr/>
          <p:nvPr/>
        </p:nvSpPr>
        <p:spPr>
          <a:xfrm>
            <a:off x="6260124" y="4876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9" name="Rectangle 18"/>
          <p:cNvSpPr/>
          <p:nvPr/>
        </p:nvSpPr>
        <p:spPr bwMode="auto">
          <a:xfrm>
            <a:off x="2209800" y="2667000"/>
            <a:ext cx="1295400" cy="60960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الطرف الدائن</a:t>
            </a:r>
          </a:p>
        </p:txBody>
      </p:sp>
      <p:sp>
        <p:nvSpPr>
          <p:cNvPr id="20" name="Down Arrow 19"/>
          <p:cNvSpPr/>
          <p:nvPr/>
        </p:nvSpPr>
        <p:spPr>
          <a:xfrm>
            <a:off x="2514600" y="3276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100367" name="Group 21"/>
          <p:cNvGrpSpPr>
            <a:grpSpLocks/>
          </p:cNvGrpSpPr>
          <p:nvPr/>
        </p:nvGrpSpPr>
        <p:grpSpPr bwMode="auto">
          <a:xfrm>
            <a:off x="1524000" y="3657600"/>
            <a:ext cx="2286000" cy="566738"/>
            <a:chOff x="4894400" y="2209803"/>
            <a:chExt cx="1763436" cy="567488"/>
          </a:xfrm>
        </p:grpSpPr>
        <p:sp>
          <p:nvSpPr>
            <p:cNvPr id="22" name="Rectangle 21"/>
            <p:cNvSpPr/>
            <p:nvPr/>
          </p:nvSpPr>
          <p:spPr>
            <a:xfrm>
              <a:off x="5943418" y="2209803"/>
              <a:ext cx="714418" cy="567488"/>
            </a:xfrm>
            <a:prstGeom prst="rect">
              <a:avLst/>
            </a:prstGeom>
            <a:solidFill>
              <a:srgbClr val="FFFF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defRPr/>
              </a:pPr>
              <a:r>
                <a:rPr lang="ar-SA" sz="2000" dirty="0">
                  <a:solidFill>
                    <a:schemeClr val="tx1"/>
                  </a:solidFill>
                </a:rPr>
                <a:t>الصندوق</a:t>
              </a:r>
              <a:endParaRPr lang="en-GB" sz="2000" dirty="0">
                <a:solidFill>
                  <a:schemeClr val="tx1"/>
                </a:solidFill>
              </a:endParaRPr>
            </a:p>
          </p:txBody>
        </p:sp>
        <p:sp>
          <p:nvSpPr>
            <p:cNvPr id="23" name="Rectangle 22"/>
            <p:cNvSpPr/>
            <p:nvPr/>
          </p:nvSpPr>
          <p:spPr>
            <a:xfrm>
              <a:off x="4894400" y="2209803"/>
              <a:ext cx="881718" cy="567488"/>
            </a:xfrm>
            <a:prstGeom prst="rect">
              <a:avLst/>
            </a:prstGeom>
            <a:solidFill>
              <a:srgbClr val="FFFF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الدائنون (شركة الأمل)</a:t>
              </a:r>
            </a:p>
          </p:txBody>
        </p:sp>
      </p:grpSp>
      <p:sp>
        <p:nvSpPr>
          <p:cNvPr id="24" name="Down Arrow 23"/>
          <p:cNvSpPr/>
          <p:nvPr/>
        </p:nvSpPr>
        <p:spPr>
          <a:xfrm>
            <a:off x="2514600" y="4267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100369" name="Group 25"/>
          <p:cNvGrpSpPr>
            <a:grpSpLocks/>
          </p:cNvGrpSpPr>
          <p:nvPr/>
        </p:nvGrpSpPr>
        <p:grpSpPr bwMode="auto">
          <a:xfrm>
            <a:off x="2971800" y="4648201"/>
            <a:ext cx="741485" cy="500063"/>
            <a:chOff x="5943595" y="3200400"/>
            <a:chExt cx="740913" cy="499310"/>
          </a:xfrm>
        </p:grpSpPr>
        <p:sp>
          <p:nvSpPr>
            <p:cNvPr id="26" name="Rectangle 25"/>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Rectangle 26"/>
            <p:cNvSpPr/>
            <p:nvPr/>
          </p:nvSpPr>
          <p:spPr>
            <a:xfrm>
              <a:off x="5943595" y="3200400"/>
              <a:ext cx="740913" cy="499310"/>
            </a:xfrm>
            <a:prstGeom prst="rect">
              <a:avLst/>
            </a:prstGeom>
            <a:solidFill>
              <a:srgbClr val="FF00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أصل</a:t>
              </a:r>
              <a:endParaRPr lang="en-GB" sz="2000" dirty="0"/>
            </a:p>
          </p:txBody>
        </p:sp>
      </p:grpSp>
      <p:sp>
        <p:nvSpPr>
          <p:cNvPr id="28" name="Down Arrow 27"/>
          <p:cNvSpPr/>
          <p:nvPr/>
        </p:nvSpPr>
        <p:spPr>
          <a:xfrm>
            <a:off x="25146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1" name="Rectangle 30"/>
          <p:cNvSpPr/>
          <p:nvPr/>
        </p:nvSpPr>
        <p:spPr bwMode="auto">
          <a:xfrm>
            <a:off x="5978769" y="5257800"/>
            <a:ext cx="914400"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70000</a:t>
            </a:r>
            <a:endParaRPr lang="en-GB" sz="2000" dirty="0"/>
          </a:p>
        </p:txBody>
      </p:sp>
      <p:sp>
        <p:nvSpPr>
          <p:cNvPr id="34" name="Rectangle 33"/>
          <p:cNvSpPr/>
          <p:nvPr/>
        </p:nvSpPr>
        <p:spPr bwMode="auto">
          <a:xfrm>
            <a:off x="2971800" y="5410200"/>
            <a:ext cx="893885"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40000</a:t>
            </a:r>
            <a:endParaRPr lang="en-GB" sz="2000" dirty="0"/>
          </a:p>
        </p:txBody>
      </p:sp>
      <p:sp>
        <p:nvSpPr>
          <p:cNvPr id="35" name="Rectangle 34"/>
          <p:cNvSpPr/>
          <p:nvPr/>
        </p:nvSpPr>
        <p:spPr bwMode="auto">
          <a:xfrm>
            <a:off x="1752600" y="4648201"/>
            <a:ext cx="741485" cy="500063"/>
          </a:xfrm>
          <a:prstGeom prst="rect">
            <a:avLst/>
          </a:prstGeom>
          <a:solidFill>
            <a:srgbClr val="FF00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خصم</a:t>
            </a:r>
            <a:endParaRPr lang="en-GB" sz="2000" dirty="0"/>
          </a:p>
        </p:txBody>
      </p:sp>
      <p:sp>
        <p:nvSpPr>
          <p:cNvPr id="38" name="Rectangle 37"/>
          <p:cNvSpPr/>
          <p:nvPr/>
        </p:nvSpPr>
        <p:spPr bwMode="auto">
          <a:xfrm>
            <a:off x="1676400" y="5410200"/>
            <a:ext cx="893885"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30000</a:t>
            </a:r>
            <a:endParaRPr lang="en-GB" sz="2000" dirty="0"/>
          </a:p>
        </p:txBody>
      </p:sp>
      <p:sp>
        <p:nvSpPr>
          <p:cNvPr id="29" name="مستطيل 28"/>
          <p:cNvSpPr/>
          <p:nvPr/>
        </p:nvSpPr>
        <p:spPr>
          <a:xfrm>
            <a:off x="4586439" y="6361806"/>
            <a:ext cx="428322" cy="369332"/>
          </a:xfrm>
          <a:prstGeom prst="rect">
            <a:avLst/>
          </a:prstGeom>
        </p:spPr>
        <p:txBody>
          <a:bodyPr wrap="none">
            <a:spAutoFit/>
          </a:bodyPr>
          <a:lstStyle/>
          <a:p>
            <a:fld id="{6CB7D3F6-FC1D-45B6-B909-D0FA43723A3B}" type="slidenum">
              <a:rPr lang="ar-SA" smtClean="0">
                <a:solidFill>
                  <a:schemeClr val="bg1"/>
                </a:solidFill>
                <a:latin typeface="Calibri" pitchFamily="34" charset="0"/>
              </a:rPr>
              <a:pPr/>
              <a:t>27</a:t>
            </a:fld>
            <a:endParaRPr lang="ar-SA" dirty="0"/>
          </a:p>
        </p:txBody>
      </p:sp>
    </p:spTree>
    <p:extLst>
      <p:ext uri="{BB962C8B-B14F-4D97-AF65-F5344CB8AC3E}">
        <p14:creationId xmlns:p14="http://schemas.microsoft.com/office/powerpoint/2010/main" val="863691169"/>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a:defRPr/>
            </a:pPr>
            <a:endParaRPr lang="en-GB" smtClean="0"/>
          </a:p>
        </p:txBody>
      </p:sp>
      <p:sp>
        <p:nvSpPr>
          <p:cNvPr id="101379" name="Content Placeholder 2"/>
          <p:cNvSpPr>
            <a:spLocks noGrp="1"/>
          </p:cNvSpPr>
          <p:nvPr>
            <p:ph sz="quarter" idx="1"/>
          </p:nvPr>
        </p:nvSpPr>
        <p:spPr/>
        <p:txBody>
          <a:bodyPr/>
          <a:lstStyle/>
          <a:p>
            <a:endParaRPr lang="en-GB" smtClean="0">
              <a:cs typeface="Arial" pitchFamily="34" charset="0"/>
            </a:endParaRPr>
          </a:p>
        </p:txBody>
      </p:sp>
      <p:sp>
        <p:nvSpPr>
          <p:cNvPr id="101384" name="Title 1"/>
          <p:cNvSpPr txBox="1">
            <a:spLocks/>
          </p:cNvSpPr>
          <p:nvPr/>
        </p:nvSpPr>
        <p:spPr bwMode="auto">
          <a:xfrm>
            <a:off x="914400" y="274638"/>
            <a:ext cx="7772400" cy="1143000"/>
          </a:xfrm>
          <a:prstGeom prst="rect">
            <a:avLst/>
          </a:prstGeom>
          <a:solidFill>
            <a:schemeClr val="accent1"/>
          </a:solidFill>
          <a:ln>
            <a:noFill/>
          </a:ln>
        </p:spPr>
        <p:txBody>
          <a:bodyPr bIns="9144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r>
              <a:rPr lang="ar-SA" sz="2400" b="1">
                <a:solidFill>
                  <a:srgbClr val="FF0000"/>
                </a:solidFill>
              </a:rPr>
              <a:t>العملية السابعة: قامت منشأة فاضل بشراء بضاعة من شركة الهلال بمبلغ 200 ألف ريال وسددت قيمتها بشيك</a:t>
            </a:r>
            <a:endParaRPr lang="en-GB" sz="2400">
              <a:solidFill>
                <a:srgbClr val="FF0000"/>
              </a:solidFill>
            </a:endParaRPr>
          </a:p>
        </p:txBody>
      </p:sp>
      <p:graphicFrame>
        <p:nvGraphicFramePr>
          <p:cNvPr id="14" name="Content Placeholder 7"/>
          <p:cNvGraphicFramePr>
            <a:graphicFrameLocks/>
          </p:cNvGraphicFramePr>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Down Arrow 14"/>
          <p:cNvSpPr/>
          <p:nvPr/>
        </p:nvSpPr>
        <p:spPr>
          <a:xfrm>
            <a:off x="6471139" y="3124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6" name="Down Arrow 15"/>
          <p:cNvSpPr/>
          <p:nvPr/>
        </p:nvSpPr>
        <p:spPr>
          <a:xfrm>
            <a:off x="6541477" y="4114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7" name="Down Arrow 16"/>
          <p:cNvSpPr/>
          <p:nvPr/>
        </p:nvSpPr>
        <p:spPr>
          <a:xfrm>
            <a:off x="6541477" y="49530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8" name="Rectangle 17"/>
          <p:cNvSpPr/>
          <p:nvPr/>
        </p:nvSpPr>
        <p:spPr bwMode="auto">
          <a:xfrm>
            <a:off x="2209800" y="2667000"/>
            <a:ext cx="1295400" cy="60960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الطرف الدائن</a:t>
            </a:r>
          </a:p>
        </p:txBody>
      </p:sp>
      <p:sp>
        <p:nvSpPr>
          <p:cNvPr id="19" name="Down Arrow 18"/>
          <p:cNvSpPr/>
          <p:nvPr/>
        </p:nvSpPr>
        <p:spPr>
          <a:xfrm>
            <a:off x="2514600" y="3276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1" name="Rectangle 20"/>
          <p:cNvSpPr/>
          <p:nvPr/>
        </p:nvSpPr>
        <p:spPr bwMode="auto">
          <a:xfrm>
            <a:off x="2286000" y="3657600"/>
            <a:ext cx="926123" cy="457200"/>
          </a:xfrm>
          <a:prstGeom prst="rect">
            <a:avLst/>
          </a:prstGeom>
          <a:solidFill>
            <a:srgbClr val="FFFF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defRPr/>
            </a:pPr>
            <a:r>
              <a:rPr lang="ar-SA" dirty="0">
                <a:solidFill>
                  <a:schemeClr val="tx1"/>
                </a:solidFill>
              </a:rPr>
              <a:t>البنك</a:t>
            </a:r>
            <a:endParaRPr lang="en-GB" dirty="0">
              <a:solidFill>
                <a:schemeClr val="tx1"/>
              </a:solidFill>
            </a:endParaRPr>
          </a:p>
        </p:txBody>
      </p:sp>
      <p:sp>
        <p:nvSpPr>
          <p:cNvPr id="23" name="Down Arrow 22"/>
          <p:cNvSpPr/>
          <p:nvPr/>
        </p:nvSpPr>
        <p:spPr>
          <a:xfrm>
            <a:off x="2514600" y="4114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101394" name="Group 25"/>
          <p:cNvGrpSpPr>
            <a:grpSpLocks/>
          </p:cNvGrpSpPr>
          <p:nvPr/>
        </p:nvGrpSpPr>
        <p:grpSpPr bwMode="auto">
          <a:xfrm>
            <a:off x="2362200" y="4495801"/>
            <a:ext cx="741485" cy="500063"/>
            <a:chOff x="5943595" y="3200400"/>
            <a:chExt cx="740913" cy="499310"/>
          </a:xfrm>
        </p:grpSpPr>
        <p:sp>
          <p:nvSpPr>
            <p:cNvPr id="25" name="Rectangle 24"/>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Rectangle 25"/>
            <p:cNvSpPr/>
            <p:nvPr/>
          </p:nvSpPr>
          <p:spPr>
            <a:xfrm>
              <a:off x="5943595" y="3200400"/>
              <a:ext cx="740913" cy="499310"/>
            </a:xfrm>
            <a:prstGeom prst="rect">
              <a:avLst/>
            </a:prstGeom>
            <a:solidFill>
              <a:srgbClr val="FF00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أصل</a:t>
              </a:r>
              <a:endParaRPr lang="en-GB" sz="2000" dirty="0"/>
            </a:p>
          </p:txBody>
        </p:sp>
      </p:grpSp>
      <p:sp>
        <p:nvSpPr>
          <p:cNvPr id="27" name="Down Arrow 26"/>
          <p:cNvSpPr/>
          <p:nvPr/>
        </p:nvSpPr>
        <p:spPr>
          <a:xfrm>
            <a:off x="25146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8" name="Rectangle 27"/>
          <p:cNvSpPr/>
          <p:nvPr/>
        </p:nvSpPr>
        <p:spPr bwMode="auto">
          <a:xfrm>
            <a:off x="6330462" y="5410200"/>
            <a:ext cx="914400"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200000</a:t>
            </a:r>
            <a:endParaRPr lang="en-GB" sz="2000" dirty="0"/>
          </a:p>
        </p:txBody>
      </p:sp>
      <p:sp>
        <p:nvSpPr>
          <p:cNvPr id="29" name="Rectangle 28"/>
          <p:cNvSpPr/>
          <p:nvPr/>
        </p:nvSpPr>
        <p:spPr bwMode="auto">
          <a:xfrm>
            <a:off x="2286000" y="5486400"/>
            <a:ext cx="893885"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200000</a:t>
            </a:r>
            <a:endParaRPr lang="en-GB" sz="2000" dirty="0"/>
          </a:p>
        </p:txBody>
      </p:sp>
      <p:sp>
        <p:nvSpPr>
          <p:cNvPr id="30" name="مستطيل 29"/>
          <p:cNvSpPr/>
          <p:nvPr/>
        </p:nvSpPr>
        <p:spPr>
          <a:xfrm>
            <a:off x="4586439" y="6361806"/>
            <a:ext cx="428322" cy="369332"/>
          </a:xfrm>
          <a:prstGeom prst="rect">
            <a:avLst/>
          </a:prstGeom>
        </p:spPr>
        <p:txBody>
          <a:bodyPr wrap="none">
            <a:spAutoFit/>
          </a:bodyPr>
          <a:lstStyle/>
          <a:p>
            <a:fld id="{6CB7D3F6-FC1D-45B6-B909-D0FA43723A3B}" type="slidenum">
              <a:rPr lang="ar-SA" smtClean="0">
                <a:solidFill>
                  <a:schemeClr val="bg1"/>
                </a:solidFill>
                <a:latin typeface="Calibri" pitchFamily="34" charset="0"/>
              </a:rPr>
              <a:pPr/>
              <a:t>28</a:t>
            </a:fld>
            <a:endParaRPr lang="ar-SA" dirty="0"/>
          </a:p>
        </p:txBody>
      </p:sp>
    </p:spTree>
    <p:extLst>
      <p:ext uri="{BB962C8B-B14F-4D97-AF65-F5344CB8AC3E}">
        <p14:creationId xmlns:p14="http://schemas.microsoft.com/office/powerpoint/2010/main" val="3899958240"/>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a:defRPr/>
            </a:pPr>
            <a:endParaRPr lang="en-GB" smtClean="0"/>
          </a:p>
        </p:txBody>
      </p:sp>
      <p:sp>
        <p:nvSpPr>
          <p:cNvPr id="102403" name="Content Placeholder 2"/>
          <p:cNvSpPr>
            <a:spLocks noGrp="1"/>
          </p:cNvSpPr>
          <p:nvPr>
            <p:ph sz="quarter" idx="1"/>
          </p:nvPr>
        </p:nvSpPr>
        <p:spPr/>
        <p:txBody>
          <a:bodyPr/>
          <a:lstStyle/>
          <a:p>
            <a:endParaRPr lang="en-GB" smtClean="0">
              <a:cs typeface="Arial" pitchFamily="34" charset="0"/>
            </a:endParaRPr>
          </a:p>
        </p:txBody>
      </p:sp>
      <p:sp>
        <p:nvSpPr>
          <p:cNvPr id="102408" name="Title 1"/>
          <p:cNvSpPr txBox="1">
            <a:spLocks/>
          </p:cNvSpPr>
          <p:nvPr/>
        </p:nvSpPr>
        <p:spPr bwMode="auto">
          <a:xfrm>
            <a:off x="914400" y="457200"/>
            <a:ext cx="7772400" cy="762000"/>
          </a:xfrm>
          <a:prstGeom prst="rect">
            <a:avLst/>
          </a:prstGeom>
          <a:solidFill>
            <a:schemeClr val="accent1"/>
          </a:solidFill>
          <a:ln>
            <a:noFill/>
          </a:ln>
        </p:spPr>
        <p:txBody>
          <a:bodyPr bIns="9144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2400" b="1">
                <a:solidFill>
                  <a:srgbClr val="FF0000"/>
                </a:solidFill>
              </a:rPr>
              <a:t>العملية الثامنة: باعت منشأة فاضل بضاعة بمبلغ 70 ألف ريال نقداً، علماً بأن تكلفة هذه البضاعة 50 ألف ريال</a:t>
            </a:r>
            <a:endParaRPr lang="en-GB" sz="2400">
              <a:solidFill>
                <a:srgbClr val="FF0000"/>
              </a:solidFill>
            </a:endParaRPr>
          </a:p>
        </p:txBody>
      </p:sp>
      <p:graphicFrame>
        <p:nvGraphicFramePr>
          <p:cNvPr id="14" name="Content Placeholder 7"/>
          <p:cNvGraphicFramePr>
            <a:graphicFrameLocks/>
          </p:cNvGraphicFramePr>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Down Arrow 14"/>
          <p:cNvSpPr/>
          <p:nvPr/>
        </p:nvSpPr>
        <p:spPr>
          <a:xfrm>
            <a:off x="6330462" y="2971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6" name="Down Arrow 15"/>
          <p:cNvSpPr/>
          <p:nvPr/>
        </p:nvSpPr>
        <p:spPr>
          <a:xfrm>
            <a:off x="6330462" y="3962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7" name="Down Arrow 16"/>
          <p:cNvSpPr/>
          <p:nvPr/>
        </p:nvSpPr>
        <p:spPr>
          <a:xfrm>
            <a:off x="6330462" y="4876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8" name="Rectangle 17"/>
          <p:cNvSpPr/>
          <p:nvPr/>
        </p:nvSpPr>
        <p:spPr bwMode="auto">
          <a:xfrm>
            <a:off x="2057400" y="2438400"/>
            <a:ext cx="1295400" cy="60960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الطرف الدائن</a:t>
            </a:r>
          </a:p>
        </p:txBody>
      </p:sp>
      <p:sp>
        <p:nvSpPr>
          <p:cNvPr id="19" name="Down Arrow 18"/>
          <p:cNvSpPr/>
          <p:nvPr/>
        </p:nvSpPr>
        <p:spPr>
          <a:xfrm>
            <a:off x="2514600" y="3124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102416" name="Group 21"/>
          <p:cNvGrpSpPr>
            <a:grpSpLocks/>
          </p:cNvGrpSpPr>
          <p:nvPr/>
        </p:nvGrpSpPr>
        <p:grpSpPr bwMode="auto">
          <a:xfrm>
            <a:off x="1524000" y="3657600"/>
            <a:ext cx="2286000" cy="566738"/>
            <a:chOff x="4894400" y="2209803"/>
            <a:chExt cx="1763436" cy="567488"/>
          </a:xfrm>
        </p:grpSpPr>
        <p:sp>
          <p:nvSpPr>
            <p:cNvPr id="21" name="Rectangle 20"/>
            <p:cNvSpPr/>
            <p:nvPr/>
          </p:nvSpPr>
          <p:spPr>
            <a:xfrm>
              <a:off x="5943418" y="2209803"/>
              <a:ext cx="714418" cy="567488"/>
            </a:xfrm>
            <a:prstGeom prst="rect">
              <a:avLst/>
            </a:prstGeom>
            <a:solidFill>
              <a:srgbClr val="FFFF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defRPr/>
              </a:pPr>
              <a:r>
                <a:rPr lang="ar-SA" dirty="0">
                  <a:solidFill>
                    <a:schemeClr val="tx1"/>
                  </a:solidFill>
                </a:rPr>
                <a:t>البضاعة</a:t>
              </a:r>
              <a:endParaRPr lang="en-GB" dirty="0">
                <a:solidFill>
                  <a:schemeClr val="tx1"/>
                </a:solidFill>
              </a:endParaRPr>
            </a:p>
          </p:txBody>
        </p:sp>
        <p:sp>
          <p:nvSpPr>
            <p:cNvPr id="22" name="Rectangle 21"/>
            <p:cNvSpPr/>
            <p:nvPr/>
          </p:nvSpPr>
          <p:spPr>
            <a:xfrm>
              <a:off x="4894400" y="2209803"/>
              <a:ext cx="881718" cy="567488"/>
            </a:xfrm>
            <a:prstGeom prst="rect">
              <a:avLst/>
            </a:prstGeom>
            <a:solidFill>
              <a:srgbClr val="FFFF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رأس المال (الأرباح)</a:t>
              </a:r>
            </a:p>
          </p:txBody>
        </p:sp>
      </p:grpSp>
      <p:sp>
        <p:nvSpPr>
          <p:cNvPr id="23" name="Down Arrow 22"/>
          <p:cNvSpPr/>
          <p:nvPr/>
        </p:nvSpPr>
        <p:spPr>
          <a:xfrm>
            <a:off x="2514600" y="4343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3" name="Group 25"/>
          <p:cNvGrpSpPr>
            <a:grpSpLocks/>
          </p:cNvGrpSpPr>
          <p:nvPr/>
        </p:nvGrpSpPr>
        <p:grpSpPr bwMode="auto">
          <a:xfrm>
            <a:off x="2971801" y="4648202"/>
            <a:ext cx="741363" cy="500063"/>
            <a:chOff x="5943595" y="3200400"/>
            <a:chExt cx="740913" cy="499310"/>
          </a:xfrm>
          <a:solidFill>
            <a:srgbClr val="FF0000"/>
          </a:solidFill>
        </p:grpSpPr>
        <p:sp>
          <p:nvSpPr>
            <p:cNvPr id="25" name="Rectangle 24"/>
            <p:cNvSpPr/>
            <p:nvPr/>
          </p:nvSpPr>
          <p:spPr>
            <a:xfrm>
              <a:off x="5943595" y="3200400"/>
              <a:ext cx="740913" cy="499310"/>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Rectangle 25"/>
            <p:cNvSpPr/>
            <p:nvPr/>
          </p:nvSpPr>
          <p:spPr>
            <a:xfrm>
              <a:off x="5943595" y="3200400"/>
              <a:ext cx="740913" cy="499310"/>
            </a:xfrm>
            <a:prstGeom prst="rect">
              <a:avLst/>
            </a:prstGeom>
            <a:grp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أصل</a:t>
              </a:r>
              <a:endParaRPr lang="en-GB" sz="2000" dirty="0"/>
            </a:p>
          </p:txBody>
        </p:sp>
      </p:grpSp>
      <p:sp>
        <p:nvSpPr>
          <p:cNvPr id="27" name="Down Arrow 26"/>
          <p:cNvSpPr/>
          <p:nvPr/>
        </p:nvSpPr>
        <p:spPr>
          <a:xfrm>
            <a:off x="25146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8" name="Rectangle 27"/>
          <p:cNvSpPr/>
          <p:nvPr/>
        </p:nvSpPr>
        <p:spPr bwMode="auto">
          <a:xfrm>
            <a:off x="6119446" y="5334000"/>
            <a:ext cx="914400"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70000</a:t>
            </a:r>
            <a:endParaRPr lang="en-GB" sz="2000" dirty="0"/>
          </a:p>
        </p:txBody>
      </p:sp>
      <p:sp>
        <p:nvSpPr>
          <p:cNvPr id="29" name="Rectangle 28"/>
          <p:cNvSpPr/>
          <p:nvPr/>
        </p:nvSpPr>
        <p:spPr bwMode="auto">
          <a:xfrm>
            <a:off x="2971800" y="5410200"/>
            <a:ext cx="893885"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50000</a:t>
            </a:r>
            <a:endParaRPr lang="en-GB" sz="2000" dirty="0"/>
          </a:p>
        </p:txBody>
      </p:sp>
      <p:sp>
        <p:nvSpPr>
          <p:cNvPr id="30" name="Rectangle 29"/>
          <p:cNvSpPr/>
          <p:nvPr/>
        </p:nvSpPr>
        <p:spPr bwMode="auto">
          <a:xfrm>
            <a:off x="1752600" y="4648201"/>
            <a:ext cx="741485" cy="500063"/>
          </a:xfrm>
          <a:prstGeom prst="rect">
            <a:avLst/>
          </a:prstGeom>
          <a:solidFill>
            <a:srgbClr val="FF00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حق ملكية</a:t>
            </a:r>
            <a:endParaRPr lang="en-GB" sz="2000" dirty="0"/>
          </a:p>
        </p:txBody>
      </p:sp>
      <p:sp>
        <p:nvSpPr>
          <p:cNvPr id="31" name="Rectangle 30"/>
          <p:cNvSpPr/>
          <p:nvPr/>
        </p:nvSpPr>
        <p:spPr bwMode="auto">
          <a:xfrm>
            <a:off x="1676400" y="5410200"/>
            <a:ext cx="893885"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20000</a:t>
            </a:r>
            <a:endParaRPr lang="en-GB" sz="2000" dirty="0"/>
          </a:p>
        </p:txBody>
      </p:sp>
      <p:sp>
        <p:nvSpPr>
          <p:cNvPr id="32" name="مستطيل 31"/>
          <p:cNvSpPr/>
          <p:nvPr/>
        </p:nvSpPr>
        <p:spPr>
          <a:xfrm>
            <a:off x="4586439" y="6361806"/>
            <a:ext cx="428322" cy="369332"/>
          </a:xfrm>
          <a:prstGeom prst="rect">
            <a:avLst/>
          </a:prstGeom>
        </p:spPr>
        <p:txBody>
          <a:bodyPr wrap="none">
            <a:spAutoFit/>
          </a:bodyPr>
          <a:lstStyle/>
          <a:p>
            <a:fld id="{6CB7D3F6-FC1D-45B6-B909-D0FA43723A3B}" type="slidenum">
              <a:rPr lang="ar-SA" smtClean="0">
                <a:solidFill>
                  <a:schemeClr val="bg1"/>
                </a:solidFill>
                <a:latin typeface="Calibri" pitchFamily="34" charset="0"/>
              </a:rPr>
              <a:pPr/>
              <a:t>29</a:t>
            </a:fld>
            <a:endParaRPr lang="ar-SA" dirty="0"/>
          </a:p>
        </p:txBody>
      </p:sp>
    </p:spTree>
    <p:extLst>
      <p:ext uri="{BB962C8B-B14F-4D97-AF65-F5344CB8AC3E}">
        <p14:creationId xmlns:p14="http://schemas.microsoft.com/office/powerpoint/2010/main" val="3863118184"/>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a:defRPr/>
            </a:pPr>
            <a:endParaRPr lang="en-GB" smtClean="0"/>
          </a:p>
        </p:txBody>
      </p:sp>
      <p:sp>
        <p:nvSpPr>
          <p:cNvPr id="103427" name="Content Placeholder 2"/>
          <p:cNvSpPr>
            <a:spLocks noGrp="1"/>
          </p:cNvSpPr>
          <p:nvPr>
            <p:ph sz="quarter" idx="1"/>
          </p:nvPr>
        </p:nvSpPr>
        <p:spPr>
          <a:xfrm>
            <a:off x="914400" y="1219200"/>
            <a:ext cx="7772400" cy="4800600"/>
          </a:xfrm>
        </p:spPr>
        <p:txBody>
          <a:bodyPr/>
          <a:lstStyle/>
          <a:p>
            <a:endParaRPr lang="en-GB" smtClean="0">
              <a:cs typeface="Arial" pitchFamily="34" charset="0"/>
            </a:endParaRPr>
          </a:p>
        </p:txBody>
      </p:sp>
      <p:sp>
        <p:nvSpPr>
          <p:cNvPr id="103433" name="Title 1"/>
          <p:cNvSpPr txBox="1">
            <a:spLocks/>
          </p:cNvSpPr>
          <p:nvPr/>
        </p:nvSpPr>
        <p:spPr bwMode="auto">
          <a:xfrm>
            <a:off x="914400" y="457200"/>
            <a:ext cx="7772400" cy="685800"/>
          </a:xfrm>
          <a:prstGeom prst="rect">
            <a:avLst/>
          </a:prstGeom>
          <a:solidFill>
            <a:schemeClr val="accent1"/>
          </a:solidFill>
          <a:ln>
            <a:noFill/>
          </a:ln>
        </p:spPr>
        <p:txBody>
          <a:bodyPr bIns="9144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2400" b="1" dirty="0">
                <a:solidFill>
                  <a:srgbClr val="FF0000"/>
                </a:solidFill>
              </a:rPr>
              <a:t>العملية التاسعة: باعت منشأة فاضل بضاعة لشركة النصر بمبلغ 40 ألف ريال على الحساب، علماً بأن تكلفة هذه البضاعة تبلغ 50 ألف ريال</a:t>
            </a:r>
            <a:endParaRPr lang="en-GB" sz="2400" dirty="0">
              <a:solidFill>
                <a:srgbClr val="FF0000"/>
              </a:solidFill>
            </a:endParaRPr>
          </a:p>
        </p:txBody>
      </p:sp>
      <p:graphicFrame>
        <p:nvGraphicFramePr>
          <p:cNvPr id="15" name="Content Placeholder 7"/>
          <p:cNvGraphicFramePr>
            <a:graphicFrameLocks/>
          </p:cNvGraphicFramePr>
          <p:nvPr/>
        </p:nvGraphicFramePr>
        <p:xfrm>
          <a:off x="914400" y="1219200"/>
          <a:ext cx="77724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Down Arrow 15"/>
          <p:cNvSpPr/>
          <p:nvPr/>
        </p:nvSpPr>
        <p:spPr>
          <a:xfrm>
            <a:off x="6553200" y="2971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7" name="Down Arrow 16"/>
          <p:cNvSpPr/>
          <p:nvPr/>
        </p:nvSpPr>
        <p:spPr>
          <a:xfrm>
            <a:off x="6477000" y="4038600"/>
            <a:ext cx="483577" cy="5334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8" name="Down Arrow 17"/>
          <p:cNvSpPr/>
          <p:nvPr/>
        </p:nvSpPr>
        <p:spPr>
          <a:xfrm>
            <a:off x="6477000" y="49530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9" name="Rectangle 18"/>
          <p:cNvSpPr/>
          <p:nvPr/>
        </p:nvSpPr>
        <p:spPr bwMode="auto">
          <a:xfrm>
            <a:off x="1981200" y="2590800"/>
            <a:ext cx="1219200" cy="45720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الطرف الدائن</a:t>
            </a:r>
          </a:p>
        </p:txBody>
      </p:sp>
      <p:sp>
        <p:nvSpPr>
          <p:cNvPr id="20" name="Down Arrow 19"/>
          <p:cNvSpPr/>
          <p:nvPr/>
        </p:nvSpPr>
        <p:spPr>
          <a:xfrm>
            <a:off x="2362200" y="2971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2" name="Rectangle 21"/>
          <p:cNvSpPr/>
          <p:nvPr/>
        </p:nvSpPr>
        <p:spPr bwMode="auto">
          <a:xfrm>
            <a:off x="2057400" y="3352800"/>
            <a:ext cx="990600" cy="533400"/>
          </a:xfrm>
          <a:prstGeom prst="rect">
            <a:avLst/>
          </a:prstGeom>
          <a:solidFill>
            <a:srgbClr val="FFFF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defRPr/>
            </a:pPr>
            <a:r>
              <a:rPr lang="ar-SA" sz="2000" dirty="0">
                <a:solidFill>
                  <a:schemeClr val="tx1"/>
                </a:solidFill>
              </a:rPr>
              <a:t>البضاعة</a:t>
            </a:r>
            <a:endParaRPr lang="en-GB" sz="2000" dirty="0">
              <a:solidFill>
                <a:schemeClr val="tx1"/>
              </a:solidFill>
            </a:endParaRPr>
          </a:p>
        </p:txBody>
      </p:sp>
      <p:sp>
        <p:nvSpPr>
          <p:cNvPr id="24" name="Down Arrow 23"/>
          <p:cNvSpPr/>
          <p:nvPr/>
        </p:nvSpPr>
        <p:spPr>
          <a:xfrm>
            <a:off x="2362200" y="4038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2" name="Group 25"/>
          <p:cNvGrpSpPr>
            <a:grpSpLocks/>
          </p:cNvGrpSpPr>
          <p:nvPr/>
        </p:nvGrpSpPr>
        <p:grpSpPr bwMode="auto">
          <a:xfrm>
            <a:off x="2133600" y="4419602"/>
            <a:ext cx="914400" cy="500063"/>
            <a:chOff x="5943595" y="3200400"/>
            <a:chExt cx="913845" cy="499310"/>
          </a:xfrm>
          <a:solidFill>
            <a:srgbClr val="FF0000"/>
          </a:solidFill>
        </p:grpSpPr>
        <p:sp>
          <p:nvSpPr>
            <p:cNvPr id="26" name="Rectangle 25"/>
            <p:cNvSpPr/>
            <p:nvPr/>
          </p:nvSpPr>
          <p:spPr>
            <a:xfrm>
              <a:off x="5943595" y="3200400"/>
              <a:ext cx="740913" cy="499310"/>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Rectangle 26"/>
            <p:cNvSpPr/>
            <p:nvPr/>
          </p:nvSpPr>
          <p:spPr>
            <a:xfrm>
              <a:off x="5943595" y="3200400"/>
              <a:ext cx="913845" cy="499310"/>
            </a:xfrm>
            <a:prstGeom prst="rect">
              <a:avLst/>
            </a:prstGeom>
            <a:grp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أصل</a:t>
              </a:r>
              <a:endParaRPr lang="en-GB" sz="2000" dirty="0"/>
            </a:p>
          </p:txBody>
        </p:sp>
      </p:grpSp>
      <p:sp>
        <p:nvSpPr>
          <p:cNvPr id="28" name="Down Arrow 27"/>
          <p:cNvSpPr/>
          <p:nvPr/>
        </p:nvSpPr>
        <p:spPr>
          <a:xfrm>
            <a:off x="2362200" y="5029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9" name="Rectangle 28"/>
          <p:cNvSpPr/>
          <p:nvPr/>
        </p:nvSpPr>
        <p:spPr bwMode="auto">
          <a:xfrm>
            <a:off x="6858000" y="5410200"/>
            <a:ext cx="838200"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40000</a:t>
            </a:r>
            <a:endParaRPr lang="en-GB" sz="2000" dirty="0"/>
          </a:p>
        </p:txBody>
      </p:sp>
      <p:sp>
        <p:nvSpPr>
          <p:cNvPr id="30" name="Rectangle 29"/>
          <p:cNvSpPr/>
          <p:nvPr/>
        </p:nvSpPr>
        <p:spPr bwMode="auto">
          <a:xfrm>
            <a:off x="2057400" y="5486400"/>
            <a:ext cx="990600"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50000</a:t>
            </a:r>
            <a:endParaRPr lang="en-GB" sz="2000" dirty="0"/>
          </a:p>
        </p:txBody>
      </p:sp>
      <p:sp>
        <p:nvSpPr>
          <p:cNvPr id="33" name="Rectangle 32"/>
          <p:cNvSpPr/>
          <p:nvPr/>
        </p:nvSpPr>
        <p:spPr bwMode="auto">
          <a:xfrm>
            <a:off x="5638800" y="5410200"/>
            <a:ext cx="914400"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10000</a:t>
            </a:r>
            <a:endParaRPr lang="en-GB" sz="2000" dirty="0"/>
          </a:p>
        </p:txBody>
      </p:sp>
      <p:sp>
        <p:nvSpPr>
          <p:cNvPr id="31" name="مستطيل 30"/>
          <p:cNvSpPr/>
          <p:nvPr/>
        </p:nvSpPr>
        <p:spPr>
          <a:xfrm>
            <a:off x="4586439" y="6361806"/>
            <a:ext cx="428322" cy="369332"/>
          </a:xfrm>
          <a:prstGeom prst="rect">
            <a:avLst/>
          </a:prstGeom>
        </p:spPr>
        <p:txBody>
          <a:bodyPr wrap="none">
            <a:spAutoFit/>
          </a:bodyPr>
          <a:lstStyle/>
          <a:p>
            <a:fld id="{6CB7D3F6-FC1D-45B6-B909-D0FA43723A3B}" type="slidenum">
              <a:rPr lang="ar-SA" smtClean="0">
                <a:solidFill>
                  <a:schemeClr val="bg1"/>
                </a:solidFill>
                <a:latin typeface="Calibri" pitchFamily="34" charset="0"/>
              </a:rPr>
              <a:pPr/>
              <a:t>30</a:t>
            </a:fld>
            <a:endParaRPr lang="ar-SA" dirty="0"/>
          </a:p>
        </p:txBody>
      </p:sp>
    </p:spTree>
    <p:extLst>
      <p:ext uri="{BB962C8B-B14F-4D97-AF65-F5344CB8AC3E}">
        <p14:creationId xmlns:p14="http://schemas.microsoft.com/office/powerpoint/2010/main" val="978601737"/>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pPr>
              <a:defRPr/>
            </a:pPr>
            <a:endParaRPr lang="en-GB" smtClean="0"/>
          </a:p>
        </p:txBody>
      </p:sp>
      <p:sp>
        <p:nvSpPr>
          <p:cNvPr id="104451" name="Content Placeholder 2"/>
          <p:cNvSpPr>
            <a:spLocks noGrp="1"/>
          </p:cNvSpPr>
          <p:nvPr>
            <p:ph sz="quarter" idx="1"/>
          </p:nvPr>
        </p:nvSpPr>
        <p:spPr/>
        <p:txBody>
          <a:bodyPr/>
          <a:lstStyle/>
          <a:p>
            <a:endParaRPr lang="en-GB" smtClean="0">
              <a:cs typeface="Arial" pitchFamily="34" charset="0"/>
            </a:endParaRPr>
          </a:p>
        </p:txBody>
      </p:sp>
      <p:sp>
        <p:nvSpPr>
          <p:cNvPr id="104457" name="Title 1"/>
          <p:cNvSpPr txBox="1">
            <a:spLocks/>
          </p:cNvSpPr>
          <p:nvPr/>
        </p:nvSpPr>
        <p:spPr bwMode="auto">
          <a:xfrm>
            <a:off x="914400" y="274638"/>
            <a:ext cx="7772400" cy="1143000"/>
          </a:xfrm>
          <a:prstGeom prst="rect">
            <a:avLst/>
          </a:prstGeom>
          <a:solidFill>
            <a:schemeClr val="accent1"/>
          </a:solidFill>
          <a:ln>
            <a:noFill/>
          </a:ln>
        </p:spPr>
        <p:txBody>
          <a:bodyPr bIns="9144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2400" b="1" dirty="0">
                <a:solidFill>
                  <a:srgbClr val="FF0000"/>
                </a:solidFill>
              </a:rPr>
              <a:t>العملية العاشرة: سددت منشأة فاضل مبلغ 10000 ريال من المبلغ المستحق عليها لشركة الأمل بشيك مسحوب على بنك الرياض</a:t>
            </a:r>
            <a:endParaRPr lang="en-GB" sz="2400" dirty="0">
              <a:solidFill>
                <a:srgbClr val="FF0000"/>
              </a:solidFill>
            </a:endParaRPr>
          </a:p>
        </p:txBody>
      </p:sp>
      <p:graphicFrame>
        <p:nvGraphicFramePr>
          <p:cNvPr id="15" name="Content Placeholder 7"/>
          <p:cNvGraphicFramePr>
            <a:graphicFrameLocks/>
          </p:cNvGraphicFramePr>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Down Arrow 15"/>
          <p:cNvSpPr/>
          <p:nvPr/>
        </p:nvSpPr>
        <p:spPr>
          <a:xfrm>
            <a:off x="6330462" y="3124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7" name="Down Arrow 16"/>
          <p:cNvSpPr/>
          <p:nvPr/>
        </p:nvSpPr>
        <p:spPr>
          <a:xfrm>
            <a:off x="6330462" y="4114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8" name="Down Arrow 17"/>
          <p:cNvSpPr/>
          <p:nvPr/>
        </p:nvSpPr>
        <p:spPr>
          <a:xfrm>
            <a:off x="6400800" y="5029200"/>
            <a:ext cx="483577" cy="4572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9" name="Rectangle 18"/>
          <p:cNvSpPr/>
          <p:nvPr/>
        </p:nvSpPr>
        <p:spPr bwMode="auto">
          <a:xfrm>
            <a:off x="2110154" y="2514600"/>
            <a:ext cx="1295400" cy="60960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الطرف الدائن</a:t>
            </a:r>
          </a:p>
        </p:txBody>
      </p:sp>
      <p:sp>
        <p:nvSpPr>
          <p:cNvPr id="20" name="Down Arrow 19"/>
          <p:cNvSpPr/>
          <p:nvPr/>
        </p:nvSpPr>
        <p:spPr>
          <a:xfrm>
            <a:off x="2514600" y="3124200"/>
            <a:ext cx="483577" cy="5334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1" name="Rectangle 20"/>
          <p:cNvSpPr/>
          <p:nvPr/>
        </p:nvSpPr>
        <p:spPr bwMode="auto">
          <a:xfrm>
            <a:off x="2286000" y="3657600"/>
            <a:ext cx="926123" cy="457200"/>
          </a:xfrm>
          <a:prstGeom prst="rect">
            <a:avLst/>
          </a:prstGeom>
          <a:solidFill>
            <a:srgbClr val="FFFF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defRPr/>
            </a:pPr>
            <a:r>
              <a:rPr lang="ar-SA" dirty="0">
                <a:solidFill>
                  <a:schemeClr val="tx1"/>
                </a:solidFill>
              </a:rPr>
              <a:t>البنك</a:t>
            </a:r>
            <a:endParaRPr lang="en-GB" dirty="0">
              <a:solidFill>
                <a:schemeClr val="tx1"/>
              </a:solidFill>
            </a:endParaRPr>
          </a:p>
        </p:txBody>
      </p:sp>
      <p:sp>
        <p:nvSpPr>
          <p:cNvPr id="22" name="Down Arrow 21"/>
          <p:cNvSpPr/>
          <p:nvPr/>
        </p:nvSpPr>
        <p:spPr>
          <a:xfrm>
            <a:off x="2514600" y="4114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104467" name="Group 25"/>
          <p:cNvGrpSpPr>
            <a:grpSpLocks/>
          </p:cNvGrpSpPr>
          <p:nvPr/>
        </p:nvGrpSpPr>
        <p:grpSpPr bwMode="auto">
          <a:xfrm>
            <a:off x="2362200" y="4495801"/>
            <a:ext cx="741485" cy="500063"/>
            <a:chOff x="5943595" y="3200400"/>
            <a:chExt cx="740913" cy="499310"/>
          </a:xfrm>
        </p:grpSpPr>
        <p:sp>
          <p:nvSpPr>
            <p:cNvPr id="24" name="Rectangle 23"/>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Rectangle 24"/>
            <p:cNvSpPr/>
            <p:nvPr/>
          </p:nvSpPr>
          <p:spPr>
            <a:xfrm>
              <a:off x="5943595" y="3200400"/>
              <a:ext cx="740913" cy="499310"/>
            </a:xfrm>
            <a:prstGeom prst="rect">
              <a:avLst/>
            </a:prstGeom>
            <a:solidFill>
              <a:srgbClr val="FF00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أصل</a:t>
              </a:r>
              <a:endParaRPr lang="en-GB" sz="2000" dirty="0"/>
            </a:p>
          </p:txBody>
        </p:sp>
      </p:grpSp>
      <p:sp>
        <p:nvSpPr>
          <p:cNvPr id="26" name="Down Arrow 25"/>
          <p:cNvSpPr/>
          <p:nvPr/>
        </p:nvSpPr>
        <p:spPr>
          <a:xfrm>
            <a:off x="25146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7" name="Rectangle 26"/>
          <p:cNvSpPr/>
          <p:nvPr/>
        </p:nvSpPr>
        <p:spPr bwMode="auto">
          <a:xfrm>
            <a:off x="6119446" y="5486400"/>
            <a:ext cx="914400"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10000</a:t>
            </a:r>
            <a:endParaRPr lang="en-GB" sz="2000" dirty="0"/>
          </a:p>
        </p:txBody>
      </p:sp>
      <p:sp>
        <p:nvSpPr>
          <p:cNvPr id="28" name="Rectangle 27"/>
          <p:cNvSpPr/>
          <p:nvPr/>
        </p:nvSpPr>
        <p:spPr bwMode="auto">
          <a:xfrm>
            <a:off x="2286000" y="5486400"/>
            <a:ext cx="893885"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10000</a:t>
            </a:r>
            <a:endParaRPr lang="en-GB" sz="2000" dirty="0"/>
          </a:p>
        </p:txBody>
      </p:sp>
      <p:sp>
        <p:nvSpPr>
          <p:cNvPr id="2" name="مستطيل 1"/>
          <p:cNvSpPr/>
          <p:nvPr/>
        </p:nvSpPr>
        <p:spPr>
          <a:xfrm>
            <a:off x="4611199" y="6321660"/>
            <a:ext cx="428322" cy="369332"/>
          </a:xfrm>
          <a:prstGeom prst="rect">
            <a:avLst/>
          </a:prstGeom>
        </p:spPr>
        <p:txBody>
          <a:bodyPr wrap="none">
            <a:spAutoFit/>
          </a:bodyPr>
          <a:lstStyle/>
          <a:p>
            <a:fld id="{6CB7D3F6-FC1D-45B6-B909-D0FA43723A3B}" type="slidenum">
              <a:rPr lang="ar-SA" smtClean="0">
                <a:solidFill>
                  <a:schemeClr val="bg1"/>
                </a:solidFill>
                <a:latin typeface="Calibri" pitchFamily="34" charset="0"/>
              </a:rPr>
              <a:pPr/>
              <a:t>31</a:t>
            </a:fld>
            <a:endParaRPr lang="ar-SA" dirty="0"/>
          </a:p>
        </p:txBody>
      </p:sp>
    </p:spTree>
    <p:extLst>
      <p:ext uri="{BB962C8B-B14F-4D97-AF65-F5344CB8AC3E}">
        <p14:creationId xmlns:p14="http://schemas.microsoft.com/office/powerpoint/2010/main" val="1131208907"/>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pPr>
              <a:defRPr/>
            </a:pPr>
            <a:endParaRPr lang="en-GB" smtClean="0"/>
          </a:p>
        </p:txBody>
      </p:sp>
      <p:sp>
        <p:nvSpPr>
          <p:cNvPr id="105475" name="Content Placeholder 2"/>
          <p:cNvSpPr>
            <a:spLocks noGrp="1"/>
          </p:cNvSpPr>
          <p:nvPr>
            <p:ph sz="quarter" idx="1"/>
          </p:nvPr>
        </p:nvSpPr>
        <p:spPr/>
        <p:txBody>
          <a:bodyPr/>
          <a:lstStyle/>
          <a:p>
            <a:endParaRPr lang="en-GB" smtClean="0">
              <a:cs typeface="Arial" pitchFamily="34" charset="0"/>
            </a:endParaRPr>
          </a:p>
        </p:txBody>
      </p:sp>
      <p:sp>
        <p:nvSpPr>
          <p:cNvPr id="105482" name="Title 1"/>
          <p:cNvSpPr txBox="1">
            <a:spLocks/>
          </p:cNvSpPr>
          <p:nvPr/>
        </p:nvSpPr>
        <p:spPr bwMode="auto">
          <a:xfrm>
            <a:off x="914400" y="274638"/>
            <a:ext cx="7772400" cy="1143000"/>
          </a:xfrm>
          <a:prstGeom prst="rect">
            <a:avLst/>
          </a:prstGeom>
          <a:solidFill>
            <a:schemeClr val="accent1"/>
          </a:solidFill>
          <a:ln>
            <a:noFill/>
          </a:ln>
        </p:spPr>
        <p:txBody>
          <a:bodyPr bIns="9144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r>
              <a:rPr lang="ar-SA" sz="2400" b="1" dirty="0">
                <a:solidFill>
                  <a:srgbClr val="FF0000"/>
                </a:solidFill>
              </a:rPr>
              <a:t>العملية الحادية عشر: سددت شركة النصر مبلغ 20000 ريال من المبلغ المستحق عليها للمنشأة نقداً</a:t>
            </a:r>
            <a:endParaRPr lang="en-GB" sz="2400" dirty="0">
              <a:solidFill>
                <a:srgbClr val="FF0000"/>
              </a:solidFill>
            </a:endParaRPr>
          </a:p>
        </p:txBody>
      </p:sp>
      <p:graphicFrame>
        <p:nvGraphicFramePr>
          <p:cNvPr id="16" name="Content Placeholder 7"/>
          <p:cNvGraphicFramePr>
            <a:graphicFrameLocks/>
          </p:cNvGraphicFramePr>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7" name="Down Arrow 16"/>
          <p:cNvSpPr/>
          <p:nvPr/>
        </p:nvSpPr>
        <p:spPr>
          <a:xfrm>
            <a:off x="6400800" y="3048000"/>
            <a:ext cx="483577" cy="4572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8" name="Down Arrow 17"/>
          <p:cNvSpPr/>
          <p:nvPr/>
        </p:nvSpPr>
        <p:spPr>
          <a:xfrm>
            <a:off x="6400800" y="4114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9" name="Down Arrow 18"/>
          <p:cNvSpPr/>
          <p:nvPr/>
        </p:nvSpPr>
        <p:spPr>
          <a:xfrm>
            <a:off x="6400800" y="49530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0" name="Rectangle 19"/>
          <p:cNvSpPr/>
          <p:nvPr/>
        </p:nvSpPr>
        <p:spPr bwMode="auto">
          <a:xfrm>
            <a:off x="2110154" y="2514600"/>
            <a:ext cx="1295400" cy="60960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الطرف الدائن</a:t>
            </a:r>
          </a:p>
        </p:txBody>
      </p:sp>
      <p:sp>
        <p:nvSpPr>
          <p:cNvPr id="21" name="Down Arrow 20"/>
          <p:cNvSpPr/>
          <p:nvPr/>
        </p:nvSpPr>
        <p:spPr>
          <a:xfrm>
            <a:off x="2514600" y="3124200"/>
            <a:ext cx="483577" cy="5334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2" name="Rectangle 21"/>
          <p:cNvSpPr/>
          <p:nvPr/>
        </p:nvSpPr>
        <p:spPr bwMode="auto">
          <a:xfrm>
            <a:off x="2286000" y="3657600"/>
            <a:ext cx="926123" cy="457200"/>
          </a:xfrm>
          <a:prstGeom prst="rect">
            <a:avLst/>
          </a:prstGeom>
          <a:solidFill>
            <a:srgbClr val="FFFF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defRPr/>
            </a:pPr>
            <a:r>
              <a:rPr lang="ar-SA" dirty="0">
                <a:solidFill>
                  <a:schemeClr val="tx1"/>
                </a:solidFill>
              </a:rPr>
              <a:t>المدينون</a:t>
            </a:r>
            <a:endParaRPr lang="en-GB" dirty="0">
              <a:solidFill>
                <a:schemeClr val="tx1"/>
              </a:solidFill>
            </a:endParaRPr>
          </a:p>
        </p:txBody>
      </p:sp>
      <p:sp>
        <p:nvSpPr>
          <p:cNvPr id="23" name="Down Arrow 22"/>
          <p:cNvSpPr/>
          <p:nvPr/>
        </p:nvSpPr>
        <p:spPr>
          <a:xfrm>
            <a:off x="2514600" y="4114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105492" name="Group 25"/>
          <p:cNvGrpSpPr>
            <a:grpSpLocks/>
          </p:cNvGrpSpPr>
          <p:nvPr/>
        </p:nvGrpSpPr>
        <p:grpSpPr bwMode="auto">
          <a:xfrm>
            <a:off x="2362200" y="4495801"/>
            <a:ext cx="741485" cy="500063"/>
            <a:chOff x="5943595" y="3200400"/>
            <a:chExt cx="740913" cy="499310"/>
          </a:xfrm>
        </p:grpSpPr>
        <p:sp>
          <p:nvSpPr>
            <p:cNvPr id="25" name="Rectangle 24"/>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Rectangle 25"/>
            <p:cNvSpPr/>
            <p:nvPr/>
          </p:nvSpPr>
          <p:spPr>
            <a:xfrm>
              <a:off x="5943595" y="3200400"/>
              <a:ext cx="740913" cy="499310"/>
            </a:xfrm>
            <a:prstGeom prst="rect">
              <a:avLst/>
            </a:prstGeom>
            <a:solidFill>
              <a:srgbClr val="FF00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أصل</a:t>
              </a:r>
              <a:endParaRPr lang="en-GB" sz="2000" dirty="0"/>
            </a:p>
          </p:txBody>
        </p:sp>
      </p:grpSp>
      <p:sp>
        <p:nvSpPr>
          <p:cNvPr id="27" name="Down Arrow 26"/>
          <p:cNvSpPr/>
          <p:nvPr/>
        </p:nvSpPr>
        <p:spPr>
          <a:xfrm>
            <a:off x="25146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8" name="Rectangle 27"/>
          <p:cNvSpPr/>
          <p:nvPr/>
        </p:nvSpPr>
        <p:spPr bwMode="auto">
          <a:xfrm>
            <a:off x="6189785" y="5334000"/>
            <a:ext cx="914400"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20000</a:t>
            </a:r>
            <a:endParaRPr lang="en-GB" sz="2000" dirty="0"/>
          </a:p>
        </p:txBody>
      </p:sp>
      <p:sp>
        <p:nvSpPr>
          <p:cNvPr id="29" name="Rectangle 28"/>
          <p:cNvSpPr/>
          <p:nvPr/>
        </p:nvSpPr>
        <p:spPr bwMode="auto">
          <a:xfrm>
            <a:off x="2286000" y="5486400"/>
            <a:ext cx="893885"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20000</a:t>
            </a:r>
            <a:endParaRPr lang="en-GB" sz="2000" dirty="0"/>
          </a:p>
        </p:txBody>
      </p:sp>
      <p:sp>
        <p:nvSpPr>
          <p:cNvPr id="30" name="مستطيل 29"/>
          <p:cNvSpPr/>
          <p:nvPr/>
        </p:nvSpPr>
        <p:spPr>
          <a:xfrm>
            <a:off x="4611199" y="6321660"/>
            <a:ext cx="428322" cy="369332"/>
          </a:xfrm>
          <a:prstGeom prst="rect">
            <a:avLst/>
          </a:prstGeom>
        </p:spPr>
        <p:txBody>
          <a:bodyPr wrap="none">
            <a:spAutoFit/>
          </a:bodyPr>
          <a:lstStyle/>
          <a:p>
            <a:fld id="{6CB7D3F6-FC1D-45B6-B909-D0FA43723A3B}" type="slidenum">
              <a:rPr lang="ar-SA" smtClean="0">
                <a:solidFill>
                  <a:schemeClr val="bg1"/>
                </a:solidFill>
                <a:latin typeface="Calibri" pitchFamily="34" charset="0"/>
              </a:rPr>
              <a:pPr/>
              <a:t>32</a:t>
            </a:fld>
            <a:endParaRPr lang="ar-SA" dirty="0"/>
          </a:p>
        </p:txBody>
      </p:sp>
    </p:spTree>
    <p:extLst>
      <p:ext uri="{BB962C8B-B14F-4D97-AF65-F5344CB8AC3E}">
        <p14:creationId xmlns:p14="http://schemas.microsoft.com/office/powerpoint/2010/main" val="498635453"/>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ar-SA" dirty="0" smtClean="0">
                <a:solidFill>
                  <a:srgbClr val="FF0000"/>
                </a:solidFill>
                <a:cs typeface="Arial" pitchFamily="34" charset="0"/>
              </a:rPr>
              <a:t>المطلوب للمحاضرة القادمة</a:t>
            </a:r>
            <a:endParaRPr lang="en-GB" dirty="0" smtClean="0">
              <a:solidFill>
                <a:srgbClr val="FF0000"/>
              </a:solidFill>
              <a:cs typeface="Arial" pitchFamily="34" charset="0"/>
            </a:endParaRPr>
          </a:p>
        </p:txBody>
      </p:sp>
      <p:sp>
        <p:nvSpPr>
          <p:cNvPr id="3" name="Content Placeholder 2"/>
          <p:cNvSpPr>
            <a:spLocks noGrp="1"/>
          </p:cNvSpPr>
          <p:nvPr>
            <p:ph sz="quarter" idx="1"/>
          </p:nvPr>
        </p:nvSpPr>
        <p:spPr/>
        <p:txBody>
          <a:bodyPr/>
          <a:lstStyle/>
          <a:p>
            <a:pPr algn="just" rtl="1">
              <a:buFont typeface="Arial" pitchFamily="34" charset="0"/>
              <a:buChar char="•"/>
            </a:pPr>
            <a:r>
              <a:rPr lang="ar-SA" sz="2800" smtClean="0">
                <a:cs typeface="Arial" pitchFamily="34" charset="0"/>
              </a:rPr>
              <a:t>حل الحالة التطبيقية رقم (2/2) ص 51</a:t>
            </a:r>
            <a:endParaRPr lang="en-US" sz="2800" smtClean="0">
              <a:cs typeface="Arial" pitchFamily="34" charset="0"/>
            </a:endParaRPr>
          </a:p>
          <a:p>
            <a:pPr algn="just" rtl="1">
              <a:buFont typeface="Arial" pitchFamily="34" charset="0"/>
              <a:buChar char="•"/>
            </a:pPr>
            <a:r>
              <a:rPr lang="ar-SA" sz="2800" smtClean="0">
                <a:cs typeface="Arial" pitchFamily="34" charset="0"/>
              </a:rPr>
              <a:t>حل الأسئلة أرقام (7)، (8)، (9) ص ص 52 - 54 بالكتاب.</a:t>
            </a:r>
          </a:p>
          <a:p>
            <a:pPr algn="just" rtl="1">
              <a:buFont typeface="Arial" pitchFamily="34" charset="0"/>
              <a:buChar char="•"/>
            </a:pPr>
            <a:r>
              <a:rPr lang="ar-SA" sz="2800" smtClean="0">
                <a:cs typeface="Arial" pitchFamily="34" charset="0"/>
              </a:rPr>
              <a:t>مراجعة الكتاب وتحضير الدرس القادم (الدورة المحاسبية) من خلال مذاكرة الفصل الثالث ص 61 (النظام المحاسبي: المقومات والإجراءات) للتعرف على:</a:t>
            </a:r>
            <a:endParaRPr lang="en-GB" sz="2800" smtClean="0">
              <a:cs typeface="Arial" pitchFamily="34" charset="0"/>
            </a:endParaRPr>
          </a:p>
          <a:p>
            <a:pPr rtl="1">
              <a:buFont typeface="Arial" pitchFamily="34" charset="0"/>
              <a:buChar char="•"/>
            </a:pPr>
            <a:r>
              <a:rPr lang="ar-SA" sz="2400" b="1" smtClean="0">
                <a:solidFill>
                  <a:srgbClr val="FF0000"/>
                </a:solidFill>
                <a:cs typeface="Arial" pitchFamily="34" charset="0"/>
              </a:rPr>
              <a:t>مفهوم المستندات</a:t>
            </a:r>
            <a:endParaRPr lang="en-GB" sz="2400" b="1" smtClean="0">
              <a:solidFill>
                <a:srgbClr val="FF0000"/>
              </a:solidFill>
              <a:cs typeface="Arial" pitchFamily="34" charset="0"/>
            </a:endParaRPr>
          </a:p>
          <a:p>
            <a:pPr rtl="1">
              <a:buFont typeface="Arial" pitchFamily="34" charset="0"/>
              <a:buChar char="•"/>
            </a:pPr>
            <a:r>
              <a:rPr lang="ar-SA" sz="2400" b="1" smtClean="0">
                <a:solidFill>
                  <a:srgbClr val="FF0000"/>
                </a:solidFill>
                <a:cs typeface="Arial" pitchFamily="34" charset="0"/>
              </a:rPr>
              <a:t>مراحل الدورة المحاسبية</a:t>
            </a:r>
            <a:endParaRPr lang="en-GB" sz="2400" b="1" smtClean="0">
              <a:solidFill>
                <a:srgbClr val="FF0000"/>
              </a:solidFill>
              <a:cs typeface="Arial" pitchFamily="34" charset="0"/>
            </a:endParaRPr>
          </a:p>
          <a:p>
            <a:pPr rtl="1">
              <a:buFont typeface="Arial" pitchFamily="34" charset="0"/>
              <a:buChar char="•"/>
            </a:pPr>
            <a:r>
              <a:rPr lang="ar-SA" sz="2400" b="1" smtClean="0">
                <a:solidFill>
                  <a:srgbClr val="FF0000"/>
                </a:solidFill>
                <a:cs typeface="Arial" pitchFamily="34" charset="0"/>
              </a:rPr>
              <a:t>مفهوم الدفاتر المحاسبية</a:t>
            </a:r>
            <a:endParaRPr lang="en-GB" sz="2400" b="1" smtClean="0">
              <a:solidFill>
                <a:srgbClr val="FF0000"/>
              </a:solidFill>
              <a:cs typeface="Arial" pitchFamily="34" charset="0"/>
            </a:endParaRPr>
          </a:p>
          <a:p>
            <a:pPr rtl="1">
              <a:buFont typeface="Arial" pitchFamily="34" charset="0"/>
              <a:buChar char="•"/>
            </a:pPr>
            <a:r>
              <a:rPr lang="ar-SA" sz="2400" b="1" smtClean="0">
                <a:solidFill>
                  <a:srgbClr val="FF0000"/>
                </a:solidFill>
                <a:cs typeface="Arial" pitchFamily="34" charset="0"/>
              </a:rPr>
              <a:t>المقصود بدفتر اليومية</a:t>
            </a:r>
            <a:endParaRPr lang="en-GB" sz="2400" b="1" smtClean="0">
              <a:solidFill>
                <a:srgbClr val="FF0000"/>
              </a:solidFill>
              <a:cs typeface="Arial" pitchFamily="34" charset="0"/>
            </a:endParaRPr>
          </a:p>
        </p:txBody>
      </p:sp>
      <p:sp>
        <p:nvSpPr>
          <p:cNvPr id="6" name="مستطيل 5"/>
          <p:cNvSpPr/>
          <p:nvPr/>
        </p:nvSpPr>
        <p:spPr>
          <a:xfrm>
            <a:off x="4611199" y="6321660"/>
            <a:ext cx="428322" cy="369332"/>
          </a:xfrm>
          <a:prstGeom prst="rect">
            <a:avLst/>
          </a:prstGeom>
        </p:spPr>
        <p:txBody>
          <a:bodyPr wrap="none">
            <a:spAutoFit/>
          </a:bodyPr>
          <a:lstStyle/>
          <a:p>
            <a:fld id="{6CB7D3F6-FC1D-45B6-B909-D0FA43723A3B}" type="slidenum">
              <a:rPr lang="ar-SA" smtClean="0">
                <a:solidFill>
                  <a:schemeClr val="bg1"/>
                </a:solidFill>
                <a:latin typeface="Calibri" pitchFamily="34" charset="0"/>
              </a:rPr>
              <a:pPr/>
              <a:t>33</a:t>
            </a:fld>
            <a:endParaRPr lang="ar-SA" dirty="0"/>
          </a:p>
        </p:txBody>
      </p:sp>
    </p:spTree>
    <p:extLst>
      <p:ext uri="{BB962C8B-B14F-4D97-AF65-F5344CB8AC3E}">
        <p14:creationId xmlns:p14="http://schemas.microsoft.com/office/powerpoint/2010/main" val="9296602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linds(horizontal)">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2" y="2133600"/>
            <a:ext cx="1947156"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730748487"/>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1380</Words>
  <Application>Microsoft Office PowerPoint</Application>
  <PresentationFormat>عرض على الشاشة (3:4)‏</PresentationFormat>
  <Paragraphs>431</Paragraphs>
  <Slides>34</Slides>
  <Notes>1</Notes>
  <HiddenSlides>0</HiddenSlides>
  <MMClips>0</MMClips>
  <ScaleCrop>false</ScaleCrop>
  <HeadingPairs>
    <vt:vector size="4" baseType="variant">
      <vt:variant>
        <vt:lpstr>نسق</vt:lpstr>
      </vt:variant>
      <vt:variant>
        <vt:i4>2</vt:i4>
      </vt:variant>
      <vt:variant>
        <vt:lpstr>عناوين الشرائح</vt:lpstr>
      </vt:variant>
      <vt:variant>
        <vt:i4>34</vt:i4>
      </vt:variant>
    </vt:vector>
  </HeadingPairs>
  <TitlesOfParts>
    <vt:vector size="36" baseType="lpstr">
      <vt:lpstr>نسق Office</vt:lpstr>
      <vt:lpstr>Office Theme</vt:lpstr>
      <vt:lpstr>عرض تقديمي في PowerPoint</vt:lpstr>
      <vt:lpstr>عرض تقديمي في PowerPoint</vt:lpstr>
      <vt:lpstr>مفهوم الحسابات وأنواعها</vt:lpstr>
      <vt:lpstr>     Account مفهوم الحساب      </vt:lpstr>
      <vt:lpstr>عرض تقديمي في PowerPoint</vt:lpstr>
      <vt:lpstr>تابع الحسابات وأنواعها</vt:lpstr>
      <vt:lpstr>تابع الحسابات وأنواعها</vt:lpstr>
      <vt:lpstr>مثال لحساب البنك</vt:lpstr>
      <vt:lpstr>تابع الحسابات وأنواعها</vt:lpstr>
      <vt:lpstr>عرض تقديمي في PowerPoint</vt:lpstr>
      <vt:lpstr>بالتطبيق على مثال منشأة فاضل جوالات (2020)</vt:lpstr>
      <vt:lpstr>يمكن تصوير حساب البنك كما يلي:</vt:lpstr>
      <vt:lpstr>عرض تقديمي في PowerPoint</vt:lpstr>
      <vt:lpstr>عرض تقديمي في PowerPoint</vt:lpstr>
      <vt:lpstr>عرض تقديمي في PowerPoint</vt:lpstr>
      <vt:lpstr>عرض تقديمي في PowerPoint</vt:lpstr>
      <vt:lpstr>عرض تقديمي في PowerPoint</vt:lpstr>
      <vt:lpstr>خلاصة</vt:lpstr>
      <vt:lpstr>ويمكن إعداد ميزانية منشأة فاضل التجارية من خلال الحسابات السابقة وباستخدام الفروق كما يلي: </vt:lpstr>
      <vt:lpstr>قاعدة القيد المزدوج    Double Entry Rule</vt:lpstr>
      <vt:lpstr>تحليل العمليات المالية إلى أطرافها المدينة والدائنة</vt:lpstr>
      <vt:lpstr>العملية الأولى: إيداع مبلغ 500 ألف ريال في حساب المنشأة التجارية ببنك الرياض كرأس مال للمنشأة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المطلوب للمحاضرة القادمة</vt:lpstr>
      <vt:lpstr>عرض تقديمي في PowerPoint</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TOSHIBA</dc:creator>
  <cp:lastModifiedBy>TOSHIBA</cp:lastModifiedBy>
  <cp:revision>5</cp:revision>
  <dcterms:created xsi:type="dcterms:W3CDTF">2013-09-24T04:38:21Z</dcterms:created>
  <dcterms:modified xsi:type="dcterms:W3CDTF">2013-09-24T05:29:05Z</dcterms:modified>
</cp:coreProperties>
</file>