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0" r:id="rId2"/>
  </p:sldMasterIdLst>
  <p:sldIdLst>
    <p:sldId id="257" r:id="rId3"/>
    <p:sldId id="258" r:id="rId4"/>
    <p:sldId id="259" r:id="rId5"/>
    <p:sldId id="260" r:id="rId6"/>
    <p:sldId id="261" r:id="rId7"/>
    <p:sldId id="262" r:id="rId8"/>
    <p:sldId id="263" r:id="rId9"/>
    <p:sldId id="264" r:id="rId10"/>
    <p:sldId id="265" r:id="rId11"/>
    <p:sldId id="278" r:id="rId12"/>
    <p:sldId id="266" r:id="rId13"/>
    <p:sldId id="267" r:id="rId14"/>
    <p:sldId id="279" r:id="rId15"/>
    <p:sldId id="269" r:id="rId16"/>
    <p:sldId id="270" r:id="rId17"/>
    <p:sldId id="271" r:id="rId18"/>
    <p:sldId id="272" r:id="rId19"/>
    <p:sldId id="273" r:id="rId20"/>
    <p:sldId id="274" r:id="rId21"/>
    <p:sldId id="275" r:id="rId22"/>
    <p:sldId id="276" r:id="rId23"/>
    <p:sldId id="277" r:id="rId2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3" d="100"/>
          <a:sy n="63" d="100"/>
        </p:scale>
        <p:origin x="-151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79636D30-BFEC-440F-8602-5336FF300080}" type="datetimeFigureOut">
              <a:rPr lang="ar-SA" smtClean="0"/>
              <a:t>20/11/34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B4A8CEC-D715-4DA8-8124-834F1C83D2CC}" type="slidenum">
              <a:rPr lang="ar-SA" smtClean="0"/>
              <a:t>‹#›</a:t>
            </a:fld>
            <a:endParaRPr lang="ar-SA"/>
          </a:p>
        </p:txBody>
      </p:sp>
    </p:spTree>
    <p:extLst>
      <p:ext uri="{BB962C8B-B14F-4D97-AF65-F5344CB8AC3E}">
        <p14:creationId xmlns:p14="http://schemas.microsoft.com/office/powerpoint/2010/main" val="3415747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9636D30-BFEC-440F-8602-5336FF300080}" type="datetimeFigureOut">
              <a:rPr lang="ar-SA" smtClean="0"/>
              <a:t>20/11/34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B4A8CEC-D715-4DA8-8124-834F1C83D2CC}" type="slidenum">
              <a:rPr lang="ar-SA" smtClean="0"/>
              <a:t>‹#›</a:t>
            </a:fld>
            <a:endParaRPr lang="ar-SA"/>
          </a:p>
        </p:txBody>
      </p:sp>
    </p:spTree>
    <p:extLst>
      <p:ext uri="{BB962C8B-B14F-4D97-AF65-F5344CB8AC3E}">
        <p14:creationId xmlns:p14="http://schemas.microsoft.com/office/powerpoint/2010/main" val="3344702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79636D30-BFEC-440F-8602-5336FF300080}" type="datetimeFigureOut">
              <a:rPr lang="ar-SA" smtClean="0"/>
              <a:t>20/11/34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B4A8CEC-D715-4DA8-8124-834F1C83D2CC}" type="slidenum">
              <a:rPr lang="ar-SA" smtClean="0"/>
              <a:t>‹#›</a:t>
            </a:fld>
            <a:endParaRPr lang="ar-SA"/>
          </a:p>
        </p:txBody>
      </p:sp>
    </p:spTree>
    <p:extLst>
      <p:ext uri="{BB962C8B-B14F-4D97-AF65-F5344CB8AC3E}">
        <p14:creationId xmlns:p14="http://schemas.microsoft.com/office/powerpoint/2010/main" val="36150071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79636D30-BFEC-440F-8602-5336FF300080}" type="datetimeFigureOut">
              <a:rPr lang="ar-SA" smtClean="0"/>
              <a:t>20/11/34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5B4A8CEC-D715-4DA8-8124-834F1C83D2CC}" type="slidenum">
              <a:rPr lang="ar-SA" smtClean="0"/>
              <a:t>‹#›</a:t>
            </a:fld>
            <a:endParaRPr lang="ar-SA"/>
          </a:p>
        </p:txBody>
      </p:sp>
    </p:spTree>
    <p:extLst>
      <p:ext uri="{BB962C8B-B14F-4D97-AF65-F5344CB8AC3E}">
        <p14:creationId xmlns:p14="http://schemas.microsoft.com/office/powerpoint/2010/main" val="2774056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79636D30-BFEC-440F-8602-5336FF300080}" type="datetimeFigureOut">
              <a:rPr lang="ar-SA" smtClean="0"/>
              <a:t>20/11/34</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5B4A8CEC-D715-4DA8-8124-834F1C83D2CC}" type="slidenum">
              <a:rPr lang="ar-SA" smtClean="0"/>
              <a:t>‹#›</a:t>
            </a:fld>
            <a:endParaRPr lang="ar-SA"/>
          </a:p>
        </p:txBody>
      </p:sp>
    </p:spTree>
    <p:extLst>
      <p:ext uri="{BB962C8B-B14F-4D97-AF65-F5344CB8AC3E}">
        <p14:creationId xmlns:p14="http://schemas.microsoft.com/office/powerpoint/2010/main" val="1827842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79636D30-BFEC-440F-8602-5336FF300080}" type="datetimeFigureOut">
              <a:rPr lang="ar-SA" smtClean="0"/>
              <a:t>20/11/34</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5B4A8CEC-D715-4DA8-8124-834F1C83D2CC}" type="slidenum">
              <a:rPr lang="ar-SA" smtClean="0"/>
              <a:t>‹#›</a:t>
            </a:fld>
            <a:endParaRPr lang="ar-SA"/>
          </a:p>
        </p:txBody>
      </p:sp>
    </p:spTree>
    <p:extLst>
      <p:ext uri="{BB962C8B-B14F-4D97-AF65-F5344CB8AC3E}">
        <p14:creationId xmlns:p14="http://schemas.microsoft.com/office/powerpoint/2010/main" val="3293932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79636D30-BFEC-440F-8602-5336FF300080}" type="datetimeFigureOut">
              <a:rPr lang="ar-SA" smtClean="0"/>
              <a:t>20/11/34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5B4A8CEC-D715-4DA8-8124-834F1C83D2CC}" type="slidenum">
              <a:rPr lang="ar-SA" smtClean="0"/>
              <a:t>‹#›</a:t>
            </a:fld>
            <a:endParaRPr lang="ar-SA"/>
          </a:p>
        </p:txBody>
      </p:sp>
    </p:spTree>
    <p:extLst>
      <p:ext uri="{BB962C8B-B14F-4D97-AF65-F5344CB8AC3E}">
        <p14:creationId xmlns:p14="http://schemas.microsoft.com/office/powerpoint/2010/main" val="2407225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9636D30-BFEC-440F-8602-5336FF300080}" type="datetimeFigureOut">
              <a:rPr lang="ar-SA" smtClean="0"/>
              <a:t>20/11/34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5B4A8CEC-D715-4DA8-8124-834F1C83D2CC}" type="slidenum">
              <a:rPr lang="ar-SA" smtClean="0"/>
              <a:t>‹#›</a:t>
            </a:fld>
            <a:endParaRPr lang="ar-SA"/>
          </a:p>
        </p:txBody>
      </p:sp>
    </p:spTree>
    <p:extLst>
      <p:ext uri="{BB962C8B-B14F-4D97-AF65-F5344CB8AC3E}">
        <p14:creationId xmlns:p14="http://schemas.microsoft.com/office/powerpoint/2010/main" val="2612373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9636D30-BFEC-440F-8602-5336FF300080}" type="datetimeFigureOut">
              <a:rPr lang="ar-SA" smtClean="0"/>
              <a:t>20/11/34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5B4A8CEC-D715-4DA8-8124-834F1C83D2CC}" type="slidenum">
              <a:rPr lang="ar-SA" smtClean="0"/>
              <a:t>‹#›</a:t>
            </a:fld>
            <a:endParaRPr lang="ar-SA"/>
          </a:p>
        </p:txBody>
      </p:sp>
    </p:spTree>
    <p:extLst>
      <p:ext uri="{BB962C8B-B14F-4D97-AF65-F5344CB8AC3E}">
        <p14:creationId xmlns:p14="http://schemas.microsoft.com/office/powerpoint/2010/main" val="4172630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9636D30-BFEC-440F-8602-5336FF300080}" type="datetimeFigureOut">
              <a:rPr lang="ar-SA" smtClean="0"/>
              <a:t>20/11/34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B4A8CEC-D715-4DA8-8124-834F1C83D2CC}" type="slidenum">
              <a:rPr lang="ar-SA" smtClean="0"/>
              <a:t>‹#›</a:t>
            </a:fld>
            <a:endParaRPr lang="ar-SA"/>
          </a:p>
        </p:txBody>
      </p:sp>
    </p:spTree>
    <p:extLst>
      <p:ext uri="{BB962C8B-B14F-4D97-AF65-F5344CB8AC3E}">
        <p14:creationId xmlns:p14="http://schemas.microsoft.com/office/powerpoint/2010/main" val="28728838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9636D30-BFEC-440F-8602-5336FF300080}" type="datetimeFigureOut">
              <a:rPr lang="ar-SA" smtClean="0"/>
              <a:t>20/11/34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B4A8CEC-D715-4DA8-8124-834F1C83D2CC}" type="slidenum">
              <a:rPr lang="ar-SA" smtClean="0"/>
              <a:t>‹#›</a:t>
            </a:fld>
            <a:endParaRPr lang="ar-SA"/>
          </a:p>
        </p:txBody>
      </p:sp>
    </p:spTree>
    <p:extLst>
      <p:ext uri="{BB962C8B-B14F-4D97-AF65-F5344CB8AC3E}">
        <p14:creationId xmlns:p14="http://schemas.microsoft.com/office/powerpoint/2010/main" val="32526082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501662"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
        <p:nvSpPr>
          <p:cNvPr id="4"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sp>
        <p:nvSpPr>
          <p:cNvPr id="5"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548554" y="6356351"/>
            <a:ext cx="445477" cy="365125"/>
          </a:xfrm>
          <a:prstGeom prst="rect">
            <a:avLst/>
          </a:prstGeom>
        </p:spPr>
        <p:txBody>
          <a:bodyPr/>
          <a:lstStyle>
            <a:lvl1pPr>
              <a:defRPr/>
            </a:lvl1pPr>
          </a:lstStyle>
          <a:p>
            <a:pPr>
              <a:defRPr/>
            </a:pPr>
            <a:fld id="{7B8EA862-7DD5-4A06-BDE1-DB7EC5FAA60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4389814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501662"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42239672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501662"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26443270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501662"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26880667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501662"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38987841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501662"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32725148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501662"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5765934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40768157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37015617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32021940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1910917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9636D30-BFEC-440F-8602-5336FF300080}" type="datetimeFigureOut">
              <a:rPr lang="ar-SA" smtClean="0"/>
              <a:t>20/11/34</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5B4A8CEC-D715-4DA8-8124-834F1C83D2CC}" type="slidenum">
              <a:rPr lang="ar-SA" smtClean="0"/>
              <a:t>‹#›</a:t>
            </a:fld>
            <a:endParaRPr lang="ar-SA"/>
          </a:p>
        </p:txBody>
      </p:sp>
    </p:spTree>
    <p:extLst>
      <p:ext uri="{BB962C8B-B14F-4D97-AF65-F5344CB8AC3E}">
        <p14:creationId xmlns:p14="http://schemas.microsoft.com/office/powerpoint/2010/main" val="31478489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a:solidFill>
                <a:prstClr val="white"/>
              </a:solidFill>
            </a:endParaRPr>
          </a:p>
        </p:txBody>
      </p:sp>
      <p:grpSp>
        <p:nvGrpSpPr>
          <p:cNvPr id="12" name="Group 7"/>
          <p:cNvGrpSpPr>
            <a:grpSpLocks/>
          </p:cNvGrpSpPr>
          <p:nvPr userDrawn="1"/>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fontAlgn="base">
              <a:spcBef>
                <a:spcPct val="0"/>
              </a:spcBef>
              <a:spcAft>
                <a:spcPct val="0"/>
              </a:spcAft>
              <a:defRPr/>
            </a:pPr>
            <a:endParaRPr lang="en-US" dirty="0">
              <a:solidFill>
                <a:prstClr val="white"/>
              </a:solidFill>
            </a:endParaRPr>
          </a:p>
        </p:txBody>
      </p:sp>
      <p:sp>
        <p:nvSpPr>
          <p:cNvPr id="16" name="Rectangle 15"/>
          <p:cNvSpPr/>
          <p:nvPr userDrawn="1"/>
        </p:nvSpPr>
        <p:spPr>
          <a:xfrm>
            <a:off x="6260123" y="6519446"/>
            <a:ext cx="1928926" cy="338554"/>
          </a:xfrm>
          <a:prstGeom prst="rect">
            <a:avLst/>
          </a:prstGeom>
        </p:spPr>
        <p:txBody>
          <a:bodyPr wrap="none">
            <a:spAutoFit/>
          </a:bodyPr>
          <a:lstStyle/>
          <a:p>
            <a:pPr algn="l" rtl="0">
              <a:defRPr/>
            </a:pPr>
            <a:r>
              <a:rPr lang="en-US" sz="1600" dirty="0">
                <a:solidFill>
                  <a:prstClr val="white"/>
                </a:solidFill>
                <a:cs typeface="Arial" pitchFamily="34" charset="0"/>
              </a:rPr>
              <a:t>King Faisal University</a:t>
            </a:r>
          </a:p>
        </p:txBody>
      </p:sp>
      <p:sp>
        <p:nvSpPr>
          <p:cNvPr id="17" name="Rectangle 16"/>
          <p:cNvSpPr/>
          <p:nvPr userDrawn="1"/>
        </p:nvSpPr>
        <p:spPr>
          <a:xfrm>
            <a:off x="6508100" y="6290846"/>
            <a:ext cx="1406154" cy="338554"/>
          </a:xfrm>
          <a:prstGeom prst="rect">
            <a:avLst/>
          </a:prstGeom>
        </p:spPr>
        <p:txBody>
          <a:bodyPr wrap="none">
            <a:spAutoFit/>
          </a:bodyPr>
          <a:lstStyle/>
          <a:p>
            <a:pPr algn="l" rtl="0">
              <a:defRPr/>
            </a:pPr>
            <a:r>
              <a:rPr lang="ar-SA" sz="1600" b="1" dirty="0">
                <a:solidFill>
                  <a:prstClr val="white"/>
                </a:solidFill>
              </a:rPr>
              <a:t>جامعة الملك فيصل</a:t>
            </a:r>
            <a:endParaRPr lang="en-US" sz="1600" b="1" dirty="0">
              <a:solidFill>
                <a:prstClr val="white"/>
              </a:solidFill>
              <a:cs typeface="Arial" pitchFamily="34" charset="0"/>
            </a:endParaRPr>
          </a:p>
        </p:txBody>
      </p:sp>
      <p:pic>
        <p:nvPicPr>
          <p:cNvPr id="18" name="Picture 17" descr="logo EDE.png"/>
          <p:cNvPicPr>
            <a:picLocks noChangeAspect="1"/>
          </p:cNvPicPr>
          <p:nvPr userDrawn="1"/>
        </p:nvPicPr>
        <p:blipFill>
          <a:blip r:embed="rId14" cstate="print"/>
          <a:stretch>
            <a:fillRect/>
          </a:stretch>
        </p:blipFill>
        <p:spPr>
          <a:xfrm>
            <a:off x="281354" y="5791201"/>
            <a:ext cx="773723" cy="938645"/>
          </a:xfrm>
          <a:prstGeom prst="rect">
            <a:avLst/>
          </a:prstGeom>
        </p:spPr>
      </p:pic>
      <p:sp>
        <p:nvSpPr>
          <p:cNvPr id="19" name="Rectangle 18"/>
          <p:cNvSpPr/>
          <p:nvPr userDrawn="1"/>
        </p:nvSpPr>
        <p:spPr>
          <a:xfrm>
            <a:off x="844062" y="6581002"/>
            <a:ext cx="3116046" cy="276999"/>
          </a:xfrm>
          <a:prstGeom prst="rect">
            <a:avLst/>
          </a:prstGeom>
        </p:spPr>
        <p:txBody>
          <a:bodyPr wrap="none">
            <a:spAutoFit/>
          </a:bodyPr>
          <a:lstStyle/>
          <a:p>
            <a:pPr algn="l" rtl="0">
              <a:defRPr/>
            </a:pPr>
            <a:r>
              <a:rPr lang="en-US" sz="1200" dirty="0">
                <a:solidFill>
                  <a:prstClr val="white"/>
                </a:solidFill>
                <a:cs typeface="Arial" pitchFamily="34" charset="0"/>
              </a:rPr>
              <a:t>Deanship of E-Learning and Distance Education</a:t>
            </a:r>
          </a:p>
        </p:txBody>
      </p:sp>
      <p:sp>
        <p:nvSpPr>
          <p:cNvPr id="20" name="Rectangle 19"/>
          <p:cNvSpPr/>
          <p:nvPr userDrawn="1"/>
        </p:nvSpPr>
        <p:spPr>
          <a:xfrm>
            <a:off x="1092039" y="6290846"/>
            <a:ext cx="2747868" cy="338554"/>
          </a:xfrm>
          <a:prstGeom prst="rect">
            <a:avLst/>
          </a:prstGeom>
        </p:spPr>
        <p:txBody>
          <a:bodyPr wrap="none">
            <a:spAutoFit/>
          </a:bodyPr>
          <a:lstStyle/>
          <a:p>
            <a:pPr algn="l" rtl="0">
              <a:defRPr/>
            </a:pPr>
            <a:r>
              <a:rPr lang="ar-SA" sz="1600" b="1" dirty="0">
                <a:solidFill>
                  <a:prstClr val="white"/>
                </a:solidFill>
              </a:rPr>
              <a:t>عمادة التعليم الإكتروني والتعلم عن بعد</a:t>
            </a:r>
            <a:endParaRPr lang="en-US" sz="1600" b="1" dirty="0">
              <a:solidFill>
                <a:prstClr val="white"/>
              </a:solidFill>
              <a:cs typeface="Arial" pitchFamily="34" charset="0"/>
            </a:endParaRPr>
          </a:p>
        </p:txBody>
      </p:sp>
    </p:spTree>
    <p:extLst>
      <p:ext uri="{BB962C8B-B14F-4D97-AF65-F5344CB8AC3E}">
        <p14:creationId xmlns:p14="http://schemas.microsoft.com/office/powerpoint/2010/main" val="40712865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685800" y="213042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144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375031" y="4648200"/>
            <a:ext cx="3768969"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0" y="3810001"/>
            <a:ext cx="5205046" cy="1470025"/>
          </a:xfrm>
          <a:prstGeom prst="rect">
            <a:avLst/>
          </a:prstGeom>
          <a:noFill/>
          <a:ln w="9525">
            <a:noFill/>
            <a:miter lim="800000"/>
            <a:headEnd/>
            <a:tailEnd/>
          </a:ln>
        </p:spPr>
        <p:txBody>
          <a:bodyPr anchor="ctr"/>
          <a:lstStyle/>
          <a:p>
            <a:pPr algn="ctr" rtl="0" fontAlgn="auto">
              <a:spcBef>
                <a:spcPts val="0"/>
              </a:spcBef>
              <a:spcAft>
                <a:spcPts val="0"/>
              </a:spcAft>
              <a:defRPr/>
            </a:pPr>
            <a:endParaRPr lang="en-US" sz="3700" b="1" dirty="0" smtClean="0">
              <a:solidFill>
                <a:schemeClr val="accent1">
                  <a:lumMod val="50000"/>
                </a:schemeClr>
              </a:solidFill>
              <a:latin typeface="AYM Wadiy S_U normal."/>
              <a:cs typeface="Times New Roman" pitchFamily="18" charset="0"/>
            </a:endParaRPr>
          </a:p>
          <a:p>
            <a:pPr algn="ctr" rtl="0" fontAlgn="auto">
              <a:spcBef>
                <a:spcPts val="0"/>
              </a:spcBef>
              <a:spcAft>
                <a:spcPts val="0"/>
              </a:spcAft>
              <a:defRPr/>
            </a:pPr>
            <a:endParaRPr lang="en-US" sz="3700" b="1" dirty="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مبادئ المحاسبة (1)</a:t>
            </a:r>
          </a:p>
          <a:p>
            <a:pPr algn="ctr"/>
            <a:endParaRPr lang="ar-SA"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المحاضر/ فتحي </a:t>
            </a:r>
            <a:r>
              <a:rPr lang="ar-SA" sz="3700" b="1" dirty="0" err="1" smtClean="0">
                <a:solidFill>
                  <a:schemeClr val="accent1">
                    <a:lumMod val="50000"/>
                  </a:schemeClr>
                </a:solidFill>
                <a:latin typeface="AYM Wadiy S_U normal."/>
                <a:cs typeface="Times New Roman" pitchFamily="18" charset="0"/>
              </a:rPr>
              <a:t>الميدني</a:t>
            </a:r>
            <a:endParaRPr lang="ar-SA" sz="3700" b="1" dirty="0" smtClean="0">
              <a:solidFill>
                <a:schemeClr val="accent1">
                  <a:lumMod val="50000"/>
                </a:schemeClr>
              </a:solidFill>
              <a:latin typeface="AYM Wadiy S_U normal."/>
              <a:cs typeface="Times New Roman" pitchFamily="18" charset="0"/>
            </a:endParaRPr>
          </a:p>
          <a:p>
            <a:pPr algn="ct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endParaRPr lang="en-US" sz="17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extLst>
      <p:ext uri="{BB962C8B-B14F-4D97-AF65-F5344CB8AC3E}">
        <p14:creationId xmlns:p14="http://schemas.microsoft.com/office/powerpoint/2010/main" val="21242574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501662" y="6356353"/>
            <a:ext cx="445477" cy="365125"/>
          </a:xfrm>
          <a:noFill/>
          <a:ln>
            <a:miter lim="800000"/>
            <a:headEnd/>
            <a:tailEnd/>
          </a:ln>
        </p:spPr>
        <p:txBody>
          <a:bodyPr/>
          <a:lstStyle/>
          <a:p>
            <a:fld id="{E1D16D93-8795-4AD6-9A1F-54CC01E741BE}" type="slidenum">
              <a:rPr lang="ar-SA" smtClean="0">
                <a:solidFill>
                  <a:prstClr val="white"/>
                </a:solidFill>
                <a:cs typeface="Arial" pitchFamily="34" charset="0"/>
              </a:rPr>
              <a:pPr/>
              <a:t>2</a:t>
            </a:fld>
            <a:endParaRPr lang="en-US" dirty="0" smtClean="0">
              <a:solidFill>
                <a:prstClr val="white"/>
              </a:solidFill>
              <a:cs typeface="Arial" pitchFamily="34" charset="0"/>
            </a:endParaRPr>
          </a:p>
        </p:txBody>
      </p:sp>
      <p:sp>
        <p:nvSpPr>
          <p:cNvPr id="5" name="Title 4"/>
          <p:cNvSpPr txBox="1">
            <a:spLocks/>
          </p:cNvSpPr>
          <p:nvPr/>
        </p:nvSpPr>
        <p:spPr bwMode="auto">
          <a:xfrm>
            <a:off x="633046" y="2133603"/>
            <a:ext cx="77724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SA" sz="8000" b="1" spc="-150" dirty="0" smtClean="0">
                <a:solidFill>
                  <a:srgbClr val="FF0000"/>
                </a:solidFill>
                <a:latin typeface="ae_AlMateen" pitchFamily="2" charset="-78"/>
                <a:cs typeface="ae_AlMateen" pitchFamily="2" charset="-78"/>
              </a:rPr>
              <a:t>الفصـل الأول </a:t>
            </a:r>
          </a:p>
          <a:p>
            <a:pPr eaLnBrk="1" hangingPunct="1"/>
            <a:r>
              <a:rPr lang="ar-EG" sz="8000" spc="-150" dirty="0" smtClean="0">
                <a:solidFill>
                  <a:srgbClr val="009900"/>
                </a:solidFill>
                <a:latin typeface="ae_AlMateen" pitchFamily="2" charset="-78"/>
                <a:cs typeface="ae_AlMateen" pitchFamily="2" charset="-78"/>
              </a:rPr>
              <a:t>المح</a:t>
            </a:r>
            <a:r>
              <a:rPr lang="ar-SA" sz="8000" spc="-150" dirty="0" smtClean="0">
                <a:solidFill>
                  <a:srgbClr val="009900"/>
                </a:solidFill>
                <a:latin typeface="ae_AlMateen" pitchFamily="2" charset="-78"/>
                <a:cs typeface="ae_AlMateen" pitchFamily="2" charset="-78"/>
              </a:rPr>
              <a:t>ـ</a:t>
            </a:r>
            <a:r>
              <a:rPr lang="ar-EG" sz="8000" spc="-150" dirty="0" err="1" smtClean="0">
                <a:solidFill>
                  <a:srgbClr val="009900"/>
                </a:solidFill>
                <a:latin typeface="ae_AlMateen" pitchFamily="2" charset="-78"/>
                <a:cs typeface="ae_AlMateen" pitchFamily="2" charset="-78"/>
              </a:rPr>
              <a:t>اضرة</a:t>
            </a:r>
            <a:r>
              <a:rPr lang="ar-EG" sz="8000" dirty="0" smtClean="0">
                <a:solidFill>
                  <a:srgbClr val="009900"/>
                </a:solidFill>
                <a:cs typeface="Arial" pitchFamily="34" charset="0"/>
              </a:rPr>
              <a:t> </a:t>
            </a:r>
            <a:r>
              <a:rPr lang="ar-SA" sz="8000" spc="-150" dirty="0" smtClean="0">
                <a:solidFill>
                  <a:srgbClr val="009900"/>
                </a:solidFill>
                <a:latin typeface="ae_AlMateen" pitchFamily="2" charset="-78"/>
                <a:cs typeface="ae_AlMateen" pitchFamily="2" charset="-78"/>
              </a:rPr>
              <a:t>الأولى</a:t>
            </a:r>
          </a:p>
          <a:p>
            <a:pPr eaLnBrk="1" hangingPunct="1"/>
            <a:r>
              <a:rPr lang="ar-SA" spc="-150" dirty="0" smtClean="0">
                <a:solidFill>
                  <a:srgbClr val="376092"/>
                </a:solidFill>
                <a:latin typeface="ae_AlMateen" pitchFamily="2" charset="-78"/>
                <a:cs typeface="ae_AlMateen" pitchFamily="2" charset="-78"/>
              </a:rPr>
              <a:t> </a:t>
            </a:r>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350985" y="4191000"/>
            <a:ext cx="6541477"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6600" b="1" dirty="0" smtClean="0">
                <a:solidFill>
                  <a:prstClr val="black"/>
                </a:solidFill>
                <a:cs typeface="Arial" pitchFamily="34" charset="0"/>
              </a:rPr>
              <a:t>المدخل لعلم المحاسبة</a:t>
            </a:r>
          </a:p>
          <a:p>
            <a:pPr eaLnBrk="1" hangingPunct="1"/>
            <a:r>
              <a:rPr lang="ar-SA" sz="4800" b="1" dirty="0" smtClean="0">
                <a:solidFill>
                  <a:prstClr val="black"/>
                </a:solidFill>
                <a:cs typeface="Arial" pitchFamily="34" charset="0"/>
              </a:rPr>
              <a:t>(المفهوم والمبادئ)</a:t>
            </a:r>
          </a:p>
        </p:txBody>
      </p:sp>
    </p:spTree>
    <p:extLst>
      <p:ext uri="{BB962C8B-B14F-4D97-AF65-F5344CB8AC3E}">
        <p14:creationId xmlns:p14="http://schemas.microsoft.com/office/powerpoint/2010/main" val="18002227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solidFill>
            <a:schemeClr val="accent1"/>
          </a:solidFill>
        </p:spPr>
        <p:txBody>
          <a:bodyPr/>
          <a:lstStyle/>
          <a:p>
            <a:pPr algn="ctr"/>
            <a:r>
              <a:rPr lang="ar-SA" sz="3600" b="1" smtClean="0">
                <a:solidFill>
                  <a:srgbClr val="FF0000"/>
                </a:solidFill>
                <a:cs typeface="Arial" pitchFamily="34" charset="0"/>
              </a:rPr>
              <a:t>أولاً: المدخل لعلم المحاسبة</a:t>
            </a:r>
            <a:r>
              <a:rPr lang="ar-SA" sz="3600" smtClean="0">
                <a:solidFill>
                  <a:srgbClr val="FF0000"/>
                </a:solidFill>
                <a:cs typeface="Arial" pitchFamily="34" charset="0"/>
              </a:rPr>
              <a:t> </a:t>
            </a:r>
            <a:r>
              <a:rPr lang="ar-SA" smtClean="0">
                <a:solidFill>
                  <a:srgbClr val="FF0000"/>
                </a:solidFill>
                <a:cs typeface="Arial" pitchFamily="34" charset="0"/>
              </a:rPr>
              <a:t/>
            </a:r>
            <a:br>
              <a:rPr lang="ar-SA" smtClean="0">
                <a:solidFill>
                  <a:srgbClr val="FF0000"/>
                </a:solidFill>
                <a:cs typeface="Arial" pitchFamily="34" charset="0"/>
              </a:rPr>
            </a:br>
            <a:r>
              <a:rPr lang="ar-SA" sz="3200" smtClean="0">
                <a:solidFill>
                  <a:schemeClr val="tx1"/>
                </a:solidFill>
                <a:cs typeface="Arial" pitchFamily="34" charset="0"/>
              </a:rPr>
              <a:t>النقاط الرئيسية</a:t>
            </a:r>
            <a:endParaRPr lang="en-GB" sz="3200" smtClean="0">
              <a:solidFill>
                <a:schemeClr val="tx1"/>
              </a:solidFill>
              <a:cs typeface="Arial" pitchFamily="34" charset="0"/>
            </a:endParaRPr>
          </a:p>
        </p:txBody>
      </p:sp>
      <p:sp>
        <p:nvSpPr>
          <p:cNvPr id="8195" name="Content Placeholder 2"/>
          <p:cNvSpPr>
            <a:spLocks noGrp="1"/>
          </p:cNvSpPr>
          <p:nvPr>
            <p:ph sz="quarter" idx="1"/>
          </p:nvPr>
        </p:nvSpPr>
        <p:spPr>
          <a:xfrm>
            <a:off x="457200" y="1447800"/>
            <a:ext cx="8229600" cy="4343400"/>
          </a:xfrm>
          <a:solidFill>
            <a:schemeClr val="tx2">
              <a:lumMod val="20000"/>
              <a:lumOff val="80000"/>
            </a:schemeClr>
          </a:solidFill>
        </p:spPr>
        <p:txBody>
          <a:bodyPr/>
          <a:lstStyle/>
          <a:p>
            <a:pPr rtl="1">
              <a:buFont typeface="Arial" pitchFamily="34" charset="0"/>
              <a:buChar char="•"/>
              <a:defRPr/>
            </a:pPr>
            <a:r>
              <a:rPr lang="ar-SA" sz="2200" b="1" dirty="0" smtClean="0"/>
              <a:t>مقدمة</a:t>
            </a:r>
          </a:p>
          <a:p>
            <a:pPr rtl="1">
              <a:buFont typeface="Arial" pitchFamily="34" charset="0"/>
              <a:buChar char="•"/>
              <a:defRPr/>
            </a:pPr>
            <a:r>
              <a:rPr lang="ar-SA" sz="2200" b="1" dirty="0" smtClean="0"/>
              <a:t>تعريف المحاسبة</a:t>
            </a:r>
          </a:p>
          <a:p>
            <a:pPr rtl="1">
              <a:buFont typeface="Arial" pitchFamily="34" charset="0"/>
              <a:buChar char="•"/>
              <a:defRPr/>
            </a:pPr>
            <a:r>
              <a:rPr lang="ar-SA" sz="2200" b="1" dirty="0" smtClean="0"/>
              <a:t>المحاسبة كنظام للمعلومات</a:t>
            </a:r>
          </a:p>
          <a:p>
            <a:pPr rtl="1">
              <a:buFont typeface="Arial" pitchFamily="34" charset="0"/>
              <a:buChar char="•"/>
              <a:defRPr/>
            </a:pPr>
            <a:r>
              <a:rPr lang="ar-SA" sz="2200" b="1" dirty="0" smtClean="0"/>
              <a:t>خصائص المعلومات المحاسبية</a:t>
            </a:r>
          </a:p>
          <a:p>
            <a:pPr rtl="1">
              <a:buFont typeface="Arial" pitchFamily="34" charset="0"/>
              <a:buChar char="•"/>
              <a:defRPr/>
            </a:pPr>
            <a:r>
              <a:rPr lang="ar-SA" sz="2200" b="1" dirty="0" smtClean="0"/>
              <a:t>فروع المحاسبة</a:t>
            </a:r>
          </a:p>
          <a:p>
            <a:pPr rtl="1">
              <a:buFont typeface="Arial" pitchFamily="34" charset="0"/>
              <a:buChar char="•"/>
              <a:defRPr/>
            </a:pPr>
            <a:r>
              <a:rPr lang="ar-SA" sz="2200" b="1" dirty="0" smtClean="0"/>
              <a:t>الفئات المستفيدة من المعلومات المحاسبية</a:t>
            </a:r>
          </a:p>
          <a:p>
            <a:pPr rtl="1">
              <a:buFont typeface="Arial" pitchFamily="34" charset="0"/>
              <a:buChar char="•"/>
              <a:defRPr/>
            </a:pPr>
            <a:r>
              <a:rPr lang="ar-SA" sz="2200" b="1" dirty="0" smtClean="0"/>
              <a:t>تعريف المحاسبة المالية </a:t>
            </a:r>
          </a:p>
          <a:p>
            <a:pPr rtl="1">
              <a:buFont typeface="Arial" pitchFamily="34" charset="0"/>
              <a:buChar char="•"/>
              <a:defRPr/>
            </a:pPr>
            <a:r>
              <a:rPr lang="ar-SA" sz="2200" b="1" dirty="0" smtClean="0"/>
              <a:t>أهداف المحاسبة المالية</a:t>
            </a:r>
          </a:p>
          <a:p>
            <a:pPr rtl="1">
              <a:buFont typeface="Arial" pitchFamily="34" charset="0"/>
              <a:buChar char="•"/>
              <a:defRPr/>
            </a:pPr>
            <a:r>
              <a:rPr lang="ar-SA" sz="2200" b="1" dirty="0" smtClean="0"/>
              <a:t>وظائف المحاسبة المالية</a:t>
            </a:r>
          </a:p>
          <a:p>
            <a:pPr rtl="1">
              <a:buFont typeface="Arial" pitchFamily="34" charset="0"/>
              <a:buChar char="•"/>
              <a:defRPr/>
            </a:pPr>
            <a:r>
              <a:rPr lang="ar-SA" sz="2200" b="1" dirty="0" smtClean="0"/>
              <a:t>المبادئ المحاسبية المتعارف عليها (</a:t>
            </a:r>
            <a:r>
              <a:rPr lang="en-GB" sz="2200" b="1" dirty="0" smtClean="0"/>
              <a:t>GAAP</a:t>
            </a:r>
            <a:r>
              <a:rPr lang="ar-SA" sz="2200" b="1" dirty="0" smtClean="0"/>
              <a:t>)</a:t>
            </a:r>
          </a:p>
          <a:p>
            <a:pPr rtl="1">
              <a:buFont typeface="Arial" pitchFamily="34" charset="0"/>
              <a:buChar char="•"/>
              <a:defRPr/>
            </a:pPr>
            <a:r>
              <a:rPr lang="ar-SA" sz="2200" b="1" dirty="0" smtClean="0"/>
              <a:t>أهم المصطلحات المحاسبية باللغة الإنجليزية</a:t>
            </a:r>
            <a:endParaRPr lang="en-GB" sz="2200" b="1" dirty="0" smtClean="0"/>
          </a:p>
        </p:txBody>
      </p:sp>
      <p:sp>
        <p:nvSpPr>
          <p:cNvPr id="30725" name="Slide Number Placeholder 3"/>
          <p:cNvSpPr txBox="1">
            <a:spLocks/>
          </p:cNvSpPr>
          <p:nvPr/>
        </p:nvSpPr>
        <p:spPr bwMode="auto">
          <a:xfrm>
            <a:off x="4551040" y="6376990"/>
            <a:ext cx="52753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fontAlgn="base" hangingPunct="1">
              <a:spcBef>
                <a:spcPct val="0"/>
              </a:spcBef>
              <a:spcAft>
                <a:spcPct val="0"/>
              </a:spcAft>
            </a:pPr>
            <a:fld id="{AA7C527F-31CD-4954-A06F-69B12382CA95}" type="slidenum">
              <a:rPr lang="ar-SA" sz="1200">
                <a:solidFill>
                  <a:prstClr val="white"/>
                </a:solidFill>
                <a:latin typeface="Calibri" pitchFamily="34" charset="0"/>
              </a:rPr>
              <a:pPr algn="ctr" eaLnBrk="1" fontAlgn="base" hangingPunct="1">
                <a:spcBef>
                  <a:spcPct val="0"/>
                </a:spcBef>
                <a:spcAft>
                  <a:spcPct val="0"/>
                </a:spcAft>
              </a:pPr>
              <a:t>3</a:t>
            </a:fld>
            <a:endParaRPr lang="en-US" sz="1200">
              <a:solidFill>
                <a:prstClr val="white"/>
              </a:solidFill>
              <a:latin typeface="Calibri" pitchFamily="34" charset="0"/>
            </a:endParaRPr>
          </a:p>
        </p:txBody>
      </p:sp>
    </p:spTree>
    <p:extLst>
      <p:ext uri="{BB962C8B-B14F-4D97-AF65-F5344CB8AC3E}">
        <p14:creationId xmlns:p14="http://schemas.microsoft.com/office/powerpoint/2010/main" val="373688801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195">
                                            <p:bg/>
                                          </p:spTgt>
                                        </p:tgtEl>
                                        <p:attrNameLst>
                                          <p:attrName>style.visibility</p:attrName>
                                        </p:attrNameLst>
                                      </p:cBhvr>
                                      <p:to>
                                        <p:strVal val="visible"/>
                                      </p:to>
                                    </p:set>
                                    <p:animEffect transition="in" filter="blinds(horizontal)">
                                      <p:cBhvr>
                                        <p:cTn id="7" dur="500"/>
                                        <p:tgtEl>
                                          <p:spTgt spid="8195">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195">
                                            <p:txEl>
                                              <p:pRg st="0" end="0"/>
                                            </p:txEl>
                                          </p:spTgt>
                                        </p:tgtEl>
                                        <p:attrNameLst>
                                          <p:attrName>style.visibility</p:attrName>
                                        </p:attrNameLst>
                                      </p:cBhvr>
                                      <p:to>
                                        <p:strVal val="visible"/>
                                      </p:to>
                                    </p:set>
                                    <p:animEffect transition="in" filter="blinds(horizontal)">
                                      <p:cBhvr>
                                        <p:cTn id="12" dur="500"/>
                                        <p:tgtEl>
                                          <p:spTgt spid="819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195">
                                            <p:txEl>
                                              <p:pRg st="1" end="1"/>
                                            </p:txEl>
                                          </p:spTgt>
                                        </p:tgtEl>
                                        <p:attrNameLst>
                                          <p:attrName>style.visibility</p:attrName>
                                        </p:attrNameLst>
                                      </p:cBhvr>
                                      <p:to>
                                        <p:strVal val="visible"/>
                                      </p:to>
                                    </p:set>
                                    <p:animEffect transition="in" filter="blinds(horizontal)">
                                      <p:cBhvr>
                                        <p:cTn id="17" dur="500"/>
                                        <p:tgtEl>
                                          <p:spTgt spid="819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195">
                                            <p:txEl>
                                              <p:pRg st="2" end="2"/>
                                            </p:txEl>
                                          </p:spTgt>
                                        </p:tgtEl>
                                        <p:attrNameLst>
                                          <p:attrName>style.visibility</p:attrName>
                                        </p:attrNameLst>
                                      </p:cBhvr>
                                      <p:to>
                                        <p:strVal val="visible"/>
                                      </p:to>
                                    </p:set>
                                    <p:animEffect transition="in" filter="blinds(horizontal)">
                                      <p:cBhvr>
                                        <p:cTn id="22" dur="500"/>
                                        <p:tgtEl>
                                          <p:spTgt spid="819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195">
                                            <p:txEl>
                                              <p:pRg st="3" end="3"/>
                                            </p:txEl>
                                          </p:spTgt>
                                        </p:tgtEl>
                                        <p:attrNameLst>
                                          <p:attrName>style.visibility</p:attrName>
                                        </p:attrNameLst>
                                      </p:cBhvr>
                                      <p:to>
                                        <p:strVal val="visible"/>
                                      </p:to>
                                    </p:set>
                                    <p:animEffect transition="in" filter="blinds(horizontal)">
                                      <p:cBhvr>
                                        <p:cTn id="27" dur="500"/>
                                        <p:tgtEl>
                                          <p:spTgt spid="819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8195">
                                            <p:txEl>
                                              <p:pRg st="4" end="4"/>
                                            </p:txEl>
                                          </p:spTgt>
                                        </p:tgtEl>
                                        <p:attrNameLst>
                                          <p:attrName>style.visibility</p:attrName>
                                        </p:attrNameLst>
                                      </p:cBhvr>
                                      <p:to>
                                        <p:strVal val="visible"/>
                                      </p:to>
                                    </p:set>
                                    <p:animEffect transition="in" filter="blinds(horizontal)">
                                      <p:cBhvr>
                                        <p:cTn id="32" dur="500"/>
                                        <p:tgtEl>
                                          <p:spTgt spid="8195">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8195">
                                            <p:txEl>
                                              <p:pRg st="5" end="5"/>
                                            </p:txEl>
                                          </p:spTgt>
                                        </p:tgtEl>
                                        <p:attrNameLst>
                                          <p:attrName>style.visibility</p:attrName>
                                        </p:attrNameLst>
                                      </p:cBhvr>
                                      <p:to>
                                        <p:strVal val="visible"/>
                                      </p:to>
                                    </p:set>
                                    <p:animEffect transition="in" filter="blinds(horizontal)">
                                      <p:cBhvr>
                                        <p:cTn id="37" dur="500"/>
                                        <p:tgtEl>
                                          <p:spTgt spid="8195">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8195">
                                            <p:txEl>
                                              <p:pRg st="6" end="6"/>
                                            </p:txEl>
                                          </p:spTgt>
                                        </p:tgtEl>
                                        <p:attrNameLst>
                                          <p:attrName>style.visibility</p:attrName>
                                        </p:attrNameLst>
                                      </p:cBhvr>
                                      <p:to>
                                        <p:strVal val="visible"/>
                                      </p:to>
                                    </p:set>
                                    <p:animEffect transition="in" filter="blinds(horizontal)">
                                      <p:cBhvr>
                                        <p:cTn id="42" dur="500"/>
                                        <p:tgtEl>
                                          <p:spTgt spid="8195">
                                            <p:txEl>
                                              <p:pRg st="6" end="6"/>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8195">
                                            <p:txEl>
                                              <p:pRg st="7" end="7"/>
                                            </p:txEl>
                                          </p:spTgt>
                                        </p:tgtEl>
                                        <p:attrNameLst>
                                          <p:attrName>style.visibility</p:attrName>
                                        </p:attrNameLst>
                                      </p:cBhvr>
                                      <p:to>
                                        <p:strVal val="visible"/>
                                      </p:to>
                                    </p:set>
                                    <p:animEffect transition="in" filter="blinds(horizontal)">
                                      <p:cBhvr>
                                        <p:cTn id="47" dur="500"/>
                                        <p:tgtEl>
                                          <p:spTgt spid="8195">
                                            <p:txEl>
                                              <p:pRg st="7" end="7"/>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8195">
                                            <p:txEl>
                                              <p:pRg st="8" end="8"/>
                                            </p:txEl>
                                          </p:spTgt>
                                        </p:tgtEl>
                                        <p:attrNameLst>
                                          <p:attrName>style.visibility</p:attrName>
                                        </p:attrNameLst>
                                      </p:cBhvr>
                                      <p:to>
                                        <p:strVal val="visible"/>
                                      </p:to>
                                    </p:set>
                                    <p:animEffect transition="in" filter="blinds(horizontal)">
                                      <p:cBhvr>
                                        <p:cTn id="52" dur="500"/>
                                        <p:tgtEl>
                                          <p:spTgt spid="8195">
                                            <p:txEl>
                                              <p:pRg st="8" end="8"/>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8195">
                                            <p:txEl>
                                              <p:pRg st="9" end="9"/>
                                            </p:txEl>
                                          </p:spTgt>
                                        </p:tgtEl>
                                        <p:attrNameLst>
                                          <p:attrName>style.visibility</p:attrName>
                                        </p:attrNameLst>
                                      </p:cBhvr>
                                      <p:to>
                                        <p:strVal val="visible"/>
                                      </p:to>
                                    </p:set>
                                    <p:animEffect transition="in" filter="blinds(horizontal)">
                                      <p:cBhvr>
                                        <p:cTn id="57" dur="500"/>
                                        <p:tgtEl>
                                          <p:spTgt spid="8195">
                                            <p:txEl>
                                              <p:pRg st="9" end="9"/>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8195">
                                            <p:txEl>
                                              <p:pRg st="10" end="10"/>
                                            </p:txEl>
                                          </p:spTgt>
                                        </p:tgtEl>
                                        <p:attrNameLst>
                                          <p:attrName>style.visibility</p:attrName>
                                        </p:attrNameLst>
                                      </p:cBhvr>
                                      <p:to>
                                        <p:strVal val="visible"/>
                                      </p:to>
                                    </p:set>
                                    <p:animEffect transition="in" filter="blinds(horizontal)">
                                      <p:cBhvr>
                                        <p:cTn id="62" dur="500"/>
                                        <p:tgtEl>
                                          <p:spTgt spid="819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914400" y="274638"/>
            <a:ext cx="7772400" cy="868362"/>
          </a:xfrm>
          <a:solidFill>
            <a:schemeClr val="accent1"/>
          </a:solidFill>
        </p:spPr>
        <p:txBody>
          <a:bodyPr/>
          <a:lstStyle/>
          <a:p>
            <a:pPr algn="ctr"/>
            <a:r>
              <a:rPr lang="ar-SA" smtClean="0">
                <a:solidFill>
                  <a:schemeClr val="tx1"/>
                </a:solidFill>
                <a:cs typeface="Arial" pitchFamily="34" charset="0"/>
              </a:rPr>
              <a:t>مقدمة</a:t>
            </a:r>
            <a:endParaRPr lang="en-GB" smtClean="0">
              <a:solidFill>
                <a:schemeClr val="tx1"/>
              </a:solidFill>
              <a:cs typeface="Arial" pitchFamily="34" charset="0"/>
            </a:endParaRPr>
          </a:p>
        </p:txBody>
      </p:sp>
      <p:sp>
        <p:nvSpPr>
          <p:cNvPr id="9219" name="Content Placeholder 2"/>
          <p:cNvSpPr>
            <a:spLocks noGrp="1"/>
          </p:cNvSpPr>
          <p:nvPr>
            <p:ph sz="quarter" idx="1"/>
          </p:nvPr>
        </p:nvSpPr>
        <p:spPr>
          <a:xfrm>
            <a:off x="844062" y="1600203"/>
            <a:ext cx="7842738" cy="4525963"/>
          </a:xfrm>
          <a:solidFill>
            <a:schemeClr val="tx2">
              <a:lumMod val="20000"/>
              <a:lumOff val="80000"/>
            </a:schemeClr>
          </a:solidFill>
        </p:spPr>
        <p:txBody>
          <a:bodyPr/>
          <a:lstStyle/>
          <a:p>
            <a:pPr>
              <a:buFont typeface="Wingdings" pitchFamily="2" charset="2"/>
              <a:buChar char="v"/>
              <a:defRPr/>
            </a:pPr>
            <a:endParaRPr lang="ar-SA" sz="2400" b="1" dirty="0" smtClean="0">
              <a:solidFill>
                <a:srgbClr val="0070C0"/>
              </a:solidFill>
            </a:endParaRPr>
          </a:p>
          <a:p>
            <a:pPr rtl="1">
              <a:lnSpc>
                <a:spcPct val="150000"/>
              </a:lnSpc>
              <a:buFont typeface="Wingdings" pitchFamily="2" charset="2"/>
              <a:buChar char="v"/>
              <a:defRPr/>
            </a:pPr>
            <a:r>
              <a:rPr lang="ar-SA" sz="2800" b="1" dirty="0" smtClean="0"/>
              <a:t>الفرق بين العلوم الاجتماعية والعلوم الطبيعية</a:t>
            </a:r>
            <a:endParaRPr lang="en-GB" sz="2800" b="1" dirty="0" smtClean="0"/>
          </a:p>
          <a:p>
            <a:pPr rtl="1">
              <a:lnSpc>
                <a:spcPct val="150000"/>
              </a:lnSpc>
              <a:buFont typeface="Wingdings" pitchFamily="2" charset="2"/>
              <a:buChar char="v"/>
              <a:defRPr/>
            </a:pPr>
            <a:r>
              <a:rPr lang="ar-SA" sz="2800" b="1" dirty="0" smtClean="0"/>
              <a:t>المحاسبة كعلم اجتماعي</a:t>
            </a:r>
            <a:endParaRPr lang="en-GB" sz="2800" b="1" dirty="0" smtClean="0"/>
          </a:p>
          <a:p>
            <a:pPr rtl="1">
              <a:lnSpc>
                <a:spcPct val="150000"/>
              </a:lnSpc>
              <a:buFont typeface="Wingdings" pitchFamily="2" charset="2"/>
              <a:buChar char="v"/>
              <a:defRPr/>
            </a:pPr>
            <a:r>
              <a:rPr lang="ar-SA" sz="2800" b="1" dirty="0" smtClean="0"/>
              <a:t>كيف نشأت المحاسبة؟</a:t>
            </a:r>
            <a:endParaRPr lang="en-GB" sz="2800" b="1" dirty="0" smtClean="0"/>
          </a:p>
          <a:p>
            <a:pPr>
              <a:buFont typeface="Wingdings 2" pitchFamily="18" charset="2"/>
              <a:buNone/>
              <a:defRPr/>
            </a:pPr>
            <a:endParaRPr lang="ar-SA" sz="2800" dirty="0" smtClean="0"/>
          </a:p>
        </p:txBody>
      </p:sp>
      <p:sp>
        <p:nvSpPr>
          <p:cNvPr id="31749" name="Slide Number Placeholder 3"/>
          <p:cNvSpPr txBox="1">
            <a:spLocks/>
          </p:cNvSpPr>
          <p:nvPr/>
        </p:nvSpPr>
        <p:spPr bwMode="auto">
          <a:xfrm>
            <a:off x="4572000" y="6376586"/>
            <a:ext cx="52753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fontAlgn="base" hangingPunct="1">
              <a:spcBef>
                <a:spcPct val="0"/>
              </a:spcBef>
              <a:spcAft>
                <a:spcPct val="0"/>
              </a:spcAft>
            </a:pPr>
            <a:fld id="{B7F8D2C6-5F5C-42D3-B1E5-93D65F7CC1AC}" type="slidenum">
              <a:rPr lang="ar-SA" sz="1200">
                <a:solidFill>
                  <a:prstClr val="white"/>
                </a:solidFill>
                <a:latin typeface="Calibri" pitchFamily="34" charset="0"/>
              </a:rPr>
              <a:pPr algn="ctr" eaLnBrk="1" fontAlgn="base" hangingPunct="1">
                <a:spcBef>
                  <a:spcPct val="0"/>
                </a:spcBef>
                <a:spcAft>
                  <a:spcPct val="0"/>
                </a:spcAft>
              </a:pPr>
              <a:t>4</a:t>
            </a:fld>
            <a:endParaRPr lang="en-US" sz="1200">
              <a:solidFill>
                <a:prstClr val="white"/>
              </a:solidFill>
              <a:latin typeface="Calibri" pitchFamily="34" charset="0"/>
            </a:endParaRPr>
          </a:p>
        </p:txBody>
      </p:sp>
    </p:spTree>
    <p:extLst>
      <p:ext uri="{BB962C8B-B14F-4D97-AF65-F5344CB8AC3E}">
        <p14:creationId xmlns:p14="http://schemas.microsoft.com/office/powerpoint/2010/main" val="366692764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219">
                                            <p:txEl>
                                              <p:pRg st="1" end="1"/>
                                            </p:txEl>
                                          </p:spTgt>
                                        </p:tgtEl>
                                        <p:attrNameLst>
                                          <p:attrName>style.visibility</p:attrName>
                                        </p:attrNameLst>
                                      </p:cBhvr>
                                      <p:to>
                                        <p:strVal val="visible"/>
                                      </p:to>
                                    </p:set>
                                    <p:animEffect transition="in" filter="blinds(horizontal)">
                                      <p:cBhvr>
                                        <p:cTn id="7" dur="500"/>
                                        <p:tgtEl>
                                          <p:spTgt spid="921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219">
                                            <p:txEl>
                                              <p:pRg st="2" end="2"/>
                                            </p:txEl>
                                          </p:spTgt>
                                        </p:tgtEl>
                                        <p:attrNameLst>
                                          <p:attrName>style.visibility</p:attrName>
                                        </p:attrNameLst>
                                      </p:cBhvr>
                                      <p:to>
                                        <p:strVal val="visible"/>
                                      </p:to>
                                    </p:set>
                                    <p:animEffect transition="in" filter="blinds(horizontal)">
                                      <p:cBhvr>
                                        <p:cTn id="12" dur="500"/>
                                        <p:tgtEl>
                                          <p:spTgt spid="921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219">
                                            <p:txEl>
                                              <p:pRg st="3" end="3"/>
                                            </p:txEl>
                                          </p:spTgt>
                                        </p:tgtEl>
                                        <p:attrNameLst>
                                          <p:attrName>style.visibility</p:attrName>
                                        </p:attrNameLst>
                                      </p:cBhvr>
                                      <p:to>
                                        <p:strVal val="visible"/>
                                      </p:to>
                                    </p:set>
                                    <p:animEffect transition="in" filter="blinds(horizontal)">
                                      <p:cBhvr>
                                        <p:cTn id="17" dur="500"/>
                                        <p:tgtEl>
                                          <p:spTgt spid="92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a:defRPr/>
            </a:pPr>
            <a:endParaRPr lang="en-GB" smtClean="0"/>
          </a:p>
        </p:txBody>
      </p:sp>
      <p:sp>
        <p:nvSpPr>
          <p:cNvPr id="32771" name="Content Placeholder 2"/>
          <p:cNvSpPr>
            <a:spLocks noGrp="1"/>
          </p:cNvSpPr>
          <p:nvPr>
            <p:ph sz="quarter" idx="1"/>
          </p:nvPr>
        </p:nvSpPr>
        <p:spPr/>
        <p:txBody>
          <a:bodyPr/>
          <a:lstStyle/>
          <a:p>
            <a:endParaRPr lang="en-GB" smtClean="0">
              <a:cs typeface="Arial" pitchFamily="34" charset="0"/>
            </a:endParaRPr>
          </a:p>
        </p:txBody>
      </p:sp>
      <p:sp>
        <p:nvSpPr>
          <p:cNvPr id="8" name="AutoShape 3"/>
          <p:cNvSpPr>
            <a:spLocks noChangeArrowheads="1"/>
          </p:cNvSpPr>
          <p:nvPr/>
        </p:nvSpPr>
        <p:spPr bwMode="auto">
          <a:xfrm>
            <a:off x="6465278" y="3632200"/>
            <a:ext cx="1916723" cy="863600"/>
          </a:xfrm>
          <a:prstGeom prst="flowChartAlternateProcess">
            <a:avLst/>
          </a:prstGeom>
          <a:solidFill>
            <a:srgbClr val="00B0F0"/>
          </a:solidFill>
          <a:ln>
            <a:noFill/>
          </a:ln>
          <a:effectLst>
            <a:outerShdw dist="107763" dir="2700000" algn="ctr" rotWithShape="0">
              <a:srgbClr val="808080"/>
            </a:outer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rtl="1" fontAlgn="base">
              <a:spcBef>
                <a:spcPct val="0"/>
              </a:spcBef>
              <a:spcAft>
                <a:spcPct val="0"/>
              </a:spcAft>
            </a:pPr>
            <a:r>
              <a:rPr lang="ar-SA" sz="2600" b="1">
                <a:solidFill>
                  <a:prstClr val="black"/>
                </a:solidFill>
                <a:latin typeface="Tahoma" pitchFamily="34" charset="0"/>
              </a:rPr>
              <a:t>المحاسبة</a:t>
            </a:r>
            <a:endParaRPr lang="en-GB" sz="2600" b="1">
              <a:solidFill>
                <a:prstClr val="black"/>
              </a:solidFill>
              <a:latin typeface="Tahoma" pitchFamily="34" charset="0"/>
              <a:cs typeface="Arial" pitchFamily="34" charset="0"/>
            </a:endParaRPr>
          </a:p>
        </p:txBody>
      </p:sp>
      <p:sp>
        <p:nvSpPr>
          <p:cNvPr id="32774" name="AutoShape 5"/>
          <p:cNvSpPr>
            <a:spLocks noChangeArrowheads="1"/>
          </p:cNvSpPr>
          <p:nvPr/>
        </p:nvSpPr>
        <p:spPr bwMode="auto">
          <a:xfrm>
            <a:off x="5681297" y="3975100"/>
            <a:ext cx="531934" cy="215900"/>
          </a:xfrm>
          <a:prstGeom prst="leftArrow">
            <a:avLst>
              <a:gd name="adj1" fmla="val 50000"/>
              <a:gd name="adj2" fmla="val 72239"/>
            </a:avLst>
          </a:prstGeom>
          <a:solidFill>
            <a:schemeClr val="accent1"/>
          </a:solidFill>
          <a:ln>
            <a:noFill/>
          </a:ln>
          <a:effectLst>
            <a:outerShdw dist="107763" dir="2700000" algn="ctr" rotWithShape="0">
              <a:srgbClr val="808080"/>
            </a:outer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rtl="1" fontAlgn="base">
              <a:spcBef>
                <a:spcPct val="0"/>
              </a:spcBef>
              <a:spcAft>
                <a:spcPct val="0"/>
              </a:spcAft>
            </a:pPr>
            <a:endParaRPr lang="en-GB">
              <a:solidFill>
                <a:prstClr val="black"/>
              </a:solidFill>
              <a:latin typeface="Arial" pitchFamily="34" charset="0"/>
              <a:cs typeface="Arial" pitchFamily="34" charset="0"/>
            </a:endParaRPr>
          </a:p>
        </p:txBody>
      </p:sp>
      <p:sp>
        <p:nvSpPr>
          <p:cNvPr id="10" name="Text Box 6"/>
          <p:cNvSpPr txBox="1">
            <a:spLocks noChangeArrowheads="1"/>
          </p:cNvSpPr>
          <p:nvPr/>
        </p:nvSpPr>
        <p:spPr bwMode="auto">
          <a:xfrm>
            <a:off x="990600" y="1219200"/>
            <a:ext cx="7543800" cy="1033463"/>
          </a:xfrm>
          <a:prstGeom prst="rect">
            <a:avLst/>
          </a:prstGeom>
          <a:solidFill>
            <a:schemeClr val="accent1"/>
          </a:solidFill>
          <a:ln w="9525">
            <a:solidFill>
              <a:schemeClr val="tx2"/>
            </a:solidFill>
            <a:miter lim="800000"/>
            <a:headEnd/>
            <a:tailEnd/>
          </a:ln>
          <a:effectLst>
            <a:outerShdw dist="107763" dir="2700000" algn="ctr" rotWithShape="0">
              <a:srgbClr val="808080"/>
            </a:outerShdw>
          </a:effec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fontAlgn="base" hangingPunct="1">
              <a:spcBef>
                <a:spcPct val="50000"/>
              </a:spcBef>
              <a:spcAft>
                <a:spcPct val="0"/>
              </a:spcAft>
            </a:pPr>
            <a:endParaRPr lang="ar-SA" sz="100" b="1">
              <a:solidFill>
                <a:prstClr val="black"/>
              </a:solidFill>
              <a:latin typeface="Tahoma" pitchFamily="34" charset="0"/>
            </a:endParaRPr>
          </a:p>
          <a:p>
            <a:pPr algn="ctr" rtl="1" eaLnBrk="1" fontAlgn="base" hangingPunct="1">
              <a:spcBef>
                <a:spcPct val="50000"/>
              </a:spcBef>
              <a:spcAft>
                <a:spcPct val="0"/>
              </a:spcAft>
            </a:pPr>
            <a:r>
              <a:rPr lang="ar-SA" sz="3200" b="1">
                <a:solidFill>
                  <a:prstClr val="black"/>
                </a:solidFill>
                <a:latin typeface="Tahoma" pitchFamily="34" charset="0"/>
              </a:rPr>
              <a:t>تعريف المحاسبة</a:t>
            </a:r>
            <a:endParaRPr lang="en-US" sz="3200" b="1">
              <a:solidFill>
                <a:prstClr val="black"/>
              </a:solidFill>
              <a:latin typeface="Tahoma" pitchFamily="34" charset="0"/>
            </a:endParaRPr>
          </a:p>
          <a:p>
            <a:pPr algn="r" rtl="1" eaLnBrk="1" fontAlgn="base" hangingPunct="1">
              <a:spcBef>
                <a:spcPct val="50000"/>
              </a:spcBef>
              <a:spcAft>
                <a:spcPct val="0"/>
              </a:spcAft>
            </a:pPr>
            <a:endParaRPr lang="en-US" sz="800" b="1">
              <a:solidFill>
                <a:prstClr val="black"/>
              </a:solidFill>
              <a:latin typeface="Tahoma" pitchFamily="34" charset="0"/>
            </a:endParaRPr>
          </a:p>
        </p:txBody>
      </p:sp>
      <p:sp>
        <p:nvSpPr>
          <p:cNvPr id="11" name="Text Box 7"/>
          <p:cNvSpPr txBox="1">
            <a:spLocks noChangeArrowheads="1"/>
          </p:cNvSpPr>
          <p:nvPr/>
        </p:nvSpPr>
        <p:spPr bwMode="auto">
          <a:xfrm>
            <a:off x="1066800" y="3389313"/>
            <a:ext cx="3987312" cy="1816100"/>
          </a:xfrm>
          <a:prstGeom prst="rect">
            <a:avLst/>
          </a:prstGeom>
          <a:solidFill>
            <a:srgbClr val="FDE5C5"/>
          </a:solidFill>
          <a:ln>
            <a:noFill/>
          </a:ln>
          <a:effectLst>
            <a:outerShdw dist="107763" dir="2700000" algn="ctr" rotWithShape="0">
              <a:srgbClr val="808080"/>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just" rtl="1" eaLnBrk="1" fontAlgn="base" hangingPunct="1">
              <a:spcBef>
                <a:spcPct val="50000"/>
              </a:spcBef>
              <a:spcAft>
                <a:spcPct val="0"/>
              </a:spcAft>
            </a:pPr>
            <a:r>
              <a:rPr lang="ar-SA" sz="2800" b="1">
                <a:solidFill>
                  <a:prstClr val="black"/>
                </a:solidFill>
              </a:rPr>
              <a:t>نظام لإنتاج المعلومات المتعلقة بالمنشأة  وتوصيلها إلى الأطراف ذات العلاقة لمساعدتها في اتخاذ القرارات الرشيدة</a:t>
            </a:r>
            <a:endParaRPr lang="en-GB" sz="2800" b="1">
              <a:solidFill>
                <a:prstClr val="black"/>
              </a:solidFill>
              <a:latin typeface="Tahoma" pitchFamily="34" charset="0"/>
            </a:endParaRPr>
          </a:p>
        </p:txBody>
      </p:sp>
      <p:sp>
        <p:nvSpPr>
          <p:cNvPr id="32777" name="Slide Number Placeholder 3"/>
          <p:cNvSpPr txBox="1">
            <a:spLocks/>
          </p:cNvSpPr>
          <p:nvPr/>
        </p:nvSpPr>
        <p:spPr bwMode="auto">
          <a:xfrm>
            <a:off x="4526574" y="6381328"/>
            <a:ext cx="52753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fontAlgn="base" hangingPunct="1">
              <a:spcBef>
                <a:spcPct val="0"/>
              </a:spcBef>
              <a:spcAft>
                <a:spcPct val="0"/>
              </a:spcAft>
            </a:pPr>
            <a:fld id="{4DBBCCA5-FF0C-483A-BBB9-483F6F471A05}" type="slidenum">
              <a:rPr lang="ar-SA" sz="1200">
                <a:solidFill>
                  <a:prstClr val="white"/>
                </a:solidFill>
                <a:latin typeface="Calibri" pitchFamily="34" charset="0"/>
              </a:rPr>
              <a:pPr algn="ctr" eaLnBrk="1" fontAlgn="base" hangingPunct="1">
                <a:spcBef>
                  <a:spcPct val="0"/>
                </a:spcBef>
                <a:spcAft>
                  <a:spcPct val="0"/>
                </a:spcAft>
              </a:pPr>
              <a:t>5</a:t>
            </a:fld>
            <a:endParaRPr lang="en-US" sz="1200">
              <a:solidFill>
                <a:prstClr val="white"/>
              </a:solidFill>
              <a:latin typeface="Calibri" pitchFamily="34" charset="0"/>
            </a:endParaRPr>
          </a:p>
        </p:txBody>
      </p:sp>
    </p:spTree>
    <p:extLst>
      <p:ext uri="{BB962C8B-B14F-4D97-AF65-F5344CB8AC3E}">
        <p14:creationId xmlns:p14="http://schemas.microsoft.com/office/powerpoint/2010/main" val="298110252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a:defRPr/>
            </a:pPr>
            <a:endParaRPr lang="en-GB" smtClean="0"/>
          </a:p>
        </p:txBody>
      </p:sp>
      <p:sp>
        <p:nvSpPr>
          <p:cNvPr id="3" name="Content Placeholder 2"/>
          <p:cNvSpPr>
            <a:spLocks noGrp="1"/>
          </p:cNvSpPr>
          <p:nvPr>
            <p:ph sz="quarter" idx="1"/>
          </p:nvPr>
        </p:nvSpPr>
        <p:spPr/>
        <p:txBody>
          <a:bodyPr/>
          <a:lstStyle/>
          <a:p>
            <a:endParaRPr lang="en-GB" smtClean="0">
              <a:cs typeface="Arial" pitchFamily="34" charset="0"/>
            </a:endParaRPr>
          </a:p>
        </p:txBody>
      </p:sp>
      <p:sp>
        <p:nvSpPr>
          <p:cNvPr id="7" name="Slide Number Placeholder 7"/>
          <p:cNvSpPr txBox="1">
            <a:spLocks/>
          </p:cNvSpPr>
          <p:nvPr/>
        </p:nvSpPr>
        <p:spPr>
          <a:xfrm>
            <a:off x="526074" y="6245225"/>
            <a:ext cx="2133600" cy="476250"/>
          </a:xfrm>
          <a:prstGeom prst="ellipse">
            <a:avLst/>
          </a:prstGeom>
          <a:noFill/>
        </p:spPr>
        <p:txBody>
          <a:bodyPr wrap="none" lIns="0" tIns="0" rIns="0" bIns="0" anchor="ctr" anchorCtr="1"/>
          <a:lstStyle/>
          <a:p>
            <a:pPr algn="ctr" fontAlgn="base">
              <a:spcBef>
                <a:spcPct val="0"/>
              </a:spcBef>
              <a:spcAft>
                <a:spcPct val="0"/>
              </a:spcAft>
              <a:defRPr/>
            </a:pPr>
            <a:endParaRPr lang="en-GB" sz="1400" dirty="0">
              <a:solidFill>
                <a:srgbClr val="FFFFFF"/>
              </a:solidFill>
              <a:cs typeface="Arial" pitchFamily="34" charset="0"/>
            </a:endParaRPr>
          </a:p>
        </p:txBody>
      </p:sp>
      <p:sp>
        <p:nvSpPr>
          <p:cNvPr id="33798" name="Line 10"/>
          <p:cNvSpPr>
            <a:spLocks noChangeShapeType="1"/>
          </p:cNvSpPr>
          <p:nvPr/>
        </p:nvSpPr>
        <p:spPr bwMode="auto">
          <a:xfrm>
            <a:off x="4724400" y="1066800"/>
            <a:ext cx="2286000" cy="1524000"/>
          </a:xfrm>
          <a:prstGeom prst="line">
            <a:avLst/>
          </a:prstGeom>
          <a:noFill/>
          <a:ln w="76200">
            <a:solidFill>
              <a:srgbClr val="993300"/>
            </a:solidFill>
            <a:round/>
            <a:headEnd/>
            <a:tailEnd type="triangle" w="med" len="med"/>
          </a:ln>
          <a:effectLst>
            <a:prstShdw prst="shdw17" dist="17961" dir="2700000">
              <a:srgbClr val="5C1F00"/>
            </a:prstShdw>
          </a:effectLst>
          <a:extLst>
            <a:ext uri="{909E8E84-426E-40DD-AFC4-6F175D3DCCD1}">
              <a14:hiddenFill xmlns:a14="http://schemas.microsoft.com/office/drawing/2010/main">
                <a:noFill/>
              </a14:hiddenFill>
            </a:ext>
          </a:extLst>
        </p:spPr>
        <p:txBody>
          <a:bodyPr/>
          <a:lstStyle/>
          <a:p>
            <a:pPr algn="r" rtl="1" fontAlgn="base">
              <a:spcBef>
                <a:spcPct val="0"/>
              </a:spcBef>
              <a:spcAft>
                <a:spcPct val="0"/>
              </a:spcAft>
            </a:pPr>
            <a:endParaRPr lang="en-US">
              <a:solidFill>
                <a:prstClr val="black"/>
              </a:solidFill>
              <a:latin typeface="Arial" pitchFamily="34" charset="0"/>
              <a:cs typeface="Arial" pitchFamily="34" charset="0"/>
            </a:endParaRPr>
          </a:p>
        </p:txBody>
      </p:sp>
      <p:sp>
        <p:nvSpPr>
          <p:cNvPr id="9" name="Oval 19"/>
          <p:cNvSpPr>
            <a:spLocks noChangeArrowheads="1"/>
          </p:cNvSpPr>
          <p:nvPr/>
        </p:nvSpPr>
        <p:spPr bwMode="auto">
          <a:xfrm>
            <a:off x="5410201" y="2667000"/>
            <a:ext cx="3166697" cy="762000"/>
          </a:xfrm>
          <a:prstGeom prst="ellipse">
            <a:avLst/>
          </a:prstGeom>
          <a:solidFill>
            <a:srgbClr val="00B050"/>
          </a:solidFill>
          <a:ln w="76200">
            <a:noFill/>
            <a:round/>
            <a:headEnd/>
            <a:tailEnd/>
          </a:ln>
          <a:effectLst>
            <a:prstShdw prst="shdw17" dist="17961" dir="2700000">
              <a:schemeClr val="accent1">
                <a:gamma/>
                <a:shade val="60000"/>
                <a:invGamma/>
              </a:schemeClr>
            </a:prstShdw>
          </a:effectLst>
        </p:spPr>
        <p:txBody>
          <a:bodyPr wrap="none" anchor="ctr"/>
          <a:lstStyle/>
          <a:p>
            <a:pPr algn="r" rtl="1" fontAlgn="base">
              <a:spcBef>
                <a:spcPct val="0"/>
              </a:spcBef>
              <a:spcAft>
                <a:spcPct val="0"/>
              </a:spcAft>
              <a:defRPr/>
            </a:pPr>
            <a:endParaRPr lang="en-GB">
              <a:solidFill>
                <a:prstClr val="black"/>
              </a:solidFill>
              <a:latin typeface="Arial" pitchFamily="34" charset="0"/>
              <a:cs typeface="Arial" pitchFamily="34" charset="0"/>
            </a:endParaRPr>
          </a:p>
        </p:txBody>
      </p:sp>
      <p:sp>
        <p:nvSpPr>
          <p:cNvPr id="33800" name="Line 12"/>
          <p:cNvSpPr>
            <a:spLocks noChangeShapeType="1"/>
          </p:cNvSpPr>
          <p:nvPr/>
        </p:nvSpPr>
        <p:spPr bwMode="auto">
          <a:xfrm flipH="1">
            <a:off x="2819400" y="1066800"/>
            <a:ext cx="1828800" cy="1498600"/>
          </a:xfrm>
          <a:prstGeom prst="line">
            <a:avLst/>
          </a:prstGeom>
          <a:noFill/>
          <a:ln w="76200">
            <a:solidFill>
              <a:srgbClr val="993300"/>
            </a:solidFill>
            <a:round/>
            <a:headEnd/>
            <a:tailEnd type="triangle" w="med" len="med"/>
          </a:ln>
          <a:effectLst>
            <a:prstShdw prst="shdw17" dist="17961" dir="2700000">
              <a:srgbClr val="5C1F00"/>
            </a:prstShdw>
          </a:effectLst>
          <a:extLst>
            <a:ext uri="{909E8E84-426E-40DD-AFC4-6F175D3DCCD1}">
              <a14:hiddenFill xmlns:a14="http://schemas.microsoft.com/office/drawing/2010/main">
                <a:noFill/>
              </a14:hiddenFill>
            </a:ext>
          </a:extLst>
        </p:spPr>
        <p:txBody>
          <a:bodyPr/>
          <a:lstStyle/>
          <a:p>
            <a:pPr algn="r" rtl="1" fontAlgn="base">
              <a:spcBef>
                <a:spcPct val="0"/>
              </a:spcBef>
              <a:spcAft>
                <a:spcPct val="0"/>
              </a:spcAft>
            </a:pPr>
            <a:endParaRPr lang="en-US">
              <a:solidFill>
                <a:prstClr val="black"/>
              </a:solidFill>
              <a:latin typeface="Arial" pitchFamily="34" charset="0"/>
              <a:cs typeface="Arial" pitchFamily="34" charset="0"/>
            </a:endParaRPr>
          </a:p>
        </p:txBody>
      </p:sp>
      <p:sp>
        <p:nvSpPr>
          <p:cNvPr id="11" name="Rectangle 2"/>
          <p:cNvSpPr txBox="1">
            <a:spLocks noChangeArrowheads="1"/>
          </p:cNvSpPr>
          <p:nvPr/>
        </p:nvSpPr>
        <p:spPr bwMode="auto">
          <a:xfrm>
            <a:off x="914400" y="498478"/>
            <a:ext cx="7772400" cy="568325"/>
          </a:xfrm>
          <a:prstGeom prst="rect">
            <a:avLst/>
          </a:prstGeom>
          <a:solidFill>
            <a:schemeClr val="accent1"/>
          </a:solidFill>
          <a:ln w="9525">
            <a:solidFill>
              <a:schemeClr val="tx2"/>
            </a:solidFill>
            <a:miter lim="800000"/>
            <a:headEnd/>
            <a:tailEnd/>
          </a:ln>
          <a:effectLst>
            <a:outerShdw dist="107763" dir="2700000" algn="ctr" rotWithShape="0">
              <a:schemeClr val="bg2"/>
            </a:outerShdw>
          </a:effectLst>
        </p:spPr>
        <p:txBody>
          <a:bodyPr bIns="91440" anchor="b"/>
          <a:lstStyle/>
          <a:p>
            <a:pPr algn="ctr" rtl="1" fontAlgn="base">
              <a:spcBef>
                <a:spcPct val="0"/>
              </a:spcBef>
              <a:spcAft>
                <a:spcPct val="0"/>
              </a:spcAft>
              <a:defRPr/>
            </a:pPr>
            <a:r>
              <a:rPr lang="ar-SA" sz="2400" b="1" dirty="0">
                <a:solidFill>
                  <a:prstClr val="black"/>
                </a:solidFill>
                <a:cs typeface="Times New Roman"/>
              </a:rPr>
              <a:t>مفهوم المحاسبة ذو شقين </a:t>
            </a:r>
            <a:endParaRPr lang="en-GB" sz="2400" b="1" dirty="0">
              <a:solidFill>
                <a:prstClr val="black"/>
              </a:solidFill>
              <a:cs typeface="Arial" pitchFamily="34" charset="0"/>
            </a:endParaRPr>
          </a:p>
        </p:txBody>
      </p:sp>
      <p:sp>
        <p:nvSpPr>
          <p:cNvPr id="12" name="Rectangle 5"/>
          <p:cNvSpPr txBox="1">
            <a:spLocks noChangeArrowheads="1"/>
          </p:cNvSpPr>
          <p:nvPr/>
        </p:nvSpPr>
        <p:spPr>
          <a:xfrm>
            <a:off x="762000" y="5373688"/>
            <a:ext cx="7924800" cy="609600"/>
          </a:xfrm>
          <a:prstGeom prst="rect">
            <a:avLst/>
          </a:prstGeom>
          <a:solidFill>
            <a:srgbClr val="F2BDAC"/>
          </a:solidFill>
          <a:effectLst>
            <a:prstShdw prst="shdw17" dist="17961" dir="2700000">
              <a:srgbClr val="917167"/>
            </a:prstShdw>
          </a:effectLst>
        </p:spPr>
        <p:txBody>
          <a:bodyPr/>
          <a:lstStyle/>
          <a:p>
            <a:pPr marL="273050" indent="-273050" algn="ctr" rtl="1" fontAlgn="base">
              <a:spcBef>
                <a:spcPts val="575"/>
              </a:spcBef>
              <a:spcAft>
                <a:spcPct val="0"/>
              </a:spcAft>
              <a:buClr>
                <a:srgbClr val="4F81BD"/>
              </a:buClr>
              <a:buSzPct val="85000"/>
              <a:defRPr/>
            </a:pPr>
            <a:r>
              <a:rPr lang="ar-SA" sz="2400" b="1" dirty="0">
                <a:solidFill>
                  <a:srgbClr val="000099"/>
                </a:solidFill>
                <a:latin typeface="Times New Roman" pitchFamily="18" charset="0"/>
                <a:cs typeface="PT Bold Heading" pitchFamily="2" charset="-78"/>
              </a:rPr>
              <a:t>يمكن التمييز بين المحاسب وماسك الدفـاتر، فما هو الفرق؟</a:t>
            </a:r>
            <a:endParaRPr lang="en-GB" sz="2400" b="1" dirty="0">
              <a:solidFill>
                <a:srgbClr val="000099"/>
              </a:solidFill>
              <a:cs typeface="PT Bold Heading" pitchFamily="2" charset="-78"/>
            </a:endParaRPr>
          </a:p>
        </p:txBody>
      </p:sp>
      <p:sp>
        <p:nvSpPr>
          <p:cNvPr id="13" name="Text Box 7"/>
          <p:cNvSpPr txBox="1">
            <a:spLocks noChangeArrowheads="1"/>
          </p:cNvSpPr>
          <p:nvPr/>
        </p:nvSpPr>
        <p:spPr bwMode="auto">
          <a:xfrm>
            <a:off x="5181600" y="3581403"/>
            <a:ext cx="3429000" cy="1323975"/>
          </a:xfrm>
          <a:prstGeom prst="rect">
            <a:avLst/>
          </a:prstGeom>
          <a:solidFill>
            <a:srgbClr val="D9E6FF"/>
          </a:solidFill>
          <a:ln>
            <a:noFill/>
          </a:ln>
          <a:effectLst>
            <a:prstShdw prst="shdw17" dist="17961" dir="2700000">
              <a:srgbClr val="828A99"/>
            </a:prstShdw>
          </a:effectLst>
          <a:extLs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just" rtl="1" eaLnBrk="1" fontAlgn="base" hangingPunct="1">
              <a:spcBef>
                <a:spcPct val="50000"/>
              </a:spcBef>
              <a:spcAft>
                <a:spcPct val="0"/>
              </a:spcAft>
            </a:pPr>
            <a:r>
              <a:rPr lang="ar-SA" sz="2000" b="1">
                <a:solidFill>
                  <a:prstClr val="black"/>
                </a:solidFill>
              </a:rPr>
              <a:t>يستند على مجموعة من المبادئ والمعايير التي تحكم عملية تحديد وقياس وتوصيل المعلومات الاقتصادية لمتخذي القرارات على اختلاف أنواعهم</a:t>
            </a:r>
            <a:endParaRPr lang="en-GB" sz="2000" b="1">
              <a:solidFill>
                <a:prstClr val="black"/>
              </a:solidFill>
            </a:endParaRPr>
          </a:p>
        </p:txBody>
      </p:sp>
      <p:sp>
        <p:nvSpPr>
          <p:cNvPr id="33804" name="Text Box 8"/>
          <p:cNvSpPr txBox="1">
            <a:spLocks noChangeArrowheads="1"/>
          </p:cNvSpPr>
          <p:nvPr/>
        </p:nvSpPr>
        <p:spPr bwMode="auto">
          <a:xfrm>
            <a:off x="734158" y="1995488"/>
            <a:ext cx="337624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fontAlgn="base" hangingPunct="1">
              <a:spcBef>
                <a:spcPct val="50000"/>
              </a:spcBef>
              <a:spcAft>
                <a:spcPct val="0"/>
              </a:spcAft>
            </a:pPr>
            <a:endParaRPr lang="ar-SA" b="1">
              <a:solidFill>
                <a:prstClr val="black"/>
              </a:solidFill>
            </a:endParaRPr>
          </a:p>
        </p:txBody>
      </p:sp>
      <p:sp>
        <p:nvSpPr>
          <p:cNvPr id="15" name="Text Box 9"/>
          <p:cNvSpPr txBox="1">
            <a:spLocks noChangeArrowheads="1"/>
          </p:cNvSpPr>
          <p:nvPr/>
        </p:nvSpPr>
        <p:spPr bwMode="auto">
          <a:xfrm>
            <a:off x="914401" y="3541716"/>
            <a:ext cx="3746989" cy="1323975"/>
          </a:xfrm>
          <a:prstGeom prst="rect">
            <a:avLst/>
          </a:prstGeom>
          <a:solidFill>
            <a:srgbClr val="D9E6FF"/>
          </a:solidFill>
          <a:ln>
            <a:noFill/>
          </a:ln>
          <a:effectLst>
            <a:prstShdw prst="shdw17" dist="17961" dir="2700000">
              <a:srgbClr val="828A99"/>
            </a:prstShdw>
          </a:effectLst>
          <a:extLs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just" rtl="1" eaLnBrk="1" fontAlgn="base" hangingPunct="1">
              <a:spcBef>
                <a:spcPct val="0"/>
              </a:spcBef>
              <a:spcAft>
                <a:spcPct val="0"/>
              </a:spcAft>
              <a:buFont typeface="Wingdings 2" pitchFamily="18" charset="2"/>
              <a:buNone/>
            </a:pPr>
            <a:r>
              <a:rPr lang="ar-SA" sz="2000" b="1">
                <a:solidFill>
                  <a:prstClr val="black"/>
                </a:solidFill>
              </a:rPr>
              <a:t>هي فن تسجيل وتصنيف وتلخيص الأحداث الاقتصادية (يعتمد على الجانب التطبيقي للمحاسبة باعتبارها وليد الممارسة والخبرة العملية)</a:t>
            </a:r>
          </a:p>
        </p:txBody>
      </p:sp>
      <p:sp>
        <p:nvSpPr>
          <p:cNvPr id="16" name="Rectangle 14"/>
          <p:cNvSpPr>
            <a:spLocks noChangeArrowheads="1"/>
          </p:cNvSpPr>
          <p:nvPr/>
        </p:nvSpPr>
        <p:spPr bwMode="auto">
          <a:xfrm>
            <a:off x="6324600" y="2667003"/>
            <a:ext cx="1219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p>
            <a:pPr algn="r" rtl="1" fontAlgn="base">
              <a:spcBef>
                <a:spcPct val="0"/>
              </a:spcBef>
              <a:spcAft>
                <a:spcPct val="0"/>
              </a:spcAft>
            </a:pPr>
            <a:r>
              <a:rPr lang="ar-SA" sz="2800" b="1">
                <a:solidFill>
                  <a:prstClr val="black"/>
                </a:solidFill>
                <a:latin typeface="Times New Roman" pitchFamily="18" charset="0"/>
                <a:cs typeface="PT Bold Heading" pitchFamily="2" charset="-78"/>
              </a:rPr>
              <a:t>علمي</a:t>
            </a:r>
            <a:endParaRPr lang="en-GB" sz="2800" b="1">
              <a:solidFill>
                <a:prstClr val="black"/>
              </a:solidFill>
              <a:latin typeface="Times New Roman" pitchFamily="18" charset="0"/>
              <a:cs typeface="PT Bold Heading" pitchFamily="2" charset="-78"/>
            </a:endParaRPr>
          </a:p>
        </p:txBody>
      </p:sp>
      <p:sp>
        <p:nvSpPr>
          <p:cNvPr id="17" name="Oval 18"/>
          <p:cNvSpPr>
            <a:spLocks noChangeArrowheads="1"/>
          </p:cNvSpPr>
          <p:nvPr/>
        </p:nvSpPr>
        <p:spPr bwMode="auto">
          <a:xfrm>
            <a:off x="990601" y="2590800"/>
            <a:ext cx="3154974" cy="762000"/>
          </a:xfrm>
          <a:prstGeom prst="ellipse">
            <a:avLst/>
          </a:prstGeom>
          <a:solidFill>
            <a:srgbClr val="00B050"/>
          </a:solidFill>
          <a:ln w="76200">
            <a:noFill/>
            <a:round/>
            <a:headEnd/>
            <a:tailEnd/>
          </a:ln>
          <a:effectLst>
            <a:prstShdw prst="shdw17" dist="17961" dir="2700000">
              <a:schemeClr val="accent1">
                <a:gamma/>
                <a:shade val="60000"/>
                <a:invGamma/>
              </a:schemeClr>
            </a:prstShdw>
          </a:effectLst>
        </p:spPr>
        <p:txBody>
          <a:bodyPr wrap="none" anchor="ctr"/>
          <a:lstStyle/>
          <a:p>
            <a:pPr algn="r" rtl="1" fontAlgn="base">
              <a:spcBef>
                <a:spcPct val="0"/>
              </a:spcBef>
              <a:spcAft>
                <a:spcPct val="0"/>
              </a:spcAft>
              <a:defRPr/>
            </a:pPr>
            <a:endParaRPr lang="en-GB">
              <a:solidFill>
                <a:prstClr val="black"/>
              </a:solidFill>
              <a:latin typeface="Arial" pitchFamily="34" charset="0"/>
              <a:cs typeface="Arial" pitchFamily="34" charset="0"/>
            </a:endParaRPr>
          </a:p>
        </p:txBody>
      </p:sp>
      <p:sp>
        <p:nvSpPr>
          <p:cNvPr id="18" name="Rectangle 17"/>
          <p:cNvSpPr>
            <a:spLocks noChangeArrowheads="1"/>
          </p:cNvSpPr>
          <p:nvPr/>
        </p:nvSpPr>
        <p:spPr bwMode="auto">
          <a:xfrm>
            <a:off x="1944566" y="2636841"/>
            <a:ext cx="10799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p>
            <a:pPr algn="r" rtl="1" fontAlgn="base">
              <a:spcBef>
                <a:spcPct val="0"/>
              </a:spcBef>
              <a:spcAft>
                <a:spcPct val="0"/>
              </a:spcAft>
            </a:pPr>
            <a:r>
              <a:rPr lang="ar-SA" sz="2800" b="1">
                <a:solidFill>
                  <a:prstClr val="black"/>
                </a:solidFill>
                <a:latin typeface="Times New Roman" pitchFamily="18" charset="0"/>
                <a:cs typeface="PT Bold Heading" pitchFamily="2" charset="-78"/>
              </a:rPr>
              <a:t>عملي</a:t>
            </a:r>
            <a:endParaRPr lang="en-GB" sz="2800" b="1">
              <a:solidFill>
                <a:prstClr val="black"/>
              </a:solidFill>
              <a:latin typeface="Times New Roman" pitchFamily="18" charset="0"/>
              <a:cs typeface="PT Bold Heading" pitchFamily="2" charset="-78"/>
            </a:endParaRPr>
          </a:p>
        </p:txBody>
      </p:sp>
      <p:sp>
        <p:nvSpPr>
          <p:cNvPr id="33809" name="Slide Number Placeholder 3"/>
          <p:cNvSpPr txBox="1">
            <a:spLocks/>
          </p:cNvSpPr>
          <p:nvPr/>
        </p:nvSpPr>
        <p:spPr bwMode="auto">
          <a:xfrm>
            <a:off x="4536831" y="6344285"/>
            <a:ext cx="52753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fontAlgn="base" hangingPunct="1">
              <a:spcBef>
                <a:spcPct val="0"/>
              </a:spcBef>
              <a:spcAft>
                <a:spcPct val="0"/>
              </a:spcAft>
            </a:pPr>
            <a:fld id="{71020814-E979-4EAE-8CDB-1A66EC5B3A60}" type="slidenum">
              <a:rPr lang="ar-SA" sz="1200">
                <a:solidFill>
                  <a:prstClr val="white"/>
                </a:solidFill>
                <a:latin typeface="Calibri" pitchFamily="34" charset="0"/>
              </a:rPr>
              <a:pPr algn="ctr" eaLnBrk="1" fontAlgn="base" hangingPunct="1">
                <a:spcBef>
                  <a:spcPct val="0"/>
                </a:spcBef>
                <a:spcAft>
                  <a:spcPct val="0"/>
                </a:spcAft>
              </a:pPr>
              <a:t>6</a:t>
            </a:fld>
            <a:endParaRPr lang="en-US" sz="1200" dirty="0">
              <a:solidFill>
                <a:prstClr val="white"/>
              </a:solidFill>
              <a:latin typeface="Calibri" pitchFamily="34" charset="0"/>
            </a:endParaRPr>
          </a:p>
        </p:txBody>
      </p:sp>
    </p:spTree>
    <p:extLst>
      <p:ext uri="{BB962C8B-B14F-4D97-AF65-F5344CB8AC3E}">
        <p14:creationId xmlns:p14="http://schemas.microsoft.com/office/powerpoint/2010/main" val="150770632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linds(horizontal)">
                                      <p:cBhvr>
                                        <p:cTn id="12" dur="500"/>
                                        <p:tgtEl>
                                          <p:spTgt spid="1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blinds(horizontal)">
                                      <p:cBhvr>
                                        <p:cTn id="17" dur="500"/>
                                        <p:tgtEl>
                                          <p:spTgt spid="1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linds(horizontal)">
                                      <p:cBhvr>
                                        <p:cTn id="22" dur="500"/>
                                        <p:tgtEl>
                                          <p:spTgt spid="1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blinds(horizontal)">
                                      <p:cBhvr>
                                        <p:cTn id="27" dur="500"/>
                                        <p:tgtEl>
                                          <p:spTgt spid="1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linds(horizontal)">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2" grpId="0" animBg="1"/>
      <p:bldP spid="13" grpId="0" animBg="1"/>
      <p:bldP spid="15" grpId="0" animBg="1"/>
      <p:bldP spid="16" grpId="0"/>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914400" y="228600"/>
            <a:ext cx="7772400" cy="1143000"/>
          </a:xfrm>
          <a:solidFill>
            <a:schemeClr val="accent1"/>
          </a:solidFill>
        </p:spPr>
        <p:txBody>
          <a:bodyPr/>
          <a:lstStyle/>
          <a:p>
            <a:pPr algn="ctr"/>
            <a:r>
              <a:rPr lang="ar-SA" sz="3600" b="1" smtClean="0">
                <a:solidFill>
                  <a:schemeClr val="tx1"/>
                </a:solidFill>
                <a:cs typeface="Arial" pitchFamily="34" charset="0"/>
              </a:rPr>
              <a:t>المحاسبة كنظام للمعلومات</a:t>
            </a:r>
            <a:endParaRPr lang="en-GB" sz="3600" smtClean="0">
              <a:solidFill>
                <a:schemeClr val="tx1"/>
              </a:solidFill>
              <a:cs typeface="Arial" pitchFamily="34" charset="0"/>
            </a:endParaRPr>
          </a:p>
        </p:txBody>
      </p:sp>
      <p:sp>
        <p:nvSpPr>
          <p:cNvPr id="11267" name="Content Placeholder 2"/>
          <p:cNvSpPr>
            <a:spLocks noGrp="1"/>
          </p:cNvSpPr>
          <p:nvPr>
            <p:ph sz="quarter" idx="1"/>
          </p:nvPr>
        </p:nvSpPr>
        <p:spPr>
          <a:xfrm>
            <a:off x="914400" y="1447800"/>
            <a:ext cx="7772400" cy="4191000"/>
          </a:xfrm>
          <a:solidFill>
            <a:schemeClr val="tx2">
              <a:lumMod val="20000"/>
              <a:lumOff val="80000"/>
            </a:schemeClr>
          </a:solidFill>
        </p:spPr>
        <p:txBody>
          <a:bodyPr/>
          <a:lstStyle/>
          <a:p>
            <a:pPr>
              <a:lnSpc>
                <a:spcPct val="150000"/>
              </a:lnSpc>
              <a:defRPr/>
            </a:pPr>
            <a:r>
              <a:rPr lang="ar-SA" sz="2800" dirty="0" smtClean="0"/>
              <a:t>تم تعريف المحاسبة كنظام للمعلومات يختص بتوفير المعلومات من خلال المكونات الرئيسية لنظام المعلومات من مدخلات وعمليات تشغيل ومخرجات (راجع الكتاب شكل رقم 1-1 ص 8)</a:t>
            </a:r>
          </a:p>
          <a:p>
            <a:pPr>
              <a:buFont typeface="Wingdings 2" pitchFamily="18" charset="2"/>
              <a:buNone/>
              <a:defRPr/>
            </a:pPr>
            <a:endParaRPr lang="ar-SA" sz="2800" b="1" dirty="0" smtClean="0">
              <a:solidFill>
                <a:srgbClr val="00B050"/>
              </a:solidFill>
            </a:endParaRPr>
          </a:p>
        </p:txBody>
      </p:sp>
      <p:grpSp>
        <p:nvGrpSpPr>
          <p:cNvPr id="2" name="Group 10"/>
          <p:cNvGrpSpPr>
            <a:grpSpLocks/>
          </p:cNvGrpSpPr>
          <p:nvPr/>
        </p:nvGrpSpPr>
        <p:grpSpPr bwMode="auto">
          <a:xfrm>
            <a:off x="773723" y="3505200"/>
            <a:ext cx="6553200" cy="2362200"/>
            <a:chOff x="1066800" y="3886199"/>
            <a:chExt cx="6553199" cy="1981202"/>
          </a:xfrm>
        </p:grpSpPr>
        <p:sp>
          <p:nvSpPr>
            <p:cNvPr id="12" name="Freeform 11"/>
            <p:cNvSpPr/>
            <p:nvPr/>
          </p:nvSpPr>
          <p:spPr>
            <a:xfrm rot="16200000">
              <a:off x="5574321" y="3821723"/>
              <a:ext cx="1981202" cy="2110154"/>
            </a:xfrm>
            <a:custGeom>
              <a:avLst/>
              <a:gdLst>
                <a:gd name="connsiteX0" fmla="*/ 0 w 2109452"/>
                <a:gd name="connsiteY0" fmla="*/ 99060 h 1981200"/>
                <a:gd name="connsiteX1" fmla="*/ 29014 w 2109452"/>
                <a:gd name="connsiteY1" fmla="*/ 29014 h 1981200"/>
                <a:gd name="connsiteX2" fmla="*/ 99060 w 2109452"/>
                <a:gd name="connsiteY2" fmla="*/ 0 h 1981200"/>
                <a:gd name="connsiteX3" fmla="*/ 2010392 w 2109452"/>
                <a:gd name="connsiteY3" fmla="*/ 0 h 1981200"/>
                <a:gd name="connsiteX4" fmla="*/ 2080438 w 2109452"/>
                <a:gd name="connsiteY4" fmla="*/ 29014 h 1981200"/>
                <a:gd name="connsiteX5" fmla="*/ 2109452 w 2109452"/>
                <a:gd name="connsiteY5" fmla="*/ 99060 h 1981200"/>
                <a:gd name="connsiteX6" fmla="*/ 2109452 w 2109452"/>
                <a:gd name="connsiteY6" fmla="*/ 1882140 h 1981200"/>
                <a:gd name="connsiteX7" fmla="*/ 2080438 w 2109452"/>
                <a:gd name="connsiteY7" fmla="*/ 1952186 h 1981200"/>
                <a:gd name="connsiteX8" fmla="*/ 2010392 w 2109452"/>
                <a:gd name="connsiteY8" fmla="*/ 1981200 h 1981200"/>
                <a:gd name="connsiteX9" fmla="*/ 99060 w 2109452"/>
                <a:gd name="connsiteY9" fmla="*/ 1981200 h 1981200"/>
                <a:gd name="connsiteX10" fmla="*/ 29014 w 2109452"/>
                <a:gd name="connsiteY10" fmla="*/ 1952186 h 1981200"/>
                <a:gd name="connsiteX11" fmla="*/ 0 w 2109452"/>
                <a:gd name="connsiteY11" fmla="*/ 1882140 h 1981200"/>
                <a:gd name="connsiteX12" fmla="*/ 0 w 2109452"/>
                <a:gd name="connsiteY12" fmla="*/ 99060 h 198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09452" h="1981200">
                  <a:moveTo>
                    <a:pt x="2003978" y="1"/>
                  </a:moveTo>
                  <a:cubicBezTo>
                    <a:pt x="2031951" y="1"/>
                    <a:pt x="2058779" y="9803"/>
                    <a:pt x="2078559" y="27251"/>
                  </a:cubicBezTo>
                  <a:cubicBezTo>
                    <a:pt x="2098338" y="44698"/>
                    <a:pt x="2109451" y="68363"/>
                    <a:pt x="2109451" y="93038"/>
                  </a:cubicBezTo>
                  <a:lnTo>
                    <a:pt x="2109451" y="1888162"/>
                  </a:lnTo>
                  <a:cubicBezTo>
                    <a:pt x="2109451" y="1912837"/>
                    <a:pt x="2098338" y="1936502"/>
                    <a:pt x="2078559" y="1953949"/>
                  </a:cubicBezTo>
                  <a:cubicBezTo>
                    <a:pt x="2058779" y="1971397"/>
                    <a:pt x="2031951" y="1981199"/>
                    <a:pt x="2003978" y="1981199"/>
                  </a:cubicBezTo>
                  <a:lnTo>
                    <a:pt x="105474" y="1981199"/>
                  </a:lnTo>
                  <a:cubicBezTo>
                    <a:pt x="77501" y="1981199"/>
                    <a:pt x="50673" y="1971397"/>
                    <a:pt x="30893" y="1953949"/>
                  </a:cubicBezTo>
                  <a:cubicBezTo>
                    <a:pt x="11114" y="1936502"/>
                    <a:pt x="1" y="1912837"/>
                    <a:pt x="1" y="1888162"/>
                  </a:cubicBezTo>
                  <a:lnTo>
                    <a:pt x="1" y="93038"/>
                  </a:lnTo>
                  <a:cubicBezTo>
                    <a:pt x="1" y="68363"/>
                    <a:pt x="11114" y="44698"/>
                    <a:pt x="30893" y="27251"/>
                  </a:cubicBezTo>
                  <a:cubicBezTo>
                    <a:pt x="50673" y="9803"/>
                    <a:pt x="77501" y="1"/>
                    <a:pt x="105474" y="1"/>
                  </a:cubicBezTo>
                  <a:lnTo>
                    <a:pt x="2003978" y="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56617" tIns="123444" rIns="160019" bIns="1687562" spcCol="1270"/>
            <a:lstStyle/>
            <a:p>
              <a:pPr algn="r" defTabSz="1600200" rtl="1" fontAlgn="base">
                <a:lnSpc>
                  <a:spcPct val="90000"/>
                </a:lnSpc>
                <a:spcBef>
                  <a:spcPct val="0"/>
                </a:spcBef>
                <a:spcAft>
                  <a:spcPct val="35000"/>
                </a:spcAft>
                <a:defRPr/>
              </a:pPr>
              <a:endParaRPr lang="en-GB" sz="3600" dirty="0">
                <a:solidFill>
                  <a:prstClr val="white"/>
                </a:solidFill>
              </a:endParaRPr>
            </a:p>
          </p:txBody>
        </p:sp>
        <p:sp>
          <p:nvSpPr>
            <p:cNvPr id="13" name="Freeform 12"/>
            <p:cNvSpPr/>
            <p:nvPr/>
          </p:nvSpPr>
          <p:spPr>
            <a:xfrm>
              <a:off x="5562600" y="3886200"/>
              <a:ext cx="1941379" cy="1981200"/>
            </a:xfrm>
            <a:custGeom>
              <a:avLst/>
              <a:gdLst>
                <a:gd name="connsiteX0" fmla="*/ 0 w 1571542"/>
                <a:gd name="connsiteY0" fmla="*/ 0 h 1981200"/>
                <a:gd name="connsiteX1" fmla="*/ 1571542 w 1571542"/>
                <a:gd name="connsiteY1" fmla="*/ 0 h 1981200"/>
                <a:gd name="connsiteX2" fmla="*/ 1571542 w 1571542"/>
                <a:gd name="connsiteY2" fmla="*/ 1981200 h 1981200"/>
                <a:gd name="connsiteX3" fmla="*/ 0 w 1571542"/>
                <a:gd name="connsiteY3" fmla="*/ 1981200 h 1981200"/>
                <a:gd name="connsiteX4" fmla="*/ 0 w 1571542"/>
                <a:gd name="connsiteY4" fmla="*/ 0 h 1981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1542" h="1981200">
                  <a:moveTo>
                    <a:pt x="0" y="0"/>
                  </a:moveTo>
                  <a:lnTo>
                    <a:pt x="1571542" y="0"/>
                  </a:lnTo>
                  <a:lnTo>
                    <a:pt x="1571542" y="1981200"/>
                  </a:lnTo>
                  <a:lnTo>
                    <a:pt x="0" y="1981200"/>
                  </a:lnTo>
                  <a:lnTo>
                    <a:pt x="0" y="0"/>
                  </a:lnTo>
                  <a:close/>
                </a:path>
              </a:pathLst>
            </a:custGeom>
            <a:solidFill>
              <a:srgbClr val="002060"/>
            </a:solidFill>
            <a:ln>
              <a:noFill/>
            </a:ln>
            <a:sp3d/>
          </p:spPr>
          <p:style>
            <a:lnRef idx="2">
              <a:scrgbClr r="0" g="0" b="0"/>
            </a:lnRef>
            <a:fillRef idx="1">
              <a:scrgbClr r="0" g="0" b="0"/>
            </a:fillRef>
            <a:effectRef idx="0">
              <a:schemeClr val="accent1">
                <a:hueOff val="0"/>
                <a:satOff val="0"/>
                <a:lumOff val="0"/>
                <a:alphaOff val="0"/>
              </a:schemeClr>
            </a:effectRef>
            <a:fontRef idx="minor">
              <a:schemeClr val="lt1"/>
            </a:fontRef>
          </p:style>
          <p:txBody>
            <a:bodyPr lIns="0" tIns="96012" rIns="0" bIns="0" spcCol="1270"/>
            <a:lstStyle/>
            <a:p>
              <a:pPr algn="ctr" defTabSz="1244600" rtl="1" fontAlgn="base">
                <a:lnSpc>
                  <a:spcPct val="90000"/>
                </a:lnSpc>
                <a:spcBef>
                  <a:spcPct val="0"/>
                </a:spcBef>
                <a:spcAft>
                  <a:spcPct val="35000"/>
                </a:spcAft>
                <a:defRPr/>
              </a:pPr>
              <a:r>
                <a:rPr lang="ar-SA" sz="2800" b="1" dirty="0" err="1">
                  <a:solidFill>
                    <a:prstClr val="white"/>
                  </a:solidFill>
                </a:rPr>
                <a:t>المدخلات</a:t>
              </a:r>
              <a:endParaRPr lang="ar-SA" sz="2800" b="1" dirty="0">
                <a:solidFill>
                  <a:prstClr val="white"/>
                </a:solidFill>
              </a:endParaRPr>
            </a:p>
            <a:p>
              <a:pPr algn="ctr" defTabSz="1244600" rtl="1" fontAlgn="base">
                <a:lnSpc>
                  <a:spcPct val="90000"/>
                </a:lnSpc>
                <a:spcBef>
                  <a:spcPct val="0"/>
                </a:spcBef>
                <a:spcAft>
                  <a:spcPct val="35000"/>
                </a:spcAft>
                <a:defRPr/>
              </a:pPr>
              <a:r>
                <a:rPr lang="ar-SA" sz="2800" dirty="0">
                  <a:solidFill>
                    <a:prstClr val="white"/>
                  </a:solidFill>
                </a:rPr>
                <a:t>******</a:t>
              </a:r>
            </a:p>
            <a:p>
              <a:pPr algn="ctr" defTabSz="1244600" rtl="1" fontAlgn="base">
                <a:lnSpc>
                  <a:spcPct val="90000"/>
                </a:lnSpc>
                <a:spcBef>
                  <a:spcPct val="0"/>
                </a:spcBef>
                <a:spcAft>
                  <a:spcPct val="35000"/>
                </a:spcAft>
                <a:defRPr/>
              </a:pPr>
              <a:r>
                <a:rPr lang="ar-SA" sz="2400" b="1" dirty="0">
                  <a:solidFill>
                    <a:prstClr val="white"/>
                  </a:solidFill>
                </a:rPr>
                <a:t>الأحداث والمعاملات الاقتصادية</a:t>
              </a:r>
              <a:endParaRPr lang="en-GB" sz="2400" b="1" dirty="0">
                <a:solidFill>
                  <a:prstClr val="white"/>
                </a:solidFill>
              </a:endParaRPr>
            </a:p>
          </p:txBody>
        </p:sp>
        <p:sp>
          <p:nvSpPr>
            <p:cNvPr id="14" name="Freeform 13"/>
            <p:cNvSpPr/>
            <p:nvPr/>
          </p:nvSpPr>
          <p:spPr>
            <a:xfrm rot="16200000">
              <a:off x="3381374" y="3822455"/>
              <a:ext cx="1981202" cy="2108689"/>
            </a:xfrm>
            <a:custGeom>
              <a:avLst/>
              <a:gdLst>
                <a:gd name="connsiteX0" fmla="*/ 0 w 2109452"/>
                <a:gd name="connsiteY0" fmla="*/ 99060 h 1981200"/>
                <a:gd name="connsiteX1" fmla="*/ 29014 w 2109452"/>
                <a:gd name="connsiteY1" fmla="*/ 29014 h 1981200"/>
                <a:gd name="connsiteX2" fmla="*/ 99060 w 2109452"/>
                <a:gd name="connsiteY2" fmla="*/ 0 h 1981200"/>
                <a:gd name="connsiteX3" fmla="*/ 2010392 w 2109452"/>
                <a:gd name="connsiteY3" fmla="*/ 0 h 1981200"/>
                <a:gd name="connsiteX4" fmla="*/ 2080438 w 2109452"/>
                <a:gd name="connsiteY4" fmla="*/ 29014 h 1981200"/>
                <a:gd name="connsiteX5" fmla="*/ 2109452 w 2109452"/>
                <a:gd name="connsiteY5" fmla="*/ 99060 h 1981200"/>
                <a:gd name="connsiteX6" fmla="*/ 2109452 w 2109452"/>
                <a:gd name="connsiteY6" fmla="*/ 1882140 h 1981200"/>
                <a:gd name="connsiteX7" fmla="*/ 2080438 w 2109452"/>
                <a:gd name="connsiteY7" fmla="*/ 1952186 h 1981200"/>
                <a:gd name="connsiteX8" fmla="*/ 2010392 w 2109452"/>
                <a:gd name="connsiteY8" fmla="*/ 1981200 h 1981200"/>
                <a:gd name="connsiteX9" fmla="*/ 99060 w 2109452"/>
                <a:gd name="connsiteY9" fmla="*/ 1981200 h 1981200"/>
                <a:gd name="connsiteX10" fmla="*/ 29014 w 2109452"/>
                <a:gd name="connsiteY10" fmla="*/ 1952186 h 1981200"/>
                <a:gd name="connsiteX11" fmla="*/ 0 w 2109452"/>
                <a:gd name="connsiteY11" fmla="*/ 1882140 h 1981200"/>
                <a:gd name="connsiteX12" fmla="*/ 0 w 2109452"/>
                <a:gd name="connsiteY12" fmla="*/ 99060 h 198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09452" h="1981200">
                  <a:moveTo>
                    <a:pt x="2003978" y="1"/>
                  </a:moveTo>
                  <a:cubicBezTo>
                    <a:pt x="2031951" y="1"/>
                    <a:pt x="2058779" y="9803"/>
                    <a:pt x="2078559" y="27251"/>
                  </a:cubicBezTo>
                  <a:cubicBezTo>
                    <a:pt x="2098338" y="44698"/>
                    <a:pt x="2109451" y="68363"/>
                    <a:pt x="2109451" y="93038"/>
                  </a:cubicBezTo>
                  <a:lnTo>
                    <a:pt x="2109451" y="1888162"/>
                  </a:lnTo>
                  <a:cubicBezTo>
                    <a:pt x="2109451" y="1912837"/>
                    <a:pt x="2098338" y="1936502"/>
                    <a:pt x="2078559" y="1953949"/>
                  </a:cubicBezTo>
                  <a:cubicBezTo>
                    <a:pt x="2058779" y="1971397"/>
                    <a:pt x="2031951" y="1981199"/>
                    <a:pt x="2003978" y="1981199"/>
                  </a:cubicBezTo>
                  <a:lnTo>
                    <a:pt x="105474" y="1981199"/>
                  </a:lnTo>
                  <a:cubicBezTo>
                    <a:pt x="77501" y="1981199"/>
                    <a:pt x="50673" y="1971397"/>
                    <a:pt x="30893" y="1953949"/>
                  </a:cubicBezTo>
                  <a:cubicBezTo>
                    <a:pt x="11114" y="1936502"/>
                    <a:pt x="1" y="1912837"/>
                    <a:pt x="1" y="1888162"/>
                  </a:cubicBezTo>
                  <a:lnTo>
                    <a:pt x="1" y="93038"/>
                  </a:lnTo>
                  <a:cubicBezTo>
                    <a:pt x="1" y="68363"/>
                    <a:pt x="11114" y="44698"/>
                    <a:pt x="30893" y="27251"/>
                  </a:cubicBezTo>
                  <a:cubicBezTo>
                    <a:pt x="50673" y="9803"/>
                    <a:pt x="77501" y="1"/>
                    <a:pt x="105474" y="1"/>
                  </a:cubicBezTo>
                  <a:lnTo>
                    <a:pt x="2003978" y="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56616" tIns="96011" rIns="124460" bIns="1687563" spcCol="1270"/>
            <a:lstStyle/>
            <a:p>
              <a:pPr algn="r" defTabSz="1244600" rtl="1" fontAlgn="base">
                <a:lnSpc>
                  <a:spcPct val="90000"/>
                </a:lnSpc>
                <a:spcBef>
                  <a:spcPct val="0"/>
                </a:spcBef>
                <a:spcAft>
                  <a:spcPct val="35000"/>
                </a:spcAft>
                <a:defRPr/>
              </a:pPr>
              <a:endParaRPr lang="en-GB" sz="2800" dirty="0">
                <a:solidFill>
                  <a:prstClr val="white"/>
                </a:solidFill>
              </a:endParaRPr>
            </a:p>
          </p:txBody>
        </p:sp>
        <p:sp>
          <p:nvSpPr>
            <p:cNvPr id="15" name="Flowchart: Extract 14"/>
            <p:cNvSpPr/>
            <p:nvPr/>
          </p:nvSpPr>
          <p:spPr>
            <a:xfrm rot="16200000" flipV="1">
              <a:off x="1012556" y="4016643"/>
              <a:ext cx="407425" cy="146538"/>
            </a:xfrm>
            <a:prstGeom prst="flowChartExtract">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6" name="Freeform 15"/>
            <p:cNvSpPr/>
            <p:nvPr/>
          </p:nvSpPr>
          <p:spPr>
            <a:xfrm>
              <a:off x="3429000" y="3886200"/>
              <a:ext cx="1905000" cy="1981200"/>
            </a:xfrm>
            <a:custGeom>
              <a:avLst/>
              <a:gdLst>
                <a:gd name="connsiteX0" fmla="*/ 0 w 1571542"/>
                <a:gd name="connsiteY0" fmla="*/ 0 h 1981200"/>
                <a:gd name="connsiteX1" fmla="*/ 1571542 w 1571542"/>
                <a:gd name="connsiteY1" fmla="*/ 0 h 1981200"/>
                <a:gd name="connsiteX2" fmla="*/ 1571542 w 1571542"/>
                <a:gd name="connsiteY2" fmla="*/ 1981200 h 1981200"/>
                <a:gd name="connsiteX3" fmla="*/ 0 w 1571542"/>
                <a:gd name="connsiteY3" fmla="*/ 1981200 h 1981200"/>
                <a:gd name="connsiteX4" fmla="*/ 0 w 1571542"/>
                <a:gd name="connsiteY4" fmla="*/ 0 h 1981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1542" h="1981200">
                  <a:moveTo>
                    <a:pt x="0" y="0"/>
                  </a:moveTo>
                  <a:lnTo>
                    <a:pt x="1571542" y="0"/>
                  </a:lnTo>
                  <a:lnTo>
                    <a:pt x="1571542" y="1981200"/>
                  </a:lnTo>
                  <a:lnTo>
                    <a:pt x="0" y="1981200"/>
                  </a:lnTo>
                  <a:lnTo>
                    <a:pt x="0" y="0"/>
                  </a:lnTo>
                  <a:close/>
                </a:path>
              </a:pathLst>
            </a:custGeom>
            <a:solidFill>
              <a:srgbClr val="00B050"/>
            </a:solidFill>
            <a:ln>
              <a:noFill/>
            </a:ln>
            <a:sp3d/>
          </p:spPr>
          <p:style>
            <a:lnRef idx="2">
              <a:scrgbClr r="0" g="0" b="0"/>
            </a:lnRef>
            <a:fillRef idx="1">
              <a:scrgbClr r="0" g="0" b="0"/>
            </a:fillRef>
            <a:effectRef idx="0">
              <a:schemeClr val="accent1">
                <a:hueOff val="0"/>
                <a:satOff val="0"/>
                <a:lumOff val="0"/>
                <a:alphaOff val="0"/>
              </a:schemeClr>
            </a:effectRef>
            <a:fontRef idx="minor">
              <a:schemeClr val="lt1"/>
            </a:fontRef>
          </p:style>
          <p:txBody>
            <a:bodyPr lIns="0" tIns="96012" rIns="0" bIns="0" spcCol="1270"/>
            <a:lstStyle/>
            <a:p>
              <a:pPr algn="ctr" defTabSz="1244600" rtl="1" fontAlgn="base">
                <a:lnSpc>
                  <a:spcPct val="90000"/>
                </a:lnSpc>
                <a:spcBef>
                  <a:spcPct val="0"/>
                </a:spcBef>
                <a:spcAft>
                  <a:spcPct val="35000"/>
                </a:spcAft>
                <a:defRPr/>
              </a:pPr>
              <a:r>
                <a:rPr lang="ar-SA" sz="2800" b="1" dirty="0">
                  <a:solidFill>
                    <a:prstClr val="white"/>
                  </a:solidFill>
                </a:rPr>
                <a:t>عمليات تشغيل</a:t>
              </a:r>
            </a:p>
            <a:p>
              <a:pPr algn="ctr" defTabSz="1244600" rtl="1" fontAlgn="base">
                <a:lnSpc>
                  <a:spcPct val="90000"/>
                </a:lnSpc>
                <a:spcBef>
                  <a:spcPct val="0"/>
                </a:spcBef>
                <a:spcAft>
                  <a:spcPct val="35000"/>
                </a:spcAft>
                <a:defRPr/>
              </a:pPr>
              <a:r>
                <a:rPr lang="ar-SA" sz="2800" b="1" dirty="0">
                  <a:solidFill>
                    <a:prstClr val="white"/>
                  </a:solidFill>
                </a:rPr>
                <a:t>**********</a:t>
              </a:r>
            </a:p>
            <a:p>
              <a:pPr algn="ctr" defTabSz="1244600" rtl="1" fontAlgn="base">
                <a:lnSpc>
                  <a:spcPct val="90000"/>
                </a:lnSpc>
                <a:spcBef>
                  <a:spcPct val="0"/>
                </a:spcBef>
                <a:spcAft>
                  <a:spcPct val="35000"/>
                </a:spcAft>
                <a:defRPr/>
              </a:pPr>
              <a:r>
                <a:rPr lang="ar-SA" sz="2800" b="1" dirty="0">
                  <a:solidFill>
                    <a:prstClr val="white"/>
                  </a:solidFill>
                </a:rPr>
                <a:t> </a:t>
              </a:r>
              <a:r>
                <a:rPr lang="ar-SA" sz="2400" b="1" dirty="0">
                  <a:solidFill>
                    <a:prstClr val="white"/>
                  </a:solidFill>
                </a:rPr>
                <a:t>تحليل – تسجيل – تلخيص ....</a:t>
              </a:r>
              <a:endParaRPr lang="en-GB" sz="2400" b="1" dirty="0">
                <a:solidFill>
                  <a:prstClr val="white"/>
                </a:solidFill>
              </a:endParaRPr>
            </a:p>
          </p:txBody>
        </p:sp>
        <p:sp>
          <p:nvSpPr>
            <p:cNvPr id="17" name="Freeform 16"/>
            <p:cNvSpPr/>
            <p:nvPr/>
          </p:nvSpPr>
          <p:spPr>
            <a:xfrm rot="16200000">
              <a:off x="1207476" y="3821723"/>
              <a:ext cx="1981202" cy="2110154"/>
            </a:xfrm>
            <a:custGeom>
              <a:avLst/>
              <a:gdLst>
                <a:gd name="connsiteX0" fmla="*/ 0 w 2109452"/>
                <a:gd name="connsiteY0" fmla="*/ 99060 h 1981200"/>
                <a:gd name="connsiteX1" fmla="*/ 29014 w 2109452"/>
                <a:gd name="connsiteY1" fmla="*/ 29014 h 1981200"/>
                <a:gd name="connsiteX2" fmla="*/ 99060 w 2109452"/>
                <a:gd name="connsiteY2" fmla="*/ 0 h 1981200"/>
                <a:gd name="connsiteX3" fmla="*/ 2010392 w 2109452"/>
                <a:gd name="connsiteY3" fmla="*/ 0 h 1981200"/>
                <a:gd name="connsiteX4" fmla="*/ 2080438 w 2109452"/>
                <a:gd name="connsiteY4" fmla="*/ 29014 h 1981200"/>
                <a:gd name="connsiteX5" fmla="*/ 2109452 w 2109452"/>
                <a:gd name="connsiteY5" fmla="*/ 99060 h 1981200"/>
                <a:gd name="connsiteX6" fmla="*/ 2109452 w 2109452"/>
                <a:gd name="connsiteY6" fmla="*/ 1882140 h 1981200"/>
                <a:gd name="connsiteX7" fmla="*/ 2080438 w 2109452"/>
                <a:gd name="connsiteY7" fmla="*/ 1952186 h 1981200"/>
                <a:gd name="connsiteX8" fmla="*/ 2010392 w 2109452"/>
                <a:gd name="connsiteY8" fmla="*/ 1981200 h 1981200"/>
                <a:gd name="connsiteX9" fmla="*/ 99060 w 2109452"/>
                <a:gd name="connsiteY9" fmla="*/ 1981200 h 1981200"/>
                <a:gd name="connsiteX10" fmla="*/ 29014 w 2109452"/>
                <a:gd name="connsiteY10" fmla="*/ 1952186 h 1981200"/>
                <a:gd name="connsiteX11" fmla="*/ 0 w 2109452"/>
                <a:gd name="connsiteY11" fmla="*/ 1882140 h 1981200"/>
                <a:gd name="connsiteX12" fmla="*/ 0 w 2109452"/>
                <a:gd name="connsiteY12" fmla="*/ 99060 h 198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09452" h="1981200">
                  <a:moveTo>
                    <a:pt x="2003978" y="1"/>
                  </a:moveTo>
                  <a:cubicBezTo>
                    <a:pt x="2031951" y="1"/>
                    <a:pt x="2058779" y="9803"/>
                    <a:pt x="2078559" y="27251"/>
                  </a:cubicBezTo>
                  <a:cubicBezTo>
                    <a:pt x="2098338" y="44698"/>
                    <a:pt x="2109451" y="68363"/>
                    <a:pt x="2109451" y="93038"/>
                  </a:cubicBezTo>
                  <a:lnTo>
                    <a:pt x="2109451" y="1888162"/>
                  </a:lnTo>
                  <a:cubicBezTo>
                    <a:pt x="2109451" y="1912837"/>
                    <a:pt x="2098338" y="1936502"/>
                    <a:pt x="2078559" y="1953949"/>
                  </a:cubicBezTo>
                  <a:cubicBezTo>
                    <a:pt x="2058779" y="1971397"/>
                    <a:pt x="2031951" y="1981199"/>
                    <a:pt x="2003978" y="1981199"/>
                  </a:cubicBezTo>
                  <a:lnTo>
                    <a:pt x="105474" y="1981199"/>
                  </a:lnTo>
                  <a:cubicBezTo>
                    <a:pt x="77501" y="1981199"/>
                    <a:pt x="50673" y="1971397"/>
                    <a:pt x="30893" y="1953949"/>
                  </a:cubicBezTo>
                  <a:cubicBezTo>
                    <a:pt x="11114" y="1936502"/>
                    <a:pt x="1" y="1912837"/>
                    <a:pt x="1" y="1888162"/>
                  </a:cubicBezTo>
                  <a:lnTo>
                    <a:pt x="1" y="93038"/>
                  </a:lnTo>
                  <a:cubicBezTo>
                    <a:pt x="1" y="68363"/>
                    <a:pt x="11114" y="44698"/>
                    <a:pt x="30893" y="27251"/>
                  </a:cubicBezTo>
                  <a:cubicBezTo>
                    <a:pt x="50673" y="9803"/>
                    <a:pt x="77501" y="1"/>
                    <a:pt x="105474" y="1"/>
                  </a:cubicBezTo>
                  <a:lnTo>
                    <a:pt x="2003978" y="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56618" tIns="85727" rIns="111124" bIns="1687561" spcCol="1270"/>
            <a:lstStyle/>
            <a:p>
              <a:pPr algn="ctr" defTabSz="1111250" rtl="1" fontAlgn="base">
                <a:lnSpc>
                  <a:spcPct val="90000"/>
                </a:lnSpc>
                <a:spcBef>
                  <a:spcPct val="0"/>
                </a:spcBef>
                <a:spcAft>
                  <a:spcPct val="35000"/>
                </a:spcAft>
                <a:defRPr/>
              </a:pPr>
              <a:endParaRPr lang="en-GB" sz="2500">
                <a:solidFill>
                  <a:prstClr val="white"/>
                </a:solidFill>
              </a:endParaRPr>
            </a:p>
          </p:txBody>
        </p:sp>
        <p:sp>
          <p:nvSpPr>
            <p:cNvPr id="18" name="Flowchart: Extract 17"/>
            <p:cNvSpPr/>
            <p:nvPr/>
          </p:nvSpPr>
          <p:spPr>
            <a:xfrm rot="16200000" flipV="1">
              <a:off x="566560" y="4462639"/>
              <a:ext cx="1198308" cy="45427"/>
            </a:xfrm>
            <a:prstGeom prst="flowChartExtract">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9" name="Freeform 18"/>
            <p:cNvSpPr/>
            <p:nvPr/>
          </p:nvSpPr>
          <p:spPr>
            <a:xfrm>
              <a:off x="1066800" y="3886200"/>
              <a:ext cx="1993432" cy="1981200"/>
            </a:xfrm>
            <a:custGeom>
              <a:avLst/>
              <a:gdLst>
                <a:gd name="connsiteX0" fmla="*/ 0 w 1571542"/>
                <a:gd name="connsiteY0" fmla="*/ 0 h 1981200"/>
                <a:gd name="connsiteX1" fmla="*/ 1571542 w 1571542"/>
                <a:gd name="connsiteY1" fmla="*/ 0 h 1981200"/>
                <a:gd name="connsiteX2" fmla="*/ 1571542 w 1571542"/>
                <a:gd name="connsiteY2" fmla="*/ 1981200 h 1981200"/>
                <a:gd name="connsiteX3" fmla="*/ 0 w 1571542"/>
                <a:gd name="connsiteY3" fmla="*/ 1981200 h 1981200"/>
                <a:gd name="connsiteX4" fmla="*/ 0 w 1571542"/>
                <a:gd name="connsiteY4" fmla="*/ 0 h 1981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1542" h="1981200">
                  <a:moveTo>
                    <a:pt x="0" y="0"/>
                  </a:moveTo>
                  <a:lnTo>
                    <a:pt x="1571542" y="0"/>
                  </a:lnTo>
                  <a:lnTo>
                    <a:pt x="1571542" y="1981200"/>
                  </a:lnTo>
                  <a:lnTo>
                    <a:pt x="0" y="1981200"/>
                  </a:lnTo>
                  <a:lnTo>
                    <a:pt x="0" y="0"/>
                  </a:lnTo>
                  <a:close/>
                </a:path>
              </a:pathLst>
            </a:custGeom>
            <a:solidFill>
              <a:srgbClr val="FF0000"/>
            </a:solidFill>
            <a:ln>
              <a:noFill/>
            </a:ln>
            <a:sp3d/>
          </p:spPr>
          <p:style>
            <a:lnRef idx="2">
              <a:scrgbClr r="0" g="0" b="0"/>
            </a:lnRef>
            <a:fillRef idx="1">
              <a:scrgbClr r="0" g="0" b="0"/>
            </a:fillRef>
            <a:effectRef idx="0">
              <a:schemeClr val="accent1">
                <a:hueOff val="0"/>
                <a:satOff val="0"/>
                <a:lumOff val="0"/>
                <a:alphaOff val="0"/>
              </a:schemeClr>
            </a:effectRef>
            <a:fontRef idx="minor">
              <a:schemeClr val="lt1"/>
            </a:fontRef>
          </p:style>
          <p:txBody>
            <a:bodyPr lIns="0" tIns="96012" rIns="0" bIns="0" spcCol="1270"/>
            <a:lstStyle/>
            <a:p>
              <a:pPr algn="ctr" defTabSz="1244600" rtl="1" fontAlgn="base">
                <a:lnSpc>
                  <a:spcPct val="90000"/>
                </a:lnSpc>
                <a:spcBef>
                  <a:spcPct val="0"/>
                </a:spcBef>
                <a:spcAft>
                  <a:spcPct val="35000"/>
                </a:spcAft>
                <a:defRPr/>
              </a:pPr>
              <a:r>
                <a:rPr lang="ar-SA" sz="2800" b="1" dirty="0">
                  <a:solidFill>
                    <a:prstClr val="white"/>
                  </a:solidFill>
                </a:rPr>
                <a:t>المخرجات</a:t>
              </a:r>
            </a:p>
            <a:p>
              <a:pPr algn="ctr" defTabSz="1244600" rtl="1" fontAlgn="base">
                <a:lnSpc>
                  <a:spcPct val="90000"/>
                </a:lnSpc>
                <a:spcBef>
                  <a:spcPct val="0"/>
                </a:spcBef>
                <a:spcAft>
                  <a:spcPct val="35000"/>
                </a:spcAft>
                <a:defRPr/>
              </a:pPr>
              <a:r>
                <a:rPr lang="ar-SA" sz="2800" dirty="0">
                  <a:solidFill>
                    <a:prstClr val="white"/>
                  </a:solidFill>
                </a:rPr>
                <a:t>******</a:t>
              </a:r>
            </a:p>
            <a:p>
              <a:pPr algn="ctr" defTabSz="1244600" rtl="1" fontAlgn="base">
                <a:lnSpc>
                  <a:spcPct val="90000"/>
                </a:lnSpc>
                <a:spcBef>
                  <a:spcPct val="0"/>
                </a:spcBef>
                <a:spcAft>
                  <a:spcPct val="35000"/>
                </a:spcAft>
                <a:defRPr/>
              </a:pPr>
              <a:r>
                <a:rPr lang="ar-SA" sz="2400" b="1" dirty="0">
                  <a:solidFill>
                    <a:prstClr val="white"/>
                  </a:solidFill>
                </a:rPr>
                <a:t>التقارير والقوائم المالية</a:t>
              </a:r>
              <a:endParaRPr lang="en-GB" sz="2400" b="1" dirty="0">
                <a:solidFill>
                  <a:prstClr val="white"/>
                </a:solidFill>
              </a:endParaRPr>
            </a:p>
          </p:txBody>
        </p:sp>
      </p:grpSp>
      <p:sp>
        <p:nvSpPr>
          <p:cNvPr id="9" name="Left Arrow 8"/>
          <p:cNvSpPr/>
          <p:nvPr/>
        </p:nvSpPr>
        <p:spPr>
          <a:xfrm>
            <a:off x="4853354" y="4191000"/>
            <a:ext cx="838200" cy="609600"/>
          </a:xfrm>
          <a:prstGeom prst="lef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fontAlgn="base">
              <a:spcBef>
                <a:spcPct val="0"/>
              </a:spcBef>
              <a:spcAft>
                <a:spcPct val="0"/>
              </a:spcAft>
              <a:defRPr/>
            </a:pPr>
            <a:endParaRPr lang="en-GB" dirty="0">
              <a:solidFill>
                <a:srgbClr val="00B0F0"/>
              </a:solidFill>
            </a:endParaRPr>
          </a:p>
        </p:txBody>
      </p:sp>
      <p:sp>
        <p:nvSpPr>
          <p:cNvPr id="10" name="Left Arrow 9"/>
          <p:cNvSpPr/>
          <p:nvPr/>
        </p:nvSpPr>
        <p:spPr>
          <a:xfrm>
            <a:off x="2602523" y="4191000"/>
            <a:ext cx="838200" cy="609600"/>
          </a:xfrm>
          <a:prstGeom prst="lef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fontAlgn="base">
              <a:spcBef>
                <a:spcPct val="0"/>
              </a:spcBef>
              <a:spcAft>
                <a:spcPct val="0"/>
              </a:spcAft>
              <a:defRPr/>
            </a:pPr>
            <a:endParaRPr lang="en-GB">
              <a:solidFill>
                <a:prstClr val="white"/>
              </a:solidFill>
            </a:endParaRPr>
          </a:p>
        </p:txBody>
      </p:sp>
      <p:sp>
        <p:nvSpPr>
          <p:cNvPr id="34824" name="Slide Number Placeholder 3"/>
          <p:cNvSpPr>
            <a:spLocks noGrp="1"/>
          </p:cNvSpPr>
          <p:nvPr>
            <p:ph type="sldNum" sz="quarter" idx="4294967295"/>
          </p:nvPr>
        </p:nvSpPr>
        <p:spPr bwMode="auto">
          <a:xfrm>
            <a:off x="4589585" y="6381328"/>
            <a:ext cx="451338"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fld id="{6E29B64C-AD0E-4C04-8C8F-F064F13B6067}" type="slidenum">
              <a:rPr lang="ar-SA" smtClean="0">
                <a:solidFill>
                  <a:prstClr val="white"/>
                </a:solidFill>
                <a:latin typeface="Calibri" pitchFamily="34" charset="0"/>
              </a:rPr>
              <a:pPr algn="ctr" eaLnBrk="1" hangingPunct="1"/>
              <a:t>7</a:t>
            </a:fld>
            <a:endParaRPr lang="en-US" smtClean="0">
              <a:solidFill>
                <a:prstClr val="white"/>
              </a:solidFill>
              <a:latin typeface="Calibri" pitchFamily="34" charset="0"/>
            </a:endParaRPr>
          </a:p>
        </p:txBody>
      </p:sp>
    </p:spTree>
    <p:extLst>
      <p:ext uri="{BB962C8B-B14F-4D97-AF65-F5344CB8AC3E}">
        <p14:creationId xmlns:p14="http://schemas.microsoft.com/office/powerpoint/2010/main" val="37075394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blinds(horizontal)">
                                      <p:cBhvr>
                                        <p:cTn id="7" dur="500"/>
                                        <p:tgtEl>
                                          <p:spTgt spid="1126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914400" y="274638"/>
            <a:ext cx="7772400" cy="1020762"/>
          </a:xfrm>
          <a:solidFill>
            <a:schemeClr val="accent1"/>
          </a:solidFill>
        </p:spPr>
        <p:txBody>
          <a:bodyPr/>
          <a:lstStyle/>
          <a:p>
            <a:pPr algn="ctr"/>
            <a:r>
              <a:rPr lang="ar-SA" sz="3200" b="1" smtClean="0">
                <a:solidFill>
                  <a:schemeClr val="tx1"/>
                </a:solidFill>
                <a:cs typeface="Arial" pitchFamily="34" charset="0"/>
              </a:rPr>
              <a:t>خصائص المعلومات المحاسبية</a:t>
            </a:r>
            <a:endParaRPr lang="en-GB" sz="3200" smtClean="0">
              <a:solidFill>
                <a:schemeClr val="tx1"/>
              </a:solidFill>
              <a:cs typeface="Arial" pitchFamily="34" charset="0"/>
            </a:endParaRPr>
          </a:p>
        </p:txBody>
      </p:sp>
      <p:sp>
        <p:nvSpPr>
          <p:cNvPr id="12291" name="Content Placeholder 2"/>
          <p:cNvSpPr>
            <a:spLocks noGrp="1"/>
          </p:cNvSpPr>
          <p:nvPr>
            <p:ph sz="quarter" idx="1"/>
          </p:nvPr>
        </p:nvSpPr>
        <p:spPr>
          <a:xfrm>
            <a:off x="914400" y="1600200"/>
            <a:ext cx="7772400" cy="4114800"/>
          </a:xfrm>
          <a:solidFill>
            <a:schemeClr val="accent1">
              <a:lumMod val="20000"/>
              <a:lumOff val="80000"/>
            </a:schemeClr>
          </a:solidFill>
        </p:spPr>
        <p:txBody>
          <a:bodyPr/>
          <a:lstStyle/>
          <a:p>
            <a:pPr>
              <a:lnSpc>
                <a:spcPct val="150000"/>
              </a:lnSpc>
              <a:defRPr/>
            </a:pPr>
            <a:r>
              <a:rPr lang="ar-SA" sz="2800" b="1" dirty="0" smtClean="0">
                <a:solidFill>
                  <a:srgbClr val="002060"/>
                </a:solidFill>
              </a:rPr>
              <a:t>الملائمة</a:t>
            </a:r>
            <a:endParaRPr lang="en-US" sz="2800" b="1" dirty="0" smtClean="0">
              <a:solidFill>
                <a:srgbClr val="002060"/>
              </a:solidFill>
            </a:endParaRPr>
          </a:p>
          <a:p>
            <a:pPr algn="just" rtl="1">
              <a:lnSpc>
                <a:spcPct val="200000"/>
              </a:lnSpc>
              <a:buFont typeface="Wingdings 2" pitchFamily="18" charset="2"/>
              <a:buNone/>
              <a:defRPr/>
            </a:pPr>
            <a:r>
              <a:rPr lang="ar-SA" sz="2800" dirty="0" smtClean="0"/>
              <a:t>أن المعلومات المحاسبية يجب أن تكون هامة ومفيدة عند دراسة المشكلة التي يراد حلها ومعالجتها واتخاذ قرار بشأنها، بمعنى أن المعلومات يجب أن تؤثر في الحدث الذي صممت من أجله أو النتائج التي أعدت لتحقيقها.</a:t>
            </a:r>
          </a:p>
          <a:p>
            <a:pPr>
              <a:buFont typeface="Wingdings 2" pitchFamily="18" charset="2"/>
              <a:buNone/>
              <a:defRPr/>
            </a:pPr>
            <a:endParaRPr lang="en-GB" dirty="0" smtClean="0"/>
          </a:p>
        </p:txBody>
      </p:sp>
      <p:sp>
        <p:nvSpPr>
          <p:cNvPr id="35845" name="Slide Number Placeholder 3"/>
          <p:cNvSpPr>
            <a:spLocks noGrp="1"/>
          </p:cNvSpPr>
          <p:nvPr>
            <p:ph type="sldNum" sz="quarter" idx="4294967295"/>
          </p:nvPr>
        </p:nvSpPr>
        <p:spPr bwMode="auto">
          <a:xfrm>
            <a:off x="4572000" y="6381328"/>
            <a:ext cx="504056"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fld id="{D81C90E5-A4FE-455D-BF93-882F8D5CC781}" type="slidenum">
              <a:rPr lang="ar-SA" smtClean="0">
                <a:solidFill>
                  <a:prstClr val="white"/>
                </a:solidFill>
                <a:latin typeface="Calibri" pitchFamily="34" charset="0"/>
              </a:rPr>
              <a:pPr algn="ctr" eaLnBrk="1" hangingPunct="1"/>
              <a:t>8</a:t>
            </a:fld>
            <a:endParaRPr lang="en-US" dirty="0" smtClean="0">
              <a:solidFill>
                <a:prstClr val="white"/>
              </a:solidFill>
              <a:latin typeface="Calibri" pitchFamily="34" charset="0"/>
            </a:endParaRPr>
          </a:p>
        </p:txBody>
      </p:sp>
    </p:spTree>
    <p:extLst>
      <p:ext uri="{BB962C8B-B14F-4D97-AF65-F5344CB8AC3E}">
        <p14:creationId xmlns:p14="http://schemas.microsoft.com/office/powerpoint/2010/main" val="12378221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Effect transition="in" filter="blinds(horizontal)">
                                      <p:cBhvr>
                                        <p:cTn id="7" dur="500"/>
                                        <p:tgtEl>
                                          <p:spTgt spid="1229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291">
                                            <p:txEl>
                                              <p:pRg st="1" end="1"/>
                                            </p:txEl>
                                          </p:spTgt>
                                        </p:tgtEl>
                                        <p:attrNameLst>
                                          <p:attrName>style.visibility</p:attrName>
                                        </p:attrNameLst>
                                      </p:cBhvr>
                                      <p:to>
                                        <p:strVal val="visible"/>
                                      </p:to>
                                    </p:set>
                                    <p:animEffect transition="in" filter="blinds(horizontal)">
                                      <p:cBhvr>
                                        <p:cTn id="12" dur="500"/>
                                        <p:tgtEl>
                                          <p:spTgt spid="1229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1600200"/>
            <a:ext cx="7772400" cy="3989040"/>
          </a:xfrm>
          <a:solidFill>
            <a:schemeClr val="accent1">
              <a:lumMod val="20000"/>
              <a:lumOff val="80000"/>
            </a:schemeClr>
          </a:solidFill>
        </p:spPr>
        <p:txBody>
          <a:bodyPr/>
          <a:lstStyle/>
          <a:p>
            <a:pPr algn="just" rtl="1">
              <a:lnSpc>
                <a:spcPct val="150000"/>
              </a:lnSpc>
              <a:defRPr/>
            </a:pPr>
            <a:r>
              <a:rPr lang="ar-SA" sz="2400" b="1" dirty="0" smtClean="0">
                <a:solidFill>
                  <a:srgbClr val="002060"/>
                </a:solidFill>
              </a:rPr>
              <a:t>الوقتية</a:t>
            </a:r>
          </a:p>
          <a:p>
            <a:pPr algn="just" rtl="1">
              <a:lnSpc>
                <a:spcPct val="150000"/>
              </a:lnSpc>
              <a:buFont typeface="Wingdings 2" pitchFamily="18" charset="2"/>
              <a:buNone/>
              <a:defRPr/>
            </a:pPr>
            <a:r>
              <a:rPr lang="ar-SA" sz="2400" dirty="0" smtClean="0"/>
              <a:t>يجب أن تكون المعلومات المحاسبية حديثة ويتم توفيرها وقت الحاجة إليها، وفي مواقف معينة قد يكون الحصول على معلومات تقريبية في الوقت المناسب أفضل من الحصول على معلومات دقيقة تأتي متأخرة عن الوقت المطلوبة فيه.</a:t>
            </a:r>
          </a:p>
          <a:p>
            <a:pPr algn="just">
              <a:lnSpc>
                <a:spcPct val="150000"/>
              </a:lnSpc>
              <a:buFont typeface="Wingdings 2" pitchFamily="18" charset="2"/>
              <a:buNone/>
              <a:defRPr/>
            </a:pPr>
            <a:endParaRPr lang="ar-SA" sz="2400" dirty="0" smtClean="0"/>
          </a:p>
          <a:p>
            <a:pPr>
              <a:defRPr/>
            </a:pPr>
            <a:endParaRPr lang="en-GB" dirty="0"/>
          </a:p>
        </p:txBody>
      </p:sp>
      <p:sp>
        <p:nvSpPr>
          <p:cNvPr id="36868" name="Title 1"/>
          <p:cNvSpPr>
            <a:spLocks noGrp="1"/>
          </p:cNvSpPr>
          <p:nvPr>
            <p:ph type="title"/>
          </p:nvPr>
        </p:nvSpPr>
        <p:spPr>
          <a:xfrm>
            <a:off x="914400" y="274638"/>
            <a:ext cx="7772400" cy="944562"/>
          </a:xfrm>
          <a:solidFill>
            <a:schemeClr val="accent1"/>
          </a:solidFill>
        </p:spPr>
        <p:txBody>
          <a:bodyPr/>
          <a:lstStyle/>
          <a:p>
            <a:pPr algn="ctr"/>
            <a:r>
              <a:rPr lang="ar-SA" sz="3200" b="1" smtClean="0">
                <a:solidFill>
                  <a:schemeClr val="tx1"/>
                </a:solidFill>
                <a:cs typeface="Arial" pitchFamily="34" charset="0"/>
              </a:rPr>
              <a:t>تابع خصائص المعلومات المحاسبية</a:t>
            </a:r>
            <a:endParaRPr lang="en-GB" sz="3200" smtClean="0">
              <a:solidFill>
                <a:schemeClr val="tx1"/>
              </a:solidFill>
              <a:cs typeface="Arial" pitchFamily="34" charset="0"/>
            </a:endParaRPr>
          </a:p>
        </p:txBody>
      </p:sp>
      <p:sp>
        <p:nvSpPr>
          <p:cNvPr id="36869" name="Slide Number Placeholder 3"/>
          <p:cNvSpPr>
            <a:spLocks noGrp="1"/>
          </p:cNvSpPr>
          <p:nvPr>
            <p:ph type="sldNum" sz="quarter" idx="4294967295"/>
          </p:nvPr>
        </p:nvSpPr>
        <p:spPr bwMode="auto">
          <a:xfrm>
            <a:off x="4572000" y="6381328"/>
            <a:ext cx="527538"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fld id="{CA375BF8-0C47-4524-9BF8-53E0FE9F2E4E}" type="slidenum">
              <a:rPr lang="ar-SA" smtClean="0">
                <a:solidFill>
                  <a:prstClr val="white"/>
                </a:solidFill>
                <a:latin typeface="Calibri" pitchFamily="34" charset="0"/>
              </a:rPr>
              <a:pPr algn="ctr" eaLnBrk="1" hangingPunct="1"/>
              <a:t>9</a:t>
            </a:fld>
            <a:endParaRPr lang="en-US" dirty="0" smtClean="0">
              <a:solidFill>
                <a:prstClr val="white"/>
              </a:solidFill>
              <a:latin typeface="Calibri" pitchFamily="34" charset="0"/>
            </a:endParaRPr>
          </a:p>
        </p:txBody>
      </p:sp>
    </p:spTree>
    <p:extLst>
      <p:ext uri="{BB962C8B-B14F-4D97-AF65-F5344CB8AC3E}">
        <p14:creationId xmlns:p14="http://schemas.microsoft.com/office/powerpoint/2010/main" val="114959793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1600200"/>
            <a:ext cx="7772400" cy="4637112"/>
          </a:xfrm>
          <a:solidFill>
            <a:schemeClr val="accent1">
              <a:lumMod val="20000"/>
              <a:lumOff val="80000"/>
            </a:schemeClr>
          </a:solidFill>
        </p:spPr>
        <p:txBody>
          <a:bodyPr/>
          <a:lstStyle/>
          <a:p>
            <a:pPr algn="just" rtl="1">
              <a:lnSpc>
                <a:spcPct val="150000"/>
              </a:lnSpc>
              <a:defRPr/>
            </a:pPr>
            <a:r>
              <a:rPr lang="ar-SA" sz="2400" b="1" dirty="0" smtClean="0">
                <a:solidFill>
                  <a:srgbClr val="002060"/>
                </a:solidFill>
              </a:rPr>
              <a:t>القابلية للتحقق</a:t>
            </a:r>
          </a:p>
          <a:p>
            <a:pPr algn="just" rtl="1">
              <a:lnSpc>
                <a:spcPct val="150000"/>
              </a:lnSpc>
              <a:buFont typeface="Wingdings 2" pitchFamily="18" charset="2"/>
              <a:buNone/>
              <a:defRPr/>
            </a:pPr>
            <a:r>
              <a:rPr lang="ar-SA" sz="2400" dirty="0" smtClean="0"/>
              <a:t>بمعنى أنه عندما يقوم الأشخاص المؤهلون بفحص المصادر التي تحوي المعلومات المحاسبية – وباستخدام نفس الأساليب – يمكنهم التوصل لنتائج مماثلة.</a:t>
            </a:r>
          </a:p>
          <a:p>
            <a:pPr algn="just">
              <a:lnSpc>
                <a:spcPct val="150000"/>
              </a:lnSpc>
              <a:buFont typeface="Wingdings 2" pitchFamily="18" charset="2"/>
              <a:buNone/>
              <a:defRPr/>
            </a:pPr>
            <a:endParaRPr lang="ar-SA" sz="2400" dirty="0" smtClean="0"/>
          </a:p>
          <a:p>
            <a:pPr>
              <a:defRPr/>
            </a:pPr>
            <a:endParaRPr lang="en-GB" dirty="0"/>
          </a:p>
        </p:txBody>
      </p:sp>
      <p:sp>
        <p:nvSpPr>
          <p:cNvPr id="36868" name="Title 1"/>
          <p:cNvSpPr>
            <a:spLocks noGrp="1"/>
          </p:cNvSpPr>
          <p:nvPr>
            <p:ph type="title"/>
          </p:nvPr>
        </p:nvSpPr>
        <p:spPr>
          <a:xfrm>
            <a:off x="914400" y="274638"/>
            <a:ext cx="7772400" cy="944562"/>
          </a:xfrm>
          <a:solidFill>
            <a:schemeClr val="accent1"/>
          </a:solidFill>
        </p:spPr>
        <p:txBody>
          <a:bodyPr/>
          <a:lstStyle/>
          <a:p>
            <a:pPr algn="ctr"/>
            <a:r>
              <a:rPr lang="ar-SA" sz="3200" b="1" smtClean="0">
                <a:solidFill>
                  <a:schemeClr val="tx1"/>
                </a:solidFill>
                <a:cs typeface="Arial" pitchFamily="34" charset="0"/>
              </a:rPr>
              <a:t>تابع خصائص المعلومات المحاسبية</a:t>
            </a:r>
            <a:endParaRPr lang="en-GB" sz="3200" smtClean="0">
              <a:solidFill>
                <a:schemeClr val="tx1"/>
              </a:solidFill>
              <a:cs typeface="Arial" pitchFamily="34" charset="0"/>
            </a:endParaRPr>
          </a:p>
        </p:txBody>
      </p:sp>
      <p:sp>
        <p:nvSpPr>
          <p:cNvPr id="5" name="Slide Number Placeholder 3"/>
          <p:cNvSpPr txBox="1">
            <a:spLocks/>
          </p:cNvSpPr>
          <p:nvPr/>
        </p:nvSpPr>
        <p:spPr bwMode="auto">
          <a:xfrm>
            <a:off x="4572000" y="6381328"/>
            <a:ext cx="527538"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0" latinLnBrk="0" hangingPunct="0">
              <a:defRPr sz="1200" kern="1200">
                <a:solidFill>
                  <a:schemeClr val="tx1"/>
                </a:solidFill>
                <a:latin typeface="Arial" pitchFamily="34" charset="0"/>
                <a:ea typeface="+mn-ea"/>
                <a:cs typeface="Arial" pitchFamily="34" charset="0"/>
              </a:defRPr>
            </a:lvl1pPr>
            <a:lvl2pPr marL="742950" indent="-285750" algn="r" defTabSz="914400" rtl="1" eaLnBrk="0" latinLnBrk="0" hangingPunct="0">
              <a:defRPr sz="1800" kern="1200">
                <a:solidFill>
                  <a:schemeClr val="tx1"/>
                </a:solidFill>
                <a:latin typeface="Arial" pitchFamily="34" charset="0"/>
                <a:ea typeface="+mn-ea"/>
                <a:cs typeface="Arial" pitchFamily="34" charset="0"/>
              </a:defRPr>
            </a:lvl2pPr>
            <a:lvl3pPr marL="1143000" indent="-228600" algn="r" defTabSz="914400" rtl="1" eaLnBrk="0" latinLnBrk="0" hangingPunct="0">
              <a:defRPr sz="1800" kern="1200">
                <a:solidFill>
                  <a:schemeClr val="tx1"/>
                </a:solidFill>
                <a:latin typeface="Arial" pitchFamily="34" charset="0"/>
                <a:ea typeface="+mn-ea"/>
                <a:cs typeface="Arial" pitchFamily="34" charset="0"/>
              </a:defRPr>
            </a:lvl3pPr>
            <a:lvl4pPr marL="1600200" indent="-228600" algn="r" defTabSz="914400" rtl="1" eaLnBrk="0" latinLnBrk="0" hangingPunct="0">
              <a:defRPr sz="1800" kern="1200">
                <a:solidFill>
                  <a:schemeClr val="tx1"/>
                </a:solidFill>
                <a:latin typeface="Arial" pitchFamily="34" charset="0"/>
                <a:ea typeface="+mn-ea"/>
                <a:cs typeface="Arial" pitchFamily="34" charset="0"/>
              </a:defRPr>
            </a:lvl4pPr>
            <a:lvl5pPr marL="2057400" indent="-228600" algn="r" defTabSz="914400" rtl="1" eaLnBrk="0" latinLnBrk="0" hangingPunct="0">
              <a:defRPr sz="18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9pPr>
          </a:lstStyle>
          <a:p>
            <a:pPr algn="ctr" eaLnBrk="1" hangingPunct="1"/>
            <a:fld id="{CA375BF8-0C47-4524-9BF8-53E0FE9F2E4E}" type="slidenum">
              <a:rPr lang="ar-SA" sz="1800" smtClean="0">
                <a:solidFill>
                  <a:prstClr val="white"/>
                </a:solidFill>
                <a:latin typeface="Calibri" pitchFamily="34" charset="0"/>
              </a:rPr>
              <a:pPr algn="ctr" eaLnBrk="1" hangingPunct="1"/>
              <a:t>10</a:t>
            </a:fld>
            <a:endParaRPr lang="en-US" sz="1800" dirty="0" smtClean="0">
              <a:solidFill>
                <a:prstClr val="white"/>
              </a:solidFill>
              <a:latin typeface="Calibri" pitchFamily="34" charset="0"/>
            </a:endParaRPr>
          </a:p>
        </p:txBody>
      </p:sp>
    </p:spTree>
    <p:extLst>
      <p:ext uri="{BB962C8B-B14F-4D97-AF65-F5344CB8AC3E}">
        <p14:creationId xmlns:p14="http://schemas.microsoft.com/office/powerpoint/2010/main" val="200582584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1600200"/>
            <a:ext cx="7772400" cy="4191000"/>
          </a:xfrm>
          <a:solidFill>
            <a:schemeClr val="accent1">
              <a:lumMod val="20000"/>
              <a:lumOff val="80000"/>
            </a:schemeClr>
          </a:solidFill>
        </p:spPr>
        <p:txBody>
          <a:bodyPr/>
          <a:lstStyle/>
          <a:p>
            <a:pPr algn="just" rtl="1">
              <a:lnSpc>
                <a:spcPct val="200000"/>
              </a:lnSpc>
              <a:defRPr/>
            </a:pPr>
            <a:r>
              <a:rPr lang="ar-SA" sz="2800" b="1" dirty="0" smtClean="0">
                <a:solidFill>
                  <a:srgbClr val="002060"/>
                </a:solidFill>
              </a:rPr>
              <a:t>الموضوعية (البعد عن التحيز)</a:t>
            </a:r>
          </a:p>
          <a:p>
            <a:pPr algn="just" rtl="1">
              <a:lnSpc>
                <a:spcPct val="200000"/>
              </a:lnSpc>
              <a:buFont typeface="Wingdings 2" pitchFamily="18" charset="2"/>
              <a:buNone/>
              <a:defRPr/>
            </a:pPr>
            <a:r>
              <a:rPr lang="ar-SA" sz="2800" dirty="0" smtClean="0"/>
              <a:t>بمعنى الابتعاد عن التقدير والحكم الشخصي والاعتماد على مصادر حقيقية للمعلومات المحاسبية، وبما يضمن عدم انحياز تلك المعلومات لصالح مجموعة من المستفيدين على حساب المجموعات الأخرى.</a:t>
            </a:r>
          </a:p>
          <a:p>
            <a:pPr algn="just" rtl="1">
              <a:lnSpc>
                <a:spcPct val="200000"/>
              </a:lnSpc>
              <a:defRPr/>
            </a:pPr>
            <a:endParaRPr lang="ar-SA" sz="2800" dirty="0" smtClean="0"/>
          </a:p>
          <a:p>
            <a:pPr algn="just" rtl="1">
              <a:lnSpc>
                <a:spcPct val="200000"/>
              </a:lnSpc>
              <a:buFont typeface="Wingdings 2" pitchFamily="18" charset="2"/>
              <a:buNone/>
              <a:defRPr/>
            </a:pPr>
            <a:endParaRPr lang="en-GB" dirty="0"/>
          </a:p>
        </p:txBody>
      </p:sp>
      <p:sp>
        <p:nvSpPr>
          <p:cNvPr id="37892" name="Slide Number Placeholder 5"/>
          <p:cNvSpPr>
            <a:spLocks noGrp="1"/>
          </p:cNvSpPr>
          <p:nvPr>
            <p:ph type="sldNum" sz="quarter" idx="4294967295"/>
          </p:nvPr>
        </p:nvSpPr>
        <p:spPr bwMode="auto">
          <a:xfrm>
            <a:off x="4499992" y="6309320"/>
            <a:ext cx="601216" cy="374144"/>
          </a:xfrm>
          <a:prstGeom prst="ellipse">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r>
              <a:rPr lang="ar-SA" dirty="0" smtClean="0">
                <a:solidFill>
                  <a:prstClr val="white"/>
                </a:solidFill>
                <a:cs typeface="Arial" pitchFamily="34" charset="0"/>
              </a:rPr>
              <a:t>11</a:t>
            </a:r>
            <a:endParaRPr lang="en-US" dirty="0" smtClean="0">
              <a:solidFill>
                <a:prstClr val="white"/>
              </a:solidFill>
              <a:cs typeface="Arial" pitchFamily="34" charset="0"/>
            </a:endParaRPr>
          </a:p>
        </p:txBody>
      </p:sp>
      <p:sp>
        <p:nvSpPr>
          <p:cNvPr id="37893" name="Title 1"/>
          <p:cNvSpPr>
            <a:spLocks noGrp="1"/>
          </p:cNvSpPr>
          <p:nvPr>
            <p:ph type="title"/>
          </p:nvPr>
        </p:nvSpPr>
        <p:spPr>
          <a:xfrm>
            <a:off x="914400" y="274638"/>
            <a:ext cx="7772400" cy="944562"/>
          </a:xfrm>
          <a:solidFill>
            <a:schemeClr val="accent1"/>
          </a:solidFill>
        </p:spPr>
        <p:txBody>
          <a:bodyPr/>
          <a:lstStyle/>
          <a:p>
            <a:pPr algn="ctr"/>
            <a:r>
              <a:rPr lang="ar-SA" sz="3200" b="1" smtClean="0">
                <a:solidFill>
                  <a:schemeClr val="tx1"/>
                </a:solidFill>
                <a:cs typeface="Arial" pitchFamily="34" charset="0"/>
              </a:rPr>
              <a:t>تابع خصائص المعلومات المحاسبية</a:t>
            </a:r>
            <a:endParaRPr lang="en-GB" sz="3200" smtClean="0">
              <a:solidFill>
                <a:schemeClr val="tx1"/>
              </a:solidFill>
              <a:cs typeface="Arial" pitchFamily="34" charset="0"/>
            </a:endParaRPr>
          </a:p>
        </p:txBody>
      </p:sp>
    </p:spTree>
    <p:extLst>
      <p:ext uri="{BB962C8B-B14F-4D97-AF65-F5344CB8AC3E}">
        <p14:creationId xmlns:p14="http://schemas.microsoft.com/office/powerpoint/2010/main" val="96123349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447800"/>
            <a:ext cx="8229600" cy="4343400"/>
          </a:xfrm>
          <a:solidFill>
            <a:schemeClr val="accent1">
              <a:lumMod val="20000"/>
              <a:lumOff val="80000"/>
            </a:schemeClr>
          </a:solidFill>
        </p:spPr>
        <p:txBody>
          <a:bodyPr/>
          <a:lstStyle/>
          <a:p>
            <a:pPr algn="just" rtl="1">
              <a:lnSpc>
                <a:spcPct val="150000"/>
              </a:lnSpc>
              <a:defRPr/>
            </a:pPr>
            <a:r>
              <a:rPr lang="ar-SA" sz="2400" b="1" dirty="0" smtClean="0">
                <a:solidFill>
                  <a:srgbClr val="002060"/>
                </a:solidFill>
              </a:rPr>
              <a:t>الدقة</a:t>
            </a:r>
          </a:p>
          <a:p>
            <a:pPr algn="just" rtl="1">
              <a:lnSpc>
                <a:spcPct val="150000"/>
              </a:lnSpc>
              <a:buFont typeface="Wingdings 2" pitchFamily="18" charset="2"/>
              <a:buNone/>
              <a:defRPr/>
            </a:pPr>
            <a:r>
              <a:rPr lang="ar-SA" sz="2400" dirty="0" smtClean="0"/>
              <a:t>يجب أن تكون المعلومات المحاسبية في صورة صحيحة وليست خاطئة، لأن  الاعتماد على معلومات خاطئة سوف يؤدي بالضرورة إلى اتخاذ قرارات خاطئة بواسطة مستخدمي تلك المعلومات</a:t>
            </a:r>
          </a:p>
          <a:p>
            <a:pPr algn="just" rtl="1">
              <a:defRPr/>
            </a:pPr>
            <a:endParaRPr lang="ar-SA" sz="2400" dirty="0" smtClean="0"/>
          </a:p>
          <a:p>
            <a:pPr algn="just" rtl="1">
              <a:defRPr/>
            </a:pPr>
            <a:r>
              <a:rPr lang="ar-SA" sz="2400" b="1" dirty="0" smtClean="0">
                <a:solidFill>
                  <a:srgbClr val="002060"/>
                </a:solidFill>
              </a:rPr>
              <a:t>القابلية للقياس الكمي</a:t>
            </a:r>
          </a:p>
          <a:p>
            <a:pPr algn="just" rtl="1">
              <a:lnSpc>
                <a:spcPct val="150000"/>
              </a:lnSpc>
              <a:buFont typeface="Wingdings 2" pitchFamily="18" charset="2"/>
              <a:buNone/>
              <a:defRPr/>
            </a:pPr>
            <a:r>
              <a:rPr lang="ar-SA" sz="2400" dirty="0" smtClean="0"/>
              <a:t>يتم التعبير عن الأحداث المالية في المحاسبة في صورة نقدية، ومن ثم يجب قياس تلك الأحداث وتوصيلها من خلال القوائم والتقارير في صورة كمية</a:t>
            </a:r>
            <a:endParaRPr lang="en-GB" sz="2400" dirty="0" smtClean="0"/>
          </a:p>
          <a:p>
            <a:pPr algn="just" rtl="1">
              <a:buFont typeface="Wingdings 2" pitchFamily="18" charset="2"/>
              <a:buNone/>
              <a:defRPr/>
            </a:pPr>
            <a:endParaRPr lang="en-GB" dirty="0"/>
          </a:p>
        </p:txBody>
      </p:sp>
      <p:sp>
        <p:nvSpPr>
          <p:cNvPr id="38916" name="Slide Number Placeholder 5"/>
          <p:cNvSpPr>
            <a:spLocks noGrp="1"/>
          </p:cNvSpPr>
          <p:nvPr>
            <p:ph type="sldNum" sz="quarter" idx="4294967295"/>
          </p:nvPr>
        </p:nvSpPr>
        <p:spPr bwMode="auto">
          <a:xfrm>
            <a:off x="4499992" y="6309320"/>
            <a:ext cx="601216" cy="457200"/>
          </a:xfrm>
          <a:prstGeom prst="ellipse">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r>
              <a:rPr lang="ar-SA" dirty="0" smtClean="0">
                <a:solidFill>
                  <a:prstClr val="white"/>
                </a:solidFill>
                <a:cs typeface="Arial" pitchFamily="34" charset="0"/>
              </a:rPr>
              <a:t>12</a:t>
            </a:r>
            <a:endParaRPr lang="en-US" dirty="0" smtClean="0">
              <a:solidFill>
                <a:prstClr val="white"/>
              </a:solidFill>
              <a:cs typeface="Arial" pitchFamily="34" charset="0"/>
            </a:endParaRPr>
          </a:p>
        </p:txBody>
      </p:sp>
      <p:sp>
        <p:nvSpPr>
          <p:cNvPr id="38917" name="Title 1"/>
          <p:cNvSpPr>
            <a:spLocks noGrp="1"/>
          </p:cNvSpPr>
          <p:nvPr>
            <p:ph type="title"/>
          </p:nvPr>
        </p:nvSpPr>
        <p:spPr>
          <a:solidFill>
            <a:schemeClr val="accent1"/>
          </a:solidFill>
        </p:spPr>
        <p:txBody>
          <a:bodyPr/>
          <a:lstStyle/>
          <a:p>
            <a:pPr algn="ctr"/>
            <a:r>
              <a:rPr lang="ar-SA" sz="3200" b="1" smtClean="0">
                <a:solidFill>
                  <a:schemeClr val="tx1"/>
                </a:solidFill>
                <a:cs typeface="Arial" pitchFamily="34" charset="0"/>
              </a:rPr>
              <a:t>تابع خصائص المعلومات المحاسبية</a:t>
            </a:r>
            <a:endParaRPr lang="en-GB" sz="3200" smtClean="0">
              <a:solidFill>
                <a:schemeClr val="tx1"/>
              </a:solidFill>
              <a:cs typeface="Arial" pitchFamily="34" charset="0"/>
            </a:endParaRPr>
          </a:p>
        </p:txBody>
      </p:sp>
    </p:spTree>
    <p:extLst>
      <p:ext uri="{BB962C8B-B14F-4D97-AF65-F5344CB8AC3E}">
        <p14:creationId xmlns:p14="http://schemas.microsoft.com/office/powerpoint/2010/main" val="125194696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linds(horizontal)">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914400" y="304800"/>
            <a:ext cx="7772400" cy="838200"/>
          </a:xfrm>
          <a:solidFill>
            <a:schemeClr val="accent1"/>
          </a:solidFill>
        </p:spPr>
        <p:txBody>
          <a:bodyPr/>
          <a:lstStyle/>
          <a:p>
            <a:pPr algn="ctr"/>
            <a:r>
              <a:rPr lang="ar-SA" sz="3600" b="1" smtClean="0">
                <a:solidFill>
                  <a:schemeClr val="tx1"/>
                </a:solidFill>
                <a:cs typeface="Arial" pitchFamily="34" charset="0"/>
              </a:rPr>
              <a:t/>
            </a:r>
            <a:br>
              <a:rPr lang="ar-SA" sz="3600" b="1" smtClean="0">
                <a:solidFill>
                  <a:schemeClr val="tx1"/>
                </a:solidFill>
                <a:cs typeface="Arial" pitchFamily="34" charset="0"/>
              </a:rPr>
            </a:br>
            <a:r>
              <a:rPr lang="ar-SA" sz="3200" b="1" smtClean="0">
                <a:solidFill>
                  <a:schemeClr val="tx1"/>
                </a:solidFill>
                <a:cs typeface="Arial" pitchFamily="34" charset="0"/>
              </a:rPr>
              <a:t>فروع المحاسبة </a:t>
            </a:r>
            <a:r>
              <a:rPr lang="ar-SA" b="1" smtClean="0">
                <a:solidFill>
                  <a:schemeClr val="tx1"/>
                </a:solidFill>
                <a:cs typeface="Arial" pitchFamily="34" charset="0"/>
              </a:rPr>
              <a:t/>
            </a:r>
            <a:br>
              <a:rPr lang="ar-SA" b="1" smtClean="0">
                <a:solidFill>
                  <a:schemeClr val="tx1"/>
                </a:solidFill>
                <a:cs typeface="Arial" pitchFamily="34" charset="0"/>
              </a:rPr>
            </a:br>
            <a:endParaRPr lang="en-GB" sz="3200" smtClean="0">
              <a:solidFill>
                <a:schemeClr val="tx1"/>
              </a:solidFill>
              <a:cs typeface="Arial" pitchFamily="34" charset="0"/>
            </a:endParaRPr>
          </a:p>
        </p:txBody>
      </p:sp>
      <p:sp>
        <p:nvSpPr>
          <p:cNvPr id="13315" name="Content Placeholder 2"/>
          <p:cNvSpPr>
            <a:spLocks noGrp="1"/>
          </p:cNvSpPr>
          <p:nvPr>
            <p:ph sz="quarter" idx="1"/>
          </p:nvPr>
        </p:nvSpPr>
        <p:spPr>
          <a:xfrm>
            <a:off x="914400" y="1371600"/>
            <a:ext cx="7772400" cy="4419600"/>
          </a:xfrm>
          <a:solidFill>
            <a:schemeClr val="tx2">
              <a:lumMod val="20000"/>
              <a:lumOff val="80000"/>
            </a:schemeClr>
          </a:solidFill>
        </p:spPr>
        <p:txBody>
          <a:bodyPr/>
          <a:lstStyle/>
          <a:p>
            <a:pPr algn="just" rtl="1">
              <a:buFont typeface="Wingdings 2" pitchFamily="18" charset="2"/>
              <a:buNone/>
              <a:defRPr/>
            </a:pPr>
            <a:r>
              <a:rPr lang="ar-SA" sz="2400" dirty="0" smtClean="0"/>
              <a:t> (يلاحظ أن هذه الفروع وجدت تباعاً لتلبية الاحتياجات المختلفة من المعلومات المحاسبية للفئات المتعددة المستفيدة من تلك المعلومات)</a:t>
            </a:r>
          </a:p>
          <a:p>
            <a:pPr algn="just" rtl="1">
              <a:buFont typeface="Wingdings" pitchFamily="2" charset="2"/>
              <a:buChar char="v"/>
              <a:defRPr/>
            </a:pPr>
            <a:r>
              <a:rPr lang="ar-SA" sz="2800" b="1" u="sng" dirty="0" smtClean="0">
                <a:solidFill>
                  <a:srgbClr val="00B050"/>
                </a:solidFill>
              </a:rPr>
              <a:t>المحاسبة المالية </a:t>
            </a:r>
            <a:r>
              <a:rPr lang="ar-SA" sz="2800" b="1" dirty="0" smtClean="0">
                <a:solidFill>
                  <a:srgbClr val="FF0000"/>
                </a:solidFill>
              </a:rPr>
              <a:t>(المقرر الحالي + مقرر مبادئ المحاسبة -2)</a:t>
            </a:r>
          </a:p>
          <a:p>
            <a:pPr algn="just" rtl="1">
              <a:buFont typeface="Wingdings" pitchFamily="2" charset="2"/>
              <a:buChar char="v"/>
              <a:defRPr/>
            </a:pPr>
            <a:r>
              <a:rPr lang="ar-SA" sz="2800" dirty="0" smtClean="0"/>
              <a:t>المحاسبة الإدارية</a:t>
            </a:r>
          </a:p>
          <a:p>
            <a:pPr algn="just" rtl="1">
              <a:buFont typeface="Wingdings" pitchFamily="2" charset="2"/>
              <a:buChar char="v"/>
              <a:defRPr/>
            </a:pPr>
            <a:r>
              <a:rPr lang="ar-SA" sz="2800" dirty="0" smtClean="0"/>
              <a:t>محاسبة التكاليف</a:t>
            </a:r>
          </a:p>
          <a:p>
            <a:pPr algn="just" rtl="1">
              <a:buFont typeface="Wingdings" pitchFamily="2" charset="2"/>
              <a:buChar char="v"/>
              <a:defRPr/>
            </a:pPr>
            <a:r>
              <a:rPr lang="ar-SA" sz="2800" dirty="0" smtClean="0"/>
              <a:t>المحاسبة الحكومية</a:t>
            </a:r>
          </a:p>
          <a:p>
            <a:pPr algn="just" rtl="1">
              <a:buFont typeface="Wingdings" pitchFamily="2" charset="2"/>
              <a:buChar char="v"/>
              <a:defRPr/>
            </a:pPr>
            <a:r>
              <a:rPr lang="ar-SA" sz="2800" dirty="0" smtClean="0"/>
              <a:t>محاسبة الزكاة والضرائب</a:t>
            </a:r>
          </a:p>
          <a:p>
            <a:pPr algn="just" rtl="1">
              <a:buFont typeface="Wingdings" pitchFamily="2" charset="2"/>
              <a:buChar char="v"/>
              <a:defRPr/>
            </a:pPr>
            <a:r>
              <a:rPr lang="ar-SA" sz="2800" dirty="0" smtClean="0"/>
              <a:t>المراجعة</a:t>
            </a:r>
          </a:p>
          <a:p>
            <a:pPr algn="just" rtl="1">
              <a:buFont typeface="Wingdings" pitchFamily="2" charset="2"/>
              <a:buChar char="v"/>
              <a:defRPr/>
            </a:pPr>
            <a:r>
              <a:rPr lang="ar-SA" sz="2800" dirty="0" smtClean="0"/>
              <a:t>النظم المحاسبية</a:t>
            </a:r>
            <a:endParaRPr lang="en-GB" sz="2800" dirty="0" smtClean="0"/>
          </a:p>
        </p:txBody>
      </p:sp>
      <p:sp>
        <p:nvSpPr>
          <p:cNvPr id="39941" name="Slide Number Placeholder 5"/>
          <p:cNvSpPr>
            <a:spLocks noGrp="1"/>
          </p:cNvSpPr>
          <p:nvPr>
            <p:ph type="sldNum" sz="quarter" idx="4294967295"/>
          </p:nvPr>
        </p:nvSpPr>
        <p:spPr bwMode="auto">
          <a:xfrm>
            <a:off x="4499992" y="6309320"/>
            <a:ext cx="673224" cy="457200"/>
          </a:xfrm>
          <a:prstGeom prst="ellipse">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algn="ctr"/>
            <a:r>
              <a:rPr lang="ar-SA" dirty="0" smtClean="0">
                <a:solidFill>
                  <a:prstClr val="white"/>
                </a:solidFill>
                <a:cs typeface="Arial" pitchFamily="34" charset="0"/>
              </a:rPr>
              <a:t>13</a:t>
            </a:r>
            <a:endParaRPr lang="en-US" dirty="0" smtClean="0">
              <a:solidFill>
                <a:prstClr val="white"/>
              </a:solidFill>
              <a:cs typeface="Arial" pitchFamily="34" charset="0"/>
            </a:endParaRPr>
          </a:p>
        </p:txBody>
      </p:sp>
    </p:spTree>
    <p:extLst>
      <p:ext uri="{BB962C8B-B14F-4D97-AF65-F5344CB8AC3E}">
        <p14:creationId xmlns:p14="http://schemas.microsoft.com/office/powerpoint/2010/main" val="154937289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315">
                                            <p:bg/>
                                          </p:spTgt>
                                        </p:tgtEl>
                                        <p:attrNameLst>
                                          <p:attrName>style.visibility</p:attrName>
                                        </p:attrNameLst>
                                      </p:cBhvr>
                                      <p:to>
                                        <p:strVal val="visible"/>
                                      </p:to>
                                    </p:set>
                                    <p:animEffect transition="in" filter="blinds(horizontal)">
                                      <p:cBhvr>
                                        <p:cTn id="7" dur="500"/>
                                        <p:tgtEl>
                                          <p:spTgt spid="13315">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315">
                                            <p:txEl>
                                              <p:pRg st="0" end="0"/>
                                            </p:txEl>
                                          </p:spTgt>
                                        </p:tgtEl>
                                        <p:attrNameLst>
                                          <p:attrName>style.visibility</p:attrName>
                                        </p:attrNameLst>
                                      </p:cBhvr>
                                      <p:to>
                                        <p:strVal val="visible"/>
                                      </p:to>
                                    </p:set>
                                    <p:animEffect transition="in" filter="blinds(horizontal)">
                                      <p:cBhvr>
                                        <p:cTn id="12" dur="500"/>
                                        <p:tgtEl>
                                          <p:spTgt spid="1331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315">
                                            <p:txEl>
                                              <p:pRg st="1" end="1"/>
                                            </p:txEl>
                                          </p:spTgt>
                                        </p:tgtEl>
                                        <p:attrNameLst>
                                          <p:attrName>style.visibility</p:attrName>
                                        </p:attrNameLst>
                                      </p:cBhvr>
                                      <p:to>
                                        <p:strVal val="visible"/>
                                      </p:to>
                                    </p:set>
                                    <p:animEffect transition="in" filter="blinds(horizontal)">
                                      <p:cBhvr>
                                        <p:cTn id="17" dur="500"/>
                                        <p:tgtEl>
                                          <p:spTgt spid="1331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315">
                                            <p:txEl>
                                              <p:pRg st="2" end="2"/>
                                            </p:txEl>
                                          </p:spTgt>
                                        </p:tgtEl>
                                        <p:attrNameLst>
                                          <p:attrName>style.visibility</p:attrName>
                                        </p:attrNameLst>
                                      </p:cBhvr>
                                      <p:to>
                                        <p:strVal val="visible"/>
                                      </p:to>
                                    </p:set>
                                    <p:animEffect transition="in" filter="blinds(horizontal)">
                                      <p:cBhvr>
                                        <p:cTn id="22" dur="500"/>
                                        <p:tgtEl>
                                          <p:spTgt spid="1331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315">
                                            <p:txEl>
                                              <p:pRg st="3" end="3"/>
                                            </p:txEl>
                                          </p:spTgt>
                                        </p:tgtEl>
                                        <p:attrNameLst>
                                          <p:attrName>style.visibility</p:attrName>
                                        </p:attrNameLst>
                                      </p:cBhvr>
                                      <p:to>
                                        <p:strVal val="visible"/>
                                      </p:to>
                                    </p:set>
                                    <p:animEffect transition="in" filter="blinds(horizontal)">
                                      <p:cBhvr>
                                        <p:cTn id="27" dur="500"/>
                                        <p:tgtEl>
                                          <p:spTgt spid="1331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3315">
                                            <p:txEl>
                                              <p:pRg st="4" end="4"/>
                                            </p:txEl>
                                          </p:spTgt>
                                        </p:tgtEl>
                                        <p:attrNameLst>
                                          <p:attrName>style.visibility</p:attrName>
                                        </p:attrNameLst>
                                      </p:cBhvr>
                                      <p:to>
                                        <p:strVal val="visible"/>
                                      </p:to>
                                    </p:set>
                                    <p:animEffect transition="in" filter="blinds(horizontal)">
                                      <p:cBhvr>
                                        <p:cTn id="32" dur="500"/>
                                        <p:tgtEl>
                                          <p:spTgt spid="13315">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3315">
                                            <p:txEl>
                                              <p:pRg st="5" end="5"/>
                                            </p:txEl>
                                          </p:spTgt>
                                        </p:tgtEl>
                                        <p:attrNameLst>
                                          <p:attrName>style.visibility</p:attrName>
                                        </p:attrNameLst>
                                      </p:cBhvr>
                                      <p:to>
                                        <p:strVal val="visible"/>
                                      </p:to>
                                    </p:set>
                                    <p:animEffect transition="in" filter="blinds(horizontal)">
                                      <p:cBhvr>
                                        <p:cTn id="37" dur="500"/>
                                        <p:tgtEl>
                                          <p:spTgt spid="13315">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3315">
                                            <p:txEl>
                                              <p:pRg st="6" end="6"/>
                                            </p:txEl>
                                          </p:spTgt>
                                        </p:tgtEl>
                                        <p:attrNameLst>
                                          <p:attrName>style.visibility</p:attrName>
                                        </p:attrNameLst>
                                      </p:cBhvr>
                                      <p:to>
                                        <p:strVal val="visible"/>
                                      </p:to>
                                    </p:set>
                                    <p:animEffect transition="in" filter="blinds(horizontal)">
                                      <p:cBhvr>
                                        <p:cTn id="42" dur="500"/>
                                        <p:tgtEl>
                                          <p:spTgt spid="13315">
                                            <p:txEl>
                                              <p:pRg st="6" end="6"/>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3315">
                                            <p:txEl>
                                              <p:pRg st="7" end="7"/>
                                            </p:txEl>
                                          </p:spTgt>
                                        </p:tgtEl>
                                        <p:attrNameLst>
                                          <p:attrName>style.visibility</p:attrName>
                                        </p:attrNameLst>
                                      </p:cBhvr>
                                      <p:to>
                                        <p:strVal val="visible"/>
                                      </p:to>
                                    </p:set>
                                    <p:animEffect transition="in" filter="blinds(horizontal)">
                                      <p:cBhvr>
                                        <p:cTn id="47" dur="500"/>
                                        <p:tgtEl>
                                          <p:spTgt spid="1331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914400" y="274638"/>
            <a:ext cx="7772400" cy="792162"/>
          </a:xfrm>
          <a:solidFill>
            <a:schemeClr val="accent1"/>
          </a:solidFill>
        </p:spPr>
        <p:txBody>
          <a:bodyPr/>
          <a:lstStyle/>
          <a:p>
            <a:pPr algn="ctr"/>
            <a:r>
              <a:rPr lang="ar-SA" sz="3200" b="1" smtClean="0">
                <a:solidFill>
                  <a:schemeClr val="tx1"/>
                </a:solidFill>
                <a:cs typeface="Arial" pitchFamily="34" charset="0"/>
              </a:rPr>
              <a:t>الفئات المستفيدة من المعلومات المحاسبية </a:t>
            </a:r>
            <a:endParaRPr lang="en-GB" sz="3200" smtClean="0">
              <a:solidFill>
                <a:schemeClr val="tx1"/>
              </a:solidFill>
              <a:cs typeface="Arial" pitchFamily="34" charset="0"/>
            </a:endParaRPr>
          </a:p>
        </p:txBody>
      </p:sp>
      <p:sp>
        <p:nvSpPr>
          <p:cNvPr id="14339" name="Content Placeholder 2"/>
          <p:cNvSpPr>
            <a:spLocks noGrp="1"/>
          </p:cNvSpPr>
          <p:nvPr>
            <p:ph sz="quarter" idx="1"/>
          </p:nvPr>
        </p:nvSpPr>
        <p:spPr>
          <a:xfrm>
            <a:off x="914400" y="1143000"/>
            <a:ext cx="7772400" cy="4648200"/>
          </a:xfrm>
          <a:solidFill>
            <a:schemeClr val="bg2"/>
          </a:solidFill>
        </p:spPr>
        <p:txBody>
          <a:bodyPr/>
          <a:lstStyle/>
          <a:p>
            <a:pPr rtl="1">
              <a:buFont typeface="Wingdings 2" pitchFamily="18" charset="2"/>
              <a:buNone/>
            </a:pPr>
            <a:r>
              <a:rPr lang="ar-SA" sz="2800" dirty="0" smtClean="0">
                <a:cs typeface="Arial" pitchFamily="34" charset="0"/>
              </a:rPr>
              <a:t>أ- </a:t>
            </a:r>
            <a:r>
              <a:rPr lang="ar-SA" sz="2800" b="1" dirty="0" smtClean="0">
                <a:solidFill>
                  <a:srgbClr val="00B050"/>
                </a:solidFill>
                <a:cs typeface="Arial" pitchFamily="34" charset="0"/>
              </a:rPr>
              <a:t>الفئات الداخلية </a:t>
            </a:r>
          </a:p>
          <a:p>
            <a:pPr rtl="1"/>
            <a:r>
              <a:rPr lang="ar-SA" sz="2400" dirty="0" smtClean="0">
                <a:cs typeface="Arial" pitchFamily="34" charset="0"/>
              </a:rPr>
              <a:t>الإدارة بمستوياتها الثلاثة العليا والوسطى والتنفيذية</a:t>
            </a:r>
          </a:p>
          <a:p>
            <a:pPr rtl="1">
              <a:buFont typeface="Wingdings 2" pitchFamily="18" charset="2"/>
              <a:buNone/>
            </a:pPr>
            <a:r>
              <a:rPr lang="ar-SA" sz="2800" dirty="0" smtClean="0">
                <a:cs typeface="Arial" pitchFamily="34" charset="0"/>
              </a:rPr>
              <a:t>ب- </a:t>
            </a:r>
            <a:r>
              <a:rPr lang="ar-SA" sz="2800" b="1" dirty="0" smtClean="0">
                <a:solidFill>
                  <a:srgbClr val="00B050"/>
                </a:solidFill>
                <a:cs typeface="Arial" pitchFamily="34" charset="0"/>
              </a:rPr>
              <a:t>الفئات الخارجية</a:t>
            </a:r>
          </a:p>
          <a:p>
            <a:pPr rtl="1">
              <a:buFont typeface="Wingdings" pitchFamily="2" charset="2"/>
              <a:buChar char="v"/>
            </a:pPr>
            <a:r>
              <a:rPr lang="ar-SA" sz="2400" dirty="0" smtClean="0">
                <a:cs typeface="Arial" pitchFamily="34" charset="0"/>
              </a:rPr>
              <a:t>ملاك المنشأة</a:t>
            </a:r>
          </a:p>
          <a:p>
            <a:pPr rtl="1">
              <a:buFont typeface="Wingdings" pitchFamily="2" charset="2"/>
              <a:buChar char="v"/>
            </a:pPr>
            <a:r>
              <a:rPr lang="ar-SA" sz="2400" dirty="0" smtClean="0">
                <a:cs typeface="Arial" pitchFamily="34" charset="0"/>
              </a:rPr>
              <a:t>المستثمرون</a:t>
            </a:r>
          </a:p>
          <a:p>
            <a:pPr rtl="1">
              <a:buFont typeface="Wingdings" pitchFamily="2" charset="2"/>
              <a:buChar char="v"/>
            </a:pPr>
            <a:r>
              <a:rPr lang="ar-SA" sz="2400" dirty="0" smtClean="0">
                <a:cs typeface="Arial" pitchFamily="34" charset="0"/>
              </a:rPr>
              <a:t>المقرضون</a:t>
            </a:r>
          </a:p>
          <a:p>
            <a:pPr rtl="1">
              <a:buFont typeface="Wingdings" pitchFamily="2" charset="2"/>
              <a:buChar char="v"/>
            </a:pPr>
            <a:r>
              <a:rPr lang="ar-SA" sz="2400" dirty="0" smtClean="0">
                <a:cs typeface="Arial" pitchFamily="34" charset="0"/>
              </a:rPr>
              <a:t>الدائنون</a:t>
            </a:r>
          </a:p>
          <a:p>
            <a:pPr rtl="1">
              <a:buFont typeface="Wingdings" pitchFamily="2" charset="2"/>
              <a:buChar char="v"/>
            </a:pPr>
            <a:r>
              <a:rPr lang="ar-SA" sz="2400" dirty="0" smtClean="0">
                <a:cs typeface="Arial" pitchFamily="34" charset="0"/>
              </a:rPr>
              <a:t>المحللون الماليون</a:t>
            </a:r>
          </a:p>
          <a:p>
            <a:pPr rtl="1">
              <a:buFont typeface="Wingdings" pitchFamily="2" charset="2"/>
              <a:buChar char="v"/>
            </a:pPr>
            <a:r>
              <a:rPr lang="ar-SA" sz="2400" dirty="0" smtClean="0">
                <a:cs typeface="Arial" pitchFamily="34" charset="0"/>
              </a:rPr>
              <a:t>الحكومة</a:t>
            </a:r>
          </a:p>
          <a:p>
            <a:pPr rtl="1">
              <a:buFont typeface="Wingdings" pitchFamily="2" charset="2"/>
              <a:buChar char="v"/>
            </a:pPr>
            <a:r>
              <a:rPr lang="ar-SA" sz="2400" dirty="0" smtClean="0">
                <a:cs typeface="Arial" pitchFamily="34" charset="0"/>
              </a:rPr>
              <a:t>العاملون – العملاء - وسائل الإعلام -  الجمهور ........إلخ</a:t>
            </a:r>
          </a:p>
          <a:p>
            <a:pPr rtl="1">
              <a:buFont typeface="Wingdings 2" pitchFamily="18" charset="2"/>
              <a:buNone/>
            </a:pPr>
            <a:endParaRPr lang="ar-SA" sz="2800" dirty="0" smtClean="0">
              <a:cs typeface="Arial" pitchFamily="34" charset="0"/>
            </a:endParaRPr>
          </a:p>
          <a:p>
            <a:pPr rtl="1">
              <a:buFont typeface="Wingdings 2" pitchFamily="18" charset="2"/>
              <a:buNone/>
            </a:pPr>
            <a:endParaRPr lang="en-GB" sz="2800" dirty="0" smtClean="0">
              <a:cs typeface="Arial" pitchFamily="34" charset="0"/>
            </a:endParaRPr>
          </a:p>
          <a:p>
            <a:pPr rtl="1"/>
            <a:endParaRPr lang="en-GB" dirty="0" smtClean="0">
              <a:cs typeface="Arial" pitchFamily="34" charset="0"/>
            </a:endParaRPr>
          </a:p>
        </p:txBody>
      </p:sp>
      <p:sp>
        <p:nvSpPr>
          <p:cNvPr id="40965" name="Slide Number Placeholder 5"/>
          <p:cNvSpPr>
            <a:spLocks noGrp="1"/>
          </p:cNvSpPr>
          <p:nvPr>
            <p:ph type="sldNum" sz="quarter" idx="4294967295"/>
          </p:nvPr>
        </p:nvSpPr>
        <p:spPr bwMode="auto">
          <a:xfrm>
            <a:off x="4499992" y="6309320"/>
            <a:ext cx="601216" cy="457200"/>
          </a:xfrm>
          <a:prstGeom prst="ellipse">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r>
              <a:rPr lang="ar-SA" dirty="0" smtClean="0">
                <a:solidFill>
                  <a:prstClr val="white"/>
                </a:solidFill>
                <a:cs typeface="Arial" pitchFamily="34" charset="0"/>
              </a:rPr>
              <a:t>14</a:t>
            </a:r>
            <a:endParaRPr lang="en-US" dirty="0" smtClean="0">
              <a:solidFill>
                <a:prstClr val="white"/>
              </a:solidFill>
              <a:cs typeface="Arial" pitchFamily="34" charset="0"/>
            </a:endParaRPr>
          </a:p>
        </p:txBody>
      </p:sp>
    </p:spTree>
    <p:extLst>
      <p:ext uri="{BB962C8B-B14F-4D97-AF65-F5344CB8AC3E}">
        <p14:creationId xmlns:p14="http://schemas.microsoft.com/office/powerpoint/2010/main" val="130305293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339">
                                            <p:bg/>
                                          </p:spTgt>
                                        </p:tgtEl>
                                        <p:attrNameLst>
                                          <p:attrName>style.visibility</p:attrName>
                                        </p:attrNameLst>
                                      </p:cBhvr>
                                      <p:to>
                                        <p:strVal val="visible"/>
                                      </p:to>
                                    </p:set>
                                    <p:animEffect transition="in" filter="blinds(horizontal)">
                                      <p:cBhvr>
                                        <p:cTn id="7" dur="500"/>
                                        <p:tgtEl>
                                          <p:spTgt spid="14339">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339">
                                            <p:txEl>
                                              <p:pRg st="0" end="0"/>
                                            </p:txEl>
                                          </p:spTgt>
                                        </p:tgtEl>
                                        <p:attrNameLst>
                                          <p:attrName>style.visibility</p:attrName>
                                        </p:attrNameLst>
                                      </p:cBhvr>
                                      <p:to>
                                        <p:strVal val="visible"/>
                                      </p:to>
                                    </p:set>
                                    <p:animEffect transition="in" filter="blinds(horizontal)">
                                      <p:cBhvr>
                                        <p:cTn id="12" dur="500"/>
                                        <p:tgtEl>
                                          <p:spTgt spid="1433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339">
                                            <p:txEl>
                                              <p:pRg st="1" end="1"/>
                                            </p:txEl>
                                          </p:spTgt>
                                        </p:tgtEl>
                                        <p:attrNameLst>
                                          <p:attrName>style.visibility</p:attrName>
                                        </p:attrNameLst>
                                      </p:cBhvr>
                                      <p:to>
                                        <p:strVal val="visible"/>
                                      </p:to>
                                    </p:set>
                                    <p:animEffect transition="in" filter="blinds(horizontal)">
                                      <p:cBhvr>
                                        <p:cTn id="17" dur="500"/>
                                        <p:tgtEl>
                                          <p:spTgt spid="1433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4339">
                                            <p:txEl>
                                              <p:pRg st="2" end="2"/>
                                            </p:txEl>
                                          </p:spTgt>
                                        </p:tgtEl>
                                        <p:attrNameLst>
                                          <p:attrName>style.visibility</p:attrName>
                                        </p:attrNameLst>
                                      </p:cBhvr>
                                      <p:to>
                                        <p:strVal val="visible"/>
                                      </p:to>
                                    </p:set>
                                    <p:animEffect transition="in" filter="blinds(horizontal)">
                                      <p:cBhvr>
                                        <p:cTn id="22" dur="500"/>
                                        <p:tgtEl>
                                          <p:spTgt spid="1433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4339">
                                            <p:txEl>
                                              <p:pRg st="3" end="3"/>
                                            </p:txEl>
                                          </p:spTgt>
                                        </p:tgtEl>
                                        <p:attrNameLst>
                                          <p:attrName>style.visibility</p:attrName>
                                        </p:attrNameLst>
                                      </p:cBhvr>
                                      <p:to>
                                        <p:strVal val="visible"/>
                                      </p:to>
                                    </p:set>
                                    <p:animEffect transition="in" filter="blinds(horizontal)">
                                      <p:cBhvr>
                                        <p:cTn id="27" dur="500"/>
                                        <p:tgtEl>
                                          <p:spTgt spid="14339">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4339">
                                            <p:txEl>
                                              <p:pRg st="4" end="4"/>
                                            </p:txEl>
                                          </p:spTgt>
                                        </p:tgtEl>
                                        <p:attrNameLst>
                                          <p:attrName>style.visibility</p:attrName>
                                        </p:attrNameLst>
                                      </p:cBhvr>
                                      <p:to>
                                        <p:strVal val="visible"/>
                                      </p:to>
                                    </p:set>
                                    <p:animEffect transition="in" filter="blinds(horizontal)">
                                      <p:cBhvr>
                                        <p:cTn id="32" dur="500"/>
                                        <p:tgtEl>
                                          <p:spTgt spid="14339">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4339">
                                            <p:txEl>
                                              <p:pRg st="5" end="5"/>
                                            </p:txEl>
                                          </p:spTgt>
                                        </p:tgtEl>
                                        <p:attrNameLst>
                                          <p:attrName>style.visibility</p:attrName>
                                        </p:attrNameLst>
                                      </p:cBhvr>
                                      <p:to>
                                        <p:strVal val="visible"/>
                                      </p:to>
                                    </p:set>
                                    <p:animEffect transition="in" filter="blinds(horizontal)">
                                      <p:cBhvr>
                                        <p:cTn id="37" dur="500"/>
                                        <p:tgtEl>
                                          <p:spTgt spid="14339">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4339">
                                            <p:txEl>
                                              <p:pRg st="6" end="6"/>
                                            </p:txEl>
                                          </p:spTgt>
                                        </p:tgtEl>
                                        <p:attrNameLst>
                                          <p:attrName>style.visibility</p:attrName>
                                        </p:attrNameLst>
                                      </p:cBhvr>
                                      <p:to>
                                        <p:strVal val="visible"/>
                                      </p:to>
                                    </p:set>
                                    <p:animEffect transition="in" filter="blinds(horizontal)">
                                      <p:cBhvr>
                                        <p:cTn id="42" dur="500"/>
                                        <p:tgtEl>
                                          <p:spTgt spid="14339">
                                            <p:txEl>
                                              <p:pRg st="6" end="6"/>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4339">
                                            <p:txEl>
                                              <p:pRg st="7" end="7"/>
                                            </p:txEl>
                                          </p:spTgt>
                                        </p:tgtEl>
                                        <p:attrNameLst>
                                          <p:attrName>style.visibility</p:attrName>
                                        </p:attrNameLst>
                                      </p:cBhvr>
                                      <p:to>
                                        <p:strVal val="visible"/>
                                      </p:to>
                                    </p:set>
                                    <p:animEffect transition="in" filter="blinds(horizontal)">
                                      <p:cBhvr>
                                        <p:cTn id="47" dur="500"/>
                                        <p:tgtEl>
                                          <p:spTgt spid="14339">
                                            <p:txEl>
                                              <p:pRg st="7" end="7"/>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4339">
                                            <p:txEl>
                                              <p:pRg st="8" end="8"/>
                                            </p:txEl>
                                          </p:spTgt>
                                        </p:tgtEl>
                                        <p:attrNameLst>
                                          <p:attrName>style.visibility</p:attrName>
                                        </p:attrNameLst>
                                      </p:cBhvr>
                                      <p:to>
                                        <p:strVal val="visible"/>
                                      </p:to>
                                    </p:set>
                                    <p:animEffect transition="in" filter="blinds(horizontal)">
                                      <p:cBhvr>
                                        <p:cTn id="52" dur="500"/>
                                        <p:tgtEl>
                                          <p:spTgt spid="14339">
                                            <p:txEl>
                                              <p:pRg st="8" end="8"/>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4339">
                                            <p:txEl>
                                              <p:pRg st="9" end="9"/>
                                            </p:txEl>
                                          </p:spTgt>
                                        </p:tgtEl>
                                        <p:attrNameLst>
                                          <p:attrName>style.visibility</p:attrName>
                                        </p:attrNameLst>
                                      </p:cBhvr>
                                      <p:to>
                                        <p:strVal val="visible"/>
                                      </p:to>
                                    </p:set>
                                    <p:animEffect transition="in" filter="blinds(horizontal)">
                                      <p:cBhvr>
                                        <p:cTn id="57" dur="500"/>
                                        <p:tgtEl>
                                          <p:spTgt spid="1433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914400" y="274638"/>
            <a:ext cx="7772400" cy="944562"/>
          </a:xfrm>
          <a:solidFill>
            <a:schemeClr val="accent1"/>
          </a:solidFill>
        </p:spPr>
        <p:txBody>
          <a:bodyPr/>
          <a:lstStyle/>
          <a:p>
            <a:pPr algn="ctr"/>
            <a:r>
              <a:rPr lang="ar-SA" b="1" smtClean="0">
                <a:solidFill>
                  <a:schemeClr val="tx1"/>
                </a:solidFill>
                <a:cs typeface="Arial" pitchFamily="34" charset="0"/>
              </a:rPr>
              <a:t/>
            </a:r>
            <a:br>
              <a:rPr lang="ar-SA" b="1" smtClean="0">
                <a:solidFill>
                  <a:schemeClr val="tx1"/>
                </a:solidFill>
                <a:cs typeface="Arial" pitchFamily="34" charset="0"/>
              </a:rPr>
            </a:br>
            <a:r>
              <a:rPr lang="ar-SA" b="1" smtClean="0">
                <a:solidFill>
                  <a:schemeClr val="tx1"/>
                </a:solidFill>
                <a:cs typeface="Arial" pitchFamily="34" charset="0"/>
              </a:rPr>
              <a:t/>
            </a:r>
            <a:br>
              <a:rPr lang="ar-SA" b="1" smtClean="0">
                <a:solidFill>
                  <a:schemeClr val="tx1"/>
                </a:solidFill>
                <a:cs typeface="Arial" pitchFamily="34" charset="0"/>
              </a:rPr>
            </a:br>
            <a:r>
              <a:rPr lang="ar-SA" sz="3200" b="1" smtClean="0">
                <a:solidFill>
                  <a:schemeClr val="tx1"/>
                </a:solidFill>
                <a:cs typeface="Arial" pitchFamily="34" charset="0"/>
              </a:rPr>
              <a:t>تعريف المحاسبة المالية</a:t>
            </a:r>
            <a:r>
              <a:rPr lang="ar-SA" b="1" smtClean="0">
                <a:solidFill>
                  <a:schemeClr val="tx1"/>
                </a:solidFill>
                <a:cs typeface="Arial" pitchFamily="34" charset="0"/>
              </a:rPr>
              <a:t/>
            </a:r>
            <a:br>
              <a:rPr lang="ar-SA" b="1" smtClean="0">
                <a:solidFill>
                  <a:schemeClr val="tx1"/>
                </a:solidFill>
                <a:cs typeface="Arial" pitchFamily="34" charset="0"/>
              </a:rPr>
            </a:br>
            <a:r>
              <a:rPr lang="ar-SA" b="1" smtClean="0">
                <a:solidFill>
                  <a:schemeClr val="tx1"/>
                </a:solidFill>
                <a:cs typeface="Arial" pitchFamily="34" charset="0"/>
              </a:rPr>
              <a:t/>
            </a:r>
            <a:br>
              <a:rPr lang="ar-SA" b="1" smtClean="0">
                <a:solidFill>
                  <a:schemeClr val="tx1"/>
                </a:solidFill>
                <a:cs typeface="Arial" pitchFamily="34" charset="0"/>
              </a:rPr>
            </a:br>
            <a:endParaRPr lang="en-GB" sz="3200" b="1" smtClean="0">
              <a:solidFill>
                <a:schemeClr val="tx1"/>
              </a:solidFill>
              <a:cs typeface="Arial" pitchFamily="34" charset="0"/>
            </a:endParaRPr>
          </a:p>
        </p:txBody>
      </p:sp>
      <p:sp>
        <p:nvSpPr>
          <p:cNvPr id="15363" name="Content Placeholder 2"/>
          <p:cNvSpPr>
            <a:spLocks noGrp="1"/>
          </p:cNvSpPr>
          <p:nvPr>
            <p:ph sz="quarter" idx="1"/>
          </p:nvPr>
        </p:nvSpPr>
        <p:spPr>
          <a:xfrm>
            <a:off x="457200" y="1752600"/>
            <a:ext cx="8229600" cy="3886200"/>
          </a:xfrm>
          <a:solidFill>
            <a:schemeClr val="tx2">
              <a:lumMod val="20000"/>
              <a:lumOff val="80000"/>
            </a:schemeClr>
          </a:solidFill>
        </p:spPr>
        <p:txBody>
          <a:bodyPr/>
          <a:lstStyle/>
          <a:p>
            <a:pPr algn="just" rtl="1">
              <a:lnSpc>
                <a:spcPct val="150000"/>
              </a:lnSpc>
              <a:buFont typeface="Wingdings 2" pitchFamily="18" charset="2"/>
              <a:buNone/>
              <a:defRPr/>
            </a:pPr>
            <a:r>
              <a:rPr lang="ar-SA" dirty="0" smtClean="0"/>
              <a:t>هي علم يستند على مجموعة من المبادئ والأسس المحاسبية</a:t>
            </a:r>
            <a:r>
              <a:rPr lang="ar-SA" dirty="0" smtClean="0">
                <a:solidFill>
                  <a:srgbClr val="FF0000"/>
                </a:solidFill>
              </a:rPr>
              <a:t> </a:t>
            </a:r>
            <a:r>
              <a:rPr lang="ar-SA" dirty="0" smtClean="0"/>
              <a:t>والتي تٌمكن من إنتاج المعلومات المالية المتعلقة بالمنشأة وتوصيلها إلى الأطراف المستفيدة من خلال القوائم المالية التي تمكن من تحديد نتيجة أعمال المنشأة من ربح أو خسارة خلال فترة زمنية معينة، وتحديد المركز المالي للمنشأة في نهاية تلك الفترة.</a:t>
            </a:r>
          </a:p>
          <a:p>
            <a:pPr algn="l" rtl="1">
              <a:buFont typeface="Wingdings 2" pitchFamily="18" charset="2"/>
              <a:buNone/>
              <a:defRPr/>
            </a:pPr>
            <a:endParaRPr lang="en-GB" sz="1800" dirty="0" smtClean="0"/>
          </a:p>
        </p:txBody>
      </p:sp>
      <p:sp>
        <p:nvSpPr>
          <p:cNvPr id="41989" name="Slide Number Placeholder 5"/>
          <p:cNvSpPr>
            <a:spLocks noGrp="1"/>
          </p:cNvSpPr>
          <p:nvPr>
            <p:ph type="sldNum" sz="quarter" idx="4294967295"/>
          </p:nvPr>
        </p:nvSpPr>
        <p:spPr bwMode="auto">
          <a:xfrm>
            <a:off x="4499992" y="6309320"/>
            <a:ext cx="745232" cy="457200"/>
          </a:xfrm>
          <a:prstGeom prst="ellipse">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algn="ctr"/>
            <a:r>
              <a:rPr lang="ar-SA" dirty="0" smtClean="0">
                <a:solidFill>
                  <a:prstClr val="white"/>
                </a:solidFill>
                <a:cs typeface="Arial" pitchFamily="34" charset="0"/>
              </a:rPr>
              <a:t>15</a:t>
            </a:r>
            <a:endParaRPr lang="en-US" dirty="0" smtClean="0">
              <a:solidFill>
                <a:prstClr val="white"/>
              </a:solidFill>
              <a:cs typeface="Arial" pitchFamily="34" charset="0"/>
            </a:endParaRPr>
          </a:p>
        </p:txBody>
      </p:sp>
    </p:spTree>
    <p:extLst>
      <p:ext uri="{BB962C8B-B14F-4D97-AF65-F5344CB8AC3E}">
        <p14:creationId xmlns:p14="http://schemas.microsoft.com/office/powerpoint/2010/main" val="193945514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363">
                                            <p:bg/>
                                          </p:spTgt>
                                        </p:tgtEl>
                                        <p:attrNameLst>
                                          <p:attrName>style.visibility</p:attrName>
                                        </p:attrNameLst>
                                      </p:cBhvr>
                                      <p:to>
                                        <p:strVal val="visible"/>
                                      </p:to>
                                    </p:set>
                                    <p:animEffect transition="in" filter="blinds(horizontal)">
                                      <p:cBhvr>
                                        <p:cTn id="7" dur="500"/>
                                        <p:tgtEl>
                                          <p:spTgt spid="15363">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5363">
                                            <p:txEl>
                                              <p:pRg st="0" end="0"/>
                                            </p:txEl>
                                          </p:spTgt>
                                        </p:tgtEl>
                                        <p:attrNameLst>
                                          <p:attrName>style.visibility</p:attrName>
                                        </p:attrNameLst>
                                      </p:cBhvr>
                                      <p:to>
                                        <p:strVal val="visible"/>
                                      </p:to>
                                    </p:set>
                                    <p:animEffect transition="in" filter="blinds(horizontal)">
                                      <p:cBhvr>
                                        <p:cTn id="12" dur="500"/>
                                        <p:tgtEl>
                                          <p:spTgt spid="1536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914400" y="533400"/>
            <a:ext cx="7772400" cy="609600"/>
          </a:xfrm>
        </p:spPr>
        <p:txBody>
          <a:bodyPr/>
          <a:lstStyle/>
          <a:p>
            <a:pPr algn="ctr"/>
            <a:r>
              <a:rPr lang="ar-SA" sz="3200" b="1" smtClean="0">
                <a:solidFill>
                  <a:srgbClr val="FF0000"/>
                </a:solidFill>
                <a:cs typeface="Arial" pitchFamily="34" charset="0"/>
              </a:rPr>
              <a:t/>
            </a:r>
            <a:br>
              <a:rPr lang="ar-SA" sz="3200" b="1" smtClean="0">
                <a:solidFill>
                  <a:srgbClr val="FF0000"/>
                </a:solidFill>
                <a:cs typeface="Arial" pitchFamily="34" charset="0"/>
              </a:rPr>
            </a:br>
            <a:endParaRPr lang="en-GB" sz="3200" smtClean="0">
              <a:solidFill>
                <a:srgbClr val="C00000"/>
              </a:solidFill>
              <a:cs typeface="Arial" pitchFamily="34" charset="0"/>
            </a:endParaRPr>
          </a:p>
        </p:txBody>
      </p:sp>
      <p:sp>
        <p:nvSpPr>
          <p:cNvPr id="3" name="Content Placeholder 2"/>
          <p:cNvSpPr>
            <a:spLocks noGrp="1"/>
          </p:cNvSpPr>
          <p:nvPr>
            <p:ph sz="quarter" idx="1"/>
          </p:nvPr>
        </p:nvSpPr>
        <p:spPr>
          <a:xfrm>
            <a:off x="457200" y="1371600"/>
            <a:ext cx="8229600" cy="4343400"/>
          </a:xfrm>
          <a:solidFill>
            <a:schemeClr val="bg2"/>
          </a:solidFill>
        </p:spPr>
        <p:txBody>
          <a:bodyPr/>
          <a:lstStyle/>
          <a:p>
            <a:pPr marL="457200" indent="-457200" rtl="1">
              <a:buFont typeface="+mj-lt"/>
              <a:buAutoNum type="arabicPeriod"/>
              <a:defRPr/>
            </a:pPr>
            <a:r>
              <a:rPr lang="ar-SA" sz="2400" b="1" dirty="0" smtClean="0">
                <a:solidFill>
                  <a:srgbClr val="00B050"/>
                </a:solidFill>
              </a:rPr>
              <a:t>تحديد نتيجة أعمال المنشأة من ربح أو خسارة</a:t>
            </a:r>
            <a:r>
              <a:rPr lang="en-US" sz="2400" b="1" dirty="0" smtClean="0">
                <a:solidFill>
                  <a:srgbClr val="00B050"/>
                </a:solidFill>
              </a:rPr>
              <a:t> </a:t>
            </a:r>
            <a:r>
              <a:rPr lang="ar-SA" sz="2400" b="1" dirty="0" smtClean="0">
                <a:solidFill>
                  <a:srgbClr val="00B050"/>
                </a:solidFill>
              </a:rPr>
              <a:t> </a:t>
            </a:r>
            <a:r>
              <a:rPr lang="ar-SA" sz="2400" b="1" u="sng" dirty="0" smtClean="0">
                <a:solidFill>
                  <a:srgbClr val="00B050"/>
                </a:solidFill>
              </a:rPr>
              <a:t>(من خلال قائمة الدخل)</a:t>
            </a:r>
            <a:endParaRPr lang="en-GB" sz="2400" b="1" u="sng" dirty="0" smtClean="0">
              <a:solidFill>
                <a:srgbClr val="00B050"/>
              </a:solidFill>
            </a:endParaRPr>
          </a:p>
          <a:p>
            <a:pPr marL="457200" indent="-457200" rtl="1">
              <a:buFont typeface="+mj-lt"/>
              <a:buAutoNum type="arabicPeriod"/>
              <a:defRPr/>
            </a:pPr>
            <a:r>
              <a:rPr lang="ar-SA" sz="2400" b="1" dirty="0" smtClean="0">
                <a:solidFill>
                  <a:srgbClr val="00B050"/>
                </a:solidFill>
              </a:rPr>
              <a:t>تحديد المركز المالي في لحظة زمنية معينة وذلك للتعرف على ما للمنشأة من ممتلكات وما عليها من التزامات </a:t>
            </a:r>
            <a:r>
              <a:rPr lang="ar-SA" sz="2400" b="1" u="sng" dirty="0" smtClean="0">
                <a:solidFill>
                  <a:srgbClr val="00B050"/>
                </a:solidFill>
              </a:rPr>
              <a:t>(من خلال قائمة المركز المالي أو ما يعرف أيضاً بالميزانية العمومية)</a:t>
            </a:r>
            <a:endParaRPr lang="en-GB" sz="2400" b="1" u="sng" dirty="0" smtClean="0">
              <a:solidFill>
                <a:srgbClr val="00B050"/>
              </a:solidFill>
            </a:endParaRPr>
          </a:p>
          <a:p>
            <a:pPr marL="457200" indent="-457200" rtl="1">
              <a:buFont typeface="+mj-lt"/>
              <a:buAutoNum type="arabicPeriod"/>
              <a:defRPr/>
            </a:pPr>
            <a:r>
              <a:rPr lang="ar-SA" sz="2400" dirty="0" smtClean="0"/>
              <a:t>توفير البيانات والمعلومات اللازمة للتخطيط ورسم السياسات</a:t>
            </a:r>
            <a:r>
              <a:rPr lang="en-US" sz="2400" dirty="0" smtClean="0"/>
              <a:t> .</a:t>
            </a:r>
            <a:endParaRPr lang="en-GB" sz="2400" dirty="0" smtClean="0"/>
          </a:p>
          <a:p>
            <a:pPr marL="457200" indent="-457200" rtl="1">
              <a:buFont typeface="+mj-lt"/>
              <a:buAutoNum type="arabicPeriod"/>
              <a:defRPr/>
            </a:pPr>
            <a:r>
              <a:rPr lang="ar-SA" sz="2400" dirty="0" smtClean="0"/>
              <a:t>توفير البيانات والمعلومات اللازمة لإحكام الرقابة على أعمال المنشأة والمحافظة على ممتلكاتها من الضياع والتلاعب </a:t>
            </a:r>
            <a:endParaRPr lang="en-GB" sz="2400" dirty="0" smtClean="0"/>
          </a:p>
          <a:p>
            <a:pPr marL="457200" indent="-457200" rtl="1">
              <a:buFont typeface="+mj-lt"/>
              <a:buAutoNum type="arabicPeriod"/>
              <a:defRPr/>
            </a:pPr>
            <a:r>
              <a:rPr lang="ar-SA" sz="2400" dirty="0" smtClean="0"/>
              <a:t>الاحتفاظ بسجلات كاملة ومنظمة ودائمة للتصرفات المالية التي تقوم بها المنشأة حتى يمكن الرجوع إليها </a:t>
            </a:r>
          </a:p>
          <a:p>
            <a:pPr rtl="1">
              <a:buFont typeface="Wingdings 2" pitchFamily="18" charset="2"/>
              <a:buNone/>
              <a:defRPr/>
            </a:pPr>
            <a:r>
              <a:rPr lang="ar-SA" sz="2400" b="1" dirty="0" smtClean="0">
                <a:solidFill>
                  <a:srgbClr val="FF0000"/>
                </a:solidFill>
              </a:rPr>
              <a:t>ملاحظة: سوف يتم التركيز خلال هذا المقرر على الهدفين الأول والثاني فقط.</a:t>
            </a:r>
            <a:endParaRPr lang="en-GB" sz="2400" b="1" dirty="0">
              <a:solidFill>
                <a:srgbClr val="FF0000"/>
              </a:solidFill>
            </a:endParaRPr>
          </a:p>
        </p:txBody>
      </p:sp>
      <p:sp>
        <p:nvSpPr>
          <p:cNvPr id="43013" name="Slide Number Placeholder 5"/>
          <p:cNvSpPr>
            <a:spLocks noGrp="1"/>
          </p:cNvSpPr>
          <p:nvPr>
            <p:ph type="sldNum" sz="quarter" idx="4294967295"/>
          </p:nvPr>
        </p:nvSpPr>
        <p:spPr bwMode="auto">
          <a:xfrm>
            <a:off x="4427984" y="6309320"/>
            <a:ext cx="745232" cy="457200"/>
          </a:xfrm>
          <a:prstGeom prst="ellipse">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algn="ctr"/>
            <a:r>
              <a:rPr lang="ar-SA" dirty="0" smtClean="0">
                <a:solidFill>
                  <a:prstClr val="white"/>
                </a:solidFill>
                <a:cs typeface="Arial" pitchFamily="34" charset="0"/>
              </a:rPr>
              <a:t>16</a:t>
            </a:r>
            <a:endParaRPr lang="en-US" dirty="0" smtClean="0">
              <a:solidFill>
                <a:prstClr val="white"/>
              </a:solidFill>
              <a:cs typeface="Arial" pitchFamily="34" charset="0"/>
            </a:endParaRPr>
          </a:p>
        </p:txBody>
      </p:sp>
      <p:sp>
        <p:nvSpPr>
          <p:cNvPr id="8" name="Rectangle 2"/>
          <p:cNvSpPr txBox="1">
            <a:spLocks noChangeArrowheads="1"/>
          </p:cNvSpPr>
          <p:nvPr/>
        </p:nvSpPr>
        <p:spPr bwMode="auto">
          <a:xfrm>
            <a:off x="914400" y="304803"/>
            <a:ext cx="7315200" cy="868363"/>
          </a:xfrm>
          <a:prstGeom prst="rect">
            <a:avLst/>
          </a:prstGeom>
          <a:solidFill>
            <a:schemeClr val="accent1"/>
          </a:solidFill>
          <a:ln w="28575">
            <a:solidFill>
              <a:schemeClr val="tx2"/>
            </a:solidFill>
            <a:miter lim="800000"/>
            <a:headEnd/>
            <a:tailEnd/>
          </a:ln>
          <a:effectLst>
            <a:outerShdw dist="107763" dir="2700000" algn="ctr" rotWithShape="0">
              <a:schemeClr val="bg2"/>
            </a:outerShdw>
          </a:effectLst>
        </p:spPr>
        <p:txBody>
          <a:bodyPr bIns="91440" anchor="b"/>
          <a:lstStyle/>
          <a:p>
            <a:pPr algn="ctr" rtl="1" fontAlgn="base">
              <a:spcBef>
                <a:spcPct val="0"/>
              </a:spcBef>
              <a:spcAft>
                <a:spcPct val="0"/>
              </a:spcAft>
              <a:defRPr/>
            </a:pPr>
            <a:r>
              <a:rPr lang="ar-SA" sz="3200" b="1" dirty="0">
                <a:solidFill>
                  <a:prstClr val="black"/>
                </a:solidFill>
                <a:latin typeface="Times New Roman" pitchFamily="18" charset="0"/>
                <a:cs typeface="Times New Roman"/>
              </a:rPr>
              <a:t>أهداف المحاسبة المالية</a:t>
            </a:r>
            <a:r>
              <a:rPr lang="ar-SA" sz="3200" dirty="0">
                <a:solidFill>
                  <a:prstClr val="black"/>
                </a:solidFill>
                <a:cs typeface="Times New Roman"/>
              </a:rPr>
              <a:t> </a:t>
            </a:r>
            <a:endParaRPr lang="en-GB" sz="3200" dirty="0">
              <a:solidFill>
                <a:prstClr val="black"/>
              </a:solidFill>
              <a:cs typeface="Arial" pitchFamily="34" charset="0"/>
            </a:endParaRPr>
          </a:p>
        </p:txBody>
      </p:sp>
    </p:spTree>
    <p:extLst>
      <p:ext uri="{BB962C8B-B14F-4D97-AF65-F5344CB8AC3E}">
        <p14:creationId xmlns:p14="http://schemas.microsoft.com/office/powerpoint/2010/main" val="81338858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linds(horizontal)">
                                      <p:cBhvr>
                                        <p:cTn id="7" dur="500"/>
                                        <p:tgtEl>
                                          <p:spTgt spid="3">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linds(horizontal)">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Slide Number Placeholder 5"/>
          <p:cNvSpPr>
            <a:spLocks noGrp="1"/>
          </p:cNvSpPr>
          <p:nvPr>
            <p:ph type="sldNum" sz="quarter" idx="4294967295"/>
          </p:nvPr>
        </p:nvSpPr>
        <p:spPr bwMode="auto">
          <a:xfrm>
            <a:off x="4419600" y="6309320"/>
            <a:ext cx="803161" cy="457200"/>
          </a:xfrm>
          <a:prstGeom prst="ellipse">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algn="ctr"/>
            <a:r>
              <a:rPr lang="ar-SA" dirty="0" smtClean="0">
                <a:solidFill>
                  <a:prstClr val="white"/>
                </a:solidFill>
                <a:cs typeface="Arial" pitchFamily="34" charset="0"/>
              </a:rPr>
              <a:t>17</a:t>
            </a:r>
            <a:endParaRPr lang="en-US" dirty="0" smtClean="0">
              <a:solidFill>
                <a:prstClr val="white"/>
              </a:solidFill>
              <a:cs typeface="Arial" pitchFamily="34" charset="0"/>
            </a:endParaRPr>
          </a:p>
        </p:txBody>
      </p:sp>
      <p:cxnSp>
        <p:nvCxnSpPr>
          <p:cNvPr id="44036" name="_s33797"/>
          <p:cNvCxnSpPr>
            <a:cxnSpLocks noChangeShapeType="1"/>
            <a:stCxn id="14" idx="0"/>
            <a:endCxn id="20489" idx="2"/>
          </p:cNvCxnSpPr>
          <p:nvPr/>
        </p:nvCxnSpPr>
        <p:spPr bwMode="auto">
          <a:xfrm rot="16200000" flipV="1">
            <a:off x="5391150" y="400050"/>
            <a:ext cx="1219200" cy="3162300"/>
          </a:xfrm>
          <a:prstGeom prst="bentConnector3">
            <a:avLst>
              <a:gd name="adj1" fmla="val 50000"/>
            </a:avLst>
          </a:prstGeom>
          <a:noFill/>
          <a:ln w="38100">
            <a:solidFill>
              <a:schemeClr val="tx1"/>
            </a:solidFill>
            <a:miter lim="800000"/>
            <a:headEnd/>
            <a:tailEnd/>
          </a:ln>
          <a:extLst>
            <a:ext uri="{909E8E84-426E-40DD-AFC4-6F175D3DCCD1}">
              <a14:hiddenFill xmlns:a14="http://schemas.microsoft.com/office/drawing/2010/main">
                <a:noFill/>
              </a14:hiddenFill>
            </a:ext>
          </a:extLst>
        </p:spPr>
      </p:cxnSp>
      <p:cxnSp>
        <p:nvCxnSpPr>
          <p:cNvPr id="44037" name="_s33798"/>
          <p:cNvCxnSpPr>
            <a:cxnSpLocks noChangeShapeType="1"/>
            <a:stCxn id="13" idx="0"/>
            <a:endCxn id="20489" idx="2"/>
          </p:cNvCxnSpPr>
          <p:nvPr/>
        </p:nvCxnSpPr>
        <p:spPr bwMode="auto">
          <a:xfrm rot="16200000" flipV="1">
            <a:off x="3917706" y="1873494"/>
            <a:ext cx="1219200" cy="215412"/>
          </a:xfrm>
          <a:prstGeom prst="bentConnector3">
            <a:avLst>
              <a:gd name="adj1" fmla="val 50000"/>
            </a:avLst>
          </a:prstGeom>
          <a:noFill/>
          <a:ln w="38100">
            <a:solidFill>
              <a:schemeClr val="tx1"/>
            </a:solidFill>
            <a:miter lim="800000"/>
            <a:headEnd/>
            <a:tailEnd/>
          </a:ln>
          <a:extLst>
            <a:ext uri="{909E8E84-426E-40DD-AFC4-6F175D3DCCD1}">
              <a14:hiddenFill xmlns:a14="http://schemas.microsoft.com/office/drawing/2010/main">
                <a:noFill/>
              </a14:hiddenFill>
            </a:ext>
          </a:extLst>
        </p:spPr>
      </p:cxnSp>
      <p:cxnSp>
        <p:nvCxnSpPr>
          <p:cNvPr id="44038" name="_s33799"/>
          <p:cNvCxnSpPr>
            <a:cxnSpLocks noChangeShapeType="1"/>
            <a:stCxn id="12" idx="0"/>
            <a:endCxn id="20489" idx="2"/>
          </p:cNvCxnSpPr>
          <p:nvPr/>
        </p:nvCxnSpPr>
        <p:spPr bwMode="auto">
          <a:xfrm rot="5400000" flipH="1" flipV="1">
            <a:off x="2514600" y="685800"/>
            <a:ext cx="1219200" cy="2590800"/>
          </a:xfrm>
          <a:prstGeom prst="bentConnector3">
            <a:avLst>
              <a:gd name="adj1" fmla="val 50000"/>
            </a:avLst>
          </a:prstGeom>
          <a:noFill/>
          <a:ln w="38100">
            <a:solidFill>
              <a:schemeClr val="tx1"/>
            </a:solidFill>
            <a:miter lim="800000"/>
            <a:headEnd/>
            <a:tailEnd/>
          </a:ln>
          <a:extLst>
            <a:ext uri="{909E8E84-426E-40DD-AFC4-6F175D3DCCD1}">
              <a14:hiddenFill xmlns:a14="http://schemas.microsoft.com/office/drawing/2010/main">
                <a:noFill/>
              </a14:hiddenFill>
            </a:ext>
          </a:extLst>
        </p:spPr>
      </p:cxnSp>
      <p:sp>
        <p:nvSpPr>
          <p:cNvPr id="20489" name="_s33800"/>
          <p:cNvSpPr>
            <a:spLocks noChangeArrowheads="1"/>
          </p:cNvSpPr>
          <p:nvPr/>
        </p:nvSpPr>
        <p:spPr bwMode="auto">
          <a:xfrm>
            <a:off x="2133600" y="333378"/>
            <a:ext cx="4572000" cy="1038225"/>
          </a:xfrm>
          <a:prstGeom prst="roundRect">
            <a:avLst>
              <a:gd name="adj" fmla="val 16667"/>
            </a:avLst>
          </a:prstGeom>
          <a:solidFill>
            <a:schemeClr val="accent1"/>
          </a:solidFill>
          <a:ln w="57150">
            <a:solidFill>
              <a:schemeClr val="tx1"/>
            </a:solidFill>
            <a:round/>
            <a:headEnd/>
            <a:tailEnd/>
          </a:ln>
        </p:spPr>
        <p:txBody>
          <a:bodyPr wrap="none" lIns="67555" tIns="33777" rIns="67555" bIns="33777" anchor="ctr"/>
          <a:lstStyle/>
          <a:p>
            <a:pPr algn="ctr" rtl="1" fontAlgn="base">
              <a:spcBef>
                <a:spcPct val="0"/>
              </a:spcBef>
              <a:spcAft>
                <a:spcPct val="0"/>
              </a:spcAft>
            </a:pPr>
            <a:r>
              <a:rPr lang="ar-SA" sz="3200" b="1">
                <a:solidFill>
                  <a:prstClr val="black"/>
                </a:solidFill>
                <a:latin typeface="Times New Roman" pitchFamily="18" charset="0"/>
              </a:rPr>
              <a:t>وظائف المحاسبة المالية</a:t>
            </a:r>
            <a:r>
              <a:rPr lang="ar-SA" sz="3200" b="1">
                <a:solidFill>
                  <a:prstClr val="black"/>
                </a:solidFill>
                <a:latin typeface="Tahoma" pitchFamily="34" charset="0"/>
              </a:rPr>
              <a:t> </a:t>
            </a:r>
            <a:endParaRPr lang="en-GB" sz="3200" b="1">
              <a:solidFill>
                <a:prstClr val="black"/>
              </a:solidFill>
              <a:latin typeface="Tahoma" pitchFamily="34" charset="0"/>
              <a:cs typeface="Arial" pitchFamily="34" charset="0"/>
            </a:endParaRPr>
          </a:p>
        </p:txBody>
      </p:sp>
      <p:sp>
        <p:nvSpPr>
          <p:cNvPr id="12" name="_s33801"/>
          <p:cNvSpPr>
            <a:spLocks noChangeArrowheads="1"/>
          </p:cNvSpPr>
          <p:nvPr/>
        </p:nvSpPr>
        <p:spPr bwMode="auto">
          <a:xfrm>
            <a:off x="533400" y="2590803"/>
            <a:ext cx="2590800" cy="752475"/>
          </a:xfrm>
          <a:prstGeom prst="roundRect">
            <a:avLst>
              <a:gd name="adj" fmla="val 16667"/>
            </a:avLst>
          </a:prstGeom>
          <a:solidFill>
            <a:srgbClr val="FFFF00"/>
          </a:solidFill>
          <a:ln w="9525">
            <a:noFill/>
            <a:round/>
            <a:headEnd/>
            <a:tailEnd/>
          </a:ln>
          <a:effectLst>
            <a:prstShdw prst="shdw17" dist="17961" dir="2700000">
              <a:schemeClr val="accent1">
                <a:gamma/>
                <a:shade val="60000"/>
                <a:invGamma/>
              </a:schemeClr>
            </a:prstShdw>
          </a:effectLst>
        </p:spPr>
        <p:txBody>
          <a:bodyPr wrap="none" lIns="67555" tIns="33777" rIns="67555" bIns="33777" anchor="ctr"/>
          <a:lstStyle/>
          <a:p>
            <a:pPr algn="r" fontAlgn="base">
              <a:spcBef>
                <a:spcPct val="0"/>
              </a:spcBef>
              <a:spcAft>
                <a:spcPct val="0"/>
              </a:spcAft>
              <a:defRPr/>
            </a:pPr>
            <a:r>
              <a:rPr lang="ar-SA" sz="2000" b="1" dirty="0">
                <a:solidFill>
                  <a:prstClr val="black"/>
                </a:solidFill>
                <a:latin typeface="Times New Roman" pitchFamily="18" charset="0"/>
                <a:cs typeface="Simplified Arabic" pitchFamily="2" charset="-78"/>
              </a:rPr>
              <a:t>عرض البيانات والمعلومات</a:t>
            </a:r>
            <a:r>
              <a:rPr lang="en-US" sz="2000" b="1" dirty="0">
                <a:solidFill>
                  <a:prstClr val="black"/>
                </a:solidFill>
                <a:latin typeface="Tahoma" pitchFamily="34" charset="0"/>
                <a:cs typeface="Arial" pitchFamily="34" charset="0"/>
              </a:rPr>
              <a:t> </a:t>
            </a:r>
          </a:p>
        </p:txBody>
      </p:sp>
      <p:sp>
        <p:nvSpPr>
          <p:cNvPr id="13" name="_s33802"/>
          <p:cNvSpPr>
            <a:spLocks noChangeArrowheads="1"/>
          </p:cNvSpPr>
          <p:nvPr/>
        </p:nvSpPr>
        <p:spPr bwMode="auto">
          <a:xfrm>
            <a:off x="3352802" y="2590803"/>
            <a:ext cx="2564423" cy="752475"/>
          </a:xfrm>
          <a:prstGeom prst="roundRect">
            <a:avLst>
              <a:gd name="adj" fmla="val 16667"/>
            </a:avLst>
          </a:prstGeom>
          <a:solidFill>
            <a:srgbClr val="FFFF00"/>
          </a:solidFill>
          <a:ln w="9525">
            <a:noFill/>
            <a:round/>
            <a:headEnd/>
            <a:tailEnd/>
          </a:ln>
          <a:effectLst>
            <a:prstShdw prst="shdw17" dist="17961" dir="2700000">
              <a:schemeClr val="accent1">
                <a:gamma/>
                <a:shade val="60000"/>
                <a:invGamma/>
              </a:schemeClr>
            </a:prstShdw>
          </a:effectLst>
        </p:spPr>
        <p:txBody>
          <a:bodyPr wrap="none" lIns="67555" tIns="33777" rIns="67555" bIns="33777" anchor="ctr"/>
          <a:lstStyle/>
          <a:p>
            <a:pPr algn="ctr" fontAlgn="base">
              <a:spcBef>
                <a:spcPct val="0"/>
              </a:spcBef>
              <a:spcAft>
                <a:spcPct val="0"/>
              </a:spcAft>
              <a:defRPr/>
            </a:pPr>
            <a:r>
              <a:rPr lang="ar-SA" sz="2000" b="1" dirty="0">
                <a:solidFill>
                  <a:prstClr val="black"/>
                </a:solidFill>
                <a:latin typeface="Times New Roman" pitchFamily="18" charset="0"/>
                <a:cs typeface="Simplified Arabic" pitchFamily="2" charset="-78"/>
              </a:rPr>
              <a:t>إثبات وتسجيل العمليات</a:t>
            </a:r>
            <a:r>
              <a:rPr lang="en-US" sz="2000" b="1" dirty="0">
                <a:solidFill>
                  <a:prstClr val="black"/>
                </a:solidFill>
                <a:latin typeface="Tahoma" pitchFamily="34" charset="0"/>
                <a:cs typeface="Arial" pitchFamily="34" charset="0"/>
              </a:rPr>
              <a:t> </a:t>
            </a:r>
          </a:p>
        </p:txBody>
      </p:sp>
      <p:sp>
        <p:nvSpPr>
          <p:cNvPr id="14" name="_s33803"/>
          <p:cNvSpPr>
            <a:spLocks noChangeArrowheads="1"/>
          </p:cNvSpPr>
          <p:nvPr/>
        </p:nvSpPr>
        <p:spPr bwMode="auto">
          <a:xfrm>
            <a:off x="6172200" y="2590803"/>
            <a:ext cx="2819400" cy="752475"/>
          </a:xfrm>
          <a:prstGeom prst="roundRect">
            <a:avLst>
              <a:gd name="adj" fmla="val 16667"/>
            </a:avLst>
          </a:prstGeom>
          <a:solidFill>
            <a:srgbClr val="FFFF00"/>
          </a:solidFill>
          <a:ln w="9525">
            <a:noFill/>
            <a:round/>
            <a:headEnd/>
            <a:tailEnd/>
          </a:ln>
          <a:effectLst>
            <a:prstShdw prst="shdw17" dist="17961" dir="2700000">
              <a:schemeClr val="accent1">
                <a:gamma/>
                <a:shade val="60000"/>
                <a:invGamma/>
              </a:schemeClr>
            </a:prstShdw>
          </a:effectLst>
        </p:spPr>
        <p:txBody>
          <a:bodyPr wrap="none" lIns="67555" tIns="33777" rIns="67555" bIns="33777" anchor="ctr"/>
          <a:lstStyle/>
          <a:p>
            <a:pPr algn="r" fontAlgn="base">
              <a:spcBef>
                <a:spcPct val="0"/>
              </a:spcBef>
              <a:spcAft>
                <a:spcPct val="0"/>
              </a:spcAft>
              <a:defRPr/>
            </a:pPr>
            <a:r>
              <a:rPr lang="ar-SA" b="1" dirty="0">
                <a:solidFill>
                  <a:prstClr val="black"/>
                </a:solidFill>
                <a:latin typeface="Times New Roman" pitchFamily="18" charset="0"/>
                <a:cs typeface="Simplified Arabic" pitchFamily="2" charset="-78"/>
              </a:rPr>
              <a:t>تصميم النظم والإجراءات المحاسبية</a:t>
            </a:r>
            <a:r>
              <a:rPr lang="en-US" b="1" dirty="0">
                <a:solidFill>
                  <a:prstClr val="black"/>
                </a:solidFill>
                <a:latin typeface="Tahoma" pitchFamily="34" charset="0"/>
                <a:cs typeface="Arial" pitchFamily="34" charset="0"/>
              </a:rPr>
              <a:t> </a:t>
            </a:r>
          </a:p>
        </p:txBody>
      </p:sp>
      <p:sp>
        <p:nvSpPr>
          <p:cNvPr id="20493" name="AutoShape 27"/>
          <p:cNvSpPr>
            <a:spLocks noChangeArrowheads="1"/>
          </p:cNvSpPr>
          <p:nvPr/>
        </p:nvSpPr>
        <p:spPr bwMode="auto">
          <a:xfrm>
            <a:off x="6304086" y="3657600"/>
            <a:ext cx="2839915" cy="990600"/>
          </a:xfrm>
          <a:prstGeom prst="flowChartTerminator">
            <a:avLst/>
          </a:prstGeom>
          <a:solidFill>
            <a:srgbClr val="FCD0DA"/>
          </a:solidFill>
          <a:ln>
            <a:noFill/>
          </a:ln>
          <a:effectLst>
            <a:prstShdw prst="shdw17" dist="17961" dir="2700000">
              <a:srgbClr val="977D83"/>
            </a:prst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rtl="1" fontAlgn="base">
              <a:spcBef>
                <a:spcPct val="0"/>
              </a:spcBef>
              <a:spcAft>
                <a:spcPct val="0"/>
              </a:spcAft>
            </a:pPr>
            <a:r>
              <a:rPr lang="ar-SA" sz="2400" b="1">
                <a:solidFill>
                  <a:prstClr val="black"/>
                </a:solidFill>
                <a:latin typeface="Times New Roman" pitchFamily="18" charset="0"/>
                <a:cs typeface="Simplified Arabic" pitchFamily="18" charset="-78"/>
              </a:rPr>
              <a:t>الاجراءات والسياسات </a:t>
            </a:r>
            <a:endParaRPr lang="en-GB" sz="2400" b="1">
              <a:solidFill>
                <a:prstClr val="black"/>
              </a:solidFill>
              <a:latin typeface="Times New Roman" pitchFamily="18" charset="0"/>
              <a:cs typeface="Simplified Arabic" pitchFamily="18" charset="-78"/>
            </a:endParaRPr>
          </a:p>
        </p:txBody>
      </p:sp>
      <p:sp>
        <p:nvSpPr>
          <p:cNvPr id="20494" name="AutoShape 28"/>
          <p:cNvSpPr>
            <a:spLocks noChangeArrowheads="1"/>
          </p:cNvSpPr>
          <p:nvPr/>
        </p:nvSpPr>
        <p:spPr bwMode="auto">
          <a:xfrm>
            <a:off x="6304086" y="4800600"/>
            <a:ext cx="2839915" cy="990600"/>
          </a:xfrm>
          <a:prstGeom prst="flowChartTerminator">
            <a:avLst/>
          </a:prstGeom>
          <a:solidFill>
            <a:srgbClr val="FCD0DA"/>
          </a:solidFill>
          <a:ln>
            <a:noFill/>
          </a:ln>
          <a:effectLst>
            <a:prstShdw prst="shdw17" dist="17961" dir="2700000">
              <a:srgbClr val="977D83"/>
            </a:prst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rtl="1" fontAlgn="base">
              <a:spcBef>
                <a:spcPct val="0"/>
              </a:spcBef>
              <a:spcAft>
                <a:spcPct val="0"/>
              </a:spcAft>
            </a:pPr>
            <a:r>
              <a:rPr lang="ar-SA" sz="2200" b="1">
                <a:solidFill>
                  <a:prstClr val="black"/>
                </a:solidFill>
                <a:latin typeface="Times New Roman" pitchFamily="18" charset="0"/>
                <a:cs typeface="Times New Roman" pitchFamily="18" charset="0"/>
              </a:rPr>
              <a:t>المبادئ والمعايير المحاسبية </a:t>
            </a:r>
            <a:endParaRPr lang="en-GB" sz="2200" b="1">
              <a:solidFill>
                <a:prstClr val="black"/>
              </a:solidFill>
              <a:latin typeface="Times New Roman" pitchFamily="18" charset="0"/>
              <a:cs typeface="Arial" pitchFamily="34" charset="0"/>
            </a:endParaRPr>
          </a:p>
        </p:txBody>
      </p:sp>
      <p:sp>
        <p:nvSpPr>
          <p:cNvPr id="20495" name="AutoShape 34"/>
          <p:cNvSpPr>
            <a:spLocks noChangeArrowheads="1"/>
          </p:cNvSpPr>
          <p:nvPr/>
        </p:nvSpPr>
        <p:spPr bwMode="auto">
          <a:xfrm>
            <a:off x="3429002" y="4191000"/>
            <a:ext cx="2839915" cy="990600"/>
          </a:xfrm>
          <a:prstGeom prst="flowChartTerminator">
            <a:avLst/>
          </a:prstGeom>
          <a:solidFill>
            <a:srgbClr val="FCD0DA"/>
          </a:solidFill>
          <a:ln>
            <a:noFill/>
          </a:ln>
          <a:effectLst>
            <a:prstShdw prst="shdw17" dist="17961" dir="2700000">
              <a:srgbClr val="977D83"/>
            </a:prst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rtl="1" fontAlgn="base">
              <a:spcBef>
                <a:spcPct val="0"/>
              </a:spcBef>
              <a:spcAft>
                <a:spcPct val="0"/>
              </a:spcAft>
            </a:pPr>
            <a:r>
              <a:rPr lang="ar-SA" sz="2400" b="1">
                <a:solidFill>
                  <a:prstClr val="black"/>
                </a:solidFill>
                <a:latin typeface="Times New Roman" pitchFamily="18" charset="0"/>
                <a:cs typeface="Times New Roman" pitchFamily="18" charset="0"/>
              </a:rPr>
              <a:t>قاعدة القيد المزدوج </a:t>
            </a:r>
            <a:endParaRPr lang="en-GB" sz="2400" b="1">
              <a:solidFill>
                <a:prstClr val="black"/>
              </a:solidFill>
              <a:latin typeface="Times New Roman" pitchFamily="18" charset="0"/>
              <a:cs typeface="Arial" pitchFamily="34" charset="0"/>
            </a:endParaRPr>
          </a:p>
        </p:txBody>
      </p:sp>
      <p:sp>
        <p:nvSpPr>
          <p:cNvPr id="20496" name="Line 35"/>
          <p:cNvSpPr>
            <a:spLocks noChangeShapeType="1"/>
          </p:cNvSpPr>
          <p:nvPr/>
        </p:nvSpPr>
        <p:spPr bwMode="auto">
          <a:xfrm flipH="1">
            <a:off x="4953000" y="3352800"/>
            <a:ext cx="0" cy="838200"/>
          </a:xfrm>
          <a:prstGeom prst="line">
            <a:avLst/>
          </a:prstGeom>
          <a:noFill/>
          <a:ln w="76200">
            <a:solidFill>
              <a:srgbClr val="993300"/>
            </a:solidFill>
            <a:round/>
            <a:headEnd/>
            <a:tailEnd type="triangle" w="med" len="med"/>
          </a:ln>
          <a:extLst>
            <a:ext uri="{909E8E84-426E-40DD-AFC4-6F175D3DCCD1}">
              <a14:hiddenFill xmlns:a14="http://schemas.microsoft.com/office/drawing/2010/main">
                <a:noFill/>
              </a14:hiddenFill>
            </a:ext>
          </a:extLst>
        </p:spPr>
        <p:txBody>
          <a:bodyPr/>
          <a:lstStyle/>
          <a:p>
            <a:pPr algn="r" rtl="1" fontAlgn="base">
              <a:spcBef>
                <a:spcPct val="0"/>
              </a:spcBef>
              <a:spcAft>
                <a:spcPct val="0"/>
              </a:spcAft>
            </a:pPr>
            <a:endParaRPr lang="en-US">
              <a:solidFill>
                <a:prstClr val="black"/>
              </a:solidFill>
              <a:latin typeface="Arial" pitchFamily="34" charset="0"/>
              <a:cs typeface="Arial" pitchFamily="34" charset="0"/>
            </a:endParaRPr>
          </a:p>
        </p:txBody>
      </p:sp>
      <p:sp>
        <p:nvSpPr>
          <p:cNvPr id="20497" name="AutoShape 36"/>
          <p:cNvSpPr>
            <a:spLocks noChangeArrowheads="1"/>
          </p:cNvSpPr>
          <p:nvPr/>
        </p:nvSpPr>
        <p:spPr bwMode="auto">
          <a:xfrm>
            <a:off x="272561" y="3573463"/>
            <a:ext cx="2567354" cy="990600"/>
          </a:xfrm>
          <a:prstGeom prst="flowChartTerminator">
            <a:avLst/>
          </a:prstGeom>
          <a:solidFill>
            <a:srgbClr val="FCD0DA"/>
          </a:solidFill>
          <a:ln>
            <a:noFill/>
          </a:ln>
          <a:effectLst>
            <a:prstShdw prst="shdw17" dist="17961" dir="2700000">
              <a:srgbClr val="977D83"/>
            </a:prst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rtl="1" fontAlgn="base">
              <a:spcBef>
                <a:spcPct val="0"/>
              </a:spcBef>
              <a:spcAft>
                <a:spcPct val="0"/>
              </a:spcAft>
            </a:pPr>
            <a:r>
              <a:rPr lang="ar-SA" sz="2400" b="1">
                <a:solidFill>
                  <a:prstClr val="black"/>
                </a:solidFill>
                <a:latin typeface="Times New Roman" pitchFamily="18" charset="0"/>
                <a:cs typeface="Times New Roman" pitchFamily="18" charset="0"/>
              </a:rPr>
              <a:t>تقارير خاصة </a:t>
            </a:r>
            <a:endParaRPr lang="en-GB" sz="2400" b="1">
              <a:solidFill>
                <a:prstClr val="black"/>
              </a:solidFill>
              <a:latin typeface="Times New Roman" pitchFamily="18" charset="0"/>
              <a:cs typeface="Times New Roman" pitchFamily="18" charset="0"/>
            </a:endParaRPr>
          </a:p>
        </p:txBody>
      </p:sp>
      <p:sp>
        <p:nvSpPr>
          <p:cNvPr id="20498" name="AutoShape 37"/>
          <p:cNvSpPr>
            <a:spLocks noChangeArrowheads="1"/>
          </p:cNvSpPr>
          <p:nvPr/>
        </p:nvSpPr>
        <p:spPr bwMode="auto">
          <a:xfrm>
            <a:off x="348761" y="5029200"/>
            <a:ext cx="2567354" cy="990600"/>
          </a:xfrm>
          <a:prstGeom prst="flowChartTerminator">
            <a:avLst/>
          </a:prstGeom>
          <a:solidFill>
            <a:srgbClr val="FCD0DA"/>
          </a:solidFill>
          <a:ln>
            <a:noFill/>
          </a:ln>
          <a:effectLst>
            <a:prstShdw prst="shdw17" dist="17961" dir="2700000">
              <a:srgbClr val="977D83"/>
            </a:prst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rtl="1" fontAlgn="base">
              <a:spcBef>
                <a:spcPct val="0"/>
              </a:spcBef>
              <a:spcAft>
                <a:spcPct val="0"/>
              </a:spcAft>
            </a:pPr>
            <a:r>
              <a:rPr lang="ar-SA" sz="2400" b="1">
                <a:solidFill>
                  <a:prstClr val="black"/>
                </a:solidFill>
                <a:latin typeface="Times New Roman" pitchFamily="18" charset="0"/>
                <a:cs typeface="Times New Roman" pitchFamily="18" charset="0"/>
              </a:rPr>
              <a:t>تقارير عامة </a:t>
            </a:r>
            <a:endParaRPr lang="en-GB" sz="2400" b="1">
              <a:solidFill>
                <a:prstClr val="black"/>
              </a:solidFill>
              <a:latin typeface="Times New Roman" pitchFamily="18" charset="0"/>
              <a:cs typeface="Times New Roman" pitchFamily="18" charset="0"/>
            </a:endParaRPr>
          </a:p>
        </p:txBody>
      </p:sp>
      <p:sp>
        <p:nvSpPr>
          <p:cNvPr id="20499" name="Line 38"/>
          <p:cNvSpPr>
            <a:spLocks noChangeShapeType="1"/>
          </p:cNvSpPr>
          <p:nvPr/>
        </p:nvSpPr>
        <p:spPr bwMode="auto">
          <a:xfrm>
            <a:off x="3152043" y="3352800"/>
            <a:ext cx="0" cy="2286000"/>
          </a:xfrm>
          <a:prstGeom prst="line">
            <a:avLst/>
          </a:prstGeom>
          <a:noFill/>
          <a:ln w="76200">
            <a:solidFill>
              <a:srgbClr val="993300"/>
            </a:solidFill>
            <a:round/>
            <a:headEnd/>
            <a:tailEnd/>
          </a:ln>
          <a:extLst>
            <a:ext uri="{909E8E84-426E-40DD-AFC4-6F175D3DCCD1}">
              <a14:hiddenFill xmlns:a14="http://schemas.microsoft.com/office/drawing/2010/main">
                <a:noFill/>
              </a14:hiddenFill>
            </a:ext>
          </a:extLst>
        </p:spPr>
        <p:txBody>
          <a:bodyPr/>
          <a:lstStyle/>
          <a:p>
            <a:pPr algn="r" rtl="1" fontAlgn="base">
              <a:spcBef>
                <a:spcPct val="0"/>
              </a:spcBef>
              <a:spcAft>
                <a:spcPct val="0"/>
              </a:spcAft>
            </a:pPr>
            <a:endParaRPr lang="en-US">
              <a:solidFill>
                <a:prstClr val="black"/>
              </a:solidFill>
              <a:latin typeface="Arial" pitchFamily="34" charset="0"/>
              <a:cs typeface="Arial" pitchFamily="34" charset="0"/>
            </a:endParaRPr>
          </a:p>
        </p:txBody>
      </p:sp>
      <p:sp>
        <p:nvSpPr>
          <p:cNvPr id="20500" name="Line 39"/>
          <p:cNvSpPr>
            <a:spLocks noChangeShapeType="1"/>
          </p:cNvSpPr>
          <p:nvPr/>
        </p:nvSpPr>
        <p:spPr bwMode="auto">
          <a:xfrm flipH="1">
            <a:off x="2848708" y="4076700"/>
            <a:ext cx="275492" cy="1588"/>
          </a:xfrm>
          <a:prstGeom prst="line">
            <a:avLst/>
          </a:prstGeom>
          <a:noFill/>
          <a:ln w="76200">
            <a:solidFill>
              <a:srgbClr val="993300"/>
            </a:solidFill>
            <a:round/>
            <a:headEnd/>
            <a:tailEnd type="triangle" w="med" len="med"/>
          </a:ln>
          <a:extLst>
            <a:ext uri="{909E8E84-426E-40DD-AFC4-6F175D3DCCD1}">
              <a14:hiddenFill xmlns:a14="http://schemas.microsoft.com/office/drawing/2010/main">
                <a:noFill/>
              </a14:hiddenFill>
            </a:ext>
          </a:extLst>
        </p:spPr>
        <p:txBody>
          <a:bodyPr/>
          <a:lstStyle/>
          <a:p>
            <a:pPr algn="r" rtl="1" fontAlgn="base">
              <a:spcBef>
                <a:spcPct val="0"/>
              </a:spcBef>
              <a:spcAft>
                <a:spcPct val="0"/>
              </a:spcAft>
            </a:pPr>
            <a:endParaRPr lang="en-US">
              <a:solidFill>
                <a:prstClr val="black"/>
              </a:solidFill>
              <a:latin typeface="Arial" pitchFamily="34" charset="0"/>
              <a:cs typeface="Arial" pitchFamily="34" charset="0"/>
            </a:endParaRPr>
          </a:p>
        </p:txBody>
      </p:sp>
      <p:sp>
        <p:nvSpPr>
          <p:cNvPr id="44051" name="Line 40"/>
          <p:cNvSpPr>
            <a:spLocks noChangeShapeType="1"/>
          </p:cNvSpPr>
          <p:nvPr/>
        </p:nvSpPr>
        <p:spPr bwMode="auto">
          <a:xfrm flipH="1">
            <a:off x="2902927" y="5562600"/>
            <a:ext cx="68873" cy="1588"/>
          </a:xfrm>
          <a:prstGeom prst="line">
            <a:avLst/>
          </a:prstGeom>
          <a:noFill/>
          <a:ln w="76200">
            <a:solidFill>
              <a:srgbClr val="993300"/>
            </a:solidFill>
            <a:round/>
            <a:headEnd/>
            <a:tailEnd type="triangle" w="med" len="med"/>
          </a:ln>
          <a:extLst>
            <a:ext uri="{909E8E84-426E-40DD-AFC4-6F175D3DCCD1}">
              <a14:hiddenFill xmlns:a14="http://schemas.microsoft.com/office/drawing/2010/main">
                <a:noFill/>
              </a14:hiddenFill>
            </a:ext>
          </a:extLst>
        </p:spPr>
        <p:txBody>
          <a:bodyPr/>
          <a:lstStyle/>
          <a:p>
            <a:pPr algn="r" rtl="1" fontAlgn="base">
              <a:spcBef>
                <a:spcPct val="0"/>
              </a:spcBef>
              <a:spcAft>
                <a:spcPct val="0"/>
              </a:spcAft>
            </a:pPr>
            <a:endParaRPr lang="en-US">
              <a:solidFill>
                <a:prstClr val="black"/>
              </a:solidFill>
              <a:latin typeface="Arial" pitchFamily="34" charset="0"/>
              <a:cs typeface="Arial" pitchFamily="34" charset="0"/>
            </a:endParaRPr>
          </a:p>
        </p:txBody>
      </p:sp>
      <p:sp>
        <p:nvSpPr>
          <p:cNvPr id="20502" name="Line 43"/>
          <p:cNvSpPr>
            <a:spLocks noChangeShapeType="1"/>
          </p:cNvSpPr>
          <p:nvPr/>
        </p:nvSpPr>
        <p:spPr bwMode="auto">
          <a:xfrm>
            <a:off x="8077200" y="3352800"/>
            <a:ext cx="0" cy="381000"/>
          </a:xfrm>
          <a:prstGeom prst="line">
            <a:avLst/>
          </a:prstGeom>
          <a:noFill/>
          <a:ln w="76200">
            <a:solidFill>
              <a:srgbClr val="993300"/>
            </a:solidFill>
            <a:round/>
            <a:headEnd/>
            <a:tailEnd type="triangle" w="med" len="med"/>
          </a:ln>
          <a:extLst>
            <a:ext uri="{909E8E84-426E-40DD-AFC4-6F175D3DCCD1}">
              <a14:hiddenFill xmlns:a14="http://schemas.microsoft.com/office/drawing/2010/main">
                <a:noFill/>
              </a14:hiddenFill>
            </a:ext>
          </a:extLst>
        </p:spPr>
        <p:txBody>
          <a:bodyPr/>
          <a:lstStyle/>
          <a:p>
            <a:pPr algn="r" rtl="1" fontAlgn="base">
              <a:spcBef>
                <a:spcPct val="0"/>
              </a:spcBef>
              <a:spcAft>
                <a:spcPct val="0"/>
              </a:spcAft>
            </a:pPr>
            <a:endParaRPr lang="en-US">
              <a:solidFill>
                <a:prstClr val="black"/>
              </a:solidFill>
              <a:latin typeface="Arial" pitchFamily="34" charset="0"/>
              <a:cs typeface="Arial" pitchFamily="34" charset="0"/>
            </a:endParaRPr>
          </a:p>
        </p:txBody>
      </p:sp>
      <p:sp>
        <p:nvSpPr>
          <p:cNvPr id="20503" name="Line 44"/>
          <p:cNvSpPr>
            <a:spLocks noChangeShapeType="1"/>
          </p:cNvSpPr>
          <p:nvPr/>
        </p:nvSpPr>
        <p:spPr bwMode="auto">
          <a:xfrm>
            <a:off x="8088923" y="4572000"/>
            <a:ext cx="0" cy="381000"/>
          </a:xfrm>
          <a:prstGeom prst="line">
            <a:avLst/>
          </a:prstGeom>
          <a:noFill/>
          <a:ln w="76200">
            <a:solidFill>
              <a:srgbClr val="993300"/>
            </a:solidFill>
            <a:round/>
            <a:headEnd/>
            <a:tailEnd type="triangle" w="med" len="med"/>
          </a:ln>
          <a:extLst>
            <a:ext uri="{909E8E84-426E-40DD-AFC4-6F175D3DCCD1}">
              <a14:hiddenFill xmlns:a14="http://schemas.microsoft.com/office/drawing/2010/main">
                <a:noFill/>
              </a14:hiddenFill>
            </a:ext>
          </a:extLst>
        </p:spPr>
        <p:txBody>
          <a:bodyPr/>
          <a:lstStyle/>
          <a:p>
            <a:pPr algn="r" rtl="1" fontAlgn="base">
              <a:spcBef>
                <a:spcPct val="0"/>
              </a:spcBef>
              <a:spcAft>
                <a:spcPct val="0"/>
              </a:spcAft>
            </a:pPr>
            <a:endParaRPr lang="en-US">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06377007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489"/>
                                        </p:tgtEl>
                                        <p:attrNameLst>
                                          <p:attrName>style.visibility</p:attrName>
                                        </p:attrNameLst>
                                      </p:cBhvr>
                                      <p:to>
                                        <p:strVal val="visible"/>
                                      </p:to>
                                    </p:set>
                                    <p:animEffect transition="in" filter="blinds(horizontal)">
                                      <p:cBhvr>
                                        <p:cTn id="7" dur="500"/>
                                        <p:tgtEl>
                                          <p:spTgt spid="2048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linds(horizontal)">
                                      <p:cBhvr>
                                        <p:cTn id="12" dur="500"/>
                                        <p:tgtEl>
                                          <p:spTgt spid="1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0502"/>
                                        </p:tgtEl>
                                        <p:attrNameLst>
                                          <p:attrName>style.visibility</p:attrName>
                                        </p:attrNameLst>
                                      </p:cBhvr>
                                      <p:to>
                                        <p:strVal val="visible"/>
                                      </p:to>
                                    </p:set>
                                    <p:animEffect transition="in" filter="blinds(horizontal)">
                                      <p:cBhvr>
                                        <p:cTn id="17" dur="500"/>
                                        <p:tgtEl>
                                          <p:spTgt spid="2050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0493"/>
                                        </p:tgtEl>
                                        <p:attrNameLst>
                                          <p:attrName>style.visibility</p:attrName>
                                        </p:attrNameLst>
                                      </p:cBhvr>
                                      <p:to>
                                        <p:strVal val="visible"/>
                                      </p:to>
                                    </p:set>
                                    <p:animEffect transition="in" filter="blinds(horizontal)">
                                      <p:cBhvr>
                                        <p:cTn id="22" dur="500"/>
                                        <p:tgtEl>
                                          <p:spTgt spid="2049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0503"/>
                                        </p:tgtEl>
                                        <p:attrNameLst>
                                          <p:attrName>style.visibility</p:attrName>
                                        </p:attrNameLst>
                                      </p:cBhvr>
                                      <p:to>
                                        <p:strVal val="visible"/>
                                      </p:to>
                                    </p:set>
                                    <p:animEffect transition="in" filter="blinds(horizontal)">
                                      <p:cBhvr>
                                        <p:cTn id="27" dur="500"/>
                                        <p:tgtEl>
                                          <p:spTgt spid="2050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0494"/>
                                        </p:tgtEl>
                                        <p:attrNameLst>
                                          <p:attrName>style.visibility</p:attrName>
                                        </p:attrNameLst>
                                      </p:cBhvr>
                                      <p:to>
                                        <p:strVal val="visible"/>
                                      </p:to>
                                    </p:set>
                                    <p:animEffect transition="in" filter="blinds(horizontal)">
                                      <p:cBhvr>
                                        <p:cTn id="32" dur="500"/>
                                        <p:tgtEl>
                                          <p:spTgt spid="2049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blinds(horizontal)">
                                      <p:cBhvr>
                                        <p:cTn id="37" dur="500"/>
                                        <p:tgtEl>
                                          <p:spTgt spid="13"/>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0496"/>
                                        </p:tgtEl>
                                        <p:attrNameLst>
                                          <p:attrName>style.visibility</p:attrName>
                                        </p:attrNameLst>
                                      </p:cBhvr>
                                      <p:to>
                                        <p:strVal val="visible"/>
                                      </p:to>
                                    </p:set>
                                    <p:animEffect transition="in" filter="blinds(horizontal)">
                                      <p:cBhvr>
                                        <p:cTn id="42" dur="500"/>
                                        <p:tgtEl>
                                          <p:spTgt spid="20496"/>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0495"/>
                                        </p:tgtEl>
                                        <p:attrNameLst>
                                          <p:attrName>style.visibility</p:attrName>
                                        </p:attrNameLst>
                                      </p:cBhvr>
                                      <p:to>
                                        <p:strVal val="visible"/>
                                      </p:to>
                                    </p:set>
                                    <p:animEffect transition="in" filter="blinds(horizontal)">
                                      <p:cBhvr>
                                        <p:cTn id="47" dur="500"/>
                                        <p:tgtEl>
                                          <p:spTgt spid="20495"/>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blinds(horizontal)">
                                      <p:cBhvr>
                                        <p:cTn id="52" dur="500"/>
                                        <p:tgtEl>
                                          <p:spTgt spid="12"/>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20500"/>
                                        </p:tgtEl>
                                        <p:attrNameLst>
                                          <p:attrName>style.visibility</p:attrName>
                                        </p:attrNameLst>
                                      </p:cBhvr>
                                      <p:to>
                                        <p:strVal val="visible"/>
                                      </p:to>
                                    </p:set>
                                    <p:animEffect transition="in" filter="blinds(horizontal)">
                                      <p:cBhvr>
                                        <p:cTn id="57" dur="500"/>
                                        <p:tgtEl>
                                          <p:spTgt spid="20500"/>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20497"/>
                                        </p:tgtEl>
                                        <p:attrNameLst>
                                          <p:attrName>style.visibility</p:attrName>
                                        </p:attrNameLst>
                                      </p:cBhvr>
                                      <p:to>
                                        <p:strVal val="visible"/>
                                      </p:to>
                                    </p:set>
                                    <p:animEffect transition="in" filter="blinds(horizontal)">
                                      <p:cBhvr>
                                        <p:cTn id="62" dur="500"/>
                                        <p:tgtEl>
                                          <p:spTgt spid="20497"/>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20499"/>
                                        </p:tgtEl>
                                        <p:attrNameLst>
                                          <p:attrName>style.visibility</p:attrName>
                                        </p:attrNameLst>
                                      </p:cBhvr>
                                      <p:to>
                                        <p:strVal val="visible"/>
                                      </p:to>
                                    </p:set>
                                    <p:animEffect transition="in" filter="blinds(horizontal)">
                                      <p:cBhvr>
                                        <p:cTn id="67" dur="500"/>
                                        <p:tgtEl>
                                          <p:spTgt spid="20499"/>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20498"/>
                                        </p:tgtEl>
                                        <p:attrNameLst>
                                          <p:attrName>style.visibility</p:attrName>
                                        </p:attrNameLst>
                                      </p:cBhvr>
                                      <p:to>
                                        <p:strVal val="visible"/>
                                      </p:to>
                                    </p:set>
                                    <p:animEffect transition="in" filter="blinds(horizontal)">
                                      <p:cBhvr>
                                        <p:cTn id="72" dur="500"/>
                                        <p:tgtEl>
                                          <p:spTgt spid="204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9" grpId="0" animBg="1"/>
      <p:bldP spid="12" grpId="0" animBg="1"/>
      <p:bldP spid="13" grpId="0" animBg="1"/>
      <p:bldP spid="14" grpId="0" animBg="1"/>
      <p:bldP spid="20493" grpId="0" animBg="1"/>
      <p:bldP spid="20494" grpId="0" animBg="1"/>
      <p:bldP spid="20495" grpId="0" animBg="1"/>
      <p:bldP spid="20496" grpId="0" animBg="1"/>
      <p:bldP spid="20497" grpId="0" animBg="1"/>
      <p:bldP spid="20498" grpId="0" animBg="1"/>
      <p:bldP spid="20499" grpId="0" animBg="1"/>
      <p:bldP spid="20500" grpId="0" animBg="1"/>
      <p:bldP spid="20502" grpId="0" animBg="1"/>
      <p:bldP spid="2050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914400" y="228600"/>
            <a:ext cx="7772400" cy="990600"/>
          </a:xfrm>
          <a:solidFill>
            <a:schemeClr val="accent1"/>
          </a:solidFill>
        </p:spPr>
        <p:txBody>
          <a:bodyPr/>
          <a:lstStyle/>
          <a:p>
            <a:pPr algn="ctr"/>
            <a:r>
              <a:rPr lang="ar-SA" sz="3200" b="1" smtClean="0">
                <a:solidFill>
                  <a:schemeClr val="tx1"/>
                </a:solidFill>
                <a:cs typeface="Arial" pitchFamily="34" charset="0"/>
              </a:rPr>
              <a:t>تابع وظائف المحاسبة المالية</a:t>
            </a:r>
            <a:endParaRPr lang="en-GB" sz="3200" b="1" smtClean="0">
              <a:solidFill>
                <a:schemeClr val="tx1"/>
              </a:solidFill>
              <a:cs typeface="Arial" pitchFamily="34" charset="0"/>
            </a:endParaRPr>
          </a:p>
        </p:txBody>
      </p:sp>
      <p:sp>
        <p:nvSpPr>
          <p:cNvPr id="17411" name="Content Placeholder 2"/>
          <p:cNvSpPr>
            <a:spLocks noGrp="1"/>
          </p:cNvSpPr>
          <p:nvPr>
            <p:ph sz="quarter" idx="1"/>
          </p:nvPr>
        </p:nvSpPr>
        <p:spPr>
          <a:solidFill>
            <a:schemeClr val="bg2"/>
          </a:solidFill>
        </p:spPr>
        <p:txBody>
          <a:bodyPr/>
          <a:lstStyle/>
          <a:p>
            <a:pPr>
              <a:buFont typeface="Wingdings 2" pitchFamily="18" charset="2"/>
              <a:buNone/>
            </a:pPr>
            <a:r>
              <a:rPr lang="ar-SA" sz="2800" b="1" dirty="0" smtClean="0">
                <a:cs typeface="Arial" pitchFamily="34" charset="0"/>
              </a:rPr>
              <a:t>يمكن تلخيص وظائف المحاسبة في وظيفتين رئيسيتين وهما:</a:t>
            </a:r>
          </a:p>
          <a:p>
            <a:pPr>
              <a:lnSpc>
                <a:spcPct val="150000"/>
              </a:lnSpc>
              <a:buFont typeface="Wingdings 2" pitchFamily="18" charset="2"/>
              <a:buNone/>
            </a:pPr>
            <a:r>
              <a:rPr lang="ar-SA" sz="2800" dirty="0" smtClean="0">
                <a:solidFill>
                  <a:srgbClr val="FF0000"/>
                </a:solidFill>
                <a:cs typeface="Arial" pitchFamily="34" charset="0"/>
              </a:rPr>
              <a:t>أ- </a:t>
            </a:r>
            <a:r>
              <a:rPr lang="ar-SA" sz="2800" b="1" dirty="0" smtClean="0">
                <a:solidFill>
                  <a:srgbClr val="FF0000"/>
                </a:solidFill>
                <a:cs typeface="Arial" pitchFamily="34" charset="0"/>
              </a:rPr>
              <a:t>وظيفة القياس </a:t>
            </a:r>
          </a:p>
          <a:p>
            <a:pPr>
              <a:lnSpc>
                <a:spcPct val="150000"/>
              </a:lnSpc>
            </a:pPr>
            <a:r>
              <a:rPr lang="ar-SA" sz="2400" dirty="0" smtClean="0">
                <a:cs typeface="Arial" pitchFamily="34" charset="0"/>
              </a:rPr>
              <a:t>قياس قيمة الممتلكات والموارد </a:t>
            </a:r>
            <a:r>
              <a:rPr lang="ar-SA" sz="2400" b="1" dirty="0" smtClean="0">
                <a:solidFill>
                  <a:srgbClr val="00B050"/>
                </a:solidFill>
                <a:cs typeface="Arial" pitchFamily="34" charset="0"/>
              </a:rPr>
              <a:t>(الأصول)</a:t>
            </a:r>
            <a:endParaRPr lang="en-GB" sz="2400" b="1" dirty="0" smtClean="0">
              <a:solidFill>
                <a:srgbClr val="00B050"/>
              </a:solidFill>
              <a:cs typeface="Arial" pitchFamily="34" charset="0"/>
            </a:endParaRPr>
          </a:p>
          <a:p>
            <a:pPr>
              <a:lnSpc>
                <a:spcPct val="150000"/>
              </a:lnSpc>
            </a:pPr>
            <a:r>
              <a:rPr lang="ar-SA" sz="2400" dirty="0" smtClean="0">
                <a:cs typeface="Arial" pitchFamily="34" charset="0"/>
              </a:rPr>
              <a:t>قياس قيمة الالتزامات المستحقة على المنشأة سواء للغير </a:t>
            </a:r>
            <a:r>
              <a:rPr lang="ar-SA" sz="2400" b="1" dirty="0" smtClean="0">
                <a:solidFill>
                  <a:srgbClr val="00B050"/>
                </a:solidFill>
                <a:cs typeface="Arial" pitchFamily="34" charset="0"/>
              </a:rPr>
              <a:t>(الخصوم) </a:t>
            </a:r>
            <a:r>
              <a:rPr lang="ar-SA" sz="2400" dirty="0" smtClean="0">
                <a:cs typeface="Arial" pitchFamily="34" charset="0"/>
              </a:rPr>
              <a:t>أو لملاك المنشأة </a:t>
            </a:r>
            <a:r>
              <a:rPr lang="ar-SA" sz="2400" b="1" dirty="0" smtClean="0">
                <a:solidFill>
                  <a:srgbClr val="00B050"/>
                </a:solidFill>
                <a:cs typeface="Arial" pitchFamily="34" charset="0"/>
              </a:rPr>
              <a:t>(حقوق الملكية)</a:t>
            </a:r>
          </a:p>
          <a:p>
            <a:pPr>
              <a:lnSpc>
                <a:spcPct val="150000"/>
              </a:lnSpc>
              <a:buFont typeface="Wingdings 2" pitchFamily="18" charset="2"/>
              <a:buNone/>
            </a:pPr>
            <a:r>
              <a:rPr lang="ar-SA" sz="2800" dirty="0" smtClean="0">
                <a:solidFill>
                  <a:srgbClr val="FF0000"/>
                </a:solidFill>
                <a:cs typeface="Arial" pitchFamily="34" charset="0"/>
              </a:rPr>
              <a:t>ب- </a:t>
            </a:r>
            <a:r>
              <a:rPr lang="ar-SA" sz="2800" b="1" dirty="0" smtClean="0">
                <a:solidFill>
                  <a:srgbClr val="FF0000"/>
                </a:solidFill>
                <a:cs typeface="Arial" pitchFamily="34" charset="0"/>
              </a:rPr>
              <a:t>وظيفة التوصيل</a:t>
            </a:r>
            <a:endParaRPr lang="en-GB" sz="2800" b="1" dirty="0" smtClean="0">
              <a:solidFill>
                <a:srgbClr val="FF0000"/>
              </a:solidFill>
              <a:cs typeface="Arial" pitchFamily="34" charset="0"/>
            </a:endParaRPr>
          </a:p>
          <a:p>
            <a:pPr>
              <a:lnSpc>
                <a:spcPct val="150000"/>
              </a:lnSpc>
            </a:pPr>
            <a:r>
              <a:rPr lang="ar-SA" sz="2400" dirty="0" smtClean="0">
                <a:cs typeface="Arial" pitchFamily="34" charset="0"/>
              </a:rPr>
              <a:t>توصيل المعلومات المحاسبية للأطراف المستفيدة من خلال القوائم المالية</a:t>
            </a:r>
            <a:endParaRPr lang="en-GB" sz="2400" dirty="0" smtClean="0">
              <a:cs typeface="Arial" pitchFamily="34" charset="0"/>
            </a:endParaRPr>
          </a:p>
          <a:p>
            <a:pPr>
              <a:buFont typeface="Wingdings 2" pitchFamily="18" charset="2"/>
              <a:buNone/>
            </a:pPr>
            <a:endParaRPr lang="en-GB" sz="2400" dirty="0" smtClean="0">
              <a:cs typeface="Arial" pitchFamily="34" charset="0"/>
            </a:endParaRPr>
          </a:p>
          <a:p>
            <a:pPr>
              <a:buFont typeface="Wingdings 2" pitchFamily="18" charset="2"/>
              <a:buNone/>
            </a:pPr>
            <a:endParaRPr lang="en-GB" dirty="0" smtClean="0">
              <a:cs typeface="Arial" pitchFamily="34" charset="0"/>
            </a:endParaRPr>
          </a:p>
        </p:txBody>
      </p:sp>
      <p:sp>
        <p:nvSpPr>
          <p:cNvPr id="45061" name="Slide Number Placeholder 5"/>
          <p:cNvSpPr>
            <a:spLocks noGrp="1"/>
          </p:cNvSpPr>
          <p:nvPr>
            <p:ph type="sldNum" sz="quarter" idx="4294967295"/>
          </p:nvPr>
        </p:nvSpPr>
        <p:spPr bwMode="auto">
          <a:xfrm>
            <a:off x="4427984" y="6309320"/>
            <a:ext cx="720080" cy="457200"/>
          </a:xfrm>
          <a:prstGeom prst="ellipse">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algn="ctr"/>
            <a:r>
              <a:rPr lang="ar-SA" dirty="0" smtClean="0">
                <a:solidFill>
                  <a:prstClr val="white"/>
                </a:solidFill>
                <a:cs typeface="Arial" pitchFamily="34" charset="0"/>
              </a:rPr>
              <a:t>18</a:t>
            </a:r>
            <a:endParaRPr lang="en-US" dirty="0" smtClean="0">
              <a:solidFill>
                <a:prstClr val="white"/>
              </a:solidFill>
              <a:cs typeface="Arial" pitchFamily="34" charset="0"/>
            </a:endParaRPr>
          </a:p>
        </p:txBody>
      </p:sp>
    </p:spTree>
    <p:extLst>
      <p:ext uri="{BB962C8B-B14F-4D97-AF65-F5344CB8AC3E}">
        <p14:creationId xmlns:p14="http://schemas.microsoft.com/office/powerpoint/2010/main" val="381734789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411">
                                            <p:bg/>
                                          </p:spTgt>
                                        </p:tgtEl>
                                        <p:attrNameLst>
                                          <p:attrName>style.visibility</p:attrName>
                                        </p:attrNameLst>
                                      </p:cBhvr>
                                      <p:to>
                                        <p:strVal val="visible"/>
                                      </p:to>
                                    </p:set>
                                    <p:animEffect transition="in" filter="blinds(horizontal)">
                                      <p:cBhvr>
                                        <p:cTn id="7" dur="500"/>
                                        <p:tgtEl>
                                          <p:spTgt spid="17411">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411">
                                            <p:txEl>
                                              <p:pRg st="0" end="0"/>
                                            </p:txEl>
                                          </p:spTgt>
                                        </p:tgtEl>
                                        <p:attrNameLst>
                                          <p:attrName>style.visibility</p:attrName>
                                        </p:attrNameLst>
                                      </p:cBhvr>
                                      <p:to>
                                        <p:strVal val="visible"/>
                                      </p:to>
                                    </p:set>
                                    <p:animEffect transition="in" filter="blinds(horizontal)">
                                      <p:cBhvr>
                                        <p:cTn id="12" dur="500"/>
                                        <p:tgtEl>
                                          <p:spTgt spid="1741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411">
                                            <p:txEl>
                                              <p:pRg st="1" end="1"/>
                                            </p:txEl>
                                          </p:spTgt>
                                        </p:tgtEl>
                                        <p:attrNameLst>
                                          <p:attrName>style.visibility</p:attrName>
                                        </p:attrNameLst>
                                      </p:cBhvr>
                                      <p:to>
                                        <p:strVal val="visible"/>
                                      </p:to>
                                    </p:set>
                                    <p:animEffect transition="in" filter="blinds(horizontal)">
                                      <p:cBhvr>
                                        <p:cTn id="17" dur="500"/>
                                        <p:tgtEl>
                                          <p:spTgt spid="1741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411">
                                            <p:txEl>
                                              <p:pRg st="2" end="2"/>
                                            </p:txEl>
                                          </p:spTgt>
                                        </p:tgtEl>
                                        <p:attrNameLst>
                                          <p:attrName>style.visibility</p:attrName>
                                        </p:attrNameLst>
                                      </p:cBhvr>
                                      <p:to>
                                        <p:strVal val="visible"/>
                                      </p:to>
                                    </p:set>
                                    <p:animEffect transition="in" filter="blinds(horizontal)">
                                      <p:cBhvr>
                                        <p:cTn id="22" dur="500"/>
                                        <p:tgtEl>
                                          <p:spTgt spid="1741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411">
                                            <p:txEl>
                                              <p:pRg st="3" end="3"/>
                                            </p:txEl>
                                          </p:spTgt>
                                        </p:tgtEl>
                                        <p:attrNameLst>
                                          <p:attrName>style.visibility</p:attrName>
                                        </p:attrNameLst>
                                      </p:cBhvr>
                                      <p:to>
                                        <p:strVal val="visible"/>
                                      </p:to>
                                    </p:set>
                                    <p:animEffect transition="in" filter="blinds(horizontal)">
                                      <p:cBhvr>
                                        <p:cTn id="27" dur="500"/>
                                        <p:tgtEl>
                                          <p:spTgt spid="17411">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411">
                                            <p:txEl>
                                              <p:pRg st="4" end="4"/>
                                            </p:txEl>
                                          </p:spTgt>
                                        </p:tgtEl>
                                        <p:attrNameLst>
                                          <p:attrName>style.visibility</p:attrName>
                                        </p:attrNameLst>
                                      </p:cBhvr>
                                      <p:to>
                                        <p:strVal val="visible"/>
                                      </p:to>
                                    </p:set>
                                    <p:animEffect transition="in" filter="blinds(horizontal)">
                                      <p:cBhvr>
                                        <p:cTn id="32" dur="500"/>
                                        <p:tgtEl>
                                          <p:spTgt spid="17411">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411">
                                            <p:txEl>
                                              <p:pRg st="5" end="5"/>
                                            </p:txEl>
                                          </p:spTgt>
                                        </p:tgtEl>
                                        <p:attrNameLst>
                                          <p:attrName>style.visibility</p:attrName>
                                        </p:attrNameLst>
                                      </p:cBhvr>
                                      <p:to>
                                        <p:strVal val="visible"/>
                                      </p:to>
                                    </p:set>
                                    <p:animEffect transition="in" filter="blinds(horizontal)">
                                      <p:cBhvr>
                                        <p:cTn id="37" dur="500"/>
                                        <p:tgtEl>
                                          <p:spTgt spid="174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914400" y="274638"/>
            <a:ext cx="7772400" cy="944562"/>
          </a:xfrm>
          <a:solidFill>
            <a:schemeClr val="accent1"/>
          </a:solidFill>
        </p:spPr>
        <p:txBody>
          <a:bodyPr/>
          <a:lstStyle/>
          <a:p>
            <a:pPr algn="ctr" rtl="1"/>
            <a:r>
              <a:rPr lang="ar-SA" sz="3200" b="1" smtClean="0">
                <a:solidFill>
                  <a:schemeClr val="tx1"/>
                </a:solidFill>
                <a:cs typeface="Arial" pitchFamily="34" charset="0"/>
              </a:rPr>
              <a:t>المبادئ المحاسبية المتعارف عليها (</a:t>
            </a:r>
            <a:r>
              <a:rPr lang="en-GB" sz="3200" b="1" smtClean="0">
                <a:solidFill>
                  <a:schemeClr val="tx1"/>
                </a:solidFill>
                <a:cs typeface="Arial" pitchFamily="34" charset="0"/>
              </a:rPr>
              <a:t>GAAP</a:t>
            </a:r>
            <a:r>
              <a:rPr lang="ar-SA" sz="3200" b="1" smtClean="0">
                <a:solidFill>
                  <a:schemeClr val="tx1"/>
                </a:solidFill>
                <a:cs typeface="Arial" pitchFamily="34" charset="0"/>
              </a:rPr>
              <a:t>)</a:t>
            </a:r>
            <a:endParaRPr lang="en-GB" sz="3200" b="1" smtClean="0">
              <a:solidFill>
                <a:schemeClr val="tx1"/>
              </a:solidFill>
              <a:cs typeface="Arial" pitchFamily="34" charset="0"/>
            </a:endParaRPr>
          </a:p>
        </p:txBody>
      </p:sp>
      <p:sp>
        <p:nvSpPr>
          <p:cNvPr id="18435" name="Content Placeholder 2"/>
          <p:cNvSpPr>
            <a:spLocks noGrp="1"/>
          </p:cNvSpPr>
          <p:nvPr>
            <p:ph sz="quarter" idx="1"/>
          </p:nvPr>
        </p:nvSpPr>
        <p:spPr>
          <a:xfrm>
            <a:off x="914401" y="1219200"/>
            <a:ext cx="7244862" cy="4724400"/>
          </a:xfrm>
          <a:solidFill>
            <a:schemeClr val="tx2">
              <a:lumMod val="20000"/>
              <a:lumOff val="80000"/>
            </a:schemeClr>
          </a:solidFill>
        </p:spPr>
        <p:txBody>
          <a:bodyPr/>
          <a:lstStyle/>
          <a:p>
            <a:pPr rtl="1">
              <a:buFont typeface="Arial" pitchFamily="34" charset="0"/>
              <a:buChar char="•"/>
              <a:defRPr/>
            </a:pPr>
            <a:r>
              <a:rPr lang="ar-SA" sz="2400" dirty="0" smtClean="0"/>
              <a:t>الوحدة المحاسبية </a:t>
            </a:r>
            <a:endParaRPr lang="en-GB" sz="2400" dirty="0" smtClean="0"/>
          </a:p>
          <a:p>
            <a:pPr rtl="1">
              <a:buFont typeface="Arial" pitchFamily="34" charset="0"/>
              <a:buChar char="•"/>
              <a:defRPr/>
            </a:pPr>
            <a:r>
              <a:rPr lang="ar-SA" sz="2400" dirty="0" smtClean="0"/>
              <a:t>الوحدة النقدية </a:t>
            </a:r>
            <a:endParaRPr lang="en-GB" sz="2400" dirty="0" smtClean="0"/>
          </a:p>
          <a:p>
            <a:pPr rtl="1">
              <a:buFont typeface="Arial" pitchFamily="34" charset="0"/>
              <a:buChar char="•"/>
              <a:defRPr/>
            </a:pPr>
            <a:r>
              <a:rPr lang="ar-SA" sz="2400" dirty="0" smtClean="0"/>
              <a:t>التكلفة التاريخية </a:t>
            </a:r>
            <a:endParaRPr lang="en-GB" sz="2400" dirty="0" smtClean="0"/>
          </a:p>
          <a:p>
            <a:pPr rtl="1">
              <a:buFont typeface="Arial" pitchFamily="34" charset="0"/>
              <a:buChar char="•"/>
              <a:defRPr/>
            </a:pPr>
            <a:r>
              <a:rPr lang="ar-SA" sz="2400" dirty="0" smtClean="0"/>
              <a:t>الاستمرارية </a:t>
            </a:r>
            <a:endParaRPr lang="en-GB" sz="2400" dirty="0" smtClean="0"/>
          </a:p>
          <a:p>
            <a:pPr rtl="1">
              <a:buFont typeface="Arial" pitchFamily="34" charset="0"/>
              <a:buChar char="•"/>
              <a:defRPr/>
            </a:pPr>
            <a:r>
              <a:rPr lang="ar-SA" sz="2400" dirty="0" smtClean="0"/>
              <a:t>الفترة المحاسبية </a:t>
            </a:r>
            <a:endParaRPr lang="en-GB" sz="2400" dirty="0" smtClean="0"/>
          </a:p>
          <a:p>
            <a:pPr rtl="1">
              <a:buFont typeface="Arial" pitchFamily="34" charset="0"/>
              <a:buChar char="•"/>
              <a:defRPr/>
            </a:pPr>
            <a:r>
              <a:rPr lang="ar-SA" sz="2400" dirty="0" smtClean="0"/>
              <a:t>المقابلة </a:t>
            </a:r>
            <a:r>
              <a:rPr lang="en-US" sz="2400" dirty="0" smtClean="0"/>
              <a:t>)  </a:t>
            </a:r>
            <a:r>
              <a:rPr lang="ar-SA" sz="2400" dirty="0" smtClean="0"/>
              <a:t>مقابلة الإيرادات بالمصروفات ) </a:t>
            </a:r>
            <a:endParaRPr lang="en-GB" sz="2400" dirty="0" smtClean="0"/>
          </a:p>
          <a:p>
            <a:pPr rtl="1">
              <a:buFont typeface="Arial" pitchFamily="34" charset="0"/>
              <a:buChar char="•"/>
              <a:defRPr/>
            </a:pPr>
            <a:r>
              <a:rPr lang="ar-SA" sz="2400" dirty="0" smtClean="0"/>
              <a:t>التحقق ( الاعتراف بالإيراد) </a:t>
            </a:r>
            <a:endParaRPr lang="en-GB" sz="2400" dirty="0" smtClean="0"/>
          </a:p>
          <a:p>
            <a:pPr rtl="1">
              <a:buFont typeface="Arial" pitchFamily="34" charset="0"/>
              <a:buChar char="•"/>
              <a:defRPr/>
            </a:pPr>
            <a:r>
              <a:rPr lang="ar-SA" sz="2400" dirty="0" smtClean="0"/>
              <a:t>الثبات </a:t>
            </a:r>
            <a:endParaRPr lang="en-GB" sz="2400" dirty="0" smtClean="0"/>
          </a:p>
          <a:p>
            <a:pPr rtl="1">
              <a:buFont typeface="Arial" pitchFamily="34" charset="0"/>
              <a:buChar char="•"/>
              <a:defRPr/>
            </a:pPr>
            <a:r>
              <a:rPr lang="ar-SA" sz="2400" dirty="0" smtClean="0"/>
              <a:t>التحفظ ( الحيطة والحذر) </a:t>
            </a:r>
            <a:endParaRPr lang="en-GB" sz="2400" dirty="0" smtClean="0"/>
          </a:p>
          <a:p>
            <a:pPr rtl="1">
              <a:buFont typeface="Arial" pitchFamily="34" charset="0"/>
              <a:buChar char="•"/>
              <a:defRPr/>
            </a:pPr>
            <a:r>
              <a:rPr lang="ar-SA" sz="2400" dirty="0" smtClean="0"/>
              <a:t>الأهمية النسبية </a:t>
            </a:r>
            <a:endParaRPr lang="en-GB" sz="2400" dirty="0" smtClean="0"/>
          </a:p>
          <a:p>
            <a:pPr rtl="1">
              <a:buFont typeface="Arial" pitchFamily="34" charset="0"/>
              <a:buChar char="•"/>
              <a:defRPr/>
            </a:pPr>
            <a:r>
              <a:rPr lang="ar-SA" sz="2400" dirty="0" smtClean="0"/>
              <a:t>الإفصاح </a:t>
            </a:r>
            <a:endParaRPr lang="en-GB" sz="2400" dirty="0" smtClean="0"/>
          </a:p>
          <a:p>
            <a:pPr>
              <a:buFont typeface="Wingdings 2" pitchFamily="18" charset="2"/>
              <a:buNone/>
              <a:defRPr/>
            </a:pPr>
            <a:endParaRPr lang="ar-SA" sz="2400" dirty="0" smtClean="0"/>
          </a:p>
          <a:p>
            <a:pPr>
              <a:buFont typeface="Wingdings 2" pitchFamily="18" charset="2"/>
              <a:buNone/>
              <a:defRPr/>
            </a:pPr>
            <a:endParaRPr lang="ar-SA" sz="2400" dirty="0" smtClean="0"/>
          </a:p>
          <a:p>
            <a:pPr>
              <a:defRPr/>
            </a:pPr>
            <a:endParaRPr lang="ar-SA" sz="2400" dirty="0" smtClean="0"/>
          </a:p>
          <a:p>
            <a:pPr>
              <a:defRPr/>
            </a:pPr>
            <a:endParaRPr lang="ar-SA" sz="2400" dirty="0" smtClean="0"/>
          </a:p>
          <a:p>
            <a:pPr>
              <a:buFont typeface="Wingdings 2" pitchFamily="18" charset="2"/>
              <a:buNone/>
              <a:defRPr/>
            </a:pPr>
            <a:endParaRPr lang="en-GB" dirty="0" smtClean="0"/>
          </a:p>
        </p:txBody>
      </p:sp>
      <p:sp>
        <p:nvSpPr>
          <p:cNvPr id="46085" name="Slide Number Placeholder 5"/>
          <p:cNvSpPr>
            <a:spLocks noGrp="1"/>
          </p:cNvSpPr>
          <p:nvPr>
            <p:ph type="sldNum" sz="quarter" idx="4294967295"/>
          </p:nvPr>
        </p:nvSpPr>
        <p:spPr bwMode="auto">
          <a:xfrm>
            <a:off x="4499992" y="6309320"/>
            <a:ext cx="601216" cy="457200"/>
          </a:xfrm>
          <a:prstGeom prst="ellipse">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r>
              <a:rPr lang="ar-SA" dirty="0" smtClean="0">
                <a:solidFill>
                  <a:prstClr val="white"/>
                </a:solidFill>
                <a:cs typeface="Arial" pitchFamily="34" charset="0"/>
              </a:rPr>
              <a:t>19</a:t>
            </a:r>
            <a:endParaRPr lang="en-US" dirty="0" smtClean="0">
              <a:solidFill>
                <a:prstClr val="white"/>
              </a:solidFill>
              <a:cs typeface="Arial" pitchFamily="34" charset="0"/>
            </a:endParaRPr>
          </a:p>
        </p:txBody>
      </p:sp>
    </p:spTree>
    <p:extLst>
      <p:ext uri="{BB962C8B-B14F-4D97-AF65-F5344CB8AC3E}">
        <p14:creationId xmlns:p14="http://schemas.microsoft.com/office/powerpoint/2010/main" val="39075844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435">
                                            <p:bg/>
                                          </p:spTgt>
                                        </p:tgtEl>
                                        <p:attrNameLst>
                                          <p:attrName>style.visibility</p:attrName>
                                        </p:attrNameLst>
                                      </p:cBhvr>
                                      <p:to>
                                        <p:strVal val="visible"/>
                                      </p:to>
                                    </p:set>
                                    <p:animEffect transition="in" filter="blinds(horizontal)">
                                      <p:cBhvr>
                                        <p:cTn id="7" dur="500"/>
                                        <p:tgtEl>
                                          <p:spTgt spid="18435">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8435">
                                            <p:txEl>
                                              <p:pRg st="0" end="0"/>
                                            </p:txEl>
                                          </p:spTgt>
                                        </p:tgtEl>
                                        <p:attrNameLst>
                                          <p:attrName>style.visibility</p:attrName>
                                        </p:attrNameLst>
                                      </p:cBhvr>
                                      <p:to>
                                        <p:strVal val="visible"/>
                                      </p:to>
                                    </p:set>
                                    <p:animEffect transition="in" filter="blinds(horizontal)">
                                      <p:cBhvr>
                                        <p:cTn id="12" dur="500"/>
                                        <p:tgtEl>
                                          <p:spTgt spid="1843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8435">
                                            <p:txEl>
                                              <p:pRg st="1" end="1"/>
                                            </p:txEl>
                                          </p:spTgt>
                                        </p:tgtEl>
                                        <p:attrNameLst>
                                          <p:attrName>style.visibility</p:attrName>
                                        </p:attrNameLst>
                                      </p:cBhvr>
                                      <p:to>
                                        <p:strVal val="visible"/>
                                      </p:to>
                                    </p:set>
                                    <p:animEffect transition="in" filter="blinds(horizontal)">
                                      <p:cBhvr>
                                        <p:cTn id="17" dur="500"/>
                                        <p:tgtEl>
                                          <p:spTgt spid="1843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8435">
                                            <p:txEl>
                                              <p:pRg st="2" end="2"/>
                                            </p:txEl>
                                          </p:spTgt>
                                        </p:tgtEl>
                                        <p:attrNameLst>
                                          <p:attrName>style.visibility</p:attrName>
                                        </p:attrNameLst>
                                      </p:cBhvr>
                                      <p:to>
                                        <p:strVal val="visible"/>
                                      </p:to>
                                    </p:set>
                                    <p:animEffect transition="in" filter="blinds(horizontal)">
                                      <p:cBhvr>
                                        <p:cTn id="22" dur="500"/>
                                        <p:tgtEl>
                                          <p:spTgt spid="1843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8435">
                                            <p:txEl>
                                              <p:pRg st="3" end="3"/>
                                            </p:txEl>
                                          </p:spTgt>
                                        </p:tgtEl>
                                        <p:attrNameLst>
                                          <p:attrName>style.visibility</p:attrName>
                                        </p:attrNameLst>
                                      </p:cBhvr>
                                      <p:to>
                                        <p:strVal val="visible"/>
                                      </p:to>
                                    </p:set>
                                    <p:animEffect transition="in" filter="blinds(horizontal)">
                                      <p:cBhvr>
                                        <p:cTn id="27" dur="500"/>
                                        <p:tgtEl>
                                          <p:spTgt spid="1843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8435">
                                            <p:txEl>
                                              <p:pRg st="4" end="4"/>
                                            </p:txEl>
                                          </p:spTgt>
                                        </p:tgtEl>
                                        <p:attrNameLst>
                                          <p:attrName>style.visibility</p:attrName>
                                        </p:attrNameLst>
                                      </p:cBhvr>
                                      <p:to>
                                        <p:strVal val="visible"/>
                                      </p:to>
                                    </p:set>
                                    <p:animEffect transition="in" filter="blinds(horizontal)">
                                      <p:cBhvr>
                                        <p:cTn id="32" dur="500"/>
                                        <p:tgtEl>
                                          <p:spTgt spid="18435">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8435">
                                            <p:txEl>
                                              <p:pRg st="5" end="5"/>
                                            </p:txEl>
                                          </p:spTgt>
                                        </p:tgtEl>
                                        <p:attrNameLst>
                                          <p:attrName>style.visibility</p:attrName>
                                        </p:attrNameLst>
                                      </p:cBhvr>
                                      <p:to>
                                        <p:strVal val="visible"/>
                                      </p:to>
                                    </p:set>
                                    <p:animEffect transition="in" filter="blinds(horizontal)">
                                      <p:cBhvr>
                                        <p:cTn id="37" dur="500"/>
                                        <p:tgtEl>
                                          <p:spTgt spid="18435">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8435">
                                            <p:txEl>
                                              <p:pRg st="6" end="6"/>
                                            </p:txEl>
                                          </p:spTgt>
                                        </p:tgtEl>
                                        <p:attrNameLst>
                                          <p:attrName>style.visibility</p:attrName>
                                        </p:attrNameLst>
                                      </p:cBhvr>
                                      <p:to>
                                        <p:strVal val="visible"/>
                                      </p:to>
                                    </p:set>
                                    <p:animEffect transition="in" filter="blinds(horizontal)">
                                      <p:cBhvr>
                                        <p:cTn id="42" dur="500"/>
                                        <p:tgtEl>
                                          <p:spTgt spid="18435">
                                            <p:txEl>
                                              <p:pRg st="6" end="6"/>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8435">
                                            <p:txEl>
                                              <p:pRg st="7" end="7"/>
                                            </p:txEl>
                                          </p:spTgt>
                                        </p:tgtEl>
                                        <p:attrNameLst>
                                          <p:attrName>style.visibility</p:attrName>
                                        </p:attrNameLst>
                                      </p:cBhvr>
                                      <p:to>
                                        <p:strVal val="visible"/>
                                      </p:to>
                                    </p:set>
                                    <p:animEffect transition="in" filter="blinds(horizontal)">
                                      <p:cBhvr>
                                        <p:cTn id="47" dur="500"/>
                                        <p:tgtEl>
                                          <p:spTgt spid="18435">
                                            <p:txEl>
                                              <p:pRg st="7" end="7"/>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8435">
                                            <p:txEl>
                                              <p:pRg st="8" end="8"/>
                                            </p:txEl>
                                          </p:spTgt>
                                        </p:tgtEl>
                                        <p:attrNameLst>
                                          <p:attrName>style.visibility</p:attrName>
                                        </p:attrNameLst>
                                      </p:cBhvr>
                                      <p:to>
                                        <p:strVal val="visible"/>
                                      </p:to>
                                    </p:set>
                                    <p:animEffect transition="in" filter="blinds(horizontal)">
                                      <p:cBhvr>
                                        <p:cTn id="52" dur="500"/>
                                        <p:tgtEl>
                                          <p:spTgt spid="18435">
                                            <p:txEl>
                                              <p:pRg st="8" end="8"/>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8435">
                                            <p:txEl>
                                              <p:pRg st="9" end="9"/>
                                            </p:txEl>
                                          </p:spTgt>
                                        </p:tgtEl>
                                        <p:attrNameLst>
                                          <p:attrName>style.visibility</p:attrName>
                                        </p:attrNameLst>
                                      </p:cBhvr>
                                      <p:to>
                                        <p:strVal val="visible"/>
                                      </p:to>
                                    </p:set>
                                    <p:animEffect transition="in" filter="blinds(horizontal)">
                                      <p:cBhvr>
                                        <p:cTn id="57" dur="500"/>
                                        <p:tgtEl>
                                          <p:spTgt spid="18435">
                                            <p:txEl>
                                              <p:pRg st="9" end="9"/>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8435">
                                            <p:txEl>
                                              <p:pRg st="10" end="10"/>
                                            </p:txEl>
                                          </p:spTgt>
                                        </p:tgtEl>
                                        <p:attrNameLst>
                                          <p:attrName>style.visibility</p:attrName>
                                        </p:attrNameLst>
                                      </p:cBhvr>
                                      <p:to>
                                        <p:strVal val="visible"/>
                                      </p:to>
                                    </p:set>
                                    <p:animEffect transition="in" filter="blinds(horizontal)">
                                      <p:cBhvr>
                                        <p:cTn id="62" dur="500"/>
                                        <p:tgtEl>
                                          <p:spTgt spid="1843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914400" y="274638"/>
            <a:ext cx="7772400" cy="487362"/>
          </a:xfrm>
        </p:spPr>
        <p:txBody>
          <a:bodyPr/>
          <a:lstStyle/>
          <a:p>
            <a:pPr algn="ctr"/>
            <a:r>
              <a:rPr lang="ar-SA" sz="3200" smtClean="0">
                <a:solidFill>
                  <a:schemeClr val="tx1"/>
                </a:solidFill>
                <a:cs typeface="Arial" pitchFamily="34" charset="0"/>
              </a:rPr>
              <a:t>أهم المصطلحات المحاسبية باللغة الإنجليزية</a:t>
            </a:r>
            <a:endParaRPr lang="en-GB" sz="3200" smtClean="0">
              <a:solidFill>
                <a:schemeClr val="tx1"/>
              </a:solidFill>
              <a:cs typeface="Arial" pitchFamily="34" charset="0"/>
            </a:endParaRPr>
          </a:p>
        </p:txBody>
      </p:sp>
      <p:graphicFrame>
        <p:nvGraphicFramePr>
          <p:cNvPr id="7" name="Content Placeholder 6"/>
          <p:cNvGraphicFramePr>
            <a:graphicFrameLocks noGrp="1"/>
          </p:cNvGraphicFramePr>
          <p:nvPr>
            <p:ph sz="quarter" idx="1"/>
          </p:nvPr>
        </p:nvGraphicFramePr>
        <p:xfrm>
          <a:off x="492369" y="990603"/>
          <a:ext cx="8194430" cy="4836795"/>
        </p:xfrm>
        <a:graphic>
          <a:graphicData uri="http://schemas.openxmlformats.org/drawingml/2006/table">
            <a:tbl>
              <a:tblPr/>
              <a:tblGrid>
                <a:gridCol w="4097215"/>
                <a:gridCol w="4097215"/>
              </a:tblGrid>
              <a:tr h="447675">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400" b="1" i="0" u="none" strike="noStrike" cap="none" normalizeH="0" baseline="0" smtClean="0">
                          <a:ln>
                            <a:noFill/>
                          </a:ln>
                          <a:solidFill>
                            <a:schemeClr val="bg1"/>
                          </a:solidFill>
                          <a:effectLst/>
                          <a:latin typeface="Calibri" pitchFamily="34" charset="0"/>
                          <a:cs typeface="Arial" pitchFamily="34" charset="0"/>
                        </a:rPr>
                        <a:t>المصطلح المحاسبي باللغة الإنجليزية</a:t>
                      </a:r>
                      <a:endParaRPr kumimoji="0" lang="en-GB" sz="2400" b="1" i="0" u="none" strike="noStrike" cap="none" normalizeH="0" baseline="0" smtClean="0">
                        <a:ln>
                          <a:noFill/>
                        </a:ln>
                        <a:solidFill>
                          <a:schemeClr val="bg1"/>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400" b="1" i="0" u="none" strike="noStrike" cap="none" normalizeH="0" baseline="0" smtClean="0">
                          <a:ln>
                            <a:noFill/>
                          </a:ln>
                          <a:solidFill>
                            <a:srgbClr val="FFFFFF"/>
                          </a:solidFill>
                          <a:effectLst/>
                          <a:latin typeface="Calibri" pitchFamily="34" charset="0"/>
                          <a:cs typeface="Arial" pitchFamily="34" charset="0"/>
                        </a:rPr>
                        <a:t>المصطلح المحاسبي باللغة العربية</a:t>
                      </a:r>
                      <a:endParaRPr kumimoji="0" lang="en-GB" sz="2400" b="1" i="0" u="none" strike="noStrike" cap="none" normalizeH="0" baseline="0" smtClean="0">
                        <a:ln>
                          <a:noFill/>
                        </a:ln>
                        <a:solidFill>
                          <a:srgbClr val="FFFFFF"/>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447675">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2000" b="1" i="0" u="none" strike="noStrike" cap="none" normalizeH="0" baseline="0" smtClean="0">
                          <a:ln>
                            <a:noFill/>
                          </a:ln>
                          <a:solidFill>
                            <a:srgbClr val="FF0000"/>
                          </a:solidFill>
                          <a:effectLst/>
                          <a:latin typeface="Calibri" pitchFamily="34" charset="0"/>
                          <a:cs typeface="Arial" pitchFamily="34" charset="0"/>
                        </a:rPr>
                        <a:t>Accounting</a:t>
                      </a:r>
                      <a:endParaRPr kumimoji="0" lang="en-GB" sz="2000" b="1" i="0" u="none" strike="noStrike" cap="none" normalizeH="0" baseline="0" smtClean="0">
                        <a:ln>
                          <a:noFill/>
                        </a:ln>
                        <a:solidFill>
                          <a:srgbClr val="FF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1" eaLnBrk="1" fontAlgn="base" latinLnBrk="0" hangingPunct="1">
                        <a:lnSpc>
                          <a:spcPct val="150000"/>
                        </a:lnSpc>
                        <a:spcBef>
                          <a:spcPct val="0"/>
                        </a:spcBef>
                        <a:spcAft>
                          <a:spcPct val="0"/>
                        </a:spcAft>
                        <a:buClrTx/>
                        <a:buSzTx/>
                        <a:buFontTx/>
                        <a:buNone/>
                        <a:tabLst/>
                      </a:pPr>
                      <a:r>
                        <a:rPr kumimoji="0" lang="ar-SA" sz="2000" b="1" i="0" u="none" strike="noStrike" cap="none" normalizeH="0" baseline="0" smtClean="0">
                          <a:ln>
                            <a:noFill/>
                          </a:ln>
                          <a:solidFill>
                            <a:srgbClr val="000000"/>
                          </a:solidFill>
                          <a:effectLst/>
                          <a:latin typeface="Calibri" pitchFamily="34" charset="0"/>
                          <a:cs typeface="Arial" pitchFamily="34" charset="0"/>
                        </a:rPr>
                        <a:t>المحاسبة</a:t>
                      </a:r>
                      <a:endParaRPr kumimoji="0" lang="en-GB" sz="2000" b="1" i="0" u="none" strike="noStrike" cap="none" normalizeH="0" baseline="0" smtClean="0">
                        <a:ln>
                          <a:noFill/>
                        </a:ln>
                        <a:solidFill>
                          <a:srgbClr val="0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447675">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2000" b="1" i="0" u="none" strike="noStrike" cap="none" normalizeH="0" baseline="0" smtClean="0">
                          <a:ln>
                            <a:noFill/>
                          </a:ln>
                          <a:solidFill>
                            <a:srgbClr val="FF0000"/>
                          </a:solidFill>
                          <a:effectLst/>
                          <a:latin typeface="Calibri" pitchFamily="34" charset="0"/>
                          <a:cs typeface="Arial" pitchFamily="34" charset="0"/>
                        </a:rPr>
                        <a:t>Financial Accounting</a:t>
                      </a:r>
                      <a:endParaRPr kumimoji="0" lang="en-GB" sz="2000" b="1" i="0" u="none" strike="noStrike" cap="none" normalizeH="0" baseline="0" smtClean="0">
                        <a:ln>
                          <a:noFill/>
                        </a:ln>
                        <a:solidFill>
                          <a:srgbClr val="FF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1" eaLnBrk="1" fontAlgn="base" latinLnBrk="0" hangingPunct="1">
                        <a:lnSpc>
                          <a:spcPct val="150000"/>
                        </a:lnSpc>
                        <a:spcBef>
                          <a:spcPct val="0"/>
                        </a:spcBef>
                        <a:spcAft>
                          <a:spcPct val="0"/>
                        </a:spcAft>
                        <a:buClrTx/>
                        <a:buSzTx/>
                        <a:buFontTx/>
                        <a:buNone/>
                        <a:tabLst/>
                      </a:pPr>
                      <a:r>
                        <a:rPr kumimoji="0" lang="ar-SA" sz="2000" b="1" i="0" u="none" strike="noStrike" cap="none" normalizeH="0" baseline="0" smtClean="0">
                          <a:ln>
                            <a:noFill/>
                          </a:ln>
                          <a:solidFill>
                            <a:srgbClr val="000000"/>
                          </a:solidFill>
                          <a:effectLst/>
                          <a:latin typeface="Calibri" pitchFamily="34" charset="0"/>
                          <a:cs typeface="Arial" pitchFamily="34" charset="0"/>
                        </a:rPr>
                        <a:t>المحاسبة المالية</a:t>
                      </a:r>
                      <a:endParaRPr kumimoji="0" lang="en-GB" sz="2000" b="1" i="0" u="none" strike="noStrike" cap="none" normalizeH="0" baseline="0" smtClean="0">
                        <a:ln>
                          <a:noFill/>
                        </a:ln>
                        <a:solidFill>
                          <a:srgbClr val="0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447675">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2000" b="1" i="0" u="none" strike="noStrike" cap="none" normalizeH="0" baseline="0" smtClean="0">
                          <a:ln>
                            <a:noFill/>
                          </a:ln>
                          <a:solidFill>
                            <a:srgbClr val="FF0000"/>
                          </a:solidFill>
                          <a:effectLst/>
                          <a:latin typeface="Calibri" pitchFamily="34" charset="0"/>
                          <a:cs typeface="Arial" pitchFamily="34" charset="0"/>
                        </a:rPr>
                        <a:t>Income Statement</a:t>
                      </a:r>
                      <a:endParaRPr kumimoji="0" lang="en-GB" sz="2000" b="1" i="0" u="none" strike="noStrike" cap="none" normalizeH="0" baseline="0" smtClean="0">
                        <a:ln>
                          <a:noFill/>
                        </a:ln>
                        <a:solidFill>
                          <a:srgbClr val="FF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1" eaLnBrk="1" fontAlgn="base" latinLnBrk="0" hangingPunct="1">
                        <a:lnSpc>
                          <a:spcPct val="150000"/>
                        </a:lnSpc>
                        <a:spcBef>
                          <a:spcPct val="0"/>
                        </a:spcBef>
                        <a:spcAft>
                          <a:spcPct val="0"/>
                        </a:spcAft>
                        <a:buClrTx/>
                        <a:buSzTx/>
                        <a:buFontTx/>
                        <a:buNone/>
                        <a:tabLst/>
                      </a:pPr>
                      <a:r>
                        <a:rPr kumimoji="0" lang="ar-SA" sz="2000" b="1" i="0" u="none" strike="noStrike" cap="none" normalizeH="0" baseline="0" smtClean="0">
                          <a:ln>
                            <a:noFill/>
                          </a:ln>
                          <a:solidFill>
                            <a:srgbClr val="000000"/>
                          </a:solidFill>
                          <a:effectLst/>
                          <a:latin typeface="Calibri" pitchFamily="34" charset="0"/>
                          <a:cs typeface="Arial" pitchFamily="34" charset="0"/>
                        </a:rPr>
                        <a:t>قائمة الدخل</a:t>
                      </a:r>
                      <a:endParaRPr kumimoji="0" lang="en-GB" sz="2000" b="1" i="0" u="none" strike="noStrike" cap="none" normalizeH="0" baseline="0" smtClean="0">
                        <a:ln>
                          <a:noFill/>
                        </a:ln>
                        <a:solidFill>
                          <a:srgbClr val="0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447675">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2000" b="1" i="0" u="none" strike="noStrike" cap="none" normalizeH="0" baseline="0" smtClean="0">
                          <a:ln>
                            <a:noFill/>
                          </a:ln>
                          <a:solidFill>
                            <a:srgbClr val="FF0000"/>
                          </a:solidFill>
                          <a:effectLst/>
                          <a:latin typeface="Calibri" pitchFamily="34" charset="0"/>
                          <a:cs typeface="Arial" pitchFamily="34" charset="0"/>
                        </a:rPr>
                        <a:t>Financial Position Statement</a:t>
                      </a:r>
                      <a:endParaRPr kumimoji="0" lang="en-GB" sz="2000" b="1" i="0" u="none" strike="noStrike" cap="none" normalizeH="0" baseline="0" smtClean="0">
                        <a:ln>
                          <a:noFill/>
                        </a:ln>
                        <a:solidFill>
                          <a:srgbClr val="FF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1" eaLnBrk="1" fontAlgn="base" latinLnBrk="0" hangingPunct="1">
                        <a:lnSpc>
                          <a:spcPct val="150000"/>
                        </a:lnSpc>
                        <a:spcBef>
                          <a:spcPct val="0"/>
                        </a:spcBef>
                        <a:spcAft>
                          <a:spcPct val="0"/>
                        </a:spcAft>
                        <a:buClrTx/>
                        <a:buSzTx/>
                        <a:buFontTx/>
                        <a:buNone/>
                        <a:tabLst/>
                      </a:pPr>
                      <a:r>
                        <a:rPr kumimoji="0" lang="ar-SA" sz="2000" b="1" i="0" u="none" strike="noStrike" cap="none" normalizeH="0" baseline="0" smtClean="0">
                          <a:ln>
                            <a:noFill/>
                          </a:ln>
                          <a:solidFill>
                            <a:srgbClr val="000000"/>
                          </a:solidFill>
                          <a:effectLst/>
                          <a:latin typeface="Calibri" pitchFamily="34" charset="0"/>
                          <a:cs typeface="Arial" pitchFamily="34" charset="0"/>
                        </a:rPr>
                        <a:t>قائمة المركز المالي</a:t>
                      </a:r>
                      <a:endParaRPr kumimoji="0" lang="en-GB" sz="2000" b="1" i="0" u="none" strike="noStrike" cap="none" normalizeH="0" baseline="0" smtClean="0">
                        <a:ln>
                          <a:noFill/>
                        </a:ln>
                        <a:solidFill>
                          <a:srgbClr val="0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447675">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2000" b="1" i="0" u="none" strike="noStrike" cap="none" normalizeH="0" baseline="0" smtClean="0">
                          <a:ln>
                            <a:noFill/>
                          </a:ln>
                          <a:solidFill>
                            <a:srgbClr val="FF0000"/>
                          </a:solidFill>
                          <a:effectLst/>
                          <a:latin typeface="Calibri" pitchFamily="34" charset="0"/>
                          <a:cs typeface="Arial" pitchFamily="34" charset="0"/>
                        </a:rPr>
                        <a:t>Balance Sheet</a:t>
                      </a:r>
                      <a:endParaRPr kumimoji="0" lang="en-GB" sz="2000" b="1" i="0" u="none" strike="noStrike" cap="none" normalizeH="0" baseline="0" smtClean="0">
                        <a:ln>
                          <a:noFill/>
                        </a:ln>
                        <a:solidFill>
                          <a:srgbClr val="FF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1" eaLnBrk="1" fontAlgn="base" latinLnBrk="0" hangingPunct="1">
                        <a:lnSpc>
                          <a:spcPct val="150000"/>
                        </a:lnSpc>
                        <a:spcBef>
                          <a:spcPct val="0"/>
                        </a:spcBef>
                        <a:spcAft>
                          <a:spcPct val="0"/>
                        </a:spcAft>
                        <a:buClrTx/>
                        <a:buSzTx/>
                        <a:buFontTx/>
                        <a:buNone/>
                        <a:tabLst/>
                      </a:pPr>
                      <a:r>
                        <a:rPr kumimoji="0" lang="ar-SA" sz="2000" b="1" i="0" u="none" strike="noStrike" cap="none" normalizeH="0" baseline="0" smtClean="0">
                          <a:ln>
                            <a:noFill/>
                          </a:ln>
                          <a:solidFill>
                            <a:srgbClr val="000000"/>
                          </a:solidFill>
                          <a:effectLst/>
                          <a:latin typeface="Calibri" pitchFamily="34" charset="0"/>
                          <a:cs typeface="Arial" pitchFamily="34" charset="0"/>
                        </a:rPr>
                        <a:t>الميزانية العمومية</a:t>
                      </a:r>
                      <a:endParaRPr kumimoji="0" lang="en-GB" sz="2000" b="1" i="0" u="none" strike="noStrike" cap="none" normalizeH="0" baseline="0" smtClean="0">
                        <a:ln>
                          <a:noFill/>
                        </a:ln>
                        <a:solidFill>
                          <a:srgbClr val="0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447675">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2000" b="1" i="0" u="none" strike="noStrike" cap="none" normalizeH="0" baseline="0" smtClean="0">
                          <a:ln>
                            <a:noFill/>
                          </a:ln>
                          <a:solidFill>
                            <a:srgbClr val="FF0000"/>
                          </a:solidFill>
                          <a:effectLst/>
                          <a:latin typeface="Calibri" pitchFamily="34" charset="0"/>
                          <a:cs typeface="Arial" pitchFamily="34" charset="0"/>
                        </a:rPr>
                        <a:t>Assets</a:t>
                      </a:r>
                      <a:endParaRPr kumimoji="0" lang="en-GB" sz="2000" b="1" i="0" u="none" strike="noStrike" cap="none" normalizeH="0" baseline="0" smtClean="0">
                        <a:ln>
                          <a:noFill/>
                        </a:ln>
                        <a:solidFill>
                          <a:srgbClr val="FF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1" eaLnBrk="1" fontAlgn="base" latinLnBrk="0" hangingPunct="1">
                        <a:lnSpc>
                          <a:spcPct val="150000"/>
                        </a:lnSpc>
                        <a:spcBef>
                          <a:spcPct val="0"/>
                        </a:spcBef>
                        <a:spcAft>
                          <a:spcPct val="0"/>
                        </a:spcAft>
                        <a:buClrTx/>
                        <a:buSzTx/>
                        <a:buFontTx/>
                        <a:buNone/>
                        <a:tabLst/>
                      </a:pPr>
                      <a:r>
                        <a:rPr kumimoji="0" lang="ar-SA" sz="2000" b="1" i="0" u="none" strike="noStrike" cap="none" normalizeH="0" baseline="0" smtClean="0">
                          <a:ln>
                            <a:noFill/>
                          </a:ln>
                          <a:solidFill>
                            <a:srgbClr val="000000"/>
                          </a:solidFill>
                          <a:effectLst/>
                          <a:latin typeface="Calibri" pitchFamily="34" charset="0"/>
                          <a:cs typeface="Arial" pitchFamily="34" charset="0"/>
                        </a:rPr>
                        <a:t>الأصول</a:t>
                      </a:r>
                      <a:endParaRPr kumimoji="0" lang="en-GB" sz="2000" b="1" i="0" u="none" strike="noStrike" cap="none" normalizeH="0" baseline="0" smtClean="0">
                        <a:ln>
                          <a:noFill/>
                        </a:ln>
                        <a:solidFill>
                          <a:srgbClr val="0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447675">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2000" b="1" i="0" u="none" strike="noStrike" cap="none" normalizeH="0" baseline="0" smtClean="0">
                          <a:ln>
                            <a:noFill/>
                          </a:ln>
                          <a:solidFill>
                            <a:srgbClr val="FF0000"/>
                          </a:solidFill>
                          <a:effectLst/>
                          <a:latin typeface="Calibri" pitchFamily="34" charset="0"/>
                          <a:cs typeface="Arial" pitchFamily="34" charset="0"/>
                        </a:rPr>
                        <a:t>Liabilities</a:t>
                      </a:r>
                      <a:endParaRPr kumimoji="0" lang="en-GB" sz="2000" b="1" i="0" u="none" strike="noStrike" cap="none" normalizeH="0" baseline="0" smtClean="0">
                        <a:ln>
                          <a:noFill/>
                        </a:ln>
                        <a:solidFill>
                          <a:srgbClr val="FF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1" eaLnBrk="1" fontAlgn="base" latinLnBrk="0" hangingPunct="1">
                        <a:lnSpc>
                          <a:spcPct val="150000"/>
                        </a:lnSpc>
                        <a:spcBef>
                          <a:spcPct val="0"/>
                        </a:spcBef>
                        <a:spcAft>
                          <a:spcPct val="0"/>
                        </a:spcAft>
                        <a:buClrTx/>
                        <a:buSzTx/>
                        <a:buFontTx/>
                        <a:buNone/>
                        <a:tabLst/>
                      </a:pPr>
                      <a:r>
                        <a:rPr kumimoji="0" lang="ar-SA" sz="2000" b="1" i="0" u="none" strike="noStrike" cap="none" normalizeH="0" baseline="0" smtClean="0">
                          <a:ln>
                            <a:noFill/>
                          </a:ln>
                          <a:solidFill>
                            <a:srgbClr val="000000"/>
                          </a:solidFill>
                          <a:effectLst/>
                          <a:latin typeface="Calibri" pitchFamily="34" charset="0"/>
                          <a:cs typeface="Arial" pitchFamily="34" charset="0"/>
                        </a:rPr>
                        <a:t>الخصوم</a:t>
                      </a:r>
                      <a:endParaRPr kumimoji="0" lang="en-GB" sz="2000" b="1" i="0" u="none" strike="noStrike" cap="none" normalizeH="0" baseline="0" smtClean="0">
                        <a:ln>
                          <a:noFill/>
                        </a:ln>
                        <a:solidFill>
                          <a:srgbClr val="0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447675">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2000" b="1" i="0" u="none" strike="noStrike" cap="none" normalizeH="0" baseline="0" smtClean="0">
                          <a:ln>
                            <a:noFill/>
                          </a:ln>
                          <a:solidFill>
                            <a:srgbClr val="FF0000"/>
                          </a:solidFill>
                          <a:effectLst/>
                          <a:latin typeface="Calibri" pitchFamily="34" charset="0"/>
                          <a:cs typeface="Arial" pitchFamily="34" charset="0"/>
                        </a:rPr>
                        <a:t>Owner’s Equity</a:t>
                      </a:r>
                      <a:endParaRPr kumimoji="0" lang="en-GB" sz="2000" b="1" i="0" u="none" strike="noStrike" cap="none" normalizeH="0" baseline="0" smtClean="0">
                        <a:ln>
                          <a:noFill/>
                        </a:ln>
                        <a:solidFill>
                          <a:srgbClr val="FF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1" eaLnBrk="1" fontAlgn="base" latinLnBrk="0" hangingPunct="1">
                        <a:lnSpc>
                          <a:spcPct val="150000"/>
                        </a:lnSpc>
                        <a:spcBef>
                          <a:spcPct val="0"/>
                        </a:spcBef>
                        <a:spcAft>
                          <a:spcPct val="0"/>
                        </a:spcAft>
                        <a:buClrTx/>
                        <a:buSzTx/>
                        <a:buFontTx/>
                        <a:buNone/>
                        <a:tabLst/>
                      </a:pPr>
                      <a:r>
                        <a:rPr kumimoji="0" lang="ar-SA" sz="2000" b="1" i="0" u="none" strike="noStrike" cap="none" normalizeH="0" baseline="0" smtClean="0">
                          <a:ln>
                            <a:noFill/>
                          </a:ln>
                          <a:solidFill>
                            <a:srgbClr val="000000"/>
                          </a:solidFill>
                          <a:effectLst/>
                          <a:latin typeface="Calibri" pitchFamily="34" charset="0"/>
                          <a:cs typeface="Arial" pitchFamily="34" charset="0"/>
                        </a:rPr>
                        <a:t>حقوق الملكية</a:t>
                      </a:r>
                      <a:endParaRPr kumimoji="0" lang="en-GB" sz="2000" b="1" i="0" u="none" strike="noStrike" cap="none" normalizeH="0" baseline="0" smtClean="0">
                        <a:ln>
                          <a:noFill/>
                        </a:ln>
                        <a:solidFill>
                          <a:srgbClr val="0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700088">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1600" b="1" i="0" u="none" strike="noStrike" cap="none" normalizeH="0" baseline="0" smtClean="0">
                          <a:ln>
                            <a:noFill/>
                          </a:ln>
                          <a:solidFill>
                            <a:srgbClr val="FF0000"/>
                          </a:solidFill>
                          <a:effectLst/>
                          <a:latin typeface="Calibri" pitchFamily="34" charset="0"/>
                          <a:cs typeface="Arial" pitchFamily="34" charset="0"/>
                        </a:rPr>
                        <a:t>Generally Accepted Accounting Principles (GAAP)</a:t>
                      </a:r>
                      <a:endParaRPr kumimoji="0" lang="en-GB" sz="1600" b="1" i="0" u="none" strike="noStrike" cap="none" normalizeH="0" baseline="0" smtClean="0">
                        <a:ln>
                          <a:noFill/>
                        </a:ln>
                        <a:solidFill>
                          <a:srgbClr val="FF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1" eaLnBrk="1" fontAlgn="base" latinLnBrk="0" hangingPunct="1">
                        <a:lnSpc>
                          <a:spcPct val="150000"/>
                        </a:lnSpc>
                        <a:spcBef>
                          <a:spcPct val="0"/>
                        </a:spcBef>
                        <a:spcAft>
                          <a:spcPct val="0"/>
                        </a:spcAft>
                        <a:buClrTx/>
                        <a:buSzTx/>
                        <a:buFontTx/>
                        <a:buNone/>
                        <a:tabLst/>
                      </a:pPr>
                      <a:r>
                        <a:rPr kumimoji="0" lang="ar-SA" sz="2000" b="1" i="0" u="none" strike="noStrike" cap="none" normalizeH="0" baseline="0" smtClean="0">
                          <a:ln>
                            <a:noFill/>
                          </a:ln>
                          <a:solidFill>
                            <a:srgbClr val="000000"/>
                          </a:solidFill>
                          <a:effectLst/>
                          <a:latin typeface="Calibri" pitchFamily="34" charset="0"/>
                          <a:cs typeface="Arial" pitchFamily="34" charset="0"/>
                        </a:rPr>
                        <a:t>المبادئ المحاسبية المتعارف عليها</a:t>
                      </a:r>
                      <a:endParaRPr kumimoji="0" lang="en-GB" sz="2000" b="1" i="0" u="none" strike="noStrike" cap="none" normalizeH="0" baseline="0" smtClean="0">
                        <a:ln>
                          <a:noFill/>
                        </a:ln>
                        <a:solidFill>
                          <a:srgbClr val="0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sp>
        <p:nvSpPr>
          <p:cNvPr id="47143" name="Slide Number Placeholder 5"/>
          <p:cNvSpPr>
            <a:spLocks noGrp="1"/>
          </p:cNvSpPr>
          <p:nvPr>
            <p:ph type="sldNum" sz="quarter" idx="4294967295"/>
          </p:nvPr>
        </p:nvSpPr>
        <p:spPr bwMode="auto">
          <a:xfrm>
            <a:off x="4499992" y="6309320"/>
            <a:ext cx="720080" cy="457200"/>
          </a:xfrm>
          <a:prstGeom prst="ellipse">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algn="ctr"/>
            <a:r>
              <a:rPr lang="ar-SA" dirty="0" smtClean="0">
                <a:solidFill>
                  <a:prstClr val="white"/>
                </a:solidFill>
                <a:cs typeface="Arial" pitchFamily="34" charset="0"/>
              </a:rPr>
              <a:t>20</a:t>
            </a:r>
            <a:endParaRPr lang="en-US" dirty="0" smtClean="0">
              <a:solidFill>
                <a:prstClr val="white"/>
              </a:solidFill>
              <a:cs typeface="Arial" pitchFamily="34" charset="0"/>
            </a:endParaRPr>
          </a:p>
        </p:txBody>
      </p:sp>
    </p:spTree>
    <p:extLst>
      <p:ext uri="{BB962C8B-B14F-4D97-AF65-F5344CB8AC3E}">
        <p14:creationId xmlns:p14="http://schemas.microsoft.com/office/powerpoint/2010/main" val="24941936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762000" y="381000"/>
            <a:ext cx="7924800" cy="1600200"/>
          </a:xfrm>
          <a:solidFill>
            <a:schemeClr val="tx2">
              <a:lumMod val="20000"/>
              <a:lumOff val="80000"/>
            </a:schemeClr>
          </a:solidFill>
        </p:spPr>
        <p:txBody>
          <a:bodyPr/>
          <a:lstStyle/>
          <a:p>
            <a:pPr algn="just" rtl="1">
              <a:defRPr/>
            </a:pPr>
            <a:r>
              <a:rPr lang="ar-SA" sz="2600" b="1" dirty="0" smtClean="0">
                <a:solidFill>
                  <a:srgbClr val="FF0000"/>
                </a:solidFill>
              </a:rPr>
              <a:t>على الطلاب مذاكرة الفصل الأول بالكتاب بعنوان </a:t>
            </a:r>
            <a:r>
              <a:rPr lang="ar-SA" sz="2600" b="1" dirty="0" smtClean="0">
                <a:solidFill>
                  <a:schemeClr val="tx1"/>
                </a:solidFill>
              </a:rPr>
              <a:t>(المحاسبة: المفهوم والمبادئ)</a:t>
            </a:r>
            <a:r>
              <a:rPr lang="ar-SA" sz="2600" b="1" dirty="0" smtClean="0">
                <a:solidFill>
                  <a:srgbClr val="FF0000"/>
                </a:solidFill>
              </a:rPr>
              <a:t>، ص ص 3 – 20، وحل الحالة التطبيقية</a:t>
            </a:r>
            <a:r>
              <a:rPr lang="en-US" sz="2600" b="1" dirty="0" smtClean="0">
                <a:solidFill>
                  <a:srgbClr val="FF0000"/>
                </a:solidFill>
              </a:rPr>
              <a:t> </a:t>
            </a:r>
            <a:r>
              <a:rPr lang="ar-SA" sz="2600" b="1" dirty="0" smtClean="0">
                <a:solidFill>
                  <a:srgbClr val="FF0000"/>
                </a:solidFill>
              </a:rPr>
              <a:t> رقم (1/1) ص ص 21 – 22، والأسئلة أرقام ( 16، 17، 18) ص ص 23 – 25.</a:t>
            </a:r>
          </a:p>
        </p:txBody>
      </p:sp>
      <p:sp>
        <p:nvSpPr>
          <p:cNvPr id="20483" name="Content Placeholder 2"/>
          <p:cNvSpPr>
            <a:spLocks noGrp="1"/>
          </p:cNvSpPr>
          <p:nvPr>
            <p:ph sz="quarter" idx="1"/>
          </p:nvPr>
        </p:nvSpPr>
        <p:spPr>
          <a:xfrm>
            <a:off x="762000" y="1981200"/>
            <a:ext cx="7924800" cy="3733800"/>
          </a:xfrm>
          <a:solidFill>
            <a:schemeClr val="tx2">
              <a:lumMod val="20000"/>
              <a:lumOff val="80000"/>
            </a:schemeClr>
          </a:solidFill>
          <a:ln>
            <a:solidFill>
              <a:schemeClr val="accent1"/>
            </a:solidFill>
          </a:ln>
        </p:spPr>
        <p:txBody>
          <a:bodyPr/>
          <a:lstStyle/>
          <a:p>
            <a:pPr marL="88900" indent="-88900" algn="just" rtl="1">
              <a:buFont typeface="Wingdings 2" pitchFamily="18" charset="2"/>
              <a:buNone/>
              <a:tabLst>
                <a:tab pos="0" algn="l"/>
              </a:tabLst>
              <a:defRPr/>
            </a:pPr>
            <a:r>
              <a:rPr lang="ar-SA" sz="2400" b="1" dirty="0" smtClean="0">
                <a:solidFill>
                  <a:srgbClr val="C00000"/>
                </a:solidFill>
              </a:rPr>
              <a:t>عنوان المحاضرة القادمة بمشيئة الله تعالى: </a:t>
            </a:r>
            <a:r>
              <a:rPr lang="ar-SA" sz="2400" b="1" dirty="0" smtClean="0"/>
              <a:t>تحليل العمليات المالية </a:t>
            </a:r>
            <a:r>
              <a:rPr lang="ar-SA" sz="2400" b="1" dirty="0" smtClean="0">
                <a:solidFill>
                  <a:srgbClr val="002060"/>
                </a:solidFill>
              </a:rPr>
              <a:t/>
            </a:r>
            <a:br>
              <a:rPr lang="ar-SA" sz="2400" b="1" dirty="0" smtClean="0">
                <a:solidFill>
                  <a:srgbClr val="002060"/>
                </a:solidFill>
              </a:rPr>
            </a:br>
            <a:r>
              <a:rPr lang="ar-SA" sz="2800" b="1" dirty="0" smtClean="0">
                <a:solidFill>
                  <a:srgbClr val="FF0000"/>
                </a:solidFill>
              </a:rPr>
              <a:t>المطلوب: </a:t>
            </a:r>
            <a:r>
              <a:rPr lang="ar-SA" sz="2800" dirty="0" smtClean="0"/>
              <a:t>التحضير المسبق للدرس القادم وهو تحليل العمليات المالية من خلال قراءة الفصل الثاني بالكتاب (معادلة المحاسبة: نقطة البداية ص ص 29 –  58)، مع التركيز على محاولة فهم ما هو المقصود فقط  بـ:</a:t>
            </a:r>
            <a:endParaRPr lang="en-GB" sz="2800" dirty="0" smtClean="0"/>
          </a:p>
          <a:p>
            <a:pPr algn="just" rtl="1">
              <a:buFont typeface="Arial" pitchFamily="34" charset="0"/>
              <a:buChar char="•"/>
              <a:defRPr/>
            </a:pPr>
            <a:r>
              <a:rPr lang="ar-SA" sz="2800" dirty="0" smtClean="0"/>
              <a:t>العملية المالية</a:t>
            </a:r>
            <a:endParaRPr lang="en-GB" sz="2800" dirty="0" smtClean="0"/>
          </a:p>
          <a:p>
            <a:pPr rtl="1">
              <a:buFont typeface="Arial" pitchFamily="34" charset="0"/>
              <a:buChar char="•"/>
              <a:defRPr/>
            </a:pPr>
            <a:r>
              <a:rPr lang="ar-SA" sz="2800" dirty="0" smtClean="0"/>
              <a:t>معادلة المحاسبة أو معادلة الميزانية</a:t>
            </a:r>
            <a:endParaRPr lang="en-GB" sz="2800" dirty="0" smtClean="0"/>
          </a:p>
          <a:p>
            <a:pPr rtl="1">
              <a:buFont typeface="Arial" pitchFamily="34" charset="0"/>
              <a:buChar char="•"/>
              <a:defRPr/>
            </a:pPr>
            <a:r>
              <a:rPr lang="ar-SA" sz="2800" dirty="0" smtClean="0"/>
              <a:t>استخدامات الأموال</a:t>
            </a:r>
            <a:endParaRPr lang="en-GB" sz="2800" dirty="0" smtClean="0"/>
          </a:p>
          <a:p>
            <a:pPr rtl="1">
              <a:buFont typeface="Arial" pitchFamily="34" charset="0"/>
              <a:buChar char="•"/>
              <a:defRPr/>
            </a:pPr>
            <a:r>
              <a:rPr lang="ar-SA" sz="2800" dirty="0" smtClean="0"/>
              <a:t>مصادر الأموال</a:t>
            </a:r>
          </a:p>
          <a:p>
            <a:pPr>
              <a:defRPr/>
            </a:pPr>
            <a:endParaRPr lang="en-GB" sz="2800" b="1" dirty="0" smtClean="0">
              <a:solidFill>
                <a:srgbClr val="E94807"/>
              </a:solidFill>
            </a:endParaRPr>
          </a:p>
          <a:p>
            <a:pPr>
              <a:buFont typeface="Wingdings 2" pitchFamily="18" charset="2"/>
              <a:buNone/>
              <a:defRPr/>
            </a:pPr>
            <a:endParaRPr lang="en-GB" sz="2800" dirty="0" smtClean="0"/>
          </a:p>
        </p:txBody>
      </p:sp>
      <p:sp>
        <p:nvSpPr>
          <p:cNvPr id="48133" name="Slide Number Placeholder 5"/>
          <p:cNvSpPr>
            <a:spLocks noGrp="1"/>
          </p:cNvSpPr>
          <p:nvPr>
            <p:ph type="sldNum" sz="quarter" idx="4294967295"/>
          </p:nvPr>
        </p:nvSpPr>
        <p:spPr bwMode="auto">
          <a:xfrm>
            <a:off x="4499992" y="6309320"/>
            <a:ext cx="601216" cy="457200"/>
          </a:xfrm>
          <a:prstGeom prst="ellipse">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algn="ctr"/>
            <a:r>
              <a:rPr lang="ar-SA" dirty="0" smtClean="0">
                <a:solidFill>
                  <a:prstClr val="white"/>
                </a:solidFill>
                <a:cs typeface="Arial" pitchFamily="34" charset="0"/>
              </a:rPr>
              <a:t>21 </a:t>
            </a:r>
            <a:endParaRPr lang="en-US" dirty="0" smtClean="0">
              <a:solidFill>
                <a:prstClr val="white"/>
              </a:solidFill>
              <a:cs typeface="Arial" pitchFamily="34" charset="0"/>
            </a:endParaRPr>
          </a:p>
        </p:txBody>
      </p:sp>
    </p:spTree>
    <p:extLst>
      <p:ext uri="{BB962C8B-B14F-4D97-AF65-F5344CB8AC3E}">
        <p14:creationId xmlns:p14="http://schemas.microsoft.com/office/powerpoint/2010/main" val="134295572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482"/>
                                        </p:tgtEl>
                                        <p:attrNameLst>
                                          <p:attrName>style.visibility</p:attrName>
                                        </p:attrNameLst>
                                      </p:cBhvr>
                                      <p:to>
                                        <p:strVal val="visible"/>
                                      </p:to>
                                    </p:set>
                                    <p:animEffect transition="in" filter="blinds(horizontal)">
                                      <p:cBhvr>
                                        <p:cTn id="7" dur="500"/>
                                        <p:tgtEl>
                                          <p:spTgt spid="204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0483">
                                            <p:bg/>
                                          </p:spTgt>
                                        </p:tgtEl>
                                        <p:attrNameLst>
                                          <p:attrName>style.visibility</p:attrName>
                                        </p:attrNameLst>
                                      </p:cBhvr>
                                      <p:to>
                                        <p:strVal val="visible"/>
                                      </p:to>
                                    </p:set>
                                    <p:animEffect transition="in" filter="blinds(horizontal)">
                                      <p:cBhvr>
                                        <p:cTn id="12" dur="500"/>
                                        <p:tgtEl>
                                          <p:spTgt spid="20483">
                                            <p:bg/>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0483">
                                            <p:txEl>
                                              <p:pRg st="0" end="0"/>
                                            </p:txEl>
                                          </p:spTgt>
                                        </p:tgtEl>
                                        <p:attrNameLst>
                                          <p:attrName>style.visibility</p:attrName>
                                        </p:attrNameLst>
                                      </p:cBhvr>
                                      <p:to>
                                        <p:strVal val="visible"/>
                                      </p:to>
                                    </p:set>
                                    <p:animEffect transition="in" filter="blinds(horizontal)">
                                      <p:cBhvr>
                                        <p:cTn id="17" dur="500"/>
                                        <p:tgtEl>
                                          <p:spTgt spid="20483">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0483">
                                            <p:txEl>
                                              <p:pRg st="1" end="1"/>
                                            </p:txEl>
                                          </p:spTgt>
                                        </p:tgtEl>
                                        <p:attrNameLst>
                                          <p:attrName>style.visibility</p:attrName>
                                        </p:attrNameLst>
                                      </p:cBhvr>
                                      <p:to>
                                        <p:strVal val="visible"/>
                                      </p:to>
                                    </p:set>
                                    <p:animEffect transition="in" filter="blinds(horizontal)">
                                      <p:cBhvr>
                                        <p:cTn id="22" dur="500"/>
                                        <p:tgtEl>
                                          <p:spTgt spid="20483">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0483">
                                            <p:txEl>
                                              <p:pRg st="2" end="2"/>
                                            </p:txEl>
                                          </p:spTgt>
                                        </p:tgtEl>
                                        <p:attrNameLst>
                                          <p:attrName>style.visibility</p:attrName>
                                        </p:attrNameLst>
                                      </p:cBhvr>
                                      <p:to>
                                        <p:strVal val="visible"/>
                                      </p:to>
                                    </p:set>
                                    <p:animEffect transition="in" filter="blinds(horizontal)">
                                      <p:cBhvr>
                                        <p:cTn id="27" dur="500"/>
                                        <p:tgtEl>
                                          <p:spTgt spid="20483">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0483">
                                            <p:txEl>
                                              <p:pRg st="3" end="3"/>
                                            </p:txEl>
                                          </p:spTgt>
                                        </p:tgtEl>
                                        <p:attrNameLst>
                                          <p:attrName>style.visibility</p:attrName>
                                        </p:attrNameLst>
                                      </p:cBhvr>
                                      <p:to>
                                        <p:strVal val="visible"/>
                                      </p:to>
                                    </p:set>
                                    <p:animEffect transition="in" filter="blinds(horizontal)">
                                      <p:cBhvr>
                                        <p:cTn id="32" dur="500"/>
                                        <p:tgtEl>
                                          <p:spTgt spid="20483">
                                            <p:txEl>
                                              <p:pRg st="3" end="3"/>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0483">
                                            <p:txEl>
                                              <p:pRg st="4" end="4"/>
                                            </p:txEl>
                                          </p:spTgt>
                                        </p:tgtEl>
                                        <p:attrNameLst>
                                          <p:attrName>style.visibility</p:attrName>
                                        </p:attrNameLst>
                                      </p:cBhvr>
                                      <p:to>
                                        <p:strVal val="visible"/>
                                      </p:to>
                                    </p:set>
                                    <p:animEffect transition="in" filter="blinds(horizontal)">
                                      <p:cBhvr>
                                        <p:cTn id="37" dur="500"/>
                                        <p:tgtEl>
                                          <p:spTgt spid="2048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animBg="1"/>
      <p:bldP spid="20483" grpId="0" build="p"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844062" y="2133600"/>
            <a:ext cx="1947156"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83611377"/>
      </p:ext>
    </p:extLst>
  </p:cSld>
  <p:clrMapOvr>
    <a:masterClrMapping/>
  </p:clrMapOvr>
  <p:timing>
    <p:tnLst>
      <p:par>
        <p:cTn id="1" dur="indefinite" restart="never" nodeType="tmRoot"/>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TotalTime>
  <Words>898</Words>
  <Application>Microsoft Office PowerPoint</Application>
  <PresentationFormat>عرض على الشاشة (3:4)‏</PresentationFormat>
  <Paragraphs>182</Paragraphs>
  <Slides>22</Slides>
  <Notes>0</Notes>
  <HiddenSlides>0</HiddenSlides>
  <MMClips>0</MMClips>
  <ScaleCrop>false</ScaleCrop>
  <HeadingPairs>
    <vt:vector size="4" baseType="variant">
      <vt:variant>
        <vt:lpstr>نسق</vt:lpstr>
      </vt:variant>
      <vt:variant>
        <vt:i4>2</vt:i4>
      </vt:variant>
      <vt:variant>
        <vt:lpstr>عناوين الشرائح</vt:lpstr>
      </vt:variant>
      <vt:variant>
        <vt:i4>22</vt:i4>
      </vt:variant>
    </vt:vector>
  </HeadingPairs>
  <TitlesOfParts>
    <vt:vector size="24" baseType="lpstr">
      <vt:lpstr>نسق Office</vt:lpstr>
      <vt:lpstr>Office Theme</vt:lpstr>
      <vt:lpstr>عرض تقديمي في PowerPoint</vt:lpstr>
      <vt:lpstr>عرض تقديمي في PowerPoint</vt:lpstr>
      <vt:lpstr>أولاً: المدخل لعلم المحاسبة  النقاط الرئيسية</vt:lpstr>
      <vt:lpstr>مقدمة</vt:lpstr>
      <vt:lpstr>عرض تقديمي في PowerPoint</vt:lpstr>
      <vt:lpstr>عرض تقديمي في PowerPoint</vt:lpstr>
      <vt:lpstr>المحاسبة كنظام للمعلومات</vt:lpstr>
      <vt:lpstr>خصائص المعلومات المحاسبية</vt:lpstr>
      <vt:lpstr>تابع خصائص المعلومات المحاسبية</vt:lpstr>
      <vt:lpstr>تابع خصائص المعلومات المحاسبية</vt:lpstr>
      <vt:lpstr>تابع خصائص المعلومات المحاسبية</vt:lpstr>
      <vt:lpstr>تابع خصائص المعلومات المحاسبية</vt:lpstr>
      <vt:lpstr> فروع المحاسبة  </vt:lpstr>
      <vt:lpstr>الفئات المستفيدة من المعلومات المحاسبية </vt:lpstr>
      <vt:lpstr>  تعريف المحاسبة المالية  </vt:lpstr>
      <vt:lpstr> </vt:lpstr>
      <vt:lpstr>عرض تقديمي في PowerPoint</vt:lpstr>
      <vt:lpstr>تابع وظائف المحاسبة المالية</vt:lpstr>
      <vt:lpstr>المبادئ المحاسبية المتعارف عليها (GAAP)</vt:lpstr>
      <vt:lpstr>أهم المصطلحات المحاسبية باللغة الإنجليزية</vt:lpstr>
      <vt:lpstr>على الطلاب مذاكرة الفصل الأول بالكتاب بعنوان (المحاسبة: المفهوم والمبادئ)، ص ص 3 – 20، وحل الحالة التطبيقية  رقم (1/1) ص ص 21 – 22، والأسئلة أرقام ( 16، 17، 18) ص ص 23 – 25.</vt:lpstr>
      <vt:lpstr>عرض تقديمي في PowerPoint</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TOSHIBA</dc:creator>
  <cp:lastModifiedBy>TOSHIBA</cp:lastModifiedBy>
  <cp:revision>7</cp:revision>
  <dcterms:created xsi:type="dcterms:W3CDTF">2013-09-17T03:58:38Z</dcterms:created>
  <dcterms:modified xsi:type="dcterms:W3CDTF">2013-09-24T03:22:17Z</dcterms:modified>
</cp:coreProperties>
</file>