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7" r:id="rId2"/>
    <p:sldId id="256" r:id="rId3"/>
    <p:sldId id="262" r:id="rId4"/>
    <p:sldId id="263" r:id="rId5"/>
    <p:sldId id="258" r:id="rId6"/>
    <p:sldId id="259" r:id="rId7"/>
    <p:sldId id="260" r:id="rId8"/>
    <p:sldId id="261" r:id="rId9"/>
    <p:sldId id="265" r:id="rId10"/>
    <p:sldId id="264"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99"/>
    <a:srgbClr val="F6FBBB"/>
    <a:srgbClr val="FFB9B9"/>
    <a:srgbClr val="CC6600"/>
    <a:srgbClr val="015B0A"/>
    <a:srgbClr val="BF119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65" autoAdjust="0"/>
    <p:restoredTop sz="93809" autoAdjust="0"/>
  </p:normalViewPr>
  <p:slideViewPr>
    <p:cSldViewPr>
      <p:cViewPr>
        <p:scale>
          <a:sx n="59" d="100"/>
          <a:sy n="59" d="100"/>
        </p:scale>
        <p:origin x="-1128" y="21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A250DC-9397-4970-8434-D477AD5EAE8D}" type="datetimeFigureOut">
              <a:rPr lang="en-US" smtClean="0"/>
              <a:t>12/18/2011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2B2525-EF41-4678-B0C8-E98AF0046284}" type="slidenum">
              <a:rPr lang="en-US" smtClean="0"/>
              <a:t>‹#›</a:t>
            </a:fld>
            <a:endParaRPr lang="en-US"/>
          </a:p>
        </p:txBody>
      </p:sp>
    </p:spTree>
    <p:extLst>
      <p:ext uri="{BB962C8B-B14F-4D97-AF65-F5344CB8AC3E}">
        <p14:creationId xmlns:p14="http://schemas.microsoft.com/office/powerpoint/2010/main" val="3703047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2B2525-EF41-4678-B0C8-E98AF0046284}" type="slidenum">
              <a:rPr lang="en-US" smtClean="0"/>
              <a:t>9</a:t>
            </a:fld>
            <a:endParaRPr lang="en-US"/>
          </a:p>
        </p:txBody>
      </p:sp>
    </p:spTree>
    <p:extLst>
      <p:ext uri="{BB962C8B-B14F-4D97-AF65-F5344CB8AC3E}">
        <p14:creationId xmlns:p14="http://schemas.microsoft.com/office/powerpoint/2010/main" val="919423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2B2525-EF41-4678-B0C8-E98AF0046284}" type="slidenum">
              <a:rPr lang="en-US" smtClean="0"/>
              <a:t>10</a:t>
            </a:fld>
            <a:endParaRPr lang="en-US"/>
          </a:p>
        </p:txBody>
      </p:sp>
    </p:spTree>
    <p:extLst>
      <p:ext uri="{BB962C8B-B14F-4D97-AF65-F5344CB8AC3E}">
        <p14:creationId xmlns:p14="http://schemas.microsoft.com/office/powerpoint/2010/main" val="919423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CDBE90A-E602-454B-8E39-59D7B5CC3967}" type="datetimeFigureOut">
              <a:rPr lang="en-US" smtClean="0"/>
              <a:t>12/18/2011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88C73-FC84-4EF2-8E52-7F1EBB59824E}" type="slidenum">
              <a:rPr lang="en-US" smtClean="0"/>
              <a:t>‹#›</a:t>
            </a:fld>
            <a:endParaRPr lang="en-US"/>
          </a:p>
        </p:txBody>
      </p:sp>
    </p:spTree>
    <p:extLst>
      <p:ext uri="{BB962C8B-B14F-4D97-AF65-F5344CB8AC3E}">
        <p14:creationId xmlns:p14="http://schemas.microsoft.com/office/powerpoint/2010/main" val="1515713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DBE90A-E602-454B-8E39-59D7B5CC3967}" type="datetimeFigureOut">
              <a:rPr lang="en-US" smtClean="0"/>
              <a:t>12/18/2011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88C73-FC84-4EF2-8E52-7F1EBB59824E}" type="slidenum">
              <a:rPr lang="en-US" smtClean="0"/>
              <a:t>‹#›</a:t>
            </a:fld>
            <a:endParaRPr lang="en-US"/>
          </a:p>
        </p:txBody>
      </p:sp>
    </p:spTree>
    <p:extLst>
      <p:ext uri="{BB962C8B-B14F-4D97-AF65-F5344CB8AC3E}">
        <p14:creationId xmlns:p14="http://schemas.microsoft.com/office/powerpoint/2010/main" val="3418777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DBE90A-E602-454B-8E39-59D7B5CC3967}" type="datetimeFigureOut">
              <a:rPr lang="en-US" smtClean="0"/>
              <a:t>12/18/2011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88C73-FC84-4EF2-8E52-7F1EBB59824E}" type="slidenum">
              <a:rPr lang="en-US" smtClean="0"/>
              <a:t>‹#›</a:t>
            </a:fld>
            <a:endParaRPr lang="en-US"/>
          </a:p>
        </p:txBody>
      </p:sp>
    </p:spTree>
    <p:extLst>
      <p:ext uri="{BB962C8B-B14F-4D97-AF65-F5344CB8AC3E}">
        <p14:creationId xmlns:p14="http://schemas.microsoft.com/office/powerpoint/2010/main" val="28044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CDBE90A-E602-454B-8E39-59D7B5CC3967}" type="datetimeFigureOut">
              <a:rPr lang="en-US" smtClean="0"/>
              <a:t>12/18/2011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D88C73-FC84-4EF2-8E52-7F1EBB59824E}" type="slidenum">
              <a:rPr lang="en-US" smtClean="0"/>
              <a:t>‹#›</a:t>
            </a:fld>
            <a:endParaRPr lang="en-US"/>
          </a:p>
        </p:txBody>
      </p:sp>
    </p:spTree>
    <p:extLst>
      <p:ext uri="{BB962C8B-B14F-4D97-AF65-F5344CB8AC3E}">
        <p14:creationId xmlns:p14="http://schemas.microsoft.com/office/powerpoint/2010/main" val="2914619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CDBE90A-E602-454B-8E39-59D7B5CC3967}" type="datetimeFigureOut">
              <a:rPr lang="en-US" smtClean="0"/>
              <a:t>12/18/2011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D88C73-FC84-4EF2-8E52-7F1EBB59824E}" type="slidenum">
              <a:rPr lang="en-US" smtClean="0"/>
              <a:t>‹#›</a:t>
            </a:fld>
            <a:endParaRPr lang="en-US"/>
          </a:p>
        </p:txBody>
      </p:sp>
    </p:spTree>
    <p:extLst>
      <p:ext uri="{BB962C8B-B14F-4D97-AF65-F5344CB8AC3E}">
        <p14:creationId xmlns:p14="http://schemas.microsoft.com/office/powerpoint/2010/main" val="3810058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CDBE90A-E602-454B-8E39-59D7B5CC3967}" type="datetimeFigureOut">
              <a:rPr lang="en-US" smtClean="0"/>
              <a:t>12/18/2011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D88C73-FC84-4EF2-8E52-7F1EBB59824E}" type="slidenum">
              <a:rPr lang="en-US" smtClean="0"/>
              <a:t>‹#›</a:t>
            </a:fld>
            <a:endParaRPr lang="en-US"/>
          </a:p>
        </p:txBody>
      </p:sp>
    </p:spTree>
    <p:extLst>
      <p:ext uri="{BB962C8B-B14F-4D97-AF65-F5344CB8AC3E}">
        <p14:creationId xmlns:p14="http://schemas.microsoft.com/office/powerpoint/2010/main" val="876210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DBE90A-E602-454B-8E39-59D7B5CC3967}" type="datetimeFigureOut">
              <a:rPr lang="en-US" smtClean="0"/>
              <a:t>12/18/2011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D88C73-FC84-4EF2-8E52-7F1EBB59824E}" type="slidenum">
              <a:rPr lang="en-US" smtClean="0"/>
              <a:t>‹#›</a:t>
            </a:fld>
            <a:endParaRPr lang="en-US"/>
          </a:p>
        </p:txBody>
      </p:sp>
    </p:spTree>
    <p:extLst>
      <p:ext uri="{BB962C8B-B14F-4D97-AF65-F5344CB8AC3E}">
        <p14:creationId xmlns:p14="http://schemas.microsoft.com/office/powerpoint/2010/main" val="3078892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DBE90A-E602-454B-8E39-59D7B5CC3967}" type="datetimeFigureOut">
              <a:rPr lang="en-US" smtClean="0"/>
              <a:t>12/18/2011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D88C73-FC84-4EF2-8E52-7F1EBB59824E}" type="slidenum">
              <a:rPr lang="en-US" smtClean="0"/>
              <a:t>‹#›</a:t>
            </a:fld>
            <a:endParaRPr lang="en-US"/>
          </a:p>
        </p:txBody>
      </p:sp>
    </p:spTree>
    <p:extLst>
      <p:ext uri="{BB962C8B-B14F-4D97-AF65-F5344CB8AC3E}">
        <p14:creationId xmlns:p14="http://schemas.microsoft.com/office/powerpoint/2010/main" val="238753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DBE90A-E602-454B-8E39-59D7B5CC3967}" type="datetimeFigureOut">
              <a:rPr lang="en-US" smtClean="0"/>
              <a:t>12/18/2011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D88C73-FC84-4EF2-8E52-7F1EBB59824E}" type="slidenum">
              <a:rPr lang="en-US" smtClean="0"/>
              <a:t>‹#›</a:t>
            </a:fld>
            <a:endParaRPr lang="en-US"/>
          </a:p>
        </p:txBody>
      </p:sp>
    </p:spTree>
    <p:extLst>
      <p:ext uri="{BB962C8B-B14F-4D97-AF65-F5344CB8AC3E}">
        <p14:creationId xmlns:p14="http://schemas.microsoft.com/office/powerpoint/2010/main" val="3115107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DBE90A-E602-454B-8E39-59D7B5CC3967}" type="datetimeFigureOut">
              <a:rPr lang="en-US" smtClean="0"/>
              <a:t>12/18/2011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88C73-FC84-4EF2-8E52-7F1EBB59824E}" type="slidenum">
              <a:rPr lang="en-US" smtClean="0"/>
              <a:t>‹#›</a:t>
            </a:fld>
            <a:endParaRPr lang="en-US"/>
          </a:p>
        </p:txBody>
      </p:sp>
    </p:spTree>
    <p:extLst>
      <p:ext uri="{BB962C8B-B14F-4D97-AF65-F5344CB8AC3E}">
        <p14:creationId xmlns:p14="http://schemas.microsoft.com/office/powerpoint/2010/main" val="1632350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DBE90A-E602-454B-8E39-59D7B5CC3967}" type="datetimeFigureOut">
              <a:rPr lang="en-US" smtClean="0"/>
              <a:t>12/18/2011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88C73-FC84-4EF2-8E52-7F1EBB59824E}" type="slidenum">
              <a:rPr lang="en-US" smtClean="0"/>
              <a:t>‹#›</a:t>
            </a:fld>
            <a:endParaRPr lang="en-US"/>
          </a:p>
        </p:txBody>
      </p:sp>
    </p:spTree>
    <p:extLst>
      <p:ext uri="{BB962C8B-B14F-4D97-AF65-F5344CB8AC3E}">
        <p14:creationId xmlns:p14="http://schemas.microsoft.com/office/powerpoint/2010/main" val="184049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DBE90A-E602-454B-8E39-59D7B5CC3967}" type="datetimeFigureOut">
              <a:rPr lang="en-US" smtClean="0"/>
              <a:t>12/18/2011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D88C73-FC84-4EF2-8E52-7F1EBB59824E}" type="slidenum">
              <a:rPr lang="en-US" smtClean="0"/>
              <a:t>‹#›</a:t>
            </a:fld>
            <a:endParaRPr lang="en-US"/>
          </a:p>
        </p:txBody>
      </p:sp>
    </p:spTree>
    <p:extLst>
      <p:ext uri="{BB962C8B-B14F-4D97-AF65-F5344CB8AC3E}">
        <p14:creationId xmlns:p14="http://schemas.microsoft.com/office/powerpoint/2010/main" val="15244117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Straight Arrow Connector 21"/>
          <p:cNvCxnSpPr/>
          <p:nvPr/>
        </p:nvCxnSpPr>
        <p:spPr>
          <a:xfrm flipV="1">
            <a:off x="1219200" y="2446585"/>
            <a:ext cx="914400" cy="128721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9" name="Straight Arrow Connector 68"/>
          <p:cNvCxnSpPr/>
          <p:nvPr/>
        </p:nvCxnSpPr>
        <p:spPr>
          <a:xfrm flipV="1">
            <a:off x="4419600" y="6137998"/>
            <a:ext cx="3810000" cy="2"/>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73" name="TextBox 72"/>
          <p:cNvSpPr txBox="1"/>
          <p:nvPr/>
        </p:nvSpPr>
        <p:spPr>
          <a:xfrm>
            <a:off x="4475053" y="5796938"/>
            <a:ext cx="3297337" cy="353943"/>
          </a:xfrm>
          <a:prstGeom prst="rect">
            <a:avLst/>
          </a:prstGeom>
          <a:noFill/>
        </p:spPr>
        <p:txBody>
          <a:bodyPr wrap="square" rtlCol="0">
            <a:spAutoFit/>
          </a:bodyPr>
          <a:lstStyle/>
          <a:p>
            <a:pPr algn="ctr"/>
            <a:r>
              <a:rPr lang="ar-SA" sz="1700" dirty="0" smtClean="0">
                <a:cs typeface="MCS Taybah S_U normal." pitchFamily="2" charset="-78"/>
              </a:rPr>
              <a:t>السوابق القانونيه السابقة أو المشابهة</a:t>
            </a:r>
            <a:endParaRPr lang="en-US" sz="1700" dirty="0">
              <a:cs typeface="MCS Taybah S_U normal." pitchFamily="2" charset="-78"/>
            </a:endParaRPr>
          </a:p>
        </p:txBody>
      </p:sp>
      <p:cxnSp>
        <p:nvCxnSpPr>
          <p:cNvPr id="85" name="Straight Arrow Connector 84"/>
          <p:cNvCxnSpPr>
            <a:stCxn id="6" idx="3"/>
          </p:cNvCxnSpPr>
          <p:nvPr/>
        </p:nvCxnSpPr>
        <p:spPr>
          <a:xfrm flipV="1">
            <a:off x="2819400" y="4860869"/>
            <a:ext cx="457200" cy="54563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6" name="Straight Arrow Connector 85"/>
          <p:cNvCxnSpPr/>
          <p:nvPr/>
        </p:nvCxnSpPr>
        <p:spPr>
          <a:xfrm>
            <a:off x="2721429" y="5413177"/>
            <a:ext cx="555171" cy="61310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9" name="Straight Arrow Connector 58"/>
          <p:cNvCxnSpPr/>
          <p:nvPr/>
        </p:nvCxnSpPr>
        <p:spPr>
          <a:xfrm flipV="1">
            <a:off x="4343401" y="2494747"/>
            <a:ext cx="914400" cy="4308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0" name="Straight Arrow Connector 59"/>
          <p:cNvCxnSpPr/>
          <p:nvPr/>
        </p:nvCxnSpPr>
        <p:spPr>
          <a:xfrm>
            <a:off x="4267200" y="2875747"/>
            <a:ext cx="968829" cy="80667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3" name="Straight Arrow Connector 62"/>
          <p:cNvCxnSpPr/>
          <p:nvPr/>
        </p:nvCxnSpPr>
        <p:spPr>
          <a:xfrm>
            <a:off x="4299858" y="2911949"/>
            <a:ext cx="957943" cy="1368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1" name="Straight Arrow Connector 50"/>
          <p:cNvCxnSpPr/>
          <p:nvPr/>
        </p:nvCxnSpPr>
        <p:spPr>
          <a:xfrm flipV="1">
            <a:off x="6266270" y="3124200"/>
            <a:ext cx="2639278" cy="1"/>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cxnSp>
        <p:nvCxnSpPr>
          <p:cNvPr id="55" name="Straight Arrow Connector 54"/>
          <p:cNvCxnSpPr/>
          <p:nvPr/>
        </p:nvCxnSpPr>
        <p:spPr>
          <a:xfrm flipV="1">
            <a:off x="4419600" y="5055386"/>
            <a:ext cx="3810000" cy="2"/>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cxnSp>
        <p:nvCxnSpPr>
          <p:cNvPr id="56" name="Straight Arrow Connector 55"/>
          <p:cNvCxnSpPr/>
          <p:nvPr/>
        </p:nvCxnSpPr>
        <p:spPr>
          <a:xfrm flipV="1">
            <a:off x="6123722" y="2433192"/>
            <a:ext cx="853494" cy="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58" name="TextBox 57"/>
          <p:cNvSpPr txBox="1"/>
          <p:nvPr/>
        </p:nvSpPr>
        <p:spPr>
          <a:xfrm>
            <a:off x="6226100" y="2178708"/>
            <a:ext cx="806577" cy="246221"/>
          </a:xfrm>
          <a:prstGeom prst="rect">
            <a:avLst/>
          </a:prstGeom>
          <a:noFill/>
        </p:spPr>
        <p:txBody>
          <a:bodyPr wrap="square" rtlCol="0">
            <a:spAutoFit/>
          </a:bodyPr>
          <a:lstStyle/>
          <a:p>
            <a:pPr algn="ctr"/>
            <a:r>
              <a:rPr lang="ar-SA" sz="1000" dirty="0" smtClean="0">
                <a:cs typeface="MCS Taybah S_U normal." pitchFamily="2" charset="-78"/>
              </a:rPr>
              <a:t>اركانه</a:t>
            </a:r>
            <a:endParaRPr lang="en-US" sz="1000" dirty="0">
              <a:cs typeface="MCS Taybah S_U normal." pitchFamily="2" charset="-78"/>
            </a:endParaRPr>
          </a:p>
        </p:txBody>
      </p:sp>
      <p:cxnSp>
        <p:nvCxnSpPr>
          <p:cNvPr id="28" name="Straight Arrow Connector 27"/>
          <p:cNvCxnSpPr>
            <a:stCxn id="7" idx="3"/>
          </p:cNvCxnSpPr>
          <p:nvPr/>
        </p:nvCxnSpPr>
        <p:spPr>
          <a:xfrm flipV="1">
            <a:off x="4321629" y="589749"/>
            <a:ext cx="914400" cy="47705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6" name="Straight Arrow Connector 25"/>
          <p:cNvCxnSpPr/>
          <p:nvPr/>
        </p:nvCxnSpPr>
        <p:spPr>
          <a:xfrm flipV="1">
            <a:off x="2645229" y="1081484"/>
            <a:ext cx="914400" cy="84638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7" name="Straight Arrow Connector 26"/>
          <p:cNvCxnSpPr/>
          <p:nvPr/>
        </p:nvCxnSpPr>
        <p:spPr>
          <a:xfrm>
            <a:off x="2667000" y="1895213"/>
            <a:ext cx="914400" cy="97149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9" name="Straight Arrow Connector 28"/>
          <p:cNvCxnSpPr/>
          <p:nvPr/>
        </p:nvCxnSpPr>
        <p:spPr>
          <a:xfrm>
            <a:off x="4321628" y="1051475"/>
            <a:ext cx="1088572" cy="33676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 name="TextBox 3"/>
          <p:cNvSpPr txBox="1"/>
          <p:nvPr/>
        </p:nvSpPr>
        <p:spPr>
          <a:xfrm>
            <a:off x="76200" y="2726829"/>
            <a:ext cx="1219200" cy="1692771"/>
          </a:xfrm>
          <a:prstGeom prst="rect">
            <a:avLst/>
          </a:prstGeom>
          <a:solidFill>
            <a:schemeClr val="bg1"/>
          </a:solidFill>
          <a:ln w="57150">
            <a:solidFill>
              <a:srgbClr val="C00000"/>
            </a:solidFill>
          </a:ln>
        </p:spPr>
        <p:txBody>
          <a:bodyPr wrap="square" rtlCol="0">
            <a:spAutoFit/>
          </a:bodyPr>
          <a:lstStyle/>
          <a:p>
            <a:pPr algn="ctr"/>
            <a:r>
              <a:rPr lang="ar-SA" sz="2800" dirty="0" smtClean="0">
                <a:effectLst>
                  <a:glow rad="63500">
                    <a:schemeClr val="accent6">
                      <a:satMod val="175000"/>
                      <a:alpha val="40000"/>
                    </a:schemeClr>
                  </a:glow>
                </a:effectLst>
                <a:cs typeface="MCS Taybah S_U normal." pitchFamily="2" charset="-78"/>
              </a:rPr>
              <a:t>مصادر القانون</a:t>
            </a:r>
          </a:p>
          <a:p>
            <a:pPr algn="ctr"/>
            <a:r>
              <a:rPr lang="ar-SA" sz="1600" b="1" dirty="0" smtClean="0"/>
              <a:t>هو الاصل الذي يشتق منه كل شيء</a:t>
            </a:r>
            <a:endParaRPr lang="en-US" sz="1600" b="1" dirty="0"/>
          </a:p>
        </p:txBody>
      </p:sp>
      <p:sp>
        <p:nvSpPr>
          <p:cNvPr id="5" name="TextBox 4"/>
          <p:cNvSpPr txBox="1"/>
          <p:nvPr/>
        </p:nvSpPr>
        <p:spPr>
          <a:xfrm>
            <a:off x="1600200" y="1507629"/>
            <a:ext cx="1219200" cy="954107"/>
          </a:xfrm>
          <a:prstGeom prst="rect">
            <a:avLst/>
          </a:prstGeom>
          <a:solidFill>
            <a:schemeClr val="bg1">
              <a:lumMod val="65000"/>
            </a:schemeClr>
          </a:solidFill>
          <a:ln w="19050">
            <a:solidFill>
              <a:srgbClr val="C00000"/>
            </a:solidFill>
          </a:ln>
        </p:spPr>
        <p:txBody>
          <a:bodyPr wrap="square" rtlCol="0">
            <a:spAutoFit/>
          </a:bodyPr>
          <a:lstStyle/>
          <a:p>
            <a:pPr algn="ctr"/>
            <a:r>
              <a:rPr lang="ar-SA" sz="2800" dirty="0" smtClean="0">
                <a:solidFill>
                  <a:srgbClr val="0070C0"/>
                </a:solidFill>
                <a:cs typeface="MCS Taybah S_U normal." pitchFamily="2" charset="-78"/>
              </a:rPr>
              <a:t>رسمي</a:t>
            </a:r>
          </a:p>
          <a:p>
            <a:pPr algn="ctr"/>
            <a:r>
              <a:rPr lang="ar-SA" sz="1400" b="1" dirty="0" smtClean="0">
                <a:latin typeface="Simplified Arabic" pitchFamily="18" charset="-78"/>
                <a:cs typeface="Simplified Arabic" pitchFamily="18" charset="-78"/>
              </a:rPr>
              <a:t>تكون بترتيب وتدرج ثابت</a:t>
            </a:r>
            <a:endParaRPr lang="en-US" sz="1000" b="1" dirty="0">
              <a:latin typeface="Simplified Arabic" pitchFamily="18" charset="-78"/>
              <a:cs typeface="Simplified Arabic" pitchFamily="18" charset="-78"/>
            </a:endParaRPr>
          </a:p>
        </p:txBody>
      </p:sp>
      <p:sp>
        <p:nvSpPr>
          <p:cNvPr id="6" name="TextBox 5"/>
          <p:cNvSpPr txBox="1"/>
          <p:nvPr/>
        </p:nvSpPr>
        <p:spPr>
          <a:xfrm>
            <a:off x="1600200" y="5144892"/>
            <a:ext cx="1219200" cy="523220"/>
          </a:xfrm>
          <a:prstGeom prst="rect">
            <a:avLst/>
          </a:prstGeom>
          <a:solidFill>
            <a:schemeClr val="bg1">
              <a:lumMod val="65000"/>
            </a:schemeClr>
          </a:solidFill>
          <a:ln w="19050">
            <a:solidFill>
              <a:srgbClr val="C00000"/>
            </a:solidFill>
          </a:ln>
        </p:spPr>
        <p:txBody>
          <a:bodyPr wrap="square" rtlCol="0">
            <a:spAutoFit/>
          </a:bodyPr>
          <a:lstStyle/>
          <a:p>
            <a:pPr algn="ctr"/>
            <a:r>
              <a:rPr lang="ar-SA" sz="2800" dirty="0" smtClean="0">
                <a:solidFill>
                  <a:srgbClr val="0070C0"/>
                </a:solidFill>
                <a:cs typeface="MCS Taybah S_U normal." pitchFamily="2" charset="-78"/>
              </a:rPr>
              <a:t>غير رسمي </a:t>
            </a:r>
            <a:endParaRPr lang="en-US" sz="1600" b="1" dirty="0">
              <a:solidFill>
                <a:srgbClr val="0070C0"/>
              </a:solidFill>
            </a:endParaRPr>
          </a:p>
        </p:txBody>
      </p:sp>
      <p:sp>
        <p:nvSpPr>
          <p:cNvPr id="7" name="TextBox 6"/>
          <p:cNvSpPr txBox="1"/>
          <p:nvPr/>
        </p:nvSpPr>
        <p:spPr>
          <a:xfrm>
            <a:off x="3102429" y="328136"/>
            <a:ext cx="1219200" cy="1477328"/>
          </a:xfrm>
          <a:prstGeom prst="rect">
            <a:avLst/>
          </a:prstGeom>
          <a:solidFill>
            <a:schemeClr val="accent3">
              <a:lumMod val="40000"/>
              <a:lumOff val="60000"/>
            </a:schemeClr>
          </a:solidFill>
          <a:ln w="19050">
            <a:solidFill>
              <a:srgbClr val="C00000"/>
            </a:solidFill>
          </a:ln>
        </p:spPr>
        <p:txBody>
          <a:bodyPr wrap="square" rtlCol="0">
            <a:spAutoFit/>
          </a:bodyPr>
          <a:lstStyle/>
          <a:p>
            <a:pPr algn="ctr"/>
            <a:r>
              <a:rPr lang="ar-SA" sz="2800" dirty="0" smtClean="0">
                <a:solidFill>
                  <a:srgbClr val="C00000"/>
                </a:solidFill>
                <a:cs typeface="MCS Taybah S_U normal." pitchFamily="2" charset="-78"/>
              </a:rPr>
              <a:t>اصليه</a:t>
            </a:r>
          </a:p>
          <a:p>
            <a:pPr algn="ctr"/>
            <a:r>
              <a:rPr lang="ar-SA" sz="1200" b="1" dirty="0" smtClean="0">
                <a:latin typeface="Simplified Arabic" pitchFamily="18" charset="-78"/>
                <a:cs typeface="Simplified Arabic" pitchFamily="18" charset="-78"/>
              </a:rPr>
              <a:t>طرق معتمده تمر بها القاعده القانونيه وتكسبها صفة الالتزام ويرجع لها لحسم المنازعات</a:t>
            </a:r>
            <a:r>
              <a:rPr lang="ar-SA" sz="1400" b="1" dirty="0" smtClean="0">
                <a:latin typeface="Simplified Arabic" pitchFamily="18" charset="-78"/>
                <a:cs typeface="Simplified Arabic" pitchFamily="18" charset="-78"/>
              </a:rPr>
              <a:t> </a:t>
            </a:r>
            <a:endParaRPr lang="en-US" sz="1000" b="1" dirty="0">
              <a:latin typeface="Simplified Arabic" pitchFamily="18" charset="-78"/>
              <a:cs typeface="Simplified Arabic" pitchFamily="18" charset="-78"/>
            </a:endParaRPr>
          </a:p>
        </p:txBody>
      </p:sp>
      <p:sp>
        <p:nvSpPr>
          <p:cNvPr id="8" name="TextBox 7"/>
          <p:cNvSpPr txBox="1"/>
          <p:nvPr/>
        </p:nvSpPr>
        <p:spPr>
          <a:xfrm>
            <a:off x="3124200" y="2624316"/>
            <a:ext cx="1219200" cy="1261884"/>
          </a:xfrm>
          <a:prstGeom prst="rect">
            <a:avLst/>
          </a:prstGeom>
          <a:solidFill>
            <a:schemeClr val="accent3">
              <a:lumMod val="40000"/>
              <a:lumOff val="60000"/>
            </a:schemeClr>
          </a:solidFill>
          <a:ln w="19050">
            <a:solidFill>
              <a:srgbClr val="C00000"/>
            </a:solidFill>
          </a:ln>
        </p:spPr>
        <p:txBody>
          <a:bodyPr wrap="square" rtlCol="0">
            <a:spAutoFit/>
          </a:bodyPr>
          <a:lstStyle/>
          <a:p>
            <a:pPr algn="ctr"/>
            <a:r>
              <a:rPr lang="ar-SA" sz="2800" dirty="0" smtClean="0">
                <a:solidFill>
                  <a:srgbClr val="C00000"/>
                </a:solidFill>
                <a:cs typeface="MCS Taybah S_U normal." pitchFamily="2" charset="-78"/>
              </a:rPr>
              <a:t>احتياطيه</a:t>
            </a:r>
          </a:p>
          <a:p>
            <a:pPr algn="ctr"/>
            <a:r>
              <a:rPr lang="ar-SA" sz="1200" dirty="0" smtClean="0">
                <a:latin typeface="Simplified Arabic" pitchFamily="18" charset="-78"/>
                <a:cs typeface="Simplified Arabic" pitchFamily="18" charset="-78"/>
              </a:rPr>
              <a:t>يرجع لها القاضي فقط في حالة عدم وجود حل للنزاع عليه في المصادر الاصليه</a:t>
            </a:r>
          </a:p>
        </p:txBody>
      </p:sp>
      <p:sp>
        <p:nvSpPr>
          <p:cNvPr id="9" name="TextBox 8"/>
          <p:cNvSpPr txBox="1"/>
          <p:nvPr/>
        </p:nvSpPr>
        <p:spPr>
          <a:xfrm>
            <a:off x="5029200" y="367605"/>
            <a:ext cx="1219200" cy="646331"/>
          </a:xfrm>
          <a:prstGeom prst="rect">
            <a:avLst/>
          </a:prstGeom>
          <a:solidFill>
            <a:schemeClr val="bg1"/>
          </a:solidFill>
          <a:ln w="19050">
            <a:solidFill>
              <a:schemeClr val="tx2">
                <a:lumMod val="50000"/>
              </a:schemeClr>
            </a:solidFill>
          </a:ln>
        </p:spPr>
        <p:txBody>
          <a:bodyPr wrap="square" rtlCol="0">
            <a:spAutoFit/>
          </a:bodyPr>
          <a:lstStyle/>
          <a:p>
            <a:pPr algn="ctr"/>
            <a:r>
              <a:rPr lang="ar-SA" sz="1400" dirty="0" smtClean="0">
                <a:solidFill>
                  <a:schemeClr val="accent2">
                    <a:lumMod val="50000"/>
                  </a:schemeClr>
                </a:solidFill>
                <a:latin typeface="Simplified Arabic" pitchFamily="18" charset="-78"/>
                <a:cs typeface="MCS Taybah S_U normal." pitchFamily="2" charset="-78"/>
              </a:rPr>
              <a:t>التشريع</a:t>
            </a:r>
          </a:p>
          <a:p>
            <a:pPr algn="ctr"/>
            <a:r>
              <a:rPr lang="ar-SA" sz="700" b="1" dirty="0" smtClean="0">
                <a:latin typeface="Simplified Arabic" pitchFamily="18" charset="-78"/>
                <a:cs typeface="Simplified Arabic" pitchFamily="18" charset="-78"/>
              </a:rPr>
              <a:t>هو ما يصدر عن السلطة المختصة من قواعد مدونه تنظم العلقات بين الافراد او الافراد</a:t>
            </a:r>
            <a:r>
              <a:rPr lang="ar-SA" sz="700" b="1" dirty="0" smtClean="0">
                <a:solidFill>
                  <a:schemeClr val="accent2">
                    <a:lumMod val="50000"/>
                  </a:schemeClr>
                </a:solidFill>
                <a:latin typeface="Simplified Arabic" pitchFamily="18" charset="-78"/>
                <a:cs typeface="Simplified Arabic" pitchFamily="18" charset="-78"/>
              </a:rPr>
              <a:t> </a:t>
            </a:r>
            <a:r>
              <a:rPr lang="ar-SA" sz="700" b="1" dirty="0" smtClean="0">
                <a:latin typeface="Simplified Arabic" pitchFamily="18" charset="-78"/>
                <a:cs typeface="Simplified Arabic" pitchFamily="18" charset="-78"/>
              </a:rPr>
              <a:t>والدوله</a:t>
            </a:r>
            <a:endParaRPr lang="en-US" sz="700" b="1" dirty="0">
              <a:latin typeface="Simplified Arabic" pitchFamily="18" charset="-78"/>
              <a:cs typeface="Simplified Arabic" pitchFamily="18" charset="-78"/>
            </a:endParaRPr>
          </a:p>
        </p:txBody>
      </p:sp>
      <p:sp>
        <p:nvSpPr>
          <p:cNvPr id="10" name="TextBox 9"/>
          <p:cNvSpPr txBox="1"/>
          <p:nvPr/>
        </p:nvSpPr>
        <p:spPr>
          <a:xfrm>
            <a:off x="5034116" y="1230868"/>
            <a:ext cx="1219200" cy="369332"/>
          </a:xfrm>
          <a:prstGeom prst="rect">
            <a:avLst/>
          </a:prstGeom>
          <a:solidFill>
            <a:schemeClr val="bg1"/>
          </a:solidFill>
          <a:ln w="19050">
            <a:solidFill>
              <a:schemeClr val="tx2">
                <a:lumMod val="50000"/>
              </a:schemeClr>
            </a:solidFill>
          </a:ln>
        </p:spPr>
        <p:txBody>
          <a:bodyPr wrap="square" rtlCol="0">
            <a:spAutoFit/>
          </a:bodyPr>
          <a:lstStyle/>
          <a:p>
            <a:pPr algn="ctr"/>
            <a:r>
              <a:rPr lang="ar-SA" dirty="0" smtClean="0">
                <a:solidFill>
                  <a:schemeClr val="accent2">
                    <a:lumMod val="50000"/>
                  </a:schemeClr>
                </a:solidFill>
                <a:cs typeface="MCS Taybah S_U normal." pitchFamily="2" charset="-78"/>
              </a:rPr>
              <a:t>شريعه اسلامية</a:t>
            </a:r>
            <a:endParaRPr lang="en-US" sz="700" b="1" dirty="0">
              <a:solidFill>
                <a:schemeClr val="accent2">
                  <a:lumMod val="50000"/>
                </a:schemeClr>
              </a:solidFill>
              <a:latin typeface="Simplified Arabic" pitchFamily="18" charset="-78"/>
              <a:cs typeface="Simplified Arabic" pitchFamily="18" charset="-78"/>
            </a:endParaRPr>
          </a:p>
        </p:txBody>
      </p:sp>
      <p:sp>
        <p:nvSpPr>
          <p:cNvPr id="11" name="TextBox 10"/>
          <p:cNvSpPr txBox="1"/>
          <p:nvPr/>
        </p:nvSpPr>
        <p:spPr>
          <a:xfrm>
            <a:off x="7032677" y="1852136"/>
            <a:ext cx="838200" cy="707886"/>
          </a:xfrm>
          <a:prstGeom prst="rect">
            <a:avLst/>
          </a:prstGeom>
          <a:solidFill>
            <a:schemeClr val="bg1"/>
          </a:solidFill>
          <a:ln w="19050">
            <a:solidFill>
              <a:srgbClr val="7030A0"/>
            </a:solidFill>
          </a:ln>
        </p:spPr>
        <p:txBody>
          <a:bodyPr wrap="square" rtlCol="0">
            <a:spAutoFit/>
          </a:bodyPr>
          <a:lstStyle/>
          <a:p>
            <a:pPr algn="ctr"/>
            <a:r>
              <a:rPr lang="ar-SA" sz="1600" dirty="0" smtClean="0">
                <a:cs typeface="MCS Taybah S_U normal." pitchFamily="2" charset="-78"/>
              </a:rPr>
              <a:t>مادي</a:t>
            </a:r>
          </a:p>
          <a:p>
            <a:pPr algn="ctr"/>
            <a:r>
              <a:rPr lang="ar-SA" sz="800" dirty="0" smtClean="0">
                <a:latin typeface="Simplified Arabic" pitchFamily="18" charset="-78"/>
                <a:cs typeface="MCS Taybah S_U normal." pitchFamily="2" charset="-78"/>
              </a:rPr>
              <a:t>الاعتياد- العموميه- القدم – عدممخالفة النظام</a:t>
            </a:r>
            <a:endParaRPr lang="en-US" sz="800" dirty="0">
              <a:latin typeface="Simplified Arabic" pitchFamily="18" charset="-78"/>
              <a:cs typeface="Simplified Arabic" pitchFamily="18" charset="-78"/>
            </a:endParaRPr>
          </a:p>
        </p:txBody>
      </p:sp>
      <p:sp>
        <p:nvSpPr>
          <p:cNvPr id="12" name="TextBox 11"/>
          <p:cNvSpPr txBox="1"/>
          <p:nvPr/>
        </p:nvSpPr>
        <p:spPr>
          <a:xfrm>
            <a:off x="7423529" y="423446"/>
            <a:ext cx="838200" cy="338554"/>
          </a:xfrm>
          <a:prstGeom prst="rect">
            <a:avLst/>
          </a:prstGeom>
          <a:noFill/>
          <a:ln w="19050">
            <a:solidFill>
              <a:schemeClr val="tx2">
                <a:lumMod val="50000"/>
              </a:schemeClr>
            </a:solidFill>
          </a:ln>
        </p:spPr>
        <p:txBody>
          <a:bodyPr wrap="square" rtlCol="0">
            <a:spAutoFit/>
          </a:bodyPr>
          <a:lstStyle/>
          <a:p>
            <a:pPr algn="ctr"/>
            <a:r>
              <a:rPr lang="ar-SA" sz="1100" dirty="0" smtClean="0">
                <a:solidFill>
                  <a:srgbClr val="002060"/>
                </a:solidFill>
                <a:cs typeface="MCS Taybah S_U normal." pitchFamily="2" charset="-78"/>
              </a:rPr>
              <a:t>عادي</a:t>
            </a:r>
          </a:p>
          <a:p>
            <a:pPr algn="ctr"/>
            <a:r>
              <a:rPr lang="ar-SA" sz="500" dirty="0" smtClean="0">
                <a:solidFill>
                  <a:srgbClr val="002060"/>
                </a:solidFill>
                <a:latin typeface="Simplified Arabic" pitchFamily="18" charset="-78"/>
                <a:cs typeface="MCS Taybah S_U normal." pitchFamily="2" charset="-78"/>
              </a:rPr>
              <a:t>قوانين وانظمة </a:t>
            </a:r>
            <a:endParaRPr lang="en-US" sz="500" dirty="0">
              <a:solidFill>
                <a:srgbClr val="002060"/>
              </a:solidFill>
              <a:latin typeface="Simplified Arabic" pitchFamily="18" charset="-78"/>
              <a:cs typeface="Simplified Arabic" pitchFamily="18" charset="-78"/>
            </a:endParaRPr>
          </a:p>
        </p:txBody>
      </p:sp>
      <p:sp>
        <p:nvSpPr>
          <p:cNvPr id="13" name="TextBox 12"/>
          <p:cNvSpPr txBox="1"/>
          <p:nvPr/>
        </p:nvSpPr>
        <p:spPr>
          <a:xfrm>
            <a:off x="7423529" y="804446"/>
            <a:ext cx="838200" cy="338554"/>
          </a:xfrm>
          <a:prstGeom prst="rect">
            <a:avLst/>
          </a:prstGeom>
          <a:noFill/>
          <a:ln w="19050">
            <a:solidFill>
              <a:schemeClr val="tx2">
                <a:lumMod val="50000"/>
              </a:schemeClr>
            </a:solidFill>
          </a:ln>
        </p:spPr>
        <p:txBody>
          <a:bodyPr wrap="square" rtlCol="0">
            <a:spAutoFit/>
          </a:bodyPr>
          <a:lstStyle/>
          <a:p>
            <a:pPr algn="ctr"/>
            <a:r>
              <a:rPr lang="ar-SA" sz="1100" dirty="0" smtClean="0">
                <a:solidFill>
                  <a:srgbClr val="002060"/>
                </a:solidFill>
                <a:cs typeface="MCS Taybah S_U normal." pitchFamily="2" charset="-78"/>
              </a:rPr>
              <a:t>فرعي</a:t>
            </a:r>
          </a:p>
          <a:p>
            <a:pPr algn="ctr"/>
            <a:r>
              <a:rPr lang="ar-SA" sz="500" dirty="0" smtClean="0">
                <a:solidFill>
                  <a:srgbClr val="002060"/>
                </a:solidFill>
                <a:latin typeface="Simplified Arabic" pitchFamily="18" charset="-78"/>
                <a:cs typeface="MCS Taybah S_U normal." pitchFamily="2" charset="-78"/>
              </a:rPr>
              <a:t>اللوائح</a:t>
            </a:r>
            <a:endParaRPr lang="en-US" sz="300" dirty="0">
              <a:solidFill>
                <a:srgbClr val="002060"/>
              </a:solidFill>
              <a:latin typeface="Simplified Arabic" pitchFamily="18" charset="-78"/>
              <a:cs typeface="Simplified Arabic" pitchFamily="18" charset="-78"/>
            </a:endParaRPr>
          </a:p>
        </p:txBody>
      </p:sp>
      <p:sp>
        <p:nvSpPr>
          <p:cNvPr id="14" name="TextBox 13"/>
          <p:cNvSpPr txBox="1"/>
          <p:nvPr/>
        </p:nvSpPr>
        <p:spPr>
          <a:xfrm>
            <a:off x="5029200" y="1920895"/>
            <a:ext cx="1201330" cy="769441"/>
          </a:xfrm>
          <a:prstGeom prst="rect">
            <a:avLst/>
          </a:prstGeom>
          <a:solidFill>
            <a:schemeClr val="bg1"/>
          </a:solidFill>
          <a:ln w="19050">
            <a:solidFill>
              <a:srgbClr val="7030A0"/>
            </a:solidFill>
          </a:ln>
        </p:spPr>
        <p:txBody>
          <a:bodyPr wrap="square" rtlCol="0">
            <a:spAutoFit/>
          </a:bodyPr>
          <a:lstStyle/>
          <a:p>
            <a:pPr algn="ctr"/>
            <a:r>
              <a:rPr lang="ar-SA" sz="2000" dirty="0" smtClean="0">
                <a:cs typeface="MCS Taybah S_U normal." pitchFamily="2" charset="-78"/>
              </a:rPr>
              <a:t>العرف </a:t>
            </a:r>
          </a:p>
          <a:p>
            <a:pPr algn="ctr"/>
            <a:r>
              <a:rPr lang="ar-SA" sz="800" b="1" dirty="0" smtClean="0">
                <a:latin typeface="Simplified Arabic" pitchFamily="18" charset="-78"/>
                <a:cs typeface="Simplified Arabic" pitchFamily="18" charset="-78"/>
              </a:rPr>
              <a:t>كونتها الحاجه الاجتماعيه وتوارثتها الاجيال واعتقد الناس وجوب اتباعه</a:t>
            </a:r>
            <a:endParaRPr lang="en-US" sz="800" b="1" dirty="0">
              <a:latin typeface="Simplified Arabic" pitchFamily="18" charset="-78"/>
              <a:cs typeface="Simplified Arabic" pitchFamily="18" charset="-78"/>
            </a:endParaRPr>
          </a:p>
        </p:txBody>
      </p:sp>
      <p:sp>
        <p:nvSpPr>
          <p:cNvPr id="15" name="TextBox 14"/>
          <p:cNvSpPr txBox="1"/>
          <p:nvPr/>
        </p:nvSpPr>
        <p:spPr>
          <a:xfrm>
            <a:off x="5034116" y="2819400"/>
            <a:ext cx="1201330" cy="353943"/>
          </a:xfrm>
          <a:prstGeom prst="rect">
            <a:avLst/>
          </a:prstGeom>
          <a:solidFill>
            <a:schemeClr val="bg1"/>
          </a:solidFill>
          <a:ln w="19050">
            <a:solidFill>
              <a:srgbClr val="7030A0"/>
            </a:solidFill>
          </a:ln>
        </p:spPr>
        <p:txBody>
          <a:bodyPr wrap="square" rtlCol="0">
            <a:spAutoFit/>
          </a:bodyPr>
          <a:lstStyle/>
          <a:p>
            <a:pPr algn="ctr"/>
            <a:r>
              <a:rPr lang="ar-SA" sz="1700" dirty="0" smtClean="0">
                <a:cs typeface="MCS Taybah S_U normal." pitchFamily="2" charset="-78"/>
              </a:rPr>
              <a:t>القانون الطبيعي</a:t>
            </a:r>
            <a:endParaRPr lang="en-US" sz="1700" dirty="0">
              <a:latin typeface="Simplified Arabic" pitchFamily="18" charset="-78"/>
              <a:cs typeface="Simplified Arabic" pitchFamily="18" charset="-78"/>
            </a:endParaRPr>
          </a:p>
        </p:txBody>
      </p:sp>
      <p:sp>
        <p:nvSpPr>
          <p:cNvPr id="16" name="TextBox 15"/>
          <p:cNvSpPr txBox="1"/>
          <p:nvPr/>
        </p:nvSpPr>
        <p:spPr>
          <a:xfrm>
            <a:off x="5034116" y="3364468"/>
            <a:ext cx="1201330" cy="369332"/>
          </a:xfrm>
          <a:prstGeom prst="rect">
            <a:avLst/>
          </a:prstGeom>
          <a:solidFill>
            <a:schemeClr val="bg1"/>
          </a:solidFill>
          <a:ln w="19050">
            <a:solidFill>
              <a:srgbClr val="7030A0"/>
            </a:solidFill>
          </a:ln>
        </p:spPr>
        <p:txBody>
          <a:bodyPr wrap="square" rtlCol="0">
            <a:spAutoFit/>
          </a:bodyPr>
          <a:lstStyle/>
          <a:p>
            <a:pPr algn="ctr"/>
            <a:r>
              <a:rPr lang="ar-SA" dirty="0" smtClean="0">
                <a:cs typeface="MCS Taybah S_U normal." pitchFamily="2" charset="-78"/>
              </a:rPr>
              <a:t>مبادئ العداله</a:t>
            </a:r>
            <a:endParaRPr lang="en-US" sz="700" dirty="0">
              <a:latin typeface="Simplified Arabic" pitchFamily="18" charset="-78"/>
              <a:cs typeface="Simplified Arabic" pitchFamily="18" charset="-78"/>
            </a:endParaRPr>
          </a:p>
        </p:txBody>
      </p:sp>
      <p:sp>
        <p:nvSpPr>
          <p:cNvPr id="17" name="TextBox 16"/>
          <p:cNvSpPr txBox="1"/>
          <p:nvPr/>
        </p:nvSpPr>
        <p:spPr>
          <a:xfrm>
            <a:off x="7924800" y="1852136"/>
            <a:ext cx="838200" cy="707886"/>
          </a:xfrm>
          <a:prstGeom prst="rect">
            <a:avLst/>
          </a:prstGeom>
          <a:solidFill>
            <a:schemeClr val="bg1"/>
          </a:solidFill>
          <a:ln w="19050">
            <a:solidFill>
              <a:srgbClr val="7030A0"/>
            </a:solidFill>
          </a:ln>
        </p:spPr>
        <p:txBody>
          <a:bodyPr wrap="square" rtlCol="0">
            <a:spAutoFit/>
          </a:bodyPr>
          <a:lstStyle/>
          <a:p>
            <a:pPr algn="ctr"/>
            <a:r>
              <a:rPr lang="ar-SA" sz="1600" dirty="0" smtClean="0">
                <a:cs typeface="MCS Taybah S_U normal." pitchFamily="2" charset="-78"/>
              </a:rPr>
              <a:t>معنوي</a:t>
            </a:r>
          </a:p>
          <a:p>
            <a:pPr algn="ctr"/>
            <a:r>
              <a:rPr lang="ar-SA" sz="800" dirty="0" smtClean="0">
                <a:latin typeface="Simplified Arabic" pitchFamily="18" charset="-78"/>
                <a:cs typeface="MCS Taybah S_U normal." pitchFamily="2" charset="-78"/>
              </a:rPr>
              <a:t>تكرار السلوك لمدة طويله بشكل ثابت ومستقر</a:t>
            </a:r>
            <a:endParaRPr lang="en-US" sz="100" dirty="0">
              <a:latin typeface="Simplified Arabic" pitchFamily="18" charset="-78"/>
              <a:cs typeface="MCS Taybah S_U normal." pitchFamily="2" charset="-78"/>
            </a:endParaRPr>
          </a:p>
        </p:txBody>
      </p:sp>
      <p:sp>
        <p:nvSpPr>
          <p:cNvPr id="19" name="TextBox 18"/>
          <p:cNvSpPr txBox="1"/>
          <p:nvPr/>
        </p:nvSpPr>
        <p:spPr>
          <a:xfrm>
            <a:off x="4419600" y="4691591"/>
            <a:ext cx="3684298" cy="353943"/>
          </a:xfrm>
          <a:prstGeom prst="rect">
            <a:avLst/>
          </a:prstGeom>
          <a:noFill/>
        </p:spPr>
        <p:txBody>
          <a:bodyPr wrap="square" rtlCol="0">
            <a:spAutoFit/>
          </a:bodyPr>
          <a:lstStyle/>
          <a:p>
            <a:pPr algn="ctr"/>
            <a:r>
              <a:rPr lang="ar-SA" sz="1700" dirty="0" smtClean="0">
                <a:cs typeface="MCS Taybah S_U normal." pitchFamily="2" charset="-78"/>
              </a:rPr>
              <a:t>يقصد فيه الفقه القانونين من خلال تحليل اساتذة القانون</a:t>
            </a:r>
            <a:endParaRPr lang="en-US" sz="1700" dirty="0">
              <a:cs typeface="MCS Taybah S_U normal." pitchFamily="2" charset="-78"/>
            </a:endParaRPr>
          </a:p>
        </p:txBody>
      </p:sp>
      <p:sp>
        <p:nvSpPr>
          <p:cNvPr id="20" name="TextBox 19"/>
          <p:cNvSpPr txBox="1"/>
          <p:nvPr/>
        </p:nvSpPr>
        <p:spPr>
          <a:xfrm>
            <a:off x="6477000" y="3301424"/>
            <a:ext cx="2286000" cy="400110"/>
          </a:xfrm>
          <a:prstGeom prst="rect">
            <a:avLst/>
          </a:prstGeom>
          <a:noFill/>
        </p:spPr>
        <p:txBody>
          <a:bodyPr wrap="square" rtlCol="0">
            <a:spAutoFit/>
          </a:bodyPr>
          <a:lstStyle/>
          <a:p>
            <a:pPr algn="ctr"/>
            <a:r>
              <a:rPr lang="ar-SA" sz="1000" dirty="0" smtClean="0">
                <a:cs typeface="MCS Taybah S_U normal." pitchFamily="2" charset="-78"/>
              </a:rPr>
              <a:t>تؤسس على وحي العقل والنظر السليم وروح العدل الطبيعي ..وتمثل روح القوانين في نصوصها ومضمونها</a:t>
            </a:r>
          </a:p>
        </p:txBody>
      </p:sp>
      <p:cxnSp>
        <p:nvCxnSpPr>
          <p:cNvPr id="23" name="Straight Arrow Connector 22"/>
          <p:cNvCxnSpPr>
            <a:stCxn id="4" idx="3"/>
            <a:endCxn id="6" idx="0"/>
          </p:cNvCxnSpPr>
          <p:nvPr/>
        </p:nvCxnSpPr>
        <p:spPr>
          <a:xfrm>
            <a:off x="1295400" y="3573215"/>
            <a:ext cx="914400" cy="157167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2" name="Straight Arrow Connector 31"/>
          <p:cNvCxnSpPr>
            <a:stCxn id="9" idx="3"/>
            <a:endCxn id="13" idx="1"/>
          </p:cNvCxnSpPr>
          <p:nvPr/>
        </p:nvCxnSpPr>
        <p:spPr>
          <a:xfrm>
            <a:off x="6248400" y="690771"/>
            <a:ext cx="1175129" cy="28295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3" name="Straight Arrow Connector 32"/>
          <p:cNvCxnSpPr/>
          <p:nvPr/>
        </p:nvCxnSpPr>
        <p:spPr>
          <a:xfrm flipV="1">
            <a:off x="6248400" y="199495"/>
            <a:ext cx="1175129" cy="48630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4" name="TextBox 43"/>
          <p:cNvSpPr txBox="1"/>
          <p:nvPr/>
        </p:nvSpPr>
        <p:spPr>
          <a:xfrm>
            <a:off x="6477000" y="1166336"/>
            <a:ext cx="2428548" cy="400110"/>
          </a:xfrm>
          <a:prstGeom prst="rect">
            <a:avLst/>
          </a:prstGeom>
          <a:noFill/>
        </p:spPr>
        <p:txBody>
          <a:bodyPr wrap="square" rtlCol="0">
            <a:spAutoFit/>
          </a:bodyPr>
          <a:lstStyle/>
          <a:p>
            <a:pPr algn="ctr"/>
            <a:r>
              <a:rPr lang="ar-SA" sz="1000" dirty="0" smtClean="0">
                <a:cs typeface="MCS Taybah S_U normal." pitchFamily="2" charset="-78"/>
              </a:rPr>
              <a:t>تعتبر المصدر الرسمي الاساسي للقانون في المملكة ويتم الرجوع اليها عند عدم وجود نظام يحكم المسأله</a:t>
            </a:r>
          </a:p>
        </p:txBody>
      </p:sp>
      <p:cxnSp>
        <p:nvCxnSpPr>
          <p:cNvPr id="64" name="Straight Arrow Connector 63"/>
          <p:cNvCxnSpPr/>
          <p:nvPr/>
        </p:nvCxnSpPr>
        <p:spPr>
          <a:xfrm flipV="1">
            <a:off x="6248400" y="1507628"/>
            <a:ext cx="2639278" cy="1"/>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67" name="TextBox 66"/>
          <p:cNvSpPr txBox="1"/>
          <p:nvPr/>
        </p:nvSpPr>
        <p:spPr>
          <a:xfrm>
            <a:off x="3124200" y="4621672"/>
            <a:ext cx="1219200" cy="523220"/>
          </a:xfrm>
          <a:prstGeom prst="rect">
            <a:avLst/>
          </a:prstGeom>
          <a:solidFill>
            <a:schemeClr val="accent6">
              <a:lumMod val="40000"/>
              <a:lumOff val="60000"/>
            </a:schemeClr>
          </a:solidFill>
          <a:ln w="19050">
            <a:solidFill>
              <a:schemeClr val="accent3">
                <a:lumMod val="50000"/>
              </a:schemeClr>
            </a:solidFill>
          </a:ln>
        </p:spPr>
        <p:txBody>
          <a:bodyPr wrap="square" rtlCol="0">
            <a:spAutoFit/>
          </a:bodyPr>
          <a:lstStyle/>
          <a:p>
            <a:pPr algn="ctr"/>
            <a:r>
              <a:rPr lang="ar-SA" sz="2800" dirty="0" smtClean="0">
                <a:solidFill>
                  <a:srgbClr val="00B050"/>
                </a:solidFill>
                <a:cs typeface="MCS Taybah S_U normal." pitchFamily="2" charset="-78"/>
              </a:rPr>
              <a:t>فقه</a:t>
            </a:r>
            <a:endParaRPr lang="en-US" sz="1000" b="1" dirty="0">
              <a:solidFill>
                <a:srgbClr val="00B050"/>
              </a:solidFill>
              <a:latin typeface="Simplified Arabic" pitchFamily="18" charset="-78"/>
              <a:cs typeface="Simplified Arabic" pitchFamily="18" charset="-78"/>
            </a:endParaRPr>
          </a:p>
        </p:txBody>
      </p:sp>
      <p:sp>
        <p:nvSpPr>
          <p:cNvPr id="68" name="TextBox 67"/>
          <p:cNvSpPr txBox="1"/>
          <p:nvPr/>
        </p:nvSpPr>
        <p:spPr>
          <a:xfrm>
            <a:off x="3124200" y="5764672"/>
            <a:ext cx="1219200" cy="523220"/>
          </a:xfrm>
          <a:prstGeom prst="rect">
            <a:avLst/>
          </a:prstGeom>
          <a:solidFill>
            <a:schemeClr val="accent6">
              <a:lumMod val="40000"/>
              <a:lumOff val="60000"/>
            </a:schemeClr>
          </a:solidFill>
          <a:ln w="19050">
            <a:solidFill>
              <a:schemeClr val="accent3">
                <a:lumMod val="50000"/>
              </a:schemeClr>
            </a:solidFill>
          </a:ln>
        </p:spPr>
        <p:txBody>
          <a:bodyPr wrap="square" rtlCol="0">
            <a:spAutoFit/>
          </a:bodyPr>
          <a:lstStyle/>
          <a:p>
            <a:pPr algn="ctr"/>
            <a:r>
              <a:rPr lang="ar-SA" sz="2800" dirty="0" smtClean="0">
                <a:solidFill>
                  <a:srgbClr val="00B050"/>
                </a:solidFill>
                <a:cs typeface="MCS Taybah S_U normal." pitchFamily="2" charset="-78"/>
              </a:rPr>
              <a:t>القضاء</a:t>
            </a:r>
            <a:endParaRPr lang="en-US" sz="1000" b="1" dirty="0">
              <a:solidFill>
                <a:srgbClr val="00B050"/>
              </a:solidFill>
              <a:latin typeface="Simplified Arabic" pitchFamily="18" charset="-78"/>
              <a:cs typeface="Simplified Arabic" pitchFamily="18" charset="-78"/>
            </a:endParaRPr>
          </a:p>
        </p:txBody>
      </p:sp>
      <p:sp>
        <p:nvSpPr>
          <p:cNvPr id="74" name="TextBox 73"/>
          <p:cNvSpPr txBox="1"/>
          <p:nvPr/>
        </p:nvSpPr>
        <p:spPr>
          <a:xfrm>
            <a:off x="6477000" y="2724090"/>
            <a:ext cx="2286000" cy="400110"/>
          </a:xfrm>
          <a:prstGeom prst="rect">
            <a:avLst/>
          </a:prstGeom>
          <a:noFill/>
        </p:spPr>
        <p:txBody>
          <a:bodyPr wrap="square" rtlCol="0">
            <a:spAutoFit/>
          </a:bodyPr>
          <a:lstStyle/>
          <a:p>
            <a:pPr algn="ctr"/>
            <a:r>
              <a:rPr lang="ar-SA" sz="1000" dirty="0" smtClean="0">
                <a:cs typeface="MCS Taybah S_U normal." pitchFamily="2" charset="-78"/>
              </a:rPr>
              <a:t>مجموعة من القواعد التي تحكم السلوك الاجتماعي للانسان ومصدرها العام الفطري ..ولا تتغير بتغير الزمان والمكان </a:t>
            </a:r>
          </a:p>
        </p:txBody>
      </p:sp>
      <p:cxnSp>
        <p:nvCxnSpPr>
          <p:cNvPr id="75" name="Straight Arrow Connector 74"/>
          <p:cNvCxnSpPr/>
          <p:nvPr/>
        </p:nvCxnSpPr>
        <p:spPr>
          <a:xfrm flipV="1">
            <a:off x="6248400" y="3682424"/>
            <a:ext cx="2639278" cy="1"/>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76" name="TextBox 75"/>
          <p:cNvSpPr txBox="1"/>
          <p:nvPr/>
        </p:nvSpPr>
        <p:spPr>
          <a:xfrm>
            <a:off x="7216711" y="3701534"/>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77" name="TextBox 76"/>
          <p:cNvSpPr txBox="1"/>
          <p:nvPr/>
        </p:nvSpPr>
        <p:spPr>
          <a:xfrm>
            <a:off x="7162800" y="3091934"/>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78" name="TextBox 77"/>
          <p:cNvSpPr txBox="1"/>
          <p:nvPr/>
        </p:nvSpPr>
        <p:spPr>
          <a:xfrm>
            <a:off x="5822823" y="5068692"/>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79" name="TextBox 78"/>
          <p:cNvSpPr txBox="1"/>
          <p:nvPr/>
        </p:nvSpPr>
        <p:spPr>
          <a:xfrm>
            <a:off x="5815074" y="6139934"/>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80" name="TextBox 79"/>
          <p:cNvSpPr txBox="1"/>
          <p:nvPr/>
        </p:nvSpPr>
        <p:spPr>
          <a:xfrm>
            <a:off x="7326085" y="1499617"/>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81" name="TextBox 80"/>
          <p:cNvSpPr txBox="1"/>
          <p:nvPr/>
        </p:nvSpPr>
        <p:spPr>
          <a:xfrm>
            <a:off x="4227539" y="2367915"/>
            <a:ext cx="806577" cy="246221"/>
          </a:xfrm>
          <a:prstGeom prst="rect">
            <a:avLst/>
          </a:prstGeom>
          <a:noFill/>
        </p:spPr>
        <p:txBody>
          <a:bodyPr wrap="square" rtlCol="0">
            <a:spAutoFit/>
          </a:bodyPr>
          <a:lstStyle/>
          <a:p>
            <a:pPr algn="ctr"/>
            <a:r>
              <a:rPr lang="ar-SA" sz="1000" dirty="0" smtClean="0">
                <a:solidFill>
                  <a:srgbClr val="C00000"/>
                </a:solidFill>
                <a:cs typeface="MCS Taybah S_U normal." pitchFamily="2" charset="-78"/>
              </a:rPr>
              <a:t>انواعه</a:t>
            </a:r>
            <a:endParaRPr lang="en-US" sz="1000" dirty="0">
              <a:solidFill>
                <a:srgbClr val="C00000"/>
              </a:solidFill>
              <a:cs typeface="MCS Taybah S_U normal." pitchFamily="2" charset="-78"/>
            </a:endParaRPr>
          </a:p>
        </p:txBody>
      </p:sp>
      <p:sp>
        <p:nvSpPr>
          <p:cNvPr id="82" name="TextBox 81"/>
          <p:cNvSpPr txBox="1"/>
          <p:nvPr/>
        </p:nvSpPr>
        <p:spPr>
          <a:xfrm>
            <a:off x="4321628" y="896779"/>
            <a:ext cx="806577" cy="246221"/>
          </a:xfrm>
          <a:prstGeom prst="rect">
            <a:avLst/>
          </a:prstGeom>
          <a:noFill/>
        </p:spPr>
        <p:txBody>
          <a:bodyPr wrap="square" rtlCol="0">
            <a:spAutoFit/>
          </a:bodyPr>
          <a:lstStyle/>
          <a:p>
            <a:pPr algn="ctr"/>
            <a:r>
              <a:rPr lang="ar-SA" sz="1000" dirty="0" smtClean="0">
                <a:solidFill>
                  <a:srgbClr val="C00000"/>
                </a:solidFill>
                <a:cs typeface="MCS Taybah S_U normal." pitchFamily="2" charset="-78"/>
              </a:rPr>
              <a:t>انواعه</a:t>
            </a:r>
            <a:endParaRPr lang="en-US" sz="1000" dirty="0">
              <a:solidFill>
                <a:srgbClr val="C00000"/>
              </a:solidFill>
              <a:cs typeface="MCS Taybah S_U normal." pitchFamily="2" charset="-78"/>
            </a:endParaRPr>
          </a:p>
        </p:txBody>
      </p:sp>
      <p:sp>
        <p:nvSpPr>
          <p:cNvPr id="83" name="TextBox 82"/>
          <p:cNvSpPr txBox="1"/>
          <p:nvPr/>
        </p:nvSpPr>
        <p:spPr>
          <a:xfrm>
            <a:off x="6351558" y="241873"/>
            <a:ext cx="806577" cy="246221"/>
          </a:xfrm>
          <a:prstGeom prst="rect">
            <a:avLst/>
          </a:prstGeom>
          <a:noFill/>
        </p:spPr>
        <p:txBody>
          <a:bodyPr wrap="square" rtlCol="0">
            <a:spAutoFit/>
          </a:bodyPr>
          <a:lstStyle/>
          <a:p>
            <a:pPr algn="ctr"/>
            <a:r>
              <a:rPr lang="ar-SA" sz="1000" dirty="0" smtClean="0">
                <a:solidFill>
                  <a:srgbClr val="C00000"/>
                </a:solidFill>
                <a:cs typeface="MCS Taybah S_U normal." pitchFamily="2" charset="-78"/>
              </a:rPr>
              <a:t>انواعه</a:t>
            </a:r>
            <a:endParaRPr lang="en-US" sz="1000" dirty="0">
              <a:solidFill>
                <a:srgbClr val="C00000"/>
              </a:solidFill>
              <a:cs typeface="MCS Taybah S_U normal." pitchFamily="2" charset="-78"/>
            </a:endParaRPr>
          </a:p>
        </p:txBody>
      </p:sp>
      <p:sp>
        <p:nvSpPr>
          <p:cNvPr id="84" name="TextBox 83"/>
          <p:cNvSpPr txBox="1"/>
          <p:nvPr/>
        </p:nvSpPr>
        <p:spPr>
          <a:xfrm>
            <a:off x="2590800" y="1825915"/>
            <a:ext cx="806577" cy="246221"/>
          </a:xfrm>
          <a:prstGeom prst="rect">
            <a:avLst/>
          </a:prstGeom>
          <a:noFill/>
        </p:spPr>
        <p:txBody>
          <a:bodyPr wrap="square" rtlCol="0">
            <a:spAutoFit/>
          </a:bodyPr>
          <a:lstStyle/>
          <a:p>
            <a:pPr algn="ctr"/>
            <a:r>
              <a:rPr lang="ar-SA" sz="1000" dirty="0" smtClean="0">
                <a:solidFill>
                  <a:srgbClr val="C00000"/>
                </a:solidFill>
                <a:cs typeface="MCS Taybah S_U normal." pitchFamily="2" charset="-78"/>
              </a:rPr>
              <a:t>انواعه</a:t>
            </a:r>
            <a:endParaRPr lang="en-US" sz="1000" dirty="0">
              <a:solidFill>
                <a:srgbClr val="C00000"/>
              </a:solidFill>
              <a:cs typeface="MCS Taybah S_U normal." pitchFamily="2" charset="-78"/>
            </a:endParaRPr>
          </a:p>
        </p:txBody>
      </p:sp>
      <p:sp>
        <p:nvSpPr>
          <p:cNvPr id="65" name="TextBox 64"/>
          <p:cNvSpPr txBox="1"/>
          <p:nvPr/>
        </p:nvSpPr>
        <p:spPr>
          <a:xfrm>
            <a:off x="7423529" y="27494"/>
            <a:ext cx="838200" cy="353943"/>
          </a:xfrm>
          <a:prstGeom prst="rect">
            <a:avLst/>
          </a:prstGeom>
          <a:noFill/>
          <a:ln w="19050">
            <a:solidFill>
              <a:schemeClr val="tx2">
                <a:lumMod val="50000"/>
              </a:schemeClr>
            </a:solidFill>
          </a:ln>
        </p:spPr>
        <p:txBody>
          <a:bodyPr wrap="square" rtlCol="0">
            <a:spAutoFit/>
          </a:bodyPr>
          <a:lstStyle/>
          <a:p>
            <a:pPr algn="ctr"/>
            <a:r>
              <a:rPr lang="ar-SA" sz="1100" dirty="0" smtClean="0">
                <a:solidFill>
                  <a:srgbClr val="002060"/>
                </a:solidFill>
                <a:cs typeface="MCS Taybah S_U normal." pitchFamily="2" charset="-78"/>
              </a:rPr>
              <a:t>تشريع اساسي</a:t>
            </a:r>
          </a:p>
          <a:p>
            <a:pPr algn="ctr"/>
            <a:r>
              <a:rPr lang="ar-SA" sz="600" dirty="0" smtClean="0">
                <a:solidFill>
                  <a:srgbClr val="002060"/>
                </a:solidFill>
                <a:latin typeface="Simplified Arabic" pitchFamily="18" charset="-78"/>
                <a:cs typeface="MCS Taybah S_U normal." pitchFamily="2" charset="-78"/>
              </a:rPr>
              <a:t>دستور</a:t>
            </a:r>
            <a:endParaRPr lang="en-US" sz="500" dirty="0">
              <a:solidFill>
                <a:srgbClr val="002060"/>
              </a:solidFill>
              <a:latin typeface="Simplified Arabic" pitchFamily="18" charset="-78"/>
              <a:cs typeface="Simplified Arabic" pitchFamily="18" charset="-78"/>
            </a:endParaRPr>
          </a:p>
        </p:txBody>
      </p:sp>
      <p:cxnSp>
        <p:nvCxnSpPr>
          <p:cNvPr id="66" name="Straight Arrow Connector 65"/>
          <p:cNvCxnSpPr/>
          <p:nvPr/>
        </p:nvCxnSpPr>
        <p:spPr>
          <a:xfrm flipV="1">
            <a:off x="6267573" y="685797"/>
            <a:ext cx="1123827" cy="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6918780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1" name="Straight Connector 140"/>
          <p:cNvCxnSpPr>
            <a:stCxn id="126" idx="0"/>
            <a:endCxn id="122" idx="2"/>
          </p:cNvCxnSpPr>
          <p:nvPr/>
        </p:nvCxnSpPr>
        <p:spPr>
          <a:xfrm>
            <a:off x="6134100" y="4996190"/>
            <a:ext cx="0" cy="16332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76200" y="2726829"/>
            <a:ext cx="1219200" cy="1738938"/>
          </a:xfrm>
          <a:prstGeom prst="rect">
            <a:avLst/>
          </a:prstGeom>
          <a:noFill/>
          <a:ln w="38100">
            <a:solidFill>
              <a:srgbClr val="7030A0"/>
            </a:solidFill>
          </a:ln>
          <a:effectLst>
            <a:glow rad="63500">
              <a:schemeClr val="accent4">
                <a:satMod val="175000"/>
                <a:alpha val="40000"/>
              </a:schemeClr>
            </a:glow>
          </a:effectLst>
        </p:spPr>
        <p:txBody>
          <a:bodyPr wrap="square" rtlCol="0">
            <a:spAutoFit/>
          </a:bodyPr>
          <a:lstStyle/>
          <a:p>
            <a:pPr algn="ctr"/>
            <a:r>
              <a:rPr lang="ar-SA" sz="2400" dirty="0" smtClean="0">
                <a:effectLst>
                  <a:glow rad="101600">
                    <a:schemeClr val="accent4">
                      <a:satMod val="175000"/>
                      <a:alpha val="40000"/>
                    </a:schemeClr>
                  </a:glow>
                </a:effectLst>
                <a:cs typeface="MCS Taybah S_U normal." pitchFamily="2" charset="-78"/>
              </a:rPr>
              <a:t>شرح مفصل </a:t>
            </a:r>
            <a:r>
              <a:rPr lang="ar-SA" sz="2800" dirty="0" smtClean="0">
                <a:effectLst>
                  <a:glow rad="101600">
                    <a:schemeClr val="accent4">
                      <a:satMod val="175000"/>
                      <a:alpha val="40000"/>
                    </a:schemeClr>
                  </a:glow>
                </a:effectLst>
                <a:cs typeface="MCS Taybah S_U normal." pitchFamily="2" charset="-78"/>
              </a:rPr>
              <a:t>التشريع</a:t>
            </a:r>
            <a:endParaRPr lang="ar-SA" sz="4400" dirty="0" smtClean="0">
              <a:effectLst>
                <a:glow rad="101600">
                  <a:schemeClr val="accent4">
                    <a:satMod val="175000"/>
                    <a:alpha val="40000"/>
                  </a:schemeClr>
                </a:glow>
              </a:effectLst>
              <a:cs typeface="MCS Taybah S_U normal." pitchFamily="2" charset="-78"/>
            </a:endParaRPr>
          </a:p>
          <a:p>
            <a:pPr algn="ctr"/>
            <a:r>
              <a:rPr lang="ar-SA" sz="1100" b="1" dirty="0" smtClean="0">
                <a:latin typeface="Simplified Arabic" pitchFamily="18" charset="-78"/>
                <a:cs typeface="Simplified Arabic" pitchFamily="18" charset="-78"/>
              </a:rPr>
              <a:t>هو ما يصدر عن السلطة المختصة من قواعد مدونه تنظم العلقات بين الافراد او الافراد والدوله</a:t>
            </a:r>
            <a:endParaRPr lang="en-US" sz="1100" b="1" dirty="0" smtClean="0">
              <a:latin typeface="Simplified Arabic" pitchFamily="18" charset="-78"/>
              <a:cs typeface="Simplified Arabic" pitchFamily="18" charset="-78"/>
            </a:endParaRPr>
          </a:p>
        </p:txBody>
      </p:sp>
      <p:sp>
        <p:nvSpPr>
          <p:cNvPr id="6" name="TextBox 5"/>
          <p:cNvSpPr txBox="1"/>
          <p:nvPr/>
        </p:nvSpPr>
        <p:spPr>
          <a:xfrm>
            <a:off x="1981200" y="5230912"/>
            <a:ext cx="1219200" cy="523220"/>
          </a:xfrm>
          <a:prstGeom prst="rect">
            <a:avLst/>
          </a:prstGeom>
          <a:solidFill>
            <a:schemeClr val="accent5">
              <a:lumMod val="60000"/>
              <a:lumOff val="40000"/>
            </a:schemeClr>
          </a:solidFill>
          <a:ln w="19050">
            <a:solidFill>
              <a:srgbClr val="C00000"/>
            </a:solidFill>
          </a:ln>
        </p:spPr>
        <p:txBody>
          <a:bodyPr wrap="square" rtlCol="0">
            <a:spAutoFit/>
          </a:bodyPr>
          <a:lstStyle/>
          <a:p>
            <a:pPr algn="ctr"/>
            <a:r>
              <a:rPr lang="ar-SA" sz="2800" dirty="0" smtClean="0">
                <a:solidFill>
                  <a:schemeClr val="bg2">
                    <a:lumMod val="10000"/>
                  </a:schemeClr>
                </a:solidFill>
                <a:cs typeface="MCS Taybah S_U normal." pitchFamily="2" charset="-78"/>
              </a:rPr>
              <a:t>فـرعـي</a:t>
            </a:r>
            <a:endParaRPr lang="en-US" sz="1600" dirty="0">
              <a:solidFill>
                <a:schemeClr val="bg2">
                  <a:lumMod val="10000"/>
                </a:schemeClr>
              </a:solidFill>
            </a:endParaRPr>
          </a:p>
        </p:txBody>
      </p:sp>
      <p:cxnSp>
        <p:nvCxnSpPr>
          <p:cNvPr id="22" name="Straight Arrow Connector 21"/>
          <p:cNvCxnSpPr>
            <a:stCxn id="4" idx="3"/>
          </p:cNvCxnSpPr>
          <p:nvPr/>
        </p:nvCxnSpPr>
        <p:spPr>
          <a:xfrm>
            <a:off x="1295400" y="3596298"/>
            <a:ext cx="11430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3" name="Straight Arrow Connector 22"/>
          <p:cNvCxnSpPr>
            <a:stCxn id="4" idx="3"/>
            <a:endCxn id="6" idx="0"/>
          </p:cNvCxnSpPr>
          <p:nvPr/>
        </p:nvCxnSpPr>
        <p:spPr>
          <a:xfrm>
            <a:off x="1295400" y="3596298"/>
            <a:ext cx="1295400" cy="163461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96" name="Straight Arrow Connector 95"/>
          <p:cNvCxnSpPr/>
          <p:nvPr/>
        </p:nvCxnSpPr>
        <p:spPr>
          <a:xfrm flipV="1">
            <a:off x="1295400" y="1425208"/>
            <a:ext cx="1071033" cy="217109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99" name="TextBox 98"/>
          <p:cNvSpPr txBox="1"/>
          <p:nvPr/>
        </p:nvSpPr>
        <p:spPr>
          <a:xfrm>
            <a:off x="1752600" y="549533"/>
            <a:ext cx="1227667" cy="1261884"/>
          </a:xfrm>
          <a:prstGeom prst="rect">
            <a:avLst/>
          </a:prstGeom>
          <a:solidFill>
            <a:schemeClr val="accent5">
              <a:lumMod val="60000"/>
              <a:lumOff val="40000"/>
            </a:schemeClr>
          </a:solidFill>
          <a:ln w="19050">
            <a:solidFill>
              <a:srgbClr val="C00000"/>
            </a:solidFill>
          </a:ln>
        </p:spPr>
        <p:txBody>
          <a:bodyPr wrap="square" rtlCol="0">
            <a:spAutoFit/>
          </a:bodyPr>
          <a:lstStyle/>
          <a:p>
            <a:pPr algn="ctr"/>
            <a:r>
              <a:rPr lang="ar-SA" sz="2800" dirty="0" smtClean="0">
                <a:solidFill>
                  <a:schemeClr val="bg2">
                    <a:lumMod val="10000"/>
                  </a:schemeClr>
                </a:solidFill>
                <a:cs typeface="MCS Taybah S_U normal." pitchFamily="2" charset="-78"/>
              </a:rPr>
              <a:t>تشريع اساسي</a:t>
            </a:r>
          </a:p>
          <a:p>
            <a:pPr algn="ctr"/>
            <a:r>
              <a:rPr lang="ar-SA" sz="2000" dirty="0" smtClean="0">
                <a:solidFill>
                  <a:schemeClr val="bg2">
                    <a:lumMod val="10000"/>
                  </a:schemeClr>
                </a:solidFill>
                <a:latin typeface="Simplified Arabic" pitchFamily="18" charset="-78"/>
                <a:cs typeface="MCS Taybah S_U normal." pitchFamily="2" charset="-78"/>
              </a:rPr>
              <a:t>دستور</a:t>
            </a:r>
            <a:endParaRPr lang="en-US" sz="800" dirty="0">
              <a:solidFill>
                <a:schemeClr val="bg2">
                  <a:lumMod val="10000"/>
                </a:schemeClr>
              </a:solidFill>
              <a:latin typeface="Simplified Arabic" pitchFamily="18" charset="-78"/>
              <a:cs typeface="Simplified Arabic" pitchFamily="18" charset="-78"/>
            </a:endParaRPr>
          </a:p>
        </p:txBody>
      </p:sp>
      <p:cxnSp>
        <p:nvCxnSpPr>
          <p:cNvPr id="100" name="Straight Arrow Connector 99"/>
          <p:cNvCxnSpPr/>
          <p:nvPr/>
        </p:nvCxnSpPr>
        <p:spPr>
          <a:xfrm>
            <a:off x="2980267" y="1427440"/>
            <a:ext cx="2429933" cy="0"/>
          </a:xfrm>
          <a:prstGeom prst="straightConnector1">
            <a:avLst/>
          </a:prstGeom>
          <a:ln>
            <a:headEnd type="oval"/>
            <a:tailEnd type="arrow"/>
          </a:ln>
        </p:spPr>
        <p:style>
          <a:lnRef idx="2">
            <a:schemeClr val="dk1"/>
          </a:lnRef>
          <a:fillRef idx="0">
            <a:schemeClr val="dk1"/>
          </a:fillRef>
          <a:effectRef idx="1">
            <a:schemeClr val="dk1"/>
          </a:effectRef>
          <a:fontRef idx="minor">
            <a:schemeClr val="tx1"/>
          </a:fontRef>
        </p:style>
      </p:cxnSp>
      <p:sp>
        <p:nvSpPr>
          <p:cNvPr id="101" name="TextBox 100"/>
          <p:cNvSpPr txBox="1"/>
          <p:nvPr/>
        </p:nvSpPr>
        <p:spPr>
          <a:xfrm>
            <a:off x="3048000" y="596443"/>
            <a:ext cx="2101977" cy="830997"/>
          </a:xfrm>
          <a:prstGeom prst="rect">
            <a:avLst/>
          </a:prstGeom>
          <a:noFill/>
        </p:spPr>
        <p:txBody>
          <a:bodyPr wrap="square" rtlCol="0">
            <a:spAutoFit/>
          </a:bodyPr>
          <a:lstStyle/>
          <a:p>
            <a:pPr algn="ctr"/>
            <a:r>
              <a:rPr lang="ar-SA" sz="1200" dirty="0" smtClean="0">
                <a:cs typeface="MCS Taybah S_U normal." pitchFamily="2" charset="-78"/>
              </a:rPr>
              <a:t>يحتل المركز الأول من حيث الأهمية ولا يجوز وفقا لمبدأ تردج التشريعات تجازو في المرتبه للعادي او الفرعي ..وهو من اصعب انواع التشريعات في التعديل والاضافه والحذف</a:t>
            </a:r>
            <a:endParaRPr lang="en-US" sz="1200" dirty="0">
              <a:cs typeface="MCS Taybah S_U normal." pitchFamily="2" charset="-78"/>
            </a:endParaRPr>
          </a:p>
        </p:txBody>
      </p:sp>
      <p:sp>
        <p:nvSpPr>
          <p:cNvPr id="102" name="TextBox 101"/>
          <p:cNvSpPr txBox="1"/>
          <p:nvPr/>
        </p:nvSpPr>
        <p:spPr>
          <a:xfrm>
            <a:off x="3657599" y="457200"/>
            <a:ext cx="806577" cy="215444"/>
          </a:xfrm>
          <a:prstGeom prst="rect">
            <a:avLst/>
          </a:prstGeom>
          <a:noFill/>
        </p:spPr>
        <p:txBody>
          <a:bodyPr wrap="square" rtlCol="0">
            <a:spAutoFit/>
          </a:bodyPr>
          <a:lstStyle/>
          <a:p>
            <a:pPr algn="ctr"/>
            <a:r>
              <a:rPr lang="ar-SA" sz="8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105" name="TextBox 104"/>
          <p:cNvSpPr txBox="1"/>
          <p:nvPr/>
        </p:nvSpPr>
        <p:spPr>
          <a:xfrm>
            <a:off x="3689223" y="1425208"/>
            <a:ext cx="806577" cy="230832"/>
          </a:xfrm>
          <a:prstGeom prst="rect">
            <a:avLst/>
          </a:prstGeom>
          <a:noFill/>
        </p:spPr>
        <p:txBody>
          <a:bodyPr wrap="square" rtlCol="0">
            <a:spAutoFit/>
          </a:bodyPr>
          <a:lstStyle/>
          <a:p>
            <a:pPr algn="ctr"/>
            <a:r>
              <a:rPr lang="ar-SA" sz="900" dirty="0" smtClean="0">
                <a:solidFill>
                  <a:srgbClr val="C00000"/>
                </a:solidFill>
                <a:cs typeface="MCS Taybah S_U normal." pitchFamily="2" charset="-78"/>
              </a:rPr>
              <a:t>اختصاصاته </a:t>
            </a:r>
            <a:endParaRPr lang="en-US" sz="600" dirty="0">
              <a:solidFill>
                <a:srgbClr val="C00000"/>
              </a:solidFill>
              <a:cs typeface="MCS Taybah S_U normal." pitchFamily="2" charset="-78"/>
            </a:endParaRPr>
          </a:p>
        </p:txBody>
      </p:sp>
      <p:graphicFrame>
        <p:nvGraphicFramePr>
          <p:cNvPr id="111" name="Table 110"/>
          <p:cNvGraphicFramePr>
            <a:graphicFrameLocks noGrp="1"/>
          </p:cNvGraphicFramePr>
          <p:nvPr>
            <p:extLst>
              <p:ext uri="{D42A27DB-BD31-4B8C-83A1-F6EECF244321}">
                <p14:modId xmlns:p14="http://schemas.microsoft.com/office/powerpoint/2010/main" val="363629879"/>
              </p:ext>
            </p:extLst>
          </p:nvPr>
        </p:nvGraphicFramePr>
        <p:xfrm>
          <a:off x="5486400" y="574978"/>
          <a:ext cx="3581400" cy="1004862"/>
        </p:xfrm>
        <a:graphic>
          <a:graphicData uri="http://schemas.openxmlformats.org/drawingml/2006/table">
            <a:tbl>
              <a:tblPr firstRow="1" bandRow="1">
                <a:tableStyleId>{5940675A-B579-460E-94D1-54222C63F5DA}</a:tableStyleId>
              </a:tblPr>
              <a:tblGrid>
                <a:gridCol w="1066800"/>
                <a:gridCol w="1219200"/>
                <a:gridCol w="1295400"/>
              </a:tblGrid>
              <a:tr h="547662">
                <a:tc>
                  <a:txBody>
                    <a:bodyPr/>
                    <a:lstStyle/>
                    <a:p>
                      <a:pPr algn="ctr"/>
                      <a:r>
                        <a:rPr lang="ar-SA" sz="1000" b="0" dirty="0" smtClean="0">
                          <a:cs typeface="AL-Mohanad" pitchFamily="2" charset="-78"/>
                        </a:rPr>
                        <a:t>المبادئ الاقتصادية للدوله</a:t>
                      </a:r>
                      <a:endParaRPr lang="en-US" sz="1000" b="0" dirty="0">
                        <a:cs typeface="AL-Mohanad" pitchFamily="2" charset="-78"/>
                      </a:endParaRPr>
                    </a:p>
                  </a:txBody>
                  <a:tcPr anchor="ctr"/>
                </a:tc>
                <a:tc>
                  <a:txBody>
                    <a:bodyPr/>
                    <a:lstStyle/>
                    <a:p>
                      <a:pPr algn="ctr"/>
                      <a:r>
                        <a:rPr lang="ar-SA" sz="1000" b="0" dirty="0" smtClean="0">
                          <a:cs typeface="AL-Mohanad" pitchFamily="2" charset="-78"/>
                        </a:rPr>
                        <a:t>مقومات المتجتمع</a:t>
                      </a:r>
                      <a:r>
                        <a:rPr lang="ar-SA" sz="1000" b="0" baseline="0" dirty="0" smtClean="0">
                          <a:cs typeface="AL-Mohanad" pitchFamily="2" charset="-78"/>
                        </a:rPr>
                        <a:t> والحقوق  والواجبات لأفراد المجتمع</a:t>
                      </a:r>
                      <a:endParaRPr lang="en-US" sz="1000" b="0" dirty="0">
                        <a:cs typeface="AL-Mohanad" pitchFamily="2" charset="-78"/>
                      </a:endParaRPr>
                    </a:p>
                  </a:txBody>
                  <a:tcPr anchor="ctr"/>
                </a:tc>
                <a:tc>
                  <a:txBody>
                    <a:bodyPr/>
                    <a:lstStyle/>
                    <a:p>
                      <a:pPr algn="ctr"/>
                      <a:r>
                        <a:rPr lang="ar-SA" sz="1000" b="0" dirty="0" smtClean="0">
                          <a:cs typeface="AL-Mohanad" pitchFamily="2" charset="-78"/>
                        </a:rPr>
                        <a:t>المبادئ العامع المتعلقة  بشكل عام الدولة ونظام الحكم</a:t>
                      </a:r>
                      <a:endParaRPr lang="en-US" sz="1000" b="0" dirty="0">
                        <a:cs typeface="AL-Mohanad" pitchFamily="2" charset="-78"/>
                      </a:endParaRPr>
                    </a:p>
                  </a:txBody>
                  <a:tcPr anchor="ctr"/>
                </a:tc>
              </a:tr>
              <a:tr h="456222">
                <a:tc gridSpan="2">
                  <a:txBody>
                    <a:bodyPr/>
                    <a:lstStyle/>
                    <a:p>
                      <a:pPr algn="ctr"/>
                      <a:r>
                        <a:rPr lang="ar-SA" sz="1000" b="0" dirty="0" smtClean="0">
                          <a:cs typeface="AL-Mohanad" pitchFamily="2" charset="-78"/>
                        </a:rPr>
                        <a:t>ايرادات الدولة والكيفيةفي صرفها والرقابه على اداء الجهاز الحكومي</a:t>
                      </a:r>
                      <a:endParaRPr lang="en-US" sz="1000" b="0" dirty="0">
                        <a:cs typeface="AL-Mohanad" pitchFamily="2" charset="-78"/>
                      </a:endParaRPr>
                    </a:p>
                  </a:txBody>
                  <a:tcPr anchor="ctr"/>
                </a:tc>
                <a:tc hMerge="1">
                  <a:txBody>
                    <a:bodyPr/>
                    <a:lstStyle/>
                    <a:p>
                      <a:endParaRPr lang="en-US" sz="1000" dirty="0">
                        <a:cs typeface="AL-Mohanad" pitchFamily="2" charset="-78"/>
                      </a:endParaRPr>
                    </a:p>
                  </a:txBody>
                  <a:tcPr/>
                </a:tc>
                <a:tc>
                  <a:txBody>
                    <a:bodyPr/>
                    <a:lstStyle/>
                    <a:p>
                      <a:pPr algn="ctr"/>
                      <a:r>
                        <a:rPr lang="ar-SA" sz="1000" b="0" dirty="0" smtClean="0">
                          <a:cs typeface="AL-Mohanad" pitchFamily="2" charset="-78"/>
                        </a:rPr>
                        <a:t>تنظيم سلطات</a:t>
                      </a:r>
                      <a:r>
                        <a:rPr lang="ar-SA" sz="1000" b="0" baseline="0" dirty="0" smtClean="0">
                          <a:cs typeface="AL-Mohanad" pitchFamily="2" charset="-78"/>
                        </a:rPr>
                        <a:t> الدولة الثلاث: </a:t>
                      </a:r>
                      <a:r>
                        <a:rPr lang="ar-SA" sz="900" b="0" baseline="0" dirty="0" smtClean="0">
                          <a:cs typeface="AL-Mohanad" pitchFamily="2" charset="-78"/>
                        </a:rPr>
                        <a:t>تشريعي- تنفيذي- قضائي</a:t>
                      </a:r>
                      <a:endParaRPr lang="en-US" sz="900" b="0" dirty="0">
                        <a:cs typeface="AL-Mohanad" pitchFamily="2" charset="-78"/>
                      </a:endParaRPr>
                    </a:p>
                  </a:txBody>
                  <a:tcPr anchor="ctr"/>
                </a:tc>
              </a:tr>
            </a:tbl>
          </a:graphicData>
        </a:graphic>
      </p:graphicFrame>
      <p:sp>
        <p:nvSpPr>
          <p:cNvPr id="5" name="TextBox 4"/>
          <p:cNvSpPr txBox="1"/>
          <p:nvPr/>
        </p:nvSpPr>
        <p:spPr>
          <a:xfrm>
            <a:off x="1905000" y="2893519"/>
            <a:ext cx="1219200" cy="830997"/>
          </a:xfrm>
          <a:prstGeom prst="rect">
            <a:avLst/>
          </a:prstGeom>
          <a:solidFill>
            <a:schemeClr val="accent5">
              <a:lumMod val="60000"/>
              <a:lumOff val="40000"/>
            </a:schemeClr>
          </a:solidFill>
          <a:ln w="19050">
            <a:solidFill>
              <a:srgbClr val="C00000"/>
            </a:solidFill>
          </a:ln>
        </p:spPr>
        <p:txBody>
          <a:bodyPr wrap="square" rtlCol="0">
            <a:spAutoFit/>
          </a:bodyPr>
          <a:lstStyle/>
          <a:p>
            <a:pPr algn="ctr"/>
            <a:r>
              <a:rPr lang="ar-SA" sz="2800" dirty="0" smtClean="0">
                <a:solidFill>
                  <a:schemeClr val="bg2">
                    <a:lumMod val="10000"/>
                  </a:schemeClr>
                </a:solidFill>
                <a:cs typeface="MCS Taybah S_U normal." pitchFamily="2" charset="-78"/>
              </a:rPr>
              <a:t>عادي</a:t>
            </a:r>
          </a:p>
          <a:p>
            <a:pPr algn="ctr"/>
            <a:r>
              <a:rPr lang="ar-SA" sz="2000" dirty="0" smtClean="0">
                <a:solidFill>
                  <a:schemeClr val="bg2">
                    <a:lumMod val="10000"/>
                  </a:schemeClr>
                </a:solidFill>
                <a:latin typeface="Simplified Arabic" pitchFamily="18" charset="-78"/>
                <a:cs typeface="MCS Taybah S_U normal." pitchFamily="2" charset="-78"/>
              </a:rPr>
              <a:t>انظمة وقوانين</a:t>
            </a:r>
            <a:endParaRPr lang="en-US" sz="800" dirty="0">
              <a:solidFill>
                <a:schemeClr val="bg2">
                  <a:lumMod val="10000"/>
                </a:schemeClr>
              </a:solidFill>
              <a:latin typeface="Simplified Arabic" pitchFamily="18" charset="-78"/>
              <a:cs typeface="Simplified Arabic" pitchFamily="18" charset="-78"/>
            </a:endParaRPr>
          </a:p>
        </p:txBody>
      </p:sp>
      <p:cxnSp>
        <p:nvCxnSpPr>
          <p:cNvPr id="112" name="Straight Arrow Connector 111"/>
          <p:cNvCxnSpPr/>
          <p:nvPr/>
        </p:nvCxnSpPr>
        <p:spPr>
          <a:xfrm>
            <a:off x="3124200" y="3704156"/>
            <a:ext cx="2429933" cy="0"/>
          </a:xfrm>
          <a:prstGeom prst="straightConnector1">
            <a:avLst/>
          </a:prstGeom>
          <a:ln>
            <a:headEnd type="oval"/>
            <a:tailEnd type="arrow"/>
          </a:ln>
        </p:spPr>
        <p:style>
          <a:lnRef idx="2">
            <a:schemeClr val="dk1"/>
          </a:lnRef>
          <a:fillRef idx="0">
            <a:schemeClr val="dk1"/>
          </a:fillRef>
          <a:effectRef idx="1">
            <a:schemeClr val="dk1"/>
          </a:effectRef>
          <a:fontRef idx="minor">
            <a:schemeClr val="tx1"/>
          </a:fontRef>
        </p:style>
      </p:cxnSp>
      <p:sp>
        <p:nvSpPr>
          <p:cNvPr id="113" name="TextBox 112"/>
          <p:cNvSpPr txBox="1"/>
          <p:nvPr/>
        </p:nvSpPr>
        <p:spPr>
          <a:xfrm>
            <a:off x="3115733" y="2939686"/>
            <a:ext cx="2101977" cy="784830"/>
          </a:xfrm>
          <a:prstGeom prst="rect">
            <a:avLst/>
          </a:prstGeom>
          <a:noFill/>
        </p:spPr>
        <p:txBody>
          <a:bodyPr wrap="square" rtlCol="0">
            <a:spAutoFit/>
          </a:bodyPr>
          <a:lstStyle/>
          <a:p>
            <a:pPr algn="ctr"/>
            <a:r>
              <a:rPr lang="ar-SA" sz="1200" dirty="0" smtClean="0">
                <a:cs typeface="MCS Taybah S_U normal." pitchFamily="2" charset="-78"/>
              </a:rPr>
              <a:t>هي التشريعات التي تصدرها السلطة التشريعيه وفقا للاجراءات المنصوص عليها في التشريع الاساسي</a:t>
            </a:r>
          </a:p>
          <a:p>
            <a:pPr algn="ctr"/>
            <a:r>
              <a:rPr lang="ar-SA" sz="900" dirty="0" smtClean="0">
                <a:solidFill>
                  <a:schemeClr val="tx2">
                    <a:lumMod val="50000"/>
                  </a:schemeClr>
                </a:solidFill>
                <a:cs typeface="MCS Taybah S_U normal." pitchFamily="2" charset="-78"/>
              </a:rPr>
              <a:t>نظام العمل – نظام الاوراق التجارية – الرشوة التحيكم</a:t>
            </a:r>
            <a:endParaRPr lang="en-US" sz="900" dirty="0">
              <a:solidFill>
                <a:schemeClr val="tx2">
                  <a:lumMod val="50000"/>
                </a:schemeClr>
              </a:solidFill>
              <a:cs typeface="MCS Taybah S_U normal." pitchFamily="2" charset="-78"/>
            </a:endParaRPr>
          </a:p>
        </p:txBody>
      </p:sp>
      <p:sp>
        <p:nvSpPr>
          <p:cNvPr id="114" name="TextBox 113"/>
          <p:cNvSpPr txBox="1"/>
          <p:nvPr/>
        </p:nvSpPr>
        <p:spPr>
          <a:xfrm>
            <a:off x="3725332" y="2733916"/>
            <a:ext cx="806577" cy="215444"/>
          </a:xfrm>
          <a:prstGeom prst="rect">
            <a:avLst/>
          </a:prstGeom>
          <a:noFill/>
        </p:spPr>
        <p:txBody>
          <a:bodyPr wrap="square" rtlCol="0">
            <a:spAutoFit/>
          </a:bodyPr>
          <a:lstStyle/>
          <a:p>
            <a:pPr algn="ctr"/>
            <a:r>
              <a:rPr lang="ar-SA" sz="8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115" name="TextBox 114"/>
          <p:cNvSpPr txBox="1"/>
          <p:nvPr/>
        </p:nvSpPr>
        <p:spPr>
          <a:xfrm>
            <a:off x="3244977" y="5765884"/>
            <a:ext cx="2057400" cy="253916"/>
          </a:xfrm>
          <a:prstGeom prst="rect">
            <a:avLst/>
          </a:prstGeom>
          <a:noFill/>
        </p:spPr>
        <p:txBody>
          <a:bodyPr wrap="square" rtlCol="0">
            <a:spAutoFit/>
          </a:bodyPr>
          <a:lstStyle/>
          <a:p>
            <a:pPr algn="ctr"/>
            <a:r>
              <a:rPr lang="ar-SA" sz="1050" dirty="0" smtClean="0">
                <a:solidFill>
                  <a:srgbClr val="C00000"/>
                </a:solidFill>
                <a:cs typeface="MCS Taybah S_U normal." pitchFamily="2" charset="-78"/>
              </a:rPr>
              <a:t>انواعـــــــــــها</a:t>
            </a:r>
            <a:endParaRPr lang="en-US" sz="800" dirty="0">
              <a:solidFill>
                <a:srgbClr val="C00000"/>
              </a:solidFill>
              <a:cs typeface="MCS Taybah S_U normal." pitchFamily="2" charset="-78"/>
            </a:endParaRPr>
          </a:p>
        </p:txBody>
      </p:sp>
      <p:graphicFrame>
        <p:nvGraphicFramePr>
          <p:cNvPr id="116" name="Table 115"/>
          <p:cNvGraphicFramePr>
            <a:graphicFrameLocks noGrp="1"/>
          </p:cNvGraphicFramePr>
          <p:nvPr>
            <p:extLst>
              <p:ext uri="{D42A27DB-BD31-4B8C-83A1-F6EECF244321}">
                <p14:modId xmlns:p14="http://schemas.microsoft.com/office/powerpoint/2010/main" val="1214487484"/>
              </p:ext>
            </p:extLst>
          </p:nvPr>
        </p:nvGraphicFramePr>
        <p:xfrm>
          <a:off x="5638800" y="2286000"/>
          <a:ext cx="3352800" cy="1757677"/>
        </p:xfrm>
        <a:graphic>
          <a:graphicData uri="http://schemas.openxmlformats.org/drawingml/2006/table">
            <a:tbl>
              <a:tblPr firstRow="1" bandRow="1">
                <a:tableStyleId>{5C22544A-7EE6-4342-B048-85BDC9FD1C3A}</a:tableStyleId>
              </a:tblPr>
              <a:tblGrid>
                <a:gridCol w="3352800"/>
              </a:tblGrid>
              <a:tr h="300151">
                <a:tc>
                  <a:txBody>
                    <a:bodyPr/>
                    <a:lstStyle/>
                    <a:p>
                      <a:pPr algn="r"/>
                      <a:r>
                        <a:rPr lang="ar-SA" sz="1200" b="0" dirty="0" smtClean="0">
                          <a:solidFill>
                            <a:schemeClr val="tx1"/>
                          </a:solidFill>
                          <a:cs typeface="MCS Taybah S_U normal." pitchFamily="2" charset="-78"/>
                        </a:rPr>
                        <a:t>1- </a:t>
                      </a:r>
                      <a:r>
                        <a:rPr lang="ar-SA" sz="1200" b="0" dirty="0" smtClean="0">
                          <a:solidFill>
                            <a:srgbClr val="C00000"/>
                          </a:solidFill>
                          <a:cs typeface="MCS Taybah S_U normal." pitchFamily="2" charset="-78"/>
                        </a:rPr>
                        <a:t>الاقتراح والاعداد</a:t>
                      </a:r>
                      <a:r>
                        <a:rPr lang="ar-SA" sz="1200" b="0" baseline="0" dirty="0" smtClean="0">
                          <a:solidFill>
                            <a:srgbClr val="C00000"/>
                          </a:solidFill>
                          <a:cs typeface="MCS Taybah S_U normal." pitchFamily="2" charset="-78"/>
                        </a:rPr>
                        <a:t> </a:t>
                      </a:r>
                      <a:r>
                        <a:rPr lang="ar-SA" sz="1200" b="0" baseline="0" dirty="0" smtClean="0">
                          <a:solidFill>
                            <a:schemeClr val="tx1"/>
                          </a:solidFill>
                          <a:cs typeface="MCS Taybah S_U normal." pitchFamily="2" charset="-78"/>
                        </a:rPr>
                        <a:t>: </a:t>
                      </a:r>
                      <a:r>
                        <a:rPr lang="ar-SA" sz="1050" b="0" baseline="0" dirty="0" smtClean="0">
                          <a:solidFill>
                            <a:schemeClr val="tx1"/>
                          </a:solidFill>
                          <a:cs typeface="MCS Taybah S_U normal." pitchFamily="2" charset="-78"/>
                        </a:rPr>
                        <a:t>عرض قانون النظام على الجهة المختصة</a:t>
                      </a:r>
                      <a:endParaRPr lang="en-US" sz="1050" b="0" dirty="0">
                        <a:solidFill>
                          <a:schemeClr val="tx1"/>
                        </a:solidFill>
                        <a:cs typeface="MCS Taybah S_U normal." pitchFamily="2" charset="-78"/>
                      </a:endParaRPr>
                    </a:p>
                  </a:txBody>
                  <a:tcPr anchor="ctr"/>
                </a:tc>
              </a:tr>
              <a:tr h="422884">
                <a:tc>
                  <a:txBody>
                    <a:bodyPr/>
                    <a:lstStyle/>
                    <a:p>
                      <a:pPr algn="r"/>
                      <a:r>
                        <a:rPr lang="ar-SA" sz="1200" b="0" dirty="0" smtClean="0">
                          <a:solidFill>
                            <a:schemeClr val="tx1"/>
                          </a:solidFill>
                          <a:cs typeface="MCS Taybah S_U normal." pitchFamily="2" charset="-78"/>
                        </a:rPr>
                        <a:t>2- </a:t>
                      </a:r>
                      <a:r>
                        <a:rPr lang="ar-SA" sz="1200" b="0" dirty="0" smtClean="0">
                          <a:solidFill>
                            <a:srgbClr val="C00000"/>
                          </a:solidFill>
                          <a:cs typeface="MCS Taybah S_U normal." pitchFamily="2" charset="-78"/>
                        </a:rPr>
                        <a:t>التصويت: </a:t>
                      </a:r>
                      <a:r>
                        <a:rPr lang="ar-SA" sz="1050" b="0" dirty="0" smtClean="0">
                          <a:solidFill>
                            <a:schemeClr val="tx1"/>
                          </a:solidFill>
                          <a:cs typeface="MCS Taybah S_U normal." pitchFamily="2" charset="-78"/>
                        </a:rPr>
                        <a:t>عرض مشروع على السلطة التشريعيه</a:t>
                      </a:r>
                      <a:r>
                        <a:rPr lang="ar-SA" sz="1050" b="0" baseline="0" dirty="0" smtClean="0">
                          <a:solidFill>
                            <a:schemeClr val="tx1"/>
                          </a:solidFill>
                          <a:cs typeface="MCS Taybah S_U normal." pitchFamily="2" charset="-78"/>
                        </a:rPr>
                        <a:t> لقراره لمناقشته والتصويت عليه</a:t>
                      </a:r>
                      <a:r>
                        <a:rPr lang="ar-SA" sz="1200" b="0" dirty="0" smtClean="0">
                          <a:solidFill>
                            <a:schemeClr val="tx1"/>
                          </a:solidFill>
                          <a:cs typeface="MCS Taybah S_U normal." pitchFamily="2" charset="-78"/>
                        </a:rPr>
                        <a:t> </a:t>
                      </a:r>
                    </a:p>
                  </a:txBody>
                  <a:tcPr anchor="ctr"/>
                </a:tc>
              </a:tr>
              <a:tr h="300151">
                <a:tc>
                  <a:txBody>
                    <a:bodyPr/>
                    <a:lstStyle/>
                    <a:p>
                      <a:pPr algn="r"/>
                      <a:r>
                        <a:rPr lang="ar-SA" sz="1200" b="0" dirty="0" smtClean="0">
                          <a:solidFill>
                            <a:schemeClr val="tx1"/>
                          </a:solidFill>
                          <a:cs typeface="MCS Taybah S_U normal." pitchFamily="2" charset="-78"/>
                        </a:rPr>
                        <a:t>3- </a:t>
                      </a:r>
                      <a:r>
                        <a:rPr lang="ar-SA" sz="1050" b="0" dirty="0" smtClean="0">
                          <a:solidFill>
                            <a:schemeClr val="tx1"/>
                          </a:solidFill>
                          <a:cs typeface="MCS Taybah S_U normal." pitchFamily="2" charset="-78"/>
                        </a:rPr>
                        <a:t>ا</a:t>
                      </a:r>
                      <a:r>
                        <a:rPr lang="ar-SA" sz="1200" b="0" dirty="0" smtClean="0">
                          <a:solidFill>
                            <a:srgbClr val="C00000"/>
                          </a:solidFill>
                          <a:cs typeface="MCS Taybah S_U normal." pitchFamily="2" charset="-78"/>
                        </a:rPr>
                        <a:t>لتصديق</a:t>
                      </a:r>
                      <a:r>
                        <a:rPr lang="ar-SA" sz="1050" b="0" dirty="0" smtClean="0">
                          <a:solidFill>
                            <a:srgbClr val="C00000"/>
                          </a:solidFill>
                          <a:cs typeface="MCS Taybah S_U normal." pitchFamily="2" charset="-78"/>
                        </a:rPr>
                        <a:t>:</a:t>
                      </a:r>
                      <a:r>
                        <a:rPr lang="ar-SA" sz="1050" b="0" dirty="0" smtClean="0">
                          <a:solidFill>
                            <a:schemeClr val="tx1"/>
                          </a:solidFill>
                          <a:cs typeface="MCS Taybah S_U normal." pitchFamily="2" charset="-78"/>
                        </a:rPr>
                        <a:t>موافقة رئيس الدولة على المشروع المقترح</a:t>
                      </a:r>
                      <a:endParaRPr lang="en-US" sz="1200" b="0" dirty="0">
                        <a:solidFill>
                          <a:schemeClr val="tx1"/>
                        </a:solidFill>
                        <a:cs typeface="MCS Taybah S_U normal." pitchFamily="2" charset="-78"/>
                      </a:endParaRPr>
                    </a:p>
                  </a:txBody>
                  <a:tcPr anchor="ctr"/>
                </a:tc>
              </a:tr>
              <a:tr h="401740">
                <a:tc>
                  <a:txBody>
                    <a:bodyPr/>
                    <a:lstStyle/>
                    <a:p>
                      <a:pPr algn="r"/>
                      <a:r>
                        <a:rPr lang="ar-SA" sz="1200" b="0" dirty="0" smtClean="0">
                          <a:solidFill>
                            <a:schemeClr val="tx1"/>
                          </a:solidFill>
                          <a:cs typeface="MCS Taybah S_U normal." pitchFamily="2" charset="-78"/>
                        </a:rPr>
                        <a:t>4-ا</a:t>
                      </a:r>
                      <a:r>
                        <a:rPr lang="ar-SA" sz="1200" b="0" dirty="0" smtClean="0">
                          <a:solidFill>
                            <a:srgbClr val="C00000"/>
                          </a:solidFill>
                          <a:cs typeface="MCS Taybah S_U normal." pitchFamily="2" charset="-78"/>
                        </a:rPr>
                        <a:t>لاصدار</a:t>
                      </a:r>
                      <a:r>
                        <a:rPr lang="ar-SA" sz="1200" b="0" dirty="0" smtClean="0">
                          <a:solidFill>
                            <a:schemeClr val="tx1"/>
                          </a:solidFill>
                          <a:cs typeface="MCS Taybah S_U normal." pitchFamily="2" charset="-78"/>
                        </a:rPr>
                        <a:t>: </a:t>
                      </a:r>
                      <a:r>
                        <a:rPr lang="ar-SA" sz="1050" b="0" dirty="0" smtClean="0">
                          <a:solidFill>
                            <a:schemeClr val="tx1"/>
                          </a:solidFill>
                          <a:cs typeface="MCS Taybah S_U normal." pitchFamily="2" charset="-78"/>
                        </a:rPr>
                        <a:t>اثبات الوجود</a:t>
                      </a:r>
                      <a:r>
                        <a:rPr lang="ar-SA" sz="1050" b="0" baseline="0" dirty="0" smtClean="0">
                          <a:solidFill>
                            <a:schemeClr val="tx1"/>
                          </a:solidFill>
                          <a:cs typeface="MCS Taybah S_U normal." pitchFamily="2" charset="-78"/>
                        </a:rPr>
                        <a:t> القضائي للتشريع الجديد وضمة للقوانين السارية </a:t>
                      </a:r>
                      <a:r>
                        <a:rPr lang="ar-SA" sz="1050" b="0" u="sng" baseline="0" dirty="0" smtClean="0">
                          <a:solidFill>
                            <a:schemeClr val="tx1"/>
                          </a:solidFill>
                          <a:cs typeface="MCS Taybah S_U normal." pitchFamily="2" charset="-78"/>
                        </a:rPr>
                        <a:t>واصدار قرار</a:t>
                      </a:r>
                      <a:r>
                        <a:rPr lang="ar-SA" sz="1050" b="0" baseline="0" dirty="0" smtClean="0">
                          <a:solidFill>
                            <a:schemeClr val="tx1"/>
                          </a:solidFill>
                          <a:cs typeface="MCS Taybah S_U normal." pitchFamily="2" charset="-78"/>
                        </a:rPr>
                        <a:t> بنشره وتنفيذه</a:t>
                      </a:r>
                      <a:endParaRPr lang="en-US" sz="1050" b="0" dirty="0">
                        <a:solidFill>
                          <a:schemeClr val="tx1"/>
                        </a:solidFill>
                        <a:cs typeface="MCS Taybah S_U normal." pitchFamily="2" charset="-78"/>
                      </a:endParaRPr>
                    </a:p>
                  </a:txBody>
                  <a:tcPr anchor="ctr"/>
                </a:tc>
              </a:tr>
              <a:tr h="300151">
                <a:tc>
                  <a:txBody>
                    <a:bodyPr/>
                    <a:lstStyle/>
                    <a:p>
                      <a:pPr algn="r"/>
                      <a:r>
                        <a:rPr lang="ar-SA" sz="1200" b="0" dirty="0" smtClean="0">
                          <a:solidFill>
                            <a:schemeClr val="tx1"/>
                          </a:solidFill>
                          <a:cs typeface="MCS Taybah S_U normal." pitchFamily="2" charset="-78"/>
                        </a:rPr>
                        <a:t>5-</a:t>
                      </a:r>
                      <a:r>
                        <a:rPr lang="ar-SA" sz="1200" b="0" dirty="0" smtClean="0">
                          <a:solidFill>
                            <a:srgbClr val="C00000"/>
                          </a:solidFill>
                          <a:cs typeface="MCS Taybah S_U normal." pitchFamily="2" charset="-78"/>
                        </a:rPr>
                        <a:t>النشر</a:t>
                      </a:r>
                      <a:r>
                        <a:rPr lang="ar-SA" sz="1200" b="0" dirty="0" smtClean="0">
                          <a:solidFill>
                            <a:schemeClr val="tx1"/>
                          </a:solidFill>
                          <a:cs typeface="MCS Taybah S_U normal." pitchFamily="2" charset="-78"/>
                        </a:rPr>
                        <a:t> : </a:t>
                      </a:r>
                      <a:r>
                        <a:rPr lang="ar-SA" sz="1050" b="0" dirty="0" smtClean="0">
                          <a:solidFill>
                            <a:schemeClr val="tx1"/>
                          </a:solidFill>
                          <a:cs typeface="MCS Taybah S_U normal." pitchFamily="2" charset="-78"/>
                        </a:rPr>
                        <a:t>اعلان النظام للجمهور في الجرائد</a:t>
                      </a:r>
                      <a:r>
                        <a:rPr lang="ar-SA" sz="1050" b="0" baseline="0" dirty="0" smtClean="0">
                          <a:solidFill>
                            <a:schemeClr val="tx1"/>
                          </a:solidFill>
                          <a:cs typeface="MCS Taybah S_U normal." pitchFamily="2" charset="-78"/>
                        </a:rPr>
                        <a:t> الرس</a:t>
                      </a:r>
                      <a:r>
                        <a:rPr lang="ar-SA" sz="1050" b="0" dirty="0" smtClean="0">
                          <a:solidFill>
                            <a:schemeClr val="tx1"/>
                          </a:solidFill>
                          <a:cs typeface="MCS Taybah S_U normal." pitchFamily="2" charset="-78"/>
                        </a:rPr>
                        <a:t> </a:t>
                      </a:r>
                      <a:endParaRPr lang="en-US" sz="1200" b="0" dirty="0">
                        <a:solidFill>
                          <a:schemeClr val="tx1"/>
                        </a:solidFill>
                        <a:cs typeface="MCS Taybah S_U normal." pitchFamily="2" charset="-78"/>
                      </a:endParaRPr>
                    </a:p>
                  </a:txBody>
                  <a:tcPr anchor="ctr"/>
                </a:tc>
              </a:tr>
            </a:tbl>
          </a:graphicData>
        </a:graphic>
      </p:graphicFrame>
      <p:cxnSp>
        <p:nvCxnSpPr>
          <p:cNvPr id="117" name="Straight Arrow Connector 116"/>
          <p:cNvCxnSpPr/>
          <p:nvPr/>
        </p:nvCxnSpPr>
        <p:spPr>
          <a:xfrm>
            <a:off x="3208867" y="5733772"/>
            <a:ext cx="2429933" cy="0"/>
          </a:xfrm>
          <a:prstGeom prst="straightConnector1">
            <a:avLst/>
          </a:prstGeom>
          <a:ln>
            <a:headEnd type="oval"/>
            <a:tailEnd type="arrow"/>
          </a:ln>
        </p:spPr>
        <p:style>
          <a:lnRef idx="2">
            <a:schemeClr val="dk1"/>
          </a:lnRef>
          <a:fillRef idx="0">
            <a:schemeClr val="dk1"/>
          </a:fillRef>
          <a:effectRef idx="1">
            <a:schemeClr val="dk1"/>
          </a:effectRef>
          <a:fontRef idx="minor">
            <a:schemeClr val="tx1"/>
          </a:fontRef>
        </p:style>
      </p:cxnSp>
      <p:sp>
        <p:nvSpPr>
          <p:cNvPr id="118" name="TextBox 117"/>
          <p:cNvSpPr txBox="1"/>
          <p:nvPr/>
        </p:nvSpPr>
        <p:spPr>
          <a:xfrm>
            <a:off x="3200400" y="5107801"/>
            <a:ext cx="2209800" cy="646331"/>
          </a:xfrm>
          <a:prstGeom prst="rect">
            <a:avLst/>
          </a:prstGeom>
          <a:noFill/>
        </p:spPr>
        <p:txBody>
          <a:bodyPr wrap="square" rtlCol="0">
            <a:spAutoFit/>
          </a:bodyPr>
          <a:lstStyle/>
          <a:p>
            <a:pPr algn="ctr"/>
            <a:r>
              <a:rPr lang="ar-SA" sz="1200" dirty="0" smtClean="0">
                <a:cs typeface="MCS Taybah S_U normal." pitchFamily="2" charset="-78"/>
              </a:rPr>
              <a:t>مجموعة من القواعد القانونية </a:t>
            </a:r>
            <a:r>
              <a:rPr lang="ar-SA" sz="1200" u="sng" dirty="0" smtClean="0">
                <a:solidFill>
                  <a:srgbClr val="FF0000"/>
                </a:solidFill>
                <a:cs typeface="MCS Taybah S_U normal." pitchFamily="2" charset="-78"/>
              </a:rPr>
              <a:t>العامة المجردة </a:t>
            </a:r>
            <a:r>
              <a:rPr lang="ar-SA" sz="1200" dirty="0" smtClean="0">
                <a:cs typeface="MCS Taybah S_U normal." pitchFamily="2" charset="-78"/>
              </a:rPr>
              <a:t>التي تصدر في شكل قرارات من السلطة التنفيذيه</a:t>
            </a:r>
            <a:endParaRPr lang="en-US" sz="900" dirty="0">
              <a:solidFill>
                <a:schemeClr val="tx2">
                  <a:lumMod val="50000"/>
                </a:schemeClr>
              </a:solidFill>
              <a:cs typeface="MCS Taybah S_U normal." pitchFamily="2" charset="-78"/>
            </a:endParaRPr>
          </a:p>
        </p:txBody>
      </p:sp>
      <p:sp>
        <p:nvSpPr>
          <p:cNvPr id="119" name="TextBox 118"/>
          <p:cNvSpPr txBox="1"/>
          <p:nvPr/>
        </p:nvSpPr>
        <p:spPr>
          <a:xfrm>
            <a:off x="3733799" y="4982848"/>
            <a:ext cx="806577" cy="215444"/>
          </a:xfrm>
          <a:prstGeom prst="rect">
            <a:avLst/>
          </a:prstGeom>
          <a:noFill/>
        </p:spPr>
        <p:txBody>
          <a:bodyPr wrap="square" rtlCol="0">
            <a:spAutoFit/>
          </a:bodyPr>
          <a:lstStyle/>
          <a:p>
            <a:pPr algn="ctr"/>
            <a:r>
              <a:rPr lang="ar-SA" sz="8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121" name="TextBox 120"/>
          <p:cNvSpPr txBox="1"/>
          <p:nvPr/>
        </p:nvSpPr>
        <p:spPr>
          <a:xfrm>
            <a:off x="5707487" y="5681990"/>
            <a:ext cx="838200" cy="261610"/>
          </a:xfrm>
          <a:prstGeom prst="rect">
            <a:avLst/>
          </a:prstGeom>
          <a:solidFill>
            <a:schemeClr val="bg1"/>
          </a:solidFill>
          <a:ln w="19050">
            <a:solidFill>
              <a:schemeClr val="tx2">
                <a:lumMod val="50000"/>
              </a:schemeClr>
            </a:solidFill>
          </a:ln>
        </p:spPr>
        <p:txBody>
          <a:bodyPr wrap="square" rtlCol="0">
            <a:spAutoFit/>
          </a:bodyPr>
          <a:lstStyle/>
          <a:p>
            <a:pPr algn="ctr"/>
            <a:r>
              <a:rPr lang="ar-SA" sz="1100" dirty="0" smtClean="0">
                <a:solidFill>
                  <a:srgbClr val="002060"/>
                </a:solidFill>
                <a:cs typeface="MCS Taybah S_U normal." pitchFamily="2" charset="-78"/>
              </a:rPr>
              <a:t>تنظيمية</a:t>
            </a:r>
            <a:endParaRPr lang="en-US" sz="500" dirty="0">
              <a:solidFill>
                <a:srgbClr val="002060"/>
              </a:solidFill>
              <a:latin typeface="Simplified Arabic" pitchFamily="18" charset="-78"/>
              <a:cs typeface="Simplified Arabic" pitchFamily="18" charset="-78"/>
            </a:endParaRPr>
          </a:p>
        </p:txBody>
      </p:sp>
      <p:sp>
        <p:nvSpPr>
          <p:cNvPr id="122" name="TextBox 121"/>
          <p:cNvSpPr txBox="1"/>
          <p:nvPr/>
        </p:nvSpPr>
        <p:spPr>
          <a:xfrm>
            <a:off x="5715000" y="6367790"/>
            <a:ext cx="838200" cy="261610"/>
          </a:xfrm>
          <a:prstGeom prst="rect">
            <a:avLst/>
          </a:prstGeom>
          <a:solidFill>
            <a:schemeClr val="bg1"/>
          </a:solidFill>
          <a:ln w="19050">
            <a:solidFill>
              <a:schemeClr val="tx2">
                <a:lumMod val="50000"/>
              </a:schemeClr>
            </a:solidFill>
          </a:ln>
        </p:spPr>
        <p:txBody>
          <a:bodyPr wrap="square" rtlCol="0">
            <a:spAutoFit/>
          </a:bodyPr>
          <a:lstStyle/>
          <a:p>
            <a:pPr algn="ctr"/>
            <a:r>
              <a:rPr lang="ar-SA" sz="1100" dirty="0" smtClean="0">
                <a:solidFill>
                  <a:srgbClr val="002060"/>
                </a:solidFill>
                <a:cs typeface="MCS Taybah S_U normal." pitchFamily="2" charset="-78"/>
              </a:rPr>
              <a:t>ضبط أو البوليس</a:t>
            </a:r>
            <a:endParaRPr lang="en-US" sz="300" dirty="0">
              <a:solidFill>
                <a:srgbClr val="002060"/>
              </a:solidFill>
              <a:latin typeface="Simplified Arabic" pitchFamily="18" charset="-78"/>
              <a:cs typeface="Simplified Arabic" pitchFamily="18" charset="-78"/>
            </a:endParaRPr>
          </a:p>
        </p:txBody>
      </p:sp>
      <p:sp>
        <p:nvSpPr>
          <p:cNvPr id="126" name="TextBox 125"/>
          <p:cNvSpPr txBox="1"/>
          <p:nvPr/>
        </p:nvSpPr>
        <p:spPr>
          <a:xfrm>
            <a:off x="5715000" y="4996190"/>
            <a:ext cx="838200" cy="261610"/>
          </a:xfrm>
          <a:prstGeom prst="rect">
            <a:avLst/>
          </a:prstGeom>
          <a:solidFill>
            <a:schemeClr val="bg1"/>
          </a:solidFill>
          <a:ln w="19050">
            <a:solidFill>
              <a:schemeClr val="tx2">
                <a:lumMod val="50000"/>
              </a:schemeClr>
            </a:solidFill>
          </a:ln>
        </p:spPr>
        <p:txBody>
          <a:bodyPr wrap="square" rtlCol="0" anchor="ctr">
            <a:spAutoFit/>
          </a:bodyPr>
          <a:lstStyle/>
          <a:p>
            <a:pPr algn="ctr"/>
            <a:r>
              <a:rPr lang="ar-SA" sz="1100" dirty="0" smtClean="0">
                <a:solidFill>
                  <a:srgbClr val="002060"/>
                </a:solidFill>
                <a:cs typeface="MCS Taybah S_U normal." pitchFamily="2" charset="-78"/>
              </a:rPr>
              <a:t>لائحة تنفيذيه</a:t>
            </a:r>
          </a:p>
        </p:txBody>
      </p:sp>
      <p:sp>
        <p:nvSpPr>
          <p:cNvPr id="128" name="TextBox 127"/>
          <p:cNvSpPr txBox="1"/>
          <p:nvPr/>
        </p:nvSpPr>
        <p:spPr>
          <a:xfrm>
            <a:off x="6477000" y="4648200"/>
            <a:ext cx="2466122" cy="553998"/>
          </a:xfrm>
          <a:prstGeom prst="rect">
            <a:avLst/>
          </a:prstGeom>
          <a:noFill/>
        </p:spPr>
        <p:txBody>
          <a:bodyPr wrap="square" rtlCol="0">
            <a:spAutoFit/>
          </a:bodyPr>
          <a:lstStyle/>
          <a:p>
            <a:pPr algn="ctr"/>
            <a:r>
              <a:rPr lang="ar-SA" sz="1000" dirty="0" smtClean="0">
                <a:cs typeface="MCS Taybah S_U normal." pitchFamily="2" charset="-78"/>
              </a:rPr>
              <a:t>تهدف لوضع القواعد التفصيليه التي تساعد على تفصيل وتفسير لتنفيذ النظامم </a:t>
            </a:r>
            <a:r>
              <a:rPr lang="ar-SA" sz="1000" u="sng" dirty="0" smtClean="0">
                <a:cs typeface="MCS Taybah S_U normal." pitchFamily="2" charset="-78"/>
              </a:rPr>
              <a:t>ولا تتضمن تعديل او حذف </a:t>
            </a:r>
          </a:p>
          <a:p>
            <a:pPr algn="ctr"/>
            <a:r>
              <a:rPr lang="ar-SA" sz="900" dirty="0" smtClean="0">
                <a:cs typeface="MCS Taybah S_U normal." pitchFamily="2" charset="-78"/>
              </a:rPr>
              <a:t>نظام الجمارك- السوق الماليه- المحاماة – التحكيم </a:t>
            </a:r>
          </a:p>
        </p:txBody>
      </p:sp>
      <p:cxnSp>
        <p:nvCxnSpPr>
          <p:cNvPr id="129" name="Straight Arrow Connector 128"/>
          <p:cNvCxnSpPr/>
          <p:nvPr/>
        </p:nvCxnSpPr>
        <p:spPr>
          <a:xfrm>
            <a:off x="6580922" y="5156777"/>
            <a:ext cx="2334478" cy="0"/>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130" name="TextBox 129"/>
          <p:cNvSpPr txBox="1"/>
          <p:nvPr/>
        </p:nvSpPr>
        <p:spPr>
          <a:xfrm>
            <a:off x="7549233" y="5156776"/>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133" name="TextBox 132"/>
          <p:cNvSpPr txBox="1"/>
          <p:nvPr/>
        </p:nvSpPr>
        <p:spPr>
          <a:xfrm>
            <a:off x="6553200" y="5334000"/>
            <a:ext cx="2466122" cy="538609"/>
          </a:xfrm>
          <a:prstGeom prst="rect">
            <a:avLst/>
          </a:prstGeom>
          <a:noFill/>
        </p:spPr>
        <p:txBody>
          <a:bodyPr wrap="square" rtlCol="0">
            <a:spAutoFit/>
          </a:bodyPr>
          <a:lstStyle/>
          <a:p>
            <a:pPr algn="ctr"/>
            <a:r>
              <a:rPr lang="ar-SA" sz="1000" dirty="0" smtClean="0">
                <a:cs typeface="MCS Taybah S_U normal." pitchFamily="2" charset="-78"/>
              </a:rPr>
              <a:t>تنظيم وترتيب المصالح الهيئات العامه بحكم اختصاصها، وهي ذات وجود مستقل وغير مرتبطة بقانون معين مثل :</a:t>
            </a:r>
          </a:p>
          <a:p>
            <a:pPr algn="ctr"/>
            <a:r>
              <a:rPr lang="ar-SA" sz="800" dirty="0" smtClean="0">
                <a:cs typeface="MCS Taybah S_U normal." pitchFamily="2" charset="-78"/>
              </a:rPr>
              <a:t>مزاولة مهنة التعقيب – تنظيم المكاتب العقاريه – المدارس الاهليه</a:t>
            </a:r>
            <a:endParaRPr lang="ar-SA" sz="700" dirty="0" smtClean="0">
              <a:cs typeface="MCS Taybah S_U normal." pitchFamily="2" charset="-78"/>
            </a:endParaRPr>
          </a:p>
        </p:txBody>
      </p:sp>
      <p:cxnSp>
        <p:nvCxnSpPr>
          <p:cNvPr id="134" name="Straight Arrow Connector 133"/>
          <p:cNvCxnSpPr/>
          <p:nvPr/>
        </p:nvCxnSpPr>
        <p:spPr>
          <a:xfrm>
            <a:off x="6580922" y="5842577"/>
            <a:ext cx="2334478" cy="0"/>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135" name="TextBox 134"/>
          <p:cNvSpPr txBox="1"/>
          <p:nvPr/>
        </p:nvSpPr>
        <p:spPr>
          <a:xfrm>
            <a:off x="7549233" y="5842576"/>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136" name="TextBox 135"/>
          <p:cNvSpPr txBox="1"/>
          <p:nvPr/>
        </p:nvSpPr>
        <p:spPr>
          <a:xfrm>
            <a:off x="6553200" y="5999202"/>
            <a:ext cx="2466122" cy="492443"/>
          </a:xfrm>
          <a:prstGeom prst="rect">
            <a:avLst/>
          </a:prstGeom>
          <a:noFill/>
        </p:spPr>
        <p:txBody>
          <a:bodyPr wrap="square" rtlCol="0">
            <a:spAutoFit/>
          </a:bodyPr>
          <a:lstStyle/>
          <a:p>
            <a:pPr algn="ctr"/>
            <a:r>
              <a:rPr lang="ar-SA" sz="1000" dirty="0" smtClean="0">
                <a:cs typeface="MCS Taybah S_U normal." pitchFamily="2" charset="-78"/>
              </a:rPr>
              <a:t>موضوعه من قبل السلطة التنفيذيه بهدف صيانه الآمن العام واستقرار الوالمحافظة على الصحة العامه ولا تستند لقانون مسبق </a:t>
            </a:r>
            <a:endParaRPr lang="ar-SA" sz="1000" u="sng" dirty="0" smtClean="0">
              <a:cs typeface="MCS Taybah S_U normal." pitchFamily="2" charset="-78"/>
            </a:endParaRPr>
          </a:p>
          <a:p>
            <a:pPr algn="ctr"/>
            <a:r>
              <a:rPr lang="ar-SA" sz="600" dirty="0" smtClean="0">
                <a:cs typeface="MCS Taybah S_U normal." pitchFamily="2" charset="-78"/>
              </a:rPr>
              <a:t>لوائح المرور – الوائح الخاصة بالمحال المغلقه او الضاره بالصحة – مراقبة الاغذيه والمرافق العامه</a:t>
            </a:r>
          </a:p>
        </p:txBody>
      </p:sp>
      <p:cxnSp>
        <p:nvCxnSpPr>
          <p:cNvPr id="137" name="Straight Arrow Connector 136"/>
          <p:cNvCxnSpPr/>
          <p:nvPr/>
        </p:nvCxnSpPr>
        <p:spPr>
          <a:xfrm>
            <a:off x="6580922" y="6520935"/>
            <a:ext cx="2334478" cy="0"/>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138" name="TextBox 137"/>
          <p:cNvSpPr txBox="1"/>
          <p:nvPr/>
        </p:nvSpPr>
        <p:spPr>
          <a:xfrm>
            <a:off x="7549233" y="6520934"/>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Tree>
    <p:extLst>
      <p:ext uri="{BB962C8B-B14F-4D97-AF65-F5344CB8AC3E}">
        <p14:creationId xmlns:p14="http://schemas.microsoft.com/office/powerpoint/2010/main" val="36870919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Arrow Connector 14"/>
          <p:cNvCxnSpPr/>
          <p:nvPr/>
        </p:nvCxnSpPr>
        <p:spPr>
          <a:xfrm flipH="1" flipV="1">
            <a:off x="2514600" y="2260684"/>
            <a:ext cx="813663" cy="57602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8" name="Straight Arrow Connector 17"/>
          <p:cNvCxnSpPr/>
          <p:nvPr/>
        </p:nvCxnSpPr>
        <p:spPr>
          <a:xfrm flipV="1">
            <a:off x="6108915" y="2294264"/>
            <a:ext cx="749085" cy="57602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3" name="TextBox 22"/>
          <p:cNvSpPr txBox="1"/>
          <p:nvPr/>
        </p:nvSpPr>
        <p:spPr>
          <a:xfrm>
            <a:off x="2209800" y="2260684"/>
            <a:ext cx="2057400"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اهدافه </a:t>
            </a:r>
            <a:endParaRPr lang="en-US" sz="1100" dirty="0">
              <a:solidFill>
                <a:srgbClr val="C00000"/>
              </a:solidFill>
              <a:cs typeface="MCS Taybah S_U normal." pitchFamily="2" charset="-78"/>
            </a:endParaRPr>
          </a:p>
        </p:txBody>
      </p:sp>
      <p:sp>
        <p:nvSpPr>
          <p:cNvPr id="24" name="TextBox 23"/>
          <p:cNvSpPr txBox="1"/>
          <p:nvPr/>
        </p:nvSpPr>
        <p:spPr>
          <a:xfrm>
            <a:off x="5257800" y="2306276"/>
            <a:ext cx="2057400"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أهميته</a:t>
            </a:r>
            <a:endParaRPr lang="en-US" sz="1100" dirty="0">
              <a:solidFill>
                <a:srgbClr val="C00000"/>
              </a:solidFill>
              <a:cs typeface="MCS Taybah S_U normal." pitchFamily="2" charset="-78"/>
            </a:endParaRPr>
          </a:p>
        </p:txBody>
      </p:sp>
      <p:cxnSp>
        <p:nvCxnSpPr>
          <p:cNvPr id="28" name="Straight Arrow Connector 27"/>
          <p:cNvCxnSpPr/>
          <p:nvPr/>
        </p:nvCxnSpPr>
        <p:spPr>
          <a:xfrm flipV="1">
            <a:off x="4762500" y="2387262"/>
            <a:ext cx="0" cy="48302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0" name="TextBox 29"/>
          <p:cNvSpPr txBox="1"/>
          <p:nvPr/>
        </p:nvSpPr>
        <p:spPr>
          <a:xfrm>
            <a:off x="3709261" y="2116042"/>
            <a:ext cx="2057400"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تعريفاتــــــه</a:t>
            </a:r>
            <a:endParaRPr lang="en-US" sz="1100" dirty="0">
              <a:solidFill>
                <a:srgbClr val="C00000"/>
              </a:solidFill>
              <a:cs typeface="MCS Taybah S_U normal." pitchFamily="2" charset="-78"/>
            </a:endParaRPr>
          </a:p>
        </p:txBody>
      </p:sp>
      <p:cxnSp>
        <p:nvCxnSpPr>
          <p:cNvPr id="31" name="Straight Arrow Connector 30"/>
          <p:cNvCxnSpPr/>
          <p:nvPr/>
        </p:nvCxnSpPr>
        <p:spPr>
          <a:xfrm>
            <a:off x="5105400" y="3733800"/>
            <a:ext cx="1447800" cy="67654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3" name="TextBox 32"/>
          <p:cNvSpPr txBox="1"/>
          <p:nvPr/>
        </p:nvSpPr>
        <p:spPr>
          <a:xfrm>
            <a:off x="3657600" y="3946274"/>
            <a:ext cx="2057400" cy="276999"/>
          </a:xfrm>
          <a:prstGeom prst="rect">
            <a:avLst/>
          </a:prstGeom>
          <a:noFill/>
        </p:spPr>
        <p:txBody>
          <a:bodyPr wrap="square" rtlCol="0">
            <a:spAutoFit/>
          </a:bodyPr>
          <a:lstStyle/>
          <a:p>
            <a:pPr algn="ctr"/>
            <a:r>
              <a:rPr lang="ar-SA" sz="1200" dirty="0" smtClean="0">
                <a:solidFill>
                  <a:srgbClr val="C00000"/>
                </a:solidFill>
                <a:cs typeface="MCS Taybah S_U normal." pitchFamily="2" charset="-78"/>
              </a:rPr>
              <a:t>انـــــواع  تـفــسـير القانــــوني </a:t>
            </a:r>
            <a:endParaRPr lang="en-US" sz="1000" dirty="0">
              <a:solidFill>
                <a:srgbClr val="C00000"/>
              </a:solidFill>
              <a:cs typeface="MCS Taybah S_U normal." pitchFamily="2" charset="-78"/>
            </a:endParaRPr>
          </a:p>
        </p:txBody>
      </p:sp>
      <p:sp>
        <p:nvSpPr>
          <p:cNvPr id="37" name="TextBox 36"/>
          <p:cNvSpPr txBox="1"/>
          <p:nvPr/>
        </p:nvSpPr>
        <p:spPr>
          <a:xfrm>
            <a:off x="3276600" y="500215"/>
            <a:ext cx="2756115" cy="1615827"/>
          </a:xfrm>
          <a:prstGeom prst="rect">
            <a:avLst/>
          </a:prstGeom>
          <a:noFill/>
        </p:spPr>
        <p:txBody>
          <a:bodyPr wrap="square" rtlCol="0">
            <a:spAutoFit/>
          </a:bodyPr>
          <a:lstStyle/>
          <a:p>
            <a:pPr algn="ctr"/>
            <a:r>
              <a:rPr lang="ar-SA" sz="1100" dirty="0" smtClean="0">
                <a:solidFill>
                  <a:srgbClr val="FF0000"/>
                </a:solidFill>
                <a:cs typeface="MCS Taybah S_U normal." pitchFamily="2" charset="-78"/>
              </a:rPr>
              <a:t>بالمعنى الواسع : </a:t>
            </a:r>
            <a:r>
              <a:rPr lang="ar-SA" sz="1100" dirty="0" smtClean="0">
                <a:cs typeface="MCS Taybah S_U normal." pitchFamily="2" charset="-78"/>
              </a:rPr>
              <a:t>هو الاستدلال على ما تتضمنه القواعد القانونية من احكام وتحديد المعاني لها والتعرف على عناصرها واصوافها حتى يمكن مطابقتها مع الظروف الواقعيه والحالا المختلفة :</a:t>
            </a:r>
          </a:p>
          <a:p>
            <a:pPr algn="ctr"/>
            <a:r>
              <a:rPr lang="ar-SA" sz="1100" dirty="0" smtClean="0">
                <a:solidFill>
                  <a:srgbClr val="FF0000"/>
                </a:solidFill>
                <a:cs typeface="MCS Taybah S_U normal." pitchFamily="2" charset="-78"/>
              </a:rPr>
              <a:t>بالمعنى الضيق : </a:t>
            </a:r>
            <a:r>
              <a:rPr lang="ar-SA" sz="1100" dirty="0" smtClean="0">
                <a:cs typeface="MCS Taybah S_U normal." pitchFamily="2" charset="-78"/>
              </a:rPr>
              <a:t>هو اجراء منهجي تستطيع بواسطته سلطة مختصة ان توضح حكم او مجموعه أحكام غامضة او عنصر من عناصر القاعدة الواجبة التطبيق</a:t>
            </a:r>
          </a:p>
          <a:p>
            <a:pPr algn="ctr"/>
            <a:r>
              <a:rPr lang="ar-SA" sz="1100" dirty="0" smtClean="0">
                <a:cs typeface="MCS Taybah S_U normal." pitchFamily="2" charset="-78"/>
              </a:rPr>
              <a:t>ويجيب ان تقوم بعملية التفسير جهات متعددة ومختلفة مثل رجال الفقة ويسمى التفسير أو تقوم السلطة التشريعيه فيسمى التفسير التشريعي </a:t>
            </a:r>
          </a:p>
        </p:txBody>
      </p:sp>
      <p:graphicFrame>
        <p:nvGraphicFramePr>
          <p:cNvPr id="35" name="Table 34"/>
          <p:cNvGraphicFramePr>
            <a:graphicFrameLocks noGrp="1"/>
          </p:cNvGraphicFramePr>
          <p:nvPr>
            <p:extLst>
              <p:ext uri="{D42A27DB-BD31-4B8C-83A1-F6EECF244321}">
                <p14:modId xmlns:p14="http://schemas.microsoft.com/office/powerpoint/2010/main" val="2855655595"/>
              </p:ext>
            </p:extLst>
          </p:nvPr>
        </p:nvGraphicFramePr>
        <p:xfrm>
          <a:off x="254431" y="462110"/>
          <a:ext cx="2667000" cy="1747690"/>
        </p:xfrm>
        <a:graphic>
          <a:graphicData uri="http://schemas.openxmlformats.org/drawingml/2006/table">
            <a:tbl>
              <a:tblPr firstRow="1" bandRow="1">
                <a:tableStyleId>{68D230F3-CF80-4859-8CE7-A43EE81993B5}</a:tableStyleId>
              </a:tblPr>
              <a:tblGrid>
                <a:gridCol w="2667000"/>
              </a:tblGrid>
              <a:tr h="604690">
                <a:tc>
                  <a:txBody>
                    <a:bodyPr/>
                    <a:lstStyle/>
                    <a:p>
                      <a:pPr algn="r"/>
                      <a:r>
                        <a:rPr lang="ar-SA" sz="1050" b="0" dirty="0" smtClean="0">
                          <a:cs typeface="MCS Taybah S_U normal." pitchFamily="2" charset="-78"/>
                        </a:rPr>
                        <a:t>1- ان تفسير القاعدة</a:t>
                      </a:r>
                      <a:r>
                        <a:rPr lang="ar-SA" sz="1050" b="0" baseline="0" dirty="0" smtClean="0">
                          <a:cs typeface="MCS Taybah S_U normal." pitchFamily="2" charset="-78"/>
                        </a:rPr>
                        <a:t> القانونية هو عمل يسبق تطبيقها وعليه يتعذر تطبيق القاعده القانونية قبل تفسير خاصة اذا كانت ذات مدلول غامش من الصعب الاهتداء اليه</a:t>
                      </a:r>
                      <a:endParaRPr lang="en-US" sz="1050" b="0" dirty="0">
                        <a:solidFill>
                          <a:schemeClr val="tx1"/>
                        </a:solidFill>
                        <a:cs typeface="MCS Taybah S_U normal." pitchFamily="2" charset="-78"/>
                      </a:endParaRPr>
                    </a:p>
                  </a:txBody>
                  <a:tcPr/>
                </a:tc>
              </a:tr>
              <a:tr h="370840">
                <a:tc>
                  <a:txBody>
                    <a:bodyPr/>
                    <a:lstStyle/>
                    <a:p>
                      <a:pPr algn="r"/>
                      <a:r>
                        <a:rPr lang="ar-SA" sz="1050" b="0" dirty="0" smtClean="0">
                          <a:cs typeface="MCS Taybah S_U normal." pitchFamily="2" charset="-78"/>
                        </a:rPr>
                        <a:t>2- تتحكم عملية تفسير القاعدة القانونية في مدى تطبيقها ومجال امتدامها </a:t>
                      </a:r>
                      <a:endParaRPr lang="en-US" sz="1050" b="0" dirty="0">
                        <a:solidFill>
                          <a:schemeClr val="tx1"/>
                        </a:solidFill>
                        <a:cs typeface="MCS Taybah S_U normal." pitchFamily="2" charset="-78"/>
                      </a:endParaRPr>
                    </a:p>
                  </a:txBody>
                  <a:tcPr/>
                </a:tc>
              </a:tr>
              <a:tr h="655320">
                <a:tc>
                  <a:txBody>
                    <a:bodyPr/>
                    <a:lstStyle/>
                    <a:p>
                      <a:pPr algn="r"/>
                      <a:r>
                        <a:rPr lang="ar-SA" sz="1050" b="0" dirty="0" smtClean="0">
                          <a:cs typeface="MCS Taybah S_U normal." pitchFamily="2" charset="-78"/>
                        </a:rPr>
                        <a:t>3- ان تفسر القاعدة</a:t>
                      </a:r>
                      <a:r>
                        <a:rPr lang="ar-SA" sz="1050" b="0" baseline="0" dirty="0" smtClean="0">
                          <a:cs typeface="MCS Taybah S_U normal." pitchFamily="2" charset="-78"/>
                        </a:rPr>
                        <a:t> القانونية بحسب وجهة نظر كثير من رجال الفقه تقتصر على التشريع ، انطلاقا من فكرة ان القواعد التشريعية عادة تأتي بأسلوب مختصر ألا انه قد يمتد لتفسير العرف بل واحكام القضاء </a:t>
                      </a:r>
                      <a:endParaRPr lang="en-US" sz="1050" b="0" dirty="0">
                        <a:solidFill>
                          <a:schemeClr val="tx1"/>
                        </a:solidFill>
                        <a:cs typeface="MCS Taybah S_U normal." pitchFamily="2" charset="-78"/>
                      </a:endParaRPr>
                    </a:p>
                  </a:txBody>
                  <a:tcPr/>
                </a:tc>
              </a:tr>
            </a:tbl>
          </a:graphicData>
        </a:graphic>
      </p:graphicFrame>
      <p:graphicFrame>
        <p:nvGraphicFramePr>
          <p:cNvPr id="41" name="Table 40"/>
          <p:cNvGraphicFramePr>
            <a:graphicFrameLocks noGrp="1"/>
          </p:cNvGraphicFramePr>
          <p:nvPr>
            <p:extLst>
              <p:ext uri="{D42A27DB-BD31-4B8C-83A1-F6EECF244321}">
                <p14:modId xmlns:p14="http://schemas.microsoft.com/office/powerpoint/2010/main" val="1163631037"/>
              </p:ext>
            </p:extLst>
          </p:nvPr>
        </p:nvGraphicFramePr>
        <p:xfrm>
          <a:off x="6286500" y="309710"/>
          <a:ext cx="2667000" cy="1965960"/>
        </p:xfrm>
        <a:graphic>
          <a:graphicData uri="http://schemas.openxmlformats.org/drawingml/2006/table">
            <a:tbl>
              <a:tblPr firstRow="1" bandRow="1">
                <a:tableStyleId>{68D230F3-CF80-4859-8CE7-A43EE81993B5}</a:tableStyleId>
              </a:tblPr>
              <a:tblGrid>
                <a:gridCol w="2667000"/>
              </a:tblGrid>
              <a:tr h="604690">
                <a:tc>
                  <a:txBody>
                    <a:bodyPr/>
                    <a:lstStyle/>
                    <a:p>
                      <a:pPr algn="r"/>
                      <a:r>
                        <a:rPr lang="ar-SA" sz="1050" b="0" dirty="0" smtClean="0">
                          <a:cs typeface="MCS Taybah S_U normal." pitchFamily="2" charset="-78"/>
                        </a:rPr>
                        <a:t>1- تعديد واكتشاف المعنى الحقيقي والسليم للقاعده القانونية أو التصرف القانوني وذلك بكافة وسائل التفسير والمناهج المعتمده في عملية التفسير وهنا نشير إلى وجود ثلاث مدارس او مناهج بارزة في التفسير هي /</a:t>
                      </a:r>
                      <a:r>
                        <a:rPr lang="ar-SA" sz="900" b="0" dirty="0" smtClean="0">
                          <a:cs typeface="MCS Taybah S_U normal." pitchFamily="2" charset="-78"/>
                        </a:rPr>
                        <a:t>مدرسة الشرح المتون/ المدرسة التريخية/ مدرسة البحث العلمي-</a:t>
                      </a:r>
                      <a:endParaRPr lang="en-US" sz="900" b="0" dirty="0">
                        <a:solidFill>
                          <a:schemeClr val="tx1"/>
                        </a:solidFill>
                        <a:cs typeface="MCS Taybah S_U normal." pitchFamily="2" charset="-78"/>
                      </a:endParaRPr>
                    </a:p>
                  </a:txBody>
                  <a:tcPr/>
                </a:tc>
              </a:tr>
              <a:tr h="370840">
                <a:tc>
                  <a:txBody>
                    <a:bodyPr/>
                    <a:lstStyle/>
                    <a:p>
                      <a:pPr algn="r"/>
                      <a:r>
                        <a:rPr lang="ar-SA" sz="1050" b="0" dirty="0" smtClean="0">
                          <a:solidFill>
                            <a:schemeClr val="tx1"/>
                          </a:solidFill>
                          <a:cs typeface="MCS Taybah S_U normal." pitchFamily="2" charset="-78"/>
                        </a:rPr>
                        <a:t>2- تدعيم وتكميل النص القانوني اذا شابه الايجار والاقتضاب فقد ترد القاعدةبشكل مختصريصعب مع القاضي الوصول الي المعنى</a:t>
                      </a:r>
                      <a:endParaRPr lang="en-US" sz="1050" b="0" dirty="0">
                        <a:solidFill>
                          <a:schemeClr val="tx1"/>
                        </a:solidFill>
                        <a:cs typeface="MCS Taybah S_U normal." pitchFamily="2" charset="-78"/>
                      </a:endParaRPr>
                    </a:p>
                  </a:txBody>
                  <a:tcPr/>
                </a:tc>
              </a:tr>
              <a:tr h="370840">
                <a:tc>
                  <a:txBody>
                    <a:bodyPr/>
                    <a:lstStyle/>
                    <a:p>
                      <a:pPr algn="r"/>
                      <a:r>
                        <a:rPr lang="ar-SA" sz="1050" b="0" dirty="0" smtClean="0">
                          <a:cs typeface="MCS Taybah S_U normal." pitchFamily="2" charset="-78"/>
                        </a:rPr>
                        <a:t>3- رفع التناقض القائم على احكام القاعده القانونية وذلك بترجيح حكم على آخــر اذا لزم الأمــر </a:t>
                      </a:r>
                      <a:endParaRPr lang="en-US" sz="1050" b="0" dirty="0">
                        <a:solidFill>
                          <a:schemeClr val="tx1"/>
                        </a:solidFill>
                        <a:cs typeface="MCS Taybah S_U normal." pitchFamily="2" charset="-78"/>
                      </a:endParaRPr>
                    </a:p>
                  </a:txBody>
                  <a:tcPr/>
                </a:tc>
              </a:tr>
              <a:tr h="370840">
                <a:tc>
                  <a:txBody>
                    <a:bodyPr/>
                    <a:lstStyle/>
                    <a:p>
                      <a:pPr algn="r"/>
                      <a:r>
                        <a:rPr lang="ar-SA" sz="1050" b="0" dirty="0" smtClean="0">
                          <a:solidFill>
                            <a:schemeClr val="tx1"/>
                          </a:solidFill>
                          <a:cs typeface="MCS Taybah S_U normal." pitchFamily="2" charset="-78"/>
                        </a:rPr>
                        <a:t>4-</a:t>
                      </a:r>
                      <a:r>
                        <a:rPr lang="ar-SA" sz="1050" b="0" baseline="0" dirty="0" smtClean="0">
                          <a:solidFill>
                            <a:schemeClr val="tx1"/>
                          </a:solidFill>
                          <a:cs typeface="MCS Taybah S_U normal." pitchFamily="2" charset="-78"/>
                        </a:rPr>
                        <a:t> تكييف وملائمة القاعده والتصرفات القانونية مع ظروف الحال والواقع بعناصره وجزيئاته المتغيره</a:t>
                      </a:r>
                      <a:endParaRPr lang="en-US" sz="1050" b="0" dirty="0">
                        <a:solidFill>
                          <a:schemeClr val="tx1"/>
                        </a:solidFill>
                        <a:cs typeface="MCS Taybah S_U normal." pitchFamily="2" charset="-78"/>
                      </a:endParaRPr>
                    </a:p>
                  </a:txBody>
                  <a:tcPr/>
                </a:tc>
              </a:tr>
            </a:tbl>
          </a:graphicData>
        </a:graphic>
      </p:graphicFrame>
      <p:cxnSp>
        <p:nvCxnSpPr>
          <p:cNvPr id="57" name="Straight Arrow Connector 56"/>
          <p:cNvCxnSpPr/>
          <p:nvPr/>
        </p:nvCxnSpPr>
        <p:spPr>
          <a:xfrm flipH="1">
            <a:off x="2921431" y="3733800"/>
            <a:ext cx="1576141" cy="67654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0" name="Straight Arrow Connector 59"/>
          <p:cNvCxnSpPr/>
          <p:nvPr/>
        </p:nvCxnSpPr>
        <p:spPr>
          <a:xfrm>
            <a:off x="4724400" y="3733800"/>
            <a:ext cx="2928" cy="67813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 name="TextBox 3"/>
          <p:cNvSpPr txBox="1"/>
          <p:nvPr/>
        </p:nvSpPr>
        <p:spPr>
          <a:xfrm>
            <a:off x="3317628" y="2870284"/>
            <a:ext cx="2819400" cy="892552"/>
          </a:xfrm>
          <a:prstGeom prst="rect">
            <a:avLst/>
          </a:prstGeom>
          <a:solidFill>
            <a:schemeClr val="bg1"/>
          </a:solidFill>
          <a:ln w="38100">
            <a:solidFill>
              <a:srgbClr val="BF1191"/>
            </a:solidFill>
          </a:ln>
          <a:effectLst/>
        </p:spPr>
        <p:txBody>
          <a:bodyPr wrap="square" rtlCol="0">
            <a:spAutoFit/>
          </a:bodyPr>
          <a:lstStyle/>
          <a:p>
            <a:pPr algn="ctr"/>
            <a:r>
              <a:rPr lang="ar-SA" sz="2400" dirty="0" smtClean="0">
                <a:effectLst>
                  <a:glow rad="228600">
                    <a:schemeClr val="accent6">
                      <a:satMod val="175000"/>
                      <a:alpha val="40000"/>
                    </a:schemeClr>
                  </a:glow>
                </a:effectLst>
                <a:cs typeface="MCS Taybah S_U normal." pitchFamily="2" charset="-78"/>
              </a:rPr>
              <a:t>تفسير القاعدة القانوينة</a:t>
            </a:r>
            <a:endParaRPr lang="ar-SA" sz="4400" dirty="0" smtClean="0">
              <a:effectLst>
                <a:glow rad="228600">
                  <a:schemeClr val="accent6">
                    <a:satMod val="175000"/>
                    <a:alpha val="40000"/>
                  </a:schemeClr>
                </a:glow>
              </a:effectLst>
              <a:cs typeface="MCS Taybah S_U normal." pitchFamily="2" charset="-78"/>
            </a:endParaRPr>
          </a:p>
          <a:p>
            <a:pPr algn="ctr"/>
            <a:r>
              <a:rPr lang="ar-SA" sz="1400" b="1" dirty="0" smtClean="0">
                <a:latin typeface="Simplified Arabic" pitchFamily="18" charset="-78"/>
                <a:cs typeface="Simplified Arabic" pitchFamily="18" charset="-78"/>
              </a:rPr>
              <a:t>هو استخلاص الحكم القانوني من النصوص التشريعية المعمول بها </a:t>
            </a:r>
            <a:endParaRPr lang="en-US" sz="1400" b="1" dirty="0" smtClean="0">
              <a:latin typeface="Simplified Arabic" pitchFamily="18" charset="-78"/>
              <a:cs typeface="Simplified Arabic" pitchFamily="18" charset="-78"/>
            </a:endParaRPr>
          </a:p>
        </p:txBody>
      </p:sp>
      <p:sp>
        <p:nvSpPr>
          <p:cNvPr id="64" name="TextBox 63"/>
          <p:cNvSpPr txBox="1"/>
          <p:nvPr/>
        </p:nvSpPr>
        <p:spPr>
          <a:xfrm>
            <a:off x="6161837" y="4501515"/>
            <a:ext cx="1313123" cy="984885"/>
          </a:xfrm>
          <a:prstGeom prst="rect">
            <a:avLst/>
          </a:prstGeom>
          <a:solidFill>
            <a:schemeClr val="bg1"/>
          </a:solidFill>
          <a:ln w="19050">
            <a:solidFill>
              <a:schemeClr val="tx2">
                <a:lumMod val="50000"/>
              </a:schemeClr>
            </a:solidFill>
          </a:ln>
        </p:spPr>
        <p:txBody>
          <a:bodyPr wrap="square" rtlCol="0" anchor="ctr">
            <a:spAutoFit/>
          </a:bodyPr>
          <a:lstStyle/>
          <a:p>
            <a:pPr algn="ctr"/>
            <a:r>
              <a:rPr lang="ar-SA" sz="1600" dirty="0" smtClean="0">
                <a:solidFill>
                  <a:schemeClr val="accent6">
                    <a:lumMod val="50000"/>
                  </a:schemeClr>
                </a:solidFill>
                <a:cs typeface="MCS Taybah S_U normal." pitchFamily="2" charset="-78"/>
              </a:rPr>
              <a:t>تشريعي / تنظيمي </a:t>
            </a:r>
          </a:p>
          <a:p>
            <a:pPr algn="ctr"/>
            <a:r>
              <a:rPr lang="ar-SA" sz="1400" dirty="0" smtClean="0">
                <a:solidFill>
                  <a:srgbClr val="002060"/>
                </a:solidFill>
                <a:cs typeface="MCS Taybah S_U normal." pitchFamily="2" charset="-78"/>
              </a:rPr>
              <a:t>يصدر من نفس السلطة التي اصدرت التشريع الغير مفهوم </a:t>
            </a:r>
          </a:p>
        </p:txBody>
      </p:sp>
      <p:sp>
        <p:nvSpPr>
          <p:cNvPr id="69" name="TextBox 68"/>
          <p:cNvSpPr txBox="1"/>
          <p:nvPr/>
        </p:nvSpPr>
        <p:spPr>
          <a:xfrm>
            <a:off x="3581400" y="4464784"/>
            <a:ext cx="2185261" cy="1631216"/>
          </a:xfrm>
          <a:prstGeom prst="rect">
            <a:avLst/>
          </a:prstGeom>
          <a:solidFill>
            <a:schemeClr val="bg1"/>
          </a:solidFill>
          <a:ln w="19050">
            <a:solidFill>
              <a:schemeClr val="tx2">
                <a:lumMod val="50000"/>
              </a:schemeClr>
            </a:solidFill>
          </a:ln>
        </p:spPr>
        <p:txBody>
          <a:bodyPr wrap="square" rtlCol="0" anchor="ctr">
            <a:spAutoFit/>
          </a:bodyPr>
          <a:lstStyle/>
          <a:p>
            <a:pPr algn="ctr"/>
            <a:r>
              <a:rPr lang="ar-SA" sz="1600" dirty="0" smtClean="0">
                <a:solidFill>
                  <a:schemeClr val="accent6">
                    <a:lumMod val="50000"/>
                  </a:schemeClr>
                </a:solidFill>
                <a:cs typeface="MCS Taybah S_U normal." pitchFamily="2" charset="-78"/>
              </a:rPr>
              <a:t>التفسر القضائي</a:t>
            </a:r>
          </a:p>
          <a:p>
            <a:pPr marL="171450" indent="-171450" algn="r" rtl="1">
              <a:buFont typeface="Arial" pitchFamily="34" charset="0"/>
              <a:buChar char="•"/>
            </a:pPr>
            <a:r>
              <a:rPr lang="ar-SA" sz="1400" dirty="0" smtClean="0">
                <a:solidFill>
                  <a:srgbClr val="002060"/>
                </a:solidFill>
                <a:cs typeface="MCS Taybah S_U normal." pitchFamily="2" charset="-78"/>
              </a:rPr>
              <a:t>يصدر من القضاء او القضاه يقمون بتفسيرها وتوضيها ومن ثم تطبيقها على الخصوم</a:t>
            </a:r>
          </a:p>
          <a:p>
            <a:pPr marL="171450" indent="-171450" algn="r" rtl="1">
              <a:buFont typeface="Arial" pitchFamily="34" charset="0"/>
              <a:buChar char="•"/>
            </a:pPr>
            <a:r>
              <a:rPr lang="ar-SA" sz="1400" dirty="0" smtClean="0">
                <a:solidFill>
                  <a:srgbClr val="002060"/>
                </a:solidFill>
                <a:cs typeface="MCS Taybah S_U normal." pitchFamily="2" charset="-78"/>
              </a:rPr>
              <a:t>لا تعتبر ملزمه للقاضاه الذين يأتون في درجة اقل منزلة </a:t>
            </a:r>
          </a:p>
          <a:p>
            <a:pPr marL="171450" indent="-171450" algn="r" rtl="1">
              <a:buFont typeface="Arial" pitchFamily="34" charset="0"/>
              <a:buChar char="•"/>
            </a:pPr>
            <a:r>
              <a:rPr lang="ar-SA" sz="1400" dirty="0" smtClean="0">
                <a:solidFill>
                  <a:srgbClr val="002060"/>
                </a:solidFill>
                <a:cs typeface="MCS Taybah S_U normal." pitchFamily="2" charset="-78"/>
              </a:rPr>
              <a:t>مهمه للقضاء للفصل في الخصومات</a:t>
            </a:r>
          </a:p>
        </p:txBody>
      </p:sp>
      <p:sp>
        <p:nvSpPr>
          <p:cNvPr id="71" name="TextBox 70"/>
          <p:cNvSpPr txBox="1"/>
          <p:nvPr/>
        </p:nvSpPr>
        <p:spPr>
          <a:xfrm>
            <a:off x="1811077" y="4495800"/>
            <a:ext cx="1313123" cy="1200329"/>
          </a:xfrm>
          <a:prstGeom prst="rect">
            <a:avLst/>
          </a:prstGeom>
          <a:solidFill>
            <a:schemeClr val="bg1"/>
          </a:solidFill>
          <a:ln w="19050">
            <a:solidFill>
              <a:schemeClr val="tx2">
                <a:lumMod val="50000"/>
              </a:schemeClr>
            </a:solidFill>
          </a:ln>
        </p:spPr>
        <p:txBody>
          <a:bodyPr wrap="square" rtlCol="0" anchor="ctr">
            <a:spAutoFit/>
          </a:bodyPr>
          <a:lstStyle/>
          <a:p>
            <a:pPr algn="ctr"/>
            <a:r>
              <a:rPr lang="ar-SA" sz="1600" dirty="0" smtClean="0">
                <a:solidFill>
                  <a:schemeClr val="accent6">
                    <a:lumMod val="50000"/>
                  </a:schemeClr>
                </a:solidFill>
                <a:cs typeface="MCS Taybah S_U normal." pitchFamily="2" charset="-78"/>
              </a:rPr>
              <a:t>التفسير الفقهي</a:t>
            </a:r>
          </a:p>
          <a:p>
            <a:pPr algn="ctr"/>
            <a:r>
              <a:rPr lang="ar-SA" sz="1400" dirty="0" smtClean="0">
                <a:solidFill>
                  <a:srgbClr val="002060"/>
                </a:solidFill>
                <a:cs typeface="MCS Taybah S_U normal." pitchFamily="2" charset="-78"/>
              </a:rPr>
              <a:t>نجده في كتابات وشروح الفقهاء ويصدر من رجال القانون ... المحامون .. القضاه</a:t>
            </a:r>
          </a:p>
        </p:txBody>
      </p:sp>
    </p:spTree>
    <p:extLst>
      <p:ext uri="{BB962C8B-B14F-4D97-AF65-F5344CB8AC3E}">
        <p14:creationId xmlns:p14="http://schemas.microsoft.com/office/powerpoint/2010/main" val="919716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Arrow Connector 5"/>
          <p:cNvCxnSpPr/>
          <p:nvPr/>
        </p:nvCxnSpPr>
        <p:spPr>
          <a:xfrm>
            <a:off x="1375064" y="3200400"/>
            <a:ext cx="1524000" cy="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 name="Straight Arrow Connector 6"/>
          <p:cNvCxnSpPr/>
          <p:nvPr/>
        </p:nvCxnSpPr>
        <p:spPr>
          <a:xfrm>
            <a:off x="1295400" y="3657600"/>
            <a:ext cx="1295400" cy="163461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 name="Straight Arrow Connector 7"/>
          <p:cNvCxnSpPr/>
          <p:nvPr/>
        </p:nvCxnSpPr>
        <p:spPr>
          <a:xfrm flipV="1">
            <a:off x="1524000" y="1233676"/>
            <a:ext cx="842433" cy="143332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9" name="TextBox 8"/>
          <p:cNvSpPr txBox="1"/>
          <p:nvPr/>
        </p:nvSpPr>
        <p:spPr>
          <a:xfrm>
            <a:off x="2366433" y="228600"/>
            <a:ext cx="1855740" cy="954107"/>
          </a:xfrm>
          <a:prstGeom prst="rect">
            <a:avLst/>
          </a:prstGeom>
          <a:solidFill>
            <a:schemeClr val="accent3">
              <a:lumMod val="60000"/>
              <a:lumOff val="40000"/>
            </a:schemeClr>
          </a:solidFill>
          <a:ln w="19050">
            <a:solidFill>
              <a:srgbClr val="00B050"/>
            </a:solidFill>
          </a:ln>
        </p:spPr>
        <p:txBody>
          <a:bodyPr wrap="square" rtlCol="0">
            <a:spAutoFit/>
          </a:bodyPr>
          <a:lstStyle/>
          <a:p>
            <a:pPr algn="ctr"/>
            <a:r>
              <a:rPr lang="ar-SA" sz="2800" dirty="0" smtClean="0">
                <a:solidFill>
                  <a:schemeClr val="bg2">
                    <a:lumMod val="10000"/>
                  </a:schemeClr>
                </a:solidFill>
                <a:cs typeface="MCS Taybah S_U normal." pitchFamily="2" charset="-78"/>
              </a:rPr>
              <a:t>مبدأ استقلال السلطة </a:t>
            </a:r>
            <a:endParaRPr lang="en-US" sz="800" dirty="0">
              <a:solidFill>
                <a:schemeClr val="bg2">
                  <a:lumMod val="10000"/>
                </a:schemeClr>
              </a:solidFill>
              <a:latin typeface="Simplified Arabic" pitchFamily="18" charset="-78"/>
              <a:cs typeface="Simplified Arabic" pitchFamily="18" charset="-78"/>
            </a:endParaRPr>
          </a:p>
        </p:txBody>
      </p:sp>
      <p:sp>
        <p:nvSpPr>
          <p:cNvPr id="4" name="TextBox 3"/>
          <p:cNvSpPr txBox="1"/>
          <p:nvPr/>
        </p:nvSpPr>
        <p:spPr>
          <a:xfrm>
            <a:off x="76200" y="1981200"/>
            <a:ext cx="1447800" cy="2077492"/>
          </a:xfrm>
          <a:prstGeom prst="rect">
            <a:avLst/>
          </a:prstGeom>
          <a:solidFill>
            <a:schemeClr val="bg1"/>
          </a:solidFill>
          <a:ln w="38100">
            <a:solidFill>
              <a:srgbClr val="015B0A"/>
            </a:solidFill>
          </a:ln>
          <a:effectLst>
            <a:glow rad="63500">
              <a:schemeClr val="accent4">
                <a:satMod val="175000"/>
                <a:alpha val="40000"/>
              </a:schemeClr>
            </a:glow>
          </a:effectLst>
        </p:spPr>
        <p:txBody>
          <a:bodyPr wrap="square" rtlCol="0">
            <a:spAutoFit/>
          </a:bodyPr>
          <a:lstStyle/>
          <a:p>
            <a:pPr algn="ctr"/>
            <a:r>
              <a:rPr lang="ar-SA" sz="3200" dirty="0" smtClean="0">
                <a:effectLst>
                  <a:glow rad="101600">
                    <a:srgbClr val="00B050">
                      <a:alpha val="40000"/>
                    </a:srgbClr>
                  </a:glow>
                </a:effectLst>
                <a:cs typeface="MCS Taybah S_U normal." pitchFamily="2" charset="-78"/>
              </a:rPr>
              <a:t>السلطه القضائية</a:t>
            </a:r>
            <a:endParaRPr lang="ar-SA" sz="5400" dirty="0" smtClean="0">
              <a:effectLst>
                <a:glow rad="101600">
                  <a:srgbClr val="00B050">
                    <a:alpha val="40000"/>
                  </a:srgbClr>
                </a:glow>
              </a:effectLst>
              <a:cs typeface="MCS Taybah S_U normal." pitchFamily="2" charset="-78"/>
            </a:endParaRPr>
          </a:p>
          <a:p>
            <a:pPr algn="ctr"/>
            <a:r>
              <a:rPr lang="ar-SA" sz="1600" b="1" dirty="0" smtClean="0">
                <a:latin typeface="Simplified Arabic" pitchFamily="18" charset="-78"/>
                <a:cs typeface="AL-Mohanad" pitchFamily="2" charset="-78"/>
              </a:rPr>
              <a:t>هي السلطة المختصة بتطبيق القانــون</a:t>
            </a:r>
            <a:r>
              <a:rPr lang="ar-SA" sz="1100" b="1" dirty="0" smtClean="0">
                <a:latin typeface="Simplified Arabic" pitchFamily="18" charset="-78"/>
                <a:cs typeface="Simplified Arabic" pitchFamily="18" charset="-78"/>
              </a:rPr>
              <a:t> </a:t>
            </a:r>
          </a:p>
          <a:p>
            <a:pPr algn="ctr"/>
            <a:r>
              <a:rPr lang="ar-SA" sz="1100" b="1" dirty="0" smtClean="0">
                <a:latin typeface="Simplified Arabic" pitchFamily="18" charset="-78"/>
                <a:cs typeface="Simplified Arabic" pitchFamily="18" charset="-78"/>
              </a:rPr>
              <a:t>تشريعيه</a:t>
            </a:r>
          </a:p>
          <a:p>
            <a:pPr algn="ctr"/>
            <a:r>
              <a:rPr lang="ar-SA" sz="1100" b="1" dirty="0" smtClean="0">
                <a:latin typeface="Simplified Arabic" pitchFamily="18" charset="-78"/>
                <a:cs typeface="Simplified Arabic" pitchFamily="18" charset="-78"/>
              </a:rPr>
              <a:t>تنفيذيه</a:t>
            </a:r>
          </a:p>
          <a:p>
            <a:pPr algn="ctr"/>
            <a:r>
              <a:rPr lang="ar-SA" sz="1100" b="1" dirty="0" smtClean="0">
                <a:latin typeface="Simplified Arabic" pitchFamily="18" charset="-78"/>
                <a:cs typeface="Simplified Arabic" pitchFamily="18" charset="-78"/>
              </a:rPr>
              <a:t>قضائية </a:t>
            </a:r>
            <a:endParaRPr lang="en-US" sz="1100" b="1" dirty="0" smtClean="0">
              <a:latin typeface="Simplified Arabic" pitchFamily="18" charset="-78"/>
              <a:cs typeface="Simplified Arabic" pitchFamily="18" charset="-78"/>
            </a:endParaRPr>
          </a:p>
        </p:txBody>
      </p:sp>
      <p:sp>
        <p:nvSpPr>
          <p:cNvPr id="13" name="TextBox 12"/>
          <p:cNvSpPr txBox="1"/>
          <p:nvPr/>
        </p:nvSpPr>
        <p:spPr>
          <a:xfrm>
            <a:off x="1905000" y="1447800"/>
            <a:ext cx="492443" cy="3505200"/>
          </a:xfrm>
          <a:prstGeom prst="rect">
            <a:avLst/>
          </a:prstGeom>
          <a:noFill/>
        </p:spPr>
        <p:txBody>
          <a:bodyPr vert="vert270" wrap="square" rtlCol="0">
            <a:spAutoFit/>
          </a:bodyPr>
          <a:lstStyle/>
          <a:p>
            <a:pPr algn="ctr"/>
            <a:r>
              <a:rPr lang="ar-SA" sz="2000" dirty="0" smtClean="0">
                <a:solidFill>
                  <a:srgbClr val="C00000"/>
                </a:solidFill>
                <a:cs typeface="MCS Taybah S_U normal." pitchFamily="2" charset="-78"/>
              </a:rPr>
              <a:t>المبادئ الاساسية للسلطة القضائي</a:t>
            </a:r>
            <a:endParaRPr lang="en-US" sz="1400" dirty="0">
              <a:solidFill>
                <a:srgbClr val="C00000"/>
              </a:solidFill>
              <a:cs typeface="MCS Taybah S_U normal." pitchFamily="2" charset="-78"/>
            </a:endParaRPr>
          </a:p>
        </p:txBody>
      </p:sp>
      <p:sp>
        <p:nvSpPr>
          <p:cNvPr id="14" name="TextBox 13"/>
          <p:cNvSpPr txBox="1"/>
          <p:nvPr/>
        </p:nvSpPr>
        <p:spPr>
          <a:xfrm>
            <a:off x="2971800" y="2703493"/>
            <a:ext cx="1855740" cy="954107"/>
          </a:xfrm>
          <a:prstGeom prst="rect">
            <a:avLst/>
          </a:prstGeom>
          <a:solidFill>
            <a:schemeClr val="accent3">
              <a:lumMod val="60000"/>
              <a:lumOff val="40000"/>
            </a:schemeClr>
          </a:solidFill>
          <a:ln w="19050">
            <a:solidFill>
              <a:srgbClr val="00B050"/>
            </a:solidFill>
          </a:ln>
        </p:spPr>
        <p:txBody>
          <a:bodyPr wrap="square" rtlCol="0">
            <a:spAutoFit/>
          </a:bodyPr>
          <a:lstStyle/>
          <a:p>
            <a:pPr algn="ctr"/>
            <a:r>
              <a:rPr lang="ar-SA" sz="2800" dirty="0" smtClean="0">
                <a:solidFill>
                  <a:schemeClr val="bg2">
                    <a:lumMod val="10000"/>
                  </a:schemeClr>
                </a:solidFill>
                <a:cs typeface="MCS Taybah S_U normal." pitchFamily="2" charset="-78"/>
              </a:rPr>
              <a:t>تعدد درجات التقاضي</a:t>
            </a:r>
            <a:endParaRPr lang="en-US" sz="800" dirty="0">
              <a:solidFill>
                <a:schemeClr val="bg2">
                  <a:lumMod val="10000"/>
                </a:schemeClr>
              </a:solidFill>
              <a:latin typeface="Simplified Arabic" pitchFamily="18" charset="-78"/>
              <a:cs typeface="Simplified Arabic" pitchFamily="18" charset="-78"/>
            </a:endParaRPr>
          </a:p>
        </p:txBody>
      </p:sp>
      <p:sp>
        <p:nvSpPr>
          <p:cNvPr id="15" name="TextBox 14"/>
          <p:cNvSpPr txBox="1"/>
          <p:nvPr/>
        </p:nvSpPr>
        <p:spPr>
          <a:xfrm>
            <a:off x="2366433" y="5370493"/>
            <a:ext cx="1855740" cy="954107"/>
          </a:xfrm>
          <a:prstGeom prst="rect">
            <a:avLst/>
          </a:prstGeom>
          <a:solidFill>
            <a:schemeClr val="accent3">
              <a:lumMod val="60000"/>
              <a:lumOff val="40000"/>
            </a:schemeClr>
          </a:solidFill>
          <a:ln w="19050">
            <a:solidFill>
              <a:srgbClr val="00B050"/>
            </a:solidFill>
          </a:ln>
        </p:spPr>
        <p:txBody>
          <a:bodyPr wrap="square" rtlCol="0">
            <a:spAutoFit/>
          </a:bodyPr>
          <a:lstStyle/>
          <a:p>
            <a:pPr algn="ctr"/>
            <a:r>
              <a:rPr lang="ar-SA" sz="2800" dirty="0" smtClean="0">
                <a:solidFill>
                  <a:schemeClr val="bg2">
                    <a:lumMod val="10000"/>
                  </a:schemeClr>
                </a:solidFill>
                <a:cs typeface="MCS Taybah S_U normal." pitchFamily="2" charset="-78"/>
              </a:rPr>
              <a:t>ضمانات عامه أخــرى</a:t>
            </a:r>
            <a:endParaRPr lang="en-US" sz="800" dirty="0">
              <a:solidFill>
                <a:schemeClr val="bg2">
                  <a:lumMod val="10000"/>
                </a:schemeClr>
              </a:solidFill>
              <a:latin typeface="Simplified Arabic" pitchFamily="18" charset="-78"/>
              <a:cs typeface="Simplified Arabic" pitchFamily="18" charset="-78"/>
            </a:endParaRPr>
          </a:p>
        </p:txBody>
      </p:sp>
      <p:sp>
        <p:nvSpPr>
          <p:cNvPr id="16" name="TextBox 15"/>
          <p:cNvSpPr txBox="1"/>
          <p:nvPr/>
        </p:nvSpPr>
        <p:spPr>
          <a:xfrm>
            <a:off x="4314518" y="263240"/>
            <a:ext cx="4083627" cy="738664"/>
          </a:xfrm>
          <a:prstGeom prst="rect">
            <a:avLst/>
          </a:prstGeom>
          <a:noFill/>
        </p:spPr>
        <p:txBody>
          <a:bodyPr wrap="square" rtlCol="0">
            <a:spAutoFit/>
          </a:bodyPr>
          <a:lstStyle/>
          <a:p>
            <a:pPr algn="ctr"/>
            <a:r>
              <a:rPr lang="ar-SA" sz="1400" dirty="0" smtClean="0">
                <a:cs typeface="MCS Taybah S_U normal." pitchFamily="2" charset="-78"/>
              </a:rPr>
              <a:t>يعني استقلال السلطة القضائية عن غيرها من السلطات في الدولة وان للقاضي الحرية في اصدار الاحكام والفصل في النزعات والخصومات دون ان يكون عليه اي تأثير من قبل سلطة تشريعية او تنفيذيه ..لا يجوز تدخل سلطات اخرى </a:t>
            </a:r>
            <a:endParaRPr lang="en-US" sz="1400" dirty="0">
              <a:cs typeface="MCS Taybah S_U normal." pitchFamily="2" charset="-78"/>
            </a:endParaRPr>
          </a:p>
        </p:txBody>
      </p:sp>
      <p:cxnSp>
        <p:nvCxnSpPr>
          <p:cNvPr id="17" name="Straight Arrow Connector 16"/>
          <p:cNvCxnSpPr/>
          <p:nvPr/>
        </p:nvCxnSpPr>
        <p:spPr>
          <a:xfrm>
            <a:off x="4310682" y="1066800"/>
            <a:ext cx="4223718" cy="0"/>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19" name="TextBox 18"/>
          <p:cNvSpPr txBox="1"/>
          <p:nvPr/>
        </p:nvSpPr>
        <p:spPr>
          <a:xfrm>
            <a:off x="5028431" y="2534215"/>
            <a:ext cx="3734569" cy="954107"/>
          </a:xfrm>
          <a:prstGeom prst="rect">
            <a:avLst/>
          </a:prstGeom>
          <a:noFill/>
        </p:spPr>
        <p:txBody>
          <a:bodyPr wrap="square" rtlCol="0">
            <a:spAutoFit/>
          </a:bodyPr>
          <a:lstStyle/>
          <a:p>
            <a:pPr algn="ctr"/>
            <a:r>
              <a:rPr lang="ar-SA" sz="1400" dirty="0" smtClean="0">
                <a:cs typeface="MCS Taybah S_U normal." pitchFamily="2" charset="-78"/>
              </a:rPr>
              <a:t>هو إتاحــة الفرصــه امام اطراف انزاع الذين جاءت الحكام في غير صالحهم من اعادة عرض النزاع مرة اخـرى اما محكمة اعلى درجة من المحكمة التي اصدرت الحكم المعطون فيه للنظر فيه من جديد  </a:t>
            </a:r>
          </a:p>
          <a:p>
            <a:pPr algn="ctr"/>
            <a:r>
              <a:rPr lang="ar-SA" sz="1400" dirty="0" smtClean="0">
                <a:cs typeface="MCS Taybah S_U normal." pitchFamily="2" charset="-78"/>
              </a:rPr>
              <a:t>« محمكة الاستئناف «</a:t>
            </a:r>
            <a:endParaRPr lang="en-US" sz="1400" dirty="0">
              <a:cs typeface="MCS Taybah S_U normal." pitchFamily="2" charset="-78"/>
            </a:endParaRPr>
          </a:p>
        </p:txBody>
      </p:sp>
      <p:sp>
        <p:nvSpPr>
          <p:cNvPr id="20" name="TextBox 19"/>
          <p:cNvSpPr txBox="1"/>
          <p:nvPr/>
        </p:nvSpPr>
        <p:spPr>
          <a:xfrm>
            <a:off x="4267199" y="4800600"/>
            <a:ext cx="4391611" cy="1477328"/>
          </a:xfrm>
          <a:prstGeom prst="rect">
            <a:avLst/>
          </a:prstGeom>
          <a:noFill/>
        </p:spPr>
        <p:txBody>
          <a:bodyPr wrap="square" rtlCol="0">
            <a:spAutoFit/>
          </a:bodyPr>
          <a:lstStyle/>
          <a:p>
            <a:pPr marL="171450" indent="-171450" algn="ctr" rtl="1">
              <a:buFont typeface="Wingdings" pitchFamily="2" charset="2"/>
              <a:buChar char="v"/>
            </a:pPr>
            <a:r>
              <a:rPr lang="ar-SA" sz="1400" dirty="0" smtClean="0">
                <a:solidFill>
                  <a:srgbClr val="C00000"/>
                </a:solidFill>
                <a:cs typeface="MCS Diwany2 S_I normal." pitchFamily="2" charset="-78"/>
              </a:rPr>
              <a:t>المساوة بين الخصوم والموجهة بينهم  : </a:t>
            </a:r>
          </a:p>
          <a:p>
            <a:pPr algn="ctr" rtl="1"/>
            <a:r>
              <a:rPr lang="ar-SA" sz="1200" dirty="0" smtClean="0">
                <a:cs typeface="MCS Taybah S_U normal." pitchFamily="2" charset="-78"/>
              </a:rPr>
              <a:t>عدم التميز بين المتقاضين ومنحهم جميعا فرصا متككافئة في ظل حياد تام للقاضي</a:t>
            </a:r>
          </a:p>
          <a:p>
            <a:pPr marL="171450" indent="-171450" algn="ctr" rtl="1">
              <a:buFont typeface="Wingdings" pitchFamily="2" charset="2"/>
              <a:buChar char="v"/>
            </a:pPr>
            <a:r>
              <a:rPr lang="ar-SA" sz="1400" dirty="0" smtClean="0">
                <a:solidFill>
                  <a:srgbClr val="C00000"/>
                </a:solidFill>
                <a:cs typeface="MCS Diwany2 S_I normal." pitchFamily="2" charset="-78"/>
              </a:rPr>
              <a:t>مبدأ مجانية القضاء : </a:t>
            </a:r>
          </a:p>
          <a:p>
            <a:pPr algn="ctr" rtl="1"/>
            <a:r>
              <a:rPr lang="ar-SA" sz="1200" dirty="0" smtClean="0">
                <a:cs typeface="MCS Taybah S_U normal." pitchFamily="2" charset="-78"/>
              </a:rPr>
              <a:t>من خزينة الدوله تتحمل تفرض مرتبات القضاه ، اما رسوم المتقاضين في اسهام بسيط غرضه التقليل من الدعاوى الكيدية..وهي قابله للاعفاء</a:t>
            </a:r>
          </a:p>
          <a:p>
            <a:pPr marL="171450" indent="-171450" algn="ctr" rtl="1">
              <a:buFont typeface="Wingdings" pitchFamily="2" charset="2"/>
              <a:buChar char="v"/>
            </a:pPr>
            <a:r>
              <a:rPr lang="ar-SA" sz="1400" dirty="0">
                <a:solidFill>
                  <a:srgbClr val="C00000"/>
                </a:solidFill>
                <a:cs typeface="MCS Diwany2 S_I normal." pitchFamily="2" charset="-78"/>
              </a:rPr>
              <a:t> </a:t>
            </a:r>
            <a:r>
              <a:rPr lang="ar-SA" sz="1400" dirty="0" smtClean="0">
                <a:solidFill>
                  <a:srgbClr val="C00000"/>
                </a:solidFill>
                <a:cs typeface="MCS Diwany2 S_I normal." pitchFamily="2" charset="-78"/>
              </a:rPr>
              <a:t>مبدأ علانية الجلسات </a:t>
            </a:r>
          </a:p>
          <a:p>
            <a:pPr marL="171450" indent="-171450" algn="ctr" rtl="1">
              <a:buFont typeface="Wingdings" pitchFamily="2" charset="2"/>
              <a:buChar char="v"/>
            </a:pPr>
            <a:r>
              <a:rPr lang="ar-SA" sz="1200" dirty="0" smtClean="0">
                <a:cs typeface="MCS Taybah S_U normal." pitchFamily="2" charset="-78"/>
              </a:rPr>
              <a:t>فتح ابوب القضاء امام الجمهور لحضور الجلسات والاستماع مباشرة لكل ما يجري</a:t>
            </a:r>
            <a:endParaRPr lang="en-US" sz="1200" dirty="0">
              <a:cs typeface="MCS Taybah S_U normal." pitchFamily="2" charset="-78"/>
            </a:endParaRPr>
          </a:p>
        </p:txBody>
      </p:sp>
      <p:cxnSp>
        <p:nvCxnSpPr>
          <p:cNvPr id="22" name="Straight Arrow Connector 21"/>
          <p:cNvCxnSpPr/>
          <p:nvPr/>
        </p:nvCxnSpPr>
        <p:spPr>
          <a:xfrm>
            <a:off x="4910756" y="3488322"/>
            <a:ext cx="3952256" cy="0"/>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cxnSp>
        <p:nvCxnSpPr>
          <p:cNvPr id="26" name="Straight Arrow Connector 25"/>
          <p:cNvCxnSpPr/>
          <p:nvPr/>
        </p:nvCxnSpPr>
        <p:spPr>
          <a:xfrm>
            <a:off x="4314518" y="6232222"/>
            <a:ext cx="4448482" cy="0"/>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575240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sus\AppData\Local\Temp\Rar$DI02.782\تشكيل السلطة القضائية في المملكة.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658"/>
            <a:ext cx="9144000" cy="689065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477000"/>
            <a:ext cx="25146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Tree>
    <p:extLst>
      <p:ext uri="{BB962C8B-B14F-4D97-AF65-F5344CB8AC3E}">
        <p14:creationId xmlns:p14="http://schemas.microsoft.com/office/powerpoint/2010/main" val="3989414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sus\AppData\Local\Temp\Rar$DI31.540\الحقوق.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831"/>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6248400"/>
            <a:ext cx="25146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Tree>
    <p:extLst>
      <p:ext uri="{BB962C8B-B14F-4D97-AF65-F5344CB8AC3E}">
        <p14:creationId xmlns:p14="http://schemas.microsoft.com/office/powerpoint/2010/main" val="2625621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sus\AppData\Local\Temp\Rar$DI34.950\تقسيمات الحقوق 1.jpg"/>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0"/>
            <a:ext cx="10160000" cy="7620000"/>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2358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Asus\AppData\Local\Temp\Rar$DI47.931\فروع القانون.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1000"/>
            <a:ext cx="9144000" cy="6477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5410200"/>
            <a:ext cx="2514600" cy="137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Tree>
    <p:extLst>
      <p:ext uri="{BB962C8B-B14F-4D97-AF65-F5344CB8AC3E}">
        <p14:creationId xmlns:p14="http://schemas.microsoft.com/office/powerpoint/2010/main" val="930020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6" name="Straight Arrow Connector 115"/>
          <p:cNvCxnSpPr/>
          <p:nvPr/>
        </p:nvCxnSpPr>
        <p:spPr>
          <a:xfrm flipV="1">
            <a:off x="6278560" y="4419599"/>
            <a:ext cx="627860" cy="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17" name="Straight Arrow Connector 116"/>
          <p:cNvCxnSpPr/>
          <p:nvPr/>
        </p:nvCxnSpPr>
        <p:spPr>
          <a:xfrm flipV="1">
            <a:off x="6301434" y="5257799"/>
            <a:ext cx="627860" cy="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8" name="Straight Arrow Connector 87"/>
          <p:cNvCxnSpPr/>
          <p:nvPr/>
        </p:nvCxnSpPr>
        <p:spPr>
          <a:xfrm flipV="1">
            <a:off x="4823474" y="3613666"/>
            <a:ext cx="627860" cy="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9" name="Straight Arrow Connector 88"/>
          <p:cNvCxnSpPr/>
          <p:nvPr/>
        </p:nvCxnSpPr>
        <p:spPr>
          <a:xfrm flipV="1">
            <a:off x="4953000" y="4419599"/>
            <a:ext cx="627860" cy="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90" name="Straight Arrow Connector 89"/>
          <p:cNvCxnSpPr/>
          <p:nvPr/>
        </p:nvCxnSpPr>
        <p:spPr>
          <a:xfrm flipV="1">
            <a:off x="4975874" y="5257799"/>
            <a:ext cx="627860" cy="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 name="Straight Arrow Connector 5"/>
          <p:cNvCxnSpPr/>
          <p:nvPr/>
        </p:nvCxnSpPr>
        <p:spPr>
          <a:xfrm flipV="1">
            <a:off x="1522445" y="2412082"/>
            <a:ext cx="763555" cy="63592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 name="Straight Arrow Connector 6"/>
          <p:cNvCxnSpPr/>
          <p:nvPr/>
        </p:nvCxnSpPr>
        <p:spPr>
          <a:xfrm>
            <a:off x="1522445" y="3032449"/>
            <a:ext cx="687355" cy="7620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 name="Straight Arrow Connector 7"/>
          <p:cNvCxnSpPr/>
          <p:nvPr/>
        </p:nvCxnSpPr>
        <p:spPr>
          <a:xfrm flipV="1">
            <a:off x="724787" y="1422315"/>
            <a:ext cx="0" cy="71666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 name="TextBox 3"/>
          <p:cNvSpPr txBox="1"/>
          <p:nvPr/>
        </p:nvSpPr>
        <p:spPr>
          <a:xfrm>
            <a:off x="76200" y="1981200"/>
            <a:ext cx="1447800" cy="2369880"/>
          </a:xfrm>
          <a:prstGeom prst="rect">
            <a:avLst/>
          </a:prstGeom>
          <a:solidFill>
            <a:schemeClr val="bg1"/>
          </a:solidFill>
          <a:ln w="38100">
            <a:solidFill>
              <a:srgbClr val="CC6600"/>
            </a:solidFill>
          </a:ln>
          <a:effectLst/>
        </p:spPr>
        <p:txBody>
          <a:bodyPr wrap="square" rtlCol="0">
            <a:spAutoFit/>
          </a:bodyPr>
          <a:lstStyle/>
          <a:p>
            <a:pPr algn="ctr"/>
            <a:r>
              <a:rPr lang="ar-SA" sz="3200" dirty="0" smtClean="0">
                <a:effectLst>
                  <a:glow rad="101600">
                    <a:srgbClr val="CC6600"/>
                  </a:glow>
                </a:effectLst>
                <a:cs typeface="MCS Taybah S_U normal." pitchFamily="2" charset="-78"/>
              </a:rPr>
              <a:t>نظرية الحق </a:t>
            </a:r>
            <a:endParaRPr lang="ar-SA" sz="5400" dirty="0" smtClean="0">
              <a:effectLst>
                <a:glow rad="101600">
                  <a:srgbClr val="CC6600"/>
                </a:glow>
              </a:effectLst>
              <a:cs typeface="MCS Taybah S_U normal." pitchFamily="2" charset="-78"/>
            </a:endParaRPr>
          </a:p>
          <a:p>
            <a:pPr algn="ctr"/>
            <a:r>
              <a:rPr lang="ar-SA" sz="1400" b="1" dirty="0" smtClean="0">
                <a:latin typeface="Simplified Arabic" pitchFamily="18" charset="-78"/>
                <a:cs typeface="AL-Mohanad" pitchFamily="2" charset="-78"/>
              </a:rPr>
              <a:t>سلطة يقررها القانون لشخص معين يستطيع بمقتاها ممارسة سلطات معينه بغية تحقيق مصلحة يرعاها القانون</a:t>
            </a:r>
            <a:r>
              <a:rPr lang="ar-SA" sz="1100" b="1" dirty="0" smtClean="0">
                <a:latin typeface="Simplified Arabic" pitchFamily="18" charset="-78"/>
                <a:cs typeface="Simplified Arabic" pitchFamily="18" charset="-78"/>
              </a:rPr>
              <a:t> </a:t>
            </a:r>
            <a:endParaRPr lang="en-US" sz="1100" b="1" dirty="0" smtClean="0">
              <a:latin typeface="Simplified Arabic" pitchFamily="18" charset="-78"/>
              <a:cs typeface="Simplified Arabic" pitchFamily="18" charset="-78"/>
            </a:endParaRPr>
          </a:p>
        </p:txBody>
      </p:sp>
      <p:sp>
        <p:nvSpPr>
          <p:cNvPr id="18" name="TextBox 17"/>
          <p:cNvSpPr txBox="1"/>
          <p:nvPr/>
        </p:nvSpPr>
        <p:spPr>
          <a:xfrm>
            <a:off x="305687" y="608065"/>
            <a:ext cx="838200" cy="261610"/>
          </a:xfrm>
          <a:prstGeom prst="rect">
            <a:avLst/>
          </a:prstGeom>
          <a:noFill/>
          <a:ln w="19050">
            <a:solidFill>
              <a:schemeClr val="tx2">
                <a:lumMod val="50000"/>
              </a:schemeClr>
            </a:solidFill>
          </a:ln>
        </p:spPr>
        <p:txBody>
          <a:bodyPr wrap="square" rtlCol="0">
            <a:spAutoFit/>
          </a:bodyPr>
          <a:lstStyle/>
          <a:p>
            <a:pPr algn="ctr"/>
            <a:r>
              <a:rPr lang="ar-SA" sz="1100" dirty="0" smtClean="0">
                <a:solidFill>
                  <a:srgbClr val="002060"/>
                </a:solidFill>
                <a:cs typeface="MCS Taybah S_U normal." pitchFamily="2" charset="-78"/>
              </a:rPr>
              <a:t>2صاحب الحق</a:t>
            </a:r>
          </a:p>
        </p:txBody>
      </p:sp>
      <p:sp>
        <p:nvSpPr>
          <p:cNvPr id="21" name="TextBox 20"/>
          <p:cNvSpPr txBox="1"/>
          <p:nvPr/>
        </p:nvSpPr>
        <p:spPr>
          <a:xfrm>
            <a:off x="305687" y="940713"/>
            <a:ext cx="838200" cy="430887"/>
          </a:xfrm>
          <a:prstGeom prst="rect">
            <a:avLst/>
          </a:prstGeom>
          <a:noFill/>
          <a:ln w="19050">
            <a:solidFill>
              <a:schemeClr val="tx2">
                <a:lumMod val="50000"/>
              </a:schemeClr>
            </a:solidFill>
          </a:ln>
        </p:spPr>
        <p:txBody>
          <a:bodyPr wrap="square" rtlCol="0">
            <a:spAutoFit/>
          </a:bodyPr>
          <a:lstStyle/>
          <a:p>
            <a:pPr algn="ctr"/>
            <a:r>
              <a:rPr lang="ar-SA" sz="1100" dirty="0" smtClean="0">
                <a:solidFill>
                  <a:srgbClr val="002060"/>
                </a:solidFill>
                <a:cs typeface="MCS Taybah S_U normal." pitchFamily="2" charset="-78"/>
              </a:rPr>
              <a:t>3الهدف من اقرار الحق </a:t>
            </a:r>
            <a:endParaRPr lang="en-US" sz="300" dirty="0">
              <a:solidFill>
                <a:srgbClr val="002060"/>
              </a:solidFill>
              <a:latin typeface="Simplified Arabic" pitchFamily="18" charset="-78"/>
              <a:cs typeface="Simplified Arabic" pitchFamily="18" charset="-78"/>
            </a:endParaRPr>
          </a:p>
        </p:txBody>
      </p:sp>
      <p:sp>
        <p:nvSpPr>
          <p:cNvPr id="23" name="TextBox 22"/>
          <p:cNvSpPr txBox="1"/>
          <p:nvPr/>
        </p:nvSpPr>
        <p:spPr>
          <a:xfrm>
            <a:off x="305687" y="163761"/>
            <a:ext cx="838200" cy="353943"/>
          </a:xfrm>
          <a:prstGeom prst="rect">
            <a:avLst/>
          </a:prstGeom>
          <a:noFill/>
          <a:ln w="19050">
            <a:solidFill>
              <a:schemeClr val="tx2">
                <a:lumMod val="50000"/>
              </a:schemeClr>
            </a:solidFill>
          </a:ln>
        </p:spPr>
        <p:txBody>
          <a:bodyPr wrap="square" rtlCol="0">
            <a:spAutoFit/>
          </a:bodyPr>
          <a:lstStyle/>
          <a:p>
            <a:pPr algn="ctr"/>
            <a:r>
              <a:rPr lang="ar-SA" sz="1100" dirty="0" smtClean="0">
                <a:solidFill>
                  <a:srgbClr val="002060"/>
                </a:solidFill>
                <a:cs typeface="MCS Taybah S_U normal." pitchFamily="2" charset="-78"/>
              </a:rPr>
              <a:t>1مضمون الحق</a:t>
            </a:r>
          </a:p>
          <a:p>
            <a:pPr algn="ctr"/>
            <a:r>
              <a:rPr lang="ar-SA" sz="600" dirty="0" smtClean="0">
                <a:solidFill>
                  <a:srgbClr val="002060"/>
                </a:solidFill>
                <a:latin typeface="Simplified Arabic" pitchFamily="18" charset="-78"/>
                <a:cs typeface="MCS Taybah S_U normal." pitchFamily="2" charset="-78"/>
              </a:rPr>
              <a:t>السلطة</a:t>
            </a:r>
            <a:endParaRPr lang="en-US" sz="500" dirty="0">
              <a:solidFill>
                <a:srgbClr val="002060"/>
              </a:solidFill>
              <a:latin typeface="Simplified Arabic" pitchFamily="18" charset="-78"/>
              <a:cs typeface="Simplified Arabic" pitchFamily="18" charset="-78"/>
            </a:endParaRPr>
          </a:p>
        </p:txBody>
      </p:sp>
      <p:sp>
        <p:nvSpPr>
          <p:cNvPr id="24" name="TextBox 23"/>
          <p:cNvSpPr txBox="1"/>
          <p:nvPr/>
        </p:nvSpPr>
        <p:spPr>
          <a:xfrm>
            <a:off x="1676400" y="1524000"/>
            <a:ext cx="430887" cy="3505200"/>
          </a:xfrm>
          <a:prstGeom prst="rect">
            <a:avLst/>
          </a:prstGeom>
          <a:noFill/>
        </p:spPr>
        <p:txBody>
          <a:bodyPr vert="vert270" wrap="square" rtlCol="0">
            <a:spAutoFit/>
          </a:bodyPr>
          <a:lstStyle/>
          <a:p>
            <a:pPr algn="ctr"/>
            <a:r>
              <a:rPr lang="ar-SA" sz="1600" dirty="0" smtClean="0">
                <a:solidFill>
                  <a:srgbClr val="C00000"/>
                </a:solidFill>
                <a:cs typeface="MCS Taybah S_U normal." pitchFamily="2" charset="-78"/>
              </a:rPr>
              <a:t>اقســـام وانـــــــــواع الــــحـــقوق </a:t>
            </a:r>
            <a:endParaRPr lang="en-US" sz="1100" dirty="0">
              <a:solidFill>
                <a:srgbClr val="C00000"/>
              </a:solidFill>
              <a:cs typeface="MCS Taybah S_U normal." pitchFamily="2" charset="-78"/>
            </a:endParaRPr>
          </a:p>
        </p:txBody>
      </p:sp>
      <p:sp>
        <p:nvSpPr>
          <p:cNvPr id="25" name="TextBox 24"/>
          <p:cNvSpPr txBox="1"/>
          <p:nvPr/>
        </p:nvSpPr>
        <p:spPr>
          <a:xfrm>
            <a:off x="2300748" y="990600"/>
            <a:ext cx="1219200" cy="1946687"/>
          </a:xfrm>
          <a:prstGeom prst="rect">
            <a:avLst/>
          </a:prstGeom>
          <a:solidFill>
            <a:schemeClr val="accent6">
              <a:lumMod val="20000"/>
              <a:lumOff val="80000"/>
            </a:schemeClr>
          </a:solidFill>
          <a:ln w="19050">
            <a:solidFill>
              <a:srgbClr val="CC6600"/>
            </a:solidFill>
          </a:ln>
        </p:spPr>
        <p:txBody>
          <a:bodyPr wrap="square" rtlCol="0">
            <a:spAutoFit/>
          </a:bodyPr>
          <a:lstStyle/>
          <a:p>
            <a:pPr algn="ctr"/>
            <a:r>
              <a:rPr lang="ar-SA" dirty="0" smtClean="0">
                <a:solidFill>
                  <a:schemeClr val="accent2">
                    <a:lumMod val="50000"/>
                  </a:schemeClr>
                </a:solidFill>
                <a:cs typeface="MCS Taybah S_U normal." pitchFamily="2" charset="-78"/>
              </a:rPr>
              <a:t>حقوق سياسية دستورية</a:t>
            </a:r>
          </a:p>
          <a:p>
            <a:pPr algn="ctr"/>
            <a:r>
              <a:rPr lang="ar-SA" sz="1050" dirty="0" smtClean="0">
                <a:cs typeface="AL-Mohanad" pitchFamily="2" charset="-78"/>
              </a:rPr>
              <a:t>هي الحقوق التي تقرر وفقا لاحكام وقاواعج القانون العام لمواطني دولة معنية والهدف منها هو تمكين الشخص من السامهمة في حكم بلده وادارت شؤنه ..فقط </a:t>
            </a:r>
            <a:r>
              <a:rPr lang="ar-SA" sz="1100" dirty="0" smtClean="0">
                <a:cs typeface="AL-Mohanad" pitchFamily="2" charset="-78"/>
              </a:rPr>
              <a:t>للمواطنين</a:t>
            </a:r>
            <a:endParaRPr lang="ar-SA" sz="1200" dirty="0" smtClean="0">
              <a:cs typeface="AL-Mohanad" pitchFamily="2" charset="-78"/>
            </a:endParaRPr>
          </a:p>
        </p:txBody>
      </p:sp>
      <p:cxnSp>
        <p:nvCxnSpPr>
          <p:cNvPr id="32" name="Straight Arrow Connector 31"/>
          <p:cNvCxnSpPr>
            <a:endCxn id="35" idx="0"/>
          </p:cNvCxnSpPr>
          <p:nvPr/>
        </p:nvCxnSpPr>
        <p:spPr>
          <a:xfrm flipH="1" flipV="1">
            <a:off x="5629865" y="237830"/>
            <a:ext cx="14768" cy="112294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4" name="Straight Arrow Connector 33"/>
          <p:cNvCxnSpPr/>
          <p:nvPr/>
        </p:nvCxnSpPr>
        <p:spPr>
          <a:xfrm flipV="1">
            <a:off x="6261354" y="476310"/>
            <a:ext cx="2639278" cy="1"/>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35" name="TextBox 34"/>
          <p:cNvSpPr txBox="1"/>
          <p:nvPr/>
        </p:nvSpPr>
        <p:spPr>
          <a:xfrm>
            <a:off x="5029200" y="237830"/>
            <a:ext cx="1201330" cy="261610"/>
          </a:xfrm>
          <a:prstGeom prst="rect">
            <a:avLst/>
          </a:prstGeom>
          <a:solidFill>
            <a:schemeClr val="bg1"/>
          </a:solidFill>
          <a:ln w="19050">
            <a:solidFill>
              <a:srgbClr val="CC6600"/>
            </a:solidFill>
          </a:ln>
          <a:effectLst>
            <a:glow rad="101600">
              <a:schemeClr val="accent3">
                <a:satMod val="175000"/>
                <a:alpha val="40000"/>
              </a:schemeClr>
            </a:glow>
          </a:effectLst>
        </p:spPr>
        <p:txBody>
          <a:bodyPr wrap="square" rtlCol="0">
            <a:spAutoFit/>
          </a:bodyPr>
          <a:lstStyle/>
          <a:p>
            <a:pPr algn="ctr"/>
            <a:r>
              <a:rPr lang="ar-SA" sz="1100" dirty="0" smtClean="0">
                <a:cs typeface="MCS Taybah S_U normal." pitchFamily="2" charset="-78"/>
              </a:rPr>
              <a:t>حق تولي الوظائف العامه </a:t>
            </a:r>
            <a:endParaRPr lang="en-US" sz="1100" dirty="0">
              <a:latin typeface="Simplified Arabic" pitchFamily="18" charset="-78"/>
              <a:cs typeface="Simplified Arabic" pitchFamily="18" charset="-78"/>
            </a:endParaRPr>
          </a:p>
        </p:txBody>
      </p:sp>
      <p:sp>
        <p:nvSpPr>
          <p:cNvPr id="36" name="TextBox 35"/>
          <p:cNvSpPr txBox="1"/>
          <p:nvPr/>
        </p:nvSpPr>
        <p:spPr>
          <a:xfrm>
            <a:off x="6472084" y="76200"/>
            <a:ext cx="2286000" cy="400110"/>
          </a:xfrm>
          <a:prstGeom prst="rect">
            <a:avLst/>
          </a:prstGeom>
          <a:noFill/>
        </p:spPr>
        <p:txBody>
          <a:bodyPr wrap="square" rtlCol="0">
            <a:spAutoFit/>
          </a:bodyPr>
          <a:lstStyle/>
          <a:p>
            <a:pPr algn="ctr"/>
            <a:r>
              <a:rPr lang="ar-SA" sz="1000" dirty="0" smtClean="0">
                <a:cs typeface="MCS Taybah S_U normal." pitchFamily="2" charset="-78"/>
              </a:rPr>
              <a:t>يعني حق الشخص في الالتحاق بأحد وظائف القطاع الحكومي او العام سواء كانت هذه الوظيفة مدنية او عسكرية</a:t>
            </a:r>
          </a:p>
        </p:txBody>
      </p:sp>
      <p:sp>
        <p:nvSpPr>
          <p:cNvPr id="37" name="TextBox 36"/>
          <p:cNvSpPr txBox="1"/>
          <p:nvPr/>
        </p:nvSpPr>
        <p:spPr>
          <a:xfrm>
            <a:off x="7157884" y="444044"/>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cxnSp>
        <p:nvCxnSpPr>
          <p:cNvPr id="38" name="Straight Arrow Connector 37"/>
          <p:cNvCxnSpPr/>
          <p:nvPr/>
        </p:nvCxnSpPr>
        <p:spPr>
          <a:xfrm flipV="1">
            <a:off x="6261354" y="821861"/>
            <a:ext cx="2639278" cy="1"/>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39" name="TextBox 38"/>
          <p:cNvSpPr txBox="1"/>
          <p:nvPr/>
        </p:nvSpPr>
        <p:spPr>
          <a:xfrm>
            <a:off x="5029200" y="695030"/>
            <a:ext cx="1201330" cy="261610"/>
          </a:xfrm>
          <a:prstGeom prst="rect">
            <a:avLst/>
          </a:prstGeom>
          <a:solidFill>
            <a:schemeClr val="bg1"/>
          </a:solidFill>
          <a:ln w="19050">
            <a:solidFill>
              <a:srgbClr val="CC6600"/>
            </a:solidFill>
          </a:ln>
          <a:effectLst>
            <a:glow rad="101600">
              <a:schemeClr val="accent3">
                <a:satMod val="175000"/>
                <a:alpha val="40000"/>
              </a:schemeClr>
            </a:glow>
          </a:effectLst>
        </p:spPr>
        <p:txBody>
          <a:bodyPr wrap="square" rtlCol="0">
            <a:spAutoFit/>
          </a:bodyPr>
          <a:lstStyle/>
          <a:p>
            <a:pPr algn="ctr"/>
            <a:r>
              <a:rPr lang="ar-SA" sz="1100" dirty="0" smtClean="0">
                <a:cs typeface="MCS Taybah S_U normal." pitchFamily="2" charset="-78"/>
              </a:rPr>
              <a:t>حق الانتخاب</a:t>
            </a:r>
            <a:endParaRPr lang="en-US" sz="1100" dirty="0">
              <a:latin typeface="Simplified Arabic" pitchFamily="18" charset="-78"/>
              <a:cs typeface="Simplified Arabic" pitchFamily="18" charset="-78"/>
            </a:endParaRPr>
          </a:p>
        </p:txBody>
      </p:sp>
      <p:sp>
        <p:nvSpPr>
          <p:cNvPr id="40" name="TextBox 39"/>
          <p:cNvSpPr txBox="1"/>
          <p:nvPr/>
        </p:nvSpPr>
        <p:spPr>
          <a:xfrm>
            <a:off x="6472084" y="575640"/>
            <a:ext cx="2286000" cy="246221"/>
          </a:xfrm>
          <a:prstGeom prst="rect">
            <a:avLst/>
          </a:prstGeom>
          <a:noFill/>
        </p:spPr>
        <p:txBody>
          <a:bodyPr wrap="square" rtlCol="0">
            <a:spAutoFit/>
          </a:bodyPr>
          <a:lstStyle/>
          <a:p>
            <a:pPr algn="ctr"/>
            <a:r>
              <a:rPr lang="ar-SA" sz="1000" dirty="0" smtClean="0">
                <a:cs typeface="MCS Taybah S_U normal." pitchFamily="2" charset="-78"/>
              </a:rPr>
              <a:t>اي يقوم الشخص باختيار من يمثله في تولي سلطات عامه</a:t>
            </a:r>
          </a:p>
        </p:txBody>
      </p:sp>
      <p:sp>
        <p:nvSpPr>
          <p:cNvPr id="41" name="TextBox 40"/>
          <p:cNvSpPr txBox="1"/>
          <p:nvPr/>
        </p:nvSpPr>
        <p:spPr>
          <a:xfrm>
            <a:off x="7157884" y="789595"/>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cxnSp>
        <p:nvCxnSpPr>
          <p:cNvPr id="42" name="Straight Arrow Connector 41"/>
          <p:cNvCxnSpPr/>
          <p:nvPr/>
        </p:nvCxnSpPr>
        <p:spPr>
          <a:xfrm flipV="1">
            <a:off x="6276122" y="1337640"/>
            <a:ext cx="2639278" cy="1"/>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43" name="TextBox 42"/>
          <p:cNvSpPr txBox="1"/>
          <p:nvPr/>
        </p:nvSpPr>
        <p:spPr>
          <a:xfrm>
            <a:off x="5043968" y="1099160"/>
            <a:ext cx="1201330" cy="261610"/>
          </a:xfrm>
          <a:prstGeom prst="rect">
            <a:avLst/>
          </a:prstGeom>
          <a:solidFill>
            <a:schemeClr val="bg1"/>
          </a:solidFill>
          <a:ln w="19050">
            <a:solidFill>
              <a:srgbClr val="CC6600"/>
            </a:solidFill>
          </a:ln>
          <a:effectLst>
            <a:glow rad="101600">
              <a:schemeClr val="accent3">
                <a:satMod val="175000"/>
                <a:alpha val="40000"/>
              </a:schemeClr>
            </a:glow>
          </a:effectLst>
        </p:spPr>
        <p:txBody>
          <a:bodyPr wrap="square" rtlCol="0">
            <a:spAutoFit/>
          </a:bodyPr>
          <a:lstStyle/>
          <a:p>
            <a:pPr algn="ctr"/>
            <a:r>
              <a:rPr lang="ar-SA" sz="1100" dirty="0" smtClean="0">
                <a:cs typeface="MCS Taybah S_U normal." pitchFamily="2" charset="-78"/>
              </a:rPr>
              <a:t>حق الترشيح</a:t>
            </a:r>
            <a:endParaRPr lang="en-US" sz="1100" dirty="0">
              <a:latin typeface="Simplified Arabic" pitchFamily="18" charset="-78"/>
              <a:cs typeface="Simplified Arabic" pitchFamily="18" charset="-78"/>
            </a:endParaRPr>
          </a:p>
        </p:txBody>
      </p:sp>
      <p:sp>
        <p:nvSpPr>
          <p:cNvPr id="44" name="TextBox 43"/>
          <p:cNvSpPr txBox="1"/>
          <p:nvPr/>
        </p:nvSpPr>
        <p:spPr>
          <a:xfrm>
            <a:off x="6486852" y="937530"/>
            <a:ext cx="2286000" cy="400110"/>
          </a:xfrm>
          <a:prstGeom prst="rect">
            <a:avLst/>
          </a:prstGeom>
          <a:noFill/>
        </p:spPr>
        <p:txBody>
          <a:bodyPr wrap="square" rtlCol="0">
            <a:spAutoFit/>
          </a:bodyPr>
          <a:lstStyle/>
          <a:p>
            <a:pPr algn="r"/>
            <a:r>
              <a:rPr lang="ar-SA" sz="1000" dirty="0" smtClean="0">
                <a:cs typeface="MCS Taybah S_U normal." pitchFamily="2" charset="-78"/>
              </a:rPr>
              <a:t>ان يعلن الشخص رغبته في تولي بعض         	 المناصب السياسية التي من شأنها المشاركة في حكم بلد  </a:t>
            </a:r>
          </a:p>
        </p:txBody>
      </p:sp>
      <p:sp>
        <p:nvSpPr>
          <p:cNvPr id="45" name="TextBox 44"/>
          <p:cNvSpPr txBox="1"/>
          <p:nvPr/>
        </p:nvSpPr>
        <p:spPr>
          <a:xfrm>
            <a:off x="7172652" y="1305374"/>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cxnSp>
        <p:nvCxnSpPr>
          <p:cNvPr id="48" name="Straight Arrow Connector 47"/>
          <p:cNvCxnSpPr>
            <a:stCxn id="25" idx="3"/>
          </p:cNvCxnSpPr>
          <p:nvPr/>
        </p:nvCxnSpPr>
        <p:spPr>
          <a:xfrm>
            <a:off x="3519948" y="1963944"/>
            <a:ext cx="1585452" cy="44813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51" name="TextBox 50"/>
          <p:cNvSpPr txBox="1"/>
          <p:nvPr/>
        </p:nvSpPr>
        <p:spPr>
          <a:xfrm>
            <a:off x="2928238" y="6019800"/>
            <a:ext cx="1186562" cy="338554"/>
          </a:xfrm>
          <a:prstGeom prst="rect">
            <a:avLst/>
          </a:prstGeom>
          <a:noFill/>
        </p:spPr>
        <p:txBody>
          <a:bodyPr wrap="square" rtlCol="0">
            <a:spAutoFit/>
          </a:bodyPr>
          <a:lstStyle/>
          <a:p>
            <a:pPr algn="ctr"/>
            <a:r>
              <a:rPr lang="ar-SA" sz="1200" dirty="0" smtClean="0">
                <a:solidFill>
                  <a:srgbClr val="C00000"/>
                </a:solidFill>
                <a:cs typeface="MCS Taybah S_U normal." pitchFamily="2" charset="-78"/>
              </a:rPr>
              <a:t>انواعها</a:t>
            </a:r>
            <a:r>
              <a:rPr lang="ar-SA" sz="1600" dirty="0" smtClean="0">
                <a:solidFill>
                  <a:srgbClr val="C00000"/>
                </a:solidFill>
                <a:cs typeface="MCS Taybah S_U normal." pitchFamily="2" charset="-78"/>
              </a:rPr>
              <a:t> </a:t>
            </a:r>
            <a:endParaRPr lang="en-US" sz="1100" dirty="0">
              <a:solidFill>
                <a:srgbClr val="C00000"/>
              </a:solidFill>
              <a:cs typeface="MCS Taybah S_U normal." pitchFamily="2" charset="-78"/>
            </a:endParaRPr>
          </a:p>
        </p:txBody>
      </p:sp>
      <p:sp>
        <p:nvSpPr>
          <p:cNvPr id="52" name="TextBox 51"/>
          <p:cNvSpPr txBox="1"/>
          <p:nvPr/>
        </p:nvSpPr>
        <p:spPr>
          <a:xfrm>
            <a:off x="3385438" y="2163515"/>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خصائصها</a:t>
            </a:r>
            <a:endParaRPr lang="en-US" sz="1100" dirty="0">
              <a:solidFill>
                <a:srgbClr val="C00000"/>
              </a:solidFill>
              <a:cs typeface="MCS Taybah S_U normal." pitchFamily="2" charset="-78"/>
            </a:endParaRPr>
          </a:p>
        </p:txBody>
      </p:sp>
      <p:graphicFrame>
        <p:nvGraphicFramePr>
          <p:cNvPr id="59" name="Table 58"/>
          <p:cNvGraphicFramePr>
            <a:graphicFrameLocks noGrp="1"/>
          </p:cNvGraphicFramePr>
          <p:nvPr>
            <p:extLst>
              <p:ext uri="{D42A27DB-BD31-4B8C-83A1-F6EECF244321}">
                <p14:modId xmlns:p14="http://schemas.microsoft.com/office/powerpoint/2010/main" val="2592432385"/>
              </p:ext>
            </p:extLst>
          </p:nvPr>
        </p:nvGraphicFramePr>
        <p:xfrm>
          <a:off x="5224367" y="1539521"/>
          <a:ext cx="3575540" cy="1508479"/>
        </p:xfrm>
        <a:graphic>
          <a:graphicData uri="http://schemas.openxmlformats.org/drawingml/2006/table">
            <a:tbl>
              <a:tblPr firstRow="1" bandRow="1">
                <a:tableStyleId>{21E4AEA4-8DFA-4A89-87EB-49C32662AFE0}</a:tableStyleId>
              </a:tblPr>
              <a:tblGrid>
                <a:gridCol w="3575540"/>
              </a:tblGrid>
              <a:tr h="246573">
                <a:tc>
                  <a:txBody>
                    <a:bodyPr/>
                    <a:lstStyle/>
                    <a:p>
                      <a:pPr marL="171450" indent="-171450" algn="r" rtl="1">
                        <a:buFont typeface="Arial" pitchFamily="34" charset="0"/>
                        <a:buChar char="•"/>
                      </a:pPr>
                      <a:r>
                        <a:rPr lang="ar-SA" sz="1200" b="0" dirty="0" smtClean="0">
                          <a:solidFill>
                            <a:schemeClr val="tx1"/>
                          </a:solidFill>
                          <a:cs typeface="AL-Mohanad" pitchFamily="2" charset="-78"/>
                        </a:rPr>
                        <a:t>خاصة </a:t>
                      </a:r>
                      <a:r>
                        <a:rPr lang="ar-SA" sz="1200" b="0" dirty="0" smtClean="0">
                          <a:solidFill>
                            <a:schemeClr val="tx1"/>
                          </a:solidFill>
                          <a:cs typeface="AL-Mohanad" pitchFamily="2" charset="-78"/>
                        </a:rPr>
                        <a:t>بالمواطنين</a:t>
                      </a:r>
                      <a:r>
                        <a:rPr lang="en-US" sz="1200" b="0" dirty="0" smtClean="0">
                          <a:solidFill>
                            <a:schemeClr val="tx1"/>
                          </a:solidFill>
                          <a:cs typeface="AL-Mohanad" pitchFamily="2" charset="-78"/>
                        </a:rPr>
                        <a:t> </a:t>
                      </a:r>
                      <a:r>
                        <a:rPr lang="ar-SA" sz="1200" b="0" baseline="0" dirty="0" smtClean="0">
                          <a:solidFill>
                            <a:schemeClr val="tx1"/>
                          </a:solidFill>
                          <a:cs typeface="AL-Mohanad" pitchFamily="2" charset="-78"/>
                        </a:rPr>
                        <a:t> فقط</a:t>
                      </a:r>
                      <a:endParaRPr lang="en-US" sz="1050" b="0" dirty="0">
                        <a:solidFill>
                          <a:schemeClr val="tx1"/>
                        </a:solidFill>
                        <a:cs typeface="AL-Mohanad" pitchFamily="2" charset="-78"/>
                      </a:endParaRPr>
                    </a:p>
                  </a:txBody>
                  <a:tcPr anchor="ctr"/>
                </a:tc>
              </a:tr>
              <a:tr h="319759">
                <a:tc>
                  <a:txBody>
                    <a:bodyPr/>
                    <a:lstStyle/>
                    <a:p>
                      <a:pPr marL="171450" indent="-171450" algn="r" rtl="1">
                        <a:buFont typeface="Arial" pitchFamily="34" charset="0"/>
                        <a:buChar char="•"/>
                      </a:pPr>
                      <a:r>
                        <a:rPr lang="ar-SA" sz="1200" b="0" dirty="0" smtClean="0">
                          <a:solidFill>
                            <a:schemeClr val="tx1"/>
                          </a:solidFill>
                          <a:cs typeface="AL-Mohanad" pitchFamily="2" charset="-78"/>
                        </a:rPr>
                        <a:t>الهدف منها الارتقاء بالوطن والاستقرار السياسي والاجتماعي</a:t>
                      </a:r>
                    </a:p>
                  </a:txBody>
                  <a:tcPr anchor="ctr"/>
                </a:tc>
              </a:tr>
              <a:tr h="300151">
                <a:tc>
                  <a:txBody>
                    <a:bodyPr/>
                    <a:lstStyle/>
                    <a:p>
                      <a:pPr marL="171450" indent="-171450" algn="r" rtl="1">
                        <a:buFont typeface="Arial" pitchFamily="34" charset="0"/>
                        <a:buChar char="•"/>
                      </a:pPr>
                      <a:r>
                        <a:rPr lang="ar-SA" sz="1200" b="0" dirty="0" smtClean="0">
                          <a:solidFill>
                            <a:schemeClr val="tx1"/>
                          </a:solidFill>
                          <a:cs typeface="AL-Mohanad" pitchFamily="2" charset="-78"/>
                        </a:rPr>
                        <a:t>تعتبر حق </a:t>
                      </a:r>
                      <a:r>
                        <a:rPr lang="ar-SA" sz="1200" b="0" baseline="0" dirty="0" smtClean="0">
                          <a:solidFill>
                            <a:schemeClr val="tx1"/>
                          </a:solidFill>
                          <a:cs typeface="AL-Mohanad" pitchFamily="2" charset="-78"/>
                        </a:rPr>
                        <a:t> وواجب في نفس الوقت ويقع على عائق المواطن ان يتوخى الصالح العام  ويراعي القوانين المعمول بها والاخلاق</a:t>
                      </a:r>
                      <a:endParaRPr lang="en-US" sz="1200" b="0" dirty="0">
                        <a:solidFill>
                          <a:schemeClr val="tx1"/>
                        </a:solidFill>
                        <a:cs typeface="AL-Mohanad" pitchFamily="2" charset="-78"/>
                      </a:endParaRPr>
                    </a:p>
                  </a:txBody>
                  <a:tcPr anchor="ctr"/>
                </a:tc>
              </a:tr>
              <a:tr h="381000">
                <a:tc>
                  <a:txBody>
                    <a:bodyPr/>
                    <a:lstStyle/>
                    <a:p>
                      <a:pPr marL="171450" indent="-171450" algn="r" rtl="1">
                        <a:buFont typeface="Arial" pitchFamily="34" charset="0"/>
                        <a:buChar char="•"/>
                      </a:pPr>
                      <a:r>
                        <a:rPr lang="ar-SA" sz="1200" b="0" dirty="0" smtClean="0">
                          <a:solidFill>
                            <a:schemeClr val="tx1"/>
                          </a:solidFill>
                          <a:cs typeface="AL-Mohanad" pitchFamily="2" charset="-78"/>
                        </a:rPr>
                        <a:t>الحق السياسي حق غير مالي ، فهو غير قابل للتصرف ولا يسقط بالتقادمولا ينقل بالوراثه </a:t>
                      </a:r>
                      <a:endParaRPr lang="en-US" sz="1050" b="0" dirty="0">
                        <a:solidFill>
                          <a:schemeClr val="tx1"/>
                        </a:solidFill>
                        <a:cs typeface="AL-Mohanad" pitchFamily="2" charset="-78"/>
                      </a:endParaRPr>
                    </a:p>
                  </a:txBody>
                  <a:tcPr anchor="ctr"/>
                </a:tc>
              </a:tr>
            </a:tbl>
          </a:graphicData>
        </a:graphic>
      </p:graphicFrame>
      <p:cxnSp>
        <p:nvCxnSpPr>
          <p:cNvPr id="61" name="Straight Arrow Connector 60"/>
          <p:cNvCxnSpPr/>
          <p:nvPr/>
        </p:nvCxnSpPr>
        <p:spPr>
          <a:xfrm flipV="1">
            <a:off x="3494314" y="4491826"/>
            <a:ext cx="627860" cy="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64" name="TextBox 63"/>
          <p:cNvSpPr txBox="1"/>
          <p:nvPr/>
        </p:nvSpPr>
        <p:spPr>
          <a:xfrm>
            <a:off x="4124125" y="3510424"/>
            <a:ext cx="828875" cy="1823576"/>
          </a:xfrm>
          <a:prstGeom prst="rect">
            <a:avLst/>
          </a:prstGeom>
          <a:solidFill>
            <a:schemeClr val="bg1"/>
          </a:solidFill>
          <a:ln w="19050">
            <a:solidFill>
              <a:srgbClr val="CC6600"/>
            </a:solidFill>
          </a:ln>
          <a:effectLst>
            <a:glow rad="139700">
              <a:schemeClr val="accent3">
                <a:satMod val="175000"/>
                <a:alpha val="40000"/>
              </a:schemeClr>
            </a:glow>
          </a:effectLst>
        </p:spPr>
        <p:txBody>
          <a:bodyPr wrap="square" rtlCol="0">
            <a:spAutoFit/>
          </a:bodyPr>
          <a:lstStyle/>
          <a:p>
            <a:pPr algn="ctr"/>
            <a:r>
              <a:rPr lang="ar-SA" sz="1600" dirty="0" smtClean="0">
                <a:cs typeface="MCS Taybah S_U normal." pitchFamily="2" charset="-78"/>
              </a:rPr>
              <a:t>حقوق لصيقة بالشخصية</a:t>
            </a:r>
          </a:p>
          <a:p>
            <a:pPr algn="ctr"/>
            <a:r>
              <a:rPr lang="ar-SA" sz="1200" dirty="0" smtClean="0">
                <a:cs typeface="MCS Taybah S_U normal." pitchFamily="2" charset="-78"/>
              </a:rPr>
              <a:t>عامه </a:t>
            </a:r>
            <a:endParaRPr lang="ar-SA" sz="1600" dirty="0" smtClean="0">
              <a:cs typeface="MCS Taybah S_U normal." pitchFamily="2" charset="-78"/>
            </a:endParaRPr>
          </a:p>
          <a:p>
            <a:pPr algn="ctr"/>
            <a:r>
              <a:rPr lang="ar-SA" sz="1050" dirty="0" smtClean="0">
                <a:latin typeface="Simplified Arabic" pitchFamily="18" charset="-78"/>
                <a:cs typeface="AL-Mohanad" pitchFamily="2" charset="-78"/>
              </a:rPr>
              <a:t>تسمى ايضا حقوق طبيعية ، هي حقوق غير ماليه تثبت بولادة الانسان</a:t>
            </a:r>
            <a:endParaRPr lang="en-US" sz="1050" dirty="0">
              <a:latin typeface="Simplified Arabic" pitchFamily="18" charset="-78"/>
              <a:cs typeface="AL-Mohanad" pitchFamily="2" charset="-78"/>
            </a:endParaRPr>
          </a:p>
        </p:txBody>
      </p:sp>
      <p:sp>
        <p:nvSpPr>
          <p:cNvPr id="65" name="TextBox 64"/>
          <p:cNvSpPr txBox="1"/>
          <p:nvPr/>
        </p:nvSpPr>
        <p:spPr>
          <a:xfrm>
            <a:off x="2641327" y="5739689"/>
            <a:ext cx="1201330" cy="307777"/>
          </a:xfrm>
          <a:prstGeom prst="rect">
            <a:avLst/>
          </a:prstGeom>
          <a:solidFill>
            <a:schemeClr val="bg1"/>
          </a:solidFill>
          <a:ln w="19050">
            <a:solidFill>
              <a:srgbClr val="CC6600"/>
            </a:solidFill>
          </a:ln>
          <a:effectLst>
            <a:glow rad="139700">
              <a:schemeClr val="accent3">
                <a:satMod val="175000"/>
                <a:alpha val="40000"/>
              </a:schemeClr>
            </a:glow>
          </a:effectLst>
        </p:spPr>
        <p:txBody>
          <a:bodyPr wrap="square" rtlCol="0">
            <a:spAutoFit/>
          </a:bodyPr>
          <a:lstStyle/>
          <a:p>
            <a:pPr algn="ctr"/>
            <a:r>
              <a:rPr lang="ar-SA" sz="1400" dirty="0" smtClean="0">
                <a:cs typeface="MCS Taybah S_U normal." pitchFamily="2" charset="-78"/>
              </a:rPr>
              <a:t>حقوق خــاصــة </a:t>
            </a:r>
            <a:endParaRPr lang="en-US" sz="1400" dirty="0">
              <a:latin typeface="Simplified Arabic" pitchFamily="18" charset="-78"/>
              <a:cs typeface="Simplified Arabic" pitchFamily="18" charset="-78"/>
            </a:endParaRPr>
          </a:p>
        </p:txBody>
      </p:sp>
      <p:cxnSp>
        <p:nvCxnSpPr>
          <p:cNvPr id="66" name="Straight Arrow Connector 65"/>
          <p:cNvCxnSpPr/>
          <p:nvPr/>
        </p:nvCxnSpPr>
        <p:spPr>
          <a:xfrm>
            <a:off x="3258321" y="5361163"/>
            <a:ext cx="0" cy="37852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68" name="TextBox 67"/>
          <p:cNvSpPr txBox="1"/>
          <p:nvPr/>
        </p:nvSpPr>
        <p:spPr>
          <a:xfrm>
            <a:off x="3214963" y="4114800"/>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النوع 1</a:t>
            </a:r>
            <a:endParaRPr lang="en-US" sz="1100" dirty="0">
              <a:solidFill>
                <a:srgbClr val="C00000"/>
              </a:solidFill>
              <a:cs typeface="MCS Taybah S_U normal." pitchFamily="2" charset="-78"/>
            </a:endParaRPr>
          </a:p>
        </p:txBody>
      </p:sp>
      <p:sp>
        <p:nvSpPr>
          <p:cNvPr id="69" name="TextBox 68"/>
          <p:cNvSpPr txBox="1"/>
          <p:nvPr/>
        </p:nvSpPr>
        <p:spPr>
          <a:xfrm>
            <a:off x="2895600" y="5401135"/>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النوع 2   </a:t>
            </a:r>
            <a:endParaRPr lang="en-US" sz="1100" dirty="0">
              <a:solidFill>
                <a:srgbClr val="C00000"/>
              </a:solidFill>
              <a:cs typeface="MCS Taybah S_U normal." pitchFamily="2" charset="-78"/>
            </a:endParaRPr>
          </a:p>
        </p:txBody>
      </p:sp>
      <p:sp>
        <p:nvSpPr>
          <p:cNvPr id="71" name="TextBox 70"/>
          <p:cNvSpPr txBox="1"/>
          <p:nvPr/>
        </p:nvSpPr>
        <p:spPr>
          <a:xfrm>
            <a:off x="5105400" y="3482861"/>
            <a:ext cx="1201330" cy="261610"/>
          </a:xfrm>
          <a:prstGeom prst="rect">
            <a:avLst/>
          </a:prstGeom>
          <a:solidFill>
            <a:schemeClr val="bg1"/>
          </a:solidFill>
          <a:ln w="19050">
            <a:solidFill>
              <a:srgbClr val="CC6600"/>
            </a:solidFill>
          </a:ln>
        </p:spPr>
        <p:txBody>
          <a:bodyPr wrap="square" rtlCol="0">
            <a:spAutoFit/>
          </a:bodyPr>
          <a:lstStyle/>
          <a:p>
            <a:pPr algn="ctr"/>
            <a:r>
              <a:rPr lang="ar-SA" sz="1100" dirty="0" smtClean="0">
                <a:cs typeface="MCS Taybah S_U normal." pitchFamily="2" charset="-78"/>
              </a:rPr>
              <a:t>حماية الكيان المادي</a:t>
            </a:r>
            <a:endParaRPr lang="en-US" sz="1100" dirty="0">
              <a:latin typeface="Simplified Arabic" pitchFamily="18" charset="-78"/>
              <a:cs typeface="Simplified Arabic" pitchFamily="18" charset="-78"/>
            </a:endParaRPr>
          </a:p>
        </p:txBody>
      </p:sp>
      <p:sp>
        <p:nvSpPr>
          <p:cNvPr id="75" name="TextBox 74"/>
          <p:cNvSpPr txBox="1"/>
          <p:nvPr/>
        </p:nvSpPr>
        <p:spPr>
          <a:xfrm>
            <a:off x="5137404" y="4257764"/>
            <a:ext cx="1201330" cy="261610"/>
          </a:xfrm>
          <a:prstGeom prst="rect">
            <a:avLst/>
          </a:prstGeom>
          <a:solidFill>
            <a:schemeClr val="bg1"/>
          </a:solidFill>
          <a:ln w="19050">
            <a:solidFill>
              <a:srgbClr val="CC6600"/>
            </a:solidFill>
          </a:ln>
        </p:spPr>
        <p:txBody>
          <a:bodyPr wrap="square" rtlCol="0">
            <a:spAutoFit/>
          </a:bodyPr>
          <a:lstStyle/>
          <a:p>
            <a:pPr algn="ctr"/>
            <a:r>
              <a:rPr lang="ar-SA" sz="1100" dirty="0" smtClean="0">
                <a:cs typeface="MCS Taybah S_U normal." pitchFamily="2" charset="-78"/>
              </a:rPr>
              <a:t>حماية الكيان المعنوي</a:t>
            </a:r>
            <a:endParaRPr lang="en-US" sz="1100" dirty="0">
              <a:latin typeface="Simplified Arabic" pitchFamily="18" charset="-78"/>
              <a:cs typeface="Simplified Arabic" pitchFamily="18" charset="-78"/>
            </a:endParaRPr>
          </a:p>
        </p:txBody>
      </p:sp>
      <p:sp>
        <p:nvSpPr>
          <p:cNvPr id="79" name="TextBox 78"/>
          <p:cNvSpPr txBox="1"/>
          <p:nvPr/>
        </p:nvSpPr>
        <p:spPr>
          <a:xfrm>
            <a:off x="5123270" y="5072390"/>
            <a:ext cx="1201330" cy="261610"/>
          </a:xfrm>
          <a:prstGeom prst="rect">
            <a:avLst/>
          </a:prstGeom>
          <a:solidFill>
            <a:schemeClr val="bg1"/>
          </a:solidFill>
          <a:ln w="19050">
            <a:solidFill>
              <a:srgbClr val="CC6600"/>
            </a:solidFill>
          </a:ln>
        </p:spPr>
        <p:txBody>
          <a:bodyPr wrap="square" rtlCol="0">
            <a:spAutoFit/>
          </a:bodyPr>
          <a:lstStyle/>
          <a:p>
            <a:pPr algn="ctr"/>
            <a:r>
              <a:rPr lang="ar-SA" sz="1100" dirty="0" smtClean="0">
                <a:cs typeface="MCS Taybah S_U normal." pitchFamily="2" charset="-78"/>
              </a:rPr>
              <a:t>حق الحرية الشخصية </a:t>
            </a:r>
            <a:endParaRPr lang="en-US" sz="1100" dirty="0">
              <a:latin typeface="Simplified Arabic" pitchFamily="18" charset="-78"/>
              <a:cs typeface="Simplified Arabic" pitchFamily="18" charset="-78"/>
            </a:endParaRPr>
          </a:p>
        </p:txBody>
      </p:sp>
      <p:sp>
        <p:nvSpPr>
          <p:cNvPr id="83" name="TextBox 82"/>
          <p:cNvSpPr txBox="1"/>
          <p:nvPr/>
        </p:nvSpPr>
        <p:spPr>
          <a:xfrm>
            <a:off x="6322727" y="3352800"/>
            <a:ext cx="2581030" cy="369332"/>
          </a:xfrm>
          <a:prstGeom prst="rect">
            <a:avLst/>
          </a:prstGeom>
          <a:noFill/>
        </p:spPr>
        <p:txBody>
          <a:bodyPr wrap="square" rtlCol="0">
            <a:spAutoFit/>
          </a:bodyPr>
          <a:lstStyle/>
          <a:p>
            <a:pPr algn="ctr"/>
            <a:r>
              <a:rPr lang="ar-SA" sz="900" dirty="0" smtClean="0">
                <a:cs typeface="MCS Taybah S_U normal." pitchFamily="2" charset="-78"/>
              </a:rPr>
              <a:t>يتمثل في بدنه بكافة اجزائه وضمان سلامته فلا يجوز اجراء عمليات جراحية الا بموافقته او ولي امره..ويستثنى منه الحالات الطارئة</a:t>
            </a:r>
          </a:p>
        </p:txBody>
      </p:sp>
      <p:graphicFrame>
        <p:nvGraphicFramePr>
          <p:cNvPr id="85" name="Table 84"/>
          <p:cNvGraphicFramePr>
            <a:graphicFrameLocks noGrp="1"/>
          </p:cNvGraphicFramePr>
          <p:nvPr>
            <p:extLst>
              <p:ext uri="{D42A27DB-BD31-4B8C-83A1-F6EECF244321}">
                <p14:modId xmlns:p14="http://schemas.microsoft.com/office/powerpoint/2010/main" val="3345467208"/>
              </p:ext>
            </p:extLst>
          </p:nvPr>
        </p:nvGraphicFramePr>
        <p:xfrm>
          <a:off x="6583740" y="5029200"/>
          <a:ext cx="2484060" cy="392189"/>
        </p:xfrm>
        <a:graphic>
          <a:graphicData uri="http://schemas.openxmlformats.org/drawingml/2006/table">
            <a:tbl>
              <a:tblPr firstRow="1" bandRow="1">
                <a:tableStyleId>{5940675A-B579-460E-94D1-54222C63F5DA}</a:tableStyleId>
              </a:tblPr>
              <a:tblGrid>
                <a:gridCol w="496812"/>
                <a:gridCol w="496812"/>
                <a:gridCol w="496812"/>
                <a:gridCol w="496812"/>
                <a:gridCol w="496812"/>
              </a:tblGrid>
              <a:tr h="392189">
                <a:tc>
                  <a:txBody>
                    <a:bodyPr/>
                    <a:lstStyle/>
                    <a:p>
                      <a:pPr algn="ctr"/>
                      <a:r>
                        <a:rPr lang="ar-SA" sz="900" dirty="0" smtClean="0">
                          <a:cs typeface="AL-Mohanad" pitchFamily="2" charset="-78"/>
                        </a:rPr>
                        <a:t>حرية التعاقد</a:t>
                      </a:r>
                      <a:endParaRPr lang="en-US" sz="900" b="0" dirty="0">
                        <a:cs typeface="AL-Mohanad" pitchFamily="2" charset="-78"/>
                      </a:endParaRPr>
                    </a:p>
                  </a:txBody>
                  <a:tcPr>
                    <a:solidFill>
                      <a:schemeClr val="bg1"/>
                    </a:solidFill>
                  </a:tcPr>
                </a:tc>
                <a:tc>
                  <a:txBody>
                    <a:bodyPr/>
                    <a:lstStyle/>
                    <a:p>
                      <a:pPr algn="ctr"/>
                      <a:r>
                        <a:rPr lang="ar-SA" sz="900" dirty="0" smtClean="0">
                          <a:cs typeface="AL-Mohanad" pitchFamily="2" charset="-78"/>
                        </a:rPr>
                        <a:t>حرية العمل</a:t>
                      </a:r>
                      <a:endParaRPr lang="en-US" sz="900" b="0" dirty="0">
                        <a:cs typeface="AL-Mohanad" pitchFamily="2" charset="-78"/>
                      </a:endParaRPr>
                    </a:p>
                  </a:txBody>
                  <a:tcPr>
                    <a:solidFill>
                      <a:schemeClr val="bg1"/>
                    </a:solidFill>
                  </a:tcPr>
                </a:tc>
                <a:tc>
                  <a:txBody>
                    <a:bodyPr/>
                    <a:lstStyle/>
                    <a:p>
                      <a:pPr algn="ctr"/>
                      <a:r>
                        <a:rPr lang="ar-SA" sz="900" dirty="0" smtClean="0">
                          <a:cs typeface="AL-Mohanad" pitchFamily="2" charset="-78"/>
                        </a:rPr>
                        <a:t>الحق في التقاضي</a:t>
                      </a:r>
                      <a:endParaRPr lang="en-US" sz="900" b="0" dirty="0">
                        <a:cs typeface="AL-Mohanad" pitchFamily="2" charset="-78"/>
                      </a:endParaRPr>
                    </a:p>
                  </a:txBody>
                  <a:tcPr>
                    <a:solidFill>
                      <a:schemeClr val="bg1"/>
                    </a:solidFill>
                  </a:tcPr>
                </a:tc>
                <a:tc>
                  <a:txBody>
                    <a:bodyPr/>
                    <a:lstStyle/>
                    <a:p>
                      <a:pPr algn="ctr"/>
                      <a:r>
                        <a:rPr lang="ar-SA" sz="900" dirty="0" smtClean="0">
                          <a:cs typeface="AL-Mohanad" pitchFamily="2" charset="-78"/>
                        </a:rPr>
                        <a:t>حرية النقل</a:t>
                      </a:r>
                      <a:endParaRPr lang="ar-SA" sz="900" b="0" dirty="0" smtClean="0">
                        <a:cs typeface="AL-Mohanad" pitchFamily="2" charset="-78"/>
                      </a:endParaRPr>
                    </a:p>
                  </a:txBody>
                  <a:tcPr>
                    <a:solidFill>
                      <a:schemeClr val="bg1"/>
                    </a:solidFill>
                  </a:tcPr>
                </a:tc>
                <a:tc>
                  <a:txBody>
                    <a:bodyPr/>
                    <a:lstStyle/>
                    <a:p>
                      <a:pPr algn="ctr"/>
                      <a:r>
                        <a:rPr lang="ar-SA" sz="900" dirty="0" smtClean="0">
                          <a:cs typeface="AL-Mohanad" pitchFamily="2" charset="-78"/>
                        </a:rPr>
                        <a:t>حق المسكن </a:t>
                      </a:r>
                      <a:endParaRPr lang="ar-SA" sz="900" b="0" dirty="0" smtClean="0">
                        <a:cs typeface="AL-Mohanad" pitchFamily="2" charset="-78"/>
                      </a:endParaRPr>
                    </a:p>
                  </a:txBody>
                  <a:tcPr>
                    <a:solidFill>
                      <a:schemeClr val="bg1"/>
                    </a:solidFill>
                  </a:tcPr>
                </a:tc>
              </a:tr>
            </a:tbl>
          </a:graphicData>
        </a:graphic>
      </p:graphicFrame>
      <p:cxnSp>
        <p:nvCxnSpPr>
          <p:cNvPr id="91" name="Straight Arrow Connector 90"/>
          <p:cNvCxnSpPr/>
          <p:nvPr/>
        </p:nvCxnSpPr>
        <p:spPr>
          <a:xfrm>
            <a:off x="4639070" y="5334002"/>
            <a:ext cx="0" cy="42567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94" name="TextBox 93"/>
          <p:cNvSpPr txBox="1"/>
          <p:nvPr/>
        </p:nvSpPr>
        <p:spPr>
          <a:xfrm>
            <a:off x="4037805" y="5334002"/>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خصائــصــــه</a:t>
            </a:r>
            <a:endParaRPr lang="en-US" sz="1100" dirty="0">
              <a:solidFill>
                <a:srgbClr val="C00000"/>
              </a:solidFill>
              <a:cs typeface="MCS Taybah S_U normal." pitchFamily="2" charset="-78"/>
            </a:endParaRPr>
          </a:p>
        </p:txBody>
      </p:sp>
      <p:graphicFrame>
        <p:nvGraphicFramePr>
          <p:cNvPr id="96" name="Table 95"/>
          <p:cNvGraphicFramePr>
            <a:graphicFrameLocks noGrp="1"/>
          </p:cNvGraphicFramePr>
          <p:nvPr>
            <p:extLst>
              <p:ext uri="{D42A27DB-BD31-4B8C-83A1-F6EECF244321}">
                <p14:modId xmlns:p14="http://schemas.microsoft.com/office/powerpoint/2010/main" val="2694170904"/>
              </p:ext>
            </p:extLst>
          </p:nvPr>
        </p:nvGraphicFramePr>
        <p:xfrm>
          <a:off x="4425460" y="5867400"/>
          <a:ext cx="3575540" cy="848510"/>
        </p:xfrm>
        <a:graphic>
          <a:graphicData uri="http://schemas.openxmlformats.org/drawingml/2006/table">
            <a:tbl>
              <a:tblPr firstRow="1" bandRow="1">
                <a:tableStyleId>{21E4AEA4-8DFA-4A89-87EB-49C32662AFE0}</a:tableStyleId>
              </a:tblPr>
              <a:tblGrid>
                <a:gridCol w="3575540"/>
              </a:tblGrid>
              <a:tr h="152400">
                <a:tc>
                  <a:txBody>
                    <a:bodyPr/>
                    <a:lstStyle/>
                    <a:p>
                      <a:pPr marL="0" indent="0" algn="r" rtl="1">
                        <a:buFont typeface="+mj-lt"/>
                        <a:buNone/>
                      </a:pPr>
                      <a:r>
                        <a:rPr lang="ar-SA" sz="900" b="0" dirty="0" smtClean="0">
                          <a:solidFill>
                            <a:schemeClr val="tx1"/>
                          </a:solidFill>
                          <a:cs typeface="AL-Mohanad" pitchFamily="2" charset="-78"/>
                        </a:rPr>
                        <a:t>1-للجميع مواطنين واجانب                   2-غير</a:t>
                      </a:r>
                      <a:r>
                        <a:rPr lang="ar-SA" sz="900" b="0" baseline="0" dirty="0" smtClean="0">
                          <a:solidFill>
                            <a:schemeClr val="tx1"/>
                          </a:solidFill>
                          <a:cs typeface="AL-Mohanad" pitchFamily="2" charset="-78"/>
                        </a:rPr>
                        <a:t> ماليه ولا يجوز التصرف بها بمقابل او بدون</a:t>
                      </a:r>
                      <a:endParaRPr lang="en-US" sz="700" b="0" dirty="0">
                        <a:solidFill>
                          <a:schemeClr val="tx1"/>
                        </a:solidFill>
                        <a:cs typeface="AL-Mohanad" pitchFamily="2" charset="-78"/>
                      </a:endParaRPr>
                    </a:p>
                  </a:txBody>
                  <a:tcPr anchor="ctr"/>
                </a:tc>
              </a:tr>
              <a:tr h="319759">
                <a:tc>
                  <a:txBody>
                    <a:bodyPr/>
                    <a:lstStyle/>
                    <a:p>
                      <a:pPr marL="0" indent="0" algn="r" rtl="1">
                        <a:buFont typeface="+mj-lt"/>
                        <a:buNone/>
                      </a:pPr>
                      <a:r>
                        <a:rPr lang="ar-SA" sz="900" b="0" dirty="0" smtClean="0">
                          <a:solidFill>
                            <a:schemeClr val="tx1"/>
                          </a:solidFill>
                          <a:cs typeface="AL-Mohanad" pitchFamily="2" charset="-78"/>
                        </a:rPr>
                        <a:t>3-</a:t>
                      </a:r>
                      <a:r>
                        <a:rPr lang="ar-SA" sz="900" b="0" baseline="0" dirty="0" smtClean="0">
                          <a:solidFill>
                            <a:schemeClr val="tx1"/>
                          </a:solidFill>
                          <a:cs typeface="AL-Mohanad" pitchFamily="2" charset="-78"/>
                        </a:rPr>
                        <a:t> حقوق تدور وجودت وعدماتثبت بولادتهوتنتهي بموته   </a:t>
                      </a:r>
                      <a:endParaRPr lang="ar-SA" sz="900" b="0" dirty="0" smtClean="0">
                        <a:solidFill>
                          <a:schemeClr val="tx1"/>
                        </a:solidFill>
                        <a:cs typeface="AL-Mohanad" pitchFamily="2" charset="-78"/>
                      </a:endParaRPr>
                    </a:p>
                  </a:txBody>
                  <a:tcPr anchor="ctr"/>
                </a:tc>
              </a:tr>
              <a:tr h="300151">
                <a:tc>
                  <a:txBody>
                    <a:bodyPr/>
                    <a:lstStyle/>
                    <a:p>
                      <a:pPr marL="0" indent="0" algn="r" rtl="1">
                        <a:buFont typeface="+mj-lt"/>
                        <a:buNone/>
                      </a:pPr>
                      <a:r>
                        <a:rPr lang="ar-SA" sz="900" b="0" dirty="0" smtClean="0">
                          <a:solidFill>
                            <a:schemeClr val="tx1"/>
                          </a:solidFill>
                          <a:cs typeface="AL-Mohanad" pitchFamily="2" charset="-78"/>
                        </a:rPr>
                        <a:t>4-</a:t>
                      </a:r>
                      <a:r>
                        <a:rPr lang="ar-SA" sz="900" b="0" baseline="0" dirty="0" smtClean="0">
                          <a:solidFill>
                            <a:schemeClr val="tx1"/>
                          </a:solidFill>
                          <a:cs typeface="AL-Mohanad" pitchFamily="2" charset="-78"/>
                        </a:rPr>
                        <a:t> لا يحرم الشخص منها جزء اوكل            5- الاعتداء عليها يولد حقا ذي طبيعه ماليه</a:t>
                      </a:r>
                      <a:endParaRPr lang="en-US" sz="900" b="0" dirty="0">
                        <a:solidFill>
                          <a:schemeClr val="tx1"/>
                        </a:solidFill>
                        <a:cs typeface="AL-Mohanad" pitchFamily="2" charset="-78"/>
                      </a:endParaRPr>
                    </a:p>
                  </a:txBody>
                  <a:tcPr anchor="ctr"/>
                </a:tc>
              </a:tr>
            </a:tbl>
          </a:graphicData>
        </a:graphic>
      </p:graphicFrame>
      <p:sp>
        <p:nvSpPr>
          <p:cNvPr id="98" name="TextBox 97"/>
          <p:cNvSpPr txBox="1"/>
          <p:nvPr/>
        </p:nvSpPr>
        <p:spPr>
          <a:xfrm>
            <a:off x="0" y="5657878"/>
            <a:ext cx="2635654" cy="461665"/>
          </a:xfrm>
          <a:prstGeom prst="rect">
            <a:avLst/>
          </a:prstGeom>
          <a:noFill/>
        </p:spPr>
        <p:txBody>
          <a:bodyPr wrap="square" rtlCol="0">
            <a:spAutoFit/>
          </a:bodyPr>
          <a:lstStyle/>
          <a:p>
            <a:pPr algn="ctr"/>
            <a:r>
              <a:rPr lang="ar-SA" sz="800" dirty="0" smtClean="0">
                <a:cs typeface="MCS Taybah S_U normal." pitchFamily="2" charset="-78"/>
              </a:rPr>
              <a:t>حقوق يكفل القانون تنظيم قواعدها واحكامها ، ولا تثبت الا للاشخاص التي تتوفر فيهم شروط اكتسابها فقط، تهدف لحماية المصالح الخاصةذات طابع أو غير مالي  ومالي وفي نطاق  روابط الاحوال الشخصية او المعاملات الماليه</a:t>
            </a:r>
          </a:p>
        </p:txBody>
      </p:sp>
      <p:sp>
        <p:nvSpPr>
          <p:cNvPr id="100" name="TextBox 99"/>
          <p:cNvSpPr txBox="1"/>
          <p:nvPr/>
        </p:nvSpPr>
        <p:spPr>
          <a:xfrm>
            <a:off x="2684870" y="6400800"/>
            <a:ext cx="1201330" cy="261610"/>
          </a:xfrm>
          <a:prstGeom prst="rect">
            <a:avLst/>
          </a:prstGeom>
          <a:solidFill>
            <a:schemeClr val="bg1"/>
          </a:solidFill>
          <a:ln w="19050">
            <a:solidFill>
              <a:srgbClr val="CC6600"/>
            </a:solidFill>
          </a:ln>
        </p:spPr>
        <p:txBody>
          <a:bodyPr wrap="square" rtlCol="0">
            <a:spAutoFit/>
          </a:bodyPr>
          <a:lstStyle/>
          <a:p>
            <a:pPr algn="ctr"/>
            <a:r>
              <a:rPr lang="ar-SA" sz="1100" dirty="0" smtClean="0">
                <a:cs typeface="MCS Taybah S_U normal." pitchFamily="2" charset="-78"/>
              </a:rPr>
              <a:t>حقوق الأسره</a:t>
            </a:r>
            <a:endParaRPr lang="en-US" sz="1100" dirty="0">
              <a:latin typeface="Simplified Arabic" pitchFamily="18" charset="-78"/>
              <a:cs typeface="Simplified Arabic" pitchFamily="18" charset="-78"/>
            </a:endParaRPr>
          </a:p>
        </p:txBody>
      </p:sp>
      <p:sp>
        <p:nvSpPr>
          <p:cNvPr id="101" name="TextBox 100"/>
          <p:cNvSpPr txBox="1"/>
          <p:nvPr/>
        </p:nvSpPr>
        <p:spPr>
          <a:xfrm>
            <a:off x="1313270" y="6400800"/>
            <a:ext cx="1201330" cy="261610"/>
          </a:xfrm>
          <a:prstGeom prst="rect">
            <a:avLst/>
          </a:prstGeom>
          <a:solidFill>
            <a:schemeClr val="bg1"/>
          </a:solidFill>
          <a:ln w="19050">
            <a:solidFill>
              <a:srgbClr val="CC6600"/>
            </a:solidFill>
          </a:ln>
        </p:spPr>
        <p:txBody>
          <a:bodyPr wrap="square" rtlCol="0">
            <a:spAutoFit/>
          </a:bodyPr>
          <a:lstStyle/>
          <a:p>
            <a:pPr algn="ctr"/>
            <a:r>
              <a:rPr lang="ar-SA" sz="1100" dirty="0" smtClean="0">
                <a:cs typeface="MCS Taybah S_U normal." pitchFamily="2" charset="-78"/>
              </a:rPr>
              <a:t>حقوق ماليه </a:t>
            </a:r>
            <a:endParaRPr lang="en-US" sz="1100" dirty="0">
              <a:latin typeface="Simplified Arabic" pitchFamily="18" charset="-78"/>
              <a:cs typeface="Simplified Arabic" pitchFamily="18" charset="-78"/>
            </a:endParaRPr>
          </a:p>
        </p:txBody>
      </p:sp>
      <p:cxnSp>
        <p:nvCxnSpPr>
          <p:cNvPr id="102" name="Straight Arrow Connector 101"/>
          <p:cNvCxnSpPr>
            <a:stCxn id="65" idx="2"/>
          </p:cNvCxnSpPr>
          <p:nvPr/>
        </p:nvCxnSpPr>
        <p:spPr>
          <a:xfrm>
            <a:off x="3241992" y="6047466"/>
            <a:ext cx="0" cy="35333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05" name="Straight Arrow Connector 104"/>
          <p:cNvCxnSpPr>
            <a:stCxn id="65" idx="2"/>
          </p:cNvCxnSpPr>
          <p:nvPr/>
        </p:nvCxnSpPr>
        <p:spPr>
          <a:xfrm flipH="1">
            <a:off x="2300748" y="6047466"/>
            <a:ext cx="941244" cy="31818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03" name="TextBox 102"/>
          <p:cNvSpPr txBox="1"/>
          <p:nvPr/>
        </p:nvSpPr>
        <p:spPr>
          <a:xfrm>
            <a:off x="-1" y="6657945"/>
            <a:ext cx="2684871" cy="200055"/>
          </a:xfrm>
          <a:prstGeom prst="rect">
            <a:avLst/>
          </a:prstGeom>
          <a:noFill/>
        </p:spPr>
        <p:txBody>
          <a:bodyPr wrap="square" rtlCol="0">
            <a:spAutoFit/>
          </a:bodyPr>
          <a:lstStyle/>
          <a:p>
            <a:r>
              <a:rPr lang="ar-SA" sz="700" b="1" dirty="0" smtClean="0">
                <a:solidFill>
                  <a:srgbClr val="FF0000"/>
                </a:solidFill>
              </a:rPr>
              <a:t>سيتم شرح مفصل للحقوق الخاصة  ومحتوياتها في رسم تشجري منفصل </a:t>
            </a:r>
            <a:endParaRPr lang="en-US" sz="700" b="1" dirty="0">
              <a:solidFill>
                <a:srgbClr val="FF0000"/>
              </a:solidFill>
            </a:endParaRPr>
          </a:p>
        </p:txBody>
      </p:sp>
      <p:sp>
        <p:nvSpPr>
          <p:cNvPr id="114" name="TextBox 113"/>
          <p:cNvSpPr txBox="1"/>
          <p:nvPr/>
        </p:nvSpPr>
        <p:spPr>
          <a:xfrm>
            <a:off x="3444524" y="1022216"/>
            <a:ext cx="1186562" cy="400110"/>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انواعها</a:t>
            </a:r>
            <a:r>
              <a:rPr lang="ar-SA" sz="2000" dirty="0" smtClean="0">
                <a:solidFill>
                  <a:srgbClr val="C00000"/>
                </a:solidFill>
                <a:cs typeface="MCS Taybah S_U normal." pitchFamily="2" charset="-78"/>
              </a:rPr>
              <a:t> </a:t>
            </a:r>
            <a:endParaRPr lang="en-US" sz="1100" dirty="0">
              <a:solidFill>
                <a:srgbClr val="C00000"/>
              </a:solidFill>
              <a:cs typeface="MCS Taybah S_U normal." pitchFamily="2" charset="-78"/>
            </a:endParaRPr>
          </a:p>
        </p:txBody>
      </p:sp>
      <p:sp>
        <p:nvSpPr>
          <p:cNvPr id="115" name="TextBox 114"/>
          <p:cNvSpPr txBox="1"/>
          <p:nvPr/>
        </p:nvSpPr>
        <p:spPr>
          <a:xfrm>
            <a:off x="460361" y="1551543"/>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عناصرها </a:t>
            </a:r>
            <a:endParaRPr lang="en-US" sz="1100" dirty="0">
              <a:solidFill>
                <a:srgbClr val="C00000"/>
              </a:solidFill>
              <a:cs typeface="MCS Taybah S_U normal." pitchFamily="2" charset="-78"/>
            </a:endParaRPr>
          </a:p>
        </p:txBody>
      </p:sp>
      <p:graphicFrame>
        <p:nvGraphicFramePr>
          <p:cNvPr id="67" name="Table 66"/>
          <p:cNvGraphicFramePr>
            <a:graphicFrameLocks noGrp="1"/>
          </p:cNvGraphicFramePr>
          <p:nvPr>
            <p:extLst>
              <p:ext uri="{D42A27DB-BD31-4B8C-83A1-F6EECF244321}">
                <p14:modId xmlns:p14="http://schemas.microsoft.com/office/powerpoint/2010/main" val="1100433648"/>
              </p:ext>
            </p:extLst>
          </p:nvPr>
        </p:nvGraphicFramePr>
        <p:xfrm>
          <a:off x="6666249" y="3810000"/>
          <a:ext cx="2200534" cy="960120"/>
        </p:xfrm>
        <a:graphic>
          <a:graphicData uri="http://schemas.openxmlformats.org/drawingml/2006/table">
            <a:tbl>
              <a:tblPr firstRow="1" bandRow="1">
                <a:tableStyleId>{68D230F3-CF80-4859-8CE7-A43EE81993B5}</a:tableStyleId>
              </a:tblPr>
              <a:tblGrid>
                <a:gridCol w="1100267"/>
                <a:gridCol w="1100267"/>
              </a:tblGrid>
              <a:tr h="392189">
                <a:tc>
                  <a:txBody>
                    <a:bodyPr/>
                    <a:lstStyle/>
                    <a:p>
                      <a:pPr algn="ctr"/>
                      <a:r>
                        <a:rPr lang="ar-SA" sz="1100" b="0" dirty="0" smtClean="0">
                          <a:cs typeface="MCS Taybah S_U normal." pitchFamily="2" charset="-78"/>
                        </a:rPr>
                        <a:t>الحق في الكرامة والشرف والسمعة</a:t>
                      </a:r>
                      <a:endParaRPr lang="en-US" sz="1100" b="0" dirty="0">
                        <a:cs typeface="MCS Taybah S_U normal." pitchFamily="2" charset="-78"/>
                      </a:endParaRPr>
                    </a:p>
                  </a:txBody>
                  <a:tcPr>
                    <a:lnR w="9525" cap="flat" cmpd="sng" algn="ctr">
                      <a:solidFill>
                        <a:schemeClr val="tx1"/>
                      </a:solidFill>
                      <a:prstDash val="solid"/>
                      <a:round/>
                      <a:headEnd type="none" w="med" len="med"/>
                      <a:tailEnd type="none" w="med" len="med"/>
                    </a:lnR>
                  </a:tcPr>
                </a:tc>
                <a:tc>
                  <a:txBody>
                    <a:bodyPr/>
                    <a:lstStyle/>
                    <a:p>
                      <a:pPr algn="ctr"/>
                      <a:r>
                        <a:rPr lang="ar-SA" sz="1100" b="0" dirty="0" smtClean="0">
                          <a:cs typeface="MCS Taybah S_U normal." pitchFamily="2" charset="-78"/>
                        </a:rPr>
                        <a:t>الحق في الاسم والصورة </a:t>
                      </a:r>
                    </a:p>
                  </a:txBody>
                  <a:tcPr anchor="ctr">
                    <a:lnL w="9525" cap="flat" cmpd="sng" algn="ctr">
                      <a:solidFill>
                        <a:schemeClr val="tx1"/>
                      </a:solidFill>
                      <a:prstDash val="solid"/>
                      <a:round/>
                      <a:headEnd type="none" w="med" len="med"/>
                      <a:tailEnd type="none" w="med" len="med"/>
                    </a:lnL>
                    <a:solidFill>
                      <a:schemeClr val="accent6">
                        <a:lumMod val="20000"/>
                        <a:lumOff val="80000"/>
                      </a:schemeClr>
                    </a:solidFill>
                  </a:tcPr>
                </a:tc>
              </a:tr>
              <a:tr h="392189">
                <a:tc>
                  <a:txBody>
                    <a:bodyPr/>
                    <a:lstStyle/>
                    <a:p>
                      <a:pPr algn="ctr"/>
                      <a:r>
                        <a:rPr lang="ar-SA" sz="1100" b="0" dirty="0" smtClean="0">
                          <a:cs typeface="MCS Taybah S_U normal." pitchFamily="2" charset="-78"/>
                        </a:rPr>
                        <a:t>الحق في السرية</a:t>
                      </a:r>
                    </a:p>
                    <a:p>
                      <a:pPr algn="ctr"/>
                      <a:r>
                        <a:rPr lang="ar-SA" sz="900" b="0" dirty="0" smtClean="0">
                          <a:cs typeface="AL-Mohanad" pitchFamily="2" charset="-78"/>
                        </a:rPr>
                        <a:t>ان</a:t>
                      </a:r>
                      <a:r>
                        <a:rPr lang="ar-SA" sz="900" b="0" baseline="0" dirty="0" smtClean="0">
                          <a:cs typeface="AL-Mohanad" pitchFamily="2" charset="-78"/>
                        </a:rPr>
                        <a:t> تظل اسرار حياته بعيده عن العلاينة مصونه</a:t>
                      </a:r>
                      <a:endParaRPr lang="en-US" sz="900" b="0" dirty="0">
                        <a:cs typeface="AL-Mohanad" pitchFamily="2" charset="-78"/>
                      </a:endParaRPr>
                    </a:p>
                  </a:txBody>
                  <a:tcPr>
                    <a:lnR w="9525" cap="flat" cmpd="sng" algn="ctr">
                      <a:solidFill>
                        <a:schemeClr val="tx1"/>
                      </a:solidFill>
                      <a:prstDash val="solid"/>
                      <a:round/>
                      <a:headEnd type="none" w="med" len="med"/>
                      <a:tailEnd type="none" w="med" len="med"/>
                    </a:lnR>
                    <a:solidFill>
                      <a:schemeClr val="accent6">
                        <a:lumMod val="20000"/>
                        <a:lumOff val="80000"/>
                      </a:schemeClr>
                    </a:solidFill>
                  </a:tcPr>
                </a:tc>
                <a:tc>
                  <a:txBody>
                    <a:bodyPr/>
                    <a:lstStyle/>
                    <a:p>
                      <a:pPr algn="ctr"/>
                      <a:r>
                        <a:rPr lang="ar-SA" sz="1100" b="0" dirty="0" smtClean="0">
                          <a:cs typeface="MCS Taybah S_U normal." pitchFamily="2" charset="-78"/>
                        </a:rPr>
                        <a:t>الحق غي حرمة الحياة </a:t>
                      </a:r>
                    </a:p>
                    <a:p>
                      <a:pPr algn="ctr"/>
                      <a:r>
                        <a:rPr lang="ar-SA" sz="1100" b="0" dirty="0" smtClean="0">
                          <a:cs typeface="MCS Taybah S_U normal." pitchFamily="2" charset="-78"/>
                        </a:rPr>
                        <a:t>الخاصة</a:t>
                      </a:r>
                    </a:p>
                    <a:p>
                      <a:pPr algn="ctr"/>
                      <a:r>
                        <a:rPr lang="ar-SA" sz="700" b="0" dirty="0" smtClean="0">
                          <a:cs typeface="AL-Mohanad" pitchFamily="2" charset="-78"/>
                        </a:rPr>
                        <a:t>عدم</a:t>
                      </a:r>
                      <a:r>
                        <a:rPr lang="ar-SA" sz="700" b="0" baseline="0" dirty="0" smtClean="0">
                          <a:cs typeface="AL-Mohanad" pitchFamily="2" charset="-78"/>
                        </a:rPr>
                        <a:t> التعدي على حياته الخاصة</a:t>
                      </a:r>
                      <a:endParaRPr lang="en-US" sz="700" b="0" dirty="0">
                        <a:cs typeface="AL-Mohanad" pitchFamily="2" charset="-78"/>
                      </a:endParaRPr>
                    </a:p>
                  </a:txBody>
                  <a:tcPr>
                    <a:lnL w="9525" cap="flat" cmpd="sng" algn="ctr">
                      <a:solidFill>
                        <a:schemeClr val="tx1"/>
                      </a:solidFill>
                      <a:prstDash val="solid"/>
                      <a:round/>
                      <a:headEnd type="none" w="med" len="med"/>
                      <a:tailEnd type="none" w="med" len="med"/>
                    </a:lnL>
                    <a:solidFill>
                      <a:schemeClr val="accent6">
                        <a:lumMod val="20000"/>
                        <a:lumOff val="80000"/>
                        <a:alpha val="20000"/>
                      </a:schemeClr>
                    </a:solidFill>
                  </a:tcPr>
                </a:tc>
              </a:tr>
            </a:tbl>
          </a:graphicData>
        </a:graphic>
      </p:graphicFrame>
      <p:cxnSp>
        <p:nvCxnSpPr>
          <p:cNvPr id="118" name="Straight Arrow Connector 117"/>
          <p:cNvCxnSpPr/>
          <p:nvPr/>
        </p:nvCxnSpPr>
        <p:spPr>
          <a:xfrm flipV="1">
            <a:off x="6322727" y="3657600"/>
            <a:ext cx="2639278" cy="1"/>
          </a:xfrm>
          <a:prstGeom prst="straightConnector1">
            <a:avLst/>
          </a:prstGeom>
          <a:ln w="15875" cmpd="sng">
            <a:headEnd type="oval"/>
            <a:tailEnd type="oval"/>
          </a:ln>
        </p:spPr>
        <p:style>
          <a:lnRef idx="2">
            <a:schemeClr val="dk1"/>
          </a:lnRef>
          <a:fillRef idx="0">
            <a:schemeClr val="dk1"/>
          </a:fillRef>
          <a:effectRef idx="1">
            <a:schemeClr val="dk1"/>
          </a:effectRef>
          <a:fontRef idx="minor">
            <a:schemeClr val="tx1"/>
          </a:fontRef>
        </p:style>
      </p:cxnSp>
      <p:cxnSp>
        <p:nvCxnSpPr>
          <p:cNvPr id="60" name="Straight Arrow Connector 59"/>
          <p:cNvCxnSpPr>
            <a:stCxn id="25" idx="3"/>
          </p:cNvCxnSpPr>
          <p:nvPr/>
        </p:nvCxnSpPr>
        <p:spPr>
          <a:xfrm flipV="1">
            <a:off x="3519948" y="881928"/>
            <a:ext cx="1433052" cy="108201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7" name="TextBox 26"/>
          <p:cNvSpPr txBox="1"/>
          <p:nvPr/>
        </p:nvSpPr>
        <p:spPr>
          <a:xfrm>
            <a:off x="2286000" y="3657600"/>
            <a:ext cx="1219200" cy="1723549"/>
          </a:xfrm>
          <a:prstGeom prst="rect">
            <a:avLst/>
          </a:prstGeom>
          <a:solidFill>
            <a:schemeClr val="accent6">
              <a:lumMod val="20000"/>
              <a:lumOff val="80000"/>
            </a:schemeClr>
          </a:solidFill>
          <a:ln w="19050">
            <a:solidFill>
              <a:srgbClr val="CC6600"/>
            </a:solidFill>
          </a:ln>
        </p:spPr>
        <p:txBody>
          <a:bodyPr wrap="square" rtlCol="0">
            <a:spAutoFit/>
          </a:bodyPr>
          <a:lstStyle/>
          <a:p>
            <a:pPr algn="ctr"/>
            <a:r>
              <a:rPr lang="ar-SA" dirty="0" smtClean="0">
                <a:solidFill>
                  <a:schemeClr val="accent2">
                    <a:lumMod val="50000"/>
                  </a:schemeClr>
                </a:solidFill>
                <a:cs typeface="MCS Taybah S_U normal." pitchFamily="2" charset="-78"/>
              </a:rPr>
              <a:t>حقوق مدنية</a:t>
            </a:r>
          </a:p>
          <a:p>
            <a:pPr algn="ctr"/>
            <a:r>
              <a:rPr lang="ar-SA" sz="1100" dirty="0" smtClean="0">
                <a:cs typeface="AL-Mohanad" pitchFamily="2" charset="-78"/>
              </a:rPr>
              <a:t>هي الحقوق التي تثبت للانسان بحكم انتماؤه للمجتمع البشري وتقرر للمواطن والاجنبي وهي ليست لها علاقة بنشاط الشخص السياسي تهدف لحماية الانسان وحريته</a:t>
            </a:r>
            <a:r>
              <a:rPr lang="ar-SA" sz="1050" dirty="0" smtClean="0">
                <a:solidFill>
                  <a:schemeClr val="accent2">
                    <a:lumMod val="50000"/>
                  </a:schemeClr>
                </a:solidFill>
              </a:rPr>
              <a:t> </a:t>
            </a:r>
            <a:endParaRPr lang="en-US" sz="1050" dirty="0">
              <a:solidFill>
                <a:schemeClr val="accent2">
                  <a:lumMod val="50000"/>
                </a:schemeClr>
              </a:solidFill>
            </a:endParaRPr>
          </a:p>
        </p:txBody>
      </p:sp>
    </p:spTree>
    <p:extLst>
      <p:ext uri="{BB962C8B-B14F-4D97-AF65-F5344CB8AC3E}">
        <p14:creationId xmlns:p14="http://schemas.microsoft.com/office/powerpoint/2010/main" val="28142134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TextBox 120"/>
          <p:cNvSpPr txBox="1"/>
          <p:nvPr/>
        </p:nvSpPr>
        <p:spPr>
          <a:xfrm>
            <a:off x="3144429" y="0"/>
            <a:ext cx="4437471" cy="200055"/>
          </a:xfrm>
          <a:prstGeom prst="rect">
            <a:avLst/>
          </a:prstGeom>
          <a:noFill/>
        </p:spPr>
        <p:txBody>
          <a:bodyPr wrap="square" rtlCol="0">
            <a:spAutoFit/>
          </a:bodyPr>
          <a:lstStyle/>
          <a:p>
            <a:r>
              <a:rPr lang="ar-SA" sz="700" b="1" dirty="0" smtClean="0">
                <a:solidFill>
                  <a:srgbClr val="FF0000"/>
                </a:solidFill>
              </a:rPr>
              <a:t>هذا الرسم تابع للرسم الخاص بنظرية القانون . </a:t>
            </a:r>
            <a:r>
              <a:rPr lang="ar-SA" sz="700" b="1" dirty="0" smtClean="0"/>
              <a:t>النوع  الثاني الحقوق المدنية </a:t>
            </a:r>
            <a:r>
              <a:rPr lang="ar-SA" sz="700" b="1" dirty="0" smtClean="0">
                <a:solidFill>
                  <a:srgbClr val="FF0000"/>
                </a:solidFill>
              </a:rPr>
              <a:t>.. فرع الحقوق الصيقة بالشخصية ..فرع الحقوق الخاصة  </a:t>
            </a:r>
            <a:endParaRPr lang="en-US" sz="700" b="1" dirty="0">
              <a:solidFill>
                <a:srgbClr val="FF0000"/>
              </a:solidFill>
            </a:endParaRPr>
          </a:p>
        </p:txBody>
      </p:sp>
      <p:cxnSp>
        <p:nvCxnSpPr>
          <p:cNvPr id="123" name="Straight Arrow Connector 122"/>
          <p:cNvCxnSpPr/>
          <p:nvPr/>
        </p:nvCxnSpPr>
        <p:spPr>
          <a:xfrm flipH="1" flipV="1">
            <a:off x="2209800" y="839973"/>
            <a:ext cx="2133600" cy="103626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24" name="TextBox 123"/>
          <p:cNvSpPr txBox="1"/>
          <p:nvPr/>
        </p:nvSpPr>
        <p:spPr>
          <a:xfrm>
            <a:off x="2378519" y="1343730"/>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النوع الأول     </a:t>
            </a:r>
            <a:endParaRPr lang="en-US" sz="1100" dirty="0">
              <a:solidFill>
                <a:srgbClr val="C00000"/>
              </a:solidFill>
              <a:cs typeface="MCS Taybah S_U normal." pitchFamily="2" charset="-78"/>
            </a:endParaRPr>
          </a:p>
        </p:txBody>
      </p:sp>
      <p:sp>
        <p:nvSpPr>
          <p:cNvPr id="125" name="TextBox 124"/>
          <p:cNvSpPr txBox="1"/>
          <p:nvPr/>
        </p:nvSpPr>
        <p:spPr>
          <a:xfrm>
            <a:off x="685800" y="152400"/>
            <a:ext cx="1524000" cy="1077218"/>
          </a:xfrm>
          <a:prstGeom prst="rect">
            <a:avLst/>
          </a:prstGeom>
          <a:solidFill>
            <a:srgbClr val="F6FBBB"/>
          </a:solidFill>
          <a:ln w="19050">
            <a:solidFill>
              <a:schemeClr val="tx2">
                <a:lumMod val="50000"/>
              </a:schemeClr>
            </a:solidFill>
          </a:ln>
        </p:spPr>
        <p:txBody>
          <a:bodyPr wrap="square" rtlCol="0">
            <a:spAutoFit/>
          </a:bodyPr>
          <a:lstStyle/>
          <a:p>
            <a:pPr algn="ctr"/>
            <a:r>
              <a:rPr lang="ar-SA" sz="1400" dirty="0" smtClean="0">
                <a:solidFill>
                  <a:srgbClr val="002060"/>
                </a:solidFill>
                <a:cs typeface="MCS Taybah S_U normal." pitchFamily="2" charset="-78"/>
              </a:rPr>
              <a:t>حقوق  </a:t>
            </a:r>
            <a:r>
              <a:rPr lang="ar-SA" sz="1400" dirty="0" smtClean="0">
                <a:solidFill>
                  <a:srgbClr val="002060"/>
                </a:solidFill>
                <a:cs typeface="MCS Taybah S_U normal." pitchFamily="2" charset="-78"/>
              </a:rPr>
              <a:t>الأســـرة </a:t>
            </a:r>
          </a:p>
          <a:p>
            <a:pPr algn="ctr"/>
            <a:r>
              <a:rPr lang="ar-SA" sz="1400" dirty="0" smtClean="0">
                <a:solidFill>
                  <a:srgbClr val="002060"/>
                </a:solidFill>
                <a:cs typeface="MCS Taybah S_U normal." pitchFamily="2" charset="-78"/>
              </a:rPr>
              <a:t> </a:t>
            </a:r>
            <a:r>
              <a:rPr lang="ar-SA" sz="900" dirty="0" smtClean="0">
                <a:cs typeface="AL-Mohanad" pitchFamily="2" charset="-78"/>
              </a:rPr>
              <a:t>تثبت للانسان باعتباره عضو في اسره سواء كانت القرابه نسب او مصاهره وتنظم في  دول العالم  يقواعد القانون المدني وفي بقية الدول الاسلاميه  فتنظم وفقا لاحكام الشريعه </a:t>
            </a:r>
            <a:endParaRPr lang="en-US" sz="500" dirty="0">
              <a:latin typeface="Simplified Arabic" pitchFamily="18" charset="-78"/>
              <a:cs typeface="AL-Mohanad" pitchFamily="2" charset="-78"/>
            </a:endParaRPr>
          </a:p>
        </p:txBody>
      </p:sp>
      <p:sp>
        <p:nvSpPr>
          <p:cNvPr id="122" name="TextBox 121"/>
          <p:cNvSpPr txBox="1"/>
          <p:nvPr/>
        </p:nvSpPr>
        <p:spPr>
          <a:xfrm>
            <a:off x="1817410" y="1876241"/>
            <a:ext cx="5638800" cy="915635"/>
          </a:xfrm>
          <a:prstGeom prst="rect">
            <a:avLst/>
          </a:prstGeom>
          <a:solidFill>
            <a:schemeClr val="bg1"/>
          </a:solidFill>
          <a:ln w="38100">
            <a:solidFill>
              <a:srgbClr val="CC6600"/>
            </a:solidFill>
          </a:ln>
          <a:effectLst/>
        </p:spPr>
        <p:txBody>
          <a:bodyPr wrap="square" rtlCol="0">
            <a:spAutoFit/>
          </a:bodyPr>
          <a:lstStyle/>
          <a:p>
            <a:pPr algn="ctr"/>
            <a:r>
              <a:rPr lang="ar-SA" sz="3200" dirty="0" smtClean="0">
                <a:effectLst>
                  <a:glow rad="101600">
                    <a:srgbClr val="CC6600"/>
                  </a:glow>
                </a:effectLst>
                <a:cs typeface="MCS Taybah S_U normal." pitchFamily="2" charset="-78"/>
              </a:rPr>
              <a:t>الحقوق الخاصة</a:t>
            </a:r>
            <a:endParaRPr lang="ar-SA" sz="5400" dirty="0" smtClean="0">
              <a:effectLst>
                <a:glow rad="101600">
                  <a:srgbClr val="CC6600"/>
                </a:glow>
              </a:effectLst>
              <a:cs typeface="MCS Taybah S_U normal." pitchFamily="2" charset="-78"/>
            </a:endParaRPr>
          </a:p>
          <a:p>
            <a:pPr algn="ctr"/>
            <a:r>
              <a:rPr lang="ar-SA" sz="1050" dirty="0">
                <a:cs typeface="AL-Mohanad" pitchFamily="2" charset="-78"/>
              </a:rPr>
              <a:t>حقوق يكفل القانون تنظيم قواعدها واحكامها ، ولا تثبت الا للاشخاص التي تتوفر فيهم شروط اكتسابها فقط، تهدف لحماية المصالح </a:t>
            </a:r>
            <a:r>
              <a:rPr lang="ar-SA" sz="1050" dirty="0" smtClean="0">
                <a:cs typeface="AL-Mohanad" pitchFamily="2" charset="-78"/>
              </a:rPr>
              <a:t>الخاصة ذات </a:t>
            </a:r>
            <a:r>
              <a:rPr lang="ar-SA" sz="1050" dirty="0">
                <a:cs typeface="AL-Mohanad" pitchFamily="2" charset="-78"/>
              </a:rPr>
              <a:t>طابع </a:t>
            </a:r>
            <a:r>
              <a:rPr lang="ar-SA" sz="1050" dirty="0" smtClean="0">
                <a:cs typeface="AL-Mohanad" pitchFamily="2" charset="-78"/>
              </a:rPr>
              <a:t>مالي  او غير مالي </a:t>
            </a:r>
            <a:r>
              <a:rPr lang="ar-SA" sz="1050" dirty="0">
                <a:cs typeface="AL-Mohanad" pitchFamily="2" charset="-78"/>
              </a:rPr>
              <a:t>وفي نطاق  روابط الاحوال الشخصية او المعاملات </a:t>
            </a:r>
            <a:r>
              <a:rPr lang="ar-SA" sz="1050" dirty="0" smtClean="0">
                <a:cs typeface="AL-Mohanad" pitchFamily="2" charset="-78"/>
              </a:rPr>
              <a:t>الماليه</a:t>
            </a:r>
            <a:r>
              <a:rPr lang="ar-SA" sz="1100" b="1" dirty="0" smtClean="0">
                <a:latin typeface="Simplified Arabic" pitchFamily="18" charset="-78"/>
                <a:cs typeface="Simplified Arabic" pitchFamily="18" charset="-78"/>
              </a:rPr>
              <a:t> </a:t>
            </a:r>
            <a:endParaRPr lang="en-US" sz="1100" b="1" dirty="0" smtClean="0">
              <a:latin typeface="Simplified Arabic" pitchFamily="18" charset="-78"/>
              <a:cs typeface="Simplified Arabic" pitchFamily="18" charset="-78"/>
            </a:endParaRP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0176" t="74353" r="36500" b="14606"/>
          <a:stretch/>
        </p:blipFill>
        <p:spPr bwMode="auto">
          <a:xfrm>
            <a:off x="3009899" y="276255"/>
            <a:ext cx="5638801" cy="942945"/>
          </a:xfrm>
          <a:prstGeom prst="rect">
            <a:avLst/>
          </a:prstGeom>
          <a:noFill/>
          <a:ln>
            <a:noFill/>
          </a:ln>
          <a:effectLst>
            <a:glow rad="139700">
              <a:schemeClr val="accent6">
                <a:satMod val="175000"/>
                <a:alpha val="40000"/>
              </a:schemeClr>
            </a:glow>
            <a:outerShdw dist="35921" dir="2700000" algn="ctr" rotWithShape="0">
              <a:schemeClr val="bg2"/>
            </a:outerShdw>
            <a:softEdge rad="127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Straight Arrow Connector 7"/>
          <p:cNvCxnSpPr/>
          <p:nvPr/>
        </p:nvCxnSpPr>
        <p:spPr>
          <a:xfrm>
            <a:off x="4615455" y="2791876"/>
            <a:ext cx="0" cy="33234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0" name="TextBox 9"/>
          <p:cNvSpPr txBox="1"/>
          <p:nvPr/>
        </p:nvSpPr>
        <p:spPr>
          <a:xfrm>
            <a:off x="1942833" y="443254"/>
            <a:ext cx="1186562" cy="261610"/>
          </a:xfrm>
          <a:prstGeom prst="rect">
            <a:avLst/>
          </a:prstGeom>
          <a:noFill/>
        </p:spPr>
        <p:txBody>
          <a:bodyPr wrap="square" rtlCol="0">
            <a:spAutoFit/>
          </a:bodyPr>
          <a:lstStyle/>
          <a:p>
            <a:pPr algn="ctr"/>
            <a:r>
              <a:rPr lang="ar-SA" sz="1100" dirty="0" smtClean="0">
                <a:solidFill>
                  <a:srgbClr val="C00000"/>
                </a:solidFill>
                <a:cs typeface="MCS Taybah S_U normal." pitchFamily="2" charset="-78"/>
              </a:rPr>
              <a:t>خصائصها</a:t>
            </a:r>
            <a:endParaRPr lang="en-US" sz="900" dirty="0">
              <a:solidFill>
                <a:srgbClr val="C00000"/>
              </a:solidFill>
              <a:cs typeface="MCS Taybah S_U normal." pitchFamily="2" charset="-78"/>
            </a:endParaRPr>
          </a:p>
        </p:txBody>
      </p:sp>
      <p:cxnSp>
        <p:nvCxnSpPr>
          <p:cNvPr id="26" name="Straight Arrow Connector 25"/>
          <p:cNvCxnSpPr/>
          <p:nvPr/>
        </p:nvCxnSpPr>
        <p:spPr>
          <a:xfrm>
            <a:off x="2247899" y="691009"/>
            <a:ext cx="7620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0" name="TextBox 29"/>
          <p:cNvSpPr txBox="1"/>
          <p:nvPr/>
        </p:nvSpPr>
        <p:spPr>
          <a:xfrm>
            <a:off x="3369626" y="2785671"/>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النوع </a:t>
            </a:r>
            <a:r>
              <a:rPr lang="ar-SA" sz="1600" dirty="0" smtClean="0">
                <a:solidFill>
                  <a:srgbClr val="C00000"/>
                </a:solidFill>
                <a:cs typeface="MCS Taybah S_U normal." pitchFamily="2" charset="-78"/>
              </a:rPr>
              <a:t>الثانــي    </a:t>
            </a:r>
            <a:endParaRPr lang="en-US" sz="1100" dirty="0">
              <a:solidFill>
                <a:srgbClr val="C00000"/>
              </a:solidFill>
              <a:cs typeface="MCS Taybah S_U normal." pitchFamily="2" charset="-78"/>
            </a:endParaRPr>
          </a:p>
        </p:txBody>
      </p:sp>
      <p:cxnSp>
        <p:nvCxnSpPr>
          <p:cNvPr id="31" name="Straight Arrow Connector 30"/>
          <p:cNvCxnSpPr/>
          <p:nvPr/>
        </p:nvCxnSpPr>
        <p:spPr>
          <a:xfrm>
            <a:off x="6568144" y="3476912"/>
            <a:ext cx="26048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4" name="Straight Arrow Connector 33"/>
          <p:cNvCxnSpPr/>
          <p:nvPr/>
        </p:nvCxnSpPr>
        <p:spPr>
          <a:xfrm flipH="1">
            <a:off x="2340686" y="3429000"/>
            <a:ext cx="402514"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2" name="TextBox 21"/>
          <p:cNvSpPr txBox="1"/>
          <p:nvPr/>
        </p:nvSpPr>
        <p:spPr>
          <a:xfrm>
            <a:off x="2662766" y="3124225"/>
            <a:ext cx="3905378" cy="661720"/>
          </a:xfrm>
          <a:prstGeom prst="rect">
            <a:avLst/>
          </a:prstGeom>
          <a:solidFill>
            <a:srgbClr val="F6FBBB"/>
          </a:solidFill>
          <a:ln w="19050">
            <a:solidFill>
              <a:schemeClr val="tx2">
                <a:lumMod val="50000"/>
              </a:schemeClr>
            </a:solidFill>
          </a:ln>
        </p:spPr>
        <p:txBody>
          <a:bodyPr wrap="square" rtlCol="0">
            <a:spAutoFit/>
          </a:bodyPr>
          <a:lstStyle/>
          <a:p>
            <a:pPr algn="ctr"/>
            <a:r>
              <a:rPr lang="ar-SA" sz="1400" dirty="0" smtClean="0">
                <a:solidFill>
                  <a:srgbClr val="002060"/>
                </a:solidFill>
                <a:cs typeface="MCS Taybah S_U normal." pitchFamily="2" charset="-78"/>
              </a:rPr>
              <a:t>حقوق مــاليه </a:t>
            </a:r>
          </a:p>
          <a:p>
            <a:pPr algn="ctr"/>
            <a:r>
              <a:rPr lang="ar-SA" sz="1400" dirty="0" smtClean="0">
                <a:solidFill>
                  <a:srgbClr val="002060"/>
                </a:solidFill>
                <a:cs typeface="MCS Taybah S_U normal." pitchFamily="2" charset="-78"/>
              </a:rPr>
              <a:t> </a:t>
            </a:r>
            <a:r>
              <a:rPr lang="ar-SA" sz="900" dirty="0" smtClean="0">
                <a:cs typeface="AL-Mohanad" pitchFamily="2" charset="-78"/>
              </a:rPr>
              <a:t>هي الحقوق التي يمكن تقويم محلها بالنقد ويترتب على ذلك ان تكون محلا للنصرفات القانونية  وان يجوز حجزهت وان تنقل بالوراثه </a:t>
            </a:r>
            <a:r>
              <a:rPr lang="ar-SA" sz="900" b="1" u="sng" dirty="0" smtClean="0">
                <a:solidFill>
                  <a:srgbClr val="C00000"/>
                </a:solidFill>
                <a:cs typeface="AL-Mohanad" pitchFamily="2" charset="-78"/>
              </a:rPr>
              <a:t>والهدف من اقرارها </a:t>
            </a:r>
            <a:r>
              <a:rPr lang="ar-SA" sz="900" dirty="0" smtClean="0">
                <a:cs typeface="AL-Mohanad" pitchFamily="2" charset="-78"/>
              </a:rPr>
              <a:t>اشيباع الحاجات المادية للانسان لا المعنوية  </a:t>
            </a:r>
            <a:endParaRPr lang="en-US" sz="500" dirty="0">
              <a:latin typeface="Simplified Arabic" pitchFamily="18" charset="-78"/>
              <a:cs typeface="AL-Mohanad" pitchFamily="2" charset="-78"/>
            </a:endParaRPr>
          </a:p>
        </p:txBody>
      </p:sp>
      <p:cxnSp>
        <p:nvCxnSpPr>
          <p:cNvPr id="44" name="Straight Arrow Connector 43"/>
          <p:cNvCxnSpPr/>
          <p:nvPr/>
        </p:nvCxnSpPr>
        <p:spPr>
          <a:xfrm>
            <a:off x="4530529" y="3785945"/>
            <a:ext cx="0" cy="33234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5" name="TextBox 44"/>
          <p:cNvSpPr txBox="1"/>
          <p:nvPr/>
        </p:nvSpPr>
        <p:spPr>
          <a:xfrm>
            <a:off x="6934200" y="3010622"/>
            <a:ext cx="1828800" cy="846386"/>
          </a:xfrm>
          <a:prstGeom prst="rect">
            <a:avLst/>
          </a:prstGeom>
          <a:solidFill>
            <a:schemeClr val="bg1"/>
          </a:solidFill>
          <a:ln w="19050">
            <a:solidFill>
              <a:srgbClr val="CC6600"/>
            </a:solidFill>
          </a:ln>
        </p:spPr>
        <p:txBody>
          <a:bodyPr wrap="square" rtlCol="0">
            <a:spAutoFit/>
          </a:bodyPr>
          <a:lstStyle/>
          <a:p>
            <a:pPr algn="ctr"/>
            <a:r>
              <a:rPr lang="ar-SA" sz="1100" dirty="0" smtClean="0">
                <a:solidFill>
                  <a:srgbClr val="002060"/>
                </a:solidFill>
                <a:cs typeface="MCS Taybah S_U normal." pitchFamily="2" charset="-78"/>
              </a:rPr>
              <a:t>حقوق الدائنيـة</a:t>
            </a:r>
          </a:p>
          <a:p>
            <a:pPr algn="ctr"/>
            <a:r>
              <a:rPr lang="ar-SA" sz="900" dirty="0" smtClean="0">
                <a:solidFill>
                  <a:srgbClr val="002060"/>
                </a:solidFill>
                <a:latin typeface="Simplified Arabic" pitchFamily="18" charset="-78"/>
                <a:cs typeface="MCS Taybah S_U normal." pitchFamily="2" charset="-78"/>
              </a:rPr>
              <a:t>( الحقوق الشخصية </a:t>
            </a:r>
            <a:r>
              <a:rPr lang="ar-SA" sz="900" dirty="0" smtClean="0">
                <a:latin typeface="Simplified Arabic" pitchFamily="18" charset="-78"/>
                <a:cs typeface="MCS Taybah S_U normal." pitchFamily="2" charset="-78"/>
              </a:rPr>
              <a:t>)</a:t>
            </a:r>
          </a:p>
          <a:p>
            <a:pPr algn="ctr"/>
            <a:r>
              <a:rPr lang="ar-SA" sz="900" dirty="0" smtClean="0">
                <a:latin typeface="Simplified Arabic" pitchFamily="18" charset="-78"/>
                <a:cs typeface="AL-Mohanad" pitchFamily="2" charset="-78"/>
              </a:rPr>
              <a:t>رابطة قانوينية بين شخصية يكون بمقتضاها لأحداهما ( الدائن ) مطالبه للاخر ( المدرين ) القيام بعمل او الامتناع عن عمل </a:t>
            </a:r>
            <a:endParaRPr lang="en-US" sz="900" dirty="0">
              <a:latin typeface="Simplified Arabic" pitchFamily="18" charset="-78"/>
              <a:cs typeface="AL-Mohanad" pitchFamily="2" charset="-78"/>
            </a:endParaRPr>
          </a:p>
        </p:txBody>
      </p:sp>
      <p:cxnSp>
        <p:nvCxnSpPr>
          <p:cNvPr id="47" name="Straight Arrow Connector 46"/>
          <p:cNvCxnSpPr/>
          <p:nvPr/>
        </p:nvCxnSpPr>
        <p:spPr>
          <a:xfrm>
            <a:off x="7848600" y="3857008"/>
            <a:ext cx="0" cy="33234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8" name="TextBox 47"/>
          <p:cNvSpPr txBox="1"/>
          <p:nvPr/>
        </p:nvSpPr>
        <p:spPr>
          <a:xfrm>
            <a:off x="7200900" y="4191000"/>
            <a:ext cx="1333500" cy="230832"/>
          </a:xfrm>
          <a:prstGeom prst="rect">
            <a:avLst/>
          </a:prstGeom>
          <a:noFill/>
        </p:spPr>
        <p:txBody>
          <a:bodyPr wrap="square" rtlCol="0">
            <a:spAutoFit/>
          </a:bodyPr>
          <a:lstStyle/>
          <a:p>
            <a:pPr algn="ctr"/>
            <a:r>
              <a:rPr lang="ar-SA" sz="900" dirty="0" smtClean="0">
                <a:solidFill>
                  <a:srgbClr val="C00000"/>
                </a:solidFill>
                <a:cs typeface="MCS Taybah S_U normal." pitchFamily="2" charset="-78"/>
              </a:rPr>
              <a:t>انواع العلاقة  بين المدين والدائن</a:t>
            </a:r>
            <a:endParaRPr lang="en-US" sz="600" dirty="0">
              <a:solidFill>
                <a:srgbClr val="C00000"/>
              </a:solidFill>
              <a:cs typeface="MCS Taybah S_U normal." pitchFamily="2" charset="-78"/>
            </a:endParaRPr>
          </a:p>
        </p:txBody>
      </p:sp>
      <p:graphicFrame>
        <p:nvGraphicFramePr>
          <p:cNvPr id="49" name="Table 48"/>
          <p:cNvGraphicFramePr>
            <a:graphicFrameLocks noGrp="1"/>
          </p:cNvGraphicFramePr>
          <p:nvPr>
            <p:extLst>
              <p:ext uri="{D42A27DB-BD31-4B8C-83A1-F6EECF244321}">
                <p14:modId xmlns:p14="http://schemas.microsoft.com/office/powerpoint/2010/main" val="1610163947"/>
              </p:ext>
            </p:extLst>
          </p:nvPr>
        </p:nvGraphicFramePr>
        <p:xfrm>
          <a:off x="6934200" y="4488180"/>
          <a:ext cx="1981199" cy="1988820"/>
        </p:xfrm>
        <a:graphic>
          <a:graphicData uri="http://schemas.openxmlformats.org/drawingml/2006/table">
            <a:tbl>
              <a:tblPr firstRow="1" bandRow="1">
                <a:tableStyleId>{68D230F3-CF80-4859-8CE7-A43EE81993B5}</a:tableStyleId>
              </a:tblPr>
              <a:tblGrid>
                <a:gridCol w="1981199"/>
              </a:tblGrid>
              <a:tr h="392189">
                <a:tc>
                  <a:txBody>
                    <a:bodyPr/>
                    <a:lstStyle/>
                    <a:p>
                      <a:pPr algn="ctr"/>
                      <a:r>
                        <a:rPr lang="ar-SA" sz="1000" b="0" u="sng" dirty="0" smtClean="0">
                          <a:cs typeface="MCS Taybah S_U normal." pitchFamily="2" charset="-78"/>
                        </a:rPr>
                        <a:t>الالتزام بالقيام بعمل</a:t>
                      </a:r>
                      <a:r>
                        <a:rPr lang="ar-SA" sz="1000" b="0" u="sng" baseline="0" dirty="0" smtClean="0">
                          <a:cs typeface="MCS Taybah S_U normal." pitchFamily="2" charset="-78"/>
                        </a:rPr>
                        <a:t> : </a:t>
                      </a:r>
                      <a:r>
                        <a:rPr lang="ar-SA" sz="900" b="0" baseline="0" dirty="0" smtClean="0">
                          <a:cs typeface="AL-Mohanad" pitchFamily="2" charset="-78"/>
                        </a:rPr>
                        <a:t>التزام المدين بعمل او فعل معين ذو قيمة ماليه لمصلحة الدائم « بناء مقاول ببناء عماره»</a:t>
                      </a:r>
                      <a:endParaRPr lang="ar-SA" sz="1000" b="0" dirty="0" smtClean="0">
                        <a:cs typeface="AL-Mohanad" pitchFamily="2" charset="-78"/>
                      </a:endParaRPr>
                    </a:p>
                  </a:txBody>
                  <a:tcPr anchor="ctr">
                    <a:lnL w="9525" cap="flat" cmpd="sng" algn="ctr">
                      <a:noFill/>
                      <a:prstDash val="solid"/>
                      <a:round/>
                      <a:headEnd type="none" w="med" len="med"/>
                      <a:tailEnd type="none" w="med" len="med"/>
                    </a:lnL>
                    <a:solidFill>
                      <a:schemeClr val="accent6">
                        <a:lumMod val="20000"/>
                        <a:lumOff val="80000"/>
                      </a:schemeClr>
                    </a:solidFill>
                  </a:tcPr>
                </a:tc>
              </a:tr>
              <a:tr h="392189">
                <a:tc>
                  <a:txBody>
                    <a:bodyPr/>
                    <a:lstStyle/>
                    <a:p>
                      <a:pPr algn="ctr"/>
                      <a:r>
                        <a:rPr lang="ar-SA" sz="1050" b="0" u="sng" dirty="0" smtClean="0">
                          <a:cs typeface="MCS Taybah S_U normal." pitchFamily="2" charset="-78"/>
                        </a:rPr>
                        <a:t>الالتزام</a:t>
                      </a:r>
                      <a:r>
                        <a:rPr lang="ar-SA" sz="1050" b="0" u="sng" baseline="0" dirty="0" smtClean="0">
                          <a:cs typeface="MCS Taybah S_U normal." pitchFamily="2" charset="-78"/>
                        </a:rPr>
                        <a:t> بالامتناع عن عمل : </a:t>
                      </a:r>
                      <a:r>
                        <a:rPr lang="ar-SA" sz="900" b="0" u="none" baseline="0" dirty="0" smtClean="0">
                          <a:cs typeface="AL-Mohanad" pitchFamily="2" charset="-78"/>
                        </a:rPr>
                        <a:t>اتزام المدين بالامتناع عن القيام بعمل معين ايا كان من قبل دخلوه في علاقة دائنية مع شخص اخر « الزام العمل على مسرح اخر طوال عمله في مسرح </a:t>
                      </a:r>
                      <a:r>
                        <a:rPr lang="ar-SA" sz="1000" b="0" baseline="0" dirty="0" smtClean="0">
                          <a:cs typeface="AL-Mohanad" pitchFamily="2" charset="-78"/>
                        </a:rPr>
                        <a:t>معين «</a:t>
                      </a:r>
                      <a:endParaRPr lang="en-US" sz="1000" b="0" dirty="0">
                        <a:cs typeface="AL-Mohanad" pitchFamily="2" charset="-78"/>
                      </a:endParaRPr>
                    </a:p>
                  </a:txBody>
                  <a:tcPr>
                    <a:lnL w="9525" cap="flat" cmpd="sng" algn="ctr">
                      <a:noFill/>
                      <a:prstDash val="solid"/>
                      <a:round/>
                      <a:headEnd type="none" w="med" len="med"/>
                      <a:tailEnd type="none" w="med" len="med"/>
                    </a:lnL>
                    <a:solidFill>
                      <a:schemeClr val="accent6">
                        <a:lumMod val="20000"/>
                        <a:lumOff val="80000"/>
                        <a:alpha val="20000"/>
                      </a:schemeClr>
                    </a:solidFill>
                  </a:tcPr>
                </a:tc>
              </a:tr>
              <a:tr h="392189">
                <a:tc>
                  <a:txBody>
                    <a:bodyPr/>
                    <a:lstStyle/>
                    <a:p>
                      <a:pPr algn="ctr"/>
                      <a:r>
                        <a:rPr lang="ar-SA" sz="1000" b="0" u="sng" dirty="0" smtClean="0">
                          <a:cs typeface="MCS Taybah S_U normal." pitchFamily="2" charset="-78"/>
                        </a:rPr>
                        <a:t>الالتزام</a:t>
                      </a:r>
                      <a:r>
                        <a:rPr lang="ar-SA" sz="1000" b="0" u="sng" baseline="0" dirty="0" smtClean="0">
                          <a:cs typeface="MCS Taybah S_U normal." pitchFamily="2" charset="-78"/>
                        </a:rPr>
                        <a:t> باعطاء شيء : </a:t>
                      </a:r>
                      <a:r>
                        <a:rPr lang="ar-SA" sz="900" b="0" baseline="0" dirty="0" smtClean="0">
                          <a:cs typeface="AL-Mohanad" pitchFamily="2" charset="-78"/>
                        </a:rPr>
                        <a:t>التزام المدين بنقل او انشاء حق عيني على شي معين لمصلحة شخص آخـر « الزام البائع بنقل ملكية شي المبيع الى المشتري او دفع مبلغ كثمن لمبيع او اجره على سبيل تعويض عن ضرر</a:t>
                      </a:r>
                      <a:endParaRPr lang="en-US" sz="900" b="0" dirty="0">
                        <a:cs typeface="AL-Mohanad" pitchFamily="2" charset="-78"/>
                      </a:endParaRPr>
                    </a:p>
                  </a:txBody>
                  <a:tcPr>
                    <a:lnL w="9525" cap="flat" cmpd="sng" algn="ctr">
                      <a:noFill/>
                      <a:prstDash val="solid"/>
                      <a:round/>
                      <a:headEnd type="none" w="med" len="med"/>
                      <a:tailEnd type="none" w="med" len="med"/>
                    </a:lnL>
                    <a:solidFill>
                      <a:srgbClr val="FF9999">
                        <a:alpha val="20000"/>
                      </a:srgbClr>
                    </a:solidFill>
                  </a:tcPr>
                </a:tc>
              </a:tr>
            </a:tbl>
          </a:graphicData>
        </a:graphic>
      </p:graphicFrame>
      <p:sp>
        <p:nvSpPr>
          <p:cNvPr id="53" name="TextBox 52"/>
          <p:cNvSpPr txBox="1"/>
          <p:nvPr/>
        </p:nvSpPr>
        <p:spPr>
          <a:xfrm>
            <a:off x="816686" y="3124200"/>
            <a:ext cx="1524000" cy="769441"/>
          </a:xfrm>
          <a:prstGeom prst="rect">
            <a:avLst/>
          </a:prstGeom>
          <a:solidFill>
            <a:schemeClr val="bg1"/>
          </a:solidFill>
          <a:ln w="19050">
            <a:solidFill>
              <a:srgbClr val="CC6600"/>
            </a:solidFill>
          </a:ln>
        </p:spPr>
        <p:txBody>
          <a:bodyPr wrap="square" rtlCol="0">
            <a:spAutoFit/>
          </a:bodyPr>
          <a:lstStyle/>
          <a:p>
            <a:pPr algn="ctr"/>
            <a:r>
              <a:rPr lang="ar-SA" sz="1100" dirty="0" smtClean="0">
                <a:solidFill>
                  <a:srgbClr val="002060"/>
                </a:solidFill>
                <a:cs typeface="MCS Taybah S_U normal." pitchFamily="2" charset="-78"/>
              </a:rPr>
              <a:t>حقوق الملكية </a:t>
            </a:r>
          </a:p>
          <a:p>
            <a:pPr algn="ctr"/>
            <a:r>
              <a:rPr lang="ar-SA" sz="1100" dirty="0" smtClean="0">
                <a:solidFill>
                  <a:srgbClr val="002060"/>
                </a:solidFill>
                <a:cs typeface="MCS Taybah S_U normal." pitchFamily="2" charset="-78"/>
              </a:rPr>
              <a:t>الفكرية والأدبية</a:t>
            </a:r>
          </a:p>
          <a:p>
            <a:pPr algn="ctr"/>
            <a:r>
              <a:rPr lang="ar-SA" sz="1050" dirty="0" smtClean="0">
                <a:latin typeface="Simplified Arabic" pitchFamily="18" charset="-78"/>
                <a:cs typeface="AL-Mohanad" pitchFamily="2" charset="-78"/>
              </a:rPr>
              <a:t>فيها شقان :</a:t>
            </a:r>
          </a:p>
          <a:p>
            <a:pPr algn="ctr"/>
            <a:r>
              <a:rPr lang="ar-SA" sz="1050" dirty="0" smtClean="0">
                <a:latin typeface="Simplified Arabic" pitchFamily="18" charset="-78"/>
                <a:cs typeface="AL-Mohanad" pitchFamily="2" charset="-78"/>
              </a:rPr>
              <a:t>ادبي معنوي /ومـالي</a:t>
            </a:r>
            <a:endParaRPr lang="en-US" sz="800" dirty="0">
              <a:latin typeface="Simplified Arabic" pitchFamily="18" charset="-78"/>
              <a:cs typeface="AL-Mohanad" pitchFamily="2" charset="-78"/>
            </a:endParaRPr>
          </a:p>
        </p:txBody>
      </p:sp>
      <p:cxnSp>
        <p:nvCxnSpPr>
          <p:cNvPr id="56" name="Straight Arrow Connector 55"/>
          <p:cNvCxnSpPr/>
          <p:nvPr/>
        </p:nvCxnSpPr>
        <p:spPr>
          <a:xfrm>
            <a:off x="5638800" y="4710764"/>
            <a:ext cx="0" cy="33234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7" name="Straight Arrow Connector 56"/>
          <p:cNvCxnSpPr/>
          <p:nvPr/>
        </p:nvCxnSpPr>
        <p:spPr>
          <a:xfrm>
            <a:off x="3124200" y="4699508"/>
            <a:ext cx="0" cy="33234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58" name="TextBox 57"/>
          <p:cNvSpPr txBox="1"/>
          <p:nvPr/>
        </p:nvSpPr>
        <p:spPr>
          <a:xfrm>
            <a:off x="4724400" y="5067925"/>
            <a:ext cx="1844612" cy="723275"/>
          </a:xfrm>
          <a:prstGeom prst="rect">
            <a:avLst/>
          </a:prstGeom>
          <a:solidFill>
            <a:schemeClr val="bg1"/>
          </a:solidFill>
          <a:ln w="19050">
            <a:solidFill>
              <a:srgbClr val="CC6600"/>
            </a:solidFill>
          </a:ln>
        </p:spPr>
        <p:txBody>
          <a:bodyPr wrap="square" rtlCol="0">
            <a:spAutoFit/>
          </a:bodyPr>
          <a:lstStyle/>
          <a:p>
            <a:pPr algn="ctr"/>
            <a:r>
              <a:rPr lang="ar-SA" sz="1100" dirty="0" smtClean="0">
                <a:solidFill>
                  <a:srgbClr val="002060"/>
                </a:solidFill>
                <a:cs typeface="MCS Taybah S_U normal." pitchFamily="2" charset="-78"/>
              </a:rPr>
              <a:t>حقوق عينيه اصليه</a:t>
            </a:r>
          </a:p>
          <a:p>
            <a:pPr algn="ctr"/>
            <a:r>
              <a:rPr lang="ar-SA" sz="1000" dirty="0" smtClean="0">
                <a:latin typeface="Simplified Arabic" pitchFamily="18" charset="-78"/>
                <a:cs typeface="AL-Mohanad" pitchFamily="2" charset="-78"/>
              </a:rPr>
              <a:t>تنشأ مستقله لا تستند بوجودها على حق آخروتخول صاحبة سلطة مباشرة على شي مادي يستخدمه او يستغله</a:t>
            </a:r>
            <a:endParaRPr lang="en-US" sz="700" dirty="0">
              <a:latin typeface="Simplified Arabic" pitchFamily="18" charset="-78"/>
              <a:cs typeface="AL-Mohanad" pitchFamily="2" charset="-78"/>
            </a:endParaRPr>
          </a:p>
        </p:txBody>
      </p:sp>
      <p:sp>
        <p:nvSpPr>
          <p:cNvPr id="59" name="TextBox 58"/>
          <p:cNvSpPr txBox="1"/>
          <p:nvPr/>
        </p:nvSpPr>
        <p:spPr>
          <a:xfrm>
            <a:off x="1447800" y="5050043"/>
            <a:ext cx="2743200" cy="723275"/>
          </a:xfrm>
          <a:prstGeom prst="rect">
            <a:avLst/>
          </a:prstGeom>
          <a:solidFill>
            <a:schemeClr val="bg1"/>
          </a:solidFill>
          <a:ln w="19050">
            <a:solidFill>
              <a:srgbClr val="CC6600"/>
            </a:solidFill>
          </a:ln>
        </p:spPr>
        <p:txBody>
          <a:bodyPr wrap="square" rtlCol="0">
            <a:spAutoFit/>
          </a:bodyPr>
          <a:lstStyle/>
          <a:p>
            <a:pPr algn="ctr"/>
            <a:r>
              <a:rPr lang="ar-SA" sz="1100" dirty="0" smtClean="0">
                <a:solidFill>
                  <a:srgbClr val="002060"/>
                </a:solidFill>
                <a:cs typeface="MCS Taybah S_U normal." pitchFamily="2" charset="-78"/>
              </a:rPr>
              <a:t>الحقوق العينية التبعيه</a:t>
            </a:r>
          </a:p>
          <a:p>
            <a:pPr algn="ctr"/>
            <a:r>
              <a:rPr lang="ar-SA" sz="1000" dirty="0" smtClean="0">
                <a:latin typeface="Simplified Arabic" pitchFamily="18" charset="-78"/>
                <a:cs typeface="AL-Mohanad" pitchFamily="2" charset="-78"/>
              </a:rPr>
              <a:t>هي وسائل تكفل للدائن اقتضاء دينه قبل غير من الدائنين من اموال الشخص المدين العقاريه والمنقوله ,,هي حقوق مستنده على حق آخـر تخول صاحبها سلطة مباشره على شي معين</a:t>
            </a:r>
            <a:endParaRPr lang="en-US" sz="700" dirty="0">
              <a:latin typeface="Simplified Arabic" pitchFamily="18" charset="-78"/>
              <a:cs typeface="AL-Mohanad" pitchFamily="2" charset="-78"/>
            </a:endParaRPr>
          </a:p>
        </p:txBody>
      </p:sp>
      <p:cxnSp>
        <p:nvCxnSpPr>
          <p:cNvPr id="61" name="Straight Arrow Connector 60"/>
          <p:cNvCxnSpPr/>
          <p:nvPr/>
        </p:nvCxnSpPr>
        <p:spPr>
          <a:xfrm>
            <a:off x="5562600" y="5799681"/>
            <a:ext cx="0" cy="22011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63" name="TextBox 62"/>
          <p:cNvSpPr txBox="1"/>
          <p:nvPr/>
        </p:nvSpPr>
        <p:spPr>
          <a:xfrm>
            <a:off x="6128638" y="3200400"/>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1</a:t>
            </a:r>
            <a:endParaRPr lang="en-US" sz="1100" dirty="0">
              <a:solidFill>
                <a:srgbClr val="C00000"/>
              </a:solidFill>
              <a:cs typeface="MCS Taybah S_U normal." pitchFamily="2" charset="-78"/>
            </a:endParaRPr>
          </a:p>
        </p:txBody>
      </p:sp>
      <p:sp>
        <p:nvSpPr>
          <p:cNvPr id="64" name="TextBox 63"/>
          <p:cNvSpPr txBox="1"/>
          <p:nvPr/>
        </p:nvSpPr>
        <p:spPr>
          <a:xfrm>
            <a:off x="4114800" y="3767435"/>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2</a:t>
            </a:r>
            <a:endParaRPr lang="en-US" sz="1100" dirty="0">
              <a:solidFill>
                <a:srgbClr val="C00000"/>
              </a:solidFill>
              <a:cs typeface="MCS Taybah S_U normal." pitchFamily="2" charset="-78"/>
            </a:endParaRPr>
          </a:p>
        </p:txBody>
      </p:sp>
      <p:sp>
        <p:nvSpPr>
          <p:cNvPr id="65" name="TextBox 64"/>
          <p:cNvSpPr txBox="1"/>
          <p:nvPr/>
        </p:nvSpPr>
        <p:spPr>
          <a:xfrm>
            <a:off x="1942833" y="3124200"/>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3</a:t>
            </a:r>
            <a:endParaRPr lang="en-US" sz="1100" dirty="0">
              <a:solidFill>
                <a:srgbClr val="C00000"/>
              </a:solidFill>
              <a:cs typeface="MCS Taybah S_U normal." pitchFamily="2" charset="-78"/>
            </a:endParaRPr>
          </a:p>
        </p:txBody>
      </p:sp>
      <p:sp>
        <p:nvSpPr>
          <p:cNvPr id="55" name="TextBox 54"/>
          <p:cNvSpPr txBox="1"/>
          <p:nvPr/>
        </p:nvSpPr>
        <p:spPr>
          <a:xfrm>
            <a:off x="3009900" y="4118294"/>
            <a:ext cx="3009900" cy="607859"/>
          </a:xfrm>
          <a:prstGeom prst="rect">
            <a:avLst/>
          </a:prstGeom>
          <a:solidFill>
            <a:schemeClr val="bg1"/>
          </a:solidFill>
          <a:ln w="19050">
            <a:solidFill>
              <a:srgbClr val="CC6600"/>
            </a:solidFill>
          </a:ln>
        </p:spPr>
        <p:txBody>
          <a:bodyPr wrap="square" rtlCol="0">
            <a:spAutoFit/>
          </a:bodyPr>
          <a:lstStyle/>
          <a:p>
            <a:pPr algn="ctr"/>
            <a:r>
              <a:rPr lang="ar-SA" sz="1200" dirty="0" smtClean="0">
                <a:solidFill>
                  <a:srgbClr val="002060"/>
                </a:solidFill>
                <a:cs typeface="MCS Taybah S_U normal." pitchFamily="2" charset="-78"/>
              </a:rPr>
              <a:t>الحقوق العينية</a:t>
            </a:r>
          </a:p>
          <a:p>
            <a:pPr algn="ctr"/>
            <a:r>
              <a:rPr lang="ar-SA" sz="1100" dirty="0" smtClean="0">
                <a:latin typeface="Simplified Arabic" pitchFamily="18" charset="-78"/>
                <a:cs typeface="AL-Mohanad" pitchFamily="2" charset="-78"/>
              </a:rPr>
              <a:t>هي </a:t>
            </a:r>
            <a:r>
              <a:rPr lang="ar-SA" sz="1050" b="1" u="sng" dirty="0" smtClean="0">
                <a:latin typeface="Simplified Arabic" pitchFamily="18" charset="-78"/>
                <a:cs typeface="AL-Mohanad" pitchFamily="2" charset="-78"/>
              </a:rPr>
              <a:t>سلطة مباشره </a:t>
            </a:r>
            <a:r>
              <a:rPr lang="ar-SA" sz="1050" dirty="0" smtClean="0">
                <a:latin typeface="Simplified Arabic" pitchFamily="18" charset="-78"/>
                <a:cs typeface="AL-Mohanad" pitchFamily="2" charset="-78"/>
              </a:rPr>
              <a:t>لشخص على شيء مادي ميهن تخوله حق الحصول على مافع هذا الشيء والتصرف فيه دون تدخل طرف آخــر </a:t>
            </a:r>
            <a:endParaRPr lang="en-US" sz="900" dirty="0">
              <a:latin typeface="Simplified Arabic" pitchFamily="18" charset="-78"/>
              <a:cs typeface="AL-Mohanad" pitchFamily="2" charset="-78"/>
            </a:endParaRPr>
          </a:p>
        </p:txBody>
      </p:sp>
      <p:graphicFrame>
        <p:nvGraphicFramePr>
          <p:cNvPr id="66" name="Table 65"/>
          <p:cNvGraphicFramePr>
            <a:graphicFrameLocks noGrp="1"/>
          </p:cNvGraphicFramePr>
          <p:nvPr>
            <p:extLst>
              <p:ext uri="{D42A27DB-BD31-4B8C-83A1-F6EECF244321}">
                <p14:modId xmlns:p14="http://schemas.microsoft.com/office/powerpoint/2010/main" val="978790533"/>
              </p:ext>
            </p:extLst>
          </p:nvPr>
        </p:nvGraphicFramePr>
        <p:xfrm>
          <a:off x="4642152" y="6111240"/>
          <a:ext cx="1987248" cy="670560"/>
        </p:xfrm>
        <a:graphic>
          <a:graphicData uri="http://schemas.openxmlformats.org/drawingml/2006/table">
            <a:tbl>
              <a:tblPr firstRow="1" bandRow="1">
                <a:tableStyleId>{5940675A-B579-460E-94D1-54222C63F5DA}</a:tableStyleId>
              </a:tblPr>
              <a:tblGrid>
                <a:gridCol w="496812"/>
                <a:gridCol w="496812"/>
                <a:gridCol w="496812"/>
                <a:gridCol w="496812"/>
              </a:tblGrid>
              <a:tr h="269304">
                <a:tc>
                  <a:txBody>
                    <a:bodyPr/>
                    <a:lstStyle/>
                    <a:p>
                      <a:pPr algn="ctr"/>
                      <a:r>
                        <a:rPr lang="ar-SA" sz="800" dirty="0" smtClean="0">
                          <a:cs typeface="AL-Mohanad" pitchFamily="2" charset="-78"/>
                        </a:rPr>
                        <a:t>حق السكني</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حق الاستعمال</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حق الانتفاع</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حق الملكية</a:t>
                      </a:r>
                      <a:endParaRPr lang="en-US" sz="800" dirty="0">
                        <a:cs typeface="AL-Mohanad" pitchFamily="2" charset="-78"/>
                      </a:endParaRPr>
                    </a:p>
                  </a:txBody>
                  <a:tcPr anchor="ctr">
                    <a:solidFill>
                      <a:schemeClr val="bg1"/>
                    </a:solidFill>
                  </a:tcPr>
                </a:tc>
              </a:tr>
              <a:tr h="269304">
                <a:tc>
                  <a:txBody>
                    <a:bodyPr/>
                    <a:lstStyle/>
                    <a:p>
                      <a:pPr algn="ctr"/>
                      <a:r>
                        <a:rPr lang="ar-SA" sz="400" b="1" dirty="0" smtClean="0">
                          <a:solidFill>
                            <a:srgbClr val="C00000"/>
                          </a:solidFill>
                          <a:cs typeface="AL-Mohanad" pitchFamily="2" charset="-78"/>
                        </a:rPr>
                        <a:t>الشرح المفصل الملزمة من 25-27</a:t>
                      </a:r>
                      <a:endParaRPr lang="en-US" sz="400" b="1" dirty="0">
                        <a:solidFill>
                          <a:srgbClr val="C00000"/>
                        </a:solidFill>
                        <a:cs typeface="AL-Mohanad" pitchFamily="2" charset="-78"/>
                      </a:endParaRPr>
                    </a:p>
                  </a:txBody>
                  <a:tcPr anchor="ctr">
                    <a:solidFill>
                      <a:schemeClr val="bg1"/>
                    </a:solidFill>
                  </a:tcPr>
                </a:tc>
                <a:tc>
                  <a:txBody>
                    <a:bodyPr/>
                    <a:lstStyle/>
                    <a:p>
                      <a:pPr algn="ctr"/>
                      <a:r>
                        <a:rPr lang="ar-SA" sz="800" dirty="0" smtClean="0">
                          <a:cs typeface="AL-Mohanad" pitchFamily="2" charset="-78"/>
                        </a:rPr>
                        <a:t>حق الارتفاق</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حق المساطحة</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حق الحكر</a:t>
                      </a:r>
                      <a:endParaRPr lang="en-US" sz="800" dirty="0">
                        <a:cs typeface="AL-Mohanad" pitchFamily="2" charset="-78"/>
                      </a:endParaRPr>
                    </a:p>
                  </a:txBody>
                  <a:tcPr anchor="ctr">
                    <a:solidFill>
                      <a:schemeClr val="bg1"/>
                    </a:solidFill>
                  </a:tcPr>
                </a:tc>
              </a:tr>
            </a:tbl>
          </a:graphicData>
        </a:graphic>
      </p:graphicFrame>
      <p:cxnSp>
        <p:nvCxnSpPr>
          <p:cNvPr id="68" name="Straight Arrow Connector 67"/>
          <p:cNvCxnSpPr/>
          <p:nvPr/>
        </p:nvCxnSpPr>
        <p:spPr>
          <a:xfrm>
            <a:off x="3505200" y="5773318"/>
            <a:ext cx="0" cy="22011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9" name="Straight Arrow Connector 68"/>
          <p:cNvCxnSpPr/>
          <p:nvPr/>
        </p:nvCxnSpPr>
        <p:spPr>
          <a:xfrm>
            <a:off x="1942833" y="5773318"/>
            <a:ext cx="0" cy="22011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0" name="Rectangle 39"/>
          <p:cNvSpPr/>
          <p:nvPr/>
        </p:nvSpPr>
        <p:spPr>
          <a:xfrm>
            <a:off x="5598748" y="5791200"/>
            <a:ext cx="497252" cy="276999"/>
          </a:xfrm>
          <a:prstGeom prst="rect">
            <a:avLst/>
          </a:prstGeom>
        </p:spPr>
        <p:txBody>
          <a:bodyPr wrap="none">
            <a:spAutoFit/>
          </a:bodyPr>
          <a:lstStyle/>
          <a:p>
            <a:r>
              <a:rPr lang="ar-SA" sz="1200" dirty="0" smtClean="0">
                <a:solidFill>
                  <a:srgbClr val="C00000"/>
                </a:solidFill>
                <a:cs typeface="MCS Taybah S_U normal." pitchFamily="2" charset="-78"/>
              </a:rPr>
              <a:t>انواعه </a:t>
            </a:r>
            <a:endParaRPr lang="en-US" dirty="0">
              <a:solidFill>
                <a:srgbClr val="C00000"/>
              </a:solidFill>
              <a:cs typeface="MCS Taybah S_U normal." pitchFamily="2" charset="-78"/>
            </a:endParaRPr>
          </a:p>
        </p:txBody>
      </p:sp>
      <p:sp>
        <p:nvSpPr>
          <p:cNvPr id="71" name="Rectangle 70"/>
          <p:cNvSpPr/>
          <p:nvPr/>
        </p:nvSpPr>
        <p:spPr>
          <a:xfrm>
            <a:off x="3553579" y="5742801"/>
            <a:ext cx="513282" cy="276999"/>
          </a:xfrm>
          <a:prstGeom prst="rect">
            <a:avLst/>
          </a:prstGeom>
        </p:spPr>
        <p:txBody>
          <a:bodyPr wrap="none">
            <a:spAutoFit/>
          </a:bodyPr>
          <a:lstStyle/>
          <a:p>
            <a:r>
              <a:rPr lang="ar-SA" sz="1200" dirty="0" smtClean="0">
                <a:solidFill>
                  <a:srgbClr val="C00000"/>
                </a:solidFill>
                <a:cs typeface="MCS Taybah S_U normal." pitchFamily="2" charset="-78"/>
              </a:rPr>
              <a:t>اهدافه </a:t>
            </a:r>
            <a:endParaRPr lang="en-US" dirty="0">
              <a:solidFill>
                <a:srgbClr val="C00000"/>
              </a:solidFill>
              <a:cs typeface="MCS Taybah S_U normal." pitchFamily="2" charset="-78"/>
            </a:endParaRPr>
          </a:p>
        </p:txBody>
      </p:sp>
      <p:sp>
        <p:nvSpPr>
          <p:cNvPr id="72" name="Rectangle 71"/>
          <p:cNvSpPr/>
          <p:nvPr/>
        </p:nvSpPr>
        <p:spPr>
          <a:xfrm>
            <a:off x="1429551" y="5742801"/>
            <a:ext cx="468398" cy="276999"/>
          </a:xfrm>
          <a:prstGeom prst="rect">
            <a:avLst/>
          </a:prstGeom>
        </p:spPr>
        <p:txBody>
          <a:bodyPr wrap="none">
            <a:spAutoFit/>
          </a:bodyPr>
          <a:lstStyle/>
          <a:p>
            <a:r>
              <a:rPr lang="ar-SA" sz="1200" dirty="0" smtClean="0">
                <a:solidFill>
                  <a:srgbClr val="C00000"/>
                </a:solidFill>
                <a:cs typeface="MCS Taybah S_U normal." pitchFamily="2" charset="-78"/>
              </a:rPr>
              <a:t>انواعه</a:t>
            </a:r>
            <a:endParaRPr lang="en-US" dirty="0">
              <a:solidFill>
                <a:srgbClr val="C00000"/>
              </a:solidFill>
              <a:cs typeface="MCS Taybah S_U normal." pitchFamily="2" charset="-78"/>
            </a:endParaRPr>
          </a:p>
        </p:txBody>
      </p:sp>
      <p:sp>
        <p:nvSpPr>
          <p:cNvPr id="41" name="Rectangle 40"/>
          <p:cNvSpPr/>
          <p:nvPr/>
        </p:nvSpPr>
        <p:spPr>
          <a:xfrm>
            <a:off x="1669074" y="6410291"/>
            <a:ext cx="1952779" cy="215444"/>
          </a:xfrm>
          <a:prstGeom prst="rect">
            <a:avLst/>
          </a:prstGeom>
        </p:spPr>
        <p:txBody>
          <a:bodyPr wrap="none">
            <a:spAutoFit/>
          </a:bodyPr>
          <a:lstStyle/>
          <a:p>
            <a:pPr algn="ctr"/>
            <a:r>
              <a:rPr lang="ar-SA" sz="800" b="1" dirty="0">
                <a:solidFill>
                  <a:srgbClr val="C00000"/>
                </a:solidFill>
                <a:cs typeface="AL-Mohanad" pitchFamily="2" charset="-78"/>
              </a:rPr>
              <a:t>الشرح المفصل </a:t>
            </a:r>
            <a:r>
              <a:rPr lang="ar-SA" sz="800" b="1" dirty="0" smtClean="0">
                <a:solidFill>
                  <a:srgbClr val="C00000"/>
                </a:solidFill>
                <a:cs typeface="AL-Mohanad" pitchFamily="2" charset="-78"/>
              </a:rPr>
              <a:t> للاهداف والانواع .. الملزمة ص </a:t>
            </a:r>
            <a:r>
              <a:rPr lang="ar-SA" sz="600" b="1" dirty="0" smtClean="0">
                <a:solidFill>
                  <a:srgbClr val="C00000"/>
                </a:solidFill>
                <a:cs typeface="AL-Mohanad" pitchFamily="2" charset="-78"/>
              </a:rPr>
              <a:t>27</a:t>
            </a:r>
            <a:r>
              <a:rPr lang="ar-SA" sz="700" b="1" dirty="0" smtClean="0">
                <a:solidFill>
                  <a:srgbClr val="C00000"/>
                </a:solidFill>
                <a:cs typeface="AL-Mohanad" pitchFamily="2" charset="-78"/>
              </a:rPr>
              <a:t> + </a:t>
            </a:r>
            <a:r>
              <a:rPr lang="ar-SA" sz="600" b="1" dirty="0" smtClean="0">
                <a:solidFill>
                  <a:srgbClr val="C00000"/>
                </a:solidFill>
                <a:cs typeface="AL-Mohanad" pitchFamily="2" charset="-78"/>
              </a:rPr>
              <a:t>28</a:t>
            </a:r>
            <a:r>
              <a:rPr lang="ar-SA" sz="800" b="1" dirty="0" smtClean="0">
                <a:solidFill>
                  <a:srgbClr val="C00000"/>
                </a:solidFill>
                <a:cs typeface="AL-Mohanad" pitchFamily="2" charset="-78"/>
              </a:rPr>
              <a:t> </a:t>
            </a:r>
            <a:endParaRPr lang="en-US" sz="800" b="1" dirty="0">
              <a:solidFill>
                <a:srgbClr val="C00000"/>
              </a:solidFill>
              <a:cs typeface="AL-Mohanad" pitchFamily="2" charset="-78"/>
            </a:endParaRPr>
          </a:p>
        </p:txBody>
      </p:sp>
      <p:graphicFrame>
        <p:nvGraphicFramePr>
          <p:cNvPr id="74" name="Table 73"/>
          <p:cNvGraphicFramePr>
            <a:graphicFrameLocks noGrp="1"/>
          </p:cNvGraphicFramePr>
          <p:nvPr>
            <p:extLst>
              <p:ext uri="{D42A27DB-BD31-4B8C-83A1-F6EECF244321}">
                <p14:modId xmlns:p14="http://schemas.microsoft.com/office/powerpoint/2010/main" val="1665715188"/>
              </p:ext>
            </p:extLst>
          </p:nvPr>
        </p:nvGraphicFramePr>
        <p:xfrm>
          <a:off x="3129395" y="6068199"/>
          <a:ext cx="993624" cy="335280"/>
        </p:xfrm>
        <a:graphic>
          <a:graphicData uri="http://schemas.openxmlformats.org/drawingml/2006/table">
            <a:tbl>
              <a:tblPr firstRow="1" bandRow="1">
                <a:tableStyleId>{5940675A-B579-460E-94D1-54222C63F5DA}</a:tableStyleId>
              </a:tblPr>
              <a:tblGrid>
                <a:gridCol w="496812"/>
                <a:gridCol w="496812"/>
              </a:tblGrid>
              <a:tr h="269304">
                <a:tc>
                  <a:txBody>
                    <a:bodyPr/>
                    <a:lstStyle/>
                    <a:p>
                      <a:pPr algn="ctr"/>
                      <a:r>
                        <a:rPr lang="ar-SA" sz="800" dirty="0" smtClean="0">
                          <a:cs typeface="AL-Mohanad" pitchFamily="2" charset="-78"/>
                        </a:rPr>
                        <a:t>ضمان خاص</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ضمان عام</a:t>
                      </a:r>
                      <a:endParaRPr lang="en-US" sz="800" dirty="0">
                        <a:cs typeface="AL-Mohanad" pitchFamily="2" charset="-78"/>
                      </a:endParaRPr>
                    </a:p>
                  </a:txBody>
                  <a:tcPr anchor="ctr">
                    <a:solidFill>
                      <a:schemeClr val="bg1"/>
                    </a:solidFill>
                  </a:tcPr>
                </a:tc>
              </a:tr>
            </a:tbl>
          </a:graphicData>
        </a:graphic>
      </p:graphicFrame>
      <p:graphicFrame>
        <p:nvGraphicFramePr>
          <p:cNvPr id="75" name="Table 74"/>
          <p:cNvGraphicFramePr>
            <a:graphicFrameLocks noGrp="1"/>
          </p:cNvGraphicFramePr>
          <p:nvPr>
            <p:extLst>
              <p:ext uri="{D42A27DB-BD31-4B8C-83A1-F6EECF244321}">
                <p14:modId xmlns:p14="http://schemas.microsoft.com/office/powerpoint/2010/main" val="1923102207"/>
              </p:ext>
            </p:extLst>
          </p:nvPr>
        </p:nvGraphicFramePr>
        <p:xfrm>
          <a:off x="380998" y="6068199"/>
          <a:ext cx="2155116" cy="335280"/>
        </p:xfrm>
        <a:graphic>
          <a:graphicData uri="http://schemas.openxmlformats.org/drawingml/2006/table">
            <a:tbl>
              <a:tblPr firstRow="1" bandRow="1">
                <a:tableStyleId>{5940675A-B579-460E-94D1-54222C63F5DA}</a:tableStyleId>
              </a:tblPr>
              <a:tblGrid>
                <a:gridCol w="538779"/>
                <a:gridCol w="538779"/>
                <a:gridCol w="538779"/>
                <a:gridCol w="538779"/>
              </a:tblGrid>
              <a:tr h="269304">
                <a:tc>
                  <a:txBody>
                    <a:bodyPr/>
                    <a:lstStyle/>
                    <a:p>
                      <a:pPr algn="ctr"/>
                      <a:r>
                        <a:rPr lang="ar-SA" sz="800" dirty="0" smtClean="0">
                          <a:cs typeface="AL-Mohanad" pitchFamily="2" charset="-78"/>
                        </a:rPr>
                        <a:t>حق الامتياز</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حق الاختصاص</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حق الرهن الحيازي</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حق رهن رسمي</a:t>
                      </a:r>
                      <a:endParaRPr lang="en-US" sz="800" dirty="0">
                        <a:cs typeface="AL-Mohanad" pitchFamily="2" charset="-78"/>
                      </a:endParaRPr>
                    </a:p>
                  </a:txBody>
                  <a:tcPr anchor="ctr">
                    <a:solidFill>
                      <a:schemeClr val="bg1"/>
                    </a:solidFill>
                  </a:tcPr>
                </a:tc>
              </a:tr>
            </a:tbl>
          </a:graphicData>
        </a:graphic>
      </p:graphicFrame>
    </p:spTree>
    <p:extLst>
      <p:ext uri="{BB962C8B-B14F-4D97-AF65-F5344CB8AC3E}">
        <p14:creationId xmlns:p14="http://schemas.microsoft.com/office/powerpoint/2010/main" val="6592941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536</TotalTime>
  <Words>1665</Words>
  <Application>Microsoft Office PowerPoint</Application>
  <PresentationFormat>On-screen Show (4:3)</PresentationFormat>
  <Paragraphs>231</Paragraphs>
  <Slides>10</Slides>
  <Notes>2</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Asus</cp:lastModifiedBy>
  <cp:revision>44</cp:revision>
  <dcterms:created xsi:type="dcterms:W3CDTF">2011-12-16T12:18:06Z</dcterms:created>
  <dcterms:modified xsi:type="dcterms:W3CDTF">2011-12-18T02:53:31Z</dcterms:modified>
</cp:coreProperties>
</file>