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8" r:id="rId4"/>
    <p:sldId id="259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71" autoAdjust="0"/>
  </p:normalViewPr>
  <p:slideViewPr>
    <p:cSldViewPr>
      <p:cViewPr>
        <p:scale>
          <a:sx n="60" d="100"/>
          <a:sy n="60" d="100"/>
        </p:scale>
        <p:origin x="-2916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613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5181600"/>
            <a:ext cx="46482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2600" b="1" dirty="0">
                <a:solidFill>
                  <a:schemeClr val="bg1">
                    <a:lumMod val="50000"/>
                  </a:schemeClr>
                </a:solidFill>
              </a:rPr>
              <a:t>جامعة الملك </a:t>
            </a:r>
            <a:r>
              <a:rPr lang="ar-SA" sz="2600" b="1" dirty="0" smtClean="0">
                <a:solidFill>
                  <a:schemeClr val="bg1">
                    <a:lumMod val="50000"/>
                  </a:schemeClr>
                </a:solidFill>
              </a:rPr>
              <a:t>فيصٌل</a:t>
            </a:r>
            <a:endParaRPr lang="ar-SA" sz="26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ar-SA" sz="2600" b="1" dirty="0">
                <a:solidFill>
                  <a:schemeClr val="bg1">
                    <a:lumMod val="50000"/>
                  </a:schemeClr>
                </a:solidFill>
              </a:rPr>
              <a:t>عمادة التعلم </a:t>
            </a:r>
            <a:r>
              <a:rPr lang="ar-SA" sz="2600" b="1" dirty="0" smtClean="0">
                <a:solidFill>
                  <a:schemeClr val="bg1">
                    <a:lumMod val="50000"/>
                  </a:schemeClr>
                </a:solidFill>
              </a:rPr>
              <a:t>الإلكتروني والتعليمٌ </a:t>
            </a:r>
            <a:r>
              <a:rPr lang="ar-SA" sz="2600" b="1" dirty="0">
                <a:solidFill>
                  <a:schemeClr val="bg1">
                    <a:lumMod val="50000"/>
                  </a:schemeClr>
                </a:solidFill>
              </a:rPr>
              <a:t>عن بعد</a:t>
            </a:r>
            <a:r>
              <a:rPr lang="ar-EG" sz="2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sz="2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4000" b="1" dirty="0">
                <a:solidFill>
                  <a:srgbClr val="4F81BD"/>
                </a:solidFill>
              </a:rPr>
              <a:t>اسم المقرر</a:t>
            </a:r>
          </a:p>
          <a:p>
            <a:pPr algn="ctr"/>
            <a:r>
              <a:rPr lang="ar-SA" sz="2000" b="1" dirty="0">
                <a:solidFill>
                  <a:schemeClr val="bg1">
                    <a:lumMod val="50000"/>
                  </a:schemeClr>
                </a:solidFill>
              </a:rPr>
              <a:t>مبادىء الرياضيات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2000" b="1" dirty="0" smtClean="0">
                <a:solidFill>
                  <a:schemeClr val="bg1">
                    <a:lumMod val="50000"/>
                  </a:schemeClr>
                </a:solidFill>
                <a:latin typeface="Arabic Typesetting"/>
                <a:cs typeface="Arabic Typesetting"/>
              </a:rPr>
              <a:t>١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</a:p>
          <a:p>
            <a:pPr algn="ctr"/>
            <a:endParaRPr lang="en-US" sz="40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ar-TN" sz="2800" b="1" dirty="0" smtClean="0">
                <a:solidFill>
                  <a:schemeClr val="bg1">
                    <a:lumMod val="50000"/>
                  </a:schemeClr>
                </a:solidFill>
              </a:rPr>
              <a:t>د . </a:t>
            </a:r>
            <a:r>
              <a:rPr lang="ar-SA" sz="2800" b="1" dirty="0" smtClean="0">
                <a:solidFill>
                  <a:schemeClr val="bg1">
                    <a:lumMod val="50000"/>
                  </a:schemeClr>
                </a:solidFill>
              </a:rPr>
              <a:t>ملفي الرشيدي</a:t>
            </a:r>
            <a:endParaRPr lang="fr-FR" sz="28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bg1">
                    <a:lumMod val="50000"/>
                  </a:schemeClr>
                </a:solidFill>
              </a:rPr>
              <a:t>قســم </a:t>
            </a:r>
            <a:r>
              <a:rPr lang="ar-TN" sz="2800" b="1" dirty="0" smtClean="0">
                <a:solidFill>
                  <a:schemeClr val="bg1">
                    <a:lumMod val="50000"/>
                  </a:schemeClr>
                </a:solidFill>
              </a:rPr>
              <a:t>الأساليب الكمية</a:t>
            </a:r>
            <a:endParaRPr lang="ar-SA" sz="28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sz="4000" dirty="0" smtClean="0"/>
              <a:t>6</a:t>
            </a:r>
            <a:r>
              <a:rPr lang="ar-SA" sz="4000" dirty="0" smtClean="0"/>
              <a:t>المحاضرة </a:t>
            </a:r>
            <a:endParaRPr lang="en-US" sz="4000" b="1" dirty="0">
              <a:solidFill>
                <a:srgbClr val="4F81B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333500" y="4495800"/>
            <a:ext cx="7429500" cy="914400"/>
          </a:xfrm>
        </p:spPr>
        <p:txBody>
          <a:bodyPr/>
          <a:lstStyle/>
          <a:p>
            <a:pPr rtl="1" eaLnBrk="1" hangingPunct="1"/>
            <a:r>
              <a:rPr lang="ar-TN" sz="4000" b="1" dirty="0" smtClean="0"/>
              <a:t>حل المعادلات من الدرجة الثانية</a:t>
            </a:r>
            <a:endParaRPr lang="fr-FR" sz="4000" b="1" dirty="0" smtClean="0"/>
          </a:p>
          <a:p>
            <a:pPr rtl="1" eaLnBrk="1" hangingPunct="1"/>
            <a:r>
              <a:rPr lang="ar-TN" sz="4000" b="1" dirty="0" smtClean="0"/>
              <a:t>فى مجهول واحد</a:t>
            </a:r>
            <a:endParaRPr lang="en-US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pPr eaLnBrk="1" hangingPunct="1"/>
            <a:r>
              <a:rPr lang="ar-TN" dirty="0" smtClean="0"/>
              <a:t>حل المعادلات من الدرجة الثانية فى مجهول واحد</a:t>
            </a:r>
            <a:endParaRPr lang="ar-SA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4724400"/>
          </a:xfrm>
        </p:spPr>
        <p:txBody>
          <a:bodyPr/>
          <a:lstStyle/>
          <a:p>
            <a:r>
              <a:rPr lang="ar-TN" sz="4000" dirty="0" smtClean="0"/>
              <a:t>تكون صورة المعادلة من الدرجة الثانية فى مجهول واحد هى</a:t>
            </a:r>
            <a:endParaRPr lang="fr-FR" sz="4000" dirty="0" smtClean="0"/>
          </a:p>
          <a:p>
            <a:pPr marL="0" indent="0" algn="l" rtl="1"/>
            <a:endParaRPr lang="fr-FR" sz="2800" baseline="30000" dirty="0" smtClean="0"/>
          </a:p>
          <a:p>
            <a:pPr marL="0" indent="0" algn="l" rtl="1"/>
            <a:endParaRPr lang="fr-FR" sz="2800" baseline="30000" dirty="0" smtClean="0"/>
          </a:p>
          <a:p>
            <a:pPr marL="0" indent="0" algn="l" rtl="1"/>
            <a:endParaRPr lang="fr-FR" sz="2800" baseline="30000" dirty="0" smtClean="0"/>
          </a:p>
          <a:p>
            <a:pPr marL="0" indent="0" rtl="1"/>
            <a:r>
              <a:rPr lang="ar-TN" sz="4000" dirty="0" smtClean="0"/>
              <a:t>ويمكن حلها باستخدام التحليل أو باستخدام القانون كما يلى</a:t>
            </a:r>
            <a:endParaRPr lang="fr-FR" sz="4000" dirty="0" smtClean="0"/>
          </a:p>
          <a:p>
            <a:pPr marL="0" indent="0" rtl="1"/>
            <a:endParaRPr lang="ar-SA" sz="4000" baseline="30000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971800" y="2819400"/>
          <a:ext cx="422389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3" imgW="977760" imgH="203040" progId="Equation.3">
                  <p:embed/>
                </p:oleObj>
              </mc:Choice>
              <mc:Fallback>
                <p:oleObj name="Equation" r:id="rId3" imgW="97776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819400"/>
                        <a:ext cx="422389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048000" y="4876799"/>
          <a:ext cx="3657600" cy="935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5" imgW="1244520" imgH="444240" progId="Equation.3">
                  <p:embed/>
                </p:oleObj>
              </mc:Choice>
              <mc:Fallback>
                <p:oleObj name="Equation" r:id="rId5" imgW="124452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876799"/>
                        <a:ext cx="3657600" cy="935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184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pPr eaLnBrk="1" hangingPunct="1"/>
            <a:endParaRPr lang="ar-SA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TN" sz="4000" dirty="0" smtClean="0"/>
              <a:t>مثال: حل المعادلة التالية</a:t>
            </a:r>
            <a:endParaRPr lang="fr-FR" sz="4000" dirty="0" smtClean="0"/>
          </a:p>
          <a:p>
            <a:pPr marL="0" indent="0" rtl="1"/>
            <a:endParaRPr lang="fr-FR" sz="4400" dirty="0" smtClean="0"/>
          </a:p>
          <a:p>
            <a:pPr marL="0" indent="0" rtl="1"/>
            <a:r>
              <a:rPr lang="ar-TN" sz="4000" dirty="0" smtClean="0"/>
              <a:t>الحل: يتم تحليل المقدار الثلاثي كما يلي</a:t>
            </a:r>
            <a:endParaRPr lang="fr-FR" sz="4000" dirty="0" smtClean="0"/>
          </a:p>
          <a:p>
            <a:pPr marL="0" indent="0" rtl="1"/>
            <a:endParaRPr lang="ar-SA" sz="4400" b="1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514600" y="2362200"/>
          <a:ext cx="5101982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3" imgW="977760" imgH="203040" progId="Equation.3">
                  <p:embed/>
                </p:oleObj>
              </mc:Choice>
              <mc:Fallback>
                <p:oleObj name="Equation" r:id="rId3" imgW="9777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362200"/>
                        <a:ext cx="5101982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590800" y="3810001"/>
          <a:ext cx="5334000" cy="2281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5" imgW="1231560" imgH="939600" progId="Equation.3">
                  <p:embed/>
                </p:oleObj>
              </mc:Choice>
              <mc:Fallback>
                <p:oleObj name="Equation" r:id="rId5" imgW="1231560" imgH="939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810001"/>
                        <a:ext cx="5334000" cy="22812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TN" sz="2800" dirty="0" smtClean="0"/>
              <a:t>حل أخر باستخدام القانون</a:t>
            </a:r>
            <a:endParaRPr lang="en-US" sz="2800" b="1" dirty="0"/>
          </a:p>
          <a:p>
            <a:pPr rtl="1"/>
            <a:endParaRPr lang="ar-SA" sz="2800" b="1" dirty="0"/>
          </a:p>
          <a:p>
            <a:pPr rtl="1"/>
            <a:endParaRPr lang="ar-SA" sz="2800" b="1" dirty="0" smtClean="0"/>
          </a:p>
          <a:p>
            <a:pPr rtl="1"/>
            <a:endParaRPr lang="ar-SA" sz="2800" b="1" dirty="0"/>
          </a:p>
          <a:p>
            <a:pPr rtl="1"/>
            <a:endParaRPr lang="ar-SA" sz="2800" b="1" dirty="0" smtClean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057400" y="2095500"/>
          <a:ext cx="6934200" cy="3652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3" imgW="1726920" imgH="1777680" progId="Equation.3">
                  <p:embed/>
                </p:oleObj>
              </mc:Choice>
              <mc:Fallback>
                <p:oleObj name="Equation" r:id="rId3" imgW="1726920" imgH="1777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95500"/>
                        <a:ext cx="6934200" cy="36526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668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TN" sz="2800" dirty="0" smtClean="0"/>
              <a:t>مثال : حل المعادلة التالية</a:t>
            </a:r>
            <a:endParaRPr lang="fr-FR" sz="2800" dirty="0" smtClean="0"/>
          </a:p>
          <a:p>
            <a:endParaRPr lang="fr-FR" sz="2800" dirty="0" smtClean="0"/>
          </a:p>
          <a:p>
            <a:r>
              <a:rPr lang="ar-TN" sz="2800" dirty="0" smtClean="0"/>
              <a:t>الحل: لابد أن نجعل المعادلة تساوى صفر</a:t>
            </a:r>
            <a:endParaRPr lang="fr-FR" sz="2800" dirty="0" smtClean="0"/>
          </a:p>
          <a:p>
            <a:endParaRPr lang="fr-FR" sz="2800" dirty="0" smtClean="0"/>
          </a:p>
          <a:p>
            <a:r>
              <a:rPr lang="ar-TN" sz="2800" dirty="0" smtClean="0"/>
              <a:t>وبالتحليل</a:t>
            </a:r>
            <a:endParaRPr lang="fr-FR" sz="2800" dirty="0" smtClean="0"/>
          </a:p>
          <a:p>
            <a:endParaRPr lang="fr-FR" sz="2800" dirty="0" smtClean="0"/>
          </a:p>
          <a:p>
            <a:endParaRPr lang="en-US" sz="2800" b="1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581400" y="2034207"/>
          <a:ext cx="2743200" cy="715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3" imgW="787320" imgH="203040" progId="Equation.3">
                  <p:embed/>
                </p:oleObj>
              </mc:Choice>
              <mc:Fallback>
                <p:oleObj name="Equation" r:id="rId3" imgW="7873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034207"/>
                        <a:ext cx="2743200" cy="715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3733800" y="3200400"/>
          <a:ext cx="2707103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5" imgW="990360" imgH="203040" progId="Equation.3">
                  <p:embed/>
                </p:oleObj>
              </mc:Choice>
              <mc:Fallback>
                <p:oleObj name="Equation" r:id="rId5" imgW="9903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200400"/>
                        <a:ext cx="2707103" cy="636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3810000" y="4191000"/>
          <a:ext cx="3733800" cy="2016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7" imgW="1269720" imgH="685800" progId="Equation.3">
                  <p:embed/>
                </p:oleObj>
              </mc:Choice>
              <mc:Fallback>
                <p:oleObj name="Equation" r:id="rId7" imgW="1269720" imgH="685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191000"/>
                        <a:ext cx="3733800" cy="20162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324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TN" sz="2800" dirty="0" smtClean="0"/>
              <a:t>حل أخر باستخدام القانون</a:t>
            </a:r>
            <a:endParaRPr lang="fr-FR" sz="2800" dirty="0" smtClean="0"/>
          </a:p>
          <a:p>
            <a:endParaRPr lang="en-US" sz="2800" b="1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447800" y="2133600"/>
          <a:ext cx="6477000" cy="390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3" imgW="2070000" imgH="1815840" progId="Equation.3">
                  <p:embed/>
                </p:oleObj>
              </mc:Choice>
              <mc:Fallback>
                <p:oleObj name="Equation" r:id="rId3" imgW="2070000" imgH="1815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133600"/>
                        <a:ext cx="6477000" cy="390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251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TN" sz="2800" dirty="0" smtClean="0"/>
              <a:t>حل المعادلة</a:t>
            </a:r>
            <a:r>
              <a:rPr lang="fr-FR" sz="2800" dirty="0" smtClean="0"/>
              <a:t> </a:t>
            </a:r>
            <a:endParaRPr lang="en-US" sz="2800" b="1" dirty="0"/>
          </a:p>
          <a:p>
            <a:r>
              <a:rPr lang="fr-FR" sz="2800" dirty="0" smtClean="0"/>
              <a:t>   </a:t>
            </a:r>
            <a:r>
              <a:rPr lang="ar-SA" sz="2800" dirty="0" smtClean="0"/>
              <a:t>الحل</a:t>
            </a:r>
            <a:endParaRPr lang="fr-FR" sz="2800" dirty="0" smtClean="0"/>
          </a:p>
          <a:p>
            <a:r>
              <a:rPr lang="ar-TN" sz="2800" dirty="0" smtClean="0"/>
              <a:t>الحل باستخدام القانون</a:t>
            </a:r>
            <a:endParaRPr lang="fr-FR" sz="2800" dirty="0" smtClean="0"/>
          </a:p>
          <a:p>
            <a:r>
              <a:rPr lang="fr-FR" sz="2800" dirty="0" smtClean="0"/>
              <a:t> </a:t>
            </a:r>
            <a:endParaRPr lang="ar-SA" sz="2800" b="1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pPr eaLnBrk="1" hangingPunct="1"/>
            <a:r>
              <a:rPr lang="ar-TN" dirty="0" smtClean="0"/>
              <a:t>مثال:</a:t>
            </a:r>
            <a:endParaRPr lang="ar-SA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5029200" y="1600200"/>
          <a:ext cx="2286000" cy="448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3" imgW="914400" imgH="203040" progId="Equation.3">
                  <p:embed/>
                </p:oleObj>
              </mc:Choice>
              <mc:Fallback>
                <p:oleObj name="Equation" r:id="rId3" imgW="9144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600200"/>
                        <a:ext cx="2286000" cy="4481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5486400" y="2133600"/>
          <a:ext cx="29670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5" imgW="1130040" imgH="203040" progId="Equation.3">
                  <p:embed/>
                </p:oleObj>
              </mc:Choice>
              <mc:Fallback>
                <p:oleObj name="Equation" r:id="rId5" imgW="113004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133600"/>
                        <a:ext cx="29670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590800" y="2819401"/>
          <a:ext cx="5181600" cy="339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7" imgW="2641320" imgH="1815840" progId="Equation.3">
                  <p:embed/>
                </p:oleObj>
              </mc:Choice>
              <mc:Fallback>
                <p:oleObj name="Equation" r:id="rId7" imgW="2641320" imgH="18158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819401"/>
                        <a:ext cx="5181600" cy="3395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72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6614" y="1547018"/>
            <a:ext cx="8915400" cy="4525963"/>
          </a:xfrm>
        </p:spPr>
        <p:txBody>
          <a:bodyPr/>
          <a:lstStyle/>
          <a:p>
            <a:r>
              <a:rPr lang="ar-TN" sz="2800" dirty="0" smtClean="0"/>
              <a:t>حل المعادلات التالية:</a:t>
            </a:r>
            <a:endParaRPr lang="fr-FR" sz="2800" dirty="0" smtClean="0"/>
          </a:p>
          <a:p>
            <a:endParaRPr lang="en-US" sz="2800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pPr eaLnBrk="1" hangingPunct="1"/>
            <a:r>
              <a:rPr lang="ar-TN" dirty="0" smtClean="0"/>
              <a:t>تمارين</a:t>
            </a:r>
            <a:endParaRPr lang="ar-SA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371600" y="2133600"/>
          <a:ext cx="5852363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3" imgW="1409400" imgH="736560" progId="Equation.3">
                  <p:embed/>
                </p:oleObj>
              </mc:Choice>
              <mc:Fallback>
                <p:oleObj name="Equation" r:id="rId3" imgW="1409400" imgH="736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133600"/>
                        <a:ext cx="5852363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695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6614" y="1547018"/>
            <a:ext cx="8915400" cy="4525963"/>
          </a:xfrm>
        </p:spPr>
        <p:txBody>
          <a:bodyPr/>
          <a:lstStyle/>
          <a:p>
            <a:r>
              <a:rPr lang="ar-TN" sz="2800" dirty="0" smtClean="0"/>
              <a:t>مثال:</a:t>
            </a:r>
            <a:endParaRPr lang="fr-FR" sz="2800" dirty="0" smtClean="0"/>
          </a:p>
          <a:p>
            <a:r>
              <a:rPr lang="ar-TN" sz="2800" dirty="0" smtClean="0"/>
              <a:t>إذا كانت دالة العرض لأحد المنتجات هى</a:t>
            </a:r>
            <a:endParaRPr lang="fr-FR" sz="2800" dirty="0" smtClean="0"/>
          </a:p>
          <a:p>
            <a:r>
              <a:rPr lang="ar-TN" sz="2800" dirty="0" smtClean="0"/>
              <a:t>وكانت دالة الطلب هى</a:t>
            </a:r>
            <a:r>
              <a:rPr lang="fr-FR" sz="2800" dirty="0" smtClean="0"/>
              <a:t> </a:t>
            </a:r>
          </a:p>
          <a:p>
            <a:r>
              <a:rPr lang="ar-TN" sz="2800" dirty="0" smtClean="0"/>
              <a:t>المطلوب: حدد كمية وسعر التوازن؟</a:t>
            </a:r>
            <a:endParaRPr lang="fr-FR" sz="2800" dirty="0" smtClean="0"/>
          </a:p>
          <a:p>
            <a:r>
              <a:rPr lang="ar-TN" sz="2800" dirty="0" smtClean="0"/>
              <a:t>الحل:</a:t>
            </a:r>
            <a:endParaRPr lang="fr-FR" sz="2800" dirty="0" smtClean="0"/>
          </a:p>
          <a:p>
            <a:r>
              <a:rPr lang="ar-TN" sz="2800" dirty="0" smtClean="0"/>
              <a:t>عند التوازن </a:t>
            </a:r>
            <a:endParaRPr lang="fr-FR" sz="2800" dirty="0" smtClean="0"/>
          </a:p>
          <a:p>
            <a:r>
              <a:rPr lang="fr-FR" sz="2800" dirty="0" smtClean="0"/>
              <a:t>    </a:t>
            </a:r>
            <a:r>
              <a:rPr lang="ar-TN" sz="2800" dirty="0" smtClean="0"/>
              <a:t>دالة الطلب = دالة العرض</a:t>
            </a:r>
            <a:endParaRPr lang="fr-FR" sz="2800" dirty="0" smtClean="0"/>
          </a:p>
          <a:p>
            <a:endParaRPr lang="en-US" sz="2800" b="1" dirty="0" smtClean="0"/>
          </a:p>
          <a:p>
            <a:endParaRPr lang="en-US" sz="2800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pPr eaLnBrk="1" hangingPunct="1"/>
            <a:r>
              <a:rPr lang="ar-TN" dirty="0" smtClean="0"/>
              <a:t>تطبيقات تجارية واقتصادية</a:t>
            </a:r>
            <a:endParaRPr lang="ar-SA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2362200" y="2133600"/>
          <a:ext cx="2133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3" imgW="1143000" imgH="228600" progId="Equation.3">
                  <p:embed/>
                </p:oleObj>
              </mc:Choice>
              <mc:Fallback>
                <p:oleObj name="Equation" r:id="rId3" imgW="11430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133600"/>
                        <a:ext cx="2133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3810000" y="2667000"/>
          <a:ext cx="2857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5" imgW="1257120" imgH="203040" progId="Equation.3">
                  <p:embed/>
                </p:oleObj>
              </mc:Choice>
              <mc:Fallback>
                <p:oleObj name="Equation" r:id="rId5" imgW="125712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667000"/>
                        <a:ext cx="2857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3962400" y="5334001"/>
          <a:ext cx="2971800" cy="570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7" imgW="1041120" imgH="203040" progId="Equation.3">
                  <p:embed/>
                </p:oleObj>
              </mc:Choice>
              <mc:Fallback>
                <p:oleObj name="Equation" r:id="rId7" imgW="104112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334001"/>
                        <a:ext cx="2971800" cy="570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98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sz="2800" b="1" dirty="0"/>
          </a:p>
          <a:p>
            <a:pPr rtl="1"/>
            <a:endParaRPr lang="ar-SA" sz="2800" b="1" dirty="0" smtClean="0"/>
          </a:p>
          <a:p>
            <a:pPr rtl="1"/>
            <a:endParaRPr lang="ar-SA" sz="2800" b="1" dirty="0"/>
          </a:p>
          <a:p>
            <a:pPr rtl="1"/>
            <a:endParaRPr lang="en-US" sz="2800" b="1" dirty="0" smtClean="0"/>
          </a:p>
          <a:p>
            <a:pPr rtl="1"/>
            <a:endParaRPr lang="en-US" sz="2800" b="1" dirty="0"/>
          </a:p>
          <a:p>
            <a:pPr rtl="1"/>
            <a:endParaRPr lang="en-US" sz="2800" b="1" dirty="0" smtClean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385736"/>
              </p:ext>
            </p:extLst>
          </p:nvPr>
        </p:nvGraphicFramePr>
        <p:xfrm>
          <a:off x="838201" y="1564084"/>
          <a:ext cx="6629400" cy="4379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معادلة" r:id="rId3" imgW="1409400" imgH="1422360" progId="Equation.3">
                  <p:embed/>
                </p:oleObj>
              </mc:Choice>
              <mc:Fallback>
                <p:oleObj name="معادلة" r:id="rId3" imgW="1409400" imgH="1422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1" y="1564084"/>
                        <a:ext cx="6629400" cy="43795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696200" y="45720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sz="3200" dirty="0" smtClean="0"/>
              <a:t>مرفوض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7162800" y="52578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sz="3200" dirty="0" smtClean="0"/>
              <a:t>كمية التوازن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0076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6614" y="1547018"/>
            <a:ext cx="8915400" cy="4525963"/>
          </a:xfrm>
        </p:spPr>
        <p:txBody>
          <a:bodyPr/>
          <a:lstStyle/>
          <a:p>
            <a:r>
              <a:rPr lang="ar-TN" sz="2800" dirty="0" smtClean="0"/>
              <a:t>تحديد سعر التوازن بالتعويض فى دالة العرض</a:t>
            </a:r>
            <a:endParaRPr lang="fr-FR" sz="2800" dirty="0" smtClean="0"/>
          </a:p>
          <a:p>
            <a:endParaRPr lang="fr-FR" sz="2800" b="1" dirty="0" smtClean="0"/>
          </a:p>
          <a:p>
            <a:endParaRPr lang="fr-FR" sz="2800" b="1" dirty="0" smtClean="0"/>
          </a:p>
          <a:p>
            <a:endParaRPr lang="fr-FR" sz="2800" dirty="0" smtClean="0"/>
          </a:p>
          <a:p>
            <a:r>
              <a:rPr lang="ar-TN" sz="2800" dirty="0" smtClean="0"/>
              <a:t>او بالتعويض فى دالة الطلب</a:t>
            </a:r>
            <a:endParaRPr lang="en-US" sz="2800" b="1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pPr eaLnBrk="1" hangingPunct="1"/>
            <a:endParaRPr lang="ar-SA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990600" y="1981200"/>
          <a:ext cx="3581399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3" imgW="1244520" imgH="482400" progId="Equation.3">
                  <p:embed/>
                </p:oleObj>
              </mc:Choice>
              <mc:Fallback>
                <p:oleObj name="Equation" r:id="rId3" imgW="124452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3581399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1066800" y="4038600"/>
          <a:ext cx="3962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5" imgW="1320480" imgH="431640" progId="Equation.3">
                  <p:embed/>
                </p:oleObj>
              </mc:Choice>
              <mc:Fallback>
                <p:oleObj name="Equation" r:id="rId5" imgW="132048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38600"/>
                        <a:ext cx="39624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049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2629</TotalTime>
  <Words>173</Words>
  <Application>Microsoft Office PowerPoint</Application>
  <PresentationFormat>A4 Paper (210x297 mm)</PresentationFormat>
  <Paragraphs>68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Equation</vt:lpstr>
      <vt:lpstr>Microsoft Equation 3.0</vt:lpstr>
      <vt:lpstr>PowerPoint Presentation</vt:lpstr>
      <vt:lpstr>6المحاضرة </vt:lpstr>
      <vt:lpstr>حل المعادلات من الدرجة الثانية فى مجهول واحد</vt:lpstr>
      <vt:lpstr>PowerPoint Presentation</vt:lpstr>
      <vt:lpstr>PowerPoint Presentation</vt:lpstr>
      <vt:lpstr>PowerPoint Presentation</vt:lpstr>
      <vt:lpstr>PowerPoint Presentation</vt:lpstr>
      <vt:lpstr>مثال:</vt:lpstr>
      <vt:lpstr>تمارين</vt:lpstr>
      <vt:lpstr>تطبيقات تجارية واقتصادية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MM</dc:creator>
  <cp:lastModifiedBy>AL</cp:lastModifiedBy>
  <cp:revision>195</cp:revision>
  <dcterms:created xsi:type="dcterms:W3CDTF">2009-10-14T19:14:34Z</dcterms:created>
  <dcterms:modified xsi:type="dcterms:W3CDTF">2013-10-29T06:38:03Z</dcterms:modified>
</cp:coreProperties>
</file>