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s/slide2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5"/>
  </p:notesMasterIdLst>
  <p:sldIdLst>
    <p:sldId id="256" r:id="rId2"/>
    <p:sldId id="257" r:id="rId3"/>
    <p:sldId id="259" r:id="rId4"/>
    <p:sldId id="294" r:id="rId5"/>
    <p:sldId id="298" r:id="rId6"/>
    <p:sldId id="293" r:id="rId7"/>
    <p:sldId id="292" r:id="rId8"/>
    <p:sldId id="297" r:id="rId9"/>
    <p:sldId id="291"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329" r:id="rId41"/>
    <p:sldId id="330" r:id="rId42"/>
    <p:sldId id="331" r:id="rId43"/>
    <p:sldId id="332" r:id="rId44"/>
    <p:sldId id="333" r:id="rId45"/>
    <p:sldId id="334" r:id="rId46"/>
    <p:sldId id="335" r:id="rId47"/>
    <p:sldId id="336" r:id="rId48"/>
    <p:sldId id="337" r:id="rId49"/>
    <p:sldId id="338" r:id="rId50"/>
    <p:sldId id="339" r:id="rId51"/>
    <p:sldId id="340" r:id="rId52"/>
    <p:sldId id="341" r:id="rId53"/>
    <p:sldId id="342" r:id="rId54"/>
    <p:sldId id="343" r:id="rId55"/>
    <p:sldId id="344" r:id="rId56"/>
    <p:sldId id="345" r:id="rId57"/>
    <p:sldId id="346" r:id="rId58"/>
    <p:sldId id="347" r:id="rId59"/>
    <p:sldId id="348" r:id="rId60"/>
    <p:sldId id="349" r:id="rId61"/>
    <p:sldId id="350" r:id="rId62"/>
    <p:sldId id="351" r:id="rId63"/>
    <p:sldId id="352" r:id="rId64"/>
    <p:sldId id="353" r:id="rId65"/>
    <p:sldId id="354" r:id="rId66"/>
    <p:sldId id="355" r:id="rId67"/>
    <p:sldId id="356" r:id="rId68"/>
    <p:sldId id="357" r:id="rId69"/>
    <p:sldId id="358" r:id="rId70"/>
    <p:sldId id="359" r:id="rId71"/>
    <p:sldId id="360" r:id="rId72"/>
    <p:sldId id="361" r:id="rId73"/>
    <p:sldId id="362" r:id="rId74"/>
    <p:sldId id="363" r:id="rId75"/>
    <p:sldId id="364" r:id="rId76"/>
    <p:sldId id="365" r:id="rId77"/>
    <p:sldId id="366" r:id="rId78"/>
    <p:sldId id="367" r:id="rId79"/>
    <p:sldId id="368" r:id="rId80"/>
    <p:sldId id="369" r:id="rId81"/>
    <p:sldId id="370" r:id="rId82"/>
    <p:sldId id="371" r:id="rId83"/>
    <p:sldId id="372" r:id="rId84"/>
    <p:sldId id="373" r:id="rId85"/>
    <p:sldId id="374" r:id="rId86"/>
    <p:sldId id="375" r:id="rId87"/>
    <p:sldId id="376" r:id="rId88"/>
    <p:sldId id="377" r:id="rId89"/>
    <p:sldId id="378" r:id="rId90"/>
    <p:sldId id="379" r:id="rId91"/>
    <p:sldId id="380" r:id="rId92"/>
    <p:sldId id="381" r:id="rId93"/>
    <p:sldId id="382" r:id="rId94"/>
    <p:sldId id="383" r:id="rId95"/>
    <p:sldId id="384" r:id="rId96"/>
    <p:sldId id="385" r:id="rId97"/>
    <p:sldId id="386" r:id="rId98"/>
    <p:sldId id="387" r:id="rId99"/>
    <p:sldId id="388" r:id="rId100"/>
    <p:sldId id="389" r:id="rId101"/>
    <p:sldId id="390" r:id="rId102"/>
    <p:sldId id="391" r:id="rId103"/>
    <p:sldId id="392" r:id="rId104"/>
    <p:sldId id="393" r:id="rId105"/>
    <p:sldId id="394" r:id="rId106"/>
    <p:sldId id="395" r:id="rId107"/>
    <p:sldId id="396" r:id="rId108"/>
    <p:sldId id="397" r:id="rId109"/>
    <p:sldId id="398" r:id="rId110"/>
    <p:sldId id="399" r:id="rId111"/>
    <p:sldId id="400" r:id="rId112"/>
    <p:sldId id="401" r:id="rId113"/>
    <p:sldId id="402" r:id="rId114"/>
    <p:sldId id="403" r:id="rId115"/>
    <p:sldId id="404" r:id="rId116"/>
    <p:sldId id="405" r:id="rId117"/>
    <p:sldId id="406" r:id="rId118"/>
    <p:sldId id="407" r:id="rId119"/>
    <p:sldId id="408" r:id="rId120"/>
    <p:sldId id="409" r:id="rId121"/>
    <p:sldId id="410" r:id="rId122"/>
    <p:sldId id="411" r:id="rId123"/>
    <p:sldId id="412" r:id="rId124"/>
    <p:sldId id="413" r:id="rId125"/>
    <p:sldId id="414" r:id="rId126"/>
    <p:sldId id="415" r:id="rId127"/>
    <p:sldId id="416" r:id="rId128"/>
    <p:sldId id="417" r:id="rId129"/>
    <p:sldId id="418" r:id="rId130"/>
    <p:sldId id="419" r:id="rId131"/>
    <p:sldId id="420" r:id="rId132"/>
    <p:sldId id="421" r:id="rId133"/>
    <p:sldId id="422" r:id="rId134"/>
    <p:sldId id="423" r:id="rId135"/>
    <p:sldId id="424" r:id="rId136"/>
    <p:sldId id="425" r:id="rId137"/>
    <p:sldId id="426" r:id="rId138"/>
    <p:sldId id="427" r:id="rId139"/>
    <p:sldId id="428" r:id="rId140"/>
    <p:sldId id="429" r:id="rId141"/>
    <p:sldId id="430" r:id="rId142"/>
    <p:sldId id="431" r:id="rId143"/>
    <p:sldId id="432" r:id="rId144"/>
    <p:sldId id="433" r:id="rId145"/>
    <p:sldId id="434" r:id="rId146"/>
    <p:sldId id="435" r:id="rId147"/>
    <p:sldId id="436" r:id="rId148"/>
    <p:sldId id="437" r:id="rId149"/>
    <p:sldId id="438" r:id="rId150"/>
    <p:sldId id="439" r:id="rId151"/>
    <p:sldId id="440" r:id="rId152"/>
    <p:sldId id="441" r:id="rId153"/>
    <p:sldId id="442" r:id="rId154"/>
    <p:sldId id="443" r:id="rId155"/>
    <p:sldId id="444" r:id="rId156"/>
    <p:sldId id="445" r:id="rId157"/>
    <p:sldId id="446" r:id="rId158"/>
    <p:sldId id="447" r:id="rId159"/>
    <p:sldId id="448" r:id="rId160"/>
    <p:sldId id="449" r:id="rId161"/>
    <p:sldId id="450" r:id="rId162"/>
    <p:sldId id="451" r:id="rId163"/>
    <p:sldId id="452" r:id="rId164"/>
    <p:sldId id="453" r:id="rId165"/>
    <p:sldId id="454" r:id="rId166"/>
    <p:sldId id="455" r:id="rId167"/>
    <p:sldId id="456" r:id="rId168"/>
    <p:sldId id="457" r:id="rId169"/>
    <p:sldId id="458" r:id="rId170"/>
    <p:sldId id="459" r:id="rId171"/>
    <p:sldId id="460" r:id="rId172"/>
    <p:sldId id="461" r:id="rId173"/>
    <p:sldId id="462" r:id="rId174"/>
    <p:sldId id="463" r:id="rId175"/>
    <p:sldId id="464" r:id="rId176"/>
    <p:sldId id="465" r:id="rId177"/>
    <p:sldId id="466" r:id="rId178"/>
    <p:sldId id="467" r:id="rId179"/>
    <p:sldId id="468" r:id="rId180"/>
    <p:sldId id="469" r:id="rId181"/>
    <p:sldId id="470" r:id="rId182"/>
    <p:sldId id="471" r:id="rId183"/>
    <p:sldId id="472" r:id="rId184"/>
    <p:sldId id="473" r:id="rId185"/>
    <p:sldId id="474" r:id="rId186"/>
    <p:sldId id="475" r:id="rId187"/>
    <p:sldId id="476" r:id="rId188"/>
    <p:sldId id="477" r:id="rId189"/>
    <p:sldId id="478" r:id="rId190"/>
    <p:sldId id="479" r:id="rId191"/>
    <p:sldId id="480" r:id="rId192"/>
    <p:sldId id="481" r:id="rId193"/>
    <p:sldId id="482" r:id="rId194"/>
    <p:sldId id="483" r:id="rId195"/>
    <p:sldId id="484" r:id="rId196"/>
    <p:sldId id="485" r:id="rId197"/>
    <p:sldId id="486" r:id="rId198"/>
    <p:sldId id="487" r:id="rId199"/>
    <p:sldId id="488" r:id="rId200"/>
    <p:sldId id="489" r:id="rId201"/>
    <p:sldId id="490" r:id="rId202"/>
    <p:sldId id="491" r:id="rId203"/>
    <p:sldId id="492" r:id="rId204"/>
    <p:sldId id="493" r:id="rId205"/>
    <p:sldId id="494" r:id="rId206"/>
    <p:sldId id="495" r:id="rId207"/>
    <p:sldId id="496" r:id="rId208"/>
    <p:sldId id="497" r:id="rId209"/>
    <p:sldId id="498" r:id="rId210"/>
    <p:sldId id="499" r:id="rId211"/>
    <p:sldId id="500" r:id="rId212"/>
    <p:sldId id="501" r:id="rId213"/>
    <p:sldId id="502" r:id="rId214"/>
    <p:sldId id="503" r:id="rId215"/>
    <p:sldId id="504" r:id="rId216"/>
    <p:sldId id="505" r:id="rId217"/>
    <p:sldId id="506" r:id="rId218"/>
    <p:sldId id="507" r:id="rId219"/>
    <p:sldId id="508" r:id="rId220"/>
    <p:sldId id="509" r:id="rId221"/>
    <p:sldId id="510" r:id="rId222"/>
    <p:sldId id="511" r:id="rId223"/>
    <p:sldId id="512" r:id="rId224"/>
    <p:sldId id="513" r:id="rId225"/>
    <p:sldId id="514" r:id="rId226"/>
    <p:sldId id="515" r:id="rId227"/>
    <p:sldId id="516" r:id="rId228"/>
    <p:sldId id="517" r:id="rId229"/>
    <p:sldId id="518" r:id="rId230"/>
    <p:sldId id="519" r:id="rId231"/>
    <p:sldId id="520" r:id="rId232"/>
    <p:sldId id="521" r:id="rId233"/>
    <p:sldId id="522" r:id="rId2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707" autoAdjust="0"/>
  </p:normalViewPr>
  <p:slideViewPr>
    <p:cSldViewPr>
      <p:cViewPr varScale="1">
        <p:scale>
          <a:sx n="57" d="100"/>
          <a:sy n="57" d="100"/>
        </p:scale>
        <p:origin x="-96" y="-3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47233E-3769-46CD-A227-912A63534082}" type="doc">
      <dgm:prSet loTypeId="urn:microsoft.com/office/officeart/2005/8/layout/cycle6" loCatId="cycle" qsTypeId="urn:microsoft.com/office/officeart/2005/8/quickstyle/simple1" qsCatId="simple" csTypeId="urn:microsoft.com/office/officeart/2005/8/colors/accent1_2" csCatId="accent1" phldr="1"/>
      <dgm:spPr/>
      <dgm:t>
        <a:bodyPr/>
        <a:lstStyle/>
        <a:p>
          <a:pPr rtl="1"/>
          <a:endParaRPr lang="ar-SA"/>
        </a:p>
      </dgm:t>
    </dgm:pt>
    <dgm:pt modelId="{0F70FEFE-9A68-4858-BEFF-0F4A49B13CAC}">
      <dgm:prSet phldrT="[نص]" custT="1"/>
      <dgm:spPr/>
      <dgm:t>
        <a:bodyPr/>
        <a:lstStyle/>
        <a:p>
          <a:pPr rtl="1"/>
          <a:r>
            <a:rPr lang="ar-SA" sz="4000" dirty="0" smtClean="0"/>
            <a:t>مقدمة</a:t>
          </a:r>
          <a:endParaRPr lang="ar-SA" sz="4000" dirty="0"/>
        </a:p>
      </dgm:t>
    </dgm:pt>
    <dgm:pt modelId="{789CE82A-B93F-4B8B-B8C3-38F47631315D}" type="parTrans" cxnId="{29D5DD29-B572-493E-A74C-643420B760C0}">
      <dgm:prSet/>
      <dgm:spPr/>
      <dgm:t>
        <a:bodyPr/>
        <a:lstStyle/>
        <a:p>
          <a:pPr rtl="1"/>
          <a:endParaRPr lang="ar-SA"/>
        </a:p>
      </dgm:t>
    </dgm:pt>
    <dgm:pt modelId="{1F58CD06-CAE6-4A18-97D8-A513B498C92D}" type="sibTrans" cxnId="{29D5DD29-B572-493E-A74C-643420B760C0}">
      <dgm:prSet/>
      <dgm:spPr/>
      <dgm:t>
        <a:bodyPr/>
        <a:lstStyle/>
        <a:p>
          <a:pPr rtl="1"/>
          <a:endParaRPr lang="ar-SA"/>
        </a:p>
      </dgm:t>
    </dgm:pt>
    <dgm:pt modelId="{EAADAFC9-0294-44D7-971B-CD45D01FB8BB}">
      <dgm:prSet phldrT="[نص]" custT="1"/>
      <dgm:spPr/>
      <dgm:t>
        <a:bodyPr/>
        <a:lstStyle/>
        <a:p>
          <a:pPr rtl="1"/>
          <a:endParaRPr lang="ar-SA" sz="3200" dirty="0"/>
        </a:p>
      </dgm:t>
    </dgm:pt>
    <dgm:pt modelId="{93961F6C-E873-408B-A957-659F7D950EE4}" type="parTrans" cxnId="{3BBEB9AF-4E3A-4EB5-913E-C9C2E523D812}">
      <dgm:prSet/>
      <dgm:spPr/>
      <dgm:t>
        <a:bodyPr/>
        <a:lstStyle/>
        <a:p>
          <a:pPr rtl="1"/>
          <a:endParaRPr lang="ar-SA"/>
        </a:p>
      </dgm:t>
    </dgm:pt>
    <dgm:pt modelId="{06BCD9C5-0B17-4A5E-81AD-5236AA074480}" type="sibTrans" cxnId="{3BBEB9AF-4E3A-4EB5-913E-C9C2E523D812}">
      <dgm:prSet/>
      <dgm:spPr/>
      <dgm:t>
        <a:bodyPr/>
        <a:lstStyle/>
        <a:p>
          <a:pPr rtl="1"/>
          <a:endParaRPr lang="ar-SA"/>
        </a:p>
      </dgm:t>
    </dgm:pt>
    <dgm:pt modelId="{790E66AF-A6F9-4C4C-937B-460DE4511E72}">
      <dgm:prSet phldrT="[نص]" custT="1"/>
      <dgm:spPr/>
      <dgm:t>
        <a:bodyPr/>
        <a:lstStyle/>
        <a:p>
          <a:pPr rtl="1"/>
          <a:r>
            <a:rPr lang="ar-SA" sz="3200" dirty="0" smtClean="0"/>
            <a:t>مراجع المقرر</a:t>
          </a:r>
          <a:endParaRPr lang="ar-SA" sz="3200" dirty="0"/>
        </a:p>
      </dgm:t>
    </dgm:pt>
    <dgm:pt modelId="{62161A00-FB2B-47C4-94B9-9F5188419C14}" type="parTrans" cxnId="{3CA1C8B3-9C21-444F-96D4-14AF74611801}">
      <dgm:prSet/>
      <dgm:spPr/>
      <dgm:t>
        <a:bodyPr/>
        <a:lstStyle/>
        <a:p>
          <a:pPr rtl="1"/>
          <a:endParaRPr lang="ar-SA"/>
        </a:p>
      </dgm:t>
    </dgm:pt>
    <dgm:pt modelId="{6A231B60-3698-4607-A251-06AD4AD55D1F}" type="sibTrans" cxnId="{3CA1C8B3-9C21-444F-96D4-14AF74611801}">
      <dgm:prSet/>
      <dgm:spPr/>
      <dgm:t>
        <a:bodyPr/>
        <a:lstStyle/>
        <a:p>
          <a:pPr rtl="1"/>
          <a:endParaRPr lang="ar-SA"/>
        </a:p>
      </dgm:t>
    </dgm:pt>
    <dgm:pt modelId="{29329829-F330-4AF0-812D-8CDC27B72644}">
      <dgm:prSet phldrT="[نص]" custT="1"/>
      <dgm:spPr/>
      <dgm:t>
        <a:bodyPr/>
        <a:lstStyle/>
        <a:p>
          <a:pPr rtl="1"/>
          <a:r>
            <a:rPr lang="ar-SA" sz="3200" dirty="0" smtClean="0"/>
            <a:t>توزيع الدرجات</a:t>
          </a:r>
          <a:endParaRPr lang="ar-SA" sz="3200" dirty="0"/>
        </a:p>
      </dgm:t>
    </dgm:pt>
    <dgm:pt modelId="{6DF91896-2A79-4D2C-B89B-EDDF8D33B85E}" type="parTrans" cxnId="{76078D0E-D8E1-4BFA-9F90-D2BA226BE485}">
      <dgm:prSet/>
      <dgm:spPr/>
      <dgm:t>
        <a:bodyPr/>
        <a:lstStyle/>
        <a:p>
          <a:pPr rtl="1"/>
          <a:endParaRPr lang="ar-SA"/>
        </a:p>
      </dgm:t>
    </dgm:pt>
    <dgm:pt modelId="{CC032040-8F9E-47F8-9D8B-57E86E8EF6FA}" type="sibTrans" cxnId="{76078D0E-D8E1-4BFA-9F90-D2BA226BE485}">
      <dgm:prSet/>
      <dgm:spPr/>
      <dgm:t>
        <a:bodyPr/>
        <a:lstStyle/>
        <a:p>
          <a:pPr rtl="1"/>
          <a:endParaRPr lang="ar-SA"/>
        </a:p>
      </dgm:t>
    </dgm:pt>
    <dgm:pt modelId="{19E2ADE9-063E-44CC-A3D6-036A563F953B}">
      <dgm:prSet phldrT="[نص]" custT="1"/>
      <dgm:spPr/>
      <dgm:t>
        <a:bodyPr/>
        <a:lstStyle/>
        <a:p>
          <a:pPr rtl="1"/>
          <a:r>
            <a:rPr lang="ar-SA" sz="3200" dirty="0" smtClean="0"/>
            <a:t>وسائل الاتصـال</a:t>
          </a:r>
          <a:endParaRPr lang="ar-SA" sz="3200" dirty="0"/>
        </a:p>
      </dgm:t>
    </dgm:pt>
    <dgm:pt modelId="{83DFEC2D-73E2-458C-BE7C-EBAF5C9C2DF5}" type="parTrans" cxnId="{B557AF7A-8E5E-4995-A3B0-1EA1B4033D1B}">
      <dgm:prSet/>
      <dgm:spPr/>
      <dgm:t>
        <a:bodyPr/>
        <a:lstStyle/>
        <a:p>
          <a:pPr rtl="1"/>
          <a:endParaRPr lang="ar-SA"/>
        </a:p>
      </dgm:t>
    </dgm:pt>
    <dgm:pt modelId="{24D60903-0562-446A-AF87-4ED18BB20AEF}" type="sibTrans" cxnId="{B557AF7A-8E5E-4995-A3B0-1EA1B4033D1B}">
      <dgm:prSet/>
      <dgm:spPr/>
      <dgm:t>
        <a:bodyPr/>
        <a:lstStyle/>
        <a:p>
          <a:pPr rtl="1"/>
          <a:endParaRPr lang="ar-SA"/>
        </a:p>
      </dgm:t>
    </dgm:pt>
    <dgm:pt modelId="{23149C36-FDBF-43F5-A0DF-11B79582259A}">
      <dgm:prSet custT="1"/>
      <dgm:spPr/>
      <dgm:t>
        <a:bodyPr/>
        <a:lstStyle/>
        <a:p>
          <a:pPr rtl="1"/>
          <a:r>
            <a:rPr lang="ar-SA" sz="3200" dirty="0" smtClean="0"/>
            <a:t>محتـــوى المقرر</a:t>
          </a:r>
          <a:endParaRPr lang="ar-SA" sz="3200" dirty="0"/>
        </a:p>
      </dgm:t>
    </dgm:pt>
    <dgm:pt modelId="{AB1C91C5-0AAC-422C-B1BC-BEC0FC085FE1}" type="parTrans" cxnId="{310018BE-E565-46E3-ACA3-05C4BEF4FCBE}">
      <dgm:prSet/>
      <dgm:spPr/>
      <dgm:t>
        <a:bodyPr/>
        <a:lstStyle/>
        <a:p>
          <a:pPr rtl="1"/>
          <a:endParaRPr lang="ar-SA"/>
        </a:p>
      </dgm:t>
    </dgm:pt>
    <dgm:pt modelId="{B5A30783-A3DF-4502-8334-8DD032F19B88}" type="sibTrans" cxnId="{310018BE-E565-46E3-ACA3-05C4BEF4FCBE}">
      <dgm:prSet/>
      <dgm:spPr/>
      <dgm:t>
        <a:bodyPr/>
        <a:lstStyle/>
        <a:p>
          <a:pPr rtl="1"/>
          <a:endParaRPr lang="ar-SA"/>
        </a:p>
      </dgm:t>
    </dgm:pt>
    <dgm:pt modelId="{3353C270-2B39-406B-B7B8-C8F7ECA7F737}" type="pres">
      <dgm:prSet presAssocID="{7247233E-3769-46CD-A227-912A63534082}" presName="cycle" presStyleCnt="0">
        <dgm:presLayoutVars>
          <dgm:dir/>
          <dgm:resizeHandles val="exact"/>
        </dgm:presLayoutVars>
      </dgm:prSet>
      <dgm:spPr/>
      <dgm:t>
        <a:bodyPr/>
        <a:lstStyle/>
        <a:p>
          <a:pPr rtl="1"/>
          <a:endParaRPr lang="ar-SA"/>
        </a:p>
      </dgm:t>
    </dgm:pt>
    <dgm:pt modelId="{F5CB1E59-3D4E-4B28-A748-8561B214BD34}" type="pres">
      <dgm:prSet presAssocID="{0F70FEFE-9A68-4858-BEFF-0F4A49B13CAC}" presName="node" presStyleLbl="node1" presStyleIdx="0" presStyleCnt="6" custScaleX="124035">
        <dgm:presLayoutVars>
          <dgm:bulletEnabled val="1"/>
        </dgm:presLayoutVars>
      </dgm:prSet>
      <dgm:spPr/>
      <dgm:t>
        <a:bodyPr/>
        <a:lstStyle/>
        <a:p>
          <a:pPr rtl="1"/>
          <a:endParaRPr lang="ar-SA"/>
        </a:p>
      </dgm:t>
    </dgm:pt>
    <dgm:pt modelId="{26593A10-CA7E-4684-9B8B-B30B9C681080}" type="pres">
      <dgm:prSet presAssocID="{0F70FEFE-9A68-4858-BEFF-0F4A49B13CAC}" presName="spNode" presStyleCnt="0"/>
      <dgm:spPr/>
    </dgm:pt>
    <dgm:pt modelId="{FE589023-F842-4D8B-885A-38CA836651D0}" type="pres">
      <dgm:prSet presAssocID="{1F58CD06-CAE6-4A18-97D8-A513B498C92D}" presName="sibTrans" presStyleLbl="sibTrans1D1" presStyleIdx="0" presStyleCnt="6"/>
      <dgm:spPr/>
      <dgm:t>
        <a:bodyPr/>
        <a:lstStyle/>
        <a:p>
          <a:pPr rtl="1"/>
          <a:endParaRPr lang="ar-SA"/>
        </a:p>
      </dgm:t>
    </dgm:pt>
    <dgm:pt modelId="{94C80314-D8F8-4817-93CF-218F012AB64E}" type="pres">
      <dgm:prSet presAssocID="{EAADAFC9-0294-44D7-971B-CD45D01FB8BB}" presName="node" presStyleLbl="node1" presStyleIdx="1" presStyleCnt="6" custScaleX="261295" custRadScaleRad="109824" custRadScaleInc="5903">
        <dgm:presLayoutVars>
          <dgm:bulletEnabled val="1"/>
        </dgm:presLayoutVars>
      </dgm:prSet>
      <dgm:spPr/>
      <dgm:t>
        <a:bodyPr/>
        <a:lstStyle/>
        <a:p>
          <a:pPr rtl="1"/>
          <a:endParaRPr lang="ar-SA"/>
        </a:p>
      </dgm:t>
    </dgm:pt>
    <dgm:pt modelId="{1E334DC4-6EBE-43D6-AF4C-60022DE76A93}" type="pres">
      <dgm:prSet presAssocID="{EAADAFC9-0294-44D7-971B-CD45D01FB8BB}" presName="spNode" presStyleCnt="0"/>
      <dgm:spPr/>
    </dgm:pt>
    <dgm:pt modelId="{C34162F9-0A5A-484A-BC07-02FA35B2ECCE}" type="pres">
      <dgm:prSet presAssocID="{06BCD9C5-0B17-4A5E-81AD-5236AA074480}" presName="sibTrans" presStyleLbl="sibTrans1D1" presStyleIdx="1" presStyleCnt="6"/>
      <dgm:spPr/>
      <dgm:t>
        <a:bodyPr/>
        <a:lstStyle/>
        <a:p>
          <a:pPr rtl="1"/>
          <a:endParaRPr lang="ar-SA"/>
        </a:p>
      </dgm:t>
    </dgm:pt>
    <dgm:pt modelId="{FCD47E94-70B1-4BDF-81C2-02910B259926}" type="pres">
      <dgm:prSet presAssocID="{23149C36-FDBF-43F5-A0DF-11B79582259A}" presName="node" presStyleLbl="node1" presStyleIdx="2" presStyleCnt="6" custScaleX="250775" custRadScaleRad="92666" custRadScaleInc="-67360">
        <dgm:presLayoutVars>
          <dgm:bulletEnabled val="1"/>
        </dgm:presLayoutVars>
      </dgm:prSet>
      <dgm:spPr/>
      <dgm:t>
        <a:bodyPr/>
        <a:lstStyle/>
        <a:p>
          <a:pPr rtl="1"/>
          <a:endParaRPr lang="ar-SA"/>
        </a:p>
      </dgm:t>
    </dgm:pt>
    <dgm:pt modelId="{84B397F1-BA83-43A4-BCE5-C456E251C9B0}" type="pres">
      <dgm:prSet presAssocID="{23149C36-FDBF-43F5-A0DF-11B79582259A}" presName="spNode" presStyleCnt="0"/>
      <dgm:spPr/>
    </dgm:pt>
    <dgm:pt modelId="{E5726DF0-E750-453B-9411-F54B0E9A732C}" type="pres">
      <dgm:prSet presAssocID="{B5A30783-A3DF-4502-8334-8DD032F19B88}" presName="sibTrans" presStyleLbl="sibTrans1D1" presStyleIdx="2" presStyleCnt="6"/>
      <dgm:spPr/>
      <dgm:t>
        <a:bodyPr/>
        <a:lstStyle/>
        <a:p>
          <a:pPr rtl="1"/>
          <a:endParaRPr lang="ar-SA"/>
        </a:p>
      </dgm:t>
    </dgm:pt>
    <dgm:pt modelId="{E151AB48-EB19-4FA1-9D0B-8A33CF8EC262}" type="pres">
      <dgm:prSet presAssocID="{790E66AF-A6F9-4C4C-937B-460DE4511E72}" presName="node" presStyleLbl="node1" presStyleIdx="3" presStyleCnt="6" custScaleX="202938">
        <dgm:presLayoutVars>
          <dgm:bulletEnabled val="1"/>
        </dgm:presLayoutVars>
      </dgm:prSet>
      <dgm:spPr/>
      <dgm:t>
        <a:bodyPr/>
        <a:lstStyle/>
        <a:p>
          <a:pPr rtl="1"/>
          <a:endParaRPr lang="ar-SA"/>
        </a:p>
      </dgm:t>
    </dgm:pt>
    <dgm:pt modelId="{8E7CAA02-BAA5-411B-9362-357F354A505C}" type="pres">
      <dgm:prSet presAssocID="{790E66AF-A6F9-4C4C-937B-460DE4511E72}" presName="spNode" presStyleCnt="0"/>
      <dgm:spPr/>
    </dgm:pt>
    <dgm:pt modelId="{1C697521-5B79-4C90-8527-F06103B632E2}" type="pres">
      <dgm:prSet presAssocID="{6A231B60-3698-4607-A251-06AD4AD55D1F}" presName="sibTrans" presStyleLbl="sibTrans1D1" presStyleIdx="3" presStyleCnt="6"/>
      <dgm:spPr/>
      <dgm:t>
        <a:bodyPr/>
        <a:lstStyle/>
        <a:p>
          <a:pPr rtl="1"/>
          <a:endParaRPr lang="ar-SA"/>
        </a:p>
      </dgm:t>
    </dgm:pt>
    <dgm:pt modelId="{65BAC3F9-ACFC-48C2-8965-9EAAF66E03BD}" type="pres">
      <dgm:prSet presAssocID="{29329829-F330-4AF0-812D-8CDC27B72644}" presName="node" presStyleLbl="node1" presStyleIdx="4" presStyleCnt="6" custScaleX="232227" custScaleY="106284" custRadScaleRad="91408" custRadScaleInc="61815">
        <dgm:presLayoutVars>
          <dgm:bulletEnabled val="1"/>
        </dgm:presLayoutVars>
      </dgm:prSet>
      <dgm:spPr/>
      <dgm:t>
        <a:bodyPr/>
        <a:lstStyle/>
        <a:p>
          <a:pPr rtl="1"/>
          <a:endParaRPr lang="ar-SA"/>
        </a:p>
      </dgm:t>
    </dgm:pt>
    <dgm:pt modelId="{E59DC6FB-AE92-4A0B-AF98-558CDE0AFEB0}" type="pres">
      <dgm:prSet presAssocID="{29329829-F330-4AF0-812D-8CDC27B72644}" presName="spNode" presStyleCnt="0"/>
      <dgm:spPr/>
    </dgm:pt>
    <dgm:pt modelId="{26FCE159-4C00-4607-8DA4-5F577B044CC4}" type="pres">
      <dgm:prSet presAssocID="{CC032040-8F9E-47F8-9D8B-57E86E8EF6FA}" presName="sibTrans" presStyleLbl="sibTrans1D1" presStyleIdx="4" presStyleCnt="6"/>
      <dgm:spPr/>
      <dgm:t>
        <a:bodyPr/>
        <a:lstStyle/>
        <a:p>
          <a:pPr rtl="1"/>
          <a:endParaRPr lang="ar-SA"/>
        </a:p>
      </dgm:t>
    </dgm:pt>
    <dgm:pt modelId="{8DBF86D1-1C84-4FC8-9C18-F9903C0FD382}" type="pres">
      <dgm:prSet presAssocID="{19E2ADE9-063E-44CC-A3D6-036A563F953B}" presName="node" presStyleLbl="node1" presStyleIdx="5" presStyleCnt="6" custScaleX="216422">
        <dgm:presLayoutVars>
          <dgm:bulletEnabled val="1"/>
        </dgm:presLayoutVars>
      </dgm:prSet>
      <dgm:spPr/>
      <dgm:t>
        <a:bodyPr/>
        <a:lstStyle/>
        <a:p>
          <a:pPr rtl="1"/>
          <a:endParaRPr lang="ar-SA"/>
        </a:p>
      </dgm:t>
    </dgm:pt>
    <dgm:pt modelId="{230F9FC2-D8D5-4DCC-9AB8-A6D0226332FF}" type="pres">
      <dgm:prSet presAssocID="{19E2ADE9-063E-44CC-A3D6-036A563F953B}" presName="spNode" presStyleCnt="0"/>
      <dgm:spPr/>
    </dgm:pt>
    <dgm:pt modelId="{7857B70D-0646-4877-9985-FFB82F74E0BC}" type="pres">
      <dgm:prSet presAssocID="{24D60903-0562-446A-AF87-4ED18BB20AEF}" presName="sibTrans" presStyleLbl="sibTrans1D1" presStyleIdx="5" presStyleCnt="6"/>
      <dgm:spPr/>
      <dgm:t>
        <a:bodyPr/>
        <a:lstStyle/>
        <a:p>
          <a:pPr rtl="1"/>
          <a:endParaRPr lang="ar-SA"/>
        </a:p>
      </dgm:t>
    </dgm:pt>
  </dgm:ptLst>
  <dgm:cxnLst>
    <dgm:cxn modelId="{9BEC07AF-E41D-4AEC-B78E-C6461801B0F2}" type="presOf" srcId="{B5A30783-A3DF-4502-8334-8DD032F19B88}" destId="{E5726DF0-E750-453B-9411-F54B0E9A732C}" srcOrd="0" destOrd="0" presId="urn:microsoft.com/office/officeart/2005/8/layout/cycle6"/>
    <dgm:cxn modelId="{7BDBDC35-5EF1-4CA8-85EE-B9552133696F}" type="presOf" srcId="{7247233E-3769-46CD-A227-912A63534082}" destId="{3353C270-2B39-406B-B7B8-C8F7ECA7F737}" srcOrd="0" destOrd="0" presId="urn:microsoft.com/office/officeart/2005/8/layout/cycle6"/>
    <dgm:cxn modelId="{1AC08771-FD62-4066-AC9D-E54D5309AD04}" type="presOf" srcId="{1F58CD06-CAE6-4A18-97D8-A513B498C92D}" destId="{FE589023-F842-4D8B-885A-38CA836651D0}" srcOrd="0" destOrd="0" presId="urn:microsoft.com/office/officeart/2005/8/layout/cycle6"/>
    <dgm:cxn modelId="{B0973E2A-F0C9-4260-8BEA-6A3D255006BE}" type="presOf" srcId="{23149C36-FDBF-43F5-A0DF-11B79582259A}" destId="{FCD47E94-70B1-4BDF-81C2-02910B259926}" srcOrd="0" destOrd="0" presId="urn:microsoft.com/office/officeart/2005/8/layout/cycle6"/>
    <dgm:cxn modelId="{42119CC9-F385-4F2E-A7E7-9A814EC41449}" type="presOf" srcId="{CC032040-8F9E-47F8-9D8B-57E86E8EF6FA}" destId="{26FCE159-4C00-4607-8DA4-5F577B044CC4}" srcOrd="0" destOrd="0" presId="urn:microsoft.com/office/officeart/2005/8/layout/cycle6"/>
    <dgm:cxn modelId="{3CA1C8B3-9C21-444F-96D4-14AF74611801}" srcId="{7247233E-3769-46CD-A227-912A63534082}" destId="{790E66AF-A6F9-4C4C-937B-460DE4511E72}" srcOrd="3" destOrd="0" parTransId="{62161A00-FB2B-47C4-94B9-9F5188419C14}" sibTransId="{6A231B60-3698-4607-A251-06AD4AD55D1F}"/>
    <dgm:cxn modelId="{12F4DC65-44EF-4971-8BEA-E50AD60A2382}" type="presOf" srcId="{EAADAFC9-0294-44D7-971B-CD45D01FB8BB}" destId="{94C80314-D8F8-4817-93CF-218F012AB64E}" srcOrd="0" destOrd="0" presId="urn:microsoft.com/office/officeart/2005/8/layout/cycle6"/>
    <dgm:cxn modelId="{471B1476-060A-4B73-88F0-201C09AC81C6}" type="presOf" srcId="{24D60903-0562-446A-AF87-4ED18BB20AEF}" destId="{7857B70D-0646-4877-9985-FFB82F74E0BC}" srcOrd="0" destOrd="0" presId="urn:microsoft.com/office/officeart/2005/8/layout/cycle6"/>
    <dgm:cxn modelId="{29D5DD29-B572-493E-A74C-643420B760C0}" srcId="{7247233E-3769-46CD-A227-912A63534082}" destId="{0F70FEFE-9A68-4858-BEFF-0F4A49B13CAC}" srcOrd="0" destOrd="0" parTransId="{789CE82A-B93F-4B8B-B8C3-38F47631315D}" sibTransId="{1F58CD06-CAE6-4A18-97D8-A513B498C92D}"/>
    <dgm:cxn modelId="{8EA0FD03-63DD-4E27-8DBA-F244581015B0}" type="presOf" srcId="{06BCD9C5-0B17-4A5E-81AD-5236AA074480}" destId="{C34162F9-0A5A-484A-BC07-02FA35B2ECCE}" srcOrd="0" destOrd="0" presId="urn:microsoft.com/office/officeart/2005/8/layout/cycle6"/>
    <dgm:cxn modelId="{4D56D70A-8DD0-40F7-B2BF-0CD12CEC3D74}" type="presOf" srcId="{0F70FEFE-9A68-4858-BEFF-0F4A49B13CAC}" destId="{F5CB1E59-3D4E-4B28-A748-8561B214BD34}" srcOrd="0" destOrd="0" presId="urn:microsoft.com/office/officeart/2005/8/layout/cycle6"/>
    <dgm:cxn modelId="{B557AF7A-8E5E-4995-A3B0-1EA1B4033D1B}" srcId="{7247233E-3769-46CD-A227-912A63534082}" destId="{19E2ADE9-063E-44CC-A3D6-036A563F953B}" srcOrd="5" destOrd="0" parTransId="{83DFEC2D-73E2-458C-BE7C-EBAF5C9C2DF5}" sibTransId="{24D60903-0562-446A-AF87-4ED18BB20AEF}"/>
    <dgm:cxn modelId="{310018BE-E565-46E3-ACA3-05C4BEF4FCBE}" srcId="{7247233E-3769-46CD-A227-912A63534082}" destId="{23149C36-FDBF-43F5-A0DF-11B79582259A}" srcOrd="2" destOrd="0" parTransId="{AB1C91C5-0AAC-422C-B1BC-BEC0FC085FE1}" sibTransId="{B5A30783-A3DF-4502-8334-8DD032F19B88}"/>
    <dgm:cxn modelId="{6B8F4F4C-DCF4-4011-B64D-473B8B0E45E0}" type="presOf" srcId="{29329829-F330-4AF0-812D-8CDC27B72644}" destId="{65BAC3F9-ACFC-48C2-8965-9EAAF66E03BD}" srcOrd="0" destOrd="0" presId="urn:microsoft.com/office/officeart/2005/8/layout/cycle6"/>
    <dgm:cxn modelId="{458AFCEA-AE09-4E5F-95CC-A97CB7017B09}" type="presOf" srcId="{19E2ADE9-063E-44CC-A3D6-036A563F953B}" destId="{8DBF86D1-1C84-4FC8-9C18-F9903C0FD382}" srcOrd="0" destOrd="0" presId="urn:microsoft.com/office/officeart/2005/8/layout/cycle6"/>
    <dgm:cxn modelId="{803E23A4-68A9-4654-84FF-6E3AD10E07A5}" type="presOf" srcId="{6A231B60-3698-4607-A251-06AD4AD55D1F}" destId="{1C697521-5B79-4C90-8527-F06103B632E2}" srcOrd="0" destOrd="0" presId="urn:microsoft.com/office/officeart/2005/8/layout/cycle6"/>
    <dgm:cxn modelId="{3BBEB9AF-4E3A-4EB5-913E-C9C2E523D812}" srcId="{7247233E-3769-46CD-A227-912A63534082}" destId="{EAADAFC9-0294-44D7-971B-CD45D01FB8BB}" srcOrd="1" destOrd="0" parTransId="{93961F6C-E873-408B-A957-659F7D950EE4}" sibTransId="{06BCD9C5-0B17-4A5E-81AD-5236AA074480}"/>
    <dgm:cxn modelId="{76078D0E-D8E1-4BFA-9F90-D2BA226BE485}" srcId="{7247233E-3769-46CD-A227-912A63534082}" destId="{29329829-F330-4AF0-812D-8CDC27B72644}" srcOrd="4" destOrd="0" parTransId="{6DF91896-2A79-4D2C-B89B-EDDF8D33B85E}" sibTransId="{CC032040-8F9E-47F8-9D8B-57E86E8EF6FA}"/>
    <dgm:cxn modelId="{01F275EA-4010-4043-B2E1-47F3D3C6302E}" type="presOf" srcId="{790E66AF-A6F9-4C4C-937B-460DE4511E72}" destId="{E151AB48-EB19-4FA1-9D0B-8A33CF8EC262}" srcOrd="0" destOrd="0" presId="urn:microsoft.com/office/officeart/2005/8/layout/cycle6"/>
    <dgm:cxn modelId="{4C191488-18E6-4C95-ABF1-CF159BD9DCAE}" type="presParOf" srcId="{3353C270-2B39-406B-B7B8-C8F7ECA7F737}" destId="{F5CB1E59-3D4E-4B28-A748-8561B214BD34}" srcOrd="0" destOrd="0" presId="urn:microsoft.com/office/officeart/2005/8/layout/cycle6"/>
    <dgm:cxn modelId="{A5AA5500-A513-4860-9730-EE4D9717B942}" type="presParOf" srcId="{3353C270-2B39-406B-B7B8-C8F7ECA7F737}" destId="{26593A10-CA7E-4684-9B8B-B30B9C681080}" srcOrd="1" destOrd="0" presId="urn:microsoft.com/office/officeart/2005/8/layout/cycle6"/>
    <dgm:cxn modelId="{8B9AF468-73FB-40D9-84C2-308A78F128F5}" type="presParOf" srcId="{3353C270-2B39-406B-B7B8-C8F7ECA7F737}" destId="{FE589023-F842-4D8B-885A-38CA836651D0}" srcOrd="2" destOrd="0" presId="urn:microsoft.com/office/officeart/2005/8/layout/cycle6"/>
    <dgm:cxn modelId="{A71C3FDF-69E9-4742-B85E-2D5997C4F816}" type="presParOf" srcId="{3353C270-2B39-406B-B7B8-C8F7ECA7F737}" destId="{94C80314-D8F8-4817-93CF-218F012AB64E}" srcOrd="3" destOrd="0" presId="urn:microsoft.com/office/officeart/2005/8/layout/cycle6"/>
    <dgm:cxn modelId="{B2209721-FDD8-4B50-B5E1-DB42FE076744}" type="presParOf" srcId="{3353C270-2B39-406B-B7B8-C8F7ECA7F737}" destId="{1E334DC4-6EBE-43D6-AF4C-60022DE76A93}" srcOrd="4" destOrd="0" presId="urn:microsoft.com/office/officeart/2005/8/layout/cycle6"/>
    <dgm:cxn modelId="{213C8A1B-876A-4DA2-B050-3940CA4F9FA8}" type="presParOf" srcId="{3353C270-2B39-406B-B7B8-C8F7ECA7F737}" destId="{C34162F9-0A5A-484A-BC07-02FA35B2ECCE}" srcOrd="5" destOrd="0" presId="urn:microsoft.com/office/officeart/2005/8/layout/cycle6"/>
    <dgm:cxn modelId="{EB6464C3-7BE1-4C32-8F8F-E86D8B5A67E9}" type="presParOf" srcId="{3353C270-2B39-406B-B7B8-C8F7ECA7F737}" destId="{FCD47E94-70B1-4BDF-81C2-02910B259926}" srcOrd="6" destOrd="0" presId="urn:microsoft.com/office/officeart/2005/8/layout/cycle6"/>
    <dgm:cxn modelId="{F2104B9C-C043-4521-ACF6-934D5490B659}" type="presParOf" srcId="{3353C270-2B39-406B-B7B8-C8F7ECA7F737}" destId="{84B397F1-BA83-43A4-BCE5-C456E251C9B0}" srcOrd="7" destOrd="0" presId="urn:microsoft.com/office/officeart/2005/8/layout/cycle6"/>
    <dgm:cxn modelId="{CC67296A-2B29-416C-88F5-51D291A4DE9E}" type="presParOf" srcId="{3353C270-2B39-406B-B7B8-C8F7ECA7F737}" destId="{E5726DF0-E750-453B-9411-F54B0E9A732C}" srcOrd="8" destOrd="0" presId="urn:microsoft.com/office/officeart/2005/8/layout/cycle6"/>
    <dgm:cxn modelId="{C57A35E2-152D-4F75-ACB6-CC63994B830A}" type="presParOf" srcId="{3353C270-2B39-406B-B7B8-C8F7ECA7F737}" destId="{E151AB48-EB19-4FA1-9D0B-8A33CF8EC262}" srcOrd="9" destOrd="0" presId="urn:microsoft.com/office/officeart/2005/8/layout/cycle6"/>
    <dgm:cxn modelId="{FDC12918-490D-4831-A2B9-FB76B7812D6D}" type="presParOf" srcId="{3353C270-2B39-406B-B7B8-C8F7ECA7F737}" destId="{8E7CAA02-BAA5-411B-9362-357F354A505C}" srcOrd="10" destOrd="0" presId="urn:microsoft.com/office/officeart/2005/8/layout/cycle6"/>
    <dgm:cxn modelId="{74966E86-94D1-41A1-8D2E-46B9A59E0084}" type="presParOf" srcId="{3353C270-2B39-406B-B7B8-C8F7ECA7F737}" destId="{1C697521-5B79-4C90-8527-F06103B632E2}" srcOrd="11" destOrd="0" presId="urn:microsoft.com/office/officeart/2005/8/layout/cycle6"/>
    <dgm:cxn modelId="{A21ECCCE-3D54-48A1-8DB1-CD28EE526B6F}" type="presParOf" srcId="{3353C270-2B39-406B-B7B8-C8F7ECA7F737}" destId="{65BAC3F9-ACFC-48C2-8965-9EAAF66E03BD}" srcOrd="12" destOrd="0" presId="urn:microsoft.com/office/officeart/2005/8/layout/cycle6"/>
    <dgm:cxn modelId="{E8D3D6B5-CEEF-4640-B02F-090C1A019FA6}" type="presParOf" srcId="{3353C270-2B39-406B-B7B8-C8F7ECA7F737}" destId="{E59DC6FB-AE92-4A0B-AF98-558CDE0AFEB0}" srcOrd="13" destOrd="0" presId="urn:microsoft.com/office/officeart/2005/8/layout/cycle6"/>
    <dgm:cxn modelId="{7B2833AF-1B45-4730-B350-1A100745810E}" type="presParOf" srcId="{3353C270-2B39-406B-B7B8-C8F7ECA7F737}" destId="{26FCE159-4C00-4607-8DA4-5F577B044CC4}" srcOrd="14" destOrd="0" presId="urn:microsoft.com/office/officeart/2005/8/layout/cycle6"/>
    <dgm:cxn modelId="{1069F3FE-CEBC-4472-843D-E61F73868A8B}" type="presParOf" srcId="{3353C270-2B39-406B-B7B8-C8F7ECA7F737}" destId="{8DBF86D1-1C84-4FC8-9C18-F9903C0FD382}" srcOrd="15" destOrd="0" presId="urn:microsoft.com/office/officeart/2005/8/layout/cycle6"/>
    <dgm:cxn modelId="{2C551953-D61F-41EA-AEA7-F441CAEBCB96}" type="presParOf" srcId="{3353C270-2B39-406B-B7B8-C8F7ECA7F737}" destId="{230F9FC2-D8D5-4DCC-9AB8-A6D0226332FF}" srcOrd="16" destOrd="0" presId="urn:microsoft.com/office/officeart/2005/8/layout/cycle6"/>
    <dgm:cxn modelId="{54A506F0-EB26-44A1-8EC1-4F7803C84C62}" type="presParOf" srcId="{3353C270-2B39-406B-B7B8-C8F7ECA7F737}" destId="{7857B70D-0646-4877-9985-FFB82F74E0BC}" srcOrd="17"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CB1E59-3D4E-4B28-A748-8561B214BD34}">
      <dsp:nvSpPr>
        <dsp:cNvPr id="0" name=""/>
        <dsp:cNvSpPr/>
      </dsp:nvSpPr>
      <dsp:spPr>
        <a:xfrm>
          <a:off x="3699648" y="1359"/>
          <a:ext cx="1561707" cy="81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dirty="0" smtClean="0"/>
            <a:t>مقدمة</a:t>
          </a:r>
          <a:endParaRPr lang="ar-SA" sz="4000" kern="1200" dirty="0"/>
        </a:p>
      </dsp:txBody>
      <dsp:txXfrm>
        <a:off x="3699648" y="1359"/>
        <a:ext cx="1561707" cy="818405"/>
      </dsp:txXfrm>
    </dsp:sp>
    <dsp:sp modelId="{FE589023-F842-4D8B-885A-38CA836651D0}">
      <dsp:nvSpPr>
        <dsp:cNvPr id="0" name=""/>
        <dsp:cNvSpPr/>
      </dsp:nvSpPr>
      <dsp:spPr>
        <a:xfrm>
          <a:off x="2985483" y="544188"/>
          <a:ext cx="3857237" cy="3857237"/>
        </a:xfrm>
        <a:custGeom>
          <a:avLst/>
          <a:gdLst/>
          <a:ahLst/>
          <a:cxnLst/>
          <a:rect l="0" t="0" r="0" b="0"/>
          <a:pathLst>
            <a:path>
              <a:moveTo>
                <a:pt x="2284225" y="33067"/>
              </a:moveTo>
              <a:arcTo wR="1928618" hR="1928618" stAng="16837514" swAng="149650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4C80314-D8F8-4817-93CF-218F012AB64E}">
      <dsp:nvSpPr>
        <dsp:cNvPr id="0" name=""/>
        <dsp:cNvSpPr/>
      </dsp:nvSpPr>
      <dsp:spPr>
        <a:xfrm>
          <a:off x="4691285" y="908954"/>
          <a:ext cx="3289928" cy="81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endParaRPr lang="ar-SA" sz="3200" kern="1200" dirty="0"/>
        </a:p>
      </dsp:txBody>
      <dsp:txXfrm>
        <a:off x="4691285" y="908954"/>
        <a:ext cx="3289928" cy="818405"/>
      </dsp:txXfrm>
    </dsp:sp>
    <dsp:sp modelId="{C34162F9-0A5A-484A-BC07-02FA35B2ECCE}">
      <dsp:nvSpPr>
        <dsp:cNvPr id="0" name=""/>
        <dsp:cNvSpPr/>
      </dsp:nvSpPr>
      <dsp:spPr>
        <a:xfrm>
          <a:off x="2668272" y="-458336"/>
          <a:ext cx="3857237" cy="3857237"/>
        </a:xfrm>
        <a:custGeom>
          <a:avLst/>
          <a:gdLst/>
          <a:ahLst/>
          <a:cxnLst/>
          <a:rect l="0" t="0" r="0" b="0"/>
          <a:pathLst>
            <a:path>
              <a:moveTo>
                <a:pt x="3839011" y="2193143"/>
              </a:moveTo>
              <a:arcTo wR="1928618" hR="1928618" stAng="473003" swAng="132144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CD47E94-70B1-4BDF-81C2-02910B259926}">
      <dsp:nvSpPr>
        <dsp:cNvPr id="0" name=""/>
        <dsp:cNvSpPr/>
      </dsp:nvSpPr>
      <dsp:spPr>
        <a:xfrm>
          <a:off x="4615095" y="2438400"/>
          <a:ext cx="3157472" cy="81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محتـــوى المقرر</a:t>
          </a:r>
          <a:endParaRPr lang="ar-SA" sz="3200" kern="1200" dirty="0"/>
        </a:p>
      </dsp:txBody>
      <dsp:txXfrm>
        <a:off x="4615095" y="2438400"/>
        <a:ext cx="3157472" cy="818405"/>
      </dsp:txXfrm>
    </dsp:sp>
    <dsp:sp modelId="{E5726DF0-E750-453B-9411-F54B0E9A732C}">
      <dsp:nvSpPr>
        <dsp:cNvPr id="0" name=""/>
        <dsp:cNvSpPr/>
      </dsp:nvSpPr>
      <dsp:spPr>
        <a:xfrm>
          <a:off x="2215103" y="189307"/>
          <a:ext cx="3857237" cy="3857237"/>
        </a:xfrm>
        <a:custGeom>
          <a:avLst/>
          <a:gdLst/>
          <a:ahLst/>
          <a:cxnLst/>
          <a:rect l="0" t="0" r="0" b="0"/>
          <a:pathLst>
            <a:path>
              <a:moveTo>
                <a:pt x="3479477" y="3075095"/>
              </a:moveTo>
              <a:arcTo wR="1928618" hR="1928618" stAng="2188426" swAng="166446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51AB48-EB19-4FA1-9D0B-8A33CF8EC262}">
      <dsp:nvSpPr>
        <dsp:cNvPr id="0" name=""/>
        <dsp:cNvSpPr/>
      </dsp:nvSpPr>
      <dsp:spPr>
        <a:xfrm>
          <a:off x="3202920" y="3858597"/>
          <a:ext cx="2555163" cy="81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مراجع المقرر</a:t>
          </a:r>
          <a:endParaRPr lang="ar-SA" sz="3200" kern="1200" dirty="0"/>
        </a:p>
      </dsp:txBody>
      <dsp:txXfrm>
        <a:off x="3202920" y="3858597"/>
        <a:ext cx="2555163" cy="818405"/>
      </dsp:txXfrm>
    </dsp:sp>
    <dsp:sp modelId="{1C697521-5B79-4C90-8527-F06103B632E2}">
      <dsp:nvSpPr>
        <dsp:cNvPr id="0" name=""/>
        <dsp:cNvSpPr/>
      </dsp:nvSpPr>
      <dsp:spPr>
        <a:xfrm>
          <a:off x="2927991" y="208286"/>
          <a:ext cx="3857237" cy="3857237"/>
        </a:xfrm>
        <a:custGeom>
          <a:avLst/>
          <a:gdLst/>
          <a:ahLst/>
          <a:cxnLst/>
          <a:rect l="0" t="0" r="0" b="0"/>
          <a:pathLst>
            <a:path>
              <a:moveTo>
                <a:pt x="1051826" y="3646410"/>
              </a:moveTo>
              <a:arcTo wR="1928618" hR="1928618" stAng="7022436" swAng="151835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BAC3F9-ACFC-48C2-8965-9EAAF66E03BD}">
      <dsp:nvSpPr>
        <dsp:cNvPr id="0" name=""/>
        <dsp:cNvSpPr/>
      </dsp:nvSpPr>
      <dsp:spPr>
        <a:xfrm>
          <a:off x="1338486" y="2438400"/>
          <a:ext cx="2923937" cy="8698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توزيع الدرجات</a:t>
          </a:r>
          <a:endParaRPr lang="ar-SA" sz="3200" kern="1200" dirty="0"/>
        </a:p>
      </dsp:txBody>
      <dsp:txXfrm>
        <a:off x="1338486" y="2438400"/>
        <a:ext cx="2923937" cy="869834"/>
      </dsp:txXfrm>
    </dsp:sp>
    <dsp:sp modelId="{26FCE159-4C00-4607-8DA4-5F577B044CC4}">
      <dsp:nvSpPr>
        <dsp:cNvPr id="0" name=""/>
        <dsp:cNvSpPr/>
      </dsp:nvSpPr>
      <dsp:spPr>
        <a:xfrm>
          <a:off x="2631957" y="-67507"/>
          <a:ext cx="3857237" cy="3857237"/>
        </a:xfrm>
        <a:custGeom>
          <a:avLst/>
          <a:gdLst/>
          <a:ahLst/>
          <a:cxnLst/>
          <a:rect l="0" t="0" r="0" b="0"/>
          <a:pathLst>
            <a:path>
              <a:moveTo>
                <a:pt x="86461" y="2499606"/>
              </a:moveTo>
              <a:arcTo wR="1928618" hR="1928618" stAng="9766731" swAng="115885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BF86D1-1C84-4FC8-9C18-F9903C0FD382}">
      <dsp:nvSpPr>
        <dsp:cNvPr id="0" name=""/>
        <dsp:cNvSpPr/>
      </dsp:nvSpPr>
      <dsp:spPr>
        <a:xfrm>
          <a:off x="1447799" y="965669"/>
          <a:ext cx="2724938" cy="81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وسائل الاتصـال</a:t>
          </a:r>
          <a:endParaRPr lang="ar-SA" sz="3200" kern="1200" dirty="0"/>
        </a:p>
      </dsp:txBody>
      <dsp:txXfrm>
        <a:off x="1447799" y="965669"/>
        <a:ext cx="2724938" cy="818405"/>
      </dsp:txXfrm>
    </dsp:sp>
    <dsp:sp modelId="{7857B70D-0646-4877-9985-FFB82F74E0BC}">
      <dsp:nvSpPr>
        <dsp:cNvPr id="0" name=""/>
        <dsp:cNvSpPr/>
      </dsp:nvSpPr>
      <dsp:spPr>
        <a:xfrm>
          <a:off x="2551883" y="410562"/>
          <a:ext cx="3857237" cy="3857237"/>
        </a:xfrm>
        <a:custGeom>
          <a:avLst/>
          <a:gdLst/>
          <a:ahLst/>
          <a:cxnLst/>
          <a:rect l="0" t="0" r="0" b="0"/>
          <a:pathLst>
            <a:path>
              <a:moveTo>
                <a:pt x="579667" y="550249"/>
              </a:moveTo>
              <a:arcTo wR="1928618" hR="1928618" stAng="13537080" swAng="121755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 Id="rId4" Type="http://schemas.openxmlformats.org/officeDocument/2006/relationships/image" Target="../media/image79.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image" Target="../media/image88.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92.wmf"/><Relationship Id="rId1" Type="http://schemas.openxmlformats.org/officeDocument/2006/relationships/image" Target="../media/image91.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3.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5.wmf"/><Relationship Id="rId5" Type="http://schemas.openxmlformats.org/officeDocument/2006/relationships/image" Target="../media/image99.wmf"/><Relationship Id="rId4" Type="http://schemas.openxmlformats.org/officeDocument/2006/relationships/image" Target="../media/image98.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image" Target="../media/image100.wmf"/><Relationship Id="rId4" Type="http://schemas.openxmlformats.org/officeDocument/2006/relationships/image" Target="../media/image103.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 Id="rId5" Type="http://schemas.openxmlformats.org/officeDocument/2006/relationships/image" Target="../media/image118.wmf"/><Relationship Id="rId4" Type="http://schemas.openxmlformats.org/officeDocument/2006/relationships/image" Target="../media/image117.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0.wmf"/><Relationship Id="rId1" Type="http://schemas.openxmlformats.org/officeDocument/2006/relationships/image" Target="../media/image119.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122.wmf"/><Relationship Id="rId1" Type="http://schemas.openxmlformats.org/officeDocument/2006/relationships/image" Target="../media/image121.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 Id="rId6" Type="http://schemas.openxmlformats.org/officeDocument/2006/relationships/image" Target="../media/image128.wmf"/><Relationship Id="rId5" Type="http://schemas.openxmlformats.org/officeDocument/2006/relationships/image" Target="../media/image127.wmf"/><Relationship Id="rId4" Type="http://schemas.openxmlformats.org/officeDocument/2006/relationships/image" Target="../media/image126.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30.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31.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133.wmf"/><Relationship Id="rId1" Type="http://schemas.openxmlformats.org/officeDocument/2006/relationships/image" Target="../media/image132.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34.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137.wmf"/><Relationship Id="rId1" Type="http://schemas.openxmlformats.org/officeDocument/2006/relationships/image" Target="../media/image136.w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139.wmf"/><Relationship Id="rId1" Type="http://schemas.openxmlformats.org/officeDocument/2006/relationships/image" Target="../media/image138.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 Id="rId5" Type="http://schemas.openxmlformats.org/officeDocument/2006/relationships/image" Target="../media/image144.wmf"/><Relationship Id="rId4" Type="http://schemas.openxmlformats.org/officeDocument/2006/relationships/image" Target="../media/image143.w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 Id="rId5" Type="http://schemas.openxmlformats.org/officeDocument/2006/relationships/image" Target="../media/image149.wmf"/><Relationship Id="rId4" Type="http://schemas.openxmlformats.org/officeDocument/2006/relationships/image" Target="../media/image148.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152.wmf"/><Relationship Id="rId2" Type="http://schemas.openxmlformats.org/officeDocument/2006/relationships/image" Target="../media/image151.wmf"/><Relationship Id="rId1" Type="http://schemas.openxmlformats.org/officeDocument/2006/relationships/image" Target="../media/image150.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155.wmf"/><Relationship Id="rId2" Type="http://schemas.openxmlformats.org/officeDocument/2006/relationships/image" Target="../media/image154.wmf"/><Relationship Id="rId1" Type="http://schemas.openxmlformats.org/officeDocument/2006/relationships/image" Target="../media/image153.wmf"/><Relationship Id="rId5" Type="http://schemas.openxmlformats.org/officeDocument/2006/relationships/image" Target="../media/image157.wmf"/><Relationship Id="rId4" Type="http://schemas.openxmlformats.org/officeDocument/2006/relationships/image" Target="../media/image156.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160.wmf"/><Relationship Id="rId2" Type="http://schemas.openxmlformats.org/officeDocument/2006/relationships/image" Target="../media/image159.wmf"/><Relationship Id="rId1" Type="http://schemas.openxmlformats.org/officeDocument/2006/relationships/image" Target="../media/image158.wmf"/><Relationship Id="rId5" Type="http://schemas.openxmlformats.org/officeDocument/2006/relationships/image" Target="../media/image162.wmf"/><Relationship Id="rId4" Type="http://schemas.openxmlformats.org/officeDocument/2006/relationships/image" Target="../media/image161.w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165.wmf"/><Relationship Id="rId2" Type="http://schemas.openxmlformats.org/officeDocument/2006/relationships/image" Target="../media/image164.wmf"/><Relationship Id="rId1" Type="http://schemas.openxmlformats.org/officeDocument/2006/relationships/image" Target="../media/image163.wmf"/><Relationship Id="rId5" Type="http://schemas.openxmlformats.org/officeDocument/2006/relationships/image" Target="../media/image167.wmf"/><Relationship Id="rId4" Type="http://schemas.openxmlformats.org/officeDocument/2006/relationships/image" Target="../media/image166.wmf"/></Relationships>
</file>

<file path=ppt/drawings/_rels/vmlDrawing60.vml.rels><?xml version="1.0" encoding="UTF-8" standalone="yes"?>
<Relationships xmlns="http://schemas.openxmlformats.org/package/2006/relationships"><Relationship Id="rId8" Type="http://schemas.openxmlformats.org/officeDocument/2006/relationships/image" Target="../media/image175.wmf"/><Relationship Id="rId3" Type="http://schemas.openxmlformats.org/officeDocument/2006/relationships/image" Target="../media/image170.wmf"/><Relationship Id="rId7" Type="http://schemas.openxmlformats.org/officeDocument/2006/relationships/image" Target="../media/image174.wmf"/><Relationship Id="rId2" Type="http://schemas.openxmlformats.org/officeDocument/2006/relationships/image" Target="../media/image169.wmf"/><Relationship Id="rId1" Type="http://schemas.openxmlformats.org/officeDocument/2006/relationships/image" Target="../media/image168.wmf"/><Relationship Id="rId6" Type="http://schemas.openxmlformats.org/officeDocument/2006/relationships/image" Target="../media/image173.wmf"/><Relationship Id="rId5" Type="http://schemas.openxmlformats.org/officeDocument/2006/relationships/image" Target="../media/image172.wmf"/><Relationship Id="rId10" Type="http://schemas.openxmlformats.org/officeDocument/2006/relationships/image" Target="../media/image177.wmf"/><Relationship Id="rId4" Type="http://schemas.openxmlformats.org/officeDocument/2006/relationships/image" Target="../media/image171.wmf"/><Relationship Id="rId9" Type="http://schemas.openxmlformats.org/officeDocument/2006/relationships/image" Target="../media/image176.w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180.wmf"/><Relationship Id="rId7" Type="http://schemas.openxmlformats.org/officeDocument/2006/relationships/image" Target="../media/image184.wmf"/><Relationship Id="rId2" Type="http://schemas.openxmlformats.org/officeDocument/2006/relationships/image" Target="../media/image179.wmf"/><Relationship Id="rId1" Type="http://schemas.openxmlformats.org/officeDocument/2006/relationships/image" Target="../media/image178.wmf"/><Relationship Id="rId6" Type="http://schemas.openxmlformats.org/officeDocument/2006/relationships/image" Target="../media/image183.wmf"/><Relationship Id="rId5" Type="http://schemas.openxmlformats.org/officeDocument/2006/relationships/image" Target="../media/image182.wmf"/><Relationship Id="rId4" Type="http://schemas.openxmlformats.org/officeDocument/2006/relationships/image" Target="../media/image181.wmf"/></Relationships>
</file>

<file path=ppt/drawings/_rels/vmlDrawing62.vml.rels><?xml version="1.0" encoding="UTF-8" standalone="yes"?>
<Relationships xmlns="http://schemas.openxmlformats.org/package/2006/relationships"><Relationship Id="rId8" Type="http://schemas.openxmlformats.org/officeDocument/2006/relationships/image" Target="../media/image192.wmf"/><Relationship Id="rId3" Type="http://schemas.openxmlformats.org/officeDocument/2006/relationships/image" Target="../media/image187.wmf"/><Relationship Id="rId7" Type="http://schemas.openxmlformats.org/officeDocument/2006/relationships/image" Target="../media/image191.wmf"/><Relationship Id="rId2" Type="http://schemas.openxmlformats.org/officeDocument/2006/relationships/image" Target="../media/image186.wmf"/><Relationship Id="rId1" Type="http://schemas.openxmlformats.org/officeDocument/2006/relationships/image" Target="../media/image185.wmf"/><Relationship Id="rId6" Type="http://schemas.openxmlformats.org/officeDocument/2006/relationships/image" Target="../media/image190.wmf"/><Relationship Id="rId5" Type="http://schemas.openxmlformats.org/officeDocument/2006/relationships/image" Target="../media/image189.wmf"/><Relationship Id="rId4" Type="http://schemas.openxmlformats.org/officeDocument/2006/relationships/image" Target="../media/image188.wmf"/></Relationships>
</file>

<file path=ppt/drawings/_rels/vmlDrawing63.vml.rels><?xml version="1.0" encoding="UTF-8" standalone="yes"?>
<Relationships xmlns="http://schemas.openxmlformats.org/package/2006/relationships"><Relationship Id="rId2" Type="http://schemas.openxmlformats.org/officeDocument/2006/relationships/image" Target="../media/image194.wmf"/><Relationship Id="rId1" Type="http://schemas.openxmlformats.org/officeDocument/2006/relationships/image" Target="../media/image193.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197.wmf"/><Relationship Id="rId2" Type="http://schemas.openxmlformats.org/officeDocument/2006/relationships/image" Target="../media/image196.wmf"/><Relationship Id="rId1" Type="http://schemas.openxmlformats.org/officeDocument/2006/relationships/image" Target="../media/image195.wmf"/><Relationship Id="rId4" Type="http://schemas.openxmlformats.org/officeDocument/2006/relationships/image" Target="../media/image198.w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201.wmf"/><Relationship Id="rId2" Type="http://schemas.openxmlformats.org/officeDocument/2006/relationships/image" Target="../media/image200.wmf"/><Relationship Id="rId1" Type="http://schemas.openxmlformats.org/officeDocument/2006/relationships/image" Target="../media/image199.w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204.wmf"/><Relationship Id="rId2" Type="http://schemas.openxmlformats.org/officeDocument/2006/relationships/image" Target="../media/image203.wmf"/><Relationship Id="rId1" Type="http://schemas.openxmlformats.org/officeDocument/2006/relationships/image" Target="../media/image202.wmf"/></Relationships>
</file>

<file path=ppt/drawings/_rels/vmlDrawing67.vml.rels><?xml version="1.0" encoding="UTF-8" standalone="yes"?>
<Relationships xmlns="http://schemas.openxmlformats.org/package/2006/relationships"><Relationship Id="rId2" Type="http://schemas.openxmlformats.org/officeDocument/2006/relationships/image" Target="../media/image206.wmf"/><Relationship Id="rId1" Type="http://schemas.openxmlformats.org/officeDocument/2006/relationships/image" Target="../media/image205.wmf"/></Relationships>
</file>

<file path=ppt/drawings/_rels/vmlDrawing68.vml.rels><?xml version="1.0" encoding="UTF-8" standalone="yes"?>
<Relationships xmlns="http://schemas.openxmlformats.org/package/2006/relationships"><Relationship Id="rId2" Type="http://schemas.openxmlformats.org/officeDocument/2006/relationships/image" Target="../media/image208.wmf"/><Relationship Id="rId1" Type="http://schemas.openxmlformats.org/officeDocument/2006/relationships/image" Target="../media/image207.wmf"/></Relationships>
</file>

<file path=ppt/drawings/_rels/vmlDrawing69.vml.rels><?xml version="1.0" encoding="UTF-8" standalone="yes"?>
<Relationships xmlns="http://schemas.openxmlformats.org/package/2006/relationships"><Relationship Id="rId2" Type="http://schemas.openxmlformats.org/officeDocument/2006/relationships/image" Target="../media/image210.wmf"/><Relationship Id="rId1" Type="http://schemas.openxmlformats.org/officeDocument/2006/relationships/image" Target="../media/image209.wmf"/></Relationships>
</file>

<file path=ppt/drawings/_rels/vmlDrawing70.vml.rels><?xml version="1.0" encoding="UTF-8" standalone="yes"?>
<Relationships xmlns="http://schemas.openxmlformats.org/package/2006/relationships"><Relationship Id="rId2" Type="http://schemas.openxmlformats.org/officeDocument/2006/relationships/image" Target="../media/image212.wmf"/><Relationship Id="rId1" Type="http://schemas.openxmlformats.org/officeDocument/2006/relationships/image" Target="../media/image211.w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215.wmf"/><Relationship Id="rId2" Type="http://schemas.openxmlformats.org/officeDocument/2006/relationships/image" Target="../media/image214.wmf"/><Relationship Id="rId1" Type="http://schemas.openxmlformats.org/officeDocument/2006/relationships/image" Target="../media/image213.w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218.wmf"/><Relationship Id="rId2" Type="http://schemas.openxmlformats.org/officeDocument/2006/relationships/image" Target="../media/image217.wmf"/><Relationship Id="rId1" Type="http://schemas.openxmlformats.org/officeDocument/2006/relationships/image" Target="../media/image216.wmf"/><Relationship Id="rId5" Type="http://schemas.openxmlformats.org/officeDocument/2006/relationships/image" Target="../media/image220.wmf"/><Relationship Id="rId4" Type="http://schemas.openxmlformats.org/officeDocument/2006/relationships/image" Target="../media/image219.wmf"/></Relationships>
</file>

<file path=ppt/drawings/_rels/vmlDrawing73.vml.rels><?xml version="1.0" encoding="UTF-8" standalone="yes"?>
<Relationships xmlns="http://schemas.openxmlformats.org/package/2006/relationships"><Relationship Id="rId3" Type="http://schemas.openxmlformats.org/officeDocument/2006/relationships/image" Target="../media/image223.wmf"/><Relationship Id="rId2" Type="http://schemas.openxmlformats.org/officeDocument/2006/relationships/image" Target="../media/image222.wmf"/><Relationship Id="rId1" Type="http://schemas.openxmlformats.org/officeDocument/2006/relationships/image" Target="../media/image221.wmf"/><Relationship Id="rId5" Type="http://schemas.openxmlformats.org/officeDocument/2006/relationships/image" Target="../media/image225.wmf"/><Relationship Id="rId4" Type="http://schemas.openxmlformats.org/officeDocument/2006/relationships/image" Target="../media/image224.w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228.wmf"/><Relationship Id="rId2" Type="http://schemas.openxmlformats.org/officeDocument/2006/relationships/image" Target="../media/image227.wmf"/><Relationship Id="rId1" Type="http://schemas.openxmlformats.org/officeDocument/2006/relationships/image" Target="../media/image226.wmf"/><Relationship Id="rId6" Type="http://schemas.openxmlformats.org/officeDocument/2006/relationships/image" Target="../media/image231.wmf"/><Relationship Id="rId5" Type="http://schemas.openxmlformats.org/officeDocument/2006/relationships/image" Target="../media/image230.wmf"/><Relationship Id="rId4" Type="http://schemas.openxmlformats.org/officeDocument/2006/relationships/image" Target="../media/image229.w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234.wmf"/><Relationship Id="rId2" Type="http://schemas.openxmlformats.org/officeDocument/2006/relationships/image" Target="../media/image233.wmf"/><Relationship Id="rId1" Type="http://schemas.openxmlformats.org/officeDocument/2006/relationships/image" Target="../media/image232.wmf"/><Relationship Id="rId5" Type="http://schemas.openxmlformats.org/officeDocument/2006/relationships/image" Target="../media/image236.wmf"/><Relationship Id="rId4" Type="http://schemas.openxmlformats.org/officeDocument/2006/relationships/image" Target="../media/image235.w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239.wmf"/><Relationship Id="rId2" Type="http://schemas.openxmlformats.org/officeDocument/2006/relationships/image" Target="../media/image238.wmf"/><Relationship Id="rId1" Type="http://schemas.openxmlformats.org/officeDocument/2006/relationships/image" Target="../media/image237.wmf"/><Relationship Id="rId5" Type="http://schemas.openxmlformats.org/officeDocument/2006/relationships/image" Target="../media/image241.wmf"/><Relationship Id="rId4" Type="http://schemas.openxmlformats.org/officeDocument/2006/relationships/image" Target="../media/image240.w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244.wmf"/><Relationship Id="rId2" Type="http://schemas.openxmlformats.org/officeDocument/2006/relationships/image" Target="../media/image243.wmf"/><Relationship Id="rId1" Type="http://schemas.openxmlformats.org/officeDocument/2006/relationships/image" Target="../media/image242.wmf"/><Relationship Id="rId5" Type="http://schemas.openxmlformats.org/officeDocument/2006/relationships/image" Target="../media/image246.wmf"/><Relationship Id="rId4" Type="http://schemas.openxmlformats.org/officeDocument/2006/relationships/image" Target="../media/image245.wmf"/></Relationships>
</file>

<file path=ppt/drawings/_rels/vmlDrawing78.vml.rels><?xml version="1.0" encoding="UTF-8" standalone="yes"?>
<Relationships xmlns="http://schemas.openxmlformats.org/package/2006/relationships"><Relationship Id="rId8" Type="http://schemas.openxmlformats.org/officeDocument/2006/relationships/image" Target="../media/image254.wmf"/><Relationship Id="rId3" Type="http://schemas.openxmlformats.org/officeDocument/2006/relationships/image" Target="../media/image249.wmf"/><Relationship Id="rId7" Type="http://schemas.openxmlformats.org/officeDocument/2006/relationships/image" Target="../media/image253.wmf"/><Relationship Id="rId2" Type="http://schemas.openxmlformats.org/officeDocument/2006/relationships/image" Target="../media/image248.wmf"/><Relationship Id="rId1" Type="http://schemas.openxmlformats.org/officeDocument/2006/relationships/image" Target="../media/image247.wmf"/><Relationship Id="rId6" Type="http://schemas.openxmlformats.org/officeDocument/2006/relationships/image" Target="../media/image252.wmf"/><Relationship Id="rId5" Type="http://schemas.openxmlformats.org/officeDocument/2006/relationships/image" Target="../media/image251.wmf"/><Relationship Id="rId4" Type="http://schemas.openxmlformats.org/officeDocument/2006/relationships/image" Target="../media/image250.w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257.wmf"/><Relationship Id="rId2" Type="http://schemas.openxmlformats.org/officeDocument/2006/relationships/image" Target="../media/image256.wmf"/><Relationship Id="rId1" Type="http://schemas.openxmlformats.org/officeDocument/2006/relationships/image" Target="../media/image255.wmf"/><Relationship Id="rId6" Type="http://schemas.openxmlformats.org/officeDocument/2006/relationships/image" Target="../media/image260.wmf"/><Relationship Id="rId5" Type="http://schemas.openxmlformats.org/officeDocument/2006/relationships/image" Target="../media/image259.wmf"/><Relationship Id="rId4" Type="http://schemas.openxmlformats.org/officeDocument/2006/relationships/image" Target="../media/image258.wmf"/></Relationships>
</file>

<file path=ppt/drawings/_rels/vmlDrawing80.vml.rels><?xml version="1.0" encoding="UTF-8" standalone="yes"?>
<Relationships xmlns="http://schemas.openxmlformats.org/package/2006/relationships"><Relationship Id="rId3" Type="http://schemas.openxmlformats.org/officeDocument/2006/relationships/image" Target="../media/image263.wmf"/><Relationship Id="rId2" Type="http://schemas.openxmlformats.org/officeDocument/2006/relationships/image" Target="../media/image262.wmf"/><Relationship Id="rId1" Type="http://schemas.openxmlformats.org/officeDocument/2006/relationships/image" Target="../media/image261.wmf"/></Relationships>
</file>

<file path=ppt/drawings/_rels/vmlDrawing81.vml.rels><?xml version="1.0" encoding="UTF-8" standalone="yes"?>
<Relationships xmlns="http://schemas.openxmlformats.org/package/2006/relationships"><Relationship Id="rId3" Type="http://schemas.openxmlformats.org/officeDocument/2006/relationships/image" Target="../media/image266.wmf"/><Relationship Id="rId2" Type="http://schemas.openxmlformats.org/officeDocument/2006/relationships/image" Target="../media/image265.wmf"/><Relationship Id="rId1" Type="http://schemas.openxmlformats.org/officeDocument/2006/relationships/image" Target="../media/image264.wmf"/><Relationship Id="rId6" Type="http://schemas.openxmlformats.org/officeDocument/2006/relationships/image" Target="../media/image269.wmf"/><Relationship Id="rId5" Type="http://schemas.openxmlformats.org/officeDocument/2006/relationships/image" Target="../media/image268.wmf"/><Relationship Id="rId4" Type="http://schemas.openxmlformats.org/officeDocument/2006/relationships/image" Target="../media/image267.wmf"/></Relationships>
</file>

<file path=ppt/drawings/_rels/vmlDrawing82.vml.rels><?xml version="1.0" encoding="UTF-8" standalone="yes"?>
<Relationships xmlns="http://schemas.openxmlformats.org/package/2006/relationships"><Relationship Id="rId3" Type="http://schemas.openxmlformats.org/officeDocument/2006/relationships/image" Target="../media/image272.wmf"/><Relationship Id="rId2" Type="http://schemas.openxmlformats.org/officeDocument/2006/relationships/image" Target="../media/image271.wmf"/><Relationship Id="rId1" Type="http://schemas.openxmlformats.org/officeDocument/2006/relationships/image" Target="../media/image270.wmf"/></Relationships>
</file>

<file path=ppt/drawings/_rels/vmlDrawing83.vml.rels><?xml version="1.0" encoding="UTF-8" standalone="yes"?>
<Relationships xmlns="http://schemas.openxmlformats.org/package/2006/relationships"><Relationship Id="rId3" Type="http://schemas.openxmlformats.org/officeDocument/2006/relationships/image" Target="../media/image275.wmf"/><Relationship Id="rId2" Type="http://schemas.openxmlformats.org/officeDocument/2006/relationships/image" Target="../media/image274.wmf"/><Relationship Id="rId1" Type="http://schemas.openxmlformats.org/officeDocument/2006/relationships/image" Target="../media/image273.wmf"/><Relationship Id="rId6" Type="http://schemas.openxmlformats.org/officeDocument/2006/relationships/image" Target="../media/image278.wmf"/><Relationship Id="rId5" Type="http://schemas.openxmlformats.org/officeDocument/2006/relationships/image" Target="../media/image277.wmf"/><Relationship Id="rId4" Type="http://schemas.openxmlformats.org/officeDocument/2006/relationships/image" Target="../media/image276.wmf"/></Relationships>
</file>

<file path=ppt/drawings/_rels/vmlDrawing84.vml.rels><?xml version="1.0" encoding="UTF-8" standalone="yes"?>
<Relationships xmlns="http://schemas.openxmlformats.org/package/2006/relationships"><Relationship Id="rId3" Type="http://schemas.openxmlformats.org/officeDocument/2006/relationships/image" Target="../media/image281.wmf"/><Relationship Id="rId2" Type="http://schemas.openxmlformats.org/officeDocument/2006/relationships/image" Target="../media/image280.wmf"/><Relationship Id="rId1" Type="http://schemas.openxmlformats.org/officeDocument/2006/relationships/image" Target="../media/image279.wmf"/></Relationships>
</file>

<file path=ppt/drawings/_rels/vmlDrawing85.vml.rels><?xml version="1.0" encoding="UTF-8" standalone="yes"?>
<Relationships xmlns="http://schemas.openxmlformats.org/package/2006/relationships"><Relationship Id="rId3" Type="http://schemas.openxmlformats.org/officeDocument/2006/relationships/image" Target="../media/image284.wmf"/><Relationship Id="rId2" Type="http://schemas.openxmlformats.org/officeDocument/2006/relationships/image" Target="../media/image283.wmf"/><Relationship Id="rId1" Type="http://schemas.openxmlformats.org/officeDocument/2006/relationships/image" Target="../media/image282.wmf"/><Relationship Id="rId5" Type="http://schemas.openxmlformats.org/officeDocument/2006/relationships/image" Target="../media/image286.wmf"/><Relationship Id="rId4" Type="http://schemas.openxmlformats.org/officeDocument/2006/relationships/image" Target="../media/image285.wmf"/></Relationships>
</file>

<file path=ppt/drawings/_rels/vmlDrawing86.vml.rels><?xml version="1.0" encoding="UTF-8" standalone="yes"?>
<Relationships xmlns="http://schemas.openxmlformats.org/package/2006/relationships"><Relationship Id="rId3" Type="http://schemas.openxmlformats.org/officeDocument/2006/relationships/image" Target="../media/image289.wmf"/><Relationship Id="rId2" Type="http://schemas.openxmlformats.org/officeDocument/2006/relationships/image" Target="../media/image288.wmf"/><Relationship Id="rId1" Type="http://schemas.openxmlformats.org/officeDocument/2006/relationships/image" Target="../media/image287.wmf"/><Relationship Id="rId5" Type="http://schemas.openxmlformats.org/officeDocument/2006/relationships/image" Target="../media/image290.wmf"/><Relationship Id="rId4" Type="http://schemas.openxmlformats.org/officeDocument/2006/relationships/image" Target="../media/image285.wmf"/></Relationships>
</file>

<file path=ppt/drawings/_rels/vmlDrawing87.vml.rels><?xml version="1.0" encoding="UTF-8" standalone="yes"?>
<Relationships xmlns="http://schemas.openxmlformats.org/package/2006/relationships"><Relationship Id="rId3" Type="http://schemas.openxmlformats.org/officeDocument/2006/relationships/image" Target="../media/image293.wmf"/><Relationship Id="rId2" Type="http://schemas.openxmlformats.org/officeDocument/2006/relationships/image" Target="../media/image292.wmf"/><Relationship Id="rId1" Type="http://schemas.openxmlformats.org/officeDocument/2006/relationships/image" Target="../media/image291.wmf"/><Relationship Id="rId5" Type="http://schemas.openxmlformats.org/officeDocument/2006/relationships/image" Target="../media/image294.wmf"/><Relationship Id="rId4" Type="http://schemas.openxmlformats.org/officeDocument/2006/relationships/image" Target="../media/image285.wmf"/></Relationships>
</file>

<file path=ppt/drawings/_rels/vmlDrawing88.vml.rels><?xml version="1.0" encoding="UTF-8" standalone="yes"?>
<Relationships xmlns="http://schemas.openxmlformats.org/package/2006/relationships"><Relationship Id="rId3" Type="http://schemas.openxmlformats.org/officeDocument/2006/relationships/image" Target="../media/image297.wmf"/><Relationship Id="rId2" Type="http://schemas.openxmlformats.org/officeDocument/2006/relationships/image" Target="../media/image296.wmf"/><Relationship Id="rId1" Type="http://schemas.openxmlformats.org/officeDocument/2006/relationships/image" Target="../media/image295.wmf"/><Relationship Id="rId4" Type="http://schemas.openxmlformats.org/officeDocument/2006/relationships/image" Target="../media/image298.w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301.wmf"/><Relationship Id="rId2" Type="http://schemas.openxmlformats.org/officeDocument/2006/relationships/image" Target="../media/image300.wmf"/><Relationship Id="rId1" Type="http://schemas.openxmlformats.org/officeDocument/2006/relationships/image" Target="../media/image299.wmf"/><Relationship Id="rId4" Type="http://schemas.openxmlformats.org/officeDocument/2006/relationships/image" Target="../media/image302.wmf"/></Relationships>
</file>

<file path=ppt/drawings/_rels/vmlDrawing90.vml.rels><?xml version="1.0" encoding="UTF-8" standalone="yes"?>
<Relationships xmlns="http://schemas.openxmlformats.org/package/2006/relationships"><Relationship Id="rId3" Type="http://schemas.openxmlformats.org/officeDocument/2006/relationships/image" Target="../media/image305.wmf"/><Relationship Id="rId2" Type="http://schemas.openxmlformats.org/officeDocument/2006/relationships/image" Target="../media/image304.wmf"/><Relationship Id="rId1" Type="http://schemas.openxmlformats.org/officeDocument/2006/relationships/image" Target="../media/image303.wmf"/><Relationship Id="rId5" Type="http://schemas.openxmlformats.org/officeDocument/2006/relationships/image" Target="../media/image307.wmf"/><Relationship Id="rId4" Type="http://schemas.openxmlformats.org/officeDocument/2006/relationships/image" Target="../media/image306.wmf"/></Relationships>
</file>

<file path=ppt/drawings/_rels/vmlDrawing91.vml.rels><?xml version="1.0" encoding="UTF-8" standalone="yes"?>
<Relationships xmlns="http://schemas.openxmlformats.org/package/2006/relationships"><Relationship Id="rId3" Type="http://schemas.openxmlformats.org/officeDocument/2006/relationships/image" Target="../media/image309.wmf"/><Relationship Id="rId2" Type="http://schemas.openxmlformats.org/officeDocument/2006/relationships/image" Target="../media/image285.wmf"/><Relationship Id="rId1" Type="http://schemas.openxmlformats.org/officeDocument/2006/relationships/image" Target="../media/image308.wmf"/><Relationship Id="rId4" Type="http://schemas.openxmlformats.org/officeDocument/2006/relationships/image" Target="../media/image310.wmf"/></Relationships>
</file>

<file path=ppt/drawings/_rels/vmlDrawing92.vml.rels><?xml version="1.0" encoding="UTF-8" standalone="yes"?>
<Relationships xmlns="http://schemas.openxmlformats.org/package/2006/relationships"><Relationship Id="rId3" Type="http://schemas.openxmlformats.org/officeDocument/2006/relationships/image" Target="../media/image313.wmf"/><Relationship Id="rId2" Type="http://schemas.openxmlformats.org/officeDocument/2006/relationships/image" Target="../media/image312.wmf"/><Relationship Id="rId1" Type="http://schemas.openxmlformats.org/officeDocument/2006/relationships/image" Target="../media/image311.wmf"/><Relationship Id="rId4" Type="http://schemas.openxmlformats.org/officeDocument/2006/relationships/image" Target="../media/image314.wmf"/></Relationships>
</file>

<file path=ppt/drawings/_rels/vmlDrawing93.vml.rels><?xml version="1.0" encoding="UTF-8" standalone="yes"?>
<Relationships xmlns="http://schemas.openxmlformats.org/package/2006/relationships"><Relationship Id="rId3" Type="http://schemas.openxmlformats.org/officeDocument/2006/relationships/image" Target="../media/image317.wmf"/><Relationship Id="rId2" Type="http://schemas.openxmlformats.org/officeDocument/2006/relationships/image" Target="../media/image316.wmf"/><Relationship Id="rId1" Type="http://schemas.openxmlformats.org/officeDocument/2006/relationships/image" Target="../media/image315.wmf"/><Relationship Id="rId4" Type="http://schemas.openxmlformats.org/officeDocument/2006/relationships/image" Target="../media/image318.wmf"/></Relationships>
</file>

<file path=ppt/drawings/_rels/vmlDrawing94.vml.rels><?xml version="1.0" encoding="UTF-8" standalone="yes"?>
<Relationships xmlns="http://schemas.openxmlformats.org/package/2006/relationships"><Relationship Id="rId3" Type="http://schemas.openxmlformats.org/officeDocument/2006/relationships/image" Target="../media/image321.wmf"/><Relationship Id="rId2" Type="http://schemas.openxmlformats.org/officeDocument/2006/relationships/image" Target="../media/image320.wmf"/><Relationship Id="rId1" Type="http://schemas.openxmlformats.org/officeDocument/2006/relationships/image" Target="../media/image319.wmf"/><Relationship Id="rId5" Type="http://schemas.openxmlformats.org/officeDocument/2006/relationships/image" Target="../media/image323.wmf"/><Relationship Id="rId4" Type="http://schemas.openxmlformats.org/officeDocument/2006/relationships/image" Target="../media/image322.wmf"/></Relationships>
</file>

<file path=ppt/drawings/_rels/vmlDrawing95.vml.rels><?xml version="1.0" encoding="UTF-8" standalone="yes"?>
<Relationships xmlns="http://schemas.openxmlformats.org/package/2006/relationships"><Relationship Id="rId3" Type="http://schemas.openxmlformats.org/officeDocument/2006/relationships/image" Target="../media/image326.wmf"/><Relationship Id="rId2" Type="http://schemas.openxmlformats.org/officeDocument/2006/relationships/image" Target="../media/image325.wmf"/><Relationship Id="rId1" Type="http://schemas.openxmlformats.org/officeDocument/2006/relationships/image" Target="../media/image324.wmf"/><Relationship Id="rId4" Type="http://schemas.openxmlformats.org/officeDocument/2006/relationships/image" Target="../media/image327.wmf"/></Relationships>
</file>

<file path=ppt/drawings/_rels/vmlDrawing96.vml.rels><?xml version="1.0" encoding="UTF-8" standalone="yes"?>
<Relationships xmlns="http://schemas.openxmlformats.org/package/2006/relationships"><Relationship Id="rId3" Type="http://schemas.openxmlformats.org/officeDocument/2006/relationships/image" Target="../media/image330.wmf"/><Relationship Id="rId2" Type="http://schemas.openxmlformats.org/officeDocument/2006/relationships/image" Target="../media/image329.wmf"/><Relationship Id="rId1" Type="http://schemas.openxmlformats.org/officeDocument/2006/relationships/image" Target="../media/image328.wmf"/></Relationships>
</file>

<file path=ppt/drawings/_rels/vmlDrawing97.vml.rels><?xml version="1.0" encoding="UTF-8" standalone="yes"?>
<Relationships xmlns="http://schemas.openxmlformats.org/package/2006/relationships"><Relationship Id="rId3" Type="http://schemas.openxmlformats.org/officeDocument/2006/relationships/image" Target="../media/image333.wmf"/><Relationship Id="rId2" Type="http://schemas.openxmlformats.org/officeDocument/2006/relationships/image" Target="../media/image332.wmf"/><Relationship Id="rId1" Type="http://schemas.openxmlformats.org/officeDocument/2006/relationships/image" Target="../media/image331.wmf"/><Relationship Id="rId4" Type="http://schemas.openxmlformats.org/officeDocument/2006/relationships/image" Target="../media/image334.w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3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8114613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kfu.math@hotmail.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9.bin"/></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21.bin"/></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3.bin"/></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26.bin"/></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32.bin"/></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34.bin"/></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39.bin"/></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48.bin"/></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50.bin"/></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oleObject" Target="../embeddings/oleObject54.bin"/></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oleObject56.bin"/></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58.bin"/></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oleObject" Target="../embeddings/oleObject61.bin"/></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oleObject63.bin"/></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oleObject" Target="../embeddings/oleObject64.bin"/><Relationship Id="rId7"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67.bin"/><Relationship Id="rId5" Type="http://schemas.openxmlformats.org/officeDocument/2006/relationships/oleObject" Target="../embeddings/oleObject66.bin"/><Relationship Id="rId4" Type="http://schemas.openxmlformats.org/officeDocument/2006/relationships/oleObject" Target="../embeddings/oleObject65.bin"/></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oleObject" Target="../embeddings/oleObject72.bin"/><Relationship Id="rId5" Type="http://schemas.openxmlformats.org/officeDocument/2006/relationships/oleObject" Target="../embeddings/oleObject71.bin"/><Relationship Id="rId4" Type="http://schemas.openxmlformats.org/officeDocument/2006/relationships/oleObject" Target="../embeddings/oleObject70.bin"/></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oleObject" Target="../embeddings/oleObject75.bin"/><Relationship Id="rId4" Type="http://schemas.openxmlformats.org/officeDocument/2006/relationships/oleObject" Target="../embeddings/oleObject74.bin"/></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oleObject" Target="../embeddings/oleObject77.bin"/></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oleObject" Target="../embeddings/oleObject80.bin"/><Relationship Id="rId4" Type="http://schemas.openxmlformats.org/officeDocument/2006/relationships/oleObject" Target="../embeddings/oleObject79.bin"/></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138.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139.xml.rels><?xml version="1.0" encoding="UTF-8" standalone="yes"?>
<Relationships xmlns="http://schemas.openxmlformats.org/package/2006/relationships"><Relationship Id="rId3" Type="http://schemas.openxmlformats.org/officeDocument/2006/relationships/oleObject" Target="../embeddings/oleObject83.bin"/><Relationship Id="rId7" Type="http://schemas.openxmlformats.org/officeDocument/2006/relationships/oleObject" Target="../embeddings/oleObject87.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86.bin"/><Relationship Id="rId5" Type="http://schemas.openxmlformats.org/officeDocument/2006/relationships/oleObject" Target="../embeddings/oleObject85.bin"/><Relationship Id="rId4" Type="http://schemas.openxmlformats.org/officeDocument/2006/relationships/oleObject" Target="../embeddings/oleObject84.bin"/></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oleObject" Target="../embeddings/oleObject89.bin"/></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oleObject" Target="../embeddings/oleObject91.bin"/></Relationships>
</file>

<file path=ppt/slides/_rels/slide142.xml.rels><?xml version="1.0" encoding="UTF-8" standalone="yes"?>
<Relationships xmlns="http://schemas.openxmlformats.org/package/2006/relationships"><Relationship Id="rId8" Type="http://schemas.openxmlformats.org/officeDocument/2006/relationships/oleObject" Target="../embeddings/oleObject97.bin"/><Relationship Id="rId3" Type="http://schemas.openxmlformats.org/officeDocument/2006/relationships/oleObject" Target="../embeddings/oleObject92.bin"/><Relationship Id="rId7" Type="http://schemas.openxmlformats.org/officeDocument/2006/relationships/oleObject" Target="../embeddings/oleObject96.bin"/><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95.bin"/><Relationship Id="rId5" Type="http://schemas.openxmlformats.org/officeDocument/2006/relationships/oleObject" Target="../embeddings/oleObject94.bin"/><Relationship Id="rId4" Type="http://schemas.openxmlformats.org/officeDocument/2006/relationships/oleObject" Target="../embeddings/oleObject93.bin"/></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99.bin"/><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oleObject" Target="../embeddings/oleObject102.bin"/></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150.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151.xml.rels><?xml version="1.0" encoding="UTF-8" standalone="yes"?>
<Relationships xmlns="http://schemas.openxmlformats.org/package/2006/relationships"><Relationship Id="rId3" Type="http://schemas.openxmlformats.org/officeDocument/2006/relationships/oleObject" Target="../embeddings/oleObject105.bin"/><Relationship Id="rId2" Type="http://schemas.openxmlformats.org/officeDocument/2006/relationships/slideLayout" Target="../slideLayouts/slideLayout2.xml"/><Relationship Id="rId1" Type="http://schemas.openxmlformats.org/officeDocument/2006/relationships/vmlDrawing" Target="../drawings/vmlDrawing52.vml"/><Relationship Id="rId4" Type="http://schemas.openxmlformats.org/officeDocument/2006/relationships/oleObject" Target="../embeddings/oleObject106.bin"/></Relationships>
</file>

<file path=ppt/slides/_rels/slide152.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oleObject" Target="../embeddings/oleObject108.bin"/></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109.bin"/><Relationship Id="rId7" Type="http://schemas.openxmlformats.org/officeDocument/2006/relationships/oleObject" Target="../embeddings/oleObject113.bin"/><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oleObject" Target="../embeddings/oleObject112.bin"/><Relationship Id="rId5" Type="http://schemas.openxmlformats.org/officeDocument/2006/relationships/oleObject" Target="../embeddings/oleObject111.bin"/><Relationship Id="rId4" Type="http://schemas.openxmlformats.org/officeDocument/2006/relationships/oleObject" Target="../embeddings/oleObject110.bin"/></Relationships>
</file>

<file path=ppt/slides/_rels/slide154.xml.rels><?xml version="1.0" encoding="UTF-8" standalone="yes"?>
<Relationships xmlns="http://schemas.openxmlformats.org/package/2006/relationships"><Relationship Id="rId3" Type="http://schemas.openxmlformats.org/officeDocument/2006/relationships/oleObject" Target="../embeddings/oleObject114.bin"/><Relationship Id="rId7" Type="http://schemas.openxmlformats.org/officeDocument/2006/relationships/oleObject" Target="../embeddings/oleObject118.bin"/><Relationship Id="rId2" Type="http://schemas.openxmlformats.org/officeDocument/2006/relationships/slideLayout" Target="../slideLayouts/slideLayout2.xml"/><Relationship Id="rId1" Type="http://schemas.openxmlformats.org/officeDocument/2006/relationships/vmlDrawing" Target="../drawings/vmlDrawing55.vml"/><Relationship Id="rId6" Type="http://schemas.openxmlformats.org/officeDocument/2006/relationships/oleObject" Target="../embeddings/oleObject117.bin"/><Relationship Id="rId5" Type="http://schemas.openxmlformats.org/officeDocument/2006/relationships/oleObject" Target="../embeddings/oleObject116.bin"/><Relationship Id="rId4" Type="http://schemas.openxmlformats.org/officeDocument/2006/relationships/oleObject" Target="../embeddings/oleObject115.bin"/></Relationships>
</file>

<file path=ppt/slides/_rels/slide155.xml.rels><?xml version="1.0" encoding="UTF-8" standalone="yes"?>
<Relationships xmlns="http://schemas.openxmlformats.org/package/2006/relationships"><Relationship Id="rId3" Type="http://schemas.openxmlformats.org/officeDocument/2006/relationships/oleObject" Target="../embeddings/oleObject119.bin"/><Relationship Id="rId2" Type="http://schemas.openxmlformats.org/officeDocument/2006/relationships/slideLayout" Target="../slideLayouts/slideLayout2.xml"/><Relationship Id="rId1" Type="http://schemas.openxmlformats.org/officeDocument/2006/relationships/vmlDrawing" Target="../drawings/vmlDrawing56.vml"/><Relationship Id="rId5" Type="http://schemas.openxmlformats.org/officeDocument/2006/relationships/oleObject" Target="../embeddings/oleObject121.bin"/><Relationship Id="rId4" Type="http://schemas.openxmlformats.org/officeDocument/2006/relationships/oleObject" Target="../embeddings/oleObject120.bin"/></Relationships>
</file>

<file path=ppt/slides/_rels/slide156.xml.rels><?xml version="1.0" encoding="UTF-8" standalone="yes"?>
<Relationships xmlns="http://schemas.openxmlformats.org/package/2006/relationships"><Relationship Id="rId3" Type="http://schemas.openxmlformats.org/officeDocument/2006/relationships/oleObject" Target="../embeddings/oleObject122.bin"/><Relationship Id="rId7" Type="http://schemas.openxmlformats.org/officeDocument/2006/relationships/oleObject" Target="../embeddings/oleObject126.bin"/><Relationship Id="rId2" Type="http://schemas.openxmlformats.org/officeDocument/2006/relationships/slideLayout" Target="../slideLayouts/slideLayout2.xml"/><Relationship Id="rId1" Type="http://schemas.openxmlformats.org/officeDocument/2006/relationships/vmlDrawing" Target="../drawings/vmlDrawing57.vml"/><Relationship Id="rId6" Type="http://schemas.openxmlformats.org/officeDocument/2006/relationships/oleObject" Target="../embeddings/oleObject125.bin"/><Relationship Id="rId5" Type="http://schemas.openxmlformats.org/officeDocument/2006/relationships/oleObject" Target="../embeddings/oleObject124.bin"/><Relationship Id="rId4" Type="http://schemas.openxmlformats.org/officeDocument/2006/relationships/oleObject" Target="../embeddings/oleObject123.bin"/></Relationships>
</file>

<file path=ppt/slides/_rels/slide157.xml.rels><?xml version="1.0" encoding="UTF-8" standalone="yes"?>
<Relationships xmlns="http://schemas.openxmlformats.org/package/2006/relationships"><Relationship Id="rId3" Type="http://schemas.openxmlformats.org/officeDocument/2006/relationships/oleObject" Target="../embeddings/oleObject127.bin"/><Relationship Id="rId7" Type="http://schemas.openxmlformats.org/officeDocument/2006/relationships/oleObject" Target="../embeddings/oleObject131.bin"/><Relationship Id="rId2" Type="http://schemas.openxmlformats.org/officeDocument/2006/relationships/slideLayout" Target="../slideLayouts/slideLayout2.xml"/><Relationship Id="rId1" Type="http://schemas.openxmlformats.org/officeDocument/2006/relationships/vmlDrawing" Target="../drawings/vmlDrawing58.vml"/><Relationship Id="rId6" Type="http://schemas.openxmlformats.org/officeDocument/2006/relationships/oleObject" Target="../embeddings/oleObject130.bin"/><Relationship Id="rId5" Type="http://schemas.openxmlformats.org/officeDocument/2006/relationships/oleObject" Target="../embeddings/oleObject129.bin"/><Relationship Id="rId4" Type="http://schemas.openxmlformats.org/officeDocument/2006/relationships/oleObject" Target="../embeddings/oleObject128.bin"/></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oleObject" Target="../embeddings/oleObject132.bin"/><Relationship Id="rId7" Type="http://schemas.openxmlformats.org/officeDocument/2006/relationships/oleObject" Target="../embeddings/oleObject136.bin"/><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oleObject" Target="../embeddings/oleObject135.bin"/><Relationship Id="rId5" Type="http://schemas.openxmlformats.org/officeDocument/2006/relationships/oleObject" Target="../embeddings/oleObject134.bin"/><Relationship Id="rId4" Type="http://schemas.openxmlformats.org/officeDocument/2006/relationships/oleObject" Target="../embeddings/oleObject133.bin"/></Relationships>
</file>

<file path=ppt/slides/_rels/slide160.xml.rels><?xml version="1.0" encoding="UTF-8" standalone="yes"?>
<Relationships xmlns="http://schemas.openxmlformats.org/package/2006/relationships"><Relationship Id="rId8" Type="http://schemas.openxmlformats.org/officeDocument/2006/relationships/oleObject" Target="../embeddings/oleObject142.bin"/><Relationship Id="rId3" Type="http://schemas.openxmlformats.org/officeDocument/2006/relationships/oleObject" Target="../embeddings/oleObject137.bin"/><Relationship Id="rId7" Type="http://schemas.openxmlformats.org/officeDocument/2006/relationships/oleObject" Target="../embeddings/oleObject141.bin"/><Relationship Id="rId12" Type="http://schemas.openxmlformats.org/officeDocument/2006/relationships/oleObject" Target="../embeddings/oleObject146.bin"/><Relationship Id="rId2" Type="http://schemas.openxmlformats.org/officeDocument/2006/relationships/slideLayout" Target="../slideLayouts/slideLayout2.xml"/><Relationship Id="rId1" Type="http://schemas.openxmlformats.org/officeDocument/2006/relationships/vmlDrawing" Target="../drawings/vmlDrawing60.vml"/><Relationship Id="rId6" Type="http://schemas.openxmlformats.org/officeDocument/2006/relationships/oleObject" Target="../embeddings/oleObject140.bin"/><Relationship Id="rId11" Type="http://schemas.openxmlformats.org/officeDocument/2006/relationships/oleObject" Target="../embeddings/oleObject145.bin"/><Relationship Id="rId5" Type="http://schemas.openxmlformats.org/officeDocument/2006/relationships/oleObject" Target="../embeddings/oleObject139.bin"/><Relationship Id="rId10" Type="http://schemas.openxmlformats.org/officeDocument/2006/relationships/oleObject" Target="../embeddings/oleObject144.bin"/><Relationship Id="rId4" Type="http://schemas.openxmlformats.org/officeDocument/2006/relationships/oleObject" Target="../embeddings/oleObject138.bin"/><Relationship Id="rId9" Type="http://schemas.openxmlformats.org/officeDocument/2006/relationships/oleObject" Target="../embeddings/oleObject143.bin"/></Relationships>
</file>

<file path=ppt/slides/_rels/slide161.xml.rels><?xml version="1.0" encoding="UTF-8" standalone="yes"?>
<Relationships xmlns="http://schemas.openxmlformats.org/package/2006/relationships"><Relationship Id="rId8" Type="http://schemas.openxmlformats.org/officeDocument/2006/relationships/oleObject" Target="../embeddings/oleObject152.bin"/><Relationship Id="rId3" Type="http://schemas.openxmlformats.org/officeDocument/2006/relationships/oleObject" Target="../embeddings/oleObject147.bin"/><Relationship Id="rId7" Type="http://schemas.openxmlformats.org/officeDocument/2006/relationships/oleObject" Target="../embeddings/oleObject151.bin"/><Relationship Id="rId2" Type="http://schemas.openxmlformats.org/officeDocument/2006/relationships/slideLayout" Target="../slideLayouts/slideLayout2.xml"/><Relationship Id="rId1" Type="http://schemas.openxmlformats.org/officeDocument/2006/relationships/vmlDrawing" Target="../drawings/vmlDrawing61.vml"/><Relationship Id="rId6" Type="http://schemas.openxmlformats.org/officeDocument/2006/relationships/oleObject" Target="../embeddings/oleObject150.bin"/><Relationship Id="rId5" Type="http://schemas.openxmlformats.org/officeDocument/2006/relationships/oleObject" Target="../embeddings/oleObject149.bin"/><Relationship Id="rId10" Type="http://schemas.openxmlformats.org/officeDocument/2006/relationships/oleObject" Target="../embeddings/oleObject154.bin"/><Relationship Id="rId4" Type="http://schemas.openxmlformats.org/officeDocument/2006/relationships/oleObject" Target="../embeddings/oleObject148.bin"/><Relationship Id="rId9" Type="http://schemas.openxmlformats.org/officeDocument/2006/relationships/oleObject" Target="../embeddings/oleObject153.bin"/></Relationships>
</file>

<file path=ppt/slides/_rels/slide162.xml.rels><?xml version="1.0" encoding="UTF-8" standalone="yes"?>
<Relationships xmlns="http://schemas.openxmlformats.org/package/2006/relationships"><Relationship Id="rId8" Type="http://schemas.openxmlformats.org/officeDocument/2006/relationships/oleObject" Target="../embeddings/oleObject160.bin"/><Relationship Id="rId3" Type="http://schemas.openxmlformats.org/officeDocument/2006/relationships/oleObject" Target="../embeddings/oleObject155.bin"/><Relationship Id="rId7" Type="http://schemas.openxmlformats.org/officeDocument/2006/relationships/oleObject" Target="../embeddings/oleObject159.bin"/><Relationship Id="rId2" Type="http://schemas.openxmlformats.org/officeDocument/2006/relationships/slideLayout" Target="../slideLayouts/slideLayout2.xml"/><Relationship Id="rId1" Type="http://schemas.openxmlformats.org/officeDocument/2006/relationships/vmlDrawing" Target="../drawings/vmlDrawing62.vml"/><Relationship Id="rId6" Type="http://schemas.openxmlformats.org/officeDocument/2006/relationships/oleObject" Target="../embeddings/oleObject158.bin"/><Relationship Id="rId5" Type="http://schemas.openxmlformats.org/officeDocument/2006/relationships/oleObject" Target="../embeddings/oleObject157.bin"/><Relationship Id="rId10" Type="http://schemas.openxmlformats.org/officeDocument/2006/relationships/oleObject" Target="../embeddings/oleObject162.bin"/><Relationship Id="rId4" Type="http://schemas.openxmlformats.org/officeDocument/2006/relationships/oleObject" Target="../embeddings/oleObject156.bin"/><Relationship Id="rId9" Type="http://schemas.openxmlformats.org/officeDocument/2006/relationships/oleObject" Target="../embeddings/oleObject161.bin"/></Relationships>
</file>

<file path=ppt/slides/_rels/slide163.xml.rels><?xml version="1.0" encoding="UTF-8" standalone="yes"?>
<Relationships xmlns="http://schemas.openxmlformats.org/package/2006/relationships"><Relationship Id="rId3" Type="http://schemas.openxmlformats.org/officeDocument/2006/relationships/oleObject" Target="../embeddings/oleObject163.bin"/><Relationship Id="rId2" Type="http://schemas.openxmlformats.org/officeDocument/2006/relationships/slideLayout" Target="../slideLayouts/slideLayout2.xml"/><Relationship Id="rId1" Type="http://schemas.openxmlformats.org/officeDocument/2006/relationships/vmlDrawing" Target="../drawings/vmlDrawing63.vml"/><Relationship Id="rId4" Type="http://schemas.openxmlformats.org/officeDocument/2006/relationships/oleObject" Target="../embeddings/oleObject164.bin"/></Relationships>
</file>

<file path=ppt/slides/_rels/slide164.xml.rels><?xml version="1.0" encoding="UTF-8" standalone="yes"?>
<Relationships xmlns="http://schemas.openxmlformats.org/package/2006/relationships"><Relationship Id="rId3" Type="http://schemas.openxmlformats.org/officeDocument/2006/relationships/oleObject" Target="../embeddings/oleObject165.bin"/><Relationship Id="rId2" Type="http://schemas.openxmlformats.org/officeDocument/2006/relationships/slideLayout" Target="../slideLayouts/slideLayout2.xml"/><Relationship Id="rId1" Type="http://schemas.openxmlformats.org/officeDocument/2006/relationships/vmlDrawing" Target="../drawings/vmlDrawing64.vml"/><Relationship Id="rId6" Type="http://schemas.openxmlformats.org/officeDocument/2006/relationships/oleObject" Target="../embeddings/oleObject168.bin"/><Relationship Id="rId5" Type="http://schemas.openxmlformats.org/officeDocument/2006/relationships/oleObject" Target="../embeddings/oleObject167.bin"/><Relationship Id="rId4" Type="http://schemas.openxmlformats.org/officeDocument/2006/relationships/oleObject" Target="../embeddings/oleObject166.bin"/></Relationships>
</file>

<file path=ppt/slides/_rels/slide165.xml.rels><?xml version="1.0" encoding="UTF-8" standalone="yes"?>
<Relationships xmlns="http://schemas.openxmlformats.org/package/2006/relationships"><Relationship Id="rId3" Type="http://schemas.openxmlformats.org/officeDocument/2006/relationships/oleObject" Target="../embeddings/oleObject169.bin"/><Relationship Id="rId2" Type="http://schemas.openxmlformats.org/officeDocument/2006/relationships/slideLayout" Target="../slideLayouts/slideLayout2.xml"/><Relationship Id="rId1" Type="http://schemas.openxmlformats.org/officeDocument/2006/relationships/vmlDrawing" Target="../drawings/vmlDrawing65.vml"/><Relationship Id="rId5" Type="http://schemas.openxmlformats.org/officeDocument/2006/relationships/oleObject" Target="../embeddings/oleObject171.bin"/><Relationship Id="rId4" Type="http://schemas.openxmlformats.org/officeDocument/2006/relationships/oleObject" Target="../embeddings/oleObject170.bin"/></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172.bin"/><Relationship Id="rId2" Type="http://schemas.openxmlformats.org/officeDocument/2006/relationships/slideLayout" Target="../slideLayouts/slideLayout2.xml"/><Relationship Id="rId1" Type="http://schemas.openxmlformats.org/officeDocument/2006/relationships/vmlDrawing" Target="../drawings/vmlDrawing66.vml"/><Relationship Id="rId5" Type="http://schemas.openxmlformats.org/officeDocument/2006/relationships/oleObject" Target="../embeddings/oleObject174.bin"/><Relationship Id="rId4" Type="http://schemas.openxmlformats.org/officeDocument/2006/relationships/oleObject" Target="../embeddings/oleObject173.bin"/></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175.bin"/><Relationship Id="rId2" Type="http://schemas.openxmlformats.org/officeDocument/2006/relationships/slideLayout" Target="../slideLayouts/slideLayout2.xml"/><Relationship Id="rId1" Type="http://schemas.openxmlformats.org/officeDocument/2006/relationships/vmlDrawing" Target="../drawings/vmlDrawing67.vml"/><Relationship Id="rId4" Type="http://schemas.openxmlformats.org/officeDocument/2006/relationships/oleObject" Target="../embeddings/oleObject176.bin"/></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177.bin"/><Relationship Id="rId2" Type="http://schemas.openxmlformats.org/officeDocument/2006/relationships/slideLayout" Target="../slideLayouts/slideLayout2.xml"/><Relationship Id="rId1" Type="http://schemas.openxmlformats.org/officeDocument/2006/relationships/vmlDrawing" Target="../drawings/vmlDrawing68.vml"/><Relationship Id="rId4" Type="http://schemas.openxmlformats.org/officeDocument/2006/relationships/oleObject" Target="../embeddings/oleObject178.bin"/></Relationships>
</file>

<file path=ppt/slides/_rels/slide169.xml.rels><?xml version="1.0" encoding="UTF-8" standalone="yes"?>
<Relationships xmlns="http://schemas.openxmlformats.org/package/2006/relationships"><Relationship Id="rId3" Type="http://schemas.openxmlformats.org/officeDocument/2006/relationships/oleObject" Target="../embeddings/oleObject179.bin"/><Relationship Id="rId2" Type="http://schemas.openxmlformats.org/officeDocument/2006/relationships/slideLayout" Target="../slideLayouts/slideLayout2.xml"/><Relationship Id="rId1" Type="http://schemas.openxmlformats.org/officeDocument/2006/relationships/vmlDrawing" Target="../drawings/vmlDrawing69.vml"/><Relationship Id="rId4" Type="http://schemas.openxmlformats.org/officeDocument/2006/relationships/oleObject" Target="../embeddings/oleObject180.bin"/></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181.bin"/><Relationship Id="rId2" Type="http://schemas.openxmlformats.org/officeDocument/2006/relationships/slideLayout" Target="../slideLayouts/slideLayout2.xml"/><Relationship Id="rId1" Type="http://schemas.openxmlformats.org/officeDocument/2006/relationships/vmlDrawing" Target="../drawings/vmlDrawing70.vml"/><Relationship Id="rId4" Type="http://schemas.openxmlformats.org/officeDocument/2006/relationships/oleObject" Target="../embeddings/oleObject182.bin"/></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183.bin"/><Relationship Id="rId2" Type="http://schemas.openxmlformats.org/officeDocument/2006/relationships/slideLayout" Target="../slideLayouts/slideLayout2.xml"/><Relationship Id="rId1" Type="http://schemas.openxmlformats.org/officeDocument/2006/relationships/vmlDrawing" Target="../drawings/vmlDrawing71.vml"/><Relationship Id="rId5" Type="http://schemas.openxmlformats.org/officeDocument/2006/relationships/oleObject" Target="../embeddings/oleObject185.bin"/><Relationship Id="rId4" Type="http://schemas.openxmlformats.org/officeDocument/2006/relationships/oleObject" Target="../embeddings/oleObject184.bin"/></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186.bin"/><Relationship Id="rId7" Type="http://schemas.openxmlformats.org/officeDocument/2006/relationships/oleObject" Target="../embeddings/oleObject190.bin"/><Relationship Id="rId2" Type="http://schemas.openxmlformats.org/officeDocument/2006/relationships/slideLayout" Target="../slideLayouts/slideLayout2.xml"/><Relationship Id="rId1" Type="http://schemas.openxmlformats.org/officeDocument/2006/relationships/vmlDrawing" Target="../drawings/vmlDrawing72.vml"/><Relationship Id="rId6" Type="http://schemas.openxmlformats.org/officeDocument/2006/relationships/oleObject" Target="../embeddings/oleObject189.bin"/><Relationship Id="rId5" Type="http://schemas.openxmlformats.org/officeDocument/2006/relationships/oleObject" Target="../embeddings/oleObject188.bin"/><Relationship Id="rId4" Type="http://schemas.openxmlformats.org/officeDocument/2006/relationships/oleObject" Target="../embeddings/oleObject187.bin"/></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191.bin"/><Relationship Id="rId7" Type="http://schemas.openxmlformats.org/officeDocument/2006/relationships/oleObject" Target="../embeddings/oleObject195.bin"/><Relationship Id="rId2" Type="http://schemas.openxmlformats.org/officeDocument/2006/relationships/slideLayout" Target="../slideLayouts/slideLayout2.xml"/><Relationship Id="rId1" Type="http://schemas.openxmlformats.org/officeDocument/2006/relationships/vmlDrawing" Target="../drawings/vmlDrawing73.vml"/><Relationship Id="rId6" Type="http://schemas.openxmlformats.org/officeDocument/2006/relationships/oleObject" Target="../embeddings/oleObject194.bin"/><Relationship Id="rId5" Type="http://schemas.openxmlformats.org/officeDocument/2006/relationships/oleObject" Target="../embeddings/oleObject193.bin"/><Relationship Id="rId4" Type="http://schemas.openxmlformats.org/officeDocument/2006/relationships/oleObject" Target="../embeddings/oleObject192.bin"/></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8" Type="http://schemas.openxmlformats.org/officeDocument/2006/relationships/oleObject" Target="../embeddings/oleObject201.bin"/><Relationship Id="rId3" Type="http://schemas.openxmlformats.org/officeDocument/2006/relationships/oleObject" Target="../embeddings/oleObject196.bin"/><Relationship Id="rId7" Type="http://schemas.openxmlformats.org/officeDocument/2006/relationships/oleObject" Target="../embeddings/oleObject200.bin"/><Relationship Id="rId2" Type="http://schemas.openxmlformats.org/officeDocument/2006/relationships/slideLayout" Target="../slideLayouts/slideLayout2.xml"/><Relationship Id="rId1" Type="http://schemas.openxmlformats.org/officeDocument/2006/relationships/vmlDrawing" Target="../drawings/vmlDrawing74.vml"/><Relationship Id="rId6" Type="http://schemas.openxmlformats.org/officeDocument/2006/relationships/oleObject" Target="../embeddings/oleObject199.bin"/><Relationship Id="rId5" Type="http://schemas.openxmlformats.org/officeDocument/2006/relationships/oleObject" Target="../embeddings/oleObject198.bin"/><Relationship Id="rId4" Type="http://schemas.openxmlformats.org/officeDocument/2006/relationships/oleObject" Target="../embeddings/oleObject197.bin"/></Relationships>
</file>

<file path=ppt/slides/_rels/slide176.xml.rels><?xml version="1.0" encoding="UTF-8" standalone="yes"?>
<Relationships xmlns="http://schemas.openxmlformats.org/package/2006/relationships"><Relationship Id="rId3" Type="http://schemas.openxmlformats.org/officeDocument/2006/relationships/oleObject" Target="../embeddings/oleObject202.bin"/><Relationship Id="rId7" Type="http://schemas.openxmlformats.org/officeDocument/2006/relationships/oleObject" Target="../embeddings/oleObject206.bin"/><Relationship Id="rId2" Type="http://schemas.openxmlformats.org/officeDocument/2006/relationships/slideLayout" Target="../slideLayouts/slideLayout2.xml"/><Relationship Id="rId1" Type="http://schemas.openxmlformats.org/officeDocument/2006/relationships/vmlDrawing" Target="../drawings/vmlDrawing75.vml"/><Relationship Id="rId6" Type="http://schemas.openxmlformats.org/officeDocument/2006/relationships/oleObject" Target="../embeddings/oleObject205.bin"/><Relationship Id="rId5" Type="http://schemas.openxmlformats.org/officeDocument/2006/relationships/oleObject" Target="../embeddings/oleObject204.bin"/><Relationship Id="rId4" Type="http://schemas.openxmlformats.org/officeDocument/2006/relationships/oleObject" Target="../embeddings/oleObject203.bin"/></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207.bin"/><Relationship Id="rId7" Type="http://schemas.openxmlformats.org/officeDocument/2006/relationships/oleObject" Target="../embeddings/oleObject211.bin"/><Relationship Id="rId2" Type="http://schemas.openxmlformats.org/officeDocument/2006/relationships/slideLayout" Target="../slideLayouts/slideLayout2.xml"/><Relationship Id="rId1" Type="http://schemas.openxmlformats.org/officeDocument/2006/relationships/vmlDrawing" Target="../drawings/vmlDrawing76.vml"/><Relationship Id="rId6" Type="http://schemas.openxmlformats.org/officeDocument/2006/relationships/oleObject" Target="../embeddings/oleObject210.bin"/><Relationship Id="rId5" Type="http://schemas.openxmlformats.org/officeDocument/2006/relationships/oleObject" Target="../embeddings/oleObject209.bin"/><Relationship Id="rId4" Type="http://schemas.openxmlformats.org/officeDocument/2006/relationships/oleObject" Target="../embeddings/oleObject208.bin"/></Relationships>
</file>

<file path=ppt/slides/_rels/slide178.xml.rels><?xml version="1.0" encoding="UTF-8" standalone="yes"?>
<Relationships xmlns="http://schemas.openxmlformats.org/package/2006/relationships"><Relationship Id="rId3" Type="http://schemas.openxmlformats.org/officeDocument/2006/relationships/oleObject" Target="../embeddings/oleObject212.bin"/><Relationship Id="rId7" Type="http://schemas.openxmlformats.org/officeDocument/2006/relationships/oleObject" Target="../embeddings/oleObject216.bin"/><Relationship Id="rId2" Type="http://schemas.openxmlformats.org/officeDocument/2006/relationships/slideLayout" Target="../slideLayouts/slideLayout2.xml"/><Relationship Id="rId1" Type="http://schemas.openxmlformats.org/officeDocument/2006/relationships/vmlDrawing" Target="../drawings/vmlDrawing77.vml"/><Relationship Id="rId6" Type="http://schemas.openxmlformats.org/officeDocument/2006/relationships/oleObject" Target="../embeddings/oleObject215.bin"/><Relationship Id="rId5" Type="http://schemas.openxmlformats.org/officeDocument/2006/relationships/oleObject" Target="../embeddings/oleObject214.bin"/><Relationship Id="rId4" Type="http://schemas.openxmlformats.org/officeDocument/2006/relationships/oleObject" Target="../embeddings/oleObject213.bin"/></Relationships>
</file>

<file path=ppt/slides/_rels/slide179.xml.rels><?xml version="1.0" encoding="UTF-8" standalone="yes"?>
<Relationships xmlns="http://schemas.openxmlformats.org/package/2006/relationships"><Relationship Id="rId8" Type="http://schemas.openxmlformats.org/officeDocument/2006/relationships/oleObject" Target="../embeddings/oleObject222.bin"/><Relationship Id="rId3" Type="http://schemas.openxmlformats.org/officeDocument/2006/relationships/oleObject" Target="../embeddings/oleObject217.bin"/><Relationship Id="rId7" Type="http://schemas.openxmlformats.org/officeDocument/2006/relationships/oleObject" Target="../embeddings/oleObject221.bin"/><Relationship Id="rId2" Type="http://schemas.openxmlformats.org/officeDocument/2006/relationships/slideLayout" Target="../slideLayouts/slideLayout2.xml"/><Relationship Id="rId1" Type="http://schemas.openxmlformats.org/officeDocument/2006/relationships/vmlDrawing" Target="../drawings/vmlDrawing78.vml"/><Relationship Id="rId6" Type="http://schemas.openxmlformats.org/officeDocument/2006/relationships/oleObject" Target="../embeddings/oleObject220.bin"/><Relationship Id="rId5" Type="http://schemas.openxmlformats.org/officeDocument/2006/relationships/oleObject" Target="../embeddings/oleObject219.bin"/><Relationship Id="rId10" Type="http://schemas.openxmlformats.org/officeDocument/2006/relationships/oleObject" Target="../embeddings/oleObject224.bin"/><Relationship Id="rId4" Type="http://schemas.openxmlformats.org/officeDocument/2006/relationships/oleObject" Target="../embeddings/oleObject218.bin"/><Relationship Id="rId9" Type="http://schemas.openxmlformats.org/officeDocument/2006/relationships/oleObject" Target="../embeddings/oleObject223.bin"/></Relationships>
</file>

<file path=ppt/slides/_rels/slide180.xml.rels><?xml version="1.0" encoding="UTF-8" standalone="yes"?>
<Relationships xmlns="http://schemas.openxmlformats.org/package/2006/relationships"><Relationship Id="rId8" Type="http://schemas.openxmlformats.org/officeDocument/2006/relationships/oleObject" Target="../embeddings/oleObject230.bin"/><Relationship Id="rId3" Type="http://schemas.openxmlformats.org/officeDocument/2006/relationships/oleObject" Target="../embeddings/oleObject225.bin"/><Relationship Id="rId7" Type="http://schemas.openxmlformats.org/officeDocument/2006/relationships/oleObject" Target="../embeddings/oleObject229.bin"/><Relationship Id="rId2" Type="http://schemas.openxmlformats.org/officeDocument/2006/relationships/slideLayout" Target="../slideLayouts/slideLayout2.xml"/><Relationship Id="rId1" Type="http://schemas.openxmlformats.org/officeDocument/2006/relationships/vmlDrawing" Target="../drawings/vmlDrawing79.vml"/><Relationship Id="rId6" Type="http://schemas.openxmlformats.org/officeDocument/2006/relationships/oleObject" Target="../embeddings/oleObject228.bin"/><Relationship Id="rId5" Type="http://schemas.openxmlformats.org/officeDocument/2006/relationships/oleObject" Target="../embeddings/oleObject227.bin"/><Relationship Id="rId4" Type="http://schemas.openxmlformats.org/officeDocument/2006/relationships/oleObject" Target="../embeddings/oleObject226.bin"/></Relationships>
</file>

<file path=ppt/slides/_rels/slide181.xml.rels><?xml version="1.0" encoding="UTF-8" standalone="yes"?>
<Relationships xmlns="http://schemas.openxmlformats.org/package/2006/relationships"><Relationship Id="rId3" Type="http://schemas.openxmlformats.org/officeDocument/2006/relationships/oleObject" Target="../embeddings/oleObject231.bin"/><Relationship Id="rId2" Type="http://schemas.openxmlformats.org/officeDocument/2006/relationships/slideLayout" Target="../slideLayouts/slideLayout2.xml"/><Relationship Id="rId1" Type="http://schemas.openxmlformats.org/officeDocument/2006/relationships/vmlDrawing" Target="../drawings/vmlDrawing80.vml"/><Relationship Id="rId5" Type="http://schemas.openxmlformats.org/officeDocument/2006/relationships/oleObject" Target="../embeddings/oleObject233.bin"/><Relationship Id="rId4" Type="http://schemas.openxmlformats.org/officeDocument/2006/relationships/oleObject" Target="../embeddings/oleObject232.bin"/></Relationships>
</file>

<file path=ppt/slides/_rels/slide182.xml.rels><?xml version="1.0" encoding="UTF-8" standalone="yes"?>
<Relationships xmlns="http://schemas.openxmlformats.org/package/2006/relationships"><Relationship Id="rId8" Type="http://schemas.openxmlformats.org/officeDocument/2006/relationships/oleObject" Target="../embeddings/oleObject239.bin"/><Relationship Id="rId3" Type="http://schemas.openxmlformats.org/officeDocument/2006/relationships/oleObject" Target="../embeddings/oleObject234.bin"/><Relationship Id="rId7" Type="http://schemas.openxmlformats.org/officeDocument/2006/relationships/oleObject" Target="../embeddings/oleObject238.bin"/><Relationship Id="rId2" Type="http://schemas.openxmlformats.org/officeDocument/2006/relationships/slideLayout" Target="../slideLayouts/slideLayout2.xml"/><Relationship Id="rId1" Type="http://schemas.openxmlformats.org/officeDocument/2006/relationships/vmlDrawing" Target="../drawings/vmlDrawing81.vml"/><Relationship Id="rId6" Type="http://schemas.openxmlformats.org/officeDocument/2006/relationships/oleObject" Target="../embeddings/oleObject237.bin"/><Relationship Id="rId5" Type="http://schemas.openxmlformats.org/officeDocument/2006/relationships/oleObject" Target="../embeddings/oleObject236.bin"/><Relationship Id="rId4" Type="http://schemas.openxmlformats.org/officeDocument/2006/relationships/oleObject" Target="../embeddings/oleObject235.bin"/></Relationships>
</file>

<file path=ppt/slides/_rels/slide183.xml.rels><?xml version="1.0" encoding="UTF-8" standalone="yes"?>
<Relationships xmlns="http://schemas.openxmlformats.org/package/2006/relationships"><Relationship Id="rId3" Type="http://schemas.openxmlformats.org/officeDocument/2006/relationships/oleObject" Target="../embeddings/oleObject240.bin"/><Relationship Id="rId2" Type="http://schemas.openxmlformats.org/officeDocument/2006/relationships/slideLayout" Target="../slideLayouts/slideLayout2.xml"/><Relationship Id="rId1" Type="http://schemas.openxmlformats.org/officeDocument/2006/relationships/vmlDrawing" Target="../drawings/vmlDrawing82.vml"/><Relationship Id="rId5" Type="http://schemas.openxmlformats.org/officeDocument/2006/relationships/oleObject" Target="../embeddings/oleObject242.bin"/><Relationship Id="rId4" Type="http://schemas.openxmlformats.org/officeDocument/2006/relationships/oleObject" Target="../embeddings/oleObject241.bin"/></Relationships>
</file>

<file path=ppt/slides/_rels/slide184.xml.rels><?xml version="1.0" encoding="UTF-8" standalone="yes"?>
<Relationships xmlns="http://schemas.openxmlformats.org/package/2006/relationships"><Relationship Id="rId8" Type="http://schemas.openxmlformats.org/officeDocument/2006/relationships/oleObject" Target="../embeddings/oleObject248.bin"/><Relationship Id="rId3" Type="http://schemas.openxmlformats.org/officeDocument/2006/relationships/oleObject" Target="../embeddings/oleObject243.bin"/><Relationship Id="rId7" Type="http://schemas.openxmlformats.org/officeDocument/2006/relationships/oleObject" Target="../embeddings/oleObject247.bin"/><Relationship Id="rId2" Type="http://schemas.openxmlformats.org/officeDocument/2006/relationships/slideLayout" Target="../slideLayouts/slideLayout2.xml"/><Relationship Id="rId1" Type="http://schemas.openxmlformats.org/officeDocument/2006/relationships/vmlDrawing" Target="../drawings/vmlDrawing83.vml"/><Relationship Id="rId6" Type="http://schemas.openxmlformats.org/officeDocument/2006/relationships/oleObject" Target="../embeddings/oleObject246.bin"/><Relationship Id="rId5" Type="http://schemas.openxmlformats.org/officeDocument/2006/relationships/oleObject" Target="../embeddings/oleObject245.bin"/><Relationship Id="rId4" Type="http://schemas.openxmlformats.org/officeDocument/2006/relationships/oleObject" Target="../embeddings/oleObject244.bin"/></Relationships>
</file>

<file path=ppt/slides/_rels/slide185.xml.rels><?xml version="1.0" encoding="UTF-8" standalone="yes"?>
<Relationships xmlns="http://schemas.openxmlformats.org/package/2006/relationships"><Relationship Id="rId3" Type="http://schemas.openxmlformats.org/officeDocument/2006/relationships/oleObject" Target="../embeddings/oleObject249.bin"/><Relationship Id="rId2" Type="http://schemas.openxmlformats.org/officeDocument/2006/relationships/slideLayout" Target="../slideLayouts/slideLayout2.xml"/><Relationship Id="rId1" Type="http://schemas.openxmlformats.org/officeDocument/2006/relationships/vmlDrawing" Target="../drawings/vmlDrawing84.vml"/><Relationship Id="rId5" Type="http://schemas.openxmlformats.org/officeDocument/2006/relationships/oleObject" Target="../embeddings/oleObject251.bin"/><Relationship Id="rId4" Type="http://schemas.openxmlformats.org/officeDocument/2006/relationships/oleObject" Target="../embeddings/oleObject250.bin"/></Relationships>
</file>

<file path=ppt/slides/_rels/slide186.xml.rels><?xml version="1.0" encoding="UTF-8" standalone="yes"?>
<Relationships xmlns="http://schemas.openxmlformats.org/package/2006/relationships"><Relationship Id="rId3" Type="http://schemas.openxmlformats.org/officeDocument/2006/relationships/oleObject" Target="../embeddings/oleObject252.bin"/><Relationship Id="rId7" Type="http://schemas.openxmlformats.org/officeDocument/2006/relationships/oleObject" Target="../embeddings/oleObject256.bin"/><Relationship Id="rId2" Type="http://schemas.openxmlformats.org/officeDocument/2006/relationships/slideLayout" Target="../slideLayouts/slideLayout2.xml"/><Relationship Id="rId1" Type="http://schemas.openxmlformats.org/officeDocument/2006/relationships/vmlDrawing" Target="../drawings/vmlDrawing85.vml"/><Relationship Id="rId6" Type="http://schemas.openxmlformats.org/officeDocument/2006/relationships/oleObject" Target="../embeddings/oleObject255.bin"/><Relationship Id="rId5" Type="http://schemas.openxmlformats.org/officeDocument/2006/relationships/oleObject" Target="../embeddings/oleObject254.bin"/><Relationship Id="rId4" Type="http://schemas.openxmlformats.org/officeDocument/2006/relationships/oleObject" Target="../embeddings/oleObject253.bin"/></Relationships>
</file>

<file path=ppt/slides/_rels/slide187.xml.rels><?xml version="1.0" encoding="UTF-8" standalone="yes"?>
<Relationships xmlns="http://schemas.openxmlformats.org/package/2006/relationships"><Relationship Id="rId3" Type="http://schemas.openxmlformats.org/officeDocument/2006/relationships/oleObject" Target="../embeddings/oleObject257.bin"/><Relationship Id="rId7" Type="http://schemas.openxmlformats.org/officeDocument/2006/relationships/oleObject" Target="../embeddings/oleObject261.bin"/><Relationship Id="rId2" Type="http://schemas.openxmlformats.org/officeDocument/2006/relationships/slideLayout" Target="../slideLayouts/slideLayout2.xml"/><Relationship Id="rId1" Type="http://schemas.openxmlformats.org/officeDocument/2006/relationships/vmlDrawing" Target="../drawings/vmlDrawing86.vml"/><Relationship Id="rId6" Type="http://schemas.openxmlformats.org/officeDocument/2006/relationships/oleObject" Target="../embeddings/oleObject260.bin"/><Relationship Id="rId5" Type="http://schemas.openxmlformats.org/officeDocument/2006/relationships/oleObject" Target="../embeddings/oleObject259.bin"/><Relationship Id="rId4" Type="http://schemas.openxmlformats.org/officeDocument/2006/relationships/oleObject" Target="../embeddings/oleObject258.bin"/></Relationships>
</file>

<file path=ppt/slides/_rels/slide188.xml.rels><?xml version="1.0" encoding="UTF-8" standalone="yes"?>
<Relationships xmlns="http://schemas.openxmlformats.org/package/2006/relationships"><Relationship Id="rId3" Type="http://schemas.openxmlformats.org/officeDocument/2006/relationships/oleObject" Target="../embeddings/oleObject262.bin"/><Relationship Id="rId7" Type="http://schemas.openxmlformats.org/officeDocument/2006/relationships/oleObject" Target="../embeddings/oleObject266.bin"/><Relationship Id="rId2" Type="http://schemas.openxmlformats.org/officeDocument/2006/relationships/slideLayout" Target="../slideLayouts/slideLayout2.xml"/><Relationship Id="rId1" Type="http://schemas.openxmlformats.org/officeDocument/2006/relationships/vmlDrawing" Target="../drawings/vmlDrawing87.vml"/><Relationship Id="rId6" Type="http://schemas.openxmlformats.org/officeDocument/2006/relationships/oleObject" Target="../embeddings/oleObject265.bin"/><Relationship Id="rId5" Type="http://schemas.openxmlformats.org/officeDocument/2006/relationships/oleObject" Target="../embeddings/oleObject264.bin"/><Relationship Id="rId4" Type="http://schemas.openxmlformats.org/officeDocument/2006/relationships/oleObject" Target="../embeddings/oleObject263.bin"/></Relationships>
</file>

<file path=ppt/slides/_rels/slide189.xml.rels><?xml version="1.0" encoding="UTF-8" standalone="yes"?>
<Relationships xmlns="http://schemas.openxmlformats.org/package/2006/relationships"><Relationship Id="rId3" Type="http://schemas.openxmlformats.org/officeDocument/2006/relationships/oleObject" Target="../embeddings/oleObject267.bin"/><Relationship Id="rId2" Type="http://schemas.openxmlformats.org/officeDocument/2006/relationships/slideLayout" Target="../slideLayouts/slideLayout2.xml"/><Relationship Id="rId1" Type="http://schemas.openxmlformats.org/officeDocument/2006/relationships/vmlDrawing" Target="../drawings/vmlDrawing88.vml"/><Relationship Id="rId6" Type="http://schemas.openxmlformats.org/officeDocument/2006/relationships/oleObject" Target="../embeddings/oleObject270.bin"/><Relationship Id="rId5" Type="http://schemas.openxmlformats.org/officeDocument/2006/relationships/oleObject" Target="../embeddings/oleObject269.bin"/><Relationship Id="rId4" Type="http://schemas.openxmlformats.org/officeDocument/2006/relationships/oleObject" Target="../embeddings/oleObject268.bin"/></Relationships>
</file>

<file path=ppt/slides/_rels/slide190.xml.rels><?xml version="1.0" encoding="UTF-8" standalone="yes"?>
<Relationships xmlns="http://schemas.openxmlformats.org/package/2006/relationships"><Relationship Id="rId3" Type="http://schemas.openxmlformats.org/officeDocument/2006/relationships/oleObject" Target="../embeddings/oleObject271.bin"/><Relationship Id="rId2" Type="http://schemas.openxmlformats.org/officeDocument/2006/relationships/slideLayout" Target="../slideLayouts/slideLayout2.xml"/><Relationship Id="rId1" Type="http://schemas.openxmlformats.org/officeDocument/2006/relationships/vmlDrawing" Target="../drawings/vmlDrawing89.vml"/><Relationship Id="rId6" Type="http://schemas.openxmlformats.org/officeDocument/2006/relationships/oleObject" Target="../embeddings/oleObject274.bin"/><Relationship Id="rId5" Type="http://schemas.openxmlformats.org/officeDocument/2006/relationships/oleObject" Target="../embeddings/oleObject273.bin"/><Relationship Id="rId4" Type="http://schemas.openxmlformats.org/officeDocument/2006/relationships/oleObject" Target="../embeddings/oleObject272.bin"/></Relationships>
</file>

<file path=ppt/slides/_rels/slide191.xml.rels><?xml version="1.0" encoding="UTF-8" standalone="yes"?>
<Relationships xmlns="http://schemas.openxmlformats.org/package/2006/relationships"><Relationship Id="rId3" Type="http://schemas.openxmlformats.org/officeDocument/2006/relationships/oleObject" Target="../embeddings/oleObject275.bin"/><Relationship Id="rId7" Type="http://schemas.openxmlformats.org/officeDocument/2006/relationships/oleObject" Target="../embeddings/oleObject279.bin"/><Relationship Id="rId2" Type="http://schemas.openxmlformats.org/officeDocument/2006/relationships/slideLayout" Target="../slideLayouts/slideLayout2.xml"/><Relationship Id="rId1" Type="http://schemas.openxmlformats.org/officeDocument/2006/relationships/vmlDrawing" Target="../drawings/vmlDrawing90.vml"/><Relationship Id="rId6" Type="http://schemas.openxmlformats.org/officeDocument/2006/relationships/oleObject" Target="../embeddings/oleObject278.bin"/><Relationship Id="rId5" Type="http://schemas.openxmlformats.org/officeDocument/2006/relationships/oleObject" Target="../embeddings/oleObject277.bin"/><Relationship Id="rId4" Type="http://schemas.openxmlformats.org/officeDocument/2006/relationships/oleObject" Target="../embeddings/oleObject276.bin"/></Relationships>
</file>

<file path=ppt/slides/_rels/slide192.xml.rels><?xml version="1.0" encoding="UTF-8" standalone="yes"?>
<Relationships xmlns="http://schemas.openxmlformats.org/package/2006/relationships"><Relationship Id="rId3" Type="http://schemas.openxmlformats.org/officeDocument/2006/relationships/oleObject" Target="../embeddings/oleObject280.bin"/><Relationship Id="rId2" Type="http://schemas.openxmlformats.org/officeDocument/2006/relationships/slideLayout" Target="../slideLayouts/slideLayout2.xml"/><Relationship Id="rId1" Type="http://schemas.openxmlformats.org/officeDocument/2006/relationships/vmlDrawing" Target="../drawings/vmlDrawing91.vml"/><Relationship Id="rId6" Type="http://schemas.openxmlformats.org/officeDocument/2006/relationships/oleObject" Target="../embeddings/oleObject283.bin"/><Relationship Id="rId5" Type="http://schemas.openxmlformats.org/officeDocument/2006/relationships/oleObject" Target="../embeddings/oleObject282.bin"/><Relationship Id="rId4" Type="http://schemas.openxmlformats.org/officeDocument/2006/relationships/oleObject" Target="../embeddings/oleObject281.bin"/></Relationships>
</file>

<file path=ppt/slides/_rels/slide193.xml.rels><?xml version="1.0" encoding="UTF-8" standalone="yes"?>
<Relationships xmlns="http://schemas.openxmlformats.org/package/2006/relationships"><Relationship Id="rId3" Type="http://schemas.openxmlformats.org/officeDocument/2006/relationships/oleObject" Target="../embeddings/oleObject284.bin"/><Relationship Id="rId2" Type="http://schemas.openxmlformats.org/officeDocument/2006/relationships/slideLayout" Target="../slideLayouts/slideLayout2.xml"/><Relationship Id="rId1" Type="http://schemas.openxmlformats.org/officeDocument/2006/relationships/vmlDrawing" Target="../drawings/vmlDrawing92.vml"/><Relationship Id="rId6" Type="http://schemas.openxmlformats.org/officeDocument/2006/relationships/oleObject" Target="../embeddings/oleObject287.bin"/><Relationship Id="rId5" Type="http://schemas.openxmlformats.org/officeDocument/2006/relationships/oleObject" Target="../embeddings/oleObject286.bin"/><Relationship Id="rId4" Type="http://schemas.openxmlformats.org/officeDocument/2006/relationships/oleObject" Target="../embeddings/oleObject285.bin"/></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3" Type="http://schemas.openxmlformats.org/officeDocument/2006/relationships/oleObject" Target="../embeddings/oleObject288.bin"/><Relationship Id="rId2" Type="http://schemas.openxmlformats.org/officeDocument/2006/relationships/slideLayout" Target="../slideLayouts/slideLayout2.xml"/><Relationship Id="rId1" Type="http://schemas.openxmlformats.org/officeDocument/2006/relationships/vmlDrawing" Target="../drawings/vmlDrawing93.vml"/><Relationship Id="rId6" Type="http://schemas.openxmlformats.org/officeDocument/2006/relationships/oleObject" Target="../embeddings/oleObject291.bin"/><Relationship Id="rId5" Type="http://schemas.openxmlformats.org/officeDocument/2006/relationships/oleObject" Target="../embeddings/oleObject290.bin"/><Relationship Id="rId4" Type="http://schemas.openxmlformats.org/officeDocument/2006/relationships/oleObject" Target="../embeddings/oleObject289.bin"/></Relationships>
</file>

<file path=ppt/slides/_rels/slide196.xml.rels><?xml version="1.0" encoding="UTF-8" standalone="yes"?>
<Relationships xmlns="http://schemas.openxmlformats.org/package/2006/relationships"><Relationship Id="rId3" Type="http://schemas.openxmlformats.org/officeDocument/2006/relationships/oleObject" Target="../embeddings/oleObject292.bin"/><Relationship Id="rId7" Type="http://schemas.openxmlformats.org/officeDocument/2006/relationships/oleObject" Target="../embeddings/oleObject296.bin"/><Relationship Id="rId2" Type="http://schemas.openxmlformats.org/officeDocument/2006/relationships/slideLayout" Target="../slideLayouts/slideLayout2.xml"/><Relationship Id="rId1" Type="http://schemas.openxmlformats.org/officeDocument/2006/relationships/vmlDrawing" Target="../drawings/vmlDrawing94.vml"/><Relationship Id="rId6" Type="http://schemas.openxmlformats.org/officeDocument/2006/relationships/oleObject" Target="../embeddings/oleObject295.bin"/><Relationship Id="rId5" Type="http://schemas.openxmlformats.org/officeDocument/2006/relationships/oleObject" Target="../embeddings/oleObject294.bin"/><Relationship Id="rId4" Type="http://schemas.openxmlformats.org/officeDocument/2006/relationships/oleObject" Target="../embeddings/oleObject293.bin"/></Relationships>
</file>

<file path=ppt/slides/_rels/slide197.xml.rels><?xml version="1.0" encoding="UTF-8" standalone="yes"?>
<Relationships xmlns="http://schemas.openxmlformats.org/package/2006/relationships"><Relationship Id="rId3" Type="http://schemas.openxmlformats.org/officeDocument/2006/relationships/oleObject" Target="../embeddings/oleObject297.bin"/><Relationship Id="rId2" Type="http://schemas.openxmlformats.org/officeDocument/2006/relationships/slideLayout" Target="../slideLayouts/slideLayout2.xml"/><Relationship Id="rId1" Type="http://schemas.openxmlformats.org/officeDocument/2006/relationships/vmlDrawing" Target="../drawings/vmlDrawing95.vml"/><Relationship Id="rId6" Type="http://schemas.openxmlformats.org/officeDocument/2006/relationships/oleObject" Target="../embeddings/oleObject300.bin"/><Relationship Id="rId5" Type="http://schemas.openxmlformats.org/officeDocument/2006/relationships/oleObject" Target="../embeddings/oleObject299.bin"/><Relationship Id="rId4" Type="http://schemas.openxmlformats.org/officeDocument/2006/relationships/oleObject" Target="../embeddings/oleObject298.bin"/></Relationships>
</file>

<file path=ppt/slides/_rels/slide198.xml.rels><?xml version="1.0" encoding="UTF-8" standalone="yes"?>
<Relationships xmlns="http://schemas.openxmlformats.org/package/2006/relationships"><Relationship Id="rId3" Type="http://schemas.openxmlformats.org/officeDocument/2006/relationships/oleObject" Target="../embeddings/oleObject301.bin"/><Relationship Id="rId2" Type="http://schemas.openxmlformats.org/officeDocument/2006/relationships/slideLayout" Target="../slideLayouts/slideLayout2.xml"/><Relationship Id="rId1" Type="http://schemas.openxmlformats.org/officeDocument/2006/relationships/vmlDrawing" Target="../drawings/vmlDrawing96.vml"/><Relationship Id="rId5" Type="http://schemas.openxmlformats.org/officeDocument/2006/relationships/oleObject" Target="../embeddings/oleObject303.bin"/><Relationship Id="rId4" Type="http://schemas.openxmlformats.org/officeDocument/2006/relationships/oleObject" Target="../embeddings/oleObject302.bin"/></Relationships>
</file>

<file path=ppt/slides/_rels/slide199.xml.rels><?xml version="1.0" encoding="UTF-8" standalone="yes"?>
<Relationships xmlns="http://schemas.openxmlformats.org/package/2006/relationships"><Relationship Id="rId3" Type="http://schemas.openxmlformats.org/officeDocument/2006/relationships/oleObject" Target="../embeddings/oleObject304.bin"/><Relationship Id="rId2" Type="http://schemas.openxmlformats.org/officeDocument/2006/relationships/slideLayout" Target="../slideLayouts/slideLayout2.xml"/><Relationship Id="rId1" Type="http://schemas.openxmlformats.org/officeDocument/2006/relationships/vmlDrawing" Target="../drawings/vmlDrawing97.vml"/><Relationship Id="rId6" Type="http://schemas.openxmlformats.org/officeDocument/2006/relationships/oleObject" Target="../embeddings/oleObject307.bin"/><Relationship Id="rId5" Type="http://schemas.openxmlformats.org/officeDocument/2006/relationships/oleObject" Target="../embeddings/oleObject306.bin"/><Relationship Id="rId4" Type="http://schemas.openxmlformats.org/officeDocument/2006/relationships/oleObject" Target="../embeddings/oleObject305.bin"/></Relationships>
</file>

<file path=ppt/slides/_rels/slide200.xml.rels><?xml version="1.0" encoding="UTF-8" standalone="yes"?>
<Relationships xmlns="http://schemas.openxmlformats.org/package/2006/relationships"><Relationship Id="rId3" Type="http://schemas.openxmlformats.org/officeDocument/2006/relationships/oleObject" Target="../embeddings/oleObject308.bin"/><Relationship Id="rId2" Type="http://schemas.openxmlformats.org/officeDocument/2006/relationships/slideLayout" Target="../slideLayouts/slideLayout2.xml"/><Relationship Id="rId1" Type="http://schemas.openxmlformats.org/officeDocument/2006/relationships/vmlDrawing" Target="../drawings/vmlDrawing98.v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38.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339.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341.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43.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344.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345.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347.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348.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349.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image" Target="../media/image352.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353.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354.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355.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356.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57.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58.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359.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362.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363.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364.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099050" cy="3048000"/>
          </a:xfrm>
          <a:prstGeom prst="rect">
            <a:avLst/>
          </a:prstGeom>
          <a:noFill/>
          <a:ln w="9525">
            <a:noFill/>
            <a:miter lim="800000"/>
            <a:headEnd/>
            <a:tailEnd/>
          </a:ln>
        </p:spPr>
        <p:txBody>
          <a:bodyPr anchor="ctr"/>
          <a:lstStyle/>
          <a:p>
            <a:pPr algn="l">
              <a:lnSpc>
                <a:spcPct val="80000"/>
              </a:lnSpc>
            </a:pPr>
            <a:r>
              <a:rPr lang="ar-SA" sz="4000" b="1" dirty="0" smtClean="0">
                <a:solidFill>
                  <a:srgbClr val="376092"/>
                </a:solidFill>
                <a:latin typeface="AYM Wadiy S_U normal."/>
                <a:cs typeface="Times New Roman" pitchFamily="18" charset="0"/>
              </a:rPr>
              <a:t>مبـــادئ الريـاضيــات</a:t>
            </a:r>
          </a:p>
          <a:p>
            <a:pPr algn="l">
              <a:lnSpc>
                <a:spcPct val="80000"/>
              </a:lnSpc>
            </a:pPr>
            <a:endParaRPr lang="ar-SA" sz="4000" b="1" dirty="0">
              <a:solidFill>
                <a:srgbClr val="376092"/>
              </a:solidFill>
              <a:latin typeface="AYM Wadiy S_U normal."/>
              <a:cs typeface="Times New Roman" pitchFamily="18" charset="0"/>
            </a:endParaRPr>
          </a:p>
          <a:p>
            <a:pPr algn="l">
              <a:lnSpc>
                <a:spcPct val="80000"/>
              </a:lnSpc>
            </a:pPr>
            <a:r>
              <a:rPr lang="ar-SA" sz="4000" b="1" dirty="0" smtClean="0">
                <a:solidFill>
                  <a:srgbClr val="7F7F7F"/>
                </a:solidFill>
                <a:latin typeface="Calibri" pitchFamily="34" charset="0"/>
                <a:cs typeface="Times New Roman" pitchFamily="18" charset="0"/>
              </a:rPr>
              <a:t>د</a:t>
            </a:r>
            <a:r>
              <a:rPr lang="ar-SA" sz="4000" b="1" dirty="0">
                <a:solidFill>
                  <a:srgbClr val="7F7F7F"/>
                </a:solidFill>
                <a:latin typeface="Calibri" pitchFamily="34" charset="0"/>
                <a:cs typeface="Times New Roman" pitchFamily="18" charset="0"/>
              </a:rPr>
              <a:t>.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2" end="2"/>
                                            </p:txEl>
                                          </p:spTgt>
                                        </p:tgtEl>
                                        <p:attrNameLst>
                                          <p:attrName>style.visibility</p:attrName>
                                        </p:attrNameLst>
                                      </p:cBhvr>
                                      <p:to>
                                        <p:strVal val="visible"/>
                                      </p:to>
                                    </p:set>
                                    <p:animEffect transition="in" filter="fade">
                                      <p:cBhvr>
                                        <p:cTn id="10"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5400" dirty="0" smtClean="0">
                <a:solidFill>
                  <a:srgbClr val="376092"/>
                </a:solidFill>
                <a:cs typeface="Arial" pitchFamily="34" charset="0"/>
              </a:rPr>
              <a:t>محــاضرة تمهيــدية</a:t>
            </a:r>
            <a:endParaRPr lang="en-US" sz="5400"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2133600"/>
          </a:xfrm>
        </p:spPr>
        <p:txBody>
          <a:bodyPr/>
          <a:lstStyle/>
          <a:p>
            <a:pPr eaLnBrk="1" hangingPunct="1"/>
            <a:r>
              <a:rPr lang="ar-SA" sz="4000" b="1" dirty="0" smtClean="0">
                <a:solidFill>
                  <a:schemeClr val="tx1"/>
                </a:solidFill>
                <a:cs typeface="Arial" pitchFamily="34" charset="0"/>
              </a:rPr>
              <a:t>الرياضيات</a:t>
            </a:r>
          </a:p>
          <a:p>
            <a:pPr eaLnBrk="1" hangingPunct="1"/>
            <a:r>
              <a:rPr lang="en-US" sz="4000" b="1" dirty="0" smtClean="0">
                <a:solidFill>
                  <a:schemeClr val="tx1"/>
                </a:solidFill>
                <a:cs typeface="Arial" pitchFamily="34" charset="0"/>
              </a:rPr>
              <a:t>Mathematics</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20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376092"/>
                </a:solidFill>
                <a:cs typeface="Arial" pitchFamily="34" charset="0"/>
              </a:rPr>
              <a:t>مقدمة:</a:t>
            </a:r>
          </a:p>
        </p:txBody>
      </p:sp>
      <p:graphicFrame>
        <p:nvGraphicFramePr>
          <p:cNvPr id="5" name="عنصر نائب للمحتوى 4"/>
          <p:cNvGraphicFramePr>
            <a:graphicFrameLocks noGrp="1"/>
          </p:cNvGraphicFramePr>
          <p:nvPr>
            <p:ph idx="1"/>
            <p:extLst>
              <p:ext uri="{D42A27DB-BD31-4B8C-83A1-F6EECF244321}">
                <p14:modId xmlns="" xmlns:p14="http://schemas.microsoft.com/office/powerpoint/2010/main" val="156716613"/>
              </p:ext>
            </p:extLst>
          </p:nvPr>
        </p:nvGraphicFramePr>
        <p:xfrm>
          <a:off x="228600" y="1295400"/>
          <a:ext cx="9144000"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F5CB1E59-3D4E-4B28-A748-8561B214BD34}"/>
                                            </p:graphicEl>
                                          </p:spTgt>
                                        </p:tgtEl>
                                        <p:attrNameLst>
                                          <p:attrName>style.visibility</p:attrName>
                                        </p:attrNameLst>
                                      </p:cBhvr>
                                      <p:to>
                                        <p:strVal val="visible"/>
                                      </p:to>
                                    </p:set>
                                    <p:anim calcmode="lin" valueType="num">
                                      <p:cBhvr additive="base">
                                        <p:cTn id="7" dur="500" fill="hold"/>
                                        <p:tgtEl>
                                          <p:spTgt spid="5">
                                            <p:graphicEl>
                                              <a:dgm id="{F5CB1E59-3D4E-4B28-A748-8561B214BD3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F5CB1E59-3D4E-4B28-A748-8561B214BD34}"/>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E589023-F842-4D8B-885A-38CA836651D0}"/>
                                            </p:graphicEl>
                                          </p:spTgt>
                                        </p:tgtEl>
                                        <p:attrNameLst>
                                          <p:attrName>style.visibility</p:attrName>
                                        </p:attrNameLst>
                                      </p:cBhvr>
                                      <p:to>
                                        <p:strVal val="visible"/>
                                      </p:to>
                                    </p:set>
                                    <p:anim calcmode="lin" valueType="num">
                                      <p:cBhvr additive="base">
                                        <p:cTn id="13" dur="500" fill="hold"/>
                                        <p:tgtEl>
                                          <p:spTgt spid="5">
                                            <p:graphicEl>
                                              <a:dgm id="{FE589023-F842-4D8B-885A-38CA836651D0}"/>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E589023-F842-4D8B-885A-38CA836651D0}"/>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graphicEl>
                                              <a:dgm id="{94C80314-D8F8-4817-93CF-218F012AB64E}"/>
                                            </p:graphicEl>
                                          </p:spTgt>
                                        </p:tgtEl>
                                        <p:attrNameLst>
                                          <p:attrName>style.visibility</p:attrName>
                                        </p:attrNameLst>
                                      </p:cBhvr>
                                      <p:to>
                                        <p:strVal val="visible"/>
                                      </p:to>
                                    </p:set>
                                    <p:anim calcmode="lin" valueType="num">
                                      <p:cBhvr additive="base">
                                        <p:cTn id="17" dur="500" fill="hold"/>
                                        <p:tgtEl>
                                          <p:spTgt spid="5">
                                            <p:graphicEl>
                                              <a:dgm id="{94C80314-D8F8-4817-93CF-218F012AB64E}"/>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graphicEl>
                                              <a:dgm id="{94C80314-D8F8-4817-93CF-218F012AB64E}"/>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graphicEl>
                                              <a:dgm id="{C34162F9-0A5A-484A-BC07-02FA35B2ECCE}"/>
                                            </p:graphicEl>
                                          </p:spTgt>
                                        </p:tgtEl>
                                        <p:attrNameLst>
                                          <p:attrName>style.visibility</p:attrName>
                                        </p:attrNameLst>
                                      </p:cBhvr>
                                      <p:to>
                                        <p:strVal val="visible"/>
                                      </p:to>
                                    </p:set>
                                    <p:anim calcmode="lin" valueType="num">
                                      <p:cBhvr additive="base">
                                        <p:cTn id="23" dur="500" fill="hold"/>
                                        <p:tgtEl>
                                          <p:spTgt spid="5">
                                            <p:graphicEl>
                                              <a:dgm id="{C34162F9-0A5A-484A-BC07-02FA35B2ECCE}"/>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graphicEl>
                                              <a:dgm id="{C34162F9-0A5A-484A-BC07-02FA35B2ECCE}"/>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graphicEl>
                                              <a:dgm id="{FCD47E94-70B1-4BDF-81C2-02910B259926}"/>
                                            </p:graphicEl>
                                          </p:spTgt>
                                        </p:tgtEl>
                                        <p:attrNameLst>
                                          <p:attrName>style.visibility</p:attrName>
                                        </p:attrNameLst>
                                      </p:cBhvr>
                                      <p:to>
                                        <p:strVal val="visible"/>
                                      </p:to>
                                    </p:set>
                                    <p:anim calcmode="lin" valueType="num">
                                      <p:cBhvr additive="base">
                                        <p:cTn id="27" dur="500" fill="hold"/>
                                        <p:tgtEl>
                                          <p:spTgt spid="5">
                                            <p:graphicEl>
                                              <a:dgm id="{FCD47E94-70B1-4BDF-81C2-02910B259926}"/>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graphicEl>
                                              <a:dgm id="{FCD47E94-70B1-4BDF-81C2-02910B259926}"/>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graphicEl>
                                              <a:dgm id="{E5726DF0-E750-453B-9411-F54B0E9A732C}"/>
                                            </p:graphicEl>
                                          </p:spTgt>
                                        </p:tgtEl>
                                        <p:attrNameLst>
                                          <p:attrName>style.visibility</p:attrName>
                                        </p:attrNameLst>
                                      </p:cBhvr>
                                      <p:to>
                                        <p:strVal val="visible"/>
                                      </p:to>
                                    </p:set>
                                    <p:anim calcmode="lin" valueType="num">
                                      <p:cBhvr additive="base">
                                        <p:cTn id="33" dur="500" fill="hold"/>
                                        <p:tgtEl>
                                          <p:spTgt spid="5">
                                            <p:graphicEl>
                                              <a:dgm id="{E5726DF0-E750-453B-9411-F54B0E9A732C}"/>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graphicEl>
                                              <a:dgm id="{E5726DF0-E750-453B-9411-F54B0E9A732C}"/>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graphicEl>
                                              <a:dgm id="{E151AB48-EB19-4FA1-9D0B-8A33CF8EC262}"/>
                                            </p:graphicEl>
                                          </p:spTgt>
                                        </p:tgtEl>
                                        <p:attrNameLst>
                                          <p:attrName>style.visibility</p:attrName>
                                        </p:attrNameLst>
                                      </p:cBhvr>
                                      <p:to>
                                        <p:strVal val="visible"/>
                                      </p:to>
                                    </p:set>
                                    <p:anim calcmode="lin" valueType="num">
                                      <p:cBhvr additive="base">
                                        <p:cTn id="37" dur="500" fill="hold"/>
                                        <p:tgtEl>
                                          <p:spTgt spid="5">
                                            <p:graphicEl>
                                              <a:dgm id="{E151AB48-EB19-4FA1-9D0B-8A33CF8EC262}"/>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graphicEl>
                                              <a:dgm id="{E151AB48-EB19-4FA1-9D0B-8A33CF8EC262}"/>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graphicEl>
                                              <a:dgm id="{1C697521-5B79-4C90-8527-F06103B632E2}"/>
                                            </p:graphicEl>
                                          </p:spTgt>
                                        </p:tgtEl>
                                        <p:attrNameLst>
                                          <p:attrName>style.visibility</p:attrName>
                                        </p:attrNameLst>
                                      </p:cBhvr>
                                      <p:to>
                                        <p:strVal val="visible"/>
                                      </p:to>
                                    </p:set>
                                    <p:anim calcmode="lin" valueType="num">
                                      <p:cBhvr additive="base">
                                        <p:cTn id="43" dur="500" fill="hold"/>
                                        <p:tgtEl>
                                          <p:spTgt spid="5">
                                            <p:graphicEl>
                                              <a:dgm id="{1C697521-5B79-4C90-8527-F06103B632E2}"/>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graphicEl>
                                              <a:dgm id="{1C697521-5B79-4C90-8527-F06103B632E2}"/>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graphicEl>
                                              <a:dgm id="{65BAC3F9-ACFC-48C2-8965-9EAAF66E03BD}"/>
                                            </p:graphicEl>
                                          </p:spTgt>
                                        </p:tgtEl>
                                        <p:attrNameLst>
                                          <p:attrName>style.visibility</p:attrName>
                                        </p:attrNameLst>
                                      </p:cBhvr>
                                      <p:to>
                                        <p:strVal val="visible"/>
                                      </p:to>
                                    </p:set>
                                    <p:anim calcmode="lin" valueType="num">
                                      <p:cBhvr additive="base">
                                        <p:cTn id="47" dur="500" fill="hold"/>
                                        <p:tgtEl>
                                          <p:spTgt spid="5">
                                            <p:graphicEl>
                                              <a:dgm id="{65BAC3F9-ACFC-48C2-8965-9EAAF66E03BD}"/>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graphicEl>
                                              <a:dgm id="{65BAC3F9-ACFC-48C2-8965-9EAAF66E03BD}"/>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graphicEl>
                                              <a:dgm id="{26FCE159-4C00-4607-8DA4-5F577B044CC4}"/>
                                            </p:graphicEl>
                                          </p:spTgt>
                                        </p:tgtEl>
                                        <p:attrNameLst>
                                          <p:attrName>style.visibility</p:attrName>
                                        </p:attrNameLst>
                                      </p:cBhvr>
                                      <p:to>
                                        <p:strVal val="visible"/>
                                      </p:to>
                                    </p:set>
                                    <p:anim calcmode="lin" valueType="num">
                                      <p:cBhvr additive="base">
                                        <p:cTn id="53" dur="500" fill="hold"/>
                                        <p:tgtEl>
                                          <p:spTgt spid="5">
                                            <p:graphicEl>
                                              <a:dgm id="{26FCE159-4C00-4607-8DA4-5F577B044CC4}"/>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graphicEl>
                                              <a:dgm id="{26FCE159-4C00-4607-8DA4-5F577B044CC4}"/>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
                                            <p:graphicEl>
                                              <a:dgm id="{8DBF86D1-1C84-4FC8-9C18-F9903C0FD382}"/>
                                            </p:graphicEl>
                                          </p:spTgt>
                                        </p:tgtEl>
                                        <p:attrNameLst>
                                          <p:attrName>style.visibility</p:attrName>
                                        </p:attrNameLst>
                                      </p:cBhvr>
                                      <p:to>
                                        <p:strVal val="visible"/>
                                      </p:to>
                                    </p:set>
                                    <p:anim calcmode="lin" valueType="num">
                                      <p:cBhvr additive="base">
                                        <p:cTn id="57" dur="500" fill="hold"/>
                                        <p:tgtEl>
                                          <p:spTgt spid="5">
                                            <p:graphicEl>
                                              <a:dgm id="{8DBF86D1-1C84-4FC8-9C18-F9903C0FD382}"/>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graphicEl>
                                              <a:dgm id="{8DBF86D1-1C84-4FC8-9C18-F9903C0FD382}"/>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
                                            <p:graphicEl>
                                              <a:dgm id="{7857B70D-0646-4877-9985-FFB82F74E0BC}"/>
                                            </p:graphicEl>
                                          </p:spTgt>
                                        </p:tgtEl>
                                        <p:attrNameLst>
                                          <p:attrName>style.visibility</p:attrName>
                                        </p:attrNameLst>
                                      </p:cBhvr>
                                      <p:to>
                                        <p:strVal val="visible"/>
                                      </p:to>
                                    </p:set>
                                    <p:anim calcmode="lin" valueType="num">
                                      <p:cBhvr additive="base">
                                        <p:cTn id="61" dur="500" fill="hold"/>
                                        <p:tgtEl>
                                          <p:spTgt spid="5">
                                            <p:graphicEl>
                                              <a:dgm id="{7857B70D-0646-4877-9985-FFB82F74E0BC}"/>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graphicEl>
                                              <a:dgm id="{7857B70D-0646-4877-9985-FFB82F74E0B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محتــوى المقــــرر</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graphicFrame>
        <p:nvGraphicFramePr>
          <p:cNvPr id="2" name="Table 1"/>
          <p:cNvGraphicFramePr>
            <a:graphicFrameLocks noGrp="1"/>
          </p:cNvGraphicFramePr>
          <p:nvPr>
            <p:extLst>
              <p:ext uri="{D42A27DB-BD31-4B8C-83A1-F6EECF244321}">
                <p14:modId xmlns="" xmlns:p14="http://schemas.microsoft.com/office/powerpoint/2010/main" val="523850525"/>
              </p:ext>
            </p:extLst>
          </p:nvPr>
        </p:nvGraphicFramePr>
        <p:xfrm>
          <a:off x="990600" y="1752600"/>
          <a:ext cx="8534400" cy="4035424"/>
        </p:xfrm>
        <a:graphic>
          <a:graphicData uri="http://schemas.openxmlformats.org/drawingml/2006/table">
            <a:tbl>
              <a:tblPr firstRow="1" bandRow="1">
                <a:tableStyleId>{5C22544A-7EE6-4342-B048-85BDC9FD1C3A}</a:tableStyleId>
              </a:tblPr>
              <a:tblGrid>
                <a:gridCol w="6477000"/>
                <a:gridCol w="2057400"/>
              </a:tblGrid>
              <a:tr h="803116">
                <a:tc>
                  <a:txBody>
                    <a:bodyPr/>
                    <a:lstStyle/>
                    <a:p>
                      <a:pPr algn="ctr"/>
                      <a:r>
                        <a:rPr lang="ar-SA" sz="2400" dirty="0" smtClean="0"/>
                        <a:t>العنــــــوان</a:t>
                      </a:r>
                      <a:endParaRPr lang="en-US" sz="2400" dirty="0"/>
                    </a:p>
                  </a:txBody>
                  <a:tcPr/>
                </a:tc>
                <a:tc>
                  <a:txBody>
                    <a:bodyPr/>
                    <a:lstStyle/>
                    <a:p>
                      <a:pPr algn="ctr"/>
                      <a:r>
                        <a:rPr lang="ar-SA" sz="2400" dirty="0" smtClean="0"/>
                        <a:t>الموضوع</a:t>
                      </a:r>
                      <a:endParaRPr lang="en-US" sz="2400" dirty="0"/>
                    </a:p>
                  </a:txBody>
                  <a:tcPr/>
                </a:tc>
              </a:tr>
              <a:tr h="803116">
                <a:tc>
                  <a:txBody>
                    <a:bodyPr/>
                    <a:lstStyle/>
                    <a:p>
                      <a:pPr algn="r"/>
                      <a:r>
                        <a:rPr lang="ar-SA" sz="2400" b="1" dirty="0" smtClean="0">
                          <a:cs typeface="+mj-cs"/>
                        </a:rPr>
                        <a:t>مقدمة</a:t>
                      </a:r>
                      <a:r>
                        <a:rPr lang="ar-SA" sz="2400" b="1" baseline="0" dirty="0" smtClean="0">
                          <a:cs typeface="+mj-cs"/>
                        </a:rPr>
                        <a:t> : الاعداد , القيم المطلقة</a:t>
                      </a:r>
                      <a:endParaRPr lang="en-US" sz="2400" b="1" dirty="0">
                        <a:cs typeface="+mj-cs"/>
                      </a:endParaRPr>
                    </a:p>
                  </a:txBody>
                  <a:tcPr/>
                </a:tc>
                <a:tc>
                  <a:txBody>
                    <a:bodyPr/>
                    <a:lstStyle/>
                    <a:p>
                      <a:pPr algn="ctr"/>
                      <a:r>
                        <a:rPr lang="ar-SA" sz="2400" b="1" dirty="0" smtClean="0"/>
                        <a:t>الاول</a:t>
                      </a:r>
                      <a:endParaRPr lang="en-US" sz="2400" b="1" dirty="0"/>
                    </a:p>
                  </a:txBody>
                  <a:tcPr/>
                </a:tc>
              </a:tr>
              <a:tr h="803116">
                <a:tc>
                  <a:txBody>
                    <a:bodyPr/>
                    <a:lstStyle/>
                    <a:p>
                      <a:pPr algn="r"/>
                      <a:r>
                        <a:rPr lang="ar-SA" sz="2400" b="1" dirty="0" smtClean="0">
                          <a:cs typeface="+mj-cs"/>
                        </a:rPr>
                        <a:t>التحليل: العامل المشترك,</a:t>
                      </a:r>
                      <a:r>
                        <a:rPr lang="ar-SA" sz="2400" b="1" baseline="0" dirty="0" smtClean="0">
                          <a:cs typeface="+mj-cs"/>
                        </a:rPr>
                        <a:t> الفرق بين مربعين, الفرق بين مكعبين, مجموع المكعبين, المقدار الثلاثي</a:t>
                      </a:r>
                      <a:endParaRPr lang="en-US" sz="2400" b="1" dirty="0">
                        <a:cs typeface="+mj-cs"/>
                      </a:endParaRPr>
                    </a:p>
                  </a:txBody>
                  <a:tcPr/>
                </a:tc>
                <a:tc>
                  <a:txBody>
                    <a:bodyPr/>
                    <a:lstStyle/>
                    <a:p>
                      <a:pPr algn="ctr"/>
                      <a:r>
                        <a:rPr lang="ar-SA" sz="2400" b="1" dirty="0" smtClean="0"/>
                        <a:t>الثاني</a:t>
                      </a:r>
                      <a:endParaRPr lang="en-US" sz="2400" b="1" dirty="0"/>
                    </a:p>
                  </a:txBody>
                  <a:tcPr/>
                </a:tc>
              </a:tr>
              <a:tr h="803116">
                <a:tc>
                  <a:txBody>
                    <a:bodyPr/>
                    <a:lstStyle/>
                    <a:p>
                      <a:pPr algn="r"/>
                      <a:r>
                        <a:rPr lang="ar-SA" sz="2400" b="1" dirty="0" smtClean="0">
                          <a:cs typeface="+mj-cs"/>
                        </a:rPr>
                        <a:t>الأسس: مفهومها,</a:t>
                      </a:r>
                      <a:r>
                        <a:rPr lang="ar-SA" sz="2400" b="1" baseline="0" dirty="0" smtClean="0">
                          <a:cs typeface="+mj-cs"/>
                        </a:rPr>
                        <a:t> قوانينها, انواعها(صحيحة, كسرية)</a:t>
                      </a:r>
                      <a:endParaRPr lang="en-US" sz="2400" b="1" dirty="0">
                        <a:cs typeface="+mj-cs"/>
                      </a:endParaRPr>
                    </a:p>
                  </a:txBody>
                  <a:tcPr/>
                </a:tc>
                <a:tc>
                  <a:txBody>
                    <a:bodyPr/>
                    <a:lstStyle/>
                    <a:p>
                      <a:pPr algn="ctr"/>
                      <a:r>
                        <a:rPr lang="ar-SA" sz="2400" b="1" dirty="0" smtClean="0"/>
                        <a:t>الثالث</a:t>
                      </a:r>
                      <a:endParaRPr lang="en-US" sz="2400" b="1" dirty="0"/>
                    </a:p>
                  </a:txBody>
                  <a:tcPr/>
                </a:tc>
              </a:tr>
              <a:tr h="803116">
                <a:tc>
                  <a:txBody>
                    <a:bodyPr/>
                    <a:lstStyle/>
                    <a:p>
                      <a:pPr algn="r"/>
                      <a:r>
                        <a:rPr lang="ar-SA" sz="2400" b="1" dirty="0" err="1" smtClean="0">
                          <a:cs typeface="+mj-cs"/>
                        </a:rPr>
                        <a:t>اللوغاريثمات</a:t>
                      </a:r>
                      <a:r>
                        <a:rPr lang="ar-SA" sz="2400" b="1" dirty="0" smtClean="0">
                          <a:cs typeface="+mj-cs"/>
                        </a:rPr>
                        <a:t>: قوانين, عمليات حسابية, تطبيقاتها</a:t>
                      </a:r>
                      <a:endParaRPr lang="en-US" sz="2400" b="1" dirty="0">
                        <a:cs typeface="+mj-cs"/>
                      </a:endParaRPr>
                    </a:p>
                  </a:txBody>
                  <a:tcPr/>
                </a:tc>
                <a:tc>
                  <a:txBody>
                    <a:bodyPr/>
                    <a:lstStyle/>
                    <a:p>
                      <a:pPr algn="ctr"/>
                      <a:r>
                        <a:rPr lang="ar-SA" sz="2400" b="1" dirty="0" smtClean="0"/>
                        <a:t>الرابع</a:t>
                      </a:r>
                      <a:endParaRPr lang="en-US" sz="2400" b="1"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محتــوى المقــــرر</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graphicFrame>
        <p:nvGraphicFramePr>
          <p:cNvPr id="2" name="Table 1"/>
          <p:cNvGraphicFramePr>
            <a:graphicFrameLocks noGrp="1"/>
          </p:cNvGraphicFramePr>
          <p:nvPr>
            <p:extLst>
              <p:ext uri="{D42A27DB-BD31-4B8C-83A1-F6EECF244321}">
                <p14:modId xmlns="" xmlns:p14="http://schemas.microsoft.com/office/powerpoint/2010/main" val="473894477"/>
              </p:ext>
            </p:extLst>
          </p:nvPr>
        </p:nvGraphicFramePr>
        <p:xfrm>
          <a:off x="990600" y="1752600"/>
          <a:ext cx="8534400" cy="4055268"/>
        </p:xfrm>
        <a:graphic>
          <a:graphicData uri="http://schemas.openxmlformats.org/drawingml/2006/table">
            <a:tbl>
              <a:tblPr firstRow="1" bandRow="1">
                <a:tableStyleId>{5C22544A-7EE6-4342-B048-85BDC9FD1C3A}</a:tableStyleId>
              </a:tblPr>
              <a:tblGrid>
                <a:gridCol w="6477000"/>
                <a:gridCol w="2057400"/>
              </a:tblGrid>
              <a:tr h="803116">
                <a:tc>
                  <a:txBody>
                    <a:bodyPr/>
                    <a:lstStyle/>
                    <a:p>
                      <a:pPr algn="ctr"/>
                      <a:r>
                        <a:rPr lang="ar-SA" sz="2400" dirty="0" smtClean="0"/>
                        <a:t>العنــــــوان</a:t>
                      </a:r>
                      <a:endParaRPr lang="en-US" sz="2400" dirty="0"/>
                    </a:p>
                  </a:txBody>
                  <a:tcPr/>
                </a:tc>
                <a:tc>
                  <a:txBody>
                    <a:bodyPr/>
                    <a:lstStyle/>
                    <a:p>
                      <a:pPr algn="ctr"/>
                      <a:r>
                        <a:rPr lang="ar-SA" sz="2400" dirty="0" smtClean="0"/>
                        <a:t>الموضوع</a:t>
                      </a:r>
                      <a:endParaRPr lang="en-US" sz="2400" dirty="0"/>
                    </a:p>
                  </a:txBody>
                  <a:tcPr/>
                </a:tc>
              </a:tr>
              <a:tr h="803116">
                <a:tc>
                  <a:txBody>
                    <a:bodyPr/>
                    <a:lstStyle/>
                    <a:p>
                      <a:pPr algn="r"/>
                      <a:r>
                        <a:rPr lang="ar-SA" sz="2400" b="1" dirty="0" err="1" smtClean="0">
                          <a:cs typeface="+mj-cs"/>
                        </a:rPr>
                        <a:t>التباديل</a:t>
                      </a:r>
                      <a:r>
                        <a:rPr lang="ar-SA" sz="2400" b="1" baseline="0" dirty="0" smtClean="0">
                          <a:cs typeface="+mj-cs"/>
                        </a:rPr>
                        <a:t> و التوافيق: المفاهيم, طرق الحسابات, العلاقة بينهما</a:t>
                      </a:r>
                      <a:endParaRPr lang="en-US" sz="2400" b="1" dirty="0">
                        <a:cs typeface="+mj-cs"/>
                      </a:endParaRPr>
                    </a:p>
                  </a:txBody>
                  <a:tcPr/>
                </a:tc>
                <a:tc>
                  <a:txBody>
                    <a:bodyPr/>
                    <a:lstStyle/>
                    <a:p>
                      <a:pPr algn="ctr"/>
                      <a:r>
                        <a:rPr lang="ar-SA" sz="2400" b="1" dirty="0" smtClean="0"/>
                        <a:t>الخامس</a:t>
                      </a:r>
                      <a:endParaRPr lang="en-US" sz="2400" b="1" dirty="0"/>
                    </a:p>
                  </a:txBody>
                  <a:tcPr/>
                </a:tc>
              </a:tr>
              <a:tr h="803116">
                <a:tc>
                  <a:txBody>
                    <a:bodyPr/>
                    <a:lstStyle/>
                    <a:p>
                      <a:pPr algn="r"/>
                      <a:r>
                        <a:rPr lang="ar-SA" sz="2400" b="1" dirty="0" smtClean="0">
                          <a:cs typeface="+mj-cs"/>
                        </a:rPr>
                        <a:t>نظرية ذات الحدين: القانون</a:t>
                      </a:r>
                      <a:r>
                        <a:rPr lang="ar-SA" sz="2400" b="1" baseline="0" dirty="0" smtClean="0">
                          <a:cs typeface="+mj-cs"/>
                        </a:rPr>
                        <a:t> الأساسي, إيجاد المفكوك, إيجاد الحد العام, إيجاد الحد لأس معين.</a:t>
                      </a:r>
                      <a:endParaRPr lang="en-US" sz="2400" b="1" dirty="0">
                        <a:cs typeface="+mj-cs"/>
                      </a:endParaRPr>
                    </a:p>
                  </a:txBody>
                  <a:tcPr/>
                </a:tc>
                <a:tc>
                  <a:txBody>
                    <a:bodyPr/>
                    <a:lstStyle/>
                    <a:p>
                      <a:pPr algn="ctr"/>
                      <a:r>
                        <a:rPr lang="ar-SA" sz="2400" b="1" dirty="0" smtClean="0"/>
                        <a:t>السادس</a:t>
                      </a:r>
                      <a:endParaRPr lang="en-US" sz="2400" b="1" dirty="0"/>
                    </a:p>
                  </a:txBody>
                  <a:tcPr/>
                </a:tc>
              </a:tr>
              <a:tr h="803116">
                <a:tc>
                  <a:txBody>
                    <a:bodyPr/>
                    <a:lstStyle/>
                    <a:p>
                      <a:pPr algn="r"/>
                      <a:r>
                        <a:rPr lang="ar-SA" sz="2400" b="1" dirty="0" smtClean="0">
                          <a:cs typeface="+mj-cs"/>
                        </a:rPr>
                        <a:t>حل المعادلات:</a:t>
                      </a:r>
                      <a:r>
                        <a:rPr lang="ar-SA" sz="2400" b="1" baseline="0" dirty="0" smtClean="0">
                          <a:cs typeface="+mj-cs"/>
                        </a:rPr>
                        <a:t> المعادلات الخطية في مجهول واحد, مجهولين, المعادلات الآنية, معادلات من الدرجة الثانية.</a:t>
                      </a:r>
                      <a:endParaRPr lang="en-US" sz="2400" b="1" dirty="0">
                        <a:cs typeface="+mj-cs"/>
                      </a:endParaRPr>
                    </a:p>
                  </a:txBody>
                  <a:tcPr/>
                </a:tc>
                <a:tc>
                  <a:txBody>
                    <a:bodyPr/>
                    <a:lstStyle/>
                    <a:p>
                      <a:pPr algn="ctr"/>
                      <a:r>
                        <a:rPr lang="ar-SA" sz="2400" b="1" dirty="0" smtClean="0"/>
                        <a:t>السابع</a:t>
                      </a:r>
                      <a:endParaRPr lang="en-US" sz="2400" b="1" dirty="0"/>
                    </a:p>
                  </a:txBody>
                  <a:tcPr/>
                </a:tc>
              </a:tr>
              <a:tr h="803116">
                <a:tc>
                  <a:txBody>
                    <a:bodyPr/>
                    <a:lstStyle/>
                    <a:p>
                      <a:pPr algn="r"/>
                      <a:r>
                        <a:rPr lang="ar-SA" sz="2400" b="1" dirty="0" smtClean="0">
                          <a:cs typeface="+mj-cs"/>
                        </a:rPr>
                        <a:t>المتواليات, المحددات,</a:t>
                      </a:r>
                      <a:r>
                        <a:rPr lang="ar-SA" sz="2400" b="1" baseline="0" dirty="0" smtClean="0">
                          <a:cs typeface="+mj-cs"/>
                        </a:rPr>
                        <a:t> المصفوفات</a:t>
                      </a:r>
                      <a:endParaRPr lang="en-US" sz="2400" b="1" dirty="0">
                        <a:cs typeface="+mj-cs"/>
                      </a:endParaRPr>
                    </a:p>
                  </a:txBody>
                  <a:tcPr/>
                </a:tc>
                <a:tc>
                  <a:txBody>
                    <a:bodyPr/>
                    <a:lstStyle/>
                    <a:p>
                      <a:pPr algn="ctr"/>
                      <a:r>
                        <a:rPr lang="ar-SA" sz="2400" b="1" dirty="0" smtClean="0"/>
                        <a:t>الثامن الى العاشر</a:t>
                      </a:r>
                      <a:endParaRPr lang="en-US" sz="2400" b="1" dirty="0"/>
                    </a:p>
                  </a:txBody>
                  <a:tcPr/>
                </a:tc>
              </a:tr>
            </a:tbl>
          </a:graphicData>
        </a:graphic>
      </p:graphicFrame>
    </p:spTree>
    <p:extLst>
      <p:ext uri="{BB962C8B-B14F-4D97-AF65-F5344CB8AC3E}">
        <p14:creationId xmlns="" xmlns:p14="http://schemas.microsoft.com/office/powerpoint/2010/main" val="237019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المراجـــــع</a:t>
            </a:r>
          </a:p>
        </p:txBody>
      </p:sp>
      <p:sp>
        <p:nvSpPr>
          <p:cNvPr id="9219" name="Content Placeholder 2"/>
          <p:cNvSpPr>
            <a:spLocks noGrp="1"/>
          </p:cNvSpPr>
          <p:nvPr>
            <p:ph idx="4294967295"/>
          </p:nvPr>
        </p:nvSpPr>
        <p:spPr>
          <a:xfrm>
            <a:off x="228600" y="1295400"/>
            <a:ext cx="9144000" cy="4678363"/>
          </a:xfrm>
        </p:spPr>
        <p:txBody>
          <a:bodyPr/>
          <a:lstStyle/>
          <a:p>
            <a:pPr marL="571500" indent="-571500" rtl="1" eaLnBrk="1" hangingPunct="1">
              <a:buFont typeface="+mj-lt"/>
              <a:buAutoNum type="romanUcPeriod"/>
            </a:pPr>
            <a:r>
              <a:rPr lang="ar-SA" b="1" dirty="0" smtClean="0">
                <a:cs typeface="Arial" pitchFamily="34" charset="0"/>
              </a:rPr>
              <a:t>المرجع الأســـاسي: </a:t>
            </a:r>
          </a:p>
          <a:p>
            <a:pPr rtl="1"/>
            <a:r>
              <a:rPr lang="ar-SA" sz="2800" dirty="0" smtClean="0"/>
              <a:t>المحاضرات</a:t>
            </a:r>
            <a:r>
              <a:rPr lang="ar-SA" sz="2200" b="1" dirty="0" smtClean="0">
                <a:cs typeface="Arial" pitchFamily="34" charset="0"/>
              </a:rPr>
              <a:t> المسجلة</a:t>
            </a:r>
          </a:p>
          <a:p>
            <a:pPr rtl="1"/>
            <a:r>
              <a:rPr lang="ar-SA" sz="2200" b="1" dirty="0" smtClean="0">
                <a:cs typeface="Arial" pitchFamily="34" charset="0"/>
              </a:rPr>
              <a:t>المحاضرات المباشرة</a:t>
            </a:r>
          </a:p>
          <a:p>
            <a:pPr rtl="1"/>
            <a:r>
              <a:rPr lang="ar-SA" sz="2200" b="1" dirty="0" smtClean="0">
                <a:cs typeface="Arial" pitchFamily="34" charset="0"/>
              </a:rPr>
              <a:t>الواجبات &amp; المشاركات في منتدى النقاش</a:t>
            </a:r>
          </a:p>
          <a:p>
            <a:pPr marL="0" indent="0" rtl="1">
              <a:buNone/>
            </a:pPr>
            <a:endParaRPr lang="ar-SA" sz="2200" b="1" dirty="0" smtClean="0">
              <a:cs typeface="Arial" pitchFamily="34" charset="0"/>
            </a:endParaRPr>
          </a:p>
          <a:p>
            <a:pPr rtl="1"/>
            <a:endParaRPr lang="ar-SA"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anim calcmode="lin" valueType="num">
                                      <p:cBhvr additive="base">
                                        <p:cTn id="11"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 calcmode="lin" valueType="num">
                                      <p:cBhvr additive="base">
                                        <p:cTn id="15"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anim calcmode="lin" valueType="num">
                                      <p:cBhvr additive="base">
                                        <p:cTn id="19"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تــوزيع الدرجـــات</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graphicFrame>
        <p:nvGraphicFramePr>
          <p:cNvPr id="2051" name="Object 3"/>
          <p:cNvGraphicFramePr>
            <a:graphicFrameLocks noChangeAspect="1"/>
          </p:cNvGraphicFramePr>
          <p:nvPr>
            <p:extLst>
              <p:ext uri="{D42A27DB-BD31-4B8C-83A1-F6EECF244321}">
                <p14:modId xmlns="" xmlns:p14="http://schemas.microsoft.com/office/powerpoint/2010/main" val="2144090115"/>
              </p:ext>
            </p:extLst>
          </p:nvPr>
        </p:nvGraphicFramePr>
        <p:xfrm>
          <a:off x="225425" y="1779588"/>
          <a:ext cx="8948738" cy="5418137"/>
        </p:xfrm>
        <a:graphic>
          <a:graphicData uri="http://schemas.openxmlformats.org/presentationml/2006/ole">
            <p:oleObj spid="_x0000_s2077" name="Document" r:id="rId3" imgW="5476233" imgH="3322541" progId="Word.Document.12">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تعليمــات </a:t>
            </a:r>
            <a:r>
              <a:rPr lang="ar-SA" dirty="0" err="1" smtClean="0">
                <a:solidFill>
                  <a:srgbClr val="FF3300"/>
                </a:solidFill>
                <a:cs typeface="Arial" pitchFamily="34" charset="0"/>
              </a:rPr>
              <a:t>و</a:t>
            </a:r>
            <a:r>
              <a:rPr lang="ar-SA" dirty="0" smtClean="0">
                <a:solidFill>
                  <a:srgbClr val="FF3300"/>
                </a:solidFill>
                <a:cs typeface="Arial" pitchFamily="34" charset="0"/>
              </a:rPr>
              <a:t> قواعد بخصوص الدراسة </a:t>
            </a:r>
            <a:r>
              <a:rPr lang="ar-SA" dirty="0" err="1" smtClean="0">
                <a:solidFill>
                  <a:srgbClr val="FF3300"/>
                </a:solidFill>
                <a:cs typeface="Arial" pitchFamily="34" charset="0"/>
              </a:rPr>
              <a:t>و</a:t>
            </a:r>
            <a:r>
              <a:rPr lang="ar-SA" dirty="0" smtClean="0">
                <a:solidFill>
                  <a:srgbClr val="FF3300"/>
                </a:solidFill>
                <a:cs typeface="Arial" pitchFamily="34" charset="0"/>
              </a:rPr>
              <a:t> الاختبار</a:t>
            </a:r>
          </a:p>
        </p:txBody>
      </p:sp>
      <p:sp>
        <p:nvSpPr>
          <p:cNvPr id="9219" name="Content Placeholder 2"/>
          <p:cNvSpPr>
            <a:spLocks noGrp="1"/>
          </p:cNvSpPr>
          <p:nvPr>
            <p:ph idx="4294967295"/>
          </p:nvPr>
        </p:nvSpPr>
        <p:spPr>
          <a:xfrm>
            <a:off x="228600" y="1295400"/>
            <a:ext cx="9144000" cy="4678363"/>
          </a:xfrm>
        </p:spPr>
        <p:txBody>
          <a:bodyPr/>
          <a:lstStyle/>
          <a:p>
            <a:pPr marL="971550" lvl="1" indent="-571500" rtl="1" eaLnBrk="1" hangingPunct="1">
              <a:buFont typeface="Wingdings" pitchFamily="2" charset="2"/>
              <a:buChar char="ü"/>
            </a:pPr>
            <a:r>
              <a:rPr lang="ar-SA" sz="2400" dirty="0" smtClean="0"/>
              <a:t>يتطلب الإلمام بالمادة الرجوع على الأقل إلى المرجع الرئيسي للمقرر </a:t>
            </a:r>
          </a:p>
          <a:p>
            <a:pPr marL="971550" lvl="1" indent="-571500" rtl="1" eaLnBrk="1" hangingPunct="1">
              <a:buFont typeface="Wingdings" pitchFamily="2" charset="2"/>
              <a:buChar char="ü"/>
            </a:pPr>
            <a:r>
              <a:rPr lang="ar-SA" sz="2400" dirty="0" smtClean="0"/>
              <a:t>النظام يمكن من مشاهدة المحاضرة لعدد غير محدود من المرات فمن الحكمة مشاهدتها اكثر من مرة حتى يتم فهم محتواها.</a:t>
            </a:r>
          </a:p>
          <a:p>
            <a:pPr marL="971550" lvl="1" indent="-571500" rtl="1" eaLnBrk="1" hangingPunct="1">
              <a:buFont typeface="Wingdings" pitchFamily="2" charset="2"/>
              <a:buChar char="ü"/>
            </a:pPr>
            <a:r>
              <a:rPr lang="ar-SA" sz="2400" dirty="0" smtClean="0"/>
              <a:t>في حالة استخدام وسيلة أخرى ( غير </a:t>
            </a:r>
            <a:r>
              <a:rPr lang="ar-SA" sz="2400" dirty="0" err="1" smtClean="0"/>
              <a:t>إيميل</a:t>
            </a:r>
            <a:r>
              <a:rPr lang="ar-SA" sz="2400" dirty="0" smtClean="0"/>
              <a:t> الجامعة </a:t>
            </a:r>
            <a:r>
              <a:rPr lang="ar-SA" sz="2400" dirty="0" err="1" smtClean="0"/>
              <a:t>او</a:t>
            </a:r>
            <a:r>
              <a:rPr lang="ar-SA" sz="2400" dirty="0" smtClean="0"/>
              <a:t> المنتدى الخاص بالمادة) للتواصل يتطلب </a:t>
            </a:r>
            <a:r>
              <a:rPr lang="ar-SA" sz="2400" dirty="0" err="1" smtClean="0"/>
              <a:t>ان</a:t>
            </a:r>
            <a:r>
              <a:rPr lang="ar-SA" sz="2400" dirty="0" smtClean="0"/>
              <a:t> يتضمن </a:t>
            </a:r>
            <a:r>
              <a:rPr lang="ar-SA" sz="2400" dirty="0" err="1" smtClean="0"/>
              <a:t>الإستفسار</a:t>
            </a:r>
            <a:r>
              <a:rPr lang="ar-SA" sz="2400" dirty="0" smtClean="0"/>
              <a:t> </a:t>
            </a:r>
            <a:r>
              <a:rPr lang="ar-SA" sz="2400" u="sng" dirty="0" err="1" smtClean="0"/>
              <a:t>الأسم</a:t>
            </a:r>
            <a:r>
              <a:rPr lang="ar-SA" sz="2400" u="sng" dirty="0" smtClean="0"/>
              <a:t> الصريح للمرسل </a:t>
            </a:r>
            <a:r>
              <a:rPr lang="ar-SA" sz="2400" u="sng" dirty="0" err="1" smtClean="0"/>
              <a:t>او</a:t>
            </a:r>
            <a:r>
              <a:rPr lang="ar-SA" sz="2400" u="sng" dirty="0" smtClean="0"/>
              <a:t> المرسلة بالإضافة </a:t>
            </a:r>
            <a:r>
              <a:rPr lang="ar-SA" sz="2400" u="sng" dirty="0" err="1" smtClean="0"/>
              <a:t>الى</a:t>
            </a:r>
            <a:r>
              <a:rPr lang="ar-SA" sz="2400" u="sng" dirty="0" smtClean="0"/>
              <a:t> الرقم الجامعي.</a:t>
            </a:r>
          </a:p>
          <a:p>
            <a:pPr marL="971550" lvl="1" indent="-571500" rtl="1" eaLnBrk="1" hangingPunct="1">
              <a:buFont typeface="Wingdings" pitchFamily="2" charset="2"/>
              <a:buChar char="ü"/>
            </a:pPr>
            <a:r>
              <a:rPr lang="ar-SA" sz="2400" dirty="0" smtClean="0"/>
              <a:t>يوصى بعدم التسرع في طرح </a:t>
            </a:r>
            <a:r>
              <a:rPr lang="ar-SA" sz="2400" dirty="0" err="1" smtClean="0"/>
              <a:t>او</a:t>
            </a:r>
            <a:r>
              <a:rPr lang="ar-SA" sz="2400" dirty="0" smtClean="0"/>
              <a:t> </a:t>
            </a:r>
            <a:r>
              <a:rPr lang="ar-SA" sz="2400" dirty="0" err="1" smtClean="0"/>
              <a:t>ارسال</a:t>
            </a:r>
            <a:r>
              <a:rPr lang="ar-SA" sz="2400" dirty="0" smtClean="0"/>
              <a:t> أي نوع من </a:t>
            </a:r>
            <a:r>
              <a:rPr lang="ar-SA" sz="2400" dirty="0" err="1" smtClean="0"/>
              <a:t>الإستفسارات</a:t>
            </a:r>
            <a:r>
              <a:rPr lang="ar-SA" sz="2400" dirty="0" smtClean="0"/>
              <a:t> قبل البحث في المنتدى الخاص بالمادة والمحاضرات المسجلة.</a:t>
            </a:r>
          </a:p>
          <a:p>
            <a:pPr marL="971550" lvl="1" indent="-571500" rtl="1" eaLnBrk="1" hangingPunct="1">
              <a:buFont typeface="Wingdings" pitchFamily="2" charset="2"/>
              <a:buChar char="ü"/>
            </a:pPr>
            <a:r>
              <a:rPr lang="ar-SA" sz="2400" dirty="0" smtClean="0"/>
              <a:t>من الأفضل الاستفادة من تجارب الغير في منتدى النقاش العام الخاص بتخصص إدارة الأعمال وذلك سواء في طريقة عمل الملخصات </a:t>
            </a:r>
            <a:r>
              <a:rPr lang="ar-SA" sz="2400" dirty="0" err="1" smtClean="0"/>
              <a:t>او</a:t>
            </a:r>
            <a:r>
              <a:rPr lang="ar-SA" sz="2400" dirty="0" smtClean="0"/>
              <a:t> المذاكرة </a:t>
            </a:r>
            <a:r>
              <a:rPr lang="ar-SA" sz="2400" dirty="0" err="1" smtClean="0"/>
              <a:t>او</a:t>
            </a:r>
            <a:r>
              <a:rPr lang="ar-SA" sz="2400" dirty="0" smtClean="0"/>
              <a:t> الحصول على المراجع.</a:t>
            </a:r>
            <a:endParaRPr lang="ar-SA" sz="22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additive="base">
                                        <p:cTn id="31"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err="1" smtClean="0">
                <a:solidFill>
                  <a:srgbClr val="FF3300"/>
                </a:solidFill>
                <a:cs typeface="Arial" pitchFamily="34" charset="0"/>
              </a:rPr>
              <a:t>الإتصـــال</a:t>
            </a:r>
            <a:r>
              <a:rPr lang="ar-SA" dirty="0" smtClean="0">
                <a:solidFill>
                  <a:srgbClr val="FF3300"/>
                </a:solidFill>
                <a:cs typeface="Arial" pitchFamily="34" charset="0"/>
              </a:rPr>
              <a:t> بأستاذ المقرر</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rtl="1"/>
            <a:r>
              <a:rPr lang="ar-SA" sz="2800" dirty="0" smtClean="0"/>
              <a:t>جامعة الملك فيصل       كلية إدارة الأعمــــــال      قسم الأساليب الكمية</a:t>
            </a:r>
          </a:p>
          <a:p>
            <a:pPr rtl="1"/>
            <a:endParaRPr lang="en-US" sz="2800" dirty="0" smtClean="0"/>
          </a:p>
          <a:p>
            <a:pPr rtl="1"/>
            <a:r>
              <a:rPr lang="ar-SA" sz="2800" dirty="0" smtClean="0"/>
              <a:t>اسم المقرر: الأساليب الكميـة            </a:t>
            </a:r>
          </a:p>
          <a:p>
            <a:pPr rtl="1"/>
            <a:r>
              <a:rPr lang="ar-SA" sz="2800" dirty="0" smtClean="0"/>
              <a:t> استاذ المقرر: د. ملفي  الرشيدي</a:t>
            </a:r>
            <a:endParaRPr lang="en-US" sz="2800" dirty="0" smtClean="0"/>
          </a:p>
          <a:p>
            <a:pPr rtl="1"/>
            <a:r>
              <a:rPr lang="ar-SA" sz="2800" dirty="0" smtClean="0"/>
              <a:t>المكتب : 0135896208</a:t>
            </a:r>
          </a:p>
          <a:p>
            <a:pPr rtl="1"/>
            <a:r>
              <a:rPr lang="ar-SA" sz="2800" dirty="0" smtClean="0"/>
              <a:t> الساعات المكتبية: </a:t>
            </a:r>
            <a:r>
              <a:rPr lang="en-US" sz="2800" dirty="0" smtClean="0"/>
              <a:t>1:30- 11:30</a:t>
            </a:r>
            <a:r>
              <a:rPr lang="ar-SA" sz="2800" dirty="0" smtClean="0"/>
              <a:t> الأثنين &amp; الأربعاء</a:t>
            </a:r>
          </a:p>
          <a:p>
            <a:pPr rtl="1"/>
            <a:r>
              <a:rPr lang="ar-SA" sz="2800" dirty="0" smtClean="0"/>
              <a:t>التواصل عن طريق </a:t>
            </a:r>
            <a:r>
              <a:rPr lang="ar-SA" sz="2800" dirty="0" err="1" smtClean="0"/>
              <a:t>البلاك</a:t>
            </a:r>
            <a:r>
              <a:rPr lang="ar-SA" sz="2800" dirty="0" smtClean="0"/>
              <a:t> بورد ( </a:t>
            </a:r>
            <a:r>
              <a:rPr lang="ar-SA" sz="2800" dirty="0" err="1" smtClean="0"/>
              <a:t>الإيميـــل</a:t>
            </a:r>
            <a:r>
              <a:rPr lang="ar-SA" sz="2800" dirty="0" smtClean="0"/>
              <a:t> &amp; المنتــدى)</a:t>
            </a:r>
            <a:endParaRPr lang="en-US" sz="2800" dirty="0" smtClean="0"/>
          </a:p>
          <a:p>
            <a:pPr rtl="1"/>
            <a:r>
              <a:rPr lang="ar-SA" sz="2800" dirty="0" smtClean="0"/>
              <a:t>البريد الالكتروني: </a:t>
            </a:r>
            <a:r>
              <a:rPr lang="en-US" sz="2800" u="sng" smtClean="0">
                <a:hlinkClick r:id="rId2"/>
              </a:rPr>
              <a:t>kfu.math@hotmail.com</a:t>
            </a:r>
            <a:r>
              <a:rPr lang="ar-SA" sz="2800" dirty="0" smtClean="0"/>
              <a:t>     </a:t>
            </a: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9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9">
                                            <p:txEl>
                                              <p:pRg st="3" end="3"/>
                                            </p:txEl>
                                          </p:spTgt>
                                        </p:tgtEl>
                                        <p:attrNameLst>
                                          <p:attrName>style.visibility</p:attrName>
                                        </p:attrNameLst>
                                      </p:cBhvr>
                                      <p:to>
                                        <p:strVal val="visible"/>
                                      </p:to>
                                    </p:set>
                                    <p:anim calcmode="lin" valueType="num">
                                      <p:cBhvr additive="base">
                                        <p:cTn id="11"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92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219">
                                            <p:txEl>
                                              <p:pRg st="4" end="4"/>
                                            </p:txEl>
                                          </p:spTgt>
                                        </p:tgtEl>
                                        <p:attrNameLst>
                                          <p:attrName>style.visibility</p:attrName>
                                        </p:attrNameLst>
                                      </p:cBhvr>
                                      <p:to>
                                        <p:strVal val="visible"/>
                                      </p:to>
                                    </p:set>
                                    <p:anim calcmode="lin" valueType="num">
                                      <p:cBhvr additive="base">
                                        <p:cTn id="15"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219">
                                            <p:txEl>
                                              <p:pRg st="5" end="5"/>
                                            </p:txEl>
                                          </p:spTgt>
                                        </p:tgtEl>
                                        <p:attrNameLst>
                                          <p:attrName>style.visibility</p:attrName>
                                        </p:attrNameLst>
                                      </p:cBhvr>
                                      <p:to>
                                        <p:strVal val="visible"/>
                                      </p:to>
                                    </p:set>
                                    <p:anim calcmode="lin" valueType="num">
                                      <p:cBhvr additive="base">
                                        <p:cTn id="21"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9">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219">
                                            <p:txEl>
                                              <p:pRg st="6" end="6"/>
                                            </p:txEl>
                                          </p:spTgt>
                                        </p:tgtEl>
                                        <p:attrNameLst>
                                          <p:attrName>style.visibility</p:attrName>
                                        </p:attrNameLst>
                                      </p:cBhvr>
                                      <p:to>
                                        <p:strVal val="visible"/>
                                      </p:to>
                                    </p:set>
                                    <p:anim calcmode="lin" valueType="num">
                                      <p:cBhvr additive="base">
                                        <p:cTn id="25"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7" end="7"/>
                                            </p:txEl>
                                          </p:spTgt>
                                        </p:tgtEl>
                                        <p:attrNameLst>
                                          <p:attrName>style.visibility</p:attrName>
                                        </p:attrNameLst>
                                      </p:cBhvr>
                                      <p:to>
                                        <p:strVal val="visible"/>
                                      </p:to>
                                    </p:set>
                                    <p:anim calcmode="lin" valueType="num">
                                      <p:cBhvr additive="base">
                                        <p:cTn id="31"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219">
                                            <p:txEl>
                                              <p:pRg st="8" end="8"/>
                                            </p:txEl>
                                          </p:spTgt>
                                        </p:tgtEl>
                                        <p:attrNameLst>
                                          <p:attrName>style.visibility</p:attrName>
                                        </p:attrNameLst>
                                      </p:cBhvr>
                                      <p:to>
                                        <p:strVal val="visible"/>
                                      </p:to>
                                    </p:set>
                                    <p:anim calcmode="lin" valueType="num">
                                      <p:cBhvr additive="base">
                                        <p:cTn id="35" dur="500" fill="hold"/>
                                        <p:tgtEl>
                                          <p:spTgt spid="921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7" presetClass="emph" presetSubtype="0" fill="hold" nodeType="clickEffect">
                                  <p:stCondLst>
                                    <p:cond delay="0"/>
                                  </p:stCondLst>
                                  <p:childTnLst>
                                    <p:animClr clrSpc="rgb" dir="cw">
                                      <p:cBhvr override="childStyle">
                                        <p:cTn id="40" dur="250" autoRev="1" fill="hold"/>
                                        <p:tgtEl>
                                          <p:spTgt spid="9219">
                                            <p:txEl>
                                              <p:pRg st="7" end="7"/>
                                            </p:txEl>
                                          </p:spTgt>
                                        </p:tgtEl>
                                        <p:attrNameLst>
                                          <p:attrName>style.color</p:attrName>
                                        </p:attrNameLst>
                                      </p:cBhvr>
                                      <p:to>
                                        <a:schemeClr val="bg1"/>
                                      </p:to>
                                    </p:animClr>
                                    <p:animClr clrSpc="rgb" dir="cw">
                                      <p:cBhvr>
                                        <p:cTn id="41" dur="250" autoRev="1" fill="hold"/>
                                        <p:tgtEl>
                                          <p:spTgt spid="9219">
                                            <p:txEl>
                                              <p:pRg st="7" end="7"/>
                                            </p:txEl>
                                          </p:spTgt>
                                        </p:tgtEl>
                                        <p:attrNameLst>
                                          <p:attrName>fillcolor</p:attrName>
                                        </p:attrNameLst>
                                      </p:cBhvr>
                                      <p:to>
                                        <a:schemeClr val="bg1"/>
                                      </p:to>
                                    </p:animClr>
                                    <p:set>
                                      <p:cBhvr>
                                        <p:cTn id="42" dur="250" autoRev="1" fill="hold"/>
                                        <p:tgtEl>
                                          <p:spTgt spid="9219">
                                            <p:txEl>
                                              <p:pRg st="7" end="7"/>
                                            </p:txEl>
                                          </p:spTgt>
                                        </p:tgtEl>
                                        <p:attrNameLst>
                                          <p:attrName>fill.type</p:attrName>
                                        </p:attrNameLst>
                                      </p:cBhvr>
                                      <p:to>
                                        <p:strVal val="solid"/>
                                      </p:to>
                                    </p:set>
                                    <p:set>
                                      <p:cBhvr>
                                        <p:cTn id="43" dur="250" autoRev="1" fill="hold"/>
                                        <p:tgtEl>
                                          <p:spTgt spid="9219">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b="1" dirty="0" smtClean="0">
                <a:solidFill>
                  <a:srgbClr val="4F81BD"/>
                </a:solidFill>
                <a:latin typeface="Arial" pitchFamily="34" charset="0"/>
                <a:ea typeface="+mn-ea"/>
                <a:cs typeface="Arial" pitchFamily="34" charset="0"/>
              </a:rPr>
              <a:t>المحاضرة الأولى</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eaLnBrk="1" hangingPunct="1"/>
            <a:r>
              <a:rPr lang="ar-SA" sz="4000" b="1" dirty="0" smtClean="0">
                <a:solidFill>
                  <a:schemeClr val="tx1"/>
                </a:solidFill>
              </a:rPr>
              <a:t>العملياٌت الجبريةٌ</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dirty="0"/>
              <a:t>عناصر </a:t>
            </a:r>
            <a:r>
              <a:rPr lang="ar-SA" dirty="0" smtClean="0"/>
              <a:t>المحاضرة</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a:t>
            </a:fld>
            <a:endParaRPr lang="en-US" smtClean="0">
              <a:cs typeface="Arial" pitchFamily="34" charset="0"/>
            </a:endParaRPr>
          </a:p>
        </p:txBody>
      </p:sp>
      <p:sp>
        <p:nvSpPr>
          <p:cNvPr id="2" name="Content Placeholder 1"/>
          <p:cNvSpPr>
            <a:spLocks noGrp="1"/>
          </p:cNvSpPr>
          <p:nvPr>
            <p:ph idx="1"/>
          </p:nvPr>
        </p:nvSpPr>
        <p:spPr/>
        <p:txBody>
          <a:bodyPr/>
          <a:lstStyle/>
          <a:p>
            <a:endParaRPr lang="ar-SA" b="1" dirty="0" smtClean="0"/>
          </a:p>
          <a:p>
            <a:pPr marL="571500" indent="-571500" rtl="1">
              <a:buFont typeface="Arial" panose="020B0604020202020204" pitchFamily="34" charset="0"/>
              <a:buChar char="•"/>
            </a:pPr>
            <a:r>
              <a:rPr lang="ar-SA" sz="4400" b="1" dirty="0" smtClean="0"/>
              <a:t>الأعداد</a:t>
            </a:r>
            <a:endParaRPr lang="ar-SA" sz="4400" b="1" dirty="0"/>
          </a:p>
          <a:p>
            <a:r>
              <a:rPr lang="ar-SA" sz="4400" dirty="0"/>
              <a:t>• </a:t>
            </a:r>
            <a:r>
              <a:rPr lang="ar-SA" sz="4400" b="1" dirty="0" smtClean="0"/>
              <a:t>القيمٌة </a:t>
            </a:r>
            <a:r>
              <a:rPr lang="ar-SA" sz="4400" b="1" dirty="0"/>
              <a:t>المطلقة</a:t>
            </a:r>
          </a:p>
          <a:p>
            <a:r>
              <a:rPr lang="ar-SA" sz="4400" dirty="0"/>
              <a:t>• </a:t>
            </a:r>
            <a:r>
              <a:rPr lang="ar-SA" sz="4400" b="1" dirty="0"/>
              <a:t>جمع </a:t>
            </a:r>
            <a:r>
              <a:rPr lang="ar-SA" sz="4400" b="1" dirty="0" smtClean="0"/>
              <a:t>المقاديرٌ الجبريةٌ</a:t>
            </a:r>
            <a:endParaRPr lang="ar-SA" sz="4400" b="1" dirty="0"/>
          </a:p>
          <a:p>
            <a:r>
              <a:rPr lang="ar-SA" sz="4400" dirty="0"/>
              <a:t>• </a:t>
            </a:r>
            <a:r>
              <a:rPr lang="ar-SA" sz="4400" b="1" dirty="0"/>
              <a:t>طرح </a:t>
            </a:r>
            <a:r>
              <a:rPr lang="ar-SA" sz="4400" b="1" dirty="0" smtClean="0"/>
              <a:t>المقاديرٌ الجبريةٌ</a:t>
            </a:r>
            <a:endParaRPr lang="en-US" sz="4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انواع </a:t>
            </a:r>
            <a:r>
              <a:rPr lang="ar-SA" b="1" dirty="0"/>
              <a:t>الأعداد</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cxnSp>
        <p:nvCxnSpPr>
          <p:cNvPr id="4" name="Straight Connector 3"/>
          <p:cNvCxnSpPr/>
          <p:nvPr/>
        </p:nvCxnSpPr>
        <p:spPr>
          <a:xfrm>
            <a:off x="3200400" y="3429000"/>
            <a:ext cx="327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4838700" y="3124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2004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4770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81400" y="1752600"/>
            <a:ext cx="2438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886200" y="1676400"/>
            <a:ext cx="1828800" cy="1569660"/>
          </a:xfrm>
          <a:prstGeom prst="rect">
            <a:avLst/>
          </a:prstGeom>
          <a:noFill/>
        </p:spPr>
        <p:txBody>
          <a:bodyPr wrap="square" rtlCol="0">
            <a:spAutoFit/>
          </a:bodyPr>
          <a:lstStyle/>
          <a:p>
            <a:pPr algn="ctr"/>
            <a:r>
              <a:rPr lang="ar-SA" sz="4800" b="1" dirty="0"/>
              <a:t>الأعداد</a:t>
            </a:r>
          </a:p>
          <a:p>
            <a:pPr algn="ctr"/>
            <a:r>
              <a:rPr lang="ar-SA" sz="4800" b="1" dirty="0"/>
              <a:t>الحقيقية</a:t>
            </a:r>
            <a:endParaRPr lang="en-US" sz="4800" b="1" dirty="0"/>
          </a:p>
        </p:txBody>
      </p:sp>
      <p:sp>
        <p:nvSpPr>
          <p:cNvPr id="14" name="Rectangle 13"/>
          <p:cNvSpPr/>
          <p:nvPr/>
        </p:nvSpPr>
        <p:spPr>
          <a:xfrm>
            <a:off x="5257800" y="3746938"/>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981200" y="3746938"/>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562600" y="3764340"/>
            <a:ext cx="1828800" cy="1569660"/>
          </a:xfrm>
          <a:prstGeom prst="rect">
            <a:avLst/>
          </a:prstGeom>
          <a:noFill/>
        </p:spPr>
        <p:txBody>
          <a:bodyPr wrap="square" rtlCol="0">
            <a:spAutoFit/>
          </a:bodyPr>
          <a:lstStyle/>
          <a:p>
            <a:pPr algn="ctr"/>
            <a:r>
              <a:rPr lang="ar-SA" sz="4800" b="1" dirty="0"/>
              <a:t>أعداد صحيحة</a:t>
            </a:r>
            <a:endParaRPr lang="en-US" sz="4800" b="1" dirty="0"/>
          </a:p>
        </p:txBody>
      </p:sp>
      <p:sp>
        <p:nvSpPr>
          <p:cNvPr id="17" name="TextBox 16"/>
          <p:cNvSpPr txBox="1"/>
          <p:nvPr/>
        </p:nvSpPr>
        <p:spPr>
          <a:xfrm>
            <a:off x="2105025" y="3764340"/>
            <a:ext cx="2238375" cy="1569660"/>
          </a:xfrm>
          <a:prstGeom prst="rect">
            <a:avLst/>
          </a:prstGeom>
          <a:noFill/>
        </p:spPr>
        <p:txBody>
          <a:bodyPr wrap="square" rtlCol="0">
            <a:spAutoFit/>
          </a:bodyPr>
          <a:lstStyle/>
          <a:p>
            <a:pPr algn="ctr"/>
            <a:r>
              <a:rPr lang="ar-SA" sz="4800" b="1" dirty="0" smtClean="0"/>
              <a:t>أعداد غير </a:t>
            </a:r>
            <a:r>
              <a:rPr lang="ar-SA" sz="4800" b="1" dirty="0"/>
              <a:t>صحيحة</a:t>
            </a:r>
            <a:endParaRPr lang="en-US" sz="4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انواع </a:t>
            </a:r>
            <a:r>
              <a:rPr lang="ar-SA" b="1" dirty="0"/>
              <a:t>الأعداد</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cxnSp>
        <p:nvCxnSpPr>
          <p:cNvPr id="4" name="Straight Connector 3"/>
          <p:cNvCxnSpPr/>
          <p:nvPr/>
        </p:nvCxnSpPr>
        <p:spPr>
          <a:xfrm>
            <a:off x="2575179" y="3429000"/>
            <a:ext cx="55782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5908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1534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038600" y="1752600"/>
            <a:ext cx="2438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38600" y="1653570"/>
            <a:ext cx="2438400" cy="1569660"/>
          </a:xfrm>
          <a:prstGeom prst="rect">
            <a:avLst/>
          </a:prstGeom>
          <a:noFill/>
        </p:spPr>
        <p:txBody>
          <a:bodyPr wrap="square" rtlCol="0">
            <a:spAutoFit/>
          </a:bodyPr>
          <a:lstStyle/>
          <a:p>
            <a:pPr algn="ctr"/>
            <a:r>
              <a:rPr lang="ar-SA" sz="4800" b="1" dirty="0"/>
              <a:t>الأعداد</a:t>
            </a:r>
          </a:p>
          <a:p>
            <a:pPr algn="ctr"/>
            <a:r>
              <a:rPr lang="ar-SA" sz="4800" b="1" dirty="0"/>
              <a:t>الصحيحة</a:t>
            </a:r>
            <a:endParaRPr lang="en-US" sz="4800" b="1" dirty="0"/>
          </a:p>
        </p:txBody>
      </p:sp>
      <p:sp>
        <p:nvSpPr>
          <p:cNvPr id="14" name="Rectangle 13"/>
          <p:cNvSpPr/>
          <p:nvPr/>
        </p:nvSpPr>
        <p:spPr>
          <a:xfrm>
            <a:off x="7010400" y="3746938"/>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09600" y="3733800"/>
            <a:ext cx="30480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315200" y="3764340"/>
            <a:ext cx="1828800" cy="1446550"/>
          </a:xfrm>
          <a:prstGeom prst="rect">
            <a:avLst/>
          </a:prstGeom>
          <a:noFill/>
        </p:spPr>
        <p:txBody>
          <a:bodyPr wrap="square" rtlCol="0">
            <a:spAutoFit/>
          </a:bodyPr>
          <a:lstStyle/>
          <a:p>
            <a:pPr algn="ctr"/>
            <a:r>
              <a:rPr lang="ar-SA" sz="4400" b="1" dirty="0"/>
              <a:t>الأعداد الطبيعية</a:t>
            </a:r>
            <a:endParaRPr lang="en-US" sz="4400" b="1" dirty="0"/>
          </a:p>
        </p:txBody>
      </p:sp>
      <p:sp>
        <p:nvSpPr>
          <p:cNvPr id="17" name="TextBox 16"/>
          <p:cNvSpPr txBox="1"/>
          <p:nvPr/>
        </p:nvSpPr>
        <p:spPr>
          <a:xfrm>
            <a:off x="533400" y="3764340"/>
            <a:ext cx="3200400" cy="1446550"/>
          </a:xfrm>
          <a:prstGeom prst="rect">
            <a:avLst/>
          </a:prstGeom>
          <a:noFill/>
        </p:spPr>
        <p:txBody>
          <a:bodyPr wrap="square" rtlCol="0">
            <a:spAutoFit/>
          </a:bodyPr>
          <a:lstStyle/>
          <a:p>
            <a:pPr algn="ctr"/>
            <a:r>
              <a:rPr lang="ar-SA" sz="4400" b="1" dirty="0" smtClean="0"/>
              <a:t>الأعدادالصحيحة </a:t>
            </a:r>
            <a:r>
              <a:rPr lang="ar-SA" sz="4400" b="1" dirty="0"/>
              <a:t>السالبة</a:t>
            </a:r>
            <a:endParaRPr lang="en-US" sz="4400" b="1" dirty="0"/>
          </a:p>
        </p:txBody>
      </p:sp>
      <p:cxnSp>
        <p:nvCxnSpPr>
          <p:cNvPr id="18" name="Straight Connector 17"/>
          <p:cNvCxnSpPr/>
          <p:nvPr/>
        </p:nvCxnSpPr>
        <p:spPr>
          <a:xfrm flipV="1">
            <a:off x="5257800" y="3124200"/>
            <a:ext cx="0" cy="653366"/>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038600" y="3733800"/>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086225" y="4122003"/>
            <a:ext cx="2238375" cy="769441"/>
          </a:xfrm>
          <a:prstGeom prst="rect">
            <a:avLst/>
          </a:prstGeom>
          <a:noFill/>
        </p:spPr>
        <p:txBody>
          <a:bodyPr wrap="square" rtlCol="0">
            <a:spAutoFit/>
          </a:bodyPr>
          <a:lstStyle/>
          <a:p>
            <a:pPr algn="ctr"/>
            <a:r>
              <a:rPr lang="ar-SA" sz="4400" b="1" dirty="0"/>
              <a:t>الصفر</a:t>
            </a:r>
            <a:endParaRPr lang="en-US" sz="4400" b="1" dirty="0"/>
          </a:p>
        </p:txBody>
      </p:sp>
    </p:spTree>
    <p:extLst>
      <p:ext uri="{BB962C8B-B14F-4D97-AF65-F5344CB8AC3E}">
        <p14:creationId xmlns:p14="http://schemas.microsoft.com/office/powerpoint/2010/main" xmlns="" val="3756212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الأعداد </a:t>
            </a:r>
            <a:r>
              <a:rPr lang="ar-SA" b="1" dirty="0" smtClean="0"/>
              <a:t>الطبيعٌيةٌ</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1477328"/>
          </a:xfrm>
          <a:prstGeom prst="rect">
            <a:avLst/>
          </a:prstGeom>
          <a:noFill/>
        </p:spPr>
        <p:txBody>
          <a:bodyPr wrap="square" rtlCol="0">
            <a:spAutoFit/>
          </a:bodyPr>
          <a:lstStyle/>
          <a:p>
            <a:pPr marL="457200" indent="-457200">
              <a:buFont typeface="Arial" panose="020B0604020202020204" pitchFamily="34" charset="0"/>
              <a:buChar char="•"/>
            </a:pPr>
            <a:r>
              <a:rPr lang="ar-SA" sz="2900" b="1" dirty="0"/>
              <a:t>مثل الأعداد </a:t>
            </a:r>
            <a:r>
              <a:rPr lang="ar-SA" sz="2900" b="1" dirty="0" smtClean="0"/>
              <a:t> (3,2,1...) </a:t>
            </a:r>
            <a:r>
              <a:rPr lang="ar-SA" sz="2900" b="1" dirty="0"/>
              <a:t>وتسمى الأعداد </a:t>
            </a:r>
            <a:r>
              <a:rPr lang="ar-SA" sz="2900" b="1" dirty="0" smtClean="0"/>
              <a:t>الصحيحٌة الموجبة</a:t>
            </a:r>
          </a:p>
          <a:p>
            <a:endParaRPr lang="ar-SA" sz="2900" b="1" dirty="0"/>
          </a:p>
          <a:p>
            <a:pPr marL="457200" indent="-457200">
              <a:buFont typeface="Arial" panose="020B0604020202020204" pitchFamily="34" charset="0"/>
              <a:buChar char="•"/>
            </a:pPr>
            <a:r>
              <a:rPr lang="ar-SA" sz="2900" b="1" dirty="0" smtClean="0"/>
              <a:t>و يمٌثل </a:t>
            </a:r>
            <a:r>
              <a:rPr lang="ar-SA" sz="2900" b="1" dirty="0"/>
              <a:t>الرقم </a:t>
            </a:r>
            <a:r>
              <a:rPr lang="ar-SA" sz="2900" b="1" dirty="0" smtClean="0"/>
              <a:t>(</a:t>
            </a:r>
            <a:r>
              <a:rPr lang="ar-SA" sz="2900" b="1" dirty="0"/>
              <a:t>1</a:t>
            </a:r>
            <a:r>
              <a:rPr lang="ar-SA" sz="2900" b="1" dirty="0" smtClean="0"/>
              <a:t>) وحدة قياٌس و( </a:t>
            </a:r>
            <a:r>
              <a:rPr lang="ar-SA" sz="2900" b="1" dirty="0"/>
              <a:t>2 </a:t>
            </a:r>
            <a:r>
              <a:rPr lang="ar-SA" sz="2900" b="1" dirty="0" smtClean="0"/>
              <a:t>) </a:t>
            </a:r>
            <a:r>
              <a:rPr lang="ar-SA" sz="2900" b="1" dirty="0"/>
              <a:t>هو تكرار وحدة </a:t>
            </a:r>
            <a:r>
              <a:rPr lang="ar-SA" sz="2900" b="1" dirty="0" smtClean="0"/>
              <a:t>القياٌس مرتينٌ </a:t>
            </a:r>
            <a:r>
              <a:rPr lang="ar-SA" sz="2900" b="1" dirty="0"/>
              <a:t>وهكذا</a:t>
            </a:r>
            <a:endParaRPr lang="en-US" sz="2900" b="1" dirty="0"/>
          </a:p>
        </p:txBody>
      </p:sp>
    </p:spTree>
    <p:extLst>
      <p:ext uri="{BB962C8B-B14F-4D97-AF65-F5344CB8AC3E}">
        <p14:creationId xmlns:p14="http://schemas.microsoft.com/office/powerpoint/2010/main" xmlns="" val="237019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الأعداد </a:t>
            </a:r>
            <a:r>
              <a:rPr lang="ar-SA" b="1" dirty="0" smtClean="0"/>
              <a:t>الصحيحٌة </a:t>
            </a:r>
            <a:r>
              <a:rPr lang="ar-SA" b="1" dirty="0"/>
              <a:t>السالبة</a:t>
            </a:r>
            <a:r>
              <a:rPr lang="ar-SA" b="1" dirty="0" smtClean="0"/>
              <a:t>ٌ</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2554545"/>
          </a:xfrm>
          <a:prstGeom prst="rect">
            <a:avLst/>
          </a:prstGeom>
          <a:noFill/>
        </p:spPr>
        <p:txBody>
          <a:bodyPr wrap="square" rtlCol="0">
            <a:spAutoFit/>
          </a:bodyPr>
          <a:lstStyle/>
          <a:p>
            <a:pPr marL="457200" indent="-457200">
              <a:buFont typeface="Arial" panose="020B0604020202020204" pitchFamily="34" charset="0"/>
              <a:buChar char="•"/>
            </a:pPr>
            <a:r>
              <a:rPr lang="ar-SA" sz="3200" b="1" dirty="0"/>
              <a:t>وهى الأعداد </a:t>
            </a:r>
            <a:r>
              <a:rPr lang="ar-SA" sz="3200" b="1" dirty="0" smtClean="0"/>
              <a:t>الطبيعٌيةٌ </a:t>
            </a:r>
            <a:r>
              <a:rPr lang="ar-SA" sz="3200" b="1" dirty="0"/>
              <a:t>مسبوقة بإشارة سالب.</a:t>
            </a:r>
          </a:p>
          <a:p>
            <a:pPr marL="457200" indent="-457200">
              <a:buFont typeface="Arial" panose="020B0604020202020204" pitchFamily="34" charset="0"/>
              <a:buChar char="•"/>
            </a:pPr>
            <a:r>
              <a:rPr lang="ar-SA" sz="3200" b="1" dirty="0" smtClean="0"/>
              <a:t>وهى </a:t>
            </a:r>
            <a:r>
              <a:rPr lang="ar-SA" sz="3200" b="1" dirty="0"/>
              <a:t>تعبر عن بعض الظواهر مثل </a:t>
            </a:r>
            <a:r>
              <a:rPr lang="ar-SA" sz="3200" b="1" dirty="0" smtClean="0"/>
              <a:t>عملياٌت </a:t>
            </a:r>
            <a:r>
              <a:rPr lang="ar-SA" sz="3200" b="1" dirty="0"/>
              <a:t>سحب من </a:t>
            </a:r>
            <a:r>
              <a:rPr lang="ar-SA" sz="3200" b="1" dirty="0" smtClean="0"/>
              <a:t>رصيدٌك</a:t>
            </a:r>
            <a:endParaRPr lang="ar-SA" sz="3200" b="1" dirty="0"/>
          </a:p>
          <a:p>
            <a:pPr marL="457200"/>
            <a:r>
              <a:rPr lang="ar-SA" sz="3200" b="1" dirty="0"/>
              <a:t>بالبنك أو السحب من المخزون أو </a:t>
            </a:r>
            <a:r>
              <a:rPr lang="ar-SA" sz="3200" b="1" dirty="0" smtClean="0"/>
              <a:t>عملياٌت </a:t>
            </a:r>
            <a:r>
              <a:rPr lang="ar-SA" sz="3200" b="1" dirty="0"/>
              <a:t>الصرف.</a:t>
            </a:r>
          </a:p>
          <a:p>
            <a:pPr marL="457200" indent="-457200">
              <a:buFont typeface="Arial" panose="020B0604020202020204" pitchFamily="34" charset="0"/>
              <a:buChar char="•"/>
            </a:pPr>
            <a:r>
              <a:rPr lang="ar-SA" sz="3200" b="1" dirty="0" smtClean="0"/>
              <a:t>مثل (…. 3- , 2- ,1-)</a:t>
            </a:r>
            <a:endParaRPr lang="ar-SA" sz="3200" b="1" dirty="0"/>
          </a:p>
          <a:p>
            <a:pPr marL="457200" indent="-457200">
              <a:buFont typeface="Arial" panose="020B0604020202020204" pitchFamily="34" charset="0"/>
              <a:buChar char="•"/>
            </a:pPr>
            <a:r>
              <a:rPr lang="ar-SA" sz="3200" b="1" dirty="0" smtClean="0"/>
              <a:t>عند </a:t>
            </a:r>
            <a:r>
              <a:rPr lang="ar-SA" sz="3200" b="1" dirty="0"/>
              <a:t>إضافة الصفر إلى </a:t>
            </a:r>
            <a:r>
              <a:rPr lang="ar-SA" sz="3200" b="1" dirty="0" smtClean="0"/>
              <a:t>الفئتينٌ السابقتينٌ </a:t>
            </a:r>
            <a:r>
              <a:rPr lang="ar-SA" sz="3200" b="1" dirty="0"/>
              <a:t>تنتج الأعداد </a:t>
            </a:r>
            <a:r>
              <a:rPr lang="ar-SA" sz="3200" b="1" dirty="0" smtClean="0"/>
              <a:t>الصحيحٌة</a:t>
            </a:r>
            <a:r>
              <a:rPr lang="ar-SA" sz="3200" b="1" dirty="0"/>
              <a:t>.</a:t>
            </a:r>
            <a:endParaRPr lang="en-US" sz="2900" b="1" dirty="0"/>
          </a:p>
        </p:txBody>
      </p:sp>
    </p:spTree>
    <p:extLst>
      <p:ext uri="{BB962C8B-B14F-4D97-AF65-F5344CB8AC3E}">
        <p14:creationId xmlns:p14="http://schemas.microsoft.com/office/powerpoint/2010/main" xmlns="" val="1877965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a:t>
            </a:r>
            <a:r>
              <a:rPr lang="ar-SA" b="1" dirty="0"/>
              <a:t>الأعداد </a:t>
            </a:r>
            <a:r>
              <a:rPr lang="ar-SA" b="1" dirty="0" smtClean="0"/>
              <a:t>الصحيحٌة </a:t>
            </a:r>
            <a:r>
              <a:rPr lang="ar-SA" b="1" dirty="0"/>
              <a:t>السالبة</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cxnSp>
        <p:nvCxnSpPr>
          <p:cNvPr id="4" name="Straight Connector 3"/>
          <p:cNvCxnSpPr/>
          <p:nvPr/>
        </p:nvCxnSpPr>
        <p:spPr>
          <a:xfrm>
            <a:off x="3200400" y="3429000"/>
            <a:ext cx="327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4838700" y="3124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2004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477000" y="3429000"/>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81400" y="1752600"/>
            <a:ext cx="2438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581400" y="1676400"/>
            <a:ext cx="2438400" cy="1569660"/>
          </a:xfrm>
          <a:prstGeom prst="rect">
            <a:avLst/>
          </a:prstGeom>
          <a:noFill/>
        </p:spPr>
        <p:txBody>
          <a:bodyPr wrap="square" rtlCol="0">
            <a:spAutoFit/>
          </a:bodyPr>
          <a:lstStyle/>
          <a:p>
            <a:pPr algn="ctr"/>
            <a:r>
              <a:rPr lang="ar-SA" sz="4800" b="1" dirty="0" smtClean="0"/>
              <a:t>الأعداد</a:t>
            </a:r>
            <a:r>
              <a:rPr lang="ar-SA" sz="4800" b="1" dirty="0"/>
              <a:t> غير</a:t>
            </a:r>
            <a:r>
              <a:rPr lang="ar-SA" sz="4800" b="1" dirty="0" smtClean="0"/>
              <a:t> الصحيحة</a:t>
            </a:r>
            <a:endParaRPr lang="en-US" sz="4800" b="1" dirty="0"/>
          </a:p>
        </p:txBody>
      </p:sp>
      <p:sp>
        <p:nvSpPr>
          <p:cNvPr id="14" name="Rectangle 13"/>
          <p:cNvSpPr/>
          <p:nvPr/>
        </p:nvSpPr>
        <p:spPr>
          <a:xfrm>
            <a:off x="5257800" y="3746938"/>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981200" y="3746938"/>
            <a:ext cx="2438400" cy="148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562600" y="3764340"/>
            <a:ext cx="1828800" cy="1569660"/>
          </a:xfrm>
          <a:prstGeom prst="rect">
            <a:avLst/>
          </a:prstGeom>
          <a:noFill/>
        </p:spPr>
        <p:txBody>
          <a:bodyPr wrap="square" rtlCol="0">
            <a:spAutoFit/>
          </a:bodyPr>
          <a:lstStyle/>
          <a:p>
            <a:pPr algn="ctr"/>
            <a:r>
              <a:rPr lang="ar-SA" sz="4800" b="1" dirty="0" smtClean="0"/>
              <a:t>الأعداد </a:t>
            </a:r>
            <a:r>
              <a:rPr lang="ar-SA" sz="4800" b="1" dirty="0"/>
              <a:t>النسبية</a:t>
            </a:r>
            <a:endParaRPr lang="en-US" sz="4800" b="1" dirty="0"/>
          </a:p>
        </p:txBody>
      </p:sp>
      <p:sp>
        <p:nvSpPr>
          <p:cNvPr id="17" name="TextBox 16"/>
          <p:cNvSpPr txBox="1"/>
          <p:nvPr/>
        </p:nvSpPr>
        <p:spPr>
          <a:xfrm>
            <a:off x="1828800" y="3764340"/>
            <a:ext cx="2743199" cy="1569660"/>
          </a:xfrm>
          <a:prstGeom prst="rect">
            <a:avLst/>
          </a:prstGeom>
          <a:noFill/>
        </p:spPr>
        <p:txBody>
          <a:bodyPr wrap="square" rtlCol="0">
            <a:spAutoFit/>
          </a:bodyPr>
          <a:lstStyle/>
          <a:p>
            <a:pPr algn="ctr"/>
            <a:r>
              <a:rPr lang="ar-SA" sz="4800" b="1" dirty="0" smtClean="0"/>
              <a:t>الأعداد غير </a:t>
            </a:r>
            <a:r>
              <a:rPr lang="ar-SA" sz="4800" b="1" dirty="0"/>
              <a:t>النسبية</a:t>
            </a:r>
            <a:endParaRPr lang="en-US" sz="4800" b="1" dirty="0"/>
          </a:p>
        </p:txBody>
      </p:sp>
    </p:spTree>
    <p:extLst>
      <p:ext uri="{BB962C8B-B14F-4D97-AF65-F5344CB8AC3E}">
        <p14:creationId xmlns:p14="http://schemas.microsoft.com/office/powerpoint/2010/main" xmlns="" val="3928263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الأعداد </a:t>
            </a:r>
            <a:r>
              <a:rPr lang="ar-SA" b="1" dirty="0" smtClean="0"/>
              <a:t>غيرالصحيحٌة</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3046988"/>
          </a:xfrm>
          <a:prstGeom prst="rect">
            <a:avLst/>
          </a:prstGeom>
          <a:noFill/>
        </p:spPr>
        <p:txBody>
          <a:bodyPr wrap="square" rtlCol="0">
            <a:spAutoFit/>
          </a:bodyPr>
          <a:lstStyle/>
          <a:p>
            <a:pPr marL="457200" indent="-457200">
              <a:buFont typeface="Arial" panose="020B0604020202020204" pitchFamily="34" charset="0"/>
              <a:buChar char="•"/>
            </a:pPr>
            <a:r>
              <a:rPr lang="ar-SA" sz="3200" b="1" dirty="0"/>
              <a:t>وهى الأعداد </a:t>
            </a:r>
            <a:r>
              <a:rPr lang="ar-SA" sz="3200" b="1" dirty="0" smtClean="0"/>
              <a:t>النسبيةٌ وهي </a:t>
            </a:r>
            <a:r>
              <a:rPr lang="ar-SA" sz="3200" b="1" dirty="0"/>
              <a:t>عبارة عن النسبة </a:t>
            </a:r>
            <a:r>
              <a:rPr lang="ar-SA" sz="3200" b="1" dirty="0" smtClean="0"/>
              <a:t>بينٌ عددينٌ</a:t>
            </a:r>
          </a:p>
          <a:p>
            <a:pPr indent="457200"/>
            <a:r>
              <a:rPr lang="ar-SA" sz="3200" b="1" dirty="0" smtClean="0"/>
              <a:t>صحيحينٌ ويكٌون </a:t>
            </a:r>
            <a:r>
              <a:rPr lang="ar-SA" sz="3200" b="1" dirty="0"/>
              <a:t>المقام لا </a:t>
            </a:r>
            <a:r>
              <a:rPr lang="ar-SA" sz="3200" b="1" dirty="0" smtClean="0"/>
              <a:t>يسٌاوي </a:t>
            </a:r>
            <a:r>
              <a:rPr lang="ar-SA" sz="3200" b="1" dirty="0"/>
              <a:t>صفر.</a:t>
            </a:r>
          </a:p>
          <a:p>
            <a:pPr marL="457200" indent="-457200">
              <a:buFont typeface="Arial" panose="020B0604020202020204" pitchFamily="34" charset="0"/>
              <a:buChar char="•"/>
            </a:pPr>
            <a:r>
              <a:rPr lang="ar-SA" sz="3200" b="1" dirty="0" smtClean="0"/>
              <a:t>مثل …. , </a:t>
            </a:r>
            <a:r>
              <a:rPr lang="ar-SA" sz="3200" b="1" u="sng" dirty="0" smtClean="0"/>
              <a:t>3-</a:t>
            </a:r>
            <a:r>
              <a:rPr lang="ar-SA" sz="3200" b="1" dirty="0" smtClean="0"/>
              <a:t> , </a:t>
            </a:r>
            <a:r>
              <a:rPr lang="ar-SA" sz="3200" b="1" u="sng" dirty="0" smtClean="0"/>
              <a:t>3</a:t>
            </a:r>
            <a:r>
              <a:rPr lang="ar-SA" sz="3200" b="1" dirty="0" smtClean="0"/>
              <a:t> , </a:t>
            </a:r>
            <a:r>
              <a:rPr lang="ar-SA" sz="3200" b="1" u="sng" dirty="0" smtClean="0"/>
              <a:t>5-</a:t>
            </a:r>
            <a:r>
              <a:rPr lang="ar-SA" sz="3200" b="1" dirty="0" smtClean="0"/>
              <a:t> , </a:t>
            </a:r>
            <a:r>
              <a:rPr lang="ar-SA" sz="3200" b="1" u="sng" dirty="0" smtClean="0"/>
              <a:t>2</a:t>
            </a:r>
          </a:p>
          <a:p>
            <a:r>
              <a:rPr lang="ar-SA" sz="3200" b="1" dirty="0"/>
              <a:t> </a:t>
            </a:r>
            <a:r>
              <a:rPr lang="ar-SA" sz="3200" b="1" dirty="0" smtClean="0"/>
              <a:t>                8  , 9 , 3  , 7            </a:t>
            </a:r>
          </a:p>
          <a:p>
            <a:pPr marL="457200" indent="-457200">
              <a:buFont typeface="Arial" panose="020B0604020202020204" pitchFamily="34" charset="0"/>
              <a:buChar char="•"/>
            </a:pPr>
            <a:r>
              <a:rPr lang="ar-SA" sz="3200" b="1" dirty="0" smtClean="0"/>
              <a:t>وأي عدد لا يمٌكن كتابته على الصورة النسبيةٌ مثل  </a:t>
            </a:r>
            <a:r>
              <a:rPr lang="ar-SA" sz="3200" b="1" dirty="0" smtClean="0">
                <a:sym typeface="Symbol"/>
              </a:rPr>
              <a:t></a:t>
            </a:r>
            <a:r>
              <a:rPr lang="en-US" sz="3200" b="1" dirty="0" smtClean="0">
                <a:sym typeface="Symbol"/>
              </a:rPr>
              <a:t>2</a:t>
            </a:r>
            <a:r>
              <a:rPr lang="ar-SA" sz="3200" b="1" dirty="0" smtClean="0"/>
              <a:t>  و</a:t>
            </a:r>
            <a:r>
              <a:rPr lang="en-US" sz="3200" b="1" dirty="0" smtClean="0"/>
              <a:t> 4</a:t>
            </a:r>
            <a:r>
              <a:rPr lang="ar-SA" sz="3200" b="1" dirty="0" smtClean="0">
                <a:sym typeface="Symbol"/>
              </a:rPr>
              <a:t></a:t>
            </a:r>
            <a:r>
              <a:rPr lang="en-US" sz="3200" b="1" dirty="0" smtClean="0">
                <a:sym typeface="Symbol"/>
              </a:rPr>
              <a:t>6 </a:t>
            </a:r>
            <a:endParaRPr lang="ar-SA" sz="3200" b="1" dirty="0" smtClean="0"/>
          </a:p>
          <a:p>
            <a:pPr indent="457200"/>
            <a:r>
              <a:rPr lang="ar-SA" sz="3200" b="1" dirty="0" smtClean="0"/>
              <a:t>يسٌمى </a:t>
            </a:r>
            <a:r>
              <a:rPr lang="ar-SA" sz="3200" b="1" dirty="0"/>
              <a:t>عدد </a:t>
            </a:r>
            <a:r>
              <a:rPr lang="ar-SA" sz="3200" b="1" dirty="0" smtClean="0"/>
              <a:t>غيرٌ نسبي.</a:t>
            </a:r>
            <a:endParaRPr lang="en-US" sz="2900" b="1" dirty="0"/>
          </a:p>
        </p:txBody>
      </p:sp>
      <p:sp>
        <p:nvSpPr>
          <p:cNvPr id="5" name="Rectangle 4"/>
          <p:cNvSpPr/>
          <p:nvPr/>
        </p:nvSpPr>
        <p:spPr>
          <a:xfrm>
            <a:off x="4797349" y="3244334"/>
            <a:ext cx="311303" cy="369332"/>
          </a:xfrm>
          <a:prstGeom prst="rect">
            <a:avLst/>
          </a:prstGeom>
        </p:spPr>
        <p:txBody>
          <a:bodyPr wrap="none">
            <a:spAutoFit/>
          </a:bodyPr>
          <a:lstStyle/>
          <a:p>
            <a:r>
              <a:rPr lang="ar-SA" b="1" dirty="0">
                <a:sym typeface="Symbol"/>
              </a:rPr>
              <a:t></a:t>
            </a:r>
            <a:endParaRPr lang="en-US" dirty="0"/>
          </a:p>
        </p:txBody>
      </p:sp>
    </p:spTree>
    <p:extLst>
      <p:ext uri="{BB962C8B-B14F-4D97-AF65-F5344CB8AC3E}">
        <p14:creationId xmlns:p14="http://schemas.microsoft.com/office/powerpoint/2010/main" xmlns="" val="4165851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 </a:t>
            </a:r>
            <a:r>
              <a:rPr lang="ar-SA" b="1" dirty="0" smtClean="0"/>
              <a:t>القيمٌة </a:t>
            </a:r>
            <a:r>
              <a:rPr lang="ar-SA" b="1" dirty="0"/>
              <a:t>المطلقة</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18</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2062103"/>
          </a:xfrm>
          <a:prstGeom prst="rect">
            <a:avLst/>
          </a:prstGeom>
          <a:noFill/>
        </p:spPr>
        <p:txBody>
          <a:bodyPr wrap="square" rtlCol="0">
            <a:spAutoFit/>
          </a:bodyPr>
          <a:lstStyle/>
          <a:p>
            <a:pPr marL="457200" indent="-457200">
              <a:buFont typeface="Arial" panose="020B0604020202020204" pitchFamily="34" charset="0"/>
              <a:buChar char="•"/>
            </a:pPr>
            <a:r>
              <a:rPr lang="ar-SA" sz="3200" b="1" dirty="0" smtClean="0"/>
              <a:t>القيمٌة </a:t>
            </a:r>
            <a:r>
              <a:rPr lang="ar-SA" sz="3200" b="1" dirty="0"/>
              <a:t>المطلقة </a:t>
            </a:r>
            <a:r>
              <a:rPr lang="ar-SA" sz="3200" b="1" dirty="0" smtClean="0"/>
              <a:t>لأي </a:t>
            </a:r>
            <a:r>
              <a:rPr lang="ar-SA" sz="3200" b="1" dirty="0"/>
              <a:t>عدد </a:t>
            </a:r>
            <a:r>
              <a:rPr lang="ar-SA" sz="3200" b="1" dirty="0" smtClean="0"/>
              <a:t>هي قيمٌة </a:t>
            </a:r>
            <a:r>
              <a:rPr lang="ar-SA" sz="3200" b="1" dirty="0"/>
              <a:t>العدد بدون النظر إلى </a:t>
            </a:r>
            <a:r>
              <a:rPr lang="ar-SA" sz="3200" b="1" dirty="0" smtClean="0"/>
              <a:t>الإشارة</a:t>
            </a:r>
            <a:endParaRPr lang="ar-SA" sz="3200" b="1" dirty="0"/>
          </a:p>
          <a:p>
            <a:pPr indent="393700"/>
            <a:r>
              <a:rPr lang="ar-SA" sz="3200" b="1" dirty="0"/>
              <a:t>التى </a:t>
            </a:r>
            <a:r>
              <a:rPr lang="ar-SA" sz="3200" b="1" dirty="0" smtClean="0"/>
              <a:t>سبقت </a:t>
            </a:r>
            <a:r>
              <a:rPr lang="ar-SA" sz="3200" b="1" dirty="0"/>
              <a:t>العدد</a:t>
            </a:r>
            <a:r>
              <a:rPr lang="ar-SA" sz="3200" b="1" dirty="0" smtClean="0"/>
              <a:t>.</a:t>
            </a:r>
          </a:p>
          <a:p>
            <a:pPr marL="457200" indent="-457200">
              <a:buFont typeface="Arial" panose="020B0604020202020204" pitchFamily="34" charset="0"/>
              <a:buChar char="•"/>
            </a:pPr>
            <a:r>
              <a:rPr lang="ar-SA" sz="3200" b="1" dirty="0"/>
              <a:t>هذا </a:t>
            </a:r>
            <a:r>
              <a:rPr lang="ar-SA" sz="3200" b="1" dirty="0" smtClean="0"/>
              <a:t>يعٌنى </a:t>
            </a:r>
            <a:r>
              <a:rPr lang="ar-SA" sz="3200" b="1" dirty="0"/>
              <a:t>أن </a:t>
            </a:r>
            <a:r>
              <a:rPr lang="ar-SA" sz="3200" b="1" dirty="0" smtClean="0"/>
              <a:t>القيمٌة </a:t>
            </a:r>
            <a:r>
              <a:rPr lang="ar-SA" sz="3200" b="1" dirty="0"/>
              <a:t>المطلقة </a:t>
            </a:r>
            <a:r>
              <a:rPr lang="ar-SA" sz="3200" b="1" dirty="0" smtClean="0"/>
              <a:t>هي </a:t>
            </a:r>
            <a:r>
              <a:rPr lang="ar-SA" sz="3200" b="1" dirty="0"/>
              <a:t>عدد موجب </a:t>
            </a:r>
            <a:r>
              <a:rPr lang="ar-SA" sz="3200" b="1" dirty="0" smtClean="0"/>
              <a:t>دائما .</a:t>
            </a:r>
          </a:p>
          <a:p>
            <a:pPr marL="457200" indent="-457200">
              <a:buFont typeface="Arial" panose="020B0604020202020204" pitchFamily="34" charset="0"/>
              <a:buChar char="•"/>
            </a:pPr>
            <a:r>
              <a:rPr lang="ar-SA" sz="3200" b="1" dirty="0"/>
              <a:t>و </a:t>
            </a:r>
            <a:r>
              <a:rPr lang="ar-SA" sz="3200" b="1" dirty="0" smtClean="0"/>
              <a:t>يرٌمز للقيمٌة </a:t>
            </a:r>
            <a:r>
              <a:rPr lang="ar-SA" sz="3200" b="1" dirty="0"/>
              <a:t>المطلقة </a:t>
            </a:r>
            <a:r>
              <a:rPr lang="ar-SA" sz="3200" b="1" dirty="0" smtClean="0"/>
              <a:t>للعدد </a:t>
            </a:r>
            <a:r>
              <a:rPr lang="en-US" sz="3200" b="1" dirty="0" smtClean="0"/>
              <a:t>x</a:t>
            </a:r>
            <a:r>
              <a:rPr lang="ar-SA" sz="3200" b="1" dirty="0" smtClean="0"/>
              <a:t> ب         </a:t>
            </a:r>
            <a:r>
              <a:rPr lang="ar-SA" sz="3200" b="1" dirty="0" smtClean="0">
                <a:sym typeface="Symbol"/>
              </a:rPr>
              <a:t></a:t>
            </a:r>
            <a:r>
              <a:rPr lang="ar-SA" sz="3200" b="1" dirty="0" smtClean="0"/>
              <a:t>  </a:t>
            </a:r>
            <a:endParaRPr lang="en-US" sz="2900" b="1" dirty="0"/>
          </a:p>
        </p:txBody>
      </p:sp>
      <p:cxnSp>
        <p:nvCxnSpPr>
          <p:cNvPr id="9" name="Straight Connector 8"/>
          <p:cNvCxnSpPr/>
          <p:nvPr/>
        </p:nvCxnSpPr>
        <p:spPr>
          <a:xfrm>
            <a:off x="3657600" y="3810000"/>
            <a:ext cx="0" cy="466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352800" y="3810000"/>
            <a:ext cx="0" cy="466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35939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 مثال:</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3000821"/>
          </a:xfrm>
          <a:prstGeom prst="rect">
            <a:avLst/>
          </a:prstGeom>
          <a:noFill/>
        </p:spPr>
        <p:txBody>
          <a:bodyPr wrap="square" rtlCol="0">
            <a:spAutoFit/>
          </a:bodyPr>
          <a:lstStyle/>
          <a:p>
            <a:pPr marL="457200" indent="-457200">
              <a:buFont typeface="Arial" panose="020B0604020202020204" pitchFamily="34" charset="0"/>
              <a:buChar char="•"/>
            </a:pPr>
            <a:r>
              <a:rPr lang="ar-SA" sz="3200" b="1" dirty="0"/>
              <a:t>أوجد </a:t>
            </a:r>
            <a:r>
              <a:rPr lang="ar-SA" sz="3200" b="1" dirty="0" smtClean="0"/>
              <a:t>القيمٌة </a:t>
            </a:r>
            <a:r>
              <a:rPr lang="ar-SA" sz="3200" b="1" dirty="0"/>
              <a:t>المطلقة </a:t>
            </a:r>
            <a:r>
              <a:rPr lang="ar-SA" sz="3200" b="1" dirty="0" smtClean="0"/>
              <a:t>للمقاديرٌالتاليةٌ :</a:t>
            </a:r>
          </a:p>
          <a:p>
            <a:r>
              <a:rPr lang="ar-SA" sz="3200" b="1" dirty="0"/>
              <a:t> </a:t>
            </a:r>
            <a:r>
              <a:rPr lang="ar-SA" sz="3200" b="1" dirty="0" smtClean="0"/>
              <a:t>          </a:t>
            </a:r>
            <a:r>
              <a:rPr lang="ar-SA" sz="3200" b="1" u="sng" dirty="0" smtClean="0"/>
              <a:t>1</a:t>
            </a:r>
            <a:r>
              <a:rPr lang="ar-SA" sz="3200" b="1" dirty="0" smtClean="0"/>
              <a:t> , </a:t>
            </a:r>
            <a:r>
              <a:rPr lang="ar-SA" sz="3200" b="1" u="sng" dirty="0" smtClean="0"/>
              <a:t>3-</a:t>
            </a:r>
            <a:r>
              <a:rPr lang="ar-SA" sz="3200" b="1" dirty="0" smtClean="0"/>
              <a:t> , 11 , 5-</a:t>
            </a:r>
          </a:p>
          <a:p>
            <a:r>
              <a:rPr lang="ar-SA" sz="3200" b="1" dirty="0"/>
              <a:t> </a:t>
            </a:r>
            <a:r>
              <a:rPr lang="ar-SA" sz="3200" b="1" dirty="0" smtClean="0"/>
              <a:t>          9 , 4 </a:t>
            </a:r>
          </a:p>
          <a:p>
            <a:pPr marL="457200" indent="-457200">
              <a:buFont typeface="Arial" panose="020B0604020202020204" pitchFamily="34" charset="0"/>
              <a:buChar char="•"/>
            </a:pPr>
            <a:r>
              <a:rPr lang="ar-SA" sz="3200" b="1" dirty="0" smtClean="0"/>
              <a:t>القيمٌة </a:t>
            </a:r>
            <a:r>
              <a:rPr lang="ar-SA" sz="3200" b="1" dirty="0"/>
              <a:t>المطلقة </a:t>
            </a:r>
            <a:r>
              <a:rPr lang="ar-SA" sz="3200" b="1" dirty="0" smtClean="0"/>
              <a:t>للعدد (5) =  5-  = 5</a:t>
            </a:r>
          </a:p>
          <a:p>
            <a:pPr marL="457200" indent="-457200">
              <a:buFont typeface="Arial" panose="020B0604020202020204" pitchFamily="34" charset="0"/>
              <a:buChar char="•"/>
            </a:pPr>
            <a:r>
              <a:rPr lang="ar-SA" sz="3200" b="1" dirty="0"/>
              <a:t>القيمٌة المطلقة </a:t>
            </a:r>
            <a:r>
              <a:rPr lang="ar-SA" sz="3200" b="1" dirty="0" smtClean="0"/>
              <a:t>للعدد (11) =  11 = 11</a:t>
            </a:r>
          </a:p>
          <a:p>
            <a:pPr marL="457200" indent="-457200">
              <a:buFont typeface="Arial" panose="020B0604020202020204" pitchFamily="34" charset="0"/>
              <a:buChar char="•"/>
            </a:pPr>
            <a:endParaRPr lang="en-US" sz="2900" b="1" dirty="0"/>
          </a:p>
        </p:txBody>
      </p:sp>
      <p:cxnSp>
        <p:nvCxnSpPr>
          <p:cNvPr id="9" name="Straight Connector 8"/>
          <p:cNvCxnSpPr/>
          <p:nvPr/>
        </p:nvCxnSpPr>
        <p:spPr>
          <a:xfrm>
            <a:off x="5029200" y="4267200"/>
            <a:ext cx="0" cy="466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00600" y="3810000"/>
            <a:ext cx="0" cy="4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72000" y="4267200"/>
            <a:ext cx="0" cy="466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257800" y="3800500"/>
            <a:ext cx="0" cy="466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20661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 </a:t>
            </a:r>
            <a:r>
              <a:rPr lang="ar-SA" b="1" dirty="0" smtClean="0"/>
              <a:t>العملياٌت الجبرية</a:t>
            </a:r>
            <a:endParaRPr lang="ar-SA"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20</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0" y="2209800"/>
            <a:ext cx="9525000" cy="3493264"/>
          </a:xfrm>
          <a:prstGeom prst="rect">
            <a:avLst/>
          </a:prstGeom>
          <a:noFill/>
        </p:spPr>
        <p:txBody>
          <a:bodyPr wrap="square" rtlCol="0">
            <a:spAutoFit/>
          </a:bodyPr>
          <a:lstStyle/>
          <a:p>
            <a:r>
              <a:rPr lang="ar-SA" sz="3200" b="1" dirty="0" smtClean="0"/>
              <a:t>يوٌجد </a:t>
            </a:r>
            <a:r>
              <a:rPr lang="ar-SA" sz="3200" b="1" dirty="0"/>
              <a:t>فى الجبر أربع </a:t>
            </a:r>
            <a:r>
              <a:rPr lang="ar-SA" sz="3200" b="1" dirty="0" smtClean="0"/>
              <a:t>عملياٌت أساسيةٌ وهي:</a:t>
            </a:r>
          </a:p>
          <a:p>
            <a:pPr marL="914400" indent="520700">
              <a:buFont typeface="Arial" panose="020B0604020202020204" pitchFamily="34" charset="0"/>
              <a:buChar char="•"/>
            </a:pPr>
            <a:endParaRPr lang="ar-SA" sz="3200" b="1" dirty="0" smtClean="0"/>
          </a:p>
          <a:p>
            <a:pPr marL="914400" indent="520700">
              <a:buFont typeface="Arial" panose="020B0604020202020204" pitchFamily="34" charset="0"/>
              <a:buChar char="•"/>
            </a:pPr>
            <a:r>
              <a:rPr lang="ar-SA" sz="3200" b="1" dirty="0" smtClean="0"/>
              <a:t>الجمع</a:t>
            </a:r>
          </a:p>
          <a:p>
            <a:pPr marL="914400" indent="457200">
              <a:buFont typeface="Arial" panose="020B0604020202020204" pitchFamily="34" charset="0"/>
              <a:buChar char="•"/>
            </a:pPr>
            <a:r>
              <a:rPr lang="ar-SA" sz="3200" b="1" dirty="0" smtClean="0"/>
              <a:t>الطرح</a:t>
            </a:r>
          </a:p>
          <a:p>
            <a:pPr marL="914400" indent="457200">
              <a:buFont typeface="Arial" panose="020B0604020202020204" pitchFamily="34" charset="0"/>
              <a:buChar char="•"/>
            </a:pPr>
            <a:r>
              <a:rPr lang="ar-SA" sz="3200" b="1" dirty="0" smtClean="0"/>
              <a:t>الضرب</a:t>
            </a:r>
          </a:p>
          <a:p>
            <a:pPr marL="914400" indent="457200">
              <a:buFont typeface="Arial" panose="020B0604020202020204" pitchFamily="34" charset="0"/>
              <a:buChar char="•"/>
            </a:pPr>
            <a:r>
              <a:rPr lang="ar-SA" sz="3200" b="1" dirty="0"/>
              <a:t>القسمة</a:t>
            </a:r>
            <a:endParaRPr lang="ar-SA" sz="3200" b="1" dirty="0" smtClean="0"/>
          </a:p>
          <a:p>
            <a:pPr indent="1308100"/>
            <a:endParaRPr lang="en-US" sz="2900" b="1" dirty="0"/>
          </a:p>
        </p:txBody>
      </p:sp>
    </p:spTree>
    <p:extLst>
      <p:ext uri="{BB962C8B-B14F-4D97-AF65-F5344CB8AC3E}">
        <p14:creationId xmlns:p14="http://schemas.microsoft.com/office/powerpoint/2010/main" xmlns="" val="5284883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a:t> جمع المقادير الجبرية</a:t>
            </a:r>
            <a:endParaRPr lang="ar-SA" b="1" dirty="0" smtClean="0">
              <a:solidFill>
                <a:srgbClr val="FF33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21</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838200" y="1752600"/>
            <a:ext cx="8686800" cy="4031873"/>
          </a:xfrm>
          <a:prstGeom prst="rect">
            <a:avLst/>
          </a:prstGeom>
          <a:noFill/>
        </p:spPr>
        <p:txBody>
          <a:bodyPr wrap="square" rtlCol="0">
            <a:spAutoFit/>
          </a:bodyPr>
          <a:lstStyle/>
          <a:p>
            <a:r>
              <a:rPr lang="ar-SA" sz="3200" b="1" dirty="0"/>
              <a:t>لجمع </a:t>
            </a:r>
            <a:r>
              <a:rPr lang="ar-SA" sz="3200" b="1" dirty="0" smtClean="0"/>
              <a:t>المقاديرٌ فإننا </a:t>
            </a:r>
            <a:r>
              <a:rPr lang="ar-SA" sz="3200" b="1" dirty="0"/>
              <a:t>نستخدم العلامة </a:t>
            </a:r>
            <a:r>
              <a:rPr lang="ar-SA" sz="3200" b="1" dirty="0" smtClean="0"/>
              <a:t>(+) للدلالة </a:t>
            </a:r>
            <a:r>
              <a:rPr lang="ar-SA" sz="3200" b="1" dirty="0"/>
              <a:t>على </a:t>
            </a:r>
            <a:r>
              <a:rPr lang="ar-SA" sz="3200" b="1" dirty="0" smtClean="0"/>
              <a:t>عمليةٌ </a:t>
            </a:r>
            <a:r>
              <a:rPr lang="ar-SA" sz="3200" b="1" dirty="0"/>
              <a:t>الجمع</a:t>
            </a:r>
          </a:p>
          <a:p>
            <a:r>
              <a:rPr lang="ar-SA" sz="3200" b="1" dirty="0" smtClean="0"/>
              <a:t>والتي </a:t>
            </a:r>
            <a:r>
              <a:rPr lang="ar-SA" sz="3200" b="1" dirty="0"/>
              <a:t>تمثل </a:t>
            </a:r>
            <a:r>
              <a:rPr lang="ar-SA" sz="3200" b="1" dirty="0" smtClean="0"/>
              <a:t>عمليةٌ </a:t>
            </a:r>
            <a:r>
              <a:rPr lang="ar-SA" sz="3200" b="1" dirty="0"/>
              <a:t>إضافة.</a:t>
            </a:r>
          </a:p>
          <a:p>
            <a:pPr algn="l"/>
            <a:endParaRPr lang="ar-SA" sz="3200" b="1" dirty="0" smtClean="0"/>
          </a:p>
          <a:p>
            <a:pPr algn="l"/>
            <a:r>
              <a:rPr lang="ar-SA" sz="3200" b="1" dirty="0" smtClean="0"/>
              <a:t>مثل:                                                          7=5+2</a:t>
            </a:r>
          </a:p>
          <a:p>
            <a:pPr algn="l"/>
            <a:r>
              <a:rPr lang="ar-SA" sz="3200" b="1" dirty="0" smtClean="0"/>
              <a:t>                                                              11=4+7                                                              </a:t>
            </a:r>
            <a:r>
              <a:rPr lang="ar-SA" sz="3200" b="1" dirty="0" smtClean="0">
                <a:sym typeface="Symbol"/>
              </a:rPr>
              <a:t>5  =  3+ 2  </a:t>
            </a:r>
            <a:endParaRPr lang="en-US" sz="3200" b="1" dirty="0" smtClean="0"/>
          </a:p>
          <a:p>
            <a:r>
              <a:rPr lang="ar-SA" sz="3200" b="1" dirty="0" smtClean="0"/>
              <a:t> </a:t>
            </a:r>
            <a:endParaRPr lang="en-US" sz="3200" b="1" dirty="0" smtClean="0"/>
          </a:p>
          <a:p>
            <a:r>
              <a:rPr lang="ar-SA" sz="3200" b="1" dirty="0" smtClean="0"/>
              <a:t>يشٌترط لجمع أي مقدران جبرياٌن أن يكٌونا من نفس النوع</a:t>
            </a:r>
            <a:endParaRPr lang="ar-SA" sz="3200" b="1" dirty="0"/>
          </a:p>
        </p:txBody>
      </p:sp>
    </p:spTree>
    <p:extLst>
      <p:ext uri="{BB962C8B-B14F-4D97-AF65-F5344CB8AC3E}">
        <p14:creationId xmlns:p14="http://schemas.microsoft.com/office/powerpoint/2010/main" xmlns="" val="24322057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22</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3" name="TextBox 2"/>
          <p:cNvSpPr txBox="1"/>
          <p:nvPr/>
        </p:nvSpPr>
        <p:spPr>
          <a:xfrm>
            <a:off x="838200" y="1447800"/>
            <a:ext cx="8686800" cy="5016758"/>
          </a:xfrm>
          <a:prstGeom prst="rect">
            <a:avLst/>
          </a:prstGeom>
          <a:noFill/>
        </p:spPr>
        <p:txBody>
          <a:bodyPr wrap="square" rtlCol="0">
            <a:spAutoFit/>
          </a:bodyPr>
          <a:lstStyle/>
          <a:p>
            <a:r>
              <a:rPr lang="ar-SA" sz="3200" b="1" dirty="0"/>
              <a:t>فمثلا </a:t>
            </a:r>
            <a:r>
              <a:rPr lang="ar-SA" sz="3200" b="1" dirty="0" smtClean="0"/>
              <a:t>:                  </a:t>
            </a:r>
            <a:r>
              <a:rPr lang="en-US" sz="3200" b="1" dirty="0" smtClean="0"/>
              <a:t>2x+5y</a:t>
            </a:r>
            <a:endParaRPr lang="ar-SA" sz="3200" b="1" dirty="0" smtClean="0"/>
          </a:p>
          <a:p>
            <a:r>
              <a:rPr lang="ar-SA" sz="3200" b="1" dirty="0" smtClean="0"/>
              <a:t>                            </a:t>
            </a:r>
            <a:endParaRPr lang="ar-SA" sz="3200" b="1" dirty="0" smtClean="0">
              <a:sym typeface="Symbol"/>
            </a:endParaRPr>
          </a:p>
          <a:p>
            <a:r>
              <a:rPr lang="ar-SA" sz="3200" b="1" dirty="0"/>
              <a:t>لا </a:t>
            </a:r>
            <a:r>
              <a:rPr lang="ar-SA" sz="3200" b="1" dirty="0" smtClean="0"/>
              <a:t>يمٌكن </a:t>
            </a:r>
            <a:r>
              <a:rPr lang="ar-SA" sz="3200" b="1" dirty="0"/>
              <a:t>جمعهما و </a:t>
            </a:r>
            <a:r>
              <a:rPr lang="ar-SA" sz="3200" b="1" dirty="0" smtClean="0"/>
              <a:t>يظٌل </a:t>
            </a:r>
            <a:r>
              <a:rPr lang="ar-SA" sz="3200" b="1" dirty="0"/>
              <a:t>المقدار كما هو</a:t>
            </a:r>
            <a:r>
              <a:rPr lang="ar-SA" sz="3200" b="1" dirty="0" smtClean="0"/>
              <a:t>.</a:t>
            </a:r>
          </a:p>
          <a:p>
            <a:endParaRPr lang="ar-SA" sz="3200" b="1" dirty="0" smtClean="0"/>
          </a:p>
          <a:p>
            <a:r>
              <a:rPr lang="ar-SA" sz="3200" b="1" dirty="0" smtClean="0"/>
              <a:t>مثال:           </a:t>
            </a:r>
            <a:r>
              <a:rPr lang="en-US" sz="3200" b="1" dirty="0"/>
              <a:t>3a+8b+9a+2b = 12a+10b</a:t>
            </a:r>
            <a:r>
              <a:rPr lang="ar-SA" sz="3200" b="1" dirty="0" smtClean="0"/>
              <a:t>                                       </a:t>
            </a:r>
            <a:endParaRPr lang="ar-SA" sz="3200" dirty="0">
              <a:sym typeface="Symbol"/>
            </a:endParaRPr>
          </a:p>
          <a:p>
            <a:r>
              <a:rPr lang="ar-SA" sz="3200" b="1" dirty="0" smtClean="0">
                <a:sym typeface="Symbol"/>
              </a:rPr>
              <a:t> </a:t>
            </a:r>
          </a:p>
          <a:p>
            <a:r>
              <a:rPr lang="ar-SA" sz="3200" b="1" dirty="0"/>
              <a:t>مثال</a:t>
            </a:r>
            <a:r>
              <a:rPr lang="ar-SA" sz="3200" b="1" dirty="0" smtClean="0"/>
              <a:t>:</a:t>
            </a:r>
          </a:p>
          <a:p>
            <a:r>
              <a:rPr lang="ar-SA" sz="3200" b="1" dirty="0"/>
              <a:t>أوجد ناتج حاصل جمع </a:t>
            </a:r>
            <a:r>
              <a:rPr lang="ar-SA" sz="3200" b="1" dirty="0" smtClean="0"/>
              <a:t>المقاديرٌ التاليةٌ:</a:t>
            </a:r>
          </a:p>
          <a:p>
            <a:r>
              <a:rPr lang="ar-SA" sz="3200" b="1" dirty="0" smtClean="0"/>
              <a:t>                            </a:t>
            </a:r>
            <a:r>
              <a:rPr lang="en-US" sz="3200" b="1" dirty="0"/>
              <a:t>7x+5y+9xy   </a:t>
            </a:r>
            <a:r>
              <a:rPr lang="en-US" sz="3200" b="1" dirty="0" smtClean="0"/>
              <a:t>,    8x+2y</a:t>
            </a:r>
            <a:endParaRPr lang="ar-SA" sz="3200" b="1" dirty="0" smtClean="0"/>
          </a:p>
          <a:p>
            <a:r>
              <a:rPr lang="ar-SA" sz="3200" b="1" dirty="0" smtClean="0"/>
              <a:t>                               </a:t>
            </a:r>
            <a:endParaRPr lang="ar-SA" sz="3200" b="1" dirty="0"/>
          </a:p>
        </p:txBody>
      </p:sp>
    </p:spTree>
    <p:extLst>
      <p:ext uri="{BB962C8B-B14F-4D97-AF65-F5344CB8AC3E}">
        <p14:creationId xmlns:p14="http://schemas.microsoft.com/office/powerpoint/2010/main" xmlns="" val="42039332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23</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9" name="Title 1"/>
          <p:cNvSpPr>
            <a:spLocks noGrp="1"/>
          </p:cNvSpPr>
          <p:nvPr>
            <p:ph type="title" idx="4294967295"/>
          </p:nvPr>
        </p:nvSpPr>
        <p:spPr>
          <a:xfrm>
            <a:off x="533400" y="304800"/>
            <a:ext cx="8915400" cy="1143000"/>
          </a:xfrm>
        </p:spPr>
        <p:txBody>
          <a:bodyPr/>
          <a:lstStyle/>
          <a:p>
            <a:pPr eaLnBrk="1" hangingPunct="1"/>
            <a:r>
              <a:rPr lang="ar-SA" b="1" dirty="0"/>
              <a:t> جمع المقادير الجبرية</a:t>
            </a:r>
            <a:endParaRPr lang="ar-SA" b="1" dirty="0" smtClean="0">
              <a:solidFill>
                <a:srgbClr val="FF3300"/>
              </a:solidFill>
              <a:cs typeface="Arial" pitchFamily="34" charset="0"/>
            </a:endParaRPr>
          </a:p>
        </p:txBody>
      </p:sp>
      <p:sp>
        <p:nvSpPr>
          <p:cNvPr id="11" name="TextBox 10"/>
          <p:cNvSpPr txBox="1"/>
          <p:nvPr/>
        </p:nvSpPr>
        <p:spPr>
          <a:xfrm>
            <a:off x="838200" y="1447800"/>
            <a:ext cx="8686800" cy="4031873"/>
          </a:xfrm>
          <a:prstGeom prst="rect">
            <a:avLst/>
          </a:prstGeom>
          <a:noFill/>
        </p:spPr>
        <p:txBody>
          <a:bodyPr wrap="square" rtlCol="0">
            <a:spAutoFit/>
          </a:bodyPr>
          <a:lstStyle/>
          <a:p>
            <a:r>
              <a:rPr lang="ar-SA" sz="3200" b="1" dirty="0"/>
              <a:t>الحل:</a:t>
            </a:r>
          </a:p>
          <a:p>
            <a:r>
              <a:rPr lang="ar-SA" sz="3200" b="1" dirty="0"/>
              <a:t>يمكن ترتيب </a:t>
            </a:r>
            <a:r>
              <a:rPr lang="ar-SA" sz="3200" b="1" dirty="0" smtClean="0"/>
              <a:t>المقدارن </a:t>
            </a:r>
            <a:r>
              <a:rPr lang="ar-SA" sz="3200" b="1" dirty="0"/>
              <a:t>السابقان كما </a:t>
            </a:r>
            <a:r>
              <a:rPr lang="ar-SA" sz="3200" b="1" dirty="0" smtClean="0"/>
              <a:t>يلي:</a:t>
            </a:r>
          </a:p>
          <a:p>
            <a:r>
              <a:rPr lang="ar-SA" sz="3200" b="1" dirty="0" smtClean="0"/>
              <a:t>                                              </a:t>
            </a:r>
            <a:r>
              <a:rPr lang="en-US" sz="3200" b="1" dirty="0" smtClean="0"/>
              <a:t>7x+5y+9xy</a:t>
            </a:r>
            <a:endParaRPr lang="ar-SA" sz="3200" b="1" dirty="0" smtClean="0"/>
          </a:p>
          <a:p>
            <a:r>
              <a:rPr lang="ar-SA" sz="3200" b="1" dirty="0" smtClean="0"/>
              <a:t>                                                </a:t>
            </a:r>
            <a:r>
              <a:rPr lang="en-US" sz="3200" b="1" dirty="0" smtClean="0"/>
              <a:t>8x+2y</a:t>
            </a:r>
            <a:endParaRPr lang="ar-SA" sz="3200" b="1" dirty="0"/>
          </a:p>
          <a:p>
            <a:r>
              <a:rPr lang="ar-SA" sz="3200" b="1" dirty="0" smtClean="0"/>
              <a:t>                                            </a:t>
            </a:r>
            <a:r>
              <a:rPr lang="en-US" sz="3200" b="1" dirty="0"/>
              <a:t>15x+7y+9xy</a:t>
            </a:r>
            <a:endParaRPr lang="ar-SA" sz="3200" b="1" dirty="0" smtClean="0"/>
          </a:p>
          <a:p>
            <a:endParaRPr lang="ar-SA" sz="3200" b="1" dirty="0" smtClean="0"/>
          </a:p>
          <a:p>
            <a:r>
              <a:rPr lang="ar-SA" sz="3200" b="1" dirty="0"/>
              <a:t>نلاحظ من المثال السابق أن كلا </a:t>
            </a:r>
            <a:r>
              <a:rPr lang="ar-SA" sz="3200" b="1" dirty="0" smtClean="0"/>
              <a:t>من </a:t>
            </a:r>
            <a:r>
              <a:rPr lang="en-US" sz="3200" b="1" dirty="0" smtClean="0"/>
              <a:t>x</a:t>
            </a:r>
            <a:r>
              <a:rPr lang="ar-SA" sz="3200" b="1" dirty="0" smtClean="0"/>
              <a:t> و</a:t>
            </a:r>
            <a:r>
              <a:rPr lang="en-US" sz="3200" b="1" dirty="0" smtClean="0"/>
              <a:t>y</a:t>
            </a:r>
            <a:r>
              <a:rPr lang="ar-SA" sz="3200" b="1" dirty="0" smtClean="0"/>
              <a:t> </a:t>
            </a:r>
            <a:r>
              <a:rPr lang="ar-SA" sz="3200" b="1" dirty="0"/>
              <a:t>تختلف </a:t>
            </a:r>
            <a:r>
              <a:rPr lang="ar-SA" sz="3200" b="1" dirty="0" smtClean="0"/>
              <a:t>عن </a:t>
            </a:r>
            <a:r>
              <a:rPr lang="en-US" sz="3200" b="1" dirty="0" err="1" smtClean="0"/>
              <a:t>xy</a:t>
            </a:r>
            <a:r>
              <a:rPr lang="ar-SA" sz="3200" b="1" dirty="0" smtClean="0"/>
              <a:t> لذلك </a:t>
            </a:r>
            <a:r>
              <a:rPr lang="ar-SA" sz="3200" b="1" dirty="0"/>
              <a:t>عند الجمع </a:t>
            </a:r>
            <a:r>
              <a:rPr lang="ar-SA" sz="3200" b="1" dirty="0" smtClean="0"/>
              <a:t>يتٌم </a:t>
            </a:r>
            <a:r>
              <a:rPr lang="ar-SA" sz="3200" b="1" dirty="0"/>
              <a:t>التعامل مع كل مقدار على حدى.</a:t>
            </a:r>
          </a:p>
        </p:txBody>
      </p:sp>
      <p:cxnSp>
        <p:nvCxnSpPr>
          <p:cNvPr id="3" name="Straight Connector 2"/>
          <p:cNvCxnSpPr/>
          <p:nvPr/>
        </p:nvCxnSpPr>
        <p:spPr>
          <a:xfrm>
            <a:off x="2105025" y="3429000"/>
            <a:ext cx="2543175" cy="347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244662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24</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089819"/>
            <a:ext cx="9144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pitchFamily="34" charset="0"/>
              <a:buNone/>
            </a:pPr>
            <a:endParaRPr lang="en-US" sz="2600" b="1" dirty="0" smtClean="0">
              <a:cs typeface="Arial" pitchFamily="34" charset="0"/>
            </a:endParaRPr>
          </a:p>
        </p:txBody>
      </p:sp>
      <p:sp>
        <p:nvSpPr>
          <p:cNvPr id="9" name="Title 1"/>
          <p:cNvSpPr>
            <a:spLocks noGrp="1"/>
          </p:cNvSpPr>
          <p:nvPr>
            <p:ph type="title" idx="4294967295"/>
          </p:nvPr>
        </p:nvSpPr>
        <p:spPr>
          <a:xfrm>
            <a:off x="533400" y="304800"/>
            <a:ext cx="8915400" cy="1143000"/>
          </a:xfrm>
        </p:spPr>
        <p:txBody>
          <a:bodyPr/>
          <a:lstStyle/>
          <a:p>
            <a:pPr eaLnBrk="1" hangingPunct="1"/>
            <a:r>
              <a:rPr lang="ar-SA" b="1" dirty="0"/>
              <a:t> طرح المقادير الجبرية</a:t>
            </a:r>
            <a:endParaRPr lang="ar-SA" b="1" dirty="0" smtClean="0">
              <a:solidFill>
                <a:srgbClr val="FF3300"/>
              </a:solidFill>
              <a:cs typeface="Arial" pitchFamily="34" charset="0"/>
            </a:endParaRPr>
          </a:p>
        </p:txBody>
      </p:sp>
      <p:sp>
        <p:nvSpPr>
          <p:cNvPr id="11" name="TextBox 10"/>
          <p:cNvSpPr txBox="1"/>
          <p:nvPr/>
        </p:nvSpPr>
        <p:spPr>
          <a:xfrm>
            <a:off x="0" y="1447800"/>
            <a:ext cx="9525000" cy="4401205"/>
          </a:xfrm>
          <a:prstGeom prst="rect">
            <a:avLst/>
          </a:prstGeom>
          <a:noFill/>
        </p:spPr>
        <p:txBody>
          <a:bodyPr wrap="square" rtlCol="0">
            <a:spAutoFit/>
          </a:bodyPr>
          <a:lstStyle/>
          <a:p>
            <a:r>
              <a:rPr lang="ar-SA" sz="2800" b="1" dirty="0"/>
              <a:t>لطرح </a:t>
            </a:r>
            <a:r>
              <a:rPr lang="ar-SA" sz="2800" b="1" dirty="0" smtClean="0"/>
              <a:t>المقاديرٌ فإننا </a:t>
            </a:r>
            <a:r>
              <a:rPr lang="ar-SA" sz="2800" b="1" dirty="0"/>
              <a:t>نستخدم </a:t>
            </a:r>
            <a:r>
              <a:rPr lang="ar-SA" sz="2800" b="1" dirty="0" smtClean="0"/>
              <a:t>العلامة (-) للدلالة </a:t>
            </a:r>
            <a:r>
              <a:rPr lang="ar-SA" sz="2800" b="1" dirty="0"/>
              <a:t>على </a:t>
            </a:r>
            <a:r>
              <a:rPr lang="ar-SA" sz="2800" b="1" dirty="0" smtClean="0"/>
              <a:t>عمليةٌ </a:t>
            </a:r>
            <a:r>
              <a:rPr lang="ar-SA" sz="2800" b="1" dirty="0"/>
              <a:t>الطرح </a:t>
            </a:r>
            <a:r>
              <a:rPr lang="ar-SA" sz="2800" b="1" dirty="0" smtClean="0"/>
              <a:t>والتي </a:t>
            </a:r>
            <a:r>
              <a:rPr lang="ar-SA" sz="2800" b="1" dirty="0"/>
              <a:t>تمثل</a:t>
            </a:r>
          </a:p>
          <a:p>
            <a:pPr marL="173038" indent="111125"/>
            <a:r>
              <a:rPr lang="ar-SA" sz="2800" b="1" dirty="0" smtClean="0"/>
              <a:t>عمليةٌ </a:t>
            </a:r>
            <a:r>
              <a:rPr lang="ar-SA" sz="2800" b="1" dirty="0"/>
              <a:t>صرف أو سحب.</a:t>
            </a:r>
          </a:p>
          <a:p>
            <a:r>
              <a:rPr lang="ar-SA" sz="2800" b="1" dirty="0"/>
              <a:t>مثال:</a:t>
            </a:r>
          </a:p>
          <a:p>
            <a:pPr marL="284163" indent="-284163"/>
            <a:r>
              <a:rPr lang="ar-SA" sz="2800" b="1" dirty="0"/>
              <a:t>إذا كان لد </a:t>
            </a:r>
            <a:r>
              <a:rPr lang="ar-SA" sz="2800" b="1" dirty="0" smtClean="0"/>
              <a:t>يكٌ </a:t>
            </a:r>
            <a:r>
              <a:rPr lang="ar-SA" sz="2800" b="1" dirty="0"/>
              <a:t>10 </a:t>
            </a:r>
            <a:r>
              <a:rPr lang="ar-SA" sz="2800" b="1" dirty="0" smtClean="0"/>
              <a:t>رياٌلات </a:t>
            </a:r>
            <a:r>
              <a:rPr lang="ar-SA" sz="2800" b="1" dirty="0"/>
              <a:t>وتم شراء </a:t>
            </a:r>
            <a:r>
              <a:rPr lang="ar-SA" sz="2800" b="1" dirty="0" smtClean="0"/>
              <a:t>حلوياٌت </a:t>
            </a:r>
            <a:r>
              <a:rPr lang="ar-SA" sz="2800" b="1" dirty="0"/>
              <a:t>ب 6 </a:t>
            </a:r>
            <a:r>
              <a:rPr lang="ar-SA" sz="2800" b="1" dirty="0" smtClean="0"/>
              <a:t>رياٌلات فإن </a:t>
            </a:r>
            <a:r>
              <a:rPr lang="ar-SA" sz="2800" b="1" dirty="0"/>
              <a:t>المتبقى </a:t>
            </a:r>
            <a:r>
              <a:rPr lang="ar-SA" sz="2800" b="1" dirty="0" smtClean="0"/>
              <a:t>معك يكٌون </a:t>
            </a:r>
            <a:r>
              <a:rPr lang="ar-SA" sz="2800" b="1" dirty="0"/>
              <a:t>4 </a:t>
            </a:r>
            <a:r>
              <a:rPr lang="ar-SA" sz="2800" b="1" dirty="0" smtClean="0"/>
              <a:t>رياٌلات</a:t>
            </a:r>
            <a:r>
              <a:rPr lang="ar-SA" sz="2800" b="1" dirty="0"/>
              <a:t>.</a:t>
            </a:r>
          </a:p>
          <a:p>
            <a:r>
              <a:rPr lang="ar-SA" sz="2800" b="1" dirty="0" smtClean="0"/>
              <a:t>يمٌكن التعبيرٌ </a:t>
            </a:r>
            <a:r>
              <a:rPr lang="ar-SA" sz="2800" b="1" dirty="0"/>
              <a:t>عن ذلك </a:t>
            </a:r>
            <a:r>
              <a:rPr lang="ar-SA" sz="2800" b="1" dirty="0" smtClean="0"/>
              <a:t>رياٌضياٌ </a:t>
            </a:r>
            <a:r>
              <a:rPr lang="ar-SA" sz="2800" b="1" dirty="0"/>
              <a:t>كما </a:t>
            </a:r>
            <a:r>
              <a:rPr lang="ar-SA" sz="2800" b="1" dirty="0" smtClean="0"/>
              <a:t>يلٌي</a:t>
            </a:r>
            <a:r>
              <a:rPr lang="ar-SA" sz="2800" b="1" dirty="0"/>
              <a:t>:      </a:t>
            </a:r>
            <a:r>
              <a:rPr lang="ar-SA" sz="2800" b="1" dirty="0" smtClean="0"/>
              <a:t>   4=6-10</a:t>
            </a:r>
          </a:p>
          <a:p>
            <a:pPr algn="r" rtl="0"/>
            <a:endParaRPr lang="ar-SA" sz="2800" b="1" dirty="0" smtClean="0"/>
          </a:p>
          <a:p>
            <a:r>
              <a:rPr lang="ar-SA" sz="2800" b="1" dirty="0" smtClean="0"/>
              <a:t>أي أن المقدار المصروف أو المسحوب نضع أمامه إشارة سالب.</a:t>
            </a:r>
          </a:p>
          <a:p>
            <a:r>
              <a:rPr lang="ar-SA" sz="2800" b="1" dirty="0" smtClean="0"/>
              <a:t>لذلك </a:t>
            </a:r>
            <a:r>
              <a:rPr lang="ar-SA" sz="2800" b="1" dirty="0"/>
              <a:t>عند إجراء </a:t>
            </a:r>
            <a:r>
              <a:rPr lang="ar-SA" sz="2800" b="1" dirty="0" smtClean="0"/>
              <a:t>عمليةٌ </a:t>
            </a:r>
            <a:r>
              <a:rPr lang="ar-SA" sz="2800" b="1" dirty="0"/>
              <a:t>الطرح </a:t>
            </a:r>
            <a:r>
              <a:rPr lang="ar-SA" sz="2800" b="1" dirty="0" smtClean="0"/>
              <a:t>يتٌم تغييرٌ إشارة </a:t>
            </a:r>
            <a:r>
              <a:rPr lang="ar-SA" sz="2800" b="1" dirty="0"/>
              <a:t>العدد أو المقدار الجبرى المراد</a:t>
            </a:r>
          </a:p>
          <a:p>
            <a:r>
              <a:rPr lang="ar-SA" sz="2800" b="1" dirty="0" smtClean="0"/>
              <a:t>طرحه </a:t>
            </a:r>
            <a:r>
              <a:rPr lang="ar-SA" sz="2800" b="1" dirty="0"/>
              <a:t>ثم نطبق قاعدة </a:t>
            </a:r>
            <a:r>
              <a:rPr lang="ar-SA" sz="2800" b="1" dirty="0" smtClean="0"/>
              <a:t>الجمع.</a:t>
            </a:r>
            <a:endParaRPr lang="ar-SA" sz="2800" b="1" dirty="0"/>
          </a:p>
        </p:txBody>
      </p:sp>
    </p:spTree>
    <p:extLst>
      <p:ext uri="{BB962C8B-B14F-4D97-AF65-F5344CB8AC3E}">
        <p14:creationId xmlns:p14="http://schemas.microsoft.com/office/powerpoint/2010/main" xmlns="" val="4134173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25</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3203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sz="2800" b="1" dirty="0" smtClean="0"/>
              <a:t>مثال:</a:t>
            </a:r>
          </a:p>
          <a:p>
            <a:pPr marL="0" indent="0" rtl="1">
              <a:buNone/>
            </a:pPr>
            <a:r>
              <a:rPr lang="ar-SA" sz="2800" b="1" dirty="0" smtClean="0"/>
              <a:t>      أوجد ناتج               </a:t>
            </a:r>
            <a:r>
              <a:rPr lang="en-US" sz="2800" b="1" dirty="0"/>
              <a:t> 5x-3x</a:t>
            </a:r>
            <a:endParaRPr lang="ar-SA" sz="2800" b="1" dirty="0" smtClean="0"/>
          </a:p>
          <a:p>
            <a:pPr marL="0" indent="0" rtl="1">
              <a:buNone/>
            </a:pPr>
            <a:r>
              <a:rPr lang="ar-SA" sz="2800" b="1" dirty="0" smtClean="0"/>
              <a:t>الحل:                        </a:t>
            </a:r>
            <a:r>
              <a:rPr lang="en-US" sz="2800" b="1" dirty="0"/>
              <a:t> 5x-3x=2x</a:t>
            </a:r>
            <a:r>
              <a:rPr lang="ar-SA" sz="2800" b="1" dirty="0" smtClean="0"/>
              <a:t>                 </a:t>
            </a:r>
          </a:p>
          <a:p>
            <a:pPr marL="0" indent="0" rtl="1">
              <a:buNone/>
            </a:pPr>
            <a:r>
              <a:rPr lang="ar-SA" sz="2800" b="1" dirty="0" smtClean="0"/>
              <a:t>مثال:</a:t>
            </a:r>
          </a:p>
          <a:p>
            <a:pPr marL="0" indent="0" rtl="1">
              <a:buNone/>
            </a:pPr>
            <a:r>
              <a:rPr lang="ar-SA" sz="2800" b="1" dirty="0" smtClean="0"/>
              <a:t>    </a:t>
            </a:r>
            <a:r>
              <a:rPr lang="ar-SA" sz="2800" b="1" dirty="0"/>
              <a:t>أوجد ناتج </a:t>
            </a:r>
            <a:r>
              <a:rPr lang="ar-SA" sz="2800" b="1" dirty="0" smtClean="0"/>
              <a:t>            </a:t>
            </a:r>
            <a:r>
              <a:rPr lang="en-US" sz="2800" b="1" dirty="0"/>
              <a:t> 7y-12y</a:t>
            </a:r>
            <a:endParaRPr lang="ar-SA" sz="2800" b="1" dirty="0" smtClean="0"/>
          </a:p>
          <a:p>
            <a:pPr marL="0" indent="0" rtl="1">
              <a:buNone/>
            </a:pPr>
            <a:r>
              <a:rPr lang="ar-SA" sz="2800" b="1" dirty="0" smtClean="0"/>
              <a:t>الحل:                    </a:t>
            </a:r>
            <a:r>
              <a:rPr lang="en-US" sz="2800" b="1" dirty="0"/>
              <a:t>7y-12y=5y</a:t>
            </a:r>
            <a:r>
              <a:rPr lang="ar-SA" sz="2800" b="1" dirty="0" smtClean="0"/>
              <a:t>          </a:t>
            </a:r>
          </a:p>
          <a:p>
            <a:pPr marL="0" indent="0">
              <a:buNone/>
            </a:pPr>
            <a:r>
              <a:rPr lang="ar-SA" sz="2800" b="1" dirty="0" smtClean="0"/>
              <a:t>        نلاحظ </a:t>
            </a:r>
            <a:r>
              <a:rPr lang="ar-SA" sz="2800" b="1" dirty="0"/>
              <a:t>أن </a:t>
            </a:r>
            <a:r>
              <a:rPr lang="ar-SA" sz="2800" b="1" dirty="0" smtClean="0"/>
              <a:t>إشارة </a:t>
            </a:r>
            <a:r>
              <a:rPr lang="ar-SA" sz="2800" b="1" dirty="0"/>
              <a:t>المقدار الأكبر هى سالبة لذلك عند الطرح نضع</a:t>
            </a:r>
          </a:p>
          <a:p>
            <a:pPr marL="0" indent="0">
              <a:buNone/>
            </a:pPr>
            <a:r>
              <a:rPr lang="ar-SA" sz="2800" b="1" dirty="0" smtClean="0"/>
              <a:t>                 الفرق بينٌ </a:t>
            </a:r>
            <a:r>
              <a:rPr lang="ar-SA" sz="2800" b="1" dirty="0"/>
              <a:t>المقداران مع أشارة المقدار الأكبر.</a:t>
            </a:r>
            <a:endParaRPr lang="en-US" sz="2600" b="1" dirty="0" smtClean="0">
              <a:cs typeface="Arial" pitchFamily="34" charset="0"/>
            </a:endParaRPr>
          </a:p>
        </p:txBody>
      </p:sp>
    </p:spTree>
    <p:extLst>
      <p:ext uri="{BB962C8B-B14F-4D97-AF65-F5344CB8AC3E}">
        <p14:creationId xmlns:p14="http://schemas.microsoft.com/office/powerpoint/2010/main" xmlns="" val="38871530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26</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ar-SA" sz="2800" b="1" dirty="0" smtClean="0"/>
              <a:t>مثال</a:t>
            </a:r>
            <a:r>
              <a:rPr lang="ar-SA" sz="2800" b="1" dirty="0"/>
              <a:t>:</a:t>
            </a:r>
          </a:p>
          <a:p>
            <a:pPr marL="0" indent="0" algn="r">
              <a:buNone/>
            </a:pPr>
            <a:r>
              <a:rPr lang="ar-SA" sz="2800" b="1" dirty="0" smtClean="0"/>
              <a:t>   أوجد ناتج </a:t>
            </a:r>
            <a:r>
              <a:rPr lang="ar-SA" sz="2800" b="1" dirty="0"/>
              <a:t>جمع </a:t>
            </a:r>
            <a:r>
              <a:rPr lang="ar-SA" sz="2800" b="1" dirty="0" smtClean="0"/>
              <a:t>المقاديرٌ التاليةٌ</a:t>
            </a:r>
            <a:r>
              <a:rPr lang="ar-SA" sz="2800" b="1" dirty="0"/>
              <a:t>:</a:t>
            </a:r>
            <a:r>
              <a:rPr lang="ar-SA" sz="2800" b="1" dirty="0" smtClean="0"/>
              <a:t> </a:t>
            </a:r>
          </a:p>
          <a:p>
            <a:pPr marL="0" indent="0" rtl="1">
              <a:buNone/>
            </a:pPr>
            <a:r>
              <a:rPr lang="ar-SA" sz="2800" b="1" dirty="0" smtClean="0"/>
              <a:t>                                </a:t>
            </a:r>
            <a:r>
              <a:rPr lang="en-US" sz="2800" b="1" dirty="0" smtClean="0"/>
              <a:t>2x+7y </a:t>
            </a:r>
            <a:r>
              <a:rPr lang="en-US" sz="2800" b="1" dirty="0"/>
              <a:t>, -2x-6y, 8x-3y</a:t>
            </a:r>
            <a:endParaRPr lang="ar-SA" sz="2800" b="1" dirty="0" smtClean="0"/>
          </a:p>
          <a:p>
            <a:pPr marL="0" indent="0" rtl="1">
              <a:buNone/>
            </a:pPr>
            <a:r>
              <a:rPr lang="ar-SA" sz="2800" b="1" dirty="0" smtClean="0"/>
              <a:t>                                         </a:t>
            </a:r>
            <a:r>
              <a:rPr lang="en-US" sz="2800" b="1" dirty="0"/>
              <a:t> 2x+7y</a:t>
            </a:r>
            <a:endParaRPr lang="ar-SA" sz="2800" b="1" dirty="0"/>
          </a:p>
          <a:p>
            <a:pPr marL="0" indent="0" rtl="1">
              <a:buNone/>
            </a:pPr>
            <a:r>
              <a:rPr lang="ar-SA" sz="2800" b="1" dirty="0" smtClean="0"/>
              <a:t>الحل:                                   </a:t>
            </a:r>
            <a:r>
              <a:rPr lang="en-US" sz="2800" b="1" dirty="0"/>
              <a:t> 2x-6y</a:t>
            </a:r>
            <a:endParaRPr lang="ar-SA" sz="2800" b="1" dirty="0" smtClean="0"/>
          </a:p>
          <a:p>
            <a:pPr marL="0" indent="0" rtl="1">
              <a:buNone/>
            </a:pPr>
            <a:r>
              <a:rPr lang="ar-SA" sz="2800" b="1" dirty="0" smtClean="0"/>
              <a:t>                                          </a:t>
            </a:r>
            <a:r>
              <a:rPr lang="en-US" sz="2800" b="1" dirty="0"/>
              <a:t> 8x-3y</a:t>
            </a:r>
            <a:endParaRPr lang="ar-SA" sz="2800" b="1" dirty="0" smtClean="0"/>
          </a:p>
          <a:p>
            <a:pPr marL="0" indent="0" rtl="1">
              <a:buNone/>
            </a:pPr>
            <a:r>
              <a:rPr lang="ar-SA" sz="2400" b="1" dirty="0" smtClean="0"/>
              <a:t>                                                  </a:t>
            </a:r>
            <a:r>
              <a:rPr lang="en-US" sz="2800" b="1" dirty="0"/>
              <a:t>8x-2y</a:t>
            </a:r>
            <a:r>
              <a:rPr lang="ar-SA" sz="2400" b="1" dirty="0" smtClean="0"/>
              <a:t>    </a:t>
            </a:r>
          </a:p>
          <a:p>
            <a:pPr marL="0" indent="0" algn="r">
              <a:buNone/>
            </a:pPr>
            <a:r>
              <a:rPr lang="ar-SA" sz="2400" b="1" dirty="0" smtClean="0"/>
              <a:t>    </a:t>
            </a:r>
            <a:r>
              <a:rPr lang="ar-SA" sz="2600" b="1" dirty="0"/>
              <a:t>نلاحظ أن عند جمع مقدارن </a:t>
            </a:r>
            <a:r>
              <a:rPr lang="ar-SA" sz="2600" b="1" dirty="0" smtClean="0"/>
              <a:t>جبرياٌن متساوياٌن </a:t>
            </a:r>
            <a:r>
              <a:rPr lang="ar-SA" sz="2600" b="1" dirty="0"/>
              <a:t>فى </a:t>
            </a:r>
            <a:r>
              <a:rPr lang="ar-SA" sz="2600" b="1" dirty="0" smtClean="0"/>
              <a:t>القيمٌة </a:t>
            </a:r>
            <a:r>
              <a:rPr lang="ar-SA" sz="2600" b="1" dirty="0"/>
              <a:t>ومختلفان فى الأشارة</a:t>
            </a:r>
          </a:p>
          <a:p>
            <a:pPr marL="0" indent="0" algn="ctr">
              <a:buNone/>
            </a:pPr>
            <a:r>
              <a:rPr lang="ar-SA" sz="2800" b="1" dirty="0" smtClean="0"/>
              <a:t>فإن </a:t>
            </a:r>
            <a:r>
              <a:rPr lang="ar-SA" sz="2800" b="1" dirty="0"/>
              <a:t>حاصل جمعهما </a:t>
            </a:r>
            <a:r>
              <a:rPr lang="ar-SA" sz="2800" b="1" dirty="0" smtClean="0"/>
              <a:t>يسٌاوي صفر</a:t>
            </a:r>
            <a:endParaRPr lang="en-US" sz="2600" b="1" dirty="0" smtClean="0">
              <a:cs typeface="Arial" pitchFamily="34" charset="0"/>
            </a:endParaRPr>
          </a:p>
        </p:txBody>
      </p:sp>
      <p:cxnSp>
        <p:nvCxnSpPr>
          <p:cNvPr id="3" name="Straight Connector 2"/>
          <p:cNvCxnSpPr/>
          <p:nvPr/>
        </p:nvCxnSpPr>
        <p:spPr>
          <a:xfrm>
            <a:off x="4267200" y="4572000"/>
            <a:ext cx="1143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892109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27</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799"/>
            <a:ext cx="9144000" cy="48426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   </a:t>
            </a:r>
            <a:r>
              <a:rPr lang="ar-SA" sz="2800" b="1" dirty="0"/>
              <a:t>اوجد حاصل جمع </a:t>
            </a:r>
            <a:r>
              <a:rPr lang="ar-SA" sz="2800" b="1" dirty="0" smtClean="0"/>
              <a:t>المقاديرٌ الجبريةٌ التاليةٌ:</a:t>
            </a:r>
          </a:p>
          <a:p>
            <a:pPr marL="0" indent="0" rtl="1">
              <a:buNone/>
            </a:pPr>
            <a:r>
              <a:rPr lang="ar-SA" sz="2800" b="1" dirty="0" smtClean="0"/>
              <a:t>                                 </a:t>
            </a:r>
            <a:r>
              <a:rPr lang="en-US" sz="2800" b="1" dirty="0"/>
              <a:t>2x+4y-3z,  -4x-5z+2y,   6z+7x-8y</a:t>
            </a:r>
            <a:endParaRPr lang="ar-SA" sz="2800" b="1" dirty="0" smtClean="0"/>
          </a:p>
          <a:p>
            <a:pPr marL="0" indent="0" rtl="1">
              <a:buNone/>
            </a:pPr>
            <a:r>
              <a:rPr lang="ar-SA" sz="2800" b="1" dirty="0" smtClean="0"/>
              <a:t>الحل:</a:t>
            </a:r>
          </a:p>
          <a:p>
            <a:pPr marL="0" indent="0" rtl="1">
              <a:buNone/>
            </a:pPr>
            <a:r>
              <a:rPr lang="ar-SA" sz="2600" b="1" dirty="0"/>
              <a:t>نلاحظ أن المقاد </a:t>
            </a:r>
            <a:r>
              <a:rPr lang="ar-SA" sz="2600" b="1" dirty="0" smtClean="0"/>
              <a:t>يرٌ </a:t>
            </a:r>
            <a:r>
              <a:rPr lang="ar-SA" sz="2600" b="1" dirty="0"/>
              <a:t>الثالث السابقة </a:t>
            </a:r>
            <a:r>
              <a:rPr lang="ar-SA" sz="2600" b="1" dirty="0" smtClean="0"/>
              <a:t>غيرٌ </a:t>
            </a:r>
            <a:r>
              <a:rPr lang="ar-SA" sz="2600" b="1" dirty="0"/>
              <a:t>مرتبة لذلك فأننا عند جمعها</a:t>
            </a:r>
          </a:p>
          <a:p>
            <a:pPr marL="0" indent="0" rtl="1">
              <a:buNone/>
            </a:pPr>
            <a:r>
              <a:rPr lang="ar-SA" sz="2600" b="1" dirty="0"/>
              <a:t>لابد من </a:t>
            </a:r>
            <a:r>
              <a:rPr lang="ar-SA" sz="2600" b="1" dirty="0" smtClean="0"/>
              <a:t>ترتيبٌها </a:t>
            </a:r>
            <a:r>
              <a:rPr lang="ar-SA" sz="2600" b="1" dirty="0"/>
              <a:t>مع </a:t>
            </a:r>
            <a:r>
              <a:rPr lang="ar-SA" sz="2600" b="1" dirty="0" smtClean="0"/>
              <a:t>مراعاة كتابة أي </a:t>
            </a:r>
            <a:r>
              <a:rPr lang="ar-SA" sz="2600" b="1" dirty="0"/>
              <a:t>مقدار بنفس الأشارة التى هو </a:t>
            </a:r>
            <a:r>
              <a:rPr lang="ar-SA" sz="2600" b="1" dirty="0" smtClean="0"/>
              <a:t>عليهٌا </a:t>
            </a:r>
            <a:r>
              <a:rPr lang="ar-SA" sz="2600" b="1" dirty="0"/>
              <a:t>كما </a:t>
            </a:r>
            <a:r>
              <a:rPr lang="ar-SA" sz="2600" b="1" dirty="0" smtClean="0"/>
              <a:t>يلٌى:</a:t>
            </a:r>
          </a:p>
          <a:p>
            <a:pPr marL="0" indent="0" rtl="1">
              <a:buNone/>
            </a:pPr>
            <a:r>
              <a:rPr lang="ar-SA" sz="2600" b="1" dirty="0" smtClean="0">
                <a:cs typeface="Arial" pitchFamily="34" charset="0"/>
              </a:rPr>
              <a:t>                                                    </a:t>
            </a:r>
            <a:r>
              <a:rPr lang="en-US" sz="2600" b="1" dirty="0" smtClean="0">
                <a:cs typeface="Arial" pitchFamily="34" charset="0"/>
              </a:rPr>
              <a:t>2x+4y-3z</a:t>
            </a:r>
            <a:endParaRPr lang="ar-SA" sz="2600" b="1" dirty="0" smtClean="0">
              <a:cs typeface="Arial" pitchFamily="34" charset="0"/>
            </a:endParaRPr>
          </a:p>
          <a:p>
            <a:pPr marL="0" indent="0" rtl="1">
              <a:buNone/>
            </a:pPr>
            <a:r>
              <a:rPr lang="ar-SA" sz="2600" b="1" dirty="0">
                <a:cs typeface="Arial" pitchFamily="34" charset="0"/>
              </a:rPr>
              <a:t> </a:t>
            </a:r>
            <a:r>
              <a:rPr lang="ar-SA" sz="2600" b="1" dirty="0" smtClean="0">
                <a:cs typeface="Arial" pitchFamily="34" charset="0"/>
              </a:rPr>
              <a:t>                                                   </a:t>
            </a:r>
            <a:r>
              <a:rPr lang="en-US" sz="2600" b="1" dirty="0">
                <a:cs typeface="Arial" pitchFamily="34" charset="0"/>
              </a:rPr>
              <a:t>-</a:t>
            </a:r>
            <a:r>
              <a:rPr lang="en-US" sz="2600" b="1" dirty="0" smtClean="0">
                <a:cs typeface="Arial" pitchFamily="34" charset="0"/>
              </a:rPr>
              <a:t>4x+2y-5z</a:t>
            </a:r>
            <a:endParaRPr lang="ar-SA" sz="2600" b="1" dirty="0" smtClean="0">
              <a:cs typeface="Arial" pitchFamily="34" charset="0"/>
            </a:endParaRPr>
          </a:p>
          <a:p>
            <a:pPr marL="0" indent="0" rtl="1">
              <a:buNone/>
            </a:pPr>
            <a:r>
              <a:rPr lang="ar-SA" sz="2600" b="1" dirty="0">
                <a:cs typeface="Arial" pitchFamily="34" charset="0"/>
              </a:rPr>
              <a:t> </a:t>
            </a:r>
            <a:r>
              <a:rPr lang="ar-SA" sz="2600" b="1" dirty="0" smtClean="0">
                <a:cs typeface="Arial" pitchFamily="34" charset="0"/>
              </a:rPr>
              <a:t>                                                   </a:t>
            </a:r>
            <a:r>
              <a:rPr lang="en-US" sz="2600" b="1" dirty="0" smtClean="0">
                <a:cs typeface="Arial" pitchFamily="34" charset="0"/>
              </a:rPr>
              <a:t>7x-8y+6z</a:t>
            </a:r>
            <a:endParaRPr lang="ar-SA" sz="2600" b="1" dirty="0" smtClean="0">
              <a:cs typeface="Arial" pitchFamily="34" charset="0"/>
            </a:endParaRPr>
          </a:p>
          <a:p>
            <a:pPr marL="0" indent="0" rtl="1">
              <a:buNone/>
            </a:pPr>
            <a:r>
              <a:rPr lang="ar-SA" sz="2600" b="1" dirty="0">
                <a:cs typeface="Arial" pitchFamily="34" charset="0"/>
              </a:rPr>
              <a:t> </a:t>
            </a:r>
            <a:r>
              <a:rPr lang="ar-SA" sz="2600" b="1" dirty="0" smtClean="0">
                <a:cs typeface="Arial" pitchFamily="34" charset="0"/>
              </a:rPr>
              <a:t>                                                   </a:t>
            </a:r>
            <a:r>
              <a:rPr lang="en-US" sz="2600" b="1" dirty="0">
                <a:cs typeface="Arial" pitchFamily="34" charset="0"/>
              </a:rPr>
              <a:t>5x-2y-2z</a:t>
            </a:r>
            <a:endParaRPr lang="ar-SA" sz="2600" b="1" dirty="0">
              <a:cs typeface="Arial" pitchFamily="34" charset="0"/>
            </a:endParaRPr>
          </a:p>
          <a:p>
            <a:pPr marL="0" indent="0" rtl="1">
              <a:buNone/>
            </a:pPr>
            <a:endParaRPr lang="en-US" sz="2600" b="1" dirty="0" smtClean="0">
              <a:cs typeface="Arial" pitchFamily="34" charset="0"/>
            </a:endParaRPr>
          </a:p>
        </p:txBody>
      </p:sp>
      <p:cxnSp>
        <p:nvCxnSpPr>
          <p:cNvPr id="7" name="Straight Connector 6"/>
          <p:cNvCxnSpPr/>
          <p:nvPr/>
        </p:nvCxnSpPr>
        <p:spPr>
          <a:xfrm>
            <a:off x="3080506" y="5867400"/>
            <a:ext cx="202489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343617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28</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   </a:t>
            </a:r>
            <a:r>
              <a:rPr lang="ar-SA" sz="2800" b="1" dirty="0"/>
              <a:t>اوجد </a:t>
            </a:r>
            <a:r>
              <a:rPr lang="ar-SA" sz="2800" b="1" dirty="0" smtClean="0"/>
              <a:t>ناتجٌ:                          </a:t>
            </a:r>
            <a:r>
              <a:rPr lang="en-US" sz="2800" b="1" dirty="0"/>
              <a:t> (4x+2y) - (2x+5y)</a:t>
            </a:r>
            <a:endParaRPr lang="ar-SA" sz="2800" b="1" dirty="0" smtClean="0"/>
          </a:p>
          <a:p>
            <a:pPr marL="0" indent="0" rtl="1">
              <a:buNone/>
            </a:pPr>
            <a:endParaRPr lang="ar-SA" sz="2800" b="1" dirty="0" smtClean="0"/>
          </a:p>
          <a:p>
            <a:pPr marL="0" indent="0" rtl="1">
              <a:buNone/>
            </a:pPr>
            <a:r>
              <a:rPr lang="ar-SA" sz="2800" b="1" dirty="0" smtClean="0"/>
              <a:t>الحل:</a:t>
            </a:r>
          </a:p>
          <a:p>
            <a:pPr marL="0" indent="0" rtl="1">
              <a:buNone/>
            </a:pPr>
            <a:r>
              <a:rPr lang="ar-SA" sz="2800" b="1" dirty="0"/>
              <a:t>نلاحظ وجود أشارة سالب أمام القوس الثانى لذلك </a:t>
            </a:r>
            <a:r>
              <a:rPr lang="ar-SA" sz="2800" b="1" dirty="0" smtClean="0"/>
              <a:t>عند </a:t>
            </a:r>
            <a:r>
              <a:rPr lang="ar-SA" sz="2800" b="1" dirty="0"/>
              <a:t>فك القوس لابد من</a:t>
            </a:r>
          </a:p>
          <a:p>
            <a:pPr marL="0" indent="0" rtl="1">
              <a:buNone/>
            </a:pPr>
            <a:r>
              <a:rPr lang="ar-SA" sz="2800" b="1" dirty="0" smtClean="0"/>
              <a:t>تغييرٌ جميعٌ </a:t>
            </a:r>
            <a:r>
              <a:rPr lang="ar-SA" sz="2800" b="1" dirty="0"/>
              <a:t>اشارات </a:t>
            </a:r>
            <a:r>
              <a:rPr lang="ar-SA" sz="2800" b="1" dirty="0" smtClean="0"/>
              <a:t>المقاديرٌ </a:t>
            </a:r>
            <a:r>
              <a:rPr lang="ar-SA" sz="2800" b="1" dirty="0"/>
              <a:t>التى بداخل القوس كما </a:t>
            </a:r>
            <a:r>
              <a:rPr lang="ar-SA" sz="2800" b="1" dirty="0" smtClean="0"/>
              <a:t>يلٌى</a:t>
            </a:r>
            <a:r>
              <a:rPr lang="ar-SA" sz="2800" b="1" dirty="0"/>
              <a:t>:</a:t>
            </a:r>
            <a:endParaRPr lang="ar-SA" sz="2600" b="1" dirty="0">
              <a:cs typeface="Arial" pitchFamily="34" charset="0"/>
            </a:endParaRPr>
          </a:p>
          <a:p>
            <a:pPr marL="0" indent="0" rtl="1">
              <a:buNone/>
            </a:pPr>
            <a:r>
              <a:rPr lang="ar-SA" sz="2600" b="1" dirty="0" smtClean="0">
                <a:cs typeface="Arial" pitchFamily="34" charset="0"/>
              </a:rPr>
              <a:t>                            </a:t>
            </a:r>
            <a:r>
              <a:rPr lang="en-US" sz="2600" b="1" dirty="0">
                <a:cs typeface="Arial" pitchFamily="34" charset="0"/>
              </a:rPr>
              <a:t> (4x+2y) - (2x+5y) = </a:t>
            </a:r>
            <a:r>
              <a:rPr lang="en-US" sz="2600" b="1" dirty="0" smtClean="0">
                <a:cs typeface="Arial" pitchFamily="34" charset="0"/>
              </a:rPr>
              <a:t>4x+2y-2x-5y</a:t>
            </a:r>
            <a:endParaRPr lang="ar-SA" sz="2600" b="1" dirty="0" smtClean="0">
              <a:cs typeface="Arial" pitchFamily="34" charset="0"/>
            </a:endParaRPr>
          </a:p>
          <a:p>
            <a:pPr marL="0" indent="0" rtl="1">
              <a:buNone/>
            </a:pPr>
            <a:r>
              <a:rPr lang="ar-SA" sz="2600" b="1" dirty="0">
                <a:cs typeface="Arial" pitchFamily="34" charset="0"/>
              </a:rPr>
              <a:t> </a:t>
            </a:r>
            <a:r>
              <a:rPr lang="ar-SA" sz="2600" b="1" dirty="0" smtClean="0">
                <a:cs typeface="Arial" pitchFamily="34" charset="0"/>
              </a:rPr>
              <a:t>                                     </a:t>
            </a:r>
            <a:r>
              <a:rPr lang="en-US" sz="2600" b="1" dirty="0">
                <a:cs typeface="Arial" pitchFamily="34" charset="0"/>
              </a:rPr>
              <a:t>= 2x-3y</a:t>
            </a:r>
            <a:endParaRPr lang="en-US" sz="2600" b="1" dirty="0" smtClean="0">
              <a:cs typeface="Arial" pitchFamily="34" charset="0"/>
            </a:endParaRPr>
          </a:p>
        </p:txBody>
      </p:sp>
    </p:spTree>
    <p:extLst>
      <p:ext uri="{BB962C8B-B14F-4D97-AF65-F5344CB8AC3E}">
        <p14:creationId xmlns:p14="http://schemas.microsoft.com/office/powerpoint/2010/main" xmlns="" val="3201298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29</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   </a:t>
            </a:r>
            <a:r>
              <a:rPr lang="ar-SA" sz="2800" b="1" dirty="0"/>
              <a:t>اوجد </a:t>
            </a:r>
            <a:r>
              <a:rPr lang="ar-SA" sz="2800" b="1" dirty="0" smtClean="0"/>
              <a:t>ناتجٌ</a:t>
            </a:r>
            <a:r>
              <a:rPr lang="ar-SA" sz="2800" b="1" dirty="0"/>
              <a:t>:</a:t>
            </a:r>
            <a:endParaRPr lang="ar-SA" sz="2800" b="1" dirty="0" smtClean="0"/>
          </a:p>
          <a:p>
            <a:pPr marL="0" indent="0" rtl="1">
              <a:buNone/>
            </a:pPr>
            <a:endParaRPr lang="ar-SA" sz="2800" b="1" dirty="0" smtClean="0"/>
          </a:p>
          <a:p>
            <a:pPr marL="0" indent="0" rtl="1">
              <a:buNone/>
            </a:pPr>
            <a:r>
              <a:rPr lang="ar-SA" sz="2800" b="1" dirty="0" smtClean="0"/>
              <a:t>الحل:</a:t>
            </a:r>
          </a:p>
          <a:p>
            <a:pPr marL="0" indent="0" rtl="1">
              <a:buNone/>
            </a:pPr>
            <a:endParaRPr lang="en-US" sz="2600" b="1" dirty="0" smtClean="0">
              <a:cs typeface="Arial" pitchFamily="34" charset="0"/>
            </a:endParaRP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199" y="2133599"/>
            <a:ext cx="5524505" cy="762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399" y="3452648"/>
            <a:ext cx="4984080" cy="16527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718032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30</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   </a:t>
            </a:r>
            <a:r>
              <a:rPr lang="ar-SA" sz="2800" b="1" dirty="0"/>
              <a:t>اوجد </a:t>
            </a:r>
            <a:r>
              <a:rPr lang="ar-SA" sz="2800" b="1" dirty="0" smtClean="0"/>
              <a:t>ناتجٌ:</a:t>
            </a:r>
          </a:p>
          <a:p>
            <a:pPr marL="0" indent="0" rtl="1">
              <a:buNone/>
            </a:pPr>
            <a:r>
              <a:rPr lang="ar-SA" sz="2800" b="1" dirty="0"/>
              <a:t>أطرح </a:t>
            </a:r>
            <a:r>
              <a:rPr lang="ar-SA" sz="2800" b="1" dirty="0" smtClean="0"/>
              <a:t>المقدار </a:t>
            </a:r>
            <a:r>
              <a:rPr lang="en-US" sz="2800" b="1" dirty="0"/>
              <a:t>7x+2y</a:t>
            </a:r>
            <a:r>
              <a:rPr lang="ar-SA" sz="2800" b="1" dirty="0" smtClean="0"/>
              <a:t>      من      </a:t>
            </a:r>
            <a:r>
              <a:rPr lang="en-US" sz="2800" b="1" dirty="0"/>
              <a:t>6x+5y</a:t>
            </a:r>
            <a:r>
              <a:rPr lang="ar-SA" sz="2800" b="1" dirty="0" smtClean="0"/>
              <a:t>               </a:t>
            </a:r>
          </a:p>
          <a:p>
            <a:pPr marL="0" indent="0" rtl="1">
              <a:buNone/>
            </a:pPr>
            <a:r>
              <a:rPr lang="ar-SA" sz="2800" b="1" dirty="0" smtClean="0"/>
              <a:t>الحل:                         </a:t>
            </a:r>
            <a:r>
              <a:rPr lang="en-US" sz="2800" b="1" dirty="0"/>
              <a:t>(6x+5y) - (7x+2y</a:t>
            </a:r>
            <a:r>
              <a:rPr lang="en-US" sz="2800" b="1" dirty="0" smtClean="0"/>
              <a:t>)</a:t>
            </a:r>
            <a:endParaRPr lang="ar-SA" sz="2800" b="1" dirty="0" smtClean="0"/>
          </a:p>
          <a:p>
            <a:pPr marL="0" indent="0" rtl="1">
              <a:buNone/>
            </a:pPr>
            <a:r>
              <a:rPr lang="ar-SA" sz="2800" b="1" dirty="0"/>
              <a:t> </a:t>
            </a:r>
            <a:r>
              <a:rPr lang="ar-SA" sz="2800" b="1" dirty="0" smtClean="0"/>
              <a:t>                               </a:t>
            </a:r>
            <a:r>
              <a:rPr lang="en-US" sz="2800" b="1" dirty="0"/>
              <a:t>= 6x+5y - </a:t>
            </a:r>
            <a:r>
              <a:rPr lang="en-US" sz="2800" b="1" dirty="0" smtClean="0"/>
              <a:t>7x-2y</a:t>
            </a:r>
            <a:endParaRPr lang="ar-SA" sz="2800" b="1" dirty="0" smtClean="0"/>
          </a:p>
          <a:p>
            <a:pPr marL="0" indent="0" rtl="1">
              <a:buNone/>
            </a:pPr>
            <a:r>
              <a:rPr lang="ar-SA" sz="2800" b="1" dirty="0" smtClean="0"/>
              <a:t>                                </a:t>
            </a:r>
            <a:r>
              <a:rPr lang="en-US" sz="2800" b="1" dirty="0"/>
              <a:t>= -</a:t>
            </a:r>
            <a:r>
              <a:rPr lang="en-US" sz="2800" b="1" dirty="0" smtClean="0"/>
              <a:t>x+3y</a:t>
            </a:r>
            <a:r>
              <a:rPr lang="ar-SA" sz="2800" b="1" dirty="0" smtClean="0"/>
              <a:t>                          </a:t>
            </a:r>
            <a:endParaRPr lang="ar-SA" sz="2800" b="1" dirty="0"/>
          </a:p>
          <a:p>
            <a:pPr marL="0" indent="0" rtl="1">
              <a:buNone/>
            </a:pPr>
            <a:r>
              <a:rPr lang="ar-SA" sz="2800" b="1" dirty="0" smtClean="0"/>
              <a:t>                                </a:t>
            </a:r>
            <a:r>
              <a:rPr lang="en-US" sz="2800" b="1" dirty="0"/>
              <a:t>= 3y-x</a:t>
            </a:r>
            <a:endParaRPr lang="ar-SA" sz="2800" b="1" dirty="0" smtClean="0"/>
          </a:p>
          <a:p>
            <a:pPr marL="0" indent="0" rtl="1">
              <a:buNone/>
            </a:pPr>
            <a:endParaRPr lang="ar-SA" sz="2800" b="1" dirty="0"/>
          </a:p>
          <a:p>
            <a:pPr marL="0" indent="0" rtl="1">
              <a:buNone/>
            </a:pPr>
            <a:r>
              <a:rPr lang="ar-SA" sz="2800" b="1" dirty="0"/>
              <a:t>نلاحظ أن المقدار الذى ذكر بعد حرف " من " هو الذى </a:t>
            </a:r>
            <a:r>
              <a:rPr lang="ar-SA" sz="2800" b="1" dirty="0" smtClean="0"/>
              <a:t>يكٌتب </a:t>
            </a:r>
            <a:r>
              <a:rPr lang="ar-SA" sz="2800" b="1" dirty="0"/>
              <a:t>اولا .</a:t>
            </a:r>
            <a:endParaRPr lang="ar-SA" sz="2800" b="1" dirty="0" smtClean="0"/>
          </a:p>
          <a:p>
            <a:pPr marL="0" indent="0" rtl="1">
              <a:buNone/>
            </a:pPr>
            <a:endParaRPr lang="en-US" sz="2600" b="1" dirty="0" smtClean="0">
              <a:cs typeface="Arial" pitchFamily="34" charset="0"/>
            </a:endParaRPr>
          </a:p>
        </p:txBody>
      </p:sp>
    </p:spTree>
    <p:extLst>
      <p:ext uri="{BB962C8B-B14F-4D97-AF65-F5344CB8AC3E}">
        <p14:creationId xmlns:p14="http://schemas.microsoft.com/office/powerpoint/2010/main" xmlns="" val="11530079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31</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أطرح المقدار                     من                                  </a:t>
            </a:r>
          </a:p>
          <a:p>
            <a:pPr marL="0" indent="0" rtl="1">
              <a:buNone/>
            </a:pPr>
            <a:endParaRPr lang="ar-SA" sz="2800" b="1" dirty="0" smtClean="0"/>
          </a:p>
          <a:p>
            <a:pPr marL="0" indent="0" rtl="1">
              <a:buNone/>
            </a:pPr>
            <a:r>
              <a:rPr lang="ar-SA" sz="2800" b="1" dirty="0" smtClean="0"/>
              <a:t>الحل:</a:t>
            </a:r>
          </a:p>
          <a:p>
            <a:pPr marL="0" indent="0" rtl="1">
              <a:buNone/>
            </a:pPr>
            <a:endParaRPr lang="ar-SA" sz="2800" b="1" dirty="0"/>
          </a:p>
          <a:p>
            <a:pPr marL="0" indent="0" rtl="1">
              <a:buNone/>
            </a:pPr>
            <a:endParaRPr lang="ar-SA" sz="2800" b="1" dirty="0" smtClean="0"/>
          </a:p>
          <a:p>
            <a:pPr marL="0" indent="0" rtl="1">
              <a:buNone/>
            </a:pPr>
            <a:endParaRPr lang="ar-SA" sz="2800" b="1" dirty="0"/>
          </a:p>
          <a:p>
            <a:pPr marL="0" indent="0" rtl="1">
              <a:buNone/>
            </a:pPr>
            <a:r>
              <a:rPr lang="ar-SA" sz="2800" b="1" dirty="0" smtClean="0"/>
              <a:t>.</a:t>
            </a:r>
          </a:p>
          <a:p>
            <a:pPr marL="0" indent="0" rtl="1">
              <a:buNone/>
            </a:pPr>
            <a:endParaRPr lang="en-US" sz="2600" b="1" dirty="0" smtClean="0">
              <a:cs typeface="Arial" pitchFamily="34" charset="0"/>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0" y="1981200"/>
            <a:ext cx="1752600" cy="4813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29000" y="2058070"/>
            <a:ext cx="1801018" cy="3626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05025" y="3429000"/>
            <a:ext cx="5362575" cy="18899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1778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32</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sz="2800" b="1" dirty="0" smtClean="0"/>
              <a:t>و يقٌصد </a:t>
            </a:r>
            <a:r>
              <a:rPr lang="ar-SA" sz="2800" b="1" dirty="0"/>
              <a:t>به </a:t>
            </a:r>
            <a:r>
              <a:rPr lang="ar-SA" sz="2800" b="1" dirty="0" smtClean="0"/>
              <a:t>عمليةٌ التعويضٌ بقيمٌة المتغيرٌات </a:t>
            </a:r>
            <a:r>
              <a:rPr lang="ar-SA" sz="2800" b="1" dirty="0"/>
              <a:t>الموجود ه بالمقدار الجبرى</a:t>
            </a:r>
          </a:p>
          <a:p>
            <a:pPr marL="0" indent="0" rtl="1">
              <a:buNone/>
            </a:pPr>
            <a:r>
              <a:rPr lang="ar-SA" sz="2800" b="1" dirty="0" smtClean="0"/>
              <a:t>لإيجٌاد قيمٌة </a:t>
            </a:r>
            <a:r>
              <a:rPr lang="ar-SA" sz="2800" b="1" dirty="0"/>
              <a:t>هذا المقدار</a:t>
            </a:r>
            <a:r>
              <a:rPr lang="ar-SA" sz="2800" b="1" dirty="0" smtClean="0"/>
              <a:t>.</a:t>
            </a:r>
          </a:p>
          <a:p>
            <a:pPr marL="0" indent="0" rtl="1">
              <a:buNone/>
            </a:pPr>
            <a:r>
              <a:rPr lang="ar-SA" sz="2800" b="1" dirty="0"/>
              <a:t>مثال</a:t>
            </a:r>
            <a:r>
              <a:rPr lang="ar-SA" sz="2800" b="1" dirty="0" smtClean="0"/>
              <a:t>:</a:t>
            </a:r>
          </a:p>
          <a:p>
            <a:pPr marL="0" indent="0" rtl="1">
              <a:buNone/>
            </a:pPr>
            <a:r>
              <a:rPr lang="ar-SA" sz="2800" b="1" dirty="0"/>
              <a:t>إذا </a:t>
            </a:r>
            <a:r>
              <a:rPr lang="ar-SA" sz="2800" b="1" dirty="0" smtClean="0"/>
              <a:t>كان                         </a:t>
            </a:r>
            <a:r>
              <a:rPr lang="en-US" sz="2800" b="1" dirty="0"/>
              <a:t> x=2, y=3, z=5</a:t>
            </a:r>
            <a:endParaRPr lang="ar-SA" sz="2800" b="1" dirty="0" smtClean="0"/>
          </a:p>
          <a:p>
            <a:pPr marL="0" indent="0" rtl="1">
              <a:buNone/>
            </a:pPr>
            <a:r>
              <a:rPr lang="ar-SA" sz="2800" b="1" dirty="0"/>
              <a:t>أوجد </a:t>
            </a:r>
            <a:r>
              <a:rPr lang="ar-SA" sz="2800" b="1" dirty="0" smtClean="0"/>
              <a:t>قيمٌة المقدار                </a:t>
            </a:r>
            <a:r>
              <a:rPr lang="en-US" sz="2800" b="1" dirty="0"/>
              <a:t>3x-7y+9z</a:t>
            </a:r>
            <a:endParaRPr lang="ar-SA" sz="2800" b="1" dirty="0" smtClean="0"/>
          </a:p>
          <a:p>
            <a:pPr marL="0" indent="0" rtl="1">
              <a:buNone/>
            </a:pPr>
            <a:r>
              <a:rPr lang="ar-SA" sz="2800" b="1" dirty="0"/>
              <a:t>الحل:</a:t>
            </a:r>
            <a:r>
              <a:rPr lang="ar-SA" sz="2800" b="1" dirty="0" smtClean="0"/>
              <a:t>                               </a:t>
            </a:r>
            <a:r>
              <a:rPr lang="en-US" sz="2800" b="1" dirty="0" smtClean="0"/>
              <a:t>3x-7y+9z</a:t>
            </a:r>
            <a:endParaRPr lang="ar-SA" sz="2800" b="1" dirty="0" smtClean="0"/>
          </a:p>
          <a:p>
            <a:pPr marL="0" indent="0" rtl="1">
              <a:buNone/>
            </a:pPr>
            <a:r>
              <a:rPr lang="ar-SA" sz="2800" b="1" dirty="0"/>
              <a:t> </a:t>
            </a:r>
            <a:r>
              <a:rPr lang="ar-SA" sz="2800" b="1" dirty="0" smtClean="0"/>
              <a:t>                                    (5)9+(3)7-(2)3 =</a:t>
            </a:r>
          </a:p>
          <a:p>
            <a:pPr marL="0" indent="0" rtl="1">
              <a:buNone/>
            </a:pPr>
            <a:r>
              <a:rPr lang="ar-SA" sz="2800" b="1" dirty="0" smtClean="0"/>
              <a:t>                                     45+21-6=</a:t>
            </a:r>
          </a:p>
          <a:p>
            <a:pPr marL="0" indent="0" rtl="1">
              <a:buNone/>
            </a:pPr>
            <a:r>
              <a:rPr lang="ar-SA" sz="2800" b="1" dirty="0"/>
              <a:t> </a:t>
            </a:r>
            <a:r>
              <a:rPr lang="ar-SA" sz="2800" b="1" dirty="0" smtClean="0"/>
              <a:t>                                           30=  </a:t>
            </a:r>
            <a:endParaRPr lang="en-US" sz="2600" b="1" dirty="0" smtClean="0">
              <a:cs typeface="Arial" pitchFamily="34" charset="0"/>
            </a:endParaRPr>
          </a:p>
        </p:txBody>
      </p:sp>
      <p:sp>
        <p:nvSpPr>
          <p:cNvPr id="2" name="Rectangle 1"/>
          <p:cNvSpPr/>
          <p:nvPr/>
        </p:nvSpPr>
        <p:spPr>
          <a:xfrm>
            <a:off x="1447800" y="533400"/>
            <a:ext cx="7620000" cy="769441"/>
          </a:xfrm>
          <a:prstGeom prst="rect">
            <a:avLst/>
          </a:prstGeom>
        </p:spPr>
        <p:txBody>
          <a:bodyPr wrap="square">
            <a:spAutoFit/>
          </a:bodyPr>
          <a:lstStyle/>
          <a:p>
            <a:r>
              <a:rPr lang="ar-SA" sz="4400" b="1" dirty="0" smtClean="0">
                <a:solidFill>
                  <a:srgbClr val="376092"/>
                </a:solidFill>
                <a:latin typeface="+mj-lt"/>
                <a:ea typeface="+mj-ea"/>
                <a:cs typeface="Arial" charset="0"/>
              </a:rPr>
              <a:t>إيجٌاد قيمٌة المقاديرٌ الجبريةٌ</a:t>
            </a:r>
            <a:endParaRPr lang="en-US" sz="4400" b="1" dirty="0">
              <a:solidFill>
                <a:srgbClr val="376092"/>
              </a:solidFill>
              <a:latin typeface="+mj-lt"/>
              <a:ea typeface="+mj-ea"/>
              <a:cs typeface="Arial" charset="0"/>
            </a:endParaRPr>
          </a:p>
        </p:txBody>
      </p:sp>
    </p:spTree>
    <p:extLst>
      <p:ext uri="{BB962C8B-B14F-4D97-AF65-F5344CB8AC3E}">
        <p14:creationId xmlns:p14="http://schemas.microsoft.com/office/powerpoint/2010/main" xmlns="" val="41500019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33</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أوجد قيمٌة المقدار                   </a:t>
            </a:r>
            <a:r>
              <a:rPr lang="en-US" sz="2800" b="1" dirty="0"/>
              <a:t> 3a-4b+6c</a:t>
            </a:r>
            <a:endParaRPr lang="ar-SA" sz="2800" b="1" dirty="0" smtClean="0"/>
          </a:p>
          <a:p>
            <a:pPr marL="0" indent="0" rtl="1">
              <a:buNone/>
            </a:pPr>
            <a:r>
              <a:rPr lang="ar-SA" sz="2800" b="1" dirty="0"/>
              <a:t>إذا </a:t>
            </a:r>
            <a:r>
              <a:rPr lang="ar-SA" sz="2800" b="1" dirty="0" smtClean="0"/>
              <a:t>كان:  1-=</a:t>
            </a:r>
            <a:r>
              <a:rPr lang="en-US" sz="2800" b="1" dirty="0" smtClean="0"/>
              <a:t>c</a:t>
            </a:r>
            <a:r>
              <a:rPr lang="ar-SA" sz="2800" b="1" dirty="0" smtClean="0"/>
              <a:t>  , 2-=</a:t>
            </a:r>
            <a:r>
              <a:rPr lang="en-US" sz="2800" b="1" dirty="0" smtClean="0"/>
              <a:t>b</a:t>
            </a:r>
            <a:r>
              <a:rPr lang="ar-SA" sz="2800" b="1" dirty="0" smtClean="0"/>
              <a:t>  , 3=</a:t>
            </a:r>
            <a:r>
              <a:rPr lang="en-US" sz="2800" b="1" dirty="0" smtClean="0"/>
              <a:t>a</a:t>
            </a:r>
            <a:r>
              <a:rPr lang="ar-SA" sz="2800" b="1" dirty="0" smtClean="0"/>
              <a:t> </a:t>
            </a:r>
          </a:p>
          <a:p>
            <a:pPr marL="0" indent="0" rtl="1">
              <a:buNone/>
            </a:pPr>
            <a:r>
              <a:rPr lang="ar-SA" sz="2800" b="1" dirty="0" smtClean="0"/>
              <a:t>                                 </a:t>
            </a:r>
            <a:r>
              <a:rPr lang="en-US" sz="2800" b="1" dirty="0" smtClean="0"/>
              <a:t>c</a:t>
            </a:r>
            <a:r>
              <a:rPr lang="ar-SA" sz="2800" b="1" dirty="0" smtClean="0"/>
              <a:t>6 + </a:t>
            </a:r>
            <a:r>
              <a:rPr lang="en-US" sz="2800" b="1" dirty="0" smtClean="0"/>
              <a:t>b</a:t>
            </a:r>
            <a:r>
              <a:rPr lang="ar-SA" sz="2800" b="1" dirty="0" smtClean="0"/>
              <a:t>4 – </a:t>
            </a:r>
            <a:r>
              <a:rPr lang="en-US" sz="2800" b="1" dirty="0" smtClean="0"/>
              <a:t>a</a:t>
            </a:r>
            <a:r>
              <a:rPr lang="ar-SA" sz="2800" b="1" dirty="0" smtClean="0"/>
              <a:t>3</a:t>
            </a:r>
          </a:p>
          <a:p>
            <a:pPr marL="0" indent="0" rtl="1">
              <a:buNone/>
            </a:pPr>
            <a:r>
              <a:rPr lang="ar-SA" sz="2800" b="1" dirty="0" smtClean="0"/>
              <a:t>الحل:</a:t>
            </a:r>
          </a:p>
          <a:p>
            <a:pPr marL="0" indent="0" rtl="1">
              <a:buNone/>
            </a:pPr>
            <a:r>
              <a:rPr lang="ar-SA" sz="2800" b="1" dirty="0" smtClean="0"/>
              <a:t>                                (1-) + 6 (2-) 4 – (3) 3=</a:t>
            </a:r>
          </a:p>
          <a:p>
            <a:pPr marL="0" indent="0" rtl="1">
              <a:buNone/>
            </a:pPr>
            <a:r>
              <a:rPr lang="ar-SA" sz="2800" b="1" dirty="0">
                <a:cs typeface="Arial" pitchFamily="34" charset="0"/>
              </a:rPr>
              <a:t> </a:t>
            </a:r>
            <a:r>
              <a:rPr lang="ar-SA" sz="2800" b="1" dirty="0" smtClean="0">
                <a:cs typeface="Arial" pitchFamily="34" charset="0"/>
              </a:rPr>
              <a:t>                                           6-8+9=</a:t>
            </a:r>
          </a:p>
          <a:p>
            <a:pPr marL="0" indent="0" rtl="1">
              <a:buNone/>
            </a:pPr>
            <a:r>
              <a:rPr lang="ar-SA" sz="2800" b="1" dirty="0">
                <a:cs typeface="Arial" pitchFamily="34" charset="0"/>
              </a:rPr>
              <a:t> </a:t>
            </a:r>
            <a:r>
              <a:rPr lang="ar-SA" sz="2800" b="1" dirty="0" smtClean="0">
                <a:cs typeface="Arial" pitchFamily="34" charset="0"/>
              </a:rPr>
              <a:t>                                               11=</a:t>
            </a:r>
            <a:endParaRPr lang="en-US" sz="2600" b="1" dirty="0" smtClean="0">
              <a:cs typeface="Arial" pitchFamily="34" charset="0"/>
            </a:endParaRPr>
          </a:p>
        </p:txBody>
      </p:sp>
    </p:spTree>
    <p:extLst>
      <p:ext uri="{BB962C8B-B14F-4D97-AF65-F5344CB8AC3E}">
        <p14:creationId xmlns:p14="http://schemas.microsoft.com/office/powerpoint/2010/main" xmlns="" val="20984573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34</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447800"/>
            <a:ext cx="9144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مثال:</a:t>
            </a:r>
          </a:p>
          <a:p>
            <a:pPr marL="0" indent="0" rtl="1">
              <a:buNone/>
            </a:pPr>
            <a:r>
              <a:rPr lang="ar-SA" sz="2800" b="1" dirty="0" smtClean="0"/>
              <a:t>إذا كان:                    </a:t>
            </a:r>
            <a:r>
              <a:rPr lang="pl-PL" sz="2800" b="1" dirty="0"/>
              <a:t> x=-1 , y=2 , z=-3</a:t>
            </a:r>
            <a:endParaRPr lang="ar-SA" sz="2800" b="1" dirty="0" smtClean="0"/>
          </a:p>
          <a:p>
            <a:pPr marL="0" indent="0" rtl="1">
              <a:buNone/>
            </a:pPr>
            <a:r>
              <a:rPr lang="ar-SA" sz="2800" b="1" dirty="0"/>
              <a:t>أوجد </a:t>
            </a:r>
            <a:r>
              <a:rPr lang="ar-SA" sz="2800" b="1" dirty="0" smtClean="0"/>
              <a:t>قيمٌة المقدار             </a:t>
            </a:r>
            <a:r>
              <a:rPr lang="en-US" sz="2800" b="1" dirty="0"/>
              <a:t>3xz + 5xy - 2zy</a:t>
            </a:r>
            <a:endParaRPr lang="ar-SA" sz="2800" b="1" dirty="0"/>
          </a:p>
          <a:p>
            <a:pPr marL="0" indent="0" rtl="1">
              <a:buNone/>
            </a:pPr>
            <a:endParaRPr lang="ar-SA" sz="2800" b="1" dirty="0" smtClean="0"/>
          </a:p>
          <a:p>
            <a:pPr marL="0" indent="0" rtl="1">
              <a:buNone/>
            </a:pPr>
            <a:r>
              <a:rPr lang="ar-SA" sz="2800" b="1" dirty="0" smtClean="0"/>
              <a:t>الحل:                            </a:t>
            </a:r>
            <a:r>
              <a:rPr lang="en-US" sz="2800" b="1" dirty="0"/>
              <a:t>3xz + 5xy - </a:t>
            </a:r>
            <a:r>
              <a:rPr lang="en-US" sz="2800" b="1" dirty="0" smtClean="0"/>
              <a:t>2zy</a:t>
            </a:r>
            <a:endParaRPr lang="ar-SA" sz="2800" b="1" dirty="0" smtClean="0"/>
          </a:p>
          <a:p>
            <a:pPr marL="0" indent="0" rtl="1">
              <a:buNone/>
            </a:pPr>
            <a:r>
              <a:rPr lang="ar-SA" sz="2800" b="1" dirty="0">
                <a:cs typeface="Arial" pitchFamily="34" charset="0"/>
              </a:rPr>
              <a:t> </a:t>
            </a:r>
            <a:r>
              <a:rPr lang="ar-SA" sz="2800" b="1" dirty="0" smtClean="0">
                <a:cs typeface="Arial" pitchFamily="34" charset="0"/>
              </a:rPr>
              <a:t>                          (2)(3-)2 – (2)(1-)5+(3-)(1-)3=</a:t>
            </a:r>
          </a:p>
          <a:p>
            <a:pPr marL="0" indent="0" rtl="1">
              <a:buNone/>
            </a:pPr>
            <a:r>
              <a:rPr lang="ar-SA" sz="2800" b="1" dirty="0">
                <a:cs typeface="Arial" pitchFamily="34" charset="0"/>
              </a:rPr>
              <a:t> </a:t>
            </a:r>
            <a:r>
              <a:rPr lang="ar-SA" sz="2800" b="1" dirty="0" smtClean="0">
                <a:cs typeface="Arial" pitchFamily="34" charset="0"/>
              </a:rPr>
              <a:t>                                              12+10-9=</a:t>
            </a:r>
          </a:p>
          <a:p>
            <a:pPr marL="0" indent="0" rtl="1">
              <a:buNone/>
            </a:pPr>
            <a:r>
              <a:rPr lang="ar-SA" sz="2800" b="1" dirty="0">
                <a:cs typeface="Arial" pitchFamily="34" charset="0"/>
              </a:rPr>
              <a:t> </a:t>
            </a:r>
            <a:r>
              <a:rPr lang="ar-SA" sz="2800" b="1" dirty="0" smtClean="0">
                <a:cs typeface="Arial" pitchFamily="34" charset="0"/>
              </a:rPr>
              <a:t>                                                   11=</a:t>
            </a:r>
            <a:endParaRPr lang="en-US" sz="2600" b="1" dirty="0" smtClean="0">
              <a:cs typeface="Arial" pitchFamily="34" charset="0"/>
            </a:endParaRPr>
          </a:p>
        </p:txBody>
      </p:sp>
    </p:spTree>
    <p:extLst>
      <p:ext uri="{BB962C8B-B14F-4D97-AF65-F5344CB8AC3E}">
        <p14:creationId xmlns:p14="http://schemas.microsoft.com/office/powerpoint/2010/main" xmlns="" val="1378109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35</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676400"/>
            <a:ext cx="91440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a:t>اولا - أوجد ناتج </a:t>
            </a:r>
            <a:r>
              <a:rPr lang="ar-SA" sz="2800" b="1" dirty="0" smtClean="0"/>
              <a:t>العملياٌت التاليةٌ</a:t>
            </a:r>
            <a:r>
              <a:rPr lang="ar-SA" sz="2800" b="1" dirty="0"/>
              <a:t>:</a:t>
            </a:r>
            <a:r>
              <a:rPr lang="ar-SA" sz="2800" b="1" dirty="0" smtClean="0"/>
              <a:t> </a:t>
            </a:r>
            <a:endParaRPr lang="en-US" sz="2600" b="1" dirty="0" smtClean="0">
              <a:cs typeface="Arial" pitchFamily="34" charset="0"/>
            </a:endParaRPr>
          </a:p>
        </p:txBody>
      </p:sp>
      <p:sp>
        <p:nvSpPr>
          <p:cNvPr id="2" name="Rectangle 1"/>
          <p:cNvSpPr/>
          <p:nvPr/>
        </p:nvSpPr>
        <p:spPr>
          <a:xfrm>
            <a:off x="5257800" y="533400"/>
            <a:ext cx="3666166" cy="769441"/>
          </a:xfrm>
          <a:prstGeom prst="rect">
            <a:avLst/>
          </a:prstGeom>
        </p:spPr>
        <p:txBody>
          <a:bodyPr wrap="square">
            <a:spAutoFit/>
          </a:bodyPr>
          <a:lstStyle/>
          <a:p>
            <a:r>
              <a:rPr lang="ar-SA" sz="4400" b="1" dirty="0" smtClean="0">
                <a:solidFill>
                  <a:srgbClr val="376092"/>
                </a:solidFill>
                <a:latin typeface="+mj-lt"/>
                <a:ea typeface="+mj-ea"/>
                <a:cs typeface="Arial" charset="0"/>
              </a:rPr>
              <a:t>تمارين</a:t>
            </a:r>
            <a:endParaRPr lang="en-US"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36556" y="2590800"/>
            <a:ext cx="5341826" cy="2514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92504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36</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676400"/>
            <a:ext cx="91440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ثانيا </a:t>
            </a:r>
            <a:r>
              <a:rPr lang="ar-SA" sz="2800" b="1" dirty="0"/>
              <a:t>- أوجد حاصل جمع </a:t>
            </a:r>
            <a:r>
              <a:rPr lang="ar-SA" sz="2800" b="1" dirty="0" smtClean="0"/>
              <a:t>المقاديرٌ الجبرية التاليةٌ:</a:t>
            </a:r>
          </a:p>
          <a:p>
            <a:pPr marL="0" indent="0" rtl="1">
              <a:buNone/>
            </a:pPr>
            <a:endParaRPr lang="ar-SA" sz="2800" b="1" dirty="0">
              <a:cs typeface="Arial" pitchFamily="34" charset="0"/>
            </a:endParaRPr>
          </a:p>
          <a:p>
            <a:pPr marL="0" indent="0" rtl="1">
              <a:buNone/>
            </a:pPr>
            <a:r>
              <a:rPr lang="ar-SA" sz="2800" b="1" dirty="0" smtClean="0">
                <a:cs typeface="Arial" pitchFamily="34" charset="0"/>
              </a:rPr>
              <a:t>                       </a:t>
            </a:r>
            <a:r>
              <a:rPr lang="en-US" sz="2800" b="1" dirty="0" smtClean="0">
                <a:cs typeface="Arial" pitchFamily="34" charset="0"/>
              </a:rPr>
              <a:t>(</a:t>
            </a:r>
            <a:r>
              <a:rPr lang="en-US" sz="2800" b="1" dirty="0">
                <a:cs typeface="Arial" pitchFamily="34" charset="0"/>
              </a:rPr>
              <a:t>1) 5x+2y-z  , 2x+3y-z  ,  </a:t>
            </a:r>
            <a:r>
              <a:rPr lang="en-US" sz="2800" b="1" dirty="0" smtClean="0">
                <a:cs typeface="Arial" pitchFamily="34" charset="0"/>
              </a:rPr>
              <a:t>2x-5y+7z</a:t>
            </a:r>
            <a:endParaRPr lang="ar-SA" sz="2800" b="1" dirty="0">
              <a:cs typeface="Arial" pitchFamily="34" charset="0"/>
            </a:endParaRPr>
          </a:p>
          <a:p>
            <a:pPr marL="0" indent="0" rtl="1">
              <a:buNone/>
            </a:pPr>
            <a:r>
              <a:rPr lang="ar-SA" sz="2800" b="1" dirty="0" smtClean="0">
                <a:cs typeface="Arial" pitchFamily="34" charset="0"/>
              </a:rPr>
              <a:t>           </a:t>
            </a:r>
            <a:r>
              <a:rPr lang="pt-BR" sz="2800" b="1" dirty="0">
                <a:cs typeface="Arial" pitchFamily="34" charset="0"/>
              </a:rPr>
              <a:t>(2) 4m-5n+6k , 10k - 3m +4n  , 2n - 2m </a:t>
            </a:r>
            <a:r>
              <a:rPr lang="pt-BR" sz="2800" b="1" dirty="0" smtClean="0">
                <a:cs typeface="Arial" pitchFamily="34" charset="0"/>
              </a:rPr>
              <a:t>– k</a:t>
            </a:r>
            <a:endParaRPr lang="ar-SA" sz="2800" b="1" dirty="0" smtClean="0">
              <a:cs typeface="Arial" pitchFamily="34" charset="0"/>
            </a:endParaRPr>
          </a:p>
          <a:p>
            <a:pPr marL="0" indent="0" rtl="1">
              <a:buNone/>
            </a:pPr>
            <a:r>
              <a:rPr lang="ar-SA" sz="2800" b="1" dirty="0">
                <a:cs typeface="Arial" pitchFamily="34" charset="0"/>
              </a:rPr>
              <a:t> </a:t>
            </a:r>
            <a:r>
              <a:rPr lang="ar-SA" sz="2800" b="1" dirty="0" smtClean="0">
                <a:cs typeface="Arial" pitchFamily="34" charset="0"/>
              </a:rPr>
              <a:t>                          </a:t>
            </a:r>
            <a:r>
              <a:rPr lang="pt-BR" sz="2800" b="1" dirty="0">
                <a:cs typeface="Arial" pitchFamily="34" charset="0"/>
              </a:rPr>
              <a:t>(3) 2n + L + m  , 4n-m  , 7m - 3 L</a:t>
            </a:r>
            <a:endParaRPr lang="en-US" sz="2600" b="1" dirty="0" smtClean="0">
              <a:cs typeface="Arial" pitchFamily="34" charset="0"/>
            </a:endParaRPr>
          </a:p>
        </p:txBody>
      </p:sp>
      <p:sp>
        <p:nvSpPr>
          <p:cNvPr id="2" name="Rectangle 1"/>
          <p:cNvSpPr/>
          <p:nvPr/>
        </p:nvSpPr>
        <p:spPr>
          <a:xfrm>
            <a:off x="5257800" y="533400"/>
            <a:ext cx="3666166" cy="769441"/>
          </a:xfrm>
          <a:prstGeom prst="rect">
            <a:avLst/>
          </a:prstGeom>
        </p:spPr>
        <p:txBody>
          <a:bodyPr wrap="square">
            <a:spAutoFit/>
          </a:bodyPr>
          <a:lstStyle/>
          <a:p>
            <a:r>
              <a:rPr lang="ar-SA" sz="4400" b="1" dirty="0" smtClean="0">
                <a:solidFill>
                  <a:srgbClr val="376092"/>
                </a:solidFill>
                <a:latin typeface="+mj-lt"/>
                <a:ea typeface="+mj-ea"/>
                <a:cs typeface="Arial" charset="0"/>
              </a:rPr>
              <a:t>تمارين</a:t>
            </a:r>
            <a:endParaRPr lang="en-US" dirty="0"/>
          </a:p>
        </p:txBody>
      </p:sp>
    </p:spTree>
    <p:extLst>
      <p:ext uri="{BB962C8B-B14F-4D97-AF65-F5344CB8AC3E}">
        <p14:creationId xmlns:p14="http://schemas.microsoft.com/office/powerpoint/2010/main" xmlns="" val="35785802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37</a:t>
            </a:fld>
            <a:endParaRPr lang="en-US" sz="1200">
              <a:solidFill>
                <a:schemeClr val="bg1"/>
              </a:solidFill>
              <a:latin typeface="Calibri" pitchFamily="34" charset="0"/>
            </a:endParaRPr>
          </a:p>
        </p:txBody>
      </p:sp>
      <p:sp>
        <p:nvSpPr>
          <p:cNvPr id="6" name="Content Placeholder 2"/>
          <p:cNvSpPr>
            <a:spLocks noGrp="1"/>
          </p:cNvSpPr>
          <p:nvPr/>
        </p:nvSpPr>
        <p:spPr bwMode="auto">
          <a:xfrm>
            <a:off x="381000" y="1676400"/>
            <a:ext cx="91440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buNone/>
            </a:pPr>
            <a:r>
              <a:rPr lang="ar-SA" sz="2800" b="1" dirty="0" smtClean="0"/>
              <a:t>ثالثيا </a:t>
            </a:r>
            <a:r>
              <a:rPr lang="ar-SA" sz="2800" b="1" dirty="0"/>
              <a:t>- أوجد ناتج </a:t>
            </a:r>
            <a:r>
              <a:rPr lang="ar-SA" sz="2800" b="1" dirty="0" smtClean="0"/>
              <a:t>العملياٌت التاليةٌ:</a:t>
            </a:r>
          </a:p>
          <a:p>
            <a:pPr marL="0" indent="0" rtl="1">
              <a:buNone/>
            </a:pPr>
            <a:endParaRPr lang="ar-SA" sz="2800" b="1" dirty="0">
              <a:cs typeface="Arial" pitchFamily="34" charset="0"/>
            </a:endParaRPr>
          </a:p>
          <a:p>
            <a:pPr marL="514350" indent="-514350" rtl="1">
              <a:buAutoNum type="arabicParenR"/>
            </a:pPr>
            <a:r>
              <a:rPr lang="ar-SA" sz="2800" b="1" dirty="0" smtClean="0"/>
              <a:t>أطرح   </a:t>
            </a:r>
            <a:r>
              <a:rPr lang="en-US" sz="2800" b="1" dirty="0"/>
              <a:t>9x-2y</a:t>
            </a:r>
            <a:r>
              <a:rPr lang="ar-SA" sz="2800" b="1" dirty="0" smtClean="0"/>
              <a:t>        من       </a:t>
            </a:r>
            <a:r>
              <a:rPr lang="en-US" sz="2800" b="1" dirty="0"/>
              <a:t>5x-4y</a:t>
            </a:r>
            <a:endParaRPr lang="ar-SA" sz="2800" b="1" dirty="0" smtClean="0"/>
          </a:p>
          <a:p>
            <a:pPr marL="514350" indent="-514350" rtl="1">
              <a:buFont typeface="Arial" pitchFamily="34" charset="0"/>
              <a:buAutoNum type="arabicParenR"/>
            </a:pPr>
            <a:r>
              <a:rPr lang="ar-SA" sz="2800" b="1" dirty="0" smtClean="0"/>
              <a:t>أطرح    </a:t>
            </a:r>
            <a:r>
              <a:rPr lang="en-US" sz="2800" b="1" dirty="0"/>
              <a:t>3a-8b+c</a:t>
            </a:r>
            <a:r>
              <a:rPr lang="ar-SA" sz="2800" b="1" dirty="0" smtClean="0"/>
              <a:t>   من      </a:t>
            </a:r>
            <a:r>
              <a:rPr lang="en-US" sz="2800" b="1" dirty="0"/>
              <a:t>4a-6b+2c</a:t>
            </a:r>
            <a:endParaRPr lang="ar-SA" sz="2800" b="1" dirty="0" smtClean="0"/>
          </a:p>
          <a:p>
            <a:pPr marL="514350" indent="-514350" rtl="1">
              <a:buFont typeface="Arial" pitchFamily="34" charset="0"/>
              <a:buAutoNum type="arabicParenR"/>
            </a:pPr>
            <a:r>
              <a:rPr lang="ar-SA" sz="2800" b="1" dirty="0" smtClean="0"/>
              <a:t>-      </a:t>
            </a:r>
            <a:r>
              <a:rPr lang="en-US" sz="2800" b="1" dirty="0" smtClean="0"/>
              <a:t> </a:t>
            </a:r>
            <a:r>
              <a:rPr lang="en-US" sz="2800" b="1" dirty="0"/>
              <a:t>(7m-2n))(3m+4n</a:t>
            </a:r>
            <a:r>
              <a:rPr lang="en-US" sz="2800" b="1" dirty="0" smtClean="0"/>
              <a:t>)</a:t>
            </a:r>
            <a:r>
              <a:rPr lang="ar-SA" sz="2800" b="1" dirty="0" smtClean="0"/>
              <a:t> </a:t>
            </a:r>
          </a:p>
          <a:p>
            <a:pPr marL="514350" indent="-514350" rtl="1">
              <a:buFont typeface="Arial" pitchFamily="34" charset="0"/>
              <a:buAutoNum type="arabicParenR"/>
            </a:pPr>
            <a:r>
              <a:rPr lang="ar-SA" sz="2800" b="1" dirty="0" smtClean="0"/>
              <a:t>-    </a:t>
            </a:r>
            <a:r>
              <a:rPr lang="en-US" sz="2800" b="1" dirty="0"/>
              <a:t> (3a-7b) - (2a+5b) + (3a+8b)</a:t>
            </a:r>
            <a:endParaRPr lang="ar-SA" sz="2800" b="1" dirty="0" smtClean="0"/>
          </a:p>
          <a:p>
            <a:pPr marL="514350" indent="-514350" rtl="1">
              <a:buFont typeface="Arial" pitchFamily="34" charset="0"/>
              <a:buAutoNum type="arabicParenR"/>
            </a:pPr>
            <a:endParaRPr lang="ar-SA" sz="2800" b="1" dirty="0"/>
          </a:p>
          <a:p>
            <a:pPr marL="0" indent="0" rtl="1">
              <a:buNone/>
            </a:pPr>
            <a:endParaRPr lang="ar-SA" sz="2800" b="1" dirty="0"/>
          </a:p>
          <a:p>
            <a:pPr marL="0" indent="0" rtl="1">
              <a:buNone/>
            </a:pPr>
            <a:endParaRPr lang="en-US" sz="2600" b="1" dirty="0" smtClean="0">
              <a:cs typeface="Arial" pitchFamily="34" charset="0"/>
            </a:endParaRPr>
          </a:p>
        </p:txBody>
      </p:sp>
      <p:sp>
        <p:nvSpPr>
          <p:cNvPr id="2" name="Rectangle 1"/>
          <p:cNvSpPr/>
          <p:nvPr/>
        </p:nvSpPr>
        <p:spPr>
          <a:xfrm>
            <a:off x="5257800" y="533400"/>
            <a:ext cx="3666166" cy="769441"/>
          </a:xfrm>
          <a:prstGeom prst="rect">
            <a:avLst/>
          </a:prstGeom>
        </p:spPr>
        <p:txBody>
          <a:bodyPr wrap="square">
            <a:spAutoFit/>
          </a:bodyPr>
          <a:lstStyle/>
          <a:p>
            <a:r>
              <a:rPr lang="ar-SA" sz="4400" b="1" dirty="0" smtClean="0">
                <a:solidFill>
                  <a:srgbClr val="376092"/>
                </a:solidFill>
                <a:latin typeface="+mj-lt"/>
                <a:ea typeface="+mj-ea"/>
                <a:cs typeface="Arial" charset="0"/>
              </a:rPr>
              <a:t>تمارين</a:t>
            </a:r>
            <a:endParaRPr lang="en-US" dirty="0"/>
          </a:p>
        </p:txBody>
      </p:sp>
    </p:spTree>
    <p:extLst>
      <p:ext uri="{BB962C8B-B14F-4D97-AF65-F5344CB8AC3E}">
        <p14:creationId xmlns:p14="http://schemas.microsoft.com/office/powerpoint/2010/main" xmlns="" val="31637492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b="1" dirty="0" smtClean="0">
                <a:solidFill>
                  <a:srgbClr val="4F81BD"/>
                </a:solidFill>
                <a:latin typeface="Arial" pitchFamily="34" charset="0"/>
                <a:ea typeface="+mn-ea"/>
                <a:cs typeface="Arial" pitchFamily="34" charset="0"/>
              </a:rPr>
              <a:t>المحاضرة الثانية</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eaLnBrk="1" hangingPunct="1"/>
            <a:r>
              <a:rPr lang="ar-SA" sz="4000" b="1" dirty="0"/>
              <a:t>ضرب المقادير الجبرية</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b="1" dirty="0"/>
              <a:t>حل تمارين جمع المقادير الجبرية</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39</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SA" sz="4000" b="1" dirty="0" smtClean="0"/>
              <a:t>اولا- </a:t>
            </a:r>
            <a:r>
              <a:rPr lang="ar-SA" sz="4000" b="1" dirty="0"/>
              <a:t>أوجد ناتج العمليات </a:t>
            </a:r>
            <a:r>
              <a:rPr lang="ar-SA" sz="4000" b="1" dirty="0" smtClean="0"/>
              <a:t>التالية</a:t>
            </a:r>
            <a:r>
              <a:rPr lang="ar-SA" sz="4400" b="1" dirty="0" smtClean="0"/>
              <a:t>:</a:t>
            </a:r>
          </a:p>
          <a:p>
            <a:pPr marL="0" indent="914400" algn="l"/>
            <a:r>
              <a:rPr lang="pt-BR" sz="4400" b="1" dirty="0"/>
              <a:t> </a:t>
            </a:r>
            <a:r>
              <a:rPr lang="pt-BR" b="1" dirty="0"/>
              <a:t>(1) 8-6+3  = 5</a:t>
            </a:r>
          </a:p>
          <a:p>
            <a:pPr marL="0" indent="914400" algn="l"/>
            <a:r>
              <a:rPr lang="pt-BR" b="1" dirty="0" smtClean="0"/>
              <a:t> </a:t>
            </a:r>
            <a:r>
              <a:rPr lang="pt-BR" b="1" dirty="0"/>
              <a:t>(2) -3+8-11 = -6</a:t>
            </a:r>
          </a:p>
          <a:p>
            <a:pPr marL="0" indent="914400" algn="l"/>
            <a:r>
              <a:rPr lang="pt-BR" b="1" dirty="0" smtClean="0"/>
              <a:t> </a:t>
            </a:r>
            <a:r>
              <a:rPr lang="pt-BR" b="1" dirty="0"/>
              <a:t>(3) 5n+7n-n = 11n</a:t>
            </a:r>
          </a:p>
          <a:p>
            <a:pPr marL="0" indent="914400" algn="l"/>
            <a:r>
              <a:rPr lang="pt-BR" b="1" dirty="0" smtClean="0"/>
              <a:t> </a:t>
            </a:r>
            <a:r>
              <a:rPr lang="pt-BR" b="1" dirty="0"/>
              <a:t>(4) 6m+3n-7m-2n = -m+n = </a:t>
            </a:r>
            <a:r>
              <a:rPr lang="pt-BR" b="1" dirty="0" smtClean="0"/>
              <a:t>n-m</a:t>
            </a:r>
            <a:endParaRPr lang="ar-SA" b="1" dirty="0" smtClean="0"/>
          </a:p>
          <a:p>
            <a:pPr marL="0" indent="914400" algn="l"/>
            <a:endParaRPr lang="ar-SA" b="1" dirty="0" smtClean="0"/>
          </a:p>
          <a:p>
            <a:pPr marL="0" indent="0" rtl="1"/>
            <a:endParaRPr lang="ar-SA" sz="4400" b="1"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4952999"/>
            <a:ext cx="5334001" cy="9741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b="1" dirty="0"/>
              <a:t>حل تمارين جمع المقادير الجبرية</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40</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SA" sz="4000" b="1" dirty="0"/>
              <a:t>ثاني </a:t>
            </a:r>
            <a:r>
              <a:rPr lang="ar-SA" sz="4000" b="1" dirty="0" smtClean="0"/>
              <a:t>- </a:t>
            </a:r>
            <a:r>
              <a:rPr lang="ar-SA" sz="4000" b="1" dirty="0"/>
              <a:t>أوجد حاصل جمع المقادير الجبرية التالية:</a:t>
            </a:r>
            <a:endParaRPr lang="ar-SA" sz="4400" b="1" dirty="0" smtClean="0"/>
          </a:p>
          <a:p>
            <a:pPr marL="0" indent="977900" algn="l"/>
            <a:r>
              <a:rPr lang="pl-PL" sz="2800" b="1" dirty="0"/>
              <a:t>1) 5x2y-z , 2x3y-z , 2x-5y7z</a:t>
            </a:r>
          </a:p>
          <a:p>
            <a:pPr marL="0" indent="977900" algn="l"/>
            <a:r>
              <a:rPr lang="pl-PL" sz="2800" b="1" dirty="0"/>
              <a:t>   =9x + 5z</a:t>
            </a:r>
          </a:p>
          <a:p>
            <a:pPr marL="0" indent="977900" algn="l"/>
            <a:r>
              <a:rPr lang="pl-PL" sz="2800" b="1" dirty="0"/>
              <a:t> </a:t>
            </a:r>
            <a:r>
              <a:rPr lang="pl-PL" sz="2800" b="1" dirty="0" smtClean="0"/>
              <a:t>2</a:t>
            </a:r>
            <a:r>
              <a:rPr lang="pl-PL" sz="2800" b="1" dirty="0"/>
              <a:t>) 4m -5 n 6 k , 10 k -3m 4 n , 2n -2 m -k</a:t>
            </a:r>
          </a:p>
          <a:p>
            <a:pPr marL="0" indent="977900" algn="l"/>
            <a:r>
              <a:rPr lang="pl-PL" sz="2800" b="1" dirty="0"/>
              <a:t>   </a:t>
            </a:r>
            <a:r>
              <a:rPr lang="en-US" sz="2800" b="1" dirty="0" smtClean="0"/>
              <a:t>=-m+n+15k</a:t>
            </a:r>
            <a:endParaRPr lang="pl-PL" sz="2800" b="1" dirty="0"/>
          </a:p>
          <a:p>
            <a:pPr marL="0" indent="977900" algn="l"/>
            <a:r>
              <a:rPr lang="pl-PL" sz="2800" b="1" dirty="0"/>
              <a:t> </a:t>
            </a:r>
            <a:r>
              <a:rPr lang="pl-PL" sz="2800" b="1" dirty="0" smtClean="0"/>
              <a:t>3</a:t>
            </a:r>
            <a:r>
              <a:rPr lang="pl-PL" sz="2800" b="1" dirty="0"/>
              <a:t>) 2n L m , 4n -m , 7m -3 L </a:t>
            </a:r>
            <a:endParaRPr lang="en-US" sz="2800" b="1" dirty="0" smtClean="0"/>
          </a:p>
          <a:p>
            <a:pPr marL="0" indent="977900" algn="l"/>
            <a:r>
              <a:rPr lang="en-US" sz="2800" b="1" dirty="0"/>
              <a:t> </a:t>
            </a:r>
            <a:r>
              <a:rPr lang="en-US" sz="2800" b="1" dirty="0" smtClean="0"/>
              <a:t>  </a:t>
            </a:r>
            <a:r>
              <a:rPr lang="en-US" sz="2800" b="1" dirty="0"/>
              <a:t>=7m+6n-2L</a:t>
            </a:r>
            <a:endParaRPr lang="ar-SA" sz="2800" b="1" dirty="0"/>
          </a:p>
        </p:txBody>
      </p:sp>
    </p:spTree>
    <p:extLst>
      <p:ext uri="{BB962C8B-B14F-4D97-AF65-F5344CB8AC3E}">
        <p14:creationId xmlns:p14="http://schemas.microsoft.com/office/powerpoint/2010/main" xmlns="" val="24163648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b="1" dirty="0" smtClean="0"/>
              <a:t>تمارين </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41</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SA" sz="4000" b="1" dirty="0"/>
              <a:t>ثالث </a:t>
            </a:r>
            <a:r>
              <a:rPr lang="ar-SA" sz="4000" b="1" dirty="0" smtClean="0"/>
              <a:t>- </a:t>
            </a:r>
            <a:r>
              <a:rPr lang="ar-SA" sz="4000" b="1" dirty="0"/>
              <a:t>أوجد ناتج العمليات التالية</a:t>
            </a:r>
            <a:r>
              <a:rPr lang="ar-SA" sz="4000" b="1" dirty="0" smtClean="0"/>
              <a:t>:</a:t>
            </a:r>
          </a:p>
          <a:p>
            <a:pPr marL="742950" indent="-742950" rtl="1">
              <a:buAutoNum type="arabicParenR"/>
            </a:pPr>
            <a:r>
              <a:rPr lang="ar-SA" sz="2800" b="1" dirty="0" smtClean="0"/>
              <a:t>أطرح   </a:t>
            </a:r>
            <a:r>
              <a:rPr lang="en-US" sz="2800" b="1" dirty="0" smtClean="0"/>
              <a:t>9x-2y</a:t>
            </a:r>
            <a:r>
              <a:rPr lang="ar-SA" sz="2800" b="1" dirty="0" smtClean="0"/>
              <a:t>     من</a:t>
            </a:r>
            <a:r>
              <a:rPr lang="en-US" sz="2800" b="1" dirty="0" smtClean="0"/>
              <a:t>     5x-4y     </a:t>
            </a:r>
            <a:endParaRPr lang="ar-SA" sz="2800" b="1" dirty="0" smtClean="0"/>
          </a:p>
          <a:p>
            <a:pPr marL="0" indent="850900" algn="l"/>
            <a:r>
              <a:rPr lang="en-US" sz="2800" b="1" dirty="0" smtClean="0"/>
              <a:t>= (5x-4y) – (9x-2y)</a:t>
            </a:r>
          </a:p>
          <a:p>
            <a:pPr marL="0" indent="850900" algn="l"/>
            <a:r>
              <a:rPr lang="en-US" sz="2800" b="1" dirty="0" smtClean="0"/>
              <a:t>= 5x – 4y – 9x + 2y = -4x – 2y</a:t>
            </a:r>
          </a:p>
          <a:p>
            <a:pPr marL="0" indent="0" rtl="1"/>
            <a:r>
              <a:rPr lang="en-US" sz="2800" b="1" dirty="0" smtClean="0"/>
              <a:t>2</a:t>
            </a:r>
            <a:r>
              <a:rPr lang="ar-SA" sz="2800" b="1" dirty="0" smtClean="0"/>
              <a:t>) أطرح </a:t>
            </a:r>
            <a:r>
              <a:rPr lang="en-US" sz="2800" b="1" dirty="0" smtClean="0"/>
              <a:t>     3a-8b+c </a:t>
            </a:r>
            <a:r>
              <a:rPr lang="ar-SA" sz="2800" b="1" dirty="0" smtClean="0"/>
              <a:t>من  </a:t>
            </a:r>
            <a:r>
              <a:rPr lang="en-US" sz="2800" b="1" dirty="0" smtClean="0"/>
              <a:t>4a-6b+2c</a:t>
            </a:r>
          </a:p>
          <a:p>
            <a:pPr marL="0" indent="0" algn="l"/>
            <a:endParaRPr lang="en-US" sz="2800" b="1" dirty="0"/>
          </a:p>
          <a:p>
            <a:pPr marL="0" indent="850900" algn="l"/>
            <a:r>
              <a:rPr lang="en-US" sz="2800" b="1" dirty="0" smtClean="0"/>
              <a:t>(4a-6b+2c) – (3a-8b+c)</a:t>
            </a:r>
          </a:p>
          <a:p>
            <a:pPr marL="0" indent="850900" algn="l"/>
            <a:r>
              <a:rPr lang="en-US" sz="2800" b="1" dirty="0" smtClean="0"/>
              <a:t>=4a-6b+2c-3a+8b-c = a+2b+c  </a:t>
            </a:r>
          </a:p>
          <a:p>
            <a:pPr marL="0" indent="0" rtl="1"/>
            <a:endParaRPr lang="en-US" sz="3600" b="1" dirty="0" smtClean="0"/>
          </a:p>
          <a:p>
            <a:pPr marL="0" indent="0" rtl="1"/>
            <a:endParaRPr lang="en-US" sz="3600" b="1" dirty="0"/>
          </a:p>
          <a:p>
            <a:pPr marL="0" indent="0" rtl="1"/>
            <a:r>
              <a:rPr lang="en-US" sz="3600" b="1" dirty="0" smtClean="0"/>
              <a:t>                           </a:t>
            </a:r>
          </a:p>
          <a:p>
            <a:pPr marL="0" indent="0" rtl="1"/>
            <a:endParaRPr lang="ar-SA" sz="3600" b="1" dirty="0"/>
          </a:p>
        </p:txBody>
      </p:sp>
    </p:spTree>
    <p:extLst>
      <p:ext uri="{BB962C8B-B14F-4D97-AF65-F5344CB8AC3E}">
        <p14:creationId xmlns:p14="http://schemas.microsoft.com/office/powerpoint/2010/main" xmlns="" val="220148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b="1" dirty="0"/>
              <a:t>حل تمارين جمع المقادير الجبرية</a:t>
            </a:r>
            <a:r>
              <a:rPr lang="ar-SA" b="1" dirty="0" smtClean="0"/>
              <a:t> </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42</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SA" sz="3600" b="1" dirty="0" smtClean="0"/>
              <a:t>3)                           </a:t>
            </a:r>
            <a:r>
              <a:rPr lang="en-US" sz="3600" b="1" dirty="0" smtClean="0"/>
              <a:t>+ 4n)</a:t>
            </a:r>
            <a:r>
              <a:rPr lang="ar-SA" sz="3600" b="1" dirty="0" smtClean="0"/>
              <a:t> </a:t>
            </a:r>
            <a:r>
              <a:rPr lang="en-US" sz="3600" b="1" dirty="0" smtClean="0"/>
              <a:t>(7m-2n)-(3m</a:t>
            </a:r>
          </a:p>
          <a:p>
            <a:pPr marL="0" indent="0" rtl="1"/>
            <a:r>
              <a:rPr lang="en-US" sz="3600" b="1" dirty="0" smtClean="0"/>
              <a:t>= 7m – 2n – 3m – 4n = 4m – 6n                    </a:t>
            </a:r>
            <a:endParaRPr lang="en-US" sz="3600" b="1" dirty="0"/>
          </a:p>
          <a:p>
            <a:pPr marL="0" indent="0" rtl="1"/>
            <a:r>
              <a:rPr lang="en-US" sz="3600" b="1" dirty="0" smtClean="0"/>
              <a:t>            (3a-7b) – (2a+5b)+(3a+8b)                 (4</a:t>
            </a:r>
          </a:p>
          <a:p>
            <a:pPr marL="0" indent="0" rtl="1"/>
            <a:r>
              <a:rPr lang="ar-SA" sz="3600" b="1" dirty="0"/>
              <a:t> </a:t>
            </a:r>
            <a:r>
              <a:rPr lang="en-US" sz="3600" b="1" dirty="0" smtClean="0"/>
              <a:t>  = 3a – 7b – 2a -5b + 3a + 8b = 4a – 4b       </a:t>
            </a:r>
            <a:endParaRPr lang="ar-SA" sz="3600" b="1" dirty="0"/>
          </a:p>
        </p:txBody>
      </p:sp>
    </p:spTree>
    <p:extLst>
      <p:ext uri="{BB962C8B-B14F-4D97-AF65-F5344CB8AC3E}">
        <p14:creationId xmlns:p14="http://schemas.microsoft.com/office/powerpoint/2010/main" xmlns="" val="1272975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rtl="1" eaLnBrk="1" hangingPunct="1"/>
            <a:r>
              <a:rPr lang="ar-SA" b="1" dirty="0"/>
              <a:t>ضرب المقادير الجبرية</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43</a:t>
            </a:fld>
            <a:endParaRPr lang="en-US" smtClean="0">
              <a:cs typeface="Arial" pitchFamily="34" charset="0"/>
            </a:endParaRPr>
          </a:p>
        </p:txBody>
      </p:sp>
      <p:sp>
        <p:nvSpPr>
          <p:cNvPr id="2" name="Content Placeholder 1"/>
          <p:cNvSpPr>
            <a:spLocks noGrp="1"/>
          </p:cNvSpPr>
          <p:nvPr>
            <p:ph idx="1"/>
          </p:nvPr>
        </p:nvSpPr>
        <p:spPr>
          <a:xfrm>
            <a:off x="0" y="1600200"/>
            <a:ext cx="9753600" cy="4525963"/>
          </a:xfrm>
        </p:spPr>
        <p:txBody>
          <a:bodyPr/>
          <a:lstStyle/>
          <a:p>
            <a:pPr rtl="1"/>
            <a:r>
              <a:rPr lang="ar-SA" sz="2800" b="1" dirty="0"/>
              <a:t>عملية الضرب تعرف </a:t>
            </a:r>
            <a:r>
              <a:rPr lang="ar-SA" sz="2800" b="1" dirty="0" smtClean="0"/>
              <a:t>حسابيا </a:t>
            </a:r>
            <a:r>
              <a:rPr lang="ar-SA" sz="2800" b="1" dirty="0"/>
              <a:t>على أنها عدد مرات تكرار الجمع </a:t>
            </a:r>
            <a:r>
              <a:rPr lang="ar-SA" sz="2800" b="1" dirty="0" smtClean="0"/>
              <a:t>لعدد معين.</a:t>
            </a:r>
          </a:p>
          <a:p>
            <a:pPr rtl="1"/>
            <a:r>
              <a:rPr lang="ar-SA" sz="2800" b="1" dirty="0" smtClean="0"/>
              <a:t> فمثلا                        </a:t>
            </a:r>
            <a:r>
              <a:rPr lang="en-US" sz="2800" b="1" dirty="0" smtClean="0"/>
              <a:t>6+6+6+6+6  =  6x5  = 30</a:t>
            </a:r>
            <a:endParaRPr lang="ar-SA" sz="2800" b="1" dirty="0" smtClean="0"/>
          </a:p>
          <a:p>
            <a:pPr rtl="1"/>
            <a:endParaRPr lang="ar-SA" sz="2800" b="1" dirty="0" smtClean="0"/>
          </a:p>
          <a:p>
            <a:r>
              <a:rPr lang="ar-SA" sz="2800" b="1" dirty="0" smtClean="0"/>
              <a:t>عند </a:t>
            </a:r>
            <a:r>
              <a:rPr lang="ar-SA" sz="2800" b="1" dirty="0"/>
              <a:t>ضرب المقادير الجبرية </a:t>
            </a:r>
            <a:r>
              <a:rPr lang="ar-SA" sz="2800" b="1" dirty="0" smtClean="0"/>
              <a:t>لا بد </a:t>
            </a:r>
            <a:r>
              <a:rPr lang="ar-SA" sz="2800" b="1" dirty="0"/>
              <a:t>من مراعاة قاعدة الإشارات كما </a:t>
            </a:r>
            <a:r>
              <a:rPr lang="ar-SA" sz="2800" b="1" dirty="0" smtClean="0"/>
              <a:t>فى الجدول </a:t>
            </a:r>
            <a:r>
              <a:rPr lang="ar-SA" sz="2800" b="1" dirty="0"/>
              <a:t>التالى:</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0400" y="3600450"/>
            <a:ext cx="3352800" cy="2647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174926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44</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أى أنه إذا اتحدت الإشارات تكون الإشارة " + " أما إذا اختلفت الإشارات</a:t>
            </a:r>
          </a:p>
          <a:p>
            <a:r>
              <a:rPr lang="ar-SA" sz="2800" b="1" dirty="0" smtClean="0"/>
              <a:t>تكون </a:t>
            </a:r>
            <a:r>
              <a:rPr lang="ar-SA" sz="2800" b="1" dirty="0"/>
              <a:t>"– </a:t>
            </a:r>
            <a:r>
              <a:rPr lang="ar-SA" sz="2800" b="1" dirty="0" smtClean="0"/>
              <a:t>”</a:t>
            </a:r>
          </a:p>
          <a:p>
            <a:pPr marL="1198563" indent="2522538" algn="ctr"/>
            <a:r>
              <a:rPr lang="en-US" sz="2800" dirty="0" smtClean="0"/>
              <a:t>          </a:t>
            </a:r>
            <a:r>
              <a:rPr lang="en-US" sz="2800" dirty="0" smtClean="0">
                <a:latin typeface="Arial" panose="020B0604020202020204" pitchFamily="34" charset="0"/>
                <a:cs typeface="Arial" panose="020B0604020202020204" pitchFamily="34" charset="0"/>
              </a:rPr>
              <a:t>3x7=21</a:t>
            </a:r>
            <a:r>
              <a:rPr lang="ar-SA" sz="2800" b="1" dirty="0" smtClean="0"/>
              <a:t>مثال:                           </a:t>
            </a:r>
            <a:endParaRPr lang="en-US" sz="2800" b="1" dirty="0" smtClean="0"/>
          </a:p>
          <a:p>
            <a:pPr marL="1025525" indent="630238" rtl="1"/>
            <a:r>
              <a:rPr lang="en-US" sz="2800" dirty="0" smtClean="0"/>
              <a:t>= </a:t>
            </a:r>
            <a:r>
              <a:rPr lang="en-US" sz="2800" dirty="0"/>
              <a:t>-22    </a:t>
            </a:r>
            <a:r>
              <a:rPr lang="en-US" sz="2800" dirty="0" smtClean="0"/>
              <a:t>             </a:t>
            </a:r>
            <a:r>
              <a:rPr lang="ar-SA" sz="2800" dirty="0" smtClean="0"/>
              <a:t> 11</a:t>
            </a:r>
            <a:r>
              <a:rPr lang="en-US" sz="2800" dirty="0" smtClean="0"/>
              <a:t>x</a:t>
            </a:r>
            <a:r>
              <a:rPr lang="ar-SA" sz="2800" dirty="0" smtClean="0"/>
              <a:t> 2-</a:t>
            </a:r>
            <a:endParaRPr lang="en-US" sz="2800" dirty="0" smtClean="0"/>
          </a:p>
          <a:p>
            <a:pPr marL="1025525" indent="3657600" algn="l"/>
            <a:r>
              <a:rPr lang="en-US" sz="2800" dirty="0" smtClean="0"/>
              <a:t>-5x-4 =20</a:t>
            </a:r>
          </a:p>
          <a:p>
            <a:pPr marL="1025525" indent="3657600" algn="l"/>
            <a:r>
              <a:rPr lang="en-US" sz="2800" dirty="0" smtClean="0"/>
              <a:t>7 x 4</a:t>
            </a:r>
            <a:r>
              <a:rPr lang="en-US" sz="2800" dirty="0" smtClean="0">
                <a:sym typeface="Symbol"/>
              </a:rPr>
              <a:t> = 28</a:t>
            </a:r>
          </a:p>
          <a:p>
            <a:pPr marL="1025525" indent="3609975" algn="l"/>
            <a:r>
              <a:rPr lang="en-US" sz="2800" dirty="0">
                <a:sym typeface="Symbol"/>
              </a:rPr>
              <a:t>2</a:t>
            </a:r>
            <a:r>
              <a:rPr lang="en-US" sz="2800" dirty="0" smtClean="0"/>
              <a:t> </a:t>
            </a:r>
            <a:r>
              <a:rPr lang="en-US" sz="2800" dirty="0" smtClean="0">
                <a:sym typeface="Symbol"/>
              </a:rPr>
              <a:t> x – 5y = -10</a:t>
            </a:r>
            <a:r>
              <a:rPr lang="en-US" sz="2800" dirty="0">
                <a:sym typeface="Symbol"/>
              </a:rPr>
              <a:t> </a:t>
            </a:r>
            <a:r>
              <a:rPr lang="en-US" sz="2800" dirty="0" smtClean="0">
                <a:sym typeface="Symbol"/>
              </a:rPr>
              <a:t>y</a:t>
            </a:r>
          </a:p>
          <a:p>
            <a:pPr marL="1025525" indent="-741363" rtl="1"/>
            <a:r>
              <a:rPr lang="ar-SA" sz="2800" b="1" dirty="0" smtClean="0"/>
              <a:t>نل</a:t>
            </a:r>
            <a:r>
              <a:rPr lang="ar-SA" sz="2800" b="1" dirty="0"/>
              <a:t>ا</a:t>
            </a:r>
            <a:r>
              <a:rPr lang="ar-SA" sz="2800" b="1" dirty="0" smtClean="0"/>
              <a:t>حظ </a:t>
            </a:r>
            <a:r>
              <a:rPr lang="ar-SA" sz="2800" b="1" dirty="0"/>
              <a:t>أن </a:t>
            </a:r>
            <a:r>
              <a:rPr lang="ar-SA" sz="2800" b="1" dirty="0" smtClean="0">
                <a:sym typeface="Symbol"/>
              </a:rPr>
              <a:t></a:t>
            </a:r>
            <a:r>
              <a:rPr lang="en-US" sz="2800" b="1" dirty="0" smtClean="0">
                <a:sym typeface="Symbol"/>
              </a:rPr>
              <a:t>y</a:t>
            </a:r>
            <a:r>
              <a:rPr lang="ar-SA" sz="2800" b="1" dirty="0" smtClean="0"/>
              <a:t> هى نفسها</a:t>
            </a:r>
            <a:r>
              <a:rPr lang="ar-SA" sz="2800" b="1" dirty="0">
                <a:sym typeface="Symbol"/>
              </a:rPr>
              <a:t> </a:t>
            </a:r>
            <a:r>
              <a:rPr lang="ar-SA" sz="2800" b="1" dirty="0" smtClean="0">
                <a:sym typeface="Symbol"/>
              </a:rPr>
              <a:t></a:t>
            </a:r>
            <a:r>
              <a:rPr lang="en-US" sz="2800" dirty="0">
                <a:sym typeface="Symbol"/>
              </a:rPr>
              <a:t> x </a:t>
            </a:r>
            <a:r>
              <a:rPr lang="en-US" sz="2800" b="1" dirty="0" smtClean="0">
                <a:sym typeface="Symbol"/>
              </a:rPr>
              <a:t>y</a:t>
            </a:r>
            <a:r>
              <a:rPr lang="ar-SA" sz="2800" b="1" dirty="0" smtClean="0"/>
              <a:t> </a:t>
            </a:r>
            <a:r>
              <a:rPr lang="ar-SA" sz="2800" b="1" dirty="0"/>
              <a:t>وهى </a:t>
            </a:r>
            <a:r>
              <a:rPr lang="ar-SA" sz="2800" b="1" dirty="0" smtClean="0"/>
              <a:t>أيضا </a:t>
            </a:r>
            <a:r>
              <a:rPr lang="ar-SA" sz="2800" dirty="0" smtClean="0">
                <a:sym typeface="Symbol"/>
              </a:rPr>
              <a:t> </a:t>
            </a:r>
            <a:r>
              <a:rPr lang="en-US" sz="2800" b="1" dirty="0" smtClean="0">
                <a:sym typeface="Symbol"/>
              </a:rPr>
              <a:t>y</a:t>
            </a:r>
            <a:r>
              <a:rPr lang="ar-SA" sz="2800" dirty="0">
                <a:sym typeface="Symbol"/>
              </a:rPr>
              <a:t> .</a:t>
            </a:r>
            <a:r>
              <a:rPr lang="ar-SA" sz="2800" b="1" dirty="0" smtClean="0"/>
              <a:t> </a:t>
            </a:r>
            <a:r>
              <a:rPr lang="ar-SA" sz="2800" b="1" dirty="0">
                <a:sym typeface="Symbol"/>
              </a:rPr>
              <a:t></a:t>
            </a:r>
            <a:endParaRPr lang="ar-SA" sz="2800" dirty="0"/>
          </a:p>
        </p:txBody>
      </p:sp>
    </p:spTree>
    <p:extLst>
      <p:ext uri="{BB962C8B-B14F-4D97-AF65-F5344CB8AC3E}">
        <p14:creationId xmlns:p14="http://schemas.microsoft.com/office/powerpoint/2010/main" xmlns="" val="7366934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45</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dirty="0" smtClean="0"/>
              <a:t>مثال:    </a:t>
            </a:r>
          </a:p>
          <a:p>
            <a:endParaRPr lang="ar-SA" sz="2800" dirty="0"/>
          </a:p>
          <a:p>
            <a:pPr rtl="1"/>
            <a:r>
              <a:rPr lang="ar-SA" sz="2800" b="1" dirty="0"/>
              <a:t>أوجد </a:t>
            </a:r>
            <a:r>
              <a:rPr lang="ar-SA" sz="2800" b="1" dirty="0" smtClean="0"/>
              <a:t>ناتج              </a:t>
            </a:r>
            <a:r>
              <a:rPr lang="en-US" sz="2800" b="1" dirty="0"/>
              <a:t>2(4x-3y) + 3(7x+9y) - (x-4y</a:t>
            </a:r>
            <a:r>
              <a:rPr lang="en-US" sz="2800" b="1" dirty="0" smtClean="0"/>
              <a:t>)</a:t>
            </a:r>
            <a:r>
              <a:rPr lang="ar-SA" sz="2800" b="1" dirty="0" smtClean="0"/>
              <a:t>  </a:t>
            </a:r>
            <a:endParaRPr lang="ar-SA" sz="2800" b="1" dirty="0"/>
          </a:p>
          <a:p>
            <a:pPr rtl="1"/>
            <a:r>
              <a:rPr lang="ar-SA" sz="2800" b="1" dirty="0" smtClean="0"/>
              <a:t>   الحل:               </a:t>
            </a:r>
          </a:p>
          <a:p>
            <a:pPr rtl="1"/>
            <a:r>
              <a:rPr lang="ar-SA" sz="2800" b="1" dirty="0"/>
              <a:t> </a:t>
            </a:r>
            <a:r>
              <a:rPr lang="ar-SA" sz="2800" b="1" dirty="0" smtClean="0"/>
              <a:t>                         </a:t>
            </a:r>
            <a:r>
              <a:rPr lang="en-US" sz="2800" b="1" dirty="0" smtClean="0"/>
              <a:t>2(4x-3y</a:t>
            </a:r>
            <a:r>
              <a:rPr lang="en-US" sz="2800" b="1" dirty="0"/>
              <a:t>) + 3(7x+9y) - (x-4y</a:t>
            </a:r>
            <a:r>
              <a:rPr lang="en-US" sz="2800" b="1" dirty="0" smtClean="0"/>
              <a:t>)</a:t>
            </a:r>
            <a:r>
              <a:rPr lang="ar-SA" sz="2800" b="1" dirty="0" smtClean="0"/>
              <a:t>  </a:t>
            </a:r>
            <a:endParaRPr lang="ar-SA" sz="2800" b="1" dirty="0"/>
          </a:p>
          <a:p>
            <a:pPr rtl="1"/>
            <a:r>
              <a:rPr lang="ar-SA" sz="2800" b="1" dirty="0" smtClean="0"/>
              <a:t>                        </a:t>
            </a:r>
            <a:r>
              <a:rPr lang="ar-SA" sz="2800" dirty="0" smtClean="0"/>
              <a:t> </a:t>
            </a:r>
            <a:r>
              <a:rPr lang="es-ES" sz="2800" b="1" dirty="0"/>
              <a:t>= 8x - 6y + 21x + 27 y - x + 4y</a:t>
            </a:r>
            <a:r>
              <a:rPr lang="ar-SA" sz="2800" b="1" dirty="0"/>
              <a:t> </a:t>
            </a:r>
            <a:r>
              <a:rPr lang="ar-SA" sz="2800" b="1" dirty="0" smtClean="0"/>
              <a:t> </a:t>
            </a:r>
            <a:endParaRPr lang="es-ES" sz="2800" b="1" dirty="0"/>
          </a:p>
          <a:p>
            <a:r>
              <a:rPr lang="es-ES" sz="2800" b="1" dirty="0"/>
              <a:t> = 28x + 25y</a:t>
            </a:r>
            <a:r>
              <a:rPr lang="ar-SA" sz="2800" b="1" dirty="0"/>
              <a:t>                                                 </a:t>
            </a:r>
            <a:r>
              <a:rPr lang="ar-SA" sz="2800" dirty="0" smtClean="0"/>
              <a:t> </a:t>
            </a:r>
            <a:endParaRPr lang="en-US" sz="2800" dirty="0" smtClean="0"/>
          </a:p>
        </p:txBody>
      </p:sp>
    </p:spTree>
    <p:extLst>
      <p:ext uri="{BB962C8B-B14F-4D97-AF65-F5344CB8AC3E}">
        <p14:creationId xmlns:p14="http://schemas.microsoft.com/office/powerpoint/2010/main" xmlns="" val="22111508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46</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dirty="0" smtClean="0"/>
              <a:t>مثال:    </a:t>
            </a:r>
          </a:p>
          <a:p>
            <a:endParaRPr lang="ar-SA" sz="2800" dirty="0"/>
          </a:p>
          <a:p>
            <a:pPr rtl="1"/>
            <a:r>
              <a:rPr lang="ar-SA" sz="2800" b="1" dirty="0"/>
              <a:t>أوجد </a:t>
            </a:r>
            <a:r>
              <a:rPr lang="ar-SA" sz="2800" b="1" dirty="0" smtClean="0"/>
              <a:t>ناتج                                  </a:t>
            </a:r>
            <a:r>
              <a:rPr lang="en-US" sz="2800" b="1" dirty="0" smtClean="0"/>
              <a:t>2a(3-4b</a:t>
            </a:r>
            <a:r>
              <a:rPr lang="en-US" sz="2800" b="1" dirty="0"/>
              <a:t>) - 4b(5-3a)</a:t>
            </a:r>
            <a:endParaRPr lang="ar-SA" sz="2800" b="1" dirty="0" smtClean="0"/>
          </a:p>
          <a:p>
            <a:pPr rtl="1"/>
            <a:endParaRPr lang="ar-SA" sz="2800" b="1" dirty="0" smtClean="0"/>
          </a:p>
          <a:p>
            <a:pPr rtl="1"/>
            <a:r>
              <a:rPr lang="ar-SA" sz="2800" b="1" dirty="0" smtClean="0"/>
              <a:t>الحل:                                        </a:t>
            </a:r>
            <a:r>
              <a:rPr lang="en-US" sz="2800" b="1" dirty="0"/>
              <a:t>2a(3-4b) - 4b(5-3a)</a:t>
            </a:r>
            <a:endParaRPr lang="ar-SA" sz="2800" b="1" dirty="0"/>
          </a:p>
          <a:p>
            <a:pPr rtl="1"/>
            <a:r>
              <a:rPr lang="ar-SA" sz="2800" b="1" dirty="0" smtClean="0"/>
              <a:t>                                             </a:t>
            </a:r>
            <a:r>
              <a:rPr lang="en-US" sz="2800" b="1" dirty="0"/>
              <a:t>=6a-8ab-20b+12ab</a:t>
            </a:r>
            <a:endParaRPr lang="ar-SA" sz="2800" b="1" dirty="0" smtClean="0"/>
          </a:p>
          <a:p>
            <a:pPr rtl="1"/>
            <a:r>
              <a:rPr lang="ar-SA" sz="2800" b="1" dirty="0" smtClean="0"/>
              <a:t>                                                  </a:t>
            </a:r>
            <a:r>
              <a:rPr lang="en-US" sz="2800" b="1" dirty="0"/>
              <a:t>= </a:t>
            </a:r>
            <a:r>
              <a:rPr lang="en-US" sz="2800" b="1" dirty="0" smtClean="0"/>
              <a:t>6a+4ab-20b</a:t>
            </a:r>
            <a:r>
              <a:rPr lang="ar-SA" sz="2800" b="1" dirty="0" smtClean="0"/>
              <a:t>                             </a:t>
            </a:r>
            <a:endParaRPr lang="en-US" sz="2800" dirty="0" smtClean="0"/>
          </a:p>
        </p:txBody>
      </p:sp>
    </p:spTree>
    <p:extLst>
      <p:ext uri="{BB962C8B-B14F-4D97-AF65-F5344CB8AC3E}">
        <p14:creationId xmlns:p14="http://schemas.microsoft.com/office/powerpoint/2010/main" xmlns="" val="10473458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47</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قاعدة هامة:</a:t>
            </a:r>
          </a:p>
          <a:p>
            <a:endParaRPr lang="ar-SA" sz="2800" b="1" dirty="0" smtClean="0"/>
          </a:p>
          <a:p>
            <a:r>
              <a:rPr lang="ar-SA" sz="2800" b="1" dirty="0" smtClean="0"/>
              <a:t>إذا </a:t>
            </a:r>
            <a:r>
              <a:rPr lang="ar-SA" sz="2800" b="1" dirty="0"/>
              <a:t>اتحدت الأساسات فأنة عند الضرب تجمع الأساس</a:t>
            </a:r>
            <a:r>
              <a:rPr lang="ar-SA" sz="2800" b="1" dirty="0" smtClean="0"/>
              <a:t>                          </a:t>
            </a:r>
          </a:p>
          <a:p>
            <a:endParaRPr lang="ar-SA" sz="2800" dirty="0" smtClean="0"/>
          </a:p>
          <a:p>
            <a:r>
              <a:rPr lang="ar-SA" sz="2800" b="1" dirty="0"/>
              <a:t>مثال : إذا كان </a:t>
            </a:r>
            <a:r>
              <a:rPr lang="ar-SA" sz="2800" b="1" dirty="0" smtClean="0"/>
              <a:t>المقدار      فأن</a:t>
            </a:r>
            <a:endParaRPr lang="en-US" sz="2800" dirty="0" smtClean="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29400" y="3581400"/>
            <a:ext cx="476250" cy="4497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1400" y="4267200"/>
            <a:ext cx="2819400" cy="14916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1881492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48</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مثال:</a:t>
            </a:r>
          </a:p>
          <a:p>
            <a:endParaRPr lang="ar-SA" sz="2800" b="1" dirty="0" smtClean="0"/>
          </a:p>
          <a:p>
            <a:r>
              <a:rPr lang="ar-SA" sz="2800" b="1" dirty="0" smtClean="0"/>
              <a:t>أوجد ناتج      </a:t>
            </a:r>
          </a:p>
          <a:p>
            <a:endParaRPr lang="ar-SA" sz="2800" b="1" dirty="0" smtClean="0"/>
          </a:p>
          <a:p>
            <a:r>
              <a:rPr lang="ar-SA" sz="2800" b="1" dirty="0" smtClean="0"/>
              <a:t>الحل:</a:t>
            </a:r>
            <a:endParaRPr lang="en-US" sz="2800" dirty="0" smtClean="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29400" y="2590800"/>
            <a:ext cx="12954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3733800"/>
            <a:ext cx="2796746"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856078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49</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مثال:</a:t>
            </a:r>
          </a:p>
          <a:p>
            <a:endParaRPr lang="ar-SA" sz="2800" b="1" dirty="0" smtClean="0"/>
          </a:p>
          <a:p>
            <a:r>
              <a:rPr lang="ar-SA" sz="2800" b="1" dirty="0" smtClean="0"/>
              <a:t>أوجد ناتج         </a:t>
            </a:r>
          </a:p>
          <a:p>
            <a:endParaRPr lang="ar-SA" sz="2800" b="1" dirty="0" smtClean="0"/>
          </a:p>
          <a:p>
            <a:r>
              <a:rPr lang="ar-SA" sz="2800" b="1" dirty="0" smtClean="0"/>
              <a:t>الحل:</a:t>
            </a:r>
          </a:p>
          <a:p>
            <a:endParaRPr lang="ar-SA" sz="2800" dirty="0"/>
          </a:p>
          <a:p>
            <a:r>
              <a:rPr lang="ar-SA" sz="2800" b="1" dirty="0"/>
              <a:t>مثال : أوجد ناتج</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8800" y="2514600"/>
            <a:ext cx="1752600" cy="6304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10125" y="3614738"/>
            <a:ext cx="3474790" cy="5000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072759" y="4800600"/>
            <a:ext cx="2474762" cy="6702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700653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50</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قاعدة هامة:</a:t>
            </a:r>
          </a:p>
          <a:p>
            <a:r>
              <a:rPr lang="ar-SA" sz="2800" b="1" dirty="0"/>
              <a:t>أى مقدار أس صفر = 1</a:t>
            </a:r>
            <a:endParaRPr lang="ar-SA" sz="2800" b="1" dirty="0" smtClean="0"/>
          </a:p>
          <a:p>
            <a:endParaRPr lang="ar-SA" sz="2800" dirty="0"/>
          </a:p>
          <a:p>
            <a:endParaRPr lang="ar-SA" sz="2800" b="1" dirty="0" smtClean="0"/>
          </a:p>
          <a:p>
            <a:pPr rtl="1"/>
            <a:r>
              <a:rPr lang="ar-SA" sz="2800" b="1" dirty="0" smtClean="0"/>
              <a:t>مثال </a:t>
            </a:r>
            <a:r>
              <a:rPr lang="ar-SA" sz="2800" b="1" dirty="0"/>
              <a:t>: أوجد </a:t>
            </a:r>
            <a:r>
              <a:rPr lang="ar-SA" sz="2800" b="1" dirty="0" smtClean="0"/>
              <a:t>ناتج   </a:t>
            </a:r>
          </a:p>
          <a:p>
            <a:pPr rtl="1"/>
            <a:r>
              <a:rPr lang="ar-SA" sz="2800" b="1" dirty="0"/>
              <a:t>الحل:</a:t>
            </a:r>
          </a:p>
          <a:p>
            <a:pPr rtl="1"/>
            <a:endParaRPr lang="ar-SA" sz="2800" b="1"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81525" y="3581400"/>
            <a:ext cx="1895475" cy="5716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43400" y="4229251"/>
            <a:ext cx="2645594" cy="5713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213037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51</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               </a:t>
            </a:r>
            <a:r>
              <a:rPr lang="en-US" sz="2800" b="1" dirty="0"/>
              <a:t> 2x(5-3x)+3(7x-1)-5x(3-4x)</a:t>
            </a:r>
            <a:r>
              <a:rPr lang="ar-SA" sz="2800" b="1" dirty="0" smtClean="0"/>
              <a:t>   </a:t>
            </a:r>
          </a:p>
          <a:p>
            <a:pPr rtl="1"/>
            <a:r>
              <a:rPr lang="ar-SA" sz="2800" b="1" dirty="0"/>
              <a:t>الحل:</a:t>
            </a:r>
          </a:p>
          <a:p>
            <a:pPr rtl="1"/>
            <a:endParaRPr lang="ar-SA" sz="2800" b="1" dirty="0" smtClean="0"/>
          </a:p>
          <a:p>
            <a:pPr rtl="1"/>
            <a:r>
              <a:rPr lang="ar-SA" sz="2800" b="1" dirty="0"/>
              <a:t> </a:t>
            </a:r>
            <a:r>
              <a:rPr lang="ar-SA" sz="2800" b="1" dirty="0" smtClean="0"/>
              <a:t>                                  </a:t>
            </a:r>
            <a:r>
              <a:rPr lang="en-US" sz="2800" b="1" dirty="0"/>
              <a:t> 2x(5-3x)+3(7x-1)-5x(3-4x</a:t>
            </a:r>
            <a:r>
              <a:rPr lang="en-US" sz="2800" b="1" dirty="0" smtClean="0"/>
              <a:t>)</a:t>
            </a:r>
            <a:endParaRPr lang="ar-SA" sz="2800" b="1" dirty="0" smtClean="0"/>
          </a:p>
          <a:p>
            <a:pPr rtl="1"/>
            <a:endParaRPr lang="ar-SA" sz="2800" b="1"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62200" y="4571999"/>
            <a:ext cx="4343400" cy="11330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931807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52</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               </a:t>
            </a:r>
            <a:r>
              <a:rPr lang="en-US" sz="2800" b="1" dirty="0"/>
              <a:t> </a:t>
            </a:r>
            <a:r>
              <a:rPr lang="en-US" sz="2800" b="1" dirty="0" smtClean="0"/>
              <a:t>5a(2a+4b)-3(2a-2b)+3b(3a-4b)</a:t>
            </a:r>
            <a:endParaRPr lang="ar-SA" sz="2800" b="1" dirty="0" smtClean="0"/>
          </a:p>
          <a:p>
            <a:pPr rtl="1"/>
            <a:r>
              <a:rPr lang="ar-SA" sz="2800" b="1" dirty="0"/>
              <a:t>الحل:</a:t>
            </a:r>
          </a:p>
          <a:p>
            <a:pPr rtl="1"/>
            <a:r>
              <a:rPr lang="en-US" sz="2800" b="1" dirty="0"/>
              <a:t> </a:t>
            </a:r>
            <a:r>
              <a:rPr lang="en-US" sz="2800" b="1" dirty="0" smtClean="0"/>
              <a:t>  5a(2a+4b</a:t>
            </a:r>
            <a:r>
              <a:rPr lang="en-US" sz="2800" b="1" dirty="0"/>
              <a:t>)-3(2a-2b)+</a:t>
            </a:r>
            <a:r>
              <a:rPr lang="en-US" sz="2800" b="1" dirty="0" smtClean="0"/>
              <a:t>3b(3a-4b)                                           </a:t>
            </a:r>
            <a:endParaRPr lang="ar-SA" sz="2800" b="1" dirty="0"/>
          </a:p>
          <a:p>
            <a:pPr rtl="1"/>
            <a:endParaRPr lang="ar-SA" sz="2800" b="1"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4130566"/>
            <a:ext cx="5861538" cy="121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694911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53</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r>
              <a:rPr lang="ar-SA" sz="2800" b="1" dirty="0"/>
              <a:t>مثال:</a:t>
            </a:r>
          </a:p>
          <a:p>
            <a:pPr rtl="1"/>
            <a:r>
              <a:rPr lang="en-US" sz="2800" b="1" dirty="0" smtClean="0"/>
              <a:t> </a:t>
            </a:r>
            <a:r>
              <a:rPr lang="ar-SA" sz="2800" b="1" dirty="0" smtClean="0"/>
              <a:t>أوجد </a:t>
            </a:r>
            <a:r>
              <a:rPr lang="ar-SA" sz="2800" b="1" dirty="0"/>
              <a:t>ناتج </a:t>
            </a:r>
            <a:r>
              <a:rPr lang="en-US" sz="2800" b="1" dirty="0" smtClean="0"/>
              <a:t>  (2x-y) (3x+4y)                    </a:t>
            </a:r>
            <a:endParaRPr lang="ar-SA" sz="2800" b="1" dirty="0"/>
          </a:p>
          <a:p>
            <a:endParaRPr lang="en-US" sz="2800" b="1" dirty="0" smtClean="0"/>
          </a:p>
          <a:p>
            <a:r>
              <a:rPr lang="ar-SA" sz="2800" b="1" dirty="0" smtClean="0"/>
              <a:t>الحل</a:t>
            </a:r>
            <a:r>
              <a:rPr lang="ar-SA" sz="2800" b="1" dirty="0"/>
              <a:t>:</a:t>
            </a:r>
            <a:endParaRPr lang="ar-SA" sz="2800" b="1" dirty="0" smtClean="0"/>
          </a:p>
        </p:txBody>
      </p:sp>
      <p:pic>
        <p:nvPicPr>
          <p:cNvPr id="1126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86199" y="3200400"/>
            <a:ext cx="3505201" cy="22472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365113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54</a:t>
            </a:fld>
            <a:endParaRPr lang="en-US" smtClean="0">
              <a:cs typeface="Arial" pitchFamily="34" charset="0"/>
            </a:endParaRPr>
          </a:p>
        </p:txBody>
      </p:sp>
      <p:sp>
        <p:nvSpPr>
          <p:cNvPr id="2" name="Content Placeholder 1"/>
          <p:cNvSpPr>
            <a:spLocks noGrp="1"/>
          </p:cNvSpPr>
          <p:nvPr>
            <p:ph idx="1"/>
          </p:nvPr>
        </p:nvSpPr>
        <p:spPr>
          <a:xfrm>
            <a:off x="0" y="1600200"/>
            <a:ext cx="96774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a:t>
            </a:r>
            <a:r>
              <a:rPr lang="en-US" sz="2800" b="1" dirty="0" smtClean="0"/>
              <a:t> (4a+b)(3a-2b)                                             </a:t>
            </a:r>
            <a:endParaRPr lang="ar-SA" sz="2800" b="1" dirty="0" smtClean="0"/>
          </a:p>
          <a:p>
            <a:pPr rtl="1"/>
            <a:r>
              <a:rPr lang="ar-SA" sz="2800" b="1" dirty="0"/>
              <a:t>الحل:</a:t>
            </a:r>
          </a:p>
          <a:p>
            <a:pPr rtl="1"/>
            <a:r>
              <a:rPr lang="en-US" sz="2800" b="1" dirty="0"/>
              <a:t> (4a+b)(3a-2b</a:t>
            </a:r>
            <a:r>
              <a:rPr lang="en-US" sz="2800" b="1" dirty="0" smtClean="0"/>
              <a:t>)                                                                     </a:t>
            </a:r>
            <a:endParaRPr lang="ar-SA" sz="2800" b="1" dirty="0"/>
          </a:p>
          <a:p>
            <a:pPr rtl="1"/>
            <a:endParaRPr lang="ar-SA" sz="2800" b="1"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4038600"/>
            <a:ext cx="4126770" cy="11561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364073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55</a:t>
            </a:fld>
            <a:endParaRPr lang="en-US" smtClean="0">
              <a:cs typeface="Arial" pitchFamily="34" charset="0"/>
            </a:endParaRPr>
          </a:p>
        </p:txBody>
      </p:sp>
      <p:sp>
        <p:nvSpPr>
          <p:cNvPr id="2" name="Content Placeholder 1"/>
          <p:cNvSpPr>
            <a:spLocks noGrp="1"/>
          </p:cNvSpPr>
          <p:nvPr>
            <p:ph idx="1"/>
          </p:nvPr>
        </p:nvSpPr>
        <p:spPr>
          <a:xfrm>
            <a:off x="0" y="1600200"/>
            <a:ext cx="99060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a:t>
            </a:r>
          </a:p>
          <a:p>
            <a:pPr rtl="1"/>
            <a:r>
              <a:rPr lang="ar-SA" sz="2800" b="1" dirty="0"/>
              <a:t>الحل:</a:t>
            </a:r>
          </a:p>
          <a:p>
            <a:pPr rtl="1"/>
            <a:endParaRPr lang="en-US" sz="2800" b="1" dirty="0" smtClean="0"/>
          </a:p>
          <a:p>
            <a:pPr rtl="1"/>
            <a:endParaRPr lang="en-US" sz="2800" b="1" dirty="0" smtClean="0"/>
          </a:p>
          <a:p>
            <a:pPr rtl="1"/>
            <a:endParaRPr lang="en-US" sz="2800" b="1" dirty="0"/>
          </a:p>
          <a:p>
            <a:pPr rtl="1"/>
            <a:r>
              <a:rPr lang="ar-SA" sz="2800" b="1" dirty="0"/>
              <a:t>فى التمرين السابق كان من الممكن إيجاد الناتج مباشرة بتطبيق </a:t>
            </a:r>
            <a:r>
              <a:rPr lang="ar-SA" sz="2800" b="1" dirty="0" smtClean="0"/>
              <a:t>القاعدة</a:t>
            </a:r>
            <a:r>
              <a:rPr lang="en-US" sz="2800" b="1" dirty="0" smtClean="0"/>
              <a:t> </a:t>
            </a:r>
            <a:r>
              <a:rPr lang="ar-SA" sz="2800" b="1" dirty="0" smtClean="0"/>
              <a:t>التالية</a:t>
            </a:r>
            <a:r>
              <a:rPr lang="ar-SA" sz="2800" b="1" dirty="0"/>
              <a:t>:</a:t>
            </a:r>
          </a:p>
          <a:p>
            <a:pPr rtl="1"/>
            <a:r>
              <a:rPr lang="en-US" sz="2800" b="1" dirty="0" smtClean="0"/>
              <a:t> </a:t>
            </a:r>
            <a:r>
              <a:rPr lang="ar-SA" sz="2800" b="1" dirty="0" smtClean="0"/>
              <a:t>الحل </a:t>
            </a:r>
            <a:r>
              <a:rPr lang="ar-SA" sz="2800" b="1" dirty="0"/>
              <a:t>= مربع المقدار الأول + 2 </a:t>
            </a:r>
            <a:r>
              <a:rPr lang="en-US" sz="2800" b="1" dirty="0" smtClean="0"/>
              <a:t> x</a:t>
            </a:r>
            <a:r>
              <a:rPr lang="ar-SA" sz="2800" b="1" dirty="0" smtClean="0"/>
              <a:t>الأول </a:t>
            </a:r>
            <a:r>
              <a:rPr lang="en-US" sz="2800" b="1" dirty="0" smtClean="0"/>
              <a:t> x</a:t>
            </a:r>
            <a:r>
              <a:rPr lang="ar-SA" sz="2800" b="1" dirty="0" smtClean="0"/>
              <a:t>الثانى </a:t>
            </a:r>
            <a:r>
              <a:rPr lang="ar-SA" sz="2800" b="1" dirty="0"/>
              <a:t>+ مربع الثانى</a:t>
            </a: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6060" y="3048000"/>
            <a:ext cx="3970940" cy="12121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0" y="2133600"/>
            <a:ext cx="1295400" cy="4745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040456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56</a:t>
            </a:fld>
            <a:endParaRPr lang="en-US" smtClean="0">
              <a:cs typeface="Arial" pitchFamily="34" charset="0"/>
            </a:endParaRPr>
          </a:p>
        </p:txBody>
      </p:sp>
      <p:sp>
        <p:nvSpPr>
          <p:cNvPr id="2" name="Content Placeholder 1"/>
          <p:cNvSpPr>
            <a:spLocks noGrp="1"/>
          </p:cNvSpPr>
          <p:nvPr>
            <p:ph idx="1"/>
          </p:nvPr>
        </p:nvSpPr>
        <p:spPr>
          <a:xfrm>
            <a:off x="0" y="1600200"/>
            <a:ext cx="97536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a:t>
            </a:r>
          </a:p>
          <a:p>
            <a:pPr rtl="1"/>
            <a:r>
              <a:rPr lang="ar-SA" sz="2800" b="1" dirty="0"/>
              <a:t>الحل:</a:t>
            </a:r>
          </a:p>
          <a:p>
            <a:pPr rtl="1"/>
            <a:endParaRPr lang="en-US" sz="2800" b="1" dirty="0" smtClean="0"/>
          </a:p>
          <a:p>
            <a:pPr rtl="1"/>
            <a:endParaRPr lang="en-US" sz="2800" b="1" dirty="0" smtClean="0"/>
          </a:p>
          <a:p>
            <a:pPr rtl="1"/>
            <a:endParaRPr lang="en-US" sz="2800" b="1"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2096247"/>
            <a:ext cx="1219200" cy="4183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95600" y="3195639"/>
            <a:ext cx="3962400" cy="7990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055022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57</a:t>
            </a:fld>
            <a:endParaRPr lang="en-US" smtClean="0">
              <a:cs typeface="Arial" pitchFamily="34" charset="0"/>
            </a:endParaRPr>
          </a:p>
        </p:txBody>
      </p:sp>
      <p:sp>
        <p:nvSpPr>
          <p:cNvPr id="2" name="Content Placeholder 1"/>
          <p:cNvSpPr>
            <a:spLocks noGrp="1"/>
          </p:cNvSpPr>
          <p:nvPr>
            <p:ph idx="1"/>
          </p:nvPr>
        </p:nvSpPr>
        <p:spPr>
          <a:xfrm>
            <a:off x="0" y="1600200"/>
            <a:ext cx="9753600" cy="4525963"/>
          </a:xfrm>
        </p:spPr>
        <p:txBody>
          <a:bodyPr/>
          <a:lstStyle/>
          <a:p>
            <a:endParaRPr lang="ar-SA" sz="2800" b="1" dirty="0" smtClean="0"/>
          </a:p>
          <a:p>
            <a:pPr rtl="1"/>
            <a:r>
              <a:rPr lang="ar-SA" sz="2800" b="1" dirty="0" smtClean="0"/>
              <a:t>مثال </a:t>
            </a:r>
            <a:r>
              <a:rPr lang="ar-SA" sz="2800" b="1" dirty="0"/>
              <a:t>: أوجد </a:t>
            </a:r>
            <a:r>
              <a:rPr lang="ar-SA" sz="2800" b="1" dirty="0" smtClean="0"/>
              <a:t>ناتج</a:t>
            </a:r>
            <a:r>
              <a:rPr lang="en-US" sz="2800" b="1" dirty="0" smtClean="0"/>
              <a:t>   (2x-y)</a:t>
            </a:r>
            <a:r>
              <a:rPr lang="en-US" sz="2800" b="1" baseline="30000" dirty="0" smtClean="0"/>
              <a:t>2</a:t>
            </a:r>
            <a:r>
              <a:rPr lang="en-US" sz="2800" b="1" dirty="0" smtClean="0"/>
              <a:t>+(3x+y)(2x-y)                                 </a:t>
            </a:r>
            <a:endParaRPr lang="ar-SA" sz="2800" b="1" dirty="0" smtClean="0"/>
          </a:p>
          <a:p>
            <a:pPr rtl="1"/>
            <a:r>
              <a:rPr lang="en-US" sz="2800" b="1" dirty="0" smtClean="0"/>
              <a:t> </a:t>
            </a:r>
          </a:p>
          <a:p>
            <a:pPr rtl="1"/>
            <a:r>
              <a:rPr lang="ar-SA" sz="2800" b="1" dirty="0" smtClean="0"/>
              <a:t>الحل</a:t>
            </a:r>
            <a:r>
              <a:rPr lang="ar-SA" sz="2800" b="1" dirty="0"/>
              <a:t>:</a:t>
            </a:r>
          </a:p>
          <a:p>
            <a:pPr rtl="1"/>
            <a:r>
              <a:rPr lang="en-US" sz="2800" b="1" dirty="0"/>
              <a:t>(2x-y)</a:t>
            </a:r>
            <a:r>
              <a:rPr lang="en-US" sz="2800" b="1" baseline="30000" dirty="0"/>
              <a:t>2</a:t>
            </a:r>
            <a:r>
              <a:rPr lang="en-US" sz="2800" b="1" dirty="0"/>
              <a:t>+(3x+y)(2x-y</a:t>
            </a:r>
            <a:r>
              <a:rPr lang="en-US" sz="2800" b="1" dirty="0" smtClean="0"/>
              <a:t>)                                                         </a:t>
            </a:r>
          </a:p>
          <a:p>
            <a:pPr rtl="1"/>
            <a:r>
              <a:rPr lang="en-US" sz="2800" b="1" dirty="0" smtClean="0"/>
              <a:t>           =4x</a:t>
            </a:r>
            <a:r>
              <a:rPr lang="en-US" sz="2800" b="1" baseline="30000" dirty="0" smtClean="0"/>
              <a:t>2</a:t>
            </a:r>
            <a:r>
              <a:rPr lang="en-US" sz="2800" b="1" dirty="0" smtClean="0"/>
              <a:t>-4xy+y</a:t>
            </a:r>
            <a:r>
              <a:rPr lang="en-US" sz="2800" b="1" baseline="30000" dirty="0" smtClean="0"/>
              <a:t>2</a:t>
            </a:r>
            <a:r>
              <a:rPr lang="en-US" sz="2800" b="1" dirty="0" smtClean="0"/>
              <a:t>+6x</a:t>
            </a:r>
            <a:r>
              <a:rPr lang="en-US" sz="2800" b="1" baseline="30000" dirty="0" smtClean="0"/>
              <a:t>2</a:t>
            </a:r>
            <a:r>
              <a:rPr lang="en-US" sz="2800" b="1" dirty="0" smtClean="0"/>
              <a:t>-3xy+2xy-y</a:t>
            </a:r>
            <a:r>
              <a:rPr lang="en-US" sz="2800" b="1" baseline="30000" dirty="0"/>
              <a:t>2</a:t>
            </a:r>
            <a:r>
              <a:rPr lang="en-US" sz="2800" b="1" dirty="0" smtClean="0"/>
              <a:t>                                                </a:t>
            </a:r>
          </a:p>
          <a:p>
            <a:pPr rtl="1"/>
            <a:r>
              <a:rPr lang="en-US" sz="2800" b="1" dirty="0" smtClean="0"/>
              <a:t> =10x</a:t>
            </a:r>
            <a:r>
              <a:rPr lang="en-US" sz="2800" b="1" baseline="30000" dirty="0"/>
              <a:t>2</a:t>
            </a:r>
            <a:r>
              <a:rPr lang="en-US" sz="2800" b="1" dirty="0" smtClean="0"/>
              <a:t>-5xy                                                                 </a:t>
            </a:r>
            <a:endParaRPr lang="en-US" sz="2800" b="1" dirty="0"/>
          </a:p>
        </p:txBody>
      </p:sp>
    </p:spTree>
    <p:extLst>
      <p:ext uri="{BB962C8B-B14F-4D97-AF65-F5344CB8AC3E}">
        <p14:creationId xmlns:p14="http://schemas.microsoft.com/office/powerpoint/2010/main" xmlns="" val="20823697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58</a:t>
            </a:fld>
            <a:endParaRPr lang="en-US" smtClean="0">
              <a:cs typeface="Arial" pitchFamily="34" charset="0"/>
            </a:endParaRPr>
          </a:p>
        </p:txBody>
      </p:sp>
      <p:sp>
        <p:nvSpPr>
          <p:cNvPr id="2" name="Content Placeholder 1"/>
          <p:cNvSpPr>
            <a:spLocks noGrp="1"/>
          </p:cNvSpPr>
          <p:nvPr>
            <p:ph idx="1"/>
          </p:nvPr>
        </p:nvSpPr>
        <p:spPr>
          <a:xfrm>
            <a:off x="0" y="1600200"/>
            <a:ext cx="9753600" cy="4525963"/>
          </a:xfrm>
        </p:spPr>
        <p:txBody>
          <a:bodyPr/>
          <a:lstStyle/>
          <a:p>
            <a:endParaRPr lang="ar-SA" sz="2800" b="1" dirty="0" smtClean="0"/>
          </a:p>
          <a:p>
            <a:pPr rtl="1"/>
            <a:r>
              <a:rPr lang="ar-SA" sz="2800" b="1" dirty="0" smtClean="0"/>
              <a:t>اولا- </a:t>
            </a:r>
            <a:r>
              <a:rPr lang="ar-SA" sz="2800" b="1" dirty="0"/>
              <a:t>أوجد ناتج ما يلى:</a:t>
            </a:r>
            <a:r>
              <a:rPr lang="en-US" sz="2800" b="1" dirty="0" smtClean="0"/>
              <a:t>4(7x+2y)               </a:t>
            </a:r>
            <a:endParaRPr lang="ar-SA" sz="2800" b="1" dirty="0" smtClean="0"/>
          </a:p>
          <a:p>
            <a:pPr rtl="1"/>
            <a:r>
              <a:rPr lang="en-US" sz="2800" b="1" dirty="0" smtClean="0"/>
              <a:t> </a:t>
            </a:r>
          </a:p>
          <a:p>
            <a:pPr rtl="1"/>
            <a:r>
              <a:rPr lang="ar-SA" sz="2800" b="1" dirty="0" smtClean="0"/>
              <a:t>الحل:</a:t>
            </a:r>
            <a:r>
              <a:rPr lang="en-US" sz="2800" b="1" dirty="0"/>
              <a:t> </a:t>
            </a:r>
            <a:r>
              <a:rPr lang="en-US" sz="2800" b="1" dirty="0" smtClean="0"/>
              <a:t>3(4a-b</a:t>
            </a:r>
            <a:r>
              <a:rPr lang="en-US" sz="2800" b="1" dirty="0"/>
              <a:t>)-2(a-5b)+4(</a:t>
            </a:r>
            <a:r>
              <a:rPr lang="en-US" sz="2800" b="1" dirty="0" err="1"/>
              <a:t>a+b</a:t>
            </a:r>
            <a:r>
              <a:rPr lang="en-US" sz="2800" b="1" dirty="0" smtClean="0"/>
              <a:t>)                              </a:t>
            </a:r>
          </a:p>
          <a:p>
            <a:pPr algn="ctr" rtl="1"/>
            <a:r>
              <a:rPr lang="en-US" sz="2800" b="1" dirty="0" smtClean="0"/>
              <a:t>Y</a:t>
            </a:r>
            <a:r>
              <a:rPr lang="en-US" sz="2800" b="1" baseline="30000" dirty="0" smtClean="0"/>
              <a:t>4</a:t>
            </a:r>
            <a:r>
              <a:rPr lang="en-US" sz="2800" b="1" dirty="0" smtClean="0"/>
              <a:t> </a:t>
            </a:r>
            <a:r>
              <a:rPr lang="en-US" sz="2800" dirty="0" smtClean="0"/>
              <a:t>x</a:t>
            </a:r>
            <a:r>
              <a:rPr lang="en-US" sz="2800" b="1" dirty="0" smtClean="0"/>
              <a:t> y</a:t>
            </a:r>
            <a:r>
              <a:rPr lang="en-US" sz="2800" b="1" baseline="30000" dirty="0" smtClean="0"/>
              <a:t>-2</a:t>
            </a:r>
            <a:r>
              <a:rPr lang="en-US" sz="2800" b="1" dirty="0" smtClean="0"/>
              <a:t> </a:t>
            </a:r>
            <a:r>
              <a:rPr lang="en-US" sz="2800" dirty="0" smtClean="0"/>
              <a:t>x </a:t>
            </a:r>
            <a:r>
              <a:rPr lang="en-US" sz="2800" b="1" dirty="0" smtClean="0"/>
              <a:t>y</a:t>
            </a:r>
            <a:r>
              <a:rPr lang="en-US" sz="2800" b="1" baseline="30000" dirty="0" smtClean="0"/>
              <a:t>7 </a:t>
            </a:r>
            <a:r>
              <a:rPr lang="en-US" sz="2800" dirty="0" smtClean="0"/>
              <a:t>+ </a:t>
            </a:r>
            <a:r>
              <a:rPr lang="en-US" sz="2800" b="1" dirty="0" smtClean="0"/>
              <a:t>u</a:t>
            </a:r>
            <a:r>
              <a:rPr lang="en-US" sz="2800" b="1" baseline="30000" dirty="0" smtClean="0"/>
              <a:t>-4</a:t>
            </a:r>
            <a:r>
              <a:rPr lang="en-US" sz="2800" b="1" dirty="0" smtClean="0"/>
              <a:t> </a:t>
            </a:r>
            <a:r>
              <a:rPr lang="en-US" sz="2800" dirty="0" smtClean="0"/>
              <a:t>x </a:t>
            </a:r>
            <a:r>
              <a:rPr lang="en-US" sz="2800" b="1" dirty="0" smtClean="0"/>
              <a:t>u</a:t>
            </a:r>
            <a:r>
              <a:rPr lang="en-US" sz="2800" b="1" baseline="30000" dirty="0" smtClean="0"/>
              <a:t>-3</a:t>
            </a:r>
            <a:r>
              <a:rPr lang="en-US" sz="2800" b="1" dirty="0" smtClean="0"/>
              <a:t> </a:t>
            </a:r>
            <a:r>
              <a:rPr lang="en-US" sz="2800" dirty="0" smtClean="0"/>
              <a:t>x </a:t>
            </a:r>
            <a:r>
              <a:rPr lang="en-US" sz="2800" b="1" dirty="0" smtClean="0"/>
              <a:t>u</a:t>
            </a:r>
            <a:r>
              <a:rPr lang="en-US" sz="2800" baseline="30000" dirty="0" smtClean="0"/>
              <a:t>7</a:t>
            </a:r>
            <a:r>
              <a:rPr lang="en-US" sz="2800" b="1" dirty="0" smtClean="0"/>
              <a:t> </a:t>
            </a:r>
          </a:p>
          <a:p>
            <a:pPr algn="ctr" rtl="1"/>
            <a:endParaRPr lang="en-US" sz="2800" baseline="30000" dirty="0"/>
          </a:p>
          <a:p>
            <a:pPr algn="ctr" rtl="1"/>
            <a:r>
              <a:rPr lang="en-US" sz="2800" dirty="0"/>
              <a:t>3</a:t>
            </a:r>
            <a:r>
              <a:rPr lang="en-US" sz="2800" baseline="30000" dirty="0"/>
              <a:t>-5</a:t>
            </a:r>
            <a:r>
              <a:rPr lang="en-US" sz="2800" dirty="0" smtClean="0"/>
              <a:t> x 3</a:t>
            </a:r>
            <a:r>
              <a:rPr lang="en-US" sz="2800" baseline="30000" dirty="0" smtClean="0"/>
              <a:t>4</a:t>
            </a:r>
            <a:r>
              <a:rPr lang="en-US" sz="2800" dirty="0" smtClean="0"/>
              <a:t> x 2</a:t>
            </a:r>
            <a:r>
              <a:rPr lang="en-US" sz="2800" baseline="30000" dirty="0" smtClean="0"/>
              <a:t>-4</a:t>
            </a:r>
            <a:r>
              <a:rPr lang="en-US" sz="2800" dirty="0" smtClean="0"/>
              <a:t> x 2</a:t>
            </a:r>
            <a:r>
              <a:rPr lang="en-US" sz="2800" baseline="30000" dirty="0" smtClean="0"/>
              <a:t>5</a:t>
            </a:r>
          </a:p>
          <a:p>
            <a:pPr algn="ctr" rtl="1"/>
            <a:endParaRPr lang="en-US" sz="2800" baseline="30000" dirty="0"/>
          </a:p>
          <a:p>
            <a:pPr algn="ctr" rtl="1"/>
            <a:r>
              <a:rPr lang="en-US" sz="2800" dirty="0"/>
              <a:t>7a(3+a)+5(2a-8)-2a(4-3a)</a:t>
            </a:r>
            <a:endParaRPr lang="ar-SA" sz="2800" dirty="0"/>
          </a:p>
        </p:txBody>
      </p:sp>
    </p:spTree>
    <p:extLst>
      <p:ext uri="{BB962C8B-B14F-4D97-AF65-F5344CB8AC3E}">
        <p14:creationId xmlns:p14="http://schemas.microsoft.com/office/powerpoint/2010/main" xmlns="" val="11389435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59</a:t>
            </a:fld>
            <a:endParaRPr lang="en-US" smtClean="0">
              <a:cs typeface="Arial" pitchFamily="34" charset="0"/>
            </a:endParaRPr>
          </a:p>
        </p:txBody>
      </p:sp>
      <p:sp>
        <p:nvSpPr>
          <p:cNvPr id="2" name="Content Placeholder 1"/>
          <p:cNvSpPr>
            <a:spLocks noGrp="1"/>
          </p:cNvSpPr>
          <p:nvPr>
            <p:ph idx="1"/>
          </p:nvPr>
        </p:nvSpPr>
        <p:spPr>
          <a:xfrm>
            <a:off x="0" y="1600200"/>
            <a:ext cx="9753600" cy="4525963"/>
          </a:xfrm>
        </p:spPr>
        <p:txBody>
          <a:bodyPr/>
          <a:lstStyle/>
          <a:p>
            <a:endParaRPr lang="ar-SA" sz="2800" b="1" dirty="0" smtClean="0"/>
          </a:p>
          <a:p>
            <a:pPr rtl="1"/>
            <a:r>
              <a:rPr lang="ar-SA" sz="2800" b="1" dirty="0" smtClean="0"/>
              <a:t>ثانيا- </a:t>
            </a:r>
            <a:r>
              <a:rPr lang="ar-SA" sz="2800" b="1" dirty="0"/>
              <a:t>اوجد ناتج</a:t>
            </a:r>
            <a:r>
              <a:rPr lang="ar-SA" sz="2800" b="1" dirty="0" smtClean="0"/>
              <a:t>:</a:t>
            </a:r>
          </a:p>
          <a:p>
            <a:pPr indent="1265238" algn="l"/>
            <a:r>
              <a:rPr lang="en-US" sz="2800" dirty="0" smtClean="0"/>
              <a:t>1- (c+3d)(2c-d)</a:t>
            </a:r>
          </a:p>
          <a:p>
            <a:pPr indent="1265238" algn="l"/>
            <a:r>
              <a:rPr lang="en-US" sz="2800" dirty="0" smtClean="0"/>
              <a:t>2- (2g+t)</a:t>
            </a:r>
            <a:r>
              <a:rPr lang="en-US" sz="2800" baseline="30000" dirty="0" smtClean="0"/>
              <a:t>2</a:t>
            </a:r>
          </a:p>
          <a:p>
            <a:pPr indent="1265238" algn="l"/>
            <a:r>
              <a:rPr lang="en-US" sz="2800" dirty="0" smtClean="0"/>
              <a:t>3- (3m-2n)</a:t>
            </a:r>
            <a:r>
              <a:rPr lang="en-US" sz="2800" baseline="30000" dirty="0"/>
              <a:t> 2</a:t>
            </a:r>
          </a:p>
          <a:p>
            <a:pPr indent="1265238" algn="l"/>
            <a:r>
              <a:rPr lang="en-US" sz="2800" dirty="0" smtClean="0"/>
              <a:t>4- (x+2y)</a:t>
            </a:r>
            <a:r>
              <a:rPr lang="en-US" sz="2800" baseline="30000" dirty="0"/>
              <a:t> </a:t>
            </a:r>
            <a:r>
              <a:rPr lang="en-US" sz="2800" baseline="30000" dirty="0" smtClean="0"/>
              <a:t>2</a:t>
            </a:r>
            <a:r>
              <a:rPr lang="en-US" sz="2800" dirty="0" smtClean="0"/>
              <a:t>+(2x-y)</a:t>
            </a:r>
            <a:r>
              <a:rPr lang="en-US" sz="2800" baseline="30000" dirty="0"/>
              <a:t> 2</a:t>
            </a:r>
          </a:p>
          <a:p>
            <a:pPr indent="1265238" algn="l"/>
            <a:r>
              <a:rPr lang="en-US" sz="2800" dirty="0" smtClean="0"/>
              <a:t>5- (</a:t>
            </a:r>
            <a:r>
              <a:rPr lang="en-US" sz="2800" dirty="0" err="1" smtClean="0"/>
              <a:t>a+b</a:t>
            </a:r>
            <a:r>
              <a:rPr lang="en-US" sz="2800" dirty="0" smtClean="0"/>
              <a:t>)</a:t>
            </a:r>
            <a:r>
              <a:rPr lang="en-US" sz="2800" baseline="30000" dirty="0"/>
              <a:t> </a:t>
            </a:r>
            <a:r>
              <a:rPr lang="en-US" sz="2800" baseline="30000" dirty="0" smtClean="0"/>
              <a:t>2</a:t>
            </a:r>
            <a:r>
              <a:rPr lang="en-US" sz="2800" dirty="0" smtClean="0"/>
              <a:t>+(5a-2b)(3a-b)</a:t>
            </a:r>
            <a:endParaRPr lang="en-US" sz="2800" baseline="30000" dirty="0"/>
          </a:p>
          <a:p>
            <a:pPr rtl="1"/>
            <a:endParaRPr lang="en-US" sz="2800" b="1" dirty="0"/>
          </a:p>
          <a:p>
            <a:pPr rtl="1"/>
            <a:endParaRPr lang="ar-SA" sz="2800" dirty="0"/>
          </a:p>
        </p:txBody>
      </p:sp>
      <p:sp>
        <p:nvSpPr>
          <p:cNvPr id="3" name="Rectangle 2"/>
          <p:cNvSpPr/>
          <p:nvPr/>
        </p:nvSpPr>
        <p:spPr>
          <a:xfrm>
            <a:off x="7583842" y="533400"/>
            <a:ext cx="1407758" cy="769441"/>
          </a:xfrm>
          <a:prstGeom prst="rect">
            <a:avLst/>
          </a:prstGeom>
        </p:spPr>
        <p:txBody>
          <a:bodyPr wrap="none">
            <a:spAutoFit/>
          </a:bodyPr>
          <a:lstStyle/>
          <a:p>
            <a:r>
              <a:rPr lang="ar-SA" sz="4400" b="1" dirty="0">
                <a:solidFill>
                  <a:schemeClr val="accent1">
                    <a:lumMod val="75000"/>
                  </a:schemeClr>
                </a:solidFill>
                <a:latin typeface="+mj-lt"/>
                <a:ea typeface="+mj-ea"/>
                <a:cs typeface="Arial" charset="0"/>
              </a:rPr>
              <a:t>تمارين</a:t>
            </a:r>
            <a:endParaRPr lang="en-US" sz="4400" b="1" dirty="0">
              <a:solidFill>
                <a:schemeClr val="accent1">
                  <a:lumMod val="75000"/>
                </a:schemeClr>
              </a:solidFill>
              <a:latin typeface="+mj-lt"/>
              <a:ea typeface="+mj-ea"/>
              <a:cs typeface="Arial" charset="0"/>
            </a:endParaRPr>
          </a:p>
        </p:txBody>
      </p:sp>
    </p:spTree>
    <p:extLst>
      <p:ext uri="{BB962C8B-B14F-4D97-AF65-F5344CB8AC3E}">
        <p14:creationId xmlns:p14="http://schemas.microsoft.com/office/powerpoint/2010/main" xmlns="" val="32795786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smtClean="0"/>
              <a:t>المحاضرة الثالثة </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SA" sz="4000" b="1" dirty="0"/>
              <a:t>حل المعادلات الخطية</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dirty="0"/>
              <a:t>حل المعادلات الخطية</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61</a:t>
            </a:fld>
            <a:endParaRPr lang="en-US" smtClean="0">
              <a:cs typeface="Arial" pitchFamily="34" charset="0"/>
            </a:endParaRPr>
          </a:p>
        </p:txBody>
      </p:sp>
      <p:sp>
        <p:nvSpPr>
          <p:cNvPr id="2" name="Content Placeholder 1"/>
          <p:cNvSpPr>
            <a:spLocks noGrp="1"/>
          </p:cNvSpPr>
          <p:nvPr>
            <p:ph idx="1"/>
          </p:nvPr>
        </p:nvSpPr>
        <p:spPr>
          <a:xfrm>
            <a:off x="457200" y="1371600"/>
            <a:ext cx="8915400" cy="4724400"/>
          </a:xfrm>
        </p:spPr>
        <p:txBody>
          <a:bodyPr/>
          <a:lstStyle/>
          <a:p>
            <a:r>
              <a:rPr lang="ar-SA" sz="4000" dirty="0"/>
              <a:t>سنتعرض </a:t>
            </a:r>
            <a:r>
              <a:rPr lang="ar-SA" sz="4000" dirty="0" smtClean="0"/>
              <a:t>إن </a:t>
            </a:r>
            <a:r>
              <a:rPr lang="ar-SA" sz="4000" dirty="0"/>
              <a:t>شاء الله إلى حل المعادلات:</a:t>
            </a:r>
          </a:p>
          <a:p>
            <a:r>
              <a:rPr lang="ar-SA" sz="4000" dirty="0"/>
              <a:t>اولا </a:t>
            </a:r>
            <a:r>
              <a:rPr lang="ar-SA" sz="4000" dirty="0" smtClean="0"/>
              <a:t>- </a:t>
            </a:r>
            <a:r>
              <a:rPr lang="ar-SA" sz="4000" dirty="0"/>
              <a:t>المعادلات الخطية فى مجهول واحد</a:t>
            </a:r>
          </a:p>
          <a:p>
            <a:r>
              <a:rPr lang="ar-SA" sz="4000" dirty="0" smtClean="0"/>
              <a:t>ثانيا- </a:t>
            </a:r>
            <a:r>
              <a:rPr lang="ar-SA" sz="4000" dirty="0"/>
              <a:t>المعادلات الخطية في </a:t>
            </a:r>
            <a:r>
              <a:rPr lang="ar-SA" sz="4000" dirty="0" smtClean="0"/>
              <a:t>مجهولين</a:t>
            </a:r>
            <a:endParaRPr lang="ar-SA" sz="2800" b="1" dirty="0" smtClean="0"/>
          </a:p>
          <a:p>
            <a:pPr marL="0" indent="0" algn="l" rtl="1"/>
            <a:endParaRPr lang="en-US" sz="2800" b="1" baseline="30000" dirty="0" smtClean="0"/>
          </a:p>
          <a:p>
            <a:pPr marL="0" indent="0" algn="l" rtl="1"/>
            <a:endParaRPr lang="ar-SA" sz="2800" baseline="30000" dirty="0"/>
          </a:p>
        </p:txBody>
      </p:sp>
    </p:spTree>
    <p:extLst>
      <p:ext uri="{BB962C8B-B14F-4D97-AF65-F5344CB8AC3E}">
        <p14:creationId xmlns="" xmlns:p14="http://schemas.microsoft.com/office/powerpoint/2010/main" val="13318477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SA" dirty="0"/>
              <a:t>اولا </a:t>
            </a:r>
            <a:r>
              <a:rPr lang="ar-SA" dirty="0" smtClean="0"/>
              <a:t>- </a:t>
            </a:r>
            <a:r>
              <a:rPr lang="ar-SA" dirty="0"/>
              <a:t>المعادلات الخطية فى مجهول واحد</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62</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SA" sz="4400" dirty="0" smtClean="0"/>
              <a:t>مثال</a:t>
            </a:r>
            <a:endParaRPr lang="ar-SA" sz="4400" b="1" dirty="0"/>
          </a:p>
          <a:p>
            <a:pPr marL="0" indent="0" rtl="1"/>
            <a:r>
              <a:rPr lang="ar-SA" sz="4400" dirty="0"/>
              <a:t>حل المعادلة </a:t>
            </a:r>
            <a:r>
              <a:rPr lang="ar-SA" sz="4400" dirty="0" smtClean="0"/>
              <a:t>التالية</a:t>
            </a:r>
          </a:p>
          <a:p>
            <a:pPr marL="0" indent="0" rtl="1"/>
            <a:r>
              <a:rPr lang="ar-SA" sz="4400" dirty="0"/>
              <a:t>الحل</a:t>
            </a:r>
            <a:endParaRPr lang="ar-SA" sz="4400" b="1" dirty="0"/>
          </a:p>
        </p:txBody>
      </p:sp>
      <p:sp>
        <p:nvSpPr>
          <p:cNvPr id="3" name="TextBox 2"/>
          <p:cNvSpPr txBox="1"/>
          <p:nvPr/>
        </p:nvSpPr>
        <p:spPr>
          <a:xfrm>
            <a:off x="1752600" y="2590800"/>
            <a:ext cx="3339662" cy="523220"/>
          </a:xfrm>
          <a:prstGeom prst="rect">
            <a:avLst/>
          </a:prstGeom>
          <a:noFill/>
        </p:spPr>
        <p:txBody>
          <a:bodyPr wrap="square" rtlCol="0">
            <a:spAutoFit/>
          </a:bodyPr>
          <a:lstStyle/>
          <a:p>
            <a:pPr algn="ctr"/>
            <a:r>
              <a:rPr lang="en-US" sz="2800" dirty="0" smtClean="0">
                <a:latin typeface="Cambria Math" panose="02040503050406030204" pitchFamily="18" charset="0"/>
                <a:ea typeface="Cambria Math" panose="02040503050406030204" pitchFamily="18" charset="0"/>
              </a:rPr>
              <a:t>5</a:t>
            </a:r>
            <a:r>
              <a:rPr lang="en-US" sz="2800" i="1" dirty="0" smtClean="0">
                <a:latin typeface="Cambria Math" panose="02040503050406030204" pitchFamily="18" charset="0"/>
                <a:ea typeface="Cambria Math" panose="02040503050406030204" pitchFamily="18" charset="0"/>
              </a:rPr>
              <a:t>x = </a:t>
            </a:r>
            <a:r>
              <a:rPr lang="en-US" sz="2800" dirty="0" smtClean="0">
                <a:latin typeface="Cambria Math" panose="02040503050406030204" pitchFamily="18" charset="0"/>
                <a:ea typeface="Cambria Math" panose="02040503050406030204" pitchFamily="18" charset="0"/>
              </a:rPr>
              <a:t>2</a:t>
            </a:r>
            <a:r>
              <a:rPr lang="en-US" sz="2800" i="1" dirty="0" smtClean="0">
                <a:latin typeface="Cambria Math" panose="02040503050406030204" pitchFamily="18" charset="0"/>
                <a:ea typeface="Cambria Math" panose="02040503050406030204" pitchFamily="18" charset="0"/>
              </a:rPr>
              <a:t>x</a:t>
            </a:r>
            <a:r>
              <a:rPr lang="en-US" sz="2800" dirty="0" smtClean="0">
                <a:latin typeface="Cambria Math" panose="02040503050406030204" pitchFamily="18" charset="0"/>
                <a:ea typeface="Cambria Math" panose="02040503050406030204" pitchFamily="18" charset="0"/>
              </a:rPr>
              <a:t>+12</a:t>
            </a:r>
            <a:endParaRPr lang="en-US" sz="2800" dirty="0">
              <a:latin typeface="Cambria Math" panose="02040503050406030204" pitchFamily="18" charset="0"/>
              <a:ea typeface="Cambria Math" panose="02040503050406030204" pitchFamily="18" charset="0"/>
            </a:endParaRPr>
          </a:p>
        </p:txBody>
      </p:sp>
      <p:sp>
        <p:nvSpPr>
          <p:cNvPr id="6" name="TextBox 5"/>
          <p:cNvSpPr txBox="1"/>
          <p:nvPr/>
        </p:nvSpPr>
        <p:spPr>
          <a:xfrm>
            <a:off x="1752600" y="3362980"/>
            <a:ext cx="3339662" cy="523220"/>
          </a:xfrm>
          <a:prstGeom prst="rect">
            <a:avLst/>
          </a:prstGeom>
          <a:noFill/>
        </p:spPr>
        <p:txBody>
          <a:bodyPr wrap="square" rtlCol="0">
            <a:spAutoFit/>
          </a:bodyPr>
          <a:lstStyle/>
          <a:p>
            <a:pPr algn="ctr"/>
            <a:r>
              <a:rPr lang="en-US" sz="2800" dirty="0" smtClean="0">
                <a:latin typeface="Cambria Math" panose="02040503050406030204" pitchFamily="18" charset="0"/>
                <a:ea typeface="Cambria Math" panose="02040503050406030204" pitchFamily="18" charset="0"/>
              </a:rPr>
              <a:t>5</a:t>
            </a:r>
            <a:r>
              <a:rPr lang="en-US" sz="2800" i="1" dirty="0" smtClean="0">
                <a:latin typeface="Cambria Math" panose="02040503050406030204" pitchFamily="18" charset="0"/>
                <a:ea typeface="Cambria Math" panose="02040503050406030204" pitchFamily="18" charset="0"/>
              </a:rPr>
              <a:t>x = </a:t>
            </a:r>
            <a:r>
              <a:rPr lang="en-US" sz="2800" dirty="0" smtClean="0">
                <a:latin typeface="Cambria Math" panose="02040503050406030204" pitchFamily="18" charset="0"/>
                <a:ea typeface="Cambria Math" panose="02040503050406030204" pitchFamily="18" charset="0"/>
              </a:rPr>
              <a:t>2</a:t>
            </a:r>
            <a:r>
              <a:rPr lang="en-US" sz="2800" i="1" dirty="0" smtClean="0">
                <a:latin typeface="Cambria Math" panose="02040503050406030204" pitchFamily="18" charset="0"/>
                <a:ea typeface="Cambria Math" panose="02040503050406030204" pitchFamily="18" charset="0"/>
              </a:rPr>
              <a:t>x</a:t>
            </a:r>
            <a:r>
              <a:rPr lang="en-US" sz="2800" dirty="0" smtClean="0">
                <a:latin typeface="Cambria Math" panose="02040503050406030204" pitchFamily="18" charset="0"/>
                <a:ea typeface="Cambria Math" panose="02040503050406030204" pitchFamily="18" charset="0"/>
              </a:rPr>
              <a:t>+12</a:t>
            </a:r>
            <a:endParaRPr lang="en-US" sz="2800" dirty="0">
              <a:latin typeface="Cambria Math" panose="02040503050406030204" pitchFamily="18" charset="0"/>
              <a:ea typeface="Cambria Math" panose="02040503050406030204" pitchFamily="18" charset="0"/>
            </a:endParaRPr>
          </a:p>
        </p:txBody>
      </p:sp>
      <p:sp>
        <p:nvSpPr>
          <p:cNvPr id="7" name="TextBox 6"/>
          <p:cNvSpPr txBox="1"/>
          <p:nvPr/>
        </p:nvSpPr>
        <p:spPr>
          <a:xfrm>
            <a:off x="1765738" y="3820180"/>
            <a:ext cx="333966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a:t>
            </a:r>
            <a:r>
              <a:rPr lang="en-US" sz="2800" i="1" dirty="0" smtClean="0">
                <a:latin typeface="Cambria Math" panose="02040503050406030204" pitchFamily="18" charset="0"/>
                <a:ea typeface="Cambria Math" panose="02040503050406030204" pitchFamily="18" charset="0"/>
              </a:rPr>
              <a:t>x </a:t>
            </a:r>
            <a:r>
              <a:rPr lang="en-US" sz="2800" b="1" i="1" dirty="0" smtClean="0">
                <a:latin typeface="Cambria Math" panose="02040503050406030204" pitchFamily="18" charset="0"/>
                <a:ea typeface="Cambria Math" panose="02040503050406030204" pitchFamily="18" charset="0"/>
              </a:rPr>
              <a:t>-</a:t>
            </a:r>
            <a:r>
              <a:rPr lang="en-US" sz="2800" i="1" dirty="0" smtClean="0">
                <a:latin typeface="Cambria Math" panose="02040503050406030204" pitchFamily="18" charset="0"/>
                <a:ea typeface="Cambria Math" panose="02040503050406030204" pitchFamily="18" charset="0"/>
              </a:rPr>
              <a:t> </a:t>
            </a:r>
            <a:r>
              <a:rPr lang="en-US" sz="2800" dirty="0" smtClean="0">
                <a:latin typeface="Cambria Math" panose="02040503050406030204" pitchFamily="18" charset="0"/>
                <a:ea typeface="Cambria Math" panose="02040503050406030204" pitchFamily="18" charset="0"/>
              </a:rPr>
              <a:t>2</a:t>
            </a:r>
            <a:r>
              <a:rPr lang="en-US" sz="2800" i="1" dirty="0" smtClean="0">
                <a:latin typeface="Cambria Math" panose="02040503050406030204" pitchFamily="18" charset="0"/>
                <a:ea typeface="Cambria Math" panose="02040503050406030204" pitchFamily="18" charset="0"/>
              </a:rPr>
              <a:t>x =</a:t>
            </a:r>
            <a:r>
              <a:rPr lang="en-US" sz="2800" dirty="0" smtClean="0">
                <a:latin typeface="Cambria Math" panose="02040503050406030204" pitchFamily="18" charset="0"/>
                <a:ea typeface="Cambria Math" panose="02040503050406030204" pitchFamily="18" charset="0"/>
              </a:rPr>
              <a:t>12</a:t>
            </a:r>
            <a:endParaRPr lang="en-US" sz="2800" dirty="0">
              <a:latin typeface="Cambria Math" panose="02040503050406030204" pitchFamily="18" charset="0"/>
              <a:ea typeface="Cambria Math" panose="02040503050406030204" pitchFamily="18" charset="0"/>
            </a:endParaRPr>
          </a:p>
        </p:txBody>
      </p:sp>
      <p:sp>
        <p:nvSpPr>
          <p:cNvPr id="8" name="TextBox 7"/>
          <p:cNvSpPr txBox="1"/>
          <p:nvPr/>
        </p:nvSpPr>
        <p:spPr>
          <a:xfrm>
            <a:off x="1752600" y="4277380"/>
            <a:ext cx="3339662" cy="523220"/>
          </a:xfrm>
          <a:prstGeom prst="rect">
            <a:avLst/>
          </a:prstGeom>
          <a:noFill/>
        </p:spPr>
        <p:txBody>
          <a:bodyPr wrap="square" rtlCol="0">
            <a:spAutoFit/>
          </a:bodyPr>
          <a:lstStyle/>
          <a:p>
            <a:pPr algn="ctr" rtl="0"/>
            <a:r>
              <a:rPr lang="en-US" sz="2800" dirty="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a:t>
            </a:r>
            <a:r>
              <a:rPr lang="en-US" sz="2800" dirty="0" smtClean="0">
                <a:latin typeface="Cambria Math" panose="02040503050406030204" pitchFamily="18" charset="0"/>
                <a:ea typeface="Cambria Math" panose="02040503050406030204" pitchFamily="18" charset="0"/>
              </a:rPr>
              <a:t>12</a:t>
            </a:r>
            <a:endParaRPr lang="en-US" sz="2800" dirty="0">
              <a:latin typeface="Cambria Math" panose="02040503050406030204" pitchFamily="18" charset="0"/>
              <a:ea typeface="Cambria Math" panose="02040503050406030204" pitchFamily="18" charset="0"/>
            </a:endParaRPr>
          </a:p>
        </p:txBody>
      </p:sp>
      <p:sp>
        <p:nvSpPr>
          <p:cNvPr id="9" name="TextBox 8"/>
          <p:cNvSpPr txBox="1"/>
          <p:nvPr/>
        </p:nvSpPr>
        <p:spPr>
          <a:xfrm>
            <a:off x="1752600" y="4810780"/>
            <a:ext cx="3339662" cy="954107"/>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x = </a:t>
            </a:r>
            <a:r>
              <a:rPr lang="en-US" sz="2800" u="sng" dirty="0" smtClean="0">
                <a:latin typeface="Cambria Math" panose="02040503050406030204" pitchFamily="18" charset="0"/>
                <a:ea typeface="Cambria Math" panose="02040503050406030204" pitchFamily="18" charset="0"/>
              </a:rPr>
              <a:t>12</a:t>
            </a:r>
            <a:r>
              <a:rPr lang="en-US" sz="2800" dirty="0" smtClean="0">
                <a:latin typeface="Cambria Math" panose="02040503050406030204" pitchFamily="18" charset="0"/>
                <a:ea typeface="Cambria Math" panose="02040503050406030204" pitchFamily="18" charset="0"/>
              </a:rPr>
              <a:t> = 4</a:t>
            </a:r>
          </a:p>
          <a:p>
            <a:pPr algn="ctr" rtl="0"/>
            <a:r>
              <a:rPr lang="en-US" sz="2800" dirty="0">
                <a:latin typeface="Cambria Math" panose="02040503050406030204" pitchFamily="18" charset="0"/>
                <a:ea typeface="Cambria Math" panose="02040503050406030204" pitchFamily="18" charset="0"/>
              </a:rPr>
              <a:t>3</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63</a:t>
            </a:fld>
            <a:endParaRPr lang="en-US" smtClean="0">
              <a:cs typeface="Arial" pitchFamily="34" charset="0"/>
            </a:endParaRPr>
          </a:p>
        </p:txBody>
      </p:sp>
      <p:sp>
        <p:nvSpPr>
          <p:cNvPr id="2" name="Content Placeholder 1"/>
          <p:cNvSpPr>
            <a:spLocks noGrp="1"/>
          </p:cNvSpPr>
          <p:nvPr>
            <p:ph idx="1"/>
          </p:nvPr>
        </p:nvSpPr>
        <p:spPr/>
        <p:txBody>
          <a:bodyPr/>
          <a:lstStyle/>
          <a:p>
            <a:pPr rtl="1"/>
            <a:r>
              <a:rPr lang="ar-SA" sz="2800" dirty="0" smtClean="0"/>
              <a:t>مثال </a:t>
            </a:r>
            <a:r>
              <a:rPr lang="en-US" sz="2800" dirty="0" smtClean="0"/>
              <a:t>:</a:t>
            </a:r>
            <a:r>
              <a:rPr lang="ar-SA" sz="2800" dirty="0" smtClean="0"/>
              <a:t>حل </a:t>
            </a:r>
            <a:r>
              <a:rPr lang="ar-SA" sz="2800" dirty="0"/>
              <a:t>المعادلة </a:t>
            </a:r>
            <a:r>
              <a:rPr lang="ar-SA" sz="2800" dirty="0" smtClean="0"/>
              <a:t>التالية</a:t>
            </a:r>
            <a:endParaRPr lang="en-US" sz="2800" dirty="0" smtClean="0"/>
          </a:p>
          <a:p>
            <a:pPr rtl="1"/>
            <a:endParaRPr lang="en-US" sz="2800" b="1" dirty="0"/>
          </a:p>
          <a:p>
            <a:pPr rtl="1"/>
            <a:r>
              <a:rPr lang="ar-SA" sz="2800" dirty="0"/>
              <a:t>الحل:</a:t>
            </a:r>
            <a:endParaRPr lang="ar-SA" sz="2800" b="1" dirty="0"/>
          </a:p>
          <a:p>
            <a:pPr rtl="1"/>
            <a:endParaRPr lang="ar-SA" sz="2800" b="1" dirty="0"/>
          </a:p>
          <a:p>
            <a:pPr rtl="1"/>
            <a:endParaRPr lang="ar-SA" sz="2800" b="1" dirty="0" smtClean="0"/>
          </a:p>
          <a:p>
            <a:pPr rtl="1"/>
            <a:endParaRPr lang="ar-SA" sz="2800" b="1" dirty="0"/>
          </a:p>
          <a:p>
            <a:pPr rtl="1"/>
            <a:endParaRPr lang="ar-SA" sz="2800" b="1" dirty="0" smtClean="0"/>
          </a:p>
        </p:txBody>
      </p:sp>
      <p:sp>
        <p:nvSpPr>
          <p:cNvPr id="7" name="TextBox 6"/>
          <p:cNvSpPr txBox="1"/>
          <p:nvPr/>
        </p:nvSpPr>
        <p:spPr>
          <a:xfrm>
            <a:off x="1981200" y="1676400"/>
            <a:ext cx="3339662" cy="523220"/>
          </a:xfrm>
          <a:prstGeom prst="rect">
            <a:avLst/>
          </a:prstGeom>
          <a:noFill/>
        </p:spPr>
        <p:txBody>
          <a:bodyPr wrap="square" rtlCol="0">
            <a:spAutoFit/>
          </a:bodyPr>
          <a:lstStyle/>
          <a:p>
            <a:pPr algn="ctr" rtl="0"/>
            <a:r>
              <a:rPr lang="en-US" sz="2800" dirty="0">
                <a:latin typeface="Cambria Math" panose="02040503050406030204" pitchFamily="18" charset="0"/>
                <a:ea typeface="Cambria Math" panose="02040503050406030204" pitchFamily="18" charset="0"/>
              </a:rPr>
              <a:t>4</a:t>
            </a:r>
            <a:r>
              <a:rPr lang="en-US" sz="2800" i="1" dirty="0" smtClean="0">
                <a:latin typeface="Cambria Math" panose="02040503050406030204" pitchFamily="18" charset="0"/>
                <a:ea typeface="Cambria Math" panose="02040503050406030204" pitchFamily="18" charset="0"/>
              </a:rPr>
              <a:t>x  + 5 = x - 3</a:t>
            </a:r>
            <a:endParaRPr lang="en-US" sz="2800" dirty="0">
              <a:latin typeface="Cambria Math" panose="02040503050406030204" pitchFamily="18" charset="0"/>
              <a:ea typeface="Cambria Math" panose="02040503050406030204" pitchFamily="18" charset="0"/>
            </a:endParaRPr>
          </a:p>
        </p:txBody>
      </p:sp>
      <p:sp>
        <p:nvSpPr>
          <p:cNvPr id="8" name="TextBox 7"/>
          <p:cNvSpPr txBox="1"/>
          <p:nvPr/>
        </p:nvSpPr>
        <p:spPr>
          <a:xfrm>
            <a:off x="1994338" y="2667000"/>
            <a:ext cx="3339662" cy="523220"/>
          </a:xfrm>
          <a:prstGeom prst="rect">
            <a:avLst/>
          </a:prstGeom>
          <a:noFill/>
        </p:spPr>
        <p:txBody>
          <a:bodyPr wrap="square" rtlCol="0">
            <a:spAutoFit/>
          </a:bodyPr>
          <a:lstStyle/>
          <a:p>
            <a:pPr algn="ctr" rtl="0"/>
            <a:r>
              <a:rPr lang="en-US" sz="2800" dirty="0">
                <a:latin typeface="Cambria Math" panose="02040503050406030204" pitchFamily="18" charset="0"/>
                <a:ea typeface="Cambria Math" panose="02040503050406030204" pitchFamily="18" charset="0"/>
              </a:rPr>
              <a:t>4</a:t>
            </a:r>
            <a:r>
              <a:rPr lang="en-US" sz="2800" i="1" dirty="0" smtClean="0">
                <a:latin typeface="Cambria Math" panose="02040503050406030204" pitchFamily="18" charset="0"/>
                <a:ea typeface="Cambria Math" panose="02040503050406030204" pitchFamily="18" charset="0"/>
              </a:rPr>
              <a:t>x  + 5 = x - 3</a:t>
            </a:r>
            <a:endParaRPr lang="en-US" sz="2800" dirty="0">
              <a:latin typeface="Cambria Math" panose="02040503050406030204" pitchFamily="18" charset="0"/>
              <a:ea typeface="Cambria Math" panose="02040503050406030204" pitchFamily="18" charset="0"/>
            </a:endParaRPr>
          </a:p>
        </p:txBody>
      </p:sp>
      <p:sp>
        <p:nvSpPr>
          <p:cNvPr id="9" name="TextBox 8"/>
          <p:cNvSpPr txBox="1"/>
          <p:nvPr/>
        </p:nvSpPr>
        <p:spPr>
          <a:xfrm>
            <a:off x="1905000" y="3134380"/>
            <a:ext cx="3339662" cy="523220"/>
          </a:xfrm>
          <a:prstGeom prst="rect">
            <a:avLst/>
          </a:prstGeom>
          <a:noFill/>
        </p:spPr>
        <p:txBody>
          <a:bodyPr wrap="square" rtlCol="0">
            <a:spAutoFit/>
          </a:bodyPr>
          <a:lstStyle/>
          <a:p>
            <a:pPr algn="ctr" rtl="0"/>
            <a:r>
              <a:rPr lang="en-US" sz="2800" dirty="0">
                <a:latin typeface="Cambria Math" panose="02040503050406030204" pitchFamily="18" charset="0"/>
                <a:ea typeface="Cambria Math" panose="02040503050406030204" pitchFamily="18" charset="0"/>
              </a:rPr>
              <a:t>4</a:t>
            </a:r>
            <a:r>
              <a:rPr lang="en-US" sz="2800" i="1" dirty="0" smtClean="0">
                <a:latin typeface="Cambria Math" panose="02040503050406030204" pitchFamily="18" charset="0"/>
                <a:ea typeface="Cambria Math" panose="02040503050406030204" pitchFamily="18" charset="0"/>
              </a:rPr>
              <a:t>x  - </a:t>
            </a:r>
            <a:r>
              <a:rPr lang="en-US" sz="2800" i="1" dirty="0">
                <a:latin typeface="Cambria Math" panose="02040503050406030204" pitchFamily="18" charset="0"/>
                <a:ea typeface="Cambria Math" panose="02040503050406030204" pitchFamily="18" charset="0"/>
              </a:rPr>
              <a:t>x</a:t>
            </a:r>
            <a:r>
              <a:rPr lang="en-US" sz="2800" i="1" dirty="0" smtClean="0">
                <a:latin typeface="Cambria Math" panose="02040503050406030204" pitchFamily="18" charset="0"/>
                <a:ea typeface="Cambria Math" panose="02040503050406030204" pitchFamily="18" charset="0"/>
              </a:rPr>
              <a:t> = - 3 - 5</a:t>
            </a:r>
            <a:endParaRPr lang="en-US" sz="2800" dirty="0">
              <a:latin typeface="Cambria Math" panose="02040503050406030204" pitchFamily="18" charset="0"/>
              <a:ea typeface="Cambria Math" panose="02040503050406030204" pitchFamily="18" charset="0"/>
            </a:endParaRPr>
          </a:p>
        </p:txBody>
      </p:sp>
      <p:sp>
        <p:nvSpPr>
          <p:cNvPr id="10" name="TextBox 9"/>
          <p:cNvSpPr txBox="1"/>
          <p:nvPr/>
        </p:nvSpPr>
        <p:spPr>
          <a:xfrm>
            <a:off x="1828800" y="3743980"/>
            <a:ext cx="333966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- 8</a:t>
            </a:r>
            <a:endParaRPr lang="en-US" sz="2800" dirty="0">
              <a:latin typeface="Cambria Math" panose="02040503050406030204" pitchFamily="18" charset="0"/>
              <a:ea typeface="Cambria Math" panose="02040503050406030204" pitchFamily="18" charset="0"/>
            </a:endParaRPr>
          </a:p>
        </p:txBody>
      </p:sp>
      <p:sp>
        <p:nvSpPr>
          <p:cNvPr id="11" name="TextBox 10"/>
          <p:cNvSpPr txBox="1"/>
          <p:nvPr/>
        </p:nvSpPr>
        <p:spPr>
          <a:xfrm>
            <a:off x="1676400" y="4582180"/>
            <a:ext cx="3339662" cy="954107"/>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x  =  </a:t>
            </a:r>
            <a:r>
              <a:rPr lang="en-US" sz="2800" i="1" u="sng" dirty="0" smtClean="0">
                <a:latin typeface="Cambria Math" panose="02040503050406030204" pitchFamily="18" charset="0"/>
                <a:ea typeface="Cambria Math" panose="02040503050406030204" pitchFamily="18" charset="0"/>
              </a:rPr>
              <a:t>- 8</a:t>
            </a:r>
          </a:p>
          <a:p>
            <a:pPr algn="ctr" rtl="0"/>
            <a:r>
              <a:rPr lang="en-US" sz="2800" i="1" dirty="0">
                <a:latin typeface="Cambria Math" panose="02040503050406030204" pitchFamily="18" charset="0"/>
                <a:ea typeface="Cambria Math" panose="02040503050406030204" pitchFamily="18" charset="0"/>
              </a:rPr>
              <a:t> </a:t>
            </a:r>
            <a:r>
              <a:rPr lang="en-US" sz="2800" i="1" dirty="0" smtClean="0">
                <a:latin typeface="Cambria Math" panose="02040503050406030204" pitchFamily="18" charset="0"/>
                <a:ea typeface="Cambria Math" panose="02040503050406030204" pitchFamily="18" charset="0"/>
              </a:rPr>
              <a:t>        3     </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64</a:t>
            </a:fld>
            <a:endParaRPr lang="en-US" smtClean="0">
              <a:cs typeface="Arial" pitchFamily="34" charset="0"/>
            </a:endParaRPr>
          </a:p>
        </p:txBody>
      </p:sp>
      <p:sp>
        <p:nvSpPr>
          <p:cNvPr id="2" name="Content Placeholder 1"/>
          <p:cNvSpPr>
            <a:spLocks noGrp="1"/>
          </p:cNvSpPr>
          <p:nvPr>
            <p:ph idx="1"/>
          </p:nvPr>
        </p:nvSpPr>
        <p:spPr/>
        <p:txBody>
          <a:bodyPr/>
          <a:lstStyle/>
          <a:p>
            <a:r>
              <a:rPr lang="ar-SA" sz="2800" dirty="0"/>
              <a:t>مثال حل المعادلة </a:t>
            </a:r>
            <a:r>
              <a:rPr lang="ar-SA" sz="2800" dirty="0" smtClean="0"/>
              <a:t>التالية</a:t>
            </a:r>
            <a:endParaRPr lang="en-US" sz="2800" dirty="0" smtClean="0"/>
          </a:p>
          <a:p>
            <a:endParaRPr lang="en-US" sz="2800" b="1" dirty="0"/>
          </a:p>
          <a:p>
            <a:r>
              <a:rPr lang="ar-SA" sz="2800" dirty="0"/>
              <a:t>الحل: يتم فك الأقواس اولا ا كما يلي</a:t>
            </a:r>
            <a:endParaRPr lang="ar-SA" sz="2800" b="1" dirty="0"/>
          </a:p>
        </p:txBody>
      </p:sp>
      <p:sp>
        <p:nvSpPr>
          <p:cNvPr id="10" name="TextBox 9"/>
          <p:cNvSpPr txBox="1"/>
          <p:nvPr/>
        </p:nvSpPr>
        <p:spPr>
          <a:xfrm>
            <a:off x="1371600" y="213360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2(y+2)+5(3y-7) = 5(3y – 11) + 12</a:t>
            </a:r>
            <a:endParaRPr lang="en-US" sz="2800" dirty="0">
              <a:latin typeface="Cambria Math" panose="02040503050406030204" pitchFamily="18" charset="0"/>
              <a:ea typeface="Cambria Math" panose="02040503050406030204" pitchFamily="18" charset="0"/>
            </a:endParaRPr>
          </a:p>
        </p:txBody>
      </p:sp>
      <p:sp>
        <p:nvSpPr>
          <p:cNvPr id="11" name="TextBox 10"/>
          <p:cNvSpPr txBox="1"/>
          <p:nvPr/>
        </p:nvSpPr>
        <p:spPr>
          <a:xfrm>
            <a:off x="1371600" y="321058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2(y+2)+5(3y-7) = 5(3y – 11) + 12</a:t>
            </a:r>
            <a:endParaRPr lang="en-US" sz="2800" dirty="0">
              <a:latin typeface="Cambria Math" panose="02040503050406030204" pitchFamily="18" charset="0"/>
              <a:ea typeface="Cambria Math" panose="02040503050406030204" pitchFamily="18" charset="0"/>
            </a:endParaRPr>
          </a:p>
        </p:txBody>
      </p:sp>
      <p:sp>
        <p:nvSpPr>
          <p:cNvPr id="12" name="TextBox 11"/>
          <p:cNvSpPr txBox="1"/>
          <p:nvPr/>
        </p:nvSpPr>
        <p:spPr>
          <a:xfrm>
            <a:off x="1371600" y="365760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2y+4+15y-35 = 15y – 55 + 12</a:t>
            </a:r>
            <a:endParaRPr lang="en-US" sz="2800" dirty="0">
              <a:latin typeface="Cambria Math" panose="02040503050406030204" pitchFamily="18" charset="0"/>
              <a:ea typeface="Cambria Math" panose="02040503050406030204" pitchFamily="18" charset="0"/>
            </a:endParaRPr>
          </a:p>
        </p:txBody>
      </p:sp>
      <p:sp>
        <p:nvSpPr>
          <p:cNvPr id="13" name="TextBox 12"/>
          <p:cNvSpPr txBox="1"/>
          <p:nvPr/>
        </p:nvSpPr>
        <p:spPr>
          <a:xfrm>
            <a:off x="1371600" y="420118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2y+15y-15y = -55 + 12 - 4 + 35</a:t>
            </a:r>
            <a:endParaRPr lang="en-US" sz="2800" dirty="0">
              <a:latin typeface="Cambria Math" panose="02040503050406030204" pitchFamily="18" charset="0"/>
              <a:ea typeface="Cambria Math" panose="02040503050406030204" pitchFamily="18" charset="0"/>
            </a:endParaRPr>
          </a:p>
        </p:txBody>
      </p:sp>
      <p:sp>
        <p:nvSpPr>
          <p:cNvPr id="14" name="TextBox 13"/>
          <p:cNvSpPr txBox="1"/>
          <p:nvPr/>
        </p:nvSpPr>
        <p:spPr>
          <a:xfrm>
            <a:off x="1143000" y="465838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2y = -12</a:t>
            </a:r>
            <a:endParaRPr lang="en-US" sz="2800" dirty="0">
              <a:latin typeface="Cambria Math" panose="02040503050406030204" pitchFamily="18" charset="0"/>
              <a:ea typeface="Cambria Math" panose="02040503050406030204" pitchFamily="18" charset="0"/>
            </a:endParaRPr>
          </a:p>
        </p:txBody>
      </p:sp>
      <p:sp>
        <p:nvSpPr>
          <p:cNvPr id="15" name="TextBox 14"/>
          <p:cNvSpPr txBox="1"/>
          <p:nvPr/>
        </p:nvSpPr>
        <p:spPr>
          <a:xfrm>
            <a:off x="1143000" y="5191780"/>
            <a:ext cx="6553200" cy="954107"/>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y = </a:t>
            </a:r>
            <a:r>
              <a:rPr lang="en-US" sz="2800" u="sng" dirty="0" smtClean="0">
                <a:latin typeface="Cambria Math" panose="02040503050406030204" pitchFamily="18" charset="0"/>
                <a:ea typeface="Cambria Math" panose="02040503050406030204" pitchFamily="18" charset="0"/>
              </a:rPr>
              <a:t>- 12 </a:t>
            </a:r>
            <a:r>
              <a:rPr lang="en-US" sz="2800" dirty="0" smtClean="0">
                <a:latin typeface="Cambria Math" panose="02040503050406030204" pitchFamily="18" charset="0"/>
                <a:ea typeface="Cambria Math" panose="02040503050406030204" pitchFamily="18" charset="0"/>
              </a:rPr>
              <a:t>= -6</a:t>
            </a:r>
          </a:p>
          <a:p>
            <a:pPr algn="ctr" rtl="0"/>
            <a:r>
              <a:rPr lang="en-US" sz="2800" dirty="0">
                <a:latin typeface="Cambria Math" panose="02040503050406030204" pitchFamily="18" charset="0"/>
                <a:ea typeface="Cambria Math" panose="02040503050406030204" pitchFamily="18" charset="0"/>
              </a:rPr>
              <a:t>2</a:t>
            </a:r>
          </a:p>
        </p:txBody>
      </p:sp>
    </p:spTree>
    <p:extLst>
      <p:ext uri="{BB962C8B-B14F-4D97-AF65-F5344CB8AC3E}">
        <p14:creationId xmlns="" xmlns:p14="http://schemas.microsoft.com/office/powerpoint/2010/main" val="30332470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65</a:t>
            </a:fld>
            <a:endParaRPr lang="en-US" smtClean="0">
              <a:cs typeface="Arial" pitchFamily="34" charset="0"/>
            </a:endParaRPr>
          </a:p>
        </p:txBody>
      </p:sp>
      <p:sp>
        <p:nvSpPr>
          <p:cNvPr id="2" name="Content Placeholder 1"/>
          <p:cNvSpPr>
            <a:spLocks noGrp="1"/>
          </p:cNvSpPr>
          <p:nvPr>
            <p:ph idx="1"/>
          </p:nvPr>
        </p:nvSpPr>
        <p:spPr/>
        <p:txBody>
          <a:bodyPr/>
          <a:lstStyle/>
          <a:p>
            <a:r>
              <a:rPr lang="ar-SA" sz="2800" dirty="0"/>
              <a:t>مثال حل المعادلة </a:t>
            </a:r>
            <a:r>
              <a:rPr lang="ar-SA" sz="2800" dirty="0" smtClean="0"/>
              <a:t>التالية</a:t>
            </a:r>
            <a:endParaRPr lang="en-US" sz="2800" dirty="0" smtClean="0"/>
          </a:p>
          <a:p>
            <a:endParaRPr lang="en-US" sz="2800" b="1" dirty="0"/>
          </a:p>
          <a:p>
            <a:r>
              <a:rPr lang="ar-SA" sz="2800" dirty="0"/>
              <a:t>الحل: في هذه الحاله حاصل ضرب الطرفين = حاصل ضرب الوسطين</a:t>
            </a:r>
          </a:p>
          <a:p>
            <a:r>
              <a:rPr lang="ar-SA" sz="2800" dirty="0"/>
              <a:t>أى أن</a:t>
            </a:r>
            <a:endParaRPr lang="ar-SA" sz="2800" b="1" dirty="0"/>
          </a:p>
        </p:txBody>
      </p:sp>
      <p:sp>
        <p:nvSpPr>
          <p:cNvPr id="10" name="TextBox 9"/>
          <p:cNvSpPr txBox="1"/>
          <p:nvPr/>
        </p:nvSpPr>
        <p:spPr>
          <a:xfrm>
            <a:off x="381000" y="17526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3x+1</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2x-1</a:t>
            </a:r>
          </a:p>
          <a:p>
            <a:pPr algn="ctr" rtl="0"/>
            <a:r>
              <a:rPr lang="en-US" sz="2800" dirty="0" smtClean="0">
                <a:latin typeface="Cambria Math" panose="02040503050406030204" pitchFamily="18" charset="0"/>
                <a:ea typeface="Cambria Math" panose="02040503050406030204" pitchFamily="18" charset="0"/>
              </a:rPr>
              <a:t>5             3</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457200" y="3008293"/>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3x+1</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2x-1</a:t>
            </a:r>
          </a:p>
          <a:p>
            <a:pPr algn="ctr" rtl="0"/>
            <a:r>
              <a:rPr lang="en-US" sz="2800" dirty="0" smtClean="0">
                <a:latin typeface="Cambria Math" panose="02040503050406030204" pitchFamily="18" charset="0"/>
                <a:ea typeface="Cambria Math" panose="02040503050406030204" pitchFamily="18" charset="0"/>
              </a:rPr>
              <a:t>5            3</a:t>
            </a:r>
            <a:endParaRPr lang="en-US" sz="2800" dirty="0">
              <a:latin typeface="Cambria Math" panose="02040503050406030204" pitchFamily="18" charset="0"/>
              <a:ea typeface="Cambria Math" panose="02040503050406030204" pitchFamily="18" charset="0"/>
            </a:endParaRPr>
          </a:p>
        </p:txBody>
      </p:sp>
      <p:sp>
        <p:nvSpPr>
          <p:cNvPr id="17" name="TextBox 16"/>
          <p:cNvSpPr txBox="1"/>
          <p:nvPr/>
        </p:nvSpPr>
        <p:spPr>
          <a:xfrm>
            <a:off x="533400" y="381000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3(3x+1) = 5 (2x -1)</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685800" y="426720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9x+3 = 10x - 5</a:t>
            </a:r>
            <a:endParaRPr lang="en-US" sz="2800" dirty="0">
              <a:latin typeface="Cambria Math" panose="02040503050406030204" pitchFamily="18" charset="0"/>
              <a:ea typeface="Cambria Math" panose="02040503050406030204" pitchFamily="18" charset="0"/>
            </a:endParaRPr>
          </a:p>
        </p:txBody>
      </p:sp>
      <p:sp>
        <p:nvSpPr>
          <p:cNvPr id="19" name="TextBox 18"/>
          <p:cNvSpPr txBox="1"/>
          <p:nvPr/>
        </p:nvSpPr>
        <p:spPr>
          <a:xfrm>
            <a:off x="457200" y="473458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9x-10x = - 5 -3</a:t>
            </a:r>
            <a:endParaRPr lang="en-US" sz="2800" dirty="0">
              <a:latin typeface="Cambria Math" panose="02040503050406030204" pitchFamily="18" charset="0"/>
              <a:ea typeface="Cambria Math" panose="02040503050406030204" pitchFamily="18" charset="0"/>
            </a:endParaRPr>
          </a:p>
        </p:txBody>
      </p:sp>
      <p:sp>
        <p:nvSpPr>
          <p:cNvPr id="20" name="TextBox 19"/>
          <p:cNvSpPr txBox="1"/>
          <p:nvPr/>
        </p:nvSpPr>
        <p:spPr>
          <a:xfrm>
            <a:off x="685800" y="5191780"/>
            <a:ext cx="6553200" cy="523220"/>
          </a:xfrm>
          <a:prstGeom prst="rect">
            <a:avLst/>
          </a:prstGeom>
          <a:noFill/>
        </p:spPr>
        <p:txBody>
          <a:bodyPr wrap="square" rtlCol="0">
            <a:spAutoFit/>
          </a:bodyPr>
          <a:lstStyle/>
          <a:p>
            <a:pPr algn="ctr" rtl="0"/>
            <a:r>
              <a:rPr lang="en-US" sz="2800" dirty="0">
                <a:latin typeface="Cambria Math" panose="02040503050406030204" pitchFamily="18" charset="0"/>
                <a:ea typeface="Cambria Math" panose="02040503050406030204" pitchFamily="18" charset="0"/>
              </a:rPr>
              <a:t>-</a:t>
            </a:r>
            <a:r>
              <a:rPr lang="en-US" sz="2800" dirty="0" smtClean="0">
                <a:latin typeface="Cambria Math" panose="02040503050406030204" pitchFamily="18" charset="0"/>
                <a:ea typeface="Cambria Math" panose="02040503050406030204" pitchFamily="18" charset="0"/>
              </a:rPr>
              <a:t>x = - 8</a:t>
            </a:r>
            <a:endParaRPr lang="en-US" sz="2800" dirty="0">
              <a:latin typeface="Cambria Math" panose="02040503050406030204" pitchFamily="18" charset="0"/>
              <a:ea typeface="Cambria Math" panose="02040503050406030204" pitchFamily="18" charset="0"/>
            </a:endParaRPr>
          </a:p>
        </p:txBody>
      </p:sp>
      <p:sp>
        <p:nvSpPr>
          <p:cNvPr id="21" name="TextBox 20"/>
          <p:cNvSpPr txBox="1"/>
          <p:nvPr/>
        </p:nvSpPr>
        <p:spPr>
          <a:xfrm>
            <a:off x="685800" y="572518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x = 8</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79251410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66</a:t>
            </a:fld>
            <a:endParaRPr lang="en-US" smtClean="0">
              <a:cs typeface="Arial" pitchFamily="34" charset="0"/>
            </a:endParaRPr>
          </a:p>
        </p:txBody>
      </p:sp>
      <p:sp>
        <p:nvSpPr>
          <p:cNvPr id="2" name="Content Placeholder 1"/>
          <p:cNvSpPr>
            <a:spLocks noGrp="1"/>
          </p:cNvSpPr>
          <p:nvPr>
            <p:ph idx="1"/>
          </p:nvPr>
        </p:nvSpPr>
        <p:spPr/>
        <p:txBody>
          <a:bodyPr/>
          <a:lstStyle/>
          <a:p>
            <a:r>
              <a:rPr lang="ar-SA" sz="2800" dirty="0"/>
              <a:t>مثال حل المعادلة </a:t>
            </a:r>
            <a:r>
              <a:rPr lang="ar-SA" sz="2800" dirty="0" smtClean="0"/>
              <a:t>التالية</a:t>
            </a:r>
            <a:endParaRPr lang="en-US" sz="2800" dirty="0" smtClean="0"/>
          </a:p>
          <a:p>
            <a:endParaRPr lang="en-US" sz="2800" b="1" dirty="0"/>
          </a:p>
          <a:p>
            <a:r>
              <a:rPr lang="ar-SA" sz="2800" dirty="0"/>
              <a:t>الحل: في هذه الحالة لابد من توحيد المقامات اولا ا للطرف </a:t>
            </a:r>
            <a:r>
              <a:rPr lang="ar-SA" sz="2800" dirty="0" smtClean="0"/>
              <a:t>الأ</a:t>
            </a:r>
            <a:r>
              <a:rPr lang="ar-SA" sz="2800" dirty="0"/>
              <a:t>يمن</a:t>
            </a:r>
            <a:endParaRPr lang="ar-SA" sz="2800" b="1" dirty="0"/>
          </a:p>
        </p:txBody>
      </p:sp>
      <p:sp>
        <p:nvSpPr>
          <p:cNvPr id="10" name="TextBox 9"/>
          <p:cNvSpPr txBox="1"/>
          <p:nvPr/>
        </p:nvSpPr>
        <p:spPr>
          <a:xfrm>
            <a:off x="381000" y="17526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5x-1</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4x – 7</a:t>
            </a:r>
            <a:r>
              <a:rPr lang="en-US" sz="2800" dirty="0" smtClean="0">
                <a:latin typeface="Cambria Math" panose="02040503050406030204" pitchFamily="18" charset="0"/>
                <a:ea typeface="Cambria Math" panose="02040503050406030204" pitchFamily="18" charset="0"/>
              </a:rPr>
              <a:t> =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3           2                7</a:t>
            </a:r>
            <a:endParaRPr lang="en-US" sz="2800" dirty="0">
              <a:latin typeface="Cambria Math" panose="02040503050406030204" pitchFamily="18" charset="0"/>
              <a:ea typeface="Cambria Math" panose="02040503050406030204" pitchFamily="18" charset="0"/>
            </a:endParaRPr>
          </a:p>
        </p:txBody>
      </p:sp>
      <p:sp>
        <p:nvSpPr>
          <p:cNvPr id="11" name="TextBox 10"/>
          <p:cNvSpPr txBox="1"/>
          <p:nvPr/>
        </p:nvSpPr>
        <p:spPr>
          <a:xfrm>
            <a:off x="533400" y="30480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5x-1</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4x – 7</a:t>
            </a:r>
            <a:r>
              <a:rPr lang="en-US" sz="2800" dirty="0" smtClean="0">
                <a:latin typeface="Cambria Math" panose="02040503050406030204" pitchFamily="18" charset="0"/>
                <a:ea typeface="Cambria Math" panose="02040503050406030204" pitchFamily="18" charset="0"/>
              </a:rPr>
              <a:t> =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3           2                7</a:t>
            </a:r>
            <a:endParaRPr lang="en-US" sz="2800" dirty="0">
              <a:latin typeface="Cambria Math" panose="02040503050406030204" pitchFamily="18" charset="0"/>
              <a:ea typeface="Cambria Math" panose="02040503050406030204" pitchFamily="18" charset="0"/>
            </a:endParaRPr>
          </a:p>
        </p:txBody>
      </p:sp>
      <p:sp>
        <p:nvSpPr>
          <p:cNvPr id="12" name="TextBox 11"/>
          <p:cNvSpPr txBox="1"/>
          <p:nvPr/>
        </p:nvSpPr>
        <p:spPr>
          <a:xfrm>
            <a:off x="152400" y="38100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2(5x-1)+ (4x – 7) </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          6                           7</a:t>
            </a:r>
            <a:endParaRPr lang="en-US" sz="2800" dirty="0">
              <a:latin typeface="Cambria Math" panose="02040503050406030204" pitchFamily="18" charset="0"/>
              <a:ea typeface="Cambria Math" panose="02040503050406030204" pitchFamily="18" charset="0"/>
            </a:endParaRPr>
          </a:p>
        </p:txBody>
      </p:sp>
      <p:sp>
        <p:nvSpPr>
          <p:cNvPr id="13" name="TextBox 12"/>
          <p:cNvSpPr txBox="1"/>
          <p:nvPr/>
        </p:nvSpPr>
        <p:spPr>
          <a:xfrm>
            <a:off x="381000" y="4608493"/>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10x-2+12x-21 </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          6                           7</a:t>
            </a:r>
            <a:endParaRPr lang="en-US" sz="2800" dirty="0">
              <a:latin typeface="Cambria Math" panose="02040503050406030204" pitchFamily="18" charset="0"/>
              <a:ea typeface="Cambria Math" panose="02040503050406030204" pitchFamily="18" charset="0"/>
            </a:endParaRPr>
          </a:p>
        </p:txBody>
      </p:sp>
      <p:sp>
        <p:nvSpPr>
          <p:cNvPr id="14" name="TextBox 13"/>
          <p:cNvSpPr txBox="1"/>
          <p:nvPr/>
        </p:nvSpPr>
        <p:spPr>
          <a:xfrm>
            <a:off x="990600" y="54102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22x-23</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6                 7</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1947211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67</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SA" sz="2800" dirty="0"/>
              <a:t>ثم حاصل ضرب الطرفين = حاصل ضرب </a:t>
            </a:r>
            <a:r>
              <a:rPr lang="ar-SA" sz="2800" dirty="0" smtClean="0"/>
              <a:t>الوسطين</a:t>
            </a:r>
            <a:endParaRPr lang="en-US" sz="2800" b="1" dirty="0"/>
          </a:p>
        </p:txBody>
      </p:sp>
      <p:sp>
        <p:nvSpPr>
          <p:cNvPr id="14" name="TextBox 13"/>
          <p:cNvSpPr txBox="1"/>
          <p:nvPr/>
        </p:nvSpPr>
        <p:spPr>
          <a:xfrm>
            <a:off x="685800" y="2057400"/>
            <a:ext cx="6553200" cy="954107"/>
          </a:xfrm>
          <a:prstGeom prst="rect">
            <a:avLst/>
          </a:prstGeom>
          <a:noFill/>
        </p:spPr>
        <p:txBody>
          <a:bodyPr wrap="square" rtlCol="0">
            <a:spAutoFit/>
          </a:bodyPr>
          <a:lstStyle/>
          <a:p>
            <a:pPr algn="ctr" rtl="0"/>
            <a:r>
              <a:rPr lang="en-US" sz="2800" u="sng" dirty="0" smtClean="0">
                <a:latin typeface="Cambria Math" panose="02040503050406030204" pitchFamily="18" charset="0"/>
                <a:ea typeface="Cambria Math" panose="02040503050406030204" pitchFamily="18" charset="0"/>
              </a:rPr>
              <a:t>22x-23</a:t>
            </a:r>
            <a:r>
              <a:rPr lang="en-US" sz="2800" dirty="0" smtClean="0">
                <a:latin typeface="Cambria Math" panose="02040503050406030204" pitchFamily="18" charset="0"/>
                <a:ea typeface="Cambria Math" panose="02040503050406030204" pitchFamily="18" charset="0"/>
              </a:rPr>
              <a:t>= </a:t>
            </a:r>
            <a:r>
              <a:rPr lang="en-US" sz="2800" u="sng" dirty="0" smtClean="0">
                <a:latin typeface="Cambria Math" panose="02040503050406030204" pitchFamily="18" charset="0"/>
                <a:ea typeface="Cambria Math" panose="02040503050406030204" pitchFamily="18" charset="0"/>
              </a:rPr>
              <a:t>9x – 11</a:t>
            </a:r>
          </a:p>
          <a:p>
            <a:pPr algn="ctr" rtl="0"/>
            <a:r>
              <a:rPr lang="en-US" sz="2800" dirty="0" smtClean="0">
                <a:latin typeface="Cambria Math" panose="02040503050406030204" pitchFamily="18" charset="0"/>
                <a:ea typeface="Cambria Math" panose="02040503050406030204" pitchFamily="18" charset="0"/>
              </a:rPr>
              <a:t>6                 7</a:t>
            </a:r>
            <a:endParaRPr lang="en-US" sz="2800" dirty="0">
              <a:latin typeface="Cambria Math" panose="02040503050406030204" pitchFamily="18" charset="0"/>
              <a:ea typeface="Cambria Math" panose="02040503050406030204" pitchFamily="18" charset="0"/>
            </a:endParaRPr>
          </a:p>
        </p:txBody>
      </p:sp>
      <p:sp>
        <p:nvSpPr>
          <p:cNvPr id="9" name="TextBox 8"/>
          <p:cNvSpPr txBox="1"/>
          <p:nvPr/>
        </p:nvSpPr>
        <p:spPr>
          <a:xfrm>
            <a:off x="685800" y="2895600"/>
            <a:ext cx="65532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7(22x-23) = 6 (9x -11)</a:t>
            </a:r>
            <a:endParaRPr lang="en-US" sz="2800" dirty="0">
              <a:latin typeface="Cambria Math" panose="02040503050406030204" pitchFamily="18" charset="0"/>
              <a:ea typeface="Cambria Math" panose="02040503050406030204" pitchFamily="18" charset="0"/>
            </a:endParaRPr>
          </a:p>
        </p:txBody>
      </p:sp>
      <p:sp>
        <p:nvSpPr>
          <p:cNvPr id="15" name="TextBox 14"/>
          <p:cNvSpPr txBox="1"/>
          <p:nvPr/>
        </p:nvSpPr>
        <p:spPr>
          <a:xfrm>
            <a:off x="609600" y="3352800"/>
            <a:ext cx="64008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154x-161 = 54x - 66</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838200" y="3820180"/>
            <a:ext cx="64008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154x-54x = - 66 + 161</a:t>
            </a:r>
            <a:endParaRPr lang="en-US" sz="2800" dirty="0">
              <a:latin typeface="Cambria Math" panose="02040503050406030204" pitchFamily="18" charset="0"/>
              <a:ea typeface="Cambria Math" panose="02040503050406030204" pitchFamily="18" charset="0"/>
            </a:endParaRPr>
          </a:p>
        </p:txBody>
      </p:sp>
      <p:sp>
        <p:nvSpPr>
          <p:cNvPr id="17" name="TextBox 16"/>
          <p:cNvSpPr txBox="1"/>
          <p:nvPr/>
        </p:nvSpPr>
        <p:spPr>
          <a:xfrm>
            <a:off x="609600" y="4267200"/>
            <a:ext cx="64008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100x = 95</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2590800" y="4734580"/>
            <a:ext cx="2819400" cy="954107"/>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      x = </a:t>
            </a:r>
            <a:r>
              <a:rPr lang="en-US" sz="2800" u="sng" dirty="0" smtClean="0">
                <a:latin typeface="Cambria Math" panose="02040503050406030204" pitchFamily="18" charset="0"/>
                <a:ea typeface="Cambria Math" panose="02040503050406030204" pitchFamily="18" charset="0"/>
              </a:rPr>
              <a:t>95</a:t>
            </a:r>
            <a:r>
              <a:rPr lang="en-US" sz="2800" dirty="0" smtClean="0">
                <a:latin typeface="Cambria Math" panose="02040503050406030204" pitchFamily="18" charset="0"/>
                <a:ea typeface="Cambria Math" panose="02040503050406030204" pitchFamily="18" charset="0"/>
              </a:rPr>
              <a:t> = 0.95</a:t>
            </a:r>
          </a:p>
          <a:p>
            <a:pPr algn="ctr" rtl="0"/>
            <a:r>
              <a:rPr lang="en-US" sz="2800" dirty="0" smtClean="0">
                <a:latin typeface="Cambria Math" panose="02040503050406030204" pitchFamily="18" charset="0"/>
                <a:ea typeface="Cambria Math" panose="02040503050406030204" pitchFamily="18" charset="0"/>
              </a:rPr>
              <a:t>100</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37169558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68</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SA" sz="2800" dirty="0"/>
              <a:t>مثال حل المعادلات التالية </a:t>
            </a:r>
            <a:r>
              <a:rPr lang="ar-SA" sz="2800" dirty="0" smtClean="0"/>
              <a:t>:</a:t>
            </a:r>
            <a:endParaRPr lang="en-US" sz="2800" dirty="0" smtClean="0"/>
          </a:p>
          <a:p>
            <a:endParaRPr lang="en-US" sz="2800" b="1" dirty="0"/>
          </a:p>
          <a:p>
            <a:endParaRPr lang="en-US" sz="2800" dirty="0" smtClean="0"/>
          </a:p>
          <a:p>
            <a:pPr rtl="1"/>
            <a:r>
              <a:rPr lang="ar-SA" sz="2800" dirty="0" smtClean="0"/>
              <a:t>الحل </a:t>
            </a:r>
            <a:r>
              <a:rPr lang="ar-SA" sz="2800" dirty="0"/>
              <a:t>: يتم ضرب </a:t>
            </a:r>
            <a:r>
              <a:rPr lang="ar-SA" sz="2800" dirty="0" smtClean="0"/>
              <a:t>المعادلة</a:t>
            </a:r>
            <a:r>
              <a:rPr lang="en-US" sz="2800" dirty="0" smtClean="0"/>
              <a:t>                     </a:t>
            </a:r>
            <a:r>
              <a:rPr lang="ar-SA" sz="2800" dirty="0" smtClean="0"/>
              <a:t>والمعادلة</a:t>
            </a:r>
            <a:r>
              <a:rPr lang="en-US" sz="2800" dirty="0" smtClean="0"/>
              <a:t>                   </a:t>
            </a:r>
            <a:r>
              <a:rPr lang="ar-SA" sz="2800" dirty="0"/>
              <a:t>وبطرح</a:t>
            </a:r>
            <a:r>
              <a:rPr lang="en-US" sz="2800" dirty="0" smtClean="0"/>
              <a:t>          </a:t>
            </a:r>
            <a:r>
              <a:rPr lang="ar-SA" sz="2800" dirty="0" smtClean="0"/>
              <a:t>المعادلتين</a:t>
            </a:r>
            <a:r>
              <a:rPr lang="en-US" sz="2800" dirty="0" smtClean="0"/>
              <a:t>        </a:t>
            </a:r>
            <a:r>
              <a:rPr lang="ar-SA" sz="2800" dirty="0"/>
              <a:t>من معادلة</a:t>
            </a:r>
            <a:r>
              <a:rPr lang="en-US" sz="2800" dirty="0" smtClean="0"/>
              <a:t>      </a:t>
            </a:r>
            <a:endParaRPr lang="en-US" sz="2800" b="1" dirty="0" smtClean="0"/>
          </a:p>
        </p:txBody>
      </p:sp>
      <p:sp>
        <p:nvSpPr>
          <p:cNvPr id="9" name="TextBox 8"/>
          <p:cNvSpPr txBox="1"/>
          <p:nvPr/>
        </p:nvSpPr>
        <p:spPr>
          <a:xfrm>
            <a:off x="1231579" y="1866762"/>
            <a:ext cx="406902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5x+2y = 12</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2396289" y="3962400"/>
            <a:ext cx="3284623"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35x+14y = 84</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2590800" y="5370493"/>
            <a:ext cx="2819400" cy="954107"/>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      y = </a:t>
            </a:r>
            <a:r>
              <a:rPr lang="en-US" sz="2800" u="sng" dirty="0" smtClean="0">
                <a:latin typeface="Cambria Math" panose="02040503050406030204" pitchFamily="18" charset="0"/>
                <a:ea typeface="Cambria Math" panose="02040503050406030204" pitchFamily="18" charset="0"/>
              </a:rPr>
              <a:t>29</a:t>
            </a:r>
            <a:r>
              <a:rPr lang="en-US" sz="2800" dirty="0" smtClean="0">
                <a:latin typeface="Cambria Math" panose="02040503050406030204" pitchFamily="18" charset="0"/>
                <a:ea typeface="Cambria Math" panose="02040503050406030204" pitchFamily="18" charset="0"/>
              </a:rPr>
              <a:t> = 1</a:t>
            </a:r>
          </a:p>
          <a:p>
            <a:pPr algn="ctr" rtl="0"/>
            <a:r>
              <a:rPr lang="en-US" sz="2800" dirty="0" smtClean="0">
                <a:latin typeface="Cambria Math" panose="02040503050406030204" pitchFamily="18" charset="0"/>
                <a:ea typeface="Cambria Math" panose="02040503050406030204" pitchFamily="18" charset="0"/>
              </a:rPr>
              <a:t>      29</a:t>
            </a:r>
            <a:endParaRPr lang="en-US" sz="2800" dirty="0">
              <a:latin typeface="Cambria Math" panose="02040503050406030204" pitchFamily="18" charset="0"/>
              <a:ea typeface="Cambria Math" panose="02040503050406030204" pitchFamily="18" charset="0"/>
            </a:endParaRPr>
          </a:p>
        </p:txBody>
      </p:sp>
      <p:sp>
        <p:nvSpPr>
          <p:cNvPr id="11" name="Title 1"/>
          <p:cNvSpPr>
            <a:spLocks noGrp="1"/>
          </p:cNvSpPr>
          <p:nvPr>
            <p:ph type="title"/>
          </p:nvPr>
        </p:nvSpPr>
        <p:spPr>
          <a:xfrm>
            <a:off x="495300" y="274638"/>
            <a:ext cx="8648700" cy="1143000"/>
          </a:xfrm>
        </p:spPr>
        <p:txBody>
          <a:bodyPr/>
          <a:lstStyle/>
          <a:p>
            <a:pPr eaLnBrk="1" hangingPunct="1"/>
            <a:r>
              <a:rPr lang="ar-SA" dirty="0" smtClean="0"/>
              <a:t>ثانيا- </a:t>
            </a:r>
            <a:r>
              <a:rPr lang="ar-SA" dirty="0"/>
              <a:t>حل المعادلات الخطية فى مجهولين</a:t>
            </a:r>
            <a:endParaRPr lang="ar-SA" b="1" dirty="0" smtClean="0">
              <a:solidFill>
                <a:srgbClr val="376092"/>
              </a:solidFill>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181600" y="1981201"/>
            <a:ext cx="1006901" cy="7518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3" name="TextBox 12"/>
          <p:cNvSpPr txBox="1"/>
          <p:nvPr/>
        </p:nvSpPr>
        <p:spPr>
          <a:xfrm>
            <a:off x="1264978" y="2209800"/>
            <a:ext cx="406902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7x-3y = 11</a:t>
            </a:r>
            <a:endParaRPr lang="en-US" sz="2800" dirty="0">
              <a:latin typeface="Cambria Math" panose="02040503050406030204" pitchFamily="18" charset="0"/>
              <a:ea typeface="Cambria Math" panose="02040503050406030204" pitchFamily="18" charset="0"/>
            </a:endParaRP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67400" y="4099857"/>
            <a:ext cx="1086867" cy="7007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9" name="TextBox 18"/>
          <p:cNvSpPr txBox="1"/>
          <p:nvPr/>
        </p:nvSpPr>
        <p:spPr>
          <a:xfrm>
            <a:off x="5334000" y="3048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7x(1)</a:t>
            </a:r>
            <a:endParaRPr lang="en-US" sz="2800" dirty="0">
              <a:latin typeface="Cambria Math" panose="02040503050406030204" pitchFamily="18" charset="0"/>
              <a:ea typeface="Cambria Math" panose="02040503050406030204" pitchFamily="18" charset="0"/>
            </a:endParaRPr>
          </a:p>
        </p:txBody>
      </p:sp>
      <p:sp>
        <p:nvSpPr>
          <p:cNvPr id="20" name="TextBox 19"/>
          <p:cNvSpPr txBox="1"/>
          <p:nvPr/>
        </p:nvSpPr>
        <p:spPr>
          <a:xfrm>
            <a:off x="2357500" y="3048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5x(2)</a:t>
            </a:r>
            <a:endParaRPr lang="en-US" sz="2800" dirty="0">
              <a:latin typeface="Cambria Math" panose="02040503050406030204" pitchFamily="18" charset="0"/>
              <a:ea typeface="Cambria Math" panose="02040503050406030204" pitchFamily="18" charset="0"/>
            </a:endParaRPr>
          </a:p>
        </p:txBody>
      </p:sp>
      <p:sp>
        <p:nvSpPr>
          <p:cNvPr id="21" name="TextBox 20"/>
          <p:cNvSpPr txBox="1"/>
          <p:nvPr/>
        </p:nvSpPr>
        <p:spPr>
          <a:xfrm>
            <a:off x="7081900" y="3429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(4)</a:t>
            </a:r>
            <a:endParaRPr lang="en-US" sz="2800" dirty="0">
              <a:latin typeface="Cambria Math" panose="02040503050406030204" pitchFamily="18" charset="0"/>
              <a:ea typeface="Cambria Math" panose="02040503050406030204" pitchFamily="18" charset="0"/>
            </a:endParaRPr>
          </a:p>
        </p:txBody>
      </p:sp>
      <p:sp>
        <p:nvSpPr>
          <p:cNvPr id="22" name="TextBox 21"/>
          <p:cNvSpPr txBox="1"/>
          <p:nvPr/>
        </p:nvSpPr>
        <p:spPr>
          <a:xfrm>
            <a:off x="5329300" y="351538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a:t>
            </a:r>
            <a:endParaRPr lang="en-US" sz="2800" dirty="0">
              <a:latin typeface="Cambria Math" panose="02040503050406030204" pitchFamily="18" charset="0"/>
              <a:ea typeface="Cambria Math" panose="02040503050406030204" pitchFamily="18" charset="0"/>
            </a:endParaRPr>
          </a:p>
        </p:txBody>
      </p:sp>
      <p:sp>
        <p:nvSpPr>
          <p:cNvPr id="23" name="TextBox 22"/>
          <p:cNvSpPr txBox="1"/>
          <p:nvPr/>
        </p:nvSpPr>
        <p:spPr>
          <a:xfrm>
            <a:off x="2396289" y="4343400"/>
            <a:ext cx="3284623" cy="1115690"/>
          </a:xfrm>
          <a:prstGeom prst="rect">
            <a:avLst/>
          </a:prstGeom>
          <a:noFill/>
        </p:spPr>
        <p:txBody>
          <a:bodyPr wrap="square" rtlCol="0">
            <a:spAutoFit/>
          </a:bodyPr>
          <a:lstStyle/>
          <a:p>
            <a:pPr algn="ctr" rtl="0"/>
            <a:r>
              <a:rPr lang="en-US" sz="2800" dirty="0" smtClean="0">
                <a:solidFill>
                  <a:srgbClr val="FF0000"/>
                </a:solidFill>
                <a:latin typeface="Cambria Math" panose="02040503050406030204" pitchFamily="18" charset="0"/>
                <a:ea typeface="Cambria Math" panose="02040503050406030204" pitchFamily="18" charset="0"/>
              </a:rPr>
              <a:t>-</a:t>
            </a:r>
            <a:r>
              <a:rPr lang="en-US" sz="2800" dirty="0" smtClean="0">
                <a:latin typeface="Cambria Math" panose="02040503050406030204" pitchFamily="18" charset="0"/>
                <a:ea typeface="Cambria Math" panose="02040503050406030204" pitchFamily="18" charset="0"/>
              </a:rPr>
              <a:t>35x-15y = </a:t>
            </a:r>
            <a:r>
              <a:rPr lang="en-US" sz="2800" dirty="0">
                <a:solidFill>
                  <a:srgbClr val="FF0000"/>
                </a:solidFill>
                <a:latin typeface="Cambria Math" panose="02040503050406030204" pitchFamily="18" charset="0"/>
                <a:ea typeface="Cambria Math" panose="02040503050406030204" pitchFamily="18" charset="0"/>
              </a:rPr>
              <a:t>- </a:t>
            </a:r>
            <a:r>
              <a:rPr lang="en-US" sz="2800" dirty="0" smtClean="0">
                <a:latin typeface="Cambria Math" panose="02040503050406030204" pitchFamily="18" charset="0"/>
                <a:ea typeface="Cambria Math" panose="02040503050406030204" pitchFamily="18" charset="0"/>
              </a:rPr>
              <a:t>55</a:t>
            </a:r>
          </a:p>
          <a:p>
            <a:pPr algn="ctr" rtl="0"/>
            <a:endParaRPr lang="en-US" sz="1050" dirty="0" smtClean="0">
              <a:latin typeface="Cambria Math" panose="02040503050406030204" pitchFamily="18" charset="0"/>
              <a:ea typeface="Cambria Math" panose="02040503050406030204" pitchFamily="18" charset="0"/>
            </a:endParaRPr>
          </a:p>
          <a:p>
            <a:pPr algn="ctr" rtl="0"/>
            <a:r>
              <a:rPr lang="en-US" sz="2800" dirty="0" smtClean="0">
                <a:latin typeface="Cambria Math" panose="02040503050406030204" pitchFamily="18" charset="0"/>
                <a:ea typeface="Cambria Math" panose="02040503050406030204" pitchFamily="18" charset="0"/>
              </a:rPr>
              <a:t>        29y = 29</a:t>
            </a:r>
            <a:endParaRPr lang="en-US" sz="2800" dirty="0">
              <a:latin typeface="Cambria Math" panose="02040503050406030204" pitchFamily="18" charset="0"/>
              <a:ea typeface="Cambria Math" panose="02040503050406030204" pitchFamily="18" charset="0"/>
            </a:endParaRPr>
          </a:p>
        </p:txBody>
      </p:sp>
      <p:sp>
        <p:nvSpPr>
          <p:cNvPr id="24" name="TextBox 23"/>
          <p:cNvSpPr txBox="1"/>
          <p:nvPr/>
        </p:nvSpPr>
        <p:spPr>
          <a:xfrm>
            <a:off x="3457375" y="4201180"/>
            <a:ext cx="352625" cy="523220"/>
          </a:xfrm>
          <a:prstGeom prst="rect">
            <a:avLst/>
          </a:prstGeom>
          <a:noFill/>
        </p:spPr>
        <p:txBody>
          <a:bodyPr wrap="square" rtlCol="0">
            <a:spAutoFit/>
          </a:bodyPr>
          <a:lstStyle/>
          <a:p>
            <a:pPr algn="ctr" rtl="0"/>
            <a:r>
              <a:rPr lang="en-US" sz="2800" dirty="0" smtClean="0">
                <a:solidFill>
                  <a:srgbClr val="FF0000"/>
                </a:solidFill>
                <a:latin typeface="Cambria Math" panose="02040503050406030204" pitchFamily="18" charset="0"/>
                <a:ea typeface="Cambria Math" panose="02040503050406030204" pitchFamily="18" charset="0"/>
              </a:rPr>
              <a:t>+</a:t>
            </a:r>
            <a:endParaRPr lang="en-US" sz="2800" dirty="0">
              <a:solidFill>
                <a:srgbClr val="FF0000"/>
              </a:solidFill>
              <a:latin typeface="Cambria Math" panose="02040503050406030204" pitchFamily="18" charset="0"/>
              <a:ea typeface="Cambria Math" panose="02040503050406030204" pitchFamily="18" charset="0"/>
            </a:endParaRPr>
          </a:p>
        </p:txBody>
      </p:sp>
      <p:pic>
        <p:nvPicPr>
          <p:cNvPr id="1028"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870124" y="4861093"/>
            <a:ext cx="2531119" cy="18408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0629848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69</a:t>
            </a:fld>
            <a:endParaRPr lang="en-US" smtClean="0">
              <a:cs typeface="Arial" pitchFamily="34" charset="0"/>
            </a:endParaRPr>
          </a:p>
        </p:txBody>
      </p:sp>
      <p:sp>
        <p:nvSpPr>
          <p:cNvPr id="2" name="Content Placeholder 1"/>
          <p:cNvSpPr>
            <a:spLocks noGrp="1"/>
          </p:cNvSpPr>
          <p:nvPr>
            <p:ph idx="1"/>
          </p:nvPr>
        </p:nvSpPr>
        <p:spPr/>
        <p:txBody>
          <a:bodyPr/>
          <a:lstStyle/>
          <a:p>
            <a:pPr rtl="1"/>
            <a:r>
              <a:rPr lang="ar-SA" sz="2800" dirty="0"/>
              <a:t>وبالتعويض فى </a:t>
            </a:r>
            <a:r>
              <a:rPr lang="ar-SA" sz="2800" dirty="0" smtClean="0"/>
              <a:t>معادلة</a:t>
            </a:r>
            <a:r>
              <a:rPr lang="en-US" sz="2800" dirty="0" smtClean="0"/>
              <a:t> </a:t>
            </a:r>
            <a:r>
              <a:rPr lang="ar-SA" sz="2800" dirty="0" smtClean="0"/>
              <a:t>( 1) عن قيمة</a:t>
            </a:r>
            <a:r>
              <a:rPr lang="en-US" sz="2800" dirty="0" smtClean="0"/>
              <a:t>                       </a:t>
            </a:r>
            <a:r>
              <a:rPr lang="ar-SA" sz="2800" dirty="0"/>
              <a:t>ينتج أن</a:t>
            </a:r>
            <a:r>
              <a:rPr lang="en-US" sz="2800" dirty="0" smtClean="0"/>
              <a:t>                  </a:t>
            </a:r>
            <a:endParaRPr lang="en-US" sz="2800" b="1" dirty="0"/>
          </a:p>
          <a:p>
            <a:pPr rtl="1"/>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a:p>
            <a:pPr rtl="1"/>
            <a:r>
              <a:rPr lang="ar-SA" sz="2800" dirty="0"/>
              <a:t>أى أن الحل </a:t>
            </a:r>
            <a:r>
              <a:rPr lang="ar-SA" sz="2800" dirty="0" smtClean="0"/>
              <a:t>هو                   و</a:t>
            </a:r>
            <a:r>
              <a:rPr lang="en-US" sz="2800" dirty="0" smtClean="0"/>
              <a:t> </a:t>
            </a:r>
            <a:endParaRPr lang="en-US" sz="2800" b="1" dirty="0"/>
          </a:p>
        </p:txBody>
      </p:sp>
      <p:sp>
        <p:nvSpPr>
          <p:cNvPr id="7" name="TextBox 6"/>
          <p:cNvSpPr txBox="1"/>
          <p:nvPr/>
        </p:nvSpPr>
        <p:spPr>
          <a:xfrm>
            <a:off x="3467825" y="160020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Y=1</a:t>
            </a:r>
            <a:endParaRPr lang="en-US" sz="2800" dirty="0">
              <a:latin typeface="Cambria Math" panose="02040503050406030204" pitchFamily="18" charset="0"/>
              <a:ea typeface="Cambria Math" panose="02040503050406030204" pitchFamily="18" charset="0"/>
            </a:endParaRPr>
          </a:p>
        </p:txBody>
      </p:sp>
      <p:sp>
        <p:nvSpPr>
          <p:cNvPr id="8" name="TextBox 7"/>
          <p:cNvSpPr txBox="1"/>
          <p:nvPr/>
        </p:nvSpPr>
        <p:spPr>
          <a:xfrm>
            <a:off x="1994338" y="22098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+ 2y = 12</a:t>
            </a:r>
            <a:endParaRPr lang="en-US" sz="2800" dirty="0">
              <a:latin typeface="Cambria Math" panose="02040503050406030204" pitchFamily="18" charset="0"/>
              <a:ea typeface="Cambria Math" panose="02040503050406030204" pitchFamily="18" charset="0"/>
            </a:endParaRPr>
          </a:p>
        </p:txBody>
      </p:sp>
      <p:sp>
        <p:nvSpPr>
          <p:cNvPr id="12" name="TextBox 11"/>
          <p:cNvSpPr txBox="1"/>
          <p:nvPr/>
        </p:nvSpPr>
        <p:spPr>
          <a:xfrm>
            <a:off x="1752600" y="26670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+ 2(1) = 12</a:t>
            </a:r>
            <a:endParaRPr lang="en-US" sz="2800" dirty="0">
              <a:latin typeface="Cambria Math" panose="02040503050406030204" pitchFamily="18" charset="0"/>
              <a:ea typeface="Cambria Math" panose="02040503050406030204" pitchFamily="18" charset="0"/>
            </a:endParaRPr>
          </a:p>
        </p:txBody>
      </p:sp>
      <p:sp>
        <p:nvSpPr>
          <p:cNvPr id="13" name="TextBox 12"/>
          <p:cNvSpPr txBox="1"/>
          <p:nvPr/>
        </p:nvSpPr>
        <p:spPr>
          <a:xfrm>
            <a:off x="2367663" y="3210580"/>
            <a:ext cx="2509137"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+ 2 = 12</a:t>
            </a:r>
            <a:endParaRPr lang="en-US" sz="2800" dirty="0">
              <a:latin typeface="Cambria Math" panose="02040503050406030204" pitchFamily="18" charset="0"/>
              <a:ea typeface="Cambria Math" panose="02040503050406030204" pitchFamily="18" charset="0"/>
            </a:endParaRPr>
          </a:p>
        </p:txBody>
      </p:sp>
      <p:sp>
        <p:nvSpPr>
          <p:cNvPr id="14" name="TextBox 13"/>
          <p:cNvSpPr txBox="1"/>
          <p:nvPr/>
        </p:nvSpPr>
        <p:spPr>
          <a:xfrm>
            <a:off x="2367663" y="3743980"/>
            <a:ext cx="2509137"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12 - 2</a:t>
            </a:r>
            <a:endParaRPr lang="en-US" sz="2800" dirty="0">
              <a:latin typeface="Cambria Math" panose="02040503050406030204" pitchFamily="18" charset="0"/>
              <a:ea typeface="Cambria Math" panose="02040503050406030204" pitchFamily="18" charset="0"/>
            </a:endParaRPr>
          </a:p>
        </p:txBody>
      </p:sp>
      <p:sp>
        <p:nvSpPr>
          <p:cNvPr id="15" name="TextBox 14"/>
          <p:cNvSpPr txBox="1"/>
          <p:nvPr/>
        </p:nvSpPr>
        <p:spPr>
          <a:xfrm>
            <a:off x="2286000" y="4191000"/>
            <a:ext cx="2509137"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10</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2291463" y="4648200"/>
            <a:ext cx="2509137"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x  = 2</a:t>
            </a:r>
            <a:endParaRPr lang="en-US" sz="2800" dirty="0">
              <a:latin typeface="Cambria Math" panose="02040503050406030204" pitchFamily="18" charset="0"/>
              <a:ea typeface="Cambria Math" panose="02040503050406030204" pitchFamily="18" charset="0"/>
            </a:endParaRPr>
          </a:p>
        </p:txBody>
      </p:sp>
      <p:sp>
        <p:nvSpPr>
          <p:cNvPr id="17" name="TextBox 16"/>
          <p:cNvSpPr txBox="1"/>
          <p:nvPr/>
        </p:nvSpPr>
        <p:spPr>
          <a:xfrm>
            <a:off x="3848825" y="525780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Y=1</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5943600" y="526798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x=2</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4200765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70</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SA" sz="2800" dirty="0"/>
              <a:t>مثال حل المعادلات التالية </a:t>
            </a:r>
            <a:r>
              <a:rPr lang="ar-SA" sz="2800" dirty="0" smtClean="0"/>
              <a:t>:</a:t>
            </a:r>
            <a:endParaRPr lang="en-US" sz="2800" dirty="0" smtClean="0"/>
          </a:p>
          <a:p>
            <a:endParaRPr lang="en-US" sz="2800" b="1" dirty="0"/>
          </a:p>
          <a:p>
            <a:endParaRPr lang="en-US" sz="2800" dirty="0" smtClean="0"/>
          </a:p>
          <a:p>
            <a:pPr rtl="1"/>
            <a:r>
              <a:rPr lang="ar-SA" sz="2800" dirty="0" smtClean="0"/>
              <a:t>الحل </a:t>
            </a:r>
            <a:r>
              <a:rPr lang="ar-SA" sz="2800" dirty="0"/>
              <a:t>: يتم ضرب </a:t>
            </a:r>
            <a:r>
              <a:rPr lang="ar-SA" sz="2800" dirty="0" smtClean="0"/>
              <a:t>المعادلة</a:t>
            </a:r>
            <a:r>
              <a:rPr lang="en-US" sz="2800" dirty="0" smtClean="0"/>
              <a:t>                     </a:t>
            </a:r>
            <a:r>
              <a:rPr lang="ar-SA" sz="2800" dirty="0" smtClean="0"/>
              <a:t>والمعادلة</a:t>
            </a:r>
            <a:r>
              <a:rPr lang="en-US" sz="2800" dirty="0" smtClean="0"/>
              <a:t>                   </a:t>
            </a:r>
            <a:r>
              <a:rPr lang="ar-SA" sz="2800" dirty="0"/>
              <a:t>وبطرح</a:t>
            </a:r>
            <a:r>
              <a:rPr lang="en-US" sz="2800" dirty="0" smtClean="0"/>
              <a:t>          </a:t>
            </a:r>
            <a:r>
              <a:rPr lang="ar-SA" sz="2800" dirty="0" smtClean="0"/>
              <a:t>المعادلتين</a:t>
            </a:r>
            <a:r>
              <a:rPr lang="en-US" sz="2800" dirty="0" smtClean="0"/>
              <a:t>        </a:t>
            </a:r>
            <a:r>
              <a:rPr lang="ar-SA" sz="2800" dirty="0"/>
              <a:t>من معادلة</a:t>
            </a:r>
            <a:r>
              <a:rPr lang="en-US" sz="2800" dirty="0" smtClean="0"/>
              <a:t>      </a:t>
            </a:r>
            <a:endParaRPr lang="en-US" sz="2800" b="1" dirty="0" smtClean="0"/>
          </a:p>
        </p:txBody>
      </p:sp>
      <p:sp>
        <p:nvSpPr>
          <p:cNvPr id="9" name="TextBox 8"/>
          <p:cNvSpPr txBox="1"/>
          <p:nvPr/>
        </p:nvSpPr>
        <p:spPr>
          <a:xfrm>
            <a:off x="1231579" y="1866762"/>
            <a:ext cx="406902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5x+2y = 12</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2396289" y="3962400"/>
            <a:ext cx="3284623"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35x+14y = 84</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2590800" y="5370493"/>
            <a:ext cx="2819400" cy="954107"/>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      y = </a:t>
            </a:r>
            <a:r>
              <a:rPr lang="en-US" sz="2800" u="sng" dirty="0" smtClean="0">
                <a:latin typeface="Cambria Math" panose="02040503050406030204" pitchFamily="18" charset="0"/>
                <a:ea typeface="Cambria Math" panose="02040503050406030204" pitchFamily="18" charset="0"/>
              </a:rPr>
              <a:t>29</a:t>
            </a:r>
            <a:r>
              <a:rPr lang="en-US" sz="2800" dirty="0" smtClean="0">
                <a:latin typeface="Cambria Math" panose="02040503050406030204" pitchFamily="18" charset="0"/>
                <a:ea typeface="Cambria Math" panose="02040503050406030204" pitchFamily="18" charset="0"/>
              </a:rPr>
              <a:t> = 1</a:t>
            </a:r>
          </a:p>
          <a:p>
            <a:pPr algn="ctr" rtl="0"/>
            <a:r>
              <a:rPr lang="en-US" sz="2800" dirty="0" smtClean="0">
                <a:latin typeface="Cambria Math" panose="02040503050406030204" pitchFamily="18" charset="0"/>
                <a:ea typeface="Cambria Math" panose="02040503050406030204" pitchFamily="18" charset="0"/>
              </a:rPr>
              <a:t>      29</a:t>
            </a:r>
            <a:endParaRPr lang="en-US" sz="2800" dirty="0">
              <a:latin typeface="Cambria Math" panose="02040503050406030204" pitchFamily="18" charset="0"/>
              <a:ea typeface="Cambria Math" panose="02040503050406030204" pitchFamily="18" charset="0"/>
            </a:endParaRPr>
          </a:p>
        </p:txBody>
      </p:sp>
      <p:sp>
        <p:nvSpPr>
          <p:cNvPr id="11" name="Title 1"/>
          <p:cNvSpPr>
            <a:spLocks noGrp="1"/>
          </p:cNvSpPr>
          <p:nvPr>
            <p:ph type="title"/>
          </p:nvPr>
        </p:nvSpPr>
        <p:spPr>
          <a:xfrm>
            <a:off x="495300" y="274638"/>
            <a:ext cx="8648700" cy="1143000"/>
          </a:xfrm>
        </p:spPr>
        <p:txBody>
          <a:bodyPr/>
          <a:lstStyle/>
          <a:p>
            <a:pPr eaLnBrk="1" hangingPunct="1"/>
            <a:r>
              <a:rPr lang="ar-SA" dirty="0" smtClean="0"/>
              <a:t>ثانيا- </a:t>
            </a:r>
            <a:r>
              <a:rPr lang="ar-SA" dirty="0"/>
              <a:t>حل المعادلات الخطية فى مجهولين</a:t>
            </a:r>
            <a:endParaRPr lang="ar-SA" b="1" dirty="0" smtClean="0">
              <a:solidFill>
                <a:srgbClr val="376092"/>
              </a:solidFill>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181600" y="1981201"/>
            <a:ext cx="1006901" cy="7518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3" name="TextBox 12"/>
          <p:cNvSpPr txBox="1"/>
          <p:nvPr/>
        </p:nvSpPr>
        <p:spPr>
          <a:xfrm>
            <a:off x="1264978" y="2209800"/>
            <a:ext cx="4069022"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7x-3y = 11</a:t>
            </a:r>
            <a:endParaRPr lang="en-US" sz="2800" dirty="0">
              <a:latin typeface="Cambria Math" panose="02040503050406030204" pitchFamily="18" charset="0"/>
              <a:ea typeface="Cambria Math" panose="02040503050406030204" pitchFamily="18" charset="0"/>
            </a:endParaRP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67400" y="4099857"/>
            <a:ext cx="1086867" cy="7007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9" name="TextBox 18"/>
          <p:cNvSpPr txBox="1"/>
          <p:nvPr/>
        </p:nvSpPr>
        <p:spPr>
          <a:xfrm>
            <a:off x="5334000" y="3048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7x(1)</a:t>
            </a:r>
            <a:endParaRPr lang="en-US" sz="2800" dirty="0">
              <a:latin typeface="Cambria Math" panose="02040503050406030204" pitchFamily="18" charset="0"/>
              <a:ea typeface="Cambria Math" panose="02040503050406030204" pitchFamily="18" charset="0"/>
            </a:endParaRPr>
          </a:p>
        </p:txBody>
      </p:sp>
      <p:sp>
        <p:nvSpPr>
          <p:cNvPr id="20" name="TextBox 19"/>
          <p:cNvSpPr txBox="1"/>
          <p:nvPr/>
        </p:nvSpPr>
        <p:spPr>
          <a:xfrm>
            <a:off x="2357500" y="3048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5x(2)</a:t>
            </a:r>
            <a:endParaRPr lang="en-US" sz="2800" dirty="0">
              <a:latin typeface="Cambria Math" panose="02040503050406030204" pitchFamily="18" charset="0"/>
              <a:ea typeface="Cambria Math" panose="02040503050406030204" pitchFamily="18" charset="0"/>
            </a:endParaRPr>
          </a:p>
        </p:txBody>
      </p:sp>
      <p:sp>
        <p:nvSpPr>
          <p:cNvPr id="21" name="TextBox 20"/>
          <p:cNvSpPr txBox="1"/>
          <p:nvPr/>
        </p:nvSpPr>
        <p:spPr>
          <a:xfrm>
            <a:off x="7081900" y="342900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(4)</a:t>
            </a:r>
            <a:endParaRPr lang="en-US" sz="2800" dirty="0">
              <a:latin typeface="Cambria Math" panose="02040503050406030204" pitchFamily="18" charset="0"/>
              <a:ea typeface="Cambria Math" panose="02040503050406030204" pitchFamily="18" charset="0"/>
            </a:endParaRPr>
          </a:p>
        </p:txBody>
      </p:sp>
      <p:sp>
        <p:nvSpPr>
          <p:cNvPr id="22" name="TextBox 21"/>
          <p:cNvSpPr txBox="1"/>
          <p:nvPr/>
        </p:nvSpPr>
        <p:spPr>
          <a:xfrm>
            <a:off x="5329300" y="3515380"/>
            <a:ext cx="1071500"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a:t>
            </a:r>
            <a:endParaRPr lang="en-US" sz="2800" dirty="0">
              <a:latin typeface="Cambria Math" panose="02040503050406030204" pitchFamily="18" charset="0"/>
              <a:ea typeface="Cambria Math" panose="02040503050406030204" pitchFamily="18" charset="0"/>
            </a:endParaRPr>
          </a:p>
        </p:txBody>
      </p:sp>
      <p:sp>
        <p:nvSpPr>
          <p:cNvPr id="23" name="TextBox 22"/>
          <p:cNvSpPr txBox="1"/>
          <p:nvPr/>
        </p:nvSpPr>
        <p:spPr>
          <a:xfrm>
            <a:off x="2396289" y="4343400"/>
            <a:ext cx="3284623" cy="954107"/>
          </a:xfrm>
          <a:prstGeom prst="rect">
            <a:avLst/>
          </a:prstGeom>
          <a:noFill/>
        </p:spPr>
        <p:txBody>
          <a:bodyPr wrap="square" rtlCol="0">
            <a:spAutoFit/>
          </a:bodyPr>
          <a:lstStyle/>
          <a:p>
            <a:pPr algn="ctr" rtl="0"/>
            <a:r>
              <a:rPr lang="en-US" sz="2800" dirty="0" smtClean="0">
                <a:solidFill>
                  <a:srgbClr val="FF0000"/>
                </a:solidFill>
                <a:latin typeface="Cambria Math" panose="02040503050406030204" pitchFamily="18" charset="0"/>
                <a:ea typeface="Cambria Math" panose="02040503050406030204" pitchFamily="18" charset="0"/>
              </a:rPr>
              <a:t>-</a:t>
            </a:r>
            <a:r>
              <a:rPr lang="en-US" sz="2800" dirty="0" smtClean="0">
                <a:latin typeface="Cambria Math" panose="02040503050406030204" pitchFamily="18" charset="0"/>
                <a:ea typeface="Cambria Math" panose="02040503050406030204" pitchFamily="18" charset="0"/>
              </a:rPr>
              <a:t>35x-15y = </a:t>
            </a:r>
            <a:r>
              <a:rPr lang="en-US" sz="2800" dirty="0">
                <a:solidFill>
                  <a:srgbClr val="FF0000"/>
                </a:solidFill>
                <a:latin typeface="Cambria Math" panose="02040503050406030204" pitchFamily="18" charset="0"/>
                <a:ea typeface="Cambria Math" panose="02040503050406030204" pitchFamily="18" charset="0"/>
              </a:rPr>
              <a:t>- </a:t>
            </a:r>
            <a:r>
              <a:rPr lang="en-US" sz="2800" dirty="0" smtClean="0">
                <a:latin typeface="Cambria Math" panose="02040503050406030204" pitchFamily="18" charset="0"/>
                <a:ea typeface="Cambria Math" panose="02040503050406030204" pitchFamily="18" charset="0"/>
              </a:rPr>
              <a:t>55</a:t>
            </a:r>
          </a:p>
          <a:p>
            <a:pPr algn="ctr" rtl="0"/>
            <a:r>
              <a:rPr lang="en-US" sz="2800" dirty="0" smtClean="0">
                <a:latin typeface="Cambria Math" panose="02040503050406030204" pitchFamily="18" charset="0"/>
                <a:ea typeface="Cambria Math" panose="02040503050406030204" pitchFamily="18" charset="0"/>
              </a:rPr>
              <a:t>        29y = 29</a:t>
            </a:r>
            <a:endParaRPr lang="en-US" sz="2800" dirty="0">
              <a:latin typeface="Cambria Math" panose="02040503050406030204" pitchFamily="18" charset="0"/>
              <a:ea typeface="Cambria Math" panose="02040503050406030204" pitchFamily="18" charset="0"/>
            </a:endParaRPr>
          </a:p>
        </p:txBody>
      </p:sp>
      <p:sp>
        <p:nvSpPr>
          <p:cNvPr id="24" name="TextBox 23"/>
          <p:cNvSpPr txBox="1"/>
          <p:nvPr/>
        </p:nvSpPr>
        <p:spPr>
          <a:xfrm>
            <a:off x="3457375" y="4201180"/>
            <a:ext cx="352625" cy="523220"/>
          </a:xfrm>
          <a:prstGeom prst="rect">
            <a:avLst/>
          </a:prstGeom>
          <a:noFill/>
        </p:spPr>
        <p:txBody>
          <a:bodyPr wrap="square" rtlCol="0">
            <a:spAutoFit/>
          </a:bodyPr>
          <a:lstStyle/>
          <a:p>
            <a:pPr algn="ctr" rtl="0"/>
            <a:r>
              <a:rPr lang="en-US" sz="2800" dirty="0" smtClean="0">
                <a:solidFill>
                  <a:srgbClr val="FF0000"/>
                </a:solidFill>
                <a:latin typeface="Cambria Math" panose="02040503050406030204" pitchFamily="18" charset="0"/>
                <a:ea typeface="Cambria Math" panose="02040503050406030204" pitchFamily="18" charset="0"/>
              </a:rPr>
              <a:t>+</a:t>
            </a:r>
            <a:endParaRPr lang="en-US" sz="2800" dirty="0">
              <a:solidFill>
                <a:srgbClr val="FF0000"/>
              </a:solidFill>
              <a:latin typeface="Cambria Math" panose="02040503050406030204" pitchFamily="18" charset="0"/>
              <a:ea typeface="Cambria Math" panose="02040503050406030204" pitchFamily="18" charset="0"/>
            </a:endParaRPr>
          </a:p>
        </p:txBody>
      </p:sp>
      <p:pic>
        <p:nvPicPr>
          <p:cNvPr id="1028"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89766" y="4724400"/>
            <a:ext cx="2091834" cy="15213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0804991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71</a:t>
            </a:fld>
            <a:endParaRPr lang="en-US" smtClean="0">
              <a:cs typeface="Arial" pitchFamily="34" charset="0"/>
            </a:endParaRPr>
          </a:p>
        </p:txBody>
      </p:sp>
      <p:sp>
        <p:nvSpPr>
          <p:cNvPr id="2" name="Content Placeholder 1"/>
          <p:cNvSpPr>
            <a:spLocks noGrp="1"/>
          </p:cNvSpPr>
          <p:nvPr>
            <p:ph idx="1"/>
          </p:nvPr>
        </p:nvSpPr>
        <p:spPr/>
        <p:txBody>
          <a:bodyPr/>
          <a:lstStyle/>
          <a:p>
            <a:pPr rtl="1"/>
            <a:r>
              <a:rPr lang="ar-SA" sz="2800" dirty="0"/>
              <a:t>وبالتعويض فى </a:t>
            </a:r>
            <a:r>
              <a:rPr lang="ar-SA" sz="2800" dirty="0" smtClean="0"/>
              <a:t>معادلة</a:t>
            </a:r>
            <a:r>
              <a:rPr lang="en-US" sz="2800" dirty="0" smtClean="0"/>
              <a:t> </a:t>
            </a:r>
            <a:r>
              <a:rPr lang="ar-SA" sz="2800" dirty="0" smtClean="0"/>
              <a:t>( 1) عن قيمة</a:t>
            </a:r>
            <a:r>
              <a:rPr lang="en-US" sz="2800" dirty="0" smtClean="0"/>
              <a:t>                       </a:t>
            </a:r>
            <a:r>
              <a:rPr lang="ar-SA" sz="2800" dirty="0"/>
              <a:t>ينتج أن</a:t>
            </a:r>
            <a:r>
              <a:rPr lang="en-US" sz="2800" dirty="0" smtClean="0"/>
              <a:t>                  </a:t>
            </a:r>
            <a:endParaRPr lang="en-US" sz="2800" b="1" dirty="0"/>
          </a:p>
          <a:p>
            <a:pPr rtl="1"/>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a:p>
            <a:pPr rtl="1"/>
            <a:r>
              <a:rPr lang="ar-SA" sz="2800" dirty="0"/>
              <a:t>أى أن الحل </a:t>
            </a:r>
            <a:r>
              <a:rPr lang="ar-SA" sz="2800" dirty="0" smtClean="0"/>
              <a:t>هو                   و</a:t>
            </a:r>
            <a:r>
              <a:rPr lang="en-US" sz="2800" dirty="0" smtClean="0"/>
              <a:t> </a:t>
            </a:r>
            <a:endParaRPr lang="en-US" sz="2800" b="1" dirty="0"/>
          </a:p>
        </p:txBody>
      </p:sp>
      <p:sp>
        <p:nvSpPr>
          <p:cNvPr id="7" name="TextBox 6"/>
          <p:cNvSpPr txBox="1"/>
          <p:nvPr/>
        </p:nvSpPr>
        <p:spPr>
          <a:xfrm>
            <a:off x="3467825" y="160020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Y=-1</a:t>
            </a:r>
            <a:endParaRPr lang="en-US" sz="2800" dirty="0">
              <a:latin typeface="Cambria Math" panose="02040503050406030204" pitchFamily="18" charset="0"/>
              <a:ea typeface="Cambria Math" panose="02040503050406030204" pitchFamily="18" charset="0"/>
            </a:endParaRPr>
          </a:p>
        </p:txBody>
      </p:sp>
      <p:sp>
        <p:nvSpPr>
          <p:cNvPr id="8" name="TextBox 7"/>
          <p:cNvSpPr txBox="1"/>
          <p:nvPr/>
        </p:nvSpPr>
        <p:spPr>
          <a:xfrm>
            <a:off x="1994338" y="22098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3x  - 5y = 8</a:t>
            </a:r>
            <a:endParaRPr lang="en-US" sz="2800" dirty="0">
              <a:latin typeface="Cambria Math" panose="02040503050406030204" pitchFamily="18" charset="0"/>
              <a:ea typeface="Cambria Math" panose="02040503050406030204" pitchFamily="18" charset="0"/>
            </a:endParaRPr>
          </a:p>
        </p:txBody>
      </p:sp>
      <p:sp>
        <p:nvSpPr>
          <p:cNvPr id="12" name="TextBox 11"/>
          <p:cNvSpPr txBox="1"/>
          <p:nvPr/>
        </p:nvSpPr>
        <p:spPr>
          <a:xfrm>
            <a:off x="1752600" y="26670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3x  - 5(-1) = 8</a:t>
            </a:r>
            <a:endParaRPr lang="en-US" sz="2800" dirty="0">
              <a:latin typeface="Cambria Math" panose="02040503050406030204" pitchFamily="18" charset="0"/>
              <a:ea typeface="Cambria Math" panose="02040503050406030204" pitchFamily="18" charset="0"/>
            </a:endParaRPr>
          </a:p>
        </p:txBody>
      </p:sp>
      <p:sp>
        <p:nvSpPr>
          <p:cNvPr id="13" name="TextBox 12"/>
          <p:cNvSpPr txBox="1"/>
          <p:nvPr/>
        </p:nvSpPr>
        <p:spPr>
          <a:xfrm>
            <a:off x="2367663" y="3210580"/>
            <a:ext cx="2509137" cy="523220"/>
          </a:xfrm>
          <a:prstGeom prst="rect">
            <a:avLst/>
          </a:prstGeom>
          <a:noFill/>
        </p:spPr>
        <p:txBody>
          <a:bodyPr wrap="square" rtlCol="0">
            <a:spAutoFit/>
          </a:bodyPr>
          <a:lstStyle/>
          <a:p>
            <a:pPr algn="ctr" rtl="0"/>
            <a:r>
              <a:rPr lang="en-US" sz="2800" i="1" dirty="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+ 5 = 8</a:t>
            </a:r>
            <a:endParaRPr lang="en-US" sz="2800" dirty="0">
              <a:latin typeface="Cambria Math" panose="02040503050406030204" pitchFamily="18" charset="0"/>
              <a:ea typeface="Cambria Math" panose="02040503050406030204" pitchFamily="18" charset="0"/>
            </a:endParaRPr>
          </a:p>
        </p:txBody>
      </p:sp>
      <p:sp>
        <p:nvSpPr>
          <p:cNvPr id="14" name="TextBox 13"/>
          <p:cNvSpPr txBox="1"/>
          <p:nvPr/>
        </p:nvSpPr>
        <p:spPr>
          <a:xfrm>
            <a:off x="2367663" y="3743980"/>
            <a:ext cx="2509137" cy="523220"/>
          </a:xfrm>
          <a:prstGeom prst="rect">
            <a:avLst/>
          </a:prstGeom>
          <a:noFill/>
        </p:spPr>
        <p:txBody>
          <a:bodyPr wrap="square" rtlCol="0">
            <a:spAutoFit/>
          </a:bodyPr>
          <a:lstStyle/>
          <a:p>
            <a:pPr algn="ctr" rtl="0"/>
            <a:r>
              <a:rPr lang="en-US" sz="2800" i="1" dirty="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8 - 5</a:t>
            </a:r>
            <a:endParaRPr lang="en-US" sz="2800" dirty="0">
              <a:latin typeface="Cambria Math" panose="02040503050406030204" pitchFamily="18" charset="0"/>
              <a:ea typeface="Cambria Math" panose="02040503050406030204" pitchFamily="18" charset="0"/>
            </a:endParaRPr>
          </a:p>
        </p:txBody>
      </p:sp>
      <p:sp>
        <p:nvSpPr>
          <p:cNvPr id="15" name="TextBox 14"/>
          <p:cNvSpPr txBox="1"/>
          <p:nvPr/>
        </p:nvSpPr>
        <p:spPr>
          <a:xfrm>
            <a:off x="2286000" y="4191000"/>
            <a:ext cx="2509137" cy="523220"/>
          </a:xfrm>
          <a:prstGeom prst="rect">
            <a:avLst/>
          </a:prstGeom>
          <a:noFill/>
        </p:spPr>
        <p:txBody>
          <a:bodyPr wrap="square" rtlCol="0">
            <a:spAutoFit/>
          </a:bodyPr>
          <a:lstStyle/>
          <a:p>
            <a:pPr algn="ctr" rtl="0"/>
            <a:r>
              <a:rPr lang="en-US" sz="2800" i="1" dirty="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a:t>
            </a:r>
            <a:r>
              <a:rPr lang="en-US" sz="2800" i="1" dirty="0">
                <a:latin typeface="Cambria Math" panose="02040503050406030204" pitchFamily="18" charset="0"/>
                <a:ea typeface="Cambria Math" panose="02040503050406030204" pitchFamily="18" charset="0"/>
              </a:rPr>
              <a:t>3</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2291463" y="4648200"/>
            <a:ext cx="2509137"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x  = 1</a:t>
            </a:r>
            <a:endParaRPr lang="en-US" sz="2800" dirty="0">
              <a:latin typeface="Cambria Math" panose="02040503050406030204" pitchFamily="18" charset="0"/>
              <a:ea typeface="Cambria Math" panose="02040503050406030204" pitchFamily="18" charset="0"/>
            </a:endParaRPr>
          </a:p>
        </p:txBody>
      </p:sp>
      <p:sp>
        <p:nvSpPr>
          <p:cNvPr id="17" name="TextBox 16"/>
          <p:cNvSpPr txBox="1"/>
          <p:nvPr/>
        </p:nvSpPr>
        <p:spPr>
          <a:xfrm>
            <a:off x="3848825" y="525780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Y=-1</a:t>
            </a:r>
            <a:endParaRPr lang="en-US" sz="2800" dirty="0">
              <a:latin typeface="Cambria Math" panose="02040503050406030204" pitchFamily="18" charset="0"/>
              <a:ea typeface="Cambria Math" panose="02040503050406030204" pitchFamily="18" charset="0"/>
            </a:endParaRPr>
          </a:p>
        </p:txBody>
      </p:sp>
      <p:sp>
        <p:nvSpPr>
          <p:cNvPr id="18" name="TextBox 17"/>
          <p:cNvSpPr txBox="1"/>
          <p:nvPr/>
        </p:nvSpPr>
        <p:spPr>
          <a:xfrm>
            <a:off x="5943600" y="5267980"/>
            <a:ext cx="1713775"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x=1</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25819279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72</a:t>
            </a:fld>
            <a:endParaRPr lang="en-US" smtClean="0">
              <a:cs typeface="Arial" pitchFamily="34" charset="0"/>
            </a:endParaRPr>
          </a:p>
        </p:txBody>
      </p:sp>
      <p:sp>
        <p:nvSpPr>
          <p:cNvPr id="2" name="Content Placeholder 1"/>
          <p:cNvSpPr>
            <a:spLocks noGrp="1"/>
          </p:cNvSpPr>
          <p:nvPr>
            <p:ph idx="1"/>
          </p:nvPr>
        </p:nvSpPr>
        <p:spPr/>
        <p:txBody>
          <a:bodyPr/>
          <a:lstStyle/>
          <a:p>
            <a:pPr rtl="1"/>
            <a:r>
              <a:rPr lang="ar-SA" sz="2800" dirty="0"/>
              <a:t>حل المعادلات </a:t>
            </a:r>
            <a:r>
              <a:rPr lang="ar-SA" sz="2800" dirty="0" smtClean="0"/>
              <a:t>التالية</a:t>
            </a:r>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p:txBody>
      </p:sp>
      <p:sp>
        <p:nvSpPr>
          <p:cNvPr id="8" name="TextBox 7"/>
          <p:cNvSpPr txBox="1"/>
          <p:nvPr/>
        </p:nvSpPr>
        <p:spPr>
          <a:xfrm>
            <a:off x="3137338" y="22098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9y  - 3 = 4y + 7</a:t>
            </a:r>
            <a:endParaRPr lang="en-US" sz="2800" dirty="0">
              <a:latin typeface="Cambria Math" panose="02040503050406030204" pitchFamily="18" charset="0"/>
              <a:ea typeface="Cambria Math" panose="02040503050406030204" pitchFamily="18" charset="0"/>
            </a:endParaRPr>
          </a:p>
        </p:txBody>
      </p:sp>
      <p:sp>
        <p:nvSpPr>
          <p:cNvPr id="12" name="TextBox 11"/>
          <p:cNvSpPr txBox="1"/>
          <p:nvPr/>
        </p:nvSpPr>
        <p:spPr>
          <a:xfrm>
            <a:off x="1554285" y="2667000"/>
            <a:ext cx="5532315"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3 (x  - 5) +(x + 2) =  4(x-1) +15</a:t>
            </a:r>
            <a:endParaRPr lang="en-US" sz="2800" dirty="0">
              <a:latin typeface="Cambria Math" panose="02040503050406030204" pitchFamily="18" charset="0"/>
              <a:ea typeface="Cambria Math" panose="02040503050406030204" pitchFamily="18" charset="0"/>
            </a:endParaRPr>
          </a:p>
        </p:txBody>
      </p:sp>
      <p:sp>
        <p:nvSpPr>
          <p:cNvPr id="13" name="TextBox 12"/>
          <p:cNvSpPr txBox="1"/>
          <p:nvPr/>
        </p:nvSpPr>
        <p:spPr>
          <a:xfrm>
            <a:off x="3434463" y="3210580"/>
            <a:ext cx="2509137" cy="954107"/>
          </a:xfrm>
          <a:prstGeom prst="rect">
            <a:avLst/>
          </a:prstGeom>
          <a:noFill/>
        </p:spPr>
        <p:txBody>
          <a:bodyPr wrap="square" rtlCol="0">
            <a:spAutoFit/>
          </a:bodyPr>
          <a:lstStyle/>
          <a:p>
            <a:pPr algn="ctr" rtl="0"/>
            <a:r>
              <a:rPr lang="en-US" sz="2800" i="1" u="sng" dirty="0" smtClean="0">
                <a:latin typeface="Cambria Math" panose="02040503050406030204" pitchFamily="18" charset="0"/>
                <a:ea typeface="Cambria Math" panose="02040503050406030204" pitchFamily="18" charset="0"/>
              </a:rPr>
              <a:t>4x  - 1 </a:t>
            </a:r>
            <a:r>
              <a:rPr lang="en-US" sz="2800" i="1" dirty="0" smtClean="0">
                <a:latin typeface="Cambria Math" panose="02040503050406030204" pitchFamily="18" charset="0"/>
                <a:ea typeface="Cambria Math" panose="02040503050406030204" pitchFamily="18" charset="0"/>
              </a:rPr>
              <a:t>= </a:t>
            </a:r>
            <a:r>
              <a:rPr lang="en-US" sz="2800" i="1" u="sng" dirty="0" smtClean="0">
                <a:latin typeface="Cambria Math" panose="02040503050406030204" pitchFamily="18" charset="0"/>
                <a:ea typeface="Cambria Math" panose="02040503050406030204" pitchFamily="18" charset="0"/>
              </a:rPr>
              <a:t>x + 8</a:t>
            </a:r>
          </a:p>
          <a:p>
            <a:pPr algn="ctr" rtl="0"/>
            <a:r>
              <a:rPr lang="en-US" sz="2800" i="1" dirty="0" smtClean="0">
                <a:latin typeface="Cambria Math" panose="02040503050406030204" pitchFamily="18" charset="0"/>
                <a:ea typeface="Cambria Math" panose="02040503050406030204" pitchFamily="18" charset="0"/>
              </a:rPr>
              <a:t>2              3</a:t>
            </a:r>
            <a:endParaRPr lang="en-US" sz="2800" dirty="0">
              <a:latin typeface="Cambria Math" panose="02040503050406030204" pitchFamily="18" charset="0"/>
              <a:ea typeface="Cambria Math" panose="02040503050406030204" pitchFamily="18" charset="0"/>
            </a:endParaRPr>
          </a:p>
        </p:txBody>
      </p:sp>
      <p:sp>
        <p:nvSpPr>
          <p:cNvPr id="19" name="Title 1"/>
          <p:cNvSpPr>
            <a:spLocks noGrp="1"/>
          </p:cNvSpPr>
          <p:nvPr>
            <p:ph type="title"/>
          </p:nvPr>
        </p:nvSpPr>
        <p:spPr>
          <a:xfrm>
            <a:off x="495300" y="274638"/>
            <a:ext cx="8648700" cy="1143000"/>
          </a:xfrm>
        </p:spPr>
        <p:txBody>
          <a:bodyPr/>
          <a:lstStyle/>
          <a:p>
            <a:pPr eaLnBrk="1" hangingPunct="1"/>
            <a:r>
              <a:rPr lang="ar-SA" dirty="0"/>
              <a:t>تمارين</a:t>
            </a:r>
            <a:endParaRPr lang="ar-SA" b="1" dirty="0" smtClean="0">
              <a:solidFill>
                <a:srgbClr val="376092"/>
              </a:solidFill>
              <a:cs typeface="Arial" pitchFamily="34" charset="0"/>
            </a:endParaRPr>
          </a:p>
        </p:txBody>
      </p:sp>
      <p:sp>
        <p:nvSpPr>
          <p:cNvPr id="20" name="TextBox 19"/>
          <p:cNvSpPr txBox="1"/>
          <p:nvPr/>
        </p:nvSpPr>
        <p:spPr>
          <a:xfrm>
            <a:off x="1143000" y="220980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1</a:t>
            </a:r>
            <a:endParaRPr lang="en-US" sz="2800" dirty="0">
              <a:latin typeface="Cambria Math" panose="02040503050406030204" pitchFamily="18" charset="0"/>
              <a:ea typeface="Cambria Math" panose="02040503050406030204" pitchFamily="18" charset="0"/>
            </a:endParaRPr>
          </a:p>
        </p:txBody>
      </p:sp>
      <p:sp>
        <p:nvSpPr>
          <p:cNvPr id="21" name="TextBox 20"/>
          <p:cNvSpPr txBox="1"/>
          <p:nvPr/>
        </p:nvSpPr>
        <p:spPr>
          <a:xfrm>
            <a:off x="1143000" y="267718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2</a:t>
            </a:r>
            <a:endParaRPr lang="en-US" sz="2800" dirty="0">
              <a:latin typeface="Cambria Math" panose="02040503050406030204" pitchFamily="18" charset="0"/>
              <a:ea typeface="Cambria Math" panose="02040503050406030204" pitchFamily="18" charset="0"/>
            </a:endParaRPr>
          </a:p>
        </p:txBody>
      </p:sp>
      <p:sp>
        <p:nvSpPr>
          <p:cNvPr id="22" name="TextBox 21"/>
          <p:cNvSpPr txBox="1"/>
          <p:nvPr/>
        </p:nvSpPr>
        <p:spPr>
          <a:xfrm>
            <a:off x="1143000" y="313438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3</a:t>
            </a:r>
            <a:endParaRPr lang="en-US" sz="2800" dirty="0">
              <a:latin typeface="Cambria Math" panose="02040503050406030204" pitchFamily="18" charset="0"/>
              <a:ea typeface="Cambria Math" panose="02040503050406030204" pitchFamily="18" charset="0"/>
            </a:endParaRPr>
          </a:p>
        </p:txBody>
      </p:sp>
      <p:sp>
        <p:nvSpPr>
          <p:cNvPr id="23" name="TextBox 22"/>
          <p:cNvSpPr txBox="1"/>
          <p:nvPr/>
        </p:nvSpPr>
        <p:spPr>
          <a:xfrm>
            <a:off x="1143000" y="420118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4</a:t>
            </a:r>
            <a:endParaRPr lang="en-US" sz="2800" dirty="0">
              <a:latin typeface="Cambria Math" panose="02040503050406030204" pitchFamily="18" charset="0"/>
              <a:ea typeface="Cambria Math" panose="02040503050406030204" pitchFamily="18" charset="0"/>
            </a:endParaRPr>
          </a:p>
        </p:txBody>
      </p:sp>
      <p:sp>
        <p:nvSpPr>
          <p:cNvPr id="24" name="TextBox 23"/>
          <p:cNvSpPr txBox="1"/>
          <p:nvPr/>
        </p:nvSpPr>
        <p:spPr>
          <a:xfrm>
            <a:off x="3352800" y="4151293"/>
            <a:ext cx="4724400" cy="954107"/>
          </a:xfrm>
          <a:prstGeom prst="rect">
            <a:avLst/>
          </a:prstGeom>
          <a:noFill/>
        </p:spPr>
        <p:txBody>
          <a:bodyPr wrap="square" rtlCol="0">
            <a:spAutoFit/>
          </a:bodyPr>
          <a:lstStyle/>
          <a:p>
            <a:pPr algn="ctr" rtl="0"/>
            <a:r>
              <a:rPr lang="en-US" sz="2800" i="1" u="sng" dirty="0">
                <a:latin typeface="Cambria Math" panose="02040503050406030204" pitchFamily="18" charset="0"/>
                <a:ea typeface="Cambria Math" panose="02040503050406030204" pitchFamily="18" charset="0"/>
              </a:rPr>
              <a:t>2</a:t>
            </a:r>
            <a:r>
              <a:rPr lang="en-US" sz="2800" i="1" u="sng" dirty="0" smtClean="0">
                <a:latin typeface="Cambria Math" panose="02040503050406030204" pitchFamily="18" charset="0"/>
                <a:ea typeface="Cambria Math" panose="02040503050406030204" pitchFamily="18" charset="0"/>
              </a:rPr>
              <a:t>x  + 1 </a:t>
            </a:r>
            <a:r>
              <a:rPr lang="en-US" sz="2800" i="1" dirty="0" smtClean="0">
                <a:latin typeface="Cambria Math" panose="02040503050406030204" pitchFamily="18" charset="0"/>
                <a:ea typeface="Cambria Math" panose="02040503050406030204" pitchFamily="18" charset="0"/>
              </a:rPr>
              <a:t> + </a:t>
            </a:r>
            <a:r>
              <a:rPr lang="en-US" sz="2800" i="1" u="sng" dirty="0" smtClean="0">
                <a:latin typeface="Cambria Math" panose="02040503050406030204" pitchFamily="18" charset="0"/>
                <a:ea typeface="Cambria Math" panose="02040503050406030204" pitchFamily="18" charset="0"/>
              </a:rPr>
              <a:t>x – 1</a:t>
            </a:r>
            <a:r>
              <a:rPr lang="en-US" sz="2800" i="1" dirty="0" smtClean="0">
                <a:latin typeface="Cambria Math" panose="02040503050406030204" pitchFamily="18" charset="0"/>
                <a:ea typeface="Cambria Math" panose="02040503050406030204" pitchFamily="18" charset="0"/>
              </a:rPr>
              <a:t>  =  </a:t>
            </a:r>
            <a:r>
              <a:rPr lang="en-US" sz="2800" i="1" u="sng" dirty="0" smtClean="0">
                <a:latin typeface="Cambria Math" panose="02040503050406030204" pitchFamily="18" charset="0"/>
                <a:ea typeface="Cambria Math" panose="02040503050406030204" pitchFamily="18" charset="0"/>
              </a:rPr>
              <a:t>7x-2</a:t>
            </a:r>
          </a:p>
          <a:p>
            <a:pPr algn="ctr" rtl="0"/>
            <a:r>
              <a:rPr lang="en-US" sz="2800" i="1" dirty="0" smtClean="0">
                <a:latin typeface="Cambria Math" panose="02040503050406030204" pitchFamily="18" charset="0"/>
                <a:ea typeface="Cambria Math" panose="02040503050406030204" pitchFamily="18" charset="0"/>
              </a:rPr>
              <a:t>   2              5</a:t>
            </a:r>
            <a:r>
              <a:rPr lang="en-US" sz="2800" dirty="0">
                <a:latin typeface="Cambria Math" panose="02040503050406030204" pitchFamily="18" charset="0"/>
                <a:ea typeface="Cambria Math" panose="02040503050406030204" pitchFamily="18" charset="0"/>
              </a:rPr>
              <a:t> </a:t>
            </a:r>
            <a:r>
              <a:rPr lang="en-US" sz="2800" dirty="0" smtClean="0">
                <a:latin typeface="Cambria Math" panose="02040503050406030204" pitchFamily="18" charset="0"/>
                <a:ea typeface="Cambria Math" panose="02040503050406030204" pitchFamily="18" charset="0"/>
              </a:rPr>
              <a:t>             4</a:t>
            </a:r>
            <a:endParaRPr lang="en-US" sz="2800" i="1" dirty="0" smtClean="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28169651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73</a:t>
            </a:fld>
            <a:endParaRPr lang="en-US" smtClean="0">
              <a:cs typeface="Arial" pitchFamily="34" charset="0"/>
            </a:endParaRPr>
          </a:p>
        </p:txBody>
      </p:sp>
      <p:sp>
        <p:nvSpPr>
          <p:cNvPr id="2" name="Content Placeholder 1"/>
          <p:cNvSpPr>
            <a:spLocks noGrp="1"/>
          </p:cNvSpPr>
          <p:nvPr>
            <p:ph idx="1"/>
          </p:nvPr>
        </p:nvSpPr>
        <p:spPr/>
        <p:txBody>
          <a:bodyPr/>
          <a:lstStyle/>
          <a:p>
            <a:pPr rtl="1"/>
            <a:r>
              <a:rPr lang="ar-SA" sz="2800" dirty="0"/>
              <a:t>حل المعادلات </a:t>
            </a:r>
            <a:r>
              <a:rPr lang="ar-SA" sz="2800" dirty="0" smtClean="0"/>
              <a:t>التالية</a:t>
            </a:r>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p:txBody>
      </p:sp>
      <p:sp>
        <p:nvSpPr>
          <p:cNvPr id="8" name="TextBox 7"/>
          <p:cNvSpPr txBox="1"/>
          <p:nvPr/>
        </p:nvSpPr>
        <p:spPr>
          <a:xfrm>
            <a:off x="3137338" y="220980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5x – y = 17</a:t>
            </a:r>
            <a:endParaRPr lang="en-US" sz="2800" dirty="0">
              <a:latin typeface="Cambria Math" panose="02040503050406030204" pitchFamily="18" charset="0"/>
              <a:ea typeface="Cambria Math" panose="02040503050406030204" pitchFamily="18" charset="0"/>
            </a:endParaRPr>
          </a:p>
        </p:txBody>
      </p:sp>
      <p:sp>
        <p:nvSpPr>
          <p:cNvPr id="19" name="Title 1"/>
          <p:cNvSpPr>
            <a:spLocks noGrp="1"/>
          </p:cNvSpPr>
          <p:nvPr>
            <p:ph type="title"/>
          </p:nvPr>
        </p:nvSpPr>
        <p:spPr>
          <a:xfrm>
            <a:off x="495300" y="274638"/>
            <a:ext cx="8648700" cy="1143000"/>
          </a:xfrm>
        </p:spPr>
        <p:txBody>
          <a:bodyPr/>
          <a:lstStyle/>
          <a:p>
            <a:pPr eaLnBrk="1" hangingPunct="1"/>
            <a:r>
              <a:rPr lang="ar-SA" dirty="0"/>
              <a:t>تمارين</a:t>
            </a:r>
            <a:endParaRPr lang="ar-SA" b="1" dirty="0" smtClean="0">
              <a:solidFill>
                <a:srgbClr val="376092"/>
              </a:solidFill>
              <a:cs typeface="Arial" pitchFamily="34" charset="0"/>
            </a:endParaRPr>
          </a:p>
        </p:txBody>
      </p:sp>
      <p:sp>
        <p:nvSpPr>
          <p:cNvPr id="20" name="TextBox 19"/>
          <p:cNvSpPr txBox="1"/>
          <p:nvPr/>
        </p:nvSpPr>
        <p:spPr>
          <a:xfrm>
            <a:off x="1143000" y="220980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5</a:t>
            </a:r>
            <a:endParaRPr lang="en-US" sz="2800" dirty="0">
              <a:latin typeface="Cambria Math" panose="02040503050406030204" pitchFamily="18" charset="0"/>
              <a:ea typeface="Cambria Math" panose="02040503050406030204" pitchFamily="18" charset="0"/>
            </a:endParaRPr>
          </a:p>
        </p:txBody>
      </p:sp>
      <p:sp>
        <p:nvSpPr>
          <p:cNvPr id="21" name="TextBox 20"/>
          <p:cNvSpPr txBox="1"/>
          <p:nvPr/>
        </p:nvSpPr>
        <p:spPr>
          <a:xfrm>
            <a:off x="1143000" y="3820180"/>
            <a:ext cx="399744" cy="523220"/>
          </a:xfrm>
          <a:prstGeom prst="rect">
            <a:avLst/>
          </a:prstGeom>
          <a:noFill/>
        </p:spPr>
        <p:txBody>
          <a:bodyPr wrap="square" rtlCol="0">
            <a:spAutoFit/>
          </a:bodyPr>
          <a:lstStyle/>
          <a:p>
            <a:pPr algn="ctr" rtl="0"/>
            <a:r>
              <a:rPr lang="en-US" sz="2800" dirty="0" smtClean="0">
                <a:latin typeface="Cambria Math" panose="02040503050406030204" pitchFamily="18" charset="0"/>
                <a:ea typeface="Cambria Math" panose="02040503050406030204" pitchFamily="18" charset="0"/>
              </a:rPr>
              <a:t>6</a:t>
            </a:r>
            <a:endParaRPr lang="en-US" sz="2800" dirty="0">
              <a:latin typeface="Cambria Math" panose="02040503050406030204" pitchFamily="18" charset="0"/>
              <a:ea typeface="Cambria Math" panose="02040503050406030204" pitchFamily="18" charset="0"/>
            </a:endParaRPr>
          </a:p>
        </p:txBody>
      </p:sp>
      <p:sp>
        <p:nvSpPr>
          <p:cNvPr id="14" name="TextBox 13"/>
          <p:cNvSpPr txBox="1"/>
          <p:nvPr/>
        </p:nvSpPr>
        <p:spPr>
          <a:xfrm>
            <a:off x="3124200" y="2677180"/>
            <a:ext cx="3339662" cy="523220"/>
          </a:xfrm>
          <a:prstGeom prst="rect">
            <a:avLst/>
          </a:prstGeom>
          <a:noFill/>
        </p:spPr>
        <p:txBody>
          <a:bodyPr wrap="square" rtlCol="0">
            <a:spAutoFit/>
          </a:bodyPr>
          <a:lstStyle/>
          <a:p>
            <a:pPr algn="ctr" rtl="0"/>
            <a:r>
              <a:rPr lang="en-US" sz="2800" i="1" dirty="0" smtClean="0">
                <a:latin typeface="Cambria Math" panose="02040503050406030204" pitchFamily="18" charset="0"/>
                <a:ea typeface="Cambria Math" panose="02040503050406030204" pitchFamily="18" charset="0"/>
              </a:rPr>
              <a:t>2x + y = 4</a:t>
            </a:r>
            <a:endParaRPr lang="en-US" sz="2800" dirty="0">
              <a:latin typeface="Cambria Math" panose="02040503050406030204" pitchFamily="18" charset="0"/>
              <a:ea typeface="Cambria Math" panose="02040503050406030204" pitchFamily="18" charset="0"/>
            </a:endParaRPr>
          </a:p>
        </p:txBody>
      </p:sp>
      <p:sp>
        <p:nvSpPr>
          <p:cNvPr id="15" name="TextBox 14"/>
          <p:cNvSpPr txBox="1"/>
          <p:nvPr/>
        </p:nvSpPr>
        <p:spPr>
          <a:xfrm>
            <a:off x="2895600" y="3972580"/>
            <a:ext cx="3339662" cy="523220"/>
          </a:xfrm>
          <a:prstGeom prst="rect">
            <a:avLst/>
          </a:prstGeom>
          <a:noFill/>
        </p:spPr>
        <p:txBody>
          <a:bodyPr wrap="square" rtlCol="0">
            <a:spAutoFit/>
          </a:bodyPr>
          <a:lstStyle/>
          <a:p>
            <a:pPr algn="ctr" rtl="0"/>
            <a:r>
              <a:rPr lang="en-US" sz="2800" i="1" dirty="0">
                <a:latin typeface="Cambria Math" panose="02040503050406030204" pitchFamily="18" charset="0"/>
                <a:ea typeface="Cambria Math" panose="02040503050406030204" pitchFamily="18" charset="0"/>
              </a:rPr>
              <a:t>3</a:t>
            </a:r>
            <a:r>
              <a:rPr lang="en-US" sz="2800" i="1" dirty="0" smtClean="0">
                <a:latin typeface="Cambria Math" panose="02040503050406030204" pitchFamily="18" charset="0"/>
                <a:ea typeface="Cambria Math" panose="02040503050406030204" pitchFamily="18" charset="0"/>
              </a:rPr>
              <a:t>x + 7y = 8</a:t>
            </a:r>
            <a:endParaRPr lang="en-US" sz="2800" dirty="0">
              <a:latin typeface="Cambria Math" panose="02040503050406030204" pitchFamily="18" charset="0"/>
              <a:ea typeface="Cambria Math" panose="02040503050406030204" pitchFamily="18" charset="0"/>
            </a:endParaRPr>
          </a:p>
        </p:txBody>
      </p:sp>
      <p:sp>
        <p:nvSpPr>
          <p:cNvPr id="16" name="TextBox 15"/>
          <p:cNvSpPr txBox="1"/>
          <p:nvPr/>
        </p:nvSpPr>
        <p:spPr>
          <a:xfrm>
            <a:off x="2895600" y="4429780"/>
            <a:ext cx="3339662" cy="523220"/>
          </a:xfrm>
          <a:prstGeom prst="rect">
            <a:avLst/>
          </a:prstGeom>
          <a:noFill/>
        </p:spPr>
        <p:txBody>
          <a:bodyPr wrap="square" rtlCol="0">
            <a:spAutoFit/>
          </a:bodyPr>
          <a:lstStyle/>
          <a:p>
            <a:pPr algn="ctr" rtl="0"/>
            <a:r>
              <a:rPr lang="en-US" sz="2800" i="1" dirty="0">
                <a:latin typeface="Cambria Math" panose="02040503050406030204" pitchFamily="18" charset="0"/>
                <a:ea typeface="Cambria Math" panose="02040503050406030204" pitchFamily="18" charset="0"/>
              </a:rPr>
              <a:t>5</a:t>
            </a:r>
            <a:r>
              <a:rPr lang="en-US" sz="2800" i="1" dirty="0" smtClean="0">
                <a:latin typeface="Cambria Math" panose="02040503050406030204" pitchFamily="18" charset="0"/>
                <a:ea typeface="Cambria Math" panose="02040503050406030204" pitchFamily="18" charset="0"/>
              </a:rPr>
              <a:t>x </a:t>
            </a:r>
            <a:r>
              <a:rPr lang="en-US" sz="2800" i="1" dirty="0">
                <a:latin typeface="Cambria Math" panose="02040503050406030204" pitchFamily="18" charset="0"/>
                <a:ea typeface="Cambria Math" panose="02040503050406030204" pitchFamily="18" charset="0"/>
              </a:rPr>
              <a:t>-</a:t>
            </a:r>
            <a:r>
              <a:rPr lang="en-US" sz="2800" i="1" dirty="0" smtClean="0">
                <a:latin typeface="Cambria Math" panose="02040503050406030204" pitchFamily="18" charset="0"/>
                <a:ea typeface="Cambria Math" panose="02040503050406030204" pitchFamily="18" charset="0"/>
              </a:rPr>
              <a:t> 3y = 6</a:t>
            </a:r>
            <a:endParaRPr lang="en-US" sz="2800" dirty="0">
              <a:latin typeface="Cambria Math" panose="02040503050406030204" pitchFamily="18" charset="0"/>
              <a:ea typeface="Cambria Math" panose="02040503050406030204" pitchFamily="18" charset="0"/>
            </a:endParaRPr>
          </a:p>
        </p:txBody>
      </p:sp>
    </p:spTree>
    <p:extLst>
      <p:ext uri="{BB962C8B-B14F-4D97-AF65-F5344CB8AC3E}">
        <p14:creationId xmlns="" xmlns:p14="http://schemas.microsoft.com/office/powerpoint/2010/main" val="12730105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الرابعـــة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74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حل مسائل البرمجة الخطية</a:t>
            </a:r>
            <a:endParaRPr lang="ar-SA" dirty="0"/>
          </a:p>
        </p:txBody>
      </p:sp>
      <p:sp>
        <p:nvSpPr>
          <p:cNvPr id="3" name="عنصر نائب للمحتوى 2"/>
          <p:cNvSpPr>
            <a:spLocks noGrp="1"/>
          </p:cNvSpPr>
          <p:nvPr>
            <p:ph idx="1"/>
          </p:nvPr>
        </p:nvSpPr>
        <p:spPr/>
        <p:txBody>
          <a:bodyPr/>
          <a:lstStyle/>
          <a:p>
            <a:pPr rtl="1" eaLnBrk="1" hangingPunct="1">
              <a:buFont typeface="Wingdings" pitchFamily="2" charset="2"/>
              <a:buChar char="ü"/>
            </a:pPr>
            <a:r>
              <a:rPr lang="en-US" b="1" dirty="0" smtClean="0">
                <a:solidFill>
                  <a:schemeClr val="accent2"/>
                </a:solidFill>
                <a:latin typeface="Rockwell" pitchFamily="18" charset="0"/>
                <a:cs typeface="Arabic Transparent" pitchFamily="2" charset="-78"/>
              </a:rPr>
              <a:t>Graphical  Method</a:t>
            </a:r>
            <a:r>
              <a:rPr lang="ar-SA" b="1" dirty="0" smtClean="0">
                <a:solidFill>
                  <a:schemeClr val="accent2"/>
                </a:solidFill>
                <a:latin typeface="Rockwell" pitchFamily="18" charset="0"/>
                <a:cs typeface="Arabic Transparent" pitchFamily="2" charset="-78"/>
              </a:rPr>
              <a:t>  </a:t>
            </a:r>
            <a:r>
              <a:rPr lang="ar-SA" b="1" dirty="0" smtClean="0">
                <a:solidFill>
                  <a:srgbClr val="660066"/>
                </a:solidFill>
                <a:cs typeface="Arabic Transparent" pitchFamily="2" charset="-78"/>
              </a:rPr>
              <a:t>طريقة الرسم البياني</a:t>
            </a:r>
            <a:endParaRPr lang="en-US" b="1" dirty="0" smtClean="0">
              <a:solidFill>
                <a:srgbClr val="CC00CC"/>
              </a:solidFill>
              <a:latin typeface="Rockwell" pitchFamily="18" charset="0"/>
              <a:cs typeface="Arabic Transparent" pitchFamily="2" charset="-78"/>
            </a:endParaRPr>
          </a:p>
          <a:p>
            <a:pPr algn="r" rtl="1" eaLnBrk="1" hangingPunct="1"/>
            <a:r>
              <a:rPr lang="en-US" b="1" dirty="0" smtClean="0">
                <a:solidFill>
                  <a:schemeClr val="accent2"/>
                </a:solidFill>
                <a:latin typeface="Rockwell" pitchFamily="18" charset="0"/>
                <a:cs typeface="Arabic Transparent" pitchFamily="2" charset="-78"/>
              </a:rPr>
              <a:t>     </a:t>
            </a:r>
          </a:p>
          <a:p>
            <a:pPr rtl="1" eaLnBrk="1" hangingPunct="1">
              <a:buFont typeface="Wingdings" pitchFamily="2" charset="2"/>
              <a:buChar char="ü"/>
            </a:pPr>
            <a:r>
              <a:rPr lang="en-US" b="1" dirty="0" smtClean="0">
                <a:solidFill>
                  <a:schemeClr val="accent2"/>
                </a:solidFill>
                <a:latin typeface="Rockwell" pitchFamily="18" charset="0"/>
                <a:cs typeface="Arabic Transparent" pitchFamily="2" charset="-78"/>
              </a:rPr>
              <a:t>Simplex Method</a:t>
            </a:r>
            <a:r>
              <a:rPr lang="ar-SA" b="1" dirty="0" smtClean="0">
                <a:solidFill>
                  <a:schemeClr val="accent2"/>
                </a:solidFill>
                <a:latin typeface="Rockwell" pitchFamily="18" charset="0"/>
                <a:cs typeface="Arabic Transparent" pitchFamily="2" charset="-78"/>
              </a:rPr>
              <a:t>    </a:t>
            </a:r>
            <a:r>
              <a:rPr lang="ar-SA" b="1" dirty="0" smtClean="0">
                <a:solidFill>
                  <a:srgbClr val="660066"/>
                </a:solidFill>
                <a:latin typeface="Rockwell" pitchFamily="18" charset="0"/>
                <a:cs typeface="Arabic Transparent" pitchFamily="2" charset="-78"/>
              </a:rPr>
              <a:t>طريقة </a:t>
            </a:r>
            <a:r>
              <a:rPr lang="ar-SA" b="1" dirty="0" err="1" smtClean="0">
                <a:solidFill>
                  <a:srgbClr val="660066"/>
                </a:solidFill>
                <a:latin typeface="Rockwell" pitchFamily="18" charset="0"/>
                <a:cs typeface="Arabic Transparent" pitchFamily="2" charset="-78"/>
              </a:rPr>
              <a:t>السمبلكس</a:t>
            </a:r>
            <a:r>
              <a:rPr lang="ar-SA" b="1" dirty="0" smtClean="0">
                <a:solidFill>
                  <a:srgbClr val="660066"/>
                </a:solidFill>
                <a:latin typeface="Rockwell" pitchFamily="18" charset="0"/>
                <a:cs typeface="Arabic Transparent" pitchFamily="2" charset="-78"/>
              </a:rPr>
              <a:t> </a:t>
            </a:r>
            <a:endParaRPr lang="en-US" b="1" dirty="0" smtClean="0">
              <a:solidFill>
                <a:schemeClr val="accent2"/>
              </a:solidFill>
              <a:latin typeface="Rockwell" pitchFamily="18" charset="0"/>
              <a:cs typeface="Arabic Transparent" pitchFamily="2" charset="-78"/>
            </a:endParaRPr>
          </a:p>
          <a:p>
            <a:pPr rtl="1" eaLnBrk="1" hangingPunct="1"/>
            <a:endParaRPr lang="en-US" b="1" dirty="0" smtClean="0">
              <a:solidFill>
                <a:srgbClr val="660066"/>
              </a:solidFill>
              <a:cs typeface="Arabic Transparent" pitchFamily="2" charset="-78"/>
            </a:endParaRPr>
          </a:p>
          <a:p>
            <a:pPr rtl="1" eaLnBrk="1" hangingPunct="1">
              <a:buFont typeface="Wingdings" pitchFamily="2" charset="2"/>
              <a:buChar char="Ø"/>
            </a:pPr>
            <a:r>
              <a:rPr lang="en-US" sz="3600" dirty="0" smtClean="0">
                <a:solidFill>
                  <a:srgbClr val="660066"/>
                </a:solidFill>
                <a:cs typeface="Arabic Transparent" pitchFamily="2" charset="-78"/>
              </a:rPr>
              <a:t>  </a:t>
            </a:r>
            <a:r>
              <a:rPr lang="ar-SA" sz="3600" dirty="0" smtClean="0">
                <a:cs typeface="Arabic Transparent" pitchFamily="2" charset="-78"/>
              </a:rPr>
              <a:t>يعتمد على عدد المتغيرات في المسألة</a:t>
            </a:r>
            <a:endParaRPr lang="en-US" sz="3600" dirty="0" smtClean="0">
              <a:latin typeface="Rockwell" pitchFamily="18" charset="0"/>
              <a:cs typeface="Arabic Transparen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75</a:t>
            </a:fld>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MCS HALA HIGH" pitchFamily="2" charset="-78"/>
              </a:rPr>
              <a:t>خصائص معالجة مشاكل البرمجة الخطية</a:t>
            </a:r>
            <a:endParaRPr lang="ar-SA" dirty="0"/>
          </a:p>
        </p:txBody>
      </p:sp>
      <p:sp>
        <p:nvSpPr>
          <p:cNvPr id="3" name="عنصر نائب للمحتوى 2"/>
          <p:cNvSpPr>
            <a:spLocks noGrp="1"/>
          </p:cNvSpPr>
          <p:nvPr>
            <p:ph idx="1"/>
          </p:nvPr>
        </p:nvSpPr>
        <p:spPr/>
        <p:txBody>
          <a:bodyPr/>
          <a:lstStyle/>
          <a:p>
            <a:pPr rtl="1" eaLnBrk="1" hangingPunct="1">
              <a:lnSpc>
                <a:spcPct val="90000"/>
              </a:lnSpc>
              <a:buFont typeface="Wingdings" pitchFamily="2" charset="2"/>
              <a:buChar char="ü"/>
            </a:pPr>
            <a:r>
              <a:rPr lang="ar-SA" sz="3600" dirty="0" smtClean="0">
                <a:solidFill>
                  <a:srgbClr val="660066"/>
                </a:solidFill>
                <a:cs typeface="Arial" pitchFamily="34" charset="0"/>
              </a:rPr>
              <a:t> </a:t>
            </a:r>
            <a:r>
              <a:rPr lang="ar-SA" b="1" dirty="0" smtClean="0">
                <a:solidFill>
                  <a:srgbClr val="660066"/>
                </a:solidFill>
              </a:rPr>
              <a:t>تقع جميع الحلول الممكنة في منطقة محدبة, وتكون مجموعة نقاطها مجموعة محدبة.</a:t>
            </a:r>
          </a:p>
          <a:p>
            <a:pPr rtl="1" eaLnBrk="1" hangingPunct="1">
              <a:lnSpc>
                <a:spcPct val="90000"/>
              </a:lnSpc>
            </a:pPr>
            <a:r>
              <a:rPr lang="ar-SA" dirty="0" smtClean="0">
                <a:solidFill>
                  <a:srgbClr val="660066"/>
                </a:solidFill>
              </a:rPr>
              <a:t>   </a:t>
            </a:r>
            <a:r>
              <a:rPr lang="ar-SA" sz="3600" b="1" u="sng" dirty="0" smtClean="0">
                <a:solidFill>
                  <a:schemeClr val="tx2"/>
                </a:solidFill>
                <a:latin typeface="Lucida Sans Unicode" pitchFamily="34" charset="0"/>
                <a:cs typeface="Arabic Transparent" pitchFamily="2" charset="-78"/>
              </a:rPr>
              <a:t>المنطقة المحدبة:</a:t>
            </a:r>
            <a:r>
              <a:rPr lang="ar-SA" dirty="0" smtClean="0">
                <a:solidFill>
                  <a:srgbClr val="660066"/>
                </a:solidFill>
              </a:rPr>
              <a:t> </a:t>
            </a:r>
            <a:r>
              <a:rPr lang="ar-SA" b="1" dirty="0" smtClean="0">
                <a:solidFill>
                  <a:srgbClr val="660066"/>
                </a:solidFill>
              </a:rPr>
              <a:t>هي المنطقة التي تكون فيها كل النقاط الواقعة على </a:t>
            </a:r>
            <a:r>
              <a:rPr lang="ar-SA" b="1" dirty="0" smtClean="0">
                <a:solidFill>
                  <a:srgbClr val="660066"/>
                </a:solidFill>
                <a:cs typeface="Arial" pitchFamily="34" charset="0"/>
              </a:rPr>
              <a:t> </a:t>
            </a:r>
            <a:r>
              <a:rPr lang="ar-SA" b="1" dirty="0" err="1" smtClean="0">
                <a:solidFill>
                  <a:srgbClr val="660066"/>
                </a:solidFill>
                <a:cs typeface="Arial" pitchFamily="34" charset="0"/>
              </a:rPr>
              <a:t>الخط</a:t>
            </a:r>
            <a:r>
              <a:rPr lang="ar-SA" b="1" dirty="0" err="1" smtClean="0">
                <a:solidFill>
                  <a:srgbClr val="660066"/>
                </a:solidFill>
              </a:rPr>
              <a:t>المستقيم</a:t>
            </a:r>
            <a:r>
              <a:rPr lang="ar-SA" b="1" dirty="0" smtClean="0">
                <a:solidFill>
                  <a:srgbClr val="660066"/>
                </a:solidFill>
              </a:rPr>
              <a:t> </a:t>
            </a:r>
            <a:r>
              <a:rPr lang="ar-SA" b="1" dirty="0" smtClean="0">
                <a:solidFill>
                  <a:srgbClr val="660066"/>
                </a:solidFill>
                <a:cs typeface="Arial" pitchFamily="34" charset="0"/>
              </a:rPr>
              <a:t> </a:t>
            </a:r>
            <a:r>
              <a:rPr lang="ar-SA" dirty="0" smtClean="0">
                <a:solidFill>
                  <a:srgbClr val="660066"/>
                </a:solidFill>
                <a:cs typeface="Arial" pitchFamily="34" charset="0"/>
              </a:rPr>
              <a:t>الموصل </a:t>
            </a:r>
            <a:r>
              <a:rPr lang="ar-SA" dirty="0" smtClean="0">
                <a:solidFill>
                  <a:srgbClr val="660066"/>
                </a:solidFill>
              </a:rPr>
              <a:t>بين </a:t>
            </a:r>
            <a:r>
              <a:rPr lang="ar-SA" dirty="0" smtClean="0">
                <a:solidFill>
                  <a:srgbClr val="660066"/>
                </a:solidFill>
                <a:cs typeface="Arial" pitchFamily="34" charset="0"/>
              </a:rPr>
              <a:t> أي </a:t>
            </a:r>
            <a:r>
              <a:rPr lang="ar-SA" dirty="0" smtClean="0">
                <a:solidFill>
                  <a:srgbClr val="660066"/>
                </a:solidFill>
              </a:rPr>
              <a:t>نقطتين تقع كذلك في المنطقة المحدبة </a:t>
            </a:r>
            <a:r>
              <a:rPr lang="ar-SA" b="1" dirty="0" smtClean="0">
                <a:solidFill>
                  <a:srgbClr val="660066"/>
                </a:solidFill>
              </a:rPr>
              <a:t>نفسها.</a:t>
            </a:r>
          </a:p>
          <a:p>
            <a:pPr rtl="1" eaLnBrk="1" hangingPunct="1">
              <a:lnSpc>
                <a:spcPct val="90000"/>
              </a:lnSpc>
            </a:pPr>
            <a:endParaRPr lang="ar-SA" b="1" dirty="0" smtClean="0">
              <a:solidFill>
                <a:srgbClr val="660066"/>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76</a:t>
            </a:fld>
            <a:endParaRPr lang="en-US"/>
          </a:p>
        </p:txBody>
      </p:sp>
      <p:sp>
        <p:nvSpPr>
          <p:cNvPr id="5" name="Line 13"/>
          <p:cNvSpPr>
            <a:spLocks noChangeShapeType="1"/>
          </p:cNvSpPr>
          <p:nvPr/>
        </p:nvSpPr>
        <p:spPr bwMode="auto">
          <a:xfrm flipV="1">
            <a:off x="6934200" y="4267200"/>
            <a:ext cx="533400" cy="990600"/>
          </a:xfrm>
          <a:prstGeom prst="line">
            <a:avLst/>
          </a:prstGeom>
          <a:noFill/>
          <a:ln w="22225">
            <a:solidFill>
              <a:srgbClr val="008000"/>
            </a:solidFill>
            <a:round/>
            <a:headEnd type="oval" w="med" len="med"/>
            <a:tailEnd type="oval" w="med" len="med"/>
          </a:ln>
        </p:spPr>
        <p:txBody>
          <a:bodyPr/>
          <a:lstStyle/>
          <a:p>
            <a:endParaRPr lang="ar-SA"/>
          </a:p>
        </p:txBody>
      </p:sp>
      <p:sp>
        <p:nvSpPr>
          <p:cNvPr id="6" name="AutoShape 4"/>
          <p:cNvSpPr>
            <a:spLocks noChangeArrowheads="1"/>
          </p:cNvSpPr>
          <p:nvPr/>
        </p:nvSpPr>
        <p:spPr bwMode="auto">
          <a:xfrm rot="21319449">
            <a:off x="6367861" y="4127657"/>
            <a:ext cx="2232025" cy="1152525"/>
          </a:xfrm>
          <a:prstGeom prst="pentagon">
            <a:avLst/>
          </a:prstGeom>
          <a:solidFill>
            <a:schemeClr val="bg1">
              <a:alpha val="79999"/>
            </a:schemeClr>
          </a:solidFill>
          <a:ln w="22225">
            <a:solidFill>
              <a:schemeClr val="tx1"/>
            </a:solidFill>
            <a:miter lim="800000"/>
            <a:headEnd/>
            <a:tailEnd/>
          </a:ln>
        </p:spPr>
        <p:txBody>
          <a:bodyPr wrap="none" anchor="ctr"/>
          <a:lstStyle/>
          <a:p>
            <a:endParaRPr lang="ar-SA">
              <a:cs typeface="Times New Roman" pitchFamily="18" charset="0"/>
            </a:endParaRPr>
          </a:p>
        </p:txBody>
      </p:sp>
      <p:sp>
        <p:nvSpPr>
          <p:cNvPr id="8" name="Line 26"/>
          <p:cNvSpPr>
            <a:spLocks noChangeShapeType="1"/>
          </p:cNvSpPr>
          <p:nvPr/>
        </p:nvSpPr>
        <p:spPr bwMode="auto">
          <a:xfrm>
            <a:off x="2133600" y="4267200"/>
            <a:ext cx="0" cy="990600"/>
          </a:xfrm>
          <a:prstGeom prst="line">
            <a:avLst/>
          </a:prstGeom>
          <a:noFill/>
          <a:ln w="28575">
            <a:solidFill>
              <a:srgbClr val="000000"/>
            </a:solidFill>
            <a:round/>
            <a:headEnd/>
            <a:tailEnd/>
          </a:ln>
        </p:spPr>
        <p:txBody>
          <a:bodyPr/>
          <a:lstStyle/>
          <a:p>
            <a:endParaRPr lang="ar-SA"/>
          </a:p>
        </p:txBody>
      </p:sp>
      <p:sp>
        <p:nvSpPr>
          <p:cNvPr id="9" name="Line 25"/>
          <p:cNvSpPr>
            <a:spLocks noChangeShapeType="1"/>
          </p:cNvSpPr>
          <p:nvPr/>
        </p:nvSpPr>
        <p:spPr bwMode="auto">
          <a:xfrm>
            <a:off x="2133600" y="4267200"/>
            <a:ext cx="1143000" cy="0"/>
          </a:xfrm>
          <a:prstGeom prst="line">
            <a:avLst/>
          </a:prstGeom>
          <a:noFill/>
          <a:ln w="28575">
            <a:solidFill>
              <a:srgbClr val="000000"/>
            </a:solidFill>
            <a:round/>
            <a:headEnd/>
            <a:tailEnd/>
          </a:ln>
        </p:spPr>
        <p:txBody>
          <a:bodyPr/>
          <a:lstStyle/>
          <a:p>
            <a:endParaRPr lang="ar-SA"/>
          </a:p>
        </p:txBody>
      </p:sp>
      <p:sp>
        <p:nvSpPr>
          <p:cNvPr id="10" name="Line 27"/>
          <p:cNvSpPr>
            <a:spLocks noChangeShapeType="1"/>
          </p:cNvSpPr>
          <p:nvPr/>
        </p:nvSpPr>
        <p:spPr bwMode="auto">
          <a:xfrm>
            <a:off x="2133600" y="5257800"/>
            <a:ext cx="1143000" cy="0"/>
          </a:xfrm>
          <a:prstGeom prst="line">
            <a:avLst/>
          </a:prstGeom>
          <a:noFill/>
          <a:ln w="28575">
            <a:solidFill>
              <a:srgbClr val="000000"/>
            </a:solidFill>
            <a:round/>
            <a:headEnd/>
            <a:tailEnd/>
          </a:ln>
        </p:spPr>
        <p:txBody>
          <a:bodyPr/>
          <a:lstStyle/>
          <a:p>
            <a:endParaRPr lang="ar-SA"/>
          </a:p>
        </p:txBody>
      </p:sp>
      <p:sp>
        <p:nvSpPr>
          <p:cNvPr id="11" name="Line 29"/>
          <p:cNvSpPr>
            <a:spLocks noChangeShapeType="1"/>
          </p:cNvSpPr>
          <p:nvPr/>
        </p:nvSpPr>
        <p:spPr bwMode="auto">
          <a:xfrm flipH="1">
            <a:off x="2819400" y="4267200"/>
            <a:ext cx="457200" cy="533400"/>
          </a:xfrm>
          <a:prstGeom prst="line">
            <a:avLst/>
          </a:prstGeom>
          <a:noFill/>
          <a:ln w="28575">
            <a:solidFill>
              <a:srgbClr val="000000"/>
            </a:solidFill>
            <a:round/>
            <a:headEnd/>
            <a:tailEnd/>
          </a:ln>
        </p:spPr>
        <p:txBody>
          <a:bodyPr/>
          <a:lstStyle/>
          <a:p>
            <a:endParaRPr lang="ar-SA"/>
          </a:p>
        </p:txBody>
      </p:sp>
      <p:sp>
        <p:nvSpPr>
          <p:cNvPr id="12" name="Line 30"/>
          <p:cNvSpPr>
            <a:spLocks noChangeShapeType="1"/>
          </p:cNvSpPr>
          <p:nvPr/>
        </p:nvSpPr>
        <p:spPr bwMode="auto">
          <a:xfrm flipH="1" flipV="1">
            <a:off x="2819400" y="4343400"/>
            <a:ext cx="228600" cy="838200"/>
          </a:xfrm>
          <a:prstGeom prst="line">
            <a:avLst/>
          </a:prstGeom>
          <a:noFill/>
          <a:ln w="19050">
            <a:solidFill>
              <a:srgbClr val="FF0000"/>
            </a:solidFill>
            <a:round/>
            <a:headEnd type="oval" w="med" len="med"/>
            <a:tailEnd type="oval" w="med" len="med"/>
          </a:ln>
        </p:spPr>
        <p:txBody>
          <a:bodyPr/>
          <a:lstStyle/>
          <a:p>
            <a:endParaRPr lang="ar-SA"/>
          </a:p>
        </p:txBody>
      </p:sp>
      <p:sp>
        <p:nvSpPr>
          <p:cNvPr id="13" name="Line 28"/>
          <p:cNvSpPr>
            <a:spLocks noChangeShapeType="1"/>
          </p:cNvSpPr>
          <p:nvPr/>
        </p:nvSpPr>
        <p:spPr bwMode="auto">
          <a:xfrm flipH="1" flipV="1">
            <a:off x="2819400" y="4800600"/>
            <a:ext cx="457200" cy="457200"/>
          </a:xfrm>
          <a:prstGeom prst="line">
            <a:avLst/>
          </a:prstGeom>
          <a:noFill/>
          <a:ln w="28575">
            <a:solidFill>
              <a:srgbClr val="000000"/>
            </a:solidFill>
            <a:round/>
            <a:headEnd/>
            <a:tailEnd/>
          </a:ln>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nodeType="clickEffect">
                                  <p:stCondLst>
                                    <p:cond delay="0"/>
                                  </p:stCondLst>
                                  <p:iterate type="lt">
                                    <p:tmPct val="50000"/>
                                  </p:iterate>
                                  <p:childTnLst>
                                    <p:set>
                                      <p:cBhvr>
                                        <p:cTn id="12"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3"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1" end="1"/>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heckerboard(across)">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solidFill>
                <a:srgbClr val="FF0000"/>
              </a:solidFill>
            </a:endParaRPr>
          </a:p>
        </p:txBody>
      </p:sp>
      <p:sp>
        <p:nvSpPr>
          <p:cNvPr id="3" name="عنصر نائب للمحتوى 2"/>
          <p:cNvSpPr>
            <a:spLocks noGrp="1"/>
          </p:cNvSpPr>
          <p:nvPr>
            <p:ph idx="1"/>
          </p:nvPr>
        </p:nvSpPr>
        <p:spPr/>
        <p:txBody>
          <a:bodyPr/>
          <a:lstStyle/>
          <a:p>
            <a:pPr rtl="1" eaLnBrk="1" hangingPunct="1">
              <a:buFont typeface="Wingdings" pitchFamily="2" charset="2"/>
              <a:buChar char="ü"/>
            </a:pPr>
            <a:r>
              <a:rPr lang="ar-SA" b="1" dirty="0" smtClean="0">
                <a:solidFill>
                  <a:schemeClr val="accent2"/>
                </a:solidFill>
              </a:rPr>
              <a:t>  </a:t>
            </a:r>
            <a:r>
              <a:rPr lang="ar-SA" sz="3600" b="1" dirty="0" smtClean="0">
                <a:solidFill>
                  <a:schemeClr val="accent2"/>
                </a:solidFill>
              </a:rPr>
              <a:t>مجموعة الحلول الممكنة محدودة بعدد نهائي من   الجوانب</a:t>
            </a:r>
          </a:p>
          <a:p>
            <a:pPr rtl="1" eaLnBrk="1" hangingPunct="1"/>
            <a:endParaRPr lang="ar-SA" sz="3600" dirty="0" smtClean="0">
              <a:solidFill>
                <a:schemeClr val="accent2"/>
              </a:solidFill>
            </a:endParaRPr>
          </a:p>
          <a:p>
            <a:pPr rtl="1" eaLnBrk="1" hangingPunct="1">
              <a:buFont typeface="Wingdings" pitchFamily="2" charset="2"/>
              <a:buChar char="ü"/>
            </a:pPr>
            <a:r>
              <a:rPr lang="ar-SA" sz="3600" dirty="0" smtClean="0">
                <a:solidFill>
                  <a:schemeClr val="accent2"/>
                </a:solidFill>
                <a:cs typeface="Arial" pitchFamily="34" charset="0"/>
              </a:rPr>
              <a:t>  </a:t>
            </a:r>
            <a:r>
              <a:rPr lang="ar-SA" sz="3600" b="1" dirty="0" smtClean="0">
                <a:solidFill>
                  <a:schemeClr val="accent2"/>
                </a:solidFill>
              </a:rPr>
              <a:t>أي حل أمثل لا بد </a:t>
            </a:r>
            <a:r>
              <a:rPr lang="ar-SA" sz="3600" b="1" dirty="0" smtClean="0">
                <a:solidFill>
                  <a:schemeClr val="accent2"/>
                </a:solidFill>
                <a:cs typeface="Arial" pitchFamily="34" charset="0"/>
              </a:rPr>
              <a:t> وأ</a:t>
            </a:r>
            <a:r>
              <a:rPr lang="ar-SA" sz="3600" b="1" dirty="0" smtClean="0">
                <a:solidFill>
                  <a:schemeClr val="accent2"/>
                </a:solidFill>
              </a:rPr>
              <a:t>ن يقع على احد أركان منطقة الحلول  الممكنة</a:t>
            </a:r>
            <a:r>
              <a:rPr lang="ar-SA" sz="3600" b="1" dirty="0" smtClean="0">
                <a:solidFill>
                  <a:srgbClr val="660066"/>
                </a:solidFill>
              </a:rPr>
              <a:t> (</a:t>
            </a:r>
            <a:r>
              <a:rPr lang="ar-SA" sz="3600" b="1" dirty="0" smtClean="0">
                <a:solidFill>
                  <a:srgbClr val="002060"/>
                </a:solidFill>
              </a:rPr>
              <a:t>النقاط الركنية</a:t>
            </a:r>
            <a:r>
              <a:rPr lang="ar-SA" sz="3600" b="1" dirty="0" smtClean="0">
                <a:solidFill>
                  <a:srgbClr val="660066"/>
                </a:solidFill>
              </a:rPr>
              <a:t>).</a:t>
            </a:r>
            <a:endParaRPr lang="en-US" sz="3600" b="1" dirty="0" smtClean="0">
              <a:solidFill>
                <a:srgbClr val="660066"/>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طريقة الرسم البياني</a:t>
            </a:r>
            <a:endParaRPr lang="ar-SA" dirty="0">
              <a:solidFill>
                <a:srgbClr val="FF0000"/>
              </a:solidFill>
            </a:endParaRPr>
          </a:p>
        </p:txBody>
      </p:sp>
      <p:sp>
        <p:nvSpPr>
          <p:cNvPr id="3" name="عنصر نائب للمحتوى 2"/>
          <p:cNvSpPr>
            <a:spLocks noGrp="1"/>
          </p:cNvSpPr>
          <p:nvPr>
            <p:ph idx="1"/>
          </p:nvPr>
        </p:nvSpPr>
        <p:spPr/>
        <p:txBody>
          <a:bodyPr/>
          <a:lstStyle/>
          <a:p>
            <a:pPr eaLnBrk="1" hangingPunct="1">
              <a:lnSpc>
                <a:spcPct val="80000"/>
              </a:lnSpc>
              <a:buFont typeface="Wingdings" pitchFamily="2" charset="2"/>
              <a:buChar char="ü"/>
            </a:pPr>
            <a:r>
              <a:rPr lang="ar-SA" b="1" u="sng" dirty="0" smtClean="0">
                <a:cs typeface="Arial" pitchFamily="34" charset="0"/>
              </a:rPr>
              <a:t>الخطوة الأولى ..</a:t>
            </a:r>
          </a:p>
          <a:p>
            <a:pPr eaLnBrk="1" hangingPunct="1">
              <a:lnSpc>
                <a:spcPct val="80000"/>
              </a:lnSpc>
            </a:pPr>
            <a:endParaRPr lang="en-US" b="1" dirty="0" smtClean="0">
              <a:solidFill>
                <a:srgbClr val="660066"/>
              </a:solidFill>
            </a:endParaRPr>
          </a:p>
          <a:p>
            <a:pPr eaLnBrk="1" hangingPunct="1">
              <a:lnSpc>
                <a:spcPct val="80000"/>
              </a:lnSpc>
            </a:pPr>
            <a:r>
              <a:rPr lang="ar-SA" b="1" dirty="0" smtClean="0">
                <a:solidFill>
                  <a:srgbClr val="660066"/>
                </a:solidFill>
              </a:rPr>
              <a:t>تحديد منطقة الحلول المقبولة أو الممكنة</a:t>
            </a:r>
            <a:r>
              <a:rPr lang="ar-SA" b="1" dirty="0" smtClean="0">
                <a:solidFill>
                  <a:srgbClr val="660066"/>
                </a:solidFill>
                <a:cs typeface="Arial" pitchFamily="34" charset="0"/>
              </a:rPr>
              <a:t>   </a:t>
            </a:r>
            <a:endParaRPr lang="en-US" b="1" dirty="0" smtClean="0">
              <a:solidFill>
                <a:srgbClr val="660066"/>
              </a:solidFill>
              <a:cs typeface="Arial" pitchFamily="34" charset="0"/>
            </a:endParaRPr>
          </a:p>
          <a:p>
            <a:pPr eaLnBrk="1" hangingPunct="1">
              <a:lnSpc>
                <a:spcPct val="80000"/>
              </a:lnSpc>
            </a:pPr>
            <a:r>
              <a:rPr lang="en-US" b="1" dirty="0" smtClean="0">
                <a:solidFill>
                  <a:srgbClr val="0066CC"/>
                </a:solidFill>
                <a:latin typeface="Rockwell" pitchFamily="18" charset="0"/>
              </a:rPr>
              <a:t> Feasible solution</a:t>
            </a:r>
            <a:r>
              <a:rPr lang="en-US" b="1" dirty="0" smtClean="0">
                <a:solidFill>
                  <a:srgbClr val="0066CC"/>
                </a:solidFill>
                <a:latin typeface="Rockwell" pitchFamily="18" charset="0"/>
                <a:cs typeface="Arial" pitchFamily="34" charset="0"/>
              </a:rPr>
              <a:t>s</a:t>
            </a:r>
          </a:p>
          <a:p>
            <a:pPr eaLnBrk="1" hangingPunct="1">
              <a:lnSpc>
                <a:spcPct val="80000"/>
              </a:lnSpc>
            </a:pPr>
            <a:r>
              <a:rPr lang="ar-SA" b="1" dirty="0" smtClean="0">
                <a:solidFill>
                  <a:srgbClr val="660066"/>
                </a:solidFill>
                <a:cs typeface="Arial" pitchFamily="34" charset="0"/>
              </a:rPr>
              <a:t>التي </a:t>
            </a:r>
            <a:r>
              <a:rPr lang="ar-SA" b="1" dirty="0" smtClean="0">
                <a:solidFill>
                  <a:srgbClr val="660066"/>
                </a:solidFill>
              </a:rPr>
              <a:t>تتحقق عندها المتباينات </a:t>
            </a:r>
            <a:r>
              <a:rPr lang="ar-SA" b="1" dirty="0" err="1" smtClean="0">
                <a:solidFill>
                  <a:srgbClr val="660066"/>
                </a:solidFill>
              </a:rPr>
              <a:t>او</a:t>
            </a:r>
            <a:r>
              <a:rPr lang="ar-SA" b="1" dirty="0" smtClean="0">
                <a:solidFill>
                  <a:srgbClr val="660066"/>
                </a:solidFill>
              </a:rPr>
              <a:t> القيود </a:t>
            </a:r>
          </a:p>
          <a:p>
            <a:pPr eaLnBrk="1" hangingPunct="1">
              <a:lnSpc>
                <a:spcPct val="80000"/>
              </a:lnSpc>
            </a:pPr>
            <a:r>
              <a:rPr lang="ar-SA" b="1" dirty="0" smtClean="0">
                <a:solidFill>
                  <a:srgbClr val="0066CC"/>
                </a:solidFill>
              </a:rPr>
              <a:t>(منطقة تقاطع مناطق الحل</a:t>
            </a:r>
            <a:r>
              <a:rPr lang="ar-SA" b="1" dirty="0" smtClean="0">
                <a:solidFill>
                  <a:srgbClr val="0066CC"/>
                </a:solidFill>
                <a:cs typeface="Arial" pitchFamily="34" charset="0"/>
              </a:rPr>
              <a:t> للقيود = التي تتحقق عندها جميع قيود المســـــألة)</a:t>
            </a:r>
          </a:p>
          <a:p>
            <a:pPr eaLnBrk="1" hangingPunct="1">
              <a:lnSpc>
                <a:spcPct val="80000"/>
              </a:lnSpc>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2" end="2"/>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12"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3" end="3"/>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solidFill>
                <a:srgbClr val="FF0000"/>
              </a:solidFill>
            </a:endParaRPr>
          </a:p>
        </p:txBody>
      </p:sp>
      <p:sp>
        <p:nvSpPr>
          <p:cNvPr id="3" name="عنصر نائب للمحتوى 2"/>
          <p:cNvSpPr>
            <a:spLocks noGrp="1"/>
          </p:cNvSpPr>
          <p:nvPr>
            <p:ph idx="1"/>
          </p:nvPr>
        </p:nvSpPr>
        <p:spPr/>
        <p:txBody>
          <a:bodyPr/>
          <a:lstStyle/>
          <a:p>
            <a:pPr eaLnBrk="1" hangingPunct="1">
              <a:buFont typeface="Wingdings" pitchFamily="2" charset="2"/>
              <a:buChar char="ü"/>
            </a:pPr>
            <a:endParaRPr lang="en-US" b="1" u="sng" dirty="0" smtClean="0"/>
          </a:p>
          <a:p>
            <a:pPr eaLnBrk="1" hangingPunct="1">
              <a:buFont typeface="Wingdings" pitchFamily="2" charset="2"/>
              <a:buChar char="ü"/>
            </a:pPr>
            <a:r>
              <a:rPr lang="ar-SA" b="1" u="sng" dirty="0" smtClean="0"/>
              <a:t>الخطوة الثانية</a:t>
            </a:r>
            <a:endParaRPr lang="ar-SA" b="1" u="sng" dirty="0" smtClean="0">
              <a:cs typeface="Arial" pitchFamily="34" charset="0"/>
            </a:endParaRPr>
          </a:p>
          <a:p>
            <a:pPr eaLnBrk="1" hangingPunct="1"/>
            <a:endParaRPr lang="ar-SA" b="1" dirty="0" smtClean="0">
              <a:solidFill>
                <a:srgbClr val="660066"/>
              </a:solidFill>
            </a:endParaRPr>
          </a:p>
          <a:p>
            <a:pPr eaLnBrk="1" hangingPunct="1"/>
            <a:r>
              <a:rPr lang="ar-SA" b="1" dirty="0" smtClean="0">
                <a:solidFill>
                  <a:srgbClr val="660066"/>
                </a:solidFill>
              </a:rPr>
              <a:t>الحصول على قيمة دالة الهدف عند كل نقطة من </a:t>
            </a:r>
            <a:r>
              <a:rPr lang="ar-SA" b="1" dirty="0" smtClean="0">
                <a:solidFill>
                  <a:srgbClr val="660066"/>
                </a:solidFill>
                <a:cs typeface="Arial" pitchFamily="34" charset="0"/>
              </a:rPr>
              <a:t> نقاط </a:t>
            </a:r>
            <a:r>
              <a:rPr lang="ar-SA" b="1" dirty="0" smtClean="0">
                <a:solidFill>
                  <a:srgbClr val="660066"/>
                </a:solidFill>
              </a:rPr>
              <a:t>رؤوس</a:t>
            </a:r>
            <a:r>
              <a:rPr lang="ar-SA" b="1" dirty="0" smtClean="0">
                <a:solidFill>
                  <a:srgbClr val="660066"/>
                </a:solidFill>
                <a:cs typeface="Arial" pitchFamily="34" charset="0"/>
              </a:rPr>
              <a:t> </a:t>
            </a:r>
            <a:r>
              <a:rPr lang="ar-SA" b="1" dirty="0" smtClean="0">
                <a:solidFill>
                  <a:srgbClr val="660066"/>
                </a:solidFill>
              </a:rPr>
              <a:t>المضلع المحدب (النقـــاط الركنيــة) في منطقــة الحلول المقـــبولة, تكون عندها دالة الهدف أكبر(</a:t>
            </a:r>
            <a:r>
              <a:rPr lang="ar-SA" b="1" dirty="0" smtClean="0">
                <a:solidFill>
                  <a:srgbClr val="002060"/>
                </a:solidFill>
              </a:rPr>
              <a:t>أصغر</a:t>
            </a:r>
            <a:r>
              <a:rPr lang="ar-SA" b="1" dirty="0" smtClean="0">
                <a:solidFill>
                  <a:srgbClr val="660066"/>
                </a:solidFill>
              </a:rPr>
              <a:t>) </a:t>
            </a:r>
            <a:r>
              <a:rPr lang="ar-SA" b="1" dirty="0" smtClean="0">
                <a:solidFill>
                  <a:srgbClr val="660066"/>
                </a:solidFill>
                <a:cs typeface="Arial" pitchFamily="34" charset="0"/>
              </a:rPr>
              <a:t>ما يمكن.</a:t>
            </a:r>
            <a:endParaRPr lang="ar-SA" b="1" dirty="0" smtClean="0">
              <a:solidFill>
                <a:srgbClr val="0066CC"/>
              </a:solidFill>
              <a:cs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cs typeface="+mj-cs"/>
              </a:rPr>
              <a:t>حالات خاصة في البرمجة الخطية</a:t>
            </a:r>
            <a:endParaRPr lang="ar-SA" dirty="0">
              <a:solidFill>
                <a:srgbClr val="FF0000"/>
              </a:solidFill>
              <a:cs typeface="+mj-cs"/>
            </a:endParaRPr>
          </a:p>
        </p:txBody>
      </p:sp>
      <p:sp>
        <p:nvSpPr>
          <p:cNvPr id="3" name="عنصر نائب للمحتوى 2"/>
          <p:cNvSpPr>
            <a:spLocks noGrp="1"/>
          </p:cNvSpPr>
          <p:nvPr>
            <p:ph idx="1"/>
          </p:nvPr>
        </p:nvSpPr>
        <p:spPr/>
        <p:txBody>
          <a:bodyPr/>
          <a:lstStyle/>
          <a:p>
            <a:pPr marL="533400" indent="-533400" rtl="1" eaLnBrk="1" hangingPunct="1"/>
            <a:endParaRPr lang="ar-SA" b="1" dirty="0" smtClean="0">
              <a:solidFill>
                <a:schemeClr val="accent2"/>
              </a:solidFill>
              <a:cs typeface="Arial" pitchFamily="34" charset="0"/>
            </a:endParaRPr>
          </a:p>
          <a:p>
            <a:pPr marL="533400" indent="-533400" rtl="1" eaLnBrk="1" hangingPunct="1">
              <a:buFont typeface="Wingdings" pitchFamily="2" charset="2"/>
              <a:buChar char="ü"/>
            </a:pPr>
            <a:r>
              <a:rPr lang="ar-SA" b="1" dirty="0" smtClean="0">
                <a:solidFill>
                  <a:schemeClr val="accent2"/>
                </a:solidFill>
              </a:rPr>
              <a:t>قد يوجد تكرار</a:t>
            </a:r>
            <a:r>
              <a:rPr lang="ar-SA" b="1" dirty="0" smtClean="0">
                <a:solidFill>
                  <a:schemeClr val="accent2"/>
                </a:solidFill>
                <a:cs typeface="Arial" pitchFamily="34" charset="0"/>
              </a:rPr>
              <a:t> (تحلل)</a:t>
            </a:r>
            <a:r>
              <a:rPr lang="en-US" b="1" dirty="0" smtClean="0">
                <a:solidFill>
                  <a:schemeClr val="accent2"/>
                </a:solidFill>
              </a:rPr>
              <a:t> </a:t>
            </a:r>
            <a:r>
              <a:rPr lang="en-US" b="1" dirty="0" smtClean="0"/>
              <a:t>Degenerate</a:t>
            </a:r>
            <a:r>
              <a:rPr lang="en-US" b="1" dirty="0" smtClean="0">
                <a:solidFill>
                  <a:schemeClr val="accent2"/>
                </a:solidFill>
              </a:rPr>
              <a:t> </a:t>
            </a:r>
            <a:r>
              <a:rPr lang="ar-SA" b="1" dirty="0" smtClean="0">
                <a:solidFill>
                  <a:schemeClr val="accent2"/>
                </a:solidFill>
              </a:rPr>
              <a:t> (</a:t>
            </a:r>
            <a:r>
              <a:rPr lang="ar-SA" b="1" dirty="0" smtClean="0"/>
              <a:t>في الطريقة المبسطة)</a:t>
            </a:r>
          </a:p>
          <a:p>
            <a:pPr marL="533400" indent="-533400" rtl="1" eaLnBrk="1" hangingPunct="1">
              <a:buFont typeface="Wingdings" pitchFamily="2" charset="2"/>
              <a:buChar char="ü"/>
            </a:pPr>
            <a:r>
              <a:rPr lang="ar-SA" b="1" dirty="0" smtClean="0">
                <a:solidFill>
                  <a:schemeClr val="accent2"/>
                </a:solidFill>
              </a:rPr>
              <a:t>قد يوجد حلول مثلى متعددة </a:t>
            </a:r>
            <a:r>
              <a:rPr lang="en-US" b="1" dirty="0" smtClean="0"/>
              <a:t>Optimal solutions</a:t>
            </a:r>
            <a:r>
              <a:rPr lang="ar-SA" b="1" dirty="0" smtClean="0"/>
              <a:t> ( بمجرد النظر </a:t>
            </a:r>
            <a:r>
              <a:rPr lang="ar-SA" b="1" dirty="0" err="1" smtClean="0"/>
              <a:t>الى</a:t>
            </a:r>
            <a:r>
              <a:rPr lang="ar-SA" b="1" dirty="0" smtClean="0"/>
              <a:t>  المسألة)</a:t>
            </a:r>
          </a:p>
          <a:p>
            <a:pPr marL="533400" indent="-533400" rtl="1" eaLnBrk="1" hangingPunct="1">
              <a:buFont typeface="Wingdings" pitchFamily="2" charset="2"/>
              <a:buChar char="ü"/>
            </a:pPr>
            <a:r>
              <a:rPr lang="ar-SA" b="1" dirty="0" smtClean="0">
                <a:solidFill>
                  <a:schemeClr val="accent2"/>
                </a:solidFill>
              </a:rPr>
              <a:t>قد لا يوجد </a:t>
            </a:r>
            <a:r>
              <a:rPr lang="ar-SA" b="1" dirty="0" smtClean="0">
                <a:solidFill>
                  <a:schemeClr val="accent2"/>
                </a:solidFill>
                <a:cs typeface="Arial" pitchFamily="34" charset="0"/>
              </a:rPr>
              <a:t>لها حـل  </a:t>
            </a:r>
            <a:r>
              <a:rPr lang="en-US" b="1" dirty="0" smtClean="0">
                <a:cs typeface="Arial" pitchFamily="34" charset="0"/>
              </a:rPr>
              <a:t>Infeasible</a:t>
            </a:r>
            <a:r>
              <a:rPr lang="ar-SA" b="1" dirty="0" smtClean="0">
                <a:cs typeface="Arial" pitchFamily="34" charset="0"/>
              </a:rPr>
              <a:t> ( من الرسم البياني)</a:t>
            </a:r>
          </a:p>
          <a:p>
            <a:pPr marL="533400" indent="-533400" rtl="1" eaLnBrk="1" hangingPunct="1">
              <a:buFont typeface="Wingdings" pitchFamily="2" charset="2"/>
              <a:buChar char="ü"/>
            </a:pPr>
            <a:r>
              <a:rPr lang="ar-SA" b="1" dirty="0" smtClean="0">
                <a:solidFill>
                  <a:schemeClr val="accent2"/>
                </a:solidFill>
              </a:rPr>
              <a:t>قد </a:t>
            </a:r>
            <a:r>
              <a:rPr lang="ar-SA" b="1" dirty="0" smtClean="0">
                <a:solidFill>
                  <a:schemeClr val="accent2"/>
                </a:solidFill>
                <a:cs typeface="Arial" pitchFamily="34" charset="0"/>
              </a:rPr>
              <a:t>يوجد لها حل غير محدود </a:t>
            </a:r>
            <a:r>
              <a:rPr lang="en-US" b="1" dirty="0" smtClean="0">
                <a:cs typeface="Arial" pitchFamily="34" charset="0"/>
              </a:rPr>
              <a:t>Unbounded</a:t>
            </a:r>
            <a:r>
              <a:rPr lang="ar-SA" b="1" dirty="0" smtClean="0">
                <a:cs typeface="Arial" pitchFamily="34" charset="0"/>
              </a:rPr>
              <a:t> ( من الرسم البياني)</a:t>
            </a:r>
            <a:endParaRPr lang="en-US" b="1" dirty="0" smtClean="0">
              <a:cs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57200"/>
            <a:ext cx="8915400" cy="960438"/>
          </a:xfrm>
        </p:spPr>
        <p:txBody>
          <a:bodyPr/>
          <a:lstStyle/>
          <a:p>
            <a:pPr rtl="1"/>
            <a:r>
              <a:rPr lang="ar-SA" dirty="0" smtClean="0">
                <a:solidFill>
                  <a:schemeClr val="tx1"/>
                </a:solidFill>
              </a:rPr>
              <a:t> </a:t>
            </a:r>
            <a:r>
              <a:rPr lang="ar-SA" dirty="0" smtClean="0">
                <a:solidFill>
                  <a:srgbClr val="FF3300"/>
                </a:solidFill>
              </a:rPr>
              <a:t>خطوات طريقة الرسم البياني </a:t>
            </a:r>
            <a:r>
              <a:rPr lang="ar-SA" dirty="0" smtClean="0">
                <a:solidFill>
                  <a:srgbClr val="CC9900"/>
                </a:solidFill>
              </a:rPr>
              <a:t/>
            </a:r>
            <a:br>
              <a:rPr lang="ar-SA" dirty="0" smtClean="0">
                <a:solidFill>
                  <a:srgbClr val="CC9900"/>
                </a:solidFill>
              </a:rPr>
            </a:br>
            <a:endParaRPr lang="ar-SA" dirty="0"/>
          </a:p>
        </p:txBody>
      </p:sp>
      <p:sp>
        <p:nvSpPr>
          <p:cNvPr id="3" name="عنصر نائب للمحتوى 2"/>
          <p:cNvSpPr>
            <a:spLocks noGrp="1"/>
          </p:cNvSpPr>
          <p:nvPr>
            <p:ph idx="1"/>
          </p:nvPr>
        </p:nvSpPr>
        <p:spPr/>
        <p:txBody>
          <a:bodyPr/>
          <a:lstStyle/>
          <a:p>
            <a:pPr eaLnBrk="1" hangingPunct="1"/>
            <a:r>
              <a:rPr lang="ar-SA" b="1" dirty="0" smtClean="0">
                <a:solidFill>
                  <a:srgbClr val="993366"/>
                </a:solidFill>
              </a:rPr>
              <a:t>1- تحويل متباينات القيود </a:t>
            </a:r>
            <a:r>
              <a:rPr lang="ar-SA" b="1" dirty="0" err="1" smtClean="0">
                <a:solidFill>
                  <a:srgbClr val="993366"/>
                </a:solidFill>
              </a:rPr>
              <a:t>الى</a:t>
            </a:r>
            <a:r>
              <a:rPr lang="ar-SA" b="1" dirty="0" smtClean="0">
                <a:solidFill>
                  <a:srgbClr val="993366"/>
                </a:solidFill>
              </a:rPr>
              <a:t> معادلات, </a:t>
            </a:r>
            <a:r>
              <a:rPr lang="ar-SA" b="1" dirty="0" err="1" smtClean="0">
                <a:solidFill>
                  <a:srgbClr val="993366"/>
                </a:solidFill>
              </a:rPr>
              <a:t>و</a:t>
            </a:r>
            <a:r>
              <a:rPr lang="ar-SA" b="1" dirty="0" smtClean="0">
                <a:solidFill>
                  <a:srgbClr val="993366"/>
                </a:solidFill>
              </a:rPr>
              <a:t> عملية التحويل هذه تجعل القيد في صيغة معادلة خطية يمكن تمثيلها بخط مستقيم.</a:t>
            </a:r>
          </a:p>
          <a:p>
            <a:pPr eaLnBrk="1" hangingPunct="1"/>
            <a:endParaRPr lang="ar-SA" b="1" dirty="0" smtClean="0">
              <a:solidFill>
                <a:srgbClr val="993366"/>
              </a:solidFill>
            </a:endParaRPr>
          </a:p>
          <a:p>
            <a:pPr eaLnBrk="1" hangingPunct="1"/>
            <a:r>
              <a:rPr lang="ar-SA" b="1" dirty="0" smtClean="0">
                <a:solidFill>
                  <a:srgbClr val="993366"/>
                </a:solidFill>
              </a:rPr>
              <a:t>2- تحديد نقاط تقاطع كل قيد مع المحورين والتوصيل بين هاتين النقطتين بخط مستقيم لكل قيد.</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3300"/>
                </a:solidFill>
              </a:rPr>
              <a:t>يتبع</a:t>
            </a:r>
            <a:endParaRPr lang="ar-SA" dirty="0">
              <a:solidFill>
                <a:srgbClr val="FF3300"/>
              </a:solidFill>
            </a:endParaRPr>
          </a:p>
        </p:txBody>
      </p:sp>
      <p:sp>
        <p:nvSpPr>
          <p:cNvPr id="3" name="عنصر نائب للمحتوى 2"/>
          <p:cNvSpPr>
            <a:spLocks noGrp="1"/>
          </p:cNvSpPr>
          <p:nvPr>
            <p:ph idx="1"/>
          </p:nvPr>
        </p:nvSpPr>
        <p:spPr/>
        <p:txBody>
          <a:bodyPr/>
          <a:lstStyle/>
          <a:p>
            <a:pPr rtl="1" eaLnBrk="1" hangingPunct="1"/>
            <a:r>
              <a:rPr lang="ar-SA" b="1" dirty="0" smtClean="0">
                <a:solidFill>
                  <a:srgbClr val="993366"/>
                </a:solidFill>
              </a:rPr>
              <a:t>3- رسم القيود على الشكل البياني بعد </a:t>
            </a:r>
            <a:r>
              <a:rPr lang="ar-SA" b="1" dirty="0" err="1" smtClean="0">
                <a:solidFill>
                  <a:srgbClr val="993366"/>
                </a:solidFill>
              </a:rPr>
              <a:t>ان</a:t>
            </a:r>
            <a:r>
              <a:rPr lang="ar-SA" b="1" dirty="0" smtClean="0">
                <a:solidFill>
                  <a:srgbClr val="993366"/>
                </a:solidFill>
              </a:rPr>
              <a:t> يتم تحديد نقاط التقاطع وتحديد منطقة الحل الممكن.</a:t>
            </a:r>
          </a:p>
          <a:p>
            <a:pPr rtl="1" eaLnBrk="1" hangingPunct="1"/>
            <a:r>
              <a:rPr lang="ar-SA" b="1" dirty="0" smtClean="0">
                <a:solidFill>
                  <a:srgbClr val="993366"/>
                </a:solidFill>
              </a:rPr>
              <a:t>4- تحديد الحل الأمثل (الحلول المثلى) والذي يقع على أحد نقاط زوايا المضلع ( نقطة ركنية) من خلال:</a:t>
            </a:r>
          </a:p>
          <a:p>
            <a:pPr eaLnBrk="1" hangingPunct="1"/>
            <a:r>
              <a:rPr lang="ar-SA" b="1" dirty="0" smtClean="0">
                <a:solidFill>
                  <a:srgbClr val="993366"/>
                </a:solidFill>
              </a:rPr>
              <a:t>  </a:t>
            </a:r>
            <a:r>
              <a:rPr lang="ar-SA" b="1" dirty="0" smtClean="0">
                <a:solidFill>
                  <a:srgbClr val="336699"/>
                </a:solidFill>
              </a:rPr>
              <a:t>أ- إيجاد قيم المتغيرات عند هذه النقاط.</a:t>
            </a:r>
          </a:p>
          <a:p>
            <a:pPr eaLnBrk="1" hangingPunct="1"/>
            <a:r>
              <a:rPr lang="ar-SA" b="1" dirty="0" smtClean="0">
                <a:solidFill>
                  <a:srgbClr val="336699"/>
                </a:solidFill>
              </a:rPr>
              <a:t> ب- اختيار أكبر (أصغر) قيمة بعد التعويض بدالة الهدف</a:t>
            </a:r>
            <a:endParaRPr lang="en-US" b="1" dirty="0" smtClean="0">
              <a:solidFill>
                <a:srgbClr val="336699"/>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9"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3">
                                            <p:txEl>
                                              <p:pRg st="2" end="2"/>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6"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28" dur="80"/>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مثـــال معرض الهفوف للرفــوف</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83</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1143000" y="1371600"/>
            <a:ext cx="7696200" cy="3286125"/>
          </a:xfrm>
          <a:prstGeom prst="rect">
            <a:avLst/>
          </a:prstGeom>
          <a:noFill/>
          <a:ln w="9525">
            <a:noFill/>
            <a:miter lim="800000"/>
            <a:headEnd/>
            <a:tailEnd/>
          </a:ln>
          <a:effectLst/>
        </p:spPr>
      </p:pic>
      <p:sp>
        <p:nvSpPr>
          <p:cNvPr id="6" name="Text Box 82"/>
          <p:cNvSpPr txBox="1">
            <a:spLocks noChangeArrowheads="1"/>
          </p:cNvSpPr>
          <p:nvPr/>
        </p:nvSpPr>
        <p:spPr bwMode="auto">
          <a:xfrm>
            <a:off x="914400" y="4572000"/>
            <a:ext cx="7696200" cy="1544638"/>
          </a:xfrm>
          <a:prstGeom prst="rect">
            <a:avLst/>
          </a:prstGeom>
          <a:noFill/>
          <a:ln w="9525">
            <a:noFill/>
            <a:miter lim="800000"/>
            <a:headEnd/>
            <a:tailEnd/>
          </a:ln>
          <a:effectLst/>
        </p:spPr>
        <p:txBody>
          <a:bodyPr>
            <a:spAutoFit/>
          </a:bodyPr>
          <a:lstStyle/>
          <a:p>
            <a:pPr>
              <a:spcBef>
                <a:spcPct val="20000"/>
              </a:spcBef>
              <a:defRPr/>
            </a:pPr>
            <a:r>
              <a:rPr lang="ar-SA" sz="2800" b="1" u="sng" dirty="0">
                <a:latin typeface="Arial" charset="0"/>
                <a:cs typeface="Arial" charset="0"/>
              </a:rPr>
              <a:t>قيود أخـــرى</a:t>
            </a:r>
            <a:r>
              <a:rPr lang="en-US" sz="2800" b="1" u="sng" dirty="0">
                <a:latin typeface="Arial" charset="0"/>
                <a:cs typeface="Arial" charset="0"/>
              </a:rPr>
              <a:t>:</a:t>
            </a:r>
          </a:p>
          <a:p>
            <a:pPr lvl="1">
              <a:spcBef>
                <a:spcPct val="20000"/>
              </a:spcBef>
              <a:buFontTx/>
              <a:buChar char="•"/>
              <a:defRPr/>
            </a:pPr>
            <a:r>
              <a:rPr lang="en-US" sz="2800" dirty="0">
                <a:latin typeface="Arial" charset="0"/>
                <a:cs typeface="Arial" charset="0"/>
              </a:rPr>
              <a:t> </a:t>
            </a:r>
            <a:r>
              <a:rPr lang="ar-SA" sz="2800" dirty="0">
                <a:latin typeface="Arial" charset="0"/>
                <a:cs typeface="Arial" charset="0"/>
              </a:rPr>
              <a:t>عدد الكراسي المُصنعة لا يزيد عن 450 كرسي</a:t>
            </a:r>
            <a:endParaRPr lang="en-US" sz="2800" dirty="0">
              <a:latin typeface="Arial" charset="0"/>
              <a:cs typeface="Arial" charset="0"/>
            </a:endParaRPr>
          </a:p>
          <a:p>
            <a:pPr lvl="1">
              <a:spcBef>
                <a:spcPct val="20000"/>
              </a:spcBef>
              <a:buFontTx/>
              <a:buChar char="•"/>
              <a:defRPr/>
            </a:pPr>
            <a:r>
              <a:rPr lang="ar-SA" sz="2800" dirty="0">
                <a:latin typeface="Arial" charset="0"/>
                <a:cs typeface="Arial" charset="0"/>
              </a:rPr>
              <a:t> يجب </a:t>
            </a:r>
            <a:r>
              <a:rPr lang="en-US" sz="2800" dirty="0">
                <a:latin typeface="Arial" charset="0"/>
                <a:cs typeface="Arial" charset="0"/>
              </a:rPr>
              <a:t> </a:t>
            </a:r>
            <a:r>
              <a:rPr lang="ar-SA" sz="2800" dirty="0">
                <a:latin typeface="Arial" charset="0"/>
                <a:cs typeface="Arial" charset="0"/>
              </a:rPr>
              <a:t>تصنيع 100 طاولة على الأقل يومياً</a:t>
            </a:r>
            <a:endParaRPr lang="en-US" sz="2800" dirty="0">
              <a:latin typeface="Arial" charset="0"/>
              <a:cs typeface="Arial"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95300" y="1524000"/>
            <a:ext cx="8915400" cy="4343400"/>
          </a:xfrm>
        </p:spPr>
        <p:txBody>
          <a:bodyPr/>
          <a:lstStyle/>
          <a:p>
            <a:pPr rtl="1">
              <a:spcBef>
                <a:spcPct val="50000"/>
              </a:spcBef>
              <a:buFontTx/>
              <a:buNone/>
            </a:pPr>
            <a:r>
              <a:rPr lang="en-US" dirty="0" smtClean="0"/>
              <a:t>  </a:t>
            </a:r>
            <a:r>
              <a:rPr lang="ar-SA" dirty="0" smtClean="0"/>
              <a:t>                            </a:t>
            </a:r>
            <a:r>
              <a:rPr lang="ar-SA" b="1" u="sng" dirty="0" smtClean="0"/>
              <a:t>صيـــاغة البرنامج الخطي</a:t>
            </a:r>
          </a:p>
          <a:p>
            <a:pPr>
              <a:spcBef>
                <a:spcPct val="50000"/>
              </a:spcBef>
              <a:buFontTx/>
              <a:buNone/>
            </a:pPr>
            <a:r>
              <a:rPr lang="ar-SA" b="1" u="sng" dirty="0" smtClean="0">
                <a:solidFill>
                  <a:srgbClr val="FF3300"/>
                </a:solidFill>
              </a:rPr>
              <a:t>المتغيرات:</a:t>
            </a:r>
          </a:p>
          <a:p>
            <a:pPr>
              <a:spcBef>
                <a:spcPct val="50000"/>
              </a:spcBef>
              <a:buFontTx/>
              <a:buNone/>
            </a:pPr>
            <a:r>
              <a:rPr lang="en-US" dirty="0" smtClean="0"/>
              <a:t>X1</a:t>
            </a:r>
            <a:r>
              <a:rPr lang="ar-SA" dirty="0" smtClean="0"/>
              <a:t> = عدد الكراسي المصنعة </a:t>
            </a:r>
          </a:p>
          <a:p>
            <a:pPr>
              <a:spcBef>
                <a:spcPct val="50000"/>
              </a:spcBef>
              <a:buFontTx/>
              <a:buNone/>
            </a:pPr>
            <a:r>
              <a:rPr lang="en-US" dirty="0" smtClean="0"/>
              <a:t>x2  </a:t>
            </a:r>
            <a:r>
              <a:rPr lang="ar-SA" dirty="0" smtClean="0"/>
              <a:t> = عدد الطاولات المصنعة</a:t>
            </a:r>
            <a:endParaRPr lang="en-US" dirty="0" smtClean="0"/>
          </a:p>
          <a:p>
            <a:pPr>
              <a:spcBef>
                <a:spcPct val="50000"/>
              </a:spcBef>
              <a:buFontTx/>
              <a:buNone/>
            </a:pPr>
            <a:r>
              <a:rPr lang="ar-SA" u="sng" dirty="0" smtClean="0"/>
              <a:t>دالة الهدف من نوع تعظيم </a:t>
            </a:r>
            <a:r>
              <a:rPr lang="en-US" dirty="0" smtClean="0"/>
              <a:t>:  Maximize</a:t>
            </a:r>
          </a:p>
          <a:p>
            <a:pPr>
              <a:spcBef>
                <a:spcPct val="50000"/>
              </a:spcBef>
              <a:buFontTx/>
              <a:buNone/>
            </a:pPr>
            <a:r>
              <a:rPr lang="en-US" dirty="0" smtClean="0"/>
              <a:t>		</a:t>
            </a:r>
            <a:r>
              <a:rPr lang="en-US" dirty="0" smtClean="0">
                <a:solidFill>
                  <a:srgbClr val="0000FF"/>
                </a:solidFill>
              </a:rPr>
              <a:t>Max  z= 7 x1  + 5 x2</a:t>
            </a:r>
          </a:p>
          <a:p>
            <a:pPr>
              <a:buFontTx/>
              <a:buNone/>
            </a:pPr>
            <a:endParaRPr lang="en-US" dirty="0" smtClean="0">
              <a:solidFill>
                <a:srgbClr val="0000FF"/>
              </a:solidFill>
            </a:endParaRPr>
          </a:p>
          <a:p>
            <a:pPr>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checkerboard(across)">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 calcmode="lin" valueType="num">
                                      <p:cBhvr additive="base">
                                        <p:cTn id="12" dur="500" fill="hold"/>
                                        <p:tgtEl>
                                          <p:spTgt spid="6146">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nodeType="clickEffect">
                                  <p:stCondLst>
                                    <p:cond delay="0"/>
                                  </p:stCondLst>
                                  <p:iterate type="lt">
                                    <p:tmPct val="50000"/>
                                  </p:iterate>
                                  <p:childTnLst>
                                    <p:set>
                                      <p:cBhvr>
                                        <p:cTn id="17" dur="1" fill="hold">
                                          <p:stCondLst>
                                            <p:cond delay="0"/>
                                          </p:stCondLst>
                                        </p:cTn>
                                        <p:tgtEl>
                                          <p:spTgt spid="6146">
                                            <p:txEl>
                                              <p:pRg st="2" end="2"/>
                                            </p:txEl>
                                          </p:spTgt>
                                        </p:tgtEl>
                                        <p:attrNameLst>
                                          <p:attrName>style.visibility</p:attrName>
                                        </p:attrNameLst>
                                      </p:cBhvr>
                                      <p:to>
                                        <p:strVal val="visible"/>
                                      </p:to>
                                    </p:set>
                                    <p:anim calcmode="discrete" valueType="clr">
                                      <p:cBhvr override="childStyle">
                                        <p:cTn id="18" dur="80"/>
                                        <p:tgtEl>
                                          <p:spTgt spid="614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6146">
                                            <p:txEl>
                                              <p:pRg st="2" end="2"/>
                                            </p:txEl>
                                          </p:spTgt>
                                        </p:tgtEl>
                                        <p:attrNameLst>
                                          <p:attrName>fillcolor</p:attrName>
                                        </p:attrNameLst>
                                      </p:cBhvr>
                                      <p:tavLst>
                                        <p:tav tm="0">
                                          <p:val>
                                            <p:clrVal>
                                              <a:schemeClr val="accent2"/>
                                            </p:clrVal>
                                          </p:val>
                                        </p:tav>
                                        <p:tav tm="50000">
                                          <p:val>
                                            <p:clrVal>
                                              <a:schemeClr val="hlink"/>
                                            </p:clrVal>
                                          </p:val>
                                        </p:tav>
                                      </p:tavLst>
                                    </p:anim>
                                    <p:set>
                                      <p:cBhvr>
                                        <p:cTn id="20" dur="80"/>
                                        <p:tgtEl>
                                          <p:spTgt spid="6146">
                                            <p:txEl>
                                              <p:pRg st="2" end="2"/>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nodeType="clickEffect">
                                  <p:stCondLst>
                                    <p:cond delay="0"/>
                                  </p:stCondLst>
                                  <p:iterate type="lt">
                                    <p:tmPct val="50000"/>
                                  </p:iterate>
                                  <p:childTnLst>
                                    <p:set>
                                      <p:cBhvr>
                                        <p:cTn id="24" dur="1" fill="hold">
                                          <p:stCondLst>
                                            <p:cond delay="0"/>
                                          </p:stCondLst>
                                        </p:cTn>
                                        <p:tgtEl>
                                          <p:spTgt spid="6146">
                                            <p:txEl>
                                              <p:pRg st="3" end="3"/>
                                            </p:txEl>
                                          </p:spTgt>
                                        </p:tgtEl>
                                        <p:attrNameLst>
                                          <p:attrName>style.visibility</p:attrName>
                                        </p:attrNameLst>
                                      </p:cBhvr>
                                      <p:to>
                                        <p:strVal val="visible"/>
                                      </p:to>
                                    </p:set>
                                    <p:anim calcmode="discrete" valueType="clr">
                                      <p:cBhvr override="childStyle">
                                        <p:cTn id="25" dur="80"/>
                                        <p:tgtEl>
                                          <p:spTgt spid="614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6146">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6146">
                                            <p:txEl>
                                              <p:pRg st="3" end="3"/>
                                            </p:txEl>
                                          </p:spTgt>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7" presetClass="entr" presetSubtype="0" fill="hold" nodeType="clickEffect">
                                  <p:stCondLst>
                                    <p:cond delay="0"/>
                                  </p:stCondLst>
                                  <p:iterate type="lt">
                                    <p:tmPct val="50000"/>
                                  </p:iterate>
                                  <p:childTnLst>
                                    <p:set>
                                      <p:cBhvr>
                                        <p:cTn id="31" dur="1" fill="hold">
                                          <p:stCondLst>
                                            <p:cond delay="0"/>
                                          </p:stCondLst>
                                        </p:cTn>
                                        <p:tgtEl>
                                          <p:spTgt spid="6146">
                                            <p:txEl>
                                              <p:pRg st="4" end="4"/>
                                            </p:txEl>
                                          </p:spTgt>
                                        </p:tgtEl>
                                        <p:attrNameLst>
                                          <p:attrName>style.visibility</p:attrName>
                                        </p:attrNameLst>
                                      </p:cBhvr>
                                      <p:to>
                                        <p:strVal val="visible"/>
                                      </p:to>
                                    </p:set>
                                    <p:anim calcmode="discrete" valueType="clr">
                                      <p:cBhvr override="childStyle">
                                        <p:cTn id="32" dur="80"/>
                                        <p:tgtEl>
                                          <p:spTgt spid="614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6146">
                                            <p:txEl>
                                              <p:pRg st="4" end="4"/>
                                            </p:txEl>
                                          </p:spTgt>
                                        </p:tgtEl>
                                        <p:attrNameLst>
                                          <p:attrName>fillcolor</p:attrName>
                                        </p:attrNameLst>
                                      </p:cBhvr>
                                      <p:tavLst>
                                        <p:tav tm="0">
                                          <p:val>
                                            <p:clrVal>
                                              <a:schemeClr val="accent2"/>
                                            </p:clrVal>
                                          </p:val>
                                        </p:tav>
                                        <p:tav tm="50000">
                                          <p:val>
                                            <p:clrVal>
                                              <a:schemeClr val="hlink"/>
                                            </p:clrVal>
                                          </p:val>
                                        </p:tav>
                                      </p:tavLst>
                                    </p:anim>
                                    <p:set>
                                      <p:cBhvr>
                                        <p:cTn id="34" dur="80"/>
                                        <p:tgtEl>
                                          <p:spTgt spid="6146">
                                            <p:txEl>
                                              <p:pRg st="4" end="4"/>
                                            </p:txEl>
                                          </p:spTgt>
                                        </p:tgtEl>
                                        <p:attrNameLst>
                                          <p:attrName>fill.type</p:attrName>
                                        </p:attrNameLst>
                                      </p:cBhvr>
                                      <p:to>
                                        <p:strVal val="solid"/>
                                      </p:to>
                                    </p:set>
                                  </p:childTnLst>
                                </p:cTn>
                              </p:par>
                              <p:par>
                                <p:cTn id="35" presetID="27" presetClass="entr" presetSubtype="0" fill="hold" nodeType="withEffect">
                                  <p:stCondLst>
                                    <p:cond delay="0"/>
                                  </p:stCondLst>
                                  <p:iterate type="lt">
                                    <p:tmPct val="50000"/>
                                  </p:iterate>
                                  <p:childTnLst>
                                    <p:set>
                                      <p:cBhvr>
                                        <p:cTn id="36" dur="1" fill="hold">
                                          <p:stCondLst>
                                            <p:cond delay="0"/>
                                          </p:stCondLst>
                                        </p:cTn>
                                        <p:tgtEl>
                                          <p:spTgt spid="6146">
                                            <p:txEl>
                                              <p:pRg st="5" end="5"/>
                                            </p:txEl>
                                          </p:spTgt>
                                        </p:tgtEl>
                                        <p:attrNameLst>
                                          <p:attrName>style.visibility</p:attrName>
                                        </p:attrNameLst>
                                      </p:cBhvr>
                                      <p:to>
                                        <p:strVal val="visible"/>
                                      </p:to>
                                    </p:set>
                                    <p:anim calcmode="discrete" valueType="clr">
                                      <p:cBhvr override="childStyle">
                                        <p:cTn id="37" dur="80"/>
                                        <p:tgtEl>
                                          <p:spTgt spid="614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6146">
                                            <p:txEl>
                                              <p:pRg st="5" end="5"/>
                                            </p:txEl>
                                          </p:spTgt>
                                        </p:tgtEl>
                                        <p:attrNameLst>
                                          <p:attrName>fillcolor</p:attrName>
                                        </p:attrNameLst>
                                      </p:cBhvr>
                                      <p:tavLst>
                                        <p:tav tm="0">
                                          <p:val>
                                            <p:clrVal>
                                              <a:schemeClr val="accent2"/>
                                            </p:clrVal>
                                          </p:val>
                                        </p:tav>
                                        <p:tav tm="50000">
                                          <p:val>
                                            <p:clrVal>
                                              <a:schemeClr val="hlink"/>
                                            </p:clrVal>
                                          </p:val>
                                        </p:tav>
                                      </p:tavLst>
                                    </p:anim>
                                    <p:set>
                                      <p:cBhvr>
                                        <p:cTn id="39" dur="80"/>
                                        <p:tgtEl>
                                          <p:spTgt spid="6146">
                                            <p:txEl>
                                              <p:pRg st="5" end="5"/>
                                            </p:txEl>
                                          </p:spTgt>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nodeType="clickEffect">
                                  <p:stCondLst>
                                    <p:cond delay="0"/>
                                  </p:stCondLst>
                                  <p:iterate type="lt">
                                    <p:tmPct val="50000"/>
                                  </p:iterate>
                                  <p:childTnLst>
                                    <p:set>
                                      <p:cBhvr>
                                        <p:cTn id="43" dur="1" fill="hold">
                                          <p:stCondLst>
                                            <p:cond delay="0"/>
                                          </p:stCondLst>
                                        </p:cTn>
                                        <p:tgtEl>
                                          <p:spTgt spid="6146">
                                            <p:txEl>
                                              <p:pRg st="5" end="5"/>
                                            </p:txEl>
                                          </p:spTgt>
                                        </p:tgtEl>
                                        <p:attrNameLst>
                                          <p:attrName>style.visibility</p:attrName>
                                        </p:attrNameLst>
                                      </p:cBhvr>
                                      <p:to>
                                        <p:strVal val="visible"/>
                                      </p:to>
                                    </p:set>
                                    <p:anim calcmode="discrete" valueType="clr">
                                      <p:cBhvr override="childStyle">
                                        <p:cTn id="44" dur="80"/>
                                        <p:tgtEl>
                                          <p:spTgt spid="614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6146">
                                            <p:txEl>
                                              <p:pRg st="5" end="5"/>
                                            </p:txEl>
                                          </p:spTgt>
                                        </p:tgtEl>
                                        <p:attrNameLst>
                                          <p:attrName>fillcolor</p:attrName>
                                        </p:attrNameLst>
                                      </p:cBhvr>
                                      <p:tavLst>
                                        <p:tav tm="0">
                                          <p:val>
                                            <p:clrVal>
                                              <a:schemeClr val="accent2"/>
                                            </p:clrVal>
                                          </p:val>
                                        </p:tav>
                                        <p:tav tm="50000">
                                          <p:val>
                                            <p:clrVal>
                                              <a:schemeClr val="hlink"/>
                                            </p:clrVal>
                                          </p:val>
                                        </p:tav>
                                      </p:tavLst>
                                    </p:anim>
                                    <p:set>
                                      <p:cBhvr>
                                        <p:cTn id="46" dur="80"/>
                                        <p:tgtEl>
                                          <p:spTgt spid="6146">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495300" y="1676400"/>
            <a:ext cx="8915400" cy="4449764"/>
          </a:xfrm>
        </p:spPr>
        <p:txBody>
          <a:bodyPr/>
          <a:lstStyle/>
          <a:p>
            <a:pPr>
              <a:spcBef>
                <a:spcPct val="50000"/>
              </a:spcBef>
            </a:pPr>
            <a:r>
              <a:rPr lang="ar-SA" dirty="0" smtClean="0"/>
              <a:t>قيد  النجارة</a:t>
            </a:r>
            <a:endParaRPr lang="en-US" dirty="0" smtClean="0"/>
          </a:p>
          <a:p>
            <a:pPr>
              <a:spcBef>
                <a:spcPct val="50000"/>
              </a:spcBef>
              <a:buFontTx/>
              <a:buNone/>
            </a:pPr>
            <a:r>
              <a:rPr lang="en-US" dirty="0" smtClean="0"/>
              <a:t>		</a:t>
            </a:r>
            <a:r>
              <a:rPr lang="en-US" dirty="0" smtClean="0">
                <a:solidFill>
                  <a:srgbClr val="0000FF"/>
                </a:solidFill>
              </a:rPr>
              <a:t>3 x1  +  4 x2  </a:t>
            </a:r>
            <a:r>
              <a:rPr lang="en-US" u="sng" dirty="0" smtClean="0">
                <a:solidFill>
                  <a:srgbClr val="0000FF"/>
                </a:solidFill>
              </a:rPr>
              <a:t>&lt;</a:t>
            </a:r>
            <a:r>
              <a:rPr lang="en-US" dirty="0" smtClean="0">
                <a:solidFill>
                  <a:srgbClr val="0000FF"/>
                </a:solidFill>
              </a:rPr>
              <a:t>  2400		</a:t>
            </a:r>
          </a:p>
          <a:p>
            <a:pPr>
              <a:spcBef>
                <a:spcPct val="50000"/>
              </a:spcBef>
            </a:pPr>
            <a:r>
              <a:rPr lang="ar-SA" dirty="0" smtClean="0"/>
              <a:t>قيد الطلاء</a:t>
            </a:r>
            <a:endParaRPr lang="en-US" dirty="0" smtClean="0"/>
          </a:p>
          <a:p>
            <a:pPr>
              <a:spcBef>
                <a:spcPct val="50000"/>
              </a:spcBef>
              <a:buFontTx/>
              <a:buNone/>
            </a:pPr>
            <a:r>
              <a:rPr lang="en-US" dirty="0" smtClean="0"/>
              <a:t>		</a:t>
            </a:r>
            <a:r>
              <a:rPr lang="en-US" dirty="0" smtClean="0">
                <a:solidFill>
                  <a:srgbClr val="0000FF"/>
                </a:solidFill>
              </a:rPr>
              <a:t>2 x1  +  1 x2  </a:t>
            </a:r>
            <a:r>
              <a:rPr lang="en-US" u="sng" dirty="0" smtClean="0">
                <a:solidFill>
                  <a:srgbClr val="0000FF"/>
                </a:solidFill>
              </a:rPr>
              <a:t>&lt;</a:t>
            </a:r>
            <a:r>
              <a:rPr lang="en-US" dirty="0" smtClean="0">
                <a:solidFill>
                  <a:srgbClr val="0000FF"/>
                </a:solidFill>
              </a:rPr>
              <a:t>  1000</a:t>
            </a:r>
            <a:r>
              <a:rPr lang="en-US" dirty="0" smtClean="0"/>
              <a:t> 	</a:t>
            </a:r>
            <a:endParaRPr lang="en-US" sz="2800" dirty="0" smtClean="0">
              <a:solidFill>
                <a:srgbClr val="0000FF"/>
              </a:solidFill>
            </a:endParaRPr>
          </a:p>
        </p:txBody>
      </p:sp>
      <p:sp>
        <p:nvSpPr>
          <p:cNvPr id="4" name="عنوان 3"/>
          <p:cNvSpPr>
            <a:spLocks noGrp="1"/>
          </p:cNvSpPr>
          <p:nvPr>
            <p:ph type="title"/>
          </p:nvPr>
        </p:nvSpPr>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 calcmode="lin" valueType="num">
                                      <p:cBhvr additive="base">
                                        <p:cTn id="11"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 calcmode="lin" valueType="num">
                                      <p:cBhvr additive="base">
                                        <p:cTn id="17"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17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 calcmode="lin" valueType="num">
                                      <p:cBhvr additive="base">
                                        <p:cTn id="21"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1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412750" y="1447800"/>
            <a:ext cx="9163050" cy="4678364"/>
          </a:xfrm>
        </p:spPr>
        <p:txBody>
          <a:bodyPr/>
          <a:lstStyle/>
          <a:p>
            <a:pPr>
              <a:lnSpc>
                <a:spcPct val="90000"/>
              </a:lnSpc>
              <a:buFontTx/>
              <a:buNone/>
            </a:pPr>
            <a:r>
              <a:rPr lang="ar-SA" u="sng" dirty="0" smtClean="0"/>
              <a:t>قيـــود إضـــافية</a:t>
            </a:r>
            <a:r>
              <a:rPr lang="en-US" u="sng" dirty="0" smtClean="0"/>
              <a:t>:</a:t>
            </a:r>
          </a:p>
          <a:p>
            <a:pPr>
              <a:lnSpc>
                <a:spcPct val="90000"/>
              </a:lnSpc>
            </a:pPr>
            <a:r>
              <a:rPr lang="ar-SA" dirty="0" smtClean="0"/>
              <a:t>لا يمكن </a:t>
            </a:r>
            <a:r>
              <a:rPr lang="ar-SA" dirty="0" err="1" smtClean="0"/>
              <a:t>انتــاج</a:t>
            </a:r>
            <a:r>
              <a:rPr lang="ar-SA" dirty="0" smtClean="0"/>
              <a:t> </a:t>
            </a:r>
            <a:r>
              <a:rPr lang="ar-SA" dirty="0" err="1" smtClean="0"/>
              <a:t>اكثر</a:t>
            </a:r>
            <a:r>
              <a:rPr lang="ar-SA" dirty="0" smtClean="0"/>
              <a:t> من 450 من الكراسي</a:t>
            </a:r>
            <a:endParaRPr lang="en-US" dirty="0" smtClean="0"/>
          </a:p>
          <a:p>
            <a:pPr>
              <a:lnSpc>
                <a:spcPct val="90000"/>
              </a:lnSpc>
              <a:buFontTx/>
              <a:buNone/>
            </a:pPr>
            <a:r>
              <a:rPr lang="en-US" dirty="0" smtClean="0"/>
              <a:t>		   </a:t>
            </a:r>
            <a:r>
              <a:rPr lang="en-US" dirty="0" smtClean="0">
                <a:solidFill>
                  <a:srgbClr val="0000FF"/>
                </a:solidFill>
              </a:rPr>
              <a:t>x1  </a:t>
            </a:r>
            <a:r>
              <a:rPr lang="en-US" u="sng" dirty="0" smtClean="0">
                <a:solidFill>
                  <a:srgbClr val="0000FF"/>
                </a:solidFill>
              </a:rPr>
              <a:t>&lt;</a:t>
            </a:r>
            <a:r>
              <a:rPr lang="en-US" dirty="0" smtClean="0">
                <a:solidFill>
                  <a:srgbClr val="0000FF"/>
                </a:solidFill>
              </a:rPr>
              <a:t>  450	</a:t>
            </a:r>
            <a:endParaRPr lang="en-US" sz="2800" dirty="0" smtClean="0">
              <a:solidFill>
                <a:srgbClr val="0000FF"/>
              </a:solidFill>
            </a:endParaRPr>
          </a:p>
          <a:p>
            <a:pPr>
              <a:lnSpc>
                <a:spcPct val="90000"/>
              </a:lnSpc>
              <a:buFontTx/>
              <a:buNone/>
            </a:pPr>
            <a:r>
              <a:rPr lang="ar-SA" dirty="0" smtClean="0"/>
              <a:t>يجب </a:t>
            </a:r>
            <a:r>
              <a:rPr lang="ar-SA" dirty="0" err="1" smtClean="0"/>
              <a:t>انتاج</a:t>
            </a:r>
            <a:r>
              <a:rPr lang="ar-SA" dirty="0" smtClean="0"/>
              <a:t> 100 طاولة بحد أدنـي</a:t>
            </a:r>
            <a:r>
              <a:rPr lang="en-US" dirty="0" smtClean="0"/>
              <a:t>	</a:t>
            </a:r>
          </a:p>
          <a:p>
            <a:pPr>
              <a:lnSpc>
                <a:spcPct val="90000"/>
              </a:lnSpc>
              <a:buFontTx/>
              <a:buNone/>
            </a:pPr>
            <a:r>
              <a:rPr lang="en-US" dirty="0" smtClean="0"/>
              <a:t>	        </a:t>
            </a:r>
            <a:r>
              <a:rPr lang="en-US" dirty="0" smtClean="0">
                <a:solidFill>
                  <a:srgbClr val="0000FF"/>
                </a:solidFill>
              </a:rPr>
              <a:t>x2   </a:t>
            </a:r>
            <a:r>
              <a:rPr lang="en-US" u="sng" dirty="0" smtClean="0">
                <a:solidFill>
                  <a:srgbClr val="0000FF"/>
                </a:solidFill>
              </a:rPr>
              <a:t>&gt;</a:t>
            </a:r>
            <a:r>
              <a:rPr lang="en-US" dirty="0" smtClean="0">
                <a:solidFill>
                  <a:srgbClr val="0000FF"/>
                </a:solidFill>
              </a:rPr>
              <a:t>  100	</a:t>
            </a:r>
            <a:endParaRPr lang="en-US" sz="2800" dirty="0" smtClean="0">
              <a:solidFill>
                <a:srgbClr val="0000FF"/>
              </a:solidFill>
            </a:endParaRPr>
          </a:p>
          <a:p>
            <a:pPr>
              <a:lnSpc>
                <a:spcPct val="90000"/>
              </a:lnSpc>
              <a:buFontTx/>
              <a:buNone/>
            </a:pPr>
            <a:endParaRPr lang="en-US" sz="2400" u="sng" dirty="0" smtClean="0"/>
          </a:p>
          <a:p>
            <a:pPr>
              <a:lnSpc>
                <a:spcPct val="90000"/>
              </a:lnSpc>
              <a:buFontTx/>
              <a:buNone/>
            </a:pPr>
            <a:r>
              <a:rPr lang="ar-SA" u="sng" dirty="0" smtClean="0"/>
              <a:t>قيد عدم </a:t>
            </a:r>
            <a:r>
              <a:rPr lang="ar-SA" u="sng" dirty="0" err="1" smtClean="0"/>
              <a:t>السالبية</a:t>
            </a:r>
            <a:r>
              <a:rPr lang="en-US" u="sng" dirty="0" smtClean="0"/>
              <a:t>:</a:t>
            </a:r>
          </a:p>
          <a:p>
            <a:pPr>
              <a:lnSpc>
                <a:spcPct val="90000"/>
              </a:lnSpc>
              <a:buFontTx/>
              <a:buNone/>
            </a:pPr>
            <a:r>
              <a:rPr lang="en-US" sz="2800" dirty="0" smtClean="0"/>
              <a:t>			</a:t>
            </a:r>
            <a:r>
              <a:rPr lang="en-US" dirty="0" smtClean="0">
                <a:solidFill>
                  <a:srgbClr val="0000FF"/>
                </a:solidFill>
              </a:rPr>
              <a:t>x1,x2 </a:t>
            </a:r>
            <a:r>
              <a:rPr lang="en-US" u="sng" dirty="0" smtClean="0">
                <a:solidFill>
                  <a:srgbClr val="0000FF"/>
                </a:solidFill>
              </a:rPr>
              <a:t>&gt;</a:t>
            </a:r>
            <a:r>
              <a:rPr lang="en-US" dirty="0" smtClean="0">
                <a:solidFill>
                  <a:srgbClr val="0000FF"/>
                </a:solidFill>
              </a:rPr>
              <a:t> 0 </a:t>
            </a:r>
          </a:p>
          <a:p>
            <a:pPr>
              <a:lnSpc>
                <a:spcPct val="90000"/>
              </a:lnSpc>
              <a:buFontTx/>
              <a:buNone/>
            </a:pPr>
            <a:r>
              <a:rPr lang="en-US" dirty="0" smtClean="0">
                <a:solidFill>
                  <a:srgbClr val="0000FF"/>
                </a:solidFill>
              </a:rPr>
              <a:t>			</a:t>
            </a: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anim calcmode="lin" valueType="num">
                                      <p:cBhvr additive="base">
                                        <p:cTn id="7" dur="500" fill="hold"/>
                                        <p:tgtEl>
                                          <p:spTgt spid="819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4">
                                            <p:txEl>
                                              <p:pRg st="2" end="2"/>
                                            </p:txEl>
                                          </p:spTgt>
                                        </p:tgtEl>
                                        <p:attrNameLst>
                                          <p:attrName>style.visibility</p:attrName>
                                        </p:attrNameLst>
                                      </p:cBhvr>
                                      <p:to>
                                        <p:strVal val="visible"/>
                                      </p:to>
                                    </p:set>
                                    <p:anim calcmode="lin" valueType="num">
                                      <p:cBhvr additive="base">
                                        <p:cTn id="11" dur="500" fill="hold"/>
                                        <p:tgtEl>
                                          <p:spTgt spid="819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4">
                                            <p:txEl>
                                              <p:pRg st="3" end="3"/>
                                            </p:txEl>
                                          </p:spTgt>
                                        </p:tgtEl>
                                        <p:attrNameLst>
                                          <p:attrName>style.visibility</p:attrName>
                                        </p:attrNameLst>
                                      </p:cBhvr>
                                      <p:to>
                                        <p:strVal val="visible"/>
                                      </p:to>
                                    </p:set>
                                    <p:anim calcmode="lin" valueType="num">
                                      <p:cBhvr additive="base">
                                        <p:cTn id="17" dur="500" fill="hold"/>
                                        <p:tgtEl>
                                          <p:spTgt spid="819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194">
                                            <p:txEl>
                                              <p:pRg st="4" end="4"/>
                                            </p:txEl>
                                          </p:spTgt>
                                        </p:tgtEl>
                                        <p:attrNameLst>
                                          <p:attrName>style.visibility</p:attrName>
                                        </p:attrNameLst>
                                      </p:cBhvr>
                                      <p:to>
                                        <p:strVal val="visible"/>
                                      </p:to>
                                    </p:set>
                                    <p:anim calcmode="lin" valueType="num">
                                      <p:cBhvr additive="base">
                                        <p:cTn id="21" dur="500" fill="hold"/>
                                        <p:tgtEl>
                                          <p:spTgt spid="819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19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194">
                                            <p:txEl>
                                              <p:pRg st="6" end="6"/>
                                            </p:txEl>
                                          </p:spTgt>
                                        </p:tgtEl>
                                        <p:attrNameLst>
                                          <p:attrName>style.visibility</p:attrName>
                                        </p:attrNameLst>
                                      </p:cBhvr>
                                      <p:to>
                                        <p:strVal val="visible"/>
                                      </p:to>
                                    </p:set>
                                    <p:anim calcmode="lin" valueType="num">
                                      <p:cBhvr additive="base">
                                        <p:cTn id="27" dur="500" fill="hold"/>
                                        <p:tgtEl>
                                          <p:spTgt spid="819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194">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194">
                                            <p:txEl>
                                              <p:pRg st="7" end="7"/>
                                            </p:txEl>
                                          </p:spTgt>
                                        </p:tgtEl>
                                        <p:attrNameLst>
                                          <p:attrName>style.visibility</p:attrName>
                                        </p:attrNameLst>
                                      </p:cBhvr>
                                      <p:to>
                                        <p:strVal val="visible"/>
                                      </p:to>
                                    </p:set>
                                    <p:anim calcmode="lin" valueType="num">
                                      <p:cBhvr additive="base">
                                        <p:cTn id="31" dur="500" fill="hold"/>
                                        <p:tgtEl>
                                          <p:spTgt spid="819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194">
                                            <p:txEl>
                                              <p:pRg st="8" end="8"/>
                                            </p:txEl>
                                          </p:spTgt>
                                        </p:tgtEl>
                                        <p:attrNameLst>
                                          <p:attrName>style.visibility</p:attrName>
                                        </p:attrNameLst>
                                      </p:cBhvr>
                                      <p:to>
                                        <p:strVal val="visible"/>
                                      </p:to>
                                    </p:set>
                                    <p:anim calcmode="lin" valueType="num">
                                      <p:cBhvr additive="base">
                                        <p:cTn id="35" dur="500" fill="hold"/>
                                        <p:tgtEl>
                                          <p:spTgt spid="819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19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95300" y="274638"/>
            <a:ext cx="8915400" cy="792162"/>
          </a:xfrm>
        </p:spPr>
        <p:txBody>
          <a:bodyPr/>
          <a:lstStyle/>
          <a:p>
            <a:r>
              <a:rPr lang="ar-SA" sz="3600" u="sng" dirty="0" smtClean="0"/>
              <a:t>الشكل العام للمســألة</a:t>
            </a:r>
            <a:endParaRPr lang="en-US" sz="3600" u="sng" dirty="0" smtClean="0"/>
          </a:p>
        </p:txBody>
      </p:sp>
      <p:sp>
        <p:nvSpPr>
          <p:cNvPr id="9219" name="Rectangle 3"/>
          <p:cNvSpPr>
            <a:spLocks noGrp="1" noChangeArrowheads="1"/>
          </p:cNvSpPr>
          <p:nvPr>
            <p:ph type="body" idx="1"/>
          </p:nvPr>
        </p:nvSpPr>
        <p:spPr>
          <a:xfrm>
            <a:off x="495300" y="1447800"/>
            <a:ext cx="8915400" cy="4800600"/>
          </a:xfrm>
        </p:spPr>
        <p:txBody>
          <a:bodyPr/>
          <a:lstStyle/>
          <a:p>
            <a:pPr>
              <a:spcBef>
                <a:spcPct val="50000"/>
              </a:spcBef>
              <a:buFontTx/>
              <a:buNone/>
            </a:pPr>
            <a:r>
              <a:rPr lang="en-US" dirty="0" smtClean="0"/>
              <a:t>		Max  z= 7x1 + 5x2			</a:t>
            </a:r>
          </a:p>
          <a:p>
            <a:pPr algn="l">
              <a:spcBef>
                <a:spcPct val="50000"/>
              </a:spcBef>
              <a:buFontTx/>
              <a:buNone/>
            </a:pPr>
            <a:r>
              <a:rPr lang="en-US" sz="2800" dirty="0" smtClean="0"/>
              <a:t>                                               </a:t>
            </a:r>
            <a:r>
              <a:rPr lang="en-US" sz="2800" dirty="0" err="1" smtClean="0"/>
              <a:t>s.t</a:t>
            </a:r>
            <a:r>
              <a:rPr lang="en-US" sz="2800" dirty="0" smtClean="0"/>
              <a:t>.   </a:t>
            </a:r>
          </a:p>
          <a:p>
            <a:pPr>
              <a:spcBef>
                <a:spcPct val="50000"/>
              </a:spcBef>
              <a:buFontTx/>
              <a:buNone/>
            </a:pPr>
            <a:r>
              <a:rPr lang="en-US" dirty="0" smtClean="0"/>
              <a:t>			3x1 + 4x2 </a:t>
            </a:r>
            <a:r>
              <a:rPr lang="en-US" u="sng" dirty="0" smtClean="0"/>
              <a:t>&lt;</a:t>
            </a:r>
            <a:r>
              <a:rPr lang="en-US" dirty="0" smtClean="0"/>
              <a:t> 2400	</a:t>
            </a:r>
            <a:endParaRPr lang="en-US" sz="2800" dirty="0" smtClean="0"/>
          </a:p>
          <a:p>
            <a:pPr>
              <a:spcBef>
                <a:spcPct val="50000"/>
              </a:spcBef>
              <a:buFontTx/>
              <a:buNone/>
            </a:pPr>
            <a:r>
              <a:rPr lang="en-US" dirty="0" smtClean="0"/>
              <a:t>			2x1 + 1x2 </a:t>
            </a:r>
            <a:r>
              <a:rPr lang="en-US" u="sng" dirty="0" smtClean="0"/>
              <a:t>&lt;</a:t>
            </a:r>
            <a:r>
              <a:rPr lang="en-US" dirty="0" smtClean="0"/>
              <a:t> 1000	</a:t>
            </a:r>
            <a:endParaRPr lang="en-US" sz="2800" dirty="0" smtClean="0"/>
          </a:p>
          <a:p>
            <a:pPr>
              <a:spcBef>
                <a:spcPct val="50000"/>
              </a:spcBef>
              <a:buFontTx/>
              <a:buNone/>
            </a:pPr>
            <a:r>
              <a:rPr lang="en-US" dirty="0" smtClean="0"/>
              <a:t>				  x1 </a:t>
            </a:r>
            <a:r>
              <a:rPr lang="en-US" u="sng" dirty="0" smtClean="0"/>
              <a:t>&lt;</a:t>
            </a:r>
            <a:r>
              <a:rPr lang="en-US" dirty="0" smtClean="0"/>
              <a:t>   450 	</a:t>
            </a:r>
            <a:endParaRPr lang="en-US" sz="2800" dirty="0" smtClean="0"/>
          </a:p>
          <a:p>
            <a:pPr>
              <a:spcBef>
                <a:spcPct val="50000"/>
              </a:spcBef>
              <a:buFontTx/>
              <a:buNone/>
            </a:pPr>
            <a:r>
              <a:rPr lang="en-US" sz="2800" dirty="0" smtClean="0"/>
              <a:t>			            x2  </a:t>
            </a:r>
            <a:r>
              <a:rPr lang="en-US" u="sng" dirty="0" smtClean="0"/>
              <a:t>&gt;</a:t>
            </a:r>
            <a:r>
              <a:rPr lang="en-US" dirty="0" smtClean="0"/>
              <a:t>   100  	</a:t>
            </a:r>
            <a:endParaRPr lang="en-US" sz="2800" dirty="0" smtClean="0"/>
          </a:p>
          <a:p>
            <a:pPr>
              <a:spcBef>
                <a:spcPct val="50000"/>
              </a:spcBef>
              <a:buFontTx/>
              <a:buNone/>
            </a:pPr>
            <a:r>
              <a:rPr lang="en-US" sz="2800" dirty="0" smtClean="0"/>
              <a:t>				</a:t>
            </a:r>
            <a:r>
              <a:rPr lang="en-US" dirty="0" smtClean="0"/>
              <a:t>x1, x2  </a:t>
            </a:r>
            <a:r>
              <a:rPr lang="en-US" u="sng" dirty="0" smtClean="0"/>
              <a:t>&gt;</a:t>
            </a:r>
            <a:r>
              <a:rPr lang="en-US" dirty="0" smtClean="0"/>
              <a:t>  0</a:t>
            </a:r>
            <a:r>
              <a:rPr lang="en-US" sz="2800" dirty="0" smtClean="0"/>
              <a:t>		</a:t>
            </a:r>
            <a:endParaRPr lang="en-US" dirty="0"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660400" y="762001"/>
            <a:ext cx="3714750" cy="366713"/>
          </a:xfrm>
          <a:prstGeom prst="rect">
            <a:avLst/>
          </a:prstGeom>
          <a:noFill/>
          <a:ln w="9525">
            <a:noFill/>
            <a:miter lim="800000"/>
            <a:headEnd/>
            <a:tailEnd/>
          </a:ln>
          <a:effectLst/>
        </p:spPr>
        <p:txBody>
          <a:bodyPr>
            <a:spAutoFit/>
          </a:bodyPr>
          <a:lstStyle/>
          <a:p>
            <a:pPr algn="l">
              <a:spcBef>
                <a:spcPct val="50000"/>
              </a:spcBef>
              <a:defRPr/>
            </a:pPr>
            <a:endParaRPr lang="ar-SA"/>
          </a:p>
        </p:txBody>
      </p:sp>
      <p:sp>
        <p:nvSpPr>
          <p:cNvPr id="15365" name="Text Box 5"/>
          <p:cNvSpPr txBox="1">
            <a:spLocks noChangeArrowheads="1"/>
          </p:cNvSpPr>
          <p:nvPr/>
        </p:nvSpPr>
        <p:spPr bwMode="auto">
          <a:xfrm>
            <a:off x="577850" y="838200"/>
            <a:ext cx="4457700" cy="3754438"/>
          </a:xfrm>
          <a:prstGeom prst="rect">
            <a:avLst/>
          </a:prstGeom>
          <a:noFill/>
          <a:ln w="9525">
            <a:noFill/>
            <a:miter lim="800000"/>
            <a:headEnd/>
            <a:tailEnd/>
          </a:ln>
          <a:effectLst/>
        </p:spPr>
        <p:txBody>
          <a:bodyPr>
            <a:spAutoFit/>
          </a:bodyPr>
          <a:lstStyle/>
          <a:p>
            <a:pPr algn="l">
              <a:spcBef>
                <a:spcPct val="20000"/>
              </a:spcBef>
              <a:defRPr/>
            </a:pPr>
            <a:r>
              <a:rPr lang="ar-SA" sz="2800" dirty="0"/>
              <a:t> قيد النجارة</a:t>
            </a:r>
            <a:endParaRPr lang="en-US" sz="2800" u="sng" dirty="0"/>
          </a:p>
          <a:p>
            <a:pPr algn="l">
              <a:spcBef>
                <a:spcPct val="50000"/>
              </a:spcBef>
              <a:defRPr/>
            </a:pPr>
            <a:r>
              <a:rPr lang="en-US" sz="2800" dirty="0"/>
              <a:t>3x1 + 4x2 = 2400</a:t>
            </a:r>
          </a:p>
          <a:p>
            <a:pPr algn="l">
              <a:spcBef>
                <a:spcPct val="50000"/>
              </a:spcBef>
              <a:defRPr/>
            </a:pPr>
            <a:endParaRPr lang="en-US" sz="2800" u="sng" dirty="0"/>
          </a:p>
          <a:p>
            <a:pPr algn="l">
              <a:spcBef>
                <a:spcPct val="50000"/>
              </a:spcBef>
              <a:defRPr/>
            </a:pPr>
            <a:r>
              <a:rPr lang="ar-SA" sz="2800" u="sng" dirty="0"/>
              <a:t>التقاطع</a:t>
            </a:r>
            <a:endParaRPr lang="en-US" sz="2800" u="sng" dirty="0"/>
          </a:p>
          <a:p>
            <a:pPr algn="l">
              <a:spcBef>
                <a:spcPct val="50000"/>
              </a:spcBef>
              <a:defRPr/>
            </a:pPr>
            <a:r>
              <a:rPr lang="en-US" sz="2800" dirty="0"/>
              <a:t>(x1 = 0, x2 = 600)</a:t>
            </a:r>
          </a:p>
          <a:p>
            <a:pPr algn="l">
              <a:spcBef>
                <a:spcPct val="50000"/>
              </a:spcBef>
              <a:defRPr/>
            </a:pPr>
            <a:r>
              <a:rPr lang="en-US" sz="2800" dirty="0"/>
              <a:t>(x1 = 800, x2 = 0)</a:t>
            </a:r>
            <a:endParaRPr lang="en-US" u="sng" dirty="0"/>
          </a:p>
        </p:txBody>
      </p:sp>
      <p:sp>
        <p:nvSpPr>
          <p:cNvPr id="15370" name="Freeform 10"/>
          <p:cNvSpPr>
            <a:spLocks/>
          </p:cNvSpPr>
          <p:nvPr/>
        </p:nvSpPr>
        <p:spPr bwMode="auto">
          <a:xfrm>
            <a:off x="4953000" y="2514600"/>
            <a:ext cx="3962400" cy="2743200"/>
          </a:xfrm>
          <a:custGeom>
            <a:avLst/>
            <a:gdLst/>
            <a:ahLst/>
            <a:cxnLst>
              <a:cxn ang="0">
                <a:pos x="0" y="1728"/>
              </a:cxn>
              <a:cxn ang="0">
                <a:pos x="0" y="0"/>
              </a:cxn>
              <a:cxn ang="0">
                <a:pos x="2304" y="1728"/>
              </a:cxn>
              <a:cxn ang="0">
                <a:pos x="0" y="1728"/>
              </a:cxn>
            </a:cxnLst>
            <a:rect l="0" t="0" r="r" b="b"/>
            <a:pathLst>
              <a:path w="2304" h="1728">
                <a:moveTo>
                  <a:pt x="0" y="1728"/>
                </a:moveTo>
                <a:lnTo>
                  <a:pt x="0" y="0"/>
                </a:lnTo>
                <a:lnTo>
                  <a:pt x="2304" y="1728"/>
                </a:lnTo>
                <a:lnTo>
                  <a:pt x="0" y="1728"/>
                </a:lnTo>
                <a:close/>
              </a:path>
            </a:pathLst>
          </a:custGeom>
          <a:solidFill>
            <a:schemeClr val="folHlink"/>
          </a:solidFill>
          <a:ln w="9525">
            <a:solidFill>
              <a:schemeClr val="tx1"/>
            </a:solidFill>
            <a:round/>
            <a:headEnd/>
            <a:tailEnd/>
          </a:ln>
          <a:effectLst/>
        </p:spPr>
        <p:txBody>
          <a:bodyPr/>
          <a:lstStyle/>
          <a:p>
            <a:pPr>
              <a:defRPr/>
            </a:pPr>
            <a:endParaRPr lang="ar-SA"/>
          </a:p>
        </p:txBody>
      </p:sp>
      <p:sp>
        <p:nvSpPr>
          <p:cNvPr id="15371" name="Line 11"/>
          <p:cNvSpPr>
            <a:spLocks noChangeShapeType="1"/>
          </p:cNvSpPr>
          <p:nvPr/>
        </p:nvSpPr>
        <p:spPr bwMode="auto">
          <a:xfrm>
            <a:off x="4953000" y="5257800"/>
            <a:ext cx="4540250" cy="0"/>
          </a:xfrm>
          <a:prstGeom prst="line">
            <a:avLst/>
          </a:prstGeom>
          <a:noFill/>
          <a:ln w="9525">
            <a:solidFill>
              <a:schemeClr val="tx1"/>
            </a:solidFill>
            <a:round/>
            <a:headEnd/>
            <a:tailEnd type="triangle" w="lg" len="lg"/>
          </a:ln>
          <a:effectLst/>
        </p:spPr>
        <p:txBody>
          <a:bodyPr/>
          <a:lstStyle/>
          <a:p>
            <a:pPr>
              <a:defRPr/>
            </a:pPr>
            <a:endParaRPr lang="ar-SA"/>
          </a:p>
        </p:txBody>
      </p:sp>
      <p:sp>
        <p:nvSpPr>
          <p:cNvPr id="15372" name="Line 12"/>
          <p:cNvSpPr>
            <a:spLocks noChangeShapeType="1"/>
          </p:cNvSpPr>
          <p:nvPr/>
        </p:nvSpPr>
        <p:spPr bwMode="auto">
          <a:xfrm flipV="1">
            <a:off x="4953000" y="457200"/>
            <a:ext cx="0" cy="4800600"/>
          </a:xfrm>
          <a:prstGeom prst="line">
            <a:avLst/>
          </a:prstGeom>
          <a:noFill/>
          <a:ln w="9525">
            <a:solidFill>
              <a:schemeClr val="tx1"/>
            </a:solidFill>
            <a:round/>
            <a:headEnd/>
            <a:tailEnd type="triangle" w="lg" len="lg"/>
          </a:ln>
          <a:effectLst/>
        </p:spPr>
        <p:txBody>
          <a:bodyPr/>
          <a:lstStyle/>
          <a:p>
            <a:pPr>
              <a:defRPr/>
            </a:pPr>
            <a:endParaRPr lang="ar-SA"/>
          </a:p>
        </p:txBody>
      </p:sp>
      <p:sp>
        <p:nvSpPr>
          <p:cNvPr id="15377" name="Text Box 17"/>
          <p:cNvSpPr txBox="1">
            <a:spLocks noChangeArrowheads="1"/>
          </p:cNvSpPr>
          <p:nvPr/>
        </p:nvSpPr>
        <p:spPr bwMode="auto">
          <a:xfrm>
            <a:off x="4210050" y="762001"/>
            <a:ext cx="742950" cy="4494213"/>
          </a:xfrm>
          <a:prstGeom prst="rect">
            <a:avLst/>
          </a:prstGeom>
          <a:noFill/>
          <a:ln w="9525">
            <a:noFill/>
            <a:miter lim="800000"/>
            <a:headEnd/>
            <a:tailEnd/>
          </a:ln>
          <a:effectLst/>
        </p:spPr>
        <p:txBody>
          <a:bodyPr>
            <a:spAutoFit/>
          </a:bodyPr>
          <a:lstStyle/>
          <a:p>
            <a:pPr algn="l">
              <a:spcBef>
                <a:spcPct val="50000"/>
              </a:spcBef>
              <a:defRPr/>
            </a:pPr>
            <a:r>
              <a:rPr lang="en-US" dirty="0"/>
              <a:t>x2</a:t>
            </a: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r>
              <a:rPr lang="en-US" b="1" dirty="0"/>
              <a:t>600</a:t>
            </a:r>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spcBef>
                <a:spcPct val="50000"/>
              </a:spcBef>
              <a:defRPr/>
            </a:pPr>
            <a:r>
              <a:rPr lang="en-US" b="1" dirty="0"/>
              <a:t>0</a:t>
            </a:r>
          </a:p>
        </p:txBody>
      </p:sp>
      <p:sp>
        <p:nvSpPr>
          <p:cNvPr id="15378" name="Text Box 18"/>
          <p:cNvSpPr txBox="1">
            <a:spLocks noChangeArrowheads="1"/>
          </p:cNvSpPr>
          <p:nvPr/>
        </p:nvSpPr>
        <p:spPr bwMode="auto">
          <a:xfrm>
            <a:off x="5035550" y="4038601"/>
            <a:ext cx="2228850" cy="904875"/>
          </a:xfrm>
          <a:prstGeom prst="rect">
            <a:avLst/>
          </a:prstGeom>
          <a:noFill/>
          <a:ln w="9525">
            <a:noFill/>
            <a:miter lim="800000"/>
            <a:headEnd/>
            <a:tailEnd/>
          </a:ln>
          <a:effectLst/>
        </p:spPr>
        <p:txBody>
          <a:bodyPr>
            <a:spAutoFit/>
          </a:bodyPr>
          <a:lstStyle/>
          <a:p>
            <a:pPr>
              <a:spcBef>
                <a:spcPct val="20000"/>
              </a:spcBef>
              <a:defRPr/>
            </a:pPr>
            <a:r>
              <a:rPr lang="ar-SA" sz="2400" b="1" dirty="0"/>
              <a:t>ح مقبولة</a:t>
            </a:r>
            <a:endParaRPr lang="en-US" sz="2400" b="1" dirty="0"/>
          </a:p>
          <a:p>
            <a:pPr>
              <a:spcBef>
                <a:spcPct val="20000"/>
              </a:spcBef>
              <a:defRPr/>
            </a:pPr>
            <a:r>
              <a:rPr lang="en-US" sz="2400" b="1" dirty="0"/>
              <a:t>&lt; 2400</a:t>
            </a:r>
          </a:p>
        </p:txBody>
      </p:sp>
      <p:sp>
        <p:nvSpPr>
          <p:cNvPr id="15379" name="Text Box 19"/>
          <p:cNvSpPr txBox="1">
            <a:spLocks noChangeArrowheads="1"/>
          </p:cNvSpPr>
          <p:nvPr/>
        </p:nvSpPr>
        <p:spPr bwMode="auto">
          <a:xfrm>
            <a:off x="7099300" y="2057401"/>
            <a:ext cx="1981200" cy="461963"/>
          </a:xfrm>
          <a:prstGeom prst="rect">
            <a:avLst/>
          </a:prstGeom>
          <a:noFill/>
          <a:ln w="9525">
            <a:noFill/>
            <a:miter lim="800000"/>
            <a:headEnd/>
            <a:tailEnd/>
          </a:ln>
          <a:effectLst/>
        </p:spPr>
        <p:txBody>
          <a:bodyPr>
            <a:spAutoFit/>
          </a:bodyPr>
          <a:lstStyle/>
          <a:p>
            <a:pPr>
              <a:spcBef>
                <a:spcPct val="20000"/>
              </a:spcBef>
              <a:defRPr/>
            </a:pPr>
            <a:r>
              <a:rPr lang="en-US" sz="2400" b="1" dirty="0"/>
              <a:t>&gt; 2400</a:t>
            </a:r>
          </a:p>
        </p:txBody>
      </p:sp>
      <p:sp>
        <p:nvSpPr>
          <p:cNvPr id="15380" name="Text Box 20"/>
          <p:cNvSpPr txBox="1">
            <a:spLocks noChangeArrowheads="1"/>
          </p:cNvSpPr>
          <p:nvPr/>
        </p:nvSpPr>
        <p:spPr bwMode="auto">
          <a:xfrm rot="2177529">
            <a:off x="5898886" y="3708400"/>
            <a:ext cx="2531533" cy="368300"/>
          </a:xfrm>
          <a:prstGeom prst="rect">
            <a:avLst/>
          </a:prstGeom>
          <a:noFill/>
          <a:ln w="9525">
            <a:noFill/>
            <a:miter lim="800000"/>
            <a:headEnd/>
            <a:tailEnd/>
          </a:ln>
          <a:effectLst/>
        </p:spPr>
        <p:txBody>
          <a:bodyPr>
            <a:spAutoFit/>
          </a:bodyPr>
          <a:lstStyle/>
          <a:p>
            <a:pPr algn="l">
              <a:spcBef>
                <a:spcPct val="50000"/>
              </a:spcBef>
              <a:defRPr/>
            </a:pPr>
            <a:r>
              <a:rPr lang="en-US" b="1" dirty="0"/>
              <a:t>3x1 + 4x2 = 2400</a:t>
            </a:r>
          </a:p>
        </p:txBody>
      </p:sp>
      <p:sp>
        <p:nvSpPr>
          <p:cNvPr id="15381" name="Line 21"/>
          <p:cNvSpPr>
            <a:spLocks noChangeShapeType="1"/>
          </p:cNvSpPr>
          <p:nvPr/>
        </p:nvSpPr>
        <p:spPr bwMode="auto">
          <a:xfrm>
            <a:off x="4953000" y="2514600"/>
            <a:ext cx="3962400" cy="2743200"/>
          </a:xfrm>
          <a:prstGeom prst="line">
            <a:avLst/>
          </a:prstGeom>
          <a:noFill/>
          <a:ln w="38100">
            <a:solidFill>
              <a:srgbClr val="FF0000"/>
            </a:solidFill>
            <a:round/>
            <a:headEnd/>
            <a:tailEnd/>
          </a:ln>
          <a:effectLst/>
        </p:spPr>
        <p:txBody>
          <a:bodyPr/>
          <a:lstStyle/>
          <a:p>
            <a:pPr>
              <a:defRPr/>
            </a:pPr>
            <a:endParaRPr lang="ar-SA"/>
          </a:p>
        </p:txBody>
      </p:sp>
      <p:sp>
        <p:nvSpPr>
          <p:cNvPr id="13" name="Text Box 20"/>
          <p:cNvSpPr txBox="1">
            <a:spLocks noChangeArrowheads="1"/>
          </p:cNvSpPr>
          <p:nvPr/>
        </p:nvSpPr>
        <p:spPr bwMode="auto">
          <a:xfrm>
            <a:off x="4953000" y="5257801"/>
            <a:ext cx="4787900" cy="369332"/>
          </a:xfrm>
          <a:prstGeom prst="rect">
            <a:avLst/>
          </a:prstGeom>
          <a:noFill/>
          <a:ln w="9525">
            <a:noFill/>
            <a:miter lim="800000"/>
            <a:headEnd/>
            <a:tailEnd/>
          </a:ln>
          <a:effectLst/>
        </p:spPr>
        <p:txBody>
          <a:bodyPr>
            <a:spAutoFit/>
          </a:bodyPr>
          <a:lstStyle/>
          <a:p>
            <a:pPr>
              <a:spcBef>
                <a:spcPct val="50000"/>
              </a:spcBef>
              <a:defRPr/>
            </a:pPr>
            <a:r>
              <a:rPr lang="en-US" b="1" dirty="0" smtClean="0"/>
              <a:t>800     x1  </a:t>
            </a:r>
            <a:r>
              <a:rPr lang="en-US" b="1" dirty="0"/>
              <a:t>	</a:t>
            </a:r>
            <a:r>
              <a:rPr lang="en-US" b="1" dirty="0" smtClean="0"/>
              <a:t> </a:t>
            </a:r>
            <a:r>
              <a:rPr lang="en-US" b="1" dirty="0"/>
              <a:t>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 name="Text Box 10"/>
          <p:cNvSpPr txBox="1">
            <a:spLocks noChangeArrowheads="1"/>
          </p:cNvSpPr>
          <p:nvPr/>
        </p:nvSpPr>
        <p:spPr bwMode="auto">
          <a:xfrm>
            <a:off x="660400" y="762001"/>
            <a:ext cx="3714750" cy="366713"/>
          </a:xfrm>
          <a:prstGeom prst="rect">
            <a:avLst/>
          </a:prstGeom>
          <a:noFill/>
          <a:ln w="9525">
            <a:noFill/>
            <a:miter lim="800000"/>
            <a:headEnd/>
            <a:tailEnd/>
          </a:ln>
          <a:effectLst/>
        </p:spPr>
        <p:txBody>
          <a:bodyPr>
            <a:spAutoFit/>
          </a:bodyPr>
          <a:lstStyle/>
          <a:p>
            <a:pPr algn="l">
              <a:spcBef>
                <a:spcPct val="50000"/>
              </a:spcBef>
              <a:defRPr/>
            </a:pPr>
            <a:endParaRPr lang="ar-SA"/>
          </a:p>
        </p:txBody>
      </p:sp>
      <p:sp>
        <p:nvSpPr>
          <p:cNvPr id="16395" name="Text Box 11"/>
          <p:cNvSpPr txBox="1">
            <a:spLocks noChangeArrowheads="1"/>
          </p:cNvSpPr>
          <p:nvPr/>
        </p:nvSpPr>
        <p:spPr bwMode="auto">
          <a:xfrm>
            <a:off x="577850" y="838200"/>
            <a:ext cx="4457700" cy="3754438"/>
          </a:xfrm>
          <a:prstGeom prst="rect">
            <a:avLst/>
          </a:prstGeom>
          <a:noFill/>
          <a:ln w="9525">
            <a:noFill/>
            <a:miter lim="800000"/>
            <a:headEnd/>
            <a:tailEnd/>
          </a:ln>
          <a:effectLst/>
        </p:spPr>
        <p:txBody>
          <a:bodyPr>
            <a:spAutoFit/>
          </a:bodyPr>
          <a:lstStyle/>
          <a:p>
            <a:pPr algn="l">
              <a:spcBef>
                <a:spcPct val="20000"/>
              </a:spcBef>
              <a:defRPr/>
            </a:pPr>
            <a:r>
              <a:rPr lang="ar-SA" sz="2800" dirty="0"/>
              <a:t>قيد الطلاء</a:t>
            </a:r>
            <a:endParaRPr lang="en-US" sz="2800" u="sng" dirty="0"/>
          </a:p>
          <a:p>
            <a:pPr algn="l">
              <a:spcBef>
                <a:spcPct val="50000"/>
              </a:spcBef>
              <a:defRPr/>
            </a:pPr>
            <a:r>
              <a:rPr lang="en-US" sz="2800" dirty="0"/>
              <a:t>2x1 + 1x2 = 1000</a:t>
            </a:r>
          </a:p>
          <a:p>
            <a:pPr algn="l">
              <a:spcBef>
                <a:spcPct val="50000"/>
              </a:spcBef>
              <a:defRPr/>
            </a:pPr>
            <a:endParaRPr lang="en-US" sz="2800" u="sng" dirty="0"/>
          </a:p>
          <a:p>
            <a:pPr algn="l">
              <a:spcBef>
                <a:spcPct val="50000"/>
              </a:spcBef>
              <a:defRPr/>
            </a:pPr>
            <a:r>
              <a:rPr lang="ar-SA" sz="2800" dirty="0"/>
              <a:t>التقاطع</a:t>
            </a:r>
            <a:endParaRPr lang="en-US" sz="2800" dirty="0"/>
          </a:p>
          <a:p>
            <a:pPr algn="l">
              <a:spcBef>
                <a:spcPct val="50000"/>
              </a:spcBef>
              <a:defRPr/>
            </a:pPr>
            <a:r>
              <a:rPr lang="en-US" sz="2800" dirty="0"/>
              <a:t>(x1 = 0, x2 = 1000)</a:t>
            </a:r>
          </a:p>
          <a:p>
            <a:pPr algn="l">
              <a:spcBef>
                <a:spcPct val="50000"/>
              </a:spcBef>
              <a:defRPr/>
            </a:pPr>
            <a:r>
              <a:rPr lang="en-US" sz="2800" dirty="0"/>
              <a:t>(x1 = 500, x2 = 0)</a:t>
            </a:r>
            <a:endParaRPr lang="en-US" u="sng" dirty="0"/>
          </a:p>
        </p:txBody>
      </p:sp>
      <p:sp>
        <p:nvSpPr>
          <p:cNvPr id="16402" name="Line 18"/>
          <p:cNvSpPr>
            <a:spLocks noChangeShapeType="1"/>
          </p:cNvSpPr>
          <p:nvPr/>
        </p:nvSpPr>
        <p:spPr bwMode="auto">
          <a:xfrm>
            <a:off x="4953000" y="5257800"/>
            <a:ext cx="4540250" cy="0"/>
          </a:xfrm>
          <a:prstGeom prst="line">
            <a:avLst/>
          </a:prstGeom>
          <a:noFill/>
          <a:ln w="9525">
            <a:solidFill>
              <a:schemeClr val="tx1"/>
            </a:solidFill>
            <a:round/>
            <a:headEnd/>
            <a:tailEnd type="triangle" w="lg" len="lg"/>
          </a:ln>
          <a:effectLst/>
        </p:spPr>
        <p:txBody>
          <a:bodyPr/>
          <a:lstStyle/>
          <a:p>
            <a:pPr>
              <a:defRPr/>
            </a:pPr>
            <a:endParaRPr lang="ar-SA"/>
          </a:p>
        </p:txBody>
      </p:sp>
      <p:sp>
        <p:nvSpPr>
          <p:cNvPr id="16403" name="Line 19"/>
          <p:cNvSpPr>
            <a:spLocks noChangeShapeType="1"/>
          </p:cNvSpPr>
          <p:nvPr/>
        </p:nvSpPr>
        <p:spPr bwMode="auto">
          <a:xfrm flipV="1">
            <a:off x="4953000" y="457200"/>
            <a:ext cx="0" cy="4800600"/>
          </a:xfrm>
          <a:prstGeom prst="line">
            <a:avLst/>
          </a:prstGeom>
          <a:noFill/>
          <a:ln w="9525">
            <a:solidFill>
              <a:schemeClr val="tx1"/>
            </a:solidFill>
            <a:round/>
            <a:headEnd/>
            <a:tailEnd type="triangle" w="lg" len="lg"/>
          </a:ln>
          <a:effectLst/>
        </p:spPr>
        <p:txBody>
          <a:bodyPr/>
          <a:lstStyle/>
          <a:p>
            <a:pPr>
              <a:defRPr/>
            </a:pPr>
            <a:endParaRPr lang="ar-SA"/>
          </a:p>
        </p:txBody>
      </p:sp>
      <p:sp>
        <p:nvSpPr>
          <p:cNvPr id="16404" name="Text Box 20"/>
          <p:cNvSpPr txBox="1">
            <a:spLocks noChangeArrowheads="1"/>
          </p:cNvSpPr>
          <p:nvPr/>
        </p:nvSpPr>
        <p:spPr bwMode="auto">
          <a:xfrm>
            <a:off x="4953000" y="5257801"/>
            <a:ext cx="4787900" cy="369332"/>
          </a:xfrm>
          <a:prstGeom prst="rect">
            <a:avLst/>
          </a:prstGeom>
          <a:noFill/>
          <a:ln w="9525">
            <a:noFill/>
            <a:miter lim="800000"/>
            <a:headEnd/>
            <a:tailEnd/>
          </a:ln>
          <a:effectLst/>
        </p:spPr>
        <p:txBody>
          <a:bodyPr>
            <a:spAutoFit/>
          </a:bodyPr>
          <a:lstStyle/>
          <a:p>
            <a:pPr>
              <a:spcBef>
                <a:spcPct val="50000"/>
              </a:spcBef>
              <a:defRPr/>
            </a:pPr>
            <a:r>
              <a:rPr lang="en-US" b="1" dirty="0" smtClean="0"/>
              <a:t>800     x1  </a:t>
            </a:r>
            <a:r>
              <a:rPr lang="en-US" b="1" dirty="0"/>
              <a:t>	</a:t>
            </a:r>
            <a:r>
              <a:rPr lang="en-US" b="1" dirty="0" smtClean="0"/>
              <a:t>         500 </a:t>
            </a:r>
            <a:r>
              <a:rPr lang="en-US" b="1" dirty="0"/>
              <a:t>	</a:t>
            </a:r>
          </a:p>
        </p:txBody>
      </p:sp>
      <p:sp>
        <p:nvSpPr>
          <p:cNvPr id="16405" name="Text Box 21"/>
          <p:cNvSpPr txBox="1">
            <a:spLocks noChangeArrowheads="1"/>
          </p:cNvSpPr>
          <p:nvPr/>
        </p:nvSpPr>
        <p:spPr bwMode="auto">
          <a:xfrm>
            <a:off x="4210050" y="304801"/>
            <a:ext cx="908050" cy="4919663"/>
          </a:xfrm>
          <a:prstGeom prst="rect">
            <a:avLst/>
          </a:prstGeom>
          <a:noFill/>
          <a:ln w="9525">
            <a:noFill/>
            <a:miter lim="800000"/>
            <a:headEnd/>
            <a:tailEnd/>
          </a:ln>
          <a:effectLst/>
        </p:spPr>
        <p:txBody>
          <a:bodyPr>
            <a:spAutoFit/>
          </a:bodyPr>
          <a:lstStyle/>
          <a:p>
            <a:pPr algn="l">
              <a:spcBef>
                <a:spcPct val="5000"/>
              </a:spcBef>
              <a:defRPr/>
            </a:pPr>
            <a:r>
              <a:rPr lang="en-US" dirty="0"/>
              <a:t>   </a:t>
            </a:r>
            <a:r>
              <a:rPr lang="en-US" b="1" dirty="0"/>
              <a:t>x2</a:t>
            </a:r>
          </a:p>
          <a:p>
            <a:pPr algn="l">
              <a:spcBef>
                <a:spcPct val="5000"/>
              </a:spcBef>
              <a:defRPr/>
            </a:pPr>
            <a:r>
              <a:rPr lang="en-US" b="1" dirty="0"/>
              <a:t>1000</a:t>
            </a:r>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defRPr/>
            </a:pPr>
            <a:endParaRPr lang="en-US" b="1" dirty="0"/>
          </a:p>
          <a:p>
            <a:pPr algn="l">
              <a:defRPr/>
            </a:pPr>
            <a:r>
              <a:rPr lang="en-US" b="1" dirty="0"/>
              <a:t>600</a:t>
            </a:r>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r>
              <a:rPr lang="en-US" b="1" dirty="0"/>
              <a:t>     0</a:t>
            </a:r>
          </a:p>
        </p:txBody>
      </p:sp>
      <p:sp>
        <p:nvSpPr>
          <p:cNvPr id="16408" name="Text Box 24"/>
          <p:cNvSpPr txBox="1">
            <a:spLocks noChangeArrowheads="1"/>
          </p:cNvSpPr>
          <p:nvPr/>
        </p:nvSpPr>
        <p:spPr bwMode="auto">
          <a:xfrm rot="3837534">
            <a:off x="5121474" y="2409309"/>
            <a:ext cx="2165350" cy="369332"/>
          </a:xfrm>
          <a:prstGeom prst="rect">
            <a:avLst/>
          </a:prstGeom>
          <a:noFill/>
          <a:ln w="9525">
            <a:noFill/>
            <a:miter lim="800000"/>
            <a:headEnd/>
            <a:tailEnd/>
          </a:ln>
          <a:effectLst/>
        </p:spPr>
        <p:txBody>
          <a:bodyPr>
            <a:spAutoFit/>
          </a:bodyPr>
          <a:lstStyle/>
          <a:p>
            <a:pPr algn="l">
              <a:spcBef>
                <a:spcPct val="50000"/>
              </a:spcBef>
              <a:defRPr/>
            </a:pPr>
            <a:r>
              <a:rPr lang="en-US" b="1" dirty="0"/>
              <a:t>2x1+ 1x2 = 1000</a:t>
            </a:r>
          </a:p>
        </p:txBody>
      </p:sp>
      <p:sp>
        <p:nvSpPr>
          <p:cNvPr id="16410" name="Line 26"/>
          <p:cNvSpPr>
            <a:spLocks noChangeShapeType="1"/>
          </p:cNvSpPr>
          <p:nvPr/>
        </p:nvSpPr>
        <p:spPr bwMode="auto">
          <a:xfrm>
            <a:off x="4953000" y="2514600"/>
            <a:ext cx="3962400" cy="2743200"/>
          </a:xfrm>
          <a:prstGeom prst="line">
            <a:avLst/>
          </a:prstGeom>
          <a:noFill/>
          <a:ln w="9525">
            <a:solidFill>
              <a:schemeClr val="tx1"/>
            </a:solidFill>
            <a:round/>
            <a:headEnd/>
            <a:tailEnd/>
          </a:ln>
          <a:effectLst/>
        </p:spPr>
        <p:txBody>
          <a:bodyPr/>
          <a:lstStyle/>
          <a:p>
            <a:pPr>
              <a:defRPr/>
            </a:pPr>
            <a:endParaRPr lang="ar-SA"/>
          </a:p>
        </p:txBody>
      </p:sp>
      <p:sp>
        <p:nvSpPr>
          <p:cNvPr id="16414" name="Freeform 30"/>
          <p:cNvSpPr>
            <a:spLocks/>
          </p:cNvSpPr>
          <p:nvPr/>
        </p:nvSpPr>
        <p:spPr bwMode="auto">
          <a:xfrm>
            <a:off x="4953000" y="2514600"/>
            <a:ext cx="2559050" cy="2743200"/>
          </a:xfrm>
          <a:custGeom>
            <a:avLst/>
            <a:gdLst/>
            <a:ahLst/>
            <a:cxnLst>
              <a:cxn ang="0">
                <a:pos x="0" y="1728"/>
              </a:cxn>
              <a:cxn ang="0">
                <a:pos x="0" y="0"/>
              </a:cxn>
              <a:cxn ang="0">
                <a:pos x="1008" y="768"/>
              </a:cxn>
              <a:cxn ang="0">
                <a:pos x="1488" y="1728"/>
              </a:cxn>
              <a:cxn ang="0">
                <a:pos x="0" y="1728"/>
              </a:cxn>
            </a:cxnLst>
            <a:rect l="0" t="0" r="r" b="b"/>
            <a:pathLst>
              <a:path w="1488" h="1728">
                <a:moveTo>
                  <a:pt x="0" y="1728"/>
                </a:moveTo>
                <a:lnTo>
                  <a:pt x="0" y="0"/>
                </a:lnTo>
                <a:lnTo>
                  <a:pt x="1008" y="768"/>
                </a:lnTo>
                <a:lnTo>
                  <a:pt x="1488" y="1728"/>
                </a:lnTo>
                <a:lnTo>
                  <a:pt x="0" y="1728"/>
                </a:lnTo>
                <a:close/>
              </a:path>
            </a:pathLst>
          </a:custGeom>
          <a:solidFill>
            <a:schemeClr val="folHlink"/>
          </a:solidFill>
          <a:ln w="9525" cap="flat" cmpd="sng">
            <a:solidFill>
              <a:schemeClr val="tx1"/>
            </a:solidFill>
            <a:prstDash val="solid"/>
            <a:round/>
            <a:headEnd type="none" w="med" len="med"/>
            <a:tailEnd type="none" w="med" len="med"/>
          </a:ln>
          <a:effectLst/>
        </p:spPr>
        <p:txBody>
          <a:bodyPr/>
          <a:lstStyle/>
          <a:p>
            <a:pPr>
              <a:defRPr/>
            </a:pPr>
            <a:endParaRPr lang="ar-SA"/>
          </a:p>
        </p:txBody>
      </p:sp>
      <p:sp>
        <p:nvSpPr>
          <p:cNvPr id="16411" name="Line 27"/>
          <p:cNvSpPr>
            <a:spLocks noChangeShapeType="1"/>
          </p:cNvSpPr>
          <p:nvPr/>
        </p:nvSpPr>
        <p:spPr bwMode="auto">
          <a:xfrm flipH="1" flipV="1">
            <a:off x="4953000" y="685800"/>
            <a:ext cx="2559050" cy="4572000"/>
          </a:xfrm>
          <a:prstGeom prst="line">
            <a:avLst/>
          </a:prstGeom>
          <a:noFill/>
          <a:ln w="38100">
            <a:solidFill>
              <a:srgbClr val="FF0000"/>
            </a:solidFill>
            <a:round/>
            <a:headEnd/>
            <a:tailEnd/>
          </a:ln>
          <a:effectLst/>
        </p:spPr>
        <p:txBody>
          <a:bodyPr/>
          <a:lstStyle/>
          <a:p>
            <a:pPr>
              <a:defRPr/>
            </a:pPr>
            <a:endParaRPr lang="ar-SA"/>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Line 4"/>
          <p:cNvSpPr>
            <a:spLocks noChangeShapeType="1"/>
          </p:cNvSpPr>
          <p:nvPr/>
        </p:nvSpPr>
        <p:spPr bwMode="auto">
          <a:xfrm>
            <a:off x="4953000" y="5257800"/>
            <a:ext cx="4540250" cy="0"/>
          </a:xfrm>
          <a:prstGeom prst="line">
            <a:avLst/>
          </a:prstGeom>
          <a:noFill/>
          <a:ln w="9525">
            <a:solidFill>
              <a:schemeClr val="tx1"/>
            </a:solidFill>
            <a:round/>
            <a:headEnd/>
            <a:tailEnd type="triangle" w="lg" len="lg"/>
          </a:ln>
          <a:effectLst/>
        </p:spPr>
        <p:txBody>
          <a:bodyPr/>
          <a:lstStyle/>
          <a:p>
            <a:pPr>
              <a:defRPr/>
            </a:pPr>
            <a:endParaRPr lang="ar-SA"/>
          </a:p>
        </p:txBody>
      </p:sp>
      <p:sp>
        <p:nvSpPr>
          <p:cNvPr id="17413" name="Line 5"/>
          <p:cNvSpPr>
            <a:spLocks noChangeShapeType="1"/>
          </p:cNvSpPr>
          <p:nvPr/>
        </p:nvSpPr>
        <p:spPr bwMode="auto">
          <a:xfrm flipV="1">
            <a:off x="4953000" y="457200"/>
            <a:ext cx="0" cy="4800600"/>
          </a:xfrm>
          <a:prstGeom prst="line">
            <a:avLst/>
          </a:prstGeom>
          <a:noFill/>
          <a:ln w="9525">
            <a:solidFill>
              <a:schemeClr val="tx1"/>
            </a:solidFill>
            <a:round/>
            <a:headEnd/>
            <a:tailEnd type="triangle" w="lg" len="lg"/>
          </a:ln>
          <a:effectLst/>
        </p:spPr>
        <p:txBody>
          <a:bodyPr/>
          <a:lstStyle/>
          <a:p>
            <a:pPr>
              <a:defRPr/>
            </a:pPr>
            <a:endParaRPr lang="ar-SA"/>
          </a:p>
        </p:txBody>
      </p:sp>
      <p:sp>
        <p:nvSpPr>
          <p:cNvPr id="17415" name="Text Box 7"/>
          <p:cNvSpPr txBox="1">
            <a:spLocks noChangeArrowheads="1"/>
          </p:cNvSpPr>
          <p:nvPr/>
        </p:nvSpPr>
        <p:spPr bwMode="auto">
          <a:xfrm>
            <a:off x="4210050" y="304801"/>
            <a:ext cx="908050" cy="5057775"/>
          </a:xfrm>
          <a:prstGeom prst="rect">
            <a:avLst/>
          </a:prstGeom>
          <a:noFill/>
          <a:ln w="9525">
            <a:noFill/>
            <a:miter lim="800000"/>
            <a:headEnd/>
            <a:tailEnd/>
          </a:ln>
          <a:effectLst/>
        </p:spPr>
        <p:txBody>
          <a:bodyPr>
            <a:spAutoFit/>
          </a:bodyPr>
          <a:lstStyle/>
          <a:p>
            <a:pPr algn="l">
              <a:spcBef>
                <a:spcPct val="5000"/>
              </a:spcBef>
              <a:defRPr/>
            </a:pPr>
            <a:r>
              <a:rPr lang="en-US" dirty="0"/>
              <a:t>   </a:t>
            </a:r>
            <a:r>
              <a:rPr lang="en-US" b="1" dirty="0"/>
              <a:t>x2</a:t>
            </a:r>
          </a:p>
          <a:p>
            <a:pPr algn="l">
              <a:spcBef>
                <a:spcPct val="5000"/>
              </a:spcBef>
              <a:defRPr/>
            </a:pPr>
            <a:r>
              <a:rPr lang="en-US" b="1" dirty="0"/>
              <a:t>1000</a:t>
            </a:r>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defRPr/>
            </a:pPr>
            <a:endParaRPr lang="en-US" b="1" dirty="0"/>
          </a:p>
          <a:p>
            <a:pPr algn="l">
              <a:spcBef>
                <a:spcPct val="50000"/>
              </a:spcBef>
              <a:defRPr/>
            </a:pPr>
            <a:r>
              <a:rPr lang="en-US" b="1" dirty="0"/>
              <a:t>600</a:t>
            </a:r>
          </a:p>
          <a:p>
            <a:pPr algn="l">
              <a:spcBef>
                <a:spcPct val="50000"/>
              </a:spcBef>
              <a:defRPr/>
            </a:pPr>
            <a:r>
              <a:rPr lang="en-US" b="1" dirty="0"/>
              <a:t>450</a:t>
            </a:r>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endParaRPr lang="en-US" b="1" dirty="0"/>
          </a:p>
          <a:p>
            <a:pPr algn="l">
              <a:spcBef>
                <a:spcPct val="50000"/>
              </a:spcBef>
              <a:defRPr/>
            </a:pPr>
            <a:r>
              <a:rPr lang="en-US" b="1" dirty="0"/>
              <a:t>     0</a:t>
            </a:r>
          </a:p>
        </p:txBody>
      </p:sp>
      <p:sp>
        <p:nvSpPr>
          <p:cNvPr id="17417" name="Line 9"/>
          <p:cNvSpPr>
            <a:spLocks noChangeShapeType="1"/>
          </p:cNvSpPr>
          <p:nvPr/>
        </p:nvSpPr>
        <p:spPr bwMode="auto">
          <a:xfrm>
            <a:off x="4953000" y="2514600"/>
            <a:ext cx="3962400" cy="2743200"/>
          </a:xfrm>
          <a:prstGeom prst="line">
            <a:avLst/>
          </a:prstGeom>
          <a:noFill/>
          <a:ln w="9525">
            <a:solidFill>
              <a:schemeClr val="tx1"/>
            </a:solidFill>
            <a:round/>
            <a:headEnd/>
            <a:tailEnd/>
          </a:ln>
          <a:effectLst/>
        </p:spPr>
        <p:txBody>
          <a:bodyPr/>
          <a:lstStyle/>
          <a:p>
            <a:pPr>
              <a:defRPr/>
            </a:pPr>
            <a:endParaRPr lang="ar-SA"/>
          </a:p>
        </p:txBody>
      </p:sp>
      <p:sp>
        <p:nvSpPr>
          <p:cNvPr id="17418" name="Line 10"/>
          <p:cNvSpPr>
            <a:spLocks noChangeShapeType="1"/>
          </p:cNvSpPr>
          <p:nvPr/>
        </p:nvSpPr>
        <p:spPr bwMode="auto">
          <a:xfrm flipH="1" flipV="1">
            <a:off x="6604000" y="3657600"/>
            <a:ext cx="908050" cy="1600200"/>
          </a:xfrm>
          <a:prstGeom prst="line">
            <a:avLst/>
          </a:prstGeom>
          <a:noFill/>
          <a:ln w="9525">
            <a:solidFill>
              <a:schemeClr val="tx1"/>
            </a:solidFill>
            <a:prstDash val="dash"/>
            <a:round/>
            <a:headEnd/>
            <a:tailEnd/>
          </a:ln>
          <a:effectLst/>
        </p:spPr>
        <p:txBody>
          <a:bodyPr/>
          <a:lstStyle/>
          <a:p>
            <a:pPr>
              <a:defRPr/>
            </a:pPr>
            <a:endParaRPr lang="ar-SA"/>
          </a:p>
        </p:txBody>
      </p:sp>
      <p:sp>
        <p:nvSpPr>
          <p:cNvPr id="17420" name="Text Box 12"/>
          <p:cNvSpPr txBox="1">
            <a:spLocks noChangeArrowheads="1"/>
          </p:cNvSpPr>
          <p:nvPr/>
        </p:nvSpPr>
        <p:spPr bwMode="auto">
          <a:xfrm>
            <a:off x="577850" y="685801"/>
            <a:ext cx="3219450" cy="3108325"/>
          </a:xfrm>
          <a:prstGeom prst="rect">
            <a:avLst/>
          </a:prstGeom>
          <a:noFill/>
          <a:ln w="9525" algn="ctr">
            <a:noFill/>
            <a:miter lim="800000"/>
            <a:headEnd/>
            <a:tailEnd/>
          </a:ln>
          <a:effectLst/>
        </p:spPr>
        <p:txBody>
          <a:bodyPr>
            <a:spAutoFit/>
          </a:bodyPr>
          <a:lstStyle/>
          <a:p>
            <a:pPr>
              <a:spcBef>
                <a:spcPct val="50000"/>
              </a:spcBef>
              <a:defRPr/>
            </a:pPr>
            <a:r>
              <a:rPr lang="ar-SA" sz="2800" u="sng" dirty="0"/>
              <a:t>قيد الكراسي</a:t>
            </a:r>
            <a:endParaRPr lang="en-US" sz="2800" u="sng" dirty="0"/>
          </a:p>
          <a:p>
            <a:pPr>
              <a:spcBef>
                <a:spcPct val="50000"/>
              </a:spcBef>
              <a:defRPr/>
            </a:pPr>
            <a:r>
              <a:rPr lang="en-US" sz="2800" dirty="0">
                <a:solidFill>
                  <a:srgbClr val="FF0000"/>
                </a:solidFill>
              </a:rPr>
              <a:t>x1 = 450</a:t>
            </a:r>
          </a:p>
          <a:p>
            <a:pPr>
              <a:spcBef>
                <a:spcPct val="50000"/>
              </a:spcBef>
              <a:defRPr/>
            </a:pPr>
            <a:endParaRPr lang="en-US" sz="2800" dirty="0">
              <a:solidFill>
                <a:srgbClr val="FF0000"/>
              </a:solidFill>
            </a:endParaRPr>
          </a:p>
          <a:p>
            <a:pPr>
              <a:spcBef>
                <a:spcPct val="50000"/>
              </a:spcBef>
              <a:defRPr/>
            </a:pPr>
            <a:r>
              <a:rPr lang="ar-SA" sz="2800" dirty="0">
                <a:solidFill>
                  <a:srgbClr val="0000FF"/>
                </a:solidFill>
              </a:rPr>
              <a:t>قيد الطاولات</a:t>
            </a:r>
            <a:endParaRPr lang="en-US" sz="2800" dirty="0">
              <a:solidFill>
                <a:srgbClr val="0000FF"/>
              </a:solidFill>
            </a:endParaRPr>
          </a:p>
          <a:p>
            <a:pPr>
              <a:spcBef>
                <a:spcPct val="50000"/>
              </a:spcBef>
              <a:defRPr/>
            </a:pPr>
            <a:r>
              <a:rPr lang="en-US" sz="2800" dirty="0">
                <a:solidFill>
                  <a:srgbClr val="0000FF"/>
                </a:solidFill>
              </a:rPr>
              <a:t>x1 = 100</a:t>
            </a:r>
          </a:p>
        </p:txBody>
      </p:sp>
      <p:sp>
        <p:nvSpPr>
          <p:cNvPr id="17424" name="Freeform 16"/>
          <p:cNvSpPr>
            <a:spLocks/>
          </p:cNvSpPr>
          <p:nvPr/>
        </p:nvSpPr>
        <p:spPr bwMode="auto">
          <a:xfrm>
            <a:off x="5448300" y="3124200"/>
            <a:ext cx="2146300" cy="2133600"/>
          </a:xfrm>
          <a:custGeom>
            <a:avLst/>
            <a:gdLst/>
            <a:ahLst/>
            <a:cxnLst>
              <a:cxn ang="0">
                <a:pos x="0" y="1344"/>
              </a:cxn>
              <a:cxn ang="0">
                <a:pos x="0" y="0"/>
              </a:cxn>
              <a:cxn ang="0">
                <a:pos x="240" y="0"/>
              </a:cxn>
              <a:cxn ang="0">
                <a:pos x="672" y="336"/>
              </a:cxn>
              <a:cxn ang="0">
                <a:pos x="1248" y="1344"/>
              </a:cxn>
              <a:cxn ang="0">
                <a:pos x="0" y="1344"/>
              </a:cxn>
            </a:cxnLst>
            <a:rect l="0" t="0" r="r" b="b"/>
            <a:pathLst>
              <a:path w="1248" h="1344">
                <a:moveTo>
                  <a:pt x="0" y="1344"/>
                </a:moveTo>
                <a:lnTo>
                  <a:pt x="0" y="0"/>
                </a:lnTo>
                <a:lnTo>
                  <a:pt x="240" y="0"/>
                </a:lnTo>
                <a:lnTo>
                  <a:pt x="672" y="336"/>
                </a:lnTo>
                <a:lnTo>
                  <a:pt x="1248" y="1344"/>
                </a:lnTo>
                <a:lnTo>
                  <a:pt x="0" y="1344"/>
                </a:lnTo>
                <a:close/>
              </a:path>
            </a:pathLst>
          </a:custGeom>
          <a:solidFill>
            <a:schemeClr val="folHlink"/>
          </a:solidFill>
          <a:ln w="9525" cap="flat" cmpd="sng">
            <a:solidFill>
              <a:schemeClr val="tx1"/>
            </a:solidFill>
            <a:prstDash val="solid"/>
            <a:round/>
            <a:headEnd type="none" w="med" len="med"/>
            <a:tailEnd type="none" w="med" len="med"/>
          </a:ln>
          <a:effectLst/>
        </p:spPr>
        <p:txBody>
          <a:bodyPr/>
          <a:lstStyle/>
          <a:p>
            <a:pPr>
              <a:defRPr/>
            </a:pPr>
            <a:endParaRPr lang="ar-SA"/>
          </a:p>
        </p:txBody>
      </p:sp>
      <p:sp>
        <p:nvSpPr>
          <p:cNvPr id="17426" name="Line 18"/>
          <p:cNvSpPr>
            <a:spLocks noChangeShapeType="1"/>
          </p:cNvSpPr>
          <p:nvPr/>
        </p:nvSpPr>
        <p:spPr bwMode="auto">
          <a:xfrm>
            <a:off x="4953000" y="685800"/>
            <a:ext cx="1651000" cy="2971800"/>
          </a:xfrm>
          <a:prstGeom prst="line">
            <a:avLst/>
          </a:prstGeom>
          <a:noFill/>
          <a:ln w="9525">
            <a:solidFill>
              <a:schemeClr val="tx1"/>
            </a:solidFill>
            <a:round/>
            <a:headEnd/>
            <a:tailEnd/>
          </a:ln>
          <a:effectLst/>
        </p:spPr>
        <p:txBody>
          <a:bodyPr/>
          <a:lstStyle/>
          <a:p>
            <a:pPr>
              <a:defRPr/>
            </a:pPr>
            <a:endParaRPr lang="ar-SA"/>
          </a:p>
        </p:txBody>
      </p:sp>
      <p:sp>
        <p:nvSpPr>
          <p:cNvPr id="17423" name="Line 15"/>
          <p:cNvSpPr>
            <a:spLocks noChangeShapeType="1"/>
          </p:cNvSpPr>
          <p:nvPr/>
        </p:nvSpPr>
        <p:spPr bwMode="auto">
          <a:xfrm>
            <a:off x="4953000" y="3124200"/>
            <a:ext cx="4292600" cy="0"/>
          </a:xfrm>
          <a:prstGeom prst="line">
            <a:avLst/>
          </a:prstGeom>
          <a:noFill/>
          <a:ln w="38100">
            <a:solidFill>
              <a:srgbClr val="FF0000"/>
            </a:solidFill>
            <a:round/>
            <a:headEnd/>
            <a:tailEnd/>
          </a:ln>
          <a:effectLst/>
        </p:spPr>
        <p:txBody>
          <a:bodyPr/>
          <a:lstStyle/>
          <a:p>
            <a:pPr>
              <a:defRPr/>
            </a:pPr>
            <a:endParaRPr lang="ar-SA"/>
          </a:p>
        </p:txBody>
      </p:sp>
      <p:sp>
        <p:nvSpPr>
          <p:cNvPr id="17422" name="Line 14"/>
          <p:cNvSpPr>
            <a:spLocks noChangeShapeType="1"/>
          </p:cNvSpPr>
          <p:nvPr/>
        </p:nvSpPr>
        <p:spPr bwMode="auto">
          <a:xfrm flipV="1">
            <a:off x="5448300" y="685800"/>
            <a:ext cx="0" cy="4572000"/>
          </a:xfrm>
          <a:prstGeom prst="line">
            <a:avLst/>
          </a:prstGeom>
          <a:noFill/>
          <a:ln w="38100">
            <a:solidFill>
              <a:srgbClr val="0000FF"/>
            </a:solidFill>
            <a:round/>
            <a:headEnd/>
            <a:tailEnd/>
          </a:ln>
          <a:effectLst/>
        </p:spPr>
        <p:txBody>
          <a:bodyPr/>
          <a:lstStyle/>
          <a:p>
            <a:pPr>
              <a:defRPr/>
            </a:pPr>
            <a:endParaRPr lang="ar-SA"/>
          </a:p>
        </p:txBody>
      </p:sp>
      <p:sp>
        <p:nvSpPr>
          <p:cNvPr id="17427" name="Text Box 19"/>
          <p:cNvSpPr txBox="1">
            <a:spLocks noChangeArrowheads="1"/>
          </p:cNvSpPr>
          <p:nvPr/>
        </p:nvSpPr>
        <p:spPr bwMode="auto">
          <a:xfrm>
            <a:off x="5283200" y="4191001"/>
            <a:ext cx="1816100" cy="830263"/>
          </a:xfrm>
          <a:prstGeom prst="rect">
            <a:avLst/>
          </a:prstGeom>
          <a:noFill/>
          <a:ln w="9525" algn="ctr">
            <a:noFill/>
            <a:miter lim="800000"/>
            <a:headEnd/>
            <a:tailEnd/>
          </a:ln>
          <a:effectLst/>
        </p:spPr>
        <p:txBody>
          <a:bodyPr>
            <a:spAutoFit/>
          </a:bodyPr>
          <a:lstStyle/>
          <a:p>
            <a:pPr>
              <a:spcBef>
                <a:spcPct val="50000"/>
              </a:spcBef>
              <a:defRPr/>
            </a:pPr>
            <a:r>
              <a:rPr lang="ar-SA" sz="2400" b="1" dirty="0"/>
              <a:t>منطقة حلول مقبولة</a:t>
            </a:r>
            <a:endParaRPr lang="en-US" sz="2400" b="1" dirty="0"/>
          </a:p>
        </p:txBody>
      </p:sp>
      <p:sp>
        <p:nvSpPr>
          <p:cNvPr id="14" name="Text Box 20"/>
          <p:cNvSpPr txBox="1">
            <a:spLocks noChangeArrowheads="1"/>
          </p:cNvSpPr>
          <p:nvPr/>
        </p:nvSpPr>
        <p:spPr bwMode="auto">
          <a:xfrm>
            <a:off x="4953000" y="5257801"/>
            <a:ext cx="4787900" cy="369332"/>
          </a:xfrm>
          <a:prstGeom prst="rect">
            <a:avLst/>
          </a:prstGeom>
          <a:noFill/>
          <a:ln w="9525">
            <a:noFill/>
            <a:miter lim="800000"/>
            <a:headEnd/>
            <a:tailEnd/>
          </a:ln>
          <a:effectLst/>
        </p:spPr>
        <p:txBody>
          <a:bodyPr>
            <a:spAutoFit/>
          </a:bodyPr>
          <a:lstStyle/>
          <a:p>
            <a:pPr>
              <a:spcBef>
                <a:spcPct val="50000"/>
              </a:spcBef>
              <a:defRPr/>
            </a:pPr>
            <a:r>
              <a:rPr lang="en-US" b="1" dirty="0" smtClean="0"/>
              <a:t>800     x1  </a:t>
            </a:r>
            <a:r>
              <a:rPr lang="en-US" b="1" dirty="0"/>
              <a:t>	</a:t>
            </a:r>
            <a:r>
              <a:rPr lang="en-US" b="1" dirty="0" smtClean="0"/>
              <a:t>         500 </a:t>
            </a:r>
            <a:r>
              <a:rPr lang="en-US" b="1" dirty="0"/>
              <a:t>	</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3962400" y="6172200"/>
            <a:ext cx="5365750" cy="0"/>
          </a:xfrm>
          <a:prstGeom prst="line">
            <a:avLst/>
          </a:prstGeom>
          <a:noFill/>
          <a:ln w="9525">
            <a:solidFill>
              <a:schemeClr val="tx1"/>
            </a:solidFill>
            <a:round/>
            <a:headEnd/>
            <a:tailEnd type="triangle" w="lg" len="lg"/>
          </a:ln>
          <a:effectLst/>
        </p:spPr>
        <p:txBody>
          <a:bodyPr/>
          <a:lstStyle/>
          <a:p>
            <a:pPr>
              <a:defRPr/>
            </a:pPr>
            <a:endParaRPr lang="ar-SA"/>
          </a:p>
        </p:txBody>
      </p:sp>
      <p:sp>
        <p:nvSpPr>
          <p:cNvPr id="18437" name="Line 5"/>
          <p:cNvSpPr>
            <a:spLocks noChangeShapeType="1"/>
          </p:cNvSpPr>
          <p:nvPr/>
        </p:nvSpPr>
        <p:spPr bwMode="auto">
          <a:xfrm flipV="1">
            <a:off x="3962400" y="304800"/>
            <a:ext cx="0" cy="5867400"/>
          </a:xfrm>
          <a:prstGeom prst="line">
            <a:avLst/>
          </a:prstGeom>
          <a:noFill/>
          <a:ln w="9525">
            <a:solidFill>
              <a:schemeClr val="tx1"/>
            </a:solidFill>
            <a:round/>
            <a:headEnd/>
            <a:tailEnd type="triangle" w="lg" len="lg"/>
          </a:ln>
          <a:effectLst/>
        </p:spPr>
        <p:txBody>
          <a:bodyPr/>
          <a:lstStyle/>
          <a:p>
            <a:pPr>
              <a:defRPr/>
            </a:pPr>
            <a:endParaRPr lang="ar-SA"/>
          </a:p>
        </p:txBody>
      </p:sp>
      <p:sp>
        <p:nvSpPr>
          <p:cNvPr id="18439" name="Text Box 7"/>
          <p:cNvSpPr txBox="1">
            <a:spLocks noChangeArrowheads="1"/>
          </p:cNvSpPr>
          <p:nvPr/>
        </p:nvSpPr>
        <p:spPr bwMode="auto">
          <a:xfrm>
            <a:off x="3879850" y="6400801"/>
            <a:ext cx="5778500" cy="366713"/>
          </a:xfrm>
          <a:prstGeom prst="rect">
            <a:avLst/>
          </a:prstGeom>
          <a:noFill/>
          <a:ln w="9525" algn="ctr">
            <a:noFill/>
            <a:miter lim="800000"/>
            <a:headEnd/>
            <a:tailEnd/>
          </a:ln>
          <a:effectLst/>
        </p:spPr>
        <p:txBody>
          <a:bodyPr>
            <a:spAutoFit/>
          </a:bodyPr>
          <a:lstStyle/>
          <a:p>
            <a:pPr algn="l">
              <a:spcBef>
                <a:spcPct val="50000"/>
              </a:spcBef>
              <a:defRPr/>
            </a:pPr>
            <a:r>
              <a:rPr lang="en-US" b="1" dirty="0"/>
              <a:t>0         100        200          300        400        500  x1</a:t>
            </a:r>
          </a:p>
        </p:txBody>
      </p:sp>
      <p:sp>
        <p:nvSpPr>
          <p:cNvPr id="18441" name="Freeform 9"/>
          <p:cNvSpPr>
            <a:spLocks/>
          </p:cNvSpPr>
          <p:nvPr/>
        </p:nvSpPr>
        <p:spPr bwMode="auto">
          <a:xfrm>
            <a:off x="4953000" y="1981200"/>
            <a:ext cx="3962400" cy="4191000"/>
          </a:xfrm>
          <a:custGeom>
            <a:avLst/>
            <a:gdLst/>
            <a:ahLst/>
            <a:cxnLst>
              <a:cxn ang="0">
                <a:pos x="0" y="2640"/>
              </a:cxn>
              <a:cxn ang="0">
                <a:pos x="0" y="0"/>
              </a:cxn>
              <a:cxn ang="0">
                <a:pos x="576" y="0"/>
              </a:cxn>
              <a:cxn ang="0">
                <a:pos x="1248" y="528"/>
              </a:cxn>
              <a:cxn ang="0">
                <a:pos x="2304" y="2640"/>
              </a:cxn>
              <a:cxn ang="0">
                <a:pos x="0" y="2640"/>
              </a:cxn>
            </a:cxnLst>
            <a:rect l="0" t="0" r="r" b="b"/>
            <a:pathLst>
              <a:path w="2304" h="2640">
                <a:moveTo>
                  <a:pt x="0" y="2640"/>
                </a:moveTo>
                <a:lnTo>
                  <a:pt x="0" y="0"/>
                </a:lnTo>
                <a:lnTo>
                  <a:pt x="576" y="0"/>
                </a:lnTo>
                <a:lnTo>
                  <a:pt x="1248" y="528"/>
                </a:lnTo>
                <a:lnTo>
                  <a:pt x="2304" y="2640"/>
                </a:lnTo>
                <a:lnTo>
                  <a:pt x="0" y="2640"/>
                </a:lnTo>
                <a:close/>
              </a:path>
            </a:pathLst>
          </a:custGeom>
          <a:solidFill>
            <a:schemeClr val="folHlink"/>
          </a:solidFill>
          <a:ln w="9525" cap="flat" cmpd="sng">
            <a:solidFill>
              <a:schemeClr val="tx1"/>
            </a:solidFill>
            <a:prstDash val="solid"/>
            <a:round/>
            <a:headEnd type="none" w="med" len="med"/>
            <a:tailEnd type="none" w="med" len="med"/>
          </a:ln>
          <a:effectLst/>
        </p:spPr>
        <p:txBody>
          <a:bodyPr/>
          <a:lstStyle/>
          <a:p>
            <a:pPr>
              <a:defRPr/>
            </a:pPr>
            <a:endParaRPr lang="ar-SA"/>
          </a:p>
        </p:txBody>
      </p:sp>
      <p:sp>
        <p:nvSpPr>
          <p:cNvPr id="18442" name="Text Box 10"/>
          <p:cNvSpPr txBox="1">
            <a:spLocks noChangeArrowheads="1"/>
          </p:cNvSpPr>
          <p:nvPr/>
        </p:nvSpPr>
        <p:spPr bwMode="auto">
          <a:xfrm>
            <a:off x="3219450" y="533401"/>
            <a:ext cx="742950" cy="5732463"/>
          </a:xfrm>
          <a:prstGeom prst="rect">
            <a:avLst/>
          </a:prstGeom>
          <a:noFill/>
          <a:ln w="9525" algn="ctr">
            <a:noFill/>
            <a:miter lim="800000"/>
            <a:headEnd/>
            <a:tailEnd/>
          </a:ln>
          <a:effectLst/>
        </p:spPr>
        <p:txBody>
          <a:bodyPr>
            <a:spAutoFit/>
          </a:bodyPr>
          <a:lstStyle/>
          <a:p>
            <a:pPr>
              <a:spcBef>
                <a:spcPct val="50000"/>
              </a:spcBef>
              <a:defRPr/>
            </a:pPr>
            <a:r>
              <a:rPr lang="en-US" b="1" dirty="0"/>
              <a:t>x2</a:t>
            </a:r>
          </a:p>
          <a:p>
            <a:pPr>
              <a:spcBef>
                <a:spcPct val="50000"/>
              </a:spcBef>
              <a:defRPr/>
            </a:pPr>
            <a:endParaRPr lang="en-US" b="1" dirty="0"/>
          </a:p>
          <a:p>
            <a:pPr>
              <a:spcBef>
                <a:spcPct val="50000"/>
              </a:spcBef>
              <a:defRPr/>
            </a:pPr>
            <a:endParaRPr lang="en-US" b="1" dirty="0"/>
          </a:p>
          <a:p>
            <a:pPr>
              <a:spcBef>
                <a:spcPct val="50000"/>
              </a:spcBef>
              <a:defRPr/>
            </a:pPr>
            <a:r>
              <a:rPr lang="en-US" b="1" dirty="0"/>
              <a:t>500</a:t>
            </a:r>
          </a:p>
          <a:p>
            <a:pPr>
              <a:spcBef>
                <a:spcPct val="50000"/>
              </a:spcBef>
              <a:defRPr/>
            </a:pPr>
            <a:endParaRPr lang="en-US" b="1" dirty="0"/>
          </a:p>
          <a:p>
            <a:pPr>
              <a:spcBef>
                <a:spcPct val="50000"/>
              </a:spcBef>
              <a:defRPr/>
            </a:pPr>
            <a:r>
              <a:rPr lang="en-US" b="1" dirty="0"/>
              <a:t>400</a:t>
            </a:r>
          </a:p>
          <a:p>
            <a:pPr>
              <a:spcBef>
                <a:spcPct val="50000"/>
              </a:spcBef>
              <a:defRPr/>
            </a:pPr>
            <a:endParaRPr lang="en-US" b="1" dirty="0"/>
          </a:p>
          <a:p>
            <a:pPr>
              <a:spcBef>
                <a:spcPct val="50000"/>
              </a:spcBef>
              <a:defRPr/>
            </a:pPr>
            <a:r>
              <a:rPr lang="en-US" b="1" dirty="0"/>
              <a:t>300</a:t>
            </a:r>
          </a:p>
          <a:p>
            <a:pPr>
              <a:spcBef>
                <a:spcPct val="50000"/>
              </a:spcBef>
              <a:defRPr/>
            </a:pPr>
            <a:endParaRPr lang="en-US" b="1" dirty="0"/>
          </a:p>
          <a:p>
            <a:pPr>
              <a:spcBef>
                <a:spcPct val="50000"/>
              </a:spcBef>
              <a:defRPr/>
            </a:pPr>
            <a:r>
              <a:rPr lang="en-US" b="1" dirty="0"/>
              <a:t>200</a:t>
            </a:r>
          </a:p>
          <a:p>
            <a:pPr>
              <a:spcBef>
                <a:spcPct val="50000"/>
              </a:spcBef>
              <a:defRPr/>
            </a:pPr>
            <a:endParaRPr lang="en-US" b="1" dirty="0"/>
          </a:p>
          <a:p>
            <a:pPr>
              <a:spcBef>
                <a:spcPct val="50000"/>
              </a:spcBef>
              <a:defRPr/>
            </a:pPr>
            <a:r>
              <a:rPr lang="en-US" b="1" dirty="0"/>
              <a:t>100</a:t>
            </a:r>
          </a:p>
          <a:p>
            <a:pPr>
              <a:spcBef>
                <a:spcPct val="50000"/>
              </a:spcBef>
              <a:defRPr/>
            </a:pPr>
            <a:endParaRPr lang="en-US" b="1" dirty="0"/>
          </a:p>
          <a:p>
            <a:pPr>
              <a:spcBef>
                <a:spcPct val="50000"/>
              </a:spcBef>
              <a:defRPr/>
            </a:pPr>
            <a:r>
              <a:rPr lang="en-US" b="1" dirty="0"/>
              <a:t>0</a:t>
            </a:r>
          </a:p>
        </p:txBody>
      </p:sp>
      <p:sp>
        <p:nvSpPr>
          <p:cNvPr id="18443" name="Text Box 11"/>
          <p:cNvSpPr txBox="1">
            <a:spLocks noChangeArrowheads="1"/>
          </p:cNvSpPr>
          <p:nvPr/>
        </p:nvSpPr>
        <p:spPr bwMode="auto">
          <a:xfrm>
            <a:off x="412750" y="914400"/>
            <a:ext cx="2806700" cy="1016000"/>
          </a:xfrm>
          <a:prstGeom prst="rect">
            <a:avLst/>
          </a:prstGeom>
          <a:noFill/>
          <a:ln w="9525" algn="ctr">
            <a:noFill/>
            <a:miter lim="800000"/>
            <a:headEnd/>
            <a:tailEnd/>
          </a:ln>
          <a:effectLst/>
        </p:spPr>
        <p:txBody>
          <a:bodyPr>
            <a:spAutoFit/>
          </a:bodyPr>
          <a:lstStyle/>
          <a:p>
            <a:pPr>
              <a:spcBef>
                <a:spcPct val="50000"/>
              </a:spcBef>
              <a:defRPr/>
            </a:pPr>
            <a:r>
              <a:rPr lang="ar-SA" sz="2400" dirty="0"/>
              <a:t>خط دالة الهدف</a:t>
            </a:r>
          </a:p>
          <a:p>
            <a:pPr>
              <a:spcBef>
                <a:spcPct val="50000"/>
              </a:spcBef>
              <a:defRPr/>
            </a:pPr>
            <a:r>
              <a:rPr lang="en-US" sz="2400" dirty="0"/>
              <a:t>7x1 + 5x2 =</a:t>
            </a:r>
            <a:r>
              <a:rPr lang="ar-SA" sz="2400" dirty="0"/>
              <a:t>الربح</a:t>
            </a:r>
            <a:endParaRPr lang="en-US" sz="2400" u="sng" dirty="0"/>
          </a:p>
        </p:txBody>
      </p:sp>
      <p:sp>
        <p:nvSpPr>
          <p:cNvPr id="18444" name="Line 12"/>
          <p:cNvSpPr>
            <a:spLocks noChangeShapeType="1"/>
          </p:cNvSpPr>
          <p:nvPr/>
        </p:nvSpPr>
        <p:spPr bwMode="auto">
          <a:xfrm>
            <a:off x="3962400" y="2209800"/>
            <a:ext cx="2971800" cy="3962400"/>
          </a:xfrm>
          <a:prstGeom prst="line">
            <a:avLst/>
          </a:prstGeom>
          <a:noFill/>
          <a:ln w="9525">
            <a:solidFill>
              <a:schemeClr val="tx1"/>
            </a:solidFill>
            <a:round/>
            <a:headEnd/>
            <a:tailEnd/>
          </a:ln>
          <a:effectLst/>
        </p:spPr>
        <p:txBody>
          <a:bodyPr/>
          <a:lstStyle/>
          <a:p>
            <a:pPr>
              <a:defRPr/>
            </a:pPr>
            <a:endParaRPr lang="ar-SA"/>
          </a:p>
        </p:txBody>
      </p:sp>
      <p:sp>
        <p:nvSpPr>
          <p:cNvPr id="18445" name="Text Box 13"/>
          <p:cNvSpPr txBox="1">
            <a:spLocks noChangeArrowheads="1"/>
          </p:cNvSpPr>
          <p:nvPr/>
        </p:nvSpPr>
        <p:spPr bwMode="auto">
          <a:xfrm rot="3312652">
            <a:off x="4122937" y="4006334"/>
            <a:ext cx="3048000" cy="369332"/>
          </a:xfrm>
          <a:prstGeom prst="rect">
            <a:avLst/>
          </a:prstGeom>
          <a:noFill/>
          <a:ln w="9525" algn="ctr">
            <a:noFill/>
            <a:miter lim="800000"/>
            <a:headEnd/>
            <a:tailEnd/>
          </a:ln>
          <a:effectLst/>
        </p:spPr>
        <p:txBody>
          <a:bodyPr>
            <a:spAutoFit/>
          </a:bodyPr>
          <a:lstStyle/>
          <a:p>
            <a:pPr>
              <a:spcBef>
                <a:spcPct val="50000"/>
              </a:spcBef>
              <a:defRPr/>
            </a:pPr>
            <a:r>
              <a:rPr lang="en-US" b="1" dirty="0"/>
              <a:t>7x1 + 5x2 = 2,100</a:t>
            </a:r>
          </a:p>
        </p:txBody>
      </p:sp>
      <p:sp>
        <p:nvSpPr>
          <p:cNvPr id="18446" name="Line 14"/>
          <p:cNvSpPr>
            <a:spLocks noChangeShapeType="1"/>
          </p:cNvSpPr>
          <p:nvPr/>
        </p:nvSpPr>
        <p:spPr bwMode="auto">
          <a:xfrm>
            <a:off x="3962400" y="990600"/>
            <a:ext cx="3962400" cy="5181600"/>
          </a:xfrm>
          <a:prstGeom prst="line">
            <a:avLst/>
          </a:prstGeom>
          <a:noFill/>
          <a:ln w="9525">
            <a:solidFill>
              <a:schemeClr val="tx1"/>
            </a:solidFill>
            <a:round/>
            <a:headEnd/>
            <a:tailEnd/>
          </a:ln>
          <a:effectLst/>
        </p:spPr>
        <p:txBody>
          <a:bodyPr/>
          <a:lstStyle/>
          <a:p>
            <a:pPr>
              <a:defRPr/>
            </a:pPr>
            <a:endParaRPr lang="ar-SA"/>
          </a:p>
        </p:txBody>
      </p:sp>
      <p:sp>
        <p:nvSpPr>
          <p:cNvPr id="18447" name="Text Box 15"/>
          <p:cNvSpPr txBox="1">
            <a:spLocks noChangeArrowheads="1"/>
          </p:cNvSpPr>
          <p:nvPr/>
        </p:nvSpPr>
        <p:spPr bwMode="auto">
          <a:xfrm rot="3397799">
            <a:off x="5081787" y="1263134"/>
            <a:ext cx="2286000" cy="369332"/>
          </a:xfrm>
          <a:prstGeom prst="rect">
            <a:avLst/>
          </a:prstGeom>
          <a:noFill/>
          <a:ln w="9525" algn="ctr">
            <a:noFill/>
            <a:miter lim="800000"/>
            <a:headEnd/>
            <a:tailEnd/>
          </a:ln>
          <a:effectLst/>
        </p:spPr>
        <p:txBody>
          <a:bodyPr>
            <a:spAutoFit/>
          </a:bodyPr>
          <a:lstStyle/>
          <a:p>
            <a:pPr>
              <a:spcBef>
                <a:spcPct val="50000"/>
              </a:spcBef>
              <a:defRPr/>
            </a:pPr>
            <a:r>
              <a:rPr lang="en-US" b="1" dirty="0"/>
              <a:t>7x1+ 5x2 = 4,040</a:t>
            </a:r>
          </a:p>
        </p:txBody>
      </p:sp>
      <p:sp>
        <p:nvSpPr>
          <p:cNvPr id="18449" name="Line 17"/>
          <p:cNvSpPr>
            <a:spLocks noChangeShapeType="1"/>
          </p:cNvSpPr>
          <p:nvPr/>
        </p:nvSpPr>
        <p:spPr bwMode="auto">
          <a:xfrm>
            <a:off x="5200650" y="304800"/>
            <a:ext cx="3962400" cy="5181600"/>
          </a:xfrm>
          <a:prstGeom prst="line">
            <a:avLst/>
          </a:prstGeom>
          <a:noFill/>
          <a:ln w="9525">
            <a:solidFill>
              <a:schemeClr val="tx1"/>
            </a:solidFill>
            <a:round/>
            <a:headEnd/>
            <a:tailEnd/>
          </a:ln>
          <a:effectLst/>
        </p:spPr>
        <p:txBody>
          <a:bodyPr/>
          <a:lstStyle/>
          <a:p>
            <a:pPr>
              <a:defRPr/>
            </a:pPr>
            <a:endParaRPr lang="ar-SA"/>
          </a:p>
        </p:txBody>
      </p:sp>
      <p:sp>
        <p:nvSpPr>
          <p:cNvPr id="18450" name="Text Box 18"/>
          <p:cNvSpPr txBox="1">
            <a:spLocks noChangeArrowheads="1"/>
          </p:cNvSpPr>
          <p:nvPr/>
        </p:nvSpPr>
        <p:spPr bwMode="auto">
          <a:xfrm>
            <a:off x="7429500" y="2209800"/>
            <a:ext cx="2476500" cy="674688"/>
          </a:xfrm>
          <a:prstGeom prst="rect">
            <a:avLst/>
          </a:prstGeom>
          <a:noFill/>
          <a:ln w="9525" algn="ctr">
            <a:noFill/>
            <a:miter lim="800000"/>
            <a:headEnd/>
            <a:tailEnd/>
          </a:ln>
          <a:effectLst/>
        </p:spPr>
        <p:txBody>
          <a:bodyPr>
            <a:spAutoFit/>
          </a:bodyPr>
          <a:lstStyle/>
          <a:p>
            <a:pPr>
              <a:spcBef>
                <a:spcPct val="10000"/>
              </a:spcBef>
              <a:defRPr/>
            </a:pPr>
            <a:r>
              <a:rPr lang="ar-SA" b="1" dirty="0"/>
              <a:t>النقطة المثلى</a:t>
            </a:r>
            <a:endParaRPr lang="en-US" b="1" dirty="0"/>
          </a:p>
          <a:p>
            <a:pPr>
              <a:spcBef>
                <a:spcPct val="10000"/>
              </a:spcBef>
              <a:defRPr/>
            </a:pPr>
            <a:r>
              <a:rPr lang="en-US" b="1" dirty="0"/>
              <a:t>(x1 = 320, x2 = 360)</a:t>
            </a:r>
          </a:p>
        </p:txBody>
      </p:sp>
      <p:sp>
        <p:nvSpPr>
          <p:cNvPr id="18452" name="Line 20"/>
          <p:cNvSpPr>
            <a:spLocks noChangeShapeType="1"/>
          </p:cNvSpPr>
          <p:nvPr/>
        </p:nvSpPr>
        <p:spPr bwMode="auto">
          <a:xfrm flipH="1">
            <a:off x="7181850" y="2362200"/>
            <a:ext cx="742950" cy="457200"/>
          </a:xfrm>
          <a:prstGeom prst="line">
            <a:avLst/>
          </a:prstGeom>
          <a:noFill/>
          <a:ln w="9525">
            <a:solidFill>
              <a:schemeClr val="tx1"/>
            </a:solidFill>
            <a:round/>
            <a:headEnd/>
            <a:tailEnd type="triangle" w="lg" len="lg"/>
          </a:ln>
          <a:effectLst/>
        </p:spPr>
        <p:txBody>
          <a:bodyPr/>
          <a:lstStyle/>
          <a:p>
            <a:pPr>
              <a:defRPr/>
            </a:pPr>
            <a:endParaRPr lang="ar-SA"/>
          </a:p>
        </p:txBody>
      </p:sp>
      <p:sp>
        <p:nvSpPr>
          <p:cNvPr id="18453" name="Oval 21"/>
          <p:cNvSpPr>
            <a:spLocks noChangeArrowheads="1"/>
          </p:cNvSpPr>
          <p:nvPr/>
        </p:nvSpPr>
        <p:spPr bwMode="auto">
          <a:xfrm>
            <a:off x="7099300" y="2819400"/>
            <a:ext cx="82550" cy="76200"/>
          </a:xfrm>
          <a:prstGeom prst="ellipse">
            <a:avLst/>
          </a:prstGeom>
          <a:solidFill>
            <a:schemeClr val="accent1"/>
          </a:solidFill>
          <a:ln w="9525">
            <a:solidFill>
              <a:schemeClr val="tx1"/>
            </a:solidFill>
            <a:round/>
            <a:headEnd/>
            <a:tailEnd/>
          </a:ln>
          <a:effectLst/>
        </p:spPr>
        <p:txBody>
          <a:bodyPr wrap="none" anchor="ctr"/>
          <a:lstStyle/>
          <a:p>
            <a:pPr>
              <a:defRPr/>
            </a:pPr>
            <a:endParaRPr lang="ar-SA"/>
          </a:p>
        </p:txBody>
      </p:sp>
      <p:sp>
        <p:nvSpPr>
          <p:cNvPr id="18454" name="Text Box 22"/>
          <p:cNvSpPr txBox="1">
            <a:spLocks noChangeArrowheads="1"/>
          </p:cNvSpPr>
          <p:nvPr/>
        </p:nvSpPr>
        <p:spPr bwMode="auto">
          <a:xfrm rot="3312652">
            <a:off x="4453137" y="3168134"/>
            <a:ext cx="3048000" cy="369332"/>
          </a:xfrm>
          <a:prstGeom prst="rect">
            <a:avLst/>
          </a:prstGeom>
          <a:noFill/>
          <a:ln w="9525" algn="ctr">
            <a:noFill/>
            <a:miter lim="800000"/>
            <a:headEnd/>
            <a:tailEnd/>
          </a:ln>
          <a:effectLst/>
        </p:spPr>
        <p:txBody>
          <a:bodyPr>
            <a:spAutoFit/>
          </a:bodyPr>
          <a:lstStyle/>
          <a:p>
            <a:pPr>
              <a:spcBef>
                <a:spcPct val="50000"/>
              </a:spcBef>
              <a:defRPr/>
            </a:pPr>
            <a:r>
              <a:rPr lang="en-US" b="1" dirty="0"/>
              <a:t>7x1+ 5x2 = 2,800</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الخـامســة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92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6200000">
            <a:off x="6238875" y="2219325"/>
            <a:ext cx="5600700" cy="1162050"/>
          </a:xfrm>
        </p:spPr>
        <p:txBody>
          <a:bodyPr/>
          <a:lstStyle/>
          <a:p>
            <a:r>
              <a:rPr lang="ar-SA" dirty="0" smtClean="0"/>
              <a:t>مثــــال 1 على الرسم البيــاني</a:t>
            </a:r>
            <a:endParaRPr lang="ar-SA" dirty="0"/>
          </a:p>
        </p:txBody>
      </p:sp>
      <p:pic>
        <p:nvPicPr>
          <p:cNvPr id="5" name="Content Placeholder 4" descr="1.JPG"/>
          <p:cNvPicPr>
            <a:picLocks noGrp="1" noChangeAspect="1"/>
          </p:cNvPicPr>
          <p:nvPr>
            <p:ph idx="1"/>
          </p:nvPr>
        </p:nvPicPr>
        <p:blipFill>
          <a:blip r:embed="rId2" cstate="print"/>
          <a:stretch>
            <a:fillRect/>
          </a:stretch>
        </p:blipFill>
        <p:spPr>
          <a:xfrm>
            <a:off x="0" y="1"/>
            <a:ext cx="8458200" cy="6324600"/>
          </a:xfrm>
        </p:spPr>
      </p:pic>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93</a:t>
            </a:fld>
            <a:endParaRPr lang="en-US"/>
          </a:p>
        </p:txBody>
      </p:sp>
    </p:spTree>
  </p:cSld>
  <p:clrMapOvr>
    <a:masterClrMapping/>
  </p:clrMapOvr>
  <p:transition>
    <p:wipe di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6200000">
            <a:off x="6153150" y="2305050"/>
            <a:ext cx="5600700" cy="1143000"/>
          </a:xfrm>
        </p:spPr>
        <p:txBody>
          <a:bodyPr/>
          <a:lstStyle/>
          <a:p>
            <a:r>
              <a:rPr lang="ar-SA" dirty="0" smtClean="0"/>
              <a:t>مثــــال 2 على الرسم البيــاني</a:t>
            </a:r>
            <a:endParaRPr lang="ar-SA" dirty="0"/>
          </a:p>
        </p:txBody>
      </p:sp>
      <p:pic>
        <p:nvPicPr>
          <p:cNvPr id="5" name="Content Placeholder 4" descr="2.jpg"/>
          <p:cNvPicPr>
            <a:picLocks noGrp="1" noChangeAspect="1"/>
          </p:cNvPicPr>
          <p:nvPr>
            <p:ph idx="1"/>
          </p:nvPr>
        </p:nvPicPr>
        <p:blipFill>
          <a:blip r:embed="rId2" cstate="print"/>
          <a:stretch>
            <a:fillRect/>
          </a:stretch>
        </p:blipFill>
        <p:spPr>
          <a:xfrm>
            <a:off x="0" y="0"/>
            <a:ext cx="8458200" cy="6299200"/>
          </a:xfrm>
        </p:spPr>
      </p:pic>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94</a:t>
            </a:fld>
            <a:endParaRPr lang="en-US"/>
          </a:p>
        </p:txBody>
      </p:sp>
    </p:spTree>
  </p:cSld>
  <p:clrMapOvr>
    <a:masterClrMapping/>
  </p:clrMapOvr>
  <p:transition>
    <p:wipe dir="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en-US" sz="4000" dirty="0" smtClean="0"/>
              <a:t>6</a:t>
            </a:r>
            <a:r>
              <a:rPr lang="ar-SA" sz="4000" dirty="0" smtClean="0"/>
              <a:t>المحاضرة </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TN" sz="4000" b="1" dirty="0" smtClean="0"/>
              <a:t>حل المعادلات من الدرجة الثانية</a:t>
            </a:r>
            <a:endParaRPr lang="fr-FR" sz="4000" b="1" dirty="0" smtClean="0"/>
          </a:p>
          <a:p>
            <a:pPr rtl="1" eaLnBrk="1" hangingPunct="1"/>
            <a:r>
              <a:rPr lang="ar-TN" sz="4000" b="1" dirty="0" smtClean="0"/>
              <a:t>فى مجهول واحد</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20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TN" dirty="0" smtClean="0"/>
              <a:t>حل المعادلات من الدرجة الثانية فى مجهول واحد</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96</a:t>
            </a:fld>
            <a:endParaRPr lang="en-US" smtClean="0">
              <a:cs typeface="Arial" pitchFamily="34" charset="0"/>
            </a:endParaRPr>
          </a:p>
        </p:txBody>
      </p:sp>
      <p:sp>
        <p:nvSpPr>
          <p:cNvPr id="2" name="Content Placeholder 1"/>
          <p:cNvSpPr>
            <a:spLocks noGrp="1"/>
          </p:cNvSpPr>
          <p:nvPr>
            <p:ph idx="1"/>
          </p:nvPr>
        </p:nvSpPr>
        <p:spPr>
          <a:xfrm>
            <a:off x="457200" y="1371600"/>
            <a:ext cx="8915400" cy="4724400"/>
          </a:xfrm>
        </p:spPr>
        <p:txBody>
          <a:bodyPr/>
          <a:lstStyle/>
          <a:p>
            <a:r>
              <a:rPr lang="ar-TN" sz="4000" dirty="0" smtClean="0"/>
              <a:t>تكون صورة المعادلة من الدرجة الثانية فى مجهول واحد هى</a:t>
            </a:r>
            <a:endParaRPr lang="fr-FR" sz="4000" dirty="0" smtClean="0"/>
          </a:p>
          <a:p>
            <a:pPr marL="0" indent="0" algn="l" rtl="1"/>
            <a:endParaRPr lang="fr-FR" sz="2800" baseline="30000" dirty="0" smtClean="0"/>
          </a:p>
          <a:p>
            <a:pPr marL="0" indent="0" algn="l" rtl="1"/>
            <a:endParaRPr lang="fr-FR" sz="2800" baseline="30000" dirty="0" smtClean="0"/>
          </a:p>
          <a:p>
            <a:pPr marL="0" indent="0" algn="l" rtl="1"/>
            <a:endParaRPr lang="fr-FR" sz="2800" baseline="30000" dirty="0" smtClean="0"/>
          </a:p>
          <a:p>
            <a:pPr marL="0" indent="0" rtl="1"/>
            <a:r>
              <a:rPr lang="ar-TN" sz="4000" dirty="0" smtClean="0"/>
              <a:t>ويمكن حلها باستخدام التحليل أو باستخدام القانون كما يلى</a:t>
            </a:r>
            <a:endParaRPr lang="fr-FR" sz="4000" dirty="0" smtClean="0"/>
          </a:p>
          <a:p>
            <a:pPr marL="0" indent="0" rtl="1"/>
            <a:endParaRPr lang="ar-SA" sz="4000" baseline="30000" dirty="0"/>
          </a:p>
        </p:txBody>
      </p:sp>
      <p:graphicFrame>
        <p:nvGraphicFramePr>
          <p:cNvPr id="1028" name="Object 4"/>
          <p:cNvGraphicFramePr>
            <a:graphicFrameLocks noChangeAspect="1"/>
          </p:cNvGraphicFramePr>
          <p:nvPr/>
        </p:nvGraphicFramePr>
        <p:xfrm>
          <a:off x="2971800" y="2819400"/>
          <a:ext cx="4223895" cy="481013"/>
        </p:xfrm>
        <a:graphic>
          <a:graphicData uri="http://schemas.openxmlformats.org/presentationml/2006/ole">
            <p:oleObj spid="_x0000_s22530" name="Equation" r:id="rId3" imgW="977476" imgH="203112" progId="Equation.3">
              <p:embed/>
            </p:oleObj>
          </a:graphicData>
        </a:graphic>
      </p:graphicFrame>
      <p:graphicFrame>
        <p:nvGraphicFramePr>
          <p:cNvPr id="1030" name="Object 6"/>
          <p:cNvGraphicFramePr>
            <a:graphicFrameLocks noChangeAspect="1"/>
          </p:cNvGraphicFramePr>
          <p:nvPr/>
        </p:nvGraphicFramePr>
        <p:xfrm>
          <a:off x="3048000" y="4876799"/>
          <a:ext cx="3657600" cy="935665"/>
        </p:xfrm>
        <a:graphic>
          <a:graphicData uri="http://schemas.openxmlformats.org/presentationml/2006/ole">
            <p:oleObj spid="_x0000_s22531" name="Equation" r:id="rId4" imgW="1244600" imgH="444500" progId="Equation.3">
              <p:embed/>
            </p:oleObj>
          </a:graphicData>
        </a:graphic>
      </p:graphicFrame>
    </p:spTree>
    <p:extLst>
      <p:ext uri="{BB962C8B-B14F-4D97-AF65-F5344CB8AC3E}">
        <p14:creationId xmlns:p14="http://schemas.microsoft.com/office/powerpoint/2010/main" xmlns="" val="13318477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97</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TN" sz="4000" dirty="0" smtClean="0"/>
              <a:t>مثال: حل المعادلة التالية</a:t>
            </a:r>
            <a:endParaRPr lang="fr-FR" sz="4000" dirty="0" smtClean="0"/>
          </a:p>
          <a:p>
            <a:pPr marL="0" indent="0" rtl="1"/>
            <a:endParaRPr lang="fr-FR" sz="4400" dirty="0" smtClean="0"/>
          </a:p>
          <a:p>
            <a:pPr marL="0" indent="0" rtl="1"/>
            <a:r>
              <a:rPr lang="ar-TN" sz="4000" dirty="0" smtClean="0"/>
              <a:t>الحل: يتم تحليل المقدار الثلاثي كما يلي</a:t>
            </a:r>
            <a:endParaRPr lang="fr-FR" sz="4000" dirty="0" smtClean="0"/>
          </a:p>
          <a:p>
            <a:pPr marL="0" indent="0" rtl="1"/>
            <a:endParaRPr lang="ar-SA" sz="4400" b="1" dirty="0"/>
          </a:p>
        </p:txBody>
      </p:sp>
      <p:graphicFrame>
        <p:nvGraphicFramePr>
          <p:cNvPr id="2050" name="Object 2"/>
          <p:cNvGraphicFramePr>
            <a:graphicFrameLocks noChangeAspect="1"/>
          </p:cNvGraphicFramePr>
          <p:nvPr/>
        </p:nvGraphicFramePr>
        <p:xfrm>
          <a:off x="2514600" y="2362200"/>
          <a:ext cx="5101982" cy="557213"/>
        </p:xfrm>
        <a:graphic>
          <a:graphicData uri="http://schemas.openxmlformats.org/presentationml/2006/ole">
            <p:oleObj spid="_x0000_s23554" name="Equation" r:id="rId3" imgW="977476" imgH="203112" progId="Equation.3">
              <p:embed/>
            </p:oleObj>
          </a:graphicData>
        </a:graphic>
      </p:graphicFrame>
      <p:graphicFrame>
        <p:nvGraphicFramePr>
          <p:cNvPr id="2051" name="Object 3"/>
          <p:cNvGraphicFramePr>
            <a:graphicFrameLocks noChangeAspect="1"/>
          </p:cNvGraphicFramePr>
          <p:nvPr/>
        </p:nvGraphicFramePr>
        <p:xfrm>
          <a:off x="2590800" y="3810001"/>
          <a:ext cx="5334000" cy="2281286"/>
        </p:xfrm>
        <a:graphic>
          <a:graphicData uri="http://schemas.openxmlformats.org/presentationml/2006/ole">
            <p:oleObj spid="_x0000_s23555" name="Equation" r:id="rId4" imgW="1231366" imgH="939392" progId="Equation.3">
              <p:embed/>
            </p:oleObj>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98</a:t>
            </a:fld>
            <a:endParaRPr lang="en-US" smtClean="0">
              <a:cs typeface="Arial" pitchFamily="34" charset="0"/>
            </a:endParaRPr>
          </a:p>
        </p:txBody>
      </p:sp>
      <p:sp>
        <p:nvSpPr>
          <p:cNvPr id="2" name="Content Placeholder 1"/>
          <p:cNvSpPr>
            <a:spLocks noGrp="1"/>
          </p:cNvSpPr>
          <p:nvPr>
            <p:ph idx="1"/>
          </p:nvPr>
        </p:nvSpPr>
        <p:spPr/>
        <p:txBody>
          <a:bodyPr/>
          <a:lstStyle/>
          <a:p>
            <a:pPr rtl="1"/>
            <a:r>
              <a:rPr lang="ar-TN" sz="2800" dirty="0" smtClean="0"/>
              <a:t>حل أخر باستخدام القانون</a:t>
            </a:r>
            <a:endParaRPr lang="en-US" sz="2800" b="1" dirty="0"/>
          </a:p>
          <a:p>
            <a:pPr rtl="1"/>
            <a:endParaRPr lang="ar-SA" sz="2800" b="1" dirty="0"/>
          </a:p>
          <a:p>
            <a:pPr rtl="1"/>
            <a:endParaRPr lang="ar-SA" sz="2800" b="1" dirty="0" smtClean="0"/>
          </a:p>
          <a:p>
            <a:pPr rtl="1"/>
            <a:endParaRPr lang="ar-SA" sz="2800" b="1" dirty="0"/>
          </a:p>
          <a:p>
            <a:pPr rtl="1"/>
            <a:endParaRPr lang="ar-SA" sz="2800" b="1" dirty="0" smtClean="0"/>
          </a:p>
        </p:txBody>
      </p:sp>
      <p:graphicFrame>
        <p:nvGraphicFramePr>
          <p:cNvPr id="12" name="Object 11"/>
          <p:cNvGraphicFramePr>
            <a:graphicFrameLocks noChangeAspect="1"/>
          </p:cNvGraphicFramePr>
          <p:nvPr/>
        </p:nvGraphicFramePr>
        <p:xfrm>
          <a:off x="2057400" y="2095500"/>
          <a:ext cx="6934200" cy="3652673"/>
        </p:xfrm>
        <a:graphic>
          <a:graphicData uri="http://schemas.openxmlformats.org/presentationml/2006/ole">
            <p:oleObj spid="_x0000_s24578" name="Equation" r:id="rId3" imgW="1727200" imgH="1778000" progId="Equation.3">
              <p:embed/>
            </p:oleObj>
          </a:graphicData>
        </a:graphic>
      </p:graphicFrame>
    </p:spTree>
    <p:extLst>
      <p:ext uri="{BB962C8B-B14F-4D97-AF65-F5344CB8AC3E}">
        <p14:creationId xmlns:p14="http://schemas.microsoft.com/office/powerpoint/2010/main" xmlns="" val="91668069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99</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 : حل المعادلة التالية</a:t>
            </a:r>
            <a:endParaRPr lang="fr-FR" sz="2800" dirty="0" smtClean="0"/>
          </a:p>
          <a:p>
            <a:endParaRPr lang="fr-FR" sz="2800" dirty="0" smtClean="0"/>
          </a:p>
          <a:p>
            <a:r>
              <a:rPr lang="ar-TN" sz="2800" dirty="0" smtClean="0"/>
              <a:t>الحل: لابد أن نجعل المعادلة تساوى صفر</a:t>
            </a:r>
            <a:endParaRPr lang="fr-FR" sz="2800" dirty="0" smtClean="0"/>
          </a:p>
          <a:p>
            <a:endParaRPr lang="fr-FR" sz="2800" dirty="0" smtClean="0"/>
          </a:p>
          <a:p>
            <a:r>
              <a:rPr lang="ar-TN" sz="2800" dirty="0" smtClean="0"/>
              <a:t>وبالتحليل</a:t>
            </a:r>
            <a:endParaRPr lang="fr-FR" sz="2800" dirty="0" smtClean="0"/>
          </a:p>
          <a:p>
            <a:endParaRPr lang="fr-FR" sz="2800" dirty="0" smtClean="0"/>
          </a:p>
          <a:p>
            <a:endParaRPr lang="en-US" sz="2800" b="1" dirty="0"/>
          </a:p>
        </p:txBody>
      </p:sp>
      <p:graphicFrame>
        <p:nvGraphicFramePr>
          <p:cNvPr id="16" name="Object 15"/>
          <p:cNvGraphicFramePr>
            <a:graphicFrameLocks noChangeAspect="1"/>
          </p:cNvGraphicFramePr>
          <p:nvPr/>
        </p:nvGraphicFramePr>
        <p:xfrm>
          <a:off x="3581400" y="2034207"/>
          <a:ext cx="2743200" cy="715619"/>
        </p:xfrm>
        <a:graphic>
          <a:graphicData uri="http://schemas.openxmlformats.org/presentationml/2006/ole">
            <p:oleObj spid="_x0000_s25602" name="Equation" r:id="rId3" imgW="787058" imgH="203112" progId="Equation.3">
              <p:embed/>
            </p:oleObj>
          </a:graphicData>
        </a:graphic>
      </p:graphicFrame>
      <p:graphicFrame>
        <p:nvGraphicFramePr>
          <p:cNvPr id="17" name="Object 16"/>
          <p:cNvGraphicFramePr>
            <a:graphicFrameLocks noChangeAspect="1"/>
          </p:cNvGraphicFramePr>
          <p:nvPr/>
        </p:nvGraphicFramePr>
        <p:xfrm>
          <a:off x="3733800" y="3200400"/>
          <a:ext cx="2707103" cy="636588"/>
        </p:xfrm>
        <a:graphic>
          <a:graphicData uri="http://schemas.openxmlformats.org/presentationml/2006/ole">
            <p:oleObj spid="_x0000_s25603" name="Equation" r:id="rId4" imgW="990170" imgH="203112" progId="Equation.3">
              <p:embed/>
            </p:oleObj>
          </a:graphicData>
        </a:graphic>
      </p:graphicFrame>
      <p:graphicFrame>
        <p:nvGraphicFramePr>
          <p:cNvPr id="18" name="Object 17"/>
          <p:cNvGraphicFramePr>
            <a:graphicFrameLocks noChangeAspect="1"/>
          </p:cNvGraphicFramePr>
          <p:nvPr/>
        </p:nvGraphicFramePr>
        <p:xfrm>
          <a:off x="3810000" y="4191000"/>
          <a:ext cx="3733800" cy="2016252"/>
        </p:xfrm>
        <a:graphic>
          <a:graphicData uri="http://schemas.openxmlformats.org/presentationml/2006/ole">
            <p:oleObj spid="_x0000_s25604" name="Equation" r:id="rId5" imgW="1270000" imgH="685800"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100</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حل أخر باستخدام القانون</a:t>
            </a:r>
            <a:endParaRPr lang="fr-FR" sz="2800" dirty="0" smtClean="0"/>
          </a:p>
          <a:p>
            <a:endParaRPr lang="en-US" sz="2800" b="1" dirty="0"/>
          </a:p>
        </p:txBody>
      </p:sp>
      <p:graphicFrame>
        <p:nvGraphicFramePr>
          <p:cNvPr id="11" name="Object 10"/>
          <p:cNvGraphicFramePr>
            <a:graphicFrameLocks noChangeAspect="1"/>
          </p:cNvGraphicFramePr>
          <p:nvPr/>
        </p:nvGraphicFramePr>
        <p:xfrm>
          <a:off x="1447800" y="2133600"/>
          <a:ext cx="6477000" cy="3900975"/>
        </p:xfrm>
        <a:graphic>
          <a:graphicData uri="http://schemas.openxmlformats.org/presentationml/2006/ole">
            <p:oleObj spid="_x0000_s26626" name="Equation" r:id="rId3" imgW="2070100" imgH="1816100" progId="Equation.3">
              <p:embed/>
            </p:oleObj>
          </a:graphicData>
        </a:graphic>
      </p:graphicFrame>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101</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حل المعادلة</a:t>
            </a:r>
            <a:r>
              <a:rPr lang="fr-FR" sz="2800" dirty="0" smtClean="0"/>
              <a:t> </a:t>
            </a:r>
            <a:endParaRPr lang="en-US" sz="2800" b="1" dirty="0"/>
          </a:p>
          <a:p>
            <a:r>
              <a:rPr lang="fr-FR" sz="2800" dirty="0" smtClean="0"/>
              <a:t>   </a:t>
            </a:r>
            <a:r>
              <a:rPr lang="ar-SA" sz="2800" dirty="0" smtClean="0"/>
              <a:t>الحل</a:t>
            </a:r>
            <a:endParaRPr lang="fr-FR" sz="2800" dirty="0" smtClean="0"/>
          </a:p>
          <a:p>
            <a:r>
              <a:rPr lang="ar-TN" sz="2800" dirty="0" smtClean="0"/>
              <a:t>الحل باستخدام القانون</a:t>
            </a:r>
            <a:endParaRPr lang="fr-FR" sz="2800" dirty="0" smtClean="0"/>
          </a:p>
          <a:p>
            <a:r>
              <a:rPr lang="fr-FR" sz="2800" dirty="0" smtClean="0"/>
              <a:t> </a:t>
            </a:r>
            <a:endParaRPr lang="ar-SA" sz="2800" b="1" dirty="0"/>
          </a:p>
        </p:txBody>
      </p:sp>
      <p:sp>
        <p:nvSpPr>
          <p:cNvPr id="9" name="Title 1"/>
          <p:cNvSpPr>
            <a:spLocks noGrp="1"/>
          </p:cNvSpPr>
          <p:nvPr>
            <p:ph type="title"/>
          </p:nvPr>
        </p:nvSpPr>
        <p:spPr>
          <a:xfrm>
            <a:off x="495300" y="274638"/>
            <a:ext cx="8648700" cy="1143000"/>
          </a:xfrm>
        </p:spPr>
        <p:txBody>
          <a:bodyPr/>
          <a:lstStyle/>
          <a:p>
            <a:pPr eaLnBrk="1" hangingPunct="1"/>
            <a:r>
              <a:rPr lang="ar-TN" dirty="0" smtClean="0"/>
              <a:t>مثال:</a:t>
            </a:r>
            <a:endParaRPr lang="ar-SA" b="1" dirty="0" smtClean="0">
              <a:solidFill>
                <a:srgbClr val="376092"/>
              </a:solidFill>
              <a:cs typeface="Arial" pitchFamily="34" charset="0"/>
            </a:endParaRPr>
          </a:p>
        </p:txBody>
      </p:sp>
      <p:graphicFrame>
        <p:nvGraphicFramePr>
          <p:cNvPr id="15" name="Object 14"/>
          <p:cNvGraphicFramePr>
            <a:graphicFrameLocks noChangeAspect="1"/>
          </p:cNvGraphicFramePr>
          <p:nvPr/>
        </p:nvGraphicFramePr>
        <p:xfrm>
          <a:off x="5029200" y="1600200"/>
          <a:ext cx="2286000" cy="448109"/>
        </p:xfrm>
        <a:graphic>
          <a:graphicData uri="http://schemas.openxmlformats.org/presentationml/2006/ole">
            <p:oleObj spid="_x0000_s27650" name="Equation" r:id="rId3" imgW="914400" imgH="203200" progId="Equation.3">
              <p:embed/>
            </p:oleObj>
          </a:graphicData>
        </a:graphic>
      </p:graphicFrame>
      <p:graphicFrame>
        <p:nvGraphicFramePr>
          <p:cNvPr id="16" name="Object 15"/>
          <p:cNvGraphicFramePr>
            <a:graphicFrameLocks noChangeAspect="1"/>
          </p:cNvGraphicFramePr>
          <p:nvPr/>
        </p:nvGraphicFramePr>
        <p:xfrm>
          <a:off x="5486400" y="2133600"/>
          <a:ext cx="2967038" cy="533400"/>
        </p:xfrm>
        <a:graphic>
          <a:graphicData uri="http://schemas.openxmlformats.org/presentationml/2006/ole">
            <p:oleObj spid="_x0000_s27651" name="Equation" r:id="rId4" imgW="1129810" imgH="203112" progId="Equation.3">
              <p:embed/>
            </p:oleObj>
          </a:graphicData>
        </a:graphic>
      </p:graphicFrame>
      <p:graphicFrame>
        <p:nvGraphicFramePr>
          <p:cNvPr id="17" name="Object 16"/>
          <p:cNvGraphicFramePr>
            <a:graphicFrameLocks noChangeAspect="1"/>
          </p:cNvGraphicFramePr>
          <p:nvPr/>
        </p:nvGraphicFramePr>
        <p:xfrm>
          <a:off x="2590800" y="2819401"/>
          <a:ext cx="5181600" cy="3395662"/>
        </p:xfrm>
        <a:graphic>
          <a:graphicData uri="http://schemas.openxmlformats.org/presentationml/2006/ole">
            <p:oleObj spid="_x0000_s27652" name="Equation" r:id="rId5" imgW="2641600" imgH="1816100" progId="Equation.3">
              <p:embed/>
            </p:oleObj>
          </a:graphicData>
        </a:graphic>
      </p:graphicFrame>
    </p:spTree>
    <p:extLst>
      <p:ext uri="{BB962C8B-B14F-4D97-AF65-F5344CB8AC3E}">
        <p14:creationId xmlns:p14="http://schemas.microsoft.com/office/powerpoint/2010/main" xmlns="" val="19472112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102</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حل المعادلات التالية:</a:t>
            </a:r>
            <a:endParaRPr lang="fr-FR" sz="2800" dirty="0" smtClean="0"/>
          </a:p>
          <a:p>
            <a:endParaRPr lang="en-US" sz="2800" b="1" dirty="0"/>
          </a:p>
        </p:txBody>
      </p:sp>
      <p:sp>
        <p:nvSpPr>
          <p:cNvPr id="10" name="Title 1"/>
          <p:cNvSpPr>
            <a:spLocks noGrp="1"/>
          </p:cNvSpPr>
          <p:nvPr>
            <p:ph type="title"/>
          </p:nvPr>
        </p:nvSpPr>
        <p:spPr>
          <a:xfrm>
            <a:off x="495300" y="274638"/>
            <a:ext cx="8648700" cy="1143000"/>
          </a:xfrm>
        </p:spPr>
        <p:txBody>
          <a:bodyPr/>
          <a:lstStyle/>
          <a:p>
            <a:pPr eaLnBrk="1" hangingPunct="1"/>
            <a:r>
              <a:rPr lang="ar-TN" dirty="0" smtClean="0"/>
              <a:t>تمارين</a:t>
            </a:r>
            <a:endParaRPr lang="ar-SA" b="1" dirty="0" smtClean="0">
              <a:solidFill>
                <a:srgbClr val="376092"/>
              </a:solidFill>
              <a:cs typeface="Arial" pitchFamily="34" charset="0"/>
            </a:endParaRPr>
          </a:p>
        </p:txBody>
      </p:sp>
      <p:graphicFrame>
        <p:nvGraphicFramePr>
          <p:cNvPr id="11" name="Object 10"/>
          <p:cNvGraphicFramePr>
            <a:graphicFrameLocks noChangeAspect="1"/>
          </p:cNvGraphicFramePr>
          <p:nvPr/>
        </p:nvGraphicFramePr>
        <p:xfrm>
          <a:off x="1371600" y="2133600"/>
          <a:ext cx="5852363" cy="3200400"/>
        </p:xfrm>
        <a:graphic>
          <a:graphicData uri="http://schemas.openxmlformats.org/presentationml/2006/ole">
            <p:oleObj spid="_x0000_s28674" name="Equation" r:id="rId3" imgW="1409700" imgH="736600" progId="Equation.3">
              <p:embed/>
            </p:oleObj>
          </a:graphicData>
        </a:graphic>
      </p:graphicFrame>
    </p:spTree>
    <p:extLst>
      <p:ext uri="{BB962C8B-B14F-4D97-AF65-F5344CB8AC3E}">
        <p14:creationId xmlns:p14="http://schemas.microsoft.com/office/powerpoint/2010/main" xmlns="" val="371695581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103</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مثال:</a:t>
            </a:r>
            <a:endParaRPr lang="fr-FR" sz="2800" dirty="0" smtClean="0"/>
          </a:p>
          <a:p>
            <a:r>
              <a:rPr lang="ar-TN" sz="2800" dirty="0" smtClean="0"/>
              <a:t>إذا كانت دالة العرض لأحد المنتجات هى</a:t>
            </a:r>
            <a:endParaRPr lang="fr-FR" sz="2800" dirty="0" smtClean="0"/>
          </a:p>
          <a:p>
            <a:r>
              <a:rPr lang="ar-TN" sz="2800" dirty="0" smtClean="0"/>
              <a:t>وكانت دالة الطلب هى</a:t>
            </a:r>
            <a:r>
              <a:rPr lang="fr-FR" sz="2800" dirty="0" smtClean="0"/>
              <a:t> </a:t>
            </a:r>
          </a:p>
          <a:p>
            <a:r>
              <a:rPr lang="ar-TN" sz="2800" dirty="0" smtClean="0"/>
              <a:t>المطلوب: حدد كمية وسعر التوازن؟</a:t>
            </a:r>
            <a:endParaRPr lang="fr-FR" sz="2800" dirty="0" smtClean="0"/>
          </a:p>
          <a:p>
            <a:r>
              <a:rPr lang="ar-TN" sz="2800" dirty="0" smtClean="0"/>
              <a:t>الحل:</a:t>
            </a:r>
            <a:endParaRPr lang="fr-FR" sz="2800" dirty="0" smtClean="0"/>
          </a:p>
          <a:p>
            <a:r>
              <a:rPr lang="ar-TN" sz="2800" dirty="0" smtClean="0"/>
              <a:t>عند التوازن </a:t>
            </a:r>
            <a:endParaRPr lang="fr-FR" sz="2800" dirty="0" smtClean="0"/>
          </a:p>
          <a:p>
            <a:r>
              <a:rPr lang="fr-FR" sz="2800" dirty="0" smtClean="0"/>
              <a:t>    </a:t>
            </a:r>
            <a:r>
              <a:rPr lang="ar-TN" sz="2800" dirty="0" smtClean="0"/>
              <a:t>دالة الطلب = دالة العرض</a:t>
            </a:r>
            <a:endParaRPr lang="fr-FR" sz="2800" dirty="0" smtClean="0"/>
          </a:p>
          <a:p>
            <a:endParaRPr lang="en-US" sz="2800" b="1" dirty="0" smtClean="0"/>
          </a:p>
          <a:p>
            <a:endParaRPr lang="en-US" sz="2800" dirty="0" smtClean="0"/>
          </a:p>
        </p:txBody>
      </p:sp>
      <p:sp>
        <p:nvSpPr>
          <p:cNvPr id="11" name="Title 1"/>
          <p:cNvSpPr>
            <a:spLocks noGrp="1"/>
          </p:cNvSpPr>
          <p:nvPr>
            <p:ph type="title"/>
          </p:nvPr>
        </p:nvSpPr>
        <p:spPr>
          <a:xfrm>
            <a:off x="495300" y="274638"/>
            <a:ext cx="8648700" cy="1143000"/>
          </a:xfrm>
        </p:spPr>
        <p:txBody>
          <a:bodyPr/>
          <a:lstStyle/>
          <a:p>
            <a:pPr eaLnBrk="1" hangingPunct="1"/>
            <a:r>
              <a:rPr lang="ar-TN" dirty="0" smtClean="0"/>
              <a:t>تطبيقات تجارية واقتصادية</a:t>
            </a:r>
            <a:endParaRPr lang="ar-SA" b="1" dirty="0" smtClean="0">
              <a:solidFill>
                <a:srgbClr val="376092"/>
              </a:solidFill>
              <a:cs typeface="Arial" pitchFamily="34" charset="0"/>
            </a:endParaRPr>
          </a:p>
        </p:txBody>
      </p:sp>
      <p:graphicFrame>
        <p:nvGraphicFramePr>
          <p:cNvPr id="25" name="Object 24"/>
          <p:cNvGraphicFramePr>
            <a:graphicFrameLocks noChangeAspect="1"/>
          </p:cNvGraphicFramePr>
          <p:nvPr/>
        </p:nvGraphicFramePr>
        <p:xfrm>
          <a:off x="2362200" y="2133600"/>
          <a:ext cx="2133600" cy="381000"/>
        </p:xfrm>
        <a:graphic>
          <a:graphicData uri="http://schemas.openxmlformats.org/presentationml/2006/ole">
            <p:oleObj spid="_x0000_s29698" name="Equation" r:id="rId3" imgW="1143000" imgH="228600" progId="Equation.3">
              <p:embed/>
            </p:oleObj>
          </a:graphicData>
        </a:graphic>
      </p:graphicFrame>
      <p:graphicFrame>
        <p:nvGraphicFramePr>
          <p:cNvPr id="26" name="Object 25"/>
          <p:cNvGraphicFramePr>
            <a:graphicFrameLocks noChangeAspect="1"/>
          </p:cNvGraphicFramePr>
          <p:nvPr/>
        </p:nvGraphicFramePr>
        <p:xfrm>
          <a:off x="3810000" y="2667000"/>
          <a:ext cx="2857500" cy="381000"/>
        </p:xfrm>
        <a:graphic>
          <a:graphicData uri="http://schemas.openxmlformats.org/presentationml/2006/ole">
            <p:oleObj spid="_x0000_s29699" name="Equation" r:id="rId4" imgW="1256755" imgH="203112" progId="Equation.3">
              <p:embed/>
            </p:oleObj>
          </a:graphicData>
        </a:graphic>
      </p:graphicFrame>
      <p:graphicFrame>
        <p:nvGraphicFramePr>
          <p:cNvPr id="27" name="Object 26"/>
          <p:cNvGraphicFramePr>
            <a:graphicFrameLocks noChangeAspect="1"/>
          </p:cNvGraphicFramePr>
          <p:nvPr/>
        </p:nvGraphicFramePr>
        <p:xfrm>
          <a:off x="3962400" y="5334001"/>
          <a:ext cx="2971800" cy="570570"/>
        </p:xfrm>
        <a:graphic>
          <a:graphicData uri="http://schemas.openxmlformats.org/presentationml/2006/ole">
            <p:oleObj spid="_x0000_s29700" name="Equation" r:id="rId5" imgW="1040948" imgH="203112" progId="Equation.3">
              <p:embed/>
            </p:oleObj>
          </a:graphicData>
        </a:graphic>
      </p:graphicFrame>
    </p:spTree>
    <p:extLst>
      <p:ext uri="{BB962C8B-B14F-4D97-AF65-F5344CB8AC3E}">
        <p14:creationId xmlns:p14="http://schemas.microsoft.com/office/powerpoint/2010/main" xmlns="" val="206298481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104</a:t>
            </a:fld>
            <a:endParaRPr lang="en-US" smtClean="0">
              <a:cs typeface="Arial" pitchFamily="34" charset="0"/>
            </a:endParaRPr>
          </a:p>
        </p:txBody>
      </p:sp>
      <p:sp>
        <p:nvSpPr>
          <p:cNvPr id="2" name="Content Placeholder 1"/>
          <p:cNvSpPr>
            <a:spLocks noGrp="1"/>
          </p:cNvSpPr>
          <p:nvPr>
            <p:ph idx="1"/>
          </p:nvPr>
        </p:nvSpPr>
        <p:spPr/>
        <p:txBody>
          <a:bodyPr/>
          <a:lstStyle/>
          <a:p>
            <a:pPr rtl="1"/>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p:txBody>
      </p:sp>
      <p:graphicFrame>
        <p:nvGraphicFramePr>
          <p:cNvPr id="19" name="Object 18"/>
          <p:cNvGraphicFramePr>
            <a:graphicFrameLocks noChangeAspect="1"/>
          </p:cNvGraphicFramePr>
          <p:nvPr>
            <p:extLst>
              <p:ext uri="{D42A27DB-BD31-4B8C-83A1-F6EECF244321}">
                <p14:modId xmlns:p14="http://schemas.microsoft.com/office/powerpoint/2010/main" xmlns="" val="2522385736"/>
              </p:ext>
            </p:extLst>
          </p:nvPr>
        </p:nvGraphicFramePr>
        <p:xfrm>
          <a:off x="838201" y="1564084"/>
          <a:ext cx="6629400" cy="4379516"/>
        </p:xfrm>
        <a:graphic>
          <a:graphicData uri="http://schemas.openxmlformats.org/presentationml/2006/ole">
            <p:oleObj spid="_x0000_s30722" name="معادلة" r:id="rId3" imgW="1409400" imgH="1422360" progId="Equation.3">
              <p:embed/>
            </p:oleObj>
          </a:graphicData>
        </a:graphic>
      </p:graphicFrame>
      <p:sp>
        <p:nvSpPr>
          <p:cNvPr id="21" name="TextBox 20"/>
          <p:cNvSpPr txBox="1"/>
          <p:nvPr/>
        </p:nvSpPr>
        <p:spPr>
          <a:xfrm>
            <a:off x="7696200" y="4572000"/>
            <a:ext cx="1447800" cy="584775"/>
          </a:xfrm>
          <a:prstGeom prst="rect">
            <a:avLst/>
          </a:prstGeom>
          <a:noFill/>
        </p:spPr>
        <p:txBody>
          <a:bodyPr wrap="square" rtlCol="0">
            <a:spAutoFit/>
          </a:bodyPr>
          <a:lstStyle/>
          <a:p>
            <a:r>
              <a:rPr lang="ar-TN" sz="3200" dirty="0" smtClean="0"/>
              <a:t>مرفوض</a:t>
            </a:r>
            <a:endParaRPr lang="en-US" sz="3200" dirty="0"/>
          </a:p>
        </p:txBody>
      </p:sp>
      <p:sp>
        <p:nvSpPr>
          <p:cNvPr id="22" name="TextBox 21"/>
          <p:cNvSpPr txBox="1"/>
          <p:nvPr/>
        </p:nvSpPr>
        <p:spPr>
          <a:xfrm>
            <a:off x="7162800" y="5257800"/>
            <a:ext cx="2133600" cy="584775"/>
          </a:xfrm>
          <a:prstGeom prst="rect">
            <a:avLst/>
          </a:prstGeom>
          <a:noFill/>
        </p:spPr>
        <p:txBody>
          <a:bodyPr wrap="square" rtlCol="0">
            <a:spAutoFit/>
          </a:bodyPr>
          <a:lstStyle/>
          <a:p>
            <a:r>
              <a:rPr lang="ar-TN" sz="3200" dirty="0" smtClean="0"/>
              <a:t>كمية التوازن</a:t>
            </a:r>
            <a:endParaRPr lang="en-US" sz="3200" dirty="0"/>
          </a:p>
        </p:txBody>
      </p:sp>
    </p:spTree>
    <p:extLst>
      <p:ext uri="{BB962C8B-B14F-4D97-AF65-F5344CB8AC3E}">
        <p14:creationId xmlns:p14="http://schemas.microsoft.com/office/powerpoint/2010/main" xmlns="" val="420076530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105</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تحديد سعر التوازن بالتعويض فى دالة العرض</a:t>
            </a:r>
            <a:endParaRPr lang="fr-FR" sz="2800" dirty="0" smtClean="0"/>
          </a:p>
          <a:p>
            <a:endParaRPr lang="fr-FR" sz="2800" b="1" dirty="0" smtClean="0"/>
          </a:p>
          <a:p>
            <a:endParaRPr lang="fr-FR" sz="2800" b="1" dirty="0" smtClean="0"/>
          </a:p>
          <a:p>
            <a:endParaRPr lang="fr-FR" sz="2800" dirty="0" smtClean="0"/>
          </a:p>
          <a:p>
            <a:r>
              <a:rPr lang="ar-TN" sz="2800" dirty="0" smtClean="0"/>
              <a:t>او بالتعويض فى دالة الطلب</a:t>
            </a:r>
            <a:endParaRPr lang="en-US" sz="2800" b="1" dirty="0"/>
          </a:p>
        </p:txBody>
      </p:sp>
      <p:sp>
        <p:nvSpPr>
          <p:cNvPr id="11"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graphicFrame>
        <p:nvGraphicFramePr>
          <p:cNvPr id="25" name="Object 24"/>
          <p:cNvGraphicFramePr>
            <a:graphicFrameLocks noChangeAspect="1"/>
          </p:cNvGraphicFramePr>
          <p:nvPr/>
        </p:nvGraphicFramePr>
        <p:xfrm>
          <a:off x="990600" y="1981200"/>
          <a:ext cx="3581399" cy="1219200"/>
        </p:xfrm>
        <a:graphic>
          <a:graphicData uri="http://schemas.openxmlformats.org/presentationml/2006/ole">
            <p:oleObj spid="_x0000_s31746" name="Equation" r:id="rId3" imgW="1244600" imgH="482600" progId="Equation.3">
              <p:embed/>
            </p:oleObj>
          </a:graphicData>
        </a:graphic>
      </p:graphicFrame>
      <p:graphicFrame>
        <p:nvGraphicFramePr>
          <p:cNvPr id="26" name="Object 25"/>
          <p:cNvGraphicFramePr>
            <a:graphicFrameLocks noChangeAspect="1"/>
          </p:cNvGraphicFramePr>
          <p:nvPr/>
        </p:nvGraphicFramePr>
        <p:xfrm>
          <a:off x="1066800" y="4038600"/>
          <a:ext cx="3962400" cy="1295400"/>
        </p:xfrm>
        <a:graphic>
          <a:graphicData uri="http://schemas.openxmlformats.org/presentationml/2006/ole">
            <p:oleObj spid="_x0000_s31747" name="Equation" r:id="rId4" imgW="1320227" imgH="431613" progId="Equation.3">
              <p:embed/>
            </p:oleObj>
          </a:graphicData>
        </a:graphic>
      </p:graphicFrame>
    </p:spTree>
    <p:extLst>
      <p:ext uri="{BB962C8B-B14F-4D97-AF65-F5344CB8AC3E}">
        <p14:creationId xmlns:p14="http://schemas.microsoft.com/office/powerpoint/2010/main" xmlns="" val="408049913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fr-FR" sz="4000" smtClean="0"/>
              <a:t>7</a:t>
            </a:r>
            <a:r>
              <a:rPr lang="ar-SA" sz="4000" smtClean="0"/>
              <a:t>المحاضرة </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TN" sz="4000" b="1" dirty="0" smtClean="0"/>
              <a:t>الأسس واللوغاريتمات</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TN" dirty="0" smtClean="0"/>
              <a:t>الأسس</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107</a:t>
            </a:fld>
            <a:endParaRPr lang="en-US" smtClean="0">
              <a:cs typeface="Arial" pitchFamily="34" charset="0"/>
            </a:endParaRPr>
          </a:p>
        </p:txBody>
      </p:sp>
      <p:sp>
        <p:nvSpPr>
          <p:cNvPr id="2" name="Content Placeholder 1"/>
          <p:cNvSpPr>
            <a:spLocks noGrp="1"/>
          </p:cNvSpPr>
          <p:nvPr>
            <p:ph idx="1"/>
          </p:nvPr>
        </p:nvSpPr>
        <p:spPr>
          <a:xfrm>
            <a:off x="457200" y="1371600"/>
            <a:ext cx="8915400" cy="4724400"/>
          </a:xfrm>
        </p:spPr>
        <p:txBody>
          <a:bodyPr/>
          <a:lstStyle/>
          <a:p>
            <a:r>
              <a:rPr lang="ar-TN" sz="4000" b="1" dirty="0" smtClean="0"/>
              <a:t>سبق وان درسنا قاعدة هامة:</a:t>
            </a:r>
            <a:endParaRPr lang="fr-FR" sz="4000" b="1" dirty="0" smtClean="0"/>
          </a:p>
          <a:p>
            <a:pPr marL="514350" indent="-514350" rtl="1">
              <a:buFont typeface="+mj-lt"/>
              <a:buAutoNum type="arabicPeriod"/>
            </a:pPr>
            <a:r>
              <a:rPr lang="ar-TN" sz="2800" b="1" dirty="0" smtClean="0"/>
              <a:t>إذا اتحدت الأساسات فأن</a:t>
            </a:r>
            <a:r>
              <a:rPr lang="ar-SA" sz="2800" b="1" dirty="0" smtClean="0"/>
              <a:t>ه</a:t>
            </a:r>
            <a:r>
              <a:rPr lang="ar-TN" sz="2800" b="1" dirty="0" smtClean="0"/>
              <a:t> عند الضرب تجمع الأسس</a:t>
            </a:r>
            <a:endParaRPr lang="fr-FR" sz="2800" b="1" dirty="0" smtClean="0"/>
          </a:p>
          <a:p>
            <a:pPr marL="514350" indent="-514350" rtl="1">
              <a:buFont typeface="+mj-lt"/>
              <a:buAutoNum type="arabicPeriod"/>
            </a:pPr>
            <a:r>
              <a:rPr lang="ar-TN" sz="2800" b="1" dirty="0" smtClean="0"/>
              <a:t>عند القسمة إذا اتحدت الأساسات تطرح الأسس.</a:t>
            </a:r>
            <a:endParaRPr lang="fr-FR" sz="2800" baseline="30000" dirty="0" smtClean="0"/>
          </a:p>
          <a:p>
            <a:pPr marL="0" indent="0" algn="l" rtl="1"/>
            <a:endParaRPr lang="fr-FR" sz="2800" baseline="30000" dirty="0" smtClean="0"/>
          </a:p>
          <a:p>
            <a:pPr marL="0" indent="0" algn="l" rtl="1"/>
            <a:endParaRPr lang="fr-FR" sz="2800" baseline="30000" dirty="0" smtClean="0"/>
          </a:p>
          <a:p>
            <a:pPr marL="0" indent="0" rtl="1"/>
            <a:endParaRPr lang="ar-SA" sz="4000" baseline="30000" dirty="0"/>
          </a:p>
        </p:txBody>
      </p:sp>
    </p:spTree>
    <p:extLst>
      <p:ext uri="{BB962C8B-B14F-4D97-AF65-F5344CB8AC3E}">
        <p14:creationId xmlns:p14="http://schemas.microsoft.com/office/powerpoint/2010/main" xmlns="" val="133184770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108</a:t>
            </a:fld>
            <a:endParaRPr lang="en-US" smtClean="0">
              <a:cs typeface="Arial" pitchFamily="34" charset="0"/>
            </a:endParaRPr>
          </a:p>
        </p:txBody>
      </p:sp>
      <p:sp>
        <p:nvSpPr>
          <p:cNvPr id="2" name="Content Placeholder 1"/>
          <p:cNvSpPr>
            <a:spLocks noGrp="1"/>
          </p:cNvSpPr>
          <p:nvPr>
            <p:ph idx="1"/>
          </p:nvPr>
        </p:nvSpPr>
        <p:spPr/>
        <p:txBody>
          <a:bodyPr/>
          <a:lstStyle/>
          <a:p>
            <a:pPr marL="0" indent="0" rtl="1"/>
            <a:r>
              <a:rPr lang="ar-TN" sz="4000" dirty="0" smtClean="0"/>
              <a:t>مثال: أختصر المقدار التالى:</a:t>
            </a:r>
            <a:endParaRPr lang="fr-FR" sz="4400" dirty="0" smtClean="0"/>
          </a:p>
          <a:p>
            <a:pPr marL="0" indent="0" rtl="1"/>
            <a:endParaRPr lang="fr-FR" sz="4400" b="1" dirty="0" smtClean="0"/>
          </a:p>
          <a:p>
            <a:pPr marL="0" indent="0" rtl="1"/>
            <a:r>
              <a:rPr lang="ar-TN" sz="4400" dirty="0" smtClean="0"/>
              <a:t>الحل:</a:t>
            </a:r>
            <a:endParaRPr lang="ar-SA" sz="4400" b="1" dirty="0"/>
          </a:p>
        </p:txBody>
      </p:sp>
      <p:graphicFrame>
        <p:nvGraphicFramePr>
          <p:cNvPr id="2050" name="Object 2"/>
          <p:cNvGraphicFramePr>
            <a:graphicFrameLocks noChangeAspect="1"/>
          </p:cNvGraphicFramePr>
          <p:nvPr/>
        </p:nvGraphicFramePr>
        <p:xfrm>
          <a:off x="1752600" y="1676400"/>
          <a:ext cx="2517775" cy="1149350"/>
        </p:xfrm>
        <a:graphic>
          <a:graphicData uri="http://schemas.openxmlformats.org/presentationml/2006/ole">
            <p:oleObj spid="_x0000_s32770" name="Equation" r:id="rId3" imgW="482391" imgH="418918" progId="Equation.3">
              <p:embed/>
            </p:oleObj>
          </a:graphicData>
        </a:graphic>
      </p:graphicFrame>
      <p:graphicFrame>
        <p:nvGraphicFramePr>
          <p:cNvPr id="2051" name="Object 3"/>
          <p:cNvGraphicFramePr>
            <a:graphicFrameLocks noChangeAspect="1"/>
          </p:cNvGraphicFramePr>
          <p:nvPr/>
        </p:nvGraphicFramePr>
        <p:xfrm>
          <a:off x="762001" y="4114800"/>
          <a:ext cx="8001000" cy="1219200"/>
        </p:xfrm>
        <a:graphic>
          <a:graphicData uri="http://schemas.openxmlformats.org/presentationml/2006/ole">
            <p:oleObj spid="_x0000_s32771" name="Equation" r:id="rId4" imgW="2032000" imgH="419100" progId="Equation.3">
              <p:embed/>
            </p:oleObj>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109</a:t>
            </a:fld>
            <a:endParaRPr lang="en-US" smtClean="0">
              <a:cs typeface="Arial" pitchFamily="34" charset="0"/>
            </a:endParaRPr>
          </a:p>
        </p:txBody>
      </p:sp>
      <p:sp>
        <p:nvSpPr>
          <p:cNvPr id="2" name="Content Placeholder 1"/>
          <p:cNvSpPr>
            <a:spLocks noGrp="1"/>
          </p:cNvSpPr>
          <p:nvPr>
            <p:ph idx="1"/>
          </p:nvPr>
        </p:nvSpPr>
        <p:spPr/>
        <p:txBody>
          <a:bodyPr/>
          <a:lstStyle/>
          <a:p>
            <a:pPr rtl="1"/>
            <a:r>
              <a:rPr lang="ar-TN" sz="2800" dirty="0" smtClean="0"/>
              <a:t>قاعدة هامة :</a:t>
            </a:r>
            <a:endParaRPr lang="ar-SA" sz="2800" b="1" dirty="0"/>
          </a:p>
          <a:p>
            <a:pPr rtl="1"/>
            <a:endParaRPr lang="ar-SA" sz="2800" b="1" dirty="0" smtClean="0"/>
          </a:p>
          <a:p>
            <a:pPr rtl="1"/>
            <a:endParaRPr lang="ar-SA" sz="2800" b="1" dirty="0"/>
          </a:p>
          <a:p>
            <a:pPr rtl="1"/>
            <a:r>
              <a:rPr lang="ar-TN" sz="2800" dirty="0" smtClean="0"/>
              <a:t>مثال :</a:t>
            </a:r>
            <a:endParaRPr lang="ar-SA" sz="2800" b="1" dirty="0" smtClean="0"/>
          </a:p>
        </p:txBody>
      </p:sp>
      <p:graphicFrame>
        <p:nvGraphicFramePr>
          <p:cNvPr id="12" name="Object 11"/>
          <p:cNvGraphicFramePr>
            <a:graphicFrameLocks noChangeAspect="1"/>
          </p:cNvGraphicFramePr>
          <p:nvPr/>
        </p:nvGraphicFramePr>
        <p:xfrm>
          <a:off x="4038600" y="2209800"/>
          <a:ext cx="3048000" cy="533400"/>
        </p:xfrm>
        <a:graphic>
          <a:graphicData uri="http://schemas.openxmlformats.org/presentationml/2006/ole">
            <p:oleObj spid="_x0000_s33794" name="Equation" r:id="rId3" imgW="787400" imgH="228600" progId="Equation.3">
              <p:embed/>
            </p:oleObj>
          </a:graphicData>
        </a:graphic>
      </p:graphicFrame>
      <p:graphicFrame>
        <p:nvGraphicFramePr>
          <p:cNvPr id="3075" name="Object 3"/>
          <p:cNvGraphicFramePr>
            <a:graphicFrameLocks noChangeAspect="1"/>
          </p:cNvGraphicFramePr>
          <p:nvPr/>
        </p:nvGraphicFramePr>
        <p:xfrm>
          <a:off x="3903663" y="3733800"/>
          <a:ext cx="4079875" cy="533400"/>
        </p:xfrm>
        <a:graphic>
          <a:graphicData uri="http://schemas.openxmlformats.org/presentationml/2006/ole">
            <p:oleObj spid="_x0000_s33795" name="Equation" r:id="rId4" imgW="1054100" imgH="228600" progId="Equation.3">
              <p:embed/>
            </p:oleObj>
          </a:graphicData>
        </a:graphic>
      </p:graphicFrame>
    </p:spTree>
    <p:extLst>
      <p:ext uri="{BB962C8B-B14F-4D97-AF65-F5344CB8AC3E}">
        <p14:creationId xmlns:p14="http://schemas.microsoft.com/office/powerpoint/2010/main" xmlns="" val="91668069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110</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 اختصر</a:t>
            </a:r>
            <a:endParaRPr lang="fr-FR" sz="2800" dirty="0" smtClean="0"/>
          </a:p>
          <a:p>
            <a:endParaRPr lang="fr-FR" sz="2800" dirty="0" smtClean="0"/>
          </a:p>
          <a:p>
            <a:endParaRPr lang="fr-FR" sz="2800" dirty="0" smtClean="0"/>
          </a:p>
          <a:p>
            <a:endParaRPr lang="fr-FR" sz="2800" dirty="0" smtClean="0"/>
          </a:p>
          <a:p>
            <a:endParaRPr lang="fr-FR" sz="2800" dirty="0" smtClean="0"/>
          </a:p>
          <a:p>
            <a:endParaRPr lang="en-US" sz="2800" b="1" dirty="0"/>
          </a:p>
        </p:txBody>
      </p:sp>
      <p:graphicFrame>
        <p:nvGraphicFramePr>
          <p:cNvPr id="16" name="Object 15"/>
          <p:cNvGraphicFramePr>
            <a:graphicFrameLocks noChangeAspect="1"/>
          </p:cNvGraphicFramePr>
          <p:nvPr>
            <p:extLst>
              <p:ext uri="{D42A27DB-BD31-4B8C-83A1-F6EECF244321}">
                <p14:modId xmlns:p14="http://schemas.microsoft.com/office/powerpoint/2010/main" xmlns="" val="828730899"/>
              </p:ext>
            </p:extLst>
          </p:nvPr>
        </p:nvGraphicFramePr>
        <p:xfrm>
          <a:off x="2252663" y="2438400"/>
          <a:ext cx="5219700" cy="1387475"/>
        </p:xfrm>
        <a:graphic>
          <a:graphicData uri="http://schemas.openxmlformats.org/presentationml/2006/ole">
            <p:oleObj spid="_x0000_s34818" name="معادلة" r:id="rId3" imgW="1498320" imgH="393480"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111</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 اختصر المقدار</a:t>
            </a:r>
            <a:endParaRPr lang="fr-FR" sz="2800" dirty="0" smtClean="0"/>
          </a:p>
          <a:p>
            <a:endParaRPr lang="fr-FR" sz="2800" b="1" dirty="0" smtClean="0"/>
          </a:p>
          <a:p>
            <a:endParaRPr lang="fr-FR" sz="2800" b="1" dirty="0" smtClean="0"/>
          </a:p>
          <a:p>
            <a:r>
              <a:rPr lang="ar-TN" sz="2800" dirty="0" smtClean="0"/>
              <a:t>الحل:</a:t>
            </a:r>
            <a:endParaRPr lang="fr-FR" sz="2800" dirty="0" smtClean="0"/>
          </a:p>
          <a:p>
            <a:endParaRPr lang="en-US" sz="2800" b="1" dirty="0"/>
          </a:p>
        </p:txBody>
      </p:sp>
      <p:graphicFrame>
        <p:nvGraphicFramePr>
          <p:cNvPr id="11" name="Object 10"/>
          <p:cNvGraphicFramePr>
            <a:graphicFrameLocks noChangeAspect="1"/>
          </p:cNvGraphicFramePr>
          <p:nvPr/>
        </p:nvGraphicFramePr>
        <p:xfrm>
          <a:off x="4267200" y="1447800"/>
          <a:ext cx="2057400" cy="1658938"/>
        </p:xfrm>
        <a:graphic>
          <a:graphicData uri="http://schemas.openxmlformats.org/presentationml/2006/ole">
            <p:oleObj spid="_x0000_s35842" name="Equation" r:id="rId3" imgW="558800" imgH="508000" progId="Equation.3">
              <p:embed/>
            </p:oleObj>
          </a:graphicData>
        </a:graphic>
      </p:graphicFrame>
      <p:graphicFrame>
        <p:nvGraphicFramePr>
          <p:cNvPr id="5123" name="Object 3"/>
          <p:cNvGraphicFramePr>
            <a:graphicFrameLocks noChangeAspect="1"/>
          </p:cNvGraphicFramePr>
          <p:nvPr/>
        </p:nvGraphicFramePr>
        <p:xfrm>
          <a:off x="990600" y="2895600"/>
          <a:ext cx="7086600" cy="3138906"/>
        </p:xfrm>
        <a:graphic>
          <a:graphicData uri="http://schemas.openxmlformats.org/presentationml/2006/ole">
            <p:oleObj spid="_x0000_s35843" name="Equation" r:id="rId4" imgW="1968500" imgH="939800" progId="Equation.3">
              <p:embed/>
            </p:oleObj>
          </a:graphicData>
        </a:graphic>
      </p:graphicFrame>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112</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 اختصر المقدار</a:t>
            </a:r>
            <a:r>
              <a:rPr lang="fr-FR" sz="2800" dirty="0" smtClean="0"/>
              <a:t>   </a:t>
            </a:r>
            <a:r>
              <a:rPr lang="ar-SA" sz="2800" dirty="0" smtClean="0"/>
              <a:t>الحل</a:t>
            </a:r>
            <a:endParaRPr lang="fr-FR" sz="2800" dirty="0" smtClean="0"/>
          </a:p>
          <a:p>
            <a:r>
              <a:rPr lang="ar-TN" sz="2800" dirty="0" smtClean="0"/>
              <a:t>الحل:</a:t>
            </a:r>
            <a:endParaRPr lang="fr-FR" sz="2800" dirty="0" smtClean="0"/>
          </a:p>
          <a:p>
            <a:endParaRPr lang="fr-FR" sz="2800" dirty="0" smtClean="0"/>
          </a:p>
          <a:p>
            <a:r>
              <a:rPr lang="ar-TN" sz="2800" dirty="0" smtClean="0"/>
              <a:t>مثال: اختصر المقدار</a:t>
            </a:r>
            <a:r>
              <a:rPr lang="fr-FR" sz="2800" dirty="0" smtClean="0"/>
              <a:t> </a:t>
            </a:r>
          </a:p>
          <a:p>
            <a:endParaRPr lang="fr-FR" sz="2800" dirty="0" smtClean="0"/>
          </a:p>
          <a:p>
            <a:r>
              <a:rPr lang="ar-TN" sz="2800" dirty="0" smtClean="0"/>
              <a:t>الحل:</a:t>
            </a:r>
            <a:endParaRPr lang="fr-FR" sz="2800" dirty="0" smtClean="0"/>
          </a:p>
          <a:p>
            <a:endParaRPr lang="fr-FR" sz="2800" dirty="0" smtClean="0"/>
          </a:p>
          <a:p>
            <a:endParaRPr lang="fr-FR" sz="2800" dirty="0" smtClean="0"/>
          </a:p>
          <a:p>
            <a:endParaRPr lang="fr-FR" sz="2800" dirty="0" smtClean="0"/>
          </a:p>
          <a:p>
            <a:r>
              <a:rPr lang="fr-FR" sz="2800" dirty="0" smtClean="0"/>
              <a:t> </a:t>
            </a:r>
            <a:endParaRPr lang="ar-SA" sz="2800" b="1" dirty="0"/>
          </a:p>
        </p:txBody>
      </p:sp>
      <p:sp>
        <p:nvSpPr>
          <p:cNvPr id="9"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graphicFrame>
        <p:nvGraphicFramePr>
          <p:cNvPr id="15" name="Object 14"/>
          <p:cNvGraphicFramePr>
            <a:graphicFrameLocks noChangeAspect="1"/>
          </p:cNvGraphicFramePr>
          <p:nvPr/>
        </p:nvGraphicFramePr>
        <p:xfrm>
          <a:off x="4343400" y="1524000"/>
          <a:ext cx="1174750" cy="560387"/>
        </p:xfrm>
        <a:graphic>
          <a:graphicData uri="http://schemas.openxmlformats.org/presentationml/2006/ole">
            <p:oleObj spid="_x0000_s36866" name="Equation" r:id="rId3" imgW="469696" imgH="253890" progId="Equation.3">
              <p:embed/>
            </p:oleObj>
          </a:graphicData>
        </a:graphic>
      </p:graphicFrame>
      <p:graphicFrame>
        <p:nvGraphicFramePr>
          <p:cNvPr id="6149" name="Object 5"/>
          <p:cNvGraphicFramePr>
            <a:graphicFrameLocks noChangeAspect="1"/>
          </p:cNvGraphicFramePr>
          <p:nvPr/>
        </p:nvGraphicFramePr>
        <p:xfrm>
          <a:off x="3657600" y="2133600"/>
          <a:ext cx="3397250" cy="700087"/>
        </p:xfrm>
        <a:graphic>
          <a:graphicData uri="http://schemas.openxmlformats.org/presentationml/2006/ole">
            <p:oleObj spid="_x0000_s36867" name="Equation" r:id="rId4" imgW="1358310" imgH="317362" progId="Equation.3">
              <p:embed/>
            </p:oleObj>
          </a:graphicData>
        </a:graphic>
      </p:graphicFrame>
      <p:graphicFrame>
        <p:nvGraphicFramePr>
          <p:cNvPr id="6151" name="Object 7"/>
          <p:cNvGraphicFramePr>
            <a:graphicFrameLocks noChangeAspect="1"/>
          </p:cNvGraphicFramePr>
          <p:nvPr/>
        </p:nvGraphicFramePr>
        <p:xfrm>
          <a:off x="4329113" y="2927350"/>
          <a:ext cx="1704975" cy="1233488"/>
        </p:xfrm>
        <a:graphic>
          <a:graphicData uri="http://schemas.openxmlformats.org/presentationml/2006/ole">
            <p:oleObj spid="_x0000_s36868" name="Equation" r:id="rId5" imgW="583947" imgH="457002" progId="Equation.3">
              <p:embed/>
            </p:oleObj>
          </a:graphicData>
        </a:graphic>
      </p:graphicFrame>
      <p:graphicFrame>
        <p:nvGraphicFramePr>
          <p:cNvPr id="6152" name="Object 8"/>
          <p:cNvGraphicFramePr>
            <a:graphicFrameLocks noChangeAspect="1"/>
          </p:cNvGraphicFramePr>
          <p:nvPr/>
        </p:nvGraphicFramePr>
        <p:xfrm>
          <a:off x="1981200" y="4572000"/>
          <a:ext cx="6561137" cy="1233488"/>
        </p:xfrm>
        <a:graphic>
          <a:graphicData uri="http://schemas.openxmlformats.org/presentationml/2006/ole">
            <p:oleObj spid="_x0000_s36869" name="Equation" r:id="rId6" imgW="2247900" imgH="457200" progId="Equation.3">
              <p:embed/>
            </p:oleObj>
          </a:graphicData>
        </a:graphic>
      </p:graphicFrame>
    </p:spTree>
    <p:extLst>
      <p:ext uri="{BB962C8B-B14F-4D97-AF65-F5344CB8AC3E}">
        <p14:creationId xmlns:p14="http://schemas.microsoft.com/office/powerpoint/2010/main" xmlns="" val="19472112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113</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مثال: حل المعادلة التالية:</a:t>
            </a:r>
            <a:endParaRPr lang="fr-FR" sz="2800" dirty="0" smtClean="0"/>
          </a:p>
          <a:p>
            <a:endParaRPr lang="fr-FR" sz="2800" b="1" dirty="0" smtClean="0"/>
          </a:p>
          <a:p>
            <a:r>
              <a:rPr lang="ar-TN" sz="2800" dirty="0" smtClean="0"/>
              <a:t>الحل:</a:t>
            </a:r>
            <a:endParaRPr lang="fr-FR" sz="2800" dirty="0" smtClean="0"/>
          </a:p>
          <a:p>
            <a:r>
              <a:rPr lang="ar-TN" sz="2800" dirty="0" smtClean="0"/>
              <a:t>بأخذ الجذر التربيعي للطرفين</a:t>
            </a:r>
            <a:endParaRPr lang="fr-FR" sz="2800" dirty="0" smtClean="0"/>
          </a:p>
          <a:p>
            <a:endParaRPr lang="en-US" sz="2800" b="1" dirty="0"/>
          </a:p>
        </p:txBody>
      </p:sp>
      <p:sp>
        <p:nvSpPr>
          <p:cNvPr id="10" name="Title 1"/>
          <p:cNvSpPr>
            <a:spLocks noGrp="1"/>
          </p:cNvSpPr>
          <p:nvPr>
            <p:ph type="title"/>
          </p:nvPr>
        </p:nvSpPr>
        <p:spPr>
          <a:xfrm>
            <a:off x="495300" y="274638"/>
            <a:ext cx="8648700" cy="1143000"/>
          </a:xfrm>
        </p:spPr>
        <p:txBody>
          <a:bodyPr/>
          <a:lstStyle/>
          <a:p>
            <a:pPr eaLnBrk="1" hangingPunct="1"/>
            <a:r>
              <a:rPr lang="ar-TN" dirty="0" smtClean="0"/>
              <a:t>تمارين</a:t>
            </a:r>
            <a:endParaRPr lang="ar-SA" b="1" dirty="0" smtClean="0">
              <a:solidFill>
                <a:srgbClr val="376092"/>
              </a:solidFill>
              <a:cs typeface="Arial" pitchFamily="34" charset="0"/>
            </a:endParaRPr>
          </a:p>
        </p:txBody>
      </p:sp>
      <p:graphicFrame>
        <p:nvGraphicFramePr>
          <p:cNvPr id="11" name="Object 10"/>
          <p:cNvGraphicFramePr>
            <a:graphicFrameLocks noChangeAspect="1"/>
          </p:cNvGraphicFramePr>
          <p:nvPr/>
        </p:nvGraphicFramePr>
        <p:xfrm>
          <a:off x="2743200" y="2057400"/>
          <a:ext cx="3657600" cy="685800"/>
        </p:xfrm>
        <a:graphic>
          <a:graphicData uri="http://schemas.openxmlformats.org/presentationml/2006/ole">
            <p:oleObj spid="_x0000_s37890" name="Equation" r:id="rId3" imgW="812447" imgH="228501" progId="Equation.3">
              <p:embed/>
            </p:oleObj>
          </a:graphicData>
        </a:graphic>
      </p:graphicFrame>
      <p:graphicFrame>
        <p:nvGraphicFramePr>
          <p:cNvPr id="7171" name="Object 3"/>
          <p:cNvGraphicFramePr>
            <a:graphicFrameLocks noChangeAspect="1"/>
          </p:cNvGraphicFramePr>
          <p:nvPr/>
        </p:nvGraphicFramePr>
        <p:xfrm>
          <a:off x="2209800" y="3733800"/>
          <a:ext cx="4343400" cy="2209800"/>
        </p:xfrm>
        <a:graphic>
          <a:graphicData uri="http://schemas.openxmlformats.org/presentationml/2006/ole">
            <p:oleObj spid="_x0000_s37891" name="Equation" r:id="rId4" imgW="1040948" imgH="710891" progId="Equation.3">
              <p:embed/>
            </p:oleObj>
          </a:graphicData>
        </a:graphic>
      </p:graphicFrame>
    </p:spTree>
    <p:extLst>
      <p:ext uri="{BB962C8B-B14F-4D97-AF65-F5344CB8AC3E}">
        <p14:creationId xmlns:p14="http://schemas.microsoft.com/office/powerpoint/2010/main" xmlns="" val="371695581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114</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مثال: حل المعادلة التالية</a:t>
            </a:r>
            <a:endParaRPr lang="fr-FR" sz="2800" dirty="0" smtClean="0"/>
          </a:p>
          <a:p>
            <a:endParaRPr lang="fr-FR" sz="2800" dirty="0" smtClean="0"/>
          </a:p>
          <a:p>
            <a:endParaRPr lang="fr-FR" sz="2800" dirty="0" smtClean="0"/>
          </a:p>
          <a:p>
            <a:r>
              <a:rPr lang="ar-TN" sz="2800" dirty="0" smtClean="0"/>
              <a:t>الحل</a:t>
            </a:r>
            <a:endParaRPr lang="fr-FR" sz="2800" dirty="0" smtClean="0"/>
          </a:p>
          <a:p>
            <a:endParaRPr lang="fr-FR" sz="2800" dirty="0" smtClean="0"/>
          </a:p>
          <a:p>
            <a:endParaRPr lang="fr-FR" sz="2800" dirty="0" smtClean="0"/>
          </a:p>
          <a:p>
            <a:r>
              <a:rPr lang="ar-TN" sz="2800" dirty="0" smtClean="0"/>
              <a:t>بتكعيب الطرفين</a:t>
            </a:r>
            <a:endParaRPr lang="fr-FR" sz="2800" dirty="0" smtClean="0"/>
          </a:p>
          <a:p>
            <a:endParaRPr lang="en-US" sz="2800" dirty="0" smtClean="0"/>
          </a:p>
        </p:txBody>
      </p:sp>
      <p:sp>
        <p:nvSpPr>
          <p:cNvPr id="11"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graphicFrame>
        <p:nvGraphicFramePr>
          <p:cNvPr id="8197" name="Object 5"/>
          <p:cNvGraphicFramePr>
            <a:graphicFrameLocks noChangeAspect="1"/>
          </p:cNvGraphicFramePr>
          <p:nvPr/>
        </p:nvGraphicFramePr>
        <p:xfrm>
          <a:off x="2514600" y="1581150"/>
          <a:ext cx="3657600" cy="1333500"/>
        </p:xfrm>
        <a:graphic>
          <a:graphicData uri="http://schemas.openxmlformats.org/presentationml/2006/ole">
            <p:oleObj spid="_x0000_s38914" name="Equation" r:id="rId3" imgW="812447" imgH="444307" progId="Equation.3">
              <p:embed/>
            </p:oleObj>
          </a:graphicData>
        </a:graphic>
      </p:graphicFrame>
      <p:graphicFrame>
        <p:nvGraphicFramePr>
          <p:cNvPr id="8198" name="Object 6"/>
          <p:cNvGraphicFramePr>
            <a:graphicFrameLocks noChangeAspect="1"/>
          </p:cNvGraphicFramePr>
          <p:nvPr/>
        </p:nvGraphicFramePr>
        <p:xfrm>
          <a:off x="3657600" y="2971800"/>
          <a:ext cx="3657600" cy="1333500"/>
        </p:xfrm>
        <a:graphic>
          <a:graphicData uri="http://schemas.openxmlformats.org/presentationml/2006/ole">
            <p:oleObj spid="_x0000_s38915" name="Equation" r:id="rId4" imgW="812447" imgH="444307" progId="Equation.3">
              <p:embed/>
            </p:oleObj>
          </a:graphicData>
        </a:graphic>
      </p:graphicFrame>
    </p:spTree>
    <p:extLst>
      <p:ext uri="{BB962C8B-B14F-4D97-AF65-F5344CB8AC3E}">
        <p14:creationId xmlns:p14="http://schemas.microsoft.com/office/powerpoint/2010/main" xmlns="" val="206298481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115</a:t>
            </a:fld>
            <a:endParaRPr lang="en-US" smtClean="0">
              <a:cs typeface="Arial" pitchFamily="34" charset="0"/>
            </a:endParaRPr>
          </a:p>
        </p:txBody>
      </p:sp>
      <p:sp>
        <p:nvSpPr>
          <p:cNvPr id="2" name="Content Placeholder 1"/>
          <p:cNvSpPr>
            <a:spLocks noGrp="1"/>
          </p:cNvSpPr>
          <p:nvPr>
            <p:ph idx="1"/>
          </p:nvPr>
        </p:nvSpPr>
        <p:spPr/>
        <p:txBody>
          <a:bodyPr/>
          <a:lstStyle/>
          <a:p>
            <a:pPr rtl="1"/>
            <a:endParaRPr lang="ar-SA" sz="2800" b="1" dirty="0"/>
          </a:p>
          <a:p>
            <a:pPr rtl="1"/>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p:txBody>
      </p:sp>
      <p:graphicFrame>
        <p:nvGraphicFramePr>
          <p:cNvPr id="19" name="Object 18"/>
          <p:cNvGraphicFramePr>
            <a:graphicFrameLocks noChangeAspect="1"/>
          </p:cNvGraphicFramePr>
          <p:nvPr/>
        </p:nvGraphicFramePr>
        <p:xfrm>
          <a:off x="2286000" y="1523999"/>
          <a:ext cx="3429000" cy="4401879"/>
        </p:xfrm>
        <a:graphic>
          <a:graphicData uri="http://schemas.openxmlformats.org/presentationml/2006/ole">
            <p:oleObj spid="_x0000_s39938" name="Equation" r:id="rId3" imgW="1143000" imgH="2032000" progId="Equation.3">
              <p:embed/>
            </p:oleObj>
          </a:graphicData>
        </a:graphic>
      </p:graphicFrame>
    </p:spTree>
    <p:extLst>
      <p:ext uri="{BB962C8B-B14F-4D97-AF65-F5344CB8AC3E}">
        <p14:creationId xmlns:p14="http://schemas.microsoft.com/office/powerpoint/2010/main" xmlns="" val="420076530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116</a:t>
            </a:fld>
            <a:endParaRPr lang="en-US" smtClean="0">
              <a:cs typeface="Arial" pitchFamily="34" charset="0"/>
            </a:endParaRPr>
          </a:p>
        </p:txBody>
      </p:sp>
      <p:sp>
        <p:nvSpPr>
          <p:cNvPr id="2" name="Content Placeholder 1"/>
          <p:cNvSpPr>
            <a:spLocks noGrp="1"/>
          </p:cNvSpPr>
          <p:nvPr>
            <p:ph idx="1"/>
          </p:nvPr>
        </p:nvSpPr>
        <p:spPr>
          <a:xfrm>
            <a:off x="496614" y="1547018"/>
            <a:ext cx="8915400" cy="4525963"/>
          </a:xfrm>
        </p:spPr>
        <p:txBody>
          <a:bodyPr/>
          <a:lstStyle/>
          <a:p>
            <a:r>
              <a:rPr lang="ar-TN" sz="2800" dirty="0" smtClean="0"/>
              <a:t>اختصر المقادير التالية:</a:t>
            </a:r>
            <a:endParaRPr lang="fr-FR" sz="2800" b="1" dirty="0" smtClean="0"/>
          </a:p>
          <a:p>
            <a:endParaRPr lang="fr-FR" sz="2800" b="1" dirty="0" smtClean="0"/>
          </a:p>
          <a:p>
            <a:endParaRPr lang="fr-FR" sz="2800" dirty="0" smtClean="0"/>
          </a:p>
        </p:txBody>
      </p:sp>
      <p:sp>
        <p:nvSpPr>
          <p:cNvPr id="11" name="Title 1"/>
          <p:cNvSpPr>
            <a:spLocks noGrp="1"/>
          </p:cNvSpPr>
          <p:nvPr>
            <p:ph type="title"/>
          </p:nvPr>
        </p:nvSpPr>
        <p:spPr>
          <a:xfrm>
            <a:off x="495300" y="274638"/>
            <a:ext cx="8648700" cy="1143000"/>
          </a:xfrm>
        </p:spPr>
        <p:txBody>
          <a:bodyPr/>
          <a:lstStyle/>
          <a:p>
            <a:pPr eaLnBrk="1" hangingPunct="1"/>
            <a:r>
              <a:rPr lang="ar-TN" dirty="0" smtClean="0"/>
              <a:t>تمارين</a:t>
            </a:r>
            <a:endParaRPr lang="ar-SA" b="1" dirty="0" smtClean="0">
              <a:solidFill>
                <a:srgbClr val="376092"/>
              </a:solidFill>
              <a:cs typeface="Arial" pitchFamily="34" charset="0"/>
            </a:endParaRPr>
          </a:p>
        </p:txBody>
      </p:sp>
      <p:graphicFrame>
        <p:nvGraphicFramePr>
          <p:cNvPr id="25" name="Object 24"/>
          <p:cNvGraphicFramePr>
            <a:graphicFrameLocks noChangeAspect="1"/>
          </p:cNvGraphicFramePr>
          <p:nvPr/>
        </p:nvGraphicFramePr>
        <p:xfrm>
          <a:off x="1523999" y="2133600"/>
          <a:ext cx="4994229" cy="3124200"/>
        </p:xfrm>
        <a:graphic>
          <a:graphicData uri="http://schemas.openxmlformats.org/presentationml/2006/ole">
            <p:oleObj spid="_x0000_s40962" name="Equation" r:id="rId3" imgW="1104900" imgH="787400" progId="Equation.3">
              <p:embed/>
            </p:oleObj>
          </a:graphicData>
        </a:graphic>
      </p:graphicFrame>
    </p:spTree>
    <p:extLst>
      <p:ext uri="{BB962C8B-B14F-4D97-AF65-F5344CB8AC3E}">
        <p14:creationId xmlns:p14="http://schemas.microsoft.com/office/powerpoint/2010/main" xmlns="" val="408049913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70" name="Object 6"/>
          <p:cNvGraphicFramePr>
            <a:graphicFrameLocks noGrp="1" noChangeAspect="1"/>
          </p:cNvGraphicFramePr>
          <p:nvPr>
            <p:ph idx="1"/>
          </p:nvPr>
        </p:nvGraphicFramePr>
        <p:xfrm>
          <a:off x="2286000" y="1649765"/>
          <a:ext cx="5181600" cy="3531835"/>
        </p:xfrm>
        <a:graphic>
          <a:graphicData uri="http://schemas.openxmlformats.org/presentationml/2006/ole">
            <p:oleObj spid="_x0000_s41986" name="Equation" r:id="rId3" imgW="1117600" imgH="914400" progId="Equation.3">
              <p:embed/>
            </p:oleObj>
          </a:graphicData>
        </a:graphic>
      </p:graphicFrame>
      <p:sp>
        <p:nvSpPr>
          <p:cNvPr id="7" name="Title 1"/>
          <p:cNvSpPr>
            <a:spLocks noGrp="1"/>
          </p:cNvSpPr>
          <p:nvPr>
            <p:ph type="title"/>
          </p:nvPr>
        </p:nvSpPr>
        <p:spPr>
          <a:xfrm>
            <a:off x="495300" y="274638"/>
            <a:ext cx="8648700" cy="1143000"/>
          </a:xfrm>
        </p:spPr>
        <p:txBody>
          <a:bodyPr/>
          <a:lstStyle/>
          <a:p>
            <a:pPr eaLnBrk="1" hangingPunct="1"/>
            <a:r>
              <a:rPr lang="ar-TN" dirty="0" smtClean="0"/>
              <a:t>تمارين</a:t>
            </a:r>
            <a:endParaRPr lang="ar-SA" b="1" dirty="0" smtClean="0">
              <a:solidFill>
                <a:srgbClr val="376092"/>
              </a:solidFill>
              <a:cs typeface="Arial" pitchFamily="34" charset="0"/>
            </a:endParaRPr>
          </a:p>
        </p:txBody>
      </p:sp>
    </p:spTree>
    <p:extLst>
      <p:ext uri="{BB962C8B-B14F-4D97-AF65-F5344CB8AC3E}">
        <p14:creationId xmlns:p14="http://schemas.microsoft.com/office/powerpoint/2010/main" xmlns="" val="258192794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118</a:t>
            </a:fld>
            <a:endParaRPr lang="en-US" smtClean="0">
              <a:cs typeface="Arial" pitchFamily="34" charset="0"/>
            </a:endParaRPr>
          </a:p>
        </p:txBody>
      </p:sp>
      <p:sp>
        <p:nvSpPr>
          <p:cNvPr id="2" name="Content Placeholder 1"/>
          <p:cNvSpPr>
            <a:spLocks noGrp="1"/>
          </p:cNvSpPr>
          <p:nvPr>
            <p:ph idx="1"/>
          </p:nvPr>
        </p:nvSpPr>
        <p:spPr/>
        <p:txBody>
          <a:bodyPr/>
          <a:lstStyle/>
          <a:p>
            <a:pPr rtl="1"/>
            <a:r>
              <a:rPr lang="ar-TN" sz="2800" dirty="0" smtClean="0"/>
              <a:t>هي قوة الأس المرفوع لأساس معين</a:t>
            </a:r>
            <a:endParaRPr lang="ar-SA" sz="2800" b="1" dirty="0"/>
          </a:p>
          <a:p>
            <a:pPr rtl="1"/>
            <a:endParaRPr lang="en-US" sz="2800" b="1" dirty="0" smtClean="0"/>
          </a:p>
          <a:p>
            <a:pPr rtl="1"/>
            <a:endParaRPr lang="en-US" sz="2800" b="1" dirty="0"/>
          </a:p>
          <a:p>
            <a:pPr rtl="1"/>
            <a:r>
              <a:rPr lang="ar-TN" sz="2800" dirty="0" smtClean="0"/>
              <a:t>لذلك يكون</a:t>
            </a:r>
            <a:endParaRPr lang="en-US" sz="2800" b="1" dirty="0" smtClean="0"/>
          </a:p>
        </p:txBody>
      </p:sp>
      <p:sp>
        <p:nvSpPr>
          <p:cNvPr id="19" name="Title 1"/>
          <p:cNvSpPr>
            <a:spLocks noGrp="1"/>
          </p:cNvSpPr>
          <p:nvPr>
            <p:ph type="title"/>
          </p:nvPr>
        </p:nvSpPr>
        <p:spPr>
          <a:xfrm>
            <a:off x="495300" y="274638"/>
            <a:ext cx="8648700" cy="1143000"/>
          </a:xfrm>
        </p:spPr>
        <p:txBody>
          <a:bodyPr/>
          <a:lstStyle/>
          <a:p>
            <a:pPr eaLnBrk="1" hangingPunct="1"/>
            <a:r>
              <a:rPr lang="ar-TN" dirty="0" smtClean="0"/>
              <a:t>اللوغاريتمات</a:t>
            </a:r>
            <a:endParaRPr lang="ar-SA" b="1" dirty="0" smtClean="0">
              <a:solidFill>
                <a:srgbClr val="376092"/>
              </a:solidFill>
              <a:cs typeface="Arial" pitchFamily="34" charset="0"/>
            </a:endParaRPr>
          </a:p>
        </p:txBody>
      </p:sp>
      <p:graphicFrame>
        <p:nvGraphicFramePr>
          <p:cNvPr id="15" name="Object 14"/>
          <p:cNvGraphicFramePr>
            <a:graphicFrameLocks noChangeAspect="1"/>
          </p:cNvGraphicFramePr>
          <p:nvPr/>
        </p:nvGraphicFramePr>
        <p:xfrm>
          <a:off x="3429000" y="2209800"/>
          <a:ext cx="1841500" cy="546100"/>
        </p:xfrm>
        <a:graphic>
          <a:graphicData uri="http://schemas.openxmlformats.org/presentationml/2006/ole">
            <p:oleObj spid="_x0000_s43010" name="Equation" r:id="rId3" imgW="685800" imgH="203200" progId="Equation.3">
              <p:embed/>
            </p:oleObj>
          </a:graphicData>
        </a:graphic>
      </p:graphicFrame>
      <p:graphicFrame>
        <p:nvGraphicFramePr>
          <p:cNvPr id="16" name="Object 15"/>
          <p:cNvGraphicFramePr>
            <a:graphicFrameLocks noChangeAspect="1"/>
          </p:cNvGraphicFramePr>
          <p:nvPr/>
        </p:nvGraphicFramePr>
        <p:xfrm>
          <a:off x="3352800" y="3886200"/>
          <a:ext cx="2957513" cy="771525"/>
        </p:xfrm>
        <a:graphic>
          <a:graphicData uri="http://schemas.openxmlformats.org/presentationml/2006/ole">
            <p:oleObj spid="_x0000_s43011" name="Equation" r:id="rId4" imgW="876300" imgH="228600" progId="Equation.3">
              <p:embed/>
            </p:oleObj>
          </a:graphicData>
        </a:graphic>
      </p:graphicFrame>
      <p:sp>
        <p:nvSpPr>
          <p:cNvPr id="7" name="TextBox 6"/>
          <p:cNvSpPr txBox="1"/>
          <p:nvPr/>
        </p:nvSpPr>
        <p:spPr>
          <a:xfrm>
            <a:off x="5638800" y="4872335"/>
            <a:ext cx="1295400" cy="461665"/>
          </a:xfrm>
          <a:prstGeom prst="rect">
            <a:avLst/>
          </a:prstGeom>
          <a:noFill/>
        </p:spPr>
        <p:txBody>
          <a:bodyPr wrap="square" rtlCol="0">
            <a:spAutoFit/>
          </a:bodyPr>
          <a:lstStyle/>
          <a:p>
            <a:r>
              <a:rPr lang="ar-TN" sz="2400" b="1" dirty="0" smtClean="0"/>
              <a:t>الأس</a:t>
            </a:r>
            <a:endParaRPr lang="en-US" sz="2400" dirty="0"/>
          </a:p>
        </p:txBody>
      </p:sp>
      <p:sp>
        <p:nvSpPr>
          <p:cNvPr id="8" name="TextBox 7"/>
          <p:cNvSpPr txBox="1"/>
          <p:nvPr/>
        </p:nvSpPr>
        <p:spPr>
          <a:xfrm>
            <a:off x="3048000" y="4876800"/>
            <a:ext cx="1295400" cy="461665"/>
          </a:xfrm>
          <a:prstGeom prst="rect">
            <a:avLst/>
          </a:prstGeom>
          <a:noFill/>
        </p:spPr>
        <p:txBody>
          <a:bodyPr wrap="square" rtlCol="0">
            <a:spAutoFit/>
          </a:bodyPr>
          <a:lstStyle/>
          <a:p>
            <a:r>
              <a:rPr lang="ar-TN" sz="2400" b="1" dirty="0" smtClean="0"/>
              <a:t>الأساس</a:t>
            </a:r>
            <a:endParaRPr lang="en-US" sz="2400" dirty="0"/>
          </a:p>
        </p:txBody>
      </p:sp>
      <p:cxnSp>
        <p:nvCxnSpPr>
          <p:cNvPr id="10" name="Straight Arrow Connector 9"/>
          <p:cNvCxnSpPr>
            <a:stCxn id="7" idx="0"/>
          </p:cNvCxnSpPr>
          <p:nvPr/>
        </p:nvCxnSpPr>
        <p:spPr>
          <a:xfrm flipH="1" flipV="1">
            <a:off x="6096000" y="4491335"/>
            <a:ext cx="190500" cy="381000"/>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V="1">
            <a:off x="3733800" y="4572000"/>
            <a:ext cx="381000" cy="381000"/>
          </a:xfrm>
          <a:prstGeom prst="straightConnector1">
            <a:avLst/>
          </a:prstGeom>
          <a:ln>
            <a:solidFill>
              <a:srgbClr val="FF3300"/>
            </a:solidFill>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81696511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119</a:t>
            </a:fld>
            <a:endParaRPr lang="en-US" smtClean="0">
              <a:cs typeface="Arial" pitchFamily="34" charset="0"/>
            </a:endParaRPr>
          </a:p>
        </p:txBody>
      </p:sp>
      <p:sp>
        <p:nvSpPr>
          <p:cNvPr id="2" name="Content Placeholder 1"/>
          <p:cNvSpPr>
            <a:spLocks noGrp="1"/>
          </p:cNvSpPr>
          <p:nvPr>
            <p:ph idx="1"/>
          </p:nvPr>
        </p:nvSpPr>
        <p:spPr/>
        <p:txBody>
          <a:bodyPr/>
          <a:lstStyle/>
          <a:p>
            <a:pPr rtl="1"/>
            <a:r>
              <a:rPr lang="ar-TN" sz="2800" dirty="0" smtClean="0"/>
              <a:t>وكذلك</a:t>
            </a:r>
            <a:endParaRPr lang="fr-FR" sz="2800" dirty="0" smtClean="0"/>
          </a:p>
          <a:p>
            <a:pPr rtl="1"/>
            <a:endParaRPr lang="fr-FR" sz="2800" b="1" dirty="0" smtClean="0"/>
          </a:p>
          <a:p>
            <a:pPr rtl="1"/>
            <a:endParaRPr lang="fr-FR" sz="2800" b="1" dirty="0" smtClean="0"/>
          </a:p>
          <a:p>
            <a:pPr rtl="1"/>
            <a:r>
              <a:rPr lang="ar-TN" sz="2800" dirty="0" smtClean="0"/>
              <a:t>مثال أوجد قيمة المجهول اذا كان</a:t>
            </a:r>
            <a:endParaRPr lang="fr-FR" sz="2800" dirty="0" smtClean="0"/>
          </a:p>
          <a:p>
            <a:pPr rtl="1"/>
            <a:r>
              <a:rPr lang="ar-TN" sz="2800" dirty="0" smtClean="0"/>
              <a:t>الحل:</a:t>
            </a:r>
            <a:endParaRPr lang="ar-SA" sz="2800" b="1" dirty="0" smtClean="0"/>
          </a:p>
          <a:p>
            <a:pPr rtl="1"/>
            <a:endParaRPr lang="ar-SA" sz="2800" b="1" dirty="0"/>
          </a:p>
          <a:p>
            <a:pPr rtl="1"/>
            <a:endParaRPr lang="en-US" sz="2800" b="1" dirty="0" smtClean="0"/>
          </a:p>
          <a:p>
            <a:pPr rtl="1"/>
            <a:endParaRPr lang="en-US" sz="2800" b="1" dirty="0"/>
          </a:p>
          <a:p>
            <a:pPr rtl="1"/>
            <a:endParaRPr lang="en-US" sz="2800" b="1" dirty="0" smtClean="0"/>
          </a:p>
        </p:txBody>
      </p:sp>
      <p:sp>
        <p:nvSpPr>
          <p:cNvPr id="19"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graphicFrame>
        <p:nvGraphicFramePr>
          <p:cNvPr id="13315" name="Object 3"/>
          <p:cNvGraphicFramePr>
            <a:graphicFrameLocks noChangeAspect="1"/>
          </p:cNvGraphicFramePr>
          <p:nvPr/>
        </p:nvGraphicFramePr>
        <p:xfrm>
          <a:off x="4572000" y="1581150"/>
          <a:ext cx="2357437" cy="1314450"/>
        </p:xfrm>
        <a:graphic>
          <a:graphicData uri="http://schemas.openxmlformats.org/presentationml/2006/ole">
            <p:oleObj spid="_x0000_s44034" name="Equation" r:id="rId3" imgW="698500" imgH="457200" progId="Equation.3">
              <p:embed/>
            </p:oleObj>
          </a:graphicData>
        </a:graphic>
      </p:graphicFrame>
      <p:graphicFrame>
        <p:nvGraphicFramePr>
          <p:cNvPr id="13316" name="Object 4"/>
          <p:cNvGraphicFramePr>
            <a:graphicFrameLocks noChangeAspect="1"/>
          </p:cNvGraphicFramePr>
          <p:nvPr/>
        </p:nvGraphicFramePr>
        <p:xfrm>
          <a:off x="3352800" y="3048000"/>
          <a:ext cx="1905000" cy="699796"/>
        </p:xfrm>
        <a:graphic>
          <a:graphicData uri="http://schemas.openxmlformats.org/presentationml/2006/ole">
            <p:oleObj spid="_x0000_s44035" name="Equation" r:id="rId4" imgW="622030" imgH="228501" progId="Equation.3">
              <p:embed/>
            </p:oleObj>
          </a:graphicData>
        </a:graphic>
      </p:graphicFrame>
      <p:graphicFrame>
        <p:nvGraphicFramePr>
          <p:cNvPr id="13317" name="Object 5"/>
          <p:cNvGraphicFramePr>
            <a:graphicFrameLocks noChangeAspect="1"/>
          </p:cNvGraphicFramePr>
          <p:nvPr/>
        </p:nvGraphicFramePr>
        <p:xfrm>
          <a:off x="3429000" y="4343400"/>
          <a:ext cx="2614612" cy="1457325"/>
        </p:xfrm>
        <a:graphic>
          <a:graphicData uri="http://schemas.openxmlformats.org/presentationml/2006/ole">
            <p:oleObj spid="_x0000_s44036" name="Equation" r:id="rId5" imgW="774364" imgH="431613" progId="Equation.3">
              <p:embed/>
            </p:oleObj>
          </a:graphicData>
        </a:graphic>
      </p:graphicFrame>
    </p:spTree>
    <p:extLst>
      <p:ext uri="{BB962C8B-B14F-4D97-AF65-F5344CB8AC3E}">
        <p14:creationId xmlns:p14="http://schemas.microsoft.com/office/powerpoint/2010/main" xmlns="" val="127301051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r>
              <a:rPr lang="ar-TN" dirty="0" smtClean="0"/>
              <a:t>مثال أوجد قيمة المجهول اذا كان</a:t>
            </a:r>
            <a:endParaRPr lang="fr-FR" dirty="0" smtClean="0"/>
          </a:p>
          <a:p>
            <a:pPr rtl="1"/>
            <a:r>
              <a:rPr lang="ar-TN" dirty="0" smtClean="0"/>
              <a:t>الحل:</a:t>
            </a:r>
            <a:endParaRPr lang="fr-FR" dirty="0" smtClean="0"/>
          </a:p>
          <a:p>
            <a:pPr rtl="1"/>
            <a:endParaRPr lang="fr-FR" b="1" dirty="0" smtClean="0"/>
          </a:p>
          <a:p>
            <a:pPr rtl="1"/>
            <a:r>
              <a:rPr lang="ar-TN" dirty="0" smtClean="0"/>
              <a:t>مثال أوجد قيمة المجهول اذا كان</a:t>
            </a:r>
            <a:r>
              <a:rPr lang="fr-FR" dirty="0" smtClean="0"/>
              <a:t> </a:t>
            </a:r>
          </a:p>
          <a:p>
            <a:pPr rtl="1"/>
            <a:r>
              <a:rPr lang="ar-TN" dirty="0" smtClean="0"/>
              <a:t>الحل:</a:t>
            </a:r>
            <a:endParaRPr lang="fr-FR" dirty="0" smtClean="0"/>
          </a:p>
          <a:p>
            <a:pPr rtl="1"/>
            <a:endParaRPr lang="fr-FR" b="1" dirty="0" smtClean="0"/>
          </a:p>
          <a:p>
            <a:pPr rtl="1"/>
            <a:endParaRPr lang="ar-SA" b="1" dirty="0" smtClean="0"/>
          </a:p>
          <a:p>
            <a:pPr rtl="1"/>
            <a:endParaRPr lang="ar-SA" b="1" dirty="0" smtClean="0"/>
          </a:p>
          <a:p>
            <a:pPr rtl="1"/>
            <a:endParaRPr lang="en-US" b="1"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120</a:t>
            </a:fld>
            <a:endParaRPr lang="en-US"/>
          </a:p>
        </p:txBody>
      </p:sp>
      <p:graphicFrame>
        <p:nvGraphicFramePr>
          <p:cNvPr id="14339" name="Object 3"/>
          <p:cNvGraphicFramePr>
            <a:graphicFrameLocks noChangeAspect="1"/>
          </p:cNvGraphicFramePr>
          <p:nvPr/>
        </p:nvGraphicFramePr>
        <p:xfrm>
          <a:off x="2952750" y="1524000"/>
          <a:ext cx="1944688" cy="661988"/>
        </p:xfrm>
        <a:graphic>
          <a:graphicData uri="http://schemas.openxmlformats.org/presentationml/2006/ole">
            <p:oleObj spid="_x0000_s45058" name="Equation" r:id="rId3" imgW="634449" imgH="215713" progId="Equation.3">
              <p:embed/>
            </p:oleObj>
          </a:graphicData>
        </a:graphic>
      </p:graphicFrame>
      <p:graphicFrame>
        <p:nvGraphicFramePr>
          <p:cNvPr id="14340" name="Object 4"/>
          <p:cNvGraphicFramePr>
            <a:graphicFrameLocks noChangeAspect="1"/>
          </p:cNvGraphicFramePr>
          <p:nvPr/>
        </p:nvGraphicFramePr>
        <p:xfrm>
          <a:off x="4322763" y="2057400"/>
          <a:ext cx="2459037" cy="1219200"/>
        </p:xfrm>
        <a:graphic>
          <a:graphicData uri="http://schemas.openxmlformats.org/presentationml/2006/ole">
            <p:oleObj spid="_x0000_s45059" name="Equation" r:id="rId4" imgW="787400" imgH="431800" progId="Equation.3">
              <p:embed/>
            </p:oleObj>
          </a:graphicData>
        </a:graphic>
      </p:graphicFrame>
      <p:graphicFrame>
        <p:nvGraphicFramePr>
          <p:cNvPr id="14341" name="Object 5"/>
          <p:cNvGraphicFramePr>
            <a:graphicFrameLocks noChangeAspect="1"/>
          </p:cNvGraphicFramePr>
          <p:nvPr/>
        </p:nvGraphicFramePr>
        <p:xfrm>
          <a:off x="2932113" y="3257550"/>
          <a:ext cx="2178050" cy="701675"/>
        </p:xfrm>
        <a:graphic>
          <a:graphicData uri="http://schemas.openxmlformats.org/presentationml/2006/ole">
            <p:oleObj spid="_x0000_s45060" name="Equation" r:id="rId5" imgW="711200" imgH="228600" progId="Equation.3">
              <p:embed/>
            </p:oleObj>
          </a:graphicData>
        </a:graphic>
      </p:graphicFrame>
      <p:graphicFrame>
        <p:nvGraphicFramePr>
          <p:cNvPr id="14342" name="Object 6"/>
          <p:cNvGraphicFramePr>
            <a:graphicFrameLocks noChangeAspect="1"/>
          </p:cNvGraphicFramePr>
          <p:nvPr/>
        </p:nvGraphicFramePr>
        <p:xfrm>
          <a:off x="4306888" y="4068762"/>
          <a:ext cx="2379662" cy="2179638"/>
        </p:xfrm>
        <a:graphic>
          <a:graphicData uri="http://schemas.openxmlformats.org/presentationml/2006/ole">
            <p:oleObj spid="_x0000_s45061" name="Equation" r:id="rId6" imgW="761669" imgH="698197" progId="Equation.3">
              <p:embed/>
            </p:oleObj>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TN" dirty="0" smtClean="0"/>
              <a:t>مثال أوجد قيمة المجهول اذا كان</a:t>
            </a:r>
            <a:endParaRPr lang="fr-FR" dirty="0" smtClean="0"/>
          </a:p>
          <a:p>
            <a:r>
              <a:rPr lang="ar-TN" dirty="0" smtClean="0"/>
              <a:t>الحل:</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121</a:t>
            </a:fld>
            <a:endParaRPr lang="en-US"/>
          </a:p>
        </p:txBody>
      </p:sp>
      <p:graphicFrame>
        <p:nvGraphicFramePr>
          <p:cNvPr id="16387" name="Object 3"/>
          <p:cNvGraphicFramePr>
            <a:graphicFrameLocks noChangeAspect="1"/>
          </p:cNvGraphicFramePr>
          <p:nvPr/>
        </p:nvGraphicFramePr>
        <p:xfrm>
          <a:off x="2719388" y="1660525"/>
          <a:ext cx="2413000" cy="585788"/>
        </p:xfrm>
        <a:graphic>
          <a:graphicData uri="http://schemas.openxmlformats.org/presentationml/2006/ole">
            <p:oleObj spid="_x0000_s46082" name="Equation" r:id="rId3" imgW="787400" imgH="228600" progId="Equation.3">
              <p:embed/>
            </p:oleObj>
          </a:graphicData>
        </a:graphic>
      </p:graphicFrame>
      <p:graphicFrame>
        <p:nvGraphicFramePr>
          <p:cNvPr id="16388" name="Object 4"/>
          <p:cNvGraphicFramePr>
            <a:graphicFrameLocks noChangeAspect="1"/>
          </p:cNvGraphicFramePr>
          <p:nvPr/>
        </p:nvGraphicFramePr>
        <p:xfrm>
          <a:off x="4168774" y="2625725"/>
          <a:ext cx="2917825" cy="2416175"/>
        </p:xfrm>
        <a:graphic>
          <a:graphicData uri="http://schemas.openxmlformats.org/presentationml/2006/ole">
            <p:oleObj spid="_x0000_s46083" name="Equation" r:id="rId4" imgW="825142" imgH="774364" progId="Equation.3">
              <p:embed/>
            </p:oleObj>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ar-TN" dirty="0" smtClean="0"/>
              <a:t>مثال أوجد قيمة المجهول اذا كان</a:t>
            </a:r>
            <a:endParaRPr lang="fr-FR" dirty="0" smtClean="0"/>
          </a:p>
          <a:p>
            <a:r>
              <a:rPr lang="ar-TN" dirty="0" smtClean="0"/>
              <a:t>الحل:</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122</a:t>
            </a:fld>
            <a:endParaRPr lang="en-US"/>
          </a:p>
        </p:txBody>
      </p:sp>
      <p:graphicFrame>
        <p:nvGraphicFramePr>
          <p:cNvPr id="16387" name="Object 3"/>
          <p:cNvGraphicFramePr>
            <a:graphicFrameLocks noChangeAspect="1"/>
          </p:cNvGraphicFramePr>
          <p:nvPr/>
        </p:nvGraphicFramePr>
        <p:xfrm>
          <a:off x="2719388" y="1660525"/>
          <a:ext cx="2413000" cy="585788"/>
        </p:xfrm>
        <a:graphic>
          <a:graphicData uri="http://schemas.openxmlformats.org/presentationml/2006/ole">
            <p:oleObj spid="_x0000_s47106" name="Equation" r:id="rId3" imgW="787400" imgH="228600" progId="Equation.3">
              <p:embed/>
            </p:oleObj>
          </a:graphicData>
        </a:graphic>
      </p:graphicFrame>
      <p:graphicFrame>
        <p:nvGraphicFramePr>
          <p:cNvPr id="16388" name="Object 4"/>
          <p:cNvGraphicFramePr>
            <a:graphicFrameLocks noChangeAspect="1"/>
          </p:cNvGraphicFramePr>
          <p:nvPr/>
        </p:nvGraphicFramePr>
        <p:xfrm>
          <a:off x="4168774" y="2625725"/>
          <a:ext cx="2917825" cy="2416175"/>
        </p:xfrm>
        <a:graphic>
          <a:graphicData uri="http://schemas.openxmlformats.org/presentationml/2006/ole">
            <p:oleObj spid="_x0000_s47107" name="Equation" r:id="rId4" imgW="825142" imgH="774364" progId="Equation.3">
              <p:embed/>
            </p:oleObj>
          </a:graphicData>
        </a:graphic>
      </p:graphicFrame>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p:txBody>
          <a:bodyPr/>
          <a:lstStyle/>
          <a:p>
            <a:r>
              <a:rPr lang="ar-TN" dirty="0" smtClean="0"/>
              <a:t>أوجد قيمة المجهول فيما يلى :</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123</a:t>
            </a:fld>
            <a:endParaRPr lang="en-US"/>
          </a:p>
        </p:txBody>
      </p:sp>
      <p:graphicFrame>
        <p:nvGraphicFramePr>
          <p:cNvPr id="16388" name="Object 4"/>
          <p:cNvGraphicFramePr>
            <a:graphicFrameLocks noChangeAspect="1"/>
          </p:cNvGraphicFramePr>
          <p:nvPr/>
        </p:nvGraphicFramePr>
        <p:xfrm>
          <a:off x="1524000" y="2209800"/>
          <a:ext cx="5868418" cy="3276600"/>
        </p:xfrm>
        <a:graphic>
          <a:graphicData uri="http://schemas.openxmlformats.org/presentationml/2006/ole">
            <p:oleObj spid="_x0000_s48130" name="Equation" r:id="rId3" imgW="1193800" imgH="685800" progId="Equation.3">
              <p:embed/>
            </p:oleObj>
          </a:graphicData>
        </a:graphic>
      </p:graphicFrame>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p:txBody>
          <a:bodyPr/>
          <a:lstStyle/>
          <a:p>
            <a:r>
              <a:rPr lang="ar-TN" dirty="0" smtClean="0"/>
              <a:t>أوجد قيمة المجهول فيما يلى :</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124</a:t>
            </a:fld>
            <a:endParaRPr lang="en-US"/>
          </a:p>
        </p:txBody>
      </p:sp>
      <p:graphicFrame>
        <p:nvGraphicFramePr>
          <p:cNvPr id="16388" name="Object 4"/>
          <p:cNvGraphicFramePr>
            <a:graphicFrameLocks noChangeAspect="1"/>
          </p:cNvGraphicFramePr>
          <p:nvPr/>
        </p:nvGraphicFramePr>
        <p:xfrm>
          <a:off x="1143000" y="1981200"/>
          <a:ext cx="3810000" cy="3733800"/>
        </p:xfrm>
        <a:graphic>
          <a:graphicData uri="http://schemas.openxmlformats.org/presentationml/2006/ole">
            <p:oleObj spid="_x0000_s49154" name="Equation" r:id="rId3" imgW="1358900" imgH="1447800" progId="Equation.3">
              <p:embed/>
            </p:oleObj>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قوانين اللوغاريتمات</a:t>
            </a: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125</a:t>
            </a:fld>
            <a:endParaRPr lang="en-US"/>
          </a:p>
        </p:txBody>
      </p:sp>
      <p:graphicFrame>
        <p:nvGraphicFramePr>
          <p:cNvPr id="8" name="Content Placeholder 7"/>
          <p:cNvGraphicFramePr>
            <a:graphicFrameLocks noGrp="1" noChangeAspect="1"/>
          </p:cNvGraphicFramePr>
          <p:nvPr>
            <p:ph idx="1"/>
          </p:nvPr>
        </p:nvGraphicFramePr>
        <p:xfrm>
          <a:off x="4953000" y="1524000"/>
          <a:ext cx="3657600" cy="877472"/>
        </p:xfrm>
        <a:graphic>
          <a:graphicData uri="http://schemas.openxmlformats.org/presentationml/2006/ole">
            <p:oleObj spid="_x0000_s50178" name="Equation" r:id="rId3" imgW="952087" imgH="228501" progId="Equation.3">
              <p:embed/>
            </p:oleObj>
          </a:graphicData>
        </a:graphic>
      </p:graphicFrame>
      <p:sp>
        <p:nvSpPr>
          <p:cNvPr id="10" name="TextBox 9"/>
          <p:cNvSpPr txBox="1"/>
          <p:nvPr/>
        </p:nvSpPr>
        <p:spPr>
          <a:xfrm>
            <a:off x="6858000" y="2438400"/>
            <a:ext cx="2209800" cy="523220"/>
          </a:xfrm>
          <a:prstGeom prst="rect">
            <a:avLst/>
          </a:prstGeom>
          <a:noFill/>
        </p:spPr>
        <p:txBody>
          <a:bodyPr wrap="square" rtlCol="0">
            <a:spAutoFit/>
          </a:bodyPr>
          <a:lstStyle/>
          <a:p>
            <a:r>
              <a:rPr lang="ar-TN" sz="2800" dirty="0" smtClean="0"/>
              <a:t>مثال:</a:t>
            </a:r>
            <a:endParaRPr lang="en-US" sz="2800" dirty="0"/>
          </a:p>
        </p:txBody>
      </p:sp>
      <p:graphicFrame>
        <p:nvGraphicFramePr>
          <p:cNvPr id="36871" name="Content Placeholder 7"/>
          <p:cNvGraphicFramePr>
            <a:graphicFrameLocks noChangeAspect="1"/>
          </p:cNvGraphicFramePr>
          <p:nvPr/>
        </p:nvGraphicFramePr>
        <p:xfrm>
          <a:off x="2590800" y="2832100"/>
          <a:ext cx="5218113" cy="2730500"/>
        </p:xfrm>
        <a:graphic>
          <a:graphicData uri="http://schemas.openxmlformats.org/presentationml/2006/ole">
            <p:oleObj spid="_x0000_s50179" name="Equation" r:id="rId4" imgW="1358310" imgH="710891" progId="Equation.3">
              <p:embed/>
            </p:oleObj>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قوانين اللوغاريتمات</a:t>
            </a: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126</a:t>
            </a:fld>
            <a:endParaRPr lang="en-US"/>
          </a:p>
        </p:txBody>
      </p:sp>
      <p:graphicFrame>
        <p:nvGraphicFramePr>
          <p:cNvPr id="8" name="Content Placeholder 7"/>
          <p:cNvGraphicFramePr>
            <a:graphicFrameLocks noGrp="1" noChangeAspect="1"/>
          </p:cNvGraphicFramePr>
          <p:nvPr>
            <p:ph idx="1"/>
          </p:nvPr>
        </p:nvGraphicFramePr>
        <p:xfrm>
          <a:off x="3962400" y="1600200"/>
          <a:ext cx="5105400" cy="762000"/>
        </p:xfrm>
        <a:graphic>
          <a:graphicData uri="http://schemas.openxmlformats.org/presentationml/2006/ole">
            <p:oleObj spid="_x0000_s51202" name="Equation" r:id="rId3" imgW="1511300" imgH="203200" progId="Equation.3">
              <p:embed/>
            </p:oleObj>
          </a:graphicData>
        </a:graphic>
      </p:graphicFrame>
      <p:sp>
        <p:nvSpPr>
          <p:cNvPr id="10" name="TextBox 9"/>
          <p:cNvSpPr txBox="1"/>
          <p:nvPr/>
        </p:nvSpPr>
        <p:spPr>
          <a:xfrm>
            <a:off x="6858000" y="2438400"/>
            <a:ext cx="2209800" cy="523220"/>
          </a:xfrm>
          <a:prstGeom prst="rect">
            <a:avLst/>
          </a:prstGeom>
          <a:noFill/>
        </p:spPr>
        <p:txBody>
          <a:bodyPr wrap="square" rtlCol="0">
            <a:spAutoFit/>
          </a:bodyPr>
          <a:lstStyle/>
          <a:p>
            <a:r>
              <a:rPr lang="ar-TN" sz="2800" dirty="0" smtClean="0"/>
              <a:t>مثال:</a:t>
            </a:r>
            <a:endParaRPr lang="en-US" sz="2800" dirty="0"/>
          </a:p>
        </p:txBody>
      </p:sp>
      <p:graphicFrame>
        <p:nvGraphicFramePr>
          <p:cNvPr id="36871" name="Content Placeholder 7"/>
          <p:cNvGraphicFramePr>
            <a:graphicFrameLocks noChangeAspect="1"/>
          </p:cNvGraphicFramePr>
          <p:nvPr/>
        </p:nvGraphicFramePr>
        <p:xfrm>
          <a:off x="1447800" y="3028950"/>
          <a:ext cx="7656513" cy="2533650"/>
        </p:xfrm>
        <a:graphic>
          <a:graphicData uri="http://schemas.openxmlformats.org/presentationml/2006/ole">
            <p:oleObj spid="_x0000_s51203" name="Equation" r:id="rId4" imgW="1993900" imgH="660400" progId="Equation.3">
              <p:embed/>
            </p:oleObj>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قوانين اللوغاريتمات</a:t>
            </a: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127</a:t>
            </a:fld>
            <a:endParaRPr lang="en-US"/>
          </a:p>
        </p:txBody>
      </p:sp>
      <p:graphicFrame>
        <p:nvGraphicFramePr>
          <p:cNvPr id="8" name="Content Placeholder 7"/>
          <p:cNvGraphicFramePr>
            <a:graphicFrameLocks noGrp="1" noChangeAspect="1"/>
          </p:cNvGraphicFramePr>
          <p:nvPr>
            <p:ph idx="1"/>
          </p:nvPr>
        </p:nvGraphicFramePr>
        <p:xfrm>
          <a:off x="4495800" y="1447800"/>
          <a:ext cx="4038600" cy="1295400"/>
        </p:xfrm>
        <a:graphic>
          <a:graphicData uri="http://schemas.openxmlformats.org/presentationml/2006/ole">
            <p:oleObj spid="_x0000_s52226" name="Equation" r:id="rId3" imgW="1333500" imgH="419100" progId="Equation.3">
              <p:embed/>
            </p:oleObj>
          </a:graphicData>
        </a:graphic>
      </p:graphicFrame>
      <p:sp>
        <p:nvSpPr>
          <p:cNvPr id="10" name="TextBox 9"/>
          <p:cNvSpPr txBox="1"/>
          <p:nvPr/>
        </p:nvSpPr>
        <p:spPr>
          <a:xfrm>
            <a:off x="6858000" y="2438400"/>
            <a:ext cx="2209800" cy="523220"/>
          </a:xfrm>
          <a:prstGeom prst="rect">
            <a:avLst/>
          </a:prstGeom>
          <a:noFill/>
        </p:spPr>
        <p:txBody>
          <a:bodyPr wrap="square" rtlCol="0">
            <a:spAutoFit/>
          </a:bodyPr>
          <a:lstStyle/>
          <a:p>
            <a:r>
              <a:rPr lang="ar-TN" sz="2800" dirty="0" smtClean="0"/>
              <a:t>مثال:</a:t>
            </a:r>
            <a:endParaRPr lang="en-US" sz="2800" dirty="0"/>
          </a:p>
        </p:txBody>
      </p:sp>
      <p:graphicFrame>
        <p:nvGraphicFramePr>
          <p:cNvPr id="36871" name="Content Placeholder 7"/>
          <p:cNvGraphicFramePr>
            <a:graphicFrameLocks noChangeAspect="1"/>
          </p:cNvGraphicFramePr>
          <p:nvPr/>
        </p:nvGraphicFramePr>
        <p:xfrm>
          <a:off x="1739900" y="2590800"/>
          <a:ext cx="7072313" cy="3409950"/>
        </p:xfrm>
        <a:graphic>
          <a:graphicData uri="http://schemas.openxmlformats.org/presentationml/2006/ole">
            <p:oleObj spid="_x0000_s52227" name="Equation" r:id="rId4" imgW="1841500" imgH="889000" progId="Equation.3">
              <p:embed/>
            </p:oleObj>
          </a:graphicData>
        </a:graphic>
      </p:graphicFrame>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buFont typeface="Arial" pitchFamily="34" charset="0"/>
              <a:buChar char="•"/>
            </a:pPr>
            <a:r>
              <a:rPr lang="ar-TN" dirty="0" smtClean="0"/>
              <a:t>هام جد ا :</a:t>
            </a:r>
            <a:endParaRPr lang="fr-FR" dirty="0" smtClean="0"/>
          </a:p>
          <a:p>
            <a:pPr rtl="1">
              <a:buFont typeface="Arial" pitchFamily="34" charset="0"/>
              <a:buChar char="•"/>
            </a:pPr>
            <a:endParaRPr lang="fr-FR" dirty="0" smtClean="0"/>
          </a:p>
          <a:p>
            <a:pPr rtl="1">
              <a:buFont typeface="Arial" pitchFamily="34" charset="0"/>
              <a:buChar char="•"/>
            </a:pPr>
            <a:endParaRPr lang="fr-FR" dirty="0" smtClean="0"/>
          </a:p>
          <a:p>
            <a:pPr rtl="1">
              <a:buFont typeface="Arial" pitchFamily="34" charset="0"/>
              <a:buChar char="•"/>
            </a:pPr>
            <a:endParaRPr lang="fr-FR" dirty="0" smtClean="0"/>
          </a:p>
          <a:p>
            <a:pPr rtl="1"/>
            <a:r>
              <a:rPr lang="ar-TN" dirty="0" smtClean="0"/>
              <a:t>إذا لم يكتب الأساس تحت اللوغاريتم يكون 10</a:t>
            </a:r>
            <a:endParaRPr lang="fr-FR" dirty="0" smtClean="0"/>
          </a:p>
          <a:p>
            <a:pPr rtl="1">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128</a:t>
            </a:fld>
            <a:endParaRPr lang="en-US"/>
          </a:p>
        </p:txBody>
      </p:sp>
      <p:graphicFrame>
        <p:nvGraphicFramePr>
          <p:cNvPr id="5" name="Object 4"/>
          <p:cNvGraphicFramePr>
            <a:graphicFrameLocks noChangeAspect="1"/>
          </p:cNvGraphicFramePr>
          <p:nvPr/>
        </p:nvGraphicFramePr>
        <p:xfrm>
          <a:off x="2438400" y="1981200"/>
          <a:ext cx="6477000" cy="1295400"/>
        </p:xfrm>
        <a:graphic>
          <a:graphicData uri="http://schemas.openxmlformats.org/presentationml/2006/ole">
            <p:oleObj spid="_x0000_s53250" name="Equation" r:id="rId3" imgW="2336800" imgH="457200" progId="Equation.3">
              <p:embed/>
            </p:oleObj>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r>
              <a:rPr lang="ar-TN" dirty="0" smtClean="0"/>
              <a:t>مثال: أوجد قيمة المقدار</a:t>
            </a:r>
            <a:endParaRPr lang="fr-FR" dirty="0" smtClean="0"/>
          </a:p>
          <a:p>
            <a:pPr rtl="1">
              <a:buFont typeface="Arial" pitchFamily="34" charset="0"/>
              <a:buChar char="•"/>
            </a:pPr>
            <a:endParaRPr lang="fr-FR" dirty="0" smtClean="0"/>
          </a:p>
          <a:p>
            <a:pPr rtl="1"/>
            <a:r>
              <a:rPr lang="ar-TN" dirty="0" smtClean="0"/>
              <a:t>الحل:</a:t>
            </a:r>
            <a:endParaRPr lang="fr-FR" dirty="0" smtClean="0"/>
          </a:p>
          <a:p>
            <a:pPr rtl="1"/>
            <a:endParaRPr lang="fr-FR"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129</a:t>
            </a:fld>
            <a:endParaRPr lang="en-US"/>
          </a:p>
        </p:txBody>
      </p:sp>
      <p:graphicFrame>
        <p:nvGraphicFramePr>
          <p:cNvPr id="5" name="Object 4"/>
          <p:cNvGraphicFramePr>
            <a:graphicFrameLocks noChangeAspect="1"/>
          </p:cNvGraphicFramePr>
          <p:nvPr/>
        </p:nvGraphicFramePr>
        <p:xfrm>
          <a:off x="838200" y="2135187"/>
          <a:ext cx="8024812" cy="684213"/>
        </p:xfrm>
        <a:graphic>
          <a:graphicData uri="http://schemas.openxmlformats.org/presentationml/2006/ole">
            <p:oleObj spid="_x0000_s54274" name="Equation" r:id="rId3" imgW="2895600" imgH="241300" progId="Equation.3">
              <p:embed/>
            </p:oleObj>
          </a:graphicData>
        </a:graphic>
      </p:graphicFrame>
      <p:graphicFrame>
        <p:nvGraphicFramePr>
          <p:cNvPr id="41987" name="Object 3"/>
          <p:cNvGraphicFramePr>
            <a:graphicFrameLocks noChangeAspect="1"/>
          </p:cNvGraphicFramePr>
          <p:nvPr/>
        </p:nvGraphicFramePr>
        <p:xfrm>
          <a:off x="1042988" y="2859087"/>
          <a:ext cx="7462837" cy="3313113"/>
        </p:xfrm>
        <a:graphic>
          <a:graphicData uri="http://schemas.openxmlformats.org/presentationml/2006/ole">
            <p:oleObj spid="_x0000_s54275" name="Equation" r:id="rId4" imgW="2692400" imgH="1168400" progId="Equation.3">
              <p:embed/>
            </p:oleObj>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p:txBody>
          <a:bodyPr/>
          <a:lstStyle/>
          <a:p>
            <a:r>
              <a:rPr lang="ar-TN" dirty="0" smtClean="0"/>
              <a:t>أوجد قيمة المقدار</a:t>
            </a:r>
            <a:endParaRPr lang="fr-FR" dirty="0" smtClean="0"/>
          </a:p>
          <a:p>
            <a:endParaRPr lang="fr-FR" dirty="0" smtClean="0"/>
          </a:p>
          <a:p>
            <a:r>
              <a:rPr lang="ar-TN" dirty="0" smtClean="0"/>
              <a:t>أوجد قيمة المقدار</a:t>
            </a:r>
            <a:endParaRPr lang="fr-FR" dirty="0" smtClean="0"/>
          </a:p>
          <a:p>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130</a:t>
            </a:fld>
            <a:endParaRPr lang="en-US"/>
          </a:p>
        </p:txBody>
      </p:sp>
      <p:graphicFrame>
        <p:nvGraphicFramePr>
          <p:cNvPr id="43010" name="Object 2"/>
          <p:cNvGraphicFramePr>
            <a:graphicFrameLocks noChangeAspect="1"/>
          </p:cNvGraphicFramePr>
          <p:nvPr/>
        </p:nvGraphicFramePr>
        <p:xfrm>
          <a:off x="1630363" y="2152650"/>
          <a:ext cx="6440487" cy="649288"/>
        </p:xfrm>
        <a:graphic>
          <a:graphicData uri="http://schemas.openxmlformats.org/presentationml/2006/ole">
            <p:oleObj spid="_x0000_s55298" name="Equation" r:id="rId3" imgW="2324100" imgH="228600" progId="Equation.3">
              <p:embed/>
            </p:oleObj>
          </a:graphicData>
        </a:graphic>
      </p:graphicFrame>
      <p:graphicFrame>
        <p:nvGraphicFramePr>
          <p:cNvPr id="43011" name="Object 3"/>
          <p:cNvGraphicFramePr>
            <a:graphicFrameLocks noChangeAspect="1"/>
          </p:cNvGraphicFramePr>
          <p:nvPr/>
        </p:nvGraphicFramePr>
        <p:xfrm>
          <a:off x="1600200" y="3505200"/>
          <a:ext cx="6440488" cy="1117600"/>
        </p:xfrm>
        <a:graphic>
          <a:graphicData uri="http://schemas.openxmlformats.org/presentationml/2006/ole">
            <p:oleObj spid="_x0000_s55299" name="Equation" r:id="rId4" imgW="2324100" imgH="393700" progId="Equation.3">
              <p:embed/>
            </p:oleObj>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fr-FR" sz="4000" smtClean="0"/>
              <a:t>8</a:t>
            </a:r>
            <a:r>
              <a:rPr lang="ar-SA" sz="4000" smtClean="0"/>
              <a:t>المحاضرة </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TN" sz="4000" b="1" dirty="0" smtClean="0"/>
              <a:t>التباديل والتوافيق</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TN" dirty="0" smtClean="0"/>
              <a:t>التباديل</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132</a:t>
            </a:fld>
            <a:endParaRPr lang="en-US" smtClean="0">
              <a:cs typeface="Arial" pitchFamily="34" charset="0"/>
            </a:endParaRPr>
          </a:p>
        </p:txBody>
      </p:sp>
      <p:sp>
        <p:nvSpPr>
          <p:cNvPr id="2" name="Content Placeholder 1"/>
          <p:cNvSpPr>
            <a:spLocks noGrp="1"/>
          </p:cNvSpPr>
          <p:nvPr>
            <p:ph idx="1"/>
          </p:nvPr>
        </p:nvSpPr>
        <p:spPr>
          <a:xfrm>
            <a:off x="457200" y="1371600"/>
            <a:ext cx="8915400" cy="4724400"/>
          </a:xfrm>
        </p:spPr>
        <p:txBody>
          <a:bodyPr/>
          <a:lstStyle/>
          <a:p>
            <a:pPr marL="0" indent="0" rtl="1"/>
            <a:r>
              <a:rPr lang="ar-TN" sz="4000" dirty="0" smtClean="0"/>
              <a:t>وهى تشير إلى عدد طرق ترتيب الأشياء. ويرمز لها بالرمز</a:t>
            </a:r>
            <a:r>
              <a:rPr lang="fr-FR" sz="4000" dirty="0" smtClean="0"/>
              <a:t>      </a:t>
            </a:r>
            <a:r>
              <a:rPr lang="ar-TN" sz="4000" dirty="0" smtClean="0"/>
              <a:t>فأذا كان لدينا</a:t>
            </a:r>
            <a:r>
              <a:rPr lang="fr-FR" sz="4000" dirty="0" smtClean="0"/>
              <a:t>        </a:t>
            </a:r>
            <a:r>
              <a:rPr lang="ar-TN" sz="4000" dirty="0" smtClean="0"/>
              <a:t>من الأشياء نريد ترتيبها</a:t>
            </a:r>
            <a:endParaRPr lang="fr-FR" sz="4000" dirty="0" smtClean="0"/>
          </a:p>
          <a:p>
            <a:r>
              <a:rPr lang="fr-FR" sz="4000" dirty="0" smtClean="0"/>
              <a:t> </a:t>
            </a:r>
            <a:r>
              <a:rPr lang="ar-TN" sz="4000" dirty="0" smtClean="0"/>
              <a:t>من الترتيبات فأن</a:t>
            </a:r>
            <a:r>
              <a:rPr lang="fr-FR" sz="4000" dirty="0" smtClean="0"/>
              <a:t> </a:t>
            </a:r>
            <a:endParaRPr lang="ar-TN" sz="4000" dirty="0" smtClean="0"/>
          </a:p>
          <a:p>
            <a:r>
              <a:rPr lang="ar-TN" sz="4000" dirty="0" smtClean="0"/>
              <a:t>عدد طرق الترتيب هى</a:t>
            </a:r>
            <a:endParaRPr lang="fr-FR" sz="4000" dirty="0" smtClean="0"/>
          </a:p>
          <a:p>
            <a:endParaRPr lang="ar-SA" sz="4000" baseline="30000" dirty="0"/>
          </a:p>
        </p:txBody>
      </p:sp>
      <p:graphicFrame>
        <p:nvGraphicFramePr>
          <p:cNvPr id="19459" name="Object 3"/>
          <p:cNvGraphicFramePr>
            <a:graphicFrameLocks noChangeAspect="1"/>
          </p:cNvGraphicFramePr>
          <p:nvPr/>
        </p:nvGraphicFramePr>
        <p:xfrm>
          <a:off x="7772400" y="2057400"/>
          <a:ext cx="381000" cy="457200"/>
        </p:xfrm>
        <a:graphic>
          <a:graphicData uri="http://schemas.openxmlformats.org/presentationml/2006/ole">
            <p:oleObj spid="_x0000_s56322" name="Equation" r:id="rId3" imgW="152268" imgH="164957" progId="Equation.3">
              <p:embed/>
            </p:oleObj>
          </a:graphicData>
        </a:graphic>
      </p:graphicFrame>
      <p:graphicFrame>
        <p:nvGraphicFramePr>
          <p:cNvPr id="19460" name="Object 4"/>
          <p:cNvGraphicFramePr>
            <a:graphicFrameLocks noChangeAspect="1"/>
          </p:cNvGraphicFramePr>
          <p:nvPr/>
        </p:nvGraphicFramePr>
        <p:xfrm>
          <a:off x="4800600" y="2227263"/>
          <a:ext cx="501650" cy="363537"/>
        </p:xfrm>
        <a:graphic>
          <a:graphicData uri="http://schemas.openxmlformats.org/presentationml/2006/ole">
            <p:oleObj spid="_x0000_s56323" name="Equation" r:id="rId4" imgW="126835" imgH="139518" progId="Equation.3">
              <p:embed/>
            </p:oleObj>
          </a:graphicData>
        </a:graphic>
      </p:graphicFrame>
      <p:graphicFrame>
        <p:nvGraphicFramePr>
          <p:cNvPr id="19461" name="Object 5"/>
          <p:cNvGraphicFramePr>
            <a:graphicFrameLocks noChangeAspect="1"/>
          </p:cNvGraphicFramePr>
          <p:nvPr/>
        </p:nvGraphicFramePr>
        <p:xfrm>
          <a:off x="4114800" y="3351424"/>
          <a:ext cx="1447800" cy="828464"/>
        </p:xfrm>
        <a:graphic>
          <a:graphicData uri="http://schemas.openxmlformats.org/presentationml/2006/ole">
            <p:oleObj spid="_x0000_s56324" name="Equation" r:id="rId5" imgW="228600" imgH="228600" progId="Equation.3">
              <p:embed/>
            </p:oleObj>
          </a:graphicData>
        </a:graphic>
      </p:graphicFrame>
      <p:graphicFrame>
        <p:nvGraphicFramePr>
          <p:cNvPr id="11" name="Object 10"/>
          <p:cNvGraphicFramePr>
            <a:graphicFrameLocks noChangeAspect="1"/>
          </p:cNvGraphicFramePr>
          <p:nvPr/>
        </p:nvGraphicFramePr>
        <p:xfrm>
          <a:off x="2315307" y="4114800"/>
          <a:ext cx="4868007" cy="1676400"/>
        </p:xfrm>
        <a:graphic>
          <a:graphicData uri="http://schemas.openxmlformats.org/presentationml/2006/ole">
            <p:oleObj spid="_x0000_s56325" name="Equation" r:id="rId6" imgW="1917700" imgH="660400" progId="Equation.3">
              <p:embed/>
            </p:oleObj>
          </a:graphicData>
        </a:graphic>
      </p:graphicFrame>
      <p:graphicFrame>
        <p:nvGraphicFramePr>
          <p:cNvPr id="19464" name="Object 8"/>
          <p:cNvGraphicFramePr>
            <a:graphicFrameLocks noChangeAspect="1"/>
          </p:cNvGraphicFramePr>
          <p:nvPr/>
        </p:nvGraphicFramePr>
        <p:xfrm>
          <a:off x="457200" y="2133600"/>
          <a:ext cx="441325" cy="342900"/>
        </p:xfrm>
        <a:graphic>
          <a:graphicData uri="http://schemas.openxmlformats.org/presentationml/2006/ole">
            <p:oleObj spid="_x0000_s56326" name="Equation" r:id="rId7" imgW="114102" imgH="126780" progId="Equation.3">
              <p:embed/>
            </p:oleObj>
          </a:graphicData>
        </a:graphic>
      </p:graphicFrame>
    </p:spTree>
    <p:extLst>
      <p:ext uri="{BB962C8B-B14F-4D97-AF65-F5344CB8AC3E}">
        <p14:creationId xmlns:p14="http://schemas.microsoft.com/office/powerpoint/2010/main" xmlns="" val="133184770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133</a:t>
            </a:fld>
            <a:endParaRPr lang="en-US" smtClean="0">
              <a:cs typeface="Arial" pitchFamily="34" charset="0"/>
            </a:endParaRPr>
          </a:p>
        </p:txBody>
      </p:sp>
      <p:sp>
        <p:nvSpPr>
          <p:cNvPr id="2" name="Content Placeholder 1"/>
          <p:cNvSpPr>
            <a:spLocks noGrp="1"/>
          </p:cNvSpPr>
          <p:nvPr>
            <p:ph idx="1"/>
          </p:nvPr>
        </p:nvSpPr>
        <p:spPr/>
        <p:txBody>
          <a:bodyPr/>
          <a:lstStyle/>
          <a:p>
            <a:pPr marL="0" indent="0" rtl="1">
              <a:buFont typeface="Arial" pitchFamily="34" charset="0"/>
              <a:buChar char="•"/>
            </a:pPr>
            <a:r>
              <a:rPr lang="ar-TN" sz="4000" dirty="0" smtClean="0"/>
              <a:t>مثال: اوجد قيمة</a:t>
            </a:r>
            <a:endParaRPr lang="fr-FR" sz="4000" dirty="0" smtClean="0"/>
          </a:p>
          <a:p>
            <a:pPr marL="0" indent="0" rtl="1">
              <a:buFont typeface="Arial" pitchFamily="34" charset="0"/>
              <a:buChar char="•"/>
            </a:pPr>
            <a:endParaRPr lang="fr-FR" sz="4000" b="1" dirty="0" smtClean="0"/>
          </a:p>
          <a:p>
            <a:pPr marL="0" indent="0" rtl="1">
              <a:buFont typeface="Arial" pitchFamily="34" charset="0"/>
              <a:buChar char="•"/>
            </a:pPr>
            <a:r>
              <a:rPr lang="ar-TN" sz="4400" dirty="0" smtClean="0"/>
              <a:t>مثال: اوجد قيمة</a:t>
            </a:r>
            <a:endParaRPr lang="fr-FR" sz="4800" b="1" dirty="0" smtClean="0"/>
          </a:p>
          <a:p>
            <a:pPr marL="0" indent="0" rtl="1">
              <a:buFont typeface="Arial" pitchFamily="34" charset="0"/>
              <a:buChar char="•"/>
            </a:pPr>
            <a:endParaRPr lang="fr-FR" sz="4400" b="1" dirty="0" smtClean="0"/>
          </a:p>
        </p:txBody>
      </p:sp>
      <p:graphicFrame>
        <p:nvGraphicFramePr>
          <p:cNvPr id="2050" name="Object 2"/>
          <p:cNvGraphicFramePr>
            <a:graphicFrameLocks noChangeAspect="1"/>
          </p:cNvGraphicFramePr>
          <p:nvPr/>
        </p:nvGraphicFramePr>
        <p:xfrm>
          <a:off x="4876800" y="1524000"/>
          <a:ext cx="1447800" cy="762000"/>
        </p:xfrm>
        <a:graphic>
          <a:graphicData uri="http://schemas.openxmlformats.org/presentationml/2006/ole">
            <p:oleObj spid="_x0000_s57346" name="Equation" r:id="rId3" imgW="228600" imgH="228600" progId="Equation.3">
              <p:embed/>
            </p:oleObj>
          </a:graphicData>
        </a:graphic>
      </p:graphicFrame>
      <p:graphicFrame>
        <p:nvGraphicFramePr>
          <p:cNvPr id="2052" name="Object 4"/>
          <p:cNvGraphicFramePr>
            <a:graphicFrameLocks noChangeAspect="1"/>
          </p:cNvGraphicFramePr>
          <p:nvPr/>
        </p:nvGraphicFramePr>
        <p:xfrm>
          <a:off x="990600" y="2362200"/>
          <a:ext cx="4572000" cy="762000"/>
        </p:xfrm>
        <a:graphic>
          <a:graphicData uri="http://schemas.openxmlformats.org/presentationml/2006/ole">
            <p:oleObj spid="_x0000_s57347" name="Equation" r:id="rId4" imgW="965200" imgH="228600" progId="Equation.3">
              <p:embed/>
            </p:oleObj>
          </a:graphicData>
        </a:graphic>
      </p:graphicFrame>
      <p:graphicFrame>
        <p:nvGraphicFramePr>
          <p:cNvPr id="2053" name="Object 5"/>
          <p:cNvGraphicFramePr>
            <a:graphicFrameLocks noChangeAspect="1"/>
          </p:cNvGraphicFramePr>
          <p:nvPr/>
        </p:nvGraphicFramePr>
        <p:xfrm>
          <a:off x="4648200" y="3048000"/>
          <a:ext cx="1447800" cy="762000"/>
        </p:xfrm>
        <a:graphic>
          <a:graphicData uri="http://schemas.openxmlformats.org/presentationml/2006/ole">
            <p:oleObj spid="_x0000_s57348" name="Equation" r:id="rId5" imgW="228600" imgH="228600" progId="Equation.3">
              <p:embed/>
            </p:oleObj>
          </a:graphicData>
        </a:graphic>
      </p:graphicFrame>
      <p:graphicFrame>
        <p:nvGraphicFramePr>
          <p:cNvPr id="2054" name="Object 6"/>
          <p:cNvGraphicFramePr>
            <a:graphicFrameLocks noChangeAspect="1"/>
          </p:cNvGraphicFramePr>
          <p:nvPr/>
        </p:nvGraphicFramePr>
        <p:xfrm>
          <a:off x="541338" y="4343400"/>
          <a:ext cx="5775325" cy="762000"/>
        </p:xfrm>
        <a:graphic>
          <a:graphicData uri="http://schemas.openxmlformats.org/presentationml/2006/ole">
            <p:oleObj spid="_x0000_s57349" name="Equation" r:id="rId6" imgW="1219200" imgH="228600" progId="Equation.3">
              <p:embed/>
            </p:oleObj>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134</a:t>
            </a:fld>
            <a:endParaRPr lang="en-US" smtClean="0">
              <a:cs typeface="Arial" pitchFamily="34" charset="0"/>
            </a:endParaRPr>
          </a:p>
        </p:txBody>
      </p:sp>
      <p:sp>
        <p:nvSpPr>
          <p:cNvPr id="2" name="Content Placeholder 1"/>
          <p:cNvSpPr>
            <a:spLocks noGrp="1"/>
          </p:cNvSpPr>
          <p:nvPr>
            <p:ph idx="1"/>
          </p:nvPr>
        </p:nvSpPr>
        <p:spPr/>
        <p:txBody>
          <a:bodyPr/>
          <a:lstStyle/>
          <a:p>
            <a:pPr rtl="1">
              <a:buFont typeface="Arial" pitchFamily="34" charset="0"/>
              <a:buChar char="•"/>
            </a:pPr>
            <a:r>
              <a:rPr lang="ar-TN" sz="2800" dirty="0" smtClean="0"/>
              <a:t>لاحظ أن</a:t>
            </a:r>
            <a:endParaRPr lang="ar-SA" sz="2800" b="1" dirty="0" smtClean="0"/>
          </a:p>
          <a:p>
            <a:pPr rtl="1"/>
            <a:endParaRPr lang="ar-SA" sz="2800" b="1" dirty="0"/>
          </a:p>
          <a:p>
            <a:pPr rtl="1"/>
            <a:r>
              <a:rPr lang="ar-TN" sz="2800" dirty="0" smtClean="0"/>
              <a:t>أى أن</a:t>
            </a:r>
            <a:r>
              <a:rPr lang="fr-FR" sz="2800" dirty="0" smtClean="0"/>
              <a:t> </a:t>
            </a:r>
          </a:p>
          <a:p>
            <a:pPr rtl="1"/>
            <a:endParaRPr lang="fr-FR" sz="2800" b="1" dirty="0" smtClean="0"/>
          </a:p>
          <a:p>
            <a:pPr rtl="1"/>
            <a:r>
              <a:rPr lang="ar-TN" sz="2800" dirty="0" smtClean="0"/>
              <a:t>كما أن</a:t>
            </a:r>
            <a:endParaRPr lang="ar-SA" sz="2800" b="1" dirty="0" smtClean="0"/>
          </a:p>
        </p:txBody>
      </p:sp>
      <p:graphicFrame>
        <p:nvGraphicFramePr>
          <p:cNvPr id="3076" name="Object 4"/>
          <p:cNvGraphicFramePr>
            <a:graphicFrameLocks noChangeAspect="1"/>
          </p:cNvGraphicFramePr>
          <p:nvPr/>
        </p:nvGraphicFramePr>
        <p:xfrm>
          <a:off x="4754563" y="1524000"/>
          <a:ext cx="3217862" cy="762000"/>
        </p:xfrm>
        <a:graphic>
          <a:graphicData uri="http://schemas.openxmlformats.org/presentationml/2006/ole">
            <p:oleObj spid="_x0000_s58370" name="Equation" r:id="rId3" imgW="508000" imgH="228600" progId="Equation.3">
              <p:embed/>
            </p:oleObj>
          </a:graphicData>
        </a:graphic>
      </p:graphicFrame>
      <p:graphicFrame>
        <p:nvGraphicFramePr>
          <p:cNvPr id="3077" name="Object 5"/>
          <p:cNvGraphicFramePr>
            <a:graphicFrameLocks noChangeAspect="1"/>
          </p:cNvGraphicFramePr>
          <p:nvPr/>
        </p:nvGraphicFramePr>
        <p:xfrm>
          <a:off x="1924050" y="2590800"/>
          <a:ext cx="4992688" cy="762000"/>
        </p:xfrm>
        <a:graphic>
          <a:graphicData uri="http://schemas.openxmlformats.org/presentationml/2006/ole">
            <p:oleObj spid="_x0000_s58371" name="Equation" r:id="rId4" imgW="1054100" imgH="228600" progId="Equation.3">
              <p:embed/>
            </p:oleObj>
          </a:graphicData>
        </a:graphic>
      </p:graphicFrame>
      <p:graphicFrame>
        <p:nvGraphicFramePr>
          <p:cNvPr id="3078" name="Object 6"/>
          <p:cNvGraphicFramePr>
            <a:graphicFrameLocks noChangeAspect="1"/>
          </p:cNvGraphicFramePr>
          <p:nvPr/>
        </p:nvGraphicFramePr>
        <p:xfrm>
          <a:off x="1460500" y="4114800"/>
          <a:ext cx="6797675" cy="762000"/>
        </p:xfrm>
        <a:graphic>
          <a:graphicData uri="http://schemas.openxmlformats.org/presentationml/2006/ole">
            <p:oleObj spid="_x0000_s58372" name="Equation" r:id="rId5" imgW="1435100" imgH="228600" progId="Equation.3">
              <p:embed/>
            </p:oleObj>
          </a:graphicData>
        </a:graphic>
      </p:graphicFrame>
    </p:spTree>
    <p:extLst>
      <p:ext uri="{BB962C8B-B14F-4D97-AF65-F5344CB8AC3E}">
        <p14:creationId xmlns:p14="http://schemas.microsoft.com/office/powerpoint/2010/main" xmlns="" val="9166806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135</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 مثال أختار الإجابة الصحيحة:</a:t>
            </a:r>
            <a:endParaRPr lang="fr-FR" sz="2800" dirty="0" smtClean="0"/>
          </a:p>
          <a:p>
            <a:r>
              <a:rPr lang="ar-TN" sz="2800" dirty="0" smtClean="0"/>
              <a:t>قيمة</a:t>
            </a:r>
            <a:endParaRPr lang="fr-FR" sz="2800" dirty="0" smtClean="0"/>
          </a:p>
          <a:p>
            <a:endParaRPr lang="fr-FR" sz="2800" dirty="0" smtClean="0"/>
          </a:p>
          <a:p>
            <a:endParaRPr lang="fr-FR" sz="2800" dirty="0" smtClean="0"/>
          </a:p>
          <a:p>
            <a:endParaRPr lang="fr-FR" sz="2800" dirty="0" smtClean="0"/>
          </a:p>
          <a:p>
            <a:r>
              <a:rPr lang="ar-TN" sz="2800" dirty="0" smtClean="0"/>
              <a:t>الحل</a:t>
            </a:r>
            <a:endParaRPr lang="fr-FR" sz="2800" dirty="0" smtClean="0"/>
          </a:p>
          <a:p>
            <a:endParaRPr lang="fr-FR" sz="2800" dirty="0" smtClean="0"/>
          </a:p>
          <a:p>
            <a:r>
              <a:rPr lang="ar-TN" sz="2800" dirty="0" smtClean="0"/>
              <a:t>الإجابة هى ب</a:t>
            </a:r>
            <a:endParaRPr lang="fr-FR" sz="2800" dirty="0" smtClean="0"/>
          </a:p>
          <a:p>
            <a:endParaRPr lang="fr-FR" sz="2800" dirty="0" smtClean="0"/>
          </a:p>
          <a:p>
            <a:endParaRPr lang="fr-FR" sz="2800" dirty="0" smtClean="0"/>
          </a:p>
          <a:p>
            <a:endParaRPr lang="fr-FR" sz="2800" dirty="0" smtClean="0"/>
          </a:p>
          <a:p>
            <a:endParaRPr lang="fr-FR" sz="2800" dirty="0" smtClean="0"/>
          </a:p>
          <a:p>
            <a:endParaRPr lang="en-US" sz="2800" b="1" dirty="0"/>
          </a:p>
        </p:txBody>
      </p:sp>
      <p:graphicFrame>
        <p:nvGraphicFramePr>
          <p:cNvPr id="4099" name="Object 3"/>
          <p:cNvGraphicFramePr>
            <a:graphicFrameLocks noChangeAspect="1"/>
          </p:cNvGraphicFramePr>
          <p:nvPr/>
        </p:nvGraphicFramePr>
        <p:xfrm>
          <a:off x="7162800" y="2057400"/>
          <a:ext cx="1249362" cy="657559"/>
        </p:xfrm>
        <a:graphic>
          <a:graphicData uri="http://schemas.openxmlformats.org/presentationml/2006/ole">
            <p:oleObj spid="_x0000_s59394" name="Equation" r:id="rId3" imgW="228600" imgH="228600" progId="Equation.3">
              <p:embed/>
            </p:oleObj>
          </a:graphicData>
        </a:graphic>
      </p:graphicFrame>
      <p:sp>
        <p:nvSpPr>
          <p:cNvPr id="6" name="TextBox 5"/>
          <p:cNvSpPr txBox="1"/>
          <p:nvPr/>
        </p:nvSpPr>
        <p:spPr>
          <a:xfrm>
            <a:off x="6248400" y="2133600"/>
            <a:ext cx="762000" cy="523220"/>
          </a:xfrm>
          <a:prstGeom prst="rect">
            <a:avLst/>
          </a:prstGeom>
          <a:noFill/>
        </p:spPr>
        <p:txBody>
          <a:bodyPr wrap="square" rtlCol="0">
            <a:spAutoFit/>
          </a:bodyPr>
          <a:lstStyle/>
          <a:p>
            <a:r>
              <a:rPr lang="ar-TN" sz="2800" dirty="0" smtClean="0">
                <a:latin typeface="+mn-lt"/>
                <a:cs typeface="Arial" charset="0"/>
              </a:rPr>
              <a:t>هى</a:t>
            </a:r>
            <a:endParaRPr lang="en-US" sz="2800" dirty="0" smtClean="0">
              <a:latin typeface="+mn-lt"/>
              <a:cs typeface="Arial" charset="0"/>
            </a:endParaRPr>
          </a:p>
        </p:txBody>
      </p:sp>
      <p:sp>
        <p:nvSpPr>
          <p:cNvPr id="8" name="TextBox 7"/>
          <p:cNvSpPr txBox="1"/>
          <p:nvPr/>
        </p:nvSpPr>
        <p:spPr>
          <a:xfrm>
            <a:off x="8153400" y="3124200"/>
            <a:ext cx="762000" cy="523220"/>
          </a:xfrm>
          <a:prstGeom prst="rect">
            <a:avLst/>
          </a:prstGeom>
          <a:noFill/>
        </p:spPr>
        <p:txBody>
          <a:bodyPr wrap="square" rtlCol="0">
            <a:spAutoFit/>
          </a:bodyPr>
          <a:lstStyle/>
          <a:p>
            <a:r>
              <a:rPr lang="fr-FR" sz="2800" dirty="0" smtClean="0">
                <a:latin typeface="+mn-lt"/>
                <a:cs typeface="Arial" charset="0"/>
              </a:rPr>
              <a:t>12</a:t>
            </a:r>
            <a:endParaRPr lang="en-US" sz="2800" dirty="0" smtClean="0">
              <a:latin typeface="+mn-lt"/>
              <a:cs typeface="Arial" charset="0"/>
            </a:endParaRPr>
          </a:p>
        </p:txBody>
      </p:sp>
      <p:sp>
        <p:nvSpPr>
          <p:cNvPr id="10" name="TextBox 9"/>
          <p:cNvSpPr txBox="1"/>
          <p:nvPr/>
        </p:nvSpPr>
        <p:spPr>
          <a:xfrm>
            <a:off x="6248400" y="3124200"/>
            <a:ext cx="762000" cy="523220"/>
          </a:xfrm>
          <a:prstGeom prst="rect">
            <a:avLst/>
          </a:prstGeom>
          <a:noFill/>
        </p:spPr>
        <p:txBody>
          <a:bodyPr wrap="square" rtlCol="0">
            <a:spAutoFit/>
          </a:bodyPr>
          <a:lstStyle/>
          <a:p>
            <a:r>
              <a:rPr lang="fr-FR" sz="2800" dirty="0" smtClean="0">
                <a:latin typeface="+mn-lt"/>
                <a:cs typeface="Arial" charset="0"/>
              </a:rPr>
              <a:t>30</a:t>
            </a:r>
            <a:endParaRPr lang="en-US" sz="2800" dirty="0" smtClean="0">
              <a:latin typeface="+mn-lt"/>
              <a:cs typeface="Arial" charset="0"/>
            </a:endParaRPr>
          </a:p>
        </p:txBody>
      </p:sp>
      <p:sp>
        <p:nvSpPr>
          <p:cNvPr id="12" name="TextBox 11"/>
          <p:cNvSpPr txBox="1"/>
          <p:nvPr/>
        </p:nvSpPr>
        <p:spPr>
          <a:xfrm>
            <a:off x="4267200" y="3200400"/>
            <a:ext cx="762000" cy="523220"/>
          </a:xfrm>
          <a:prstGeom prst="rect">
            <a:avLst/>
          </a:prstGeom>
          <a:noFill/>
        </p:spPr>
        <p:txBody>
          <a:bodyPr wrap="square" rtlCol="0">
            <a:spAutoFit/>
          </a:bodyPr>
          <a:lstStyle/>
          <a:p>
            <a:r>
              <a:rPr lang="fr-FR" sz="2800" dirty="0" smtClean="0">
                <a:latin typeface="+mn-lt"/>
                <a:cs typeface="Arial" charset="0"/>
              </a:rPr>
              <a:t>36</a:t>
            </a:r>
            <a:endParaRPr lang="en-US" sz="2800" dirty="0" smtClean="0">
              <a:latin typeface="+mn-lt"/>
              <a:cs typeface="Arial" charset="0"/>
            </a:endParaRPr>
          </a:p>
        </p:txBody>
      </p:sp>
      <p:sp>
        <p:nvSpPr>
          <p:cNvPr id="14" name="TextBox 13"/>
          <p:cNvSpPr txBox="1"/>
          <p:nvPr/>
        </p:nvSpPr>
        <p:spPr>
          <a:xfrm>
            <a:off x="1828800" y="3200400"/>
            <a:ext cx="762000" cy="523220"/>
          </a:xfrm>
          <a:prstGeom prst="rect">
            <a:avLst/>
          </a:prstGeom>
          <a:noFill/>
        </p:spPr>
        <p:txBody>
          <a:bodyPr wrap="square" rtlCol="0">
            <a:spAutoFit/>
          </a:bodyPr>
          <a:lstStyle/>
          <a:p>
            <a:r>
              <a:rPr lang="fr-FR" sz="2800" dirty="0" smtClean="0">
                <a:latin typeface="+mn-lt"/>
                <a:cs typeface="Arial" charset="0"/>
              </a:rPr>
              <a:t>15</a:t>
            </a:r>
            <a:endParaRPr lang="en-US" sz="2800" dirty="0" smtClean="0">
              <a:latin typeface="+mn-lt"/>
              <a:cs typeface="Arial" charset="0"/>
            </a:endParaRPr>
          </a:p>
        </p:txBody>
      </p:sp>
      <p:sp>
        <p:nvSpPr>
          <p:cNvPr id="18" name="TextBox 17"/>
          <p:cNvSpPr txBox="1"/>
          <p:nvPr/>
        </p:nvSpPr>
        <p:spPr>
          <a:xfrm>
            <a:off x="2590800" y="3200400"/>
            <a:ext cx="304800" cy="523220"/>
          </a:xfrm>
          <a:prstGeom prst="rect">
            <a:avLst/>
          </a:prstGeom>
          <a:noFill/>
          <a:ln w="6350">
            <a:solidFill>
              <a:schemeClr val="tx1"/>
            </a:solidFill>
          </a:ln>
          <a:effectLst>
            <a:glow rad="635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د</a:t>
            </a:r>
            <a:endParaRPr lang="en-US" sz="2800" dirty="0" smtClean="0">
              <a:latin typeface="+mn-lt"/>
              <a:cs typeface="Arial" charset="0"/>
            </a:endParaRPr>
          </a:p>
        </p:txBody>
      </p:sp>
      <p:sp>
        <p:nvSpPr>
          <p:cNvPr id="19" name="TextBox 18"/>
          <p:cNvSpPr txBox="1"/>
          <p:nvPr/>
        </p:nvSpPr>
        <p:spPr>
          <a:xfrm>
            <a:off x="5029200" y="3200400"/>
            <a:ext cx="3810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ج</a:t>
            </a:r>
            <a:endParaRPr lang="en-US" sz="2800" dirty="0" smtClean="0">
              <a:latin typeface="+mn-lt"/>
              <a:cs typeface="Arial" charset="0"/>
            </a:endParaRPr>
          </a:p>
        </p:txBody>
      </p:sp>
      <p:sp>
        <p:nvSpPr>
          <p:cNvPr id="20" name="TextBox 19"/>
          <p:cNvSpPr txBox="1"/>
          <p:nvPr/>
        </p:nvSpPr>
        <p:spPr>
          <a:xfrm>
            <a:off x="7010400" y="3124200"/>
            <a:ext cx="3810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ب</a:t>
            </a:r>
            <a:endParaRPr lang="en-US" sz="2800" dirty="0" smtClean="0">
              <a:latin typeface="+mn-lt"/>
              <a:cs typeface="Arial" charset="0"/>
            </a:endParaRPr>
          </a:p>
        </p:txBody>
      </p:sp>
      <p:sp>
        <p:nvSpPr>
          <p:cNvPr id="21" name="TextBox 20"/>
          <p:cNvSpPr txBox="1"/>
          <p:nvPr/>
        </p:nvSpPr>
        <p:spPr>
          <a:xfrm>
            <a:off x="8915400" y="3124200"/>
            <a:ext cx="3048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أ</a:t>
            </a:r>
            <a:endParaRPr lang="en-US" sz="2800" dirty="0" smtClean="0">
              <a:latin typeface="+mn-lt"/>
              <a:cs typeface="Arial" charset="0"/>
            </a:endParaRPr>
          </a:p>
        </p:txBody>
      </p:sp>
      <p:graphicFrame>
        <p:nvGraphicFramePr>
          <p:cNvPr id="4100" name="Object 4"/>
          <p:cNvGraphicFramePr>
            <a:graphicFrameLocks noChangeAspect="1"/>
          </p:cNvGraphicFramePr>
          <p:nvPr/>
        </p:nvGraphicFramePr>
        <p:xfrm>
          <a:off x="3549651" y="4038600"/>
          <a:ext cx="4298950" cy="657225"/>
        </p:xfrm>
        <a:graphic>
          <a:graphicData uri="http://schemas.openxmlformats.org/presentationml/2006/ole">
            <p:oleObj spid="_x0000_s59395" name="Equation" r:id="rId4" imgW="965200" imgH="228600"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136</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 مثال أختار الإجابة الصحيحة:</a:t>
            </a:r>
            <a:endParaRPr lang="fr-FR" sz="2800" dirty="0" smtClean="0"/>
          </a:p>
          <a:p>
            <a:r>
              <a:rPr lang="ar-TN" sz="2800" dirty="0" smtClean="0"/>
              <a:t>قيمة</a:t>
            </a:r>
            <a:endParaRPr lang="fr-FR" sz="2800" dirty="0" smtClean="0"/>
          </a:p>
          <a:p>
            <a:endParaRPr lang="fr-FR" sz="2800" dirty="0" smtClean="0"/>
          </a:p>
          <a:p>
            <a:endParaRPr lang="fr-FR" sz="2800" dirty="0" smtClean="0"/>
          </a:p>
          <a:p>
            <a:endParaRPr lang="fr-FR" sz="2800" dirty="0" smtClean="0"/>
          </a:p>
          <a:p>
            <a:r>
              <a:rPr lang="ar-TN" sz="2800" dirty="0" smtClean="0"/>
              <a:t>الحل</a:t>
            </a:r>
            <a:endParaRPr lang="fr-FR" sz="2800" dirty="0" smtClean="0"/>
          </a:p>
          <a:p>
            <a:endParaRPr lang="fr-FR" sz="2800" dirty="0" smtClean="0"/>
          </a:p>
          <a:p>
            <a:r>
              <a:rPr lang="ar-TN" sz="2800" dirty="0" smtClean="0"/>
              <a:t>الإجابة هى ج</a:t>
            </a:r>
            <a:endParaRPr lang="fr-FR" sz="2800" dirty="0" smtClean="0"/>
          </a:p>
          <a:p>
            <a:endParaRPr lang="fr-FR" sz="2800" dirty="0" smtClean="0"/>
          </a:p>
          <a:p>
            <a:endParaRPr lang="fr-FR" sz="2800" dirty="0" smtClean="0"/>
          </a:p>
          <a:p>
            <a:endParaRPr lang="fr-FR" sz="2800" dirty="0" smtClean="0"/>
          </a:p>
          <a:p>
            <a:endParaRPr lang="fr-FR" sz="2800" dirty="0" smtClean="0"/>
          </a:p>
          <a:p>
            <a:endParaRPr lang="en-US" sz="2800" b="1" dirty="0"/>
          </a:p>
        </p:txBody>
      </p:sp>
      <p:graphicFrame>
        <p:nvGraphicFramePr>
          <p:cNvPr id="4099" name="Object 3"/>
          <p:cNvGraphicFramePr>
            <a:graphicFrameLocks noChangeAspect="1"/>
          </p:cNvGraphicFramePr>
          <p:nvPr/>
        </p:nvGraphicFramePr>
        <p:xfrm>
          <a:off x="7162800" y="2057400"/>
          <a:ext cx="1249362" cy="657559"/>
        </p:xfrm>
        <a:graphic>
          <a:graphicData uri="http://schemas.openxmlformats.org/presentationml/2006/ole">
            <p:oleObj spid="_x0000_s60418" name="Equation" r:id="rId3" imgW="228600" imgH="228600" progId="Equation.3">
              <p:embed/>
            </p:oleObj>
          </a:graphicData>
        </a:graphic>
      </p:graphicFrame>
      <p:sp>
        <p:nvSpPr>
          <p:cNvPr id="6" name="TextBox 5"/>
          <p:cNvSpPr txBox="1"/>
          <p:nvPr/>
        </p:nvSpPr>
        <p:spPr>
          <a:xfrm>
            <a:off x="6248400" y="2133600"/>
            <a:ext cx="762000" cy="523220"/>
          </a:xfrm>
          <a:prstGeom prst="rect">
            <a:avLst/>
          </a:prstGeom>
          <a:noFill/>
        </p:spPr>
        <p:txBody>
          <a:bodyPr wrap="square" rtlCol="0">
            <a:spAutoFit/>
          </a:bodyPr>
          <a:lstStyle/>
          <a:p>
            <a:r>
              <a:rPr lang="ar-TN" sz="2800" dirty="0" smtClean="0">
                <a:latin typeface="+mn-lt"/>
                <a:cs typeface="Arial" charset="0"/>
              </a:rPr>
              <a:t>هى</a:t>
            </a:r>
            <a:endParaRPr lang="en-US" sz="2800" dirty="0" smtClean="0">
              <a:latin typeface="+mn-lt"/>
              <a:cs typeface="Arial" charset="0"/>
            </a:endParaRPr>
          </a:p>
        </p:txBody>
      </p:sp>
      <p:sp>
        <p:nvSpPr>
          <p:cNvPr id="8" name="TextBox 7"/>
          <p:cNvSpPr txBox="1"/>
          <p:nvPr/>
        </p:nvSpPr>
        <p:spPr>
          <a:xfrm>
            <a:off x="8153400" y="3124200"/>
            <a:ext cx="762000" cy="523220"/>
          </a:xfrm>
          <a:prstGeom prst="rect">
            <a:avLst/>
          </a:prstGeom>
          <a:noFill/>
        </p:spPr>
        <p:txBody>
          <a:bodyPr wrap="square" rtlCol="0">
            <a:spAutoFit/>
          </a:bodyPr>
          <a:lstStyle/>
          <a:p>
            <a:r>
              <a:rPr lang="fr-FR" sz="2800" dirty="0" smtClean="0">
                <a:latin typeface="+mn-lt"/>
                <a:cs typeface="Arial" charset="0"/>
              </a:rPr>
              <a:t>36</a:t>
            </a:r>
            <a:endParaRPr lang="en-US" sz="2800" dirty="0" smtClean="0">
              <a:latin typeface="+mn-lt"/>
              <a:cs typeface="Arial" charset="0"/>
            </a:endParaRPr>
          </a:p>
        </p:txBody>
      </p:sp>
      <p:sp>
        <p:nvSpPr>
          <p:cNvPr id="12" name="TextBox 11"/>
          <p:cNvSpPr txBox="1"/>
          <p:nvPr/>
        </p:nvSpPr>
        <p:spPr>
          <a:xfrm>
            <a:off x="4267200" y="3200400"/>
            <a:ext cx="762000" cy="523220"/>
          </a:xfrm>
          <a:prstGeom prst="rect">
            <a:avLst/>
          </a:prstGeom>
          <a:noFill/>
        </p:spPr>
        <p:txBody>
          <a:bodyPr wrap="square" rtlCol="0">
            <a:spAutoFit/>
          </a:bodyPr>
          <a:lstStyle/>
          <a:p>
            <a:r>
              <a:rPr lang="fr-FR" sz="2800" dirty="0" smtClean="0">
                <a:latin typeface="+mn-lt"/>
                <a:cs typeface="Arial" charset="0"/>
              </a:rPr>
              <a:t>6!</a:t>
            </a:r>
            <a:endParaRPr lang="en-US" sz="2800" dirty="0" smtClean="0">
              <a:latin typeface="+mn-lt"/>
              <a:cs typeface="Arial" charset="0"/>
            </a:endParaRPr>
          </a:p>
        </p:txBody>
      </p:sp>
      <p:sp>
        <p:nvSpPr>
          <p:cNvPr id="14" name="TextBox 13"/>
          <p:cNvSpPr txBox="1"/>
          <p:nvPr/>
        </p:nvSpPr>
        <p:spPr>
          <a:xfrm>
            <a:off x="1828800" y="3200400"/>
            <a:ext cx="762000" cy="523220"/>
          </a:xfrm>
          <a:prstGeom prst="rect">
            <a:avLst/>
          </a:prstGeom>
          <a:noFill/>
        </p:spPr>
        <p:txBody>
          <a:bodyPr wrap="square" rtlCol="0">
            <a:spAutoFit/>
          </a:bodyPr>
          <a:lstStyle/>
          <a:p>
            <a:r>
              <a:rPr lang="fr-FR" sz="2800" dirty="0" smtClean="0">
                <a:latin typeface="+mn-lt"/>
                <a:cs typeface="Arial" charset="0"/>
              </a:rPr>
              <a:t>256</a:t>
            </a:r>
            <a:endParaRPr lang="en-US" sz="2800" dirty="0" smtClean="0">
              <a:latin typeface="+mn-lt"/>
              <a:cs typeface="Arial" charset="0"/>
            </a:endParaRPr>
          </a:p>
        </p:txBody>
      </p:sp>
      <p:sp>
        <p:nvSpPr>
          <p:cNvPr id="18" name="TextBox 17"/>
          <p:cNvSpPr txBox="1"/>
          <p:nvPr/>
        </p:nvSpPr>
        <p:spPr>
          <a:xfrm>
            <a:off x="2590800" y="3200400"/>
            <a:ext cx="304800" cy="523220"/>
          </a:xfrm>
          <a:prstGeom prst="rect">
            <a:avLst/>
          </a:prstGeom>
          <a:noFill/>
          <a:ln w="6350">
            <a:solidFill>
              <a:schemeClr val="tx1"/>
            </a:solidFill>
          </a:ln>
          <a:effectLst>
            <a:glow rad="635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د</a:t>
            </a:r>
            <a:endParaRPr lang="en-US" sz="2800" dirty="0" smtClean="0">
              <a:latin typeface="+mn-lt"/>
              <a:cs typeface="Arial" charset="0"/>
            </a:endParaRPr>
          </a:p>
        </p:txBody>
      </p:sp>
      <p:sp>
        <p:nvSpPr>
          <p:cNvPr id="19" name="TextBox 18"/>
          <p:cNvSpPr txBox="1"/>
          <p:nvPr/>
        </p:nvSpPr>
        <p:spPr>
          <a:xfrm>
            <a:off x="5029200" y="3200400"/>
            <a:ext cx="3810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ج</a:t>
            </a:r>
            <a:endParaRPr lang="en-US" sz="2800" dirty="0" smtClean="0">
              <a:latin typeface="+mn-lt"/>
              <a:cs typeface="Arial" charset="0"/>
            </a:endParaRPr>
          </a:p>
        </p:txBody>
      </p:sp>
      <p:sp>
        <p:nvSpPr>
          <p:cNvPr id="20" name="TextBox 19"/>
          <p:cNvSpPr txBox="1"/>
          <p:nvPr/>
        </p:nvSpPr>
        <p:spPr>
          <a:xfrm>
            <a:off x="7010400" y="3124200"/>
            <a:ext cx="3810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ب</a:t>
            </a:r>
            <a:endParaRPr lang="en-US" sz="2800" dirty="0" smtClean="0">
              <a:latin typeface="+mn-lt"/>
              <a:cs typeface="Arial" charset="0"/>
            </a:endParaRPr>
          </a:p>
        </p:txBody>
      </p:sp>
      <p:sp>
        <p:nvSpPr>
          <p:cNvPr id="21" name="TextBox 20"/>
          <p:cNvSpPr txBox="1"/>
          <p:nvPr/>
        </p:nvSpPr>
        <p:spPr>
          <a:xfrm>
            <a:off x="8915400" y="3124200"/>
            <a:ext cx="304800" cy="523220"/>
          </a:xfrm>
          <a:prstGeom prst="rect">
            <a:avLst/>
          </a:prstGeom>
          <a:noFill/>
          <a:ln w="6350">
            <a:solidFill>
              <a:schemeClr val="tx1"/>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r>
              <a:rPr lang="ar-TN" sz="2800" dirty="0" smtClean="0"/>
              <a:t>أ</a:t>
            </a:r>
            <a:endParaRPr lang="en-US" sz="2800" dirty="0" smtClean="0">
              <a:latin typeface="+mn-lt"/>
              <a:cs typeface="Arial" charset="0"/>
            </a:endParaRPr>
          </a:p>
        </p:txBody>
      </p:sp>
      <p:graphicFrame>
        <p:nvGraphicFramePr>
          <p:cNvPr id="4100" name="Object 4"/>
          <p:cNvGraphicFramePr>
            <a:graphicFrameLocks noChangeAspect="1"/>
          </p:cNvGraphicFramePr>
          <p:nvPr/>
        </p:nvGraphicFramePr>
        <p:xfrm>
          <a:off x="4595813" y="4038600"/>
          <a:ext cx="2206625" cy="657225"/>
        </p:xfrm>
        <a:graphic>
          <a:graphicData uri="http://schemas.openxmlformats.org/presentationml/2006/ole">
            <p:oleObj spid="_x0000_s60419" name="Equation" r:id="rId4" imgW="495085" imgH="228501" progId="Equation.3">
              <p:embed/>
            </p:oleObj>
          </a:graphicData>
        </a:graphic>
      </p:graphicFrame>
      <p:graphicFrame>
        <p:nvGraphicFramePr>
          <p:cNvPr id="45060" name="Object 4"/>
          <p:cNvGraphicFramePr>
            <a:graphicFrameLocks noChangeAspect="1"/>
          </p:cNvGraphicFramePr>
          <p:nvPr/>
        </p:nvGraphicFramePr>
        <p:xfrm>
          <a:off x="6248400" y="3200400"/>
          <a:ext cx="609600" cy="406400"/>
        </p:xfrm>
        <a:graphic>
          <a:graphicData uri="http://schemas.openxmlformats.org/presentationml/2006/ole">
            <p:oleObj spid="_x0000_s60420" name="Equation" r:id="rId5" imgW="228501" imgH="203112"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137</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 أتفقت 6 فرق رياضية على تكوين دورى خاص بها احسب</a:t>
            </a:r>
          </a:p>
          <a:p>
            <a:r>
              <a:rPr lang="ar-TN" sz="2800" dirty="0" smtClean="0"/>
              <a:t>عدد المباريات التى يتم لعبها؟</a:t>
            </a:r>
            <a:endParaRPr lang="fr-FR" sz="2800" b="1" dirty="0" smtClean="0"/>
          </a:p>
          <a:p>
            <a:endParaRPr lang="fr-FR" sz="2800" b="1" dirty="0" smtClean="0"/>
          </a:p>
          <a:p>
            <a:r>
              <a:rPr lang="ar-TN" sz="2800" dirty="0" smtClean="0"/>
              <a:t>الحل:</a:t>
            </a:r>
            <a:endParaRPr lang="fr-FR" sz="2800" dirty="0" smtClean="0"/>
          </a:p>
          <a:p>
            <a:r>
              <a:rPr lang="ar-TN" sz="2800" dirty="0" smtClean="0"/>
              <a:t>عدد المباريات</a:t>
            </a:r>
            <a:endParaRPr lang="fr-FR" sz="2800" dirty="0" smtClean="0"/>
          </a:p>
          <a:p>
            <a:endParaRPr lang="en-US" sz="2800" b="1" dirty="0"/>
          </a:p>
        </p:txBody>
      </p:sp>
      <p:graphicFrame>
        <p:nvGraphicFramePr>
          <p:cNvPr id="5124" name="Object 4"/>
          <p:cNvGraphicFramePr>
            <a:graphicFrameLocks noChangeAspect="1"/>
          </p:cNvGraphicFramePr>
          <p:nvPr/>
        </p:nvGraphicFramePr>
        <p:xfrm>
          <a:off x="2971800" y="4114800"/>
          <a:ext cx="4298950" cy="657225"/>
        </p:xfrm>
        <a:graphic>
          <a:graphicData uri="http://schemas.openxmlformats.org/presentationml/2006/ole">
            <p:oleObj spid="_x0000_s61442" name="Equation" r:id="rId3" imgW="965200" imgH="228600" progId="Equation.3">
              <p:embed/>
            </p:oleObj>
          </a:graphicData>
        </a:graphic>
      </p:graphicFrame>
      <p:sp>
        <p:nvSpPr>
          <p:cNvPr id="8" name="TextBox 7"/>
          <p:cNvSpPr txBox="1"/>
          <p:nvPr/>
        </p:nvSpPr>
        <p:spPr>
          <a:xfrm>
            <a:off x="838200" y="4114800"/>
            <a:ext cx="2209800" cy="800219"/>
          </a:xfrm>
          <a:prstGeom prst="rect">
            <a:avLst/>
          </a:prstGeom>
          <a:noFill/>
        </p:spPr>
        <p:txBody>
          <a:bodyPr wrap="square" rtlCol="0">
            <a:spAutoFit/>
          </a:bodyPr>
          <a:lstStyle/>
          <a:p>
            <a:r>
              <a:rPr lang="fr-FR" sz="2800" dirty="0" smtClean="0"/>
              <a:t>=</a:t>
            </a:r>
            <a:r>
              <a:rPr lang="ar-TN" sz="2800" dirty="0" smtClean="0"/>
              <a:t>عدد المباريات</a:t>
            </a:r>
            <a:endParaRPr lang="fr-FR" sz="2800" dirty="0" smtClean="0"/>
          </a:p>
          <a:p>
            <a:endParaRPr lang="en-US" dirty="0"/>
          </a:p>
        </p:txBody>
      </p:sp>
      <p:sp>
        <p:nvSpPr>
          <p:cNvPr id="9" name="TextBox 8"/>
          <p:cNvSpPr txBox="1"/>
          <p:nvPr/>
        </p:nvSpPr>
        <p:spPr>
          <a:xfrm>
            <a:off x="6858000" y="4114800"/>
            <a:ext cx="914400" cy="523220"/>
          </a:xfrm>
          <a:prstGeom prst="rect">
            <a:avLst/>
          </a:prstGeom>
          <a:noFill/>
        </p:spPr>
        <p:txBody>
          <a:bodyPr wrap="square" rtlCol="0">
            <a:spAutoFit/>
          </a:bodyPr>
          <a:lstStyle/>
          <a:p>
            <a:r>
              <a:rPr lang="ar-TN" sz="2800" dirty="0" smtClean="0"/>
              <a:t>مباراة</a:t>
            </a:r>
            <a:endParaRPr lang="en-US" sz="2800" dirty="0"/>
          </a:p>
        </p:txBody>
      </p:sp>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138</a:t>
            </a:fld>
            <a:endParaRPr lang="en-US" smtClean="0">
              <a:cs typeface="Arial" pitchFamily="34" charset="0"/>
            </a:endParaRPr>
          </a:p>
        </p:txBody>
      </p:sp>
      <p:sp>
        <p:nvSpPr>
          <p:cNvPr id="2" name="Content Placeholder 1"/>
          <p:cNvSpPr>
            <a:spLocks noGrp="1"/>
          </p:cNvSpPr>
          <p:nvPr>
            <p:ph idx="1"/>
          </p:nvPr>
        </p:nvSpPr>
        <p:spPr/>
        <p:txBody>
          <a:bodyPr/>
          <a:lstStyle/>
          <a:p>
            <a:pPr rtl="1">
              <a:buFont typeface="Arial" pitchFamily="34" charset="0"/>
              <a:buChar char="•"/>
            </a:pPr>
            <a:r>
              <a:rPr lang="ar-TN" sz="2800" dirty="0" smtClean="0"/>
              <a:t>مثال:</a:t>
            </a:r>
            <a:endParaRPr lang="fr-FR" sz="2800" dirty="0" smtClean="0"/>
          </a:p>
          <a:p>
            <a:r>
              <a:rPr lang="ar-TN" sz="2800" dirty="0" smtClean="0"/>
              <a:t>بكم طريقة يمكن جلوس 4 اشخاص على 5 كراسى ؟</a:t>
            </a:r>
          </a:p>
          <a:p>
            <a:endParaRPr lang="fr-FR" sz="2800" dirty="0" smtClean="0"/>
          </a:p>
          <a:p>
            <a:r>
              <a:rPr lang="ar-TN" sz="2800" dirty="0" smtClean="0"/>
              <a:t>الحل:</a:t>
            </a:r>
            <a:endParaRPr lang="en-US" sz="2800" b="1" dirty="0"/>
          </a:p>
        </p:txBody>
      </p:sp>
      <p:graphicFrame>
        <p:nvGraphicFramePr>
          <p:cNvPr id="5124" name="Object 4"/>
          <p:cNvGraphicFramePr>
            <a:graphicFrameLocks noChangeAspect="1"/>
          </p:cNvGraphicFramePr>
          <p:nvPr/>
        </p:nvGraphicFramePr>
        <p:xfrm>
          <a:off x="1981200" y="4114800"/>
          <a:ext cx="6280150" cy="657225"/>
        </p:xfrm>
        <a:graphic>
          <a:graphicData uri="http://schemas.openxmlformats.org/presentationml/2006/ole">
            <p:oleObj spid="_x0000_s62466" name="Equation" r:id="rId3" imgW="1409700" imgH="228600" progId="Equation.3">
              <p:embed/>
            </p:oleObj>
          </a:graphicData>
        </a:graphic>
      </p:graphicFrame>
      <p:sp>
        <p:nvSpPr>
          <p:cNvPr id="8" name="TextBox 7"/>
          <p:cNvSpPr txBox="1"/>
          <p:nvPr/>
        </p:nvSpPr>
        <p:spPr>
          <a:xfrm>
            <a:off x="76200" y="4201180"/>
            <a:ext cx="2209800" cy="523220"/>
          </a:xfrm>
          <a:prstGeom prst="rect">
            <a:avLst/>
          </a:prstGeom>
          <a:noFill/>
        </p:spPr>
        <p:txBody>
          <a:bodyPr wrap="square" rtlCol="0">
            <a:spAutoFit/>
          </a:bodyPr>
          <a:lstStyle/>
          <a:p>
            <a:r>
              <a:rPr lang="ar-TN" sz="2800" dirty="0" smtClean="0"/>
              <a:t>=عدد الطرق</a:t>
            </a:r>
            <a:endParaRPr lang="en-US" dirty="0"/>
          </a:p>
        </p:txBody>
      </p:sp>
      <p:sp>
        <p:nvSpPr>
          <p:cNvPr id="9" name="TextBox 8"/>
          <p:cNvSpPr txBox="1"/>
          <p:nvPr/>
        </p:nvSpPr>
        <p:spPr>
          <a:xfrm>
            <a:off x="7848600" y="4201180"/>
            <a:ext cx="914400" cy="523220"/>
          </a:xfrm>
          <a:prstGeom prst="rect">
            <a:avLst/>
          </a:prstGeom>
          <a:noFill/>
        </p:spPr>
        <p:txBody>
          <a:bodyPr wrap="square" rtlCol="0">
            <a:spAutoFit/>
          </a:bodyPr>
          <a:lstStyle/>
          <a:p>
            <a:r>
              <a:rPr lang="ar-TN" sz="2800" dirty="0" smtClean="0"/>
              <a:t>طريقة</a:t>
            </a:r>
            <a:endParaRPr lang="en-US" sz="2800" dirty="0"/>
          </a:p>
        </p:txBody>
      </p:sp>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r>
              <a:rPr lang="ar-TN" dirty="0" smtClean="0"/>
              <a:t>التوافيق</a:t>
            </a:r>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139</a:t>
            </a:fld>
            <a:endParaRPr lang="en-US" smtClean="0">
              <a:cs typeface="Arial" pitchFamily="34" charset="0"/>
            </a:endParaRPr>
          </a:p>
        </p:txBody>
      </p:sp>
      <p:graphicFrame>
        <p:nvGraphicFramePr>
          <p:cNvPr id="19459" name="Object 3"/>
          <p:cNvGraphicFramePr>
            <a:graphicFrameLocks noChangeAspect="1"/>
          </p:cNvGraphicFramePr>
          <p:nvPr/>
        </p:nvGraphicFramePr>
        <p:xfrm>
          <a:off x="3352800" y="1676400"/>
          <a:ext cx="457200" cy="601662"/>
        </p:xfrm>
        <a:graphic>
          <a:graphicData uri="http://schemas.openxmlformats.org/presentationml/2006/ole">
            <p:oleObj spid="_x0000_s63490" name="Equation" r:id="rId3" imgW="152202" imgH="177569" progId="Equation.3">
              <p:embed/>
            </p:oleObj>
          </a:graphicData>
        </a:graphic>
      </p:graphicFrame>
      <p:graphicFrame>
        <p:nvGraphicFramePr>
          <p:cNvPr id="19461" name="Object 5"/>
          <p:cNvGraphicFramePr>
            <a:graphicFrameLocks noChangeAspect="1"/>
          </p:cNvGraphicFramePr>
          <p:nvPr/>
        </p:nvGraphicFramePr>
        <p:xfrm>
          <a:off x="2967038" y="3505200"/>
          <a:ext cx="1609725" cy="828675"/>
        </p:xfrm>
        <a:graphic>
          <a:graphicData uri="http://schemas.openxmlformats.org/presentationml/2006/ole">
            <p:oleObj spid="_x0000_s63491" name="Equation" r:id="rId4" imgW="253890" imgH="228501" progId="Equation.3">
              <p:embed/>
            </p:oleObj>
          </a:graphicData>
        </a:graphic>
      </p:graphicFrame>
      <p:graphicFrame>
        <p:nvGraphicFramePr>
          <p:cNvPr id="11" name="Object 10"/>
          <p:cNvGraphicFramePr>
            <a:graphicFrameLocks noChangeAspect="1"/>
          </p:cNvGraphicFramePr>
          <p:nvPr/>
        </p:nvGraphicFramePr>
        <p:xfrm>
          <a:off x="2057400" y="4572000"/>
          <a:ext cx="6157913" cy="1063625"/>
        </p:xfrm>
        <a:graphic>
          <a:graphicData uri="http://schemas.openxmlformats.org/presentationml/2006/ole">
            <p:oleObj spid="_x0000_s63492" name="Equation" r:id="rId5" imgW="2425700" imgH="419100" progId="Equation.3">
              <p:embed/>
            </p:oleObj>
          </a:graphicData>
        </a:graphic>
      </p:graphicFrame>
      <p:graphicFrame>
        <p:nvGraphicFramePr>
          <p:cNvPr id="47110" name="Object 6"/>
          <p:cNvGraphicFramePr>
            <a:graphicFrameLocks noChangeAspect="1"/>
          </p:cNvGraphicFramePr>
          <p:nvPr/>
        </p:nvGraphicFramePr>
        <p:xfrm>
          <a:off x="7315200" y="2601913"/>
          <a:ext cx="381000" cy="369887"/>
        </p:xfrm>
        <a:graphic>
          <a:graphicData uri="http://schemas.openxmlformats.org/presentationml/2006/ole">
            <p:oleObj spid="_x0000_s63493" name="Equation" r:id="rId6" imgW="126835" imgH="139518" progId="Equation.3">
              <p:embed/>
            </p:oleObj>
          </a:graphicData>
        </a:graphic>
      </p:graphicFrame>
      <p:sp>
        <p:nvSpPr>
          <p:cNvPr id="13" name="TextBox 12"/>
          <p:cNvSpPr txBox="1"/>
          <p:nvPr/>
        </p:nvSpPr>
        <p:spPr>
          <a:xfrm>
            <a:off x="838200" y="1676400"/>
            <a:ext cx="8686800" cy="523220"/>
          </a:xfrm>
          <a:prstGeom prst="rect">
            <a:avLst/>
          </a:prstGeom>
          <a:noFill/>
        </p:spPr>
        <p:txBody>
          <a:bodyPr wrap="square" rtlCol="0">
            <a:spAutoFit/>
          </a:bodyPr>
          <a:lstStyle/>
          <a:p>
            <a:r>
              <a:rPr lang="ar-TN" sz="2800" dirty="0" smtClean="0"/>
              <a:t>وتشير إلى عدد طرق الاختيار. ويرمز لها بالرمز</a:t>
            </a:r>
            <a:endParaRPr lang="en-US" sz="2800" dirty="0"/>
          </a:p>
        </p:txBody>
      </p:sp>
      <p:sp>
        <p:nvSpPr>
          <p:cNvPr id="14" name="TextBox 13"/>
          <p:cNvSpPr txBox="1"/>
          <p:nvPr/>
        </p:nvSpPr>
        <p:spPr>
          <a:xfrm>
            <a:off x="7467600" y="2438400"/>
            <a:ext cx="1828800" cy="523220"/>
          </a:xfrm>
          <a:prstGeom prst="rect">
            <a:avLst/>
          </a:prstGeom>
          <a:noFill/>
        </p:spPr>
        <p:txBody>
          <a:bodyPr wrap="square" rtlCol="0">
            <a:spAutoFit/>
          </a:bodyPr>
          <a:lstStyle/>
          <a:p>
            <a:r>
              <a:rPr lang="ar-TN" sz="2800" dirty="0" smtClean="0"/>
              <a:t>فأذا كان لدينا</a:t>
            </a:r>
            <a:endParaRPr lang="en-US" sz="2800" dirty="0"/>
          </a:p>
        </p:txBody>
      </p:sp>
      <p:sp>
        <p:nvSpPr>
          <p:cNvPr id="15" name="TextBox 14"/>
          <p:cNvSpPr txBox="1"/>
          <p:nvPr/>
        </p:nvSpPr>
        <p:spPr>
          <a:xfrm>
            <a:off x="2895600" y="2514600"/>
            <a:ext cx="4267200" cy="523220"/>
          </a:xfrm>
          <a:prstGeom prst="rect">
            <a:avLst/>
          </a:prstGeom>
          <a:noFill/>
        </p:spPr>
        <p:txBody>
          <a:bodyPr wrap="square" rtlCol="0">
            <a:spAutoFit/>
          </a:bodyPr>
          <a:lstStyle/>
          <a:p>
            <a:r>
              <a:rPr lang="ar-TN" sz="2800" dirty="0" smtClean="0"/>
              <a:t>من الأشياء ونريد أن نختار منها عدد</a:t>
            </a:r>
            <a:endParaRPr lang="en-US" sz="2800" dirty="0"/>
          </a:p>
        </p:txBody>
      </p:sp>
      <p:graphicFrame>
        <p:nvGraphicFramePr>
          <p:cNvPr id="47111" name="Object 7"/>
          <p:cNvGraphicFramePr>
            <a:graphicFrameLocks noChangeAspect="1"/>
          </p:cNvGraphicFramePr>
          <p:nvPr/>
        </p:nvGraphicFramePr>
        <p:xfrm>
          <a:off x="2609850" y="2514600"/>
          <a:ext cx="342900" cy="368300"/>
        </p:xfrm>
        <a:graphic>
          <a:graphicData uri="http://schemas.openxmlformats.org/presentationml/2006/ole">
            <p:oleObj spid="_x0000_s63494" name="Equation" r:id="rId7" imgW="114102" imgH="126780" progId="Equation.3">
              <p:embed/>
            </p:oleObj>
          </a:graphicData>
        </a:graphic>
      </p:graphicFrame>
      <p:sp>
        <p:nvSpPr>
          <p:cNvPr id="16" name="TextBox 15"/>
          <p:cNvSpPr txBox="1"/>
          <p:nvPr/>
        </p:nvSpPr>
        <p:spPr>
          <a:xfrm>
            <a:off x="762000" y="2438400"/>
            <a:ext cx="1828800" cy="523220"/>
          </a:xfrm>
          <a:prstGeom prst="rect">
            <a:avLst/>
          </a:prstGeom>
          <a:noFill/>
        </p:spPr>
        <p:txBody>
          <a:bodyPr wrap="square" rtlCol="0">
            <a:spAutoFit/>
          </a:bodyPr>
          <a:lstStyle/>
          <a:p>
            <a:r>
              <a:rPr lang="ar-TN" sz="2800" dirty="0" smtClean="0"/>
              <a:t>فأن</a:t>
            </a:r>
            <a:endParaRPr lang="en-US" sz="2800" dirty="0"/>
          </a:p>
        </p:txBody>
      </p:sp>
      <p:sp>
        <p:nvSpPr>
          <p:cNvPr id="17" name="TextBox 16"/>
          <p:cNvSpPr txBox="1"/>
          <p:nvPr/>
        </p:nvSpPr>
        <p:spPr>
          <a:xfrm>
            <a:off x="3581400" y="3124200"/>
            <a:ext cx="5791200" cy="523220"/>
          </a:xfrm>
          <a:prstGeom prst="rect">
            <a:avLst/>
          </a:prstGeom>
          <a:noFill/>
        </p:spPr>
        <p:txBody>
          <a:bodyPr wrap="square" rtlCol="0">
            <a:spAutoFit/>
          </a:bodyPr>
          <a:lstStyle/>
          <a:p>
            <a:r>
              <a:rPr lang="ar-TN" sz="2800" dirty="0" smtClean="0"/>
              <a:t>عدد طرق الاختيار هى ق . حيث أن</a:t>
            </a:r>
            <a:endParaRPr lang="en-US" sz="2800" dirty="0"/>
          </a:p>
        </p:txBody>
      </p:sp>
    </p:spTree>
    <p:extLst>
      <p:ext uri="{BB962C8B-B14F-4D97-AF65-F5344CB8AC3E}">
        <p14:creationId xmlns:p14="http://schemas.microsoft.com/office/powerpoint/2010/main" xmlns="" val="133184770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buFont typeface="Arial" pitchFamily="34" charset="0"/>
              <a:buChar char="•"/>
            </a:pPr>
            <a:r>
              <a:rPr lang="ar-TN" dirty="0" smtClean="0"/>
              <a:t>مثال: اوجد قيمة</a:t>
            </a:r>
            <a:endParaRPr lang="fr-FR" dirty="0" smtClean="0"/>
          </a:p>
          <a:p>
            <a:r>
              <a:rPr lang="ar-TN" dirty="0" smtClean="0"/>
              <a:t>الحل:</a:t>
            </a:r>
            <a:endParaRPr lang="fr-FR" dirty="0" smtClean="0"/>
          </a:p>
          <a:p>
            <a:endParaRPr lang="fr-FR" dirty="0" smtClean="0"/>
          </a:p>
          <a:p>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140</a:t>
            </a:fld>
            <a:endParaRPr lang="en-US"/>
          </a:p>
        </p:txBody>
      </p:sp>
      <p:graphicFrame>
        <p:nvGraphicFramePr>
          <p:cNvPr id="48130" name="Object 2"/>
          <p:cNvGraphicFramePr>
            <a:graphicFrameLocks noChangeAspect="1"/>
          </p:cNvGraphicFramePr>
          <p:nvPr/>
        </p:nvGraphicFramePr>
        <p:xfrm>
          <a:off x="5791199" y="1608139"/>
          <a:ext cx="1143001" cy="525462"/>
        </p:xfrm>
        <a:graphic>
          <a:graphicData uri="http://schemas.openxmlformats.org/presentationml/2006/ole">
            <p:oleObj spid="_x0000_s64514" name="Equation" r:id="rId3" imgW="304404" imgH="177569" progId="Equation.3">
              <p:embed/>
            </p:oleObj>
          </a:graphicData>
        </a:graphic>
      </p:graphicFrame>
      <p:sp>
        <p:nvSpPr>
          <p:cNvPr id="6" name="TextBox 5"/>
          <p:cNvSpPr txBox="1"/>
          <p:nvPr/>
        </p:nvSpPr>
        <p:spPr>
          <a:xfrm>
            <a:off x="4876800" y="1548825"/>
            <a:ext cx="914400" cy="584775"/>
          </a:xfrm>
          <a:prstGeom prst="rect">
            <a:avLst/>
          </a:prstGeom>
          <a:noFill/>
        </p:spPr>
        <p:txBody>
          <a:bodyPr wrap="square" rtlCol="0">
            <a:spAutoFit/>
          </a:bodyPr>
          <a:lstStyle/>
          <a:p>
            <a:r>
              <a:rPr lang="en-US" sz="3200" dirty="0" smtClean="0"/>
              <a:t>؟</a:t>
            </a:r>
            <a:endParaRPr lang="en-US" sz="3200" dirty="0"/>
          </a:p>
        </p:txBody>
      </p:sp>
      <p:graphicFrame>
        <p:nvGraphicFramePr>
          <p:cNvPr id="7" name="Object 6"/>
          <p:cNvGraphicFramePr>
            <a:graphicFrameLocks noChangeAspect="1"/>
          </p:cNvGraphicFramePr>
          <p:nvPr/>
        </p:nvGraphicFramePr>
        <p:xfrm>
          <a:off x="3429000" y="2971800"/>
          <a:ext cx="4298283" cy="1295400"/>
        </p:xfrm>
        <a:graphic>
          <a:graphicData uri="http://schemas.openxmlformats.org/presentationml/2006/ole">
            <p:oleObj spid="_x0000_s64515" name="Equation" r:id="rId4" imgW="1358310" imgH="393529" progId="Equation.3">
              <p:embed/>
            </p:oleObj>
          </a:graphicData>
        </a:graphic>
      </p:graphicFrame>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rtl="1">
              <a:buFont typeface="Arial" pitchFamily="34" charset="0"/>
              <a:buChar char="•"/>
            </a:pPr>
            <a:r>
              <a:rPr lang="ar-TN" dirty="0" smtClean="0"/>
              <a:t>مثال: اوجد قيمة</a:t>
            </a:r>
            <a:endParaRPr lang="fr-FR" dirty="0" smtClean="0"/>
          </a:p>
          <a:p>
            <a:r>
              <a:rPr lang="ar-TN" dirty="0" smtClean="0"/>
              <a:t>الحل:</a:t>
            </a:r>
            <a:endParaRPr lang="fr-FR" dirty="0" smtClean="0"/>
          </a:p>
          <a:p>
            <a:endParaRPr lang="fr-FR" dirty="0" smtClean="0"/>
          </a:p>
          <a:p>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141</a:t>
            </a:fld>
            <a:endParaRPr lang="en-US"/>
          </a:p>
        </p:txBody>
      </p:sp>
      <p:graphicFrame>
        <p:nvGraphicFramePr>
          <p:cNvPr id="48130" name="Object 2"/>
          <p:cNvGraphicFramePr>
            <a:graphicFrameLocks noChangeAspect="1"/>
          </p:cNvGraphicFramePr>
          <p:nvPr/>
        </p:nvGraphicFramePr>
        <p:xfrm>
          <a:off x="5767388" y="1608138"/>
          <a:ext cx="1190625" cy="525462"/>
        </p:xfrm>
        <a:graphic>
          <a:graphicData uri="http://schemas.openxmlformats.org/presentationml/2006/ole">
            <p:oleObj spid="_x0000_s65538" name="Equation" r:id="rId3" imgW="317087" imgH="177569" progId="Equation.3">
              <p:embed/>
            </p:oleObj>
          </a:graphicData>
        </a:graphic>
      </p:graphicFrame>
      <p:sp>
        <p:nvSpPr>
          <p:cNvPr id="6" name="TextBox 5"/>
          <p:cNvSpPr txBox="1"/>
          <p:nvPr/>
        </p:nvSpPr>
        <p:spPr>
          <a:xfrm>
            <a:off x="4876800" y="1548825"/>
            <a:ext cx="914400" cy="584775"/>
          </a:xfrm>
          <a:prstGeom prst="rect">
            <a:avLst/>
          </a:prstGeom>
          <a:noFill/>
        </p:spPr>
        <p:txBody>
          <a:bodyPr wrap="square" rtlCol="0">
            <a:spAutoFit/>
          </a:bodyPr>
          <a:lstStyle/>
          <a:p>
            <a:r>
              <a:rPr lang="en-US" sz="3200" dirty="0" smtClean="0"/>
              <a:t>؟</a:t>
            </a:r>
            <a:endParaRPr lang="en-US" sz="3200" dirty="0"/>
          </a:p>
        </p:txBody>
      </p:sp>
      <p:graphicFrame>
        <p:nvGraphicFramePr>
          <p:cNvPr id="7" name="Object 6"/>
          <p:cNvGraphicFramePr>
            <a:graphicFrameLocks noChangeAspect="1"/>
          </p:cNvGraphicFramePr>
          <p:nvPr/>
        </p:nvGraphicFramePr>
        <p:xfrm>
          <a:off x="3309938" y="2971800"/>
          <a:ext cx="4538662" cy="1295400"/>
        </p:xfrm>
        <a:graphic>
          <a:graphicData uri="http://schemas.openxmlformats.org/presentationml/2006/ole">
            <p:oleObj spid="_x0000_s65539" name="Equation" r:id="rId4" imgW="1435100" imgH="393700" progId="Equation.3">
              <p:embed/>
            </p:oleObj>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هام جد ا</a:t>
            </a: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142</a:t>
            </a:fld>
            <a:endParaRPr lang="en-US"/>
          </a:p>
        </p:txBody>
      </p:sp>
      <p:graphicFrame>
        <p:nvGraphicFramePr>
          <p:cNvPr id="5" name="Content Placeholder 4"/>
          <p:cNvGraphicFramePr>
            <a:graphicFrameLocks noGrp="1" noChangeAspect="1"/>
          </p:cNvGraphicFramePr>
          <p:nvPr>
            <p:ph idx="1"/>
          </p:nvPr>
        </p:nvGraphicFramePr>
        <p:xfrm>
          <a:off x="4724400" y="1524001"/>
          <a:ext cx="1981200" cy="609600"/>
        </p:xfrm>
        <a:graphic>
          <a:graphicData uri="http://schemas.openxmlformats.org/presentationml/2006/ole">
            <p:oleObj spid="_x0000_s66562" name="Equation" r:id="rId3" imgW="507780" imgH="177723" progId="Equation.3">
              <p:embed/>
            </p:oleObj>
          </a:graphicData>
        </a:graphic>
      </p:graphicFrame>
      <p:sp>
        <p:nvSpPr>
          <p:cNvPr id="6" name="Content Placeholder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lvl="0" indent="-342900" rtl="0" eaLnBrk="0" hangingPunct="0">
              <a:spcBef>
                <a:spcPct val="20000"/>
              </a:spcBef>
            </a:pPr>
            <a:r>
              <a:rPr lang="ar-TN" sz="3200" dirty="0" smtClean="0"/>
              <a:t>أى أن</a:t>
            </a:r>
            <a:endParaRPr lang="fr-FR" sz="3200" dirty="0" smtClean="0"/>
          </a:p>
          <a:p>
            <a:pPr marL="342900" lvl="0" indent="-342900" rtl="0" eaLnBrk="0" hangingPunct="0">
              <a:spcBef>
                <a:spcPct val="20000"/>
              </a:spcBef>
            </a:pPr>
            <a:endParaRPr kumimoji="0" lang="fr-FR"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indent="-342900" rtl="0" eaLnBrk="0" hangingPunct="0">
              <a:spcBef>
                <a:spcPct val="20000"/>
              </a:spcBef>
            </a:pPr>
            <a:r>
              <a:rPr lang="ar-TN" sz="3200" dirty="0" smtClean="0"/>
              <a:t>أى أن</a:t>
            </a:r>
            <a:endParaRPr lang="fr-FR" sz="3200" dirty="0" smtClean="0"/>
          </a:p>
          <a:p>
            <a:pPr marL="342900" indent="-342900" rtl="0" eaLnBrk="0" hangingPunct="0">
              <a:spcBef>
                <a:spcPct val="20000"/>
              </a:spcBef>
            </a:pPr>
            <a:endParaRPr lang="fr-FR" sz="3200" dirty="0" smtClean="0"/>
          </a:p>
          <a:p>
            <a:pPr marL="342900" indent="-342900" rtl="0" eaLnBrk="0" hangingPunct="0">
              <a:spcBef>
                <a:spcPct val="20000"/>
              </a:spcBef>
            </a:pPr>
            <a:r>
              <a:rPr lang="ar-TN" sz="3200" dirty="0" smtClean="0"/>
              <a:t>أى أن</a:t>
            </a:r>
            <a:endParaRPr lang="fr-FR" sz="3200" dirty="0" smtClean="0"/>
          </a:p>
          <a:p>
            <a:pPr marL="342900" indent="-342900" rtl="0" eaLnBrk="0" hangingPunct="0">
              <a:spcBef>
                <a:spcPct val="20000"/>
              </a:spcBef>
            </a:pPr>
            <a:endParaRPr lang="fr-FR" sz="3200" dirty="0" smtClean="0"/>
          </a:p>
          <a:p>
            <a:pPr marL="342900" indent="-342900" rtl="0" eaLnBrk="0" hangingPunct="0">
              <a:spcBef>
                <a:spcPct val="20000"/>
              </a:spcBef>
            </a:pPr>
            <a:endParaRPr lang="fr-FR" sz="3200" dirty="0" smtClean="0"/>
          </a:p>
          <a:p>
            <a:pPr marL="342900" indent="-342900" rtl="0" eaLnBrk="0" hangingPunct="0">
              <a:spcBef>
                <a:spcPct val="20000"/>
              </a:spcBef>
            </a:pPr>
            <a:endParaRPr lang="fr-FR" sz="3200" dirty="0" smtClean="0">
              <a:cs typeface="Arial" charset="0"/>
            </a:endParaRPr>
          </a:p>
          <a:p>
            <a:pPr marL="342900" lvl="0" indent="-342900" rtl="0" eaLnBrk="0" hangingPunct="0">
              <a:spcBef>
                <a:spcPct val="20000"/>
              </a:spcBef>
            </a:pPr>
            <a:endParaRPr kumimoji="0" lang="fr-FR"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50180" name="Content Placeholder 4"/>
          <p:cNvGraphicFramePr>
            <a:graphicFrameLocks noChangeAspect="1"/>
          </p:cNvGraphicFramePr>
          <p:nvPr/>
        </p:nvGraphicFramePr>
        <p:xfrm>
          <a:off x="1447800" y="2286000"/>
          <a:ext cx="6259512" cy="506412"/>
        </p:xfrm>
        <a:graphic>
          <a:graphicData uri="http://schemas.openxmlformats.org/presentationml/2006/ole">
            <p:oleObj spid="_x0000_s66563" name="Equation" r:id="rId4" imgW="2311400" imgH="203200" progId="Equation.3">
              <p:embed/>
            </p:oleObj>
          </a:graphicData>
        </a:graphic>
      </p:graphicFrame>
      <p:graphicFrame>
        <p:nvGraphicFramePr>
          <p:cNvPr id="50182" name="Content Placeholder 4"/>
          <p:cNvGraphicFramePr>
            <a:graphicFrameLocks noChangeAspect="1"/>
          </p:cNvGraphicFramePr>
          <p:nvPr/>
        </p:nvGraphicFramePr>
        <p:xfrm>
          <a:off x="4648200" y="2819400"/>
          <a:ext cx="2057400" cy="533400"/>
        </p:xfrm>
        <a:graphic>
          <a:graphicData uri="http://schemas.openxmlformats.org/presentationml/2006/ole">
            <p:oleObj spid="_x0000_s66564" name="Equation" r:id="rId5" imgW="507780" imgH="177723" progId="Equation.3">
              <p:embed/>
            </p:oleObj>
          </a:graphicData>
        </a:graphic>
      </p:graphicFrame>
      <p:graphicFrame>
        <p:nvGraphicFramePr>
          <p:cNvPr id="50183" name="Content Placeholder 4"/>
          <p:cNvGraphicFramePr>
            <a:graphicFrameLocks noChangeAspect="1"/>
          </p:cNvGraphicFramePr>
          <p:nvPr/>
        </p:nvGraphicFramePr>
        <p:xfrm>
          <a:off x="1727200" y="3429000"/>
          <a:ext cx="6156325" cy="506413"/>
        </p:xfrm>
        <a:graphic>
          <a:graphicData uri="http://schemas.openxmlformats.org/presentationml/2006/ole">
            <p:oleObj spid="_x0000_s66565" name="Equation" r:id="rId6" imgW="2273300" imgH="203200" progId="Equation.3">
              <p:embed/>
            </p:oleObj>
          </a:graphicData>
        </a:graphic>
      </p:graphicFrame>
      <p:graphicFrame>
        <p:nvGraphicFramePr>
          <p:cNvPr id="50184" name="Content Placeholder 4"/>
          <p:cNvGraphicFramePr>
            <a:graphicFrameLocks noChangeAspect="1"/>
          </p:cNvGraphicFramePr>
          <p:nvPr/>
        </p:nvGraphicFramePr>
        <p:xfrm>
          <a:off x="4672012" y="4038600"/>
          <a:ext cx="2109788" cy="457200"/>
        </p:xfrm>
        <a:graphic>
          <a:graphicData uri="http://schemas.openxmlformats.org/presentationml/2006/ole">
            <p:oleObj spid="_x0000_s66566" name="Equation" r:id="rId7" imgW="520248" imgH="177646" progId="Equation.3">
              <p:embed/>
            </p:oleObj>
          </a:graphicData>
        </a:graphic>
      </p:graphicFrame>
      <p:graphicFrame>
        <p:nvGraphicFramePr>
          <p:cNvPr id="50185" name="Content Placeholder 4"/>
          <p:cNvGraphicFramePr>
            <a:graphicFrameLocks noChangeAspect="1"/>
          </p:cNvGraphicFramePr>
          <p:nvPr/>
        </p:nvGraphicFramePr>
        <p:xfrm>
          <a:off x="1795463" y="4648200"/>
          <a:ext cx="6224587" cy="506413"/>
        </p:xfrm>
        <a:graphic>
          <a:graphicData uri="http://schemas.openxmlformats.org/presentationml/2006/ole">
            <p:oleObj spid="_x0000_s66567" name="Equation" r:id="rId8" imgW="2298700" imgH="203200" progId="Equation.3">
              <p:embed/>
            </p:oleObj>
          </a:graphicData>
        </a:graphic>
      </p:graphicFrame>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TN" dirty="0" smtClean="0"/>
              <a:t>مثال: إدارة بها 12 موظف نريد أن نختار منهم 3 لتكوين لجنة</a:t>
            </a:r>
          </a:p>
          <a:p>
            <a:r>
              <a:rPr lang="ar-TN" dirty="0" smtClean="0"/>
              <a:t>أحسب عدد طرق الاختيار؟</a:t>
            </a:r>
          </a:p>
          <a:p>
            <a:r>
              <a:rPr lang="ar-TN" dirty="0" smtClean="0"/>
              <a:t>الحل:</a:t>
            </a:r>
          </a:p>
          <a:p>
            <a:r>
              <a:rPr lang="ar-TN" dirty="0" smtClean="0"/>
              <a:t>عدد طرق الاختيار</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143</a:t>
            </a:fld>
            <a:endParaRPr lang="en-US"/>
          </a:p>
        </p:txBody>
      </p:sp>
      <p:graphicFrame>
        <p:nvGraphicFramePr>
          <p:cNvPr id="5" name="Object 4"/>
          <p:cNvGraphicFramePr>
            <a:graphicFrameLocks noChangeAspect="1"/>
          </p:cNvGraphicFramePr>
          <p:nvPr/>
        </p:nvGraphicFramePr>
        <p:xfrm>
          <a:off x="2895600" y="4343400"/>
          <a:ext cx="4798142" cy="1219200"/>
        </p:xfrm>
        <a:graphic>
          <a:graphicData uri="http://schemas.openxmlformats.org/presentationml/2006/ole">
            <p:oleObj spid="_x0000_s67586" name="Equation" r:id="rId3" imgW="1548728" imgH="393529" progId="Equation.3">
              <p:embed/>
            </p:oleObj>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TN" dirty="0" smtClean="0"/>
              <a:t>مثال: بفرض فى المثال السابق إذا نص على أن مدير الأدارة لابد</a:t>
            </a:r>
          </a:p>
          <a:p>
            <a:r>
              <a:rPr lang="ar-TN" dirty="0" smtClean="0"/>
              <a:t>من اختياره أحسب عدد طرق الاختيار ؟</a:t>
            </a:r>
          </a:p>
          <a:p>
            <a:r>
              <a:rPr lang="ar-TN" dirty="0" smtClean="0"/>
              <a:t>الحل:</a:t>
            </a:r>
          </a:p>
          <a:p>
            <a:r>
              <a:rPr lang="ar-TN" dirty="0" smtClean="0"/>
              <a:t>عدد طرق الاختيار =</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144</a:t>
            </a:fld>
            <a:endParaRPr lang="en-US"/>
          </a:p>
        </p:txBody>
      </p:sp>
      <p:graphicFrame>
        <p:nvGraphicFramePr>
          <p:cNvPr id="52226" name="Object 2"/>
          <p:cNvGraphicFramePr>
            <a:graphicFrameLocks noChangeAspect="1"/>
          </p:cNvGraphicFramePr>
          <p:nvPr/>
        </p:nvGraphicFramePr>
        <p:xfrm>
          <a:off x="3406775" y="4343400"/>
          <a:ext cx="3775075" cy="1219200"/>
        </p:xfrm>
        <a:graphic>
          <a:graphicData uri="http://schemas.openxmlformats.org/presentationml/2006/ole">
            <p:oleObj spid="_x0000_s68610" name="Equation" r:id="rId3" imgW="1218671" imgH="393529" progId="Equation.3">
              <p:embed/>
            </p:oleObj>
          </a:graphicData>
        </a:graphic>
      </p:graphicFrame>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p:txBody>
          <a:bodyPr/>
          <a:lstStyle/>
          <a:p>
            <a:r>
              <a:rPr lang="ar-TN" dirty="0" smtClean="0"/>
              <a:t>ثانيا - أوجد قيمة</a:t>
            </a:r>
            <a:endParaRPr lang="fr-FR" dirty="0" smtClean="0"/>
          </a:p>
          <a:p>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145</a:t>
            </a:fld>
            <a:endParaRPr lang="en-US"/>
          </a:p>
        </p:txBody>
      </p:sp>
      <p:graphicFrame>
        <p:nvGraphicFramePr>
          <p:cNvPr id="53250" name="Object 2"/>
          <p:cNvGraphicFramePr>
            <a:graphicFrameLocks noChangeAspect="1"/>
          </p:cNvGraphicFramePr>
          <p:nvPr/>
        </p:nvGraphicFramePr>
        <p:xfrm>
          <a:off x="1295400" y="2286000"/>
          <a:ext cx="7086600" cy="2430818"/>
        </p:xfrm>
        <a:graphic>
          <a:graphicData uri="http://schemas.openxmlformats.org/presentationml/2006/ole">
            <p:oleObj spid="_x0000_s69634" name="Equation" r:id="rId3" imgW="1612900" imgH="635000" progId="Equation.3">
              <p:embed/>
            </p:oleObj>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a:xfrm>
            <a:off x="495300" y="1371600"/>
            <a:ext cx="8915400" cy="4678363"/>
          </a:xfrm>
        </p:spPr>
        <p:txBody>
          <a:bodyPr/>
          <a:lstStyle/>
          <a:p>
            <a:r>
              <a:rPr lang="ar-TN" dirty="0" smtClean="0"/>
              <a:t>ثالثا -</a:t>
            </a:r>
          </a:p>
          <a:p>
            <a:r>
              <a:rPr lang="ar-TN" dirty="0" smtClean="0"/>
              <a:t>1 - اتفقت 10 فرق رياضية على تكوين دورى فيما بينها أوجد عدد</a:t>
            </a:r>
          </a:p>
          <a:p>
            <a:r>
              <a:rPr lang="ar-TN" dirty="0" smtClean="0"/>
              <a:t>المباريات التى يمكن لعبها؟</a:t>
            </a:r>
          </a:p>
          <a:p>
            <a:r>
              <a:rPr lang="ar-TN" dirty="0" smtClean="0"/>
              <a:t>2 - إدارة بها 15 موظف نريد تكوين منهم لجنة مكونه من ثلاثة </a:t>
            </a:r>
            <a:r>
              <a:rPr lang="fr-FR" dirty="0" smtClean="0"/>
              <a:t> </a:t>
            </a:r>
            <a:r>
              <a:rPr lang="ar-TN" dirty="0" smtClean="0"/>
              <a:t>اوجد</a:t>
            </a:r>
          </a:p>
          <a:p>
            <a:r>
              <a:rPr lang="ar-TN" dirty="0" smtClean="0"/>
              <a:t>عدد طرق الاختيار ؟</a:t>
            </a:r>
          </a:p>
          <a:p>
            <a:r>
              <a:rPr lang="ar-TN" dirty="0" smtClean="0"/>
              <a:t>3 - فى السؤال السابق إذا كان لابد من وجود مدير الإدارة ضمن</a:t>
            </a:r>
          </a:p>
          <a:p>
            <a:r>
              <a:rPr lang="ar-TN" dirty="0" smtClean="0"/>
              <a:t>أعضاء اللجنة أحسب عدد طرق الاختيار ؟</a:t>
            </a:r>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146</a:t>
            </a:fld>
            <a:endParaRPr lang="en-US"/>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dirty="0" smtClean="0"/>
              <a:t>المحاضرة </a:t>
            </a:r>
            <a:r>
              <a:rPr lang="ar-SA" sz="4000" dirty="0" smtClean="0">
                <a:cs typeface="Andalus"/>
              </a:rPr>
              <a:t>9</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TN" sz="4000" b="1" dirty="0" smtClean="0"/>
              <a:t>نظرية ذات الحدين</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148</a:t>
            </a:fld>
            <a:endParaRPr lang="en-US" smtClean="0">
              <a:cs typeface="Arial" pitchFamily="34" charset="0"/>
            </a:endParaRPr>
          </a:p>
        </p:txBody>
      </p:sp>
      <p:sp>
        <p:nvSpPr>
          <p:cNvPr id="2" name="Content Placeholder 1"/>
          <p:cNvSpPr>
            <a:spLocks noGrp="1"/>
          </p:cNvSpPr>
          <p:nvPr>
            <p:ph idx="1"/>
          </p:nvPr>
        </p:nvSpPr>
        <p:spPr>
          <a:xfrm>
            <a:off x="457200" y="1371600"/>
            <a:ext cx="8915400" cy="4724400"/>
          </a:xfrm>
        </p:spPr>
        <p:txBody>
          <a:bodyPr/>
          <a:lstStyle/>
          <a:p>
            <a:r>
              <a:rPr lang="ar-TN" sz="4000" dirty="0" smtClean="0"/>
              <a:t>مثال:</a:t>
            </a:r>
            <a:endParaRPr lang="fr-FR" sz="4000" dirty="0" smtClean="0"/>
          </a:p>
          <a:p>
            <a:r>
              <a:rPr lang="fr-FR" sz="4000" dirty="0" smtClean="0"/>
              <a:t> </a:t>
            </a:r>
            <a:r>
              <a:rPr lang="ar-TN" sz="4000" dirty="0" smtClean="0"/>
              <a:t>أوجد مفكوك</a:t>
            </a:r>
            <a:r>
              <a:rPr lang="fr-FR" sz="4000" dirty="0" smtClean="0"/>
              <a:t> </a:t>
            </a:r>
            <a:endParaRPr lang="ar-TN" sz="4000" dirty="0" smtClean="0"/>
          </a:p>
          <a:p>
            <a:r>
              <a:rPr lang="ar-TN" sz="4000" dirty="0" smtClean="0"/>
              <a:t>الحل:</a:t>
            </a:r>
          </a:p>
          <a:p>
            <a:r>
              <a:rPr lang="ar-TN" sz="4000" dirty="0" smtClean="0"/>
              <a:t>سبق وأن درسنا أنه يمكن فك هذا المقدار باستخدام قاعدة الضرب</a:t>
            </a:r>
            <a:endParaRPr lang="ar-SA" sz="4000" baseline="30000" dirty="0"/>
          </a:p>
        </p:txBody>
      </p:sp>
      <p:graphicFrame>
        <p:nvGraphicFramePr>
          <p:cNvPr id="10" name="Object 9"/>
          <p:cNvGraphicFramePr>
            <a:graphicFrameLocks noChangeAspect="1"/>
          </p:cNvGraphicFramePr>
          <p:nvPr/>
        </p:nvGraphicFramePr>
        <p:xfrm>
          <a:off x="5410200" y="2209800"/>
          <a:ext cx="1828800" cy="496875"/>
        </p:xfrm>
        <a:graphic>
          <a:graphicData uri="http://schemas.openxmlformats.org/presentationml/2006/ole">
            <p:oleObj spid="_x0000_s70658" name="Equation" r:id="rId3" imgW="482391" imgH="228501" progId="Equation.3">
              <p:embed/>
            </p:oleObj>
          </a:graphicData>
        </a:graphic>
      </p:graphicFrame>
      <p:sp>
        <p:nvSpPr>
          <p:cNvPr id="12" name="TextBox 11"/>
          <p:cNvSpPr txBox="1"/>
          <p:nvPr/>
        </p:nvSpPr>
        <p:spPr>
          <a:xfrm>
            <a:off x="4648200" y="2111514"/>
            <a:ext cx="762000" cy="707886"/>
          </a:xfrm>
          <a:prstGeom prst="rect">
            <a:avLst/>
          </a:prstGeom>
          <a:noFill/>
        </p:spPr>
        <p:txBody>
          <a:bodyPr wrap="square" rtlCol="0">
            <a:spAutoFit/>
          </a:bodyPr>
          <a:lstStyle/>
          <a:p>
            <a:r>
              <a:rPr lang="ar-TN" sz="4000" dirty="0" smtClean="0"/>
              <a:t>؟</a:t>
            </a:r>
            <a:endParaRPr lang="en-US" sz="4000" dirty="0"/>
          </a:p>
        </p:txBody>
      </p:sp>
      <p:graphicFrame>
        <p:nvGraphicFramePr>
          <p:cNvPr id="19467" name="Object 11"/>
          <p:cNvGraphicFramePr>
            <a:graphicFrameLocks noChangeAspect="1"/>
          </p:cNvGraphicFramePr>
          <p:nvPr/>
        </p:nvGraphicFramePr>
        <p:xfrm>
          <a:off x="2209800" y="5105400"/>
          <a:ext cx="6024138" cy="609600"/>
        </p:xfrm>
        <a:graphic>
          <a:graphicData uri="http://schemas.openxmlformats.org/presentationml/2006/ole">
            <p:oleObj spid="_x0000_s70659" name="Equation" r:id="rId4" imgW="1295400" imgH="228600" progId="Equation.3">
              <p:embed/>
            </p:oleObj>
          </a:graphicData>
        </a:graphic>
      </p:graphicFrame>
    </p:spTree>
    <p:extLst>
      <p:ext uri="{BB962C8B-B14F-4D97-AF65-F5344CB8AC3E}">
        <p14:creationId xmlns:p14="http://schemas.microsoft.com/office/powerpoint/2010/main" xmlns="" val="133184770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648700" cy="1143000"/>
          </a:xfrm>
        </p:spPr>
        <p:txBody>
          <a:bodyPr/>
          <a:lstStyle/>
          <a:p>
            <a:pPr eaLnBrk="1" hangingPunct="1"/>
            <a:endParaRPr lang="ar-SA" b="1"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149</a:t>
            </a:fld>
            <a:endParaRPr lang="en-US" smtClean="0">
              <a:cs typeface="Arial" pitchFamily="34" charset="0"/>
            </a:endParaRPr>
          </a:p>
        </p:txBody>
      </p:sp>
      <p:sp>
        <p:nvSpPr>
          <p:cNvPr id="2" name="Content Placeholder 1"/>
          <p:cNvSpPr>
            <a:spLocks noGrp="1"/>
          </p:cNvSpPr>
          <p:nvPr>
            <p:ph idx="1"/>
          </p:nvPr>
        </p:nvSpPr>
        <p:spPr/>
        <p:txBody>
          <a:bodyPr/>
          <a:lstStyle/>
          <a:p>
            <a:r>
              <a:rPr lang="ar-TN" dirty="0" smtClean="0"/>
              <a:t>مثال:</a:t>
            </a:r>
            <a:endParaRPr lang="fr-FR" dirty="0" smtClean="0"/>
          </a:p>
          <a:p>
            <a:r>
              <a:rPr lang="fr-FR" dirty="0" smtClean="0"/>
              <a:t> </a:t>
            </a:r>
            <a:r>
              <a:rPr lang="ar-TN" dirty="0" smtClean="0"/>
              <a:t>أوجد مفكوك</a:t>
            </a:r>
            <a:r>
              <a:rPr lang="fr-FR" dirty="0" smtClean="0"/>
              <a:t> </a:t>
            </a:r>
            <a:endParaRPr lang="ar-TN" dirty="0" smtClean="0"/>
          </a:p>
          <a:p>
            <a:r>
              <a:rPr lang="ar-TN" dirty="0" smtClean="0"/>
              <a:t>نلاحظ هنا أن الأس ليس 2 وإنما هو 3 لذلك لا تصلح القاعدة</a:t>
            </a:r>
          </a:p>
          <a:p>
            <a:r>
              <a:rPr lang="ar-TN" dirty="0" smtClean="0"/>
              <a:t>السابقة و يتم إجراء الضرب للقوس في نفسه ثلاث مرات أونطبق</a:t>
            </a:r>
          </a:p>
          <a:p>
            <a:r>
              <a:rPr lang="ar-TN" dirty="0" smtClean="0"/>
              <a:t>القاعدة ثم نضرب الناتج في القوس نفسه مرة أخرى</a:t>
            </a:r>
          </a:p>
          <a:p>
            <a:r>
              <a:rPr lang="ar-TN" dirty="0" smtClean="0"/>
              <a:t>وفى حالة الأس أكبر من هذا يكون الأمر أطول وأصعب لذا جاءت</a:t>
            </a:r>
          </a:p>
          <a:p>
            <a:r>
              <a:rPr lang="ar-TN" dirty="0" smtClean="0"/>
              <a:t>نظرية ذات الحدين لتحل لنا هذه المشكلة كما يتضح مما يلى:</a:t>
            </a:r>
          </a:p>
          <a:p>
            <a:pPr marL="0" indent="0" rtl="1"/>
            <a:endParaRPr lang="fr-FR" sz="4000" b="1" dirty="0" smtClean="0"/>
          </a:p>
          <a:p>
            <a:pPr marL="0" indent="0" rtl="1"/>
            <a:endParaRPr lang="fr-FR" sz="4400" b="1" dirty="0" smtClean="0"/>
          </a:p>
        </p:txBody>
      </p:sp>
      <p:graphicFrame>
        <p:nvGraphicFramePr>
          <p:cNvPr id="9" name="Object 8"/>
          <p:cNvGraphicFramePr>
            <a:graphicFrameLocks noChangeAspect="1"/>
          </p:cNvGraphicFramePr>
          <p:nvPr/>
        </p:nvGraphicFramePr>
        <p:xfrm>
          <a:off x="5867400" y="2209800"/>
          <a:ext cx="1828800" cy="496875"/>
        </p:xfrm>
        <a:graphic>
          <a:graphicData uri="http://schemas.openxmlformats.org/presentationml/2006/ole">
            <p:oleObj spid="_x0000_s71682" name="Equation" r:id="rId3" imgW="482391" imgH="228501" progId="Equation.3">
              <p:embed/>
            </p:oleObj>
          </a:graphicData>
        </a:graphic>
      </p:graphicFrame>
      <p:sp>
        <p:nvSpPr>
          <p:cNvPr id="10" name="TextBox 9"/>
          <p:cNvSpPr txBox="1"/>
          <p:nvPr/>
        </p:nvSpPr>
        <p:spPr>
          <a:xfrm>
            <a:off x="5105400" y="2133600"/>
            <a:ext cx="762000" cy="707886"/>
          </a:xfrm>
          <a:prstGeom prst="rect">
            <a:avLst/>
          </a:prstGeom>
          <a:noFill/>
        </p:spPr>
        <p:txBody>
          <a:bodyPr wrap="square" rtlCol="0">
            <a:spAutoFit/>
          </a:bodyPr>
          <a:lstStyle/>
          <a:p>
            <a:r>
              <a:rPr lang="ar-TN" sz="4000" dirty="0" smtClean="0"/>
              <a:t>؟</a:t>
            </a:r>
            <a:endParaRPr lang="en-US" sz="4000"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150</a:t>
            </a:fld>
            <a:endParaRPr lang="en-US" smtClean="0">
              <a:cs typeface="Arial" pitchFamily="34" charset="0"/>
            </a:endParaRPr>
          </a:p>
        </p:txBody>
      </p:sp>
      <p:sp>
        <p:nvSpPr>
          <p:cNvPr id="2" name="Content Placeholder 1"/>
          <p:cNvSpPr>
            <a:spLocks noGrp="1"/>
          </p:cNvSpPr>
          <p:nvPr>
            <p:ph idx="1"/>
          </p:nvPr>
        </p:nvSpPr>
        <p:spPr/>
        <p:txBody>
          <a:bodyPr/>
          <a:lstStyle/>
          <a:p>
            <a:pPr rtl="1"/>
            <a:endParaRPr lang="ar-SA" sz="2800" b="1" dirty="0"/>
          </a:p>
          <a:p>
            <a:pPr rtl="1"/>
            <a:endParaRPr lang="fr-FR" sz="2800" b="1" dirty="0" smtClean="0"/>
          </a:p>
        </p:txBody>
      </p:sp>
      <p:graphicFrame>
        <p:nvGraphicFramePr>
          <p:cNvPr id="3077" name="Object 5"/>
          <p:cNvGraphicFramePr>
            <a:graphicFrameLocks noChangeAspect="1"/>
          </p:cNvGraphicFramePr>
          <p:nvPr/>
        </p:nvGraphicFramePr>
        <p:xfrm>
          <a:off x="838200" y="2244725"/>
          <a:ext cx="8823325" cy="1608138"/>
        </p:xfrm>
        <a:graphic>
          <a:graphicData uri="http://schemas.openxmlformats.org/presentationml/2006/ole">
            <p:oleObj spid="_x0000_s72706" name="Equation" r:id="rId3" imgW="2730500" imgH="482600" progId="Equation.3">
              <p:embed/>
            </p:oleObj>
          </a:graphicData>
        </a:graphic>
      </p:graphicFrame>
      <p:sp>
        <p:nvSpPr>
          <p:cNvPr id="7" name="Title 1"/>
          <p:cNvSpPr>
            <a:spLocks noGrp="1"/>
          </p:cNvSpPr>
          <p:nvPr>
            <p:ph type="title"/>
          </p:nvPr>
        </p:nvSpPr>
        <p:spPr>
          <a:xfrm>
            <a:off x="495300" y="274638"/>
            <a:ext cx="8648700" cy="1143000"/>
          </a:xfrm>
        </p:spPr>
        <p:txBody>
          <a:bodyPr/>
          <a:lstStyle/>
          <a:p>
            <a:pPr eaLnBrk="1" hangingPunct="1"/>
            <a:r>
              <a:rPr lang="ar-TN" dirty="0" smtClean="0"/>
              <a:t>نظرية ذات الحدين</a:t>
            </a:r>
            <a:endParaRPr lang="ar-SA" b="1" dirty="0" smtClean="0">
              <a:solidFill>
                <a:srgbClr val="376092"/>
              </a:solidFill>
              <a:cs typeface="Arial" pitchFamily="34" charset="0"/>
            </a:endParaRPr>
          </a:p>
        </p:txBody>
      </p:sp>
    </p:spTree>
    <p:extLst>
      <p:ext uri="{BB962C8B-B14F-4D97-AF65-F5344CB8AC3E}">
        <p14:creationId xmlns:p14="http://schemas.microsoft.com/office/powerpoint/2010/main" xmlns="" val="91668069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151</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مثال:</a:t>
            </a:r>
            <a:endParaRPr lang="fr-FR" sz="2800" dirty="0" smtClean="0"/>
          </a:p>
          <a:p>
            <a:r>
              <a:rPr lang="fr-FR" sz="2800" dirty="0" smtClean="0"/>
              <a:t> </a:t>
            </a:r>
            <a:r>
              <a:rPr lang="ar-TN" sz="2800" dirty="0" smtClean="0"/>
              <a:t>أوجد مفكوك</a:t>
            </a:r>
            <a:r>
              <a:rPr lang="fr-FR" sz="2800" dirty="0" smtClean="0"/>
              <a:t> </a:t>
            </a:r>
            <a:endParaRPr lang="ar-TN" sz="2800" dirty="0" smtClean="0"/>
          </a:p>
          <a:p>
            <a:r>
              <a:rPr lang="ar-TN" sz="2800" dirty="0" smtClean="0"/>
              <a:t>قيمة</a:t>
            </a:r>
            <a:endParaRPr lang="fr-FR" sz="2800" dirty="0" smtClean="0"/>
          </a:p>
          <a:p>
            <a:endParaRPr lang="fr-FR" sz="2800" dirty="0" smtClean="0"/>
          </a:p>
          <a:p>
            <a:endParaRPr lang="fr-FR" sz="2800" dirty="0" smtClean="0"/>
          </a:p>
          <a:p>
            <a:endParaRPr lang="fr-FR" sz="2800" dirty="0" smtClean="0"/>
          </a:p>
          <a:p>
            <a:endParaRPr lang="fr-FR" sz="2800" dirty="0" smtClean="0"/>
          </a:p>
          <a:p>
            <a:endParaRPr lang="fr-FR" sz="2800" dirty="0" smtClean="0"/>
          </a:p>
          <a:p>
            <a:endParaRPr lang="fr-FR" sz="2800" dirty="0" smtClean="0"/>
          </a:p>
          <a:p>
            <a:endParaRPr lang="en-US" sz="2800" b="1" dirty="0"/>
          </a:p>
        </p:txBody>
      </p:sp>
      <p:graphicFrame>
        <p:nvGraphicFramePr>
          <p:cNvPr id="15" name="Object 14"/>
          <p:cNvGraphicFramePr>
            <a:graphicFrameLocks noChangeAspect="1"/>
          </p:cNvGraphicFramePr>
          <p:nvPr>
            <p:extLst>
              <p:ext uri="{D42A27DB-BD31-4B8C-83A1-F6EECF244321}">
                <p14:modId xmlns:p14="http://schemas.microsoft.com/office/powerpoint/2010/main" xmlns="" val="2418018563"/>
              </p:ext>
            </p:extLst>
          </p:nvPr>
        </p:nvGraphicFramePr>
        <p:xfrm>
          <a:off x="6172200" y="2079486"/>
          <a:ext cx="1828800" cy="496875"/>
        </p:xfrm>
        <a:graphic>
          <a:graphicData uri="http://schemas.openxmlformats.org/presentationml/2006/ole">
            <p:oleObj spid="_x0000_s73730" name="معادلة" r:id="rId3" imgW="482400" imgH="228600" progId="Equation.3">
              <p:embed/>
            </p:oleObj>
          </a:graphicData>
        </a:graphic>
      </p:graphicFrame>
      <p:sp>
        <p:nvSpPr>
          <p:cNvPr id="16" name="TextBox 15"/>
          <p:cNvSpPr txBox="1"/>
          <p:nvPr/>
        </p:nvSpPr>
        <p:spPr>
          <a:xfrm>
            <a:off x="5410200" y="1981200"/>
            <a:ext cx="762000" cy="707886"/>
          </a:xfrm>
          <a:prstGeom prst="rect">
            <a:avLst/>
          </a:prstGeom>
          <a:noFill/>
        </p:spPr>
        <p:txBody>
          <a:bodyPr wrap="square" rtlCol="0">
            <a:spAutoFit/>
          </a:bodyPr>
          <a:lstStyle/>
          <a:p>
            <a:r>
              <a:rPr lang="ar-TN" sz="4000" dirty="0" smtClean="0"/>
              <a:t>؟</a:t>
            </a:r>
            <a:endParaRPr lang="en-US" sz="4000" dirty="0"/>
          </a:p>
        </p:txBody>
      </p:sp>
      <p:graphicFrame>
        <p:nvGraphicFramePr>
          <p:cNvPr id="17" name="Object 16"/>
          <p:cNvGraphicFramePr>
            <a:graphicFrameLocks noChangeAspect="1"/>
          </p:cNvGraphicFramePr>
          <p:nvPr/>
        </p:nvGraphicFramePr>
        <p:xfrm>
          <a:off x="1447800" y="2817812"/>
          <a:ext cx="7391400" cy="2592388"/>
        </p:xfrm>
        <a:graphic>
          <a:graphicData uri="http://schemas.openxmlformats.org/presentationml/2006/ole">
            <p:oleObj spid="_x0000_s73731" name="Equation" r:id="rId4" imgW="1803400" imgH="1219200"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152</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الحد العام لنظرية ذات الحدين هو قيمة</a:t>
            </a:r>
            <a:endParaRPr lang="fr-FR" sz="2800" dirty="0" smtClean="0"/>
          </a:p>
          <a:p>
            <a:endParaRPr lang="fr-FR" sz="2800" dirty="0" smtClean="0"/>
          </a:p>
          <a:p>
            <a:endParaRPr lang="fr-FR" sz="2800" dirty="0" smtClean="0"/>
          </a:p>
          <a:p>
            <a:endParaRPr lang="fr-FR" sz="2800" dirty="0" smtClean="0"/>
          </a:p>
          <a:p>
            <a:r>
              <a:rPr lang="ar-TN" sz="2800" dirty="0" smtClean="0"/>
              <a:t>دائماً       أقل من رتبة الحد بمقدار واحد</a:t>
            </a:r>
            <a:endParaRPr lang="fr-FR" sz="2800" dirty="0" smtClean="0"/>
          </a:p>
          <a:p>
            <a:endParaRPr lang="fr-FR" sz="2800" dirty="0" smtClean="0"/>
          </a:p>
          <a:p>
            <a:endParaRPr lang="fr-FR" sz="2800" dirty="0" smtClean="0"/>
          </a:p>
          <a:p>
            <a:endParaRPr lang="fr-FR" sz="2800" dirty="0" smtClean="0"/>
          </a:p>
          <a:p>
            <a:endParaRPr lang="en-US" sz="2800" b="1" dirty="0"/>
          </a:p>
        </p:txBody>
      </p:sp>
      <p:sp>
        <p:nvSpPr>
          <p:cNvPr id="15" name="Title 1"/>
          <p:cNvSpPr>
            <a:spLocks noGrp="1"/>
          </p:cNvSpPr>
          <p:nvPr>
            <p:ph type="title"/>
          </p:nvPr>
        </p:nvSpPr>
        <p:spPr>
          <a:xfrm>
            <a:off x="495300" y="274638"/>
            <a:ext cx="8648700" cy="1143000"/>
          </a:xfrm>
        </p:spPr>
        <p:txBody>
          <a:bodyPr/>
          <a:lstStyle/>
          <a:p>
            <a:pPr eaLnBrk="1" hangingPunct="1"/>
            <a:r>
              <a:rPr lang="ar-TN" dirty="0" smtClean="0"/>
              <a:t>نظرية ذات الحدين</a:t>
            </a:r>
            <a:endParaRPr lang="ar-SA" b="1" dirty="0" smtClean="0">
              <a:solidFill>
                <a:srgbClr val="376092"/>
              </a:solidFill>
              <a:cs typeface="Arial" pitchFamily="34" charset="0"/>
            </a:endParaRPr>
          </a:p>
        </p:txBody>
      </p:sp>
      <p:graphicFrame>
        <p:nvGraphicFramePr>
          <p:cNvPr id="16" name="Object 15"/>
          <p:cNvGraphicFramePr>
            <a:graphicFrameLocks noChangeAspect="1"/>
          </p:cNvGraphicFramePr>
          <p:nvPr>
            <p:extLst>
              <p:ext uri="{D42A27DB-BD31-4B8C-83A1-F6EECF244321}">
                <p14:modId xmlns:p14="http://schemas.microsoft.com/office/powerpoint/2010/main" xmlns="" val="3801573689"/>
              </p:ext>
            </p:extLst>
          </p:nvPr>
        </p:nvGraphicFramePr>
        <p:xfrm>
          <a:off x="1295400" y="2438400"/>
          <a:ext cx="7704672" cy="722313"/>
        </p:xfrm>
        <a:graphic>
          <a:graphicData uri="http://schemas.openxmlformats.org/presentationml/2006/ole">
            <p:oleObj spid="_x0000_s74754" name="معادلة" r:id="rId3" imgW="2438280" imgH="228600" progId="Equation.3">
              <p:embed/>
            </p:oleObj>
          </a:graphicData>
        </a:graphic>
      </p:graphicFrame>
      <p:graphicFrame>
        <p:nvGraphicFramePr>
          <p:cNvPr id="17" name="Object 16"/>
          <p:cNvGraphicFramePr>
            <a:graphicFrameLocks noChangeAspect="1"/>
          </p:cNvGraphicFramePr>
          <p:nvPr/>
        </p:nvGraphicFramePr>
        <p:xfrm>
          <a:off x="8153400" y="3657600"/>
          <a:ext cx="1081264" cy="457200"/>
        </p:xfrm>
        <a:graphic>
          <a:graphicData uri="http://schemas.openxmlformats.org/presentationml/2006/ole">
            <p:oleObj spid="_x0000_s74755" name="Equation" r:id="rId4" imgW="114102" imgH="126780" progId="Equation.3">
              <p:embed/>
            </p:oleObj>
          </a:graphicData>
        </a:graphic>
      </p:graphicFrame>
    </p:spTree>
    <p:extLst>
      <p:ext uri="{BB962C8B-B14F-4D97-AF65-F5344CB8AC3E}">
        <p14:creationId xmlns:p14="http://schemas.microsoft.com/office/powerpoint/2010/main" xmlns="" val="303324704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153</a:t>
            </a:fld>
            <a:endParaRPr lang="en-US" smtClean="0">
              <a:cs typeface="Arial" pitchFamily="34" charset="0"/>
            </a:endParaRPr>
          </a:p>
        </p:txBody>
      </p:sp>
      <p:sp>
        <p:nvSpPr>
          <p:cNvPr id="2" name="Content Placeholder 1"/>
          <p:cNvSpPr>
            <a:spLocks noGrp="1"/>
          </p:cNvSpPr>
          <p:nvPr>
            <p:ph idx="1"/>
          </p:nvPr>
        </p:nvSpPr>
        <p:spPr/>
        <p:txBody>
          <a:bodyPr/>
          <a:lstStyle/>
          <a:p>
            <a:r>
              <a:rPr lang="fr-FR" sz="2800" dirty="0" smtClean="0"/>
              <a:t> </a:t>
            </a:r>
            <a:r>
              <a:rPr lang="ar-TN" sz="2800" dirty="0" smtClean="0"/>
              <a:t>أوجد مفكوك</a:t>
            </a:r>
            <a:r>
              <a:rPr lang="fr-FR" sz="2800" dirty="0" smtClean="0"/>
              <a:t> </a:t>
            </a:r>
            <a:endParaRPr lang="ar-TN" sz="2800" dirty="0" smtClean="0"/>
          </a:p>
          <a:p>
            <a:r>
              <a:rPr lang="ar-TN" sz="2800" dirty="0" smtClean="0"/>
              <a:t>الحل</a:t>
            </a:r>
            <a:endParaRPr lang="fr-FR" sz="2800" dirty="0" smtClean="0"/>
          </a:p>
          <a:p>
            <a:r>
              <a:rPr lang="ar-TN" sz="2800" dirty="0" smtClean="0"/>
              <a:t>نجد أننا نريد         لذلك</a:t>
            </a:r>
            <a:endParaRPr lang="fr-FR" sz="2800" dirty="0" smtClean="0"/>
          </a:p>
          <a:p>
            <a:endParaRPr lang="fr-FR" sz="2800" b="1" dirty="0" smtClean="0"/>
          </a:p>
        </p:txBody>
      </p:sp>
      <p:graphicFrame>
        <p:nvGraphicFramePr>
          <p:cNvPr id="5124" name="Object 4"/>
          <p:cNvGraphicFramePr>
            <a:graphicFrameLocks noChangeAspect="1"/>
          </p:cNvGraphicFramePr>
          <p:nvPr/>
        </p:nvGraphicFramePr>
        <p:xfrm>
          <a:off x="838200" y="3810000"/>
          <a:ext cx="8448675" cy="685800"/>
        </p:xfrm>
        <a:graphic>
          <a:graphicData uri="http://schemas.openxmlformats.org/presentationml/2006/ole">
            <p:oleObj spid="_x0000_s75778" name="Equation" r:id="rId3" imgW="2501900" imgH="241300" progId="Equation.3">
              <p:embed/>
            </p:oleObj>
          </a:graphicData>
        </a:graphic>
      </p:graphicFrame>
      <p:sp>
        <p:nvSpPr>
          <p:cNvPr id="7" name="Title 1"/>
          <p:cNvSpPr>
            <a:spLocks noGrp="1"/>
          </p:cNvSpPr>
          <p:nvPr>
            <p:ph type="title"/>
          </p:nvPr>
        </p:nvSpPr>
        <p:spPr>
          <a:xfrm>
            <a:off x="495300" y="274638"/>
            <a:ext cx="8648700" cy="1143000"/>
          </a:xfrm>
        </p:spPr>
        <p:txBody>
          <a:bodyPr/>
          <a:lstStyle/>
          <a:p>
            <a:pPr eaLnBrk="1" hangingPunct="1"/>
            <a:r>
              <a:rPr lang="ar-TN" dirty="0" smtClean="0"/>
              <a:t>مثال</a:t>
            </a:r>
            <a:endParaRPr lang="ar-SA" b="1" dirty="0" smtClean="0">
              <a:solidFill>
                <a:srgbClr val="376092"/>
              </a:solidFill>
              <a:cs typeface="Arial" pitchFamily="34" charset="0"/>
            </a:endParaRPr>
          </a:p>
        </p:txBody>
      </p:sp>
      <p:graphicFrame>
        <p:nvGraphicFramePr>
          <p:cNvPr id="10" name="Object 9"/>
          <p:cNvGraphicFramePr>
            <a:graphicFrameLocks noChangeAspect="1"/>
          </p:cNvGraphicFramePr>
          <p:nvPr/>
        </p:nvGraphicFramePr>
        <p:xfrm>
          <a:off x="6172200" y="1546086"/>
          <a:ext cx="1828800" cy="496875"/>
        </p:xfrm>
        <a:graphic>
          <a:graphicData uri="http://schemas.openxmlformats.org/presentationml/2006/ole">
            <p:oleObj spid="_x0000_s75779" name="Equation" r:id="rId4" imgW="482391" imgH="228501" progId="Equation.3">
              <p:embed/>
            </p:oleObj>
          </a:graphicData>
        </a:graphic>
      </p:graphicFrame>
      <p:sp>
        <p:nvSpPr>
          <p:cNvPr id="11" name="TextBox 10"/>
          <p:cNvSpPr txBox="1"/>
          <p:nvPr/>
        </p:nvSpPr>
        <p:spPr>
          <a:xfrm>
            <a:off x="5410200" y="1447800"/>
            <a:ext cx="762000" cy="707886"/>
          </a:xfrm>
          <a:prstGeom prst="rect">
            <a:avLst/>
          </a:prstGeom>
          <a:noFill/>
        </p:spPr>
        <p:txBody>
          <a:bodyPr wrap="square" rtlCol="0">
            <a:spAutoFit/>
          </a:bodyPr>
          <a:lstStyle/>
          <a:p>
            <a:r>
              <a:rPr lang="ar-TN" sz="4000" dirty="0" smtClean="0"/>
              <a:t>؟</a:t>
            </a:r>
            <a:endParaRPr lang="en-US" sz="4000" dirty="0"/>
          </a:p>
        </p:txBody>
      </p:sp>
      <p:graphicFrame>
        <p:nvGraphicFramePr>
          <p:cNvPr id="5126" name="Object 6"/>
          <p:cNvGraphicFramePr>
            <a:graphicFrameLocks noChangeAspect="1"/>
          </p:cNvGraphicFramePr>
          <p:nvPr/>
        </p:nvGraphicFramePr>
        <p:xfrm>
          <a:off x="990600" y="1981200"/>
          <a:ext cx="7704138" cy="722313"/>
        </p:xfrm>
        <a:graphic>
          <a:graphicData uri="http://schemas.openxmlformats.org/presentationml/2006/ole">
            <p:oleObj spid="_x0000_s75780" name="Equation" r:id="rId5" imgW="2438400" imgH="228600" progId="Equation.3">
              <p:embed/>
            </p:oleObj>
          </a:graphicData>
        </a:graphic>
      </p:graphicFrame>
      <p:graphicFrame>
        <p:nvGraphicFramePr>
          <p:cNvPr id="12" name="Object 11"/>
          <p:cNvGraphicFramePr>
            <a:graphicFrameLocks noChangeAspect="1"/>
          </p:cNvGraphicFramePr>
          <p:nvPr/>
        </p:nvGraphicFramePr>
        <p:xfrm>
          <a:off x="7239000" y="2590800"/>
          <a:ext cx="609600" cy="533400"/>
        </p:xfrm>
        <a:graphic>
          <a:graphicData uri="http://schemas.openxmlformats.org/presentationml/2006/ole">
            <p:oleObj spid="_x0000_s75781" name="Equation" r:id="rId6" imgW="215806" imgH="228501" progId="Equation.3">
              <p:embed/>
            </p:oleObj>
          </a:graphicData>
        </a:graphic>
      </p:graphicFrame>
      <p:graphicFrame>
        <p:nvGraphicFramePr>
          <p:cNvPr id="5129" name="Object 9"/>
          <p:cNvGraphicFramePr>
            <a:graphicFrameLocks noChangeAspect="1"/>
          </p:cNvGraphicFramePr>
          <p:nvPr/>
        </p:nvGraphicFramePr>
        <p:xfrm>
          <a:off x="2743200" y="2667000"/>
          <a:ext cx="3505200" cy="474663"/>
        </p:xfrm>
        <a:graphic>
          <a:graphicData uri="http://schemas.openxmlformats.org/presentationml/2006/ole">
            <p:oleObj spid="_x0000_s75782" name="Equation" r:id="rId7" imgW="1002865" imgH="203112" progId="Equation.3">
              <p:embed/>
            </p:oleObj>
          </a:graphicData>
        </a:graphic>
      </p:graphicFrame>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154</a:t>
            </a:fld>
            <a:endParaRPr lang="en-US" smtClean="0">
              <a:cs typeface="Arial" pitchFamily="34" charset="0"/>
            </a:endParaRPr>
          </a:p>
        </p:txBody>
      </p:sp>
      <p:sp>
        <p:nvSpPr>
          <p:cNvPr id="2" name="Content Placeholder 1"/>
          <p:cNvSpPr>
            <a:spLocks noGrp="1"/>
          </p:cNvSpPr>
          <p:nvPr>
            <p:ph idx="1"/>
          </p:nvPr>
        </p:nvSpPr>
        <p:spPr/>
        <p:txBody>
          <a:bodyPr/>
          <a:lstStyle/>
          <a:p>
            <a:r>
              <a:rPr lang="ar-TN" sz="2800" dirty="0" smtClean="0"/>
              <a:t>أوجد الحد الرابع فى مفكوك </a:t>
            </a:r>
          </a:p>
          <a:p>
            <a:endParaRPr lang="ar-TN" sz="2800" dirty="0" smtClean="0"/>
          </a:p>
          <a:p>
            <a:endParaRPr lang="fr-FR" sz="2800" dirty="0" smtClean="0"/>
          </a:p>
          <a:p>
            <a:endParaRPr lang="ar-TN" sz="2800" dirty="0" smtClean="0"/>
          </a:p>
          <a:p>
            <a:r>
              <a:rPr lang="ar-TN" sz="2800" dirty="0" smtClean="0"/>
              <a:t>نجد أننا نريد         لذلك</a:t>
            </a:r>
            <a:endParaRPr lang="fr-FR" sz="2800" dirty="0" smtClean="0"/>
          </a:p>
          <a:p>
            <a:endParaRPr lang="fr-FR" sz="2800" b="1" dirty="0" smtClean="0"/>
          </a:p>
        </p:txBody>
      </p:sp>
      <p:graphicFrame>
        <p:nvGraphicFramePr>
          <p:cNvPr id="5124" name="Object 4"/>
          <p:cNvGraphicFramePr>
            <a:graphicFrameLocks noChangeAspect="1"/>
          </p:cNvGraphicFramePr>
          <p:nvPr/>
        </p:nvGraphicFramePr>
        <p:xfrm>
          <a:off x="623888" y="4267200"/>
          <a:ext cx="8877300" cy="1371600"/>
        </p:xfrm>
        <a:graphic>
          <a:graphicData uri="http://schemas.openxmlformats.org/presentationml/2006/ole">
            <p:oleObj spid="_x0000_s76802" name="Equation" r:id="rId3" imgW="2628900" imgH="482600" progId="Equation.3">
              <p:embed/>
            </p:oleObj>
          </a:graphicData>
        </a:graphic>
      </p:graphicFrame>
      <p:sp>
        <p:nvSpPr>
          <p:cNvPr id="7" name="Title 1"/>
          <p:cNvSpPr>
            <a:spLocks noGrp="1"/>
          </p:cNvSpPr>
          <p:nvPr>
            <p:ph type="title"/>
          </p:nvPr>
        </p:nvSpPr>
        <p:spPr>
          <a:xfrm>
            <a:off x="495300" y="274638"/>
            <a:ext cx="8648700" cy="1143000"/>
          </a:xfrm>
        </p:spPr>
        <p:txBody>
          <a:bodyPr/>
          <a:lstStyle/>
          <a:p>
            <a:pPr eaLnBrk="1" hangingPunct="1"/>
            <a:r>
              <a:rPr lang="ar-TN" dirty="0" smtClean="0"/>
              <a:t>مثال</a:t>
            </a:r>
            <a:endParaRPr lang="ar-SA" b="1" dirty="0" smtClean="0">
              <a:solidFill>
                <a:srgbClr val="376092"/>
              </a:solidFill>
              <a:cs typeface="Arial" pitchFamily="34" charset="0"/>
            </a:endParaRPr>
          </a:p>
        </p:txBody>
      </p:sp>
      <p:graphicFrame>
        <p:nvGraphicFramePr>
          <p:cNvPr id="10" name="Object 9"/>
          <p:cNvGraphicFramePr>
            <a:graphicFrameLocks noChangeAspect="1"/>
          </p:cNvGraphicFramePr>
          <p:nvPr/>
        </p:nvGraphicFramePr>
        <p:xfrm>
          <a:off x="3821112" y="1560512"/>
          <a:ext cx="2503488" cy="496888"/>
        </p:xfrm>
        <a:graphic>
          <a:graphicData uri="http://schemas.openxmlformats.org/presentationml/2006/ole">
            <p:oleObj spid="_x0000_s76803" name="Equation" r:id="rId4" imgW="660400" imgH="228600" progId="Equation.3">
              <p:embed/>
            </p:oleObj>
          </a:graphicData>
        </a:graphic>
      </p:graphicFrame>
      <p:sp>
        <p:nvSpPr>
          <p:cNvPr id="11" name="TextBox 10"/>
          <p:cNvSpPr txBox="1"/>
          <p:nvPr/>
        </p:nvSpPr>
        <p:spPr>
          <a:xfrm>
            <a:off x="2971800" y="1447800"/>
            <a:ext cx="762000" cy="707886"/>
          </a:xfrm>
          <a:prstGeom prst="rect">
            <a:avLst/>
          </a:prstGeom>
          <a:noFill/>
        </p:spPr>
        <p:txBody>
          <a:bodyPr wrap="square" rtlCol="0">
            <a:spAutoFit/>
          </a:bodyPr>
          <a:lstStyle/>
          <a:p>
            <a:r>
              <a:rPr lang="ar-TN" sz="4000" dirty="0" smtClean="0"/>
              <a:t>؟</a:t>
            </a:r>
            <a:endParaRPr lang="en-US" sz="4000" dirty="0"/>
          </a:p>
        </p:txBody>
      </p:sp>
      <p:graphicFrame>
        <p:nvGraphicFramePr>
          <p:cNvPr id="5126" name="Object 6"/>
          <p:cNvGraphicFramePr>
            <a:graphicFrameLocks noChangeAspect="1"/>
          </p:cNvGraphicFramePr>
          <p:nvPr>
            <p:extLst>
              <p:ext uri="{D42A27DB-BD31-4B8C-83A1-F6EECF244321}">
                <p14:modId xmlns:p14="http://schemas.microsoft.com/office/powerpoint/2010/main" xmlns="" val="1521161480"/>
              </p:ext>
            </p:extLst>
          </p:nvPr>
        </p:nvGraphicFramePr>
        <p:xfrm>
          <a:off x="1066800" y="2209800"/>
          <a:ext cx="7704138" cy="722313"/>
        </p:xfrm>
        <a:graphic>
          <a:graphicData uri="http://schemas.openxmlformats.org/presentationml/2006/ole">
            <p:oleObj spid="_x0000_s76804" name="معادلة" r:id="rId5" imgW="2438280" imgH="228600" progId="Equation.3">
              <p:embed/>
            </p:oleObj>
          </a:graphicData>
        </a:graphic>
      </p:graphicFrame>
      <p:graphicFrame>
        <p:nvGraphicFramePr>
          <p:cNvPr id="12" name="Object 11"/>
          <p:cNvGraphicFramePr>
            <a:graphicFrameLocks noChangeAspect="1"/>
          </p:cNvGraphicFramePr>
          <p:nvPr/>
        </p:nvGraphicFramePr>
        <p:xfrm>
          <a:off x="7221538" y="3654425"/>
          <a:ext cx="646112" cy="503238"/>
        </p:xfrm>
        <a:graphic>
          <a:graphicData uri="http://schemas.openxmlformats.org/presentationml/2006/ole">
            <p:oleObj spid="_x0000_s76805" name="Equation" r:id="rId6" imgW="228501" imgH="215806" progId="Equation.3">
              <p:embed/>
            </p:oleObj>
          </a:graphicData>
        </a:graphic>
      </p:graphicFrame>
      <p:graphicFrame>
        <p:nvGraphicFramePr>
          <p:cNvPr id="5129" name="Object 9"/>
          <p:cNvGraphicFramePr>
            <a:graphicFrameLocks noChangeAspect="1"/>
          </p:cNvGraphicFramePr>
          <p:nvPr/>
        </p:nvGraphicFramePr>
        <p:xfrm>
          <a:off x="2743200" y="3581400"/>
          <a:ext cx="3505200" cy="474663"/>
        </p:xfrm>
        <a:graphic>
          <a:graphicData uri="http://schemas.openxmlformats.org/presentationml/2006/ole">
            <p:oleObj spid="_x0000_s76806" name="Equation" r:id="rId7" imgW="1002865" imgH="203112" progId="Equation.3">
              <p:embed/>
            </p:oleObj>
          </a:graphicData>
        </a:graphic>
      </p:graphicFrame>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الحد الأوسط</a:t>
            </a:r>
            <a:endParaRPr lang="en-US" dirty="0"/>
          </a:p>
        </p:txBody>
      </p:sp>
      <p:sp>
        <p:nvSpPr>
          <p:cNvPr id="3" name="Content Placeholder 2"/>
          <p:cNvSpPr>
            <a:spLocks noGrp="1"/>
          </p:cNvSpPr>
          <p:nvPr>
            <p:ph idx="1"/>
          </p:nvPr>
        </p:nvSpPr>
        <p:spPr/>
        <p:txBody>
          <a:bodyPr/>
          <a:lstStyle/>
          <a:p>
            <a:r>
              <a:rPr lang="ar-SA" dirty="0" smtClean="0"/>
              <a:t>يتوقف الحد الأوسط على الأس اذا كان فردى أو زوجى:</a:t>
            </a:r>
          </a:p>
          <a:p>
            <a:r>
              <a:rPr lang="ar-SA" dirty="0" smtClean="0"/>
              <a:t>الأس زوجى يكون رتبة الحد الأوسط =</a:t>
            </a:r>
          </a:p>
          <a:p>
            <a:r>
              <a:rPr lang="ar-SA" dirty="0" smtClean="0"/>
              <a:t>أما اذا كان لدينا الأس فردى يوجد حدان أوسطان رتبتهما هى</a:t>
            </a:r>
            <a:endParaRPr lang="fr-FR" dirty="0" smtClean="0"/>
          </a:p>
          <a:p>
            <a:endParaRPr lang="fr-FR" dirty="0" smtClean="0"/>
          </a:p>
          <a:p>
            <a:r>
              <a:rPr lang="fr-FR" dirty="0" smtClean="0"/>
              <a:t>   </a:t>
            </a:r>
            <a:r>
              <a:rPr lang="ar-SA" dirty="0" smtClean="0"/>
              <a:t>                                       و</a:t>
            </a:r>
            <a:endParaRPr lang="fr-FR" dirty="0" smtClean="0"/>
          </a:p>
          <a:p>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155</a:t>
            </a:fld>
            <a:endParaRPr lang="en-US"/>
          </a:p>
        </p:txBody>
      </p:sp>
      <p:graphicFrame>
        <p:nvGraphicFramePr>
          <p:cNvPr id="5" name="Object 4"/>
          <p:cNvGraphicFramePr>
            <a:graphicFrameLocks noChangeAspect="1"/>
          </p:cNvGraphicFramePr>
          <p:nvPr/>
        </p:nvGraphicFramePr>
        <p:xfrm>
          <a:off x="2667000" y="2133600"/>
          <a:ext cx="1524000" cy="685581"/>
        </p:xfrm>
        <a:graphic>
          <a:graphicData uri="http://schemas.openxmlformats.org/presentationml/2006/ole">
            <p:oleObj spid="_x0000_s77826" name="Equation" r:id="rId3" imgW="368140" imgH="393529" progId="Equation.3">
              <p:embed/>
            </p:oleObj>
          </a:graphicData>
        </a:graphic>
      </p:graphicFrame>
      <p:graphicFrame>
        <p:nvGraphicFramePr>
          <p:cNvPr id="60419" name="Object 3"/>
          <p:cNvGraphicFramePr>
            <a:graphicFrameLocks noChangeAspect="1"/>
          </p:cNvGraphicFramePr>
          <p:nvPr/>
        </p:nvGraphicFramePr>
        <p:xfrm>
          <a:off x="5257800" y="3886200"/>
          <a:ext cx="1366837" cy="685800"/>
        </p:xfrm>
        <a:graphic>
          <a:graphicData uri="http://schemas.openxmlformats.org/presentationml/2006/ole">
            <p:oleObj spid="_x0000_s77827" name="Equation" r:id="rId4" imgW="330057" imgH="393529" progId="Equation.3">
              <p:embed/>
            </p:oleObj>
          </a:graphicData>
        </a:graphic>
      </p:graphicFrame>
      <p:graphicFrame>
        <p:nvGraphicFramePr>
          <p:cNvPr id="60420" name="Object 4"/>
          <p:cNvGraphicFramePr>
            <a:graphicFrameLocks noChangeAspect="1"/>
          </p:cNvGraphicFramePr>
          <p:nvPr/>
        </p:nvGraphicFramePr>
        <p:xfrm>
          <a:off x="3100387" y="3886200"/>
          <a:ext cx="1471613" cy="685800"/>
        </p:xfrm>
        <a:graphic>
          <a:graphicData uri="http://schemas.openxmlformats.org/presentationml/2006/ole">
            <p:oleObj spid="_x0000_s77828" name="Equation" r:id="rId5" imgW="355292" imgH="393359" progId="Equation.3">
              <p:embed/>
            </p:oleObj>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156</a:t>
            </a:fld>
            <a:endParaRPr lang="en-US" smtClean="0">
              <a:cs typeface="Arial" pitchFamily="34" charset="0"/>
            </a:endParaRPr>
          </a:p>
        </p:txBody>
      </p:sp>
      <p:sp>
        <p:nvSpPr>
          <p:cNvPr id="2" name="Content Placeholder 1"/>
          <p:cNvSpPr>
            <a:spLocks noGrp="1"/>
          </p:cNvSpPr>
          <p:nvPr>
            <p:ph idx="1"/>
          </p:nvPr>
        </p:nvSpPr>
        <p:spPr/>
        <p:txBody>
          <a:bodyPr/>
          <a:lstStyle/>
          <a:p>
            <a:r>
              <a:rPr lang="ar-SA" sz="2800" dirty="0" smtClean="0"/>
              <a:t>مثال: أوجد الحد الأوسط فى مفكوك</a:t>
            </a:r>
            <a:endParaRPr lang="fr-FR" sz="2800" dirty="0" smtClean="0"/>
          </a:p>
          <a:p>
            <a:r>
              <a:rPr lang="ar-SA" sz="2800" dirty="0" smtClean="0"/>
              <a:t>الحل</a:t>
            </a:r>
          </a:p>
          <a:p>
            <a:r>
              <a:rPr lang="ar-SA" sz="2800" dirty="0" smtClean="0"/>
              <a:t>رتبة الحد الوسط هى</a:t>
            </a:r>
            <a:endParaRPr lang="ar-TN" sz="2800" b="1" dirty="0" smtClean="0"/>
          </a:p>
          <a:p>
            <a:endParaRPr lang="fr-FR" sz="2800" dirty="0" smtClean="0"/>
          </a:p>
          <a:p>
            <a:r>
              <a:rPr lang="ar-TN" sz="2800" dirty="0" smtClean="0"/>
              <a:t>نجد أننا نريد         لذلك</a:t>
            </a:r>
            <a:endParaRPr lang="fr-FR" sz="2800" dirty="0" smtClean="0"/>
          </a:p>
          <a:p>
            <a:endParaRPr lang="ar-TN" sz="2800" dirty="0" smtClean="0"/>
          </a:p>
          <a:p>
            <a:r>
              <a:rPr lang="ar-TN" sz="2800" b="1" dirty="0" smtClean="0"/>
              <a:t>                               </a:t>
            </a:r>
          </a:p>
          <a:p>
            <a:endParaRPr lang="en-US" sz="2800" b="1" dirty="0"/>
          </a:p>
        </p:txBody>
      </p:sp>
      <p:sp>
        <p:nvSpPr>
          <p:cNvPr id="7" name="Title 1"/>
          <p:cNvSpPr>
            <a:spLocks noGrp="1"/>
          </p:cNvSpPr>
          <p:nvPr>
            <p:ph type="title"/>
          </p:nvPr>
        </p:nvSpPr>
        <p:spPr>
          <a:xfrm>
            <a:off x="495300" y="274638"/>
            <a:ext cx="8648700" cy="1143000"/>
          </a:xfrm>
        </p:spPr>
        <p:txBody>
          <a:bodyPr/>
          <a:lstStyle/>
          <a:p>
            <a:pPr eaLnBrk="1" hangingPunct="1"/>
            <a:r>
              <a:rPr lang="ar-TN" dirty="0" smtClean="0"/>
              <a:t>الحد الأوسط</a:t>
            </a:r>
            <a:endParaRPr lang="ar-SA" b="1" dirty="0" smtClean="0">
              <a:solidFill>
                <a:srgbClr val="376092"/>
              </a:solidFill>
              <a:cs typeface="Arial" pitchFamily="34" charset="0"/>
            </a:endParaRPr>
          </a:p>
        </p:txBody>
      </p:sp>
      <p:graphicFrame>
        <p:nvGraphicFramePr>
          <p:cNvPr id="10" name="Object 9"/>
          <p:cNvGraphicFramePr>
            <a:graphicFrameLocks noChangeAspect="1"/>
          </p:cNvGraphicFramePr>
          <p:nvPr/>
        </p:nvGraphicFramePr>
        <p:xfrm>
          <a:off x="4135439" y="2514600"/>
          <a:ext cx="2570162" cy="762000"/>
        </p:xfrm>
        <a:graphic>
          <a:graphicData uri="http://schemas.openxmlformats.org/presentationml/2006/ole">
            <p:oleObj spid="_x0000_s78850" name="Equation" r:id="rId3" imgW="647419" imgH="393529" progId="Equation.3">
              <p:embed/>
            </p:oleObj>
          </a:graphicData>
        </a:graphic>
      </p:graphicFrame>
      <p:graphicFrame>
        <p:nvGraphicFramePr>
          <p:cNvPr id="8" name="Object 7"/>
          <p:cNvGraphicFramePr>
            <a:graphicFrameLocks noChangeAspect="1"/>
          </p:cNvGraphicFramePr>
          <p:nvPr/>
        </p:nvGraphicFramePr>
        <p:xfrm>
          <a:off x="3200400" y="1600200"/>
          <a:ext cx="2415206" cy="466725"/>
        </p:xfrm>
        <a:graphic>
          <a:graphicData uri="http://schemas.openxmlformats.org/presentationml/2006/ole">
            <p:oleObj spid="_x0000_s78851" name="Equation" r:id="rId4" imgW="533169" imgH="228501" progId="Equation.3">
              <p:embed/>
            </p:oleObj>
          </a:graphicData>
        </a:graphic>
      </p:graphicFrame>
      <p:sp>
        <p:nvSpPr>
          <p:cNvPr id="9" name="TextBox 8"/>
          <p:cNvSpPr txBox="1"/>
          <p:nvPr/>
        </p:nvSpPr>
        <p:spPr>
          <a:xfrm>
            <a:off x="1828800" y="1600200"/>
            <a:ext cx="762000" cy="584775"/>
          </a:xfrm>
          <a:prstGeom prst="rect">
            <a:avLst/>
          </a:prstGeom>
          <a:noFill/>
        </p:spPr>
        <p:txBody>
          <a:bodyPr wrap="square" rtlCol="0">
            <a:spAutoFit/>
          </a:bodyPr>
          <a:lstStyle/>
          <a:p>
            <a:r>
              <a:rPr lang="ar-TN" sz="3200" dirty="0" smtClean="0"/>
              <a:t>؟</a:t>
            </a:r>
            <a:endParaRPr lang="en-US" sz="3200" dirty="0"/>
          </a:p>
        </p:txBody>
      </p:sp>
      <p:graphicFrame>
        <p:nvGraphicFramePr>
          <p:cNvPr id="46087" name="Object 7"/>
          <p:cNvGraphicFramePr>
            <a:graphicFrameLocks noChangeAspect="1"/>
          </p:cNvGraphicFramePr>
          <p:nvPr/>
        </p:nvGraphicFramePr>
        <p:xfrm>
          <a:off x="7239000" y="3643313"/>
          <a:ext cx="611188" cy="531812"/>
        </p:xfrm>
        <a:graphic>
          <a:graphicData uri="http://schemas.openxmlformats.org/presentationml/2006/ole">
            <p:oleObj spid="_x0000_s78852" name="Equation" r:id="rId5" imgW="215806" imgH="228501" progId="Equation.3">
              <p:embed/>
            </p:oleObj>
          </a:graphicData>
        </a:graphic>
      </p:graphicFrame>
      <p:graphicFrame>
        <p:nvGraphicFramePr>
          <p:cNvPr id="46088" name="Object 8"/>
          <p:cNvGraphicFramePr>
            <a:graphicFrameLocks noChangeAspect="1"/>
          </p:cNvGraphicFramePr>
          <p:nvPr/>
        </p:nvGraphicFramePr>
        <p:xfrm>
          <a:off x="2678113" y="3640138"/>
          <a:ext cx="3636962" cy="474662"/>
        </p:xfrm>
        <a:graphic>
          <a:graphicData uri="http://schemas.openxmlformats.org/presentationml/2006/ole">
            <p:oleObj spid="_x0000_s78853" name="Equation" r:id="rId6" imgW="1040948" imgH="203112" progId="Equation.3">
              <p:embed/>
            </p:oleObj>
          </a:graphicData>
        </a:graphic>
      </p:graphicFrame>
      <p:graphicFrame>
        <p:nvGraphicFramePr>
          <p:cNvPr id="46089" name="Object 9"/>
          <p:cNvGraphicFramePr>
            <a:graphicFrameLocks noChangeAspect="1"/>
          </p:cNvGraphicFramePr>
          <p:nvPr/>
        </p:nvGraphicFramePr>
        <p:xfrm>
          <a:off x="1223963" y="4419600"/>
          <a:ext cx="7675562" cy="1371600"/>
        </p:xfrm>
        <a:graphic>
          <a:graphicData uri="http://schemas.openxmlformats.org/presentationml/2006/ole">
            <p:oleObj spid="_x0000_s78854" name="Equation" r:id="rId7" imgW="2273300" imgH="482600" progId="Equation.3">
              <p:embed/>
            </p:oleObj>
          </a:graphicData>
        </a:graphic>
      </p:graphicFrame>
    </p:spTree>
    <p:extLst>
      <p:ext uri="{BB962C8B-B14F-4D97-AF65-F5344CB8AC3E}">
        <p14:creationId xmlns:p14="http://schemas.microsoft.com/office/powerpoint/2010/main" xmlns="" val="79251410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TN" dirty="0" smtClean="0"/>
              <a:t>تمارين</a:t>
            </a:r>
            <a:endParaRPr lang="en-US" dirty="0"/>
          </a:p>
        </p:txBody>
      </p:sp>
      <p:sp>
        <p:nvSpPr>
          <p:cNvPr id="3" name="Content Placeholder 2"/>
          <p:cNvSpPr>
            <a:spLocks noGrp="1"/>
          </p:cNvSpPr>
          <p:nvPr>
            <p:ph idx="1"/>
          </p:nvPr>
        </p:nvSpPr>
        <p:spPr/>
        <p:txBody>
          <a:bodyPr/>
          <a:lstStyle/>
          <a:p>
            <a:r>
              <a:rPr lang="ar-SA" dirty="0" smtClean="0"/>
              <a:t>- أوجد الحد السادس فى مفكوك                   ؟</a:t>
            </a:r>
            <a:r>
              <a:rPr lang="fr-FR" dirty="0" smtClean="0">
                <a:latin typeface="Arial" pitchFamily="34" charset="0"/>
                <a:cs typeface="Arial" pitchFamily="34" charset="0"/>
              </a:rPr>
              <a:t>1</a:t>
            </a:r>
            <a:endParaRPr lang="ar-SA" dirty="0" smtClean="0">
              <a:latin typeface="Arial" pitchFamily="34" charset="0"/>
              <a:cs typeface="Arial" pitchFamily="34" charset="0"/>
            </a:endParaRPr>
          </a:p>
          <a:p>
            <a:endParaRPr lang="ar-SA" sz="1050" dirty="0" smtClean="0"/>
          </a:p>
          <a:p>
            <a:r>
              <a:rPr lang="ar-SA" dirty="0" smtClean="0"/>
              <a:t>2 - أوجد الحد الأوسط فى مفكوك                  ؟</a:t>
            </a:r>
          </a:p>
          <a:p>
            <a:endParaRPr lang="ar-SA" sz="1050" dirty="0" smtClean="0"/>
          </a:p>
          <a:p>
            <a:r>
              <a:rPr lang="ar-SA" b="1" dirty="0" smtClean="0"/>
              <a:t>؟</a:t>
            </a:r>
          </a:p>
          <a:p>
            <a:endParaRPr lang="ar-SA" sz="1050" b="1" dirty="0" smtClean="0"/>
          </a:p>
          <a:p>
            <a:r>
              <a:rPr lang="ar-SA" b="1" dirty="0"/>
              <a:t>3</a:t>
            </a:r>
            <a:r>
              <a:rPr lang="ar-SA" b="1" dirty="0" smtClean="0"/>
              <a:t> - أوجد مفكوك المقدار                             ؟</a:t>
            </a:r>
            <a:endParaRPr lang="fr-FR" dirty="0" smtClean="0"/>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157</a:t>
            </a:fld>
            <a:endParaRPr lang="en-US"/>
          </a:p>
        </p:txBody>
      </p:sp>
      <p:graphicFrame>
        <p:nvGraphicFramePr>
          <p:cNvPr id="6" name="Object 5"/>
          <p:cNvGraphicFramePr>
            <a:graphicFrameLocks noChangeAspect="1"/>
          </p:cNvGraphicFramePr>
          <p:nvPr/>
        </p:nvGraphicFramePr>
        <p:xfrm>
          <a:off x="3352800" y="1600200"/>
          <a:ext cx="1752600" cy="532453"/>
        </p:xfrm>
        <a:graphic>
          <a:graphicData uri="http://schemas.openxmlformats.org/presentationml/2006/ole">
            <p:oleObj spid="_x0000_s79874" name="Equation" r:id="rId3" imgW="520474" imgH="241195" progId="Equation.3">
              <p:embed/>
            </p:oleObj>
          </a:graphicData>
        </a:graphic>
      </p:graphicFrame>
      <p:graphicFrame>
        <p:nvGraphicFramePr>
          <p:cNvPr id="53252" name="Object 4"/>
          <p:cNvGraphicFramePr>
            <a:graphicFrameLocks noChangeAspect="1"/>
          </p:cNvGraphicFramePr>
          <p:nvPr/>
        </p:nvGraphicFramePr>
        <p:xfrm>
          <a:off x="3057525" y="2362200"/>
          <a:ext cx="1962150" cy="555625"/>
        </p:xfrm>
        <a:graphic>
          <a:graphicData uri="http://schemas.openxmlformats.org/presentationml/2006/ole">
            <p:oleObj spid="_x0000_s79875" name="Equation" r:id="rId4" imgW="558558" imgH="241195" progId="Equation.3">
              <p:embed/>
            </p:oleObj>
          </a:graphicData>
        </a:graphic>
      </p:graphicFrame>
      <p:graphicFrame>
        <p:nvGraphicFramePr>
          <p:cNvPr id="53255" name="Object 7"/>
          <p:cNvGraphicFramePr>
            <a:graphicFrameLocks noChangeAspect="1"/>
          </p:cNvGraphicFramePr>
          <p:nvPr/>
        </p:nvGraphicFramePr>
        <p:xfrm>
          <a:off x="1270000" y="3622675"/>
          <a:ext cx="1778000" cy="1082675"/>
        </p:xfrm>
        <a:graphic>
          <a:graphicData uri="http://schemas.openxmlformats.org/presentationml/2006/ole">
            <p:oleObj spid="_x0000_s79876" name="Equation" r:id="rId5" imgW="622030" imgH="469696" progId="Equation.3">
              <p:embed/>
            </p:oleObj>
          </a:graphicData>
        </a:graphic>
      </p:graphicFrame>
      <p:graphicFrame>
        <p:nvGraphicFramePr>
          <p:cNvPr id="53256" name="Object 8"/>
          <p:cNvGraphicFramePr>
            <a:graphicFrameLocks noChangeAspect="1"/>
          </p:cNvGraphicFramePr>
          <p:nvPr/>
        </p:nvGraphicFramePr>
        <p:xfrm>
          <a:off x="3305175" y="4724400"/>
          <a:ext cx="2230438" cy="555625"/>
        </p:xfrm>
        <a:graphic>
          <a:graphicData uri="http://schemas.openxmlformats.org/presentationml/2006/ole">
            <p:oleObj spid="_x0000_s79877" name="Equation" r:id="rId6" imgW="634725" imgH="241195" progId="Equation.3">
              <p:embed/>
            </p:oleObj>
          </a:graphicData>
        </a:graphic>
      </p:graphicFrame>
      <p:graphicFrame>
        <p:nvGraphicFramePr>
          <p:cNvPr id="53258" name="Object 10"/>
          <p:cNvGraphicFramePr>
            <a:graphicFrameLocks noChangeAspect="1"/>
          </p:cNvGraphicFramePr>
          <p:nvPr/>
        </p:nvGraphicFramePr>
        <p:xfrm>
          <a:off x="4562475" y="4044950"/>
          <a:ext cx="598488" cy="446088"/>
        </p:xfrm>
        <a:graphic>
          <a:graphicData uri="http://schemas.openxmlformats.org/presentationml/2006/ole">
            <p:oleObj spid="_x0000_s79878" name="Equation" r:id="rId7" imgW="177569" imgH="202936" progId="Equation.3">
              <p:embed/>
            </p:oleObj>
          </a:graphicData>
        </a:graphic>
      </p:graphicFrame>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a:t>
            </a:r>
            <a:r>
              <a:rPr lang="ar-SA" b="1" dirty="0">
                <a:solidFill>
                  <a:srgbClr val="C00000"/>
                </a:solidFill>
                <a:cs typeface="Arial" pitchFamily="34" charset="0"/>
              </a:rPr>
              <a:t> </a:t>
            </a:r>
            <a:r>
              <a:rPr lang="ar-SA" b="1" dirty="0" smtClean="0">
                <a:solidFill>
                  <a:srgbClr val="C00000"/>
                </a:solidFill>
                <a:cs typeface="Arial" pitchFamily="34" charset="0"/>
              </a:rPr>
              <a:t>10</a:t>
            </a:r>
            <a:endParaRPr lang="en-US" b="1" dirty="0" smtClean="0">
              <a:solidFill>
                <a:srgbClr val="C00000"/>
              </a:solidFill>
              <a:cs typeface="Arial" pitchFamily="34" charset="0"/>
            </a:endParaRPr>
          </a:p>
        </p:txBody>
      </p:sp>
      <p:sp>
        <p:nvSpPr>
          <p:cNvPr id="5123"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4000" b="1" smtClean="0">
                <a:solidFill>
                  <a:srgbClr val="FF0000"/>
                </a:solidFill>
                <a:cs typeface="Arial" pitchFamily="34" charset="0"/>
              </a:rPr>
              <a:t>الدوال الاسية واللوغاريتمية والمثلثية</a:t>
            </a:r>
          </a:p>
          <a:p>
            <a:pPr rtl="1" eaLnBrk="1" hangingPunct="1">
              <a:lnSpc>
                <a:spcPct val="150000"/>
              </a:lnSpc>
            </a:pPr>
            <a:endParaRPr lang="en-US" sz="4000" b="1" smtClean="0">
              <a:solidFill>
                <a:srgbClr val="FF0000"/>
              </a:solidFill>
              <a:cs typeface="Arial" pitchFamily="34" charset="0"/>
            </a:endParaRPr>
          </a:p>
        </p:txBody>
      </p:sp>
    </p:spTree>
    <p:extLst>
      <p:ext uri="{BB962C8B-B14F-4D97-AF65-F5344CB8AC3E}">
        <p14:creationId xmlns:p14="http://schemas.microsoft.com/office/powerpoint/2010/main" xmlns="" val="28401593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الدالة الاسية:</a:t>
            </a:r>
            <a:endParaRPr lang="en-US" sz="40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أي دالة من النوع                       تسمى دالة </a:t>
            </a:r>
            <a:r>
              <a:rPr lang="ar-SA" sz="3000" dirty="0" err="1" smtClean="0"/>
              <a:t>أسية</a:t>
            </a:r>
            <a:r>
              <a:rPr lang="ar-SA" sz="3000" dirty="0" smtClean="0"/>
              <a:t> .   </a:t>
            </a:r>
          </a:p>
          <a:p>
            <a:pPr rtl="1">
              <a:defRPr/>
            </a:pPr>
            <a:r>
              <a:rPr lang="ar-SA" sz="3000" dirty="0" smtClean="0"/>
              <a:t>حيث </a:t>
            </a:r>
            <a:r>
              <a:rPr lang="en-US" sz="3000" dirty="0" smtClean="0"/>
              <a:t>a</a:t>
            </a:r>
            <a:r>
              <a:rPr lang="ar-SA" sz="3000" dirty="0" smtClean="0"/>
              <a:t> عدد </a:t>
            </a:r>
            <a:r>
              <a:rPr lang="ar-SA" sz="3000" dirty="0" err="1" smtClean="0"/>
              <a:t>حقيقي</a:t>
            </a:r>
            <a:r>
              <a:rPr lang="ar-SA" sz="3000" dirty="0" smtClean="0"/>
              <a:t> موجب. يسمى </a:t>
            </a:r>
            <a:r>
              <a:rPr lang="en-US" sz="3000" dirty="0" smtClean="0"/>
              <a:t>a</a:t>
            </a:r>
            <a:r>
              <a:rPr lang="ar-SA" sz="3000" dirty="0" smtClean="0"/>
              <a:t>: الأساس ، </a:t>
            </a:r>
            <a:r>
              <a:rPr lang="en-US" sz="3000" dirty="0" smtClean="0"/>
              <a:t>x</a:t>
            </a:r>
            <a:r>
              <a:rPr lang="ar-SA" sz="3000" dirty="0" smtClean="0"/>
              <a:t>: الأس.</a:t>
            </a:r>
          </a:p>
          <a:p>
            <a:pPr rtl="1">
              <a:defRPr/>
            </a:pPr>
            <a:r>
              <a:rPr lang="ar-SA" sz="3000" dirty="0" smtClean="0"/>
              <a:t>حيث أن مجالها الأعداد الحقيقية                   ، ومجالها المقابل </a:t>
            </a:r>
          </a:p>
          <a:p>
            <a:pPr rtl="1">
              <a:defRPr/>
            </a:pPr>
            <a:r>
              <a:rPr lang="ar-SA" sz="3000" dirty="0" smtClean="0"/>
              <a:t>الأعداد الحقيقية الموجبة               .أي</a:t>
            </a:r>
          </a:p>
          <a:p>
            <a:pPr marL="514350" indent="-514350" rtl="1">
              <a:defRPr/>
            </a:pPr>
            <a:r>
              <a:rPr lang="ar-SA" sz="3000" dirty="0" smtClean="0">
                <a:solidFill>
                  <a:srgbClr val="FF0000"/>
                </a:solidFill>
              </a:rPr>
              <a:t>  أمثلة:       </a:t>
            </a: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6151" name="Object 4"/>
          <p:cNvGraphicFramePr>
            <a:graphicFrameLocks noChangeAspect="1"/>
          </p:cNvGraphicFramePr>
          <p:nvPr>
            <p:extLst>
              <p:ext uri="{D42A27DB-BD31-4B8C-83A1-F6EECF244321}">
                <p14:modId xmlns:p14="http://schemas.microsoft.com/office/powerpoint/2010/main" xmlns="" val="3711534466"/>
              </p:ext>
            </p:extLst>
          </p:nvPr>
        </p:nvGraphicFramePr>
        <p:xfrm>
          <a:off x="2060575" y="3124200"/>
          <a:ext cx="2282825" cy="444500"/>
        </p:xfrm>
        <a:graphic>
          <a:graphicData uri="http://schemas.openxmlformats.org/presentationml/2006/ole">
            <p:oleObj spid="_x0000_s80898" name="Equation" r:id="rId3" imgW="723586" imgH="228501" progId="Equation.3">
              <p:embed/>
            </p:oleObj>
          </a:graphicData>
        </a:graphic>
      </p:graphicFrame>
      <p:graphicFrame>
        <p:nvGraphicFramePr>
          <p:cNvPr id="6152" name="Object 13"/>
          <p:cNvGraphicFramePr>
            <a:graphicFrameLocks noChangeAspect="1"/>
          </p:cNvGraphicFramePr>
          <p:nvPr>
            <p:extLst>
              <p:ext uri="{D42A27DB-BD31-4B8C-83A1-F6EECF244321}">
                <p14:modId xmlns:p14="http://schemas.microsoft.com/office/powerpoint/2010/main" xmlns="" val="4193700126"/>
              </p:ext>
            </p:extLst>
          </p:nvPr>
        </p:nvGraphicFramePr>
        <p:xfrm>
          <a:off x="495300" y="4267200"/>
          <a:ext cx="8839200" cy="1066800"/>
        </p:xfrm>
        <a:graphic>
          <a:graphicData uri="http://schemas.openxmlformats.org/presentationml/2006/ole">
            <p:oleObj spid="_x0000_s80899" name="معادلة" r:id="rId4" imgW="2958840" imgH="469800" progId="Equation.3">
              <p:embed/>
            </p:oleObj>
          </a:graphicData>
        </a:graphic>
      </p:graphicFrame>
      <p:graphicFrame>
        <p:nvGraphicFramePr>
          <p:cNvPr id="6153" name="Object 11"/>
          <p:cNvGraphicFramePr>
            <a:graphicFrameLocks noChangeAspect="1"/>
          </p:cNvGraphicFramePr>
          <p:nvPr>
            <p:extLst>
              <p:ext uri="{D42A27DB-BD31-4B8C-83A1-F6EECF244321}">
                <p14:modId xmlns:p14="http://schemas.microsoft.com/office/powerpoint/2010/main" xmlns="" val="2237222156"/>
              </p:ext>
            </p:extLst>
          </p:nvPr>
        </p:nvGraphicFramePr>
        <p:xfrm>
          <a:off x="5216525" y="1371600"/>
          <a:ext cx="1717675" cy="596900"/>
        </p:xfrm>
        <a:graphic>
          <a:graphicData uri="http://schemas.openxmlformats.org/presentationml/2006/ole">
            <p:oleObj spid="_x0000_s80900" name="Equation" r:id="rId5" imgW="419100" imgH="228600" progId="Equation.3">
              <p:embed/>
            </p:oleObj>
          </a:graphicData>
        </a:graphic>
      </p:graphicFrame>
      <p:graphicFrame>
        <p:nvGraphicFramePr>
          <p:cNvPr id="8" name="Object 11"/>
          <p:cNvGraphicFramePr>
            <a:graphicFrameLocks noChangeAspect="1"/>
          </p:cNvGraphicFramePr>
          <p:nvPr>
            <p:extLst>
              <p:ext uri="{D42A27DB-BD31-4B8C-83A1-F6EECF244321}">
                <p14:modId xmlns:p14="http://schemas.microsoft.com/office/powerpoint/2010/main" xmlns="" val="431870867"/>
              </p:ext>
            </p:extLst>
          </p:nvPr>
        </p:nvGraphicFramePr>
        <p:xfrm>
          <a:off x="3557587" y="2516187"/>
          <a:ext cx="2081213" cy="531813"/>
        </p:xfrm>
        <a:graphic>
          <a:graphicData uri="http://schemas.openxmlformats.org/presentationml/2006/ole">
            <p:oleObj spid="_x0000_s80901" name="معادلة" r:id="rId6" imgW="507960" imgH="203040" progId="Equation.3">
              <p:embed/>
            </p:oleObj>
          </a:graphicData>
        </a:graphic>
      </p:graphicFrame>
      <p:graphicFrame>
        <p:nvGraphicFramePr>
          <p:cNvPr id="10" name="Object 11"/>
          <p:cNvGraphicFramePr>
            <a:graphicFrameLocks noChangeAspect="1"/>
          </p:cNvGraphicFramePr>
          <p:nvPr>
            <p:extLst>
              <p:ext uri="{D42A27DB-BD31-4B8C-83A1-F6EECF244321}">
                <p14:modId xmlns:p14="http://schemas.microsoft.com/office/powerpoint/2010/main" xmlns="" val="2220859993"/>
              </p:ext>
            </p:extLst>
          </p:nvPr>
        </p:nvGraphicFramePr>
        <p:xfrm>
          <a:off x="4940300" y="3049588"/>
          <a:ext cx="1612900" cy="531812"/>
        </p:xfrm>
        <a:graphic>
          <a:graphicData uri="http://schemas.openxmlformats.org/presentationml/2006/ole">
            <p:oleObj spid="_x0000_s80902" name="معادلة" r:id="rId7" imgW="393480" imgH="203040" progId="Equation.3">
              <p:embed/>
            </p:oleObj>
          </a:graphicData>
        </a:graphic>
      </p:graphicFrame>
    </p:spTree>
    <p:extLst>
      <p:ext uri="{BB962C8B-B14F-4D97-AF65-F5344CB8AC3E}">
        <p14:creationId xmlns:p14="http://schemas.microsoft.com/office/powerpoint/2010/main" xmlns="" val="1638007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الدالة اللوغاريتمية: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3000" dirty="0" smtClean="0"/>
              <a:t>إذا كان                       فان الدالة </a:t>
            </a:r>
            <a:r>
              <a:rPr lang="ar-SA" sz="3000" dirty="0" err="1" smtClean="0"/>
              <a:t>الاسية</a:t>
            </a:r>
            <a:r>
              <a:rPr lang="ar-SA" sz="3000" dirty="0" smtClean="0"/>
              <a:t>              لها معكوس</a:t>
            </a:r>
          </a:p>
          <a:p>
            <a:pPr marL="514350" indent="-514350" rtl="1">
              <a:defRPr/>
            </a:pPr>
            <a:r>
              <a:rPr lang="ar-SA" sz="3000" dirty="0" smtClean="0"/>
              <a:t>يرمز لها  بالرمز               تسمى الدالة اللوغاريتمية ، حيث</a:t>
            </a:r>
          </a:p>
          <a:p>
            <a:pPr marL="514350" indent="-514350" rtl="1">
              <a:defRPr/>
            </a:pPr>
            <a:r>
              <a:rPr lang="ar-SA" sz="3000" dirty="0" smtClean="0"/>
              <a:t>وتقرأ  لوغاريتم       للأساس     .</a:t>
            </a:r>
          </a:p>
          <a:p>
            <a:pPr marL="514350" indent="-514350" rtl="1">
              <a:defRPr/>
            </a:pPr>
            <a:r>
              <a:rPr lang="ar-SA" sz="3000" dirty="0" smtClean="0"/>
              <a:t>حيث أن مجالها الأعداد الحقيقية الموجبة              ، ومجالها المقابل</a:t>
            </a:r>
          </a:p>
          <a:p>
            <a:pPr marL="514350" indent="-514350" rtl="1">
              <a:defRPr/>
            </a:pPr>
            <a:r>
              <a:rPr lang="ar-SA" sz="3000" dirty="0" smtClean="0"/>
              <a:t>الأعداد الحقيقية                   . أي </a:t>
            </a:r>
          </a:p>
          <a:p>
            <a:pPr marL="514350" indent="-514350" rtl="1">
              <a:defRPr/>
            </a:pPr>
            <a:r>
              <a:rPr lang="ar-SA" sz="3000" dirty="0" smtClean="0">
                <a:solidFill>
                  <a:srgbClr val="FF0000"/>
                </a:solidFill>
              </a:rPr>
              <a:t>أمثلة:</a:t>
            </a:r>
          </a:p>
          <a:p>
            <a:pPr marL="514350" indent="-514350"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7175" name="Object 11"/>
          <p:cNvGraphicFramePr>
            <a:graphicFrameLocks noChangeAspect="1"/>
          </p:cNvGraphicFramePr>
          <p:nvPr/>
        </p:nvGraphicFramePr>
        <p:xfrm>
          <a:off x="6219825" y="1447800"/>
          <a:ext cx="2116138" cy="395288"/>
        </p:xfrm>
        <a:graphic>
          <a:graphicData uri="http://schemas.openxmlformats.org/presentationml/2006/ole">
            <p:oleObj spid="_x0000_s81922" name="Equation" r:id="rId3" imgW="901309" imgH="203112" progId="Equation.3">
              <p:embed/>
            </p:oleObj>
          </a:graphicData>
        </a:graphic>
      </p:graphicFrame>
      <p:graphicFrame>
        <p:nvGraphicFramePr>
          <p:cNvPr id="7176" name="Object 12"/>
          <p:cNvGraphicFramePr>
            <a:graphicFrameLocks noChangeAspect="1"/>
          </p:cNvGraphicFramePr>
          <p:nvPr/>
        </p:nvGraphicFramePr>
        <p:xfrm>
          <a:off x="2892425" y="1447800"/>
          <a:ext cx="984250" cy="444500"/>
        </p:xfrm>
        <a:graphic>
          <a:graphicData uri="http://schemas.openxmlformats.org/presentationml/2006/ole">
            <p:oleObj spid="_x0000_s81923" name="Equation" r:id="rId4" imgW="419100" imgH="228600" progId="Equation.3">
              <p:embed/>
            </p:oleObj>
          </a:graphicData>
        </a:graphic>
      </p:graphicFrame>
      <p:graphicFrame>
        <p:nvGraphicFramePr>
          <p:cNvPr id="7177" name="Object 14"/>
          <p:cNvGraphicFramePr>
            <a:graphicFrameLocks noChangeAspect="1"/>
          </p:cNvGraphicFramePr>
          <p:nvPr/>
        </p:nvGraphicFramePr>
        <p:xfrm>
          <a:off x="5865813" y="1919288"/>
          <a:ext cx="1296987" cy="504825"/>
        </p:xfrm>
        <a:graphic>
          <a:graphicData uri="http://schemas.openxmlformats.org/presentationml/2006/ole">
            <p:oleObj spid="_x0000_s81924" name="Equation" r:id="rId5" imgW="647700" imgH="228600" progId="Equation.3">
              <p:embed/>
            </p:oleObj>
          </a:graphicData>
        </a:graphic>
      </p:graphicFrame>
      <p:graphicFrame>
        <p:nvGraphicFramePr>
          <p:cNvPr id="7178" name="Object 7"/>
          <p:cNvGraphicFramePr>
            <a:graphicFrameLocks noChangeAspect="1"/>
          </p:cNvGraphicFramePr>
          <p:nvPr>
            <p:extLst>
              <p:ext uri="{D42A27DB-BD31-4B8C-83A1-F6EECF244321}">
                <p14:modId xmlns:p14="http://schemas.microsoft.com/office/powerpoint/2010/main" xmlns="" val="1792043350"/>
              </p:ext>
            </p:extLst>
          </p:nvPr>
        </p:nvGraphicFramePr>
        <p:xfrm>
          <a:off x="5414963" y="2673350"/>
          <a:ext cx="376237" cy="298450"/>
        </p:xfrm>
        <a:graphic>
          <a:graphicData uri="http://schemas.openxmlformats.org/presentationml/2006/ole">
            <p:oleObj spid="_x0000_s81925" name="Equation" r:id="rId6" imgW="126835" imgH="139518" progId="Equation.3">
              <p:embed/>
            </p:oleObj>
          </a:graphicData>
        </a:graphic>
      </p:graphicFrame>
      <p:graphicFrame>
        <p:nvGraphicFramePr>
          <p:cNvPr id="7179" name="Object 16"/>
          <p:cNvGraphicFramePr>
            <a:graphicFrameLocks noChangeAspect="1"/>
          </p:cNvGraphicFramePr>
          <p:nvPr>
            <p:extLst>
              <p:ext uri="{D42A27DB-BD31-4B8C-83A1-F6EECF244321}">
                <p14:modId xmlns:p14="http://schemas.microsoft.com/office/powerpoint/2010/main" xmlns="" val="305749453"/>
              </p:ext>
            </p:extLst>
          </p:nvPr>
        </p:nvGraphicFramePr>
        <p:xfrm>
          <a:off x="6904038" y="2611438"/>
          <a:ext cx="334962" cy="360362"/>
        </p:xfrm>
        <a:graphic>
          <a:graphicData uri="http://schemas.openxmlformats.org/presentationml/2006/ole">
            <p:oleObj spid="_x0000_s81926" name="Equation" r:id="rId7" imgW="139579" imgH="164957" progId="Equation.3">
              <p:embed/>
            </p:oleObj>
          </a:graphicData>
        </a:graphic>
      </p:graphicFrame>
      <p:sp>
        <p:nvSpPr>
          <p:cNvPr id="2066" name="Rectangle 18"/>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7181" name="Object 4"/>
          <p:cNvGraphicFramePr>
            <a:graphicFrameLocks noChangeAspect="1"/>
          </p:cNvGraphicFramePr>
          <p:nvPr>
            <p:extLst>
              <p:ext uri="{D42A27DB-BD31-4B8C-83A1-F6EECF244321}">
                <p14:modId xmlns:p14="http://schemas.microsoft.com/office/powerpoint/2010/main" xmlns="" val="500891959"/>
              </p:ext>
            </p:extLst>
          </p:nvPr>
        </p:nvGraphicFramePr>
        <p:xfrm>
          <a:off x="2173287" y="3657600"/>
          <a:ext cx="2855913" cy="444500"/>
        </p:xfrm>
        <a:graphic>
          <a:graphicData uri="http://schemas.openxmlformats.org/presentationml/2006/ole">
            <p:oleObj spid="_x0000_s81927" name="Equation" r:id="rId8" imgW="736600" imgH="228600" progId="Equation.3">
              <p:embed/>
            </p:oleObj>
          </a:graphicData>
        </a:graphic>
      </p:graphicFrame>
      <p:graphicFrame>
        <p:nvGraphicFramePr>
          <p:cNvPr id="7182" name="Object 19"/>
          <p:cNvGraphicFramePr>
            <a:graphicFrameLocks noChangeAspect="1"/>
          </p:cNvGraphicFramePr>
          <p:nvPr/>
        </p:nvGraphicFramePr>
        <p:xfrm>
          <a:off x="836613" y="1981200"/>
          <a:ext cx="839787" cy="504825"/>
        </p:xfrm>
        <a:graphic>
          <a:graphicData uri="http://schemas.openxmlformats.org/presentationml/2006/ole">
            <p:oleObj spid="_x0000_s81928" name="Equation" r:id="rId9" imgW="419100" imgH="228600" progId="Equation.3">
              <p:embed/>
            </p:oleObj>
          </a:graphicData>
        </a:graphic>
      </p:graphicFrame>
      <p:graphicFrame>
        <p:nvGraphicFramePr>
          <p:cNvPr id="7183" name="Object 13"/>
          <p:cNvGraphicFramePr>
            <a:graphicFrameLocks noChangeAspect="1"/>
          </p:cNvGraphicFramePr>
          <p:nvPr/>
        </p:nvGraphicFramePr>
        <p:xfrm>
          <a:off x="1709738" y="4724400"/>
          <a:ext cx="7281862" cy="533400"/>
        </p:xfrm>
        <a:graphic>
          <a:graphicData uri="http://schemas.openxmlformats.org/presentationml/2006/ole">
            <p:oleObj spid="_x0000_s81929" name="Equation" r:id="rId10" imgW="2145369" imgH="215806" progId="Equation.3">
              <p:embed/>
            </p:oleObj>
          </a:graphicData>
        </a:graphic>
      </p:graphicFrame>
      <p:graphicFrame>
        <p:nvGraphicFramePr>
          <p:cNvPr id="2" name="كائن 1"/>
          <p:cNvGraphicFramePr>
            <a:graphicFrameLocks noChangeAspect="1"/>
          </p:cNvGraphicFramePr>
          <p:nvPr>
            <p:extLst>
              <p:ext uri="{D42A27DB-BD31-4B8C-83A1-F6EECF244321}">
                <p14:modId xmlns:p14="http://schemas.microsoft.com/office/powerpoint/2010/main" xmlns="" val="3952176497"/>
              </p:ext>
            </p:extLst>
          </p:nvPr>
        </p:nvGraphicFramePr>
        <p:xfrm>
          <a:off x="5538788" y="3581400"/>
          <a:ext cx="2081212" cy="531812"/>
        </p:xfrm>
        <a:graphic>
          <a:graphicData uri="http://schemas.openxmlformats.org/presentationml/2006/ole">
            <p:oleObj spid="_x0000_s81930" name="معادلة" r:id="rId11" imgW="507780" imgH="203112" progId="Equation.3">
              <p:embed/>
            </p:oleObj>
          </a:graphicData>
        </a:graphic>
      </p:graphicFrame>
      <p:graphicFrame>
        <p:nvGraphicFramePr>
          <p:cNvPr id="3" name="كائن 2"/>
          <p:cNvGraphicFramePr>
            <a:graphicFrameLocks noChangeAspect="1"/>
          </p:cNvGraphicFramePr>
          <p:nvPr>
            <p:extLst>
              <p:ext uri="{D42A27DB-BD31-4B8C-83A1-F6EECF244321}">
                <p14:modId xmlns:p14="http://schemas.microsoft.com/office/powerpoint/2010/main" xmlns="" val="421796725"/>
              </p:ext>
            </p:extLst>
          </p:nvPr>
        </p:nvGraphicFramePr>
        <p:xfrm>
          <a:off x="3111500" y="3049588"/>
          <a:ext cx="1612900" cy="531812"/>
        </p:xfrm>
        <a:graphic>
          <a:graphicData uri="http://schemas.openxmlformats.org/presentationml/2006/ole">
            <p:oleObj spid="_x0000_s81931" name="معادلة" r:id="rId12" imgW="393529" imgH="203112" progId="Equation.3">
              <p:embed/>
            </p:oleObj>
          </a:graphicData>
        </a:graphic>
      </p:graphicFrame>
    </p:spTree>
    <p:extLst>
      <p:ext uri="{BB962C8B-B14F-4D97-AF65-F5344CB8AC3E}">
        <p14:creationId xmlns:p14="http://schemas.microsoft.com/office/powerpoint/2010/main" xmlns="" val="24030296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868363"/>
          </a:xfrm>
        </p:spPr>
        <p:txBody>
          <a:bodyPr/>
          <a:lstStyle/>
          <a:p>
            <a:pPr rtl="1">
              <a:defRPr/>
            </a:pPr>
            <a:r>
              <a:rPr lang="ar-SA" sz="4000" dirty="0">
                <a:solidFill>
                  <a:srgbClr val="FF0000"/>
                </a:solidFill>
                <a:cs typeface="Arial" pitchFamily="34" charset="0"/>
              </a:rPr>
              <a:t>اللوغاريتمات الطبيعية واللوغاريتمات الاعتيادية</a:t>
            </a:r>
            <a:r>
              <a:rPr lang="ar-SA" sz="4000" dirty="0"/>
              <a:t>:</a:t>
            </a:r>
            <a:endParaRPr lang="en-US" sz="4000" dirty="0"/>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	يعتبر العددان </a:t>
            </a:r>
            <a:r>
              <a:rPr lang="en-US" sz="3000" dirty="0" smtClean="0"/>
              <a:t>10</a:t>
            </a:r>
            <a:r>
              <a:rPr lang="ar-SA" sz="3000" dirty="0" smtClean="0"/>
              <a:t>،</a:t>
            </a:r>
            <a:r>
              <a:rPr lang="en-US" sz="3000" dirty="0" smtClean="0"/>
              <a:t>  </a:t>
            </a:r>
            <a:r>
              <a:rPr lang="ar-SA" sz="3000" dirty="0" smtClean="0"/>
              <a:t>  (</a:t>
            </a:r>
            <a:r>
              <a:rPr lang="ar-SA" sz="2800" dirty="0" smtClean="0"/>
              <a:t>حيث    عدد</a:t>
            </a:r>
            <a:r>
              <a:rPr lang="en-US" sz="2800" dirty="0" smtClean="0"/>
              <a:t> </a:t>
            </a:r>
            <a:r>
              <a:rPr lang="ar-SA" sz="2800" dirty="0" smtClean="0"/>
              <a:t>غير نسبي يساوي تقريباً</a:t>
            </a:r>
            <a:r>
              <a:rPr lang="en-US" sz="2800" dirty="0" smtClean="0"/>
              <a:t>2.71828</a:t>
            </a:r>
            <a:r>
              <a:rPr lang="en-US" sz="3000" dirty="0" smtClean="0"/>
              <a:t> </a:t>
            </a:r>
            <a:r>
              <a:rPr lang="ar-SA" sz="3000" dirty="0" smtClean="0"/>
              <a:t> ) من أكثر الأعداد استعمالاً كأساس للوغاريتمات. واللوغاريتمات للأساس      تسمى اللوغاريتمات الطبيعية ويرمز لها       .</a:t>
            </a:r>
          </a:p>
          <a:p>
            <a:pPr rtl="1">
              <a:defRPr/>
            </a:pPr>
            <a:r>
              <a:rPr lang="ar-SA" sz="3000" dirty="0" smtClean="0">
                <a:solidFill>
                  <a:srgbClr val="FF0000"/>
                </a:solidFill>
              </a:rPr>
              <a:t>أمثلة:</a:t>
            </a:r>
            <a:r>
              <a:rPr lang="ar-SA" sz="3000" dirty="0" smtClean="0"/>
              <a:t> </a:t>
            </a:r>
            <a:endParaRPr lang="ar-SA" sz="3000" dirty="0"/>
          </a:p>
          <a:p>
            <a:pPr rtl="1">
              <a:defRPr/>
            </a:pPr>
            <a:r>
              <a:rPr lang="ar-SA" sz="3000" dirty="0" smtClean="0"/>
              <a:t> تسمى اللوغاريتمات للأساس </a:t>
            </a:r>
            <a:r>
              <a:rPr lang="en-US" sz="3000" dirty="0" smtClean="0"/>
              <a:t>10</a:t>
            </a:r>
            <a:r>
              <a:rPr lang="ar-SA" sz="3000" dirty="0" smtClean="0"/>
              <a:t> باللوغاريتمات الاعتيادية  ويرمز لها</a:t>
            </a:r>
          </a:p>
          <a:p>
            <a:pPr rtl="1">
              <a:defRPr/>
            </a:pPr>
            <a:r>
              <a:rPr lang="ar-SA" sz="3000" dirty="0" smtClean="0"/>
              <a:t>بالرمز          بدلا عن          .</a:t>
            </a:r>
            <a:endParaRPr lang="en-US" sz="3000" dirty="0" smtClean="0"/>
          </a:p>
          <a:p>
            <a:pPr marL="514350" indent="-514350" rtl="1">
              <a:defRPr/>
            </a:pPr>
            <a:r>
              <a:rPr lang="ar-SA" sz="3000" dirty="0" smtClean="0"/>
              <a:t> </a:t>
            </a:r>
            <a:r>
              <a:rPr lang="ar-SA" sz="3000" dirty="0" smtClean="0">
                <a:solidFill>
                  <a:srgbClr val="FF0000"/>
                </a:solidFill>
              </a:rPr>
              <a:t>أمثلة:</a:t>
            </a:r>
            <a:r>
              <a:rPr lang="ar-SA" sz="30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8199" name="Object 8"/>
          <p:cNvGraphicFramePr>
            <a:graphicFrameLocks noChangeAspect="1"/>
          </p:cNvGraphicFramePr>
          <p:nvPr>
            <p:extLst>
              <p:ext uri="{D42A27DB-BD31-4B8C-83A1-F6EECF244321}">
                <p14:modId xmlns:p14="http://schemas.microsoft.com/office/powerpoint/2010/main" xmlns="" val="819894681"/>
              </p:ext>
            </p:extLst>
          </p:nvPr>
        </p:nvGraphicFramePr>
        <p:xfrm>
          <a:off x="6477000" y="1447800"/>
          <a:ext cx="609600" cy="457200"/>
        </p:xfrm>
        <a:graphic>
          <a:graphicData uri="http://schemas.openxmlformats.org/presentationml/2006/ole">
            <p:oleObj spid="_x0000_s82946" name="Equation" r:id="rId3" imgW="114201" imgH="139579" progId="Equation.3">
              <p:embed/>
            </p:oleObj>
          </a:graphicData>
        </a:graphic>
      </p:graphicFrame>
      <p:graphicFrame>
        <p:nvGraphicFramePr>
          <p:cNvPr id="8200" name="Object 3"/>
          <p:cNvGraphicFramePr>
            <a:graphicFrameLocks noChangeAspect="1"/>
          </p:cNvGraphicFramePr>
          <p:nvPr>
            <p:extLst>
              <p:ext uri="{D42A27DB-BD31-4B8C-83A1-F6EECF244321}">
                <p14:modId xmlns:p14="http://schemas.microsoft.com/office/powerpoint/2010/main" xmlns="" val="1877683754"/>
              </p:ext>
            </p:extLst>
          </p:nvPr>
        </p:nvGraphicFramePr>
        <p:xfrm>
          <a:off x="7620000" y="2438400"/>
          <a:ext cx="609600" cy="457200"/>
        </p:xfrm>
        <a:graphic>
          <a:graphicData uri="http://schemas.openxmlformats.org/presentationml/2006/ole">
            <p:oleObj spid="_x0000_s82947" name="Equation" r:id="rId4" imgW="114201" imgH="139579" progId="Equation.3">
              <p:embed/>
            </p:oleObj>
          </a:graphicData>
        </a:graphic>
      </p:graphicFrame>
      <p:graphicFrame>
        <p:nvGraphicFramePr>
          <p:cNvPr id="8201" name="Object 10"/>
          <p:cNvGraphicFramePr>
            <a:graphicFrameLocks noChangeAspect="1"/>
          </p:cNvGraphicFramePr>
          <p:nvPr>
            <p:extLst>
              <p:ext uri="{D42A27DB-BD31-4B8C-83A1-F6EECF244321}">
                <p14:modId xmlns:p14="http://schemas.microsoft.com/office/powerpoint/2010/main" xmlns="" val="2007755281"/>
              </p:ext>
            </p:extLst>
          </p:nvPr>
        </p:nvGraphicFramePr>
        <p:xfrm>
          <a:off x="2057400" y="2362200"/>
          <a:ext cx="533400" cy="387350"/>
        </p:xfrm>
        <a:graphic>
          <a:graphicData uri="http://schemas.openxmlformats.org/presentationml/2006/ole">
            <p:oleObj spid="_x0000_s82948" name="Equation" r:id="rId5" imgW="266353" imgH="177569" progId="Equation.3">
              <p:embed/>
            </p:oleObj>
          </a:graphicData>
        </a:graphic>
      </p:graphicFrame>
      <p:graphicFrame>
        <p:nvGraphicFramePr>
          <p:cNvPr id="8202" name="Object 11"/>
          <p:cNvGraphicFramePr>
            <a:graphicFrameLocks noChangeAspect="1"/>
          </p:cNvGraphicFramePr>
          <p:nvPr>
            <p:extLst>
              <p:ext uri="{D42A27DB-BD31-4B8C-83A1-F6EECF244321}">
                <p14:modId xmlns:p14="http://schemas.microsoft.com/office/powerpoint/2010/main" xmlns="" val="3355986793"/>
              </p:ext>
            </p:extLst>
          </p:nvPr>
        </p:nvGraphicFramePr>
        <p:xfrm>
          <a:off x="7772400" y="4054475"/>
          <a:ext cx="685800" cy="441325"/>
        </p:xfrm>
        <a:graphic>
          <a:graphicData uri="http://schemas.openxmlformats.org/presentationml/2006/ole">
            <p:oleObj spid="_x0000_s82949" name="معادلة" r:id="rId6" imgW="342720" imgH="203040" progId="Equation.3">
              <p:embed/>
            </p:oleObj>
          </a:graphicData>
        </a:graphic>
      </p:graphicFrame>
      <p:graphicFrame>
        <p:nvGraphicFramePr>
          <p:cNvPr id="8203" name="Object 12"/>
          <p:cNvGraphicFramePr>
            <a:graphicFrameLocks noChangeAspect="1"/>
          </p:cNvGraphicFramePr>
          <p:nvPr>
            <p:extLst>
              <p:ext uri="{D42A27DB-BD31-4B8C-83A1-F6EECF244321}">
                <p14:modId xmlns:p14="http://schemas.microsoft.com/office/powerpoint/2010/main" xmlns="" val="499950850"/>
              </p:ext>
            </p:extLst>
          </p:nvPr>
        </p:nvGraphicFramePr>
        <p:xfrm>
          <a:off x="5664200" y="3998912"/>
          <a:ext cx="889000" cy="496888"/>
        </p:xfrm>
        <a:graphic>
          <a:graphicData uri="http://schemas.openxmlformats.org/presentationml/2006/ole">
            <p:oleObj spid="_x0000_s82950" name="Equation" r:id="rId7" imgW="444307" imgH="228501" progId="Equation.3">
              <p:embed/>
            </p:oleObj>
          </a:graphicData>
        </a:graphic>
      </p:graphicFrame>
      <p:graphicFrame>
        <p:nvGraphicFramePr>
          <p:cNvPr id="2" name="كائن 1"/>
          <p:cNvGraphicFramePr>
            <a:graphicFrameLocks noChangeAspect="1"/>
          </p:cNvGraphicFramePr>
          <p:nvPr>
            <p:extLst>
              <p:ext uri="{D42A27DB-BD31-4B8C-83A1-F6EECF244321}">
                <p14:modId xmlns:p14="http://schemas.microsoft.com/office/powerpoint/2010/main" xmlns="" val="531116450"/>
              </p:ext>
            </p:extLst>
          </p:nvPr>
        </p:nvGraphicFramePr>
        <p:xfrm>
          <a:off x="865188" y="4979988"/>
          <a:ext cx="7869237" cy="566737"/>
        </p:xfrm>
        <a:graphic>
          <a:graphicData uri="http://schemas.openxmlformats.org/presentationml/2006/ole">
            <p:oleObj spid="_x0000_s82951" name="معادلة" r:id="rId8" imgW="3111480" imgH="228600" progId="Equation.3">
              <p:embed/>
            </p:oleObj>
          </a:graphicData>
        </a:graphic>
      </p:graphicFrame>
      <p:graphicFrame>
        <p:nvGraphicFramePr>
          <p:cNvPr id="11" name="كائن 10"/>
          <p:cNvGraphicFramePr>
            <a:graphicFrameLocks noChangeAspect="1"/>
          </p:cNvGraphicFramePr>
          <p:nvPr>
            <p:extLst>
              <p:ext uri="{D42A27DB-BD31-4B8C-83A1-F6EECF244321}">
                <p14:modId xmlns:p14="http://schemas.microsoft.com/office/powerpoint/2010/main" xmlns="" val="1973418168"/>
              </p:ext>
            </p:extLst>
          </p:nvPr>
        </p:nvGraphicFramePr>
        <p:xfrm>
          <a:off x="647700" y="2819400"/>
          <a:ext cx="7748588" cy="565150"/>
        </p:xfrm>
        <a:graphic>
          <a:graphicData uri="http://schemas.openxmlformats.org/presentationml/2006/ole">
            <p:oleObj spid="_x0000_s82952" name="معادلة" r:id="rId9" imgW="1993680" imgH="228600" progId="Equation.3">
              <p:embed/>
            </p:oleObj>
          </a:graphicData>
        </a:graphic>
      </p:graphicFrame>
      <p:graphicFrame>
        <p:nvGraphicFramePr>
          <p:cNvPr id="12" name="Object 8"/>
          <p:cNvGraphicFramePr>
            <a:graphicFrameLocks noChangeAspect="1"/>
          </p:cNvGraphicFramePr>
          <p:nvPr>
            <p:extLst>
              <p:ext uri="{D42A27DB-BD31-4B8C-83A1-F6EECF244321}">
                <p14:modId xmlns:p14="http://schemas.microsoft.com/office/powerpoint/2010/main" xmlns="" val="1150455813"/>
              </p:ext>
            </p:extLst>
          </p:nvPr>
        </p:nvGraphicFramePr>
        <p:xfrm>
          <a:off x="5334000" y="1447800"/>
          <a:ext cx="609600" cy="457200"/>
        </p:xfrm>
        <a:graphic>
          <a:graphicData uri="http://schemas.openxmlformats.org/presentationml/2006/ole">
            <p:oleObj spid="_x0000_s82953" name="Equation" r:id="rId10" imgW="114201" imgH="139579" progId="Equation.3">
              <p:embed/>
            </p:oleObj>
          </a:graphicData>
        </a:graphic>
      </p:graphicFrame>
    </p:spTree>
    <p:extLst>
      <p:ext uri="{BB962C8B-B14F-4D97-AF65-F5344CB8AC3E}">
        <p14:creationId xmlns:p14="http://schemas.microsoft.com/office/powerpoint/2010/main" xmlns="" val="4796516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الدالة اللوغاريتمية:</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a:r>
              <a:rPr lang="ar-SA" sz="3000" dirty="0" smtClean="0">
                <a:solidFill>
                  <a:srgbClr val="FF0000"/>
                </a:solidFill>
                <a:cs typeface="Arial" pitchFamily="34" charset="0"/>
              </a:rPr>
              <a:t>قوانين اللوغاريتمات:</a:t>
            </a:r>
            <a:endParaRPr lang="en-US" sz="3000" b="1" dirty="0" smtClean="0">
              <a:solidFill>
                <a:srgbClr val="FF0000"/>
              </a:solidFill>
              <a:cs typeface="Arial" pitchFamily="34" charset="0"/>
            </a:endParaRPr>
          </a:p>
          <a:p>
            <a:pPr marL="514350" indent="-514350" rtl="1"/>
            <a:r>
              <a:rPr lang="ar-SA" sz="2400" dirty="0" smtClean="0">
                <a:cs typeface="Arial" pitchFamily="34" charset="0"/>
              </a:rPr>
              <a:t>إذا كان كل من </a:t>
            </a:r>
            <a:r>
              <a:rPr lang="en-US" sz="2400" dirty="0" smtClean="0">
                <a:cs typeface="Arial" pitchFamily="34" charset="0"/>
              </a:rPr>
              <a:t>      </a:t>
            </a:r>
            <a:r>
              <a:rPr lang="ar-SA" sz="2400" dirty="0" smtClean="0">
                <a:cs typeface="Arial" pitchFamily="34" charset="0"/>
              </a:rPr>
              <a:t>، </a:t>
            </a:r>
            <a:r>
              <a:rPr lang="en-US" sz="2400" dirty="0" smtClean="0">
                <a:cs typeface="Arial" pitchFamily="34" charset="0"/>
              </a:rPr>
              <a:t>        </a:t>
            </a:r>
            <a:r>
              <a:rPr lang="ar-SA" sz="2400" dirty="0" smtClean="0">
                <a:cs typeface="Arial" pitchFamily="34" charset="0"/>
              </a:rPr>
              <a:t>، </a:t>
            </a:r>
            <a:r>
              <a:rPr lang="en-US" sz="2400" dirty="0" smtClean="0">
                <a:cs typeface="Arial" pitchFamily="34" charset="0"/>
              </a:rPr>
              <a:t>b </a:t>
            </a:r>
            <a:r>
              <a:rPr lang="ar-SA" sz="2400" dirty="0" smtClean="0">
                <a:cs typeface="Arial" pitchFamily="34" charset="0"/>
              </a:rPr>
              <a:t> عدداً حقيقياً موجباً ، </a:t>
            </a:r>
            <a:r>
              <a:rPr lang="en-US" sz="2400" dirty="0" smtClean="0">
                <a:cs typeface="Arial" pitchFamily="34" charset="0"/>
              </a:rPr>
              <a:t>b≠1</a:t>
            </a:r>
            <a:r>
              <a:rPr lang="ar-SA" sz="2400" dirty="0" smtClean="0">
                <a:cs typeface="Arial" pitchFamily="34" charset="0"/>
              </a:rPr>
              <a:t>  ، وكان </a:t>
            </a:r>
            <a:r>
              <a:rPr lang="en-US" sz="2400" dirty="0" smtClean="0">
                <a:cs typeface="Arial" pitchFamily="34" charset="0"/>
              </a:rPr>
              <a:t>n</a:t>
            </a:r>
            <a:r>
              <a:rPr lang="ar-SA" sz="2400" dirty="0" smtClean="0">
                <a:cs typeface="Arial" pitchFamily="34" charset="0"/>
              </a:rPr>
              <a:t> عدداً حقيقياً فان:</a:t>
            </a:r>
          </a:p>
          <a:p>
            <a:pPr marL="514350" indent="-514350" algn="l">
              <a:buFont typeface="Calibri" pitchFamily="34" charset="0"/>
              <a:buAutoNum type="arabicPeriod"/>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2"/>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3"/>
            </a:pPr>
            <a:r>
              <a:rPr lang="en-US" sz="2400" dirty="0" smtClean="0">
                <a:cs typeface="Arial" pitchFamily="34" charset="0"/>
              </a:rPr>
              <a:t> </a:t>
            </a:r>
          </a:p>
          <a:p>
            <a:pPr marL="514350" indent="-514350" algn="l">
              <a:buFont typeface="Calibri" pitchFamily="34" charset="0"/>
              <a:buAutoNum type="arabicPeriod" startAt="3"/>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5"/>
            </a:pPr>
            <a:r>
              <a:rPr lang="en-US" sz="2400" dirty="0" smtClean="0">
                <a:cs typeface="Arial" pitchFamily="34" charset="0"/>
              </a:rPr>
              <a:t>                        ,</a:t>
            </a:r>
          </a:p>
          <a:p>
            <a:pPr marL="514350" indent="-514350" rtl="1"/>
            <a:endParaRPr lang="ar-SA" sz="3000" dirty="0" smtClean="0">
              <a:cs typeface="Arial" pitchFamily="34" charset="0"/>
            </a:endParaRPr>
          </a:p>
          <a:p>
            <a:pPr marL="514350" indent="-514350" rtl="1"/>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4098" name="Object 9"/>
          <p:cNvGraphicFramePr>
            <a:graphicFrameLocks noChangeAspect="1"/>
          </p:cNvGraphicFramePr>
          <p:nvPr>
            <p:extLst>
              <p:ext uri="{D42A27DB-BD31-4B8C-83A1-F6EECF244321}">
                <p14:modId xmlns:p14="http://schemas.microsoft.com/office/powerpoint/2010/main" xmlns="" val="1018950511"/>
              </p:ext>
            </p:extLst>
          </p:nvPr>
        </p:nvGraphicFramePr>
        <p:xfrm>
          <a:off x="1217613" y="2438400"/>
          <a:ext cx="3355975" cy="381000"/>
        </p:xfrm>
        <a:graphic>
          <a:graphicData uri="http://schemas.openxmlformats.org/presentationml/2006/ole">
            <p:oleObj spid="_x0000_s83970" name="معادلة" r:id="rId3" imgW="1562040" imgH="228600" progId="Equation.3">
              <p:embed/>
            </p:oleObj>
          </a:graphicData>
        </a:graphic>
      </p:graphicFrame>
      <p:graphicFrame>
        <p:nvGraphicFramePr>
          <p:cNvPr id="4099" name="Object 10"/>
          <p:cNvGraphicFramePr>
            <a:graphicFrameLocks noChangeAspect="1"/>
          </p:cNvGraphicFramePr>
          <p:nvPr>
            <p:extLst>
              <p:ext uri="{D42A27DB-BD31-4B8C-83A1-F6EECF244321}">
                <p14:modId xmlns:p14="http://schemas.microsoft.com/office/powerpoint/2010/main" xmlns="" val="4137500111"/>
              </p:ext>
            </p:extLst>
          </p:nvPr>
        </p:nvGraphicFramePr>
        <p:xfrm>
          <a:off x="1120775" y="3048000"/>
          <a:ext cx="3411538" cy="763588"/>
        </p:xfrm>
        <a:graphic>
          <a:graphicData uri="http://schemas.openxmlformats.org/presentationml/2006/ole">
            <p:oleObj spid="_x0000_s83971" name="معادلة" r:id="rId4" imgW="1587240" imgH="457200" progId="Equation.3">
              <p:embed/>
            </p:oleObj>
          </a:graphicData>
        </a:graphic>
      </p:graphicFrame>
      <p:graphicFrame>
        <p:nvGraphicFramePr>
          <p:cNvPr id="4100" name="Object 11"/>
          <p:cNvGraphicFramePr>
            <a:graphicFrameLocks noChangeAspect="1"/>
          </p:cNvGraphicFramePr>
          <p:nvPr>
            <p:extLst>
              <p:ext uri="{D42A27DB-BD31-4B8C-83A1-F6EECF244321}">
                <p14:modId xmlns:p14="http://schemas.microsoft.com/office/powerpoint/2010/main" xmlns="" val="3934947873"/>
              </p:ext>
            </p:extLst>
          </p:nvPr>
        </p:nvGraphicFramePr>
        <p:xfrm>
          <a:off x="1252538" y="4114800"/>
          <a:ext cx="2454275" cy="401638"/>
        </p:xfrm>
        <a:graphic>
          <a:graphicData uri="http://schemas.openxmlformats.org/presentationml/2006/ole">
            <p:oleObj spid="_x0000_s83972" name="معادلة" r:id="rId5" imgW="1143000" imgH="241200" progId="Equation.3">
              <p:embed/>
            </p:oleObj>
          </a:graphicData>
        </a:graphic>
      </p:graphicFrame>
      <p:graphicFrame>
        <p:nvGraphicFramePr>
          <p:cNvPr id="4101" name="Object 5"/>
          <p:cNvGraphicFramePr>
            <a:graphicFrameLocks noChangeAspect="1"/>
          </p:cNvGraphicFramePr>
          <p:nvPr>
            <p:extLst>
              <p:ext uri="{D42A27DB-BD31-4B8C-83A1-F6EECF244321}">
                <p14:modId xmlns:p14="http://schemas.microsoft.com/office/powerpoint/2010/main" xmlns="" val="1833436184"/>
              </p:ext>
            </p:extLst>
          </p:nvPr>
        </p:nvGraphicFramePr>
        <p:xfrm>
          <a:off x="3048000" y="5410200"/>
          <a:ext cx="1282700" cy="379413"/>
        </p:xfrm>
        <a:graphic>
          <a:graphicData uri="http://schemas.openxmlformats.org/presentationml/2006/ole">
            <p:oleObj spid="_x0000_s83973" name="Equation" r:id="rId6" imgW="596900" imgH="228600" progId="Equation.3">
              <p:embed/>
            </p:oleObj>
          </a:graphicData>
        </a:graphic>
      </p:graphicFrame>
      <p:graphicFrame>
        <p:nvGraphicFramePr>
          <p:cNvPr id="4102" name="Object 13"/>
          <p:cNvGraphicFramePr>
            <a:graphicFrameLocks noChangeAspect="1"/>
          </p:cNvGraphicFramePr>
          <p:nvPr>
            <p:extLst>
              <p:ext uri="{D42A27DB-BD31-4B8C-83A1-F6EECF244321}">
                <p14:modId xmlns:p14="http://schemas.microsoft.com/office/powerpoint/2010/main" xmlns="" val="178069385"/>
              </p:ext>
            </p:extLst>
          </p:nvPr>
        </p:nvGraphicFramePr>
        <p:xfrm>
          <a:off x="1231900" y="5410200"/>
          <a:ext cx="1282700" cy="379413"/>
        </p:xfrm>
        <a:graphic>
          <a:graphicData uri="http://schemas.openxmlformats.org/presentationml/2006/ole">
            <p:oleObj spid="_x0000_s83974" name="Equation" r:id="rId7" imgW="596900" imgH="228600" progId="Equation.3">
              <p:embed/>
            </p:oleObj>
          </a:graphicData>
        </a:graphic>
      </p:graphicFrame>
      <p:graphicFrame>
        <p:nvGraphicFramePr>
          <p:cNvPr id="4103" name="Object 12"/>
          <p:cNvGraphicFramePr>
            <a:graphicFrameLocks noChangeAspect="1"/>
          </p:cNvGraphicFramePr>
          <p:nvPr/>
        </p:nvGraphicFramePr>
        <p:xfrm>
          <a:off x="7534275" y="1982788"/>
          <a:ext cx="404813" cy="288925"/>
        </p:xfrm>
        <a:graphic>
          <a:graphicData uri="http://schemas.openxmlformats.org/presentationml/2006/ole">
            <p:oleObj spid="_x0000_s83975" name="Equation" r:id="rId8" imgW="126835" imgH="139518" progId="Equation.3">
              <p:embed/>
            </p:oleObj>
          </a:graphicData>
        </a:graphic>
      </p:graphicFrame>
      <p:graphicFrame>
        <p:nvGraphicFramePr>
          <p:cNvPr id="4104" name="Object 8"/>
          <p:cNvGraphicFramePr>
            <a:graphicFrameLocks noChangeAspect="1"/>
          </p:cNvGraphicFramePr>
          <p:nvPr/>
        </p:nvGraphicFramePr>
        <p:xfrm>
          <a:off x="6842125" y="1957388"/>
          <a:ext cx="444500" cy="339725"/>
        </p:xfrm>
        <a:graphic>
          <a:graphicData uri="http://schemas.openxmlformats.org/presentationml/2006/ole">
            <p:oleObj spid="_x0000_s83976" name="Equation" r:id="rId9" imgW="139579" imgH="164957" progId="Equation.3">
              <p:embed/>
            </p:oleObj>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xmlns="" val="3555709614"/>
              </p:ext>
            </p:extLst>
          </p:nvPr>
        </p:nvGraphicFramePr>
        <p:xfrm>
          <a:off x="966788" y="4638675"/>
          <a:ext cx="1636712" cy="400050"/>
        </p:xfrm>
        <a:graphic>
          <a:graphicData uri="http://schemas.openxmlformats.org/presentationml/2006/ole">
            <p:oleObj spid="_x0000_s83977" name="معادلة" r:id="rId10" imgW="761760" imgH="241200" progId="Equation.3">
              <p:embed/>
            </p:oleObj>
          </a:graphicData>
        </a:graphic>
      </p:graphicFrame>
    </p:spTree>
    <p:extLst>
      <p:ext uri="{BB962C8B-B14F-4D97-AF65-F5344CB8AC3E}">
        <p14:creationId xmlns:p14="http://schemas.microsoft.com/office/powerpoint/2010/main" xmlns="" val="14733808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الدوال المثلثية:</a:t>
            </a:r>
            <a:endParaRPr lang="en-GB" sz="3200" smtClean="0">
              <a:solidFill>
                <a:srgbClr val="FF0000"/>
              </a:solidFill>
              <a:cs typeface="Arial" pitchFamily="34" charset="0"/>
            </a:endParaRPr>
          </a:p>
        </p:txBody>
      </p:sp>
      <p:sp>
        <p:nvSpPr>
          <p:cNvPr id="9219" name="Content Placeholder 2"/>
          <p:cNvSpPr>
            <a:spLocks noGrp="1"/>
          </p:cNvSpPr>
          <p:nvPr>
            <p:ph idx="1"/>
          </p:nvPr>
        </p:nvSpPr>
        <p:spPr>
          <a:xfrm>
            <a:off x="533400" y="1371600"/>
            <a:ext cx="8915400" cy="4830763"/>
          </a:xfrm>
        </p:spPr>
        <p:txBody>
          <a:bodyPr/>
          <a:lstStyle/>
          <a:p>
            <a:pPr marL="514350" indent="-514350"/>
            <a:endParaRPr lang="en-US" sz="2400" b="1" smtClean="0">
              <a:cs typeface="Arial" pitchFamily="34" charset="0"/>
            </a:endParaRPr>
          </a:p>
          <a:p>
            <a:pPr marL="514350" indent="-514350"/>
            <a:r>
              <a:rPr lang="ar-SA" sz="3000" smtClean="0">
                <a:cs typeface="Arial" pitchFamily="34" charset="0"/>
              </a:rPr>
              <a:t>هناك دالتان أساسيتان هما:</a:t>
            </a:r>
            <a:endParaRPr lang="en-US" sz="3000" b="1" smtClean="0">
              <a:cs typeface="Arial" pitchFamily="34" charset="0"/>
            </a:endParaRPr>
          </a:p>
          <a:p>
            <a:pPr marL="514350" indent="-514350"/>
            <a:endParaRPr lang="en-US" sz="2400" b="1" smtClean="0">
              <a:cs typeface="Arial" pitchFamily="34" charset="0"/>
            </a:endParaRPr>
          </a:p>
          <a:p>
            <a:pPr marL="514350" indent="-514350"/>
            <a:endParaRPr lang="en-US" sz="2400" b="1" smtClean="0">
              <a:cs typeface="Arial" pitchFamily="34" charset="0"/>
            </a:endParaRPr>
          </a:p>
          <a:p>
            <a:pPr marL="514350" indent="-514350" rtl="1"/>
            <a:endParaRPr lang="ar-SA" b="1" smtClean="0">
              <a:cs typeface="Arial" pitchFamily="34" charset="0"/>
            </a:endParaRPr>
          </a:p>
          <a:p>
            <a:pPr marL="514350" indent="-514350" rtl="1"/>
            <a:endParaRPr lang="ar-SA" b="1" smtClean="0">
              <a:cs typeface="Arial" pitchFamily="34" charset="0"/>
            </a:endParaRPr>
          </a:p>
          <a:p>
            <a:pPr marL="514350" indent="-514350" rtl="1"/>
            <a:endParaRPr lang="ar-SA" b="1" smtClean="0">
              <a:cs typeface="Arial" pitchFamily="34" charset="0"/>
            </a:endParaRPr>
          </a:p>
          <a:p>
            <a:pPr marL="514350" indent="-514350" rtl="1"/>
            <a:r>
              <a:rPr lang="ar-SA" sz="3000" smtClean="0">
                <a:cs typeface="Arial" pitchFamily="34" charset="0"/>
              </a:rPr>
              <a:t>وهناك دوال تعرف بواسطة هاتين الدالتين مثل: </a:t>
            </a:r>
          </a:p>
          <a:p>
            <a:pPr marL="514350" indent="-514350" rtl="1"/>
            <a:endParaRPr lang="ar-SA" sz="2400" b="1"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9223" name="Object 3"/>
          <p:cNvGraphicFramePr>
            <a:graphicFrameLocks noChangeAspect="1"/>
          </p:cNvGraphicFramePr>
          <p:nvPr/>
        </p:nvGraphicFramePr>
        <p:xfrm>
          <a:off x="2119313" y="3124200"/>
          <a:ext cx="2833687" cy="466725"/>
        </p:xfrm>
        <a:graphic>
          <a:graphicData uri="http://schemas.openxmlformats.org/presentationml/2006/ole">
            <p:oleObj spid="_x0000_s84994" name="Equation" r:id="rId3" imgW="850531" imgH="203112" progId="Equation.3">
              <p:embed/>
            </p:oleObj>
          </a:graphicData>
        </a:graphic>
      </p:graphicFrame>
      <p:graphicFrame>
        <p:nvGraphicFramePr>
          <p:cNvPr id="9224" name="Object 9"/>
          <p:cNvGraphicFramePr>
            <a:graphicFrameLocks noChangeAspect="1"/>
          </p:cNvGraphicFramePr>
          <p:nvPr/>
        </p:nvGraphicFramePr>
        <p:xfrm>
          <a:off x="1982788" y="3876675"/>
          <a:ext cx="3321050" cy="466725"/>
        </p:xfrm>
        <a:graphic>
          <a:graphicData uri="http://schemas.openxmlformats.org/presentationml/2006/ole">
            <p:oleObj spid="_x0000_s84995" name="Equation" r:id="rId4" imgW="926698" imgH="203112" progId="Equation.3">
              <p:embed/>
            </p:oleObj>
          </a:graphicData>
        </a:graphic>
      </p:graphicFrame>
    </p:spTree>
    <p:extLst>
      <p:ext uri="{BB962C8B-B14F-4D97-AF65-F5344CB8AC3E}">
        <p14:creationId xmlns:p14="http://schemas.microsoft.com/office/powerpoint/2010/main" xmlns="" val="38694572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p:nvPr>
        </p:nvSpPr>
        <p:spPr/>
        <p:txBody>
          <a:bodyPr/>
          <a:lstStyle/>
          <a:p>
            <a:r>
              <a:rPr lang="ar-SA" dirty="0" smtClean="0">
                <a:solidFill>
                  <a:srgbClr val="FF0000"/>
                </a:solidFill>
                <a:cs typeface="Arial" pitchFamily="34" charset="0"/>
              </a:rPr>
              <a:t>الدوال النسبية:</a:t>
            </a:r>
          </a:p>
        </p:txBody>
      </p:sp>
      <p:sp>
        <p:nvSpPr>
          <p:cNvPr id="3" name="عنصر نائب للمحتوى 2"/>
          <p:cNvSpPr>
            <a:spLocks noGrp="1"/>
          </p:cNvSpPr>
          <p:nvPr>
            <p:ph idx="1"/>
          </p:nvPr>
        </p:nvSpPr>
        <p:spPr/>
        <p:txBody>
          <a:bodyPr/>
          <a:lstStyle/>
          <a:p>
            <a:pPr rtl="1">
              <a:defRPr/>
            </a:pPr>
            <a:r>
              <a:rPr lang="ar-SA" sz="3000" dirty="0" smtClean="0"/>
              <a:t>	إذا كان </a:t>
            </a:r>
            <a:r>
              <a:rPr lang="en-US" sz="3000" dirty="0" smtClean="0"/>
              <a:t>h(x) </a:t>
            </a:r>
            <a:r>
              <a:rPr lang="ar-SA" sz="3000" dirty="0" smtClean="0"/>
              <a:t> ، </a:t>
            </a:r>
            <a:r>
              <a:rPr lang="en-US" sz="3000" dirty="0" smtClean="0"/>
              <a:t>g(x)</a:t>
            </a:r>
            <a:r>
              <a:rPr lang="ar-SA" sz="3000" dirty="0" smtClean="0"/>
              <a:t> كثيري حدود فان                تسمى دالة نسبية بشرط </a:t>
            </a:r>
            <a:r>
              <a:rPr lang="en-US" sz="3000" dirty="0" smtClean="0"/>
              <a:t>g(x)≠0</a:t>
            </a:r>
            <a:r>
              <a:rPr lang="ar-SA" sz="3000" dirty="0" smtClean="0"/>
              <a:t> ومجالها هو كافة  الأعداد </a:t>
            </a:r>
            <a:r>
              <a:rPr lang="ar-SA" sz="3000" dirty="0" err="1" smtClean="0"/>
              <a:t>الحقيقية</a:t>
            </a:r>
            <a:r>
              <a:rPr lang="ar-SA" sz="3000" dirty="0" smtClean="0"/>
              <a:t> باستثناء أصفار المقام.            </a:t>
            </a:r>
            <a:r>
              <a:rPr lang="en-US" sz="3000" dirty="0" smtClean="0"/>
              <a:t>  </a:t>
            </a:r>
            <a:r>
              <a:rPr lang="ar-SA" sz="3000" dirty="0" smtClean="0"/>
              <a:t> </a:t>
            </a:r>
          </a:p>
          <a:p>
            <a:pPr rtl="1">
              <a:defRPr/>
            </a:pPr>
            <a:r>
              <a:rPr lang="ar-SA" sz="3000" dirty="0" smtClean="0">
                <a:solidFill>
                  <a:srgbClr val="FF0000"/>
                </a:solidFill>
              </a:rPr>
              <a:t>أمثلة:</a:t>
            </a:r>
            <a:endParaRPr lang="ar-SA" sz="3000" dirty="0" smtClean="0"/>
          </a:p>
          <a:p>
            <a:pPr marL="514350" indent="-514350" algn="l">
              <a:buFont typeface="+mj-lt"/>
              <a:buAutoNum type="arabicPeriod"/>
              <a:defRPr/>
            </a:pPr>
            <a:r>
              <a:rPr lang="en-US" sz="3000" dirty="0" smtClean="0"/>
              <a:t> </a:t>
            </a:r>
          </a:p>
          <a:p>
            <a:pPr marL="514350" indent="-514350" algn="l">
              <a:defRPr/>
            </a:pPr>
            <a:r>
              <a:rPr lang="en-US" sz="3000" dirty="0" smtClean="0"/>
              <a:t> </a:t>
            </a:r>
          </a:p>
          <a:p>
            <a:pPr marL="514350" indent="-514350" algn="l">
              <a:buFont typeface="+mj-lt"/>
              <a:buAutoNum type="arabicPeriod" startAt="2"/>
              <a:defRPr/>
            </a:pPr>
            <a:r>
              <a:rPr lang="en-US" sz="3000" dirty="0" smtClean="0"/>
              <a:t> </a:t>
            </a:r>
          </a:p>
          <a:p>
            <a:pPr marL="514350" indent="-514350" algn="l">
              <a:buFont typeface="+mj-lt"/>
              <a:buAutoNum type="arabicPeriod" startAt="2"/>
              <a:defRPr/>
            </a:pPr>
            <a:r>
              <a:rPr lang="en-US" sz="3000" dirty="0" smtClean="0"/>
              <a:t> </a:t>
            </a:r>
            <a:r>
              <a:rPr lang="ar-SA" sz="3000" dirty="0" smtClean="0"/>
              <a:t> </a:t>
            </a:r>
            <a:endParaRPr lang="ar-SA" sz="3000" dirty="0"/>
          </a:p>
        </p:txBody>
      </p:sp>
      <p:graphicFrame>
        <p:nvGraphicFramePr>
          <p:cNvPr id="11269" name="Object 2"/>
          <p:cNvGraphicFramePr>
            <a:graphicFrameLocks noChangeAspect="1"/>
          </p:cNvGraphicFramePr>
          <p:nvPr/>
        </p:nvGraphicFramePr>
        <p:xfrm>
          <a:off x="990600" y="3505200"/>
          <a:ext cx="2190750" cy="787400"/>
        </p:xfrm>
        <a:graphic>
          <a:graphicData uri="http://schemas.openxmlformats.org/presentationml/2006/ole">
            <p:oleObj spid="_x0000_s86018" name="Equation" r:id="rId3" imgW="812447" imgH="393529" progId="Equation.3">
              <p:embed/>
            </p:oleObj>
          </a:graphicData>
        </a:graphic>
      </p:graphicFrame>
      <p:graphicFrame>
        <p:nvGraphicFramePr>
          <p:cNvPr id="11271" name="Object 4"/>
          <p:cNvGraphicFramePr>
            <a:graphicFrameLocks noChangeAspect="1"/>
          </p:cNvGraphicFramePr>
          <p:nvPr>
            <p:extLst>
              <p:ext uri="{D42A27DB-BD31-4B8C-83A1-F6EECF244321}">
                <p14:modId xmlns:p14="http://schemas.microsoft.com/office/powerpoint/2010/main" xmlns="" val="4066864938"/>
              </p:ext>
            </p:extLst>
          </p:nvPr>
        </p:nvGraphicFramePr>
        <p:xfrm>
          <a:off x="2667000" y="1676400"/>
          <a:ext cx="1624012" cy="533400"/>
        </p:xfrm>
        <a:graphic>
          <a:graphicData uri="http://schemas.openxmlformats.org/presentationml/2006/ole">
            <p:oleObj spid="_x0000_s86019" name="Equation" r:id="rId4" imgW="800100" imgH="419100" progId="Equation.3">
              <p:embed/>
            </p:oleObj>
          </a:graphicData>
        </a:graphic>
      </p:graphicFrame>
      <p:graphicFrame>
        <p:nvGraphicFramePr>
          <p:cNvPr id="11272" name="Object 5"/>
          <p:cNvGraphicFramePr>
            <a:graphicFrameLocks noChangeAspect="1"/>
          </p:cNvGraphicFramePr>
          <p:nvPr/>
        </p:nvGraphicFramePr>
        <p:xfrm>
          <a:off x="1143000" y="5181600"/>
          <a:ext cx="2327275" cy="787400"/>
        </p:xfrm>
        <a:graphic>
          <a:graphicData uri="http://schemas.openxmlformats.org/presentationml/2006/ole">
            <p:oleObj spid="_x0000_s86020" name="Equation" r:id="rId5" imgW="863225" imgH="393529" progId="Equation.3">
              <p:embed/>
            </p:oleObj>
          </a:graphicData>
        </a:graphic>
      </p:graphicFrame>
      <p:graphicFrame>
        <p:nvGraphicFramePr>
          <p:cNvPr id="11273" name="Object 6"/>
          <p:cNvGraphicFramePr>
            <a:graphicFrameLocks noChangeAspect="1"/>
          </p:cNvGraphicFramePr>
          <p:nvPr/>
        </p:nvGraphicFramePr>
        <p:xfrm>
          <a:off x="1116013" y="4470400"/>
          <a:ext cx="1779587" cy="787400"/>
        </p:xfrm>
        <a:graphic>
          <a:graphicData uri="http://schemas.openxmlformats.org/presentationml/2006/ole">
            <p:oleObj spid="_x0000_s86021" name="Equation" r:id="rId6" imgW="660113" imgH="393529" progId="Equation.3">
              <p:embed/>
            </p:oleObj>
          </a:graphicData>
        </a:graphic>
      </p:graphicFrame>
    </p:spTree>
    <p:extLst>
      <p:ext uri="{BB962C8B-B14F-4D97-AF65-F5344CB8AC3E}">
        <p14:creationId xmlns:p14="http://schemas.microsoft.com/office/powerpoint/2010/main" xmlns="" val="16904655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p:txBody>
          <a:bodyPr/>
          <a:lstStyle/>
          <a:p>
            <a:r>
              <a:rPr lang="ar-SA" dirty="0" smtClean="0">
                <a:solidFill>
                  <a:srgbClr val="FF0000"/>
                </a:solidFill>
                <a:cs typeface="Arial" pitchFamily="34" charset="0"/>
              </a:rPr>
              <a:t>الدوال الصريحة والدوال الضمنية: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الصريحة:</a:t>
            </a:r>
          </a:p>
          <a:p>
            <a:pPr rtl="1">
              <a:defRPr/>
            </a:pPr>
            <a:r>
              <a:rPr lang="ar-SA" sz="3000" dirty="0" smtClean="0"/>
              <a:t>	هي الدالة التي يمكن كتابتها في الصورة </a:t>
            </a:r>
            <a:r>
              <a:rPr lang="en-US" sz="3000" dirty="0" smtClean="0"/>
              <a:t>y=f(x)</a:t>
            </a:r>
            <a:r>
              <a:rPr lang="ar-SA" sz="3000" dirty="0" smtClean="0"/>
              <a:t> ، أي المتغير التابع </a:t>
            </a:r>
            <a:r>
              <a:rPr lang="en-US" sz="3000" dirty="0" smtClean="0"/>
              <a:t>y</a:t>
            </a:r>
            <a:r>
              <a:rPr lang="ar-SA" sz="3000" dirty="0" smtClean="0"/>
              <a:t> في طرف والمتغير المستقل </a:t>
            </a:r>
            <a:r>
              <a:rPr lang="en-US" sz="3000" dirty="0" smtClean="0"/>
              <a:t>x</a:t>
            </a:r>
            <a:r>
              <a:rPr lang="ar-SA" sz="3000" dirty="0" smtClean="0"/>
              <a:t> في الطرف الآخر.</a:t>
            </a:r>
          </a:p>
          <a:p>
            <a:pPr rtl="1">
              <a:defRPr/>
            </a:pPr>
            <a:r>
              <a:rPr lang="ar-SA" sz="3000" dirty="0" smtClean="0"/>
              <a:t> </a:t>
            </a:r>
            <a:r>
              <a:rPr lang="ar-SA" sz="3000" dirty="0" smtClean="0">
                <a:solidFill>
                  <a:srgbClr val="FF0000"/>
                </a:solidFill>
              </a:rPr>
              <a:t>أمثلة:</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endParaRPr lang="en-US" sz="3000" dirty="0" smtClean="0"/>
          </a:p>
          <a:p>
            <a:pPr rtl="1">
              <a:defRPr/>
            </a:pPr>
            <a:r>
              <a:rPr lang="ar-SA" sz="3000" dirty="0" smtClean="0"/>
              <a:t> </a:t>
            </a:r>
            <a:endParaRPr lang="ar-SA" sz="3000" dirty="0"/>
          </a:p>
        </p:txBody>
      </p:sp>
      <p:graphicFrame>
        <p:nvGraphicFramePr>
          <p:cNvPr id="12293" name="Object 2"/>
          <p:cNvGraphicFramePr>
            <a:graphicFrameLocks noChangeAspect="1"/>
          </p:cNvGraphicFramePr>
          <p:nvPr>
            <p:extLst>
              <p:ext uri="{D42A27DB-BD31-4B8C-83A1-F6EECF244321}">
                <p14:modId xmlns:p14="http://schemas.microsoft.com/office/powerpoint/2010/main" xmlns="" val="102980204"/>
              </p:ext>
            </p:extLst>
          </p:nvPr>
        </p:nvGraphicFramePr>
        <p:xfrm>
          <a:off x="1066800" y="3810000"/>
          <a:ext cx="1744663" cy="406400"/>
        </p:xfrm>
        <a:graphic>
          <a:graphicData uri="http://schemas.openxmlformats.org/presentationml/2006/ole">
            <p:oleObj spid="_x0000_s87042" name="Equation" r:id="rId3" imgW="647419" imgH="203112" progId="Equation.3">
              <p:embed/>
            </p:oleObj>
          </a:graphicData>
        </a:graphic>
      </p:graphicFrame>
      <p:graphicFrame>
        <p:nvGraphicFramePr>
          <p:cNvPr id="12295" name="Object 4"/>
          <p:cNvGraphicFramePr>
            <a:graphicFrameLocks noChangeAspect="1"/>
          </p:cNvGraphicFramePr>
          <p:nvPr>
            <p:extLst>
              <p:ext uri="{D42A27DB-BD31-4B8C-83A1-F6EECF244321}">
                <p14:modId xmlns:p14="http://schemas.microsoft.com/office/powerpoint/2010/main" xmlns="" val="4121633590"/>
              </p:ext>
            </p:extLst>
          </p:nvPr>
        </p:nvGraphicFramePr>
        <p:xfrm>
          <a:off x="1084263" y="4800600"/>
          <a:ext cx="2497137" cy="457200"/>
        </p:xfrm>
        <a:graphic>
          <a:graphicData uri="http://schemas.openxmlformats.org/presentationml/2006/ole">
            <p:oleObj spid="_x0000_s87043" name="Equation" r:id="rId4" imgW="927100" imgH="228600" progId="Equation.3">
              <p:embed/>
            </p:oleObj>
          </a:graphicData>
        </a:graphic>
      </p:graphicFrame>
      <p:graphicFrame>
        <p:nvGraphicFramePr>
          <p:cNvPr id="12296" name="Object 4"/>
          <p:cNvGraphicFramePr>
            <a:graphicFrameLocks noChangeAspect="1"/>
          </p:cNvGraphicFramePr>
          <p:nvPr>
            <p:extLst>
              <p:ext uri="{D42A27DB-BD31-4B8C-83A1-F6EECF244321}">
                <p14:modId xmlns:p14="http://schemas.microsoft.com/office/powerpoint/2010/main" xmlns="" val="1791765179"/>
              </p:ext>
            </p:extLst>
          </p:nvPr>
        </p:nvGraphicFramePr>
        <p:xfrm>
          <a:off x="1065213" y="4419600"/>
          <a:ext cx="992187" cy="330200"/>
        </p:xfrm>
        <a:graphic>
          <a:graphicData uri="http://schemas.openxmlformats.org/presentationml/2006/ole">
            <p:oleObj spid="_x0000_s87044" name="Equation" r:id="rId5" imgW="368140" imgH="165028" progId="Equation.3">
              <p:embed/>
            </p:oleObj>
          </a:graphicData>
        </a:graphic>
      </p:graphicFrame>
    </p:spTree>
    <p:extLst>
      <p:ext uri="{BB962C8B-B14F-4D97-AF65-F5344CB8AC3E}">
        <p14:creationId xmlns:p14="http://schemas.microsoft.com/office/powerpoint/2010/main" xmlns="" val="9511315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p:txBody>
          <a:bodyPr/>
          <a:lstStyle/>
          <a:p>
            <a:r>
              <a:rPr lang="ar-SA" smtClean="0">
                <a:solidFill>
                  <a:srgbClr val="FF0000"/>
                </a:solidFill>
                <a:cs typeface="Arial" pitchFamily="34" charset="0"/>
              </a:rPr>
              <a:t>الدوال الصريحة والدوال الضمنية: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الضمنية:</a:t>
            </a:r>
          </a:p>
          <a:p>
            <a:pPr rtl="1">
              <a:defRPr/>
            </a:pPr>
            <a:r>
              <a:rPr lang="ar-SA" sz="3000" dirty="0" smtClean="0"/>
              <a:t>هي التي يمكن كتابتها في الصورة </a:t>
            </a:r>
            <a:r>
              <a:rPr lang="en-US" sz="3000" dirty="0" smtClean="0"/>
              <a:t>f(</a:t>
            </a:r>
            <a:r>
              <a:rPr lang="en-US" sz="3000" dirty="0" err="1" smtClean="0"/>
              <a:t>x,y</a:t>
            </a:r>
            <a:r>
              <a:rPr lang="en-US" sz="3000" dirty="0" smtClean="0"/>
              <a:t>)=k</a:t>
            </a:r>
            <a:r>
              <a:rPr lang="ar-SA" sz="3000" dirty="0" smtClean="0"/>
              <a:t>، حيث </a:t>
            </a:r>
            <a:r>
              <a:rPr lang="en-US" sz="3000" dirty="0" smtClean="0"/>
              <a:t>k</a:t>
            </a:r>
            <a:r>
              <a:rPr lang="ar-SA" sz="3000" dirty="0" smtClean="0"/>
              <a:t> قيمة ثابتة.</a:t>
            </a:r>
          </a:p>
          <a:p>
            <a:pPr rtl="1">
              <a:defRPr/>
            </a:pPr>
            <a:r>
              <a:rPr lang="ar-SA" sz="3000" dirty="0" smtClean="0"/>
              <a:t> </a:t>
            </a:r>
            <a:r>
              <a:rPr lang="ar-SA" sz="3000" dirty="0" smtClean="0">
                <a:solidFill>
                  <a:srgbClr val="FF0000"/>
                </a:solidFill>
              </a:rPr>
              <a:t>أمثلة:</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ar-SA" sz="3000" dirty="0" smtClean="0">
                <a:solidFill>
                  <a:srgbClr val="FF0000"/>
                </a:solidFill>
              </a:rPr>
              <a:t>                                                            </a:t>
            </a:r>
          </a:p>
          <a:p>
            <a:pPr marL="514350" indent="-514350" algn="l">
              <a:defRPr/>
            </a:pPr>
            <a:r>
              <a:rPr lang="en-US" sz="3000" dirty="0" smtClean="0"/>
              <a:t>         </a:t>
            </a:r>
          </a:p>
          <a:p>
            <a:pPr rtl="1">
              <a:defRPr/>
            </a:pPr>
            <a:r>
              <a:rPr lang="ar-SA" sz="3000" dirty="0" smtClean="0"/>
              <a:t> </a:t>
            </a:r>
            <a:endParaRPr lang="ar-SA" sz="3000" dirty="0"/>
          </a:p>
        </p:txBody>
      </p:sp>
      <p:graphicFrame>
        <p:nvGraphicFramePr>
          <p:cNvPr id="13317" name="Object 2"/>
          <p:cNvGraphicFramePr>
            <a:graphicFrameLocks noChangeAspect="1"/>
          </p:cNvGraphicFramePr>
          <p:nvPr>
            <p:extLst>
              <p:ext uri="{D42A27DB-BD31-4B8C-83A1-F6EECF244321}">
                <p14:modId xmlns:p14="http://schemas.microsoft.com/office/powerpoint/2010/main" xmlns="" val="2166615955"/>
              </p:ext>
            </p:extLst>
          </p:nvPr>
        </p:nvGraphicFramePr>
        <p:xfrm>
          <a:off x="1155700" y="3352800"/>
          <a:ext cx="2120900" cy="457200"/>
        </p:xfrm>
        <a:graphic>
          <a:graphicData uri="http://schemas.openxmlformats.org/presentationml/2006/ole">
            <p:oleObj spid="_x0000_s88066" name="Equation" r:id="rId3" imgW="787400" imgH="228600" progId="Equation.3">
              <p:embed/>
            </p:oleObj>
          </a:graphicData>
        </a:graphic>
      </p:graphicFrame>
      <p:graphicFrame>
        <p:nvGraphicFramePr>
          <p:cNvPr id="13319" name="Object 3"/>
          <p:cNvGraphicFramePr>
            <a:graphicFrameLocks noChangeAspect="1"/>
          </p:cNvGraphicFramePr>
          <p:nvPr>
            <p:extLst>
              <p:ext uri="{D42A27DB-BD31-4B8C-83A1-F6EECF244321}">
                <p14:modId xmlns:p14="http://schemas.microsoft.com/office/powerpoint/2010/main" xmlns="" val="3052697435"/>
              </p:ext>
            </p:extLst>
          </p:nvPr>
        </p:nvGraphicFramePr>
        <p:xfrm>
          <a:off x="1119187" y="3810000"/>
          <a:ext cx="4824413" cy="457200"/>
        </p:xfrm>
        <a:graphic>
          <a:graphicData uri="http://schemas.openxmlformats.org/presentationml/2006/ole">
            <p:oleObj spid="_x0000_s88067" name="معادلة" r:id="rId4" imgW="1790640" imgH="228600" progId="Equation.3">
              <p:embed/>
            </p:oleObj>
          </a:graphicData>
        </a:graphic>
      </p:graphicFrame>
      <p:graphicFrame>
        <p:nvGraphicFramePr>
          <p:cNvPr id="13320" name="Object 5"/>
          <p:cNvGraphicFramePr>
            <a:graphicFrameLocks noChangeAspect="1"/>
          </p:cNvGraphicFramePr>
          <p:nvPr>
            <p:extLst>
              <p:ext uri="{D42A27DB-BD31-4B8C-83A1-F6EECF244321}">
                <p14:modId xmlns:p14="http://schemas.microsoft.com/office/powerpoint/2010/main" xmlns="" val="3967807196"/>
              </p:ext>
            </p:extLst>
          </p:nvPr>
        </p:nvGraphicFramePr>
        <p:xfrm>
          <a:off x="990600" y="4343400"/>
          <a:ext cx="3795713" cy="533400"/>
        </p:xfrm>
        <a:graphic>
          <a:graphicData uri="http://schemas.openxmlformats.org/presentationml/2006/ole">
            <p:oleObj spid="_x0000_s88068" name="Equation" r:id="rId5" imgW="1409700" imgH="228600" progId="Equation.3">
              <p:embed/>
            </p:oleObj>
          </a:graphicData>
        </a:graphic>
      </p:graphicFrame>
    </p:spTree>
    <p:extLst>
      <p:ext uri="{BB962C8B-B14F-4D97-AF65-F5344CB8AC3E}">
        <p14:creationId xmlns:p14="http://schemas.microsoft.com/office/powerpoint/2010/main" xmlns="" val="2740809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p:nvPr>
        </p:nvSpPr>
        <p:spPr/>
        <p:txBody>
          <a:bodyPr/>
          <a:lstStyle/>
          <a:p>
            <a:r>
              <a:rPr lang="ar-SA" smtClean="0">
                <a:solidFill>
                  <a:srgbClr val="FF0000"/>
                </a:solidFill>
                <a:cs typeface="Arial" pitchFamily="34" charset="0"/>
              </a:rPr>
              <a:t>الدوال الزوجية والدوال الفردية: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الزوجية:</a:t>
            </a:r>
          </a:p>
          <a:p>
            <a:pPr rtl="1">
              <a:defRPr/>
            </a:pPr>
            <a:r>
              <a:rPr lang="ar-SA" sz="3000" dirty="0" smtClean="0"/>
              <a:t>تعتبر الدالة  </a:t>
            </a:r>
            <a:r>
              <a:rPr lang="en-US" sz="3000" dirty="0" smtClean="0"/>
              <a:t>y=f(x)</a:t>
            </a:r>
            <a:r>
              <a:rPr lang="ar-SA" sz="3000" dirty="0" smtClean="0"/>
              <a:t> دالة زوجية إذا كانت </a:t>
            </a:r>
            <a:r>
              <a:rPr lang="en-US" sz="3000" dirty="0" smtClean="0"/>
              <a:t>f(-x)= f(x)</a:t>
            </a:r>
            <a:r>
              <a:rPr lang="ar-SA" sz="3000" dirty="0" smtClean="0"/>
              <a:t> </a:t>
            </a:r>
          </a:p>
          <a:p>
            <a:pPr rtl="1">
              <a:defRPr/>
            </a:pPr>
            <a:r>
              <a:rPr lang="ar-SA" sz="3000" dirty="0" smtClean="0">
                <a:solidFill>
                  <a:srgbClr val="FF0000"/>
                </a:solidFill>
              </a:rPr>
              <a:t>مثال:</a:t>
            </a:r>
          </a:p>
          <a:p>
            <a:pPr rtl="1">
              <a:defRPr/>
            </a:pPr>
            <a:r>
              <a:rPr lang="ar-SA" sz="3000" dirty="0" smtClean="0"/>
              <a:t>هل الدالة                  دالة زوجية ؟ </a:t>
            </a:r>
          </a:p>
          <a:p>
            <a:pPr marL="514350" indent="-514350" rtl="1">
              <a:defRPr/>
            </a:pPr>
            <a:r>
              <a:rPr lang="ar-SA" sz="3000" dirty="0" smtClean="0">
                <a:solidFill>
                  <a:srgbClr val="FF0000"/>
                </a:solidFill>
              </a:rPr>
              <a:t>الحل:</a:t>
            </a:r>
          </a:p>
          <a:p>
            <a:pPr marL="514350" indent="-514350" rtl="1">
              <a:defRPr/>
            </a:pPr>
            <a:r>
              <a:rPr lang="en-US" sz="3000" dirty="0" smtClean="0"/>
              <a:t>   </a:t>
            </a:r>
          </a:p>
          <a:p>
            <a:pPr marL="514350" indent="-514350" algn="l">
              <a:defRPr/>
            </a:pPr>
            <a:r>
              <a:rPr lang="en-US" sz="3000" dirty="0" smtClean="0"/>
              <a:t>         </a:t>
            </a:r>
          </a:p>
          <a:p>
            <a:pPr marL="514350" indent="-514350" rtl="1">
              <a:defRPr/>
            </a:pPr>
            <a:r>
              <a:rPr lang="ar-SA" sz="3000" dirty="0" smtClean="0"/>
              <a:t>                 </a:t>
            </a:r>
            <a:r>
              <a:rPr lang="ar-SA" sz="3000" dirty="0" err="1" smtClean="0"/>
              <a:t>اذاً</a:t>
            </a:r>
            <a:r>
              <a:rPr lang="ar-SA" sz="3000" dirty="0" smtClean="0"/>
              <a:t> الدالة زوجية</a:t>
            </a:r>
          </a:p>
          <a:p>
            <a:pPr rtl="1">
              <a:defRPr/>
            </a:pPr>
            <a:r>
              <a:rPr lang="ar-SA" sz="3000" dirty="0" smtClean="0"/>
              <a:t> </a:t>
            </a:r>
            <a:endParaRPr lang="ar-SA" sz="3000" dirty="0"/>
          </a:p>
        </p:txBody>
      </p:sp>
      <p:graphicFrame>
        <p:nvGraphicFramePr>
          <p:cNvPr id="14341" name="Object 2"/>
          <p:cNvGraphicFramePr>
            <a:graphicFrameLocks noChangeAspect="1"/>
          </p:cNvGraphicFramePr>
          <p:nvPr/>
        </p:nvGraphicFramePr>
        <p:xfrm>
          <a:off x="6400800" y="3276600"/>
          <a:ext cx="1676400" cy="457200"/>
        </p:xfrm>
        <a:graphic>
          <a:graphicData uri="http://schemas.openxmlformats.org/presentationml/2006/ole">
            <p:oleObj spid="_x0000_s89090" name="Equation" r:id="rId3" imgW="622030" imgH="228501" progId="Equation.3">
              <p:embed/>
            </p:oleObj>
          </a:graphicData>
        </a:graphic>
      </p:graphicFrame>
      <p:graphicFrame>
        <p:nvGraphicFramePr>
          <p:cNvPr id="14342" name="Object 3"/>
          <p:cNvGraphicFramePr>
            <a:graphicFrameLocks noChangeAspect="1"/>
          </p:cNvGraphicFramePr>
          <p:nvPr/>
        </p:nvGraphicFramePr>
        <p:xfrm>
          <a:off x="2754313" y="3657600"/>
          <a:ext cx="3046412" cy="1879600"/>
        </p:xfrm>
        <a:graphic>
          <a:graphicData uri="http://schemas.openxmlformats.org/presentationml/2006/ole">
            <p:oleObj spid="_x0000_s89091" name="Equation" r:id="rId4" imgW="1129810" imgH="939392" progId="Equation.3">
              <p:embed/>
            </p:oleObj>
          </a:graphicData>
        </a:graphic>
      </p:graphicFrame>
    </p:spTree>
    <p:extLst>
      <p:ext uri="{BB962C8B-B14F-4D97-AF65-F5344CB8AC3E}">
        <p14:creationId xmlns:p14="http://schemas.microsoft.com/office/powerpoint/2010/main" xmlns="" val="42263665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rgbClr val="FF0000"/>
                </a:solidFill>
              </a:rPr>
              <a:t>تابع : الدوال الزوجية والفردية:</a:t>
            </a:r>
            <a:endParaRPr lang="ar-SA" dirty="0"/>
          </a:p>
        </p:txBody>
      </p:sp>
      <p:sp>
        <p:nvSpPr>
          <p:cNvPr id="15363" name="عنصر نائب للمحتوى 2"/>
          <p:cNvSpPr>
            <a:spLocks noGrp="1"/>
          </p:cNvSpPr>
          <p:nvPr>
            <p:ph idx="1"/>
          </p:nvPr>
        </p:nvSpPr>
        <p:spPr/>
        <p:txBody>
          <a:bodyPr/>
          <a:lstStyle/>
          <a:p>
            <a:r>
              <a:rPr lang="ar-SA" sz="3000" dirty="0" smtClean="0">
                <a:solidFill>
                  <a:srgbClr val="FF0000"/>
                </a:solidFill>
                <a:cs typeface="Arial" pitchFamily="34" charset="0"/>
              </a:rPr>
              <a:t>مثال:</a:t>
            </a:r>
          </a:p>
          <a:p>
            <a:r>
              <a:rPr lang="ar-SA" sz="3000" dirty="0" smtClean="0">
                <a:cs typeface="Arial" pitchFamily="34" charset="0"/>
              </a:rPr>
              <a:t>هل الدالة                    دالة زوجية ؟</a:t>
            </a:r>
          </a:p>
          <a:p>
            <a:pPr rtl="1"/>
            <a:r>
              <a:rPr lang="ar-SA" sz="3000" dirty="0" smtClean="0">
                <a:solidFill>
                  <a:srgbClr val="FF0000"/>
                </a:solidFill>
                <a:cs typeface="Arial" pitchFamily="34" charset="0"/>
              </a:rPr>
              <a:t>الحل</a:t>
            </a:r>
            <a:r>
              <a:rPr lang="ar-SA" sz="3000" dirty="0" smtClean="0">
                <a:cs typeface="Arial" pitchFamily="34" charset="0"/>
              </a:rPr>
              <a:t>:         </a:t>
            </a:r>
          </a:p>
          <a:p>
            <a:pPr rtl="1"/>
            <a:endParaRPr lang="ar-SA" sz="3000" dirty="0" smtClean="0">
              <a:cs typeface="Arial" pitchFamily="34" charset="0"/>
            </a:endParaRPr>
          </a:p>
          <a:p>
            <a:pPr rtl="1"/>
            <a:endParaRPr lang="ar-SA" sz="3000" dirty="0" smtClean="0">
              <a:cs typeface="Arial" pitchFamily="34" charset="0"/>
            </a:endParaRPr>
          </a:p>
          <a:p>
            <a:pPr rtl="1"/>
            <a:endParaRPr lang="ar-SA" sz="3000" dirty="0" smtClean="0">
              <a:cs typeface="Arial" pitchFamily="34" charset="0"/>
            </a:endParaRPr>
          </a:p>
          <a:p>
            <a:pPr rtl="1"/>
            <a:endParaRPr lang="ar-SA" sz="3000" dirty="0" smtClean="0">
              <a:cs typeface="Arial" pitchFamily="34" charset="0"/>
            </a:endParaRPr>
          </a:p>
          <a:p>
            <a:pPr rtl="1"/>
            <a:r>
              <a:rPr lang="ar-SA" sz="3000" dirty="0" smtClean="0">
                <a:cs typeface="Arial" pitchFamily="34" charset="0"/>
              </a:rPr>
              <a:t>       اذاً ليست زوجية.</a:t>
            </a:r>
          </a:p>
          <a:p>
            <a:r>
              <a:rPr lang="ar-SA" sz="3000" dirty="0" smtClean="0">
                <a:cs typeface="Arial" pitchFamily="34" charset="0"/>
              </a:rPr>
              <a:t> </a:t>
            </a:r>
          </a:p>
          <a:p>
            <a:endParaRPr lang="ar-SA" sz="3000" dirty="0" smtClean="0">
              <a:cs typeface="Arial" pitchFamily="34" charset="0"/>
            </a:endParaRPr>
          </a:p>
          <a:p>
            <a:endParaRPr lang="ar-SA" sz="3000" dirty="0" smtClean="0">
              <a:cs typeface="Arial" pitchFamily="34" charset="0"/>
            </a:endParaRPr>
          </a:p>
        </p:txBody>
      </p:sp>
      <p:graphicFrame>
        <p:nvGraphicFramePr>
          <p:cNvPr id="15365" name="Object 2"/>
          <p:cNvGraphicFramePr>
            <a:graphicFrameLocks noChangeAspect="1"/>
          </p:cNvGraphicFramePr>
          <p:nvPr>
            <p:extLst>
              <p:ext uri="{D42A27DB-BD31-4B8C-83A1-F6EECF244321}">
                <p14:modId xmlns:p14="http://schemas.microsoft.com/office/powerpoint/2010/main" xmlns="" val="285291163"/>
              </p:ext>
            </p:extLst>
          </p:nvPr>
        </p:nvGraphicFramePr>
        <p:xfrm>
          <a:off x="6172200" y="2133600"/>
          <a:ext cx="1981200" cy="609600"/>
        </p:xfrm>
        <a:graphic>
          <a:graphicData uri="http://schemas.openxmlformats.org/presentationml/2006/ole">
            <p:oleObj spid="_x0000_s90114" name="معادلة" r:id="rId3" imgW="850680" imgH="228600" progId="Equation.3">
              <p:embed/>
            </p:oleObj>
          </a:graphicData>
        </a:graphic>
      </p:graphicFrame>
      <p:graphicFrame>
        <p:nvGraphicFramePr>
          <p:cNvPr id="15366" name="Object 3"/>
          <p:cNvGraphicFramePr>
            <a:graphicFrameLocks noChangeAspect="1"/>
          </p:cNvGraphicFramePr>
          <p:nvPr>
            <p:extLst>
              <p:ext uri="{D42A27DB-BD31-4B8C-83A1-F6EECF244321}">
                <p14:modId xmlns:p14="http://schemas.microsoft.com/office/powerpoint/2010/main" xmlns="" val="91648431"/>
              </p:ext>
            </p:extLst>
          </p:nvPr>
        </p:nvGraphicFramePr>
        <p:xfrm>
          <a:off x="3240264" y="2971800"/>
          <a:ext cx="4486099" cy="2209800"/>
        </p:xfrm>
        <a:graphic>
          <a:graphicData uri="http://schemas.openxmlformats.org/presentationml/2006/ole">
            <p:oleObj spid="_x0000_s90115" name="Equation" r:id="rId4" imgW="1549400" imgH="939800" progId="Equation.3">
              <p:embed/>
            </p:oleObj>
          </a:graphicData>
        </a:graphic>
      </p:graphicFrame>
    </p:spTree>
    <p:extLst>
      <p:ext uri="{BB962C8B-B14F-4D97-AF65-F5344CB8AC3E}">
        <p14:creationId xmlns:p14="http://schemas.microsoft.com/office/powerpoint/2010/main" xmlns="" val="1865901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p:txBody>
          <a:bodyPr/>
          <a:lstStyle/>
          <a:p>
            <a:r>
              <a:rPr lang="ar-SA" smtClean="0">
                <a:solidFill>
                  <a:srgbClr val="FF0000"/>
                </a:solidFill>
                <a:cs typeface="Arial" pitchFamily="34" charset="0"/>
              </a:rPr>
              <a:t>تابع : الدوال الزوجية والفردية:</a:t>
            </a:r>
          </a:p>
        </p:txBody>
      </p:sp>
      <p:sp>
        <p:nvSpPr>
          <p:cNvPr id="16387" name="عنصر نائب للمحتوى 2"/>
          <p:cNvSpPr>
            <a:spLocks noGrp="1"/>
          </p:cNvSpPr>
          <p:nvPr>
            <p:ph idx="1"/>
          </p:nvPr>
        </p:nvSpPr>
        <p:spPr/>
        <p:txBody>
          <a:bodyPr/>
          <a:lstStyle/>
          <a:p>
            <a:pPr rtl="1"/>
            <a:r>
              <a:rPr lang="ar-SA" sz="3000" b="1" dirty="0" smtClean="0">
                <a:solidFill>
                  <a:srgbClr val="FF0000"/>
                </a:solidFill>
                <a:cs typeface="Arial" pitchFamily="34" charset="0"/>
              </a:rPr>
              <a:t>الدالة الفردية:</a:t>
            </a:r>
          </a:p>
          <a:p>
            <a:pPr rtl="1"/>
            <a:r>
              <a:rPr lang="ar-SA" sz="3000" dirty="0" smtClean="0">
                <a:cs typeface="Arial" pitchFamily="34" charset="0"/>
              </a:rPr>
              <a:t>تعتبر الدالة  </a:t>
            </a:r>
            <a:r>
              <a:rPr lang="en-US" sz="3000" dirty="0" smtClean="0">
                <a:cs typeface="Arial" pitchFamily="34" charset="0"/>
              </a:rPr>
              <a:t>y=f(x)</a:t>
            </a:r>
            <a:r>
              <a:rPr lang="ar-SA" sz="3000" dirty="0" smtClean="0">
                <a:cs typeface="Arial" pitchFamily="34" charset="0"/>
              </a:rPr>
              <a:t> دالة فردية إذا كانت  </a:t>
            </a:r>
            <a:r>
              <a:rPr lang="en-US" sz="3000" dirty="0" smtClean="0">
                <a:cs typeface="Arial" pitchFamily="34" charset="0"/>
              </a:rPr>
              <a:t>f(-x)= -f(x)</a:t>
            </a:r>
            <a:endParaRPr lang="ar-SA" sz="3000" dirty="0" smtClean="0">
              <a:cs typeface="Arial" pitchFamily="34" charset="0"/>
            </a:endParaRPr>
          </a:p>
          <a:p>
            <a:pPr rtl="1"/>
            <a:r>
              <a:rPr lang="ar-SA" sz="3000" dirty="0" smtClean="0">
                <a:solidFill>
                  <a:srgbClr val="FF0000"/>
                </a:solidFill>
                <a:cs typeface="Arial" pitchFamily="34" charset="0"/>
              </a:rPr>
              <a:t>مثال:</a:t>
            </a:r>
          </a:p>
          <a:p>
            <a:pPr rtl="1"/>
            <a:r>
              <a:rPr lang="ar-SA" sz="3000" dirty="0" smtClean="0">
                <a:cs typeface="Arial" pitchFamily="34" charset="0"/>
              </a:rPr>
              <a:t>هل الدالة                    دالة فردية ؟ </a:t>
            </a:r>
          </a:p>
          <a:p>
            <a:pPr rtl="1"/>
            <a:r>
              <a:rPr lang="ar-SA" sz="3000" dirty="0" smtClean="0">
                <a:solidFill>
                  <a:srgbClr val="FF0000"/>
                </a:solidFill>
                <a:cs typeface="Arial" pitchFamily="34" charset="0"/>
              </a:rPr>
              <a:t>الحل:</a:t>
            </a:r>
          </a:p>
          <a:p>
            <a:pPr rtl="1"/>
            <a:endParaRPr lang="ar-SA" sz="3000" dirty="0" smtClean="0">
              <a:cs typeface="Arial" pitchFamily="34" charset="0"/>
            </a:endParaRPr>
          </a:p>
          <a:p>
            <a:pPr rtl="1"/>
            <a:endParaRPr lang="ar-SA" sz="3000" dirty="0" smtClean="0">
              <a:cs typeface="Arial" pitchFamily="34" charset="0"/>
            </a:endParaRPr>
          </a:p>
          <a:p>
            <a:pPr rtl="1"/>
            <a:r>
              <a:rPr lang="ar-SA" sz="3000" dirty="0" smtClean="0">
                <a:cs typeface="Arial" pitchFamily="34" charset="0"/>
              </a:rPr>
              <a:t>            اذاً الدالة فردية.</a:t>
            </a:r>
          </a:p>
        </p:txBody>
      </p:sp>
      <p:graphicFrame>
        <p:nvGraphicFramePr>
          <p:cNvPr id="16389" name="Object 2"/>
          <p:cNvGraphicFramePr>
            <a:graphicFrameLocks noChangeAspect="1"/>
          </p:cNvGraphicFramePr>
          <p:nvPr>
            <p:extLst>
              <p:ext uri="{D42A27DB-BD31-4B8C-83A1-F6EECF244321}">
                <p14:modId xmlns:p14="http://schemas.microsoft.com/office/powerpoint/2010/main" xmlns="" val="970087917"/>
              </p:ext>
            </p:extLst>
          </p:nvPr>
        </p:nvGraphicFramePr>
        <p:xfrm>
          <a:off x="6172200" y="3200400"/>
          <a:ext cx="1979613" cy="609600"/>
        </p:xfrm>
        <a:graphic>
          <a:graphicData uri="http://schemas.openxmlformats.org/presentationml/2006/ole">
            <p:oleObj spid="_x0000_s91138" name="معادلة" r:id="rId3" imgW="850900" imgH="228600" progId="Equation.3">
              <p:embed/>
            </p:oleObj>
          </a:graphicData>
        </a:graphic>
      </p:graphicFrame>
      <p:graphicFrame>
        <p:nvGraphicFramePr>
          <p:cNvPr id="16390" name="Object 3"/>
          <p:cNvGraphicFramePr>
            <a:graphicFrameLocks noChangeAspect="1"/>
          </p:cNvGraphicFramePr>
          <p:nvPr/>
        </p:nvGraphicFramePr>
        <p:xfrm>
          <a:off x="2354263" y="3835400"/>
          <a:ext cx="4895850" cy="1879600"/>
        </p:xfrm>
        <a:graphic>
          <a:graphicData uri="http://schemas.openxmlformats.org/presentationml/2006/ole">
            <p:oleObj spid="_x0000_s91139" name="معادلة" r:id="rId4" imgW="1816100" imgH="939800" progId="Equation.3">
              <p:embed/>
            </p:oleObj>
          </a:graphicData>
        </a:graphic>
      </p:graphicFrame>
    </p:spTree>
    <p:extLst>
      <p:ext uri="{BB962C8B-B14F-4D97-AF65-F5344CB8AC3E}">
        <p14:creationId xmlns:p14="http://schemas.microsoft.com/office/powerpoint/2010/main" xmlns="" val="35251919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تطبيقات اقتصادية:</a:t>
            </a:r>
            <a:endParaRPr lang="en-US" sz="4000" dirty="0" smtClean="0">
              <a:solidFill>
                <a:srgbClr val="FF0000"/>
              </a:solidFill>
              <a:cs typeface="Arial" pitchFamily="34" charset="0"/>
            </a:endParaRPr>
          </a:p>
        </p:txBody>
      </p:sp>
      <p:sp>
        <p:nvSpPr>
          <p:cNvPr id="17411" name="Content Placeholder 2"/>
          <p:cNvSpPr>
            <a:spLocks noGrp="1"/>
          </p:cNvSpPr>
          <p:nvPr>
            <p:ph idx="1"/>
          </p:nvPr>
        </p:nvSpPr>
        <p:spPr>
          <a:xfrm>
            <a:off x="533400" y="1371600"/>
            <a:ext cx="8915400" cy="4830763"/>
          </a:xfrm>
        </p:spPr>
        <p:txBody>
          <a:bodyPr/>
          <a:lstStyle/>
          <a:p>
            <a:pPr rtl="1"/>
            <a:endParaRPr lang="ar-SA" sz="2800" b="1" dirty="0" smtClean="0">
              <a:cs typeface="Arial" pitchFamily="34" charset="0"/>
            </a:endParaRPr>
          </a:p>
          <a:p>
            <a:pPr rtl="1"/>
            <a:r>
              <a:rPr lang="ar-SA" sz="2800" b="1" dirty="0" smtClean="0">
                <a:solidFill>
                  <a:srgbClr val="FF0000"/>
                </a:solidFill>
                <a:cs typeface="Arial" pitchFamily="34" charset="0"/>
              </a:rPr>
              <a:t>1- دوال الطلب الخطية:</a:t>
            </a:r>
            <a:endParaRPr lang="en-US" sz="2800" dirty="0" smtClean="0">
              <a:solidFill>
                <a:srgbClr val="FF0000"/>
              </a:solidFill>
              <a:cs typeface="Arial" pitchFamily="34" charset="0"/>
            </a:endParaRPr>
          </a:p>
          <a:p>
            <a:pPr rtl="1"/>
            <a:r>
              <a:rPr lang="ar-SA" sz="3000" dirty="0" smtClean="0">
                <a:cs typeface="Arial" pitchFamily="34" charset="0"/>
              </a:rPr>
              <a:t>	هناك علاقة عكسية بين كمية الطلب على سلعة معينة وسعرها بمعنى أنه كلما زاد سعر السلعة كلما قل الطلب عليها. ونرمز لكمية الطلب على السلعة بالرمز        بينما نرمز لسعر السلعة بالرمز    . </a:t>
            </a:r>
          </a:p>
          <a:p>
            <a:pPr rtl="1"/>
            <a:r>
              <a:rPr lang="ar-SA" sz="3000" dirty="0" smtClean="0">
                <a:cs typeface="Arial" pitchFamily="34" charset="0"/>
              </a:rPr>
              <a:t>   </a:t>
            </a:r>
            <a:endParaRPr lang="en-US" sz="3000" dirty="0" smtClean="0">
              <a:cs typeface="Arial" pitchFamily="34" charset="0"/>
            </a:endParaRPr>
          </a:p>
          <a:p>
            <a:pPr rtl="1"/>
            <a:r>
              <a:rPr lang="ar-SA" sz="3000" dirty="0" smtClean="0">
                <a:cs typeface="Arial" pitchFamily="34" charset="0"/>
              </a:rPr>
              <a:t> </a:t>
            </a:r>
            <a:endParaRPr lang="en-US" sz="30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7420" name="Object 15"/>
          <p:cNvGraphicFramePr>
            <a:graphicFrameLocks noChangeAspect="1"/>
          </p:cNvGraphicFramePr>
          <p:nvPr>
            <p:extLst>
              <p:ext uri="{D42A27DB-BD31-4B8C-83A1-F6EECF244321}">
                <p14:modId xmlns:p14="http://schemas.microsoft.com/office/powerpoint/2010/main" xmlns="" val="1972795146"/>
              </p:ext>
            </p:extLst>
          </p:nvPr>
        </p:nvGraphicFramePr>
        <p:xfrm>
          <a:off x="6172200" y="3378200"/>
          <a:ext cx="457200" cy="431800"/>
        </p:xfrm>
        <a:graphic>
          <a:graphicData uri="http://schemas.openxmlformats.org/presentationml/2006/ole">
            <p:oleObj spid="_x0000_s92162" name="Equation" r:id="rId3" imgW="215619" imgH="215619" progId="Equation.3">
              <p:embed/>
            </p:oleObj>
          </a:graphicData>
        </a:graphic>
      </p:graphicFrame>
      <p:graphicFrame>
        <p:nvGraphicFramePr>
          <p:cNvPr id="17421" name="Object 17"/>
          <p:cNvGraphicFramePr>
            <a:graphicFrameLocks noChangeAspect="1"/>
          </p:cNvGraphicFramePr>
          <p:nvPr>
            <p:extLst>
              <p:ext uri="{D42A27DB-BD31-4B8C-83A1-F6EECF244321}">
                <p14:modId xmlns:p14="http://schemas.microsoft.com/office/powerpoint/2010/main" xmlns="" val="144700769"/>
              </p:ext>
            </p:extLst>
          </p:nvPr>
        </p:nvGraphicFramePr>
        <p:xfrm>
          <a:off x="1905000" y="3505200"/>
          <a:ext cx="323850" cy="330200"/>
        </p:xfrm>
        <a:graphic>
          <a:graphicData uri="http://schemas.openxmlformats.org/presentationml/2006/ole">
            <p:oleObj spid="_x0000_s92163" name="Equation" r:id="rId4" imgW="152268" imgH="164957" progId="Equation.3">
              <p:embed/>
            </p:oleObj>
          </a:graphicData>
        </a:graphic>
      </p:graphicFrame>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Tree>
    <p:extLst>
      <p:ext uri="{BB962C8B-B14F-4D97-AF65-F5344CB8AC3E}">
        <p14:creationId xmlns:p14="http://schemas.microsoft.com/office/powerpoint/2010/main" xmlns="" val="9404299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 تطبيقات اقتصادية: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2800" dirty="0" smtClean="0">
                <a:solidFill>
                  <a:srgbClr val="FF0000"/>
                </a:solidFill>
                <a:cs typeface="Arial" pitchFamily="34" charset="0"/>
              </a:rPr>
              <a:t>مثال:</a:t>
            </a:r>
          </a:p>
          <a:p>
            <a:pPr rtl="1">
              <a:defRPr/>
            </a:pPr>
            <a:r>
              <a:rPr lang="ar-SA" sz="2800" dirty="0" smtClean="0">
                <a:cs typeface="Arial" pitchFamily="34" charset="0"/>
              </a:rPr>
              <a:t>إذا كانت دالة الطلب على سلعة معينة: </a:t>
            </a:r>
          </a:p>
          <a:p>
            <a:pPr rtl="1">
              <a:defRPr/>
            </a:pPr>
            <a:r>
              <a:rPr lang="ar-SA" sz="2800" dirty="0" smtClean="0">
                <a:solidFill>
                  <a:srgbClr val="FF0000"/>
                </a:solidFill>
                <a:cs typeface="Arial" pitchFamily="34" charset="0"/>
              </a:rPr>
              <a:t>فأوجد</a:t>
            </a:r>
            <a:endParaRPr lang="ar-SA" sz="2800" dirty="0" smtClean="0">
              <a:solidFill>
                <a:srgbClr val="FF0000"/>
              </a:solidFill>
            </a:endParaRPr>
          </a:p>
          <a:p>
            <a:pPr marL="514350" indent="-514350" rtl="1">
              <a:buFont typeface="+mj-lt"/>
              <a:buAutoNum type="arabicPeriod"/>
              <a:defRPr/>
            </a:pPr>
            <a:r>
              <a:rPr lang="ar-SA" sz="2800" dirty="0" smtClean="0"/>
              <a:t>الكمية المطلوبة من هذه السلعة عندما        .</a:t>
            </a:r>
          </a:p>
          <a:p>
            <a:pPr marL="514350" indent="-514350" rtl="1">
              <a:buFont typeface="+mj-lt"/>
              <a:buAutoNum type="arabicPeriod" startAt="2"/>
              <a:defRPr/>
            </a:pPr>
            <a:r>
              <a:rPr lang="ar-SA" sz="2800" dirty="0" smtClean="0"/>
              <a:t>سعر الوحدة إذا كانت الكمية المطلوبة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066" name="Rectangle 18"/>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68"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0"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2" name="Rectangle 2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5" name="Rectangle 2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7" name="Rectangle 2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8447" name="Object 21"/>
          <p:cNvGraphicFramePr>
            <a:graphicFrameLocks noChangeAspect="1"/>
          </p:cNvGraphicFramePr>
          <p:nvPr>
            <p:extLst>
              <p:ext uri="{D42A27DB-BD31-4B8C-83A1-F6EECF244321}">
                <p14:modId xmlns:p14="http://schemas.microsoft.com/office/powerpoint/2010/main" xmlns="" val="198774571"/>
              </p:ext>
            </p:extLst>
          </p:nvPr>
        </p:nvGraphicFramePr>
        <p:xfrm>
          <a:off x="3962400" y="2971800"/>
          <a:ext cx="685800" cy="381000"/>
        </p:xfrm>
        <a:graphic>
          <a:graphicData uri="http://schemas.openxmlformats.org/presentationml/2006/ole">
            <p:oleObj spid="_x0000_s93186" name="Equation" r:id="rId3" imgW="380670" imgH="177646" progId="Equation.3">
              <p:embed/>
            </p:oleObj>
          </a:graphicData>
        </a:graphic>
      </p:graphicFrame>
      <p:sp>
        <p:nvSpPr>
          <p:cNvPr id="2073" name="Rectangle 2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8449" name="Object 24"/>
          <p:cNvGraphicFramePr>
            <a:graphicFrameLocks noChangeAspect="1"/>
          </p:cNvGraphicFramePr>
          <p:nvPr>
            <p:extLst>
              <p:ext uri="{D42A27DB-BD31-4B8C-83A1-F6EECF244321}">
                <p14:modId xmlns:p14="http://schemas.microsoft.com/office/powerpoint/2010/main" xmlns="" val="4288328812"/>
              </p:ext>
            </p:extLst>
          </p:nvPr>
        </p:nvGraphicFramePr>
        <p:xfrm>
          <a:off x="3733800" y="3505200"/>
          <a:ext cx="838200" cy="381000"/>
        </p:xfrm>
        <a:graphic>
          <a:graphicData uri="http://schemas.openxmlformats.org/presentationml/2006/ole">
            <p:oleObj spid="_x0000_s93187" name="Equation" r:id="rId4" imgW="520474" imgH="215806" progId="Equation.3">
              <p:embed/>
            </p:oleObj>
          </a:graphicData>
        </a:graphic>
      </p:graphicFrame>
      <p:graphicFrame>
        <p:nvGraphicFramePr>
          <p:cNvPr id="18450" name="Object 18"/>
          <p:cNvGraphicFramePr>
            <a:graphicFrameLocks noChangeAspect="1"/>
          </p:cNvGraphicFramePr>
          <p:nvPr>
            <p:extLst>
              <p:ext uri="{D42A27DB-BD31-4B8C-83A1-F6EECF244321}">
                <p14:modId xmlns:p14="http://schemas.microsoft.com/office/powerpoint/2010/main" xmlns="" val="3242062034"/>
              </p:ext>
            </p:extLst>
          </p:nvPr>
        </p:nvGraphicFramePr>
        <p:xfrm>
          <a:off x="1905000" y="1917700"/>
          <a:ext cx="3086100" cy="520700"/>
        </p:xfrm>
        <a:graphic>
          <a:graphicData uri="http://schemas.openxmlformats.org/presentationml/2006/ole">
            <p:oleObj spid="_x0000_s93188" name="Equation" r:id="rId5" imgW="850531" imgH="215806" progId="Equation.3">
              <p:embed/>
            </p:oleObj>
          </a:graphicData>
        </a:graphic>
      </p:graphicFrame>
    </p:spTree>
    <p:extLst>
      <p:ext uri="{BB962C8B-B14F-4D97-AF65-F5344CB8AC3E}">
        <p14:creationId xmlns:p14="http://schemas.microsoft.com/office/powerpoint/2010/main" xmlns="" val="352699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rgbClr val="FF0000"/>
                </a:solidFill>
              </a:rPr>
              <a:t>تمارين:</a:t>
            </a:r>
            <a:endParaRPr lang="ar-SA" dirty="0"/>
          </a:p>
        </p:txBody>
      </p:sp>
      <p:sp>
        <p:nvSpPr>
          <p:cNvPr id="21510" name="عنصر نائب للمحتوى 2"/>
          <p:cNvSpPr>
            <a:spLocks noGrp="1"/>
          </p:cNvSpPr>
          <p:nvPr>
            <p:ph idx="1"/>
          </p:nvPr>
        </p:nvSpPr>
        <p:spPr/>
        <p:txBody>
          <a:bodyPr/>
          <a:lstStyle/>
          <a:p>
            <a:pPr marL="514350" indent="-514350" rtl="1">
              <a:buFont typeface="+mj-lt"/>
              <a:buAutoNum type="arabicPeriod"/>
              <a:defRPr/>
            </a:pPr>
            <a:r>
              <a:rPr lang="ar-SA" sz="3000" dirty="0" smtClean="0">
                <a:cs typeface="Arial" pitchFamily="34" charset="0"/>
              </a:rPr>
              <a:t>هل الدالة                       دالة زوجية؟</a:t>
            </a:r>
          </a:p>
          <a:p>
            <a:pPr marL="514350" indent="-514350" rtl="1">
              <a:buFont typeface="+mj-lt"/>
              <a:buAutoNum type="arabicPeriod"/>
              <a:defRPr/>
            </a:pPr>
            <a:r>
              <a:rPr lang="ar-SA" sz="3000" dirty="0" smtClean="0">
                <a:cs typeface="Arial" pitchFamily="34" charset="0"/>
              </a:rPr>
              <a:t>هل الدالة                       دالة فردية ؟ </a:t>
            </a:r>
          </a:p>
          <a:p>
            <a:pPr marL="514350" indent="-514350" rtl="1">
              <a:buFont typeface="+mj-lt"/>
              <a:buAutoNum type="arabicPeriod"/>
              <a:defRPr/>
            </a:pPr>
            <a:r>
              <a:rPr lang="ar-SA" sz="3000" dirty="0" smtClean="0">
                <a:cs typeface="Arial" pitchFamily="34" charset="0"/>
              </a:rPr>
              <a:t>هل الدالة                       دالة فردية ؟ </a:t>
            </a:r>
          </a:p>
          <a:p>
            <a:pPr marL="514350" indent="-514350" rtl="1">
              <a:buFont typeface="+mj-lt"/>
              <a:buAutoNum type="arabicPeriod"/>
              <a:defRPr/>
            </a:pPr>
            <a:r>
              <a:rPr lang="ar-SA" sz="3000" dirty="0" smtClean="0">
                <a:cs typeface="Arial" pitchFamily="34" charset="0"/>
              </a:rPr>
              <a:t>هل الدالة                       دالة زوجية ؟ </a:t>
            </a:r>
          </a:p>
          <a:p>
            <a:pPr marL="514350" indent="-514350" rtl="1">
              <a:buFont typeface="+mj-lt"/>
              <a:buAutoNum type="arabicPeriod"/>
              <a:defRPr/>
            </a:pPr>
            <a:r>
              <a:rPr lang="ar-SA" sz="3000" dirty="0" smtClean="0">
                <a:cs typeface="Arial" pitchFamily="34" charset="0"/>
              </a:rPr>
              <a:t>هل الدالة                       زوجية أم فردية أم غير ذلك؟      </a:t>
            </a:r>
          </a:p>
          <a:p>
            <a:pPr>
              <a:defRPr/>
            </a:pPr>
            <a:endParaRPr lang="ar-SA" sz="3000" dirty="0" smtClean="0">
              <a:cs typeface="Arial" pitchFamily="34" charset="0"/>
            </a:endParaRPr>
          </a:p>
        </p:txBody>
      </p:sp>
      <p:graphicFrame>
        <p:nvGraphicFramePr>
          <p:cNvPr id="26629" name="Object 2"/>
          <p:cNvGraphicFramePr>
            <a:graphicFrameLocks noChangeAspect="1"/>
          </p:cNvGraphicFramePr>
          <p:nvPr/>
        </p:nvGraphicFramePr>
        <p:xfrm>
          <a:off x="5334000" y="1676400"/>
          <a:ext cx="2333625" cy="457200"/>
        </p:xfrm>
        <a:graphic>
          <a:graphicData uri="http://schemas.openxmlformats.org/presentationml/2006/ole">
            <p:oleObj spid="_x0000_s94210" name="Equation" r:id="rId3" imgW="1002865" imgH="228501" progId="Equation.3">
              <p:embed/>
            </p:oleObj>
          </a:graphicData>
        </a:graphic>
      </p:graphicFrame>
      <p:graphicFrame>
        <p:nvGraphicFramePr>
          <p:cNvPr id="26630" name="Object 4"/>
          <p:cNvGraphicFramePr>
            <a:graphicFrameLocks noChangeAspect="1"/>
          </p:cNvGraphicFramePr>
          <p:nvPr/>
        </p:nvGraphicFramePr>
        <p:xfrm>
          <a:off x="5334000" y="2133600"/>
          <a:ext cx="2305050" cy="457200"/>
        </p:xfrm>
        <a:graphic>
          <a:graphicData uri="http://schemas.openxmlformats.org/presentationml/2006/ole">
            <p:oleObj spid="_x0000_s94211" name="Equation" r:id="rId4" imgW="990600" imgH="228600" progId="Equation.3">
              <p:embed/>
            </p:oleObj>
          </a:graphicData>
        </a:graphic>
      </p:graphicFrame>
      <p:graphicFrame>
        <p:nvGraphicFramePr>
          <p:cNvPr id="26631" name="Object 4"/>
          <p:cNvGraphicFramePr>
            <a:graphicFrameLocks noChangeAspect="1"/>
          </p:cNvGraphicFramePr>
          <p:nvPr/>
        </p:nvGraphicFramePr>
        <p:xfrm>
          <a:off x="5334000" y="3810000"/>
          <a:ext cx="1979613" cy="533400"/>
        </p:xfrm>
        <a:graphic>
          <a:graphicData uri="http://schemas.openxmlformats.org/presentationml/2006/ole">
            <p:oleObj spid="_x0000_s94212" name="Equation" r:id="rId5" imgW="850900" imgH="228600" progId="Equation.3">
              <p:embed/>
            </p:oleObj>
          </a:graphicData>
        </a:graphic>
      </p:graphicFrame>
      <p:graphicFrame>
        <p:nvGraphicFramePr>
          <p:cNvPr id="26632" name="Object 8"/>
          <p:cNvGraphicFramePr>
            <a:graphicFrameLocks noChangeAspect="1"/>
          </p:cNvGraphicFramePr>
          <p:nvPr/>
        </p:nvGraphicFramePr>
        <p:xfrm>
          <a:off x="5334000" y="2667000"/>
          <a:ext cx="2155825" cy="457200"/>
        </p:xfrm>
        <a:graphic>
          <a:graphicData uri="http://schemas.openxmlformats.org/presentationml/2006/ole">
            <p:oleObj spid="_x0000_s94213" name="Equation" r:id="rId6" imgW="927100" imgH="228600" progId="Equation.3">
              <p:embed/>
            </p:oleObj>
          </a:graphicData>
        </a:graphic>
      </p:graphicFrame>
      <p:graphicFrame>
        <p:nvGraphicFramePr>
          <p:cNvPr id="26633" name="Object 9"/>
          <p:cNvGraphicFramePr>
            <a:graphicFrameLocks noChangeAspect="1"/>
          </p:cNvGraphicFramePr>
          <p:nvPr/>
        </p:nvGraphicFramePr>
        <p:xfrm>
          <a:off x="5334000" y="3276600"/>
          <a:ext cx="1951038" cy="457200"/>
        </p:xfrm>
        <a:graphic>
          <a:graphicData uri="http://schemas.openxmlformats.org/presentationml/2006/ole">
            <p:oleObj spid="_x0000_s94214" name="Equation" r:id="rId7" imgW="838200" imgH="228600" progId="Equation.3">
              <p:embed/>
            </p:oleObj>
          </a:graphicData>
        </a:graphic>
      </p:graphicFrame>
    </p:spTree>
    <p:extLst>
      <p:ext uri="{BB962C8B-B14F-4D97-AF65-F5344CB8AC3E}">
        <p14:creationId xmlns:p14="http://schemas.microsoft.com/office/powerpoint/2010/main" xmlns="" val="39881559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a:t>
            </a:r>
            <a:endParaRPr lang="en-US" sz="4000" dirty="0" smtClean="0">
              <a:solidFill>
                <a:srgbClr val="FF0000"/>
              </a:solidFill>
              <a:cs typeface="Arial" pitchFamily="34" charset="0"/>
            </a:endParaRPr>
          </a:p>
        </p:txBody>
      </p:sp>
      <p:sp>
        <p:nvSpPr>
          <p:cNvPr id="15366" name="Content Placeholder 2"/>
          <p:cNvSpPr>
            <a:spLocks noGrp="1"/>
          </p:cNvSpPr>
          <p:nvPr>
            <p:ph idx="1"/>
          </p:nvPr>
        </p:nvSpPr>
        <p:spPr>
          <a:xfrm>
            <a:off x="533400" y="1371600"/>
            <a:ext cx="8915400" cy="4830763"/>
          </a:xfrm>
        </p:spPr>
        <p:txBody>
          <a:bodyPr/>
          <a:lstStyle/>
          <a:p>
            <a:pPr rtl="1">
              <a:defRPr/>
            </a:pPr>
            <a:endParaRPr lang="ar-SA" sz="3000" dirty="0" smtClean="0">
              <a:cs typeface="Arial" pitchFamily="34" charset="0"/>
            </a:endParaRPr>
          </a:p>
          <a:p>
            <a:pPr marL="514350" indent="-514350" rtl="1">
              <a:buFont typeface="+mj-lt"/>
              <a:buAutoNum type="arabicPeriod" startAt="9"/>
              <a:defRPr/>
            </a:pPr>
            <a:r>
              <a:rPr lang="ar-SA" sz="2800" dirty="0" smtClean="0"/>
              <a:t>إذا دالة العرض على سلعة معينة:                        فأوجد</a:t>
            </a:r>
          </a:p>
          <a:p>
            <a:pPr marL="514350" indent="-514350" rtl="1">
              <a:defRPr/>
            </a:pPr>
            <a:r>
              <a:rPr lang="ar-SA" sz="2800" dirty="0" smtClean="0"/>
              <a:t>   أ)         إذا كانت           .</a:t>
            </a:r>
          </a:p>
          <a:p>
            <a:pPr marL="514350" indent="-514350" rtl="1">
              <a:defRPr/>
            </a:pPr>
            <a:r>
              <a:rPr lang="ar-SA" sz="2800" dirty="0" smtClean="0"/>
              <a:t>  ب)        إذا كانت الكمية المطلوبة             .</a:t>
            </a:r>
          </a:p>
          <a:p>
            <a:pPr marL="514350" indent="-514350" rtl="1">
              <a:defRPr/>
            </a:pPr>
            <a:r>
              <a:rPr lang="ar-SA" sz="2800" dirty="0" smtClean="0"/>
              <a:t>  </a:t>
            </a:r>
            <a:endParaRPr lang="en-US" sz="2800" dirty="0" smtClean="0"/>
          </a:p>
          <a:p>
            <a:pPr marL="514350" indent="-514350" rtl="1">
              <a:defRPr/>
            </a:pPr>
            <a:endParaRPr lang="en-US" sz="2800" dirty="0" smtClean="0"/>
          </a:p>
          <a:p>
            <a:pPr marL="514350" indent="-514350" rtl="1">
              <a:defRPr/>
            </a:pPr>
            <a:endParaRPr lang="ar-SA" sz="2800" dirty="0" smtClean="0"/>
          </a:p>
          <a:p>
            <a:pPr marL="514350" indent="-514350" rtl="1">
              <a:defRPr/>
            </a:pPr>
            <a:endParaRPr lang="en-US" sz="30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7" name="Rectangle 1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9" name="Rectangle 1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1" name="Rectangle 1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5" name="Rectangle 2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7" name="Rectangle 2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444" name="Rectangle 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8694" name="Object 10"/>
          <p:cNvGraphicFramePr>
            <a:graphicFrameLocks noChangeAspect="1"/>
          </p:cNvGraphicFramePr>
          <p:nvPr/>
        </p:nvGraphicFramePr>
        <p:xfrm>
          <a:off x="3016250" y="1966913"/>
          <a:ext cx="1844675" cy="533400"/>
        </p:xfrm>
        <a:graphic>
          <a:graphicData uri="http://schemas.openxmlformats.org/presentationml/2006/ole">
            <p:oleObj spid="_x0000_s95234" name="Equation" r:id="rId3" imgW="761669" imgH="228501" progId="Equation.3">
              <p:embed/>
            </p:oleObj>
          </a:graphicData>
        </a:graphic>
      </p:graphicFrame>
      <p:graphicFrame>
        <p:nvGraphicFramePr>
          <p:cNvPr id="28695" name="Object 3"/>
          <p:cNvGraphicFramePr>
            <a:graphicFrameLocks noChangeAspect="1"/>
          </p:cNvGraphicFramePr>
          <p:nvPr/>
        </p:nvGraphicFramePr>
        <p:xfrm>
          <a:off x="6043613" y="2514600"/>
          <a:ext cx="890587" cy="414338"/>
        </p:xfrm>
        <a:graphic>
          <a:graphicData uri="http://schemas.openxmlformats.org/presentationml/2006/ole">
            <p:oleObj spid="_x0000_s95235" name="Equation" r:id="rId4" imgW="368140" imgH="177723" progId="Equation.3">
              <p:embed/>
            </p:oleObj>
          </a:graphicData>
        </a:graphic>
      </p:graphicFrame>
      <p:graphicFrame>
        <p:nvGraphicFramePr>
          <p:cNvPr id="28696" name="Object 4"/>
          <p:cNvGraphicFramePr>
            <a:graphicFrameLocks noChangeAspect="1"/>
          </p:cNvGraphicFramePr>
          <p:nvPr/>
        </p:nvGraphicFramePr>
        <p:xfrm>
          <a:off x="4114800" y="2971800"/>
          <a:ext cx="1074738" cy="533400"/>
        </p:xfrm>
        <a:graphic>
          <a:graphicData uri="http://schemas.openxmlformats.org/presentationml/2006/ole">
            <p:oleObj spid="_x0000_s95236" name="Equation" r:id="rId5" imgW="444307" imgH="228501" progId="Equation.3">
              <p:embed/>
            </p:oleObj>
          </a:graphicData>
        </a:graphic>
      </p:graphicFrame>
      <p:graphicFrame>
        <p:nvGraphicFramePr>
          <p:cNvPr id="28697" name="Object 6"/>
          <p:cNvGraphicFramePr>
            <a:graphicFrameLocks noChangeAspect="1"/>
          </p:cNvGraphicFramePr>
          <p:nvPr/>
        </p:nvGraphicFramePr>
        <p:xfrm>
          <a:off x="8194675" y="2438400"/>
          <a:ext cx="492125" cy="531813"/>
        </p:xfrm>
        <a:graphic>
          <a:graphicData uri="http://schemas.openxmlformats.org/presentationml/2006/ole">
            <p:oleObj spid="_x0000_s95237" name="Equation" r:id="rId6" imgW="203112" imgH="228501" progId="Equation.3">
              <p:embed/>
            </p:oleObj>
          </a:graphicData>
        </a:graphic>
      </p:graphicFrame>
      <p:graphicFrame>
        <p:nvGraphicFramePr>
          <p:cNvPr id="28698" name="Object 7"/>
          <p:cNvGraphicFramePr>
            <a:graphicFrameLocks noChangeAspect="1"/>
          </p:cNvGraphicFramePr>
          <p:nvPr/>
        </p:nvGraphicFramePr>
        <p:xfrm>
          <a:off x="8166100" y="2986088"/>
          <a:ext cx="368300" cy="385762"/>
        </p:xfrm>
        <a:graphic>
          <a:graphicData uri="http://schemas.openxmlformats.org/presentationml/2006/ole">
            <p:oleObj spid="_x0000_s95238" name="Equation" r:id="rId7" imgW="152268" imgH="164957" progId="Equation.3">
              <p:embed/>
            </p:oleObj>
          </a:graphicData>
        </a:graphic>
      </p:graphicFrame>
    </p:spTree>
    <p:extLst>
      <p:ext uri="{BB962C8B-B14F-4D97-AF65-F5344CB8AC3E}">
        <p14:creationId xmlns:p14="http://schemas.microsoft.com/office/powerpoint/2010/main" xmlns="" val="16897788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11</a:t>
            </a:r>
            <a:endParaRPr lang="en-US" b="1" dirty="0" smtClean="0">
              <a:solidFill>
                <a:srgbClr val="C00000"/>
              </a:solidFill>
              <a:cs typeface="Arial" pitchFamily="34" charset="0"/>
            </a:endParaRPr>
          </a:p>
        </p:txBody>
      </p:sp>
      <p:sp>
        <p:nvSpPr>
          <p:cNvPr id="5123"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4000" b="1" smtClean="0">
                <a:solidFill>
                  <a:srgbClr val="FF0000"/>
                </a:solidFill>
                <a:cs typeface="Arial" pitchFamily="34" charset="0"/>
              </a:rPr>
              <a:t>الاشتقاق</a:t>
            </a:r>
          </a:p>
          <a:p>
            <a:pPr rtl="1" eaLnBrk="1" hangingPunct="1">
              <a:lnSpc>
                <a:spcPct val="150000"/>
              </a:lnSpc>
            </a:pPr>
            <a:endParaRPr lang="en-US" sz="4000" b="1" smtClean="0">
              <a:solidFill>
                <a:srgbClr val="FF0000"/>
              </a:solidFill>
              <a:cs typeface="Arial" pitchFamily="34" charset="0"/>
            </a:endParaRPr>
          </a:p>
        </p:txBody>
      </p:sp>
    </p:spTree>
    <p:extLst>
      <p:ext uri="{BB962C8B-B14F-4D97-AF65-F5344CB8AC3E}">
        <p14:creationId xmlns:p14="http://schemas.microsoft.com/office/powerpoint/2010/main" xmlns="" val="2278781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الاشتقاق:</a:t>
            </a:r>
            <a:endParaRPr lang="en-US" sz="4000" smtClean="0">
              <a:solidFill>
                <a:srgbClr val="FF0000"/>
              </a:solidFill>
              <a:cs typeface="Arial" pitchFamily="34" charset="0"/>
            </a:endParaRPr>
          </a:p>
        </p:txBody>
      </p:sp>
      <p:sp>
        <p:nvSpPr>
          <p:cNvPr id="6147" name="Content Placeholder 2"/>
          <p:cNvSpPr>
            <a:spLocks noGrp="1"/>
          </p:cNvSpPr>
          <p:nvPr>
            <p:ph idx="1"/>
          </p:nvPr>
        </p:nvSpPr>
        <p:spPr>
          <a:xfrm>
            <a:off x="533400" y="1371600"/>
            <a:ext cx="8915400" cy="4830763"/>
          </a:xfrm>
        </p:spPr>
        <p:txBody>
          <a:bodyPr/>
          <a:lstStyle/>
          <a:p>
            <a:pPr rtl="1"/>
            <a:r>
              <a:rPr lang="ar-SA" sz="2800" b="1" smtClean="0">
                <a:solidFill>
                  <a:srgbClr val="FF0000"/>
                </a:solidFill>
                <a:cs typeface="Arial" pitchFamily="34" charset="0"/>
              </a:rPr>
              <a:t>متوسط التغير:</a:t>
            </a:r>
            <a:endParaRPr lang="en-US" sz="2800" b="1" smtClean="0">
              <a:solidFill>
                <a:srgbClr val="FF0000"/>
              </a:solidFill>
              <a:cs typeface="Arial" pitchFamily="34" charset="0"/>
            </a:endParaRPr>
          </a:p>
          <a:p>
            <a:pPr rtl="1"/>
            <a:r>
              <a:rPr lang="ar-SA" sz="2800" smtClean="0">
                <a:cs typeface="Arial" pitchFamily="34" charset="0"/>
              </a:rPr>
              <a:t>إذا كانت </a:t>
            </a:r>
            <a:r>
              <a:rPr lang="en-US" sz="2800" smtClean="0">
                <a:cs typeface="Arial" pitchFamily="34" charset="0"/>
              </a:rPr>
              <a:t>y=f(x)</a:t>
            </a:r>
            <a:r>
              <a:rPr lang="ar-SA" sz="2800" smtClean="0">
                <a:cs typeface="Arial" pitchFamily="34" charset="0"/>
              </a:rPr>
              <a:t> فان أي زيادة في المتغير المستقل </a:t>
            </a:r>
            <a:r>
              <a:rPr lang="en-US" sz="2800" smtClean="0">
                <a:cs typeface="Arial" pitchFamily="34" charset="0"/>
              </a:rPr>
              <a:t>x</a:t>
            </a:r>
            <a:r>
              <a:rPr lang="ar-SA" sz="2800" smtClean="0">
                <a:cs typeface="Arial" pitchFamily="34" charset="0"/>
              </a:rPr>
              <a:t> قدرها        تحدث تغير في المتغير التابع </a:t>
            </a:r>
            <a:r>
              <a:rPr lang="en-US" sz="2800" smtClean="0">
                <a:cs typeface="Arial" pitchFamily="34" charset="0"/>
              </a:rPr>
              <a:t>y</a:t>
            </a:r>
            <a:r>
              <a:rPr lang="ar-SA" sz="2800" smtClean="0">
                <a:cs typeface="Arial" pitchFamily="34" charset="0"/>
              </a:rPr>
              <a:t> قدره       . النسبة بين التغير في </a:t>
            </a:r>
            <a:r>
              <a:rPr lang="en-US" sz="2800" smtClean="0">
                <a:cs typeface="Arial" pitchFamily="34" charset="0"/>
              </a:rPr>
              <a:t>y</a:t>
            </a:r>
            <a:r>
              <a:rPr lang="ar-SA" sz="2800" smtClean="0">
                <a:cs typeface="Arial" pitchFamily="34" charset="0"/>
              </a:rPr>
              <a:t> إلى التغير في </a:t>
            </a:r>
            <a:r>
              <a:rPr lang="en-US" sz="2800" smtClean="0">
                <a:cs typeface="Arial" pitchFamily="34" charset="0"/>
              </a:rPr>
              <a:t>x</a:t>
            </a:r>
            <a:r>
              <a:rPr lang="ar-SA" sz="2800" smtClean="0">
                <a:cs typeface="Arial" pitchFamily="34" charset="0"/>
              </a:rPr>
              <a:t> تسمى متوسط التغير للدالة.</a:t>
            </a:r>
          </a:p>
          <a:p>
            <a:pPr rtl="1"/>
            <a:r>
              <a:rPr lang="ar-SA" sz="2800" smtClean="0">
                <a:cs typeface="Arial" pitchFamily="34" charset="0"/>
              </a:rPr>
              <a:t>                               اذاً</a:t>
            </a:r>
          </a:p>
          <a:p>
            <a:pPr rtl="1"/>
            <a:r>
              <a:rPr lang="ar-SA" sz="2800" smtClean="0">
                <a:cs typeface="Arial" pitchFamily="34" charset="0"/>
              </a:rPr>
              <a:t>لأي        و       في مجال الدالة</a:t>
            </a:r>
          </a:p>
          <a:p>
            <a:pPr rtl="1"/>
            <a:r>
              <a:rPr lang="ar-SA" sz="2800" smtClean="0">
                <a:cs typeface="Arial" pitchFamily="34" charset="0"/>
              </a:rPr>
              <a:t>حيث </a:t>
            </a:r>
          </a:p>
          <a:p>
            <a:pPr rtl="1"/>
            <a:endParaRPr lang="ar-SA" sz="3600" smtClean="0">
              <a:cs typeface="Arial" pitchFamily="34" charset="0"/>
            </a:endParaRPr>
          </a:p>
          <a:p>
            <a:pPr rtl="1"/>
            <a:endParaRPr lang="ar-SA" sz="3600" smtClean="0">
              <a:cs typeface="Arial" pitchFamily="34" charset="0"/>
            </a:endParaRPr>
          </a:p>
          <a:p>
            <a:pPr rtl="1"/>
            <a:endParaRPr lang="ar-SA" sz="3600" smtClean="0">
              <a:cs typeface="Arial" pitchFamily="34" charset="0"/>
            </a:endParaRPr>
          </a:p>
          <a:p>
            <a:pPr rtl="1"/>
            <a:endParaRPr lang="ar-SA" sz="3600" smtClean="0">
              <a:cs typeface="Arial" pitchFamily="34" charset="0"/>
            </a:endParaRPr>
          </a:p>
          <a:p>
            <a:pPr rtl="1"/>
            <a:endParaRPr lang="ar-SA" sz="4000" smtClean="0">
              <a:cs typeface="Arial" pitchFamily="34" charset="0"/>
            </a:endParaRPr>
          </a:p>
          <a:p>
            <a:pPr rtl="1"/>
            <a:endParaRPr lang="en-GB" sz="400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6151" name="Object 17"/>
          <p:cNvGraphicFramePr>
            <a:graphicFrameLocks noChangeAspect="1"/>
          </p:cNvGraphicFramePr>
          <p:nvPr/>
        </p:nvGraphicFramePr>
        <p:xfrm>
          <a:off x="2133600" y="1936750"/>
          <a:ext cx="573088" cy="349250"/>
        </p:xfrm>
        <a:graphic>
          <a:graphicData uri="http://schemas.openxmlformats.org/presentationml/2006/ole">
            <p:oleObj spid="_x0000_s96258" name="Equation" r:id="rId3" imgW="215619" imgH="177569" progId="Equation.3">
              <p:embed/>
            </p:oleObj>
          </a:graphicData>
        </a:graphic>
      </p:graphicFrame>
      <p:graphicFrame>
        <p:nvGraphicFramePr>
          <p:cNvPr id="6152" name="Object 9"/>
          <p:cNvGraphicFramePr>
            <a:graphicFrameLocks noChangeAspect="1"/>
          </p:cNvGraphicFramePr>
          <p:nvPr/>
        </p:nvGraphicFramePr>
        <p:xfrm>
          <a:off x="2098675" y="3163888"/>
          <a:ext cx="3273425" cy="849312"/>
        </p:xfrm>
        <a:graphic>
          <a:graphicData uri="http://schemas.openxmlformats.org/presentationml/2006/ole">
            <p:oleObj spid="_x0000_s96259" name="Equation" r:id="rId4" imgW="1231366" imgH="431613" progId="Equation.3">
              <p:embed/>
            </p:oleObj>
          </a:graphicData>
        </a:graphic>
      </p:graphicFrame>
      <p:graphicFrame>
        <p:nvGraphicFramePr>
          <p:cNvPr id="6153" name="Object 10"/>
          <p:cNvGraphicFramePr>
            <a:graphicFrameLocks noChangeAspect="1"/>
          </p:cNvGraphicFramePr>
          <p:nvPr/>
        </p:nvGraphicFramePr>
        <p:xfrm>
          <a:off x="5715000" y="2362200"/>
          <a:ext cx="573088" cy="398463"/>
        </p:xfrm>
        <a:graphic>
          <a:graphicData uri="http://schemas.openxmlformats.org/presentationml/2006/ole">
            <p:oleObj spid="_x0000_s96260" name="Equation" r:id="rId5" imgW="215713" imgH="203024" progId="Equation.3">
              <p:embed/>
            </p:oleObj>
          </a:graphicData>
        </a:graphic>
      </p:graphicFrame>
      <p:graphicFrame>
        <p:nvGraphicFramePr>
          <p:cNvPr id="6154" name="Object 6"/>
          <p:cNvGraphicFramePr>
            <a:graphicFrameLocks noChangeAspect="1"/>
          </p:cNvGraphicFramePr>
          <p:nvPr/>
        </p:nvGraphicFramePr>
        <p:xfrm>
          <a:off x="8229600" y="3810000"/>
          <a:ext cx="404813" cy="427038"/>
        </p:xfrm>
        <a:graphic>
          <a:graphicData uri="http://schemas.openxmlformats.org/presentationml/2006/ole">
            <p:oleObj spid="_x0000_s96261" name="Equation" r:id="rId6" imgW="152268" imgH="215713" progId="Equation.3">
              <p:embed/>
            </p:oleObj>
          </a:graphicData>
        </a:graphic>
      </p:graphicFrame>
      <p:graphicFrame>
        <p:nvGraphicFramePr>
          <p:cNvPr id="6155" name="Object 12"/>
          <p:cNvGraphicFramePr>
            <a:graphicFrameLocks noChangeAspect="1"/>
          </p:cNvGraphicFramePr>
          <p:nvPr/>
        </p:nvGraphicFramePr>
        <p:xfrm>
          <a:off x="7527925" y="3810000"/>
          <a:ext cx="438150" cy="427038"/>
        </p:xfrm>
        <a:graphic>
          <a:graphicData uri="http://schemas.openxmlformats.org/presentationml/2006/ole">
            <p:oleObj spid="_x0000_s96262" name="Equation" r:id="rId7" imgW="164885" imgH="215619" progId="Equation.3">
              <p:embed/>
            </p:oleObj>
          </a:graphicData>
        </a:graphic>
      </p:graphicFrame>
      <p:graphicFrame>
        <p:nvGraphicFramePr>
          <p:cNvPr id="6156" name="Object 13"/>
          <p:cNvGraphicFramePr>
            <a:graphicFrameLocks noChangeAspect="1"/>
          </p:cNvGraphicFramePr>
          <p:nvPr/>
        </p:nvGraphicFramePr>
        <p:xfrm>
          <a:off x="6553200" y="4297363"/>
          <a:ext cx="2022475" cy="427037"/>
        </p:xfrm>
        <a:graphic>
          <a:graphicData uri="http://schemas.openxmlformats.org/presentationml/2006/ole">
            <p:oleObj spid="_x0000_s96263" name="Equation" r:id="rId8" imgW="761669" imgH="215806" progId="Equation.3">
              <p:embed/>
            </p:oleObj>
          </a:graphicData>
        </a:graphic>
      </p:graphicFrame>
    </p:spTree>
    <p:extLst>
      <p:ext uri="{BB962C8B-B14F-4D97-AF65-F5344CB8AC3E}">
        <p14:creationId xmlns:p14="http://schemas.microsoft.com/office/powerpoint/2010/main" xmlns="" val="27236277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الاشتقاق:</a:t>
            </a:r>
            <a:endParaRPr lang="en-US" sz="4000" dirty="0" smtClean="0">
              <a:solidFill>
                <a:srgbClr val="FF0000"/>
              </a:solidFill>
              <a:cs typeface="Arial" pitchFamily="34" charset="0"/>
            </a:endParaRPr>
          </a:p>
        </p:txBody>
      </p:sp>
      <p:sp>
        <p:nvSpPr>
          <p:cNvPr id="7171" name="Content Placeholder 2"/>
          <p:cNvSpPr>
            <a:spLocks noGrp="1"/>
          </p:cNvSpPr>
          <p:nvPr>
            <p:ph idx="1"/>
          </p:nvPr>
        </p:nvSpPr>
        <p:spPr>
          <a:xfrm>
            <a:off x="533400" y="1371600"/>
            <a:ext cx="8915400" cy="4830763"/>
          </a:xfrm>
        </p:spPr>
        <p:txBody>
          <a:bodyPr/>
          <a:lstStyle/>
          <a:p>
            <a:pPr rtl="1"/>
            <a:r>
              <a:rPr lang="ar-SA" sz="2800" b="1" dirty="0" smtClean="0">
                <a:solidFill>
                  <a:srgbClr val="FF0000"/>
                </a:solidFill>
                <a:cs typeface="Arial" pitchFamily="34" charset="0"/>
              </a:rPr>
              <a:t>مثال:</a:t>
            </a:r>
            <a:r>
              <a:rPr lang="ar-SA" sz="2800" dirty="0" smtClean="0">
                <a:solidFill>
                  <a:srgbClr val="FF0000"/>
                </a:solidFill>
                <a:cs typeface="Arial" pitchFamily="34" charset="0"/>
              </a:rPr>
              <a:t>  </a:t>
            </a:r>
            <a:r>
              <a:rPr lang="ar-SA" sz="2800" dirty="0" smtClean="0">
                <a:cs typeface="Arial" pitchFamily="34" charset="0"/>
              </a:rPr>
              <a:t>أوجد متوسط التغير للدالة                  عندما تتغير </a:t>
            </a:r>
            <a:r>
              <a:rPr lang="en-US" sz="2800" dirty="0" smtClean="0">
                <a:cs typeface="Arial" pitchFamily="34" charset="0"/>
              </a:rPr>
              <a:t>x</a:t>
            </a:r>
            <a:r>
              <a:rPr lang="ar-SA" sz="2800" dirty="0" smtClean="0">
                <a:cs typeface="Arial" pitchFamily="34" charset="0"/>
              </a:rPr>
              <a:t> من </a:t>
            </a:r>
            <a:r>
              <a:rPr lang="en-US" sz="2800" dirty="0" smtClean="0">
                <a:cs typeface="Arial" pitchFamily="34" charset="0"/>
              </a:rPr>
              <a:t>1</a:t>
            </a:r>
            <a:r>
              <a:rPr lang="ar-SA" sz="2800" dirty="0" smtClean="0">
                <a:cs typeface="Arial" pitchFamily="34" charset="0"/>
              </a:rPr>
              <a:t>إلى </a:t>
            </a:r>
            <a:r>
              <a:rPr lang="en-US" sz="2800" dirty="0" smtClean="0">
                <a:cs typeface="Arial" pitchFamily="34" charset="0"/>
              </a:rPr>
              <a:t>1.5</a:t>
            </a:r>
            <a:endParaRPr lang="ar-SA" sz="2800" dirty="0" smtClean="0">
              <a:cs typeface="Arial" pitchFamily="34" charset="0"/>
            </a:endParaRPr>
          </a:p>
          <a:p>
            <a:pPr rtl="1"/>
            <a:r>
              <a:rPr lang="ar-SA" sz="2800" b="1" dirty="0" smtClean="0">
                <a:solidFill>
                  <a:srgbClr val="FF0000"/>
                </a:solidFill>
                <a:cs typeface="Arial" pitchFamily="34" charset="0"/>
              </a:rPr>
              <a:t>الحل:</a:t>
            </a:r>
          </a:p>
          <a:p>
            <a:pPr rtl="1"/>
            <a:endParaRPr lang="ar-SA" sz="28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7175" name="Object 6"/>
          <p:cNvGraphicFramePr>
            <a:graphicFrameLocks noChangeAspect="1"/>
          </p:cNvGraphicFramePr>
          <p:nvPr/>
        </p:nvGraphicFramePr>
        <p:xfrm>
          <a:off x="4114800" y="1371600"/>
          <a:ext cx="1524000" cy="452438"/>
        </p:xfrm>
        <a:graphic>
          <a:graphicData uri="http://schemas.openxmlformats.org/presentationml/2006/ole">
            <p:oleObj spid="_x0000_s97282" name="Equation" r:id="rId3" imgW="850900" imgH="228600" progId="Equation.3">
              <p:embed/>
            </p:oleObj>
          </a:graphicData>
        </a:graphic>
      </p:graphicFrame>
      <p:graphicFrame>
        <p:nvGraphicFramePr>
          <p:cNvPr id="7176" name="Object 14"/>
          <p:cNvGraphicFramePr>
            <a:graphicFrameLocks noChangeAspect="1"/>
          </p:cNvGraphicFramePr>
          <p:nvPr/>
        </p:nvGraphicFramePr>
        <p:xfrm>
          <a:off x="1981200" y="2514600"/>
          <a:ext cx="3771900" cy="503238"/>
        </p:xfrm>
        <a:graphic>
          <a:graphicData uri="http://schemas.openxmlformats.org/presentationml/2006/ole">
            <p:oleObj spid="_x0000_s97283" name="Equation" r:id="rId4" imgW="1294838" imgH="215806" progId="Equation.3">
              <p:embed/>
            </p:oleObj>
          </a:graphicData>
        </a:graphic>
      </p:graphicFrame>
      <p:graphicFrame>
        <p:nvGraphicFramePr>
          <p:cNvPr id="7177" name="Object 9"/>
          <p:cNvGraphicFramePr>
            <a:graphicFrameLocks noChangeAspect="1"/>
          </p:cNvGraphicFramePr>
          <p:nvPr/>
        </p:nvGraphicFramePr>
        <p:xfrm>
          <a:off x="1362075" y="3886200"/>
          <a:ext cx="6877050" cy="525463"/>
        </p:xfrm>
        <a:graphic>
          <a:graphicData uri="http://schemas.openxmlformats.org/presentationml/2006/ole">
            <p:oleObj spid="_x0000_s97284" name="Equation" r:id="rId5" imgW="2184400" imgH="228600" progId="Equation.3">
              <p:embed/>
            </p:oleObj>
          </a:graphicData>
        </a:graphic>
      </p:graphicFrame>
      <p:graphicFrame>
        <p:nvGraphicFramePr>
          <p:cNvPr id="7178" name="Object 16"/>
          <p:cNvGraphicFramePr>
            <a:graphicFrameLocks noChangeAspect="1"/>
          </p:cNvGraphicFramePr>
          <p:nvPr/>
        </p:nvGraphicFramePr>
        <p:xfrm>
          <a:off x="1371600" y="3200400"/>
          <a:ext cx="4648200" cy="449263"/>
        </p:xfrm>
        <a:graphic>
          <a:graphicData uri="http://schemas.openxmlformats.org/presentationml/2006/ole">
            <p:oleObj spid="_x0000_s97285" name="Equation" r:id="rId6" imgW="1422400" imgH="228600" progId="Equation.3">
              <p:embed/>
            </p:oleObj>
          </a:graphicData>
        </a:graphic>
      </p:graphicFrame>
      <p:graphicFrame>
        <p:nvGraphicFramePr>
          <p:cNvPr id="7179" name="Object 17"/>
          <p:cNvGraphicFramePr>
            <a:graphicFrameLocks noChangeAspect="1"/>
          </p:cNvGraphicFramePr>
          <p:nvPr/>
        </p:nvGraphicFramePr>
        <p:xfrm>
          <a:off x="1468438" y="4800600"/>
          <a:ext cx="7018337" cy="1003300"/>
        </p:xfrm>
        <a:graphic>
          <a:graphicData uri="http://schemas.openxmlformats.org/presentationml/2006/ole">
            <p:oleObj spid="_x0000_s97286" name="Equation" r:id="rId7" imgW="2641600" imgH="431800" progId="Equation.3">
              <p:embed/>
            </p:oleObj>
          </a:graphicData>
        </a:graphic>
      </p:graphicFrame>
    </p:spTree>
    <p:extLst>
      <p:ext uri="{BB962C8B-B14F-4D97-AF65-F5344CB8AC3E}">
        <p14:creationId xmlns:p14="http://schemas.microsoft.com/office/powerpoint/2010/main" xmlns="" val="22002835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الاشتقاق:</a:t>
            </a:r>
            <a:endParaRPr lang="en-US" sz="4000" dirty="0" smtClean="0">
              <a:solidFill>
                <a:srgbClr val="FF0000"/>
              </a:solidFill>
              <a:cs typeface="Arial" pitchFamily="34" charset="0"/>
            </a:endParaRPr>
          </a:p>
        </p:txBody>
      </p:sp>
      <p:sp>
        <p:nvSpPr>
          <p:cNvPr id="8195" name="Content Placeholder 2"/>
          <p:cNvSpPr>
            <a:spLocks noGrp="1"/>
          </p:cNvSpPr>
          <p:nvPr>
            <p:ph idx="1"/>
          </p:nvPr>
        </p:nvSpPr>
        <p:spPr>
          <a:xfrm>
            <a:off x="533400" y="1371600"/>
            <a:ext cx="8915400" cy="4830763"/>
          </a:xfrm>
        </p:spPr>
        <p:txBody>
          <a:bodyPr/>
          <a:lstStyle/>
          <a:p>
            <a:pPr rtl="1"/>
            <a:r>
              <a:rPr lang="ar-SA" sz="2800" b="1" dirty="0" smtClean="0">
                <a:solidFill>
                  <a:srgbClr val="FF0000"/>
                </a:solidFill>
                <a:cs typeface="Arial" pitchFamily="34" charset="0"/>
              </a:rPr>
              <a:t>مثال:</a:t>
            </a:r>
            <a:r>
              <a:rPr lang="ar-SA" sz="2800" dirty="0" smtClean="0">
                <a:solidFill>
                  <a:srgbClr val="FF0000"/>
                </a:solidFill>
                <a:cs typeface="Arial" pitchFamily="34" charset="0"/>
              </a:rPr>
              <a:t>  </a:t>
            </a:r>
            <a:r>
              <a:rPr lang="ar-SA" sz="2800" dirty="0" smtClean="0">
                <a:cs typeface="Arial" pitchFamily="34" charset="0"/>
              </a:rPr>
              <a:t>أوجد متوسط التغير للدالة                  عندما تتغير </a:t>
            </a:r>
            <a:r>
              <a:rPr lang="en-US" sz="2800" dirty="0" smtClean="0">
                <a:cs typeface="Arial" pitchFamily="34" charset="0"/>
              </a:rPr>
              <a:t>x</a:t>
            </a:r>
            <a:r>
              <a:rPr lang="ar-SA" sz="2800" dirty="0" smtClean="0">
                <a:cs typeface="Arial" pitchFamily="34" charset="0"/>
              </a:rPr>
              <a:t> من </a:t>
            </a:r>
            <a:r>
              <a:rPr lang="en-US" sz="2800" dirty="0" smtClean="0">
                <a:cs typeface="Arial" pitchFamily="34" charset="0"/>
              </a:rPr>
              <a:t>1</a:t>
            </a:r>
            <a:r>
              <a:rPr lang="ar-SA" sz="2800" dirty="0" smtClean="0">
                <a:cs typeface="Arial" pitchFamily="34" charset="0"/>
              </a:rPr>
              <a:t> إلى </a:t>
            </a:r>
            <a:r>
              <a:rPr lang="en-US" sz="2800" dirty="0" smtClean="0">
                <a:cs typeface="Arial" pitchFamily="34" charset="0"/>
              </a:rPr>
              <a:t>2</a:t>
            </a:r>
            <a:endParaRPr lang="ar-SA" sz="2800" dirty="0" smtClean="0">
              <a:cs typeface="Arial" pitchFamily="34" charset="0"/>
            </a:endParaRPr>
          </a:p>
          <a:p>
            <a:pPr rtl="1"/>
            <a:r>
              <a:rPr lang="ar-SA" sz="2800" b="1" dirty="0" smtClean="0">
                <a:solidFill>
                  <a:srgbClr val="FF0000"/>
                </a:solidFill>
                <a:cs typeface="Arial" pitchFamily="34" charset="0"/>
              </a:rPr>
              <a:t>الحل:</a:t>
            </a:r>
          </a:p>
          <a:p>
            <a:pPr rtl="1"/>
            <a:endParaRPr lang="ar-SA" sz="28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8199" name="Object 6"/>
          <p:cNvGraphicFramePr>
            <a:graphicFrameLocks noChangeAspect="1"/>
          </p:cNvGraphicFramePr>
          <p:nvPr/>
        </p:nvGraphicFramePr>
        <p:xfrm>
          <a:off x="4114800" y="1397000"/>
          <a:ext cx="1524000" cy="401638"/>
        </p:xfrm>
        <a:graphic>
          <a:graphicData uri="http://schemas.openxmlformats.org/presentationml/2006/ole">
            <p:oleObj spid="_x0000_s98306" name="Equation" r:id="rId3" imgW="850531" imgH="203112" progId="Equation.3">
              <p:embed/>
            </p:oleObj>
          </a:graphicData>
        </a:graphic>
      </p:graphicFrame>
      <p:graphicFrame>
        <p:nvGraphicFramePr>
          <p:cNvPr id="8200" name="Object 14"/>
          <p:cNvGraphicFramePr>
            <a:graphicFrameLocks noChangeAspect="1"/>
          </p:cNvGraphicFramePr>
          <p:nvPr/>
        </p:nvGraphicFramePr>
        <p:xfrm>
          <a:off x="2109788" y="2514600"/>
          <a:ext cx="3513137" cy="503238"/>
        </p:xfrm>
        <a:graphic>
          <a:graphicData uri="http://schemas.openxmlformats.org/presentationml/2006/ole">
            <p:oleObj spid="_x0000_s98307" name="Equation" r:id="rId4" imgW="1205977" imgH="215806" progId="Equation.3">
              <p:embed/>
            </p:oleObj>
          </a:graphicData>
        </a:graphic>
      </p:graphicFrame>
      <p:graphicFrame>
        <p:nvGraphicFramePr>
          <p:cNvPr id="8201" name="Object 9"/>
          <p:cNvGraphicFramePr>
            <a:graphicFrameLocks noChangeAspect="1"/>
          </p:cNvGraphicFramePr>
          <p:nvPr/>
        </p:nvGraphicFramePr>
        <p:xfrm>
          <a:off x="1143000" y="3914775"/>
          <a:ext cx="5116513" cy="466725"/>
        </p:xfrm>
        <a:graphic>
          <a:graphicData uri="http://schemas.openxmlformats.org/presentationml/2006/ole">
            <p:oleObj spid="_x0000_s98308" name="Equation" r:id="rId5" imgW="1625600" imgH="203200" progId="Equation.3">
              <p:embed/>
            </p:oleObj>
          </a:graphicData>
        </a:graphic>
      </p:graphicFrame>
      <p:graphicFrame>
        <p:nvGraphicFramePr>
          <p:cNvPr id="8202" name="Object 16"/>
          <p:cNvGraphicFramePr>
            <a:graphicFrameLocks noChangeAspect="1"/>
          </p:cNvGraphicFramePr>
          <p:nvPr/>
        </p:nvGraphicFramePr>
        <p:xfrm>
          <a:off x="1144588" y="3224213"/>
          <a:ext cx="5103812" cy="400050"/>
        </p:xfrm>
        <a:graphic>
          <a:graphicData uri="http://schemas.openxmlformats.org/presentationml/2006/ole">
            <p:oleObj spid="_x0000_s98309" name="Equation" r:id="rId6" imgW="1562100" imgH="203200" progId="Equation.3">
              <p:embed/>
            </p:oleObj>
          </a:graphicData>
        </a:graphic>
      </p:graphicFrame>
      <p:graphicFrame>
        <p:nvGraphicFramePr>
          <p:cNvPr id="8203" name="Object 17"/>
          <p:cNvGraphicFramePr>
            <a:graphicFrameLocks noChangeAspect="1"/>
          </p:cNvGraphicFramePr>
          <p:nvPr/>
        </p:nvGraphicFramePr>
        <p:xfrm>
          <a:off x="1371600" y="4724400"/>
          <a:ext cx="5700713" cy="1003300"/>
        </p:xfrm>
        <a:graphic>
          <a:graphicData uri="http://schemas.openxmlformats.org/presentationml/2006/ole">
            <p:oleObj spid="_x0000_s98310" name="Equation" r:id="rId7" imgW="2146300" imgH="431800" progId="Equation.3">
              <p:embed/>
            </p:oleObj>
          </a:graphicData>
        </a:graphic>
      </p:graphicFrame>
    </p:spTree>
    <p:extLst>
      <p:ext uri="{BB962C8B-B14F-4D97-AF65-F5344CB8AC3E}">
        <p14:creationId xmlns:p14="http://schemas.microsoft.com/office/powerpoint/2010/main" xmlns="" val="38772292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الاشتقاق:</a:t>
            </a:r>
            <a:endParaRPr lang="en-US" sz="4000" dirty="0" smtClean="0">
              <a:solidFill>
                <a:srgbClr val="FF0000"/>
              </a:solidFill>
              <a:cs typeface="Arial" pitchFamily="34" charset="0"/>
            </a:endParaRPr>
          </a:p>
        </p:txBody>
      </p:sp>
      <p:sp>
        <p:nvSpPr>
          <p:cNvPr id="9219" name="Content Placeholder 2"/>
          <p:cNvSpPr>
            <a:spLocks noGrp="1"/>
          </p:cNvSpPr>
          <p:nvPr>
            <p:ph idx="1"/>
          </p:nvPr>
        </p:nvSpPr>
        <p:spPr>
          <a:xfrm>
            <a:off x="533400" y="1371600"/>
            <a:ext cx="8915400" cy="4830763"/>
          </a:xfrm>
        </p:spPr>
        <p:txBody>
          <a:bodyPr/>
          <a:lstStyle/>
          <a:p>
            <a:pPr rtl="1"/>
            <a:r>
              <a:rPr lang="ar-SA" sz="2800" b="1" dirty="0" smtClean="0">
                <a:solidFill>
                  <a:srgbClr val="FF0000"/>
                </a:solidFill>
                <a:cs typeface="Arial" pitchFamily="34" charset="0"/>
              </a:rPr>
              <a:t>مثال:</a:t>
            </a:r>
            <a:r>
              <a:rPr lang="ar-SA" sz="2800" dirty="0" smtClean="0">
                <a:solidFill>
                  <a:srgbClr val="FF0000"/>
                </a:solidFill>
                <a:cs typeface="Arial" pitchFamily="34" charset="0"/>
              </a:rPr>
              <a:t>  </a:t>
            </a:r>
            <a:r>
              <a:rPr lang="ar-SA" sz="2800" dirty="0" smtClean="0">
                <a:cs typeface="Arial" pitchFamily="34" charset="0"/>
              </a:rPr>
              <a:t>أوجد متوسط التغير للدالة                  عندما تتغير </a:t>
            </a:r>
            <a:r>
              <a:rPr lang="en-US" sz="2800" dirty="0" smtClean="0">
                <a:cs typeface="Arial" pitchFamily="34" charset="0"/>
              </a:rPr>
              <a:t>x</a:t>
            </a:r>
            <a:r>
              <a:rPr lang="ar-SA" sz="2800" dirty="0" smtClean="0">
                <a:cs typeface="Arial" pitchFamily="34" charset="0"/>
              </a:rPr>
              <a:t> من </a:t>
            </a:r>
            <a:r>
              <a:rPr lang="en-US" sz="2800" dirty="0" smtClean="0">
                <a:cs typeface="Arial" pitchFamily="34" charset="0"/>
              </a:rPr>
              <a:t>2</a:t>
            </a:r>
            <a:r>
              <a:rPr lang="ar-SA" sz="2800" dirty="0" smtClean="0">
                <a:cs typeface="Arial" pitchFamily="34" charset="0"/>
              </a:rPr>
              <a:t> إلى </a:t>
            </a:r>
            <a:r>
              <a:rPr lang="en-US" sz="2800" dirty="0" smtClean="0">
                <a:cs typeface="Arial" pitchFamily="34" charset="0"/>
              </a:rPr>
              <a:t>4</a:t>
            </a:r>
            <a:endParaRPr lang="ar-SA" sz="2800" dirty="0" smtClean="0">
              <a:cs typeface="Arial" pitchFamily="34" charset="0"/>
            </a:endParaRPr>
          </a:p>
          <a:p>
            <a:pPr rtl="1"/>
            <a:r>
              <a:rPr lang="ar-SA" sz="2800" b="1" dirty="0" smtClean="0">
                <a:solidFill>
                  <a:srgbClr val="FF0000"/>
                </a:solidFill>
                <a:cs typeface="Arial" pitchFamily="34" charset="0"/>
              </a:rPr>
              <a:t>الحل:</a:t>
            </a:r>
          </a:p>
          <a:p>
            <a:pPr rtl="1"/>
            <a:endParaRPr lang="ar-SA" sz="28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9223" name="Object 6"/>
          <p:cNvGraphicFramePr>
            <a:graphicFrameLocks noChangeAspect="1"/>
          </p:cNvGraphicFramePr>
          <p:nvPr/>
        </p:nvGraphicFramePr>
        <p:xfrm>
          <a:off x="4114800" y="1371600"/>
          <a:ext cx="1524000" cy="452438"/>
        </p:xfrm>
        <a:graphic>
          <a:graphicData uri="http://schemas.openxmlformats.org/presentationml/2006/ole">
            <p:oleObj spid="_x0000_s99330" name="Equation" r:id="rId3" imgW="850900" imgH="228600" progId="Equation.3">
              <p:embed/>
            </p:oleObj>
          </a:graphicData>
        </a:graphic>
      </p:graphicFrame>
      <p:graphicFrame>
        <p:nvGraphicFramePr>
          <p:cNvPr id="9224" name="Object 14"/>
          <p:cNvGraphicFramePr>
            <a:graphicFrameLocks noChangeAspect="1"/>
          </p:cNvGraphicFramePr>
          <p:nvPr/>
        </p:nvGraphicFramePr>
        <p:xfrm>
          <a:off x="2073275" y="2514600"/>
          <a:ext cx="3587750" cy="503238"/>
        </p:xfrm>
        <a:graphic>
          <a:graphicData uri="http://schemas.openxmlformats.org/presentationml/2006/ole">
            <p:oleObj spid="_x0000_s99331" name="Equation" r:id="rId4" imgW="1231366" imgH="215806" progId="Equation.3">
              <p:embed/>
            </p:oleObj>
          </a:graphicData>
        </a:graphic>
      </p:graphicFrame>
      <p:graphicFrame>
        <p:nvGraphicFramePr>
          <p:cNvPr id="9225" name="Object 9"/>
          <p:cNvGraphicFramePr>
            <a:graphicFrameLocks noChangeAspect="1"/>
          </p:cNvGraphicFramePr>
          <p:nvPr/>
        </p:nvGraphicFramePr>
        <p:xfrm>
          <a:off x="1143000" y="3886200"/>
          <a:ext cx="5116513" cy="525463"/>
        </p:xfrm>
        <a:graphic>
          <a:graphicData uri="http://schemas.openxmlformats.org/presentationml/2006/ole">
            <p:oleObj spid="_x0000_s99332" name="Equation" r:id="rId5" imgW="1625600" imgH="228600" progId="Equation.3">
              <p:embed/>
            </p:oleObj>
          </a:graphicData>
        </a:graphic>
      </p:graphicFrame>
      <p:graphicFrame>
        <p:nvGraphicFramePr>
          <p:cNvPr id="9226" name="Object 16"/>
          <p:cNvGraphicFramePr>
            <a:graphicFrameLocks noChangeAspect="1"/>
          </p:cNvGraphicFramePr>
          <p:nvPr/>
        </p:nvGraphicFramePr>
        <p:xfrm>
          <a:off x="1228725" y="3200400"/>
          <a:ext cx="4937125" cy="449263"/>
        </p:xfrm>
        <a:graphic>
          <a:graphicData uri="http://schemas.openxmlformats.org/presentationml/2006/ole">
            <p:oleObj spid="_x0000_s99333" name="Equation" r:id="rId6" imgW="1511300" imgH="228600" progId="Equation.3">
              <p:embed/>
            </p:oleObj>
          </a:graphicData>
        </a:graphic>
      </p:graphicFrame>
      <p:graphicFrame>
        <p:nvGraphicFramePr>
          <p:cNvPr id="9227" name="Object 17"/>
          <p:cNvGraphicFramePr>
            <a:graphicFrameLocks noChangeAspect="1"/>
          </p:cNvGraphicFramePr>
          <p:nvPr/>
        </p:nvGraphicFramePr>
        <p:xfrm>
          <a:off x="1169988" y="4724400"/>
          <a:ext cx="6105525" cy="1003300"/>
        </p:xfrm>
        <a:graphic>
          <a:graphicData uri="http://schemas.openxmlformats.org/presentationml/2006/ole">
            <p:oleObj spid="_x0000_s99334" name="Equation" r:id="rId7" imgW="2298700" imgH="431800" progId="Equation.3">
              <p:embed/>
            </p:oleObj>
          </a:graphicData>
        </a:graphic>
      </p:graphicFrame>
    </p:spTree>
    <p:extLst>
      <p:ext uri="{BB962C8B-B14F-4D97-AF65-F5344CB8AC3E}">
        <p14:creationId xmlns:p14="http://schemas.microsoft.com/office/powerpoint/2010/main" xmlns="" val="35383326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تعريف المشتقة الأولى:</a:t>
            </a:r>
            <a:endParaRPr lang="en-US" dirty="0" smtClean="0">
              <a:solidFill>
                <a:srgbClr val="FF0000"/>
              </a:solidFill>
            </a:endParaRPr>
          </a:p>
          <a:p>
            <a:pPr rtl="1">
              <a:defRPr/>
            </a:pPr>
            <a:r>
              <a:rPr lang="ar-SA" sz="2800" dirty="0" smtClean="0"/>
              <a:t>نهاية متوسط التغير للدالة عندما                (ان وجدت) تسمى المشتقة الاولى للدالة                    بالنسبة للمتغير       ويرمز لها باحد الرموز التالية:</a:t>
            </a:r>
          </a:p>
          <a:p>
            <a:pPr rtl="1">
              <a:defRPr/>
            </a:pPr>
            <a:r>
              <a:rPr lang="ar-SA" sz="2800" dirty="0" smtClean="0"/>
              <a:t>                      ،                ،        ،                </a:t>
            </a:r>
          </a:p>
          <a:p>
            <a:pPr rtl="1">
              <a:defRPr/>
            </a:pPr>
            <a:r>
              <a:rPr lang="ar-SA" sz="2800" dirty="0" smtClean="0"/>
              <a:t>إذاً</a:t>
            </a:r>
          </a:p>
          <a:p>
            <a:pPr rtl="1">
              <a:defRPr/>
            </a:pPr>
            <a:endParaRPr lang="ar-SA" sz="2800" dirty="0" smtClean="0"/>
          </a:p>
          <a:p>
            <a:pPr rtl="1">
              <a:defRPr/>
            </a:pPr>
            <a:endParaRPr lang="ar-SA" sz="2800" dirty="0" smtClean="0"/>
          </a:p>
          <a:p>
            <a:pPr rtl="1">
              <a:defRPr/>
            </a:pPr>
            <a:r>
              <a:rPr lang="ar-SA" sz="2800" dirty="0" smtClean="0"/>
              <a:t> ويسمى هذا التعريف بالتعريف العام للتفاضل( المبادئ الأولية للتفاضل)</a:t>
            </a:r>
          </a:p>
          <a:p>
            <a:pPr rtl="1">
              <a:defRPr/>
            </a:pPr>
            <a:endParaRPr lang="ar-SA" sz="2800" dirty="0" smtClean="0"/>
          </a:p>
          <a:p>
            <a:pPr rtl="1">
              <a:defRPr/>
            </a:pPr>
            <a:endParaRPr lang="ar-SA" sz="2800" dirty="0" smtClean="0"/>
          </a:p>
          <a:p>
            <a:pPr rtl="1">
              <a:defRPr/>
            </a:pP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0248" name="Object 14"/>
          <p:cNvGraphicFramePr>
            <a:graphicFrameLocks noChangeAspect="1"/>
          </p:cNvGraphicFramePr>
          <p:nvPr/>
        </p:nvGraphicFramePr>
        <p:xfrm>
          <a:off x="4476750" y="2057400"/>
          <a:ext cx="1314450" cy="350838"/>
        </p:xfrm>
        <a:graphic>
          <a:graphicData uri="http://schemas.openxmlformats.org/presentationml/2006/ole">
            <p:oleObj spid="_x0000_s100354" name="Equation" r:id="rId3" imgW="494870" imgH="177646" progId="Equation.3">
              <p:embed/>
            </p:oleObj>
          </a:graphicData>
        </a:graphic>
      </p:graphicFrame>
      <p:graphicFrame>
        <p:nvGraphicFramePr>
          <p:cNvPr id="10249" name="Object 12"/>
          <p:cNvGraphicFramePr>
            <a:graphicFrameLocks noChangeAspect="1"/>
          </p:cNvGraphicFramePr>
          <p:nvPr/>
        </p:nvGraphicFramePr>
        <p:xfrm>
          <a:off x="5902325" y="2413000"/>
          <a:ext cx="1549400" cy="401638"/>
        </p:xfrm>
        <a:graphic>
          <a:graphicData uri="http://schemas.openxmlformats.org/presentationml/2006/ole">
            <p:oleObj spid="_x0000_s100355" name="Equation" r:id="rId4" imgW="583947" imgH="203112" progId="Equation.3">
              <p:embed/>
            </p:oleObj>
          </a:graphicData>
        </a:graphic>
      </p:graphicFrame>
      <p:graphicFrame>
        <p:nvGraphicFramePr>
          <p:cNvPr id="10250" name="Object 13"/>
          <p:cNvGraphicFramePr>
            <a:graphicFrameLocks noChangeAspect="1"/>
          </p:cNvGraphicFramePr>
          <p:nvPr/>
        </p:nvGraphicFramePr>
        <p:xfrm>
          <a:off x="3549650" y="2552700"/>
          <a:ext cx="336550" cy="274638"/>
        </p:xfrm>
        <a:graphic>
          <a:graphicData uri="http://schemas.openxmlformats.org/presentationml/2006/ole">
            <p:oleObj spid="_x0000_s100356" name="Equation" r:id="rId5" imgW="126835" imgH="139518" progId="Equation.3">
              <p:embed/>
            </p:oleObj>
          </a:graphicData>
        </a:graphic>
      </p:graphicFrame>
      <p:graphicFrame>
        <p:nvGraphicFramePr>
          <p:cNvPr id="10251" name="Object 5"/>
          <p:cNvGraphicFramePr>
            <a:graphicFrameLocks noChangeAspect="1"/>
          </p:cNvGraphicFramePr>
          <p:nvPr>
            <p:extLst>
              <p:ext uri="{D42A27DB-BD31-4B8C-83A1-F6EECF244321}">
                <p14:modId xmlns:p14="http://schemas.microsoft.com/office/powerpoint/2010/main" xmlns="" val="115673385"/>
              </p:ext>
            </p:extLst>
          </p:nvPr>
        </p:nvGraphicFramePr>
        <p:xfrm>
          <a:off x="6172200" y="3276600"/>
          <a:ext cx="606425" cy="777875"/>
        </p:xfrm>
        <a:graphic>
          <a:graphicData uri="http://schemas.openxmlformats.org/presentationml/2006/ole">
            <p:oleObj spid="_x0000_s100357" name="Equation" r:id="rId6" imgW="228501" imgH="393529" progId="Equation.3">
              <p:embed/>
            </p:oleObj>
          </a:graphicData>
        </a:graphic>
      </p:graphicFrame>
      <p:graphicFrame>
        <p:nvGraphicFramePr>
          <p:cNvPr id="10252" name="Object 16"/>
          <p:cNvGraphicFramePr>
            <a:graphicFrameLocks noChangeAspect="1"/>
          </p:cNvGraphicFramePr>
          <p:nvPr/>
        </p:nvGraphicFramePr>
        <p:xfrm>
          <a:off x="4876800" y="3352800"/>
          <a:ext cx="438150" cy="400050"/>
        </p:xfrm>
        <a:graphic>
          <a:graphicData uri="http://schemas.openxmlformats.org/presentationml/2006/ole">
            <p:oleObj spid="_x0000_s100358" name="Equation" r:id="rId7" imgW="164957" imgH="203024" progId="Equation.3">
              <p:embed/>
            </p:oleObj>
          </a:graphicData>
        </a:graphic>
      </p:graphicFrame>
      <p:graphicFrame>
        <p:nvGraphicFramePr>
          <p:cNvPr id="10253" name="Object 7"/>
          <p:cNvGraphicFramePr>
            <a:graphicFrameLocks noChangeAspect="1"/>
          </p:cNvGraphicFramePr>
          <p:nvPr>
            <p:extLst>
              <p:ext uri="{D42A27DB-BD31-4B8C-83A1-F6EECF244321}">
                <p14:modId xmlns:p14="http://schemas.microsoft.com/office/powerpoint/2010/main" xmlns="" val="797502733"/>
              </p:ext>
            </p:extLst>
          </p:nvPr>
        </p:nvGraphicFramePr>
        <p:xfrm>
          <a:off x="7467600" y="3429000"/>
          <a:ext cx="976313" cy="400050"/>
        </p:xfrm>
        <a:graphic>
          <a:graphicData uri="http://schemas.openxmlformats.org/presentationml/2006/ole">
            <p:oleObj spid="_x0000_s100359" name="Equation" r:id="rId8" imgW="368140" imgH="203112" progId="Equation.3">
              <p:embed/>
            </p:oleObj>
          </a:graphicData>
        </a:graphic>
      </p:graphicFrame>
      <p:graphicFrame>
        <p:nvGraphicFramePr>
          <p:cNvPr id="10254" name="Object 8"/>
          <p:cNvGraphicFramePr>
            <a:graphicFrameLocks noChangeAspect="1"/>
          </p:cNvGraphicFramePr>
          <p:nvPr/>
        </p:nvGraphicFramePr>
        <p:xfrm>
          <a:off x="1219200" y="4256088"/>
          <a:ext cx="6972300" cy="696912"/>
        </p:xfrm>
        <a:graphic>
          <a:graphicData uri="http://schemas.openxmlformats.org/presentationml/2006/ole">
            <p:oleObj spid="_x0000_s100360" name="Equation" r:id="rId9" imgW="2463800" imgH="393700" progId="Equation.3">
              <p:embed/>
            </p:oleObj>
          </a:graphicData>
        </a:graphic>
      </p:graphicFrame>
      <p:graphicFrame>
        <p:nvGraphicFramePr>
          <p:cNvPr id="10255" name="Object 9"/>
          <p:cNvGraphicFramePr>
            <a:graphicFrameLocks noChangeAspect="1"/>
          </p:cNvGraphicFramePr>
          <p:nvPr>
            <p:extLst>
              <p:ext uri="{D42A27DB-BD31-4B8C-83A1-F6EECF244321}">
                <p14:modId xmlns:p14="http://schemas.microsoft.com/office/powerpoint/2010/main" xmlns="" val="3199627450"/>
              </p:ext>
            </p:extLst>
          </p:nvPr>
        </p:nvGraphicFramePr>
        <p:xfrm>
          <a:off x="2590800" y="3165475"/>
          <a:ext cx="1616075" cy="774700"/>
        </p:xfrm>
        <a:graphic>
          <a:graphicData uri="http://schemas.openxmlformats.org/presentationml/2006/ole">
            <p:oleObj spid="_x0000_s100361" name="معادلة" r:id="rId10" imgW="609480" imgH="393480" progId="Equation.3">
              <p:embed/>
            </p:oleObj>
          </a:graphicData>
        </a:graphic>
      </p:graphicFrame>
    </p:spTree>
    <p:extLst>
      <p:ext uri="{BB962C8B-B14F-4D97-AF65-F5344CB8AC3E}">
        <p14:creationId xmlns:p14="http://schemas.microsoft.com/office/powerpoint/2010/main" xmlns="" val="32156776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جبر الاشتقاق:</a:t>
            </a:r>
            <a:endParaRPr lang="en-US" dirty="0" smtClean="0">
              <a:solidFill>
                <a:srgbClr val="FF0000"/>
              </a:solidFill>
            </a:endParaRPr>
          </a:p>
          <a:p>
            <a:pPr marL="514350" indent="-514350" rtl="1">
              <a:buFont typeface="+mj-lt"/>
              <a:buAutoNum type="arabicPeriod"/>
              <a:defRPr/>
            </a:pPr>
            <a:r>
              <a:rPr lang="ar-SA" sz="2800" dirty="0" smtClean="0"/>
              <a:t> إذا كانت </a:t>
            </a:r>
            <a:r>
              <a:rPr lang="en-US" sz="2800" dirty="0" smtClean="0"/>
              <a:t>                </a:t>
            </a:r>
            <a:r>
              <a:rPr lang="ar-SA" sz="2800" dirty="0" smtClean="0"/>
              <a:t>حيث      عدد </a:t>
            </a:r>
            <a:r>
              <a:rPr lang="ar-SA" sz="2800" dirty="0" err="1" smtClean="0"/>
              <a:t>حقيقي</a:t>
            </a:r>
            <a:r>
              <a:rPr lang="ar-SA" sz="2800" dirty="0" smtClean="0"/>
              <a:t> فان :</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b="1" dirty="0" smtClean="0">
                <a:solidFill>
                  <a:srgbClr val="FF0000"/>
                </a:solidFill>
              </a:rPr>
              <a:t>مثال:</a:t>
            </a:r>
            <a:r>
              <a:rPr lang="ar-SA" sz="2800" dirty="0" smtClean="0">
                <a:solidFill>
                  <a:srgbClr val="FF0000"/>
                </a:solidFill>
              </a:rPr>
              <a:t>  </a:t>
            </a:r>
            <a:r>
              <a:rPr lang="ar-SA" sz="2800" dirty="0" smtClean="0"/>
              <a:t>أوجد المشتقة الأولى لكل من الدوال الآتية:</a:t>
            </a:r>
          </a:p>
          <a:p>
            <a:pPr marL="571500" indent="-571500" algn="l">
              <a:buFont typeface="+mj-lt"/>
              <a:buAutoNum type="romanUcPeriod"/>
              <a:defRPr/>
            </a:pPr>
            <a:r>
              <a:rPr lang="en-US" sz="2800" dirty="0" smtClean="0"/>
              <a:t> </a:t>
            </a:r>
          </a:p>
          <a:p>
            <a:pPr marL="571500" indent="-571500" algn="l">
              <a:buFont typeface="+mj-lt"/>
              <a:buAutoNum type="romanUcPeriod"/>
              <a:defRPr/>
            </a:pPr>
            <a:r>
              <a:rPr lang="en-US" sz="2800" dirty="0" smtClean="0"/>
              <a:t> </a:t>
            </a:r>
          </a:p>
          <a:p>
            <a:pPr marL="571500" indent="-571500" algn="l">
              <a:buFont typeface="+mj-lt"/>
              <a:buAutoNum type="romanUcPeriod"/>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1272" name="Object 5"/>
          <p:cNvGraphicFramePr>
            <a:graphicFrameLocks noChangeAspect="1"/>
          </p:cNvGraphicFramePr>
          <p:nvPr>
            <p:extLst>
              <p:ext uri="{D42A27DB-BD31-4B8C-83A1-F6EECF244321}">
                <p14:modId xmlns:p14="http://schemas.microsoft.com/office/powerpoint/2010/main" xmlns="" val="1211634629"/>
              </p:ext>
            </p:extLst>
          </p:nvPr>
        </p:nvGraphicFramePr>
        <p:xfrm>
          <a:off x="7391400" y="2590800"/>
          <a:ext cx="1752600" cy="774700"/>
        </p:xfrm>
        <a:graphic>
          <a:graphicData uri="http://schemas.openxmlformats.org/presentationml/2006/ole">
            <p:oleObj spid="_x0000_s101378" name="معادلة" r:id="rId3" imgW="660240" imgH="393480" progId="Equation.3">
              <p:embed/>
            </p:oleObj>
          </a:graphicData>
        </a:graphic>
      </p:graphicFrame>
      <p:graphicFrame>
        <p:nvGraphicFramePr>
          <p:cNvPr id="11273" name="Object 12"/>
          <p:cNvGraphicFramePr>
            <a:graphicFrameLocks noChangeAspect="1"/>
          </p:cNvGraphicFramePr>
          <p:nvPr/>
        </p:nvGraphicFramePr>
        <p:xfrm>
          <a:off x="6629400" y="1981200"/>
          <a:ext cx="1111250" cy="449263"/>
        </p:xfrm>
        <a:graphic>
          <a:graphicData uri="http://schemas.openxmlformats.org/presentationml/2006/ole">
            <p:oleObj spid="_x0000_s101379" name="Equation" r:id="rId4" imgW="419100" imgH="228600" progId="Equation.3">
              <p:embed/>
            </p:oleObj>
          </a:graphicData>
        </a:graphic>
      </p:graphicFrame>
      <p:graphicFrame>
        <p:nvGraphicFramePr>
          <p:cNvPr id="11274" name="Object 13"/>
          <p:cNvGraphicFramePr>
            <a:graphicFrameLocks noChangeAspect="1"/>
          </p:cNvGraphicFramePr>
          <p:nvPr/>
        </p:nvGraphicFramePr>
        <p:xfrm>
          <a:off x="5486400" y="2133600"/>
          <a:ext cx="336550" cy="274638"/>
        </p:xfrm>
        <a:graphic>
          <a:graphicData uri="http://schemas.openxmlformats.org/presentationml/2006/ole">
            <p:oleObj spid="_x0000_s101380" name="Equation" r:id="rId5" imgW="126835" imgH="139518" progId="Equation.3">
              <p:embed/>
            </p:oleObj>
          </a:graphicData>
        </a:graphic>
      </p:graphicFrame>
      <p:graphicFrame>
        <p:nvGraphicFramePr>
          <p:cNvPr id="11275" name="Object 14"/>
          <p:cNvGraphicFramePr>
            <a:graphicFrameLocks noChangeAspect="1"/>
          </p:cNvGraphicFramePr>
          <p:nvPr/>
        </p:nvGraphicFramePr>
        <p:xfrm>
          <a:off x="1016000" y="4038600"/>
          <a:ext cx="1212850" cy="525463"/>
        </p:xfrm>
        <a:graphic>
          <a:graphicData uri="http://schemas.openxmlformats.org/presentationml/2006/ole">
            <p:oleObj spid="_x0000_s101381" name="Equation" r:id="rId6" imgW="457200" imgH="228600" progId="Equation.3">
              <p:embed/>
            </p:oleObj>
          </a:graphicData>
        </a:graphic>
      </p:graphicFrame>
      <p:graphicFrame>
        <p:nvGraphicFramePr>
          <p:cNvPr id="11276" name="Object 15"/>
          <p:cNvGraphicFramePr>
            <a:graphicFrameLocks noChangeAspect="1"/>
          </p:cNvGraphicFramePr>
          <p:nvPr/>
        </p:nvGraphicFramePr>
        <p:xfrm>
          <a:off x="1066800" y="4572000"/>
          <a:ext cx="1246188" cy="457200"/>
        </p:xfrm>
        <a:graphic>
          <a:graphicData uri="http://schemas.openxmlformats.org/presentationml/2006/ole">
            <p:oleObj spid="_x0000_s101382" name="Equation" r:id="rId7" imgW="469900" imgH="228600" progId="Equation.3">
              <p:embed/>
            </p:oleObj>
          </a:graphicData>
        </a:graphic>
      </p:graphicFrame>
      <p:graphicFrame>
        <p:nvGraphicFramePr>
          <p:cNvPr id="11277" name="Object 7"/>
          <p:cNvGraphicFramePr>
            <a:graphicFrameLocks noChangeAspect="1"/>
          </p:cNvGraphicFramePr>
          <p:nvPr/>
        </p:nvGraphicFramePr>
        <p:xfrm>
          <a:off x="1066800" y="4953000"/>
          <a:ext cx="1144588" cy="649288"/>
        </p:xfrm>
        <a:graphic>
          <a:graphicData uri="http://schemas.openxmlformats.org/presentationml/2006/ole">
            <p:oleObj spid="_x0000_s101383" name="Equation" r:id="rId8" imgW="431613" imgH="330057" progId="Equation.3">
              <p:embed/>
            </p:oleObj>
          </a:graphicData>
        </a:graphic>
      </p:graphicFrame>
    </p:spTree>
    <p:extLst>
      <p:ext uri="{BB962C8B-B14F-4D97-AF65-F5344CB8AC3E}">
        <p14:creationId xmlns:p14="http://schemas.microsoft.com/office/powerpoint/2010/main" xmlns="" val="9976404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الحل:</a:t>
            </a:r>
          </a:p>
          <a:p>
            <a:pPr marL="514350" indent="-514350" rtl="1">
              <a:defRPr/>
            </a:pPr>
            <a:r>
              <a:rPr lang="ar-SA" sz="2800" dirty="0" smtClean="0"/>
              <a:t> </a:t>
            </a:r>
          </a:p>
          <a:p>
            <a:pPr marL="571500" indent="-571500" algn="l">
              <a:buFont typeface="+mj-lt"/>
              <a:buAutoNum type="romanUcPeriod"/>
              <a:defRPr/>
            </a:pPr>
            <a:r>
              <a:rPr lang="en-US" sz="2800" dirty="0" smtClean="0"/>
              <a:t> </a:t>
            </a:r>
          </a:p>
          <a:p>
            <a:pPr marL="571500" indent="-571500" algn="l">
              <a:buFont typeface="+mj-lt"/>
              <a:buAutoNum type="romanUcPeriod"/>
              <a:defRPr/>
            </a:pPr>
            <a:endParaRPr lang="en-US" sz="2800" dirty="0" smtClean="0"/>
          </a:p>
          <a:p>
            <a:pPr marL="571500" indent="-571500" algn="l">
              <a:buFont typeface="+mj-lt"/>
              <a:buAutoNum type="romanUcPeriod" startAt="2"/>
              <a:defRPr/>
            </a:pPr>
            <a:r>
              <a:rPr lang="en-US" sz="2800" dirty="0" smtClean="0"/>
              <a:t> </a:t>
            </a:r>
          </a:p>
          <a:p>
            <a:pPr marL="571500" indent="-571500" algn="l">
              <a:buFont typeface="+mj-lt"/>
              <a:buAutoNum type="romanUcPeriod" startAt="2"/>
              <a:defRPr/>
            </a:pPr>
            <a:endParaRPr lang="en-US" sz="2800" dirty="0" smtClean="0"/>
          </a:p>
          <a:p>
            <a:pPr marL="571500" indent="-571500" algn="l">
              <a:buFont typeface="+mj-lt"/>
              <a:buAutoNum type="romanUcPeriod" startAt="2"/>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2296" name="Object 5"/>
          <p:cNvGraphicFramePr>
            <a:graphicFrameLocks noChangeAspect="1"/>
          </p:cNvGraphicFramePr>
          <p:nvPr/>
        </p:nvGraphicFramePr>
        <p:xfrm>
          <a:off x="1270000" y="2352675"/>
          <a:ext cx="1549400" cy="773113"/>
        </p:xfrm>
        <a:graphic>
          <a:graphicData uri="http://schemas.openxmlformats.org/presentationml/2006/ole">
            <p:oleObj spid="_x0000_s102402" name="Equation" r:id="rId3" imgW="583947" imgH="393529" progId="Equation.3">
              <p:embed/>
            </p:oleObj>
          </a:graphicData>
        </a:graphic>
      </p:graphicFrame>
      <p:graphicFrame>
        <p:nvGraphicFramePr>
          <p:cNvPr id="12297" name="Object 3"/>
          <p:cNvGraphicFramePr>
            <a:graphicFrameLocks noChangeAspect="1"/>
          </p:cNvGraphicFramePr>
          <p:nvPr/>
        </p:nvGraphicFramePr>
        <p:xfrm>
          <a:off x="1355725" y="3352800"/>
          <a:ext cx="1920875" cy="773113"/>
        </p:xfrm>
        <a:graphic>
          <a:graphicData uri="http://schemas.openxmlformats.org/presentationml/2006/ole">
            <p:oleObj spid="_x0000_s102403" name="Equation" r:id="rId4" imgW="723586" imgH="393529" progId="Equation.3">
              <p:embed/>
            </p:oleObj>
          </a:graphicData>
        </a:graphic>
      </p:graphicFrame>
      <p:graphicFrame>
        <p:nvGraphicFramePr>
          <p:cNvPr id="12298" name="Object 4"/>
          <p:cNvGraphicFramePr>
            <a:graphicFrameLocks noChangeAspect="1"/>
          </p:cNvGraphicFramePr>
          <p:nvPr/>
        </p:nvGraphicFramePr>
        <p:xfrm>
          <a:off x="1371600" y="4267200"/>
          <a:ext cx="1854200" cy="822325"/>
        </p:xfrm>
        <a:graphic>
          <a:graphicData uri="http://schemas.openxmlformats.org/presentationml/2006/ole">
            <p:oleObj spid="_x0000_s102404" name="Equation" r:id="rId5" imgW="698500" imgH="419100" progId="Equation.3">
              <p:embed/>
            </p:oleObj>
          </a:graphicData>
        </a:graphic>
      </p:graphicFrame>
    </p:spTree>
    <p:extLst>
      <p:ext uri="{BB962C8B-B14F-4D97-AF65-F5344CB8AC3E}">
        <p14:creationId xmlns:p14="http://schemas.microsoft.com/office/powerpoint/2010/main" xmlns="" val="16530291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buFont typeface="+mj-lt"/>
              <a:buAutoNum type="arabicPeriod" startAt="2"/>
              <a:defRPr/>
            </a:pPr>
            <a:r>
              <a:rPr lang="ar-SA" sz="2800" dirty="0" smtClean="0"/>
              <a:t>إذا كانت </a:t>
            </a:r>
            <a:r>
              <a:rPr lang="en-US" sz="2800" dirty="0" smtClean="0"/>
              <a:t>                </a:t>
            </a:r>
            <a:r>
              <a:rPr lang="ar-SA" sz="2800" dirty="0" smtClean="0"/>
              <a:t>حيث      كمية ثابتة فان :</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b="1" dirty="0" smtClean="0">
                <a:solidFill>
                  <a:srgbClr val="FF0000"/>
                </a:solidFill>
              </a:rPr>
              <a:t>مثال:  </a:t>
            </a:r>
            <a:r>
              <a:rPr lang="ar-SA" sz="2800" dirty="0" smtClean="0"/>
              <a:t>أوجد المشتقة الأولى لكل من الدوال الآتية:</a:t>
            </a:r>
          </a:p>
          <a:p>
            <a:pPr marL="571500" indent="-571500" algn="l">
              <a:buFont typeface="+mj-lt"/>
              <a:buAutoNum type="romanUcPeriod"/>
              <a:defRPr/>
            </a:pPr>
            <a:r>
              <a:rPr lang="en-US" sz="2800" dirty="0" smtClean="0"/>
              <a:t> </a:t>
            </a:r>
          </a:p>
          <a:p>
            <a:pPr marL="571500" indent="-571500" algn="l">
              <a:buFont typeface="+mj-lt"/>
              <a:buAutoNum type="romanUcPeriod"/>
              <a:defRPr/>
            </a:pPr>
            <a:endParaRPr lang="en-US" sz="2800" dirty="0" smtClean="0"/>
          </a:p>
          <a:p>
            <a:pPr marL="571500" indent="-571500" algn="l">
              <a:buFont typeface="+mj-lt"/>
              <a:buAutoNum type="romanUcPeriod"/>
              <a:defRPr/>
            </a:pPr>
            <a:r>
              <a:rPr lang="en-US" sz="2800" dirty="0" smtClean="0"/>
              <a:t> </a:t>
            </a:r>
          </a:p>
          <a:p>
            <a:pPr marL="571500" indent="-571500" algn="l">
              <a:defRPr/>
            </a:pPr>
            <a:r>
              <a:rPr lang="en-US" sz="2800" dirty="0" smtClean="0"/>
              <a:t> </a:t>
            </a:r>
          </a:p>
          <a:p>
            <a:pPr marL="571500" indent="-571500" algn="l">
              <a:buFont typeface="+mj-lt"/>
              <a:buAutoNum type="romanUcPeriod" startAt="3"/>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3320" name="Object 5"/>
          <p:cNvGraphicFramePr>
            <a:graphicFrameLocks noChangeAspect="1"/>
          </p:cNvGraphicFramePr>
          <p:nvPr/>
        </p:nvGraphicFramePr>
        <p:xfrm>
          <a:off x="7677150" y="1892300"/>
          <a:ext cx="1179513" cy="774700"/>
        </p:xfrm>
        <a:graphic>
          <a:graphicData uri="http://schemas.openxmlformats.org/presentationml/2006/ole">
            <p:oleObj spid="_x0000_s103426" name="Equation" r:id="rId3" imgW="444307" imgH="393529" progId="Equation.3">
              <p:embed/>
            </p:oleObj>
          </a:graphicData>
        </a:graphic>
      </p:graphicFrame>
      <p:graphicFrame>
        <p:nvGraphicFramePr>
          <p:cNvPr id="13321" name="Object 12"/>
          <p:cNvGraphicFramePr>
            <a:graphicFrameLocks noChangeAspect="1"/>
          </p:cNvGraphicFramePr>
          <p:nvPr/>
        </p:nvGraphicFramePr>
        <p:xfrm>
          <a:off x="6821488" y="1509713"/>
          <a:ext cx="942975" cy="323850"/>
        </p:xfrm>
        <a:graphic>
          <a:graphicData uri="http://schemas.openxmlformats.org/presentationml/2006/ole">
            <p:oleObj spid="_x0000_s103427" name="Equation" r:id="rId4" imgW="355292" imgH="164957" progId="Equation.3">
              <p:embed/>
            </p:oleObj>
          </a:graphicData>
        </a:graphic>
      </p:graphicFrame>
      <p:graphicFrame>
        <p:nvGraphicFramePr>
          <p:cNvPr id="13322" name="Object 13"/>
          <p:cNvGraphicFramePr>
            <a:graphicFrameLocks noChangeAspect="1"/>
          </p:cNvGraphicFramePr>
          <p:nvPr/>
        </p:nvGraphicFramePr>
        <p:xfrm>
          <a:off x="5622925" y="1524000"/>
          <a:ext cx="303213" cy="274638"/>
        </p:xfrm>
        <a:graphic>
          <a:graphicData uri="http://schemas.openxmlformats.org/presentationml/2006/ole">
            <p:oleObj spid="_x0000_s103428" name="Equation" r:id="rId5" imgW="114201" imgH="139579" progId="Equation.3">
              <p:embed/>
            </p:oleObj>
          </a:graphicData>
        </a:graphic>
      </p:graphicFrame>
      <p:graphicFrame>
        <p:nvGraphicFramePr>
          <p:cNvPr id="13323" name="Object 14"/>
          <p:cNvGraphicFramePr>
            <a:graphicFrameLocks noChangeAspect="1"/>
          </p:cNvGraphicFramePr>
          <p:nvPr/>
        </p:nvGraphicFramePr>
        <p:xfrm>
          <a:off x="1190625" y="3452813"/>
          <a:ext cx="942975" cy="509587"/>
        </p:xfrm>
        <a:graphic>
          <a:graphicData uri="http://schemas.openxmlformats.org/presentationml/2006/ole">
            <p:oleObj spid="_x0000_s103429" name="Equation" r:id="rId6" imgW="355292" imgH="203024" progId="Equation.3">
              <p:embed/>
            </p:oleObj>
          </a:graphicData>
        </a:graphic>
      </p:graphicFrame>
      <p:graphicFrame>
        <p:nvGraphicFramePr>
          <p:cNvPr id="13324" name="Object 15"/>
          <p:cNvGraphicFramePr>
            <a:graphicFrameLocks noChangeAspect="1"/>
          </p:cNvGraphicFramePr>
          <p:nvPr/>
        </p:nvGraphicFramePr>
        <p:xfrm>
          <a:off x="1000125" y="4419600"/>
          <a:ext cx="1381125" cy="533400"/>
        </p:xfrm>
        <a:graphic>
          <a:graphicData uri="http://schemas.openxmlformats.org/presentationml/2006/ole">
            <p:oleObj spid="_x0000_s103430" name="Equation" r:id="rId7" imgW="520474" imgH="203112" progId="Equation.3">
              <p:embed/>
            </p:oleObj>
          </a:graphicData>
        </a:graphic>
      </p:graphicFrame>
      <p:graphicFrame>
        <p:nvGraphicFramePr>
          <p:cNvPr id="13325" name="Object 7"/>
          <p:cNvGraphicFramePr>
            <a:graphicFrameLocks noChangeAspect="1"/>
          </p:cNvGraphicFramePr>
          <p:nvPr/>
        </p:nvGraphicFramePr>
        <p:xfrm>
          <a:off x="1166813" y="5245100"/>
          <a:ext cx="1042987" cy="774700"/>
        </p:xfrm>
        <a:graphic>
          <a:graphicData uri="http://schemas.openxmlformats.org/presentationml/2006/ole">
            <p:oleObj spid="_x0000_s103431" name="Equation" r:id="rId8" imgW="393529" imgH="393529" progId="Equation.3">
              <p:embed/>
            </p:oleObj>
          </a:graphicData>
        </a:graphic>
      </p:graphicFrame>
    </p:spTree>
    <p:extLst>
      <p:ext uri="{BB962C8B-B14F-4D97-AF65-F5344CB8AC3E}">
        <p14:creationId xmlns:p14="http://schemas.microsoft.com/office/powerpoint/2010/main" xmlns="" val="2629692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الحل:</a:t>
            </a:r>
          </a:p>
          <a:p>
            <a:pPr marL="514350" indent="-514350" rtl="1">
              <a:defRPr/>
            </a:pPr>
            <a:r>
              <a:rPr lang="ar-SA" sz="2800" dirty="0" smtClean="0"/>
              <a:t> </a:t>
            </a:r>
          </a:p>
          <a:p>
            <a:pPr marL="571500" indent="-571500" algn="l">
              <a:buFont typeface="+mj-lt"/>
              <a:buAutoNum type="romanUcPeriod"/>
              <a:defRPr/>
            </a:pPr>
            <a:r>
              <a:rPr lang="en-US" sz="2800" dirty="0" smtClean="0"/>
              <a:t> </a:t>
            </a:r>
          </a:p>
          <a:p>
            <a:pPr marL="571500" indent="-571500" algn="l">
              <a:defRPr/>
            </a:pPr>
            <a:endParaRPr lang="en-US" sz="2800" dirty="0" smtClean="0"/>
          </a:p>
          <a:p>
            <a:pPr marL="571500" indent="-571500" algn="l">
              <a:buFont typeface="+mj-lt"/>
              <a:buAutoNum type="romanUcPeriod"/>
              <a:defRPr/>
            </a:pPr>
            <a:endParaRPr lang="en-US" sz="2800" dirty="0" smtClean="0"/>
          </a:p>
          <a:p>
            <a:pPr marL="571500" indent="-571500" algn="l">
              <a:buFont typeface="+mj-lt"/>
              <a:buAutoNum type="romanUcPeriod" startAt="2"/>
              <a:defRPr/>
            </a:pPr>
            <a:r>
              <a:rPr lang="en-US" sz="2800" dirty="0" smtClean="0"/>
              <a:t> </a:t>
            </a:r>
          </a:p>
          <a:p>
            <a:pPr marL="571500" indent="-571500" algn="l">
              <a:buFont typeface="+mj-lt"/>
              <a:buAutoNum type="romanUcPeriod" startAt="2"/>
              <a:defRPr/>
            </a:pPr>
            <a:endParaRPr lang="en-US" sz="2800" dirty="0" smtClean="0"/>
          </a:p>
          <a:p>
            <a:pPr marL="571500" indent="-571500" algn="l">
              <a:buFont typeface="+mj-lt"/>
              <a:buAutoNum type="romanUcPeriod" startAt="2"/>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4344" name="Object 5"/>
          <p:cNvGraphicFramePr>
            <a:graphicFrameLocks noChangeAspect="1"/>
          </p:cNvGraphicFramePr>
          <p:nvPr/>
        </p:nvGraphicFramePr>
        <p:xfrm>
          <a:off x="1455738" y="2352675"/>
          <a:ext cx="1177925" cy="773113"/>
        </p:xfrm>
        <a:graphic>
          <a:graphicData uri="http://schemas.openxmlformats.org/presentationml/2006/ole">
            <p:oleObj spid="_x0000_s104450" name="Equation" r:id="rId3" imgW="444307" imgH="393529" progId="Equation.3">
              <p:embed/>
            </p:oleObj>
          </a:graphicData>
        </a:graphic>
      </p:graphicFrame>
      <p:graphicFrame>
        <p:nvGraphicFramePr>
          <p:cNvPr id="14345" name="Object 3"/>
          <p:cNvGraphicFramePr>
            <a:graphicFrameLocks noChangeAspect="1"/>
          </p:cNvGraphicFramePr>
          <p:nvPr/>
        </p:nvGraphicFramePr>
        <p:xfrm>
          <a:off x="1524000" y="3875088"/>
          <a:ext cx="1179513" cy="773112"/>
        </p:xfrm>
        <a:graphic>
          <a:graphicData uri="http://schemas.openxmlformats.org/presentationml/2006/ole">
            <p:oleObj spid="_x0000_s104451" name="Equation" r:id="rId4" imgW="444307" imgH="393529" progId="Equation.3">
              <p:embed/>
            </p:oleObj>
          </a:graphicData>
        </a:graphic>
      </p:graphicFrame>
      <p:graphicFrame>
        <p:nvGraphicFramePr>
          <p:cNvPr id="14346" name="Object 4"/>
          <p:cNvGraphicFramePr>
            <a:graphicFrameLocks noChangeAspect="1"/>
          </p:cNvGraphicFramePr>
          <p:nvPr/>
        </p:nvGraphicFramePr>
        <p:xfrm>
          <a:off x="1600200" y="4902200"/>
          <a:ext cx="1179513" cy="771525"/>
        </p:xfrm>
        <a:graphic>
          <a:graphicData uri="http://schemas.openxmlformats.org/presentationml/2006/ole">
            <p:oleObj spid="_x0000_s104452" name="Equation" r:id="rId5" imgW="444307" imgH="393529" progId="Equation.3">
              <p:embed/>
            </p:oleObj>
          </a:graphicData>
        </a:graphic>
      </p:graphicFrame>
    </p:spTree>
    <p:extLst>
      <p:ext uri="{BB962C8B-B14F-4D97-AF65-F5344CB8AC3E}">
        <p14:creationId xmlns:p14="http://schemas.microsoft.com/office/powerpoint/2010/main" xmlns="" val="23495409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الاشتقاق:</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buFont typeface="+mj-lt"/>
              <a:buAutoNum type="arabicPeriod" startAt="3"/>
              <a:defRPr/>
            </a:pPr>
            <a:r>
              <a:rPr lang="ar-SA" sz="2800" dirty="0" smtClean="0"/>
              <a:t>إذا كانت               حيث          عدد حقيقي  فان :</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b="1" dirty="0" smtClean="0">
                <a:solidFill>
                  <a:srgbClr val="FF0000"/>
                </a:solidFill>
              </a:rPr>
              <a:t>مثال:</a:t>
            </a:r>
            <a:r>
              <a:rPr lang="ar-SA" sz="2800" dirty="0" smtClean="0"/>
              <a:t>أوجد المشتقة الأولى لكل من الدوال الآتية:</a:t>
            </a:r>
          </a:p>
          <a:p>
            <a:pPr marL="571500" indent="-571500" algn="l">
              <a:buFont typeface="+mj-lt"/>
              <a:buAutoNum type="romanUcPeriod"/>
              <a:defRPr/>
            </a:pPr>
            <a:r>
              <a:rPr lang="en-US" sz="2800" dirty="0" smtClean="0"/>
              <a:t> </a:t>
            </a:r>
          </a:p>
          <a:p>
            <a:pPr marL="571500" indent="-571500" algn="l">
              <a:defRPr/>
            </a:pPr>
            <a:r>
              <a:rPr lang="en-US" sz="2800" dirty="0" smtClean="0"/>
              <a:t> </a:t>
            </a:r>
          </a:p>
          <a:p>
            <a:pPr marL="571500" indent="-571500" algn="l">
              <a:buFont typeface="+mj-lt"/>
              <a:buAutoNum type="romanUcPeriod" startAt="2"/>
              <a:defRPr/>
            </a:pPr>
            <a:r>
              <a:rPr lang="en-US" sz="2800" dirty="0" smtClean="0"/>
              <a:t> </a:t>
            </a:r>
            <a:br>
              <a:rPr lang="en-US" sz="2800" dirty="0" smtClean="0"/>
            </a:br>
            <a:r>
              <a:rPr lang="en-US" sz="2800" dirty="0" smtClean="0"/>
              <a:t> </a:t>
            </a:r>
          </a:p>
          <a:p>
            <a:pPr marL="571500" indent="-571500" algn="l">
              <a:buFont typeface="+mj-lt"/>
              <a:buAutoNum type="romanUcPeriod" startAt="2"/>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5368" name="Object 5"/>
          <p:cNvGraphicFramePr>
            <a:graphicFrameLocks noChangeAspect="1"/>
          </p:cNvGraphicFramePr>
          <p:nvPr>
            <p:extLst>
              <p:ext uri="{D42A27DB-BD31-4B8C-83A1-F6EECF244321}">
                <p14:modId xmlns:p14="http://schemas.microsoft.com/office/powerpoint/2010/main" xmlns="" val="1759994912"/>
              </p:ext>
            </p:extLst>
          </p:nvPr>
        </p:nvGraphicFramePr>
        <p:xfrm>
          <a:off x="7223125" y="1981200"/>
          <a:ext cx="2089150" cy="774700"/>
        </p:xfrm>
        <a:graphic>
          <a:graphicData uri="http://schemas.openxmlformats.org/presentationml/2006/ole">
            <p:oleObj spid="_x0000_s105474" name="معادلة" r:id="rId3" imgW="787320" imgH="393480" progId="Equation.3">
              <p:embed/>
            </p:oleObj>
          </a:graphicData>
        </a:graphic>
      </p:graphicFrame>
      <p:graphicFrame>
        <p:nvGraphicFramePr>
          <p:cNvPr id="15369" name="Object 12"/>
          <p:cNvGraphicFramePr>
            <a:graphicFrameLocks noChangeAspect="1"/>
          </p:cNvGraphicFramePr>
          <p:nvPr/>
        </p:nvGraphicFramePr>
        <p:xfrm>
          <a:off x="6577013" y="1371600"/>
          <a:ext cx="1279525" cy="449263"/>
        </p:xfrm>
        <a:graphic>
          <a:graphicData uri="http://schemas.openxmlformats.org/presentationml/2006/ole">
            <p:oleObj spid="_x0000_s105475" name="Equation" r:id="rId4" imgW="482391" imgH="228501" progId="Equation.3">
              <p:embed/>
            </p:oleObj>
          </a:graphicData>
        </a:graphic>
      </p:graphicFrame>
      <p:graphicFrame>
        <p:nvGraphicFramePr>
          <p:cNvPr id="15370" name="Object 14"/>
          <p:cNvGraphicFramePr>
            <a:graphicFrameLocks noChangeAspect="1"/>
          </p:cNvGraphicFramePr>
          <p:nvPr>
            <p:extLst>
              <p:ext uri="{D42A27DB-BD31-4B8C-83A1-F6EECF244321}">
                <p14:modId xmlns:p14="http://schemas.microsoft.com/office/powerpoint/2010/main" xmlns="" val="121876739"/>
              </p:ext>
            </p:extLst>
          </p:nvPr>
        </p:nvGraphicFramePr>
        <p:xfrm>
          <a:off x="1082675" y="3352800"/>
          <a:ext cx="1736725" cy="601663"/>
        </p:xfrm>
        <a:graphic>
          <a:graphicData uri="http://schemas.openxmlformats.org/presentationml/2006/ole">
            <p:oleObj spid="_x0000_s105476" name="Equation" r:id="rId5" imgW="482391" imgH="228501" progId="Equation.3">
              <p:embed/>
            </p:oleObj>
          </a:graphicData>
        </a:graphic>
      </p:graphicFrame>
      <p:graphicFrame>
        <p:nvGraphicFramePr>
          <p:cNvPr id="15371" name="Object 15"/>
          <p:cNvGraphicFramePr>
            <a:graphicFrameLocks noChangeAspect="1"/>
          </p:cNvGraphicFramePr>
          <p:nvPr/>
        </p:nvGraphicFramePr>
        <p:xfrm>
          <a:off x="1041400" y="4191000"/>
          <a:ext cx="1778000" cy="609600"/>
        </p:xfrm>
        <a:graphic>
          <a:graphicData uri="http://schemas.openxmlformats.org/presentationml/2006/ole">
            <p:oleObj spid="_x0000_s105477" name="Equation" r:id="rId6" imgW="583947" imgH="228501" progId="Equation.3">
              <p:embed/>
            </p:oleObj>
          </a:graphicData>
        </a:graphic>
      </p:graphicFrame>
      <p:graphicFrame>
        <p:nvGraphicFramePr>
          <p:cNvPr id="15372" name="Object 7"/>
          <p:cNvGraphicFramePr>
            <a:graphicFrameLocks noChangeAspect="1"/>
          </p:cNvGraphicFramePr>
          <p:nvPr/>
        </p:nvGraphicFramePr>
        <p:xfrm>
          <a:off x="1076325" y="5141913"/>
          <a:ext cx="1819275" cy="649287"/>
        </p:xfrm>
        <a:graphic>
          <a:graphicData uri="http://schemas.openxmlformats.org/presentationml/2006/ole">
            <p:oleObj spid="_x0000_s105478" name="Equation" r:id="rId7" imgW="571252" imgH="330057" progId="Equation.3">
              <p:embed/>
            </p:oleObj>
          </a:graphicData>
        </a:graphic>
      </p:graphicFrame>
      <p:graphicFrame>
        <p:nvGraphicFramePr>
          <p:cNvPr id="11" name="Object 14"/>
          <p:cNvGraphicFramePr>
            <a:graphicFrameLocks noChangeAspect="1"/>
          </p:cNvGraphicFramePr>
          <p:nvPr>
            <p:extLst>
              <p:ext uri="{D42A27DB-BD31-4B8C-83A1-F6EECF244321}">
                <p14:modId xmlns:p14="http://schemas.microsoft.com/office/powerpoint/2010/main" xmlns="" val="3815651408"/>
              </p:ext>
            </p:extLst>
          </p:nvPr>
        </p:nvGraphicFramePr>
        <p:xfrm>
          <a:off x="5227638" y="1447800"/>
          <a:ext cx="411162" cy="368300"/>
        </p:xfrm>
        <a:graphic>
          <a:graphicData uri="http://schemas.openxmlformats.org/presentationml/2006/ole">
            <p:oleObj spid="_x0000_s105479" name="معادلة" r:id="rId8" imgW="114120" imgH="139680" progId="Equation.3">
              <p:embed/>
            </p:oleObj>
          </a:graphicData>
        </a:graphic>
      </p:graphicFrame>
    </p:spTree>
    <p:extLst>
      <p:ext uri="{BB962C8B-B14F-4D97-AF65-F5344CB8AC3E}">
        <p14:creationId xmlns:p14="http://schemas.microsoft.com/office/powerpoint/2010/main" xmlns="" val="11810602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الحل:</a:t>
            </a:r>
          </a:p>
          <a:p>
            <a:pPr marL="514350" indent="-514350" rtl="1">
              <a:defRPr/>
            </a:pPr>
            <a:r>
              <a:rPr lang="ar-SA" sz="2800" dirty="0" smtClean="0"/>
              <a:t> </a:t>
            </a:r>
          </a:p>
          <a:p>
            <a:pPr marL="571500" indent="-571500" algn="l">
              <a:buFont typeface="+mj-lt"/>
              <a:buAutoNum type="romanUcPeriod"/>
              <a:defRPr/>
            </a:pPr>
            <a:r>
              <a:rPr lang="en-US" sz="2800" dirty="0" smtClean="0"/>
              <a:t> </a:t>
            </a:r>
          </a:p>
          <a:p>
            <a:pPr marL="571500" indent="-571500" algn="l">
              <a:defRPr/>
            </a:pPr>
            <a:endParaRPr lang="en-US" sz="2800" dirty="0" smtClean="0"/>
          </a:p>
          <a:p>
            <a:pPr marL="571500" indent="-571500" algn="l">
              <a:buFont typeface="+mj-lt"/>
              <a:buAutoNum type="romanUcPeriod"/>
              <a:defRPr/>
            </a:pPr>
            <a:endParaRPr lang="en-US" sz="2800" dirty="0" smtClean="0"/>
          </a:p>
          <a:p>
            <a:pPr marL="571500" indent="-571500" algn="l">
              <a:buFont typeface="+mj-lt"/>
              <a:buAutoNum type="romanUcPeriod" startAt="2"/>
              <a:defRPr/>
            </a:pPr>
            <a:r>
              <a:rPr lang="en-US" sz="2800" dirty="0" smtClean="0"/>
              <a:t> </a:t>
            </a:r>
          </a:p>
          <a:p>
            <a:pPr marL="571500" indent="-571500" algn="l">
              <a:buFont typeface="+mj-lt"/>
              <a:buAutoNum type="romanUcPeriod" startAt="2"/>
              <a:defRPr/>
            </a:pPr>
            <a:endParaRPr lang="en-US" sz="2800" dirty="0" smtClean="0"/>
          </a:p>
          <a:p>
            <a:pPr marL="571500" indent="-571500" algn="l">
              <a:buFont typeface="+mj-lt"/>
              <a:buAutoNum type="romanUcPeriod" startAt="2"/>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6392" name="Object 5"/>
          <p:cNvGraphicFramePr>
            <a:graphicFrameLocks noChangeAspect="1"/>
          </p:cNvGraphicFramePr>
          <p:nvPr/>
        </p:nvGraphicFramePr>
        <p:xfrm>
          <a:off x="1203325" y="2352675"/>
          <a:ext cx="2149475" cy="923925"/>
        </p:xfrm>
        <a:graphic>
          <a:graphicData uri="http://schemas.openxmlformats.org/presentationml/2006/ole">
            <p:oleObj spid="_x0000_s106498" name="Equation" r:id="rId3" imgW="634725" imgH="393529" progId="Equation.3">
              <p:embed/>
            </p:oleObj>
          </a:graphicData>
        </a:graphic>
      </p:graphicFrame>
      <p:graphicFrame>
        <p:nvGraphicFramePr>
          <p:cNvPr id="16393" name="Object 3"/>
          <p:cNvGraphicFramePr>
            <a:graphicFrameLocks noChangeAspect="1"/>
          </p:cNvGraphicFramePr>
          <p:nvPr/>
        </p:nvGraphicFramePr>
        <p:xfrm>
          <a:off x="1322388" y="3657600"/>
          <a:ext cx="2259012" cy="1001713"/>
        </p:xfrm>
        <a:graphic>
          <a:graphicData uri="http://schemas.openxmlformats.org/presentationml/2006/ole">
            <p:oleObj spid="_x0000_s106499" name="Equation" r:id="rId4" imgW="748975" imgH="393529" progId="Equation.3">
              <p:embed/>
            </p:oleObj>
          </a:graphicData>
        </a:graphic>
      </p:graphicFrame>
      <p:graphicFrame>
        <p:nvGraphicFramePr>
          <p:cNvPr id="16394" name="Object 4"/>
          <p:cNvGraphicFramePr>
            <a:graphicFrameLocks noChangeAspect="1"/>
          </p:cNvGraphicFramePr>
          <p:nvPr/>
        </p:nvGraphicFramePr>
        <p:xfrm>
          <a:off x="1438275" y="4876800"/>
          <a:ext cx="2143125" cy="914400"/>
        </p:xfrm>
        <a:graphic>
          <a:graphicData uri="http://schemas.openxmlformats.org/presentationml/2006/ole">
            <p:oleObj spid="_x0000_s106500" name="Equation" r:id="rId5" imgW="647700" imgH="419100" progId="Equation.3">
              <p:embed/>
            </p:oleObj>
          </a:graphicData>
        </a:graphic>
      </p:graphicFrame>
    </p:spTree>
    <p:extLst>
      <p:ext uri="{BB962C8B-B14F-4D97-AF65-F5344CB8AC3E}">
        <p14:creationId xmlns:p14="http://schemas.microsoft.com/office/powerpoint/2010/main" xmlns="" val="41886429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الاشتقاق:</a:t>
            </a:r>
            <a:endParaRPr lang="en-GB" sz="3200" dirty="0" smtClean="0">
              <a:solidFill>
                <a:srgbClr val="FF0000"/>
              </a:solidFill>
              <a:cs typeface="Arial" pitchFamily="34" charset="0"/>
            </a:endParaRPr>
          </a:p>
        </p:txBody>
      </p:sp>
      <p:sp>
        <p:nvSpPr>
          <p:cNvPr id="17411" name="Content Placeholder 2"/>
          <p:cNvSpPr>
            <a:spLocks noGrp="1"/>
          </p:cNvSpPr>
          <p:nvPr>
            <p:ph idx="1"/>
          </p:nvPr>
        </p:nvSpPr>
        <p:spPr>
          <a:xfrm>
            <a:off x="533400" y="1371600"/>
            <a:ext cx="8915400" cy="4830763"/>
          </a:xfrm>
        </p:spPr>
        <p:txBody>
          <a:bodyPr/>
          <a:lstStyle/>
          <a:p>
            <a:pPr marL="514350" indent="-514350" rtl="1">
              <a:buFont typeface="Calibri" pitchFamily="34" charset="0"/>
              <a:buAutoNum type="arabicPeriod" startAt="4"/>
            </a:pPr>
            <a:r>
              <a:rPr lang="ar-SA" sz="2800" dirty="0" smtClean="0">
                <a:cs typeface="Arial" pitchFamily="34" charset="0"/>
              </a:rPr>
              <a:t>إذا كانت                                                                                                                 فان :</a:t>
            </a:r>
          </a:p>
          <a:p>
            <a:pPr marL="514350" indent="-514350" rtl="1"/>
            <a:endParaRPr lang="ar-SA" sz="2800" dirty="0" smtClean="0">
              <a:cs typeface="Arial" pitchFamily="34" charset="0"/>
            </a:endParaRPr>
          </a:p>
          <a:p>
            <a:pPr marL="514350" indent="-514350" rtl="1"/>
            <a:r>
              <a:rPr lang="ar-SA" sz="2800" dirty="0" smtClean="0">
                <a:cs typeface="Arial" pitchFamily="34" charset="0"/>
              </a:rPr>
              <a:t> </a:t>
            </a:r>
          </a:p>
          <a:p>
            <a:pPr marL="514350" indent="-514350" rtl="1"/>
            <a:r>
              <a:rPr lang="ar-SA" sz="2800" b="1" dirty="0" smtClean="0">
                <a:solidFill>
                  <a:srgbClr val="FF0000"/>
                </a:solidFill>
                <a:cs typeface="Arial" pitchFamily="34" charset="0"/>
              </a:rPr>
              <a:t>مثال:  </a:t>
            </a:r>
            <a:r>
              <a:rPr lang="ar-SA" sz="2800" dirty="0" smtClean="0">
                <a:cs typeface="Arial" pitchFamily="34" charset="0"/>
              </a:rPr>
              <a:t>أوجد          إذا كانت</a:t>
            </a:r>
          </a:p>
          <a:p>
            <a:pPr marL="514350" indent="-514350" rtl="1"/>
            <a:endParaRPr lang="ar-SA" sz="2800" dirty="0" smtClean="0">
              <a:cs typeface="Arial" pitchFamily="34" charset="0"/>
            </a:endParaRPr>
          </a:p>
          <a:p>
            <a:pPr marL="514350" indent="-514350" rtl="1"/>
            <a:endParaRPr lang="ar-SA" sz="2800" dirty="0" smtClean="0">
              <a:solidFill>
                <a:srgbClr val="FF0000"/>
              </a:solidFill>
              <a:cs typeface="Arial" pitchFamily="34" charset="0"/>
            </a:endParaRPr>
          </a:p>
          <a:p>
            <a:pPr marL="514350" indent="-514350" rtl="1"/>
            <a:r>
              <a:rPr lang="ar-SA" sz="2800" b="1" dirty="0" smtClean="0">
                <a:solidFill>
                  <a:srgbClr val="FF0000"/>
                </a:solidFill>
                <a:cs typeface="Arial" pitchFamily="34" charset="0"/>
              </a:rPr>
              <a:t>الحل:</a:t>
            </a:r>
            <a:r>
              <a:rPr lang="ar-SA" sz="2800" dirty="0" smtClean="0">
                <a:solidFill>
                  <a:srgbClr val="FF0000"/>
                </a:solidFill>
                <a:cs typeface="Arial" pitchFamily="34" charset="0"/>
              </a:rPr>
              <a:t>      </a:t>
            </a:r>
            <a:endParaRPr lang="en-US" sz="2400" dirty="0" smtClean="0">
              <a:cs typeface="Arial" pitchFamily="34" charset="0"/>
            </a:endParaRPr>
          </a:p>
          <a:p>
            <a:pPr marL="514350" indent="-514350" algn="l"/>
            <a:endParaRPr lang="en-US" sz="2400" dirty="0" smtClean="0">
              <a:cs typeface="Arial" pitchFamily="34" charset="0"/>
            </a:endParaRPr>
          </a:p>
          <a:p>
            <a:pPr marL="514350" indent="-514350" algn="l"/>
            <a:r>
              <a:rPr lang="en-US" sz="2400" dirty="0" smtClean="0">
                <a:cs typeface="Arial" pitchFamily="34" charset="0"/>
              </a:rPr>
              <a:t> </a:t>
            </a:r>
          </a:p>
          <a:p>
            <a:pPr marL="514350" indent="-514350" algn="l"/>
            <a:endParaRPr lang="en-US" sz="2400" dirty="0" smtClean="0">
              <a:cs typeface="Arial" pitchFamily="34" charset="0"/>
            </a:endParaRPr>
          </a:p>
          <a:p>
            <a:pPr marL="514350" indent="-514350" algn="l"/>
            <a:r>
              <a:rPr lang="en-US" sz="2400" dirty="0" smtClean="0">
                <a:cs typeface="Arial" pitchFamily="34" charset="0"/>
              </a:rPr>
              <a:t> </a:t>
            </a:r>
          </a:p>
          <a:p>
            <a:pPr marL="514350" indent="-514350" algn="l"/>
            <a:r>
              <a:rPr lang="en-US" sz="2400" dirty="0" smtClean="0">
                <a:cs typeface="Arial" pitchFamily="34" charset="0"/>
              </a:rPr>
              <a:t> </a:t>
            </a:r>
          </a:p>
          <a:p>
            <a:pPr marL="514350" indent="-514350" algn="l"/>
            <a:endParaRPr lang="en-US" sz="2400" dirty="0" smtClean="0">
              <a:cs typeface="Arial" pitchFamily="34" charset="0"/>
            </a:endParaRPr>
          </a:p>
          <a:p>
            <a:pPr marL="514350" indent="-514350" algn="l"/>
            <a:r>
              <a:rPr lang="en-US" sz="2400" dirty="0" smtClean="0">
                <a:cs typeface="Arial" pitchFamily="34" charset="0"/>
              </a:rPr>
              <a:t> </a:t>
            </a:r>
          </a:p>
          <a:p>
            <a:pPr marL="514350" indent="-514350" rtl="1"/>
            <a:endParaRPr lang="ar-SA" sz="3000" dirty="0" smtClean="0">
              <a:cs typeface="Arial" pitchFamily="34" charset="0"/>
            </a:endParaRPr>
          </a:p>
          <a:p>
            <a:pPr marL="514350" indent="-514350" rtl="1"/>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7416" name="Object 5"/>
          <p:cNvGraphicFramePr>
            <a:graphicFrameLocks noChangeAspect="1"/>
          </p:cNvGraphicFramePr>
          <p:nvPr/>
        </p:nvGraphicFramePr>
        <p:xfrm>
          <a:off x="762000" y="2286000"/>
          <a:ext cx="8088313" cy="990600"/>
        </p:xfrm>
        <a:graphic>
          <a:graphicData uri="http://schemas.openxmlformats.org/presentationml/2006/ole">
            <p:oleObj spid="_x0000_s107522" name="Equation" r:id="rId3" imgW="3048000" imgH="393700" progId="Equation.3">
              <p:embed/>
            </p:oleObj>
          </a:graphicData>
        </a:graphic>
      </p:graphicFrame>
      <p:graphicFrame>
        <p:nvGraphicFramePr>
          <p:cNvPr id="17417" name="Object 12"/>
          <p:cNvGraphicFramePr>
            <a:graphicFrameLocks noChangeAspect="1"/>
          </p:cNvGraphicFramePr>
          <p:nvPr/>
        </p:nvGraphicFramePr>
        <p:xfrm>
          <a:off x="758825" y="1371600"/>
          <a:ext cx="7089775" cy="609600"/>
        </p:xfrm>
        <a:graphic>
          <a:graphicData uri="http://schemas.openxmlformats.org/presentationml/2006/ole">
            <p:oleObj spid="_x0000_s107523" name="Equation" r:id="rId4" imgW="2819400" imgH="241300" progId="Equation.3">
              <p:embed/>
            </p:oleObj>
          </a:graphicData>
        </a:graphic>
      </p:graphicFrame>
      <p:graphicFrame>
        <p:nvGraphicFramePr>
          <p:cNvPr id="17418" name="Object 14"/>
          <p:cNvGraphicFramePr>
            <a:graphicFrameLocks noChangeAspect="1"/>
          </p:cNvGraphicFramePr>
          <p:nvPr/>
        </p:nvGraphicFramePr>
        <p:xfrm>
          <a:off x="1752600" y="4046538"/>
          <a:ext cx="6445250" cy="601662"/>
        </p:xfrm>
        <a:graphic>
          <a:graphicData uri="http://schemas.openxmlformats.org/presentationml/2006/ole">
            <p:oleObj spid="_x0000_s107524" name="Equation" r:id="rId5" imgW="1790700" imgH="228600" progId="Equation.3">
              <p:embed/>
            </p:oleObj>
          </a:graphicData>
        </a:graphic>
      </p:graphicFrame>
      <p:graphicFrame>
        <p:nvGraphicFramePr>
          <p:cNvPr id="17420" name="Object 8"/>
          <p:cNvGraphicFramePr>
            <a:graphicFrameLocks noChangeAspect="1"/>
          </p:cNvGraphicFramePr>
          <p:nvPr/>
        </p:nvGraphicFramePr>
        <p:xfrm>
          <a:off x="7242175" y="3276600"/>
          <a:ext cx="606425" cy="774700"/>
        </p:xfrm>
        <a:graphic>
          <a:graphicData uri="http://schemas.openxmlformats.org/presentationml/2006/ole">
            <p:oleObj spid="_x0000_s107525" name="Equation" r:id="rId6" imgW="228501" imgH="393529" progId="Equation.3">
              <p:embed/>
            </p:oleObj>
          </a:graphicData>
        </a:graphic>
      </p:graphicFrame>
      <p:graphicFrame>
        <p:nvGraphicFramePr>
          <p:cNvPr id="17421" name="Object 9"/>
          <p:cNvGraphicFramePr>
            <a:graphicFrameLocks noChangeAspect="1"/>
          </p:cNvGraphicFramePr>
          <p:nvPr/>
        </p:nvGraphicFramePr>
        <p:xfrm>
          <a:off x="2057400" y="4983163"/>
          <a:ext cx="5667375" cy="1036637"/>
        </p:xfrm>
        <a:graphic>
          <a:graphicData uri="http://schemas.openxmlformats.org/presentationml/2006/ole">
            <p:oleObj spid="_x0000_s107526" name="Equation" r:id="rId7" imgW="1574800" imgH="393700" progId="Equation.3">
              <p:embed/>
            </p:oleObj>
          </a:graphicData>
        </a:graphic>
      </p:graphicFrame>
    </p:spTree>
    <p:extLst>
      <p:ext uri="{BB962C8B-B14F-4D97-AF65-F5344CB8AC3E}">
        <p14:creationId xmlns:p14="http://schemas.microsoft.com/office/powerpoint/2010/main" xmlns="" val="36703749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buFont typeface="+mj-lt"/>
              <a:buAutoNum type="arabicPeriod" startAt="5"/>
              <a:defRPr/>
            </a:pPr>
            <a:r>
              <a:rPr lang="ar-SA" sz="2800" dirty="0" smtClean="0"/>
              <a:t>إذا كانت                      فان :</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b="1" dirty="0" smtClean="0">
                <a:solidFill>
                  <a:srgbClr val="FF0000"/>
                </a:solidFill>
              </a:rPr>
              <a:t>مثال:  </a:t>
            </a:r>
            <a:r>
              <a:rPr lang="ar-SA" sz="2800" dirty="0" smtClean="0"/>
              <a:t>أوجد          إذا كانت</a:t>
            </a:r>
          </a:p>
          <a:p>
            <a:pPr marL="514350" indent="-514350" rtl="1">
              <a:defRPr/>
            </a:pPr>
            <a:endParaRPr lang="ar-SA" sz="2800" dirty="0" smtClean="0"/>
          </a:p>
          <a:p>
            <a:pPr marL="514350" indent="-514350" rtl="1">
              <a:defRPr/>
            </a:pPr>
            <a:r>
              <a:rPr lang="ar-SA" sz="2800" b="1" dirty="0" smtClean="0">
                <a:solidFill>
                  <a:srgbClr val="FF0000"/>
                </a:solidFill>
              </a:rPr>
              <a:t>الحل:      </a:t>
            </a:r>
          </a:p>
          <a:p>
            <a:pPr marL="571500" indent="-571500" rtl="1">
              <a:defRPr/>
            </a:pPr>
            <a:r>
              <a:rPr lang="en-US" sz="2800" dirty="0" smtClean="0"/>
              <a:t>  </a:t>
            </a:r>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8440" name="Object 5"/>
          <p:cNvGraphicFramePr>
            <a:graphicFrameLocks noChangeAspect="1"/>
          </p:cNvGraphicFramePr>
          <p:nvPr/>
        </p:nvGraphicFramePr>
        <p:xfrm>
          <a:off x="4157663" y="2057400"/>
          <a:ext cx="3606800" cy="774700"/>
        </p:xfrm>
        <a:graphic>
          <a:graphicData uri="http://schemas.openxmlformats.org/presentationml/2006/ole">
            <p:oleObj spid="_x0000_s108546" name="Equation" r:id="rId3" imgW="1358310" imgH="393529" progId="Equation.3">
              <p:embed/>
            </p:oleObj>
          </a:graphicData>
        </a:graphic>
      </p:graphicFrame>
      <p:graphicFrame>
        <p:nvGraphicFramePr>
          <p:cNvPr id="18441" name="Object 12"/>
          <p:cNvGraphicFramePr>
            <a:graphicFrameLocks noChangeAspect="1"/>
          </p:cNvGraphicFramePr>
          <p:nvPr/>
        </p:nvGraphicFramePr>
        <p:xfrm>
          <a:off x="5984875" y="1371600"/>
          <a:ext cx="1787525" cy="474663"/>
        </p:xfrm>
        <a:graphic>
          <a:graphicData uri="http://schemas.openxmlformats.org/presentationml/2006/ole">
            <p:oleObj spid="_x0000_s108547" name="Equation" r:id="rId4" imgW="710891" imgH="241195" progId="Equation.3">
              <p:embed/>
            </p:oleObj>
          </a:graphicData>
        </a:graphic>
      </p:graphicFrame>
      <p:graphicFrame>
        <p:nvGraphicFramePr>
          <p:cNvPr id="18442" name="Object 14"/>
          <p:cNvGraphicFramePr>
            <a:graphicFrameLocks noChangeAspect="1"/>
          </p:cNvGraphicFramePr>
          <p:nvPr>
            <p:extLst>
              <p:ext uri="{D42A27DB-BD31-4B8C-83A1-F6EECF244321}">
                <p14:modId xmlns:p14="http://schemas.microsoft.com/office/powerpoint/2010/main" xmlns="" val="736577318"/>
              </p:ext>
            </p:extLst>
          </p:nvPr>
        </p:nvGraphicFramePr>
        <p:xfrm>
          <a:off x="2895600" y="2819400"/>
          <a:ext cx="3016250" cy="701675"/>
        </p:xfrm>
        <a:graphic>
          <a:graphicData uri="http://schemas.openxmlformats.org/presentationml/2006/ole">
            <p:oleObj spid="_x0000_s108548" name="Equation" r:id="rId5" imgW="837836" imgH="266584" progId="Equation.3">
              <p:embed/>
            </p:oleObj>
          </a:graphicData>
        </a:graphic>
      </p:graphicFrame>
      <p:graphicFrame>
        <p:nvGraphicFramePr>
          <p:cNvPr id="18443" name="Object 6"/>
          <p:cNvGraphicFramePr>
            <a:graphicFrameLocks noChangeAspect="1"/>
          </p:cNvGraphicFramePr>
          <p:nvPr/>
        </p:nvGraphicFramePr>
        <p:xfrm>
          <a:off x="7242175" y="2743200"/>
          <a:ext cx="606425" cy="774700"/>
        </p:xfrm>
        <a:graphic>
          <a:graphicData uri="http://schemas.openxmlformats.org/presentationml/2006/ole">
            <p:oleObj spid="_x0000_s108549" name="Equation" r:id="rId6" imgW="228501" imgH="393529" progId="Equation.3">
              <p:embed/>
            </p:oleObj>
          </a:graphicData>
        </a:graphic>
      </p:graphicFrame>
      <p:graphicFrame>
        <p:nvGraphicFramePr>
          <p:cNvPr id="18444" name="Object 7"/>
          <p:cNvGraphicFramePr>
            <a:graphicFrameLocks noChangeAspect="1"/>
          </p:cNvGraphicFramePr>
          <p:nvPr>
            <p:extLst>
              <p:ext uri="{D42A27DB-BD31-4B8C-83A1-F6EECF244321}">
                <p14:modId xmlns:p14="http://schemas.microsoft.com/office/powerpoint/2010/main" xmlns="" val="1749234427"/>
              </p:ext>
            </p:extLst>
          </p:nvPr>
        </p:nvGraphicFramePr>
        <p:xfrm>
          <a:off x="982663" y="4373562"/>
          <a:ext cx="7816850" cy="1036638"/>
        </p:xfrm>
        <a:graphic>
          <a:graphicData uri="http://schemas.openxmlformats.org/presentationml/2006/ole">
            <p:oleObj spid="_x0000_s108550" name="Equation" r:id="rId7" imgW="2171700" imgH="393700" progId="Equation.3">
              <p:embed/>
            </p:oleObj>
          </a:graphicData>
        </a:graphic>
      </p:graphicFrame>
    </p:spTree>
    <p:extLst>
      <p:ext uri="{BB962C8B-B14F-4D97-AF65-F5344CB8AC3E}">
        <p14:creationId xmlns:p14="http://schemas.microsoft.com/office/powerpoint/2010/main" xmlns="" val="16487284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buFont typeface="+mj-lt"/>
              <a:buAutoNum type="arabicPeriod" startAt="6"/>
              <a:defRPr/>
            </a:pPr>
            <a:r>
              <a:rPr lang="ar-SA" sz="2800" dirty="0" smtClean="0"/>
              <a:t>إذا كانت                                 فان :</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b="1" dirty="0" smtClean="0">
                <a:solidFill>
                  <a:srgbClr val="FF0000"/>
                </a:solidFill>
              </a:rPr>
              <a:t>مثال:  </a:t>
            </a:r>
            <a:r>
              <a:rPr lang="ar-SA" sz="2800" dirty="0" smtClean="0"/>
              <a:t>أوجد          إذا كانت</a:t>
            </a:r>
          </a:p>
          <a:p>
            <a:pPr marL="514350" indent="-514350" rtl="1">
              <a:defRPr/>
            </a:pPr>
            <a:r>
              <a:rPr lang="ar-SA" sz="2800" b="1" dirty="0" smtClean="0">
                <a:solidFill>
                  <a:srgbClr val="FF0000"/>
                </a:solidFill>
              </a:rPr>
              <a:t>الحل:      </a:t>
            </a:r>
          </a:p>
          <a:p>
            <a:pPr marL="571500" indent="-571500" rtl="1">
              <a:defRPr/>
            </a:pPr>
            <a:r>
              <a:rPr lang="en-US" sz="2800" dirty="0" smtClean="0"/>
              <a:t>  </a:t>
            </a:r>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9464" name="Object 5"/>
          <p:cNvGraphicFramePr>
            <a:graphicFrameLocks noChangeAspect="1"/>
          </p:cNvGraphicFramePr>
          <p:nvPr>
            <p:extLst>
              <p:ext uri="{D42A27DB-BD31-4B8C-83A1-F6EECF244321}">
                <p14:modId xmlns:p14="http://schemas.microsoft.com/office/powerpoint/2010/main" xmlns="" val="4062467287"/>
              </p:ext>
            </p:extLst>
          </p:nvPr>
        </p:nvGraphicFramePr>
        <p:xfrm>
          <a:off x="3551238" y="2057400"/>
          <a:ext cx="4821237" cy="774700"/>
        </p:xfrm>
        <a:graphic>
          <a:graphicData uri="http://schemas.openxmlformats.org/presentationml/2006/ole">
            <p:oleObj spid="_x0000_s109570" name="معادلة" r:id="rId3" imgW="1815840" imgH="393480" progId="Equation.3">
              <p:embed/>
            </p:oleObj>
          </a:graphicData>
        </a:graphic>
      </p:graphicFrame>
      <p:graphicFrame>
        <p:nvGraphicFramePr>
          <p:cNvPr id="19465" name="Object 12"/>
          <p:cNvGraphicFramePr>
            <a:graphicFrameLocks noChangeAspect="1"/>
          </p:cNvGraphicFramePr>
          <p:nvPr/>
        </p:nvGraphicFramePr>
        <p:xfrm>
          <a:off x="5016500" y="1395413"/>
          <a:ext cx="2554288" cy="425450"/>
        </p:xfrm>
        <a:graphic>
          <a:graphicData uri="http://schemas.openxmlformats.org/presentationml/2006/ole">
            <p:oleObj spid="_x0000_s109571" name="Equation" r:id="rId4" imgW="1015559" imgH="215806" progId="Equation.3">
              <p:embed/>
            </p:oleObj>
          </a:graphicData>
        </a:graphic>
      </p:graphicFrame>
      <p:graphicFrame>
        <p:nvGraphicFramePr>
          <p:cNvPr id="19466" name="Object 14"/>
          <p:cNvGraphicFramePr>
            <a:graphicFrameLocks noChangeAspect="1"/>
          </p:cNvGraphicFramePr>
          <p:nvPr>
            <p:extLst>
              <p:ext uri="{D42A27DB-BD31-4B8C-83A1-F6EECF244321}">
                <p14:modId xmlns:p14="http://schemas.microsoft.com/office/powerpoint/2010/main" xmlns="" val="3918528405"/>
              </p:ext>
            </p:extLst>
          </p:nvPr>
        </p:nvGraphicFramePr>
        <p:xfrm>
          <a:off x="1828800" y="2960688"/>
          <a:ext cx="3884613" cy="568325"/>
        </p:xfrm>
        <a:graphic>
          <a:graphicData uri="http://schemas.openxmlformats.org/presentationml/2006/ole">
            <p:oleObj spid="_x0000_s109572" name="معادلة" r:id="rId5" imgW="1079280" imgH="215640" progId="Equation.3">
              <p:embed/>
            </p:oleObj>
          </a:graphicData>
        </a:graphic>
      </p:graphicFrame>
      <p:graphicFrame>
        <p:nvGraphicFramePr>
          <p:cNvPr id="19467" name="Object 5"/>
          <p:cNvGraphicFramePr>
            <a:graphicFrameLocks noChangeAspect="1"/>
          </p:cNvGraphicFramePr>
          <p:nvPr/>
        </p:nvGraphicFramePr>
        <p:xfrm>
          <a:off x="7242175" y="2743200"/>
          <a:ext cx="606425" cy="774700"/>
        </p:xfrm>
        <a:graphic>
          <a:graphicData uri="http://schemas.openxmlformats.org/presentationml/2006/ole">
            <p:oleObj spid="_x0000_s109573" name="Equation" r:id="rId6" imgW="228501" imgH="393529" progId="Equation.3">
              <p:embed/>
            </p:oleObj>
          </a:graphicData>
        </a:graphic>
      </p:graphicFrame>
      <p:graphicFrame>
        <p:nvGraphicFramePr>
          <p:cNvPr id="19468" name="Object 6"/>
          <p:cNvGraphicFramePr>
            <a:graphicFrameLocks noChangeAspect="1"/>
          </p:cNvGraphicFramePr>
          <p:nvPr>
            <p:extLst>
              <p:ext uri="{D42A27DB-BD31-4B8C-83A1-F6EECF244321}">
                <p14:modId xmlns:p14="http://schemas.microsoft.com/office/powerpoint/2010/main" xmlns="" val="1644371508"/>
              </p:ext>
            </p:extLst>
          </p:nvPr>
        </p:nvGraphicFramePr>
        <p:xfrm>
          <a:off x="1897063" y="3876675"/>
          <a:ext cx="5988050" cy="2239963"/>
        </p:xfrm>
        <a:graphic>
          <a:graphicData uri="http://schemas.openxmlformats.org/presentationml/2006/ole">
            <p:oleObj spid="_x0000_s109574" name="معادلة" r:id="rId7" imgW="1663560" imgH="850680" progId="Equation.3">
              <p:embed/>
            </p:oleObj>
          </a:graphicData>
        </a:graphic>
      </p:graphicFrame>
    </p:spTree>
    <p:extLst>
      <p:ext uri="{BB962C8B-B14F-4D97-AF65-F5344CB8AC3E}">
        <p14:creationId xmlns:p14="http://schemas.microsoft.com/office/powerpoint/2010/main" xmlns="" val="29744732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الاشتقاق:</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defRPr/>
            </a:pPr>
            <a:r>
              <a:rPr lang="ar-SA" sz="2800" b="1" dirty="0" smtClean="0">
                <a:solidFill>
                  <a:srgbClr val="FF0000"/>
                </a:solidFill>
              </a:rPr>
              <a:t>مثال:   </a:t>
            </a:r>
            <a:r>
              <a:rPr lang="ar-SA" sz="2800" dirty="0" smtClean="0"/>
              <a:t>أوجد المشتقات الثلاث الأولى للدالة </a:t>
            </a:r>
          </a:p>
          <a:p>
            <a:pPr marL="514350" indent="-514350" rtl="1">
              <a:defRPr/>
            </a:pPr>
            <a:r>
              <a:rPr lang="ar-SA" sz="2800" b="1" dirty="0" smtClean="0">
                <a:solidFill>
                  <a:srgbClr val="FF0000"/>
                </a:solidFill>
              </a:rPr>
              <a:t>الحل:</a:t>
            </a:r>
          </a:p>
          <a:p>
            <a:pPr marL="514350" indent="-514350" rtl="1">
              <a:defRPr/>
            </a:pPr>
            <a:endParaRPr lang="ar-SA" sz="2800" dirty="0" smtClean="0"/>
          </a:p>
          <a:p>
            <a:pPr marL="514350" indent="-514350" rtl="1">
              <a:defRPr/>
            </a:pPr>
            <a:endParaRPr lang="ar-SA" sz="2800" dirty="0" smtClean="0"/>
          </a:p>
          <a:p>
            <a:pPr marL="571500" indent="-571500" rtl="1">
              <a:defRPr/>
            </a:pPr>
            <a:r>
              <a:rPr lang="en-US" sz="2800" dirty="0" smtClean="0"/>
              <a:t>  </a:t>
            </a:r>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5608" name="Object 5"/>
          <p:cNvGraphicFramePr>
            <a:graphicFrameLocks noChangeAspect="1"/>
          </p:cNvGraphicFramePr>
          <p:nvPr/>
        </p:nvGraphicFramePr>
        <p:xfrm>
          <a:off x="1066800" y="1447800"/>
          <a:ext cx="3336925" cy="492125"/>
        </p:xfrm>
        <a:graphic>
          <a:graphicData uri="http://schemas.openxmlformats.org/presentationml/2006/ole">
            <p:oleObj spid="_x0000_s110594" name="Equation" r:id="rId3" imgW="1257300" imgH="228600" progId="Equation.3">
              <p:embed/>
            </p:oleObj>
          </a:graphicData>
        </a:graphic>
      </p:graphicFrame>
      <p:graphicFrame>
        <p:nvGraphicFramePr>
          <p:cNvPr id="25609" name="Object 14"/>
          <p:cNvGraphicFramePr>
            <a:graphicFrameLocks noChangeAspect="1"/>
          </p:cNvGraphicFramePr>
          <p:nvPr/>
        </p:nvGraphicFramePr>
        <p:xfrm>
          <a:off x="1128713" y="2655888"/>
          <a:ext cx="4205287" cy="600075"/>
        </p:xfrm>
        <a:graphic>
          <a:graphicData uri="http://schemas.openxmlformats.org/presentationml/2006/ole">
            <p:oleObj spid="_x0000_s110595" name="Equation" r:id="rId4" imgW="1168400" imgH="228600" progId="Equation.3">
              <p:embed/>
            </p:oleObj>
          </a:graphicData>
        </a:graphic>
      </p:graphicFrame>
      <p:graphicFrame>
        <p:nvGraphicFramePr>
          <p:cNvPr id="25610" name="Object 12"/>
          <p:cNvGraphicFramePr>
            <a:graphicFrameLocks noChangeAspect="1"/>
          </p:cNvGraphicFramePr>
          <p:nvPr/>
        </p:nvGraphicFramePr>
        <p:xfrm>
          <a:off x="1058863" y="3352800"/>
          <a:ext cx="3611562" cy="600075"/>
        </p:xfrm>
        <a:graphic>
          <a:graphicData uri="http://schemas.openxmlformats.org/presentationml/2006/ole">
            <p:oleObj spid="_x0000_s110596" name="Equation" r:id="rId5" imgW="1002865" imgH="228501" progId="Equation.3">
              <p:embed/>
            </p:oleObj>
          </a:graphicData>
        </a:graphic>
      </p:graphicFrame>
      <p:graphicFrame>
        <p:nvGraphicFramePr>
          <p:cNvPr id="25611" name="Object 13"/>
          <p:cNvGraphicFramePr>
            <a:graphicFrameLocks noChangeAspect="1"/>
          </p:cNvGraphicFramePr>
          <p:nvPr/>
        </p:nvGraphicFramePr>
        <p:xfrm>
          <a:off x="1173163" y="4300538"/>
          <a:ext cx="3244850" cy="533400"/>
        </p:xfrm>
        <a:graphic>
          <a:graphicData uri="http://schemas.openxmlformats.org/presentationml/2006/ole">
            <p:oleObj spid="_x0000_s110597" name="Equation" r:id="rId6" imgW="901309" imgH="203112" progId="Equation.3">
              <p:embed/>
            </p:oleObj>
          </a:graphicData>
        </a:graphic>
      </p:graphicFrame>
    </p:spTree>
    <p:extLst>
      <p:ext uri="{BB962C8B-B14F-4D97-AF65-F5344CB8AC3E}">
        <p14:creationId xmlns:p14="http://schemas.microsoft.com/office/powerpoint/2010/main" xmlns="" val="32299132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تمارين</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2800" dirty="0" smtClean="0"/>
              <a:t> </a:t>
            </a:r>
            <a:endParaRPr lang="ar-SA" dirty="0" smtClean="0">
              <a:solidFill>
                <a:srgbClr val="FF0000"/>
              </a:solidFill>
            </a:endParaRPr>
          </a:p>
          <a:p>
            <a:pPr marL="514350" indent="-514350" rtl="1">
              <a:buFont typeface="+mj-lt"/>
              <a:buAutoNum type="arabicPeriod"/>
              <a:defRPr/>
            </a:pPr>
            <a:r>
              <a:rPr lang="ar-SA" sz="2800" dirty="0" smtClean="0"/>
              <a:t>أوجد مشتقات الدوال التالية:</a:t>
            </a:r>
          </a:p>
          <a:p>
            <a:pPr marL="514350" indent="-514350" rtl="1">
              <a:buFont typeface="+mj-cs"/>
              <a:buAutoNum type="arabic2Minus"/>
              <a:defRPr/>
            </a:pPr>
            <a:endParaRPr lang="en-US" sz="2800" dirty="0" smtClean="0"/>
          </a:p>
          <a:p>
            <a:pPr marL="571500" indent="-571500" algn="l">
              <a:buFont typeface="+mj-lt"/>
              <a:buAutoNum type="romanLcPeriod"/>
              <a:defRPr/>
            </a:pPr>
            <a:r>
              <a:rPr lang="en-US" sz="2800" dirty="0" smtClean="0"/>
              <a:t> </a:t>
            </a:r>
          </a:p>
          <a:p>
            <a:pPr marL="571500" indent="-571500" algn="l">
              <a:buFont typeface="+mj-lt"/>
              <a:buAutoNum type="romanLcPeriod"/>
              <a:defRPr/>
            </a:pPr>
            <a:r>
              <a:rPr lang="en-US" sz="2800" dirty="0" smtClean="0"/>
              <a:t>   </a:t>
            </a:r>
          </a:p>
          <a:p>
            <a:pPr marL="571500" indent="-571500" algn="l">
              <a:buFont typeface="+mj-lt"/>
              <a:buAutoNum type="romanLcPeriod"/>
              <a:defRPr/>
            </a:pPr>
            <a:r>
              <a:rPr lang="en-US" sz="2800" dirty="0" smtClean="0"/>
              <a:t> </a:t>
            </a:r>
          </a:p>
          <a:p>
            <a:pPr marL="571500" indent="-571500" rtl="1">
              <a:defRPr/>
            </a:pPr>
            <a:r>
              <a:rPr lang="en-US" sz="2800" dirty="0" smtClean="0"/>
              <a:t> </a:t>
            </a:r>
          </a:p>
          <a:p>
            <a:pPr marL="571500" indent="-571500" algn="l">
              <a:buFont typeface="+mj-lt"/>
              <a:buAutoNum type="romanLcPeriod" startAt="4"/>
              <a:defRPr/>
            </a:pPr>
            <a:r>
              <a:rPr lang="en-US" sz="2800" dirty="0" smtClean="0"/>
              <a:t>  </a:t>
            </a:r>
            <a:endParaRPr lang="ar-SA" sz="2800" dirty="0" smtClean="0"/>
          </a:p>
          <a:p>
            <a:pPr marL="514350" indent="-514350" algn="l">
              <a:defRPr/>
            </a:pPr>
            <a:r>
              <a:rPr lang="ar-SA" sz="2800" dirty="0" smtClean="0"/>
              <a:t>   </a:t>
            </a: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28679" name="Object 10"/>
          <p:cNvGraphicFramePr>
            <a:graphicFrameLocks noChangeAspect="1"/>
          </p:cNvGraphicFramePr>
          <p:nvPr/>
        </p:nvGraphicFramePr>
        <p:xfrm>
          <a:off x="1219200" y="2765425"/>
          <a:ext cx="2260600" cy="587375"/>
        </p:xfrm>
        <a:graphic>
          <a:graphicData uri="http://schemas.openxmlformats.org/presentationml/2006/ole">
            <p:oleObj spid="_x0000_s111618" name="Equation" r:id="rId3" imgW="850900" imgH="228600" progId="Equation.3">
              <p:embed/>
            </p:oleObj>
          </a:graphicData>
        </a:graphic>
      </p:graphicFrame>
      <p:graphicFrame>
        <p:nvGraphicFramePr>
          <p:cNvPr id="28680" name="Object 6"/>
          <p:cNvGraphicFramePr>
            <a:graphicFrameLocks noChangeAspect="1"/>
          </p:cNvGraphicFramePr>
          <p:nvPr/>
        </p:nvGraphicFramePr>
        <p:xfrm>
          <a:off x="1143000" y="4648200"/>
          <a:ext cx="2057400" cy="954088"/>
        </p:xfrm>
        <a:graphic>
          <a:graphicData uri="http://schemas.openxmlformats.org/presentationml/2006/ole">
            <p:oleObj spid="_x0000_s111619" name="Equation" r:id="rId4" imgW="647419" imgH="393529" progId="Equation.3">
              <p:embed/>
            </p:oleObj>
          </a:graphicData>
        </a:graphic>
      </p:graphicFrame>
      <p:graphicFrame>
        <p:nvGraphicFramePr>
          <p:cNvPr id="28681" name="Object 7"/>
          <p:cNvGraphicFramePr>
            <a:graphicFrameLocks noChangeAspect="1"/>
          </p:cNvGraphicFramePr>
          <p:nvPr/>
        </p:nvGraphicFramePr>
        <p:xfrm>
          <a:off x="1143000" y="3436938"/>
          <a:ext cx="3743325" cy="449262"/>
        </p:xfrm>
        <a:graphic>
          <a:graphicData uri="http://schemas.openxmlformats.org/presentationml/2006/ole">
            <p:oleObj spid="_x0000_s111620" name="Equation" r:id="rId5" imgW="1409700" imgH="228600" progId="Equation.3">
              <p:embed/>
            </p:oleObj>
          </a:graphicData>
        </a:graphic>
      </p:graphicFrame>
      <p:graphicFrame>
        <p:nvGraphicFramePr>
          <p:cNvPr id="28682" name="Object 13"/>
          <p:cNvGraphicFramePr>
            <a:graphicFrameLocks noChangeAspect="1"/>
          </p:cNvGraphicFramePr>
          <p:nvPr/>
        </p:nvGraphicFramePr>
        <p:xfrm>
          <a:off x="1187450" y="3886200"/>
          <a:ext cx="2698750" cy="620713"/>
        </p:xfrm>
        <a:graphic>
          <a:graphicData uri="http://schemas.openxmlformats.org/presentationml/2006/ole">
            <p:oleObj spid="_x0000_s111621" name="Equation" r:id="rId6" imgW="1016000" imgH="241300" progId="Equation.3">
              <p:embed/>
            </p:oleObj>
          </a:graphicData>
        </a:graphic>
      </p:graphicFrame>
    </p:spTree>
    <p:extLst>
      <p:ext uri="{BB962C8B-B14F-4D97-AF65-F5344CB8AC3E}">
        <p14:creationId xmlns:p14="http://schemas.microsoft.com/office/powerpoint/2010/main" xmlns="" val="25185072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تمارين</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2800" dirty="0" smtClean="0"/>
              <a:t> </a:t>
            </a:r>
            <a:endParaRPr lang="en-US" sz="2800" dirty="0" smtClean="0"/>
          </a:p>
          <a:p>
            <a:pPr marL="571500" indent="-571500" algn="l">
              <a:buFont typeface="+mj-lt"/>
              <a:buAutoNum type="romanLcPeriod" startAt="5"/>
              <a:defRPr/>
            </a:pPr>
            <a:r>
              <a:rPr lang="en-US" sz="2800" dirty="0" smtClean="0"/>
              <a:t> </a:t>
            </a:r>
          </a:p>
          <a:p>
            <a:pPr marL="571500" indent="-571500" algn="l">
              <a:defRPr/>
            </a:pPr>
            <a:r>
              <a:rPr lang="en-US" sz="2800" dirty="0" smtClean="0"/>
              <a:t>   </a:t>
            </a:r>
          </a:p>
          <a:p>
            <a:pPr marL="571500" indent="-571500" algn="l">
              <a:buFont typeface="+mj-lt"/>
              <a:buAutoNum type="romanLcPeriod" startAt="6"/>
              <a:defRPr/>
            </a:pPr>
            <a:r>
              <a:rPr lang="en-US" sz="2800" dirty="0" smtClean="0"/>
              <a:t> </a:t>
            </a:r>
          </a:p>
          <a:p>
            <a:pPr marL="571500" indent="-571500" algn="l">
              <a:buFont typeface="+mj-lt"/>
              <a:buAutoNum type="romanLcPeriod" startAt="6"/>
              <a:defRPr/>
            </a:pPr>
            <a:r>
              <a:rPr lang="en-US" sz="2800" dirty="0" smtClean="0"/>
              <a:t> </a:t>
            </a:r>
          </a:p>
          <a:p>
            <a:pPr marL="571500" indent="-571500" rtl="1">
              <a:defRPr/>
            </a:pPr>
            <a:r>
              <a:rPr lang="en-US" sz="2800" dirty="0" smtClean="0"/>
              <a:t> </a:t>
            </a:r>
          </a:p>
          <a:p>
            <a:pPr marL="571500" indent="-571500" algn="l">
              <a:buFont typeface="+mj-lt"/>
              <a:buAutoNum type="romanLcPeriod" startAt="8"/>
              <a:defRPr/>
            </a:pPr>
            <a:r>
              <a:rPr lang="en-US" sz="2800" dirty="0" smtClean="0"/>
              <a:t> </a:t>
            </a:r>
          </a:p>
          <a:p>
            <a:pPr marL="571500" indent="-571500" algn="l">
              <a:defRPr/>
            </a:pPr>
            <a:r>
              <a:rPr lang="en-US" sz="2800" dirty="0" smtClean="0"/>
              <a:t>   </a:t>
            </a:r>
          </a:p>
          <a:p>
            <a:pPr marL="571500" indent="-571500" algn="l">
              <a:buFont typeface="+mj-lt"/>
              <a:buAutoNum type="romanLcPeriod" startAt="9"/>
              <a:defRPr/>
            </a:pPr>
            <a:r>
              <a:rPr lang="en-US" sz="2800" dirty="0" smtClean="0"/>
              <a:t> </a:t>
            </a:r>
            <a:endParaRPr lang="ar-SA" sz="2800" dirty="0" smtClean="0"/>
          </a:p>
          <a:p>
            <a:pPr marL="514350" indent="-514350" algn="l">
              <a:defRPr/>
            </a:pPr>
            <a:r>
              <a:rPr lang="ar-SA" sz="2800" dirty="0" smtClean="0"/>
              <a:t>   </a:t>
            </a: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29703" name="Object 10"/>
          <p:cNvGraphicFramePr>
            <a:graphicFrameLocks noChangeAspect="1"/>
          </p:cNvGraphicFramePr>
          <p:nvPr/>
        </p:nvGraphicFramePr>
        <p:xfrm>
          <a:off x="1371600" y="1919288"/>
          <a:ext cx="1450975" cy="522287"/>
        </p:xfrm>
        <a:graphic>
          <a:graphicData uri="http://schemas.openxmlformats.org/presentationml/2006/ole">
            <p:oleObj spid="_x0000_s112642" name="Equation" r:id="rId3" imgW="545626" imgH="203024" progId="Equation.3">
              <p:embed/>
            </p:oleObj>
          </a:graphicData>
        </a:graphic>
      </p:graphicFrame>
      <p:graphicFrame>
        <p:nvGraphicFramePr>
          <p:cNvPr id="29704" name="Object 6"/>
          <p:cNvGraphicFramePr>
            <a:graphicFrameLocks noChangeAspect="1"/>
          </p:cNvGraphicFramePr>
          <p:nvPr/>
        </p:nvGraphicFramePr>
        <p:xfrm>
          <a:off x="1290638" y="4227513"/>
          <a:ext cx="2138362" cy="954087"/>
        </p:xfrm>
        <a:graphic>
          <a:graphicData uri="http://schemas.openxmlformats.org/presentationml/2006/ole">
            <p:oleObj spid="_x0000_s112643" name="Equation" r:id="rId4" imgW="672808" imgH="393529" progId="Equation.3">
              <p:embed/>
            </p:oleObj>
          </a:graphicData>
        </a:graphic>
      </p:graphicFrame>
      <p:graphicFrame>
        <p:nvGraphicFramePr>
          <p:cNvPr id="29705" name="Object 7"/>
          <p:cNvGraphicFramePr>
            <a:graphicFrameLocks noChangeAspect="1"/>
          </p:cNvGraphicFramePr>
          <p:nvPr/>
        </p:nvGraphicFramePr>
        <p:xfrm>
          <a:off x="1344613" y="2743200"/>
          <a:ext cx="3913187" cy="609600"/>
        </p:xfrm>
        <a:graphic>
          <a:graphicData uri="http://schemas.openxmlformats.org/presentationml/2006/ole">
            <p:oleObj spid="_x0000_s112644" name="Equation" r:id="rId5" imgW="1473200" imgH="228600" progId="Equation.3">
              <p:embed/>
            </p:oleObj>
          </a:graphicData>
        </a:graphic>
      </p:graphicFrame>
      <p:graphicFrame>
        <p:nvGraphicFramePr>
          <p:cNvPr id="29706" name="Object 5"/>
          <p:cNvGraphicFramePr>
            <a:graphicFrameLocks noChangeAspect="1"/>
          </p:cNvGraphicFramePr>
          <p:nvPr/>
        </p:nvGraphicFramePr>
        <p:xfrm>
          <a:off x="1295400" y="3351213"/>
          <a:ext cx="2192338" cy="687387"/>
        </p:xfrm>
        <a:graphic>
          <a:graphicData uri="http://schemas.openxmlformats.org/presentationml/2006/ole">
            <p:oleObj spid="_x0000_s112645" name="Equation" r:id="rId6" imgW="825142" imgH="266584" progId="Equation.3">
              <p:embed/>
            </p:oleObj>
          </a:graphicData>
        </a:graphic>
      </p:graphicFrame>
      <p:graphicFrame>
        <p:nvGraphicFramePr>
          <p:cNvPr id="29707" name="Object 6"/>
          <p:cNvGraphicFramePr>
            <a:graphicFrameLocks noChangeAspect="1"/>
          </p:cNvGraphicFramePr>
          <p:nvPr/>
        </p:nvGraphicFramePr>
        <p:xfrm>
          <a:off x="1295400" y="5494338"/>
          <a:ext cx="3070225" cy="449262"/>
        </p:xfrm>
        <a:graphic>
          <a:graphicData uri="http://schemas.openxmlformats.org/presentationml/2006/ole">
            <p:oleObj spid="_x0000_s112646" name="Equation" r:id="rId7" imgW="1155700" imgH="228600" progId="Equation.3">
              <p:embed/>
            </p:oleObj>
          </a:graphicData>
        </a:graphic>
      </p:graphicFrame>
    </p:spTree>
    <p:extLst>
      <p:ext uri="{BB962C8B-B14F-4D97-AF65-F5344CB8AC3E}">
        <p14:creationId xmlns:p14="http://schemas.microsoft.com/office/powerpoint/2010/main" xmlns="" val="29160562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2800" dirty="0" smtClean="0"/>
              <a:t> </a:t>
            </a:r>
            <a:endParaRPr lang="ar-SA" dirty="0" smtClean="0">
              <a:solidFill>
                <a:srgbClr val="FF0000"/>
              </a:solidFill>
            </a:endParaRPr>
          </a:p>
          <a:p>
            <a:pPr marL="514350" indent="-514350" rtl="1">
              <a:buFont typeface="+mj-lt"/>
              <a:buAutoNum type="arabicPeriod" startAt="2"/>
              <a:defRPr/>
            </a:pPr>
            <a:r>
              <a:rPr lang="ar-SA" sz="2800" dirty="0" smtClean="0"/>
              <a:t>أوجد         إذا كانت :</a:t>
            </a:r>
          </a:p>
          <a:p>
            <a:pPr marL="514350" indent="-514350" rtl="1">
              <a:buFont typeface="+mj-cs"/>
              <a:buAutoNum type="arabic2Minus"/>
              <a:defRPr/>
            </a:pPr>
            <a:endParaRPr lang="en-US" sz="2800" dirty="0" smtClean="0"/>
          </a:p>
          <a:p>
            <a:pPr marL="0" indent="0" algn="l">
              <a:defRPr/>
            </a:pPr>
            <a:r>
              <a:rPr lang="en-US" sz="2800" dirty="0" smtClean="0"/>
              <a:t> </a:t>
            </a:r>
          </a:p>
          <a:p>
            <a:pPr marL="0" indent="0" algn="l">
              <a:defRPr/>
            </a:pPr>
            <a:r>
              <a:rPr lang="en-US" sz="2800" dirty="0" smtClean="0"/>
              <a:t>   </a:t>
            </a:r>
          </a:p>
          <a:p>
            <a:pPr marL="571500" indent="-571500" rtl="1">
              <a:defRPr/>
            </a:pPr>
            <a:r>
              <a:rPr lang="en-US" sz="2800" dirty="0" smtClean="0"/>
              <a:t> </a:t>
            </a:r>
          </a:p>
          <a:p>
            <a:pPr marL="0" indent="0" algn="l">
              <a:defRPr/>
            </a:pPr>
            <a:r>
              <a:rPr lang="en-US" sz="2800" dirty="0" smtClean="0"/>
              <a:t>  </a:t>
            </a:r>
            <a:endParaRPr lang="ar-SA" sz="2800" dirty="0" smtClean="0"/>
          </a:p>
          <a:p>
            <a:pPr marL="514350" indent="-514350" algn="l">
              <a:defRPr/>
            </a:pPr>
            <a:r>
              <a:rPr lang="ar-SA" sz="2800" dirty="0" smtClean="0"/>
              <a:t>   </a:t>
            </a: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30727" name="Object 10"/>
          <p:cNvGraphicFramePr>
            <a:graphicFrameLocks noChangeAspect="1"/>
          </p:cNvGraphicFramePr>
          <p:nvPr>
            <p:extLst>
              <p:ext uri="{D42A27DB-BD31-4B8C-83A1-F6EECF244321}">
                <p14:modId xmlns:p14="http://schemas.microsoft.com/office/powerpoint/2010/main" xmlns="" val="98369528"/>
              </p:ext>
            </p:extLst>
          </p:nvPr>
        </p:nvGraphicFramePr>
        <p:xfrm>
          <a:off x="1009650" y="2819400"/>
          <a:ext cx="4519613" cy="457200"/>
        </p:xfrm>
        <a:graphic>
          <a:graphicData uri="http://schemas.openxmlformats.org/presentationml/2006/ole">
            <p:oleObj spid="_x0000_s113666" name="معادلة" r:id="rId3" imgW="1701720" imgH="228600" progId="Equation.3">
              <p:embed/>
            </p:oleObj>
          </a:graphicData>
        </a:graphic>
      </p:graphicFrame>
      <p:graphicFrame>
        <p:nvGraphicFramePr>
          <p:cNvPr id="30728" name="Object 6"/>
          <p:cNvGraphicFramePr>
            <a:graphicFrameLocks noChangeAspect="1"/>
          </p:cNvGraphicFramePr>
          <p:nvPr/>
        </p:nvGraphicFramePr>
        <p:xfrm>
          <a:off x="7623175" y="1828800"/>
          <a:ext cx="606425" cy="774700"/>
        </p:xfrm>
        <a:graphic>
          <a:graphicData uri="http://schemas.openxmlformats.org/presentationml/2006/ole">
            <p:oleObj spid="_x0000_s113667" name="Equation" r:id="rId4" imgW="228501" imgH="393529" progId="Equation.3">
              <p:embed/>
            </p:oleObj>
          </a:graphicData>
        </a:graphic>
      </p:graphicFrame>
      <p:graphicFrame>
        <p:nvGraphicFramePr>
          <p:cNvPr id="30729" name="Object 8"/>
          <p:cNvGraphicFramePr>
            <a:graphicFrameLocks noChangeAspect="1"/>
          </p:cNvGraphicFramePr>
          <p:nvPr>
            <p:extLst>
              <p:ext uri="{D42A27DB-BD31-4B8C-83A1-F6EECF244321}">
                <p14:modId xmlns:p14="http://schemas.microsoft.com/office/powerpoint/2010/main" xmlns="" val="2873815010"/>
              </p:ext>
            </p:extLst>
          </p:nvPr>
        </p:nvGraphicFramePr>
        <p:xfrm>
          <a:off x="990600" y="3581400"/>
          <a:ext cx="4521200" cy="787400"/>
        </p:xfrm>
        <a:graphic>
          <a:graphicData uri="http://schemas.openxmlformats.org/presentationml/2006/ole">
            <p:oleObj spid="_x0000_s113668" name="معادلة" r:id="rId5" imgW="1701720" imgH="393480" progId="Equation.3">
              <p:embed/>
            </p:oleObj>
          </a:graphicData>
        </a:graphic>
      </p:graphicFrame>
      <p:graphicFrame>
        <p:nvGraphicFramePr>
          <p:cNvPr id="30730" name="Object 9"/>
          <p:cNvGraphicFramePr>
            <a:graphicFrameLocks noChangeAspect="1"/>
          </p:cNvGraphicFramePr>
          <p:nvPr>
            <p:extLst>
              <p:ext uri="{D42A27DB-BD31-4B8C-83A1-F6EECF244321}">
                <p14:modId xmlns:p14="http://schemas.microsoft.com/office/powerpoint/2010/main" xmlns="" val="1758060069"/>
              </p:ext>
            </p:extLst>
          </p:nvPr>
        </p:nvGraphicFramePr>
        <p:xfrm>
          <a:off x="942975" y="4470400"/>
          <a:ext cx="5534025" cy="787400"/>
        </p:xfrm>
        <a:graphic>
          <a:graphicData uri="http://schemas.openxmlformats.org/presentationml/2006/ole">
            <p:oleObj spid="_x0000_s113669" name="معادلة" r:id="rId6" imgW="2082600" imgH="393480" progId="Equation.3">
              <p:embed/>
            </p:oleObj>
          </a:graphicData>
        </a:graphic>
      </p:graphicFrame>
    </p:spTree>
    <p:extLst>
      <p:ext uri="{BB962C8B-B14F-4D97-AF65-F5344CB8AC3E}">
        <p14:creationId xmlns:p14="http://schemas.microsoft.com/office/powerpoint/2010/main" xmlns="" val="3533268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تمارين</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2800" dirty="0" smtClean="0"/>
              <a:t> </a:t>
            </a:r>
            <a:endParaRPr lang="ar-SA" dirty="0" smtClean="0">
              <a:solidFill>
                <a:srgbClr val="FF0000"/>
              </a:solidFill>
            </a:endParaRPr>
          </a:p>
          <a:p>
            <a:pPr marL="514350" indent="-514350" rtl="1">
              <a:buFont typeface="+mj-lt"/>
              <a:buAutoNum type="arabicPeriod" startAt="3"/>
              <a:defRPr/>
            </a:pPr>
            <a:r>
              <a:rPr lang="ar-SA" sz="2800" dirty="0" smtClean="0"/>
              <a:t>أوجد المشتقات الثلاث الأولى لكل من الدوال الآتية:</a:t>
            </a:r>
            <a:endParaRPr lang="en-US" sz="2800" dirty="0" smtClean="0"/>
          </a:p>
          <a:p>
            <a:pPr marL="571500" indent="-571500" algn="l">
              <a:buFont typeface="+mj-lt"/>
              <a:buAutoNum type="romanLcPeriod"/>
              <a:defRPr/>
            </a:pPr>
            <a:r>
              <a:rPr lang="en-US" sz="2800" dirty="0" smtClean="0"/>
              <a:t> </a:t>
            </a:r>
          </a:p>
          <a:p>
            <a:pPr marL="571500" indent="-571500" algn="l">
              <a:buFont typeface="+mj-lt"/>
              <a:buAutoNum type="romanLcPeriod"/>
              <a:defRPr/>
            </a:pPr>
            <a:r>
              <a:rPr lang="en-US" sz="2800" dirty="0" smtClean="0"/>
              <a:t>   </a:t>
            </a:r>
          </a:p>
          <a:p>
            <a:pPr marL="571500" indent="-571500" rtl="1">
              <a:defRPr/>
            </a:pPr>
            <a:r>
              <a:rPr lang="en-US" sz="2800" dirty="0" smtClean="0"/>
              <a:t> </a:t>
            </a:r>
          </a:p>
          <a:p>
            <a:pPr marL="571500" indent="-571500" algn="l">
              <a:buFont typeface="+mj-lt"/>
              <a:buAutoNum type="romanLcPeriod" startAt="3"/>
              <a:defRPr/>
            </a:pPr>
            <a:r>
              <a:rPr lang="en-US" sz="2800" dirty="0" smtClean="0"/>
              <a:t> </a:t>
            </a:r>
          </a:p>
          <a:p>
            <a:pPr marL="571500" indent="-571500" algn="l">
              <a:buFont typeface="+mj-lt"/>
              <a:buAutoNum type="romanLcPeriod" startAt="3"/>
              <a:defRPr/>
            </a:pPr>
            <a:endParaRPr lang="en-US" sz="2800" dirty="0" smtClean="0"/>
          </a:p>
          <a:p>
            <a:pPr marL="571500" indent="-571500" algn="l">
              <a:buFont typeface="+mj-lt"/>
              <a:buAutoNum type="romanLcPeriod" startAt="3"/>
              <a:defRPr/>
            </a:pPr>
            <a:r>
              <a:rPr lang="en-US" sz="2800" dirty="0" smtClean="0"/>
              <a:t>  </a:t>
            </a:r>
            <a:endParaRPr lang="ar-SA" sz="2800" dirty="0" smtClean="0"/>
          </a:p>
          <a:p>
            <a:pPr marL="514350" indent="-514350" algn="l">
              <a:defRPr/>
            </a:pPr>
            <a:r>
              <a:rPr lang="ar-SA" sz="2800" dirty="0" smtClean="0"/>
              <a:t>   </a:t>
            </a: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31751" name="Object 10"/>
          <p:cNvGraphicFramePr>
            <a:graphicFrameLocks noChangeAspect="1"/>
          </p:cNvGraphicFramePr>
          <p:nvPr/>
        </p:nvGraphicFramePr>
        <p:xfrm>
          <a:off x="1219200" y="2514600"/>
          <a:ext cx="3408363" cy="457200"/>
        </p:xfrm>
        <a:graphic>
          <a:graphicData uri="http://schemas.openxmlformats.org/presentationml/2006/ole">
            <p:oleObj spid="_x0000_s114690" name="Equation" r:id="rId3" imgW="1282700" imgH="228600" progId="Equation.3">
              <p:embed/>
            </p:oleObj>
          </a:graphicData>
        </a:graphic>
      </p:graphicFrame>
      <p:graphicFrame>
        <p:nvGraphicFramePr>
          <p:cNvPr id="31752" name="Object 7"/>
          <p:cNvGraphicFramePr>
            <a:graphicFrameLocks noChangeAspect="1"/>
          </p:cNvGraphicFramePr>
          <p:nvPr/>
        </p:nvGraphicFramePr>
        <p:xfrm>
          <a:off x="1219200" y="3048000"/>
          <a:ext cx="3678238" cy="457200"/>
        </p:xfrm>
        <a:graphic>
          <a:graphicData uri="http://schemas.openxmlformats.org/presentationml/2006/ole">
            <p:oleObj spid="_x0000_s114691" name="Equation" r:id="rId4" imgW="1384300" imgH="228600" progId="Equation.3">
              <p:embed/>
            </p:oleObj>
          </a:graphicData>
        </a:graphic>
      </p:graphicFrame>
      <p:graphicFrame>
        <p:nvGraphicFramePr>
          <p:cNvPr id="31753" name="Object 8"/>
          <p:cNvGraphicFramePr>
            <a:graphicFrameLocks noChangeAspect="1"/>
          </p:cNvGraphicFramePr>
          <p:nvPr>
            <p:extLst>
              <p:ext uri="{D42A27DB-BD31-4B8C-83A1-F6EECF244321}">
                <p14:modId xmlns:p14="http://schemas.microsoft.com/office/powerpoint/2010/main" xmlns="" val="4034680659"/>
              </p:ext>
            </p:extLst>
          </p:nvPr>
        </p:nvGraphicFramePr>
        <p:xfrm>
          <a:off x="1219200" y="3810000"/>
          <a:ext cx="1046163" cy="787400"/>
        </p:xfrm>
        <a:graphic>
          <a:graphicData uri="http://schemas.openxmlformats.org/presentationml/2006/ole">
            <p:oleObj spid="_x0000_s114692" name="معادلة" r:id="rId5" imgW="393480" imgH="393480" progId="Equation.3">
              <p:embed/>
            </p:oleObj>
          </a:graphicData>
        </a:graphic>
      </p:graphicFrame>
      <p:graphicFrame>
        <p:nvGraphicFramePr>
          <p:cNvPr id="31754" name="Object 9"/>
          <p:cNvGraphicFramePr>
            <a:graphicFrameLocks noChangeAspect="1"/>
          </p:cNvGraphicFramePr>
          <p:nvPr/>
        </p:nvGraphicFramePr>
        <p:xfrm>
          <a:off x="1225550" y="4864100"/>
          <a:ext cx="2127250" cy="787400"/>
        </p:xfrm>
        <a:graphic>
          <a:graphicData uri="http://schemas.openxmlformats.org/presentationml/2006/ole">
            <p:oleObj spid="_x0000_s114693" name="Equation" r:id="rId6" imgW="799753" imgH="393529" progId="Equation.3">
              <p:embed/>
            </p:oleObj>
          </a:graphicData>
        </a:graphic>
      </p:graphicFrame>
    </p:spTree>
    <p:extLst>
      <p:ext uri="{BB962C8B-B14F-4D97-AF65-F5344CB8AC3E}">
        <p14:creationId xmlns:p14="http://schemas.microsoft.com/office/powerpoint/2010/main" xmlns="" val="18278306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ctrTitle"/>
          </p:nvPr>
        </p:nvSpPr>
        <p:spPr>
          <a:xfrm>
            <a:off x="762000" y="2286000"/>
            <a:ext cx="8420100" cy="1470025"/>
          </a:xfrm>
        </p:spPr>
        <p:txBody>
          <a:bodyPr/>
          <a:lstStyle/>
          <a:p>
            <a:pPr lvl="0" rtl="1" eaLnBrk="1" hangingPunct="1">
              <a:lnSpc>
                <a:spcPct val="150000"/>
              </a:lnSpc>
              <a:spcBef>
                <a:spcPct val="20000"/>
              </a:spcBef>
            </a:pPr>
            <a:r>
              <a:rPr lang="ar-SA" sz="4000" b="1" dirty="0" smtClean="0">
                <a:solidFill>
                  <a:srgbClr val="C00000"/>
                </a:solidFill>
                <a:cs typeface="Arial" pitchFamily="34" charset="0"/>
              </a:rPr>
              <a:t>المحاضرة الثانية عشرة</a:t>
            </a:r>
            <a:r>
              <a:rPr lang="en-US" sz="4000" b="1" dirty="0" smtClean="0">
                <a:solidFill>
                  <a:srgbClr val="C00000"/>
                </a:solidFill>
                <a:cs typeface="Arial" pitchFamily="34" charset="0"/>
              </a:rPr>
              <a:t/>
            </a:r>
            <a:br>
              <a:rPr lang="en-US" sz="4000" b="1" dirty="0" smtClean="0">
                <a:solidFill>
                  <a:srgbClr val="C00000"/>
                </a:solidFill>
                <a:cs typeface="Arial" pitchFamily="34" charset="0"/>
              </a:rPr>
            </a:br>
            <a:endParaRPr lang="en-US" sz="4000" b="1" dirty="0" smtClean="0">
              <a:solidFill>
                <a:srgbClr val="C00000"/>
              </a:solidFill>
              <a:cs typeface="Arial" pitchFamily="34" charset="0"/>
            </a:endParaRPr>
          </a:p>
        </p:txBody>
      </p:sp>
      <p:sp>
        <p:nvSpPr>
          <p:cNvPr id="5123" name="Subtitle 5"/>
          <p:cNvSpPr>
            <a:spLocks noGrp="1"/>
          </p:cNvSpPr>
          <p:nvPr>
            <p:ph type="subTitle" idx="1"/>
          </p:nvPr>
        </p:nvSpPr>
        <p:spPr>
          <a:xfrm>
            <a:off x="457200" y="3657600"/>
            <a:ext cx="9067800" cy="1676400"/>
          </a:xfrm>
        </p:spPr>
        <p:txBody>
          <a:bodyPr/>
          <a:lstStyle/>
          <a:p>
            <a:pPr rtl="1" eaLnBrk="1" hangingPunct="1">
              <a:lnSpc>
                <a:spcPct val="150000"/>
              </a:lnSpc>
            </a:pPr>
            <a:r>
              <a:rPr lang="ar-SA" sz="4000" b="1" dirty="0" smtClean="0">
                <a:solidFill>
                  <a:srgbClr val="FF0000"/>
                </a:solidFill>
                <a:cs typeface="Arial" pitchFamily="34" charset="0"/>
              </a:rPr>
              <a:t>التكامل</a:t>
            </a:r>
            <a:endParaRPr lang="en-US" sz="4000" b="1" dirty="0">
              <a:solidFill>
                <a:srgbClr val="FF0000"/>
              </a:solidFill>
              <a:cs typeface="Arial" pitchFamily="34" charset="0"/>
            </a:endParaRPr>
          </a:p>
        </p:txBody>
      </p:sp>
    </p:spTree>
    <p:extLst>
      <p:ext uri="{BB962C8B-B14F-4D97-AF65-F5344CB8AC3E}">
        <p14:creationId xmlns:p14="http://schemas.microsoft.com/office/powerpoint/2010/main" xmlns="" val="911280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
            <a:ext cx="8915400" cy="868363"/>
          </a:xfrm>
        </p:spPr>
        <p:txBody>
          <a:bodyPr/>
          <a:lstStyle/>
          <a:p>
            <a:pPr rtl="1"/>
            <a:r>
              <a:rPr lang="ar-SA" sz="4000" dirty="0" smtClean="0">
                <a:solidFill>
                  <a:srgbClr val="FF0000"/>
                </a:solidFill>
                <a:cs typeface="Arial" pitchFamily="34" charset="0"/>
              </a:rPr>
              <a:t>التكامل:</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b="1" dirty="0" smtClean="0">
                <a:solidFill>
                  <a:srgbClr val="FF0000"/>
                </a:solidFill>
              </a:rPr>
              <a:t>التكامل غير المحدد:</a:t>
            </a:r>
            <a:endParaRPr lang="en-US" b="1" dirty="0" smtClean="0">
              <a:solidFill>
                <a:srgbClr val="FF0000"/>
              </a:solidFill>
            </a:endParaRPr>
          </a:p>
          <a:p>
            <a:pPr marL="514350" indent="-514350" rtl="1">
              <a:defRPr/>
            </a:pPr>
            <a:r>
              <a:rPr lang="ar-SA" sz="2800" dirty="0" smtClean="0"/>
              <a:t> </a:t>
            </a:r>
            <a:r>
              <a:rPr lang="en-US" sz="2800" dirty="0" smtClean="0"/>
              <a:t>	</a:t>
            </a:r>
            <a:r>
              <a:rPr lang="ar-SA" sz="2800" dirty="0" smtClean="0"/>
              <a:t>التكامل هو عملية عكسية للاشتقاق ، وتسمى عملية ايجاد </a:t>
            </a:r>
            <a:r>
              <a:rPr lang="en-US" sz="2800" dirty="0" smtClean="0"/>
              <a:t>y </a:t>
            </a:r>
            <a:r>
              <a:rPr lang="ar-SA" sz="2800" dirty="0" smtClean="0"/>
              <a:t> إذا علمت    بعملية التكامل . ويستعمل الرمز      للتعبير عن عملية عكس التفاضل ويطلق عليه رمز التكامل. فإذا كانت </a:t>
            </a:r>
            <a:r>
              <a:rPr lang="en-US" sz="2800" dirty="0" smtClean="0"/>
              <a:t>f</a:t>
            </a:r>
            <a:r>
              <a:rPr lang="ar-SA" sz="2800" dirty="0" smtClean="0"/>
              <a:t> دالة للمتغير </a:t>
            </a:r>
            <a:r>
              <a:rPr lang="en-US" sz="2800" dirty="0" smtClean="0"/>
              <a:t>x</a:t>
            </a:r>
            <a:r>
              <a:rPr lang="ar-SA" sz="2800" dirty="0" smtClean="0"/>
              <a:t>، فتكتب عملية التكامل غير المحدد بالشكل                  ، حيث الرمز     يدل على عملية التكامل غير المحدد وان </a:t>
            </a:r>
            <a:r>
              <a:rPr lang="en-US" sz="2800" dirty="0" err="1" smtClean="0"/>
              <a:t>dx</a:t>
            </a:r>
            <a:r>
              <a:rPr lang="ar-SA" sz="2800" dirty="0" smtClean="0"/>
              <a:t> تدل على أن هذه العملية تجرى بالنسبة للمتغير</a:t>
            </a:r>
            <a:r>
              <a:rPr lang="ar-SA" sz="2800" dirty="0"/>
              <a:t> </a:t>
            </a:r>
            <a:r>
              <a:rPr lang="ar-SA" sz="2800" dirty="0" smtClean="0"/>
              <a:t>المستقل  </a:t>
            </a:r>
            <a:r>
              <a:rPr lang="en-US" sz="2800" dirty="0" smtClean="0"/>
              <a:t>x</a:t>
            </a:r>
            <a:r>
              <a:rPr lang="ar-SA" sz="2800" dirty="0" smtClean="0"/>
              <a:t> .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6152" name="Object 5"/>
          <p:cNvGraphicFramePr>
            <a:graphicFrameLocks noChangeAspect="1"/>
          </p:cNvGraphicFramePr>
          <p:nvPr>
            <p:extLst>
              <p:ext uri="{D42A27DB-BD31-4B8C-83A1-F6EECF244321}">
                <p14:modId xmlns:p14="http://schemas.microsoft.com/office/powerpoint/2010/main" xmlns="" val="69533455"/>
              </p:ext>
            </p:extLst>
          </p:nvPr>
        </p:nvGraphicFramePr>
        <p:xfrm>
          <a:off x="685800" y="2057400"/>
          <a:ext cx="438150" cy="400050"/>
        </p:xfrm>
        <a:graphic>
          <a:graphicData uri="http://schemas.openxmlformats.org/presentationml/2006/ole">
            <p:oleObj spid="_x0000_s115714" name="Equation" r:id="rId3" imgW="164957" imgH="203024" progId="Equation.3">
              <p:embed/>
            </p:oleObj>
          </a:graphicData>
        </a:graphic>
      </p:graphicFrame>
      <p:graphicFrame>
        <p:nvGraphicFramePr>
          <p:cNvPr id="6153" name="Object 4"/>
          <p:cNvGraphicFramePr>
            <a:graphicFrameLocks noChangeAspect="1"/>
          </p:cNvGraphicFramePr>
          <p:nvPr>
            <p:extLst>
              <p:ext uri="{D42A27DB-BD31-4B8C-83A1-F6EECF244321}">
                <p14:modId xmlns:p14="http://schemas.microsoft.com/office/powerpoint/2010/main" xmlns="" val="308104713"/>
              </p:ext>
            </p:extLst>
          </p:nvPr>
        </p:nvGraphicFramePr>
        <p:xfrm>
          <a:off x="4191000" y="3200400"/>
          <a:ext cx="1582738" cy="550863"/>
        </p:xfrm>
        <a:graphic>
          <a:graphicData uri="http://schemas.openxmlformats.org/presentationml/2006/ole">
            <p:oleObj spid="_x0000_s115715" name="معادلة" r:id="rId4" imgW="596880" imgH="279360" progId="Equation.3">
              <p:embed/>
            </p:oleObj>
          </a:graphicData>
        </a:graphic>
      </p:graphicFrame>
      <p:graphicFrame>
        <p:nvGraphicFramePr>
          <p:cNvPr id="6154" name="Object 16"/>
          <p:cNvGraphicFramePr>
            <a:graphicFrameLocks noChangeAspect="1"/>
          </p:cNvGraphicFramePr>
          <p:nvPr/>
        </p:nvGraphicFramePr>
        <p:xfrm>
          <a:off x="4876800" y="2363788"/>
          <a:ext cx="539750" cy="550862"/>
        </p:xfrm>
        <a:graphic>
          <a:graphicData uri="http://schemas.openxmlformats.org/presentationml/2006/ole">
            <p:oleObj spid="_x0000_s115716" name="Equation" r:id="rId5" imgW="203112" imgH="279279" progId="Equation.3">
              <p:embed/>
            </p:oleObj>
          </a:graphicData>
        </a:graphic>
      </p:graphicFrame>
      <p:graphicFrame>
        <p:nvGraphicFramePr>
          <p:cNvPr id="6155" name="Object 5"/>
          <p:cNvGraphicFramePr>
            <a:graphicFrameLocks noChangeAspect="1"/>
          </p:cNvGraphicFramePr>
          <p:nvPr>
            <p:extLst>
              <p:ext uri="{D42A27DB-BD31-4B8C-83A1-F6EECF244321}">
                <p14:modId xmlns:p14="http://schemas.microsoft.com/office/powerpoint/2010/main" xmlns="" val="615716582"/>
              </p:ext>
            </p:extLst>
          </p:nvPr>
        </p:nvGraphicFramePr>
        <p:xfrm>
          <a:off x="2279650" y="3200400"/>
          <a:ext cx="539750" cy="550862"/>
        </p:xfrm>
        <a:graphic>
          <a:graphicData uri="http://schemas.openxmlformats.org/presentationml/2006/ole">
            <p:oleObj spid="_x0000_s115717" name="Equation" r:id="rId6" imgW="203112" imgH="279279" progId="Equation.3">
              <p:embed/>
            </p:oleObj>
          </a:graphicData>
        </a:graphic>
      </p:graphicFrame>
    </p:spTree>
    <p:extLst>
      <p:ext uri="{BB962C8B-B14F-4D97-AF65-F5344CB8AC3E}">
        <p14:creationId xmlns:p14="http://schemas.microsoft.com/office/powerpoint/2010/main" xmlns="" val="12023907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التكامل:</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447800"/>
            <a:ext cx="8915400" cy="4830763"/>
          </a:xfrm>
        </p:spPr>
        <p:txBody>
          <a:bodyPr/>
          <a:lstStyle/>
          <a:p>
            <a:pPr rtl="1">
              <a:defRPr/>
            </a:pPr>
            <a:r>
              <a:rPr lang="ar-SA" b="1" dirty="0" smtClean="0">
                <a:solidFill>
                  <a:srgbClr val="FF0000"/>
                </a:solidFill>
              </a:rPr>
              <a:t>قواعد التكامل:</a:t>
            </a:r>
            <a:endParaRPr lang="en-US" b="1" dirty="0" smtClean="0">
              <a:solidFill>
                <a:srgbClr val="FF0000"/>
              </a:solidFill>
            </a:endParaRPr>
          </a:p>
          <a:p>
            <a:pPr marL="514350" indent="-514350" rtl="1">
              <a:defRPr/>
            </a:pPr>
            <a:r>
              <a:rPr lang="ar-SA" sz="2800" dirty="0" smtClean="0"/>
              <a:t>        حيث      ثابت التكامل</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dirty="0" smtClean="0"/>
              <a:t>                       حيث    أي عدد حقيقي</a:t>
            </a:r>
          </a:p>
          <a:p>
            <a:pPr marL="514350" indent="-514350" rtl="1">
              <a:defRPr/>
            </a:pPr>
            <a:endParaRPr lang="ar-SA" sz="2800" dirty="0" smtClean="0"/>
          </a:p>
          <a:p>
            <a:pPr marL="514350" indent="-514350" rtl="1">
              <a:defRPr/>
            </a:pPr>
            <a:endParaRPr lang="ar-SA" sz="2800" dirty="0" smtClean="0"/>
          </a:p>
          <a:p>
            <a:pPr marL="514350" indent="-514350" rtl="1">
              <a:defRPr/>
            </a:pPr>
            <a:endParaRPr lang="ar-SA" sz="2800" dirty="0" smtClean="0"/>
          </a:p>
          <a:p>
            <a:pPr marL="514350" indent="-514350" rtl="1">
              <a:defRPr/>
            </a:pPr>
            <a:r>
              <a:rPr lang="ar-SA" sz="2800" dirty="0" smtClean="0"/>
              <a:t>              </a:t>
            </a:r>
          </a:p>
          <a:p>
            <a:pPr marL="514350" indent="-514350" rtl="1">
              <a:defRPr/>
            </a:pPr>
            <a:r>
              <a:rPr lang="ar-SA" sz="2800" dirty="0" smtClean="0"/>
              <a:t> </a:t>
            </a:r>
          </a:p>
          <a:p>
            <a:pPr marL="514350" indent="-514350" rtl="1">
              <a:defRPr/>
            </a:pPr>
            <a:endParaRPr lang="en-US" sz="2800" dirty="0" smtClean="0"/>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7176" name="Object 8"/>
          <p:cNvGraphicFramePr>
            <a:graphicFrameLocks noChangeAspect="1"/>
          </p:cNvGraphicFramePr>
          <p:nvPr>
            <p:extLst>
              <p:ext uri="{D42A27DB-BD31-4B8C-83A1-F6EECF244321}">
                <p14:modId xmlns:p14="http://schemas.microsoft.com/office/powerpoint/2010/main" xmlns="" val="3541086375"/>
              </p:ext>
            </p:extLst>
          </p:nvPr>
        </p:nvGraphicFramePr>
        <p:xfrm>
          <a:off x="966788" y="4554537"/>
          <a:ext cx="3148012" cy="855663"/>
        </p:xfrm>
        <a:graphic>
          <a:graphicData uri="http://schemas.openxmlformats.org/presentationml/2006/ole">
            <p:oleObj spid="_x0000_s116738" name="معادلة" r:id="rId3" imgW="965160" imgH="279360" progId="Equation.3">
              <p:embed/>
            </p:oleObj>
          </a:graphicData>
        </a:graphic>
      </p:graphicFrame>
      <p:graphicFrame>
        <p:nvGraphicFramePr>
          <p:cNvPr id="7177" name="Object 16"/>
          <p:cNvGraphicFramePr>
            <a:graphicFrameLocks noChangeAspect="1"/>
          </p:cNvGraphicFramePr>
          <p:nvPr>
            <p:extLst>
              <p:ext uri="{D42A27DB-BD31-4B8C-83A1-F6EECF244321}">
                <p14:modId xmlns:p14="http://schemas.microsoft.com/office/powerpoint/2010/main" xmlns="" val="2094012868"/>
              </p:ext>
            </p:extLst>
          </p:nvPr>
        </p:nvGraphicFramePr>
        <p:xfrm>
          <a:off x="7620000" y="2133600"/>
          <a:ext cx="228600" cy="304800"/>
        </p:xfrm>
        <a:graphic>
          <a:graphicData uri="http://schemas.openxmlformats.org/presentationml/2006/ole">
            <p:oleObj spid="_x0000_s116739" name="Equation" r:id="rId4" imgW="114201" imgH="139579" progId="Equation.3">
              <p:embed/>
            </p:oleObj>
          </a:graphicData>
        </a:graphic>
      </p:graphicFrame>
      <p:graphicFrame>
        <p:nvGraphicFramePr>
          <p:cNvPr id="7178" name="Object 17"/>
          <p:cNvGraphicFramePr>
            <a:graphicFrameLocks noChangeAspect="1"/>
          </p:cNvGraphicFramePr>
          <p:nvPr>
            <p:extLst>
              <p:ext uri="{D42A27DB-BD31-4B8C-83A1-F6EECF244321}">
                <p14:modId xmlns:p14="http://schemas.microsoft.com/office/powerpoint/2010/main" xmlns="" val="756234276"/>
              </p:ext>
            </p:extLst>
          </p:nvPr>
        </p:nvGraphicFramePr>
        <p:xfrm>
          <a:off x="968375" y="3259137"/>
          <a:ext cx="2994025" cy="855663"/>
        </p:xfrm>
        <a:graphic>
          <a:graphicData uri="http://schemas.openxmlformats.org/presentationml/2006/ole">
            <p:oleObj spid="_x0000_s116740" name="معادلة" r:id="rId5" imgW="1130040" imgH="279360" progId="Equation.3">
              <p:embed/>
            </p:oleObj>
          </a:graphicData>
        </a:graphic>
      </p:graphicFrame>
      <p:graphicFrame>
        <p:nvGraphicFramePr>
          <p:cNvPr id="7179" name="Object 18"/>
          <p:cNvGraphicFramePr>
            <a:graphicFrameLocks noChangeAspect="1"/>
          </p:cNvGraphicFramePr>
          <p:nvPr>
            <p:extLst>
              <p:ext uri="{D42A27DB-BD31-4B8C-83A1-F6EECF244321}">
                <p14:modId xmlns:p14="http://schemas.microsoft.com/office/powerpoint/2010/main" xmlns="" val="86004701"/>
              </p:ext>
            </p:extLst>
          </p:nvPr>
        </p:nvGraphicFramePr>
        <p:xfrm>
          <a:off x="990600" y="1752600"/>
          <a:ext cx="4675188" cy="1066800"/>
        </p:xfrm>
        <a:graphic>
          <a:graphicData uri="http://schemas.openxmlformats.org/presentationml/2006/ole">
            <p:oleObj spid="_x0000_s116741" name="معادلة" r:id="rId6" imgW="1765080" imgH="419040" progId="Equation.3">
              <p:embed/>
            </p:oleObj>
          </a:graphicData>
        </a:graphic>
      </p:graphicFrame>
      <p:graphicFrame>
        <p:nvGraphicFramePr>
          <p:cNvPr id="7182" name="Object 9"/>
          <p:cNvGraphicFramePr>
            <a:graphicFrameLocks noChangeAspect="1"/>
          </p:cNvGraphicFramePr>
          <p:nvPr>
            <p:extLst>
              <p:ext uri="{D42A27DB-BD31-4B8C-83A1-F6EECF244321}">
                <p14:modId xmlns:p14="http://schemas.microsoft.com/office/powerpoint/2010/main" xmlns="" val="662348490"/>
              </p:ext>
            </p:extLst>
          </p:nvPr>
        </p:nvGraphicFramePr>
        <p:xfrm>
          <a:off x="6172200" y="3651250"/>
          <a:ext cx="533400" cy="387350"/>
        </p:xfrm>
        <a:graphic>
          <a:graphicData uri="http://schemas.openxmlformats.org/presentationml/2006/ole">
            <p:oleObj spid="_x0000_s116742" name="معادلة" r:id="rId7" imgW="126720" imgH="177480" progId="Equation.3">
              <p:embed/>
            </p:oleObj>
          </a:graphicData>
        </a:graphic>
      </p:graphicFrame>
    </p:spTree>
    <p:extLst>
      <p:ext uri="{BB962C8B-B14F-4D97-AF65-F5344CB8AC3E}">
        <p14:creationId xmlns:p14="http://schemas.microsoft.com/office/powerpoint/2010/main" xmlns="" val="26534558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التكامل:</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447800"/>
            <a:ext cx="8915400" cy="4830763"/>
          </a:xfrm>
        </p:spPr>
        <p:txBody>
          <a:bodyPr/>
          <a:lstStyle/>
          <a:p>
            <a:pPr marL="514350" indent="-514350" rtl="1">
              <a:defRPr/>
            </a:pPr>
            <a:endParaRPr lang="ar-SA" sz="2800" dirty="0" smtClean="0"/>
          </a:p>
          <a:p>
            <a:pPr marL="514350" indent="-514350" rtl="1">
              <a:defRPr/>
            </a:pPr>
            <a:r>
              <a:rPr lang="ar-SA" sz="2800" dirty="0" smtClean="0"/>
              <a:t>حيث    أي عدد حقيقي</a:t>
            </a:r>
          </a:p>
          <a:p>
            <a:pPr marL="514350" indent="-514350" rtl="1">
              <a:defRPr/>
            </a:pPr>
            <a:endParaRPr lang="ar-SA" sz="2800" dirty="0" smtClean="0"/>
          </a:p>
          <a:p>
            <a:pPr marL="514350" indent="-514350" rtl="1">
              <a:defRPr/>
            </a:pPr>
            <a:r>
              <a:rPr lang="ar-SA" sz="2800" dirty="0" smtClean="0"/>
              <a:t>                   </a:t>
            </a:r>
          </a:p>
          <a:p>
            <a:pPr marL="514350" indent="-514350" rtl="1">
              <a:defRPr/>
            </a:pPr>
            <a:r>
              <a:rPr lang="ar-SA" sz="2800" dirty="0" smtClean="0"/>
              <a:t> </a:t>
            </a:r>
          </a:p>
          <a:p>
            <a:pPr marL="514350" indent="-514350" rtl="1">
              <a:defRPr/>
            </a:pPr>
            <a:endParaRPr lang="en-US" sz="2800" dirty="0" smtClean="0"/>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8204" name="Object 21"/>
          <p:cNvGraphicFramePr>
            <a:graphicFrameLocks noChangeAspect="1"/>
          </p:cNvGraphicFramePr>
          <p:nvPr>
            <p:extLst>
              <p:ext uri="{D42A27DB-BD31-4B8C-83A1-F6EECF244321}">
                <p14:modId xmlns:p14="http://schemas.microsoft.com/office/powerpoint/2010/main" xmlns="" val="609246244"/>
              </p:ext>
            </p:extLst>
          </p:nvPr>
        </p:nvGraphicFramePr>
        <p:xfrm>
          <a:off x="777875" y="3200400"/>
          <a:ext cx="7908925" cy="779462"/>
        </p:xfrm>
        <a:graphic>
          <a:graphicData uri="http://schemas.openxmlformats.org/presentationml/2006/ole">
            <p:oleObj spid="_x0000_s117762" name="معادلة" r:id="rId3" imgW="2641320" imgH="279360" progId="Equation.3">
              <p:embed/>
            </p:oleObj>
          </a:graphicData>
        </a:graphic>
      </p:graphicFrame>
      <p:graphicFrame>
        <p:nvGraphicFramePr>
          <p:cNvPr id="11" name="Object 21"/>
          <p:cNvGraphicFramePr>
            <a:graphicFrameLocks noChangeAspect="1"/>
          </p:cNvGraphicFramePr>
          <p:nvPr>
            <p:extLst>
              <p:ext uri="{D42A27DB-BD31-4B8C-83A1-F6EECF244321}">
                <p14:modId xmlns:p14="http://schemas.microsoft.com/office/powerpoint/2010/main" xmlns="" val="2692335096"/>
              </p:ext>
            </p:extLst>
          </p:nvPr>
        </p:nvGraphicFramePr>
        <p:xfrm>
          <a:off x="777875" y="4478338"/>
          <a:ext cx="7832725" cy="855662"/>
        </p:xfrm>
        <a:graphic>
          <a:graphicData uri="http://schemas.openxmlformats.org/presentationml/2006/ole">
            <p:oleObj spid="_x0000_s117763" name="معادلة" r:id="rId4" imgW="2641320" imgH="279360" progId="Equation.3">
              <p:embed/>
            </p:oleObj>
          </a:graphicData>
        </a:graphic>
      </p:graphicFrame>
      <p:graphicFrame>
        <p:nvGraphicFramePr>
          <p:cNvPr id="3" name="كائن 2"/>
          <p:cNvGraphicFramePr>
            <a:graphicFrameLocks noChangeAspect="1"/>
          </p:cNvGraphicFramePr>
          <p:nvPr>
            <p:extLst>
              <p:ext uri="{D42A27DB-BD31-4B8C-83A1-F6EECF244321}">
                <p14:modId xmlns:p14="http://schemas.microsoft.com/office/powerpoint/2010/main" xmlns="" val="1672259611"/>
              </p:ext>
            </p:extLst>
          </p:nvPr>
        </p:nvGraphicFramePr>
        <p:xfrm>
          <a:off x="531813" y="1752600"/>
          <a:ext cx="5238750" cy="838200"/>
        </p:xfrm>
        <a:graphic>
          <a:graphicData uri="http://schemas.openxmlformats.org/presentationml/2006/ole">
            <p:oleObj spid="_x0000_s117764" name="معادلة" r:id="rId5" imgW="1726920" imgH="279360" progId="Equation.3">
              <p:embed/>
            </p:oleObj>
          </a:graphicData>
        </a:graphic>
      </p:graphicFrame>
      <p:graphicFrame>
        <p:nvGraphicFramePr>
          <p:cNvPr id="4" name="كائن 3"/>
          <p:cNvGraphicFramePr>
            <a:graphicFrameLocks noChangeAspect="1"/>
          </p:cNvGraphicFramePr>
          <p:nvPr>
            <p:extLst>
              <p:ext uri="{D42A27DB-BD31-4B8C-83A1-F6EECF244321}">
                <p14:modId xmlns:p14="http://schemas.microsoft.com/office/powerpoint/2010/main" xmlns="" val="649551266"/>
              </p:ext>
            </p:extLst>
          </p:nvPr>
        </p:nvGraphicFramePr>
        <p:xfrm>
          <a:off x="8428038" y="2009775"/>
          <a:ext cx="563562" cy="428625"/>
        </p:xfrm>
        <a:graphic>
          <a:graphicData uri="http://schemas.openxmlformats.org/presentationml/2006/ole">
            <p:oleObj spid="_x0000_s117765" name="معادلة" r:id="rId6" imgW="126725" imgH="177415" progId="Equation.3">
              <p:embed/>
            </p:oleObj>
          </a:graphicData>
        </a:graphic>
      </p:graphicFrame>
    </p:spTree>
    <p:extLst>
      <p:ext uri="{BB962C8B-B14F-4D97-AF65-F5344CB8AC3E}">
        <p14:creationId xmlns:p14="http://schemas.microsoft.com/office/powerpoint/2010/main" xmlns="" val="3382019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التكامل:</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447800"/>
            <a:ext cx="8915400" cy="4830763"/>
          </a:xfrm>
        </p:spPr>
        <p:txBody>
          <a:bodyPr/>
          <a:lstStyle/>
          <a:p>
            <a:pPr marL="514350" indent="-514350" rtl="1">
              <a:defRPr/>
            </a:pPr>
            <a:endParaRPr lang="ar-SA" sz="2800" dirty="0" smtClean="0"/>
          </a:p>
          <a:p>
            <a:pPr marL="514350" indent="-514350" rtl="1">
              <a:defRPr/>
            </a:pPr>
            <a:endParaRPr lang="ar-SA" sz="2800" dirty="0" smtClean="0"/>
          </a:p>
          <a:p>
            <a:pPr marL="514350" indent="-514350" rtl="1">
              <a:defRPr/>
            </a:pPr>
            <a:endParaRPr lang="ar-SA" sz="2800" dirty="0" smtClean="0"/>
          </a:p>
          <a:p>
            <a:pPr marL="514350" indent="-514350" rtl="1">
              <a:defRPr/>
            </a:pPr>
            <a:r>
              <a:rPr lang="ar-SA" sz="2800" dirty="0" smtClean="0"/>
              <a:t>                   </a:t>
            </a:r>
          </a:p>
          <a:p>
            <a:pPr marL="514350" indent="-514350" rtl="1">
              <a:defRPr/>
            </a:pPr>
            <a:r>
              <a:rPr lang="ar-SA" sz="2800" dirty="0" smtClean="0"/>
              <a:t> </a:t>
            </a:r>
          </a:p>
          <a:p>
            <a:pPr marL="514350" indent="-514350" rtl="1">
              <a:defRPr/>
            </a:pPr>
            <a:endParaRPr lang="en-US" sz="2800" dirty="0" smtClean="0"/>
          </a:p>
          <a:p>
            <a:pPr marL="571500" indent="-571500" algn="l">
              <a:defRPr/>
            </a:pPr>
            <a:r>
              <a:rPr lang="en-US" sz="2800" dirty="0" smtClean="0"/>
              <a:t> </a:t>
            </a:r>
          </a:p>
          <a:p>
            <a:pPr marL="571500" indent="-571500" algn="l">
              <a:defRPr/>
            </a:pPr>
            <a:r>
              <a:rPr lang="en-US" sz="2800" dirty="0" smtClean="0"/>
              <a:t> </a:t>
            </a: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8201" name="Object 5"/>
          <p:cNvGraphicFramePr>
            <a:graphicFrameLocks noChangeAspect="1"/>
          </p:cNvGraphicFramePr>
          <p:nvPr>
            <p:extLst>
              <p:ext uri="{D42A27DB-BD31-4B8C-83A1-F6EECF244321}">
                <p14:modId xmlns:p14="http://schemas.microsoft.com/office/powerpoint/2010/main" xmlns="" val="4055685358"/>
              </p:ext>
            </p:extLst>
          </p:nvPr>
        </p:nvGraphicFramePr>
        <p:xfrm>
          <a:off x="762000" y="3124200"/>
          <a:ext cx="5257800" cy="1143000"/>
        </p:xfrm>
        <a:graphic>
          <a:graphicData uri="http://schemas.openxmlformats.org/presentationml/2006/ole">
            <p:oleObj spid="_x0000_s118786" name="معادلة" r:id="rId3" imgW="1650960" imgH="393480" progId="Equation.3">
              <p:embed/>
            </p:oleObj>
          </a:graphicData>
        </a:graphic>
      </p:graphicFrame>
      <p:graphicFrame>
        <p:nvGraphicFramePr>
          <p:cNvPr id="4" name="كائن 3"/>
          <p:cNvGraphicFramePr>
            <a:graphicFrameLocks noChangeAspect="1"/>
          </p:cNvGraphicFramePr>
          <p:nvPr>
            <p:extLst>
              <p:ext uri="{D42A27DB-BD31-4B8C-83A1-F6EECF244321}">
                <p14:modId xmlns:p14="http://schemas.microsoft.com/office/powerpoint/2010/main" xmlns="" val="548619316"/>
              </p:ext>
            </p:extLst>
          </p:nvPr>
        </p:nvGraphicFramePr>
        <p:xfrm>
          <a:off x="790575" y="1735138"/>
          <a:ext cx="4543425" cy="931862"/>
        </p:xfrm>
        <a:graphic>
          <a:graphicData uri="http://schemas.openxmlformats.org/presentationml/2006/ole">
            <p:oleObj spid="_x0000_s118787" name="معادلة" r:id="rId4" imgW="1155700" imgH="279400" progId="Equation.3">
              <p:embed/>
            </p:oleObj>
          </a:graphicData>
        </a:graphic>
      </p:graphicFrame>
      <p:graphicFrame>
        <p:nvGraphicFramePr>
          <p:cNvPr id="5" name="كائن 4"/>
          <p:cNvGraphicFramePr>
            <a:graphicFrameLocks noChangeAspect="1"/>
          </p:cNvGraphicFramePr>
          <p:nvPr>
            <p:extLst>
              <p:ext uri="{D42A27DB-BD31-4B8C-83A1-F6EECF244321}">
                <p14:modId xmlns:p14="http://schemas.microsoft.com/office/powerpoint/2010/main" xmlns="" val="1989894326"/>
              </p:ext>
            </p:extLst>
          </p:nvPr>
        </p:nvGraphicFramePr>
        <p:xfrm>
          <a:off x="685800" y="4648200"/>
          <a:ext cx="5045075" cy="855662"/>
        </p:xfrm>
        <a:graphic>
          <a:graphicData uri="http://schemas.openxmlformats.org/presentationml/2006/ole">
            <p:oleObj spid="_x0000_s118788" name="معادلة" r:id="rId5" imgW="1498320" imgH="279360" progId="Equation.3">
              <p:embed/>
            </p:oleObj>
          </a:graphicData>
        </a:graphic>
      </p:graphicFrame>
    </p:spTree>
    <p:extLst>
      <p:ext uri="{BB962C8B-B14F-4D97-AF65-F5344CB8AC3E}">
        <p14:creationId xmlns:p14="http://schemas.microsoft.com/office/powerpoint/2010/main" xmlns="" val="18464961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التكامل:</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أمثلة:</a:t>
            </a:r>
          </a:p>
          <a:p>
            <a:pPr marL="514350" indent="-514350" rtl="1">
              <a:defRPr/>
            </a:pPr>
            <a:r>
              <a:rPr lang="ar-SA" sz="2800" dirty="0" smtClean="0"/>
              <a:t> </a:t>
            </a:r>
          </a:p>
          <a:p>
            <a:pPr marL="571500" indent="-571500" algn="l">
              <a:defRPr/>
            </a:pPr>
            <a:endParaRPr lang="en-US" sz="2800" dirty="0" smtClean="0"/>
          </a:p>
          <a:p>
            <a:pPr marL="571500" indent="-571500" algn="l">
              <a:defRPr/>
            </a:pPr>
            <a:endParaRPr lang="en-US" sz="2800" dirty="0" smtClean="0"/>
          </a:p>
          <a:p>
            <a:pPr marL="571500" indent="-571500" algn="l">
              <a:defRPr/>
            </a:pP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0248" name="Object 8"/>
          <p:cNvGraphicFramePr>
            <a:graphicFrameLocks noChangeAspect="1"/>
          </p:cNvGraphicFramePr>
          <p:nvPr>
            <p:extLst>
              <p:ext uri="{D42A27DB-BD31-4B8C-83A1-F6EECF244321}">
                <p14:modId xmlns:p14="http://schemas.microsoft.com/office/powerpoint/2010/main" xmlns="" val="1907742684"/>
              </p:ext>
            </p:extLst>
          </p:nvPr>
        </p:nvGraphicFramePr>
        <p:xfrm>
          <a:off x="874713" y="1676400"/>
          <a:ext cx="3163887" cy="838200"/>
        </p:xfrm>
        <a:graphic>
          <a:graphicData uri="http://schemas.openxmlformats.org/presentationml/2006/ole">
            <p:oleObj spid="_x0000_s119810" name="Equation" r:id="rId3" imgW="1091726" imgH="279279" progId="Equation.3">
              <p:embed/>
            </p:oleObj>
          </a:graphicData>
        </a:graphic>
      </p:graphicFrame>
      <p:graphicFrame>
        <p:nvGraphicFramePr>
          <p:cNvPr id="10249" name="Object 12"/>
          <p:cNvGraphicFramePr>
            <a:graphicFrameLocks noChangeAspect="1"/>
          </p:cNvGraphicFramePr>
          <p:nvPr>
            <p:extLst>
              <p:ext uri="{D42A27DB-BD31-4B8C-83A1-F6EECF244321}">
                <p14:modId xmlns:p14="http://schemas.microsoft.com/office/powerpoint/2010/main" xmlns="" val="2637788246"/>
              </p:ext>
            </p:extLst>
          </p:nvPr>
        </p:nvGraphicFramePr>
        <p:xfrm>
          <a:off x="822324" y="4953000"/>
          <a:ext cx="5273675" cy="1066800"/>
        </p:xfrm>
        <a:graphic>
          <a:graphicData uri="http://schemas.openxmlformats.org/presentationml/2006/ole">
            <p:oleObj spid="_x0000_s119811" name="معادلة" r:id="rId4" imgW="1892160" imgH="419040" progId="Equation.3">
              <p:embed/>
            </p:oleObj>
          </a:graphicData>
        </a:graphic>
      </p:graphicFrame>
      <p:graphicFrame>
        <p:nvGraphicFramePr>
          <p:cNvPr id="10250" name="Object 4"/>
          <p:cNvGraphicFramePr>
            <a:graphicFrameLocks noChangeAspect="1"/>
          </p:cNvGraphicFramePr>
          <p:nvPr>
            <p:extLst>
              <p:ext uri="{D42A27DB-BD31-4B8C-83A1-F6EECF244321}">
                <p14:modId xmlns:p14="http://schemas.microsoft.com/office/powerpoint/2010/main" xmlns="" val="1657841093"/>
              </p:ext>
            </p:extLst>
          </p:nvPr>
        </p:nvGraphicFramePr>
        <p:xfrm>
          <a:off x="762000" y="2514600"/>
          <a:ext cx="3282950" cy="1219200"/>
        </p:xfrm>
        <a:graphic>
          <a:graphicData uri="http://schemas.openxmlformats.org/presentationml/2006/ole">
            <p:oleObj spid="_x0000_s119812" name="معادلة" r:id="rId5" imgW="1193760" imgH="419040" progId="Equation.3">
              <p:embed/>
            </p:oleObj>
          </a:graphicData>
        </a:graphic>
      </p:graphicFrame>
      <p:graphicFrame>
        <p:nvGraphicFramePr>
          <p:cNvPr id="10" name="Object 4"/>
          <p:cNvGraphicFramePr>
            <a:graphicFrameLocks noChangeAspect="1"/>
          </p:cNvGraphicFramePr>
          <p:nvPr>
            <p:extLst>
              <p:ext uri="{D42A27DB-BD31-4B8C-83A1-F6EECF244321}">
                <p14:modId xmlns:p14="http://schemas.microsoft.com/office/powerpoint/2010/main" xmlns="" val="4074447311"/>
              </p:ext>
            </p:extLst>
          </p:nvPr>
        </p:nvGraphicFramePr>
        <p:xfrm>
          <a:off x="762000" y="3810000"/>
          <a:ext cx="5029200" cy="1219200"/>
        </p:xfrm>
        <a:graphic>
          <a:graphicData uri="http://schemas.openxmlformats.org/presentationml/2006/ole">
            <p:oleObj spid="_x0000_s119813" name="معادلة" r:id="rId6" imgW="1828800" imgH="419040" progId="Equation.3">
              <p:embed/>
            </p:oleObj>
          </a:graphicData>
        </a:graphic>
      </p:graphicFrame>
    </p:spTree>
    <p:extLst>
      <p:ext uri="{BB962C8B-B14F-4D97-AF65-F5344CB8AC3E}">
        <p14:creationId xmlns:p14="http://schemas.microsoft.com/office/powerpoint/2010/main" xmlns="" val="29696256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التكامل:</a:t>
            </a:r>
            <a:endParaRPr lang="en-GB" sz="320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rtl="1">
              <a:defRPr/>
            </a:pPr>
            <a:r>
              <a:rPr lang="ar-SA" sz="2800" dirty="0" smtClean="0"/>
              <a:t> </a:t>
            </a:r>
          </a:p>
          <a:p>
            <a:pPr marL="571500" indent="-571500" algn="l">
              <a:defRPr/>
            </a:pPr>
            <a:endParaRPr lang="en-US" sz="2800" dirty="0" smtClean="0"/>
          </a:p>
          <a:p>
            <a:pPr marL="571500" indent="-571500" algn="l">
              <a:defRPr/>
            </a:pPr>
            <a:endParaRPr lang="en-US" sz="2800" dirty="0" smtClean="0"/>
          </a:p>
          <a:p>
            <a:pPr marL="571500" indent="-571500" algn="l">
              <a:defRPr/>
            </a:pPr>
            <a:endParaRPr lang="ar-SA" sz="2800" dirty="0" smtClean="0"/>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algn="l">
              <a:defRPr/>
            </a:pPr>
            <a:r>
              <a:rPr lang="en-US" sz="2400" dirty="0" smtClean="0">
                <a:cs typeface="Arial" pitchFamily="34" charset="0"/>
              </a:rPr>
              <a:t> </a:t>
            </a:r>
          </a:p>
          <a:p>
            <a:pPr marL="514350" indent="-514350" algn="l">
              <a:defRPr/>
            </a:pPr>
            <a:endParaRPr lang="en-US" sz="2400" dirty="0" smtClean="0">
              <a:cs typeface="Arial" pitchFamily="34" charset="0"/>
            </a:endParaRPr>
          </a:p>
          <a:p>
            <a:pPr marL="514350" indent="-514350" algn="l">
              <a:defRPr/>
            </a:pPr>
            <a:r>
              <a:rPr lang="en-US" sz="2400" dirty="0" smtClean="0">
                <a:cs typeface="Arial" pitchFamily="34" charset="0"/>
              </a:rPr>
              <a:t> </a:t>
            </a:r>
          </a:p>
          <a:p>
            <a:pPr marL="514350" indent="-514350" rtl="1">
              <a:defRPr/>
            </a:pPr>
            <a:endParaRPr lang="ar-SA" sz="30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1273" name="Object 3"/>
          <p:cNvGraphicFramePr>
            <a:graphicFrameLocks noChangeAspect="1"/>
          </p:cNvGraphicFramePr>
          <p:nvPr>
            <p:extLst>
              <p:ext uri="{D42A27DB-BD31-4B8C-83A1-F6EECF244321}">
                <p14:modId xmlns:p14="http://schemas.microsoft.com/office/powerpoint/2010/main" xmlns="" val="3216305993"/>
              </p:ext>
            </p:extLst>
          </p:nvPr>
        </p:nvGraphicFramePr>
        <p:xfrm>
          <a:off x="954088" y="3505200"/>
          <a:ext cx="5599112" cy="2530475"/>
        </p:xfrm>
        <a:graphic>
          <a:graphicData uri="http://schemas.openxmlformats.org/presentationml/2006/ole">
            <p:oleObj spid="_x0000_s120834" name="معادلة" r:id="rId3" imgW="1879560" imgH="990360" progId="Equation.3">
              <p:embed/>
            </p:oleObj>
          </a:graphicData>
        </a:graphic>
      </p:graphicFrame>
    </p:spTree>
    <p:extLst>
      <p:ext uri="{BB962C8B-B14F-4D97-AF65-F5344CB8AC3E}">
        <p14:creationId xmlns:p14="http://schemas.microsoft.com/office/powerpoint/2010/main" xmlns="" val="42699725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dirty="0"/>
              <a:t>المحاضرة </a:t>
            </a:r>
            <a:r>
              <a:rPr lang="ar-SA" sz="4000" dirty="0" smtClean="0"/>
              <a:t>13</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SA" sz="4000" b="1" dirty="0" smtClean="0"/>
              <a:t>المتواليات</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202</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615950" y="228600"/>
            <a:ext cx="8674100" cy="5638800"/>
          </a:xfrm>
          <a:prstGeom prst="rect">
            <a:avLst/>
          </a:prstGeom>
          <a:noFill/>
          <a:ln w="9525">
            <a:noFill/>
            <a:miter lim="800000"/>
            <a:headEnd/>
            <a:tailEnd/>
          </a:ln>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203</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615950" y="304800"/>
            <a:ext cx="8674100" cy="5562600"/>
          </a:xfrm>
          <a:prstGeom prst="rect">
            <a:avLst/>
          </a:prstGeom>
          <a:noFill/>
          <a:ln w="9525">
            <a:noFill/>
            <a:miter lim="800000"/>
            <a:headEnd/>
            <a:tailEnd/>
          </a:ln>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204</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615950" y="228600"/>
            <a:ext cx="8674100" cy="5638800"/>
          </a:xfrm>
          <a:prstGeom prst="rect">
            <a:avLst/>
          </a:prstGeom>
          <a:noFill/>
          <a:ln w="9525">
            <a:noFill/>
            <a:miter lim="800000"/>
            <a:headEnd/>
            <a:tailEnd/>
          </a:ln>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205</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685800" y="228600"/>
            <a:ext cx="8674100" cy="5562600"/>
          </a:xfrm>
          <a:prstGeom prst="rect">
            <a:avLst/>
          </a:prstGeom>
          <a:noFill/>
          <a:ln w="9525">
            <a:noFill/>
            <a:miter lim="800000"/>
            <a:headEnd/>
            <a:tailEnd/>
          </a:ln>
        </p:spPr>
      </p:pic>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206</a:t>
            </a:fld>
            <a:endParaRPr lang="en-US"/>
          </a:p>
        </p:txBody>
      </p:sp>
      <p:pic>
        <p:nvPicPr>
          <p:cNvPr id="6146" name="Picture 2"/>
          <p:cNvPicPr>
            <a:picLocks noChangeAspect="1" noChangeArrowheads="1"/>
          </p:cNvPicPr>
          <p:nvPr/>
        </p:nvPicPr>
        <p:blipFill>
          <a:blip r:embed="rId2" cstate="print"/>
          <a:srcRect/>
          <a:stretch>
            <a:fillRect/>
          </a:stretch>
        </p:blipFill>
        <p:spPr bwMode="auto">
          <a:xfrm>
            <a:off x="615950" y="304800"/>
            <a:ext cx="8674100" cy="5562600"/>
          </a:xfrm>
          <a:prstGeom prst="rect">
            <a:avLst/>
          </a:prstGeom>
          <a:noFill/>
          <a:ln w="9525">
            <a:noFill/>
            <a:miter lim="800000"/>
            <a:headEnd/>
            <a:tailEnd/>
          </a:ln>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207</a:t>
            </a:fld>
            <a:endParaRPr lang="en-US"/>
          </a:p>
        </p:txBody>
      </p:sp>
      <p:pic>
        <p:nvPicPr>
          <p:cNvPr id="7170" name="Picture 2"/>
          <p:cNvPicPr>
            <a:picLocks noChangeAspect="1" noChangeArrowheads="1"/>
          </p:cNvPicPr>
          <p:nvPr/>
        </p:nvPicPr>
        <p:blipFill>
          <a:blip r:embed="rId2" cstate="print"/>
          <a:srcRect/>
          <a:stretch>
            <a:fillRect/>
          </a:stretch>
        </p:blipFill>
        <p:spPr bwMode="auto">
          <a:xfrm>
            <a:off x="615950" y="304800"/>
            <a:ext cx="8832850" cy="5562600"/>
          </a:xfrm>
          <a:prstGeom prst="rect">
            <a:avLst/>
          </a:prstGeom>
          <a:noFill/>
          <a:ln w="9525">
            <a:noFill/>
            <a:miter lim="800000"/>
            <a:headEnd/>
            <a:tailEnd/>
          </a:ln>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208</a:t>
            </a:fld>
            <a:endParaRPr lang="en-US"/>
          </a:p>
        </p:txBody>
      </p:sp>
      <p:pic>
        <p:nvPicPr>
          <p:cNvPr id="8194" name="Picture 2"/>
          <p:cNvPicPr>
            <a:picLocks noChangeAspect="1" noChangeArrowheads="1"/>
          </p:cNvPicPr>
          <p:nvPr/>
        </p:nvPicPr>
        <p:blipFill>
          <a:blip r:embed="rId2" cstate="print"/>
          <a:srcRect/>
          <a:stretch>
            <a:fillRect/>
          </a:stretch>
        </p:blipFill>
        <p:spPr bwMode="auto">
          <a:xfrm>
            <a:off x="615950" y="228600"/>
            <a:ext cx="8674100" cy="5638800"/>
          </a:xfrm>
          <a:prstGeom prst="rect">
            <a:avLst/>
          </a:prstGeom>
          <a:noFill/>
          <a:ln w="9525">
            <a:noFill/>
            <a:miter lim="800000"/>
            <a:headEnd/>
            <a:tailEnd/>
          </a:ln>
        </p:spPr>
      </p:pic>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209</a:t>
            </a:fld>
            <a:endParaRPr lang="en-US"/>
          </a:p>
        </p:txBody>
      </p:sp>
      <p:pic>
        <p:nvPicPr>
          <p:cNvPr id="9218" name="Picture 2"/>
          <p:cNvPicPr>
            <a:picLocks noChangeAspect="1" noChangeArrowheads="1"/>
          </p:cNvPicPr>
          <p:nvPr/>
        </p:nvPicPr>
        <p:blipFill>
          <a:blip r:embed="rId2" cstate="print"/>
          <a:srcRect/>
          <a:stretch>
            <a:fillRect/>
          </a:stretch>
        </p:blipFill>
        <p:spPr bwMode="auto">
          <a:xfrm>
            <a:off x="615950" y="304800"/>
            <a:ext cx="8674100" cy="5562600"/>
          </a:xfrm>
          <a:prstGeom prst="rect">
            <a:avLst/>
          </a:prstGeom>
          <a:noFill/>
          <a:ln w="9525">
            <a:noFill/>
            <a:miter lim="800000"/>
            <a:headEnd/>
            <a:tailEnd/>
          </a:ln>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210</a:t>
            </a:fld>
            <a:endParaRPr lang="en-US"/>
          </a:p>
        </p:txBody>
      </p:sp>
      <p:pic>
        <p:nvPicPr>
          <p:cNvPr id="10242" name="Picture 2"/>
          <p:cNvPicPr>
            <a:picLocks noChangeAspect="1" noChangeArrowheads="1"/>
          </p:cNvPicPr>
          <p:nvPr/>
        </p:nvPicPr>
        <p:blipFill>
          <a:blip r:embed="rId2" cstate="print"/>
          <a:srcRect/>
          <a:stretch>
            <a:fillRect/>
          </a:stretch>
        </p:blipFill>
        <p:spPr bwMode="auto">
          <a:xfrm>
            <a:off x="615950" y="381000"/>
            <a:ext cx="8674100" cy="5486400"/>
          </a:xfrm>
          <a:prstGeom prst="rect">
            <a:avLst/>
          </a:prstGeom>
          <a:noFill/>
          <a:ln w="9525">
            <a:noFill/>
            <a:miter lim="800000"/>
            <a:headEnd/>
            <a:tailEnd/>
          </a:ln>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211</a:t>
            </a:fld>
            <a:endParaRPr lang="en-US"/>
          </a:p>
        </p:txBody>
      </p:sp>
      <p:pic>
        <p:nvPicPr>
          <p:cNvPr id="11266" name="Picture 2"/>
          <p:cNvPicPr>
            <a:picLocks noChangeAspect="1" noChangeArrowheads="1"/>
          </p:cNvPicPr>
          <p:nvPr/>
        </p:nvPicPr>
        <p:blipFill>
          <a:blip r:embed="rId2" cstate="print"/>
          <a:srcRect/>
          <a:stretch>
            <a:fillRect/>
          </a:stretch>
        </p:blipFill>
        <p:spPr bwMode="auto">
          <a:xfrm>
            <a:off x="615950" y="304800"/>
            <a:ext cx="8674100" cy="5562600"/>
          </a:xfrm>
          <a:prstGeom prst="rect">
            <a:avLst/>
          </a:prstGeom>
          <a:noFill/>
          <a:ln w="9525">
            <a:noFill/>
            <a:miter lim="800000"/>
            <a:headEnd/>
            <a:tailEnd/>
          </a:ln>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212</a:t>
            </a:fld>
            <a:endParaRPr lang="en-US"/>
          </a:p>
        </p:txBody>
      </p:sp>
      <p:pic>
        <p:nvPicPr>
          <p:cNvPr id="12290" name="Picture 2"/>
          <p:cNvPicPr>
            <a:picLocks noChangeAspect="1" noChangeArrowheads="1"/>
          </p:cNvPicPr>
          <p:nvPr/>
        </p:nvPicPr>
        <p:blipFill>
          <a:blip r:embed="rId2" cstate="print"/>
          <a:srcRect/>
          <a:stretch>
            <a:fillRect/>
          </a:stretch>
        </p:blipFill>
        <p:spPr bwMode="auto">
          <a:xfrm>
            <a:off x="615950" y="304800"/>
            <a:ext cx="8985250" cy="5562600"/>
          </a:xfrm>
          <a:prstGeom prst="rect">
            <a:avLst/>
          </a:prstGeom>
          <a:noFill/>
          <a:ln w="9525">
            <a:noFill/>
            <a:miter lim="800000"/>
            <a:headEnd/>
            <a:tailEnd/>
          </a:ln>
        </p:spPr>
      </p:pic>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213</a:t>
            </a:fld>
            <a:endParaRPr lang="en-US"/>
          </a:p>
        </p:txBody>
      </p:sp>
      <p:pic>
        <p:nvPicPr>
          <p:cNvPr id="13314" name="Picture 2"/>
          <p:cNvPicPr>
            <a:picLocks noChangeAspect="1" noChangeArrowheads="1"/>
          </p:cNvPicPr>
          <p:nvPr/>
        </p:nvPicPr>
        <p:blipFill>
          <a:blip r:embed="rId2" cstate="print"/>
          <a:srcRect/>
          <a:stretch>
            <a:fillRect/>
          </a:stretch>
        </p:blipFill>
        <p:spPr bwMode="auto">
          <a:xfrm>
            <a:off x="615950" y="228600"/>
            <a:ext cx="9137650" cy="5638800"/>
          </a:xfrm>
          <a:prstGeom prst="rect">
            <a:avLst/>
          </a:prstGeom>
          <a:noFill/>
          <a:ln w="9525">
            <a:noFill/>
            <a:miter lim="800000"/>
            <a:headEnd/>
            <a:tailEnd/>
          </a:ln>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214</a:t>
            </a:fld>
            <a:endParaRPr lang="en-US"/>
          </a:p>
        </p:txBody>
      </p:sp>
      <p:pic>
        <p:nvPicPr>
          <p:cNvPr id="14338" name="Picture 2"/>
          <p:cNvPicPr>
            <a:picLocks noChangeAspect="1" noChangeArrowheads="1"/>
          </p:cNvPicPr>
          <p:nvPr/>
        </p:nvPicPr>
        <p:blipFill>
          <a:blip r:embed="rId2" cstate="print"/>
          <a:srcRect/>
          <a:stretch>
            <a:fillRect/>
          </a:stretch>
        </p:blipFill>
        <p:spPr bwMode="auto">
          <a:xfrm>
            <a:off x="615950" y="381000"/>
            <a:ext cx="8909050" cy="5486400"/>
          </a:xfrm>
          <a:prstGeom prst="rect">
            <a:avLst/>
          </a:prstGeom>
          <a:noFill/>
          <a:ln w="9525">
            <a:noFill/>
            <a:miter lim="800000"/>
            <a:headEnd/>
            <a:tailEnd/>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215</a:t>
            </a:fld>
            <a:endParaRPr lang="en-US"/>
          </a:p>
        </p:txBody>
      </p:sp>
      <p:pic>
        <p:nvPicPr>
          <p:cNvPr id="15362" name="Picture 2"/>
          <p:cNvPicPr>
            <a:picLocks noChangeAspect="1" noChangeArrowheads="1"/>
          </p:cNvPicPr>
          <p:nvPr/>
        </p:nvPicPr>
        <p:blipFill>
          <a:blip r:embed="rId2" cstate="print"/>
          <a:srcRect/>
          <a:stretch>
            <a:fillRect/>
          </a:stretch>
        </p:blipFill>
        <p:spPr bwMode="auto">
          <a:xfrm>
            <a:off x="615950" y="304800"/>
            <a:ext cx="8674100" cy="5562600"/>
          </a:xfrm>
          <a:prstGeom prst="rect">
            <a:avLst/>
          </a:prstGeom>
          <a:noFill/>
          <a:ln w="9525">
            <a:noFill/>
            <a:miter lim="800000"/>
            <a:headEnd/>
            <a:tailEnd/>
          </a:ln>
        </p:spPr>
      </p:pic>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216</a:t>
            </a:fld>
            <a:endParaRPr lang="en-US"/>
          </a:p>
        </p:txBody>
      </p:sp>
      <p:pic>
        <p:nvPicPr>
          <p:cNvPr id="16386" name="Picture 2"/>
          <p:cNvPicPr>
            <a:picLocks noChangeAspect="1" noChangeArrowheads="1"/>
          </p:cNvPicPr>
          <p:nvPr/>
        </p:nvPicPr>
        <p:blipFill>
          <a:blip r:embed="rId2" cstate="print"/>
          <a:srcRect/>
          <a:stretch>
            <a:fillRect/>
          </a:stretch>
        </p:blipFill>
        <p:spPr bwMode="auto">
          <a:xfrm>
            <a:off x="615950" y="304800"/>
            <a:ext cx="8832850" cy="5562600"/>
          </a:xfrm>
          <a:prstGeom prst="rect">
            <a:avLst/>
          </a:prstGeom>
          <a:noFill/>
          <a:ln w="9525">
            <a:noFill/>
            <a:miter lim="800000"/>
            <a:headEnd/>
            <a:tailEnd/>
          </a:ln>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217</a:t>
            </a:fld>
            <a:endParaRPr lang="en-US"/>
          </a:p>
        </p:txBody>
      </p:sp>
      <p:pic>
        <p:nvPicPr>
          <p:cNvPr id="17410" name="Picture 2"/>
          <p:cNvPicPr>
            <a:picLocks noChangeAspect="1" noChangeArrowheads="1"/>
          </p:cNvPicPr>
          <p:nvPr/>
        </p:nvPicPr>
        <p:blipFill>
          <a:blip r:embed="rId2" cstate="print"/>
          <a:srcRect/>
          <a:stretch>
            <a:fillRect/>
          </a:stretch>
        </p:blipFill>
        <p:spPr bwMode="auto">
          <a:xfrm>
            <a:off x="615950" y="228600"/>
            <a:ext cx="8909050" cy="5638800"/>
          </a:xfrm>
          <a:prstGeom prst="rect">
            <a:avLst/>
          </a:prstGeom>
          <a:noFill/>
          <a:ln w="9525">
            <a:noFill/>
            <a:miter lim="800000"/>
            <a:headEnd/>
            <a:tailEnd/>
          </a:ln>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4000" dirty="0"/>
              <a:t>محاضرة </a:t>
            </a:r>
            <a:r>
              <a:rPr lang="ar-SA" sz="4000" dirty="0" smtClean="0"/>
              <a:t>14</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4495800"/>
            <a:ext cx="7429500" cy="914400"/>
          </a:xfrm>
        </p:spPr>
        <p:txBody>
          <a:bodyPr/>
          <a:lstStyle/>
          <a:p>
            <a:pPr rtl="1" eaLnBrk="1" hangingPunct="1"/>
            <a:r>
              <a:rPr lang="ar-SA" sz="4000" b="1" dirty="0" smtClean="0"/>
              <a:t>المحددات و المصفوفـات</a:t>
            </a:r>
            <a:endParaRPr lang="en-US" sz="4000" b="1" dirty="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219</a:t>
            </a:fld>
            <a:endParaRPr lang="en-US" smtClean="0">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615950" y="0"/>
            <a:ext cx="867410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220</a:t>
            </a:fld>
            <a:endParaRPr lang="en-US" smtClean="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615950" y="0"/>
            <a:ext cx="867410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221</a:t>
            </a:fld>
            <a:endParaRPr lang="en-US" smtClean="0">
              <a:cs typeface="Arial"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615950" y="152400"/>
            <a:ext cx="8674100" cy="57150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222</a:t>
            </a:fld>
            <a:endParaRPr lang="en-US" smtClean="0">
              <a:cs typeface="Arial" pitchFamily="34" charset="0"/>
            </a:endParaRPr>
          </a:p>
        </p:txBody>
      </p:sp>
      <p:pic>
        <p:nvPicPr>
          <p:cNvPr id="4098" name="Picture 2"/>
          <p:cNvPicPr>
            <a:picLocks noChangeAspect="1" noChangeArrowheads="1"/>
          </p:cNvPicPr>
          <p:nvPr/>
        </p:nvPicPr>
        <p:blipFill>
          <a:blip r:embed="rId2" cstate="print"/>
          <a:srcRect/>
          <a:stretch>
            <a:fillRect/>
          </a:stretch>
        </p:blipFill>
        <p:spPr bwMode="auto">
          <a:xfrm>
            <a:off x="615950" y="228600"/>
            <a:ext cx="8674100" cy="56388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223</a:t>
            </a:fld>
            <a:endParaRPr lang="en-US" smtClean="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615950" y="152400"/>
            <a:ext cx="9290050" cy="57150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224</a:t>
            </a:fld>
            <a:endParaRPr lang="en-US" smtClean="0">
              <a:cs typeface="Arial"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615950" y="152400"/>
            <a:ext cx="9061450" cy="57150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225</a:t>
            </a:fld>
            <a:endParaRPr lang="en-US" smtClean="0">
              <a:cs typeface="Arial" pitchFamily="34" charset="0"/>
            </a:endParaRPr>
          </a:p>
        </p:txBody>
      </p:sp>
      <p:pic>
        <p:nvPicPr>
          <p:cNvPr id="7170" name="Picture 2"/>
          <p:cNvPicPr>
            <a:picLocks noChangeAspect="1" noChangeArrowheads="1"/>
          </p:cNvPicPr>
          <p:nvPr/>
        </p:nvPicPr>
        <p:blipFill>
          <a:blip r:embed="rId2" cstate="print"/>
          <a:srcRect/>
          <a:stretch>
            <a:fillRect/>
          </a:stretch>
        </p:blipFill>
        <p:spPr bwMode="auto">
          <a:xfrm>
            <a:off x="615950" y="228600"/>
            <a:ext cx="8909050" cy="56388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226</a:t>
            </a:fld>
            <a:endParaRPr lang="en-US" smtClean="0">
              <a:cs typeface="Arial"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615950" y="152400"/>
            <a:ext cx="9290050" cy="57150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227</a:t>
            </a:fld>
            <a:endParaRPr lang="en-US" smtClean="0">
              <a:cs typeface="Arial" pitchFamily="34" charset="0"/>
            </a:endParaRPr>
          </a:p>
        </p:txBody>
      </p:sp>
      <p:pic>
        <p:nvPicPr>
          <p:cNvPr id="9218" name="Picture 2"/>
          <p:cNvPicPr>
            <a:picLocks noChangeAspect="1" noChangeArrowheads="1"/>
          </p:cNvPicPr>
          <p:nvPr/>
        </p:nvPicPr>
        <p:blipFill>
          <a:blip r:embed="rId2" cstate="print"/>
          <a:srcRect/>
          <a:stretch>
            <a:fillRect/>
          </a:stretch>
        </p:blipFill>
        <p:spPr bwMode="auto">
          <a:xfrm>
            <a:off x="615950" y="152400"/>
            <a:ext cx="9137650" cy="57150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228</a:t>
            </a:fld>
            <a:endParaRPr lang="en-US" smtClean="0">
              <a:cs typeface="Arial" pitchFamily="34" charset="0"/>
            </a:endParaRPr>
          </a:p>
        </p:txBody>
      </p:sp>
      <p:pic>
        <p:nvPicPr>
          <p:cNvPr id="10242" name="Picture 2"/>
          <p:cNvPicPr>
            <a:picLocks noChangeAspect="1" noChangeArrowheads="1"/>
          </p:cNvPicPr>
          <p:nvPr/>
        </p:nvPicPr>
        <p:blipFill>
          <a:blip r:embed="rId2" cstate="print"/>
          <a:srcRect/>
          <a:stretch>
            <a:fillRect/>
          </a:stretch>
        </p:blipFill>
        <p:spPr bwMode="auto">
          <a:xfrm>
            <a:off x="615950" y="0"/>
            <a:ext cx="929005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229</a:t>
            </a:fld>
            <a:endParaRPr lang="en-US" smtClean="0">
              <a:cs typeface="Arial" pitchFamily="34" charset="0"/>
            </a:endParaRPr>
          </a:p>
        </p:txBody>
      </p:sp>
      <p:pic>
        <p:nvPicPr>
          <p:cNvPr id="11267" name="Picture 3"/>
          <p:cNvPicPr>
            <a:picLocks noChangeAspect="1" noChangeArrowheads="1"/>
          </p:cNvPicPr>
          <p:nvPr/>
        </p:nvPicPr>
        <p:blipFill>
          <a:blip r:embed="rId2" cstate="print"/>
          <a:srcRect/>
          <a:stretch>
            <a:fillRect/>
          </a:stretch>
        </p:blipFill>
        <p:spPr bwMode="auto">
          <a:xfrm>
            <a:off x="615950" y="0"/>
            <a:ext cx="898525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230</a:t>
            </a:fld>
            <a:endParaRPr lang="en-US" smtClean="0">
              <a:cs typeface="Arial" pitchFamily="34" charset="0"/>
            </a:endParaRPr>
          </a:p>
        </p:txBody>
      </p:sp>
      <p:pic>
        <p:nvPicPr>
          <p:cNvPr id="13314" name="Picture 2"/>
          <p:cNvPicPr>
            <a:picLocks noChangeAspect="1" noChangeArrowheads="1"/>
          </p:cNvPicPr>
          <p:nvPr/>
        </p:nvPicPr>
        <p:blipFill>
          <a:blip r:embed="rId2" cstate="print"/>
          <a:srcRect/>
          <a:stretch>
            <a:fillRect/>
          </a:stretch>
        </p:blipFill>
        <p:spPr bwMode="auto">
          <a:xfrm>
            <a:off x="615950" y="0"/>
            <a:ext cx="867410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231</a:t>
            </a:fld>
            <a:endParaRPr lang="en-US" smtClean="0">
              <a:cs typeface="Arial" pitchFamily="34" charset="0"/>
            </a:endParaRPr>
          </a:p>
        </p:txBody>
      </p:sp>
      <p:pic>
        <p:nvPicPr>
          <p:cNvPr id="14338" name="Picture 2"/>
          <p:cNvPicPr>
            <a:picLocks noChangeAspect="1" noChangeArrowheads="1"/>
          </p:cNvPicPr>
          <p:nvPr/>
        </p:nvPicPr>
        <p:blipFill>
          <a:blip r:embed="rId2" cstate="print"/>
          <a:srcRect/>
          <a:stretch>
            <a:fillRect/>
          </a:stretch>
        </p:blipFill>
        <p:spPr bwMode="auto">
          <a:xfrm>
            <a:off x="615950" y="0"/>
            <a:ext cx="9137650" cy="5867400"/>
          </a:xfrm>
          <a:prstGeom prst="rect">
            <a:avLst/>
          </a:prstGeom>
          <a:noFill/>
          <a:ln w="9525">
            <a:noFill/>
            <a:miter lim="800000"/>
            <a:headEnd/>
            <a:tailEnd/>
          </a:ln>
        </p:spPr>
      </p:pic>
    </p:spTree>
    <p:extLst>
      <p:ext uri="{BB962C8B-B14F-4D97-AF65-F5344CB8AC3E}">
        <p14:creationId xmlns="" xmlns:p14="http://schemas.microsoft.com/office/powerpoint/2010/main" val="916680694"/>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304800"/>
            <a:ext cx="8420100" cy="3298825"/>
          </a:xfrm>
        </p:spPr>
        <p:txBody>
          <a:bodyPr/>
          <a:lstStyle/>
          <a:p>
            <a:r>
              <a:rPr lang="ar-SA" sz="4000" b="1" u="sng" dirty="0" smtClean="0">
                <a:solidFill>
                  <a:srgbClr val="009900"/>
                </a:solidFill>
              </a:rPr>
              <a:t>خاتمــة</a:t>
            </a:r>
            <a:r>
              <a:rPr lang="ar-SA" sz="4000" dirty="0" smtClean="0"/>
              <a:t/>
            </a:r>
            <a:br>
              <a:rPr lang="ar-SA" sz="4000" dirty="0" smtClean="0"/>
            </a:br>
            <a:r>
              <a:rPr lang="ar-SA" sz="4000" dirty="0" smtClean="0"/>
              <a:t>دعواتي للجميع بالتوفيق</a:t>
            </a:r>
            <a:br>
              <a:rPr lang="ar-SA" sz="4000" dirty="0" smtClean="0"/>
            </a:br>
            <a:r>
              <a:rPr lang="ar-SA" sz="4000" dirty="0" smtClean="0"/>
              <a:t>والنجـــــــــــــــــاح</a:t>
            </a:r>
            <a:endParaRPr lang="en-US" sz="4000" b="1" dirty="0">
              <a:solidFill>
                <a:srgbClr val="4F81BD"/>
              </a:solidFill>
              <a:latin typeface="Arial" pitchFamily="34" charset="0"/>
              <a:ea typeface="+mn-ea"/>
              <a:cs typeface="Arial" pitchFamily="34" charset="0"/>
            </a:endParaRPr>
          </a:p>
        </p:txBody>
      </p:sp>
      <p:sp>
        <p:nvSpPr>
          <p:cNvPr id="6147" name="Subtitle 5"/>
          <p:cNvSpPr>
            <a:spLocks noGrp="1"/>
          </p:cNvSpPr>
          <p:nvPr>
            <p:ph type="subTitle" idx="1"/>
          </p:nvPr>
        </p:nvSpPr>
        <p:spPr>
          <a:xfrm>
            <a:off x="1333500" y="2971800"/>
            <a:ext cx="7429500" cy="2895600"/>
          </a:xfrm>
        </p:spPr>
        <p:txBody>
          <a:bodyPr/>
          <a:lstStyle/>
          <a:p>
            <a:pPr rtl="1" eaLnBrk="1" hangingPunct="1"/>
            <a:r>
              <a:rPr lang="ar-SA" sz="4000" b="1" u="sng" dirty="0" smtClean="0">
                <a:solidFill>
                  <a:srgbClr val="FF3300"/>
                </a:solidFill>
              </a:rPr>
              <a:t>التركيز على:</a:t>
            </a:r>
          </a:p>
          <a:p>
            <a:pPr rtl="1" eaLnBrk="1" hangingPunct="1">
              <a:buFont typeface="Wingdings" pitchFamily="2" charset="2"/>
              <a:buChar char="ü"/>
            </a:pPr>
            <a:r>
              <a:rPr lang="ar-SA" sz="4000" b="1" dirty="0" smtClean="0"/>
              <a:t> </a:t>
            </a:r>
            <a:r>
              <a:rPr lang="ar-SA" sz="4000" b="1" dirty="0" smtClean="0">
                <a:solidFill>
                  <a:srgbClr val="009900"/>
                </a:solidFill>
              </a:rPr>
              <a:t>المحتوي ( لكل محاضرة)</a:t>
            </a:r>
          </a:p>
          <a:p>
            <a:pPr rtl="1" eaLnBrk="1" hangingPunct="1">
              <a:buFont typeface="Wingdings" pitchFamily="2" charset="2"/>
              <a:buChar char="ü"/>
            </a:pPr>
            <a:r>
              <a:rPr lang="ar-SA" sz="4000" b="1" dirty="0" smtClean="0">
                <a:solidFill>
                  <a:srgbClr val="009900"/>
                </a:solidFill>
              </a:rPr>
              <a:t>النقاشات ( جميعها)</a:t>
            </a:r>
          </a:p>
          <a:p>
            <a:pPr rtl="1" eaLnBrk="1" hangingPunct="1">
              <a:buFont typeface="Wingdings" pitchFamily="2" charset="2"/>
              <a:buChar char="ü"/>
            </a:pPr>
            <a:r>
              <a:rPr lang="ar-SA" sz="4000" b="1" dirty="0" smtClean="0">
                <a:solidFill>
                  <a:srgbClr val="009900"/>
                </a:solidFill>
              </a:rPr>
              <a:t>الواجبات</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20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fade">
                                      <p:cBhvr>
                                        <p:cTn id="17" dur="20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fade">
                                      <p:cBhvr>
                                        <p:cTn id="22" dur="20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TotalTime>
  <Words>5060</Words>
  <Application>Microsoft Office PowerPoint</Application>
  <PresentationFormat>A4 Paper (210x297 mm)‎</PresentationFormat>
  <Paragraphs>1732</Paragraphs>
  <Slides>233</Slides>
  <Notes>0</Notes>
  <HiddenSlides>0</HiddenSlides>
  <MMClips>0</MMClips>
  <ScaleCrop>false</ScaleCrop>
  <HeadingPairs>
    <vt:vector size="6" baseType="variant">
      <vt:variant>
        <vt:lpstr>سمة</vt:lpstr>
      </vt:variant>
      <vt:variant>
        <vt:i4>1</vt:i4>
      </vt:variant>
      <vt:variant>
        <vt:lpstr>خوادم OLE مضمنة</vt:lpstr>
      </vt:variant>
      <vt:variant>
        <vt:i4>3</vt:i4>
      </vt:variant>
      <vt:variant>
        <vt:lpstr>عناوين الشرائح</vt:lpstr>
      </vt:variant>
      <vt:variant>
        <vt:i4>233</vt:i4>
      </vt:variant>
    </vt:vector>
  </HeadingPairs>
  <TitlesOfParts>
    <vt:vector size="237" baseType="lpstr">
      <vt:lpstr>Office Theme</vt:lpstr>
      <vt:lpstr>Document</vt:lpstr>
      <vt:lpstr>Equation</vt:lpstr>
      <vt:lpstr>معادلة</vt:lpstr>
      <vt:lpstr>الشريحة 1</vt:lpstr>
      <vt:lpstr>محــاضرة تمهيــدية</vt:lpstr>
      <vt:lpstr>مقدمة:</vt:lpstr>
      <vt:lpstr>محتــوى المقــــرر</vt:lpstr>
      <vt:lpstr>محتــوى المقــــرر</vt:lpstr>
      <vt:lpstr>المراجـــــع</vt:lpstr>
      <vt:lpstr>تــوزيع الدرجـــات</vt:lpstr>
      <vt:lpstr>تعليمــات و قواعد بخصوص الدراسة و الاختبار</vt:lpstr>
      <vt:lpstr>الإتصـــال بأستاذ المقرر</vt:lpstr>
      <vt:lpstr>المحاضرة الأولى</vt:lpstr>
      <vt:lpstr>عناصر المحاضرة</vt:lpstr>
      <vt:lpstr> انواع الأعداد</vt:lpstr>
      <vt:lpstr> انواع الأعداد</vt:lpstr>
      <vt:lpstr>الأعداد الطبيعٌيةٌ</vt:lpstr>
      <vt:lpstr>الأعداد الصحيحٌة السالبةٌ</vt:lpstr>
      <vt:lpstr> الأعداد الصحيحٌة السالبة</vt:lpstr>
      <vt:lpstr>الأعداد غيرالصحيحٌة</vt:lpstr>
      <vt:lpstr> القيمٌة المطلقة</vt:lpstr>
      <vt:lpstr> مثال:</vt:lpstr>
      <vt:lpstr> العملياٌت الجبرية</vt:lpstr>
      <vt:lpstr> جمع المقادير الجبرية</vt:lpstr>
      <vt:lpstr>الشريحة 22</vt:lpstr>
      <vt:lpstr> جمع المقادير الجبرية</vt:lpstr>
      <vt:lpstr> طرح المقادير الجبرية</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المحاضرة الثانية</vt:lpstr>
      <vt:lpstr>حل تمارين جمع المقادير الجبرية</vt:lpstr>
      <vt:lpstr>حل تمارين جمع المقادير الجبرية</vt:lpstr>
      <vt:lpstr>تمارين </vt:lpstr>
      <vt:lpstr>حل تمارين جمع المقادير الجبرية </vt:lpstr>
      <vt:lpstr>ضرب المقادير الجبرية</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المحاضرة الثالثة </vt:lpstr>
      <vt:lpstr>حل المعادلات الخطية</vt:lpstr>
      <vt:lpstr>اولا - المعادلات الخطية فى مجهول واحد</vt:lpstr>
      <vt:lpstr>الشريحة 63</vt:lpstr>
      <vt:lpstr>الشريحة 64</vt:lpstr>
      <vt:lpstr>الشريحة 65</vt:lpstr>
      <vt:lpstr>الشريحة 66</vt:lpstr>
      <vt:lpstr>الشريحة 67</vt:lpstr>
      <vt:lpstr>ثانيا- حل المعادلات الخطية فى مجهولين</vt:lpstr>
      <vt:lpstr>الشريحة 69</vt:lpstr>
      <vt:lpstr>ثانيا- حل المعادلات الخطية فى مجهولين</vt:lpstr>
      <vt:lpstr>الشريحة 71</vt:lpstr>
      <vt:lpstr>تمارين</vt:lpstr>
      <vt:lpstr>تمارين</vt:lpstr>
      <vt:lpstr>المحاضرة الرابعـــة</vt:lpstr>
      <vt:lpstr>حل مسائل البرمجة الخطية</vt:lpstr>
      <vt:lpstr>خصائص معالجة مشاكل البرمجة الخطية</vt:lpstr>
      <vt:lpstr>يتبع</vt:lpstr>
      <vt:lpstr>طريقة الرسم البياني</vt:lpstr>
      <vt:lpstr>يتبع</vt:lpstr>
      <vt:lpstr>حالات خاصة في البرمجة الخطية</vt:lpstr>
      <vt:lpstr> خطوات طريقة الرسم البياني  </vt:lpstr>
      <vt:lpstr>يتبع</vt:lpstr>
      <vt:lpstr>مثـــال معرض الهفوف للرفــوف</vt:lpstr>
      <vt:lpstr>الشريحة 84</vt:lpstr>
      <vt:lpstr>الشريحة 85</vt:lpstr>
      <vt:lpstr>الشريحة 86</vt:lpstr>
      <vt:lpstr>الشكل العام للمســألة</vt:lpstr>
      <vt:lpstr>الشريحة 88</vt:lpstr>
      <vt:lpstr>الشريحة 89</vt:lpstr>
      <vt:lpstr>الشريحة 90</vt:lpstr>
      <vt:lpstr>الشريحة 91</vt:lpstr>
      <vt:lpstr>المحاضرة الخـامســة</vt:lpstr>
      <vt:lpstr>مثــــال 1 على الرسم البيــاني</vt:lpstr>
      <vt:lpstr>مثــــال 2 على الرسم البيــاني</vt:lpstr>
      <vt:lpstr>6المحاضرة </vt:lpstr>
      <vt:lpstr>حل المعادلات من الدرجة الثانية فى مجهول واحد</vt:lpstr>
      <vt:lpstr>الشريحة 97</vt:lpstr>
      <vt:lpstr>الشريحة 98</vt:lpstr>
      <vt:lpstr>الشريحة 99</vt:lpstr>
      <vt:lpstr>الشريحة 100</vt:lpstr>
      <vt:lpstr>مثال:</vt:lpstr>
      <vt:lpstr>تمارين</vt:lpstr>
      <vt:lpstr>تطبيقات تجارية واقتصادية</vt:lpstr>
      <vt:lpstr>الشريحة 104</vt:lpstr>
      <vt:lpstr>الشريحة 105</vt:lpstr>
      <vt:lpstr>7المحاضرة </vt:lpstr>
      <vt:lpstr>الأسس</vt:lpstr>
      <vt:lpstr>الشريحة 108</vt:lpstr>
      <vt:lpstr>الشريحة 109</vt:lpstr>
      <vt:lpstr>الشريحة 110</vt:lpstr>
      <vt:lpstr>الشريحة 111</vt:lpstr>
      <vt:lpstr>الشريحة 112</vt:lpstr>
      <vt:lpstr>تمارين</vt:lpstr>
      <vt:lpstr>الشريحة 114</vt:lpstr>
      <vt:lpstr>الشريحة 115</vt:lpstr>
      <vt:lpstr>تمارين</vt:lpstr>
      <vt:lpstr>تمارين</vt:lpstr>
      <vt:lpstr>اللوغاريتمات</vt:lpstr>
      <vt:lpstr>الشريحة 119</vt:lpstr>
      <vt:lpstr>الشريحة 120</vt:lpstr>
      <vt:lpstr>الشريحة 121</vt:lpstr>
      <vt:lpstr>الشريحة 122</vt:lpstr>
      <vt:lpstr>تمارين</vt:lpstr>
      <vt:lpstr>تمارين</vt:lpstr>
      <vt:lpstr>قوانين اللوغاريتمات</vt:lpstr>
      <vt:lpstr>قوانين اللوغاريتمات</vt:lpstr>
      <vt:lpstr>قوانين اللوغاريتمات</vt:lpstr>
      <vt:lpstr>الشريحة 128</vt:lpstr>
      <vt:lpstr>الشريحة 129</vt:lpstr>
      <vt:lpstr>تمارين</vt:lpstr>
      <vt:lpstr>8المحاضرة </vt:lpstr>
      <vt:lpstr>التباديل</vt:lpstr>
      <vt:lpstr>الشريحة 133</vt:lpstr>
      <vt:lpstr>الشريحة 134</vt:lpstr>
      <vt:lpstr>الشريحة 135</vt:lpstr>
      <vt:lpstr>الشريحة 136</vt:lpstr>
      <vt:lpstr>الشريحة 137</vt:lpstr>
      <vt:lpstr>الشريحة 138</vt:lpstr>
      <vt:lpstr>التوافيق</vt:lpstr>
      <vt:lpstr>الشريحة 140</vt:lpstr>
      <vt:lpstr>الشريحة 141</vt:lpstr>
      <vt:lpstr>هام جد ا</vt:lpstr>
      <vt:lpstr>الشريحة 143</vt:lpstr>
      <vt:lpstr>الشريحة 144</vt:lpstr>
      <vt:lpstr>تمارين</vt:lpstr>
      <vt:lpstr>تمارين</vt:lpstr>
      <vt:lpstr>المحاضرة 9</vt:lpstr>
      <vt:lpstr>الشريحة 148</vt:lpstr>
      <vt:lpstr>الشريحة 149</vt:lpstr>
      <vt:lpstr>نظرية ذات الحدين</vt:lpstr>
      <vt:lpstr>الشريحة 151</vt:lpstr>
      <vt:lpstr>نظرية ذات الحدين</vt:lpstr>
      <vt:lpstr>مثال</vt:lpstr>
      <vt:lpstr>مثال</vt:lpstr>
      <vt:lpstr>الحد الأوسط</vt:lpstr>
      <vt:lpstr>الحد الأوسط</vt:lpstr>
      <vt:lpstr>تمارين</vt:lpstr>
      <vt:lpstr>المحاضرة  10</vt:lpstr>
      <vt:lpstr>الدالة الاسية:</vt:lpstr>
      <vt:lpstr>الدالة اللوغاريتمية:</vt:lpstr>
      <vt:lpstr>اللوغاريتمات الطبيعية واللوغاريتمات الاعتيادية:</vt:lpstr>
      <vt:lpstr>تابع: الدالة اللوغاريتمية:</vt:lpstr>
      <vt:lpstr>الدوال المثلثية:</vt:lpstr>
      <vt:lpstr>الدوال النسبية:</vt:lpstr>
      <vt:lpstr>الدوال الصريحة والدوال الضمنية:</vt:lpstr>
      <vt:lpstr>الدوال الصريحة والدوال الضمنية:</vt:lpstr>
      <vt:lpstr>الدوال الزوجية والدوال الفردية:</vt:lpstr>
      <vt:lpstr>تابع : الدوال الزوجية والفردية:</vt:lpstr>
      <vt:lpstr>تابع : الدوال الزوجية والفردية:</vt:lpstr>
      <vt:lpstr>تطبيقات اقتصادية:</vt:lpstr>
      <vt:lpstr>تابع : تطبيقات اقتصادية:</vt:lpstr>
      <vt:lpstr>تمارين:</vt:lpstr>
      <vt:lpstr>تمارين:</vt:lpstr>
      <vt:lpstr>المحاضرة 11</vt:lpstr>
      <vt:lpstr>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تابع: الاشتقاق:</vt:lpstr>
      <vt:lpstr>تمارين</vt:lpstr>
      <vt:lpstr>تمارين</vt:lpstr>
      <vt:lpstr>تمارين</vt:lpstr>
      <vt:lpstr>تمارين</vt:lpstr>
      <vt:lpstr>المحاضرة الثانية عشرة </vt:lpstr>
      <vt:lpstr>التكامل:</vt:lpstr>
      <vt:lpstr>تابع: التكامل:</vt:lpstr>
      <vt:lpstr>تابع: التكامل:</vt:lpstr>
      <vt:lpstr>تابع: التكامل:</vt:lpstr>
      <vt:lpstr>تابع: التكامل:</vt:lpstr>
      <vt:lpstr>تابع: التكامل:</vt:lpstr>
      <vt:lpstr>المحاضرة 13</vt:lpstr>
      <vt:lpstr>الشريحة 202</vt:lpstr>
      <vt:lpstr>الشريحة 203</vt:lpstr>
      <vt:lpstr>الشريحة 204</vt:lpstr>
      <vt:lpstr>الشريحة 205</vt:lpstr>
      <vt:lpstr>الشريحة 206</vt:lpstr>
      <vt:lpstr>الشريحة 207</vt:lpstr>
      <vt:lpstr>الشريحة 208</vt:lpstr>
      <vt:lpstr>الشريحة 209</vt:lpstr>
      <vt:lpstr>الشريحة 210</vt:lpstr>
      <vt:lpstr>الشريحة 211</vt:lpstr>
      <vt:lpstr>الشريحة 212</vt:lpstr>
      <vt:lpstr>الشريحة 213</vt:lpstr>
      <vt:lpstr>الشريحة 214</vt:lpstr>
      <vt:lpstr>الشريحة 215</vt:lpstr>
      <vt:lpstr>الشريحة 216</vt:lpstr>
      <vt:lpstr>الشريحة 217</vt:lpstr>
      <vt:lpstr>محاضرة 14</vt:lpstr>
      <vt:lpstr>الشريحة 219</vt:lpstr>
      <vt:lpstr>الشريحة 220</vt:lpstr>
      <vt:lpstr>الشريحة 221</vt:lpstr>
      <vt:lpstr>الشريحة 222</vt:lpstr>
      <vt:lpstr>الشريحة 223</vt:lpstr>
      <vt:lpstr>الشريحة 224</vt:lpstr>
      <vt:lpstr>الشريحة 225</vt:lpstr>
      <vt:lpstr>الشريحة 226</vt:lpstr>
      <vt:lpstr>الشريحة 227</vt:lpstr>
      <vt:lpstr>الشريحة 228</vt:lpstr>
      <vt:lpstr>الشريحة 229</vt:lpstr>
      <vt:lpstr>الشريحة 230</vt:lpstr>
      <vt:lpstr>الشريحة 231</vt:lpstr>
      <vt:lpstr>خاتمــة دعواتي للجميع بالتوفيق والنجـــــــــــــــــاح</vt:lpstr>
      <vt:lpstr>الشريحة 233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MM</dc:creator>
  <cp:lastModifiedBy>win 7</cp:lastModifiedBy>
  <cp:revision>103</cp:revision>
  <dcterms:created xsi:type="dcterms:W3CDTF">2009-10-14T19:14:34Z</dcterms:created>
  <dcterms:modified xsi:type="dcterms:W3CDTF">2013-11-23T19:12:19Z</dcterms:modified>
</cp:coreProperties>
</file>