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s/slide120.xml" ContentType="application/vnd.openxmlformats-officedocument.presentationml.slide+xml"/>
  <Override PartName="/ppt/slides/slide218.xml" ContentType="application/vnd.openxmlformats-officedocument.presentationml.slide+xml"/>
  <Override PartName="/ppt/slides/slide265.xml" ContentType="application/vnd.openxmlformats-officedocument.presentationml.slide+xml"/>
  <Override PartName="/ppt/diagrams/colors11.xml" ContentType="application/vnd.openxmlformats-officedocument.drawingml.diagramColors+xml"/>
  <Override PartName="/ppt/diagrams/data24.xml" ContentType="application/vnd.openxmlformats-officedocument.drawingml.diagramData+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quickStyle28.xml" ContentType="application/vnd.openxmlformats-officedocument.drawingml.diagramStyle+xml"/>
  <Override PartName="/ppt/diagrams/drawing29.xml" ContentType="application/vnd.ms-office.drawingml.diagramDrawing+xml"/>
  <Default Extension="xml" ContentType="application/xml"/>
  <Override PartName="/ppt/slides/slide50.xml" ContentType="application/vnd.openxmlformats-officedocument.presentationml.slide+xml"/>
  <Override PartName="/ppt/slides/slide243.xml" ContentType="application/vnd.openxmlformats-officedocument.presentationml.slide+xml"/>
  <Override PartName="/ppt/slides/slide290.xml" ContentType="application/vnd.openxmlformats-officedocument.presentationml.slide+xml"/>
  <Override PartName="/ppt/notesSlides/notesSlide16.xml" ContentType="application/vnd.openxmlformats-officedocument.presentationml.notesSlide+xml"/>
  <Override PartName="/ppt/slides/slide221.xml" ContentType="application/vnd.openxmlformats-officedocument.presentationml.slide+xml"/>
  <Override PartName="/ppt/diagrams/layout17.xml" ContentType="application/vnd.openxmlformats-officedocument.drawingml.diagramLayout+xml"/>
  <Override PartName="/ppt/slides/slide158.xml" ContentType="application/vnd.openxmlformats-officedocument.presentationml.slide+xml"/>
  <Override PartName="/ppt/diagrams/quickStyle31.xml" ContentType="application/vnd.openxmlformats-officedocument.drawingml.diagramStyle+xml"/>
  <Override PartName="/ppt/diagrams/drawing32.xml" ContentType="application/vnd.ms-office.drawingml.diagramDrawing+xml"/>
  <Override PartName="/ppt/slides/slide136.xml" ContentType="application/vnd.openxmlformats-officedocument.presentationml.slide+xml"/>
  <Override PartName="/ppt/slides/slide183.xml" ContentType="application/vnd.openxmlformats-officedocument.presentationml.slide+xml"/>
  <Override PartName="/ppt/diagrams/data2.xml" ContentType="application/vnd.openxmlformats-officedocument.drawingml.diagramData+xml"/>
  <Override PartName="/ppt/notesSlides/notesSlide7.xml" ContentType="application/vnd.openxmlformats-officedocument.presentationml.notesSlide+xml"/>
  <Override PartName="/ppt/diagrams/colors27.xml" ContentType="application/vnd.openxmlformats-officedocument.drawingml.diagramColors+xml"/>
  <Override PartName="/ppt/slides/slide88.xml" ContentType="application/vnd.openxmlformats-officedocument.presentationml.slide+xml"/>
  <Override PartName="/ppt/slides/slide259.xml" ContentType="application/vnd.openxmlformats-officedocument.presentationml.slide+xml"/>
  <Override PartName="/ppt/diagrams/colors4.xml" ContentType="application/vnd.openxmlformats-officedocument.drawingml.diagramColors+xml"/>
  <Override PartName="/ppt/diagrams/drawing10.xml" ContentType="application/vnd.ms-office.drawingml.diagramDrawing+xml"/>
  <Override PartName="/ppt/diagrams/data18.xml" ContentType="application/vnd.openxmlformats-officedocument.drawingml.diagramData+xml"/>
  <Override PartName="/ppt/slides/slide19.xml" ContentType="application/vnd.openxmlformats-officedocument.presentationml.slide+xml"/>
  <Override PartName="/ppt/slides/slide66.xml" ContentType="application/vnd.openxmlformats-officedocument.presentationml.slide+xml"/>
  <Override PartName="/ppt/slides/slide114.xml" ContentType="application/vnd.openxmlformats-officedocument.presentationml.slide+xml"/>
  <Override PartName="/ppt/slides/slide161.xml" ContentType="application/vnd.openxmlformats-officedocument.presentationml.slide+xml"/>
  <Override PartName="/ppt/slides/slide300.xml" ContentType="application/vnd.openxmlformats-officedocument.presentationml.slide+xml"/>
  <Default Extension="png" ContentType="image/png"/>
  <Override PartName="/ppt/diagrams/layout20.xml" ContentType="application/vnd.openxmlformats-officedocument.drawingml.diagramLayout+xml"/>
  <Override PartName="/ppt/slides/slide237.xml" ContentType="application/vnd.openxmlformats-officedocument.presentationml.slide+xml"/>
  <Override PartName="/ppt/slides/slide284.xml" ContentType="application/vnd.openxmlformats-officedocument.presentationml.slide+xml"/>
  <Override PartName="/ppt/slideLayouts/slideLayout18.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colors30.xml" ContentType="application/vnd.openxmlformats-officedocument.drawingml.diagramColors+xml"/>
  <Override PartName="/ppt/slides/slide44.xml" ContentType="application/vnd.openxmlformats-officedocument.presentationml.slide+xml"/>
  <Override PartName="/ppt/slides/slide91.xml" ContentType="application/vnd.openxmlformats-officedocument.presentationml.slide+xml"/>
  <Override PartName="/ppt/slides/slide215.xml" ContentType="application/vnd.openxmlformats-officedocument.presentationml.slide+xml"/>
  <Override PartName="/ppt/slides/slide262.xml" ContentType="application/vnd.openxmlformats-officedocument.presentationml.slide+xml"/>
  <Override PartName="/ppt/diagrams/data21.xml" ContentType="application/vnd.openxmlformats-officedocument.drawingml.diagramData+xml"/>
  <Override PartName="/ppt/slides/slide22.xml" ContentType="application/vnd.openxmlformats-officedocument.presentationml.slide+xml"/>
  <Override PartName="/ppt/slides/slide199.xml" ContentType="application/vnd.openxmlformats-officedocument.presentationml.slide+xml"/>
  <Override PartName="/ppt/diagrams/layout6.xml" ContentType="application/vnd.openxmlformats-officedocument.drawingml.diagramLayout+xml"/>
  <Override PartName="/ppt/slides/slide240.xml" ContentType="application/vnd.openxmlformats-officedocument.presentationml.slide+xml"/>
  <Override PartName="/ppt/slideLayouts/slideLayout21.xml" ContentType="application/vnd.openxmlformats-officedocument.presentationml.slideLayout+xml"/>
  <Override PartName="/ppt/diagrams/quickStyle25.xml" ContentType="application/vnd.openxmlformats-officedocument.drawingml.diagramStyle+xml"/>
  <Override PartName="/ppt/diagrams/drawing26.xml" ContentType="application/vnd.ms-office.drawingml.diagramDrawing+xml"/>
  <Override PartName="/ppt/notesSlides/notesSlide13.xml" ContentType="application/vnd.openxmlformats-officedocument.presentationml.notesSlide+xml"/>
  <Override PartName="/ppt/diagrams/layout36.xml" ContentType="application/vnd.openxmlformats-officedocument.drawingml.diagramLayout+xml"/>
  <Override PartName="/ppt/slides/slide177.xml" ContentType="application/vnd.openxmlformats-officedocument.presentationml.slide+xml"/>
  <Override PartName="/ppt/slides/slide316.xml" ContentType="application/vnd.openxmlformats-officedocument.presentationml.slide+xml"/>
  <Override PartName="/ppt/diagrams/drawing8.xml" ContentType="application/vnd.ms-office.drawingml.diagramDrawing+xml"/>
  <Override PartName="/ppt/slides/slide108.xml" ContentType="application/vnd.openxmlformats-officedocument.presentationml.slide+xml"/>
  <Override PartName="/ppt/slides/slide155.xml" ContentType="application/vnd.openxmlformats-officedocument.presentationml.slide+xml"/>
  <Override PartName="/ppt/diagrams/layout14.xml" ContentType="application/vnd.openxmlformats-officedocument.drawingml.diagramLayout+xml"/>
  <Override PartName="/ppt/slides/slide278.xml" ContentType="application/vnd.openxmlformats-officedocument.presentationml.slide+xml"/>
  <Override PartName="/ppt/notesSlides/notesSlide4.xml" ContentType="application/vnd.openxmlformats-officedocument.presentationml.notesSlide+xml"/>
  <Override PartName="/ppt/diagrams/colors24.xml" ContentType="application/vnd.openxmlformats-officedocument.drawingml.diagramColors+xml"/>
  <Override PartName="/ppt/diagrams/data37.xml" ContentType="application/vnd.openxmlformats-officedocument.drawingml.diagramData+xml"/>
  <Override PartName="/ppt/slides/slide38.xml" ContentType="application/vnd.openxmlformats-officedocument.presentationml.slide+xml"/>
  <Override PartName="/ppt/slides/slide85.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diagrams/colors1.xml" ContentType="application/vnd.openxmlformats-officedocument.drawingml.diagramColors+xml"/>
  <Override PartName="/ppt/slides/slide111.xml" ContentType="application/vnd.openxmlformats-officedocument.presentationml.slide+xml"/>
  <Override PartName="/ppt/slides/slide209.xml" ContentType="application/vnd.openxmlformats-officedocument.presentationml.slide+xml"/>
  <Override PartName="/ppt/slides/slide256.xml" ContentType="application/vnd.openxmlformats-officedocument.presentationml.slide+xml"/>
  <Override PartName="/ppt/diagrams/data15.xml" ContentType="application/vnd.openxmlformats-officedocument.drawingml.diagramData+xml"/>
  <Override PartName="/ppt/slides/slide16.xml" ContentType="application/vnd.openxmlformats-officedocument.presentationml.slide+xml"/>
  <Override PartName="/ppt/slides/slide63.xml" ContentType="application/vnd.openxmlformats-officedocument.presentationml.slide+xml"/>
  <Override PartName="/ppt/slides/slide234.xml" ContentType="application/vnd.openxmlformats-officedocument.presentationml.slide+xml"/>
  <Override PartName="/ppt/slides/slide281.xml" ContentType="application/vnd.openxmlformats-officedocument.presentationml.slide+xml"/>
  <Override PartName="/ppt/slideLayouts/slideLayout15.xml" ContentType="application/vnd.openxmlformats-officedocument.presentationml.slideLayout+xml"/>
  <Override PartName="/ppt/diagrams/quickStyle19.xml" ContentType="application/vnd.openxmlformats-officedocument.drawingml.diagramStyle+xml"/>
  <Override PartName="/ppt/slides/slide41.xml" ContentType="application/vnd.openxmlformats-officedocument.presentationml.slide+xml"/>
  <Override PartName="/ppt/slides/slide149.xml" ContentType="application/vnd.openxmlformats-officedocument.presentationml.slide+xml"/>
  <Override PartName="/ppt/slides/slide196.xml" ContentType="application/vnd.openxmlformats-officedocument.presentationml.slide+xml"/>
  <Override PartName="/ppt/slides/slide212.xml" ContentType="application/vnd.openxmlformats-officedocument.presentationml.slide+xml"/>
  <Override PartName="/ppt/diagrams/layout3.xml" ContentType="application/vnd.openxmlformats-officedocument.drawingml.diagramLayout+xml"/>
  <Override PartName="/ppt/diagrams/quickStyle22.xml" ContentType="application/vnd.openxmlformats-officedocument.drawingml.diagramStyle+xml"/>
  <Override PartName="/ppt/diagrams/drawing23.xml" ContentType="application/vnd.ms-office.drawingml.diagramDrawing+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diagrams/colors18.xml" ContentType="application/vnd.openxmlformats-officedocument.drawingml.diagramColors+xml"/>
  <Override PartName="/ppt/notesSlides/notesSlide10.xml" ContentType="application/vnd.openxmlformats-officedocument.presentationml.notesSlide+xml"/>
  <Override PartName="/ppt/diagrams/layout33.xml" ContentType="application/vnd.openxmlformats-officedocument.drawingml.diagramLayout+xml"/>
  <Override PartName="/ppt/slides/slide7.xml" ContentType="application/vnd.openxmlformats-officedocument.presentationml.slide+xml"/>
  <Override PartName="/ppt/slides/slide297.xml" ContentType="application/vnd.openxmlformats-officedocument.presentationml.slide+xml"/>
  <Override PartName="/ppt/slides/slide313.xml" ContentType="application/vnd.openxmlformats-officedocument.presentationml.slide+xml"/>
  <Override PartName="/ppt/slideLayouts/slideLayout9.xml" ContentType="application/vnd.openxmlformats-officedocument.presentationml.slideLayout+xml"/>
  <Override PartName="/ppt/diagrams/drawing5.xml" ContentType="application/vnd.ms-office.drawingml.diagramDrawing+xml"/>
  <Override PartName="/ppt/diagrams/layout11.xml" ContentType="application/vnd.openxmlformats-officedocument.drawingml.diagramLayout+xml"/>
  <Override PartName="/ppt/slideMasters/slideMaster2.xml" ContentType="application/vnd.openxmlformats-officedocument.presentationml.slideMaster+xml"/>
  <Override PartName="/ppt/slides/slide57.xml" ContentType="application/vnd.openxmlformats-officedocument.presentationml.slide+xml"/>
  <Override PartName="/ppt/slides/slide105.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diagrams/data34.xml" ContentType="application/vnd.openxmlformats-officedocument.drawingml.diagramData+xml"/>
  <Override PartName="/ppt/slides/slide130.xml" ContentType="application/vnd.openxmlformats-officedocument.presentationml.slide+xml"/>
  <Override PartName="/ppt/slides/slide228.xml" ContentType="application/vnd.openxmlformats-officedocument.presentationml.slide+xml"/>
  <Override PartName="/ppt/slides/slide275.xml" ContentType="application/vnd.openxmlformats-officedocument.presentationml.slide+xml"/>
  <Override PartName="/ppt/diagrams/colors21.xml" ContentType="application/vnd.openxmlformats-officedocument.drawingml.diagramColors+xml"/>
  <Override PartName="/ppt/slides/slide35.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slides/slide253.xml" ContentType="application/vnd.openxmlformats-officedocument.presentationml.slide+xml"/>
  <Override PartName="/ppt/diagrams/data12.xml" ContentType="application/vnd.openxmlformats-officedocument.drawingml.diagramData+xml"/>
  <Override PartName="/ppt/slides/slide13.xml" ContentType="application/vnd.openxmlformats-officedocument.presentationml.slide+xml"/>
  <Override PartName="/ppt/slides/slide60.xml" ContentType="application/vnd.openxmlformats-officedocument.presentationml.slide+xml"/>
  <Override PartName="/ppt/diagrams/data9.xml" ContentType="application/vnd.openxmlformats-officedocument.drawingml.diagramData+xml"/>
  <Override PartName="/ppt/diagrams/quickStyle16.xml" ContentType="application/vnd.openxmlformats-officedocument.drawingml.diagramStyle+xml"/>
  <Override PartName="/ppt/diagrams/drawing17.xml" ContentType="application/vnd.ms-office.drawingml.diagramDrawing+xml"/>
  <Override PartName="/ppt/slides/slide168.xml" ContentType="application/vnd.openxmlformats-officedocument.presentationml.slide+xml"/>
  <Override PartName="/ppt/slides/slide231.xml" ContentType="application/vnd.openxmlformats-officedocument.presentationml.slide+xml"/>
  <Override PartName="/ppt/slideLayouts/slideLayout12.xml" ContentType="application/vnd.openxmlformats-officedocument.presentationml.slideLayout+xml"/>
  <Override PartName="/ppt/diagrams/layout27.xml" ContentType="application/vnd.openxmlformats-officedocument.drawingml.diagramLayout+xml"/>
  <Override PartName="/ppt/slides/slide307.xml" ContentType="application/vnd.openxmlformats-officedocument.presentationml.slide+xml"/>
  <Override PartName="/ppt/diagrams/colors37.xml" ContentType="application/vnd.openxmlformats-officedocument.drawingml.diagramColors+xml"/>
  <Override PartName="/ppt/slides/slide98.xml" ContentType="application/vnd.openxmlformats-officedocument.presentationml.slide+xml"/>
  <Override PartName="/ppt/slides/slide146.xml" ContentType="application/vnd.openxmlformats-officedocument.presentationml.slide+xml"/>
  <Override PartName="/ppt/slides/slide193.xml" ContentType="application/vnd.openxmlformats-officedocument.presentationml.slide+xml"/>
  <Override PartName="/ppt/diagrams/drawing20.xml" ContentType="application/vnd.ms-office.drawingml.diagramDrawing+xml"/>
  <Override PartName="/ppt/notesSlides/notesSlide6.xml" ContentType="application/vnd.openxmlformats-officedocument.presentationml.notesSlide+xml"/>
  <Override PartName="/ppt/diagrams/colors26.xml" ContentType="application/vnd.openxmlformats-officedocument.drawingml.diagramColors+xml"/>
  <Override PartName="/ppt/diagrams/quickStyle30.xml" ContentType="application/vnd.openxmlformats-officedocument.drawingml.diagramStyle+xml"/>
  <Override PartName="/ppt/diagrams/drawing31.xml" ContentType="application/vnd.ms-office.drawingml.diagramDrawing+xml"/>
  <Override PartName="/ppt/slides/slide87.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slides/slide269.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colors15.xml" ContentType="application/vnd.openxmlformats-officedocument.drawingml.diagramColors+xml"/>
  <Override PartName="/ppt/diagrams/data28.xml" ContentType="application/vnd.openxmlformats-officedocument.drawingml.diagramData+xml"/>
  <Override PartName="/ppt/diagrams/layout30.xml" ContentType="application/vnd.openxmlformats-officedocument.drawingml.diagramLayout+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slides/slide258.xml" ContentType="application/vnd.openxmlformats-officedocument.presentationml.slide+xml"/>
  <Override PartName="/ppt/slides/slide310.xml" ContentType="application/vnd.openxmlformats-officedocument.presentationml.slide+xml"/>
  <Override PartName="/ppt/diagrams/drawing2.xml" ContentType="application/vnd.ms-office.drawingml.diagramDrawing+xml"/>
  <Override PartName="/ppt/diagrams/data17.xml" ContentType="application/vnd.openxmlformats-officedocument.drawingml.diagramData+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s/slide236.xml" ContentType="application/vnd.openxmlformats-officedocument.presentationml.slide+xml"/>
  <Override PartName="/ppt/slides/slide247.xml" ContentType="application/vnd.openxmlformats-officedocument.presentationml.slide+xml"/>
  <Override PartName="/ppt/slides/slide283.xml" ContentType="application/vnd.openxmlformats-officedocument.presentationml.slide+xml"/>
  <Override PartName="/ppt/slides/slide29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diagrams/quickStyle2.xml" ContentType="application/vnd.openxmlformats-officedocument.drawingml.diagramStyle+xml"/>
  <Override PartName="/ppt/slides/slide43.xml" ContentType="application/vnd.openxmlformats-officedocument.presentationml.slide+xml"/>
  <Override PartName="/ppt/slides/slide90.xml" ContentType="application/vnd.openxmlformats-officedocument.presentationml.slide+xml"/>
  <Override PartName="/ppt/slides/slide225.xml" ContentType="application/vnd.openxmlformats-officedocument.presentationml.slide+xml"/>
  <Override PartName="/ppt/slides/slide272.xml" ContentType="application/vnd.openxmlformats-officedocument.presentationml.slide+xml"/>
  <Override PartName="/ppt/theme/theme1.xml" ContentType="application/vnd.openxmlformats-officedocument.theme+xml"/>
  <Override PartName="/ppt/diagrams/data31.xml" ContentType="application/vnd.openxmlformats-officedocument.drawingml.diagramData+xml"/>
  <Override PartName="/ppt/slides/slide32.xml" ContentType="application/vnd.openxmlformats-officedocument.presentationml.slide+xml"/>
  <Override PartName="/ppt/slides/slide214.xml" ContentType="application/vnd.openxmlformats-officedocument.presentationml.slide+xml"/>
  <Override PartName="/ppt/slides/slide261.xml" ContentType="application/vnd.openxmlformats-officedocument.presentationml.slide+xml"/>
  <Override PartName="/ppt/diagrams/data20.xml" ContentType="application/vnd.openxmlformats-officedocument.drawingml.diagramData+xml"/>
  <Override PartName="/ppt/diagrams/quickStyle35.xml" ContentType="application/vnd.openxmlformats-officedocument.drawingml.diagramStyle+xml"/>
  <Override PartName="/ppt/diagrams/drawing36.xml" ContentType="application/vnd.ms-office.drawingml.diagramDrawing+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slides/slide203.xml" ContentType="application/vnd.openxmlformats-officedocument.presentationml.slide+xml"/>
  <Override PartName="/ppt/slides/slide250.xml" ContentType="application/vnd.openxmlformats-officedocument.presentationml.slide+xml"/>
  <Override PartName="/ppt/slideLayouts/slideLayout20.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quickStyle24.xml" ContentType="application/vnd.openxmlformats-officedocument.drawingml.diagramStyle+xml"/>
  <Override PartName="/ppt/diagrams/drawing25.xml" ContentType="application/vnd.ms-office.drawingml.diagramDrawing+xml"/>
  <Override PartName="/ppt/slides/slide129.xml" ContentType="application/vnd.openxmlformats-officedocument.presentationml.slide+xml"/>
  <Override PartName="/ppt/slides/slide176.xml" ContentType="application/vnd.openxmlformats-officedocument.presentationml.slide+xml"/>
  <Override PartName="/ppt/diagrams/colors8.xml" ContentType="application/vnd.openxmlformats-officedocument.drawingml.diagramColors+xml"/>
  <Override PartName="/ppt/diagrams/quickStyle13.xml" ContentType="application/vnd.openxmlformats-officedocument.drawingml.diagramStyle+xml"/>
  <Override PartName="/ppt/diagrams/drawing14.xml" ContentType="application/vnd.ms-office.drawingml.diagramDrawing+xml"/>
  <Override PartName="/ppt/notesSlides/notesSlide12.xml" ContentType="application/vnd.openxmlformats-officedocument.presentationml.notesSlide+xml"/>
  <Override PartName="/ppt/diagrams/layout35.xml" ContentType="application/vnd.openxmlformats-officedocument.drawingml.diagramLayout+xml"/>
  <Override PartName="/ppt/slides/slide118.xml" ContentType="application/vnd.openxmlformats-officedocument.presentationml.slide+xml"/>
  <Override PartName="/ppt/slides/slide165.xml" ContentType="application/vnd.openxmlformats-officedocument.presentationml.slide+xml"/>
  <Override PartName="/ppt/slides/slide299.xml" ContentType="application/vnd.openxmlformats-officedocument.presentationml.slide+xml"/>
  <Override PartName="/ppt/slides/slide304.xml" ContentType="application/vnd.openxmlformats-officedocument.presentationml.slide+xml"/>
  <Override PartName="/ppt/slides/slide315.xml" ContentType="application/vnd.openxmlformats-officedocument.presentationml.slide+xml"/>
  <Override PartName="/ppt/diagrams/drawing7.xml" ContentType="application/vnd.ms-office.drawingml.diagramDrawing+xml"/>
  <Override PartName="/ppt/diagrams/layout13.xml" ContentType="application/vnd.openxmlformats-officedocument.drawingml.diagramLayout+xml"/>
  <Override PartName="/ppt/diagrams/layout24.xml" ContentType="application/vnd.openxmlformats-officedocument.drawingml.diagramLayout+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slides/slide288.xml" ContentType="application/vnd.openxmlformats-officedocument.presentationml.slide+xml"/>
  <Override PartName="/ppt/viewProps.xml" ContentType="application/vnd.openxmlformats-officedocument.presentationml.viewProps+xml"/>
  <Override PartName="/ppt/diagrams/quickStyle7.xml" ContentType="application/vnd.openxmlformats-officedocument.drawingml.diagramStyle+xml"/>
  <Override PartName="/ppt/diagrams/colors34.xml" ContentType="application/vnd.openxmlformats-officedocument.drawingml.diagramColors+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slides/slide277.xml" ContentType="application/vnd.openxmlformats-officedocument.presentationml.slide+xml"/>
  <Override PartName="/ppt/diagrams/colors12.xml" ContentType="application/vnd.openxmlformats-officedocument.drawingml.diagramColors+xml"/>
  <Override PartName="/ppt/notesSlides/notesSlide3.xml" ContentType="application/vnd.openxmlformats-officedocument.presentationml.notesSlide+xml"/>
  <Override PartName="/ppt/diagrams/colors23.xml" ContentType="application/vnd.openxmlformats-officedocument.drawingml.diagramColors+xml"/>
  <Override PartName="/ppt/diagrams/data25.xml" ContentType="application/vnd.openxmlformats-officedocument.drawingml.diagramData+xml"/>
  <Override PartName="/ppt/diagrams/data36.xml" ContentType="application/vnd.openxmlformats-officedocument.drawingml.diagramData+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slides/slide208.xml" ContentType="application/vnd.openxmlformats-officedocument.presentationml.slide+xml"/>
  <Override PartName="/ppt/slides/slide219.xml" ContentType="application/vnd.openxmlformats-officedocument.presentationml.slide+xml"/>
  <Override PartName="/ppt/slides/slide255.xml" ContentType="application/vnd.openxmlformats-officedocument.presentationml.slide+xml"/>
  <Override PartName="/ppt/slides/slide266.xml" ContentType="application/vnd.openxmlformats-officedocument.presentationml.slide+xml"/>
  <Override PartName="/ppt/presProps.xml" ContentType="application/vnd.openxmlformats-officedocument.presentationml.presProps+xml"/>
  <Override PartName="/ppt/diagrams/data14.xml" ContentType="application/vnd.openxmlformats-officedocument.drawingml.diagramData+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s/slide244.xml" ContentType="application/vnd.openxmlformats-officedocument.presentationml.slide+xml"/>
  <Override PartName="/ppt/slides/slide291.xml" ContentType="application/vnd.openxmlformats-officedocument.presentationml.slide+xml"/>
  <Override PartName="/ppt/slideLayouts/slideLayout3.xml" ContentType="application/vnd.openxmlformats-officedocument.presentationml.slideLayout+xml"/>
  <Override PartName="/ppt/diagrams/drawing19.xml" ContentType="application/vnd.ms-office.drawingml.diagramDrawing+xml"/>
  <Override PartName="/ppt/diagrams/quickStyle29.xml" ContentType="application/vnd.openxmlformats-officedocument.drawingml.diagramStyle+xml"/>
  <Override PartName="/ppt/notesSlides/notesSlide17.xml" ContentType="application/vnd.openxmlformats-officedocument.presentationml.notesSlide+xml"/>
  <Override PartName="/ppt/slides/slide51.xml" ContentType="application/vnd.openxmlformats-officedocument.presentationml.slide+xml"/>
  <Override PartName="/ppt/slides/slide233.xml" ContentType="application/vnd.openxmlformats-officedocument.presentationml.slide+xml"/>
  <Override PartName="/ppt/slides/slide280.xml" ContentType="application/vnd.openxmlformats-officedocument.presentationml.slide+xml"/>
  <Override PartName="/ppt/slideLayouts/slideLayout14.xml" ContentType="application/vnd.openxmlformats-officedocument.presentationml.slideLayout+xml"/>
  <Override PartName="/ppt/diagrams/quickStyle18.xml" ContentType="application/vnd.openxmlformats-officedocument.drawingml.diagramStyle+xml"/>
  <Override PartName="/ppt/diagrams/layout29.xml" ContentType="application/vnd.openxmlformats-officedocument.drawingml.diagramLayout+xml"/>
  <Override PartName="/ppt/slides/slide40.xml" ContentType="application/vnd.openxmlformats-officedocument.presentationml.slide+xml"/>
  <Override PartName="/ppt/slides/slide159.xml" ContentType="application/vnd.openxmlformats-officedocument.presentationml.slide+xml"/>
  <Override PartName="/ppt/slides/slide211.xml" ContentType="application/vnd.openxmlformats-officedocument.presentationml.slide+xml"/>
  <Override PartName="/ppt/slides/slide222.xml" ContentType="application/vnd.openxmlformats-officedocument.presentationml.slide+xml"/>
  <Override PartName="/ppt/slides/slide309.xml" ContentType="application/vnd.openxmlformats-officedocument.presentationml.slide+xml"/>
  <Override PartName="/ppt/diagrams/layout18.xml" ContentType="application/vnd.openxmlformats-officedocument.drawingml.diagramLayout+xml"/>
  <Override PartName="/ppt/slides/slide148.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Override PartName="/ppt/diagrams/layout2.xml" ContentType="application/vnd.openxmlformats-officedocument.drawingml.diagramLayout+xml"/>
  <Override PartName="/ppt/notesSlides/notesSlide8.xml" ContentType="application/vnd.openxmlformats-officedocument.presentationml.notesSlide+xml"/>
  <Override PartName="/ppt/diagrams/colors28.xml" ContentType="application/vnd.openxmlformats-officedocument.drawingml.diagramColors+xml"/>
  <Override PartName="/ppt/diagrams/quickStyle32.xml" ContentType="application/vnd.openxmlformats-officedocument.drawingml.diagramStyle+xml"/>
  <Override PartName="/ppt/diagrams/drawing33.xml" ContentType="application/vnd.ms-office.drawingml.diagramDrawing+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diagrams/quickStyle10.xml" ContentType="application/vnd.openxmlformats-officedocument.drawingml.diagramStyle+xml"/>
  <Override PartName="/ppt/diagrams/drawing11.xml" ContentType="application/vnd.ms-office.drawingml.diagramDrawing+xml"/>
  <Override PartName="/ppt/diagrams/colors17.xml" ContentType="application/vnd.openxmlformats-officedocument.drawingml.diagramColors+xml"/>
  <Override PartName="/ppt/diagrams/quickStyle21.xml" ContentType="application/vnd.openxmlformats-officedocument.drawingml.diagramStyle+xml"/>
  <Override PartName="/ppt/diagrams/drawing22.xml" ContentType="application/vnd.ms-office.drawingml.diagramDrawing+xml"/>
  <Override PartName="/ppt/diagrams/layout32.xml" ContentType="application/vnd.openxmlformats-officedocument.drawingml.diagramLayout+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slides/slide312.xml" ContentType="application/vnd.openxmlformats-officedocument.presentationml.slide+xml"/>
  <Override PartName="/ppt/diagrams/drawing4.xml" ContentType="application/vnd.ms-office.drawingml.diagramDrawing+xml"/>
  <Override PartName="/ppt/diagrams/data19.xml" ContentType="application/vnd.openxmlformats-officedocument.drawingml.diagramData+xml"/>
  <Override PartName="/ppt/diagrams/layout21.xml" ContentType="application/vnd.openxmlformats-officedocument.drawingml.diagramLayout+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s/slide238.xml" ContentType="application/vnd.openxmlformats-officedocument.presentationml.slide+xml"/>
  <Override PartName="/ppt/slides/slide249.xml" ContentType="application/vnd.openxmlformats-officedocument.presentationml.slide+xml"/>
  <Override PartName="/ppt/slides/slide285.xml" ContentType="application/vnd.openxmlformats-officedocument.presentationml.slide+xml"/>
  <Override PartName="/ppt/slides/slide296.xml" ContentType="application/vnd.openxmlformats-officedocument.presentationml.slide+xml"/>
  <Override PartName="/ppt/slides/slide301.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quickStyle4.xml" ContentType="application/vnd.openxmlformats-officedocument.drawingml.diagramStyle+xml"/>
  <Override PartName="/ppt/diagrams/layout10.xml" ContentType="application/vnd.openxmlformats-officedocument.drawingml.diagramLayout+xml"/>
  <Override PartName="/ppt/diagrams/colors31.xml" ContentType="application/vnd.openxmlformats-officedocument.drawingml.diagramColors+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slides/slide227.xml" ContentType="application/vnd.openxmlformats-officedocument.presentationml.slide+xml"/>
  <Override PartName="/ppt/slides/slide274.xml" ContentType="application/vnd.openxmlformats-officedocument.presentationml.slide+xml"/>
  <Override PartName="/ppt/theme/theme3.xml" ContentType="application/vnd.openxmlformats-officedocument.theme+xml"/>
  <Override PartName="/ppt/diagrams/colors20.xml" ContentType="application/vnd.openxmlformats-officedocument.drawingml.diagramColors+xml"/>
  <Override PartName="/ppt/diagrams/data33.xml" ContentType="application/vnd.openxmlformats-officedocument.drawingml.diagramData+xml"/>
  <Override PartName="/ppt/slides/slide34.xml" ContentType="application/vnd.openxmlformats-officedocument.presentationml.slide+xml"/>
  <Override PartName="/ppt/slides/slide81.xml" ContentType="application/vnd.openxmlformats-officedocument.presentationml.slide+xml"/>
  <Override PartName="/ppt/slides/slide216.xml" ContentType="application/vnd.openxmlformats-officedocument.presentationml.slide+xml"/>
  <Override PartName="/ppt/slides/slide263.xml" ContentType="application/vnd.openxmlformats-officedocument.presentationml.slide+xml"/>
  <Override PartName="/ppt/diagrams/data11.xml" ContentType="application/vnd.openxmlformats-officedocument.drawingml.diagramData+xml"/>
  <Override PartName="/ppt/diagrams/data22.xml" ContentType="application/vnd.openxmlformats-officedocument.drawingml.diagramData+xml"/>
  <Override PartName="/ppt/diagrams/quickStyle37.xml" ContentType="application/vnd.openxmlformats-officedocument.drawingml.diagramStyl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slides/slide241.xml" ContentType="application/vnd.openxmlformats-officedocument.presentationml.slide+xml"/>
  <Override PartName="/ppt/slides/slide252.xml" ContentType="application/vnd.openxmlformats-officedocument.presentationml.slide+xml"/>
  <Override PartName="/ppt/slideLayouts/slideLayout22.xml" ContentType="application/vnd.openxmlformats-officedocument.presentationml.slideLayout+xml"/>
  <Override PartName="/ppt/diagrams/layout7.xml" ContentType="application/vnd.openxmlformats-officedocument.drawingml.diagramLayout+xml"/>
  <Override PartName="/ppt/diagrams/data8.xml" ContentType="application/vnd.openxmlformats-officedocument.drawingml.diagramData+xml"/>
  <Override PartName="/ppt/diagrams/quickStyle26.xml" ContentType="application/vnd.openxmlformats-officedocument.drawingml.diagramStyle+xml"/>
  <Override PartName="/ppt/diagrams/drawing27.xml" ContentType="application/vnd.ms-office.drawingml.diagramDrawing+xml"/>
  <Override PartName="/ppt/slides/slide12.xml" ContentType="application/vnd.openxmlformats-officedocument.presentationml.slide+xml"/>
  <Override PartName="/ppt/slides/slide178.xml" ContentType="application/vnd.openxmlformats-officedocument.presentationml.slide+xml"/>
  <Override PartName="/ppt/slides/slide230.xml" ContentType="application/vnd.openxmlformats-officedocument.presentationml.slide+xml"/>
  <Override PartName="/ppt/slideLayouts/slideLayout11.xml" ContentType="application/vnd.openxmlformats-officedocument.presentationml.slideLayout+xml"/>
  <Override PartName="/ppt/diagrams/quickStyle15.xml" ContentType="application/vnd.openxmlformats-officedocument.drawingml.diagramStyle+xml"/>
  <Override PartName="/ppt/diagrams/drawing16.xml" ContentType="application/vnd.ms-office.drawingml.diagramDrawing+xml"/>
  <Override PartName="/ppt/notesSlides/notesSlide14.xml" ContentType="application/vnd.openxmlformats-officedocument.presentationml.notesSlide+xml"/>
  <Override PartName="/ppt/diagrams/layout37.xml" ContentType="application/vnd.openxmlformats-officedocument.drawingml.diagramLayout+xml"/>
  <Override PartName="/ppt/slides/slide167.xml" ContentType="application/vnd.openxmlformats-officedocument.presentationml.slide+xml"/>
  <Override PartName="/ppt/slides/slide306.xml" ContentType="application/vnd.openxmlformats-officedocument.presentationml.slide+xml"/>
  <Override PartName="/ppt/slides/slide317.xml" ContentType="application/vnd.openxmlformats-officedocument.presentationml.slide+xml"/>
  <Override PartName="/ppt/diagrams/drawing9.xml" ContentType="application/vnd.ms-office.drawingml.diagramDrawing+xml"/>
  <Override PartName="/ppt/diagrams/layout15.xml" ContentType="application/vnd.openxmlformats-officedocument.drawingml.diagramLayout+xml"/>
  <Override PartName="/ppt/diagrams/layout26.xml" ContentType="application/vnd.openxmlformats-officedocument.drawingml.diagramLayout+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92.xml" ContentType="application/vnd.openxmlformats-officedocument.presentationml.slide+xml"/>
  <Override PartName="/ppt/diagrams/quickStyle9.xml" ContentType="application/vnd.openxmlformats-officedocument.drawingml.diagramStyle+xml"/>
  <Override PartName="/ppt/diagrams/drawing30.xml" ContentType="application/vnd.ms-office.drawingml.diagramDrawing+xml"/>
  <Override PartName="/ppt/diagrams/colors36.xml" ContentType="application/vnd.openxmlformats-officedocument.drawingml.diagramColors+xml"/>
  <Override PartName="/ppt/slides/slide97.xml" ContentType="application/vnd.openxmlformats-officedocument.presentationml.slide+xml"/>
  <Override PartName="/ppt/slides/slide134.xml" ContentType="application/vnd.openxmlformats-officedocument.presentationml.slide+xml"/>
  <Override PartName="/ppt/slides/slide181.xml" ContentType="application/vnd.openxmlformats-officedocument.presentationml.slide+xml"/>
  <Override PartName="/ppt/slides/slide279.xml" ContentType="application/vnd.openxmlformats-officedocument.presentationml.slide+xml"/>
  <Override PartName="/ppt/diagrams/colors14.xml" ContentType="application/vnd.openxmlformats-officedocument.drawingml.diagramColors+xml"/>
  <Override PartName="/ppt/notesSlides/notesSlide5.xml" ContentType="application/vnd.openxmlformats-officedocument.presentationml.notesSlide+xml"/>
  <Override PartName="/ppt/diagrams/colors25.xml" ContentType="application/vnd.openxmlformats-officedocument.drawingml.diagramColors+xml"/>
  <Override PartName="/ppt/diagrams/data27.xml" ContentType="application/vnd.openxmlformats-officedocument.drawingml.diagramData+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slides/slide257.xml" ContentType="application/vnd.openxmlformats-officedocument.presentationml.slide+xml"/>
  <Override PartName="/ppt/slides/slide268.xml" ContentType="application/vnd.openxmlformats-officedocument.presentationml.slide+xml"/>
  <Override PartName="/ppt/diagrams/colors2.xml" ContentType="application/vnd.openxmlformats-officedocument.drawingml.diagramColors+xml"/>
  <Override PartName="/ppt/diagrams/data16.xml" ContentType="application/vnd.openxmlformats-officedocument.drawingml.diagramData+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246.xml" ContentType="application/vnd.openxmlformats-officedocument.presentationml.slide+xml"/>
  <Override PartName="/ppt/slides/slide293.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notesSlides/notesSlide19.xml" ContentType="application/vnd.openxmlformats-officedocument.presentationml.notesSlide+xml"/>
  <Override PartName="/ppt/slides/slide53.xml" ContentType="application/vnd.openxmlformats-officedocument.presentationml.slide+xml"/>
  <Override PartName="/ppt/slides/slide235.xml" ContentType="application/vnd.openxmlformats-officedocument.presentationml.slide+xml"/>
  <Override PartName="/ppt/slides/slide282.xml" ContentType="application/vnd.openxmlformats-officedocument.presentationml.slide+xml"/>
  <Default Extension="jpeg" ContentType="image/jpeg"/>
  <Override PartName="/ppt/slideLayouts/slideLayout16.xml" ContentType="application/vnd.openxmlformats-officedocument.presentationml.slideLayout+xml"/>
  <Override PartName="/ppt/diagrams/quickStyle1.xml" ContentType="application/vnd.openxmlformats-officedocument.drawingml.diagramStyle+xml"/>
  <Override PartName="/ppt/diagrams/data30.xml" ContentType="application/vnd.openxmlformats-officedocument.drawingml.diagramData+xml"/>
  <Override PartName="/ppt/slides/slide31.xml" ContentType="application/vnd.openxmlformats-officedocument.presentationml.slide+xml"/>
  <Override PartName="/ppt/slides/slide42.xml" ContentType="application/vnd.openxmlformats-officedocument.presentationml.slide+xml"/>
  <Override PartName="/ppt/slides/slide213.xml" ContentType="application/vnd.openxmlformats-officedocument.presentationml.slide+xml"/>
  <Override PartName="/ppt/slides/slide224.xml" ContentType="application/vnd.openxmlformats-officedocument.presentationml.slide+xml"/>
  <Override PartName="/ppt/slides/slide260.xml" ContentType="application/vnd.openxmlformats-officedocument.presentationml.slide+xml"/>
  <Override PartName="/ppt/slides/slide271.xml" ContentType="application/vnd.openxmlformats-officedocument.presentationml.slide+xml"/>
  <Override PartName="/ppt/slides/slide20.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diagrams/layout4.xml" ContentType="application/vnd.openxmlformats-officedocument.drawingml.diagramLayout+xml"/>
  <Override PartName="/ppt/diagrams/quickStyle34.xml" ContentType="application/vnd.openxmlformats-officedocument.drawingml.diagramStyle+xml"/>
  <Override PartName="/ppt/diagrams/drawing35.xml" ContentType="application/vnd.ms-office.drawingml.diagramDrawing+xml"/>
  <Override PartName="/ppt/slides/slide139.xml" ContentType="application/vnd.openxmlformats-officedocument.presentationml.slide+xml"/>
  <Override PartName="/ppt/slides/slide186.xml" ContentType="application/vnd.openxmlformats-officedocument.presentationml.slide+xml"/>
  <Override PartName="/ppt/diagrams/data5.xml" ContentType="application/vnd.openxmlformats-officedocument.drawingml.diagramData+xml"/>
  <Override PartName="/ppt/diagrams/colors7.xml" ContentType="application/vnd.openxmlformats-officedocument.drawingml.diagramColors+xml"/>
  <Override PartName="/ppt/diagrams/quickStyle12.xml" ContentType="application/vnd.openxmlformats-officedocument.drawingml.diagramStyle+xml"/>
  <Override PartName="/ppt/diagrams/drawing13.xml" ContentType="application/vnd.ms-office.drawingml.diagramDrawing+xml"/>
  <Override PartName="/ppt/diagrams/colors19.xml" ContentType="application/vnd.openxmlformats-officedocument.drawingml.diagramColors+xml"/>
  <Override PartName="/ppt/diagrams/quickStyle23.xml" ContentType="application/vnd.openxmlformats-officedocument.drawingml.diagramStyle+xml"/>
  <Override PartName="/ppt/diagrams/drawing24.xml" ContentType="application/vnd.ms-office.drawingml.diagramDrawing+xml"/>
  <Override PartName="/ppt/notesSlides/notesSlide11.xml" ContentType="application/vnd.openxmlformats-officedocument.presentationml.notesSlide+xml"/>
  <Override PartName="/ppt/diagrams/layout34.xml" ContentType="application/vnd.openxmlformats-officedocument.drawingml.diagramLayout+xml"/>
  <Override PartName="/ppt/slides/slide117.xml" ContentType="application/vnd.openxmlformats-officedocument.presentationml.slide+xml"/>
  <Override PartName="/ppt/slides/slide128.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slides/slide314.xml" ContentType="application/vnd.openxmlformats-officedocument.presentationml.slide+xml"/>
  <Override PartName="/ppt/diagrams/drawing6.xml" ContentType="application/vnd.ms-office.drawingml.diagramDrawing+xml"/>
  <Override PartName="/ppt/diagrams/layout23.xml" ContentType="application/vnd.openxmlformats-officedocument.drawingml.diagramLayout+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slides/slide287.xml" ContentType="application/vnd.openxmlformats-officedocument.presentationml.slide+xml"/>
  <Override PartName="/ppt/slides/slide298.xml" ContentType="application/vnd.openxmlformats-officedocument.presentationml.slide+xml"/>
  <Override PartName="/ppt/slides/slide303.xml" ContentType="application/vnd.openxmlformats-officedocument.presentationml.slide+xml"/>
  <Override PartName="/ppt/diagrams/quickStyle6.xml" ContentType="application/vnd.openxmlformats-officedocument.drawingml.diagramStyle+xml"/>
  <Override PartName="/ppt/diagrams/layout12.xml" ContentType="application/vnd.openxmlformats-officedocument.drawingml.diagramLayout+xml"/>
  <Override PartName="/ppt/diagrams/colors33.xml" ContentType="application/vnd.openxmlformats-officedocument.drawingml.diagramColors+xml"/>
  <Override PartName="/ppt/slides/slide58.xml" ContentType="application/vnd.openxmlformats-officedocument.presentationml.slide+xml"/>
  <Override PartName="/ppt/slides/slide229.xml" ContentType="application/vnd.openxmlformats-officedocument.presentationml.slide+xml"/>
  <Override PartName="/ppt/slides/slide276.xml" ContentType="application/vnd.openxmlformats-officedocument.presentationml.slide+xml"/>
  <Override PartName="/ppt/notesSlides/notesSlide2.xml" ContentType="application/vnd.openxmlformats-officedocument.presentationml.notesSlide+xml"/>
  <Override PartName="/ppt/diagrams/colors22.xml" ContentType="application/vnd.openxmlformats-officedocument.drawingml.diagramColors+xml"/>
  <Override PartName="/ppt/diagrams/data35.xml" ContentType="application/vnd.openxmlformats-officedocument.drawingml.diagramData+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Override PartName="/ppt/slides/slide207.xml" ContentType="application/vnd.openxmlformats-officedocument.presentationml.slide+xml"/>
  <Override PartName="/ppt/slides/slide254.xml" ContentType="application/vnd.openxmlformats-officedocument.presentationml.slide+xml"/>
  <Override PartName="/ppt/diagrams/data13.xml" ContentType="application/vnd.openxmlformats-officedocument.drawingml.diagramData+xml"/>
  <Override PartName="/ppt/slides/slide14.xml" ContentType="application/vnd.openxmlformats-officedocument.presentationml.slide+xml"/>
  <Override PartName="/ppt/slides/slide61.xml" ContentType="application/vnd.openxmlformats-officedocument.presentationml.slide+xml"/>
  <Override PartName="/ppt/slides/slide2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diagrams/quickStyle17.xml" ContentType="application/vnd.openxmlformats-officedocument.drawingml.diagramStyle+xml"/>
  <Override PartName="/ppt/diagrams/drawing18.xml" ContentType="application/vnd.ms-office.drawingml.diagramDrawing+xml"/>
  <Override PartName="/ppt/slides/slide169.xml" ContentType="application/vnd.openxmlformats-officedocument.presentationml.slide+xml"/>
  <Override PartName="/ppt/slides/slide308.xml" ContentType="application/vnd.openxmlformats-officedocument.presentationml.slide+xml"/>
  <Override PartName="/ppt/tableStyles.xml" ContentType="application/vnd.openxmlformats-officedocument.presentationml.tableStyles+xml"/>
  <Override PartName="/ppt/diagrams/layout28.xml" ContentType="application/vnd.openxmlformats-officedocument.drawingml.diagramLayout+xml"/>
  <Override PartName="/ppt/slides/slide147.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slides/slide99.xml" ContentType="application/vnd.openxmlformats-officedocument.presentationml.slide+xml"/>
  <Override PartName="/ppt/diagrams/layout1.xml" ContentType="application/vnd.openxmlformats-officedocument.drawingml.diagramLayout+xml"/>
  <Override PartName="/ppt/diagrams/quickStyle20.xml" ContentType="application/vnd.openxmlformats-officedocument.drawingml.diagramStyle+xml"/>
  <Override PartName="/ppt/diagrams/drawing21.xml" ContentType="application/vnd.ms-office.drawingml.diagramDrawing+xml"/>
  <Override PartName="/ppt/diagrams/data29.xml" ContentType="application/vnd.openxmlformats-officedocument.drawingml.diagramData+xml"/>
  <Override PartName="/ppt/slides/slide77.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diagrams/colors16.xml" ContentType="application/vnd.openxmlformats-officedocument.drawingml.diagramColors+xml"/>
  <Override PartName="/ppt/diagrams/layout31.xml" ContentType="application/vnd.openxmlformats-officedocument.drawingml.diagramLayout+xml"/>
  <Override PartName="/ppt/slides/slide5.xml" ContentType="application/vnd.openxmlformats-officedocument.presentationml.slide+xml"/>
  <Override PartName="/ppt/slides/slide103.xml" ContentType="application/vnd.openxmlformats-officedocument.presentationml.slide+xml"/>
  <Override PartName="/ppt/slides/slide150.xml" ContentType="application/vnd.openxmlformats-officedocument.presentationml.slide+xml"/>
  <Override PartName="/ppt/slides/slide248.xml" ContentType="application/vnd.openxmlformats-officedocument.presentationml.slide+xml"/>
  <Override PartName="/ppt/slides/slide295.xml" ContentType="application/vnd.openxmlformats-officedocument.presentationml.slide+xml"/>
  <Override PartName="/ppt/slides/slide311.xml" ContentType="application/vnd.openxmlformats-officedocument.presentationml.slide+xml"/>
  <Override PartName="/ppt/slideLayouts/slideLayout7.xml" ContentType="application/vnd.openxmlformats-officedocument.presentationml.slideLayout+xml"/>
  <Override PartName="/ppt/diagrams/drawing3.xml" ContentType="application/vnd.ms-office.drawingml.diagramDrawing+xml"/>
  <Override PartName="/ppt/slides/slide55.xml" ContentType="application/vnd.openxmlformats-officedocument.presentationml.slide+xml"/>
  <Override PartName="/ppt/diagrams/data32.xml" ContentType="application/vnd.openxmlformats-officedocument.drawingml.diagramData+xml"/>
  <Override PartName="/ppt/slides/slide33.xml" ContentType="application/vnd.openxmlformats-officedocument.presentationml.slide+xml"/>
  <Override PartName="/ppt/slides/slide80.xml" ContentType="application/vnd.openxmlformats-officedocument.presentationml.slide+xml"/>
  <Override PartName="/ppt/slides/slide226.xml" ContentType="application/vnd.openxmlformats-officedocument.presentationml.slide+xml"/>
  <Override PartName="/ppt/slides/slide273.xml" ContentType="application/vnd.openxmlformats-officedocument.presentationml.slide+xml"/>
  <Override PartName="/ppt/presentation.xml" ContentType="application/vnd.openxmlformats-officedocument.presentationml.presentation.main+xml"/>
  <Override PartName="/ppt/slides/slide204.xml" ContentType="application/vnd.openxmlformats-officedocument.presentationml.slide+xml"/>
  <Override PartName="/ppt/slides/slide251.xml" ContentType="application/vnd.openxmlformats-officedocument.presentationml.slide+xml"/>
  <Override PartName="/ppt/diagrams/data10.xml" ContentType="application/vnd.openxmlformats-officedocument.drawingml.diagramData+xml"/>
  <Override PartName="/ppt/diagrams/quickStyle36.xml" ContentType="application/vnd.openxmlformats-officedocument.drawingml.diagramStyle+xml"/>
  <Override PartName="/ppt/diagrams/drawing37.xml" ContentType="application/vnd.ms-office.drawingml.diagramDrawing+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diagrams/data7.xml" ContentType="application/vnd.openxmlformats-officedocument.drawingml.diagramData+xml"/>
  <Override PartName="/ppt/diagrams/colors9.xml" ContentType="application/vnd.openxmlformats-officedocument.drawingml.diagramColors+xml"/>
  <Override PartName="/ppt/diagrams/quickStyle14.xml" ContentType="application/vnd.openxmlformats-officedocument.drawingml.diagramStyle+xml"/>
  <Override PartName="/ppt/diagrams/drawing15.xml" ContentType="application/vnd.ms-office.drawingml.diagramDrawing+xml"/>
  <Override PartName="/ppt/slides/slide119.xml" ContentType="application/vnd.openxmlformats-officedocument.presentationml.slide+xml"/>
  <Override PartName="/ppt/slides/slide166.xml" ContentType="application/vnd.openxmlformats-officedocument.presentationml.slide+xml"/>
  <Override PartName="/ppt/slideLayouts/slideLayout10.xml" ContentType="application/vnd.openxmlformats-officedocument.presentationml.slideLayout+xml"/>
  <Override PartName="/ppt/diagrams/layout25.xml" ContentType="application/vnd.openxmlformats-officedocument.drawingml.diagramLayout+xml"/>
  <Override PartName="/ppt/slides/slide305.xml" ContentType="application/vnd.openxmlformats-officedocument.presentationml.slide+xml"/>
  <Override PartName="/ppt/diagrams/quickStyle8.xml" ContentType="application/vnd.openxmlformats-officedocument.drawingml.diagramStyle+xml"/>
  <Override PartName="/ppt/diagrams/colors35.xml" ContentType="application/vnd.openxmlformats-officedocument.drawingml.diagramColors+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slides/slide289.xml" ContentType="application/vnd.openxmlformats-officedocument.presentationml.slide+xml"/>
  <Override PartName="/ppt/slides/slide122.xml" ContentType="application/vnd.openxmlformats-officedocument.presentationml.slide+xml"/>
  <Override PartName="/ppt/slides/slide267.xml" ContentType="application/vnd.openxmlformats-officedocument.presentationml.slide+xml"/>
  <Override PartName="/ppt/diagrams/colors13.xml" ContentType="application/vnd.openxmlformats-officedocument.drawingml.diagramColors+xml"/>
  <Override PartName="/ppt/diagrams/data26.xml" ContentType="application/vnd.openxmlformats-officedocument.drawingml.diagramData+xml"/>
  <Override PartName="/ppt/slides/slide27.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52.xml" ContentType="application/vnd.openxmlformats-officedocument.presentationml.slide+xml"/>
  <Override PartName="/ppt/slides/slide100.xml" ContentType="application/vnd.openxmlformats-officedocument.presentationml.slide+xml"/>
  <Override PartName="/ppt/slides/slide245.xml" ContentType="application/vnd.openxmlformats-officedocument.presentationml.slide+xml"/>
  <Override PartName="/ppt/slides/slide292.xml" ContentType="application/vnd.openxmlformats-officedocument.presentationml.slide+xml"/>
  <Override PartName="/ppt/notesSlides/notesSlide18.xml" ContentType="application/vnd.openxmlformats-officedocument.presentationml.notesSlide+xml"/>
  <Override PartName="/ppt/slides/slide223.xml" ContentType="application/vnd.openxmlformats-officedocument.presentationml.slide+xml"/>
  <Override PartName="/ppt/slides/slide270.xml" ContentType="application/vnd.openxmlformats-officedocument.presentationml.slide+xml"/>
  <Override PartName="/ppt/slides/slide30.xml" ContentType="application/vnd.openxmlformats-officedocument.presentationml.slide+xml"/>
  <Override PartName="/ppt/diagrams/layout19.xml" ContentType="application/vnd.openxmlformats-officedocument.drawingml.diagramLayout+xml"/>
  <Override PartName="/ppt/diagrams/quickStyle33.xml" ContentType="application/vnd.openxmlformats-officedocument.drawingml.diagramStyle+xml"/>
  <Override PartName="/ppt/diagrams/drawing34.xml" ContentType="application/vnd.ms-office.drawingml.diagramDrawing+xml"/>
  <Override PartName="/ppt/slides/slide138.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diagrams/data4.xml" ContentType="application/vnd.openxmlformats-officedocument.drawingml.diagramData+xml"/>
  <Override PartName="/ppt/notesSlides/notesSlide9.xml" ContentType="application/vnd.openxmlformats-officedocument.presentationml.notesSlide+xml"/>
  <Override PartName="/ppt/diagrams/colors29.xml" ContentType="application/vnd.openxmlformats-officedocument.drawingml.diagramColors+xml"/>
  <Override PartName="/ppt/diagrams/colors6.xml" ContentType="application/vnd.openxmlformats-officedocument.drawingml.diagramColors+xml"/>
  <Override PartName="/ppt/diagrams/quickStyle11.xml" ContentType="application/vnd.openxmlformats-officedocument.drawingml.diagramStyle+xml"/>
  <Override PartName="/ppt/diagrams/drawing12.xml" ContentType="application/vnd.ms-office.drawingml.diagramDrawing+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s/slide302.xml" ContentType="application/vnd.openxmlformats-officedocument.presentationml.slide+xml"/>
  <Override PartName="/ppt/diagrams/layout22.xml" ContentType="application/vnd.openxmlformats-officedocument.drawingml.diagramLayout+xml"/>
  <Override PartName="/ppt/slides/slide141.xml" ContentType="application/vnd.openxmlformats-officedocument.presentationml.slide+xml"/>
  <Override PartName="/ppt/slides/slide239.xml" ContentType="application/vnd.openxmlformats-officedocument.presentationml.slide+xml"/>
  <Override PartName="/ppt/slides/slide286.xml" ContentType="application/vnd.openxmlformats-officedocument.presentationml.slide+xml"/>
  <Override PartName="/ppt/diagrams/quickStyle5.xml" ContentType="application/vnd.openxmlformats-officedocument.drawingml.diagramStyle+xml"/>
  <Override PartName="/ppt/diagrams/colors32.xml" ContentType="application/vnd.openxmlformats-officedocument.drawingml.diagramColors+xml"/>
  <Override PartName="/ppt/slides/slide46.xml" ContentType="application/vnd.openxmlformats-officedocument.presentationml.slide+xml"/>
  <Override PartName="/ppt/slides/slide93.xml" ContentType="application/vnd.openxmlformats-officedocument.presentationml.slide+xml"/>
  <Override PartName="/ppt/slides/slide217.xml" ContentType="application/vnd.openxmlformats-officedocument.presentationml.slide+xml"/>
  <Override PartName="/ppt/slides/slide264.xml" ContentType="application/vnd.openxmlformats-officedocument.presentationml.slide+xml"/>
  <Override PartName="/ppt/diagrams/colors10.xml" ContentType="application/vnd.openxmlformats-officedocument.drawingml.diagramColors+xml"/>
  <Override PartName="/ppt/diagrams/data23.xml" ContentType="application/vnd.openxmlformats-officedocument.drawingml.diagramData+xml"/>
  <Override PartName="/ppt/slides/slide24.xml" ContentType="application/vnd.openxmlformats-officedocument.presentationml.slide+xml"/>
  <Override PartName="/ppt/slides/slide71.xml" ContentType="application/vnd.openxmlformats-officedocument.presentationml.slide+xml"/>
  <Override PartName="/ppt/diagrams/layout8.xml" ContentType="application/vnd.openxmlformats-officedocument.drawingml.diagramLayout+xml"/>
  <Override PartName="/ppt/slides/slide242.xml" ContentType="application/vnd.openxmlformats-officedocument.presentationml.slide+xml"/>
  <Override PartName="/ppt/slideLayouts/slideLayout1.xml" ContentType="application/vnd.openxmlformats-officedocument.presentationml.slideLayout+xml"/>
  <Override PartName="/ppt/diagrams/quickStyle27.xml" ContentType="application/vnd.openxmlformats-officedocument.drawingml.diagramStyle+xml"/>
  <Override PartName="/ppt/diagrams/drawing28.xml" ContentType="application/vnd.ms-office.drawingml.diagramDrawing+xml"/>
  <Override PartName="/ppt/notesSlides/notesSlide15.xml" ContentType="application/vnd.openxmlformats-officedocument.presentationml.notesSlide+xml"/>
  <Override PartName="/ppt/slides/slide179.xml" ContentType="application/vnd.openxmlformats-officedocument.presentationml.slide+xml"/>
  <Override PartName="/ppt/slides/slide318.xml" ContentType="application/vnd.openxmlformats-officedocument.presentationml.slide+xml"/>
  <Override PartName="/ppt/slides/slide157.xml" ContentType="application/vnd.openxmlformats-officedocument.presentationml.slide+xml"/>
  <Override PartName="/ppt/slides/slide220.xml" ContentType="application/vnd.openxmlformats-officedocument.presentationml.slide+xml"/>
  <Override PartName="/ppt/diagrams/layout16.xml" ContentType="application/vnd.openxmlformats-officedocument.drawingml.diagram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321"/>
  </p:notesMasterIdLst>
  <p:sldIdLst>
    <p:sldId id="257" r:id="rId3"/>
    <p:sldId id="258" r:id="rId4"/>
    <p:sldId id="259" r:id="rId5"/>
    <p:sldId id="264" r:id="rId6"/>
    <p:sldId id="273" r:id="rId7"/>
    <p:sldId id="260" r:id="rId8"/>
    <p:sldId id="261" r:id="rId9"/>
    <p:sldId id="262" r:id="rId10"/>
    <p:sldId id="263" r:id="rId11"/>
    <p:sldId id="265" r:id="rId12"/>
    <p:sldId id="266" r:id="rId13"/>
    <p:sldId id="267" r:id="rId14"/>
    <p:sldId id="269" r:id="rId15"/>
    <p:sldId id="270" r:id="rId16"/>
    <p:sldId id="271"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323" r:id="rId67"/>
    <p:sldId id="324" r:id="rId68"/>
    <p:sldId id="325" r:id="rId69"/>
    <p:sldId id="326" r:id="rId70"/>
    <p:sldId id="327" r:id="rId71"/>
    <p:sldId id="328" r:id="rId72"/>
    <p:sldId id="329" r:id="rId73"/>
    <p:sldId id="330" r:id="rId74"/>
    <p:sldId id="331" r:id="rId75"/>
    <p:sldId id="332" r:id="rId76"/>
    <p:sldId id="333" r:id="rId77"/>
    <p:sldId id="334" r:id="rId78"/>
    <p:sldId id="335" r:id="rId79"/>
    <p:sldId id="336" r:id="rId80"/>
    <p:sldId id="337" r:id="rId81"/>
    <p:sldId id="338" r:id="rId82"/>
    <p:sldId id="339" r:id="rId83"/>
    <p:sldId id="340" r:id="rId84"/>
    <p:sldId id="341" r:id="rId85"/>
    <p:sldId id="342" r:id="rId86"/>
    <p:sldId id="343" r:id="rId87"/>
    <p:sldId id="344" r:id="rId88"/>
    <p:sldId id="345" r:id="rId89"/>
    <p:sldId id="346" r:id="rId90"/>
    <p:sldId id="347" r:id="rId91"/>
    <p:sldId id="348" r:id="rId92"/>
    <p:sldId id="349" r:id="rId93"/>
    <p:sldId id="350" r:id="rId94"/>
    <p:sldId id="351" r:id="rId95"/>
    <p:sldId id="352" r:id="rId96"/>
    <p:sldId id="353" r:id="rId97"/>
    <p:sldId id="354" r:id="rId98"/>
    <p:sldId id="355" r:id="rId99"/>
    <p:sldId id="356" r:id="rId100"/>
    <p:sldId id="357" r:id="rId101"/>
    <p:sldId id="358" r:id="rId102"/>
    <p:sldId id="359" r:id="rId103"/>
    <p:sldId id="360" r:id="rId104"/>
    <p:sldId id="361" r:id="rId105"/>
    <p:sldId id="362" r:id="rId106"/>
    <p:sldId id="363" r:id="rId107"/>
    <p:sldId id="364" r:id="rId108"/>
    <p:sldId id="365" r:id="rId109"/>
    <p:sldId id="366" r:id="rId110"/>
    <p:sldId id="367" r:id="rId111"/>
    <p:sldId id="368" r:id="rId112"/>
    <p:sldId id="369" r:id="rId113"/>
    <p:sldId id="370" r:id="rId114"/>
    <p:sldId id="371" r:id="rId115"/>
    <p:sldId id="372" r:id="rId116"/>
    <p:sldId id="373" r:id="rId117"/>
    <p:sldId id="374" r:id="rId118"/>
    <p:sldId id="375" r:id="rId119"/>
    <p:sldId id="376" r:id="rId120"/>
    <p:sldId id="377" r:id="rId121"/>
    <p:sldId id="378" r:id="rId122"/>
    <p:sldId id="379" r:id="rId123"/>
    <p:sldId id="380" r:id="rId124"/>
    <p:sldId id="381" r:id="rId125"/>
    <p:sldId id="382" r:id="rId126"/>
    <p:sldId id="383" r:id="rId127"/>
    <p:sldId id="384" r:id="rId128"/>
    <p:sldId id="385" r:id="rId129"/>
    <p:sldId id="386" r:id="rId130"/>
    <p:sldId id="387" r:id="rId131"/>
    <p:sldId id="388" r:id="rId132"/>
    <p:sldId id="389" r:id="rId133"/>
    <p:sldId id="390" r:id="rId134"/>
    <p:sldId id="391" r:id="rId135"/>
    <p:sldId id="392" r:id="rId136"/>
    <p:sldId id="393" r:id="rId137"/>
    <p:sldId id="394" r:id="rId138"/>
    <p:sldId id="395" r:id="rId139"/>
    <p:sldId id="396" r:id="rId140"/>
    <p:sldId id="397" r:id="rId141"/>
    <p:sldId id="398" r:id="rId142"/>
    <p:sldId id="399" r:id="rId143"/>
    <p:sldId id="400" r:id="rId144"/>
    <p:sldId id="401" r:id="rId145"/>
    <p:sldId id="402" r:id="rId146"/>
    <p:sldId id="403" r:id="rId147"/>
    <p:sldId id="404" r:id="rId148"/>
    <p:sldId id="405" r:id="rId149"/>
    <p:sldId id="406" r:id="rId150"/>
    <p:sldId id="407" r:id="rId151"/>
    <p:sldId id="408" r:id="rId152"/>
    <p:sldId id="409" r:id="rId153"/>
    <p:sldId id="410" r:id="rId154"/>
    <p:sldId id="411" r:id="rId155"/>
    <p:sldId id="412" r:id="rId156"/>
    <p:sldId id="413" r:id="rId157"/>
    <p:sldId id="414" r:id="rId158"/>
    <p:sldId id="415" r:id="rId159"/>
    <p:sldId id="416" r:id="rId160"/>
    <p:sldId id="417" r:id="rId161"/>
    <p:sldId id="418" r:id="rId162"/>
    <p:sldId id="419" r:id="rId163"/>
    <p:sldId id="420" r:id="rId164"/>
    <p:sldId id="421" r:id="rId165"/>
    <p:sldId id="422" r:id="rId166"/>
    <p:sldId id="423" r:id="rId167"/>
    <p:sldId id="424" r:id="rId168"/>
    <p:sldId id="425" r:id="rId169"/>
    <p:sldId id="426" r:id="rId170"/>
    <p:sldId id="427" r:id="rId171"/>
    <p:sldId id="428" r:id="rId172"/>
    <p:sldId id="429" r:id="rId173"/>
    <p:sldId id="430" r:id="rId174"/>
    <p:sldId id="431" r:id="rId175"/>
    <p:sldId id="432" r:id="rId176"/>
    <p:sldId id="433" r:id="rId177"/>
    <p:sldId id="434" r:id="rId178"/>
    <p:sldId id="435" r:id="rId179"/>
    <p:sldId id="436" r:id="rId180"/>
    <p:sldId id="437" r:id="rId181"/>
    <p:sldId id="438" r:id="rId182"/>
    <p:sldId id="439" r:id="rId183"/>
    <p:sldId id="440" r:id="rId184"/>
    <p:sldId id="441" r:id="rId185"/>
    <p:sldId id="442" r:id="rId186"/>
    <p:sldId id="443" r:id="rId187"/>
    <p:sldId id="444" r:id="rId188"/>
    <p:sldId id="445" r:id="rId189"/>
    <p:sldId id="446" r:id="rId190"/>
    <p:sldId id="447" r:id="rId191"/>
    <p:sldId id="448" r:id="rId192"/>
    <p:sldId id="449" r:id="rId193"/>
    <p:sldId id="450" r:id="rId194"/>
    <p:sldId id="451" r:id="rId195"/>
    <p:sldId id="452" r:id="rId196"/>
    <p:sldId id="453" r:id="rId197"/>
    <p:sldId id="454" r:id="rId198"/>
    <p:sldId id="455" r:id="rId199"/>
    <p:sldId id="456" r:id="rId200"/>
    <p:sldId id="457" r:id="rId201"/>
    <p:sldId id="458" r:id="rId202"/>
    <p:sldId id="459" r:id="rId203"/>
    <p:sldId id="460" r:id="rId204"/>
    <p:sldId id="461" r:id="rId205"/>
    <p:sldId id="462" r:id="rId206"/>
    <p:sldId id="463" r:id="rId207"/>
    <p:sldId id="464" r:id="rId208"/>
    <p:sldId id="465" r:id="rId209"/>
    <p:sldId id="466" r:id="rId210"/>
    <p:sldId id="467" r:id="rId211"/>
    <p:sldId id="468" r:id="rId212"/>
    <p:sldId id="469" r:id="rId213"/>
    <p:sldId id="470" r:id="rId214"/>
    <p:sldId id="471" r:id="rId215"/>
    <p:sldId id="472" r:id="rId216"/>
    <p:sldId id="473" r:id="rId217"/>
    <p:sldId id="474" r:id="rId218"/>
    <p:sldId id="475" r:id="rId219"/>
    <p:sldId id="476" r:id="rId220"/>
    <p:sldId id="477" r:id="rId221"/>
    <p:sldId id="478" r:id="rId222"/>
    <p:sldId id="479" r:id="rId223"/>
    <p:sldId id="480" r:id="rId224"/>
    <p:sldId id="481" r:id="rId225"/>
    <p:sldId id="482" r:id="rId226"/>
    <p:sldId id="483" r:id="rId227"/>
    <p:sldId id="484" r:id="rId228"/>
    <p:sldId id="485" r:id="rId229"/>
    <p:sldId id="486" r:id="rId230"/>
    <p:sldId id="487" r:id="rId231"/>
    <p:sldId id="488" r:id="rId232"/>
    <p:sldId id="489" r:id="rId233"/>
    <p:sldId id="490" r:id="rId234"/>
    <p:sldId id="491" r:id="rId235"/>
    <p:sldId id="492" r:id="rId236"/>
    <p:sldId id="493" r:id="rId237"/>
    <p:sldId id="494" r:id="rId238"/>
    <p:sldId id="495" r:id="rId239"/>
    <p:sldId id="496" r:id="rId240"/>
    <p:sldId id="497" r:id="rId241"/>
    <p:sldId id="498" r:id="rId242"/>
    <p:sldId id="499" r:id="rId243"/>
    <p:sldId id="500" r:id="rId244"/>
    <p:sldId id="501" r:id="rId245"/>
    <p:sldId id="502" r:id="rId246"/>
    <p:sldId id="503" r:id="rId247"/>
    <p:sldId id="504" r:id="rId248"/>
    <p:sldId id="505" r:id="rId249"/>
    <p:sldId id="506" r:id="rId250"/>
    <p:sldId id="507" r:id="rId251"/>
    <p:sldId id="508" r:id="rId252"/>
    <p:sldId id="509" r:id="rId253"/>
    <p:sldId id="510" r:id="rId254"/>
    <p:sldId id="511" r:id="rId255"/>
    <p:sldId id="512" r:id="rId256"/>
    <p:sldId id="513" r:id="rId257"/>
    <p:sldId id="514" r:id="rId258"/>
    <p:sldId id="515" r:id="rId259"/>
    <p:sldId id="516" r:id="rId260"/>
    <p:sldId id="517" r:id="rId261"/>
    <p:sldId id="518" r:id="rId262"/>
    <p:sldId id="519" r:id="rId263"/>
    <p:sldId id="520" r:id="rId264"/>
    <p:sldId id="521" r:id="rId265"/>
    <p:sldId id="522" r:id="rId266"/>
    <p:sldId id="523" r:id="rId267"/>
    <p:sldId id="524" r:id="rId268"/>
    <p:sldId id="525" r:id="rId269"/>
    <p:sldId id="526" r:id="rId270"/>
    <p:sldId id="527" r:id="rId271"/>
    <p:sldId id="528" r:id="rId272"/>
    <p:sldId id="529" r:id="rId273"/>
    <p:sldId id="530" r:id="rId274"/>
    <p:sldId id="531" r:id="rId275"/>
    <p:sldId id="532" r:id="rId276"/>
    <p:sldId id="533" r:id="rId277"/>
    <p:sldId id="534" r:id="rId278"/>
    <p:sldId id="535" r:id="rId279"/>
    <p:sldId id="536" r:id="rId280"/>
    <p:sldId id="537" r:id="rId281"/>
    <p:sldId id="538" r:id="rId282"/>
    <p:sldId id="539" r:id="rId283"/>
    <p:sldId id="540" r:id="rId284"/>
    <p:sldId id="541" r:id="rId285"/>
    <p:sldId id="542" r:id="rId286"/>
    <p:sldId id="543" r:id="rId287"/>
    <p:sldId id="544" r:id="rId288"/>
    <p:sldId id="545" r:id="rId289"/>
    <p:sldId id="546" r:id="rId290"/>
    <p:sldId id="547" r:id="rId291"/>
    <p:sldId id="548" r:id="rId292"/>
    <p:sldId id="549" r:id="rId293"/>
    <p:sldId id="550" r:id="rId294"/>
    <p:sldId id="551" r:id="rId295"/>
    <p:sldId id="552" r:id="rId296"/>
    <p:sldId id="553" r:id="rId297"/>
    <p:sldId id="554" r:id="rId298"/>
    <p:sldId id="555" r:id="rId299"/>
    <p:sldId id="556" r:id="rId300"/>
    <p:sldId id="557" r:id="rId301"/>
    <p:sldId id="558" r:id="rId302"/>
    <p:sldId id="559" r:id="rId303"/>
    <p:sldId id="560" r:id="rId304"/>
    <p:sldId id="561" r:id="rId305"/>
    <p:sldId id="562" r:id="rId306"/>
    <p:sldId id="563" r:id="rId307"/>
    <p:sldId id="564" r:id="rId308"/>
    <p:sldId id="565" r:id="rId309"/>
    <p:sldId id="566" r:id="rId310"/>
    <p:sldId id="567" r:id="rId311"/>
    <p:sldId id="568" r:id="rId312"/>
    <p:sldId id="569" r:id="rId313"/>
    <p:sldId id="570" r:id="rId314"/>
    <p:sldId id="571" r:id="rId315"/>
    <p:sldId id="572" r:id="rId316"/>
    <p:sldId id="573" r:id="rId317"/>
    <p:sldId id="574" r:id="rId318"/>
    <p:sldId id="575" r:id="rId319"/>
    <p:sldId id="576" r:id="rId32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714" autoAdjust="0"/>
  </p:normalViewPr>
  <p:slideViewPr>
    <p:cSldViewPr>
      <p:cViewPr varScale="1">
        <p:scale>
          <a:sx n="81" d="100"/>
          <a:sy n="81" d="100"/>
        </p:scale>
        <p:origin x="-750" y="-96"/>
      </p:cViewPr>
      <p:guideLst>
        <p:guide orient="horz" pos="2160"/>
        <p:guide pos="2880"/>
      </p:guideLst>
    </p:cSldViewPr>
  </p:slideViewPr>
  <p:outlineViewPr>
    <p:cViewPr>
      <p:scale>
        <a:sx n="33" d="100"/>
        <a:sy n="33" d="100"/>
      </p:scale>
      <p:origin x="0" y="170682"/>
    </p:cViewPr>
  </p:outlin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99" Type="http://schemas.openxmlformats.org/officeDocument/2006/relationships/slide" Target="slides/slide297.xml"/><Relationship Id="rId303" Type="http://schemas.openxmlformats.org/officeDocument/2006/relationships/slide" Target="slides/slide301.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59" Type="http://schemas.openxmlformats.org/officeDocument/2006/relationships/slide" Target="slides/slide157.xml"/><Relationship Id="rId324" Type="http://schemas.openxmlformats.org/officeDocument/2006/relationships/theme" Target="theme/theme1.xml"/><Relationship Id="rId170" Type="http://schemas.openxmlformats.org/officeDocument/2006/relationships/slide" Target="slides/slide168.xml"/><Relationship Id="rId191" Type="http://schemas.openxmlformats.org/officeDocument/2006/relationships/slide" Target="slides/slide189.xml"/><Relationship Id="rId205" Type="http://schemas.openxmlformats.org/officeDocument/2006/relationships/slide" Target="slides/slide203.xml"/><Relationship Id="rId226" Type="http://schemas.openxmlformats.org/officeDocument/2006/relationships/slide" Target="slides/slide224.xml"/><Relationship Id="rId247" Type="http://schemas.openxmlformats.org/officeDocument/2006/relationships/slide" Target="slides/slide245.xml"/><Relationship Id="rId107" Type="http://schemas.openxmlformats.org/officeDocument/2006/relationships/slide" Target="slides/slide105.xml"/><Relationship Id="rId268" Type="http://schemas.openxmlformats.org/officeDocument/2006/relationships/slide" Target="slides/slide266.xml"/><Relationship Id="rId289" Type="http://schemas.openxmlformats.org/officeDocument/2006/relationships/slide" Target="slides/slide287.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314" Type="http://schemas.openxmlformats.org/officeDocument/2006/relationships/slide" Target="slides/slide312.xml"/><Relationship Id="rId5" Type="http://schemas.openxmlformats.org/officeDocument/2006/relationships/slide" Target="slides/slide3.xml"/><Relationship Id="rId95" Type="http://schemas.openxmlformats.org/officeDocument/2006/relationships/slide" Target="slides/slide93.xml"/><Relationship Id="rId160" Type="http://schemas.openxmlformats.org/officeDocument/2006/relationships/slide" Target="slides/slide158.xml"/><Relationship Id="rId181" Type="http://schemas.openxmlformats.org/officeDocument/2006/relationships/slide" Target="slides/slide179.xml"/><Relationship Id="rId216" Type="http://schemas.openxmlformats.org/officeDocument/2006/relationships/slide" Target="slides/slide214.xml"/><Relationship Id="rId237" Type="http://schemas.openxmlformats.org/officeDocument/2006/relationships/slide" Target="slides/slide235.xml"/><Relationship Id="rId258" Type="http://schemas.openxmlformats.org/officeDocument/2006/relationships/slide" Target="slides/slide256.xml"/><Relationship Id="rId279" Type="http://schemas.openxmlformats.org/officeDocument/2006/relationships/slide" Target="slides/slide277.xml"/><Relationship Id="rId22" Type="http://schemas.openxmlformats.org/officeDocument/2006/relationships/slide" Target="slides/slide20.xml"/><Relationship Id="rId43" Type="http://schemas.openxmlformats.org/officeDocument/2006/relationships/slide" Target="slides/slide41.xml"/><Relationship Id="rId64" Type="http://schemas.openxmlformats.org/officeDocument/2006/relationships/slide" Target="slides/slide62.xml"/><Relationship Id="rId118" Type="http://schemas.openxmlformats.org/officeDocument/2006/relationships/slide" Target="slides/slide116.xml"/><Relationship Id="rId139" Type="http://schemas.openxmlformats.org/officeDocument/2006/relationships/slide" Target="slides/slide137.xml"/><Relationship Id="rId290" Type="http://schemas.openxmlformats.org/officeDocument/2006/relationships/slide" Target="slides/slide288.xml"/><Relationship Id="rId304" Type="http://schemas.openxmlformats.org/officeDocument/2006/relationships/slide" Target="slides/slide302.xml"/><Relationship Id="rId325" Type="http://schemas.openxmlformats.org/officeDocument/2006/relationships/tableStyles" Target="tableStyles.xml"/><Relationship Id="rId85" Type="http://schemas.openxmlformats.org/officeDocument/2006/relationships/slide" Target="slides/slide83.xml"/><Relationship Id="rId150" Type="http://schemas.openxmlformats.org/officeDocument/2006/relationships/slide" Target="slides/slide148.xml"/><Relationship Id="rId171" Type="http://schemas.openxmlformats.org/officeDocument/2006/relationships/slide" Target="slides/slide169.xml"/><Relationship Id="rId192" Type="http://schemas.openxmlformats.org/officeDocument/2006/relationships/slide" Target="slides/slide190.xml"/><Relationship Id="rId206" Type="http://schemas.openxmlformats.org/officeDocument/2006/relationships/slide" Target="slides/slide204.xml"/><Relationship Id="rId227" Type="http://schemas.openxmlformats.org/officeDocument/2006/relationships/slide" Target="slides/slide225.xml"/><Relationship Id="rId248" Type="http://schemas.openxmlformats.org/officeDocument/2006/relationships/slide" Target="slides/slide246.xml"/><Relationship Id="rId269" Type="http://schemas.openxmlformats.org/officeDocument/2006/relationships/slide" Target="slides/slide267.xml"/><Relationship Id="rId12" Type="http://schemas.openxmlformats.org/officeDocument/2006/relationships/slide" Target="slides/slide10.xml"/><Relationship Id="rId33" Type="http://schemas.openxmlformats.org/officeDocument/2006/relationships/slide" Target="slides/slide31.xml"/><Relationship Id="rId108" Type="http://schemas.openxmlformats.org/officeDocument/2006/relationships/slide" Target="slides/slide106.xml"/><Relationship Id="rId129" Type="http://schemas.openxmlformats.org/officeDocument/2006/relationships/slide" Target="slides/slide127.xml"/><Relationship Id="rId280" Type="http://schemas.openxmlformats.org/officeDocument/2006/relationships/slide" Target="slides/slide278.xml"/><Relationship Id="rId315" Type="http://schemas.openxmlformats.org/officeDocument/2006/relationships/slide" Target="slides/slide313.xml"/><Relationship Id="rId54" Type="http://schemas.openxmlformats.org/officeDocument/2006/relationships/slide" Target="slides/slide52.xml"/><Relationship Id="rId75" Type="http://schemas.openxmlformats.org/officeDocument/2006/relationships/slide" Target="slides/slide73.xml"/><Relationship Id="rId96" Type="http://schemas.openxmlformats.org/officeDocument/2006/relationships/slide" Target="slides/slide94.xml"/><Relationship Id="rId140" Type="http://schemas.openxmlformats.org/officeDocument/2006/relationships/slide" Target="slides/slide138.xml"/><Relationship Id="rId161" Type="http://schemas.openxmlformats.org/officeDocument/2006/relationships/slide" Target="slides/slide159.xml"/><Relationship Id="rId182" Type="http://schemas.openxmlformats.org/officeDocument/2006/relationships/slide" Target="slides/slide180.xml"/><Relationship Id="rId217" Type="http://schemas.openxmlformats.org/officeDocument/2006/relationships/slide" Target="slides/slide215.xml"/><Relationship Id="rId6" Type="http://schemas.openxmlformats.org/officeDocument/2006/relationships/slide" Target="slides/slide4.xml"/><Relationship Id="rId238" Type="http://schemas.openxmlformats.org/officeDocument/2006/relationships/slide" Target="slides/slide236.xml"/><Relationship Id="rId259" Type="http://schemas.openxmlformats.org/officeDocument/2006/relationships/slide" Target="slides/slide257.xml"/><Relationship Id="rId23" Type="http://schemas.openxmlformats.org/officeDocument/2006/relationships/slide" Target="slides/slide21.xml"/><Relationship Id="rId119" Type="http://schemas.openxmlformats.org/officeDocument/2006/relationships/slide" Target="slides/slide117.xml"/><Relationship Id="rId270" Type="http://schemas.openxmlformats.org/officeDocument/2006/relationships/slide" Target="slides/slide268.xml"/><Relationship Id="rId291" Type="http://schemas.openxmlformats.org/officeDocument/2006/relationships/slide" Target="slides/slide289.xml"/><Relationship Id="rId305" Type="http://schemas.openxmlformats.org/officeDocument/2006/relationships/slide" Target="slides/slide303.xml"/><Relationship Id="rId44" Type="http://schemas.openxmlformats.org/officeDocument/2006/relationships/slide" Target="slides/slide42.xml"/><Relationship Id="rId65" Type="http://schemas.openxmlformats.org/officeDocument/2006/relationships/slide" Target="slides/slide63.xml"/><Relationship Id="rId86" Type="http://schemas.openxmlformats.org/officeDocument/2006/relationships/slide" Target="slides/slide84.xml"/><Relationship Id="rId130" Type="http://schemas.openxmlformats.org/officeDocument/2006/relationships/slide" Target="slides/slide128.xml"/><Relationship Id="rId151" Type="http://schemas.openxmlformats.org/officeDocument/2006/relationships/slide" Target="slides/slide149.xml"/><Relationship Id="rId172" Type="http://schemas.openxmlformats.org/officeDocument/2006/relationships/slide" Target="slides/slide170.xml"/><Relationship Id="rId193" Type="http://schemas.openxmlformats.org/officeDocument/2006/relationships/slide" Target="slides/slide191.xml"/><Relationship Id="rId207" Type="http://schemas.openxmlformats.org/officeDocument/2006/relationships/slide" Target="slides/slide205.xml"/><Relationship Id="rId228" Type="http://schemas.openxmlformats.org/officeDocument/2006/relationships/slide" Target="slides/slide226.xml"/><Relationship Id="rId249" Type="http://schemas.openxmlformats.org/officeDocument/2006/relationships/slide" Target="slides/slide247.xml"/><Relationship Id="rId13" Type="http://schemas.openxmlformats.org/officeDocument/2006/relationships/slide" Target="slides/slide11.xml"/><Relationship Id="rId109" Type="http://schemas.openxmlformats.org/officeDocument/2006/relationships/slide" Target="slides/slide107.xml"/><Relationship Id="rId260" Type="http://schemas.openxmlformats.org/officeDocument/2006/relationships/slide" Target="slides/slide258.xml"/><Relationship Id="rId281" Type="http://schemas.openxmlformats.org/officeDocument/2006/relationships/slide" Target="slides/slide279.xml"/><Relationship Id="rId316" Type="http://schemas.openxmlformats.org/officeDocument/2006/relationships/slide" Target="slides/slide314.xml"/><Relationship Id="rId34" Type="http://schemas.openxmlformats.org/officeDocument/2006/relationships/slide" Target="slides/slide32.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20" Type="http://schemas.openxmlformats.org/officeDocument/2006/relationships/slide" Target="slides/slide118.xml"/><Relationship Id="rId141" Type="http://schemas.openxmlformats.org/officeDocument/2006/relationships/slide" Target="slides/slide139.xml"/><Relationship Id="rId7" Type="http://schemas.openxmlformats.org/officeDocument/2006/relationships/slide" Target="slides/slide5.xml"/><Relationship Id="rId162" Type="http://schemas.openxmlformats.org/officeDocument/2006/relationships/slide" Target="slides/slide160.xml"/><Relationship Id="rId183" Type="http://schemas.openxmlformats.org/officeDocument/2006/relationships/slide" Target="slides/slide181.xml"/><Relationship Id="rId218" Type="http://schemas.openxmlformats.org/officeDocument/2006/relationships/slide" Target="slides/slide216.xml"/><Relationship Id="rId239" Type="http://schemas.openxmlformats.org/officeDocument/2006/relationships/slide" Target="slides/slide237.xml"/><Relationship Id="rId250" Type="http://schemas.openxmlformats.org/officeDocument/2006/relationships/slide" Target="slides/slide248.xml"/><Relationship Id="rId271" Type="http://schemas.openxmlformats.org/officeDocument/2006/relationships/slide" Target="slides/slide269.xml"/><Relationship Id="rId292" Type="http://schemas.openxmlformats.org/officeDocument/2006/relationships/slide" Target="slides/slide290.xml"/><Relationship Id="rId306" Type="http://schemas.openxmlformats.org/officeDocument/2006/relationships/slide" Target="slides/slide304.xml"/><Relationship Id="rId24" Type="http://schemas.openxmlformats.org/officeDocument/2006/relationships/slide" Target="slides/slide22.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31" Type="http://schemas.openxmlformats.org/officeDocument/2006/relationships/slide" Target="slides/slide129.xml"/><Relationship Id="rId152" Type="http://schemas.openxmlformats.org/officeDocument/2006/relationships/slide" Target="slides/slide150.xml"/><Relationship Id="rId173" Type="http://schemas.openxmlformats.org/officeDocument/2006/relationships/slide" Target="slides/slide171.xml"/><Relationship Id="rId194" Type="http://schemas.openxmlformats.org/officeDocument/2006/relationships/slide" Target="slides/slide192.xml"/><Relationship Id="rId208" Type="http://schemas.openxmlformats.org/officeDocument/2006/relationships/slide" Target="slides/slide206.xml"/><Relationship Id="rId229" Type="http://schemas.openxmlformats.org/officeDocument/2006/relationships/slide" Target="slides/slide227.xml"/><Relationship Id="rId240" Type="http://schemas.openxmlformats.org/officeDocument/2006/relationships/slide" Target="slides/slide238.xml"/><Relationship Id="rId261" Type="http://schemas.openxmlformats.org/officeDocument/2006/relationships/slide" Target="slides/slide259.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slide" Target="slides/slide166.xml"/><Relationship Id="rId282" Type="http://schemas.openxmlformats.org/officeDocument/2006/relationships/slide" Target="slides/slide280.xml"/><Relationship Id="rId312" Type="http://schemas.openxmlformats.org/officeDocument/2006/relationships/slide" Target="slides/slide310.xml"/><Relationship Id="rId317" Type="http://schemas.openxmlformats.org/officeDocument/2006/relationships/slide" Target="slides/slide31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slide" Target="slides/slide161.xml"/><Relationship Id="rId184" Type="http://schemas.openxmlformats.org/officeDocument/2006/relationships/slide" Target="slides/slide182.xml"/><Relationship Id="rId189" Type="http://schemas.openxmlformats.org/officeDocument/2006/relationships/slide" Target="slides/slide187.xml"/><Relationship Id="rId219" Type="http://schemas.openxmlformats.org/officeDocument/2006/relationships/slide" Target="slides/slide217.xml"/><Relationship Id="rId3" Type="http://schemas.openxmlformats.org/officeDocument/2006/relationships/slide" Target="slides/slide1.xml"/><Relationship Id="rId214" Type="http://schemas.openxmlformats.org/officeDocument/2006/relationships/slide" Target="slides/slide212.xml"/><Relationship Id="rId230" Type="http://schemas.openxmlformats.org/officeDocument/2006/relationships/slide" Target="slides/slide228.xml"/><Relationship Id="rId235" Type="http://schemas.openxmlformats.org/officeDocument/2006/relationships/slide" Target="slides/slide233.xml"/><Relationship Id="rId251" Type="http://schemas.openxmlformats.org/officeDocument/2006/relationships/slide" Target="slides/slide249.xml"/><Relationship Id="rId256" Type="http://schemas.openxmlformats.org/officeDocument/2006/relationships/slide" Target="slides/slide254.xml"/><Relationship Id="rId277" Type="http://schemas.openxmlformats.org/officeDocument/2006/relationships/slide" Target="slides/slide275.xml"/><Relationship Id="rId298" Type="http://schemas.openxmlformats.org/officeDocument/2006/relationships/slide" Target="slides/slide296.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272" Type="http://schemas.openxmlformats.org/officeDocument/2006/relationships/slide" Target="slides/slide270.xml"/><Relationship Id="rId293" Type="http://schemas.openxmlformats.org/officeDocument/2006/relationships/slide" Target="slides/slide291.xml"/><Relationship Id="rId302" Type="http://schemas.openxmlformats.org/officeDocument/2006/relationships/slide" Target="slides/slide300.xml"/><Relationship Id="rId307" Type="http://schemas.openxmlformats.org/officeDocument/2006/relationships/slide" Target="slides/slide305.xml"/><Relationship Id="rId323"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74" Type="http://schemas.openxmlformats.org/officeDocument/2006/relationships/slide" Target="slides/slide172.xml"/><Relationship Id="rId179" Type="http://schemas.openxmlformats.org/officeDocument/2006/relationships/slide" Target="slides/slide177.xml"/><Relationship Id="rId195" Type="http://schemas.openxmlformats.org/officeDocument/2006/relationships/slide" Target="slides/slide193.xml"/><Relationship Id="rId209" Type="http://schemas.openxmlformats.org/officeDocument/2006/relationships/slide" Target="slides/slide207.xml"/><Relationship Id="rId190" Type="http://schemas.openxmlformats.org/officeDocument/2006/relationships/slide" Target="slides/slide188.xml"/><Relationship Id="rId204" Type="http://schemas.openxmlformats.org/officeDocument/2006/relationships/slide" Target="slides/slide202.xml"/><Relationship Id="rId220" Type="http://schemas.openxmlformats.org/officeDocument/2006/relationships/slide" Target="slides/slide218.xml"/><Relationship Id="rId225" Type="http://schemas.openxmlformats.org/officeDocument/2006/relationships/slide" Target="slides/slide223.xml"/><Relationship Id="rId241" Type="http://schemas.openxmlformats.org/officeDocument/2006/relationships/slide" Target="slides/slide239.xml"/><Relationship Id="rId246" Type="http://schemas.openxmlformats.org/officeDocument/2006/relationships/slide" Target="slides/slide244.xml"/><Relationship Id="rId267" Type="http://schemas.openxmlformats.org/officeDocument/2006/relationships/slide" Target="slides/slide265.xml"/><Relationship Id="rId288" Type="http://schemas.openxmlformats.org/officeDocument/2006/relationships/slide" Target="slides/slide286.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262" Type="http://schemas.openxmlformats.org/officeDocument/2006/relationships/slide" Target="slides/slide260.xml"/><Relationship Id="rId283" Type="http://schemas.openxmlformats.org/officeDocument/2006/relationships/slide" Target="slides/slide281.xml"/><Relationship Id="rId313" Type="http://schemas.openxmlformats.org/officeDocument/2006/relationships/slide" Target="slides/slide311.xml"/><Relationship Id="rId318" Type="http://schemas.openxmlformats.org/officeDocument/2006/relationships/slide" Target="slides/slide316.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164" Type="http://schemas.openxmlformats.org/officeDocument/2006/relationships/slide" Target="slides/slide162.xml"/><Relationship Id="rId169" Type="http://schemas.openxmlformats.org/officeDocument/2006/relationships/slide" Target="slides/slide167.xml"/><Relationship Id="rId185" Type="http://schemas.openxmlformats.org/officeDocument/2006/relationships/slide" Target="slides/slide183.xml"/><Relationship Id="rId4" Type="http://schemas.openxmlformats.org/officeDocument/2006/relationships/slide" Target="slides/slide2.xml"/><Relationship Id="rId9" Type="http://schemas.openxmlformats.org/officeDocument/2006/relationships/slide" Target="slides/slide7.xml"/><Relationship Id="rId180" Type="http://schemas.openxmlformats.org/officeDocument/2006/relationships/slide" Target="slides/slide178.xml"/><Relationship Id="rId210" Type="http://schemas.openxmlformats.org/officeDocument/2006/relationships/slide" Target="slides/slide208.xml"/><Relationship Id="rId215" Type="http://schemas.openxmlformats.org/officeDocument/2006/relationships/slide" Target="slides/slide213.xml"/><Relationship Id="rId236" Type="http://schemas.openxmlformats.org/officeDocument/2006/relationships/slide" Target="slides/slide234.xml"/><Relationship Id="rId257" Type="http://schemas.openxmlformats.org/officeDocument/2006/relationships/slide" Target="slides/slide255.xml"/><Relationship Id="rId278" Type="http://schemas.openxmlformats.org/officeDocument/2006/relationships/slide" Target="slides/slide276.xml"/><Relationship Id="rId26" Type="http://schemas.openxmlformats.org/officeDocument/2006/relationships/slide" Target="slides/slide24.xml"/><Relationship Id="rId231" Type="http://schemas.openxmlformats.org/officeDocument/2006/relationships/slide" Target="slides/slide229.xml"/><Relationship Id="rId252" Type="http://schemas.openxmlformats.org/officeDocument/2006/relationships/slide" Target="slides/slide250.xml"/><Relationship Id="rId273" Type="http://schemas.openxmlformats.org/officeDocument/2006/relationships/slide" Target="slides/slide271.xml"/><Relationship Id="rId294" Type="http://schemas.openxmlformats.org/officeDocument/2006/relationships/slide" Target="slides/slide292.xml"/><Relationship Id="rId308" Type="http://schemas.openxmlformats.org/officeDocument/2006/relationships/slide" Target="slides/slide306.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75" Type="http://schemas.openxmlformats.org/officeDocument/2006/relationships/slide" Target="slides/slide173.xml"/><Relationship Id="rId196" Type="http://schemas.openxmlformats.org/officeDocument/2006/relationships/slide" Target="slides/slide194.xml"/><Relationship Id="rId200" Type="http://schemas.openxmlformats.org/officeDocument/2006/relationships/slide" Target="slides/slide198.xml"/><Relationship Id="rId16" Type="http://schemas.openxmlformats.org/officeDocument/2006/relationships/slide" Target="slides/slide14.xml"/><Relationship Id="rId221" Type="http://schemas.openxmlformats.org/officeDocument/2006/relationships/slide" Target="slides/slide219.xml"/><Relationship Id="rId242" Type="http://schemas.openxmlformats.org/officeDocument/2006/relationships/slide" Target="slides/slide240.xml"/><Relationship Id="rId263" Type="http://schemas.openxmlformats.org/officeDocument/2006/relationships/slide" Target="slides/slide261.xml"/><Relationship Id="rId284" Type="http://schemas.openxmlformats.org/officeDocument/2006/relationships/slide" Target="slides/slide282.xml"/><Relationship Id="rId319" Type="http://schemas.openxmlformats.org/officeDocument/2006/relationships/slide" Target="slides/slide317.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 Id="rId165" Type="http://schemas.openxmlformats.org/officeDocument/2006/relationships/slide" Target="slides/slide163.xml"/><Relationship Id="rId186" Type="http://schemas.openxmlformats.org/officeDocument/2006/relationships/slide" Target="slides/slide184.xml"/><Relationship Id="rId211" Type="http://schemas.openxmlformats.org/officeDocument/2006/relationships/slide" Target="slides/slide209.xml"/><Relationship Id="rId232" Type="http://schemas.openxmlformats.org/officeDocument/2006/relationships/slide" Target="slides/slide230.xml"/><Relationship Id="rId253" Type="http://schemas.openxmlformats.org/officeDocument/2006/relationships/slide" Target="slides/slide251.xml"/><Relationship Id="rId274" Type="http://schemas.openxmlformats.org/officeDocument/2006/relationships/slide" Target="slides/slide272.xml"/><Relationship Id="rId295" Type="http://schemas.openxmlformats.org/officeDocument/2006/relationships/slide" Target="slides/slide293.xml"/><Relationship Id="rId309" Type="http://schemas.openxmlformats.org/officeDocument/2006/relationships/slide" Target="slides/slide307.xml"/><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 Id="rId320" Type="http://schemas.openxmlformats.org/officeDocument/2006/relationships/slide" Target="slides/slide318.xml"/><Relationship Id="rId80" Type="http://schemas.openxmlformats.org/officeDocument/2006/relationships/slide" Target="slides/slide78.xml"/><Relationship Id="rId155" Type="http://schemas.openxmlformats.org/officeDocument/2006/relationships/slide" Target="slides/slide153.xml"/><Relationship Id="rId176" Type="http://schemas.openxmlformats.org/officeDocument/2006/relationships/slide" Target="slides/slide174.xml"/><Relationship Id="rId197" Type="http://schemas.openxmlformats.org/officeDocument/2006/relationships/slide" Target="slides/slide195.xml"/><Relationship Id="rId201" Type="http://schemas.openxmlformats.org/officeDocument/2006/relationships/slide" Target="slides/slide199.xml"/><Relationship Id="rId222" Type="http://schemas.openxmlformats.org/officeDocument/2006/relationships/slide" Target="slides/slide220.xml"/><Relationship Id="rId243" Type="http://schemas.openxmlformats.org/officeDocument/2006/relationships/slide" Target="slides/slide241.xml"/><Relationship Id="rId264" Type="http://schemas.openxmlformats.org/officeDocument/2006/relationships/slide" Target="slides/slide262.xml"/><Relationship Id="rId285" Type="http://schemas.openxmlformats.org/officeDocument/2006/relationships/slide" Target="slides/slide283.xml"/><Relationship Id="rId17" Type="http://schemas.openxmlformats.org/officeDocument/2006/relationships/slide" Target="slides/slide15.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24" Type="http://schemas.openxmlformats.org/officeDocument/2006/relationships/slide" Target="slides/slide122.xml"/><Relationship Id="rId310" Type="http://schemas.openxmlformats.org/officeDocument/2006/relationships/slide" Target="slides/slide308.xml"/><Relationship Id="rId70" Type="http://schemas.openxmlformats.org/officeDocument/2006/relationships/slide" Target="slides/slide68.xml"/><Relationship Id="rId91" Type="http://schemas.openxmlformats.org/officeDocument/2006/relationships/slide" Target="slides/slide89.xml"/><Relationship Id="rId145" Type="http://schemas.openxmlformats.org/officeDocument/2006/relationships/slide" Target="slides/slide143.xml"/><Relationship Id="rId166" Type="http://schemas.openxmlformats.org/officeDocument/2006/relationships/slide" Target="slides/slide164.xml"/><Relationship Id="rId187" Type="http://schemas.openxmlformats.org/officeDocument/2006/relationships/slide" Target="slides/slide185.xml"/><Relationship Id="rId1" Type="http://schemas.openxmlformats.org/officeDocument/2006/relationships/slideMaster" Target="slideMasters/slideMaster1.xml"/><Relationship Id="rId212" Type="http://schemas.openxmlformats.org/officeDocument/2006/relationships/slide" Target="slides/slide210.xml"/><Relationship Id="rId233" Type="http://schemas.openxmlformats.org/officeDocument/2006/relationships/slide" Target="slides/slide231.xml"/><Relationship Id="rId254" Type="http://schemas.openxmlformats.org/officeDocument/2006/relationships/slide" Target="slides/slide252.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275" Type="http://schemas.openxmlformats.org/officeDocument/2006/relationships/slide" Target="slides/slide273.xml"/><Relationship Id="rId296" Type="http://schemas.openxmlformats.org/officeDocument/2006/relationships/slide" Target="slides/slide294.xml"/><Relationship Id="rId300" Type="http://schemas.openxmlformats.org/officeDocument/2006/relationships/slide" Target="slides/slide298.xml"/><Relationship Id="rId60" Type="http://schemas.openxmlformats.org/officeDocument/2006/relationships/slide" Target="slides/slide58.xml"/><Relationship Id="rId81" Type="http://schemas.openxmlformats.org/officeDocument/2006/relationships/slide" Target="slides/slide79.xml"/><Relationship Id="rId135" Type="http://schemas.openxmlformats.org/officeDocument/2006/relationships/slide" Target="slides/slide133.xml"/><Relationship Id="rId156" Type="http://schemas.openxmlformats.org/officeDocument/2006/relationships/slide" Target="slides/slide154.xml"/><Relationship Id="rId177" Type="http://schemas.openxmlformats.org/officeDocument/2006/relationships/slide" Target="slides/slide175.xml"/><Relationship Id="rId198" Type="http://schemas.openxmlformats.org/officeDocument/2006/relationships/slide" Target="slides/slide196.xml"/><Relationship Id="rId321" Type="http://schemas.openxmlformats.org/officeDocument/2006/relationships/notesMaster" Target="notesMasters/notesMaster1.xml"/><Relationship Id="rId202" Type="http://schemas.openxmlformats.org/officeDocument/2006/relationships/slide" Target="slides/slide200.xml"/><Relationship Id="rId223" Type="http://schemas.openxmlformats.org/officeDocument/2006/relationships/slide" Target="slides/slide221.xml"/><Relationship Id="rId244" Type="http://schemas.openxmlformats.org/officeDocument/2006/relationships/slide" Target="slides/slide242.xml"/><Relationship Id="rId18" Type="http://schemas.openxmlformats.org/officeDocument/2006/relationships/slide" Target="slides/slide16.xml"/><Relationship Id="rId39" Type="http://schemas.openxmlformats.org/officeDocument/2006/relationships/slide" Target="slides/slide37.xml"/><Relationship Id="rId265" Type="http://schemas.openxmlformats.org/officeDocument/2006/relationships/slide" Target="slides/slide263.xml"/><Relationship Id="rId286" Type="http://schemas.openxmlformats.org/officeDocument/2006/relationships/slide" Target="slides/slide284.xml"/><Relationship Id="rId50" Type="http://schemas.openxmlformats.org/officeDocument/2006/relationships/slide" Target="slides/slide48.xml"/><Relationship Id="rId104" Type="http://schemas.openxmlformats.org/officeDocument/2006/relationships/slide" Target="slides/slide102.xml"/><Relationship Id="rId125" Type="http://schemas.openxmlformats.org/officeDocument/2006/relationships/slide" Target="slides/slide123.xml"/><Relationship Id="rId146" Type="http://schemas.openxmlformats.org/officeDocument/2006/relationships/slide" Target="slides/slide144.xml"/><Relationship Id="rId167" Type="http://schemas.openxmlformats.org/officeDocument/2006/relationships/slide" Target="slides/slide165.xml"/><Relationship Id="rId188" Type="http://schemas.openxmlformats.org/officeDocument/2006/relationships/slide" Target="slides/slide186.xml"/><Relationship Id="rId311" Type="http://schemas.openxmlformats.org/officeDocument/2006/relationships/slide" Target="slides/slide309.xml"/><Relationship Id="rId71" Type="http://schemas.openxmlformats.org/officeDocument/2006/relationships/slide" Target="slides/slide69.xml"/><Relationship Id="rId92" Type="http://schemas.openxmlformats.org/officeDocument/2006/relationships/slide" Target="slides/slide90.xml"/><Relationship Id="rId213" Type="http://schemas.openxmlformats.org/officeDocument/2006/relationships/slide" Target="slides/slide211.xml"/><Relationship Id="rId234" Type="http://schemas.openxmlformats.org/officeDocument/2006/relationships/slide" Target="slides/slide232.xml"/><Relationship Id="rId2" Type="http://schemas.openxmlformats.org/officeDocument/2006/relationships/slideMaster" Target="slideMasters/slideMaster2.xml"/><Relationship Id="rId29" Type="http://schemas.openxmlformats.org/officeDocument/2006/relationships/slide" Target="slides/slide27.xml"/><Relationship Id="rId255" Type="http://schemas.openxmlformats.org/officeDocument/2006/relationships/slide" Target="slides/slide253.xml"/><Relationship Id="rId276" Type="http://schemas.openxmlformats.org/officeDocument/2006/relationships/slide" Target="slides/slide274.xml"/><Relationship Id="rId297" Type="http://schemas.openxmlformats.org/officeDocument/2006/relationships/slide" Target="slides/slide295.xml"/><Relationship Id="rId40" Type="http://schemas.openxmlformats.org/officeDocument/2006/relationships/slide" Target="slides/slide38.xml"/><Relationship Id="rId115" Type="http://schemas.openxmlformats.org/officeDocument/2006/relationships/slide" Target="slides/slide113.xml"/><Relationship Id="rId136" Type="http://schemas.openxmlformats.org/officeDocument/2006/relationships/slide" Target="slides/slide134.xml"/><Relationship Id="rId157" Type="http://schemas.openxmlformats.org/officeDocument/2006/relationships/slide" Target="slides/slide155.xml"/><Relationship Id="rId178" Type="http://schemas.openxmlformats.org/officeDocument/2006/relationships/slide" Target="slides/slide176.xml"/><Relationship Id="rId301" Type="http://schemas.openxmlformats.org/officeDocument/2006/relationships/slide" Target="slides/slide299.xml"/><Relationship Id="rId322" Type="http://schemas.openxmlformats.org/officeDocument/2006/relationships/presProps" Target="presProps.xml"/><Relationship Id="rId61" Type="http://schemas.openxmlformats.org/officeDocument/2006/relationships/slide" Target="slides/slide59.xml"/><Relationship Id="rId82" Type="http://schemas.openxmlformats.org/officeDocument/2006/relationships/slide" Target="slides/slide80.xml"/><Relationship Id="rId199" Type="http://schemas.openxmlformats.org/officeDocument/2006/relationships/slide" Target="slides/slide197.xml"/><Relationship Id="rId203" Type="http://schemas.openxmlformats.org/officeDocument/2006/relationships/slide" Target="slides/slide201.xml"/><Relationship Id="rId19" Type="http://schemas.openxmlformats.org/officeDocument/2006/relationships/slide" Target="slides/slide17.xml"/><Relationship Id="rId224" Type="http://schemas.openxmlformats.org/officeDocument/2006/relationships/slide" Target="slides/slide222.xml"/><Relationship Id="rId245" Type="http://schemas.openxmlformats.org/officeDocument/2006/relationships/slide" Target="slides/slide243.xml"/><Relationship Id="rId266" Type="http://schemas.openxmlformats.org/officeDocument/2006/relationships/slide" Target="slides/slide264.xml"/><Relationship Id="rId287" Type="http://schemas.openxmlformats.org/officeDocument/2006/relationships/slide" Target="slides/slide28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D44F09-13C4-448D-9B12-353D09C94712}"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8AA1D6ED-50C0-4FC4-B942-582428E2E097}">
      <dgm:prSet phldrT="[Text]" custT="1"/>
      <dgm:spPr>
        <a:solidFill>
          <a:srgbClr val="FF0000"/>
        </a:solidFill>
      </dgm:spPr>
      <dgm:t>
        <a:bodyPr/>
        <a:lstStyle/>
        <a:p>
          <a:r>
            <a:rPr lang="ar-SA" sz="2400" b="1" dirty="0" smtClean="0"/>
            <a:t>أثر العملية على معادلة الميزانية</a:t>
          </a:r>
          <a:endParaRPr lang="en-GB" sz="2400" b="1" dirty="0"/>
        </a:p>
      </dgm:t>
    </dgm:pt>
    <dgm:pt modelId="{05190E6A-D2BC-4C59-B41B-6BA7A48626DE}" type="parTrans" cxnId="{34F50BD0-A835-4FC8-8E55-42BB38718EE0}">
      <dgm:prSet/>
      <dgm:spPr/>
      <dgm:t>
        <a:bodyPr/>
        <a:lstStyle/>
        <a:p>
          <a:endParaRPr lang="en-GB"/>
        </a:p>
      </dgm:t>
    </dgm:pt>
    <dgm:pt modelId="{D51DE234-53D0-4823-8172-F218996116CF}" type="sibTrans" cxnId="{34F50BD0-A835-4FC8-8E55-42BB38718EE0}">
      <dgm:prSet/>
      <dgm:spPr/>
      <dgm:t>
        <a:bodyPr/>
        <a:lstStyle/>
        <a:p>
          <a:endParaRPr lang="en-GB"/>
        </a:p>
      </dgm:t>
    </dgm:pt>
    <dgm:pt modelId="{FACA5C1E-AACB-4ED8-9C50-BFE553CAE440}">
      <dgm:prSet phldrT="[Text]" custT="1"/>
      <dgm:spPr>
        <a:solidFill>
          <a:schemeClr val="accent2">
            <a:lumMod val="20000"/>
            <a:lumOff val="80000"/>
          </a:schemeClr>
        </a:solidFill>
      </dgm:spPr>
      <dgm:t>
        <a:bodyPr/>
        <a:lstStyle/>
        <a:p>
          <a:r>
            <a:rPr lang="ar-SA" sz="2000" dirty="0" smtClean="0">
              <a:solidFill>
                <a:schemeClr val="tx1"/>
              </a:solidFill>
            </a:rPr>
            <a:t>عدم تأثر جانب مصادر الأموال</a:t>
          </a:r>
          <a:endParaRPr lang="en-GB" sz="2000" dirty="0">
            <a:solidFill>
              <a:schemeClr val="tx1"/>
            </a:solidFill>
          </a:endParaRPr>
        </a:p>
      </dgm:t>
    </dgm:pt>
    <dgm:pt modelId="{1F76C4BB-51DE-45B8-8394-0A0F020EEC9D}" type="parTrans" cxnId="{E84F5A4A-AA4F-4930-8059-9CDD1432DC1A}">
      <dgm:prSet/>
      <dgm:spPr/>
      <dgm:t>
        <a:bodyPr/>
        <a:lstStyle/>
        <a:p>
          <a:endParaRPr lang="en-GB"/>
        </a:p>
      </dgm:t>
    </dgm:pt>
    <dgm:pt modelId="{9C11A6EE-C4EB-4FEC-8344-7CADF468BAE5}" type="sibTrans" cxnId="{E84F5A4A-AA4F-4930-8059-9CDD1432DC1A}">
      <dgm:prSet/>
      <dgm:spPr/>
      <dgm:t>
        <a:bodyPr/>
        <a:lstStyle/>
        <a:p>
          <a:endParaRPr lang="en-GB"/>
        </a:p>
      </dgm:t>
    </dgm:pt>
    <dgm:pt modelId="{904AEDEB-8149-439F-9CFC-7C473CECE20A}">
      <dgm:prSet phldrT="[Text]" custT="1"/>
      <dgm:spPr>
        <a:solidFill>
          <a:schemeClr val="accent2">
            <a:lumMod val="20000"/>
            <a:lumOff val="80000"/>
          </a:schemeClr>
        </a:solidFill>
      </dgm:spPr>
      <dgm:t>
        <a:bodyPr/>
        <a:lstStyle/>
        <a:p>
          <a:r>
            <a:rPr lang="ar-SA" sz="2000" dirty="0" smtClean="0">
              <a:solidFill>
                <a:schemeClr val="tx1"/>
              </a:solidFill>
            </a:rPr>
            <a:t>ظهور بند جديد لاستخدامات الأموال وهو المبنى بمبلغ 250 ألف ريال</a:t>
          </a:r>
          <a:endParaRPr lang="en-GB" sz="2000" dirty="0">
            <a:solidFill>
              <a:schemeClr val="tx1"/>
            </a:solidFill>
          </a:endParaRPr>
        </a:p>
      </dgm:t>
    </dgm:pt>
    <dgm:pt modelId="{82BBD5B0-471F-4E20-8370-6C8693165063}" type="parTrans" cxnId="{B8B2CD41-860C-4DB2-B93A-1F711C1CB5D5}">
      <dgm:prSet/>
      <dgm:spPr/>
      <dgm:t>
        <a:bodyPr/>
        <a:lstStyle/>
        <a:p>
          <a:endParaRPr lang="en-GB"/>
        </a:p>
      </dgm:t>
    </dgm:pt>
    <dgm:pt modelId="{59410769-4AEE-46F3-B508-5B5A35903E12}" type="sibTrans" cxnId="{B8B2CD41-860C-4DB2-B93A-1F711C1CB5D5}">
      <dgm:prSet/>
      <dgm:spPr/>
      <dgm:t>
        <a:bodyPr/>
        <a:lstStyle/>
        <a:p>
          <a:endParaRPr lang="en-GB"/>
        </a:p>
      </dgm:t>
    </dgm:pt>
    <dgm:pt modelId="{3541CC7D-EC17-4945-B19F-4EE040871B8F}">
      <dgm:prSet phldrT="[Text]" custT="1"/>
      <dgm:spPr>
        <a:solidFill>
          <a:schemeClr val="accent2">
            <a:lumMod val="20000"/>
            <a:lumOff val="80000"/>
          </a:schemeClr>
        </a:solidFill>
      </dgm:spPr>
      <dgm:t>
        <a:bodyPr/>
        <a:lstStyle/>
        <a:p>
          <a:r>
            <a:rPr lang="ar-SA" sz="2000" dirty="0" smtClean="0">
              <a:solidFill>
                <a:schemeClr val="tx1"/>
              </a:solidFill>
            </a:rPr>
            <a:t>تخفيض رصيد حساب المنشأة بالبنك بمبلغ 250 ألف ريال</a:t>
          </a:r>
          <a:endParaRPr lang="en-GB" sz="2000" dirty="0">
            <a:solidFill>
              <a:schemeClr val="tx1"/>
            </a:solidFill>
          </a:endParaRPr>
        </a:p>
      </dgm:t>
    </dgm:pt>
    <dgm:pt modelId="{94EB7EF2-F8AD-48CC-9095-F662C730554C}" type="parTrans" cxnId="{1E330E72-BA1E-4B59-8182-95F78541C393}">
      <dgm:prSet/>
      <dgm:spPr/>
      <dgm:t>
        <a:bodyPr/>
        <a:lstStyle/>
        <a:p>
          <a:endParaRPr lang="en-GB"/>
        </a:p>
      </dgm:t>
    </dgm:pt>
    <dgm:pt modelId="{A2151CE8-62D9-4A53-A150-A554C3900697}" type="sibTrans" cxnId="{1E330E72-BA1E-4B59-8182-95F78541C393}">
      <dgm:prSet/>
      <dgm:spPr/>
      <dgm:t>
        <a:bodyPr/>
        <a:lstStyle/>
        <a:p>
          <a:endParaRPr lang="en-GB"/>
        </a:p>
      </dgm:t>
    </dgm:pt>
    <dgm:pt modelId="{EBE6141B-EECB-406F-8CF9-5D7A7DE4EAC5}" type="pres">
      <dgm:prSet presAssocID="{E5D44F09-13C4-448D-9B12-353D09C94712}" presName="hierChild1" presStyleCnt="0">
        <dgm:presLayoutVars>
          <dgm:orgChart val="1"/>
          <dgm:chPref val="1"/>
          <dgm:dir/>
          <dgm:animOne val="branch"/>
          <dgm:animLvl val="lvl"/>
          <dgm:resizeHandles/>
        </dgm:presLayoutVars>
      </dgm:prSet>
      <dgm:spPr/>
      <dgm:t>
        <a:bodyPr/>
        <a:lstStyle/>
        <a:p>
          <a:endParaRPr lang="en-GB"/>
        </a:p>
      </dgm:t>
    </dgm:pt>
    <dgm:pt modelId="{D6CD46A3-2965-41F2-A139-6BFB0EDD3827}" type="pres">
      <dgm:prSet presAssocID="{8AA1D6ED-50C0-4FC4-B942-582428E2E097}" presName="hierRoot1" presStyleCnt="0">
        <dgm:presLayoutVars>
          <dgm:hierBranch val="init"/>
        </dgm:presLayoutVars>
      </dgm:prSet>
      <dgm:spPr/>
    </dgm:pt>
    <dgm:pt modelId="{B5262786-F85C-4D32-ADE7-B7A222368651}" type="pres">
      <dgm:prSet presAssocID="{8AA1D6ED-50C0-4FC4-B942-582428E2E097}" presName="rootComposite1" presStyleCnt="0"/>
      <dgm:spPr/>
    </dgm:pt>
    <dgm:pt modelId="{73E42993-6A8C-4DEC-947A-CE689BCB0C69}" type="pres">
      <dgm:prSet presAssocID="{8AA1D6ED-50C0-4FC4-B942-582428E2E097}" presName="rootText1" presStyleLbl="node0" presStyleIdx="0" presStyleCnt="1" custAng="0" custLinFactNeighborX="-301" custLinFactNeighborY="278">
        <dgm:presLayoutVars>
          <dgm:chPref val="3"/>
        </dgm:presLayoutVars>
      </dgm:prSet>
      <dgm:spPr/>
      <dgm:t>
        <a:bodyPr/>
        <a:lstStyle/>
        <a:p>
          <a:endParaRPr lang="en-GB"/>
        </a:p>
      </dgm:t>
    </dgm:pt>
    <dgm:pt modelId="{C2E5BC77-8AAE-442F-A03B-21F9716795C4}" type="pres">
      <dgm:prSet presAssocID="{8AA1D6ED-50C0-4FC4-B942-582428E2E097}" presName="rootConnector1" presStyleLbl="node1" presStyleIdx="0" presStyleCnt="0"/>
      <dgm:spPr/>
      <dgm:t>
        <a:bodyPr/>
        <a:lstStyle/>
        <a:p>
          <a:endParaRPr lang="en-GB"/>
        </a:p>
      </dgm:t>
    </dgm:pt>
    <dgm:pt modelId="{A5A7BC98-A96E-49B9-9D29-74EF91E81B27}" type="pres">
      <dgm:prSet presAssocID="{8AA1D6ED-50C0-4FC4-B942-582428E2E097}" presName="hierChild2" presStyleCnt="0"/>
      <dgm:spPr/>
    </dgm:pt>
    <dgm:pt modelId="{341059F2-4045-43E1-B5F4-43DDB1FC98CF}" type="pres">
      <dgm:prSet presAssocID="{1F76C4BB-51DE-45B8-8394-0A0F020EEC9D}" presName="Name37" presStyleLbl="parChTrans1D2" presStyleIdx="0" presStyleCnt="3"/>
      <dgm:spPr/>
      <dgm:t>
        <a:bodyPr/>
        <a:lstStyle/>
        <a:p>
          <a:endParaRPr lang="en-GB"/>
        </a:p>
      </dgm:t>
    </dgm:pt>
    <dgm:pt modelId="{08F72A3E-4DDB-49C8-A39A-5025CAB4BEC3}" type="pres">
      <dgm:prSet presAssocID="{FACA5C1E-AACB-4ED8-9C50-BFE553CAE440}" presName="hierRoot2" presStyleCnt="0">
        <dgm:presLayoutVars>
          <dgm:hierBranch val="init"/>
        </dgm:presLayoutVars>
      </dgm:prSet>
      <dgm:spPr/>
    </dgm:pt>
    <dgm:pt modelId="{1FB44A53-37DD-44B1-9548-C427AFB0180F}" type="pres">
      <dgm:prSet presAssocID="{FACA5C1E-AACB-4ED8-9C50-BFE553CAE440}" presName="rootComposite" presStyleCnt="0"/>
      <dgm:spPr/>
    </dgm:pt>
    <dgm:pt modelId="{CE62D83F-A450-47AF-B53A-6E8AD00EAA48}" type="pres">
      <dgm:prSet presAssocID="{FACA5C1E-AACB-4ED8-9C50-BFE553CAE440}" presName="rootText" presStyleLbl="node2" presStyleIdx="0" presStyleCnt="3" custLinFactNeighborX="0" custLinFactNeighborY="0">
        <dgm:presLayoutVars>
          <dgm:chPref val="3"/>
        </dgm:presLayoutVars>
      </dgm:prSet>
      <dgm:spPr/>
      <dgm:t>
        <a:bodyPr/>
        <a:lstStyle/>
        <a:p>
          <a:endParaRPr lang="en-GB"/>
        </a:p>
      </dgm:t>
    </dgm:pt>
    <dgm:pt modelId="{ACDE0E0B-418B-425D-BA8D-7F47CF2E6399}" type="pres">
      <dgm:prSet presAssocID="{FACA5C1E-AACB-4ED8-9C50-BFE553CAE440}" presName="rootConnector" presStyleLbl="node2" presStyleIdx="0" presStyleCnt="3"/>
      <dgm:spPr/>
      <dgm:t>
        <a:bodyPr/>
        <a:lstStyle/>
        <a:p>
          <a:endParaRPr lang="en-GB"/>
        </a:p>
      </dgm:t>
    </dgm:pt>
    <dgm:pt modelId="{AEACD3EA-A6D9-4A9E-A9F0-D9ABFE5E873D}" type="pres">
      <dgm:prSet presAssocID="{FACA5C1E-AACB-4ED8-9C50-BFE553CAE440}" presName="hierChild4" presStyleCnt="0"/>
      <dgm:spPr/>
    </dgm:pt>
    <dgm:pt modelId="{F24B981E-3E6E-45BD-A5AE-7194E1B6F41F}" type="pres">
      <dgm:prSet presAssocID="{FACA5C1E-AACB-4ED8-9C50-BFE553CAE440}" presName="hierChild5" presStyleCnt="0"/>
      <dgm:spPr/>
    </dgm:pt>
    <dgm:pt modelId="{AC409670-32ED-4576-8295-EF50FC32B8C4}" type="pres">
      <dgm:prSet presAssocID="{82BBD5B0-471F-4E20-8370-6C8693165063}" presName="Name37" presStyleLbl="parChTrans1D2" presStyleIdx="1" presStyleCnt="3"/>
      <dgm:spPr/>
      <dgm:t>
        <a:bodyPr/>
        <a:lstStyle/>
        <a:p>
          <a:endParaRPr lang="en-GB"/>
        </a:p>
      </dgm:t>
    </dgm:pt>
    <dgm:pt modelId="{AD3EEF58-E852-418F-AC74-28FB7379E40A}" type="pres">
      <dgm:prSet presAssocID="{904AEDEB-8149-439F-9CFC-7C473CECE20A}" presName="hierRoot2" presStyleCnt="0">
        <dgm:presLayoutVars>
          <dgm:hierBranch val="init"/>
        </dgm:presLayoutVars>
      </dgm:prSet>
      <dgm:spPr/>
    </dgm:pt>
    <dgm:pt modelId="{E3C8F7D7-72A4-4F64-85D4-7CF6B0A50A65}" type="pres">
      <dgm:prSet presAssocID="{904AEDEB-8149-439F-9CFC-7C473CECE20A}" presName="rootComposite" presStyleCnt="0"/>
      <dgm:spPr/>
    </dgm:pt>
    <dgm:pt modelId="{1EB464F3-587A-4B7D-B431-303211C4D597}" type="pres">
      <dgm:prSet presAssocID="{904AEDEB-8149-439F-9CFC-7C473CECE20A}" presName="rootText" presStyleLbl="node2" presStyleIdx="1" presStyleCnt="3" custLinFactNeighborX="0" custLinFactNeighborY="0">
        <dgm:presLayoutVars>
          <dgm:chPref val="3"/>
        </dgm:presLayoutVars>
      </dgm:prSet>
      <dgm:spPr/>
      <dgm:t>
        <a:bodyPr/>
        <a:lstStyle/>
        <a:p>
          <a:endParaRPr lang="en-GB"/>
        </a:p>
      </dgm:t>
    </dgm:pt>
    <dgm:pt modelId="{7424572B-5851-4328-8FFC-B1EA9B7450ED}" type="pres">
      <dgm:prSet presAssocID="{904AEDEB-8149-439F-9CFC-7C473CECE20A}" presName="rootConnector" presStyleLbl="node2" presStyleIdx="1" presStyleCnt="3"/>
      <dgm:spPr/>
      <dgm:t>
        <a:bodyPr/>
        <a:lstStyle/>
        <a:p>
          <a:endParaRPr lang="en-GB"/>
        </a:p>
      </dgm:t>
    </dgm:pt>
    <dgm:pt modelId="{545C8141-DE8B-4049-AE2A-3F916E55DE1D}" type="pres">
      <dgm:prSet presAssocID="{904AEDEB-8149-439F-9CFC-7C473CECE20A}" presName="hierChild4" presStyleCnt="0"/>
      <dgm:spPr/>
    </dgm:pt>
    <dgm:pt modelId="{70E13C40-AA4A-4E63-A5BC-48E1A2942EE1}" type="pres">
      <dgm:prSet presAssocID="{904AEDEB-8149-439F-9CFC-7C473CECE20A}" presName="hierChild5" presStyleCnt="0"/>
      <dgm:spPr/>
    </dgm:pt>
    <dgm:pt modelId="{4C879745-EA2D-4ECD-A062-78A944E62366}" type="pres">
      <dgm:prSet presAssocID="{94EB7EF2-F8AD-48CC-9095-F662C730554C}" presName="Name37" presStyleLbl="parChTrans1D2" presStyleIdx="2" presStyleCnt="3"/>
      <dgm:spPr/>
      <dgm:t>
        <a:bodyPr/>
        <a:lstStyle/>
        <a:p>
          <a:endParaRPr lang="en-GB"/>
        </a:p>
      </dgm:t>
    </dgm:pt>
    <dgm:pt modelId="{DEA912C8-A03E-45C0-B56C-E4A1D3FB7301}" type="pres">
      <dgm:prSet presAssocID="{3541CC7D-EC17-4945-B19F-4EE040871B8F}" presName="hierRoot2" presStyleCnt="0">
        <dgm:presLayoutVars>
          <dgm:hierBranch val="init"/>
        </dgm:presLayoutVars>
      </dgm:prSet>
      <dgm:spPr/>
    </dgm:pt>
    <dgm:pt modelId="{43A87811-EC26-45A6-85E6-6C26354E794A}" type="pres">
      <dgm:prSet presAssocID="{3541CC7D-EC17-4945-B19F-4EE040871B8F}" presName="rootComposite" presStyleCnt="0"/>
      <dgm:spPr/>
    </dgm:pt>
    <dgm:pt modelId="{549A9472-CEF8-410D-B806-EA471E1E19D3}" type="pres">
      <dgm:prSet presAssocID="{3541CC7D-EC17-4945-B19F-4EE040871B8F}" presName="rootText" presStyleLbl="node2" presStyleIdx="2" presStyleCnt="3" custLinFactNeighborX="0" custLinFactNeighborY="0">
        <dgm:presLayoutVars>
          <dgm:chPref val="3"/>
        </dgm:presLayoutVars>
      </dgm:prSet>
      <dgm:spPr/>
      <dgm:t>
        <a:bodyPr/>
        <a:lstStyle/>
        <a:p>
          <a:endParaRPr lang="en-GB"/>
        </a:p>
      </dgm:t>
    </dgm:pt>
    <dgm:pt modelId="{F5D8F0AC-AB89-41B2-A025-8D8ADA98CA02}" type="pres">
      <dgm:prSet presAssocID="{3541CC7D-EC17-4945-B19F-4EE040871B8F}" presName="rootConnector" presStyleLbl="node2" presStyleIdx="2" presStyleCnt="3"/>
      <dgm:spPr/>
      <dgm:t>
        <a:bodyPr/>
        <a:lstStyle/>
        <a:p>
          <a:endParaRPr lang="en-GB"/>
        </a:p>
      </dgm:t>
    </dgm:pt>
    <dgm:pt modelId="{7A9ACF45-A754-4769-8510-5B416CFBDBFE}" type="pres">
      <dgm:prSet presAssocID="{3541CC7D-EC17-4945-B19F-4EE040871B8F}" presName="hierChild4" presStyleCnt="0"/>
      <dgm:spPr/>
    </dgm:pt>
    <dgm:pt modelId="{B440DB50-09C2-45A9-8238-17B1D0DE101C}" type="pres">
      <dgm:prSet presAssocID="{3541CC7D-EC17-4945-B19F-4EE040871B8F}" presName="hierChild5" presStyleCnt="0"/>
      <dgm:spPr/>
    </dgm:pt>
    <dgm:pt modelId="{B60C4072-3D3D-4D49-A6FD-3D04A1CBE534}" type="pres">
      <dgm:prSet presAssocID="{8AA1D6ED-50C0-4FC4-B942-582428E2E097}" presName="hierChild3" presStyleCnt="0"/>
      <dgm:spPr/>
    </dgm:pt>
  </dgm:ptLst>
  <dgm:cxnLst>
    <dgm:cxn modelId="{DAD7A58B-FF24-4703-802A-9F110750D248}" type="presOf" srcId="{82BBD5B0-471F-4E20-8370-6C8693165063}" destId="{AC409670-32ED-4576-8295-EF50FC32B8C4}" srcOrd="0" destOrd="0" presId="urn:microsoft.com/office/officeart/2005/8/layout/orgChart1"/>
    <dgm:cxn modelId="{1E330E72-BA1E-4B59-8182-95F78541C393}" srcId="{8AA1D6ED-50C0-4FC4-B942-582428E2E097}" destId="{3541CC7D-EC17-4945-B19F-4EE040871B8F}" srcOrd="2" destOrd="0" parTransId="{94EB7EF2-F8AD-48CC-9095-F662C730554C}" sibTransId="{A2151CE8-62D9-4A53-A150-A554C3900697}"/>
    <dgm:cxn modelId="{9E772CC2-0A9F-403E-96B3-530D43282464}" type="presOf" srcId="{8AA1D6ED-50C0-4FC4-B942-582428E2E097}" destId="{73E42993-6A8C-4DEC-947A-CE689BCB0C69}" srcOrd="0" destOrd="0" presId="urn:microsoft.com/office/officeart/2005/8/layout/orgChart1"/>
    <dgm:cxn modelId="{D1AE2630-EAD1-48CE-B88B-7599A0906368}" type="presOf" srcId="{FACA5C1E-AACB-4ED8-9C50-BFE553CAE440}" destId="{ACDE0E0B-418B-425D-BA8D-7F47CF2E6399}" srcOrd="1" destOrd="0" presId="urn:microsoft.com/office/officeart/2005/8/layout/orgChart1"/>
    <dgm:cxn modelId="{54E8D5A0-92B0-404A-84C0-4B8DFF3B1C68}" type="presOf" srcId="{8AA1D6ED-50C0-4FC4-B942-582428E2E097}" destId="{C2E5BC77-8AAE-442F-A03B-21F9716795C4}" srcOrd="1" destOrd="0" presId="urn:microsoft.com/office/officeart/2005/8/layout/orgChart1"/>
    <dgm:cxn modelId="{BE39069F-9865-420A-B702-293D4A20EAA4}" type="presOf" srcId="{904AEDEB-8149-439F-9CFC-7C473CECE20A}" destId="{7424572B-5851-4328-8FFC-B1EA9B7450ED}" srcOrd="1" destOrd="0" presId="urn:microsoft.com/office/officeart/2005/8/layout/orgChart1"/>
    <dgm:cxn modelId="{B8B2CD41-860C-4DB2-B93A-1F711C1CB5D5}" srcId="{8AA1D6ED-50C0-4FC4-B942-582428E2E097}" destId="{904AEDEB-8149-439F-9CFC-7C473CECE20A}" srcOrd="1" destOrd="0" parTransId="{82BBD5B0-471F-4E20-8370-6C8693165063}" sibTransId="{59410769-4AEE-46F3-B508-5B5A35903E12}"/>
    <dgm:cxn modelId="{465AE524-1373-44D9-88DC-FDCFF3E5FBC5}" type="presOf" srcId="{3541CC7D-EC17-4945-B19F-4EE040871B8F}" destId="{549A9472-CEF8-410D-B806-EA471E1E19D3}" srcOrd="0" destOrd="0" presId="urn:microsoft.com/office/officeart/2005/8/layout/orgChart1"/>
    <dgm:cxn modelId="{ADC96158-C5B6-488E-85C6-927F3BA01DE0}" type="presOf" srcId="{94EB7EF2-F8AD-48CC-9095-F662C730554C}" destId="{4C879745-EA2D-4ECD-A062-78A944E62366}" srcOrd="0" destOrd="0" presId="urn:microsoft.com/office/officeart/2005/8/layout/orgChart1"/>
    <dgm:cxn modelId="{34F50BD0-A835-4FC8-8E55-42BB38718EE0}" srcId="{E5D44F09-13C4-448D-9B12-353D09C94712}" destId="{8AA1D6ED-50C0-4FC4-B942-582428E2E097}" srcOrd="0" destOrd="0" parTransId="{05190E6A-D2BC-4C59-B41B-6BA7A48626DE}" sibTransId="{D51DE234-53D0-4823-8172-F218996116CF}"/>
    <dgm:cxn modelId="{FFD336DC-2263-4FB8-B4DC-8CAAD3E03B65}" type="presOf" srcId="{1F76C4BB-51DE-45B8-8394-0A0F020EEC9D}" destId="{341059F2-4045-43E1-B5F4-43DDB1FC98CF}" srcOrd="0" destOrd="0" presId="urn:microsoft.com/office/officeart/2005/8/layout/orgChart1"/>
    <dgm:cxn modelId="{66B413FF-9BE0-45E8-8280-CD774DD453CE}" type="presOf" srcId="{FACA5C1E-AACB-4ED8-9C50-BFE553CAE440}" destId="{CE62D83F-A450-47AF-B53A-6E8AD00EAA48}" srcOrd="0" destOrd="0" presId="urn:microsoft.com/office/officeart/2005/8/layout/orgChart1"/>
    <dgm:cxn modelId="{89B9085B-0347-4A21-9730-D27A74A5FF52}" type="presOf" srcId="{904AEDEB-8149-439F-9CFC-7C473CECE20A}" destId="{1EB464F3-587A-4B7D-B431-303211C4D597}" srcOrd="0" destOrd="0" presId="urn:microsoft.com/office/officeart/2005/8/layout/orgChart1"/>
    <dgm:cxn modelId="{EC08E53C-7470-4521-8C1B-741AF25C5303}" type="presOf" srcId="{E5D44F09-13C4-448D-9B12-353D09C94712}" destId="{EBE6141B-EECB-406F-8CF9-5D7A7DE4EAC5}" srcOrd="0" destOrd="0" presId="urn:microsoft.com/office/officeart/2005/8/layout/orgChart1"/>
    <dgm:cxn modelId="{E84F5A4A-AA4F-4930-8059-9CDD1432DC1A}" srcId="{8AA1D6ED-50C0-4FC4-B942-582428E2E097}" destId="{FACA5C1E-AACB-4ED8-9C50-BFE553CAE440}" srcOrd="0" destOrd="0" parTransId="{1F76C4BB-51DE-45B8-8394-0A0F020EEC9D}" sibTransId="{9C11A6EE-C4EB-4FEC-8344-7CADF468BAE5}"/>
    <dgm:cxn modelId="{F5D54887-8A51-4C11-8209-6C394E5B175C}" type="presOf" srcId="{3541CC7D-EC17-4945-B19F-4EE040871B8F}" destId="{F5D8F0AC-AB89-41B2-A025-8D8ADA98CA02}" srcOrd="1" destOrd="0" presId="urn:microsoft.com/office/officeart/2005/8/layout/orgChart1"/>
    <dgm:cxn modelId="{46BE9E37-74E8-4705-A030-1180573000ED}" type="presParOf" srcId="{EBE6141B-EECB-406F-8CF9-5D7A7DE4EAC5}" destId="{D6CD46A3-2965-41F2-A139-6BFB0EDD3827}" srcOrd="0" destOrd="0" presId="urn:microsoft.com/office/officeart/2005/8/layout/orgChart1"/>
    <dgm:cxn modelId="{53AF3D2C-2A3A-4D0C-9B65-F93E663A8EE3}" type="presParOf" srcId="{D6CD46A3-2965-41F2-A139-6BFB0EDD3827}" destId="{B5262786-F85C-4D32-ADE7-B7A222368651}" srcOrd="0" destOrd="0" presId="urn:microsoft.com/office/officeart/2005/8/layout/orgChart1"/>
    <dgm:cxn modelId="{5D6B850D-7EA7-4A4F-86D5-1A959D1EDBF3}" type="presParOf" srcId="{B5262786-F85C-4D32-ADE7-B7A222368651}" destId="{73E42993-6A8C-4DEC-947A-CE689BCB0C69}" srcOrd="0" destOrd="0" presId="urn:microsoft.com/office/officeart/2005/8/layout/orgChart1"/>
    <dgm:cxn modelId="{264E1D3C-67EB-46CE-B1C1-9A353C946320}" type="presParOf" srcId="{B5262786-F85C-4D32-ADE7-B7A222368651}" destId="{C2E5BC77-8AAE-442F-A03B-21F9716795C4}" srcOrd="1" destOrd="0" presId="urn:microsoft.com/office/officeart/2005/8/layout/orgChart1"/>
    <dgm:cxn modelId="{886EF835-713D-4DBE-BC40-51BF52791744}" type="presParOf" srcId="{D6CD46A3-2965-41F2-A139-6BFB0EDD3827}" destId="{A5A7BC98-A96E-49B9-9D29-74EF91E81B27}" srcOrd="1" destOrd="0" presId="urn:microsoft.com/office/officeart/2005/8/layout/orgChart1"/>
    <dgm:cxn modelId="{899434FB-D044-47C9-888A-0202A2FAA697}" type="presParOf" srcId="{A5A7BC98-A96E-49B9-9D29-74EF91E81B27}" destId="{341059F2-4045-43E1-B5F4-43DDB1FC98CF}" srcOrd="0" destOrd="0" presId="urn:microsoft.com/office/officeart/2005/8/layout/orgChart1"/>
    <dgm:cxn modelId="{22F959CA-51E8-41A4-9FE8-BB4F8E2FB395}" type="presParOf" srcId="{A5A7BC98-A96E-49B9-9D29-74EF91E81B27}" destId="{08F72A3E-4DDB-49C8-A39A-5025CAB4BEC3}" srcOrd="1" destOrd="0" presId="urn:microsoft.com/office/officeart/2005/8/layout/orgChart1"/>
    <dgm:cxn modelId="{66C7981F-85AC-4B31-9279-3C850632E50C}" type="presParOf" srcId="{08F72A3E-4DDB-49C8-A39A-5025CAB4BEC3}" destId="{1FB44A53-37DD-44B1-9548-C427AFB0180F}" srcOrd="0" destOrd="0" presId="urn:microsoft.com/office/officeart/2005/8/layout/orgChart1"/>
    <dgm:cxn modelId="{A19CE5CD-362E-4D71-90AB-77BE5529425B}" type="presParOf" srcId="{1FB44A53-37DD-44B1-9548-C427AFB0180F}" destId="{CE62D83F-A450-47AF-B53A-6E8AD00EAA48}" srcOrd="0" destOrd="0" presId="urn:microsoft.com/office/officeart/2005/8/layout/orgChart1"/>
    <dgm:cxn modelId="{4743CBCA-7EFC-4A40-8A4A-3E1C3C932773}" type="presParOf" srcId="{1FB44A53-37DD-44B1-9548-C427AFB0180F}" destId="{ACDE0E0B-418B-425D-BA8D-7F47CF2E6399}" srcOrd="1" destOrd="0" presId="urn:microsoft.com/office/officeart/2005/8/layout/orgChart1"/>
    <dgm:cxn modelId="{4CCD232F-D752-4F86-A54A-BA625D6C586B}" type="presParOf" srcId="{08F72A3E-4DDB-49C8-A39A-5025CAB4BEC3}" destId="{AEACD3EA-A6D9-4A9E-A9F0-D9ABFE5E873D}" srcOrd="1" destOrd="0" presId="urn:microsoft.com/office/officeart/2005/8/layout/orgChart1"/>
    <dgm:cxn modelId="{EE02DCB2-7E76-4F44-9511-6608DD799B96}" type="presParOf" srcId="{08F72A3E-4DDB-49C8-A39A-5025CAB4BEC3}" destId="{F24B981E-3E6E-45BD-A5AE-7194E1B6F41F}" srcOrd="2" destOrd="0" presId="urn:microsoft.com/office/officeart/2005/8/layout/orgChart1"/>
    <dgm:cxn modelId="{4EEBD485-56FB-46C9-A31B-A9079ECC570C}" type="presParOf" srcId="{A5A7BC98-A96E-49B9-9D29-74EF91E81B27}" destId="{AC409670-32ED-4576-8295-EF50FC32B8C4}" srcOrd="2" destOrd="0" presId="urn:microsoft.com/office/officeart/2005/8/layout/orgChart1"/>
    <dgm:cxn modelId="{44BE60DA-F092-4589-92A6-FAEB43DCB74C}" type="presParOf" srcId="{A5A7BC98-A96E-49B9-9D29-74EF91E81B27}" destId="{AD3EEF58-E852-418F-AC74-28FB7379E40A}" srcOrd="3" destOrd="0" presId="urn:microsoft.com/office/officeart/2005/8/layout/orgChart1"/>
    <dgm:cxn modelId="{31972950-94A7-4800-B852-3E1E897AD5B7}" type="presParOf" srcId="{AD3EEF58-E852-418F-AC74-28FB7379E40A}" destId="{E3C8F7D7-72A4-4F64-85D4-7CF6B0A50A65}" srcOrd="0" destOrd="0" presId="urn:microsoft.com/office/officeart/2005/8/layout/orgChart1"/>
    <dgm:cxn modelId="{68592D2E-5EB6-4F12-AFB0-73B7561E00F4}" type="presParOf" srcId="{E3C8F7D7-72A4-4F64-85D4-7CF6B0A50A65}" destId="{1EB464F3-587A-4B7D-B431-303211C4D597}" srcOrd="0" destOrd="0" presId="urn:microsoft.com/office/officeart/2005/8/layout/orgChart1"/>
    <dgm:cxn modelId="{9531A28B-B928-4D8B-80D7-2F491744E36F}" type="presParOf" srcId="{E3C8F7D7-72A4-4F64-85D4-7CF6B0A50A65}" destId="{7424572B-5851-4328-8FFC-B1EA9B7450ED}" srcOrd="1" destOrd="0" presId="urn:microsoft.com/office/officeart/2005/8/layout/orgChart1"/>
    <dgm:cxn modelId="{C370FDC9-5ED4-451A-82F1-D6EF1CB6B588}" type="presParOf" srcId="{AD3EEF58-E852-418F-AC74-28FB7379E40A}" destId="{545C8141-DE8B-4049-AE2A-3F916E55DE1D}" srcOrd="1" destOrd="0" presId="urn:microsoft.com/office/officeart/2005/8/layout/orgChart1"/>
    <dgm:cxn modelId="{5724412A-E369-4FE2-9330-A798BE453FDD}" type="presParOf" srcId="{AD3EEF58-E852-418F-AC74-28FB7379E40A}" destId="{70E13C40-AA4A-4E63-A5BC-48E1A2942EE1}" srcOrd="2" destOrd="0" presId="urn:microsoft.com/office/officeart/2005/8/layout/orgChart1"/>
    <dgm:cxn modelId="{BFE517F3-32E9-4F29-8F3D-3BE5976DDBEA}" type="presParOf" srcId="{A5A7BC98-A96E-49B9-9D29-74EF91E81B27}" destId="{4C879745-EA2D-4ECD-A062-78A944E62366}" srcOrd="4" destOrd="0" presId="urn:microsoft.com/office/officeart/2005/8/layout/orgChart1"/>
    <dgm:cxn modelId="{40AA4A44-AD36-447E-9D6F-8A0FFA7CE0AA}" type="presParOf" srcId="{A5A7BC98-A96E-49B9-9D29-74EF91E81B27}" destId="{DEA912C8-A03E-45C0-B56C-E4A1D3FB7301}" srcOrd="5" destOrd="0" presId="urn:microsoft.com/office/officeart/2005/8/layout/orgChart1"/>
    <dgm:cxn modelId="{C0DA120A-C807-44CE-BE42-92756CEA7E78}" type="presParOf" srcId="{DEA912C8-A03E-45C0-B56C-E4A1D3FB7301}" destId="{43A87811-EC26-45A6-85E6-6C26354E794A}" srcOrd="0" destOrd="0" presId="urn:microsoft.com/office/officeart/2005/8/layout/orgChart1"/>
    <dgm:cxn modelId="{FAB399F6-3201-4D88-B824-FC5A8F894723}" type="presParOf" srcId="{43A87811-EC26-45A6-85E6-6C26354E794A}" destId="{549A9472-CEF8-410D-B806-EA471E1E19D3}" srcOrd="0" destOrd="0" presId="urn:microsoft.com/office/officeart/2005/8/layout/orgChart1"/>
    <dgm:cxn modelId="{C03EB4FA-DCAD-49AE-8BEE-EB3163B87830}" type="presParOf" srcId="{43A87811-EC26-45A6-85E6-6C26354E794A}" destId="{F5D8F0AC-AB89-41B2-A025-8D8ADA98CA02}" srcOrd="1" destOrd="0" presId="urn:microsoft.com/office/officeart/2005/8/layout/orgChart1"/>
    <dgm:cxn modelId="{E097557F-7959-495A-8C53-C836D095F315}" type="presParOf" srcId="{DEA912C8-A03E-45C0-B56C-E4A1D3FB7301}" destId="{7A9ACF45-A754-4769-8510-5B416CFBDBFE}" srcOrd="1" destOrd="0" presId="urn:microsoft.com/office/officeart/2005/8/layout/orgChart1"/>
    <dgm:cxn modelId="{E13A8630-51B6-44FE-B1C9-583AB70CB764}" type="presParOf" srcId="{DEA912C8-A03E-45C0-B56C-E4A1D3FB7301}" destId="{B440DB50-09C2-45A9-8238-17B1D0DE101C}" srcOrd="2" destOrd="0" presId="urn:microsoft.com/office/officeart/2005/8/layout/orgChart1"/>
    <dgm:cxn modelId="{EC03D57C-4487-4E99-BF57-6A6D444ADEB2}" type="presParOf" srcId="{D6CD46A3-2965-41F2-A139-6BFB0EDD3827}" destId="{B60C4072-3D3D-4D49-A6FD-3D04A1CBE534}" srcOrd="2" destOrd="0" presId="urn:microsoft.com/office/officeart/2005/8/layout/orgChart1"/>
  </dgm:cxnLst>
  <dgm:bg>
    <a:solidFill>
      <a:srgbClr val="FFFF00"/>
    </a:solid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5D44F09-13C4-448D-9B12-353D09C94712}"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8AA1D6ED-50C0-4FC4-B942-582428E2E097}">
      <dgm:prSet phldrT="[Text]" custT="1"/>
      <dgm:spPr>
        <a:solidFill>
          <a:srgbClr val="FF0000"/>
        </a:solidFill>
      </dgm:spPr>
      <dgm:t>
        <a:bodyPr/>
        <a:lstStyle/>
        <a:p>
          <a:r>
            <a:rPr lang="ar-SA" sz="2400" b="1" dirty="0" smtClean="0"/>
            <a:t>أثر العملية على معادلة الميزانية</a:t>
          </a:r>
          <a:endParaRPr lang="en-GB" sz="2400" b="1" dirty="0"/>
        </a:p>
      </dgm:t>
    </dgm:pt>
    <dgm:pt modelId="{05190E6A-D2BC-4C59-B41B-6BA7A48626DE}" type="parTrans" cxnId="{34F50BD0-A835-4FC8-8E55-42BB38718EE0}">
      <dgm:prSet/>
      <dgm:spPr/>
      <dgm:t>
        <a:bodyPr/>
        <a:lstStyle/>
        <a:p>
          <a:endParaRPr lang="en-GB"/>
        </a:p>
      </dgm:t>
    </dgm:pt>
    <dgm:pt modelId="{D51DE234-53D0-4823-8172-F218996116CF}" type="sibTrans" cxnId="{34F50BD0-A835-4FC8-8E55-42BB38718EE0}">
      <dgm:prSet/>
      <dgm:spPr/>
      <dgm:t>
        <a:bodyPr/>
        <a:lstStyle/>
        <a:p>
          <a:endParaRPr lang="en-GB"/>
        </a:p>
      </dgm:t>
    </dgm:pt>
    <dgm:pt modelId="{FACA5C1E-AACB-4ED8-9C50-BFE553CAE440}">
      <dgm:prSet phldrT="[Text]" custT="1"/>
      <dgm:spPr>
        <a:solidFill>
          <a:schemeClr val="accent2">
            <a:lumMod val="20000"/>
            <a:lumOff val="80000"/>
          </a:schemeClr>
        </a:solidFill>
      </dgm:spPr>
      <dgm:t>
        <a:bodyPr/>
        <a:lstStyle/>
        <a:p>
          <a:r>
            <a:rPr lang="ar-SA" sz="2000" dirty="0" smtClean="0">
              <a:solidFill>
                <a:schemeClr val="tx1"/>
              </a:solidFill>
            </a:rPr>
            <a:t>عدم تأثر جانب مصادر الأموال</a:t>
          </a:r>
          <a:endParaRPr lang="en-GB" sz="2000" dirty="0">
            <a:solidFill>
              <a:schemeClr val="tx1"/>
            </a:solidFill>
          </a:endParaRPr>
        </a:p>
      </dgm:t>
    </dgm:pt>
    <dgm:pt modelId="{1F76C4BB-51DE-45B8-8394-0A0F020EEC9D}" type="parTrans" cxnId="{E84F5A4A-AA4F-4930-8059-9CDD1432DC1A}">
      <dgm:prSet/>
      <dgm:spPr/>
      <dgm:t>
        <a:bodyPr/>
        <a:lstStyle/>
        <a:p>
          <a:endParaRPr lang="en-GB"/>
        </a:p>
      </dgm:t>
    </dgm:pt>
    <dgm:pt modelId="{9C11A6EE-C4EB-4FEC-8344-7CADF468BAE5}" type="sibTrans" cxnId="{E84F5A4A-AA4F-4930-8059-9CDD1432DC1A}">
      <dgm:prSet/>
      <dgm:spPr/>
      <dgm:t>
        <a:bodyPr/>
        <a:lstStyle/>
        <a:p>
          <a:endParaRPr lang="en-GB"/>
        </a:p>
      </dgm:t>
    </dgm:pt>
    <dgm:pt modelId="{904AEDEB-8149-439F-9CFC-7C473CECE20A}">
      <dgm:prSet phldrT="[Text]" custT="1"/>
      <dgm:spPr>
        <a:solidFill>
          <a:schemeClr val="accent2">
            <a:lumMod val="20000"/>
            <a:lumOff val="80000"/>
          </a:schemeClr>
        </a:solidFill>
      </dgm:spPr>
      <dgm:t>
        <a:bodyPr/>
        <a:lstStyle/>
        <a:p>
          <a:r>
            <a:rPr lang="ar-SA" sz="2000" dirty="0" smtClean="0">
              <a:solidFill>
                <a:schemeClr val="tx1"/>
              </a:solidFill>
            </a:rPr>
            <a:t>ظهور بند جديد لاستخدامات الأموال وهو الآلات والمعدات بمبلغ 50 ألف ريال</a:t>
          </a:r>
          <a:endParaRPr lang="en-GB" sz="2000" dirty="0">
            <a:solidFill>
              <a:schemeClr val="tx1"/>
            </a:solidFill>
          </a:endParaRPr>
        </a:p>
      </dgm:t>
    </dgm:pt>
    <dgm:pt modelId="{82BBD5B0-471F-4E20-8370-6C8693165063}" type="parTrans" cxnId="{B8B2CD41-860C-4DB2-B93A-1F711C1CB5D5}">
      <dgm:prSet/>
      <dgm:spPr/>
      <dgm:t>
        <a:bodyPr/>
        <a:lstStyle/>
        <a:p>
          <a:endParaRPr lang="en-GB"/>
        </a:p>
      </dgm:t>
    </dgm:pt>
    <dgm:pt modelId="{59410769-4AEE-46F3-B508-5B5A35903E12}" type="sibTrans" cxnId="{B8B2CD41-860C-4DB2-B93A-1F711C1CB5D5}">
      <dgm:prSet/>
      <dgm:spPr/>
      <dgm:t>
        <a:bodyPr/>
        <a:lstStyle/>
        <a:p>
          <a:endParaRPr lang="en-GB"/>
        </a:p>
      </dgm:t>
    </dgm:pt>
    <dgm:pt modelId="{3541CC7D-EC17-4945-B19F-4EE040871B8F}">
      <dgm:prSet phldrT="[Text]" custT="1"/>
      <dgm:spPr>
        <a:solidFill>
          <a:schemeClr val="accent2">
            <a:lumMod val="20000"/>
            <a:lumOff val="80000"/>
          </a:schemeClr>
        </a:solidFill>
      </dgm:spPr>
      <dgm:t>
        <a:bodyPr/>
        <a:lstStyle/>
        <a:p>
          <a:r>
            <a:rPr lang="ar-SA" sz="2000" dirty="0" smtClean="0">
              <a:solidFill>
                <a:schemeClr val="tx1"/>
              </a:solidFill>
            </a:rPr>
            <a:t>تخفيض رصيد حساب المنشأة بالبنك بمبلغ 50 ألف ريال</a:t>
          </a:r>
          <a:endParaRPr lang="en-GB" sz="2000" dirty="0">
            <a:solidFill>
              <a:schemeClr val="tx1"/>
            </a:solidFill>
          </a:endParaRPr>
        </a:p>
      </dgm:t>
    </dgm:pt>
    <dgm:pt modelId="{94EB7EF2-F8AD-48CC-9095-F662C730554C}" type="parTrans" cxnId="{1E330E72-BA1E-4B59-8182-95F78541C393}">
      <dgm:prSet/>
      <dgm:spPr/>
      <dgm:t>
        <a:bodyPr/>
        <a:lstStyle/>
        <a:p>
          <a:endParaRPr lang="en-GB"/>
        </a:p>
      </dgm:t>
    </dgm:pt>
    <dgm:pt modelId="{A2151CE8-62D9-4A53-A150-A554C3900697}" type="sibTrans" cxnId="{1E330E72-BA1E-4B59-8182-95F78541C393}">
      <dgm:prSet/>
      <dgm:spPr/>
      <dgm:t>
        <a:bodyPr/>
        <a:lstStyle/>
        <a:p>
          <a:endParaRPr lang="en-GB"/>
        </a:p>
      </dgm:t>
    </dgm:pt>
    <dgm:pt modelId="{EBE6141B-EECB-406F-8CF9-5D7A7DE4EAC5}" type="pres">
      <dgm:prSet presAssocID="{E5D44F09-13C4-448D-9B12-353D09C94712}" presName="hierChild1" presStyleCnt="0">
        <dgm:presLayoutVars>
          <dgm:orgChart val="1"/>
          <dgm:chPref val="1"/>
          <dgm:dir/>
          <dgm:animOne val="branch"/>
          <dgm:animLvl val="lvl"/>
          <dgm:resizeHandles/>
        </dgm:presLayoutVars>
      </dgm:prSet>
      <dgm:spPr/>
      <dgm:t>
        <a:bodyPr/>
        <a:lstStyle/>
        <a:p>
          <a:endParaRPr lang="en-GB"/>
        </a:p>
      </dgm:t>
    </dgm:pt>
    <dgm:pt modelId="{D6CD46A3-2965-41F2-A139-6BFB0EDD3827}" type="pres">
      <dgm:prSet presAssocID="{8AA1D6ED-50C0-4FC4-B942-582428E2E097}" presName="hierRoot1" presStyleCnt="0">
        <dgm:presLayoutVars>
          <dgm:hierBranch val="init"/>
        </dgm:presLayoutVars>
      </dgm:prSet>
      <dgm:spPr/>
    </dgm:pt>
    <dgm:pt modelId="{B5262786-F85C-4D32-ADE7-B7A222368651}" type="pres">
      <dgm:prSet presAssocID="{8AA1D6ED-50C0-4FC4-B942-582428E2E097}" presName="rootComposite1" presStyleCnt="0"/>
      <dgm:spPr/>
    </dgm:pt>
    <dgm:pt modelId="{73E42993-6A8C-4DEC-947A-CE689BCB0C69}" type="pres">
      <dgm:prSet presAssocID="{8AA1D6ED-50C0-4FC4-B942-582428E2E097}" presName="rootText1" presStyleLbl="node0" presStyleIdx="0" presStyleCnt="1" custAng="0" custLinFactNeighborX="-301" custLinFactNeighborY="278">
        <dgm:presLayoutVars>
          <dgm:chPref val="3"/>
        </dgm:presLayoutVars>
      </dgm:prSet>
      <dgm:spPr/>
      <dgm:t>
        <a:bodyPr/>
        <a:lstStyle/>
        <a:p>
          <a:endParaRPr lang="en-GB"/>
        </a:p>
      </dgm:t>
    </dgm:pt>
    <dgm:pt modelId="{C2E5BC77-8AAE-442F-A03B-21F9716795C4}" type="pres">
      <dgm:prSet presAssocID="{8AA1D6ED-50C0-4FC4-B942-582428E2E097}" presName="rootConnector1" presStyleLbl="node1" presStyleIdx="0" presStyleCnt="0"/>
      <dgm:spPr/>
      <dgm:t>
        <a:bodyPr/>
        <a:lstStyle/>
        <a:p>
          <a:endParaRPr lang="en-GB"/>
        </a:p>
      </dgm:t>
    </dgm:pt>
    <dgm:pt modelId="{A5A7BC98-A96E-49B9-9D29-74EF91E81B27}" type="pres">
      <dgm:prSet presAssocID="{8AA1D6ED-50C0-4FC4-B942-582428E2E097}" presName="hierChild2" presStyleCnt="0"/>
      <dgm:spPr/>
    </dgm:pt>
    <dgm:pt modelId="{341059F2-4045-43E1-B5F4-43DDB1FC98CF}" type="pres">
      <dgm:prSet presAssocID="{1F76C4BB-51DE-45B8-8394-0A0F020EEC9D}" presName="Name37" presStyleLbl="parChTrans1D2" presStyleIdx="0" presStyleCnt="3"/>
      <dgm:spPr/>
      <dgm:t>
        <a:bodyPr/>
        <a:lstStyle/>
        <a:p>
          <a:endParaRPr lang="en-GB"/>
        </a:p>
      </dgm:t>
    </dgm:pt>
    <dgm:pt modelId="{08F72A3E-4DDB-49C8-A39A-5025CAB4BEC3}" type="pres">
      <dgm:prSet presAssocID="{FACA5C1E-AACB-4ED8-9C50-BFE553CAE440}" presName="hierRoot2" presStyleCnt="0">
        <dgm:presLayoutVars>
          <dgm:hierBranch val="init"/>
        </dgm:presLayoutVars>
      </dgm:prSet>
      <dgm:spPr/>
    </dgm:pt>
    <dgm:pt modelId="{1FB44A53-37DD-44B1-9548-C427AFB0180F}" type="pres">
      <dgm:prSet presAssocID="{FACA5C1E-AACB-4ED8-9C50-BFE553CAE440}" presName="rootComposite" presStyleCnt="0"/>
      <dgm:spPr/>
    </dgm:pt>
    <dgm:pt modelId="{CE62D83F-A450-47AF-B53A-6E8AD00EAA48}" type="pres">
      <dgm:prSet presAssocID="{FACA5C1E-AACB-4ED8-9C50-BFE553CAE440}" presName="rootText" presStyleLbl="node2" presStyleIdx="0" presStyleCnt="3" custLinFactNeighborX="0" custLinFactNeighborY="0">
        <dgm:presLayoutVars>
          <dgm:chPref val="3"/>
        </dgm:presLayoutVars>
      </dgm:prSet>
      <dgm:spPr/>
      <dgm:t>
        <a:bodyPr/>
        <a:lstStyle/>
        <a:p>
          <a:endParaRPr lang="en-GB"/>
        </a:p>
      </dgm:t>
    </dgm:pt>
    <dgm:pt modelId="{ACDE0E0B-418B-425D-BA8D-7F47CF2E6399}" type="pres">
      <dgm:prSet presAssocID="{FACA5C1E-AACB-4ED8-9C50-BFE553CAE440}" presName="rootConnector" presStyleLbl="node2" presStyleIdx="0" presStyleCnt="3"/>
      <dgm:spPr/>
      <dgm:t>
        <a:bodyPr/>
        <a:lstStyle/>
        <a:p>
          <a:endParaRPr lang="en-GB"/>
        </a:p>
      </dgm:t>
    </dgm:pt>
    <dgm:pt modelId="{AEACD3EA-A6D9-4A9E-A9F0-D9ABFE5E873D}" type="pres">
      <dgm:prSet presAssocID="{FACA5C1E-AACB-4ED8-9C50-BFE553CAE440}" presName="hierChild4" presStyleCnt="0"/>
      <dgm:spPr/>
    </dgm:pt>
    <dgm:pt modelId="{F24B981E-3E6E-45BD-A5AE-7194E1B6F41F}" type="pres">
      <dgm:prSet presAssocID="{FACA5C1E-AACB-4ED8-9C50-BFE553CAE440}" presName="hierChild5" presStyleCnt="0"/>
      <dgm:spPr/>
    </dgm:pt>
    <dgm:pt modelId="{AC409670-32ED-4576-8295-EF50FC32B8C4}" type="pres">
      <dgm:prSet presAssocID="{82BBD5B0-471F-4E20-8370-6C8693165063}" presName="Name37" presStyleLbl="parChTrans1D2" presStyleIdx="1" presStyleCnt="3"/>
      <dgm:spPr/>
      <dgm:t>
        <a:bodyPr/>
        <a:lstStyle/>
        <a:p>
          <a:endParaRPr lang="en-GB"/>
        </a:p>
      </dgm:t>
    </dgm:pt>
    <dgm:pt modelId="{AD3EEF58-E852-418F-AC74-28FB7379E40A}" type="pres">
      <dgm:prSet presAssocID="{904AEDEB-8149-439F-9CFC-7C473CECE20A}" presName="hierRoot2" presStyleCnt="0">
        <dgm:presLayoutVars>
          <dgm:hierBranch val="init"/>
        </dgm:presLayoutVars>
      </dgm:prSet>
      <dgm:spPr/>
    </dgm:pt>
    <dgm:pt modelId="{E3C8F7D7-72A4-4F64-85D4-7CF6B0A50A65}" type="pres">
      <dgm:prSet presAssocID="{904AEDEB-8149-439F-9CFC-7C473CECE20A}" presName="rootComposite" presStyleCnt="0"/>
      <dgm:spPr/>
    </dgm:pt>
    <dgm:pt modelId="{1EB464F3-587A-4B7D-B431-303211C4D597}" type="pres">
      <dgm:prSet presAssocID="{904AEDEB-8149-439F-9CFC-7C473CECE20A}" presName="rootText" presStyleLbl="node2" presStyleIdx="1" presStyleCnt="3" custLinFactNeighborX="0" custLinFactNeighborY="0">
        <dgm:presLayoutVars>
          <dgm:chPref val="3"/>
        </dgm:presLayoutVars>
      </dgm:prSet>
      <dgm:spPr/>
      <dgm:t>
        <a:bodyPr/>
        <a:lstStyle/>
        <a:p>
          <a:endParaRPr lang="en-GB"/>
        </a:p>
      </dgm:t>
    </dgm:pt>
    <dgm:pt modelId="{7424572B-5851-4328-8FFC-B1EA9B7450ED}" type="pres">
      <dgm:prSet presAssocID="{904AEDEB-8149-439F-9CFC-7C473CECE20A}" presName="rootConnector" presStyleLbl="node2" presStyleIdx="1" presStyleCnt="3"/>
      <dgm:spPr/>
      <dgm:t>
        <a:bodyPr/>
        <a:lstStyle/>
        <a:p>
          <a:endParaRPr lang="en-GB"/>
        </a:p>
      </dgm:t>
    </dgm:pt>
    <dgm:pt modelId="{545C8141-DE8B-4049-AE2A-3F916E55DE1D}" type="pres">
      <dgm:prSet presAssocID="{904AEDEB-8149-439F-9CFC-7C473CECE20A}" presName="hierChild4" presStyleCnt="0"/>
      <dgm:spPr/>
    </dgm:pt>
    <dgm:pt modelId="{70E13C40-AA4A-4E63-A5BC-48E1A2942EE1}" type="pres">
      <dgm:prSet presAssocID="{904AEDEB-8149-439F-9CFC-7C473CECE20A}" presName="hierChild5" presStyleCnt="0"/>
      <dgm:spPr/>
    </dgm:pt>
    <dgm:pt modelId="{4C879745-EA2D-4ECD-A062-78A944E62366}" type="pres">
      <dgm:prSet presAssocID="{94EB7EF2-F8AD-48CC-9095-F662C730554C}" presName="Name37" presStyleLbl="parChTrans1D2" presStyleIdx="2" presStyleCnt="3"/>
      <dgm:spPr/>
      <dgm:t>
        <a:bodyPr/>
        <a:lstStyle/>
        <a:p>
          <a:endParaRPr lang="en-GB"/>
        </a:p>
      </dgm:t>
    </dgm:pt>
    <dgm:pt modelId="{DEA912C8-A03E-45C0-B56C-E4A1D3FB7301}" type="pres">
      <dgm:prSet presAssocID="{3541CC7D-EC17-4945-B19F-4EE040871B8F}" presName="hierRoot2" presStyleCnt="0">
        <dgm:presLayoutVars>
          <dgm:hierBranch val="init"/>
        </dgm:presLayoutVars>
      </dgm:prSet>
      <dgm:spPr/>
    </dgm:pt>
    <dgm:pt modelId="{43A87811-EC26-45A6-85E6-6C26354E794A}" type="pres">
      <dgm:prSet presAssocID="{3541CC7D-EC17-4945-B19F-4EE040871B8F}" presName="rootComposite" presStyleCnt="0"/>
      <dgm:spPr/>
    </dgm:pt>
    <dgm:pt modelId="{549A9472-CEF8-410D-B806-EA471E1E19D3}" type="pres">
      <dgm:prSet presAssocID="{3541CC7D-EC17-4945-B19F-4EE040871B8F}" presName="rootText" presStyleLbl="node2" presStyleIdx="2" presStyleCnt="3" custLinFactNeighborX="0" custLinFactNeighborY="0">
        <dgm:presLayoutVars>
          <dgm:chPref val="3"/>
        </dgm:presLayoutVars>
      </dgm:prSet>
      <dgm:spPr/>
      <dgm:t>
        <a:bodyPr/>
        <a:lstStyle/>
        <a:p>
          <a:endParaRPr lang="en-GB"/>
        </a:p>
      </dgm:t>
    </dgm:pt>
    <dgm:pt modelId="{F5D8F0AC-AB89-41B2-A025-8D8ADA98CA02}" type="pres">
      <dgm:prSet presAssocID="{3541CC7D-EC17-4945-B19F-4EE040871B8F}" presName="rootConnector" presStyleLbl="node2" presStyleIdx="2" presStyleCnt="3"/>
      <dgm:spPr/>
      <dgm:t>
        <a:bodyPr/>
        <a:lstStyle/>
        <a:p>
          <a:endParaRPr lang="en-GB"/>
        </a:p>
      </dgm:t>
    </dgm:pt>
    <dgm:pt modelId="{7A9ACF45-A754-4769-8510-5B416CFBDBFE}" type="pres">
      <dgm:prSet presAssocID="{3541CC7D-EC17-4945-B19F-4EE040871B8F}" presName="hierChild4" presStyleCnt="0"/>
      <dgm:spPr/>
    </dgm:pt>
    <dgm:pt modelId="{B440DB50-09C2-45A9-8238-17B1D0DE101C}" type="pres">
      <dgm:prSet presAssocID="{3541CC7D-EC17-4945-B19F-4EE040871B8F}" presName="hierChild5" presStyleCnt="0"/>
      <dgm:spPr/>
    </dgm:pt>
    <dgm:pt modelId="{B60C4072-3D3D-4D49-A6FD-3D04A1CBE534}" type="pres">
      <dgm:prSet presAssocID="{8AA1D6ED-50C0-4FC4-B942-582428E2E097}" presName="hierChild3" presStyleCnt="0"/>
      <dgm:spPr/>
    </dgm:pt>
  </dgm:ptLst>
  <dgm:cxnLst>
    <dgm:cxn modelId="{58E091B1-9376-4DAB-AE3F-C3574FF47A71}" type="presOf" srcId="{8AA1D6ED-50C0-4FC4-B942-582428E2E097}" destId="{73E42993-6A8C-4DEC-947A-CE689BCB0C69}" srcOrd="0" destOrd="0" presId="urn:microsoft.com/office/officeart/2005/8/layout/orgChart1"/>
    <dgm:cxn modelId="{34F50BD0-A835-4FC8-8E55-42BB38718EE0}" srcId="{E5D44F09-13C4-448D-9B12-353D09C94712}" destId="{8AA1D6ED-50C0-4FC4-B942-582428E2E097}" srcOrd="0" destOrd="0" parTransId="{05190E6A-D2BC-4C59-B41B-6BA7A48626DE}" sibTransId="{D51DE234-53D0-4823-8172-F218996116CF}"/>
    <dgm:cxn modelId="{49C2BD94-6553-4750-A164-4A864EFC05BB}" type="presOf" srcId="{8AA1D6ED-50C0-4FC4-B942-582428E2E097}" destId="{C2E5BC77-8AAE-442F-A03B-21F9716795C4}" srcOrd="1" destOrd="0" presId="urn:microsoft.com/office/officeart/2005/8/layout/orgChart1"/>
    <dgm:cxn modelId="{1E330E72-BA1E-4B59-8182-95F78541C393}" srcId="{8AA1D6ED-50C0-4FC4-B942-582428E2E097}" destId="{3541CC7D-EC17-4945-B19F-4EE040871B8F}" srcOrd="2" destOrd="0" parTransId="{94EB7EF2-F8AD-48CC-9095-F662C730554C}" sibTransId="{A2151CE8-62D9-4A53-A150-A554C3900697}"/>
    <dgm:cxn modelId="{E7E6BD70-2050-4AB5-A2DE-478D24F49E9D}" type="presOf" srcId="{3541CC7D-EC17-4945-B19F-4EE040871B8F}" destId="{F5D8F0AC-AB89-41B2-A025-8D8ADA98CA02}" srcOrd="1" destOrd="0" presId="urn:microsoft.com/office/officeart/2005/8/layout/orgChart1"/>
    <dgm:cxn modelId="{22F22B03-4F43-4396-A1B0-C0E8385DFE5F}" type="presOf" srcId="{904AEDEB-8149-439F-9CFC-7C473CECE20A}" destId="{7424572B-5851-4328-8FFC-B1EA9B7450ED}" srcOrd="1" destOrd="0" presId="urn:microsoft.com/office/officeart/2005/8/layout/orgChart1"/>
    <dgm:cxn modelId="{3B5A166D-CE97-40B2-9D01-1062AEC06DEE}" type="presOf" srcId="{904AEDEB-8149-439F-9CFC-7C473CECE20A}" destId="{1EB464F3-587A-4B7D-B431-303211C4D597}" srcOrd="0" destOrd="0" presId="urn:microsoft.com/office/officeart/2005/8/layout/orgChart1"/>
    <dgm:cxn modelId="{3A3658BA-467F-4B0F-8052-0BDB3D7842BF}" type="presOf" srcId="{3541CC7D-EC17-4945-B19F-4EE040871B8F}" destId="{549A9472-CEF8-410D-B806-EA471E1E19D3}" srcOrd="0" destOrd="0" presId="urn:microsoft.com/office/officeart/2005/8/layout/orgChart1"/>
    <dgm:cxn modelId="{B8B2CD41-860C-4DB2-B93A-1F711C1CB5D5}" srcId="{8AA1D6ED-50C0-4FC4-B942-582428E2E097}" destId="{904AEDEB-8149-439F-9CFC-7C473CECE20A}" srcOrd="1" destOrd="0" parTransId="{82BBD5B0-471F-4E20-8370-6C8693165063}" sibTransId="{59410769-4AEE-46F3-B508-5B5A35903E12}"/>
    <dgm:cxn modelId="{99D76ABF-551C-487F-9423-ACDE6D13A636}" type="presOf" srcId="{1F76C4BB-51DE-45B8-8394-0A0F020EEC9D}" destId="{341059F2-4045-43E1-B5F4-43DDB1FC98CF}" srcOrd="0" destOrd="0" presId="urn:microsoft.com/office/officeart/2005/8/layout/orgChart1"/>
    <dgm:cxn modelId="{F25C2C92-C0AC-48BE-9BDA-F072C7B60066}" type="presOf" srcId="{94EB7EF2-F8AD-48CC-9095-F662C730554C}" destId="{4C879745-EA2D-4ECD-A062-78A944E62366}" srcOrd="0" destOrd="0" presId="urn:microsoft.com/office/officeart/2005/8/layout/orgChart1"/>
    <dgm:cxn modelId="{6F57F062-153E-4B1D-B155-A7042107BF26}" type="presOf" srcId="{FACA5C1E-AACB-4ED8-9C50-BFE553CAE440}" destId="{CE62D83F-A450-47AF-B53A-6E8AD00EAA48}" srcOrd="0" destOrd="0" presId="urn:microsoft.com/office/officeart/2005/8/layout/orgChart1"/>
    <dgm:cxn modelId="{3105D30D-0E18-43BC-97D7-08AE34179E19}" type="presOf" srcId="{FACA5C1E-AACB-4ED8-9C50-BFE553CAE440}" destId="{ACDE0E0B-418B-425D-BA8D-7F47CF2E6399}" srcOrd="1" destOrd="0" presId="urn:microsoft.com/office/officeart/2005/8/layout/orgChart1"/>
    <dgm:cxn modelId="{725200BA-938C-4ACB-8CB0-3C1AD55CD5F9}" type="presOf" srcId="{E5D44F09-13C4-448D-9B12-353D09C94712}" destId="{EBE6141B-EECB-406F-8CF9-5D7A7DE4EAC5}" srcOrd="0" destOrd="0" presId="urn:microsoft.com/office/officeart/2005/8/layout/orgChart1"/>
    <dgm:cxn modelId="{B7AD6E7F-9F64-484C-BAA9-7BED3AC83578}" type="presOf" srcId="{82BBD5B0-471F-4E20-8370-6C8693165063}" destId="{AC409670-32ED-4576-8295-EF50FC32B8C4}" srcOrd="0" destOrd="0" presId="urn:microsoft.com/office/officeart/2005/8/layout/orgChart1"/>
    <dgm:cxn modelId="{E84F5A4A-AA4F-4930-8059-9CDD1432DC1A}" srcId="{8AA1D6ED-50C0-4FC4-B942-582428E2E097}" destId="{FACA5C1E-AACB-4ED8-9C50-BFE553CAE440}" srcOrd="0" destOrd="0" parTransId="{1F76C4BB-51DE-45B8-8394-0A0F020EEC9D}" sibTransId="{9C11A6EE-C4EB-4FEC-8344-7CADF468BAE5}"/>
    <dgm:cxn modelId="{9934A221-7A3E-4D14-A8AF-5D47877C5C3C}" type="presParOf" srcId="{EBE6141B-EECB-406F-8CF9-5D7A7DE4EAC5}" destId="{D6CD46A3-2965-41F2-A139-6BFB0EDD3827}" srcOrd="0" destOrd="0" presId="urn:microsoft.com/office/officeart/2005/8/layout/orgChart1"/>
    <dgm:cxn modelId="{835AE011-2704-4746-913C-20B8F9EB1D5A}" type="presParOf" srcId="{D6CD46A3-2965-41F2-A139-6BFB0EDD3827}" destId="{B5262786-F85C-4D32-ADE7-B7A222368651}" srcOrd="0" destOrd="0" presId="urn:microsoft.com/office/officeart/2005/8/layout/orgChart1"/>
    <dgm:cxn modelId="{5920C308-7575-4852-AE09-DCFF532AADEC}" type="presParOf" srcId="{B5262786-F85C-4D32-ADE7-B7A222368651}" destId="{73E42993-6A8C-4DEC-947A-CE689BCB0C69}" srcOrd="0" destOrd="0" presId="urn:microsoft.com/office/officeart/2005/8/layout/orgChart1"/>
    <dgm:cxn modelId="{B4014242-381F-4266-BDD4-7A1A43C69E8C}" type="presParOf" srcId="{B5262786-F85C-4D32-ADE7-B7A222368651}" destId="{C2E5BC77-8AAE-442F-A03B-21F9716795C4}" srcOrd="1" destOrd="0" presId="urn:microsoft.com/office/officeart/2005/8/layout/orgChart1"/>
    <dgm:cxn modelId="{C960C739-0B9A-4D49-B748-64FE46B4F463}" type="presParOf" srcId="{D6CD46A3-2965-41F2-A139-6BFB0EDD3827}" destId="{A5A7BC98-A96E-49B9-9D29-74EF91E81B27}" srcOrd="1" destOrd="0" presId="urn:microsoft.com/office/officeart/2005/8/layout/orgChart1"/>
    <dgm:cxn modelId="{359D6B99-E956-4969-9508-9FB2CE30E27D}" type="presParOf" srcId="{A5A7BC98-A96E-49B9-9D29-74EF91E81B27}" destId="{341059F2-4045-43E1-B5F4-43DDB1FC98CF}" srcOrd="0" destOrd="0" presId="urn:microsoft.com/office/officeart/2005/8/layout/orgChart1"/>
    <dgm:cxn modelId="{9BCAA9AF-F4ED-42F0-A7A6-6349E9DEC3EF}" type="presParOf" srcId="{A5A7BC98-A96E-49B9-9D29-74EF91E81B27}" destId="{08F72A3E-4DDB-49C8-A39A-5025CAB4BEC3}" srcOrd="1" destOrd="0" presId="urn:microsoft.com/office/officeart/2005/8/layout/orgChart1"/>
    <dgm:cxn modelId="{BFDC428B-B859-4FD8-94F6-569D55FC668F}" type="presParOf" srcId="{08F72A3E-4DDB-49C8-A39A-5025CAB4BEC3}" destId="{1FB44A53-37DD-44B1-9548-C427AFB0180F}" srcOrd="0" destOrd="0" presId="urn:microsoft.com/office/officeart/2005/8/layout/orgChart1"/>
    <dgm:cxn modelId="{00699604-32FC-4C77-8CE0-2F29DA4249A3}" type="presParOf" srcId="{1FB44A53-37DD-44B1-9548-C427AFB0180F}" destId="{CE62D83F-A450-47AF-B53A-6E8AD00EAA48}" srcOrd="0" destOrd="0" presId="urn:microsoft.com/office/officeart/2005/8/layout/orgChart1"/>
    <dgm:cxn modelId="{6DFF7E6B-5E96-4FE1-B5EA-999A383D7C7B}" type="presParOf" srcId="{1FB44A53-37DD-44B1-9548-C427AFB0180F}" destId="{ACDE0E0B-418B-425D-BA8D-7F47CF2E6399}" srcOrd="1" destOrd="0" presId="urn:microsoft.com/office/officeart/2005/8/layout/orgChart1"/>
    <dgm:cxn modelId="{B756FE8F-2F9A-47A3-AEA0-21E0337BA57A}" type="presParOf" srcId="{08F72A3E-4DDB-49C8-A39A-5025CAB4BEC3}" destId="{AEACD3EA-A6D9-4A9E-A9F0-D9ABFE5E873D}" srcOrd="1" destOrd="0" presId="urn:microsoft.com/office/officeart/2005/8/layout/orgChart1"/>
    <dgm:cxn modelId="{F85A328F-C69D-463C-85AC-4239A52BE2B6}" type="presParOf" srcId="{08F72A3E-4DDB-49C8-A39A-5025CAB4BEC3}" destId="{F24B981E-3E6E-45BD-A5AE-7194E1B6F41F}" srcOrd="2" destOrd="0" presId="urn:microsoft.com/office/officeart/2005/8/layout/orgChart1"/>
    <dgm:cxn modelId="{ECF14A3D-80AE-45DE-9753-333971AB913E}" type="presParOf" srcId="{A5A7BC98-A96E-49B9-9D29-74EF91E81B27}" destId="{AC409670-32ED-4576-8295-EF50FC32B8C4}" srcOrd="2" destOrd="0" presId="urn:microsoft.com/office/officeart/2005/8/layout/orgChart1"/>
    <dgm:cxn modelId="{061060B9-236B-42F4-B17A-9FBB3447B0BE}" type="presParOf" srcId="{A5A7BC98-A96E-49B9-9D29-74EF91E81B27}" destId="{AD3EEF58-E852-418F-AC74-28FB7379E40A}" srcOrd="3" destOrd="0" presId="urn:microsoft.com/office/officeart/2005/8/layout/orgChart1"/>
    <dgm:cxn modelId="{1B161FC3-A277-4877-B302-42237947C865}" type="presParOf" srcId="{AD3EEF58-E852-418F-AC74-28FB7379E40A}" destId="{E3C8F7D7-72A4-4F64-85D4-7CF6B0A50A65}" srcOrd="0" destOrd="0" presId="urn:microsoft.com/office/officeart/2005/8/layout/orgChart1"/>
    <dgm:cxn modelId="{6B1A3463-490E-470C-84F8-487CD367622C}" type="presParOf" srcId="{E3C8F7D7-72A4-4F64-85D4-7CF6B0A50A65}" destId="{1EB464F3-587A-4B7D-B431-303211C4D597}" srcOrd="0" destOrd="0" presId="urn:microsoft.com/office/officeart/2005/8/layout/orgChart1"/>
    <dgm:cxn modelId="{9945E19A-FE57-441D-B8A2-8C60AA751016}" type="presParOf" srcId="{E3C8F7D7-72A4-4F64-85D4-7CF6B0A50A65}" destId="{7424572B-5851-4328-8FFC-B1EA9B7450ED}" srcOrd="1" destOrd="0" presId="urn:microsoft.com/office/officeart/2005/8/layout/orgChart1"/>
    <dgm:cxn modelId="{1A5D922E-5E1B-4923-BBF3-627930A5A9E0}" type="presParOf" srcId="{AD3EEF58-E852-418F-AC74-28FB7379E40A}" destId="{545C8141-DE8B-4049-AE2A-3F916E55DE1D}" srcOrd="1" destOrd="0" presId="urn:microsoft.com/office/officeart/2005/8/layout/orgChart1"/>
    <dgm:cxn modelId="{7C3FA814-89A2-4272-A1DC-6633EC73E94A}" type="presParOf" srcId="{AD3EEF58-E852-418F-AC74-28FB7379E40A}" destId="{70E13C40-AA4A-4E63-A5BC-48E1A2942EE1}" srcOrd="2" destOrd="0" presId="urn:microsoft.com/office/officeart/2005/8/layout/orgChart1"/>
    <dgm:cxn modelId="{50C17283-ED20-439C-91A1-D14884323776}" type="presParOf" srcId="{A5A7BC98-A96E-49B9-9D29-74EF91E81B27}" destId="{4C879745-EA2D-4ECD-A062-78A944E62366}" srcOrd="4" destOrd="0" presId="urn:microsoft.com/office/officeart/2005/8/layout/orgChart1"/>
    <dgm:cxn modelId="{6E21CB07-96DA-4A2D-89E2-2FE396892F45}" type="presParOf" srcId="{A5A7BC98-A96E-49B9-9D29-74EF91E81B27}" destId="{DEA912C8-A03E-45C0-B56C-E4A1D3FB7301}" srcOrd="5" destOrd="0" presId="urn:microsoft.com/office/officeart/2005/8/layout/orgChart1"/>
    <dgm:cxn modelId="{46C13E89-3B83-4811-8EB7-8A4A1914D100}" type="presParOf" srcId="{DEA912C8-A03E-45C0-B56C-E4A1D3FB7301}" destId="{43A87811-EC26-45A6-85E6-6C26354E794A}" srcOrd="0" destOrd="0" presId="urn:microsoft.com/office/officeart/2005/8/layout/orgChart1"/>
    <dgm:cxn modelId="{7FC55028-209C-49F1-8F3C-36FDE5FAE88B}" type="presParOf" srcId="{43A87811-EC26-45A6-85E6-6C26354E794A}" destId="{549A9472-CEF8-410D-B806-EA471E1E19D3}" srcOrd="0" destOrd="0" presId="urn:microsoft.com/office/officeart/2005/8/layout/orgChart1"/>
    <dgm:cxn modelId="{1F75CC96-BE64-46A1-A456-0CEF101E3129}" type="presParOf" srcId="{43A87811-EC26-45A6-85E6-6C26354E794A}" destId="{F5D8F0AC-AB89-41B2-A025-8D8ADA98CA02}" srcOrd="1" destOrd="0" presId="urn:microsoft.com/office/officeart/2005/8/layout/orgChart1"/>
    <dgm:cxn modelId="{BF27DF37-63FD-4523-8540-15E786E1D060}" type="presParOf" srcId="{DEA912C8-A03E-45C0-B56C-E4A1D3FB7301}" destId="{7A9ACF45-A754-4769-8510-5B416CFBDBFE}" srcOrd="1" destOrd="0" presId="urn:microsoft.com/office/officeart/2005/8/layout/orgChart1"/>
    <dgm:cxn modelId="{6A731E83-B128-45AA-A982-6BCA449421B7}" type="presParOf" srcId="{DEA912C8-A03E-45C0-B56C-E4A1D3FB7301}" destId="{B440DB50-09C2-45A9-8238-17B1D0DE101C}" srcOrd="2" destOrd="0" presId="urn:microsoft.com/office/officeart/2005/8/layout/orgChart1"/>
    <dgm:cxn modelId="{022E83CA-AE24-47E2-86DC-0E62B79309E4}" type="presParOf" srcId="{D6CD46A3-2965-41F2-A139-6BFB0EDD3827}" destId="{B60C4072-3D3D-4D49-A6FD-3D04A1CBE534}" srcOrd="2" destOrd="0" presId="urn:microsoft.com/office/officeart/2005/8/layout/orgChart1"/>
  </dgm:cxnLst>
  <dgm:bg>
    <a:solidFill>
      <a:schemeClr val="bg2">
        <a:lumMod val="90000"/>
      </a:schemeClr>
    </a:solid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5D44F09-13C4-448D-9B12-353D09C94712}"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8AA1D6ED-50C0-4FC4-B942-582428E2E097}">
      <dgm:prSet phldrT="[Text]" custT="1"/>
      <dgm:spPr>
        <a:solidFill>
          <a:srgbClr val="FF0000"/>
        </a:solidFill>
      </dgm:spPr>
      <dgm:t>
        <a:bodyPr/>
        <a:lstStyle/>
        <a:p>
          <a:r>
            <a:rPr lang="ar-SA" sz="2400" b="1" dirty="0" smtClean="0"/>
            <a:t>أثر العملية على معادلة الميزانية</a:t>
          </a:r>
          <a:endParaRPr lang="en-GB" sz="2400" b="1" dirty="0"/>
        </a:p>
      </dgm:t>
    </dgm:pt>
    <dgm:pt modelId="{05190E6A-D2BC-4C59-B41B-6BA7A48626DE}" type="parTrans" cxnId="{34F50BD0-A835-4FC8-8E55-42BB38718EE0}">
      <dgm:prSet/>
      <dgm:spPr/>
      <dgm:t>
        <a:bodyPr/>
        <a:lstStyle/>
        <a:p>
          <a:endParaRPr lang="en-GB"/>
        </a:p>
      </dgm:t>
    </dgm:pt>
    <dgm:pt modelId="{D51DE234-53D0-4823-8172-F218996116CF}" type="sibTrans" cxnId="{34F50BD0-A835-4FC8-8E55-42BB38718EE0}">
      <dgm:prSet/>
      <dgm:spPr/>
      <dgm:t>
        <a:bodyPr/>
        <a:lstStyle/>
        <a:p>
          <a:endParaRPr lang="en-GB"/>
        </a:p>
      </dgm:t>
    </dgm:pt>
    <dgm:pt modelId="{FACA5C1E-AACB-4ED8-9C50-BFE553CAE440}">
      <dgm:prSet phldrT="[Text]" custT="1"/>
      <dgm:spPr>
        <a:solidFill>
          <a:schemeClr val="accent2">
            <a:lumMod val="20000"/>
            <a:lumOff val="80000"/>
          </a:schemeClr>
        </a:solidFill>
      </dgm:spPr>
      <dgm:t>
        <a:bodyPr/>
        <a:lstStyle/>
        <a:p>
          <a:r>
            <a:rPr lang="ar-SA" sz="2000" dirty="0" smtClean="0">
              <a:solidFill>
                <a:schemeClr val="tx1"/>
              </a:solidFill>
            </a:rPr>
            <a:t>عدم تأثر جانب مصادر الأموال</a:t>
          </a:r>
          <a:endParaRPr lang="en-GB" sz="2000" dirty="0">
            <a:solidFill>
              <a:schemeClr val="tx1"/>
            </a:solidFill>
          </a:endParaRPr>
        </a:p>
      </dgm:t>
    </dgm:pt>
    <dgm:pt modelId="{1F76C4BB-51DE-45B8-8394-0A0F020EEC9D}" type="parTrans" cxnId="{E84F5A4A-AA4F-4930-8059-9CDD1432DC1A}">
      <dgm:prSet/>
      <dgm:spPr/>
      <dgm:t>
        <a:bodyPr/>
        <a:lstStyle/>
        <a:p>
          <a:endParaRPr lang="en-GB"/>
        </a:p>
      </dgm:t>
    </dgm:pt>
    <dgm:pt modelId="{9C11A6EE-C4EB-4FEC-8344-7CADF468BAE5}" type="sibTrans" cxnId="{E84F5A4A-AA4F-4930-8059-9CDD1432DC1A}">
      <dgm:prSet/>
      <dgm:spPr/>
      <dgm:t>
        <a:bodyPr/>
        <a:lstStyle/>
        <a:p>
          <a:endParaRPr lang="en-GB"/>
        </a:p>
      </dgm:t>
    </dgm:pt>
    <dgm:pt modelId="{904AEDEB-8149-439F-9CFC-7C473CECE20A}">
      <dgm:prSet phldrT="[Text]" custT="1"/>
      <dgm:spPr>
        <a:solidFill>
          <a:schemeClr val="accent2">
            <a:lumMod val="20000"/>
            <a:lumOff val="80000"/>
          </a:schemeClr>
        </a:solidFill>
      </dgm:spPr>
      <dgm:t>
        <a:bodyPr/>
        <a:lstStyle/>
        <a:p>
          <a:r>
            <a:rPr lang="ar-SA" sz="2000" dirty="0" smtClean="0">
              <a:solidFill>
                <a:schemeClr val="tx1"/>
              </a:solidFill>
            </a:rPr>
            <a:t>ظهور بند جديد لاستخدامات الأموال وهو النقدية بالصندوق بمبلغ 100 ألف ريال</a:t>
          </a:r>
          <a:endParaRPr lang="en-GB" sz="2000" dirty="0">
            <a:solidFill>
              <a:schemeClr val="tx1"/>
            </a:solidFill>
          </a:endParaRPr>
        </a:p>
      </dgm:t>
    </dgm:pt>
    <dgm:pt modelId="{82BBD5B0-471F-4E20-8370-6C8693165063}" type="parTrans" cxnId="{B8B2CD41-860C-4DB2-B93A-1F711C1CB5D5}">
      <dgm:prSet/>
      <dgm:spPr/>
      <dgm:t>
        <a:bodyPr/>
        <a:lstStyle/>
        <a:p>
          <a:endParaRPr lang="en-GB"/>
        </a:p>
      </dgm:t>
    </dgm:pt>
    <dgm:pt modelId="{59410769-4AEE-46F3-B508-5B5A35903E12}" type="sibTrans" cxnId="{B8B2CD41-860C-4DB2-B93A-1F711C1CB5D5}">
      <dgm:prSet/>
      <dgm:spPr/>
      <dgm:t>
        <a:bodyPr/>
        <a:lstStyle/>
        <a:p>
          <a:endParaRPr lang="en-GB"/>
        </a:p>
      </dgm:t>
    </dgm:pt>
    <dgm:pt modelId="{3541CC7D-EC17-4945-B19F-4EE040871B8F}">
      <dgm:prSet phldrT="[Text]" custT="1"/>
      <dgm:spPr>
        <a:solidFill>
          <a:schemeClr val="accent2">
            <a:lumMod val="20000"/>
            <a:lumOff val="80000"/>
          </a:schemeClr>
        </a:solidFill>
      </dgm:spPr>
      <dgm:t>
        <a:bodyPr/>
        <a:lstStyle/>
        <a:p>
          <a:r>
            <a:rPr lang="ar-SA" sz="2000" dirty="0" smtClean="0">
              <a:solidFill>
                <a:schemeClr val="tx1"/>
              </a:solidFill>
            </a:rPr>
            <a:t>تخفيض رصيد حساب المنشأة بالبنك بمبلغ 100 ألف ريال</a:t>
          </a:r>
          <a:endParaRPr lang="en-GB" sz="2000" dirty="0">
            <a:solidFill>
              <a:schemeClr val="tx1"/>
            </a:solidFill>
          </a:endParaRPr>
        </a:p>
      </dgm:t>
    </dgm:pt>
    <dgm:pt modelId="{94EB7EF2-F8AD-48CC-9095-F662C730554C}" type="parTrans" cxnId="{1E330E72-BA1E-4B59-8182-95F78541C393}">
      <dgm:prSet/>
      <dgm:spPr/>
      <dgm:t>
        <a:bodyPr/>
        <a:lstStyle/>
        <a:p>
          <a:endParaRPr lang="en-GB"/>
        </a:p>
      </dgm:t>
    </dgm:pt>
    <dgm:pt modelId="{A2151CE8-62D9-4A53-A150-A554C3900697}" type="sibTrans" cxnId="{1E330E72-BA1E-4B59-8182-95F78541C393}">
      <dgm:prSet/>
      <dgm:spPr/>
      <dgm:t>
        <a:bodyPr/>
        <a:lstStyle/>
        <a:p>
          <a:endParaRPr lang="en-GB"/>
        </a:p>
      </dgm:t>
    </dgm:pt>
    <dgm:pt modelId="{EBE6141B-EECB-406F-8CF9-5D7A7DE4EAC5}" type="pres">
      <dgm:prSet presAssocID="{E5D44F09-13C4-448D-9B12-353D09C94712}" presName="hierChild1" presStyleCnt="0">
        <dgm:presLayoutVars>
          <dgm:orgChart val="1"/>
          <dgm:chPref val="1"/>
          <dgm:dir/>
          <dgm:animOne val="branch"/>
          <dgm:animLvl val="lvl"/>
          <dgm:resizeHandles/>
        </dgm:presLayoutVars>
      </dgm:prSet>
      <dgm:spPr/>
      <dgm:t>
        <a:bodyPr/>
        <a:lstStyle/>
        <a:p>
          <a:endParaRPr lang="en-GB"/>
        </a:p>
      </dgm:t>
    </dgm:pt>
    <dgm:pt modelId="{D6CD46A3-2965-41F2-A139-6BFB0EDD3827}" type="pres">
      <dgm:prSet presAssocID="{8AA1D6ED-50C0-4FC4-B942-582428E2E097}" presName="hierRoot1" presStyleCnt="0">
        <dgm:presLayoutVars>
          <dgm:hierBranch val="init"/>
        </dgm:presLayoutVars>
      </dgm:prSet>
      <dgm:spPr/>
    </dgm:pt>
    <dgm:pt modelId="{B5262786-F85C-4D32-ADE7-B7A222368651}" type="pres">
      <dgm:prSet presAssocID="{8AA1D6ED-50C0-4FC4-B942-582428E2E097}" presName="rootComposite1" presStyleCnt="0"/>
      <dgm:spPr/>
    </dgm:pt>
    <dgm:pt modelId="{73E42993-6A8C-4DEC-947A-CE689BCB0C69}" type="pres">
      <dgm:prSet presAssocID="{8AA1D6ED-50C0-4FC4-B942-582428E2E097}" presName="rootText1" presStyleLbl="node0" presStyleIdx="0" presStyleCnt="1" custAng="0" custLinFactNeighborX="-301" custLinFactNeighborY="278">
        <dgm:presLayoutVars>
          <dgm:chPref val="3"/>
        </dgm:presLayoutVars>
      </dgm:prSet>
      <dgm:spPr/>
      <dgm:t>
        <a:bodyPr/>
        <a:lstStyle/>
        <a:p>
          <a:endParaRPr lang="en-GB"/>
        </a:p>
      </dgm:t>
    </dgm:pt>
    <dgm:pt modelId="{C2E5BC77-8AAE-442F-A03B-21F9716795C4}" type="pres">
      <dgm:prSet presAssocID="{8AA1D6ED-50C0-4FC4-B942-582428E2E097}" presName="rootConnector1" presStyleLbl="node1" presStyleIdx="0" presStyleCnt="0"/>
      <dgm:spPr/>
      <dgm:t>
        <a:bodyPr/>
        <a:lstStyle/>
        <a:p>
          <a:endParaRPr lang="en-GB"/>
        </a:p>
      </dgm:t>
    </dgm:pt>
    <dgm:pt modelId="{A5A7BC98-A96E-49B9-9D29-74EF91E81B27}" type="pres">
      <dgm:prSet presAssocID="{8AA1D6ED-50C0-4FC4-B942-582428E2E097}" presName="hierChild2" presStyleCnt="0"/>
      <dgm:spPr/>
    </dgm:pt>
    <dgm:pt modelId="{341059F2-4045-43E1-B5F4-43DDB1FC98CF}" type="pres">
      <dgm:prSet presAssocID="{1F76C4BB-51DE-45B8-8394-0A0F020EEC9D}" presName="Name37" presStyleLbl="parChTrans1D2" presStyleIdx="0" presStyleCnt="3"/>
      <dgm:spPr/>
      <dgm:t>
        <a:bodyPr/>
        <a:lstStyle/>
        <a:p>
          <a:endParaRPr lang="en-GB"/>
        </a:p>
      </dgm:t>
    </dgm:pt>
    <dgm:pt modelId="{08F72A3E-4DDB-49C8-A39A-5025CAB4BEC3}" type="pres">
      <dgm:prSet presAssocID="{FACA5C1E-AACB-4ED8-9C50-BFE553CAE440}" presName="hierRoot2" presStyleCnt="0">
        <dgm:presLayoutVars>
          <dgm:hierBranch val="init"/>
        </dgm:presLayoutVars>
      </dgm:prSet>
      <dgm:spPr/>
    </dgm:pt>
    <dgm:pt modelId="{1FB44A53-37DD-44B1-9548-C427AFB0180F}" type="pres">
      <dgm:prSet presAssocID="{FACA5C1E-AACB-4ED8-9C50-BFE553CAE440}" presName="rootComposite" presStyleCnt="0"/>
      <dgm:spPr/>
    </dgm:pt>
    <dgm:pt modelId="{CE62D83F-A450-47AF-B53A-6E8AD00EAA48}" type="pres">
      <dgm:prSet presAssocID="{FACA5C1E-AACB-4ED8-9C50-BFE553CAE440}" presName="rootText" presStyleLbl="node2" presStyleIdx="0" presStyleCnt="3" custLinFactNeighborX="0" custLinFactNeighborY="0">
        <dgm:presLayoutVars>
          <dgm:chPref val="3"/>
        </dgm:presLayoutVars>
      </dgm:prSet>
      <dgm:spPr/>
      <dgm:t>
        <a:bodyPr/>
        <a:lstStyle/>
        <a:p>
          <a:endParaRPr lang="en-GB"/>
        </a:p>
      </dgm:t>
    </dgm:pt>
    <dgm:pt modelId="{ACDE0E0B-418B-425D-BA8D-7F47CF2E6399}" type="pres">
      <dgm:prSet presAssocID="{FACA5C1E-AACB-4ED8-9C50-BFE553CAE440}" presName="rootConnector" presStyleLbl="node2" presStyleIdx="0" presStyleCnt="3"/>
      <dgm:spPr/>
      <dgm:t>
        <a:bodyPr/>
        <a:lstStyle/>
        <a:p>
          <a:endParaRPr lang="en-GB"/>
        </a:p>
      </dgm:t>
    </dgm:pt>
    <dgm:pt modelId="{AEACD3EA-A6D9-4A9E-A9F0-D9ABFE5E873D}" type="pres">
      <dgm:prSet presAssocID="{FACA5C1E-AACB-4ED8-9C50-BFE553CAE440}" presName="hierChild4" presStyleCnt="0"/>
      <dgm:spPr/>
    </dgm:pt>
    <dgm:pt modelId="{F24B981E-3E6E-45BD-A5AE-7194E1B6F41F}" type="pres">
      <dgm:prSet presAssocID="{FACA5C1E-AACB-4ED8-9C50-BFE553CAE440}" presName="hierChild5" presStyleCnt="0"/>
      <dgm:spPr/>
    </dgm:pt>
    <dgm:pt modelId="{AC409670-32ED-4576-8295-EF50FC32B8C4}" type="pres">
      <dgm:prSet presAssocID="{82BBD5B0-471F-4E20-8370-6C8693165063}" presName="Name37" presStyleLbl="parChTrans1D2" presStyleIdx="1" presStyleCnt="3"/>
      <dgm:spPr/>
      <dgm:t>
        <a:bodyPr/>
        <a:lstStyle/>
        <a:p>
          <a:endParaRPr lang="en-GB"/>
        </a:p>
      </dgm:t>
    </dgm:pt>
    <dgm:pt modelId="{AD3EEF58-E852-418F-AC74-28FB7379E40A}" type="pres">
      <dgm:prSet presAssocID="{904AEDEB-8149-439F-9CFC-7C473CECE20A}" presName="hierRoot2" presStyleCnt="0">
        <dgm:presLayoutVars>
          <dgm:hierBranch val="init"/>
        </dgm:presLayoutVars>
      </dgm:prSet>
      <dgm:spPr/>
    </dgm:pt>
    <dgm:pt modelId="{E3C8F7D7-72A4-4F64-85D4-7CF6B0A50A65}" type="pres">
      <dgm:prSet presAssocID="{904AEDEB-8149-439F-9CFC-7C473CECE20A}" presName="rootComposite" presStyleCnt="0"/>
      <dgm:spPr/>
    </dgm:pt>
    <dgm:pt modelId="{1EB464F3-587A-4B7D-B431-303211C4D597}" type="pres">
      <dgm:prSet presAssocID="{904AEDEB-8149-439F-9CFC-7C473CECE20A}" presName="rootText" presStyleLbl="node2" presStyleIdx="1" presStyleCnt="3" custLinFactNeighborX="0" custLinFactNeighborY="0">
        <dgm:presLayoutVars>
          <dgm:chPref val="3"/>
        </dgm:presLayoutVars>
      </dgm:prSet>
      <dgm:spPr/>
      <dgm:t>
        <a:bodyPr/>
        <a:lstStyle/>
        <a:p>
          <a:endParaRPr lang="en-GB"/>
        </a:p>
      </dgm:t>
    </dgm:pt>
    <dgm:pt modelId="{7424572B-5851-4328-8FFC-B1EA9B7450ED}" type="pres">
      <dgm:prSet presAssocID="{904AEDEB-8149-439F-9CFC-7C473CECE20A}" presName="rootConnector" presStyleLbl="node2" presStyleIdx="1" presStyleCnt="3"/>
      <dgm:spPr/>
      <dgm:t>
        <a:bodyPr/>
        <a:lstStyle/>
        <a:p>
          <a:endParaRPr lang="en-GB"/>
        </a:p>
      </dgm:t>
    </dgm:pt>
    <dgm:pt modelId="{545C8141-DE8B-4049-AE2A-3F916E55DE1D}" type="pres">
      <dgm:prSet presAssocID="{904AEDEB-8149-439F-9CFC-7C473CECE20A}" presName="hierChild4" presStyleCnt="0"/>
      <dgm:spPr/>
    </dgm:pt>
    <dgm:pt modelId="{70E13C40-AA4A-4E63-A5BC-48E1A2942EE1}" type="pres">
      <dgm:prSet presAssocID="{904AEDEB-8149-439F-9CFC-7C473CECE20A}" presName="hierChild5" presStyleCnt="0"/>
      <dgm:spPr/>
    </dgm:pt>
    <dgm:pt modelId="{4C879745-EA2D-4ECD-A062-78A944E62366}" type="pres">
      <dgm:prSet presAssocID="{94EB7EF2-F8AD-48CC-9095-F662C730554C}" presName="Name37" presStyleLbl="parChTrans1D2" presStyleIdx="2" presStyleCnt="3"/>
      <dgm:spPr/>
      <dgm:t>
        <a:bodyPr/>
        <a:lstStyle/>
        <a:p>
          <a:endParaRPr lang="en-GB"/>
        </a:p>
      </dgm:t>
    </dgm:pt>
    <dgm:pt modelId="{DEA912C8-A03E-45C0-B56C-E4A1D3FB7301}" type="pres">
      <dgm:prSet presAssocID="{3541CC7D-EC17-4945-B19F-4EE040871B8F}" presName="hierRoot2" presStyleCnt="0">
        <dgm:presLayoutVars>
          <dgm:hierBranch val="init"/>
        </dgm:presLayoutVars>
      </dgm:prSet>
      <dgm:spPr/>
    </dgm:pt>
    <dgm:pt modelId="{43A87811-EC26-45A6-85E6-6C26354E794A}" type="pres">
      <dgm:prSet presAssocID="{3541CC7D-EC17-4945-B19F-4EE040871B8F}" presName="rootComposite" presStyleCnt="0"/>
      <dgm:spPr/>
    </dgm:pt>
    <dgm:pt modelId="{549A9472-CEF8-410D-B806-EA471E1E19D3}" type="pres">
      <dgm:prSet presAssocID="{3541CC7D-EC17-4945-B19F-4EE040871B8F}" presName="rootText" presStyleLbl="node2" presStyleIdx="2" presStyleCnt="3" custLinFactNeighborX="0" custLinFactNeighborY="0">
        <dgm:presLayoutVars>
          <dgm:chPref val="3"/>
        </dgm:presLayoutVars>
      </dgm:prSet>
      <dgm:spPr/>
      <dgm:t>
        <a:bodyPr/>
        <a:lstStyle/>
        <a:p>
          <a:endParaRPr lang="en-GB"/>
        </a:p>
      </dgm:t>
    </dgm:pt>
    <dgm:pt modelId="{F5D8F0AC-AB89-41B2-A025-8D8ADA98CA02}" type="pres">
      <dgm:prSet presAssocID="{3541CC7D-EC17-4945-B19F-4EE040871B8F}" presName="rootConnector" presStyleLbl="node2" presStyleIdx="2" presStyleCnt="3"/>
      <dgm:spPr/>
      <dgm:t>
        <a:bodyPr/>
        <a:lstStyle/>
        <a:p>
          <a:endParaRPr lang="en-GB"/>
        </a:p>
      </dgm:t>
    </dgm:pt>
    <dgm:pt modelId="{7A9ACF45-A754-4769-8510-5B416CFBDBFE}" type="pres">
      <dgm:prSet presAssocID="{3541CC7D-EC17-4945-B19F-4EE040871B8F}" presName="hierChild4" presStyleCnt="0"/>
      <dgm:spPr/>
    </dgm:pt>
    <dgm:pt modelId="{B440DB50-09C2-45A9-8238-17B1D0DE101C}" type="pres">
      <dgm:prSet presAssocID="{3541CC7D-EC17-4945-B19F-4EE040871B8F}" presName="hierChild5" presStyleCnt="0"/>
      <dgm:spPr/>
    </dgm:pt>
    <dgm:pt modelId="{B60C4072-3D3D-4D49-A6FD-3D04A1CBE534}" type="pres">
      <dgm:prSet presAssocID="{8AA1D6ED-50C0-4FC4-B942-582428E2E097}" presName="hierChild3" presStyleCnt="0"/>
      <dgm:spPr/>
    </dgm:pt>
  </dgm:ptLst>
  <dgm:cxnLst>
    <dgm:cxn modelId="{5507C947-E296-4A34-AE90-69A27E606BD8}" type="presOf" srcId="{1F76C4BB-51DE-45B8-8394-0A0F020EEC9D}" destId="{341059F2-4045-43E1-B5F4-43DDB1FC98CF}" srcOrd="0" destOrd="0" presId="urn:microsoft.com/office/officeart/2005/8/layout/orgChart1"/>
    <dgm:cxn modelId="{80F60694-2BEF-469A-856D-D82D5A43FA91}" type="presOf" srcId="{904AEDEB-8149-439F-9CFC-7C473CECE20A}" destId="{1EB464F3-587A-4B7D-B431-303211C4D597}" srcOrd="0" destOrd="0" presId="urn:microsoft.com/office/officeart/2005/8/layout/orgChart1"/>
    <dgm:cxn modelId="{7CA99931-C198-45F0-A575-529B6A7D4E84}" type="presOf" srcId="{8AA1D6ED-50C0-4FC4-B942-582428E2E097}" destId="{73E42993-6A8C-4DEC-947A-CE689BCB0C69}" srcOrd="0" destOrd="0" presId="urn:microsoft.com/office/officeart/2005/8/layout/orgChart1"/>
    <dgm:cxn modelId="{011B20D0-D288-4F1A-931D-651954DD67F3}" type="presOf" srcId="{94EB7EF2-F8AD-48CC-9095-F662C730554C}" destId="{4C879745-EA2D-4ECD-A062-78A944E62366}" srcOrd="0" destOrd="0" presId="urn:microsoft.com/office/officeart/2005/8/layout/orgChart1"/>
    <dgm:cxn modelId="{8C6AFA7D-D761-40BC-8B45-8336C92AC7BC}" type="presOf" srcId="{FACA5C1E-AACB-4ED8-9C50-BFE553CAE440}" destId="{CE62D83F-A450-47AF-B53A-6E8AD00EAA48}" srcOrd="0" destOrd="0" presId="urn:microsoft.com/office/officeart/2005/8/layout/orgChart1"/>
    <dgm:cxn modelId="{54B82C78-5656-4045-8ABD-F72F91321795}" type="presOf" srcId="{82BBD5B0-471F-4E20-8370-6C8693165063}" destId="{AC409670-32ED-4576-8295-EF50FC32B8C4}" srcOrd="0" destOrd="0" presId="urn:microsoft.com/office/officeart/2005/8/layout/orgChart1"/>
    <dgm:cxn modelId="{01DB4859-5743-40B3-A38F-EC6D643B8051}" type="presOf" srcId="{E5D44F09-13C4-448D-9B12-353D09C94712}" destId="{EBE6141B-EECB-406F-8CF9-5D7A7DE4EAC5}" srcOrd="0" destOrd="0" presId="urn:microsoft.com/office/officeart/2005/8/layout/orgChart1"/>
    <dgm:cxn modelId="{1E330E72-BA1E-4B59-8182-95F78541C393}" srcId="{8AA1D6ED-50C0-4FC4-B942-582428E2E097}" destId="{3541CC7D-EC17-4945-B19F-4EE040871B8F}" srcOrd="2" destOrd="0" parTransId="{94EB7EF2-F8AD-48CC-9095-F662C730554C}" sibTransId="{A2151CE8-62D9-4A53-A150-A554C3900697}"/>
    <dgm:cxn modelId="{D5E327D0-F80D-4D76-A9CB-E01494C5634E}" type="presOf" srcId="{8AA1D6ED-50C0-4FC4-B942-582428E2E097}" destId="{C2E5BC77-8AAE-442F-A03B-21F9716795C4}" srcOrd="1" destOrd="0" presId="urn:microsoft.com/office/officeart/2005/8/layout/orgChart1"/>
    <dgm:cxn modelId="{4EE77270-57B3-4713-9013-5748BEDE3D7D}" type="presOf" srcId="{FACA5C1E-AACB-4ED8-9C50-BFE553CAE440}" destId="{ACDE0E0B-418B-425D-BA8D-7F47CF2E6399}" srcOrd="1" destOrd="0" presId="urn:microsoft.com/office/officeart/2005/8/layout/orgChart1"/>
    <dgm:cxn modelId="{4A3364C3-E156-4CD0-A009-787683E36AEC}" type="presOf" srcId="{3541CC7D-EC17-4945-B19F-4EE040871B8F}" destId="{549A9472-CEF8-410D-B806-EA471E1E19D3}" srcOrd="0" destOrd="0" presId="urn:microsoft.com/office/officeart/2005/8/layout/orgChart1"/>
    <dgm:cxn modelId="{B8B2CD41-860C-4DB2-B93A-1F711C1CB5D5}" srcId="{8AA1D6ED-50C0-4FC4-B942-582428E2E097}" destId="{904AEDEB-8149-439F-9CFC-7C473CECE20A}" srcOrd="1" destOrd="0" parTransId="{82BBD5B0-471F-4E20-8370-6C8693165063}" sibTransId="{59410769-4AEE-46F3-B508-5B5A35903E12}"/>
    <dgm:cxn modelId="{EE00585C-D46A-4CB6-B58B-F21BF0240BD8}" type="presOf" srcId="{3541CC7D-EC17-4945-B19F-4EE040871B8F}" destId="{F5D8F0AC-AB89-41B2-A025-8D8ADA98CA02}" srcOrd="1" destOrd="0" presId="urn:microsoft.com/office/officeart/2005/8/layout/orgChart1"/>
    <dgm:cxn modelId="{34F50BD0-A835-4FC8-8E55-42BB38718EE0}" srcId="{E5D44F09-13C4-448D-9B12-353D09C94712}" destId="{8AA1D6ED-50C0-4FC4-B942-582428E2E097}" srcOrd="0" destOrd="0" parTransId="{05190E6A-D2BC-4C59-B41B-6BA7A48626DE}" sibTransId="{D51DE234-53D0-4823-8172-F218996116CF}"/>
    <dgm:cxn modelId="{A5C335F2-9CC0-4B81-A073-F58CD5F99974}" type="presOf" srcId="{904AEDEB-8149-439F-9CFC-7C473CECE20A}" destId="{7424572B-5851-4328-8FFC-B1EA9B7450ED}" srcOrd="1" destOrd="0" presId="urn:microsoft.com/office/officeart/2005/8/layout/orgChart1"/>
    <dgm:cxn modelId="{E84F5A4A-AA4F-4930-8059-9CDD1432DC1A}" srcId="{8AA1D6ED-50C0-4FC4-B942-582428E2E097}" destId="{FACA5C1E-AACB-4ED8-9C50-BFE553CAE440}" srcOrd="0" destOrd="0" parTransId="{1F76C4BB-51DE-45B8-8394-0A0F020EEC9D}" sibTransId="{9C11A6EE-C4EB-4FEC-8344-7CADF468BAE5}"/>
    <dgm:cxn modelId="{6E6F309E-1683-470B-8E26-4BE158D98626}" type="presParOf" srcId="{EBE6141B-EECB-406F-8CF9-5D7A7DE4EAC5}" destId="{D6CD46A3-2965-41F2-A139-6BFB0EDD3827}" srcOrd="0" destOrd="0" presId="urn:microsoft.com/office/officeart/2005/8/layout/orgChart1"/>
    <dgm:cxn modelId="{EF32D927-53DA-46B6-8F8D-3015E842AFC1}" type="presParOf" srcId="{D6CD46A3-2965-41F2-A139-6BFB0EDD3827}" destId="{B5262786-F85C-4D32-ADE7-B7A222368651}" srcOrd="0" destOrd="0" presId="urn:microsoft.com/office/officeart/2005/8/layout/orgChart1"/>
    <dgm:cxn modelId="{DD7E1DDD-6744-40E3-B24D-D17C43E38567}" type="presParOf" srcId="{B5262786-F85C-4D32-ADE7-B7A222368651}" destId="{73E42993-6A8C-4DEC-947A-CE689BCB0C69}" srcOrd="0" destOrd="0" presId="urn:microsoft.com/office/officeart/2005/8/layout/orgChart1"/>
    <dgm:cxn modelId="{F4AFA5EF-1BA8-4912-845A-A0A2DE0F2E86}" type="presParOf" srcId="{B5262786-F85C-4D32-ADE7-B7A222368651}" destId="{C2E5BC77-8AAE-442F-A03B-21F9716795C4}" srcOrd="1" destOrd="0" presId="urn:microsoft.com/office/officeart/2005/8/layout/orgChart1"/>
    <dgm:cxn modelId="{C7BA2A13-9B8C-41C0-9679-B0DBCF61727D}" type="presParOf" srcId="{D6CD46A3-2965-41F2-A139-6BFB0EDD3827}" destId="{A5A7BC98-A96E-49B9-9D29-74EF91E81B27}" srcOrd="1" destOrd="0" presId="urn:microsoft.com/office/officeart/2005/8/layout/orgChart1"/>
    <dgm:cxn modelId="{5A87040A-FF97-414C-9E66-1EFF41686D1B}" type="presParOf" srcId="{A5A7BC98-A96E-49B9-9D29-74EF91E81B27}" destId="{341059F2-4045-43E1-B5F4-43DDB1FC98CF}" srcOrd="0" destOrd="0" presId="urn:microsoft.com/office/officeart/2005/8/layout/orgChart1"/>
    <dgm:cxn modelId="{8D791F8D-7D91-4694-AD7E-AEF639FC4A79}" type="presParOf" srcId="{A5A7BC98-A96E-49B9-9D29-74EF91E81B27}" destId="{08F72A3E-4DDB-49C8-A39A-5025CAB4BEC3}" srcOrd="1" destOrd="0" presId="urn:microsoft.com/office/officeart/2005/8/layout/orgChart1"/>
    <dgm:cxn modelId="{345D5116-B126-42FC-9662-2B77EC3BFA51}" type="presParOf" srcId="{08F72A3E-4DDB-49C8-A39A-5025CAB4BEC3}" destId="{1FB44A53-37DD-44B1-9548-C427AFB0180F}" srcOrd="0" destOrd="0" presId="urn:microsoft.com/office/officeart/2005/8/layout/orgChart1"/>
    <dgm:cxn modelId="{BA491331-892A-4E45-9311-873C1DE02B7D}" type="presParOf" srcId="{1FB44A53-37DD-44B1-9548-C427AFB0180F}" destId="{CE62D83F-A450-47AF-B53A-6E8AD00EAA48}" srcOrd="0" destOrd="0" presId="urn:microsoft.com/office/officeart/2005/8/layout/orgChart1"/>
    <dgm:cxn modelId="{111CF00B-B09F-4280-9F0D-406CD3F680CF}" type="presParOf" srcId="{1FB44A53-37DD-44B1-9548-C427AFB0180F}" destId="{ACDE0E0B-418B-425D-BA8D-7F47CF2E6399}" srcOrd="1" destOrd="0" presId="urn:microsoft.com/office/officeart/2005/8/layout/orgChart1"/>
    <dgm:cxn modelId="{25726E92-F636-48E6-AE7C-54B45FBF4BC5}" type="presParOf" srcId="{08F72A3E-4DDB-49C8-A39A-5025CAB4BEC3}" destId="{AEACD3EA-A6D9-4A9E-A9F0-D9ABFE5E873D}" srcOrd="1" destOrd="0" presId="urn:microsoft.com/office/officeart/2005/8/layout/orgChart1"/>
    <dgm:cxn modelId="{6AB91648-1E57-4BA8-8474-2A1D593CD807}" type="presParOf" srcId="{08F72A3E-4DDB-49C8-A39A-5025CAB4BEC3}" destId="{F24B981E-3E6E-45BD-A5AE-7194E1B6F41F}" srcOrd="2" destOrd="0" presId="urn:microsoft.com/office/officeart/2005/8/layout/orgChart1"/>
    <dgm:cxn modelId="{69F57AA1-B732-4FB5-A0C6-63B85759CA34}" type="presParOf" srcId="{A5A7BC98-A96E-49B9-9D29-74EF91E81B27}" destId="{AC409670-32ED-4576-8295-EF50FC32B8C4}" srcOrd="2" destOrd="0" presId="urn:microsoft.com/office/officeart/2005/8/layout/orgChart1"/>
    <dgm:cxn modelId="{0E304565-DC69-410B-B863-BEE2479D8CE3}" type="presParOf" srcId="{A5A7BC98-A96E-49B9-9D29-74EF91E81B27}" destId="{AD3EEF58-E852-418F-AC74-28FB7379E40A}" srcOrd="3" destOrd="0" presId="urn:microsoft.com/office/officeart/2005/8/layout/orgChart1"/>
    <dgm:cxn modelId="{810E6B13-BC8C-48C0-9F90-FDFA5C8510CF}" type="presParOf" srcId="{AD3EEF58-E852-418F-AC74-28FB7379E40A}" destId="{E3C8F7D7-72A4-4F64-85D4-7CF6B0A50A65}" srcOrd="0" destOrd="0" presId="urn:microsoft.com/office/officeart/2005/8/layout/orgChart1"/>
    <dgm:cxn modelId="{F13BDB1E-8BF2-4F1D-83B0-CFA03D093720}" type="presParOf" srcId="{E3C8F7D7-72A4-4F64-85D4-7CF6B0A50A65}" destId="{1EB464F3-587A-4B7D-B431-303211C4D597}" srcOrd="0" destOrd="0" presId="urn:microsoft.com/office/officeart/2005/8/layout/orgChart1"/>
    <dgm:cxn modelId="{D9803579-8CEB-4FAD-B726-0BDD2620B539}" type="presParOf" srcId="{E3C8F7D7-72A4-4F64-85D4-7CF6B0A50A65}" destId="{7424572B-5851-4328-8FFC-B1EA9B7450ED}" srcOrd="1" destOrd="0" presId="urn:microsoft.com/office/officeart/2005/8/layout/orgChart1"/>
    <dgm:cxn modelId="{AF07EBFB-4D6D-43C9-80A7-7AAC1B450586}" type="presParOf" srcId="{AD3EEF58-E852-418F-AC74-28FB7379E40A}" destId="{545C8141-DE8B-4049-AE2A-3F916E55DE1D}" srcOrd="1" destOrd="0" presId="urn:microsoft.com/office/officeart/2005/8/layout/orgChart1"/>
    <dgm:cxn modelId="{A0542BB2-743F-44EC-9081-FA80D8A07A65}" type="presParOf" srcId="{AD3EEF58-E852-418F-AC74-28FB7379E40A}" destId="{70E13C40-AA4A-4E63-A5BC-48E1A2942EE1}" srcOrd="2" destOrd="0" presId="urn:microsoft.com/office/officeart/2005/8/layout/orgChart1"/>
    <dgm:cxn modelId="{5FF612BF-9DDA-4746-838E-795FE397605B}" type="presParOf" srcId="{A5A7BC98-A96E-49B9-9D29-74EF91E81B27}" destId="{4C879745-EA2D-4ECD-A062-78A944E62366}" srcOrd="4" destOrd="0" presId="urn:microsoft.com/office/officeart/2005/8/layout/orgChart1"/>
    <dgm:cxn modelId="{57F9235C-E9F0-4C1A-B9B2-4817EB48ABB6}" type="presParOf" srcId="{A5A7BC98-A96E-49B9-9D29-74EF91E81B27}" destId="{DEA912C8-A03E-45C0-B56C-E4A1D3FB7301}" srcOrd="5" destOrd="0" presId="urn:microsoft.com/office/officeart/2005/8/layout/orgChart1"/>
    <dgm:cxn modelId="{3061EAF1-714F-47E0-874B-8DC7E43FB89D}" type="presParOf" srcId="{DEA912C8-A03E-45C0-B56C-E4A1D3FB7301}" destId="{43A87811-EC26-45A6-85E6-6C26354E794A}" srcOrd="0" destOrd="0" presId="urn:microsoft.com/office/officeart/2005/8/layout/orgChart1"/>
    <dgm:cxn modelId="{B1B94052-BA4B-42B5-9B79-3698AAE8B180}" type="presParOf" srcId="{43A87811-EC26-45A6-85E6-6C26354E794A}" destId="{549A9472-CEF8-410D-B806-EA471E1E19D3}" srcOrd="0" destOrd="0" presId="urn:microsoft.com/office/officeart/2005/8/layout/orgChart1"/>
    <dgm:cxn modelId="{2F8B8E52-983C-4F1E-874B-B0EF88AC9F8A}" type="presParOf" srcId="{43A87811-EC26-45A6-85E6-6C26354E794A}" destId="{F5D8F0AC-AB89-41B2-A025-8D8ADA98CA02}" srcOrd="1" destOrd="0" presId="urn:microsoft.com/office/officeart/2005/8/layout/orgChart1"/>
    <dgm:cxn modelId="{A3DC60DB-3B79-472F-8DE9-D89929421DBC}" type="presParOf" srcId="{DEA912C8-A03E-45C0-B56C-E4A1D3FB7301}" destId="{7A9ACF45-A754-4769-8510-5B416CFBDBFE}" srcOrd="1" destOrd="0" presId="urn:microsoft.com/office/officeart/2005/8/layout/orgChart1"/>
    <dgm:cxn modelId="{446D3F16-7CA3-4131-B589-1B7569B9C823}" type="presParOf" srcId="{DEA912C8-A03E-45C0-B56C-E4A1D3FB7301}" destId="{B440DB50-09C2-45A9-8238-17B1D0DE101C}" srcOrd="2" destOrd="0" presId="urn:microsoft.com/office/officeart/2005/8/layout/orgChart1"/>
    <dgm:cxn modelId="{FA977FA2-409D-4768-B956-69CF037C7354}" type="presParOf" srcId="{D6CD46A3-2965-41F2-A139-6BFB0EDD3827}" destId="{B60C4072-3D3D-4D49-A6FD-3D04A1CBE534}" srcOrd="2" destOrd="0" presId="urn:microsoft.com/office/officeart/2005/8/layout/orgChart1"/>
  </dgm:cxnLst>
  <dgm:bg>
    <a:solidFill>
      <a:srgbClr val="92D050"/>
    </a:solid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5D44F09-13C4-448D-9B12-353D09C94712}"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8AA1D6ED-50C0-4FC4-B942-582428E2E097}">
      <dgm:prSet phldrT="[Text]" custT="1"/>
      <dgm:spPr>
        <a:solidFill>
          <a:srgbClr val="FF0000"/>
        </a:solidFill>
      </dgm:spPr>
      <dgm:t>
        <a:bodyPr/>
        <a:lstStyle/>
        <a:p>
          <a:r>
            <a:rPr lang="ar-SA" sz="2400" b="1" dirty="0" smtClean="0"/>
            <a:t>أثر العملية على معادلة الميزانية</a:t>
          </a:r>
          <a:endParaRPr lang="en-GB" sz="2400" b="1" dirty="0"/>
        </a:p>
      </dgm:t>
    </dgm:pt>
    <dgm:pt modelId="{05190E6A-D2BC-4C59-B41B-6BA7A48626DE}" type="parTrans" cxnId="{34F50BD0-A835-4FC8-8E55-42BB38718EE0}">
      <dgm:prSet/>
      <dgm:spPr/>
      <dgm:t>
        <a:bodyPr/>
        <a:lstStyle/>
        <a:p>
          <a:endParaRPr lang="en-GB"/>
        </a:p>
      </dgm:t>
    </dgm:pt>
    <dgm:pt modelId="{D51DE234-53D0-4823-8172-F218996116CF}" type="sibTrans" cxnId="{34F50BD0-A835-4FC8-8E55-42BB38718EE0}">
      <dgm:prSet/>
      <dgm:spPr/>
      <dgm:t>
        <a:bodyPr/>
        <a:lstStyle/>
        <a:p>
          <a:endParaRPr lang="en-GB"/>
        </a:p>
      </dgm:t>
    </dgm:pt>
    <dgm:pt modelId="{FACA5C1E-AACB-4ED8-9C50-BFE553CAE440}">
      <dgm:prSet phldrT="[Text]" custT="1"/>
      <dgm:spPr>
        <a:solidFill>
          <a:schemeClr val="accent2">
            <a:lumMod val="20000"/>
            <a:lumOff val="80000"/>
          </a:schemeClr>
        </a:solidFill>
      </dgm:spPr>
      <dgm:t>
        <a:bodyPr/>
        <a:lstStyle/>
        <a:p>
          <a:r>
            <a:rPr lang="ar-SA" sz="2000" dirty="0" smtClean="0">
              <a:solidFill>
                <a:schemeClr val="tx1"/>
              </a:solidFill>
            </a:rPr>
            <a:t>نشأة التزام على المنشأة في جانب المصادر بمبلغ 30 ألف ريال لصالح شركة الأمل ويسمى الدائنون</a:t>
          </a:r>
          <a:endParaRPr lang="en-GB" sz="2000" dirty="0">
            <a:solidFill>
              <a:schemeClr val="tx1"/>
            </a:solidFill>
          </a:endParaRPr>
        </a:p>
      </dgm:t>
    </dgm:pt>
    <dgm:pt modelId="{1F76C4BB-51DE-45B8-8394-0A0F020EEC9D}" type="parTrans" cxnId="{E84F5A4A-AA4F-4930-8059-9CDD1432DC1A}">
      <dgm:prSet/>
      <dgm:spPr/>
      <dgm:t>
        <a:bodyPr/>
        <a:lstStyle/>
        <a:p>
          <a:endParaRPr lang="en-GB"/>
        </a:p>
      </dgm:t>
    </dgm:pt>
    <dgm:pt modelId="{9C11A6EE-C4EB-4FEC-8344-7CADF468BAE5}" type="sibTrans" cxnId="{E84F5A4A-AA4F-4930-8059-9CDD1432DC1A}">
      <dgm:prSet/>
      <dgm:spPr/>
      <dgm:t>
        <a:bodyPr/>
        <a:lstStyle/>
        <a:p>
          <a:endParaRPr lang="en-GB"/>
        </a:p>
      </dgm:t>
    </dgm:pt>
    <dgm:pt modelId="{904AEDEB-8149-439F-9CFC-7C473CECE20A}">
      <dgm:prSet phldrT="[Text]" custT="1"/>
      <dgm:spPr>
        <a:solidFill>
          <a:schemeClr val="accent2">
            <a:lumMod val="20000"/>
            <a:lumOff val="80000"/>
          </a:schemeClr>
        </a:solidFill>
      </dgm:spPr>
      <dgm:t>
        <a:bodyPr/>
        <a:lstStyle/>
        <a:p>
          <a:r>
            <a:rPr lang="ar-SA" sz="2000" dirty="0" smtClean="0">
              <a:solidFill>
                <a:schemeClr val="tx1"/>
              </a:solidFill>
            </a:rPr>
            <a:t>تخفيض رصيد النقدية بالصندوق في جانب الاستخدامات بمبلغ 40 ألف ريال</a:t>
          </a:r>
          <a:endParaRPr lang="en-GB" sz="2000" dirty="0">
            <a:solidFill>
              <a:schemeClr val="tx1"/>
            </a:solidFill>
          </a:endParaRPr>
        </a:p>
      </dgm:t>
    </dgm:pt>
    <dgm:pt modelId="{82BBD5B0-471F-4E20-8370-6C8693165063}" type="parTrans" cxnId="{B8B2CD41-860C-4DB2-B93A-1F711C1CB5D5}">
      <dgm:prSet/>
      <dgm:spPr/>
      <dgm:t>
        <a:bodyPr/>
        <a:lstStyle/>
        <a:p>
          <a:endParaRPr lang="en-GB"/>
        </a:p>
      </dgm:t>
    </dgm:pt>
    <dgm:pt modelId="{59410769-4AEE-46F3-B508-5B5A35903E12}" type="sibTrans" cxnId="{B8B2CD41-860C-4DB2-B93A-1F711C1CB5D5}">
      <dgm:prSet/>
      <dgm:spPr/>
      <dgm:t>
        <a:bodyPr/>
        <a:lstStyle/>
        <a:p>
          <a:endParaRPr lang="en-GB"/>
        </a:p>
      </dgm:t>
    </dgm:pt>
    <dgm:pt modelId="{3541CC7D-EC17-4945-B19F-4EE040871B8F}">
      <dgm:prSet phldrT="[Text]" custT="1"/>
      <dgm:spPr>
        <a:solidFill>
          <a:schemeClr val="accent2">
            <a:lumMod val="20000"/>
            <a:lumOff val="80000"/>
          </a:schemeClr>
        </a:solidFill>
      </dgm:spPr>
      <dgm:t>
        <a:bodyPr/>
        <a:lstStyle/>
        <a:p>
          <a:r>
            <a:rPr lang="ar-SA" sz="2000" dirty="0" smtClean="0">
              <a:solidFill>
                <a:schemeClr val="tx1"/>
              </a:solidFill>
            </a:rPr>
            <a:t>ظهور بند جديد في جانب الاستخدامات وهو الأثاث والتجهيزات بمبلغ 70 ألف ريال</a:t>
          </a:r>
          <a:endParaRPr lang="en-GB" sz="2000" dirty="0">
            <a:solidFill>
              <a:schemeClr val="tx1"/>
            </a:solidFill>
          </a:endParaRPr>
        </a:p>
      </dgm:t>
    </dgm:pt>
    <dgm:pt modelId="{94EB7EF2-F8AD-48CC-9095-F662C730554C}" type="parTrans" cxnId="{1E330E72-BA1E-4B59-8182-95F78541C393}">
      <dgm:prSet/>
      <dgm:spPr/>
      <dgm:t>
        <a:bodyPr/>
        <a:lstStyle/>
        <a:p>
          <a:endParaRPr lang="en-GB"/>
        </a:p>
      </dgm:t>
    </dgm:pt>
    <dgm:pt modelId="{A2151CE8-62D9-4A53-A150-A554C3900697}" type="sibTrans" cxnId="{1E330E72-BA1E-4B59-8182-95F78541C393}">
      <dgm:prSet/>
      <dgm:spPr/>
      <dgm:t>
        <a:bodyPr/>
        <a:lstStyle/>
        <a:p>
          <a:endParaRPr lang="en-GB"/>
        </a:p>
      </dgm:t>
    </dgm:pt>
    <dgm:pt modelId="{EBE6141B-EECB-406F-8CF9-5D7A7DE4EAC5}" type="pres">
      <dgm:prSet presAssocID="{E5D44F09-13C4-448D-9B12-353D09C94712}" presName="hierChild1" presStyleCnt="0">
        <dgm:presLayoutVars>
          <dgm:orgChart val="1"/>
          <dgm:chPref val="1"/>
          <dgm:dir/>
          <dgm:animOne val="branch"/>
          <dgm:animLvl val="lvl"/>
          <dgm:resizeHandles/>
        </dgm:presLayoutVars>
      </dgm:prSet>
      <dgm:spPr/>
      <dgm:t>
        <a:bodyPr/>
        <a:lstStyle/>
        <a:p>
          <a:endParaRPr lang="en-GB"/>
        </a:p>
      </dgm:t>
    </dgm:pt>
    <dgm:pt modelId="{D6CD46A3-2965-41F2-A139-6BFB0EDD3827}" type="pres">
      <dgm:prSet presAssocID="{8AA1D6ED-50C0-4FC4-B942-582428E2E097}" presName="hierRoot1" presStyleCnt="0">
        <dgm:presLayoutVars>
          <dgm:hierBranch val="init"/>
        </dgm:presLayoutVars>
      </dgm:prSet>
      <dgm:spPr/>
    </dgm:pt>
    <dgm:pt modelId="{B5262786-F85C-4D32-ADE7-B7A222368651}" type="pres">
      <dgm:prSet presAssocID="{8AA1D6ED-50C0-4FC4-B942-582428E2E097}" presName="rootComposite1" presStyleCnt="0"/>
      <dgm:spPr/>
    </dgm:pt>
    <dgm:pt modelId="{73E42993-6A8C-4DEC-947A-CE689BCB0C69}" type="pres">
      <dgm:prSet presAssocID="{8AA1D6ED-50C0-4FC4-B942-582428E2E097}" presName="rootText1" presStyleLbl="node0" presStyleIdx="0" presStyleCnt="1" custAng="0" custLinFactNeighborX="-301" custLinFactNeighborY="278">
        <dgm:presLayoutVars>
          <dgm:chPref val="3"/>
        </dgm:presLayoutVars>
      </dgm:prSet>
      <dgm:spPr/>
      <dgm:t>
        <a:bodyPr/>
        <a:lstStyle/>
        <a:p>
          <a:endParaRPr lang="en-GB"/>
        </a:p>
      </dgm:t>
    </dgm:pt>
    <dgm:pt modelId="{C2E5BC77-8AAE-442F-A03B-21F9716795C4}" type="pres">
      <dgm:prSet presAssocID="{8AA1D6ED-50C0-4FC4-B942-582428E2E097}" presName="rootConnector1" presStyleLbl="node1" presStyleIdx="0" presStyleCnt="0"/>
      <dgm:spPr/>
      <dgm:t>
        <a:bodyPr/>
        <a:lstStyle/>
        <a:p>
          <a:endParaRPr lang="en-GB"/>
        </a:p>
      </dgm:t>
    </dgm:pt>
    <dgm:pt modelId="{A5A7BC98-A96E-49B9-9D29-74EF91E81B27}" type="pres">
      <dgm:prSet presAssocID="{8AA1D6ED-50C0-4FC4-B942-582428E2E097}" presName="hierChild2" presStyleCnt="0"/>
      <dgm:spPr/>
    </dgm:pt>
    <dgm:pt modelId="{341059F2-4045-43E1-B5F4-43DDB1FC98CF}" type="pres">
      <dgm:prSet presAssocID="{1F76C4BB-51DE-45B8-8394-0A0F020EEC9D}" presName="Name37" presStyleLbl="parChTrans1D2" presStyleIdx="0" presStyleCnt="3"/>
      <dgm:spPr/>
      <dgm:t>
        <a:bodyPr/>
        <a:lstStyle/>
        <a:p>
          <a:endParaRPr lang="en-GB"/>
        </a:p>
      </dgm:t>
    </dgm:pt>
    <dgm:pt modelId="{08F72A3E-4DDB-49C8-A39A-5025CAB4BEC3}" type="pres">
      <dgm:prSet presAssocID="{FACA5C1E-AACB-4ED8-9C50-BFE553CAE440}" presName="hierRoot2" presStyleCnt="0">
        <dgm:presLayoutVars>
          <dgm:hierBranch val="init"/>
        </dgm:presLayoutVars>
      </dgm:prSet>
      <dgm:spPr/>
    </dgm:pt>
    <dgm:pt modelId="{1FB44A53-37DD-44B1-9548-C427AFB0180F}" type="pres">
      <dgm:prSet presAssocID="{FACA5C1E-AACB-4ED8-9C50-BFE553CAE440}" presName="rootComposite" presStyleCnt="0"/>
      <dgm:spPr/>
    </dgm:pt>
    <dgm:pt modelId="{CE62D83F-A450-47AF-B53A-6E8AD00EAA48}" type="pres">
      <dgm:prSet presAssocID="{FACA5C1E-AACB-4ED8-9C50-BFE553CAE440}" presName="rootText" presStyleLbl="node2" presStyleIdx="0" presStyleCnt="3" custScaleY="169751" custLinFactNeighborX="0" custLinFactNeighborY="0">
        <dgm:presLayoutVars>
          <dgm:chPref val="3"/>
        </dgm:presLayoutVars>
      </dgm:prSet>
      <dgm:spPr/>
      <dgm:t>
        <a:bodyPr/>
        <a:lstStyle/>
        <a:p>
          <a:endParaRPr lang="en-GB"/>
        </a:p>
      </dgm:t>
    </dgm:pt>
    <dgm:pt modelId="{ACDE0E0B-418B-425D-BA8D-7F47CF2E6399}" type="pres">
      <dgm:prSet presAssocID="{FACA5C1E-AACB-4ED8-9C50-BFE553CAE440}" presName="rootConnector" presStyleLbl="node2" presStyleIdx="0" presStyleCnt="3"/>
      <dgm:spPr/>
      <dgm:t>
        <a:bodyPr/>
        <a:lstStyle/>
        <a:p>
          <a:endParaRPr lang="en-GB"/>
        </a:p>
      </dgm:t>
    </dgm:pt>
    <dgm:pt modelId="{AEACD3EA-A6D9-4A9E-A9F0-D9ABFE5E873D}" type="pres">
      <dgm:prSet presAssocID="{FACA5C1E-AACB-4ED8-9C50-BFE553CAE440}" presName="hierChild4" presStyleCnt="0"/>
      <dgm:spPr/>
    </dgm:pt>
    <dgm:pt modelId="{F24B981E-3E6E-45BD-A5AE-7194E1B6F41F}" type="pres">
      <dgm:prSet presAssocID="{FACA5C1E-AACB-4ED8-9C50-BFE553CAE440}" presName="hierChild5" presStyleCnt="0"/>
      <dgm:spPr/>
    </dgm:pt>
    <dgm:pt modelId="{AC409670-32ED-4576-8295-EF50FC32B8C4}" type="pres">
      <dgm:prSet presAssocID="{82BBD5B0-471F-4E20-8370-6C8693165063}" presName="Name37" presStyleLbl="parChTrans1D2" presStyleIdx="1" presStyleCnt="3"/>
      <dgm:spPr/>
      <dgm:t>
        <a:bodyPr/>
        <a:lstStyle/>
        <a:p>
          <a:endParaRPr lang="en-GB"/>
        </a:p>
      </dgm:t>
    </dgm:pt>
    <dgm:pt modelId="{AD3EEF58-E852-418F-AC74-28FB7379E40A}" type="pres">
      <dgm:prSet presAssocID="{904AEDEB-8149-439F-9CFC-7C473CECE20A}" presName="hierRoot2" presStyleCnt="0">
        <dgm:presLayoutVars>
          <dgm:hierBranch val="init"/>
        </dgm:presLayoutVars>
      </dgm:prSet>
      <dgm:spPr/>
    </dgm:pt>
    <dgm:pt modelId="{E3C8F7D7-72A4-4F64-85D4-7CF6B0A50A65}" type="pres">
      <dgm:prSet presAssocID="{904AEDEB-8149-439F-9CFC-7C473CECE20A}" presName="rootComposite" presStyleCnt="0"/>
      <dgm:spPr/>
    </dgm:pt>
    <dgm:pt modelId="{1EB464F3-587A-4B7D-B431-303211C4D597}" type="pres">
      <dgm:prSet presAssocID="{904AEDEB-8149-439F-9CFC-7C473CECE20A}" presName="rootText" presStyleLbl="node2" presStyleIdx="1" presStyleCnt="3" custScaleX="98804" custScaleY="158894" custLinFactNeighborX="-492" custLinFactNeighborY="14364">
        <dgm:presLayoutVars>
          <dgm:chPref val="3"/>
        </dgm:presLayoutVars>
      </dgm:prSet>
      <dgm:spPr/>
      <dgm:t>
        <a:bodyPr/>
        <a:lstStyle/>
        <a:p>
          <a:endParaRPr lang="en-GB"/>
        </a:p>
      </dgm:t>
    </dgm:pt>
    <dgm:pt modelId="{7424572B-5851-4328-8FFC-B1EA9B7450ED}" type="pres">
      <dgm:prSet presAssocID="{904AEDEB-8149-439F-9CFC-7C473CECE20A}" presName="rootConnector" presStyleLbl="node2" presStyleIdx="1" presStyleCnt="3"/>
      <dgm:spPr/>
      <dgm:t>
        <a:bodyPr/>
        <a:lstStyle/>
        <a:p>
          <a:endParaRPr lang="en-GB"/>
        </a:p>
      </dgm:t>
    </dgm:pt>
    <dgm:pt modelId="{545C8141-DE8B-4049-AE2A-3F916E55DE1D}" type="pres">
      <dgm:prSet presAssocID="{904AEDEB-8149-439F-9CFC-7C473CECE20A}" presName="hierChild4" presStyleCnt="0"/>
      <dgm:spPr/>
    </dgm:pt>
    <dgm:pt modelId="{70E13C40-AA4A-4E63-A5BC-48E1A2942EE1}" type="pres">
      <dgm:prSet presAssocID="{904AEDEB-8149-439F-9CFC-7C473CECE20A}" presName="hierChild5" presStyleCnt="0"/>
      <dgm:spPr/>
    </dgm:pt>
    <dgm:pt modelId="{4C879745-EA2D-4ECD-A062-78A944E62366}" type="pres">
      <dgm:prSet presAssocID="{94EB7EF2-F8AD-48CC-9095-F662C730554C}" presName="Name37" presStyleLbl="parChTrans1D2" presStyleIdx="2" presStyleCnt="3"/>
      <dgm:spPr/>
      <dgm:t>
        <a:bodyPr/>
        <a:lstStyle/>
        <a:p>
          <a:endParaRPr lang="en-GB"/>
        </a:p>
      </dgm:t>
    </dgm:pt>
    <dgm:pt modelId="{DEA912C8-A03E-45C0-B56C-E4A1D3FB7301}" type="pres">
      <dgm:prSet presAssocID="{3541CC7D-EC17-4945-B19F-4EE040871B8F}" presName="hierRoot2" presStyleCnt="0">
        <dgm:presLayoutVars>
          <dgm:hierBranch val="init"/>
        </dgm:presLayoutVars>
      </dgm:prSet>
      <dgm:spPr/>
    </dgm:pt>
    <dgm:pt modelId="{43A87811-EC26-45A6-85E6-6C26354E794A}" type="pres">
      <dgm:prSet presAssocID="{3541CC7D-EC17-4945-B19F-4EE040871B8F}" presName="rootComposite" presStyleCnt="0"/>
      <dgm:spPr/>
    </dgm:pt>
    <dgm:pt modelId="{549A9472-CEF8-410D-B806-EA471E1E19D3}" type="pres">
      <dgm:prSet presAssocID="{3541CC7D-EC17-4945-B19F-4EE040871B8F}" presName="rootText" presStyleLbl="node2" presStyleIdx="2" presStyleCnt="3" custScaleY="171524" custLinFactNeighborX="0" custLinFactNeighborY="0">
        <dgm:presLayoutVars>
          <dgm:chPref val="3"/>
        </dgm:presLayoutVars>
      </dgm:prSet>
      <dgm:spPr/>
      <dgm:t>
        <a:bodyPr/>
        <a:lstStyle/>
        <a:p>
          <a:endParaRPr lang="en-GB"/>
        </a:p>
      </dgm:t>
    </dgm:pt>
    <dgm:pt modelId="{F5D8F0AC-AB89-41B2-A025-8D8ADA98CA02}" type="pres">
      <dgm:prSet presAssocID="{3541CC7D-EC17-4945-B19F-4EE040871B8F}" presName="rootConnector" presStyleLbl="node2" presStyleIdx="2" presStyleCnt="3"/>
      <dgm:spPr/>
      <dgm:t>
        <a:bodyPr/>
        <a:lstStyle/>
        <a:p>
          <a:endParaRPr lang="en-GB"/>
        </a:p>
      </dgm:t>
    </dgm:pt>
    <dgm:pt modelId="{7A9ACF45-A754-4769-8510-5B416CFBDBFE}" type="pres">
      <dgm:prSet presAssocID="{3541CC7D-EC17-4945-B19F-4EE040871B8F}" presName="hierChild4" presStyleCnt="0"/>
      <dgm:spPr/>
    </dgm:pt>
    <dgm:pt modelId="{B440DB50-09C2-45A9-8238-17B1D0DE101C}" type="pres">
      <dgm:prSet presAssocID="{3541CC7D-EC17-4945-B19F-4EE040871B8F}" presName="hierChild5" presStyleCnt="0"/>
      <dgm:spPr/>
    </dgm:pt>
    <dgm:pt modelId="{B60C4072-3D3D-4D49-A6FD-3D04A1CBE534}" type="pres">
      <dgm:prSet presAssocID="{8AA1D6ED-50C0-4FC4-B942-582428E2E097}" presName="hierChild3" presStyleCnt="0"/>
      <dgm:spPr/>
    </dgm:pt>
  </dgm:ptLst>
  <dgm:cxnLst>
    <dgm:cxn modelId="{03C022D7-4201-43EF-BBED-EFAFD7400B72}" type="presOf" srcId="{8AA1D6ED-50C0-4FC4-B942-582428E2E097}" destId="{73E42993-6A8C-4DEC-947A-CE689BCB0C69}" srcOrd="0" destOrd="0" presId="urn:microsoft.com/office/officeart/2005/8/layout/orgChart1"/>
    <dgm:cxn modelId="{5250BB60-358D-40C3-8C0D-3A363882180A}" type="presOf" srcId="{904AEDEB-8149-439F-9CFC-7C473CECE20A}" destId="{1EB464F3-587A-4B7D-B431-303211C4D597}" srcOrd="0" destOrd="0" presId="urn:microsoft.com/office/officeart/2005/8/layout/orgChart1"/>
    <dgm:cxn modelId="{66292228-2322-4CB1-ABDA-248F53DFFD43}" type="presOf" srcId="{FACA5C1E-AACB-4ED8-9C50-BFE553CAE440}" destId="{CE62D83F-A450-47AF-B53A-6E8AD00EAA48}" srcOrd="0" destOrd="0" presId="urn:microsoft.com/office/officeart/2005/8/layout/orgChart1"/>
    <dgm:cxn modelId="{1E330E72-BA1E-4B59-8182-95F78541C393}" srcId="{8AA1D6ED-50C0-4FC4-B942-582428E2E097}" destId="{3541CC7D-EC17-4945-B19F-4EE040871B8F}" srcOrd="2" destOrd="0" parTransId="{94EB7EF2-F8AD-48CC-9095-F662C730554C}" sibTransId="{A2151CE8-62D9-4A53-A150-A554C3900697}"/>
    <dgm:cxn modelId="{3A23BF98-EF67-48A3-947D-128D1E9B03D0}" type="presOf" srcId="{904AEDEB-8149-439F-9CFC-7C473CECE20A}" destId="{7424572B-5851-4328-8FFC-B1EA9B7450ED}" srcOrd="1" destOrd="0" presId="urn:microsoft.com/office/officeart/2005/8/layout/orgChart1"/>
    <dgm:cxn modelId="{5030FA06-74D9-4D02-864E-78D7EA099CF5}" type="presOf" srcId="{82BBD5B0-471F-4E20-8370-6C8693165063}" destId="{AC409670-32ED-4576-8295-EF50FC32B8C4}" srcOrd="0" destOrd="0" presId="urn:microsoft.com/office/officeart/2005/8/layout/orgChart1"/>
    <dgm:cxn modelId="{B8B2CD41-860C-4DB2-B93A-1F711C1CB5D5}" srcId="{8AA1D6ED-50C0-4FC4-B942-582428E2E097}" destId="{904AEDEB-8149-439F-9CFC-7C473CECE20A}" srcOrd="1" destOrd="0" parTransId="{82BBD5B0-471F-4E20-8370-6C8693165063}" sibTransId="{59410769-4AEE-46F3-B508-5B5A35903E12}"/>
    <dgm:cxn modelId="{34F50BD0-A835-4FC8-8E55-42BB38718EE0}" srcId="{E5D44F09-13C4-448D-9B12-353D09C94712}" destId="{8AA1D6ED-50C0-4FC4-B942-582428E2E097}" srcOrd="0" destOrd="0" parTransId="{05190E6A-D2BC-4C59-B41B-6BA7A48626DE}" sibTransId="{D51DE234-53D0-4823-8172-F218996116CF}"/>
    <dgm:cxn modelId="{62F5ED53-7D1F-45FA-9143-7F83DB1B3CAA}" type="presOf" srcId="{FACA5C1E-AACB-4ED8-9C50-BFE553CAE440}" destId="{ACDE0E0B-418B-425D-BA8D-7F47CF2E6399}" srcOrd="1" destOrd="0" presId="urn:microsoft.com/office/officeart/2005/8/layout/orgChart1"/>
    <dgm:cxn modelId="{0CC0177F-5745-473C-8878-450FB81CB9C9}" type="presOf" srcId="{8AA1D6ED-50C0-4FC4-B942-582428E2E097}" destId="{C2E5BC77-8AAE-442F-A03B-21F9716795C4}" srcOrd="1" destOrd="0" presId="urn:microsoft.com/office/officeart/2005/8/layout/orgChart1"/>
    <dgm:cxn modelId="{A7836FCB-3A6C-4A7F-9831-97978A358871}" type="presOf" srcId="{E5D44F09-13C4-448D-9B12-353D09C94712}" destId="{EBE6141B-EECB-406F-8CF9-5D7A7DE4EAC5}" srcOrd="0" destOrd="0" presId="urn:microsoft.com/office/officeart/2005/8/layout/orgChart1"/>
    <dgm:cxn modelId="{60CDCBC2-6925-4DB8-B263-0CC0AF0D69DE}" type="presOf" srcId="{94EB7EF2-F8AD-48CC-9095-F662C730554C}" destId="{4C879745-EA2D-4ECD-A062-78A944E62366}" srcOrd="0" destOrd="0" presId="urn:microsoft.com/office/officeart/2005/8/layout/orgChart1"/>
    <dgm:cxn modelId="{B1D4F804-D58B-44CE-A555-3FDD2B8B564A}" type="presOf" srcId="{3541CC7D-EC17-4945-B19F-4EE040871B8F}" destId="{F5D8F0AC-AB89-41B2-A025-8D8ADA98CA02}" srcOrd="1" destOrd="0" presId="urn:microsoft.com/office/officeart/2005/8/layout/orgChart1"/>
    <dgm:cxn modelId="{5DD98B89-C5A4-4CFE-A806-0E785E1FD603}" type="presOf" srcId="{3541CC7D-EC17-4945-B19F-4EE040871B8F}" destId="{549A9472-CEF8-410D-B806-EA471E1E19D3}" srcOrd="0" destOrd="0" presId="urn:microsoft.com/office/officeart/2005/8/layout/orgChart1"/>
    <dgm:cxn modelId="{C19A3C34-B447-4F95-A824-8D00EEF2E71E}" type="presOf" srcId="{1F76C4BB-51DE-45B8-8394-0A0F020EEC9D}" destId="{341059F2-4045-43E1-B5F4-43DDB1FC98CF}" srcOrd="0" destOrd="0" presId="urn:microsoft.com/office/officeart/2005/8/layout/orgChart1"/>
    <dgm:cxn modelId="{E84F5A4A-AA4F-4930-8059-9CDD1432DC1A}" srcId="{8AA1D6ED-50C0-4FC4-B942-582428E2E097}" destId="{FACA5C1E-AACB-4ED8-9C50-BFE553CAE440}" srcOrd="0" destOrd="0" parTransId="{1F76C4BB-51DE-45B8-8394-0A0F020EEC9D}" sibTransId="{9C11A6EE-C4EB-4FEC-8344-7CADF468BAE5}"/>
    <dgm:cxn modelId="{E9B401B0-4C20-443B-AD9D-837E0427BEE0}" type="presParOf" srcId="{EBE6141B-EECB-406F-8CF9-5D7A7DE4EAC5}" destId="{D6CD46A3-2965-41F2-A139-6BFB0EDD3827}" srcOrd="0" destOrd="0" presId="urn:microsoft.com/office/officeart/2005/8/layout/orgChart1"/>
    <dgm:cxn modelId="{61044BF3-B655-434B-A790-C7E5B062DC84}" type="presParOf" srcId="{D6CD46A3-2965-41F2-A139-6BFB0EDD3827}" destId="{B5262786-F85C-4D32-ADE7-B7A222368651}" srcOrd="0" destOrd="0" presId="urn:microsoft.com/office/officeart/2005/8/layout/orgChart1"/>
    <dgm:cxn modelId="{D919CC5C-AE9E-4814-B189-FA37541F8A98}" type="presParOf" srcId="{B5262786-F85C-4D32-ADE7-B7A222368651}" destId="{73E42993-6A8C-4DEC-947A-CE689BCB0C69}" srcOrd="0" destOrd="0" presId="urn:microsoft.com/office/officeart/2005/8/layout/orgChart1"/>
    <dgm:cxn modelId="{53AF65FB-7414-4CAC-B07A-CA176A5E51DE}" type="presParOf" srcId="{B5262786-F85C-4D32-ADE7-B7A222368651}" destId="{C2E5BC77-8AAE-442F-A03B-21F9716795C4}" srcOrd="1" destOrd="0" presId="urn:microsoft.com/office/officeart/2005/8/layout/orgChart1"/>
    <dgm:cxn modelId="{91A64BBF-FF45-484F-ABB6-DC7E1DF3E715}" type="presParOf" srcId="{D6CD46A3-2965-41F2-A139-6BFB0EDD3827}" destId="{A5A7BC98-A96E-49B9-9D29-74EF91E81B27}" srcOrd="1" destOrd="0" presId="urn:microsoft.com/office/officeart/2005/8/layout/orgChart1"/>
    <dgm:cxn modelId="{4B26FA4D-8E05-4B8F-A7B6-D943D467E2BC}" type="presParOf" srcId="{A5A7BC98-A96E-49B9-9D29-74EF91E81B27}" destId="{341059F2-4045-43E1-B5F4-43DDB1FC98CF}" srcOrd="0" destOrd="0" presId="urn:microsoft.com/office/officeart/2005/8/layout/orgChart1"/>
    <dgm:cxn modelId="{882DD905-1A19-46D6-A6EF-FE960E762F43}" type="presParOf" srcId="{A5A7BC98-A96E-49B9-9D29-74EF91E81B27}" destId="{08F72A3E-4DDB-49C8-A39A-5025CAB4BEC3}" srcOrd="1" destOrd="0" presId="urn:microsoft.com/office/officeart/2005/8/layout/orgChart1"/>
    <dgm:cxn modelId="{0B5120FA-8EC2-4DDB-96DA-1BB50555B505}" type="presParOf" srcId="{08F72A3E-4DDB-49C8-A39A-5025CAB4BEC3}" destId="{1FB44A53-37DD-44B1-9548-C427AFB0180F}" srcOrd="0" destOrd="0" presId="urn:microsoft.com/office/officeart/2005/8/layout/orgChart1"/>
    <dgm:cxn modelId="{42339394-31C9-4774-AEBB-514F83A9CBCB}" type="presParOf" srcId="{1FB44A53-37DD-44B1-9548-C427AFB0180F}" destId="{CE62D83F-A450-47AF-B53A-6E8AD00EAA48}" srcOrd="0" destOrd="0" presId="urn:microsoft.com/office/officeart/2005/8/layout/orgChart1"/>
    <dgm:cxn modelId="{8BCEB1D4-E613-4F6A-87BF-511CB18F88E4}" type="presParOf" srcId="{1FB44A53-37DD-44B1-9548-C427AFB0180F}" destId="{ACDE0E0B-418B-425D-BA8D-7F47CF2E6399}" srcOrd="1" destOrd="0" presId="urn:microsoft.com/office/officeart/2005/8/layout/orgChart1"/>
    <dgm:cxn modelId="{4DC5BE97-CCE1-4FE7-BA69-4C006AF3D63B}" type="presParOf" srcId="{08F72A3E-4DDB-49C8-A39A-5025CAB4BEC3}" destId="{AEACD3EA-A6D9-4A9E-A9F0-D9ABFE5E873D}" srcOrd="1" destOrd="0" presId="urn:microsoft.com/office/officeart/2005/8/layout/orgChart1"/>
    <dgm:cxn modelId="{83E84B2D-8C43-4939-86BD-19EB449EFD38}" type="presParOf" srcId="{08F72A3E-4DDB-49C8-A39A-5025CAB4BEC3}" destId="{F24B981E-3E6E-45BD-A5AE-7194E1B6F41F}" srcOrd="2" destOrd="0" presId="urn:microsoft.com/office/officeart/2005/8/layout/orgChart1"/>
    <dgm:cxn modelId="{433CEED6-8829-4F46-B01F-01E1D604F5DB}" type="presParOf" srcId="{A5A7BC98-A96E-49B9-9D29-74EF91E81B27}" destId="{AC409670-32ED-4576-8295-EF50FC32B8C4}" srcOrd="2" destOrd="0" presId="urn:microsoft.com/office/officeart/2005/8/layout/orgChart1"/>
    <dgm:cxn modelId="{EBE65090-959F-4F1D-9013-89EAFB2EB560}" type="presParOf" srcId="{A5A7BC98-A96E-49B9-9D29-74EF91E81B27}" destId="{AD3EEF58-E852-418F-AC74-28FB7379E40A}" srcOrd="3" destOrd="0" presId="urn:microsoft.com/office/officeart/2005/8/layout/orgChart1"/>
    <dgm:cxn modelId="{3E5C983D-6E33-4B90-9ACC-0399EBA9F40E}" type="presParOf" srcId="{AD3EEF58-E852-418F-AC74-28FB7379E40A}" destId="{E3C8F7D7-72A4-4F64-85D4-7CF6B0A50A65}" srcOrd="0" destOrd="0" presId="urn:microsoft.com/office/officeart/2005/8/layout/orgChart1"/>
    <dgm:cxn modelId="{78F04DFE-DA92-4484-9B72-B77FBE24C5F5}" type="presParOf" srcId="{E3C8F7D7-72A4-4F64-85D4-7CF6B0A50A65}" destId="{1EB464F3-587A-4B7D-B431-303211C4D597}" srcOrd="0" destOrd="0" presId="urn:microsoft.com/office/officeart/2005/8/layout/orgChart1"/>
    <dgm:cxn modelId="{1F15EE3D-7961-491F-B343-9193F525C9C6}" type="presParOf" srcId="{E3C8F7D7-72A4-4F64-85D4-7CF6B0A50A65}" destId="{7424572B-5851-4328-8FFC-B1EA9B7450ED}" srcOrd="1" destOrd="0" presId="urn:microsoft.com/office/officeart/2005/8/layout/orgChart1"/>
    <dgm:cxn modelId="{41E0BB87-4205-4D5B-BBE8-38730F89CA8F}" type="presParOf" srcId="{AD3EEF58-E852-418F-AC74-28FB7379E40A}" destId="{545C8141-DE8B-4049-AE2A-3F916E55DE1D}" srcOrd="1" destOrd="0" presId="urn:microsoft.com/office/officeart/2005/8/layout/orgChart1"/>
    <dgm:cxn modelId="{35DF984D-C72C-4C81-854F-67186A83BABE}" type="presParOf" srcId="{AD3EEF58-E852-418F-AC74-28FB7379E40A}" destId="{70E13C40-AA4A-4E63-A5BC-48E1A2942EE1}" srcOrd="2" destOrd="0" presId="urn:microsoft.com/office/officeart/2005/8/layout/orgChart1"/>
    <dgm:cxn modelId="{4A063E6E-25E9-4FCE-8862-F79DBC79C4C1}" type="presParOf" srcId="{A5A7BC98-A96E-49B9-9D29-74EF91E81B27}" destId="{4C879745-EA2D-4ECD-A062-78A944E62366}" srcOrd="4" destOrd="0" presId="urn:microsoft.com/office/officeart/2005/8/layout/orgChart1"/>
    <dgm:cxn modelId="{5808F0E2-F66F-4AB0-956E-FE6889D7AFE9}" type="presParOf" srcId="{A5A7BC98-A96E-49B9-9D29-74EF91E81B27}" destId="{DEA912C8-A03E-45C0-B56C-E4A1D3FB7301}" srcOrd="5" destOrd="0" presId="urn:microsoft.com/office/officeart/2005/8/layout/orgChart1"/>
    <dgm:cxn modelId="{21515538-94FF-46AE-B474-045AAAFB579F}" type="presParOf" srcId="{DEA912C8-A03E-45C0-B56C-E4A1D3FB7301}" destId="{43A87811-EC26-45A6-85E6-6C26354E794A}" srcOrd="0" destOrd="0" presId="urn:microsoft.com/office/officeart/2005/8/layout/orgChart1"/>
    <dgm:cxn modelId="{2667D1FD-0DB0-412D-9D57-F508E1162AB0}" type="presParOf" srcId="{43A87811-EC26-45A6-85E6-6C26354E794A}" destId="{549A9472-CEF8-410D-B806-EA471E1E19D3}" srcOrd="0" destOrd="0" presId="urn:microsoft.com/office/officeart/2005/8/layout/orgChart1"/>
    <dgm:cxn modelId="{FC5E4C00-F4B1-423B-A041-9D5ADF21F6DD}" type="presParOf" srcId="{43A87811-EC26-45A6-85E6-6C26354E794A}" destId="{F5D8F0AC-AB89-41B2-A025-8D8ADA98CA02}" srcOrd="1" destOrd="0" presId="urn:microsoft.com/office/officeart/2005/8/layout/orgChart1"/>
    <dgm:cxn modelId="{DD99B60F-EEEA-4B63-BDB6-8D03AC4BC6FF}" type="presParOf" srcId="{DEA912C8-A03E-45C0-B56C-E4A1D3FB7301}" destId="{7A9ACF45-A754-4769-8510-5B416CFBDBFE}" srcOrd="1" destOrd="0" presId="urn:microsoft.com/office/officeart/2005/8/layout/orgChart1"/>
    <dgm:cxn modelId="{0B8B258D-E680-477C-928A-FAD52533DAF1}" type="presParOf" srcId="{DEA912C8-A03E-45C0-B56C-E4A1D3FB7301}" destId="{B440DB50-09C2-45A9-8238-17B1D0DE101C}" srcOrd="2" destOrd="0" presId="urn:microsoft.com/office/officeart/2005/8/layout/orgChart1"/>
    <dgm:cxn modelId="{F4948775-9FB3-4DDD-8D96-47CAAA0933DC}" type="presParOf" srcId="{D6CD46A3-2965-41F2-A139-6BFB0EDD3827}" destId="{B60C4072-3D3D-4D49-A6FD-3D04A1CBE534}" srcOrd="2" destOrd="0" presId="urn:microsoft.com/office/officeart/2005/8/layout/orgChart1"/>
  </dgm:cxnLst>
  <dgm:bg>
    <a:solidFill>
      <a:srgbClr val="00B0F0"/>
    </a:solid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5D44F09-13C4-448D-9B12-353D09C94712}"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8AA1D6ED-50C0-4FC4-B942-582428E2E097}">
      <dgm:prSet phldrT="[Text]" custT="1"/>
      <dgm:spPr>
        <a:solidFill>
          <a:srgbClr val="FF0000"/>
        </a:solidFill>
      </dgm:spPr>
      <dgm:t>
        <a:bodyPr/>
        <a:lstStyle/>
        <a:p>
          <a:r>
            <a:rPr lang="ar-SA" sz="2400" b="1" dirty="0" smtClean="0"/>
            <a:t>أثر العملية على معادلة الميزانية</a:t>
          </a:r>
          <a:endParaRPr lang="en-GB" sz="2400" b="1" dirty="0"/>
        </a:p>
      </dgm:t>
    </dgm:pt>
    <dgm:pt modelId="{05190E6A-D2BC-4C59-B41B-6BA7A48626DE}" type="parTrans" cxnId="{34F50BD0-A835-4FC8-8E55-42BB38718EE0}">
      <dgm:prSet/>
      <dgm:spPr/>
      <dgm:t>
        <a:bodyPr/>
        <a:lstStyle/>
        <a:p>
          <a:endParaRPr lang="en-GB"/>
        </a:p>
      </dgm:t>
    </dgm:pt>
    <dgm:pt modelId="{D51DE234-53D0-4823-8172-F218996116CF}" type="sibTrans" cxnId="{34F50BD0-A835-4FC8-8E55-42BB38718EE0}">
      <dgm:prSet/>
      <dgm:spPr/>
      <dgm:t>
        <a:bodyPr/>
        <a:lstStyle/>
        <a:p>
          <a:endParaRPr lang="en-GB"/>
        </a:p>
      </dgm:t>
    </dgm:pt>
    <dgm:pt modelId="{FACA5C1E-AACB-4ED8-9C50-BFE553CAE440}">
      <dgm:prSet phldrT="[Text]" custT="1"/>
      <dgm:spPr>
        <a:solidFill>
          <a:schemeClr val="accent2">
            <a:lumMod val="20000"/>
            <a:lumOff val="80000"/>
          </a:schemeClr>
        </a:solidFill>
      </dgm:spPr>
      <dgm:t>
        <a:bodyPr/>
        <a:lstStyle/>
        <a:p>
          <a:r>
            <a:rPr lang="ar-SA" sz="2000" dirty="0" smtClean="0">
              <a:solidFill>
                <a:schemeClr val="tx1"/>
              </a:solidFill>
            </a:rPr>
            <a:t>عدم تأثر جانب مصادر الأموال</a:t>
          </a:r>
          <a:endParaRPr lang="en-GB" sz="2000" dirty="0">
            <a:solidFill>
              <a:schemeClr val="tx1"/>
            </a:solidFill>
          </a:endParaRPr>
        </a:p>
      </dgm:t>
    </dgm:pt>
    <dgm:pt modelId="{1F76C4BB-51DE-45B8-8394-0A0F020EEC9D}" type="parTrans" cxnId="{E84F5A4A-AA4F-4930-8059-9CDD1432DC1A}">
      <dgm:prSet/>
      <dgm:spPr/>
      <dgm:t>
        <a:bodyPr/>
        <a:lstStyle/>
        <a:p>
          <a:endParaRPr lang="en-GB"/>
        </a:p>
      </dgm:t>
    </dgm:pt>
    <dgm:pt modelId="{9C11A6EE-C4EB-4FEC-8344-7CADF468BAE5}" type="sibTrans" cxnId="{E84F5A4A-AA4F-4930-8059-9CDD1432DC1A}">
      <dgm:prSet/>
      <dgm:spPr/>
      <dgm:t>
        <a:bodyPr/>
        <a:lstStyle/>
        <a:p>
          <a:endParaRPr lang="en-GB"/>
        </a:p>
      </dgm:t>
    </dgm:pt>
    <dgm:pt modelId="{904AEDEB-8149-439F-9CFC-7C473CECE20A}">
      <dgm:prSet phldrT="[Text]" custT="1"/>
      <dgm:spPr>
        <a:solidFill>
          <a:schemeClr val="accent2">
            <a:lumMod val="20000"/>
            <a:lumOff val="80000"/>
          </a:schemeClr>
        </a:solidFill>
      </dgm:spPr>
      <dgm:t>
        <a:bodyPr/>
        <a:lstStyle/>
        <a:p>
          <a:r>
            <a:rPr lang="ar-SA" sz="2000" dirty="0" smtClean="0">
              <a:solidFill>
                <a:schemeClr val="tx1"/>
              </a:solidFill>
            </a:rPr>
            <a:t>نقص رصيد البنك في جانب الاستخدامات بمبلغ 200 ألف ريال</a:t>
          </a:r>
          <a:endParaRPr lang="en-GB" sz="2000" dirty="0">
            <a:solidFill>
              <a:schemeClr val="tx1"/>
            </a:solidFill>
          </a:endParaRPr>
        </a:p>
      </dgm:t>
    </dgm:pt>
    <dgm:pt modelId="{82BBD5B0-471F-4E20-8370-6C8693165063}" type="parTrans" cxnId="{B8B2CD41-860C-4DB2-B93A-1F711C1CB5D5}">
      <dgm:prSet/>
      <dgm:spPr/>
      <dgm:t>
        <a:bodyPr/>
        <a:lstStyle/>
        <a:p>
          <a:endParaRPr lang="en-GB"/>
        </a:p>
      </dgm:t>
    </dgm:pt>
    <dgm:pt modelId="{59410769-4AEE-46F3-B508-5B5A35903E12}" type="sibTrans" cxnId="{B8B2CD41-860C-4DB2-B93A-1F711C1CB5D5}">
      <dgm:prSet/>
      <dgm:spPr/>
      <dgm:t>
        <a:bodyPr/>
        <a:lstStyle/>
        <a:p>
          <a:endParaRPr lang="en-GB"/>
        </a:p>
      </dgm:t>
    </dgm:pt>
    <dgm:pt modelId="{3541CC7D-EC17-4945-B19F-4EE040871B8F}">
      <dgm:prSet phldrT="[Text]" custT="1"/>
      <dgm:spPr>
        <a:solidFill>
          <a:schemeClr val="accent2">
            <a:lumMod val="20000"/>
            <a:lumOff val="80000"/>
          </a:schemeClr>
        </a:solidFill>
      </dgm:spPr>
      <dgm:t>
        <a:bodyPr/>
        <a:lstStyle/>
        <a:p>
          <a:r>
            <a:rPr lang="ar-SA" sz="2000" dirty="0" smtClean="0">
              <a:solidFill>
                <a:schemeClr val="tx1"/>
              </a:solidFill>
            </a:rPr>
            <a:t>ظهور بند جديد ضمن الاستخدامات وهو البضاعة بمبلغ 200 ألف ريال</a:t>
          </a:r>
          <a:endParaRPr lang="en-GB" sz="2000" dirty="0">
            <a:solidFill>
              <a:schemeClr val="tx1"/>
            </a:solidFill>
          </a:endParaRPr>
        </a:p>
      </dgm:t>
    </dgm:pt>
    <dgm:pt modelId="{94EB7EF2-F8AD-48CC-9095-F662C730554C}" type="parTrans" cxnId="{1E330E72-BA1E-4B59-8182-95F78541C393}">
      <dgm:prSet/>
      <dgm:spPr/>
      <dgm:t>
        <a:bodyPr/>
        <a:lstStyle/>
        <a:p>
          <a:endParaRPr lang="en-GB"/>
        </a:p>
      </dgm:t>
    </dgm:pt>
    <dgm:pt modelId="{A2151CE8-62D9-4A53-A150-A554C3900697}" type="sibTrans" cxnId="{1E330E72-BA1E-4B59-8182-95F78541C393}">
      <dgm:prSet/>
      <dgm:spPr/>
      <dgm:t>
        <a:bodyPr/>
        <a:lstStyle/>
        <a:p>
          <a:endParaRPr lang="en-GB"/>
        </a:p>
      </dgm:t>
    </dgm:pt>
    <dgm:pt modelId="{EBE6141B-EECB-406F-8CF9-5D7A7DE4EAC5}" type="pres">
      <dgm:prSet presAssocID="{E5D44F09-13C4-448D-9B12-353D09C94712}" presName="hierChild1" presStyleCnt="0">
        <dgm:presLayoutVars>
          <dgm:orgChart val="1"/>
          <dgm:chPref val="1"/>
          <dgm:dir/>
          <dgm:animOne val="branch"/>
          <dgm:animLvl val="lvl"/>
          <dgm:resizeHandles/>
        </dgm:presLayoutVars>
      </dgm:prSet>
      <dgm:spPr/>
      <dgm:t>
        <a:bodyPr/>
        <a:lstStyle/>
        <a:p>
          <a:endParaRPr lang="en-GB"/>
        </a:p>
      </dgm:t>
    </dgm:pt>
    <dgm:pt modelId="{D6CD46A3-2965-41F2-A139-6BFB0EDD3827}" type="pres">
      <dgm:prSet presAssocID="{8AA1D6ED-50C0-4FC4-B942-582428E2E097}" presName="hierRoot1" presStyleCnt="0">
        <dgm:presLayoutVars>
          <dgm:hierBranch val="init"/>
        </dgm:presLayoutVars>
      </dgm:prSet>
      <dgm:spPr/>
    </dgm:pt>
    <dgm:pt modelId="{B5262786-F85C-4D32-ADE7-B7A222368651}" type="pres">
      <dgm:prSet presAssocID="{8AA1D6ED-50C0-4FC4-B942-582428E2E097}" presName="rootComposite1" presStyleCnt="0"/>
      <dgm:spPr/>
    </dgm:pt>
    <dgm:pt modelId="{73E42993-6A8C-4DEC-947A-CE689BCB0C69}" type="pres">
      <dgm:prSet presAssocID="{8AA1D6ED-50C0-4FC4-B942-582428E2E097}" presName="rootText1" presStyleLbl="node0" presStyleIdx="0" presStyleCnt="1" custAng="0" custLinFactNeighborX="-301" custLinFactNeighborY="278">
        <dgm:presLayoutVars>
          <dgm:chPref val="3"/>
        </dgm:presLayoutVars>
      </dgm:prSet>
      <dgm:spPr/>
      <dgm:t>
        <a:bodyPr/>
        <a:lstStyle/>
        <a:p>
          <a:endParaRPr lang="en-GB"/>
        </a:p>
      </dgm:t>
    </dgm:pt>
    <dgm:pt modelId="{C2E5BC77-8AAE-442F-A03B-21F9716795C4}" type="pres">
      <dgm:prSet presAssocID="{8AA1D6ED-50C0-4FC4-B942-582428E2E097}" presName="rootConnector1" presStyleLbl="node1" presStyleIdx="0" presStyleCnt="0"/>
      <dgm:spPr/>
      <dgm:t>
        <a:bodyPr/>
        <a:lstStyle/>
        <a:p>
          <a:endParaRPr lang="en-GB"/>
        </a:p>
      </dgm:t>
    </dgm:pt>
    <dgm:pt modelId="{A5A7BC98-A96E-49B9-9D29-74EF91E81B27}" type="pres">
      <dgm:prSet presAssocID="{8AA1D6ED-50C0-4FC4-B942-582428E2E097}" presName="hierChild2" presStyleCnt="0"/>
      <dgm:spPr/>
    </dgm:pt>
    <dgm:pt modelId="{341059F2-4045-43E1-B5F4-43DDB1FC98CF}" type="pres">
      <dgm:prSet presAssocID="{1F76C4BB-51DE-45B8-8394-0A0F020EEC9D}" presName="Name37" presStyleLbl="parChTrans1D2" presStyleIdx="0" presStyleCnt="3"/>
      <dgm:spPr/>
      <dgm:t>
        <a:bodyPr/>
        <a:lstStyle/>
        <a:p>
          <a:endParaRPr lang="en-GB"/>
        </a:p>
      </dgm:t>
    </dgm:pt>
    <dgm:pt modelId="{08F72A3E-4DDB-49C8-A39A-5025CAB4BEC3}" type="pres">
      <dgm:prSet presAssocID="{FACA5C1E-AACB-4ED8-9C50-BFE553CAE440}" presName="hierRoot2" presStyleCnt="0">
        <dgm:presLayoutVars>
          <dgm:hierBranch val="init"/>
        </dgm:presLayoutVars>
      </dgm:prSet>
      <dgm:spPr/>
    </dgm:pt>
    <dgm:pt modelId="{1FB44A53-37DD-44B1-9548-C427AFB0180F}" type="pres">
      <dgm:prSet presAssocID="{FACA5C1E-AACB-4ED8-9C50-BFE553CAE440}" presName="rootComposite" presStyleCnt="0"/>
      <dgm:spPr/>
    </dgm:pt>
    <dgm:pt modelId="{CE62D83F-A450-47AF-B53A-6E8AD00EAA48}" type="pres">
      <dgm:prSet presAssocID="{FACA5C1E-AACB-4ED8-9C50-BFE553CAE440}" presName="rootText" presStyleLbl="node2" presStyleIdx="0" presStyleCnt="3" custLinFactNeighborX="0" custLinFactNeighborY="0">
        <dgm:presLayoutVars>
          <dgm:chPref val="3"/>
        </dgm:presLayoutVars>
      </dgm:prSet>
      <dgm:spPr/>
      <dgm:t>
        <a:bodyPr/>
        <a:lstStyle/>
        <a:p>
          <a:endParaRPr lang="en-GB"/>
        </a:p>
      </dgm:t>
    </dgm:pt>
    <dgm:pt modelId="{ACDE0E0B-418B-425D-BA8D-7F47CF2E6399}" type="pres">
      <dgm:prSet presAssocID="{FACA5C1E-AACB-4ED8-9C50-BFE553CAE440}" presName="rootConnector" presStyleLbl="node2" presStyleIdx="0" presStyleCnt="3"/>
      <dgm:spPr/>
      <dgm:t>
        <a:bodyPr/>
        <a:lstStyle/>
        <a:p>
          <a:endParaRPr lang="en-GB"/>
        </a:p>
      </dgm:t>
    </dgm:pt>
    <dgm:pt modelId="{AEACD3EA-A6D9-4A9E-A9F0-D9ABFE5E873D}" type="pres">
      <dgm:prSet presAssocID="{FACA5C1E-AACB-4ED8-9C50-BFE553CAE440}" presName="hierChild4" presStyleCnt="0"/>
      <dgm:spPr/>
    </dgm:pt>
    <dgm:pt modelId="{F24B981E-3E6E-45BD-A5AE-7194E1B6F41F}" type="pres">
      <dgm:prSet presAssocID="{FACA5C1E-AACB-4ED8-9C50-BFE553CAE440}" presName="hierChild5" presStyleCnt="0"/>
      <dgm:spPr/>
    </dgm:pt>
    <dgm:pt modelId="{AC409670-32ED-4576-8295-EF50FC32B8C4}" type="pres">
      <dgm:prSet presAssocID="{82BBD5B0-471F-4E20-8370-6C8693165063}" presName="Name37" presStyleLbl="parChTrans1D2" presStyleIdx="1" presStyleCnt="3"/>
      <dgm:spPr/>
      <dgm:t>
        <a:bodyPr/>
        <a:lstStyle/>
        <a:p>
          <a:endParaRPr lang="en-GB"/>
        </a:p>
      </dgm:t>
    </dgm:pt>
    <dgm:pt modelId="{AD3EEF58-E852-418F-AC74-28FB7379E40A}" type="pres">
      <dgm:prSet presAssocID="{904AEDEB-8149-439F-9CFC-7C473CECE20A}" presName="hierRoot2" presStyleCnt="0">
        <dgm:presLayoutVars>
          <dgm:hierBranch val="init"/>
        </dgm:presLayoutVars>
      </dgm:prSet>
      <dgm:spPr/>
    </dgm:pt>
    <dgm:pt modelId="{E3C8F7D7-72A4-4F64-85D4-7CF6B0A50A65}" type="pres">
      <dgm:prSet presAssocID="{904AEDEB-8149-439F-9CFC-7C473CECE20A}" presName="rootComposite" presStyleCnt="0"/>
      <dgm:spPr/>
    </dgm:pt>
    <dgm:pt modelId="{1EB464F3-587A-4B7D-B431-303211C4D597}" type="pres">
      <dgm:prSet presAssocID="{904AEDEB-8149-439F-9CFC-7C473CECE20A}" presName="rootText" presStyleLbl="node2" presStyleIdx="1" presStyleCnt="3" custLinFactNeighborX="0" custLinFactNeighborY="0">
        <dgm:presLayoutVars>
          <dgm:chPref val="3"/>
        </dgm:presLayoutVars>
      </dgm:prSet>
      <dgm:spPr/>
      <dgm:t>
        <a:bodyPr/>
        <a:lstStyle/>
        <a:p>
          <a:endParaRPr lang="en-GB"/>
        </a:p>
      </dgm:t>
    </dgm:pt>
    <dgm:pt modelId="{7424572B-5851-4328-8FFC-B1EA9B7450ED}" type="pres">
      <dgm:prSet presAssocID="{904AEDEB-8149-439F-9CFC-7C473CECE20A}" presName="rootConnector" presStyleLbl="node2" presStyleIdx="1" presStyleCnt="3"/>
      <dgm:spPr/>
      <dgm:t>
        <a:bodyPr/>
        <a:lstStyle/>
        <a:p>
          <a:endParaRPr lang="en-GB"/>
        </a:p>
      </dgm:t>
    </dgm:pt>
    <dgm:pt modelId="{545C8141-DE8B-4049-AE2A-3F916E55DE1D}" type="pres">
      <dgm:prSet presAssocID="{904AEDEB-8149-439F-9CFC-7C473CECE20A}" presName="hierChild4" presStyleCnt="0"/>
      <dgm:spPr/>
    </dgm:pt>
    <dgm:pt modelId="{70E13C40-AA4A-4E63-A5BC-48E1A2942EE1}" type="pres">
      <dgm:prSet presAssocID="{904AEDEB-8149-439F-9CFC-7C473CECE20A}" presName="hierChild5" presStyleCnt="0"/>
      <dgm:spPr/>
    </dgm:pt>
    <dgm:pt modelId="{4C879745-EA2D-4ECD-A062-78A944E62366}" type="pres">
      <dgm:prSet presAssocID="{94EB7EF2-F8AD-48CC-9095-F662C730554C}" presName="Name37" presStyleLbl="parChTrans1D2" presStyleIdx="2" presStyleCnt="3"/>
      <dgm:spPr/>
      <dgm:t>
        <a:bodyPr/>
        <a:lstStyle/>
        <a:p>
          <a:endParaRPr lang="en-GB"/>
        </a:p>
      </dgm:t>
    </dgm:pt>
    <dgm:pt modelId="{DEA912C8-A03E-45C0-B56C-E4A1D3FB7301}" type="pres">
      <dgm:prSet presAssocID="{3541CC7D-EC17-4945-B19F-4EE040871B8F}" presName="hierRoot2" presStyleCnt="0">
        <dgm:presLayoutVars>
          <dgm:hierBranch val="init"/>
        </dgm:presLayoutVars>
      </dgm:prSet>
      <dgm:spPr/>
    </dgm:pt>
    <dgm:pt modelId="{43A87811-EC26-45A6-85E6-6C26354E794A}" type="pres">
      <dgm:prSet presAssocID="{3541CC7D-EC17-4945-B19F-4EE040871B8F}" presName="rootComposite" presStyleCnt="0"/>
      <dgm:spPr/>
    </dgm:pt>
    <dgm:pt modelId="{549A9472-CEF8-410D-B806-EA471E1E19D3}" type="pres">
      <dgm:prSet presAssocID="{3541CC7D-EC17-4945-B19F-4EE040871B8F}" presName="rootText" presStyleLbl="node2" presStyleIdx="2" presStyleCnt="3" custLinFactNeighborX="0" custLinFactNeighborY="0">
        <dgm:presLayoutVars>
          <dgm:chPref val="3"/>
        </dgm:presLayoutVars>
      </dgm:prSet>
      <dgm:spPr/>
      <dgm:t>
        <a:bodyPr/>
        <a:lstStyle/>
        <a:p>
          <a:endParaRPr lang="en-GB"/>
        </a:p>
      </dgm:t>
    </dgm:pt>
    <dgm:pt modelId="{F5D8F0AC-AB89-41B2-A025-8D8ADA98CA02}" type="pres">
      <dgm:prSet presAssocID="{3541CC7D-EC17-4945-B19F-4EE040871B8F}" presName="rootConnector" presStyleLbl="node2" presStyleIdx="2" presStyleCnt="3"/>
      <dgm:spPr/>
      <dgm:t>
        <a:bodyPr/>
        <a:lstStyle/>
        <a:p>
          <a:endParaRPr lang="en-GB"/>
        </a:p>
      </dgm:t>
    </dgm:pt>
    <dgm:pt modelId="{7A9ACF45-A754-4769-8510-5B416CFBDBFE}" type="pres">
      <dgm:prSet presAssocID="{3541CC7D-EC17-4945-B19F-4EE040871B8F}" presName="hierChild4" presStyleCnt="0"/>
      <dgm:spPr/>
    </dgm:pt>
    <dgm:pt modelId="{B440DB50-09C2-45A9-8238-17B1D0DE101C}" type="pres">
      <dgm:prSet presAssocID="{3541CC7D-EC17-4945-B19F-4EE040871B8F}" presName="hierChild5" presStyleCnt="0"/>
      <dgm:spPr/>
    </dgm:pt>
    <dgm:pt modelId="{B60C4072-3D3D-4D49-A6FD-3D04A1CBE534}" type="pres">
      <dgm:prSet presAssocID="{8AA1D6ED-50C0-4FC4-B942-582428E2E097}" presName="hierChild3" presStyleCnt="0"/>
      <dgm:spPr/>
    </dgm:pt>
  </dgm:ptLst>
  <dgm:cxnLst>
    <dgm:cxn modelId="{88F6EF96-F38D-4CA7-BCF7-E7DC5A6FCA04}" type="presOf" srcId="{8AA1D6ED-50C0-4FC4-B942-582428E2E097}" destId="{73E42993-6A8C-4DEC-947A-CE689BCB0C69}" srcOrd="0" destOrd="0" presId="urn:microsoft.com/office/officeart/2005/8/layout/orgChart1"/>
    <dgm:cxn modelId="{3A8F6C86-47F7-49FC-8D8E-20CBF3642F70}" type="presOf" srcId="{FACA5C1E-AACB-4ED8-9C50-BFE553CAE440}" destId="{CE62D83F-A450-47AF-B53A-6E8AD00EAA48}" srcOrd="0" destOrd="0" presId="urn:microsoft.com/office/officeart/2005/8/layout/orgChart1"/>
    <dgm:cxn modelId="{EE89C2C3-CFE2-433F-9180-E4F4E4742B89}" type="presOf" srcId="{8AA1D6ED-50C0-4FC4-B942-582428E2E097}" destId="{C2E5BC77-8AAE-442F-A03B-21F9716795C4}" srcOrd="1" destOrd="0" presId="urn:microsoft.com/office/officeart/2005/8/layout/orgChart1"/>
    <dgm:cxn modelId="{210B9397-6176-4618-843E-DC9F7ADD1485}" type="presOf" srcId="{904AEDEB-8149-439F-9CFC-7C473CECE20A}" destId="{1EB464F3-587A-4B7D-B431-303211C4D597}" srcOrd="0" destOrd="0" presId="urn:microsoft.com/office/officeart/2005/8/layout/orgChart1"/>
    <dgm:cxn modelId="{1E330E72-BA1E-4B59-8182-95F78541C393}" srcId="{8AA1D6ED-50C0-4FC4-B942-582428E2E097}" destId="{3541CC7D-EC17-4945-B19F-4EE040871B8F}" srcOrd="2" destOrd="0" parTransId="{94EB7EF2-F8AD-48CC-9095-F662C730554C}" sibTransId="{A2151CE8-62D9-4A53-A150-A554C3900697}"/>
    <dgm:cxn modelId="{B0FC33BA-FBD4-4F95-961A-5A36620EA1BA}" type="presOf" srcId="{E5D44F09-13C4-448D-9B12-353D09C94712}" destId="{EBE6141B-EECB-406F-8CF9-5D7A7DE4EAC5}" srcOrd="0" destOrd="0" presId="urn:microsoft.com/office/officeart/2005/8/layout/orgChart1"/>
    <dgm:cxn modelId="{5AC29024-35C6-4A7B-8AD2-2F8C31ABC6F2}" type="presOf" srcId="{904AEDEB-8149-439F-9CFC-7C473CECE20A}" destId="{7424572B-5851-4328-8FFC-B1EA9B7450ED}" srcOrd="1" destOrd="0" presId="urn:microsoft.com/office/officeart/2005/8/layout/orgChart1"/>
    <dgm:cxn modelId="{27FE6082-7B1B-4CC5-B9A8-9EAC676A3270}" type="presOf" srcId="{1F76C4BB-51DE-45B8-8394-0A0F020EEC9D}" destId="{341059F2-4045-43E1-B5F4-43DDB1FC98CF}" srcOrd="0" destOrd="0" presId="urn:microsoft.com/office/officeart/2005/8/layout/orgChart1"/>
    <dgm:cxn modelId="{DE4EA041-2DE3-4811-BA3F-C14EB75402E9}" type="presOf" srcId="{FACA5C1E-AACB-4ED8-9C50-BFE553CAE440}" destId="{ACDE0E0B-418B-425D-BA8D-7F47CF2E6399}" srcOrd="1" destOrd="0" presId="urn:microsoft.com/office/officeart/2005/8/layout/orgChart1"/>
    <dgm:cxn modelId="{B8B2CD41-860C-4DB2-B93A-1F711C1CB5D5}" srcId="{8AA1D6ED-50C0-4FC4-B942-582428E2E097}" destId="{904AEDEB-8149-439F-9CFC-7C473CECE20A}" srcOrd="1" destOrd="0" parTransId="{82BBD5B0-471F-4E20-8370-6C8693165063}" sibTransId="{59410769-4AEE-46F3-B508-5B5A35903E12}"/>
    <dgm:cxn modelId="{23AA5CF1-D8BE-4DED-86A4-A683C63C8E02}" type="presOf" srcId="{82BBD5B0-471F-4E20-8370-6C8693165063}" destId="{AC409670-32ED-4576-8295-EF50FC32B8C4}" srcOrd="0" destOrd="0" presId="urn:microsoft.com/office/officeart/2005/8/layout/orgChart1"/>
    <dgm:cxn modelId="{34F50BD0-A835-4FC8-8E55-42BB38718EE0}" srcId="{E5D44F09-13C4-448D-9B12-353D09C94712}" destId="{8AA1D6ED-50C0-4FC4-B942-582428E2E097}" srcOrd="0" destOrd="0" parTransId="{05190E6A-D2BC-4C59-B41B-6BA7A48626DE}" sibTransId="{D51DE234-53D0-4823-8172-F218996116CF}"/>
    <dgm:cxn modelId="{7E58CEC1-FC0A-4D39-9580-DCE57A102464}" type="presOf" srcId="{3541CC7D-EC17-4945-B19F-4EE040871B8F}" destId="{549A9472-CEF8-410D-B806-EA471E1E19D3}" srcOrd="0" destOrd="0" presId="urn:microsoft.com/office/officeart/2005/8/layout/orgChart1"/>
    <dgm:cxn modelId="{52111D37-545C-42D5-81CA-FE644B372CFB}" type="presOf" srcId="{3541CC7D-EC17-4945-B19F-4EE040871B8F}" destId="{F5D8F0AC-AB89-41B2-A025-8D8ADA98CA02}" srcOrd="1" destOrd="0" presId="urn:microsoft.com/office/officeart/2005/8/layout/orgChart1"/>
    <dgm:cxn modelId="{E84F5A4A-AA4F-4930-8059-9CDD1432DC1A}" srcId="{8AA1D6ED-50C0-4FC4-B942-582428E2E097}" destId="{FACA5C1E-AACB-4ED8-9C50-BFE553CAE440}" srcOrd="0" destOrd="0" parTransId="{1F76C4BB-51DE-45B8-8394-0A0F020EEC9D}" sibTransId="{9C11A6EE-C4EB-4FEC-8344-7CADF468BAE5}"/>
    <dgm:cxn modelId="{5864EF8D-5011-41ED-AADF-EE2B5469F4A3}" type="presOf" srcId="{94EB7EF2-F8AD-48CC-9095-F662C730554C}" destId="{4C879745-EA2D-4ECD-A062-78A944E62366}" srcOrd="0" destOrd="0" presId="urn:microsoft.com/office/officeart/2005/8/layout/orgChart1"/>
    <dgm:cxn modelId="{7DF7C37B-3E17-468E-B622-32CF18C42DC6}" type="presParOf" srcId="{EBE6141B-EECB-406F-8CF9-5D7A7DE4EAC5}" destId="{D6CD46A3-2965-41F2-A139-6BFB0EDD3827}" srcOrd="0" destOrd="0" presId="urn:microsoft.com/office/officeart/2005/8/layout/orgChart1"/>
    <dgm:cxn modelId="{69A05748-C2CD-499F-94A7-BAD0C2CD0AEC}" type="presParOf" srcId="{D6CD46A3-2965-41F2-A139-6BFB0EDD3827}" destId="{B5262786-F85C-4D32-ADE7-B7A222368651}" srcOrd="0" destOrd="0" presId="urn:microsoft.com/office/officeart/2005/8/layout/orgChart1"/>
    <dgm:cxn modelId="{302E456A-3632-4F7D-8FB8-A9E9AD75A0C8}" type="presParOf" srcId="{B5262786-F85C-4D32-ADE7-B7A222368651}" destId="{73E42993-6A8C-4DEC-947A-CE689BCB0C69}" srcOrd="0" destOrd="0" presId="urn:microsoft.com/office/officeart/2005/8/layout/orgChart1"/>
    <dgm:cxn modelId="{116335DF-09E4-4559-93C9-57096DE396FF}" type="presParOf" srcId="{B5262786-F85C-4D32-ADE7-B7A222368651}" destId="{C2E5BC77-8AAE-442F-A03B-21F9716795C4}" srcOrd="1" destOrd="0" presId="urn:microsoft.com/office/officeart/2005/8/layout/orgChart1"/>
    <dgm:cxn modelId="{A39E0F50-B44B-4594-BFEA-99811E83FAA9}" type="presParOf" srcId="{D6CD46A3-2965-41F2-A139-6BFB0EDD3827}" destId="{A5A7BC98-A96E-49B9-9D29-74EF91E81B27}" srcOrd="1" destOrd="0" presId="urn:microsoft.com/office/officeart/2005/8/layout/orgChart1"/>
    <dgm:cxn modelId="{5BC75AD9-D1F3-4C9B-962C-935B4DE2BB25}" type="presParOf" srcId="{A5A7BC98-A96E-49B9-9D29-74EF91E81B27}" destId="{341059F2-4045-43E1-B5F4-43DDB1FC98CF}" srcOrd="0" destOrd="0" presId="urn:microsoft.com/office/officeart/2005/8/layout/orgChart1"/>
    <dgm:cxn modelId="{89696FC2-329D-4AB6-A212-D2ABA28C2DD7}" type="presParOf" srcId="{A5A7BC98-A96E-49B9-9D29-74EF91E81B27}" destId="{08F72A3E-4DDB-49C8-A39A-5025CAB4BEC3}" srcOrd="1" destOrd="0" presId="urn:microsoft.com/office/officeart/2005/8/layout/orgChart1"/>
    <dgm:cxn modelId="{0000B59D-1450-4D3C-BEE3-36E7FA496279}" type="presParOf" srcId="{08F72A3E-4DDB-49C8-A39A-5025CAB4BEC3}" destId="{1FB44A53-37DD-44B1-9548-C427AFB0180F}" srcOrd="0" destOrd="0" presId="urn:microsoft.com/office/officeart/2005/8/layout/orgChart1"/>
    <dgm:cxn modelId="{F14A925B-32F6-4E8F-9E9A-824400CAFADE}" type="presParOf" srcId="{1FB44A53-37DD-44B1-9548-C427AFB0180F}" destId="{CE62D83F-A450-47AF-B53A-6E8AD00EAA48}" srcOrd="0" destOrd="0" presId="urn:microsoft.com/office/officeart/2005/8/layout/orgChart1"/>
    <dgm:cxn modelId="{2DAAB7AD-7110-407B-A4EF-4974329F0004}" type="presParOf" srcId="{1FB44A53-37DD-44B1-9548-C427AFB0180F}" destId="{ACDE0E0B-418B-425D-BA8D-7F47CF2E6399}" srcOrd="1" destOrd="0" presId="urn:microsoft.com/office/officeart/2005/8/layout/orgChart1"/>
    <dgm:cxn modelId="{C3138D8C-7B7A-4948-856F-E9CF762CE0EE}" type="presParOf" srcId="{08F72A3E-4DDB-49C8-A39A-5025CAB4BEC3}" destId="{AEACD3EA-A6D9-4A9E-A9F0-D9ABFE5E873D}" srcOrd="1" destOrd="0" presId="urn:microsoft.com/office/officeart/2005/8/layout/orgChart1"/>
    <dgm:cxn modelId="{9951DA34-FE09-4FA1-8C49-7115EB671AB4}" type="presParOf" srcId="{08F72A3E-4DDB-49C8-A39A-5025CAB4BEC3}" destId="{F24B981E-3E6E-45BD-A5AE-7194E1B6F41F}" srcOrd="2" destOrd="0" presId="urn:microsoft.com/office/officeart/2005/8/layout/orgChart1"/>
    <dgm:cxn modelId="{49E93DCC-C1CB-4FD9-AC71-F7D62CE2A64D}" type="presParOf" srcId="{A5A7BC98-A96E-49B9-9D29-74EF91E81B27}" destId="{AC409670-32ED-4576-8295-EF50FC32B8C4}" srcOrd="2" destOrd="0" presId="urn:microsoft.com/office/officeart/2005/8/layout/orgChart1"/>
    <dgm:cxn modelId="{088534F6-8B16-426A-80F8-22A9B36B25ED}" type="presParOf" srcId="{A5A7BC98-A96E-49B9-9D29-74EF91E81B27}" destId="{AD3EEF58-E852-418F-AC74-28FB7379E40A}" srcOrd="3" destOrd="0" presId="urn:microsoft.com/office/officeart/2005/8/layout/orgChart1"/>
    <dgm:cxn modelId="{3FFBE7C1-C754-4DAF-9962-78FD838B1A53}" type="presParOf" srcId="{AD3EEF58-E852-418F-AC74-28FB7379E40A}" destId="{E3C8F7D7-72A4-4F64-85D4-7CF6B0A50A65}" srcOrd="0" destOrd="0" presId="urn:microsoft.com/office/officeart/2005/8/layout/orgChart1"/>
    <dgm:cxn modelId="{16297DF9-A1C6-4C0E-8A70-86633FA4A4C6}" type="presParOf" srcId="{E3C8F7D7-72A4-4F64-85D4-7CF6B0A50A65}" destId="{1EB464F3-587A-4B7D-B431-303211C4D597}" srcOrd="0" destOrd="0" presId="urn:microsoft.com/office/officeart/2005/8/layout/orgChart1"/>
    <dgm:cxn modelId="{304F5A5A-D906-48BA-BF88-3830A31E8C5E}" type="presParOf" srcId="{E3C8F7D7-72A4-4F64-85D4-7CF6B0A50A65}" destId="{7424572B-5851-4328-8FFC-B1EA9B7450ED}" srcOrd="1" destOrd="0" presId="urn:microsoft.com/office/officeart/2005/8/layout/orgChart1"/>
    <dgm:cxn modelId="{A05F754F-E1B6-4E91-BE21-36DBA9A1357E}" type="presParOf" srcId="{AD3EEF58-E852-418F-AC74-28FB7379E40A}" destId="{545C8141-DE8B-4049-AE2A-3F916E55DE1D}" srcOrd="1" destOrd="0" presId="urn:microsoft.com/office/officeart/2005/8/layout/orgChart1"/>
    <dgm:cxn modelId="{C0E00672-F4EE-4A15-A641-01B752F93CE8}" type="presParOf" srcId="{AD3EEF58-E852-418F-AC74-28FB7379E40A}" destId="{70E13C40-AA4A-4E63-A5BC-48E1A2942EE1}" srcOrd="2" destOrd="0" presId="urn:microsoft.com/office/officeart/2005/8/layout/orgChart1"/>
    <dgm:cxn modelId="{BDFE5E6C-C3FA-4DB2-A737-5A4F91CCD803}" type="presParOf" srcId="{A5A7BC98-A96E-49B9-9D29-74EF91E81B27}" destId="{4C879745-EA2D-4ECD-A062-78A944E62366}" srcOrd="4" destOrd="0" presId="urn:microsoft.com/office/officeart/2005/8/layout/orgChart1"/>
    <dgm:cxn modelId="{F85B15E2-CF5C-455A-808E-940459366BFA}" type="presParOf" srcId="{A5A7BC98-A96E-49B9-9D29-74EF91E81B27}" destId="{DEA912C8-A03E-45C0-B56C-E4A1D3FB7301}" srcOrd="5" destOrd="0" presId="urn:microsoft.com/office/officeart/2005/8/layout/orgChart1"/>
    <dgm:cxn modelId="{DD1843E7-6927-4E78-A3E7-97FBF736F9D0}" type="presParOf" srcId="{DEA912C8-A03E-45C0-B56C-E4A1D3FB7301}" destId="{43A87811-EC26-45A6-85E6-6C26354E794A}" srcOrd="0" destOrd="0" presId="urn:microsoft.com/office/officeart/2005/8/layout/orgChart1"/>
    <dgm:cxn modelId="{82AD7A33-F9B7-4E70-93F8-774DBFEB8F9E}" type="presParOf" srcId="{43A87811-EC26-45A6-85E6-6C26354E794A}" destId="{549A9472-CEF8-410D-B806-EA471E1E19D3}" srcOrd="0" destOrd="0" presId="urn:microsoft.com/office/officeart/2005/8/layout/orgChart1"/>
    <dgm:cxn modelId="{50DBE7D4-9B53-4535-A877-E4456D073231}" type="presParOf" srcId="{43A87811-EC26-45A6-85E6-6C26354E794A}" destId="{F5D8F0AC-AB89-41B2-A025-8D8ADA98CA02}" srcOrd="1" destOrd="0" presId="urn:microsoft.com/office/officeart/2005/8/layout/orgChart1"/>
    <dgm:cxn modelId="{2C7F256F-80E8-4525-8243-284B6638B3CF}" type="presParOf" srcId="{DEA912C8-A03E-45C0-B56C-E4A1D3FB7301}" destId="{7A9ACF45-A754-4769-8510-5B416CFBDBFE}" srcOrd="1" destOrd="0" presId="urn:microsoft.com/office/officeart/2005/8/layout/orgChart1"/>
    <dgm:cxn modelId="{D490F72F-671A-4EBB-A6B6-7131D89BF33A}" type="presParOf" srcId="{DEA912C8-A03E-45C0-B56C-E4A1D3FB7301}" destId="{B440DB50-09C2-45A9-8238-17B1D0DE101C}" srcOrd="2" destOrd="0" presId="urn:microsoft.com/office/officeart/2005/8/layout/orgChart1"/>
    <dgm:cxn modelId="{3B8A7874-623C-403E-AD60-AB20CB7F4C57}" type="presParOf" srcId="{D6CD46A3-2965-41F2-A139-6BFB0EDD3827}" destId="{B60C4072-3D3D-4D49-A6FD-3D04A1CBE534}" srcOrd="2" destOrd="0" presId="urn:microsoft.com/office/officeart/2005/8/layout/orgChart1"/>
  </dgm:cxnLst>
  <dgm:bg>
    <a:solidFill>
      <a:schemeClr val="tx1"/>
    </a:solid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5D44F09-13C4-448D-9B12-353D09C94712}"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8AA1D6ED-50C0-4FC4-B942-582428E2E097}">
      <dgm:prSet phldrT="[Text]" custT="1"/>
      <dgm:spPr>
        <a:solidFill>
          <a:srgbClr val="FF0000"/>
        </a:solidFill>
      </dgm:spPr>
      <dgm:t>
        <a:bodyPr/>
        <a:lstStyle/>
        <a:p>
          <a:r>
            <a:rPr lang="ar-SA" sz="2400" b="1" dirty="0" smtClean="0"/>
            <a:t>أثر العملية على معادلة الميزانية</a:t>
          </a:r>
          <a:endParaRPr lang="en-GB" sz="2400" b="1" dirty="0"/>
        </a:p>
      </dgm:t>
    </dgm:pt>
    <dgm:pt modelId="{05190E6A-D2BC-4C59-B41B-6BA7A48626DE}" type="parTrans" cxnId="{34F50BD0-A835-4FC8-8E55-42BB38718EE0}">
      <dgm:prSet/>
      <dgm:spPr/>
      <dgm:t>
        <a:bodyPr/>
        <a:lstStyle/>
        <a:p>
          <a:endParaRPr lang="en-GB"/>
        </a:p>
      </dgm:t>
    </dgm:pt>
    <dgm:pt modelId="{D51DE234-53D0-4823-8172-F218996116CF}" type="sibTrans" cxnId="{34F50BD0-A835-4FC8-8E55-42BB38718EE0}">
      <dgm:prSet/>
      <dgm:spPr/>
      <dgm:t>
        <a:bodyPr/>
        <a:lstStyle/>
        <a:p>
          <a:endParaRPr lang="en-GB"/>
        </a:p>
      </dgm:t>
    </dgm:pt>
    <dgm:pt modelId="{FACA5C1E-AACB-4ED8-9C50-BFE553CAE440}">
      <dgm:prSet phldrT="[Text]" custT="1"/>
      <dgm:spPr>
        <a:solidFill>
          <a:schemeClr val="accent2">
            <a:lumMod val="20000"/>
            <a:lumOff val="80000"/>
          </a:schemeClr>
        </a:solidFill>
      </dgm:spPr>
      <dgm:t>
        <a:bodyPr/>
        <a:lstStyle/>
        <a:p>
          <a:pPr algn="ctr"/>
          <a:r>
            <a:rPr lang="ar-SA" sz="2000" b="0" dirty="0" smtClean="0">
              <a:solidFill>
                <a:schemeClr val="tx1"/>
              </a:solidFill>
            </a:rPr>
            <a:t>الفرق بين ثمن بيع البضاعة وتكلفتها (70000 – 50000 = 20000) يمثل أرباح تؤدي إلى زيادة حقوق الملكية في جانب مصادر الأموال</a:t>
          </a:r>
          <a:endParaRPr lang="en-GB" sz="2000" b="0" dirty="0">
            <a:solidFill>
              <a:schemeClr val="tx1"/>
            </a:solidFill>
          </a:endParaRPr>
        </a:p>
      </dgm:t>
    </dgm:pt>
    <dgm:pt modelId="{1F76C4BB-51DE-45B8-8394-0A0F020EEC9D}" type="parTrans" cxnId="{E84F5A4A-AA4F-4930-8059-9CDD1432DC1A}">
      <dgm:prSet/>
      <dgm:spPr/>
      <dgm:t>
        <a:bodyPr/>
        <a:lstStyle/>
        <a:p>
          <a:endParaRPr lang="en-GB"/>
        </a:p>
      </dgm:t>
    </dgm:pt>
    <dgm:pt modelId="{9C11A6EE-C4EB-4FEC-8344-7CADF468BAE5}" type="sibTrans" cxnId="{E84F5A4A-AA4F-4930-8059-9CDD1432DC1A}">
      <dgm:prSet/>
      <dgm:spPr/>
      <dgm:t>
        <a:bodyPr/>
        <a:lstStyle/>
        <a:p>
          <a:endParaRPr lang="en-GB"/>
        </a:p>
      </dgm:t>
    </dgm:pt>
    <dgm:pt modelId="{904AEDEB-8149-439F-9CFC-7C473CECE20A}">
      <dgm:prSet phldrT="[Text]" custT="1"/>
      <dgm:spPr>
        <a:solidFill>
          <a:schemeClr val="accent2">
            <a:lumMod val="20000"/>
            <a:lumOff val="80000"/>
          </a:schemeClr>
        </a:solidFill>
      </dgm:spPr>
      <dgm:t>
        <a:bodyPr/>
        <a:lstStyle/>
        <a:p>
          <a:r>
            <a:rPr lang="ar-SA" sz="2000" dirty="0" smtClean="0">
              <a:solidFill>
                <a:schemeClr val="tx1"/>
              </a:solidFill>
            </a:rPr>
            <a:t>نقص رصيد البضاعة في جانب الاستخدامات بمبلغ 50 ألف ريال</a:t>
          </a:r>
          <a:endParaRPr lang="en-GB" sz="2000" dirty="0">
            <a:solidFill>
              <a:schemeClr val="tx1"/>
            </a:solidFill>
          </a:endParaRPr>
        </a:p>
      </dgm:t>
    </dgm:pt>
    <dgm:pt modelId="{82BBD5B0-471F-4E20-8370-6C8693165063}" type="parTrans" cxnId="{B8B2CD41-860C-4DB2-B93A-1F711C1CB5D5}">
      <dgm:prSet/>
      <dgm:spPr/>
      <dgm:t>
        <a:bodyPr/>
        <a:lstStyle/>
        <a:p>
          <a:endParaRPr lang="en-GB"/>
        </a:p>
      </dgm:t>
    </dgm:pt>
    <dgm:pt modelId="{59410769-4AEE-46F3-B508-5B5A35903E12}" type="sibTrans" cxnId="{B8B2CD41-860C-4DB2-B93A-1F711C1CB5D5}">
      <dgm:prSet/>
      <dgm:spPr/>
      <dgm:t>
        <a:bodyPr/>
        <a:lstStyle/>
        <a:p>
          <a:endParaRPr lang="en-GB"/>
        </a:p>
      </dgm:t>
    </dgm:pt>
    <dgm:pt modelId="{3541CC7D-EC17-4945-B19F-4EE040871B8F}">
      <dgm:prSet phldrT="[Text]" custT="1"/>
      <dgm:spPr>
        <a:solidFill>
          <a:schemeClr val="accent2">
            <a:lumMod val="20000"/>
            <a:lumOff val="80000"/>
          </a:schemeClr>
        </a:solidFill>
      </dgm:spPr>
      <dgm:t>
        <a:bodyPr/>
        <a:lstStyle/>
        <a:p>
          <a:r>
            <a:rPr lang="ar-SA" sz="2000" dirty="0" smtClean="0">
              <a:solidFill>
                <a:schemeClr val="tx1"/>
              </a:solidFill>
            </a:rPr>
            <a:t>زيادة رصيد النقدية بالصندوق في جانب الاستخدامات بمبلغ 70 ألف ريال</a:t>
          </a:r>
          <a:endParaRPr lang="en-GB" sz="2000" dirty="0">
            <a:solidFill>
              <a:schemeClr val="tx1"/>
            </a:solidFill>
          </a:endParaRPr>
        </a:p>
      </dgm:t>
    </dgm:pt>
    <dgm:pt modelId="{94EB7EF2-F8AD-48CC-9095-F662C730554C}" type="parTrans" cxnId="{1E330E72-BA1E-4B59-8182-95F78541C393}">
      <dgm:prSet/>
      <dgm:spPr/>
      <dgm:t>
        <a:bodyPr/>
        <a:lstStyle/>
        <a:p>
          <a:endParaRPr lang="en-GB"/>
        </a:p>
      </dgm:t>
    </dgm:pt>
    <dgm:pt modelId="{A2151CE8-62D9-4A53-A150-A554C3900697}" type="sibTrans" cxnId="{1E330E72-BA1E-4B59-8182-95F78541C393}">
      <dgm:prSet/>
      <dgm:spPr/>
      <dgm:t>
        <a:bodyPr/>
        <a:lstStyle/>
        <a:p>
          <a:endParaRPr lang="en-GB"/>
        </a:p>
      </dgm:t>
    </dgm:pt>
    <dgm:pt modelId="{EBE6141B-EECB-406F-8CF9-5D7A7DE4EAC5}" type="pres">
      <dgm:prSet presAssocID="{E5D44F09-13C4-448D-9B12-353D09C94712}" presName="hierChild1" presStyleCnt="0">
        <dgm:presLayoutVars>
          <dgm:orgChart val="1"/>
          <dgm:chPref val="1"/>
          <dgm:dir/>
          <dgm:animOne val="branch"/>
          <dgm:animLvl val="lvl"/>
          <dgm:resizeHandles/>
        </dgm:presLayoutVars>
      </dgm:prSet>
      <dgm:spPr/>
      <dgm:t>
        <a:bodyPr/>
        <a:lstStyle/>
        <a:p>
          <a:endParaRPr lang="en-GB"/>
        </a:p>
      </dgm:t>
    </dgm:pt>
    <dgm:pt modelId="{D6CD46A3-2965-41F2-A139-6BFB0EDD3827}" type="pres">
      <dgm:prSet presAssocID="{8AA1D6ED-50C0-4FC4-B942-582428E2E097}" presName="hierRoot1" presStyleCnt="0">
        <dgm:presLayoutVars>
          <dgm:hierBranch val="init"/>
        </dgm:presLayoutVars>
      </dgm:prSet>
      <dgm:spPr/>
    </dgm:pt>
    <dgm:pt modelId="{B5262786-F85C-4D32-ADE7-B7A222368651}" type="pres">
      <dgm:prSet presAssocID="{8AA1D6ED-50C0-4FC4-B942-582428E2E097}" presName="rootComposite1" presStyleCnt="0"/>
      <dgm:spPr/>
    </dgm:pt>
    <dgm:pt modelId="{73E42993-6A8C-4DEC-947A-CE689BCB0C69}" type="pres">
      <dgm:prSet presAssocID="{8AA1D6ED-50C0-4FC4-B942-582428E2E097}" presName="rootText1" presStyleLbl="node0" presStyleIdx="0" presStyleCnt="1" custAng="0" custLinFactNeighborX="-301" custLinFactNeighborY="278">
        <dgm:presLayoutVars>
          <dgm:chPref val="3"/>
        </dgm:presLayoutVars>
      </dgm:prSet>
      <dgm:spPr/>
      <dgm:t>
        <a:bodyPr/>
        <a:lstStyle/>
        <a:p>
          <a:endParaRPr lang="en-GB"/>
        </a:p>
      </dgm:t>
    </dgm:pt>
    <dgm:pt modelId="{C2E5BC77-8AAE-442F-A03B-21F9716795C4}" type="pres">
      <dgm:prSet presAssocID="{8AA1D6ED-50C0-4FC4-B942-582428E2E097}" presName="rootConnector1" presStyleLbl="node1" presStyleIdx="0" presStyleCnt="0"/>
      <dgm:spPr/>
      <dgm:t>
        <a:bodyPr/>
        <a:lstStyle/>
        <a:p>
          <a:endParaRPr lang="en-GB"/>
        </a:p>
      </dgm:t>
    </dgm:pt>
    <dgm:pt modelId="{A5A7BC98-A96E-49B9-9D29-74EF91E81B27}" type="pres">
      <dgm:prSet presAssocID="{8AA1D6ED-50C0-4FC4-B942-582428E2E097}" presName="hierChild2" presStyleCnt="0"/>
      <dgm:spPr/>
    </dgm:pt>
    <dgm:pt modelId="{341059F2-4045-43E1-B5F4-43DDB1FC98CF}" type="pres">
      <dgm:prSet presAssocID="{1F76C4BB-51DE-45B8-8394-0A0F020EEC9D}" presName="Name37" presStyleLbl="parChTrans1D2" presStyleIdx="0" presStyleCnt="3"/>
      <dgm:spPr/>
      <dgm:t>
        <a:bodyPr/>
        <a:lstStyle/>
        <a:p>
          <a:endParaRPr lang="en-GB"/>
        </a:p>
      </dgm:t>
    </dgm:pt>
    <dgm:pt modelId="{08F72A3E-4DDB-49C8-A39A-5025CAB4BEC3}" type="pres">
      <dgm:prSet presAssocID="{FACA5C1E-AACB-4ED8-9C50-BFE553CAE440}" presName="hierRoot2" presStyleCnt="0">
        <dgm:presLayoutVars>
          <dgm:hierBranch val="init"/>
        </dgm:presLayoutVars>
      </dgm:prSet>
      <dgm:spPr/>
    </dgm:pt>
    <dgm:pt modelId="{1FB44A53-37DD-44B1-9548-C427AFB0180F}" type="pres">
      <dgm:prSet presAssocID="{FACA5C1E-AACB-4ED8-9C50-BFE553CAE440}" presName="rootComposite" presStyleCnt="0"/>
      <dgm:spPr/>
    </dgm:pt>
    <dgm:pt modelId="{CE62D83F-A450-47AF-B53A-6E8AD00EAA48}" type="pres">
      <dgm:prSet presAssocID="{FACA5C1E-AACB-4ED8-9C50-BFE553CAE440}" presName="rootText" presStyleLbl="node2" presStyleIdx="0" presStyleCnt="3" custScaleY="137213" custLinFactNeighborX="0" custLinFactNeighborY="0">
        <dgm:presLayoutVars>
          <dgm:chPref val="3"/>
        </dgm:presLayoutVars>
      </dgm:prSet>
      <dgm:spPr/>
      <dgm:t>
        <a:bodyPr/>
        <a:lstStyle/>
        <a:p>
          <a:endParaRPr lang="en-GB"/>
        </a:p>
      </dgm:t>
    </dgm:pt>
    <dgm:pt modelId="{ACDE0E0B-418B-425D-BA8D-7F47CF2E6399}" type="pres">
      <dgm:prSet presAssocID="{FACA5C1E-AACB-4ED8-9C50-BFE553CAE440}" presName="rootConnector" presStyleLbl="node2" presStyleIdx="0" presStyleCnt="3"/>
      <dgm:spPr/>
      <dgm:t>
        <a:bodyPr/>
        <a:lstStyle/>
        <a:p>
          <a:endParaRPr lang="en-GB"/>
        </a:p>
      </dgm:t>
    </dgm:pt>
    <dgm:pt modelId="{AEACD3EA-A6D9-4A9E-A9F0-D9ABFE5E873D}" type="pres">
      <dgm:prSet presAssocID="{FACA5C1E-AACB-4ED8-9C50-BFE553CAE440}" presName="hierChild4" presStyleCnt="0"/>
      <dgm:spPr/>
    </dgm:pt>
    <dgm:pt modelId="{F24B981E-3E6E-45BD-A5AE-7194E1B6F41F}" type="pres">
      <dgm:prSet presAssocID="{FACA5C1E-AACB-4ED8-9C50-BFE553CAE440}" presName="hierChild5" presStyleCnt="0"/>
      <dgm:spPr/>
    </dgm:pt>
    <dgm:pt modelId="{AC409670-32ED-4576-8295-EF50FC32B8C4}" type="pres">
      <dgm:prSet presAssocID="{82BBD5B0-471F-4E20-8370-6C8693165063}" presName="Name37" presStyleLbl="parChTrans1D2" presStyleIdx="1" presStyleCnt="3"/>
      <dgm:spPr/>
      <dgm:t>
        <a:bodyPr/>
        <a:lstStyle/>
        <a:p>
          <a:endParaRPr lang="en-GB"/>
        </a:p>
      </dgm:t>
    </dgm:pt>
    <dgm:pt modelId="{AD3EEF58-E852-418F-AC74-28FB7379E40A}" type="pres">
      <dgm:prSet presAssocID="{904AEDEB-8149-439F-9CFC-7C473CECE20A}" presName="hierRoot2" presStyleCnt="0">
        <dgm:presLayoutVars>
          <dgm:hierBranch val="init"/>
        </dgm:presLayoutVars>
      </dgm:prSet>
      <dgm:spPr/>
    </dgm:pt>
    <dgm:pt modelId="{E3C8F7D7-72A4-4F64-85D4-7CF6B0A50A65}" type="pres">
      <dgm:prSet presAssocID="{904AEDEB-8149-439F-9CFC-7C473CECE20A}" presName="rootComposite" presStyleCnt="0"/>
      <dgm:spPr/>
    </dgm:pt>
    <dgm:pt modelId="{1EB464F3-587A-4B7D-B431-303211C4D597}" type="pres">
      <dgm:prSet presAssocID="{904AEDEB-8149-439F-9CFC-7C473CECE20A}" presName="rootText" presStyleLbl="node2" presStyleIdx="1" presStyleCnt="3" custScaleY="138152" custLinFactNeighborX="0" custLinFactNeighborY="0">
        <dgm:presLayoutVars>
          <dgm:chPref val="3"/>
        </dgm:presLayoutVars>
      </dgm:prSet>
      <dgm:spPr/>
      <dgm:t>
        <a:bodyPr/>
        <a:lstStyle/>
        <a:p>
          <a:endParaRPr lang="en-GB"/>
        </a:p>
      </dgm:t>
    </dgm:pt>
    <dgm:pt modelId="{7424572B-5851-4328-8FFC-B1EA9B7450ED}" type="pres">
      <dgm:prSet presAssocID="{904AEDEB-8149-439F-9CFC-7C473CECE20A}" presName="rootConnector" presStyleLbl="node2" presStyleIdx="1" presStyleCnt="3"/>
      <dgm:spPr/>
      <dgm:t>
        <a:bodyPr/>
        <a:lstStyle/>
        <a:p>
          <a:endParaRPr lang="en-GB"/>
        </a:p>
      </dgm:t>
    </dgm:pt>
    <dgm:pt modelId="{545C8141-DE8B-4049-AE2A-3F916E55DE1D}" type="pres">
      <dgm:prSet presAssocID="{904AEDEB-8149-439F-9CFC-7C473CECE20A}" presName="hierChild4" presStyleCnt="0"/>
      <dgm:spPr/>
    </dgm:pt>
    <dgm:pt modelId="{70E13C40-AA4A-4E63-A5BC-48E1A2942EE1}" type="pres">
      <dgm:prSet presAssocID="{904AEDEB-8149-439F-9CFC-7C473CECE20A}" presName="hierChild5" presStyleCnt="0"/>
      <dgm:spPr/>
    </dgm:pt>
    <dgm:pt modelId="{4C879745-EA2D-4ECD-A062-78A944E62366}" type="pres">
      <dgm:prSet presAssocID="{94EB7EF2-F8AD-48CC-9095-F662C730554C}" presName="Name37" presStyleLbl="parChTrans1D2" presStyleIdx="2" presStyleCnt="3"/>
      <dgm:spPr/>
      <dgm:t>
        <a:bodyPr/>
        <a:lstStyle/>
        <a:p>
          <a:endParaRPr lang="en-GB"/>
        </a:p>
      </dgm:t>
    </dgm:pt>
    <dgm:pt modelId="{DEA912C8-A03E-45C0-B56C-E4A1D3FB7301}" type="pres">
      <dgm:prSet presAssocID="{3541CC7D-EC17-4945-B19F-4EE040871B8F}" presName="hierRoot2" presStyleCnt="0">
        <dgm:presLayoutVars>
          <dgm:hierBranch val="init"/>
        </dgm:presLayoutVars>
      </dgm:prSet>
      <dgm:spPr/>
    </dgm:pt>
    <dgm:pt modelId="{43A87811-EC26-45A6-85E6-6C26354E794A}" type="pres">
      <dgm:prSet presAssocID="{3541CC7D-EC17-4945-B19F-4EE040871B8F}" presName="rootComposite" presStyleCnt="0"/>
      <dgm:spPr/>
    </dgm:pt>
    <dgm:pt modelId="{549A9472-CEF8-410D-B806-EA471E1E19D3}" type="pres">
      <dgm:prSet presAssocID="{3541CC7D-EC17-4945-B19F-4EE040871B8F}" presName="rootText" presStyleLbl="node2" presStyleIdx="2" presStyleCnt="3" custScaleY="138152" custLinFactNeighborX="0" custLinFactNeighborY="0">
        <dgm:presLayoutVars>
          <dgm:chPref val="3"/>
        </dgm:presLayoutVars>
      </dgm:prSet>
      <dgm:spPr/>
      <dgm:t>
        <a:bodyPr/>
        <a:lstStyle/>
        <a:p>
          <a:endParaRPr lang="en-GB"/>
        </a:p>
      </dgm:t>
    </dgm:pt>
    <dgm:pt modelId="{F5D8F0AC-AB89-41B2-A025-8D8ADA98CA02}" type="pres">
      <dgm:prSet presAssocID="{3541CC7D-EC17-4945-B19F-4EE040871B8F}" presName="rootConnector" presStyleLbl="node2" presStyleIdx="2" presStyleCnt="3"/>
      <dgm:spPr/>
      <dgm:t>
        <a:bodyPr/>
        <a:lstStyle/>
        <a:p>
          <a:endParaRPr lang="en-GB"/>
        </a:p>
      </dgm:t>
    </dgm:pt>
    <dgm:pt modelId="{7A9ACF45-A754-4769-8510-5B416CFBDBFE}" type="pres">
      <dgm:prSet presAssocID="{3541CC7D-EC17-4945-B19F-4EE040871B8F}" presName="hierChild4" presStyleCnt="0"/>
      <dgm:spPr/>
    </dgm:pt>
    <dgm:pt modelId="{B440DB50-09C2-45A9-8238-17B1D0DE101C}" type="pres">
      <dgm:prSet presAssocID="{3541CC7D-EC17-4945-B19F-4EE040871B8F}" presName="hierChild5" presStyleCnt="0"/>
      <dgm:spPr/>
    </dgm:pt>
    <dgm:pt modelId="{B60C4072-3D3D-4D49-A6FD-3D04A1CBE534}" type="pres">
      <dgm:prSet presAssocID="{8AA1D6ED-50C0-4FC4-B942-582428E2E097}" presName="hierChild3" presStyleCnt="0"/>
      <dgm:spPr/>
    </dgm:pt>
  </dgm:ptLst>
  <dgm:cxnLst>
    <dgm:cxn modelId="{EB0ECD06-6FCB-4A3C-8BAF-56645A627571}" type="presOf" srcId="{FACA5C1E-AACB-4ED8-9C50-BFE553CAE440}" destId="{CE62D83F-A450-47AF-B53A-6E8AD00EAA48}" srcOrd="0" destOrd="0" presId="urn:microsoft.com/office/officeart/2005/8/layout/orgChart1"/>
    <dgm:cxn modelId="{98492598-0158-46C3-813D-BCF808639511}" type="presOf" srcId="{904AEDEB-8149-439F-9CFC-7C473CECE20A}" destId="{7424572B-5851-4328-8FFC-B1EA9B7450ED}" srcOrd="1" destOrd="0" presId="urn:microsoft.com/office/officeart/2005/8/layout/orgChart1"/>
    <dgm:cxn modelId="{62A03B36-8A0F-45D7-9A16-3F6ECF400C51}" type="presOf" srcId="{82BBD5B0-471F-4E20-8370-6C8693165063}" destId="{AC409670-32ED-4576-8295-EF50FC32B8C4}" srcOrd="0" destOrd="0" presId="urn:microsoft.com/office/officeart/2005/8/layout/orgChart1"/>
    <dgm:cxn modelId="{6B0276C6-E68F-47D5-A62B-FC5B09B7430D}" type="presOf" srcId="{904AEDEB-8149-439F-9CFC-7C473CECE20A}" destId="{1EB464F3-587A-4B7D-B431-303211C4D597}" srcOrd="0" destOrd="0" presId="urn:microsoft.com/office/officeart/2005/8/layout/orgChart1"/>
    <dgm:cxn modelId="{AD4D98F1-E593-44B7-81F7-21E288403390}" type="presOf" srcId="{94EB7EF2-F8AD-48CC-9095-F662C730554C}" destId="{4C879745-EA2D-4ECD-A062-78A944E62366}" srcOrd="0" destOrd="0" presId="urn:microsoft.com/office/officeart/2005/8/layout/orgChart1"/>
    <dgm:cxn modelId="{1E330E72-BA1E-4B59-8182-95F78541C393}" srcId="{8AA1D6ED-50C0-4FC4-B942-582428E2E097}" destId="{3541CC7D-EC17-4945-B19F-4EE040871B8F}" srcOrd="2" destOrd="0" parTransId="{94EB7EF2-F8AD-48CC-9095-F662C730554C}" sibTransId="{A2151CE8-62D9-4A53-A150-A554C3900697}"/>
    <dgm:cxn modelId="{1EC329F7-1F8E-43F2-8BE2-CB410AF038AB}" type="presOf" srcId="{8AA1D6ED-50C0-4FC4-B942-582428E2E097}" destId="{C2E5BC77-8AAE-442F-A03B-21F9716795C4}" srcOrd="1" destOrd="0" presId="urn:microsoft.com/office/officeart/2005/8/layout/orgChart1"/>
    <dgm:cxn modelId="{FE79DF1D-B01B-4E7F-83FD-E238F25BFB19}" type="presOf" srcId="{8AA1D6ED-50C0-4FC4-B942-582428E2E097}" destId="{73E42993-6A8C-4DEC-947A-CE689BCB0C69}" srcOrd="0" destOrd="0" presId="urn:microsoft.com/office/officeart/2005/8/layout/orgChart1"/>
    <dgm:cxn modelId="{B8B2CD41-860C-4DB2-B93A-1F711C1CB5D5}" srcId="{8AA1D6ED-50C0-4FC4-B942-582428E2E097}" destId="{904AEDEB-8149-439F-9CFC-7C473CECE20A}" srcOrd="1" destOrd="0" parTransId="{82BBD5B0-471F-4E20-8370-6C8693165063}" sibTransId="{59410769-4AEE-46F3-B508-5B5A35903E12}"/>
    <dgm:cxn modelId="{34F50BD0-A835-4FC8-8E55-42BB38718EE0}" srcId="{E5D44F09-13C4-448D-9B12-353D09C94712}" destId="{8AA1D6ED-50C0-4FC4-B942-582428E2E097}" srcOrd="0" destOrd="0" parTransId="{05190E6A-D2BC-4C59-B41B-6BA7A48626DE}" sibTransId="{D51DE234-53D0-4823-8172-F218996116CF}"/>
    <dgm:cxn modelId="{5D9F8F97-7D84-42B3-8E60-01B0EE362386}" type="presOf" srcId="{FACA5C1E-AACB-4ED8-9C50-BFE553CAE440}" destId="{ACDE0E0B-418B-425D-BA8D-7F47CF2E6399}" srcOrd="1" destOrd="0" presId="urn:microsoft.com/office/officeart/2005/8/layout/orgChart1"/>
    <dgm:cxn modelId="{18488E0A-1782-4798-B901-F1C381CBF3B7}" type="presOf" srcId="{E5D44F09-13C4-448D-9B12-353D09C94712}" destId="{EBE6141B-EECB-406F-8CF9-5D7A7DE4EAC5}" srcOrd="0" destOrd="0" presId="urn:microsoft.com/office/officeart/2005/8/layout/orgChart1"/>
    <dgm:cxn modelId="{9280BA5F-FDDA-488F-A5E1-06F6891BBAF7}" type="presOf" srcId="{3541CC7D-EC17-4945-B19F-4EE040871B8F}" destId="{549A9472-CEF8-410D-B806-EA471E1E19D3}" srcOrd="0" destOrd="0" presId="urn:microsoft.com/office/officeart/2005/8/layout/orgChart1"/>
    <dgm:cxn modelId="{4CFC17F7-0240-4C04-81E8-78B181975C91}" type="presOf" srcId="{1F76C4BB-51DE-45B8-8394-0A0F020EEC9D}" destId="{341059F2-4045-43E1-B5F4-43DDB1FC98CF}" srcOrd="0" destOrd="0" presId="urn:microsoft.com/office/officeart/2005/8/layout/orgChart1"/>
    <dgm:cxn modelId="{17361959-C06C-4DEB-A107-12E062B39A85}" type="presOf" srcId="{3541CC7D-EC17-4945-B19F-4EE040871B8F}" destId="{F5D8F0AC-AB89-41B2-A025-8D8ADA98CA02}" srcOrd="1" destOrd="0" presId="urn:microsoft.com/office/officeart/2005/8/layout/orgChart1"/>
    <dgm:cxn modelId="{E84F5A4A-AA4F-4930-8059-9CDD1432DC1A}" srcId="{8AA1D6ED-50C0-4FC4-B942-582428E2E097}" destId="{FACA5C1E-AACB-4ED8-9C50-BFE553CAE440}" srcOrd="0" destOrd="0" parTransId="{1F76C4BB-51DE-45B8-8394-0A0F020EEC9D}" sibTransId="{9C11A6EE-C4EB-4FEC-8344-7CADF468BAE5}"/>
    <dgm:cxn modelId="{2D327440-5902-42B1-B777-740B59C71584}" type="presParOf" srcId="{EBE6141B-EECB-406F-8CF9-5D7A7DE4EAC5}" destId="{D6CD46A3-2965-41F2-A139-6BFB0EDD3827}" srcOrd="0" destOrd="0" presId="urn:microsoft.com/office/officeart/2005/8/layout/orgChart1"/>
    <dgm:cxn modelId="{090C8D8D-E71C-4E02-9919-17D96A6DC71A}" type="presParOf" srcId="{D6CD46A3-2965-41F2-A139-6BFB0EDD3827}" destId="{B5262786-F85C-4D32-ADE7-B7A222368651}" srcOrd="0" destOrd="0" presId="urn:microsoft.com/office/officeart/2005/8/layout/orgChart1"/>
    <dgm:cxn modelId="{97B1F208-EFBD-47D1-B2F5-016F2635636C}" type="presParOf" srcId="{B5262786-F85C-4D32-ADE7-B7A222368651}" destId="{73E42993-6A8C-4DEC-947A-CE689BCB0C69}" srcOrd="0" destOrd="0" presId="urn:microsoft.com/office/officeart/2005/8/layout/orgChart1"/>
    <dgm:cxn modelId="{5F926424-98E0-4CFA-9D64-5A8593069DDC}" type="presParOf" srcId="{B5262786-F85C-4D32-ADE7-B7A222368651}" destId="{C2E5BC77-8AAE-442F-A03B-21F9716795C4}" srcOrd="1" destOrd="0" presId="urn:microsoft.com/office/officeart/2005/8/layout/orgChart1"/>
    <dgm:cxn modelId="{B1434C8F-6D27-47E7-B25B-7D06D89E1F2E}" type="presParOf" srcId="{D6CD46A3-2965-41F2-A139-6BFB0EDD3827}" destId="{A5A7BC98-A96E-49B9-9D29-74EF91E81B27}" srcOrd="1" destOrd="0" presId="urn:microsoft.com/office/officeart/2005/8/layout/orgChart1"/>
    <dgm:cxn modelId="{57FB57CA-9D32-4097-90C7-B7C9F434EFC8}" type="presParOf" srcId="{A5A7BC98-A96E-49B9-9D29-74EF91E81B27}" destId="{341059F2-4045-43E1-B5F4-43DDB1FC98CF}" srcOrd="0" destOrd="0" presId="urn:microsoft.com/office/officeart/2005/8/layout/orgChart1"/>
    <dgm:cxn modelId="{A89D254E-A0F9-4FE5-B80E-D4DEFB8F7BF9}" type="presParOf" srcId="{A5A7BC98-A96E-49B9-9D29-74EF91E81B27}" destId="{08F72A3E-4DDB-49C8-A39A-5025CAB4BEC3}" srcOrd="1" destOrd="0" presId="urn:microsoft.com/office/officeart/2005/8/layout/orgChart1"/>
    <dgm:cxn modelId="{F985A71D-650A-44F0-9E5C-385BCE0950D8}" type="presParOf" srcId="{08F72A3E-4DDB-49C8-A39A-5025CAB4BEC3}" destId="{1FB44A53-37DD-44B1-9548-C427AFB0180F}" srcOrd="0" destOrd="0" presId="urn:microsoft.com/office/officeart/2005/8/layout/orgChart1"/>
    <dgm:cxn modelId="{5276E7B1-485C-48F3-A107-800A11638D48}" type="presParOf" srcId="{1FB44A53-37DD-44B1-9548-C427AFB0180F}" destId="{CE62D83F-A450-47AF-B53A-6E8AD00EAA48}" srcOrd="0" destOrd="0" presId="urn:microsoft.com/office/officeart/2005/8/layout/orgChart1"/>
    <dgm:cxn modelId="{94FAB265-2745-4123-9FF6-2B2F68E2E1C7}" type="presParOf" srcId="{1FB44A53-37DD-44B1-9548-C427AFB0180F}" destId="{ACDE0E0B-418B-425D-BA8D-7F47CF2E6399}" srcOrd="1" destOrd="0" presId="urn:microsoft.com/office/officeart/2005/8/layout/orgChart1"/>
    <dgm:cxn modelId="{93813841-E22C-4E33-949E-E76347908DC2}" type="presParOf" srcId="{08F72A3E-4DDB-49C8-A39A-5025CAB4BEC3}" destId="{AEACD3EA-A6D9-4A9E-A9F0-D9ABFE5E873D}" srcOrd="1" destOrd="0" presId="urn:microsoft.com/office/officeart/2005/8/layout/orgChart1"/>
    <dgm:cxn modelId="{A2AE39C9-CC0B-4E77-B021-24767F8EC429}" type="presParOf" srcId="{08F72A3E-4DDB-49C8-A39A-5025CAB4BEC3}" destId="{F24B981E-3E6E-45BD-A5AE-7194E1B6F41F}" srcOrd="2" destOrd="0" presId="urn:microsoft.com/office/officeart/2005/8/layout/orgChart1"/>
    <dgm:cxn modelId="{3ACA6E40-1B30-42BF-B270-D62955FDC85E}" type="presParOf" srcId="{A5A7BC98-A96E-49B9-9D29-74EF91E81B27}" destId="{AC409670-32ED-4576-8295-EF50FC32B8C4}" srcOrd="2" destOrd="0" presId="urn:microsoft.com/office/officeart/2005/8/layout/orgChart1"/>
    <dgm:cxn modelId="{9D4CD011-D02E-4A46-A8BD-89D6B0B85CBC}" type="presParOf" srcId="{A5A7BC98-A96E-49B9-9D29-74EF91E81B27}" destId="{AD3EEF58-E852-418F-AC74-28FB7379E40A}" srcOrd="3" destOrd="0" presId="urn:microsoft.com/office/officeart/2005/8/layout/orgChart1"/>
    <dgm:cxn modelId="{130435F8-6746-488A-8306-83D89C582F6B}" type="presParOf" srcId="{AD3EEF58-E852-418F-AC74-28FB7379E40A}" destId="{E3C8F7D7-72A4-4F64-85D4-7CF6B0A50A65}" srcOrd="0" destOrd="0" presId="urn:microsoft.com/office/officeart/2005/8/layout/orgChart1"/>
    <dgm:cxn modelId="{8C5DCD88-DF28-40FB-B1D9-F5EA712D2E53}" type="presParOf" srcId="{E3C8F7D7-72A4-4F64-85D4-7CF6B0A50A65}" destId="{1EB464F3-587A-4B7D-B431-303211C4D597}" srcOrd="0" destOrd="0" presId="urn:microsoft.com/office/officeart/2005/8/layout/orgChart1"/>
    <dgm:cxn modelId="{331A7886-3C7B-475C-A801-94B9A24A1931}" type="presParOf" srcId="{E3C8F7D7-72A4-4F64-85D4-7CF6B0A50A65}" destId="{7424572B-5851-4328-8FFC-B1EA9B7450ED}" srcOrd="1" destOrd="0" presId="urn:microsoft.com/office/officeart/2005/8/layout/orgChart1"/>
    <dgm:cxn modelId="{C8C763F9-D8D7-4E5A-96B4-F730FF002FB2}" type="presParOf" srcId="{AD3EEF58-E852-418F-AC74-28FB7379E40A}" destId="{545C8141-DE8B-4049-AE2A-3F916E55DE1D}" srcOrd="1" destOrd="0" presId="urn:microsoft.com/office/officeart/2005/8/layout/orgChart1"/>
    <dgm:cxn modelId="{77645CCC-41A8-43CE-B87A-001953799697}" type="presParOf" srcId="{AD3EEF58-E852-418F-AC74-28FB7379E40A}" destId="{70E13C40-AA4A-4E63-A5BC-48E1A2942EE1}" srcOrd="2" destOrd="0" presId="urn:microsoft.com/office/officeart/2005/8/layout/orgChart1"/>
    <dgm:cxn modelId="{D6779609-453A-48BF-9297-BC350F96BAA0}" type="presParOf" srcId="{A5A7BC98-A96E-49B9-9D29-74EF91E81B27}" destId="{4C879745-EA2D-4ECD-A062-78A944E62366}" srcOrd="4" destOrd="0" presId="urn:microsoft.com/office/officeart/2005/8/layout/orgChart1"/>
    <dgm:cxn modelId="{3F5B9DEA-AB47-4B70-8D31-64F9D342473A}" type="presParOf" srcId="{A5A7BC98-A96E-49B9-9D29-74EF91E81B27}" destId="{DEA912C8-A03E-45C0-B56C-E4A1D3FB7301}" srcOrd="5" destOrd="0" presId="urn:microsoft.com/office/officeart/2005/8/layout/orgChart1"/>
    <dgm:cxn modelId="{04ECD937-BE90-40C8-B7CC-2F3981F2CDE4}" type="presParOf" srcId="{DEA912C8-A03E-45C0-B56C-E4A1D3FB7301}" destId="{43A87811-EC26-45A6-85E6-6C26354E794A}" srcOrd="0" destOrd="0" presId="urn:microsoft.com/office/officeart/2005/8/layout/orgChart1"/>
    <dgm:cxn modelId="{1C14F0B8-A7F0-4A4F-9AF7-FC8FAB175EC1}" type="presParOf" srcId="{43A87811-EC26-45A6-85E6-6C26354E794A}" destId="{549A9472-CEF8-410D-B806-EA471E1E19D3}" srcOrd="0" destOrd="0" presId="urn:microsoft.com/office/officeart/2005/8/layout/orgChart1"/>
    <dgm:cxn modelId="{480C2624-32BE-45B1-B884-459990CCD06D}" type="presParOf" srcId="{43A87811-EC26-45A6-85E6-6C26354E794A}" destId="{F5D8F0AC-AB89-41B2-A025-8D8ADA98CA02}" srcOrd="1" destOrd="0" presId="urn:microsoft.com/office/officeart/2005/8/layout/orgChart1"/>
    <dgm:cxn modelId="{7866937E-5404-4677-819E-9EB05D79A2D2}" type="presParOf" srcId="{DEA912C8-A03E-45C0-B56C-E4A1D3FB7301}" destId="{7A9ACF45-A754-4769-8510-5B416CFBDBFE}" srcOrd="1" destOrd="0" presId="urn:microsoft.com/office/officeart/2005/8/layout/orgChart1"/>
    <dgm:cxn modelId="{3919F8BA-8EAB-4E09-B596-D2F0769C3E3C}" type="presParOf" srcId="{DEA912C8-A03E-45C0-B56C-E4A1D3FB7301}" destId="{B440DB50-09C2-45A9-8238-17B1D0DE101C}" srcOrd="2" destOrd="0" presId="urn:microsoft.com/office/officeart/2005/8/layout/orgChart1"/>
    <dgm:cxn modelId="{2F814483-4A02-4E09-A4A6-EC91E7CD71DE}" type="presParOf" srcId="{D6CD46A3-2965-41F2-A139-6BFB0EDD3827}" destId="{B60C4072-3D3D-4D49-A6FD-3D04A1CBE534}" srcOrd="2" destOrd="0" presId="urn:microsoft.com/office/officeart/2005/8/layout/orgChart1"/>
  </dgm:cxnLst>
  <dgm:bg>
    <a:solidFill>
      <a:srgbClr val="0070C0"/>
    </a:solid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5D44F09-13C4-448D-9B12-353D09C94712}"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8AA1D6ED-50C0-4FC4-B942-582428E2E097}">
      <dgm:prSet phldrT="[Text]" custT="1"/>
      <dgm:spPr>
        <a:solidFill>
          <a:srgbClr val="FF0000"/>
        </a:solidFill>
      </dgm:spPr>
      <dgm:t>
        <a:bodyPr/>
        <a:lstStyle/>
        <a:p>
          <a:r>
            <a:rPr lang="ar-SA" sz="2400" b="1" dirty="0" smtClean="0"/>
            <a:t>أثر العملية على معادلة الميزانية</a:t>
          </a:r>
          <a:endParaRPr lang="en-GB" sz="2400" b="1" dirty="0"/>
        </a:p>
      </dgm:t>
    </dgm:pt>
    <dgm:pt modelId="{05190E6A-D2BC-4C59-B41B-6BA7A48626DE}" type="parTrans" cxnId="{34F50BD0-A835-4FC8-8E55-42BB38718EE0}">
      <dgm:prSet/>
      <dgm:spPr/>
      <dgm:t>
        <a:bodyPr/>
        <a:lstStyle/>
        <a:p>
          <a:endParaRPr lang="en-GB"/>
        </a:p>
      </dgm:t>
    </dgm:pt>
    <dgm:pt modelId="{D51DE234-53D0-4823-8172-F218996116CF}" type="sibTrans" cxnId="{34F50BD0-A835-4FC8-8E55-42BB38718EE0}">
      <dgm:prSet/>
      <dgm:spPr/>
      <dgm:t>
        <a:bodyPr/>
        <a:lstStyle/>
        <a:p>
          <a:endParaRPr lang="en-GB"/>
        </a:p>
      </dgm:t>
    </dgm:pt>
    <dgm:pt modelId="{FACA5C1E-AACB-4ED8-9C50-BFE553CAE440}">
      <dgm:prSet phldrT="[Text]" custT="1"/>
      <dgm:spPr>
        <a:solidFill>
          <a:schemeClr val="accent2">
            <a:lumMod val="20000"/>
            <a:lumOff val="80000"/>
          </a:schemeClr>
        </a:solidFill>
      </dgm:spPr>
      <dgm:t>
        <a:bodyPr/>
        <a:lstStyle/>
        <a:p>
          <a:r>
            <a:rPr lang="ar-SA" sz="2000" b="0" dirty="0" smtClean="0">
              <a:solidFill>
                <a:schemeClr val="tx1"/>
              </a:solidFill>
            </a:rPr>
            <a:t>الفرق بين ثمن بيع البضاعة وتكلفتها 40000 – 50000 = (10000) يمثل خسائرتؤدي إلى تخفيض حقوق الملكية في جانب مصادر الأموال</a:t>
          </a:r>
          <a:endParaRPr lang="en-GB" sz="2000" b="0" dirty="0">
            <a:solidFill>
              <a:schemeClr val="tx1"/>
            </a:solidFill>
          </a:endParaRPr>
        </a:p>
      </dgm:t>
    </dgm:pt>
    <dgm:pt modelId="{1F76C4BB-51DE-45B8-8394-0A0F020EEC9D}" type="parTrans" cxnId="{E84F5A4A-AA4F-4930-8059-9CDD1432DC1A}">
      <dgm:prSet/>
      <dgm:spPr/>
      <dgm:t>
        <a:bodyPr/>
        <a:lstStyle/>
        <a:p>
          <a:endParaRPr lang="en-GB"/>
        </a:p>
      </dgm:t>
    </dgm:pt>
    <dgm:pt modelId="{9C11A6EE-C4EB-4FEC-8344-7CADF468BAE5}" type="sibTrans" cxnId="{E84F5A4A-AA4F-4930-8059-9CDD1432DC1A}">
      <dgm:prSet/>
      <dgm:spPr/>
      <dgm:t>
        <a:bodyPr/>
        <a:lstStyle/>
        <a:p>
          <a:endParaRPr lang="en-GB"/>
        </a:p>
      </dgm:t>
    </dgm:pt>
    <dgm:pt modelId="{904AEDEB-8149-439F-9CFC-7C473CECE20A}">
      <dgm:prSet phldrT="[Text]" custT="1"/>
      <dgm:spPr>
        <a:solidFill>
          <a:schemeClr val="accent2">
            <a:lumMod val="20000"/>
            <a:lumOff val="80000"/>
          </a:schemeClr>
        </a:solidFill>
      </dgm:spPr>
      <dgm:t>
        <a:bodyPr/>
        <a:lstStyle/>
        <a:p>
          <a:r>
            <a:rPr lang="ar-SA" sz="2000" dirty="0" smtClean="0">
              <a:solidFill>
                <a:schemeClr val="tx1"/>
              </a:solidFill>
            </a:rPr>
            <a:t>نقص رصيد البضاعة في جانب الاستخدامات بمبلغ 50 ألف ريال</a:t>
          </a:r>
          <a:endParaRPr lang="en-GB" sz="2000" dirty="0">
            <a:solidFill>
              <a:schemeClr val="tx1"/>
            </a:solidFill>
          </a:endParaRPr>
        </a:p>
      </dgm:t>
    </dgm:pt>
    <dgm:pt modelId="{82BBD5B0-471F-4E20-8370-6C8693165063}" type="parTrans" cxnId="{B8B2CD41-860C-4DB2-B93A-1F711C1CB5D5}">
      <dgm:prSet/>
      <dgm:spPr/>
      <dgm:t>
        <a:bodyPr/>
        <a:lstStyle/>
        <a:p>
          <a:endParaRPr lang="en-GB"/>
        </a:p>
      </dgm:t>
    </dgm:pt>
    <dgm:pt modelId="{59410769-4AEE-46F3-B508-5B5A35903E12}" type="sibTrans" cxnId="{B8B2CD41-860C-4DB2-B93A-1F711C1CB5D5}">
      <dgm:prSet/>
      <dgm:spPr/>
      <dgm:t>
        <a:bodyPr/>
        <a:lstStyle/>
        <a:p>
          <a:endParaRPr lang="en-GB"/>
        </a:p>
      </dgm:t>
    </dgm:pt>
    <dgm:pt modelId="{3541CC7D-EC17-4945-B19F-4EE040871B8F}">
      <dgm:prSet phldrT="[Text]" custT="1"/>
      <dgm:spPr>
        <a:solidFill>
          <a:schemeClr val="accent2">
            <a:lumMod val="20000"/>
            <a:lumOff val="80000"/>
          </a:schemeClr>
        </a:solidFill>
      </dgm:spPr>
      <dgm:t>
        <a:bodyPr/>
        <a:lstStyle/>
        <a:p>
          <a:r>
            <a:rPr lang="ar-SA" sz="2000" dirty="0" smtClean="0">
              <a:solidFill>
                <a:schemeClr val="tx1"/>
              </a:solidFill>
            </a:rPr>
            <a:t>ظهور بند جديد يعرف بالمدينين في جانب الاستخدامات بمبلغ 40 ألف ريال بقيمة البضاعة المباعة على الحساب(بالأجل)</a:t>
          </a:r>
          <a:endParaRPr lang="en-GB" sz="2000" dirty="0">
            <a:solidFill>
              <a:schemeClr val="tx1"/>
            </a:solidFill>
          </a:endParaRPr>
        </a:p>
      </dgm:t>
    </dgm:pt>
    <dgm:pt modelId="{94EB7EF2-F8AD-48CC-9095-F662C730554C}" type="parTrans" cxnId="{1E330E72-BA1E-4B59-8182-95F78541C393}">
      <dgm:prSet/>
      <dgm:spPr/>
      <dgm:t>
        <a:bodyPr/>
        <a:lstStyle/>
        <a:p>
          <a:endParaRPr lang="en-GB"/>
        </a:p>
      </dgm:t>
    </dgm:pt>
    <dgm:pt modelId="{A2151CE8-62D9-4A53-A150-A554C3900697}" type="sibTrans" cxnId="{1E330E72-BA1E-4B59-8182-95F78541C393}">
      <dgm:prSet/>
      <dgm:spPr/>
      <dgm:t>
        <a:bodyPr/>
        <a:lstStyle/>
        <a:p>
          <a:endParaRPr lang="en-GB"/>
        </a:p>
      </dgm:t>
    </dgm:pt>
    <dgm:pt modelId="{EBE6141B-EECB-406F-8CF9-5D7A7DE4EAC5}" type="pres">
      <dgm:prSet presAssocID="{E5D44F09-13C4-448D-9B12-353D09C94712}" presName="hierChild1" presStyleCnt="0">
        <dgm:presLayoutVars>
          <dgm:orgChart val="1"/>
          <dgm:chPref val="1"/>
          <dgm:dir/>
          <dgm:animOne val="branch"/>
          <dgm:animLvl val="lvl"/>
          <dgm:resizeHandles/>
        </dgm:presLayoutVars>
      </dgm:prSet>
      <dgm:spPr/>
      <dgm:t>
        <a:bodyPr/>
        <a:lstStyle/>
        <a:p>
          <a:endParaRPr lang="en-GB"/>
        </a:p>
      </dgm:t>
    </dgm:pt>
    <dgm:pt modelId="{D6CD46A3-2965-41F2-A139-6BFB0EDD3827}" type="pres">
      <dgm:prSet presAssocID="{8AA1D6ED-50C0-4FC4-B942-582428E2E097}" presName="hierRoot1" presStyleCnt="0">
        <dgm:presLayoutVars>
          <dgm:hierBranch val="init"/>
        </dgm:presLayoutVars>
      </dgm:prSet>
      <dgm:spPr/>
    </dgm:pt>
    <dgm:pt modelId="{B5262786-F85C-4D32-ADE7-B7A222368651}" type="pres">
      <dgm:prSet presAssocID="{8AA1D6ED-50C0-4FC4-B942-582428E2E097}" presName="rootComposite1" presStyleCnt="0"/>
      <dgm:spPr/>
    </dgm:pt>
    <dgm:pt modelId="{73E42993-6A8C-4DEC-947A-CE689BCB0C69}" type="pres">
      <dgm:prSet presAssocID="{8AA1D6ED-50C0-4FC4-B942-582428E2E097}" presName="rootText1" presStyleLbl="node0" presStyleIdx="0" presStyleCnt="1" custAng="0" custLinFactNeighborX="-301" custLinFactNeighborY="278">
        <dgm:presLayoutVars>
          <dgm:chPref val="3"/>
        </dgm:presLayoutVars>
      </dgm:prSet>
      <dgm:spPr/>
      <dgm:t>
        <a:bodyPr/>
        <a:lstStyle/>
        <a:p>
          <a:endParaRPr lang="en-GB"/>
        </a:p>
      </dgm:t>
    </dgm:pt>
    <dgm:pt modelId="{C2E5BC77-8AAE-442F-A03B-21F9716795C4}" type="pres">
      <dgm:prSet presAssocID="{8AA1D6ED-50C0-4FC4-B942-582428E2E097}" presName="rootConnector1" presStyleLbl="node1" presStyleIdx="0" presStyleCnt="0"/>
      <dgm:spPr/>
      <dgm:t>
        <a:bodyPr/>
        <a:lstStyle/>
        <a:p>
          <a:endParaRPr lang="en-GB"/>
        </a:p>
      </dgm:t>
    </dgm:pt>
    <dgm:pt modelId="{A5A7BC98-A96E-49B9-9D29-74EF91E81B27}" type="pres">
      <dgm:prSet presAssocID="{8AA1D6ED-50C0-4FC4-B942-582428E2E097}" presName="hierChild2" presStyleCnt="0"/>
      <dgm:spPr/>
    </dgm:pt>
    <dgm:pt modelId="{341059F2-4045-43E1-B5F4-43DDB1FC98CF}" type="pres">
      <dgm:prSet presAssocID="{1F76C4BB-51DE-45B8-8394-0A0F020EEC9D}" presName="Name37" presStyleLbl="parChTrans1D2" presStyleIdx="0" presStyleCnt="3"/>
      <dgm:spPr/>
      <dgm:t>
        <a:bodyPr/>
        <a:lstStyle/>
        <a:p>
          <a:endParaRPr lang="en-GB"/>
        </a:p>
      </dgm:t>
    </dgm:pt>
    <dgm:pt modelId="{08F72A3E-4DDB-49C8-A39A-5025CAB4BEC3}" type="pres">
      <dgm:prSet presAssocID="{FACA5C1E-AACB-4ED8-9C50-BFE553CAE440}" presName="hierRoot2" presStyleCnt="0">
        <dgm:presLayoutVars>
          <dgm:hierBranch val="init"/>
        </dgm:presLayoutVars>
      </dgm:prSet>
      <dgm:spPr/>
    </dgm:pt>
    <dgm:pt modelId="{1FB44A53-37DD-44B1-9548-C427AFB0180F}" type="pres">
      <dgm:prSet presAssocID="{FACA5C1E-AACB-4ED8-9C50-BFE553CAE440}" presName="rootComposite" presStyleCnt="0"/>
      <dgm:spPr/>
    </dgm:pt>
    <dgm:pt modelId="{CE62D83F-A450-47AF-B53A-6E8AD00EAA48}" type="pres">
      <dgm:prSet presAssocID="{FACA5C1E-AACB-4ED8-9C50-BFE553CAE440}" presName="rootText" presStyleLbl="node2" presStyleIdx="0" presStyleCnt="3" custScaleY="137213" custLinFactNeighborX="0" custLinFactNeighborY="0">
        <dgm:presLayoutVars>
          <dgm:chPref val="3"/>
        </dgm:presLayoutVars>
      </dgm:prSet>
      <dgm:spPr/>
      <dgm:t>
        <a:bodyPr/>
        <a:lstStyle/>
        <a:p>
          <a:endParaRPr lang="en-GB"/>
        </a:p>
      </dgm:t>
    </dgm:pt>
    <dgm:pt modelId="{ACDE0E0B-418B-425D-BA8D-7F47CF2E6399}" type="pres">
      <dgm:prSet presAssocID="{FACA5C1E-AACB-4ED8-9C50-BFE553CAE440}" presName="rootConnector" presStyleLbl="node2" presStyleIdx="0" presStyleCnt="3"/>
      <dgm:spPr/>
      <dgm:t>
        <a:bodyPr/>
        <a:lstStyle/>
        <a:p>
          <a:endParaRPr lang="en-GB"/>
        </a:p>
      </dgm:t>
    </dgm:pt>
    <dgm:pt modelId="{AEACD3EA-A6D9-4A9E-A9F0-D9ABFE5E873D}" type="pres">
      <dgm:prSet presAssocID="{FACA5C1E-AACB-4ED8-9C50-BFE553CAE440}" presName="hierChild4" presStyleCnt="0"/>
      <dgm:spPr/>
    </dgm:pt>
    <dgm:pt modelId="{F24B981E-3E6E-45BD-A5AE-7194E1B6F41F}" type="pres">
      <dgm:prSet presAssocID="{FACA5C1E-AACB-4ED8-9C50-BFE553CAE440}" presName="hierChild5" presStyleCnt="0"/>
      <dgm:spPr/>
    </dgm:pt>
    <dgm:pt modelId="{AC409670-32ED-4576-8295-EF50FC32B8C4}" type="pres">
      <dgm:prSet presAssocID="{82BBD5B0-471F-4E20-8370-6C8693165063}" presName="Name37" presStyleLbl="parChTrans1D2" presStyleIdx="1" presStyleCnt="3"/>
      <dgm:spPr/>
      <dgm:t>
        <a:bodyPr/>
        <a:lstStyle/>
        <a:p>
          <a:endParaRPr lang="en-GB"/>
        </a:p>
      </dgm:t>
    </dgm:pt>
    <dgm:pt modelId="{AD3EEF58-E852-418F-AC74-28FB7379E40A}" type="pres">
      <dgm:prSet presAssocID="{904AEDEB-8149-439F-9CFC-7C473CECE20A}" presName="hierRoot2" presStyleCnt="0">
        <dgm:presLayoutVars>
          <dgm:hierBranch val="init"/>
        </dgm:presLayoutVars>
      </dgm:prSet>
      <dgm:spPr/>
    </dgm:pt>
    <dgm:pt modelId="{E3C8F7D7-72A4-4F64-85D4-7CF6B0A50A65}" type="pres">
      <dgm:prSet presAssocID="{904AEDEB-8149-439F-9CFC-7C473CECE20A}" presName="rootComposite" presStyleCnt="0"/>
      <dgm:spPr/>
    </dgm:pt>
    <dgm:pt modelId="{1EB464F3-587A-4B7D-B431-303211C4D597}" type="pres">
      <dgm:prSet presAssocID="{904AEDEB-8149-439F-9CFC-7C473CECE20A}" presName="rootText" presStyleLbl="node2" presStyleIdx="1" presStyleCnt="3" custScaleY="138152" custLinFactNeighborX="0" custLinFactNeighborY="0">
        <dgm:presLayoutVars>
          <dgm:chPref val="3"/>
        </dgm:presLayoutVars>
      </dgm:prSet>
      <dgm:spPr/>
      <dgm:t>
        <a:bodyPr/>
        <a:lstStyle/>
        <a:p>
          <a:endParaRPr lang="en-GB"/>
        </a:p>
      </dgm:t>
    </dgm:pt>
    <dgm:pt modelId="{7424572B-5851-4328-8FFC-B1EA9B7450ED}" type="pres">
      <dgm:prSet presAssocID="{904AEDEB-8149-439F-9CFC-7C473CECE20A}" presName="rootConnector" presStyleLbl="node2" presStyleIdx="1" presStyleCnt="3"/>
      <dgm:spPr/>
      <dgm:t>
        <a:bodyPr/>
        <a:lstStyle/>
        <a:p>
          <a:endParaRPr lang="en-GB"/>
        </a:p>
      </dgm:t>
    </dgm:pt>
    <dgm:pt modelId="{545C8141-DE8B-4049-AE2A-3F916E55DE1D}" type="pres">
      <dgm:prSet presAssocID="{904AEDEB-8149-439F-9CFC-7C473CECE20A}" presName="hierChild4" presStyleCnt="0"/>
      <dgm:spPr/>
    </dgm:pt>
    <dgm:pt modelId="{70E13C40-AA4A-4E63-A5BC-48E1A2942EE1}" type="pres">
      <dgm:prSet presAssocID="{904AEDEB-8149-439F-9CFC-7C473CECE20A}" presName="hierChild5" presStyleCnt="0"/>
      <dgm:spPr/>
    </dgm:pt>
    <dgm:pt modelId="{4C879745-EA2D-4ECD-A062-78A944E62366}" type="pres">
      <dgm:prSet presAssocID="{94EB7EF2-F8AD-48CC-9095-F662C730554C}" presName="Name37" presStyleLbl="parChTrans1D2" presStyleIdx="2" presStyleCnt="3"/>
      <dgm:spPr/>
      <dgm:t>
        <a:bodyPr/>
        <a:lstStyle/>
        <a:p>
          <a:endParaRPr lang="en-GB"/>
        </a:p>
      </dgm:t>
    </dgm:pt>
    <dgm:pt modelId="{DEA912C8-A03E-45C0-B56C-E4A1D3FB7301}" type="pres">
      <dgm:prSet presAssocID="{3541CC7D-EC17-4945-B19F-4EE040871B8F}" presName="hierRoot2" presStyleCnt="0">
        <dgm:presLayoutVars>
          <dgm:hierBranch val="init"/>
        </dgm:presLayoutVars>
      </dgm:prSet>
      <dgm:spPr/>
    </dgm:pt>
    <dgm:pt modelId="{43A87811-EC26-45A6-85E6-6C26354E794A}" type="pres">
      <dgm:prSet presAssocID="{3541CC7D-EC17-4945-B19F-4EE040871B8F}" presName="rootComposite" presStyleCnt="0"/>
      <dgm:spPr/>
    </dgm:pt>
    <dgm:pt modelId="{549A9472-CEF8-410D-B806-EA471E1E19D3}" type="pres">
      <dgm:prSet presAssocID="{3541CC7D-EC17-4945-B19F-4EE040871B8F}" presName="rootText" presStyleLbl="node2" presStyleIdx="2" presStyleCnt="3" custScaleY="138152" custLinFactNeighborX="0" custLinFactNeighborY="0">
        <dgm:presLayoutVars>
          <dgm:chPref val="3"/>
        </dgm:presLayoutVars>
      </dgm:prSet>
      <dgm:spPr/>
      <dgm:t>
        <a:bodyPr/>
        <a:lstStyle/>
        <a:p>
          <a:endParaRPr lang="en-GB"/>
        </a:p>
      </dgm:t>
    </dgm:pt>
    <dgm:pt modelId="{F5D8F0AC-AB89-41B2-A025-8D8ADA98CA02}" type="pres">
      <dgm:prSet presAssocID="{3541CC7D-EC17-4945-B19F-4EE040871B8F}" presName="rootConnector" presStyleLbl="node2" presStyleIdx="2" presStyleCnt="3"/>
      <dgm:spPr/>
      <dgm:t>
        <a:bodyPr/>
        <a:lstStyle/>
        <a:p>
          <a:endParaRPr lang="en-GB"/>
        </a:p>
      </dgm:t>
    </dgm:pt>
    <dgm:pt modelId="{7A9ACF45-A754-4769-8510-5B416CFBDBFE}" type="pres">
      <dgm:prSet presAssocID="{3541CC7D-EC17-4945-B19F-4EE040871B8F}" presName="hierChild4" presStyleCnt="0"/>
      <dgm:spPr/>
    </dgm:pt>
    <dgm:pt modelId="{B440DB50-09C2-45A9-8238-17B1D0DE101C}" type="pres">
      <dgm:prSet presAssocID="{3541CC7D-EC17-4945-B19F-4EE040871B8F}" presName="hierChild5" presStyleCnt="0"/>
      <dgm:spPr/>
    </dgm:pt>
    <dgm:pt modelId="{B60C4072-3D3D-4D49-A6FD-3D04A1CBE534}" type="pres">
      <dgm:prSet presAssocID="{8AA1D6ED-50C0-4FC4-B942-582428E2E097}" presName="hierChild3" presStyleCnt="0"/>
      <dgm:spPr/>
    </dgm:pt>
  </dgm:ptLst>
  <dgm:cxnLst>
    <dgm:cxn modelId="{1BEA98E9-C085-45A6-A63C-C297DD793787}" type="presOf" srcId="{E5D44F09-13C4-448D-9B12-353D09C94712}" destId="{EBE6141B-EECB-406F-8CF9-5D7A7DE4EAC5}" srcOrd="0" destOrd="0" presId="urn:microsoft.com/office/officeart/2005/8/layout/orgChart1"/>
    <dgm:cxn modelId="{71738FE6-BE81-4A0B-8A75-2F5ACF357F0F}" type="presOf" srcId="{904AEDEB-8149-439F-9CFC-7C473CECE20A}" destId="{7424572B-5851-4328-8FFC-B1EA9B7450ED}" srcOrd="1" destOrd="0" presId="urn:microsoft.com/office/officeart/2005/8/layout/orgChart1"/>
    <dgm:cxn modelId="{E0841943-A32F-4345-AA92-FD7FAE6BFDAA}" type="presOf" srcId="{3541CC7D-EC17-4945-B19F-4EE040871B8F}" destId="{F5D8F0AC-AB89-41B2-A025-8D8ADA98CA02}" srcOrd="1" destOrd="0" presId="urn:microsoft.com/office/officeart/2005/8/layout/orgChart1"/>
    <dgm:cxn modelId="{13202E65-CCA4-4DFA-9A22-BBC136C4E91F}" type="presOf" srcId="{FACA5C1E-AACB-4ED8-9C50-BFE553CAE440}" destId="{ACDE0E0B-418B-425D-BA8D-7F47CF2E6399}" srcOrd="1" destOrd="0" presId="urn:microsoft.com/office/officeart/2005/8/layout/orgChart1"/>
    <dgm:cxn modelId="{2EED7C78-77A3-4D15-8CA4-C9C7C7D3D743}" type="presOf" srcId="{8AA1D6ED-50C0-4FC4-B942-582428E2E097}" destId="{C2E5BC77-8AAE-442F-A03B-21F9716795C4}" srcOrd="1" destOrd="0" presId="urn:microsoft.com/office/officeart/2005/8/layout/orgChart1"/>
    <dgm:cxn modelId="{1E330E72-BA1E-4B59-8182-95F78541C393}" srcId="{8AA1D6ED-50C0-4FC4-B942-582428E2E097}" destId="{3541CC7D-EC17-4945-B19F-4EE040871B8F}" srcOrd="2" destOrd="0" parTransId="{94EB7EF2-F8AD-48CC-9095-F662C730554C}" sibTransId="{A2151CE8-62D9-4A53-A150-A554C3900697}"/>
    <dgm:cxn modelId="{45EB4A85-B764-43F5-9EC8-D37A6097AE57}" type="presOf" srcId="{3541CC7D-EC17-4945-B19F-4EE040871B8F}" destId="{549A9472-CEF8-410D-B806-EA471E1E19D3}" srcOrd="0" destOrd="0" presId="urn:microsoft.com/office/officeart/2005/8/layout/orgChart1"/>
    <dgm:cxn modelId="{50BBA241-F082-4E44-A112-7F7DBFCBEE99}" type="presOf" srcId="{FACA5C1E-AACB-4ED8-9C50-BFE553CAE440}" destId="{CE62D83F-A450-47AF-B53A-6E8AD00EAA48}" srcOrd="0" destOrd="0" presId="urn:microsoft.com/office/officeart/2005/8/layout/orgChart1"/>
    <dgm:cxn modelId="{A484B9DC-1B85-4922-91FC-1EEAA2A67771}" type="presOf" srcId="{904AEDEB-8149-439F-9CFC-7C473CECE20A}" destId="{1EB464F3-587A-4B7D-B431-303211C4D597}" srcOrd="0" destOrd="0" presId="urn:microsoft.com/office/officeart/2005/8/layout/orgChart1"/>
    <dgm:cxn modelId="{B6E79E68-9A66-4F37-B3D1-B0CF8CDC5620}" type="presOf" srcId="{94EB7EF2-F8AD-48CC-9095-F662C730554C}" destId="{4C879745-EA2D-4ECD-A062-78A944E62366}" srcOrd="0" destOrd="0" presId="urn:microsoft.com/office/officeart/2005/8/layout/orgChart1"/>
    <dgm:cxn modelId="{B8B2CD41-860C-4DB2-B93A-1F711C1CB5D5}" srcId="{8AA1D6ED-50C0-4FC4-B942-582428E2E097}" destId="{904AEDEB-8149-439F-9CFC-7C473CECE20A}" srcOrd="1" destOrd="0" parTransId="{82BBD5B0-471F-4E20-8370-6C8693165063}" sibTransId="{59410769-4AEE-46F3-B508-5B5A35903E12}"/>
    <dgm:cxn modelId="{34F50BD0-A835-4FC8-8E55-42BB38718EE0}" srcId="{E5D44F09-13C4-448D-9B12-353D09C94712}" destId="{8AA1D6ED-50C0-4FC4-B942-582428E2E097}" srcOrd="0" destOrd="0" parTransId="{05190E6A-D2BC-4C59-B41B-6BA7A48626DE}" sibTransId="{D51DE234-53D0-4823-8172-F218996116CF}"/>
    <dgm:cxn modelId="{5A0DDE96-F84C-47B3-AAFF-5841C1D3D4D7}" type="presOf" srcId="{1F76C4BB-51DE-45B8-8394-0A0F020EEC9D}" destId="{341059F2-4045-43E1-B5F4-43DDB1FC98CF}" srcOrd="0" destOrd="0" presId="urn:microsoft.com/office/officeart/2005/8/layout/orgChart1"/>
    <dgm:cxn modelId="{B4638F86-808C-4BBE-B80E-6280D5CC6A13}" type="presOf" srcId="{82BBD5B0-471F-4E20-8370-6C8693165063}" destId="{AC409670-32ED-4576-8295-EF50FC32B8C4}" srcOrd="0" destOrd="0" presId="urn:microsoft.com/office/officeart/2005/8/layout/orgChart1"/>
    <dgm:cxn modelId="{E84F5A4A-AA4F-4930-8059-9CDD1432DC1A}" srcId="{8AA1D6ED-50C0-4FC4-B942-582428E2E097}" destId="{FACA5C1E-AACB-4ED8-9C50-BFE553CAE440}" srcOrd="0" destOrd="0" parTransId="{1F76C4BB-51DE-45B8-8394-0A0F020EEC9D}" sibTransId="{9C11A6EE-C4EB-4FEC-8344-7CADF468BAE5}"/>
    <dgm:cxn modelId="{6C58ADA4-6A45-4E1B-93AA-EA8D1E8EBA83}" type="presOf" srcId="{8AA1D6ED-50C0-4FC4-B942-582428E2E097}" destId="{73E42993-6A8C-4DEC-947A-CE689BCB0C69}" srcOrd="0" destOrd="0" presId="urn:microsoft.com/office/officeart/2005/8/layout/orgChart1"/>
    <dgm:cxn modelId="{67177E64-62B0-46F0-B887-212A8BECFF3F}" type="presParOf" srcId="{EBE6141B-EECB-406F-8CF9-5D7A7DE4EAC5}" destId="{D6CD46A3-2965-41F2-A139-6BFB0EDD3827}" srcOrd="0" destOrd="0" presId="urn:microsoft.com/office/officeart/2005/8/layout/orgChart1"/>
    <dgm:cxn modelId="{339F18A9-7574-447F-83FF-D59D06DD5475}" type="presParOf" srcId="{D6CD46A3-2965-41F2-A139-6BFB0EDD3827}" destId="{B5262786-F85C-4D32-ADE7-B7A222368651}" srcOrd="0" destOrd="0" presId="urn:microsoft.com/office/officeart/2005/8/layout/orgChart1"/>
    <dgm:cxn modelId="{CAF72A1A-C4DC-4474-B0FE-CC4D537874F3}" type="presParOf" srcId="{B5262786-F85C-4D32-ADE7-B7A222368651}" destId="{73E42993-6A8C-4DEC-947A-CE689BCB0C69}" srcOrd="0" destOrd="0" presId="urn:microsoft.com/office/officeart/2005/8/layout/orgChart1"/>
    <dgm:cxn modelId="{00B7EB6C-B474-414E-A7ED-D6ABBF5E4ABD}" type="presParOf" srcId="{B5262786-F85C-4D32-ADE7-B7A222368651}" destId="{C2E5BC77-8AAE-442F-A03B-21F9716795C4}" srcOrd="1" destOrd="0" presId="urn:microsoft.com/office/officeart/2005/8/layout/orgChart1"/>
    <dgm:cxn modelId="{A7C3A1A0-5C2F-4625-A921-7924DF91FC7D}" type="presParOf" srcId="{D6CD46A3-2965-41F2-A139-6BFB0EDD3827}" destId="{A5A7BC98-A96E-49B9-9D29-74EF91E81B27}" srcOrd="1" destOrd="0" presId="urn:microsoft.com/office/officeart/2005/8/layout/orgChart1"/>
    <dgm:cxn modelId="{3D1666B1-3231-4A71-B75D-43959AFC5314}" type="presParOf" srcId="{A5A7BC98-A96E-49B9-9D29-74EF91E81B27}" destId="{341059F2-4045-43E1-B5F4-43DDB1FC98CF}" srcOrd="0" destOrd="0" presId="urn:microsoft.com/office/officeart/2005/8/layout/orgChart1"/>
    <dgm:cxn modelId="{6C601FCF-6A99-44E2-850F-599D9D0B9FBB}" type="presParOf" srcId="{A5A7BC98-A96E-49B9-9D29-74EF91E81B27}" destId="{08F72A3E-4DDB-49C8-A39A-5025CAB4BEC3}" srcOrd="1" destOrd="0" presId="urn:microsoft.com/office/officeart/2005/8/layout/orgChart1"/>
    <dgm:cxn modelId="{98CC8348-BBA2-4787-8B8D-AD8936FE5F2F}" type="presParOf" srcId="{08F72A3E-4DDB-49C8-A39A-5025CAB4BEC3}" destId="{1FB44A53-37DD-44B1-9548-C427AFB0180F}" srcOrd="0" destOrd="0" presId="urn:microsoft.com/office/officeart/2005/8/layout/orgChart1"/>
    <dgm:cxn modelId="{01C4BCB2-8419-40E2-B3B1-CFD62D13C11C}" type="presParOf" srcId="{1FB44A53-37DD-44B1-9548-C427AFB0180F}" destId="{CE62D83F-A450-47AF-B53A-6E8AD00EAA48}" srcOrd="0" destOrd="0" presId="urn:microsoft.com/office/officeart/2005/8/layout/orgChart1"/>
    <dgm:cxn modelId="{D43B8741-C1D8-429C-BB68-6D9C3CDC6912}" type="presParOf" srcId="{1FB44A53-37DD-44B1-9548-C427AFB0180F}" destId="{ACDE0E0B-418B-425D-BA8D-7F47CF2E6399}" srcOrd="1" destOrd="0" presId="urn:microsoft.com/office/officeart/2005/8/layout/orgChart1"/>
    <dgm:cxn modelId="{9E0CC460-9B3C-497D-ADD2-2086B2368426}" type="presParOf" srcId="{08F72A3E-4DDB-49C8-A39A-5025CAB4BEC3}" destId="{AEACD3EA-A6D9-4A9E-A9F0-D9ABFE5E873D}" srcOrd="1" destOrd="0" presId="urn:microsoft.com/office/officeart/2005/8/layout/orgChart1"/>
    <dgm:cxn modelId="{572E1DBD-EBF1-4B63-B042-C8EB579FD9CE}" type="presParOf" srcId="{08F72A3E-4DDB-49C8-A39A-5025CAB4BEC3}" destId="{F24B981E-3E6E-45BD-A5AE-7194E1B6F41F}" srcOrd="2" destOrd="0" presId="urn:microsoft.com/office/officeart/2005/8/layout/orgChart1"/>
    <dgm:cxn modelId="{4CC9F72B-09C1-42CC-BD20-79F732F6639C}" type="presParOf" srcId="{A5A7BC98-A96E-49B9-9D29-74EF91E81B27}" destId="{AC409670-32ED-4576-8295-EF50FC32B8C4}" srcOrd="2" destOrd="0" presId="urn:microsoft.com/office/officeart/2005/8/layout/orgChart1"/>
    <dgm:cxn modelId="{72815CBF-8FFF-40BD-A4DF-7F4BA420FD49}" type="presParOf" srcId="{A5A7BC98-A96E-49B9-9D29-74EF91E81B27}" destId="{AD3EEF58-E852-418F-AC74-28FB7379E40A}" srcOrd="3" destOrd="0" presId="urn:microsoft.com/office/officeart/2005/8/layout/orgChart1"/>
    <dgm:cxn modelId="{59015D14-9CD6-4E1A-BF0C-5D7077224F43}" type="presParOf" srcId="{AD3EEF58-E852-418F-AC74-28FB7379E40A}" destId="{E3C8F7D7-72A4-4F64-85D4-7CF6B0A50A65}" srcOrd="0" destOrd="0" presId="urn:microsoft.com/office/officeart/2005/8/layout/orgChart1"/>
    <dgm:cxn modelId="{F7A84AC9-D4D4-4C56-B06E-2975C8473CC0}" type="presParOf" srcId="{E3C8F7D7-72A4-4F64-85D4-7CF6B0A50A65}" destId="{1EB464F3-587A-4B7D-B431-303211C4D597}" srcOrd="0" destOrd="0" presId="urn:microsoft.com/office/officeart/2005/8/layout/orgChart1"/>
    <dgm:cxn modelId="{82462489-F9CE-494D-823C-68316BAE5878}" type="presParOf" srcId="{E3C8F7D7-72A4-4F64-85D4-7CF6B0A50A65}" destId="{7424572B-5851-4328-8FFC-B1EA9B7450ED}" srcOrd="1" destOrd="0" presId="urn:microsoft.com/office/officeart/2005/8/layout/orgChart1"/>
    <dgm:cxn modelId="{3B8059FC-2883-4F3D-835F-4E3F588B708D}" type="presParOf" srcId="{AD3EEF58-E852-418F-AC74-28FB7379E40A}" destId="{545C8141-DE8B-4049-AE2A-3F916E55DE1D}" srcOrd="1" destOrd="0" presId="urn:microsoft.com/office/officeart/2005/8/layout/orgChart1"/>
    <dgm:cxn modelId="{C4970A7F-E523-4EBE-97A8-20501C2FE525}" type="presParOf" srcId="{AD3EEF58-E852-418F-AC74-28FB7379E40A}" destId="{70E13C40-AA4A-4E63-A5BC-48E1A2942EE1}" srcOrd="2" destOrd="0" presId="urn:microsoft.com/office/officeart/2005/8/layout/orgChart1"/>
    <dgm:cxn modelId="{1F87CAD6-A0CA-458A-BCE7-D53580E25F90}" type="presParOf" srcId="{A5A7BC98-A96E-49B9-9D29-74EF91E81B27}" destId="{4C879745-EA2D-4ECD-A062-78A944E62366}" srcOrd="4" destOrd="0" presId="urn:microsoft.com/office/officeart/2005/8/layout/orgChart1"/>
    <dgm:cxn modelId="{3BE9CA6B-D475-4A2C-830C-E8B9DC558F8A}" type="presParOf" srcId="{A5A7BC98-A96E-49B9-9D29-74EF91E81B27}" destId="{DEA912C8-A03E-45C0-B56C-E4A1D3FB7301}" srcOrd="5" destOrd="0" presId="urn:microsoft.com/office/officeart/2005/8/layout/orgChart1"/>
    <dgm:cxn modelId="{0AE8181D-8BD2-4E44-98D8-57E712E942C1}" type="presParOf" srcId="{DEA912C8-A03E-45C0-B56C-E4A1D3FB7301}" destId="{43A87811-EC26-45A6-85E6-6C26354E794A}" srcOrd="0" destOrd="0" presId="urn:microsoft.com/office/officeart/2005/8/layout/orgChart1"/>
    <dgm:cxn modelId="{3832C1F3-C5C0-4F6C-A97E-38BF114BB3EE}" type="presParOf" srcId="{43A87811-EC26-45A6-85E6-6C26354E794A}" destId="{549A9472-CEF8-410D-B806-EA471E1E19D3}" srcOrd="0" destOrd="0" presId="urn:microsoft.com/office/officeart/2005/8/layout/orgChart1"/>
    <dgm:cxn modelId="{563EF2B2-7306-439E-8F55-18C442A5D226}" type="presParOf" srcId="{43A87811-EC26-45A6-85E6-6C26354E794A}" destId="{F5D8F0AC-AB89-41B2-A025-8D8ADA98CA02}" srcOrd="1" destOrd="0" presId="urn:microsoft.com/office/officeart/2005/8/layout/orgChart1"/>
    <dgm:cxn modelId="{3E4A0222-7BB2-4578-A752-B374843A8405}" type="presParOf" srcId="{DEA912C8-A03E-45C0-B56C-E4A1D3FB7301}" destId="{7A9ACF45-A754-4769-8510-5B416CFBDBFE}" srcOrd="1" destOrd="0" presId="urn:microsoft.com/office/officeart/2005/8/layout/orgChart1"/>
    <dgm:cxn modelId="{9E78A59A-4DEB-4A7C-A102-5C273FCBC729}" type="presParOf" srcId="{DEA912C8-A03E-45C0-B56C-E4A1D3FB7301}" destId="{B440DB50-09C2-45A9-8238-17B1D0DE101C}" srcOrd="2" destOrd="0" presId="urn:microsoft.com/office/officeart/2005/8/layout/orgChart1"/>
    <dgm:cxn modelId="{F45AAC74-4DC1-4E0A-A392-B2CE8C7AE664}" type="presParOf" srcId="{D6CD46A3-2965-41F2-A139-6BFB0EDD3827}" destId="{B60C4072-3D3D-4D49-A6FD-3D04A1CBE534}" srcOrd="2" destOrd="0" presId="urn:microsoft.com/office/officeart/2005/8/layout/orgChart1"/>
  </dgm:cxnLst>
  <dgm:bg>
    <a:solidFill>
      <a:srgbClr val="00B0F0"/>
    </a:solid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5D44F09-13C4-448D-9B12-353D09C94712}"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8AA1D6ED-50C0-4FC4-B942-582428E2E097}">
      <dgm:prSet phldrT="[Text]" custT="1"/>
      <dgm:spPr>
        <a:solidFill>
          <a:srgbClr val="FF0000"/>
        </a:solidFill>
      </dgm:spPr>
      <dgm:t>
        <a:bodyPr/>
        <a:lstStyle/>
        <a:p>
          <a:r>
            <a:rPr lang="ar-SA" sz="2400" b="1" dirty="0" smtClean="0"/>
            <a:t>أثر العملية على معادلة الميزانية</a:t>
          </a:r>
          <a:endParaRPr lang="en-GB" sz="2400" b="1" dirty="0"/>
        </a:p>
      </dgm:t>
    </dgm:pt>
    <dgm:pt modelId="{05190E6A-D2BC-4C59-B41B-6BA7A48626DE}" type="parTrans" cxnId="{34F50BD0-A835-4FC8-8E55-42BB38718EE0}">
      <dgm:prSet/>
      <dgm:spPr/>
      <dgm:t>
        <a:bodyPr/>
        <a:lstStyle/>
        <a:p>
          <a:endParaRPr lang="en-GB"/>
        </a:p>
      </dgm:t>
    </dgm:pt>
    <dgm:pt modelId="{D51DE234-53D0-4823-8172-F218996116CF}" type="sibTrans" cxnId="{34F50BD0-A835-4FC8-8E55-42BB38718EE0}">
      <dgm:prSet/>
      <dgm:spPr/>
      <dgm:t>
        <a:bodyPr/>
        <a:lstStyle/>
        <a:p>
          <a:endParaRPr lang="en-GB"/>
        </a:p>
      </dgm:t>
    </dgm:pt>
    <dgm:pt modelId="{FACA5C1E-AACB-4ED8-9C50-BFE553CAE440}">
      <dgm:prSet phldrT="[Text]" custT="1"/>
      <dgm:spPr>
        <a:solidFill>
          <a:schemeClr val="accent2">
            <a:lumMod val="20000"/>
            <a:lumOff val="80000"/>
          </a:schemeClr>
        </a:solidFill>
      </dgm:spPr>
      <dgm:t>
        <a:bodyPr/>
        <a:lstStyle/>
        <a:p>
          <a:r>
            <a:rPr lang="ar-SA" sz="1800" dirty="0" smtClean="0">
              <a:solidFill>
                <a:schemeClr val="tx1"/>
              </a:solidFill>
            </a:rPr>
            <a:t>تخفيض رصيد حساب الدائنين (شركة الأمل) في جانب مصادر الأموال بمبلغ 10000 ريال</a:t>
          </a:r>
          <a:endParaRPr lang="en-GB" sz="1800" dirty="0">
            <a:solidFill>
              <a:schemeClr val="tx1"/>
            </a:solidFill>
          </a:endParaRPr>
        </a:p>
      </dgm:t>
    </dgm:pt>
    <dgm:pt modelId="{1F76C4BB-51DE-45B8-8394-0A0F020EEC9D}" type="parTrans" cxnId="{E84F5A4A-AA4F-4930-8059-9CDD1432DC1A}">
      <dgm:prSet/>
      <dgm:spPr/>
      <dgm:t>
        <a:bodyPr/>
        <a:lstStyle/>
        <a:p>
          <a:endParaRPr lang="en-GB"/>
        </a:p>
      </dgm:t>
    </dgm:pt>
    <dgm:pt modelId="{9C11A6EE-C4EB-4FEC-8344-7CADF468BAE5}" type="sibTrans" cxnId="{E84F5A4A-AA4F-4930-8059-9CDD1432DC1A}">
      <dgm:prSet/>
      <dgm:spPr/>
      <dgm:t>
        <a:bodyPr/>
        <a:lstStyle/>
        <a:p>
          <a:endParaRPr lang="en-GB"/>
        </a:p>
      </dgm:t>
    </dgm:pt>
    <dgm:pt modelId="{3541CC7D-EC17-4945-B19F-4EE040871B8F}">
      <dgm:prSet phldrT="[Text]" custT="1"/>
      <dgm:spPr>
        <a:solidFill>
          <a:schemeClr val="accent2">
            <a:lumMod val="20000"/>
            <a:lumOff val="80000"/>
          </a:schemeClr>
        </a:solidFill>
      </dgm:spPr>
      <dgm:t>
        <a:bodyPr/>
        <a:lstStyle/>
        <a:p>
          <a:r>
            <a:rPr lang="ar-SA" sz="2000" dirty="0" smtClean="0">
              <a:solidFill>
                <a:schemeClr val="tx1"/>
              </a:solidFill>
            </a:rPr>
            <a:t>تخفيض رصيد حساب البنك في جـانب الاستخدامـــات بمبلغ 10000 ريال</a:t>
          </a:r>
          <a:endParaRPr lang="en-GB" sz="2000" dirty="0">
            <a:solidFill>
              <a:schemeClr val="tx1"/>
            </a:solidFill>
          </a:endParaRPr>
        </a:p>
      </dgm:t>
    </dgm:pt>
    <dgm:pt modelId="{94EB7EF2-F8AD-48CC-9095-F662C730554C}" type="parTrans" cxnId="{1E330E72-BA1E-4B59-8182-95F78541C393}">
      <dgm:prSet/>
      <dgm:spPr/>
      <dgm:t>
        <a:bodyPr/>
        <a:lstStyle/>
        <a:p>
          <a:endParaRPr lang="en-GB"/>
        </a:p>
      </dgm:t>
    </dgm:pt>
    <dgm:pt modelId="{A2151CE8-62D9-4A53-A150-A554C3900697}" type="sibTrans" cxnId="{1E330E72-BA1E-4B59-8182-95F78541C393}">
      <dgm:prSet/>
      <dgm:spPr/>
      <dgm:t>
        <a:bodyPr/>
        <a:lstStyle/>
        <a:p>
          <a:endParaRPr lang="en-GB"/>
        </a:p>
      </dgm:t>
    </dgm:pt>
    <dgm:pt modelId="{EBE6141B-EECB-406F-8CF9-5D7A7DE4EAC5}" type="pres">
      <dgm:prSet presAssocID="{E5D44F09-13C4-448D-9B12-353D09C94712}" presName="hierChild1" presStyleCnt="0">
        <dgm:presLayoutVars>
          <dgm:orgChart val="1"/>
          <dgm:chPref val="1"/>
          <dgm:dir/>
          <dgm:animOne val="branch"/>
          <dgm:animLvl val="lvl"/>
          <dgm:resizeHandles/>
        </dgm:presLayoutVars>
      </dgm:prSet>
      <dgm:spPr/>
      <dgm:t>
        <a:bodyPr/>
        <a:lstStyle/>
        <a:p>
          <a:endParaRPr lang="en-GB"/>
        </a:p>
      </dgm:t>
    </dgm:pt>
    <dgm:pt modelId="{D6CD46A3-2965-41F2-A139-6BFB0EDD3827}" type="pres">
      <dgm:prSet presAssocID="{8AA1D6ED-50C0-4FC4-B942-582428E2E097}" presName="hierRoot1" presStyleCnt="0">
        <dgm:presLayoutVars>
          <dgm:hierBranch val="init"/>
        </dgm:presLayoutVars>
      </dgm:prSet>
      <dgm:spPr/>
    </dgm:pt>
    <dgm:pt modelId="{B5262786-F85C-4D32-ADE7-B7A222368651}" type="pres">
      <dgm:prSet presAssocID="{8AA1D6ED-50C0-4FC4-B942-582428E2E097}" presName="rootComposite1" presStyleCnt="0"/>
      <dgm:spPr/>
    </dgm:pt>
    <dgm:pt modelId="{73E42993-6A8C-4DEC-947A-CE689BCB0C69}" type="pres">
      <dgm:prSet presAssocID="{8AA1D6ED-50C0-4FC4-B942-582428E2E097}" presName="rootText1" presStyleLbl="node0" presStyleIdx="0" presStyleCnt="1" custAng="0" custScaleX="89561" custScaleY="80113" custLinFactNeighborX="-301" custLinFactNeighborY="278">
        <dgm:presLayoutVars>
          <dgm:chPref val="3"/>
        </dgm:presLayoutVars>
      </dgm:prSet>
      <dgm:spPr/>
      <dgm:t>
        <a:bodyPr/>
        <a:lstStyle/>
        <a:p>
          <a:endParaRPr lang="en-GB"/>
        </a:p>
      </dgm:t>
    </dgm:pt>
    <dgm:pt modelId="{C2E5BC77-8AAE-442F-A03B-21F9716795C4}" type="pres">
      <dgm:prSet presAssocID="{8AA1D6ED-50C0-4FC4-B942-582428E2E097}" presName="rootConnector1" presStyleLbl="node1" presStyleIdx="0" presStyleCnt="0"/>
      <dgm:spPr/>
      <dgm:t>
        <a:bodyPr/>
        <a:lstStyle/>
        <a:p>
          <a:endParaRPr lang="en-GB"/>
        </a:p>
      </dgm:t>
    </dgm:pt>
    <dgm:pt modelId="{A5A7BC98-A96E-49B9-9D29-74EF91E81B27}" type="pres">
      <dgm:prSet presAssocID="{8AA1D6ED-50C0-4FC4-B942-582428E2E097}" presName="hierChild2" presStyleCnt="0"/>
      <dgm:spPr/>
    </dgm:pt>
    <dgm:pt modelId="{341059F2-4045-43E1-B5F4-43DDB1FC98CF}" type="pres">
      <dgm:prSet presAssocID="{1F76C4BB-51DE-45B8-8394-0A0F020EEC9D}" presName="Name37" presStyleLbl="parChTrans1D2" presStyleIdx="0" presStyleCnt="2"/>
      <dgm:spPr/>
      <dgm:t>
        <a:bodyPr/>
        <a:lstStyle/>
        <a:p>
          <a:endParaRPr lang="en-GB"/>
        </a:p>
      </dgm:t>
    </dgm:pt>
    <dgm:pt modelId="{08F72A3E-4DDB-49C8-A39A-5025CAB4BEC3}" type="pres">
      <dgm:prSet presAssocID="{FACA5C1E-AACB-4ED8-9C50-BFE553CAE440}" presName="hierRoot2" presStyleCnt="0">
        <dgm:presLayoutVars>
          <dgm:hierBranch val="init"/>
        </dgm:presLayoutVars>
      </dgm:prSet>
      <dgm:spPr/>
    </dgm:pt>
    <dgm:pt modelId="{1FB44A53-37DD-44B1-9548-C427AFB0180F}" type="pres">
      <dgm:prSet presAssocID="{FACA5C1E-AACB-4ED8-9C50-BFE553CAE440}" presName="rootComposite" presStyleCnt="0"/>
      <dgm:spPr/>
    </dgm:pt>
    <dgm:pt modelId="{CE62D83F-A450-47AF-B53A-6E8AD00EAA48}" type="pres">
      <dgm:prSet presAssocID="{FACA5C1E-AACB-4ED8-9C50-BFE553CAE440}" presName="rootText" presStyleLbl="node2" presStyleIdx="0" presStyleCnt="2" custScaleX="72931" custScaleY="92340" custLinFactNeighborX="4529" custLinFactNeighborY="649">
        <dgm:presLayoutVars>
          <dgm:chPref val="3"/>
        </dgm:presLayoutVars>
      </dgm:prSet>
      <dgm:spPr/>
      <dgm:t>
        <a:bodyPr/>
        <a:lstStyle/>
        <a:p>
          <a:endParaRPr lang="en-GB"/>
        </a:p>
      </dgm:t>
    </dgm:pt>
    <dgm:pt modelId="{ACDE0E0B-418B-425D-BA8D-7F47CF2E6399}" type="pres">
      <dgm:prSet presAssocID="{FACA5C1E-AACB-4ED8-9C50-BFE553CAE440}" presName="rootConnector" presStyleLbl="node2" presStyleIdx="0" presStyleCnt="2"/>
      <dgm:spPr/>
      <dgm:t>
        <a:bodyPr/>
        <a:lstStyle/>
        <a:p>
          <a:endParaRPr lang="en-GB"/>
        </a:p>
      </dgm:t>
    </dgm:pt>
    <dgm:pt modelId="{AEACD3EA-A6D9-4A9E-A9F0-D9ABFE5E873D}" type="pres">
      <dgm:prSet presAssocID="{FACA5C1E-AACB-4ED8-9C50-BFE553CAE440}" presName="hierChild4" presStyleCnt="0"/>
      <dgm:spPr/>
    </dgm:pt>
    <dgm:pt modelId="{F24B981E-3E6E-45BD-A5AE-7194E1B6F41F}" type="pres">
      <dgm:prSet presAssocID="{FACA5C1E-AACB-4ED8-9C50-BFE553CAE440}" presName="hierChild5" presStyleCnt="0"/>
      <dgm:spPr/>
    </dgm:pt>
    <dgm:pt modelId="{4C879745-EA2D-4ECD-A062-78A944E62366}" type="pres">
      <dgm:prSet presAssocID="{94EB7EF2-F8AD-48CC-9095-F662C730554C}" presName="Name37" presStyleLbl="parChTrans1D2" presStyleIdx="1" presStyleCnt="2"/>
      <dgm:spPr/>
      <dgm:t>
        <a:bodyPr/>
        <a:lstStyle/>
        <a:p>
          <a:endParaRPr lang="en-GB"/>
        </a:p>
      </dgm:t>
    </dgm:pt>
    <dgm:pt modelId="{DEA912C8-A03E-45C0-B56C-E4A1D3FB7301}" type="pres">
      <dgm:prSet presAssocID="{3541CC7D-EC17-4945-B19F-4EE040871B8F}" presName="hierRoot2" presStyleCnt="0">
        <dgm:presLayoutVars>
          <dgm:hierBranch val="init"/>
        </dgm:presLayoutVars>
      </dgm:prSet>
      <dgm:spPr/>
    </dgm:pt>
    <dgm:pt modelId="{43A87811-EC26-45A6-85E6-6C26354E794A}" type="pres">
      <dgm:prSet presAssocID="{3541CC7D-EC17-4945-B19F-4EE040871B8F}" presName="rootComposite" presStyleCnt="0"/>
      <dgm:spPr/>
    </dgm:pt>
    <dgm:pt modelId="{549A9472-CEF8-410D-B806-EA471E1E19D3}" type="pres">
      <dgm:prSet presAssocID="{3541CC7D-EC17-4945-B19F-4EE040871B8F}" presName="rootText" presStyleLbl="node2" presStyleIdx="1" presStyleCnt="2" custScaleX="74903" custScaleY="89846" custLinFactNeighborX="-569" custLinFactNeighborY="1015">
        <dgm:presLayoutVars>
          <dgm:chPref val="3"/>
        </dgm:presLayoutVars>
      </dgm:prSet>
      <dgm:spPr/>
      <dgm:t>
        <a:bodyPr/>
        <a:lstStyle/>
        <a:p>
          <a:endParaRPr lang="en-GB"/>
        </a:p>
      </dgm:t>
    </dgm:pt>
    <dgm:pt modelId="{F5D8F0AC-AB89-41B2-A025-8D8ADA98CA02}" type="pres">
      <dgm:prSet presAssocID="{3541CC7D-EC17-4945-B19F-4EE040871B8F}" presName="rootConnector" presStyleLbl="node2" presStyleIdx="1" presStyleCnt="2"/>
      <dgm:spPr/>
      <dgm:t>
        <a:bodyPr/>
        <a:lstStyle/>
        <a:p>
          <a:endParaRPr lang="en-GB"/>
        </a:p>
      </dgm:t>
    </dgm:pt>
    <dgm:pt modelId="{7A9ACF45-A754-4769-8510-5B416CFBDBFE}" type="pres">
      <dgm:prSet presAssocID="{3541CC7D-EC17-4945-B19F-4EE040871B8F}" presName="hierChild4" presStyleCnt="0"/>
      <dgm:spPr/>
    </dgm:pt>
    <dgm:pt modelId="{B440DB50-09C2-45A9-8238-17B1D0DE101C}" type="pres">
      <dgm:prSet presAssocID="{3541CC7D-EC17-4945-B19F-4EE040871B8F}" presName="hierChild5" presStyleCnt="0"/>
      <dgm:spPr/>
    </dgm:pt>
    <dgm:pt modelId="{B60C4072-3D3D-4D49-A6FD-3D04A1CBE534}" type="pres">
      <dgm:prSet presAssocID="{8AA1D6ED-50C0-4FC4-B942-582428E2E097}" presName="hierChild3" presStyleCnt="0"/>
      <dgm:spPr/>
    </dgm:pt>
  </dgm:ptLst>
  <dgm:cxnLst>
    <dgm:cxn modelId="{E82B4C7F-F802-4FEB-AEBB-28B3A7CE01AA}" type="presOf" srcId="{8AA1D6ED-50C0-4FC4-B942-582428E2E097}" destId="{73E42993-6A8C-4DEC-947A-CE689BCB0C69}" srcOrd="0" destOrd="0" presId="urn:microsoft.com/office/officeart/2005/8/layout/orgChart1"/>
    <dgm:cxn modelId="{1E330E72-BA1E-4B59-8182-95F78541C393}" srcId="{8AA1D6ED-50C0-4FC4-B942-582428E2E097}" destId="{3541CC7D-EC17-4945-B19F-4EE040871B8F}" srcOrd="1" destOrd="0" parTransId="{94EB7EF2-F8AD-48CC-9095-F662C730554C}" sibTransId="{A2151CE8-62D9-4A53-A150-A554C3900697}"/>
    <dgm:cxn modelId="{D0B6E113-D01A-4E9E-A746-7AA6EB4FBC6F}" type="presOf" srcId="{94EB7EF2-F8AD-48CC-9095-F662C730554C}" destId="{4C879745-EA2D-4ECD-A062-78A944E62366}" srcOrd="0" destOrd="0" presId="urn:microsoft.com/office/officeart/2005/8/layout/orgChart1"/>
    <dgm:cxn modelId="{D2B00C35-4BCC-4935-A0C5-2B0734B953B3}" type="presOf" srcId="{1F76C4BB-51DE-45B8-8394-0A0F020EEC9D}" destId="{341059F2-4045-43E1-B5F4-43DDB1FC98CF}" srcOrd="0" destOrd="0" presId="urn:microsoft.com/office/officeart/2005/8/layout/orgChart1"/>
    <dgm:cxn modelId="{E3186B60-3DDE-4484-8997-0E07D9C3E7F6}" type="presOf" srcId="{3541CC7D-EC17-4945-B19F-4EE040871B8F}" destId="{F5D8F0AC-AB89-41B2-A025-8D8ADA98CA02}" srcOrd="1" destOrd="0" presId="urn:microsoft.com/office/officeart/2005/8/layout/orgChart1"/>
    <dgm:cxn modelId="{34F50BD0-A835-4FC8-8E55-42BB38718EE0}" srcId="{E5D44F09-13C4-448D-9B12-353D09C94712}" destId="{8AA1D6ED-50C0-4FC4-B942-582428E2E097}" srcOrd="0" destOrd="0" parTransId="{05190E6A-D2BC-4C59-B41B-6BA7A48626DE}" sibTransId="{D51DE234-53D0-4823-8172-F218996116CF}"/>
    <dgm:cxn modelId="{D57D1849-69B5-4E10-A0AB-9F2B560E263B}" type="presOf" srcId="{8AA1D6ED-50C0-4FC4-B942-582428E2E097}" destId="{C2E5BC77-8AAE-442F-A03B-21F9716795C4}" srcOrd="1" destOrd="0" presId="urn:microsoft.com/office/officeart/2005/8/layout/orgChart1"/>
    <dgm:cxn modelId="{2ADBB38F-7629-404C-8A3D-E3A78DA51280}" type="presOf" srcId="{FACA5C1E-AACB-4ED8-9C50-BFE553CAE440}" destId="{CE62D83F-A450-47AF-B53A-6E8AD00EAA48}" srcOrd="0" destOrd="0" presId="urn:microsoft.com/office/officeart/2005/8/layout/orgChart1"/>
    <dgm:cxn modelId="{B2BC2F5C-7213-42ED-8BDA-08AE2198696E}" type="presOf" srcId="{3541CC7D-EC17-4945-B19F-4EE040871B8F}" destId="{549A9472-CEF8-410D-B806-EA471E1E19D3}" srcOrd="0" destOrd="0" presId="urn:microsoft.com/office/officeart/2005/8/layout/orgChart1"/>
    <dgm:cxn modelId="{AF370506-81A4-4CAF-8A1F-108A749BCA41}" type="presOf" srcId="{FACA5C1E-AACB-4ED8-9C50-BFE553CAE440}" destId="{ACDE0E0B-418B-425D-BA8D-7F47CF2E6399}" srcOrd="1" destOrd="0" presId="urn:microsoft.com/office/officeart/2005/8/layout/orgChart1"/>
    <dgm:cxn modelId="{0576292E-B0D9-4811-BF54-D2C53F06AE09}" type="presOf" srcId="{E5D44F09-13C4-448D-9B12-353D09C94712}" destId="{EBE6141B-EECB-406F-8CF9-5D7A7DE4EAC5}" srcOrd="0" destOrd="0" presId="urn:microsoft.com/office/officeart/2005/8/layout/orgChart1"/>
    <dgm:cxn modelId="{E84F5A4A-AA4F-4930-8059-9CDD1432DC1A}" srcId="{8AA1D6ED-50C0-4FC4-B942-582428E2E097}" destId="{FACA5C1E-AACB-4ED8-9C50-BFE553CAE440}" srcOrd="0" destOrd="0" parTransId="{1F76C4BB-51DE-45B8-8394-0A0F020EEC9D}" sibTransId="{9C11A6EE-C4EB-4FEC-8344-7CADF468BAE5}"/>
    <dgm:cxn modelId="{D8957AE3-3011-4E84-B8B8-00931E64094F}" type="presParOf" srcId="{EBE6141B-EECB-406F-8CF9-5D7A7DE4EAC5}" destId="{D6CD46A3-2965-41F2-A139-6BFB0EDD3827}" srcOrd="0" destOrd="0" presId="urn:microsoft.com/office/officeart/2005/8/layout/orgChart1"/>
    <dgm:cxn modelId="{211AD77F-A8AF-4B95-94A7-B2FA8559EBF9}" type="presParOf" srcId="{D6CD46A3-2965-41F2-A139-6BFB0EDD3827}" destId="{B5262786-F85C-4D32-ADE7-B7A222368651}" srcOrd="0" destOrd="0" presId="urn:microsoft.com/office/officeart/2005/8/layout/orgChart1"/>
    <dgm:cxn modelId="{7EDEAC35-BAF8-4BB7-9DB1-C06666E2B6F6}" type="presParOf" srcId="{B5262786-F85C-4D32-ADE7-B7A222368651}" destId="{73E42993-6A8C-4DEC-947A-CE689BCB0C69}" srcOrd="0" destOrd="0" presId="urn:microsoft.com/office/officeart/2005/8/layout/orgChart1"/>
    <dgm:cxn modelId="{77FEF4AD-A432-433B-91FA-73C5E5D26BB4}" type="presParOf" srcId="{B5262786-F85C-4D32-ADE7-B7A222368651}" destId="{C2E5BC77-8AAE-442F-A03B-21F9716795C4}" srcOrd="1" destOrd="0" presId="urn:microsoft.com/office/officeart/2005/8/layout/orgChart1"/>
    <dgm:cxn modelId="{FE823230-9B7D-48B2-A89C-B71EE42F5090}" type="presParOf" srcId="{D6CD46A3-2965-41F2-A139-6BFB0EDD3827}" destId="{A5A7BC98-A96E-49B9-9D29-74EF91E81B27}" srcOrd="1" destOrd="0" presId="urn:microsoft.com/office/officeart/2005/8/layout/orgChart1"/>
    <dgm:cxn modelId="{2939F997-91EF-4D5F-8445-6AEFE6A69A30}" type="presParOf" srcId="{A5A7BC98-A96E-49B9-9D29-74EF91E81B27}" destId="{341059F2-4045-43E1-B5F4-43DDB1FC98CF}" srcOrd="0" destOrd="0" presId="urn:microsoft.com/office/officeart/2005/8/layout/orgChart1"/>
    <dgm:cxn modelId="{A9AFDC41-4B9B-4140-B829-5A61A701D31E}" type="presParOf" srcId="{A5A7BC98-A96E-49B9-9D29-74EF91E81B27}" destId="{08F72A3E-4DDB-49C8-A39A-5025CAB4BEC3}" srcOrd="1" destOrd="0" presId="urn:microsoft.com/office/officeart/2005/8/layout/orgChart1"/>
    <dgm:cxn modelId="{273C5D5C-1613-4F05-8E95-9A0CE3930D24}" type="presParOf" srcId="{08F72A3E-4DDB-49C8-A39A-5025CAB4BEC3}" destId="{1FB44A53-37DD-44B1-9548-C427AFB0180F}" srcOrd="0" destOrd="0" presId="urn:microsoft.com/office/officeart/2005/8/layout/orgChart1"/>
    <dgm:cxn modelId="{B70FB610-0BA3-45F8-B294-856FA6B94E7F}" type="presParOf" srcId="{1FB44A53-37DD-44B1-9548-C427AFB0180F}" destId="{CE62D83F-A450-47AF-B53A-6E8AD00EAA48}" srcOrd="0" destOrd="0" presId="urn:microsoft.com/office/officeart/2005/8/layout/orgChart1"/>
    <dgm:cxn modelId="{F34A2FF3-92BA-402A-99C0-D61E1B2E71D9}" type="presParOf" srcId="{1FB44A53-37DD-44B1-9548-C427AFB0180F}" destId="{ACDE0E0B-418B-425D-BA8D-7F47CF2E6399}" srcOrd="1" destOrd="0" presId="urn:microsoft.com/office/officeart/2005/8/layout/orgChart1"/>
    <dgm:cxn modelId="{793943DD-61D4-40B4-A4C6-0C6186FCCCFB}" type="presParOf" srcId="{08F72A3E-4DDB-49C8-A39A-5025CAB4BEC3}" destId="{AEACD3EA-A6D9-4A9E-A9F0-D9ABFE5E873D}" srcOrd="1" destOrd="0" presId="urn:microsoft.com/office/officeart/2005/8/layout/orgChart1"/>
    <dgm:cxn modelId="{C776A958-9B86-4CC2-889E-84386299CF90}" type="presParOf" srcId="{08F72A3E-4DDB-49C8-A39A-5025CAB4BEC3}" destId="{F24B981E-3E6E-45BD-A5AE-7194E1B6F41F}" srcOrd="2" destOrd="0" presId="urn:microsoft.com/office/officeart/2005/8/layout/orgChart1"/>
    <dgm:cxn modelId="{CCA3E794-E42E-456A-AB86-81CFCA52B8A0}" type="presParOf" srcId="{A5A7BC98-A96E-49B9-9D29-74EF91E81B27}" destId="{4C879745-EA2D-4ECD-A062-78A944E62366}" srcOrd="2" destOrd="0" presId="urn:microsoft.com/office/officeart/2005/8/layout/orgChart1"/>
    <dgm:cxn modelId="{DF01A68A-828C-479F-865D-99B8E1A31D0A}" type="presParOf" srcId="{A5A7BC98-A96E-49B9-9D29-74EF91E81B27}" destId="{DEA912C8-A03E-45C0-B56C-E4A1D3FB7301}" srcOrd="3" destOrd="0" presId="urn:microsoft.com/office/officeart/2005/8/layout/orgChart1"/>
    <dgm:cxn modelId="{71AD1C23-F57F-4D21-9781-7640FE1129A5}" type="presParOf" srcId="{DEA912C8-A03E-45C0-B56C-E4A1D3FB7301}" destId="{43A87811-EC26-45A6-85E6-6C26354E794A}" srcOrd="0" destOrd="0" presId="urn:microsoft.com/office/officeart/2005/8/layout/orgChart1"/>
    <dgm:cxn modelId="{82D4120B-AC40-4D8C-8391-15957CC7CA60}" type="presParOf" srcId="{43A87811-EC26-45A6-85E6-6C26354E794A}" destId="{549A9472-CEF8-410D-B806-EA471E1E19D3}" srcOrd="0" destOrd="0" presId="urn:microsoft.com/office/officeart/2005/8/layout/orgChart1"/>
    <dgm:cxn modelId="{9E4B5E0E-9BEB-4DBD-86E5-0077BC9BB32C}" type="presParOf" srcId="{43A87811-EC26-45A6-85E6-6C26354E794A}" destId="{F5D8F0AC-AB89-41B2-A025-8D8ADA98CA02}" srcOrd="1" destOrd="0" presId="urn:microsoft.com/office/officeart/2005/8/layout/orgChart1"/>
    <dgm:cxn modelId="{109213A9-6498-4DF8-B985-9B3347284C68}" type="presParOf" srcId="{DEA912C8-A03E-45C0-B56C-E4A1D3FB7301}" destId="{7A9ACF45-A754-4769-8510-5B416CFBDBFE}" srcOrd="1" destOrd="0" presId="urn:microsoft.com/office/officeart/2005/8/layout/orgChart1"/>
    <dgm:cxn modelId="{4A082648-FD77-43FE-A0C8-726095515892}" type="presParOf" srcId="{DEA912C8-A03E-45C0-B56C-E4A1D3FB7301}" destId="{B440DB50-09C2-45A9-8238-17B1D0DE101C}" srcOrd="2" destOrd="0" presId="urn:microsoft.com/office/officeart/2005/8/layout/orgChart1"/>
    <dgm:cxn modelId="{123F0E6F-8CD3-4794-AA0B-AD59C8DB87E4}" type="presParOf" srcId="{D6CD46A3-2965-41F2-A139-6BFB0EDD3827}" destId="{B60C4072-3D3D-4D49-A6FD-3D04A1CBE534}" srcOrd="2" destOrd="0" presId="urn:microsoft.com/office/officeart/2005/8/layout/orgChart1"/>
  </dgm:cxnLst>
  <dgm:bg>
    <a:solidFill>
      <a:srgbClr val="FFC000"/>
    </a:solid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5D44F09-13C4-448D-9B12-353D09C94712}"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8AA1D6ED-50C0-4FC4-B942-582428E2E097}">
      <dgm:prSet phldrT="[Text]" custT="1"/>
      <dgm:spPr>
        <a:solidFill>
          <a:srgbClr val="FF0000"/>
        </a:solidFill>
      </dgm:spPr>
      <dgm:t>
        <a:bodyPr/>
        <a:lstStyle/>
        <a:p>
          <a:r>
            <a:rPr lang="ar-SA" sz="2400" b="1" dirty="0" smtClean="0"/>
            <a:t>أثر العملية على معادلة الميزانية</a:t>
          </a:r>
          <a:endParaRPr lang="en-GB" sz="2400" b="1" dirty="0"/>
        </a:p>
      </dgm:t>
    </dgm:pt>
    <dgm:pt modelId="{05190E6A-D2BC-4C59-B41B-6BA7A48626DE}" type="parTrans" cxnId="{34F50BD0-A835-4FC8-8E55-42BB38718EE0}">
      <dgm:prSet/>
      <dgm:spPr/>
      <dgm:t>
        <a:bodyPr/>
        <a:lstStyle/>
        <a:p>
          <a:endParaRPr lang="en-GB"/>
        </a:p>
      </dgm:t>
    </dgm:pt>
    <dgm:pt modelId="{D51DE234-53D0-4823-8172-F218996116CF}" type="sibTrans" cxnId="{34F50BD0-A835-4FC8-8E55-42BB38718EE0}">
      <dgm:prSet/>
      <dgm:spPr/>
      <dgm:t>
        <a:bodyPr/>
        <a:lstStyle/>
        <a:p>
          <a:endParaRPr lang="en-GB"/>
        </a:p>
      </dgm:t>
    </dgm:pt>
    <dgm:pt modelId="{FACA5C1E-AACB-4ED8-9C50-BFE553CAE440}">
      <dgm:prSet phldrT="[Text]" custT="1"/>
      <dgm:spPr>
        <a:solidFill>
          <a:schemeClr val="accent2">
            <a:lumMod val="20000"/>
            <a:lumOff val="80000"/>
          </a:schemeClr>
        </a:solidFill>
      </dgm:spPr>
      <dgm:t>
        <a:bodyPr/>
        <a:lstStyle/>
        <a:p>
          <a:r>
            <a:rPr lang="ar-SA" sz="2000" dirty="0" smtClean="0">
              <a:solidFill>
                <a:schemeClr val="tx1"/>
              </a:solidFill>
            </a:rPr>
            <a:t>عدم تأثر جانب مصادر الأموال</a:t>
          </a:r>
          <a:endParaRPr lang="en-GB" sz="2000" dirty="0">
            <a:solidFill>
              <a:schemeClr val="tx1"/>
            </a:solidFill>
          </a:endParaRPr>
        </a:p>
      </dgm:t>
    </dgm:pt>
    <dgm:pt modelId="{1F76C4BB-51DE-45B8-8394-0A0F020EEC9D}" type="parTrans" cxnId="{E84F5A4A-AA4F-4930-8059-9CDD1432DC1A}">
      <dgm:prSet/>
      <dgm:spPr/>
      <dgm:t>
        <a:bodyPr/>
        <a:lstStyle/>
        <a:p>
          <a:endParaRPr lang="en-GB"/>
        </a:p>
      </dgm:t>
    </dgm:pt>
    <dgm:pt modelId="{9C11A6EE-C4EB-4FEC-8344-7CADF468BAE5}" type="sibTrans" cxnId="{E84F5A4A-AA4F-4930-8059-9CDD1432DC1A}">
      <dgm:prSet/>
      <dgm:spPr/>
      <dgm:t>
        <a:bodyPr/>
        <a:lstStyle/>
        <a:p>
          <a:endParaRPr lang="en-GB"/>
        </a:p>
      </dgm:t>
    </dgm:pt>
    <dgm:pt modelId="{904AEDEB-8149-439F-9CFC-7C473CECE20A}">
      <dgm:prSet phldrT="[Text]" custT="1"/>
      <dgm:spPr>
        <a:solidFill>
          <a:schemeClr val="accent2">
            <a:lumMod val="20000"/>
            <a:lumOff val="80000"/>
          </a:schemeClr>
        </a:solidFill>
      </dgm:spPr>
      <dgm:t>
        <a:bodyPr/>
        <a:lstStyle/>
        <a:p>
          <a:r>
            <a:rPr lang="ar-SA" sz="2000" dirty="0" smtClean="0">
              <a:solidFill>
                <a:schemeClr val="tx1"/>
              </a:solidFill>
            </a:rPr>
            <a:t>زيادة رصيد النقدية في جانب الاستخدامات بمبلغ 20000 ريال</a:t>
          </a:r>
          <a:endParaRPr lang="en-GB" sz="2000" dirty="0">
            <a:solidFill>
              <a:schemeClr val="tx1"/>
            </a:solidFill>
          </a:endParaRPr>
        </a:p>
      </dgm:t>
    </dgm:pt>
    <dgm:pt modelId="{82BBD5B0-471F-4E20-8370-6C8693165063}" type="parTrans" cxnId="{B8B2CD41-860C-4DB2-B93A-1F711C1CB5D5}">
      <dgm:prSet/>
      <dgm:spPr/>
      <dgm:t>
        <a:bodyPr/>
        <a:lstStyle/>
        <a:p>
          <a:endParaRPr lang="en-GB"/>
        </a:p>
      </dgm:t>
    </dgm:pt>
    <dgm:pt modelId="{59410769-4AEE-46F3-B508-5B5A35903E12}" type="sibTrans" cxnId="{B8B2CD41-860C-4DB2-B93A-1F711C1CB5D5}">
      <dgm:prSet/>
      <dgm:spPr/>
      <dgm:t>
        <a:bodyPr/>
        <a:lstStyle/>
        <a:p>
          <a:endParaRPr lang="en-GB"/>
        </a:p>
      </dgm:t>
    </dgm:pt>
    <dgm:pt modelId="{3541CC7D-EC17-4945-B19F-4EE040871B8F}">
      <dgm:prSet phldrT="[Text]" custT="1"/>
      <dgm:spPr>
        <a:solidFill>
          <a:schemeClr val="accent2">
            <a:lumMod val="20000"/>
            <a:lumOff val="80000"/>
          </a:schemeClr>
        </a:solidFill>
      </dgm:spPr>
      <dgm:t>
        <a:bodyPr/>
        <a:lstStyle/>
        <a:p>
          <a:r>
            <a:rPr lang="ar-SA" sz="2000" dirty="0" smtClean="0">
              <a:solidFill>
                <a:schemeClr val="tx1"/>
              </a:solidFill>
            </a:rPr>
            <a:t>تخفيض حساب المدينين (شركة النصر) في جانب الاسـتخدامـات بمبلغ 20000 ريال</a:t>
          </a:r>
          <a:endParaRPr lang="en-GB" sz="2000" dirty="0">
            <a:solidFill>
              <a:schemeClr val="tx1"/>
            </a:solidFill>
          </a:endParaRPr>
        </a:p>
      </dgm:t>
    </dgm:pt>
    <dgm:pt modelId="{94EB7EF2-F8AD-48CC-9095-F662C730554C}" type="parTrans" cxnId="{1E330E72-BA1E-4B59-8182-95F78541C393}">
      <dgm:prSet/>
      <dgm:spPr/>
      <dgm:t>
        <a:bodyPr/>
        <a:lstStyle/>
        <a:p>
          <a:endParaRPr lang="en-GB"/>
        </a:p>
      </dgm:t>
    </dgm:pt>
    <dgm:pt modelId="{A2151CE8-62D9-4A53-A150-A554C3900697}" type="sibTrans" cxnId="{1E330E72-BA1E-4B59-8182-95F78541C393}">
      <dgm:prSet/>
      <dgm:spPr/>
      <dgm:t>
        <a:bodyPr/>
        <a:lstStyle/>
        <a:p>
          <a:endParaRPr lang="en-GB"/>
        </a:p>
      </dgm:t>
    </dgm:pt>
    <dgm:pt modelId="{EBE6141B-EECB-406F-8CF9-5D7A7DE4EAC5}" type="pres">
      <dgm:prSet presAssocID="{E5D44F09-13C4-448D-9B12-353D09C94712}" presName="hierChild1" presStyleCnt="0">
        <dgm:presLayoutVars>
          <dgm:orgChart val="1"/>
          <dgm:chPref val="1"/>
          <dgm:dir/>
          <dgm:animOne val="branch"/>
          <dgm:animLvl val="lvl"/>
          <dgm:resizeHandles/>
        </dgm:presLayoutVars>
      </dgm:prSet>
      <dgm:spPr/>
      <dgm:t>
        <a:bodyPr/>
        <a:lstStyle/>
        <a:p>
          <a:endParaRPr lang="en-GB"/>
        </a:p>
      </dgm:t>
    </dgm:pt>
    <dgm:pt modelId="{D6CD46A3-2965-41F2-A139-6BFB0EDD3827}" type="pres">
      <dgm:prSet presAssocID="{8AA1D6ED-50C0-4FC4-B942-582428E2E097}" presName="hierRoot1" presStyleCnt="0">
        <dgm:presLayoutVars>
          <dgm:hierBranch val="init"/>
        </dgm:presLayoutVars>
      </dgm:prSet>
      <dgm:spPr/>
    </dgm:pt>
    <dgm:pt modelId="{B5262786-F85C-4D32-ADE7-B7A222368651}" type="pres">
      <dgm:prSet presAssocID="{8AA1D6ED-50C0-4FC4-B942-582428E2E097}" presName="rootComposite1" presStyleCnt="0"/>
      <dgm:spPr/>
    </dgm:pt>
    <dgm:pt modelId="{73E42993-6A8C-4DEC-947A-CE689BCB0C69}" type="pres">
      <dgm:prSet presAssocID="{8AA1D6ED-50C0-4FC4-B942-582428E2E097}" presName="rootText1" presStyleLbl="node0" presStyleIdx="0" presStyleCnt="1" custAng="0" custLinFactNeighborX="-301" custLinFactNeighborY="278">
        <dgm:presLayoutVars>
          <dgm:chPref val="3"/>
        </dgm:presLayoutVars>
      </dgm:prSet>
      <dgm:spPr/>
      <dgm:t>
        <a:bodyPr/>
        <a:lstStyle/>
        <a:p>
          <a:endParaRPr lang="en-GB"/>
        </a:p>
      </dgm:t>
    </dgm:pt>
    <dgm:pt modelId="{C2E5BC77-8AAE-442F-A03B-21F9716795C4}" type="pres">
      <dgm:prSet presAssocID="{8AA1D6ED-50C0-4FC4-B942-582428E2E097}" presName="rootConnector1" presStyleLbl="node1" presStyleIdx="0" presStyleCnt="0"/>
      <dgm:spPr/>
      <dgm:t>
        <a:bodyPr/>
        <a:lstStyle/>
        <a:p>
          <a:endParaRPr lang="en-GB"/>
        </a:p>
      </dgm:t>
    </dgm:pt>
    <dgm:pt modelId="{A5A7BC98-A96E-49B9-9D29-74EF91E81B27}" type="pres">
      <dgm:prSet presAssocID="{8AA1D6ED-50C0-4FC4-B942-582428E2E097}" presName="hierChild2" presStyleCnt="0"/>
      <dgm:spPr/>
    </dgm:pt>
    <dgm:pt modelId="{341059F2-4045-43E1-B5F4-43DDB1FC98CF}" type="pres">
      <dgm:prSet presAssocID="{1F76C4BB-51DE-45B8-8394-0A0F020EEC9D}" presName="Name37" presStyleLbl="parChTrans1D2" presStyleIdx="0" presStyleCnt="3"/>
      <dgm:spPr/>
      <dgm:t>
        <a:bodyPr/>
        <a:lstStyle/>
        <a:p>
          <a:endParaRPr lang="en-GB"/>
        </a:p>
      </dgm:t>
    </dgm:pt>
    <dgm:pt modelId="{08F72A3E-4DDB-49C8-A39A-5025CAB4BEC3}" type="pres">
      <dgm:prSet presAssocID="{FACA5C1E-AACB-4ED8-9C50-BFE553CAE440}" presName="hierRoot2" presStyleCnt="0">
        <dgm:presLayoutVars>
          <dgm:hierBranch val="init"/>
        </dgm:presLayoutVars>
      </dgm:prSet>
      <dgm:spPr/>
    </dgm:pt>
    <dgm:pt modelId="{1FB44A53-37DD-44B1-9548-C427AFB0180F}" type="pres">
      <dgm:prSet presAssocID="{FACA5C1E-AACB-4ED8-9C50-BFE553CAE440}" presName="rootComposite" presStyleCnt="0"/>
      <dgm:spPr/>
    </dgm:pt>
    <dgm:pt modelId="{CE62D83F-A450-47AF-B53A-6E8AD00EAA48}" type="pres">
      <dgm:prSet presAssocID="{FACA5C1E-AACB-4ED8-9C50-BFE553CAE440}" presName="rootText" presStyleLbl="node2" presStyleIdx="0" presStyleCnt="3" custScaleY="137213" custLinFactNeighborX="0" custLinFactNeighborY="0">
        <dgm:presLayoutVars>
          <dgm:chPref val="3"/>
        </dgm:presLayoutVars>
      </dgm:prSet>
      <dgm:spPr/>
      <dgm:t>
        <a:bodyPr/>
        <a:lstStyle/>
        <a:p>
          <a:endParaRPr lang="en-GB"/>
        </a:p>
      </dgm:t>
    </dgm:pt>
    <dgm:pt modelId="{ACDE0E0B-418B-425D-BA8D-7F47CF2E6399}" type="pres">
      <dgm:prSet presAssocID="{FACA5C1E-AACB-4ED8-9C50-BFE553CAE440}" presName="rootConnector" presStyleLbl="node2" presStyleIdx="0" presStyleCnt="3"/>
      <dgm:spPr/>
      <dgm:t>
        <a:bodyPr/>
        <a:lstStyle/>
        <a:p>
          <a:endParaRPr lang="en-GB"/>
        </a:p>
      </dgm:t>
    </dgm:pt>
    <dgm:pt modelId="{AEACD3EA-A6D9-4A9E-A9F0-D9ABFE5E873D}" type="pres">
      <dgm:prSet presAssocID="{FACA5C1E-AACB-4ED8-9C50-BFE553CAE440}" presName="hierChild4" presStyleCnt="0"/>
      <dgm:spPr/>
    </dgm:pt>
    <dgm:pt modelId="{F24B981E-3E6E-45BD-A5AE-7194E1B6F41F}" type="pres">
      <dgm:prSet presAssocID="{FACA5C1E-AACB-4ED8-9C50-BFE553CAE440}" presName="hierChild5" presStyleCnt="0"/>
      <dgm:spPr/>
    </dgm:pt>
    <dgm:pt modelId="{AC409670-32ED-4576-8295-EF50FC32B8C4}" type="pres">
      <dgm:prSet presAssocID="{82BBD5B0-471F-4E20-8370-6C8693165063}" presName="Name37" presStyleLbl="parChTrans1D2" presStyleIdx="1" presStyleCnt="3"/>
      <dgm:spPr/>
      <dgm:t>
        <a:bodyPr/>
        <a:lstStyle/>
        <a:p>
          <a:endParaRPr lang="en-GB"/>
        </a:p>
      </dgm:t>
    </dgm:pt>
    <dgm:pt modelId="{AD3EEF58-E852-418F-AC74-28FB7379E40A}" type="pres">
      <dgm:prSet presAssocID="{904AEDEB-8149-439F-9CFC-7C473CECE20A}" presName="hierRoot2" presStyleCnt="0">
        <dgm:presLayoutVars>
          <dgm:hierBranch val="init"/>
        </dgm:presLayoutVars>
      </dgm:prSet>
      <dgm:spPr/>
    </dgm:pt>
    <dgm:pt modelId="{E3C8F7D7-72A4-4F64-85D4-7CF6B0A50A65}" type="pres">
      <dgm:prSet presAssocID="{904AEDEB-8149-439F-9CFC-7C473CECE20A}" presName="rootComposite" presStyleCnt="0"/>
      <dgm:spPr/>
    </dgm:pt>
    <dgm:pt modelId="{1EB464F3-587A-4B7D-B431-303211C4D597}" type="pres">
      <dgm:prSet presAssocID="{904AEDEB-8149-439F-9CFC-7C473CECE20A}" presName="rootText" presStyleLbl="node2" presStyleIdx="1" presStyleCnt="3" custScaleY="138152" custLinFactNeighborX="0" custLinFactNeighborY="0">
        <dgm:presLayoutVars>
          <dgm:chPref val="3"/>
        </dgm:presLayoutVars>
      </dgm:prSet>
      <dgm:spPr/>
      <dgm:t>
        <a:bodyPr/>
        <a:lstStyle/>
        <a:p>
          <a:endParaRPr lang="en-GB"/>
        </a:p>
      </dgm:t>
    </dgm:pt>
    <dgm:pt modelId="{7424572B-5851-4328-8FFC-B1EA9B7450ED}" type="pres">
      <dgm:prSet presAssocID="{904AEDEB-8149-439F-9CFC-7C473CECE20A}" presName="rootConnector" presStyleLbl="node2" presStyleIdx="1" presStyleCnt="3"/>
      <dgm:spPr/>
      <dgm:t>
        <a:bodyPr/>
        <a:lstStyle/>
        <a:p>
          <a:endParaRPr lang="en-GB"/>
        </a:p>
      </dgm:t>
    </dgm:pt>
    <dgm:pt modelId="{545C8141-DE8B-4049-AE2A-3F916E55DE1D}" type="pres">
      <dgm:prSet presAssocID="{904AEDEB-8149-439F-9CFC-7C473CECE20A}" presName="hierChild4" presStyleCnt="0"/>
      <dgm:spPr/>
    </dgm:pt>
    <dgm:pt modelId="{70E13C40-AA4A-4E63-A5BC-48E1A2942EE1}" type="pres">
      <dgm:prSet presAssocID="{904AEDEB-8149-439F-9CFC-7C473CECE20A}" presName="hierChild5" presStyleCnt="0"/>
      <dgm:spPr/>
    </dgm:pt>
    <dgm:pt modelId="{4C879745-EA2D-4ECD-A062-78A944E62366}" type="pres">
      <dgm:prSet presAssocID="{94EB7EF2-F8AD-48CC-9095-F662C730554C}" presName="Name37" presStyleLbl="parChTrans1D2" presStyleIdx="2" presStyleCnt="3"/>
      <dgm:spPr/>
      <dgm:t>
        <a:bodyPr/>
        <a:lstStyle/>
        <a:p>
          <a:endParaRPr lang="en-GB"/>
        </a:p>
      </dgm:t>
    </dgm:pt>
    <dgm:pt modelId="{DEA912C8-A03E-45C0-B56C-E4A1D3FB7301}" type="pres">
      <dgm:prSet presAssocID="{3541CC7D-EC17-4945-B19F-4EE040871B8F}" presName="hierRoot2" presStyleCnt="0">
        <dgm:presLayoutVars>
          <dgm:hierBranch val="init"/>
        </dgm:presLayoutVars>
      </dgm:prSet>
      <dgm:spPr/>
    </dgm:pt>
    <dgm:pt modelId="{43A87811-EC26-45A6-85E6-6C26354E794A}" type="pres">
      <dgm:prSet presAssocID="{3541CC7D-EC17-4945-B19F-4EE040871B8F}" presName="rootComposite" presStyleCnt="0"/>
      <dgm:spPr/>
    </dgm:pt>
    <dgm:pt modelId="{549A9472-CEF8-410D-B806-EA471E1E19D3}" type="pres">
      <dgm:prSet presAssocID="{3541CC7D-EC17-4945-B19F-4EE040871B8F}" presName="rootText" presStyleLbl="node2" presStyleIdx="2" presStyleCnt="3" custScaleY="138152" custLinFactNeighborX="0" custLinFactNeighborY="0">
        <dgm:presLayoutVars>
          <dgm:chPref val="3"/>
        </dgm:presLayoutVars>
      </dgm:prSet>
      <dgm:spPr/>
      <dgm:t>
        <a:bodyPr/>
        <a:lstStyle/>
        <a:p>
          <a:endParaRPr lang="en-GB"/>
        </a:p>
      </dgm:t>
    </dgm:pt>
    <dgm:pt modelId="{F5D8F0AC-AB89-41B2-A025-8D8ADA98CA02}" type="pres">
      <dgm:prSet presAssocID="{3541CC7D-EC17-4945-B19F-4EE040871B8F}" presName="rootConnector" presStyleLbl="node2" presStyleIdx="2" presStyleCnt="3"/>
      <dgm:spPr/>
      <dgm:t>
        <a:bodyPr/>
        <a:lstStyle/>
        <a:p>
          <a:endParaRPr lang="en-GB"/>
        </a:p>
      </dgm:t>
    </dgm:pt>
    <dgm:pt modelId="{7A9ACF45-A754-4769-8510-5B416CFBDBFE}" type="pres">
      <dgm:prSet presAssocID="{3541CC7D-EC17-4945-B19F-4EE040871B8F}" presName="hierChild4" presStyleCnt="0"/>
      <dgm:spPr/>
    </dgm:pt>
    <dgm:pt modelId="{B440DB50-09C2-45A9-8238-17B1D0DE101C}" type="pres">
      <dgm:prSet presAssocID="{3541CC7D-EC17-4945-B19F-4EE040871B8F}" presName="hierChild5" presStyleCnt="0"/>
      <dgm:spPr/>
    </dgm:pt>
    <dgm:pt modelId="{B60C4072-3D3D-4D49-A6FD-3D04A1CBE534}" type="pres">
      <dgm:prSet presAssocID="{8AA1D6ED-50C0-4FC4-B942-582428E2E097}" presName="hierChild3" presStyleCnt="0"/>
      <dgm:spPr/>
    </dgm:pt>
  </dgm:ptLst>
  <dgm:cxnLst>
    <dgm:cxn modelId="{2C00DE70-7701-42B3-A78C-26B5AAC705AC}" type="presOf" srcId="{E5D44F09-13C4-448D-9B12-353D09C94712}" destId="{EBE6141B-EECB-406F-8CF9-5D7A7DE4EAC5}" srcOrd="0" destOrd="0" presId="urn:microsoft.com/office/officeart/2005/8/layout/orgChart1"/>
    <dgm:cxn modelId="{7A0AC835-37B1-43C9-8AD2-88FCB12E1170}" type="presOf" srcId="{FACA5C1E-AACB-4ED8-9C50-BFE553CAE440}" destId="{CE62D83F-A450-47AF-B53A-6E8AD00EAA48}" srcOrd="0" destOrd="0" presId="urn:microsoft.com/office/officeart/2005/8/layout/orgChart1"/>
    <dgm:cxn modelId="{B79E01A7-F87A-4408-A9FC-8C1A21509F92}" type="presOf" srcId="{94EB7EF2-F8AD-48CC-9095-F662C730554C}" destId="{4C879745-EA2D-4ECD-A062-78A944E62366}" srcOrd="0" destOrd="0" presId="urn:microsoft.com/office/officeart/2005/8/layout/orgChart1"/>
    <dgm:cxn modelId="{9895CC73-C61A-4A1C-B965-51A8A964FDC0}" type="presOf" srcId="{904AEDEB-8149-439F-9CFC-7C473CECE20A}" destId="{7424572B-5851-4328-8FFC-B1EA9B7450ED}" srcOrd="1" destOrd="0" presId="urn:microsoft.com/office/officeart/2005/8/layout/orgChart1"/>
    <dgm:cxn modelId="{1E330E72-BA1E-4B59-8182-95F78541C393}" srcId="{8AA1D6ED-50C0-4FC4-B942-582428E2E097}" destId="{3541CC7D-EC17-4945-B19F-4EE040871B8F}" srcOrd="2" destOrd="0" parTransId="{94EB7EF2-F8AD-48CC-9095-F662C730554C}" sibTransId="{A2151CE8-62D9-4A53-A150-A554C3900697}"/>
    <dgm:cxn modelId="{C48A6F32-76D3-4DC3-AE64-4EB67617BEF1}" type="presOf" srcId="{8AA1D6ED-50C0-4FC4-B942-582428E2E097}" destId="{C2E5BC77-8AAE-442F-A03B-21F9716795C4}" srcOrd="1" destOrd="0" presId="urn:microsoft.com/office/officeart/2005/8/layout/orgChart1"/>
    <dgm:cxn modelId="{091A9BC3-1F9C-4797-98F8-01EFC5EBE000}" type="presOf" srcId="{FACA5C1E-AACB-4ED8-9C50-BFE553CAE440}" destId="{ACDE0E0B-418B-425D-BA8D-7F47CF2E6399}" srcOrd="1" destOrd="0" presId="urn:microsoft.com/office/officeart/2005/8/layout/orgChart1"/>
    <dgm:cxn modelId="{B8B2CD41-860C-4DB2-B93A-1F711C1CB5D5}" srcId="{8AA1D6ED-50C0-4FC4-B942-582428E2E097}" destId="{904AEDEB-8149-439F-9CFC-7C473CECE20A}" srcOrd="1" destOrd="0" parTransId="{82BBD5B0-471F-4E20-8370-6C8693165063}" sibTransId="{59410769-4AEE-46F3-B508-5B5A35903E12}"/>
    <dgm:cxn modelId="{34F50BD0-A835-4FC8-8E55-42BB38718EE0}" srcId="{E5D44F09-13C4-448D-9B12-353D09C94712}" destId="{8AA1D6ED-50C0-4FC4-B942-582428E2E097}" srcOrd="0" destOrd="0" parTransId="{05190E6A-D2BC-4C59-B41B-6BA7A48626DE}" sibTransId="{D51DE234-53D0-4823-8172-F218996116CF}"/>
    <dgm:cxn modelId="{034F4FE2-6341-4FB4-BAD6-FC12E74562E6}" type="presOf" srcId="{1F76C4BB-51DE-45B8-8394-0A0F020EEC9D}" destId="{341059F2-4045-43E1-B5F4-43DDB1FC98CF}" srcOrd="0" destOrd="0" presId="urn:microsoft.com/office/officeart/2005/8/layout/orgChart1"/>
    <dgm:cxn modelId="{EE53EB2A-4158-4654-872C-C654375663D4}" type="presOf" srcId="{82BBD5B0-471F-4E20-8370-6C8693165063}" destId="{AC409670-32ED-4576-8295-EF50FC32B8C4}" srcOrd="0" destOrd="0" presId="urn:microsoft.com/office/officeart/2005/8/layout/orgChart1"/>
    <dgm:cxn modelId="{DCAFFD5D-DD64-4BAF-A656-724E33F41C77}" type="presOf" srcId="{3541CC7D-EC17-4945-B19F-4EE040871B8F}" destId="{F5D8F0AC-AB89-41B2-A025-8D8ADA98CA02}" srcOrd="1" destOrd="0" presId="urn:microsoft.com/office/officeart/2005/8/layout/orgChart1"/>
    <dgm:cxn modelId="{87FDB456-9604-4B04-8144-7F726181A205}" type="presOf" srcId="{904AEDEB-8149-439F-9CFC-7C473CECE20A}" destId="{1EB464F3-587A-4B7D-B431-303211C4D597}" srcOrd="0" destOrd="0" presId="urn:microsoft.com/office/officeart/2005/8/layout/orgChart1"/>
    <dgm:cxn modelId="{7EDF8017-6F6F-4F92-B533-D33F8152E73F}" type="presOf" srcId="{8AA1D6ED-50C0-4FC4-B942-582428E2E097}" destId="{73E42993-6A8C-4DEC-947A-CE689BCB0C69}" srcOrd="0" destOrd="0" presId="urn:microsoft.com/office/officeart/2005/8/layout/orgChart1"/>
    <dgm:cxn modelId="{7CF0D227-56AB-4A11-B218-101562D9F050}" type="presOf" srcId="{3541CC7D-EC17-4945-B19F-4EE040871B8F}" destId="{549A9472-CEF8-410D-B806-EA471E1E19D3}" srcOrd="0" destOrd="0" presId="urn:microsoft.com/office/officeart/2005/8/layout/orgChart1"/>
    <dgm:cxn modelId="{E84F5A4A-AA4F-4930-8059-9CDD1432DC1A}" srcId="{8AA1D6ED-50C0-4FC4-B942-582428E2E097}" destId="{FACA5C1E-AACB-4ED8-9C50-BFE553CAE440}" srcOrd="0" destOrd="0" parTransId="{1F76C4BB-51DE-45B8-8394-0A0F020EEC9D}" sibTransId="{9C11A6EE-C4EB-4FEC-8344-7CADF468BAE5}"/>
    <dgm:cxn modelId="{00F77B64-A274-4FB2-96E9-63553D667B67}" type="presParOf" srcId="{EBE6141B-EECB-406F-8CF9-5D7A7DE4EAC5}" destId="{D6CD46A3-2965-41F2-A139-6BFB0EDD3827}" srcOrd="0" destOrd="0" presId="urn:microsoft.com/office/officeart/2005/8/layout/orgChart1"/>
    <dgm:cxn modelId="{9C05A670-AE49-41BB-ACC1-3B7626ED7E94}" type="presParOf" srcId="{D6CD46A3-2965-41F2-A139-6BFB0EDD3827}" destId="{B5262786-F85C-4D32-ADE7-B7A222368651}" srcOrd="0" destOrd="0" presId="urn:microsoft.com/office/officeart/2005/8/layout/orgChart1"/>
    <dgm:cxn modelId="{4E3D024A-056E-4E75-9319-35248C4E5137}" type="presParOf" srcId="{B5262786-F85C-4D32-ADE7-B7A222368651}" destId="{73E42993-6A8C-4DEC-947A-CE689BCB0C69}" srcOrd="0" destOrd="0" presId="urn:microsoft.com/office/officeart/2005/8/layout/orgChart1"/>
    <dgm:cxn modelId="{13FC7367-FA4D-42E9-9BB1-66296C1ACCB2}" type="presParOf" srcId="{B5262786-F85C-4D32-ADE7-B7A222368651}" destId="{C2E5BC77-8AAE-442F-A03B-21F9716795C4}" srcOrd="1" destOrd="0" presId="urn:microsoft.com/office/officeart/2005/8/layout/orgChart1"/>
    <dgm:cxn modelId="{1E5FB30B-CE99-48A4-B88B-C312FBB5130E}" type="presParOf" srcId="{D6CD46A3-2965-41F2-A139-6BFB0EDD3827}" destId="{A5A7BC98-A96E-49B9-9D29-74EF91E81B27}" srcOrd="1" destOrd="0" presId="urn:microsoft.com/office/officeart/2005/8/layout/orgChart1"/>
    <dgm:cxn modelId="{651FFC6B-4C40-40DB-BD6F-8E62052E5514}" type="presParOf" srcId="{A5A7BC98-A96E-49B9-9D29-74EF91E81B27}" destId="{341059F2-4045-43E1-B5F4-43DDB1FC98CF}" srcOrd="0" destOrd="0" presId="urn:microsoft.com/office/officeart/2005/8/layout/orgChart1"/>
    <dgm:cxn modelId="{9D069313-02DC-47FE-A265-B38C297118BB}" type="presParOf" srcId="{A5A7BC98-A96E-49B9-9D29-74EF91E81B27}" destId="{08F72A3E-4DDB-49C8-A39A-5025CAB4BEC3}" srcOrd="1" destOrd="0" presId="urn:microsoft.com/office/officeart/2005/8/layout/orgChart1"/>
    <dgm:cxn modelId="{B520D340-4498-4BC9-AE08-31744ACA28FB}" type="presParOf" srcId="{08F72A3E-4DDB-49C8-A39A-5025CAB4BEC3}" destId="{1FB44A53-37DD-44B1-9548-C427AFB0180F}" srcOrd="0" destOrd="0" presId="urn:microsoft.com/office/officeart/2005/8/layout/orgChart1"/>
    <dgm:cxn modelId="{3795BE4B-8C8D-4D6E-9CD6-2E3DF3C52DD7}" type="presParOf" srcId="{1FB44A53-37DD-44B1-9548-C427AFB0180F}" destId="{CE62D83F-A450-47AF-B53A-6E8AD00EAA48}" srcOrd="0" destOrd="0" presId="urn:microsoft.com/office/officeart/2005/8/layout/orgChart1"/>
    <dgm:cxn modelId="{808D7DBA-4E4D-4429-85F7-E625D28865AE}" type="presParOf" srcId="{1FB44A53-37DD-44B1-9548-C427AFB0180F}" destId="{ACDE0E0B-418B-425D-BA8D-7F47CF2E6399}" srcOrd="1" destOrd="0" presId="urn:microsoft.com/office/officeart/2005/8/layout/orgChart1"/>
    <dgm:cxn modelId="{3566D2EE-39AD-4DB3-B524-680D202ABACE}" type="presParOf" srcId="{08F72A3E-4DDB-49C8-A39A-5025CAB4BEC3}" destId="{AEACD3EA-A6D9-4A9E-A9F0-D9ABFE5E873D}" srcOrd="1" destOrd="0" presId="urn:microsoft.com/office/officeart/2005/8/layout/orgChart1"/>
    <dgm:cxn modelId="{A97DDCA9-5079-41D1-9A87-C250F835E3EE}" type="presParOf" srcId="{08F72A3E-4DDB-49C8-A39A-5025CAB4BEC3}" destId="{F24B981E-3E6E-45BD-A5AE-7194E1B6F41F}" srcOrd="2" destOrd="0" presId="urn:microsoft.com/office/officeart/2005/8/layout/orgChart1"/>
    <dgm:cxn modelId="{B2F2D68F-08DC-486B-95DE-4DDE61620926}" type="presParOf" srcId="{A5A7BC98-A96E-49B9-9D29-74EF91E81B27}" destId="{AC409670-32ED-4576-8295-EF50FC32B8C4}" srcOrd="2" destOrd="0" presId="urn:microsoft.com/office/officeart/2005/8/layout/orgChart1"/>
    <dgm:cxn modelId="{D89B83EC-BF36-4281-B41F-1EF1060DDF7D}" type="presParOf" srcId="{A5A7BC98-A96E-49B9-9D29-74EF91E81B27}" destId="{AD3EEF58-E852-418F-AC74-28FB7379E40A}" srcOrd="3" destOrd="0" presId="urn:microsoft.com/office/officeart/2005/8/layout/orgChart1"/>
    <dgm:cxn modelId="{2CC196D6-3581-4B84-8255-A40121C74373}" type="presParOf" srcId="{AD3EEF58-E852-418F-AC74-28FB7379E40A}" destId="{E3C8F7D7-72A4-4F64-85D4-7CF6B0A50A65}" srcOrd="0" destOrd="0" presId="urn:microsoft.com/office/officeart/2005/8/layout/orgChart1"/>
    <dgm:cxn modelId="{3CE0A3CA-E2B9-495F-8CF0-CBE5B75B90C2}" type="presParOf" srcId="{E3C8F7D7-72A4-4F64-85D4-7CF6B0A50A65}" destId="{1EB464F3-587A-4B7D-B431-303211C4D597}" srcOrd="0" destOrd="0" presId="urn:microsoft.com/office/officeart/2005/8/layout/orgChart1"/>
    <dgm:cxn modelId="{A8B11555-15E4-423E-AE8D-0E9DC74CEE3D}" type="presParOf" srcId="{E3C8F7D7-72A4-4F64-85D4-7CF6B0A50A65}" destId="{7424572B-5851-4328-8FFC-B1EA9B7450ED}" srcOrd="1" destOrd="0" presId="urn:microsoft.com/office/officeart/2005/8/layout/orgChart1"/>
    <dgm:cxn modelId="{86D3B704-373C-4ED3-B4A1-04B4209B56B5}" type="presParOf" srcId="{AD3EEF58-E852-418F-AC74-28FB7379E40A}" destId="{545C8141-DE8B-4049-AE2A-3F916E55DE1D}" srcOrd="1" destOrd="0" presId="urn:microsoft.com/office/officeart/2005/8/layout/orgChart1"/>
    <dgm:cxn modelId="{6A7685B2-16B5-4511-8D41-B8987D5404F8}" type="presParOf" srcId="{AD3EEF58-E852-418F-AC74-28FB7379E40A}" destId="{70E13C40-AA4A-4E63-A5BC-48E1A2942EE1}" srcOrd="2" destOrd="0" presId="urn:microsoft.com/office/officeart/2005/8/layout/orgChart1"/>
    <dgm:cxn modelId="{BE37A6BA-53E5-46D3-A779-CF07C347C0CC}" type="presParOf" srcId="{A5A7BC98-A96E-49B9-9D29-74EF91E81B27}" destId="{4C879745-EA2D-4ECD-A062-78A944E62366}" srcOrd="4" destOrd="0" presId="urn:microsoft.com/office/officeart/2005/8/layout/orgChart1"/>
    <dgm:cxn modelId="{8F6B4F2C-3CCE-4933-B74D-2E9F8221B010}" type="presParOf" srcId="{A5A7BC98-A96E-49B9-9D29-74EF91E81B27}" destId="{DEA912C8-A03E-45C0-B56C-E4A1D3FB7301}" srcOrd="5" destOrd="0" presId="urn:microsoft.com/office/officeart/2005/8/layout/orgChart1"/>
    <dgm:cxn modelId="{3C08F869-BF3D-4440-A4F2-16E18B473403}" type="presParOf" srcId="{DEA912C8-A03E-45C0-B56C-E4A1D3FB7301}" destId="{43A87811-EC26-45A6-85E6-6C26354E794A}" srcOrd="0" destOrd="0" presId="urn:microsoft.com/office/officeart/2005/8/layout/orgChart1"/>
    <dgm:cxn modelId="{2EC8FD63-BC7E-4FE8-9101-CB08E95FBB44}" type="presParOf" srcId="{43A87811-EC26-45A6-85E6-6C26354E794A}" destId="{549A9472-CEF8-410D-B806-EA471E1E19D3}" srcOrd="0" destOrd="0" presId="urn:microsoft.com/office/officeart/2005/8/layout/orgChart1"/>
    <dgm:cxn modelId="{94A0F006-B110-48E8-AD81-07992953B8D8}" type="presParOf" srcId="{43A87811-EC26-45A6-85E6-6C26354E794A}" destId="{F5D8F0AC-AB89-41B2-A025-8D8ADA98CA02}" srcOrd="1" destOrd="0" presId="urn:microsoft.com/office/officeart/2005/8/layout/orgChart1"/>
    <dgm:cxn modelId="{61B5CA5A-65FD-4095-AB26-D48BCF6CF338}" type="presParOf" srcId="{DEA912C8-A03E-45C0-B56C-E4A1D3FB7301}" destId="{7A9ACF45-A754-4769-8510-5B416CFBDBFE}" srcOrd="1" destOrd="0" presId="urn:microsoft.com/office/officeart/2005/8/layout/orgChart1"/>
    <dgm:cxn modelId="{113F5211-2F97-41D7-BAA6-9B6AAE42D88B}" type="presParOf" srcId="{DEA912C8-A03E-45C0-B56C-E4A1D3FB7301}" destId="{B440DB50-09C2-45A9-8238-17B1D0DE101C}" srcOrd="2" destOrd="0" presId="urn:microsoft.com/office/officeart/2005/8/layout/orgChart1"/>
    <dgm:cxn modelId="{92E47B34-DF4A-47A6-8066-187C2E238F6C}" type="presParOf" srcId="{D6CD46A3-2965-41F2-A139-6BFB0EDD3827}" destId="{B60C4072-3D3D-4D49-A6FD-3D04A1CBE534}" srcOrd="2" destOrd="0" presId="urn:microsoft.com/office/officeart/2005/8/layout/orgChart1"/>
  </dgm:cxnLst>
  <dgm:bg>
    <a:solidFill>
      <a:srgbClr val="00B050"/>
    </a:solid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5D44F09-13C4-448D-9B12-353D09C94712}"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8AA1D6ED-50C0-4FC4-B942-582428E2E097}">
      <dgm:prSet phldrT="[Text]" custT="1"/>
      <dgm:spPr>
        <a:solidFill>
          <a:srgbClr val="00B050"/>
        </a:solidFill>
      </dgm:spPr>
      <dgm:t>
        <a:bodyPr/>
        <a:lstStyle/>
        <a:p>
          <a:r>
            <a:rPr lang="ar-SA" sz="2400" b="1" dirty="0" smtClean="0"/>
            <a:t>أطراف العملية</a:t>
          </a:r>
          <a:endParaRPr lang="en-GB" sz="2400" b="1" dirty="0"/>
        </a:p>
      </dgm:t>
    </dgm:pt>
    <dgm:pt modelId="{05190E6A-D2BC-4C59-B41B-6BA7A48626DE}" type="parTrans" cxnId="{34F50BD0-A835-4FC8-8E55-42BB38718EE0}">
      <dgm:prSet/>
      <dgm:spPr/>
      <dgm:t>
        <a:bodyPr/>
        <a:lstStyle/>
        <a:p>
          <a:endParaRPr lang="en-GB"/>
        </a:p>
      </dgm:t>
    </dgm:pt>
    <dgm:pt modelId="{D51DE234-53D0-4823-8172-F218996116CF}" type="sibTrans" cxnId="{34F50BD0-A835-4FC8-8E55-42BB38718EE0}">
      <dgm:prSet/>
      <dgm:spPr/>
      <dgm:t>
        <a:bodyPr/>
        <a:lstStyle/>
        <a:p>
          <a:endParaRPr lang="en-GB"/>
        </a:p>
      </dgm:t>
    </dgm:pt>
    <dgm:pt modelId="{3541CC7D-EC17-4945-B19F-4EE040871B8F}">
      <dgm:prSet phldrT="[Text]" custT="1"/>
      <dgm:spPr>
        <a:solidFill>
          <a:schemeClr val="accent2">
            <a:lumMod val="20000"/>
            <a:lumOff val="80000"/>
          </a:schemeClr>
        </a:solidFill>
      </dgm:spPr>
      <dgm:t>
        <a:bodyPr/>
        <a:lstStyle/>
        <a:p>
          <a:pPr algn="ctr"/>
          <a:endParaRPr lang="en-GB" sz="2000" b="0" dirty="0">
            <a:solidFill>
              <a:schemeClr val="tx1"/>
            </a:solidFill>
          </a:endParaRPr>
        </a:p>
      </dgm:t>
    </dgm:pt>
    <dgm:pt modelId="{94EB7EF2-F8AD-48CC-9095-F662C730554C}" type="parTrans" cxnId="{1E330E72-BA1E-4B59-8182-95F78541C393}">
      <dgm:prSet/>
      <dgm:spPr/>
      <dgm:t>
        <a:bodyPr/>
        <a:lstStyle/>
        <a:p>
          <a:endParaRPr lang="en-GB"/>
        </a:p>
      </dgm:t>
    </dgm:pt>
    <dgm:pt modelId="{A2151CE8-62D9-4A53-A150-A554C3900697}" type="sibTrans" cxnId="{1E330E72-BA1E-4B59-8182-95F78541C393}">
      <dgm:prSet/>
      <dgm:spPr/>
      <dgm:t>
        <a:bodyPr/>
        <a:lstStyle/>
        <a:p>
          <a:endParaRPr lang="en-GB"/>
        </a:p>
      </dgm:t>
    </dgm:pt>
    <dgm:pt modelId="{AE940463-1762-46BA-9F37-80B884A326D3}">
      <dgm:prSet custT="1"/>
      <dgm:spPr>
        <a:solidFill>
          <a:srgbClr val="00B0F0"/>
        </a:solidFill>
      </dgm:spPr>
      <dgm:t>
        <a:bodyPr/>
        <a:lstStyle/>
        <a:p>
          <a:r>
            <a:rPr lang="ar-SA" sz="2000" b="0" dirty="0" smtClean="0">
              <a:solidFill>
                <a:schemeClr val="tx1"/>
              </a:solidFill>
            </a:rPr>
            <a:t>البنك </a:t>
          </a:r>
        </a:p>
        <a:p>
          <a:r>
            <a:rPr lang="ar-SA" sz="2000" b="0" dirty="0" smtClean="0">
              <a:solidFill>
                <a:schemeClr val="tx1"/>
              </a:solidFill>
            </a:rPr>
            <a:t>(الآخذ)</a:t>
          </a:r>
        </a:p>
      </dgm:t>
    </dgm:pt>
    <dgm:pt modelId="{E8E3EBC2-0D4A-4397-AD05-7FF732758D95}" type="parTrans" cxnId="{3ED8C171-042A-4097-9234-0FE9F88F9708}">
      <dgm:prSet/>
      <dgm:spPr/>
      <dgm:t>
        <a:bodyPr/>
        <a:lstStyle/>
        <a:p>
          <a:endParaRPr lang="en-GB"/>
        </a:p>
      </dgm:t>
    </dgm:pt>
    <dgm:pt modelId="{3E52FCDE-D2E5-4EF2-A6AD-BB762DEC1029}" type="sibTrans" cxnId="{3ED8C171-042A-4097-9234-0FE9F88F9708}">
      <dgm:prSet/>
      <dgm:spPr/>
      <dgm:t>
        <a:bodyPr/>
        <a:lstStyle/>
        <a:p>
          <a:endParaRPr lang="en-GB"/>
        </a:p>
      </dgm:t>
    </dgm:pt>
    <dgm:pt modelId="{F8BB68E7-67D5-4EF0-964A-B74D44C26212}">
      <dgm:prSet custT="1"/>
      <dgm:spPr>
        <a:solidFill>
          <a:srgbClr val="FFFF00"/>
        </a:solidFill>
      </dgm:spPr>
      <dgm:t>
        <a:bodyPr/>
        <a:lstStyle/>
        <a:p>
          <a:r>
            <a:rPr lang="ar-SA" sz="2000" b="0" dirty="0" smtClean="0">
              <a:solidFill>
                <a:schemeClr val="tx1"/>
              </a:solidFill>
            </a:rPr>
            <a:t>+ أصل</a:t>
          </a:r>
        </a:p>
      </dgm:t>
    </dgm:pt>
    <dgm:pt modelId="{D54EAACE-3931-4C8F-BC27-C565DEB4D80D}" type="parTrans" cxnId="{B811CBB7-1EB0-46A3-877A-CFD6944CD4E2}">
      <dgm:prSet/>
      <dgm:spPr/>
      <dgm:t>
        <a:bodyPr/>
        <a:lstStyle/>
        <a:p>
          <a:endParaRPr lang="en-GB"/>
        </a:p>
      </dgm:t>
    </dgm:pt>
    <dgm:pt modelId="{AECE1523-7D3D-4BAE-BD4A-20E7B2300784}" type="sibTrans" cxnId="{B811CBB7-1EB0-46A3-877A-CFD6944CD4E2}">
      <dgm:prSet/>
      <dgm:spPr/>
      <dgm:t>
        <a:bodyPr/>
        <a:lstStyle/>
        <a:p>
          <a:endParaRPr lang="en-GB"/>
        </a:p>
      </dgm:t>
    </dgm:pt>
    <dgm:pt modelId="{FABBA8CB-C880-4B80-9C99-15F124159F3C}">
      <dgm:prSet custT="1"/>
      <dgm:spPr>
        <a:solidFill>
          <a:srgbClr val="FF0000"/>
        </a:solidFill>
      </dgm:spPr>
      <dgm:t>
        <a:bodyPr/>
        <a:lstStyle/>
        <a:p>
          <a:r>
            <a:rPr lang="ar-SA" sz="2000" b="0" dirty="0" smtClean="0">
              <a:solidFill>
                <a:schemeClr val="tx1"/>
              </a:solidFill>
            </a:rPr>
            <a:t>مدين</a:t>
          </a:r>
          <a:endParaRPr lang="en-GB" sz="2000" dirty="0"/>
        </a:p>
      </dgm:t>
    </dgm:pt>
    <dgm:pt modelId="{5E51506C-CCD9-4EF5-B16A-3CDC7EECDEC5}" type="parTrans" cxnId="{5D94951C-DB44-4DCB-A8A9-79E20CCD38F2}">
      <dgm:prSet/>
      <dgm:spPr/>
      <dgm:t>
        <a:bodyPr/>
        <a:lstStyle/>
        <a:p>
          <a:endParaRPr lang="en-GB"/>
        </a:p>
      </dgm:t>
    </dgm:pt>
    <dgm:pt modelId="{EE82D059-F4FC-4CAD-B3BA-11BBFFF43377}" type="sibTrans" cxnId="{5D94951C-DB44-4DCB-A8A9-79E20CCD38F2}">
      <dgm:prSet/>
      <dgm:spPr/>
      <dgm:t>
        <a:bodyPr/>
        <a:lstStyle/>
        <a:p>
          <a:endParaRPr lang="en-GB"/>
        </a:p>
      </dgm:t>
    </dgm:pt>
    <dgm:pt modelId="{FACA5C1E-AACB-4ED8-9C50-BFE553CAE440}">
      <dgm:prSet phldrT="[Text]" custT="1"/>
      <dgm:spPr>
        <a:solidFill>
          <a:schemeClr val="bg2">
            <a:lumMod val="90000"/>
          </a:schemeClr>
        </a:solidFill>
      </dgm:spPr>
      <dgm:t>
        <a:bodyPr/>
        <a:lstStyle/>
        <a:p>
          <a:endParaRPr lang="en-GB" sz="2000" dirty="0">
            <a:solidFill>
              <a:schemeClr val="tx1"/>
            </a:solidFill>
          </a:endParaRPr>
        </a:p>
      </dgm:t>
    </dgm:pt>
    <dgm:pt modelId="{9C11A6EE-C4EB-4FEC-8344-7CADF468BAE5}" type="sibTrans" cxnId="{E84F5A4A-AA4F-4930-8059-9CDD1432DC1A}">
      <dgm:prSet/>
      <dgm:spPr/>
      <dgm:t>
        <a:bodyPr/>
        <a:lstStyle/>
        <a:p>
          <a:endParaRPr lang="en-GB"/>
        </a:p>
      </dgm:t>
    </dgm:pt>
    <dgm:pt modelId="{1F76C4BB-51DE-45B8-8394-0A0F020EEC9D}" type="parTrans" cxnId="{E84F5A4A-AA4F-4930-8059-9CDD1432DC1A}">
      <dgm:prSet/>
      <dgm:spPr/>
      <dgm:t>
        <a:bodyPr/>
        <a:lstStyle/>
        <a:p>
          <a:endParaRPr lang="en-GB"/>
        </a:p>
      </dgm:t>
    </dgm:pt>
    <dgm:pt modelId="{EBE6141B-EECB-406F-8CF9-5D7A7DE4EAC5}" type="pres">
      <dgm:prSet presAssocID="{E5D44F09-13C4-448D-9B12-353D09C94712}" presName="hierChild1" presStyleCnt="0">
        <dgm:presLayoutVars>
          <dgm:orgChart val="1"/>
          <dgm:chPref val="1"/>
          <dgm:dir/>
          <dgm:animOne val="branch"/>
          <dgm:animLvl val="lvl"/>
          <dgm:resizeHandles/>
        </dgm:presLayoutVars>
      </dgm:prSet>
      <dgm:spPr/>
      <dgm:t>
        <a:bodyPr/>
        <a:lstStyle/>
        <a:p>
          <a:endParaRPr lang="en-GB"/>
        </a:p>
      </dgm:t>
    </dgm:pt>
    <dgm:pt modelId="{D6CD46A3-2965-41F2-A139-6BFB0EDD3827}" type="pres">
      <dgm:prSet presAssocID="{8AA1D6ED-50C0-4FC4-B942-582428E2E097}" presName="hierRoot1" presStyleCnt="0">
        <dgm:presLayoutVars>
          <dgm:hierBranch val="init"/>
        </dgm:presLayoutVars>
      </dgm:prSet>
      <dgm:spPr/>
    </dgm:pt>
    <dgm:pt modelId="{B5262786-F85C-4D32-ADE7-B7A222368651}" type="pres">
      <dgm:prSet presAssocID="{8AA1D6ED-50C0-4FC4-B942-582428E2E097}" presName="rootComposite1" presStyleCnt="0"/>
      <dgm:spPr/>
    </dgm:pt>
    <dgm:pt modelId="{73E42993-6A8C-4DEC-947A-CE689BCB0C69}" type="pres">
      <dgm:prSet presAssocID="{8AA1D6ED-50C0-4FC4-B942-582428E2E097}" presName="rootText1" presStyleLbl="node0" presStyleIdx="0" presStyleCnt="4" custAng="0" custFlipVert="0" custScaleX="249801" custScaleY="161448" custLinFactX="740" custLinFactNeighborX="100000" custLinFactNeighborY="-1146">
        <dgm:presLayoutVars>
          <dgm:chPref val="3"/>
        </dgm:presLayoutVars>
      </dgm:prSet>
      <dgm:spPr/>
      <dgm:t>
        <a:bodyPr/>
        <a:lstStyle/>
        <a:p>
          <a:endParaRPr lang="en-GB"/>
        </a:p>
      </dgm:t>
    </dgm:pt>
    <dgm:pt modelId="{C2E5BC77-8AAE-442F-A03B-21F9716795C4}" type="pres">
      <dgm:prSet presAssocID="{8AA1D6ED-50C0-4FC4-B942-582428E2E097}" presName="rootConnector1" presStyleLbl="node1" presStyleIdx="0" presStyleCnt="0"/>
      <dgm:spPr/>
      <dgm:t>
        <a:bodyPr/>
        <a:lstStyle/>
        <a:p>
          <a:endParaRPr lang="en-GB"/>
        </a:p>
      </dgm:t>
    </dgm:pt>
    <dgm:pt modelId="{A5A7BC98-A96E-49B9-9D29-74EF91E81B27}" type="pres">
      <dgm:prSet presAssocID="{8AA1D6ED-50C0-4FC4-B942-582428E2E097}" presName="hierChild2" presStyleCnt="0"/>
      <dgm:spPr/>
    </dgm:pt>
    <dgm:pt modelId="{341059F2-4045-43E1-B5F4-43DDB1FC98CF}" type="pres">
      <dgm:prSet presAssocID="{1F76C4BB-51DE-45B8-8394-0A0F020EEC9D}" presName="Name37" presStyleLbl="parChTrans1D2" presStyleIdx="0" presStyleCnt="2"/>
      <dgm:spPr/>
      <dgm:t>
        <a:bodyPr/>
        <a:lstStyle/>
        <a:p>
          <a:endParaRPr lang="en-GB"/>
        </a:p>
      </dgm:t>
    </dgm:pt>
    <dgm:pt modelId="{08F72A3E-4DDB-49C8-A39A-5025CAB4BEC3}" type="pres">
      <dgm:prSet presAssocID="{FACA5C1E-AACB-4ED8-9C50-BFE553CAE440}" presName="hierRoot2" presStyleCnt="0">
        <dgm:presLayoutVars>
          <dgm:hierBranch val="init"/>
        </dgm:presLayoutVars>
      </dgm:prSet>
      <dgm:spPr/>
    </dgm:pt>
    <dgm:pt modelId="{1FB44A53-37DD-44B1-9548-C427AFB0180F}" type="pres">
      <dgm:prSet presAssocID="{FACA5C1E-AACB-4ED8-9C50-BFE553CAE440}" presName="rootComposite" presStyleCnt="0"/>
      <dgm:spPr/>
    </dgm:pt>
    <dgm:pt modelId="{CE62D83F-A450-47AF-B53A-6E8AD00EAA48}" type="pres">
      <dgm:prSet presAssocID="{FACA5C1E-AACB-4ED8-9C50-BFE553CAE440}" presName="rootText" presStyleLbl="node2" presStyleIdx="0" presStyleCnt="2" custScaleX="255794" custScaleY="556445" custLinFactNeighborX="52463" custLinFactNeighborY="-4660">
        <dgm:presLayoutVars>
          <dgm:chPref val="3"/>
        </dgm:presLayoutVars>
      </dgm:prSet>
      <dgm:spPr/>
      <dgm:t>
        <a:bodyPr/>
        <a:lstStyle/>
        <a:p>
          <a:endParaRPr lang="en-GB"/>
        </a:p>
      </dgm:t>
    </dgm:pt>
    <dgm:pt modelId="{ACDE0E0B-418B-425D-BA8D-7F47CF2E6399}" type="pres">
      <dgm:prSet presAssocID="{FACA5C1E-AACB-4ED8-9C50-BFE553CAE440}" presName="rootConnector" presStyleLbl="node2" presStyleIdx="0" presStyleCnt="2"/>
      <dgm:spPr/>
      <dgm:t>
        <a:bodyPr/>
        <a:lstStyle/>
        <a:p>
          <a:endParaRPr lang="en-GB"/>
        </a:p>
      </dgm:t>
    </dgm:pt>
    <dgm:pt modelId="{AEACD3EA-A6D9-4A9E-A9F0-D9ABFE5E873D}" type="pres">
      <dgm:prSet presAssocID="{FACA5C1E-AACB-4ED8-9C50-BFE553CAE440}" presName="hierChild4" presStyleCnt="0"/>
      <dgm:spPr/>
    </dgm:pt>
    <dgm:pt modelId="{F24B981E-3E6E-45BD-A5AE-7194E1B6F41F}" type="pres">
      <dgm:prSet presAssocID="{FACA5C1E-AACB-4ED8-9C50-BFE553CAE440}" presName="hierChild5" presStyleCnt="0"/>
      <dgm:spPr/>
    </dgm:pt>
    <dgm:pt modelId="{4C879745-EA2D-4ECD-A062-78A944E62366}" type="pres">
      <dgm:prSet presAssocID="{94EB7EF2-F8AD-48CC-9095-F662C730554C}" presName="Name37" presStyleLbl="parChTrans1D2" presStyleIdx="1" presStyleCnt="2"/>
      <dgm:spPr/>
      <dgm:t>
        <a:bodyPr/>
        <a:lstStyle/>
        <a:p>
          <a:endParaRPr lang="en-GB"/>
        </a:p>
      </dgm:t>
    </dgm:pt>
    <dgm:pt modelId="{DEA912C8-A03E-45C0-B56C-E4A1D3FB7301}" type="pres">
      <dgm:prSet presAssocID="{3541CC7D-EC17-4945-B19F-4EE040871B8F}" presName="hierRoot2" presStyleCnt="0">
        <dgm:presLayoutVars>
          <dgm:hierBranch val="init"/>
        </dgm:presLayoutVars>
      </dgm:prSet>
      <dgm:spPr/>
    </dgm:pt>
    <dgm:pt modelId="{43A87811-EC26-45A6-85E6-6C26354E794A}" type="pres">
      <dgm:prSet presAssocID="{3541CC7D-EC17-4945-B19F-4EE040871B8F}" presName="rootComposite" presStyleCnt="0"/>
      <dgm:spPr/>
    </dgm:pt>
    <dgm:pt modelId="{549A9472-CEF8-410D-B806-EA471E1E19D3}" type="pres">
      <dgm:prSet presAssocID="{3541CC7D-EC17-4945-B19F-4EE040871B8F}" presName="rootText" presStyleLbl="node2" presStyleIdx="1" presStyleCnt="2" custScaleX="281397" custScaleY="519359" custLinFactX="59369" custLinFactNeighborX="100000" custLinFactNeighborY="-4660">
        <dgm:presLayoutVars>
          <dgm:chPref val="3"/>
        </dgm:presLayoutVars>
      </dgm:prSet>
      <dgm:spPr/>
      <dgm:t>
        <a:bodyPr/>
        <a:lstStyle/>
        <a:p>
          <a:endParaRPr lang="en-GB"/>
        </a:p>
      </dgm:t>
    </dgm:pt>
    <dgm:pt modelId="{F5D8F0AC-AB89-41B2-A025-8D8ADA98CA02}" type="pres">
      <dgm:prSet presAssocID="{3541CC7D-EC17-4945-B19F-4EE040871B8F}" presName="rootConnector" presStyleLbl="node2" presStyleIdx="1" presStyleCnt="2"/>
      <dgm:spPr/>
      <dgm:t>
        <a:bodyPr/>
        <a:lstStyle/>
        <a:p>
          <a:endParaRPr lang="en-GB"/>
        </a:p>
      </dgm:t>
    </dgm:pt>
    <dgm:pt modelId="{7A9ACF45-A754-4769-8510-5B416CFBDBFE}" type="pres">
      <dgm:prSet presAssocID="{3541CC7D-EC17-4945-B19F-4EE040871B8F}" presName="hierChild4" presStyleCnt="0"/>
      <dgm:spPr/>
    </dgm:pt>
    <dgm:pt modelId="{B440DB50-09C2-45A9-8238-17B1D0DE101C}" type="pres">
      <dgm:prSet presAssocID="{3541CC7D-EC17-4945-B19F-4EE040871B8F}" presName="hierChild5" presStyleCnt="0"/>
      <dgm:spPr/>
    </dgm:pt>
    <dgm:pt modelId="{B60C4072-3D3D-4D49-A6FD-3D04A1CBE534}" type="pres">
      <dgm:prSet presAssocID="{8AA1D6ED-50C0-4FC4-B942-582428E2E097}" presName="hierChild3" presStyleCnt="0"/>
      <dgm:spPr/>
    </dgm:pt>
    <dgm:pt modelId="{1D55C01F-5D6A-4E41-A454-2A4105AB6AD0}" type="pres">
      <dgm:prSet presAssocID="{AE940463-1762-46BA-9F37-80B884A326D3}" presName="hierRoot1" presStyleCnt="0">
        <dgm:presLayoutVars>
          <dgm:hierBranch val="init"/>
        </dgm:presLayoutVars>
      </dgm:prSet>
      <dgm:spPr/>
    </dgm:pt>
    <dgm:pt modelId="{0438654E-5A42-4A8D-A941-5AA65E22C1BF}" type="pres">
      <dgm:prSet presAssocID="{AE940463-1762-46BA-9F37-80B884A326D3}" presName="rootComposite1" presStyleCnt="0"/>
      <dgm:spPr/>
    </dgm:pt>
    <dgm:pt modelId="{B7D34493-6F8F-4824-BE1E-8819F66CD3D2}" type="pres">
      <dgm:prSet presAssocID="{AE940463-1762-46BA-9F37-80B884A326D3}" presName="rootText1" presStyleLbl="node0" presStyleIdx="1" presStyleCnt="4" custScaleX="89222" custScaleY="120429" custLinFactY="100000" custLinFactNeighborX="85063" custLinFactNeighborY="100267">
        <dgm:presLayoutVars>
          <dgm:chPref val="3"/>
        </dgm:presLayoutVars>
      </dgm:prSet>
      <dgm:spPr/>
      <dgm:t>
        <a:bodyPr/>
        <a:lstStyle/>
        <a:p>
          <a:endParaRPr lang="en-GB"/>
        </a:p>
      </dgm:t>
    </dgm:pt>
    <dgm:pt modelId="{96D30ADD-041A-4CB7-A306-6B814C8B900A}" type="pres">
      <dgm:prSet presAssocID="{AE940463-1762-46BA-9F37-80B884A326D3}" presName="rootConnector1" presStyleLbl="node1" presStyleIdx="0" presStyleCnt="0"/>
      <dgm:spPr/>
      <dgm:t>
        <a:bodyPr/>
        <a:lstStyle/>
        <a:p>
          <a:endParaRPr lang="en-GB"/>
        </a:p>
      </dgm:t>
    </dgm:pt>
    <dgm:pt modelId="{E94FEEA3-7284-47A1-8D93-9ED8D21A230B}" type="pres">
      <dgm:prSet presAssocID="{AE940463-1762-46BA-9F37-80B884A326D3}" presName="hierChild2" presStyleCnt="0"/>
      <dgm:spPr/>
    </dgm:pt>
    <dgm:pt modelId="{F277A117-0B8D-4762-AA4E-AD1BA6CF027A}" type="pres">
      <dgm:prSet presAssocID="{AE940463-1762-46BA-9F37-80B884A326D3}" presName="hierChild3" presStyleCnt="0"/>
      <dgm:spPr/>
    </dgm:pt>
    <dgm:pt modelId="{811FAA97-1CE2-4505-BA2A-829573923AE3}" type="pres">
      <dgm:prSet presAssocID="{F8BB68E7-67D5-4EF0-964A-B74D44C26212}" presName="hierRoot1" presStyleCnt="0">
        <dgm:presLayoutVars>
          <dgm:hierBranch val="init"/>
        </dgm:presLayoutVars>
      </dgm:prSet>
      <dgm:spPr/>
    </dgm:pt>
    <dgm:pt modelId="{EC2077EF-B39E-4B2F-915D-08ADC7A669CC}" type="pres">
      <dgm:prSet presAssocID="{F8BB68E7-67D5-4EF0-964A-B74D44C26212}" presName="rootComposite1" presStyleCnt="0"/>
      <dgm:spPr/>
    </dgm:pt>
    <dgm:pt modelId="{1F82D96D-C0BC-4BC4-BCC9-0424AD16FAA8}" type="pres">
      <dgm:prSet presAssocID="{F8BB68E7-67D5-4EF0-964A-B74D44C26212}" presName="rootText1" presStyleLbl="node0" presStyleIdx="2" presStyleCnt="4" custScaleX="62930" custLinFactY="188254" custLinFactNeighborX="-11732" custLinFactNeighborY="200000">
        <dgm:presLayoutVars>
          <dgm:chPref val="3"/>
        </dgm:presLayoutVars>
      </dgm:prSet>
      <dgm:spPr/>
      <dgm:t>
        <a:bodyPr/>
        <a:lstStyle/>
        <a:p>
          <a:endParaRPr lang="en-GB"/>
        </a:p>
      </dgm:t>
    </dgm:pt>
    <dgm:pt modelId="{09C607AC-EB87-4453-A930-D322B419921C}" type="pres">
      <dgm:prSet presAssocID="{F8BB68E7-67D5-4EF0-964A-B74D44C26212}" presName="rootConnector1" presStyleLbl="node1" presStyleIdx="0" presStyleCnt="0"/>
      <dgm:spPr/>
      <dgm:t>
        <a:bodyPr/>
        <a:lstStyle/>
        <a:p>
          <a:endParaRPr lang="en-GB"/>
        </a:p>
      </dgm:t>
    </dgm:pt>
    <dgm:pt modelId="{D5F8945A-6E61-4762-B38D-511832D20AF2}" type="pres">
      <dgm:prSet presAssocID="{F8BB68E7-67D5-4EF0-964A-B74D44C26212}" presName="hierChild2" presStyleCnt="0"/>
      <dgm:spPr/>
    </dgm:pt>
    <dgm:pt modelId="{29A588A0-C6EA-4381-B41D-9EABB02B44EE}" type="pres">
      <dgm:prSet presAssocID="{F8BB68E7-67D5-4EF0-964A-B74D44C26212}" presName="hierChild3" presStyleCnt="0"/>
      <dgm:spPr/>
    </dgm:pt>
    <dgm:pt modelId="{D6044025-6C22-4CF2-AB60-5BA680EB2EA5}" type="pres">
      <dgm:prSet presAssocID="{FABBA8CB-C880-4B80-9C99-15F124159F3C}" presName="hierRoot1" presStyleCnt="0">
        <dgm:presLayoutVars>
          <dgm:hierBranch val="init"/>
        </dgm:presLayoutVars>
      </dgm:prSet>
      <dgm:spPr/>
    </dgm:pt>
    <dgm:pt modelId="{76918B7A-7D0E-41BB-989D-A8D4695E186D}" type="pres">
      <dgm:prSet presAssocID="{FABBA8CB-C880-4B80-9C99-15F124159F3C}" presName="rootComposite1" presStyleCnt="0"/>
      <dgm:spPr/>
    </dgm:pt>
    <dgm:pt modelId="{E54FF379-4557-4EEE-8526-4B25F930CC4E}" type="pres">
      <dgm:prSet presAssocID="{FABBA8CB-C880-4B80-9C99-15F124159F3C}" presName="rootText1" presStyleLbl="node0" presStyleIdx="3" presStyleCnt="4" custScaleX="65280" custScaleY="87986" custLinFactY="262812" custLinFactNeighborX="-95662" custLinFactNeighborY="300000">
        <dgm:presLayoutVars>
          <dgm:chPref val="3"/>
        </dgm:presLayoutVars>
      </dgm:prSet>
      <dgm:spPr/>
      <dgm:t>
        <a:bodyPr/>
        <a:lstStyle/>
        <a:p>
          <a:endParaRPr lang="en-GB"/>
        </a:p>
      </dgm:t>
    </dgm:pt>
    <dgm:pt modelId="{C3DC6345-880D-4DB3-A4A2-01702C50AB37}" type="pres">
      <dgm:prSet presAssocID="{FABBA8CB-C880-4B80-9C99-15F124159F3C}" presName="rootConnector1" presStyleLbl="node1" presStyleIdx="0" presStyleCnt="0"/>
      <dgm:spPr/>
      <dgm:t>
        <a:bodyPr/>
        <a:lstStyle/>
        <a:p>
          <a:endParaRPr lang="en-GB"/>
        </a:p>
      </dgm:t>
    </dgm:pt>
    <dgm:pt modelId="{C6FB7BC1-E129-4E9E-BA5E-1ED59AC1FD44}" type="pres">
      <dgm:prSet presAssocID="{FABBA8CB-C880-4B80-9C99-15F124159F3C}" presName="hierChild2" presStyleCnt="0"/>
      <dgm:spPr/>
    </dgm:pt>
    <dgm:pt modelId="{7B954BBC-04E7-4314-B39C-02780DDF1E69}" type="pres">
      <dgm:prSet presAssocID="{FABBA8CB-C880-4B80-9C99-15F124159F3C}" presName="hierChild3" presStyleCnt="0"/>
      <dgm:spPr/>
    </dgm:pt>
  </dgm:ptLst>
  <dgm:cxnLst>
    <dgm:cxn modelId="{7AB53435-048A-4A31-81A8-499443660EA1}" type="presOf" srcId="{FABBA8CB-C880-4B80-9C99-15F124159F3C}" destId="{C3DC6345-880D-4DB3-A4A2-01702C50AB37}" srcOrd="1" destOrd="0" presId="urn:microsoft.com/office/officeart/2005/8/layout/orgChart1"/>
    <dgm:cxn modelId="{88DC46F4-F6F5-47E3-B7BB-BDA1D8EC8E12}" type="presOf" srcId="{3541CC7D-EC17-4945-B19F-4EE040871B8F}" destId="{F5D8F0AC-AB89-41B2-A025-8D8ADA98CA02}" srcOrd="1" destOrd="0" presId="urn:microsoft.com/office/officeart/2005/8/layout/orgChart1"/>
    <dgm:cxn modelId="{34F50BD0-A835-4FC8-8E55-42BB38718EE0}" srcId="{E5D44F09-13C4-448D-9B12-353D09C94712}" destId="{8AA1D6ED-50C0-4FC4-B942-582428E2E097}" srcOrd="0" destOrd="0" parTransId="{05190E6A-D2BC-4C59-B41B-6BA7A48626DE}" sibTransId="{D51DE234-53D0-4823-8172-F218996116CF}"/>
    <dgm:cxn modelId="{1E330E72-BA1E-4B59-8182-95F78541C393}" srcId="{8AA1D6ED-50C0-4FC4-B942-582428E2E097}" destId="{3541CC7D-EC17-4945-B19F-4EE040871B8F}" srcOrd="1" destOrd="0" parTransId="{94EB7EF2-F8AD-48CC-9095-F662C730554C}" sibTransId="{A2151CE8-62D9-4A53-A150-A554C3900697}"/>
    <dgm:cxn modelId="{0E0B86EB-23CA-4039-9CB2-0AA77446CDD3}" type="presOf" srcId="{F8BB68E7-67D5-4EF0-964A-B74D44C26212}" destId="{1F82D96D-C0BC-4BC4-BCC9-0424AD16FAA8}" srcOrd="0" destOrd="0" presId="urn:microsoft.com/office/officeart/2005/8/layout/orgChart1"/>
    <dgm:cxn modelId="{B811CBB7-1EB0-46A3-877A-CFD6944CD4E2}" srcId="{E5D44F09-13C4-448D-9B12-353D09C94712}" destId="{F8BB68E7-67D5-4EF0-964A-B74D44C26212}" srcOrd="2" destOrd="0" parTransId="{D54EAACE-3931-4C8F-BC27-C565DEB4D80D}" sibTransId="{AECE1523-7D3D-4BAE-BD4A-20E7B2300784}"/>
    <dgm:cxn modelId="{BDD0F78E-194B-4967-AC33-A80E3D7EEC22}" type="presOf" srcId="{94EB7EF2-F8AD-48CC-9095-F662C730554C}" destId="{4C879745-EA2D-4ECD-A062-78A944E62366}" srcOrd="0" destOrd="0" presId="urn:microsoft.com/office/officeart/2005/8/layout/orgChart1"/>
    <dgm:cxn modelId="{F0CF52AA-FAD3-416C-8FFE-6E97E54FCE1E}" type="presOf" srcId="{E5D44F09-13C4-448D-9B12-353D09C94712}" destId="{EBE6141B-EECB-406F-8CF9-5D7A7DE4EAC5}" srcOrd="0" destOrd="0" presId="urn:microsoft.com/office/officeart/2005/8/layout/orgChart1"/>
    <dgm:cxn modelId="{3ED8C171-042A-4097-9234-0FE9F88F9708}" srcId="{E5D44F09-13C4-448D-9B12-353D09C94712}" destId="{AE940463-1762-46BA-9F37-80B884A326D3}" srcOrd="1" destOrd="0" parTransId="{E8E3EBC2-0D4A-4397-AD05-7FF732758D95}" sibTransId="{3E52FCDE-D2E5-4EF2-A6AD-BB762DEC1029}"/>
    <dgm:cxn modelId="{5D94951C-DB44-4DCB-A8A9-79E20CCD38F2}" srcId="{E5D44F09-13C4-448D-9B12-353D09C94712}" destId="{FABBA8CB-C880-4B80-9C99-15F124159F3C}" srcOrd="3" destOrd="0" parTransId="{5E51506C-CCD9-4EF5-B16A-3CDC7EECDEC5}" sibTransId="{EE82D059-F4FC-4CAD-B3BA-11BBFFF43377}"/>
    <dgm:cxn modelId="{AFFD02E3-B8CD-4890-8AC2-04A806D8046E}" type="presOf" srcId="{F8BB68E7-67D5-4EF0-964A-B74D44C26212}" destId="{09C607AC-EB87-4453-A930-D322B419921C}" srcOrd="1" destOrd="0" presId="urn:microsoft.com/office/officeart/2005/8/layout/orgChart1"/>
    <dgm:cxn modelId="{1CF1A50B-364D-49A6-8BD4-5D6D19703BC4}" type="presOf" srcId="{FACA5C1E-AACB-4ED8-9C50-BFE553CAE440}" destId="{CE62D83F-A450-47AF-B53A-6E8AD00EAA48}" srcOrd="0" destOrd="0" presId="urn:microsoft.com/office/officeart/2005/8/layout/orgChart1"/>
    <dgm:cxn modelId="{25AF030E-FFD1-4EE3-A4AA-AA3EDC93631A}" type="presOf" srcId="{8AA1D6ED-50C0-4FC4-B942-582428E2E097}" destId="{73E42993-6A8C-4DEC-947A-CE689BCB0C69}" srcOrd="0" destOrd="0" presId="urn:microsoft.com/office/officeart/2005/8/layout/orgChart1"/>
    <dgm:cxn modelId="{E8C76688-C299-4B32-B370-C59CD276873B}" type="presOf" srcId="{FACA5C1E-AACB-4ED8-9C50-BFE553CAE440}" destId="{ACDE0E0B-418B-425D-BA8D-7F47CF2E6399}" srcOrd="1" destOrd="0" presId="urn:microsoft.com/office/officeart/2005/8/layout/orgChart1"/>
    <dgm:cxn modelId="{7C4916A4-74E1-4375-9B1B-EB967175DD7A}" type="presOf" srcId="{8AA1D6ED-50C0-4FC4-B942-582428E2E097}" destId="{C2E5BC77-8AAE-442F-A03B-21F9716795C4}" srcOrd="1" destOrd="0" presId="urn:microsoft.com/office/officeart/2005/8/layout/orgChart1"/>
    <dgm:cxn modelId="{BE831DB5-6F86-4CC3-947A-CEFD43EA1DA4}" type="presOf" srcId="{AE940463-1762-46BA-9F37-80B884A326D3}" destId="{B7D34493-6F8F-4824-BE1E-8819F66CD3D2}" srcOrd="0" destOrd="0" presId="urn:microsoft.com/office/officeart/2005/8/layout/orgChart1"/>
    <dgm:cxn modelId="{3A95D718-6A9C-48AF-BBB1-0052B9DC13F6}" type="presOf" srcId="{FABBA8CB-C880-4B80-9C99-15F124159F3C}" destId="{E54FF379-4557-4EEE-8526-4B25F930CC4E}" srcOrd="0" destOrd="0" presId="urn:microsoft.com/office/officeart/2005/8/layout/orgChart1"/>
    <dgm:cxn modelId="{9DC34251-8FB6-45E3-87B7-75E19FA8084E}" type="presOf" srcId="{AE940463-1762-46BA-9F37-80B884A326D3}" destId="{96D30ADD-041A-4CB7-A306-6B814C8B900A}" srcOrd="1" destOrd="0" presId="urn:microsoft.com/office/officeart/2005/8/layout/orgChart1"/>
    <dgm:cxn modelId="{BE3C72A7-B57E-4E5D-BE90-9A0518CFC265}" type="presOf" srcId="{3541CC7D-EC17-4945-B19F-4EE040871B8F}" destId="{549A9472-CEF8-410D-B806-EA471E1E19D3}" srcOrd="0" destOrd="0" presId="urn:microsoft.com/office/officeart/2005/8/layout/orgChart1"/>
    <dgm:cxn modelId="{FB85FE10-75CB-4E03-B0CF-6DBEB749AE47}" type="presOf" srcId="{1F76C4BB-51DE-45B8-8394-0A0F020EEC9D}" destId="{341059F2-4045-43E1-B5F4-43DDB1FC98CF}" srcOrd="0" destOrd="0" presId="urn:microsoft.com/office/officeart/2005/8/layout/orgChart1"/>
    <dgm:cxn modelId="{E84F5A4A-AA4F-4930-8059-9CDD1432DC1A}" srcId="{8AA1D6ED-50C0-4FC4-B942-582428E2E097}" destId="{FACA5C1E-AACB-4ED8-9C50-BFE553CAE440}" srcOrd="0" destOrd="0" parTransId="{1F76C4BB-51DE-45B8-8394-0A0F020EEC9D}" sibTransId="{9C11A6EE-C4EB-4FEC-8344-7CADF468BAE5}"/>
    <dgm:cxn modelId="{2DC6EE99-3A86-42B1-9A25-D92362182526}" type="presParOf" srcId="{EBE6141B-EECB-406F-8CF9-5D7A7DE4EAC5}" destId="{D6CD46A3-2965-41F2-A139-6BFB0EDD3827}" srcOrd="0" destOrd="0" presId="urn:microsoft.com/office/officeart/2005/8/layout/orgChart1"/>
    <dgm:cxn modelId="{9EA361BD-541E-435A-908D-DE118A9336CF}" type="presParOf" srcId="{D6CD46A3-2965-41F2-A139-6BFB0EDD3827}" destId="{B5262786-F85C-4D32-ADE7-B7A222368651}" srcOrd="0" destOrd="0" presId="urn:microsoft.com/office/officeart/2005/8/layout/orgChart1"/>
    <dgm:cxn modelId="{CA952917-8F10-4DF5-BE46-7291A890E220}" type="presParOf" srcId="{B5262786-F85C-4D32-ADE7-B7A222368651}" destId="{73E42993-6A8C-4DEC-947A-CE689BCB0C69}" srcOrd="0" destOrd="0" presId="urn:microsoft.com/office/officeart/2005/8/layout/orgChart1"/>
    <dgm:cxn modelId="{2B0FB7A0-69D7-4064-A459-5C7F312FB72C}" type="presParOf" srcId="{B5262786-F85C-4D32-ADE7-B7A222368651}" destId="{C2E5BC77-8AAE-442F-A03B-21F9716795C4}" srcOrd="1" destOrd="0" presId="urn:microsoft.com/office/officeart/2005/8/layout/orgChart1"/>
    <dgm:cxn modelId="{426252CF-3247-4C8F-BAB0-DF052D330F36}" type="presParOf" srcId="{D6CD46A3-2965-41F2-A139-6BFB0EDD3827}" destId="{A5A7BC98-A96E-49B9-9D29-74EF91E81B27}" srcOrd="1" destOrd="0" presId="urn:microsoft.com/office/officeart/2005/8/layout/orgChart1"/>
    <dgm:cxn modelId="{239071C4-4DEF-44EB-87BB-0961D4BFC0A6}" type="presParOf" srcId="{A5A7BC98-A96E-49B9-9D29-74EF91E81B27}" destId="{341059F2-4045-43E1-B5F4-43DDB1FC98CF}" srcOrd="0" destOrd="0" presId="urn:microsoft.com/office/officeart/2005/8/layout/orgChart1"/>
    <dgm:cxn modelId="{03C5E00C-1EE3-4E15-89D2-A16FE7AC68BE}" type="presParOf" srcId="{A5A7BC98-A96E-49B9-9D29-74EF91E81B27}" destId="{08F72A3E-4DDB-49C8-A39A-5025CAB4BEC3}" srcOrd="1" destOrd="0" presId="urn:microsoft.com/office/officeart/2005/8/layout/orgChart1"/>
    <dgm:cxn modelId="{58465988-651D-4648-8893-FFF860C1EE80}" type="presParOf" srcId="{08F72A3E-4DDB-49C8-A39A-5025CAB4BEC3}" destId="{1FB44A53-37DD-44B1-9548-C427AFB0180F}" srcOrd="0" destOrd="0" presId="urn:microsoft.com/office/officeart/2005/8/layout/orgChart1"/>
    <dgm:cxn modelId="{4F977312-0D6A-43A5-9064-73B8887DE20F}" type="presParOf" srcId="{1FB44A53-37DD-44B1-9548-C427AFB0180F}" destId="{CE62D83F-A450-47AF-B53A-6E8AD00EAA48}" srcOrd="0" destOrd="0" presId="urn:microsoft.com/office/officeart/2005/8/layout/orgChart1"/>
    <dgm:cxn modelId="{2D5FC443-C92F-497B-AE26-D76F032219DB}" type="presParOf" srcId="{1FB44A53-37DD-44B1-9548-C427AFB0180F}" destId="{ACDE0E0B-418B-425D-BA8D-7F47CF2E6399}" srcOrd="1" destOrd="0" presId="urn:microsoft.com/office/officeart/2005/8/layout/orgChart1"/>
    <dgm:cxn modelId="{AC707AD7-3198-47A6-A672-213FEF8EBADE}" type="presParOf" srcId="{08F72A3E-4DDB-49C8-A39A-5025CAB4BEC3}" destId="{AEACD3EA-A6D9-4A9E-A9F0-D9ABFE5E873D}" srcOrd="1" destOrd="0" presId="urn:microsoft.com/office/officeart/2005/8/layout/orgChart1"/>
    <dgm:cxn modelId="{6CC9ECEB-11EA-406E-905C-48C77F36B655}" type="presParOf" srcId="{08F72A3E-4DDB-49C8-A39A-5025CAB4BEC3}" destId="{F24B981E-3E6E-45BD-A5AE-7194E1B6F41F}" srcOrd="2" destOrd="0" presId="urn:microsoft.com/office/officeart/2005/8/layout/orgChart1"/>
    <dgm:cxn modelId="{3F6E27B7-F717-4FF5-9D78-9083A37B08E4}" type="presParOf" srcId="{A5A7BC98-A96E-49B9-9D29-74EF91E81B27}" destId="{4C879745-EA2D-4ECD-A062-78A944E62366}" srcOrd="2" destOrd="0" presId="urn:microsoft.com/office/officeart/2005/8/layout/orgChart1"/>
    <dgm:cxn modelId="{3A2DE4E3-DBA4-4A32-9C09-2E20F866C26B}" type="presParOf" srcId="{A5A7BC98-A96E-49B9-9D29-74EF91E81B27}" destId="{DEA912C8-A03E-45C0-B56C-E4A1D3FB7301}" srcOrd="3" destOrd="0" presId="urn:microsoft.com/office/officeart/2005/8/layout/orgChart1"/>
    <dgm:cxn modelId="{D9CA6681-9581-4520-9FD3-033B604D870B}" type="presParOf" srcId="{DEA912C8-A03E-45C0-B56C-E4A1D3FB7301}" destId="{43A87811-EC26-45A6-85E6-6C26354E794A}" srcOrd="0" destOrd="0" presId="urn:microsoft.com/office/officeart/2005/8/layout/orgChart1"/>
    <dgm:cxn modelId="{9E7FB5DB-9BD7-4A57-96C2-D0146CCDBF21}" type="presParOf" srcId="{43A87811-EC26-45A6-85E6-6C26354E794A}" destId="{549A9472-CEF8-410D-B806-EA471E1E19D3}" srcOrd="0" destOrd="0" presId="urn:microsoft.com/office/officeart/2005/8/layout/orgChart1"/>
    <dgm:cxn modelId="{48FCC173-5B5F-4A76-9E76-8EC058F7702A}" type="presParOf" srcId="{43A87811-EC26-45A6-85E6-6C26354E794A}" destId="{F5D8F0AC-AB89-41B2-A025-8D8ADA98CA02}" srcOrd="1" destOrd="0" presId="urn:microsoft.com/office/officeart/2005/8/layout/orgChart1"/>
    <dgm:cxn modelId="{405C6DF2-3536-49F7-BF2C-6D07EECAEDF4}" type="presParOf" srcId="{DEA912C8-A03E-45C0-B56C-E4A1D3FB7301}" destId="{7A9ACF45-A754-4769-8510-5B416CFBDBFE}" srcOrd="1" destOrd="0" presId="urn:microsoft.com/office/officeart/2005/8/layout/orgChart1"/>
    <dgm:cxn modelId="{0F2A4FC9-C278-4C88-8328-275FDA819B85}" type="presParOf" srcId="{DEA912C8-A03E-45C0-B56C-E4A1D3FB7301}" destId="{B440DB50-09C2-45A9-8238-17B1D0DE101C}" srcOrd="2" destOrd="0" presId="urn:microsoft.com/office/officeart/2005/8/layout/orgChart1"/>
    <dgm:cxn modelId="{B5AD9793-B8CD-4F08-A582-AAC9AF6922A6}" type="presParOf" srcId="{D6CD46A3-2965-41F2-A139-6BFB0EDD3827}" destId="{B60C4072-3D3D-4D49-A6FD-3D04A1CBE534}" srcOrd="2" destOrd="0" presId="urn:microsoft.com/office/officeart/2005/8/layout/orgChart1"/>
    <dgm:cxn modelId="{0BBE9A21-9D6A-4571-8043-0FCD4DBF6ECE}" type="presParOf" srcId="{EBE6141B-EECB-406F-8CF9-5D7A7DE4EAC5}" destId="{1D55C01F-5D6A-4E41-A454-2A4105AB6AD0}" srcOrd="1" destOrd="0" presId="urn:microsoft.com/office/officeart/2005/8/layout/orgChart1"/>
    <dgm:cxn modelId="{BF0FE507-DDC6-4829-A5A4-6AC7C66E5FC0}" type="presParOf" srcId="{1D55C01F-5D6A-4E41-A454-2A4105AB6AD0}" destId="{0438654E-5A42-4A8D-A941-5AA65E22C1BF}" srcOrd="0" destOrd="0" presId="urn:microsoft.com/office/officeart/2005/8/layout/orgChart1"/>
    <dgm:cxn modelId="{236E156F-15EB-4762-A234-C55F3C7E2039}" type="presParOf" srcId="{0438654E-5A42-4A8D-A941-5AA65E22C1BF}" destId="{B7D34493-6F8F-4824-BE1E-8819F66CD3D2}" srcOrd="0" destOrd="0" presId="urn:microsoft.com/office/officeart/2005/8/layout/orgChart1"/>
    <dgm:cxn modelId="{591EB4AC-C624-4DAB-A40B-A0EF035E6393}" type="presParOf" srcId="{0438654E-5A42-4A8D-A941-5AA65E22C1BF}" destId="{96D30ADD-041A-4CB7-A306-6B814C8B900A}" srcOrd="1" destOrd="0" presId="urn:microsoft.com/office/officeart/2005/8/layout/orgChart1"/>
    <dgm:cxn modelId="{78E3D42B-9028-40C2-B568-22CCF5BFF79B}" type="presParOf" srcId="{1D55C01F-5D6A-4E41-A454-2A4105AB6AD0}" destId="{E94FEEA3-7284-47A1-8D93-9ED8D21A230B}" srcOrd="1" destOrd="0" presId="urn:microsoft.com/office/officeart/2005/8/layout/orgChart1"/>
    <dgm:cxn modelId="{885C14DE-481F-4AE7-B2A2-AC20CB958480}" type="presParOf" srcId="{1D55C01F-5D6A-4E41-A454-2A4105AB6AD0}" destId="{F277A117-0B8D-4762-AA4E-AD1BA6CF027A}" srcOrd="2" destOrd="0" presId="urn:microsoft.com/office/officeart/2005/8/layout/orgChart1"/>
    <dgm:cxn modelId="{053E3624-717F-4797-ACF7-5C53D9045056}" type="presParOf" srcId="{EBE6141B-EECB-406F-8CF9-5D7A7DE4EAC5}" destId="{811FAA97-1CE2-4505-BA2A-829573923AE3}" srcOrd="2" destOrd="0" presId="urn:microsoft.com/office/officeart/2005/8/layout/orgChart1"/>
    <dgm:cxn modelId="{99E69619-1890-41C7-BE43-F7ACA34F9179}" type="presParOf" srcId="{811FAA97-1CE2-4505-BA2A-829573923AE3}" destId="{EC2077EF-B39E-4B2F-915D-08ADC7A669CC}" srcOrd="0" destOrd="0" presId="urn:microsoft.com/office/officeart/2005/8/layout/orgChart1"/>
    <dgm:cxn modelId="{2D759DAB-48D3-4487-9A9E-94A4ED0F6D0D}" type="presParOf" srcId="{EC2077EF-B39E-4B2F-915D-08ADC7A669CC}" destId="{1F82D96D-C0BC-4BC4-BCC9-0424AD16FAA8}" srcOrd="0" destOrd="0" presId="urn:microsoft.com/office/officeart/2005/8/layout/orgChart1"/>
    <dgm:cxn modelId="{455F16F9-ABBA-441A-B09B-67D10360A095}" type="presParOf" srcId="{EC2077EF-B39E-4B2F-915D-08ADC7A669CC}" destId="{09C607AC-EB87-4453-A930-D322B419921C}" srcOrd="1" destOrd="0" presId="urn:microsoft.com/office/officeart/2005/8/layout/orgChart1"/>
    <dgm:cxn modelId="{2193D937-2D72-45F0-9FFB-B3F33B994DE8}" type="presParOf" srcId="{811FAA97-1CE2-4505-BA2A-829573923AE3}" destId="{D5F8945A-6E61-4762-B38D-511832D20AF2}" srcOrd="1" destOrd="0" presId="urn:microsoft.com/office/officeart/2005/8/layout/orgChart1"/>
    <dgm:cxn modelId="{B4402F08-BB39-4118-BCC7-CDE8B071C277}" type="presParOf" srcId="{811FAA97-1CE2-4505-BA2A-829573923AE3}" destId="{29A588A0-C6EA-4381-B41D-9EABB02B44EE}" srcOrd="2" destOrd="0" presId="urn:microsoft.com/office/officeart/2005/8/layout/orgChart1"/>
    <dgm:cxn modelId="{A03139FE-547B-4372-9F7E-ADC038E722C8}" type="presParOf" srcId="{EBE6141B-EECB-406F-8CF9-5D7A7DE4EAC5}" destId="{D6044025-6C22-4CF2-AB60-5BA680EB2EA5}" srcOrd="3" destOrd="0" presId="urn:microsoft.com/office/officeart/2005/8/layout/orgChart1"/>
    <dgm:cxn modelId="{27BE675D-6906-4060-B395-9C646C0BC4A1}" type="presParOf" srcId="{D6044025-6C22-4CF2-AB60-5BA680EB2EA5}" destId="{76918B7A-7D0E-41BB-989D-A8D4695E186D}" srcOrd="0" destOrd="0" presId="urn:microsoft.com/office/officeart/2005/8/layout/orgChart1"/>
    <dgm:cxn modelId="{374A7E7C-14EF-4E53-9771-9BF8892CB402}" type="presParOf" srcId="{76918B7A-7D0E-41BB-989D-A8D4695E186D}" destId="{E54FF379-4557-4EEE-8526-4B25F930CC4E}" srcOrd="0" destOrd="0" presId="urn:microsoft.com/office/officeart/2005/8/layout/orgChart1"/>
    <dgm:cxn modelId="{C2874B81-4BA0-4DB9-BBA1-BD05F221E272}" type="presParOf" srcId="{76918B7A-7D0E-41BB-989D-A8D4695E186D}" destId="{C3DC6345-880D-4DB3-A4A2-01702C50AB37}" srcOrd="1" destOrd="0" presId="urn:microsoft.com/office/officeart/2005/8/layout/orgChart1"/>
    <dgm:cxn modelId="{9A1CC8C6-F7ED-43DD-B18D-9B8FB8849FCC}" type="presParOf" srcId="{D6044025-6C22-4CF2-AB60-5BA680EB2EA5}" destId="{C6FB7BC1-E129-4E9E-BA5E-1ED59AC1FD44}" srcOrd="1" destOrd="0" presId="urn:microsoft.com/office/officeart/2005/8/layout/orgChart1"/>
    <dgm:cxn modelId="{04A4F407-1316-431C-9943-D2D355FFF25F}" type="presParOf" srcId="{D6044025-6C22-4CF2-AB60-5BA680EB2EA5}" destId="{7B954BBC-04E7-4314-B39C-02780DDF1E69}" srcOrd="2" destOrd="0" presId="urn:microsoft.com/office/officeart/2005/8/layout/orgChart1"/>
  </dgm:cxnLst>
  <dgm:bg>
    <a:no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5D44F09-13C4-448D-9B12-353D09C94712}"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8AA1D6ED-50C0-4FC4-B942-582428E2E097}">
      <dgm:prSet phldrT="[Text]" custT="1"/>
      <dgm:spPr>
        <a:solidFill>
          <a:srgbClr val="00B050"/>
        </a:solidFill>
      </dgm:spPr>
      <dgm:t>
        <a:bodyPr/>
        <a:lstStyle/>
        <a:p>
          <a:r>
            <a:rPr lang="ar-SA" sz="2400" b="1" dirty="0" smtClean="0"/>
            <a:t>أطراف العملية</a:t>
          </a:r>
          <a:endParaRPr lang="en-GB" sz="2400" b="1" dirty="0"/>
        </a:p>
      </dgm:t>
    </dgm:pt>
    <dgm:pt modelId="{05190E6A-D2BC-4C59-B41B-6BA7A48626DE}" type="parTrans" cxnId="{34F50BD0-A835-4FC8-8E55-42BB38718EE0}">
      <dgm:prSet/>
      <dgm:spPr/>
      <dgm:t>
        <a:bodyPr/>
        <a:lstStyle/>
        <a:p>
          <a:endParaRPr lang="en-GB"/>
        </a:p>
      </dgm:t>
    </dgm:pt>
    <dgm:pt modelId="{D51DE234-53D0-4823-8172-F218996116CF}" type="sibTrans" cxnId="{34F50BD0-A835-4FC8-8E55-42BB38718EE0}">
      <dgm:prSet/>
      <dgm:spPr/>
      <dgm:t>
        <a:bodyPr/>
        <a:lstStyle/>
        <a:p>
          <a:endParaRPr lang="en-GB"/>
        </a:p>
      </dgm:t>
    </dgm:pt>
    <dgm:pt modelId="{3541CC7D-EC17-4945-B19F-4EE040871B8F}">
      <dgm:prSet phldrT="[Text]" custT="1"/>
      <dgm:spPr>
        <a:solidFill>
          <a:schemeClr val="accent2">
            <a:lumMod val="20000"/>
            <a:lumOff val="80000"/>
          </a:schemeClr>
        </a:solidFill>
      </dgm:spPr>
      <dgm:t>
        <a:bodyPr/>
        <a:lstStyle/>
        <a:p>
          <a:pPr algn="ctr"/>
          <a:endParaRPr lang="en-GB" sz="2000" b="0" dirty="0">
            <a:solidFill>
              <a:schemeClr val="tx1"/>
            </a:solidFill>
          </a:endParaRPr>
        </a:p>
      </dgm:t>
    </dgm:pt>
    <dgm:pt modelId="{94EB7EF2-F8AD-48CC-9095-F662C730554C}" type="parTrans" cxnId="{1E330E72-BA1E-4B59-8182-95F78541C393}">
      <dgm:prSet/>
      <dgm:spPr/>
      <dgm:t>
        <a:bodyPr/>
        <a:lstStyle/>
        <a:p>
          <a:endParaRPr lang="en-GB"/>
        </a:p>
      </dgm:t>
    </dgm:pt>
    <dgm:pt modelId="{A2151CE8-62D9-4A53-A150-A554C3900697}" type="sibTrans" cxnId="{1E330E72-BA1E-4B59-8182-95F78541C393}">
      <dgm:prSet/>
      <dgm:spPr/>
      <dgm:t>
        <a:bodyPr/>
        <a:lstStyle/>
        <a:p>
          <a:endParaRPr lang="en-GB"/>
        </a:p>
      </dgm:t>
    </dgm:pt>
    <dgm:pt modelId="{AE940463-1762-46BA-9F37-80B884A326D3}">
      <dgm:prSet custT="1"/>
      <dgm:spPr>
        <a:solidFill>
          <a:srgbClr val="00B0F0"/>
        </a:solidFill>
      </dgm:spPr>
      <dgm:t>
        <a:bodyPr/>
        <a:lstStyle/>
        <a:p>
          <a:r>
            <a:rPr lang="ar-SA" sz="2000" b="0" dirty="0" smtClean="0">
              <a:solidFill>
                <a:schemeClr val="tx1"/>
              </a:solidFill>
            </a:rPr>
            <a:t>البنك </a:t>
          </a:r>
        </a:p>
        <a:p>
          <a:r>
            <a:rPr lang="ar-SA" sz="2000" b="0" dirty="0" smtClean="0">
              <a:solidFill>
                <a:schemeClr val="tx1"/>
              </a:solidFill>
            </a:rPr>
            <a:t>(الآخذ)</a:t>
          </a:r>
        </a:p>
      </dgm:t>
    </dgm:pt>
    <dgm:pt modelId="{E8E3EBC2-0D4A-4397-AD05-7FF732758D95}" type="parTrans" cxnId="{3ED8C171-042A-4097-9234-0FE9F88F9708}">
      <dgm:prSet/>
      <dgm:spPr/>
      <dgm:t>
        <a:bodyPr/>
        <a:lstStyle/>
        <a:p>
          <a:endParaRPr lang="en-GB"/>
        </a:p>
      </dgm:t>
    </dgm:pt>
    <dgm:pt modelId="{3E52FCDE-D2E5-4EF2-A6AD-BB762DEC1029}" type="sibTrans" cxnId="{3ED8C171-042A-4097-9234-0FE9F88F9708}">
      <dgm:prSet/>
      <dgm:spPr/>
      <dgm:t>
        <a:bodyPr/>
        <a:lstStyle/>
        <a:p>
          <a:endParaRPr lang="en-GB"/>
        </a:p>
      </dgm:t>
    </dgm:pt>
    <dgm:pt modelId="{F8BB68E7-67D5-4EF0-964A-B74D44C26212}">
      <dgm:prSet custT="1"/>
      <dgm:spPr>
        <a:solidFill>
          <a:srgbClr val="FFFF00"/>
        </a:solidFill>
      </dgm:spPr>
      <dgm:t>
        <a:bodyPr/>
        <a:lstStyle/>
        <a:p>
          <a:r>
            <a:rPr lang="ar-SA" sz="2000" b="0" dirty="0" smtClean="0">
              <a:solidFill>
                <a:schemeClr val="tx1"/>
              </a:solidFill>
            </a:rPr>
            <a:t>+ أصل</a:t>
          </a:r>
        </a:p>
      </dgm:t>
    </dgm:pt>
    <dgm:pt modelId="{D54EAACE-3931-4C8F-BC27-C565DEB4D80D}" type="parTrans" cxnId="{B811CBB7-1EB0-46A3-877A-CFD6944CD4E2}">
      <dgm:prSet/>
      <dgm:spPr/>
      <dgm:t>
        <a:bodyPr/>
        <a:lstStyle/>
        <a:p>
          <a:endParaRPr lang="en-GB"/>
        </a:p>
      </dgm:t>
    </dgm:pt>
    <dgm:pt modelId="{AECE1523-7D3D-4BAE-BD4A-20E7B2300784}" type="sibTrans" cxnId="{B811CBB7-1EB0-46A3-877A-CFD6944CD4E2}">
      <dgm:prSet/>
      <dgm:spPr/>
      <dgm:t>
        <a:bodyPr/>
        <a:lstStyle/>
        <a:p>
          <a:endParaRPr lang="en-GB"/>
        </a:p>
      </dgm:t>
    </dgm:pt>
    <dgm:pt modelId="{FABBA8CB-C880-4B80-9C99-15F124159F3C}">
      <dgm:prSet custT="1"/>
      <dgm:spPr>
        <a:solidFill>
          <a:srgbClr val="FF0000"/>
        </a:solidFill>
      </dgm:spPr>
      <dgm:t>
        <a:bodyPr/>
        <a:lstStyle/>
        <a:p>
          <a:r>
            <a:rPr lang="ar-SA" sz="2000" b="0" dirty="0" smtClean="0">
              <a:solidFill>
                <a:schemeClr val="tx1"/>
              </a:solidFill>
            </a:rPr>
            <a:t>مدين</a:t>
          </a:r>
          <a:endParaRPr lang="en-GB" sz="2000" dirty="0"/>
        </a:p>
      </dgm:t>
    </dgm:pt>
    <dgm:pt modelId="{5E51506C-CCD9-4EF5-B16A-3CDC7EECDEC5}" type="parTrans" cxnId="{5D94951C-DB44-4DCB-A8A9-79E20CCD38F2}">
      <dgm:prSet/>
      <dgm:spPr/>
      <dgm:t>
        <a:bodyPr/>
        <a:lstStyle/>
        <a:p>
          <a:endParaRPr lang="en-GB"/>
        </a:p>
      </dgm:t>
    </dgm:pt>
    <dgm:pt modelId="{EE82D059-F4FC-4CAD-B3BA-11BBFFF43377}" type="sibTrans" cxnId="{5D94951C-DB44-4DCB-A8A9-79E20CCD38F2}">
      <dgm:prSet/>
      <dgm:spPr/>
      <dgm:t>
        <a:bodyPr/>
        <a:lstStyle/>
        <a:p>
          <a:endParaRPr lang="en-GB"/>
        </a:p>
      </dgm:t>
    </dgm:pt>
    <dgm:pt modelId="{FACA5C1E-AACB-4ED8-9C50-BFE553CAE440}">
      <dgm:prSet phldrT="[Text]" custT="1"/>
      <dgm:spPr>
        <a:solidFill>
          <a:schemeClr val="bg2">
            <a:lumMod val="90000"/>
          </a:schemeClr>
        </a:solidFill>
      </dgm:spPr>
      <dgm:t>
        <a:bodyPr/>
        <a:lstStyle/>
        <a:p>
          <a:endParaRPr lang="en-GB" sz="2000" dirty="0">
            <a:solidFill>
              <a:schemeClr val="tx1"/>
            </a:solidFill>
          </a:endParaRPr>
        </a:p>
      </dgm:t>
    </dgm:pt>
    <dgm:pt modelId="{9C11A6EE-C4EB-4FEC-8344-7CADF468BAE5}" type="sibTrans" cxnId="{E84F5A4A-AA4F-4930-8059-9CDD1432DC1A}">
      <dgm:prSet/>
      <dgm:spPr/>
      <dgm:t>
        <a:bodyPr/>
        <a:lstStyle/>
        <a:p>
          <a:endParaRPr lang="en-GB"/>
        </a:p>
      </dgm:t>
    </dgm:pt>
    <dgm:pt modelId="{1F76C4BB-51DE-45B8-8394-0A0F020EEC9D}" type="parTrans" cxnId="{E84F5A4A-AA4F-4930-8059-9CDD1432DC1A}">
      <dgm:prSet/>
      <dgm:spPr/>
      <dgm:t>
        <a:bodyPr/>
        <a:lstStyle/>
        <a:p>
          <a:endParaRPr lang="en-GB"/>
        </a:p>
      </dgm:t>
    </dgm:pt>
    <dgm:pt modelId="{EBE6141B-EECB-406F-8CF9-5D7A7DE4EAC5}" type="pres">
      <dgm:prSet presAssocID="{E5D44F09-13C4-448D-9B12-353D09C94712}" presName="hierChild1" presStyleCnt="0">
        <dgm:presLayoutVars>
          <dgm:orgChart val="1"/>
          <dgm:chPref val="1"/>
          <dgm:dir/>
          <dgm:animOne val="branch"/>
          <dgm:animLvl val="lvl"/>
          <dgm:resizeHandles/>
        </dgm:presLayoutVars>
      </dgm:prSet>
      <dgm:spPr/>
      <dgm:t>
        <a:bodyPr/>
        <a:lstStyle/>
        <a:p>
          <a:endParaRPr lang="en-GB"/>
        </a:p>
      </dgm:t>
    </dgm:pt>
    <dgm:pt modelId="{D6CD46A3-2965-41F2-A139-6BFB0EDD3827}" type="pres">
      <dgm:prSet presAssocID="{8AA1D6ED-50C0-4FC4-B942-582428E2E097}" presName="hierRoot1" presStyleCnt="0">
        <dgm:presLayoutVars>
          <dgm:hierBranch val="init"/>
        </dgm:presLayoutVars>
      </dgm:prSet>
      <dgm:spPr/>
    </dgm:pt>
    <dgm:pt modelId="{B5262786-F85C-4D32-ADE7-B7A222368651}" type="pres">
      <dgm:prSet presAssocID="{8AA1D6ED-50C0-4FC4-B942-582428E2E097}" presName="rootComposite1" presStyleCnt="0"/>
      <dgm:spPr/>
    </dgm:pt>
    <dgm:pt modelId="{73E42993-6A8C-4DEC-947A-CE689BCB0C69}" type="pres">
      <dgm:prSet presAssocID="{8AA1D6ED-50C0-4FC4-B942-582428E2E097}" presName="rootText1" presStyleLbl="node0" presStyleIdx="0" presStyleCnt="4" custAng="0" custFlipVert="0" custScaleX="249801" custScaleY="161448" custLinFactX="740" custLinFactNeighborX="100000" custLinFactNeighborY="-1146">
        <dgm:presLayoutVars>
          <dgm:chPref val="3"/>
        </dgm:presLayoutVars>
      </dgm:prSet>
      <dgm:spPr/>
      <dgm:t>
        <a:bodyPr/>
        <a:lstStyle/>
        <a:p>
          <a:endParaRPr lang="en-GB"/>
        </a:p>
      </dgm:t>
    </dgm:pt>
    <dgm:pt modelId="{C2E5BC77-8AAE-442F-A03B-21F9716795C4}" type="pres">
      <dgm:prSet presAssocID="{8AA1D6ED-50C0-4FC4-B942-582428E2E097}" presName="rootConnector1" presStyleLbl="node1" presStyleIdx="0" presStyleCnt="0"/>
      <dgm:spPr/>
      <dgm:t>
        <a:bodyPr/>
        <a:lstStyle/>
        <a:p>
          <a:endParaRPr lang="en-GB"/>
        </a:p>
      </dgm:t>
    </dgm:pt>
    <dgm:pt modelId="{A5A7BC98-A96E-49B9-9D29-74EF91E81B27}" type="pres">
      <dgm:prSet presAssocID="{8AA1D6ED-50C0-4FC4-B942-582428E2E097}" presName="hierChild2" presStyleCnt="0"/>
      <dgm:spPr/>
    </dgm:pt>
    <dgm:pt modelId="{341059F2-4045-43E1-B5F4-43DDB1FC98CF}" type="pres">
      <dgm:prSet presAssocID="{1F76C4BB-51DE-45B8-8394-0A0F020EEC9D}" presName="Name37" presStyleLbl="parChTrans1D2" presStyleIdx="0" presStyleCnt="2"/>
      <dgm:spPr/>
      <dgm:t>
        <a:bodyPr/>
        <a:lstStyle/>
        <a:p>
          <a:endParaRPr lang="en-GB"/>
        </a:p>
      </dgm:t>
    </dgm:pt>
    <dgm:pt modelId="{08F72A3E-4DDB-49C8-A39A-5025CAB4BEC3}" type="pres">
      <dgm:prSet presAssocID="{FACA5C1E-AACB-4ED8-9C50-BFE553CAE440}" presName="hierRoot2" presStyleCnt="0">
        <dgm:presLayoutVars>
          <dgm:hierBranch val="init"/>
        </dgm:presLayoutVars>
      </dgm:prSet>
      <dgm:spPr/>
    </dgm:pt>
    <dgm:pt modelId="{1FB44A53-37DD-44B1-9548-C427AFB0180F}" type="pres">
      <dgm:prSet presAssocID="{FACA5C1E-AACB-4ED8-9C50-BFE553CAE440}" presName="rootComposite" presStyleCnt="0"/>
      <dgm:spPr/>
    </dgm:pt>
    <dgm:pt modelId="{CE62D83F-A450-47AF-B53A-6E8AD00EAA48}" type="pres">
      <dgm:prSet presAssocID="{FACA5C1E-AACB-4ED8-9C50-BFE553CAE440}" presName="rootText" presStyleLbl="node2" presStyleIdx="0" presStyleCnt="2" custScaleX="255794" custScaleY="599914" custLinFactNeighborX="52463" custLinFactNeighborY="-4660">
        <dgm:presLayoutVars>
          <dgm:chPref val="3"/>
        </dgm:presLayoutVars>
      </dgm:prSet>
      <dgm:spPr/>
      <dgm:t>
        <a:bodyPr/>
        <a:lstStyle/>
        <a:p>
          <a:endParaRPr lang="en-GB"/>
        </a:p>
      </dgm:t>
    </dgm:pt>
    <dgm:pt modelId="{ACDE0E0B-418B-425D-BA8D-7F47CF2E6399}" type="pres">
      <dgm:prSet presAssocID="{FACA5C1E-AACB-4ED8-9C50-BFE553CAE440}" presName="rootConnector" presStyleLbl="node2" presStyleIdx="0" presStyleCnt="2"/>
      <dgm:spPr/>
      <dgm:t>
        <a:bodyPr/>
        <a:lstStyle/>
        <a:p>
          <a:endParaRPr lang="en-GB"/>
        </a:p>
      </dgm:t>
    </dgm:pt>
    <dgm:pt modelId="{AEACD3EA-A6D9-4A9E-A9F0-D9ABFE5E873D}" type="pres">
      <dgm:prSet presAssocID="{FACA5C1E-AACB-4ED8-9C50-BFE553CAE440}" presName="hierChild4" presStyleCnt="0"/>
      <dgm:spPr/>
    </dgm:pt>
    <dgm:pt modelId="{F24B981E-3E6E-45BD-A5AE-7194E1B6F41F}" type="pres">
      <dgm:prSet presAssocID="{FACA5C1E-AACB-4ED8-9C50-BFE553CAE440}" presName="hierChild5" presStyleCnt="0"/>
      <dgm:spPr/>
    </dgm:pt>
    <dgm:pt modelId="{4C879745-EA2D-4ECD-A062-78A944E62366}" type="pres">
      <dgm:prSet presAssocID="{94EB7EF2-F8AD-48CC-9095-F662C730554C}" presName="Name37" presStyleLbl="parChTrans1D2" presStyleIdx="1" presStyleCnt="2"/>
      <dgm:spPr/>
      <dgm:t>
        <a:bodyPr/>
        <a:lstStyle/>
        <a:p>
          <a:endParaRPr lang="en-GB"/>
        </a:p>
      </dgm:t>
    </dgm:pt>
    <dgm:pt modelId="{DEA912C8-A03E-45C0-B56C-E4A1D3FB7301}" type="pres">
      <dgm:prSet presAssocID="{3541CC7D-EC17-4945-B19F-4EE040871B8F}" presName="hierRoot2" presStyleCnt="0">
        <dgm:presLayoutVars>
          <dgm:hierBranch val="init"/>
        </dgm:presLayoutVars>
      </dgm:prSet>
      <dgm:spPr/>
    </dgm:pt>
    <dgm:pt modelId="{43A87811-EC26-45A6-85E6-6C26354E794A}" type="pres">
      <dgm:prSet presAssocID="{3541CC7D-EC17-4945-B19F-4EE040871B8F}" presName="rootComposite" presStyleCnt="0"/>
      <dgm:spPr/>
    </dgm:pt>
    <dgm:pt modelId="{549A9472-CEF8-410D-B806-EA471E1E19D3}" type="pres">
      <dgm:prSet presAssocID="{3541CC7D-EC17-4945-B19F-4EE040871B8F}" presName="rootText" presStyleLbl="node2" presStyleIdx="1" presStyleCnt="2" custScaleX="281397" custScaleY="560460" custLinFactX="59369" custLinFactNeighborX="100000" custLinFactNeighborY="-4660">
        <dgm:presLayoutVars>
          <dgm:chPref val="3"/>
        </dgm:presLayoutVars>
      </dgm:prSet>
      <dgm:spPr/>
      <dgm:t>
        <a:bodyPr/>
        <a:lstStyle/>
        <a:p>
          <a:endParaRPr lang="en-GB"/>
        </a:p>
      </dgm:t>
    </dgm:pt>
    <dgm:pt modelId="{F5D8F0AC-AB89-41B2-A025-8D8ADA98CA02}" type="pres">
      <dgm:prSet presAssocID="{3541CC7D-EC17-4945-B19F-4EE040871B8F}" presName="rootConnector" presStyleLbl="node2" presStyleIdx="1" presStyleCnt="2"/>
      <dgm:spPr/>
      <dgm:t>
        <a:bodyPr/>
        <a:lstStyle/>
        <a:p>
          <a:endParaRPr lang="en-GB"/>
        </a:p>
      </dgm:t>
    </dgm:pt>
    <dgm:pt modelId="{7A9ACF45-A754-4769-8510-5B416CFBDBFE}" type="pres">
      <dgm:prSet presAssocID="{3541CC7D-EC17-4945-B19F-4EE040871B8F}" presName="hierChild4" presStyleCnt="0"/>
      <dgm:spPr/>
    </dgm:pt>
    <dgm:pt modelId="{B440DB50-09C2-45A9-8238-17B1D0DE101C}" type="pres">
      <dgm:prSet presAssocID="{3541CC7D-EC17-4945-B19F-4EE040871B8F}" presName="hierChild5" presStyleCnt="0"/>
      <dgm:spPr/>
    </dgm:pt>
    <dgm:pt modelId="{B60C4072-3D3D-4D49-A6FD-3D04A1CBE534}" type="pres">
      <dgm:prSet presAssocID="{8AA1D6ED-50C0-4FC4-B942-582428E2E097}" presName="hierChild3" presStyleCnt="0"/>
      <dgm:spPr/>
    </dgm:pt>
    <dgm:pt modelId="{1D55C01F-5D6A-4E41-A454-2A4105AB6AD0}" type="pres">
      <dgm:prSet presAssocID="{AE940463-1762-46BA-9F37-80B884A326D3}" presName="hierRoot1" presStyleCnt="0">
        <dgm:presLayoutVars>
          <dgm:hierBranch val="init"/>
        </dgm:presLayoutVars>
      </dgm:prSet>
      <dgm:spPr/>
    </dgm:pt>
    <dgm:pt modelId="{0438654E-5A42-4A8D-A941-5AA65E22C1BF}" type="pres">
      <dgm:prSet presAssocID="{AE940463-1762-46BA-9F37-80B884A326D3}" presName="rootComposite1" presStyleCnt="0"/>
      <dgm:spPr/>
    </dgm:pt>
    <dgm:pt modelId="{B7D34493-6F8F-4824-BE1E-8819F66CD3D2}" type="pres">
      <dgm:prSet presAssocID="{AE940463-1762-46BA-9F37-80B884A326D3}" presName="rootText1" presStyleLbl="node0" presStyleIdx="1" presStyleCnt="4" custScaleX="89222" custScaleY="120429" custLinFactY="100000" custLinFactNeighborX="85063" custLinFactNeighborY="100267">
        <dgm:presLayoutVars>
          <dgm:chPref val="3"/>
        </dgm:presLayoutVars>
      </dgm:prSet>
      <dgm:spPr/>
      <dgm:t>
        <a:bodyPr/>
        <a:lstStyle/>
        <a:p>
          <a:endParaRPr lang="en-GB"/>
        </a:p>
      </dgm:t>
    </dgm:pt>
    <dgm:pt modelId="{96D30ADD-041A-4CB7-A306-6B814C8B900A}" type="pres">
      <dgm:prSet presAssocID="{AE940463-1762-46BA-9F37-80B884A326D3}" presName="rootConnector1" presStyleLbl="node1" presStyleIdx="0" presStyleCnt="0"/>
      <dgm:spPr/>
      <dgm:t>
        <a:bodyPr/>
        <a:lstStyle/>
        <a:p>
          <a:endParaRPr lang="en-GB"/>
        </a:p>
      </dgm:t>
    </dgm:pt>
    <dgm:pt modelId="{E94FEEA3-7284-47A1-8D93-9ED8D21A230B}" type="pres">
      <dgm:prSet presAssocID="{AE940463-1762-46BA-9F37-80B884A326D3}" presName="hierChild2" presStyleCnt="0"/>
      <dgm:spPr/>
    </dgm:pt>
    <dgm:pt modelId="{F277A117-0B8D-4762-AA4E-AD1BA6CF027A}" type="pres">
      <dgm:prSet presAssocID="{AE940463-1762-46BA-9F37-80B884A326D3}" presName="hierChild3" presStyleCnt="0"/>
      <dgm:spPr/>
    </dgm:pt>
    <dgm:pt modelId="{811FAA97-1CE2-4505-BA2A-829573923AE3}" type="pres">
      <dgm:prSet presAssocID="{F8BB68E7-67D5-4EF0-964A-B74D44C26212}" presName="hierRoot1" presStyleCnt="0">
        <dgm:presLayoutVars>
          <dgm:hierBranch val="init"/>
        </dgm:presLayoutVars>
      </dgm:prSet>
      <dgm:spPr/>
    </dgm:pt>
    <dgm:pt modelId="{EC2077EF-B39E-4B2F-915D-08ADC7A669CC}" type="pres">
      <dgm:prSet presAssocID="{F8BB68E7-67D5-4EF0-964A-B74D44C26212}" presName="rootComposite1" presStyleCnt="0"/>
      <dgm:spPr/>
    </dgm:pt>
    <dgm:pt modelId="{1F82D96D-C0BC-4BC4-BCC9-0424AD16FAA8}" type="pres">
      <dgm:prSet presAssocID="{F8BB68E7-67D5-4EF0-964A-B74D44C26212}" presName="rootText1" presStyleLbl="node0" presStyleIdx="2" presStyleCnt="4" custScaleX="62930" custLinFactY="188254" custLinFactNeighborX="-11732" custLinFactNeighborY="200000">
        <dgm:presLayoutVars>
          <dgm:chPref val="3"/>
        </dgm:presLayoutVars>
      </dgm:prSet>
      <dgm:spPr/>
      <dgm:t>
        <a:bodyPr/>
        <a:lstStyle/>
        <a:p>
          <a:endParaRPr lang="en-GB"/>
        </a:p>
      </dgm:t>
    </dgm:pt>
    <dgm:pt modelId="{09C607AC-EB87-4453-A930-D322B419921C}" type="pres">
      <dgm:prSet presAssocID="{F8BB68E7-67D5-4EF0-964A-B74D44C26212}" presName="rootConnector1" presStyleLbl="node1" presStyleIdx="0" presStyleCnt="0"/>
      <dgm:spPr/>
      <dgm:t>
        <a:bodyPr/>
        <a:lstStyle/>
        <a:p>
          <a:endParaRPr lang="en-GB"/>
        </a:p>
      </dgm:t>
    </dgm:pt>
    <dgm:pt modelId="{D5F8945A-6E61-4762-B38D-511832D20AF2}" type="pres">
      <dgm:prSet presAssocID="{F8BB68E7-67D5-4EF0-964A-B74D44C26212}" presName="hierChild2" presStyleCnt="0"/>
      <dgm:spPr/>
    </dgm:pt>
    <dgm:pt modelId="{29A588A0-C6EA-4381-B41D-9EABB02B44EE}" type="pres">
      <dgm:prSet presAssocID="{F8BB68E7-67D5-4EF0-964A-B74D44C26212}" presName="hierChild3" presStyleCnt="0"/>
      <dgm:spPr/>
    </dgm:pt>
    <dgm:pt modelId="{D6044025-6C22-4CF2-AB60-5BA680EB2EA5}" type="pres">
      <dgm:prSet presAssocID="{FABBA8CB-C880-4B80-9C99-15F124159F3C}" presName="hierRoot1" presStyleCnt="0">
        <dgm:presLayoutVars>
          <dgm:hierBranch val="init"/>
        </dgm:presLayoutVars>
      </dgm:prSet>
      <dgm:spPr/>
    </dgm:pt>
    <dgm:pt modelId="{76918B7A-7D0E-41BB-989D-A8D4695E186D}" type="pres">
      <dgm:prSet presAssocID="{FABBA8CB-C880-4B80-9C99-15F124159F3C}" presName="rootComposite1" presStyleCnt="0"/>
      <dgm:spPr/>
    </dgm:pt>
    <dgm:pt modelId="{E54FF379-4557-4EEE-8526-4B25F930CC4E}" type="pres">
      <dgm:prSet presAssocID="{FABBA8CB-C880-4B80-9C99-15F124159F3C}" presName="rootText1" presStyleLbl="node0" presStyleIdx="3" presStyleCnt="4" custScaleX="65280" custScaleY="87986" custLinFactY="262812" custLinFactNeighborX="-95662" custLinFactNeighborY="300000">
        <dgm:presLayoutVars>
          <dgm:chPref val="3"/>
        </dgm:presLayoutVars>
      </dgm:prSet>
      <dgm:spPr/>
      <dgm:t>
        <a:bodyPr/>
        <a:lstStyle/>
        <a:p>
          <a:endParaRPr lang="en-GB"/>
        </a:p>
      </dgm:t>
    </dgm:pt>
    <dgm:pt modelId="{C3DC6345-880D-4DB3-A4A2-01702C50AB37}" type="pres">
      <dgm:prSet presAssocID="{FABBA8CB-C880-4B80-9C99-15F124159F3C}" presName="rootConnector1" presStyleLbl="node1" presStyleIdx="0" presStyleCnt="0"/>
      <dgm:spPr/>
      <dgm:t>
        <a:bodyPr/>
        <a:lstStyle/>
        <a:p>
          <a:endParaRPr lang="en-GB"/>
        </a:p>
      </dgm:t>
    </dgm:pt>
    <dgm:pt modelId="{C6FB7BC1-E129-4E9E-BA5E-1ED59AC1FD44}" type="pres">
      <dgm:prSet presAssocID="{FABBA8CB-C880-4B80-9C99-15F124159F3C}" presName="hierChild2" presStyleCnt="0"/>
      <dgm:spPr/>
    </dgm:pt>
    <dgm:pt modelId="{7B954BBC-04E7-4314-B39C-02780DDF1E69}" type="pres">
      <dgm:prSet presAssocID="{FABBA8CB-C880-4B80-9C99-15F124159F3C}" presName="hierChild3" presStyleCnt="0"/>
      <dgm:spPr/>
    </dgm:pt>
  </dgm:ptLst>
  <dgm:cxnLst>
    <dgm:cxn modelId="{83A32912-AA8A-4A6A-B4B2-499FA8ACA085}" type="presOf" srcId="{1F76C4BB-51DE-45B8-8394-0A0F020EEC9D}" destId="{341059F2-4045-43E1-B5F4-43DDB1FC98CF}" srcOrd="0" destOrd="0" presId="urn:microsoft.com/office/officeart/2005/8/layout/orgChart1"/>
    <dgm:cxn modelId="{470E383A-CD0D-469C-8A71-432AAB59AC40}" type="presOf" srcId="{3541CC7D-EC17-4945-B19F-4EE040871B8F}" destId="{F5D8F0AC-AB89-41B2-A025-8D8ADA98CA02}" srcOrd="1" destOrd="0" presId="urn:microsoft.com/office/officeart/2005/8/layout/orgChart1"/>
    <dgm:cxn modelId="{86DADC3A-A70C-4D6F-B84E-B2BF495F5820}" type="presOf" srcId="{F8BB68E7-67D5-4EF0-964A-B74D44C26212}" destId="{1F82D96D-C0BC-4BC4-BCC9-0424AD16FAA8}" srcOrd="0" destOrd="0" presId="urn:microsoft.com/office/officeart/2005/8/layout/orgChart1"/>
    <dgm:cxn modelId="{34F50BD0-A835-4FC8-8E55-42BB38718EE0}" srcId="{E5D44F09-13C4-448D-9B12-353D09C94712}" destId="{8AA1D6ED-50C0-4FC4-B942-582428E2E097}" srcOrd="0" destOrd="0" parTransId="{05190E6A-D2BC-4C59-B41B-6BA7A48626DE}" sibTransId="{D51DE234-53D0-4823-8172-F218996116CF}"/>
    <dgm:cxn modelId="{B3256D45-120A-442C-944F-1E6057D175AB}" type="presOf" srcId="{FACA5C1E-AACB-4ED8-9C50-BFE553CAE440}" destId="{ACDE0E0B-418B-425D-BA8D-7F47CF2E6399}" srcOrd="1" destOrd="0" presId="urn:microsoft.com/office/officeart/2005/8/layout/orgChart1"/>
    <dgm:cxn modelId="{25CD9F95-D2BA-410A-9B9C-04D6182DD6A9}" type="presOf" srcId="{FACA5C1E-AACB-4ED8-9C50-BFE553CAE440}" destId="{CE62D83F-A450-47AF-B53A-6E8AD00EAA48}" srcOrd="0" destOrd="0" presId="urn:microsoft.com/office/officeart/2005/8/layout/orgChart1"/>
    <dgm:cxn modelId="{1E330E72-BA1E-4B59-8182-95F78541C393}" srcId="{8AA1D6ED-50C0-4FC4-B942-582428E2E097}" destId="{3541CC7D-EC17-4945-B19F-4EE040871B8F}" srcOrd="1" destOrd="0" parTransId="{94EB7EF2-F8AD-48CC-9095-F662C730554C}" sibTransId="{A2151CE8-62D9-4A53-A150-A554C3900697}"/>
    <dgm:cxn modelId="{B811CBB7-1EB0-46A3-877A-CFD6944CD4E2}" srcId="{E5D44F09-13C4-448D-9B12-353D09C94712}" destId="{F8BB68E7-67D5-4EF0-964A-B74D44C26212}" srcOrd="2" destOrd="0" parTransId="{D54EAACE-3931-4C8F-BC27-C565DEB4D80D}" sibTransId="{AECE1523-7D3D-4BAE-BD4A-20E7B2300784}"/>
    <dgm:cxn modelId="{C4958233-54A0-4623-96E6-E178B195DB7E}" type="presOf" srcId="{F8BB68E7-67D5-4EF0-964A-B74D44C26212}" destId="{09C607AC-EB87-4453-A930-D322B419921C}" srcOrd="1" destOrd="0" presId="urn:microsoft.com/office/officeart/2005/8/layout/orgChart1"/>
    <dgm:cxn modelId="{3ED8C171-042A-4097-9234-0FE9F88F9708}" srcId="{E5D44F09-13C4-448D-9B12-353D09C94712}" destId="{AE940463-1762-46BA-9F37-80B884A326D3}" srcOrd="1" destOrd="0" parTransId="{E8E3EBC2-0D4A-4397-AD05-7FF732758D95}" sibTransId="{3E52FCDE-D2E5-4EF2-A6AD-BB762DEC1029}"/>
    <dgm:cxn modelId="{5D94951C-DB44-4DCB-A8A9-79E20CCD38F2}" srcId="{E5D44F09-13C4-448D-9B12-353D09C94712}" destId="{FABBA8CB-C880-4B80-9C99-15F124159F3C}" srcOrd="3" destOrd="0" parTransId="{5E51506C-CCD9-4EF5-B16A-3CDC7EECDEC5}" sibTransId="{EE82D059-F4FC-4CAD-B3BA-11BBFFF43377}"/>
    <dgm:cxn modelId="{9AC427F7-648C-43C2-BCA4-CB518F71A018}" type="presOf" srcId="{AE940463-1762-46BA-9F37-80B884A326D3}" destId="{96D30ADD-041A-4CB7-A306-6B814C8B900A}" srcOrd="1" destOrd="0" presId="urn:microsoft.com/office/officeart/2005/8/layout/orgChart1"/>
    <dgm:cxn modelId="{E1DFA760-5512-4441-926F-116B11F1ECF3}" type="presOf" srcId="{8AA1D6ED-50C0-4FC4-B942-582428E2E097}" destId="{C2E5BC77-8AAE-442F-A03B-21F9716795C4}" srcOrd="1" destOrd="0" presId="urn:microsoft.com/office/officeart/2005/8/layout/orgChart1"/>
    <dgm:cxn modelId="{807572E2-23F2-4E2C-901D-01DEC2F61793}" type="presOf" srcId="{94EB7EF2-F8AD-48CC-9095-F662C730554C}" destId="{4C879745-EA2D-4ECD-A062-78A944E62366}" srcOrd="0" destOrd="0" presId="urn:microsoft.com/office/officeart/2005/8/layout/orgChart1"/>
    <dgm:cxn modelId="{7B6F716E-7733-457D-92E9-4144B5DD49BF}" type="presOf" srcId="{3541CC7D-EC17-4945-B19F-4EE040871B8F}" destId="{549A9472-CEF8-410D-B806-EA471E1E19D3}" srcOrd="0" destOrd="0" presId="urn:microsoft.com/office/officeart/2005/8/layout/orgChart1"/>
    <dgm:cxn modelId="{3382E3F5-B90B-4001-A888-123DD1A8F569}" type="presOf" srcId="{8AA1D6ED-50C0-4FC4-B942-582428E2E097}" destId="{73E42993-6A8C-4DEC-947A-CE689BCB0C69}" srcOrd="0" destOrd="0" presId="urn:microsoft.com/office/officeart/2005/8/layout/orgChart1"/>
    <dgm:cxn modelId="{160206BB-D399-4B75-B2F4-B7EF7B6E9FC2}" type="presOf" srcId="{FABBA8CB-C880-4B80-9C99-15F124159F3C}" destId="{C3DC6345-880D-4DB3-A4A2-01702C50AB37}" srcOrd="1" destOrd="0" presId="urn:microsoft.com/office/officeart/2005/8/layout/orgChart1"/>
    <dgm:cxn modelId="{D874C2D4-7AB6-4B34-94FF-C23BE17460B5}" type="presOf" srcId="{E5D44F09-13C4-448D-9B12-353D09C94712}" destId="{EBE6141B-EECB-406F-8CF9-5D7A7DE4EAC5}" srcOrd="0" destOrd="0" presId="urn:microsoft.com/office/officeart/2005/8/layout/orgChart1"/>
    <dgm:cxn modelId="{CC8E6500-F1EF-44BC-BA84-0C6F174A1883}" type="presOf" srcId="{FABBA8CB-C880-4B80-9C99-15F124159F3C}" destId="{E54FF379-4557-4EEE-8526-4B25F930CC4E}" srcOrd="0" destOrd="0" presId="urn:microsoft.com/office/officeart/2005/8/layout/orgChart1"/>
    <dgm:cxn modelId="{8D21A13C-007B-47BC-BBD9-732861C85323}" type="presOf" srcId="{AE940463-1762-46BA-9F37-80B884A326D3}" destId="{B7D34493-6F8F-4824-BE1E-8819F66CD3D2}" srcOrd="0" destOrd="0" presId="urn:microsoft.com/office/officeart/2005/8/layout/orgChart1"/>
    <dgm:cxn modelId="{E84F5A4A-AA4F-4930-8059-9CDD1432DC1A}" srcId="{8AA1D6ED-50C0-4FC4-B942-582428E2E097}" destId="{FACA5C1E-AACB-4ED8-9C50-BFE553CAE440}" srcOrd="0" destOrd="0" parTransId="{1F76C4BB-51DE-45B8-8394-0A0F020EEC9D}" sibTransId="{9C11A6EE-C4EB-4FEC-8344-7CADF468BAE5}"/>
    <dgm:cxn modelId="{F9BB3C20-E108-43DC-9923-6BF5F5E98ABE}" type="presParOf" srcId="{EBE6141B-EECB-406F-8CF9-5D7A7DE4EAC5}" destId="{D6CD46A3-2965-41F2-A139-6BFB0EDD3827}" srcOrd="0" destOrd="0" presId="urn:microsoft.com/office/officeart/2005/8/layout/orgChart1"/>
    <dgm:cxn modelId="{3AA0933A-0EB4-4143-8F4C-FEAC240F9C43}" type="presParOf" srcId="{D6CD46A3-2965-41F2-A139-6BFB0EDD3827}" destId="{B5262786-F85C-4D32-ADE7-B7A222368651}" srcOrd="0" destOrd="0" presId="urn:microsoft.com/office/officeart/2005/8/layout/orgChart1"/>
    <dgm:cxn modelId="{1FC8B6E4-09D1-400A-B124-FA36552BB649}" type="presParOf" srcId="{B5262786-F85C-4D32-ADE7-B7A222368651}" destId="{73E42993-6A8C-4DEC-947A-CE689BCB0C69}" srcOrd="0" destOrd="0" presId="urn:microsoft.com/office/officeart/2005/8/layout/orgChart1"/>
    <dgm:cxn modelId="{FCEC53F1-8EE6-4B29-808B-ED187A68D2D4}" type="presParOf" srcId="{B5262786-F85C-4D32-ADE7-B7A222368651}" destId="{C2E5BC77-8AAE-442F-A03B-21F9716795C4}" srcOrd="1" destOrd="0" presId="urn:microsoft.com/office/officeart/2005/8/layout/orgChart1"/>
    <dgm:cxn modelId="{D94F371B-7F54-41C3-BC52-4BB3500E477D}" type="presParOf" srcId="{D6CD46A3-2965-41F2-A139-6BFB0EDD3827}" destId="{A5A7BC98-A96E-49B9-9D29-74EF91E81B27}" srcOrd="1" destOrd="0" presId="urn:microsoft.com/office/officeart/2005/8/layout/orgChart1"/>
    <dgm:cxn modelId="{E966190C-8EA3-477C-8A75-302186C445E3}" type="presParOf" srcId="{A5A7BC98-A96E-49B9-9D29-74EF91E81B27}" destId="{341059F2-4045-43E1-B5F4-43DDB1FC98CF}" srcOrd="0" destOrd="0" presId="urn:microsoft.com/office/officeart/2005/8/layout/orgChart1"/>
    <dgm:cxn modelId="{349A2D2E-9159-4EE5-97EF-4FB4222D2321}" type="presParOf" srcId="{A5A7BC98-A96E-49B9-9D29-74EF91E81B27}" destId="{08F72A3E-4DDB-49C8-A39A-5025CAB4BEC3}" srcOrd="1" destOrd="0" presId="urn:microsoft.com/office/officeart/2005/8/layout/orgChart1"/>
    <dgm:cxn modelId="{05D13989-D4CA-4E30-BA21-01BB03B1CF73}" type="presParOf" srcId="{08F72A3E-4DDB-49C8-A39A-5025CAB4BEC3}" destId="{1FB44A53-37DD-44B1-9548-C427AFB0180F}" srcOrd="0" destOrd="0" presId="urn:microsoft.com/office/officeart/2005/8/layout/orgChart1"/>
    <dgm:cxn modelId="{4C6EF8A1-CED3-4FE6-BB18-E381396FCA19}" type="presParOf" srcId="{1FB44A53-37DD-44B1-9548-C427AFB0180F}" destId="{CE62D83F-A450-47AF-B53A-6E8AD00EAA48}" srcOrd="0" destOrd="0" presId="urn:microsoft.com/office/officeart/2005/8/layout/orgChart1"/>
    <dgm:cxn modelId="{7BAA4187-EBA0-4532-B182-537D0B74E638}" type="presParOf" srcId="{1FB44A53-37DD-44B1-9548-C427AFB0180F}" destId="{ACDE0E0B-418B-425D-BA8D-7F47CF2E6399}" srcOrd="1" destOrd="0" presId="urn:microsoft.com/office/officeart/2005/8/layout/orgChart1"/>
    <dgm:cxn modelId="{720808A3-C4AF-4425-963C-2B66835CB14E}" type="presParOf" srcId="{08F72A3E-4DDB-49C8-A39A-5025CAB4BEC3}" destId="{AEACD3EA-A6D9-4A9E-A9F0-D9ABFE5E873D}" srcOrd="1" destOrd="0" presId="urn:microsoft.com/office/officeart/2005/8/layout/orgChart1"/>
    <dgm:cxn modelId="{8B7F171A-003F-44F9-92B9-FC01F3550931}" type="presParOf" srcId="{08F72A3E-4DDB-49C8-A39A-5025CAB4BEC3}" destId="{F24B981E-3E6E-45BD-A5AE-7194E1B6F41F}" srcOrd="2" destOrd="0" presId="urn:microsoft.com/office/officeart/2005/8/layout/orgChart1"/>
    <dgm:cxn modelId="{706BA966-914B-4EE8-8CFC-E93834150878}" type="presParOf" srcId="{A5A7BC98-A96E-49B9-9D29-74EF91E81B27}" destId="{4C879745-EA2D-4ECD-A062-78A944E62366}" srcOrd="2" destOrd="0" presId="urn:microsoft.com/office/officeart/2005/8/layout/orgChart1"/>
    <dgm:cxn modelId="{465A0D4F-3549-4060-915A-F399797AA91B}" type="presParOf" srcId="{A5A7BC98-A96E-49B9-9D29-74EF91E81B27}" destId="{DEA912C8-A03E-45C0-B56C-E4A1D3FB7301}" srcOrd="3" destOrd="0" presId="urn:microsoft.com/office/officeart/2005/8/layout/orgChart1"/>
    <dgm:cxn modelId="{454C9C82-5D80-4A2F-9C60-1265577B7547}" type="presParOf" srcId="{DEA912C8-A03E-45C0-B56C-E4A1D3FB7301}" destId="{43A87811-EC26-45A6-85E6-6C26354E794A}" srcOrd="0" destOrd="0" presId="urn:microsoft.com/office/officeart/2005/8/layout/orgChart1"/>
    <dgm:cxn modelId="{7534C6F7-9B7F-458E-9215-3EF5C8764ACA}" type="presParOf" srcId="{43A87811-EC26-45A6-85E6-6C26354E794A}" destId="{549A9472-CEF8-410D-B806-EA471E1E19D3}" srcOrd="0" destOrd="0" presId="urn:microsoft.com/office/officeart/2005/8/layout/orgChart1"/>
    <dgm:cxn modelId="{7C7A8D0A-FBC0-4BD1-92E4-9F43BC123973}" type="presParOf" srcId="{43A87811-EC26-45A6-85E6-6C26354E794A}" destId="{F5D8F0AC-AB89-41B2-A025-8D8ADA98CA02}" srcOrd="1" destOrd="0" presId="urn:microsoft.com/office/officeart/2005/8/layout/orgChart1"/>
    <dgm:cxn modelId="{412077CD-F9DC-40A7-91D0-A87A09232A79}" type="presParOf" srcId="{DEA912C8-A03E-45C0-B56C-E4A1D3FB7301}" destId="{7A9ACF45-A754-4769-8510-5B416CFBDBFE}" srcOrd="1" destOrd="0" presId="urn:microsoft.com/office/officeart/2005/8/layout/orgChart1"/>
    <dgm:cxn modelId="{BA0D01F1-54D4-400F-A66F-D67FAAF7D0A1}" type="presParOf" srcId="{DEA912C8-A03E-45C0-B56C-E4A1D3FB7301}" destId="{B440DB50-09C2-45A9-8238-17B1D0DE101C}" srcOrd="2" destOrd="0" presId="urn:microsoft.com/office/officeart/2005/8/layout/orgChart1"/>
    <dgm:cxn modelId="{15F975BA-0FF1-4FC9-B475-7DCE4C75FAC5}" type="presParOf" srcId="{D6CD46A3-2965-41F2-A139-6BFB0EDD3827}" destId="{B60C4072-3D3D-4D49-A6FD-3D04A1CBE534}" srcOrd="2" destOrd="0" presId="urn:microsoft.com/office/officeart/2005/8/layout/orgChart1"/>
    <dgm:cxn modelId="{16C88D0A-DD44-4196-A150-92BF35607444}" type="presParOf" srcId="{EBE6141B-EECB-406F-8CF9-5D7A7DE4EAC5}" destId="{1D55C01F-5D6A-4E41-A454-2A4105AB6AD0}" srcOrd="1" destOrd="0" presId="urn:microsoft.com/office/officeart/2005/8/layout/orgChart1"/>
    <dgm:cxn modelId="{97BB55B6-7282-4AF4-B87E-450DD16776ED}" type="presParOf" srcId="{1D55C01F-5D6A-4E41-A454-2A4105AB6AD0}" destId="{0438654E-5A42-4A8D-A941-5AA65E22C1BF}" srcOrd="0" destOrd="0" presId="urn:microsoft.com/office/officeart/2005/8/layout/orgChart1"/>
    <dgm:cxn modelId="{5935527D-85E1-4F57-A2E1-4C3380CFC2CF}" type="presParOf" srcId="{0438654E-5A42-4A8D-A941-5AA65E22C1BF}" destId="{B7D34493-6F8F-4824-BE1E-8819F66CD3D2}" srcOrd="0" destOrd="0" presId="urn:microsoft.com/office/officeart/2005/8/layout/orgChart1"/>
    <dgm:cxn modelId="{B627E1DF-FC10-4D3C-8613-32416688ECAF}" type="presParOf" srcId="{0438654E-5A42-4A8D-A941-5AA65E22C1BF}" destId="{96D30ADD-041A-4CB7-A306-6B814C8B900A}" srcOrd="1" destOrd="0" presId="urn:microsoft.com/office/officeart/2005/8/layout/orgChart1"/>
    <dgm:cxn modelId="{19ED5D28-CC5B-41A2-95E1-0AA7079B8288}" type="presParOf" srcId="{1D55C01F-5D6A-4E41-A454-2A4105AB6AD0}" destId="{E94FEEA3-7284-47A1-8D93-9ED8D21A230B}" srcOrd="1" destOrd="0" presId="urn:microsoft.com/office/officeart/2005/8/layout/orgChart1"/>
    <dgm:cxn modelId="{DD87C42F-E7E8-4B36-964E-B0F2FC43AC04}" type="presParOf" srcId="{1D55C01F-5D6A-4E41-A454-2A4105AB6AD0}" destId="{F277A117-0B8D-4762-AA4E-AD1BA6CF027A}" srcOrd="2" destOrd="0" presId="urn:microsoft.com/office/officeart/2005/8/layout/orgChart1"/>
    <dgm:cxn modelId="{2BEA6645-6CDA-4CC6-AC5A-D728CE6A8B33}" type="presParOf" srcId="{EBE6141B-EECB-406F-8CF9-5D7A7DE4EAC5}" destId="{811FAA97-1CE2-4505-BA2A-829573923AE3}" srcOrd="2" destOrd="0" presId="urn:microsoft.com/office/officeart/2005/8/layout/orgChart1"/>
    <dgm:cxn modelId="{B3F64F63-1C29-49C0-9893-EE5CA5421681}" type="presParOf" srcId="{811FAA97-1CE2-4505-BA2A-829573923AE3}" destId="{EC2077EF-B39E-4B2F-915D-08ADC7A669CC}" srcOrd="0" destOrd="0" presId="urn:microsoft.com/office/officeart/2005/8/layout/orgChart1"/>
    <dgm:cxn modelId="{2A285830-1ED1-4DC9-ADEB-342287D161B9}" type="presParOf" srcId="{EC2077EF-B39E-4B2F-915D-08ADC7A669CC}" destId="{1F82D96D-C0BC-4BC4-BCC9-0424AD16FAA8}" srcOrd="0" destOrd="0" presId="urn:microsoft.com/office/officeart/2005/8/layout/orgChart1"/>
    <dgm:cxn modelId="{66002880-B5EC-4C18-8A65-166DCF128AD1}" type="presParOf" srcId="{EC2077EF-B39E-4B2F-915D-08ADC7A669CC}" destId="{09C607AC-EB87-4453-A930-D322B419921C}" srcOrd="1" destOrd="0" presId="urn:microsoft.com/office/officeart/2005/8/layout/orgChart1"/>
    <dgm:cxn modelId="{8818F843-FBC4-4B4A-8EE8-CA880A0E0CEE}" type="presParOf" srcId="{811FAA97-1CE2-4505-BA2A-829573923AE3}" destId="{D5F8945A-6E61-4762-B38D-511832D20AF2}" srcOrd="1" destOrd="0" presId="urn:microsoft.com/office/officeart/2005/8/layout/orgChart1"/>
    <dgm:cxn modelId="{057AAFB2-A6E0-4840-9340-F99DA2565B19}" type="presParOf" srcId="{811FAA97-1CE2-4505-BA2A-829573923AE3}" destId="{29A588A0-C6EA-4381-B41D-9EABB02B44EE}" srcOrd="2" destOrd="0" presId="urn:microsoft.com/office/officeart/2005/8/layout/orgChart1"/>
    <dgm:cxn modelId="{6657E83B-3C54-4BAC-B288-479EA59F1A96}" type="presParOf" srcId="{EBE6141B-EECB-406F-8CF9-5D7A7DE4EAC5}" destId="{D6044025-6C22-4CF2-AB60-5BA680EB2EA5}" srcOrd="3" destOrd="0" presId="urn:microsoft.com/office/officeart/2005/8/layout/orgChart1"/>
    <dgm:cxn modelId="{F7CC3B10-8B82-4887-A1E2-E32FC76E4F8D}" type="presParOf" srcId="{D6044025-6C22-4CF2-AB60-5BA680EB2EA5}" destId="{76918B7A-7D0E-41BB-989D-A8D4695E186D}" srcOrd="0" destOrd="0" presId="urn:microsoft.com/office/officeart/2005/8/layout/orgChart1"/>
    <dgm:cxn modelId="{FE0D2F34-7BAB-4353-A37E-B81034690B79}" type="presParOf" srcId="{76918B7A-7D0E-41BB-989D-A8D4695E186D}" destId="{E54FF379-4557-4EEE-8526-4B25F930CC4E}" srcOrd="0" destOrd="0" presId="urn:microsoft.com/office/officeart/2005/8/layout/orgChart1"/>
    <dgm:cxn modelId="{7054DA7A-8A91-4973-AC3D-D80921D8E4EA}" type="presParOf" srcId="{76918B7A-7D0E-41BB-989D-A8D4695E186D}" destId="{C3DC6345-880D-4DB3-A4A2-01702C50AB37}" srcOrd="1" destOrd="0" presId="urn:microsoft.com/office/officeart/2005/8/layout/orgChart1"/>
    <dgm:cxn modelId="{45C07D21-8E09-4661-8802-D229CA067B7F}" type="presParOf" srcId="{D6044025-6C22-4CF2-AB60-5BA680EB2EA5}" destId="{C6FB7BC1-E129-4E9E-BA5E-1ED59AC1FD44}" srcOrd="1" destOrd="0" presId="urn:microsoft.com/office/officeart/2005/8/layout/orgChart1"/>
    <dgm:cxn modelId="{2CF11095-03CD-4E2D-8594-4F2E856A04F6}" type="presParOf" srcId="{D6044025-6C22-4CF2-AB60-5BA680EB2EA5}" destId="{7B954BBC-04E7-4314-B39C-02780DDF1E69}" srcOrd="2" destOrd="0" presId="urn:microsoft.com/office/officeart/2005/8/layout/orgChart1"/>
  </dgm:cxnLst>
  <dgm:bg>
    <a:no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E5D44F09-13C4-448D-9B12-353D09C94712}"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8AA1D6ED-50C0-4FC4-B942-582428E2E097}">
      <dgm:prSet phldrT="[Text]" custT="1"/>
      <dgm:spPr>
        <a:solidFill>
          <a:srgbClr val="00B050"/>
        </a:solidFill>
      </dgm:spPr>
      <dgm:t>
        <a:bodyPr/>
        <a:lstStyle/>
        <a:p>
          <a:r>
            <a:rPr lang="ar-SA" sz="2400" b="1" dirty="0" smtClean="0"/>
            <a:t>أطراف العملية</a:t>
          </a:r>
          <a:endParaRPr lang="en-GB" sz="2400" b="1" dirty="0"/>
        </a:p>
      </dgm:t>
    </dgm:pt>
    <dgm:pt modelId="{05190E6A-D2BC-4C59-B41B-6BA7A48626DE}" type="parTrans" cxnId="{34F50BD0-A835-4FC8-8E55-42BB38718EE0}">
      <dgm:prSet/>
      <dgm:spPr/>
      <dgm:t>
        <a:bodyPr/>
        <a:lstStyle/>
        <a:p>
          <a:endParaRPr lang="en-GB"/>
        </a:p>
      </dgm:t>
    </dgm:pt>
    <dgm:pt modelId="{D51DE234-53D0-4823-8172-F218996116CF}" type="sibTrans" cxnId="{34F50BD0-A835-4FC8-8E55-42BB38718EE0}">
      <dgm:prSet/>
      <dgm:spPr/>
      <dgm:t>
        <a:bodyPr/>
        <a:lstStyle/>
        <a:p>
          <a:endParaRPr lang="en-GB"/>
        </a:p>
      </dgm:t>
    </dgm:pt>
    <dgm:pt modelId="{3541CC7D-EC17-4945-B19F-4EE040871B8F}">
      <dgm:prSet phldrT="[Text]" custT="1"/>
      <dgm:spPr>
        <a:solidFill>
          <a:schemeClr val="accent2">
            <a:lumMod val="20000"/>
            <a:lumOff val="80000"/>
          </a:schemeClr>
        </a:solidFill>
      </dgm:spPr>
      <dgm:t>
        <a:bodyPr/>
        <a:lstStyle/>
        <a:p>
          <a:pPr algn="ctr"/>
          <a:endParaRPr lang="en-GB" sz="2000" b="0" dirty="0">
            <a:solidFill>
              <a:schemeClr val="tx1"/>
            </a:solidFill>
          </a:endParaRPr>
        </a:p>
      </dgm:t>
    </dgm:pt>
    <dgm:pt modelId="{94EB7EF2-F8AD-48CC-9095-F662C730554C}" type="parTrans" cxnId="{1E330E72-BA1E-4B59-8182-95F78541C393}">
      <dgm:prSet/>
      <dgm:spPr/>
      <dgm:t>
        <a:bodyPr/>
        <a:lstStyle/>
        <a:p>
          <a:endParaRPr lang="en-GB"/>
        </a:p>
      </dgm:t>
    </dgm:pt>
    <dgm:pt modelId="{A2151CE8-62D9-4A53-A150-A554C3900697}" type="sibTrans" cxnId="{1E330E72-BA1E-4B59-8182-95F78541C393}">
      <dgm:prSet/>
      <dgm:spPr/>
      <dgm:t>
        <a:bodyPr/>
        <a:lstStyle/>
        <a:p>
          <a:endParaRPr lang="en-GB"/>
        </a:p>
      </dgm:t>
    </dgm:pt>
    <dgm:pt modelId="{AE940463-1762-46BA-9F37-80B884A326D3}">
      <dgm:prSet custT="1"/>
      <dgm:spPr>
        <a:solidFill>
          <a:srgbClr val="00B0F0"/>
        </a:solidFill>
      </dgm:spPr>
      <dgm:t>
        <a:bodyPr/>
        <a:lstStyle/>
        <a:p>
          <a:r>
            <a:rPr lang="ar-SA" sz="2000" b="0" dirty="0" smtClean="0">
              <a:solidFill>
                <a:schemeClr val="tx1"/>
              </a:solidFill>
            </a:rPr>
            <a:t>المبنى</a:t>
          </a:r>
        </a:p>
        <a:p>
          <a:r>
            <a:rPr lang="ar-SA" sz="2000" b="0" dirty="0" smtClean="0">
              <a:solidFill>
                <a:schemeClr val="tx1"/>
              </a:solidFill>
            </a:rPr>
            <a:t>(الآخذ)</a:t>
          </a:r>
        </a:p>
      </dgm:t>
    </dgm:pt>
    <dgm:pt modelId="{E8E3EBC2-0D4A-4397-AD05-7FF732758D95}" type="parTrans" cxnId="{3ED8C171-042A-4097-9234-0FE9F88F9708}">
      <dgm:prSet/>
      <dgm:spPr/>
      <dgm:t>
        <a:bodyPr/>
        <a:lstStyle/>
        <a:p>
          <a:endParaRPr lang="en-GB"/>
        </a:p>
      </dgm:t>
    </dgm:pt>
    <dgm:pt modelId="{3E52FCDE-D2E5-4EF2-A6AD-BB762DEC1029}" type="sibTrans" cxnId="{3ED8C171-042A-4097-9234-0FE9F88F9708}">
      <dgm:prSet/>
      <dgm:spPr/>
      <dgm:t>
        <a:bodyPr/>
        <a:lstStyle/>
        <a:p>
          <a:endParaRPr lang="en-GB"/>
        </a:p>
      </dgm:t>
    </dgm:pt>
    <dgm:pt modelId="{F8BB68E7-67D5-4EF0-964A-B74D44C26212}">
      <dgm:prSet custT="1"/>
      <dgm:spPr>
        <a:solidFill>
          <a:srgbClr val="FFFF00"/>
        </a:solidFill>
      </dgm:spPr>
      <dgm:t>
        <a:bodyPr/>
        <a:lstStyle/>
        <a:p>
          <a:r>
            <a:rPr lang="ar-SA" sz="2000" b="0" dirty="0" smtClean="0">
              <a:solidFill>
                <a:schemeClr val="tx1"/>
              </a:solidFill>
            </a:rPr>
            <a:t>+ أصل</a:t>
          </a:r>
        </a:p>
      </dgm:t>
    </dgm:pt>
    <dgm:pt modelId="{D54EAACE-3931-4C8F-BC27-C565DEB4D80D}" type="parTrans" cxnId="{B811CBB7-1EB0-46A3-877A-CFD6944CD4E2}">
      <dgm:prSet/>
      <dgm:spPr/>
      <dgm:t>
        <a:bodyPr/>
        <a:lstStyle/>
        <a:p>
          <a:endParaRPr lang="en-GB"/>
        </a:p>
      </dgm:t>
    </dgm:pt>
    <dgm:pt modelId="{AECE1523-7D3D-4BAE-BD4A-20E7B2300784}" type="sibTrans" cxnId="{B811CBB7-1EB0-46A3-877A-CFD6944CD4E2}">
      <dgm:prSet/>
      <dgm:spPr/>
      <dgm:t>
        <a:bodyPr/>
        <a:lstStyle/>
        <a:p>
          <a:endParaRPr lang="en-GB"/>
        </a:p>
      </dgm:t>
    </dgm:pt>
    <dgm:pt modelId="{FABBA8CB-C880-4B80-9C99-15F124159F3C}">
      <dgm:prSet custT="1"/>
      <dgm:spPr>
        <a:solidFill>
          <a:srgbClr val="FF0000"/>
        </a:solidFill>
      </dgm:spPr>
      <dgm:t>
        <a:bodyPr/>
        <a:lstStyle/>
        <a:p>
          <a:r>
            <a:rPr lang="ar-SA" sz="2000" b="0" dirty="0" smtClean="0">
              <a:solidFill>
                <a:schemeClr val="tx1"/>
              </a:solidFill>
            </a:rPr>
            <a:t>مدين</a:t>
          </a:r>
          <a:endParaRPr lang="en-GB" sz="2000" dirty="0"/>
        </a:p>
      </dgm:t>
    </dgm:pt>
    <dgm:pt modelId="{5E51506C-CCD9-4EF5-B16A-3CDC7EECDEC5}" type="parTrans" cxnId="{5D94951C-DB44-4DCB-A8A9-79E20CCD38F2}">
      <dgm:prSet/>
      <dgm:spPr/>
      <dgm:t>
        <a:bodyPr/>
        <a:lstStyle/>
        <a:p>
          <a:endParaRPr lang="en-GB"/>
        </a:p>
      </dgm:t>
    </dgm:pt>
    <dgm:pt modelId="{EE82D059-F4FC-4CAD-B3BA-11BBFFF43377}" type="sibTrans" cxnId="{5D94951C-DB44-4DCB-A8A9-79E20CCD38F2}">
      <dgm:prSet/>
      <dgm:spPr/>
      <dgm:t>
        <a:bodyPr/>
        <a:lstStyle/>
        <a:p>
          <a:endParaRPr lang="en-GB"/>
        </a:p>
      </dgm:t>
    </dgm:pt>
    <dgm:pt modelId="{FACA5C1E-AACB-4ED8-9C50-BFE553CAE440}">
      <dgm:prSet phldrT="[Text]" custT="1"/>
      <dgm:spPr>
        <a:solidFill>
          <a:schemeClr val="bg2">
            <a:lumMod val="90000"/>
          </a:schemeClr>
        </a:solidFill>
      </dgm:spPr>
      <dgm:t>
        <a:bodyPr/>
        <a:lstStyle/>
        <a:p>
          <a:endParaRPr lang="en-GB" sz="2000" dirty="0">
            <a:solidFill>
              <a:schemeClr val="tx1"/>
            </a:solidFill>
          </a:endParaRPr>
        </a:p>
      </dgm:t>
    </dgm:pt>
    <dgm:pt modelId="{9C11A6EE-C4EB-4FEC-8344-7CADF468BAE5}" type="sibTrans" cxnId="{E84F5A4A-AA4F-4930-8059-9CDD1432DC1A}">
      <dgm:prSet/>
      <dgm:spPr/>
      <dgm:t>
        <a:bodyPr/>
        <a:lstStyle/>
        <a:p>
          <a:endParaRPr lang="en-GB"/>
        </a:p>
      </dgm:t>
    </dgm:pt>
    <dgm:pt modelId="{1F76C4BB-51DE-45B8-8394-0A0F020EEC9D}" type="parTrans" cxnId="{E84F5A4A-AA4F-4930-8059-9CDD1432DC1A}">
      <dgm:prSet/>
      <dgm:spPr/>
      <dgm:t>
        <a:bodyPr/>
        <a:lstStyle/>
        <a:p>
          <a:endParaRPr lang="en-GB"/>
        </a:p>
      </dgm:t>
    </dgm:pt>
    <dgm:pt modelId="{EBE6141B-EECB-406F-8CF9-5D7A7DE4EAC5}" type="pres">
      <dgm:prSet presAssocID="{E5D44F09-13C4-448D-9B12-353D09C94712}" presName="hierChild1" presStyleCnt="0">
        <dgm:presLayoutVars>
          <dgm:orgChart val="1"/>
          <dgm:chPref val="1"/>
          <dgm:dir/>
          <dgm:animOne val="branch"/>
          <dgm:animLvl val="lvl"/>
          <dgm:resizeHandles/>
        </dgm:presLayoutVars>
      </dgm:prSet>
      <dgm:spPr/>
      <dgm:t>
        <a:bodyPr/>
        <a:lstStyle/>
        <a:p>
          <a:endParaRPr lang="en-GB"/>
        </a:p>
      </dgm:t>
    </dgm:pt>
    <dgm:pt modelId="{D6CD46A3-2965-41F2-A139-6BFB0EDD3827}" type="pres">
      <dgm:prSet presAssocID="{8AA1D6ED-50C0-4FC4-B942-582428E2E097}" presName="hierRoot1" presStyleCnt="0">
        <dgm:presLayoutVars>
          <dgm:hierBranch val="init"/>
        </dgm:presLayoutVars>
      </dgm:prSet>
      <dgm:spPr/>
    </dgm:pt>
    <dgm:pt modelId="{B5262786-F85C-4D32-ADE7-B7A222368651}" type="pres">
      <dgm:prSet presAssocID="{8AA1D6ED-50C0-4FC4-B942-582428E2E097}" presName="rootComposite1" presStyleCnt="0"/>
      <dgm:spPr/>
    </dgm:pt>
    <dgm:pt modelId="{73E42993-6A8C-4DEC-947A-CE689BCB0C69}" type="pres">
      <dgm:prSet presAssocID="{8AA1D6ED-50C0-4FC4-B942-582428E2E097}" presName="rootText1" presStyleLbl="node0" presStyleIdx="0" presStyleCnt="4" custAng="0" custFlipVert="0" custScaleX="249801" custScaleY="161448" custLinFactX="740" custLinFactNeighborX="100000" custLinFactNeighborY="-1146">
        <dgm:presLayoutVars>
          <dgm:chPref val="3"/>
        </dgm:presLayoutVars>
      </dgm:prSet>
      <dgm:spPr/>
      <dgm:t>
        <a:bodyPr/>
        <a:lstStyle/>
        <a:p>
          <a:endParaRPr lang="en-GB"/>
        </a:p>
      </dgm:t>
    </dgm:pt>
    <dgm:pt modelId="{C2E5BC77-8AAE-442F-A03B-21F9716795C4}" type="pres">
      <dgm:prSet presAssocID="{8AA1D6ED-50C0-4FC4-B942-582428E2E097}" presName="rootConnector1" presStyleLbl="node1" presStyleIdx="0" presStyleCnt="0"/>
      <dgm:spPr/>
      <dgm:t>
        <a:bodyPr/>
        <a:lstStyle/>
        <a:p>
          <a:endParaRPr lang="en-GB"/>
        </a:p>
      </dgm:t>
    </dgm:pt>
    <dgm:pt modelId="{A5A7BC98-A96E-49B9-9D29-74EF91E81B27}" type="pres">
      <dgm:prSet presAssocID="{8AA1D6ED-50C0-4FC4-B942-582428E2E097}" presName="hierChild2" presStyleCnt="0"/>
      <dgm:spPr/>
    </dgm:pt>
    <dgm:pt modelId="{341059F2-4045-43E1-B5F4-43DDB1FC98CF}" type="pres">
      <dgm:prSet presAssocID="{1F76C4BB-51DE-45B8-8394-0A0F020EEC9D}" presName="Name37" presStyleLbl="parChTrans1D2" presStyleIdx="0" presStyleCnt="2"/>
      <dgm:spPr/>
      <dgm:t>
        <a:bodyPr/>
        <a:lstStyle/>
        <a:p>
          <a:endParaRPr lang="en-GB"/>
        </a:p>
      </dgm:t>
    </dgm:pt>
    <dgm:pt modelId="{08F72A3E-4DDB-49C8-A39A-5025CAB4BEC3}" type="pres">
      <dgm:prSet presAssocID="{FACA5C1E-AACB-4ED8-9C50-BFE553CAE440}" presName="hierRoot2" presStyleCnt="0">
        <dgm:presLayoutVars>
          <dgm:hierBranch val="init"/>
        </dgm:presLayoutVars>
      </dgm:prSet>
      <dgm:spPr/>
    </dgm:pt>
    <dgm:pt modelId="{1FB44A53-37DD-44B1-9548-C427AFB0180F}" type="pres">
      <dgm:prSet presAssocID="{FACA5C1E-AACB-4ED8-9C50-BFE553CAE440}" presName="rootComposite" presStyleCnt="0"/>
      <dgm:spPr/>
    </dgm:pt>
    <dgm:pt modelId="{CE62D83F-A450-47AF-B53A-6E8AD00EAA48}" type="pres">
      <dgm:prSet presAssocID="{FACA5C1E-AACB-4ED8-9C50-BFE553CAE440}" presName="rootText" presStyleLbl="node2" presStyleIdx="0" presStyleCnt="2" custScaleX="255794" custScaleY="599914" custLinFactNeighborX="52463" custLinFactNeighborY="-4660">
        <dgm:presLayoutVars>
          <dgm:chPref val="3"/>
        </dgm:presLayoutVars>
      </dgm:prSet>
      <dgm:spPr/>
      <dgm:t>
        <a:bodyPr/>
        <a:lstStyle/>
        <a:p>
          <a:endParaRPr lang="en-GB"/>
        </a:p>
      </dgm:t>
    </dgm:pt>
    <dgm:pt modelId="{ACDE0E0B-418B-425D-BA8D-7F47CF2E6399}" type="pres">
      <dgm:prSet presAssocID="{FACA5C1E-AACB-4ED8-9C50-BFE553CAE440}" presName="rootConnector" presStyleLbl="node2" presStyleIdx="0" presStyleCnt="2"/>
      <dgm:spPr/>
      <dgm:t>
        <a:bodyPr/>
        <a:lstStyle/>
        <a:p>
          <a:endParaRPr lang="en-GB"/>
        </a:p>
      </dgm:t>
    </dgm:pt>
    <dgm:pt modelId="{AEACD3EA-A6D9-4A9E-A9F0-D9ABFE5E873D}" type="pres">
      <dgm:prSet presAssocID="{FACA5C1E-AACB-4ED8-9C50-BFE553CAE440}" presName="hierChild4" presStyleCnt="0"/>
      <dgm:spPr/>
    </dgm:pt>
    <dgm:pt modelId="{F24B981E-3E6E-45BD-A5AE-7194E1B6F41F}" type="pres">
      <dgm:prSet presAssocID="{FACA5C1E-AACB-4ED8-9C50-BFE553CAE440}" presName="hierChild5" presStyleCnt="0"/>
      <dgm:spPr/>
    </dgm:pt>
    <dgm:pt modelId="{4C879745-EA2D-4ECD-A062-78A944E62366}" type="pres">
      <dgm:prSet presAssocID="{94EB7EF2-F8AD-48CC-9095-F662C730554C}" presName="Name37" presStyleLbl="parChTrans1D2" presStyleIdx="1" presStyleCnt="2"/>
      <dgm:spPr/>
      <dgm:t>
        <a:bodyPr/>
        <a:lstStyle/>
        <a:p>
          <a:endParaRPr lang="en-GB"/>
        </a:p>
      </dgm:t>
    </dgm:pt>
    <dgm:pt modelId="{DEA912C8-A03E-45C0-B56C-E4A1D3FB7301}" type="pres">
      <dgm:prSet presAssocID="{3541CC7D-EC17-4945-B19F-4EE040871B8F}" presName="hierRoot2" presStyleCnt="0">
        <dgm:presLayoutVars>
          <dgm:hierBranch val="init"/>
        </dgm:presLayoutVars>
      </dgm:prSet>
      <dgm:spPr/>
    </dgm:pt>
    <dgm:pt modelId="{43A87811-EC26-45A6-85E6-6C26354E794A}" type="pres">
      <dgm:prSet presAssocID="{3541CC7D-EC17-4945-B19F-4EE040871B8F}" presName="rootComposite" presStyleCnt="0"/>
      <dgm:spPr/>
    </dgm:pt>
    <dgm:pt modelId="{549A9472-CEF8-410D-B806-EA471E1E19D3}" type="pres">
      <dgm:prSet presAssocID="{3541CC7D-EC17-4945-B19F-4EE040871B8F}" presName="rootText" presStyleLbl="node2" presStyleIdx="1" presStyleCnt="2" custScaleX="281397" custScaleY="560460" custLinFactX="59369" custLinFactNeighborX="100000" custLinFactNeighborY="-4660">
        <dgm:presLayoutVars>
          <dgm:chPref val="3"/>
        </dgm:presLayoutVars>
      </dgm:prSet>
      <dgm:spPr/>
      <dgm:t>
        <a:bodyPr/>
        <a:lstStyle/>
        <a:p>
          <a:endParaRPr lang="en-GB"/>
        </a:p>
      </dgm:t>
    </dgm:pt>
    <dgm:pt modelId="{F5D8F0AC-AB89-41B2-A025-8D8ADA98CA02}" type="pres">
      <dgm:prSet presAssocID="{3541CC7D-EC17-4945-B19F-4EE040871B8F}" presName="rootConnector" presStyleLbl="node2" presStyleIdx="1" presStyleCnt="2"/>
      <dgm:spPr/>
      <dgm:t>
        <a:bodyPr/>
        <a:lstStyle/>
        <a:p>
          <a:endParaRPr lang="en-GB"/>
        </a:p>
      </dgm:t>
    </dgm:pt>
    <dgm:pt modelId="{7A9ACF45-A754-4769-8510-5B416CFBDBFE}" type="pres">
      <dgm:prSet presAssocID="{3541CC7D-EC17-4945-B19F-4EE040871B8F}" presName="hierChild4" presStyleCnt="0"/>
      <dgm:spPr/>
    </dgm:pt>
    <dgm:pt modelId="{B440DB50-09C2-45A9-8238-17B1D0DE101C}" type="pres">
      <dgm:prSet presAssocID="{3541CC7D-EC17-4945-B19F-4EE040871B8F}" presName="hierChild5" presStyleCnt="0"/>
      <dgm:spPr/>
    </dgm:pt>
    <dgm:pt modelId="{B60C4072-3D3D-4D49-A6FD-3D04A1CBE534}" type="pres">
      <dgm:prSet presAssocID="{8AA1D6ED-50C0-4FC4-B942-582428E2E097}" presName="hierChild3" presStyleCnt="0"/>
      <dgm:spPr/>
    </dgm:pt>
    <dgm:pt modelId="{1D55C01F-5D6A-4E41-A454-2A4105AB6AD0}" type="pres">
      <dgm:prSet presAssocID="{AE940463-1762-46BA-9F37-80B884A326D3}" presName="hierRoot1" presStyleCnt="0">
        <dgm:presLayoutVars>
          <dgm:hierBranch val="init"/>
        </dgm:presLayoutVars>
      </dgm:prSet>
      <dgm:spPr/>
    </dgm:pt>
    <dgm:pt modelId="{0438654E-5A42-4A8D-A941-5AA65E22C1BF}" type="pres">
      <dgm:prSet presAssocID="{AE940463-1762-46BA-9F37-80B884A326D3}" presName="rootComposite1" presStyleCnt="0"/>
      <dgm:spPr/>
    </dgm:pt>
    <dgm:pt modelId="{B7D34493-6F8F-4824-BE1E-8819F66CD3D2}" type="pres">
      <dgm:prSet presAssocID="{AE940463-1762-46BA-9F37-80B884A326D3}" presName="rootText1" presStyleLbl="node0" presStyleIdx="1" presStyleCnt="4" custScaleX="89222" custScaleY="120429" custLinFactY="100000" custLinFactNeighborX="85063" custLinFactNeighborY="100267">
        <dgm:presLayoutVars>
          <dgm:chPref val="3"/>
        </dgm:presLayoutVars>
      </dgm:prSet>
      <dgm:spPr/>
      <dgm:t>
        <a:bodyPr/>
        <a:lstStyle/>
        <a:p>
          <a:endParaRPr lang="en-GB"/>
        </a:p>
      </dgm:t>
    </dgm:pt>
    <dgm:pt modelId="{96D30ADD-041A-4CB7-A306-6B814C8B900A}" type="pres">
      <dgm:prSet presAssocID="{AE940463-1762-46BA-9F37-80B884A326D3}" presName="rootConnector1" presStyleLbl="node1" presStyleIdx="0" presStyleCnt="0"/>
      <dgm:spPr/>
      <dgm:t>
        <a:bodyPr/>
        <a:lstStyle/>
        <a:p>
          <a:endParaRPr lang="en-GB"/>
        </a:p>
      </dgm:t>
    </dgm:pt>
    <dgm:pt modelId="{E94FEEA3-7284-47A1-8D93-9ED8D21A230B}" type="pres">
      <dgm:prSet presAssocID="{AE940463-1762-46BA-9F37-80B884A326D3}" presName="hierChild2" presStyleCnt="0"/>
      <dgm:spPr/>
    </dgm:pt>
    <dgm:pt modelId="{F277A117-0B8D-4762-AA4E-AD1BA6CF027A}" type="pres">
      <dgm:prSet presAssocID="{AE940463-1762-46BA-9F37-80B884A326D3}" presName="hierChild3" presStyleCnt="0"/>
      <dgm:spPr/>
    </dgm:pt>
    <dgm:pt modelId="{811FAA97-1CE2-4505-BA2A-829573923AE3}" type="pres">
      <dgm:prSet presAssocID="{F8BB68E7-67D5-4EF0-964A-B74D44C26212}" presName="hierRoot1" presStyleCnt="0">
        <dgm:presLayoutVars>
          <dgm:hierBranch val="init"/>
        </dgm:presLayoutVars>
      </dgm:prSet>
      <dgm:spPr/>
    </dgm:pt>
    <dgm:pt modelId="{EC2077EF-B39E-4B2F-915D-08ADC7A669CC}" type="pres">
      <dgm:prSet presAssocID="{F8BB68E7-67D5-4EF0-964A-B74D44C26212}" presName="rootComposite1" presStyleCnt="0"/>
      <dgm:spPr/>
    </dgm:pt>
    <dgm:pt modelId="{1F82D96D-C0BC-4BC4-BCC9-0424AD16FAA8}" type="pres">
      <dgm:prSet presAssocID="{F8BB68E7-67D5-4EF0-964A-B74D44C26212}" presName="rootText1" presStyleLbl="node0" presStyleIdx="2" presStyleCnt="4" custScaleX="62930" custLinFactY="188254" custLinFactNeighborX="-11732" custLinFactNeighborY="200000">
        <dgm:presLayoutVars>
          <dgm:chPref val="3"/>
        </dgm:presLayoutVars>
      </dgm:prSet>
      <dgm:spPr/>
      <dgm:t>
        <a:bodyPr/>
        <a:lstStyle/>
        <a:p>
          <a:endParaRPr lang="en-GB"/>
        </a:p>
      </dgm:t>
    </dgm:pt>
    <dgm:pt modelId="{09C607AC-EB87-4453-A930-D322B419921C}" type="pres">
      <dgm:prSet presAssocID="{F8BB68E7-67D5-4EF0-964A-B74D44C26212}" presName="rootConnector1" presStyleLbl="node1" presStyleIdx="0" presStyleCnt="0"/>
      <dgm:spPr/>
      <dgm:t>
        <a:bodyPr/>
        <a:lstStyle/>
        <a:p>
          <a:endParaRPr lang="en-GB"/>
        </a:p>
      </dgm:t>
    </dgm:pt>
    <dgm:pt modelId="{D5F8945A-6E61-4762-B38D-511832D20AF2}" type="pres">
      <dgm:prSet presAssocID="{F8BB68E7-67D5-4EF0-964A-B74D44C26212}" presName="hierChild2" presStyleCnt="0"/>
      <dgm:spPr/>
    </dgm:pt>
    <dgm:pt modelId="{29A588A0-C6EA-4381-B41D-9EABB02B44EE}" type="pres">
      <dgm:prSet presAssocID="{F8BB68E7-67D5-4EF0-964A-B74D44C26212}" presName="hierChild3" presStyleCnt="0"/>
      <dgm:spPr/>
    </dgm:pt>
    <dgm:pt modelId="{D6044025-6C22-4CF2-AB60-5BA680EB2EA5}" type="pres">
      <dgm:prSet presAssocID="{FABBA8CB-C880-4B80-9C99-15F124159F3C}" presName="hierRoot1" presStyleCnt="0">
        <dgm:presLayoutVars>
          <dgm:hierBranch val="init"/>
        </dgm:presLayoutVars>
      </dgm:prSet>
      <dgm:spPr/>
    </dgm:pt>
    <dgm:pt modelId="{76918B7A-7D0E-41BB-989D-A8D4695E186D}" type="pres">
      <dgm:prSet presAssocID="{FABBA8CB-C880-4B80-9C99-15F124159F3C}" presName="rootComposite1" presStyleCnt="0"/>
      <dgm:spPr/>
    </dgm:pt>
    <dgm:pt modelId="{E54FF379-4557-4EEE-8526-4B25F930CC4E}" type="pres">
      <dgm:prSet presAssocID="{FABBA8CB-C880-4B80-9C99-15F124159F3C}" presName="rootText1" presStyleLbl="node0" presStyleIdx="3" presStyleCnt="4" custScaleX="65280" custScaleY="87986" custLinFactY="262812" custLinFactNeighborX="-95662" custLinFactNeighborY="300000">
        <dgm:presLayoutVars>
          <dgm:chPref val="3"/>
        </dgm:presLayoutVars>
      </dgm:prSet>
      <dgm:spPr/>
      <dgm:t>
        <a:bodyPr/>
        <a:lstStyle/>
        <a:p>
          <a:endParaRPr lang="en-GB"/>
        </a:p>
      </dgm:t>
    </dgm:pt>
    <dgm:pt modelId="{C3DC6345-880D-4DB3-A4A2-01702C50AB37}" type="pres">
      <dgm:prSet presAssocID="{FABBA8CB-C880-4B80-9C99-15F124159F3C}" presName="rootConnector1" presStyleLbl="node1" presStyleIdx="0" presStyleCnt="0"/>
      <dgm:spPr/>
      <dgm:t>
        <a:bodyPr/>
        <a:lstStyle/>
        <a:p>
          <a:endParaRPr lang="en-GB"/>
        </a:p>
      </dgm:t>
    </dgm:pt>
    <dgm:pt modelId="{C6FB7BC1-E129-4E9E-BA5E-1ED59AC1FD44}" type="pres">
      <dgm:prSet presAssocID="{FABBA8CB-C880-4B80-9C99-15F124159F3C}" presName="hierChild2" presStyleCnt="0"/>
      <dgm:spPr/>
    </dgm:pt>
    <dgm:pt modelId="{7B954BBC-04E7-4314-B39C-02780DDF1E69}" type="pres">
      <dgm:prSet presAssocID="{FABBA8CB-C880-4B80-9C99-15F124159F3C}" presName="hierChild3" presStyleCnt="0"/>
      <dgm:spPr/>
    </dgm:pt>
  </dgm:ptLst>
  <dgm:cxnLst>
    <dgm:cxn modelId="{0EB0C4F2-698E-4503-AC29-C835836762A3}" type="presOf" srcId="{FABBA8CB-C880-4B80-9C99-15F124159F3C}" destId="{E54FF379-4557-4EEE-8526-4B25F930CC4E}" srcOrd="0" destOrd="0" presId="urn:microsoft.com/office/officeart/2005/8/layout/orgChart1"/>
    <dgm:cxn modelId="{34F50BD0-A835-4FC8-8E55-42BB38718EE0}" srcId="{E5D44F09-13C4-448D-9B12-353D09C94712}" destId="{8AA1D6ED-50C0-4FC4-B942-582428E2E097}" srcOrd="0" destOrd="0" parTransId="{05190E6A-D2BC-4C59-B41B-6BA7A48626DE}" sibTransId="{D51DE234-53D0-4823-8172-F218996116CF}"/>
    <dgm:cxn modelId="{3C209DC8-3CBE-466F-A19F-363FBD26DA5C}" type="presOf" srcId="{1F76C4BB-51DE-45B8-8394-0A0F020EEC9D}" destId="{341059F2-4045-43E1-B5F4-43DDB1FC98CF}" srcOrd="0" destOrd="0" presId="urn:microsoft.com/office/officeart/2005/8/layout/orgChart1"/>
    <dgm:cxn modelId="{1E330E72-BA1E-4B59-8182-95F78541C393}" srcId="{8AA1D6ED-50C0-4FC4-B942-582428E2E097}" destId="{3541CC7D-EC17-4945-B19F-4EE040871B8F}" srcOrd="1" destOrd="0" parTransId="{94EB7EF2-F8AD-48CC-9095-F662C730554C}" sibTransId="{A2151CE8-62D9-4A53-A150-A554C3900697}"/>
    <dgm:cxn modelId="{B811CBB7-1EB0-46A3-877A-CFD6944CD4E2}" srcId="{E5D44F09-13C4-448D-9B12-353D09C94712}" destId="{F8BB68E7-67D5-4EF0-964A-B74D44C26212}" srcOrd="2" destOrd="0" parTransId="{D54EAACE-3931-4C8F-BC27-C565DEB4D80D}" sibTransId="{AECE1523-7D3D-4BAE-BD4A-20E7B2300784}"/>
    <dgm:cxn modelId="{5382A2A8-FD01-47D9-8C4D-DD4C28DC0AB5}" type="presOf" srcId="{AE940463-1762-46BA-9F37-80B884A326D3}" destId="{96D30ADD-041A-4CB7-A306-6B814C8B900A}" srcOrd="1" destOrd="0" presId="urn:microsoft.com/office/officeart/2005/8/layout/orgChart1"/>
    <dgm:cxn modelId="{2BAC54FC-6E27-469F-8A6D-5AAA5BDDE89D}" type="presOf" srcId="{FACA5C1E-AACB-4ED8-9C50-BFE553CAE440}" destId="{ACDE0E0B-418B-425D-BA8D-7F47CF2E6399}" srcOrd="1" destOrd="0" presId="urn:microsoft.com/office/officeart/2005/8/layout/orgChart1"/>
    <dgm:cxn modelId="{9344DF5B-B931-4850-BD7F-A18BE3725E85}" type="presOf" srcId="{FACA5C1E-AACB-4ED8-9C50-BFE553CAE440}" destId="{CE62D83F-A450-47AF-B53A-6E8AD00EAA48}" srcOrd="0" destOrd="0" presId="urn:microsoft.com/office/officeart/2005/8/layout/orgChart1"/>
    <dgm:cxn modelId="{3ED8C171-042A-4097-9234-0FE9F88F9708}" srcId="{E5D44F09-13C4-448D-9B12-353D09C94712}" destId="{AE940463-1762-46BA-9F37-80B884A326D3}" srcOrd="1" destOrd="0" parTransId="{E8E3EBC2-0D4A-4397-AD05-7FF732758D95}" sibTransId="{3E52FCDE-D2E5-4EF2-A6AD-BB762DEC1029}"/>
    <dgm:cxn modelId="{5D94951C-DB44-4DCB-A8A9-79E20CCD38F2}" srcId="{E5D44F09-13C4-448D-9B12-353D09C94712}" destId="{FABBA8CB-C880-4B80-9C99-15F124159F3C}" srcOrd="3" destOrd="0" parTransId="{5E51506C-CCD9-4EF5-B16A-3CDC7EECDEC5}" sibTransId="{EE82D059-F4FC-4CAD-B3BA-11BBFFF43377}"/>
    <dgm:cxn modelId="{FEDBBF8D-C1A9-47FF-9849-D06807CA141C}" type="presOf" srcId="{3541CC7D-EC17-4945-B19F-4EE040871B8F}" destId="{549A9472-CEF8-410D-B806-EA471E1E19D3}" srcOrd="0" destOrd="0" presId="urn:microsoft.com/office/officeart/2005/8/layout/orgChart1"/>
    <dgm:cxn modelId="{6E8CA549-DE7C-410C-A083-EEDFAD83A689}" type="presOf" srcId="{AE940463-1762-46BA-9F37-80B884A326D3}" destId="{B7D34493-6F8F-4824-BE1E-8819F66CD3D2}" srcOrd="0" destOrd="0" presId="urn:microsoft.com/office/officeart/2005/8/layout/orgChart1"/>
    <dgm:cxn modelId="{5D0187B0-6734-4C2B-B508-BAEE94AFA993}" type="presOf" srcId="{3541CC7D-EC17-4945-B19F-4EE040871B8F}" destId="{F5D8F0AC-AB89-41B2-A025-8D8ADA98CA02}" srcOrd="1" destOrd="0" presId="urn:microsoft.com/office/officeart/2005/8/layout/orgChart1"/>
    <dgm:cxn modelId="{C768EA4C-4F8B-4F8B-AC45-0EF8732BF1B7}" type="presOf" srcId="{F8BB68E7-67D5-4EF0-964A-B74D44C26212}" destId="{09C607AC-EB87-4453-A930-D322B419921C}" srcOrd="1" destOrd="0" presId="urn:microsoft.com/office/officeart/2005/8/layout/orgChart1"/>
    <dgm:cxn modelId="{2E92AD3B-5770-4DC1-872B-ACC5D8355C56}" type="presOf" srcId="{94EB7EF2-F8AD-48CC-9095-F662C730554C}" destId="{4C879745-EA2D-4ECD-A062-78A944E62366}" srcOrd="0" destOrd="0" presId="urn:microsoft.com/office/officeart/2005/8/layout/orgChart1"/>
    <dgm:cxn modelId="{AD29755C-01F5-412F-808F-22EE2038AAB2}" type="presOf" srcId="{FABBA8CB-C880-4B80-9C99-15F124159F3C}" destId="{C3DC6345-880D-4DB3-A4A2-01702C50AB37}" srcOrd="1" destOrd="0" presId="urn:microsoft.com/office/officeart/2005/8/layout/orgChart1"/>
    <dgm:cxn modelId="{41E36E78-7807-4C26-BEFB-DDF13C8CEEDF}" type="presOf" srcId="{8AA1D6ED-50C0-4FC4-B942-582428E2E097}" destId="{73E42993-6A8C-4DEC-947A-CE689BCB0C69}" srcOrd="0" destOrd="0" presId="urn:microsoft.com/office/officeart/2005/8/layout/orgChart1"/>
    <dgm:cxn modelId="{DBEAF67F-7315-4A8D-86CE-86F4EF540C4A}" type="presOf" srcId="{E5D44F09-13C4-448D-9B12-353D09C94712}" destId="{EBE6141B-EECB-406F-8CF9-5D7A7DE4EAC5}" srcOrd="0" destOrd="0" presId="urn:microsoft.com/office/officeart/2005/8/layout/orgChart1"/>
    <dgm:cxn modelId="{D36BD193-7BD9-4438-9CDB-A7A405FE1E9A}" type="presOf" srcId="{F8BB68E7-67D5-4EF0-964A-B74D44C26212}" destId="{1F82D96D-C0BC-4BC4-BCC9-0424AD16FAA8}" srcOrd="0" destOrd="0" presId="urn:microsoft.com/office/officeart/2005/8/layout/orgChart1"/>
    <dgm:cxn modelId="{56253457-6752-4F30-A6E9-DE2D5DDE7498}" type="presOf" srcId="{8AA1D6ED-50C0-4FC4-B942-582428E2E097}" destId="{C2E5BC77-8AAE-442F-A03B-21F9716795C4}" srcOrd="1" destOrd="0" presId="urn:microsoft.com/office/officeart/2005/8/layout/orgChart1"/>
    <dgm:cxn modelId="{E84F5A4A-AA4F-4930-8059-9CDD1432DC1A}" srcId="{8AA1D6ED-50C0-4FC4-B942-582428E2E097}" destId="{FACA5C1E-AACB-4ED8-9C50-BFE553CAE440}" srcOrd="0" destOrd="0" parTransId="{1F76C4BB-51DE-45B8-8394-0A0F020EEC9D}" sibTransId="{9C11A6EE-C4EB-4FEC-8344-7CADF468BAE5}"/>
    <dgm:cxn modelId="{A5BAA1A9-A919-4FE2-8900-9335F983E689}" type="presParOf" srcId="{EBE6141B-EECB-406F-8CF9-5D7A7DE4EAC5}" destId="{D6CD46A3-2965-41F2-A139-6BFB0EDD3827}" srcOrd="0" destOrd="0" presId="urn:microsoft.com/office/officeart/2005/8/layout/orgChart1"/>
    <dgm:cxn modelId="{EF38AF8C-8937-4AFD-8FC6-2E89523B269A}" type="presParOf" srcId="{D6CD46A3-2965-41F2-A139-6BFB0EDD3827}" destId="{B5262786-F85C-4D32-ADE7-B7A222368651}" srcOrd="0" destOrd="0" presId="urn:microsoft.com/office/officeart/2005/8/layout/orgChart1"/>
    <dgm:cxn modelId="{03321076-E217-495B-B28C-A774D5053F54}" type="presParOf" srcId="{B5262786-F85C-4D32-ADE7-B7A222368651}" destId="{73E42993-6A8C-4DEC-947A-CE689BCB0C69}" srcOrd="0" destOrd="0" presId="urn:microsoft.com/office/officeart/2005/8/layout/orgChart1"/>
    <dgm:cxn modelId="{9A347DD1-C9C9-47ED-A0C1-AAD76816F01B}" type="presParOf" srcId="{B5262786-F85C-4D32-ADE7-B7A222368651}" destId="{C2E5BC77-8AAE-442F-A03B-21F9716795C4}" srcOrd="1" destOrd="0" presId="urn:microsoft.com/office/officeart/2005/8/layout/orgChart1"/>
    <dgm:cxn modelId="{FAA3361B-D9F5-4934-8476-E90A9C69A541}" type="presParOf" srcId="{D6CD46A3-2965-41F2-A139-6BFB0EDD3827}" destId="{A5A7BC98-A96E-49B9-9D29-74EF91E81B27}" srcOrd="1" destOrd="0" presId="urn:microsoft.com/office/officeart/2005/8/layout/orgChart1"/>
    <dgm:cxn modelId="{7AE10357-504D-47F7-9733-FC6E433EEBC9}" type="presParOf" srcId="{A5A7BC98-A96E-49B9-9D29-74EF91E81B27}" destId="{341059F2-4045-43E1-B5F4-43DDB1FC98CF}" srcOrd="0" destOrd="0" presId="urn:microsoft.com/office/officeart/2005/8/layout/orgChart1"/>
    <dgm:cxn modelId="{BCB032AB-56C4-4C19-9530-626C9AB188C8}" type="presParOf" srcId="{A5A7BC98-A96E-49B9-9D29-74EF91E81B27}" destId="{08F72A3E-4DDB-49C8-A39A-5025CAB4BEC3}" srcOrd="1" destOrd="0" presId="urn:microsoft.com/office/officeart/2005/8/layout/orgChart1"/>
    <dgm:cxn modelId="{E8DACE37-6442-4B62-87CE-8C85161AD120}" type="presParOf" srcId="{08F72A3E-4DDB-49C8-A39A-5025CAB4BEC3}" destId="{1FB44A53-37DD-44B1-9548-C427AFB0180F}" srcOrd="0" destOrd="0" presId="urn:microsoft.com/office/officeart/2005/8/layout/orgChart1"/>
    <dgm:cxn modelId="{53275BE5-CE7A-43CB-B441-6BBAB3CD89D7}" type="presParOf" srcId="{1FB44A53-37DD-44B1-9548-C427AFB0180F}" destId="{CE62D83F-A450-47AF-B53A-6E8AD00EAA48}" srcOrd="0" destOrd="0" presId="urn:microsoft.com/office/officeart/2005/8/layout/orgChart1"/>
    <dgm:cxn modelId="{D803C874-8605-4553-B7F8-7F7B726C616D}" type="presParOf" srcId="{1FB44A53-37DD-44B1-9548-C427AFB0180F}" destId="{ACDE0E0B-418B-425D-BA8D-7F47CF2E6399}" srcOrd="1" destOrd="0" presId="urn:microsoft.com/office/officeart/2005/8/layout/orgChart1"/>
    <dgm:cxn modelId="{1D26EB4C-B7D8-44DF-B46B-20AAA2D2EFBF}" type="presParOf" srcId="{08F72A3E-4DDB-49C8-A39A-5025CAB4BEC3}" destId="{AEACD3EA-A6D9-4A9E-A9F0-D9ABFE5E873D}" srcOrd="1" destOrd="0" presId="urn:microsoft.com/office/officeart/2005/8/layout/orgChart1"/>
    <dgm:cxn modelId="{69C5D0A5-8F35-4F0F-AE81-D6BA0A4FD999}" type="presParOf" srcId="{08F72A3E-4DDB-49C8-A39A-5025CAB4BEC3}" destId="{F24B981E-3E6E-45BD-A5AE-7194E1B6F41F}" srcOrd="2" destOrd="0" presId="urn:microsoft.com/office/officeart/2005/8/layout/orgChart1"/>
    <dgm:cxn modelId="{86AE459B-DC58-4579-8905-5E07EB463F5F}" type="presParOf" srcId="{A5A7BC98-A96E-49B9-9D29-74EF91E81B27}" destId="{4C879745-EA2D-4ECD-A062-78A944E62366}" srcOrd="2" destOrd="0" presId="urn:microsoft.com/office/officeart/2005/8/layout/orgChart1"/>
    <dgm:cxn modelId="{7660E705-18C6-4AFA-BCE1-AA90A0ACE772}" type="presParOf" srcId="{A5A7BC98-A96E-49B9-9D29-74EF91E81B27}" destId="{DEA912C8-A03E-45C0-B56C-E4A1D3FB7301}" srcOrd="3" destOrd="0" presId="urn:microsoft.com/office/officeart/2005/8/layout/orgChart1"/>
    <dgm:cxn modelId="{B3F7997F-D451-4FBC-8624-D02CD7CD7C1C}" type="presParOf" srcId="{DEA912C8-A03E-45C0-B56C-E4A1D3FB7301}" destId="{43A87811-EC26-45A6-85E6-6C26354E794A}" srcOrd="0" destOrd="0" presId="urn:microsoft.com/office/officeart/2005/8/layout/orgChart1"/>
    <dgm:cxn modelId="{344992C6-A876-417B-A3C3-9C277BA35ACD}" type="presParOf" srcId="{43A87811-EC26-45A6-85E6-6C26354E794A}" destId="{549A9472-CEF8-410D-B806-EA471E1E19D3}" srcOrd="0" destOrd="0" presId="urn:microsoft.com/office/officeart/2005/8/layout/orgChart1"/>
    <dgm:cxn modelId="{E7EFE024-AA8A-4ED6-89BF-0A84070AE696}" type="presParOf" srcId="{43A87811-EC26-45A6-85E6-6C26354E794A}" destId="{F5D8F0AC-AB89-41B2-A025-8D8ADA98CA02}" srcOrd="1" destOrd="0" presId="urn:microsoft.com/office/officeart/2005/8/layout/orgChart1"/>
    <dgm:cxn modelId="{63255588-7203-418E-AE0D-5DCC17DEB6E0}" type="presParOf" srcId="{DEA912C8-A03E-45C0-B56C-E4A1D3FB7301}" destId="{7A9ACF45-A754-4769-8510-5B416CFBDBFE}" srcOrd="1" destOrd="0" presId="urn:microsoft.com/office/officeart/2005/8/layout/orgChart1"/>
    <dgm:cxn modelId="{003DC66D-2B4A-45A0-85DE-26F79D34AE17}" type="presParOf" srcId="{DEA912C8-A03E-45C0-B56C-E4A1D3FB7301}" destId="{B440DB50-09C2-45A9-8238-17B1D0DE101C}" srcOrd="2" destOrd="0" presId="urn:microsoft.com/office/officeart/2005/8/layout/orgChart1"/>
    <dgm:cxn modelId="{C3B4AD27-935C-4CBD-AA0D-50988696E568}" type="presParOf" srcId="{D6CD46A3-2965-41F2-A139-6BFB0EDD3827}" destId="{B60C4072-3D3D-4D49-A6FD-3D04A1CBE534}" srcOrd="2" destOrd="0" presId="urn:microsoft.com/office/officeart/2005/8/layout/orgChart1"/>
    <dgm:cxn modelId="{EB991022-D2C9-45F1-99BA-B4BEDB8E6BBF}" type="presParOf" srcId="{EBE6141B-EECB-406F-8CF9-5D7A7DE4EAC5}" destId="{1D55C01F-5D6A-4E41-A454-2A4105AB6AD0}" srcOrd="1" destOrd="0" presId="urn:microsoft.com/office/officeart/2005/8/layout/orgChart1"/>
    <dgm:cxn modelId="{7A438619-82CC-4231-ADA6-215FCB855BA9}" type="presParOf" srcId="{1D55C01F-5D6A-4E41-A454-2A4105AB6AD0}" destId="{0438654E-5A42-4A8D-A941-5AA65E22C1BF}" srcOrd="0" destOrd="0" presId="urn:microsoft.com/office/officeart/2005/8/layout/orgChart1"/>
    <dgm:cxn modelId="{1B49EB53-2396-487C-9ED9-49F60DD562AE}" type="presParOf" srcId="{0438654E-5A42-4A8D-A941-5AA65E22C1BF}" destId="{B7D34493-6F8F-4824-BE1E-8819F66CD3D2}" srcOrd="0" destOrd="0" presId="urn:microsoft.com/office/officeart/2005/8/layout/orgChart1"/>
    <dgm:cxn modelId="{76F7C5BD-ACCA-4305-83CE-359F585BF28D}" type="presParOf" srcId="{0438654E-5A42-4A8D-A941-5AA65E22C1BF}" destId="{96D30ADD-041A-4CB7-A306-6B814C8B900A}" srcOrd="1" destOrd="0" presId="urn:microsoft.com/office/officeart/2005/8/layout/orgChart1"/>
    <dgm:cxn modelId="{67F4A805-9C10-4FB0-BDE1-10BD742A2A76}" type="presParOf" srcId="{1D55C01F-5D6A-4E41-A454-2A4105AB6AD0}" destId="{E94FEEA3-7284-47A1-8D93-9ED8D21A230B}" srcOrd="1" destOrd="0" presId="urn:microsoft.com/office/officeart/2005/8/layout/orgChart1"/>
    <dgm:cxn modelId="{F7341616-B053-40BF-822D-E8D13B5ABCE2}" type="presParOf" srcId="{1D55C01F-5D6A-4E41-A454-2A4105AB6AD0}" destId="{F277A117-0B8D-4762-AA4E-AD1BA6CF027A}" srcOrd="2" destOrd="0" presId="urn:microsoft.com/office/officeart/2005/8/layout/orgChart1"/>
    <dgm:cxn modelId="{090B810B-7270-4ED1-99FC-FE6D0FB515C4}" type="presParOf" srcId="{EBE6141B-EECB-406F-8CF9-5D7A7DE4EAC5}" destId="{811FAA97-1CE2-4505-BA2A-829573923AE3}" srcOrd="2" destOrd="0" presId="urn:microsoft.com/office/officeart/2005/8/layout/orgChart1"/>
    <dgm:cxn modelId="{0E80F9B9-F224-4C08-B35F-CA32824CA9E9}" type="presParOf" srcId="{811FAA97-1CE2-4505-BA2A-829573923AE3}" destId="{EC2077EF-B39E-4B2F-915D-08ADC7A669CC}" srcOrd="0" destOrd="0" presId="urn:microsoft.com/office/officeart/2005/8/layout/orgChart1"/>
    <dgm:cxn modelId="{3B7D0093-9CE6-4771-B391-CD85F41BDF9A}" type="presParOf" srcId="{EC2077EF-B39E-4B2F-915D-08ADC7A669CC}" destId="{1F82D96D-C0BC-4BC4-BCC9-0424AD16FAA8}" srcOrd="0" destOrd="0" presId="urn:microsoft.com/office/officeart/2005/8/layout/orgChart1"/>
    <dgm:cxn modelId="{922C71D4-4F4C-4FE4-B337-E7FA0D8AD79D}" type="presParOf" srcId="{EC2077EF-B39E-4B2F-915D-08ADC7A669CC}" destId="{09C607AC-EB87-4453-A930-D322B419921C}" srcOrd="1" destOrd="0" presId="urn:microsoft.com/office/officeart/2005/8/layout/orgChart1"/>
    <dgm:cxn modelId="{15DC9737-859D-4F9C-83F1-AE0B237B06C9}" type="presParOf" srcId="{811FAA97-1CE2-4505-BA2A-829573923AE3}" destId="{D5F8945A-6E61-4762-B38D-511832D20AF2}" srcOrd="1" destOrd="0" presId="urn:microsoft.com/office/officeart/2005/8/layout/orgChart1"/>
    <dgm:cxn modelId="{C7087A1F-0267-4B7D-8B4F-90F104044B33}" type="presParOf" srcId="{811FAA97-1CE2-4505-BA2A-829573923AE3}" destId="{29A588A0-C6EA-4381-B41D-9EABB02B44EE}" srcOrd="2" destOrd="0" presId="urn:microsoft.com/office/officeart/2005/8/layout/orgChart1"/>
    <dgm:cxn modelId="{0C773E6F-0B99-48CF-ADF5-7CE913A074EA}" type="presParOf" srcId="{EBE6141B-EECB-406F-8CF9-5D7A7DE4EAC5}" destId="{D6044025-6C22-4CF2-AB60-5BA680EB2EA5}" srcOrd="3" destOrd="0" presId="urn:microsoft.com/office/officeart/2005/8/layout/orgChart1"/>
    <dgm:cxn modelId="{A3F28BCB-9973-4CA3-A4CA-1998CDC08B75}" type="presParOf" srcId="{D6044025-6C22-4CF2-AB60-5BA680EB2EA5}" destId="{76918B7A-7D0E-41BB-989D-A8D4695E186D}" srcOrd="0" destOrd="0" presId="urn:microsoft.com/office/officeart/2005/8/layout/orgChart1"/>
    <dgm:cxn modelId="{8109FC1B-E1B9-4080-A933-9D32DDCB4875}" type="presParOf" srcId="{76918B7A-7D0E-41BB-989D-A8D4695E186D}" destId="{E54FF379-4557-4EEE-8526-4B25F930CC4E}" srcOrd="0" destOrd="0" presId="urn:microsoft.com/office/officeart/2005/8/layout/orgChart1"/>
    <dgm:cxn modelId="{18849229-3F5C-457A-81FD-880D623DFA85}" type="presParOf" srcId="{76918B7A-7D0E-41BB-989D-A8D4695E186D}" destId="{C3DC6345-880D-4DB3-A4A2-01702C50AB37}" srcOrd="1" destOrd="0" presId="urn:microsoft.com/office/officeart/2005/8/layout/orgChart1"/>
    <dgm:cxn modelId="{2AE5EC81-4A90-4B7E-9D5E-A6FDDE79F28B}" type="presParOf" srcId="{D6044025-6C22-4CF2-AB60-5BA680EB2EA5}" destId="{C6FB7BC1-E129-4E9E-BA5E-1ED59AC1FD44}" srcOrd="1" destOrd="0" presId="urn:microsoft.com/office/officeart/2005/8/layout/orgChart1"/>
    <dgm:cxn modelId="{7D41C28D-9ADA-453F-BB41-D32CE4146EFC}" type="presParOf" srcId="{D6044025-6C22-4CF2-AB60-5BA680EB2EA5}" destId="{7B954BBC-04E7-4314-B39C-02780DDF1E69}" srcOrd="2" destOrd="0" presId="urn:microsoft.com/office/officeart/2005/8/layout/orgChart1"/>
  </dgm:cxnLst>
  <dgm:bg>
    <a:no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E5D44F09-13C4-448D-9B12-353D09C94712}"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8AA1D6ED-50C0-4FC4-B942-582428E2E097}">
      <dgm:prSet phldrT="[Text]" custT="1"/>
      <dgm:spPr>
        <a:solidFill>
          <a:srgbClr val="00B050"/>
        </a:solidFill>
      </dgm:spPr>
      <dgm:t>
        <a:bodyPr/>
        <a:lstStyle/>
        <a:p>
          <a:r>
            <a:rPr lang="ar-SA" sz="2400" b="1" dirty="0" smtClean="0"/>
            <a:t>أطراف العملية</a:t>
          </a:r>
          <a:endParaRPr lang="en-GB" sz="2400" b="1" dirty="0"/>
        </a:p>
      </dgm:t>
    </dgm:pt>
    <dgm:pt modelId="{05190E6A-D2BC-4C59-B41B-6BA7A48626DE}" type="parTrans" cxnId="{34F50BD0-A835-4FC8-8E55-42BB38718EE0}">
      <dgm:prSet/>
      <dgm:spPr/>
      <dgm:t>
        <a:bodyPr/>
        <a:lstStyle/>
        <a:p>
          <a:endParaRPr lang="en-GB"/>
        </a:p>
      </dgm:t>
    </dgm:pt>
    <dgm:pt modelId="{D51DE234-53D0-4823-8172-F218996116CF}" type="sibTrans" cxnId="{34F50BD0-A835-4FC8-8E55-42BB38718EE0}">
      <dgm:prSet/>
      <dgm:spPr/>
      <dgm:t>
        <a:bodyPr/>
        <a:lstStyle/>
        <a:p>
          <a:endParaRPr lang="en-GB"/>
        </a:p>
      </dgm:t>
    </dgm:pt>
    <dgm:pt modelId="{3541CC7D-EC17-4945-B19F-4EE040871B8F}">
      <dgm:prSet phldrT="[Text]" custT="1"/>
      <dgm:spPr>
        <a:solidFill>
          <a:schemeClr val="accent2">
            <a:lumMod val="20000"/>
            <a:lumOff val="80000"/>
          </a:schemeClr>
        </a:solidFill>
      </dgm:spPr>
      <dgm:t>
        <a:bodyPr/>
        <a:lstStyle/>
        <a:p>
          <a:pPr algn="ctr"/>
          <a:endParaRPr lang="en-GB" sz="2000" b="0" dirty="0">
            <a:solidFill>
              <a:schemeClr val="tx1"/>
            </a:solidFill>
          </a:endParaRPr>
        </a:p>
      </dgm:t>
    </dgm:pt>
    <dgm:pt modelId="{94EB7EF2-F8AD-48CC-9095-F662C730554C}" type="parTrans" cxnId="{1E330E72-BA1E-4B59-8182-95F78541C393}">
      <dgm:prSet/>
      <dgm:spPr/>
      <dgm:t>
        <a:bodyPr/>
        <a:lstStyle/>
        <a:p>
          <a:endParaRPr lang="en-GB"/>
        </a:p>
      </dgm:t>
    </dgm:pt>
    <dgm:pt modelId="{A2151CE8-62D9-4A53-A150-A554C3900697}" type="sibTrans" cxnId="{1E330E72-BA1E-4B59-8182-95F78541C393}">
      <dgm:prSet/>
      <dgm:spPr/>
      <dgm:t>
        <a:bodyPr/>
        <a:lstStyle/>
        <a:p>
          <a:endParaRPr lang="en-GB"/>
        </a:p>
      </dgm:t>
    </dgm:pt>
    <dgm:pt modelId="{AE940463-1762-46BA-9F37-80B884A326D3}">
      <dgm:prSet custT="1"/>
      <dgm:spPr>
        <a:solidFill>
          <a:srgbClr val="00B0F0"/>
        </a:solidFill>
      </dgm:spPr>
      <dgm:t>
        <a:bodyPr/>
        <a:lstStyle/>
        <a:p>
          <a:r>
            <a:rPr lang="ar-SA" sz="1800" b="0" dirty="0" smtClean="0">
              <a:solidFill>
                <a:schemeClr val="tx1"/>
              </a:solidFill>
            </a:rPr>
            <a:t>الآلات والمعدات </a:t>
          </a:r>
        </a:p>
        <a:p>
          <a:r>
            <a:rPr lang="ar-SA" sz="1800" b="0" dirty="0" smtClean="0">
              <a:solidFill>
                <a:schemeClr val="tx1"/>
              </a:solidFill>
            </a:rPr>
            <a:t>(الآخذ</a:t>
          </a:r>
          <a:r>
            <a:rPr lang="ar-SA" sz="2000" b="0" dirty="0" smtClean="0">
              <a:solidFill>
                <a:schemeClr val="tx1"/>
              </a:solidFill>
            </a:rPr>
            <a:t>)</a:t>
          </a:r>
        </a:p>
      </dgm:t>
    </dgm:pt>
    <dgm:pt modelId="{E8E3EBC2-0D4A-4397-AD05-7FF732758D95}" type="parTrans" cxnId="{3ED8C171-042A-4097-9234-0FE9F88F9708}">
      <dgm:prSet/>
      <dgm:spPr/>
      <dgm:t>
        <a:bodyPr/>
        <a:lstStyle/>
        <a:p>
          <a:endParaRPr lang="en-GB"/>
        </a:p>
      </dgm:t>
    </dgm:pt>
    <dgm:pt modelId="{3E52FCDE-D2E5-4EF2-A6AD-BB762DEC1029}" type="sibTrans" cxnId="{3ED8C171-042A-4097-9234-0FE9F88F9708}">
      <dgm:prSet/>
      <dgm:spPr/>
      <dgm:t>
        <a:bodyPr/>
        <a:lstStyle/>
        <a:p>
          <a:endParaRPr lang="en-GB"/>
        </a:p>
      </dgm:t>
    </dgm:pt>
    <dgm:pt modelId="{F8BB68E7-67D5-4EF0-964A-B74D44C26212}">
      <dgm:prSet custT="1"/>
      <dgm:spPr>
        <a:solidFill>
          <a:srgbClr val="FFFF00"/>
        </a:solidFill>
      </dgm:spPr>
      <dgm:t>
        <a:bodyPr/>
        <a:lstStyle/>
        <a:p>
          <a:r>
            <a:rPr lang="ar-SA" sz="2000" b="0" dirty="0" smtClean="0">
              <a:solidFill>
                <a:schemeClr val="tx1"/>
              </a:solidFill>
            </a:rPr>
            <a:t>+ أصل</a:t>
          </a:r>
        </a:p>
      </dgm:t>
    </dgm:pt>
    <dgm:pt modelId="{D54EAACE-3931-4C8F-BC27-C565DEB4D80D}" type="parTrans" cxnId="{B811CBB7-1EB0-46A3-877A-CFD6944CD4E2}">
      <dgm:prSet/>
      <dgm:spPr/>
      <dgm:t>
        <a:bodyPr/>
        <a:lstStyle/>
        <a:p>
          <a:endParaRPr lang="en-GB"/>
        </a:p>
      </dgm:t>
    </dgm:pt>
    <dgm:pt modelId="{AECE1523-7D3D-4BAE-BD4A-20E7B2300784}" type="sibTrans" cxnId="{B811CBB7-1EB0-46A3-877A-CFD6944CD4E2}">
      <dgm:prSet/>
      <dgm:spPr/>
      <dgm:t>
        <a:bodyPr/>
        <a:lstStyle/>
        <a:p>
          <a:endParaRPr lang="en-GB"/>
        </a:p>
      </dgm:t>
    </dgm:pt>
    <dgm:pt modelId="{FABBA8CB-C880-4B80-9C99-15F124159F3C}">
      <dgm:prSet custT="1"/>
      <dgm:spPr>
        <a:solidFill>
          <a:srgbClr val="FF0000"/>
        </a:solidFill>
      </dgm:spPr>
      <dgm:t>
        <a:bodyPr/>
        <a:lstStyle/>
        <a:p>
          <a:r>
            <a:rPr lang="ar-SA" sz="2000" b="0" dirty="0" smtClean="0">
              <a:solidFill>
                <a:schemeClr val="tx1"/>
              </a:solidFill>
            </a:rPr>
            <a:t>مدين</a:t>
          </a:r>
          <a:endParaRPr lang="en-GB" sz="2000" dirty="0"/>
        </a:p>
      </dgm:t>
    </dgm:pt>
    <dgm:pt modelId="{5E51506C-CCD9-4EF5-B16A-3CDC7EECDEC5}" type="parTrans" cxnId="{5D94951C-DB44-4DCB-A8A9-79E20CCD38F2}">
      <dgm:prSet/>
      <dgm:spPr/>
      <dgm:t>
        <a:bodyPr/>
        <a:lstStyle/>
        <a:p>
          <a:endParaRPr lang="en-GB"/>
        </a:p>
      </dgm:t>
    </dgm:pt>
    <dgm:pt modelId="{EE82D059-F4FC-4CAD-B3BA-11BBFFF43377}" type="sibTrans" cxnId="{5D94951C-DB44-4DCB-A8A9-79E20CCD38F2}">
      <dgm:prSet/>
      <dgm:spPr/>
      <dgm:t>
        <a:bodyPr/>
        <a:lstStyle/>
        <a:p>
          <a:endParaRPr lang="en-GB"/>
        </a:p>
      </dgm:t>
    </dgm:pt>
    <dgm:pt modelId="{FACA5C1E-AACB-4ED8-9C50-BFE553CAE440}">
      <dgm:prSet phldrT="[Text]" custT="1"/>
      <dgm:spPr>
        <a:solidFill>
          <a:schemeClr val="bg2">
            <a:lumMod val="90000"/>
          </a:schemeClr>
        </a:solidFill>
      </dgm:spPr>
      <dgm:t>
        <a:bodyPr/>
        <a:lstStyle/>
        <a:p>
          <a:endParaRPr lang="en-GB" sz="2000" dirty="0">
            <a:solidFill>
              <a:schemeClr val="tx1"/>
            </a:solidFill>
          </a:endParaRPr>
        </a:p>
      </dgm:t>
    </dgm:pt>
    <dgm:pt modelId="{9C11A6EE-C4EB-4FEC-8344-7CADF468BAE5}" type="sibTrans" cxnId="{E84F5A4A-AA4F-4930-8059-9CDD1432DC1A}">
      <dgm:prSet/>
      <dgm:spPr/>
      <dgm:t>
        <a:bodyPr/>
        <a:lstStyle/>
        <a:p>
          <a:endParaRPr lang="en-GB"/>
        </a:p>
      </dgm:t>
    </dgm:pt>
    <dgm:pt modelId="{1F76C4BB-51DE-45B8-8394-0A0F020EEC9D}" type="parTrans" cxnId="{E84F5A4A-AA4F-4930-8059-9CDD1432DC1A}">
      <dgm:prSet/>
      <dgm:spPr/>
      <dgm:t>
        <a:bodyPr/>
        <a:lstStyle/>
        <a:p>
          <a:endParaRPr lang="en-GB"/>
        </a:p>
      </dgm:t>
    </dgm:pt>
    <dgm:pt modelId="{EBE6141B-EECB-406F-8CF9-5D7A7DE4EAC5}" type="pres">
      <dgm:prSet presAssocID="{E5D44F09-13C4-448D-9B12-353D09C94712}" presName="hierChild1" presStyleCnt="0">
        <dgm:presLayoutVars>
          <dgm:orgChart val="1"/>
          <dgm:chPref val="1"/>
          <dgm:dir/>
          <dgm:animOne val="branch"/>
          <dgm:animLvl val="lvl"/>
          <dgm:resizeHandles/>
        </dgm:presLayoutVars>
      </dgm:prSet>
      <dgm:spPr/>
      <dgm:t>
        <a:bodyPr/>
        <a:lstStyle/>
        <a:p>
          <a:endParaRPr lang="en-GB"/>
        </a:p>
      </dgm:t>
    </dgm:pt>
    <dgm:pt modelId="{D6CD46A3-2965-41F2-A139-6BFB0EDD3827}" type="pres">
      <dgm:prSet presAssocID="{8AA1D6ED-50C0-4FC4-B942-582428E2E097}" presName="hierRoot1" presStyleCnt="0">
        <dgm:presLayoutVars>
          <dgm:hierBranch val="init"/>
        </dgm:presLayoutVars>
      </dgm:prSet>
      <dgm:spPr/>
    </dgm:pt>
    <dgm:pt modelId="{B5262786-F85C-4D32-ADE7-B7A222368651}" type="pres">
      <dgm:prSet presAssocID="{8AA1D6ED-50C0-4FC4-B942-582428E2E097}" presName="rootComposite1" presStyleCnt="0"/>
      <dgm:spPr/>
    </dgm:pt>
    <dgm:pt modelId="{73E42993-6A8C-4DEC-947A-CE689BCB0C69}" type="pres">
      <dgm:prSet presAssocID="{8AA1D6ED-50C0-4FC4-B942-582428E2E097}" presName="rootText1" presStyleLbl="node0" presStyleIdx="0" presStyleCnt="4" custAng="0" custFlipVert="0" custScaleX="249801" custScaleY="161448" custLinFactX="740" custLinFactNeighborX="100000" custLinFactNeighborY="-1146">
        <dgm:presLayoutVars>
          <dgm:chPref val="3"/>
        </dgm:presLayoutVars>
      </dgm:prSet>
      <dgm:spPr/>
      <dgm:t>
        <a:bodyPr/>
        <a:lstStyle/>
        <a:p>
          <a:endParaRPr lang="en-GB"/>
        </a:p>
      </dgm:t>
    </dgm:pt>
    <dgm:pt modelId="{C2E5BC77-8AAE-442F-A03B-21F9716795C4}" type="pres">
      <dgm:prSet presAssocID="{8AA1D6ED-50C0-4FC4-B942-582428E2E097}" presName="rootConnector1" presStyleLbl="node1" presStyleIdx="0" presStyleCnt="0"/>
      <dgm:spPr/>
      <dgm:t>
        <a:bodyPr/>
        <a:lstStyle/>
        <a:p>
          <a:endParaRPr lang="en-GB"/>
        </a:p>
      </dgm:t>
    </dgm:pt>
    <dgm:pt modelId="{A5A7BC98-A96E-49B9-9D29-74EF91E81B27}" type="pres">
      <dgm:prSet presAssocID="{8AA1D6ED-50C0-4FC4-B942-582428E2E097}" presName="hierChild2" presStyleCnt="0"/>
      <dgm:spPr/>
    </dgm:pt>
    <dgm:pt modelId="{341059F2-4045-43E1-B5F4-43DDB1FC98CF}" type="pres">
      <dgm:prSet presAssocID="{1F76C4BB-51DE-45B8-8394-0A0F020EEC9D}" presName="Name37" presStyleLbl="parChTrans1D2" presStyleIdx="0" presStyleCnt="2"/>
      <dgm:spPr/>
      <dgm:t>
        <a:bodyPr/>
        <a:lstStyle/>
        <a:p>
          <a:endParaRPr lang="en-GB"/>
        </a:p>
      </dgm:t>
    </dgm:pt>
    <dgm:pt modelId="{08F72A3E-4DDB-49C8-A39A-5025CAB4BEC3}" type="pres">
      <dgm:prSet presAssocID="{FACA5C1E-AACB-4ED8-9C50-BFE553CAE440}" presName="hierRoot2" presStyleCnt="0">
        <dgm:presLayoutVars>
          <dgm:hierBranch val="init"/>
        </dgm:presLayoutVars>
      </dgm:prSet>
      <dgm:spPr/>
    </dgm:pt>
    <dgm:pt modelId="{1FB44A53-37DD-44B1-9548-C427AFB0180F}" type="pres">
      <dgm:prSet presAssocID="{FACA5C1E-AACB-4ED8-9C50-BFE553CAE440}" presName="rootComposite" presStyleCnt="0"/>
      <dgm:spPr/>
    </dgm:pt>
    <dgm:pt modelId="{CE62D83F-A450-47AF-B53A-6E8AD00EAA48}" type="pres">
      <dgm:prSet presAssocID="{FACA5C1E-AACB-4ED8-9C50-BFE553CAE440}" presName="rootText" presStyleLbl="node2" presStyleIdx="0" presStyleCnt="2" custScaleX="255794" custScaleY="627974" custLinFactNeighborX="52463" custLinFactNeighborY="-4660">
        <dgm:presLayoutVars>
          <dgm:chPref val="3"/>
        </dgm:presLayoutVars>
      </dgm:prSet>
      <dgm:spPr/>
      <dgm:t>
        <a:bodyPr/>
        <a:lstStyle/>
        <a:p>
          <a:endParaRPr lang="en-GB"/>
        </a:p>
      </dgm:t>
    </dgm:pt>
    <dgm:pt modelId="{ACDE0E0B-418B-425D-BA8D-7F47CF2E6399}" type="pres">
      <dgm:prSet presAssocID="{FACA5C1E-AACB-4ED8-9C50-BFE553CAE440}" presName="rootConnector" presStyleLbl="node2" presStyleIdx="0" presStyleCnt="2"/>
      <dgm:spPr/>
      <dgm:t>
        <a:bodyPr/>
        <a:lstStyle/>
        <a:p>
          <a:endParaRPr lang="en-GB"/>
        </a:p>
      </dgm:t>
    </dgm:pt>
    <dgm:pt modelId="{AEACD3EA-A6D9-4A9E-A9F0-D9ABFE5E873D}" type="pres">
      <dgm:prSet presAssocID="{FACA5C1E-AACB-4ED8-9C50-BFE553CAE440}" presName="hierChild4" presStyleCnt="0"/>
      <dgm:spPr/>
    </dgm:pt>
    <dgm:pt modelId="{F24B981E-3E6E-45BD-A5AE-7194E1B6F41F}" type="pres">
      <dgm:prSet presAssocID="{FACA5C1E-AACB-4ED8-9C50-BFE553CAE440}" presName="hierChild5" presStyleCnt="0"/>
      <dgm:spPr/>
    </dgm:pt>
    <dgm:pt modelId="{4C879745-EA2D-4ECD-A062-78A944E62366}" type="pres">
      <dgm:prSet presAssocID="{94EB7EF2-F8AD-48CC-9095-F662C730554C}" presName="Name37" presStyleLbl="parChTrans1D2" presStyleIdx="1" presStyleCnt="2"/>
      <dgm:spPr/>
      <dgm:t>
        <a:bodyPr/>
        <a:lstStyle/>
        <a:p>
          <a:endParaRPr lang="en-GB"/>
        </a:p>
      </dgm:t>
    </dgm:pt>
    <dgm:pt modelId="{DEA912C8-A03E-45C0-B56C-E4A1D3FB7301}" type="pres">
      <dgm:prSet presAssocID="{3541CC7D-EC17-4945-B19F-4EE040871B8F}" presName="hierRoot2" presStyleCnt="0">
        <dgm:presLayoutVars>
          <dgm:hierBranch val="init"/>
        </dgm:presLayoutVars>
      </dgm:prSet>
      <dgm:spPr/>
    </dgm:pt>
    <dgm:pt modelId="{43A87811-EC26-45A6-85E6-6C26354E794A}" type="pres">
      <dgm:prSet presAssocID="{3541CC7D-EC17-4945-B19F-4EE040871B8F}" presName="rootComposite" presStyleCnt="0"/>
      <dgm:spPr/>
    </dgm:pt>
    <dgm:pt modelId="{549A9472-CEF8-410D-B806-EA471E1E19D3}" type="pres">
      <dgm:prSet presAssocID="{3541CC7D-EC17-4945-B19F-4EE040871B8F}" presName="rootText" presStyleLbl="node2" presStyleIdx="1" presStyleCnt="2" custScaleX="281397" custScaleY="577615" custLinFactX="57388" custLinFactNeighborX="100000" custLinFactNeighborY="-11966">
        <dgm:presLayoutVars>
          <dgm:chPref val="3"/>
        </dgm:presLayoutVars>
      </dgm:prSet>
      <dgm:spPr/>
      <dgm:t>
        <a:bodyPr/>
        <a:lstStyle/>
        <a:p>
          <a:endParaRPr lang="en-GB"/>
        </a:p>
      </dgm:t>
    </dgm:pt>
    <dgm:pt modelId="{F5D8F0AC-AB89-41B2-A025-8D8ADA98CA02}" type="pres">
      <dgm:prSet presAssocID="{3541CC7D-EC17-4945-B19F-4EE040871B8F}" presName="rootConnector" presStyleLbl="node2" presStyleIdx="1" presStyleCnt="2"/>
      <dgm:spPr/>
      <dgm:t>
        <a:bodyPr/>
        <a:lstStyle/>
        <a:p>
          <a:endParaRPr lang="en-GB"/>
        </a:p>
      </dgm:t>
    </dgm:pt>
    <dgm:pt modelId="{7A9ACF45-A754-4769-8510-5B416CFBDBFE}" type="pres">
      <dgm:prSet presAssocID="{3541CC7D-EC17-4945-B19F-4EE040871B8F}" presName="hierChild4" presStyleCnt="0"/>
      <dgm:spPr/>
    </dgm:pt>
    <dgm:pt modelId="{B440DB50-09C2-45A9-8238-17B1D0DE101C}" type="pres">
      <dgm:prSet presAssocID="{3541CC7D-EC17-4945-B19F-4EE040871B8F}" presName="hierChild5" presStyleCnt="0"/>
      <dgm:spPr/>
    </dgm:pt>
    <dgm:pt modelId="{B60C4072-3D3D-4D49-A6FD-3D04A1CBE534}" type="pres">
      <dgm:prSet presAssocID="{8AA1D6ED-50C0-4FC4-B942-582428E2E097}" presName="hierChild3" presStyleCnt="0"/>
      <dgm:spPr/>
    </dgm:pt>
    <dgm:pt modelId="{1D55C01F-5D6A-4E41-A454-2A4105AB6AD0}" type="pres">
      <dgm:prSet presAssocID="{AE940463-1762-46BA-9F37-80B884A326D3}" presName="hierRoot1" presStyleCnt="0">
        <dgm:presLayoutVars>
          <dgm:hierBranch val="init"/>
        </dgm:presLayoutVars>
      </dgm:prSet>
      <dgm:spPr/>
    </dgm:pt>
    <dgm:pt modelId="{0438654E-5A42-4A8D-A941-5AA65E22C1BF}" type="pres">
      <dgm:prSet presAssocID="{AE940463-1762-46BA-9F37-80B884A326D3}" presName="rootComposite1" presStyleCnt="0"/>
      <dgm:spPr/>
    </dgm:pt>
    <dgm:pt modelId="{B7D34493-6F8F-4824-BE1E-8819F66CD3D2}" type="pres">
      <dgm:prSet presAssocID="{AE940463-1762-46BA-9F37-80B884A326D3}" presName="rootText1" presStyleLbl="node0" presStyleIdx="1" presStyleCnt="4" custScaleX="119012" custScaleY="120428" custLinFactY="91482" custLinFactNeighborX="93266" custLinFactNeighborY="100000">
        <dgm:presLayoutVars>
          <dgm:chPref val="3"/>
        </dgm:presLayoutVars>
      </dgm:prSet>
      <dgm:spPr/>
      <dgm:t>
        <a:bodyPr/>
        <a:lstStyle/>
        <a:p>
          <a:endParaRPr lang="en-GB"/>
        </a:p>
      </dgm:t>
    </dgm:pt>
    <dgm:pt modelId="{96D30ADD-041A-4CB7-A306-6B814C8B900A}" type="pres">
      <dgm:prSet presAssocID="{AE940463-1762-46BA-9F37-80B884A326D3}" presName="rootConnector1" presStyleLbl="node1" presStyleIdx="0" presStyleCnt="0"/>
      <dgm:spPr/>
      <dgm:t>
        <a:bodyPr/>
        <a:lstStyle/>
        <a:p>
          <a:endParaRPr lang="en-GB"/>
        </a:p>
      </dgm:t>
    </dgm:pt>
    <dgm:pt modelId="{E94FEEA3-7284-47A1-8D93-9ED8D21A230B}" type="pres">
      <dgm:prSet presAssocID="{AE940463-1762-46BA-9F37-80B884A326D3}" presName="hierChild2" presStyleCnt="0"/>
      <dgm:spPr/>
    </dgm:pt>
    <dgm:pt modelId="{F277A117-0B8D-4762-AA4E-AD1BA6CF027A}" type="pres">
      <dgm:prSet presAssocID="{AE940463-1762-46BA-9F37-80B884A326D3}" presName="hierChild3" presStyleCnt="0"/>
      <dgm:spPr/>
    </dgm:pt>
    <dgm:pt modelId="{811FAA97-1CE2-4505-BA2A-829573923AE3}" type="pres">
      <dgm:prSet presAssocID="{F8BB68E7-67D5-4EF0-964A-B74D44C26212}" presName="hierRoot1" presStyleCnt="0">
        <dgm:presLayoutVars>
          <dgm:hierBranch val="init"/>
        </dgm:presLayoutVars>
      </dgm:prSet>
      <dgm:spPr/>
    </dgm:pt>
    <dgm:pt modelId="{EC2077EF-B39E-4B2F-915D-08ADC7A669CC}" type="pres">
      <dgm:prSet presAssocID="{F8BB68E7-67D5-4EF0-964A-B74D44C26212}" presName="rootComposite1" presStyleCnt="0"/>
      <dgm:spPr/>
    </dgm:pt>
    <dgm:pt modelId="{1F82D96D-C0BC-4BC4-BCC9-0424AD16FAA8}" type="pres">
      <dgm:prSet presAssocID="{F8BB68E7-67D5-4EF0-964A-B74D44C26212}" presName="rootText1" presStyleLbl="node0" presStyleIdx="2" presStyleCnt="4" custScaleX="62930" custLinFactY="188254" custLinFactNeighborX="-11732" custLinFactNeighborY="200000">
        <dgm:presLayoutVars>
          <dgm:chPref val="3"/>
        </dgm:presLayoutVars>
      </dgm:prSet>
      <dgm:spPr/>
      <dgm:t>
        <a:bodyPr/>
        <a:lstStyle/>
        <a:p>
          <a:endParaRPr lang="en-GB"/>
        </a:p>
      </dgm:t>
    </dgm:pt>
    <dgm:pt modelId="{09C607AC-EB87-4453-A930-D322B419921C}" type="pres">
      <dgm:prSet presAssocID="{F8BB68E7-67D5-4EF0-964A-B74D44C26212}" presName="rootConnector1" presStyleLbl="node1" presStyleIdx="0" presStyleCnt="0"/>
      <dgm:spPr/>
      <dgm:t>
        <a:bodyPr/>
        <a:lstStyle/>
        <a:p>
          <a:endParaRPr lang="en-GB"/>
        </a:p>
      </dgm:t>
    </dgm:pt>
    <dgm:pt modelId="{D5F8945A-6E61-4762-B38D-511832D20AF2}" type="pres">
      <dgm:prSet presAssocID="{F8BB68E7-67D5-4EF0-964A-B74D44C26212}" presName="hierChild2" presStyleCnt="0"/>
      <dgm:spPr/>
    </dgm:pt>
    <dgm:pt modelId="{29A588A0-C6EA-4381-B41D-9EABB02B44EE}" type="pres">
      <dgm:prSet presAssocID="{F8BB68E7-67D5-4EF0-964A-B74D44C26212}" presName="hierChild3" presStyleCnt="0"/>
      <dgm:spPr/>
    </dgm:pt>
    <dgm:pt modelId="{D6044025-6C22-4CF2-AB60-5BA680EB2EA5}" type="pres">
      <dgm:prSet presAssocID="{FABBA8CB-C880-4B80-9C99-15F124159F3C}" presName="hierRoot1" presStyleCnt="0">
        <dgm:presLayoutVars>
          <dgm:hierBranch val="init"/>
        </dgm:presLayoutVars>
      </dgm:prSet>
      <dgm:spPr/>
    </dgm:pt>
    <dgm:pt modelId="{76918B7A-7D0E-41BB-989D-A8D4695E186D}" type="pres">
      <dgm:prSet presAssocID="{FABBA8CB-C880-4B80-9C99-15F124159F3C}" presName="rootComposite1" presStyleCnt="0"/>
      <dgm:spPr/>
    </dgm:pt>
    <dgm:pt modelId="{E54FF379-4557-4EEE-8526-4B25F930CC4E}" type="pres">
      <dgm:prSet presAssocID="{FABBA8CB-C880-4B80-9C99-15F124159F3C}" presName="rootText1" presStyleLbl="node0" presStyleIdx="3" presStyleCnt="4" custScaleX="65280" custScaleY="87986" custLinFactX="-2649" custLinFactY="269841" custLinFactNeighborX="-100000" custLinFactNeighborY="300000">
        <dgm:presLayoutVars>
          <dgm:chPref val="3"/>
        </dgm:presLayoutVars>
      </dgm:prSet>
      <dgm:spPr/>
      <dgm:t>
        <a:bodyPr/>
        <a:lstStyle/>
        <a:p>
          <a:endParaRPr lang="en-GB"/>
        </a:p>
      </dgm:t>
    </dgm:pt>
    <dgm:pt modelId="{C3DC6345-880D-4DB3-A4A2-01702C50AB37}" type="pres">
      <dgm:prSet presAssocID="{FABBA8CB-C880-4B80-9C99-15F124159F3C}" presName="rootConnector1" presStyleLbl="node1" presStyleIdx="0" presStyleCnt="0"/>
      <dgm:spPr/>
      <dgm:t>
        <a:bodyPr/>
        <a:lstStyle/>
        <a:p>
          <a:endParaRPr lang="en-GB"/>
        </a:p>
      </dgm:t>
    </dgm:pt>
    <dgm:pt modelId="{C6FB7BC1-E129-4E9E-BA5E-1ED59AC1FD44}" type="pres">
      <dgm:prSet presAssocID="{FABBA8CB-C880-4B80-9C99-15F124159F3C}" presName="hierChild2" presStyleCnt="0"/>
      <dgm:spPr/>
    </dgm:pt>
    <dgm:pt modelId="{7B954BBC-04E7-4314-B39C-02780DDF1E69}" type="pres">
      <dgm:prSet presAssocID="{FABBA8CB-C880-4B80-9C99-15F124159F3C}" presName="hierChild3" presStyleCnt="0"/>
      <dgm:spPr/>
    </dgm:pt>
  </dgm:ptLst>
  <dgm:cxnLst>
    <dgm:cxn modelId="{D16B1D6F-A0EF-4C86-85C6-D315A1BD97CF}" type="presOf" srcId="{3541CC7D-EC17-4945-B19F-4EE040871B8F}" destId="{F5D8F0AC-AB89-41B2-A025-8D8ADA98CA02}" srcOrd="1" destOrd="0" presId="urn:microsoft.com/office/officeart/2005/8/layout/orgChart1"/>
    <dgm:cxn modelId="{34F50BD0-A835-4FC8-8E55-42BB38718EE0}" srcId="{E5D44F09-13C4-448D-9B12-353D09C94712}" destId="{8AA1D6ED-50C0-4FC4-B942-582428E2E097}" srcOrd="0" destOrd="0" parTransId="{05190E6A-D2BC-4C59-B41B-6BA7A48626DE}" sibTransId="{D51DE234-53D0-4823-8172-F218996116CF}"/>
    <dgm:cxn modelId="{599D55B8-69EA-4740-8CFC-B42BCAFCE20A}" type="presOf" srcId="{94EB7EF2-F8AD-48CC-9095-F662C730554C}" destId="{4C879745-EA2D-4ECD-A062-78A944E62366}" srcOrd="0" destOrd="0" presId="urn:microsoft.com/office/officeart/2005/8/layout/orgChart1"/>
    <dgm:cxn modelId="{745DB6F3-08C2-429E-9A85-39C2303C92A2}" type="presOf" srcId="{E5D44F09-13C4-448D-9B12-353D09C94712}" destId="{EBE6141B-EECB-406F-8CF9-5D7A7DE4EAC5}" srcOrd="0" destOrd="0" presId="urn:microsoft.com/office/officeart/2005/8/layout/orgChart1"/>
    <dgm:cxn modelId="{C668E7FD-6E63-4BA2-A894-868CABFD1808}" type="presOf" srcId="{FABBA8CB-C880-4B80-9C99-15F124159F3C}" destId="{C3DC6345-880D-4DB3-A4A2-01702C50AB37}" srcOrd="1" destOrd="0" presId="urn:microsoft.com/office/officeart/2005/8/layout/orgChart1"/>
    <dgm:cxn modelId="{1E330E72-BA1E-4B59-8182-95F78541C393}" srcId="{8AA1D6ED-50C0-4FC4-B942-582428E2E097}" destId="{3541CC7D-EC17-4945-B19F-4EE040871B8F}" srcOrd="1" destOrd="0" parTransId="{94EB7EF2-F8AD-48CC-9095-F662C730554C}" sibTransId="{A2151CE8-62D9-4A53-A150-A554C3900697}"/>
    <dgm:cxn modelId="{DDD8A707-BE85-4C99-B8FF-6333A3B1069C}" type="presOf" srcId="{FACA5C1E-AACB-4ED8-9C50-BFE553CAE440}" destId="{CE62D83F-A450-47AF-B53A-6E8AD00EAA48}" srcOrd="0" destOrd="0" presId="urn:microsoft.com/office/officeart/2005/8/layout/orgChart1"/>
    <dgm:cxn modelId="{B811CBB7-1EB0-46A3-877A-CFD6944CD4E2}" srcId="{E5D44F09-13C4-448D-9B12-353D09C94712}" destId="{F8BB68E7-67D5-4EF0-964A-B74D44C26212}" srcOrd="2" destOrd="0" parTransId="{D54EAACE-3931-4C8F-BC27-C565DEB4D80D}" sibTransId="{AECE1523-7D3D-4BAE-BD4A-20E7B2300784}"/>
    <dgm:cxn modelId="{55ED2FBD-E6C0-410A-A782-9CB3CD7C0039}" type="presOf" srcId="{AE940463-1762-46BA-9F37-80B884A326D3}" destId="{96D30ADD-041A-4CB7-A306-6B814C8B900A}" srcOrd="1" destOrd="0" presId="urn:microsoft.com/office/officeart/2005/8/layout/orgChart1"/>
    <dgm:cxn modelId="{3ED8C171-042A-4097-9234-0FE9F88F9708}" srcId="{E5D44F09-13C4-448D-9B12-353D09C94712}" destId="{AE940463-1762-46BA-9F37-80B884A326D3}" srcOrd="1" destOrd="0" parTransId="{E8E3EBC2-0D4A-4397-AD05-7FF732758D95}" sibTransId="{3E52FCDE-D2E5-4EF2-A6AD-BB762DEC1029}"/>
    <dgm:cxn modelId="{5D94951C-DB44-4DCB-A8A9-79E20CCD38F2}" srcId="{E5D44F09-13C4-448D-9B12-353D09C94712}" destId="{FABBA8CB-C880-4B80-9C99-15F124159F3C}" srcOrd="3" destOrd="0" parTransId="{5E51506C-CCD9-4EF5-B16A-3CDC7EECDEC5}" sibTransId="{EE82D059-F4FC-4CAD-B3BA-11BBFFF43377}"/>
    <dgm:cxn modelId="{9F08AA15-5A27-4EE9-8A82-6593DC151249}" type="presOf" srcId="{F8BB68E7-67D5-4EF0-964A-B74D44C26212}" destId="{1F82D96D-C0BC-4BC4-BCC9-0424AD16FAA8}" srcOrd="0" destOrd="0" presId="urn:microsoft.com/office/officeart/2005/8/layout/orgChart1"/>
    <dgm:cxn modelId="{4918F081-5AE0-45D2-B8BD-EA371633C0FD}" type="presOf" srcId="{3541CC7D-EC17-4945-B19F-4EE040871B8F}" destId="{549A9472-CEF8-410D-B806-EA471E1E19D3}" srcOrd="0" destOrd="0" presId="urn:microsoft.com/office/officeart/2005/8/layout/orgChart1"/>
    <dgm:cxn modelId="{C684D69E-95B7-46C0-AEA5-B0B10CD36A4A}" type="presOf" srcId="{1F76C4BB-51DE-45B8-8394-0A0F020EEC9D}" destId="{341059F2-4045-43E1-B5F4-43DDB1FC98CF}" srcOrd="0" destOrd="0" presId="urn:microsoft.com/office/officeart/2005/8/layout/orgChart1"/>
    <dgm:cxn modelId="{FE9D026D-2CA6-467E-9195-7E10C5174756}" type="presOf" srcId="{8AA1D6ED-50C0-4FC4-B942-582428E2E097}" destId="{C2E5BC77-8AAE-442F-A03B-21F9716795C4}" srcOrd="1" destOrd="0" presId="urn:microsoft.com/office/officeart/2005/8/layout/orgChart1"/>
    <dgm:cxn modelId="{2D6E9C10-267D-43D2-AC17-8337F3CA5B17}" type="presOf" srcId="{AE940463-1762-46BA-9F37-80B884A326D3}" destId="{B7D34493-6F8F-4824-BE1E-8819F66CD3D2}" srcOrd="0" destOrd="0" presId="urn:microsoft.com/office/officeart/2005/8/layout/orgChart1"/>
    <dgm:cxn modelId="{882C2FDB-B8EB-4927-A35F-8FA71E135EAF}" type="presOf" srcId="{F8BB68E7-67D5-4EF0-964A-B74D44C26212}" destId="{09C607AC-EB87-4453-A930-D322B419921C}" srcOrd="1" destOrd="0" presId="urn:microsoft.com/office/officeart/2005/8/layout/orgChart1"/>
    <dgm:cxn modelId="{1422922F-7B57-4388-856F-D19A8C3DB3B2}" type="presOf" srcId="{FACA5C1E-AACB-4ED8-9C50-BFE553CAE440}" destId="{ACDE0E0B-418B-425D-BA8D-7F47CF2E6399}" srcOrd="1" destOrd="0" presId="urn:microsoft.com/office/officeart/2005/8/layout/orgChart1"/>
    <dgm:cxn modelId="{234728ED-AAB6-4BFA-818E-36D11E44BDEF}" type="presOf" srcId="{FABBA8CB-C880-4B80-9C99-15F124159F3C}" destId="{E54FF379-4557-4EEE-8526-4B25F930CC4E}" srcOrd="0" destOrd="0" presId="urn:microsoft.com/office/officeart/2005/8/layout/orgChart1"/>
    <dgm:cxn modelId="{406F2E2E-2B89-4320-8795-25AC72F6E3DC}" type="presOf" srcId="{8AA1D6ED-50C0-4FC4-B942-582428E2E097}" destId="{73E42993-6A8C-4DEC-947A-CE689BCB0C69}" srcOrd="0" destOrd="0" presId="urn:microsoft.com/office/officeart/2005/8/layout/orgChart1"/>
    <dgm:cxn modelId="{E84F5A4A-AA4F-4930-8059-9CDD1432DC1A}" srcId="{8AA1D6ED-50C0-4FC4-B942-582428E2E097}" destId="{FACA5C1E-AACB-4ED8-9C50-BFE553CAE440}" srcOrd="0" destOrd="0" parTransId="{1F76C4BB-51DE-45B8-8394-0A0F020EEC9D}" sibTransId="{9C11A6EE-C4EB-4FEC-8344-7CADF468BAE5}"/>
    <dgm:cxn modelId="{AEB2E3EA-98D3-417D-B581-F8767CDC943C}" type="presParOf" srcId="{EBE6141B-EECB-406F-8CF9-5D7A7DE4EAC5}" destId="{D6CD46A3-2965-41F2-A139-6BFB0EDD3827}" srcOrd="0" destOrd="0" presId="urn:microsoft.com/office/officeart/2005/8/layout/orgChart1"/>
    <dgm:cxn modelId="{0823B8AA-0FE5-4DA9-BEE6-B62DE0B62E7A}" type="presParOf" srcId="{D6CD46A3-2965-41F2-A139-6BFB0EDD3827}" destId="{B5262786-F85C-4D32-ADE7-B7A222368651}" srcOrd="0" destOrd="0" presId="urn:microsoft.com/office/officeart/2005/8/layout/orgChart1"/>
    <dgm:cxn modelId="{3BB35B20-662F-4F25-88C1-55EF65A3C0FB}" type="presParOf" srcId="{B5262786-F85C-4D32-ADE7-B7A222368651}" destId="{73E42993-6A8C-4DEC-947A-CE689BCB0C69}" srcOrd="0" destOrd="0" presId="urn:microsoft.com/office/officeart/2005/8/layout/orgChart1"/>
    <dgm:cxn modelId="{63CC99B7-952E-4A92-AED0-E3F6F184F4C8}" type="presParOf" srcId="{B5262786-F85C-4D32-ADE7-B7A222368651}" destId="{C2E5BC77-8AAE-442F-A03B-21F9716795C4}" srcOrd="1" destOrd="0" presId="urn:microsoft.com/office/officeart/2005/8/layout/orgChart1"/>
    <dgm:cxn modelId="{88D3395C-C075-4502-A269-7701B2CC6892}" type="presParOf" srcId="{D6CD46A3-2965-41F2-A139-6BFB0EDD3827}" destId="{A5A7BC98-A96E-49B9-9D29-74EF91E81B27}" srcOrd="1" destOrd="0" presId="urn:microsoft.com/office/officeart/2005/8/layout/orgChart1"/>
    <dgm:cxn modelId="{0F7F9FE6-7C50-4B9C-A6FB-34180CE5F4E7}" type="presParOf" srcId="{A5A7BC98-A96E-49B9-9D29-74EF91E81B27}" destId="{341059F2-4045-43E1-B5F4-43DDB1FC98CF}" srcOrd="0" destOrd="0" presId="urn:microsoft.com/office/officeart/2005/8/layout/orgChart1"/>
    <dgm:cxn modelId="{09991197-4D24-4968-B80B-FCF7C078D014}" type="presParOf" srcId="{A5A7BC98-A96E-49B9-9D29-74EF91E81B27}" destId="{08F72A3E-4DDB-49C8-A39A-5025CAB4BEC3}" srcOrd="1" destOrd="0" presId="urn:microsoft.com/office/officeart/2005/8/layout/orgChart1"/>
    <dgm:cxn modelId="{468CBCF9-D55F-4032-9538-D6188A86545B}" type="presParOf" srcId="{08F72A3E-4DDB-49C8-A39A-5025CAB4BEC3}" destId="{1FB44A53-37DD-44B1-9548-C427AFB0180F}" srcOrd="0" destOrd="0" presId="urn:microsoft.com/office/officeart/2005/8/layout/orgChart1"/>
    <dgm:cxn modelId="{AC60167D-AD07-47FD-BD4A-41340AE6D40A}" type="presParOf" srcId="{1FB44A53-37DD-44B1-9548-C427AFB0180F}" destId="{CE62D83F-A450-47AF-B53A-6E8AD00EAA48}" srcOrd="0" destOrd="0" presId="urn:microsoft.com/office/officeart/2005/8/layout/orgChart1"/>
    <dgm:cxn modelId="{E626138B-771B-4C71-9D52-BC270354A332}" type="presParOf" srcId="{1FB44A53-37DD-44B1-9548-C427AFB0180F}" destId="{ACDE0E0B-418B-425D-BA8D-7F47CF2E6399}" srcOrd="1" destOrd="0" presId="urn:microsoft.com/office/officeart/2005/8/layout/orgChart1"/>
    <dgm:cxn modelId="{B606D7FF-1538-45A3-9B01-8B0E03639CD9}" type="presParOf" srcId="{08F72A3E-4DDB-49C8-A39A-5025CAB4BEC3}" destId="{AEACD3EA-A6D9-4A9E-A9F0-D9ABFE5E873D}" srcOrd="1" destOrd="0" presId="urn:microsoft.com/office/officeart/2005/8/layout/orgChart1"/>
    <dgm:cxn modelId="{E839803B-D35B-43BA-984E-7C5B607E34FC}" type="presParOf" srcId="{08F72A3E-4DDB-49C8-A39A-5025CAB4BEC3}" destId="{F24B981E-3E6E-45BD-A5AE-7194E1B6F41F}" srcOrd="2" destOrd="0" presId="urn:microsoft.com/office/officeart/2005/8/layout/orgChart1"/>
    <dgm:cxn modelId="{2DB04E87-9BF0-4139-BE0A-6BC80E2CFC5E}" type="presParOf" srcId="{A5A7BC98-A96E-49B9-9D29-74EF91E81B27}" destId="{4C879745-EA2D-4ECD-A062-78A944E62366}" srcOrd="2" destOrd="0" presId="urn:microsoft.com/office/officeart/2005/8/layout/orgChart1"/>
    <dgm:cxn modelId="{6DA22993-645F-4A8A-84EB-EDD801F92FD6}" type="presParOf" srcId="{A5A7BC98-A96E-49B9-9D29-74EF91E81B27}" destId="{DEA912C8-A03E-45C0-B56C-E4A1D3FB7301}" srcOrd="3" destOrd="0" presId="urn:microsoft.com/office/officeart/2005/8/layout/orgChart1"/>
    <dgm:cxn modelId="{18C75419-D6CD-4539-BFCD-75F935FD6971}" type="presParOf" srcId="{DEA912C8-A03E-45C0-B56C-E4A1D3FB7301}" destId="{43A87811-EC26-45A6-85E6-6C26354E794A}" srcOrd="0" destOrd="0" presId="urn:microsoft.com/office/officeart/2005/8/layout/orgChart1"/>
    <dgm:cxn modelId="{5A687BD0-A0F8-4C2D-BBB6-3EDA00638D3C}" type="presParOf" srcId="{43A87811-EC26-45A6-85E6-6C26354E794A}" destId="{549A9472-CEF8-410D-B806-EA471E1E19D3}" srcOrd="0" destOrd="0" presId="urn:microsoft.com/office/officeart/2005/8/layout/orgChart1"/>
    <dgm:cxn modelId="{82383697-3641-42E5-AAB9-26622D4E3B07}" type="presParOf" srcId="{43A87811-EC26-45A6-85E6-6C26354E794A}" destId="{F5D8F0AC-AB89-41B2-A025-8D8ADA98CA02}" srcOrd="1" destOrd="0" presId="urn:microsoft.com/office/officeart/2005/8/layout/orgChart1"/>
    <dgm:cxn modelId="{3EDDF0CD-3BFD-4650-9DF9-744C4BD56E9D}" type="presParOf" srcId="{DEA912C8-A03E-45C0-B56C-E4A1D3FB7301}" destId="{7A9ACF45-A754-4769-8510-5B416CFBDBFE}" srcOrd="1" destOrd="0" presId="urn:microsoft.com/office/officeart/2005/8/layout/orgChart1"/>
    <dgm:cxn modelId="{95B2EB58-BAFF-4055-AC79-BA73E87EA0CE}" type="presParOf" srcId="{DEA912C8-A03E-45C0-B56C-E4A1D3FB7301}" destId="{B440DB50-09C2-45A9-8238-17B1D0DE101C}" srcOrd="2" destOrd="0" presId="urn:microsoft.com/office/officeart/2005/8/layout/orgChart1"/>
    <dgm:cxn modelId="{6F7F8A72-BC02-465A-9CB6-5E1D30A53803}" type="presParOf" srcId="{D6CD46A3-2965-41F2-A139-6BFB0EDD3827}" destId="{B60C4072-3D3D-4D49-A6FD-3D04A1CBE534}" srcOrd="2" destOrd="0" presId="urn:microsoft.com/office/officeart/2005/8/layout/orgChart1"/>
    <dgm:cxn modelId="{ED6691E5-CA35-42BC-986F-B40AA10AFC20}" type="presParOf" srcId="{EBE6141B-EECB-406F-8CF9-5D7A7DE4EAC5}" destId="{1D55C01F-5D6A-4E41-A454-2A4105AB6AD0}" srcOrd="1" destOrd="0" presId="urn:microsoft.com/office/officeart/2005/8/layout/orgChart1"/>
    <dgm:cxn modelId="{229EC14B-4994-4704-9A0A-129A8FB0C841}" type="presParOf" srcId="{1D55C01F-5D6A-4E41-A454-2A4105AB6AD0}" destId="{0438654E-5A42-4A8D-A941-5AA65E22C1BF}" srcOrd="0" destOrd="0" presId="urn:microsoft.com/office/officeart/2005/8/layout/orgChart1"/>
    <dgm:cxn modelId="{6D908B8F-1A6D-4DFD-B65C-53C7CB317818}" type="presParOf" srcId="{0438654E-5A42-4A8D-A941-5AA65E22C1BF}" destId="{B7D34493-6F8F-4824-BE1E-8819F66CD3D2}" srcOrd="0" destOrd="0" presId="urn:microsoft.com/office/officeart/2005/8/layout/orgChart1"/>
    <dgm:cxn modelId="{52437AF9-11E6-47C0-9437-7997CBD437D5}" type="presParOf" srcId="{0438654E-5A42-4A8D-A941-5AA65E22C1BF}" destId="{96D30ADD-041A-4CB7-A306-6B814C8B900A}" srcOrd="1" destOrd="0" presId="urn:microsoft.com/office/officeart/2005/8/layout/orgChart1"/>
    <dgm:cxn modelId="{18EE4860-008F-4BA9-9886-20A75ABFED66}" type="presParOf" srcId="{1D55C01F-5D6A-4E41-A454-2A4105AB6AD0}" destId="{E94FEEA3-7284-47A1-8D93-9ED8D21A230B}" srcOrd="1" destOrd="0" presId="urn:microsoft.com/office/officeart/2005/8/layout/orgChart1"/>
    <dgm:cxn modelId="{DC01BD0E-360C-426E-874B-C2C1B3AFB51E}" type="presParOf" srcId="{1D55C01F-5D6A-4E41-A454-2A4105AB6AD0}" destId="{F277A117-0B8D-4762-AA4E-AD1BA6CF027A}" srcOrd="2" destOrd="0" presId="urn:microsoft.com/office/officeart/2005/8/layout/orgChart1"/>
    <dgm:cxn modelId="{B84A8B84-41E4-4BA5-ACF1-F3E9F6EDDF53}" type="presParOf" srcId="{EBE6141B-EECB-406F-8CF9-5D7A7DE4EAC5}" destId="{811FAA97-1CE2-4505-BA2A-829573923AE3}" srcOrd="2" destOrd="0" presId="urn:microsoft.com/office/officeart/2005/8/layout/orgChart1"/>
    <dgm:cxn modelId="{5782D663-6BFD-4CAB-9683-3A794CA5830F}" type="presParOf" srcId="{811FAA97-1CE2-4505-BA2A-829573923AE3}" destId="{EC2077EF-B39E-4B2F-915D-08ADC7A669CC}" srcOrd="0" destOrd="0" presId="urn:microsoft.com/office/officeart/2005/8/layout/orgChart1"/>
    <dgm:cxn modelId="{3B27A6F6-75AB-4DD4-9890-98A30A0C178F}" type="presParOf" srcId="{EC2077EF-B39E-4B2F-915D-08ADC7A669CC}" destId="{1F82D96D-C0BC-4BC4-BCC9-0424AD16FAA8}" srcOrd="0" destOrd="0" presId="urn:microsoft.com/office/officeart/2005/8/layout/orgChart1"/>
    <dgm:cxn modelId="{62F1383B-40C7-4351-BFF3-CD34EB031F71}" type="presParOf" srcId="{EC2077EF-B39E-4B2F-915D-08ADC7A669CC}" destId="{09C607AC-EB87-4453-A930-D322B419921C}" srcOrd="1" destOrd="0" presId="urn:microsoft.com/office/officeart/2005/8/layout/orgChart1"/>
    <dgm:cxn modelId="{FDF8D35C-BEC2-4B7A-A6F1-ACFA685E1437}" type="presParOf" srcId="{811FAA97-1CE2-4505-BA2A-829573923AE3}" destId="{D5F8945A-6E61-4762-B38D-511832D20AF2}" srcOrd="1" destOrd="0" presId="urn:microsoft.com/office/officeart/2005/8/layout/orgChart1"/>
    <dgm:cxn modelId="{F4A25C12-4F45-42D0-B124-7BB0B6D712D7}" type="presParOf" srcId="{811FAA97-1CE2-4505-BA2A-829573923AE3}" destId="{29A588A0-C6EA-4381-B41D-9EABB02B44EE}" srcOrd="2" destOrd="0" presId="urn:microsoft.com/office/officeart/2005/8/layout/orgChart1"/>
    <dgm:cxn modelId="{2F4C37E9-84BF-4CE8-B9E0-CDCC00BD2143}" type="presParOf" srcId="{EBE6141B-EECB-406F-8CF9-5D7A7DE4EAC5}" destId="{D6044025-6C22-4CF2-AB60-5BA680EB2EA5}" srcOrd="3" destOrd="0" presId="urn:microsoft.com/office/officeart/2005/8/layout/orgChart1"/>
    <dgm:cxn modelId="{447F486F-03C5-4B1F-A4F9-11DFF1379DB5}" type="presParOf" srcId="{D6044025-6C22-4CF2-AB60-5BA680EB2EA5}" destId="{76918B7A-7D0E-41BB-989D-A8D4695E186D}" srcOrd="0" destOrd="0" presId="urn:microsoft.com/office/officeart/2005/8/layout/orgChart1"/>
    <dgm:cxn modelId="{88042D21-3FCF-46DB-B606-8024B80EAF13}" type="presParOf" srcId="{76918B7A-7D0E-41BB-989D-A8D4695E186D}" destId="{E54FF379-4557-4EEE-8526-4B25F930CC4E}" srcOrd="0" destOrd="0" presId="urn:microsoft.com/office/officeart/2005/8/layout/orgChart1"/>
    <dgm:cxn modelId="{EBD1EFC6-8524-4F97-A210-EED7779D522D}" type="presParOf" srcId="{76918B7A-7D0E-41BB-989D-A8D4695E186D}" destId="{C3DC6345-880D-4DB3-A4A2-01702C50AB37}" srcOrd="1" destOrd="0" presId="urn:microsoft.com/office/officeart/2005/8/layout/orgChart1"/>
    <dgm:cxn modelId="{CBE2C835-4AC2-4BCC-97DC-C2FF46CEDA01}" type="presParOf" srcId="{D6044025-6C22-4CF2-AB60-5BA680EB2EA5}" destId="{C6FB7BC1-E129-4E9E-BA5E-1ED59AC1FD44}" srcOrd="1" destOrd="0" presId="urn:microsoft.com/office/officeart/2005/8/layout/orgChart1"/>
    <dgm:cxn modelId="{AD38F86C-13D1-4690-9097-A45418456BAC}" type="presParOf" srcId="{D6044025-6C22-4CF2-AB60-5BA680EB2EA5}" destId="{7B954BBC-04E7-4314-B39C-02780DDF1E69}" srcOrd="2" destOrd="0" presId="urn:microsoft.com/office/officeart/2005/8/layout/orgChart1"/>
  </dgm:cxnLst>
  <dgm:bg>
    <a:no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E5D44F09-13C4-448D-9B12-353D09C94712}"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8AA1D6ED-50C0-4FC4-B942-582428E2E097}">
      <dgm:prSet phldrT="[Text]" custT="1"/>
      <dgm:spPr>
        <a:solidFill>
          <a:srgbClr val="00B050"/>
        </a:solidFill>
      </dgm:spPr>
      <dgm:t>
        <a:bodyPr/>
        <a:lstStyle/>
        <a:p>
          <a:r>
            <a:rPr lang="ar-SA" sz="2400" b="1" dirty="0" smtClean="0"/>
            <a:t>أطراف العملية</a:t>
          </a:r>
          <a:endParaRPr lang="en-GB" sz="2400" b="1" dirty="0"/>
        </a:p>
      </dgm:t>
    </dgm:pt>
    <dgm:pt modelId="{05190E6A-D2BC-4C59-B41B-6BA7A48626DE}" type="parTrans" cxnId="{34F50BD0-A835-4FC8-8E55-42BB38718EE0}">
      <dgm:prSet/>
      <dgm:spPr/>
      <dgm:t>
        <a:bodyPr/>
        <a:lstStyle/>
        <a:p>
          <a:endParaRPr lang="en-GB"/>
        </a:p>
      </dgm:t>
    </dgm:pt>
    <dgm:pt modelId="{D51DE234-53D0-4823-8172-F218996116CF}" type="sibTrans" cxnId="{34F50BD0-A835-4FC8-8E55-42BB38718EE0}">
      <dgm:prSet/>
      <dgm:spPr/>
      <dgm:t>
        <a:bodyPr/>
        <a:lstStyle/>
        <a:p>
          <a:endParaRPr lang="en-GB"/>
        </a:p>
      </dgm:t>
    </dgm:pt>
    <dgm:pt modelId="{3541CC7D-EC17-4945-B19F-4EE040871B8F}">
      <dgm:prSet phldrT="[Text]" custT="1"/>
      <dgm:spPr>
        <a:solidFill>
          <a:schemeClr val="accent2">
            <a:lumMod val="20000"/>
            <a:lumOff val="80000"/>
          </a:schemeClr>
        </a:solidFill>
      </dgm:spPr>
      <dgm:t>
        <a:bodyPr/>
        <a:lstStyle/>
        <a:p>
          <a:pPr algn="ctr"/>
          <a:endParaRPr lang="en-GB" sz="2000" b="0" dirty="0">
            <a:solidFill>
              <a:schemeClr val="tx1"/>
            </a:solidFill>
          </a:endParaRPr>
        </a:p>
      </dgm:t>
    </dgm:pt>
    <dgm:pt modelId="{94EB7EF2-F8AD-48CC-9095-F662C730554C}" type="parTrans" cxnId="{1E330E72-BA1E-4B59-8182-95F78541C393}">
      <dgm:prSet/>
      <dgm:spPr/>
      <dgm:t>
        <a:bodyPr/>
        <a:lstStyle/>
        <a:p>
          <a:endParaRPr lang="en-GB"/>
        </a:p>
      </dgm:t>
    </dgm:pt>
    <dgm:pt modelId="{A2151CE8-62D9-4A53-A150-A554C3900697}" type="sibTrans" cxnId="{1E330E72-BA1E-4B59-8182-95F78541C393}">
      <dgm:prSet/>
      <dgm:spPr/>
      <dgm:t>
        <a:bodyPr/>
        <a:lstStyle/>
        <a:p>
          <a:endParaRPr lang="en-GB"/>
        </a:p>
      </dgm:t>
    </dgm:pt>
    <dgm:pt modelId="{AE940463-1762-46BA-9F37-80B884A326D3}">
      <dgm:prSet custT="1"/>
      <dgm:spPr>
        <a:solidFill>
          <a:srgbClr val="00B0F0"/>
        </a:solidFill>
      </dgm:spPr>
      <dgm:t>
        <a:bodyPr/>
        <a:lstStyle/>
        <a:p>
          <a:r>
            <a:rPr lang="ar-SA" sz="2000" b="0" dirty="0" smtClean="0">
              <a:solidFill>
                <a:schemeClr val="tx1"/>
              </a:solidFill>
            </a:rPr>
            <a:t>النقدية بالصندوق</a:t>
          </a:r>
        </a:p>
        <a:p>
          <a:r>
            <a:rPr lang="ar-SA" sz="2000" b="0" dirty="0" smtClean="0">
              <a:solidFill>
                <a:schemeClr val="tx1"/>
              </a:solidFill>
            </a:rPr>
            <a:t>(الآخذ)</a:t>
          </a:r>
        </a:p>
      </dgm:t>
    </dgm:pt>
    <dgm:pt modelId="{E8E3EBC2-0D4A-4397-AD05-7FF732758D95}" type="parTrans" cxnId="{3ED8C171-042A-4097-9234-0FE9F88F9708}">
      <dgm:prSet/>
      <dgm:spPr/>
      <dgm:t>
        <a:bodyPr/>
        <a:lstStyle/>
        <a:p>
          <a:endParaRPr lang="en-GB"/>
        </a:p>
      </dgm:t>
    </dgm:pt>
    <dgm:pt modelId="{3E52FCDE-D2E5-4EF2-A6AD-BB762DEC1029}" type="sibTrans" cxnId="{3ED8C171-042A-4097-9234-0FE9F88F9708}">
      <dgm:prSet/>
      <dgm:spPr/>
      <dgm:t>
        <a:bodyPr/>
        <a:lstStyle/>
        <a:p>
          <a:endParaRPr lang="en-GB"/>
        </a:p>
      </dgm:t>
    </dgm:pt>
    <dgm:pt modelId="{F8BB68E7-67D5-4EF0-964A-B74D44C26212}">
      <dgm:prSet custT="1"/>
      <dgm:spPr>
        <a:solidFill>
          <a:srgbClr val="FFFF00"/>
        </a:solidFill>
      </dgm:spPr>
      <dgm:t>
        <a:bodyPr/>
        <a:lstStyle/>
        <a:p>
          <a:r>
            <a:rPr lang="ar-SA" sz="2000" b="0" dirty="0" smtClean="0">
              <a:solidFill>
                <a:schemeClr val="tx1"/>
              </a:solidFill>
            </a:rPr>
            <a:t>+ أصل</a:t>
          </a:r>
        </a:p>
      </dgm:t>
    </dgm:pt>
    <dgm:pt modelId="{D54EAACE-3931-4C8F-BC27-C565DEB4D80D}" type="parTrans" cxnId="{B811CBB7-1EB0-46A3-877A-CFD6944CD4E2}">
      <dgm:prSet/>
      <dgm:spPr/>
      <dgm:t>
        <a:bodyPr/>
        <a:lstStyle/>
        <a:p>
          <a:endParaRPr lang="en-GB"/>
        </a:p>
      </dgm:t>
    </dgm:pt>
    <dgm:pt modelId="{AECE1523-7D3D-4BAE-BD4A-20E7B2300784}" type="sibTrans" cxnId="{B811CBB7-1EB0-46A3-877A-CFD6944CD4E2}">
      <dgm:prSet/>
      <dgm:spPr/>
      <dgm:t>
        <a:bodyPr/>
        <a:lstStyle/>
        <a:p>
          <a:endParaRPr lang="en-GB"/>
        </a:p>
      </dgm:t>
    </dgm:pt>
    <dgm:pt modelId="{FABBA8CB-C880-4B80-9C99-15F124159F3C}">
      <dgm:prSet custT="1"/>
      <dgm:spPr>
        <a:solidFill>
          <a:srgbClr val="FF0000"/>
        </a:solidFill>
      </dgm:spPr>
      <dgm:t>
        <a:bodyPr/>
        <a:lstStyle/>
        <a:p>
          <a:r>
            <a:rPr lang="ar-SA" sz="2000" b="0" dirty="0" smtClean="0">
              <a:solidFill>
                <a:schemeClr val="tx1"/>
              </a:solidFill>
            </a:rPr>
            <a:t>مدين</a:t>
          </a:r>
          <a:endParaRPr lang="en-GB" sz="2000" dirty="0"/>
        </a:p>
      </dgm:t>
    </dgm:pt>
    <dgm:pt modelId="{5E51506C-CCD9-4EF5-B16A-3CDC7EECDEC5}" type="parTrans" cxnId="{5D94951C-DB44-4DCB-A8A9-79E20CCD38F2}">
      <dgm:prSet/>
      <dgm:spPr/>
      <dgm:t>
        <a:bodyPr/>
        <a:lstStyle/>
        <a:p>
          <a:endParaRPr lang="en-GB"/>
        </a:p>
      </dgm:t>
    </dgm:pt>
    <dgm:pt modelId="{EE82D059-F4FC-4CAD-B3BA-11BBFFF43377}" type="sibTrans" cxnId="{5D94951C-DB44-4DCB-A8A9-79E20CCD38F2}">
      <dgm:prSet/>
      <dgm:spPr/>
      <dgm:t>
        <a:bodyPr/>
        <a:lstStyle/>
        <a:p>
          <a:endParaRPr lang="en-GB"/>
        </a:p>
      </dgm:t>
    </dgm:pt>
    <dgm:pt modelId="{FACA5C1E-AACB-4ED8-9C50-BFE553CAE440}">
      <dgm:prSet phldrT="[Text]" custT="1"/>
      <dgm:spPr>
        <a:solidFill>
          <a:schemeClr val="bg2">
            <a:lumMod val="90000"/>
          </a:schemeClr>
        </a:solidFill>
      </dgm:spPr>
      <dgm:t>
        <a:bodyPr/>
        <a:lstStyle/>
        <a:p>
          <a:endParaRPr lang="en-GB" sz="2000" dirty="0">
            <a:solidFill>
              <a:schemeClr val="tx1"/>
            </a:solidFill>
          </a:endParaRPr>
        </a:p>
      </dgm:t>
    </dgm:pt>
    <dgm:pt modelId="{9C11A6EE-C4EB-4FEC-8344-7CADF468BAE5}" type="sibTrans" cxnId="{E84F5A4A-AA4F-4930-8059-9CDD1432DC1A}">
      <dgm:prSet/>
      <dgm:spPr/>
      <dgm:t>
        <a:bodyPr/>
        <a:lstStyle/>
        <a:p>
          <a:endParaRPr lang="en-GB"/>
        </a:p>
      </dgm:t>
    </dgm:pt>
    <dgm:pt modelId="{1F76C4BB-51DE-45B8-8394-0A0F020EEC9D}" type="parTrans" cxnId="{E84F5A4A-AA4F-4930-8059-9CDD1432DC1A}">
      <dgm:prSet/>
      <dgm:spPr/>
      <dgm:t>
        <a:bodyPr/>
        <a:lstStyle/>
        <a:p>
          <a:endParaRPr lang="en-GB"/>
        </a:p>
      </dgm:t>
    </dgm:pt>
    <dgm:pt modelId="{EBE6141B-EECB-406F-8CF9-5D7A7DE4EAC5}" type="pres">
      <dgm:prSet presAssocID="{E5D44F09-13C4-448D-9B12-353D09C94712}" presName="hierChild1" presStyleCnt="0">
        <dgm:presLayoutVars>
          <dgm:orgChart val="1"/>
          <dgm:chPref val="1"/>
          <dgm:dir/>
          <dgm:animOne val="branch"/>
          <dgm:animLvl val="lvl"/>
          <dgm:resizeHandles/>
        </dgm:presLayoutVars>
      </dgm:prSet>
      <dgm:spPr/>
      <dgm:t>
        <a:bodyPr/>
        <a:lstStyle/>
        <a:p>
          <a:endParaRPr lang="en-GB"/>
        </a:p>
      </dgm:t>
    </dgm:pt>
    <dgm:pt modelId="{D6CD46A3-2965-41F2-A139-6BFB0EDD3827}" type="pres">
      <dgm:prSet presAssocID="{8AA1D6ED-50C0-4FC4-B942-582428E2E097}" presName="hierRoot1" presStyleCnt="0">
        <dgm:presLayoutVars>
          <dgm:hierBranch val="init"/>
        </dgm:presLayoutVars>
      </dgm:prSet>
      <dgm:spPr/>
    </dgm:pt>
    <dgm:pt modelId="{B5262786-F85C-4D32-ADE7-B7A222368651}" type="pres">
      <dgm:prSet presAssocID="{8AA1D6ED-50C0-4FC4-B942-582428E2E097}" presName="rootComposite1" presStyleCnt="0"/>
      <dgm:spPr/>
    </dgm:pt>
    <dgm:pt modelId="{73E42993-6A8C-4DEC-947A-CE689BCB0C69}" type="pres">
      <dgm:prSet presAssocID="{8AA1D6ED-50C0-4FC4-B942-582428E2E097}" presName="rootText1" presStyleLbl="node0" presStyleIdx="0" presStyleCnt="4" custAng="0" custFlipVert="0" custScaleX="249801" custScaleY="161448" custLinFactX="740" custLinFactNeighborX="100000" custLinFactNeighborY="-1146">
        <dgm:presLayoutVars>
          <dgm:chPref val="3"/>
        </dgm:presLayoutVars>
      </dgm:prSet>
      <dgm:spPr/>
      <dgm:t>
        <a:bodyPr/>
        <a:lstStyle/>
        <a:p>
          <a:endParaRPr lang="en-GB"/>
        </a:p>
      </dgm:t>
    </dgm:pt>
    <dgm:pt modelId="{C2E5BC77-8AAE-442F-A03B-21F9716795C4}" type="pres">
      <dgm:prSet presAssocID="{8AA1D6ED-50C0-4FC4-B942-582428E2E097}" presName="rootConnector1" presStyleLbl="node1" presStyleIdx="0" presStyleCnt="0"/>
      <dgm:spPr/>
      <dgm:t>
        <a:bodyPr/>
        <a:lstStyle/>
        <a:p>
          <a:endParaRPr lang="en-GB"/>
        </a:p>
      </dgm:t>
    </dgm:pt>
    <dgm:pt modelId="{A5A7BC98-A96E-49B9-9D29-74EF91E81B27}" type="pres">
      <dgm:prSet presAssocID="{8AA1D6ED-50C0-4FC4-B942-582428E2E097}" presName="hierChild2" presStyleCnt="0"/>
      <dgm:spPr/>
    </dgm:pt>
    <dgm:pt modelId="{341059F2-4045-43E1-B5F4-43DDB1FC98CF}" type="pres">
      <dgm:prSet presAssocID="{1F76C4BB-51DE-45B8-8394-0A0F020EEC9D}" presName="Name37" presStyleLbl="parChTrans1D2" presStyleIdx="0" presStyleCnt="2"/>
      <dgm:spPr/>
      <dgm:t>
        <a:bodyPr/>
        <a:lstStyle/>
        <a:p>
          <a:endParaRPr lang="en-GB"/>
        </a:p>
      </dgm:t>
    </dgm:pt>
    <dgm:pt modelId="{08F72A3E-4DDB-49C8-A39A-5025CAB4BEC3}" type="pres">
      <dgm:prSet presAssocID="{FACA5C1E-AACB-4ED8-9C50-BFE553CAE440}" presName="hierRoot2" presStyleCnt="0">
        <dgm:presLayoutVars>
          <dgm:hierBranch val="init"/>
        </dgm:presLayoutVars>
      </dgm:prSet>
      <dgm:spPr/>
    </dgm:pt>
    <dgm:pt modelId="{1FB44A53-37DD-44B1-9548-C427AFB0180F}" type="pres">
      <dgm:prSet presAssocID="{FACA5C1E-AACB-4ED8-9C50-BFE553CAE440}" presName="rootComposite" presStyleCnt="0"/>
      <dgm:spPr/>
    </dgm:pt>
    <dgm:pt modelId="{CE62D83F-A450-47AF-B53A-6E8AD00EAA48}" type="pres">
      <dgm:prSet presAssocID="{FACA5C1E-AACB-4ED8-9C50-BFE553CAE440}" presName="rootText" presStyleLbl="node2" presStyleIdx="0" presStyleCnt="2" custScaleX="255794" custScaleY="599914" custLinFactNeighborX="52463" custLinFactNeighborY="-4660">
        <dgm:presLayoutVars>
          <dgm:chPref val="3"/>
        </dgm:presLayoutVars>
      </dgm:prSet>
      <dgm:spPr/>
      <dgm:t>
        <a:bodyPr/>
        <a:lstStyle/>
        <a:p>
          <a:endParaRPr lang="en-GB"/>
        </a:p>
      </dgm:t>
    </dgm:pt>
    <dgm:pt modelId="{ACDE0E0B-418B-425D-BA8D-7F47CF2E6399}" type="pres">
      <dgm:prSet presAssocID="{FACA5C1E-AACB-4ED8-9C50-BFE553CAE440}" presName="rootConnector" presStyleLbl="node2" presStyleIdx="0" presStyleCnt="2"/>
      <dgm:spPr/>
      <dgm:t>
        <a:bodyPr/>
        <a:lstStyle/>
        <a:p>
          <a:endParaRPr lang="en-GB"/>
        </a:p>
      </dgm:t>
    </dgm:pt>
    <dgm:pt modelId="{AEACD3EA-A6D9-4A9E-A9F0-D9ABFE5E873D}" type="pres">
      <dgm:prSet presAssocID="{FACA5C1E-AACB-4ED8-9C50-BFE553CAE440}" presName="hierChild4" presStyleCnt="0"/>
      <dgm:spPr/>
    </dgm:pt>
    <dgm:pt modelId="{F24B981E-3E6E-45BD-A5AE-7194E1B6F41F}" type="pres">
      <dgm:prSet presAssocID="{FACA5C1E-AACB-4ED8-9C50-BFE553CAE440}" presName="hierChild5" presStyleCnt="0"/>
      <dgm:spPr/>
    </dgm:pt>
    <dgm:pt modelId="{4C879745-EA2D-4ECD-A062-78A944E62366}" type="pres">
      <dgm:prSet presAssocID="{94EB7EF2-F8AD-48CC-9095-F662C730554C}" presName="Name37" presStyleLbl="parChTrans1D2" presStyleIdx="1" presStyleCnt="2"/>
      <dgm:spPr/>
      <dgm:t>
        <a:bodyPr/>
        <a:lstStyle/>
        <a:p>
          <a:endParaRPr lang="en-GB"/>
        </a:p>
      </dgm:t>
    </dgm:pt>
    <dgm:pt modelId="{DEA912C8-A03E-45C0-B56C-E4A1D3FB7301}" type="pres">
      <dgm:prSet presAssocID="{3541CC7D-EC17-4945-B19F-4EE040871B8F}" presName="hierRoot2" presStyleCnt="0">
        <dgm:presLayoutVars>
          <dgm:hierBranch val="init"/>
        </dgm:presLayoutVars>
      </dgm:prSet>
      <dgm:spPr/>
    </dgm:pt>
    <dgm:pt modelId="{43A87811-EC26-45A6-85E6-6C26354E794A}" type="pres">
      <dgm:prSet presAssocID="{3541CC7D-EC17-4945-B19F-4EE040871B8F}" presName="rootComposite" presStyleCnt="0"/>
      <dgm:spPr/>
    </dgm:pt>
    <dgm:pt modelId="{549A9472-CEF8-410D-B806-EA471E1E19D3}" type="pres">
      <dgm:prSet presAssocID="{3541CC7D-EC17-4945-B19F-4EE040871B8F}" presName="rootText" presStyleLbl="node2" presStyleIdx="1" presStyleCnt="2" custScaleX="281397" custScaleY="595899" custLinFactX="59369" custLinFactNeighborX="100000" custLinFactNeighborY="-4660">
        <dgm:presLayoutVars>
          <dgm:chPref val="3"/>
        </dgm:presLayoutVars>
      </dgm:prSet>
      <dgm:spPr/>
      <dgm:t>
        <a:bodyPr/>
        <a:lstStyle/>
        <a:p>
          <a:endParaRPr lang="en-GB"/>
        </a:p>
      </dgm:t>
    </dgm:pt>
    <dgm:pt modelId="{F5D8F0AC-AB89-41B2-A025-8D8ADA98CA02}" type="pres">
      <dgm:prSet presAssocID="{3541CC7D-EC17-4945-B19F-4EE040871B8F}" presName="rootConnector" presStyleLbl="node2" presStyleIdx="1" presStyleCnt="2"/>
      <dgm:spPr/>
      <dgm:t>
        <a:bodyPr/>
        <a:lstStyle/>
        <a:p>
          <a:endParaRPr lang="en-GB"/>
        </a:p>
      </dgm:t>
    </dgm:pt>
    <dgm:pt modelId="{7A9ACF45-A754-4769-8510-5B416CFBDBFE}" type="pres">
      <dgm:prSet presAssocID="{3541CC7D-EC17-4945-B19F-4EE040871B8F}" presName="hierChild4" presStyleCnt="0"/>
      <dgm:spPr/>
    </dgm:pt>
    <dgm:pt modelId="{B440DB50-09C2-45A9-8238-17B1D0DE101C}" type="pres">
      <dgm:prSet presAssocID="{3541CC7D-EC17-4945-B19F-4EE040871B8F}" presName="hierChild5" presStyleCnt="0"/>
      <dgm:spPr/>
    </dgm:pt>
    <dgm:pt modelId="{B60C4072-3D3D-4D49-A6FD-3D04A1CBE534}" type="pres">
      <dgm:prSet presAssocID="{8AA1D6ED-50C0-4FC4-B942-582428E2E097}" presName="hierChild3" presStyleCnt="0"/>
      <dgm:spPr/>
    </dgm:pt>
    <dgm:pt modelId="{1D55C01F-5D6A-4E41-A454-2A4105AB6AD0}" type="pres">
      <dgm:prSet presAssocID="{AE940463-1762-46BA-9F37-80B884A326D3}" presName="hierRoot1" presStyleCnt="0">
        <dgm:presLayoutVars>
          <dgm:hierBranch val="init"/>
        </dgm:presLayoutVars>
      </dgm:prSet>
      <dgm:spPr/>
    </dgm:pt>
    <dgm:pt modelId="{0438654E-5A42-4A8D-A941-5AA65E22C1BF}" type="pres">
      <dgm:prSet presAssocID="{AE940463-1762-46BA-9F37-80B884A326D3}" presName="rootComposite1" presStyleCnt="0"/>
      <dgm:spPr/>
    </dgm:pt>
    <dgm:pt modelId="{B7D34493-6F8F-4824-BE1E-8819F66CD3D2}" type="pres">
      <dgm:prSet presAssocID="{AE940463-1762-46BA-9F37-80B884A326D3}" presName="rootText1" presStyleLbl="node0" presStyleIdx="1" presStyleCnt="4" custScaleX="133493" custScaleY="120429" custLinFactY="100000" custLinFactNeighborX="96586" custLinFactNeighborY="101567">
        <dgm:presLayoutVars>
          <dgm:chPref val="3"/>
        </dgm:presLayoutVars>
      </dgm:prSet>
      <dgm:spPr/>
      <dgm:t>
        <a:bodyPr/>
        <a:lstStyle/>
        <a:p>
          <a:endParaRPr lang="en-GB"/>
        </a:p>
      </dgm:t>
    </dgm:pt>
    <dgm:pt modelId="{96D30ADD-041A-4CB7-A306-6B814C8B900A}" type="pres">
      <dgm:prSet presAssocID="{AE940463-1762-46BA-9F37-80B884A326D3}" presName="rootConnector1" presStyleLbl="node1" presStyleIdx="0" presStyleCnt="0"/>
      <dgm:spPr/>
      <dgm:t>
        <a:bodyPr/>
        <a:lstStyle/>
        <a:p>
          <a:endParaRPr lang="en-GB"/>
        </a:p>
      </dgm:t>
    </dgm:pt>
    <dgm:pt modelId="{E94FEEA3-7284-47A1-8D93-9ED8D21A230B}" type="pres">
      <dgm:prSet presAssocID="{AE940463-1762-46BA-9F37-80B884A326D3}" presName="hierChild2" presStyleCnt="0"/>
      <dgm:spPr/>
    </dgm:pt>
    <dgm:pt modelId="{F277A117-0B8D-4762-AA4E-AD1BA6CF027A}" type="pres">
      <dgm:prSet presAssocID="{AE940463-1762-46BA-9F37-80B884A326D3}" presName="hierChild3" presStyleCnt="0"/>
      <dgm:spPr/>
    </dgm:pt>
    <dgm:pt modelId="{811FAA97-1CE2-4505-BA2A-829573923AE3}" type="pres">
      <dgm:prSet presAssocID="{F8BB68E7-67D5-4EF0-964A-B74D44C26212}" presName="hierRoot1" presStyleCnt="0">
        <dgm:presLayoutVars>
          <dgm:hierBranch val="init"/>
        </dgm:presLayoutVars>
      </dgm:prSet>
      <dgm:spPr/>
    </dgm:pt>
    <dgm:pt modelId="{EC2077EF-B39E-4B2F-915D-08ADC7A669CC}" type="pres">
      <dgm:prSet presAssocID="{F8BB68E7-67D5-4EF0-964A-B74D44C26212}" presName="rootComposite1" presStyleCnt="0"/>
      <dgm:spPr/>
    </dgm:pt>
    <dgm:pt modelId="{1F82D96D-C0BC-4BC4-BCC9-0424AD16FAA8}" type="pres">
      <dgm:prSet presAssocID="{F8BB68E7-67D5-4EF0-964A-B74D44C26212}" presName="rootText1" presStyleLbl="node0" presStyleIdx="2" presStyleCnt="4" custScaleX="62930" custLinFactY="188254" custLinFactNeighborX="-11732" custLinFactNeighborY="200000">
        <dgm:presLayoutVars>
          <dgm:chPref val="3"/>
        </dgm:presLayoutVars>
      </dgm:prSet>
      <dgm:spPr/>
      <dgm:t>
        <a:bodyPr/>
        <a:lstStyle/>
        <a:p>
          <a:endParaRPr lang="en-GB"/>
        </a:p>
      </dgm:t>
    </dgm:pt>
    <dgm:pt modelId="{09C607AC-EB87-4453-A930-D322B419921C}" type="pres">
      <dgm:prSet presAssocID="{F8BB68E7-67D5-4EF0-964A-B74D44C26212}" presName="rootConnector1" presStyleLbl="node1" presStyleIdx="0" presStyleCnt="0"/>
      <dgm:spPr/>
      <dgm:t>
        <a:bodyPr/>
        <a:lstStyle/>
        <a:p>
          <a:endParaRPr lang="en-GB"/>
        </a:p>
      </dgm:t>
    </dgm:pt>
    <dgm:pt modelId="{D5F8945A-6E61-4762-B38D-511832D20AF2}" type="pres">
      <dgm:prSet presAssocID="{F8BB68E7-67D5-4EF0-964A-B74D44C26212}" presName="hierChild2" presStyleCnt="0"/>
      <dgm:spPr/>
    </dgm:pt>
    <dgm:pt modelId="{29A588A0-C6EA-4381-B41D-9EABB02B44EE}" type="pres">
      <dgm:prSet presAssocID="{F8BB68E7-67D5-4EF0-964A-B74D44C26212}" presName="hierChild3" presStyleCnt="0"/>
      <dgm:spPr/>
    </dgm:pt>
    <dgm:pt modelId="{D6044025-6C22-4CF2-AB60-5BA680EB2EA5}" type="pres">
      <dgm:prSet presAssocID="{FABBA8CB-C880-4B80-9C99-15F124159F3C}" presName="hierRoot1" presStyleCnt="0">
        <dgm:presLayoutVars>
          <dgm:hierBranch val="init"/>
        </dgm:presLayoutVars>
      </dgm:prSet>
      <dgm:spPr/>
    </dgm:pt>
    <dgm:pt modelId="{76918B7A-7D0E-41BB-989D-A8D4695E186D}" type="pres">
      <dgm:prSet presAssocID="{FABBA8CB-C880-4B80-9C99-15F124159F3C}" presName="rootComposite1" presStyleCnt="0"/>
      <dgm:spPr/>
    </dgm:pt>
    <dgm:pt modelId="{E54FF379-4557-4EEE-8526-4B25F930CC4E}" type="pres">
      <dgm:prSet presAssocID="{FABBA8CB-C880-4B80-9C99-15F124159F3C}" presName="rootText1" presStyleLbl="node0" presStyleIdx="3" presStyleCnt="4" custScaleX="65280" custScaleY="87986" custLinFactY="262812" custLinFactNeighborX="-95662" custLinFactNeighborY="300000">
        <dgm:presLayoutVars>
          <dgm:chPref val="3"/>
        </dgm:presLayoutVars>
      </dgm:prSet>
      <dgm:spPr/>
      <dgm:t>
        <a:bodyPr/>
        <a:lstStyle/>
        <a:p>
          <a:endParaRPr lang="en-GB"/>
        </a:p>
      </dgm:t>
    </dgm:pt>
    <dgm:pt modelId="{C3DC6345-880D-4DB3-A4A2-01702C50AB37}" type="pres">
      <dgm:prSet presAssocID="{FABBA8CB-C880-4B80-9C99-15F124159F3C}" presName="rootConnector1" presStyleLbl="node1" presStyleIdx="0" presStyleCnt="0"/>
      <dgm:spPr/>
      <dgm:t>
        <a:bodyPr/>
        <a:lstStyle/>
        <a:p>
          <a:endParaRPr lang="en-GB"/>
        </a:p>
      </dgm:t>
    </dgm:pt>
    <dgm:pt modelId="{C6FB7BC1-E129-4E9E-BA5E-1ED59AC1FD44}" type="pres">
      <dgm:prSet presAssocID="{FABBA8CB-C880-4B80-9C99-15F124159F3C}" presName="hierChild2" presStyleCnt="0"/>
      <dgm:spPr/>
    </dgm:pt>
    <dgm:pt modelId="{7B954BBC-04E7-4314-B39C-02780DDF1E69}" type="pres">
      <dgm:prSet presAssocID="{FABBA8CB-C880-4B80-9C99-15F124159F3C}" presName="hierChild3" presStyleCnt="0"/>
      <dgm:spPr/>
    </dgm:pt>
  </dgm:ptLst>
  <dgm:cxnLst>
    <dgm:cxn modelId="{C6D57C90-7E09-4C7B-B32D-423833CC70FE}" type="presOf" srcId="{FABBA8CB-C880-4B80-9C99-15F124159F3C}" destId="{E54FF379-4557-4EEE-8526-4B25F930CC4E}" srcOrd="0" destOrd="0" presId="urn:microsoft.com/office/officeart/2005/8/layout/orgChart1"/>
    <dgm:cxn modelId="{C30068F1-FC22-460C-A7FB-AA32A818B1E4}" type="presOf" srcId="{3541CC7D-EC17-4945-B19F-4EE040871B8F}" destId="{F5D8F0AC-AB89-41B2-A025-8D8ADA98CA02}" srcOrd="1" destOrd="0" presId="urn:microsoft.com/office/officeart/2005/8/layout/orgChart1"/>
    <dgm:cxn modelId="{DEA55833-B7AA-4B9E-8339-054430F41C0F}" type="presOf" srcId="{8AA1D6ED-50C0-4FC4-B942-582428E2E097}" destId="{73E42993-6A8C-4DEC-947A-CE689BCB0C69}" srcOrd="0" destOrd="0" presId="urn:microsoft.com/office/officeart/2005/8/layout/orgChart1"/>
    <dgm:cxn modelId="{34F50BD0-A835-4FC8-8E55-42BB38718EE0}" srcId="{E5D44F09-13C4-448D-9B12-353D09C94712}" destId="{8AA1D6ED-50C0-4FC4-B942-582428E2E097}" srcOrd="0" destOrd="0" parTransId="{05190E6A-D2BC-4C59-B41B-6BA7A48626DE}" sibTransId="{D51DE234-53D0-4823-8172-F218996116CF}"/>
    <dgm:cxn modelId="{4B02665B-E4F3-457D-8C27-D1B5317C8891}" type="presOf" srcId="{FABBA8CB-C880-4B80-9C99-15F124159F3C}" destId="{C3DC6345-880D-4DB3-A4A2-01702C50AB37}" srcOrd="1" destOrd="0" presId="urn:microsoft.com/office/officeart/2005/8/layout/orgChart1"/>
    <dgm:cxn modelId="{CF3E9BD0-6B54-4AD1-9106-A2D45DC9FB5E}" type="presOf" srcId="{E5D44F09-13C4-448D-9B12-353D09C94712}" destId="{EBE6141B-EECB-406F-8CF9-5D7A7DE4EAC5}" srcOrd="0" destOrd="0" presId="urn:microsoft.com/office/officeart/2005/8/layout/orgChart1"/>
    <dgm:cxn modelId="{1E330E72-BA1E-4B59-8182-95F78541C393}" srcId="{8AA1D6ED-50C0-4FC4-B942-582428E2E097}" destId="{3541CC7D-EC17-4945-B19F-4EE040871B8F}" srcOrd="1" destOrd="0" parTransId="{94EB7EF2-F8AD-48CC-9095-F662C730554C}" sibTransId="{A2151CE8-62D9-4A53-A150-A554C3900697}"/>
    <dgm:cxn modelId="{A3AE78FB-CCC4-4875-A654-E7B04F8AAE0F}" type="presOf" srcId="{F8BB68E7-67D5-4EF0-964A-B74D44C26212}" destId="{1F82D96D-C0BC-4BC4-BCC9-0424AD16FAA8}" srcOrd="0" destOrd="0" presId="urn:microsoft.com/office/officeart/2005/8/layout/orgChart1"/>
    <dgm:cxn modelId="{B811CBB7-1EB0-46A3-877A-CFD6944CD4E2}" srcId="{E5D44F09-13C4-448D-9B12-353D09C94712}" destId="{F8BB68E7-67D5-4EF0-964A-B74D44C26212}" srcOrd="2" destOrd="0" parTransId="{D54EAACE-3931-4C8F-BC27-C565DEB4D80D}" sibTransId="{AECE1523-7D3D-4BAE-BD4A-20E7B2300784}"/>
    <dgm:cxn modelId="{FC9C4EE4-5DB4-49DC-8A2C-60B2A8F13BB1}" type="presOf" srcId="{FACA5C1E-AACB-4ED8-9C50-BFE553CAE440}" destId="{ACDE0E0B-418B-425D-BA8D-7F47CF2E6399}" srcOrd="1" destOrd="0" presId="urn:microsoft.com/office/officeart/2005/8/layout/orgChart1"/>
    <dgm:cxn modelId="{68FB2136-78DC-4C66-A667-87A74206E376}" type="presOf" srcId="{F8BB68E7-67D5-4EF0-964A-B74D44C26212}" destId="{09C607AC-EB87-4453-A930-D322B419921C}" srcOrd="1" destOrd="0" presId="urn:microsoft.com/office/officeart/2005/8/layout/orgChart1"/>
    <dgm:cxn modelId="{3ED8C171-042A-4097-9234-0FE9F88F9708}" srcId="{E5D44F09-13C4-448D-9B12-353D09C94712}" destId="{AE940463-1762-46BA-9F37-80B884A326D3}" srcOrd="1" destOrd="0" parTransId="{E8E3EBC2-0D4A-4397-AD05-7FF732758D95}" sibTransId="{3E52FCDE-D2E5-4EF2-A6AD-BB762DEC1029}"/>
    <dgm:cxn modelId="{5D94951C-DB44-4DCB-A8A9-79E20CCD38F2}" srcId="{E5D44F09-13C4-448D-9B12-353D09C94712}" destId="{FABBA8CB-C880-4B80-9C99-15F124159F3C}" srcOrd="3" destOrd="0" parTransId="{5E51506C-CCD9-4EF5-B16A-3CDC7EECDEC5}" sibTransId="{EE82D059-F4FC-4CAD-B3BA-11BBFFF43377}"/>
    <dgm:cxn modelId="{25A58F1D-073C-4241-9E7F-6DCFAF5C3A85}" type="presOf" srcId="{3541CC7D-EC17-4945-B19F-4EE040871B8F}" destId="{549A9472-CEF8-410D-B806-EA471E1E19D3}" srcOrd="0" destOrd="0" presId="urn:microsoft.com/office/officeart/2005/8/layout/orgChart1"/>
    <dgm:cxn modelId="{4697ED77-2AA5-421B-8EB2-B4AED9CA833A}" type="presOf" srcId="{1F76C4BB-51DE-45B8-8394-0A0F020EEC9D}" destId="{341059F2-4045-43E1-B5F4-43DDB1FC98CF}" srcOrd="0" destOrd="0" presId="urn:microsoft.com/office/officeart/2005/8/layout/orgChart1"/>
    <dgm:cxn modelId="{1D425E06-6833-483A-88D7-FA17DA50FFB3}" type="presOf" srcId="{AE940463-1762-46BA-9F37-80B884A326D3}" destId="{96D30ADD-041A-4CB7-A306-6B814C8B900A}" srcOrd="1" destOrd="0" presId="urn:microsoft.com/office/officeart/2005/8/layout/orgChart1"/>
    <dgm:cxn modelId="{61E8BD8C-30F6-43C2-8615-AC17421FE1A1}" type="presOf" srcId="{8AA1D6ED-50C0-4FC4-B942-582428E2E097}" destId="{C2E5BC77-8AAE-442F-A03B-21F9716795C4}" srcOrd="1" destOrd="0" presId="urn:microsoft.com/office/officeart/2005/8/layout/orgChart1"/>
    <dgm:cxn modelId="{A6828D87-52D2-4B06-AAD0-2C833A333F62}" type="presOf" srcId="{94EB7EF2-F8AD-48CC-9095-F662C730554C}" destId="{4C879745-EA2D-4ECD-A062-78A944E62366}" srcOrd="0" destOrd="0" presId="urn:microsoft.com/office/officeart/2005/8/layout/orgChart1"/>
    <dgm:cxn modelId="{60CE2C1D-57A5-4102-BFB2-C3246713013E}" type="presOf" srcId="{AE940463-1762-46BA-9F37-80B884A326D3}" destId="{B7D34493-6F8F-4824-BE1E-8819F66CD3D2}" srcOrd="0" destOrd="0" presId="urn:microsoft.com/office/officeart/2005/8/layout/orgChart1"/>
    <dgm:cxn modelId="{904441CE-96CD-45AB-9D91-3D9A52DF2176}" type="presOf" srcId="{FACA5C1E-AACB-4ED8-9C50-BFE553CAE440}" destId="{CE62D83F-A450-47AF-B53A-6E8AD00EAA48}" srcOrd="0" destOrd="0" presId="urn:microsoft.com/office/officeart/2005/8/layout/orgChart1"/>
    <dgm:cxn modelId="{E84F5A4A-AA4F-4930-8059-9CDD1432DC1A}" srcId="{8AA1D6ED-50C0-4FC4-B942-582428E2E097}" destId="{FACA5C1E-AACB-4ED8-9C50-BFE553CAE440}" srcOrd="0" destOrd="0" parTransId="{1F76C4BB-51DE-45B8-8394-0A0F020EEC9D}" sibTransId="{9C11A6EE-C4EB-4FEC-8344-7CADF468BAE5}"/>
    <dgm:cxn modelId="{3035F96E-AF98-41E5-8816-A9EC0C46411F}" type="presParOf" srcId="{EBE6141B-EECB-406F-8CF9-5D7A7DE4EAC5}" destId="{D6CD46A3-2965-41F2-A139-6BFB0EDD3827}" srcOrd="0" destOrd="0" presId="urn:microsoft.com/office/officeart/2005/8/layout/orgChart1"/>
    <dgm:cxn modelId="{F3A89529-88BB-4F78-A6FF-23D0A1BC7C07}" type="presParOf" srcId="{D6CD46A3-2965-41F2-A139-6BFB0EDD3827}" destId="{B5262786-F85C-4D32-ADE7-B7A222368651}" srcOrd="0" destOrd="0" presId="urn:microsoft.com/office/officeart/2005/8/layout/orgChart1"/>
    <dgm:cxn modelId="{94ABBDD5-7F44-4C99-9625-98906431F7F5}" type="presParOf" srcId="{B5262786-F85C-4D32-ADE7-B7A222368651}" destId="{73E42993-6A8C-4DEC-947A-CE689BCB0C69}" srcOrd="0" destOrd="0" presId="urn:microsoft.com/office/officeart/2005/8/layout/orgChart1"/>
    <dgm:cxn modelId="{D62C9C65-EB06-4A10-AD5E-23F4DC2EDA50}" type="presParOf" srcId="{B5262786-F85C-4D32-ADE7-B7A222368651}" destId="{C2E5BC77-8AAE-442F-A03B-21F9716795C4}" srcOrd="1" destOrd="0" presId="urn:microsoft.com/office/officeart/2005/8/layout/orgChart1"/>
    <dgm:cxn modelId="{6BF94BA4-6884-4368-AF44-E508BCE1E5F2}" type="presParOf" srcId="{D6CD46A3-2965-41F2-A139-6BFB0EDD3827}" destId="{A5A7BC98-A96E-49B9-9D29-74EF91E81B27}" srcOrd="1" destOrd="0" presId="urn:microsoft.com/office/officeart/2005/8/layout/orgChart1"/>
    <dgm:cxn modelId="{68ECC402-CAB6-4012-87BE-638193D401BC}" type="presParOf" srcId="{A5A7BC98-A96E-49B9-9D29-74EF91E81B27}" destId="{341059F2-4045-43E1-B5F4-43DDB1FC98CF}" srcOrd="0" destOrd="0" presId="urn:microsoft.com/office/officeart/2005/8/layout/orgChart1"/>
    <dgm:cxn modelId="{B79CE66E-0191-4A95-9A26-56BA483332D0}" type="presParOf" srcId="{A5A7BC98-A96E-49B9-9D29-74EF91E81B27}" destId="{08F72A3E-4DDB-49C8-A39A-5025CAB4BEC3}" srcOrd="1" destOrd="0" presId="urn:microsoft.com/office/officeart/2005/8/layout/orgChart1"/>
    <dgm:cxn modelId="{A0DE489F-9003-4FB7-8016-3D85E9ACC066}" type="presParOf" srcId="{08F72A3E-4DDB-49C8-A39A-5025CAB4BEC3}" destId="{1FB44A53-37DD-44B1-9548-C427AFB0180F}" srcOrd="0" destOrd="0" presId="urn:microsoft.com/office/officeart/2005/8/layout/orgChart1"/>
    <dgm:cxn modelId="{BCEBFD38-DEFB-498C-8C4A-EBE6C340C519}" type="presParOf" srcId="{1FB44A53-37DD-44B1-9548-C427AFB0180F}" destId="{CE62D83F-A450-47AF-B53A-6E8AD00EAA48}" srcOrd="0" destOrd="0" presId="urn:microsoft.com/office/officeart/2005/8/layout/orgChart1"/>
    <dgm:cxn modelId="{BB0224D5-9B40-4E3B-8111-95B5EB8170BA}" type="presParOf" srcId="{1FB44A53-37DD-44B1-9548-C427AFB0180F}" destId="{ACDE0E0B-418B-425D-BA8D-7F47CF2E6399}" srcOrd="1" destOrd="0" presId="urn:microsoft.com/office/officeart/2005/8/layout/orgChart1"/>
    <dgm:cxn modelId="{600BB17B-D7B7-4D41-A3AB-FEE9E72046D6}" type="presParOf" srcId="{08F72A3E-4DDB-49C8-A39A-5025CAB4BEC3}" destId="{AEACD3EA-A6D9-4A9E-A9F0-D9ABFE5E873D}" srcOrd="1" destOrd="0" presId="urn:microsoft.com/office/officeart/2005/8/layout/orgChart1"/>
    <dgm:cxn modelId="{4DEA16E6-D530-484C-86A2-4E283DC25805}" type="presParOf" srcId="{08F72A3E-4DDB-49C8-A39A-5025CAB4BEC3}" destId="{F24B981E-3E6E-45BD-A5AE-7194E1B6F41F}" srcOrd="2" destOrd="0" presId="urn:microsoft.com/office/officeart/2005/8/layout/orgChart1"/>
    <dgm:cxn modelId="{80910035-8A44-47DC-914E-A5A04B36659F}" type="presParOf" srcId="{A5A7BC98-A96E-49B9-9D29-74EF91E81B27}" destId="{4C879745-EA2D-4ECD-A062-78A944E62366}" srcOrd="2" destOrd="0" presId="urn:microsoft.com/office/officeart/2005/8/layout/orgChart1"/>
    <dgm:cxn modelId="{E52572B2-7218-4E01-996A-591485654A08}" type="presParOf" srcId="{A5A7BC98-A96E-49B9-9D29-74EF91E81B27}" destId="{DEA912C8-A03E-45C0-B56C-E4A1D3FB7301}" srcOrd="3" destOrd="0" presId="urn:microsoft.com/office/officeart/2005/8/layout/orgChart1"/>
    <dgm:cxn modelId="{3E69871C-7384-483B-AD1D-08A4AF3F3E40}" type="presParOf" srcId="{DEA912C8-A03E-45C0-B56C-E4A1D3FB7301}" destId="{43A87811-EC26-45A6-85E6-6C26354E794A}" srcOrd="0" destOrd="0" presId="urn:microsoft.com/office/officeart/2005/8/layout/orgChart1"/>
    <dgm:cxn modelId="{A7FC8DA6-32E7-4840-9E8C-B029F8CACD42}" type="presParOf" srcId="{43A87811-EC26-45A6-85E6-6C26354E794A}" destId="{549A9472-CEF8-410D-B806-EA471E1E19D3}" srcOrd="0" destOrd="0" presId="urn:microsoft.com/office/officeart/2005/8/layout/orgChart1"/>
    <dgm:cxn modelId="{6DEF0674-35C7-4FC6-B8D8-539E7E3F7771}" type="presParOf" srcId="{43A87811-EC26-45A6-85E6-6C26354E794A}" destId="{F5D8F0AC-AB89-41B2-A025-8D8ADA98CA02}" srcOrd="1" destOrd="0" presId="urn:microsoft.com/office/officeart/2005/8/layout/orgChart1"/>
    <dgm:cxn modelId="{8DF29728-C68E-40FC-B184-C78F199F824A}" type="presParOf" srcId="{DEA912C8-A03E-45C0-B56C-E4A1D3FB7301}" destId="{7A9ACF45-A754-4769-8510-5B416CFBDBFE}" srcOrd="1" destOrd="0" presId="urn:microsoft.com/office/officeart/2005/8/layout/orgChart1"/>
    <dgm:cxn modelId="{920377FA-17D5-4AB2-9763-7A69EEA14A12}" type="presParOf" srcId="{DEA912C8-A03E-45C0-B56C-E4A1D3FB7301}" destId="{B440DB50-09C2-45A9-8238-17B1D0DE101C}" srcOrd="2" destOrd="0" presId="urn:microsoft.com/office/officeart/2005/8/layout/orgChart1"/>
    <dgm:cxn modelId="{E3568CA4-0469-4E7A-9660-5502A2462A9A}" type="presParOf" srcId="{D6CD46A3-2965-41F2-A139-6BFB0EDD3827}" destId="{B60C4072-3D3D-4D49-A6FD-3D04A1CBE534}" srcOrd="2" destOrd="0" presId="urn:microsoft.com/office/officeart/2005/8/layout/orgChart1"/>
    <dgm:cxn modelId="{39B9AB2B-462A-45A5-8215-03CE9A0D827A}" type="presParOf" srcId="{EBE6141B-EECB-406F-8CF9-5D7A7DE4EAC5}" destId="{1D55C01F-5D6A-4E41-A454-2A4105AB6AD0}" srcOrd="1" destOrd="0" presId="urn:microsoft.com/office/officeart/2005/8/layout/orgChart1"/>
    <dgm:cxn modelId="{DE0E5B02-DDDA-4ED4-9AE8-01A51A6D267C}" type="presParOf" srcId="{1D55C01F-5D6A-4E41-A454-2A4105AB6AD0}" destId="{0438654E-5A42-4A8D-A941-5AA65E22C1BF}" srcOrd="0" destOrd="0" presId="urn:microsoft.com/office/officeart/2005/8/layout/orgChart1"/>
    <dgm:cxn modelId="{69540AA8-6E07-4A23-BBA5-4BC5CCCF12ED}" type="presParOf" srcId="{0438654E-5A42-4A8D-A941-5AA65E22C1BF}" destId="{B7D34493-6F8F-4824-BE1E-8819F66CD3D2}" srcOrd="0" destOrd="0" presId="urn:microsoft.com/office/officeart/2005/8/layout/orgChart1"/>
    <dgm:cxn modelId="{B23483F9-2CDD-441A-B2CD-0BD49312A442}" type="presParOf" srcId="{0438654E-5A42-4A8D-A941-5AA65E22C1BF}" destId="{96D30ADD-041A-4CB7-A306-6B814C8B900A}" srcOrd="1" destOrd="0" presId="urn:microsoft.com/office/officeart/2005/8/layout/orgChart1"/>
    <dgm:cxn modelId="{E1EDE80D-C8B1-4DCF-A91B-8B16FD24D9B9}" type="presParOf" srcId="{1D55C01F-5D6A-4E41-A454-2A4105AB6AD0}" destId="{E94FEEA3-7284-47A1-8D93-9ED8D21A230B}" srcOrd="1" destOrd="0" presId="urn:microsoft.com/office/officeart/2005/8/layout/orgChart1"/>
    <dgm:cxn modelId="{0948A2B1-A8AF-45BA-AF36-B6646C17CEDF}" type="presParOf" srcId="{1D55C01F-5D6A-4E41-A454-2A4105AB6AD0}" destId="{F277A117-0B8D-4762-AA4E-AD1BA6CF027A}" srcOrd="2" destOrd="0" presId="urn:microsoft.com/office/officeart/2005/8/layout/orgChart1"/>
    <dgm:cxn modelId="{FAA8F6DC-01F6-4BB2-8FCB-8ADABECDD4F4}" type="presParOf" srcId="{EBE6141B-EECB-406F-8CF9-5D7A7DE4EAC5}" destId="{811FAA97-1CE2-4505-BA2A-829573923AE3}" srcOrd="2" destOrd="0" presId="urn:microsoft.com/office/officeart/2005/8/layout/orgChart1"/>
    <dgm:cxn modelId="{C4C26646-19FB-4FAA-A57C-06C99D699C3B}" type="presParOf" srcId="{811FAA97-1CE2-4505-BA2A-829573923AE3}" destId="{EC2077EF-B39E-4B2F-915D-08ADC7A669CC}" srcOrd="0" destOrd="0" presId="urn:microsoft.com/office/officeart/2005/8/layout/orgChart1"/>
    <dgm:cxn modelId="{26F14D9B-BC70-40AF-B7FF-67D124DF0AF5}" type="presParOf" srcId="{EC2077EF-B39E-4B2F-915D-08ADC7A669CC}" destId="{1F82D96D-C0BC-4BC4-BCC9-0424AD16FAA8}" srcOrd="0" destOrd="0" presId="urn:microsoft.com/office/officeart/2005/8/layout/orgChart1"/>
    <dgm:cxn modelId="{20D8AFE5-4A4E-489E-A563-6CBEA3D263BF}" type="presParOf" srcId="{EC2077EF-B39E-4B2F-915D-08ADC7A669CC}" destId="{09C607AC-EB87-4453-A930-D322B419921C}" srcOrd="1" destOrd="0" presId="urn:microsoft.com/office/officeart/2005/8/layout/orgChart1"/>
    <dgm:cxn modelId="{8F36DDFF-3511-4093-A746-3FE076AC888C}" type="presParOf" srcId="{811FAA97-1CE2-4505-BA2A-829573923AE3}" destId="{D5F8945A-6E61-4762-B38D-511832D20AF2}" srcOrd="1" destOrd="0" presId="urn:microsoft.com/office/officeart/2005/8/layout/orgChart1"/>
    <dgm:cxn modelId="{C75BDF2E-98B3-4D98-8D69-53E0B8EED990}" type="presParOf" srcId="{811FAA97-1CE2-4505-BA2A-829573923AE3}" destId="{29A588A0-C6EA-4381-B41D-9EABB02B44EE}" srcOrd="2" destOrd="0" presId="urn:microsoft.com/office/officeart/2005/8/layout/orgChart1"/>
    <dgm:cxn modelId="{1FB87576-2321-49B7-8651-909D9B827C47}" type="presParOf" srcId="{EBE6141B-EECB-406F-8CF9-5D7A7DE4EAC5}" destId="{D6044025-6C22-4CF2-AB60-5BA680EB2EA5}" srcOrd="3" destOrd="0" presId="urn:microsoft.com/office/officeart/2005/8/layout/orgChart1"/>
    <dgm:cxn modelId="{6DB58691-E395-4F3A-94DC-02F8CF13232C}" type="presParOf" srcId="{D6044025-6C22-4CF2-AB60-5BA680EB2EA5}" destId="{76918B7A-7D0E-41BB-989D-A8D4695E186D}" srcOrd="0" destOrd="0" presId="urn:microsoft.com/office/officeart/2005/8/layout/orgChart1"/>
    <dgm:cxn modelId="{06F1EA47-5EF5-49EA-896A-5F64AE9899F8}" type="presParOf" srcId="{76918B7A-7D0E-41BB-989D-A8D4695E186D}" destId="{E54FF379-4557-4EEE-8526-4B25F930CC4E}" srcOrd="0" destOrd="0" presId="urn:microsoft.com/office/officeart/2005/8/layout/orgChart1"/>
    <dgm:cxn modelId="{341C7387-6D7A-4AE0-8D2E-4898D2700F01}" type="presParOf" srcId="{76918B7A-7D0E-41BB-989D-A8D4695E186D}" destId="{C3DC6345-880D-4DB3-A4A2-01702C50AB37}" srcOrd="1" destOrd="0" presId="urn:microsoft.com/office/officeart/2005/8/layout/orgChart1"/>
    <dgm:cxn modelId="{C58149D1-9BE9-45EA-A0E9-A0E79853D1ED}" type="presParOf" srcId="{D6044025-6C22-4CF2-AB60-5BA680EB2EA5}" destId="{C6FB7BC1-E129-4E9E-BA5E-1ED59AC1FD44}" srcOrd="1" destOrd="0" presId="urn:microsoft.com/office/officeart/2005/8/layout/orgChart1"/>
    <dgm:cxn modelId="{C0223531-ADFB-41DD-B805-09B28B2A302D}" type="presParOf" srcId="{D6044025-6C22-4CF2-AB60-5BA680EB2EA5}" destId="{7B954BBC-04E7-4314-B39C-02780DDF1E69}" srcOrd="2" destOrd="0" presId="urn:microsoft.com/office/officeart/2005/8/layout/orgChart1"/>
  </dgm:cxnLst>
  <dgm:bg>
    <a:no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E5D44F09-13C4-448D-9B12-353D09C94712}"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8AA1D6ED-50C0-4FC4-B942-582428E2E097}">
      <dgm:prSet phldrT="[Text]" custT="1"/>
      <dgm:spPr>
        <a:solidFill>
          <a:srgbClr val="00B050"/>
        </a:solidFill>
      </dgm:spPr>
      <dgm:t>
        <a:bodyPr/>
        <a:lstStyle/>
        <a:p>
          <a:r>
            <a:rPr lang="ar-SA" sz="2400" b="1" dirty="0" smtClean="0"/>
            <a:t>أطراف العملية</a:t>
          </a:r>
          <a:endParaRPr lang="en-GB" sz="2400" b="1" dirty="0"/>
        </a:p>
      </dgm:t>
    </dgm:pt>
    <dgm:pt modelId="{05190E6A-D2BC-4C59-B41B-6BA7A48626DE}" type="parTrans" cxnId="{34F50BD0-A835-4FC8-8E55-42BB38718EE0}">
      <dgm:prSet/>
      <dgm:spPr/>
      <dgm:t>
        <a:bodyPr/>
        <a:lstStyle/>
        <a:p>
          <a:endParaRPr lang="en-GB"/>
        </a:p>
      </dgm:t>
    </dgm:pt>
    <dgm:pt modelId="{D51DE234-53D0-4823-8172-F218996116CF}" type="sibTrans" cxnId="{34F50BD0-A835-4FC8-8E55-42BB38718EE0}">
      <dgm:prSet/>
      <dgm:spPr/>
      <dgm:t>
        <a:bodyPr/>
        <a:lstStyle/>
        <a:p>
          <a:endParaRPr lang="en-GB"/>
        </a:p>
      </dgm:t>
    </dgm:pt>
    <dgm:pt modelId="{3541CC7D-EC17-4945-B19F-4EE040871B8F}">
      <dgm:prSet phldrT="[Text]" custT="1"/>
      <dgm:spPr>
        <a:solidFill>
          <a:schemeClr val="accent2">
            <a:lumMod val="20000"/>
            <a:lumOff val="80000"/>
          </a:schemeClr>
        </a:solidFill>
      </dgm:spPr>
      <dgm:t>
        <a:bodyPr/>
        <a:lstStyle/>
        <a:p>
          <a:pPr algn="ctr"/>
          <a:endParaRPr lang="en-GB" sz="2000" b="0" dirty="0">
            <a:solidFill>
              <a:schemeClr val="tx1"/>
            </a:solidFill>
          </a:endParaRPr>
        </a:p>
      </dgm:t>
    </dgm:pt>
    <dgm:pt modelId="{94EB7EF2-F8AD-48CC-9095-F662C730554C}" type="parTrans" cxnId="{1E330E72-BA1E-4B59-8182-95F78541C393}">
      <dgm:prSet/>
      <dgm:spPr/>
      <dgm:t>
        <a:bodyPr/>
        <a:lstStyle/>
        <a:p>
          <a:endParaRPr lang="en-GB"/>
        </a:p>
      </dgm:t>
    </dgm:pt>
    <dgm:pt modelId="{A2151CE8-62D9-4A53-A150-A554C3900697}" type="sibTrans" cxnId="{1E330E72-BA1E-4B59-8182-95F78541C393}">
      <dgm:prSet/>
      <dgm:spPr/>
      <dgm:t>
        <a:bodyPr/>
        <a:lstStyle/>
        <a:p>
          <a:endParaRPr lang="en-GB"/>
        </a:p>
      </dgm:t>
    </dgm:pt>
    <dgm:pt modelId="{AE940463-1762-46BA-9F37-80B884A326D3}">
      <dgm:prSet custT="1"/>
      <dgm:spPr>
        <a:solidFill>
          <a:srgbClr val="00B0F0"/>
        </a:solidFill>
      </dgm:spPr>
      <dgm:t>
        <a:bodyPr/>
        <a:lstStyle/>
        <a:p>
          <a:r>
            <a:rPr lang="ar-SA" sz="2000" b="0" dirty="0" smtClean="0">
              <a:solidFill>
                <a:schemeClr val="tx1"/>
              </a:solidFill>
            </a:rPr>
            <a:t>الطرف المدين</a:t>
          </a:r>
        </a:p>
      </dgm:t>
    </dgm:pt>
    <dgm:pt modelId="{E8E3EBC2-0D4A-4397-AD05-7FF732758D95}" type="parTrans" cxnId="{3ED8C171-042A-4097-9234-0FE9F88F9708}">
      <dgm:prSet/>
      <dgm:spPr/>
      <dgm:t>
        <a:bodyPr/>
        <a:lstStyle/>
        <a:p>
          <a:endParaRPr lang="en-GB"/>
        </a:p>
      </dgm:t>
    </dgm:pt>
    <dgm:pt modelId="{3E52FCDE-D2E5-4EF2-A6AD-BB762DEC1029}" type="sibTrans" cxnId="{3ED8C171-042A-4097-9234-0FE9F88F9708}">
      <dgm:prSet/>
      <dgm:spPr/>
      <dgm:t>
        <a:bodyPr/>
        <a:lstStyle/>
        <a:p>
          <a:endParaRPr lang="en-GB"/>
        </a:p>
      </dgm:t>
    </dgm:pt>
    <dgm:pt modelId="{F8BB68E7-67D5-4EF0-964A-B74D44C26212}">
      <dgm:prSet custT="1"/>
      <dgm:spPr>
        <a:solidFill>
          <a:srgbClr val="FFFF00"/>
        </a:solidFill>
      </dgm:spPr>
      <dgm:t>
        <a:bodyPr/>
        <a:lstStyle/>
        <a:p>
          <a:r>
            <a:rPr lang="ar-SA" sz="2000" b="0" dirty="0" smtClean="0">
              <a:solidFill>
                <a:schemeClr val="tx1"/>
              </a:solidFill>
            </a:rPr>
            <a:t>الأثاث والتجهيزات</a:t>
          </a:r>
        </a:p>
      </dgm:t>
    </dgm:pt>
    <dgm:pt modelId="{D54EAACE-3931-4C8F-BC27-C565DEB4D80D}" type="parTrans" cxnId="{B811CBB7-1EB0-46A3-877A-CFD6944CD4E2}">
      <dgm:prSet/>
      <dgm:spPr/>
      <dgm:t>
        <a:bodyPr/>
        <a:lstStyle/>
        <a:p>
          <a:endParaRPr lang="en-GB"/>
        </a:p>
      </dgm:t>
    </dgm:pt>
    <dgm:pt modelId="{AECE1523-7D3D-4BAE-BD4A-20E7B2300784}" type="sibTrans" cxnId="{B811CBB7-1EB0-46A3-877A-CFD6944CD4E2}">
      <dgm:prSet/>
      <dgm:spPr/>
      <dgm:t>
        <a:bodyPr/>
        <a:lstStyle/>
        <a:p>
          <a:endParaRPr lang="en-GB"/>
        </a:p>
      </dgm:t>
    </dgm:pt>
    <dgm:pt modelId="{FABBA8CB-C880-4B80-9C99-15F124159F3C}">
      <dgm:prSet custT="1"/>
      <dgm:spPr>
        <a:solidFill>
          <a:srgbClr val="FF0000"/>
        </a:solidFill>
      </dgm:spPr>
      <dgm:t>
        <a:bodyPr/>
        <a:lstStyle/>
        <a:p>
          <a:r>
            <a:rPr lang="ar-SA" sz="2000" b="0" dirty="0" smtClean="0">
              <a:solidFill>
                <a:schemeClr val="tx1"/>
              </a:solidFill>
            </a:rPr>
            <a:t>+ أصل</a:t>
          </a:r>
          <a:endParaRPr lang="en-GB" sz="2000" dirty="0"/>
        </a:p>
      </dgm:t>
    </dgm:pt>
    <dgm:pt modelId="{5E51506C-CCD9-4EF5-B16A-3CDC7EECDEC5}" type="parTrans" cxnId="{5D94951C-DB44-4DCB-A8A9-79E20CCD38F2}">
      <dgm:prSet/>
      <dgm:spPr/>
      <dgm:t>
        <a:bodyPr/>
        <a:lstStyle/>
        <a:p>
          <a:endParaRPr lang="en-GB"/>
        </a:p>
      </dgm:t>
    </dgm:pt>
    <dgm:pt modelId="{EE82D059-F4FC-4CAD-B3BA-11BBFFF43377}" type="sibTrans" cxnId="{5D94951C-DB44-4DCB-A8A9-79E20CCD38F2}">
      <dgm:prSet/>
      <dgm:spPr/>
      <dgm:t>
        <a:bodyPr/>
        <a:lstStyle/>
        <a:p>
          <a:endParaRPr lang="en-GB"/>
        </a:p>
      </dgm:t>
    </dgm:pt>
    <dgm:pt modelId="{FACA5C1E-AACB-4ED8-9C50-BFE553CAE440}">
      <dgm:prSet phldrT="[Text]" custT="1"/>
      <dgm:spPr>
        <a:solidFill>
          <a:schemeClr val="bg2">
            <a:lumMod val="90000"/>
          </a:schemeClr>
        </a:solidFill>
      </dgm:spPr>
      <dgm:t>
        <a:bodyPr/>
        <a:lstStyle/>
        <a:p>
          <a:endParaRPr lang="en-GB" sz="2000" dirty="0">
            <a:solidFill>
              <a:schemeClr val="tx1"/>
            </a:solidFill>
          </a:endParaRPr>
        </a:p>
      </dgm:t>
    </dgm:pt>
    <dgm:pt modelId="{9C11A6EE-C4EB-4FEC-8344-7CADF468BAE5}" type="sibTrans" cxnId="{E84F5A4A-AA4F-4930-8059-9CDD1432DC1A}">
      <dgm:prSet/>
      <dgm:spPr/>
      <dgm:t>
        <a:bodyPr/>
        <a:lstStyle/>
        <a:p>
          <a:endParaRPr lang="en-GB"/>
        </a:p>
      </dgm:t>
    </dgm:pt>
    <dgm:pt modelId="{1F76C4BB-51DE-45B8-8394-0A0F020EEC9D}" type="parTrans" cxnId="{E84F5A4A-AA4F-4930-8059-9CDD1432DC1A}">
      <dgm:prSet/>
      <dgm:spPr/>
      <dgm:t>
        <a:bodyPr/>
        <a:lstStyle/>
        <a:p>
          <a:endParaRPr lang="en-GB"/>
        </a:p>
      </dgm:t>
    </dgm:pt>
    <dgm:pt modelId="{EBE6141B-EECB-406F-8CF9-5D7A7DE4EAC5}" type="pres">
      <dgm:prSet presAssocID="{E5D44F09-13C4-448D-9B12-353D09C94712}" presName="hierChild1" presStyleCnt="0">
        <dgm:presLayoutVars>
          <dgm:orgChart val="1"/>
          <dgm:chPref val="1"/>
          <dgm:dir/>
          <dgm:animOne val="branch"/>
          <dgm:animLvl val="lvl"/>
          <dgm:resizeHandles/>
        </dgm:presLayoutVars>
      </dgm:prSet>
      <dgm:spPr/>
      <dgm:t>
        <a:bodyPr/>
        <a:lstStyle/>
        <a:p>
          <a:endParaRPr lang="en-GB"/>
        </a:p>
      </dgm:t>
    </dgm:pt>
    <dgm:pt modelId="{D6CD46A3-2965-41F2-A139-6BFB0EDD3827}" type="pres">
      <dgm:prSet presAssocID="{8AA1D6ED-50C0-4FC4-B942-582428E2E097}" presName="hierRoot1" presStyleCnt="0">
        <dgm:presLayoutVars>
          <dgm:hierBranch val="init"/>
        </dgm:presLayoutVars>
      </dgm:prSet>
      <dgm:spPr/>
    </dgm:pt>
    <dgm:pt modelId="{B5262786-F85C-4D32-ADE7-B7A222368651}" type="pres">
      <dgm:prSet presAssocID="{8AA1D6ED-50C0-4FC4-B942-582428E2E097}" presName="rootComposite1" presStyleCnt="0"/>
      <dgm:spPr/>
    </dgm:pt>
    <dgm:pt modelId="{73E42993-6A8C-4DEC-947A-CE689BCB0C69}" type="pres">
      <dgm:prSet presAssocID="{8AA1D6ED-50C0-4FC4-B942-582428E2E097}" presName="rootText1" presStyleLbl="node0" presStyleIdx="0" presStyleCnt="4" custAng="0" custFlipVert="0" custScaleX="249801" custScaleY="161448" custLinFactX="740" custLinFactNeighborX="100000" custLinFactNeighborY="-1146">
        <dgm:presLayoutVars>
          <dgm:chPref val="3"/>
        </dgm:presLayoutVars>
      </dgm:prSet>
      <dgm:spPr/>
      <dgm:t>
        <a:bodyPr/>
        <a:lstStyle/>
        <a:p>
          <a:endParaRPr lang="en-GB"/>
        </a:p>
      </dgm:t>
    </dgm:pt>
    <dgm:pt modelId="{C2E5BC77-8AAE-442F-A03B-21F9716795C4}" type="pres">
      <dgm:prSet presAssocID="{8AA1D6ED-50C0-4FC4-B942-582428E2E097}" presName="rootConnector1" presStyleLbl="node1" presStyleIdx="0" presStyleCnt="0"/>
      <dgm:spPr/>
      <dgm:t>
        <a:bodyPr/>
        <a:lstStyle/>
        <a:p>
          <a:endParaRPr lang="en-GB"/>
        </a:p>
      </dgm:t>
    </dgm:pt>
    <dgm:pt modelId="{A5A7BC98-A96E-49B9-9D29-74EF91E81B27}" type="pres">
      <dgm:prSet presAssocID="{8AA1D6ED-50C0-4FC4-B942-582428E2E097}" presName="hierChild2" presStyleCnt="0"/>
      <dgm:spPr/>
    </dgm:pt>
    <dgm:pt modelId="{341059F2-4045-43E1-B5F4-43DDB1FC98CF}" type="pres">
      <dgm:prSet presAssocID="{1F76C4BB-51DE-45B8-8394-0A0F020EEC9D}" presName="Name37" presStyleLbl="parChTrans1D2" presStyleIdx="0" presStyleCnt="2"/>
      <dgm:spPr/>
      <dgm:t>
        <a:bodyPr/>
        <a:lstStyle/>
        <a:p>
          <a:endParaRPr lang="en-GB"/>
        </a:p>
      </dgm:t>
    </dgm:pt>
    <dgm:pt modelId="{08F72A3E-4DDB-49C8-A39A-5025CAB4BEC3}" type="pres">
      <dgm:prSet presAssocID="{FACA5C1E-AACB-4ED8-9C50-BFE553CAE440}" presName="hierRoot2" presStyleCnt="0">
        <dgm:presLayoutVars>
          <dgm:hierBranch val="init"/>
        </dgm:presLayoutVars>
      </dgm:prSet>
      <dgm:spPr/>
    </dgm:pt>
    <dgm:pt modelId="{1FB44A53-37DD-44B1-9548-C427AFB0180F}" type="pres">
      <dgm:prSet presAssocID="{FACA5C1E-AACB-4ED8-9C50-BFE553CAE440}" presName="rootComposite" presStyleCnt="0"/>
      <dgm:spPr/>
    </dgm:pt>
    <dgm:pt modelId="{CE62D83F-A450-47AF-B53A-6E8AD00EAA48}" type="pres">
      <dgm:prSet presAssocID="{FACA5C1E-AACB-4ED8-9C50-BFE553CAE440}" presName="rootText" presStyleLbl="node2" presStyleIdx="0" presStyleCnt="2" custScaleX="255794" custScaleY="731247" custLinFactNeighborX="52463" custLinFactNeighborY="-4660">
        <dgm:presLayoutVars>
          <dgm:chPref val="3"/>
        </dgm:presLayoutVars>
      </dgm:prSet>
      <dgm:spPr/>
      <dgm:t>
        <a:bodyPr/>
        <a:lstStyle/>
        <a:p>
          <a:endParaRPr lang="en-GB"/>
        </a:p>
      </dgm:t>
    </dgm:pt>
    <dgm:pt modelId="{ACDE0E0B-418B-425D-BA8D-7F47CF2E6399}" type="pres">
      <dgm:prSet presAssocID="{FACA5C1E-AACB-4ED8-9C50-BFE553CAE440}" presName="rootConnector" presStyleLbl="node2" presStyleIdx="0" presStyleCnt="2"/>
      <dgm:spPr/>
      <dgm:t>
        <a:bodyPr/>
        <a:lstStyle/>
        <a:p>
          <a:endParaRPr lang="en-GB"/>
        </a:p>
      </dgm:t>
    </dgm:pt>
    <dgm:pt modelId="{AEACD3EA-A6D9-4A9E-A9F0-D9ABFE5E873D}" type="pres">
      <dgm:prSet presAssocID="{FACA5C1E-AACB-4ED8-9C50-BFE553CAE440}" presName="hierChild4" presStyleCnt="0"/>
      <dgm:spPr/>
    </dgm:pt>
    <dgm:pt modelId="{F24B981E-3E6E-45BD-A5AE-7194E1B6F41F}" type="pres">
      <dgm:prSet presAssocID="{FACA5C1E-AACB-4ED8-9C50-BFE553CAE440}" presName="hierChild5" presStyleCnt="0"/>
      <dgm:spPr/>
    </dgm:pt>
    <dgm:pt modelId="{4C879745-EA2D-4ECD-A062-78A944E62366}" type="pres">
      <dgm:prSet presAssocID="{94EB7EF2-F8AD-48CC-9095-F662C730554C}" presName="Name37" presStyleLbl="parChTrans1D2" presStyleIdx="1" presStyleCnt="2"/>
      <dgm:spPr/>
      <dgm:t>
        <a:bodyPr/>
        <a:lstStyle/>
        <a:p>
          <a:endParaRPr lang="en-GB"/>
        </a:p>
      </dgm:t>
    </dgm:pt>
    <dgm:pt modelId="{DEA912C8-A03E-45C0-B56C-E4A1D3FB7301}" type="pres">
      <dgm:prSet presAssocID="{3541CC7D-EC17-4945-B19F-4EE040871B8F}" presName="hierRoot2" presStyleCnt="0">
        <dgm:presLayoutVars>
          <dgm:hierBranch val="init"/>
        </dgm:presLayoutVars>
      </dgm:prSet>
      <dgm:spPr/>
    </dgm:pt>
    <dgm:pt modelId="{43A87811-EC26-45A6-85E6-6C26354E794A}" type="pres">
      <dgm:prSet presAssocID="{3541CC7D-EC17-4945-B19F-4EE040871B8F}" presName="rootComposite" presStyleCnt="0"/>
      <dgm:spPr/>
    </dgm:pt>
    <dgm:pt modelId="{549A9472-CEF8-410D-B806-EA471E1E19D3}" type="pres">
      <dgm:prSet presAssocID="{3541CC7D-EC17-4945-B19F-4EE040871B8F}" presName="rootText" presStyleLbl="node2" presStyleIdx="1" presStyleCnt="2" custScaleX="281397" custScaleY="720519" custLinFactX="59369" custLinFactNeighborX="100000" custLinFactNeighborY="-4660">
        <dgm:presLayoutVars>
          <dgm:chPref val="3"/>
        </dgm:presLayoutVars>
      </dgm:prSet>
      <dgm:spPr/>
      <dgm:t>
        <a:bodyPr/>
        <a:lstStyle/>
        <a:p>
          <a:endParaRPr lang="en-GB"/>
        </a:p>
      </dgm:t>
    </dgm:pt>
    <dgm:pt modelId="{F5D8F0AC-AB89-41B2-A025-8D8ADA98CA02}" type="pres">
      <dgm:prSet presAssocID="{3541CC7D-EC17-4945-B19F-4EE040871B8F}" presName="rootConnector" presStyleLbl="node2" presStyleIdx="1" presStyleCnt="2"/>
      <dgm:spPr/>
      <dgm:t>
        <a:bodyPr/>
        <a:lstStyle/>
        <a:p>
          <a:endParaRPr lang="en-GB"/>
        </a:p>
      </dgm:t>
    </dgm:pt>
    <dgm:pt modelId="{7A9ACF45-A754-4769-8510-5B416CFBDBFE}" type="pres">
      <dgm:prSet presAssocID="{3541CC7D-EC17-4945-B19F-4EE040871B8F}" presName="hierChild4" presStyleCnt="0"/>
      <dgm:spPr/>
    </dgm:pt>
    <dgm:pt modelId="{B440DB50-09C2-45A9-8238-17B1D0DE101C}" type="pres">
      <dgm:prSet presAssocID="{3541CC7D-EC17-4945-B19F-4EE040871B8F}" presName="hierChild5" presStyleCnt="0"/>
      <dgm:spPr/>
    </dgm:pt>
    <dgm:pt modelId="{B60C4072-3D3D-4D49-A6FD-3D04A1CBE534}" type="pres">
      <dgm:prSet presAssocID="{8AA1D6ED-50C0-4FC4-B942-582428E2E097}" presName="hierChild3" presStyleCnt="0"/>
      <dgm:spPr/>
    </dgm:pt>
    <dgm:pt modelId="{1D55C01F-5D6A-4E41-A454-2A4105AB6AD0}" type="pres">
      <dgm:prSet presAssocID="{AE940463-1762-46BA-9F37-80B884A326D3}" presName="hierRoot1" presStyleCnt="0">
        <dgm:presLayoutVars>
          <dgm:hierBranch val="init"/>
        </dgm:presLayoutVars>
      </dgm:prSet>
      <dgm:spPr/>
    </dgm:pt>
    <dgm:pt modelId="{0438654E-5A42-4A8D-A941-5AA65E22C1BF}" type="pres">
      <dgm:prSet presAssocID="{AE940463-1762-46BA-9F37-80B884A326D3}" presName="rootComposite1" presStyleCnt="0"/>
      <dgm:spPr/>
    </dgm:pt>
    <dgm:pt modelId="{B7D34493-6F8F-4824-BE1E-8819F66CD3D2}" type="pres">
      <dgm:prSet presAssocID="{AE940463-1762-46BA-9F37-80B884A326D3}" presName="rootText1" presStyleLbl="node0" presStyleIdx="1" presStyleCnt="4" custScaleX="131757" custScaleY="115906" custLinFactX="5844" custLinFactY="97941" custLinFactNeighborX="100000" custLinFactNeighborY="100000">
        <dgm:presLayoutVars>
          <dgm:chPref val="3"/>
        </dgm:presLayoutVars>
      </dgm:prSet>
      <dgm:spPr/>
      <dgm:t>
        <a:bodyPr/>
        <a:lstStyle/>
        <a:p>
          <a:endParaRPr lang="en-GB"/>
        </a:p>
      </dgm:t>
    </dgm:pt>
    <dgm:pt modelId="{96D30ADD-041A-4CB7-A306-6B814C8B900A}" type="pres">
      <dgm:prSet presAssocID="{AE940463-1762-46BA-9F37-80B884A326D3}" presName="rootConnector1" presStyleLbl="node1" presStyleIdx="0" presStyleCnt="0"/>
      <dgm:spPr/>
      <dgm:t>
        <a:bodyPr/>
        <a:lstStyle/>
        <a:p>
          <a:endParaRPr lang="en-GB"/>
        </a:p>
      </dgm:t>
    </dgm:pt>
    <dgm:pt modelId="{E94FEEA3-7284-47A1-8D93-9ED8D21A230B}" type="pres">
      <dgm:prSet presAssocID="{AE940463-1762-46BA-9F37-80B884A326D3}" presName="hierChild2" presStyleCnt="0"/>
      <dgm:spPr/>
    </dgm:pt>
    <dgm:pt modelId="{F277A117-0B8D-4762-AA4E-AD1BA6CF027A}" type="pres">
      <dgm:prSet presAssocID="{AE940463-1762-46BA-9F37-80B884A326D3}" presName="hierChild3" presStyleCnt="0"/>
      <dgm:spPr/>
    </dgm:pt>
    <dgm:pt modelId="{811FAA97-1CE2-4505-BA2A-829573923AE3}" type="pres">
      <dgm:prSet presAssocID="{F8BB68E7-67D5-4EF0-964A-B74D44C26212}" presName="hierRoot1" presStyleCnt="0">
        <dgm:presLayoutVars>
          <dgm:hierBranch val="init"/>
        </dgm:presLayoutVars>
      </dgm:prSet>
      <dgm:spPr/>
    </dgm:pt>
    <dgm:pt modelId="{EC2077EF-B39E-4B2F-915D-08ADC7A669CC}" type="pres">
      <dgm:prSet presAssocID="{F8BB68E7-67D5-4EF0-964A-B74D44C26212}" presName="rootComposite1" presStyleCnt="0"/>
      <dgm:spPr/>
    </dgm:pt>
    <dgm:pt modelId="{1F82D96D-C0BC-4BC4-BCC9-0424AD16FAA8}" type="pres">
      <dgm:prSet presAssocID="{F8BB68E7-67D5-4EF0-964A-B74D44C26212}" presName="rootText1" presStyleLbl="node0" presStyleIdx="2" presStyleCnt="4" custScaleX="116350" custLinFactY="200000" custLinFactNeighborX="-42059" custLinFactNeighborY="201681">
        <dgm:presLayoutVars>
          <dgm:chPref val="3"/>
        </dgm:presLayoutVars>
      </dgm:prSet>
      <dgm:spPr/>
      <dgm:t>
        <a:bodyPr/>
        <a:lstStyle/>
        <a:p>
          <a:endParaRPr lang="en-GB"/>
        </a:p>
      </dgm:t>
    </dgm:pt>
    <dgm:pt modelId="{09C607AC-EB87-4453-A930-D322B419921C}" type="pres">
      <dgm:prSet presAssocID="{F8BB68E7-67D5-4EF0-964A-B74D44C26212}" presName="rootConnector1" presStyleLbl="node1" presStyleIdx="0" presStyleCnt="0"/>
      <dgm:spPr/>
      <dgm:t>
        <a:bodyPr/>
        <a:lstStyle/>
        <a:p>
          <a:endParaRPr lang="en-GB"/>
        </a:p>
      </dgm:t>
    </dgm:pt>
    <dgm:pt modelId="{D5F8945A-6E61-4762-B38D-511832D20AF2}" type="pres">
      <dgm:prSet presAssocID="{F8BB68E7-67D5-4EF0-964A-B74D44C26212}" presName="hierChild2" presStyleCnt="0"/>
      <dgm:spPr/>
    </dgm:pt>
    <dgm:pt modelId="{29A588A0-C6EA-4381-B41D-9EABB02B44EE}" type="pres">
      <dgm:prSet presAssocID="{F8BB68E7-67D5-4EF0-964A-B74D44C26212}" presName="hierChild3" presStyleCnt="0"/>
      <dgm:spPr/>
    </dgm:pt>
    <dgm:pt modelId="{D6044025-6C22-4CF2-AB60-5BA680EB2EA5}" type="pres">
      <dgm:prSet presAssocID="{FABBA8CB-C880-4B80-9C99-15F124159F3C}" presName="hierRoot1" presStyleCnt="0">
        <dgm:presLayoutVars>
          <dgm:hierBranch val="init"/>
        </dgm:presLayoutVars>
      </dgm:prSet>
      <dgm:spPr/>
    </dgm:pt>
    <dgm:pt modelId="{76918B7A-7D0E-41BB-989D-A8D4695E186D}" type="pres">
      <dgm:prSet presAssocID="{FABBA8CB-C880-4B80-9C99-15F124159F3C}" presName="rootComposite1" presStyleCnt="0"/>
      <dgm:spPr/>
    </dgm:pt>
    <dgm:pt modelId="{E54FF379-4557-4EEE-8526-4B25F930CC4E}" type="pres">
      <dgm:prSet presAssocID="{FABBA8CB-C880-4B80-9C99-15F124159F3C}" presName="rootText1" presStyleLbl="node0" presStyleIdx="3" presStyleCnt="4" custScaleX="96453" custScaleY="87986" custLinFactX="-70990" custLinFactY="300000" custLinFactNeighborX="-100000" custLinFactNeighborY="307631">
        <dgm:presLayoutVars>
          <dgm:chPref val="3"/>
        </dgm:presLayoutVars>
      </dgm:prSet>
      <dgm:spPr/>
      <dgm:t>
        <a:bodyPr/>
        <a:lstStyle/>
        <a:p>
          <a:endParaRPr lang="en-GB"/>
        </a:p>
      </dgm:t>
    </dgm:pt>
    <dgm:pt modelId="{C3DC6345-880D-4DB3-A4A2-01702C50AB37}" type="pres">
      <dgm:prSet presAssocID="{FABBA8CB-C880-4B80-9C99-15F124159F3C}" presName="rootConnector1" presStyleLbl="node1" presStyleIdx="0" presStyleCnt="0"/>
      <dgm:spPr/>
      <dgm:t>
        <a:bodyPr/>
        <a:lstStyle/>
        <a:p>
          <a:endParaRPr lang="en-GB"/>
        </a:p>
      </dgm:t>
    </dgm:pt>
    <dgm:pt modelId="{C6FB7BC1-E129-4E9E-BA5E-1ED59AC1FD44}" type="pres">
      <dgm:prSet presAssocID="{FABBA8CB-C880-4B80-9C99-15F124159F3C}" presName="hierChild2" presStyleCnt="0"/>
      <dgm:spPr/>
    </dgm:pt>
    <dgm:pt modelId="{7B954BBC-04E7-4314-B39C-02780DDF1E69}" type="pres">
      <dgm:prSet presAssocID="{FABBA8CB-C880-4B80-9C99-15F124159F3C}" presName="hierChild3" presStyleCnt="0"/>
      <dgm:spPr/>
    </dgm:pt>
  </dgm:ptLst>
  <dgm:cxnLst>
    <dgm:cxn modelId="{9BD51271-B193-426E-A00C-C2C6DE6B2593}" type="presOf" srcId="{3541CC7D-EC17-4945-B19F-4EE040871B8F}" destId="{F5D8F0AC-AB89-41B2-A025-8D8ADA98CA02}" srcOrd="1" destOrd="0" presId="urn:microsoft.com/office/officeart/2005/8/layout/orgChart1"/>
    <dgm:cxn modelId="{B3D6814F-3A65-48E9-B032-EE21AB1E040A}" type="presOf" srcId="{FACA5C1E-AACB-4ED8-9C50-BFE553CAE440}" destId="{CE62D83F-A450-47AF-B53A-6E8AD00EAA48}" srcOrd="0" destOrd="0" presId="urn:microsoft.com/office/officeart/2005/8/layout/orgChart1"/>
    <dgm:cxn modelId="{BCB35881-B1A0-405E-B8C4-1AC396EFB44A}" type="presOf" srcId="{AE940463-1762-46BA-9F37-80B884A326D3}" destId="{96D30ADD-041A-4CB7-A306-6B814C8B900A}" srcOrd="1" destOrd="0" presId="urn:microsoft.com/office/officeart/2005/8/layout/orgChart1"/>
    <dgm:cxn modelId="{34F50BD0-A835-4FC8-8E55-42BB38718EE0}" srcId="{E5D44F09-13C4-448D-9B12-353D09C94712}" destId="{8AA1D6ED-50C0-4FC4-B942-582428E2E097}" srcOrd="0" destOrd="0" parTransId="{05190E6A-D2BC-4C59-B41B-6BA7A48626DE}" sibTransId="{D51DE234-53D0-4823-8172-F218996116CF}"/>
    <dgm:cxn modelId="{3D4ABA82-B677-469A-A0CF-995E8F1D9754}" type="presOf" srcId="{94EB7EF2-F8AD-48CC-9095-F662C730554C}" destId="{4C879745-EA2D-4ECD-A062-78A944E62366}" srcOrd="0" destOrd="0" presId="urn:microsoft.com/office/officeart/2005/8/layout/orgChart1"/>
    <dgm:cxn modelId="{48BB8FF5-0259-4C8F-BC0E-9AB3E1C313FB}" type="presOf" srcId="{F8BB68E7-67D5-4EF0-964A-B74D44C26212}" destId="{09C607AC-EB87-4453-A930-D322B419921C}" srcOrd="1" destOrd="0" presId="urn:microsoft.com/office/officeart/2005/8/layout/orgChart1"/>
    <dgm:cxn modelId="{FD482A29-5802-455E-9293-6D0F6DFA494A}" type="presOf" srcId="{1F76C4BB-51DE-45B8-8394-0A0F020EEC9D}" destId="{341059F2-4045-43E1-B5F4-43DDB1FC98CF}" srcOrd="0" destOrd="0" presId="urn:microsoft.com/office/officeart/2005/8/layout/orgChart1"/>
    <dgm:cxn modelId="{3B51C073-04E1-4992-997A-092CB81CA882}" type="presOf" srcId="{FABBA8CB-C880-4B80-9C99-15F124159F3C}" destId="{C3DC6345-880D-4DB3-A4A2-01702C50AB37}" srcOrd="1" destOrd="0" presId="urn:microsoft.com/office/officeart/2005/8/layout/orgChart1"/>
    <dgm:cxn modelId="{1E330E72-BA1E-4B59-8182-95F78541C393}" srcId="{8AA1D6ED-50C0-4FC4-B942-582428E2E097}" destId="{3541CC7D-EC17-4945-B19F-4EE040871B8F}" srcOrd="1" destOrd="0" parTransId="{94EB7EF2-F8AD-48CC-9095-F662C730554C}" sibTransId="{A2151CE8-62D9-4A53-A150-A554C3900697}"/>
    <dgm:cxn modelId="{B811CBB7-1EB0-46A3-877A-CFD6944CD4E2}" srcId="{E5D44F09-13C4-448D-9B12-353D09C94712}" destId="{F8BB68E7-67D5-4EF0-964A-B74D44C26212}" srcOrd="2" destOrd="0" parTransId="{D54EAACE-3931-4C8F-BC27-C565DEB4D80D}" sibTransId="{AECE1523-7D3D-4BAE-BD4A-20E7B2300784}"/>
    <dgm:cxn modelId="{C76F6171-4AFC-424D-92D6-30FE53AA3525}" type="presOf" srcId="{E5D44F09-13C4-448D-9B12-353D09C94712}" destId="{EBE6141B-EECB-406F-8CF9-5D7A7DE4EAC5}" srcOrd="0" destOrd="0" presId="urn:microsoft.com/office/officeart/2005/8/layout/orgChart1"/>
    <dgm:cxn modelId="{F94C812D-1B83-4B41-896D-809C05797835}" type="presOf" srcId="{3541CC7D-EC17-4945-B19F-4EE040871B8F}" destId="{549A9472-CEF8-410D-B806-EA471E1E19D3}" srcOrd="0" destOrd="0" presId="urn:microsoft.com/office/officeart/2005/8/layout/orgChart1"/>
    <dgm:cxn modelId="{3ED8C171-042A-4097-9234-0FE9F88F9708}" srcId="{E5D44F09-13C4-448D-9B12-353D09C94712}" destId="{AE940463-1762-46BA-9F37-80B884A326D3}" srcOrd="1" destOrd="0" parTransId="{E8E3EBC2-0D4A-4397-AD05-7FF732758D95}" sibTransId="{3E52FCDE-D2E5-4EF2-A6AD-BB762DEC1029}"/>
    <dgm:cxn modelId="{5D94951C-DB44-4DCB-A8A9-79E20CCD38F2}" srcId="{E5D44F09-13C4-448D-9B12-353D09C94712}" destId="{FABBA8CB-C880-4B80-9C99-15F124159F3C}" srcOrd="3" destOrd="0" parTransId="{5E51506C-CCD9-4EF5-B16A-3CDC7EECDEC5}" sibTransId="{EE82D059-F4FC-4CAD-B3BA-11BBFFF43377}"/>
    <dgm:cxn modelId="{C8727602-0241-4FA7-8F49-51A345CF320B}" type="presOf" srcId="{F8BB68E7-67D5-4EF0-964A-B74D44C26212}" destId="{1F82D96D-C0BC-4BC4-BCC9-0424AD16FAA8}" srcOrd="0" destOrd="0" presId="urn:microsoft.com/office/officeart/2005/8/layout/orgChart1"/>
    <dgm:cxn modelId="{14BF3746-304F-4391-9BF0-DC95992523D3}" type="presOf" srcId="{FACA5C1E-AACB-4ED8-9C50-BFE553CAE440}" destId="{ACDE0E0B-418B-425D-BA8D-7F47CF2E6399}" srcOrd="1" destOrd="0" presId="urn:microsoft.com/office/officeart/2005/8/layout/orgChart1"/>
    <dgm:cxn modelId="{EC62926C-F809-44C6-93C0-070C7C88CDA9}" type="presOf" srcId="{AE940463-1762-46BA-9F37-80B884A326D3}" destId="{B7D34493-6F8F-4824-BE1E-8819F66CD3D2}" srcOrd="0" destOrd="0" presId="urn:microsoft.com/office/officeart/2005/8/layout/orgChart1"/>
    <dgm:cxn modelId="{3C1090E4-B3D8-48AA-87C2-A58F8CD593E4}" type="presOf" srcId="{8AA1D6ED-50C0-4FC4-B942-582428E2E097}" destId="{C2E5BC77-8AAE-442F-A03B-21F9716795C4}" srcOrd="1" destOrd="0" presId="urn:microsoft.com/office/officeart/2005/8/layout/orgChart1"/>
    <dgm:cxn modelId="{853D0825-BDD4-49E0-A663-A1A3604CBC2D}" type="presOf" srcId="{FABBA8CB-C880-4B80-9C99-15F124159F3C}" destId="{E54FF379-4557-4EEE-8526-4B25F930CC4E}" srcOrd="0" destOrd="0" presId="urn:microsoft.com/office/officeart/2005/8/layout/orgChart1"/>
    <dgm:cxn modelId="{B8A2F3B2-5B01-4241-9BB0-3CC297D9BB8D}" type="presOf" srcId="{8AA1D6ED-50C0-4FC4-B942-582428E2E097}" destId="{73E42993-6A8C-4DEC-947A-CE689BCB0C69}" srcOrd="0" destOrd="0" presId="urn:microsoft.com/office/officeart/2005/8/layout/orgChart1"/>
    <dgm:cxn modelId="{E84F5A4A-AA4F-4930-8059-9CDD1432DC1A}" srcId="{8AA1D6ED-50C0-4FC4-B942-582428E2E097}" destId="{FACA5C1E-AACB-4ED8-9C50-BFE553CAE440}" srcOrd="0" destOrd="0" parTransId="{1F76C4BB-51DE-45B8-8394-0A0F020EEC9D}" sibTransId="{9C11A6EE-C4EB-4FEC-8344-7CADF468BAE5}"/>
    <dgm:cxn modelId="{B72CDC73-9130-45A2-B45C-AF69CE4AEEB3}" type="presParOf" srcId="{EBE6141B-EECB-406F-8CF9-5D7A7DE4EAC5}" destId="{D6CD46A3-2965-41F2-A139-6BFB0EDD3827}" srcOrd="0" destOrd="0" presId="urn:microsoft.com/office/officeart/2005/8/layout/orgChart1"/>
    <dgm:cxn modelId="{0CD27304-EA31-4B4D-900B-D536D37E1A8E}" type="presParOf" srcId="{D6CD46A3-2965-41F2-A139-6BFB0EDD3827}" destId="{B5262786-F85C-4D32-ADE7-B7A222368651}" srcOrd="0" destOrd="0" presId="urn:microsoft.com/office/officeart/2005/8/layout/orgChart1"/>
    <dgm:cxn modelId="{C93E58D4-7459-4CF4-9544-470F87965457}" type="presParOf" srcId="{B5262786-F85C-4D32-ADE7-B7A222368651}" destId="{73E42993-6A8C-4DEC-947A-CE689BCB0C69}" srcOrd="0" destOrd="0" presId="urn:microsoft.com/office/officeart/2005/8/layout/orgChart1"/>
    <dgm:cxn modelId="{75F98F2A-08DC-4AE5-93B9-1DA292CB74C7}" type="presParOf" srcId="{B5262786-F85C-4D32-ADE7-B7A222368651}" destId="{C2E5BC77-8AAE-442F-A03B-21F9716795C4}" srcOrd="1" destOrd="0" presId="urn:microsoft.com/office/officeart/2005/8/layout/orgChart1"/>
    <dgm:cxn modelId="{A50DB9B2-6E2F-4663-A3B4-0B7A6633A533}" type="presParOf" srcId="{D6CD46A3-2965-41F2-A139-6BFB0EDD3827}" destId="{A5A7BC98-A96E-49B9-9D29-74EF91E81B27}" srcOrd="1" destOrd="0" presId="urn:microsoft.com/office/officeart/2005/8/layout/orgChart1"/>
    <dgm:cxn modelId="{32923020-4B6C-4D26-8896-BA1FC5A475A3}" type="presParOf" srcId="{A5A7BC98-A96E-49B9-9D29-74EF91E81B27}" destId="{341059F2-4045-43E1-B5F4-43DDB1FC98CF}" srcOrd="0" destOrd="0" presId="urn:microsoft.com/office/officeart/2005/8/layout/orgChart1"/>
    <dgm:cxn modelId="{820680BB-C908-43A3-97C4-8DBD4159E9FE}" type="presParOf" srcId="{A5A7BC98-A96E-49B9-9D29-74EF91E81B27}" destId="{08F72A3E-4DDB-49C8-A39A-5025CAB4BEC3}" srcOrd="1" destOrd="0" presId="urn:microsoft.com/office/officeart/2005/8/layout/orgChart1"/>
    <dgm:cxn modelId="{74FE7C95-6AE9-4BDF-839F-BC34221ACB7D}" type="presParOf" srcId="{08F72A3E-4DDB-49C8-A39A-5025CAB4BEC3}" destId="{1FB44A53-37DD-44B1-9548-C427AFB0180F}" srcOrd="0" destOrd="0" presId="urn:microsoft.com/office/officeart/2005/8/layout/orgChart1"/>
    <dgm:cxn modelId="{EF5C4CDE-9C4E-426D-9BB6-B99003B60FC3}" type="presParOf" srcId="{1FB44A53-37DD-44B1-9548-C427AFB0180F}" destId="{CE62D83F-A450-47AF-B53A-6E8AD00EAA48}" srcOrd="0" destOrd="0" presId="urn:microsoft.com/office/officeart/2005/8/layout/orgChart1"/>
    <dgm:cxn modelId="{A1795D27-3A44-4A24-AC11-58B5259078F5}" type="presParOf" srcId="{1FB44A53-37DD-44B1-9548-C427AFB0180F}" destId="{ACDE0E0B-418B-425D-BA8D-7F47CF2E6399}" srcOrd="1" destOrd="0" presId="urn:microsoft.com/office/officeart/2005/8/layout/orgChart1"/>
    <dgm:cxn modelId="{31D48F1F-616C-41DD-9284-1B1FBE1991D7}" type="presParOf" srcId="{08F72A3E-4DDB-49C8-A39A-5025CAB4BEC3}" destId="{AEACD3EA-A6D9-4A9E-A9F0-D9ABFE5E873D}" srcOrd="1" destOrd="0" presId="urn:microsoft.com/office/officeart/2005/8/layout/orgChart1"/>
    <dgm:cxn modelId="{328FDE0F-02DD-4D32-A6FF-7056D6B8FC99}" type="presParOf" srcId="{08F72A3E-4DDB-49C8-A39A-5025CAB4BEC3}" destId="{F24B981E-3E6E-45BD-A5AE-7194E1B6F41F}" srcOrd="2" destOrd="0" presId="urn:microsoft.com/office/officeart/2005/8/layout/orgChart1"/>
    <dgm:cxn modelId="{B37B79E4-3E67-4AFE-A33D-C89085D860CB}" type="presParOf" srcId="{A5A7BC98-A96E-49B9-9D29-74EF91E81B27}" destId="{4C879745-EA2D-4ECD-A062-78A944E62366}" srcOrd="2" destOrd="0" presId="urn:microsoft.com/office/officeart/2005/8/layout/orgChart1"/>
    <dgm:cxn modelId="{8E79E889-53F3-44AD-98BB-9294F2A43E1B}" type="presParOf" srcId="{A5A7BC98-A96E-49B9-9D29-74EF91E81B27}" destId="{DEA912C8-A03E-45C0-B56C-E4A1D3FB7301}" srcOrd="3" destOrd="0" presId="urn:microsoft.com/office/officeart/2005/8/layout/orgChart1"/>
    <dgm:cxn modelId="{D7B04F21-4342-4179-9F81-1CBA1506BAB7}" type="presParOf" srcId="{DEA912C8-A03E-45C0-B56C-E4A1D3FB7301}" destId="{43A87811-EC26-45A6-85E6-6C26354E794A}" srcOrd="0" destOrd="0" presId="urn:microsoft.com/office/officeart/2005/8/layout/orgChart1"/>
    <dgm:cxn modelId="{219D1D95-5D02-4468-A827-2D411CB0742E}" type="presParOf" srcId="{43A87811-EC26-45A6-85E6-6C26354E794A}" destId="{549A9472-CEF8-410D-B806-EA471E1E19D3}" srcOrd="0" destOrd="0" presId="urn:microsoft.com/office/officeart/2005/8/layout/orgChart1"/>
    <dgm:cxn modelId="{FFC90F0C-51F2-40A5-8556-1B06B64DD7F5}" type="presParOf" srcId="{43A87811-EC26-45A6-85E6-6C26354E794A}" destId="{F5D8F0AC-AB89-41B2-A025-8D8ADA98CA02}" srcOrd="1" destOrd="0" presId="urn:microsoft.com/office/officeart/2005/8/layout/orgChart1"/>
    <dgm:cxn modelId="{DED7530F-96C8-43B7-B1D3-5AEAD0B90ABC}" type="presParOf" srcId="{DEA912C8-A03E-45C0-B56C-E4A1D3FB7301}" destId="{7A9ACF45-A754-4769-8510-5B416CFBDBFE}" srcOrd="1" destOrd="0" presId="urn:microsoft.com/office/officeart/2005/8/layout/orgChart1"/>
    <dgm:cxn modelId="{BCA64919-B354-43D6-B475-9C5FC45EEB2C}" type="presParOf" srcId="{DEA912C8-A03E-45C0-B56C-E4A1D3FB7301}" destId="{B440DB50-09C2-45A9-8238-17B1D0DE101C}" srcOrd="2" destOrd="0" presId="urn:microsoft.com/office/officeart/2005/8/layout/orgChart1"/>
    <dgm:cxn modelId="{7D33AD88-57FB-49A8-AF50-AB335274A422}" type="presParOf" srcId="{D6CD46A3-2965-41F2-A139-6BFB0EDD3827}" destId="{B60C4072-3D3D-4D49-A6FD-3D04A1CBE534}" srcOrd="2" destOrd="0" presId="urn:microsoft.com/office/officeart/2005/8/layout/orgChart1"/>
    <dgm:cxn modelId="{119B0B71-AD89-4130-8570-EE7CD554EE2A}" type="presParOf" srcId="{EBE6141B-EECB-406F-8CF9-5D7A7DE4EAC5}" destId="{1D55C01F-5D6A-4E41-A454-2A4105AB6AD0}" srcOrd="1" destOrd="0" presId="urn:microsoft.com/office/officeart/2005/8/layout/orgChart1"/>
    <dgm:cxn modelId="{8C10DA5C-E0DB-48E6-8B06-828080D87825}" type="presParOf" srcId="{1D55C01F-5D6A-4E41-A454-2A4105AB6AD0}" destId="{0438654E-5A42-4A8D-A941-5AA65E22C1BF}" srcOrd="0" destOrd="0" presId="urn:microsoft.com/office/officeart/2005/8/layout/orgChart1"/>
    <dgm:cxn modelId="{65B4E166-58E9-429F-B5E0-3B9C99C09AED}" type="presParOf" srcId="{0438654E-5A42-4A8D-A941-5AA65E22C1BF}" destId="{B7D34493-6F8F-4824-BE1E-8819F66CD3D2}" srcOrd="0" destOrd="0" presId="urn:microsoft.com/office/officeart/2005/8/layout/orgChart1"/>
    <dgm:cxn modelId="{896B979C-14C5-42CE-8F66-35B72422F5FF}" type="presParOf" srcId="{0438654E-5A42-4A8D-A941-5AA65E22C1BF}" destId="{96D30ADD-041A-4CB7-A306-6B814C8B900A}" srcOrd="1" destOrd="0" presId="urn:microsoft.com/office/officeart/2005/8/layout/orgChart1"/>
    <dgm:cxn modelId="{02643FC7-B473-4A4F-9312-E6E35FF0CDAB}" type="presParOf" srcId="{1D55C01F-5D6A-4E41-A454-2A4105AB6AD0}" destId="{E94FEEA3-7284-47A1-8D93-9ED8D21A230B}" srcOrd="1" destOrd="0" presId="urn:microsoft.com/office/officeart/2005/8/layout/orgChart1"/>
    <dgm:cxn modelId="{049C36CE-D051-4FB8-A071-1B1EC5F91D0F}" type="presParOf" srcId="{1D55C01F-5D6A-4E41-A454-2A4105AB6AD0}" destId="{F277A117-0B8D-4762-AA4E-AD1BA6CF027A}" srcOrd="2" destOrd="0" presId="urn:microsoft.com/office/officeart/2005/8/layout/orgChart1"/>
    <dgm:cxn modelId="{5F4412D3-1BB5-4D70-9E04-A15EFE7F4C4E}" type="presParOf" srcId="{EBE6141B-EECB-406F-8CF9-5D7A7DE4EAC5}" destId="{811FAA97-1CE2-4505-BA2A-829573923AE3}" srcOrd="2" destOrd="0" presId="urn:microsoft.com/office/officeart/2005/8/layout/orgChart1"/>
    <dgm:cxn modelId="{3B690A35-B5C5-45E9-8F3A-D74345630F9B}" type="presParOf" srcId="{811FAA97-1CE2-4505-BA2A-829573923AE3}" destId="{EC2077EF-B39E-4B2F-915D-08ADC7A669CC}" srcOrd="0" destOrd="0" presId="urn:microsoft.com/office/officeart/2005/8/layout/orgChart1"/>
    <dgm:cxn modelId="{2B302B5A-FBAD-47E1-81D5-6128FC627915}" type="presParOf" srcId="{EC2077EF-B39E-4B2F-915D-08ADC7A669CC}" destId="{1F82D96D-C0BC-4BC4-BCC9-0424AD16FAA8}" srcOrd="0" destOrd="0" presId="urn:microsoft.com/office/officeart/2005/8/layout/orgChart1"/>
    <dgm:cxn modelId="{68E7402F-7A1F-45BB-ACAA-4CB24B378799}" type="presParOf" srcId="{EC2077EF-B39E-4B2F-915D-08ADC7A669CC}" destId="{09C607AC-EB87-4453-A930-D322B419921C}" srcOrd="1" destOrd="0" presId="urn:microsoft.com/office/officeart/2005/8/layout/orgChart1"/>
    <dgm:cxn modelId="{A0385D2E-A50B-46BD-A92D-251077792458}" type="presParOf" srcId="{811FAA97-1CE2-4505-BA2A-829573923AE3}" destId="{D5F8945A-6E61-4762-B38D-511832D20AF2}" srcOrd="1" destOrd="0" presId="urn:microsoft.com/office/officeart/2005/8/layout/orgChart1"/>
    <dgm:cxn modelId="{9B41BC5E-1F0B-431A-9622-D1A011F8C73B}" type="presParOf" srcId="{811FAA97-1CE2-4505-BA2A-829573923AE3}" destId="{29A588A0-C6EA-4381-B41D-9EABB02B44EE}" srcOrd="2" destOrd="0" presId="urn:microsoft.com/office/officeart/2005/8/layout/orgChart1"/>
    <dgm:cxn modelId="{ECF0E081-0BC3-499C-9BF7-6F676BCA9344}" type="presParOf" srcId="{EBE6141B-EECB-406F-8CF9-5D7A7DE4EAC5}" destId="{D6044025-6C22-4CF2-AB60-5BA680EB2EA5}" srcOrd="3" destOrd="0" presId="urn:microsoft.com/office/officeart/2005/8/layout/orgChart1"/>
    <dgm:cxn modelId="{D90D63FD-F62E-4D5E-8FF1-5C5178602EEB}" type="presParOf" srcId="{D6044025-6C22-4CF2-AB60-5BA680EB2EA5}" destId="{76918B7A-7D0E-41BB-989D-A8D4695E186D}" srcOrd="0" destOrd="0" presId="urn:microsoft.com/office/officeart/2005/8/layout/orgChart1"/>
    <dgm:cxn modelId="{B5AFC430-4AB4-468A-A01B-2B14994FDFA7}" type="presParOf" srcId="{76918B7A-7D0E-41BB-989D-A8D4695E186D}" destId="{E54FF379-4557-4EEE-8526-4B25F930CC4E}" srcOrd="0" destOrd="0" presId="urn:microsoft.com/office/officeart/2005/8/layout/orgChart1"/>
    <dgm:cxn modelId="{88629AD2-C817-49A3-BB64-D4000E630376}" type="presParOf" srcId="{76918B7A-7D0E-41BB-989D-A8D4695E186D}" destId="{C3DC6345-880D-4DB3-A4A2-01702C50AB37}" srcOrd="1" destOrd="0" presId="urn:microsoft.com/office/officeart/2005/8/layout/orgChart1"/>
    <dgm:cxn modelId="{B94C4939-EEBB-4122-B442-DBF7FA2BAC95}" type="presParOf" srcId="{D6044025-6C22-4CF2-AB60-5BA680EB2EA5}" destId="{C6FB7BC1-E129-4E9E-BA5E-1ED59AC1FD44}" srcOrd="1" destOrd="0" presId="urn:microsoft.com/office/officeart/2005/8/layout/orgChart1"/>
    <dgm:cxn modelId="{826A86CD-F224-44EA-B7AB-F00F4D0B5DD8}" type="presParOf" srcId="{D6044025-6C22-4CF2-AB60-5BA680EB2EA5}" destId="{7B954BBC-04E7-4314-B39C-02780DDF1E69}" srcOrd="2" destOrd="0" presId="urn:microsoft.com/office/officeart/2005/8/layout/orgChart1"/>
  </dgm:cxnLst>
  <dgm:bg>
    <a:no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E5D44F09-13C4-448D-9B12-353D09C94712}"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8AA1D6ED-50C0-4FC4-B942-582428E2E097}">
      <dgm:prSet phldrT="[Text]" custT="1"/>
      <dgm:spPr>
        <a:solidFill>
          <a:srgbClr val="00B050"/>
        </a:solidFill>
      </dgm:spPr>
      <dgm:t>
        <a:bodyPr/>
        <a:lstStyle/>
        <a:p>
          <a:r>
            <a:rPr lang="ar-SA" sz="2400" b="1" dirty="0" smtClean="0"/>
            <a:t>أطراف العملية</a:t>
          </a:r>
          <a:endParaRPr lang="en-GB" sz="2400" b="1" dirty="0"/>
        </a:p>
      </dgm:t>
    </dgm:pt>
    <dgm:pt modelId="{05190E6A-D2BC-4C59-B41B-6BA7A48626DE}" type="parTrans" cxnId="{34F50BD0-A835-4FC8-8E55-42BB38718EE0}">
      <dgm:prSet/>
      <dgm:spPr/>
      <dgm:t>
        <a:bodyPr/>
        <a:lstStyle/>
        <a:p>
          <a:endParaRPr lang="en-GB"/>
        </a:p>
      </dgm:t>
    </dgm:pt>
    <dgm:pt modelId="{D51DE234-53D0-4823-8172-F218996116CF}" type="sibTrans" cxnId="{34F50BD0-A835-4FC8-8E55-42BB38718EE0}">
      <dgm:prSet/>
      <dgm:spPr/>
      <dgm:t>
        <a:bodyPr/>
        <a:lstStyle/>
        <a:p>
          <a:endParaRPr lang="en-GB"/>
        </a:p>
      </dgm:t>
    </dgm:pt>
    <dgm:pt modelId="{3541CC7D-EC17-4945-B19F-4EE040871B8F}">
      <dgm:prSet phldrT="[Text]" custT="1"/>
      <dgm:spPr>
        <a:solidFill>
          <a:schemeClr val="accent2">
            <a:lumMod val="20000"/>
            <a:lumOff val="80000"/>
          </a:schemeClr>
        </a:solidFill>
      </dgm:spPr>
      <dgm:t>
        <a:bodyPr/>
        <a:lstStyle/>
        <a:p>
          <a:pPr algn="ctr"/>
          <a:endParaRPr lang="en-GB" sz="2000" b="0" dirty="0">
            <a:solidFill>
              <a:schemeClr val="tx1"/>
            </a:solidFill>
          </a:endParaRPr>
        </a:p>
      </dgm:t>
    </dgm:pt>
    <dgm:pt modelId="{94EB7EF2-F8AD-48CC-9095-F662C730554C}" type="parTrans" cxnId="{1E330E72-BA1E-4B59-8182-95F78541C393}">
      <dgm:prSet/>
      <dgm:spPr/>
      <dgm:t>
        <a:bodyPr/>
        <a:lstStyle/>
        <a:p>
          <a:endParaRPr lang="en-GB"/>
        </a:p>
      </dgm:t>
    </dgm:pt>
    <dgm:pt modelId="{A2151CE8-62D9-4A53-A150-A554C3900697}" type="sibTrans" cxnId="{1E330E72-BA1E-4B59-8182-95F78541C393}">
      <dgm:prSet/>
      <dgm:spPr/>
      <dgm:t>
        <a:bodyPr/>
        <a:lstStyle/>
        <a:p>
          <a:endParaRPr lang="en-GB"/>
        </a:p>
      </dgm:t>
    </dgm:pt>
    <dgm:pt modelId="{AE940463-1762-46BA-9F37-80B884A326D3}">
      <dgm:prSet custT="1"/>
      <dgm:spPr>
        <a:solidFill>
          <a:srgbClr val="00B0F0"/>
        </a:solidFill>
      </dgm:spPr>
      <dgm:t>
        <a:bodyPr/>
        <a:lstStyle/>
        <a:p>
          <a:r>
            <a:rPr lang="ar-SA" sz="2000" b="0" dirty="0" smtClean="0">
              <a:solidFill>
                <a:schemeClr val="tx1"/>
              </a:solidFill>
            </a:rPr>
            <a:t>الطرف المدين</a:t>
          </a:r>
        </a:p>
      </dgm:t>
    </dgm:pt>
    <dgm:pt modelId="{E8E3EBC2-0D4A-4397-AD05-7FF732758D95}" type="parTrans" cxnId="{3ED8C171-042A-4097-9234-0FE9F88F9708}">
      <dgm:prSet/>
      <dgm:spPr/>
      <dgm:t>
        <a:bodyPr/>
        <a:lstStyle/>
        <a:p>
          <a:endParaRPr lang="en-GB"/>
        </a:p>
      </dgm:t>
    </dgm:pt>
    <dgm:pt modelId="{3E52FCDE-D2E5-4EF2-A6AD-BB762DEC1029}" type="sibTrans" cxnId="{3ED8C171-042A-4097-9234-0FE9F88F9708}">
      <dgm:prSet/>
      <dgm:spPr/>
      <dgm:t>
        <a:bodyPr/>
        <a:lstStyle/>
        <a:p>
          <a:endParaRPr lang="en-GB"/>
        </a:p>
      </dgm:t>
    </dgm:pt>
    <dgm:pt modelId="{F8BB68E7-67D5-4EF0-964A-B74D44C26212}">
      <dgm:prSet custT="1"/>
      <dgm:spPr>
        <a:solidFill>
          <a:srgbClr val="FFFF00"/>
        </a:solidFill>
      </dgm:spPr>
      <dgm:t>
        <a:bodyPr/>
        <a:lstStyle/>
        <a:p>
          <a:r>
            <a:rPr lang="ar-SA" sz="2000" b="0" dirty="0" smtClean="0">
              <a:solidFill>
                <a:schemeClr val="tx1"/>
              </a:solidFill>
            </a:rPr>
            <a:t>البضاعة</a:t>
          </a:r>
        </a:p>
      </dgm:t>
    </dgm:pt>
    <dgm:pt modelId="{D54EAACE-3931-4C8F-BC27-C565DEB4D80D}" type="parTrans" cxnId="{B811CBB7-1EB0-46A3-877A-CFD6944CD4E2}">
      <dgm:prSet/>
      <dgm:spPr/>
      <dgm:t>
        <a:bodyPr/>
        <a:lstStyle/>
        <a:p>
          <a:endParaRPr lang="en-GB"/>
        </a:p>
      </dgm:t>
    </dgm:pt>
    <dgm:pt modelId="{AECE1523-7D3D-4BAE-BD4A-20E7B2300784}" type="sibTrans" cxnId="{B811CBB7-1EB0-46A3-877A-CFD6944CD4E2}">
      <dgm:prSet/>
      <dgm:spPr/>
      <dgm:t>
        <a:bodyPr/>
        <a:lstStyle/>
        <a:p>
          <a:endParaRPr lang="en-GB"/>
        </a:p>
      </dgm:t>
    </dgm:pt>
    <dgm:pt modelId="{FABBA8CB-C880-4B80-9C99-15F124159F3C}">
      <dgm:prSet custT="1"/>
      <dgm:spPr>
        <a:solidFill>
          <a:srgbClr val="FF0000"/>
        </a:solidFill>
      </dgm:spPr>
      <dgm:t>
        <a:bodyPr/>
        <a:lstStyle/>
        <a:p>
          <a:r>
            <a:rPr lang="ar-SA" sz="2000" b="0" dirty="0" smtClean="0">
              <a:solidFill>
                <a:schemeClr val="tx1"/>
              </a:solidFill>
            </a:rPr>
            <a:t>+ أصل</a:t>
          </a:r>
          <a:endParaRPr lang="en-GB" sz="2000" dirty="0"/>
        </a:p>
      </dgm:t>
    </dgm:pt>
    <dgm:pt modelId="{5E51506C-CCD9-4EF5-B16A-3CDC7EECDEC5}" type="parTrans" cxnId="{5D94951C-DB44-4DCB-A8A9-79E20CCD38F2}">
      <dgm:prSet/>
      <dgm:spPr/>
      <dgm:t>
        <a:bodyPr/>
        <a:lstStyle/>
        <a:p>
          <a:endParaRPr lang="en-GB"/>
        </a:p>
      </dgm:t>
    </dgm:pt>
    <dgm:pt modelId="{EE82D059-F4FC-4CAD-B3BA-11BBFFF43377}" type="sibTrans" cxnId="{5D94951C-DB44-4DCB-A8A9-79E20CCD38F2}">
      <dgm:prSet/>
      <dgm:spPr/>
      <dgm:t>
        <a:bodyPr/>
        <a:lstStyle/>
        <a:p>
          <a:endParaRPr lang="en-GB"/>
        </a:p>
      </dgm:t>
    </dgm:pt>
    <dgm:pt modelId="{FACA5C1E-AACB-4ED8-9C50-BFE553CAE440}">
      <dgm:prSet phldrT="[Text]" custT="1"/>
      <dgm:spPr>
        <a:solidFill>
          <a:schemeClr val="bg2">
            <a:lumMod val="90000"/>
          </a:schemeClr>
        </a:solidFill>
      </dgm:spPr>
      <dgm:t>
        <a:bodyPr/>
        <a:lstStyle/>
        <a:p>
          <a:endParaRPr lang="en-GB" sz="2000" dirty="0">
            <a:solidFill>
              <a:schemeClr val="tx1"/>
            </a:solidFill>
          </a:endParaRPr>
        </a:p>
      </dgm:t>
    </dgm:pt>
    <dgm:pt modelId="{9C11A6EE-C4EB-4FEC-8344-7CADF468BAE5}" type="sibTrans" cxnId="{E84F5A4A-AA4F-4930-8059-9CDD1432DC1A}">
      <dgm:prSet/>
      <dgm:spPr/>
      <dgm:t>
        <a:bodyPr/>
        <a:lstStyle/>
        <a:p>
          <a:endParaRPr lang="en-GB"/>
        </a:p>
      </dgm:t>
    </dgm:pt>
    <dgm:pt modelId="{1F76C4BB-51DE-45B8-8394-0A0F020EEC9D}" type="parTrans" cxnId="{E84F5A4A-AA4F-4930-8059-9CDD1432DC1A}">
      <dgm:prSet/>
      <dgm:spPr/>
      <dgm:t>
        <a:bodyPr/>
        <a:lstStyle/>
        <a:p>
          <a:endParaRPr lang="en-GB"/>
        </a:p>
      </dgm:t>
    </dgm:pt>
    <dgm:pt modelId="{EBE6141B-EECB-406F-8CF9-5D7A7DE4EAC5}" type="pres">
      <dgm:prSet presAssocID="{E5D44F09-13C4-448D-9B12-353D09C94712}" presName="hierChild1" presStyleCnt="0">
        <dgm:presLayoutVars>
          <dgm:orgChart val="1"/>
          <dgm:chPref val="1"/>
          <dgm:dir/>
          <dgm:animOne val="branch"/>
          <dgm:animLvl val="lvl"/>
          <dgm:resizeHandles/>
        </dgm:presLayoutVars>
      </dgm:prSet>
      <dgm:spPr/>
      <dgm:t>
        <a:bodyPr/>
        <a:lstStyle/>
        <a:p>
          <a:endParaRPr lang="en-GB"/>
        </a:p>
      </dgm:t>
    </dgm:pt>
    <dgm:pt modelId="{D6CD46A3-2965-41F2-A139-6BFB0EDD3827}" type="pres">
      <dgm:prSet presAssocID="{8AA1D6ED-50C0-4FC4-B942-582428E2E097}" presName="hierRoot1" presStyleCnt="0">
        <dgm:presLayoutVars>
          <dgm:hierBranch val="init"/>
        </dgm:presLayoutVars>
      </dgm:prSet>
      <dgm:spPr/>
    </dgm:pt>
    <dgm:pt modelId="{B5262786-F85C-4D32-ADE7-B7A222368651}" type="pres">
      <dgm:prSet presAssocID="{8AA1D6ED-50C0-4FC4-B942-582428E2E097}" presName="rootComposite1" presStyleCnt="0"/>
      <dgm:spPr/>
    </dgm:pt>
    <dgm:pt modelId="{73E42993-6A8C-4DEC-947A-CE689BCB0C69}" type="pres">
      <dgm:prSet presAssocID="{8AA1D6ED-50C0-4FC4-B942-582428E2E097}" presName="rootText1" presStyleLbl="node0" presStyleIdx="0" presStyleCnt="4" custAng="0" custFlipVert="0" custScaleX="249801" custScaleY="161448" custLinFactX="740" custLinFactNeighborX="100000" custLinFactNeighborY="-1146">
        <dgm:presLayoutVars>
          <dgm:chPref val="3"/>
        </dgm:presLayoutVars>
      </dgm:prSet>
      <dgm:spPr/>
      <dgm:t>
        <a:bodyPr/>
        <a:lstStyle/>
        <a:p>
          <a:endParaRPr lang="en-GB"/>
        </a:p>
      </dgm:t>
    </dgm:pt>
    <dgm:pt modelId="{C2E5BC77-8AAE-442F-A03B-21F9716795C4}" type="pres">
      <dgm:prSet presAssocID="{8AA1D6ED-50C0-4FC4-B942-582428E2E097}" presName="rootConnector1" presStyleLbl="node1" presStyleIdx="0" presStyleCnt="0"/>
      <dgm:spPr/>
      <dgm:t>
        <a:bodyPr/>
        <a:lstStyle/>
        <a:p>
          <a:endParaRPr lang="en-GB"/>
        </a:p>
      </dgm:t>
    </dgm:pt>
    <dgm:pt modelId="{A5A7BC98-A96E-49B9-9D29-74EF91E81B27}" type="pres">
      <dgm:prSet presAssocID="{8AA1D6ED-50C0-4FC4-B942-582428E2E097}" presName="hierChild2" presStyleCnt="0"/>
      <dgm:spPr/>
    </dgm:pt>
    <dgm:pt modelId="{341059F2-4045-43E1-B5F4-43DDB1FC98CF}" type="pres">
      <dgm:prSet presAssocID="{1F76C4BB-51DE-45B8-8394-0A0F020EEC9D}" presName="Name37" presStyleLbl="parChTrans1D2" presStyleIdx="0" presStyleCnt="2"/>
      <dgm:spPr/>
      <dgm:t>
        <a:bodyPr/>
        <a:lstStyle/>
        <a:p>
          <a:endParaRPr lang="en-GB"/>
        </a:p>
      </dgm:t>
    </dgm:pt>
    <dgm:pt modelId="{08F72A3E-4DDB-49C8-A39A-5025CAB4BEC3}" type="pres">
      <dgm:prSet presAssocID="{FACA5C1E-AACB-4ED8-9C50-BFE553CAE440}" presName="hierRoot2" presStyleCnt="0">
        <dgm:presLayoutVars>
          <dgm:hierBranch val="init"/>
        </dgm:presLayoutVars>
      </dgm:prSet>
      <dgm:spPr/>
    </dgm:pt>
    <dgm:pt modelId="{1FB44A53-37DD-44B1-9548-C427AFB0180F}" type="pres">
      <dgm:prSet presAssocID="{FACA5C1E-AACB-4ED8-9C50-BFE553CAE440}" presName="rootComposite" presStyleCnt="0"/>
      <dgm:spPr/>
    </dgm:pt>
    <dgm:pt modelId="{CE62D83F-A450-47AF-B53A-6E8AD00EAA48}" type="pres">
      <dgm:prSet presAssocID="{FACA5C1E-AACB-4ED8-9C50-BFE553CAE440}" presName="rootText" presStyleLbl="node2" presStyleIdx="0" presStyleCnt="2" custScaleX="255794" custScaleY="679187" custLinFactNeighborX="52463" custLinFactNeighborY="-4660">
        <dgm:presLayoutVars>
          <dgm:chPref val="3"/>
        </dgm:presLayoutVars>
      </dgm:prSet>
      <dgm:spPr/>
      <dgm:t>
        <a:bodyPr/>
        <a:lstStyle/>
        <a:p>
          <a:endParaRPr lang="en-GB"/>
        </a:p>
      </dgm:t>
    </dgm:pt>
    <dgm:pt modelId="{ACDE0E0B-418B-425D-BA8D-7F47CF2E6399}" type="pres">
      <dgm:prSet presAssocID="{FACA5C1E-AACB-4ED8-9C50-BFE553CAE440}" presName="rootConnector" presStyleLbl="node2" presStyleIdx="0" presStyleCnt="2"/>
      <dgm:spPr/>
      <dgm:t>
        <a:bodyPr/>
        <a:lstStyle/>
        <a:p>
          <a:endParaRPr lang="en-GB"/>
        </a:p>
      </dgm:t>
    </dgm:pt>
    <dgm:pt modelId="{AEACD3EA-A6D9-4A9E-A9F0-D9ABFE5E873D}" type="pres">
      <dgm:prSet presAssocID="{FACA5C1E-AACB-4ED8-9C50-BFE553CAE440}" presName="hierChild4" presStyleCnt="0"/>
      <dgm:spPr/>
    </dgm:pt>
    <dgm:pt modelId="{F24B981E-3E6E-45BD-A5AE-7194E1B6F41F}" type="pres">
      <dgm:prSet presAssocID="{FACA5C1E-AACB-4ED8-9C50-BFE553CAE440}" presName="hierChild5" presStyleCnt="0"/>
      <dgm:spPr/>
    </dgm:pt>
    <dgm:pt modelId="{4C879745-EA2D-4ECD-A062-78A944E62366}" type="pres">
      <dgm:prSet presAssocID="{94EB7EF2-F8AD-48CC-9095-F662C730554C}" presName="Name37" presStyleLbl="parChTrans1D2" presStyleIdx="1" presStyleCnt="2"/>
      <dgm:spPr/>
      <dgm:t>
        <a:bodyPr/>
        <a:lstStyle/>
        <a:p>
          <a:endParaRPr lang="en-GB"/>
        </a:p>
      </dgm:t>
    </dgm:pt>
    <dgm:pt modelId="{DEA912C8-A03E-45C0-B56C-E4A1D3FB7301}" type="pres">
      <dgm:prSet presAssocID="{3541CC7D-EC17-4945-B19F-4EE040871B8F}" presName="hierRoot2" presStyleCnt="0">
        <dgm:presLayoutVars>
          <dgm:hierBranch val="init"/>
        </dgm:presLayoutVars>
      </dgm:prSet>
      <dgm:spPr/>
    </dgm:pt>
    <dgm:pt modelId="{43A87811-EC26-45A6-85E6-6C26354E794A}" type="pres">
      <dgm:prSet presAssocID="{3541CC7D-EC17-4945-B19F-4EE040871B8F}" presName="rootComposite" presStyleCnt="0"/>
      <dgm:spPr/>
    </dgm:pt>
    <dgm:pt modelId="{549A9472-CEF8-410D-B806-EA471E1E19D3}" type="pres">
      <dgm:prSet presAssocID="{3541CC7D-EC17-4945-B19F-4EE040871B8F}" presName="rootText" presStyleLbl="node2" presStyleIdx="1" presStyleCnt="2" custScaleX="281397" custScaleY="667588" custLinFactX="59369" custLinFactNeighborX="100000" custLinFactNeighborY="-4660">
        <dgm:presLayoutVars>
          <dgm:chPref val="3"/>
        </dgm:presLayoutVars>
      </dgm:prSet>
      <dgm:spPr/>
      <dgm:t>
        <a:bodyPr/>
        <a:lstStyle/>
        <a:p>
          <a:endParaRPr lang="en-GB"/>
        </a:p>
      </dgm:t>
    </dgm:pt>
    <dgm:pt modelId="{F5D8F0AC-AB89-41B2-A025-8D8ADA98CA02}" type="pres">
      <dgm:prSet presAssocID="{3541CC7D-EC17-4945-B19F-4EE040871B8F}" presName="rootConnector" presStyleLbl="node2" presStyleIdx="1" presStyleCnt="2"/>
      <dgm:spPr/>
      <dgm:t>
        <a:bodyPr/>
        <a:lstStyle/>
        <a:p>
          <a:endParaRPr lang="en-GB"/>
        </a:p>
      </dgm:t>
    </dgm:pt>
    <dgm:pt modelId="{7A9ACF45-A754-4769-8510-5B416CFBDBFE}" type="pres">
      <dgm:prSet presAssocID="{3541CC7D-EC17-4945-B19F-4EE040871B8F}" presName="hierChild4" presStyleCnt="0"/>
      <dgm:spPr/>
    </dgm:pt>
    <dgm:pt modelId="{B440DB50-09C2-45A9-8238-17B1D0DE101C}" type="pres">
      <dgm:prSet presAssocID="{3541CC7D-EC17-4945-B19F-4EE040871B8F}" presName="hierChild5" presStyleCnt="0"/>
      <dgm:spPr/>
    </dgm:pt>
    <dgm:pt modelId="{B60C4072-3D3D-4D49-A6FD-3D04A1CBE534}" type="pres">
      <dgm:prSet presAssocID="{8AA1D6ED-50C0-4FC4-B942-582428E2E097}" presName="hierChild3" presStyleCnt="0"/>
      <dgm:spPr/>
    </dgm:pt>
    <dgm:pt modelId="{1D55C01F-5D6A-4E41-A454-2A4105AB6AD0}" type="pres">
      <dgm:prSet presAssocID="{AE940463-1762-46BA-9F37-80B884A326D3}" presName="hierRoot1" presStyleCnt="0">
        <dgm:presLayoutVars>
          <dgm:hierBranch val="init"/>
        </dgm:presLayoutVars>
      </dgm:prSet>
      <dgm:spPr/>
    </dgm:pt>
    <dgm:pt modelId="{0438654E-5A42-4A8D-A941-5AA65E22C1BF}" type="pres">
      <dgm:prSet presAssocID="{AE940463-1762-46BA-9F37-80B884A326D3}" presName="rootComposite1" presStyleCnt="0"/>
      <dgm:spPr/>
    </dgm:pt>
    <dgm:pt modelId="{B7D34493-6F8F-4824-BE1E-8819F66CD3D2}" type="pres">
      <dgm:prSet presAssocID="{AE940463-1762-46BA-9F37-80B884A326D3}" presName="rootText1" presStyleLbl="node0" presStyleIdx="1" presStyleCnt="4" custScaleX="131757" custScaleY="115906" custLinFactX="5844" custLinFactY="97941" custLinFactNeighborX="100000" custLinFactNeighborY="100000">
        <dgm:presLayoutVars>
          <dgm:chPref val="3"/>
        </dgm:presLayoutVars>
      </dgm:prSet>
      <dgm:spPr/>
      <dgm:t>
        <a:bodyPr/>
        <a:lstStyle/>
        <a:p>
          <a:endParaRPr lang="en-GB"/>
        </a:p>
      </dgm:t>
    </dgm:pt>
    <dgm:pt modelId="{96D30ADD-041A-4CB7-A306-6B814C8B900A}" type="pres">
      <dgm:prSet presAssocID="{AE940463-1762-46BA-9F37-80B884A326D3}" presName="rootConnector1" presStyleLbl="node1" presStyleIdx="0" presStyleCnt="0"/>
      <dgm:spPr/>
      <dgm:t>
        <a:bodyPr/>
        <a:lstStyle/>
        <a:p>
          <a:endParaRPr lang="en-GB"/>
        </a:p>
      </dgm:t>
    </dgm:pt>
    <dgm:pt modelId="{E94FEEA3-7284-47A1-8D93-9ED8D21A230B}" type="pres">
      <dgm:prSet presAssocID="{AE940463-1762-46BA-9F37-80B884A326D3}" presName="hierChild2" presStyleCnt="0"/>
      <dgm:spPr/>
    </dgm:pt>
    <dgm:pt modelId="{F277A117-0B8D-4762-AA4E-AD1BA6CF027A}" type="pres">
      <dgm:prSet presAssocID="{AE940463-1762-46BA-9F37-80B884A326D3}" presName="hierChild3" presStyleCnt="0"/>
      <dgm:spPr/>
    </dgm:pt>
    <dgm:pt modelId="{811FAA97-1CE2-4505-BA2A-829573923AE3}" type="pres">
      <dgm:prSet presAssocID="{F8BB68E7-67D5-4EF0-964A-B74D44C26212}" presName="hierRoot1" presStyleCnt="0">
        <dgm:presLayoutVars>
          <dgm:hierBranch val="init"/>
        </dgm:presLayoutVars>
      </dgm:prSet>
      <dgm:spPr/>
    </dgm:pt>
    <dgm:pt modelId="{EC2077EF-B39E-4B2F-915D-08ADC7A669CC}" type="pres">
      <dgm:prSet presAssocID="{F8BB68E7-67D5-4EF0-964A-B74D44C26212}" presName="rootComposite1" presStyleCnt="0"/>
      <dgm:spPr/>
    </dgm:pt>
    <dgm:pt modelId="{1F82D96D-C0BC-4BC4-BCC9-0424AD16FAA8}" type="pres">
      <dgm:prSet presAssocID="{F8BB68E7-67D5-4EF0-964A-B74D44C26212}" presName="rootText1" presStyleLbl="node0" presStyleIdx="2" presStyleCnt="4" custScaleX="116350" custLinFactY="200000" custLinFactNeighborX="-42059" custLinFactNeighborY="201681">
        <dgm:presLayoutVars>
          <dgm:chPref val="3"/>
        </dgm:presLayoutVars>
      </dgm:prSet>
      <dgm:spPr/>
      <dgm:t>
        <a:bodyPr/>
        <a:lstStyle/>
        <a:p>
          <a:endParaRPr lang="en-GB"/>
        </a:p>
      </dgm:t>
    </dgm:pt>
    <dgm:pt modelId="{09C607AC-EB87-4453-A930-D322B419921C}" type="pres">
      <dgm:prSet presAssocID="{F8BB68E7-67D5-4EF0-964A-B74D44C26212}" presName="rootConnector1" presStyleLbl="node1" presStyleIdx="0" presStyleCnt="0"/>
      <dgm:spPr/>
      <dgm:t>
        <a:bodyPr/>
        <a:lstStyle/>
        <a:p>
          <a:endParaRPr lang="en-GB"/>
        </a:p>
      </dgm:t>
    </dgm:pt>
    <dgm:pt modelId="{D5F8945A-6E61-4762-B38D-511832D20AF2}" type="pres">
      <dgm:prSet presAssocID="{F8BB68E7-67D5-4EF0-964A-B74D44C26212}" presName="hierChild2" presStyleCnt="0"/>
      <dgm:spPr/>
    </dgm:pt>
    <dgm:pt modelId="{29A588A0-C6EA-4381-B41D-9EABB02B44EE}" type="pres">
      <dgm:prSet presAssocID="{F8BB68E7-67D5-4EF0-964A-B74D44C26212}" presName="hierChild3" presStyleCnt="0"/>
      <dgm:spPr/>
    </dgm:pt>
    <dgm:pt modelId="{D6044025-6C22-4CF2-AB60-5BA680EB2EA5}" type="pres">
      <dgm:prSet presAssocID="{FABBA8CB-C880-4B80-9C99-15F124159F3C}" presName="hierRoot1" presStyleCnt="0">
        <dgm:presLayoutVars>
          <dgm:hierBranch val="init"/>
        </dgm:presLayoutVars>
      </dgm:prSet>
      <dgm:spPr/>
    </dgm:pt>
    <dgm:pt modelId="{76918B7A-7D0E-41BB-989D-A8D4695E186D}" type="pres">
      <dgm:prSet presAssocID="{FABBA8CB-C880-4B80-9C99-15F124159F3C}" presName="rootComposite1" presStyleCnt="0"/>
      <dgm:spPr/>
    </dgm:pt>
    <dgm:pt modelId="{E54FF379-4557-4EEE-8526-4B25F930CC4E}" type="pres">
      <dgm:prSet presAssocID="{FABBA8CB-C880-4B80-9C99-15F124159F3C}" presName="rootText1" presStyleLbl="node0" presStyleIdx="3" presStyleCnt="4" custScaleX="65280" custScaleY="87986" custLinFactX="-48776" custLinFactY="285474" custLinFactNeighborX="-100000" custLinFactNeighborY="300000">
        <dgm:presLayoutVars>
          <dgm:chPref val="3"/>
        </dgm:presLayoutVars>
      </dgm:prSet>
      <dgm:spPr/>
      <dgm:t>
        <a:bodyPr/>
        <a:lstStyle/>
        <a:p>
          <a:endParaRPr lang="en-GB"/>
        </a:p>
      </dgm:t>
    </dgm:pt>
    <dgm:pt modelId="{C3DC6345-880D-4DB3-A4A2-01702C50AB37}" type="pres">
      <dgm:prSet presAssocID="{FABBA8CB-C880-4B80-9C99-15F124159F3C}" presName="rootConnector1" presStyleLbl="node1" presStyleIdx="0" presStyleCnt="0"/>
      <dgm:spPr/>
      <dgm:t>
        <a:bodyPr/>
        <a:lstStyle/>
        <a:p>
          <a:endParaRPr lang="en-GB"/>
        </a:p>
      </dgm:t>
    </dgm:pt>
    <dgm:pt modelId="{C6FB7BC1-E129-4E9E-BA5E-1ED59AC1FD44}" type="pres">
      <dgm:prSet presAssocID="{FABBA8CB-C880-4B80-9C99-15F124159F3C}" presName="hierChild2" presStyleCnt="0"/>
      <dgm:spPr/>
    </dgm:pt>
    <dgm:pt modelId="{7B954BBC-04E7-4314-B39C-02780DDF1E69}" type="pres">
      <dgm:prSet presAssocID="{FABBA8CB-C880-4B80-9C99-15F124159F3C}" presName="hierChild3" presStyleCnt="0"/>
      <dgm:spPr/>
    </dgm:pt>
  </dgm:ptLst>
  <dgm:cxnLst>
    <dgm:cxn modelId="{F6BB21B6-F04F-4A11-9C11-AEE4091C031E}" type="presOf" srcId="{AE940463-1762-46BA-9F37-80B884A326D3}" destId="{96D30ADD-041A-4CB7-A306-6B814C8B900A}" srcOrd="1" destOrd="0" presId="urn:microsoft.com/office/officeart/2005/8/layout/orgChart1"/>
    <dgm:cxn modelId="{B752F171-6F01-4A3E-8E27-BE6D3F12AADA}" type="presOf" srcId="{F8BB68E7-67D5-4EF0-964A-B74D44C26212}" destId="{09C607AC-EB87-4453-A930-D322B419921C}" srcOrd="1" destOrd="0" presId="urn:microsoft.com/office/officeart/2005/8/layout/orgChart1"/>
    <dgm:cxn modelId="{34F50BD0-A835-4FC8-8E55-42BB38718EE0}" srcId="{E5D44F09-13C4-448D-9B12-353D09C94712}" destId="{8AA1D6ED-50C0-4FC4-B942-582428E2E097}" srcOrd="0" destOrd="0" parTransId="{05190E6A-D2BC-4C59-B41B-6BA7A48626DE}" sibTransId="{D51DE234-53D0-4823-8172-F218996116CF}"/>
    <dgm:cxn modelId="{1FCD3713-CABE-4522-A7F9-A41DC341C86A}" type="presOf" srcId="{F8BB68E7-67D5-4EF0-964A-B74D44C26212}" destId="{1F82D96D-C0BC-4BC4-BCC9-0424AD16FAA8}" srcOrd="0" destOrd="0" presId="urn:microsoft.com/office/officeart/2005/8/layout/orgChart1"/>
    <dgm:cxn modelId="{567283E8-A884-417D-896D-8E62057877B6}" type="presOf" srcId="{94EB7EF2-F8AD-48CC-9095-F662C730554C}" destId="{4C879745-EA2D-4ECD-A062-78A944E62366}" srcOrd="0" destOrd="0" presId="urn:microsoft.com/office/officeart/2005/8/layout/orgChart1"/>
    <dgm:cxn modelId="{1E330E72-BA1E-4B59-8182-95F78541C393}" srcId="{8AA1D6ED-50C0-4FC4-B942-582428E2E097}" destId="{3541CC7D-EC17-4945-B19F-4EE040871B8F}" srcOrd="1" destOrd="0" parTransId="{94EB7EF2-F8AD-48CC-9095-F662C730554C}" sibTransId="{A2151CE8-62D9-4A53-A150-A554C3900697}"/>
    <dgm:cxn modelId="{E87F4A21-EF98-49ED-B715-B1C3486FDA37}" type="presOf" srcId="{AE940463-1762-46BA-9F37-80B884A326D3}" destId="{B7D34493-6F8F-4824-BE1E-8819F66CD3D2}" srcOrd="0" destOrd="0" presId="urn:microsoft.com/office/officeart/2005/8/layout/orgChart1"/>
    <dgm:cxn modelId="{B811CBB7-1EB0-46A3-877A-CFD6944CD4E2}" srcId="{E5D44F09-13C4-448D-9B12-353D09C94712}" destId="{F8BB68E7-67D5-4EF0-964A-B74D44C26212}" srcOrd="2" destOrd="0" parTransId="{D54EAACE-3931-4C8F-BC27-C565DEB4D80D}" sibTransId="{AECE1523-7D3D-4BAE-BD4A-20E7B2300784}"/>
    <dgm:cxn modelId="{C5C7A58F-ADE1-4EB4-B5B2-487F26913640}" type="presOf" srcId="{E5D44F09-13C4-448D-9B12-353D09C94712}" destId="{EBE6141B-EECB-406F-8CF9-5D7A7DE4EAC5}" srcOrd="0" destOrd="0" presId="urn:microsoft.com/office/officeart/2005/8/layout/orgChart1"/>
    <dgm:cxn modelId="{3ED8C171-042A-4097-9234-0FE9F88F9708}" srcId="{E5D44F09-13C4-448D-9B12-353D09C94712}" destId="{AE940463-1762-46BA-9F37-80B884A326D3}" srcOrd="1" destOrd="0" parTransId="{E8E3EBC2-0D4A-4397-AD05-7FF732758D95}" sibTransId="{3E52FCDE-D2E5-4EF2-A6AD-BB762DEC1029}"/>
    <dgm:cxn modelId="{EA02B56A-1294-406A-9FBC-1010D108CA4B}" type="presOf" srcId="{FABBA8CB-C880-4B80-9C99-15F124159F3C}" destId="{C3DC6345-880D-4DB3-A4A2-01702C50AB37}" srcOrd="1" destOrd="0" presId="urn:microsoft.com/office/officeart/2005/8/layout/orgChart1"/>
    <dgm:cxn modelId="{5D94951C-DB44-4DCB-A8A9-79E20CCD38F2}" srcId="{E5D44F09-13C4-448D-9B12-353D09C94712}" destId="{FABBA8CB-C880-4B80-9C99-15F124159F3C}" srcOrd="3" destOrd="0" parTransId="{5E51506C-CCD9-4EF5-B16A-3CDC7EECDEC5}" sibTransId="{EE82D059-F4FC-4CAD-B3BA-11BBFFF43377}"/>
    <dgm:cxn modelId="{B4616AFB-19CE-4C8D-A940-D76E8CC0F938}" type="presOf" srcId="{FABBA8CB-C880-4B80-9C99-15F124159F3C}" destId="{E54FF379-4557-4EEE-8526-4B25F930CC4E}" srcOrd="0" destOrd="0" presId="urn:microsoft.com/office/officeart/2005/8/layout/orgChart1"/>
    <dgm:cxn modelId="{6C2B3EB1-AB27-48C0-AC27-67E0E6CE5534}" type="presOf" srcId="{FACA5C1E-AACB-4ED8-9C50-BFE553CAE440}" destId="{ACDE0E0B-418B-425D-BA8D-7F47CF2E6399}" srcOrd="1" destOrd="0" presId="urn:microsoft.com/office/officeart/2005/8/layout/orgChart1"/>
    <dgm:cxn modelId="{9453700D-3F09-4F35-9CB1-677D107602B9}" type="presOf" srcId="{3541CC7D-EC17-4945-B19F-4EE040871B8F}" destId="{549A9472-CEF8-410D-B806-EA471E1E19D3}" srcOrd="0" destOrd="0" presId="urn:microsoft.com/office/officeart/2005/8/layout/orgChart1"/>
    <dgm:cxn modelId="{1B22866E-F710-4880-BDC1-CE91278D81E2}" type="presOf" srcId="{3541CC7D-EC17-4945-B19F-4EE040871B8F}" destId="{F5D8F0AC-AB89-41B2-A025-8D8ADA98CA02}" srcOrd="1" destOrd="0" presId="urn:microsoft.com/office/officeart/2005/8/layout/orgChart1"/>
    <dgm:cxn modelId="{AD956A41-29DD-475B-AD6B-FFB0780932CB}" type="presOf" srcId="{8AA1D6ED-50C0-4FC4-B942-582428E2E097}" destId="{C2E5BC77-8AAE-442F-A03B-21F9716795C4}" srcOrd="1" destOrd="0" presId="urn:microsoft.com/office/officeart/2005/8/layout/orgChart1"/>
    <dgm:cxn modelId="{574865E6-8609-4CCF-AA64-CEACAD05C6BF}" type="presOf" srcId="{FACA5C1E-AACB-4ED8-9C50-BFE553CAE440}" destId="{CE62D83F-A450-47AF-B53A-6E8AD00EAA48}" srcOrd="0" destOrd="0" presId="urn:microsoft.com/office/officeart/2005/8/layout/orgChart1"/>
    <dgm:cxn modelId="{EC2A8504-331B-44E0-8C7E-1439762FA6A0}" type="presOf" srcId="{1F76C4BB-51DE-45B8-8394-0A0F020EEC9D}" destId="{341059F2-4045-43E1-B5F4-43DDB1FC98CF}" srcOrd="0" destOrd="0" presId="urn:microsoft.com/office/officeart/2005/8/layout/orgChart1"/>
    <dgm:cxn modelId="{AB3FB8B0-AFE6-48E5-9407-73463DD3B970}" type="presOf" srcId="{8AA1D6ED-50C0-4FC4-B942-582428E2E097}" destId="{73E42993-6A8C-4DEC-947A-CE689BCB0C69}" srcOrd="0" destOrd="0" presId="urn:microsoft.com/office/officeart/2005/8/layout/orgChart1"/>
    <dgm:cxn modelId="{E84F5A4A-AA4F-4930-8059-9CDD1432DC1A}" srcId="{8AA1D6ED-50C0-4FC4-B942-582428E2E097}" destId="{FACA5C1E-AACB-4ED8-9C50-BFE553CAE440}" srcOrd="0" destOrd="0" parTransId="{1F76C4BB-51DE-45B8-8394-0A0F020EEC9D}" sibTransId="{9C11A6EE-C4EB-4FEC-8344-7CADF468BAE5}"/>
    <dgm:cxn modelId="{6EA32414-9DC4-4889-A35E-BAF6A8C95965}" type="presParOf" srcId="{EBE6141B-EECB-406F-8CF9-5D7A7DE4EAC5}" destId="{D6CD46A3-2965-41F2-A139-6BFB0EDD3827}" srcOrd="0" destOrd="0" presId="urn:microsoft.com/office/officeart/2005/8/layout/orgChart1"/>
    <dgm:cxn modelId="{E567425C-869E-4295-9737-C20F4D2FEFC6}" type="presParOf" srcId="{D6CD46A3-2965-41F2-A139-6BFB0EDD3827}" destId="{B5262786-F85C-4D32-ADE7-B7A222368651}" srcOrd="0" destOrd="0" presId="urn:microsoft.com/office/officeart/2005/8/layout/orgChart1"/>
    <dgm:cxn modelId="{6961AED1-695E-4DFD-9796-FB9F6954FC16}" type="presParOf" srcId="{B5262786-F85C-4D32-ADE7-B7A222368651}" destId="{73E42993-6A8C-4DEC-947A-CE689BCB0C69}" srcOrd="0" destOrd="0" presId="urn:microsoft.com/office/officeart/2005/8/layout/orgChart1"/>
    <dgm:cxn modelId="{F12D5207-1EA1-4F4A-BFD8-ED5C93ED4297}" type="presParOf" srcId="{B5262786-F85C-4D32-ADE7-B7A222368651}" destId="{C2E5BC77-8AAE-442F-A03B-21F9716795C4}" srcOrd="1" destOrd="0" presId="urn:microsoft.com/office/officeart/2005/8/layout/orgChart1"/>
    <dgm:cxn modelId="{465F0C64-8129-4A3B-BEDE-D8E210E6A3C5}" type="presParOf" srcId="{D6CD46A3-2965-41F2-A139-6BFB0EDD3827}" destId="{A5A7BC98-A96E-49B9-9D29-74EF91E81B27}" srcOrd="1" destOrd="0" presId="urn:microsoft.com/office/officeart/2005/8/layout/orgChart1"/>
    <dgm:cxn modelId="{93493C01-A4B7-4895-8E50-E0A935F0D9A4}" type="presParOf" srcId="{A5A7BC98-A96E-49B9-9D29-74EF91E81B27}" destId="{341059F2-4045-43E1-B5F4-43DDB1FC98CF}" srcOrd="0" destOrd="0" presId="urn:microsoft.com/office/officeart/2005/8/layout/orgChart1"/>
    <dgm:cxn modelId="{91BAE4F4-F52A-4D7D-B0AE-5BBBBB266F35}" type="presParOf" srcId="{A5A7BC98-A96E-49B9-9D29-74EF91E81B27}" destId="{08F72A3E-4DDB-49C8-A39A-5025CAB4BEC3}" srcOrd="1" destOrd="0" presId="urn:microsoft.com/office/officeart/2005/8/layout/orgChart1"/>
    <dgm:cxn modelId="{B18C002F-E6EA-42B8-8931-EFB71B0CCC45}" type="presParOf" srcId="{08F72A3E-4DDB-49C8-A39A-5025CAB4BEC3}" destId="{1FB44A53-37DD-44B1-9548-C427AFB0180F}" srcOrd="0" destOrd="0" presId="urn:microsoft.com/office/officeart/2005/8/layout/orgChart1"/>
    <dgm:cxn modelId="{10C73D5C-1BEE-4241-B511-862D99537E6A}" type="presParOf" srcId="{1FB44A53-37DD-44B1-9548-C427AFB0180F}" destId="{CE62D83F-A450-47AF-B53A-6E8AD00EAA48}" srcOrd="0" destOrd="0" presId="urn:microsoft.com/office/officeart/2005/8/layout/orgChart1"/>
    <dgm:cxn modelId="{D8620EA2-4C27-423B-B0EB-CE3592392D4C}" type="presParOf" srcId="{1FB44A53-37DD-44B1-9548-C427AFB0180F}" destId="{ACDE0E0B-418B-425D-BA8D-7F47CF2E6399}" srcOrd="1" destOrd="0" presId="urn:microsoft.com/office/officeart/2005/8/layout/orgChart1"/>
    <dgm:cxn modelId="{E16692FB-602E-4144-A736-A99D0FCF12D8}" type="presParOf" srcId="{08F72A3E-4DDB-49C8-A39A-5025CAB4BEC3}" destId="{AEACD3EA-A6D9-4A9E-A9F0-D9ABFE5E873D}" srcOrd="1" destOrd="0" presId="urn:microsoft.com/office/officeart/2005/8/layout/orgChart1"/>
    <dgm:cxn modelId="{9FFC118C-33D4-412A-ABD1-B9612EF7807C}" type="presParOf" srcId="{08F72A3E-4DDB-49C8-A39A-5025CAB4BEC3}" destId="{F24B981E-3E6E-45BD-A5AE-7194E1B6F41F}" srcOrd="2" destOrd="0" presId="urn:microsoft.com/office/officeart/2005/8/layout/orgChart1"/>
    <dgm:cxn modelId="{097D2A87-1398-4B08-9D3C-5A88A6D1639B}" type="presParOf" srcId="{A5A7BC98-A96E-49B9-9D29-74EF91E81B27}" destId="{4C879745-EA2D-4ECD-A062-78A944E62366}" srcOrd="2" destOrd="0" presId="urn:microsoft.com/office/officeart/2005/8/layout/orgChart1"/>
    <dgm:cxn modelId="{7B1C3612-232A-4CF9-9123-D861A93E38DB}" type="presParOf" srcId="{A5A7BC98-A96E-49B9-9D29-74EF91E81B27}" destId="{DEA912C8-A03E-45C0-B56C-E4A1D3FB7301}" srcOrd="3" destOrd="0" presId="urn:microsoft.com/office/officeart/2005/8/layout/orgChart1"/>
    <dgm:cxn modelId="{DCCE51E7-D5F8-452E-A6C1-00D04ADFD3D6}" type="presParOf" srcId="{DEA912C8-A03E-45C0-B56C-E4A1D3FB7301}" destId="{43A87811-EC26-45A6-85E6-6C26354E794A}" srcOrd="0" destOrd="0" presId="urn:microsoft.com/office/officeart/2005/8/layout/orgChart1"/>
    <dgm:cxn modelId="{20D99227-BBD3-4D26-BDBB-4CA015C6D54D}" type="presParOf" srcId="{43A87811-EC26-45A6-85E6-6C26354E794A}" destId="{549A9472-CEF8-410D-B806-EA471E1E19D3}" srcOrd="0" destOrd="0" presId="urn:microsoft.com/office/officeart/2005/8/layout/orgChart1"/>
    <dgm:cxn modelId="{63F59689-BD39-4846-844A-2FD757B67E24}" type="presParOf" srcId="{43A87811-EC26-45A6-85E6-6C26354E794A}" destId="{F5D8F0AC-AB89-41B2-A025-8D8ADA98CA02}" srcOrd="1" destOrd="0" presId="urn:microsoft.com/office/officeart/2005/8/layout/orgChart1"/>
    <dgm:cxn modelId="{8A113077-C3C8-43B0-AA46-B9744B86AD5C}" type="presParOf" srcId="{DEA912C8-A03E-45C0-B56C-E4A1D3FB7301}" destId="{7A9ACF45-A754-4769-8510-5B416CFBDBFE}" srcOrd="1" destOrd="0" presId="urn:microsoft.com/office/officeart/2005/8/layout/orgChart1"/>
    <dgm:cxn modelId="{79189764-3A69-440D-95FE-58A9E26FCB5E}" type="presParOf" srcId="{DEA912C8-A03E-45C0-B56C-E4A1D3FB7301}" destId="{B440DB50-09C2-45A9-8238-17B1D0DE101C}" srcOrd="2" destOrd="0" presId="urn:microsoft.com/office/officeart/2005/8/layout/orgChart1"/>
    <dgm:cxn modelId="{720C0C39-C2B2-4DD6-88F0-3EF81F5BE4A8}" type="presParOf" srcId="{D6CD46A3-2965-41F2-A139-6BFB0EDD3827}" destId="{B60C4072-3D3D-4D49-A6FD-3D04A1CBE534}" srcOrd="2" destOrd="0" presId="urn:microsoft.com/office/officeart/2005/8/layout/orgChart1"/>
    <dgm:cxn modelId="{4AEA3EC8-CEAA-4C61-98D1-0B62A92F4401}" type="presParOf" srcId="{EBE6141B-EECB-406F-8CF9-5D7A7DE4EAC5}" destId="{1D55C01F-5D6A-4E41-A454-2A4105AB6AD0}" srcOrd="1" destOrd="0" presId="urn:microsoft.com/office/officeart/2005/8/layout/orgChart1"/>
    <dgm:cxn modelId="{88F95B40-438C-4181-BC1F-0C79045A1F7C}" type="presParOf" srcId="{1D55C01F-5D6A-4E41-A454-2A4105AB6AD0}" destId="{0438654E-5A42-4A8D-A941-5AA65E22C1BF}" srcOrd="0" destOrd="0" presId="urn:microsoft.com/office/officeart/2005/8/layout/orgChart1"/>
    <dgm:cxn modelId="{F13FE463-4CFC-410C-B7A9-0274E6345622}" type="presParOf" srcId="{0438654E-5A42-4A8D-A941-5AA65E22C1BF}" destId="{B7D34493-6F8F-4824-BE1E-8819F66CD3D2}" srcOrd="0" destOrd="0" presId="urn:microsoft.com/office/officeart/2005/8/layout/orgChart1"/>
    <dgm:cxn modelId="{092B6116-927D-4FB3-89F4-4811F6E74E0D}" type="presParOf" srcId="{0438654E-5A42-4A8D-A941-5AA65E22C1BF}" destId="{96D30ADD-041A-4CB7-A306-6B814C8B900A}" srcOrd="1" destOrd="0" presId="urn:microsoft.com/office/officeart/2005/8/layout/orgChart1"/>
    <dgm:cxn modelId="{DF00851D-807A-4539-AB1C-F51A80BB2DBF}" type="presParOf" srcId="{1D55C01F-5D6A-4E41-A454-2A4105AB6AD0}" destId="{E94FEEA3-7284-47A1-8D93-9ED8D21A230B}" srcOrd="1" destOrd="0" presId="urn:microsoft.com/office/officeart/2005/8/layout/orgChart1"/>
    <dgm:cxn modelId="{B0377A97-BB2C-4E60-98F5-F798BD78CEB4}" type="presParOf" srcId="{1D55C01F-5D6A-4E41-A454-2A4105AB6AD0}" destId="{F277A117-0B8D-4762-AA4E-AD1BA6CF027A}" srcOrd="2" destOrd="0" presId="urn:microsoft.com/office/officeart/2005/8/layout/orgChart1"/>
    <dgm:cxn modelId="{C4BB3940-0DCC-4C69-BC5E-C049E999610A}" type="presParOf" srcId="{EBE6141B-EECB-406F-8CF9-5D7A7DE4EAC5}" destId="{811FAA97-1CE2-4505-BA2A-829573923AE3}" srcOrd="2" destOrd="0" presId="urn:microsoft.com/office/officeart/2005/8/layout/orgChart1"/>
    <dgm:cxn modelId="{32EA222C-53A1-407F-821D-A1E19303A5AE}" type="presParOf" srcId="{811FAA97-1CE2-4505-BA2A-829573923AE3}" destId="{EC2077EF-B39E-4B2F-915D-08ADC7A669CC}" srcOrd="0" destOrd="0" presId="urn:microsoft.com/office/officeart/2005/8/layout/orgChart1"/>
    <dgm:cxn modelId="{1522D02E-5EFE-4A53-BDF6-CDDC38EBCBD2}" type="presParOf" srcId="{EC2077EF-B39E-4B2F-915D-08ADC7A669CC}" destId="{1F82D96D-C0BC-4BC4-BCC9-0424AD16FAA8}" srcOrd="0" destOrd="0" presId="urn:microsoft.com/office/officeart/2005/8/layout/orgChart1"/>
    <dgm:cxn modelId="{CBF74A9F-E3E2-4079-80BB-9ABAB27DB822}" type="presParOf" srcId="{EC2077EF-B39E-4B2F-915D-08ADC7A669CC}" destId="{09C607AC-EB87-4453-A930-D322B419921C}" srcOrd="1" destOrd="0" presId="urn:microsoft.com/office/officeart/2005/8/layout/orgChart1"/>
    <dgm:cxn modelId="{3528A4AF-524C-4177-882E-6B64CA914413}" type="presParOf" srcId="{811FAA97-1CE2-4505-BA2A-829573923AE3}" destId="{D5F8945A-6E61-4762-B38D-511832D20AF2}" srcOrd="1" destOrd="0" presId="urn:microsoft.com/office/officeart/2005/8/layout/orgChart1"/>
    <dgm:cxn modelId="{9CED7B84-33DE-48D9-BD12-E6C27B2F7D07}" type="presParOf" srcId="{811FAA97-1CE2-4505-BA2A-829573923AE3}" destId="{29A588A0-C6EA-4381-B41D-9EABB02B44EE}" srcOrd="2" destOrd="0" presId="urn:microsoft.com/office/officeart/2005/8/layout/orgChart1"/>
    <dgm:cxn modelId="{613F2B3F-D710-400A-80CD-3EF5509ECD18}" type="presParOf" srcId="{EBE6141B-EECB-406F-8CF9-5D7A7DE4EAC5}" destId="{D6044025-6C22-4CF2-AB60-5BA680EB2EA5}" srcOrd="3" destOrd="0" presId="urn:microsoft.com/office/officeart/2005/8/layout/orgChart1"/>
    <dgm:cxn modelId="{234F0D01-A634-4E1F-B39F-DF51B96D52CB}" type="presParOf" srcId="{D6044025-6C22-4CF2-AB60-5BA680EB2EA5}" destId="{76918B7A-7D0E-41BB-989D-A8D4695E186D}" srcOrd="0" destOrd="0" presId="urn:microsoft.com/office/officeart/2005/8/layout/orgChart1"/>
    <dgm:cxn modelId="{A6987466-CDD9-401C-A2EA-7FFEFDCC7076}" type="presParOf" srcId="{76918B7A-7D0E-41BB-989D-A8D4695E186D}" destId="{E54FF379-4557-4EEE-8526-4B25F930CC4E}" srcOrd="0" destOrd="0" presId="urn:microsoft.com/office/officeart/2005/8/layout/orgChart1"/>
    <dgm:cxn modelId="{0E30C6C6-6042-43D1-8EA9-265691EC260A}" type="presParOf" srcId="{76918B7A-7D0E-41BB-989D-A8D4695E186D}" destId="{C3DC6345-880D-4DB3-A4A2-01702C50AB37}" srcOrd="1" destOrd="0" presId="urn:microsoft.com/office/officeart/2005/8/layout/orgChart1"/>
    <dgm:cxn modelId="{43950EA0-4F85-4A1A-9097-9408BF0A51F7}" type="presParOf" srcId="{D6044025-6C22-4CF2-AB60-5BA680EB2EA5}" destId="{C6FB7BC1-E129-4E9E-BA5E-1ED59AC1FD44}" srcOrd="1" destOrd="0" presId="urn:microsoft.com/office/officeart/2005/8/layout/orgChart1"/>
    <dgm:cxn modelId="{9EED1251-1E57-431C-87B1-08F3AF9351C3}" type="presParOf" srcId="{D6044025-6C22-4CF2-AB60-5BA680EB2EA5}" destId="{7B954BBC-04E7-4314-B39C-02780DDF1E69}" srcOrd="2" destOrd="0" presId="urn:microsoft.com/office/officeart/2005/8/layout/orgChart1"/>
  </dgm:cxnLst>
  <dgm:bg>
    <a:no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E5D44F09-13C4-448D-9B12-353D09C94712}"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8AA1D6ED-50C0-4FC4-B942-582428E2E097}">
      <dgm:prSet phldrT="[Text]" custT="1"/>
      <dgm:spPr>
        <a:solidFill>
          <a:srgbClr val="00B050"/>
        </a:solidFill>
      </dgm:spPr>
      <dgm:t>
        <a:bodyPr/>
        <a:lstStyle/>
        <a:p>
          <a:r>
            <a:rPr lang="ar-SA" sz="2400" b="1" dirty="0" smtClean="0"/>
            <a:t>أطراف العملية</a:t>
          </a:r>
          <a:endParaRPr lang="en-GB" sz="2400" b="1" dirty="0"/>
        </a:p>
      </dgm:t>
    </dgm:pt>
    <dgm:pt modelId="{05190E6A-D2BC-4C59-B41B-6BA7A48626DE}" type="parTrans" cxnId="{34F50BD0-A835-4FC8-8E55-42BB38718EE0}">
      <dgm:prSet/>
      <dgm:spPr/>
      <dgm:t>
        <a:bodyPr/>
        <a:lstStyle/>
        <a:p>
          <a:endParaRPr lang="en-GB"/>
        </a:p>
      </dgm:t>
    </dgm:pt>
    <dgm:pt modelId="{D51DE234-53D0-4823-8172-F218996116CF}" type="sibTrans" cxnId="{34F50BD0-A835-4FC8-8E55-42BB38718EE0}">
      <dgm:prSet/>
      <dgm:spPr/>
      <dgm:t>
        <a:bodyPr/>
        <a:lstStyle/>
        <a:p>
          <a:endParaRPr lang="en-GB"/>
        </a:p>
      </dgm:t>
    </dgm:pt>
    <dgm:pt modelId="{3541CC7D-EC17-4945-B19F-4EE040871B8F}">
      <dgm:prSet phldrT="[Text]" custT="1"/>
      <dgm:spPr>
        <a:solidFill>
          <a:schemeClr val="accent2">
            <a:lumMod val="20000"/>
            <a:lumOff val="80000"/>
          </a:schemeClr>
        </a:solidFill>
      </dgm:spPr>
      <dgm:t>
        <a:bodyPr/>
        <a:lstStyle/>
        <a:p>
          <a:pPr algn="ctr"/>
          <a:endParaRPr lang="en-GB" sz="2000" b="0" dirty="0">
            <a:solidFill>
              <a:schemeClr val="tx1"/>
            </a:solidFill>
          </a:endParaRPr>
        </a:p>
      </dgm:t>
    </dgm:pt>
    <dgm:pt modelId="{94EB7EF2-F8AD-48CC-9095-F662C730554C}" type="parTrans" cxnId="{1E330E72-BA1E-4B59-8182-95F78541C393}">
      <dgm:prSet/>
      <dgm:spPr/>
      <dgm:t>
        <a:bodyPr/>
        <a:lstStyle/>
        <a:p>
          <a:endParaRPr lang="en-GB"/>
        </a:p>
      </dgm:t>
    </dgm:pt>
    <dgm:pt modelId="{A2151CE8-62D9-4A53-A150-A554C3900697}" type="sibTrans" cxnId="{1E330E72-BA1E-4B59-8182-95F78541C393}">
      <dgm:prSet/>
      <dgm:spPr/>
      <dgm:t>
        <a:bodyPr/>
        <a:lstStyle/>
        <a:p>
          <a:endParaRPr lang="en-GB"/>
        </a:p>
      </dgm:t>
    </dgm:pt>
    <dgm:pt modelId="{AE940463-1762-46BA-9F37-80B884A326D3}">
      <dgm:prSet custT="1"/>
      <dgm:spPr>
        <a:solidFill>
          <a:srgbClr val="00B0F0"/>
        </a:solidFill>
      </dgm:spPr>
      <dgm:t>
        <a:bodyPr/>
        <a:lstStyle/>
        <a:p>
          <a:r>
            <a:rPr lang="ar-SA" sz="2000" b="0" dirty="0" smtClean="0">
              <a:solidFill>
                <a:schemeClr val="tx1"/>
              </a:solidFill>
            </a:rPr>
            <a:t>الطرف المدين</a:t>
          </a:r>
        </a:p>
      </dgm:t>
    </dgm:pt>
    <dgm:pt modelId="{E8E3EBC2-0D4A-4397-AD05-7FF732758D95}" type="parTrans" cxnId="{3ED8C171-042A-4097-9234-0FE9F88F9708}">
      <dgm:prSet/>
      <dgm:spPr/>
      <dgm:t>
        <a:bodyPr/>
        <a:lstStyle/>
        <a:p>
          <a:endParaRPr lang="en-GB"/>
        </a:p>
      </dgm:t>
    </dgm:pt>
    <dgm:pt modelId="{3E52FCDE-D2E5-4EF2-A6AD-BB762DEC1029}" type="sibTrans" cxnId="{3ED8C171-042A-4097-9234-0FE9F88F9708}">
      <dgm:prSet/>
      <dgm:spPr/>
      <dgm:t>
        <a:bodyPr/>
        <a:lstStyle/>
        <a:p>
          <a:endParaRPr lang="en-GB"/>
        </a:p>
      </dgm:t>
    </dgm:pt>
    <dgm:pt modelId="{F8BB68E7-67D5-4EF0-964A-B74D44C26212}">
      <dgm:prSet custT="1"/>
      <dgm:spPr>
        <a:solidFill>
          <a:srgbClr val="FFFF00"/>
        </a:solidFill>
      </dgm:spPr>
      <dgm:t>
        <a:bodyPr/>
        <a:lstStyle/>
        <a:p>
          <a:r>
            <a:rPr lang="ar-SA" sz="2000" b="0" dirty="0" err="1" smtClean="0">
              <a:solidFill>
                <a:schemeClr val="tx1"/>
              </a:solidFill>
            </a:rPr>
            <a:t>االصندوق</a:t>
          </a:r>
          <a:endParaRPr lang="ar-SA" sz="2000" b="0" dirty="0" smtClean="0">
            <a:solidFill>
              <a:schemeClr val="tx1"/>
            </a:solidFill>
          </a:endParaRPr>
        </a:p>
      </dgm:t>
    </dgm:pt>
    <dgm:pt modelId="{D54EAACE-3931-4C8F-BC27-C565DEB4D80D}" type="parTrans" cxnId="{B811CBB7-1EB0-46A3-877A-CFD6944CD4E2}">
      <dgm:prSet/>
      <dgm:spPr/>
      <dgm:t>
        <a:bodyPr/>
        <a:lstStyle/>
        <a:p>
          <a:endParaRPr lang="en-GB"/>
        </a:p>
      </dgm:t>
    </dgm:pt>
    <dgm:pt modelId="{AECE1523-7D3D-4BAE-BD4A-20E7B2300784}" type="sibTrans" cxnId="{B811CBB7-1EB0-46A3-877A-CFD6944CD4E2}">
      <dgm:prSet/>
      <dgm:spPr/>
      <dgm:t>
        <a:bodyPr/>
        <a:lstStyle/>
        <a:p>
          <a:endParaRPr lang="en-GB"/>
        </a:p>
      </dgm:t>
    </dgm:pt>
    <dgm:pt modelId="{FABBA8CB-C880-4B80-9C99-15F124159F3C}">
      <dgm:prSet custT="1"/>
      <dgm:spPr>
        <a:solidFill>
          <a:srgbClr val="FF0000"/>
        </a:solidFill>
      </dgm:spPr>
      <dgm:t>
        <a:bodyPr/>
        <a:lstStyle/>
        <a:p>
          <a:r>
            <a:rPr lang="ar-SA" sz="2000" b="0" dirty="0" smtClean="0">
              <a:solidFill>
                <a:schemeClr val="tx1"/>
              </a:solidFill>
            </a:rPr>
            <a:t>+ أصل</a:t>
          </a:r>
          <a:endParaRPr lang="en-GB" sz="2000" dirty="0"/>
        </a:p>
      </dgm:t>
    </dgm:pt>
    <dgm:pt modelId="{5E51506C-CCD9-4EF5-B16A-3CDC7EECDEC5}" type="parTrans" cxnId="{5D94951C-DB44-4DCB-A8A9-79E20CCD38F2}">
      <dgm:prSet/>
      <dgm:spPr/>
      <dgm:t>
        <a:bodyPr/>
        <a:lstStyle/>
        <a:p>
          <a:endParaRPr lang="en-GB"/>
        </a:p>
      </dgm:t>
    </dgm:pt>
    <dgm:pt modelId="{EE82D059-F4FC-4CAD-B3BA-11BBFFF43377}" type="sibTrans" cxnId="{5D94951C-DB44-4DCB-A8A9-79E20CCD38F2}">
      <dgm:prSet/>
      <dgm:spPr/>
      <dgm:t>
        <a:bodyPr/>
        <a:lstStyle/>
        <a:p>
          <a:endParaRPr lang="en-GB"/>
        </a:p>
      </dgm:t>
    </dgm:pt>
    <dgm:pt modelId="{FACA5C1E-AACB-4ED8-9C50-BFE553CAE440}">
      <dgm:prSet phldrT="[Text]" custT="1"/>
      <dgm:spPr>
        <a:solidFill>
          <a:schemeClr val="bg2">
            <a:lumMod val="90000"/>
          </a:schemeClr>
        </a:solidFill>
      </dgm:spPr>
      <dgm:t>
        <a:bodyPr/>
        <a:lstStyle/>
        <a:p>
          <a:endParaRPr lang="en-GB" sz="2000" dirty="0">
            <a:solidFill>
              <a:schemeClr val="tx1"/>
            </a:solidFill>
          </a:endParaRPr>
        </a:p>
      </dgm:t>
    </dgm:pt>
    <dgm:pt modelId="{9C11A6EE-C4EB-4FEC-8344-7CADF468BAE5}" type="sibTrans" cxnId="{E84F5A4A-AA4F-4930-8059-9CDD1432DC1A}">
      <dgm:prSet/>
      <dgm:spPr/>
      <dgm:t>
        <a:bodyPr/>
        <a:lstStyle/>
        <a:p>
          <a:endParaRPr lang="en-GB"/>
        </a:p>
      </dgm:t>
    </dgm:pt>
    <dgm:pt modelId="{1F76C4BB-51DE-45B8-8394-0A0F020EEC9D}" type="parTrans" cxnId="{E84F5A4A-AA4F-4930-8059-9CDD1432DC1A}">
      <dgm:prSet/>
      <dgm:spPr/>
      <dgm:t>
        <a:bodyPr/>
        <a:lstStyle/>
        <a:p>
          <a:endParaRPr lang="en-GB"/>
        </a:p>
      </dgm:t>
    </dgm:pt>
    <dgm:pt modelId="{EBE6141B-EECB-406F-8CF9-5D7A7DE4EAC5}" type="pres">
      <dgm:prSet presAssocID="{E5D44F09-13C4-448D-9B12-353D09C94712}" presName="hierChild1" presStyleCnt="0">
        <dgm:presLayoutVars>
          <dgm:orgChart val="1"/>
          <dgm:chPref val="1"/>
          <dgm:dir/>
          <dgm:animOne val="branch"/>
          <dgm:animLvl val="lvl"/>
          <dgm:resizeHandles/>
        </dgm:presLayoutVars>
      </dgm:prSet>
      <dgm:spPr/>
      <dgm:t>
        <a:bodyPr/>
        <a:lstStyle/>
        <a:p>
          <a:endParaRPr lang="en-GB"/>
        </a:p>
      </dgm:t>
    </dgm:pt>
    <dgm:pt modelId="{D6CD46A3-2965-41F2-A139-6BFB0EDD3827}" type="pres">
      <dgm:prSet presAssocID="{8AA1D6ED-50C0-4FC4-B942-582428E2E097}" presName="hierRoot1" presStyleCnt="0">
        <dgm:presLayoutVars>
          <dgm:hierBranch val="init"/>
        </dgm:presLayoutVars>
      </dgm:prSet>
      <dgm:spPr/>
    </dgm:pt>
    <dgm:pt modelId="{B5262786-F85C-4D32-ADE7-B7A222368651}" type="pres">
      <dgm:prSet presAssocID="{8AA1D6ED-50C0-4FC4-B942-582428E2E097}" presName="rootComposite1" presStyleCnt="0"/>
      <dgm:spPr/>
    </dgm:pt>
    <dgm:pt modelId="{73E42993-6A8C-4DEC-947A-CE689BCB0C69}" type="pres">
      <dgm:prSet presAssocID="{8AA1D6ED-50C0-4FC4-B942-582428E2E097}" presName="rootText1" presStyleLbl="node0" presStyleIdx="0" presStyleCnt="4" custAng="0" custFlipVert="0" custScaleX="249801" custScaleY="161448" custLinFactX="740" custLinFactNeighborX="100000" custLinFactNeighborY="-1146">
        <dgm:presLayoutVars>
          <dgm:chPref val="3"/>
        </dgm:presLayoutVars>
      </dgm:prSet>
      <dgm:spPr/>
      <dgm:t>
        <a:bodyPr/>
        <a:lstStyle/>
        <a:p>
          <a:endParaRPr lang="en-GB"/>
        </a:p>
      </dgm:t>
    </dgm:pt>
    <dgm:pt modelId="{C2E5BC77-8AAE-442F-A03B-21F9716795C4}" type="pres">
      <dgm:prSet presAssocID="{8AA1D6ED-50C0-4FC4-B942-582428E2E097}" presName="rootConnector1" presStyleLbl="node1" presStyleIdx="0" presStyleCnt="0"/>
      <dgm:spPr/>
      <dgm:t>
        <a:bodyPr/>
        <a:lstStyle/>
        <a:p>
          <a:endParaRPr lang="en-GB"/>
        </a:p>
      </dgm:t>
    </dgm:pt>
    <dgm:pt modelId="{A5A7BC98-A96E-49B9-9D29-74EF91E81B27}" type="pres">
      <dgm:prSet presAssocID="{8AA1D6ED-50C0-4FC4-B942-582428E2E097}" presName="hierChild2" presStyleCnt="0"/>
      <dgm:spPr/>
    </dgm:pt>
    <dgm:pt modelId="{341059F2-4045-43E1-B5F4-43DDB1FC98CF}" type="pres">
      <dgm:prSet presAssocID="{1F76C4BB-51DE-45B8-8394-0A0F020EEC9D}" presName="Name37" presStyleLbl="parChTrans1D2" presStyleIdx="0" presStyleCnt="2"/>
      <dgm:spPr/>
      <dgm:t>
        <a:bodyPr/>
        <a:lstStyle/>
        <a:p>
          <a:endParaRPr lang="en-GB"/>
        </a:p>
      </dgm:t>
    </dgm:pt>
    <dgm:pt modelId="{08F72A3E-4DDB-49C8-A39A-5025CAB4BEC3}" type="pres">
      <dgm:prSet presAssocID="{FACA5C1E-AACB-4ED8-9C50-BFE553CAE440}" presName="hierRoot2" presStyleCnt="0">
        <dgm:presLayoutVars>
          <dgm:hierBranch val="init"/>
        </dgm:presLayoutVars>
      </dgm:prSet>
      <dgm:spPr/>
    </dgm:pt>
    <dgm:pt modelId="{1FB44A53-37DD-44B1-9548-C427AFB0180F}" type="pres">
      <dgm:prSet presAssocID="{FACA5C1E-AACB-4ED8-9C50-BFE553CAE440}" presName="rootComposite" presStyleCnt="0"/>
      <dgm:spPr/>
    </dgm:pt>
    <dgm:pt modelId="{CE62D83F-A450-47AF-B53A-6E8AD00EAA48}" type="pres">
      <dgm:prSet presAssocID="{FACA5C1E-AACB-4ED8-9C50-BFE553CAE440}" presName="rootText" presStyleLbl="node2" presStyleIdx="0" presStyleCnt="2" custScaleX="255794" custScaleY="731247" custLinFactNeighborX="52463" custLinFactNeighborY="-4660">
        <dgm:presLayoutVars>
          <dgm:chPref val="3"/>
        </dgm:presLayoutVars>
      </dgm:prSet>
      <dgm:spPr/>
      <dgm:t>
        <a:bodyPr/>
        <a:lstStyle/>
        <a:p>
          <a:endParaRPr lang="en-GB"/>
        </a:p>
      </dgm:t>
    </dgm:pt>
    <dgm:pt modelId="{ACDE0E0B-418B-425D-BA8D-7F47CF2E6399}" type="pres">
      <dgm:prSet presAssocID="{FACA5C1E-AACB-4ED8-9C50-BFE553CAE440}" presName="rootConnector" presStyleLbl="node2" presStyleIdx="0" presStyleCnt="2"/>
      <dgm:spPr/>
      <dgm:t>
        <a:bodyPr/>
        <a:lstStyle/>
        <a:p>
          <a:endParaRPr lang="en-GB"/>
        </a:p>
      </dgm:t>
    </dgm:pt>
    <dgm:pt modelId="{AEACD3EA-A6D9-4A9E-A9F0-D9ABFE5E873D}" type="pres">
      <dgm:prSet presAssocID="{FACA5C1E-AACB-4ED8-9C50-BFE553CAE440}" presName="hierChild4" presStyleCnt="0"/>
      <dgm:spPr/>
    </dgm:pt>
    <dgm:pt modelId="{F24B981E-3E6E-45BD-A5AE-7194E1B6F41F}" type="pres">
      <dgm:prSet presAssocID="{FACA5C1E-AACB-4ED8-9C50-BFE553CAE440}" presName="hierChild5" presStyleCnt="0"/>
      <dgm:spPr/>
    </dgm:pt>
    <dgm:pt modelId="{4C879745-EA2D-4ECD-A062-78A944E62366}" type="pres">
      <dgm:prSet presAssocID="{94EB7EF2-F8AD-48CC-9095-F662C730554C}" presName="Name37" presStyleLbl="parChTrans1D2" presStyleIdx="1" presStyleCnt="2"/>
      <dgm:spPr/>
      <dgm:t>
        <a:bodyPr/>
        <a:lstStyle/>
        <a:p>
          <a:endParaRPr lang="en-GB"/>
        </a:p>
      </dgm:t>
    </dgm:pt>
    <dgm:pt modelId="{DEA912C8-A03E-45C0-B56C-E4A1D3FB7301}" type="pres">
      <dgm:prSet presAssocID="{3541CC7D-EC17-4945-B19F-4EE040871B8F}" presName="hierRoot2" presStyleCnt="0">
        <dgm:presLayoutVars>
          <dgm:hierBranch val="init"/>
        </dgm:presLayoutVars>
      </dgm:prSet>
      <dgm:spPr/>
    </dgm:pt>
    <dgm:pt modelId="{43A87811-EC26-45A6-85E6-6C26354E794A}" type="pres">
      <dgm:prSet presAssocID="{3541CC7D-EC17-4945-B19F-4EE040871B8F}" presName="rootComposite" presStyleCnt="0"/>
      <dgm:spPr/>
    </dgm:pt>
    <dgm:pt modelId="{549A9472-CEF8-410D-B806-EA471E1E19D3}" type="pres">
      <dgm:prSet presAssocID="{3541CC7D-EC17-4945-B19F-4EE040871B8F}" presName="rootText" presStyleLbl="node2" presStyleIdx="1" presStyleCnt="2" custScaleX="281397" custScaleY="720519" custLinFactX="59369" custLinFactNeighborX="100000" custLinFactNeighborY="-4660">
        <dgm:presLayoutVars>
          <dgm:chPref val="3"/>
        </dgm:presLayoutVars>
      </dgm:prSet>
      <dgm:spPr/>
      <dgm:t>
        <a:bodyPr/>
        <a:lstStyle/>
        <a:p>
          <a:endParaRPr lang="en-GB"/>
        </a:p>
      </dgm:t>
    </dgm:pt>
    <dgm:pt modelId="{F5D8F0AC-AB89-41B2-A025-8D8ADA98CA02}" type="pres">
      <dgm:prSet presAssocID="{3541CC7D-EC17-4945-B19F-4EE040871B8F}" presName="rootConnector" presStyleLbl="node2" presStyleIdx="1" presStyleCnt="2"/>
      <dgm:spPr/>
      <dgm:t>
        <a:bodyPr/>
        <a:lstStyle/>
        <a:p>
          <a:endParaRPr lang="en-GB"/>
        </a:p>
      </dgm:t>
    </dgm:pt>
    <dgm:pt modelId="{7A9ACF45-A754-4769-8510-5B416CFBDBFE}" type="pres">
      <dgm:prSet presAssocID="{3541CC7D-EC17-4945-B19F-4EE040871B8F}" presName="hierChild4" presStyleCnt="0"/>
      <dgm:spPr/>
    </dgm:pt>
    <dgm:pt modelId="{B440DB50-09C2-45A9-8238-17B1D0DE101C}" type="pres">
      <dgm:prSet presAssocID="{3541CC7D-EC17-4945-B19F-4EE040871B8F}" presName="hierChild5" presStyleCnt="0"/>
      <dgm:spPr/>
    </dgm:pt>
    <dgm:pt modelId="{B60C4072-3D3D-4D49-A6FD-3D04A1CBE534}" type="pres">
      <dgm:prSet presAssocID="{8AA1D6ED-50C0-4FC4-B942-582428E2E097}" presName="hierChild3" presStyleCnt="0"/>
      <dgm:spPr/>
    </dgm:pt>
    <dgm:pt modelId="{1D55C01F-5D6A-4E41-A454-2A4105AB6AD0}" type="pres">
      <dgm:prSet presAssocID="{AE940463-1762-46BA-9F37-80B884A326D3}" presName="hierRoot1" presStyleCnt="0">
        <dgm:presLayoutVars>
          <dgm:hierBranch val="init"/>
        </dgm:presLayoutVars>
      </dgm:prSet>
      <dgm:spPr/>
    </dgm:pt>
    <dgm:pt modelId="{0438654E-5A42-4A8D-A941-5AA65E22C1BF}" type="pres">
      <dgm:prSet presAssocID="{AE940463-1762-46BA-9F37-80B884A326D3}" presName="rootComposite1" presStyleCnt="0"/>
      <dgm:spPr/>
    </dgm:pt>
    <dgm:pt modelId="{B7D34493-6F8F-4824-BE1E-8819F66CD3D2}" type="pres">
      <dgm:prSet presAssocID="{AE940463-1762-46BA-9F37-80B884A326D3}" presName="rootText1" presStyleLbl="node0" presStyleIdx="1" presStyleCnt="4" custScaleX="131757" custScaleY="115906" custLinFactX="5844" custLinFactY="97941" custLinFactNeighborX="100000" custLinFactNeighborY="100000">
        <dgm:presLayoutVars>
          <dgm:chPref val="3"/>
        </dgm:presLayoutVars>
      </dgm:prSet>
      <dgm:spPr/>
      <dgm:t>
        <a:bodyPr/>
        <a:lstStyle/>
        <a:p>
          <a:endParaRPr lang="en-GB"/>
        </a:p>
      </dgm:t>
    </dgm:pt>
    <dgm:pt modelId="{96D30ADD-041A-4CB7-A306-6B814C8B900A}" type="pres">
      <dgm:prSet presAssocID="{AE940463-1762-46BA-9F37-80B884A326D3}" presName="rootConnector1" presStyleLbl="node1" presStyleIdx="0" presStyleCnt="0"/>
      <dgm:spPr/>
      <dgm:t>
        <a:bodyPr/>
        <a:lstStyle/>
        <a:p>
          <a:endParaRPr lang="en-GB"/>
        </a:p>
      </dgm:t>
    </dgm:pt>
    <dgm:pt modelId="{E94FEEA3-7284-47A1-8D93-9ED8D21A230B}" type="pres">
      <dgm:prSet presAssocID="{AE940463-1762-46BA-9F37-80B884A326D3}" presName="hierChild2" presStyleCnt="0"/>
      <dgm:spPr/>
    </dgm:pt>
    <dgm:pt modelId="{F277A117-0B8D-4762-AA4E-AD1BA6CF027A}" type="pres">
      <dgm:prSet presAssocID="{AE940463-1762-46BA-9F37-80B884A326D3}" presName="hierChild3" presStyleCnt="0"/>
      <dgm:spPr/>
    </dgm:pt>
    <dgm:pt modelId="{811FAA97-1CE2-4505-BA2A-829573923AE3}" type="pres">
      <dgm:prSet presAssocID="{F8BB68E7-67D5-4EF0-964A-B74D44C26212}" presName="hierRoot1" presStyleCnt="0">
        <dgm:presLayoutVars>
          <dgm:hierBranch val="init"/>
        </dgm:presLayoutVars>
      </dgm:prSet>
      <dgm:spPr/>
    </dgm:pt>
    <dgm:pt modelId="{EC2077EF-B39E-4B2F-915D-08ADC7A669CC}" type="pres">
      <dgm:prSet presAssocID="{F8BB68E7-67D5-4EF0-964A-B74D44C26212}" presName="rootComposite1" presStyleCnt="0"/>
      <dgm:spPr/>
    </dgm:pt>
    <dgm:pt modelId="{1F82D96D-C0BC-4BC4-BCC9-0424AD16FAA8}" type="pres">
      <dgm:prSet presAssocID="{F8BB68E7-67D5-4EF0-964A-B74D44C26212}" presName="rootText1" presStyleLbl="node0" presStyleIdx="2" presStyleCnt="4" custScaleX="116350" custLinFactY="200000" custLinFactNeighborX="-31601" custLinFactNeighborY="204999">
        <dgm:presLayoutVars>
          <dgm:chPref val="3"/>
        </dgm:presLayoutVars>
      </dgm:prSet>
      <dgm:spPr/>
      <dgm:t>
        <a:bodyPr/>
        <a:lstStyle/>
        <a:p>
          <a:endParaRPr lang="en-GB"/>
        </a:p>
      </dgm:t>
    </dgm:pt>
    <dgm:pt modelId="{09C607AC-EB87-4453-A930-D322B419921C}" type="pres">
      <dgm:prSet presAssocID="{F8BB68E7-67D5-4EF0-964A-B74D44C26212}" presName="rootConnector1" presStyleLbl="node1" presStyleIdx="0" presStyleCnt="0"/>
      <dgm:spPr/>
      <dgm:t>
        <a:bodyPr/>
        <a:lstStyle/>
        <a:p>
          <a:endParaRPr lang="en-GB"/>
        </a:p>
      </dgm:t>
    </dgm:pt>
    <dgm:pt modelId="{D5F8945A-6E61-4762-B38D-511832D20AF2}" type="pres">
      <dgm:prSet presAssocID="{F8BB68E7-67D5-4EF0-964A-B74D44C26212}" presName="hierChild2" presStyleCnt="0"/>
      <dgm:spPr/>
    </dgm:pt>
    <dgm:pt modelId="{29A588A0-C6EA-4381-B41D-9EABB02B44EE}" type="pres">
      <dgm:prSet presAssocID="{F8BB68E7-67D5-4EF0-964A-B74D44C26212}" presName="hierChild3" presStyleCnt="0"/>
      <dgm:spPr/>
    </dgm:pt>
    <dgm:pt modelId="{D6044025-6C22-4CF2-AB60-5BA680EB2EA5}" type="pres">
      <dgm:prSet presAssocID="{FABBA8CB-C880-4B80-9C99-15F124159F3C}" presName="hierRoot1" presStyleCnt="0">
        <dgm:presLayoutVars>
          <dgm:hierBranch val="init"/>
        </dgm:presLayoutVars>
      </dgm:prSet>
      <dgm:spPr/>
    </dgm:pt>
    <dgm:pt modelId="{76918B7A-7D0E-41BB-989D-A8D4695E186D}" type="pres">
      <dgm:prSet presAssocID="{FABBA8CB-C880-4B80-9C99-15F124159F3C}" presName="rootComposite1" presStyleCnt="0"/>
      <dgm:spPr/>
    </dgm:pt>
    <dgm:pt modelId="{E54FF379-4557-4EEE-8526-4B25F930CC4E}" type="pres">
      <dgm:prSet presAssocID="{FABBA8CB-C880-4B80-9C99-15F124159F3C}" presName="rootText1" presStyleLbl="node0" presStyleIdx="3" presStyleCnt="4" custScaleX="100532" custScaleY="87986" custLinFactX="-61157" custLinFactY="300000" custLinFactNeighborX="-100000" custLinFactNeighborY="307631">
        <dgm:presLayoutVars>
          <dgm:chPref val="3"/>
        </dgm:presLayoutVars>
      </dgm:prSet>
      <dgm:spPr/>
      <dgm:t>
        <a:bodyPr/>
        <a:lstStyle/>
        <a:p>
          <a:endParaRPr lang="en-GB"/>
        </a:p>
      </dgm:t>
    </dgm:pt>
    <dgm:pt modelId="{C3DC6345-880D-4DB3-A4A2-01702C50AB37}" type="pres">
      <dgm:prSet presAssocID="{FABBA8CB-C880-4B80-9C99-15F124159F3C}" presName="rootConnector1" presStyleLbl="node1" presStyleIdx="0" presStyleCnt="0"/>
      <dgm:spPr/>
      <dgm:t>
        <a:bodyPr/>
        <a:lstStyle/>
        <a:p>
          <a:endParaRPr lang="en-GB"/>
        </a:p>
      </dgm:t>
    </dgm:pt>
    <dgm:pt modelId="{C6FB7BC1-E129-4E9E-BA5E-1ED59AC1FD44}" type="pres">
      <dgm:prSet presAssocID="{FABBA8CB-C880-4B80-9C99-15F124159F3C}" presName="hierChild2" presStyleCnt="0"/>
      <dgm:spPr/>
    </dgm:pt>
    <dgm:pt modelId="{7B954BBC-04E7-4314-B39C-02780DDF1E69}" type="pres">
      <dgm:prSet presAssocID="{FABBA8CB-C880-4B80-9C99-15F124159F3C}" presName="hierChild3" presStyleCnt="0"/>
      <dgm:spPr/>
    </dgm:pt>
  </dgm:ptLst>
  <dgm:cxnLst>
    <dgm:cxn modelId="{6006ABC9-D7F8-46CE-B031-D4DE4A43FEB6}" type="presOf" srcId="{8AA1D6ED-50C0-4FC4-B942-582428E2E097}" destId="{73E42993-6A8C-4DEC-947A-CE689BCB0C69}" srcOrd="0" destOrd="0" presId="urn:microsoft.com/office/officeart/2005/8/layout/orgChart1"/>
    <dgm:cxn modelId="{9A783249-8380-4330-9DAD-81829671038D}" type="presOf" srcId="{3541CC7D-EC17-4945-B19F-4EE040871B8F}" destId="{F5D8F0AC-AB89-41B2-A025-8D8ADA98CA02}" srcOrd="1" destOrd="0" presId="urn:microsoft.com/office/officeart/2005/8/layout/orgChart1"/>
    <dgm:cxn modelId="{34F50BD0-A835-4FC8-8E55-42BB38718EE0}" srcId="{E5D44F09-13C4-448D-9B12-353D09C94712}" destId="{8AA1D6ED-50C0-4FC4-B942-582428E2E097}" srcOrd="0" destOrd="0" parTransId="{05190E6A-D2BC-4C59-B41B-6BA7A48626DE}" sibTransId="{D51DE234-53D0-4823-8172-F218996116CF}"/>
    <dgm:cxn modelId="{8CD9CC2D-0EFA-4C8C-BD09-DD0EFEC34ECF}" type="presOf" srcId="{3541CC7D-EC17-4945-B19F-4EE040871B8F}" destId="{549A9472-CEF8-410D-B806-EA471E1E19D3}" srcOrd="0" destOrd="0" presId="urn:microsoft.com/office/officeart/2005/8/layout/orgChart1"/>
    <dgm:cxn modelId="{23ACE051-7426-4D5D-A6BE-A63D020ADFDD}" type="presOf" srcId="{1F76C4BB-51DE-45B8-8394-0A0F020EEC9D}" destId="{341059F2-4045-43E1-B5F4-43DDB1FC98CF}" srcOrd="0" destOrd="0" presId="urn:microsoft.com/office/officeart/2005/8/layout/orgChart1"/>
    <dgm:cxn modelId="{326B02CB-B976-4E91-B8CA-BF22309E970F}" type="presOf" srcId="{FACA5C1E-AACB-4ED8-9C50-BFE553CAE440}" destId="{CE62D83F-A450-47AF-B53A-6E8AD00EAA48}" srcOrd="0" destOrd="0" presId="urn:microsoft.com/office/officeart/2005/8/layout/orgChart1"/>
    <dgm:cxn modelId="{1E330E72-BA1E-4B59-8182-95F78541C393}" srcId="{8AA1D6ED-50C0-4FC4-B942-582428E2E097}" destId="{3541CC7D-EC17-4945-B19F-4EE040871B8F}" srcOrd="1" destOrd="0" parTransId="{94EB7EF2-F8AD-48CC-9095-F662C730554C}" sibTransId="{A2151CE8-62D9-4A53-A150-A554C3900697}"/>
    <dgm:cxn modelId="{01F09F9E-9CD3-4346-B9AF-407DEEA449D3}" type="presOf" srcId="{F8BB68E7-67D5-4EF0-964A-B74D44C26212}" destId="{1F82D96D-C0BC-4BC4-BCC9-0424AD16FAA8}" srcOrd="0" destOrd="0" presId="urn:microsoft.com/office/officeart/2005/8/layout/orgChart1"/>
    <dgm:cxn modelId="{A21D5F8D-4A28-431D-8FD1-3C54F2C5CE7A}" type="presOf" srcId="{AE940463-1762-46BA-9F37-80B884A326D3}" destId="{B7D34493-6F8F-4824-BE1E-8819F66CD3D2}" srcOrd="0" destOrd="0" presId="urn:microsoft.com/office/officeart/2005/8/layout/orgChart1"/>
    <dgm:cxn modelId="{0BA7E2AF-710F-4716-9A47-B2B388A00394}" type="presOf" srcId="{E5D44F09-13C4-448D-9B12-353D09C94712}" destId="{EBE6141B-EECB-406F-8CF9-5D7A7DE4EAC5}" srcOrd="0" destOrd="0" presId="urn:microsoft.com/office/officeart/2005/8/layout/orgChart1"/>
    <dgm:cxn modelId="{B811CBB7-1EB0-46A3-877A-CFD6944CD4E2}" srcId="{E5D44F09-13C4-448D-9B12-353D09C94712}" destId="{F8BB68E7-67D5-4EF0-964A-B74D44C26212}" srcOrd="2" destOrd="0" parTransId="{D54EAACE-3931-4C8F-BC27-C565DEB4D80D}" sibTransId="{AECE1523-7D3D-4BAE-BD4A-20E7B2300784}"/>
    <dgm:cxn modelId="{812293CC-7B13-4F86-B8DC-81CFF7ED8AA7}" type="presOf" srcId="{F8BB68E7-67D5-4EF0-964A-B74D44C26212}" destId="{09C607AC-EB87-4453-A930-D322B419921C}" srcOrd="1" destOrd="0" presId="urn:microsoft.com/office/officeart/2005/8/layout/orgChart1"/>
    <dgm:cxn modelId="{E187053A-3A2A-473C-B5D8-911CB7906B5A}" type="presOf" srcId="{AE940463-1762-46BA-9F37-80B884A326D3}" destId="{96D30ADD-041A-4CB7-A306-6B814C8B900A}" srcOrd="1" destOrd="0" presId="urn:microsoft.com/office/officeart/2005/8/layout/orgChart1"/>
    <dgm:cxn modelId="{43D32A38-F867-472F-8F05-A0FFCA0D79BD}" type="presOf" srcId="{94EB7EF2-F8AD-48CC-9095-F662C730554C}" destId="{4C879745-EA2D-4ECD-A062-78A944E62366}" srcOrd="0" destOrd="0" presId="urn:microsoft.com/office/officeart/2005/8/layout/orgChart1"/>
    <dgm:cxn modelId="{5F438919-DC9B-4E63-B478-88C7A159252B}" type="presOf" srcId="{FABBA8CB-C880-4B80-9C99-15F124159F3C}" destId="{C3DC6345-880D-4DB3-A4A2-01702C50AB37}" srcOrd="1" destOrd="0" presId="urn:microsoft.com/office/officeart/2005/8/layout/orgChart1"/>
    <dgm:cxn modelId="{3ED8C171-042A-4097-9234-0FE9F88F9708}" srcId="{E5D44F09-13C4-448D-9B12-353D09C94712}" destId="{AE940463-1762-46BA-9F37-80B884A326D3}" srcOrd="1" destOrd="0" parTransId="{E8E3EBC2-0D4A-4397-AD05-7FF732758D95}" sibTransId="{3E52FCDE-D2E5-4EF2-A6AD-BB762DEC1029}"/>
    <dgm:cxn modelId="{5D94951C-DB44-4DCB-A8A9-79E20CCD38F2}" srcId="{E5D44F09-13C4-448D-9B12-353D09C94712}" destId="{FABBA8CB-C880-4B80-9C99-15F124159F3C}" srcOrd="3" destOrd="0" parTransId="{5E51506C-CCD9-4EF5-B16A-3CDC7EECDEC5}" sibTransId="{EE82D059-F4FC-4CAD-B3BA-11BBFFF43377}"/>
    <dgm:cxn modelId="{50A9DE0B-0883-4848-89A5-A8FCB57F7312}" type="presOf" srcId="{FABBA8CB-C880-4B80-9C99-15F124159F3C}" destId="{E54FF379-4557-4EEE-8526-4B25F930CC4E}" srcOrd="0" destOrd="0" presId="urn:microsoft.com/office/officeart/2005/8/layout/orgChart1"/>
    <dgm:cxn modelId="{E464CD78-2029-450E-A0EC-4582F131D686}" type="presOf" srcId="{FACA5C1E-AACB-4ED8-9C50-BFE553CAE440}" destId="{ACDE0E0B-418B-425D-BA8D-7F47CF2E6399}" srcOrd="1" destOrd="0" presId="urn:microsoft.com/office/officeart/2005/8/layout/orgChart1"/>
    <dgm:cxn modelId="{C3066CAB-224D-45B3-926B-CC0A01F20F95}" type="presOf" srcId="{8AA1D6ED-50C0-4FC4-B942-582428E2E097}" destId="{C2E5BC77-8AAE-442F-A03B-21F9716795C4}" srcOrd="1" destOrd="0" presId="urn:microsoft.com/office/officeart/2005/8/layout/orgChart1"/>
    <dgm:cxn modelId="{E84F5A4A-AA4F-4930-8059-9CDD1432DC1A}" srcId="{8AA1D6ED-50C0-4FC4-B942-582428E2E097}" destId="{FACA5C1E-AACB-4ED8-9C50-BFE553CAE440}" srcOrd="0" destOrd="0" parTransId="{1F76C4BB-51DE-45B8-8394-0A0F020EEC9D}" sibTransId="{9C11A6EE-C4EB-4FEC-8344-7CADF468BAE5}"/>
    <dgm:cxn modelId="{B672E916-C2BA-4C22-987F-428321B9A664}" type="presParOf" srcId="{EBE6141B-EECB-406F-8CF9-5D7A7DE4EAC5}" destId="{D6CD46A3-2965-41F2-A139-6BFB0EDD3827}" srcOrd="0" destOrd="0" presId="urn:microsoft.com/office/officeart/2005/8/layout/orgChart1"/>
    <dgm:cxn modelId="{75EE3A02-4CCC-4472-9952-87EB23FA426A}" type="presParOf" srcId="{D6CD46A3-2965-41F2-A139-6BFB0EDD3827}" destId="{B5262786-F85C-4D32-ADE7-B7A222368651}" srcOrd="0" destOrd="0" presId="urn:microsoft.com/office/officeart/2005/8/layout/orgChart1"/>
    <dgm:cxn modelId="{CE4B6249-7FBE-4F7F-8EF3-E18FC923877D}" type="presParOf" srcId="{B5262786-F85C-4D32-ADE7-B7A222368651}" destId="{73E42993-6A8C-4DEC-947A-CE689BCB0C69}" srcOrd="0" destOrd="0" presId="urn:microsoft.com/office/officeart/2005/8/layout/orgChart1"/>
    <dgm:cxn modelId="{EAF6F092-D451-48B5-BFC4-7A6F5ECA21A0}" type="presParOf" srcId="{B5262786-F85C-4D32-ADE7-B7A222368651}" destId="{C2E5BC77-8AAE-442F-A03B-21F9716795C4}" srcOrd="1" destOrd="0" presId="urn:microsoft.com/office/officeart/2005/8/layout/orgChart1"/>
    <dgm:cxn modelId="{B405B16A-D3FA-4890-BA93-318D0F0DD783}" type="presParOf" srcId="{D6CD46A3-2965-41F2-A139-6BFB0EDD3827}" destId="{A5A7BC98-A96E-49B9-9D29-74EF91E81B27}" srcOrd="1" destOrd="0" presId="urn:microsoft.com/office/officeart/2005/8/layout/orgChart1"/>
    <dgm:cxn modelId="{5EB3703B-DC47-43B0-8A25-631316D466D4}" type="presParOf" srcId="{A5A7BC98-A96E-49B9-9D29-74EF91E81B27}" destId="{341059F2-4045-43E1-B5F4-43DDB1FC98CF}" srcOrd="0" destOrd="0" presId="urn:microsoft.com/office/officeart/2005/8/layout/orgChart1"/>
    <dgm:cxn modelId="{E4A6AF03-52BB-4A30-8AB3-E72463340DFB}" type="presParOf" srcId="{A5A7BC98-A96E-49B9-9D29-74EF91E81B27}" destId="{08F72A3E-4DDB-49C8-A39A-5025CAB4BEC3}" srcOrd="1" destOrd="0" presId="urn:microsoft.com/office/officeart/2005/8/layout/orgChart1"/>
    <dgm:cxn modelId="{03779AAE-8B33-4E14-9AB0-F8710D644F30}" type="presParOf" srcId="{08F72A3E-4DDB-49C8-A39A-5025CAB4BEC3}" destId="{1FB44A53-37DD-44B1-9548-C427AFB0180F}" srcOrd="0" destOrd="0" presId="urn:microsoft.com/office/officeart/2005/8/layout/orgChart1"/>
    <dgm:cxn modelId="{FF52C66B-4873-4433-A46E-C88BCC3D9001}" type="presParOf" srcId="{1FB44A53-37DD-44B1-9548-C427AFB0180F}" destId="{CE62D83F-A450-47AF-B53A-6E8AD00EAA48}" srcOrd="0" destOrd="0" presId="urn:microsoft.com/office/officeart/2005/8/layout/orgChart1"/>
    <dgm:cxn modelId="{DF99269B-D1A9-4FE1-AF8F-D40618E97EA9}" type="presParOf" srcId="{1FB44A53-37DD-44B1-9548-C427AFB0180F}" destId="{ACDE0E0B-418B-425D-BA8D-7F47CF2E6399}" srcOrd="1" destOrd="0" presId="urn:microsoft.com/office/officeart/2005/8/layout/orgChart1"/>
    <dgm:cxn modelId="{BDAEA309-C8D6-4521-B458-EE6DDEDFA66B}" type="presParOf" srcId="{08F72A3E-4DDB-49C8-A39A-5025CAB4BEC3}" destId="{AEACD3EA-A6D9-4A9E-A9F0-D9ABFE5E873D}" srcOrd="1" destOrd="0" presId="urn:microsoft.com/office/officeart/2005/8/layout/orgChart1"/>
    <dgm:cxn modelId="{900B023D-9346-429E-9860-336A367412BB}" type="presParOf" srcId="{08F72A3E-4DDB-49C8-A39A-5025CAB4BEC3}" destId="{F24B981E-3E6E-45BD-A5AE-7194E1B6F41F}" srcOrd="2" destOrd="0" presId="urn:microsoft.com/office/officeart/2005/8/layout/orgChart1"/>
    <dgm:cxn modelId="{3002F430-4E6A-4B65-AB73-437BF74713BD}" type="presParOf" srcId="{A5A7BC98-A96E-49B9-9D29-74EF91E81B27}" destId="{4C879745-EA2D-4ECD-A062-78A944E62366}" srcOrd="2" destOrd="0" presId="urn:microsoft.com/office/officeart/2005/8/layout/orgChart1"/>
    <dgm:cxn modelId="{2F56757C-60D7-40AB-A03F-8F43D4785B2A}" type="presParOf" srcId="{A5A7BC98-A96E-49B9-9D29-74EF91E81B27}" destId="{DEA912C8-A03E-45C0-B56C-E4A1D3FB7301}" srcOrd="3" destOrd="0" presId="urn:microsoft.com/office/officeart/2005/8/layout/orgChart1"/>
    <dgm:cxn modelId="{9D70F0AE-2329-4884-8EEA-32C1E20C4C54}" type="presParOf" srcId="{DEA912C8-A03E-45C0-B56C-E4A1D3FB7301}" destId="{43A87811-EC26-45A6-85E6-6C26354E794A}" srcOrd="0" destOrd="0" presId="urn:microsoft.com/office/officeart/2005/8/layout/orgChart1"/>
    <dgm:cxn modelId="{B125628F-307F-4DFE-84C1-28FA715C3CE2}" type="presParOf" srcId="{43A87811-EC26-45A6-85E6-6C26354E794A}" destId="{549A9472-CEF8-410D-B806-EA471E1E19D3}" srcOrd="0" destOrd="0" presId="urn:microsoft.com/office/officeart/2005/8/layout/orgChart1"/>
    <dgm:cxn modelId="{952F5F33-CB6D-4B99-A5FA-90444CEE6429}" type="presParOf" srcId="{43A87811-EC26-45A6-85E6-6C26354E794A}" destId="{F5D8F0AC-AB89-41B2-A025-8D8ADA98CA02}" srcOrd="1" destOrd="0" presId="urn:microsoft.com/office/officeart/2005/8/layout/orgChart1"/>
    <dgm:cxn modelId="{7F6EFBCF-62AF-4AC9-AC04-2EB82208E779}" type="presParOf" srcId="{DEA912C8-A03E-45C0-B56C-E4A1D3FB7301}" destId="{7A9ACF45-A754-4769-8510-5B416CFBDBFE}" srcOrd="1" destOrd="0" presId="urn:microsoft.com/office/officeart/2005/8/layout/orgChart1"/>
    <dgm:cxn modelId="{F2FF6F45-7BBE-4859-B46E-4D58271242BB}" type="presParOf" srcId="{DEA912C8-A03E-45C0-B56C-E4A1D3FB7301}" destId="{B440DB50-09C2-45A9-8238-17B1D0DE101C}" srcOrd="2" destOrd="0" presId="urn:microsoft.com/office/officeart/2005/8/layout/orgChart1"/>
    <dgm:cxn modelId="{9F3C6C65-1940-42ED-98CF-72A051D23EF7}" type="presParOf" srcId="{D6CD46A3-2965-41F2-A139-6BFB0EDD3827}" destId="{B60C4072-3D3D-4D49-A6FD-3D04A1CBE534}" srcOrd="2" destOrd="0" presId="urn:microsoft.com/office/officeart/2005/8/layout/orgChart1"/>
    <dgm:cxn modelId="{313AF0AD-B7E6-471B-B6BF-54B32B6FCE01}" type="presParOf" srcId="{EBE6141B-EECB-406F-8CF9-5D7A7DE4EAC5}" destId="{1D55C01F-5D6A-4E41-A454-2A4105AB6AD0}" srcOrd="1" destOrd="0" presId="urn:microsoft.com/office/officeart/2005/8/layout/orgChart1"/>
    <dgm:cxn modelId="{D01FE31E-AF26-459C-830F-092861028869}" type="presParOf" srcId="{1D55C01F-5D6A-4E41-A454-2A4105AB6AD0}" destId="{0438654E-5A42-4A8D-A941-5AA65E22C1BF}" srcOrd="0" destOrd="0" presId="urn:microsoft.com/office/officeart/2005/8/layout/orgChart1"/>
    <dgm:cxn modelId="{87BC6B5D-55A8-48A2-B55D-235B00CCC2D2}" type="presParOf" srcId="{0438654E-5A42-4A8D-A941-5AA65E22C1BF}" destId="{B7D34493-6F8F-4824-BE1E-8819F66CD3D2}" srcOrd="0" destOrd="0" presId="urn:microsoft.com/office/officeart/2005/8/layout/orgChart1"/>
    <dgm:cxn modelId="{45B08927-1557-429F-A16B-DA9A69109A87}" type="presParOf" srcId="{0438654E-5A42-4A8D-A941-5AA65E22C1BF}" destId="{96D30ADD-041A-4CB7-A306-6B814C8B900A}" srcOrd="1" destOrd="0" presId="urn:microsoft.com/office/officeart/2005/8/layout/orgChart1"/>
    <dgm:cxn modelId="{672EE618-941E-4257-A0CF-435B75EC5B5A}" type="presParOf" srcId="{1D55C01F-5D6A-4E41-A454-2A4105AB6AD0}" destId="{E94FEEA3-7284-47A1-8D93-9ED8D21A230B}" srcOrd="1" destOrd="0" presId="urn:microsoft.com/office/officeart/2005/8/layout/orgChart1"/>
    <dgm:cxn modelId="{6541E50E-0602-4D14-9469-05976A406EAE}" type="presParOf" srcId="{1D55C01F-5D6A-4E41-A454-2A4105AB6AD0}" destId="{F277A117-0B8D-4762-AA4E-AD1BA6CF027A}" srcOrd="2" destOrd="0" presId="urn:microsoft.com/office/officeart/2005/8/layout/orgChart1"/>
    <dgm:cxn modelId="{3D435489-BE3A-4F91-91C7-398D2722FD07}" type="presParOf" srcId="{EBE6141B-EECB-406F-8CF9-5D7A7DE4EAC5}" destId="{811FAA97-1CE2-4505-BA2A-829573923AE3}" srcOrd="2" destOrd="0" presId="urn:microsoft.com/office/officeart/2005/8/layout/orgChart1"/>
    <dgm:cxn modelId="{92E29F75-286B-4EF8-88D8-D0F5AF59B45A}" type="presParOf" srcId="{811FAA97-1CE2-4505-BA2A-829573923AE3}" destId="{EC2077EF-B39E-4B2F-915D-08ADC7A669CC}" srcOrd="0" destOrd="0" presId="urn:microsoft.com/office/officeart/2005/8/layout/orgChart1"/>
    <dgm:cxn modelId="{6F403A1D-4943-4DB9-8FD5-1D48615B7A1E}" type="presParOf" srcId="{EC2077EF-B39E-4B2F-915D-08ADC7A669CC}" destId="{1F82D96D-C0BC-4BC4-BCC9-0424AD16FAA8}" srcOrd="0" destOrd="0" presId="urn:microsoft.com/office/officeart/2005/8/layout/orgChart1"/>
    <dgm:cxn modelId="{87407C30-75EF-4075-A212-93F075201446}" type="presParOf" srcId="{EC2077EF-B39E-4B2F-915D-08ADC7A669CC}" destId="{09C607AC-EB87-4453-A930-D322B419921C}" srcOrd="1" destOrd="0" presId="urn:microsoft.com/office/officeart/2005/8/layout/orgChart1"/>
    <dgm:cxn modelId="{300EFD36-3E8B-4BC5-B2DC-90C83D566FCF}" type="presParOf" srcId="{811FAA97-1CE2-4505-BA2A-829573923AE3}" destId="{D5F8945A-6E61-4762-B38D-511832D20AF2}" srcOrd="1" destOrd="0" presId="urn:microsoft.com/office/officeart/2005/8/layout/orgChart1"/>
    <dgm:cxn modelId="{16E15180-2F81-4331-B50A-72B271F881BD}" type="presParOf" srcId="{811FAA97-1CE2-4505-BA2A-829573923AE3}" destId="{29A588A0-C6EA-4381-B41D-9EABB02B44EE}" srcOrd="2" destOrd="0" presId="urn:microsoft.com/office/officeart/2005/8/layout/orgChart1"/>
    <dgm:cxn modelId="{1E88F029-BBC2-4D2D-8214-7C830D117FEE}" type="presParOf" srcId="{EBE6141B-EECB-406F-8CF9-5D7A7DE4EAC5}" destId="{D6044025-6C22-4CF2-AB60-5BA680EB2EA5}" srcOrd="3" destOrd="0" presId="urn:microsoft.com/office/officeart/2005/8/layout/orgChart1"/>
    <dgm:cxn modelId="{AB451524-AE25-4D28-BE97-E39514D1C445}" type="presParOf" srcId="{D6044025-6C22-4CF2-AB60-5BA680EB2EA5}" destId="{76918B7A-7D0E-41BB-989D-A8D4695E186D}" srcOrd="0" destOrd="0" presId="urn:microsoft.com/office/officeart/2005/8/layout/orgChart1"/>
    <dgm:cxn modelId="{B59DCCD2-9F74-42A5-9753-12C24A7A97D0}" type="presParOf" srcId="{76918B7A-7D0E-41BB-989D-A8D4695E186D}" destId="{E54FF379-4557-4EEE-8526-4B25F930CC4E}" srcOrd="0" destOrd="0" presId="urn:microsoft.com/office/officeart/2005/8/layout/orgChart1"/>
    <dgm:cxn modelId="{C6F15B33-4F9D-4B5B-A990-022A19A6BC32}" type="presParOf" srcId="{76918B7A-7D0E-41BB-989D-A8D4695E186D}" destId="{C3DC6345-880D-4DB3-A4A2-01702C50AB37}" srcOrd="1" destOrd="0" presId="urn:microsoft.com/office/officeart/2005/8/layout/orgChart1"/>
    <dgm:cxn modelId="{5A1C37E5-ED63-4FDF-9899-4D2B117DD929}" type="presParOf" srcId="{D6044025-6C22-4CF2-AB60-5BA680EB2EA5}" destId="{C6FB7BC1-E129-4E9E-BA5E-1ED59AC1FD44}" srcOrd="1" destOrd="0" presId="urn:microsoft.com/office/officeart/2005/8/layout/orgChart1"/>
    <dgm:cxn modelId="{01D1E342-D383-47D7-8829-CD7914EB12E3}" type="presParOf" srcId="{D6044025-6C22-4CF2-AB60-5BA680EB2EA5}" destId="{7B954BBC-04E7-4314-B39C-02780DDF1E69}" srcOrd="2" destOrd="0" presId="urn:microsoft.com/office/officeart/2005/8/layout/orgChart1"/>
  </dgm:cxnLst>
  <dgm:bg>
    <a:no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E5D44F09-13C4-448D-9B12-353D09C94712}"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8AA1D6ED-50C0-4FC4-B942-582428E2E097}">
      <dgm:prSet phldrT="[Text]" custT="1"/>
      <dgm:spPr>
        <a:solidFill>
          <a:srgbClr val="00B050"/>
        </a:solidFill>
      </dgm:spPr>
      <dgm:t>
        <a:bodyPr/>
        <a:lstStyle/>
        <a:p>
          <a:r>
            <a:rPr lang="ar-SA" sz="2400" b="1" dirty="0" smtClean="0"/>
            <a:t>أطراف العملية</a:t>
          </a:r>
          <a:endParaRPr lang="en-GB" sz="2400" b="1" dirty="0"/>
        </a:p>
      </dgm:t>
    </dgm:pt>
    <dgm:pt modelId="{05190E6A-D2BC-4C59-B41B-6BA7A48626DE}" type="parTrans" cxnId="{34F50BD0-A835-4FC8-8E55-42BB38718EE0}">
      <dgm:prSet/>
      <dgm:spPr/>
      <dgm:t>
        <a:bodyPr/>
        <a:lstStyle/>
        <a:p>
          <a:endParaRPr lang="en-GB"/>
        </a:p>
      </dgm:t>
    </dgm:pt>
    <dgm:pt modelId="{D51DE234-53D0-4823-8172-F218996116CF}" type="sibTrans" cxnId="{34F50BD0-A835-4FC8-8E55-42BB38718EE0}">
      <dgm:prSet/>
      <dgm:spPr/>
      <dgm:t>
        <a:bodyPr/>
        <a:lstStyle/>
        <a:p>
          <a:endParaRPr lang="en-GB"/>
        </a:p>
      </dgm:t>
    </dgm:pt>
    <dgm:pt modelId="{AE940463-1762-46BA-9F37-80B884A326D3}">
      <dgm:prSet custT="1"/>
      <dgm:spPr>
        <a:solidFill>
          <a:srgbClr val="00B0F0"/>
        </a:solidFill>
      </dgm:spPr>
      <dgm:t>
        <a:bodyPr/>
        <a:lstStyle/>
        <a:p>
          <a:r>
            <a:rPr lang="ar-SA" sz="2000" b="0" dirty="0" smtClean="0">
              <a:solidFill>
                <a:schemeClr val="tx1"/>
              </a:solidFill>
            </a:rPr>
            <a:t>الطرف المدين</a:t>
          </a:r>
        </a:p>
      </dgm:t>
    </dgm:pt>
    <dgm:pt modelId="{E8E3EBC2-0D4A-4397-AD05-7FF732758D95}" type="parTrans" cxnId="{3ED8C171-042A-4097-9234-0FE9F88F9708}">
      <dgm:prSet/>
      <dgm:spPr/>
      <dgm:t>
        <a:bodyPr/>
        <a:lstStyle/>
        <a:p>
          <a:endParaRPr lang="en-GB"/>
        </a:p>
      </dgm:t>
    </dgm:pt>
    <dgm:pt modelId="{3E52FCDE-D2E5-4EF2-A6AD-BB762DEC1029}" type="sibTrans" cxnId="{3ED8C171-042A-4097-9234-0FE9F88F9708}">
      <dgm:prSet/>
      <dgm:spPr/>
      <dgm:t>
        <a:bodyPr/>
        <a:lstStyle/>
        <a:p>
          <a:endParaRPr lang="en-GB"/>
        </a:p>
      </dgm:t>
    </dgm:pt>
    <dgm:pt modelId="{F8BB68E7-67D5-4EF0-964A-B74D44C26212}">
      <dgm:prSet custT="1"/>
      <dgm:spPr>
        <a:solidFill>
          <a:srgbClr val="FFFF00"/>
        </a:solidFill>
      </dgm:spPr>
      <dgm:t>
        <a:bodyPr/>
        <a:lstStyle/>
        <a:p>
          <a:r>
            <a:rPr lang="ar-SA" sz="2000" b="0" dirty="0" smtClean="0">
              <a:solidFill>
                <a:schemeClr val="tx1"/>
              </a:solidFill>
            </a:rPr>
            <a:t>رأس المال (خسارة)</a:t>
          </a:r>
        </a:p>
      </dgm:t>
    </dgm:pt>
    <dgm:pt modelId="{D54EAACE-3931-4C8F-BC27-C565DEB4D80D}" type="parTrans" cxnId="{B811CBB7-1EB0-46A3-877A-CFD6944CD4E2}">
      <dgm:prSet/>
      <dgm:spPr/>
      <dgm:t>
        <a:bodyPr/>
        <a:lstStyle/>
        <a:p>
          <a:endParaRPr lang="en-GB"/>
        </a:p>
      </dgm:t>
    </dgm:pt>
    <dgm:pt modelId="{AECE1523-7D3D-4BAE-BD4A-20E7B2300784}" type="sibTrans" cxnId="{B811CBB7-1EB0-46A3-877A-CFD6944CD4E2}">
      <dgm:prSet/>
      <dgm:spPr/>
      <dgm:t>
        <a:bodyPr/>
        <a:lstStyle/>
        <a:p>
          <a:endParaRPr lang="en-GB"/>
        </a:p>
      </dgm:t>
    </dgm:pt>
    <dgm:pt modelId="{FABBA8CB-C880-4B80-9C99-15F124159F3C}">
      <dgm:prSet custT="1"/>
      <dgm:spPr>
        <a:solidFill>
          <a:srgbClr val="FF0000"/>
        </a:solidFill>
      </dgm:spPr>
      <dgm:t>
        <a:bodyPr/>
        <a:lstStyle/>
        <a:p>
          <a:r>
            <a:rPr lang="ar-SA" sz="2000" b="0" dirty="0" smtClean="0">
              <a:solidFill>
                <a:schemeClr val="tx1"/>
              </a:solidFill>
            </a:rPr>
            <a:t>- حق ملكية</a:t>
          </a:r>
          <a:endParaRPr lang="en-GB" sz="2000" dirty="0"/>
        </a:p>
      </dgm:t>
    </dgm:pt>
    <dgm:pt modelId="{5E51506C-CCD9-4EF5-B16A-3CDC7EECDEC5}" type="parTrans" cxnId="{5D94951C-DB44-4DCB-A8A9-79E20CCD38F2}">
      <dgm:prSet/>
      <dgm:spPr/>
      <dgm:t>
        <a:bodyPr/>
        <a:lstStyle/>
        <a:p>
          <a:endParaRPr lang="en-GB"/>
        </a:p>
      </dgm:t>
    </dgm:pt>
    <dgm:pt modelId="{EE82D059-F4FC-4CAD-B3BA-11BBFFF43377}" type="sibTrans" cxnId="{5D94951C-DB44-4DCB-A8A9-79E20CCD38F2}">
      <dgm:prSet/>
      <dgm:spPr/>
      <dgm:t>
        <a:bodyPr/>
        <a:lstStyle/>
        <a:p>
          <a:endParaRPr lang="en-GB"/>
        </a:p>
      </dgm:t>
    </dgm:pt>
    <dgm:pt modelId="{FACA5C1E-AACB-4ED8-9C50-BFE553CAE440}">
      <dgm:prSet phldrT="[Text]" custT="1"/>
      <dgm:spPr>
        <a:solidFill>
          <a:schemeClr val="bg2">
            <a:lumMod val="90000"/>
          </a:schemeClr>
        </a:solidFill>
      </dgm:spPr>
      <dgm:t>
        <a:bodyPr/>
        <a:lstStyle/>
        <a:p>
          <a:endParaRPr lang="en-GB" sz="2000" dirty="0">
            <a:solidFill>
              <a:schemeClr val="tx1"/>
            </a:solidFill>
          </a:endParaRPr>
        </a:p>
      </dgm:t>
    </dgm:pt>
    <dgm:pt modelId="{9C11A6EE-C4EB-4FEC-8344-7CADF468BAE5}" type="sibTrans" cxnId="{E84F5A4A-AA4F-4930-8059-9CDD1432DC1A}">
      <dgm:prSet/>
      <dgm:spPr/>
      <dgm:t>
        <a:bodyPr/>
        <a:lstStyle/>
        <a:p>
          <a:endParaRPr lang="en-GB"/>
        </a:p>
      </dgm:t>
    </dgm:pt>
    <dgm:pt modelId="{1F76C4BB-51DE-45B8-8394-0A0F020EEC9D}" type="parTrans" cxnId="{E84F5A4A-AA4F-4930-8059-9CDD1432DC1A}">
      <dgm:prSet/>
      <dgm:spPr/>
      <dgm:t>
        <a:bodyPr/>
        <a:lstStyle/>
        <a:p>
          <a:endParaRPr lang="en-GB"/>
        </a:p>
      </dgm:t>
    </dgm:pt>
    <dgm:pt modelId="{3541CC7D-EC17-4945-B19F-4EE040871B8F}">
      <dgm:prSet phldrT="[Text]" custT="1"/>
      <dgm:spPr>
        <a:solidFill>
          <a:schemeClr val="accent2">
            <a:lumMod val="20000"/>
            <a:lumOff val="80000"/>
          </a:schemeClr>
        </a:solidFill>
      </dgm:spPr>
      <dgm:t>
        <a:bodyPr/>
        <a:lstStyle/>
        <a:p>
          <a:pPr algn="ctr"/>
          <a:endParaRPr lang="en-GB" sz="2000" b="0" dirty="0">
            <a:solidFill>
              <a:schemeClr val="tx1"/>
            </a:solidFill>
          </a:endParaRPr>
        </a:p>
      </dgm:t>
    </dgm:pt>
    <dgm:pt modelId="{A2151CE8-62D9-4A53-A150-A554C3900697}" type="sibTrans" cxnId="{1E330E72-BA1E-4B59-8182-95F78541C393}">
      <dgm:prSet/>
      <dgm:spPr/>
      <dgm:t>
        <a:bodyPr/>
        <a:lstStyle/>
        <a:p>
          <a:endParaRPr lang="en-GB"/>
        </a:p>
      </dgm:t>
    </dgm:pt>
    <dgm:pt modelId="{94EB7EF2-F8AD-48CC-9095-F662C730554C}" type="parTrans" cxnId="{1E330E72-BA1E-4B59-8182-95F78541C393}">
      <dgm:prSet/>
      <dgm:spPr/>
      <dgm:t>
        <a:bodyPr/>
        <a:lstStyle/>
        <a:p>
          <a:endParaRPr lang="en-GB"/>
        </a:p>
      </dgm:t>
    </dgm:pt>
    <dgm:pt modelId="{85FA9E4A-9719-4705-AA11-5C84275650B6}">
      <dgm:prSet custT="1"/>
      <dgm:spPr>
        <a:solidFill>
          <a:srgbClr val="FFFF00"/>
        </a:solidFill>
      </dgm:spPr>
      <dgm:t>
        <a:bodyPr/>
        <a:lstStyle/>
        <a:p>
          <a:r>
            <a:rPr lang="ar-SA" sz="2000" b="0" dirty="0" smtClean="0">
              <a:solidFill>
                <a:schemeClr val="tx1"/>
              </a:solidFill>
            </a:rPr>
            <a:t>المدينون</a:t>
          </a:r>
        </a:p>
      </dgm:t>
    </dgm:pt>
    <dgm:pt modelId="{BF1631DB-C4B9-475B-97A5-72E71354D233}" type="parTrans" cxnId="{B8871B36-A548-419A-B103-6DEBBA4BB22C}">
      <dgm:prSet/>
      <dgm:spPr/>
      <dgm:t>
        <a:bodyPr/>
        <a:lstStyle/>
        <a:p>
          <a:endParaRPr lang="en-GB"/>
        </a:p>
      </dgm:t>
    </dgm:pt>
    <dgm:pt modelId="{2003CBA7-AB7F-4ACA-8485-36239F07FA68}" type="sibTrans" cxnId="{B8871B36-A548-419A-B103-6DEBBA4BB22C}">
      <dgm:prSet/>
      <dgm:spPr/>
      <dgm:t>
        <a:bodyPr/>
        <a:lstStyle/>
        <a:p>
          <a:endParaRPr lang="en-GB"/>
        </a:p>
      </dgm:t>
    </dgm:pt>
    <dgm:pt modelId="{3E642F61-F2D5-4F20-93C3-2EB812526715}">
      <dgm:prSet custT="1"/>
      <dgm:spPr>
        <a:solidFill>
          <a:srgbClr val="FF0000"/>
        </a:solidFill>
      </dgm:spPr>
      <dgm:t>
        <a:bodyPr/>
        <a:lstStyle/>
        <a:p>
          <a:r>
            <a:rPr lang="ar-SA" sz="2000" b="0" dirty="0" smtClean="0">
              <a:solidFill>
                <a:schemeClr val="tx1"/>
              </a:solidFill>
            </a:rPr>
            <a:t>+أصل</a:t>
          </a:r>
          <a:endParaRPr lang="en-GB" sz="2000" b="0" dirty="0"/>
        </a:p>
      </dgm:t>
    </dgm:pt>
    <dgm:pt modelId="{4E5C913D-6648-4AAA-80E7-4A5E1554159A}" type="parTrans" cxnId="{FB202D54-16A5-4080-9638-EDB3240C046C}">
      <dgm:prSet/>
      <dgm:spPr/>
      <dgm:t>
        <a:bodyPr/>
        <a:lstStyle/>
        <a:p>
          <a:endParaRPr lang="en-GB"/>
        </a:p>
      </dgm:t>
    </dgm:pt>
    <dgm:pt modelId="{CAA09586-332A-43B1-BC7F-BE231C95D01E}" type="sibTrans" cxnId="{FB202D54-16A5-4080-9638-EDB3240C046C}">
      <dgm:prSet/>
      <dgm:spPr/>
      <dgm:t>
        <a:bodyPr/>
        <a:lstStyle/>
        <a:p>
          <a:endParaRPr lang="en-GB"/>
        </a:p>
      </dgm:t>
    </dgm:pt>
    <dgm:pt modelId="{EBE6141B-EECB-406F-8CF9-5D7A7DE4EAC5}" type="pres">
      <dgm:prSet presAssocID="{E5D44F09-13C4-448D-9B12-353D09C94712}" presName="hierChild1" presStyleCnt="0">
        <dgm:presLayoutVars>
          <dgm:orgChart val="1"/>
          <dgm:chPref val="1"/>
          <dgm:dir/>
          <dgm:animOne val="branch"/>
          <dgm:animLvl val="lvl"/>
          <dgm:resizeHandles/>
        </dgm:presLayoutVars>
      </dgm:prSet>
      <dgm:spPr/>
      <dgm:t>
        <a:bodyPr/>
        <a:lstStyle/>
        <a:p>
          <a:endParaRPr lang="en-GB"/>
        </a:p>
      </dgm:t>
    </dgm:pt>
    <dgm:pt modelId="{D6CD46A3-2965-41F2-A139-6BFB0EDD3827}" type="pres">
      <dgm:prSet presAssocID="{8AA1D6ED-50C0-4FC4-B942-582428E2E097}" presName="hierRoot1" presStyleCnt="0">
        <dgm:presLayoutVars>
          <dgm:hierBranch val="init"/>
        </dgm:presLayoutVars>
      </dgm:prSet>
      <dgm:spPr/>
    </dgm:pt>
    <dgm:pt modelId="{B5262786-F85C-4D32-ADE7-B7A222368651}" type="pres">
      <dgm:prSet presAssocID="{8AA1D6ED-50C0-4FC4-B942-582428E2E097}" presName="rootComposite1" presStyleCnt="0"/>
      <dgm:spPr/>
    </dgm:pt>
    <dgm:pt modelId="{73E42993-6A8C-4DEC-947A-CE689BCB0C69}" type="pres">
      <dgm:prSet presAssocID="{8AA1D6ED-50C0-4FC4-B942-582428E2E097}" presName="rootText1" presStyleLbl="node0" presStyleIdx="0" presStyleCnt="6" custAng="0" custFlipVert="0" custScaleX="394140" custScaleY="259295" custLinFactX="100000" custLinFactNeighborX="193718" custLinFactNeighborY="12432">
        <dgm:presLayoutVars>
          <dgm:chPref val="3"/>
        </dgm:presLayoutVars>
      </dgm:prSet>
      <dgm:spPr/>
      <dgm:t>
        <a:bodyPr/>
        <a:lstStyle/>
        <a:p>
          <a:endParaRPr lang="en-GB"/>
        </a:p>
      </dgm:t>
    </dgm:pt>
    <dgm:pt modelId="{C2E5BC77-8AAE-442F-A03B-21F9716795C4}" type="pres">
      <dgm:prSet presAssocID="{8AA1D6ED-50C0-4FC4-B942-582428E2E097}" presName="rootConnector1" presStyleLbl="node1" presStyleIdx="0" presStyleCnt="0"/>
      <dgm:spPr/>
      <dgm:t>
        <a:bodyPr/>
        <a:lstStyle/>
        <a:p>
          <a:endParaRPr lang="en-GB"/>
        </a:p>
      </dgm:t>
    </dgm:pt>
    <dgm:pt modelId="{A5A7BC98-A96E-49B9-9D29-74EF91E81B27}" type="pres">
      <dgm:prSet presAssocID="{8AA1D6ED-50C0-4FC4-B942-582428E2E097}" presName="hierChild2" presStyleCnt="0"/>
      <dgm:spPr/>
    </dgm:pt>
    <dgm:pt modelId="{341059F2-4045-43E1-B5F4-43DDB1FC98CF}" type="pres">
      <dgm:prSet presAssocID="{1F76C4BB-51DE-45B8-8394-0A0F020EEC9D}" presName="Name37" presStyleLbl="parChTrans1D2" presStyleIdx="0" presStyleCnt="2"/>
      <dgm:spPr/>
      <dgm:t>
        <a:bodyPr/>
        <a:lstStyle/>
        <a:p>
          <a:endParaRPr lang="en-GB"/>
        </a:p>
      </dgm:t>
    </dgm:pt>
    <dgm:pt modelId="{08F72A3E-4DDB-49C8-A39A-5025CAB4BEC3}" type="pres">
      <dgm:prSet presAssocID="{FACA5C1E-AACB-4ED8-9C50-BFE553CAE440}" presName="hierRoot2" presStyleCnt="0">
        <dgm:presLayoutVars>
          <dgm:hierBranch val="init"/>
        </dgm:presLayoutVars>
      </dgm:prSet>
      <dgm:spPr/>
    </dgm:pt>
    <dgm:pt modelId="{1FB44A53-37DD-44B1-9548-C427AFB0180F}" type="pres">
      <dgm:prSet presAssocID="{FACA5C1E-AACB-4ED8-9C50-BFE553CAE440}" presName="rootComposite" presStyleCnt="0"/>
      <dgm:spPr/>
    </dgm:pt>
    <dgm:pt modelId="{CE62D83F-A450-47AF-B53A-6E8AD00EAA48}" type="pres">
      <dgm:prSet presAssocID="{FACA5C1E-AACB-4ED8-9C50-BFE553CAE440}" presName="rootText" presStyleLbl="node2" presStyleIdx="0" presStyleCnt="2" custScaleX="501778" custScaleY="1539450" custLinFactX="38941" custLinFactY="33661" custLinFactNeighborX="100000" custLinFactNeighborY="100000">
        <dgm:presLayoutVars>
          <dgm:chPref val="3"/>
        </dgm:presLayoutVars>
      </dgm:prSet>
      <dgm:spPr/>
      <dgm:t>
        <a:bodyPr/>
        <a:lstStyle/>
        <a:p>
          <a:endParaRPr lang="en-GB"/>
        </a:p>
      </dgm:t>
    </dgm:pt>
    <dgm:pt modelId="{ACDE0E0B-418B-425D-BA8D-7F47CF2E6399}" type="pres">
      <dgm:prSet presAssocID="{FACA5C1E-AACB-4ED8-9C50-BFE553CAE440}" presName="rootConnector" presStyleLbl="node2" presStyleIdx="0" presStyleCnt="2"/>
      <dgm:spPr/>
      <dgm:t>
        <a:bodyPr/>
        <a:lstStyle/>
        <a:p>
          <a:endParaRPr lang="en-GB"/>
        </a:p>
      </dgm:t>
    </dgm:pt>
    <dgm:pt modelId="{AEACD3EA-A6D9-4A9E-A9F0-D9ABFE5E873D}" type="pres">
      <dgm:prSet presAssocID="{FACA5C1E-AACB-4ED8-9C50-BFE553CAE440}" presName="hierChild4" presStyleCnt="0"/>
      <dgm:spPr/>
    </dgm:pt>
    <dgm:pt modelId="{F24B981E-3E6E-45BD-A5AE-7194E1B6F41F}" type="pres">
      <dgm:prSet presAssocID="{FACA5C1E-AACB-4ED8-9C50-BFE553CAE440}" presName="hierChild5" presStyleCnt="0"/>
      <dgm:spPr/>
    </dgm:pt>
    <dgm:pt modelId="{4C879745-EA2D-4ECD-A062-78A944E62366}" type="pres">
      <dgm:prSet presAssocID="{94EB7EF2-F8AD-48CC-9095-F662C730554C}" presName="Name37" presStyleLbl="parChTrans1D2" presStyleIdx="1" presStyleCnt="2"/>
      <dgm:spPr/>
      <dgm:t>
        <a:bodyPr/>
        <a:lstStyle/>
        <a:p>
          <a:endParaRPr lang="en-GB"/>
        </a:p>
      </dgm:t>
    </dgm:pt>
    <dgm:pt modelId="{DEA912C8-A03E-45C0-B56C-E4A1D3FB7301}" type="pres">
      <dgm:prSet presAssocID="{3541CC7D-EC17-4945-B19F-4EE040871B8F}" presName="hierRoot2" presStyleCnt="0">
        <dgm:presLayoutVars>
          <dgm:hierBranch val="init"/>
        </dgm:presLayoutVars>
      </dgm:prSet>
      <dgm:spPr/>
    </dgm:pt>
    <dgm:pt modelId="{43A87811-EC26-45A6-85E6-6C26354E794A}" type="pres">
      <dgm:prSet presAssocID="{3541CC7D-EC17-4945-B19F-4EE040871B8F}" presName="rootComposite" presStyleCnt="0"/>
      <dgm:spPr/>
    </dgm:pt>
    <dgm:pt modelId="{549A9472-CEF8-410D-B806-EA471E1E19D3}" type="pres">
      <dgm:prSet presAssocID="{3541CC7D-EC17-4945-B19F-4EE040871B8F}" presName="rootText" presStyleLbl="node2" presStyleIdx="1" presStyleCnt="2" custScaleX="456940" custScaleY="1584883" custLinFactX="233219" custLinFactY="2621" custLinFactNeighborX="300000" custLinFactNeighborY="100000">
        <dgm:presLayoutVars>
          <dgm:chPref val="3"/>
        </dgm:presLayoutVars>
      </dgm:prSet>
      <dgm:spPr/>
      <dgm:t>
        <a:bodyPr/>
        <a:lstStyle/>
        <a:p>
          <a:endParaRPr lang="en-GB"/>
        </a:p>
      </dgm:t>
    </dgm:pt>
    <dgm:pt modelId="{F5D8F0AC-AB89-41B2-A025-8D8ADA98CA02}" type="pres">
      <dgm:prSet presAssocID="{3541CC7D-EC17-4945-B19F-4EE040871B8F}" presName="rootConnector" presStyleLbl="node2" presStyleIdx="1" presStyleCnt="2"/>
      <dgm:spPr/>
      <dgm:t>
        <a:bodyPr/>
        <a:lstStyle/>
        <a:p>
          <a:endParaRPr lang="en-GB"/>
        </a:p>
      </dgm:t>
    </dgm:pt>
    <dgm:pt modelId="{7A9ACF45-A754-4769-8510-5B416CFBDBFE}" type="pres">
      <dgm:prSet presAssocID="{3541CC7D-EC17-4945-B19F-4EE040871B8F}" presName="hierChild4" presStyleCnt="0"/>
      <dgm:spPr/>
    </dgm:pt>
    <dgm:pt modelId="{B440DB50-09C2-45A9-8238-17B1D0DE101C}" type="pres">
      <dgm:prSet presAssocID="{3541CC7D-EC17-4945-B19F-4EE040871B8F}" presName="hierChild5" presStyleCnt="0"/>
      <dgm:spPr/>
    </dgm:pt>
    <dgm:pt modelId="{B60C4072-3D3D-4D49-A6FD-3D04A1CBE534}" type="pres">
      <dgm:prSet presAssocID="{8AA1D6ED-50C0-4FC4-B942-582428E2E097}" presName="hierChild3" presStyleCnt="0"/>
      <dgm:spPr/>
    </dgm:pt>
    <dgm:pt modelId="{1D55C01F-5D6A-4E41-A454-2A4105AB6AD0}" type="pres">
      <dgm:prSet presAssocID="{AE940463-1762-46BA-9F37-80B884A326D3}" presName="hierRoot1" presStyleCnt="0">
        <dgm:presLayoutVars>
          <dgm:hierBranch val="init"/>
        </dgm:presLayoutVars>
      </dgm:prSet>
      <dgm:spPr/>
    </dgm:pt>
    <dgm:pt modelId="{0438654E-5A42-4A8D-A941-5AA65E22C1BF}" type="pres">
      <dgm:prSet presAssocID="{AE940463-1762-46BA-9F37-80B884A326D3}" presName="rootComposite1" presStyleCnt="0"/>
      <dgm:spPr/>
    </dgm:pt>
    <dgm:pt modelId="{B7D34493-6F8F-4824-BE1E-8819F66CD3D2}" type="pres">
      <dgm:prSet presAssocID="{AE940463-1762-46BA-9F37-80B884A326D3}" presName="rootText1" presStyleLbl="node0" presStyleIdx="1" presStyleCnt="6" custScaleX="273697" custScaleY="188241" custLinFactX="200000" custLinFactY="200000" custLinFactNeighborX="261127" custLinFactNeighborY="278624">
        <dgm:presLayoutVars>
          <dgm:chPref val="3"/>
        </dgm:presLayoutVars>
      </dgm:prSet>
      <dgm:spPr/>
      <dgm:t>
        <a:bodyPr/>
        <a:lstStyle/>
        <a:p>
          <a:endParaRPr lang="en-GB"/>
        </a:p>
      </dgm:t>
    </dgm:pt>
    <dgm:pt modelId="{96D30ADD-041A-4CB7-A306-6B814C8B900A}" type="pres">
      <dgm:prSet presAssocID="{AE940463-1762-46BA-9F37-80B884A326D3}" presName="rootConnector1" presStyleLbl="node1" presStyleIdx="0" presStyleCnt="0"/>
      <dgm:spPr/>
      <dgm:t>
        <a:bodyPr/>
        <a:lstStyle/>
        <a:p>
          <a:endParaRPr lang="en-GB"/>
        </a:p>
      </dgm:t>
    </dgm:pt>
    <dgm:pt modelId="{E94FEEA3-7284-47A1-8D93-9ED8D21A230B}" type="pres">
      <dgm:prSet presAssocID="{AE940463-1762-46BA-9F37-80B884A326D3}" presName="hierChild2" presStyleCnt="0"/>
      <dgm:spPr/>
    </dgm:pt>
    <dgm:pt modelId="{F277A117-0B8D-4762-AA4E-AD1BA6CF027A}" type="pres">
      <dgm:prSet presAssocID="{AE940463-1762-46BA-9F37-80B884A326D3}" presName="hierChild3" presStyleCnt="0"/>
      <dgm:spPr/>
    </dgm:pt>
    <dgm:pt modelId="{811FAA97-1CE2-4505-BA2A-829573923AE3}" type="pres">
      <dgm:prSet presAssocID="{F8BB68E7-67D5-4EF0-964A-B74D44C26212}" presName="hierRoot1" presStyleCnt="0">
        <dgm:presLayoutVars>
          <dgm:hierBranch val="init"/>
        </dgm:presLayoutVars>
      </dgm:prSet>
      <dgm:spPr/>
    </dgm:pt>
    <dgm:pt modelId="{EC2077EF-B39E-4B2F-915D-08ADC7A669CC}" type="pres">
      <dgm:prSet presAssocID="{F8BB68E7-67D5-4EF0-964A-B74D44C26212}" presName="rootComposite1" presStyleCnt="0"/>
      <dgm:spPr/>
    </dgm:pt>
    <dgm:pt modelId="{1F82D96D-C0BC-4BC4-BCC9-0424AD16FAA8}" type="pres">
      <dgm:prSet presAssocID="{F8BB68E7-67D5-4EF0-964A-B74D44C26212}" presName="rootText1" presStyleLbl="node0" presStyleIdx="2" presStyleCnt="6" custScaleX="201449" custScaleY="210392" custLinFactY="400000" custLinFactNeighborX="97621" custLinFactNeighborY="457077">
        <dgm:presLayoutVars>
          <dgm:chPref val="3"/>
        </dgm:presLayoutVars>
      </dgm:prSet>
      <dgm:spPr/>
      <dgm:t>
        <a:bodyPr/>
        <a:lstStyle/>
        <a:p>
          <a:endParaRPr lang="en-GB"/>
        </a:p>
      </dgm:t>
    </dgm:pt>
    <dgm:pt modelId="{09C607AC-EB87-4453-A930-D322B419921C}" type="pres">
      <dgm:prSet presAssocID="{F8BB68E7-67D5-4EF0-964A-B74D44C26212}" presName="rootConnector1" presStyleLbl="node1" presStyleIdx="0" presStyleCnt="0"/>
      <dgm:spPr/>
      <dgm:t>
        <a:bodyPr/>
        <a:lstStyle/>
        <a:p>
          <a:endParaRPr lang="en-GB"/>
        </a:p>
      </dgm:t>
    </dgm:pt>
    <dgm:pt modelId="{D5F8945A-6E61-4762-B38D-511832D20AF2}" type="pres">
      <dgm:prSet presAssocID="{F8BB68E7-67D5-4EF0-964A-B74D44C26212}" presName="hierChild2" presStyleCnt="0"/>
      <dgm:spPr/>
    </dgm:pt>
    <dgm:pt modelId="{29A588A0-C6EA-4381-B41D-9EABB02B44EE}" type="pres">
      <dgm:prSet presAssocID="{F8BB68E7-67D5-4EF0-964A-B74D44C26212}" presName="hierChild3" presStyleCnt="0"/>
      <dgm:spPr/>
    </dgm:pt>
    <dgm:pt modelId="{17426CC4-59C5-476B-9868-1D059CDBB0F8}" type="pres">
      <dgm:prSet presAssocID="{85FA9E4A-9719-4705-AA11-5C84275650B6}" presName="hierRoot1" presStyleCnt="0">
        <dgm:presLayoutVars>
          <dgm:hierBranch val="init"/>
        </dgm:presLayoutVars>
      </dgm:prSet>
      <dgm:spPr/>
    </dgm:pt>
    <dgm:pt modelId="{0B43F44A-269C-48C9-AEDD-01EE09B4E242}" type="pres">
      <dgm:prSet presAssocID="{85FA9E4A-9719-4705-AA11-5C84275650B6}" presName="rootComposite1" presStyleCnt="0"/>
      <dgm:spPr/>
    </dgm:pt>
    <dgm:pt modelId="{5D7AEBA2-1D96-4FE9-B3A7-ED377D7060D9}" type="pres">
      <dgm:prSet presAssocID="{85FA9E4A-9719-4705-AA11-5C84275650B6}" presName="rootText1" presStyleLbl="node0" presStyleIdx="3" presStyleCnt="6" custScaleX="155594" custScaleY="235079" custLinFactY="400000" custLinFactNeighborX="98803" custLinFactNeighborY="457077">
        <dgm:presLayoutVars>
          <dgm:chPref val="3"/>
        </dgm:presLayoutVars>
      </dgm:prSet>
      <dgm:spPr/>
      <dgm:t>
        <a:bodyPr/>
        <a:lstStyle/>
        <a:p>
          <a:endParaRPr lang="en-GB"/>
        </a:p>
      </dgm:t>
    </dgm:pt>
    <dgm:pt modelId="{EC9E24CC-3B6D-4BEA-8F62-A0384C135B2F}" type="pres">
      <dgm:prSet presAssocID="{85FA9E4A-9719-4705-AA11-5C84275650B6}" presName="rootConnector1" presStyleLbl="node1" presStyleIdx="0" presStyleCnt="0"/>
      <dgm:spPr/>
      <dgm:t>
        <a:bodyPr/>
        <a:lstStyle/>
        <a:p>
          <a:endParaRPr lang="en-GB"/>
        </a:p>
      </dgm:t>
    </dgm:pt>
    <dgm:pt modelId="{9AFA9A77-691C-486F-98B6-056B0BAB2D26}" type="pres">
      <dgm:prSet presAssocID="{85FA9E4A-9719-4705-AA11-5C84275650B6}" presName="hierChild2" presStyleCnt="0"/>
      <dgm:spPr/>
    </dgm:pt>
    <dgm:pt modelId="{2805E2FC-1A3D-4ED6-A4FF-CBA84FB72A52}" type="pres">
      <dgm:prSet presAssocID="{85FA9E4A-9719-4705-AA11-5C84275650B6}" presName="hierChild3" presStyleCnt="0"/>
      <dgm:spPr/>
    </dgm:pt>
    <dgm:pt modelId="{D6044025-6C22-4CF2-AB60-5BA680EB2EA5}" type="pres">
      <dgm:prSet presAssocID="{FABBA8CB-C880-4B80-9C99-15F124159F3C}" presName="hierRoot1" presStyleCnt="0">
        <dgm:presLayoutVars>
          <dgm:hierBranch val="init"/>
        </dgm:presLayoutVars>
      </dgm:prSet>
      <dgm:spPr/>
    </dgm:pt>
    <dgm:pt modelId="{76918B7A-7D0E-41BB-989D-A8D4695E186D}" type="pres">
      <dgm:prSet presAssocID="{FABBA8CB-C880-4B80-9C99-15F124159F3C}" presName="rootComposite1" presStyleCnt="0"/>
      <dgm:spPr/>
    </dgm:pt>
    <dgm:pt modelId="{E54FF379-4557-4EEE-8526-4B25F930CC4E}" type="pres">
      <dgm:prSet presAssocID="{FABBA8CB-C880-4B80-9C99-15F124159F3C}" presName="rootText1" presStyleLbl="node0" presStyleIdx="4" presStyleCnt="6" custScaleX="171136" custScaleY="256869" custLinFactX="-131810" custLinFactY="634035" custLinFactNeighborX="-200000" custLinFactNeighborY="700000">
        <dgm:presLayoutVars>
          <dgm:chPref val="3"/>
        </dgm:presLayoutVars>
      </dgm:prSet>
      <dgm:spPr/>
      <dgm:t>
        <a:bodyPr/>
        <a:lstStyle/>
        <a:p>
          <a:endParaRPr lang="en-GB"/>
        </a:p>
      </dgm:t>
    </dgm:pt>
    <dgm:pt modelId="{C3DC6345-880D-4DB3-A4A2-01702C50AB37}" type="pres">
      <dgm:prSet presAssocID="{FABBA8CB-C880-4B80-9C99-15F124159F3C}" presName="rootConnector1" presStyleLbl="node1" presStyleIdx="0" presStyleCnt="0"/>
      <dgm:spPr/>
      <dgm:t>
        <a:bodyPr/>
        <a:lstStyle/>
        <a:p>
          <a:endParaRPr lang="en-GB"/>
        </a:p>
      </dgm:t>
    </dgm:pt>
    <dgm:pt modelId="{C6FB7BC1-E129-4E9E-BA5E-1ED59AC1FD44}" type="pres">
      <dgm:prSet presAssocID="{FABBA8CB-C880-4B80-9C99-15F124159F3C}" presName="hierChild2" presStyleCnt="0"/>
      <dgm:spPr/>
    </dgm:pt>
    <dgm:pt modelId="{7B954BBC-04E7-4314-B39C-02780DDF1E69}" type="pres">
      <dgm:prSet presAssocID="{FABBA8CB-C880-4B80-9C99-15F124159F3C}" presName="hierChild3" presStyleCnt="0"/>
      <dgm:spPr/>
    </dgm:pt>
    <dgm:pt modelId="{FF039847-8529-41C5-B51C-253559822F20}" type="pres">
      <dgm:prSet presAssocID="{3E642F61-F2D5-4F20-93C3-2EB812526715}" presName="hierRoot1" presStyleCnt="0">
        <dgm:presLayoutVars>
          <dgm:hierBranch val="init"/>
        </dgm:presLayoutVars>
      </dgm:prSet>
      <dgm:spPr/>
    </dgm:pt>
    <dgm:pt modelId="{ECC58F75-89AE-4B2A-A1AB-9433D3EE739F}" type="pres">
      <dgm:prSet presAssocID="{3E642F61-F2D5-4F20-93C3-2EB812526715}" presName="rootComposite1" presStyleCnt="0"/>
      <dgm:spPr/>
    </dgm:pt>
    <dgm:pt modelId="{6082ADF1-26E7-4BBA-A11E-FC73924FCBFE}" type="pres">
      <dgm:prSet presAssocID="{3E642F61-F2D5-4F20-93C3-2EB812526715}" presName="rootText1" presStyleLbl="node0" presStyleIdx="5" presStyleCnt="6" custAng="0" custScaleX="137971" custScaleY="298365" custLinFactX="-100000" custLinFactY="600039" custLinFactNeighborX="-134986" custLinFactNeighborY="700000">
        <dgm:presLayoutVars>
          <dgm:chPref val="3"/>
        </dgm:presLayoutVars>
      </dgm:prSet>
      <dgm:spPr/>
      <dgm:t>
        <a:bodyPr/>
        <a:lstStyle/>
        <a:p>
          <a:endParaRPr lang="en-GB"/>
        </a:p>
      </dgm:t>
    </dgm:pt>
    <dgm:pt modelId="{DA248BC6-F6CB-4302-8858-4E43DC0E8BBB}" type="pres">
      <dgm:prSet presAssocID="{3E642F61-F2D5-4F20-93C3-2EB812526715}" presName="rootConnector1" presStyleLbl="node1" presStyleIdx="0" presStyleCnt="0"/>
      <dgm:spPr/>
      <dgm:t>
        <a:bodyPr/>
        <a:lstStyle/>
        <a:p>
          <a:endParaRPr lang="en-GB"/>
        </a:p>
      </dgm:t>
    </dgm:pt>
    <dgm:pt modelId="{924597C1-BF87-4DBB-9B5B-98D3DD5BB764}" type="pres">
      <dgm:prSet presAssocID="{3E642F61-F2D5-4F20-93C3-2EB812526715}" presName="hierChild2" presStyleCnt="0"/>
      <dgm:spPr/>
    </dgm:pt>
    <dgm:pt modelId="{55C9701E-E01F-485B-9337-A78714752B32}" type="pres">
      <dgm:prSet presAssocID="{3E642F61-F2D5-4F20-93C3-2EB812526715}" presName="hierChild3" presStyleCnt="0"/>
      <dgm:spPr/>
    </dgm:pt>
  </dgm:ptLst>
  <dgm:cxnLst>
    <dgm:cxn modelId="{BFE0B2C1-7102-4864-B511-07435BAFCD69}" type="presOf" srcId="{F8BB68E7-67D5-4EF0-964A-B74D44C26212}" destId="{1F82D96D-C0BC-4BC4-BCC9-0424AD16FAA8}" srcOrd="0" destOrd="0" presId="urn:microsoft.com/office/officeart/2005/8/layout/orgChart1"/>
    <dgm:cxn modelId="{5D94951C-DB44-4DCB-A8A9-79E20CCD38F2}" srcId="{E5D44F09-13C4-448D-9B12-353D09C94712}" destId="{FABBA8CB-C880-4B80-9C99-15F124159F3C}" srcOrd="4" destOrd="0" parTransId="{5E51506C-CCD9-4EF5-B16A-3CDC7EECDEC5}" sibTransId="{EE82D059-F4FC-4CAD-B3BA-11BBFFF43377}"/>
    <dgm:cxn modelId="{D01FF204-B973-47F3-AA46-0A329EDADBB6}" type="presOf" srcId="{8AA1D6ED-50C0-4FC4-B942-582428E2E097}" destId="{C2E5BC77-8AAE-442F-A03B-21F9716795C4}" srcOrd="1" destOrd="0" presId="urn:microsoft.com/office/officeart/2005/8/layout/orgChart1"/>
    <dgm:cxn modelId="{1E21A416-F9CD-466D-9BA7-65582E167485}" type="presOf" srcId="{85FA9E4A-9719-4705-AA11-5C84275650B6}" destId="{EC9E24CC-3B6D-4BEA-8F62-A0384C135B2F}" srcOrd="1" destOrd="0" presId="urn:microsoft.com/office/officeart/2005/8/layout/orgChart1"/>
    <dgm:cxn modelId="{B811CBB7-1EB0-46A3-877A-CFD6944CD4E2}" srcId="{E5D44F09-13C4-448D-9B12-353D09C94712}" destId="{F8BB68E7-67D5-4EF0-964A-B74D44C26212}" srcOrd="2" destOrd="0" parTransId="{D54EAACE-3931-4C8F-BC27-C565DEB4D80D}" sibTransId="{AECE1523-7D3D-4BAE-BD4A-20E7B2300784}"/>
    <dgm:cxn modelId="{ED55CFA0-13A5-42FF-9DB9-FE53EC2BB966}" type="presOf" srcId="{AE940463-1762-46BA-9F37-80B884A326D3}" destId="{96D30ADD-041A-4CB7-A306-6B814C8B900A}" srcOrd="1" destOrd="0" presId="urn:microsoft.com/office/officeart/2005/8/layout/orgChart1"/>
    <dgm:cxn modelId="{D0B78B24-0D76-41CC-927D-70E9B837CF9C}" type="presOf" srcId="{85FA9E4A-9719-4705-AA11-5C84275650B6}" destId="{5D7AEBA2-1D96-4FE9-B3A7-ED377D7060D9}" srcOrd="0" destOrd="0" presId="urn:microsoft.com/office/officeart/2005/8/layout/orgChart1"/>
    <dgm:cxn modelId="{E6B07E78-7006-46B3-9340-F7E11DA9977C}" type="presOf" srcId="{FABBA8CB-C880-4B80-9C99-15F124159F3C}" destId="{C3DC6345-880D-4DB3-A4A2-01702C50AB37}" srcOrd="1" destOrd="0" presId="urn:microsoft.com/office/officeart/2005/8/layout/orgChart1"/>
    <dgm:cxn modelId="{2F4E567E-EAB2-4F73-A35B-38BDD56CB718}" type="presOf" srcId="{FACA5C1E-AACB-4ED8-9C50-BFE553CAE440}" destId="{ACDE0E0B-418B-425D-BA8D-7F47CF2E6399}" srcOrd="1" destOrd="0" presId="urn:microsoft.com/office/officeart/2005/8/layout/orgChart1"/>
    <dgm:cxn modelId="{FF6758DC-AEDA-4B87-9B82-70E42FF8DA4C}" type="presOf" srcId="{FABBA8CB-C880-4B80-9C99-15F124159F3C}" destId="{E54FF379-4557-4EEE-8526-4B25F930CC4E}" srcOrd="0" destOrd="0" presId="urn:microsoft.com/office/officeart/2005/8/layout/orgChart1"/>
    <dgm:cxn modelId="{17B504C1-0082-4AB6-93E2-602E9EB0DA62}" type="presOf" srcId="{94EB7EF2-F8AD-48CC-9095-F662C730554C}" destId="{4C879745-EA2D-4ECD-A062-78A944E62366}" srcOrd="0" destOrd="0" presId="urn:microsoft.com/office/officeart/2005/8/layout/orgChart1"/>
    <dgm:cxn modelId="{0B455E26-BBAA-43E8-BE5A-B08DB91D2326}" type="presOf" srcId="{F8BB68E7-67D5-4EF0-964A-B74D44C26212}" destId="{09C607AC-EB87-4453-A930-D322B419921C}" srcOrd="1" destOrd="0" presId="urn:microsoft.com/office/officeart/2005/8/layout/orgChart1"/>
    <dgm:cxn modelId="{F41AC577-A72C-4401-BF75-075F79ADB429}" type="presOf" srcId="{8AA1D6ED-50C0-4FC4-B942-582428E2E097}" destId="{73E42993-6A8C-4DEC-947A-CE689BCB0C69}" srcOrd="0" destOrd="0" presId="urn:microsoft.com/office/officeart/2005/8/layout/orgChart1"/>
    <dgm:cxn modelId="{B8871B36-A548-419A-B103-6DEBBA4BB22C}" srcId="{E5D44F09-13C4-448D-9B12-353D09C94712}" destId="{85FA9E4A-9719-4705-AA11-5C84275650B6}" srcOrd="3" destOrd="0" parTransId="{BF1631DB-C4B9-475B-97A5-72E71354D233}" sibTransId="{2003CBA7-AB7F-4ACA-8485-36239F07FA68}"/>
    <dgm:cxn modelId="{E84F5A4A-AA4F-4930-8059-9CDD1432DC1A}" srcId="{8AA1D6ED-50C0-4FC4-B942-582428E2E097}" destId="{FACA5C1E-AACB-4ED8-9C50-BFE553CAE440}" srcOrd="0" destOrd="0" parTransId="{1F76C4BB-51DE-45B8-8394-0A0F020EEC9D}" sibTransId="{9C11A6EE-C4EB-4FEC-8344-7CADF468BAE5}"/>
    <dgm:cxn modelId="{C15F5B8A-3FBF-42D3-B2C6-77721E58A0F4}" type="presOf" srcId="{1F76C4BB-51DE-45B8-8394-0A0F020EEC9D}" destId="{341059F2-4045-43E1-B5F4-43DDB1FC98CF}" srcOrd="0" destOrd="0" presId="urn:microsoft.com/office/officeart/2005/8/layout/orgChart1"/>
    <dgm:cxn modelId="{1E330E72-BA1E-4B59-8182-95F78541C393}" srcId="{8AA1D6ED-50C0-4FC4-B942-582428E2E097}" destId="{3541CC7D-EC17-4945-B19F-4EE040871B8F}" srcOrd="1" destOrd="0" parTransId="{94EB7EF2-F8AD-48CC-9095-F662C730554C}" sibTransId="{A2151CE8-62D9-4A53-A150-A554C3900697}"/>
    <dgm:cxn modelId="{34F50BD0-A835-4FC8-8E55-42BB38718EE0}" srcId="{E5D44F09-13C4-448D-9B12-353D09C94712}" destId="{8AA1D6ED-50C0-4FC4-B942-582428E2E097}" srcOrd="0" destOrd="0" parTransId="{05190E6A-D2BC-4C59-B41B-6BA7A48626DE}" sibTransId="{D51DE234-53D0-4823-8172-F218996116CF}"/>
    <dgm:cxn modelId="{FB202D54-16A5-4080-9638-EDB3240C046C}" srcId="{E5D44F09-13C4-448D-9B12-353D09C94712}" destId="{3E642F61-F2D5-4F20-93C3-2EB812526715}" srcOrd="5" destOrd="0" parTransId="{4E5C913D-6648-4AAA-80E7-4A5E1554159A}" sibTransId="{CAA09586-332A-43B1-BC7F-BE231C95D01E}"/>
    <dgm:cxn modelId="{60C98D69-6FF2-4AC7-AAE9-2A3314C31E39}" type="presOf" srcId="{E5D44F09-13C4-448D-9B12-353D09C94712}" destId="{EBE6141B-EECB-406F-8CF9-5D7A7DE4EAC5}" srcOrd="0" destOrd="0" presId="urn:microsoft.com/office/officeart/2005/8/layout/orgChart1"/>
    <dgm:cxn modelId="{FC8B7D14-A55F-4149-B124-43A966FD5631}" type="presOf" srcId="{3541CC7D-EC17-4945-B19F-4EE040871B8F}" destId="{549A9472-CEF8-410D-B806-EA471E1E19D3}" srcOrd="0" destOrd="0" presId="urn:microsoft.com/office/officeart/2005/8/layout/orgChart1"/>
    <dgm:cxn modelId="{742075A4-C192-402F-9948-7A46FA3D8B6F}" type="presOf" srcId="{3541CC7D-EC17-4945-B19F-4EE040871B8F}" destId="{F5D8F0AC-AB89-41B2-A025-8D8ADA98CA02}" srcOrd="1" destOrd="0" presId="urn:microsoft.com/office/officeart/2005/8/layout/orgChart1"/>
    <dgm:cxn modelId="{3ED8C171-042A-4097-9234-0FE9F88F9708}" srcId="{E5D44F09-13C4-448D-9B12-353D09C94712}" destId="{AE940463-1762-46BA-9F37-80B884A326D3}" srcOrd="1" destOrd="0" parTransId="{E8E3EBC2-0D4A-4397-AD05-7FF732758D95}" sibTransId="{3E52FCDE-D2E5-4EF2-A6AD-BB762DEC1029}"/>
    <dgm:cxn modelId="{5D3842CE-9B13-4ACA-B639-0929E0BF75F6}" type="presOf" srcId="{3E642F61-F2D5-4F20-93C3-2EB812526715}" destId="{DA248BC6-F6CB-4302-8858-4E43DC0E8BBB}" srcOrd="1" destOrd="0" presId="urn:microsoft.com/office/officeart/2005/8/layout/orgChart1"/>
    <dgm:cxn modelId="{4268FC8C-634A-46DC-B27E-920EA9B7ACC3}" type="presOf" srcId="{AE940463-1762-46BA-9F37-80B884A326D3}" destId="{B7D34493-6F8F-4824-BE1E-8819F66CD3D2}" srcOrd="0" destOrd="0" presId="urn:microsoft.com/office/officeart/2005/8/layout/orgChart1"/>
    <dgm:cxn modelId="{70D4B261-7B90-4B12-A79A-923505E754DF}" type="presOf" srcId="{FACA5C1E-AACB-4ED8-9C50-BFE553CAE440}" destId="{CE62D83F-A450-47AF-B53A-6E8AD00EAA48}" srcOrd="0" destOrd="0" presId="urn:microsoft.com/office/officeart/2005/8/layout/orgChart1"/>
    <dgm:cxn modelId="{CACA8C9F-388B-41B4-AD45-879C25F1016E}" type="presOf" srcId="{3E642F61-F2D5-4F20-93C3-2EB812526715}" destId="{6082ADF1-26E7-4BBA-A11E-FC73924FCBFE}" srcOrd="0" destOrd="0" presId="urn:microsoft.com/office/officeart/2005/8/layout/orgChart1"/>
    <dgm:cxn modelId="{D5214E99-C6FD-4511-994A-5EFFDFB2F27B}" type="presParOf" srcId="{EBE6141B-EECB-406F-8CF9-5D7A7DE4EAC5}" destId="{D6CD46A3-2965-41F2-A139-6BFB0EDD3827}" srcOrd="0" destOrd="0" presId="urn:microsoft.com/office/officeart/2005/8/layout/orgChart1"/>
    <dgm:cxn modelId="{BF394C71-DC55-418D-A07E-0267775F2B9C}" type="presParOf" srcId="{D6CD46A3-2965-41F2-A139-6BFB0EDD3827}" destId="{B5262786-F85C-4D32-ADE7-B7A222368651}" srcOrd="0" destOrd="0" presId="urn:microsoft.com/office/officeart/2005/8/layout/orgChart1"/>
    <dgm:cxn modelId="{F817325D-2B93-491C-8E60-AD516ED3F5E0}" type="presParOf" srcId="{B5262786-F85C-4D32-ADE7-B7A222368651}" destId="{73E42993-6A8C-4DEC-947A-CE689BCB0C69}" srcOrd="0" destOrd="0" presId="urn:microsoft.com/office/officeart/2005/8/layout/orgChart1"/>
    <dgm:cxn modelId="{46060007-66F8-4209-A6C1-C747120CD302}" type="presParOf" srcId="{B5262786-F85C-4D32-ADE7-B7A222368651}" destId="{C2E5BC77-8AAE-442F-A03B-21F9716795C4}" srcOrd="1" destOrd="0" presId="urn:microsoft.com/office/officeart/2005/8/layout/orgChart1"/>
    <dgm:cxn modelId="{0332E82E-4D06-46BA-9C45-A11DCFEB37F3}" type="presParOf" srcId="{D6CD46A3-2965-41F2-A139-6BFB0EDD3827}" destId="{A5A7BC98-A96E-49B9-9D29-74EF91E81B27}" srcOrd="1" destOrd="0" presId="urn:microsoft.com/office/officeart/2005/8/layout/orgChart1"/>
    <dgm:cxn modelId="{A7D7F961-CA6D-4F9F-BE12-F5BDE6107B72}" type="presParOf" srcId="{A5A7BC98-A96E-49B9-9D29-74EF91E81B27}" destId="{341059F2-4045-43E1-B5F4-43DDB1FC98CF}" srcOrd="0" destOrd="0" presId="urn:microsoft.com/office/officeart/2005/8/layout/orgChart1"/>
    <dgm:cxn modelId="{154BA9A0-C749-4B82-8CDE-410D3EE394AD}" type="presParOf" srcId="{A5A7BC98-A96E-49B9-9D29-74EF91E81B27}" destId="{08F72A3E-4DDB-49C8-A39A-5025CAB4BEC3}" srcOrd="1" destOrd="0" presId="urn:microsoft.com/office/officeart/2005/8/layout/orgChart1"/>
    <dgm:cxn modelId="{FA6683B4-6D72-48AA-918A-38ACA78CE13C}" type="presParOf" srcId="{08F72A3E-4DDB-49C8-A39A-5025CAB4BEC3}" destId="{1FB44A53-37DD-44B1-9548-C427AFB0180F}" srcOrd="0" destOrd="0" presId="urn:microsoft.com/office/officeart/2005/8/layout/orgChart1"/>
    <dgm:cxn modelId="{853A9414-F121-4BEB-88F8-AD4E0B719306}" type="presParOf" srcId="{1FB44A53-37DD-44B1-9548-C427AFB0180F}" destId="{CE62D83F-A450-47AF-B53A-6E8AD00EAA48}" srcOrd="0" destOrd="0" presId="urn:microsoft.com/office/officeart/2005/8/layout/orgChart1"/>
    <dgm:cxn modelId="{2F2A1122-5FE9-4767-B5EB-55A971244850}" type="presParOf" srcId="{1FB44A53-37DD-44B1-9548-C427AFB0180F}" destId="{ACDE0E0B-418B-425D-BA8D-7F47CF2E6399}" srcOrd="1" destOrd="0" presId="urn:microsoft.com/office/officeart/2005/8/layout/orgChart1"/>
    <dgm:cxn modelId="{C6B95C8D-BCF3-4599-9AAD-D1C3D5143B4D}" type="presParOf" srcId="{08F72A3E-4DDB-49C8-A39A-5025CAB4BEC3}" destId="{AEACD3EA-A6D9-4A9E-A9F0-D9ABFE5E873D}" srcOrd="1" destOrd="0" presId="urn:microsoft.com/office/officeart/2005/8/layout/orgChart1"/>
    <dgm:cxn modelId="{0A2D3A23-3EA2-429D-9355-DAAA617F7FFC}" type="presParOf" srcId="{08F72A3E-4DDB-49C8-A39A-5025CAB4BEC3}" destId="{F24B981E-3E6E-45BD-A5AE-7194E1B6F41F}" srcOrd="2" destOrd="0" presId="urn:microsoft.com/office/officeart/2005/8/layout/orgChart1"/>
    <dgm:cxn modelId="{646358CE-5F1C-4767-A1DC-F9A5B2649651}" type="presParOf" srcId="{A5A7BC98-A96E-49B9-9D29-74EF91E81B27}" destId="{4C879745-EA2D-4ECD-A062-78A944E62366}" srcOrd="2" destOrd="0" presId="urn:microsoft.com/office/officeart/2005/8/layout/orgChart1"/>
    <dgm:cxn modelId="{658E3C2B-915B-4398-A8F5-B2034A62E252}" type="presParOf" srcId="{A5A7BC98-A96E-49B9-9D29-74EF91E81B27}" destId="{DEA912C8-A03E-45C0-B56C-E4A1D3FB7301}" srcOrd="3" destOrd="0" presId="urn:microsoft.com/office/officeart/2005/8/layout/orgChart1"/>
    <dgm:cxn modelId="{4D07648C-9AC6-4CFC-A236-3D05C91598FA}" type="presParOf" srcId="{DEA912C8-A03E-45C0-B56C-E4A1D3FB7301}" destId="{43A87811-EC26-45A6-85E6-6C26354E794A}" srcOrd="0" destOrd="0" presId="urn:microsoft.com/office/officeart/2005/8/layout/orgChart1"/>
    <dgm:cxn modelId="{B9A9389F-6085-4709-A225-60D119AA077A}" type="presParOf" srcId="{43A87811-EC26-45A6-85E6-6C26354E794A}" destId="{549A9472-CEF8-410D-B806-EA471E1E19D3}" srcOrd="0" destOrd="0" presId="urn:microsoft.com/office/officeart/2005/8/layout/orgChart1"/>
    <dgm:cxn modelId="{E34C5158-D2B1-41B6-8046-7F51DF856B47}" type="presParOf" srcId="{43A87811-EC26-45A6-85E6-6C26354E794A}" destId="{F5D8F0AC-AB89-41B2-A025-8D8ADA98CA02}" srcOrd="1" destOrd="0" presId="urn:microsoft.com/office/officeart/2005/8/layout/orgChart1"/>
    <dgm:cxn modelId="{6604FDC1-950D-4A83-AC9D-E2AC07D0922E}" type="presParOf" srcId="{DEA912C8-A03E-45C0-B56C-E4A1D3FB7301}" destId="{7A9ACF45-A754-4769-8510-5B416CFBDBFE}" srcOrd="1" destOrd="0" presId="urn:microsoft.com/office/officeart/2005/8/layout/orgChart1"/>
    <dgm:cxn modelId="{09E1250C-B18E-4D26-B531-4683BDB21B3A}" type="presParOf" srcId="{DEA912C8-A03E-45C0-B56C-E4A1D3FB7301}" destId="{B440DB50-09C2-45A9-8238-17B1D0DE101C}" srcOrd="2" destOrd="0" presId="urn:microsoft.com/office/officeart/2005/8/layout/orgChart1"/>
    <dgm:cxn modelId="{E10C7BFC-2570-421F-BF87-289896D8C6E8}" type="presParOf" srcId="{D6CD46A3-2965-41F2-A139-6BFB0EDD3827}" destId="{B60C4072-3D3D-4D49-A6FD-3D04A1CBE534}" srcOrd="2" destOrd="0" presId="urn:microsoft.com/office/officeart/2005/8/layout/orgChart1"/>
    <dgm:cxn modelId="{63811A7E-6620-4872-8768-2AB57D93AB94}" type="presParOf" srcId="{EBE6141B-EECB-406F-8CF9-5D7A7DE4EAC5}" destId="{1D55C01F-5D6A-4E41-A454-2A4105AB6AD0}" srcOrd="1" destOrd="0" presId="urn:microsoft.com/office/officeart/2005/8/layout/orgChart1"/>
    <dgm:cxn modelId="{7D701ECD-9010-454E-92D4-B8B74FB7EFD0}" type="presParOf" srcId="{1D55C01F-5D6A-4E41-A454-2A4105AB6AD0}" destId="{0438654E-5A42-4A8D-A941-5AA65E22C1BF}" srcOrd="0" destOrd="0" presId="urn:microsoft.com/office/officeart/2005/8/layout/orgChart1"/>
    <dgm:cxn modelId="{C84973FE-E793-4307-8C71-2FE237CFEA98}" type="presParOf" srcId="{0438654E-5A42-4A8D-A941-5AA65E22C1BF}" destId="{B7D34493-6F8F-4824-BE1E-8819F66CD3D2}" srcOrd="0" destOrd="0" presId="urn:microsoft.com/office/officeart/2005/8/layout/orgChart1"/>
    <dgm:cxn modelId="{CC25C9A7-FA0D-4554-B74B-0C3859DB9D6A}" type="presParOf" srcId="{0438654E-5A42-4A8D-A941-5AA65E22C1BF}" destId="{96D30ADD-041A-4CB7-A306-6B814C8B900A}" srcOrd="1" destOrd="0" presId="urn:microsoft.com/office/officeart/2005/8/layout/orgChart1"/>
    <dgm:cxn modelId="{E984849F-5D6A-44A5-8019-5B9C23004DF2}" type="presParOf" srcId="{1D55C01F-5D6A-4E41-A454-2A4105AB6AD0}" destId="{E94FEEA3-7284-47A1-8D93-9ED8D21A230B}" srcOrd="1" destOrd="0" presId="urn:microsoft.com/office/officeart/2005/8/layout/orgChart1"/>
    <dgm:cxn modelId="{4D0786DD-8A1F-4EBE-9183-3B852B7CBF41}" type="presParOf" srcId="{1D55C01F-5D6A-4E41-A454-2A4105AB6AD0}" destId="{F277A117-0B8D-4762-AA4E-AD1BA6CF027A}" srcOrd="2" destOrd="0" presId="urn:microsoft.com/office/officeart/2005/8/layout/orgChart1"/>
    <dgm:cxn modelId="{8B0E8259-12E2-44C0-A504-53947CB3D0E9}" type="presParOf" srcId="{EBE6141B-EECB-406F-8CF9-5D7A7DE4EAC5}" destId="{811FAA97-1CE2-4505-BA2A-829573923AE3}" srcOrd="2" destOrd="0" presId="urn:microsoft.com/office/officeart/2005/8/layout/orgChart1"/>
    <dgm:cxn modelId="{4A9B14A2-DB13-440F-AB3E-4DD11D37BFDE}" type="presParOf" srcId="{811FAA97-1CE2-4505-BA2A-829573923AE3}" destId="{EC2077EF-B39E-4B2F-915D-08ADC7A669CC}" srcOrd="0" destOrd="0" presId="urn:microsoft.com/office/officeart/2005/8/layout/orgChart1"/>
    <dgm:cxn modelId="{4CA3AFA3-EDF8-4DD1-97FB-70CB16154E2B}" type="presParOf" srcId="{EC2077EF-B39E-4B2F-915D-08ADC7A669CC}" destId="{1F82D96D-C0BC-4BC4-BCC9-0424AD16FAA8}" srcOrd="0" destOrd="0" presId="urn:microsoft.com/office/officeart/2005/8/layout/orgChart1"/>
    <dgm:cxn modelId="{BDA378B8-B470-4A93-9287-47080514BEF4}" type="presParOf" srcId="{EC2077EF-B39E-4B2F-915D-08ADC7A669CC}" destId="{09C607AC-EB87-4453-A930-D322B419921C}" srcOrd="1" destOrd="0" presId="urn:microsoft.com/office/officeart/2005/8/layout/orgChart1"/>
    <dgm:cxn modelId="{9B808613-CB06-4D3F-961A-02AE05AEA40A}" type="presParOf" srcId="{811FAA97-1CE2-4505-BA2A-829573923AE3}" destId="{D5F8945A-6E61-4762-B38D-511832D20AF2}" srcOrd="1" destOrd="0" presId="urn:microsoft.com/office/officeart/2005/8/layout/orgChart1"/>
    <dgm:cxn modelId="{6B98FF02-E73E-4DAB-BE7D-572473AC7764}" type="presParOf" srcId="{811FAA97-1CE2-4505-BA2A-829573923AE3}" destId="{29A588A0-C6EA-4381-B41D-9EABB02B44EE}" srcOrd="2" destOrd="0" presId="urn:microsoft.com/office/officeart/2005/8/layout/orgChart1"/>
    <dgm:cxn modelId="{6706131F-0DCA-430E-AC83-173DBA564DFF}" type="presParOf" srcId="{EBE6141B-EECB-406F-8CF9-5D7A7DE4EAC5}" destId="{17426CC4-59C5-476B-9868-1D059CDBB0F8}" srcOrd="3" destOrd="0" presId="urn:microsoft.com/office/officeart/2005/8/layout/orgChart1"/>
    <dgm:cxn modelId="{06A36783-ACD6-4A12-9490-8A5794945F1F}" type="presParOf" srcId="{17426CC4-59C5-476B-9868-1D059CDBB0F8}" destId="{0B43F44A-269C-48C9-AEDD-01EE09B4E242}" srcOrd="0" destOrd="0" presId="urn:microsoft.com/office/officeart/2005/8/layout/orgChart1"/>
    <dgm:cxn modelId="{CAB19C46-266B-4819-95AE-43BB444A760B}" type="presParOf" srcId="{0B43F44A-269C-48C9-AEDD-01EE09B4E242}" destId="{5D7AEBA2-1D96-4FE9-B3A7-ED377D7060D9}" srcOrd="0" destOrd="0" presId="urn:microsoft.com/office/officeart/2005/8/layout/orgChart1"/>
    <dgm:cxn modelId="{2E9E8CAC-852B-466F-A5FE-3E658804E715}" type="presParOf" srcId="{0B43F44A-269C-48C9-AEDD-01EE09B4E242}" destId="{EC9E24CC-3B6D-4BEA-8F62-A0384C135B2F}" srcOrd="1" destOrd="0" presId="urn:microsoft.com/office/officeart/2005/8/layout/orgChart1"/>
    <dgm:cxn modelId="{B98E6E55-3147-486D-A616-D735E83DA808}" type="presParOf" srcId="{17426CC4-59C5-476B-9868-1D059CDBB0F8}" destId="{9AFA9A77-691C-486F-98B6-056B0BAB2D26}" srcOrd="1" destOrd="0" presId="urn:microsoft.com/office/officeart/2005/8/layout/orgChart1"/>
    <dgm:cxn modelId="{31C2FA1D-16B3-4FB5-A639-9D78FADC2810}" type="presParOf" srcId="{17426CC4-59C5-476B-9868-1D059CDBB0F8}" destId="{2805E2FC-1A3D-4ED6-A4FF-CBA84FB72A52}" srcOrd="2" destOrd="0" presId="urn:microsoft.com/office/officeart/2005/8/layout/orgChart1"/>
    <dgm:cxn modelId="{17012807-750A-4E68-8FAA-F8CBB2E8EB1C}" type="presParOf" srcId="{EBE6141B-EECB-406F-8CF9-5D7A7DE4EAC5}" destId="{D6044025-6C22-4CF2-AB60-5BA680EB2EA5}" srcOrd="4" destOrd="0" presId="urn:microsoft.com/office/officeart/2005/8/layout/orgChart1"/>
    <dgm:cxn modelId="{B1BBE24D-6380-4F31-80EF-8BA1F608D0C0}" type="presParOf" srcId="{D6044025-6C22-4CF2-AB60-5BA680EB2EA5}" destId="{76918B7A-7D0E-41BB-989D-A8D4695E186D}" srcOrd="0" destOrd="0" presId="urn:microsoft.com/office/officeart/2005/8/layout/orgChart1"/>
    <dgm:cxn modelId="{8DA589EE-9297-4B20-9F28-D857A9C8534C}" type="presParOf" srcId="{76918B7A-7D0E-41BB-989D-A8D4695E186D}" destId="{E54FF379-4557-4EEE-8526-4B25F930CC4E}" srcOrd="0" destOrd="0" presId="urn:microsoft.com/office/officeart/2005/8/layout/orgChart1"/>
    <dgm:cxn modelId="{45CB3D1D-E110-48FF-8847-8A0DD6BBDB50}" type="presParOf" srcId="{76918B7A-7D0E-41BB-989D-A8D4695E186D}" destId="{C3DC6345-880D-4DB3-A4A2-01702C50AB37}" srcOrd="1" destOrd="0" presId="urn:microsoft.com/office/officeart/2005/8/layout/orgChart1"/>
    <dgm:cxn modelId="{E11679E9-CB56-4CAE-98C1-CFA5186B1FBD}" type="presParOf" srcId="{D6044025-6C22-4CF2-AB60-5BA680EB2EA5}" destId="{C6FB7BC1-E129-4E9E-BA5E-1ED59AC1FD44}" srcOrd="1" destOrd="0" presId="urn:microsoft.com/office/officeart/2005/8/layout/orgChart1"/>
    <dgm:cxn modelId="{41A474D7-4BF0-475F-8921-1B741930C7D9}" type="presParOf" srcId="{D6044025-6C22-4CF2-AB60-5BA680EB2EA5}" destId="{7B954BBC-04E7-4314-B39C-02780DDF1E69}" srcOrd="2" destOrd="0" presId="urn:microsoft.com/office/officeart/2005/8/layout/orgChart1"/>
    <dgm:cxn modelId="{2CC3592C-1FA2-44DB-8F3C-C8AA7C9DD5FB}" type="presParOf" srcId="{EBE6141B-EECB-406F-8CF9-5D7A7DE4EAC5}" destId="{FF039847-8529-41C5-B51C-253559822F20}" srcOrd="5" destOrd="0" presId="urn:microsoft.com/office/officeart/2005/8/layout/orgChart1"/>
    <dgm:cxn modelId="{899F3F6C-ABE5-47B1-8B72-2731CDFEEB35}" type="presParOf" srcId="{FF039847-8529-41C5-B51C-253559822F20}" destId="{ECC58F75-89AE-4B2A-A1AB-9433D3EE739F}" srcOrd="0" destOrd="0" presId="urn:microsoft.com/office/officeart/2005/8/layout/orgChart1"/>
    <dgm:cxn modelId="{8BDD790D-8899-460B-A02D-0C4296EE56CE}" type="presParOf" srcId="{ECC58F75-89AE-4B2A-A1AB-9433D3EE739F}" destId="{6082ADF1-26E7-4BBA-A11E-FC73924FCBFE}" srcOrd="0" destOrd="0" presId="urn:microsoft.com/office/officeart/2005/8/layout/orgChart1"/>
    <dgm:cxn modelId="{7DE2EC24-B461-41DC-AFE4-33058D32CAC3}" type="presParOf" srcId="{ECC58F75-89AE-4B2A-A1AB-9433D3EE739F}" destId="{DA248BC6-F6CB-4302-8858-4E43DC0E8BBB}" srcOrd="1" destOrd="0" presId="urn:microsoft.com/office/officeart/2005/8/layout/orgChart1"/>
    <dgm:cxn modelId="{10A08799-B16B-4D1F-AFEC-DF0E5D073F0F}" type="presParOf" srcId="{FF039847-8529-41C5-B51C-253559822F20}" destId="{924597C1-BF87-4DBB-9B5B-98D3DD5BB764}" srcOrd="1" destOrd="0" presId="urn:microsoft.com/office/officeart/2005/8/layout/orgChart1"/>
    <dgm:cxn modelId="{3BFF5E0A-B9A1-4A65-BF43-6A0E1C4582CE}" type="presParOf" srcId="{FF039847-8529-41C5-B51C-253559822F20}" destId="{55C9701E-E01F-485B-9337-A78714752B32}" srcOrd="2" destOrd="0" presId="urn:microsoft.com/office/officeart/2005/8/layout/orgChart1"/>
  </dgm:cxnLst>
  <dgm:bg>
    <a:no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E5D44F09-13C4-448D-9B12-353D09C94712}"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8AA1D6ED-50C0-4FC4-B942-582428E2E097}">
      <dgm:prSet phldrT="[Text]" custT="1"/>
      <dgm:spPr>
        <a:solidFill>
          <a:srgbClr val="00B050"/>
        </a:solidFill>
      </dgm:spPr>
      <dgm:t>
        <a:bodyPr/>
        <a:lstStyle/>
        <a:p>
          <a:r>
            <a:rPr lang="ar-SA" sz="2400" b="1" dirty="0" smtClean="0"/>
            <a:t>أطراف العملية</a:t>
          </a:r>
          <a:endParaRPr lang="en-GB" sz="2400" b="1" dirty="0"/>
        </a:p>
      </dgm:t>
    </dgm:pt>
    <dgm:pt modelId="{05190E6A-D2BC-4C59-B41B-6BA7A48626DE}" type="parTrans" cxnId="{34F50BD0-A835-4FC8-8E55-42BB38718EE0}">
      <dgm:prSet/>
      <dgm:spPr/>
      <dgm:t>
        <a:bodyPr/>
        <a:lstStyle/>
        <a:p>
          <a:endParaRPr lang="en-GB"/>
        </a:p>
      </dgm:t>
    </dgm:pt>
    <dgm:pt modelId="{D51DE234-53D0-4823-8172-F218996116CF}" type="sibTrans" cxnId="{34F50BD0-A835-4FC8-8E55-42BB38718EE0}">
      <dgm:prSet/>
      <dgm:spPr/>
      <dgm:t>
        <a:bodyPr/>
        <a:lstStyle/>
        <a:p>
          <a:endParaRPr lang="en-GB"/>
        </a:p>
      </dgm:t>
    </dgm:pt>
    <dgm:pt modelId="{3541CC7D-EC17-4945-B19F-4EE040871B8F}">
      <dgm:prSet phldrT="[Text]" custT="1"/>
      <dgm:spPr>
        <a:solidFill>
          <a:schemeClr val="accent2">
            <a:lumMod val="20000"/>
            <a:lumOff val="80000"/>
          </a:schemeClr>
        </a:solidFill>
      </dgm:spPr>
      <dgm:t>
        <a:bodyPr/>
        <a:lstStyle/>
        <a:p>
          <a:pPr algn="ctr"/>
          <a:endParaRPr lang="en-GB" sz="2000" b="0" dirty="0">
            <a:solidFill>
              <a:schemeClr val="tx1"/>
            </a:solidFill>
          </a:endParaRPr>
        </a:p>
      </dgm:t>
    </dgm:pt>
    <dgm:pt modelId="{94EB7EF2-F8AD-48CC-9095-F662C730554C}" type="parTrans" cxnId="{1E330E72-BA1E-4B59-8182-95F78541C393}">
      <dgm:prSet/>
      <dgm:spPr/>
      <dgm:t>
        <a:bodyPr/>
        <a:lstStyle/>
        <a:p>
          <a:endParaRPr lang="en-GB"/>
        </a:p>
      </dgm:t>
    </dgm:pt>
    <dgm:pt modelId="{A2151CE8-62D9-4A53-A150-A554C3900697}" type="sibTrans" cxnId="{1E330E72-BA1E-4B59-8182-95F78541C393}">
      <dgm:prSet/>
      <dgm:spPr/>
      <dgm:t>
        <a:bodyPr/>
        <a:lstStyle/>
        <a:p>
          <a:endParaRPr lang="en-GB"/>
        </a:p>
      </dgm:t>
    </dgm:pt>
    <dgm:pt modelId="{AE940463-1762-46BA-9F37-80B884A326D3}">
      <dgm:prSet custT="1"/>
      <dgm:spPr>
        <a:solidFill>
          <a:srgbClr val="00B0F0"/>
        </a:solidFill>
      </dgm:spPr>
      <dgm:t>
        <a:bodyPr/>
        <a:lstStyle/>
        <a:p>
          <a:r>
            <a:rPr lang="ar-SA" sz="2000" b="0" dirty="0" smtClean="0">
              <a:solidFill>
                <a:schemeClr val="tx1"/>
              </a:solidFill>
            </a:rPr>
            <a:t>الطرف المدين</a:t>
          </a:r>
        </a:p>
      </dgm:t>
    </dgm:pt>
    <dgm:pt modelId="{E8E3EBC2-0D4A-4397-AD05-7FF732758D95}" type="parTrans" cxnId="{3ED8C171-042A-4097-9234-0FE9F88F9708}">
      <dgm:prSet/>
      <dgm:spPr/>
      <dgm:t>
        <a:bodyPr/>
        <a:lstStyle/>
        <a:p>
          <a:endParaRPr lang="en-GB"/>
        </a:p>
      </dgm:t>
    </dgm:pt>
    <dgm:pt modelId="{3E52FCDE-D2E5-4EF2-A6AD-BB762DEC1029}" type="sibTrans" cxnId="{3ED8C171-042A-4097-9234-0FE9F88F9708}">
      <dgm:prSet/>
      <dgm:spPr/>
      <dgm:t>
        <a:bodyPr/>
        <a:lstStyle/>
        <a:p>
          <a:endParaRPr lang="en-GB"/>
        </a:p>
      </dgm:t>
    </dgm:pt>
    <dgm:pt modelId="{F8BB68E7-67D5-4EF0-964A-B74D44C26212}">
      <dgm:prSet custT="1"/>
      <dgm:spPr>
        <a:solidFill>
          <a:srgbClr val="FFFF00"/>
        </a:solidFill>
      </dgm:spPr>
      <dgm:t>
        <a:bodyPr/>
        <a:lstStyle/>
        <a:p>
          <a:r>
            <a:rPr lang="ar-SA" sz="2000" b="0" dirty="0" smtClean="0">
              <a:solidFill>
                <a:schemeClr val="tx1"/>
              </a:solidFill>
            </a:rPr>
            <a:t>الدائنون</a:t>
          </a:r>
        </a:p>
      </dgm:t>
    </dgm:pt>
    <dgm:pt modelId="{D54EAACE-3931-4C8F-BC27-C565DEB4D80D}" type="parTrans" cxnId="{B811CBB7-1EB0-46A3-877A-CFD6944CD4E2}">
      <dgm:prSet/>
      <dgm:spPr/>
      <dgm:t>
        <a:bodyPr/>
        <a:lstStyle/>
        <a:p>
          <a:endParaRPr lang="en-GB"/>
        </a:p>
      </dgm:t>
    </dgm:pt>
    <dgm:pt modelId="{AECE1523-7D3D-4BAE-BD4A-20E7B2300784}" type="sibTrans" cxnId="{B811CBB7-1EB0-46A3-877A-CFD6944CD4E2}">
      <dgm:prSet/>
      <dgm:spPr/>
      <dgm:t>
        <a:bodyPr/>
        <a:lstStyle/>
        <a:p>
          <a:endParaRPr lang="en-GB"/>
        </a:p>
      </dgm:t>
    </dgm:pt>
    <dgm:pt modelId="{FABBA8CB-C880-4B80-9C99-15F124159F3C}">
      <dgm:prSet custT="1"/>
      <dgm:spPr>
        <a:solidFill>
          <a:srgbClr val="FF0000"/>
        </a:solidFill>
      </dgm:spPr>
      <dgm:t>
        <a:bodyPr/>
        <a:lstStyle/>
        <a:p>
          <a:r>
            <a:rPr lang="ar-SA" sz="2000" b="0" dirty="0" smtClean="0">
              <a:solidFill>
                <a:schemeClr val="tx1"/>
              </a:solidFill>
            </a:rPr>
            <a:t>- خصم</a:t>
          </a:r>
          <a:endParaRPr lang="en-GB" sz="2000" dirty="0"/>
        </a:p>
      </dgm:t>
    </dgm:pt>
    <dgm:pt modelId="{5E51506C-CCD9-4EF5-B16A-3CDC7EECDEC5}" type="parTrans" cxnId="{5D94951C-DB44-4DCB-A8A9-79E20CCD38F2}">
      <dgm:prSet/>
      <dgm:spPr/>
      <dgm:t>
        <a:bodyPr/>
        <a:lstStyle/>
        <a:p>
          <a:endParaRPr lang="en-GB"/>
        </a:p>
      </dgm:t>
    </dgm:pt>
    <dgm:pt modelId="{EE82D059-F4FC-4CAD-B3BA-11BBFFF43377}" type="sibTrans" cxnId="{5D94951C-DB44-4DCB-A8A9-79E20CCD38F2}">
      <dgm:prSet/>
      <dgm:spPr/>
      <dgm:t>
        <a:bodyPr/>
        <a:lstStyle/>
        <a:p>
          <a:endParaRPr lang="en-GB"/>
        </a:p>
      </dgm:t>
    </dgm:pt>
    <dgm:pt modelId="{FACA5C1E-AACB-4ED8-9C50-BFE553CAE440}">
      <dgm:prSet phldrT="[Text]" custT="1"/>
      <dgm:spPr>
        <a:solidFill>
          <a:schemeClr val="bg2">
            <a:lumMod val="90000"/>
          </a:schemeClr>
        </a:solidFill>
      </dgm:spPr>
      <dgm:t>
        <a:bodyPr/>
        <a:lstStyle/>
        <a:p>
          <a:endParaRPr lang="en-GB" sz="2000" dirty="0">
            <a:solidFill>
              <a:schemeClr val="tx1"/>
            </a:solidFill>
          </a:endParaRPr>
        </a:p>
      </dgm:t>
    </dgm:pt>
    <dgm:pt modelId="{9C11A6EE-C4EB-4FEC-8344-7CADF468BAE5}" type="sibTrans" cxnId="{E84F5A4A-AA4F-4930-8059-9CDD1432DC1A}">
      <dgm:prSet/>
      <dgm:spPr/>
      <dgm:t>
        <a:bodyPr/>
        <a:lstStyle/>
        <a:p>
          <a:endParaRPr lang="en-GB"/>
        </a:p>
      </dgm:t>
    </dgm:pt>
    <dgm:pt modelId="{1F76C4BB-51DE-45B8-8394-0A0F020EEC9D}" type="parTrans" cxnId="{E84F5A4A-AA4F-4930-8059-9CDD1432DC1A}">
      <dgm:prSet/>
      <dgm:spPr/>
      <dgm:t>
        <a:bodyPr/>
        <a:lstStyle/>
        <a:p>
          <a:endParaRPr lang="en-GB"/>
        </a:p>
      </dgm:t>
    </dgm:pt>
    <dgm:pt modelId="{EBE6141B-EECB-406F-8CF9-5D7A7DE4EAC5}" type="pres">
      <dgm:prSet presAssocID="{E5D44F09-13C4-448D-9B12-353D09C94712}" presName="hierChild1" presStyleCnt="0">
        <dgm:presLayoutVars>
          <dgm:orgChart val="1"/>
          <dgm:chPref val="1"/>
          <dgm:dir/>
          <dgm:animOne val="branch"/>
          <dgm:animLvl val="lvl"/>
          <dgm:resizeHandles/>
        </dgm:presLayoutVars>
      </dgm:prSet>
      <dgm:spPr/>
      <dgm:t>
        <a:bodyPr/>
        <a:lstStyle/>
        <a:p>
          <a:endParaRPr lang="en-GB"/>
        </a:p>
      </dgm:t>
    </dgm:pt>
    <dgm:pt modelId="{D6CD46A3-2965-41F2-A139-6BFB0EDD3827}" type="pres">
      <dgm:prSet presAssocID="{8AA1D6ED-50C0-4FC4-B942-582428E2E097}" presName="hierRoot1" presStyleCnt="0">
        <dgm:presLayoutVars>
          <dgm:hierBranch val="init"/>
        </dgm:presLayoutVars>
      </dgm:prSet>
      <dgm:spPr/>
    </dgm:pt>
    <dgm:pt modelId="{B5262786-F85C-4D32-ADE7-B7A222368651}" type="pres">
      <dgm:prSet presAssocID="{8AA1D6ED-50C0-4FC4-B942-582428E2E097}" presName="rootComposite1" presStyleCnt="0"/>
      <dgm:spPr/>
    </dgm:pt>
    <dgm:pt modelId="{73E42993-6A8C-4DEC-947A-CE689BCB0C69}" type="pres">
      <dgm:prSet presAssocID="{8AA1D6ED-50C0-4FC4-B942-582428E2E097}" presName="rootText1" presStyleLbl="node0" presStyleIdx="0" presStyleCnt="4" custAng="0" custFlipVert="0" custScaleX="249801" custScaleY="161448" custLinFactX="740" custLinFactNeighborX="100000" custLinFactNeighborY="-1146">
        <dgm:presLayoutVars>
          <dgm:chPref val="3"/>
        </dgm:presLayoutVars>
      </dgm:prSet>
      <dgm:spPr/>
      <dgm:t>
        <a:bodyPr/>
        <a:lstStyle/>
        <a:p>
          <a:endParaRPr lang="en-GB"/>
        </a:p>
      </dgm:t>
    </dgm:pt>
    <dgm:pt modelId="{C2E5BC77-8AAE-442F-A03B-21F9716795C4}" type="pres">
      <dgm:prSet presAssocID="{8AA1D6ED-50C0-4FC4-B942-582428E2E097}" presName="rootConnector1" presStyleLbl="node1" presStyleIdx="0" presStyleCnt="0"/>
      <dgm:spPr/>
      <dgm:t>
        <a:bodyPr/>
        <a:lstStyle/>
        <a:p>
          <a:endParaRPr lang="en-GB"/>
        </a:p>
      </dgm:t>
    </dgm:pt>
    <dgm:pt modelId="{A5A7BC98-A96E-49B9-9D29-74EF91E81B27}" type="pres">
      <dgm:prSet presAssocID="{8AA1D6ED-50C0-4FC4-B942-582428E2E097}" presName="hierChild2" presStyleCnt="0"/>
      <dgm:spPr/>
    </dgm:pt>
    <dgm:pt modelId="{341059F2-4045-43E1-B5F4-43DDB1FC98CF}" type="pres">
      <dgm:prSet presAssocID="{1F76C4BB-51DE-45B8-8394-0A0F020EEC9D}" presName="Name37" presStyleLbl="parChTrans1D2" presStyleIdx="0" presStyleCnt="2"/>
      <dgm:spPr/>
      <dgm:t>
        <a:bodyPr/>
        <a:lstStyle/>
        <a:p>
          <a:endParaRPr lang="en-GB"/>
        </a:p>
      </dgm:t>
    </dgm:pt>
    <dgm:pt modelId="{08F72A3E-4DDB-49C8-A39A-5025CAB4BEC3}" type="pres">
      <dgm:prSet presAssocID="{FACA5C1E-AACB-4ED8-9C50-BFE553CAE440}" presName="hierRoot2" presStyleCnt="0">
        <dgm:presLayoutVars>
          <dgm:hierBranch val="init"/>
        </dgm:presLayoutVars>
      </dgm:prSet>
      <dgm:spPr/>
    </dgm:pt>
    <dgm:pt modelId="{1FB44A53-37DD-44B1-9548-C427AFB0180F}" type="pres">
      <dgm:prSet presAssocID="{FACA5C1E-AACB-4ED8-9C50-BFE553CAE440}" presName="rootComposite" presStyleCnt="0"/>
      <dgm:spPr/>
    </dgm:pt>
    <dgm:pt modelId="{CE62D83F-A450-47AF-B53A-6E8AD00EAA48}" type="pres">
      <dgm:prSet presAssocID="{FACA5C1E-AACB-4ED8-9C50-BFE553CAE440}" presName="rootText" presStyleLbl="node2" presStyleIdx="0" presStyleCnt="2" custScaleX="255794" custScaleY="679187" custLinFactNeighborX="52463" custLinFactNeighborY="-4660">
        <dgm:presLayoutVars>
          <dgm:chPref val="3"/>
        </dgm:presLayoutVars>
      </dgm:prSet>
      <dgm:spPr/>
      <dgm:t>
        <a:bodyPr/>
        <a:lstStyle/>
        <a:p>
          <a:endParaRPr lang="en-GB"/>
        </a:p>
      </dgm:t>
    </dgm:pt>
    <dgm:pt modelId="{ACDE0E0B-418B-425D-BA8D-7F47CF2E6399}" type="pres">
      <dgm:prSet presAssocID="{FACA5C1E-AACB-4ED8-9C50-BFE553CAE440}" presName="rootConnector" presStyleLbl="node2" presStyleIdx="0" presStyleCnt="2"/>
      <dgm:spPr/>
      <dgm:t>
        <a:bodyPr/>
        <a:lstStyle/>
        <a:p>
          <a:endParaRPr lang="en-GB"/>
        </a:p>
      </dgm:t>
    </dgm:pt>
    <dgm:pt modelId="{AEACD3EA-A6D9-4A9E-A9F0-D9ABFE5E873D}" type="pres">
      <dgm:prSet presAssocID="{FACA5C1E-AACB-4ED8-9C50-BFE553CAE440}" presName="hierChild4" presStyleCnt="0"/>
      <dgm:spPr/>
    </dgm:pt>
    <dgm:pt modelId="{F24B981E-3E6E-45BD-A5AE-7194E1B6F41F}" type="pres">
      <dgm:prSet presAssocID="{FACA5C1E-AACB-4ED8-9C50-BFE553CAE440}" presName="hierChild5" presStyleCnt="0"/>
      <dgm:spPr/>
    </dgm:pt>
    <dgm:pt modelId="{4C879745-EA2D-4ECD-A062-78A944E62366}" type="pres">
      <dgm:prSet presAssocID="{94EB7EF2-F8AD-48CC-9095-F662C730554C}" presName="Name37" presStyleLbl="parChTrans1D2" presStyleIdx="1" presStyleCnt="2"/>
      <dgm:spPr/>
      <dgm:t>
        <a:bodyPr/>
        <a:lstStyle/>
        <a:p>
          <a:endParaRPr lang="en-GB"/>
        </a:p>
      </dgm:t>
    </dgm:pt>
    <dgm:pt modelId="{DEA912C8-A03E-45C0-B56C-E4A1D3FB7301}" type="pres">
      <dgm:prSet presAssocID="{3541CC7D-EC17-4945-B19F-4EE040871B8F}" presName="hierRoot2" presStyleCnt="0">
        <dgm:presLayoutVars>
          <dgm:hierBranch val="init"/>
        </dgm:presLayoutVars>
      </dgm:prSet>
      <dgm:spPr/>
    </dgm:pt>
    <dgm:pt modelId="{43A87811-EC26-45A6-85E6-6C26354E794A}" type="pres">
      <dgm:prSet presAssocID="{3541CC7D-EC17-4945-B19F-4EE040871B8F}" presName="rootComposite" presStyleCnt="0"/>
      <dgm:spPr/>
    </dgm:pt>
    <dgm:pt modelId="{549A9472-CEF8-410D-B806-EA471E1E19D3}" type="pres">
      <dgm:prSet presAssocID="{3541CC7D-EC17-4945-B19F-4EE040871B8F}" presName="rootText" presStyleLbl="node2" presStyleIdx="1" presStyleCnt="2" custScaleX="281397" custScaleY="667588" custLinFactX="59369" custLinFactNeighborX="100000" custLinFactNeighborY="-4660">
        <dgm:presLayoutVars>
          <dgm:chPref val="3"/>
        </dgm:presLayoutVars>
      </dgm:prSet>
      <dgm:spPr/>
      <dgm:t>
        <a:bodyPr/>
        <a:lstStyle/>
        <a:p>
          <a:endParaRPr lang="en-GB"/>
        </a:p>
      </dgm:t>
    </dgm:pt>
    <dgm:pt modelId="{F5D8F0AC-AB89-41B2-A025-8D8ADA98CA02}" type="pres">
      <dgm:prSet presAssocID="{3541CC7D-EC17-4945-B19F-4EE040871B8F}" presName="rootConnector" presStyleLbl="node2" presStyleIdx="1" presStyleCnt="2"/>
      <dgm:spPr/>
      <dgm:t>
        <a:bodyPr/>
        <a:lstStyle/>
        <a:p>
          <a:endParaRPr lang="en-GB"/>
        </a:p>
      </dgm:t>
    </dgm:pt>
    <dgm:pt modelId="{7A9ACF45-A754-4769-8510-5B416CFBDBFE}" type="pres">
      <dgm:prSet presAssocID="{3541CC7D-EC17-4945-B19F-4EE040871B8F}" presName="hierChild4" presStyleCnt="0"/>
      <dgm:spPr/>
    </dgm:pt>
    <dgm:pt modelId="{B440DB50-09C2-45A9-8238-17B1D0DE101C}" type="pres">
      <dgm:prSet presAssocID="{3541CC7D-EC17-4945-B19F-4EE040871B8F}" presName="hierChild5" presStyleCnt="0"/>
      <dgm:spPr/>
    </dgm:pt>
    <dgm:pt modelId="{B60C4072-3D3D-4D49-A6FD-3D04A1CBE534}" type="pres">
      <dgm:prSet presAssocID="{8AA1D6ED-50C0-4FC4-B942-582428E2E097}" presName="hierChild3" presStyleCnt="0"/>
      <dgm:spPr/>
    </dgm:pt>
    <dgm:pt modelId="{1D55C01F-5D6A-4E41-A454-2A4105AB6AD0}" type="pres">
      <dgm:prSet presAssocID="{AE940463-1762-46BA-9F37-80B884A326D3}" presName="hierRoot1" presStyleCnt="0">
        <dgm:presLayoutVars>
          <dgm:hierBranch val="init"/>
        </dgm:presLayoutVars>
      </dgm:prSet>
      <dgm:spPr/>
    </dgm:pt>
    <dgm:pt modelId="{0438654E-5A42-4A8D-A941-5AA65E22C1BF}" type="pres">
      <dgm:prSet presAssocID="{AE940463-1762-46BA-9F37-80B884A326D3}" presName="rootComposite1" presStyleCnt="0"/>
      <dgm:spPr/>
    </dgm:pt>
    <dgm:pt modelId="{B7D34493-6F8F-4824-BE1E-8819F66CD3D2}" type="pres">
      <dgm:prSet presAssocID="{AE940463-1762-46BA-9F37-80B884A326D3}" presName="rootText1" presStyleLbl="node0" presStyleIdx="1" presStyleCnt="4" custScaleX="131757" custScaleY="115906" custLinFactX="4111" custLinFactY="100000" custLinFactNeighborX="100000" custLinFactNeighborY="105849">
        <dgm:presLayoutVars>
          <dgm:chPref val="3"/>
        </dgm:presLayoutVars>
      </dgm:prSet>
      <dgm:spPr/>
      <dgm:t>
        <a:bodyPr/>
        <a:lstStyle/>
        <a:p>
          <a:endParaRPr lang="en-GB"/>
        </a:p>
      </dgm:t>
    </dgm:pt>
    <dgm:pt modelId="{96D30ADD-041A-4CB7-A306-6B814C8B900A}" type="pres">
      <dgm:prSet presAssocID="{AE940463-1762-46BA-9F37-80B884A326D3}" presName="rootConnector1" presStyleLbl="node1" presStyleIdx="0" presStyleCnt="0"/>
      <dgm:spPr/>
      <dgm:t>
        <a:bodyPr/>
        <a:lstStyle/>
        <a:p>
          <a:endParaRPr lang="en-GB"/>
        </a:p>
      </dgm:t>
    </dgm:pt>
    <dgm:pt modelId="{E94FEEA3-7284-47A1-8D93-9ED8D21A230B}" type="pres">
      <dgm:prSet presAssocID="{AE940463-1762-46BA-9F37-80B884A326D3}" presName="hierChild2" presStyleCnt="0"/>
      <dgm:spPr/>
    </dgm:pt>
    <dgm:pt modelId="{F277A117-0B8D-4762-AA4E-AD1BA6CF027A}" type="pres">
      <dgm:prSet presAssocID="{AE940463-1762-46BA-9F37-80B884A326D3}" presName="hierChild3" presStyleCnt="0"/>
      <dgm:spPr/>
    </dgm:pt>
    <dgm:pt modelId="{811FAA97-1CE2-4505-BA2A-829573923AE3}" type="pres">
      <dgm:prSet presAssocID="{F8BB68E7-67D5-4EF0-964A-B74D44C26212}" presName="hierRoot1" presStyleCnt="0">
        <dgm:presLayoutVars>
          <dgm:hierBranch val="init"/>
        </dgm:presLayoutVars>
      </dgm:prSet>
      <dgm:spPr/>
    </dgm:pt>
    <dgm:pt modelId="{EC2077EF-B39E-4B2F-915D-08ADC7A669CC}" type="pres">
      <dgm:prSet presAssocID="{F8BB68E7-67D5-4EF0-964A-B74D44C26212}" presName="rootComposite1" presStyleCnt="0"/>
      <dgm:spPr/>
    </dgm:pt>
    <dgm:pt modelId="{1F82D96D-C0BC-4BC4-BCC9-0424AD16FAA8}" type="pres">
      <dgm:prSet presAssocID="{F8BB68E7-67D5-4EF0-964A-B74D44C26212}" presName="rootText1" presStyleLbl="node0" presStyleIdx="2" presStyleCnt="4" custScaleX="116350" custLinFactY="200000" custLinFactNeighborX="-42059" custLinFactNeighborY="201681">
        <dgm:presLayoutVars>
          <dgm:chPref val="3"/>
        </dgm:presLayoutVars>
      </dgm:prSet>
      <dgm:spPr/>
      <dgm:t>
        <a:bodyPr/>
        <a:lstStyle/>
        <a:p>
          <a:endParaRPr lang="en-GB"/>
        </a:p>
      </dgm:t>
    </dgm:pt>
    <dgm:pt modelId="{09C607AC-EB87-4453-A930-D322B419921C}" type="pres">
      <dgm:prSet presAssocID="{F8BB68E7-67D5-4EF0-964A-B74D44C26212}" presName="rootConnector1" presStyleLbl="node1" presStyleIdx="0" presStyleCnt="0"/>
      <dgm:spPr/>
      <dgm:t>
        <a:bodyPr/>
        <a:lstStyle/>
        <a:p>
          <a:endParaRPr lang="en-GB"/>
        </a:p>
      </dgm:t>
    </dgm:pt>
    <dgm:pt modelId="{D5F8945A-6E61-4762-B38D-511832D20AF2}" type="pres">
      <dgm:prSet presAssocID="{F8BB68E7-67D5-4EF0-964A-B74D44C26212}" presName="hierChild2" presStyleCnt="0"/>
      <dgm:spPr/>
    </dgm:pt>
    <dgm:pt modelId="{29A588A0-C6EA-4381-B41D-9EABB02B44EE}" type="pres">
      <dgm:prSet presAssocID="{F8BB68E7-67D5-4EF0-964A-B74D44C26212}" presName="hierChild3" presStyleCnt="0"/>
      <dgm:spPr/>
    </dgm:pt>
    <dgm:pt modelId="{D6044025-6C22-4CF2-AB60-5BA680EB2EA5}" type="pres">
      <dgm:prSet presAssocID="{FABBA8CB-C880-4B80-9C99-15F124159F3C}" presName="hierRoot1" presStyleCnt="0">
        <dgm:presLayoutVars>
          <dgm:hierBranch val="init"/>
        </dgm:presLayoutVars>
      </dgm:prSet>
      <dgm:spPr/>
    </dgm:pt>
    <dgm:pt modelId="{76918B7A-7D0E-41BB-989D-A8D4695E186D}" type="pres">
      <dgm:prSet presAssocID="{FABBA8CB-C880-4B80-9C99-15F124159F3C}" presName="rootComposite1" presStyleCnt="0"/>
      <dgm:spPr/>
    </dgm:pt>
    <dgm:pt modelId="{E54FF379-4557-4EEE-8526-4B25F930CC4E}" type="pres">
      <dgm:prSet presAssocID="{FABBA8CB-C880-4B80-9C99-15F124159F3C}" presName="rootText1" presStyleLbl="node0" presStyleIdx="3" presStyleCnt="4" custScaleX="96606" custScaleY="87986" custLinFactX="-64867" custLinFactY="300000" custLinFactNeighborX="-100000" custLinFactNeighborY="303202">
        <dgm:presLayoutVars>
          <dgm:chPref val="3"/>
        </dgm:presLayoutVars>
      </dgm:prSet>
      <dgm:spPr/>
      <dgm:t>
        <a:bodyPr/>
        <a:lstStyle/>
        <a:p>
          <a:endParaRPr lang="en-GB"/>
        </a:p>
      </dgm:t>
    </dgm:pt>
    <dgm:pt modelId="{C3DC6345-880D-4DB3-A4A2-01702C50AB37}" type="pres">
      <dgm:prSet presAssocID="{FABBA8CB-C880-4B80-9C99-15F124159F3C}" presName="rootConnector1" presStyleLbl="node1" presStyleIdx="0" presStyleCnt="0"/>
      <dgm:spPr/>
      <dgm:t>
        <a:bodyPr/>
        <a:lstStyle/>
        <a:p>
          <a:endParaRPr lang="en-GB"/>
        </a:p>
      </dgm:t>
    </dgm:pt>
    <dgm:pt modelId="{C6FB7BC1-E129-4E9E-BA5E-1ED59AC1FD44}" type="pres">
      <dgm:prSet presAssocID="{FABBA8CB-C880-4B80-9C99-15F124159F3C}" presName="hierChild2" presStyleCnt="0"/>
      <dgm:spPr/>
    </dgm:pt>
    <dgm:pt modelId="{7B954BBC-04E7-4314-B39C-02780DDF1E69}" type="pres">
      <dgm:prSet presAssocID="{FABBA8CB-C880-4B80-9C99-15F124159F3C}" presName="hierChild3" presStyleCnt="0"/>
      <dgm:spPr/>
    </dgm:pt>
  </dgm:ptLst>
  <dgm:cxnLst>
    <dgm:cxn modelId="{BF06C6AD-50A1-4004-A793-BAF0C64C63A1}" type="presOf" srcId="{1F76C4BB-51DE-45B8-8394-0A0F020EEC9D}" destId="{341059F2-4045-43E1-B5F4-43DDB1FC98CF}" srcOrd="0" destOrd="0" presId="urn:microsoft.com/office/officeart/2005/8/layout/orgChart1"/>
    <dgm:cxn modelId="{CB89BF7C-929D-42D7-8139-D1A24B05CC55}" type="presOf" srcId="{AE940463-1762-46BA-9F37-80B884A326D3}" destId="{96D30ADD-041A-4CB7-A306-6B814C8B900A}" srcOrd="1" destOrd="0" presId="urn:microsoft.com/office/officeart/2005/8/layout/orgChart1"/>
    <dgm:cxn modelId="{34F50BD0-A835-4FC8-8E55-42BB38718EE0}" srcId="{E5D44F09-13C4-448D-9B12-353D09C94712}" destId="{8AA1D6ED-50C0-4FC4-B942-582428E2E097}" srcOrd="0" destOrd="0" parTransId="{05190E6A-D2BC-4C59-B41B-6BA7A48626DE}" sibTransId="{D51DE234-53D0-4823-8172-F218996116CF}"/>
    <dgm:cxn modelId="{47FC0186-5C80-43D2-858D-78A8D7C08266}" type="presOf" srcId="{AE940463-1762-46BA-9F37-80B884A326D3}" destId="{B7D34493-6F8F-4824-BE1E-8819F66CD3D2}" srcOrd="0" destOrd="0" presId="urn:microsoft.com/office/officeart/2005/8/layout/orgChart1"/>
    <dgm:cxn modelId="{E9349872-1FC7-47B8-9A23-6A5CBAD87D50}" type="presOf" srcId="{94EB7EF2-F8AD-48CC-9095-F662C730554C}" destId="{4C879745-EA2D-4ECD-A062-78A944E62366}" srcOrd="0" destOrd="0" presId="urn:microsoft.com/office/officeart/2005/8/layout/orgChart1"/>
    <dgm:cxn modelId="{1E330E72-BA1E-4B59-8182-95F78541C393}" srcId="{8AA1D6ED-50C0-4FC4-B942-582428E2E097}" destId="{3541CC7D-EC17-4945-B19F-4EE040871B8F}" srcOrd="1" destOrd="0" parTransId="{94EB7EF2-F8AD-48CC-9095-F662C730554C}" sibTransId="{A2151CE8-62D9-4A53-A150-A554C3900697}"/>
    <dgm:cxn modelId="{B811CBB7-1EB0-46A3-877A-CFD6944CD4E2}" srcId="{E5D44F09-13C4-448D-9B12-353D09C94712}" destId="{F8BB68E7-67D5-4EF0-964A-B74D44C26212}" srcOrd="2" destOrd="0" parTransId="{D54EAACE-3931-4C8F-BC27-C565DEB4D80D}" sibTransId="{AECE1523-7D3D-4BAE-BD4A-20E7B2300784}"/>
    <dgm:cxn modelId="{D70F7131-D992-4D9D-A643-81FBF96C8CFD}" type="presOf" srcId="{FABBA8CB-C880-4B80-9C99-15F124159F3C}" destId="{C3DC6345-880D-4DB3-A4A2-01702C50AB37}" srcOrd="1" destOrd="0" presId="urn:microsoft.com/office/officeart/2005/8/layout/orgChart1"/>
    <dgm:cxn modelId="{C85146AD-EA78-46AE-9F64-7E05D4955BFE}" type="presOf" srcId="{FACA5C1E-AACB-4ED8-9C50-BFE553CAE440}" destId="{ACDE0E0B-418B-425D-BA8D-7F47CF2E6399}" srcOrd="1" destOrd="0" presId="urn:microsoft.com/office/officeart/2005/8/layout/orgChart1"/>
    <dgm:cxn modelId="{974BFC3C-2C42-4DD0-A688-47E1967E8BE6}" type="presOf" srcId="{F8BB68E7-67D5-4EF0-964A-B74D44C26212}" destId="{09C607AC-EB87-4453-A930-D322B419921C}" srcOrd="1" destOrd="0" presId="urn:microsoft.com/office/officeart/2005/8/layout/orgChart1"/>
    <dgm:cxn modelId="{3ED8C171-042A-4097-9234-0FE9F88F9708}" srcId="{E5D44F09-13C4-448D-9B12-353D09C94712}" destId="{AE940463-1762-46BA-9F37-80B884A326D3}" srcOrd="1" destOrd="0" parTransId="{E8E3EBC2-0D4A-4397-AD05-7FF732758D95}" sibTransId="{3E52FCDE-D2E5-4EF2-A6AD-BB762DEC1029}"/>
    <dgm:cxn modelId="{71B70B7C-04AA-4192-A468-C217452F1044}" type="presOf" srcId="{8AA1D6ED-50C0-4FC4-B942-582428E2E097}" destId="{73E42993-6A8C-4DEC-947A-CE689BCB0C69}" srcOrd="0" destOrd="0" presId="urn:microsoft.com/office/officeart/2005/8/layout/orgChart1"/>
    <dgm:cxn modelId="{5D94951C-DB44-4DCB-A8A9-79E20CCD38F2}" srcId="{E5D44F09-13C4-448D-9B12-353D09C94712}" destId="{FABBA8CB-C880-4B80-9C99-15F124159F3C}" srcOrd="3" destOrd="0" parTransId="{5E51506C-CCD9-4EF5-B16A-3CDC7EECDEC5}" sibTransId="{EE82D059-F4FC-4CAD-B3BA-11BBFFF43377}"/>
    <dgm:cxn modelId="{53A2D182-978F-46FD-8283-728EBD7CD6FF}" type="presOf" srcId="{FABBA8CB-C880-4B80-9C99-15F124159F3C}" destId="{E54FF379-4557-4EEE-8526-4B25F930CC4E}" srcOrd="0" destOrd="0" presId="urn:microsoft.com/office/officeart/2005/8/layout/orgChart1"/>
    <dgm:cxn modelId="{22C0EBB7-AFF3-4F13-8A1F-A17F1D59F329}" type="presOf" srcId="{3541CC7D-EC17-4945-B19F-4EE040871B8F}" destId="{F5D8F0AC-AB89-41B2-A025-8D8ADA98CA02}" srcOrd="1" destOrd="0" presId="urn:microsoft.com/office/officeart/2005/8/layout/orgChart1"/>
    <dgm:cxn modelId="{9DE7A431-12D6-40C5-8BFC-F0C40FE62ACD}" type="presOf" srcId="{E5D44F09-13C4-448D-9B12-353D09C94712}" destId="{EBE6141B-EECB-406F-8CF9-5D7A7DE4EAC5}" srcOrd="0" destOrd="0" presId="urn:microsoft.com/office/officeart/2005/8/layout/orgChart1"/>
    <dgm:cxn modelId="{49993FA2-47E6-4217-90AB-141B21C87146}" type="presOf" srcId="{F8BB68E7-67D5-4EF0-964A-B74D44C26212}" destId="{1F82D96D-C0BC-4BC4-BCC9-0424AD16FAA8}" srcOrd="0" destOrd="0" presId="urn:microsoft.com/office/officeart/2005/8/layout/orgChart1"/>
    <dgm:cxn modelId="{15016D22-70D5-4854-B560-2F3191A3D9B6}" type="presOf" srcId="{3541CC7D-EC17-4945-B19F-4EE040871B8F}" destId="{549A9472-CEF8-410D-B806-EA471E1E19D3}" srcOrd="0" destOrd="0" presId="urn:microsoft.com/office/officeart/2005/8/layout/orgChart1"/>
    <dgm:cxn modelId="{973EB25A-0BC8-4FB8-A49D-90141CFF95CD}" type="presOf" srcId="{FACA5C1E-AACB-4ED8-9C50-BFE553CAE440}" destId="{CE62D83F-A450-47AF-B53A-6E8AD00EAA48}" srcOrd="0" destOrd="0" presId="urn:microsoft.com/office/officeart/2005/8/layout/orgChart1"/>
    <dgm:cxn modelId="{533614E2-14EF-40F0-A290-D56D7491D57F}" type="presOf" srcId="{8AA1D6ED-50C0-4FC4-B942-582428E2E097}" destId="{C2E5BC77-8AAE-442F-A03B-21F9716795C4}" srcOrd="1" destOrd="0" presId="urn:microsoft.com/office/officeart/2005/8/layout/orgChart1"/>
    <dgm:cxn modelId="{E84F5A4A-AA4F-4930-8059-9CDD1432DC1A}" srcId="{8AA1D6ED-50C0-4FC4-B942-582428E2E097}" destId="{FACA5C1E-AACB-4ED8-9C50-BFE553CAE440}" srcOrd="0" destOrd="0" parTransId="{1F76C4BB-51DE-45B8-8394-0A0F020EEC9D}" sibTransId="{9C11A6EE-C4EB-4FEC-8344-7CADF468BAE5}"/>
    <dgm:cxn modelId="{B01CDD86-5211-49D2-8DE7-0773D8BC0BC8}" type="presParOf" srcId="{EBE6141B-EECB-406F-8CF9-5D7A7DE4EAC5}" destId="{D6CD46A3-2965-41F2-A139-6BFB0EDD3827}" srcOrd="0" destOrd="0" presId="urn:microsoft.com/office/officeart/2005/8/layout/orgChart1"/>
    <dgm:cxn modelId="{86ECCBE8-D54F-4709-9CCA-0894A0D898D3}" type="presParOf" srcId="{D6CD46A3-2965-41F2-A139-6BFB0EDD3827}" destId="{B5262786-F85C-4D32-ADE7-B7A222368651}" srcOrd="0" destOrd="0" presId="urn:microsoft.com/office/officeart/2005/8/layout/orgChart1"/>
    <dgm:cxn modelId="{A66CF5A8-5FEF-4528-A520-BB1D46112698}" type="presParOf" srcId="{B5262786-F85C-4D32-ADE7-B7A222368651}" destId="{73E42993-6A8C-4DEC-947A-CE689BCB0C69}" srcOrd="0" destOrd="0" presId="urn:microsoft.com/office/officeart/2005/8/layout/orgChart1"/>
    <dgm:cxn modelId="{A738A9A6-AE14-4C52-A2D5-13A5A3BB9190}" type="presParOf" srcId="{B5262786-F85C-4D32-ADE7-B7A222368651}" destId="{C2E5BC77-8AAE-442F-A03B-21F9716795C4}" srcOrd="1" destOrd="0" presId="urn:microsoft.com/office/officeart/2005/8/layout/orgChart1"/>
    <dgm:cxn modelId="{AEB2330F-F9E8-494C-9CDF-AA96A5ACC4F8}" type="presParOf" srcId="{D6CD46A3-2965-41F2-A139-6BFB0EDD3827}" destId="{A5A7BC98-A96E-49B9-9D29-74EF91E81B27}" srcOrd="1" destOrd="0" presId="urn:microsoft.com/office/officeart/2005/8/layout/orgChart1"/>
    <dgm:cxn modelId="{A6054F8F-A3BD-41BE-8D73-E0A797BC9799}" type="presParOf" srcId="{A5A7BC98-A96E-49B9-9D29-74EF91E81B27}" destId="{341059F2-4045-43E1-B5F4-43DDB1FC98CF}" srcOrd="0" destOrd="0" presId="urn:microsoft.com/office/officeart/2005/8/layout/orgChart1"/>
    <dgm:cxn modelId="{7B1FDEC3-BCC0-40A9-8143-EA1A6F40B1B5}" type="presParOf" srcId="{A5A7BC98-A96E-49B9-9D29-74EF91E81B27}" destId="{08F72A3E-4DDB-49C8-A39A-5025CAB4BEC3}" srcOrd="1" destOrd="0" presId="urn:microsoft.com/office/officeart/2005/8/layout/orgChart1"/>
    <dgm:cxn modelId="{12AA6148-F2AC-4E83-800E-0D858164D836}" type="presParOf" srcId="{08F72A3E-4DDB-49C8-A39A-5025CAB4BEC3}" destId="{1FB44A53-37DD-44B1-9548-C427AFB0180F}" srcOrd="0" destOrd="0" presId="urn:microsoft.com/office/officeart/2005/8/layout/orgChart1"/>
    <dgm:cxn modelId="{8E8E0657-83B3-4CA6-A0BB-98975E900D44}" type="presParOf" srcId="{1FB44A53-37DD-44B1-9548-C427AFB0180F}" destId="{CE62D83F-A450-47AF-B53A-6E8AD00EAA48}" srcOrd="0" destOrd="0" presId="urn:microsoft.com/office/officeart/2005/8/layout/orgChart1"/>
    <dgm:cxn modelId="{8FA4B4FD-F764-4C92-8F22-4C3FC04AE85A}" type="presParOf" srcId="{1FB44A53-37DD-44B1-9548-C427AFB0180F}" destId="{ACDE0E0B-418B-425D-BA8D-7F47CF2E6399}" srcOrd="1" destOrd="0" presId="urn:microsoft.com/office/officeart/2005/8/layout/orgChart1"/>
    <dgm:cxn modelId="{378D884E-AFCB-42D8-B1B6-1A1777076026}" type="presParOf" srcId="{08F72A3E-4DDB-49C8-A39A-5025CAB4BEC3}" destId="{AEACD3EA-A6D9-4A9E-A9F0-D9ABFE5E873D}" srcOrd="1" destOrd="0" presId="urn:microsoft.com/office/officeart/2005/8/layout/orgChart1"/>
    <dgm:cxn modelId="{DEDF340C-E9A1-410E-A7E3-92B7FF1F4A34}" type="presParOf" srcId="{08F72A3E-4DDB-49C8-A39A-5025CAB4BEC3}" destId="{F24B981E-3E6E-45BD-A5AE-7194E1B6F41F}" srcOrd="2" destOrd="0" presId="urn:microsoft.com/office/officeart/2005/8/layout/orgChart1"/>
    <dgm:cxn modelId="{CD4077D4-3865-4087-9AEC-4B56F040BBED}" type="presParOf" srcId="{A5A7BC98-A96E-49B9-9D29-74EF91E81B27}" destId="{4C879745-EA2D-4ECD-A062-78A944E62366}" srcOrd="2" destOrd="0" presId="urn:microsoft.com/office/officeart/2005/8/layout/orgChart1"/>
    <dgm:cxn modelId="{AEC15180-3338-47E7-9A9D-D703A1F71E71}" type="presParOf" srcId="{A5A7BC98-A96E-49B9-9D29-74EF91E81B27}" destId="{DEA912C8-A03E-45C0-B56C-E4A1D3FB7301}" srcOrd="3" destOrd="0" presId="urn:microsoft.com/office/officeart/2005/8/layout/orgChart1"/>
    <dgm:cxn modelId="{8FE4B132-78B2-42FC-A012-0C02DD55AFD1}" type="presParOf" srcId="{DEA912C8-A03E-45C0-B56C-E4A1D3FB7301}" destId="{43A87811-EC26-45A6-85E6-6C26354E794A}" srcOrd="0" destOrd="0" presId="urn:microsoft.com/office/officeart/2005/8/layout/orgChart1"/>
    <dgm:cxn modelId="{6D19828D-BFA2-49EF-BAC4-BCADEF711869}" type="presParOf" srcId="{43A87811-EC26-45A6-85E6-6C26354E794A}" destId="{549A9472-CEF8-410D-B806-EA471E1E19D3}" srcOrd="0" destOrd="0" presId="urn:microsoft.com/office/officeart/2005/8/layout/orgChart1"/>
    <dgm:cxn modelId="{4E54D40E-D506-4DC0-8677-BA9DB74FD60A}" type="presParOf" srcId="{43A87811-EC26-45A6-85E6-6C26354E794A}" destId="{F5D8F0AC-AB89-41B2-A025-8D8ADA98CA02}" srcOrd="1" destOrd="0" presId="urn:microsoft.com/office/officeart/2005/8/layout/orgChart1"/>
    <dgm:cxn modelId="{D6F60D00-1EDC-4E5A-B1F5-1FB25DB80A1D}" type="presParOf" srcId="{DEA912C8-A03E-45C0-B56C-E4A1D3FB7301}" destId="{7A9ACF45-A754-4769-8510-5B416CFBDBFE}" srcOrd="1" destOrd="0" presId="urn:microsoft.com/office/officeart/2005/8/layout/orgChart1"/>
    <dgm:cxn modelId="{406980A7-B30E-45E2-A5DB-1994DE53BC0B}" type="presParOf" srcId="{DEA912C8-A03E-45C0-B56C-E4A1D3FB7301}" destId="{B440DB50-09C2-45A9-8238-17B1D0DE101C}" srcOrd="2" destOrd="0" presId="urn:microsoft.com/office/officeart/2005/8/layout/orgChart1"/>
    <dgm:cxn modelId="{28381FEB-3DA4-4A99-87EE-C732E2832D40}" type="presParOf" srcId="{D6CD46A3-2965-41F2-A139-6BFB0EDD3827}" destId="{B60C4072-3D3D-4D49-A6FD-3D04A1CBE534}" srcOrd="2" destOrd="0" presId="urn:microsoft.com/office/officeart/2005/8/layout/orgChart1"/>
    <dgm:cxn modelId="{DA4A14E6-4B48-487E-B05A-60F7C8CFC229}" type="presParOf" srcId="{EBE6141B-EECB-406F-8CF9-5D7A7DE4EAC5}" destId="{1D55C01F-5D6A-4E41-A454-2A4105AB6AD0}" srcOrd="1" destOrd="0" presId="urn:microsoft.com/office/officeart/2005/8/layout/orgChart1"/>
    <dgm:cxn modelId="{679D23C0-263D-4DFE-A2C6-1FF2F33167A9}" type="presParOf" srcId="{1D55C01F-5D6A-4E41-A454-2A4105AB6AD0}" destId="{0438654E-5A42-4A8D-A941-5AA65E22C1BF}" srcOrd="0" destOrd="0" presId="urn:microsoft.com/office/officeart/2005/8/layout/orgChart1"/>
    <dgm:cxn modelId="{C71AFFFB-3C16-421B-B5F3-A663130CE0E8}" type="presParOf" srcId="{0438654E-5A42-4A8D-A941-5AA65E22C1BF}" destId="{B7D34493-6F8F-4824-BE1E-8819F66CD3D2}" srcOrd="0" destOrd="0" presId="urn:microsoft.com/office/officeart/2005/8/layout/orgChart1"/>
    <dgm:cxn modelId="{E64217A8-7544-46F6-B391-CD25FF52F90E}" type="presParOf" srcId="{0438654E-5A42-4A8D-A941-5AA65E22C1BF}" destId="{96D30ADD-041A-4CB7-A306-6B814C8B900A}" srcOrd="1" destOrd="0" presId="urn:microsoft.com/office/officeart/2005/8/layout/orgChart1"/>
    <dgm:cxn modelId="{433BDA21-9761-4A05-A3DB-1C3A110402D5}" type="presParOf" srcId="{1D55C01F-5D6A-4E41-A454-2A4105AB6AD0}" destId="{E94FEEA3-7284-47A1-8D93-9ED8D21A230B}" srcOrd="1" destOrd="0" presId="urn:microsoft.com/office/officeart/2005/8/layout/orgChart1"/>
    <dgm:cxn modelId="{5979DDA0-83CF-4D34-BEC5-FE71E9E3C7D7}" type="presParOf" srcId="{1D55C01F-5D6A-4E41-A454-2A4105AB6AD0}" destId="{F277A117-0B8D-4762-AA4E-AD1BA6CF027A}" srcOrd="2" destOrd="0" presId="urn:microsoft.com/office/officeart/2005/8/layout/orgChart1"/>
    <dgm:cxn modelId="{66088F98-5BF3-403D-B43C-8D270473E3D8}" type="presParOf" srcId="{EBE6141B-EECB-406F-8CF9-5D7A7DE4EAC5}" destId="{811FAA97-1CE2-4505-BA2A-829573923AE3}" srcOrd="2" destOrd="0" presId="urn:microsoft.com/office/officeart/2005/8/layout/orgChart1"/>
    <dgm:cxn modelId="{5C721FAD-6595-4479-AF23-0B6FB096B0D3}" type="presParOf" srcId="{811FAA97-1CE2-4505-BA2A-829573923AE3}" destId="{EC2077EF-B39E-4B2F-915D-08ADC7A669CC}" srcOrd="0" destOrd="0" presId="urn:microsoft.com/office/officeart/2005/8/layout/orgChart1"/>
    <dgm:cxn modelId="{CBA6D2AD-A795-4116-9293-C169C8A12680}" type="presParOf" srcId="{EC2077EF-B39E-4B2F-915D-08ADC7A669CC}" destId="{1F82D96D-C0BC-4BC4-BCC9-0424AD16FAA8}" srcOrd="0" destOrd="0" presId="urn:microsoft.com/office/officeart/2005/8/layout/orgChart1"/>
    <dgm:cxn modelId="{576F78C9-C4F7-4422-8C59-009E33AE2555}" type="presParOf" srcId="{EC2077EF-B39E-4B2F-915D-08ADC7A669CC}" destId="{09C607AC-EB87-4453-A930-D322B419921C}" srcOrd="1" destOrd="0" presId="urn:microsoft.com/office/officeart/2005/8/layout/orgChart1"/>
    <dgm:cxn modelId="{BB1A6644-5A95-47C7-A79C-6A973B9C6136}" type="presParOf" srcId="{811FAA97-1CE2-4505-BA2A-829573923AE3}" destId="{D5F8945A-6E61-4762-B38D-511832D20AF2}" srcOrd="1" destOrd="0" presId="urn:microsoft.com/office/officeart/2005/8/layout/orgChart1"/>
    <dgm:cxn modelId="{C683DF21-E504-4413-BA53-A8DA434D39AC}" type="presParOf" srcId="{811FAA97-1CE2-4505-BA2A-829573923AE3}" destId="{29A588A0-C6EA-4381-B41D-9EABB02B44EE}" srcOrd="2" destOrd="0" presId="urn:microsoft.com/office/officeart/2005/8/layout/orgChart1"/>
    <dgm:cxn modelId="{90DBF126-A545-4E81-992B-90333A39F577}" type="presParOf" srcId="{EBE6141B-EECB-406F-8CF9-5D7A7DE4EAC5}" destId="{D6044025-6C22-4CF2-AB60-5BA680EB2EA5}" srcOrd="3" destOrd="0" presId="urn:microsoft.com/office/officeart/2005/8/layout/orgChart1"/>
    <dgm:cxn modelId="{0C7C1E7E-28FC-4E76-BC12-C62196F4276B}" type="presParOf" srcId="{D6044025-6C22-4CF2-AB60-5BA680EB2EA5}" destId="{76918B7A-7D0E-41BB-989D-A8D4695E186D}" srcOrd="0" destOrd="0" presId="urn:microsoft.com/office/officeart/2005/8/layout/orgChart1"/>
    <dgm:cxn modelId="{23F5D251-2455-475D-9ABA-0FA7B81E7246}" type="presParOf" srcId="{76918B7A-7D0E-41BB-989D-A8D4695E186D}" destId="{E54FF379-4557-4EEE-8526-4B25F930CC4E}" srcOrd="0" destOrd="0" presId="urn:microsoft.com/office/officeart/2005/8/layout/orgChart1"/>
    <dgm:cxn modelId="{6F448B76-680C-4447-9A53-D8035158AAB3}" type="presParOf" srcId="{76918B7A-7D0E-41BB-989D-A8D4695E186D}" destId="{C3DC6345-880D-4DB3-A4A2-01702C50AB37}" srcOrd="1" destOrd="0" presId="urn:microsoft.com/office/officeart/2005/8/layout/orgChart1"/>
    <dgm:cxn modelId="{824B3DC6-FE18-4869-89A0-2BED841A36EF}" type="presParOf" srcId="{D6044025-6C22-4CF2-AB60-5BA680EB2EA5}" destId="{C6FB7BC1-E129-4E9E-BA5E-1ED59AC1FD44}" srcOrd="1" destOrd="0" presId="urn:microsoft.com/office/officeart/2005/8/layout/orgChart1"/>
    <dgm:cxn modelId="{C25D3209-866A-41C9-90BF-55751FC0FEFC}" type="presParOf" srcId="{D6044025-6C22-4CF2-AB60-5BA680EB2EA5}" destId="{7B954BBC-04E7-4314-B39C-02780DDF1E69}" srcOrd="2" destOrd="0" presId="urn:microsoft.com/office/officeart/2005/8/layout/orgChart1"/>
  </dgm:cxnLst>
  <dgm:bg>
    <a:no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E5D44F09-13C4-448D-9B12-353D09C94712}"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8AA1D6ED-50C0-4FC4-B942-582428E2E097}">
      <dgm:prSet phldrT="[Text]" custT="1"/>
      <dgm:spPr>
        <a:solidFill>
          <a:srgbClr val="00B050"/>
        </a:solidFill>
      </dgm:spPr>
      <dgm:t>
        <a:bodyPr/>
        <a:lstStyle/>
        <a:p>
          <a:r>
            <a:rPr lang="ar-SA" sz="2400" b="1" dirty="0" smtClean="0"/>
            <a:t>أطراف العملية</a:t>
          </a:r>
          <a:endParaRPr lang="en-GB" sz="2400" b="1" dirty="0"/>
        </a:p>
      </dgm:t>
    </dgm:pt>
    <dgm:pt modelId="{05190E6A-D2BC-4C59-B41B-6BA7A48626DE}" type="parTrans" cxnId="{34F50BD0-A835-4FC8-8E55-42BB38718EE0}">
      <dgm:prSet/>
      <dgm:spPr/>
      <dgm:t>
        <a:bodyPr/>
        <a:lstStyle/>
        <a:p>
          <a:endParaRPr lang="en-GB"/>
        </a:p>
      </dgm:t>
    </dgm:pt>
    <dgm:pt modelId="{D51DE234-53D0-4823-8172-F218996116CF}" type="sibTrans" cxnId="{34F50BD0-A835-4FC8-8E55-42BB38718EE0}">
      <dgm:prSet/>
      <dgm:spPr/>
      <dgm:t>
        <a:bodyPr/>
        <a:lstStyle/>
        <a:p>
          <a:endParaRPr lang="en-GB"/>
        </a:p>
      </dgm:t>
    </dgm:pt>
    <dgm:pt modelId="{3541CC7D-EC17-4945-B19F-4EE040871B8F}">
      <dgm:prSet phldrT="[Text]" custT="1"/>
      <dgm:spPr>
        <a:solidFill>
          <a:schemeClr val="accent2">
            <a:lumMod val="20000"/>
            <a:lumOff val="80000"/>
          </a:schemeClr>
        </a:solidFill>
      </dgm:spPr>
      <dgm:t>
        <a:bodyPr/>
        <a:lstStyle/>
        <a:p>
          <a:pPr algn="ctr"/>
          <a:endParaRPr lang="en-GB" sz="2000" b="0" dirty="0">
            <a:solidFill>
              <a:schemeClr val="tx1"/>
            </a:solidFill>
          </a:endParaRPr>
        </a:p>
      </dgm:t>
    </dgm:pt>
    <dgm:pt modelId="{94EB7EF2-F8AD-48CC-9095-F662C730554C}" type="parTrans" cxnId="{1E330E72-BA1E-4B59-8182-95F78541C393}">
      <dgm:prSet/>
      <dgm:spPr/>
      <dgm:t>
        <a:bodyPr/>
        <a:lstStyle/>
        <a:p>
          <a:endParaRPr lang="en-GB"/>
        </a:p>
      </dgm:t>
    </dgm:pt>
    <dgm:pt modelId="{A2151CE8-62D9-4A53-A150-A554C3900697}" type="sibTrans" cxnId="{1E330E72-BA1E-4B59-8182-95F78541C393}">
      <dgm:prSet/>
      <dgm:spPr/>
      <dgm:t>
        <a:bodyPr/>
        <a:lstStyle/>
        <a:p>
          <a:endParaRPr lang="en-GB"/>
        </a:p>
      </dgm:t>
    </dgm:pt>
    <dgm:pt modelId="{AE940463-1762-46BA-9F37-80B884A326D3}">
      <dgm:prSet custT="1"/>
      <dgm:spPr>
        <a:solidFill>
          <a:srgbClr val="00B0F0"/>
        </a:solidFill>
      </dgm:spPr>
      <dgm:t>
        <a:bodyPr/>
        <a:lstStyle/>
        <a:p>
          <a:r>
            <a:rPr lang="ar-SA" sz="2000" b="0" dirty="0" smtClean="0">
              <a:solidFill>
                <a:schemeClr val="tx1"/>
              </a:solidFill>
            </a:rPr>
            <a:t>الطرف المدين</a:t>
          </a:r>
        </a:p>
      </dgm:t>
    </dgm:pt>
    <dgm:pt modelId="{E8E3EBC2-0D4A-4397-AD05-7FF732758D95}" type="parTrans" cxnId="{3ED8C171-042A-4097-9234-0FE9F88F9708}">
      <dgm:prSet/>
      <dgm:spPr/>
      <dgm:t>
        <a:bodyPr/>
        <a:lstStyle/>
        <a:p>
          <a:endParaRPr lang="en-GB"/>
        </a:p>
      </dgm:t>
    </dgm:pt>
    <dgm:pt modelId="{3E52FCDE-D2E5-4EF2-A6AD-BB762DEC1029}" type="sibTrans" cxnId="{3ED8C171-042A-4097-9234-0FE9F88F9708}">
      <dgm:prSet/>
      <dgm:spPr/>
      <dgm:t>
        <a:bodyPr/>
        <a:lstStyle/>
        <a:p>
          <a:endParaRPr lang="en-GB"/>
        </a:p>
      </dgm:t>
    </dgm:pt>
    <dgm:pt modelId="{F8BB68E7-67D5-4EF0-964A-B74D44C26212}">
      <dgm:prSet custT="1"/>
      <dgm:spPr>
        <a:solidFill>
          <a:srgbClr val="FFFF00"/>
        </a:solidFill>
      </dgm:spPr>
      <dgm:t>
        <a:bodyPr/>
        <a:lstStyle/>
        <a:p>
          <a:r>
            <a:rPr lang="ar-SA" sz="2000" b="0" dirty="0" smtClean="0">
              <a:solidFill>
                <a:schemeClr val="tx1"/>
              </a:solidFill>
            </a:rPr>
            <a:t>الصندوق</a:t>
          </a:r>
        </a:p>
      </dgm:t>
    </dgm:pt>
    <dgm:pt modelId="{D54EAACE-3931-4C8F-BC27-C565DEB4D80D}" type="parTrans" cxnId="{B811CBB7-1EB0-46A3-877A-CFD6944CD4E2}">
      <dgm:prSet/>
      <dgm:spPr/>
      <dgm:t>
        <a:bodyPr/>
        <a:lstStyle/>
        <a:p>
          <a:endParaRPr lang="en-GB"/>
        </a:p>
      </dgm:t>
    </dgm:pt>
    <dgm:pt modelId="{AECE1523-7D3D-4BAE-BD4A-20E7B2300784}" type="sibTrans" cxnId="{B811CBB7-1EB0-46A3-877A-CFD6944CD4E2}">
      <dgm:prSet/>
      <dgm:spPr/>
      <dgm:t>
        <a:bodyPr/>
        <a:lstStyle/>
        <a:p>
          <a:endParaRPr lang="en-GB"/>
        </a:p>
      </dgm:t>
    </dgm:pt>
    <dgm:pt modelId="{FABBA8CB-C880-4B80-9C99-15F124159F3C}">
      <dgm:prSet custT="1"/>
      <dgm:spPr>
        <a:solidFill>
          <a:srgbClr val="FF0000"/>
        </a:solidFill>
      </dgm:spPr>
      <dgm:t>
        <a:bodyPr/>
        <a:lstStyle/>
        <a:p>
          <a:r>
            <a:rPr lang="ar-SA" sz="2000" b="0" dirty="0" smtClean="0">
              <a:solidFill>
                <a:schemeClr val="tx1"/>
              </a:solidFill>
            </a:rPr>
            <a:t>+ أصل</a:t>
          </a:r>
          <a:endParaRPr lang="en-GB" sz="2000" dirty="0"/>
        </a:p>
      </dgm:t>
    </dgm:pt>
    <dgm:pt modelId="{5E51506C-CCD9-4EF5-B16A-3CDC7EECDEC5}" type="parTrans" cxnId="{5D94951C-DB44-4DCB-A8A9-79E20CCD38F2}">
      <dgm:prSet/>
      <dgm:spPr/>
      <dgm:t>
        <a:bodyPr/>
        <a:lstStyle/>
        <a:p>
          <a:endParaRPr lang="en-GB"/>
        </a:p>
      </dgm:t>
    </dgm:pt>
    <dgm:pt modelId="{EE82D059-F4FC-4CAD-B3BA-11BBFFF43377}" type="sibTrans" cxnId="{5D94951C-DB44-4DCB-A8A9-79E20CCD38F2}">
      <dgm:prSet/>
      <dgm:spPr/>
      <dgm:t>
        <a:bodyPr/>
        <a:lstStyle/>
        <a:p>
          <a:endParaRPr lang="en-GB"/>
        </a:p>
      </dgm:t>
    </dgm:pt>
    <dgm:pt modelId="{FACA5C1E-AACB-4ED8-9C50-BFE553CAE440}">
      <dgm:prSet phldrT="[Text]" custT="1"/>
      <dgm:spPr>
        <a:solidFill>
          <a:schemeClr val="bg2">
            <a:lumMod val="90000"/>
          </a:schemeClr>
        </a:solidFill>
      </dgm:spPr>
      <dgm:t>
        <a:bodyPr/>
        <a:lstStyle/>
        <a:p>
          <a:endParaRPr lang="en-GB" sz="2000" dirty="0">
            <a:solidFill>
              <a:schemeClr val="tx1"/>
            </a:solidFill>
          </a:endParaRPr>
        </a:p>
      </dgm:t>
    </dgm:pt>
    <dgm:pt modelId="{9C11A6EE-C4EB-4FEC-8344-7CADF468BAE5}" type="sibTrans" cxnId="{E84F5A4A-AA4F-4930-8059-9CDD1432DC1A}">
      <dgm:prSet/>
      <dgm:spPr/>
      <dgm:t>
        <a:bodyPr/>
        <a:lstStyle/>
        <a:p>
          <a:endParaRPr lang="en-GB"/>
        </a:p>
      </dgm:t>
    </dgm:pt>
    <dgm:pt modelId="{1F76C4BB-51DE-45B8-8394-0A0F020EEC9D}" type="parTrans" cxnId="{E84F5A4A-AA4F-4930-8059-9CDD1432DC1A}">
      <dgm:prSet/>
      <dgm:spPr/>
      <dgm:t>
        <a:bodyPr/>
        <a:lstStyle/>
        <a:p>
          <a:endParaRPr lang="en-GB"/>
        </a:p>
      </dgm:t>
    </dgm:pt>
    <dgm:pt modelId="{EBE6141B-EECB-406F-8CF9-5D7A7DE4EAC5}" type="pres">
      <dgm:prSet presAssocID="{E5D44F09-13C4-448D-9B12-353D09C94712}" presName="hierChild1" presStyleCnt="0">
        <dgm:presLayoutVars>
          <dgm:orgChart val="1"/>
          <dgm:chPref val="1"/>
          <dgm:dir/>
          <dgm:animOne val="branch"/>
          <dgm:animLvl val="lvl"/>
          <dgm:resizeHandles/>
        </dgm:presLayoutVars>
      </dgm:prSet>
      <dgm:spPr/>
      <dgm:t>
        <a:bodyPr/>
        <a:lstStyle/>
        <a:p>
          <a:endParaRPr lang="en-GB"/>
        </a:p>
      </dgm:t>
    </dgm:pt>
    <dgm:pt modelId="{D6CD46A3-2965-41F2-A139-6BFB0EDD3827}" type="pres">
      <dgm:prSet presAssocID="{8AA1D6ED-50C0-4FC4-B942-582428E2E097}" presName="hierRoot1" presStyleCnt="0">
        <dgm:presLayoutVars>
          <dgm:hierBranch val="init"/>
        </dgm:presLayoutVars>
      </dgm:prSet>
      <dgm:spPr/>
    </dgm:pt>
    <dgm:pt modelId="{B5262786-F85C-4D32-ADE7-B7A222368651}" type="pres">
      <dgm:prSet presAssocID="{8AA1D6ED-50C0-4FC4-B942-582428E2E097}" presName="rootComposite1" presStyleCnt="0"/>
      <dgm:spPr/>
    </dgm:pt>
    <dgm:pt modelId="{73E42993-6A8C-4DEC-947A-CE689BCB0C69}" type="pres">
      <dgm:prSet presAssocID="{8AA1D6ED-50C0-4FC4-B942-582428E2E097}" presName="rootText1" presStyleLbl="node0" presStyleIdx="0" presStyleCnt="4" custAng="0" custFlipVert="0" custScaleX="249801" custScaleY="161448" custLinFactX="740" custLinFactNeighborX="100000" custLinFactNeighborY="-1146">
        <dgm:presLayoutVars>
          <dgm:chPref val="3"/>
        </dgm:presLayoutVars>
      </dgm:prSet>
      <dgm:spPr/>
      <dgm:t>
        <a:bodyPr/>
        <a:lstStyle/>
        <a:p>
          <a:endParaRPr lang="en-GB"/>
        </a:p>
      </dgm:t>
    </dgm:pt>
    <dgm:pt modelId="{C2E5BC77-8AAE-442F-A03B-21F9716795C4}" type="pres">
      <dgm:prSet presAssocID="{8AA1D6ED-50C0-4FC4-B942-582428E2E097}" presName="rootConnector1" presStyleLbl="node1" presStyleIdx="0" presStyleCnt="0"/>
      <dgm:spPr/>
      <dgm:t>
        <a:bodyPr/>
        <a:lstStyle/>
        <a:p>
          <a:endParaRPr lang="en-GB"/>
        </a:p>
      </dgm:t>
    </dgm:pt>
    <dgm:pt modelId="{A5A7BC98-A96E-49B9-9D29-74EF91E81B27}" type="pres">
      <dgm:prSet presAssocID="{8AA1D6ED-50C0-4FC4-B942-582428E2E097}" presName="hierChild2" presStyleCnt="0"/>
      <dgm:spPr/>
    </dgm:pt>
    <dgm:pt modelId="{341059F2-4045-43E1-B5F4-43DDB1FC98CF}" type="pres">
      <dgm:prSet presAssocID="{1F76C4BB-51DE-45B8-8394-0A0F020EEC9D}" presName="Name37" presStyleLbl="parChTrans1D2" presStyleIdx="0" presStyleCnt="2"/>
      <dgm:spPr/>
      <dgm:t>
        <a:bodyPr/>
        <a:lstStyle/>
        <a:p>
          <a:endParaRPr lang="en-GB"/>
        </a:p>
      </dgm:t>
    </dgm:pt>
    <dgm:pt modelId="{08F72A3E-4DDB-49C8-A39A-5025CAB4BEC3}" type="pres">
      <dgm:prSet presAssocID="{FACA5C1E-AACB-4ED8-9C50-BFE553CAE440}" presName="hierRoot2" presStyleCnt="0">
        <dgm:presLayoutVars>
          <dgm:hierBranch val="init"/>
        </dgm:presLayoutVars>
      </dgm:prSet>
      <dgm:spPr/>
    </dgm:pt>
    <dgm:pt modelId="{1FB44A53-37DD-44B1-9548-C427AFB0180F}" type="pres">
      <dgm:prSet presAssocID="{FACA5C1E-AACB-4ED8-9C50-BFE553CAE440}" presName="rootComposite" presStyleCnt="0"/>
      <dgm:spPr/>
    </dgm:pt>
    <dgm:pt modelId="{CE62D83F-A450-47AF-B53A-6E8AD00EAA48}" type="pres">
      <dgm:prSet presAssocID="{FACA5C1E-AACB-4ED8-9C50-BFE553CAE440}" presName="rootText" presStyleLbl="node2" presStyleIdx="0" presStyleCnt="2" custScaleX="255794" custScaleY="679187" custLinFactNeighborX="52463" custLinFactNeighborY="-4660">
        <dgm:presLayoutVars>
          <dgm:chPref val="3"/>
        </dgm:presLayoutVars>
      </dgm:prSet>
      <dgm:spPr/>
      <dgm:t>
        <a:bodyPr/>
        <a:lstStyle/>
        <a:p>
          <a:endParaRPr lang="en-GB"/>
        </a:p>
      </dgm:t>
    </dgm:pt>
    <dgm:pt modelId="{ACDE0E0B-418B-425D-BA8D-7F47CF2E6399}" type="pres">
      <dgm:prSet presAssocID="{FACA5C1E-AACB-4ED8-9C50-BFE553CAE440}" presName="rootConnector" presStyleLbl="node2" presStyleIdx="0" presStyleCnt="2"/>
      <dgm:spPr/>
      <dgm:t>
        <a:bodyPr/>
        <a:lstStyle/>
        <a:p>
          <a:endParaRPr lang="en-GB"/>
        </a:p>
      </dgm:t>
    </dgm:pt>
    <dgm:pt modelId="{AEACD3EA-A6D9-4A9E-A9F0-D9ABFE5E873D}" type="pres">
      <dgm:prSet presAssocID="{FACA5C1E-AACB-4ED8-9C50-BFE553CAE440}" presName="hierChild4" presStyleCnt="0"/>
      <dgm:spPr/>
    </dgm:pt>
    <dgm:pt modelId="{F24B981E-3E6E-45BD-A5AE-7194E1B6F41F}" type="pres">
      <dgm:prSet presAssocID="{FACA5C1E-AACB-4ED8-9C50-BFE553CAE440}" presName="hierChild5" presStyleCnt="0"/>
      <dgm:spPr/>
    </dgm:pt>
    <dgm:pt modelId="{4C879745-EA2D-4ECD-A062-78A944E62366}" type="pres">
      <dgm:prSet presAssocID="{94EB7EF2-F8AD-48CC-9095-F662C730554C}" presName="Name37" presStyleLbl="parChTrans1D2" presStyleIdx="1" presStyleCnt="2"/>
      <dgm:spPr/>
      <dgm:t>
        <a:bodyPr/>
        <a:lstStyle/>
        <a:p>
          <a:endParaRPr lang="en-GB"/>
        </a:p>
      </dgm:t>
    </dgm:pt>
    <dgm:pt modelId="{DEA912C8-A03E-45C0-B56C-E4A1D3FB7301}" type="pres">
      <dgm:prSet presAssocID="{3541CC7D-EC17-4945-B19F-4EE040871B8F}" presName="hierRoot2" presStyleCnt="0">
        <dgm:presLayoutVars>
          <dgm:hierBranch val="init"/>
        </dgm:presLayoutVars>
      </dgm:prSet>
      <dgm:spPr/>
    </dgm:pt>
    <dgm:pt modelId="{43A87811-EC26-45A6-85E6-6C26354E794A}" type="pres">
      <dgm:prSet presAssocID="{3541CC7D-EC17-4945-B19F-4EE040871B8F}" presName="rootComposite" presStyleCnt="0"/>
      <dgm:spPr/>
    </dgm:pt>
    <dgm:pt modelId="{549A9472-CEF8-410D-B806-EA471E1E19D3}" type="pres">
      <dgm:prSet presAssocID="{3541CC7D-EC17-4945-B19F-4EE040871B8F}" presName="rootText" presStyleLbl="node2" presStyleIdx="1" presStyleCnt="2" custScaleX="281397" custScaleY="667588" custLinFactX="59369" custLinFactNeighborX="100000" custLinFactNeighborY="-4660">
        <dgm:presLayoutVars>
          <dgm:chPref val="3"/>
        </dgm:presLayoutVars>
      </dgm:prSet>
      <dgm:spPr/>
      <dgm:t>
        <a:bodyPr/>
        <a:lstStyle/>
        <a:p>
          <a:endParaRPr lang="en-GB"/>
        </a:p>
      </dgm:t>
    </dgm:pt>
    <dgm:pt modelId="{F5D8F0AC-AB89-41B2-A025-8D8ADA98CA02}" type="pres">
      <dgm:prSet presAssocID="{3541CC7D-EC17-4945-B19F-4EE040871B8F}" presName="rootConnector" presStyleLbl="node2" presStyleIdx="1" presStyleCnt="2"/>
      <dgm:spPr/>
      <dgm:t>
        <a:bodyPr/>
        <a:lstStyle/>
        <a:p>
          <a:endParaRPr lang="en-GB"/>
        </a:p>
      </dgm:t>
    </dgm:pt>
    <dgm:pt modelId="{7A9ACF45-A754-4769-8510-5B416CFBDBFE}" type="pres">
      <dgm:prSet presAssocID="{3541CC7D-EC17-4945-B19F-4EE040871B8F}" presName="hierChild4" presStyleCnt="0"/>
      <dgm:spPr/>
    </dgm:pt>
    <dgm:pt modelId="{B440DB50-09C2-45A9-8238-17B1D0DE101C}" type="pres">
      <dgm:prSet presAssocID="{3541CC7D-EC17-4945-B19F-4EE040871B8F}" presName="hierChild5" presStyleCnt="0"/>
      <dgm:spPr/>
    </dgm:pt>
    <dgm:pt modelId="{B60C4072-3D3D-4D49-A6FD-3D04A1CBE534}" type="pres">
      <dgm:prSet presAssocID="{8AA1D6ED-50C0-4FC4-B942-582428E2E097}" presName="hierChild3" presStyleCnt="0"/>
      <dgm:spPr/>
    </dgm:pt>
    <dgm:pt modelId="{1D55C01F-5D6A-4E41-A454-2A4105AB6AD0}" type="pres">
      <dgm:prSet presAssocID="{AE940463-1762-46BA-9F37-80B884A326D3}" presName="hierRoot1" presStyleCnt="0">
        <dgm:presLayoutVars>
          <dgm:hierBranch val="init"/>
        </dgm:presLayoutVars>
      </dgm:prSet>
      <dgm:spPr/>
    </dgm:pt>
    <dgm:pt modelId="{0438654E-5A42-4A8D-A941-5AA65E22C1BF}" type="pres">
      <dgm:prSet presAssocID="{AE940463-1762-46BA-9F37-80B884A326D3}" presName="rootComposite1" presStyleCnt="0"/>
      <dgm:spPr/>
    </dgm:pt>
    <dgm:pt modelId="{B7D34493-6F8F-4824-BE1E-8819F66CD3D2}" type="pres">
      <dgm:prSet presAssocID="{AE940463-1762-46BA-9F37-80B884A326D3}" presName="rootText1" presStyleLbl="node0" presStyleIdx="1" presStyleCnt="4" custScaleX="131757" custScaleY="115906" custLinFactX="5844" custLinFactY="97941" custLinFactNeighborX="100000" custLinFactNeighborY="100000">
        <dgm:presLayoutVars>
          <dgm:chPref val="3"/>
        </dgm:presLayoutVars>
      </dgm:prSet>
      <dgm:spPr/>
      <dgm:t>
        <a:bodyPr/>
        <a:lstStyle/>
        <a:p>
          <a:endParaRPr lang="en-GB"/>
        </a:p>
      </dgm:t>
    </dgm:pt>
    <dgm:pt modelId="{96D30ADD-041A-4CB7-A306-6B814C8B900A}" type="pres">
      <dgm:prSet presAssocID="{AE940463-1762-46BA-9F37-80B884A326D3}" presName="rootConnector1" presStyleLbl="node1" presStyleIdx="0" presStyleCnt="0"/>
      <dgm:spPr/>
      <dgm:t>
        <a:bodyPr/>
        <a:lstStyle/>
        <a:p>
          <a:endParaRPr lang="en-GB"/>
        </a:p>
      </dgm:t>
    </dgm:pt>
    <dgm:pt modelId="{E94FEEA3-7284-47A1-8D93-9ED8D21A230B}" type="pres">
      <dgm:prSet presAssocID="{AE940463-1762-46BA-9F37-80B884A326D3}" presName="hierChild2" presStyleCnt="0"/>
      <dgm:spPr/>
    </dgm:pt>
    <dgm:pt modelId="{F277A117-0B8D-4762-AA4E-AD1BA6CF027A}" type="pres">
      <dgm:prSet presAssocID="{AE940463-1762-46BA-9F37-80B884A326D3}" presName="hierChild3" presStyleCnt="0"/>
      <dgm:spPr/>
    </dgm:pt>
    <dgm:pt modelId="{811FAA97-1CE2-4505-BA2A-829573923AE3}" type="pres">
      <dgm:prSet presAssocID="{F8BB68E7-67D5-4EF0-964A-B74D44C26212}" presName="hierRoot1" presStyleCnt="0">
        <dgm:presLayoutVars>
          <dgm:hierBranch val="init"/>
        </dgm:presLayoutVars>
      </dgm:prSet>
      <dgm:spPr/>
    </dgm:pt>
    <dgm:pt modelId="{EC2077EF-B39E-4B2F-915D-08ADC7A669CC}" type="pres">
      <dgm:prSet presAssocID="{F8BB68E7-67D5-4EF0-964A-B74D44C26212}" presName="rootComposite1" presStyleCnt="0"/>
      <dgm:spPr/>
    </dgm:pt>
    <dgm:pt modelId="{1F82D96D-C0BC-4BC4-BCC9-0424AD16FAA8}" type="pres">
      <dgm:prSet presAssocID="{F8BB68E7-67D5-4EF0-964A-B74D44C26212}" presName="rootText1" presStyleLbl="node0" presStyleIdx="2" presStyleCnt="4" custScaleX="116350" custLinFactY="200000" custLinFactNeighborX="-42059" custLinFactNeighborY="201681">
        <dgm:presLayoutVars>
          <dgm:chPref val="3"/>
        </dgm:presLayoutVars>
      </dgm:prSet>
      <dgm:spPr/>
      <dgm:t>
        <a:bodyPr/>
        <a:lstStyle/>
        <a:p>
          <a:endParaRPr lang="en-GB"/>
        </a:p>
      </dgm:t>
    </dgm:pt>
    <dgm:pt modelId="{09C607AC-EB87-4453-A930-D322B419921C}" type="pres">
      <dgm:prSet presAssocID="{F8BB68E7-67D5-4EF0-964A-B74D44C26212}" presName="rootConnector1" presStyleLbl="node1" presStyleIdx="0" presStyleCnt="0"/>
      <dgm:spPr/>
      <dgm:t>
        <a:bodyPr/>
        <a:lstStyle/>
        <a:p>
          <a:endParaRPr lang="en-GB"/>
        </a:p>
      </dgm:t>
    </dgm:pt>
    <dgm:pt modelId="{D5F8945A-6E61-4762-B38D-511832D20AF2}" type="pres">
      <dgm:prSet presAssocID="{F8BB68E7-67D5-4EF0-964A-B74D44C26212}" presName="hierChild2" presStyleCnt="0"/>
      <dgm:spPr/>
    </dgm:pt>
    <dgm:pt modelId="{29A588A0-C6EA-4381-B41D-9EABB02B44EE}" type="pres">
      <dgm:prSet presAssocID="{F8BB68E7-67D5-4EF0-964A-B74D44C26212}" presName="hierChild3" presStyleCnt="0"/>
      <dgm:spPr/>
    </dgm:pt>
    <dgm:pt modelId="{D6044025-6C22-4CF2-AB60-5BA680EB2EA5}" type="pres">
      <dgm:prSet presAssocID="{FABBA8CB-C880-4B80-9C99-15F124159F3C}" presName="hierRoot1" presStyleCnt="0">
        <dgm:presLayoutVars>
          <dgm:hierBranch val="init"/>
        </dgm:presLayoutVars>
      </dgm:prSet>
      <dgm:spPr/>
    </dgm:pt>
    <dgm:pt modelId="{76918B7A-7D0E-41BB-989D-A8D4695E186D}" type="pres">
      <dgm:prSet presAssocID="{FABBA8CB-C880-4B80-9C99-15F124159F3C}" presName="rootComposite1" presStyleCnt="0"/>
      <dgm:spPr/>
    </dgm:pt>
    <dgm:pt modelId="{E54FF379-4557-4EEE-8526-4B25F930CC4E}" type="pres">
      <dgm:prSet presAssocID="{FABBA8CB-C880-4B80-9C99-15F124159F3C}" presName="rootText1" presStyleLbl="node0" presStyleIdx="3" presStyleCnt="4" custScaleX="79140" custScaleY="87986" custLinFactX="-65295" custLinFactY="288485" custLinFactNeighborX="-100000" custLinFactNeighborY="300000">
        <dgm:presLayoutVars>
          <dgm:chPref val="3"/>
        </dgm:presLayoutVars>
      </dgm:prSet>
      <dgm:spPr/>
      <dgm:t>
        <a:bodyPr/>
        <a:lstStyle/>
        <a:p>
          <a:endParaRPr lang="en-GB"/>
        </a:p>
      </dgm:t>
    </dgm:pt>
    <dgm:pt modelId="{C3DC6345-880D-4DB3-A4A2-01702C50AB37}" type="pres">
      <dgm:prSet presAssocID="{FABBA8CB-C880-4B80-9C99-15F124159F3C}" presName="rootConnector1" presStyleLbl="node1" presStyleIdx="0" presStyleCnt="0"/>
      <dgm:spPr/>
      <dgm:t>
        <a:bodyPr/>
        <a:lstStyle/>
        <a:p>
          <a:endParaRPr lang="en-GB"/>
        </a:p>
      </dgm:t>
    </dgm:pt>
    <dgm:pt modelId="{C6FB7BC1-E129-4E9E-BA5E-1ED59AC1FD44}" type="pres">
      <dgm:prSet presAssocID="{FABBA8CB-C880-4B80-9C99-15F124159F3C}" presName="hierChild2" presStyleCnt="0"/>
      <dgm:spPr/>
    </dgm:pt>
    <dgm:pt modelId="{7B954BBC-04E7-4314-B39C-02780DDF1E69}" type="pres">
      <dgm:prSet presAssocID="{FABBA8CB-C880-4B80-9C99-15F124159F3C}" presName="hierChild3" presStyleCnt="0"/>
      <dgm:spPr/>
    </dgm:pt>
  </dgm:ptLst>
  <dgm:cxnLst>
    <dgm:cxn modelId="{F2E78A9B-4924-4932-9844-4A791FB21F52}" type="presOf" srcId="{E5D44F09-13C4-448D-9B12-353D09C94712}" destId="{EBE6141B-EECB-406F-8CF9-5D7A7DE4EAC5}" srcOrd="0" destOrd="0" presId="urn:microsoft.com/office/officeart/2005/8/layout/orgChart1"/>
    <dgm:cxn modelId="{BAFA82DE-965E-4304-B255-B1EB4DCCD50B}" type="presOf" srcId="{FABBA8CB-C880-4B80-9C99-15F124159F3C}" destId="{E54FF379-4557-4EEE-8526-4B25F930CC4E}" srcOrd="0" destOrd="0" presId="urn:microsoft.com/office/officeart/2005/8/layout/orgChart1"/>
    <dgm:cxn modelId="{54060184-2CF5-43A7-AE22-EE495DD18DF7}" type="presOf" srcId="{3541CC7D-EC17-4945-B19F-4EE040871B8F}" destId="{549A9472-CEF8-410D-B806-EA471E1E19D3}" srcOrd="0" destOrd="0" presId="urn:microsoft.com/office/officeart/2005/8/layout/orgChart1"/>
    <dgm:cxn modelId="{34F50BD0-A835-4FC8-8E55-42BB38718EE0}" srcId="{E5D44F09-13C4-448D-9B12-353D09C94712}" destId="{8AA1D6ED-50C0-4FC4-B942-582428E2E097}" srcOrd="0" destOrd="0" parTransId="{05190E6A-D2BC-4C59-B41B-6BA7A48626DE}" sibTransId="{D51DE234-53D0-4823-8172-F218996116CF}"/>
    <dgm:cxn modelId="{4111E777-9721-4A5D-9165-B8306AA08DE7}" type="presOf" srcId="{94EB7EF2-F8AD-48CC-9095-F662C730554C}" destId="{4C879745-EA2D-4ECD-A062-78A944E62366}" srcOrd="0" destOrd="0" presId="urn:microsoft.com/office/officeart/2005/8/layout/orgChart1"/>
    <dgm:cxn modelId="{DEF518C5-7384-4C3A-94E8-62E43FD2F8B9}" type="presOf" srcId="{FACA5C1E-AACB-4ED8-9C50-BFE553CAE440}" destId="{ACDE0E0B-418B-425D-BA8D-7F47CF2E6399}" srcOrd="1" destOrd="0" presId="urn:microsoft.com/office/officeart/2005/8/layout/orgChart1"/>
    <dgm:cxn modelId="{1E330E72-BA1E-4B59-8182-95F78541C393}" srcId="{8AA1D6ED-50C0-4FC4-B942-582428E2E097}" destId="{3541CC7D-EC17-4945-B19F-4EE040871B8F}" srcOrd="1" destOrd="0" parTransId="{94EB7EF2-F8AD-48CC-9095-F662C730554C}" sibTransId="{A2151CE8-62D9-4A53-A150-A554C3900697}"/>
    <dgm:cxn modelId="{9FA183B0-D404-4000-A3D9-EAA8EAE80584}" type="presOf" srcId="{8AA1D6ED-50C0-4FC4-B942-582428E2E097}" destId="{C2E5BC77-8AAE-442F-A03B-21F9716795C4}" srcOrd="1" destOrd="0" presId="urn:microsoft.com/office/officeart/2005/8/layout/orgChart1"/>
    <dgm:cxn modelId="{B811CBB7-1EB0-46A3-877A-CFD6944CD4E2}" srcId="{E5D44F09-13C4-448D-9B12-353D09C94712}" destId="{F8BB68E7-67D5-4EF0-964A-B74D44C26212}" srcOrd="2" destOrd="0" parTransId="{D54EAACE-3931-4C8F-BC27-C565DEB4D80D}" sibTransId="{AECE1523-7D3D-4BAE-BD4A-20E7B2300784}"/>
    <dgm:cxn modelId="{C191D054-8D90-4DE7-BD18-80826C31B6BA}" type="presOf" srcId="{AE940463-1762-46BA-9F37-80B884A326D3}" destId="{B7D34493-6F8F-4824-BE1E-8819F66CD3D2}" srcOrd="0" destOrd="0" presId="urn:microsoft.com/office/officeart/2005/8/layout/orgChart1"/>
    <dgm:cxn modelId="{C516E35B-D29E-4D70-95CD-B79E7BA6D44E}" type="presOf" srcId="{F8BB68E7-67D5-4EF0-964A-B74D44C26212}" destId="{09C607AC-EB87-4453-A930-D322B419921C}" srcOrd="1" destOrd="0" presId="urn:microsoft.com/office/officeart/2005/8/layout/orgChart1"/>
    <dgm:cxn modelId="{31EEB81F-94CC-4524-955F-17B241E85815}" type="presOf" srcId="{FACA5C1E-AACB-4ED8-9C50-BFE553CAE440}" destId="{CE62D83F-A450-47AF-B53A-6E8AD00EAA48}" srcOrd="0" destOrd="0" presId="urn:microsoft.com/office/officeart/2005/8/layout/orgChart1"/>
    <dgm:cxn modelId="{CCC70050-0EEC-49D0-95AF-4719AC35CCCF}" type="presOf" srcId="{F8BB68E7-67D5-4EF0-964A-B74D44C26212}" destId="{1F82D96D-C0BC-4BC4-BCC9-0424AD16FAA8}" srcOrd="0" destOrd="0" presId="urn:microsoft.com/office/officeart/2005/8/layout/orgChart1"/>
    <dgm:cxn modelId="{3ED8C171-042A-4097-9234-0FE9F88F9708}" srcId="{E5D44F09-13C4-448D-9B12-353D09C94712}" destId="{AE940463-1762-46BA-9F37-80B884A326D3}" srcOrd="1" destOrd="0" parTransId="{E8E3EBC2-0D4A-4397-AD05-7FF732758D95}" sibTransId="{3E52FCDE-D2E5-4EF2-A6AD-BB762DEC1029}"/>
    <dgm:cxn modelId="{5D94951C-DB44-4DCB-A8A9-79E20CCD38F2}" srcId="{E5D44F09-13C4-448D-9B12-353D09C94712}" destId="{FABBA8CB-C880-4B80-9C99-15F124159F3C}" srcOrd="3" destOrd="0" parTransId="{5E51506C-CCD9-4EF5-B16A-3CDC7EECDEC5}" sibTransId="{EE82D059-F4FC-4CAD-B3BA-11BBFFF43377}"/>
    <dgm:cxn modelId="{9886D4B9-E716-469A-833B-3702765A6EBF}" type="presOf" srcId="{8AA1D6ED-50C0-4FC4-B942-582428E2E097}" destId="{73E42993-6A8C-4DEC-947A-CE689BCB0C69}" srcOrd="0" destOrd="0" presId="urn:microsoft.com/office/officeart/2005/8/layout/orgChart1"/>
    <dgm:cxn modelId="{3098A1B7-91ED-4AFF-84FD-8163822B4897}" type="presOf" srcId="{AE940463-1762-46BA-9F37-80B884A326D3}" destId="{96D30ADD-041A-4CB7-A306-6B814C8B900A}" srcOrd="1" destOrd="0" presId="urn:microsoft.com/office/officeart/2005/8/layout/orgChart1"/>
    <dgm:cxn modelId="{FEDA12E8-1C35-4373-85FD-BED61C31CC65}" type="presOf" srcId="{FABBA8CB-C880-4B80-9C99-15F124159F3C}" destId="{C3DC6345-880D-4DB3-A4A2-01702C50AB37}" srcOrd="1" destOrd="0" presId="urn:microsoft.com/office/officeart/2005/8/layout/orgChart1"/>
    <dgm:cxn modelId="{32676439-0BA3-4D45-A17D-2B384B82FBBB}" type="presOf" srcId="{1F76C4BB-51DE-45B8-8394-0A0F020EEC9D}" destId="{341059F2-4045-43E1-B5F4-43DDB1FC98CF}" srcOrd="0" destOrd="0" presId="urn:microsoft.com/office/officeart/2005/8/layout/orgChart1"/>
    <dgm:cxn modelId="{D56788F9-DBE3-4443-8C51-73B22EFCD8B3}" type="presOf" srcId="{3541CC7D-EC17-4945-B19F-4EE040871B8F}" destId="{F5D8F0AC-AB89-41B2-A025-8D8ADA98CA02}" srcOrd="1" destOrd="0" presId="urn:microsoft.com/office/officeart/2005/8/layout/orgChart1"/>
    <dgm:cxn modelId="{E84F5A4A-AA4F-4930-8059-9CDD1432DC1A}" srcId="{8AA1D6ED-50C0-4FC4-B942-582428E2E097}" destId="{FACA5C1E-AACB-4ED8-9C50-BFE553CAE440}" srcOrd="0" destOrd="0" parTransId="{1F76C4BB-51DE-45B8-8394-0A0F020EEC9D}" sibTransId="{9C11A6EE-C4EB-4FEC-8344-7CADF468BAE5}"/>
    <dgm:cxn modelId="{F2CA2940-882E-4368-B948-54BA071FD36C}" type="presParOf" srcId="{EBE6141B-EECB-406F-8CF9-5D7A7DE4EAC5}" destId="{D6CD46A3-2965-41F2-A139-6BFB0EDD3827}" srcOrd="0" destOrd="0" presId="urn:microsoft.com/office/officeart/2005/8/layout/orgChart1"/>
    <dgm:cxn modelId="{3AE1D5F4-5C71-4965-9F3F-9CCD71B7CC9A}" type="presParOf" srcId="{D6CD46A3-2965-41F2-A139-6BFB0EDD3827}" destId="{B5262786-F85C-4D32-ADE7-B7A222368651}" srcOrd="0" destOrd="0" presId="urn:microsoft.com/office/officeart/2005/8/layout/orgChart1"/>
    <dgm:cxn modelId="{5D98A403-8554-48B2-80EA-06B12FD3432A}" type="presParOf" srcId="{B5262786-F85C-4D32-ADE7-B7A222368651}" destId="{73E42993-6A8C-4DEC-947A-CE689BCB0C69}" srcOrd="0" destOrd="0" presId="urn:microsoft.com/office/officeart/2005/8/layout/orgChart1"/>
    <dgm:cxn modelId="{48081F5D-18DE-49D0-9950-37012477D56A}" type="presParOf" srcId="{B5262786-F85C-4D32-ADE7-B7A222368651}" destId="{C2E5BC77-8AAE-442F-A03B-21F9716795C4}" srcOrd="1" destOrd="0" presId="urn:microsoft.com/office/officeart/2005/8/layout/orgChart1"/>
    <dgm:cxn modelId="{D8FBCA5F-4AEF-4ACD-8F21-7D081E091CC5}" type="presParOf" srcId="{D6CD46A3-2965-41F2-A139-6BFB0EDD3827}" destId="{A5A7BC98-A96E-49B9-9D29-74EF91E81B27}" srcOrd="1" destOrd="0" presId="urn:microsoft.com/office/officeart/2005/8/layout/orgChart1"/>
    <dgm:cxn modelId="{ED75BFB0-717A-48E9-BFD0-BA2F3A4C3292}" type="presParOf" srcId="{A5A7BC98-A96E-49B9-9D29-74EF91E81B27}" destId="{341059F2-4045-43E1-B5F4-43DDB1FC98CF}" srcOrd="0" destOrd="0" presId="urn:microsoft.com/office/officeart/2005/8/layout/orgChart1"/>
    <dgm:cxn modelId="{EAE1AA7A-3FD1-4198-8EFD-7EBC4F7A4950}" type="presParOf" srcId="{A5A7BC98-A96E-49B9-9D29-74EF91E81B27}" destId="{08F72A3E-4DDB-49C8-A39A-5025CAB4BEC3}" srcOrd="1" destOrd="0" presId="urn:microsoft.com/office/officeart/2005/8/layout/orgChart1"/>
    <dgm:cxn modelId="{814266AC-EB20-483D-BBFD-7D5AE8AED289}" type="presParOf" srcId="{08F72A3E-4DDB-49C8-A39A-5025CAB4BEC3}" destId="{1FB44A53-37DD-44B1-9548-C427AFB0180F}" srcOrd="0" destOrd="0" presId="urn:microsoft.com/office/officeart/2005/8/layout/orgChart1"/>
    <dgm:cxn modelId="{5B84A56E-1E0B-470B-BD0C-CC5275448910}" type="presParOf" srcId="{1FB44A53-37DD-44B1-9548-C427AFB0180F}" destId="{CE62D83F-A450-47AF-B53A-6E8AD00EAA48}" srcOrd="0" destOrd="0" presId="urn:microsoft.com/office/officeart/2005/8/layout/orgChart1"/>
    <dgm:cxn modelId="{307FC9A9-C9C4-4B22-A989-DE82DA61DF1C}" type="presParOf" srcId="{1FB44A53-37DD-44B1-9548-C427AFB0180F}" destId="{ACDE0E0B-418B-425D-BA8D-7F47CF2E6399}" srcOrd="1" destOrd="0" presId="urn:microsoft.com/office/officeart/2005/8/layout/orgChart1"/>
    <dgm:cxn modelId="{2C9FB95A-F953-4D49-99D0-661A09CF6C1F}" type="presParOf" srcId="{08F72A3E-4DDB-49C8-A39A-5025CAB4BEC3}" destId="{AEACD3EA-A6D9-4A9E-A9F0-D9ABFE5E873D}" srcOrd="1" destOrd="0" presId="urn:microsoft.com/office/officeart/2005/8/layout/orgChart1"/>
    <dgm:cxn modelId="{2F48877B-4D15-4712-9019-3A42DAA6DAF4}" type="presParOf" srcId="{08F72A3E-4DDB-49C8-A39A-5025CAB4BEC3}" destId="{F24B981E-3E6E-45BD-A5AE-7194E1B6F41F}" srcOrd="2" destOrd="0" presId="urn:microsoft.com/office/officeart/2005/8/layout/orgChart1"/>
    <dgm:cxn modelId="{BCF7A283-E367-4F72-96CC-1A1EB7504749}" type="presParOf" srcId="{A5A7BC98-A96E-49B9-9D29-74EF91E81B27}" destId="{4C879745-EA2D-4ECD-A062-78A944E62366}" srcOrd="2" destOrd="0" presId="urn:microsoft.com/office/officeart/2005/8/layout/orgChart1"/>
    <dgm:cxn modelId="{289221C0-61B0-40C0-8B2F-7AF3755A513D}" type="presParOf" srcId="{A5A7BC98-A96E-49B9-9D29-74EF91E81B27}" destId="{DEA912C8-A03E-45C0-B56C-E4A1D3FB7301}" srcOrd="3" destOrd="0" presId="urn:microsoft.com/office/officeart/2005/8/layout/orgChart1"/>
    <dgm:cxn modelId="{072A51ED-062E-4D87-8993-1288C7DF2DAB}" type="presParOf" srcId="{DEA912C8-A03E-45C0-B56C-E4A1D3FB7301}" destId="{43A87811-EC26-45A6-85E6-6C26354E794A}" srcOrd="0" destOrd="0" presId="urn:microsoft.com/office/officeart/2005/8/layout/orgChart1"/>
    <dgm:cxn modelId="{185F3613-5D00-4106-81F1-AD71C8CD4E5D}" type="presParOf" srcId="{43A87811-EC26-45A6-85E6-6C26354E794A}" destId="{549A9472-CEF8-410D-B806-EA471E1E19D3}" srcOrd="0" destOrd="0" presId="urn:microsoft.com/office/officeart/2005/8/layout/orgChart1"/>
    <dgm:cxn modelId="{9EEF8899-CE6C-4E90-8FB2-9AA2AE73A09B}" type="presParOf" srcId="{43A87811-EC26-45A6-85E6-6C26354E794A}" destId="{F5D8F0AC-AB89-41B2-A025-8D8ADA98CA02}" srcOrd="1" destOrd="0" presId="urn:microsoft.com/office/officeart/2005/8/layout/orgChart1"/>
    <dgm:cxn modelId="{3BE5218E-9A45-427E-B707-94EECBDA6E88}" type="presParOf" srcId="{DEA912C8-A03E-45C0-B56C-E4A1D3FB7301}" destId="{7A9ACF45-A754-4769-8510-5B416CFBDBFE}" srcOrd="1" destOrd="0" presId="urn:microsoft.com/office/officeart/2005/8/layout/orgChart1"/>
    <dgm:cxn modelId="{BB61F6ED-4E4B-43B2-BB57-D97802C0D975}" type="presParOf" srcId="{DEA912C8-A03E-45C0-B56C-E4A1D3FB7301}" destId="{B440DB50-09C2-45A9-8238-17B1D0DE101C}" srcOrd="2" destOrd="0" presId="urn:microsoft.com/office/officeart/2005/8/layout/orgChart1"/>
    <dgm:cxn modelId="{1697413E-E88E-4947-97D9-C4F27C022605}" type="presParOf" srcId="{D6CD46A3-2965-41F2-A139-6BFB0EDD3827}" destId="{B60C4072-3D3D-4D49-A6FD-3D04A1CBE534}" srcOrd="2" destOrd="0" presId="urn:microsoft.com/office/officeart/2005/8/layout/orgChart1"/>
    <dgm:cxn modelId="{44C5959C-9D7F-454C-B68E-5E56B09F8F08}" type="presParOf" srcId="{EBE6141B-EECB-406F-8CF9-5D7A7DE4EAC5}" destId="{1D55C01F-5D6A-4E41-A454-2A4105AB6AD0}" srcOrd="1" destOrd="0" presId="urn:microsoft.com/office/officeart/2005/8/layout/orgChart1"/>
    <dgm:cxn modelId="{A9C4C5AE-B39E-4AE0-AB66-CB0E9D3CC02B}" type="presParOf" srcId="{1D55C01F-5D6A-4E41-A454-2A4105AB6AD0}" destId="{0438654E-5A42-4A8D-A941-5AA65E22C1BF}" srcOrd="0" destOrd="0" presId="urn:microsoft.com/office/officeart/2005/8/layout/orgChart1"/>
    <dgm:cxn modelId="{61117392-2A3E-4B1B-9A69-A9EC5775838A}" type="presParOf" srcId="{0438654E-5A42-4A8D-A941-5AA65E22C1BF}" destId="{B7D34493-6F8F-4824-BE1E-8819F66CD3D2}" srcOrd="0" destOrd="0" presId="urn:microsoft.com/office/officeart/2005/8/layout/orgChart1"/>
    <dgm:cxn modelId="{48F5F2BD-95F0-4E84-A744-A4C86672C2B2}" type="presParOf" srcId="{0438654E-5A42-4A8D-A941-5AA65E22C1BF}" destId="{96D30ADD-041A-4CB7-A306-6B814C8B900A}" srcOrd="1" destOrd="0" presId="urn:microsoft.com/office/officeart/2005/8/layout/orgChart1"/>
    <dgm:cxn modelId="{830E077E-40A1-43DF-ADDC-EB48AB19D907}" type="presParOf" srcId="{1D55C01F-5D6A-4E41-A454-2A4105AB6AD0}" destId="{E94FEEA3-7284-47A1-8D93-9ED8D21A230B}" srcOrd="1" destOrd="0" presId="urn:microsoft.com/office/officeart/2005/8/layout/orgChart1"/>
    <dgm:cxn modelId="{700834B4-54E6-410E-A5DE-D629C3F386CA}" type="presParOf" srcId="{1D55C01F-5D6A-4E41-A454-2A4105AB6AD0}" destId="{F277A117-0B8D-4762-AA4E-AD1BA6CF027A}" srcOrd="2" destOrd="0" presId="urn:microsoft.com/office/officeart/2005/8/layout/orgChart1"/>
    <dgm:cxn modelId="{A6A3B690-6EA2-4901-A997-BB439BF69125}" type="presParOf" srcId="{EBE6141B-EECB-406F-8CF9-5D7A7DE4EAC5}" destId="{811FAA97-1CE2-4505-BA2A-829573923AE3}" srcOrd="2" destOrd="0" presId="urn:microsoft.com/office/officeart/2005/8/layout/orgChart1"/>
    <dgm:cxn modelId="{BDFFEB23-C4C9-4E05-A76D-F4B29A60BF6C}" type="presParOf" srcId="{811FAA97-1CE2-4505-BA2A-829573923AE3}" destId="{EC2077EF-B39E-4B2F-915D-08ADC7A669CC}" srcOrd="0" destOrd="0" presId="urn:microsoft.com/office/officeart/2005/8/layout/orgChart1"/>
    <dgm:cxn modelId="{852F385D-1B51-41A6-A5C4-25F64672770F}" type="presParOf" srcId="{EC2077EF-B39E-4B2F-915D-08ADC7A669CC}" destId="{1F82D96D-C0BC-4BC4-BCC9-0424AD16FAA8}" srcOrd="0" destOrd="0" presId="urn:microsoft.com/office/officeart/2005/8/layout/orgChart1"/>
    <dgm:cxn modelId="{463134C5-2D45-4DAB-B0DD-01BEAEA95755}" type="presParOf" srcId="{EC2077EF-B39E-4B2F-915D-08ADC7A669CC}" destId="{09C607AC-EB87-4453-A930-D322B419921C}" srcOrd="1" destOrd="0" presId="urn:microsoft.com/office/officeart/2005/8/layout/orgChart1"/>
    <dgm:cxn modelId="{2946650E-69E3-489A-9D75-FF1316351DFA}" type="presParOf" srcId="{811FAA97-1CE2-4505-BA2A-829573923AE3}" destId="{D5F8945A-6E61-4762-B38D-511832D20AF2}" srcOrd="1" destOrd="0" presId="urn:microsoft.com/office/officeart/2005/8/layout/orgChart1"/>
    <dgm:cxn modelId="{20342EEA-0EAA-499A-B85F-9A5BC3F22A6D}" type="presParOf" srcId="{811FAA97-1CE2-4505-BA2A-829573923AE3}" destId="{29A588A0-C6EA-4381-B41D-9EABB02B44EE}" srcOrd="2" destOrd="0" presId="urn:microsoft.com/office/officeart/2005/8/layout/orgChart1"/>
    <dgm:cxn modelId="{4E5B1848-9F2C-4FA2-AD36-390E446BD5BE}" type="presParOf" srcId="{EBE6141B-EECB-406F-8CF9-5D7A7DE4EAC5}" destId="{D6044025-6C22-4CF2-AB60-5BA680EB2EA5}" srcOrd="3" destOrd="0" presId="urn:microsoft.com/office/officeart/2005/8/layout/orgChart1"/>
    <dgm:cxn modelId="{87A3E874-2066-4884-973C-3D4F6F0352A1}" type="presParOf" srcId="{D6044025-6C22-4CF2-AB60-5BA680EB2EA5}" destId="{76918B7A-7D0E-41BB-989D-A8D4695E186D}" srcOrd="0" destOrd="0" presId="urn:microsoft.com/office/officeart/2005/8/layout/orgChart1"/>
    <dgm:cxn modelId="{41C7B64F-D7A4-4049-9FDE-D7E96169A6B5}" type="presParOf" srcId="{76918B7A-7D0E-41BB-989D-A8D4695E186D}" destId="{E54FF379-4557-4EEE-8526-4B25F930CC4E}" srcOrd="0" destOrd="0" presId="urn:microsoft.com/office/officeart/2005/8/layout/orgChart1"/>
    <dgm:cxn modelId="{7763FF00-AD6B-43C3-939C-5995E7F87316}" type="presParOf" srcId="{76918B7A-7D0E-41BB-989D-A8D4695E186D}" destId="{C3DC6345-880D-4DB3-A4A2-01702C50AB37}" srcOrd="1" destOrd="0" presId="urn:microsoft.com/office/officeart/2005/8/layout/orgChart1"/>
    <dgm:cxn modelId="{0B5282CE-37CB-46FC-BAB2-FB53E2BF2ACC}" type="presParOf" srcId="{D6044025-6C22-4CF2-AB60-5BA680EB2EA5}" destId="{C6FB7BC1-E129-4E9E-BA5E-1ED59AC1FD44}" srcOrd="1" destOrd="0" presId="urn:microsoft.com/office/officeart/2005/8/layout/orgChart1"/>
    <dgm:cxn modelId="{1E45850F-9F52-4C76-B887-1E8C934FC2D5}" type="presParOf" srcId="{D6044025-6C22-4CF2-AB60-5BA680EB2EA5}" destId="{7B954BBC-04E7-4314-B39C-02780DDF1E69}" srcOrd="2" destOrd="0" presId="urn:microsoft.com/office/officeart/2005/8/layout/orgChart1"/>
  </dgm:cxnLst>
  <dgm:bg>
    <a:no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8F425F6B-103B-4F1D-8EFA-876FD0E01E9B}" type="doc">
      <dgm:prSet loTypeId="urn:microsoft.com/office/officeart/2005/8/layout/hProcess7#1" loCatId="list" qsTypeId="urn:microsoft.com/office/officeart/2005/8/quickstyle/simple1" qsCatId="simple" csTypeId="urn:microsoft.com/office/officeart/2005/8/colors/accent1_2" csCatId="accent1" phldr="1"/>
      <dgm:spPr/>
      <dgm:t>
        <a:bodyPr/>
        <a:lstStyle/>
        <a:p>
          <a:endParaRPr lang="en-GB"/>
        </a:p>
      </dgm:t>
    </dgm:pt>
    <dgm:pt modelId="{D757B11E-1923-44AC-9ABC-57B4891A07CF}">
      <dgm:prSet phldrT="[Text]" phldr="1"/>
      <dgm:spPr/>
      <dgm:t>
        <a:bodyPr/>
        <a:lstStyle/>
        <a:p>
          <a:endParaRPr lang="en-GB" dirty="0"/>
        </a:p>
      </dgm:t>
    </dgm:pt>
    <dgm:pt modelId="{0D74EF8F-75A7-43DD-8701-297EB5CE7CFE}" type="parTrans" cxnId="{0CD3E407-31BB-4080-9A2E-2803B34FDFBC}">
      <dgm:prSet/>
      <dgm:spPr/>
      <dgm:t>
        <a:bodyPr/>
        <a:lstStyle/>
        <a:p>
          <a:endParaRPr lang="en-GB"/>
        </a:p>
      </dgm:t>
    </dgm:pt>
    <dgm:pt modelId="{A3610998-02CE-4D62-A213-21314BC28FF9}" type="sibTrans" cxnId="{0CD3E407-31BB-4080-9A2E-2803B34FDFBC}">
      <dgm:prSet/>
      <dgm:spPr/>
      <dgm:t>
        <a:bodyPr/>
        <a:lstStyle/>
        <a:p>
          <a:endParaRPr lang="en-GB"/>
        </a:p>
      </dgm:t>
    </dgm:pt>
    <dgm:pt modelId="{01012ADB-387E-4F68-80F6-501767FEFF97}">
      <dgm:prSet phldrT="[Text]" custT="1"/>
      <dgm:spPr/>
      <dgm:t>
        <a:bodyPr/>
        <a:lstStyle/>
        <a:p>
          <a:pPr algn="ctr"/>
          <a:endParaRPr lang="ar-SA" sz="3200" dirty="0" smtClean="0"/>
        </a:p>
        <a:p>
          <a:pPr algn="ctr"/>
          <a:r>
            <a:rPr lang="ar-SA" sz="3200" dirty="0" smtClean="0">
              <a:solidFill>
                <a:schemeClr val="tx1"/>
              </a:solidFill>
            </a:rPr>
            <a:t>إعداد القوائم المالية</a:t>
          </a:r>
          <a:endParaRPr lang="en-GB" sz="3200" dirty="0">
            <a:solidFill>
              <a:schemeClr val="tx1"/>
            </a:solidFill>
          </a:endParaRPr>
        </a:p>
      </dgm:t>
    </dgm:pt>
    <dgm:pt modelId="{D2C929A2-2CB3-4DE4-A6F5-F2F1E70B5E12}" type="parTrans" cxnId="{05383928-4DE0-4FF9-BC2F-E83BB0614A77}">
      <dgm:prSet/>
      <dgm:spPr/>
      <dgm:t>
        <a:bodyPr/>
        <a:lstStyle/>
        <a:p>
          <a:endParaRPr lang="en-GB"/>
        </a:p>
      </dgm:t>
    </dgm:pt>
    <dgm:pt modelId="{7D92FBDE-A9D6-462B-BB05-75741D6D46C6}" type="sibTrans" cxnId="{05383928-4DE0-4FF9-BC2F-E83BB0614A77}">
      <dgm:prSet/>
      <dgm:spPr/>
      <dgm:t>
        <a:bodyPr/>
        <a:lstStyle/>
        <a:p>
          <a:endParaRPr lang="en-GB"/>
        </a:p>
      </dgm:t>
    </dgm:pt>
    <dgm:pt modelId="{3B759F95-92A6-45AD-B7D6-0AB27B053989}">
      <dgm:prSet phldrT="[Text]"/>
      <dgm:spPr/>
      <dgm:t>
        <a:bodyPr vert="horz" anchor="ctr" anchorCtr="0"/>
        <a:lstStyle/>
        <a:p>
          <a:endParaRPr lang="en-GB" dirty="0"/>
        </a:p>
      </dgm:t>
    </dgm:pt>
    <dgm:pt modelId="{4840F124-EC32-4A94-9F79-BB1DD5F914BC}" type="parTrans" cxnId="{79664BF6-2636-4E6E-842F-2C1EF976AF4C}">
      <dgm:prSet/>
      <dgm:spPr/>
      <dgm:t>
        <a:bodyPr/>
        <a:lstStyle/>
        <a:p>
          <a:endParaRPr lang="en-GB"/>
        </a:p>
      </dgm:t>
    </dgm:pt>
    <dgm:pt modelId="{1FF31BC5-A3F1-4A90-A4F5-A9045F5F3384}" type="sibTrans" cxnId="{79664BF6-2636-4E6E-842F-2C1EF976AF4C}">
      <dgm:prSet/>
      <dgm:spPr/>
      <dgm:t>
        <a:bodyPr/>
        <a:lstStyle/>
        <a:p>
          <a:endParaRPr lang="en-GB"/>
        </a:p>
      </dgm:t>
    </dgm:pt>
    <dgm:pt modelId="{33B7D2BE-FAD5-4FD4-9A54-B88445FDEFD9}">
      <dgm:prSet phldrT="[Text]" custT="1"/>
      <dgm:spPr/>
      <dgm:t>
        <a:bodyPr/>
        <a:lstStyle/>
        <a:p>
          <a:pPr algn="ctr"/>
          <a:endParaRPr lang="ar-SA" sz="3200" dirty="0" smtClean="0"/>
        </a:p>
        <a:p>
          <a:pPr algn="ctr"/>
          <a:r>
            <a:rPr lang="ar-SA" sz="3200" dirty="0" smtClean="0">
              <a:solidFill>
                <a:schemeClr val="tx1"/>
              </a:solidFill>
            </a:rPr>
            <a:t>الترحيل إلى دفتر الأستاذ</a:t>
          </a:r>
          <a:endParaRPr lang="en-GB" sz="3200" dirty="0">
            <a:solidFill>
              <a:schemeClr val="tx1"/>
            </a:solidFill>
          </a:endParaRPr>
        </a:p>
      </dgm:t>
    </dgm:pt>
    <dgm:pt modelId="{E5FD5763-1610-483C-82C1-CB6D55864408}" type="parTrans" cxnId="{F05ABE9B-A986-4564-A41A-C015BD2CD690}">
      <dgm:prSet/>
      <dgm:spPr/>
      <dgm:t>
        <a:bodyPr/>
        <a:lstStyle/>
        <a:p>
          <a:endParaRPr lang="en-GB"/>
        </a:p>
      </dgm:t>
    </dgm:pt>
    <dgm:pt modelId="{0888A219-C314-4163-A3E8-84F4A5A90AA4}" type="sibTrans" cxnId="{F05ABE9B-A986-4564-A41A-C015BD2CD690}">
      <dgm:prSet/>
      <dgm:spPr/>
      <dgm:t>
        <a:bodyPr/>
        <a:lstStyle/>
        <a:p>
          <a:endParaRPr lang="en-GB"/>
        </a:p>
      </dgm:t>
    </dgm:pt>
    <dgm:pt modelId="{1A38BE09-5731-40DB-A9BD-A92D8253FFD5}">
      <dgm:prSet phldrT="[Text]" phldr="1"/>
      <dgm:spPr/>
      <dgm:t>
        <a:bodyPr/>
        <a:lstStyle/>
        <a:p>
          <a:endParaRPr lang="en-GB" dirty="0"/>
        </a:p>
      </dgm:t>
    </dgm:pt>
    <dgm:pt modelId="{28598E8C-2F5B-4651-919F-70491CFDB118}" type="parTrans" cxnId="{BFC781F6-13CE-4723-ADDA-526AC475527B}">
      <dgm:prSet/>
      <dgm:spPr/>
      <dgm:t>
        <a:bodyPr/>
        <a:lstStyle/>
        <a:p>
          <a:endParaRPr lang="en-GB"/>
        </a:p>
      </dgm:t>
    </dgm:pt>
    <dgm:pt modelId="{11997ACA-0F7D-4CB0-8551-E62645A68AC0}" type="sibTrans" cxnId="{BFC781F6-13CE-4723-ADDA-526AC475527B}">
      <dgm:prSet/>
      <dgm:spPr/>
      <dgm:t>
        <a:bodyPr/>
        <a:lstStyle/>
        <a:p>
          <a:endParaRPr lang="en-GB"/>
        </a:p>
      </dgm:t>
    </dgm:pt>
    <dgm:pt modelId="{E27C13C4-754B-4A87-B82A-2A85D1902AF9}">
      <dgm:prSet phldrT="[Text]" custT="1"/>
      <dgm:spPr/>
      <dgm:t>
        <a:bodyPr/>
        <a:lstStyle/>
        <a:p>
          <a:pPr algn="ctr"/>
          <a:endParaRPr lang="ar-SA" sz="3200" dirty="0" smtClean="0"/>
        </a:p>
        <a:p>
          <a:pPr algn="ctr"/>
          <a:r>
            <a:rPr lang="ar-SA" sz="3200" dirty="0" smtClean="0">
              <a:solidFill>
                <a:schemeClr val="tx1"/>
              </a:solidFill>
            </a:rPr>
            <a:t>التسجيل في دفتر اليومية</a:t>
          </a:r>
          <a:endParaRPr lang="en-GB" sz="3200" dirty="0">
            <a:solidFill>
              <a:schemeClr val="tx1"/>
            </a:solidFill>
          </a:endParaRPr>
        </a:p>
      </dgm:t>
    </dgm:pt>
    <dgm:pt modelId="{5E2BF7A6-9375-48FF-B59C-FB072C0D8649}" type="parTrans" cxnId="{B777D647-904B-4715-B63A-5009D49ADE91}">
      <dgm:prSet/>
      <dgm:spPr/>
      <dgm:t>
        <a:bodyPr/>
        <a:lstStyle/>
        <a:p>
          <a:endParaRPr lang="en-GB"/>
        </a:p>
      </dgm:t>
    </dgm:pt>
    <dgm:pt modelId="{BF43F7F9-A535-4517-B840-91963E4483AC}" type="sibTrans" cxnId="{B777D647-904B-4715-B63A-5009D49ADE91}">
      <dgm:prSet/>
      <dgm:spPr/>
      <dgm:t>
        <a:bodyPr/>
        <a:lstStyle/>
        <a:p>
          <a:endParaRPr lang="en-GB"/>
        </a:p>
      </dgm:t>
    </dgm:pt>
    <dgm:pt modelId="{16DD0656-1923-44E7-AF1F-48503F36ADAA}">
      <dgm:prSet phldrT="[Text]" custT="1"/>
      <dgm:spPr>
        <a:ln>
          <a:solidFill>
            <a:schemeClr val="accent1"/>
          </a:solidFill>
        </a:ln>
        <a:scene3d>
          <a:camera prst="orthographicFront"/>
          <a:lightRig rig="threePt" dir="t"/>
        </a:scene3d>
        <a:sp3d>
          <a:bevelB/>
        </a:sp3d>
      </dgm:spPr>
      <dgm:t>
        <a:bodyPr vert="horz" anchor="ctr" anchorCtr="1"/>
        <a:lstStyle/>
        <a:p>
          <a:r>
            <a:rPr lang="ar-SA" sz="3200" dirty="0" smtClean="0"/>
            <a:t> </a:t>
          </a:r>
          <a:r>
            <a:rPr lang="ar-SA" sz="3200" dirty="0" smtClean="0">
              <a:solidFill>
                <a:schemeClr val="tx1"/>
              </a:solidFill>
            </a:rPr>
            <a:t>إعداد ميزان المراجعة</a:t>
          </a:r>
        </a:p>
        <a:p>
          <a:endParaRPr lang="ar-SA" sz="3200" dirty="0" smtClean="0"/>
        </a:p>
        <a:p>
          <a:endParaRPr lang="en-GB" sz="3200" dirty="0"/>
        </a:p>
      </dgm:t>
    </dgm:pt>
    <dgm:pt modelId="{1074EF64-78FC-4904-ADA2-9ABCF2CCB8E0}" type="parTrans" cxnId="{BA560CC7-3CBB-4269-9549-270C2255978A}">
      <dgm:prSet/>
      <dgm:spPr/>
      <dgm:t>
        <a:bodyPr/>
        <a:lstStyle/>
        <a:p>
          <a:endParaRPr lang="en-GB"/>
        </a:p>
      </dgm:t>
    </dgm:pt>
    <dgm:pt modelId="{DC252503-3176-4D19-93DB-8C6ED14DD72B}" type="sibTrans" cxnId="{BA560CC7-3CBB-4269-9549-270C2255978A}">
      <dgm:prSet/>
      <dgm:spPr/>
      <dgm:t>
        <a:bodyPr/>
        <a:lstStyle/>
        <a:p>
          <a:endParaRPr lang="en-GB"/>
        </a:p>
      </dgm:t>
    </dgm:pt>
    <dgm:pt modelId="{F51FAF95-B9AE-4E8A-A7A1-D08B6CD13AA6}" type="pres">
      <dgm:prSet presAssocID="{8F425F6B-103B-4F1D-8EFA-876FD0E01E9B}" presName="Name0" presStyleCnt="0">
        <dgm:presLayoutVars>
          <dgm:dir/>
          <dgm:animLvl val="lvl"/>
          <dgm:resizeHandles val="exact"/>
        </dgm:presLayoutVars>
      </dgm:prSet>
      <dgm:spPr/>
      <dgm:t>
        <a:bodyPr/>
        <a:lstStyle/>
        <a:p>
          <a:endParaRPr lang="en-GB"/>
        </a:p>
      </dgm:t>
    </dgm:pt>
    <dgm:pt modelId="{0E14CD83-D04B-403B-915B-5D93A61663D8}" type="pres">
      <dgm:prSet presAssocID="{D757B11E-1923-44AC-9ABC-57B4891A07CF}" presName="compositeNode" presStyleCnt="0">
        <dgm:presLayoutVars>
          <dgm:bulletEnabled val="1"/>
        </dgm:presLayoutVars>
      </dgm:prSet>
      <dgm:spPr/>
      <dgm:t>
        <a:bodyPr/>
        <a:lstStyle/>
        <a:p>
          <a:endParaRPr lang="en-GB"/>
        </a:p>
      </dgm:t>
    </dgm:pt>
    <dgm:pt modelId="{86F3BBBF-7FD0-442E-997E-7DE4DFD48812}" type="pres">
      <dgm:prSet presAssocID="{D757B11E-1923-44AC-9ABC-57B4891A07CF}" presName="bgRect" presStyleLbl="node1" presStyleIdx="0" presStyleCnt="4" custScaleX="88579" custScaleY="103923" custLinFactNeighborX="16538" custLinFactNeighborY="-2519"/>
      <dgm:spPr/>
      <dgm:t>
        <a:bodyPr/>
        <a:lstStyle/>
        <a:p>
          <a:endParaRPr lang="en-GB"/>
        </a:p>
      </dgm:t>
    </dgm:pt>
    <dgm:pt modelId="{F7787CF7-1CA8-4218-8760-F6F99981C44F}" type="pres">
      <dgm:prSet presAssocID="{D757B11E-1923-44AC-9ABC-57B4891A07CF}" presName="parentNode" presStyleLbl="node1" presStyleIdx="0" presStyleCnt="4">
        <dgm:presLayoutVars>
          <dgm:chMax val="0"/>
          <dgm:bulletEnabled val="1"/>
        </dgm:presLayoutVars>
      </dgm:prSet>
      <dgm:spPr/>
      <dgm:t>
        <a:bodyPr/>
        <a:lstStyle/>
        <a:p>
          <a:endParaRPr lang="en-GB"/>
        </a:p>
      </dgm:t>
    </dgm:pt>
    <dgm:pt modelId="{9E184FB4-F3ED-4E58-8F0B-1EADBC5FD796}" type="pres">
      <dgm:prSet presAssocID="{D757B11E-1923-44AC-9ABC-57B4891A07CF}" presName="childNode" presStyleLbl="node1" presStyleIdx="0" presStyleCnt="4">
        <dgm:presLayoutVars>
          <dgm:bulletEnabled val="1"/>
        </dgm:presLayoutVars>
      </dgm:prSet>
      <dgm:spPr/>
      <dgm:t>
        <a:bodyPr/>
        <a:lstStyle/>
        <a:p>
          <a:endParaRPr lang="en-GB"/>
        </a:p>
      </dgm:t>
    </dgm:pt>
    <dgm:pt modelId="{E90460D2-54C9-484F-8DB4-DD7F2D22B254}" type="pres">
      <dgm:prSet presAssocID="{A3610998-02CE-4D62-A213-21314BC28FF9}" presName="hSp" presStyleCnt="0"/>
      <dgm:spPr/>
      <dgm:t>
        <a:bodyPr/>
        <a:lstStyle/>
        <a:p>
          <a:endParaRPr lang="en-GB"/>
        </a:p>
      </dgm:t>
    </dgm:pt>
    <dgm:pt modelId="{E0082D74-8A6A-4533-BFCE-0781A912336F}" type="pres">
      <dgm:prSet presAssocID="{A3610998-02CE-4D62-A213-21314BC28FF9}" presName="vProcSp" presStyleCnt="0"/>
      <dgm:spPr/>
      <dgm:t>
        <a:bodyPr/>
        <a:lstStyle/>
        <a:p>
          <a:endParaRPr lang="en-GB"/>
        </a:p>
      </dgm:t>
    </dgm:pt>
    <dgm:pt modelId="{3EE80689-A2BC-475A-8F37-D193BAD9EB06}" type="pres">
      <dgm:prSet presAssocID="{A3610998-02CE-4D62-A213-21314BC28FF9}" presName="vSp1" presStyleCnt="0"/>
      <dgm:spPr/>
      <dgm:t>
        <a:bodyPr/>
        <a:lstStyle/>
        <a:p>
          <a:endParaRPr lang="en-GB"/>
        </a:p>
      </dgm:t>
    </dgm:pt>
    <dgm:pt modelId="{CB327440-BE26-49B3-97E2-98C56517EC25}" type="pres">
      <dgm:prSet presAssocID="{A3610998-02CE-4D62-A213-21314BC28FF9}" presName="simulatedConn" presStyleLbl="solidFgAcc1" presStyleIdx="0" presStyleCnt="3" custFlipVert="0" custFlipHor="1" custScaleX="201662" custScaleY="384448" custLinFactX="17339" custLinFactY="-115954" custLinFactNeighborX="100000" custLinFactNeighborY="-200000"/>
      <dgm:spPr>
        <a:solidFill>
          <a:schemeClr val="tx1"/>
        </a:solidFill>
      </dgm:spPr>
      <dgm:t>
        <a:bodyPr/>
        <a:lstStyle/>
        <a:p>
          <a:endParaRPr lang="en-GB"/>
        </a:p>
      </dgm:t>
    </dgm:pt>
    <dgm:pt modelId="{F56BC4E4-4F2E-4CD3-8F02-08BCA23FABA9}" type="pres">
      <dgm:prSet presAssocID="{A3610998-02CE-4D62-A213-21314BC28FF9}" presName="vSp2" presStyleCnt="0"/>
      <dgm:spPr/>
      <dgm:t>
        <a:bodyPr/>
        <a:lstStyle/>
        <a:p>
          <a:endParaRPr lang="en-GB"/>
        </a:p>
      </dgm:t>
    </dgm:pt>
    <dgm:pt modelId="{B6FE9DDB-25E1-42F7-B16A-3044DB1BB886}" type="pres">
      <dgm:prSet presAssocID="{A3610998-02CE-4D62-A213-21314BC28FF9}" presName="sibTrans" presStyleCnt="0"/>
      <dgm:spPr/>
      <dgm:t>
        <a:bodyPr/>
        <a:lstStyle/>
        <a:p>
          <a:endParaRPr lang="en-GB"/>
        </a:p>
      </dgm:t>
    </dgm:pt>
    <dgm:pt modelId="{E4827B7A-BB56-4E25-8396-8FF868B7356A}" type="pres">
      <dgm:prSet presAssocID="{16DD0656-1923-44E7-AF1F-48503F36ADAA}" presName="compositeNode" presStyleCnt="0">
        <dgm:presLayoutVars>
          <dgm:bulletEnabled val="1"/>
        </dgm:presLayoutVars>
      </dgm:prSet>
      <dgm:spPr/>
      <dgm:t>
        <a:bodyPr/>
        <a:lstStyle/>
        <a:p>
          <a:endParaRPr lang="en-GB"/>
        </a:p>
      </dgm:t>
    </dgm:pt>
    <dgm:pt modelId="{97DDCC47-6658-4956-BDF2-7AF8531510F4}" type="pres">
      <dgm:prSet presAssocID="{16DD0656-1923-44E7-AF1F-48503F36ADAA}" presName="bgRect" presStyleLbl="node1" presStyleIdx="1" presStyleCnt="4" custAng="16200000" custFlipVert="1" custScaleX="124233" custScaleY="80437" custLinFactNeighborX="5726" custLinFactNeighborY="6249"/>
      <dgm:spPr/>
      <dgm:t>
        <a:bodyPr/>
        <a:lstStyle/>
        <a:p>
          <a:endParaRPr lang="en-GB"/>
        </a:p>
      </dgm:t>
    </dgm:pt>
    <dgm:pt modelId="{B19E9F64-E2ED-462D-93D2-A94DCB122424}" type="pres">
      <dgm:prSet presAssocID="{16DD0656-1923-44E7-AF1F-48503F36ADAA}" presName="parentNode" presStyleLbl="node1" presStyleIdx="1" presStyleCnt="4">
        <dgm:presLayoutVars>
          <dgm:chMax val="0"/>
          <dgm:bulletEnabled val="1"/>
        </dgm:presLayoutVars>
      </dgm:prSet>
      <dgm:spPr/>
      <dgm:t>
        <a:bodyPr/>
        <a:lstStyle/>
        <a:p>
          <a:endParaRPr lang="en-GB"/>
        </a:p>
      </dgm:t>
    </dgm:pt>
    <dgm:pt modelId="{18022C60-771B-48F5-8E03-31B0A0DCD72A}" type="pres">
      <dgm:prSet presAssocID="{DC252503-3176-4D19-93DB-8C6ED14DD72B}" presName="hSp" presStyleCnt="0"/>
      <dgm:spPr/>
      <dgm:t>
        <a:bodyPr/>
        <a:lstStyle/>
        <a:p>
          <a:endParaRPr lang="en-GB"/>
        </a:p>
      </dgm:t>
    </dgm:pt>
    <dgm:pt modelId="{AE084410-3341-4DE7-9740-DD69CFB4EA77}" type="pres">
      <dgm:prSet presAssocID="{DC252503-3176-4D19-93DB-8C6ED14DD72B}" presName="vProcSp" presStyleCnt="0"/>
      <dgm:spPr/>
      <dgm:t>
        <a:bodyPr/>
        <a:lstStyle/>
        <a:p>
          <a:endParaRPr lang="en-GB"/>
        </a:p>
      </dgm:t>
    </dgm:pt>
    <dgm:pt modelId="{33299FAF-ABFE-48C8-8473-07994D85EFDB}" type="pres">
      <dgm:prSet presAssocID="{DC252503-3176-4D19-93DB-8C6ED14DD72B}" presName="vSp1" presStyleCnt="0"/>
      <dgm:spPr/>
      <dgm:t>
        <a:bodyPr/>
        <a:lstStyle/>
        <a:p>
          <a:endParaRPr lang="en-GB"/>
        </a:p>
      </dgm:t>
    </dgm:pt>
    <dgm:pt modelId="{876B2A74-38D2-4D6E-9644-F1A27A7344F9}" type="pres">
      <dgm:prSet presAssocID="{DC252503-3176-4D19-93DB-8C6ED14DD72B}" presName="simulatedConn" presStyleLbl="solidFgAcc1" presStyleIdx="1" presStyleCnt="3" custFlipVert="1" custFlipHor="1" custScaleX="210346" custScaleY="280429" custLinFactY="-129431" custLinFactNeighborX="-85836" custLinFactNeighborY="-200000"/>
      <dgm:spPr>
        <a:solidFill>
          <a:schemeClr val="tx1"/>
        </a:solidFill>
      </dgm:spPr>
      <dgm:t>
        <a:bodyPr/>
        <a:lstStyle/>
        <a:p>
          <a:endParaRPr lang="en-GB"/>
        </a:p>
      </dgm:t>
    </dgm:pt>
    <dgm:pt modelId="{F6682586-B1BC-477B-908C-8C91D3213EC7}" type="pres">
      <dgm:prSet presAssocID="{DC252503-3176-4D19-93DB-8C6ED14DD72B}" presName="vSp2" presStyleCnt="0"/>
      <dgm:spPr/>
      <dgm:t>
        <a:bodyPr/>
        <a:lstStyle/>
        <a:p>
          <a:endParaRPr lang="en-GB"/>
        </a:p>
      </dgm:t>
    </dgm:pt>
    <dgm:pt modelId="{3B29BE8C-4051-4F98-8225-E16B18BC3615}" type="pres">
      <dgm:prSet presAssocID="{DC252503-3176-4D19-93DB-8C6ED14DD72B}" presName="sibTrans" presStyleCnt="0"/>
      <dgm:spPr/>
      <dgm:t>
        <a:bodyPr/>
        <a:lstStyle/>
        <a:p>
          <a:endParaRPr lang="en-GB"/>
        </a:p>
      </dgm:t>
    </dgm:pt>
    <dgm:pt modelId="{C3CE8765-2F7F-4814-A07E-6F3EC57533C3}" type="pres">
      <dgm:prSet presAssocID="{3B759F95-92A6-45AD-B7D6-0AB27B053989}" presName="compositeNode" presStyleCnt="0">
        <dgm:presLayoutVars>
          <dgm:bulletEnabled val="1"/>
        </dgm:presLayoutVars>
      </dgm:prSet>
      <dgm:spPr/>
      <dgm:t>
        <a:bodyPr/>
        <a:lstStyle/>
        <a:p>
          <a:endParaRPr lang="en-GB"/>
        </a:p>
      </dgm:t>
    </dgm:pt>
    <dgm:pt modelId="{3F7485BD-D13C-4D94-AE54-01DFD1D07138}" type="pres">
      <dgm:prSet presAssocID="{3B759F95-92A6-45AD-B7D6-0AB27B053989}" presName="bgRect" presStyleLbl="node1" presStyleIdx="2" presStyleCnt="4" custScaleX="80572" custScaleY="103459" custLinFactNeighborX="-4282" custLinFactNeighborY="-2519"/>
      <dgm:spPr/>
      <dgm:t>
        <a:bodyPr/>
        <a:lstStyle/>
        <a:p>
          <a:endParaRPr lang="en-GB"/>
        </a:p>
      </dgm:t>
    </dgm:pt>
    <dgm:pt modelId="{BEC30514-E6EC-4622-BE19-A27ED274A650}" type="pres">
      <dgm:prSet presAssocID="{3B759F95-92A6-45AD-B7D6-0AB27B053989}" presName="parentNode" presStyleLbl="node1" presStyleIdx="2" presStyleCnt="4">
        <dgm:presLayoutVars>
          <dgm:chMax val="0"/>
          <dgm:bulletEnabled val="1"/>
        </dgm:presLayoutVars>
      </dgm:prSet>
      <dgm:spPr/>
      <dgm:t>
        <a:bodyPr/>
        <a:lstStyle/>
        <a:p>
          <a:endParaRPr lang="en-GB"/>
        </a:p>
      </dgm:t>
    </dgm:pt>
    <dgm:pt modelId="{D7F70F49-D92D-4F14-AA4F-048AFE8DEDE9}" type="pres">
      <dgm:prSet presAssocID="{3B759F95-92A6-45AD-B7D6-0AB27B053989}" presName="childNode" presStyleLbl="node1" presStyleIdx="2" presStyleCnt="4">
        <dgm:presLayoutVars>
          <dgm:bulletEnabled val="1"/>
        </dgm:presLayoutVars>
      </dgm:prSet>
      <dgm:spPr/>
      <dgm:t>
        <a:bodyPr/>
        <a:lstStyle/>
        <a:p>
          <a:endParaRPr lang="en-GB"/>
        </a:p>
      </dgm:t>
    </dgm:pt>
    <dgm:pt modelId="{073DD461-3F16-4FD7-8BCB-66316044BCE7}" type="pres">
      <dgm:prSet presAssocID="{1FF31BC5-A3F1-4A90-A4F5-A9045F5F3384}" presName="hSp" presStyleCnt="0"/>
      <dgm:spPr/>
      <dgm:t>
        <a:bodyPr/>
        <a:lstStyle/>
        <a:p>
          <a:endParaRPr lang="en-GB"/>
        </a:p>
      </dgm:t>
    </dgm:pt>
    <dgm:pt modelId="{EB522D48-7D3E-4D95-901B-BD10F90F106D}" type="pres">
      <dgm:prSet presAssocID="{1FF31BC5-A3F1-4A90-A4F5-A9045F5F3384}" presName="vProcSp" presStyleCnt="0"/>
      <dgm:spPr/>
      <dgm:t>
        <a:bodyPr/>
        <a:lstStyle/>
        <a:p>
          <a:endParaRPr lang="en-GB"/>
        </a:p>
      </dgm:t>
    </dgm:pt>
    <dgm:pt modelId="{FE2FA00C-D716-414A-8EC9-5372F4D9D3AF}" type="pres">
      <dgm:prSet presAssocID="{1FF31BC5-A3F1-4A90-A4F5-A9045F5F3384}" presName="vSp1" presStyleCnt="0"/>
      <dgm:spPr/>
      <dgm:t>
        <a:bodyPr/>
        <a:lstStyle/>
        <a:p>
          <a:endParaRPr lang="en-GB"/>
        </a:p>
      </dgm:t>
    </dgm:pt>
    <dgm:pt modelId="{F5FEA3F7-9920-4B78-AF84-D5933CBFE787}" type="pres">
      <dgm:prSet presAssocID="{1FF31BC5-A3F1-4A90-A4F5-A9045F5F3384}" presName="simulatedConn" presStyleLbl="solidFgAcc1" presStyleIdx="2" presStyleCnt="3" custFlipVert="1" custFlipHor="1" custScaleX="174131" custScaleY="436744" custLinFactY="-139156" custLinFactNeighborX="-29061" custLinFactNeighborY="-200000"/>
      <dgm:spPr>
        <a:solidFill>
          <a:schemeClr val="tx1"/>
        </a:solidFill>
      </dgm:spPr>
      <dgm:t>
        <a:bodyPr/>
        <a:lstStyle/>
        <a:p>
          <a:endParaRPr lang="en-GB"/>
        </a:p>
      </dgm:t>
    </dgm:pt>
    <dgm:pt modelId="{27A2B04A-F379-4161-87DD-5D7E6E25B063}" type="pres">
      <dgm:prSet presAssocID="{1FF31BC5-A3F1-4A90-A4F5-A9045F5F3384}" presName="vSp2" presStyleCnt="0"/>
      <dgm:spPr/>
      <dgm:t>
        <a:bodyPr/>
        <a:lstStyle/>
        <a:p>
          <a:endParaRPr lang="en-GB"/>
        </a:p>
      </dgm:t>
    </dgm:pt>
    <dgm:pt modelId="{EF424C50-3610-46D4-AA09-CD3A03D5F039}" type="pres">
      <dgm:prSet presAssocID="{1FF31BC5-A3F1-4A90-A4F5-A9045F5F3384}" presName="sibTrans" presStyleCnt="0"/>
      <dgm:spPr/>
      <dgm:t>
        <a:bodyPr/>
        <a:lstStyle/>
        <a:p>
          <a:endParaRPr lang="en-GB"/>
        </a:p>
      </dgm:t>
    </dgm:pt>
    <dgm:pt modelId="{4A3034E0-58ED-4826-8EDA-B42719746ACC}" type="pres">
      <dgm:prSet presAssocID="{1A38BE09-5731-40DB-A9BD-A92D8253FFD5}" presName="compositeNode" presStyleCnt="0">
        <dgm:presLayoutVars>
          <dgm:bulletEnabled val="1"/>
        </dgm:presLayoutVars>
      </dgm:prSet>
      <dgm:spPr/>
      <dgm:t>
        <a:bodyPr/>
        <a:lstStyle/>
        <a:p>
          <a:endParaRPr lang="en-GB"/>
        </a:p>
      </dgm:t>
    </dgm:pt>
    <dgm:pt modelId="{C5294A7E-4687-45E1-A80A-DD554E507A66}" type="pres">
      <dgm:prSet presAssocID="{1A38BE09-5731-40DB-A9BD-A92D8253FFD5}" presName="bgRect" presStyleLbl="node1" presStyleIdx="3" presStyleCnt="4" custScaleX="71351" custScaleY="103692" custLinFactNeighborX="-479" custLinFactNeighborY="383"/>
      <dgm:spPr/>
      <dgm:t>
        <a:bodyPr/>
        <a:lstStyle/>
        <a:p>
          <a:endParaRPr lang="en-GB"/>
        </a:p>
      </dgm:t>
    </dgm:pt>
    <dgm:pt modelId="{C7C51DB1-C198-4B63-8BF1-A7213A4F0BD0}" type="pres">
      <dgm:prSet presAssocID="{1A38BE09-5731-40DB-A9BD-A92D8253FFD5}" presName="parentNode" presStyleLbl="node1" presStyleIdx="3" presStyleCnt="4">
        <dgm:presLayoutVars>
          <dgm:chMax val="0"/>
          <dgm:bulletEnabled val="1"/>
        </dgm:presLayoutVars>
      </dgm:prSet>
      <dgm:spPr/>
      <dgm:t>
        <a:bodyPr/>
        <a:lstStyle/>
        <a:p>
          <a:endParaRPr lang="en-GB"/>
        </a:p>
      </dgm:t>
    </dgm:pt>
    <dgm:pt modelId="{419E17C0-7A8C-4879-8318-797DA8C1C77A}" type="pres">
      <dgm:prSet presAssocID="{1A38BE09-5731-40DB-A9BD-A92D8253FFD5}" presName="childNode" presStyleLbl="node1" presStyleIdx="3" presStyleCnt="4">
        <dgm:presLayoutVars>
          <dgm:bulletEnabled val="1"/>
        </dgm:presLayoutVars>
      </dgm:prSet>
      <dgm:spPr/>
      <dgm:t>
        <a:bodyPr/>
        <a:lstStyle/>
        <a:p>
          <a:endParaRPr lang="en-GB"/>
        </a:p>
      </dgm:t>
    </dgm:pt>
  </dgm:ptLst>
  <dgm:cxnLst>
    <dgm:cxn modelId="{376D9F58-8A5F-4862-80FE-4079CC0EB62D}" type="presOf" srcId="{33B7D2BE-FAD5-4FD4-9A54-B88445FDEFD9}" destId="{D7F70F49-D92D-4F14-AA4F-048AFE8DEDE9}" srcOrd="0" destOrd="0" presId="urn:microsoft.com/office/officeart/2005/8/layout/hProcess7#1"/>
    <dgm:cxn modelId="{0CD3E407-31BB-4080-9A2E-2803B34FDFBC}" srcId="{8F425F6B-103B-4F1D-8EFA-876FD0E01E9B}" destId="{D757B11E-1923-44AC-9ABC-57B4891A07CF}" srcOrd="0" destOrd="0" parTransId="{0D74EF8F-75A7-43DD-8701-297EB5CE7CFE}" sibTransId="{A3610998-02CE-4D62-A213-21314BC28FF9}"/>
    <dgm:cxn modelId="{28B610B1-DF6C-4C7B-85EE-D411736FD466}" type="presOf" srcId="{E27C13C4-754B-4A87-B82A-2A85D1902AF9}" destId="{419E17C0-7A8C-4879-8318-797DA8C1C77A}" srcOrd="0" destOrd="0" presId="urn:microsoft.com/office/officeart/2005/8/layout/hProcess7#1"/>
    <dgm:cxn modelId="{B777D647-904B-4715-B63A-5009D49ADE91}" srcId="{1A38BE09-5731-40DB-A9BD-A92D8253FFD5}" destId="{E27C13C4-754B-4A87-B82A-2A85D1902AF9}" srcOrd="0" destOrd="0" parTransId="{5E2BF7A6-9375-48FF-B59C-FB072C0D8649}" sibTransId="{BF43F7F9-A535-4517-B840-91963E4483AC}"/>
    <dgm:cxn modelId="{0BFE62C4-0278-480D-B9B1-92E35DFD98B8}" type="presOf" srcId="{8F425F6B-103B-4F1D-8EFA-876FD0E01E9B}" destId="{F51FAF95-B9AE-4E8A-A7A1-D08B6CD13AA6}" srcOrd="0" destOrd="0" presId="urn:microsoft.com/office/officeart/2005/8/layout/hProcess7#1"/>
    <dgm:cxn modelId="{96A68175-CD55-4FC0-A43B-B75A912AB4AC}" type="presOf" srcId="{01012ADB-387E-4F68-80F6-501767FEFF97}" destId="{9E184FB4-F3ED-4E58-8F0B-1EADBC5FD796}" srcOrd="0" destOrd="0" presId="urn:microsoft.com/office/officeart/2005/8/layout/hProcess7#1"/>
    <dgm:cxn modelId="{AB8A6DC1-27D9-4462-8E11-5478D174A9A8}" type="presOf" srcId="{3B759F95-92A6-45AD-B7D6-0AB27B053989}" destId="{3F7485BD-D13C-4D94-AE54-01DFD1D07138}" srcOrd="0" destOrd="0" presId="urn:microsoft.com/office/officeart/2005/8/layout/hProcess7#1"/>
    <dgm:cxn modelId="{926DCC5A-CFE0-483E-B7B0-EAF318D50519}" type="presOf" srcId="{3B759F95-92A6-45AD-B7D6-0AB27B053989}" destId="{BEC30514-E6EC-4622-BE19-A27ED274A650}" srcOrd="1" destOrd="0" presId="urn:microsoft.com/office/officeart/2005/8/layout/hProcess7#1"/>
    <dgm:cxn modelId="{BFC781F6-13CE-4723-ADDA-526AC475527B}" srcId="{8F425F6B-103B-4F1D-8EFA-876FD0E01E9B}" destId="{1A38BE09-5731-40DB-A9BD-A92D8253FFD5}" srcOrd="3" destOrd="0" parTransId="{28598E8C-2F5B-4651-919F-70491CFDB118}" sibTransId="{11997ACA-0F7D-4CB0-8551-E62645A68AC0}"/>
    <dgm:cxn modelId="{1D804C99-AF57-44FB-8158-872FF230E05D}" type="presOf" srcId="{16DD0656-1923-44E7-AF1F-48503F36ADAA}" destId="{97DDCC47-6658-4956-BDF2-7AF8531510F4}" srcOrd="0" destOrd="0" presId="urn:microsoft.com/office/officeart/2005/8/layout/hProcess7#1"/>
    <dgm:cxn modelId="{D7A87376-0B2A-403E-B122-8583E59072E5}" type="presOf" srcId="{1A38BE09-5731-40DB-A9BD-A92D8253FFD5}" destId="{C5294A7E-4687-45E1-A80A-DD554E507A66}" srcOrd="0" destOrd="0" presId="urn:microsoft.com/office/officeart/2005/8/layout/hProcess7#1"/>
    <dgm:cxn modelId="{7CF557CF-3A6B-4B45-95F2-27E3CE8D8552}" type="presOf" srcId="{D757B11E-1923-44AC-9ABC-57B4891A07CF}" destId="{86F3BBBF-7FD0-442E-997E-7DE4DFD48812}" srcOrd="0" destOrd="0" presId="urn:microsoft.com/office/officeart/2005/8/layout/hProcess7#1"/>
    <dgm:cxn modelId="{F05ABE9B-A986-4564-A41A-C015BD2CD690}" srcId="{3B759F95-92A6-45AD-B7D6-0AB27B053989}" destId="{33B7D2BE-FAD5-4FD4-9A54-B88445FDEFD9}" srcOrd="0" destOrd="0" parTransId="{E5FD5763-1610-483C-82C1-CB6D55864408}" sibTransId="{0888A219-C314-4163-A3E8-84F4A5A90AA4}"/>
    <dgm:cxn modelId="{05383928-4DE0-4FF9-BC2F-E83BB0614A77}" srcId="{D757B11E-1923-44AC-9ABC-57B4891A07CF}" destId="{01012ADB-387E-4F68-80F6-501767FEFF97}" srcOrd="0" destOrd="0" parTransId="{D2C929A2-2CB3-4DE4-A6F5-F2F1E70B5E12}" sibTransId="{7D92FBDE-A9D6-462B-BB05-75741D6D46C6}"/>
    <dgm:cxn modelId="{E16FE792-C370-4261-B35C-3025B02A7DC0}" type="presOf" srcId="{1A38BE09-5731-40DB-A9BD-A92D8253FFD5}" destId="{C7C51DB1-C198-4B63-8BF1-A7213A4F0BD0}" srcOrd="1" destOrd="0" presId="urn:microsoft.com/office/officeart/2005/8/layout/hProcess7#1"/>
    <dgm:cxn modelId="{BA560CC7-3CBB-4269-9549-270C2255978A}" srcId="{8F425F6B-103B-4F1D-8EFA-876FD0E01E9B}" destId="{16DD0656-1923-44E7-AF1F-48503F36ADAA}" srcOrd="1" destOrd="0" parTransId="{1074EF64-78FC-4904-ADA2-9ABCF2CCB8E0}" sibTransId="{DC252503-3176-4D19-93DB-8C6ED14DD72B}"/>
    <dgm:cxn modelId="{43F17B1F-BC4D-46DA-87FF-422223135148}" type="presOf" srcId="{D757B11E-1923-44AC-9ABC-57B4891A07CF}" destId="{F7787CF7-1CA8-4218-8760-F6F99981C44F}" srcOrd="1" destOrd="0" presId="urn:microsoft.com/office/officeart/2005/8/layout/hProcess7#1"/>
    <dgm:cxn modelId="{B50799BB-D7A5-4AD2-9593-9F20367F4024}" type="presOf" srcId="{16DD0656-1923-44E7-AF1F-48503F36ADAA}" destId="{B19E9F64-E2ED-462D-93D2-A94DCB122424}" srcOrd="1" destOrd="0" presId="urn:microsoft.com/office/officeart/2005/8/layout/hProcess7#1"/>
    <dgm:cxn modelId="{79664BF6-2636-4E6E-842F-2C1EF976AF4C}" srcId="{8F425F6B-103B-4F1D-8EFA-876FD0E01E9B}" destId="{3B759F95-92A6-45AD-B7D6-0AB27B053989}" srcOrd="2" destOrd="0" parTransId="{4840F124-EC32-4A94-9F79-BB1DD5F914BC}" sibTransId="{1FF31BC5-A3F1-4A90-A4F5-A9045F5F3384}"/>
    <dgm:cxn modelId="{89274DF1-0C53-45B0-8F4A-C0602E973491}" type="presParOf" srcId="{F51FAF95-B9AE-4E8A-A7A1-D08B6CD13AA6}" destId="{0E14CD83-D04B-403B-915B-5D93A61663D8}" srcOrd="0" destOrd="0" presId="urn:microsoft.com/office/officeart/2005/8/layout/hProcess7#1"/>
    <dgm:cxn modelId="{BE5F4D3F-139B-4A0F-9E19-0F1D1944C357}" type="presParOf" srcId="{0E14CD83-D04B-403B-915B-5D93A61663D8}" destId="{86F3BBBF-7FD0-442E-997E-7DE4DFD48812}" srcOrd="0" destOrd="0" presId="urn:microsoft.com/office/officeart/2005/8/layout/hProcess7#1"/>
    <dgm:cxn modelId="{8B0B2F82-66FF-4FC0-A838-B6D8D0E6CB2C}" type="presParOf" srcId="{0E14CD83-D04B-403B-915B-5D93A61663D8}" destId="{F7787CF7-1CA8-4218-8760-F6F99981C44F}" srcOrd="1" destOrd="0" presId="urn:microsoft.com/office/officeart/2005/8/layout/hProcess7#1"/>
    <dgm:cxn modelId="{F2A54584-08BA-4543-89E9-C3AAF6153D92}" type="presParOf" srcId="{0E14CD83-D04B-403B-915B-5D93A61663D8}" destId="{9E184FB4-F3ED-4E58-8F0B-1EADBC5FD796}" srcOrd="2" destOrd="0" presId="urn:microsoft.com/office/officeart/2005/8/layout/hProcess7#1"/>
    <dgm:cxn modelId="{3E81F203-4A36-450C-853E-83D4FD11004D}" type="presParOf" srcId="{F51FAF95-B9AE-4E8A-A7A1-D08B6CD13AA6}" destId="{E90460D2-54C9-484F-8DB4-DD7F2D22B254}" srcOrd="1" destOrd="0" presId="urn:microsoft.com/office/officeart/2005/8/layout/hProcess7#1"/>
    <dgm:cxn modelId="{846450C6-BD08-48DA-B08C-4C99539149FB}" type="presParOf" srcId="{F51FAF95-B9AE-4E8A-A7A1-D08B6CD13AA6}" destId="{E0082D74-8A6A-4533-BFCE-0781A912336F}" srcOrd="2" destOrd="0" presId="urn:microsoft.com/office/officeart/2005/8/layout/hProcess7#1"/>
    <dgm:cxn modelId="{A0741395-3742-41C2-AD20-FD041136FF5D}" type="presParOf" srcId="{E0082D74-8A6A-4533-BFCE-0781A912336F}" destId="{3EE80689-A2BC-475A-8F37-D193BAD9EB06}" srcOrd="0" destOrd="0" presId="urn:microsoft.com/office/officeart/2005/8/layout/hProcess7#1"/>
    <dgm:cxn modelId="{BFA5016A-CE5A-4CB8-B7A9-B6B29CC2A413}" type="presParOf" srcId="{E0082D74-8A6A-4533-BFCE-0781A912336F}" destId="{CB327440-BE26-49B3-97E2-98C56517EC25}" srcOrd="1" destOrd="0" presId="urn:microsoft.com/office/officeart/2005/8/layout/hProcess7#1"/>
    <dgm:cxn modelId="{09C80A85-3FEA-45A7-8566-219A693F8EE6}" type="presParOf" srcId="{E0082D74-8A6A-4533-BFCE-0781A912336F}" destId="{F56BC4E4-4F2E-4CD3-8F02-08BCA23FABA9}" srcOrd="2" destOrd="0" presId="urn:microsoft.com/office/officeart/2005/8/layout/hProcess7#1"/>
    <dgm:cxn modelId="{FEBEA18A-F82E-4F9D-944C-05042EB2B6D2}" type="presParOf" srcId="{F51FAF95-B9AE-4E8A-A7A1-D08B6CD13AA6}" destId="{B6FE9DDB-25E1-42F7-B16A-3044DB1BB886}" srcOrd="3" destOrd="0" presId="urn:microsoft.com/office/officeart/2005/8/layout/hProcess7#1"/>
    <dgm:cxn modelId="{C37E4D9C-80B8-43C4-B443-D1207437C286}" type="presParOf" srcId="{F51FAF95-B9AE-4E8A-A7A1-D08B6CD13AA6}" destId="{E4827B7A-BB56-4E25-8396-8FF868B7356A}" srcOrd="4" destOrd="0" presId="urn:microsoft.com/office/officeart/2005/8/layout/hProcess7#1"/>
    <dgm:cxn modelId="{1D6C0027-28AA-4FAB-88BB-84B7CE967CD8}" type="presParOf" srcId="{E4827B7A-BB56-4E25-8396-8FF868B7356A}" destId="{97DDCC47-6658-4956-BDF2-7AF8531510F4}" srcOrd="0" destOrd="0" presId="urn:microsoft.com/office/officeart/2005/8/layout/hProcess7#1"/>
    <dgm:cxn modelId="{FB53D565-13D3-4C40-9965-8F35861C4BD6}" type="presParOf" srcId="{E4827B7A-BB56-4E25-8396-8FF868B7356A}" destId="{B19E9F64-E2ED-462D-93D2-A94DCB122424}" srcOrd="1" destOrd="0" presId="urn:microsoft.com/office/officeart/2005/8/layout/hProcess7#1"/>
    <dgm:cxn modelId="{4A169942-9C75-4953-9493-4B75719A30AD}" type="presParOf" srcId="{F51FAF95-B9AE-4E8A-A7A1-D08B6CD13AA6}" destId="{18022C60-771B-48F5-8E03-31B0A0DCD72A}" srcOrd="5" destOrd="0" presId="urn:microsoft.com/office/officeart/2005/8/layout/hProcess7#1"/>
    <dgm:cxn modelId="{20BD235B-C769-4D6E-B026-BD2CE7FE495D}" type="presParOf" srcId="{F51FAF95-B9AE-4E8A-A7A1-D08B6CD13AA6}" destId="{AE084410-3341-4DE7-9740-DD69CFB4EA77}" srcOrd="6" destOrd="0" presId="urn:microsoft.com/office/officeart/2005/8/layout/hProcess7#1"/>
    <dgm:cxn modelId="{CBC88C24-F08C-4A01-9FFD-CAE58BEBA7E1}" type="presParOf" srcId="{AE084410-3341-4DE7-9740-DD69CFB4EA77}" destId="{33299FAF-ABFE-48C8-8473-07994D85EFDB}" srcOrd="0" destOrd="0" presId="urn:microsoft.com/office/officeart/2005/8/layout/hProcess7#1"/>
    <dgm:cxn modelId="{0E50CE6B-6290-4E03-9618-1B2E6CE6876B}" type="presParOf" srcId="{AE084410-3341-4DE7-9740-DD69CFB4EA77}" destId="{876B2A74-38D2-4D6E-9644-F1A27A7344F9}" srcOrd="1" destOrd="0" presId="urn:microsoft.com/office/officeart/2005/8/layout/hProcess7#1"/>
    <dgm:cxn modelId="{9E4824E7-FF87-4E62-B4AE-55EBDCBFD508}" type="presParOf" srcId="{AE084410-3341-4DE7-9740-DD69CFB4EA77}" destId="{F6682586-B1BC-477B-908C-8C91D3213EC7}" srcOrd="2" destOrd="0" presId="urn:microsoft.com/office/officeart/2005/8/layout/hProcess7#1"/>
    <dgm:cxn modelId="{1C780557-04EB-4883-9677-7788C7B6172A}" type="presParOf" srcId="{F51FAF95-B9AE-4E8A-A7A1-D08B6CD13AA6}" destId="{3B29BE8C-4051-4F98-8225-E16B18BC3615}" srcOrd="7" destOrd="0" presId="urn:microsoft.com/office/officeart/2005/8/layout/hProcess7#1"/>
    <dgm:cxn modelId="{19A725BE-909A-4DC6-B612-9025B4CF42DC}" type="presParOf" srcId="{F51FAF95-B9AE-4E8A-A7A1-D08B6CD13AA6}" destId="{C3CE8765-2F7F-4814-A07E-6F3EC57533C3}" srcOrd="8" destOrd="0" presId="urn:microsoft.com/office/officeart/2005/8/layout/hProcess7#1"/>
    <dgm:cxn modelId="{EF3F6305-2D18-4EA5-B0F3-5AC5003C98E9}" type="presParOf" srcId="{C3CE8765-2F7F-4814-A07E-6F3EC57533C3}" destId="{3F7485BD-D13C-4D94-AE54-01DFD1D07138}" srcOrd="0" destOrd="0" presId="urn:microsoft.com/office/officeart/2005/8/layout/hProcess7#1"/>
    <dgm:cxn modelId="{A3437DBE-9BBC-404B-8B82-F2AEBA1257F8}" type="presParOf" srcId="{C3CE8765-2F7F-4814-A07E-6F3EC57533C3}" destId="{BEC30514-E6EC-4622-BE19-A27ED274A650}" srcOrd="1" destOrd="0" presId="urn:microsoft.com/office/officeart/2005/8/layout/hProcess7#1"/>
    <dgm:cxn modelId="{091884D9-B34F-4922-9A90-E4172930D40A}" type="presParOf" srcId="{C3CE8765-2F7F-4814-A07E-6F3EC57533C3}" destId="{D7F70F49-D92D-4F14-AA4F-048AFE8DEDE9}" srcOrd="2" destOrd="0" presId="urn:microsoft.com/office/officeart/2005/8/layout/hProcess7#1"/>
    <dgm:cxn modelId="{0F24F6B8-D5F2-45DB-A107-BE7361BDBDDF}" type="presParOf" srcId="{F51FAF95-B9AE-4E8A-A7A1-D08B6CD13AA6}" destId="{073DD461-3F16-4FD7-8BCB-66316044BCE7}" srcOrd="9" destOrd="0" presId="urn:microsoft.com/office/officeart/2005/8/layout/hProcess7#1"/>
    <dgm:cxn modelId="{C176373D-784F-4CE5-9D7A-7EB381BFDE90}" type="presParOf" srcId="{F51FAF95-B9AE-4E8A-A7A1-D08B6CD13AA6}" destId="{EB522D48-7D3E-4D95-901B-BD10F90F106D}" srcOrd="10" destOrd="0" presId="urn:microsoft.com/office/officeart/2005/8/layout/hProcess7#1"/>
    <dgm:cxn modelId="{5B01CE6C-BA98-4F32-B26C-B95EB3E1D4E0}" type="presParOf" srcId="{EB522D48-7D3E-4D95-901B-BD10F90F106D}" destId="{FE2FA00C-D716-414A-8EC9-5372F4D9D3AF}" srcOrd="0" destOrd="0" presId="urn:microsoft.com/office/officeart/2005/8/layout/hProcess7#1"/>
    <dgm:cxn modelId="{D434C09A-B603-442E-9B2D-F9F7FDE15965}" type="presParOf" srcId="{EB522D48-7D3E-4D95-901B-BD10F90F106D}" destId="{F5FEA3F7-9920-4B78-AF84-D5933CBFE787}" srcOrd="1" destOrd="0" presId="urn:microsoft.com/office/officeart/2005/8/layout/hProcess7#1"/>
    <dgm:cxn modelId="{B3527657-E93F-4672-8DAD-CD9DC23BBA66}" type="presParOf" srcId="{EB522D48-7D3E-4D95-901B-BD10F90F106D}" destId="{27A2B04A-F379-4161-87DD-5D7E6E25B063}" srcOrd="2" destOrd="0" presId="urn:microsoft.com/office/officeart/2005/8/layout/hProcess7#1"/>
    <dgm:cxn modelId="{2E668413-2DE3-47B0-B71F-C09784277108}" type="presParOf" srcId="{F51FAF95-B9AE-4E8A-A7A1-D08B6CD13AA6}" destId="{EF424C50-3610-46D4-AA09-CD3A03D5F039}" srcOrd="11" destOrd="0" presId="urn:microsoft.com/office/officeart/2005/8/layout/hProcess7#1"/>
    <dgm:cxn modelId="{6B13C11D-633E-4ACC-8065-60CE0AC5962D}" type="presParOf" srcId="{F51FAF95-B9AE-4E8A-A7A1-D08B6CD13AA6}" destId="{4A3034E0-58ED-4826-8EDA-B42719746ACC}" srcOrd="12" destOrd="0" presId="urn:microsoft.com/office/officeart/2005/8/layout/hProcess7#1"/>
    <dgm:cxn modelId="{E7D87D6F-F335-48BC-A062-33407B3FF20F}" type="presParOf" srcId="{4A3034E0-58ED-4826-8EDA-B42719746ACC}" destId="{C5294A7E-4687-45E1-A80A-DD554E507A66}" srcOrd="0" destOrd="0" presId="urn:microsoft.com/office/officeart/2005/8/layout/hProcess7#1"/>
    <dgm:cxn modelId="{832B9985-B81A-4CAF-B5D5-0FA62716D7E7}" type="presParOf" srcId="{4A3034E0-58ED-4826-8EDA-B42719746ACC}" destId="{C7C51DB1-C198-4B63-8BF1-A7213A4F0BD0}" srcOrd="1" destOrd="0" presId="urn:microsoft.com/office/officeart/2005/8/layout/hProcess7#1"/>
    <dgm:cxn modelId="{10A99A8B-1D83-47A6-9D3E-A69170244DF7}" type="presParOf" srcId="{4A3034E0-58ED-4826-8EDA-B42719746ACC}" destId="{419E17C0-7A8C-4879-8318-797DA8C1C77A}" srcOrd="2" destOrd="0" presId="urn:microsoft.com/office/officeart/2005/8/layout/hProcess7#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5CA6ECFE-BB9D-4EBE-A88C-3930493E818E}"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GB"/>
        </a:p>
      </dgm:t>
    </dgm:pt>
    <dgm:pt modelId="{5533A70E-3B76-4BD3-8D40-28768AA0C532}">
      <dgm:prSet phldrT="[Text]" custT="1"/>
      <dgm:spPr/>
      <dgm:t>
        <a:bodyPr/>
        <a:lstStyle/>
        <a:p>
          <a:r>
            <a:rPr lang="ar-SA" sz="3600" dirty="0" smtClean="0"/>
            <a:t>أنواع المستندات</a:t>
          </a:r>
          <a:endParaRPr lang="en-GB" sz="3600" dirty="0"/>
        </a:p>
      </dgm:t>
    </dgm:pt>
    <dgm:pt modelId="{713C4EF9-A5A7-4270-A6FD-AC5328D7DA31}" type="parTrans" cxnId="{D66AA289-51BF-411E-9D45-ABC13361B5F3}">
      <dgm:prSet/>
      <dgm:spPr/>
      <dgm:t>
        <a:bodyPr/>
        <a:lstStyle/>
        <a:p>
          <a:endParaRPr lang="en-GB"/>
        </a:p>
      </dgm:t>
    </dgm:pt>
    <dgm:pt modelId="{03426298-720A-46D6-8065-F3D11FFE18D0}" type="sibTrans" cxnId="{D66AA289-51BF-411E-9D45-ABC13361B5F3}">
      <dgm:prSet/>
      <dgm:spPr/>
      <dgm:t>
        <a:bodyPr/>
        <a:lstStyle/>
        <a:p>
          <a:endParaRPr lang="en-GB"/>
        </a:p>
      </dgm:t>
    </dgm:pt>
    <dgm:pt modelId="{8FE904AF-6F59-4DA0-95A7-C0D9FFB3E870}">
      <dgm:prSet phldrT="[Text]" custT="1"/>
      <dgm:spPr/>
      <dgm:t>
        <a:bodyPr/>
        <a:lstStyle/>
        <a:p>
          <a:r>
            <a:rPr lang="ar-SA" sz="2800" u="sng" dirty="0" smtClean="0">
              <a:solidFill>
                <a:srgbClr val="FF0000"/>
              </a:solidFill>
            </a:rPr>
            <a:t>مستندات خارجية</a:t>
          </a:r>
        </a:p>
        <a:p>
          <a:r>
            <a:rPr lang="ar-SA" sz="2400" u="none" dirty="0" smtClean="0"/>
            <a:t>ترد إلى المنشأة ويحررها الغير مثل فاتورة الشراء</a:t>
          </a:r>
          <a:endParaRPr lang="en-GB" sz="2400" u="none" dirty="0"/>
        </a:p>
      </dgm:t>
    </dgm:pt>
    <dgm:pt modelId="{8F13D65D-F67B-47BC-8987-76962036CAC2}" type="parTrans" cxnId="{E0B5D77E-9D26-4E18-AD66-56B976DF9711}">
      <dgm:prSet/>
      <dgm:spPr/>
      <dgm:t>
        <a:bodyPr/>
        <a:lstStyle/>
        <a:p>
          <a:endParaRPr lang="en-GB"/>
        </a:p>
      </dgm:t>
    </dgm:pt>
    <dgm:pt modelId="{6C398DBA-DCE6-4399-AF48-CF383B7980BE}" type="sibTrans" cxnId="{E0B5D77E-9D26-4E18-AD66-56B976DF9711}">
      <dgm:prSet/>
      <dgm:spPr/>
      <dgm:t>
        <a:bodyPr/>
        <a:lstStyle/>
        <a:p>
          <a:endParaRPr lang="en-GB"/>
        </a:p>
      </dgm:t>
    </dgm:pt>
    <dgm:pt modelId="{0B883BEC-6B44-4C9A-AC08-0107D64B8D20}">
      <dgm:prSet phldrT="[Text]" custT="1"/>
      <dgm:spPr/>
      <dgm:t>
        <a:bodyPr/>
        <a:lstStyle/>
        <a:p>
          <a:r>
            <a:rPr lang="ar-SA" sz="2800" u="sng" dirty="0" smtClean="0">
              <a:solidFill>
                <a:srgbClr val="FF0000"/>
              </a:solidFill>
            </a:rPr>
            <a:t>مستندات داخلية</a:t>
          </a:r>
        </a:p>
        <a:p>
          <a:r>
            <a:rPr lang="ar-SA" sz="2400" u="none" dirty="0" smtClean="0"/>
            <a:t>تحرر بواسطة المنشأة مثل فاتورة البيع</a:t>
          </a:r>
          <a:endParaRPr lang="en-GB" sz="2400" u="none" dirty="0"/>
        </a:p>
      </dgm:t>
    </dgm:pt>
    <dgm:pt modelId="{E8F83433-FF5A-48B0-B206-D33A8DA0251E}" type="parTrans" cxnId="{4EA46AF5-6234-4D18-89CF-AE5A83042BFE}">
      <dgm:prSet/>
      <dgm:spPr/>
      <dgm:t>
        <a:bodyPr/>
        <a:lstStyle/>
        <a:p>
          <a:endParaRPr lang="en-GB"/>
        </a:p>
      </dgm:t>
    </dgm:pt>
    <dgm:pt modelId="{30DAE46E-32D7-41BC-95AF-E7A93D194B39}" type="sibTrans" cxnId="{4EA46AF5-6234-4D18-89CF-AE5A83042BFE}">
      <dgm:prSet/>
      <dgm:spPr/>
      <dgm:t>
        <a:bodyPr/>
        <a:lstStyle/>
        <a:p>
          <a:endParaRPr lang="en-GB"/>
        </a:p>
      </dgm:t>
    </dgm:pt>
    <dgm:pt modelId="{FF28B293-9693-419E-A1DE-47BB63B3984B}" type="pres">
      <dgm:prSet presAssocID="{5CA6ECFE-BB9D-4EBE-A88C-3930493E818E}" presName="hierChild1" presStyleCnt="0">
        <dgm:presLayoutVars>
          <dgm:chPref val="1"/>
          <dgm:dir/>
          <dgm:animOne val="branch"/>
          <dgm:animLvl val="lvl"/>
          <dgm:resizeHandles/>
        </dgm:presLayoutVars>
      </dgm:prSet>
      <dgm:spPr/>
      <dgm:t>
        <a:bodyPr/>
        <a:lstStyle/>
        <a:p>
          <a:pPr rtl="1"/>
          <a:endParaRPr lang="ar-SA"/>
        </a:p>
      </dgm:t>
    </dgm:pt>
    <dgm:pt modelId="{72B359E1-AE88-4A26-94EB-9BEE373A10E2}" type="pres">
      <dgm:prSet presAssocID="{5533A70E-3B76-4BD3-8D40-28768AA0C532}" presName="hierRoot1" presStyleCnt="0"/>
      <dgm:spPr/>
    </dgm:pt>
    <dgm:pt modelId="{E4FA810D-4940-41B3-9E1C-1AA82ACD4614}" type="pres">
      <dgm:prSet presAssocID="{5533A70E-3B76-4BD3-8D40-28768AA0C532}" presName="composite" presStyleCnt="0"/>
      <dgm:spPr/>
    </dgm:pt>
    <dgm:pt modelId="{1381C0F9-1D9A-45C6-97CC-940888B51246}" type="pres">
      <dgm:prSet presAssocID="{5533A70E-3B76-4BD3-8D40-28768AA0C532}" presName="background" presStyleLbl="node0" presStyleIdx="0" presStyleCnt="1"/>
      <dgm:spPr/>
    </dgm:pt>
    <dgm:pt modelId="{D551E479-B732-4D5E-A379-12E540ADE831}" type="pres">
      <dgm:prSet presAssocID="{5533A70E-3B76-4BD3-8D40-28768AA0C532}" presName="text" presStyleLbl="fgAcc0" presStyleIdx="0" presStyleCnt="1">
        <dgm:presLayoutVars>
          <dgm:chPref val="3"/>
        </dgm:presLayoutVars>
      </dgm:prSet>
      <dgm:spPr/>
      <dgm:t>
        <a:bodyPr/>
        <a:lstStyle/>
        <a:p>
          <a:pPr rtl="1"/>
          <a:endParaRPr lang="ar-SA"/>
        </a:p>
      </dgm:t>
    </dgm:pt>
    <dgm:pt modelId="{73C4E91C-CB49-44C9-B200-EF3C8DF663CA}" type="pres">
      <dgm:prSet presAssocID="{5533A70E-3B76-4BD3-8D40-28768AA0C532}" presName="hierChild2" presStyleCnt="0"/>
      <dgm:spPr/>
    </dgm:pt>
    <dgm:pt modelId="{B6632E2D-A8AA-4745-B0B1-54514233F36F}" type="pres">
      <dgm:prSet presAssocID="{8F13D65D-F67B-47BC-8987-76962036CAC2}" presName="Name10" presStyleLbl="parChTrans1D2" presStyleIdx="0" presStyleCnt="2"/>
      <dgm:spPr/>
      <dgm:t>
        <a:bodyPr/>
        <a:lstStyle/>
        <a:p>
          <a:pPr rtl="1"/>
          <a:endParaRPr lang="ar-SA"/>
        </a:p>
      </dgm:t>
    </dgm:pt>
    <dgm:pt modelId="{4A51D46E-55E5-4668-8489-C84453F6CB5E}" type="pres">
      <dgm:prSet presAssocID="{8FE904AF-6F59-4DA0-95A7-C0D9FFB3E870}" presName="hierRoot2" presStyleCnt="0"/>
      <dgm:spPr/>
    </dgm:pt>
    <dgm:pt modelId="{BC5ACE7E-69AC-4912-B6B4-BE1F28F70DDA}" type="pres">
      <dgm:prSet presAssocID="{8FE904AF-6F59-4DA0-95A7-C0D9FFB3E870}" presName="composite2" presStyleCnt="0"/>
      <dgm:spPr/>
    </dgm:pt>
    <dgm:pt modelId="{ACB42424-FE3F-40F8-AFEF-F578D2986D76}" type="pres">
      <dgm:prSet presAssocID="{8FE904AF-6F59-4DA0-95A7-C0D9FFB3E870}" presName="background2" presStyleLbl="node2" presStyleIdx="0" presStyleCnt="2"/>
      <dgm:spPr/>
    </dgm:pt>
    <dgm:pt modelId="{8F4B5C09-D4A5-42F2-99E9-DA94D1C197DA}" type="pres">
      <dgm:prSet presAssocID="{8FE904AF-6F59-4DA0-95A7-C0D9FFB3E870}" presName="text2" presStyleLbl="fgAcc2" presStyleIdx="0" presStyleCnt="2">
        <dgm:presLayoutVars>
          <dgm:chPref val="3"/>
        </dgm:presLayoutVars>
      </dgm:prSet>
      <dgm:spPr/>
      <dgm:t>
        <a:bodyPr/>
        <a:lstStyle/>
        <a:p>
          <a:pPr rtl="1"/>
          <a:endParaRPr lang="ar-SA"/>
        </a:p>
      </dgm:t>
    </dgm:pt>
    <dgm:pt modelId="{53E97827-9B57-46F7-B310-463F52291B92}" type="pres">
      <dgm:prSet presAssocID="{8FE904AF-6F59-4DA0-95A7-C0D9FFB3E870}" presName="hierChild3" presStyleCnt="0"/>
      <dgm:spPr/>
    </dgm:pt>
    <dgm:pt modelId="{2FD1C593-E33D-4B5F-9CF4-2CF4E2F70EB3}" type="pres">
      <dgm:prSet presAssocID="{E8F83433-FF5A-48B0-B206-D33A8DA0251E}" presName="Name10" presStyleLbl="parChTrans1D2" presStyleIdx="1" presStyleCnt="2"/>
      <dgm:spPr/>
      <dgm:t>
        <a:bodyPr/>
        <a:lstStyle/>
        <a:p>
          <a:pPr rtl="1"/>
          <a:endParaRPr lang="ar-SA"/>
        </a:p>
      </dgm:t>
    </dgm:pt>
    <dgm:pt modelId="{AE2AC87A-0B2F-406B-9DF0-0A338FBD459E}" type="pres">
      <dgm:prSet presAssocID="{0B883BEC-6B44-4C9A-AC08-0107D64B8D20}" presName="hierRoot2" presStyleCnt="0"/>
      <dgm:spPr/>
    </dgm:pt>
    <dgm:pt modelId="{4D37656C-AC07-4990-8583-C9B1971544C7}" type="pres">
      <dgm:prSet presAssocID="{0B883BEC-6B44-4C9A-AC08-0107D64B8D20}" presName="composite2" presStyleCnt="0"/>
      <dgm:spPr/>
    </dgm:pt>
    <dgm:pt modelId="{CE20A370-3858-4E05-BE59-15D0C15AB687}" type="pres">
      <dgm:prSet presAssocID="{0B883BEC-6B44-4C9A-AC08-0107D64B8D20}" presName="background2" presStyleLbl="node2" presStyleIdx="1" presStyleCnt="2"/>
      <dgm:spPr/>
    </dgm:pt>
    <dgm:pt modelId="{0AEB8848-0583-46DD-B82D-46EAEFE4C6B2}" type="pres">
      <dgm:prSet presAssocID="{0B883BEC-6B44-4C9A-AC08-0107D64B8D20}" presName="text2" presStyleLbl="fgAcc2" presStyleIdx="1" presStyleCnt="2">
        <dgm:presLayoutVars>
          <dgm:chPref val="3"/>
        </dgm:presLayoutVars>
      </dgm:prSet>
      <dgm:spPr/>
      <dgm:t>
        <a:bodyPr/>
        <a:lstStyle/>
        <a:p>
          <a:endParaRPr lang="en-GB"/>
        </a:p>
      </dgm:t>
    </dgm:pt>
    <dgm:pt modelId="{46109382-8352-4FCB-99CF-37061A3783A9}" type="pres">
      <dgm:prSet presAssocID="{0B883BEC-6B44-4C9A-AC08-0107D64B8D20}" presName="hierChild3" presStyleCnt="0"/>
      <dgm:spPr/>
    </dgm:pt>
  </dgm:ptLst>
  <dgm:cxnLst>
    <dgm:cxn modelId="{4EA46AF5-6234-4D18-89CF-AE5A83042BFE}" srcId="{5533A70E-3B76-4BD3-8D40-28768AA0C532}" destId="{0B883BEC-6B44-4C9A-AC08-0107D64B8D20}" srcOrd="1" destOrd="0" parTransId="{E8F83433-FF5A-48B0-B206-D33A8DA0251E}" sibTransId="{30DAE46E-32D7-41BC-95AF-E7A93D194B39}"/>
    <dgm:cxn modelId="{E0B5D77E-9D26-4E18-AD66-56B976DF9711}" srcId="{5533A70E-3B76-4BD3-8D40-28768AA0C532}" destId="{8FE904AF-6F59-4DA0-95A7-C0D9FFB3E870}" srcOrd="0" destOrd="0" parTransId="{8F13D65D-F67B-47BC-8987-76962036CAC2}" sibTransId="{6C398DBA-DCE6-4399-AF48-CF383B7980BE}"/>
    <dgm:cxn modelId="{829DB979-FC36-4C2B-8B05-4066BB340DF4}" type="presOf" srcId="{5533A70E-3B76-4BD3-8D40-28768AA0C532}" destId="{D551E479-B732-4D5E-A379-12E540ADE831}" srcOrd="0" destOrd="0" presId="urn:microsoft.com/office/officeart/2005/8/layout/hierarchy1"/>
    <dgm:cxn modelId="{231B9F4D-6F51-43B4-A370-D932EC63A424}" type="presOf" srcId="{0B883BEC-6B44-4C9A-AC08-0107D64B8D20}" destId="{0AEB8848-0583-46DD-B82D-46EAEFE4C6B2}" srcOrd="0" destOrd="0" presId="urn:microsoft.com/office/officeart/2005/8/layout/hierarchy1"/>
    <dgm:cxn modelId="{D66AA289-51BF-411E-9D45-ABC13361B5F3}" srcId="{5CA6ECFE-BB9D-4EBE-A88C-3930493E818E}" destId="{5533A70E-3B76-4BD3-8D40-28768AA0C532}" srcOrd="0" destOrd="0" parTransId="{713C4EF9-A5A7-4270-A6FD-AC5328D7DA31}" sibTransId="{03426298-720A-46D6-8065-F3D11FFE18D0}"/>
    <dgm:cxn modelId="{E37E63A4-F014-4E79-854B-1DE136D3E274}" type="presOf" srcId="{8F13D65D-F67B-47BC-8987-76962036CAC2}" destId="{B6632E2D-A8AA-4745-B0B1-54514233F36F}" srcOrd="0" destOrd="0" presId="urn:microsoft.com/office/officeart/2005/8/layout/hierarchy1"/>
    <dgm:cxn modelId="{1BC1E345-2458-4AF3-900B-C4AADF13D8F2}" type="presOf" srcId="{5CA6ECFE-BB9D-4EBE-A88C-3930493E818E}" destId="{FF28B293-9693-419E-A1DE-47BB63B3984B}" srcOrd="0" destOrd="0" presId="urn:microsoft.com/office/officeart/2005/8/layout/hierarchy1"/>
    <dgm:cxn modelId="{82C4E56C-B586-4821-A932-0E6DC6F7B237}" type="presOf" srcId="{8FE904AF-6F59-4DA0-95A7-C0D9FFB3E870}" destId="{8F4B5C09-D4A5-42F2-99E9-DA94D1C197DA}" srcOrd="0" destOrd="0" presId="urn:microsoft.com/office/officeart/2005/8/layout/hierarchy1"/>
    <dgm:cxn modelId="{2E736C70-498C-465E-8E76-B19732261BA8}" type="presOf" srcId="{E8F83433-FF5A-48B0-B206-D33A8DA0251E}" destId="{2FD1C593-E33D-4B5F-9CF4-2CF4E2F70EB3}" srcOrd="0" destOrd="0" presId="urn:microsoft.com/office/officeart/2005/8/layout/hierarchy1"/>
    <dgm:cxn modelId="{1C5842BD-F190-4408-964A-5B5A94741C37}" type="presParOf" srcId="{FF28B293-9693-419E-A1DE-47BB63B3984B}" destId="{72B359E1-AE88-4A26-94EB-9BEE373A10E2}" srcOrd="0" destOrd="0" presId="urn:microsoft.com/office/officeart/2005/8/layout/hierarchy1"/>
    <dgm:cxn modelId="{3F65E066-554B-4564-A1CB-955E90DE21CD}" type="presParOf" srcId="{72B359E1-AE88-4A26-94EB-9BEE373A10E2}" destId="{E4FA810D-4940-41B3-9E1C-1AA82ACD4614}" srcOrd="0" destOrd="0" presId="urn:microsoft.com/office/officeart/2005/8/layout/hierarchy1"/>
    <dgm:cxn modelId="{2B36F774-D71B-4899-8EAB-431593F557A6}" type="presParOf" srcId="{E4FA810D-4940-41B3-9E1C-1AA82ACD4614}" destId="{1381C0F9-1D9A-45C6-97CC-940888B51246}" srcOrd="0" destOrd="0" presId="urn:microsoft.com/office/officeart/2005/8/layout/hierarchy1"/>
    <dgm:cxn modelId="{C0624AB1-D946-44BB-8D65-0F93D73FE3A2}" type="presParOf" srcId="{E4FA810D-4940-41B3-9E1C-1AA82ACD4614}" destId="{D551E479-B732-4D5E-A379-12E540ADE831}" srcOrd="1" destOrd="0" presId="urn:microsoft.com/office/officeart/2005/8/layout/hierarchy1"/>
    <dgm:cxn modelId="{4D2E9B93-2122-495B-A7DF-65A6268CC308}" type="presParOf" srcId="{72B359E1-AE88-4A26-94EB-9BEE373A10E2}" destId="{73C4E91C-CB49-44C9-B200-EF3C8DF663CA}" srcOrd="1" destOrd="0" presId="urn:microsoft.com/office/officeart/2005/8/layout/hierarchy1"/>
    <dgm:cxn modelId="{1F453DAA-F385-4D4B-819A-50BB679778DA}" type="presParOf" srcId="{73C4E91C-CB49-44C9-B200-EF3C8DF663CA}" destId="{B6632E2D-A8AA-4745-B0B1-54514233F36F}" srcOrd="0" destOrd="0" presId="urn:microsoft.com/office/officeart/2005/8/layout/hierarchy1"/>
    <dgm:cxn modelId="{41EF9487-FC6C-4B88-8DA2-2BA671797A6F}" type="presParOf" srcId="{73C4E91C-CB49-44C9-B200-EF3C8DF663CA}" destId="{4A51D46E-55E5-4668-8489-C84453F6CB5E}" srcOrd="1" destOrd="0" presId="urn:microsoft.com/office/officeart/2005/8/layout/hierarchy1"/>
    <dgm:cxn modelId="{DD8DB103-F79D-47FD-8CB0-E3F6F1D2FE48}" type="presParOf" srcId="{4A51D46E-55E5-4668-8489-C84453F6CB5E}" destId="{BC5ACE7E-69AC-4912-B6B4-BE1F28F70DDA}" srcOrd="0" destOrd="0" presId="urn:microsoft.com/office/officeart/2005/8/layout/hierarchy1"/>
    <dgm:cxn modelId="{695B7392-9D04-4026-B78A-EFDDD82A7FB7}" type="presParOf" srcId="{BC5ACE7E-69AC-4912-B6B4-BE1F28F70DDA}" destId="{ACB42424-FE3F-40F8-AFEF-F578D2986D76}" srcOrd="0" destOrd="0" presId="urn:microsoft.com/office/officeart/2005/8/layout/hierarchy1"/>
    <dgm:cxn modelId="{19F38104-6BDA-46B8-96EE-355E1DE1A250}" type="presParOf" srcId="{BC5ACE7E-69AC-4912-B6B4-BE1F28F70DDA}" destId="{8F4B5C09-D4A5-42F2-99E9-DA94D1C197DA}" srcOrd="1" destOrd="0" presId="urn:microsoft.com/office/officeart/2005/8/layout/hierarchy1"/>
    <dgm:cxn modelId="{D2635B36-760D-4285-88FB-B3739620E5D9}" type="presParOf" srcId="{4A51D46E-55E5-4668-8489-C84453F6CB5E}" destId="{53E97827-9B57-46F7-B310-463F52291B92}" srcOrd="1" destOrd="0" presId="urn:microsoft.com/office/officeart/2005/8/layout/hierarchy1"/>
    <dgm:cxn modelId="{918DA048-C003-4B27-B509-020F75646C20}" type="presParOf" srcId="{73C4E91C-CB49-44C9-B200-EF3C8DF663CA}" destId="{2FD1C593-E33D-4B5F-9CF4-2CF4E2F70EB3}" srcOrd="2" destOrd="0" presId="urn:microsoft.com/office/officeart/2005/8/layout/hierarchy1"/>
    <dgm:cxn modelId="{19B76FFC-FA2D-4C1D-BDFA-6B05EDC44B64}" type="presParOf" srcId="{73C4E91C-CB49-44C9-B200-EF3C8DF663CA}" destId="{AE2AC87A-0B2F-406B-9DF0-0A338FBD459E}" srcOrd="3" destOrd="0" presId="urn:microsoft.com/office/officeart/2005/8/layout/hierarchy1"/>
    <dgm:cxn modelId="{AD970EB1-8473-4E26-9E9A-8B58A17479DE}" type="presParOf" srcId="{AE2AC87A-0B2F-406B-9DF0-0A338FBD459E}" destId="{4D37656C-AC07-4990-8583-C9B1971544C7}" srcOrd="0" destOrd="0" presId="urn:microsoft.com/office/officeart/2005/8/layout/hierarchy1"/>
    <dgm:cxn modelId="{7252C0F7-3620-4D39-8567-EED9C03C8DF7}" type="presParOf" srcId="{4D37656C-AC07-4990-8583-C9B1971544C7}" destId="{CE20A370-3858-4E05-BE59-15D0C15AB687}" srcOrd="0" destOrd="0" presId="urn:microsoft.com/office/officeart/2005/8/layout/hierarchy1"/>
    <dgm:cxn modelId="{A32BFF02-38F0-4CB1-8C62-3230BE161F9B}" type="presParOf" srcId="{4D37656C-AC07-4990-8583-C9B1971544C7}" destId="{0AEB8848-0583-46DD-B82D-46EAEFE4C6B2}" srcOrd="1" destOrd="0" presId="urn:microsoft.com/office/officeart/2005/8/layout/hierarchy1"/>
    <dgm:cxn modelId="{0137E949-2017-42D9-AC83-17E60E14A5FE}" type="presParOf" srcId="{AE2AC87A-0B2F-406B-9DF0-0A338FBD459E}" destId="{46109382-8352-4FCB-99CF-37061A3783A9}" srcOrd="1" destOrd="0" presId="urn:microsoft.com/office/officeart/2005/8/layout/hierarchy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9C0F122C-836D-46A4-B8C6-9BA5750C3300}"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58F8C42A-B59B-45A4-A6B2-A7FA65A2E99F}">
      <dgm:prSet phldrT="[Text]" custT="1"/>
      <dgm:spPr>
        <a:solidFill>
          <a:schemeClr val="accent2">
            <a:lumMod val="20000"/>
            <a:lumOff val="80000"/>
          </a:schemeClr>
        </a:solidFill>
      </dgm:spPr>
      <dgm:t>
        <a:bodyPr/>
        <a:lstStyle/>
        <a:p>
          <a:r>
            <a:rPr lang="ar-SA" sz="2400" b="1" dirty="0" smtClean="0">
              <a:solidFill>
                <a:schemeClr val="tx1"/>
              </a:solidFill>
            </a:rPr>
            <a:t>عند الترصيد توجد  ثلاث احتمالات لاستخراج رصيد آخر المدة</a:t>
          </a:r>
          <a:endParaRPr lang="en-GB" sz="2400" dirty="0">
            <a:solidFill>
              <a:schemeClr val="tx1"/>
            </a:solidFill>
          </a:endParaRPr>
        </a:p>
      </dgm:t>
    </dgm:pt>
    <dgm:pt modelId="{C0070659-F121-4462-AA2B-28485388F13A}" type="parTrans" cxnId="{D4BFF9A0-8E69-4016-A5DD-875029D0BA00}">
      <dgm:prSet/>
      <dgm:spPr/>
      <dgm:t>
        <a:bodyPr/>
        <a:lstStyle/>
        <a:p>
          <a:endParaRPr lang="en-GB"/>
        </a:p>
      </dgm:t>
    </dgm:pt>
    <dgm:pt modelId="{847DA085-2ABB-4566-9FC3-B999057753BC}" type="sibTrans" cxnId="{D4BFF9A0-8E69-4016-A5DD-875029D0BA00}">
      <dgm:prSet/>
      <dgm:spPr/>
      <dgm:t>
        <a:bodyPr/>
        <a:lstStyle/>
        <a:p>
          <a:endParaRPr lang="en-GB"/>
        </a:p>
      </dgm:t>
    </dgm:pt>
    <dgm:pt modelId="{6EDFB8A2-F427-431F-BEE1-08750840F0AE}">
      <dgm:prSet phldrT="[Text]">
        <dgm:style>
          <a:lnRef idx="1">
            <a:schemeClr val="accent1"/>
          </a:lnRef>
          <a:fillRef idx="2">
            <a:schemeClr val="accent1"/>
          </a:fillRef>
          <a:effectRef idx="1">
            <a:schemeClr val="accent1"/>
          </a:effectRef>
          <a:fontRef idx="minor">
            <a:schemeClr val="dk1"/>
          </a:fontRef>
        </dgm:style>
      </dgm:prSet>
      <dgm:spPr/>
      <dgm:t>
        <a:bodyPr/>
        <a:lstStyle/>
        <a:p>
          <a:r>
            <a:rPr lang="ar-SA" b="1" u="sng" dirty="0" smtClean="0">
              <a:solidFill>
                <a:srgbClr val="FF0000"/>
              </a:solidFill>
            </a:rPr>
            <a:t>مجموع الجانب الدائن أكبر </a:t>
          </a:r>
        </a:p>
        <a:p>
          <a:r>
            <a:rPr lang="ar-SA" b="1" dirty="0" smtClean="0">
              <a:solidFill>
                <a:schemeClr val="tx1"/>
              </a:solidFill>
            </a:rPr>
            <a:t>يعتبر رصيد الحساب دائن ويظهر كمتمم حسابي في الجانب المدين</a:t>
          </a:r>
          <a:endParaRPr lang="en-GB" b="1" dirty="0">
            <a:solidFill>
              <a:schemeClr val="tx1"/>
            </a:solidFill>
          </a:endParaRPr>
        </a:p>
      </dgm:t>
    </dgm:pt>
    <dgm:pt modelId="{A222764E-3D42-4D48-9C7A-3FD9ABA1822C}" type="parTrans" cxnId="{902DF955-C640-4BD2-87D5-CE5375E8A73F}">
      <dgm:prSet/>
      <dgm:spPr/>
      <dgm:t>
        <a:bodyPr/>
        <a:lstStyle/>
        <a:p>
          <a:endParaRPr lang="en-GB"/>
        </a:p>
      </dgm:t>
    </dgm:pt>
    <dgm:pt modelId="{8A49A8F8-91BC-4210-8BCE-27355D38F255}" type="sibTrans" cxnId="{902DF955-C640-4BD2-87D5-CE5375E8A73F}">
      <dgm:prSet/>
      <dgm:spPr/>
      <dgm:t>
        <a:bodyPr/>
        <a:lstStyle/>
        <a:p>
          <a:endParaRPr lang="en-GB"/>
        </a:p>
      </dgm:t>
    </dgm:pt>
    <dgm:pt modelId="{E466538A-A033-46DD-A06D-88C1CBC6C83F}">
      <dgm:prSet phldrT="[Text]" custT="1">
        <dgm:style>
          <a:lnRef idx="1">
            <a:schemeClr val="accent1"/>
          </a:lnRef>
          <a:fillRef idx="2">
            <a:schemeClr val="accent1"/>
          </a:fillRef>
          <a:effectRef idx="1">
            <a:schemeClr val="accent1"/>
          </a:effectRef>
          <a:fontRef idx="minor">
            <a:schemeClr val="dk1"/>
          </a:fontRef>
        </dgm:style>
      </dgm:prSet>
      <dgm:spPr/>
      <dgm:t>
        <a:bodyPr/>
        <a:lstStyle/>
        <a:p>
          <a:pPr algn="ctr"/>
          <a:r>
            <a:rPr lang="ar-SA" sz="2000" b="1" u="sng" dirty="0" smtClean="0">
              <a:solidFill>
                <a:srgbClr val="FF0000"/>
              </a:solidFill>
            </a:rPr>
            <a:t>مجموع الجانب المدين أكبر </a:t>
          </a:r>
        </a:p>
        <a:p>
          <a:pPr algn="ctr"/>
          <a:r>
            <a:rPr lang="ar-SA" sz="2000" b="1" dirty="0" smtClean="0">
              <a:solidFill>
                <a:schemeClr val="tx1"/>
              </a:solidFill>
            </a:rPr>
            <a:t>يعتبر رصيد الحساب مدين ويظهر كمتمم حسابي في</a:t>
          </a:r>
        </a:p>
        <a:p>
          <a:pPr algn="ctr"/>
          <a:r>
            <a:rPr lang="ar-SA" sz="2000" b="1" dirty="0" smtClean="0">
              <a:solidFill>
                <a:schemeClr val="tx1"/>
              </a:solidFill>
            </a:rPr>
            <a:t> الجانب الدائن</a:t>
          </a:r>
          <a:endParaRPr lang="en-GB" sz="2000" b="1" dirty="0">
            <a:solidFill>
              <a:schemeClr val="tx1"/>
            </a:solidFill>
          </a:endParaRPr>
        </a:p>
      </dgm:t>
    </dgm:pt>
    <dgm:pt modelId="{4AD1F5FD-C7D0-4992-8E17-D905ECE917CA}" type="parTrans" cxnId="{BAED59B7-F13F-447A-B8FE-E9D2908CE0CC}">
      <dgm:prSet/>
      <dgm:spPr/>
      <dgm:t>
        <a:bodyPr/>
        <a:lstStyle/>
        <a:p>
          <a:endParaRPr lang="en-GB"/>
        </a:p>
      </dgm:t>
    </dgm:pt>
    <dgm:pt modelId="{274FD410-4583-4447-8CBA-1A1A962DBD5B}" type="sibTrans" cxnId="{BAED59B7-F13F-447A-B8FE-E9D2908CE0CC}">
      <dgm:prSet/>
      <dgm:spPr/>
      <dgm:t>
        <a:bodyPr/>
        <a:lstStyle/>
        <a:p>
          <a:endParaRPr lang="en-GB"/>
        </a:p>
      </dgm:t>
    </dgm:pt>
    <dgm:pt modelId="{01650363-F3B1-459A-885F-2148CAA08CCA}">
      <dgm:prSet phldrT="[Text]" custT="1">
        <dgm:style>
          <a:lnRef idx="1">
            <a:schemeClr val="accent1"/>
          </a:lnRef>
          <a:fillRef idx="2">
            <a:schemeClr val="accent1"/>
          </a:fillRef>
          <a:effectRef idx="1">
            <a:schemeClr val="accent1"/>
          </a:effectRef>
          <a:fontRef idx="minor">
            <a:schemeClr val="dk1"/>
          </a:fontRef>
        </dgm:style>
      </dgm:prSet>
      <dgm:spPr/>
      <dgm:t>
        <a:bodyPr/>
        <a:lstStyle/>
        <a:p>
          <a:r>
            <a:rPr lang="ar-SA" sz="2000" b="1" dirty="0" smtClean="0">
              <a:solidFill>
                <a:srgbClr val="FF0000"/>
              </a:solidFill>
            </a:rPr>
            <a:t>ت</a:t>
          </a:r>
          <a:r>
            <a:rPr lang="ar-SA" sz="2000" b="1" u="sng" dirty="0" smtClean="0">
              <a:solidFill>
                <a:srgbClr val="FF0000"/>
              </a:solidFill>
            </a:rPr>
            <a:t>ساوي جانبي الحساب</a:t>
          </a:r>
        </a:p>
        <a:p>
          <a:r>
            <a:rPr lang="ar-SA" sz="2000" b="1" dirty="0" smtClean="0">
              <a:solidFill>
                <a:schemeClr val="tx1"/>
              </a:solidFill>
            </a:rPr>
            <a:t>لا يوجد رصيد</a:t>
          </a:r>
        </a:p>
        <a:p>
          <a:r>
            <a:rPr lang="ar-SA" sz="2000" b="1" dirty="0" smtClean="0">
              <a:solidFill>
                <a:schemeClr val="tx1"/>
              </a:solidFill>
            </a:rPr>
            <a:t>حساب مقفل</a:t>
          </a:r>
          <a:endParaRPr lang="en-GB" sz="2000" b="1" dirty="0">
            <a:solidFill>
              <a:schemeClr val="tx1"/>
            </a:solidFill>
          </a:endParaRPr>
        </a:p>
      </dgm:t>
    </dgm:pt>
    <dgm:pt modelId="{6F90B7FA-38D7-4C31-BB33-B19D6F5865A5}" type="parTrans" cxnId="{C8418D51-1ED8-4E1C-9FE3-7146F17D15A7}">
      <dgm:prSet/>
      <dgm:spPr/>
      <dgm:t>
        <a:bodyPr/>
        <a:lstStyle/>
        <a:p>
          <a:endParaRPr lang="en-GB"/>
        </a:p>
      </dgm:t>
    </dgm:pt>
    <dgm:pt modelId="{FA827CB1-6797-4948-9B5A-85CB44A657D7}" type="sibTrans" cxnId="{C8418D51-1ED8-4E1C-9FE3-7146F17D15A7}">
      <dgm:prSet/>
      <dgm:spPr/>
      <dgm:t>
        <a:bodyPr/>
        <a:lstStyle/>
        <a:p>
          <a:endParaRPr lang="en-GB"/>
        </a:p>
      </dgm:t>
    </dgm:pt>
    <dgm:pt modelId="{2BA4A051-53A3-45E3-8359-A35D7AA64A10}" type="pres">
      <dgm:prSet presAssocID="{9C0F122C-836D-46A4-B8C6-9BA5750C3300}" presName="hierChild1" presStyleCnt="0">
        <dgm:presLayoutVars>
          <dgm:orgChart val="1"/>
          <dgm:chPref val="1"/>
          <dgm:dir/>
          <dgm:animOne val="branch"/>
          <dgm:animLvl val="lvl"/>
          <dgm:resizeHandles/>
        </dgm:presLayoutVars>
      </dgm:prSet>
      <dgm:spPr/>
      <dgm:t>
        <a:bodyPr/>
        <a:lstStyle/>
        <a:p>
          <a:endParaRPr lang="en-GB"/>
        </a:p>
      </dgm:t>
    </dgm:pt>
    <dgm:pt modelId="{7EB56C79-FB9D-4D6F-94E4-57E452A3AF5B}" type="pres">
      <dgm:prSet presAssocID="{58F8C42A-B59B-45A4-A6B2-A7FA65A2E99F}" presName="hierRoot1" presStyleCnt="0">
        <dgm:presLayoutVars>
          <dgm:hierBranch val="init"/>
        </dgm:presLayoutVars>
      </dgm:prSet>
      <dgm:spPr/>
    </dgm:pt>
    <dgm:pt modelId="{6DDC7FE2-1463-4113-A54B-D62CA9FAC514}" type="pres">
      <dgm:prSet presAssocID="{58F8C42A-B59B-45A4-A6B2-A7FA65A2E99F}" presName="rootComposite1" presStyleCnt="0"/>
      <dgm:spPr/>
    </dgm:pt>
    <dgm:pt modelId="{846B9F6A-CF03-4452-ADCA-10D75C8C9023}" type="pres">
      <dgm:prSet presAssocID="{58F8C42A-B59B-45A4-A6B2-A7FA65A2E99F}" presName="rootText1" presStyleLbl="node0" presStyleIdx="0" presStyleCnt="1" custScaleX="108770" custLinFactY="-40346" custLinFactNeighborX="-11393" custLinFactNeighborY="-100000">
        <dgm:presLayoutVars>
          <dgm:chPref val="3"/>
        </dgm:presLayoutVars>
      </dgm:prSet>
      <dgm:spPr/>
      <dgm:t>
        <a:bodyPr/>
        <a:lstStyle/>
        <a:p>
          <a:endParaRPr lang="en-GB"/>
        </a:p>
      </dgm:t>
    </dgm:pt>
    <dgm:pt modelId="{234178C5-D0CD-4ADD-B83E-037080077DC5}" type="pres">
      <dgm:prSet presAssocID="{58F8C42A-B59B-45A4-A6B2-A7FA65A2E99F}" presName="rootConnector1" presStyleLbl="node1" presStyleIdx="0" presStyleCnt="0"/>
      <dgm:spPr/>
      <dgm:t>
        <a:bodyPr/>
        <a:lstStyle/>
        <a:p>
          <a:endParaRPr lang="en-GB"/>
        </a:p>
      </dgm:t>
    </dgm:pt>
    <dgm:pt modelId="{1B8DCEC9-0B66-4DA5-A7FC-B1C6703DD272}" type="pres">
      <dgm:prSet presAssocID="{58F8C42A-B59B-45A4-A6B2-A7FA65A2E99F}" presName="hierChild2" presStyleCnt="0"/>
      <dgm:spPr/>
    </dgm:pt>
    <dgm:pt modelId="{98041ACF-B91B-47DD-900D-45ECBB0F99B4}" type="pres">
      <dgm:prSet presAssocID="{A222764E-3D42-4D48-9C7A-3FD9ABA1822C}" presName="Name37" presStyleLbl="parChTrans1D2" presStyleIdx="0" presStyleCnt="3"/>
      <dgm:spPr/>
      <dgm:t>
        <a:bodyPr/>
        <a:lstStyle/>
        <a:p>
          <a:endParaRPr lang="en-GB"/>
        </a:p>
      </dgm:t>
    </dgm:pt>
    <dgm:pt modelId="{A8A15944-BE53-4916-8924-DF6B8F3A8DAA}" type="pres">
      <dgm:prSet presAssocID="{6EDFB8A2-F427-431F-BEE1-08750840F0AE}" presName="hierRoot2" presStyleCnt="0">
        <dgm:presLayoutVars>
          <dgm:hierBranch val="init"/>
        </dgm:presLayoutVars>
      </dgm:prSet>
      <dgm:spPr/>
    </dgm:pt>
    <dgm:pt modelId="{FBC2435D-2409-44E3-A924-E4DB24FB1E72}" type="pres">
      <dgm:prSet presAssocID="{6EDFB8A2-F427-431F-BEE1-08750840F0AE}" presName="rootComposite" presStyleCnt="0"/>
      <dgm:spPr/>
    </dgm:pt>
    <dgm:pt modelId="{D3791BCD-A76D-4733-9DAB-C771F8C25195}" type="pres">
      <dgm:prSet presAssocID="{6EDFB8A2-F427-431F-BEE1-08750840F0AE}" presName="rootText" presStyleLbl="node2" presStyleIdx="0" presStyleCnt="3">
        <dgm:presLayoutVars>
          <dgm:chPref val="3"/>
        </dgm:presLayoutVars>
      </dgm:prSet>
      <dgm:spPr/>
      <dgm:t>
        <a:bodyPr/>
        <a:lstStyle/>
        <a:p>
          <a:endParaRPr lang="en-GB"/>
        </a:p>
      </dgm:t>
    </dgm:pt>
    <dgm:pt modelId="{ECEB012C-F2A5-4D13-AE7F-13D2922A19EC}" type="pres">
      <dgm:prSet presAssocID="{6EDFB8A2-F427-431F-BEE1-08750840F0AE}" presName="rootConnector" presStyleLbl="node2" presStyleIdx="0" presStyleCnt="3"/>
      <dgm:spPr/>
      <dgm:t>
        <a:bodyPr/>
        <a:lstStyle/>
        <a:p>
          <a:endParaRPr lang="en-GB"/>
        </a:p>
      </dgm:t>
    </dgm:pt>
    <dgm:pt modelId="{F2C8E155-5988-4E14-936B-57BB9ADD0C48}" type="pres">
      <dgm:prSet presAssocID="{6EDFB8A2-F427-431F-BEE1-08750840F0AE}" presName="hierChild4" presStyleCnt="0"/>
      <dgm:spPr/>
    </dgm:pt>
    <dgm:pt modelId="{6CCEEBBE-5C3C-4760-9048-AF9AB098AEBC}" type="pres">
      <dgm:prSet presAssocID="{6EDFB8A2-F427-431F-BEE1-08750840F0AE}" presName="hierChild5" presStyleCnt="0"/>
      <dgm:spPr/>
    </dgm:pt>
    <dgm:pt modelId="{AE8017DA-62BB-42E3-AA28-9773C094B3E5}" type="pres">
      <dgm:prSet presAssocID="{4AD1F5FD-C7D0-4992-8E17-D905ECE917CA}" presName="Name37" presStyleLbl="parChTrans1D2" presStyleIdx="1" presStyleCnt="3"/>
      <dgm:spPr/>
      <dgm:t>
        <a:bodyPr/>
        <a:lstStyle/>
        <a:p>
          <a:endParaRPr lang="en-GB"/>
        </a:p>
      </dgm:t>
    </dgm:pt>
    <dgm:pt modelId="{54542995-8A89-4806-B3B5-A73E7C6E14A0}" type="pres">
      <dgm:prSet presAssocID="{E466538A-A033-46DD-A06D-88C1CBC6C83F}" presName="hierRoot2" presStyleCnt="0">
        <dgm:presLayoutVars>
          <dgm:hierBranch val="init"/>
        </dgm:presLayoutVars>
      </dgm:prSet>
      <dgm:spPr/>
    </dgm:pt>
    <dgm:pt modelId="{21440F2E-800E-404A-8CE3-7129DE396ED3}" type="pres">
      <dgm:prSet presAssocID="{E466538A-A033-46DD-A06D-88C1CBC6C83F}" presName="rootComposite" presStyleCnt="0"/>
      <dgm:spPr/>
    </dgm:pt>
    <dgm:pt modelId="{F0042CB2-9E47-46C9-822A-C816F376DAF1}" type="pres">
      <dgm:prSet presAssocID="{E466538A-A033-46DD-A06D-88C1CBC6C83F}" presName="rootText" presStyleLbl="node2" presStyleIdx="1" presStyleCnt="3">
        <dgm:presLayoutVars>
          <dgm:chPref val="3"/>
        </dgm:presLayoutVars>
      </dgm:prSet>
      <dgm:spPr/>
      <dgm:t>
        <a:bodyPr/>
        <a:lstStyle/>
        <a:p>
          <a:endParaRPr lang="en-GB"/>
        </a:p>
      </dgm:t>
    </dgm:pt>
    <dgm:pt modelId="{C909989F-29C4-4ADF-B79A-E730C44EE429}" type="pres">
      <dgm:prSet presAssocID="{E466538A-A033-46DD-A06D-88C1CBC6C83F}" presName="rootConnector" presStyleLbl="node2" presStyleIdx="1" presStyleCnt="3"/>
      <dgm:spPr/>
      <dgm:t>
        <a:bodyPr/>
        <a:lstStyle/>
        <a:p>
          <a:endParaRPr lang="en-GB"/>
        </a:p>
      </dgm:t>
    </dgm:pt>
    <dgm:pt modelId="{C991C58E-0F26-4B9F-9E53-9393B5C3EAFB}" type="pres">
      <dgm:prSet presAssocID="{E466538A-A033-46DD-A06D-88C1CBC6C83F}" presName="hierChild4" presStyleCnt="0"/>
      <dgm:spPr/>
    </dgm:pt>
    <dgm:pt modelId="{899EBCD2-39E1-4D0B-81F4-A2A66797570F}" type="pres">
      <dgm:prSet presAssocID="{E466538A-A033-46DD-A06D-88C1CBC6C83F}" presName="hierChild5" presStyleCnt="0"/>
      <dgm:spPr/>
    </dgm:pt>
    <dgm:pt modelId="{851412B3-8CC4-42C9-9D3C-D19BDF79ADD8}" type="pres">
      <dgm:prSet presAssocID="{6F90B7FA-38D7-4C31-BB33-B19D6F5865A5}" presName="Name37" presStyleLbl="parChTrans1D2" presStyleIdx="2" presStyleCnt="3"/>
      <dgm:spPr/>
      <dgm:t>
        <a:bodyPr/>
        <a:lstStyle/>
        <a:p>
          <a:endParaRPr lang="en-GB"/>
        </a:p>
      </dgm:t>
    </dgm:pt>
    <dgm:pt modelId="{DECC2369-3120-43A9-A3D4-B1C5FA234FE1}" type="pres">
      <dgm:prSet presAssocID="{01650363-F3B1-459A-885F-2148CAA08CCA}" presName="hierRoot2" presStyleCnt="0">
        <dgm:presLayoutVars>
          <dgm:hierBranch val="init"/>
        </dgm:presLayoutVars>
      </dgm:prSet>
      <dgm:spPr/>
    </dgm:pt>
    <dgm:pt modelId="{99523781-E1A1-4B5D-9114-5CB5C3539246}" type="pres">
      <dgm:prSet presAssocID="{01650363-F3B1-459A-885F-2148CAA08CCA}" presName="rootComposite" presStyleCnt="0"/>
      <dgm:spPr/>
    </dgm:pt>
    <dgm:pt modelId="{66B1EF87-3DFB-4657-A351-00AB4BD333E8}" type="pres">
      <dgm:prSet presAssocID="{01650363-F3B1-459A-885F-2148CAA08CCA}" presName="rootText" presStyleLbl="node2" presStyleIdx="2" presStyleCnt="3">
        <dgm:presLayoutVars>
          <dgm:chPref val="3"/>
        </dgm:presLayoutVars>
      </dgm:prSet>
      <dgm:spPr/>
      <dgm:t>
        <a:bodyPr/>
        <a:lstStyle/>
        <a:p>
          <a:endParaRPr lang="en-GB"/>
        </a:p>
      </dgm:t>
    </dgm:pt>
    <dgm:pt modelId="{40550256-079D-497C-96DE-FD63D166C5F7}" type="pres">
      <dgm:prSet presAssocID="{01650363-F3B1-459A-885F-2148CAA08CCA}" presName="rootConnector" presStyleLbl="node2" presStyleIdx="2" presStyleCnt="3"/>
      <dgm:spPr/>
      <dgm:t>
        <a:bodyPr/>
        <a:lstStyle/>
        <a:p>
          <a:endParaRPr lang="en-GB"/>
        </a:p>
      </dgm:t>
    </dgm:pt>
    <dgm:pt modelId="{F6629D67-CDBD-4966-8504-2603E1CA13AF}" type="pres">
      <dgm:prSet presAssocID="{01650363-F3B1-459A-885F-2148CAA08CCA}" presName="hierChild4" presStyleCnt="0"/>
      <dgm:spPr/>
    </dgm:pt>
    <dgm:pt modelId="{BBC76764-8498-466E-BFE1-7A549B365391}" type="pres">
      <dgm:prSet presAssocID="{01650363-F3B1-459A-885F-2148CAA08CCA}" presName="hierChild5" presStyleCnt="0"/>
      <dgm:spPr/>
    </dgm:pt>
    <dgm:pt modelId="{62BB5F71-F5A3-4A82-99AC-8915DAD6202A}" type="pres">
      <dgm:prSet presAssocID="{58F8C42A-B59B-45A4-A6B2-A7FA65A2E99F}" presName="hierChild3" presStyleCnt="0"/>
      <dgm:spPr/>
    </dgm:pt>
  </dgm:ptLst>
  <dgm:cxnLst>
    <dgm:cxn modelId="{748B7985-A73A-4BCC-8FBE-AC66D212689B}" type="presOf" srcId="{6EDFB8A2-F427-431F-BEE1-08750840F0AE}" destId="{D3791BCD-A76D-4733-9DAB-C771F8C25195}" srcOrd="0" destOrd="0" presId="urn:microsoft.com/office/officeart/2005/8/layout/orgChart1"/>
    <dgm:cxn modelId="{D4BFF9A0-8E69-4016-A5DD-875029D0BA00}" srcId="{9C0F122C-836D-46A4-B8C6-9BA5750C3300}" destId="{58F8C42A-B59B-45A4-A6B2-A7FA65A2E99F}" srcOrd="0" destOrd="0" parTransId="{C0070659-F121-4462-AA2B-28485388F13A}" sibTransId="{847DA085-2ABB-4566-9FC3-B999057753BC}"/>
    <dgm:cxn modelId="{EF505C14-6428-49B9-892B-CE3C7BE21583}" type="presOf" srcId="{A222764E-3D42-4D48-9C7A-3FD9ABA1822C}" destId="{98041ACF-B91B-47DD-900D-45ECBB0F99B4}" srcOrd="0" destOrd="0" presId="urn:microsoft.com/office/officeart/2005/8/layout/orgChart1"/>
    <dgm:cxn modelId="{89FCEA5A-87F7-4AEC-BEC4-81B5E483189E}" type="presOf" srcId="{6EDFB8A2-F427-431F-BEE1-08750840F0AE}" destId="{ECEB012C-F2A5-4D13-AE7F-13D2922A19EC}" srcOrd="1" destOrd="0" presId="urn:microsoft.com/office/officeart/2005/8/layout/orgChart1"/>
    <dgm:cxn modelId="{5043B5BE-CB98-4089-B736-90C7ABAC5674}" type="presOf" srcId="{01650363-F3B1-459A-885F-2148CAA08CCA}" destId="{66B1EF87-3DFB-4657-A351-00AB4BD333E8}" srcOrd="0" destOrd="0" presId="urn:microsoft.com/office/officeart/2005/8/layout/orgChart1"/>
    <dgm:cxn modelId="{2E51AE67-C0A8-4154-A607-A15EDB15792D}" type="presOf" srcId="{58F8C42A-B59B-45A4-A6B2-A7FA65A2E99F}" destId="{846B9F6A-CF03-4452-ADCA-10D75C8C9023}" srcOrd="0" destOrd="0" presId="urn:microsoft.com/office/officeart/2005/8/layout/orgChart1"/>
    <dgm:cxn modelId="{D3089B76-53EF-465A-8B90-CDF845964157}" type="presOf" srcId="{E466538A-A033-46DD-A06D-88C1CBC6C83F}" destId="{F0042CB2-9E47-46C9-822A-C816F376DAF1}" srcOrd="0" destOrd="0" presId="urn:microsoft.com/office/officeart/2005/8/layout/orgChart1"/>
    <dgm:cxn modelId="{8C71CBF1-5A40-4BFE-B4D2-D0D4B7F0D642}" type="presOf" srcId="{58F8C42A-B59B-45A4-A6B2-A7FA65A2E99F}" destId="{234178C5-D0CD-4ADD-B83E-037080077DC5}" srcOrd="1" destOrd="0" presId="urn:microsoft.com/office/officeart/2005/8/layout/orgChart1"/>
    <dgm:cxn modelId="{F36E5521-CD86-476F-84B7-93C914C253FC}" type="presOf" srcId="{01650363-F3B1-459A-885F-2148CAA08CCA}" destId="{40550256-079D-497C-96DE-FD63D166C5F7}" srcOrd="1" destOrd="0" presId="urn:microsoft.com/office/officeart/2005/8/layout/orgChart1"/>
    <dgm:cxn modelId="{902DF955-C640-4BD2-87D5-CE5375E8A73F}" srcId="{58F8C42A-B59B-45A4-A6B2-A7FA65A2E99F}" destId="{6EDFB8A2-F427-431F-BEE1-08750840F0AE}" srcOrd="0" destOrd="0" parTransId="{A222764E-3D42-4D48-9C7A-3FD9ABA1822C}" sibTransId="{8A49A8F8-91BC-4210-8BCE-27355D38F255}"/>
    <dgm:cxn modelId="{DE213E15-2BAC-4F37-9294-85C4BDE6E558}" type="presOf" srcId="{9C0F122C-836D-46A4-B8C6-9BA5750C3300}" destId="{2BA4A051-53A3-45E3-8359-A35D7AA64A10}" srcOrd="0" destOrd="0" presId="urn:microsoft.com/office/officeart/2005/8/layout/orgChart1"/>
    <dgm:cxn modelId="{5F734FCB-D26C-4BE2-A02F-C83C833EF371}" type="presOf" srcId="{4AD1F5FD-C7D0-4992-8E17-D905ECE917CA}" destId="{AE8017DA-62BB-42E3-AA28-9773C094B3E5}" srcOrd="0" destOrd="0" presId="urn:microsoft.com/office/officeart/2005/8/layout/orgChart1"/>
    <dgm:cxn modelId="{BAED59B7-F13F-447A-B8FE-E9D2908CE0CC}" srcId="{58F8C42A-B59B-45A4-A6B2-A7FA65A2E99F}" destId="{E466538A-A033-46DD-A06D-88C1CBC6C83F}" srcOrd="1" destOrd="0" parTransId="{4AD1F5FD-C7D0-4992-8E17-D905ECE917CA}" sibTransId="{274FD410-4583-4447-8CBA-1A1A962DBD5B}"/>
    <dgm:cxn modelId="{83A9DA8C-3D02-48DE-9F43-259B67420EC4}" type="presOf" srcId="{6F90B7FA-38D7-4C31-BB33-B19D6F5865A5}" destId="{851412B3-8CC4-42C9-9D3C-D19BDF79ADD8}" srcOrd="0" destOrd="0" presId="urn:microsoft.com/office/officeart/2005/8/layout/orgChart1"/>
    <dgm:cxn modelId="{0A562EF8-DAE1-4BAC-9245-F6425151FD27}" type="presOf" srcId="{E466538A-A033-46DD-A06D-88C1CBC6C83F}" destId="{C909989F-29C4-4ADF-B79A-E730C44EE429}" srcOrd="1" destOrd="0" presId="urn:microsoft.com/office/officeart/2005/8/layout/orgChart1"/>
    <dgm:cxn modelId="{C8418D51-1ED8-4E1C-9FE3-7146F17D15A7}" srcId="{58F8C42A-B59B-45A4-A6B2-A7FA65A2E99F}" destId="{01650363-F3B1-459A-885F-2148CAA08CCA}" srcOrd="2" destOrd="0" parTransId="{6F90B7FA-38D7-4C31-BB33-B19D6F5865A5}" sibTransId="{FA827CB1-6797-4948-9B5A-85CB44A657D7}"/>
    <dgm:cxn modelId="{5B6CC9A9-8F2B-4FA2-936C-C7CAFC456F78}" type="presParOf" srcId="{2BA4A051-53A3-45E3-8359-A35D7AA64A10}" destId="{7EB56C79-FB9D-4D6F-94E4-57E452A3AF5B}" srcOrd="0" destOrd="0" presId="urn:microsoft.com/office/officeart/2005/8/layout/orgChart1"/>
    <dgm:cxn modelId="{0E356C78-D67B-4F60-8C2E-1DF93ADC3E12}" type="presParOf" srcId="{7EB56C79-FB9D-4D6F-94E4-57E452A3AF5B}" destId="{6DDC7FE2-1463-4113-A54B-D62CA9FAC514}" srcOrd="0" destOrd="0" presId="urn:microsoft.com/office/officeart/2005/8/layout/orgChart1"/>
    <dgm:cxn modelId="{95DE569F-B43E-4704-8F41-293723A6C3CF}" type="presParOf" srcId="{6DDC7FE2-1463-4113-A54B-D62CA9FAC514}" destId="{846B9F6A-CF03-4452-ADCA-10D75C8C9023}" srcOrd="0" destOrd="0" presId="urn:microsoft.com/office/officeart/2005/8/layout/orgChart1"/>
    <dgm:cxn modelId="{881E33A9-3C82-4C72-BFC3-F1C01ED06836}" type="presParOf" srcId="{6DDC7FE2-1463-4113-A54B-D62CA9FAC514}" destId="{234178C5-D0CD-4ADD-B83E-037080077DC5}" srcOrd="1" destOrd="0" presId="urn:microsoft.com/office/officeart/2005/8/layout/orgChart1"/>
    <dgm:cxn modelId="{85AE4DD0-B264-4481-846B-82C43B1BE50C}" type="presParOf" srcId="{7EB56C79-FB9D-4D6F-94E4-57E452A3AF5B}" destId="{1B8DCEC9-0B66-4DA5-A7FC-B1C6703DD272}" srcOrd="1" destOrd="0" presId="urn:microsoft.com/office/officeart/2005/8/layout/orgChart1"/>
    <dgm:cxn modelId="{FB54ED4C-0B8F-4E7D-BE16-CE785F5A4387}" type="presParOf" srcId="{1B8DCEC9-0B66-4DA5-A7FC-B1C6703DD272}" destId="{98041ACF-B91B-47DD-900D-45ECBB0F99B4}" srcOrd="0" destOrd="0" presId="urn:microsoft.com/office/officeart/2005/8/layout/orgChart1"/>
    <dgm:cxn modelId="{58EB7842-0540-497C-AC36-ED3B29277D62}" type="presParOf" srcId="{1B8DCEC9-0B66-4DA5-A7FC-B1C6703DD272}" destId="{A8A15944-BE53-4916-8924-DF6B8F3A8DAA}" srcOrd="1" destOrd="0" presId="urn:microsoft.com/office/officeart/2005/8/layout/orgChart1"/>
    <dgm:cxn modelId="{5E60E1EC-2E64-4A3B-8AEA-8E6094E0AE7C}" type="presParOf" srcId="{A8A15944-BE53-4916-8924-DF6B8F3A8DAA}" destId="{FBC2435D-2409-44E3-A924-E4DB24FB1E72}" srcOrd="0" destOrd="0" presId="urn:microsoft.com/office/officeart/2005/8/layout/orgChart1"/>
    <dgm:cxn modelId="{015D4988-9D9A-47D4-81A0-DDF00922AD8D}" type="presParOf" srcId="{FBC2435D-2409-44E3-A924-E4DB24FB1E72}" destId="{D3791BCD-A76D-4733-9DAB-C771F8C25195}" srcOrd="0" destOrd="0" presId="urn:microsoft.com/office/officeart/2005/8/layout/orgChart1"/>
    <dgm:cxn modelId="{5F4F4439-6486-495A-BBAD-882BF50330A9}" type="presParOf" srcId="{FBC2435D-2409-44E3-A924-E4DB24FB1E72}" destId="{ECEB012C-F2A5-4D13-AE7F-13D2922A19EC}" srcOrd="1" destOrd="0" presId="urn:microsoft.com/office/officeart/2005/8/layout/orgChart1"/>
    <dgm:cxn modelId="{CCE907A4-6473-46DF-94FB-AC59303FEE1C}" type="presParOf" srcId="{A8A15944-BE53-4916-8924-DF6B8F3A8DAA}" destId="{F2C8E155-5988-4E14-936B-57BB9ADD0C48}" srcOrd="1" destOrd="0" presId="urn:microsoft.com/office/officeart/2005/8/layout/orgChart1"/>
    <dgm:cxn modelId="{0000E3AB-6938-44F8-A797-D71C30583FD5}" type="presParOf" srcId="{A8A15944-BE53-4916-8924-DF6B8F3A8DAA}" destId="{6CCEEBBE-5C3C-4760-9048-AF9AB098AEBC}" srcOrd="2" destOrd="0" presId="urn:microsoft.com/office/officeart/2005/8/layout/orgChart1"/>
    <dgm:cxn modelId="{2EC703C2-DB65-4A13-A22C-B520A9640809}" type="presParOf" srcId="{1B8DCEC9-0B66-4DA5-A7FC-B1C6703DD272}" destId="{AE8017DA-62BB-42E3-AA28-9773C094B3E5}" srcOrd="2" destOrd="0" presId="urn:microsoft.com/office/officeart/2005/8/layout/orgChart1"/>
    <dgm:cxn modelId="{DF145167-56E6-4624-B946-3640B51560ED}" type="presParOf" srcId="{1B8DCEC9-0B66-4DA5-A7FC-B1C6703DD272}" destId="{54542995-8A89-4806-B3B5-A73E7C6E14A0}" srcOrd="3" destOrd="0" presId="urn:microsoft.com/office/officeart/2005/8/layout/orgChart1"/>
    <dgm:cxn modelId="{7AD933C4-B14B-4B85-9311-9635E1EEE5A0}" type="presParOf" srcId="{54542995-8A89-4806-B3B5-A73E7C6E14A0}" destId="{21440F2E-800E-404A-8CE3-7129DE396ED3}" srcOrd="0" destOrd="0" presId="urn:microsoft.com/office/officeart/2005/8/layout/orgChart1"/>
    <dgm:cxn modelId="{BDB1463C-00F4-4B4C-8995-EF5A31CDBAF2}" type="presParOf" srcId="{21440F2E-800E-404A-8CE3-7129DE396ED3}" destId="{F0042CB2-9E47-46C9-822A-C816F376DAF1}" srcOrd="0" destOrd="0" presId="urn:microsoft.com/office/officeart/2005/8/layout/orgChart1"/>
    <dgm:cxn modelId="{5A969648-AC41-42BB-A734-62F7726DE066}" type="presParOf" srcId="{21440F2E-800E-404A-8CE3-7129DE396ED3}" destId="{C909989F-29C4-4ADF-B79A-E730C44EE429}" srcOrd="1" destOrd="0" presId="urn:microsoft.com/office/officeart/2005/8/layout/orgChart1"/>
    <dgm:cxn modelId="{293AE07F-9564-47AB-B5E3-006DC27B3329}" type="presParOf" srcId="{54542995-8A89-4806-B3B5-A73E7C6E14A0}" destId="{C991C58E-0F26-4B9F-9E53-9393B5C3EAFB}" srcOrd="1" destOrd="0" presId="urn:microsoft.com/office/officeart/2005/8/layout/orgChart1"/>
    <dgm:cxn modelId="{5DF9440B-B61D-41FB-AC15-0D68AF692101}" type="presParOf" srcId="{54542995-8A89-4806-B3B5-A73E7C6E14A0}" destId="{899EBCD2-39E1-4D0B-81F4-A2A66797570F}" srcOrd="2" destOrd="0" presId="urn:microsoft.com/office/officeart/2005/8/layout/orgChart1"/>
    <dgm:cxn modelId="{E3F3FD37-5939-4F0F-B8F1-994A334C48D7}" type="presParOf" srcId="{1B8DCEC9-0B66-4DA5-A7FC-B1C6703DD272}" destId="{851412B3-8CC4-42C9-9D3C-D19BDF79ADD8}" srcOrd="4" destOrd="0" presId="urn:microsoft.com/office/officeart/2005/8/layout/orgChart1"/>
    <dgm:cxn modelId="{B05127B5-0E73-4B12-BE59-0BAC08159940}" type="presParOf" srcId="{1B8DCEC9-0B66-4DA5-A7FC-B1C6703DD272}" destId="{DECC2369-3120-43A9-A3D4-B1C5FA234FE1}" srcOrd="5" destOrd="0" presId="urn:microsoft.com/office/officeart/2005/8/layout/orgChart1"/>
    <dgm:cxn modelId="{6221051C-C7F3-4BBE-862A-4CF9CD4C03FA}" type="presParOf" srcId="{DECC2369-3120-43A9-A3D4-B1C5FA234FE1}" destId="{99523781-E1A1-4B5D-9114-5CB5C3539246}" srcOrd="0" destOrd="0" presId="urn:microsoft.com/office/officeart/2005/8/layout/orgChart1"/>
    <dgm:cxn modelId="{BB4E9F33-DA8D-4C01-A41D-861402AD7C05}" type="presParOf" srcId="{99523781-E1A1-4B5D-9114-5CB5C3539246}" destId="{66B1EF87-3DFB-4657-A351-00AB4BD333E8}" srcOrd="0" destOrd="0" presId="urn:microsoft.com/office/officeart/2005/8/layout/orgChart1"/>
    <dgm:cxn modelId="{5E4BF902-0D78-48FB-A714-659ECB6884C0}" type="presParOf" srcId="{99523781-E1A1-4B5D-9114-5CB5C3539246}" destId="{40550256-079D-497C-96DE-FD63D166C5F7}" srcOrd="1" destOrd="0" presId="urn:microsoft.com/office/officeart/2005/8/layout/orgChart1"/>
    <dgm:cxn modelId="{CD244E59-2BD3-4BBA-B3D6-B8ED3D0F04B6}" type="presParOf" srcId="{DECC2369-3120-43A9-A3D4-B1C5FA234FE1}" destId="{F6629D67-CDBD-4966-8504-2603E1CA13AF}" srcOrd="1" destOrd="0" presId="urn:microsoft.com/office/officeart/2005/8/layout/orgChart1"/>
    <dgm:cxn modelId="{D0426E5A-BFBB-4602-B3D7-0CD259C9C9D7}" type="presParOf" srcId="{DECC2369-3120-43A9-A3D4-B1C5FA234FE1}" destId="{BBC76764-8498-466E-BFE1-7A549B365391}" srcOrd="2" destOrd="0" presId="urn:microsoft.com/office/officeart/2005/8/layout/orgChart1"/>
    <dgm:cxn modelId="{626AD825-3A7B-4B1B-9447-CD36E03FEF36}" type="presParOf" srcId="{7EB56C79-FB9D-4D6F-94E4-57E452A3AF5B}" destId="{62BB5F71-F5A3-4A82-99AC-8915DAD6202A}" srcOrd="2"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118CD17C-AC6C-47CC-9E39-393AEF4CAA61}"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7BA29D8C-48A2-4CE3-86B3-9DAAB3778A79}">
      <dgm:prSet phldrT="[Text]" custT="1"/>
      <dgm:spPr>
        <a:solidFill>
          <a:schemeClr val="tx2">
            <a:lumMod val="20000"/>
            <a:lumOff val="80000"/>
          </a:schemeClr>
        </a:solidFill>
      </dgm:spPr>
      <dgm:t>
        <a:bodyPr/>
        <a:lstStyle/>
        <a:p>
          <a:r>
            <a:rPr lang="ar-SA" sz="3600" b="1" dirty="0" smtClean="0">
              <a:solidFill>
                <a:schemeClr val="tx1"/>
              </a:solidFill>
            </a:rPr>
            <a:t>هناك طريقتان</a:t>
          </a:r>
          <a:endParaRPr lang="en-GB" sz="3600" b="1" dirty="0">
            <a:solidFill>
              <a:schemeClr val="tx1"/>
            </a:solidFill>
          </a:endParaRPr>
        </a:p>
      </dgm:t>
    </dgm:pt>
    <dgm:pt modelId="{85966980-DEB9-439A-AC31-85545165295D}" type="parTrans" cxnId="{934FAF22-BE3D-426E-A026-1234363456EF}">
      <dgm:prSet/>
      <dgm:spPr/>
      <dgm:t>
        <a:bodyPr/>
        <a:lstStyle/>
        <a:p>
          <a:endParaRPr lang="en-GB"/>
        </a:p>
      </dgm:t>
    </dgm:pt>
    <dgm:pt modelId="{C33817DD-02F1-4879-A83F-F1E6094EB419}" type="sibTrans" cxnId="{934FAF22-BE3D-426E-A026-1234363456EF}">
      <dgm:prSet/>
      <dgm:spPr/>
      <dgm:t>
        <a:bodyPr/>
        <a:lstStyle/>
        <a:p>
          <a:endParaRPr lang="en-GB"/>
        </a:p>
      </dgm:t>
    </dgm:pt>
    <dgm:pt modelId="{978019E9-D54C-4671-9B51-CF8A130EB9C0}">
      <dgm:prSet phldrT="[Text]" custT="1"/>
      <dgm:spPr>
        <a:solidFill>
          <a:schemeClr val="tx2">
            <a:lumMod val="20000"/>
            <a:lumOff val="80000"/>
          </a:schemeClr>
        </a:solidFill>
      </dgm:spPr>
      <dgm:t>
        <a:bodyPr/>
        <a:lstStyle/>
        <a:p>
          <a:r>
            <a:rPr lang="ar-SA" sz="2800" b="1" u="sng" dirty="0" smtClean="0">
              <a:solidFill>
                <a:srgbClr val="FF0000"/>
              </a:solidFill>
            </a:rPr>
            <a:t>ميزان المراجعة بالأرصدة</a:t>
          </a:r>
        </a:p>
        <a:p>
          <a:r>
            <a:rPr lang="ar-SA" sz="2800" b="1" dirty="0" smtClean="0">
              <a:solidFill>
                <a:schemeClr val="tx1"/>
              </a:solidFill>
            </a:rPr>
            <a:t>كشف بأرصدة الحسابات المدينة والدائنة في دفتر الأستاذ</a:t>
          </a:r>
          <a:endParaRPr lang="en-GB" sz="2800" b="1" dirty="0">
            <a:solidFill>
              <a:schemeClr val="tx1"/>
            </a:solidFill>
          </a:endParaRPr>
        </a:p>
      </dgm:t>
    </dgm:pt>
    <dgm:pt modelId="{A5C424B3-EF41-4467-AB6F-58AD05AD6795}" type="parTrans" cxnId="{D167D521-A474-4FB1-B2CA-98BE22B2125C}">
      <dgm:prSet/>
      <dgm:spPr/>
      <dgm:t>
        <a:bodyPr/>
        <a:lstStyle/>
        <a:p>
          <a:endParaRPr lang="en-GB"/>
        </a:p>
      </dgm:t>
    </dgm:pt>
    <dgm:pt modelId="{909C0571-2061-4F72-A9A7-0530D633FA30}" type="sibTrans" cxnId="{D167D521-A474-4FB1-B2CA-98BE22B2125C}">
      <dgm:prSet/>
      <dgm:spPr/>
      <dgm:t>
        <a:bodyPr/>
        <a:lstStyle/>
        <a:p>
          <a:endParaRPr lang="en-GB"/>
        </a:p>
      </dgm:t>
    </dgm:pt>
    <dgm:pt modelId="{81FF2461-794C-4CED-9A0B-3B4139CB8098}">
      <dgm:prSet phldrT="[Text]" custT="1"/>
      <dgm:spPr>
        <a:solidFill>
          <a:schemeClr val="tx2">
            <a:lumMod val="20000"/>
            <a:lumOff val="80000"/>
          </a:schemeClr>
        </a:solidFill>
      </dgm:spPr>
      <dgm:t>
        <a:bodyPr/>
        <a:lstStyle/>
        <a:p>
          <a:r>
            <a:rPr lang="ar-SA" sz="2800" b="1" u="sng" dirty="0" smtClean="0">
              <a:solidFill>
                <a:srgbClr val="FF0000"/>
              </a:solidFill>
            </a:rPr>
            <a:t>ميزان المراجعة بالمجاميع</a:t>
          </a:r>
        </a:p>
        <a:p>
          <a:r>
            <a:rPr lang="ar-SA" sz="2800" b="1" dirty="0" smtClean="0">
              <a:solidFill>
                <a:schemeClr val="tx1"/>
              </a:solidFill>
            </a:rPr>
            <a:t>كشف بالمجاميع المدينة والدائنة  للحسابات في دفتر الأستاذ</a:t>
          </a:r>
          <a:endParaRPr lang="en-GB" sz="2800" b="1" dirty="0">
            <a:solidFill>
              <a:schemeClr val="tx1"/>
            </a:solidFill>
          </a:endParaRPr>
        </a:p>
      </dgm:t>
    </dgm:pt>
    <dgm:pt modelId="{26E285BE-2CE9-4943-A919-0FFE1A869F66}" type="parTrans" cxnId="{E3D6D795-A933-4969-BEA5-E8D6462BBA18}">
      <dgm:prSet/>
      <dgm:spPr/>
      <dgm:t>
        <a:bodyPr/>
        <a:lstStyle/>
        <a:p>
          <a:endParaRPr lang="en-GB"/>
        </a:p>
      </dgm:t>
    </dgm:pt>
    <dgm:pt modelId="{EF0DA36A-A4A7-4C51-B5A3-9263178EC11B}" type="sibTrans" cxnId="{E3D6D795-A933-4969-BEA5-E8D6462BBA18}">
      <dgm:prSet/>
      <dgm:spPr/>
      <dgm:t>
        <a:bodyPr/>
        <a:lstStyle/>
        <a:p>
          <a:endParaRPr lang="en-GB"/>
        </a:p>
      </dgm:t>
    </dgm:pt>
    <dgm:pt modelId="{89D30DF4-4DAB-4689-8CDC-D8B943ABD466}" type="pres">
      <dgm:prSet presAssocID="{118CD17C-AC6C-47CC-9E39-393AEF4CAA61}" presName="hierChild1" presStyleCnt="0">
        <dgm:presLayoutVars>
          <dgm:orgChart val="1"/>
          <dgm:chPref val="1"/>
          <dgm:dir/>
          <dgm:animOne val="branch"/>
          <dgm:animLvl val="lvl"/>
          <dgm:resizeHandles/>
        </dgm:presLayoutVars>
      </dgm:prSet>
      <dgm:spPr/>
      <dgm:t>
        <a:bodyPr/>
        <a:lstStyle/>
        <a:p>
          <a:endParaRPr lang="en-GB"/>
        </a:p>
      </dgm:t>
    </dgm:pt>
    <dgm:pt modelId="{088889E5-A09E-4D19-804C-A729670E467D}" type="pres">
      <dgm:prSet presAssocID="{7BA29D8C-48A2-4CE3-86B3-9DAAB3778A79}" presName="hierRoot1" presStyleCnt="0">
        <dgm:presLayoutVars>
          <dgm:hierBranch val="init"/>
        </dgm:presLayoutVars>
      </dgm:prSet>
      <dgm:spPr/>
    </dgm:pt>
    <dgm:pt modelId="{8E993DA5-0CAC-4B3C-B08B-ADFD7770AB6C}" type="pres">
      <dgm:prSet presAssocID="{7BA29D8C-48A2-4CE3-86B3-9DAAB3778A79}" presName="rootComposite1" presStyleCnt="0"/>
      <dgm:spPr/>
    </dgm:pt>
    <dgm:pt modelId="{6633E91A-0D29-4C4E-8E56-01F3E25693C7}" type="pres">
      <dgm:prSet presAssocID="{7BA29D8C-48A2-4CE3-86B3-9DAAB3778A79}" presName="rootText1" presStyleLbl="node0" presStyleIdx="0" presStyleCnt="1" custScaleY="54023">
        <dgm:presLayoutVars>
          <dgm:chPref val="3"/>
        </dgm:presLayoutVars>
      </dgm:prSet>
      <dgm:spPr/>
      <dgm:t>
        <a:bodyPr/>
        <a:lstStyle/>
        <a:p>
          <a:endParaRPr lang="en-GB"/>
        </a:p>
      </dgm:t>
    </dgm:pt>
    <dgm:pt modelId="{D301B3F5-E6F5-4AC8-8295-1911327BED8D}" type="pres">
      <dgm:prSet presAssocID="{7BA29D8C-48A2-4CE3-86B3-9DAAB3778A79}" presName="rootConnector1" presStyleLbl="node1" presStyleIdx="0" presStyleCnt="0"/>
      <dgm:spPr/>
      <dgm:t>
        <a:bodyPr/>
        <a:lstStyle/>
        <a:p>
          <a:endParaRPr lang="en-GB"/>
        </a:p>
      </dgm:t>
    </dgm:pt>
    <dgm:pt modelId="{5C51F4BB-8CA2-45C9-B6CE-56FBA88C0D5A}" type="pres">
      <dgm:prSet presAssocID="{7BA29D8C-48A2-4CE3-86B3-9DAAB3778A79}" presName="hierChild2" presStyleCnt="0"/>
      <dgm:spPr/>
    </dgm:pt>
    <dgm:pt modelId="{A2DFF3B3-092A-4680-BB50-B21CF0E30016}" type="pres">
      <dgm:prSet presAssocID="{A5C424B3-EF41-4467-AB6F-58AD05AD6795}" presName="Name37" presStyleLbl="parChTrans1D2" presStyleIdx="0" presStyleCnt="2"/>
      <dgm:spPr/>
      <dgm:t>
        <a:bodyPr/>
        <a:lstStyle/>
        <a:p>
          <a:endParaRPr lang="en-GB"/>
        </a:p>
      </dgm:t>
    </dgm:pt>
    <dgm:pt modelId="{6591738B-1F05-4BC2-AEC5-6710CA1F92CC}" type="pres">
      <dgm:prSet presAssocID="{978019E9-D54C-4671-9B51-CF8A130EB9C0}" presName="hierRoot2" presStyleCnt="0">
        <dgm:presLayoutVars>
          <dgm:hierBranch val="init"/>
        </dgm:presLayoutVars>
      </dgm:prSet>
      <dgm:spPr/>
    </dgm:pt>
    <dgm:pt modelId="{13CDA8B1-ACCB-4EC9-8434-5321A688D0B5}" type="pres">
      <dgm:prSet presAssocID="{978019E9-D54C-4671-9B51-CF8A130EB9C0}" presName="rootComposite" presStyleCnt="0"/>
      <dgm:spPr/>
    </dgm:pt>
    <dgm:pt modelId="{E894C680-2A3B-441B-8C10-8ADE1B24A47D}" type="pres">
      <dgm:prSet presAssocID="{978019E9-D54C-4671-9B51-CF8A130EB9C0}" presName="rootText" presStyleLbl="node2" presStyleIdx="0" presStyleCnt="2">
        <dgm:presLayoutVars>
          <dgm:chPref val="3"/>
        </dgm:presLayoutVars>
      </dgm:prSet>
      <dgm:spPr/>
      <dgm:t>
        <a:bodyPr/>
        <a:lstStyle/>
        <a:p>
          <a:endParaRPr lang="en-GB"/>
        </a:p>
      </dgm:t>
    </dgm:pt>
    <dgm:pt modelId="{0F362FFE-3567-4784-A812-1DA2BDC784D8}" type="pres">
      <dgm:prSet presAssocID="{978019E9-D54C-4671-9B51-CF8A130EB9C0}" presName="rootConnector" presStyleLbl="node2" presStyleIdx="0" presStyleCnt="2"/>
      <dgm:spPr/>
      <dgm:t>
        <a:bodyPr/>
        <a:lstStyle/>
        <a:p>
          <a:endParaRPr lang="en-GB"/>
        </a:p>
      </dgm:t>
    </dgm:pt>
    <dgm:pt modelId="{D3D4AB29-6B86-4104-8DEA-8ECAC1F7A780}" type="pres">
      <dgm:prSet presAssocID="{978019E9-D54C-4671-9B51-CF8A130EB9C0}" presName="hierChild4" presStyleCnt="0"/>
      <dgm:spPr/>
    </dgm:pt>
    <dgm:pt modelId="{F36CEA62-EEF5-42EA-96D4-130F73217BD5}" type="pres">
      <dgm:prSet presAssocID="{978019E9-D54C-4671-9B51-CF8A130EB9C0}" presName="hierChild5" presStyleCnt="0"/>
      <dgm:spPr/>
    </dgm:pt>
    <dgm:pt modelId="{724AB84A-9B7C-47CA-9398-07EA7FB9145D}" type="pres">
      <dgm:prSet presAssocID="{26E285BE-2CE9-4943-A919-0FFE1A869F66}" presName="Name37" presStyleLbl="parChTrans1D2" presStyleIdx="1" presStyleCnt="2"/>
      <dgm:spPr/>
      <dgm:t>
        <a:bodyPr/>
        <a:lstStyle/>
        <a:p>
          <a:endParaRPr lang="en-GB"/>
        </a:p>
      </dgm:t>
    </dgm:pt>
    <dgm:pt modelId="{05C0A214-A626-461F-B444-E03120A78E6C}" type="pres">
      <dgm:prSet presAssocID="{81FF2461-794C-4CED-9A0B-3B4139CB8098}" presName="hierRoot2" presStyleCnt="0">
        <dgm:presLayoutVars>
          <dgm:hierBranch val="init"/>
        </dgm:presLayoutVars>
      </dgm:prSet>
      <dgm:spPr/>
    </dgm:pt>
    <dgm:pt modelId="{273599CB-05E4-4B93-B996-0B9F3DA5B6B5}" type="pres">
      <dgm:prSet presAssocID="{81FF2461-794C-4CED-9A0B-3B4139CB8098}" presName="rootComposite" presStyleCnt="0"/>
      <dgm:spPr/>
    </dgm:pt>
    <dgm:pt modelId="{062F580C-1D98-40FF-B91C-BD40167A8346}" type="pres">
      <dgm:prSet presAssocID="{81FF2461-794C-4CED-9A0B-3B4139CB8098}" presName="rootText" presStyleLbl="node2" presStyleIdx="1" presStyleCnt="2">
        <dgm:presLayoutVars>
          <dgm:chPref val="3"/>
        </dgm:presLayoutVars>
      </dgm:prSet>
      <dgm:spPr/>
      <dgm:t>
        <a:bodyPr/>
        <a:lstStyle/>
        <a:p>
          <a:endParaRPr lang="en-GB"/>
        </a:p>
      </dgm:t>
    </dgm:pt>
    <dgm:pt modelId="{225F58A6-A740-4FEF-819D-9E59D1927D68}" type="pres">
      <dgm:prSet presAssocID="{81FF2461-794C-4CED-9A0B-3B4139CB8098}" presName="rootConnector" presStyleLbl="node2" presStyleIdx="1" presStyleCnt="2"/>
      <dgm:spPr/>
      <dgm:t>
        <a:bodyPr/>
        <a:lstStyle/>
        <a:p>
          <a:endParaRPr lang="en-GB"/>
        </a:p>
      </dgm:t>
    </dgm:pt>
    <dgm:pt modelId="{AE8544DA-AC3C-4C0A-A30F-119A2FE61EDD}" type="pres">
      <dgm:prSet presAssocID="{81FF2461-794C-4CED-9A0B-3B4139CB8098}" presName="hierChild4" presStyleCnt="0"/>
      <dgm:spPr/>
    </dgm:pt>
    <dgm:pt modelId="{C9ABAE1C-2C06-409F-A458-14402631E977}" type="pres">
      <dgm:prSet presAssocID="{81FF2461-794C-4CED-9A0B-3B4139CB8098}" presName="hierChild5" presStyleCnt="0"/>
      <dgm:spPr/>
    </dgm:pt>
    <dgm:pt modelId="{D82076BC-A8F2-4FB9-9072-4906219FED8C}" type="pres">
      <dgm:prSet presAssocID="{7BA29D8C-48A2-4CE3-86B3-9DAAB3778A79}" presName="hierChild3" presStyleCnt="0"/>
      <dgm:spPr/>
    </dgm:pt>
  </dgm:ptLst>
  <dgm:cxnLst>
    <dgm:cxn modelId="{4A8DC0B7-DD94-46E4-9C49-3A5EA609D166}" type="presOf" srcId="{7BA29D8C-48A2-4CE3-86B3-9DAAB3778A79}" destId="{D301B3F5-E6F5-4AC8-8295-1911327BED8D}" srcOrd="1" destOrd="0" presId="urn:microsoft.com/office/officeart/2005/8/layout/orgChart1"/>
    <dgm:cxn modelId="{C4C25B89-66E7-4100-82B6-2CDF5ECCF4EF}" type="presOf" srcId="{978019E9-D54C-4671-9B51-CF8A130EB9C0}" destId="{E894C680-2A3B-441B-8C10-8ADE1B24A47D}" srcOrd="0" destOrd="0" presId="urn:microsoft.com/office/officeart/2005/8/layout/orgChart1"/>
    <dgm:cxn modelId="{0FD9959D-E2ED-4C11-B422-5F0B77FD30BF}" type="presOf" srcId="{978019E9-D54C-4671-9B51-CF8A130EB9C0}" destId="{0F362FFE-3567-4784-A812-1DA2BDC784D8}" srcOrd="1" destOrd="0" presId="urn:microsoft.com/office/officeart/2005/8/layout/orgChart1"/>
    <dgm:cxn modelId="{F1744FCF-300D-4130-80AF-A0C970A5F44B}" type="presOf" srcId="{81FF2461-794C-4CED-9A0B-3B4139CB8098}" destId="{062F580C-1D98-40FF-B91C-BD40167A8346}" srcOrd="0" destOrd="0" presId="urn:microsoft.com/office/officeart/2005/8/layout/orgChart1"/>
    <dgm:cxn modelId="{2B6CAB64-F21C-427A-A6EE-208227EC95AF}" type="presOf" srcId="{A5C424B3-EF41-4467-AB6F-58AD05AD6795}" destId="{A2DFF3B3-092A-4680-BB50-B21CF0E30016}" srcOrd="0" destOrd="0" presId="urn:microsoft.com/office/officeart/2005/8/layout/orgChart1"/>
    <dgm:cxn modelId="{06AD4BED-248A-4486-89F8-929131F2AB36}" type="presOf" srcId="{7BA29D8C-48A2-4CE3-86B3-9DAAB3778A79}" destId="{6633E91A-0D29-4C4E-8E56-01F3E25693C7}" srcOrd="0" destOrd="0" presId="urn:microsoft.com/office/officeart/2005/8/layout/orgChart1"/>
    <dgm:cxn modelId="{432EF53B-7151-46BC-A5D1-215FDA565B6F}" type="presOf" srcId="{26E285BE-2CE9-4943-A919-0FFE1A869F66}" destId="{724AB84A-9B7C-47CA-9398-07EA7FB9145D}" srcOrd="0" destOrd="0" presId="urn:microsoft.com/office/officeart/2005/8/layout/orgChart1"/>
    <dgm:cxn modelId="{D167D521-A474-4FB1-B2CA-98BE22B2125C}" srcId="{7BA29D8C-48A2-4CE3-86B3-9DAAB3778A79}" destId="{978019E9-D54C-4671-9B51-CF8A130EB9C0}" srcOrd="0" destOrd="0" parTransId="{A5C424B3-EF41-4467-AB6F-58AD05AD6795}" sibTransId="{909C0571-2061-4F72-A9A7-0530D633FA30}"/>
    <dgm:cxn modelId="{934FAF22-BE3D-426E-A026-1234363456EF}" srcId="{118CD17C-AC6C-47CC-9E39-393AEF4CAA61}" destId="{7BA29D8C-48A2-4CE3-86B3-9DAAB3778A79}" srcOrd="0" destOrd="0" parTransId="{85966980-DEB9-439A-AC31-85545165295D}" sibTransId="{C33817DD-02F1-4879-A83F-F1E6094EB419}"/>
    <dgm:cxn modelId="{E3D6D795-A933-4969-BEA5-E8D6462BBA18}" srcId="{7BA29D8C-48A2-4CE3-86B3-9DAAB3778A79}" destId="{81FF2461-794C-4CED-9A0B-3B4139CB8098}" srcOrd="1" destOrd="0" parTransId="{26E285BE-2CE9-4943-A919-0FFE1A869F66}" sibTransId="{EF0DA36A-A4A7-4C51-B5A3-9263178EC11B}"/>
    <dgm:cxn modelId="{03087D3D-2799-4A5E-9EE9-9B47C88ED038}" type="presOf" srcId="{118CD17C-AC6C-47CC-9E39-393AEF4CAA61}" destId="{89D30DF4-4DAB-4689-8CDC-D8B943ABD466}" srcOrd="0" destOrd="0" presId="urn:microsoft.com/office/officeart/2005/8/layout/orgChart1"/>
    <dgm:cxn modelId="{AB0EC2E3-1322-46D8-947E-3C5384B51CED}" type="presOf" srcId="{81FF2461-794C-4CED-9A0B-3B4139CB8098}" destId="{225F58A6-A740-4FEF-819D-9E59D1927D68}" srcOrd="1" destOrd="0" presId="urn:microsoft.com/office/officeart/2005/8/layout/orgChart1"/>
    <dgm:cxn modelId="{5FCB83D1-DB0C-4387-8A07-675C74A98ED1}" type="presParOf" srcId="{89D30DF4-4DAB-4689-8CDC-D8B943ABD466}" destId="{088889E5-A09E-4D19-804C-A729670E467D}" srcOrd="0" destOrd="0" presId="urn:microsoft.com/office/officeart/2005/8/layout/orgChart1"/>
    <dgm:cxn modelId="{5F33BCC2-F605-451D-BAFC-0221357ECD40}" type="presParOf" srcId="{088889E5-A09E-4D19-804C-A729670E467D}" destId="{8E993DA5-0CAC-4B3C-B08B-ADFD7770AB6C}" srcOrd="0" destOrd="0" presId="urn:microsoft.com/office/officeart/2005/8/layout/orgChart1"/>
    <dgm:cxn modelId="{50FA7FA8-01B7-4261-8128-0E757346A167}" type="presParOf" srcId="{8E993DA5-0CAC-4B3C-B08B-ADFD7770AB6C}" destId="{6633E91A-0D29-4C4E-8E56-01F3E25693C7}" srcOrd="0" destOrd="0" presId="urn:microsoft.com/office/officeart/2005/8/layout/orgChart1"/>
    <dgm:cxn modelId="{ED9D3AD9-10D5-42CD-B015-76FF03A85E0B}" type="presParOf" srcId="{8E993DA5-0CAC-4B3C-B08B-ADFD7770AB6C}" destId="{D301B3F5-E6F5-4AC8-8295-1911327BED8D}" srcOrd="1" destOrd="0" presId="urn:microsoft.com/office/officeart/2005/8/layout/orgChart1"/>
    <dgm:cxn modelId="{3D8F4A0C-9AED-4AE7-AA75-A08759B6D4CA}" type="presParOf" srcId="{088889E5-A09E-4D19-804C-A729670E467D}" destId="{5C51F4BB-8CA2-45C9-B6CE-56FBA88C0D5A}" srcOrd="1" destOrd="0" presId="urn:microsoft.com/office/officeart/2005/8/layout/orgChart1"/>
    <dgm:cxn modelId="{1161BA61-E02F-49F3-B909-31A0CBE219AD}" type="presParOf" srcId="{5C51F4BB-8CA2-45C9-B6CE-56FBA88C0D5A}" destId="{A2DFF3B3-092A-4680-BB50-B21CF0E30016}" srcOrd="0" destOrd="0" presId="urn:microsoft.com/office/officeart/2005/8/layout/orgChart1"/>
    <dgm:cxn modelId="{EAD3E8F5-8953-4575-950F-1302BC757AB0}" type="presParOf" srcId="{5C51F4BB-8CA2-45C9-B6CE-56FBA88C0D5A}" destId="{6591738B-1F05-4BC2-AEC5-6710CA1F92CC}" srcOrd="1" destOrd="0" presId="urn:microsoft.com/office/officeart/2005/8/layout/orgChart1"/>
    <dgm:cxn modelId="{8F42B2C1-6F68-4318-88BB-FD791A613C71}" type="presParOf" srcId="{6591738B-1F05-4BC2-AEC5-6710CA1F92CC}" destId="{13CDA8B1-ACCB-4EC9-8434-5321A688D0B5}" srcOrd="0" destOrd="0" presId="urn:microsoft.com/office/officeart/2005/8/layout/orgChart1"/>
    <dgm:cxn modelId="{999057E2-AE0E-4042-9A57-28700CC0550D}" type="presParOf" srcId="{13CDA8B1-ACCB-4EC9-8434-5321A688D0B5}" destId="{E894C680-2A3B-441B-8C10-8ADE1B24A47D}" srcOrd="0" destOrd="0" presId="urn:microsoft.com/office/officeart/2005/8/layout/orgChart1"/>
    <dgm:cxn modelId="{24C68FE0-D68A-42E2-A70C-AA9661F888F0}" type="presParOf" srcId="{13CDA8B1-ACCB-4EC9-8434-5321A688D0B5}" destId="{0F362FFE-3567-4784-A812-1DA2BDC784D8}" srcOrd="1" destOrd="0" presId="urn:microsoft.com/office/officeart/2005/8/layout/orgChart1"/>
    <dgm:cxn modelId="{7714352A-48BE-40CE-A893-D633A442B342}" type="presParOf" srcId="{6591738B-1F05-4BC2-AEC5-6710CA1F92CC}" destId="{D3D4AB29-6B86-4104-8DEA-8ECAC1F7A780}" srcOrd="1" destOrd="0" presId="urn:microsoft.com/office/officeart/2005/8/layout/orgChart1"/>
    <dgm:cxn modelId="{A3B473D0-0C80-4C7E-B230-4A6B9D47A966}" type="presParOf" srcId="{6591738B-1F05-4BC2-AEC5-6710CA1F92CC}" destId="{F36CEA62-EEF5-42EA-96D4-130F73217BD5}" srcOrd="2" destOrd="0" presId="urn:microsoft.com/office/officeart/2005/8/layout/orgChart1"/>
    <dgm:cxn modelId="{4DA206F7-D729-4CA0-9249-D2C6C1D3F544}" type="presParOf" srcId="{5C51F4BB-8CA2-45C9-B6CE-56FBA88C0D5A}" destId="{724AB84A-9B7C-47CA-9398-07EA7FB9145D}" srcOrd="2" destOrd="0" presId="urn:microsoft.com/office/officeart/2005/8/layout/orgChart1"/>
    <dgm:cxn modelId="{E4F8C902-4238-4FA7-9D76-FAFA0B8878C8}" type="presParOf" srcId="{5C51F4BB-8CA2-45C9-B6CE-56FBA88C0D5A}" destId="{05C0A214-A626-461F-B444-E03120A78E6C}" srcOrd="3" destOrd="0" presId="urn:microsoft.com/office/officeart/2005/8/layout/orgChart1"/>
    <dgm:cxn modelId="{A7D1CBC5-1408-4CC3-9AC4-48BFEA2763DB}" type="presParOf" srcId="{05C0A214-A626-461F-B444-E03120A78E6C}" destId="{273599CB-05E4-4B93-B996-0B9F3DA5B6B5}" srcOrd="0" destOrd="0" presId="urn:microsoft.com/office/officeart/2005/8/layout/orgChart1"/>
    <dgm:cxn modelId="{D1BA1944-A8C7-486A-984C-3031C1DC8E81}" type="presParOf" srcId="{273599CB-05E4-4B93-B996-0B9F3DA5B6B5}" destId="{062F580C-1D98-40FF-B91C-BD40167A8346}" srcOrd="0" destOrd="0" presId="urn:microsoft.com/office/officeart/2005/8/layout/orgChart1"/>
    <dgm:cxn modelId="{B192365F-0F8E-4DB8-A3A5-CBC66C83F367}" type="presParOf" srcId="{273599CB-05E4-4B93-B996-0B9F3DA5B6B5}" destId="{225F58A6-A740-4FEF-819D-9E59D1927D68}" srcOrd="1" destOrd="0" presId="urn:microsoft.com/office/officeart/2005/8/layout/orgChart1"/>
    <dgm:cxn modelId="{1DD6FF6D-6688-441C-89EF-FC7AA1901377}" type="presParOf" srcId="{05C0A214-A626-461F-B444-E03120A78E6C}" destId="{AE8544DA-AC3C-4C0A-A30F-119A2FE61EDD}" srcOrd="1" destOrd="0" presId="urn:microsoft.com/office/officeart/2005/8/layout/orgChart1"/>
    <dgm:cxn modelId="{CEB3B68D-7B16-4DB3-8226-8C70A3F39B91}" type="presParOf" srcId="{05C0A214-A626-461F-B444-E03120A78E6C}" destId="{C9ABAE1C-2C06-409F-A458-14402631E977}" srcOrd="2" destOrd="0" presId="urn:microsoft.com/office/officeart/2005/8/layout/orgChart1"/>
    <dgm:cxn modelId="{1D70BB20-DF02-43E0-80C6-A356A9BBCBE3}" type="presParOf" srcId="{088889E5-A09E-4D19-804C-A729670E467D}" destId="{D82076BC-A8F2-4FB9-9072-4906219FED8C}" srcOrd="2"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F5E29C36-742B-4DC7-842C-DE614DE5021C}"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3B596164-E4EF-49A7-AC89-7BBD53CC1615}">
      <dgm:prSet phldrT="[Text]" custT="1"/>
      <dgm:spPr/>
      <dgm:t>
        <a:bodyPr/>
        <a:lstStyle/>
        <a:p>
          <a:r>
            <a:rPr lang="ar-SA" sz="2800" b="1" dirty="0" smtClean="0"/>
            <a:t>عمليات رأس المال</a:t>
          </a:r>
          <a:endParaRPr lang="en-GB" sz="2800" b="1" dirty="0"/>
        </a:p>
      </dgm:t>
    </dgm:pt>
    <dgm:pt modelId="{290DCA98-D004-44E9-A92A-38546E0C98D1}" type="parTrans" cxnId="{B73AAC48-2364-4E87-92BD-3785454AFC32}">
      <dgm:prSet/>
      <dgm:spPr/>
      <dgm:t>
        <a:bodyPr/>
        <a:lstStyle/>
        <a:p>
          <a:endParaRPr lang="en-GB"/>
        </a:p>
      </dgm:t>
    </dgm:pt>
    <dgm:pt modelId="{5DF5C51F-3BFF-4491-A999-13BC8929C745}" type="sibTrans" cxnId="{B73AAC48-2364-4E87-92BD-3785454AFC32}">
      <dgm:prSet/>
      <dgm:spPr/>
      <dgm:t>
        <a:bodyPr/>
        <a:lstStyle/>
        <a:p>
          <a:endParaRPr lang="en-GB"/>
        </a:p>
      </dgm:t>
    </dgm:pt>
    <dgm:pt modelId="{74C2D4C3-80E5-4B00-8AF6-40EE711A440C}">
      <dgm:prSet phldrT="[Text]" custT="1"/>
      <dgm:spPr/>
      <dgm:t>
        <a:bodyPr/>
        <a:lstStyle/>
        <a:p>
          <a:r>
            <a:rPr lang="ar-SA" sz="2800" b="1" dirty="0" smtClean="0"/>
            <a:t>تخفيض</a:t>
          </a:r>
          <a:endParaRPr lang="en-GB" sz="2800" b="1" dirty="0"/>
        </a:p>
      </dgm:t>
    </dgm:pt>
    <dgm:pt modelId="{E9DC5CEC-4B8D-4080-94A8-5D82DE6F614A}" type="parTrans" cxnId="{B974BB3B-11A5-4CF3-88E0-5FFF445E096E}">
      <dgm:prSet/>
      <dgm:spPr/>
      <dgm:t>
        <a:bodyPr/>
        <a:lstStyle/>
        <a:p>
          <a:endParaRPr lang="en-GB"/>
        </a:p>
      </dgm:t>
    </dgm:pt>
    <dgm:pt modelId="{33AC24F7-C55E-4F59-8B81-C6893D91F831}" type="sibTrans" cxnId="{B974BB3B-11A5-4CF3-88E0-5FFF445E096E}">
      <dgm:prSet/>
      <dgm:spPr/>
      <dgm:t>
        <a:bodyPr/>
        <a:lstStyle/>
        <a:p>
          <a:endParaRPr lang="en-GB"/>
        </a:p>
      </dgm:t>
    </dgm:pt>
    <dgm:pt modelId="{C061700A-976C-4EF8-924B-316A6C55AD02}">
      <dgm:prSet phldrT="[Text]" custT="1"/>
      <dgm:spPr/>
      <dgm:t>
        <a:bodyPr/>
        <a:lstStyle/>
        <a:p>
          <a:r>
            <a:rPr lang="ar-SA" sz="2800" b="1" dirty="0" smtClean="0"/>
            <a:t>زيادة</a:t>
          </a:r>
          <a:endParaRPr lang="en-GB" sz="2800" b="1" dirty="0"/>
        </a:p>
      </dgm:t>
    </dgm:pt>
    <dgm:pt modelId="{ED574D6A-17A9-43B1-90B9-1F9171496245}" type="parTrans" cxnId="{276B3E1E-43C9-4AD3-BDC7-03EEF6825219}">
      <dgm:prSet/>
      <dgm:spPr/>
      <dgm:t>
        <a:bodyPr/>
        <a:lstStyle/>
        <a:p>
          <a:endParaRPr lang="en-GB"/>
        </a:p>
      </dgm:t>
    </dgm:pt>
    <dgm:pt modelId="{2E3E9376-AF3A-4CB7-9E57-4DCDD3594B7D}" type="sibTrans" cxnId="{276B3E1E-43C9-4AD3-BDC7-03EEF6825219}">
      <dgm:prSet/>
      <dgm:spPr/>
      <dgm:t>
        <a:bodyPr/>
        <a:lstStyle/>
        <a:p>
          <a:endParaRPr lang="en-GB"/>
        </a:p>
      </dgm:t>
    </dgm:pt>
    <dgm:pt modelId="{BA509766-449E-4F3C-AAC6-9188548755D7}">
      <dgm:prSet phldrT="[Text]" custT="1"/>
      <dgm:spPr/>
      <dgm:t>
        <a:bodyPr/>
        <a:lstStyle/>
        <a:p>
          <a:r>
            <a:rPr lang="ar-SA" sz="2800" b="1" dirty="0" smtClean="0"/>
            <a:t>إيداع</a:t>
          </a:r>
          <a:endParaRPr lang="en-GB" sz="2800" b="1" dirty="0"/>
        </a:p>
      </dgm:t>
    </dgm:pt>
    <dgm:pt modelId="{ED976C4B-3F0F-45BC-9BAF-C44B9940B983}" type="parTrans" cxnId="{EA5DE73C-3453-416B-B0E5-EFDA785FBFF4}">
      <dgm:prSet/>
      <dgm:spPr/>
      <dgm:t>
        <a:bodyPr/>
        <a:lstStyle/>
        <a:p>
          <a:endParaRPr lang="en-GB"/>
        </a:p>
      </dgm:t>
    </dgm:pt>
    <dgm:pt modelId="{379A644D-3F71-4495-B38E-0AFE28C85490}" type="sibTrans" cxnId="{EA5DE73C-3453-416B-B0E5-EFDA785FBFF4}">
      <dgm:prSet/>
      <dgm:spPr/>
      <dgm:t>
        <a:bodyPr/>
        <a:lstStyle/>
        <a:p>
          <a:endParaRPr lang="en-GB"/>
        </a:p>
      </dgm:t>
    </dgm:pt>
    <dgm:pt modelId="{7FEDB72D-6951-4BEF-A1E7-3624067A43EE}" type="pres">
      <dgm:prSet presAssocID="{F5E29C36-742B-4DC7-842C-DE614DE5021C}" presName="hierChild1" presStyleCnt="0">
        <dgm:presLayoutVars>
          <dgm:orgChart val="1"/>
          <dgm:chPref val="1"/>
          <dgm:dir/>
          <dgm:animOne val="branch"/>
          <dgm:animLvl val="lvl"/>
          <dgm:resizeHandles/>
        </dgm:presLayoutVars>
      </dgm:prSet>
      <dgm:spPr/>
      <dgm:t>
        <a:bodyPr/>
        <a:lstStyle/>
        <a:p>
          <a:endParaRPr lang="en-GB"/>
        </a:p>
      </dgm:t>
    </dgm:pt>
    <dgm:pt modelId="{F67CC868-F34C-40D3-BCF5-3716505F8D61}" type="pres">
      <dgm:prSet presAssocID="{3B596164-E4EF-49A7-AC89-7BBD53CC1615}" presName="hierRoot1" presStyleCnt="0">
        <dgm:presLayoutVars>
          <dgm:hierBranch val="init"/>
        </dgm:presLayoutVars>
      </dgm:prSet>
      <dgm:spPr/>
    </dgm:pt>
    <dgm:pt modelId="{01C2871C-BAC7-4928-B758-EC88D1069B42}" type="pres">
      <dgm:prSet presAssocID="{3B596164-E4EF-49A7-AC89-7BBD53CC1615}" presName="rootComposite1" presStyleCnt="0"/>
      <dgm:spPr/>
    </dgm:pt>
    <dgm:pt modelId="{0986BBBB-9952-4C0F-94ED-CA2E63394617}" type="pres">
      <dgm:prSet presAssocID="{3B596164-E4EF-49A7-AC89-7BBD53CC1615}" presName="rootText1" presStyleLbl="node0" presStyleIdx="0" presStyleCnt="1">
        <dgm:presLayoutVars>
          <dgm:chPref val="3"/>
        </dgm:presLayoutVars>
      </dgm:prSet>
      <dgm:spPr/>
      <dgm:t>
        <a:bodyPr/>
        <a:lstStyle/>
        <a:p>
          <a:endParaRPr lang="en-GB"/>
        </a:p>
      </dgm:t>
    </dgm:pt>
    <dgm:pt modelId="{DAA9F29E-891B-4C36-A05D-00AFDE856670}" type="pres">
      <dgm:prSet presAssocID="{3B596164-E4EF-49A7-AC89-7BBD53CC1615}" presName="rootConnector1" presStyleLbl="node1" presStyleIdx="0" presStyleCnt="0"/>
      <dgm:spPr/>
      <dgm:t>
        <a:bodyPr/>
        <a:lstStyle/>
        <a:p>
          <a:endParaRPr lang="en-GB"/>
        </a:p>
      </dgm:t>
    </dgm:pt>
    <dgm:pt modelId="{85E1ED0C-B5F9-4744-A843-110A35062D7C}" type="pres">
      <dgm:prSet presAssocID="{3B596164-E4EF-49A7-AC89-7BBD53CC1615}" presName="hierChild2" presStyleCnt="0"/>
      <dgm:spPr/>
    </dgm:pt>
    <dgm:pt modelId="{F2A06B83-ECB5-4BA7-B7F7-FEDBE587657A}" type="pres">
      <dgm:prSet presAssocID="{E9DC5CEC-4B8D-4080-94A8-5D82DE6F614A}" presName="Name37" presStyleLbl="parChTrans1D2" presStyleIdx="0" presStyleCnt="3"/>
      <dgm:spPr/>
      <dgm:t>
        <a:bodyPr/>
        <a:lstStyle/>
        <a:p>
          <a:endParaRPr lang="en-GB"/>
        </a:p>
      </dgm:t>
    </dgm:pt>
    <dgm:pt modelId="{AC2A0EE3-DEE2-491B-AA59-F39D10042BB8}" type="pres">
      <dgm:prSet presAssocID="{74C2D4C3-80E5-4B00-8AF6-40EE711A440C}" presName="hierRoot2" presStyleCnt="0">
        <dgm:presLayoutVars>
          <dgm:hierBranch val="init"/>
        </dgm:presLayoutVars>
      </dgm:prSet>
      <dgm:spPr/>
    </dgm:pt>
    <dgm:pt modelId="{34E8175F-5110-44E9-BC41-302C3FD5628E}" type="pres">
      <dgm:prSet presAssocID="{74C2D4C3-80E5-4B00-8AF6-40EE711A440C}" presName="rootComposite" presStyleCnt="0"/>
      <dgm:spPr/>
    </dgm:pt>
    <dgm:pt modelId="{EE213DEE-E9EA-4FF9-A27F-C094EE9B53D0}" type="pres">
      <dgm:prSet presAssocID="{74C2D4C3-80E5-4B00-8AF6-40EE711A440C}" presName="rootText" presStyleLbl="node2" presStyleIdx="0" presStyleCnt="3">
        <dgm:presLayoutVars>
          <dgm:chPref val="3"/>
        </dgm:presLayoutVars>
      </dgm:prSet>
      <dgm:spPr/>
      <dgm:t>
        <a:bodyPr/>
        <a:lstStyle/>
        <a:p>
          <a:endParaRPr lang="en-GB"/>
        </a:p>
      </dgm:t>
    </dgm:pt>
    <dgm:pt modelId="{C68B6B83-4388-47BF-ABC8-A655F304A285}" type="pres">
      <dgm:prSet presAssocID="{74C2D4C3-80E5-4B00-8AF6-40EE711A440C}" presName="rootConnector" presStyleLbl="node2" presStyleIdx="0" presStyleCnt="3"/>
      <dgm:spPr/>
      <dgm:t>
        <a:bodyPr/>
        <a:lstStyle/>
        <a:p>
          <a:endParaRPr lang="en-GB"/>
        </a:p>
      </dgm:t>
    </dgm:pt>
    <dgm:pt modelId="{0C30F2C1-4646-4703-8F0E-1DE50296A7F4}" type="pres">
      <dgm:prSet presAssocID="{74C2D4C3-80E5-4B00-8AF6-40EE711A440C}" presName="hierChild4" presStyleCnt="0"/>
      <dgm:spPr/>
    </dgm:pt>
    <dgm:pt modelId="{EE639F24-280A-43A3-A8F5-076AC2966EBC}" type="pres">
      <dgm:prSet presAssocID="{74C2D4C3-80E5-4B00-8AF6-40EE711A440C}" presName="hierChild5" presStyleCnt="0"/>
      <dgm:spPr/>
    </dgm:pt>
    <dgm:pt modelId="{79ABEFA5-D252-4F05-9949-D3F9FBA06E07}" type="pres">
      <dgm:prSet presAssocID="{ED574D6A-17A9-43B1-90B9-1F9171496245}" presName="Name37" presStyleLbl="parChTrans1D2" presStyleIdx="1" presStyleCnt="3"/>
      <dgm:spPr/>
      <dgm:t>
        <a:bodyPr/>
        <a:lstStyle/>
        <a:p>
          <a:endParaRPr lang="en-GB"/>
        </a:p>
      </dgm:t>
    </dgm:pt>
    <dgm:pt modelId="{92AC4457-9B68-45A1-B4E9-61FAB333195E}" type="pres">
      <dgm:prSet presAssocID="{C061700A-976C-4EF8-924B-316A6C55AD02}" presName="hierRoot2" presStyleCnt="0">
        <dgm:presLayoutVars>
          <dgm:hierBranch val="init"/>
        </dgm:presLayoutVars>
      </dgm:prSet>
      <dgm:spPr/>
    </dgm:pt>
    <dgm:pt modelId="{0B4B1129-EF2E-4544-ADCE-452091D127B9}" type="pres">
      <dgm:prSet presAssocID="{C061700A-976C-4EF8-924B-316A6C55AD02}" presName="rootComposite" presStyleCnt="0"/>
      <dgm:spPr/>
    </dgm:pt>
    <dgm:pt modelId="{2808DDD7-0748-4FE1-90CF-4E250E2CE4BD}" type="pres">
      <dgm:prSet presAssocID="{C061700A-976C-4EF8-924B-316A6C55AD02}" presName="rootText" presStyleLbl="node2" presStyleIdx="1" presStyleCnt="3">
        <dgm:presLayoutVars>
          <dgm:chPref val="3"/>
        </dgm:presLayoutVars>
      </dgm:prSet>
      <dgm:spPr/>
      <dgm:t>
        <a:bodyPr/>
        <a:lstStyle/>
        <a:p>
          <a:endParaRPr lang="en-GB"/>
        </a:p>
      </dgm:t>
    </dgm:pt>
    <dgm:pt modelId="{8ABD83E2-14CB-4FFB-954D-31BB84A31168}" type="pres">
      <dgm:prSet presAssocID="{C061700A-976C-4EF8-924B-316A6C55AD02}" presName="rootConnector" presStyleLbl="node2" presStyleIdx="1" presStyleCnt="3"/>
      <dgm:spPr/>
      <dgm:t>
        <a:bodyPr/>
        <a:lstStyle/>
        <a:p>
          <a:endParaRPr lang="en-GB"/>
        </a:p>
      </dgm:t>
    </dgm:pt>
    <dgm:pt modelId="{B7CCE53C-A0A8-4B6D-82F0-54FB84A94957}" type="pres">
      <dgm:prSet presAssocID="{C061700A-976C-4EF8-924B-316A6C55AD02}" presName="hierChild4" presStyleCnt="0"/>
      <dgm:spPr/>
    </dgm:pt>
    <dgm:pt modelId="{20638BB1-4590-477C-A5AA-60128BBB1C77}" type="pres">
      <dgm:prSet presAssocID="{C061700A-976C-4EF8-924B-316A6C55AD02}" presName="hierChild5" presStyleCnt="0"/>
      <dgm:spPr/>
    </dgm:pt>
    <dgm:pt modelId="{605BAA29-403F-454F-B4C9-1B386A372B39}" type="pres">
      <dgm:prSet presAssocID="{ED976C4B-3F0F-45BC-9BAF-C44B9940B983}" presName="Name37" presStyleLbl="parChTrans1D2" presStyleIdx="2" presStyleCnt="3"/>
      <dgm:spPr/>
      <dgm:t>
        <a:bodyPr/>
        <a:lstStyle/>
        <a:p>
          <a:endParaRPr lang="en-GB"/>
        </a:p>
      </dgm:t>
    </dgm:pt>
    <dgm:pt modelId="{962CA798-1FCC-4739-8871-65832111B840}" type="pres">
      <dgm:prSet presAssocID="{BA509766-449E-4F3C-AAC6-9188548755D7}" presName="hierRoot2" presStyleCnt="0">
        <dgm:presLayoutVars>
          <dgm:hierBranch val="init"/>
        </dgm:presLayoutVars>
      </dgm:prSet>
      <dgm:spPr/>
    </dgm:pt>
    <dgm:pt modelId="{CD89824A-78EE-47D8-B0FE-7D4E0A89B07C}" type="pres">
      <dgm:prSet presAssocID="{BA509766-449E-4F3C-AAC6-9188548755D7}" presName="rootComposite" presStyleCnt="0"/>
      <dgm:spPr/>
    </dgm:pt>
    <dgm:pt modelId="{244F0704-7BC7-44C5-A789-68051BAB1534}" type="pres">
      <dgm:prSet presAssocID="{BA509766-449E-4F3C-AAC6-9188548755D7}" presName="rootText" presStyleLbl="node2" presStyleIdx="2" presStyleCnt="3">
        <dgm:presLayoutVars>
          <dgm:chPref val="3"/>
        </dgm:presLayoutVars>
      </dgm:prSet>
      <dgm:spPr/>
      <dgm:t>
        <a:bodyPr/>
        <a:lstStyle/>
        <a:p>
          <a:endParaRPr lang="en-GB"/>
        </a:p>
      </dgm:t>
    </dgm:pt>
    <dgm:pt modelId="{D003435B-C650-4742-AB04-BC3BBA48BB01}" type="pres">
      <dgm:prSet presAssocID="{BA509766-449E-4F3C-AAC6-9188548755D7}" presName="rootConnector" presStyleLbl="node2" presStyleIdx="2" presStyleCnt="3"/>
      <dgm:spPr/>
      <dgm:t>
        <a:bodyPr/>
        <a:lstStyle/>
        <a:p>
          <a:endParaRPr lang="en-GB"/>
        </a:p>
      </dgm:t>
    </dgm:pt>
    <dgm:pt modelId="{0E84D327-BDFB-4435-AA5F-C1787338ADF9}" type="pres">
      <dgm:prSet presAssocID="{BA509766-449E-4F3C-AAC6-9188548755D7}" presName="hierChild4" presStyleCnt="0"/>
      <dgm:spPr/>
    </dgm:pt>
    <dgm:pt modelId="{4C8518F3-A016-43AD-8A5D-5308C49CCCD1}" type="pres">
      <dgm:prSet presAssocID="{BA509766-449E-4F3C-AAC6-9188548755D7}" presName="hierChild5" presStyleCnt="0"/>
      <dgm:spPr/>
    </dgm:pt>
    <dgm:pt modelId="{969C5572-8132-4AF7-9813-46E6D954F2CA}" type="pres">
      <dgm:prSet presAssocID="{3B596164-E4EF-49A7-AC89-7BBD53CC1615}" presName="hierChild3" presStyleCnt="0"/>
      <dgm:spPr/>
    </dgm:pt>
  </dgm:ptLst>
  <dgm:cxnLst>
    <dgm:cxn modelId="{C76EC6EC-AC1C-4DA5-AFD1-965EE7BD25E5}" type="presOf" srcId="{ED976C4B-3F0F-45BC-9BAF-C44B9940B983}" destId="{605BAA29-403F-454F-B4C9-1B386A372B39}" srcOrd="0" destOrd="0" presId="urn:microsoft.com/office/officeart/2005/8/layout/orgChart1"/>
    <dgm:cxn modelId="{2DA6AEA9-D236-4BF0-A494-939C83574C22}" type="presOf" srcId="{C061700A-976C-4EF8-924B-316A6C55AD02}" destId="{2808DDD7-0748-4FE1-90CF-4E250E2CE4BD}" srcOrd="0" destOrd="0" presId="urn:microsoft.com/office/officeart/2005/8/layout/orgChart1"/>
    <dgm:cxn modelId="{276B3E1E-43C9-4AD3-BDC7-03EEF6825219}" srcId="{3B596164-E4EF-49A7-AC89-7BBD53CC1615}" destId="{C061700A-976C-4EF8-924B-316A6C55AD02}" srcOrd="1" destOrd="0" parTransId="{ED574D6A-17A9-43B1-90B9-1F9171496245}" sibTransId="{2E3E9376-AF3A-4CB7-9E57-4DCDD3594B7D}"/>
    <dgm:cxn modelId="{226E158B-4962-4CE6-A0CC-366464A7CED2}" type="presOf" srcId="{3B596164-E4EF-49A7-AC89-7BBD53CC1615}" destId="{DAA9F29E-891B-4C36-A05D-00AFDE856670}" srcOrd="1" destOrd="0" presId="urn:microsoft.com/office/officeart/2005/8/layout/orgChart1"/>
    <dgm:cxn modelId="{FC5111A7-5A77-4834-BC4A-D5605810B15A}" type="presOf" srcId="{BA509766-449E-4F3C-AAC6-9188548755D7}" destId="{D003435B-C650-4742-AB04-BC3BBA48BB01}" srcOrd="1" destOrd="0" presId="urn:microsoft.com/office/officeart/2005/8/layout/orgChart1"/>
    <dgm:cxn modelId="{B974BB3B-11A5-4CF3-88E0-5FFF445E096E}" srcId="{3B596164-E4EF-49A7-AC89-7BBD53CC1615}" destId="{74C2D4C3-80E5-4B00-8AF6-40EE711A440C}" srcOrd="0" destOrd="0" parTransId="{E9DC5CEC-4B8D-4080-94A8-5D82DE6F614A}" sibTransId="{33AC24F7-C55E-4F59-8B81-C6893D91F831}"/>
    <dgm:cxn modelId="{711CB973-97CA-4E37-8B6F-2A3E104773CD}" type="presOf" srcId="{3B596164-E4EF-49A7-AC89-7BBD53CC1615}" destId="{0986BBBB-9952-4C0F-94ED-CA2E63394617}" srcOrd="0" destOrd="0" presId="urn:microsoft.com/office/officeart/2005/8/layout/orgChart1"/>
    <dgm:cxn modelId="{4B634ABE-0B3E-4666-B361-311451B8A76A}" type="presOf" srcId="{E9DC5CEC-4B8D-4080-94A8-5D82DE6F614A}" destId="{F2A06B83-ECB5-4BA7-B7F7-FEDBE587657A}" srcOrd="0" destOrd="0" presId="urn:microsoft.com/office/officeart/2005/8/layout/orgChart1"/>
    <dgm:cxn modelId="{548526CD-795B-4675-9663-2C657DA9FC0B}" type="presOf" srcId="{BA509766-449E-4F3C-AAC6-9188548755D7}" destId="{244F0704-7BC7-44C5-A789-68051BAB1534}" srcOrd="0" destOrd="0" presId="urn:microsoft.com/office/officeart/2005/8/layout/orgChart1"/>
    <dgm:cxn modelId="{AF8D5635-08FA-4F11-B295-070BB3A897AF}" type="presOf" srcId="{74C2D4C3-80E5-4B00-8AF6-40EE711A440C}" destId="{EE213DEE-E9EA-4FF9-A27F-C094EE9B53D0}" srcOrd="0" destOrd="0" presId="urn:microsoft.com/office/officeart/2005/8/layout/orgChart1"/>
    <dgm:cxn modelId="{3911834D-F5DB-496C-BED3-9C334EB51E93}" type="presOf" srcId="{74C2D4C3-80E5-4B00-8AF6-40EE711A440C}" destId="{C68B6B83-4388-47BF-ABC8-A655F304A285}" srcOrd="1" destOrd="0" presId="urn:microsoft.com/office/officeart/2005/8/layout/orgChart1"/>
    <dgm:cxn modelId="{9EE8F490-6E9B-4AB3-BF83-63A73647ABFC}" type="presOf" srcId="{C061700A-976C-4EF8-924B-316A6C55AD02}" destId="{8ABD83E2-14CB-4FFB-954D-31BB84A31168}" srcOrd="1" destOrd="0" presId="urn:microsoft.com/office/officeart/2005/8/layout/orgChart1"/>
    <dgm:cxn modelId="{B73AAC48-2364-4E87-92BD-3785454AFC32}" srcId="{F5E29C36-742B-4DC7-842C-DE614DE5021C}" destId="{3B596164-E4EF-49A7-AC89-7BBD53CC1615}" srcOrd="0" destOrd="0" parTransId="{290DCA98-D004-44E9-A92A-38546E0C98D1}" sibTransId="{5DF5C51F-3BFF-4491-A999-13BC8929C745}"/>
    <dgm:cxn modelId="{45A5CC17-0661-4729-9DBC-CE01FB0B4A09}" type="presOf" srcId="{ED574D6A-17A9-43B1-90B9-1F9171496245}" destId="{79ABEFA5-D252-4F05-9949-D3F9FBA06E07}" srcOrd="0" destOrd="0" presId="urn:microsoft.com/office/officeart/2005/8/layout/orgChart1"/>
    <dgm:cxn modelId="{EA5DE73C-3453-416B-B0E5-EFDA785FBFF4}" srcId="{3B596164-E4EF-49A7-AC89-7BBD53CC1615}" destId="{BA509766-449E-4F3C-AAC6-9188548755D7}" srcOrd="2" destOrd="0" parTransId="{ED976C4B-3F0F-45BC-9BAF-C44B9940B983}" sibTransId="{379A644D-3F71-4495-B38E-0AFE28C85490}"/>
    <dgm:cxn modelId="{A0D150AE-52E4-4559-B9E9-DA2409F806B2}" type="presOf" srcId="{F5E29C36-742B-4DC7-842C-DE614DE5021C}" destId="{7FEDB72D-6951-4BEF-A1E7-3624067A43EE}" srcOrd="0" destOrd="0" presId="urn:microsoft.com/office/officeart/2005/8/layout/orgChart1"/>
    <dgm:cxn modelId="{88194FDA-7DBD-4425-B057-8B3C9586EB27}" type="presParOf" srcId="{7FEDB72D-6951-4BEF-A1E7-3624067A43EE}" destId="{F67CC868-F34C-40D3-BCF5-3716505F8D61}" srcOrd="0" destOrd="0" presId="urn:microsoft.com/office/officeart/2005/8/layout/orgChart1"/>
    <dgm:cxn modelId="{DCBDFB1C-F78B-496D-9BD9-696128A5B426}" type="presParOf" srcId="{F67CC868-F34C-40D3-BCF5-3716505F8D61}" destId="{01C2871C-BAC7-4928-B758-EC88D1069B42}" srcOrd="0" destOrd="0" presId="urn:microsoft.com/office/officeart/2005/8/layout/orgChart1"/>
    <dgm:cxn modelId="{29381C3C-C549-4150-AE18-F8EC3A707FBA}" type="presParOf" srcId="{01C2871C-BAC7-4928-B758-EC88D1069B42}" destId="{0986BBBB-9952-4C0F-94ED-CA2E63394617}" srcOrd="0" destOrd="0" presId="urn:microsoft.com/office/officeart/2005/8/layout/orgChart1"/>
    <dgm:cxn modelId="{AB2B43A6-420B-4948-8AF2-A2D9B3C20705}" type="presParOf" srcId="{01C2871C-BAC7-4928-B758-EC88D1069B42}" destId="{DAA9F29E-891B-4C36-A05D-00AFDE856670}" srcOrd="1" destOrd="0" presId="urn:microsoft.com/office/officeart/2005/8/layout/orgChart1"/>
    <dgm:cxn modelId="{34BEC549-5C48-462E-8E76-68D285BD73CB}" type="presParOf" srcId="{F67CC868-F34C-40D3-BCF5-3716505F8D61}" destId="{85E1ED0C-B5F9-4744-A843-110A35062D7C}" srcOrd="1" destOrd="0" presId="urn:microsoft.com/office/officeart/2005/8/layout/orgChart1"/>
    <dgm:cxn modelId="{B8CDB942-F8EC-4DAA-8473-2C20829A52F1}" type="presParOf" srcId="{85E1ED0C-B5F9-4744-A843-110A35062D7C}" destId="{F2A06B83-ECB5-4BA7-B7F7-FEDBE587657A}" srcOrd="0" destOrd="0" presId="urn:microsoft.com/office/officeart/2005/8/layout/orgChart1"/>
    <dgm:cxn modelId="{8936BE8E-E8F3-4C1D-ADA9-687DB46A2EDE}" type="presParOf" srcId="{85E1ED0C-B5F9-4744-A843-110A35062D7C}" destId="{AC2A0EE3-DEE2-491B-AA59-F39D10042BB8}" srcOrd="1" destOrd="0" presId="urn:microsoft.com/office/officeart/2005/8/layout/orgChart1"/>
    <dgm:cxn modelId="{B538FF99-608B-4336-A79C-A8311D91865C}" type="presParOf" srcId="{AC2A0EE3-DEE2-491B-AA59-F39D10042BB8}" destId="{34E8175F-5110-44E9-BC41-302C3FD5628E}" srcOrd="0" destOrd="0" presId="urn:microsoft.com/office/officeart/2005/8/layout/orgChart1"/>
    <dgm:cxn modelId="{47885896-19EA-4515-940F-20672D8B5A8E}" type="presParOf" srcId="{34E8175F-5110-44E9-BC41-302C3FD5628E}" destId="{EE213DEE-E9EA-4FF9-A27F-C094EE9B53D0}" srcOrd="0" destOrd="0" presId="urn:microsoft.com/office/officeart/2005/8/layout/orgChart1"/>
    <dgm:cxn modelId="{B4B07B17-DACB-476A-B40E-50E917627877}" type="presParOf" srcId="{34E8175F-5110-44E9-BC41-302C3FD5628E}" destId="{C68B6B83-4388-47BF-ABC8-A655F304A285}" srcOrd="1" destOrd="0" presId="urn:microsoft.com/office/officeart/2005/8/layout/orgChart1"/>
    <dgm:cxn modelId="{D477E43C-A31D-4761-BDA2-753D3C99F62E}" type="presParOf" srcId="{AC2A0EE3-DEE2-491B-AA59-F39D10042BB8}" destId="{0C30F2C1-4646-4703-8F0E-1DE50296A7F4}" srcOrd="1" destOrd="0" presId="urn:microsoft.com/office/officeart/2005/8/layout/orgChart1"/>
    <dgm:cxn modelId="{E0A71956-38AC-494D-9A2E-3A2C21A8794E}" type="presParOf" srcId="{AC2A0EE3-DEE2-491B-AA59-F39D10042BB8}" destId="{EE639F24-280A-43A3-A8F5-076AC2966EBC}" srcOrd="2" destOrd="0" presId="urn:microsoft.com/office/officeart/2005/8/layout/orgChart1"/>
    <dgm:cxn modelId="{45791EB9-9FD8-456C-A3E4-C3450488C516}" type="presParOf" srcId="{85E1ED0C-B5F9-4744-A843-110A35062D7C}" destId="{79ABEFA5-D252-4F05-9949-D3F9FBA06E07}" srcOrd="2" destOrd="0" presId="urn:microsoft.com/office/officeart/2005/8/layout/orgChart1"/>
    <dgm:cxn modelId="{B5A15D07-C755-4E35-8DA3-5B52B42F0A2C}" type="presParOf" srcId="{85E1ED0C-B5F9-4744-A843-110A35062D7C}" destId="{92AC4457-9B68-45A1-B4E9-61FAB333195E}" srcOrd="3" destOrd="0" presId="urn:microsoft.com/office/officeart/2005/8/layout/orgChart1"/>
    <dgm:cxn modelId="{6DC98326-2248-4FE3-A7E2-0E76B24C6B17}" type="presParOf" srcId="{92AC4457-9B68-45A1-B4E9-61FAB333195E}" destId="{0B4B1129-EF2E-4544-ADCE-452091D127B9}" srcOrd="0" destOrd="0" presId="urn:microsoft.com/office/officeart/2005/8/layout/orgChart1"/>
    <dgm:cxn modelId="{479401E6-857A-4496-ABE1-0471BD2ECFFE}" type="presParOf" srcId="{0B4B1129-EF2E-4544-ADCE-452091D127B9}" destId="{2808DDD7-0748-4FE1-90CF-4E250E2CE4BD}" srcOrd="0" destOrd="0" presId="urn:microsoft.com/office/officeart/2005/8/layout/orgChart1"/>
    <dgm:cxn modelId="{4B9F4955-301B-474F-9C8F-E4B91CFE96DE}" type="presParOf" srcId="{0B4B1129-EF2E-4544-ADCE-452091D127B9}" destId="{8ABD83E2-14CB-4FFB-954D-31BB84A31168}" srcOrd="1" destOrd="0" presId="urn:microsoft.com/office/officeart/2005/8/layout/orgChart1"/>
    <dgm:cxn modelId="{E983BC99-5D70-4179-B042-E7A5ABE13F82}" type="presParOf" srcId="{92AC4457-9B68-45A1-B4E9-61FAB333195E}" destId="{B7CCE53C-A0A8-4B6D-82F0-54FB84A94957}" srcOrd="1" destOrd="0" presId="urn:microsoft.com/office/officeart/2005/8/layout/orgChart1"/>
    <dgm:cxn modelId="{FDFAEB46-7C06-43E3-A1D5-E1E047499418}" type="presParOf" srcId="{92AC4457-9B68-45A1-B4E9-61FAB333195E}" destId="{20638BB1-4590-477C-A5AA-60128BBB1C77}" srcOrd="2" destOrd="0" presId="urn:microsoft.com/office/officeart/2005/8/layout/orgChart1"/>
    <dgm:cxn modelId="{039803AC-04A2-413D-9EE6-63E48ADA17C2}" type="presParOf" srcId="{85E1ED0C-B5F9-4744-A843-110A35062D7C}" destId="{605BAA29-403F-454F-B4C9-1B386A372B39}" srcOrd="4" destOrd="0" presId="urn:microsoft.com/office/officeart/2005/8/layout/orgChart1"/>
    <dgm:cxn modelId="{B55B0A49-D953-4E2F-A081-57CEF14A5525}" type="presParOf" srcId="{85E1ED0C-B5F9-4744-A843-110A35062D7C}" destId="{962CA798-1FCC-4739-8871-65832111B840}" srcOrd="5" destOrd="0" presId="urn:microsoft.com/office/officeart/2005/8/layout/orgChart1"/>
    <dgm:cxn modelId="{6EC03A90-A19F-4BA7-9930-777D6F0BE90B}" type="presParOf" srcId="{962CA798-1FCC-4739-8871-65832111B840}" destId="{CD89824A-78EE-47D8-B0FE-7D4E0A89B07C}" srcOrd="0" destOrd="0" presId="urn:microsoft.com/office/officeart/2005/8/layout/orgChart1"/>
    <dgm:cxn modelId="{20789396-21EF-4D7D-B662-E66B6D231C48}" type="presParOf" srcId="{CD89824A-78EE-47D8-B0FE-7D4E0A89B07C}" destId="{244F0704-7BC7-44C5-A789-68051BAB1534}" srcOrd="0" destOrd="0" presId="urn:microsoft.com/office/officeart/2005/8/layout/orgChart1"/>
    <dgm:cxn modelId="{6B363FA9-39CE-4107-A304-076B76C87963}" type="presParOf" srcId="{CD89824A-78EE-47D8-B0FE-7D4E0A89B07C}" destId="{D003435B-C650-4742-AB04-BC3BBA48BB01}" srcOrd="1" destOrd="0" presId="urn:microsoft.com/office/officeart/2005/8/layout/orgChart1"/>
    <dgm:cxn modelId="{B3554C4D-C75C-4BDF-8D45-AE2F2474B14D}" type="presParOf" srcId="{962CA798-1FCC-4739-8871-65832111B840}" destId="{0E84D327-BDFB-4435-AA5F-C1787338ADF9}" srcOrd="1" destOrd="0" presId="urn:microsoft.com/office/officeart/2005/8/layout/orgChart1"/>
    <dgm:cxn modelId="{C41008EC-B8DA-4CB5-ABF9-0D62A4E06C6D}" type="presParOf" srcId="{962CA798-1FCC-4739-8871-65832111B840}" destId="{4C8518F3-A016-43AD-8A5D-5308C49CCCD1}" srcOrd="2" destOrd="0" presId="urn:microsoft.com/office/officeart/2005/8/layout/orgChart1"/>
    <dgm:cxn modelId="{8E68F951-624D-45A1-8180-F4F27EE9A57A}" type="presParOf" srcId="{F67CC868-F34C-40D3-BCF5-3716505F8D61}" destId="{969C5572-8132-4AF7-9813-46E6D954F2CA}" srcOrd="2"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F5E29C36-742B-4DC7-842C-DE614DE5021C}"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3B596164-E4EF-49A7-AC89-7BBD53CC1615}">
      <dgm:prSet phldrT="[Text]" custT="1"/>
      <dgm:spPr>
        <a:solidFill>
          <a:schemeClr val="accent4"/>
        </a:solidFill>
      </dgm:spPr>
      <dgm:t>
        <a:bodyPr/>
        <a:lstStyle/>
        <a:p>
          <a:r>
            <a:rPr lang="ar-SA" sz="2800" b="1" dirty="0" smtClean="0"/>
            <a:t>صور إيداع رأس المال</a:t>
          </a:r>
          <a:endParaRPr lang="en-GB" sz="2800" b="1" dirty="0"/>
        </a:p>
      </dgm:t>
    </dgm:pt>
    <dgm:pt modelId="{290DCA98-D004-44E9-A92A-38546E0C98D1}" type="parTrans" cxnId="{B73AAC48-2364-4E87-92BD-3785454AFC32}">
      <dgm:prSet/>
      <dgm:spPr/>
      <dgm:t>
        <a:bodyPr/>
        <a:lstStyle/>
        <a:p>
          <a:endParaRPr lang="en-GB"/>
        </a:p>
      </dgm:t>
    </dgm:pt>
    <dgm:pt modelId="{5DF5C51F-3BFF-4491-A999-13BC8929C745}" type="sibTrans" cxnId="{B73AAC48-2364-4E87-92BD-3785454AFC32}">
      <dgm:prSet/>
      <dgm:spPr/>
      <dgm:t>
        <a:bodyPr/>
        <a:lstStyle/>
        <a:p>
          <a:endParaRPr lang="en-GB"/>
        </a:p>
      </dgm:t>
    </dgm:pt>
    <dgm:pt modelId="{C061700A-976C-4EF8-924B-316A6C55AD02}">
      <dgm:prSet phldrT="[Text]" custT="1"/>
      <dgm:spPr>
        <a:solidFill>
          <a:schemeClr val="accent4"/>
        </a:solidFill>
      </dgm:spPr>
      <dgm:t>
        <a:bodyPr/>
        <a:lstStyle/>
        <a:p>
          <a:r>
            <a:rPr lang="ar-SA" sz="2800" b="1" dirty="0" smtClean="0"/>
            <a:t>مبالغ نقدية وأصول عينية</a:t>
          </a:r>
          <a:endParaRPr lang="en-GB" sz="2800" b="1" dirty="0"/>
        </a:p>
      </dgm:t>
    </dgm:pt>
    <dgm:pt modelId="{ED574D6A-17A9-43B1-90B9-1F9171496245}" type="parTrans" cxnId="{276B3E1E-43C9-4AD3-BDC7-03EEF6825219}">
      <dgm:prSet/>
      <dgm:spPr/>
      <dgm:t>
        <a:bodyPr/>
        <a:lstStyle/>
        <a:p>
          <a:endParaRPr lang="en-GB"/>
        </a:p>
      </dgm:t>
    </dgm:pt>
    <dgm:pt modelId="{2E3E9376-AF3A-4CB7-9E57-4DCDD3594B7D}" type="sibTrans" cxnId="{276B3E1E-43C9-4AD3-BDC7-03EEF6825219}">
      <dgm:prSet/>
      <dgm:spPr/>
      <dgm:t>
        <a:bodyPr/>
        <a:lstStyle/>
        <a:p>
          <a:endParaRPr lang="en-GB"/>
        </a:p>
      </dgm:t>
    </dgm:pt>
    <dgm:pt modelId="{BA509766-449E-4F3C-AAC6-9188548755D7}">
      <dgm:prSet phldrT="[Text]" custT="1"/>
      <dgm:spPr>
        <a:solidFill>
          <a:schemeClr val="accent4"/>
        </a:solidFill>
      </dgm:spPr>
      <dgm:t>
        <a:bodyPr/>
        <a:lstStyle/>
        <a:p>
          <a:r>
            <a:rPr lang="ar-SA" sz="2800" b="1" dirty="0" smtClean="0"/>
            <a:t>أصول عينية</a:t>
          </a:r>
          <a:endParaRPr lang="en-GB" sz="2800" b="1" dirty="0"/>
        </a:p>
      </dgm:t>
    </dgm:pt>
    <dgm:pt modelId="{ED976C4B-3F0F-45BC-9BAF-C44B9940B983}" type="parTrans" cxnId="{EA5DE73C-3453-416B-B0E5-EFDA785FBFF4}">
      <dgm:prSet/>
      <dgm:spPr/>
      <dgm:t>
        <a:bodyPr/>
        <a:lstStyle/>
        <a:p>
          <a:endParaRPr lang="en-GB"/>
        </a:p>
      </dgm:t>
    </dgm:pt>
    <dgm:pt modelId="{379A644D-3F71-4495-B38E-0AFE28C85490}" type="sibTrans" cxnId="{EA5DE73C-3453-416B-B0E5-EFDA785FBFF4}">
      <dgm:prSet/>
      <dgm:spPr/>
      <dgm:t>
        <a:bodyPr/>
        <a:lstStyle/>
        <a:p>
          <a:endParaRPr lang="en-GB"/>
        </a:p>
      </dgm:t>
    </dgm:pt>
    <dgm:pt modelId="{03100D06-A718-402E-BE12-1772C70D4406}">
      <dgm:prSet phldrT="[Text]" custT="1"/>
      <dgm:spPr>
        <a:solidFill>
          <a:schemeClr val="accent4"/>
        </a:solidFill>
      </dgm:spPr>
      <dgm:t>
        <a:bodyPr/>
        <a:lstStyle/>
        <a:p>
          <a:r>
            <a:rPr lang="ar-SA" sz="2800" b="1" dirty="0" smtClean="0"/>
            <a:t>مبالغ نقدية</a:t>
          </a:r>
          <a:endParaRPr lang="en-GB" sz="2800" b="1" dirty="0"/>
        </a:p>
      </dgm:t>
    </dgm:pt>
    <dgm:pt modelId="{12A108E6-F969-4A5C-A5DF-F88EFB550BA8}" type="parTrans" cxnId="{256F599C-1DA3-46C4-A30B-D77365514B95}">
      <dgm:prSet/>
      <dgm:spPr/>
      <dgm:t>
        <a:bodyPr/>
        <a:lstStyle/>
        <a:p>
          <a:endParaRPr lang="en-GB"/>
        </a:p>
      </dgm:t>
    </dgm:pt>
    <dgm:pt modelId="{E7F80466-65B5-4E89-91CE-48D7CCEE4DFC}" type="sibTrans" cxnId="{256F599C-1DA3-46C4-A30B-D77365514B95}">
      <dgm:prSet/>
      <dgm:spPr/>
      <dgm:t>
        <a:bodyPr/>
        <a:lstStyle/>
        <a:p>
          <a:endParaRPr lang="en-GB"/>
        </a:p>
      </dgm:t>
    </dgm:pt>
    <dgm:pt modelId="{7FEDB72D-6951-4BEF-A1E7-3624067A43EE}" type="pres">
      <dgm:prSet presAssocID="{F5E29C36-742B-4DC7-842C-DE614DE5021C}" presName="hierChild1" presStyleCnt="0">
        <dgm:presLayoutVars>
          <dgm:orgChart val="1"/>
          <dgm:chPref val="1"/>
          <dgm:dir/>
          <dgm:animOne val="branch"/>
          <dgm:animLvl val="lvl"/>
          <dgm:resizeHandles/>
        </dgm:presLayoutVars>
      </dgm:prSet>
      <dgm:spPr/>
      <dgm:t>
        <a:bodyPr/>
        <a:lstStyle/>
        <a:p>
          <a:endParaRPr lang="en-GB"/>
        </a:p>
      </dgm:t>
    </dgm:pt>
    <dgm:pt modelId="{F67CC868-F34C-40D3-BCF5-3716505F8D61}" type="pres">
      <dgm:prSet presAssocID="{3B596164-E4EF-49A7-AC89-7BBD53CC1615}" presName="hierRoot1" presStyleCnt="0">
        <dgm:presLayoutVars>
          <dgm:hierBranch val="init"/>
        </dgm:presLayoutVars>
      </dgm:prSet>
      <dgm:spPr/>
    </dgm:pt>
    <dgm:pt modelId="{01C2871C-BAC7-4928-B758-EC88D1069B42}" type="pres">
      <dgm:prSet presAssocID="{3B596164-E4EF-49A7-AC89-7BBD53CC1615}" presName="rootComposite1" presStyleCnt="0"/>
      <dgm:spPr/>
    </dgm:pt>
    <dgm:pt modelId="{0986BBBB-9952-4C0F-94ED-CA2E63394617}" type="pres">
      <dgm:prSet presAssocID="{3B596164-E4EF-49A7-AC89-7BBD53CC1615}" presName="rootText1" presStyleLbl="node0" presStyleIdx="0" presStyleCnt="1" custLinFactNeighborX="301" custLinFactNeighborY="-64336">
        <dgm:presLayoutVars>
          <dgm:chPref val="3"/>
        </dgm:presLayoutVars>
      </dgm:prSet>
      <dgm:spPr/>
      <dgm:t>
        <a:bodyPr/>
        <a:lstStyle/>
        <a:p>
          <a:endParaRPr lang="en-GB"/>
        </a:p>
      </dgm:t>
    </dgm:pt>
    <dgm:pt modelId="{DAA9F29E-891B-4C36-A05D-00AFDE856670}" type="pres">
      <dgm:prSet presAssocID="{3B596164-E4EF-49A7-AC89-7BBD53CC1615}" presName="rootConnector1" presStyleLbl="node1" presStyleIdx="0" presStyleCnt="0"/>
      <dgm:spPr/>
      <dgm:t>
        <a:bodyPr/>
        <a:lstStyle/>
        <a:p>
          <a:endParaRPr lang="en-GB"/>
        </a:p>
      </dgm:t>
    </dgm:pt>
    <dgm:pt modelId="{85E1ED0C-B5F9-4744-A843-110A35062D7C}" type="pres">
      <dgm:prSet presAssocID="{3B596164-E4EF-49A7-AC89-7BBD53CC1615}" presName="hierChild2" presStyleCnt="0"/>
      <dgm:spPr/>
    </dgm:pt>
    <dgm:pt modelId="{79ABEFA5-D252-4F05-9949-D3F9FBA06E07}" type="pres">
      <dgm:prSet presAssocID="{ED574D6A-17A9-43B1-90B9-1F9171496245}" presName="Name37" presStyleLbl="parChTrans1D2" presStyleIdx="0" presStyleCnt="3"/>
      <dgm:spPr/>
      <dgm:t>
        <a:bodyPr/>
        <a:lstStyle/>
        <a:p>
          <a:endParaRPr lang="en-GB"/>
        </a:p>
      </dgm:t>
    </dgm:pt>
    <dgm:pt modelId="{92AC4457-9B68-45A1-B4E9-61FAB333195E}" type="pres">
      <dgm:prSet presAssocID="{C061700A-976C-4EF8-924B-316A6C55AD02}" presName="hierRoot2" presStyleCnt="0">
        <dgm:presLayoutVars>
          <dgm:hierBranch val="init"/>
        </dgm:presLayoutVars>
      </dgm:prSet>
      <dgm:spPr/>
    </dgm:pt>
    <dgm:pt modelId="{0B4B1129-EF2E-4544-ADCE-452091D127B9}" type="pres">
      <dgm:prSet presAssocID="{C061700A-976C-4EF8-924B-316A6C55AD02}" presName="rootComposite" presStyleCnt="0"/>
      <dgm:spPr/>
    </dgm:pt>
    <dgm:pt modelId="{2808DDD7-0748-4FE1-90CF-4E250E2CE4BD}" type="pres">
      <dgm:prSet presAssocID="{C061700A-976C-4EF8-924B-316A6C55AD02}" presName="rootText" presStyleLbl="node2" presStyleIdx="0" presStyleCnt="3">
        <dgm:presLayoutVars>
          <dgm:chPref val="3"/>
        </dgm:presLayoutVars>
      </dgm:prSet>
      <dgm:spPr/>
      <dgm:t>
        <a:bodyPr/>
        <a:lstStyle/>
        <a:p>
          <a:endParaRPr lang="en-GB"/>
        </a:p>
      </dgm:t>
    </dgm:pt>
    <dgm:pt modelId="{8ABD83E2-14CB-4FFB-954D-31BB84A31168}" type="pres">
      <dgm:prSet presAssocID="{C061700A-976C-4EF8-924B-316A6C55AD02}" presName="rootConnector" presStyleLbl="node2" presStyleIdx="0" presStyleCnt="3"/>
      <dgm:spPr/>
      <dgm:t>
        <a:bodyPr/>
        <a:lstStyle/>
        <a:p>
          <a:endParaRPr lang="en-GB"/>
        </a:p>
      </dgm:t>
    </dgm:pt>
    <dgm:pt modelId="{B7CCE53C-A0A8-4B6D-82F0-54FB84A94957}" type="pres">
      <dgm:prSet presAssocID="{C061700A-976C-4EF8-924B-316A6C55AD02}" presName="hierChild4" presStyleCnt="0"/>
      <dgm:spPr/>
    </dgm:pt>
    <dgm:pt modelId="{20638BB1-4590-477C-A5AA-60128BBB1C77}" type="pres">
      <dgm:prSet presAssocID="{C061700A-976C-4EF8-924B-316A6C55AD02}" presName="hierChild5" presStyleCnt="0"/>
      <dgm:spPr/>
    </dgm:pt>
    <dgm:pt modelId="{605BAA29-403F-454F-B4C9-1B386A372B39}" type="pres">
      <dgm:prSet presAssocID="{ED976C4B-3F0F-45BC-9BAF-C44B9940B983}" presName="Name37" presStyleLbl="parChTrans1D2" presStyleIdx="1" presStyleCnt="3"/>
      <dgm:spPr/>
      <dgm:t>
        <a:bodyPr/>
        <a:lstStyle/>
        <a:p>
          <a:endParaRPr lang="en-GB"/>
        </a:p>
      </dgm:t>
    </dgm:pt>
    <dgm:pt modelId="{962CA798-1FCC-4739-8871-65832111B840}" type="pres">
      <dgm:prSet presAssocID="{BA509766-449E-4F3C-AAC6-9188548755D7}" presName="hierRoot2" presStyleCnt="0">
        <dgm:presLayoutVars>
          <dgm:hierBranch val="init"/>
        </dgm:presLayoutVars>
      </dgm:prSet>
      <dgm:spPr/>
    </dgm:pt>
    <dgm:pt modelId="{CD89824A-78EE-47D8-B0FE-7D4E0A89B07C}" type="pres">
      <dgm:prSet presAssocID="{BA509766-449E-4F3C-AAC6-9188548755D7}" presName="rootComposite" presStyleCnt="0"/>
      <dgm:spPr/>
    </dgm:pt>
    <dgm:pt modelId="{244F0704-7BC7-44C5-A789-68051BAB1534}" type="pres">
      <dgm:prSet presAssocID="{BA509766-449E-4F3C-AAC6-9188548755D7}" presName="rootText" presStyleLbl="node2" presStyleIdx="1" presStyleCnt="3" custLinFactNeighborX="2087" custLinFactNeighborY="4154">
        <dgm:presLayoutVars>
          <dgm:chPref val="3"/>
        </dgm:presLayoutVars>
      </dgm:prSet>
      <dgm:spPr/>
      <dgm:t>
        <a:bodyPr/>
        <a:lstStyle/>
        <a:p>
          <a:endParaRPr lang="en-GB"/>
        </a:p>
      </dgm:t>
    </dgm:pt>
    <dgm:pt modelId="{D003435B-C650-4742-AB04-BC3BBA48BB01}" type="pres">
      <dgm:prSet presAssocID="{BA509766-449E-4F3C-AAC6-9188548755D7}" presName="rootConnector" presStyleLbl="node2" presStyleIdx="1" presStyleCnt="3"/>
      <dgm:spPr/>
      <dgm:t>
        <a:bodyPr/>
        <a:lstStyle/>
        <a:p>
          <a:endParaRPr lang="en-GB"/>
        </a:p>
      </dgm:t>
    </dgm:pt>
    <dgm:pt modelId="{0E84D327-BDFB-4435-AA5F-C1787338ADF9}" type="pres">
      <dgm:prSet presAssocID="{BA509766-449E-4F3C-AAC6-9188548755D7}" presName="hierChild4" presStyleCnt="0"/>
      <dgm:spPr/>
    </dgm:pt>
    <dgm:pt modelId="{4C8518F3-A016-43AD-8A5D-5308C49CCCD1}" type="pres">
      <dgm:prSet presAssocID="{BA509766-449E-4F3C-AAC6-9188548755D7}" presName="hierChild5" presStyleCnt="0"/>
      <dgm:spPr/>
    </dgm:pt>
    <dgm:pt modelId="{1BB6E1EC-FA59-4D66-9EC7-2E95CE2F7A0A}" type="pres">
      <dgm:prSet presAssocID="{12A108E6-F969-4A5C-A5DF-F88EFB550BA8}" presName="Name37" presStyleLbl="parChTrans1D2" presStyleIdx="2" presStyleCnt="3"/>
      <dgm:spPr/>
      <dgm:t>
        <a:bodyPr/>
        <a:lstStyle/>
        <a:p>
          <a:endParaRPr lang="en-GB"/>
        </a:p>
      </dgm:t>
    </dgm:pt>
    <dgm:pt modelId="{0AF043C7-157B-4FD4-9BFD-9CF22E38BB96}" type="pres">
      <dgm:prSet presAssocID="{03100D06-A718-402E-BE12-1772C70D4406}" presName="hierRoot2" presStyleCnt="0">
        <dgm:presLayoutVars>
          <dgm:hierBranch val="init"/>
        </dgm:presLayoutVars>
      </dgm:prSet>
      <dgm:spPr/>
    </dgm:pt>
    <dgm:pt modelId="{40C7D594-149A-4177-924C-681A976FD9B7}" type="pres">
      <dgm:prSet presAssocID="{03100D06-A718-402E-BE12-1772C70D4406}" presName="rootComposite" presStyleCnt="0"/>
      <dgm:spPr/>
    </dgm:pt>
    <dgm:pt modelId="{69F791E4-229C-4024-ABD2-B5AAFEDF911F}" type="pres">
      <dgm:prSet presAssocID="{03100D06-A718-402E-BE12-1772C70D4406}" presName="rootText" presStyleLbl="node2" presStyleIdx="2" presStyleCnt="3" custLinFactNeighborX="2087" custLinFactNeighborY="4154">
        <dgm:presLayoutVars>
          <dgm:chPref val="3"/>
        </dgm:presLayoutVars>
      </dgm:prSet>
      <dgm:spPr/>
      <dgm:t>
        <a:bodyPr/>
        <a:lstStyle/>
        <a:p>
          <a:endParaRPr lang="en-GB"/>
        </a:p>
      </dgm:t>
    </dgm:pt>
    <dgm:pt modelId="{E785833C-23A5-422E-8726-741DEC6FC13E}" type="pres">
      <dgm:prSet presAssocID="{03100D06-A718-402E-BE12-1772C70D4406}" presName="rootConnector" presStyleLbl="node2" presStyleIdx="2" presStyleCnt="3"/>
      <dgm:spPr/>
      <dgm:t>
        <a:bodyPr/>
        <a:lstStyle/>
        <a:p>
          <a:endParaRPr lang="en-GB"/>
        </a:p>
      </dgm:t>
    </dgm:pt>
    <dgm:pt modelId="{FBD6265F-B880-4DDD-BACB-A393D0309472}" type="pres">
      <dgm:prSet presAssocID="{03100D06-A718-402E-BE12-1772C70D4406}" presName="hierChild4" presStyleCnt="0"/>
      <dgm:spPr/>
    </dgm:pt>
    <dgm:pt modelId="{B2857E11-7AA8-4FBF-A565-52776C66D89F}" type="pres">
      <dgm:prSet presAssocID="{03100D06-A718-402E-BE12-1772C70D4406}" presName="hierChild5" presStyleCnt="0"/>
      <dgm:spPr/>
    </dgm:pt>
    <dgm:pt modelId="{969C5572-8132-4AF7-9813-46E6D954F2CA}" type="pres">
      <dgm:prSet presAssocID="{3B596164-E4EF-49A7-AC89-7BBD53CC1615}" presName="hierChild3" presStyleCnt="0"/>
      <dgm:spPr/>
    </dgm:pt>
  </dgm:ptLst>
  <dgm:cxnLst>
    <dgm:cxn modelId="{276B3E1E-43C9-4AD3-BDC7-03EEF6825219}" srcId="{3B596164-E4EF-49A7-AC89-7BBD53CC1615}" destId="{C061700A-976C-4EF8-924B-316A6C55AD02}" srcOrd="0" destOrd="0" parTransId="{ED574D6A-17A9-43B1-90B9-1F9171496245}" sibTransId="{2E3E9376-AF3A-4CB7-9E57-4DCDD3594B7D}"/>
    <dgm:cxn modelId="{1B666103-FCE3-409F-8972-B0B7BE3123E7}" type="presOf" srcId="{F5E29C36-742B-4DC7-842C-DE614DE5021C}" destId="{7FEDB72D-6951-4BEF-A1E7-3624067A43EE}" srcOrd="0" destOrd="0" presId="urn:microsoft.com/office/officeart/2005/8/layout/orgChart1"/>
    <dgm:cxn modelId="{4ACF320F-0969-4EA2-B112-B9DC8D5B40DD}" type="presOf" srcId="{C061700A-976C-4EF8-924B-316A6C55AD02}" destId="{8ABD83E2-14CB-4FFB-954D-31BB84A31168}" srcOrd="1" destOrd="0" presId="urn:microsoft.com/office/officeart/2005/8/layout/orgChart1"/>
    <dgm:cxn modelId="{A0E323C0-39D0-4010-8AD3-C7E5E23479A5}" type="presOf" srcId="{03100D06-A718-402E-BE12-1772C70D4406}" destId="{E785833C-23A5-422E-8726-741DEC6FC13E}" srcOrd="1" destOrd="0" presId="urn:microsoft.com/office/officeart/2005/8/layout/orgChart1"/>
    <dgm:cxn modelId="{3F09F1A7-0C22-4625-B8D8-984E765B5A09}" type="presOf" srcId="{BA509766-449E-4F3C-AAC6-9188548755D7}" destId="{244F0704-7BC7-44C5-A789-68051BAB1534}" srcOrd="0" destOrd="0" presId="urn:microsoft.com/office/officeart/2005/8/layout/orgChart1"/>
    <dgm:cxn modelId="{2D301262-3255-4F64-B8AC-9762A1EB5F7E}" type="presOf" srcId="{12A108E6-F969-4A5C-A5DF-F88EFB550BA8}" destId="{1BB6E1EC-FA59-4D66-9EC7-2E95CE2F7A0A}" srcOrd="0" destOrd="0" presId="urn:microsoft.com/office/officeart/2005/8/layout/orgChart1"/>
    <dgm:cxn modelId="{E251F950-1BA6-406E-815C-FD68129ABAB5}" type="presOf" srcId="{ED574D6A-17A9-43B1-90B9-1F9171496245}" destId="{79ABEFA5-D252-4F05-9949-D3F9FBA06E07}" srcOrd="0" destOrd="0" presId="urn:microsoft.com/office/officeart/2005/8/layout/orgChart1"/>
    <dgm:cxn modelId="{5D7250C0-9380-4FE2-9DCA-A8DE6A031AA3}" type="presOf" srcId="{BA509766-449E-4F3C-AAC6-9188548755D7}" destId="{D003435B-C650-4742-AB04-BC3BBA48BB01}" srcOrd="1" destOrd="0" presId="urn:microsoft.com/office/officeart/2005/8/layout/orgChart1"/>
    <dgm:cxn modelId="{FD495EEF-7F98-42DD-8601-0480E8BA8603}" type="presOf" srcId="{03100D06-A718-402E-BE12-1772C70D4406}" destId="{69F791E4-229C-4024-ABD2-B5AAFEDF911F}" srcOrd="0" destOrd="0" presId="urn:microsoft.com/office/officeart/2005/8/layout/orgChart1"/>
    <dgm:cxn modelId="{B73AAC48-2364-4E87-92BD-3785454AFC32}" srcId="{F5E29C36-742B-4DC7-842C-DE614DE5021C}" destId="{3B596164-E4EF-49A7-AC89-7BBD53CC1615}" srcOrd="0" destOrd="0" parTransId="{290DCA98-D004-44E9-A92A-38546E0C98D1}" sibTransId="{5DF5C51F-3BFF-4491-A999-13BC8929C745}"/>
    <dgm:cxn modelId="{256F599C-1DA3-46C4-A30B-D77365514B95}" srcId="{3B596164-E4EF-49A7-AC89-7BBD53CC1615}" destId="{03100D06-A718-402E-BE12-1772C70D4406}" srcOrd="2" destOrd="0" parTransId="{12A108E6-F969-4A5C-A5DF-F88EFB550BA8}" sibTransId="{E7F80466-65B5-4E89-91CE-48D7CCEE4DFC}"/>
    <dgm:cxn modelId="{451E3855-9144-43A7-8302-2FDCDB9BDD94}" type="presOf" srcId="{ED976C4B-3F0F-45BC-9BAF-C44B9940B983}" destId="{605BAA29-403F-454F-B4C9-1B386A372B39}" srcOrd="0" destOrd="0" presId="urn:microsoft.com/office/officeart/2005/8/layout/orgChart1"/>
    <dgm:cxn modelId="{8996DEB4-7072-479A-999F-481FA02C1CBF}" type="presOf" srcId="{C061700A-976C-4EF8-924B-316A6C55AD02}" destId="{2808DDD7-0748-4FE1-90CF-4E250E2CE4BD}" srcOrd="0" destOrd="0" presId="urn:microsoft.com/office/officeart/2005/8/layout/orgChart1"/>
    <dgm:cxn modelId="{71E5F517-9B35-4F6B-A43D-7AB8A8DC347D}" type="presOf" srcId="{3B596164-E4EF-49A7-AC89-7BBD53CC1615}" destId="{DAA9F29E-891B-4C36-A05D-00AFDE856670}" srcOrd="1" destOrd="0" presId="urn:microsoft.com/office/officeart/2005/8/layout/orgChart1"/>
    <dgm:cxn modelId="{EA5DE73C-3453-416B-B0E5-EFDA785FBFF4}" srcId="{3B596164-E4EF-49A7-AC89-7BBD53CC1615}" destId="{BA509766-449E-4F3C-AAC6-9188548755D7}" srcOrd="1" destOrd="0" parTransId="{ED976C4B-3F0F-45BC-9BAF-C44B9940B983}" sibTransId="{379A644D-3F71-4495-B38E-0AFE28C85490}"/>
    <dgm:cxn modelId="{5F37A165-785F-4972-B4BC-37F2895CC096}" type="presOf" srcId="{3B596164-E4EF-49A7-AC89-7BBD53CC1615}" destId="{0986BBBB-9952-4C0F-94ED-CA2E63394617}" srcOrd="0" destOrd="0" presId="urn:microsoft.com/office/officeart/2005/8/layout/orgChart1"/>
    <dgm:cxn modelId="{CA270DC9-CBB3-4FEC-9098-350788F33F9B}" type="presParOf" srcId="{7FEDB72D-6951-4BEF-A1E7-3624067A43EE}" destId="{F67CC868-F34C-40D3-BCF5-3716505F8D61}" srcOrd="0" destOrd="0" presId="urn:microsoft.com/office/officeart/2005/8/layout/orgChart1"/>
    <dgm:cxn modelId="{85E23974-3031-41FB-BBE2-F1E011EC0EFB}" type="presParOf" srcId="{F67CC868-F34C-40D3-BCF5-3716505F8D61}" destId="{01C2871C-BAC7-4928-B758-EC88D1069B42}" srcOrd="0" destOrd="0" presId="urn:microsoft.com/office/officeart/2005/8/layout/orgChart1"/>
    <dgm:cxn modelId="{F28ABA0C-D9B7-45E2-A328-C60D8053CEE1}" type="presParOf" srcId="{01C2871C-BAC7-4928-B758-EC88D1069B42}" destId="{0986BBBB-9952-4C0F-94ED-CA2E63394617}" srcOrd="0" destOrd="0" presId="urn:microsoft.com/office/officeart/2005/8/layout/orgChart1"/>
    <dgm:cxn modelId="{D1A6CE41-0D91-4280-B044-54409B2C95E5}" type="presParOf" srcId="{01C2871C-BAC7-4928-B758-EC88D1069B42}" destId="{DAA9F29E-891B-4C36-A05D-00AFDE856670}" srcOrd="1" destOrd="0" presId="urn:microsoft.com/office/officeart/2005/8/layout/orgChart1"/>
    <dgm:cxn modelId="{D84DDECF-1363-43EF-92A5-7A647FE835DC}" type="presParOf" srcId="{F67CC868-F34C-40D3-BCF5-3716505F8D61}" destId="{85E1ED0C-B5F9-4744-A843-110A35062D7C}" srcOrd="1" destOrd="0" presId="urn:microsoft.com/office/officeart/2005/8/layout/orgChart1"/>
    <dgm:cxn modelId="{58B79310-5AD3-4574-915C-4B151BC10B72}" type="presParOf" srcId="{85E1ED0C-B5F9-4744-A843-110A35062D7C}" destId="{79ABEFA5-D252-4F05-9949-D3F9FBA06E07}" srcOrd="0" destOrd="0" presId="urn:microsoft.com/office/officeart/2005/8/layout/orgChart1"/>
    <dgm:cxn modelId="{F31EB69C-08CB-4012-A0A6-42B37847960D}" type="presParOf" srcId="{85E1ED0C-B5F9-4744-A843-110A35062D7C}" destId="{92AC4457-9B68-45A1-B4E9-61FAB333195E}" srcOrd="1" destOrd="0" presId="urn:microsoft.com/office/officeart/2005/8/layout/orgChart1"/>
    <dgm:cxn modelId="{CFDD3F40-9EA9-4789-B692-C0C54D19C530}" type="presParOf" srcId="{92AC4457-9B68-45A1-B4E9-61FAB333195E}" destId="{0B4B1129-EF2E-4544-ADCE-452091D127B9}" srcOrd="0" destOrd="0" presId="urn:microsoft.com/office/officeart/2005/8/layout/orgChart1"/>
    <dgm:cxn modelId="{419DE53F-4162-4E8B-BC7F-D1F0677A035D}" type="presParOf" srcId="{0B4B1129-EF2E-4544-ADCE-452091D127B9}" destId="{2808DDD7-0748-4FE1-90CF-4E250E2CE4BD}" srcOrd="0" destOrd="0" presId="urn:microsoft.com/office/officeart/2005/8/layout/orgChart1"/>
    <dgm:cxn modelId="{C66A2A4D-57A0-45DC-88C8-98CBD92A417E}" type="presParOf" srcId="{0B4B1129-EF2E-4544-ADCE-452091D127B9}" destId="{8ABD83E2-14CB-4FFB-954D-31BB84A31168}" srcOrd="1" destOrd="0" presId="urn:microsoft.com/office/officeart/2005/8/layout/orgChart1"/>
    <dgm:cxn modelId="{61A42715-3D12-40FF-A234-57D6FB50EAE1}" type="presParOf" srcId="{92AC4457-9B68-45A1-B4E9-61FAB333195E}" destId="{B7CCE53C-A0A8-4B6D-82F0-54FB84A94957}" srcOrd="1" destOrd="0" presId="urn:microsoft.com/office/officeart/2005/8/layout/orgChart1"/>
    <dgm:cxn modelId="{29D5423D-B8B1-4F4D-8E8D-FDE35FB0BA04}" type="presParOf" srcId="{92AC4457-9B68-45A1-B4E9-61FAB333195E}" destId="{20638BB1-4590-477C-A5AA-60128BBB1C77}" srcOrd="2" destOrd="0" presId="urn:microsoft.com/office/officeart/2005/8/layout/orgChart1"/>
    <dgm:cxn modelId="{E47479FE-E8CF-4A82-B123-7BB261021D32}" type="presParOf" srcId="{85E1ED0C-B5F9-4744-A843-110A35062D7C}" destId="{605BAA29-403F-454F-B4C9-1B386A372B39}" srcOrd="2" destOrd="0" presId="urn:microsoft.com/office/officeart/2005/8/layout/orgChart1"/>
    <dgm:cxn modelId="{CA634A72-DEB9-4767-A2F7-406F8487A2FC}" type="presParOf" srcId="{85E1ED0C-B5F9-4744-A843-110A35062D7C}" destId="{962CA798-1FCC-4739-8871-65832111B840}" srcOrd="3" destOrd="0" presId="urn:microsoft.com/office/officeart/2005/8/layout/orgChart1"/>
    <dgm:cxn modelId="{0B63A162-6F06-41FA-924B-C0898BF6E278}" type="presParOf" srcId="{962CA798-1FCC-4739-8871-65832111B840}" destId="{CD89824A-78EE-47D8-B0FE-7D4E0A89B07C}" srcOrd="0" destOrd="0" presId="urn:microsoft.com/office/officeart/2005/8/layout/orgChart1"/>
    <dgm:cxn modelId="{0351C593-9BC8-416E-8444-A0B70E494089}" type="presParOf" srcId="{CD89824A-78EE-47D8-B0FE-7D4E0A89B07C}" destId="{244F0704-7BC7-44C5-A789-68051BAB1534}" srcOrd="0" destOrd="0" presId="urn:microsoft.com/office/officeart/2005/8/layout/orgChart1"/>
    <dgm:cxn modelId="{17D3589A-3634-42AB-A661-81353095F9BC}" type="presParOf" srcId="{CD89824A-78EE-47D8-B0FE-7D4E0A89B07C}" destId="{D003435B-C650-4742-AB04-BC3BBA48BB01}" srcOrd="1" destOrd="0" presId="urn:microsoft.com/office/officeart/2005/8/layout/orgChart1"/>
    <dgm:cxn modelId="{C5B8E312-40FC-49D8-BF5A-1299789D5694}" type="presParOf" srcId="{962CA798-1FCC-4739-8871-65832111B840}" destId="{0E84D327-BDFB-4435-AA5F-C1787338ADF9}" srcOrd="1" destOrd="0" presId="urn:microsoft.com/office/officeart/2005/8/layout/orgChart1"/>
    <dgm:cxn modelId="{1DDAED06-A3D0-4C41-991E-95AEA3A4E92B}" type="presParOf" srcId="{962CA798-1FCC-4739-8871-65832111B840}" destId="{4C8518F3-A016-43AD-8A5D-5308C49CCCD1}" srcOrd="2" destOrd="0" presId="urn:microsoft.com/office/officeart/2005/8/layout/orgChart1"/>
    <dgm:cxn modelId="{2CCB22E1-313A-4344-BB3D-E72B70C9CEAC}" type="presParOf" srcId="{85E1ED0C-B5F9-4744-A843-110A35062D7C}" destId="{1BB6E1EC-FA59-4D66-9EC7-2E95CE2F7A0A}" srcOrd="4" destOrd="0" presId="urn:microsoft.com/office/officeart/2005/8/layout/orgChart1"/>
    <dgm:cxn modelId="{C609B67B-8B4D-43AD-BC1B-293AC25F0343}" type="presParOf" srcId="{85E1ED0C-B5F9-4744-A843-110A35062D7C}" destId="{0AF043C7-157B-4FD4-9BFD-9CF22E38BB96}" srcOrd="5" destOrd="0" presId="urn:microsoft.com/office/officeart/2005/8/layout/orgChart1"/>
    <dgm:cxn modelId="{3AABFADD-822F-4B61-971F-48955C44CB0B}" type="presParOf" srcId="{0AF043C7-157B-4FD4-9BFD-9CF22E38BB96}" destId="{40C7D594-149A-4177-924C-681A976FD9B7}" srcOrd="0" destOrd="0" presId="urn:microsoft.com/office/officeart/2005/8/layout/orgChart1"/>
    <dgm:cxn modelId="{6026C9EE-B198-4D06-B278-D254BD4AFDB7}" type="presParOf" srcId="{40C7D594-149A-4177-924C-681A976FD9B7}" destId="{69F791E4-229C-4024-ABD2-B5AAFEDF911F}" srcOrd="0" destOrd="0" presId="urn:microsoft.com/office/officeart/2005/8/layout/orgChart1"/>
    <dgm:cxn modelId="{DBC37B8F-BC51-4A2A-B917-6768BEECFEAD}" type="presParOf" srcId="{40C7D594-149A-4177-924C-681A976FD9B7}" destId="{E785833C-23A5-422E-8726-741DEC6FC13E}" srcOrd="1" destOrd="0" presId="urn:microsoft.com/office/officeart/2005/8/layout/orgChart1"/>
    <dgm:cxn modelId="{4368C6B3-F760-46EE-9383-9B7302DE186B}" type="presParOf" srcId="{0AF043C7-157B-4FD4-9BFD-9CF22E38BB96}" destId="{FBD6265F-B880-4DDD-BACB-A393D0309472}" srcOrd="1" destOrd="0" presId="urn:microsoft.com/office/officeart/2005/8/layout/orgChart1"/>
    <dgm:cxn modelId="{70FF2FDB-8B30-4652-82C8-F944949F83D0}" type="presParOf" srcId="{0AF043C7-157B-4FD4-9BFD-9CF22E38BB96}" destId="{B2857E11-7AA8-4FBF-A565-52776C66D89F}" srcOrd="2" destOrd="0" presId="urn:microsoft.com/office/officeart/2005/8/layout/orgChart1"/>
    <dgm:cxn modelId="{960F21E0-C840-4D15-B556-32524F66C3C1}" type="presParOf" srcId="{F67CC868-F34C-40D3-BCF5-3716505F8D61}" destId="{969C5572-8132-4AF7-9813-46E6D954F2CA}" srcOrd="2"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0EA36718-E521-48DC-BBCD-0E3B5A27BD8A}"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D42EC767-598B-42CD-A8F7-6A26EBD820BB}">
      <dgm:prSet phldrT="[Text]" custT="1"/>
      <dgm:spPr>
        <a:solidFill>
          <a:schemeClr val="accent2">
            <a:lumMod val="20000"/>
            <a:lumOff val="80000"/>
          </a:schemeClr>
        </a:solidFill>
      </dgm:spPr>
      <dgm:t>
        <a:bodyPr/>
        <a:lstStyle/>
        <a:p>
          <a:r>
            <a:rPr lang="ar-SA" sz="3600" b="1" dirty="0" smtClean="0">
              <a:solidFill>
                <a:schemeClr val="tx2"/>
              </a:solidFill>
            </a:rPr>
            <a:t>صور المشتريات</a:t>
          </a:r>
          <a:endParaRPr lang="en-GB" sz="3600" b="1" dirty="0">
            <a:solidFill>
              <a:schemeClr val="tx2"/>
            </a:solidFill>
          </a:endParaRPr>
        </a:p>
      </dgm:t>
    </dgm:pt>
    <dgm:pt modelId="{9FE63CDE-2235-470D-95C2-67C0B1B19EAC}" type="parTrans" cxnId="{4B5F2B6F-B8A9-473F-8A20-6352FD12F56B}">
      <dgm:prSet/>
      <dgm:spPr/>
      <dgm:t>
        <a:bodyPr/>
        <a:lstStyle/>
        <a:p>
          <a:endParaRPr lang="en-GB"/>
        </a:p>
      </dgm:t>
    </dgm:pt>
    <dgm:pt modelId="{06869D75-C2CA-4231-A9F1-805813E594D2}" type="sibTrans" cxnId="{4B5F2B6F-B8A9-473F-8A20-6352FD12F56B}">
      <dgm:prSet/>
      <dgm:spPr/>
      <dgm:t>
        <a:bodyPr/>
        <a:lstStyle/>
        <a:p>
          <a:endParaRPr lang="en-GB"/>
        </a:p>
      </dgm:t>
    </dgm:pt>
    <dgm:pt modelId="{F3DAEB25-9D53-4EC8-B81C-287FA7468B58}">
      <dgm:prSet phldrT="[Text]" custT="1"/>
      <dgm:spPr/>
      <dgm:t>
        <a:bodyPr/>
        <a:lstStyle/>
        <a:p>
          <a:pPr algn="ctr">
            <a:lnSpc>
              <a:spcPct val="90000"/>
            </a:lnSpc>
          </a:pPr>
          <a:r>
            <a:rPr lang="ar-SA" sz="2000" b="1" u="sng" dirty="0" smtClean="0">
              <a:solidFill>
                <a:srgbClr val="FFFF00"/>
              </a:solidFill>
            </a:rPr>
            <a:t>مشتريات على الحساب (بالأجل)</a:t>
          </a:r>
        </a:p>
        <a:p>
          <a:pPr algn="ctr">
            <a:lnSpc>
              <a:spcPct val="150000"/>
            </a:lnSpc>
          </a:pPr>
          <a:r>
            <a:rPr lang="ar-SA" sz="2000" b="1" dirty="0" smtClean="0">
              <a:solidFill>
                <a:srgbClr val="FF0000"/>
              </a:solidFill>
            </a:rPr>
            <a:t>×× </a:t>
          </a:r>
          <a:r>
            <a:rPr lang="ar-SA" sz="2000" b="1" dirty="0" smtClean="0"/>
            <a:t>    من </a:t>
          </a:r>
          <a:r>
            <a:rPr lang="ar-SA" sz="2000" b="1" dirty="0" err="1" smtClean="0"/>
            <a:t>حـ</a:t>
          </a:r>
          <a:r>
            <a:rPr lang="ar-SA" sz="2000" b="1" dirty="0" smtClean="0"/>
            <a:t>/ المشتريات</a:t>
          </a:r>
        </a:p>
        <a:p>
          <a:pPr algn="ctr">
            <a:lnSpc>
              <a:spcPct val="150000"/>
            </a:lnSpc>
          </a:pPr>
          <a:r>
            <a:rPr lang="ar-SA" sz="2000" b="1" dirty="0" smtClean="0"/>
            <a:t>      </a:t>
          </a:r>
          <a:r>
            <a:rPr lang="ar-SA" sz="2000" b="0" dirty="0" smtClean="0">
              <a:solidFill>
                <a:srgbClr val="FF0000"/>
              </a:solidFill>
            </a:rPr>
            <a:t>××</a:t>
          </a:r>
          <a:r>
            <a:rPr lang="ar-SA" sz="2000" b="1" dirty="0" smtClean="0"/>
            <a:t>    إلى </a:t>
          </a:r>
          <a:r>
            <a:rPr lang="ar-SA" sz="2000" b="1" dirty="0" err="1" smtClean="0"/>
            <a:t>حـ</a:t>
          </a:r>
          <a:r>
            <a:rPr lang="ar-SA" sz="2000" b="1" dirty="0" smtClean="0"/>
            <a:t>/ الدائنين </a:t>
          </a:r>
        </a:p>
        <a:p>
          <a:pPr algn="ctr">
            <a:lnSpc>
              <a:spcPct val="90000"/>
            </a:lnSpc>
          </a:pPr>
          <a:r>
            <a:rPr lang="ar-SA" sz="2000" b="1" dirty="0" smtClean="0"/>
            <a:t> </a:t>
          </a:r>
        </a:p>
        <a:p>
          <a:pPr algn="r">
            <a:lnSpc>
              <a:spcPct val="90000"/>
            </a:lnSpc>
          </a:pPr>
          <a:r>
            <a:rPr lang="ar-SA" sz="2000" b="1" dirty="0" smtClean="0"/>
            <a:t>      </a:t>
          </a:r>
          <a:r>
            <a:rPr lang="ar-SA" sz="2000" b="1" dirty="0" smtClean="0">
              <a:solidFill>
                <a:srgbClr val="FFFF00"/>
              </a:solidFill>
            </a:rPr>
            <a:t>إثبات مشتريات على                الحساب</a:t>
          </a:r>
          <a:r>
            <a:rPr lang="ar-SA" sz="1400" b="1" dirty="0" smtClean="0">
              <a:solidFill>
                <a:srgbClr val="FFFF00"/>
              </a:solidFill>
            </a:rPr>
            <a:t>   </a:t>
          </a:r>
        </a:p>
        <a:p>
          <a:pPr algn="ctr">
            <a:lnSpc>
              <a:spcPct val="90000"/>
            </a:lnSpc>
          </a:pPr>
          <a:endParaRPr lang="en-GB" sz="1400" dirty="0"/>
        </a:p>
      </dgm:t>
    </dgm:pt>
    <dgm:pt modelId="{293B8236-07A1-42E6-AAA6-13388BF4117C}" type="parTrans" cxnId="{FB7CBE66-047D-423C-BC83-1D415C19AC22}">
      <dgm:prSet/>
      <dgm:spPr/>
      <dgm:t>
        <a:bodyPr/>
        <a:lstStyle/>
        <a:p>
          <a:endParaRPr lang="en-GB"/>
        </a:p>
      </dgm:t>
    </dgm:pt>
    <dgm:pt modelId="{ADDD2AEC-6C70-41D5-BD3D-E09F5E516CB3}" type="sibTrans" cxnId="{FB7CBE66-047D-423C-BC83-1D415C19AC22}">
      <dgm:prSet/>
      <dgm:spPr/>
      <dgm:t>
        <a:bodyPr/>
        <a:lstStyle/>
        <a:p>
          <a:endParaRPr lang="en-GB"/>
        </a:p>
      </dgm:t>
    </dgm:pt>
    <dgm:pt modelId="{C1FC54D2-9F0E-45BE-9E4C-6819D8E27EB1}">
      <dgm:prSet phldrT="[Text]" custT="1"/>
      <dgm:spPr/>
      <dgm:t>
        <a:bodyPr/>
        <a:lstStyle/>
        <a:p>
          <a:pPr algn="ctr">
            <a:lnSpc>
              <a:spcPct val="90000"/>
            </a:lnSpc>
          </a:pPr>
          <a:r>
            <a:rPr lang="ar-SA" sz="2000" b="1" u="sng" dirty="0" smtClean="0">
              <a:solidFill>
                <a:srgbClr val="FFFF00"/>
              </a:solidFill>
            </a:rPr>
            <a:t>مشتريات بشيك</a:t>
          </a:r>
        </a:p>
        <a:p>
          <a:pPr algn="ctr">
            <a:lnSpc>
              <a:spcPct val="90000"/>
            </a:lnSpc>
          </a:pPr>
          <a:endParaRPr lang="ar-SA" sz="2000" b="1" u="sng" dirty="0" smtClean="0">
            <a:solidFill>
              <a:srgbClr val="FF0000"/>
            </a:solidFill>
          </a:endParaRPr>
        </a:p>
        <a:p>
          <a:pPr algn="ctr">
            <a:lnSpc>
              <a:spcPct val="150000"/>
            </a:lnSpc>
          </a:pPr>
          <a:r>
            <a:rPr lang="ar-SA" sz="2000" b="1" dirty="0" smtClean="0">
              <a:solidFill>
                <a:srgbClr val="FF0000"/>
              </a:solidFill>
            </a:rPr>
            <a:t>××</a:t>
          </a:r>
          <a:r>
            <a:rPr lang="ar-SA" sz="2000" b="1" dirty="0" smtClean="0"/>
            <a:t>     من </a:t>
          </a:r>
          <a:r>
            <a:rPr lang="ar-SA" sz="2000" b="1" dirty="0" err="1" smtClean="0"/>
            <a:t>حـ</a:t>
          </a:r>
          <a:r>
            <a:rPr lang="ar-SA" sz="2000" b="1" dirty="0" smtClean="0"/>
            <a:t>/ المشتريات</a:t>
          </a:r>
        </a:p>
        <a:p>
          <a:pPr algn="ctr">
            <a:lnSpc>
              <a:spcPct val="150000"/>
            </a:lnSpc>
          </a:pPr>
          <a:r>
            <a:rPr lang="ar-SA" sz="2000" b="1" dirty="0" smtClean="0">
              <a:solidFill>
                <a:srgbClr val="FF0000"/>
              </a:solidFill>
            </a:rPr>
            <a:t>  ×× </a:t>
          </a:r>
          <a:r>
            <a:rPr lang="ar-SA" sz="2000" b="1" dirty="0" smtClean="0"/>
            <a:t>  إلى حـ/ البنك</a:t>
          </a:r>
        </a:p>
        <a:p>
          <a:pPr algn="ctr">
            <a:lnSpc>
              <a:spcPct val="90000"/>
            </a:lnSpc>
          </a:pPr>
          <a:endParaRPr lang="ar-SA" sz="2000" b="1" dirty="0" smtClean="0"/>
        </a:p>
        <a:p>
          <a:pPr algn="r">
            <a:lnSpc>
              <a:spcPct val="90000"/>
            </a:lnSpc>
          </a:pPr>
          <a:r>
            <a:rPr lang="ar-SA" sz="2000" b="1" dirty="0" smtClean="0"/>
            <a:t>         </a:t>
          </a:r>
          <a:r>
            <a:rPr lang="ar-SA" sz="2000" b="1" dirty="0" smtClean="0">
              <a:solidFill>
                <a:srgbClr val="FFFF00"/>
              </a:solidFill>
            </a:rPr>
            <a:t>إثبات مشتريات                    بشيك  </a:t>
          </a:r>
          <a:r>
            <a:rPr lang="ar-SA" sz="1400" dirty="0" smtClean="0">
              <a:solidFill>
                <a:srgbClr val="FFFF00"/>
              </a:solidFill>
            </a:rPr>
            <a:t>    </a:t>
          </a:r>
          <a:endParaRPr lang="en-GB" sz="1400" dirty="0">
            <a:solidFill>
              <a:srgbClr val="FFFF00"/>
            </a:solidFill>
          </a:endParaRPr>
        </a:p>
      </dgm:t>
    </dgm:pt>
    <dgm:pt modelId="{7325B048-9FCE-44B8-9F36-D98DA2E443F4}" type="parTrans" cxnId="{60F27D86-0C65-48BF-A446-6AE89D259865}">
      <dgm:prSet/>
      <dgm:spPr/>
      <dgm:t>
        <a:bodyPr/>
        <a:lstStyle/>
        <a:p>
          <a:endParaRPr lang="en-GB"/>
        </a:p>
      </dgm:t>
    </dgm:pt>
    <dgm:pt modelId="{ACC45DDE-D81B-4A06-AE67-177A9AC2A77C}" type="sibTrans" cxnId="{60F27D86-0C65-48BF-A446-6AE89D259865}">
      <dgm:prSet/>
      <dgm:spPr/>
      <dgm:t>
        <a:bodyPr/>
        <a:lstStyle/>
        <a:p>
          <a:endParaRPr lang="en-GB"/>
        </a:p>
      </dgm:t>
    </dgm:pt>
    <dgm:pt modelId="{80F970EF-708E-4D0C-A557-27DB6471CBA5}">
      <dgm:prSet phldrT="[Text]" custT="1"/>
      <dgm:spPr/>
      <dgm:t>
        <a:bodyPr/>
        <a:lstStyle/>
        <a:p>
          <a:pPr algn="ctr" defTabSz="889000">
            <a:lnSpc>
              <a:spcPct val="90000"/>
            </a:lnSpc>
          </a:pPr>
          <a:r>
            <a:rPr lang="ar-SA" sz="2000" b="1" u="sng" dirty="0" smtClean="0">
              <a:solidFill>
                <a:srgbClr val="FFFF00"/>
              </a:solidFill>
            </a:rPr>
            <a:t>مشتريات نقدية</a:t>
          </a:r>
        </a:p>
        <a:p>
          <a:pPr algn="ctr" defTabSz="889000">
            <a:lnSpc>
              <a:spcPct val="90000"/>
            </a:lnSpc>
          </a:pPr>
          <a:endParaRPr lang="ar-SA" sz="2000" b="1" u="sng" dirty="0" smtClean="0">
            <a:solidFill>
              <a:srgbClr val="FFFF00"/>
            </a:solidFill>
          </a:endParaRPr>
        </a:p>
        <a:p>
          <a:pPr algn="ctr" defTabSz="889000">
            <a:lnSpc>
              <a:spcPct val="90000"/>
            </a:lnSpc>
          </a:pPr>
          <a:r>
            <a:rPr lang="ar-SA" sz="2000" b="1" dirty="0" smtClean="0">
              <a:solidFill>
                <a:srgbClr val="FF0000"/>
              </a:solidFill>
            </a:rPr>
            <a:t>×× </a:t>
          </a:r>
          <a:r>
            <a:rPr lang="ar-SA" sz="2000" b="1" dirty="0" smtClean="0"/>
            <a:t>    </a:t>
          </a:r>
          <a:r>
            <a:rPr lang="ar-SA" sz="2400" b="1" dirty="0" smtClean="0"/>
            <a:t>من</a:t>
          </a:r>
          <a:r>
            <a:rPr lang="ar-SA" sz="2000" b="1" dirty="0" smtClean="0"/>
            <a:t> حـ/المشتريات</a:t>
          </a:r>
        </a:p>
        <a:p>
          <a:pPr algn="ctr" defTabSz="889000">
            <a:lnSpc>
              <a:spcPct val="150000"/>
            </a:lnSpc>
          </a:pPr>
          <a:r>
            <a:rPr lang="ar-SA" sz="2000" b="1" dirty="0" smtClean="0"/>
            <a:t>    </a:t>
          </a:r>
          <a:r>
            <a:rPr lang="ar-SA" sz="2000" b="1" dirty="0" smtClean="0">
              <a:solidFill>
                <a:srgbClr val="FF0000"/>
              </a:solidFill>
            </a:rPr>
            <a:t>××</a:t>
          </a:r>
          <a:r>
            <a:rPr lang="ar-SA" sz="2000" b="1" dirty="0" smtClean="0"/>
            <a:t>      إلى </a:t>
          </a:r>
          <a:r>
            <a:rPr lang="ar-SA" sz="2000" b="1" dirty="0" err="1" smtClean="0"/>
            <a:t>حـ</a:t>
          </a:r>
          <a:r>
            <a:rPr lang="ar-SA" sz="2000" b="1" dirty="0" smtClean="0"/>
            <a:t>/ الصندوق</a:t>
          </a:r>
        </a:p>
        <a:p>
          <a:pPr algn="ctr" defTabSz="889000">
            <a:lnSpc>
              <a:spcPct val="90000"/>
            </a:lnSpc>
          </a:pPr>
          <a:endParaRPr lang="ar-SA" sz="2000" b="1" dirty="0" smtClean="0"/>
        </a:p>
        <a:p>
          <a:pPr algn="ctr" defTabSz="889000">
            <a:lnSpc>
              <a:spcPct val="90000"/>
            </a:lnSpc>
          </a:pPr>
          <a:r>
            <a:rPr lang="ar-SA" sz="2000" b="1" dirty="0" smtClean="0">
              <a:solidFill>
                <a:srgbClr val="FFFF00"/>
              </a:solidFill>
            </a:rPr>
            <a:t> إثبات مشتريات                    نقدية</a:t>
          </a:r>
          <a:r>
            <a:rPr lang="ar-SA" sz="2000" dirty="0" smtClean="0"/>
            <a:t>  </a:t>
          </a:r>
          <a:endParaRPr lang="en-GB" sz="2000" dirty="0"/>
        </a:p>
      </dgm:t>
    </dgm:pt>
    <dgm:pt modelId="{1ADDC858-0ECE-46D8-8ADB-4B5EC2BEEA5E}" type="parTrans" cxnId="{07D369AF-3757-4393-9525-25F7CD6E5D06}">
      <dgm:prSet/>
      <dgm:spPr/>
      <dgm:t>
        <a:bodyPr/>
        <a:lstStyle/>
        <a:p>
          <a:endParaRPr lang="en-GB"/>
        </a:p>
      </dgm:t>
    </dgm:pt>
    <dgm:pt modelId="{F9629090-50B4-45C6-9716-7B7134C22BB2}" type="sibTrans" cxnId="{07D369AF-3757-4393-9525-25F7CD6E5D06}">
      <dgm:prSet/>
      <dgm:spPr/>
      <dgm:t>
        <a:bodyPr/>
        <a:lstStyle/>
        <a:p>
          <a:endParaRPr lang="en-GB"/>
        </a:p>
      </dgm:t>
    </dgm:pt>
    <dgm:pt modelId="{EE305D57-0971-43EE-AA17-EE3294D6F4D7}" type="pres">
      <dgm:prSet presAssocID="{0EA36718-E521-48DC-BBCD-0E3B5A27BD8A}" presName="hierChild1" presStyleCnt="0">
        <dgm:presLayoutVars>
          <dgm:orgChart val="1"/>
          <dgm:chPref val="1"/>
          <dgm:dir/>
          <dgm:animOne val="branch"/>
          <dgm:animLvl val="lvl"/>
          <dgm:resizeHandles/>
        </dgm:presLayoutVars>
      </dgm:prSet>
      <dgm:spPr/>
      <dgm:t>
        <a:bodyPr/>
        <a:lstStyle/>
        <a:p>
          <a:endParaRPr lang="en-GB"/>
        </a:p>
      </dgm:t>
    </dgm:pt>
    <dgm:pt modelId="{EC4FCB51-C026-4D76-8AE2-FD9754165DC9}" type="pres">
      <dgm:prSet presAssocID="{D42EC767-598B-42CD-A8F7-6A26EBD820BB}" presName="hierRoot1" presStyleCnt="0">
        <dgm:presLayoutVars>
          <dgm:hierBranch val="init"/>
        </dgm:presLayoutVars>
      </dgm:prSet>
      <dgm:spPr/>
    </dgm:pt>
    <dgm:pt modelId="{B4009F85-88D1-4ECB-BC30-559913124383}" type="pres">
      <dgm:prSet presAssocID="{D42EC767-598B-42CD-A8F7-6A26EBD820BB}" presName="rootComposite1" presStyleCnt="0"/>
      <dgm:spPr/>
    </dgm:pt>
    <dgm:pt modelId="{7F5771AE-8E5E-4FEE-9BD5-7C86F776898D}" type="pres">
      <dgm:prSet presAssocID="{D42EC767-598B-42CD-A8F7-6A26EBD820BB}" presName="rootText1" presStyleLbl="node0" presStyleIdx="0" presStyleCnt="1" custScaleX="133878" custLinFactNeighborX="-5546" custLinFactNeighborY="-78953">
        <dgm:presLayoutVars>
          <dgm:chPref val="3"/>
        </dgm:presLayoutVars>
      </dgm:prSet>
      <dgm:spPr/>
      <dgm:t>
        <a:bodyPr/>
        <a:lstStyle/>
        <a:p>
          <a:endParaRPr lang="en-GB"/>
        </a:p>
      </dgm:t>
    </dgm:pt>
    <dgm:pt modelId="{CDE2AF08-A0BA-4956-B8B3-00C72D387E1A}" type="pres">
      <dgm:prSet presAssocID="{D42EC767-598B-42CD-A8F7-6A26EBD820BB}" presName="rootConnector1" presStyleLbl="node1" presStyleIdx="0" presStyleCnt="0"/>
      <dgm:spPr/>
      <dgm:t>
        <a:bodyPr/>
        <a:lstStyle/>
        <a:p>
          <a:endParaRPr lang="en-GB"/>
        </a:p>
      </dgm:t>
    </dgm:pt>
    <dgm:pt modelId="{936FDFED-6E70-42C6-84D4-4F4B72C0A780}" type="pres">
      <dgm:prSet presAssocID="{D42EC767-598B-42CD-A8F7-6A26EBD820BB}" presName="hierChild2" presStyleCnt="0"/>
      <dgm:spPr/>
    </dgm:pt>
    <dgm:pt modelId="{3D81EC81-8724-4418-96F0-6E71A297B07F}" type="pres">
      <dgm:prSet presAssocID="{293B8236-07A1-42E6-AAA6-13388BF4117C}" presName="Name37" presStyleLbl="parChTrans1D2" presStyleIdx="0" presStyleCnt="3"/>
      <dgm:spPr/>
      <dgm:t>
        <a:bodyPr/>
        <a:lstStyle/>
        <a:p>
          <a:endParaRPr lang="en-GB"/>
        </a:p>
      </dgm:t>
    </dgm:pt>
    <dgm:pt modelId="{052B3FF0-1E3D-4ED1-ACB4-5EB3B3DC89C4}" type="pres">
      <dgm:prSet presAssocID="{F3DAEB25-9D53-4EC8-B81C-287FA7468B58}" presName="hierRoot2" presStyleCnt="0">
        <dgm:presLayoutVars>
          <dgm:hierBranch val="init"/>
        </dgm:presLayoutVars>
      </dgm:prSet>
      <dgm:spPr/>
    </dgm:pt>
    <dgm:pt modelId="{BE15C26C-AAEA-4093-A21A-CEE32499E8A0}" type="pres">
      <dgm:prSet presAssocID="{F3DAEB25-9D53-4EC8-B81C-287FA7468B58}" presName="rootComposite" presStyleCnt="0"/>
      <dgm:spPr/>
    </dgm:pt>
    <dgm:pt modelId="{630C24BA-F663-49F9-8F64-95809A4D1DAE}" type="pres">
      <dgm:prSet presAssocID="{F3DAEB25-9D53-4EC8-B81C-287FA7468B58}" presName="rootText" presStyleLbl="node2" presStyleIdx="0" presStyleCnt="3" custScaleX="111723" custScaleY="302193" custLinFactNeighborX="-1485" custLinFactNeighborY="8963">
        <dgm:presLayoutVars>
          <dgm:chPref val="3"/>
        </dgm:presLayoutVars>
      </dgm:prSet>
      <dgm:spPr/>
      <dgm:t>
        <a:bodyPr/>
        <a:lstStyle/>
        <a:p>
          <a:endParaRPr lang="en-GB"/>
        </a:p>
      </dgm:t>
    </dgm:pt>
    <dgm:pt modelId="{92BCCDEA-A786-4678-96B1-9F6885F127C1}" type="pres">
      <dgm:prSet presAssocID="{F3DAEB25-9D53-4EC8-B81C-287FA7468B58}" presName="rootConnector" presStyleLbl="node2" presStyleIdx="0" presStyleCnt="3"/>
      <dgm:spPr/>
      <dgm:t>
        <a:bodyPr/>
        <a:lstStyle/>
        <a:p>
          <a:endParaRPr lang="en-GB"/>
        </a:p>
      </dgm:t>
    </dgm:pt>
    <dgm:pt modelId="{808C6D36-547B-4349-B77D-B6053E5B6F95}" type="pres">
      <dgm:prSet presAssocID="{F3DAEB25-9D53-4EC8-B81C-287FA7468B58}" presName="hierChild4" presStyleCnt="0"/>
      <dgm:spPr/>
    </dgm:pt>
    <dgm:pt modelId="{2A6EF782-14B7-4480-9BFD-E6780FABD5A1}" type="pres">
      <dgm:prSet presAssocID="{F3DAEB25-9D53-4EC8-B81C-287FA7468B58}" presName="hierChild5" presStyleCnt="0"/>
      <dgm:spPr/>
    </dgm:pt>
    <dgm:pt modelId="{E042A038-13DA-4B41-9021-7DCA3CEFE00F}" type="pres">
      <dgm:prSet presAssocID="{7325B048-9FCE-44B8-9F36-D98DA2E443F4}" presName="Name37" presStyleLbl="parChTrans1D2" presStyleIdx="1" presStyleCnt="3"/>
      <dgm:spPr/>
      <dgm:t>
        <a:bodyPr/>
        <a:lstStyle/>
        <a:p>
          <a:endParaRPr lang="en-GB"/>
        </a:p>
      </dgm:t>
    </dgm:pt>
    <dgm:pt modelId="{235545C9-99A0-4F6A-B079-7A2487A5658F}" type="pres">
      <dgm:prSet presAssocID="{C1FC54D2-9F0E-45BE-9E4C-6819D8E27EB1}" presName="hierRoot2" presStyleCnt="0">
        <dgm:presLayoutVars>
          <dgm:hierBranch val="init"/>
        </dgm:presLayoutVars>
      </dgm:prSet>
      <dgm:spPr/>
    </dgm:pt>
    <dgm:pt modelId="{BDF9A380-221A-464B-8A3F-9335A40516F6}" type="pres">
      <dgm:prSet presAssocID="{C1FC54D2-9F0E-45BE-9E4C-6819D8E27EB1}" presName="rootComposite" presStyleCnt="0"/>
      <dgm:spPr/>
    </dgm:pt>
    <dgm:pt modelId="{86C5A77F-AB6E-4A4A-8C1D-8BB601E7283D}" type="pres">
      <dgm:prSet presAssocID="{C1FC54D2-9F0E-45BE-9E4C-6819D8E27EB1}" presName="rootText" presStyleLbl="node2" presStyleIdx="1" presStyleCnt="3" custScaleX="111337" custScaleY="300608">
        <dgm:presLayoutVars>
          <dgm:chPref val="3"/>
        </dgm:presLayoutVars>
      </dgm:prSet>
      <dgm:spPr/>
      <dgm:t>
        <a:bodyPr/>
        <a:lstStyle/>
        <a:p>
          <a:endParaRPr lang="en-GB"/>
        </a:p>
      </dgm:t>
    </dgm:pt>
    <dgm:pt modelId="{CE5B35FD-9216-4927-BCB5-6035E55E553B}" type="pres">
      <dgm:prSet presAssocID="{C1FC54D2-9F0E-45BE-9E4C-6819D8E27EB1}" presName="rootConnector" presStyleLbl="node2" presStyleIdx="1" presStyleCnt="3"/>
      <dgm:spPr/>
      <dgm:t>
        <a:bodyPr/>
        <a:lstStyle/>
        <a:p>
          <a:endParaRPr lang="en-GB"/>
        </a:p>
      </dgm:t>
    </dgm:pt>
    <dgm:pt modelId="{BDFEF3D7-04B5-4604-8EDC-44E3C4A4DEF3}" type="pres">
      <dgm:prSet presAssocID="{C1FC54D2-9F0E-45BE-9E4C-6819D8E27EB1}" presName="hierChild4" presStyleCnt="0"/>
      <dgm:spPr/>
    </dgm:pt>
    <dgm:pt modelId="{02168560-CA95-4F40-A6D6-D4BAA4FD760A}" type="pres">
      <dgm:prSet presAssocID="{C1FC54D2-9F0E-45BE-9E4C-6819D8E27EB1}" presName="hierChild5" presStyleCnt="0"/>
      <dgm:spPr/>
    </dgm:pt>
    <dgm:pt modelId="{68A002B9-51DD-4526-9DB5-1A4A1633DE5B}" type="pres">
      <dgm:prSet presAssocID="{1ADDC858-0ECE-46D8-8ADB-4B5EC2BEEA5E}" presName="Name37" presStyleLbl="parChTrans1D2" presStyleIdx="2" presStyleCnt="3"/>
      <dgm:spPr/>
      <dgm:t>
        <a:bodyPr/>
        <a:lstStyle/>
        <a:p>
          <a:endParaRPr lang="en-GB"/>
        </a:p>
      </dgm:t>
    </dgm:pt>
    <dgm:pt modelId="{8807C6C0-6617-4D47-998E-32298FE5B876}" type="pres">
      <dgm:prSet presAssocID="{80F970EF-708E-4D0C-A557-27DB6471CBA5}" presName="hierRoot2" presStyleCnt="0">
        <dgm:presLayoutVars>
          <dgm:hierBranch val="init"/>
        </dgm:presLayoutVars>
      </dgm:prSet>
      <dgm:spPr/>
    </dgm:pt>
    <dgm:pt modelId="{DCCF6FB7-E34F-42EC-B033-037A4BCA805C}" type="pres">
      <dgm:prSet presAssocID="{80F970EF-708E-4D0C-A557-27DB6471CBA5}" presName="rootComposite" presStyleCnt="0"/>
      <dgm:spPr/>
    </dgm:pt>
    <dgm:pt modelId="{75EF487C-B16B-4EAF-B9C3-3B347ED9677D}" type="pres">
      <dgm:prSet presAssocID="{80F970EF-708E-4D0C-A557-27DB6471CBA5}" presName="rootText" presStyleLbl="node2" presStyleIdx="2" presStyleCnt="3" custScaleX="118681" custScaleY="288718">
        <dgm:presLayoutVars>
          <dgm:chPref val="3"/>
        </dgm:presLayoutVars>
      </dgm:prSet>
      <dgm:spPr/>
      <dgm:t>
        <a:bodyPr/>
        <a:lstStyle/>
        <a:p>
          <a:endParaRPr lang="en-GB"/>
        </a:p>
      </dgm:t>
    </dgm:pt>
    <dgm:pt modelId="{8DA4F7D9-BBEB-44E5-90A2-2BE6BAB28C62}" type="pres">
      <dgm:prSet presAssocID="{80F970EF-708E-4D0C-A557-27DB6471CBA5}" presName="rootConnector" presStyleLbl="node2" presStyleIdx="2" presStyleCnt="3"/>
      <dgm:spPr/>
      <dgm:t>
        <a:bodyPr/>
        <a:lstStyle/>
        <a:p>
          <a:endParaRPr lang="en-GB"/>
        </a:p>
      </dgm:t>
    </dgm:pt>
    <dgm:pt modelId="{18986653-DD45-4887-9EFD-9FEC2A3C1725}" type="pres">
      <dgm:prSet presAssocID="{80F970EF-708E-4D0C-A557-27DB6471CBA5}" presName="hierChild4" presStyleCnt="0"/>
      <dgm:spPr/>
    </dgm:pt>
    <dgm:pt modelId="{DB58D8DA-CAEF-48FD-89C6-F96EF90D11E1}" type="pres">
      <dgm:prSet presAssocID="{80F970EF-708E-4D0C-A557-27DB6471CBA5}" presName="hierChild5" presStyleCnt="0"/>
      <dgm:spPr/>
    </dgm:pt>
    <dgm:pt modelId="{137E5ABB-478F-4B53-A777-5C51C4A582EC}" type="pres">
      <dgm:prSet presAssocID="{D42EC767-598B-42CD-A8F7-6A26EBD820BB}" presName="hierChild3" presStyleCnt="0"/>
      <dgm:spPr/>
    </dgm:pt>
  </dgm:ptLst>
  <dgm:cxnLst>
    <dgm:cxn modelId="{A7343EC8-824C-4E6F-8544-666205A83F6E}" type="presOf" srcId="{F3DAEB25-9D53-4EC8-B81C-287FA7468B58}" destId="{92BCCDEA-A786-4678-96B1-9F6885F127C1}" srcOrd="1" destOrd="0" presId="urn:microsoft.com/office/officeart/2005/8/layout/orgChart1"/>
    <dgm:cxn modelId="{4B5F2B6F-B8A9-473F-8A20-6352FD12F56B}" srcId="{0EA36718-E521-48DC-BBCD-0E3B5A27BD8A}" destId="{D42EC767-598B-42CD-A8F7-6A26EBD820BB}" srcOrd="0" destOrd="0" parTransId="{9FE63CDE-2235-470D-95C2-67C0B1B19EAC}" sibTransId="{06869D75-C2CA-4231-A9F1-805813E594D2}"/>
    <dgm:cxn modelId="{101176C2-3F3C-49AA-B460-3F66439DED18}" type="presOf" srcId="{293B8236-07A1-42E6-AAA6-13388BF4117C}" destId="{3D81EC81-8724-4418-96F0-6E71A297B07F}" srcOrd="0" destOrd="0" presId="urn:microsoft.com/office/officeart/2005/8/layout/orgChart1"/>
    <dgm:cxn modelId="{2187C4A7-EFE0-4641-B0E1-F8C0B17A3016}" type="presOf" srcId="{D42EC767-598B-42CD-A8F7-6A26EBD820BB}" destId="{7F5771AE-8E5E-4FEE-9BD5-7C86F776898D}" srcOrd="0" destOrd="0" presId="urn:microsoft.com/office/officeart/2005/8/layout/orgChart1"/>
    <dgm:cxn modelId="{256A09CE-653C-4EA0-B14B-C3E39489B4C3}" type="presOf" srcId="{F3DAEB25-9D53-4EC8-B81C-287FA7468B58}" destId="{630C24BA-F663-49F9-8F64-95809A4D1DAE}" srcOrd="0" destOrd="0" presId="urn:microsoft.com/office/officeart/2005/8/layout/orgChart1"/>
    <dgm:cxn modelId="{07D369AF-3757-4393-9525-25F7CD6E5D06}" srcId="{D42EC767-598B-42CD-A8F7-6A26EBD820BB}" destId="{80F970EF-708E-4D0C-A557-27DB6471CBA5}" srcOrd="2" destOrd="0" parTransId="{1ADDC858-0ECE-46D8-8ADB-4B5EC2BEEA5E}" sibTransId="{F9629090-50B4-45C6-9716-7B7134C22BB2}"/>
    <dgm:cxn modelId="{7E2EB33A-673E-4C6B-B199-432258FA6A83}" type="presOf" srcId="{C1FC54D2-9F0E-45BE-9E4C-6819D8E27EB1}" destId="{86C5A77F-AB6E-4A4A-8C1D-8BB601E7283D}" srcOrd="0" destOrd="0" presId="urn:microsoft.com/office/officeart/2005/8/layout/orgChart1"/>
    <dgm:cxn modelId="{60F27D86-0C65-48BF-A446-6AE89D259865}" srcId="{D42EC767-598B-42CD-A8F7-6A26EBD820BB}" destId="{C1FC54D2-9F0E-45BE-9E4C-6819D8E27EB1}" srcOrd="1" destOrd="0" parTransId="{7325B048-9FCE-44B8-9F36-D98DA2E443F4}" sibTransId="{ACC45DDE-D81B-4A06-AE67-177A9AC2A77C}"/>
    <dgm:cxn modelId="{70FBA66F-B125-4895-BDD9-E770DA1F5E59}" type="presOf" srcId="{80F970EF-708E-4D0C-A557-27DB6471CBA5}" destId="{8DA4F7D9-BBEB-44E5-90A2-2BE6BAB28C62}" srcOrd="1" destOrd="0" presId="urn:microsoft.com/office/officeart/2005/8/layout/orgChart1"/>
    <dgm:cxn modelId="{DFE071EF-79D5-4BA9-A3B8-0179FDA395DC}" type="presOf" srcId="{D42EC767-598B-42CD-A8F7-6A26EBD820BB}" destId="{CDE2AF08-A0BA-4956-B8B3-00C72D387E1A}" srcOrd="1" destOrd="0" presId="urn:microsoft.com/office/officeart/2005/8/layout/orgChart1"/>
    <dgm:cxn modelId="{FEB2733F-620D-464D-B93C-E496A8D8328F}" type="presOf" srcId="{7325B048-9FCE-44B8-9F36-D98DA2E443F4}" destId="{E042A038-13DA-4B41-9021-7DCA3CEFE00F}" srcOrd="0" destOrd="0" presId="urn:microsoft.com/office/officeart/2005/8/layout/orgChart1"/>
    <dgm:cxn modelId="{A5F94D5B-78AD-494E-9EF7-9AEC05740862}" type="presOf" srcId="{0EA36718-E521-48DC-BBCD-0E3B5A27BD8A}" destId="{EE305D57-0971-43EE-AA17-EE3294D6F4D7}" srcOrd="0" destOrd="0" presId="urn:microsoft.com/office/officeart/2005/8/layout/orgChart1"/>
    <dgm:cxn modelId="{10795964-08BD-4CFE-A66E-A8EDC0C6FA4C}" type="presOf" srcId="{1ADDC858-0ECE-46D8-8ADB-4B5EC2BEEA5E}" destId="{68A002B9-51DD-4526-9DB5-1A4A1633DE5B}" srcOrd="0" destOrd="0" presId="urn:microsoft.com/office/officeart/2005/8/layout/orgChart1"/>
    <dgm:cxn modelId="{FB7CBE66-047D-423C-BC83-1D415C19AC22}" srcId="{D42EC767-598B-42CD-A8F7-6A26EBD820BB}" destId="{F3DAEB25-9D53-4EC8-B81C-287FA7468B58}" srcOrd="0" destOrd="0" parTransId="{293B8236-07A1-42E6-AAA6-13388BF4117C}" sibTransId="{ADDD2AEC-6C70-41D5-BD3D-E09F5E516CB3}"/>
    <dgm:cxn modelId="{FEC10F58-4B7B-4535-8A9F-606B3B9EA4D3}" type="presOf" srcId="{80F970EF-708E-4D0C-A557-27DB6471CBA5}" destId="{75EF487C-B16B-4EAF-B9C3-3B347ED9677D}" srcOrd="0" destOrd="0" presId="urn:microsoft.com/office/officeart/2005/8/layout/orgChart1"/>
    <dgm:cxn modelId="{87CADBE9-A1ED-436C-82C3-A73CA2905901}" type="presOf" srcId="{C1FC54D2-9F0E-45BE-9E4C-6819D8E27EB1}" destId="{CE5B35FD-9216-4927-BCB5-6035E55E553B}" srcOrd="1" destOrd="0" presId="urn:microsoft.com/office/officeart/2005/8/layout/orgChart1"/>
    <dgm:cxn modelId="{DA41275E-FC2E-4BBF-B131-B938696CC9E3}" type="presParOf" srcId="{EE305D57-0971-43EE-AA17-EE3294D6F4D7}" destId="{EC4FCB51-C026-4D76-8AE2-FD9754165DC9}" srcOrd="0" destOrd="0" presId="urn:microsoft.com/office/officeart/2005/8/layout/orgChart1"/>
    <dgm:cxn modelId="{C64F60E7-B1F3-4B5F-8FA3-ECF9D47F05B9}" type="presParOf" srcId="{EC4FCB51-C026-4D76-8AE2-FD9754165DC9}" destId="{B4009F85-88D1-4ECB-BC30-559913124383}" srcOrd="0" destOrd="0" presId="urn:microsoft.com/office/officeart/2005/8/layout/orgChart1"/>
    <dgm:cxn modelId="{B1E9927A-37C3-4DED-A24F-AF427368AE94}" type="presParOf" srcId="{B4009F85-88D1-4ECB-BC30-559913124383}" destId="{7F5771AE-8E5E-4FEE-9BD5-7C86F776898D}" srcOrd="0" destOrd="0" presId="urn:microsoft.com/office/officeart/2005/8/layout/orgChart1"/>
    <dgm:cxn modelId="{2E930B02-A7E3-48D4-AEFF-660E4529DA24}" type="presParOf" srcId="{B4009F85-88D1-4ECB-BC30-559913124383}" destId="{CDE2AF08-A0BA-4956-B8B3-00C72D387E1A}" srcOrd="1" destOrd="0" presId="urn:microsoft.com/office/officeart/2005/8/layout/orgChart1"/>
    <dgm:cxn modelId="{BA7E6AFA-A3F6-487E-B4E7-854103A761D0}" type="presParOf" srcId="{EC4FCB51-C026-4D76-8AE2-FD9754165DC9}" destId="{936FDFED-6E70-42C6-84D4-4F4B72C0A780}" srcOrd="1" destOrd="0" presId="urn:microsoft.com/office/officeart/2005/8/layout/orgChart1"/>
    <dgm:cxn modelId="{A17EA2D4-B197-42BD-BB22-C6317BCCE1B4}" type="presParOf" srcId="{936FDFED-6E70-42C6-84D4-4F4B72C0A780}" destId="{3D81EC81-8724-4418-96F0-6E71A297B07F}" srcOrd="0" destOrd="0" presId="urn:microsoft.com/office/officeart/2005/8/layout/orgChart1"/>
    <dgm:cxn modelId="{C86C7E8B-4A5B-4DD5-B9F5-1CE4D47890C2}" type="presParOf" srcId="{936FDFED-6E70-42C6-84D4-4F4B72C0A780}" destId="{052B3FF0-1E3D-4ED1-ACB4-5EB3B3DC89C4}" srcOrd="1" destOrd="0" presId="urn:microsoft.com/office/officeart/2005/8/layout/orgChart1"/>
    <dgm:cxn modelId="{F3EF1E6D-C643-4A64-8F16-5B5A97275A8F}" type="presParOf" srcId="{052B3FF0-1E3D-4ED1-ACB4-5EB3B3DC89C4}" destId="{BE15C26C-AAEA-4093-A21A-CEE32499E8A0}" srcOrd="0" destOrd="0" presId="urn:microsoft.com/office/officeart/2005/8/layout/orgChart1"/>
    <dgm:cxn modelId="{9D13D376-F928-4E74-A46C-78D84613F12C}" type="presParOf" srcId="{BE15C26C-AAEA-4093-A21A-CEE32499E8A0}" destId="{630C24BA-F663-49F9-8F64-95809A4D1DAE}" srcOrd="0" destOrd="0" presId="urn:microsoft.com/office/officeart/2005/8/layout/orgChart1"/>
    <dgm:cxn modelId="{B5CA56BD-62B3-45AB-9C6B-46BAD37EFFE9}" type="presParOf" srcId="{BE15C26C-AAEA-4093-A21A-CEE32499E8A0}" destId="{92BCCDEA-A786-4678-96B1-9F6885F127C1}" srcOrd="1" destOrd="0" presId="urn:microsoft.com/office/officeart/2005/8/layout/orgChart1"/>
    <dgm:cxn modelId="{1A8F2491-EBC9-41CF-9A4E-F70BFB08E994}" type="presParOf" srcId="{052B3FF0-1E3D-4ED1-ACB4-5EB3B3DC89C4}" destId="{808C6D36-547B-4349-B77D-B6053E5B6F95}" srcOrd="1" destOrd="0" presId="urn:microsoft.com/office/officeart/2005/8/layout/orgChart1"/>
    <dgm:cxn modelId="{FB60AF32-E8A3-4383-B011-3578941847A8}" type="presParOf" srcId="{052B3FF0-1E3D-4ED1-ACB4-5EB3B3DC89C4}" destId="{2A6EF782-14B7-4480-9BFD-E6780FABD5A1}" srcOrd="2" destOrd="0" presId="urn:microsoft.com/office/officeart/2005/8/layout/orgChart1"/>
    <dgm:cxn modelId="{6E4EBC74-E304-4F07-8330-34F9A7FF0D68}" type="presParOf" srcId="{936FDFED-6E70-42C6-84D4-4F4B72C0A780}" destId="{E042A038-13DA-4B41-9021-7DCA3CEFE00F}" srcOrd="2" destOrd="0" presId="urn:microsoft.com/office/officeart/2005/8/layout/orgChart1"/>
    <dgm:cxn modelId="{DD3185CD-AE55-4DB0-87FE-AB57F12F1444}" type="presParOf" srcId="{936FDFED-6E70-42C6-84D4-4F4B72C0A780}" destId="{235545C9-99A0-4F6A-B079-7A2487A5658F}" srcOrd="3" destOrd="0" presId="urn:microsoft.com/office/officeart/2005/8/layout/orgChart1"/>
    <dgm:cxn modelId="{AF260EC7-6218-41BE-AB20-4D31AA421DB3}" type="presParOf" srcId="{235545C9-99A0-4F6A-B079-7A2487A5658F}" destId="{BDF9A380-221A-464B-8A3F-9335A40516F6}" srcOrd="0" destOrd="0" presId="urn:microsoft.com/office/officeart/2005/8/layout/orgChart1"/>
    <dgm:cxn modelId="{FBDECEBD-D65D-479A-A4E6-F108A04C2B55}" type="presParOf" srcId="{BDF9A380-221A-464B-8A3F-9335A40516F6}" destId="{86C5A77F-AB6E-4A4A-8C1D-8BB601E7283D}" srcOrd="0" destOrd="0" presId="urn:microsoft.com/office/officeart/2005/8/layout/orgChart1"/>
    <dgm:cxn modelId="{B81D9768-EFCC-481B-B6A5-51FAC76CCAD7}" type="presParOf" srcId="{BDF9A380-221A-464B-8A3F-9335A40516F6}" destId="{CE5B35FD-9216-4927-BCB5-6035E55E553B}" srcOrd="1" destOrd="0" presId="urn:microsoft.com/office/officeart/2005/8/layout/orgChart1"/>
    <dgm:cxn modelId="{6E987D80-D896-4738-8572-307B3549FE24}" type="presParOf" srcId="{235545C9-99A0-4F6A-B079-7A2487A5658F}" destId="{BDFEF3D7-04B5-4604-8EDC-44E3C4A4DEF3}" srcOrd="1" destOrd="0" presId="urn:microsoft.com/office/officeart/2005/8/layout/orgChart1"/>
    <dgm:cxn modelId="{37470EA9-E9D8-4DD9-8DAF-3258EFD2E5E8}" type="presParOf" srcId="{235545C9-99A0-4F6A-B079-7A2487A5658F}" destId="{02168560-CA95-4F40-A6D6-D4BAA4FD760A}" srcOrd="2" destOrd="0" presId="urn:microsoft.com/office/officeart/2005/8/layout/orgChart1"/>
    <dgm:cxn modelId="{29E88EE1-6171-4047-8EE5-769FC2A17C82}" type="presParOf" srcId="{936FDFED-6E70-42C6-84D4-4F4B72C0A780}" destId="{68A002B9-51DD-4526-9DB5-1A4A1633DE5B}" srcOrd="4" destOrd="0" presId="urn:microsoft.com/office/officeart/2005/8/layout/orgChart1"/>
    <dgm:cxn modelId="{74E7F723-00F2-474C-ABF1-3E6EFD36EEFB}" type="presParOf" srcId="{936FDFED-6E70-42C6-84D4-4F4B72C0A780}" destId="{8807C6C0-6617-4D47-998E-32298FE5B876}" srcOrd="5" destOrd="0" presId="urn:microsoft.com/office/officeart/2005/8/layout/orgChart1"/>
    <dgm:cxn modelId="{C0FC0AD9-2731-42D8-A058-8E291C43896F}" type="presParOf" srcId="{8807C6C0-6617-4D47-998E-32298FE5B876}" destId="{DCCF6FB7-E34F-42EC-B033-037A4BCA805C}" srcOrd="0" destOrd="0" presId="urn:microsoft.com/office/officeart/2005/8/layout/orgChart1"/>
    <dgm:cxn modelId="{5BD64D00-B277-4842-872D-99FD661D4593}" type="presParOf" srcId="{DCCF6FB7-E34F-42EC-B033-037A4BCA805C}" destId="{75EF487C-B16B-4EAF-B9C3-3B347ED9677D}" srcOrd="0" destOrd="0" presId="urn:microsoft.com/office/officeart/2005/8/layout/orgChart1"/>
    <dgm:cxn modelId="{9F49EAB8-918F-4C12-95F5-2AB586B94481}" type="presParOf" srcId="{DCCF6FB7-E34F-42EC-B033-037A4BCA805C}" destId="{8DA4F7D9-BBEB-44E5-90A2-2BE6BAB28C62}" srcOrd="1" destOrd="0" presId="urn:microsoft.com/office/officeart/2005/8/layout/orgChart1"/>
    <dgm:cxn modelId="{9696BE8E-AB54-468A-A2BD-B91931276A1D}" type="presParOf" srcId="{8807C6C0-6617-4D47-998E-32298FE5B876}" destId="{18986653-DD45-4887-9EFD-9FEC2A3C1725}" srcOrd="1" destOrd="0" presId="urn:microsoft.com/office/officeart/2005/8/layout/orgChart1"/>
    <dgm:cxn modelId="{73879DBE-BE42-41C6-849F-1757470E5DA3}" type="presParOf" srcId="{8807C6C0-6617-4D47-998E-32298FE5B876}" destId="{DB58D8DA-CAEF-48FD-89C6-F96EF90D11E1}" srcOrd="2" destOrd="0" presId="urn:microsoft.com/office/officeart/2005/8/layout/orgChart1"/>
    <dgm:cxn modelId="{185B8E98-B4A0-4783-AE3E-7BE46883DE13}" type="presParOf" srcId="{EC4FCB51-C026-4D76-8AE2-FD9754165DC9}" destId="{137E5ABB-478F-4B53-A777-5C51C4A582EC}" srcOrd="2" destOrd="0" presId="urn:microsoft.com/office/officeart/2005/8/layout/orgChart1"/>
  </dgm:cxnLst>
  <dgm:bg>
    <a:no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0EA36718-E521-48DC-BBCD-0E3B5A27BD8A}"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D42EC767-598B-42CD-A8F7-6A26EBD820BB}">
      <dgm:prSet phldrT="[Text]" custT="1"/>
      <dgm:spPr>
        <a:solidFill>
          <a:schemeClr val="accent2">
            <a:lumMod val="20000"/>
            <a:lumOff val="80000"/>
          </a:schemeClr>
        </a:solidFill>
      </dgm:spPr>
      <dgm:t>
        <a:bodyPr/>
        <a:lstStyle/>
        <a:p>
          <a:r>
            <a:rPr lang="ar-SA" sz="3200" b="1" dirty="0" smtClean="0">
              <a:solidFill>
                <a:schemeClr val="tx2"/>
              </a:solidFill>
            </a:rPr>
            <a:t>صور مردودات المشتريات</a:t>
          </a:r>
          <a:endParaRPr lang="en-GB" sz="3200" b="1" dirty="0">
            <a:solidFill>
              <a:schemeClr val="tx2"/>
            </a:solidFill>
          </a:endParaRPr>
        </a:p>
      </dgm:t>
    </dgm:pt>
    <dgm:pt modelId="{9FE63CDE-2235-470D-95C2-67C0B1B19EAC}" type="parTrans" cxnId="{4B5F2B6F-B8A9-473F-8A20-6352FD12F56B}">
      <dgm:prSet/>
      <dgm:spPr/>
      <dgm:t>
        <a:bodyPr/>
        <a:lstStyle/>
        <a:p>
          <a:endParaRPr lang="en-GB"/>
        </a:p>
      </dgm:t>
    </dgm:pt>
    <dgm:pt modelId="{06869D75-C2CA-4231-A9F1-805813E594D2}" type="sibTrans" cxnId="{4B5F2B6F-B8A9-473F-8A20-6352FD12F56B}">
      <dgm:prSet/>
      <dgm:spPr/>
      <dgm:t>
        <a:bodyPr/>
        <a:lstStyle/>
        <a:p>
          <a:endParaRPr lang="en-GB"/>
        </a:p>
      </dgm:t>
    </dgm:pt>
    <dgm:pt modelId="{F3DAEB25-9D53-4EC8-B81C-287FA7468B58}">
      <dgm:prSet phldrT="[Text]" custT="1"/>
      <dgm:spPr/>
      <dgm:t>
        <a:bodyPr/>
        <a:lstStyle/>
        <a:p>
          <a:pPr algn="ctr">
            <a:lnSpc>
              <a:spcPct val="90000"/>
            </a:lnSpc>
          </a:pPr>
          <a:endParaRPr lang="ar-SA" sz="2000" b="1" u="sng" dirty="0" smtClean="0">
            <a:solidFill>
              <a:schemeClr val="tx1"/>
            </a:solidFill>
          </a:endParaRPr>
        </a:p>
        <a:p>
          <a:pPr algn="ctr">
            <a:lnSpc>
              <a:spcPct val="90000"/>
            </a:lnSpc>
          </a:pPr>
          <a:r>
            <a:rPr lang="ar-SA" sz="2000" b="1" u="sng" dirty="0" smtClean="0">
              <a:solidFill>
                <a:srgbClr val="FFFF00"/>
              </a:solidFill>
            </a:rPr>
            <a:t>مردودات مشتريات على الحساب (بالأجل)</a:t>
          </a:r>
        </a:p>
        <a:p>
          <a:pPr algn="r">
            <a:lnSpc>
              <a:spcPct val="150000"/>
            </a:lnSpc>
          </a:pPr>
          <a:r>
            <a:rPr lang="ar-SA" sz="1800" b="1" dirty="0" smtClean="0">
              <a:solidFill>
                <a:srgbClr val="FF0000"/>
              </a:solidFill>
            </a:rPr>
            <a:t>×× </a:t>
          </a:r>
          <a:r>
            <a:rPr lang="ar-SA" sz="1800" b="1" dirty="0" smtClean="0"/>
            <a:t>         من حـ/ الدائنين</a:t>
          </a:r>
          <a:r>
            <a:rPr lang="ar-SA" sz="1800" b="0" dirty="0" smtClean="0">
              <a:solidFill>
                <a:srgbClr val="FF0000"/>
              </a:solidFill>
            </a:rPr>
            <a:t> </a:t>
          </a:r>
        </a:p>
        <a:p>
          <a:pPr algn="r">
            <a:lnSpc>
              <a:spcPct val="150000"/>
            </a:lnSpc>
          </a:pPr>
          <a:r>
            <a:rPr lang="ar-SA" sz="1800" b="0" dirty="0" smtClean="0">
              <a:solidFill>
                <a:srgbClr val="FF0000"/>
              </a:solidFill>
            </a:rPr>
            <a:t>      </a:t>
          </a:r>
          <a:r>
            <a:rPr lang="ar-SA" sz="1800" b="1" dirty="0" smtClean="0">
              <a:solidFill>
                <a:srgbClr val="FF0000"/>
              </a:solidFill>
            </a:rPr>
            <a:t>××</a:t>
          </a:r>
          <a:r>
            <a:rPr lang="ar-SA" sz="1800" b="1" dirty="0" smtClean="0"/>
            <a:t>      إلى حـ/ مردودات                                 المشتريات</a:t>
          </a:r>
        </a:p>
        <a:p>
          <a:pPr algn="ctr">
            <a:lnSpc>
              <a:spcPct val="90000"/>
            </a:lnSpc>
          </a:pPr>
          <a:r>
            <a:rPr lang="ar-SA" sz="1800" b="1" dirty="0" smtClean="0"/>
            <a:t>          </a:t>
          </a:r>
          <a:r>
            <a:rPr lang="ar-SA" sz="1800" b="1" dirty="0" smtClean="0">
              <a:solidFill>
                <a:srgbClr val="FFFF00"/>
              </a:solidFill>
            </a:rPr>
            <a:t>إثبات مردودات مشتريات                  على الحساب</a:t>
          </a:r>
          <a:r>
            <a:rPr lang="ar-SA" sz="1400" b="1" dirty="0" smtClean="0">
              <a:solidFill>
                <a:srgbClr val="FFFF00"/>
              </a:solidFill>
            </a:rPr>
            <a:t>   </a:t>
          </a:r>
        </a:p>
        <a:p>
          <a:pPr algn="ctr">
            <a:lnSpc>
              <a:spcPct val="90000"/>
            </a:lnSpc>
          </a:pPr>
          <a:endParaRPr lang="en-GB" sz="1400" dirty="0"/>
        </a:p>
      </dgm:t>
    </dgm:pt>
    <dgm:pt modelId="{293B8236-07A1-42E6-AAA6-13388BF4117C}" type="parTrans" cxnId="{FB7CBE66-047D-423C-BC83-1D415C19AC22}">
      <dgm:prSet/>
      <dgm:spPr/>
      <dgm:t>
        <a:bodyPr/>
        <a:lstStyle/>
        <a:p>
          <a:endParaRPr lang="en-GB"/>
        </a:p>
      </dgm:t>
    </dgm:pt>
    <dgm:pt modelId="{ADDD2AEC-6C70-41D5-BD3D-E09F5E516CB3}" type="sibTrans" cxnId="{FB7CBE66-047D-423C-BC83-1D415C19AC22}">
      <dgm:prSet/>
      <dgm:spPr/>
      <dgm:t>
        <a:bodyPr/>
        <a:lstStyle/>
        <a:p>
          <a:endParaRPr lang="en-GB"/>
        </a:p>
      </dgm:t>
    </dgm:pt>
    <dgm:pt modelId="{C1FC54D2-9F0E-45BE-9E4C-6819D8E27EB1}">
      <dgm:prSet phldrT="[Text]" custT="1"/>
      <dgm:spPr/>
      <dgm:t>
        <a:bodyPr/>
        <a:lstStyle/>
        <a:p>
          <a:pPr algn="ctr">
            <a:lnSpc>
              <a:spcPct val="90000"/>
            </a:lnSpc>
          </a:pPr>
          <a:r>
            <a:rPr lang="ar-SA" sz="2000" b="1" u="sng" dirty="0" smtClean="0">
              <a:solidFill>
                <a:srgbClr val="FFFF00"/>
              </a:solidFill>
            </a:rPr>
            <a:t>مردودات مشتريات بشيك</a:t>
          </a:r>
        </a:p>
        <a:p>
          <a:pPr algn="r">
            <a:lnSpc>
              <a:spcPct val="150000"/>
            </a:lnSpc>
          </a:pPr>
          <a:r>
            <a:rPr lang="ar-SA" sz="1800" b="1" dirty="0" smtClean="0">
              <a:solidFill>
                <a:srgbClr val="FF0000"/>
              </a:solidFill>
            </a:rPr>
            <a:t>××</a:t>
          </a:r>
          <a:r>
            <a:rPr lang="ar-SA" sz="1800" b="1" dirty="0" smtClean="0"/>
            <a:t>        من حـ/ البنك</a:t>
          </a:r>
        </a:p>
        <a:p>
          <a:pPr algn="r">
            <a:lnSpc>
              <a:spcPct val="150000"/>
            </a:lnSpc>
          </a:pPr>
          <a:r>
            <a:rPr lang="ar-SA" sz="1800" b="1" dirty="0" smtClean="0">
              <a:solidFill>
                <a:srgbClr val="FF0000"/>
              </a:solidFill>
            </a:rPr>
            <a:t>      ×× </a:t>
          </a:r>
          <a:r>
            <a:rPr lang="ar-SA" sz="1800" b="1" dirty="0" smtClean="0"/>
            <a:t>     إلى حـ/ مردودات                             المشتريات</a:t>
          </a:r>
        </a:p>
        <a:p>
          <a:pPr algn="r">
            <a:lnSpc>
              <a:spcPct val="90000"/>
            </a:lnSpc>
          </a:pPr>
          <a:r>
            <a:rPr lang="ar-SA" sz="1800" b="1" dirty="0" smtClean="0"/>
            <a:t>      </a:t>
          </a:r>
          <a:r>
            <a:rPr lang="ar-SA" sz="1800" b="1" dirty="0" smtClean="0">
              <a:solidFill>
                <a:srgbClr val="FFFF00"/>
              </a:solidFill>
            </a:rPr>
            <a:t>إثبات مردودات مشتريات                        بشيك  </a:t>
          </a:r>
          <a:r>
            <a:rPr lang="ar-SA" sz="1400" dirty="0" smtClean="0">
              <a:solidFill>
                <a:srgbClr val="FFFF00"/>
              </a:solidFill>
            </a:rPr>
            <a:t>    </a:t>
          </a:r>
          <a:endParaRPr lang="en-GB" sz="1400" dirty="0">
            <a:solidFill>
              <a:srgbClr val="FFFF00"/>
            </a:solidFill>
          </a:endParaRPr>
        </a:p>
      </dgm:t>
    </dgm:pt>
    <dgm:pt modelId="{7325B048-9FCE-44B8-9F36-D98DA2E443F4}" type="parTrans" cxnId="{60F27D86-0C65-48BF-A446-6AE89D259865}">
      <dgm:prSet/>
      <dgm:spPr/>
      <dgm:t>
        <a:bodyPr/>
        <a:lstStyle/>
        <a:p>
          <a:endParaRPr lang="en-GB"/>
        </a:p>
      </dgm:t>
    </dgm:pt>
    <dgm:pt modelId="{ACC45DDE-D81B-4A06-AE67-177A9AC2A77C}" type="sibTrans" cxnId="{60F27D86-0C65-48BF-A446-6AE89D259865}">
      <dgm:prSet/>
      <dgm:spPr/>
      <dgm:t>
        <a:bodyPr/>
        <a:lstStyle/>
        <a:p>
          <a:endParaRPr lang="en-GB"/>
        </a:p>
      </dgm:t>
    </dgm:pt>
    <dgm:pt modelId="{80F970EF-708E-4D0C-A557-27DB6471CBA5}">
      <dgm:prSet phldrT="[Text]" custT="1"/>
      <dgm:spPr/>
      <dgm:t>
        <a:bodyPr/>
        <a:lstStyle/>
        <a:p>
          <a:pPr algn="ctr">
            <a:lnSpc>
              <a:spcPct val="90000"/>
            </a:lnSpc>
          </a:pPr>
          <a:r>
            <a:rPr lang="ar-SA" sz="2000" b="1" u="sng" dirty="0" smtClean="0">
              <a:solidFill>
                <a:srgbClr val="FFFF00"/>
              </a:solidFill>
            </a:rPr>
            <a:t>مردودات مشتريات نقدية</a:t>
          </a:r>
        </a:p>
        <a:p>
          <a:pPr algn="r">
            <a:lnSpc>
              <a:spcPct val="150000"/>
            </a:lnSpc>
          </a:pPr>
          <a:r>
            <a:rPr lang="ar-SA" sz="1800" b="1" dirty="0" smtClean="0">
              <a:solidFill>
                <a:srgbClr val="FF0000"/>
              </a:solidFill>
            </a:rPr>
            <a:t>×× </a:t>
          </a:r>
          <a:r>
            <a:rPr lang="ar-SA" sz="1800" b="1" dirty="0" smtClean="0"/>
            <a:t>       من حـ/الصندوق              </a:t>
          </a:r>
          <a:r>
            <a:rPr lang="ar-SA" sz="1800" b="1" dirty="0" smtClean="0">
              <a:solidFill>
                <a:srgbClr val="FF0000"/>
              </a:solidFill>
            </a:rPr>
            <a:t>××</a:t>
          </a:r>
          <a:r>
            <a:rPr lang="ar-SA" sz="1800" b="1" dirty="0" smtClean="0"/>
            <a:t>      إلى حـ/ مردودات                            المشتريات</a:t>
          </a:r>
        </a:p>
        <a:p>
          <a:pPr algn="ctr">
            <a:lnSpc>
              <a:spcPct val="150000"/>
            </a:lnSpc>
          </a:pPr>
          <a:r>
            <a:rPr lang="ar-SA" sz="1800" b="1" dirty="0" smtClean="0">
              <a:solidFill>
                <a:srgbClr val="FFFF00"/>
              </a:solidFill>
            </a:rPr>
            <a:t>إثبات مردودات مشتريات  نقدية</a:t>
          </a:r>
          <a:r>
            <a:rPr lang="ar-SA" sz="2000" dirty="0" smtClean="0"/>
            <a:t>  </a:t>
          </a:r>
          <a:endParaRPr lang="en-GB" sz="2000" dirty="0"/>
        </a:p>
      </dgm:t>
    </dgm:pt>
    <dgm:pt modelId="{1ADDC858-0ECE-46D8-8ADB-4B5EC2BEEA5E}" type="parTrans" cxnId="{07D369AF-3757-4393-9525-25F7CD6E5D06}">
      <dgm:prSet/>
      <dgm:spPr/>
      <dgm:t>
        <a:bodyPr/>
        <a:lstStyle/>
        <a:p>
          <a:endParaRPr lang="en-GB"/>
        </a:p>
      </dgm:t>
    </dgm:pt>
    <dgm:pt modelId="{F9629090-50B4-45C6-9716-7B7134C22BB2}" type="sibTrans" cxnId="{07D369AF-3757-4393-9525-25F7CD6E5D06}">
      <dgm:prSet/>
      <dgm:spPr/>
      <dgm:t>
        <a:bodyPr/>
        <a:lstStyle/>
        <a:p>
          <a:endParaRPr lang="en-GB"/>
        </a:p>
      </dgm:t>
    </dgm:pt>
    <dgm:pt modelId="{EE305D57-0971-43EE-AA17-EE3294D6F4D7}" type="pres">
      <dgm:prSet presAssocID="{0EA36718-E521-48DC-BBCD-0E3B5A27BD8A}" presName="hierChild1" presStyleCnt="0">
        <dgm:presLayoutVars>
          <dgm:orgChart val="1"/>
          <dgm:chPref val="1"/>
          <dgm:dir/>
          <dgm:animOne val="branch"/>
          <dgm:animLvl val="lvl"/>
          <dgm:resizeHandles/>
        </dgm:presLayoutVars>
      </dgm:prSet>
      <dgm:spPr/>
      <dgm:t>
        <a:bodyPr/>
        <a:lstStyle/>
        <a:p>
          <a:endParaRPr lang="en-GB"/>
        </a:p>
      </dgm:t>
    </dgm:pt>
    <dgm:pt modelId="{EC4FCB51-C026-4D76-8AE2-FD9754165DC9}" type="pres">
      <dgm:prSet presAssocID="{D42EC767-598B-42CD-A8F7-6A26EBD820BB}" presName="hierRoot1" presStyleCnt="0">
        <dgm:presLayoutVars>
          <dgm:hierBranch val="init"/>
        </dgm:presLayoutVars>
      </dgm:prSet>
      <dgm:spPr/>
    </dgm:pt>
    <dgm:pt modelId="{B4009F85-88D1-4ECB-BC30-559913124383}" type="pres">
      <dgm:prSet presAssocID="{D42EC767-598B-42CD-A8F7-6A26EBD820BB}" presName="rootComposite1" presStyleCnt="0"/>
      <dgm:spPr/>
    </dgm:pt>
    <dgm:pt modelId="{7F5771AE-8E5E-4FEE-9BD5-7C86F776898D}" type="pres">
      <dgm:prSet presAssocID="{D42EC767-598B-42CD-A8F7-6A26EBD820BB}" presName="rootText1" presStyleLbl="node0" presStyleIdx="0" presStyleCnt="1" custScaleX="133878" custLinFactNeighborX="-5546" custLinFactNeighborY="-78953">
        <dgm:presLayoutVars>
          <dgm:chPref val="3"/>
        </dgm:presLayoutVars>
      </dgm:prSet>
      <dgm:spPr/>
      <dgm:t>
        <a:bodyPr/>
        <a:lstStyle/>
        <a:p>
          <a:endParaRPr lang="en-GB"/>
        </a:p>
      </dgm:t>
    </dgm:pt>
    <dgm:pt modelId="{CDE2AF08-A0BA-4956-B8B3-00C72D387E1A}" type="pres">
      <dgm:prSet presAssocID="{D42EC767-598B-42CD-A8F7-6A26EBD820BB}" presName="rootConnector1" presStyleLbl="node1" presStyleIdx="0" presStyleCnt="0"/>
      <dgm:spPr/>
      <dgm:t>
        <a:bodyPr/>
        <a:lstStyle/>
        <a:p>
          <a:endParaRPr lang="en-GB"/>
        </a:p>
      </dgm:t>
    </dgm:pt>
    <dgm:pt modelId="{936FDFED-6E70-42C6-84D4-4F4B72C0A780}" type="pres">
      <dgm:prSet presAssocID="{D42EC767-598B-42CD-A8F7-6A26EBD820BB}" presName="hierChild2" presStyleCnt="0"/>
      <dgm:spPr/>
    </dgm:pt>
    <dgm:pt modelId="{3D81EC81-8724-4418-96F0-6E71A297B07F}" type="pres">
      <dgm:prSet presAssocID="{293B8236-07A1-42E6-AAA6-13388BF4117C}" presName="Name37" presStyleLbl="parChTrans1D2" presStyleIdx="0" presStyleCnt="3"/>
      <dgm:spPr/>
      <dgm:t>
        <a:bodyPr/>
        <a:lstStyle/>
        <a:p>
          <a:endParaRPr lang="en-GB"/>
        </a:p>
      </dgm:t>
    </dgm:pt>
    <dgm:pt modelId="{052B3FF0-1E3D-4ED1-ACB4-5EB3B3DC89C4}" type="pres">
      <dgm:prSet presAssocID="{F3DAEB25-9D53-4EC8-B81C-287FA7468B58}" presName="hierRoot2" presStyleCnt="0">
        <dgm:presLayoutVars>
          <dgm:hierBranch val="init"/>
        </dgm:presLayoutVars>
      </dgm:prSet>
      <dgm:spPr/>
    </dgm:pt>
    <dgm:pt modelId="{BE15C26C-AAEA-4093-A21A-CEE32499E8A0}" type="pres">
      <dgm:prSet presAssocID="{F3DAEB25-9D53-4EC8-B81C-287FA7468B58}" presName="rootComposite" presStyleCnt="0"/>
      <dgm:spPr/>
    </dgm:pt>
    <dgm:pt modelId="{630C24BA-F663-49F9-8F64-95809A4D1DAE}" type="pres">
      <dgm:prSet presAssocID="{F3DAEB25-9D53-4EC8-B81C-287FA7468B58}" presName="rootText" presStyleLbl="node2" presStyleIdx="0" presStyleCnt="3" custScaleX="163636" custScaleY="329905" custLinFactNeighborX="-1485" custLinFactNeighborY="8963">
        <dgm:presLayoutVars>
          <dgm:chPref val="3"/>
        </dgm:presLayoutVars>
      </dgm:prSet>
      <dgm:spPr/>
      <dgm:t>
        <a:bodyPr/>
        <a:lstStyle/>
        <a:p>
          <a:endParaRPr lang="en-GB"/>
        </a:p>
      </dgm:t>
    </dgm:pt>
    <dgm:pt modelId="{92BCCDEA-A786-4678-96B1-9F6885F127C1}" type="pres">
      <dgm:prSet presAssocID="{F3DAEB25-9D53-4EC8-B81C-287FA7468B58}" presName="rootConnector" presStyleLbl="node2" presStyleIdx="0" presStyleCnt="3"/>
      <dgm:spPr/>
      <dgm:t>
        <a:bodyPr/>
        <a:lstStyle/>
        <a:p>
          <a:endParaRPr lang="en-GB"/>
        </a:p>
      </dgm:t>
    </dgm:pt>
    <dgm:pt modelId="{808C6D36-547B-4349-B77D-B6053E5B6F95}" type="pres">
      <dgm:prSet presAssocID="{F3DAEB25-9D53-4EC8-B81C-287FA7468B58}" presName="hierChild4" presStyleCnt="0"/>
      <dgm:spPr/>
    </dgm:pt>
    <dgm:pt modelId="{2A6EF782-14B7-4480-9BFD-E6780FABD5A1}" type="pres">
      <dgm:prSet presAssocID="{F3DAEB25-9D53-4EC8-B81C-287FA7468B58}" presName="hierChild5" presStyleCnt="0"/>
      <dgm:spPr/>
    </dgm:pt>
    <dgm:pt modelId="{E042A038-13DA-4B41-9021-7DCA3CEFE00F}" type="pres">
      <dgm:prSet presAssocID="{7325B048-9FCE-44B8-9F36-D98DA2E443F4}" presName="Name37" presStyleLbl="parChTrans1D2" presStyleIdx="1" presStyleCnt="3"/>
      <dgm:spPr/>
      <dgm:t>
        <a:bodyPr/>
        <a:lstStyle/>
        <a:p>
          <a:endParaRPr lang="en-GB"/>
        </a:p>
      </dgm:t>
    </dgm:pt>
    <dgm:pt modelId="{235545C9-99A0-4F6A-B079-7A2487A5658F}" type="pres">
      <dgm:prSet presAssocID="{C1FC54D2-9F0E-45BE-9E4C-6819D8E27EB1}" presName="hierRoot2" presStyleCnt="0">
        <dgm:presLayoutVars>
          <dgm:hierBranch val="init"/>
        </dgm:presLayoutVars>
      </dgm:prSet>
      <dgm:spPr/>
    </dgm:pt>
    <dgm:pt modelId="{BDF9A380-221A-464B-8A3F-9335A40516F6}" type="pres">
      <dgm:prSet presAssocID="{C1FC54D2-9F0E-45BE-9E4C-6819D8E27EB1}" presName="rootComposite" presStyleCnt="0"/>
      <dgm:spPr/>
    </dgm:pt>
    <dgm:pt modelId="{86C5A77F-AB6E-4A4A-8C1D-8BB601E7283D}" type="pres">
      <dgm:prSet presAssocID="{C1FC54D2-9F0E-45BE-9E4C-6819D8E27EB1}" presName="rootText" presStyleLbl="node2" presStyleIdx="1" presStyleCnt="3" custScaleX="147351" custScaleY="330416">
        <dgm:presLayoutVars>
          <dgm:chPref val="3"/>
        </dgm:presLayoutVars>
      </dgm:prSet>
      <dgm:spPr/>
      <dgm:t>
        <a:bodyPr/>
        <a:lstStyle/>
        <a:p>
          <a:endParaRPr lang="en-GB"/>
        </a:p>
      </dgm:t>
    </dgm:pt>
    <dgm:pt modelId="{CE5B35FD-9216-4927-BCB5-6035E55E553B}" type="pres">
      <dgm:prSet presAssocID="{C1FC54D2-9F0E-45BE-9E4C-6819D8E27EB1}" presName="rootConnector" presStyleLbl="node2" presStyleIdx="1" presStyleCnt="3"/>
      <dgm:spPr/>
      <dgm:t>
        <a:bodyPr/>
        <a:lstStyle/>
        <a:p>
          <a:endParaRPr lang="en-GB"/>
        </a:p>
      </dgm:t>
    </dgm:pt>
    <dgm:pt modelId="{BDFEF3D7-04B5-4604-8EDC-44E3C4A4DEF3}" type="pres">
      <dgm:prSet presAssocID="{C1FC54D2-9F0E-45BE-9E4C-6819D8E27EB1}" presName="hierChild4" presStyleCnt="0"/>
      <dgm:spPr/>
    </dgm:pt>
    <dgm:pt modelId="{02168560-CA95-4F40-A6D6-D4BAA4FD760A}" type="pres">
      <dgm:prSet presAssocID="{C1FC54D2-9F0E-45BE-9E4C-6819D8E27EB1}" presName="hierChild5" presStyleCnt="0"/>
      <dgm:spPr/>
    </dgm:pt>
    <dgm:pt modelId="{68A002B9-51DD-4526-9DB5-1A4A1633DE5B}" type="pres">
      <dgm:prSet presAssocID="{1ADDC858-0ECE-46D8-8ADB-4B5EC2BEEA5E}" presName="Name37" presStyleLbl="parChTrans1D2" presStyleIdx="2" presStyleCnt="3"/>
      <dgm:spPr/>
      <dgm:t>
        <a:bodyPr/>
        <a:lstStyle/>
        <a:p>
          <a:endParaRPr lang="en-GB"/>
        </a:p>
      </dgm:t>
    </dgm:pt>
    <dgm:pt modelId="{8807C6C0-6617-4D47-998E-32298FE5B876}" type="pres">
      <dgm:prSet presAssocID="{80F970EF-708E-4D0C-A557-27DB6471CBA5}" presName="hierRoot2" presStyleCnt="0">
        <dgm:presLayoutVars>
          <dgm:hierBranch val="init"/>
        </dgm:presLayoutVars>
      </dgm:prSet>
      <dgm:spPr/>
    </dgm:pt>
    <dgm:pt modelId="{DCCF6FB7-E34F-42EC-B033-037A4BCA805C}" type="pres">
      <dgm:prSet presAssocID="{80F970EF-708E-4D0C-A557-27DB6471CBA5}" presName="rootComposite" presStyleCnt="0"/>
      <dgm:spPr/>
    </dgm:pt>
    <dgm:pt modelId="{75EF487C-B16B-4EAF-B9C3-3B347ED9677D}" type="pres">
      <dgm:prSet presAssocID="{80F970EF-708E-4D0C-A557-27DB6471CBA5}" presName="rootText" presStyleLbl="node2" presStyleIdx="2" presStyleCnt="3" custScaleX="144405" custScaleY="325960">
        <dgm:presLayoutVars>
          <dgm:chPref val="3"/>
        </dgm:presLayoutVars>
      </dgm:prSet>
      <dgm:spPr/>
      <dgm:t>
        <a:bodyPr/>
        <a:lstStyle/>
        <a:p>
          <a:endParaRPr lang="en-GB"/>
        </a:p>
      </dgm:t>
    </dgm:pt>
    <dgm:pt modelId="{8DA4F7D9-BBEB-44E5-90A2-2BE6BAB28C62}" type="pres">
      <dgm:prSet presAssocID="{80F970EF-708E-4D0C-A557-27DB6471CBA5}" presName="rootConnector" presStyleLbl="node2" presStyleIdx="2" presStyleCnt="3"/>
      <dgm:spPr/>
      <dgm:t>
        <a:bodyPr/>
        <a:lstStyle/>
        <a:p>
          <a:endParaRPr lang="en-GB"/>
        </a:p>
      </dgm:t>
    </dgm:pt>
    <dgm:pt modelId="{18986653-DD45-4887-9EFD-9FEC2A3C1725}" type="pres">
      <dgm:prSet presAssocID="{80F970EF-708E-4D0C-A557-27DB6471CBA5}" presName="hierChild4" presStyleCnt="0"/>
      <dgm:spPr/>
    </dgm:pt>
    <dgm:pt modelId="{DB58D8DA-CAEF-48FD-89C6-F96EF90D11E1}" type="pres">
      <dgm:prSet presAssocID="{80F970EF-708E-4D0C-A557-27DB6471CBA5}" presName="hierChild5" presStyleCnt="0"/>
      <dgm:spPr/>
    </dgm:pt>
    <dgm:pt modelId="{137E5ABB-478F-4B53-A777-5C51C4A582EC}" type="pres">
      <dgm:prSet presAssocID="{D42EC767-598B-42CD-A8F7-6A26EBD820BB}" presName="hierChild3" presStyleCnt="0"/>
      <dgm:spPr/>
    </dgm:pt>
  </dgm:ptLst>
  <dgm:cxnLst>
    <dgm:cxn modelId="{55B7900F-B3B9-43E6-9282-9539728B552E}" type="presOf" srcId="{0EA36718-E521-48DC-BBCD-0E3B5A27BD8A}" destId="{EE305D57-0971-43EE-AA17-EE3294D6F4D7}" srcOrd="0" destOrd="0" presId="urn:microsoft.com/office/officeart/2005/8/layout/orgChart1"/>
    <dgm:cxn modelId="{5261EBFB-84E2-4E5D-BE3F-0A9DFD9596DE}" type="presOf" srcId="{1ADDC858-0ECE-46D8-8ADB-4B5EC2BEEA5E}" destId="{68A002B9-51DD-4526-9DB5-1A4A1633DE5B}" srcOrd="0" destOrd="0" presId="urn:microsoft.com/office/officeart/2005/8/layout/orgChart1"/>
    <dgm:cxn modelId="{5C114697-052A-4385-8D06-075E2808700A}" type="presOf" srcId="{293B8236-07A1-42E6-AAA6-13388BF4117C}" destId="{3D81EC81-8724-4418-96F0-6E71A297B07F}" srcOrd="0" destOrd="0" presId="urn:microsoft.com/office/officeart/2005/8/layout/orgChart1"/>
    <dgm:cxn modelId="{4B5F2B6F-B8A9-473F-8A20-6352FD12F56B}" srcId="{0EA36718-E521-48DC-BBCD-0E3B5A27BD8A}" destId="{D42EC767-598B-42CD-A8F7-6A26EBD820BB}" srcOrd="0" destOrd="0" parTransId="{9FE63CDE-2235-470D-95C2-67C0B1B19EAC}" sibTransId="{06869D75-C2CA-4231-A9F1-805813E594D2}"/>
    <dgm:cxn modelId="{1FC45EA9-666D-4573-AED5-23341ED0938B}" type="presOf" srcId="{C1FC54D2-9F0E-45BE-9E4C-6819D8E27EB1}" destId="{86C5A77F-AB6E-4A4A-8C1D-8BB601E7283D}" srcOrd="0" destOrd="0" presId="urn:microsoft.com/office/officeart/2005/8/layout/orgChart1"/>
    <dgm:cxn modelId="{FB7CBE66-047D-423C-BC83-1D415C19AC22}" srcId="{D42EC767-598B-42CD-A8F7-6A26EBD820BB}" destId="{F3DAEB25-9D53-4EC8-B81C-287FA7468B58}" srcOrd="0" destOrd="0" parTransId="{293B8236-07A1-42E6-AAA6-13388BF4117C}" sibTransId="{ADDD2AEC-6C70-41D5-BD3D-E09F5E516CB3}"/>
    <dgm:cxn modelId="{07D369AF-3757-4393-9525-25F7CD6E5D06}" srcId="{D42EC767-598B-42CD-A8F7-6A26EBD820BB}" destId="{80F970EF-708E-4D0C-A557-27DB6471CBA5}" srcOrd="2" destOrd="0" parTransId="{1ADDC858-0ECE-46D8-8ADB-4B5EC2BEEA5E}" sibTransId="{F9629090-50B4-45C6-9716-7B7134C22BB2}"/>
    <dgm:cxn modelId="{0EB4708E-84D9-44D7-B614-199E5EB98FA1}" type="presOf" srcId="{D42EC767-598B-42CD-A8F7-6A26EBD820BB}" destId="{CDE2AF08-A0BA-4956-B8B3-00C72D387E1A}" srcOrd="1" destOrd="0" presId="urn:microsoft.com/office/officeart/2005/8/layout/orgChart1"/>
    <dgm:cxn modelId="{8EA0E291-7091-4F84-BD10-13E429E8C097}" type="presOf" srcId="{C1FC54D2-9F0E-45BE-9E4C-6819D8E27EB1}" destId="{CE5B35FD-9216-4927-BCB5-6035E55E553B}" srcOrd="1" destOrd="0" presId="urn:microsoft.com/office/officeart/2005/8/layout/orgChart1"/>
    <dgm:cxn modelId="{4C2AC372-71F0-4125-BE07-6B09FBBFB7B4}" type="presOf" srcId="{80F970EF-708E-4D0C-A557-27DB6471CBA5}" destId="{8DA4F7D9-BBEB-44E5-90A2-2BE6BAB28C62}" srcOrd="1" destOrd="0" presId="urn:microsoft.com/office/officeart/2005/8/layout/orgChart1"/>
    <dgm:cxn modelId="{60F27D86-0C65-48BF-A446-6AE89D259865}" srcId="{D42EC767-598B-42CD-A8F7-6A26EBD820BB}" destId="{C1FC54D2-9F0E-45BE-9E4C-6819D8E27EB1}" srcOrd="1" destOrd="0" parTransId="{7325B048-9FCE-44B8-9F36-D98DA2E443F4}" sibTransId="{ACC45DDE-D81B-4A06-AE67-177A9AC2A77C}"/>
    <dgm:cxn modelId="{E66319B0-2735-4043-A49B-11C3D34BCB67}" type="presOf" srcId="{D42EC767-598B-42CD-A8F7-6A26EBD820BB}" destId="{7F5771AE-8E5E-4FEE-9BD5-7C86F776898D}" srcOrd="0" destOrd="0" presId="urn:microsoft.com/office/officeart/2005/8/layout/orgChart1"/>
    <dgm:cxn modelId="{4D954DB4-1185-4148-82EC-E8802731CA65}" type="presOf" srcId="{80F970EF-708E-4D0C-A557-27DB6471CBA5}" destId="{75EF487C-B16B-4EAF-B9C3-3B347ED9677D}" srcOrd="0" destOrd="0" presId="urn:microsoft.com/office/officeart/2005/8/layout/orgChart1"/>
    <dgm:cxn modelId="{CCC0C665-CE8C-4261-88D4-84F2EFFB44E8}" type="presOf" srcId="{7325B048-9FCE-44B8-9F36-D98DA2E443F4}" destId="{E042A038-13DA-4B41-9021-7DCA3CEFE00F}" srcOrd="0" destOrd="0" presId="urn:microsoft.com/office/officeart/2005/8/layout/orgChart1"/>
    <dgm:cxn modelId="{C55DE775-5936-4932-8E2A-DBAFEE48EA38}" type="presOf" srcId="{F3DAEB25-9D53-4EC8-B81C-287FA7468B58}" destId="{630C24BA-F663-49F9-8F64-95809A4D1DAE}" srcOrd="0" destOrd="0" presId="urn:microsoft.com/office/officeart/2005/8/layout/orgChart1"/>
    <dgm:cxn modelId="{E69F88AC-D6D4-4C13-8874-07817D7EBE11}" type="presOf" srcId="{F3DAEB25-9D53-4EC8-B81C-287FA7468B58}" destId="{92BCCDEA-A786-4678-96B1-9F6885F127C1}" srcOrd="1" destOrd="0" presId="urn:microsoft.com/office/officeart/2005/8/layout/orgChart1"/>
    <dgm:cxn modelId="{AFCF61A4-D88B-4E0F-9E12-A8019FBB6CA3}" type="presParOf" srcId="{EE305D57-0971-43EE-AA17-EE3294D6F4D7}" destId="{EC4FCB51-C026-4D76-8AE2-FD9754165DC9}" srcOrd="0" destOrd="0" presId="urn:microsoft.com/office/officeart/2005/8/layout/orgChart1"/>
    <dgm:cxn modelId="{C58825C9-63E5-4371-BC63-EF8311B52AF6}" type="presParOf" srcId="{EC4FCB51-C026-4D76-8AE2-FD9754165DC9}" destId="{B4009F85-88D1-4ECB-BC30-559913124383}" srcOrd="0" destOrd="0" presId="urn:microsoft.com/office/officeart/2005/8/layout/orgChart1"/>
    <dgm:cxn modelId="{C89C2818-48D6-433E-B0A3-6BF5415497CE}" type="presParOf" srcId="{B4009F85-88D1-4ECB-BC30-559913124383}" destId="{7F5771AE-8E5E-4FEE-9BD5-7C86F776898D}" srcOrd="0" destOrd="0" presId="urn:microsoft.com/office/officeart/2005/8/layout/orgChart1"/>
    <dgm:cxn modelId="{B10573AD-1F02-4AE2-98B6-179C1393FCE9}" type="presParOf" srcId="{B4009F85-88D1-4ECB-BC30-559913124383}" destId="{CDE2AF08-A0BA-4956-B8B3-00C72D387E1A}" srcOrd="1" destOrd="0" presId="urn:microsoft.com/office/officeart/2005/8/layout/orgChart1"/>
    <dgm:cxn modelId="{50D6D5CB-0E93-4CDA-9DB4-47911EE3F4DD}" type="presParOf" srcId="{EC4FCB51-C026-4D76-8AE2-FD9754165DC9}" destId="{936FDFED-6E70-42C6-84D4-4F4B72C0A780}" srcOrd="1" destOrd="0" presId="urn:microsoft.com/office/officeart/2005/8/layout/orgChart1"/>
    <dgm:cxn modelId="{539B9AA0-576A-48A5-A7B7-EFF60D07F273}" type="presParOf" srcId="{936FDFED-6E70-42C6-84D4-4F4B72C0A780}" destId="{3D81EC81-8724-4418-96F0-6E71A297B07F}" srcOrd="0" destOrd="0" presId="urn:microsoft.com/office/officeart/2005/8/layout/orgChart1"/>
    <dgm:cxn modelId="{C475EA77-2CF8-4052-A479-9F5664E02505}" type="presParOf" srcId="{936FDFED-6E70-42C6-84D4-4F4B72C0A780}" destId="{052B3FF0-1E3D-4ED1-ACB4-5EB3B3DC89C4}" srcOrd="1" destOrd="0" presId="urn:microsoft.com/office/officeart/2005/8/layout/orgChart1"/>
    <dgm:cxn modelId="{BA4C0815-AFA2-4DE0-9493-86ED9489E8FC}" type="presParOf" srcId="{052B3FF0-1E3D-4ED1-ACB4-5EB3B3DC89C4}" destId="{BE15C26C-AAEA-4093-A21A-CEE32499E8A0}" srcOrd="0" destOrd="0" presId="urn:microsoft.com/office/officeart/2005/8/layout/orgChart1"/>
    <dgm:cxn modelId="{21AD15D0-0A08-4BB5-A6D9-9D58BAA92ABC}" type="presParOf" srcId="{BE15C26C-AAEA-4093-A21A-CEE32499E8A0}" destId="{630C24BA-F663-49F9-8F64-95809A4D1DAE}" srcOrd="0" destOrd="0" presId="urn:microsoft.com/office/officeart/2005/8/layout/orgChart1"/>
    <dgm:cxn modelId="{7AF6E66D-2E0B-4295-83C8-724AB73C61E2}" type="presParOf" srcId="{BE15C26C-AAEA-4093-A21A-CEE32499E8A0}" destId="{92BCCDEA-A786-4678-96B1-9F6885F127C1}" srcOrd="1" destOrd="0" presId="urn:microsoft.com/office/officeart/2005/8/layout/orgChart1"/>
    <dgm:cxn modelId="{62A5AF6B-AFBC-479D-A8CE-6D1F9A23E5FD}" type="presParOf" srcId="{052B3FF0-1E3D-4ED1-ACB4-5EB3B3DC89C4}" destId="{808C6D36-547B-4349-B77D-B6053E5B6F95}" srcOrd="1" destOrd="0" presId="urn:microsoft.com/office/officeart/2005/8/layout/orgChart1"/>
    <dgm:cxn modelId="{A7D495BE-F872-4453-8DF8-F215E26D8166}" type="presParOf" srcId="{052B3FF0-1E3D-4ED1-ACB4-5EB3B3DC89C4}" destId="{2A6EF782-14B7-4480-9BFD-E6780FABD5A1}" srcOrd="2" destOrd="0" presId="urn:microsoft.com/office/officeart/2005/8/layout/orgChart1"/>
    <dgm:cxn modelId="{6BAE0CC6-A172-4245-A8FC-8D211F0DD2AD}" type="presParOf" srcId="{936FDFED-6E70-42C6-84D4-4F4B72C0A780}" destId="{E042A038-13DA-4B41-9021-7DCA3CEFE00F}" srcOrd="2" destOrd="0" presId="urn:microsoft.com/office/officeart/2005/8/layout/orgChart1"/>
    <dgm:cxn modelId="{9A1CE481-C3FA-408C-B8A5-87E58D12FD7F}" type="presParOf" srcId="{936FDFED-6E70-42C6-84D4-4F4B72C0A780}" destId="{235545C9-99A0-4F6A-B079-7A2487A5658F}" srcOrd="3" destOrd="0" presId="urn:microsoft.com/office/officeart/2005/8/layout/orgChart1"/>
    <dgm:cxn modelId="{2DCA46F0-FAA6-4933-A43E-C597506F8AFC}" type="presParOf" srcId="{235545C9-99A0-4F6A-B079-7A2487A5658F}" destId="{BDF9A380-221A-464B-8A3F-9335A40516F6}" srcOrd="0" destOrd="0" presId="urn:microsoft.com/office/officeart/2005/8/layout/orgChart1"/>
    <dgm:cxn modelId="{EB84E221-B34F-4835-97D1-4143773CE439}" type="presParOf" srcId="{BDF9A380-221A-464B-8A3F-9335A40516F6}" destId="{86C5A77F-AB6E-4A4A-8C1D-8BB601E7283D}" srcOrd="0" destOrd="0" presId="urn:microsoft.com/office/officeart/2005/8/layout/orgChart1"/>
    <dgm:cxn modelId="{FB38121D-5B4E-48C9-B37D-538AD54041CE}" type="presParOf" srcId="{BDF9A380-221A-464B-8A3F-9335A40516F6}" destId="{CE5B35FD-9216-4927-BCB5-6035E55E553B}" srcOrd="1" destOrd="0" presId="urn:microsoft.com/office/officeart/2005/8/layout/orgChart1"/>
    <dgm:cxn modelId="{6FD17B92-9AF0-4167-9B82-538AFBB1B8B4}" type="presParOf" srcId="{235545C9-99A0-4F6A-B079-7A2487A5658F}" destId="{BDFEF3D7-04B5-4604-8EDC-44E3C4A4DEF3}" srcOrd="1" destOrd="0" presId="urn:microsoft.com/office/officeart/2005/8/layout/orgChart1"/>
    <dgm:cxn modelId="{3AD155A1-0427-45BE-A310-0CE18C1DE4DF}" type="presParOf" srcId="{235545C9-99A0-4F6A-B079-7A2487A5658F}" destId="{02168560-CA95-4F40-A6D6-D4BAA4FD760A}" srcOrd="2" destOrd="0" presId="urn:microsoft.com/office/officeart/2005/8/layout/orgChart1"/>
    <dgm:cxn modelId="{F9C5939B-F876-456D-8975-8513D40692A3}" type="presParOf" srcId="{936FDFED-6E70-42C6-84D4-4F4B72C0A780}" destId="{68A002B9-51DD-4526-9DB5-1A4A1633DE5B}" srcOrd="4" destOrd="0" presId="urn:microsoft.com/office/officeart/2005/8/layout/orgChart1"/>
    <dgm:cxn modelId="{2CB9DE70-A82C-4E16-AE8E-5569375F0E68}" type="presParOf" srcId="{936FDFED-6E70-42C6-84D4-4F4B72C0A780}" destId="{8807C6C0-6617-4D47-998E-32298FE5B876}" srcOrd="5" destOrd="0" presId="urn:microsoft.com/office/officeart/2005/8/layout/orgChart1"/>
    <dgm:cxn modelId="{FC87FA90-BBEA-4D60-B50F-D47082F65020}" type="presParOf" srcId="{8807C6C0-6617-4D47-998E-32298FE5B876}" destId="{DCCF6FB7-E34F-42EC-B033-037A4BCA805C}" srcOrd="0" destOrd="0" presId="urn:microsoft.com/office/officeart/2005/8/layout/orgChart1"/>
    <dgm:cxn modelId="{62203847-CB51-47B4-81CF-0C39119AF58E}" type="presParOf" srcId="{DCCF6FB7-E34F-42EC-B033-037A4BCA805C}" destId="{75EF487C-B16B-4EAF-B9C3-3B347ED9677D}" srcOrd="0" destOrd="0" presId="urn:microsoft.com/office/officeart/2005/8/layout/orgChart1"/>
    <dgm:cxn modelId="{637779C2-43C6-4183-8DE9-B7E4E416D2B8}" type="presParOf" srcId="{DCCF6FB7-E34F-42EC-B033-037A4BCA805C}" destId="{8DA4F7D9-BBEB-44E5-90A2-2BE6BAB28C62}" srcOrd="1" destOrd="0" presId="urn:microsoft.com/office/officeart/2005/8/layout/orgChart1"/>
    <dgm:cxn modelId="{D049D510-2237-41AD-8978-06CD3C56B88F}" type="presParOf" srcId="{8807C6C0-6617-4D47-998E-32298FE5B876}" destId="{18986653-DD45-4887-9EFD-9FEC2A3C1725}" srcOrd="1" destOrd="0" presId="urn:microsoft.com/office/officeart/2005/8/layout/orgChart1"/>
    <dgm:cxn modelId="{D3BEFCF2-775D-4A36-9B33-24B0A3DE4781}" type="presParOf" srcId="{8807C6C0-6617-4D47-998E-32298FE5B876}" destId="{DB58D8DA-CAEF-48FD-89C6-F96EF90D11E1}" srcOrd="2" destOrd="0" presId="urn:microsoft.com/office/officeart/2005/8/layout/orgChart1"/>
    <dgm:cxn modelId="{3192B303-BE39-4289-8E3A-3A5D5C98FE83}" type="presParOf" srcId="{EC4FCB51-C026-4D76-8AE2-FD9754165DC9}" destId="{137E5ABB-478F-4B53-A777-5C51C4A582EC}" srcOrd="2"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0EA36718-E521-48DC-BBCD-0E3B5A27BD8A}"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D42EC767-598B-42CD-A8F7-6A26EBD820BB}">
      <dgm:prSet phldrT="[Text]" custT="1"/>
      <dgm:spPr>
        <a:solidFill>
          <a:schemeClr val="accent2">
            <a:lumMod val="20000"/>
            <a:lumOff val="80000"/>
          </a:schemeClr>
        </a:solidFill>
      </dgm:spPr>
      <dgm:t>
        <a:bodyPr/>
        <a:lstStyle/>
        <a:p>
          <a:r>
            <a:rPr lang="ar-SA" sz="3200" b="1" dirty="0" smtClean="0">
              <a:solidFill>
                <a:schemeClr val="tx2"/>
              </a:solidFill>
            </a:rPr>
            <a:t>صور مسموحات المشتريات</a:t>
          </a:r>
          <a:endParaRPr lang="en-GB" sz="3200" b="1" dirty="0">
            <a:solidFill>
              <a:schemeClr val="tx2"/>
            </a:solidFill>
          </a:endParaRPr>
        </a:p>
      </dgm:t>
    </dgm:pt>
    <dgm:pt modelId="{9FE63CDE-2235-470D-95C2-67C0B1B19EAC}" type="parTrans" cxnId="{4B5F2B6F-B8A9-473F-8A20-6352FD12F56B}">
      <dgm:prSet/>
      <dgm:spPr/>
      <dgm:t>
        <a:bodyPr/>
        <a:lstStyle/>
        <a:p>
          <a:endParaRPr lang="en-GB"/>
        </a:p>
      </dgm:t>
    </dgm:pt>
    <dgm:pt modelId="{06869D75-C2CA-4231-A9F1-805813E594D2}" type="sibTrans" cxnId="{4B5F2B6F-B8A9-473F-8A20-6352FD12F56B}">
      <dgm:prSet/>
      <dgm:spPr/>
      <dgm:t>
        <a:bodyPr/>
        <a:lstStyle/>
        <a:p>
          <a:endParaRPr lang="en-GB"/>
        </a:p>
      </dgm:t>
    </dgm:pt>
    <dgm:pt modelId="{F3DAEB25-9D53-4EC8-B81C-287FA7468B58}">
      <dgm:prSet phldrT="[Text]" custT="1"/>
      <dgm:spPr/>
      <dgm:t>
        <a:bodyPr/>
        <a:lstStyle/>
        <a:p>
          <a:pPr algn="ctr">
            <a:lnSpc>
              <a:spcPct val="90000"/>
            </a:lnSpc>
          </a:pPr>
          <a:endParaRPr lang="ar-SA" sz="2000" b="1" u="sng" dirty="0" smtClean="0">
            <a:solidFill>
              <a:schemeClr val="tx1"/>
            </a:solidFill>
          </a:endParaRPr>
        </a:p>
        <a:p>
          <a:pPr algn="ctr">
            <a:lnSpc>
              <a:spcPct val="90000"/>
            </a:lnSpc>
          </a:pPr>
          <a:r>
            <a:rPr lang="ar-SA" sz="2000" b="1" u="sng" dirty="0" smtClean="0">
              <a:solidFill>
                <a:srgbClr val="FFFF00"/>
              </a:solidFill>
            </a:rPr>
            <a:t>مسموحات مشتريات على الحساب (بالأجل)</a:t>
          </a:r>
        </a:p>
        <a:p>
          <a:pPr algn="r">
            <a:lnSpc>
              <a:spcPct val="150000"/>
            </a:lnSpc>
          </a:pPr>
          <a:r>
            <a:rPr lang="ar-SA" sz="1800" b="1" dirty="0" smtClean="0">
              <a:solidFill>
                <a:srgbClr val="FF0000"/>
              </a:solidFill>
            </a:rPr>
            <a:t>×× </a:t>
          </a:r>
          <a:r>
            <a:rPr lang="ar-SA" sz="1800" b="1" dirty="0" smtClean="0"/>
            <a:t>          من حـ/ الدائنين</a:t>
          </a:r>
        </a:p>
        <a:p>
          <a:pPr algn="ctr">
            <a:lnSpc>
              <a:spcPct val="100000"/>
            </a:lnSpc>
          </a:pPr>
          <a:r>
            <a:rPr lang="ar-SA" sz="1800" b="0" dirty="0" smtClean="0">
              <a:solidFill>
                <a:srgbClr val="FF0000"/>
              </a:solidFill>
            </a:rPr>
            <a:t>   </a:t>
          </a:r>
          <a:r>
            <a:rPr lang="ar-SA" sz="1800" b="1" dirty="0" smtClean="0">
              <a:solidFill>
                <a:srgbClr val="FF0000"/>
              </a:solidFill>
            </a:rPr>
            <a:t>××</a:t>
          </a:r>
          <a:r>
            <a:rPr lang="ar-SA" sz="1800" b="1" dirty="0" smtClean="0"/>
            <a:t>       إلى حـ/ مسموحات                              المشتريات </a:t>
          </a:r>
        </a:p>
        <a:p>
          <a:pPr algn="ctr">
            <a:lnSpc>
              <a:spcPct val="100000"/>
            </a:lnSpc>
          </a:pPr>
          <a:r>
            <a:rPr lang="ar-SA" sz="1800" b="1" dirty="0" smtClean="0">
              <a:solidFill>
                <a:srgbClr val="FFFF00"/>
              </a:solidFill>
            </a:rPr>
            <a:t>إثبات مسموحات مشتريات على الحساب</a:t>
          </a:r>
          <a:r>
            <a:rPr lang="ar-SA" sz="1400" b="1" dirty="0" smtClean="0">
              <a:solidFill>
                <a:srgbClr val="FFFF00"/>
              </a:solidFill>
            </a:rPr>
            <a:t>   </a:t>
          </a:r>
        </a:p>
        <a:p>
          <a:pPr algn="ctr">
            <a:lnSpc>
              <a:spcPct val="90000"/>
            </a:lnSpc>
          </a:pPr>
          <a:endParaRPr lang="en-GB" sz="1400" dirty="0"/>
        </a:p>
      </dgm:t>
    </dgm:pt>
    <dgm:pt modelId="{293B8236-07A1-42E6-AAA6-13388BF4117C}" type="parTrans" cxnId="{FB7CBE66-047D-423C-BC83-1D415C19AC22}">
      <dgm:prSet/>
      <dgm:spPr/>
      <dgm:t>
        <a:bodyPr/>
        <a:lstStyle/>
        <a:p>
          <a:endParaRPr lang="en-GB"/>
        </a:p>
      </dgm:t>
    </dgm:pt>
    <dgm:pt modelId="{ADDD2AEC-6C70-41D5-BD3D-E09F5E516CB3}" type="sibTrans" cxnId="{FB7CBE66-047D-423C-BC83-1D415C19AC22}">
      <dgm:prSet/>
      <dgm:spPr/>
      <dgm:t>
        <a:bodyPr/>
        <a:lstStyle/>
        <a:p>
          <a:endParaRPr lang="en-GB"/>
        </a:p>
      </dgm:t>
    </dgm:pt>
    <dgm:pt modelId="{C1FC54D2-9F0E-45BE-9E4C-6819D8E27EB1}">
      <dgm:prSet phldrT="[Text]" custT="1"/>
      <dgm:spPr/>
      <dgm:t>
        <a:bodyPr/>
        <a:lstStyle/>
        <a:p>
          <a:pPr algn="ctr">
            <a:lnSpc>
              <a:spcPct val="90000"/>
            </a:lnSpc>
          </a:pPr>
          <a:r>
            <a:rPr lang="ar-SA" sz="2000" b="1" u="sng" dirty="0" smtClean="0">
              <a:solidFill>
                <a:srgbClr val="FFFF00"/>
              </a:solidFill>
            </a:rPr>
            <a:t>مسموحات مشتريات بشيك</a:t>
          </a:r>
        </a:p>
        <a:p>
          <a:pPr algn="r">
            <a:lnSpc>
              <a:spcPct val="150000"/>
            </a:lnSpc>
          </a:pPr>
          <a:r>
            <a:rPr lang="ar-SA" sz="1800" b="1" dirty="0" smtClean="0">
              <a:solidFill>
                <a:srgbClr val="FF0000"/>
              </a:solidFill>
            </a:rPr>
            <a:t>××</a:t>
          </a:r>
          <a:r>
            <a:rPr lang="ar-SA" sz="1800" b="1" dirty="0" smtClean="0"/>
            <a:t>           من حـ/ البنك</a:t>
          </a:r>
        </a:p>
        <a:p>
          <a:pPr algn="r">
            <a:lnSpc>
              <a:spcPct val="150000"/>
            </a:lnSpc>
          </a:pPr>
          <a:r>
            <a:rPr lang="ar-SA" sz="1800" b="1" dirty="0" smtClean="0">
              <a:solidFill>
                <a:srgbClr val="FF0000"/>
              </a:solidFill>
            </a:rPr>
            <a:t>      ×× </a:t>
          </a:r>
          <a:r>
            <a:rPr lang="ar-SA" sz="1800" b="1" dirty="0" smtClean="0"/>
            <a:t>        إلى حـ/ مسموحات                              المشتريات</a:t>
          </a:r>
        </a:p>
        <a:p>
          <a:pPr algn="r">
            <a:lnSpc>
              <a:spcPct val="90000"/>
            </a:lnSpc>
          </a:pPr>
          <a:r>
            <a:rPr lang="ar-SA" sz="1800" b="1" dirty="0" smtClean="0">
              <a:solidFill>
                <a:srgbClr val="FFFF00"/>
              </a:solidFill>
            </a:rPr>
            <a:t>     إثبات مسموحات مشتريات                        بشيك  </a:t>
          </a:r>
          <a:r>
            <a:rPr lang="ar-SA" sz="1400" dirty="0" smtClean="0">
              <a:solidFill>
                <a:srgbClr val="FFFF00"/>
              </a:solidFill>
            </a:rPr>
            <a:t>    </a:t>
          </a:r>
          <a:endParaRPr lang="en-GB" sz="1400" dirty="0">
            <a:solidFill>
              <a:srgbClr val="FFFF00"/>
            </a:solidFill>
          </a:endParaRPr>
        </a:p>
      </dgm:t>
    </dgm:pt>
    <dgm:pt modelId="{7325B048-9FCE-44B8-9F36-D98DA2E443F4}" type="parTrans" cxnId="{60F27D86-0C65-48BF-A446-6AE89D259865}">
      <dgm:prSet/>
      <dgm:spPr/>
      <dgm:t>
        <a:bodyPr/>
        <a:lstStyle/>
        <a:p>
          <a:endParaRPr lang="en-GB"/>
        </a:p>
      </dgm:t>
    </dgm:pt>
    <dgm:pt modelId="{ACC45DDE-D81B-4A06-AE67-177A9AC2A77C}" type="sibTrans" cxnId="{60F27D86-0C65-48BF-A446-6AE89D259865}">
      <dgm:prSet/>
      <dgm:spPr/>
      <dgm:t>
        <a:bodyPr/>
        <a:lstStyle/>
        <a:p>
          <a:endParaRPr lang="en-GB"/>
        </a:p>
      </dgm:t>
    </dgm:pt>
    <dgm:pt modelId="{80F970EF-708E-4D0C-A557-27DB6471CBA5}">
      <dgm:prSet phldrT="[Text]" custT="1"/>
      <dgm:spPr/>
      <dgm:t>
        <a:bodyPr/>
        <a:lstStyle/>
        <a:p>
          <a:pPr algn="ctr">
            <a:lnSpc>
              <a:spcPct val="90000"/>
            </a:lnSpc>
          </a:pPr>
          <a:r>
            <a:rPr lang="ar-SA" sz="2000" b="1" u="sng" dirty="0" smtClean="0">
              <a:solidFill>
                <a:srgbClr val="FFFF00"/>
              </a:solidFill>
            </a:rPr>
            <a:t>مسموحات مشتريات نقدية</a:t>
          </a:r>
        </a:p>
        <a:p>
          <a:pPr algn="r">
            <a:lnSpc>
              <a:spcPct val="150000"/>
            </a:lnSpc>
          </a:pPr>
          <a:r>
            <a:rPr lang="ar-SA" sz="1800" b="1" dirty="0" smtClean="0">
              <a:solidFill>
                <a:srgbClr val="FF0000"/>
              </a:solidFill>
            </a:rPr>
            <a:t>×× </a:t>
          </a:r>
          <a:r>
            <a:rPr lang="ar-SA" sz="1800" b="1" dirty="0" smtClean="0"/>
            <a:t>        من حـ/الصندوق</a:t>
          </a:r>
        </a:p>
        <a:p>
          <a:pPr algn="ctr">
            <a:lnSpc>
              <a:spcPct val="150000"/>
            </a:lnSpc>
          </a:pPr>
          <a:r>
            <a:rPr lang="ar-SA" sz="1800" b="1" dirty="0" smtClean="0"/>
            <a:t>  </a:t>
          </a:r>
          <a:r>
            <a:rPr lang="ar-SA" sz="1800" b="1" dirty="0" smtClean="0">
              <a:solidFill>
                <a:srgbClr val="FF0000"/>
              </a:solidFill>
            </a:rPr>
            <a:t>××</a:t>
          </a:r>
          <a:r>
            <a:rPr lang="ar-SA" sz="1800" b="1" dirty="0" smtClean="0"/>
            <a:t>     إلى حـ/ مسموحات                              المشتريات</a:t>
          </a:r>
        </a:p>
        <a:p>
          <a:pPr algn="ctr">
            <a:lnSpc>
              <a:spcPct val="100000"/>
            </a:lnSpc>
          </a:pPr>
          <a:r>
            <a:rPr lang="ar-SA" sz="1800" b="1" dirty="0" smtClean="0">
              <a:solidFill>
                <a:srgbClr val="FFFF00"/>
              </a:solidFill>
            </a:rPr>
            <a:t>إثبات مسموحات مشتريات       نقدية</a:t>
          </a:r>
          <a:r>
            <a:rPr lang="ar-SA" sz="2000" dirty="0" smtClean="0"/>
            <a:t> </a:t>
          </a:r>
          <a:endParaRPr lang="en-GB" sz="2000" dirty="0"/>
        </a:p>
      </dgm:t>
    </dgm:pt>
    <dgm:pt modelId="{1ADDC858-0ECE-46D8-8ADB-4B5EC2BEEA5E}" type="parTrans" cxnId="{07D369AF-3757-4393-9525-25F7CD6E5D06}">
      <dgm:prSet/>
      <dgm:spPr/>
      <dgm:t>
        <a:bodyPr/>
        <a:lstStyle/>
        <a:p>
          <a:endParaRPr lang="en-GB"/>
        </a:p>
      </dgm:t>
    </dgm:pt>
    <dgm:pt modelId="{F9629090-50B4-45C6-9716-7B7134C22BB2}" type="sibTrans" cxnId="{07D369AF-3757-4393-9525-25F7CD6E5D06}">
      <dgm:prSet/>
      <dgm:spPr/>
      <dgm:t>
        <a:bodyPr/>
        <a:lstStyle/>
        <a:p>
          <a:endParaRPr lang="en-GB"/>
        </a:p>
      </dgm:t>
    </dgm:pt>
    <dgm:pt modelId="{EE305D57-0971-43EE-AA17-EE3294D6F4D7}" type="pres">
      <dgm:prSet presAssocID="{0EA36718-E521-48DC-BBCD-0E3B5A27BD8A}" presName="hierChild1" presStyleCnt="0">
        <dgm:presLayoutVars>
          <dgm:orgChart val="1"/>
          <dgm:chPref val="1"/>
          <dgm:dir/>
          <dgm:animOne val="branch"/>
          <dgm:animLvl val="lvl"/>
          <dgm:resizeHandles/>
        </dgm:presLayoutVars>
      </dgm:prSet>
      <dgm:spPr/>
      <dgm:t>
        <a:bodyPr/>
        <a:lstStyle/>
        <a:p>
          <a:endParaRPr lang="en-GB"/>
        </a:p>
      </dgm:t>
    </dgm:pt>
    <dgm:pt modelId="{EC4FCB51-C026-4D76-8AE2-FD9754165DC9}" type="pres">
      <dgm:prSet presAssocID="{D42EC767-598B-42CD-A8F7-6A26EBD820BB}" presName="hierRoot1" presStyleCnt="0">
        <dgm:presLayoutVars>
          <dgm:hierBranch val="init"/>
        </dgm:presLayoutVars>
      </dgm:prSet>
      <dgm:spPr/>
    </dgm:pt>
    <dgm:pt modelId="{B4009F85-88D1-4ECB-BC30-559913124383}" type="pres">
      <dgm:prSet presAssocID="{D42EC767-598B-42CD-A8F7-6A26EBD820BB}" presName="rootComposite1" presStyleCnt="0"/>
      <dgm:spPr/>
    </dgm:pt>
    <dgm:pt modelId="{7F5771AE-8E5E-4FEE-9BD5-7C86F776898D}" type="pres">
      <dgm:prSet presAssocID="{D42EC767-598B-42CD-A8F7-6A26EBD820BB}" presName="rootText1" presStyleLbl="node0" presStyleIdx="0" presStyleCnt="1" custScaleX="176479" custScaleY="159950" custLinFactNeighborX="-5546" custLinFactNeighborY="-78953">
        <dgm:presLayoutVars>
          <dgm:chPref val="3"/>
        </dgm:presLayoutVars>
      </dgm:prSet>
      <dgm:spPr/>
      <dgm:t>
        <a:bodyPr/>
        <a:lstStyle/>
        <a:p>
          <a:endParaRPr lang="en-GB"/>
        </a:p>
      </dgm:t>
    </dgm:pt>
    <dgm:pt modelId="{CDE2AF08-A0BA-4956-B8B3-00C72D387E1A}" type="pres">
      <dgm:prSet presAssocID="{D42EC767-598B-42CD-A8F7-6A26EBD820BB}" presName="rootConnector1" presStyleLbl="node1" presStyleIdx="0" presStyleCnt="0"/>
      <dgm:spPr/>
      <dgm:t>
        <a:bodyPr/>
        <a:lstStyle/>
        <a:p>
          <a:endParaRPr lang="en-GB"/>
        </a:p>
      </dgm:t>
    </dgm:pt>
    <dgm:pt modelId="{936FDFED-6E70-42C6-84D4-4F4B72C0A780}" type="pres">
      <dgm:prSet presAssocID="{D42EC767-598B-42CD-A8F7-6A26EBD820BB}" presName="hierChild2" presStyleCnt="0"/>
      <dgm:spPr/>
    </dgm:pt>
    <dgm:pt modelId="{3D81EC81-8724-4418-96F0-6E71A297B07F}" type="pres">
      <dgm:prSet presAssocID="{293B8236-07A1-42E6-AAA6-13388BF4117C}" presName="Name37" presStyleLbl="parChTrans1D2" presStyleIdx="0" presStyleCnt="3"/>
      <dgm:spPr/>
      <dgm:t>
        <a:bodyPr/>
        <a:lstStyle/>
        <a:p>
          <a:endParaRPr lang="en-GB"/>
        </a:p>
      </dgm:t>
    </dgm:pt>
    <dgm:pt modelId="{052B3FF0-1E3D-4ED1-ACB4-5EB3B3DC89C4}" type="pres">
      <dgm:prSet presAssocID="{F3DAEB25-9D53-4EC8-B81C-287FA7468B58}" presName="hierRoot2" presStyleCnt="0">
        <dgm:presLayoutVars>
          <dgm:hierBranch val="init"/>
        </dgm:presLayoutVars>
      </dgm:prSet>
      <dgm:spPr/>
    </dgm:pt>
    <dgm:pt modelId="{BE15C26C-AAEA-4093-A21A-CEE32499E8A0}" type="pres">
      <dgm:prSet presAssocID="{F3DAEB25-9D53-4EC8-B81C-287FA7468B58}" presName="rootComposite" presStyleCnt="0"/>
      <dgm:spPr/>
    </dgm:pt>
    <dgm:pt modelId="{630C24BA-F663-49F9-8F64-95809A4D1DAE}" type="pres">
      <dgm:prSet presAssocID="{F3DAEB25-9D53-4EC8-B81C-287FA7468B58}" presName="rootText" presStyleLbl="node2" presStyleIdx="0" presStyleCnt="3" custScaleX="166625" custScaleY="321561" custLinFactNeighborX="-1485" custLinFactNeighborY="8963">
        <dgm:presLayoutVars>
          <dgm:chPref val="3"/>
        </dgm:presLayoutVars>
      </dgm:prSet>
      <dgm:spPr/>
      <dgm:t>
        <a:bodyPr/>
        <a:lstStyle/>
        <a:p>
          <a:endParaRPr lang="en-GB"/>
        </a:p>
      </dgm:t>
    </dgm:pt>
    <dgm:pt modelId="{92BCCDEA-A786-4678-96B1-9F6885F127C1}" type="pres">
      <dgm:prSet presAssocID="{F3DAEB25-9D53-4EC8-B81C-287FA7468B58}" presName="rootConnector" presStyleLbl="node2" presStyleIdx="0" presStyleCnt="3"/>
      <dgm:spPr/>
      <dgm:t>
        <a:bodyPr/>
        <a:lstStyle/>
        <a:p>
          <a:endParaRPr lang="en-GB"/>
        </a:p>
      </dgm:t>
    </dgm:pt>
    <dgm:pt modelId="{808C6D36-547B-4349-B77D-B6053E5B6F95}" type="pres">
      <dgm:prSet presAssocID="{F3DAEB25-9D53-4EC8-B81C-287FA7468B58}" presName="hierChild4" presStyleCnt="0"/>
      <dgm:spPr/>
    </dgm:pt>
    <dgm:pt modelId="{2A6EF782-14B7-4480-9BFD-E6780FABD5A1}" type="pres">
      <dgm:prSet presAssocID="{F3DAEB25-9D53-4EC8-B81C-287FA7468B58}" presName="hierChild5" presStyleCnt="0"/>
      <dgm:spPr/>
    </dgm:pt>
    <dgm:pt modelId="{E042A038-13DA-4B41-9021-7DCA3CEFE00F}" type="pres">
      <dgm:prSet presAssocID="{7325B048-9FCE-44B8-9F36-D98DA2E443F4}" presName="Name37" presStyleLbl="parChTrans1D2" presStyleIdx="1" presStyleCnt="3"/>
      <dgm:spPr/>
      <dgm:t>
        <a:bodyPr/>
        <a:lstStyle/>
        <a:p>
          <a:endParaRPr lang="en-GB"/>
        </a:p>
      </dgm:t>
    </dgm:pt>
    <dgm:pt modelId="{235545C9-99A0-4F6A-B079-7A2487A5658F}" type="pres">
      <dgm:prSet presAssocID="{C1FC54D2-9F0E-45BE-9E4C-6819D8E27EB1}" presName="hierRoot2" presStyleCnt="0">
        <dgm:presLayoutVars>
          <dgm:hierBranch val="init"/>
        </dgm:presLayoutVars>
      </dgm:prSet>
      <dgm:spPr/>
    </dgm:pt>
    <dgm:pt modelId="{BDF9A380-221A-464B-8A3F-9335A40516F6}" type="pres">
      <dgm:prSet presAssocID="{C1FC54D2-9F0E-45BE-9E4C-6819D8E27EB1}" presName="rootComposite" presStyleCnt="0"/>
      <dgm:spPr/>
    </dgm:pt>
    <dgm:pt modelId="{86C5A77F-AB6E-4A4A-8C1D-8BB601E7283D}" type="pres">
      <dgm:prSet presAssocID="{C1FC54D2-9F0E-45BE-9E4C-6819D8E27EB1}" presName="rootText" presStyleLbl="node2" presStyleIdx="1" presStyleCnt="3" custScaleX="172630" custScaleY="327368">
        <dgm:presLayoutVars>
          <dgm:chPref val="3"/>
        </dgm:presLayoutVars>
      </dgm:prSet>
      <dgm:spPr/>
      <dgm:t>
        <a:bodyPr/>
        <a:lstStyle/>
        <a:p>
          <a:endParaRPr lang="en-GB"/>
        </a:p>
      </dgm:t>
    </dgm:pt>
    <dgm:pt modelId="{CE5B35FD-9216-4927-BCB5-6035E55E553B}" type="pres">
      <dgm:prSet presAssocID="{C1FC54D2-9F0E-45BE-9E4C-6819D8E27EB1}" presName="rootConnector" presStyleLbl="node2" presStyleIdx="1" presStyleCnt="3"/>
      <dgm:spPr/>
      <dgm:t>
        <a:bodyPr/>
        <a:lstStyle/>
        <a:p>
          <a:endParaRPr lang="en-GB"/>
        </a:p>
      </dgm:t>
    </dgm:pt>
    <dgm:pt modelId="{BDFEF3D7-04B5-4604-8EDC-44E3C4A4DEF3}" type="pres">
      <dgm:prSet presAssocID="{C1FC54D2-9F0E-45BE-9E4C-6819D8E27EB1}" presName="hierChild4" presStyleCnt="0"/>
      <dgm:spPr/>
    </dgm:pt>
    <dgm:pt modelId="{02168560-CA95-4F40-A6D6-D4BAA4FD760A}" type="pres">
      <dgm:prSet presAssocID="{C1FC54D2-9F0E-45BE-9E4C-6819D8E27EB1}" presName="hierChild5" presStyleCnt="0"/>
      <dgm:spPr/>
    </dgm:pt>
    <dgm:pt modelId="{68A002B9-51DD-4526-9DB5-1A4A1633DE5B}" type="pres">
      <dgm:prSet presAssocID="{1ADDC858-0ECE-46D8-8ADB-4B5EC2BEEA5E}" presName="Name37" presStyleLbl="parChTrans1D2" presStyleIdx="2" presStyleCnt="3"/>
      <dgm:spPr/>
      <dgm:t>
        <a:bodyPr/>
        <a:lstStyle/>
        <a:p>
          <a:endParaRPr lang="en-GB"/>
        </a:p>
      </dgm:t>
    </dgm:pt>
    <dgm:pt modelId="{8807C6C0-6617-4D47-998E-32298FE5B876}" type="pres">
      <dgm:prSet presAssocID="{80F970EF-708E-4D0C-A557-27DB6471CBA5}" presName="hierRoot2" presStyleCnt="0">
        <dgm:presLayoutVars>
          <dgm:hierBranch val="init"/>
        </dgm:presLayoutVars>
      </dgm:prSet>
      <dgm:spPr/>
    </dgm:pt>
    <dgm:pt modelId="{DCCF6FB7-E34F-42EC-B033-037A4BCA805C}" type="pres">
      <dgm:prSet presAssocID="{80F970EF-708E-4D0C-A557-27DB6471CBA5}" presName="rootComposite" presStyleCnt="0"/>
      <dgm:spPr/>
    </dgm:pt>
    <dgm:pt modelId="{75EF487C-B16B-4EAF-B9C3-3B347ED9677D}" type="pres">
      <dgm:prSet presAssocID="{80F970EF-708E-4D0C-A557-27DB6471CBA5}" presName="rootText" presStyleLbl="node2" presStyleIdx="2" presStyleCnt="3" custScaleX="164912" custScaleY="327368">
        <dgm:presLayoutVars>
          <dgm:chPref val="3"/>
        </dgm:presLayoutVars>
      </dgm:prSet>
      <dgm:spPr/>
      <dgm:t>
        <a:bodyPr/>
        <a:lstStyle/>
        <a:p>
          <a:endParaRPr lang="en-GB"/>
        </a:p>
      </dgm:t>
    </dgm:pt>
    <dgm:pt modelId="{8DA4F7D9-BBEB-44E5-90A2-2BE6BAB28C62}" type="pres">
      <dgm:prSet presAssocID="{80F970EF-708E-4D0C-A557-27DB6471CBA5}" presName="rootConnector" presStyleLbl="node2" presStyleIdx="2" presStyleCnt="3"/>
      <dgm:spPr/>
      <dgm:t>
        <a:bodyPr/>
        <a:lstStyle/>
        <a:p>
          <a:endParaRPr lang="en-GB"/>
        </a:p>
      </dgm:t>
    </dgm:pt>
    <dgm:pt modelId="{18986653-DD45-4887-9EFD-9FEC2A3C1725}" type="pres">
      <dgm:prSet presAssocID="{80F970EF-708E-4D0C-A557-27DB6471CBA5}" presName="hierChild4" presStyleCnt="0"/>
      <dgm:spPr/>
    </dgm:pt>
    <dgm:pt modelId="{DB58D8DA-CAEF-48FD-89C6-F96EF90D11E1}" type="pres">
      <dgm:prSet presAssocID="{80F970EF-708E-4D0C-A557-27DB6471CBA5}" presName="hierChild5" presStyleCnt="0"/>
      <dgm:spPr/>
    </dgm:pt>
    <dgm:pt modelId="{137E5ABB-478F-4B53-A777-5C51C4A582EC}" type="pres">
      <dgm:prSet presAssocID="{D42EC767-598B-42CD-A8F7-6A26EBD820BB}" presName="hierChild3" presStyleCnt="0"/>
      <dgm:spPr/>
    </dgm:pt>
  </dgm:ptLst>
  <dgm:cxnLst>
    <dgm:cxn modelId="{70A0F937-2435-49D6-8274-B2CC56264952}" type="presOf" srcId="{C1FC54D2-9F0E-45BE-9E4C-6819D8E27EB1}" destId="{CE5B35FD-9216-4927-BCB5-6035E55E553B}" srcOrd="1" destOrd="0" presId="urn:microsoft.com/office/officeart/2005/8/layout/orgChart1"/>
    <dgm:cxn modelId="{77A87492-0855-4A62-BD27-4DC951A2E345}" type="presOf" srcId="{0EA36718-E521-48DC-BBCD-0E3B5A27BD8A}" destId="{EE305D57-0971-43EE-AA17-EE3294D6F4D7}" srcOrd="0" destOrd="0" presId="urn:microsoft.com/office/officeart/2005/8/layout/orgChart1"/>
    <dgm:cxn modelId="{89D98AE9-1C2E-4B4F-B528-D2454F2599A2}" type="presOf" srcId="{C1FC54D2-9F0E-45BE-9E4C-6819D8E27EB1}" destId="{86C5A77F-AB6E-4A4A-8C1D-8BB601E7283D}" srcOrd="0" destOrd="0" presId="urn:microsoft.com/office/officeart/2005/8/layout/orgChart1"/>
    <dgm:cxn modelId="{73EB0DA0-C547-4D46-BB4D-31F908F3E7C0}" type="presOf" srcId="{293B8236-07A1-42E6-AAA6-13388BF4117C}" destId="{3D81EC81-8724-4418-96F0-6E71A297B07F}" srcOrd="0" destOrd="0" presId="urn:microsoft.com/office/officeart/2005/8/layout/orgChart1"/>
    <dgm:cxn modelId="{4B5F2B6F-B8A9-473F-8A20-6352FD12F56B}" srcId="{0EA36718-E521-48DC-BBCD-0E3B5A27BD8A}" destId="{D42EC767-598B-42CD-A8F7-6A26EBD820BB}" srcOrd="0" destOrd="0" parTransId="{9FE63CDE-2235-470D-95C2-67C0B1B19EAC}" sibTransId="{06869D75-C2CA-4231-A9F1-805813E594D2}"/>
    <dgm:cxn modelId="{BC260CFE-B2D0-4F3F-A201-9E1D8A92280A}" type="presOf" srcId="{F3DAEB25-9D53-4EC8-B81C-287FA7468B58}" destId="{92BCCDEA-A786-4678-96B1-9F6885F127C1}" srcOrd="1" destOrd="0" presId="urn:microsoft.com/office/officeart/2005/8/layout/orgChart1"/>
    <dgm:cxn modelId="{FB7CBE66-047D-423C-BC83-1D415C19AC22}" srcId="{D42EC767-598B-42CD-A8F7-6A26EBD820BB}" destId="{F3DAEB25-9D53-4EC8-B81C-287FA7468B58}" srcOrd="0" destOrd="0" parTransId="{293B8236-07A1-42E6-AAA6-13388BF4117C}" sibTransId="{ADDD2AEC-6C70-41D5-BD3D-E09F5E516CB3}"/>
    <dgm:cxn modelId="{07D369AF-3757-4393-9525-25F7CD6E5D06}" srcId="{D42EC767-598B-42CD-A8F7-6A26EBD820BB}" destId="{80F970EF-708E-4D0C-A557-27DB6471CBA5}" srcOrd="2" destOrd="0" parTransId="{1ADDC858-0ECE-46D8-8ADB-4B5EC2BEEA5E}" sibTransId="{F9629090-50B4-45C6-9716-7B7134C22BB2}"/>
    <dgm:cxn modelId="{684F9479-EF55-4B31-AB95-7E1000ECDD79}" type="presOf" srcId="{D42EC767-598B-42CD-A8F7-6A26EBD820BB}" destId="{7F5771AE-8E5E-4FEE-9BD5-7C86F776898D}" srcOrd="0" destOrd="0" presId="urn:microsoft.com/office/officeart/2005/8/layout/orgChart1"/>
    <dgm:cxn modelId="{1537DC60-F813-41FA-AB55-A2D90FDE81CE}" type="presOf" srcId="{80F970EF-708E-4D0C-A557-27DB6471CBA5}" destId="{75EF487C-B16B-4EAF-B9C3-3B347ED9677D}" srcOrd="0" destOrd="0" presId="urn:microsoft.com/office/officeart/2005/8/layout/orgChart1"/>
    <dgm:cxn modelId="{CAC2DFF4-E642-424C-93DF-0E4D5008E43C}" type="presOf" srcId="{7325B048-9FCE-44B8-9F36-D98DA2E443F4}" destId="{E042A038-13DA-4B41-9021-7DCA3CEFE00F}" srcOrd="0" destOrd="0" presId="urn:microsoft.com/office/officeart/2005/8/layout/orgChart1"/>
    <dgm:cxn modelId="{60F27D86-0C65-48BF-A446-6AE89D259865}" srcId="{D42EC767-598B-42CD-A8F7-6A26EBD820BB}" destId="{C1FC54D2-9F0E-45BE-9E4C-6819D8E27EB1}" srcOrd="1" destOrd="0" parTransId="{7325B048-9FCE-44B8-9F36-D98DA2E443F4}" sibTransId="{ACC45DDE-D81B-4A06-AE67-177A9AC2A77C}"/>
    <dgm:cxn modelId="{70BF4504-A718-4B82-9758-010A65CBA0D4}" type="presOf" srcId="{F3DAEB25-9D53-4EC8-B81C-287FA7468B58}" destId="{630C24BA-F663-49F9-8F64-95809A4D1DAE}" srcOrd="0" destOrd="0" presId="urn:microsoft.com/office/officeart/2005/8/layout/orgChart1"/>
    <dgm:cxn modelId="{40EBB586-19F0-4E76-B403-BB103836DC4A}" type="presOf" srcId="{1ADDC858-0ECE-46D8-8ADB-4B5EC2BEEA5E}" destId="{68A002B9-51DD-4526-9DB5-1A4A1633DE5B}" srcOrd="0" destOrd="0" presId="urn:microsoft.com/office/officeart/2005/8/layout/orgChart1"/>
    <dgm:cxn modelId="{08DA669F-7CFF-4A61-A898-05AD73EE76B8}" type="presOf" srcId="{80F970EF-708E-4D0C-A557-27DB6471CBA5}" destId="{8DA4F7D9-BBEB-44E5-90A2-2BE6BAB28C62}" srcOrd="1" destOrd="0" presId="urn:microsoft.com/office/officeart/2005/8/layout/orgChart1"/>
    <dgm:cxn modelId="{D98CA60B-792F-424C-A980-6E524A8D6CE6}" type="presOf" srcId="{D42EC767-598B-42CD-A8F7-6A26EBD820BB}" destId="{CDE2AF08-A0BA-4956-B8B3-00C72D387E1A}" srcOrd="1" destOrd="0" presId="urn:microsoft.com/office/officeart/2005/8/layout/orgChart1"/>
    <dgm:cxn modelId="{F94B4258-7C04-44C2-82E3-430E182784B2}" type="presParOf" srcId="{EE305D57-0971-43EE-AA17-EE3294D6F4D7}" destId="{EC4FCB51-C026-4D76-8AE2-FD9754165DC9}" srcOrd="0" destOrd="0" presId="urn:microsoft.com/office/officeart/2005/8/layout/orgChart1"/>
    <dgm:cxn modelId="{F7341BFD-0421-4663-A2CD-F7F93419E5AA}" type="presParOf" srcId="{EC4FCB51-C026-4D76-8AE2-FD9754165DC9}" destId="{B4009F85-88D1-4ECB-BC30-559913124383}" srcOrd="0" destOrd="0" presId="urn:microsoft.com/office/officeart/2005/8/layout/orgChart1"/>
    <dgm:cxn modelId="{182FE28E-C6B0-42A0-96AC-57CD1B5D3FCD}" type="presParOf" srcId="{B4009F85-88D1-4ECB-BC30-559913124383}" destId="{7F5771AE-8E5E-4FEE-9BD5-7C86F776898D}" srcOrd="0" destOrd="0" presId="urn:microsoft.com/office/officeart/2005/8/layout/orgChart1"/>
    <dgm:cxn modelId="{EB261288-E14E-4192-93A9-4513FFA4B47A}" type="presParOf" srcId="{B4009F85-88D1-4ECB-BC30-559913124383}" destId="{CDE2AF08-A0BA-4956-B8B3-00C72D387E1A}" srcOrd="1" destOrd="0" presId="urn:microsoft.com/office/officeart/2005/8/layout/orgChart1"/>
    <dgm:cxn modelId="{E382C2BF-BC8C-42A4-B7FF-9B7D1ABCF631}" type="presParOf" srcId="{EC4FCB51-C026-4D76-8AE2-FD9754165DC9}" destId="{936FDFED-6E70-42C6-84D4-4F4B72C0A780}" srcOrd="1" destOrd="0" presId="urn:microsoft.com/office/officeart/2005/8/layout/orgChart1"/>
    <dgm:cxn modelId="{E43911CD-756F-458B-823D-A4CF4326D79C}" type="presParOf" srcId="{936FDFED-6E70-42C6-84D4-4F4B72C0A780}" destId="{3D81EC81-8724-4418-96F0-6E71A297B07F}" srcOrd="0" destOrd="0" presId="urn:microsoft.com/office/officeart/2005/8/layout/orgChart1"/>
    <dgm:cxn modelId="{7869D015-66F1-4F15-BE2D-DBE3D69D5F2C}" type="presParOf" srcId="{936FDFED-6E70-42C6-84D4-4F4B72C0A780}" destId="{052B3FF0-1E3D-4ED1-ACB4-5EB3B3DC89C4}" srcOrd="1" destOrd="0" presId="urn:microsoft.com/office/officeart/2005/8/layout/orgChart1"/>
    <dgm:cxn modelId="{7ABFEC5C-2DF9-4E25-BAC3-4352048E813E}" type="presParOf" srcId="{052B3FF0-1E3D-4ED1-ACB4-5EB3B3DC89C4}" destId="{BE15C26C-AAEA-4093-A21A-CEE32499E8A0}" srcOrd="0" destOrd="0" presId="urn:microsoft.com/office/officeart/2005/8/layout/orgChart1"/>
    <dgm:cxn modelId="{A8220A20-186B-4E57-B87E-840B0553380B}" type="presParOf" srcId="{BE15C26C-AAEA-4093-A21A-CEE32499E8A0}" destId="{630C24BA-F663-49F9-8F64-95809A4D1DAE}" srcOrd="0" destOrd="0" presId="urn:microsoft.com/office/officeart/2005/8/layout/orgChart1"/>
    <dgm:cxn modelId="{978ECF1A-3D91-4015-8675-D0DC07B83B4D}" type="presParOf" srcId="{BE15C26C-AAEA-4093-A21A-CEE32499E8A0}" destId="{92BCCDEA-A786-4678-96B1-9F6885F127C1}" srcOrd="1" destOrd="0" presId="urn:microsoft.com/office/officeart/2005/8/layout/orgChart1"/>
    <dgm:cxn modelId="{F223A6F5-FB9F-4291-8DC0-EB1BFF0C048F}" type="presParOf" srcId="{052B3FF0-1E3D-4ED1-ACB4-5EB3B3DC89C4}" destId="{808C6D36-547B-4349-B77D-B6053E5B6F95}" srcOrd="1" destOrd="0" presId="urn:microsoft.com/office/officeart/2005/8/layout/orgChart1"/>
    <dgm:cxn modelId="{CDF8DB44-F556-4B41-9464-8C674B7468C6}" type="presParOf" srcId="{052B3FF0-1E3D-4ED1-ACB4-5EB3B3DC89C4}" destId="{2A6EF782-14B7-4480-9BFD-E6780FABD5A1}" srcOrd="2" destOrd="0" presId="urn:microsoft.com/office/officeart/2005/8/layout/orgChart1"/>
    <dgm:cxn modelId="{8D447171-B91F-4CEC-A4F2-F9F7CF5F2060}" type="presParOf" srcId="{936FDFED-6E70-42C6-84D4-4F4B72C0A780}" destId="{E042A038-13DA-4B41-9021-7DCA3CEFE00F}" srcOrd="2" destOrd="0" presId="urn:microsoft.com/office/officeart/2005/8/layout/orgChart1"/>
    <dgm:cxn modelId="{582B366F-DD5C-475F-9AEE-DCD7776119DD}" type="presParOf" srcId="{936FDFED-6E70-42C6-84D4-4F4B72C0A780}" destId="{235545C9-99A0-4F6A-B079-7A2487A5658F}" srcOrd="3" destOrd="0" presId="urn:microsoft.com/office/officeart/2005/8/layout/orgChart1"/>
    <dgm:cxn modelId="{5D750547-C9F0-4F26-98C7-7A0E318CA59E}" type="presParOf" srcId="{235545C9-99A0-4F6A-B079-7A2487A5658F}" destId="{BDF9A380-221A-464B-8A3F-9335A40516F6}" srcOrd="0" destOrd="0" presId="urn:microsoft.com/office/officeart/2005/8/layout/orgChart1"/>
    <dgm:cxn modelId="{A51FDC64-A31D-43B1-93FD-77C50EA8899E}" type="presParOf" srcId="{BDF9A380-221A-464B-8A3F-9335A40516F6}" destId="{86C5A77F-AB6E-4A4A-8C1D-8BB601E7283D}" srcOrd="0" destOrd="0" presId="urn:microsoft.com/office/officeart/2005/8/layout/orgChart1"/>
    <dgm:cxn modelId="{29C82DE3-E9D3-404D-83E5-8B2431245E27}" type="presParOf" srcId="{BDF9A380-221A-464B-8A3F-9335A40516F6}" destId="{CE5B35FD-9216-4927-BCB5-6035E55E553B}" srcOrd="1" destOrd="0" presId="urn:microsoft.com/office/officeart/2005/8/layout/orgChart1"/>
    <dgm:cxn modelId="{F571271C-A9F1-45C9-B994-35024B033E29}" type="presParOf" srcId="{235545C9-99A0-4F6A-B079-7A2487A5658F}" destId="{BDFEF3D7-04B5-4604-8EDC-44E3C4A4DEF3}" srcOrd="1" destOrd="0" presId="urn:microsoft.com/office/officeart/2005/8/layout/orgChart1"/>
    <dgm:cxn modelId="{98DF9FE6-13CE-4ACC-AF45-02CD3FBD2116}" type="presParOf" srcId="{235545C9-99A0-4F6A-B079-7A2487A5658F}" destId="{02168560-CA95-4F40-A6D6-D4BAA4FD760A}" srcOrd="2" destOrd="0" presId="urn:microsoft.com/office/officeart/2005/8/layout/orgChart1"/>
    <dgm:cxn modelId="{1A07777C-D1A7-471B-8C27-8EAA2F648F23}" type="presParOf" srcId="{936FDFED-6E70-42C6-84D4-4F4B72C0A780}" destId="{68A002B9-51DD-4526-9DB5-1A4A1633DE5B}" srcOrd="4" destOrd="0" presId="urn:microsoft.com/office/officeart/2005/8/layout/orgChart1"/>
    <dgm:cxn modelId="{B00F34CD-53E0-486B-907F-3DF785E450EE}" type="presParOf" srcId="{936FDFED-6E70-42C6-84D4-4F4B72C0A780}" destId="{8807C6C0-6617-4D47-998E-32298FE5B876}" srcOrd="5" destOrd="0" presId="urn:microsoft.com/office/officeart/2005/8/layout/orgChart1"/>
    <dgm:cxn modelId="{2B773A19-7E07-45FD-BC16-F3BA39D0D8E9}" type="presParOf" srcId="{8807C6C0-6617-4D47-998E-32298FE5B876}" destId="{DCCF6FB7-E34F-42EC-B033-037A4BCA805C}" srcOrd="0" destOrd="0" presId="urn:microsoft.com/office/officeart/2005/8/layout/orgChart1"/>
    <dgm:cxn modelId="{46AF9001-A1FD-4C5B-B47E-D605003E0C0F}" type="presParOf" srcId="{DCCF6FB7-E34F-42EC-B033-037A4BCA805C}" destId="{75EF487C-B16B-4EAF-B9C3-3B347ED9677D}" srcOrd="0" destOrd="0" presId="urn:microsoft.com/office/officeart/2005/8/layout/orgChart1"/>
    <dgm:cxn modelId="{1E527535-F1E7-4AE0-BF41-A6DF291DBDD4}" type="presParOf" srcId="{DCCF6FB7-E34F-42EC-B033-037A4BCA805C}" destId="{8DA4F7D9-BBEB-44E5-90A2-2BE6BAB28C62}" srcOrd="1" destOrd="0" presId="urn:microsoft.com/office/officeart/2005/8/layout/orgChart1"/>
    <dgm:cxn modelId="{47087854-F06D-4311-94F8-97C7F307EB1C}" type="presParOf" srcId="{8807C6C0-6617-4D47-998E-32298FE5B876}" destId="{18986653-DD45-4887-9EFD-9FEC2A3C1725}" srcOrd="1" destOrd="0" presId="urn:microsoft.com/office/officeart/2005/8/layout/orgChart1"/>
    <dgm:cxn modelId="{D8831A3D-C7F1-4784-8755-6758B35BE456}" type="presParOf" srcId="{8807C6C0-6617-4D47-998E-32298FE5B876}" destId="{DB58D8DA-CAEF-48FD-89C6-F96EF90D11E1}" srcOrd="2" destOrd="0" presId="urn:microsoft.com/office/officeart/2005/8/layout/orgChart1"/>
    <dgm:cxn modelId="{476A9F52-6052-4D51-804F-7764C9332F8E}" type="presParOf" srcId="{EC4FCB51-C026-4D76-8AE2-FD9754165DC9}" destId="{137E5ABB-478F-4B53-A777-5C51C4A582EC}" srcOrd="2"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07C59AC4-4B8E-4B3F-BBE4-802032B81ECE}"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D222C44D-E526-4F72-B25E-FD6124F13145}">
      <dgm:prSet phldrT="[Text]" custT="1"/>
      <dgm:spPr/>
      <dgm:t>
        <a:bodyPr/>
        <a:lstStyle/>
        <a:p>
          <a:r>
            <a:rPr lang="ar-SA" sz="4000" b="1" dirty="0" smtClean="0">
              <a:solidFill>
                <a:srgbClr val="FF0000"/>
              </a:solidFill>
            </a:rPr>
            <a:t>30/10/4</a:t>
          </a:r>
          <a:endParaRPr lang="en-GB" sz="4000" b="1" dirty="0">
            <a:solidFill>
              <a:srgbClr val="FF0000"/>
            </a:solidFill>
          </a:endParaRPr>
        </a:p>
      </dgm:t>
    </dgm:pt>
    <dgm:pt modelId="{4F5D2701-BACA-445C-8FE1-587E6FFBF8E7}" type="parTrans" cxnId="{371811DC-813F-42ED-AD13-8077EDF64730}">
      <dgm:prSet/>
      <dgm:spPr/>
      <dgm:t>
        <a:bodyPr/>
        <a:lstStyle/>
        <a:p>
          <a:endParaRPr lang="en-GB"/>
        </a:p>
      </dgm:t>
    </dgm:pt>
    <dgm:pt modelId="{9ADF1738-68FF-4A43-85C6-50457EC6D4C2}" type="sibTrans" cxnId="{371811DC-813F-42ED-AD13-8077EDF64730}">
      <dgm:prSet/>
      <dgm:spPr/>
      <dgm:t>
        <a:bodyPr/>
        <a:lstStyle/>
        <a:p>
          <a:endParaRPr lang="en-GB"/>
        </a:p>
      </dgm:t>
    </dgm:pt>
    <dgm:pt modelId="{4302DB88-A26B-401B-8D7E-B9F7174DC4E2}">
      <dgm:prSet phldrT="[Text]" custT="1"/>
      <dgm:spPr/>
      <dgm:t>
        <a:bodyPr/>
        <a:lstStyle/>
        <a:p>
          <a:pPr>
            <a:lnSpc>
              <a:spcPct val="90000"/>
            </a:lnSpc>
          </a:pPr>
          <a:endParaRPr lang="ar-SA" sz="2800" b="1" dirty="0" smtClean="0"/>
        </a:p>
        <a:p>
          <a:pPr>
            <a:lnSpc>
              <a:spcPct val="100000"/>
            </a:lnSpc>
          </a:pPr>
          <a:r>
            <a:rPr lang="ar-SA" sz="2800" b="1" dirty="0" smtClean="0"/>
            <a:t>فترة الائتمان أي أقصى مدة بالأيام من تاريخ الشراء لسداد إجمالي القيمة بدون خصم</a:t>
          </a:r>
          <a:endParaRPr lang="en-GB" sz="2800" b="1" dirty="0"/>
        </a:p>
      </dgm:t>
    </dgm:pt>
    <dgm:pt modelId="{CEEFD322-BDE4-48B3-B94A-50B1CBEA8A85}" type="parTrans" cxnId="{03F2CDB1-4010-49D3-B6EC-3F253ECDAA6F}">
      <dgm:prSet/>
      <dgm:spPr/>
      <dgm:t>
        <a:bodyPr/>
        <a:lstStyle/>
        <a:p>
          <a:endParaRPr lang="en-GB"/>
        </a:p>
      </dgm:t>
    </dgm:pt>
    <dgm:pt modelId="{0C243ABD-B5F1-4B18-BEF2-5082457F4B7B}" type="sibTrans" cxnId="{03F2CDB1-4010-49D3-B6EC-3F253ECDAA6F}">
      <dgm:prSet/>
      <dgm:spPr/>
      <dgm:t>
        <a:bodyPr/>
        <a:lstStyle/>
        <a:p>
          <a:endParaRPr lang="en-GB"/>
        </a:p>
      </dgm:t>
    </dgm:pt>
    <dgm:pt modelId="{5730A9C3-2CB2-4D06-846E-D86B4155DEF3}">
      <dgm:prSet phldrT="[Text]" custT="1"/>
      <dgm:spPr/>
      <dgm:t>
        <a:bodyPr/>
        <a:lstStyle/>
        <a:p>
          <a:endParaRPr lang="ar-SA" sz="2800" b="1" dirty="0" smtClean="0"/>
        </a:p>
        <a:p>
          <a:r>
            <a:rPr lang="ar-SA" sz="2800" b="1" dirty="0" smtClean="0"/>
            <a:t>المهلة من تاريخ الشراء بالأيام التي يمكن الاستفادة فيها بالخصم</a:t>
          </a:r>
          <a:endParaRPr lang="en-GB" sz="2800" b="1" dirty="0"/>
        </a:p>
      </dgm:t>
    </dgm:pt>
    <dgm:pt modelId="{9382579E-4332-4D35-B9AA-FE188F818E22}" type="parTrans" cxnId="{C43AE3E0-0B03-4B30-A422-9A6D23D22B2A}">
      <dgm:prSet/>
      <dgm:spPr/>
      <dgm:t>
        <a:bodyPr/>
        <a:lstStyle/>
        <a:p>
          <a:endParaRPr lang="en-GB"/>
        </a:p>
      </dgm:t>
    </dgm:pt>
    <dgm:pt modelId="{C7B9E33B-E828-4D9B-836F-B39557F06611}" type="sibTrans" cxnId="{C43AE3E0-0B03-4B30-A422-9A6D23D22B2A}">
      <dgm:prSet/>
      <dgm:spPr/>
      <dgm:t>
        <a:bodyPr/>
        <a:lstStyle/>
        <a:p>
          <a:endParaRPr lang="en-GB"/>
        </a:p>
      </dgm:t>
    </dgm:pt>
    <dgm:pt modelId="{5375C658-14DD-403E-8868-0891753C38F0}">
      <dgm:prSet phldrT="[Text]" custT="1"/>
      <dgm:spPr/>
      <dgm:t>
        <a:bodyPr/>
        <a:lstStyle/>
        <a:p>
          <a:r>
            <a:rPr lang="ar-SA" sz="2800" b="1" dirty="0" smtClean="0"/>
            <a:t>نسبة الخصم النقدي</a:t>
          </a:r>
          <a:endParaRPr lang="en-GB" sz="2800" b="1" dirty="0"/>
        </a:p>
      </dgm:t>
    </dgm:pt>
    <dgm:pt modelId="{E4998278-6806-401E-B4A0-92DD1F33930A}" type="parTrans" cxnId="{14B3E4BC-34AD-4775-9296-148F973A6A6E}">
      <dgm:prSet/>
      <dgm:spPr/>
      <dgm:t>
        <a:bodyPr/>
        <a:lstStyle/>
        <a:p>
          <a:endParaRPr lang="en-GB"/>
        </a:p>
      </dgm:t>
    </dgm:pt>
    <dgm:pt modelId="{0B0094DB-5C41-4D5B-B125-2DB68F109BD6}" type="sibTrans" cxnId="{14B3E4BC-34AD-4775-9296-148F973A6A6E}">
      <dgm:prSet/>
      <dgm:spPr/>
      <dgm:t>
        <a:bodyPr/>
        <a:lstStyle/>
        <a:p>
          <a:endParaRPr lang="en-GB"/>
        </a:p>
      </dgm:t>
    </dgm:pt>
    <dgm:pt modelId="{03EF5CF3-23B9-4D6A-9E4B-23B08C8C7A6A}" type="pres">
      <dgm:prSet presAssocID="{07C59AC4-4B8E-4B3F-BBE4-802032B81ECE}" presName="hierChild1" presStyleCnt="0">
        <dgm:presLayoutVars>
          <dgm:orgChart val="1"/>
          <dgm:chPref val="1"/>
          <dgm:dir/>
          <dgm:animOne val="branch"/>
          <dgm:animLvl val="lvl"/>
          <dgm:resizeHandles/>
        </dgm:presLayoutVars>
      </dgm:prSet>
      <dgm:spPr/>
      <dgm:t>
        <a:bodyPr/>
        <a:lstStyle/>
        <a:p>
          <a:endParaRPr lang="en-GB"/>
        </a:p>
      </dgm:t>
    </dgm:pt>
    <dgm:pt modelId="{78766E0C-AC65-4CA0-88D0-B687264B9F5F}" type="pres">
      <dgm:prSet presAssocID="{D222C44D-E526-4F72-B25E-FD6124F13145}" presName="hierRoot1" presStyleCnt="0">
        <dgm:presLayoutVars>
          <dgm:hierBranch val="init"/>
        </dgm:presLayoutVars>
      </dgm:prSet>
      <dgm:spPr/>
    </dgm:pt>
    <dgm:pt modelId="{B571A157-A0F3-427C-A446-8D4E602929BD}" type="pres">
      <dgm:prSet presAssocID="{D222C44D-E526-4F72-B25E-FD6124F13145}" presName="rootComposite1" presStyleCnt="0"/>
      <dgm:spPr/>
    </dgm:pt>
    <dgm:pt modelId="{6D5162D8-B15D-4DC3-BCFB-8869EE6700DB}" type="pres">
      <dgm:prSet presAssocID="{D222C44D-E526-4F72-B25E-FD6124F13145}" presName="rootText1" presStyleLbl="node0" presStyleIdx="0" presStyleCnt="1">
        <dgm:presLayoutVars>
          <dgm:chPref val="3"/>
        </dgm:presLayoutVars>
      </dgm:prSet>
      <dgm:spPr/>
      <dgm:t>
        <a:bodyPr/>
        <a:lstStyle/>
        <a:p>
          <a:endParaRPr lang="en-GB"/>
        </a:p>
      </dgm:t>
    </dgm:pt>
    <dgm:pt modelId="{DF79D13A-BB2D-443B-BE4F-F34559B68A17}" type="pres">
      <dgm:prSet presAssocID="{D222C44D-E526-4F72-B25E-FD6124F13145}" presName="rootConnector1" presStyleLbl="node1" presStyleIdx="0" presStyleCnt="0"/>
      <dgm:spPr/>
      <dgm:t>
        <a:bodyPr/>
        <a:lstStyle/>
        <a:p>
          <a:endParaRPr lang="en-GB"/>
        </a:p>
      </dgm:t>
    </dgm:pt>
    <dgm:pt modelId="{1C743136-F2BB-46B8-86F0-E9AF2FF9F09F}" type="pres">
      <dgm:prSet presAssocID="{D222C44D-E526-4F72-B25E-FD6124F13145}" presName="hierChild2" presStyleCnt="0"/>
      <dgm:spPr/>
    </dgm:pt>
    <dgm:pt modelId="{39072794-24AA-4746-86A9-5CEAD32B1D54}" type="pres">
      <dgm:prSet presAssocID="{CEEFD322-BDE4-48B3-B94A-50B1CBEA8A85}" presName="Name37" presStyleLbl="parChTrans1D2" presStyleIdx="0" presStyleCnt="3"/>
      <dgm:spPr/>
      <dgm:t>
        <a:bodyPr/>
        <a:lstStyle/>
        <a:p>
          <a:endParaRPr lang="en-GB"/>
        </a:p>
      </dgm:t>
    </dgm:pt>
    <dgm:pt modelId="{7C58EC65-65C3-4486-9789-11D6113083AA}" type="pres">
      <dgm:prSet presAssocID="{4302DB88-A26B-401B-8D7E-B9F7174DC4E2}" presName="hierRoot2" presStyleCnt="0">
        <dgm:presLayoutVars>
          <dgm:hierBranch val="init"/>
        </dgm:presLayoutVars>
      </dgm:prSet>
      <dgm:spPr/>
    </dgm:pt>
    <dgm:pt modelId="{9CB01062-07FF-4572-B071-493745A9636C}" type="pres">
      <dgm:prSet presAssocID="{4302DB88-A26B-401B-8D7E-B9F7174DC4E2}" presName="rootComposite" presStyleCnt="0"/>
      <dgm:spPr/>
    </dgm:pt>
    <dgm:pt modelId="{6DF4D77F-7229-407E-8B17-20C5619F25E6}" type="pres">
      <dgm:prSet presAssocID="{4302DB88-A26B-401B-8D7E-B9F7174DC4E2}" presName="rootText" presStyleLbl="node2" presStyleIdx="0" presStyleCnt="3" custScaleX="111157" custScaleY="228037">
        <dgm:presLayoutVars>
          <dgm:chPref val="3"/>
        </dgm:presLayoutVars>
      </dgm:prSet>
      <dgm:spPr/>
      <dgm:t>
        <a:bodyPr/>
        <a:lstStyle/>
        <a:p>
          <a:endParaRPr lang="en-GB"/>
        </a:p>
      </dgm:t>
    </dgm:pt>
    <dgm:pt modelId="{82320B18-29A8-4F6B-8394-5A2671E5F7C9}" type="pres">
      <dgm:prSet presAssocID="{4302DB88-A26B-401B-8D7E-B9F7174DC4E2}" presName="rootConnector" presStyleLbl="node2" presStyleIdx="0" presStyleCnt="3"/>
      <dgm:spPr/>
      <dgm:t>
        <a:bodyPr/>
        <a:lstStyle/>
        <a:p>
          <a:endParaRPr lang="en-GB"/>
        </a:p>
      </dgm:t>
    </dgm:pt>
    <dgm:pt modelId="{3FEDEFC8-F0A8-41A7-B58A-08E17B82CF5B}" type="pres">
      <dgm:prSet presAssocID="{4302DB88-A26B-401B-8D7E-B9F7174DC4E2}" presName="hierChild4" presStyleCnt="0"/>
      <dgm:spPr/>
    </dgm:pt>
    <dgm:pt modelId="{B6C0796F-50FD-4617-BE1F-3844B4947649}" type="pres">
      <dgm:prSet presAssocID="{4302DB88-A26B-401B-8D7E-B9F7174DC4E2}" presName="hierChild5" presStyleCnt="0"/>
      <dgm:spPr/>
    </dgm:pt>
    <dgm:pt modelId="{856942CE-9AA5-46AF-B9B2-60EE2ED5D355}" type="pres">
      <dgm:prSet presAssocID="{9382579E-4332-4D35-B9AA-FE188F818E22}" presName="Name37" presStyleLbl="parChTrans1D2" presStyleIdx="1" presStyleCnt="3"/>
      <dgm:spPr/>
      <dgm:t>
        <a:bodyPr/>
        <a:lstStyle/>
        <a:p>
          <a:endParaRPr lang="en-GB"/>
        </a:p>
      </dgm:t>
    </dgm:pt>
    <dgm:pt modelId="{27DA9A1A-FB85-4621-B5E7-2E28524DB020}" type="pres">
      <dgm:prSet presAssocID="{5730A9C3-2CB2-4D06-846E-D86B4155DEF3}" presName="hierRoot2" presStyleCnt="0">
        <dgm:presLayoutVars>
          <dgm:hierBranch val="init"/>
        </dgm:presLayoutVars>
      </dgm:prSet>
      <dgm:spPr/>
    </dgm:pt>
    <dgm:pt modelId="{1A18A0C5-60FC-4EC7-9D9B-4195542D4DC6}" type="pres">
      <dgm:prSet presAssocID="{5730A9C3-2CB2-4D06-846E-D86B4155DEF3}" presName="rootComposite" presStyleCnt="0"/>
      <dgm:spPr/>
    </dgm:pt>
    <dgm:pt modelId="{2044BE9D-1D1E-4466-8F77-A791D9A1B105}" type="pres">
      <dgm:prSet presAssocID="{5730A9C3-2CB2-4D06-846E-D86B4155DEF3}" presName="rootText" presStyleLbl="node2" presStyleIdx="1" presStyleCnt="3" custScaleY="199559">
        <dgm:presLayoutVars>
          <dgm:chPref val="3"/>
        </dgm:presLayoutVars>
      </dgm:prSet>
      <dgm:spPr/>
      <dgm:t>
        <a:bodyPr/>
        <a:lstStyle/>
        <a:p>
          <a:endParaRPr lang="en-GB"/>
        </a:p>
      </dgm:t>
    </dgm:pt>
    <dgm:pt modelId="{04758D72-A3D3-488F-AF2A-0A077830F905}" type="pres">
      <dgm:prSet presAssocID="{5730A9C3-2CB2-4D06-846E-D86B4155DEF3}" presName="rootConnector" presStyleLbl="node2" presStyleIdx="1" presStyleCnt="3"/>
      <dgm:spPr/>
      <dgm:t>
        <a:bodyPr/>
        <a:lstStyle/>
        <a:p>
          <a:endParaRPr lang="en-GB"/>
        </a:p>
      </dgm:t>
    </dgm:pt>
    <dgm:pt modelId="{DD610887-26A2-4868-9C9A-CF373600DF6A}" type="pres">
      <dgm:prSet presAssocID="{5730A9C3-2CB2-4D06-846E-D86B4155DEF3}" presName="hierChild4" presStyleCnt="0"/>
      <dgm:spPr/>
    </dgm:pt>
    <dgm:pt modelId="{AC10098B-D584-4D88-A4E5-B4F69DBAE5D8}" type="pres">
      <dgm:prSet presAssocID="{5730A9C3-2CB2-4D06-846E-D86B4155DEF3}" presName="hierChild5" presStyleCnt="0"/>
      <dgm:spPr/>
    </dgm:pt>
    <dgm:pt modelId="{48C5A873-99A6-4C06-9F02-DE314B339F93}" type="pres">
      <dgm:prSet presAssocID="{E4998278-6806-401E-B4A0-92DD1F33930A}" presName="Name37" presStyleLbl="parChTrans1D2" presStyleIdx="2" presStyleCnt="3"/>
      <dgm:spPr/>
      <dgm:t>
        <a:bodyPr/>
        <a:lstStyle/>
        <a:p>
          <a:endParaRPr lang="en-GB"/>
        </a:p>
      </dgm:t>
    </dgm:pt>
    <dgm:pt modelId="{3C88721D-ADB7-4E9B-BCF9-61E5311D0834}" type="pres">
      <dgm:prSet presAssocID="{5375C658-14DD-403E-8868-0891753C38F0}" presName="hierRoot2" presStyleCnt="0">
        <dgm:presLayoutVars>
          <dgm:hierBranch val="init"/>
        </dgm:presLayoutVars>
      </dgm:prSet>
      <dgm:spPr/>
    </dgm:pt>
    <dgm:pt modelId="{F2A69F0D-86E0-4EE6-A18E-32E4AAFEA46C}" type="pres">
      <dgm:prSet presAssocID="{5375C658-14DD-403E-8868-0891753C38F0}" presName="rootComposite" presStyleCnt="0"/>
      <dgm:spPr/>
    </dgm:pt>
    <dgm:pt modelId="{C2F8995D-A418-43E7-B245-153343E048DD}" type="pres">
      <dgm:prSet presAssocID="{5375C658-14DD-403E-8868-0891753C38F0}" presName="rootText" presStyleLbl="node2" presStyleIdx="2" presStyleCnt="3" custScaleY="165785">
        <dgm:presLayoutVars>
          <dgm:chPref val="3"/>
        </dgm:presLayoutVars>
      </dgm:prSet>
      <dgm:spPr/>
      <dgm:t>
        <a:bodyPr/>
        <a:lstStyle/>
        <a:p>
          <a:endParaRPr lang="en-GB"/>
        </a:p>
      </dgm:t>
    </dgm:pt>
    <dgm:pt modelId="{C7B2C2C1-64EC-40AD-B04A-9C6884DC09B9}" type="pres">
      <dgm:prSet presAssocID="{5375C658-14DD-403E-8868-0891753C38F0}" presName="rootConnector" presStyleLbl="node2" presStyleIdx="2" presStyleCnt="3"/>
      <dgm:spPr/>
      <dgm:t>
        <a:bodyPr/>
        <a:lstStyle/>
        <a:p>
          <a:endParaRPr lang="en-GB"/>
        </a:p>
      </dgm:t>
    </dgm:pt>
    <dgm:pt modelId="{CA2E5FD5-F6B5-4AB0-AA41-0D80FAD1FF54}" type="pres">
      <dgm:prSet presAssocID="{5375C658-14DD-403E-8868-0891753C38F0}" presName="hierChild4" presStyleCnt="0"/>
      <dgm:spPr/>
    </dgm:pt>
    <dgm:pt modelId="{1C248298-F687-4FE7-86C0-C1B61406FD10}" type="pres">
      <dgm:prSet presAssocID="{5375C658-14DD-403E-8868-0891753C38F0}" presName="hierChild5" presStyleCnt="0"/>
      <dgm:spPr/>
    </dgm:pt>
    <dgm:pt modelId="{17D1B82B-AF24-4587-9EC3-4071A3B99A9C}" type="pres">
      <dgm:prSet presAssocID="{D222C44D-E526-4F72-B25E-FD6124F13145}" presName="hierChild3" presStyleCnt="0"/>
      <dgm:spPr/>
    </dgm:pt>
  </dgm:ptLst>
  <dgm:cxnLst>
    <dgm:cxn modelId="{CFF1547E-0F16-42C0-B1A4-65F6A791D01C}" type="presOf" srcId="{5375C658-14DD-403E-8868-0891753C38F0}" destId="{C7B2C2C1-64EC-40AD-B04A-9C6884DC09B9}" srcOrd="1" destOrd="0" presId="urn:microsoft.com/office/officeart/2005/8/layout/orgChart1"/>
    <dgm:cxn modelId="{4DC91ABA-2D09-437E-9042-59D7192F0973}" type="presOf" srcId="{5730A9C3-2CB2-4D06-846E-D86B4155DEF3}" destId="{04758D72-A3D3-488F-AF2A-0A077830F905}" srcOrd="1" destOrd="0" presId="urn:microsoft.com/office/officeart/2005/8/layout/orgChart1"/>
    <dgm:cxn modelId="{F22593E8-9E89-44FE-B6A5-FE86F1E94D4E}" type="presOf" srcId="{D222C44D-E526-4F72-B25E-FD6124F13145}" destId="{6D5162D8-B15D-4DC3-BCFB-8869EE6700DB}" srcOrd="0" destOrd="0" presId="urn:microsoft.com/office/officeart/2005/8/layout/orgChart1"/>
    <dgm:cxn modelId="{832DAB49-1DF5-4B56-9036-B4C442922CEE}" type="presOf" srcId="{07C59AC4-4B8E-4B3F-BBE4-802032B81ECE}" destId="{03EF5CF3-23B9-4D6A-9E4B-23B08C8C7A6A}" srcOrd="0" destOrd="0" presId="urn:microsoft.com/office/officeart/2005/8/layout/orgChart1"/>
    <dgm:cxn modelId="{B9347C04-2F32-4129-ACB1-D7BFCA040C59}" type="presOf" srcId="{CEEFD322-BDE4-48B3-B94A-50B1CBEA8A85}" destId="{39072794-24AA-4746-86A9-5CEAD32B1D54}" srcOrd="0" destOrd="0" presId="urn:microsoft.com/office/officeart/2005/8/layout/orgChart1"/>
    <dgm:cxn modelId="{C8407970-677A-4B6A-A1C5-88334CABE477}" type="presOf" srcId="{9382579E-4332-4D35-B9AA-FE188F818E22}" destId="{856942CE-9AA5-46AF-B9B2-60EE2ED5D355}" srcOrd="0" destOrd="0" presId="urn:microsoft.com/office/officeart/2005/8/layout/orgChart1"/>
    <dgm:cxn modelId="{4EA2F862-2DCB-4BBB-B04C-D4667CE04C19}" type="presOf" srcId="{5375C658-14DD-403E-8868-0891753C38F0}" destId="{C2F8995D-A418-43E7-B245-153343E048DD}" srcOrd="0" destOrd="0" presId="urn:microsoft.com/office/officeart/2005/8/layout/orgChart1"/>
    <dgm:cxn modelId="{CCFB08C1-F886-4F1B-A9F0-A4B80E2EEF89}" type="presOf" srcId="{4302DB88-A26B-401B-8D7E-B9F7174DC4E2}" destId="{82320B18-29A8-4F6B-8394-5A2671E5F7C9}" srcOrd="1" destOrd="0" presId="urn:microsoft.com/office/officeart/2005/8/layout/orgChart1"/>
    <dgm:cxn modelId="{371811DC-813F-42ED-AD13-8077EDF64730}" srcId="{07C59AC4-4B8E-4B3F-BBE4-802032B81ECE}" destId="{D222C44D-E526-4F72-B25E-FD6124F13145}" srcOrd="0" destOrd="0" parTransId="{4F5D2701-BACA-445C-8FE1-587E6FFBF8E7}" sibTransId="{9ADF1738-68FF-4A43-85C6-50457EC6D4C2}"/>
    <dgm:cxn modelId="{14B3E4BC-34AD-4775-9296-148F973A6A6E}" srcId="{D222C44D-E526-4F72-B25E-FD6124F13145}" destId="{5375C658-14DD-403E-8868-0891753C38F0}" srcOrd="2" destOrd="0" parTransId="{E4998278-6806-401E-B4A0-92DD1F33930A}" sibTransId="{0B0094DB-5C41-4D5B-B125-2DB68F109BD6}"/>
    <dgm:cxn modelId="{6463200E-8055-49AA-9C8C-2913471C9904}" type="presOf" srcId="{D222C44D-E526-4F72-B25E-FD6124F13145}" destId="{DF79D13A-BB2D-443B-BE4F-F34559B68A17}" srcOrd="1" destOrd="0" presId="urn:microsoft.com/office/officeart/2005/8/layout/orgChart1"/>
    <dgm:cxn modelId="{E7F9C24E-BA1A-4513-967E-2A2A6C97DD02}" type="presOf" srcId="{4302DB88-A26B-401B-8D7E-B9F7174DC4E2}" destId="{6DF4D77F-7229-407E-8B17-20C5619F25E6}" srcOrd="0" destOrd="0" presId="urn:microsoft.com/office/officeart/2005/8/layout/orgChart1"/>
    <dgm:cxn modelId="{03F2CDB1-4010-49D3-B6EC-3F253ECDAA6F}" srcId="{D222C44D-E526-4F72-B25E-FD6124F13145}" destId="{4302DB88-A26B-401B-8D7E-B9F7174DC4E2}" srcOrd="0" destOrd="0" parTransId="{CEEFD322-BDE4-48B3-B94A-50B1CBEA8A85}" sibTransId="{0C243ABD-B5F1-4B18-BEF2-5082457F4B7B}"/>
    <dgm:cxn modelId="{C43AE3E0-0B03-4B30-A422-9A6D23D22B2A}" srcId="{D222C44D-E526-4F72-B25E-FD6124F13145}" destId="{5730A9C3-2CB2-4D06-846E-D86B4155DEF3}" srcOrd="1" destOrd="0" parTransId="{9382579E-4332-4D35-B9AA-FE188F818E22}" sibTransId="{C7B9E33B-E828-4D9B-836F-B39557F06611}"/>
    <dgm:cxn modelId="{F36FB838-30AB-4342-BDA5-3B6ADFC6D738}" type="presOf" srcId="{E4998278-6806-401E-B4A0-92DD1F33930A}" destId="{48C5A873-99A6-4C06-9F02-DE314B339F93}" srcOrd="0" destOrd="0" presId="urn:microsoft.com/office/officeart/2005/8/layout/orgChart1"/>
    <dgm:cxn modelId="{49C1FEC4-50A9-46C0-A8FD-DE75B79FE469}" type="presOf" srcId="{5730A9C3-2CB2-4D06-846E-D86B4155DEF3}" destId="{2044BE9D-1D1E-4466-8F77-A791D9A1B105}" srcOrd="0" destOrd="0" presId="urn:microsoft.com/office/officeart/2005/8/layout/orgChart1"/>
    <dgm:cxn modelId="{4D2A92A3-6CA6-4365-B9C9-1E3F22E2F1AB}" type="presParOf" srcId="{03EF5CF3-23B9-4D6A-9E4B-23B08C8C7A6A}" destId="{78766E0C-AC65-4CA0-88D0-B687264B9F5F}" srcOrd="0" destOrd="0" presId="urn:microsoft.com/office/officeart/2005/8/layout/orgChart1"/>
    <dgm:cxn modelId="{11358A68-D3A2-4807-9493-F85847CD50DC}" type="presParOf" srcId="{78766E0C-AC65-4CA0-88D0-B687264B9F5F}" destId="{B571A157-A0F3-427C-A446-8D4E602929BD}" srcOrd="0" destOrd="0" presId="urn:microsoft.com/office/officeart/2005/8/layout/orgChart1"/>
    <dgm:cxn modelId="{EF280F23-2D6C-4B45-B564-FBE7409EBC70}" type="presParOf" srcId="{B571A157-A0F3-427C-A446-8D4E602929BD}" destId="{6D5162D8-B15D-4DC3-BCFB-8869EE6700DB}" srcOrd="0" destOrd="0" presId="urn:microsoft.com/office/officeart/2005/8/layout/orgChart1"/>
    <dgm:cxn modelId="{9DF10DDF-290C-4761-AB97-180095EA8999}" type="presParOf" srcId="{B571A157-A0F3-427C-A446-8D4E602929BD}" destId="{DF79D13A-BB2D-443B-BE4F-F34559B68A17}" srcOrd="1" destOrd="0" presId="urn:microsoft.com/office/officeart/2005/8/layout/orgChart1"/>
    <dgm:cxn modelId="{F0E0FE0D-49B2-425A-9C3E-D880DD003704}" type="presParOf" srcId="{78766E0C-AC65-4CA0-88D0-B687264B9F5F}" destId="{1C743136-F2BB-46B8-86F0-E9AF2FF9F09F}" srcOrd="1" destOrd="0" presId="urn:microsoft.com/office/officeart/2005/8/layout/orgChart1"/>
    <dgm:cxn modelId="{5223C91D-8E4D-4432-8257-DE2351679846}" type="presParOf" srcId="{1C743136-F2BB-46B8-86F0-E9AF2FF9F09F}" destId="{39072794-24AA-4746-86A9-5CEAD32B1D54}" srcOrd="0" destOrd="0" presId="urn:microsoft.com/office/officeart/2005/8/layout/orgChart1"/>
    <dgm:cxn modelId="{1F317A91-94A4-4B46-8510-77A55B2D59AD}" type="presParOf" srcId="{1C743136-F2BB-46B8-86F0-E9AF2FF9F09F}" destId="{7C58EC65-65C3-4486-9789-11D6113083AA}" srcOrd="1" destOrd="0" presId="urn:microsoft.com/office/officeart/2005/8/layout/orgChart1"/>
    <dgm:cxn modelId="{B6BAA474-E04D-4816-85D4-541D1306D0C0}" type="presParOf" srcId="{7C58EC65-65C3-4486-9789-11D6113083AA}" destId="{9CB01062-07FF-4572-B071-493745A9636C}" srcOrd="0" destOrd="0" presId="urn:microsoft.com/office/officeart/2005/8/layout/orgChart1"/>
    <dgm:cxn modelId="{A8A6C9AB-7423-4198-9A59-C509EEA5D9AD}" type="presParOf" srcId="{9CB01062-07FF-4572-B071-493745A9636C}" destId="{6DF4D77F-7229-407E-8B17-20C5619F25E6}" srcOrd="0" destOrd="0" presId="urn:microsoft.com/office/officeart/2005/8/layout/orgChart1"/>
    <dgm:cxn modelId="{23D08F7E-FC95-4EF4-86EF-C0A6EB3407D2}" type="presParOf" srcId="{9CB01062-07FF-4572-B071-493745A9636C}" destId="{82320B18-29A8-4F6B-8394-5A2671E5F7C9}" srcOrd="1" destOrd="0" presId="urn:microsoft.com/office/officeart/2005/8/layout/orgChart1"/>
    <dgm:cxn modelId="{DD1576BC-7D48-42A5-9667-BDD300769F85}" type="presParOf" srcId="{7C58EC65-65C3-4486-9789-11D6113083AA}" destId="{3FEDEFC8-F0A8-41A7-B58A-08E17B82CF5B}" srcOrd="1" destOrd="0" presId="urn:microsoft.com/office/officeart/2005/8/layout/orgChart1"/>
    <dgm:cxn modelId="{577C899B-64AD-4A79-9C89-96182A2A5880}" type="presParOf" srcId="{7C58EC65-65C3-4486-9789-11D6113083AA}" destId="{B6C0796F-50FD-4617-BE1F-3844B4947649}" srcOrd="2" destOrd="0" presId="urn:microsoft.com/office/officeart/2005/8/layout/orgChart1"/>
    <dgm:cxn modelId="{339AFBF5-E537-4627-BFBE-3A340F9143D1}" type="presParOf" srcId="{1C743136-F2BB-46B8-86F0-E9AF2FF9F09F}" destId="{856942CE-9AA5-46AF-B9B2-60EE2ED5D355}" srcOrd="2" destOrd="0" presId="urn:microsoft.com/office/officeart/2005/8/layout/orgChart1"/>
    <dgm:cxn modelId="{5DDA9231-8A9C-4725-9C47-E0859BB0BD69}" type="presParOf" srcId="{1C743136-F2BB-46B8-86F0-E9AF2FF9F09F}" destId="{27DA9A1A-FB85-4621-B5E7-2E28524DB020}" srcOrd="3" destOrd="0" presId="urn:microsoft.com/office/officeart/2005/8/layout/orgChart1"/>
    <dgm:cxn modelId="{5CC6091C-F608-4B0D-9E12-5E2CA999928E}" type="presParOf" srcId="{27DA9A1A-FB85-4621-B5E7-2E28524DB020}" destId="{1A18A0C5-60FC-4EC7-9D9B-4195542D4DC6}" srcOrd="0" destOrd="0" presId="urn:microsoft.com/office/officeart/2005/8/layout/orgChart1"/>
    <dgm:cxn modelId="{34963D89-C222-4340-B660-537BDB9AF279}" type="presParOf" srcId="{1A18A0C5-60FC-4EC7-9D9B-4195542D4DC6}" destId="{2044BE9D-1D1E-4466-8F77-A791D9A1B105}" srcOrd="0" destOrd="0" presId="urn:microsoft.com/office/officeart/2005/8/layout/orgChart1"/>
    <dgm:cxn modelId="{7819FE6B-2F4F-4CCC-9C83-5BA30F0118C3}" type="presParOf" srcId="{1A18A0C5-60FC-4EC7-9D9B-4195542D4DC6}" destId="{04758D72-A3D3-488F-AF2A-0A077830F905}" srcOrd="1" destOrd="0" presId="urn:microsoft.com/office/officeart/2005/8/layout/orgChart1"/>
    <dgm:cxn modelId="{B42F7BF8-BFA2-4F56-8ECC-726040EA0A95}" type="presParOf" srcId="{27DA9A1A-FB85-4621-B5E7-2E28524DB020}" destId="{DD610887-26A2-4868-9C9A-CF373600DF6A}" srcOrd="1" destOrd="0" presId="urn:microsoft.com/office/officeart/2005/8/layout/orgChart1"/>
    <dgm:cxn modelId="{CA7F66C0-E202-415B-AC0A-77AA79298999}" type="presParOf" srcId="{27DA9A1A-FB85-4621-B5E7-2E28524DB020}" destId="{AC10098B-D584-4D88-A4E5-B4F69DBAE5D8}" srcOrd="2" destOrd="0" presId="urn:microsoft.com/office/officeart/2005/8/layout/orgChart1"/>
    <dgm:cxn modelId="{C7606875-AE19-4476-AE7B-12B17B36CBA4}" type="presParOf" srcId="{1C743136-F2BB-46B8-86F0-E9AF2FF9F09F}" destId="{48C5A873-99A6-4C06-9F02-DE314B339F93}" srcOrd="4" destOrd="0" presId="urn:microsoft.com/office/officeart/2005/8/layout/orgChart1"/>
    <dgm:cxn modelId="{B388B7E0-8722-4E99-94F1-9FE03CE96780}" type="presParOf" srcId="{1C743136-F2BB-46B8-86F0-E9AF2FF9F09F}" destId="{3C88721D-ADB7-4E9B-BCF9-61E5311D0834}" srcOrd="5" destOrd="0" presId="urn:microsoft.com/office/officeart/2005/8/layout/orgChart1"/>
    <dgm:cxn modelId="{16F0FEAC-1D12-45C8-A5A9-223F9C355339}" type="presParOf" srcId="{3C88721D-ADB7-4E9B-BCF9-61E5311D0834}" destId="{F2A69F0D-86E0-4EE6-A18E-32E4AAFEA46C}" srcOrd="0" destOrd="0" presId="urn:microsoft.com/office/officeart/2005/8/layout/orgChart1"/>
    <dgm:cxn modelId="{5ABF9A6D-2427-4E33-A64E-CA5F492AD7A1}" type="presParOf" srcId="{F2A69F0D-86E0-4EE6-A18E-32E4AAFEA46C}" destId="{C2F8995D-A418-43E7-B245-153343E048DD}" srcOrd="0" destOrd="0" presId="urn:microsoft.com/office/officeart/2005/8/layout/orgChart1"/>
    <dgm:cxn modelId="{2A742654-19A2-450D-9CA3-A94BB8B02968}" type="presParOf" srcId="{F2A69F0D-86E0-4EE6-A18E-32E4AAFEA46C}" destId="{C7B2C2C1-64EC-40AD-B04A-9C6884DC09B9}" srcOrd="1" destOrd="0" presId="urn:microsoft.com/office/officeart/2005/8/layout/orgChart1"/>
    <dgm:cxn modelId="{27D6FC72-FA6D-457E-9673-BA0A875DAE35}" type="presParOf" srcId="{3C88721D-ADB7-4E9B-BCF9-61E5311D0834}" destId="{CA2E5FD5-F6B5-4AB0-AA41-0D80FAD1FF54}" srcOrd="1" destOrd="0" presId="urn:microsoft.com/office/officeart/2005/8/layout/orgChart1"/>
    <dgm:cxn modelId="{850B4D98-631F-4FB9-8082-6A2E709A91D6}" type="presParOf" srcId="{3C88721D-ADB7-4E9B-BCF9-61E5311D0834}" destId="{1C248298-F687-4FE7-86C0-C1B61406FD10}" srcOrd="2" destOrd="0" presId="urn:microsoft.com/office/officeart/2005/8/layout/orgChart1"/>
    <dgm:cxn modelId="{000BB1BD-05EC-47C6-8885-54DA37319ED8}" type="presParOf" srcId="{78766E0C-AC65-4CA0-88D0-B687264B9F5F}" destId="{17D1B82B-AF24-4587-9EC3-4071A3B99A9C}" srcOrd="2"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0EA36718-E521-48DC-BBCD-0E3B5A27BD8A}"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D42EC767-598B-42CD-A8F7-6A26EBD820BB}">
      <dgm:prSet phldrT="[Text]" custT="1"/>
      <dgm:spPr>
        <a:solidFill>
          <a:schemeClr val="accent2">
            <a:lumMod val="20000"/>
            <a:lumOff val="80000"/>
          </a:schemeClr>
        </a:solidFill>
      </dgm:spPr>
      <dgm:t>
        <a:bodyPr/>
        <a:lstStyle/>
        <a:p>
          <a:r>
            <a:rPr lang="ar-SA" sz="3600" b="1" dirty="0" smtClean="0">
              <a:solidFill>
                <a:schemeClr val="tx2"/>
              </a:solidFill>
            </a:rPr>
            <a:t>صور المبيعات</a:t>
          </a:r>
          <a:endParaRPr lang="en-GB" sz="3600" b="1" dirty="0">
            <a:solidFill>
              <a:schemeClr val="tx2"/>
            </a:solidFill>
          </a:endParaRPr>
        </a:p>
      </dgm:t>
    </dgm:pt>
    <dgm:pt modelId="{9FE63CDE-2235-470D-95C2-67C0B1B19EAC}" type="parTrans" cxnId="{4B5F2B6F-B8A9-473F-8A20-6352FD12F56B}">
      <dgm:prSet/>
      <dgm:spPr/>
      <dgm:t>
        <a:bodyPr/>
        <a:lstStyle/>
        <a:p>
          <a:endParaRPr lang="en-GB"/>
        </a:p>
      </dgm:t>
    </dgm:pt>
    <dgm:pt modelId="{06869D75-C2CA-4231-A9F1-805813E594D2}" type="sibTrans" cxnId="{4B5F2B6F-B8A9-473F-8A20-6352FD12F56B}">
      <dgm:prSet/>
      <dgm:spPr/>
      <dgm:t>
        <a:bodyPr/>
        <a:lstStyle/>
        <a:p>
          <a:endParaRPr lang="en-GB"/>
        </a:p>
      </dgm:t>
    </dgm:pt>
    <dgm:pt modelId="{F3DAEB25-9D53-4EC8-B81C-287FA7468B58}">
      <dgm:prSet phldrT="[Text]" custT="1"/>
      <dgm:spPr/>
      <dgm:t>
        <a:bodyPr/>
        <a:lstStyle/>
        <a:p>
          <a:pPr algn="ctr">
            <a:lnSpc>
              <a:spcPct val="90000"/>
            </a:lnSpc>
          </a:pPr>
          <a:r>
            <a:rPr lang="ar-SA" sz="2000" b="1" u="sng" dirty="0" smtClean="0">
              <a:solidFill>
                <a:srgbClr val="FFFF00"/>
              </a:solidFill>
            </a:rPr>
            <a:t>مبيعات على الحساب (بالأجل)</a:t>
          </a:r>
        </a:p>
        <a:p>
          <a:pPr algn="r">
            <a:lnSpc>
              <a:spcPct val="150000"/>
            </a:lnSpc>
          </a:pPr>
          <a:r>
            <a:rPr lang="ar-SA" sz="2000" b="1" dirty="0" smtClean="0">
              <a:solidFill>
                <a:srgbClr val="FF0000"/>
              </a:solidFill>
            </a:rPr>
            <a:t>×× </a:t>
          </a:r>
          <a:r>
            <a:rPr lang="ar-SA" sz="2000" b="1" dirty="0" smtClean="0"/>
            <a:t>    من </a:t>
          </a:r>
          <a:r>
            <a:rPr lang="ar-SA" sz="2000" b="1" dirty="0" err="1" smtClean="0"/>
            <a:t>حـ</a:t>
          </a:r>
          <a:r>
            <a:rPr lang="ar-SA" sz="2000" b="1" dirty="0" smtClean="0"/>
            <a:t>/ المدينين</a:t>
          </a:r>
        </a:p>
        <a:p>
          <a:pPr algn="ctr">
            <a:lnSpc>
              <a:spcPct val="150000"/>
            </a:lnSpc>
          </a:pPr>
          <a:r>
            <a:rPr lang="ar-SA" sz="2000" b="0" dirty="0" smtClean="0">
              <a:solidFill>
                <a:srgbClr val="FF0000"/>
              </a:solidFill>
            </a:rPr>
            <a:t>××</a:t>
          </a:r>
          <a:r>
            <a:rPr lang="ar-SA" sz="2000" b="1" dirty="0" smtClean="0"/>
            <a:t>    إلى </a:t>
          </a:r>
          <a:r>
            <a:rPr lang="ar-SA" sz="2000" b="1" dirty="0" err="1" smtClean="0"/>
            <a:t>حـ</a:t>
          </a:r>
          <a:r>
            <a:rPr lang="ar-SA" sz="2000" b="1" dirty="0" smtClean="0"/>
            <a:t>/ المبيعات</a:t>
          </a:r>
        </a:p>
        <a:p>
          <a:pPr algn="ctr">
            <a:lnSpc>
              <a:spcPct val="90000"/>
            </a:lnSpc>
          </a:pPr>
          <a:r>
            <a:rPr lang="ar-SA" sz="2000" b="1" dirty="0" smtClean="0"/>
            <a:t> </a:t>
          </a:r>
          <a:r>
            <a:rPr lang="ar-SA" sz="2000" b="1" dirty="0" smtClean="0">
              <a:solidFill>
                <a:srgbClr val="FFFF00"/>
              </a:solidFill>
            </a:rPr>
            <a:t>إثبات مبيعات على               الحساب</a:t>
          </a:r>
          <a:r>
            <a:rPr lang="ar-SA" sz="1400" b="1" dirty="0" smtClean="0">
              <a:solidFill>
                <a:srgbClr val="FFFF00"/>
              </a:solidFill>
            </a:rPr>
            <a:t>   </a:t>
          </a:r>
        </a:p>
        <a:p>
          <a:pPr algn="ctr">
            <a:lnSpc>
              <a:spcPct val="90000"/>
            </a:lnSpc>
          </a:pPr>
          <a:endParaRPr lang="en-GB" sz="1400" dirty="0"/>
        </a:p>
      </dgm:t>
    </dgm:pt>
    <dgm:pt modelId="{293B8236-07A1-42E6-AAA6-13388BF4117C}" type="parTrans" cxnId="{FB7CBE66-047D-423C-BC83-1D415C19AC22}">
      <dgm:prSet/>
      <dgm:spPr/>
      <dgm:t>
        <a:bodyPr/>
        <a:lstStyle/>
        <a:p>
          <a:endParaRPr lang="en-GB"/>
        </a:p>
      </dgm:t>
    </dgm:pt>
    <dgm:pt modelId="{ADDD2AEC-6C70-41D5-BD3D-E09F5E516CB3}" type="sibTrans" cxnId="{FB7CBE66-047D-423C-BC83-1D415C19AC22}">
      <dgm:prSet/>
      <dgm:spPr/>
      <dgm:t>
        <a:bodyPr/>
        <a:lstStyle/>
        <a:p>
          <a:endParaRPr lang="en-GB"/>
        </a:p>
      </dgm:t>
    </dgm:pt>
    <dgm:pt modelId="{C1FC54D2-9F0E-45BE-9E4C-6819D8E27EB1}">
      <dgm:prSet phldrT="[Text]" custT="1"/>
      <dgm:spPr/>
      <dgm:t>
        <a:bodyPr/>
        <a:lstStyle/>
        <a:p>
          <a:pPr algn="ctr">
            <a:lnSpc>
              <a:spcPct val="90000"/>
            </a:lnSpc>
          </a:pPr>
          <a:r>
            <a:rPr lang="ar-SA" sz="2000" b="1" u="sng" dirty="0" smtClean="0">
              <a:solidFill>
                <a:srgbClr val="FFFF00"/>
              </a:solidFill>
            </a:rPr>
            <a:t>مبيعات بشيك</a:t>
          </a:r>
        </a:p>
        <a:p>
          <a:pPr algn="ctr">
            <a:lnSpc>
              <a:spcPct val="90000"/>
            </a:lnSpc>
          </a:pPr>
          <a:endParaRPr lang="ar-SA" sz="2000" b="1" u="sng" dirty="0" smtClean="0">
            <a:solidFill>
              <a:srgbClr val="FF0000"/>
            </a:solidFill>
          </a:endParaRPr>
        </a:p>
        <a:p>
          <a:pPr algn="r">
            <a:lnSpc>
              <a:spcPct val="150000"/>
            </a:lnSpc>
          </a:pPr>
          <a:r>
            <a:rPr lang="ar-SA" sz="2000" b="1" dirty="0" smtClean="0">
              <a:solidFill>
                <a:srgbClr val="FF0000"/>
              </a:solidFill>
            </a:rPr>
            <a:t>××</a:t>
          </a:r>
          <a:r>
            <a:rPr lang="ar-SA" sz="2000" b="1" dirty="0" smtClean="0"/>
            <a:t>     من </a:t>
          </a:r>
          <a:r>
            <a:rPr lang="ar-SA" sz="2000" b="1" dirty="0" err="1" smtClean="0"/>
            <a:t>حـ</a:t>
          </a:r>
          <a:r>
            <a:rPr lang="ar-SA" sz="2000" b="1" dirty="0" smtClean="0"/>
            <a:t>/ البنك</a:t>
          </a:r>
        </a:p>
        <a:p>
          <a:pPr algn="ctr">
            <a:lnSpc>
              <a:spcPct val="150000"/>
            </a:lnSpc>
          </a:pPr>
          <a:r>
            <a:rPr lang="ar-SA" sz="2000" b="1" dirty="0" smtClean="0">
              <a:solidFill>
                <a:srgbClr val="FF0000"/>
              </a:solidFill>
            </a:rPr>
            <a:t>×× </a:t>
          </a:r>
          <a:r>
            <a:rPr lang="ar-SA" sz="2000" b="1" dirty="0" smtClean="0"/>
            <a:t>  إلى حـ/ المبيعات</a:t>
          </a:r>
        </a:p>
        <a:p>
          <a:pPr algn="r">
            <a:lnSpc>
              <a:spcPct val="90000"/>
            </a:lnSpc>
          </a:pPr>
          <a:r>
            <a:rPr lang="ar-SA" sz="2000" b="1" dirty="0" smtClean="0"/>
            <a:t>          </a:t>
          </a:r>
          <a:r>
            <a:rPr lang="ar-SA" sz="2000" b="1" dirty="0" smtClean="0">
              <a:solidFill>
                <a:srgbClr val="FFFF00"/>
              </a:solidFill>
            </a:rPr>
            <a:t>إثبات مبيعات                       بشيك  </a:t>
          </a:r>
          <a:r>
            <a:rPr lang="ar-SA" sz="1400" dirty="0" smtClean="0">
              <a:solidFill>
                <a:srgbClr val="FFFF00"/>
              </a:solidFill>
            </a:rPr>
            <a:t>    </a:t>
          </a:r>
          <a:endParaRPr lang="en-GB" sz="1400" dirty="0">
            <a:solidFill>
              <a:srgbClr val="FFFF00"/>
            </a:solidFill>
          </a:endParaRPr>
        </a:p>
      </dgm:t>
    </dgm:pt>
    <dgm:pt modelId="{7325B048-9FCE-44B8-9F36-D98DA2E443F4}" type="parTrans" cxnId="{60F27D86-0C65-48BF-A446-6AE89D259865}">
      <dgm:prSet/>
      <dgm:spPr/>
      <dgm:t>
        <a:bodyPr/>
        <a:lstStyle/>
        <a:p>
          <a:endParaRPr lang="en-GB"/>
        </a:p>
      </dgm:t>
    </dgm:pt>
    <dgm:pt modelId="{ACC45DDE-D81B-4A06-AE67-177A9AC2A77C}" type="sibTrans" cxnId="{60F27D86-0C65-48BF-A446-6AE89D259865}">
      <dgm:prSet/>
      <dgm:spPr/>
      <dgm:t>
        <a:bodyPr/>
        <a:lstStyle/>
        <a:p>
          <a:endParaRPr lang="en-GB"/>
        </a:p>
      </dgm:t>
    </dgm:pt>
    <dgm:pt modelId="{80F970EF-708E-4D0C-A557-27DB6471CBA5}">
      <dgm:prSet phldrT="[Text]" custT="1"/>
      <dgm:spPr/>
      <dgm:t>
        <a:bodyPr/>
        <a:lstStyle/>
        <a:p>
          <a:pPr algn="ctr">
            <a:lnSpc>
              <a:spcPct val="90000"/>
            </a:lnSpc>
          </a:pPr>
          <a:r>
            <a:rPr lang="ar-SA" sz="2000" b="1" u="sng" dirty="0" smtClean="0">
              <a:solidFill>
                <a:srgbClr val="FFFF00"/>
              </a:solidFill>
            </a:rPr>
            <a:t>مبيعات نقدية</a:t>
          </a:r>
        </a:p>
        <a:p>
          <a:pPr algn="ctr">
            <a:lnSpc>
              <a:spcPct val="90000"/>
            </a:lnSpc>
          </a:pPr>
          <a:endParaRPr lang="ar-SA" sz="2000" b="1" u="sng" dirty="0" smtClean="0">
            <a:solidFill>
              <a:srgbClr val="FF0000"/>
            </a:solidFill>
          </a:endParaRPr>
        </a:p>
        <a:p>
          <a:pPr algn="r">
            <a:lnSpc>
              <a:spcPct val="150000"/>
            </a:lnSpc>
          </a:pPr>
          <a:r>
            <a:rPr lang="ar-SA" sz="2000" b="1" dirty="0" smtClean="0">
              <a:solidFill>
                <a:srgbClr val="FF0000"/>
              </a:solidFill>
            </a:rPr>
            <a:t>×× </a:t>
          </a:r>
          <a:r>
            <a:rPr lang="ar-SA" sz="2000" b="1" dirty="0" smtClean="0"/>
            <a:t>    </a:t>
          </a:r>
          <a:r>
            <a:rPr lang="ar-SA" sz="2400" b="1" dirty="0" smtClean="0"/>
            <a:t>من</a:t>
          </a:r>
          <a:r>
            <a:rPr lang="ar-SA" sz="2000" b="1" dirty="0" smtClean="0"/>
            <a:t> </a:t>
          </a:r>
          <a:r>
            <a:rPr lang="ar-SA" sz="2000" b="1" dirty="0" err="1" smtClean="0"/>
            <a:t>حـ</a:t>
          </a:r>
          <a:r>
            <a:rPr lang="ar-SA" sz="2000" b="1" dirty="0" smtClean="0"/>
            <a:t>/الصندوق</a:t>
          </a:r>
        </a:p>
        <a:p>
          <a:pPr algn="ctr">
            <a:lnSpc>
              <a:spcPct val="100000"/>
            </a:lnSpc>
          </a:pPr>
          <a:r>
            <a:rPr lang="ar-SA" sz="2000" b="1" dirty="0" smtClean="0"/>
            <a:t>    </a:t>
          </a:r>
          <a:r>
            <a:rPr lang="ar-SA" sz="2000" b="1" dirty="0" smtClean="0">
              <a:solidFill>
                <a:srgbClr val="FF0000"/>
              </a:solidFill>
            </a:rPr>
            <a:t>××</a:t>
          </a:r>
          <a:r>
            <a:rPr lang="ar-SA" sz="2000" b="1" dirty="0" smtClean="0"/>
            <a:t>      إلى حـ/ المبيعات</a:t>
          </a:r>
        </a:p>
        <a:p>
          <a:pPr algn="ctr">
            <a:lnSpc>
              <a:spcPct val="100000"/>
            </a:lnSpc>
          </a:pPr>
          <a:r>
            <a:rPr lang="ar-SA" sz="2000" b="1" dirty="0" smtClean="0">
              <a:solidFill>
                <a:srgbClr val="FFFF00"/>
              </a:solidFill>
            </a:rPr>
            <a:t> إثبات </a:t>
          </a:r>
          <a:r>
            <a:rPr lang="ar-SA" sz="2000" b="1" u="none" dirty="0" smtClean="0">
              <a:solidFill>
                <a:srgbClr val="FFFF00"/>
              </a:solidFill>
            </a:rPr>
            <a:t>مبيعات</a:t>
          </a:r>
          <a:r>
            <a:rPr lang="ar-SA" sz="2000" b="1" dirty="0" smtClean="0">
              <a:solidFill>
                <a:srgbClr val="FFFF00"/>
              </a:solidFill>
            </a:rPr>
            <a:t>                  نقديةً</a:t>
          </a:r>
          <a:r>
            <a:rPr lang="ar-SA" sz="2000" dirty="0" smtClean="0"/>
            <a:t>  </a:t>
          </a:r>
          <a:endParaRPr lang="en-GB" sz="2000" dirty="0"/>
        </a:p>
      </dgm:t>
    </dgm:pt>
    <dgm:pt modelId="{1ADDC858-0ECE-46D8-8ADB-4B5EC2BEEA5E}" type="parTrans" cxnId="{07D369AF-3757-4393-9525-25F7CD6E5D06}">
      <dgm:prSet/>
      <dgm:spPr/>
      <dgm:t>
        <a:bodyPr/>
        <a:lstStyle/>
        <a:p>
          <a:endParaRPr lang="en-GB"/>
        </a:p>
      </dgm:t>
    </dgm:pt>
    <dgm:pt modelId="{F9629090-50B4-45C6-9716-7B7134C22BB2}" type="sibTrans" cxnId="{07D369AF-3757-4393-9525-25F7CD6E5D06}">
      <dgm:prSet/>
      <dgm:spPr/>
      <dgm:t>
        <a:bodyPr/>
        <a:lstStyle/>
        <a:p>
          <a:endParaRPr lang="en-GB"/>
        </a:p>
      </dgm:t>
    </dgm:pt>
    <dgm:pt modelId="{EE305D57-0971-43EE-AA17-EE3294D6F4D7}" type="pres">
      <dgm:prSet presAssocID="{0EA36718-E521-48DC-BBCD-0E3B5A27BD8A}" presName="hierChild1" presStyleCnt="0">
        <dgm:presLayoutVars>
          <dgm:orgChart val="1"/>
          <dgm:chPref val="1"/>
          <dgm:dir/>
          <dgm:animOne val="branch"/>
          <dgm:animLvl val="lvl"/>
          <dgm:resizeHandles/>
        </dgm:presLayoutVars>
      </dgm:prSet>
      <dgm:spPr/>
      <dgm:t>
        <a:bodyPr/>
        <a:lstStyle/>
        <a:p>
          <a:endParaRPr lang="en-GB"/>
        </a:p>
      </dgm:t>
    </dgm:pt>
    <dgm:pt modelId="{EC4FCB51-C026-4D76-8AE2-FD9754165DC9}" type="pres">
      <dgm:prSet presAssocID="{D42EC767-598B-42CD-A8F7-6A26EBD820BB}" presName="hierRoot1" presStyleCnt="0">
        <dgm:presLayoutVars>
          <dgm:hierBranch val="init"/>
        </dgm:presLayoutVars>
      </dgm:prSet>
      <dgm:spPr/>
    </dgm:pt>
    <dgm:pt modelId="{B4009F85-88D1-4ECB-BC30-559913124383}" type="pres">
      <dgm:prSet presAssocID="{D42EC767-598B-42CD-A8F7-6A26EBD820BB}" presName="rootComposite1" presStyleCnt="0"/>
      <dgm:spPr/>
    </dgm:pt>
    <dgm:pt modelId="{7F5771AE-8E5E-4FEE-9BD5-7C86F776898D}" type="pres">
      <dgm:prSet presAssocID="{D42EC767-598B-42CD-A8F7-6A26EBD820BB}" presName="rootText1" presStyleLbl="node0" presStyleIdx="0" presStyleCnt="1" custScaleX="133878" custScaleY="40327" custLinFactNeighborX="-6148" custLinFactNeighborY="-5839">
        <dgm:presLayoutVars>
          <dgm:chPref val="3"/>
        </dgm:presLayoutVars>
      </dgm:prSet>
      <dgm:spPr/>
      <dgm:t>
        <a:bodyPr/>
        <a:lstStyle/>
        <a:p>
          <a:endParaRPr lang="en-GB"/>
        </a:p>
      </dgm:t>
    </dgm:pt>
    <dgm:pt modelId="{CDE2AF08-A0BA-4956-B8B3-00C72D387E1A}" type="pres">
      <dgm:prSet presAssocID="{D42EC767-598B-42CD-A8F7-6A26EBD820BB}" presName="rootConnector1" presStyleLbl="node1" presStyleIdx="0" presStyleCnt="0"/>
      <dgm:spPr/>
      <dgm:t>
        <a:bodyPr/>
        <a:lstStyle/>
        <a:p>
          <a:endParaRPr lang="en-GB"/>
        </a:p>
      </dgm:t>
    </dgm:pt>
    <dgm:pt modelId="{936FDFED-6E70-42C6-84D4-4F4B72C0A780}" type="pres">
      <dgm:prSet presAssocID="{D42EC767-598B-42CD-A8F7-6A26EBD820BB}" presName="hierChild2" presStyleCnt="0"/>
      <dgm:spPr/>
    </dgm:pt>
    <dgm:pt modelId="{3D81EC81-8724-4418-96F0-6E71A297B07F}" type="pres">
      <dgm:prSet presAssocID="{293B8236-07A1-42E6-AAA6-13388BF4117C}" presName="Name37" presStyleLbl="parChTrans1D2" presStyleIdx="0" presStyleCnt="3"/>
      <dgm:spPr/>
      <dgm:t>
        <a:bodyPr/>
        <a:lstStyle/>
        <a:p>
          <a:endParaRPr lang="en-GB"/>
        </a:p>
      </dgm:t>
    </dgm:pt>
    <dgm:pt modelId="{052B3FF0-1E3D-4ED1-ACB4-5EB3B3DC89C4}" type="pres">
      <dgm:prSet presAssocID="{F3DAEB25-9D53-4EC8-B81C-287FA7468B58}" presName="hierRoot2" presStyleCnt="0">
        <dgm:presLayoutVars>
          <dgm:hierBranch val="init"/>
        </dgm:presLayoutVars>
      </dgm:prSet>
      <dgm:spPr/>
    </dgm:pt>
    <dgm:pt modelId="{BE15C26C-AAEA-4093-A21A-CEE32499E8A0}" type="pres">
      <dgm:prSet presAssocID="{F3DAEB25-9D53-4EC8-B81C-287FA7468B58}" presName="rootComposite" presStyleCnt="0"/>
      <dgm:spPr/>
    </dgm:pt>
    <dgm:pt modelId="{630C24BA-F663-49F9-8F64-95809A4D1DAE}" type="pres">
      <dgm:prSet presAssocID="{F3DAEB25-9D53-4EC8-B81C-287FA7468B58}" presName="rootText" presStyleLbl="node2" presStyleIdx="0" presStyleCnt="3" custScaleX="111112" custScaleY="233090" custLinFactNeighborX="-1485" custLinFactNeighborY="8963">
        <dgm:presLayoutVars>
          <dgm:chPref val="3"/>
        </dgm:presLayoutVars>
      </dgm:prSet>
      <dgm:spPr/>
      <dgm:t>
        <a:bodyPr/>
        <a:lstStyle/>
        <a:p>
          <a:endParaRPr lang="en-GB"/>
        </a:p>
      </dgm:t>
    </dgm:pt>
    <dgm:pt modelId="{92BCCDEA-A786-4678-96B1-9F6885F127C1}" type="pres">
      <dgm:prSet presAssocID="{F3DAEB25-9D53-4EC8-B81C-287FA7468B58}" presName="rootConnector" presStyleLbl="node2" presStyleIdx="0" presStyleCnt="3"/>
      <dgm:spPr/>
      <dgm:t>
        <a:bodyPr/>
        <a:lstStyle/>
        <a:p>
          <a:endParaRPr lang="en-GB"/>
        </a:p>
      </dgm:t>
    </dgm:pt>
    <dgm:pt modelId="{808C6D36-547B-4349-B77D-B6053E5B6F95}" type="pres">
      <dgm:prSet presAssocID="{F3DAEB25-9D53-4EC8-B81C-287FA7468B58}" presName="hierChild4" presStyleCnt="0"/>
      <dgm:spPr/>
    </dgm:pt>
    <dgm:pt modelId="{2A6EF782-14B7-4480-9BFD-E6780FABD5A1}" type="pres">
      <dgm:prSet presAssocID="{F3DAEB25-9D53-4EC8-B81C-287FA7468B58}" presName="hierChild5" presStyleCnt="0"/>
      <dgm:spPr/>
    </dgm:pt>
    <dgm:pt modelId="{E042A038-13DA-4B41-9021-7DCA3CEFE00F}" type="pres">
      <dgm:prSet presAssocID="{7325B048-9FCE-44B8-9F36-D98DA2E443F4}" presName="Name37" presStyleLbl="parChTrans1D2" presStyleIdx="1" presStyleCnt="3"/>
      <dgm:spPr/>
      <dgm:t>
        <a:bodyPr/>
        <a:lstStyle/>
        <a:p>
          <a:endParaRPr lang="en-GB"/>
        </a:p>
      </dgm:t>
    </dgm:pt>
    <dgm:pt modelId="{235545C9-99A0-4F6A-B079-7A2487A5658F}" type="pres">
      <dgm:prSet presAssocID="{C1FC54D2-9F0E-45BE-9E4C-6819D8E27EB1}" presName="hierRoot2" presStyleCnt="0">
        <dgm:presLayoutVars>
          <dgm:hierBranch val="init"/>
        </dgm:presLayoutVars>
      </dgm:prSet>
      <dgm:spPr/>
    </dgm:pt>
    <dgm:pt modelId="{BDF9A380-221A-464B-8A3F-9335A40516F6}" type="pres">
      <dgm:prSet presAssocID="{C1FC54D2-9F0E-45BE-9E4C-6819D8E27EB1}" presName="rootComposite" presStyleCnt="0"/>
      <dgm:spPr/>
    </dgm:pt>
    <dgm:pt modelId="{86C5A77F-AB6E-4A4A-8C1D-8BB601E7283D}" type="pres">
      <dgm:prSet presAssocID="{C1FC54D2-9F0E-45BE-9E4C-6819D8E27EB1}" presName="rootText" presStyleLbl="node2" presStyleIdx="1" presStyleCnt="3" custScaleX="110086" custScaleY="231397">
        <dgm:presLayoutVars>
          <dgm:chPref val="3"/>
        </dgm:presLayoutVars>
      </dgm:prSet>
      <dgm:spPr/>
      <dgm:t>
        <a:bodyPr/>
        <a:lstStyle/>
        <a:p>
          <a:endParaRPr lang="en-GB"/>
        </a:p>
      </dgm:t>
    </dgm:pt>
    <dgm:pt modelId="{CE5B35FD-9216-4927-BCB5-6035E55E553B}" type="pres">
      <dgm:prSet presAssocID="{C1FC54D2-9F0E-45BE-9E4C-6819D8E27EB1}" presName="rootConnector" presStyleLbl="node2" presStyleIdx="1" presStyleCnt="3"/>
      <dgm:spPr/>
      <dgm:t>
        <a:bodyPr/>
        <a:lstStyle/>
        <a:p>
          <a:endParaRPr lang="en-GB"/>
        </a:p>
      </dgm:t>
    </dgm:pt>
    <dgm:pt modelId="{BDFEF3D7-04B5-4604-8EDC-44E3C4A4DEF3}" type="pres">
      <dgm:prSet presAssocID="{C1FC54D2-9F0E-45BE-9E4C-6819D8E27EB1}" presName="hierChild4" presStyleCnt="0"/>
      <dgm:spPr/>
    </dgm:pt>
    <dgm:pt modelId="{02168560-CA95-4F40-A6D6-D4BAA4FD760A}" type="pres">
      <dgm:prSet presAssocID="{C1FC54D2-9F0E-45BE-9E4C-6819D8E27EB1}" presName="hierChild5" presStyleCnt="0"/>
      <dgm:spPr/>
    </dgm:pt>
    <dgm:pt modelId="{68A002B9-51DD-4526-9DB5-1A4A1633DE5B}" type="pres">
      <dgm:prSet presAssocID="{1ADDC858-0ECE-46D8-8ADB-4B5EC2BEEA5E}" presName="Name37" presStyleLbl="parChTrans1D2" presStyleIdx="2" presStyleCnt="3"/>
      <dgm:spPr/>
      <dgm:t>
        <a:bodyPr/>
        <a:lstStyle/>
        <a:p>
          <a:endParaRPr lang="en-GB"/>
        </a:p>
      </dgm:t>
    </dgm:pt>
    <dgm:pt modelId="{8807C6C0-6617-4D47-998E-32298FE5B876}" type="pres">
      <dgm:prSet presAssocID="{80F970EF-708E-4D0C-A557-27DB6471CBA5}" presName="hierRoot2" presStyleCnt="0">
        <dgm:presLayoutVars>
          <dgm:hierBranch val="init"/>
        </dgm:presLayoutVars>
      </dgm:prSet>
      <dgm:spPr/>
    </dgm:pt>
    <dgm:pt modelId="{DCCF6FB7-E34F-42EC-B033-037A4BCA805C}" type="pres">
      <dgm:prSet presAssocID="{80F970EF-708E-4D0C-A557-27DB6471CBA5}" presName="rootComposite" presStyleCnt="0"/>
      <dgm:spPr/>
    </dgm:pt>
    <dgm:pt modelId="{75EF487C-B16B-4EAF-B9C3-3B347ED9677D}" type="pres">
      <dgm:prSet presAssocID="{80F970EF-708E-4D0C-A557-27DB6471CBA5}" presName="rootText" presStyleLbl="node2" presStyleIdx="2" presStyleCnt="3" custScaleX="110622" custScaleY="229596">
        <dgm:presLayoutVars>
          <dgm:chPref val="3"/>
        </dgm:presLayoutVars>
      </dgm:prSet>
      <dgm:spPr/>
      <dgm:t>
        <a:bodyPr/>
        <a:lstStyle/>
        <a:p>
          <a:endParaRPr lang="en-GB"/>
        </a:p>
      </dgm:t>
    </dgm:pt>
    <dgm:pt modelId="{8DA4F7D9-BBEB-44E5-90A2-2BE6BAB28C62}" type="pres">
      <dgm:prSet presAssocID="{80F970EF-708E-4D0C-A557-27DB6471CBA5}" presName="rootConnector" presStyleLbl="node2" presStyleIdx="2" presStyleCnt="3"/>
      <dgm:spPr/>
      <dgm:t>
        <a:bodyPr/>
        <a:lstStyle/>
        <a:p>
          <a:endParaRPr lang="en-GB"/>
        </a:p>
      </dgm:t>
    </dgm:pt>
    <dgm:pt modelId="{18986653-DD45-4887-9EFD-9FEC2A3C1725}" type="pres">
      <dgm:prSet presAssocID="{80F970EF-708E-4D0C-A557-27DB6471CBA5}" presName="hierChild4" presStyleCnt="0"/>
      <dgm:spPr/>
    </dgm:pt>
    <dgm:pt modelId="{DB58D8DA-CAEF-48FD-89C6-F96EF90D11E1}" type="pres">
      <dgm:prSet presAssocID="{80F970EF-708E-4D0C-A557-27DB6471CBA5}" presName="hierChild5" presStyleCnt="0"/>
      <dgm:spPr/>
    </dgm:pt>
    <dgm:pt modelId="{137E5ABB-478F-4B53-A777-5C51C4A582EC}" type="pres">
      <dgm:prSet presAssocID="{D42EC767-598B-42CD-A8F7-6A26EBD820BB}" presName="hierChild3" presStyleCnt="0"/>
      <dgm:spPr/>
    </dgm:pt>
  </dgm:ptLst>
  <dgm:cxnLst>
    <dgm:cxn modelId="{01C4B0E8-848C-44A4-9525-D2398994043C}" type="presOf" srcId="{80F970EF-708E-4D0C-A557-27DB6471CBA5}" destId="{8DA4F7D9-BBEB-44E5-90A2-2BE6BAB28C62}" srcOrd="1" destOrd="0" presId="urn:microsoft.com/office/officeart/2005/8/layout/orgChart1"/>
    <dgm:cxn modelId="{D8A0289A-7F1C-4094-A0C3-6D61372E0D30}" type="presOf" srcId="{F3DAEB25-9D53-4EC8-B81C-287FA7468B58}" destId="{630C24BA-F663-49F9-8F64-95809A4D1DAE}" srcOrd="0" destOrd="0" presId="urn:microsoft.com/office/officeart/2005/8/layout/orgChart1"/>
    <dgm:cxn modelId="{4B5F2B6F-B8A9-473F-8A20-6352FD12F56B}" srcId="{0EA36718-E521-48DC-BBCD-0E3B5A27BD8A}" destId="{D42EC767-598B-42CD-A8F7-6A26EBD820BB}" srcOrd="0" destOrd="0" parTransId="{9FE63CDE-2235-470D-95C2-67C0B1B19EAC}" sibTransId="{06869D75-C2CA-4231-A9F1-805813E594D2}"/>
    <dgm:cxn modelId="{EB01B61B-FD7C-444F-8C51-891CFA93160B}" type="presOf" srcId="{F3DAEB25-9D53-4EC8-B81C-287FA7468B58}" destId="{92BCCDEA-A786-4678-96B1-9F6885F127C1}" srcOrd="1" destOrd="0" presId="urn:microsoft.com/office/officeart/2005/8/layout/orgChart1"/>
    <dgm:cxn modelId="{FB7CBE66-047D-423C-BC83-1D415C19AC22}" srcId="{D42EC767-598B-42CD-A8F7-6A26EBD820BB}" destId="{F3DAEB25-9D53-4EC8-B81C-287FA7468B58}" srcOrd="0" destOrd="0" parTransId="{293B8236-07A1-42E6-AAA6-13388BF4117C}" sibTransId="{ADDD2AEC-6C70-41D5-BD3D-E09F5E516CB3}"/>
    <dgm:cxn modelId="{07D369AF-3757-4393-9525-25F7CD6E5D06}" srcId="{D42EC767-598B-42CD-A8F7-6A26EBD820BB}" destId="{80F970EF-708E-4D0C-A557-27DB6471CBA5}" srcOrd="2" destOrd="0" parTransId="{1ADDC858-0ECE-46D8-8ADB-4B5EC2BEEA5E}" sibTransId="{F9629090-50B4-45C6-9716-7B7134C22BB2}"/>
    <dgm:cxn modelId="{DDD98682-DB40-4144-9443-6C162C94B0D9}" type="presOf" srcId="{293B8236-07A1-42E6-AAA6-13388BF4117C}" destId="{3D81EC81-8724-4418-96F0-6E71A297B07F}" srcOrd="0" destOrd="0" presId="urn:microsoft.com/office/officeart/2005/8/layout/orgChart1"/>
    <dgm:cxn modelId="{AD3104DD-693B-438F-8CAC-2E92FF755B47}" type="presOf" srcId="{D42EC767-598B-42CD-A8F7-6A26EBD820BB}" destId="{7F5771AE-8E5E-4FEE-9BD5-7C86F776898D}" srcOrd="0" destOrd="0" presId="urn:microsoft.com/office/officeart/2005/8/layout/orgChart1"/>
    <dgm:cxn modelId="{60F27D86-0C65-48BF-A446-6AE89D259865}" srcId="{D42EC767-598B-42CD-A8F7-6A26EBD820BB}" destId="{C1FC54D2-9F0E-45BE-9E4C-6819D8E27EB1}" srcOrd="1" destOrd="0" parTransId="{7325B048-9FCE-44B8-9F36-D98DA2E443F4}" sibTransId="{ACC45DDE-D81B-4A06-AE67-177A9AC2A77C}"/>
    <dgm:cxn modelId="{3628EEC4-7FF2-46EF-A375-1D243FCFC750}" type="presOf" srcId="{1ADDC858-0ECE-46D8-8ADB-4B5EC2BEEA5E}" destId="{68A002B9-51DD-4526-9DB5-1A4A1633DE5B}" srcOrd="0" destOrd="0" presId="urn:microsoft.com/office/officeart/2005/8/layout/orgChart1"/>
    <dgm:cxn modelId="{84BEBA5A-B2C6-4F13-B868-FF2B4D651CC5}" type="presOf" srcId="{80F970EF-708E-4D0C-A557-27DB6471CBA5}" destId="{75EF487C-B16B-4EAF-B9C3-3B347ED9677D}" srcOrd="0" destOrd="0" presId="urn:microsoft.com/office/officeart/2005/8/layout/orgChart1"/>
    <dgm:cxn modelId="{BEFEABAB-4588-4219-897D-272381AE9723}" type="presOf" srcId="{C1FC54D2-9F0E-45BE-9E4C-6819D8E27EB1}" destId="{CE5B35FD-9216-4927-BCB5-6035E55E553B}" srcOrd="1" destOrd="0" presId="urn:microsoft.com/office/officeart/2005/8/layout/orgChart1"/>
    <dgm:cxn modelId="{DA12BC1F-6DEB-4EB3-BBEF-CE2CE2E82B80}" type="presOf" srcId="{C1FC54D2-9F0E-45BE-9E4C-6819D8E27EB1}" destId="{86C5A77F-AB6E-4A4A-8C1D-8BB601E7283D}" srcOrd="0" destOrd="0" presId="urn:microsoft.com/office/officeart/2005/8/layout/orgChart1"/>
    <dgm:cxn modelId="{EB94C3E2-0E22-4A00-92C2-1F090C930C5E}" type="presOf" srcId="{7325B048-9FCE-44B8-9F36-D98DA2E443F4}" destId="{E042A038-13DA-4B41-9021-7DCA3CEFE00F}" srcOrd="0" destOrd="0" presId="urn:microsoft.com/office/officeart/2005/8/layout/orgChart1"/>
    <dgm:cxn modelId="{CB4C8123-4A0F-4957-ACA9-41E98E715053}" type="presOf" srcId="{0EA36718-E521-48DC-BBCD-0E3B5A27BD8A}" destId="{EE305D57-0971-43EE-AA17-EE3294D6F4D7}" srcOrd="0" destOrd="0" presId="urn:microsoft.com/office/officeart/2005/8/layout/orgChart1"/>
    <dgm:cxn modelId="{AE2300C0-C0E2-4C76-9FCA-2EB4C636866F}" type="presOf" srcId="{D42EC767-598B-42CD-A8F7-6A26EBD820BB}" destId="{CDE2AF08-A0BA-4956-B8B3-00C72D387E1A}" srcOrd="1" destOrd="0" presId="urn:microsoft.com/office/officeart/2005/8/layout/orgChart1"/>
    <dgm:cxn modelId="{1877363A-87E2-4BB3-9608-829114ADCC0E}" type="presParOf" srcId="{EE305D57-0971-43EE-AA17-EE3294D6F4D7}" destId="{EC4FCB51-C026-4D76-8AE2-FD9754165DC9}" srcOrd="0" destOrd="0" presId="urn:microsoft.com/office/officeart/2005/8/layout/orgChart1"/>
    <dgm:cxn modelId="{730A46B7-0572-4A51-A6A7-EC1BC47FD0E2}" type="presParOf" srcId="{EC4FCB51-C026-4D76-8AE2-FD9754165DC9}" destId="{B4009F85-88D1-4ECB-BC30-559913124383}" srcOrd="0" destOrd="0" presId="urn:microsoft.com/office/officeart/2005/8/layout/orgChart1"/>
    <dgm:cxn modelId="{4D7CF805-8E80-4910-A97C-F7946894895E}" type="presParOf" srcId="{B4009F85-88D1-4ECB-BC30-559913124383}" destId="{7F5771AE-8E5E-4FEE-9BD5-7C86F776898D}" srcOrd="0" destOrd="0" presId="urn:microsoft.com/office/officeart/2005/8/layout/orgChart1"/>
    <dgm:cxn modelId="{B9456AF9-43CE-4244-AF43-72443ED7D948}" type="presParOf" srcId="{B4009F85-88D1-4ECB-BC30-559913124383}" destId="{CDE2AF08-A0BA-4956-B8B3-00C72D387E1A}" srcOrd="1" destOrd="0" presId="urn:microsoft.com/office/officeart/2005/8/layout/orgChart1"/>
    <dgm:cxn modelId="{7D37D1AE-0322-479E-960E-4EA6EE518DFA}" type="presParOf" srcId="{EC4FCB51-C026-4D76-8AE2-FD9754165DC9}" destId="{936FDFED-6E70-42C6-84D4-4F4B72C0A780}" srcOrd="1" destOrd="0" presId="urn:microsoft.com/office/officeart/2005/8/layout/orgChart1"/>
    <dgm:cxn modelId="{4A94F64B-32D4-4317-8D37-9BC0A09E23AF}" type="presParOf" srcId="{936FDFED-6E70-42C6-84D4-4F4B72C0A780}" destId="{3D81EC81-8724-4418-96F0-6E71A297B07F}" srcOrd="0" destOrd="0" presId="urn:microsoft.com/office/officeart/2005/8/layout/orgChart1"/>
    <dgm:cxn modelId="{83CE5C10-0228-49FE-821B-CBDB22D3E721}" type="presParOf" srcId="{936FDFED-6E70-42C6-84D4-4F4B72C0A780}" destId="{052B3FF0-1E3D-4ED1-ACB4-5EB3B3DC89C4}" srcOrd="1" destOrd="0" presId="urn:microsoft.com/office/officeart/2005/8/layout/orgChart1"/>
    <dgm:cxn modelId="{38E4767D-1295-4EFB-BF53-2760D0E474EE}" type="presParOf" srcId="{052B3FF0-1E3D-4ED1-ACB4-5EB3B3DC89C4}" destId="{BE15C26C-AAEA-4093-A21A-CEE32499E8A0}" srcOrd="0" destOrd="0" presId="urn:microsoft.com/office/officeart/2005/8/layout/orgChart1"/>
    <dgm:cxn modelId="{9C069911-B1B6-4BBF-AE03-214D07CCDE3B}" type="presParOf" srcId="{BE15C26C-AAEA-4093-A21A-CEE32499E8A0}" destId="{630C24BA-F663-49F9-8F64-95809A4D1DAE}" srcOrd="0" destOrd="0" presId="urn:microsoft.com/office/officeart/2005/8/layout/orgChart1"/>
    <dgm:cxn modelId="{EDEBE3C7-4981-4019-B3F5-B209A4DB1685}" type="presParOf" srcId="{BE15C26C-AAEA-4093-A21A-CEE32499E8A0}" destId="{92BCCDEA-A786-4678-96B1-9F6885F127C1}" srcOrd="1" destOrd="0" presId="urn:microsoft.com/office/officeart/2005/8/layout/orgChart1"/>
    <dgm:cxn modelId="{52F97267-2A08-4211-AAF9-28DDBB3F93E8}" type="presParOf" srcId="{052B3FF0-1E3D-4ED1-ACB4-5EB3B3DC89C4}" destId="{808C6D36-547B-4349-B77D-B6053E5B6F95}" srcOrd="1" destOrd="0" presId="urn:microsoft.com/office/officeart/2005/8/layout/orgChart1"/>
    <dgm:cxn modelId="{360C84B9-F93E-4DDD-A8E1-B8E314B41408}" type="presParOf" srcId="{052B3FF0-1E3D-4ED1-ACB4-5EB3B3DC89C4}" destId="{2A6EF782-14B7-4480-9BFD-E6780FABD5A1}" srcOrd="2" destOrd="0" presId="urn:microsoft.com/office/officeart/2005/8/layout/orgChart1"/>
    <dgm:cxn modelId="{468DA994-33DA-41D8-B2CB-177690625B78}" type="presParOf" srcId="{936FDFED-6E70-42C6-84D4-4F4B72C0A780}" destId="{E042A038-13DA-4B41-9021-7DCA3CEFE00F}" srcOrd="2" destOrd="0" presId="urn:microsoft.com/office/officeart/2005/8/layout/orgChart1"/>
    <dgm:cxn modelId="{4C480B81-B193-4767-903E-9E1C4D3A1CAF}" type="presParOf" srcId="{936FDFED-6E70-42C6-84D4-4F4B72C0A780}" destId="{235545C9-99A0-4F6A-B079-7A2487A5658F}" srcOrd="3" destOrd="0" presId="urn:microsoft.com/office/officeart/2005/8/layout/orgChart1"/>
    <dgm:cxn modelId="{037887E8-7D12-44CF-B06E-F4303290B886}" type="presParOf" srcId="{235545C9-99A0-4F6A-B079-7A2487A5658F}" destId="{BDF9A380-221A-464B-8A3F-9335A40516F6}" srcOrd="0" destOrd="0" presId="urn:microsoft.com/office/officeart/2005/8/layout/orgChart1"/>
    <dgm:cxn modelId="{D6FA2972-06F9-44EE-8A91-2D815C26ED50}" type="presParOf" srcId="{BDF9A380-221A-464B-8A3F-9335A40516F6}" destId="{86C5A77F-AB6E-4A4A-8C1D-8BB601E7283D}" srcOrd="0" destOrd="0" presId="urn:microsoft.com/office/officeart/2005/8/layout/orgChart1"/>
    <dgm:cxn modelId="{4D1026B9-5CA8-4E3F-A285-24F44347B79D}" type="presParOf" srcId="{BDF9A380-221A-464B-8A3F-9335A40516F6}" destId="{CE5B35FD-9216-4927-BCB5-6035E55E553B}" srcOrd="1" destOrd="0" presId="urn:microsoft.com/office/officeart/2005/8/layout/orgChart1"/>
    <dgm:cxn modelId="{D47CBFB3-812D-484A-BDDB-9C4D37227CB7}" type="presParOf" srcId="{235545C9-99A0-4F6A-B079-7A2487A5658F}" destId="{BDFEF3D7-04B5-4604-8EDC-44E3C4A4DEF3}" srcOrd="1" destOrd="0" presId="urn:microsoft.com/office/officeart/2005/8/layout/orgChart1"/>
    <dgm:cxn modelId="{99E54CCA-244A-4DC8-B966-EC96F54FC962}" type="presParOf" srcId="{235545C9-99A0-4F6A-B079-7A2487A5658F}" destId="{02168560-CA95-4F40-A6D6-D4BAA4FD760A}" srcOrd="2" destOrd="0" presId="urn:microsoft.com/office/officeart/2005/8/layout/orgChart1"/>
    <dgm:cxn modelId="{250F9563-FA42-45C0-B526-B85560D9CD02}" type="presParOf" srcId="{936FDFED-6E70-42C6-84D4-4F4B72C0A780}" destId="{68A002B9-51DD-4526-9DB5-1A4A1633DE5B}" srcOrd="4" destOrd="0" presId="urn:microsoft.com/office/officeart/2005/8/layout/orgChart1"/>
    <dgm:cxn modelId="{768B6C2D-403B-46FC-A337-F057CBAC4EF9}" type="presParOf" srcId="{936FDFED-6E70-42C6-84D4-4F4B72C0A780}" destId="{8807C6C0-6617-4D47-998E-32298FE5B876}" srcOrd="5" destOrd="0" presId="urn:microsoft.com/office/officeart/2005/8/layout/orgChart1"/>
    <dgm:cxn modelId="{0F06BDB5-8105-4C34-8B0A-451C07EAFFBD}" type="presParOf" srcId="{8807C6C0-6617-4D47-998E-32298FE5B876}" destId="{DCCF6FB7-E34F-42EC-B033-037A4BCA805C}" srcOrd="0" destOrd="0" presId="urn:microsoft.com/office/officeart/2005/8/layout/orgChart1"/>
    <dgm:cxn modelId="{77389D01-0022-4080-9660-27ACDC156DD9}" type="presParOf" srcId="{DCCF6FB7-E34F-42EC-B033-037A4BCA805C}" destId="{75EF487C-B16B-4EAF-B9C3-3B347ED9677D}" srcOrd="0" destOrd="0" presId="urn:microsoft.com/office/officeart/2005/8/layout/orgChart1"/>
    <dgm:cxn modelId="{FD8AE4BF-14C5-42D1-BA3A-0B217484315B}" type="presParOf" srcId="{DCCF6FB7-E34F-42EC-B033-037A4BCA805C}" destId="{8DA4F7D9-BBEB-44E5-90A2-2BE6BAB28C62}" srcOrd="1" destOrd="0" presId="urn:microsoft.com/office/officeart/2005/8/layout/orgChart1"/>
    <dgm:cxn modelId="{64DB7F41-DDB7-46D0-AD28-2FBA2D8D1ECE}" type="presParOf" srcId="{8807C6C0-6617-4D47-998E-32298FE5B876}" destId="{18986653-DD45-4887-9EFD-9FEC2A3C1725}" srcOrd="1" destOrd="0" presId="urn:microsoft.com/office/officeart/2005/8/layout/orgChart1"/>
    <dgm:cxn modelId="{2CF2E259-F30B-454E-AA0E-08A432B6CAFD}" type="presParOf" srcId="{8807C6C0-6617-4D47-998E-32298FE5B876}" destId="{DB58D8DA-CAEF-48FD-89C6-F96EF90D11E1}" srcOrd="2" destOrd="0" presId="urn:microsoft.com/office/officeart/2005/8/layout/orgChart1"/>
    <dgm:cxn modelId="{DA36C6DF-BC32-4465-826A-47CB2C8160F9}" type="presParOf" srcId="{EC4FCB51-C026-4D76-8AE2-FD9754165DC9}" destId="{137E5ABB-478F-4B53-A777-5C51C4A582EC}" srcOrd="2" destOrd="0" presId="urn:microsoft.com/office/officeart/2005/8/layout/orgChart1"/>
  </dgm:cxnLst>
  <dgm:bg>
    <a:no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0EA36718-E521-48DC-BBCD-0E3B5A27BD8A}"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D42EC767-598B-42CD-A8F7-6A26EBD820BB}">
      <dgm:prSet phldrT="[Text]" custT="1"/>
      <dgm:spPr>
        <a:solidFill>
          <a:schemeClr val="accent2">
            <a:lumMod val="20000"/>
            <a:lumOff val="80000"/>
          </a:schemeClr>
        </a:solidFill>
      </dgm:spPr>
      <dgm:t>
        <a:bodyPr/>
        <a:lstStyle/>
        <a:p>
          <a:r>
            <a:rPr lang="ar-SA" sz="3200" b="1" dirty="0" smtClean="0">
              <a:solidFill>
                <a:schemeClr val="tx2"/>
              </a:solidFill>
            </a:rPr>
            <a:t>صور مردودات المبيعات</a:t>
          </a:r>
          <a:endParaRPr lang="en-GB" sz="3200" b="1" dirty="0">
            <a:solidFill>
              <a:schemeClr val="tx2"/>
            </a:solidFill>
          </a:endParaRPr>
        </a:p>
      </dgm:t>
    </dgm:pt>
    <dgm:pt modelId="{9FE63CDE-2235-470D-95C2-67C0B1B19EAC}" type="parTrans" cxnId="{4B5F2B6F-B8A9-473F-8A20-6352FD12F56B}">
      <dgm:prSet/>
      <dgm:spPr/>
      <dgm:t>
        <a:bodyPr/>
        <a:lstStyle/>
        <a:p>
          <a:endParaRPr lang="en-GB"/>
        </a:p>
      </dgm:t>
    </dgm:pt>
    <dgm:pt modelId="{06869D75-C2CA-4231-A9F1-805813E594D2}" type="sibTrans" cxnId="{4B5F2B6F-B8A9-473F-8A20-6352FD12F56B}">
      <dgm:prSet/>
      <dgm:spPr/>
      <dgm:t>
        <a:bodyPr/>
        <a:lstStyle/>
        <a:p>
          <a:endParaRPr lang="en-GB"/>
        </a:p>
      </dgm:t>
    </dgm:pt>
    <dgm:pt modelId="{F3DAEB25-9D53-4EC8-B81C-287FA7468B58}">
      <dgm:prSet phldrT="[Text]" custT="1"/>
      <dgm:spPr/>
      <dgm:t>
        <a:bodyPr/>
        <a:lstStyle/>
        <a:p>
          <a:pPr algn="ctr">
            <a:lnSpc>
              <a:spcPct val="90000"/>
            </a:lnSpc>
          </a:pPr>
          <a:endParaRPr lang="ar-SA" sz="2000" b="1" u="sng" dirty="0" smtClean="0">
            <a:solidFill>
              <a:schemeClr val="tx1"/>
            </a:solidFill>
          </a:endParaRPr>
        </a:p>
        <a:p>
          <a:pPr algn="ctr">
            <a:lnSpc>
              <a:spcPct val="90000"/>
            </a:lnSpc>
          </a:pPr>
          <a:r>
            <a:rPr lang="ar-SA" sz="2000" b="1" u="sng" dirty="0" smtClean="0">
              <a:solidFill>
                <a:srgbClr val="FFFF00"/>
              </a:solidFill>
            </a:rPr>
            <a:t>مردودات مبيعات على الحساب (بالأجل)</a:t>
          </a:r>
        </a:p>
        <a:p>
          <a:pPr algn="r">
            <a:lnSpc>
              <a:spcPct val="150000"/>
            </a:lnSpc>
          </a:pPr>
          <a:r>
            <a:rPr lang="ar-SA" sz="1800" b="1" dirty="0" smtClean="0">
              <a:solidFill>
                <a:srgbClr val="FF0000"/>
              </a:solidFill>
            </a:rPr>
            <a:t>×× </a:t>
          </a:r>
          <a:r>
            <a:rPr lang="ar-SA" sz="1800" b="1" dirty="0" smtClean="0"/>
            <a:t>      من </a:t>
          </a:r>
          <a:r>
            <a:rPr lang="ar-SA" sz="1800" b="1" dirty="0" err="1" smtClean="0"/>
            <a:t>حـ</a:t>
          </a:r>
          <a:r>
            <a:rPr lang="ar-SA" sz="1800" b="1" dirty="0" smtClean="0"/>
            <a:t>/مردودات المبيعات</a:t>
          </a:r>
        </a:p>
        <a:p>
          <a:pPr algn="r">
            <a:lnSpc>
              <a:spcPct val="150000"/>
            </a:lnSpc>
          </a:pPr>
          <a:r>
            <a:rPr lang="ar-SA" sz="1800" b="0" dirty="0" smtClean="0">
              <a:solidFill>
                <a:srgbClr val="FF0000"/>
              </a:solidFill>
            </a:rPr>
            <a:t>      ××</a:t>
          </a:r>
          <a:r>
            <a:rPr lang="ar-SA" sz="1800" b="1" dirty="0" smtClean="0"/>
            <a:t>           إلى </a:t>
          </a:r>
          <a:r>
            <a:rPr lang="ar-SA" sz="1800" b="1" dirty="0" err="1" smtClean="0"/>
            <a:t>حـ</a:t>
          </a:r>
          <a:r>
            <a:rPr lang="ar-SA" sz="1800" b="1" dirty="0" smtClean="0"/>
            <a:t>/ المدينين</a:t>
          </a:r>
        </a:p>
        <a:p>
          <a:pPr algn="r">
            <a:lnSpc>
              <a:spcPct val="90000"/>
            </a:lnSpc>
          </a:pPr>
          <a:r>
            <a:rPr lang="ar-SA" sz="1800" b="1" dirty="0" smtClean="0"/>
            <a:t>            </a:t>
          </a:r>
          <a:r>
            <a:rPr lang="ar-SA" sz="1800" b="1" dirty="0" smtClean="0">
              <a:solidFill>
                <a:srgbClr val="FFFF00"/>
              </a:solidFill>
            </a:rPr>
            <a:t>إثبات مردودات مبيعات                  على الحساب</a:t>
          </a:r>
          <a:r>
            <a:rPr lang="ar-SA" sz="1400" b="1" dirty="0" smtClean="0">
              <a:solidFill>
                <a:srgbClr val="FFFF00"/>
              </a:solidFill>
            </a:rPr>
            <a:t>   </a:t>
          </a:r>
        </a:p>
        <a:p>
          <a:pPr algn="ctr">
            <a:lnSpc>
              <a:spcPct val="90000"/>
            </a:lnSpc>
          </a:pPr>
          <a:endParaRPr lang="en-GB" sz="1400" dirty="0"/>
        </a:p>
      </dgm:t>
    </dgm:pt>
    <dgm:pt modelId="{293B8236-07A1-42E6-AAA6-13388BF4117C}" type="parTrans" cxnId="{FB7CBE66-047D-423C-BC83-1D415C19AC22}">
      <dgm:prSet/>
      <dgm:spPr/>
      <dgm:t>
        <a:bodyPr/>
        <a:lstStyle/>
        <a:p>
          <a:endParaRPr lang="en-GB"/>
        </a:p>
      </dgm:t>
    </dgm:pt>
    <dgm:pt modelId="{ADDD2AEC-6C70-41D5-BD3D-E09F5E516CB3}" type="sibTrans" cxnId="{FB7CBE66-047D-423C-BC83-1D415C19AC22}">
      <dgm:prSet/>
      <dgm:spPr/>
      <dgm:t>
        <a:bodyPr/>
        <a:lstStyle/>
        <a:p>
          <a:endParaRPr lang="en-GB"/>
        </a:p>
      </dgm:t>
    </dgm:pt>
    <dgm:pt modelId="{C1FC54D2-9F0E-45BE-9E4C-6819D8E27EB1}">
      <dgm:prSet phldrT="[Text]" custT="1"/>
      <dgm:spPr/>
      <dgm:t>
        <a:bodyPr/>
        <a:lstStyle/>
        <a:p>
          <a:pPr algn="ctr">
            <a:lnSpc>
              <a:spcPct val="90000"/>
            </a:lnSpc>
          </a:pPr>
          <a:r>
            <a:rPr lang="ar-SA" sz="2000" b="1" u="sng" dirty="0" smtClean="0">
              <a:solidFill>
                <a:srgbClr val="FFFF00"/>
              </a:solidFill>
            </a:rPr>
            <a:t>مردودات مبيعات بشيك</a:t>
          </a:r>
        </a:p>
        <a:p>
          <a:pPr algn="ctr">
            <a:lnSpc>
              <a:spcPct val="90000"/>
            </a:lnSpc>
          </a:pPr>
          <a:endParaRPr lang="ar-SA" sz="2000" b="1" u="sng" dirty="0" smtClean="0">
            <a:solidFill>
              <a:srgbClr val="FF0000"/>
            </a:solidFill>
          </a:endParaRPr>
        </a:p>
        <a:p>
          <a:pPr algn="r">
            <a:lnSpc>
              <a:spcPct val="150000"/>
            </a:lnSpc>
          </a:pPr>
          <a:r>
            <a:rPr lang="ar-SA" sz="1800" b="1" dirty="0" smtClean="0">
              <a:solidFill>
                <a:srgbClr val="FF0000"/>
              </a:solidFill>
            </a:rPr>
            <a:t> ××</a:t>
          </a:r>
          <a:r>
            <a:rPr lang="ar-SA" sz="1800" b="1" dirty="0" smtClean="0"/>
            <a:t>      من </a:t>
          </a:r>
          <a:r>
            <a:rPr lang="ar-SA" sz="1800" b="1" dirty="0" err="1" smtClean="0"/>
            <a:t>حـ</a:t>
          </a:r>
          <a:r>
            <a:rPr lang="ar-SA" sz="1800" b="1" dirty="0" smtClean="0"/>
            <a:t>/مردودات المبيعات</a:t>
          </a:r>
        </a:p>
        <a:p>
          <a:pPr algn="ctr">
            <a:lnSpc>
              <a:spcPct val="150000"/>
            </a:lnSpc>
          </a:pPr>
          <a:r>
            <a:rPr lang="ar-SA" sz="1800" b="1" dirty="0" smtClean="0">
              <a:solidFill>
                <a:srgbClr val="FF0000"/>
              </a:solidFill>
            </a:rPr>
            <a:t>  ×× </a:t>
          </a:r>
          <a:r>
            <a:rPr lang="ar-SA" sz="1800" b="1" dirty="0" smtClean="0"/>
            <a:t>           إلى </a:t>
          </a:r>
          <a:r>
            <a:rPr lang="ar-SA" sz="1800" b="1" dirty="0" err="1" smtClean="0"/>
            <a:t>حـ</a:t>
          </a:r>
          <a:r>
            <a:rPr lang="ar-SA" sz="1800" b="1" dirty="0" smtClean="0"/>
            <a:t>/ البنك</a:t>
          </a:r>
        </a:p>
        <a:p>
          <a:pPr algn="r">
            <a:lnSpc>
              <a:spcPct val="90000"/>
            </a:lnSpc>
          </a:pPr>
          <a:r>
            <a:rPr lang="ar-SA" sz="1800" b="1" dirty="0" smtClean="0"/>
            <a:t>             </a:t>
          </a:r>
          <a:r>
            <a:rPr lang="ar-SA" sz="1800" b="1" dirty="0" smtClean="0">
              <a:solidFill>
                <a:srgbClr val="FFFF00"/>
              </a:solidFill>
            </a:rPr>
            <a:t>إثبات مردودات مبيعات                        بشيك  </a:t>
          </a:r>
          <a:r>
            <a:rPr lang="ar-SA" sz="1400" dirty="0" smtClean="0">
              <a:solidFill>
                <a:srgbClr val="FFFF00"/>
              </a:solidFill>
            </a:rPr>
            <a:t>    </a:t>
          </a:r>
          <a:endParaRPr lang="en-GB" sz="1400" dirty="0">
            <a:solidFill>
              <a:srgbClr val="FFFF00"/>
            </a:solidFill>
          </a:endParaRPr>
        </a:p>
      </dgm:t>
    </dgm:pt>
    <dgm:pt modelId="{7325B048-9FCE-44B8-9F36-D98DA2E443F4}" type="parTrans" cxnId="{60F27D86-0C65-48BF-A446-6AE89D259865}">
      <dgm:prSet/>
      <dgm:spPr/>
      <dgm:t>
        <a:bodyPr/>
        <a:lstStyle/>
        <a:p>
          <a:endParaRPr lang="en-GB"/>
        </a:p>
      </dgm:t>
    </dgm:pt>
    <dgm:pt modelId="{ACC45DDE-D81B-4A06-AE67-177A9AC2A77C}" type="sibTrans" cxnId="{60F27D86-0C65-48BF-A446-6AE89D259865}">
      <dgm:prSet/>
      <dgm:spPr/>
      <dgm:t>
        <a:bodyPr/>
        <a:lstStyle/>
        <a:p>
          <a:endParaRPr lang="en-GB"/>
        </a:p>
      </dgm:t>
    </dgm:pt>
    <dgm:pt modelId="{80F970EF-708E-4D0C-A557-27DB6471CBA5}">
      <dgm:prSet phldrT="[Text]" custT="1"/>
      <dgm:spPr/>
      <dgm:t>
        <a:bodyPr/>
        <a:lstStyle/>
        <a:p>
          <a:pPr algn="ctr">
            <a:lnSpc>
              <a:spcPct val="90000"/>
            </a:lnSpc>
          </a:pPr>
          <a:r>
            <a:rPr lang="ar-SA" sz="2000" b="1" u="sng" dirty="0" smtClean="0">
              <a:solidFill>
                <a:srgbClr val="FFFF00"/>
              </a:solidFill>
            </a:rPr>
            <a:t>مردودات مبيعات نقدية</a:t>
          </a:r>
        </a:p>
        <a:p>
          <a:pPr algn="ctr">
            <a:lnSpc>
              <a:spcPct val="90000"/>
            </a:lnSpc>
          </a:pPr>
          <a:endParaRPr lang="ar-SA" sz="2000" b="1" u="sng" dirty="0" smtClean="0">
            <a:solidFill>
              <a:srgbClr val="FF0000"/>
            </a:solidFill>
          </a:endParaRPr>
        </a:p>
        <a:p>
          <a:pPr algn="r">
            <a:lnSpc>
              <a:spcPct val="150000"/>
            </a:lnSpc>
          </a:pPr>
          <a:r>
            <a:rPr lang="ar-SA" sz="1800" b="1" dirty="0" smtClean="0">
              <a:solidFill>
                <a:srgbClr val="FF0000"/>
              </a:solidFill>
            </a:rPr>
            <a:t>×× </a:t>
          </a:r>
          <a:r>
            <a:rPr lang="ar-SA" sz="1800" b="1" dirty="0" smtClean="0"/>
            <a:t>    من </a:t>
          </a:r>
          <a:r>
            <a:rPr lang="ar-SA" sz="1800" b="1" dirty="0" err="1" smtClean="0"/>
            <a:t>حـ</a:t>
          </a:r>
          <a:r>
            <a:rPr lang="ar-SA" sz="1800" b="1" dirty="0" smtClean="0"/>
            <a:t>/مردودات المبيعات</a:t>
          </a:r>
        </a:p>
        <a:p>
          <a:pPr algn="r">
            <a:lnSpc>
              <a:spcPct val="150000"/>
            </a:lnSpc>
          </a:pPr>
          <a:r>
            <a:rPr lang="ar-SA" sz="1800" b="1" dirty="0" smtClean="0">
              <a:solidFill>
                <a:srgbClr val="FF0000"/>
              </a:solidFill>
            </a:rPr>
            <a:t>    ××</a:t>
          </a:r>
          <a:r>
            <a:rPr lang="ar-SA" sz="1800" b="1" dirty="0" smtClean="0"/>
            <a:t>         إلى </a:t>
          </a:r>
          <a:r>
            <a:rPr lang="ar-SA" sz="1800" b="1" dirty="0" err="1" smtClean="0"/>
            <a:t>حـ</a:t>
          </a:r>
          <a:r>
            <a:rPr lang="ar-SA" sz="1800" b="1" dirty="0" smtClean="0"/>
            <a:t>/ الصندوق</a:t>
          </a:r>
        </a:p>
        <a:p>
          <a:pPr algn="ctr">
            <a:lnSpc>
              <a:spcPct val="90000"/>
            </a:lnSpc>
          </a:pPr>
          <a:endParaRPr lang="ar-SA" sz="1800" b="1" dirty="0" smtClean="0"/>
        </a:p>
        <a:p>
          <a:pPr algn="ctr">
            <a:lnSpc>
              <a:spcPct val="90000"/>
            </a:lnSpc>
          </a:pPr>
          <a:r>
            <a:rPr lang="ar-SA" sz="1800" b="1" dirty="0" smtClean="0">
              <a:solidFill>
                <a:srgbClr val="FFFF00"/>
              </a:solidFill>
            </a:rPr>
            <a:t>          إثبات مردودات مبيعات                  نقداً</a:t>
          </a:r>
          <a:r>
            <a:rPr lang="ar-SA" sz="2000" dirty="0" smtClean="0"/>
            <a:t>  </a:t>
          </a:r>
          <a:endParaRPr lang="en-GB" sz="2000" dirty="0"/>
        </a:p>
      </dgm:t>
    </dgm:pt>
    <dgm:pt modelId="{1ADDC858-0ECE-46D8-8ADB-4B5EC2BEEA5E}" type="parTrans" cxnId="{07D369AF-3757-4393-9525-25F7CD6E5D06}">
      <dgm:prSet/>
      <dgm:spPr/>
      <dgm:t>
        <a:bodyPr/>
        <a:lstStyle/>
        <a:p>
          <a:endParaRPr lang="en-GB"/>
        </a:p>
      </dgm:t>
    </dgm:pt>
    <dgm:pt modelId="{F9629090-50B4-45C6-9716-7B7134C22BB2}" type="sibTrans" cxnId="{07D369AF-3757-4393-9525-25F7CD6E5D06}">
      <dgm:prSet/>
      <dgm:spPr/>
      <dgm:t>
        <a:bodyPr/>
        <a:lstStyle/>
        <a:p>
          <a:endParaRPr lang="en-GB"/>
        </a:p>
      </dgm:t>
    </dgm:pt>
    <dgm:pt modelId="{EE305D57-0971-43EE-AA17-EE3294D6F4D7}" type="pres">
      <dgm:prSet presAssocID="{0EA36718-E521-48DC-BBCD-0E3B5A27BD8A}" presName="hierChild1" presStyleCnt="0">
        <dgm:presLayoutVars>
          <dgm:orgChart val="1"/>
          <dgm:chPref val="1"/>
          <dgm:dir/>
          <dgm:animOne val="branch"/>
          <dgm:animLvl val="lvl"/>
          <dgm:resizeHandles/>
        </dgm:presLayoutVars>
      </dgm:prSet>
      <dgm:spPr/>
      <dgm:t>
        <a:bodyPr/>
        <a:lstStyle/>
        <a:p>
          <a:endParaRPr lang="en-GB"/>
        </a:p>
      </dgm:t>
    </dgm:pt>
    <dgm:pt modelId="{EC4FCB51-C026-4D76-8AE2-FD9754165DC9}" type="pres">
      <dgm:prSet presAssocID="{D42EC767-598B-42CD-A8F7-6A26EBD820BB}" presName="hierRoot1" presStyleCnt="0">
        <dgm:presLayoutVars>
          <dgm:hierBranch val="init"/>
        </dgm:presLayoutVars>
      </dgm:prSet>
      <dgm:spPr/>
    </dgm:pt>
    <dgm:pt modelId="{B4009F85-88D1-4ECB-BC30-559913124383}" type="pres">
      <dgm:prSet presAssocID="{D42EC767-598B-42CD-A8F7-6A26EBD820BB}" presName="rootComposite1" presStyleCnt="0"/>
      <dgm:spPr/>
    </dgm:pt>
    <dgm:pt modelId="{7F5771AE-8E5E-4FEE-9BD5-7C86F776898D}" type="pres">
      <dgm:prSet presAssocID="{D42EC767-598B-42CD-A8F7-6A26EBD820BB}" presName="rootText1" presStyleLbl="node0" presStyleIdx="0" presStyleCnt="1" custScaleX="133878" custScaleY="100000" custLinFactNeighborX="-5546" custLinFactNeighborY="-78953">
        <dgm:presLayoutVars>
          <dgm:chPref val="3"/>
        </dgm:presLayoutVars>
      </dgm:prSet>
      <dgm:spPr/>
      <dgm:t>
        <a:bodyPr/>
        <a:lstStyle/>
        <a:p>
          <a:endParaRPr lang="en-GB"/>
        </a:p>
      </dgm:t>
    </dgm:pt>
    <dgm:pt modelId="{CDE2AF08-A0BA-4956-B8B3-00C72D387E1A}" type="pres">
      <dgm:prSet presAssocID="{D42EC767-598B-42CD-A8F7-6A26EBD820BB}" presName="rootConnector1" presStyleLbl="node1" presStyleIdx="0" presStyleCnt="0"/>
      <dgm:spPr/>
      <dgm:t>
        <a:bodyPr/>
        <a:lstStyle/>
        <a:p>
          <a:endParaRPr lang="en-GB"/>
        </a:p>
      </dgm:t>
    </dgm:pt>
    <dgm:pt modelId="{936FDFED-6E70-42C6-84D4-4F4B72C0A780}" type="pres">
      <dgm:prSet presAssocID="{D42EC767-598B-42CD-A8F7-6A26EBD820BB}" presName="hierChild2" presStyleCnt="0"/>
      <dgm:spPr/>
    </dgm:pt>
    <dgm:pt modelId="{3D81EC81-8724-4418-96F0-6E71A297B07F}" type="pres">
      <dgm:prSet presAssocID="{293B8236-07A1-42E6-AAA6-13388BF4117C}" presName="Name37" presStyleLbl="parChTrans1D2" presStyleIdx="0" presStyleCnt="3"/>
      <dgm:spPr/>
      <dgm:t>
        <a:bodyPr/>
        <a:lstStyle/>
        <a:p>
          <a:endParaRPr lang="en-GB"/>
        </a:p>
      </dgm:t>
    </dgm:pt>
    <dgm:pt modelId="{052B3FF0-1E3D-4ED1-ACB4-5EB3B3DC89C4}" type="pres">
      <dgm:prSet presAssocID="{F3DAEB25-9D53-4EC8-B81C-287FA7468B58}" presName="hierRoot2" presStyleCnt="0">
        <dgm:presLayoutVars>
          <dgm:hierBranch val="init"/>
        </dgm:presLayoutVars>
      </dgm:prSet>
      <dgm:spPr/>
    </dgm:pt>
    <dgm:pt modelId="{BE15C26C-AAEA-4093-A21A-CEE32499E8A0}" type="pres">
      <dgm:prSet presAssocID="{F3DAEB25-9D53-4EC8-B81C-287FA7468B58}" presName="rootComposite" presStyleCnt="0"/>
      <dgm:spPr/>
    </dgm:pt>
    <dgm:pt modelId="{630C24BA-F663-49F9-8F64-95809A4D1DAE}" type="pres">
      <dgm:prSet presAssocID="{F3DAEB25-9D53-4EC8-B81C-287FA7468B58}" presName="rootText" presStyleLbl="node2" presStyleIdx="0" presStyleCnt="3" custScaleX="137670" custScaleY="272247" custLinFactNeighborX="-1485" custLinFactNeighborY="8963">
        <dgm:presLayoutVars>
          <dgm:chPref val="3"/>
        </dgm:presLayoutVars>
      </dgm:prSet>
      <dgm:spPr/>
      <dgm:t>
        <a:bodyPr/>
        <a:lstStyle/>
        <a:p>
          <a:endParaRPr lang="en-GB"/>
        </a:p>
      </dgm:t>
    </dgm:pt>
    <dgm:pt modelId="{92BCCDEA-A786-4678-96B1-9F6885F127C1}" type="pres">
      <dgm:prSet presAssocID="{F3DAEB25-9D53-4EC8-B81C-287FA7468B58}" presName="rootConnector" presStyleLbl="node2" presStyleIdx="0" presStyleCnt="3"/>
      <dgm:spPr/>
      <dgm:t>
        <a:bodyPr/>
        <a:lstStyle/>
        <a:p>
          <a:endParaRPr lang="en-GB"/>
        </a:p>
      </dgm:t>
    </dgm:pt>
    <dgm:pt modelId="{808C6D36-547B-4349-B77D-B6053E5B6F95}" type="pres">
      <dgm:prSet presAssocID="{F3DAEB25-9D53-4EC8-B81C-287FA7468B58}" presName="hierChild4" presStyleCnt="0"/>
      <dgm:spPr/>
    </dgm:pt>
    <dgm:pt modelId="{2A6EF782-14B7-4480-9BFD-E6780FABD5A1}" type="pres">
      <dgm:prSet presAssocID="{F3DAEB25-9D53-4EC8-B81C-287FA7468B58}" presName="hierChild5" presStyleCnt="0"/>
      <dgm:spPr/>
    </dgm:pt>
    <dgm:pt modelId="{E042A038-13DA-4B41-9021-7DCA3CEFE00F}" type="pres">
      <dgm:prSet presAssocID="{7325B048-9FCE-44B8-9F36-D98DA2E443F4}" presName="Name37" presStyleLbl="parChTrans1D2" presStyleIdx="1" presStyleCnt="3"/>
      <dgm:spPr/>
      <dgm:t>
        <a:bodyPr/>
        <a:lstStyle/>
        <a:p>
          <a:endParaRPr lang="en-GB"/>
        </a:p>
      </dgm:t>
    </dgm:pt>
    <dgm:pt modelId="{235545C9-99A0-4F6A-B079-7A2487A5658F}" type="pres">
      <dgm:prSet presAssocID="{C1FC54D2-9F0E-45BE-9E4C-6819D8E27EB1}" presName="hierRoot2" presStyleCnt="0">
        <dgm:presLayoutVars>
          <dgm:hierBranch val="init"/>
        </dgm:presLayoutVars>
      </dgm:prSet>
      <dgm:spPr/>
    </dgm:pt>
    <dgm:pt modelId="{BDF9A380-221A-464B-8A3F-9335A40516F6}" type="pres">
      <dgm:prSet presAssocID="{C1FC54D2-9F0E-45BE-9E4C-6819D8E27EB1}" presName="rootComposite" presStyleCnt="0"/>
      <dgm:spPr/>
    </dgm:pt>
    <dgm:pt modelId="{86C5A77F-AB6E-4A4A-8C1D-8BB601E7283D}" type="pres">
      <dgm:prSet presAssocID="{C1FC54D2-9F0E-45BE-9E4C-6819D8E27EB1}" presName="rootText" presStyleLbl="node2" presStyleIdx="1" presStyleCnt="3" custScaleX="137900" custScaleY="267872">
        <dgm:presLayoutVars>
          <dgm:chPref val="3"/>
        </dgm:presLayoutVars>
      </dgm:prSet>
      <dgm:spPr/>
      <dgm:t>
        <a:bodyPr/>
        <a:lstStyle/>
        <a:p>
          <a:endParaRPr lang="en-GB"/>
        </a:p>
      </dgm:t>
    </dgm:pt>
    <dgm:pt modelId="{CE5B35FD-9216-4927-BCB5-6035E55E553B}" type="pres">
      <dgm:prSet presAssocID="{C1FC54D2-9F0E-45BE-9E4C-6819D8E27EB1}" presName="rootConnector" presStyleLbl="node2" presStyleIdx="1" presStyleCnt="3"/>
      <dgm:spPr/>
      <dgm:t>
        <a:bodyPr/>
        <a:lstStyle/>
        <a:p>
          <a:endParaRPr lang="en-GB"/>
        </a:p>
      </dgm:t>
    </dgm:pt>
    <dgm:pt modelId="{BDFEF3D7-04B5-4604-8EDC-44E3C4A4DEF3}" type="pres">
      <dgm:prSet presAssocID="{C1FC54D2-9F0E-45BE-9E4C-6819D8E27EB1}" presName="hierChild4" presStyleCnt="0"/>
      <dgm:spPr/>
    </dgm:pt>
    <dgm:pt modelId="{02168560-CA95-4F40-A6D6-D4BAA4FD760A}" type="pres">
      <dgm:prSet presAssocID="{C1FC54D2-9F0E-45BE-9E4C-6819D8E27EB1}" presName="hierChild5" presStyleCnt="0"/>
      <dgm:spPr/>
    </dgm:pt>
    <dgm:pt modelId="{68A002B9-51DD-4526-9DB5-1A4A1633DE5B}" type="pres">
      <dgm:prSet presAssocID="{1ADDC858-0ECE-46D8-8ADB-4B5EC2BEEA5E}" presName="Name37" presStyleLbl="parChTrans1D2" presStyleIdx="2" presStyleCnt="3"/>
      <dgm:spPr/>
      <dgm:t>
        <a:bodyPr/>
        <a:lstStyle/>
        <a:p>
          <a:endParaRPr lang="en-GB"/>
        </a:p>
      </dgm:t>
    </dgm:pt>
    <dgm:pt modelId="{8807C6C0-6617-4D47-998E-32298FE5B876}" type="pres">
      <dgm:prSet presAssocID="{80F970EF-708E-4D0C-A557-27DB6471CBA5}" presName="hierRoot2" presStyleCnt="0">
        <dgm:presLayoutVars>
          <dgm:hierBranch val="init"/>
        </dgm:presLayoutVars>
      </dgm:prSet>
      <dgm:spPr/>
    </dgm:pt>
    <dgm:pt modelId="{DCCF6FB7-E34F-42EC-B033-037A4BCA805C}" type="pres">
      <dgm:prSet presAssocID="{80F970EF-708E-4D0C-A557-27DB6471CBA5}" presName="rootComposite" presStyleCnt="0"/>
      <dgm:spPr/>
    </dgm:pt>
    <dgm:pt modelId="{75EF487C-B16B-4EAF-B9C3-3B347ED9677D}" type="pres">
      <dgm:prSet presAssocID="{80F970EF-708E-4D0C-A557-27DB6471CBA5}" presName="rootText" presStyleLbl="node2" presStyleIdx="2" presStyleCnt="3" custScaleX="141418" custScaleY="284055">
        <dgm:presLayoutVars>
          <dgm:chPref val="3"/>
        </dgm:presLayoutVars>
      </dgm:prSet>
      <dgm:spPr/>
      <dgm:t>
        <a:bodyPr/>
        <a:lstStyle/>
        <a:p>
          <a:endParaRPr lang="en-GB"/>
        </a:p>
      </dgm:t>
    </dgm:pt>
    <dgm:pt modelId="{8DA4F7D9-BBEB-44E5-90A2-2BE6BAB28C62}" type="pres">
      <dgm:prSet presAssocID="{80F970EF-708E-4D0C-A557-27DB6471CBA5}" presName="rootConnector" presStyleLbl="node2" presStyleIdx="2" presStyleCnt="3"/>
      <dgm:spPr/>
      <dgm:t>
        <a:bodyPr/>
        <a:lstStyle/>
        <a:p>
          <a:endParaRPr lang="en-GB"/>
        </a:p>
      </dgm:t>
    </dgm:pt>
    <dgm:pt modelId="{18986653-DD45-4887-9EFD-9FEC2A3C1725}" type="pres">
      <dgm:prSet presAssocID="{80F970EF-708E-4D0C-A557-27DB6471CBA5}" presName="hierChild4" presStyleCnt="0"/>
      <dgm:spPr/>
    </dgm:pt>
    <dgm:pt modelId="{DB58D8DA-CAEF-48FD-89C6-F96EF90D11E1}" type="pres">
      <dgm:prSet presAssocID="{80F970EF-708E-4D0C-A557-27DB6471CBA5}" presName="hierChild5" presStyleCnt="0"/>
      <dgm:spPr/>
    </dgm:pt>
    <dgm:pt modelId="{137E5ABB-478F-4B53-A777-5C51C4A582EC}" type="pres">
      <dgm:prSet presAssocID="{D42EC767-598B-42CD-A8F7-6A26EBD820BB}" presName="hierChild3" presStyleCnt="0"/>
      <dgm:spPr/>
    </dgm:pt>
  </dgm:ptLst>
  <dgm:cxnLst>
    <dgm:cxn modelId="{4B5F2B6F-B8A9-473F-8A20-6352FD12F56B}" srcId="{0EA36718-E521-48DC-BBCD-0E3B5A27BD8A}" destId="{D42EC767-598B-42CD-A8F7-6A26EBD820BB}" srcOrd="0" destOrd="0" parTransId="{9FE63CDE-2235-470D-95C2-67C0B1B19EAC}" sibTransId="{06869D75-C2CA-4231-A9F1-805813E594D2}"/>
    <dgm:cxn modelId="{6878365B-1FAC-4813-8CD6-0F154068F73A}" type="presOf" srcId="{C1FC54D2-9F0E-45BE-9E4C-6819D8E27EB1}" destId="{CE5B35FD-9216-4927-BCB5-6035E55E553B}" srcOrd="1" destOrd="0" presId="urn:microsoft.com/office/officeart/2005/8/layout/orgChart1"/>
    <dgm:cxn modelId="{FD9B4EA1-28F3-422D-B9BA-92FEDA3BC819}" type="presOf" srcId="{80F970EF-708E-4D0C-A557-27DB6471CBA5}" destId="{75EF487C-B16B-4EAF-B9C3-3B347ED9677D}" srcOrd="0" destOrd="0" presId="urn:microsoft.com/office/officeart/2005/8/layout/orgChart1"/>
    <dgm:cxn modelId="{07D369AF-3757-4393-9525-25F7CD6E5D06}" srcId="{D42EC767-598B-42CD-A8F7-6A26EBD820BB}" destId="{80F970EF-708E-4D0C-A557-27DB6471CBA5}" srcOrd="2" destOrd="0" parTransId="{1ADDC858-0ECE-46D8-8ADB-4B5EC2BEEA5E}" sibTransId="{F9629090-50B4-45C6-9716-7B7134C22BB2}"/>
    <dgm:cxn modelId="{60F27D86-0C65-48BF-A446-6AE89D259865}" srcId="{D42EC767-598B-42CD-A8F7-6A26EBD820BB}" destId="{C1FC54D2-9F0E-45BE-9E4C-6819D8E27EB1}" srcOrd="1" destOrd="0" parTransId="{7325B048-9FCE-44B8-9F36-D98DA2E443F4}" sibTransId="{ACC45DDE-D81B-4A06-AE67-177A9AC2A77C}"/>
    <dgm:cxn modelId="{11941ED7-5D5B-4C1F-9AF1-9829D513FDDC}" type="presOf" srcId="{7325B048-9FCE-44B8-9F36-D98DA2E443F4}" destId="{E042A038-13DA-4B41-9021-7DCA3CEFE00F}" srcOrd="0" destOrd="0" presId="urn:microsoft.com/office/officeart/2005/8/layout/orgChart1"/>
    <dgm:cxn modelId="{9AB83F4D-45BC-4801-9682-55B15D55DE51}" type="presOf" srcId="{F3DAEB25-9D53-4EC8-B81C-287FA7468B58}" destId="{92BCCDEA-A786-4678-96B1-9F6885F127C1}" srcOrd="1" destOrd="0" presId="urn:microsoft.com/office/officeart/2005/8/layout/orgChart1"/>
    <dgm:cxn modelId="{381BD78A-2BDE-4E6A-958F-B182F90EC428}" type="presOf" srcId="{C1FC54D2-9F0E-45BE-9E4C-6819D8E27EB1}" destId="{86C5A77F-AB6E-4A4A-8C1D-8BB601E7283D}" srcOrd="0" destOrd="0" presId="urn:microsoft.com/office/officeart/2005/8/layout/orgChart1"/>
    <dgm:cxn modelId="{9A5DEE01-89A1-42E7-9856-EC30477F7E7E}" type="presOf" srcId="{1ADDC858-0ECE-46D8-8ADB-4B5EC2BEEA5E}" destId="{68A002B9-51DD-4526-9DB5-1A4A1633DE5B}" srcOrd="0" destOrd="0" presId="urn:microsoft.com/office/officeart/2005/8/layout/orgChart1"/>
    <dgm:cxn modelId="{ACF83070-5632-4E4B-B0CB-3420E192468B}" type="presOf" srcId="{0EA36718-E521-48DC-BBCD-0E3B5A27BD8A}" destId="{EE305D57-0971-43EE-AA17-EE3294D6F4D7}" srcOrd="0" destOrd="0" presId="urn:microsoft.com/office/officeart/2005/8/layout/orgChart1"/>
    <dgm:cxn modelId="{A9848817-7EC2-4C78-9F05-42DB8066CB2F}" type="presOf" srcId="{F3DAEB25-9D53-4EC8-B81C-287FA7468B58}" destId="{630C24BA-F663-49F9-8F64-95809A4D1DAE}" srcOrd="0" destOrd="0" presId="urn:microsoft.com/office/officeart/2005/8/layout/orgChart1"/>
    <dgm:cxn modelId="{FB7CBE66-047D-423C-BC83-1D415C19AC22}" srcId="{D42EC767-598B-42CD-A8F7-6A26EBD820BB}" destId="{F3DAEB25-9D53-4EC8-B81C-287FA7468B58}" srcOrd="0" destOrd="0" parTransId="{293B8236-07A1-42E6-AAA6-13388BF4117C}" sibTransId="{ADDD2AEC-6C70-41D5-BD3D-E09F5E516CB3}"/>
    <dgm:cxn modelId="{50022810-3DBE-402E-AD24-E0C32571E496}" type="presOf" srcId="{D42EC767-598B-42CD-A8F7-6A26EBD820BB}" destId="{CDE2AF08-A0BA-4956-B8B3-00C72D387E1A}" srcOrd="1" destOrd="0" presId="urn:microsoft.com/office/officeart/2005/8/layout/orgChart1"/>
    <dgm:cxn modelId="{B601BB2B-A68E-442B-887A-6A43F8E93A2A}" type="presOf" srcId="{293B8236-07A1-42E6-AAA6-13388BF4117C}" destId="{3D81EC81-8724-4418-96F0-6E71A297B07F}" srcOrd="0" destOrd="0" presId="urn:microsoft.com/office/officeart/2005/8/layout/orgChart1"/>
    <dgm:cxn modelId="{E7FC43A1-D4E5-474E-93BA-0C0482CBA290}" type="presOf" srcId="{80F970EF-708E-4D0C-A557-27DB6471CBA5}" destId="{8DA4F7D9-BBEB-44E5-90A2-2BE6BAB28C62}" srcOrd="1" destOrd="0" presId="urn:microsoft.com/office/officeart/2005/8/layout/orgChart1"/>
    <dgm:cxn modelId="{A8F85B05-8C62-4A52-AE21-1DC4BFCA4B2E}" type="presOf" srcId="{D42EC767-598B-42CD-A8F7-6A26EBD820BB}" destId="{7F5771AE-8E5E-4FEE-9BD5-7C86F776898D}" srcOrd="0" destOrd="0" presId="urn:microsoft.com/office/officeart/2005/8/layout/orgChart1"/>
    <dgm:cxn modelId="{02F41087-0BE6-4EB7-A409-4862065E04FE}" type="presParOf" srcId="{EE305D57-0971-43EE-AA17-EE3294D6F4D7}" destId="{EC4FCB51-C026-4D76-8AE2-FD9754165DC9}" srcOrd="0" destOrd="0" presId="urn:microsoft.com/office/officeart/2005/8/layout/orgChart1"/>
    <dgm:cxn modelId="{F7455509-A902-4B73-80EF-B868925930C8}" type="presParOf" srcId="{EC4FCB51-C026-4D76-8AE2-FD9754165DC9}" destId="{B4009F85-88D1-4ECB-BC30-559913124383}" srcOrd="0" destOrd="0" presId="urn:microsoft.com/office/officeart/2005/8/layout/orgChart1"/>
    <dgm:cxn modelId="{BE88E765-5186-4004-992F-2ED9AB2C315D}" type="presParOf" srcId="{B4009F85-88D1-4ECB-BC30-559913124383}" destId="{7F5771AE-8E5E-4FEE-9BD5-7C86F776898D}" srcOrd="0" destOrd="0" presId="urn:microsoft.com/office/officeart/2005/8/layout/orgChart1"/>
    <dgm:cxn modelId="{FA8428E0-7CC8-47AA-B3C1-63A098E75E88}" type="presParOf" srcId="{B4009F85-88D1-4ECB-BC30-559913124383}" destId="{CDE2AF08-A0BA-4956-B8B3-00C72D387E1A}" srcOrd="1" destOrd="0" presId="urn:microsoft.com/office/officeart/2005/8/layout/orgChart1"/>
    <dgm:cxn modelId="{3128F437-44C6-4BEA-A8C9-608CB4D2C1EC}" type="presParOf" srcId="{EC4FCB51-C026-4D76-8AE2-FD9754165DC9}" destId="{936FDFED-6E70-42C6-84D4-4F4B72C0A780}" srcOrd="1" destOrd="0" presId="urn:microsoft.com/office/officeart/2005/8/layout/orgChart1"/>
    <dgm:cxn modelId="{952CC637-8D9E-475C-8297-441AFA282141}" type="presParOf" srcId="{936FDFED-6E70-42C6-84D4-4F4B72C0A780}" destId="{3D81EC81-8724-4418-96F0-6E71A297B07F}" srcOrd="0" destOrd="0" presId="urn:microsoft.com/office/officeart/2005/8/layout/orgChart1"/>
    <dgm:cxn modelId="{F308CF93-4A2E-4AF5-84FB-3B4CE320BEC3}" type="presParOf" srcId="{936FDFED-6E70-42C6-84D4-4F4B72C0A780}" destId="{052B3FF0-1E3D-4ED1-ACB4-5EB3B3DC89C4}" srcOrd="1" destOrd="0" presId="urn:microsoft.com/office/officeart/2005/8/layout/orgChart1"/>
    <dgm:cxn modelId="{893F0036-FF27-4053-AD63-E2A949B1EA6D}" type="presParOf" srcId="{052B3FF0-1E3D-4ED1-ACB4-5EB3B3DC89C4}" destId="{BE15C26C-AAEA-4093-A21A-CEE32499E8A0}" srcOrd="0" destOrd="0" presId="urn:microsoft.com/office/officeart/2005/8/layout/orgChart1"/>
    <dgm:cxn modelId="{A7F72575-C7B7-48D7-89BE-D07CB36B5571}" type="presParOf" srcId="{BE15C26C-AAEA-4093-A21A-CEE32499E8A0}" destId="{630C24BA-F663-49F9-8F64-95809A4D1DAE}" srcOrd="0" destOrd="0" presId="urn:microsoft.com/office/officeart/2005/8/layout/orgChart1"/>
    <dgm:cxn modelId="{98023594-A079-4783-9F1E-D50A0203A1C1}" type="presParOf" srcId="{BE15C26C-AAEA-4093-A21A-CEE32499E8A0}" destId="{92BCCDEA-A786-4678-96B1-9F6885F127C1}" srcOrd="1" destOrd="0" presId="urn:microsoft.com/office/officeart/2005/8/layout/orgChart1"/>
    <dgm:cxn modelId="{17DFD5BC-692C-4087-AA5F-D801423FA5CD}" type="presParOf" srcId="{052B3FF0-1E3D-4ED1-ACB4-5EB3B3DC89C4}" destId="{808C6D36-547B-4349-B77D-B6053E5B6F95}" srcOrd="1" destOrd="0" presId="urn:microsoft.com/office/officeart/2005/8/layout/orgChart1"/>
    <dgm:cxn modelId="{51AD2352-6648-4D61-81ED-A649489AAF48}" type="presParOf" srcId="{052B3FF0-1E3D-4ED1-ACB4-5EB3B3DC89C4}" destId="{2A6EF782-14B7-4480-9BFD-E6780FABD5A1}" srcOrd="2" destOrd="0" presId="urn:microsoft.com/office/officeart/2005/8/layout/orgChart1"/>
    <dgm:cxn modelId="{2B674405-DD75-41D2-AE9A-27E0CABA3B7F}" type="presParOf" srcId="{936FDFED-6E70-42C6-84D4-4F4B72C0A780}" destId="{E042A038-13DA-4B41-9021-7DCA3CEFE00F}" srcOrd="2" destOrd="0" presId="urn:microsoft.com/office/officeart/2005/8/layout/orgChart1"/>
    <dgm:cxn modelId="{9C0A73D7-C198-4342-8663-9FFA1BC160C9}" type="presParOf" srcId="{936FDFED-6E70-42C6-84D4-4F4B72C0A780}" destId="{235545C9-99A0-4F6A-B079-7A2487A5658F}" srcOrd="3" destOrd="0" presId="urn:microsoft.com/office/officeart/2005/8/layout/orgChart1"/>
    <dgm:cxn modelId="{955CD5BD-871C-476A-934F-33B4D8497235}" type="presParOf" srcId="{235545C9-99A0-4F6A-B079-7A2487A5658F}" destId="{BDF9A380-221A-464B-8A3F-9335A40516F6}" srcOrd="0" destOrd="0" presId="urn:microsoft.com/office/officeart/2005/8/layout/orgChart1"/>
    <dgm:cxn modelId="{DA22171E-EAB1-4D7B-AF40-339FCFE8862C}" type="presParOf" srcId="{BDF9A380-221A-464B-8A3F-9335A40516F6}" destId="{86C5A77F-AB6E-4A4A-8C1D-8BB601E7283D}" srcOrd="0" destOrd="0" presId="urn:microsoft.com/office/officeart/2005/8/layout/orgChart1"/>
    <dgm:cxn modelId="{354060F3-CF5E-491C-94A5-B5FE09A26C76}" type="presParOf" srcId="{BDF9A380-221A-464B-8A3F-9335A40516F6}" destId="{CE5B35FD-9216-4927-BCB5-6035E55E553B}" srcOrd="1" destOrd="0" presId="urn:microsoft.com/office/officeart/2005/8/layout/orgChart1"/>
    <dgm:cxn modelId="{312125F3-5076-415E-8235-F196397893B1}" type="presParOf" srcId="{235545C9-99A0-4F6A-B079-7A2487A5658F}" destId="{BDFEF3D7-04B5-4604-8EDC-44E3C4A4DEF3}" srcOrd="1" destOrd="0" presId="urn:microsoft.com/office/officeart/2005/8/layout/orgChart1"/>
    <dgm:cxn modelId="{415588E6-D053-4743-9257-6A01941D44A5}" type="presParOf" srcId="{235545C9-99A0-4F6A-B079-7A2487A5658F}" destId="{02168560-CA95-4F40-A6D6-D4BAA4FD760A}" srcOrd="2" destOrd="0" presId="urn:microsoft.com/office/officeart/2005/8/layout/orgChart1"/>
    <dgm:cxn modelId="{F9E9C50F-6843-490A-96D8-19FEDD31E119}" type="presParOf" srcId="{936FDFED-6E70-42C6-84D4-4F4B72C0A780}" destId="{68A002B9-51DD-4526-9DB5-1A4A1633DE5B}" srcOrd="4" destOrd="0" presId="urn:microsoft.com/office/officeart/2005/8/layout/orgChart1"/>
    <dgm:cxn modelId="{1D7364A3-990C-4DBB-BE58-07D68C6499EF}" type="presParOf" srcId="{936FDFED-6E70-42C6-84D4-4F4B72C0A780}" destId="{8807C6C0-6617-4D47-998E-32298FE5B876}" srcOrd="5" destOrd="0" presId="urn:microsoft.com/office/officeart/2005/8/layout/orgChart1"/>
    <dgm:cxn modelId="{D4D69ACD-15B3-49B8-82EB-01533CC7AF17}" type="presParOf" srcId="{8807C6C0-6617-4D47-998E-32298FE5B876}" destId="{DCCF6FB7-E34F-42EC-B033-037A4BCA805C}" srcOrd="0" destOrd="0" presId="urn:microsoft.com/office/officeart/2005/8/layout/orgChart1"/>
    <dgm:cxn modelId="{0DD33D78-AB90-412E-82DF-CE216F13F114}" type="presParOf" srcId="{DCCF6FB7-E34F-42EC-B033-037A4BCA805C}" destId="{75EF487C-B16B-4EAF-B9C3-3B347ED9677D}" srcOrd="0" destOrd="0" presId="urn:microsoft.com/office/officeart/2005/8/layout/orgChart1"/>
    <dgm:cxn modelId="{B0F4C08E-2A24-4041-8ACA-32D252DF61B2}" type="presParOf" srcId="{DCCF6FB7-E34F-42EC-B033-037A4BCA805C}" destId="{8DA4F7D9-BBEB-44E5-90A2-2BE6BAB28C62}" srcOrd="1" destOrd="0" presId="urn:microsoft.com/office/officeart/2005/8/layout/orgChart1"/>
    <dgm:cxn modelId="{22F96C85-0129-44C6-BE6A-F93FD8CF5794}" type="presParOf" srcId="{8807C6C0-6617-4D47-998E-32298FE5B876}" destId="{18986653-DD45-4887-9EFD-9FEC2A3C1725}" srcOrd="1" destOrd="0" presId="urn:microsoft.com/office/officeart/2005/8/layout/orgChart1"/>
    <dgm:cxn modelId="{6C27CC77-29C8-4619-AEC6-83A5582041B4}" type="presParOf" srcId="{8807C6C0-6617-4D47-998E-32298FE5B876}" destId="{DB58D8DA-CAEF-48FD-89C6-F96EF90D11E1}" srcOrd="2" destOrd="0" presId="urn:microsoft.com/office/officeart/2005/8/layout/orgChart1"/>
    <dgm:cxn modelId="{A489BB39-7484-4D78-9336-BA835D1BB0F7}" type="presParOf" srcId="{EC4FCB51-C026-4D76-8AE2-FD9754165DC9}" destId="{137E5ABB-478F-4B53-A777-5C51C4A582EC}" srcOrd="2"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0EA36718-E521-48DC-BBCD-0E3B5A27BD8A}"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D42EC767-598B-42CD-A8F7-6A26EBD820BB}">
      <dgm:prSet phldrT="[Text]" custT="1"/>
      <dgm:spPr>
        <a:solidFill>
          <a:schemeClr val="accent2">
            <a:lumMod val="20000"/>
            <a:lumOff val="80000"/>
          </a:schemeClr>
        </a:solidFill>
      </dgm:spPr>
      <dgm:t>
        <a:bodyPr/>
        <a:lstStyle/>
        <a:p>
          <a:r>
            <a:rPr lang="ar-SA" sz="3200" b="1" dirty="0" smtClean="0">
              <a:solidFill>
                <a:schemeClr val="tx2"/>
              </a:solidFill>
            </a:rPr>
            <a:t>صور مسموحات المبيعات</a:t>
          </a:r>
          <a:endParaRPr lang="en-GB" sz="3200" b="1" dirty="0">
            <a:solidFill>
              <a:schemeClr val="tx2"/>
            </a:solidFill>
          </a:endParaRPr>
        </a:p>
      </dgm:t>
    </dgm:pt>
    <dgm:pt modelId="{9FE63CDE-2235-470D-95C2-67C0B1B19EAC}" type="parTrans" cxnId="{4B5F2B6F-B8A9-473F-8A20-6352FD12F56B}">
      <dgm:prSet/>
      <dgm:spPr/>
      <dgm:t>
        <a:bodyPr/>
        <a:lstStyle/>
        <a:p>
          <a:endParaRPr lang="en-GB"/>
        </a:p>
      </dgm:t>
    </dgm:pt>
    <dgm:pt modelId="{06869D75-C2CA-4231-A9F1-805813E594D2}" type="sibTrans" cxnId="{4B5F2B6F-B8A9-473F-8A20-6352FD12F56B}">
      <dgm:prSet/>
      <dgm:spPr/>
      <dgm:t>
        <a:bodyPr/>
        <a:lstStyle/>
        <a:p>
          <a:endParaRPr lang="en-GB"/>
        </a:p>
      </dgm:t>
    </dgm:pt>
    <dgm:pt modelId="{F3DAEB25-9D53-4EC8-B81C-287FA7468B58}">
      <dgm:prSet phldrT="[Text]" custT="1"/>
      <dgm:spPr/>
      <dgm:t>
        <a:bodyPr/>
        <a:lstStyle/>
        <a:p>
          <a:pPr algn="ctr">
            <a:lnSpc>
              <a:spcPct val="90000"/>
            </a:lnSpc>
          </a:pPr>
          <a:endParaRPr lang="ar-SA" sz="2000" b="1" u="sng" dirty="0" smtClean="0">
            <a:solidFill>
              <a:schemeClr val="tx1"/>
            </a:solidFill>
          </a:endParaRPr>
        </a:p>
        <a:p>
          <a:pPr algn="ctr">
            <a:lnSpc>
              <a:spcPct val="90000"/>
            </a:lnSpc>
          </a:pPr>
          <a:r>
            <a:rPr lang="ar-SA" sz="2000" b="1" u="sng" dirty="0" smtClean="0">
              <a:solidFill>
                <a:srgbClr val="FFFF00"/>
              </a:solidFill>
            </a:rPr>
            <a:t>مسموحات مبيعات على الحساب </a:t>
          </a:r>
        </a:p>
        <a:p>
          <a:pPr algn="ctr">
            <a:lnSpc>
              <a:spcPct val="90000"/>
            </a:lnSpc>
          </a:pPr>
          <a:r>
            <a:rPr lang="ar-SA" sz="2000" b="1" u="sng" dirty="0" smtClean="0">
              <a:solidFill>
                <a:srgbClr val="FFFF00"/>
              </a:solidFill>
            </a:rPr>
            <a:t>(بالأجل)</a:t>
          </a:r>
        </a:p>
        <a:p>
          <a:pPr algn="r">
            <a:lnSpc>
              <a:spcPct val="150000"/>
            </a:lnSpc>
          </a:pPr>
          <a:r>
            <a:rPr lang="ar-SA" sz="1800" b="1" dirty="0" smtClean="0">
              <a:solidFill>
                <a:srgbClr val="FF0000"/>
              </a:solidFill>
            </a:rPr>
            <a:t>×× </a:t>
          </a:r>
          <a:r>
            <a:rPr lang="ar-SA" sz="1800" b="1" dirty="0" smtClean="0"/>
            <a:t>    من </a:t>
          </a:r>
          <a:r>
            <a:rPr lang="ar-SA" sz="1800" b="1" dirty="0" err="1" smtClean="0"/>
            <a:t>حـ</a:t>
          </a:r>
          <a:r>
            <a:rPr lang="ar-SA" sz="1800" b="1" dirty="0" smtClean="0"/>
            <a:t>/مسموحات المبيعات</a:t>
          </a:r>
        </a:p>
        <a:p>
          <a:pPr algn="r">
            <a:lnSpc>
              <a:spcPct val="150000"/>
            </a:lnSpc>
          </a:pPr>
          <a:r>
            <a:rPr lang="ar-SA" sz="1800" b="0" dirty="0" smtClean="0">
              <a:solidFill>
                <a:srgbClr val="FF0000"/>
              </a:solidFill>
            </a:rPr>
            <a:t>     ××            </a:t>
          </a:r>
          <a:r>
            <a:rPr lang="ar-SA" sz="1800" b="1" dirty="0" smtClean="0"/>
            <a:t> إلى </a:t>
          </a:r>
          <a:r>
            <a:rPr lang="ar-SA" sz="1800" b="1" dirty="0" err="1" smtClean="0"/>
            <a:t>حـ</a:t>
          </a:r>
          <a:r>
            <a:rPr lang="ar-SA" sz="1800" b="1" dirty="0" smtClean="0"/>
            <a:t>/ المدينين</a:t>
          </a:r>
        </a:p>
        <a:p>
          <a:pPr algn="r">
            <a:lnSpc>
              <a:spcPct val="90000"/>
            </a:lnSpc>
          </a:pPr>
          <a:r>
            <a:rPr lang="ar-SA" sz="1800" b="1" dirty="0" smtClean="0"/>
            <a:t>           </a:t>
          </a:r>
          <a:r>
            <a:rPr lang="ar-SA" sz="1800" b="1" dirty="0" smtClean="0">
              <a:solidFill>
                <a:srgbClr val="FFFF00"/>
              </a:solidFill>
            </a:rPr>
            <a:t>إثبات مسموحات مبيعات                  على الحساب</a:t>
          </a:r>
          <a:r>
            <a:rPr lang="ar-SA" sz="1400" b="1" dirty="0" smtClean="0">
              <a:solidFill>
                <a:srgbClr val="FFFF00"/>
              </a:solidFill>
            </a:rPr>
            <a:t>   </a:t>
          </a:r>
        </a:p>
        <a:p>
          <a:pPr algn="ctr">
            <a:lnSpc>
              <a:spcPct val="90000"/>
            </a:lnSpc>
          </a:pPr>
          <a:endParaRPr lang="en-GB" sz="1400" dirty="0"/>
        </a:p>
      </dgm:t>
    </dgm:pt>
    <dgm:pt modelId="{293B8236-07A1-42E6-AAA6-13388BF4117C}" type="parTrans" cxnId="{FB7CBE66-047D-423C-BC83-1D415C19AC22}">
      <dgm:prSet/>
      <dgm:spPr/>
      <dgm:t>
        <a:bodyPr/>
        <a:lstStyle/>
        <a:p>
          <a:endParaRPr lang="en-GB"/>
        </a:p>
      </dgm:t>
    </dgm:pt>
    <dgm:pt modelId="{ADDD2AEC-6C70-41D5-BD3D-E09F5E516CB3}" type="sibTrans" cxnId="{FB7CBE66-047D-423C-BC83-1D415C19AC22}">
      <dgm:prSet/>
      <dgm:spPr/>
      <dgm:t>
        <a:bodyPr/>
        <a:lstStyle/>
        <a:p>
          <a:endParaRPr lang="en-GB"/>
        </a:p>
      </dgm:t>
    </dgm:pt>
    <dgm:pt modelId="{C1FC54D2-9F0E-45BE-9E4C-6819D8E27EB1}">
      <dgm:prSet phldrT="[Text]" custT="1"/>
      <dgm:spPr/>
      <dgm:t>
        <a:bodyPr/>
        <a:lstStyle/>
        <a:p>
          <a:pPr algn="ctr">
            <a:lnSpc>
              <a:spcPct val="90000"/>
            </a:lnSpc>
          </a:pPr>
          <a:r>
            <a:rPr lang="ar-SA" sz="2000" b="1" u="sng" dirty="0" smtClean="0">
              <a:solidFill>
                <a:srgbClr val="FFFF00"/>
              </a:solidFill>
            </a:rPr>
            <a:t>مسموحات مبيعات بشيك</a:t>
          </a:r>
        </a:p>
        <a:p>
          <a:pPr algn="r">
            <a:lnSpc>
              <a:spcPct val="150000"/>
            </a:lnSpc>
          </a:pPr>
          <a:r>
            <a:rPr lang="ar-SA" sz="1800" b="1" dirty="0" smtClean="0">
              <a:solidFill>
                <a:srgbClr val="FF0000"/>
              </a:solidFill>
            </a:rPr>
            <a:t>××</a:t>
          </a:r>
          <a:r>
            <a:rPr lang="ar-SA" sz="1800" b="1" dirty="0" smtClean="0"/>
            <a:t>     من حـ/مسموحات المبيعات</a:t>
          </a:r>
        </a:p>
        <a:p>
          <a:pPr algn="r">
            <a:lnSpc>
              <a:spcPct val="150000"/>
            </a:lnSpc>
          </a:pPr>
          <a:r>
            <a:rPr lang="ar-SA" sz="1800" b="1" dirty="0" smtClean="0">
              <a:solidFill>
                <a:srgbClr val="FF0000"/>
              </a:solidFill>
            </a:rPr>
            <a:t>    ×× </a:t>
          </a:r>
          <a:r>
            <a:rPr lang="ar-SA" sz="1800" b="1" dirty="0" smtClean="0"/>
            <a:t>       إلى حـ/ البنك</a:t>
          </a:r>
        </a:p>
        <a:p>
          <a:pPr algn="ctr">
            <a:lnSpc>
              <a:spcPct val="90000"/>
            </a:lnSpc>
          </a:pPr>
          <a:endParaRPr lang="ar-SA" sz="1800" b="1" dirty="0" smtClean="0"/>
        </a:p>
        <a:p>
          <a:pPr algn="r">
            <a:lnSpc>
              <a:spcPct val="90000"/>
            </a:lnSpc>
          </a:pPr>
          <a:r>
            <a:rPr lang="ar-SA" sz="1800" b="1" dirty="0" smtClean="0">
              <a:solidFill>
                <a:srgbClr val="FFFF00"/>
              </a:solidFill>
            </a:rPr>
            <a:t>             إثبات مسموحات                      مبيعات بشيك  </a:t>
          </a:r>
          <a:r>
            <a:rPr lang="ar-SA" sz="1400" dirty="0" smtClean="0">
              <a:solidFill>
                <a:srgbClr val="FFFF00"/>
              </a:solidFill>
            </a:rPr>
            <a:t>    </a:t>
          </a:r>
          <a:endParaRPr lang="en-GB" sz="1400" dirty="0">
            <a:solidFill>
              <a:srgbClr val="FFFF00"/>
            </a:solidFill>
          </a:endParaRPr>
        </a:p>
      </dgm:t>
    </dgm:pt>
    <dgm:pt modelId="{7325B048-9FCE-44B8-9F36-D98DA2E443F4}" type="parTrans" cxnId="{60F27D86-0C65-48BF-A446-6AE89D259865}">
      <dgm:prSet/>
      <dgm:spPr/>
      <dgm:t>
        <a:bodyPr/>
        <a:lstStyle/>
        <a:p>
          <a:endParaRPr lang="en-GB"/>
        </a:p>
      </dgm:t>
    </dgm:pt>
    <dgm:pt modelId="{ACC45DDE-D81B-4A06-AE67-177A9AC2A77C}" type="sibTrans" cxnId="{60F27D86-0C65-48BF-A446-6AE89D259865}">
      <dgm:prSet/>
      <dgm:spPr/>
      <dgm:t>
        <a:bodyPr/>
        <a:lstStyle/>
        <a:p>
          <a:endParaRPr lang="en-GB"/>
        </a:p>
      </dgm:t>
    </dgm:pt>
    <dgm:pt modelId="{80F970EF-708E-4D0C-A557-27DB6471CBA5}">
      <dgm:prSet phldrT="[Text]" custT="1"/>
      <dgm:spPr/>
      <dgm:t>
        <a:bodyPr/>
        <a:lstStyle/>
        <a:p>
          <a:pPr algn="ctr">
            <a:lnSpc>
              <a:spcPct val="90000"/>
            </a:lnSpc>
          </a:pPr>
          <a:r>
            <a:rPr lang="ar-SA" sz="2000" b="1" u="sng" dirty="0" smtClean="0">
              <a:solidFill>
                <a:srgbClr val="FFFF00"/>
              </a:solidFill>
            </a:rPr>
            <a:t>مسموحات مبيعات نقدية</a:t>
          </a:r>
        </a:p>
        <a:p>
          <a:pPr algn="ctr">
            <a:lnSpc>
              <a:spcPct val="90000"/>
            </a:lnSpc>
          </a:pPr>
          <a:endParaRPr lang="ar-SA" sz="2000" b="1" u="sng" dirty="0" smtClean="0">
            <a:solidFill>
              <a:srgbClr val="FF0000"/>
            </a:solidFill>
          </a:endParaRPr>
        </a:p>
        <a:p>
          <a:pPr algn="r">
            <a:lnSpc>
              <a:spcPct val="150000"/>
            </a:lnSpc>
          </a:pPr>
          <a:r>
            <a:rPr lang="ar-SA" sz="1800" b="1" dirty="0" smtClean="0">
              <a:solidFill>
                <a:srgbClr val="FF0000"/>
              </a:solidFill>
            </a:rPr>
            <a:t>×× </a:t>
          </a:r>
          <a:r>
            <a:rPr lang="ar-SA" sz="1800" b="1" dirty="0" smtClean="0"/>
            <a:t>    من </a:t>
          </a:r>
          <a:r>
            <a:rPr lang="ar-SA" sz="1800" b="1" dirty="0" err="1" smtClean="0"/>
            <a:t>حـ</a:t>
          </a:r>
          <a:r>
            <a:rPr lang="ar-SA" sz="1800" b="1" dirty="0" smtClean="0"/>
            <a:t>/مسموحات المبيعات</a:t>
          </a:r>
        </a:p>
        <a:p>
          <a:pPr algn="r">
            <a:lnSpc>
              <a:spcPct val="150000"/>
            </a:lnSpc>
          </a:pPr>
          <a:r>
            <a:rPr lang="ar-SA" sz="1800" b="1" dirty="0" smtClean="0"/>
            <a:t>    </a:t>
          </a:r>
          <a:r>
            <a:rPr lang="ar-SA" sz="1800" b="1" dirty="0" smtClean="0">
              <a:solidFill>
                <a:srgbClr val="FF0000"/>
              </a:solidFill>
            </a:rPr>
            <a:t>××</a:t>
          </a:r>
          <a:r>
            <a:rPr lang="ar-SA" sz="1800" b="1" dirty="0" smtClean="0"/>
            <a:t>       إلى حـ/ الصندوق</a:t>
          </a:r>
        </a:p>
        <a:p>
          <a:pPr algn="ctr">
            <a:lnSpc>
              <a:spcPct val="90000"/>
            </a:lnSpc>
          </a:pPr>
          <a:endParaRPr lang="ar-SA" sz="1800" b="1" dirty="0" smtClean="0"/>
        </a:p>
        <a:p>
          <a:pPr algn="ctr">
            <a:lnSpc>
              <a:spcPct val="90000"/>
            </a:lnSpc>
          </a:pPr>
          <a:r>
            <a:rPr lang="ar-SA" sz="1800" b="1" dirty="0" smtClean="0">
              <a:solidFill>
                <a:srgbClr val="FFFF00"/>
              </a:solidFill>
            </a:rPr>
            <a:t>          إثبات مسموحات مبيعات                 نقدية</a:t>
          </a:r>
          <a:r>
            <a:rPr lang="ar-SA" sz="2000" dirty="0" smtClean="0"/>
            <a:t> </a:t>
          </a:r>
          <a:endParaRPr lang="en-GB" sz="2000" dirty="0"/>
        </a:p>
      </dgm:t>
    </dgm:pt>
    <dgm:pt modelId="{1ADDC858-0ECE-46D8-8ADB-4B5EC2BEEA5E}" type="parTrans" cxnId="{07D369AF-3757-4393-9525-25F7CD6E5D06}">
      <dgm:prSet/>
      <dgm:spPr/>
      <dgm:t>
        <a:bodyPr/>
        <a:lstStyle/>
        <a:p>
          <a:endParaRPr lang="en-GB"/>
        </a:p>
      </dgm:t>
    </dgm:pt>
    <dgm:pt modelId="{F9629090-50B4-45C6-9716-7B7134C22BB2}" type="sibTrans" cxnId="{07D369AF-3757-4393-9525-25F7CD6E5D06}">
      <dgm:prSet/>
      <dgm:spPr/>
      <dgm:t>
        <a:bodyPr/>
        <a:lstStyle/>
        <a:p>
          <a:endParaRPr lang="en-GB"/>
        </a:p>
      </dgm:t>
    </dgm:pt>
    <dgm:pt modelId="{EE305D57-0971-43EE-AA17-EE3294D6F4D7}" type="pres">
      <dgm:prSet presAssocID="{0EA36718-E521-48DC-BBCD-0E3B5A27BD8A}" presName="hierChild1" presStyleCnt="0">
        <dgm:presLayoutVars>
          <dgm:orgChart val="1"/>
          <dgm:chPref val="1"/>
          <dgm:dir/>
          <dgm:animOne val="branch"/>
          <dgm:animLvl val="lvl"/>
          <dgm:resizeHandles/>
        </dgm:presLayoutVars>
      </dgm:prSet>
      <dgm:spPr/>
      <dgm:t>
        <a:bodyPr/>
        <a:lstStyle/>
        <a:p>
          <a:endParaRPr lang="en-GB"/>
        </a:p>
      </dgm:t>
    </dgm:pt>
    <dgm:pt modelId="{EC4FCB51-C026-4D76-8AE2-FD9754165DC9}" type="pres">
      <dgm:prSet presAssocID="{D42EC767-598B-42CD-A8F7-6A26EBD820BB}" presName="hierRoot1" presStyleCnt="0">
        <dgm:presLayoutVars>
          <dgm:hierBranch val="init"/>
        </dgm:presLayoutVars>
      </dgm:prSet>
      <dgm:spPr/>
    </dgm:pt>
    <dgm:pt modelId="{B4009F85-88D1-4ECB-BC30-559913124383}" type="pres">
      <dgm:prSet presAssocID="{D42EC767-598B-42CD-A8F7-6A26EBD820BB}" presName="rootComposite1" presStyleCnt="0"/>
      <dgm:spPr/>
    </dgm:pt>
    <dgm:pt modelId="{7F5771AE-8E5E-4FEE-9BD5-7C86F776898D}" type="pres">
      <dgm:prSet presAssocID="{D42EC767-598B-42CD-A8F7-6A26EBD820BB}" presName="rootText1" presStyleLbl="node0" presStyleIdx="0" presStyleCnt="1" custScaleX="170054" custScaleY="117347" custLinFactNeighborX="-5546" custLinFactNeighborY="-78953">
        <dgm:presLayoutVars>
          <dgm:chPref val="3"/>
        </dgm:presLayoutVars>
      </dgm:prSet>
      <dgm:spPr/>
      <dgm:t>
        <a:bodyPr/>
        <a:lstStyle/>
        <a:p>
          <a:endParaRPr lang="en-GB"/>
        </a:p>
      </dgm:t>
    </dgm:pt>
    <dgm:pt modelId="{CDE2AF08-A0BA-4956-B8B3-00C72D387E1A}" type="pres">
      <dgm:prSet presAssocID="{D42EC767-598B-42CD-A8F7-6A26EBD820BB}" presName="rootConnector1" presStyleLbl="node1" presStyleIdx="0" presStyleCnt="0"/>
      <dgm:spPr/>
      <dgm:t>
        <a:bodyPr/>
        <a:lstStyle/>
        <a:p>
          <a:endParaRPr lang="en-GB"/>
        </a:p>
      </dgm:t>
    </dgm:pt>
    <dgm:pt modelId="{936FDFED-6E70-42C6-84D4-4F4B72C0A780}" type="pres">
      <dgm:prSet presAssocID="{D42EC767-598B-42CD-A8F7-6A26EBD820BB}" presName="hierChild2" presStyleCnt="0"/>
      <dgm:spPr/>
    </dgm:pt>
    <dgm:pt modelId="{3D81EC81-8724-4418-96F0-6E71A297B07F}" type="pres">
      <dgm:prSet presAssocID="{293B8236-07A1-42E6-AAA6-13388BF4117C}" presName="Name37" presStyleLbl="parChTrans1D2" presStyleIdx="0" presStyleCnt="3"/>
      <dgm:spPr/>
      <dgm:t>
        <a:bodyPr/>
        <a:lstStyle/>
        <a:p>
          <a:endParaRPr lang="en-GB"/>
        </a:p>
      </dgm:t>
    </dgm:pt>
    <dgm:pt modelId="{052B3FF0-1E3D-4ED1-ACB4-5EB3B3DC89C4}" type="pres">
      <dgm:prSet presAssocID="{F3DAEB25-9D53-4EC8-B81C-287FA7468B58}" presName="hierRoot2" presStyleCnt="0">
        <dgm:presLayoutVars>
          <dgm:hierBranch val="init"/>
        </dgm:presLayoutVars>
      </dgm:prSet>
      <dgm:spPr/>
    </dgm:pt>
    <dgm:pt modelId="{BE15C26C-AAEA-4093-A21A-CEE32499E8A0}" type="pres">
      <dgm:prSet presAssocID="{F3DAEB25-9D53-4EC8-B81C-287FA7468B58}" presName="rootComposite" presStyleCnt="0"/>
      <dgm:spPr/>
    </dgm:pt>
    <dgm:pt modelId="{630C24BA-F663-49F9-8F64-95809A4D1DAE}" type="pres">
      <dgm:prSet presAssocID="{F3DAEB25-9D53-4EC8-B81C-287FA7468B58}" presName="rootText" presStyleLbl="node2" presStyleIdx="0" presStyleCnt="3" custScaleX="187663" custScaleY="389145" custLinFactNeighborX="-1485" custLinFactNeighborY="8963">
        <dgm:presLayoutVars>
          <dgm:chPref val="3"/>
        </dgm:presLayoutVars>
      </dgm:prSet>
      <dgm:spPr/>
      <dgm:t>
        <a:bodyPr/>
        <a:lstStyle/>
        <a:p>
          <a:endParaRPr lang="en-GB"/>
        </a:p>
      </dgm:t>
    </dgm:pt>
    <dgm:pt modelId="{92BCCDEA-A786-4678-96B1-9F6885F127C1}" type="pres">
      <dgm:prSet presAssocID="{F3DAEB25-9D53-4EC8-B81C-287FA7468B58}" presName="rootConnector" presStyleLbl="node2" presStyleIdx="0" presStyleCnt="3"/>
      <dgm:spPr/>
      <dgm:t>
        <a:bodyPr/>
        <a:lstStyle/>
        <a:p>
          <a:endParaRPr lang="en-GB"/>
        </a:p>
      </dgm:t>
    </dgm:pt>
    <dgm:pt modelId="{808C6D36-547B-4349-B77D-B6053E5B6F95}" type="pres">
      <dgm:prSet presAssocID="{F3DAEB25-9D53-4EC8-B81C-287FA7468B58}" presName="hierChild4" presStyleCnt="0"/>
      <dgm:spPr/>
    </dgm:pt>
    <dgm:pt modelId="{2A6EF782-14B7-4480-9BFD-E6780FABD5A1}" type="pres">
      <dgm:prSet presAssocID="{F3DAEB25-9D53-4EC8-B81C-287FA7468B58}" presName="hierChild5" presStyleCnt="0"/>
      <dgm:spPr/>
    </dgm:pt>
    <dgm:pt modelId="{E042A038-13DA-4B41-9021-7DCA3CEFE00F}" type="pres">
      <dgm:prSet presAssocID="{7325B048-9FCE-44B8-9F36-D98DA2E443F4}" presName="Name37" presStyleLbl="parChTrans1D2" presStyleIdx="1" presStyleCnt="3"/>
      <dgm:spPr/>
      <dgm:t>
        <a:bodyPr/>
        <a:lstStyle/>
        <a:p>
          <a:endParaRPr lang="en-GB"/>
        </a:p>
      </dgm:t>
    </dgm:pt>
    <dgm:pt modelId="{235545C9-99A0-4F6A-B079-7A2487A5658F}" type="pres">
      <dgm:prSet presAssocID="{C1FC54D2-9F0E-45BE-9E4C-6819D8E27EB1}" presName="hierRoot2" presStyleCnt="0">
        <dgm:presLayoutVars>
          <dgm:hierBranch val="init"/>
        </dgm:presLayoutVars>
      </dgm:prSet>
      <dgm:spPr/>
    </dgm:pt>
    <dgm:pt modelId="{BDF9A380-221A-464B-8A3F-9335A40516F6}" type="pres">
      <dgm:prSet presAssocID="{C1FC54D2-9F0E-45BE-9E4C-6819D8E27EB1}" presName="rootComposite" presStyleCnt="0"/>
      <dgm:spPr/>
    </dgm:pt>
    <dgm:pt modelId="{86C5A77F-AB6E-4A4A-8C1D-8BB601E7283D}" type="pres">
      <dgm:prSet presAssocID="{C1FC54D2-9F0E-45BE-9E4C-6819D8E27EB1}" presName="rootText" presStyleLbl="node2" presStyleIdx="1" presStyleCnt="3" custScaleX="186562" custScaleY="428850">
        <dgm:presLayoutVars>
          <dgm:chPref val="3"/>
        </dgm:presLayoutVars>
      </dgm:prSet>
      <dgm:spPr/>
      <dgm:t>
        <a:bodyPr/>
        <a:lstStyle/>
        <a:p>
          <a:endParaRPr lang="en-GB"/>
        </a:p>
      </dgm:t>
    </dgm:pt>
    <dgm:pt modelId="{CE5B35FD-9216-4927-BCB5-6035E55E553B}" type="pres">
      <dgm:prSet presAssocID="{C1FC54D2-9F0E-45BE-9E4C-6819D8E27EB1}" presName="rootConnector" presStyleLbl="node2" presStyleIdx="1" presStyleCnt="3"/>
      <dgm:spPr/>
      <dgm:t>
        <a:bodyPr/>
        <a:lstStyle/>
        <a:p>
          <a:endParaRPr lang="en-GB"/>
        </a:p>
      </dgm:t>
    </dgm:pt>
    <dgm:pt modelId="{BDFEF3D7-04B5-4604-8EDC-44E3C4A4DEF3}" type="pres">
      <dgm:prSet presAssocID="{C1FC54D2-9F0E-45BE-9E4C-6819D8E27EB1}" presName="hierChild4" presStyleCnt="0"/>
      <dgm:spPr/>
    </dgm:pt>
    <dgm:pt modelId="{02168560-CA95-4F40-A6D6-D4BAA4FD760A}" type="pres">
      <dgm:prSet presAssocID="{C1FC54D2-9F0E-45BE-9E4C-6819D8E27EB1}" presName="hierChild5" presStyleCnt="0"/>
      <dgm:spPr/>
    </dgm:pt>
    <dgm:pt modelId="{68A002B9-51DD-4526-9DB5-1A4A1633DE5B}" type="pres">
      <dgm:prSet presAssocID="{1ADDC858-0ECE-46D8-8ADB-4B5EC2BEEA5E}" presName="Name37" presStyleLbl="parChTrans1D2" presStyleIdx="2" presStyleCnt="3"/>
      <dgm:spPr/>
      <dgm:t>
        <a:bodyPr/>
        <a:lstStyle/>
        <a:p>
          <a:endParaRPr lang="en-GB"/>
        </a:p>
      </dgm:t>
    </dgm:pt>
    <dgm:pt modelId="{8807C6C0-6617-4D47-998E-32298FE5B876}" type="pres">
      <dgm:prSet presAssocID="{80F970EF-708E-4D0C-A557-27DB6471CBA5}" presName="hierRoot2" presStyleCnt="0">
        <dgm:presLayoutVars>
          <dgm:hierBranch val="init"/>
        </dgm:presLayoutVars>
      </dgm:prSet>
      <dgm:spPr/>
    </dgm:pt>
    <dgm:pt modelId="{DCCF6FB7-E34F-42EC-B033-037A4BCA805C}" type="pres">
      <dgm:prSet presAssocID="{80F970EF-708E-4D0C-A557-27DB6471CBA5}" presName="rootComposite" presStyleCnt="0"/>
      <dgm:spPr/>
    </dgm:pt>
    <dgm:pt modelId="{75EF487C-B16B-4EAF-B9C3-3B347ED9677D}" type="pres">
      <dgm:prSet presAssocID="{80F970EF-708E-4D0C-A557-27DB6471CBA5}" presName="rootText" presStyleLbl="node2" presStyleIdx="2" presStyleCnt="3" custScaleX="203372" custScaleY="430271">
        <dgm:presLayoutVars>
          <dgm:chPref val="3"/>
        </dgm:presLayoutVars>
      </dgm:prSet>
      <dgm:spPr/>
      <dgm:t>
        <a:bodyPr/>
        <a:lstStyle/>
        <a:p>
          <a:endParaRPr lang="en-GB"/>
        </a:p>
      </dgm:t>
    </dgm:pt>
    <dgm:pt modelId="{8DA4F7D9-BBEB-44E5-90A2-2BE6BAB28C62}" type="pres">
      <dgm:prSet presAssocID="{80F970EF-708E-4D0C-A557-27DB6471CBA5}" presName="rootConnector" presStyleLbl="node2" presStyleIdx="2" presStyleCnt="3"/>
      <dgm:spPr/>
      <dgm:t>
        <a:bodyPr/>
        <a:lstStyle/>
        <a:p>
          <a:endParaRPr lang="en-GB"/>
        </a:p>
      </dgm:t>
    </dgm:pt>
    <dgm:pt modelId="{18986653-DD45-4887-9EFD-9FEC2A3C1725}" type="pres">
      <dgm:prSet presAssocID="{80F970EF-708E-4D0C-A557-27DB6471CBA5}" presName="hierChild4" presStyleCnt="0"/>
      <dgm:spPr/>
    </dgm:pt>
    <dgm:pt modelId="{DB58D8DA-CAEF-48FD-89C6-F96EF90D11E1}" type="pres">
      <dgm:prSet presAssocID="{80F970EF-708E-4D0C-A557-27DB6471CBA5}" presName="hierChild5" presStyleCnt="0"/>
      <dgm:spPr/>
    </dgm:pt>
    <dgm:pt modelId="{137E5ABB-478F-4B53-A777-5C51C4A582EC}" type="pres">
      <dgm:prSet presAssocID="{D42EC767-598B-42CD-A8F7-6A26EBD820BB}" presName="hierChild3" presStyleCnt="0"/>
      <dgm:spPr/>
    </dgm:pt>
  </dgm:ptLst>
  <dgm:cxnLst>
    <dgm:cxn modelId="{43349383-364F-49FC-ABAA-74D4780FE13B}" type="presOf" srcId="{80F970EF-708E-4D0C-A557-27DB6471CBA5}" destId="{75EF487C-B16B-4EAF-B9C3-3B347ED9677D}" srcOrd="0" destOrd="0" presId="urn:microsoft.com/office/officeart/2005/8/layout/orgChart1"/>
    <dgm:cxn modelId="{918DB2FE-337A-463E-9EBB-1B642D19401D}" type="presOf" srcId="{80F970EF-708E-4D0C-A557-27DB6471CBA5}" destId="{8DA4F7D9-BBEB-44E5-90A2-2BE6BAB28C62}" srcOrd="1" destOrd="0" presId="urn:microsoft.com/office/officeart/2005/8/layout/orgChart1"/>
    <dgm:cxn modelId="{85E0C0F8-74D1-406A-A86D-EE0F15514B98}" type="presOf" srcId="{0EA36718-E521-48DC-BBCD-0E3B5A27BD8A}" destId="{EE305D57-0971-43EE-AA17-EE3294D6F4D7}" srcOrd="0" destOrd="0" presId="urn:microsoft.com/office/officeart/2005/8/layout/orgChart1"/>
    <dgm:cxn modelId="{E3479888-0B1F-47E0-8C86-AFDAD0A13451}" type="presOf" srcId="{D42EC767-598B-42CD-A8F7-6A26EBD820BB}" destId="{7F5771AE-8E5E-4FEE-9BD5-7C86F776898D}" srcOrd="0" destOrd="0" presId="urn:microsoft.com/office/officeart/2005/8/layout/orgChart1"/>
    <dgm:cxn modelId="{CA40E86D-57FA-425D-BE66-7B3C9AAC8F43}" type="presOf" srcId="{F3DAEB25-9D53-4EC8-B81C-287FA7468B58}" destId="{92BCCDEA-A786-4678-96B1-9F6885F127C1}" srcOrd="1" destOrd="0" presId="urn:microsoft.com/office/officeart/2005/8/layout/orgChart1"/>
    <dgm:cxn modelId="{4B5F2B6F-B8A9-473F-8A20-6352FD12F56B}" srcId="{0EA36718-E521-48DC-BBCD-0E3B5A27BD8A}" destId="{D42EC767-598B-42CD-A8F7-6A26EBD820BB}" srcOrd="0" destOrd="0" parTransId="{9FE63CDE-2235-470D-95C2-67C0B1B19EAC}" sibTransId="{06869D75-C2CA-4231-A9F1-805813E594D2}"/>
    <dgm:cxn modelId="{FB7CBE66-047D-423C-BC83-1D415C19AC22}" srcId="{D42EC767-598B-42CD-A8F7-6A26EBD820BB}" destId="{F3DAEB25-9D53-4EC8-B81C-287FA7468B58}" srcOrd="0" destOrd="0" parTransId="{293B8236-07A1-42E6-AAA6-13388BF4117C}" sibTransId="{ADDD2AEC-6C70-41D5-BD3D-E09F5E516CB3}"/>
    <dgm:cxn modelId="{07D369AF-3757-4393-9525-25F7CD6E5D06}" srcId="{D42EC767-598B-42CD-A8F7-6A26EBD820BB}" destId="{80F970EF-708E-4D0C-A557-27DB6471CBA5}" srcOrd="2" destOrd="0" parTransId="{1ADDC858-0ECE-46D8-8ADB-4B5EC2BEEA5E}" sibTransId="{F9629090-50B4-45C6-9716-7B7134C22BB2}"/>
    <dgm:cxn modelId="{35C73069-4743-4625-8F95-37CE740A6DCC}" type="presOf" srcId="{1ADDC858-0ECE-46D8-8ADB-4B5EC2BEEA5E}" destId="{68A002B9-51DD-4526-9DB5-1A4A1633DE5B}" srcOrd="0" destOrd="0" presId="urn:microsoft.com/office/officeart/2005/8/layout/orgChart1"/>
    <dgm:cxn modelId="{35A2D96F-8E21-448E-B7DB-C1F3FEFB33D5}" type="presOf" srcId="{D42EC767-598B-42CD-A8F7-6A26EBD820BB}" destId="{CDE2AF08-A0BA-4956-B8B3-00C72D387E1A}" srcOrd="1" destOrd="0" presId="urn:microsoft.com/office/officeart/2005/8/layout/orgChart1"/>
    <dgm:cxn modelId="{60F27D86-0C65-48BF-A446-6AE89D259865}" srcId="{D42EC767-598B-42CD-A8F7-6A26EBD820BB}" destId="{C1FC54D2-9F0E-45BE-9E4C-6819D8E27EB1}" srcOrd="1" destOrd="0" parTransId="{7325B048-9FCE-44B8-9F36-D98DA2E443F4}" sibTransId="{ACC45DDE-D81B-4A06-AE67-177A9AC2A77C}"/>
    <dgm:cxn modelId="{718CDA51-F1B5-4C67-9C3D-CA61DFA29D0F}" type="presOf" srcId="{293B8236-07A1-42E6-AAA6-13388BF4117C}" destId="{3D81EC81-8724-4418-96F0-6E71A297B07F}" srcOrd="0" destOrd="0" presId="urn:microsoft.com/office/officeart/2005/8/layout/orgChart1"/>
    <dgm:cxn modelId="{EA6A818D-81E7-4185-85B9-5F8FE689AC7A}" type="presOf" srcId="{F3DAEB25-9D53-4EC8-B81C-287FA7468B58}" destId="{630C24BA-F663-49F9-8F64-95809A4D1DAE}" srcOrd="0" destOrd="0" presId="urn:microsoft.com/office/officeart/2005/8/layout/orgChart1"/>
    <dgm:cxn modelId="{E472A288-DD53-44CA-BF91-DEEA36390339}" type="presOf" srcId="{C1FC54D2-9F0E-45BE-9E4C-6819D8E27EB1}" destId="{86C5A77F-AB6E-4A4A-8C1D-8BB601E7283D}" srcOrd="0" destOrd="0" presId="urn:microsoft.com/office/officeart/2005/8/layout/orgChart1"/>
    <dgm:cxn modelId="{124B5D32-111A-4710-8A82-28760CFFBF51}" type="presOf" srcId="{7325B048-9FCE-44B8-9F36-D98DA2E443F4}" destId="{E042A038-13DA-4B41-9021-7DCA3CEFE00F}" srcOrd="0" destOrd="0" presId="urn:microsoft.com/office/officeart/2005/8/layout/orgChart1"/>
    <dgm:cxn modelId="{560F6677-EBB4-4D5D-99F5-126F3A2DB2F4}" type="presOf" srcId="{C1FC54D2-9F0E-45BE-9E4C-6819D8E27EB1}" destId="{CE5B35FD-9216-4927-BCB5-6035E55E553B}" srcOrd="1" destOrd="0" presId="urn:microsoft.com/office/officeart/2005/8/layout/orgChart1"/>
    <dgm:cxn modelId="{38E9604B-137F-48CA-B1BB-37EDDB219194}" type="presParOf" srcId="{EE305D57-0971-43EE-AA17-EE3294D6F4D7}" destId="{EC4FCB51-C026-4D76-8AE2-FD9754165DC9}" srcOrd="0" destOrd="0" presId="urn:microsoft.com/office/officeart/2005/8/layout/orgChart1"/>
    <dgm:cxn modelId="{0C2C0E4D-762E-4B48-8ABE-DF926F017CE7}" type="presParOf" srcId="{EC4FCB51-C026-4D76-8AE2-FD9754165DC9}" destId="{B4009F85-88D1-4ECB-BC30-559913124383}" srcOrd="0" destOrd="0" presId="urn:microsoft.com/office/officeart/2005/8/layout/orgChart1"/>
    <dgm:cxn modelId="{3AADA5FB-05B5-4597-AACB-C4DD6ACB017B}" type="presParOf" srcId="{B4009F85-88D1-4ECB-BC30-559913124383}" destId="{7F5771AE-8E5E-4FEE-9BD5-7C86F776898D}" srcOrd="0" destOrd="0" presId="urn:microsoft.com/office/officeart/2005/8/layout/orgChart1"/>
    <dgm:cxn modelId="{ADEC2012-EBDB-48B3-88AF-C9ADDB0BD3E7}" type="presParOf" srcId="{B4009F85-88D1-4ECB-BC30-559913124383}" destId="{CDE2AF08-A0BA-4956-B8B3-00C72D387E1A}" srcOrd="1" destOrd="0" presId="urn:microsoft.com/office/officeart/2005/8/layout/orgChart1"/>
    <dgm:cxn modelId="{B9659F84-D346-41B6-9AAB-0F22A5CC1C6F}" type="presParOf" srcId="{EC4FCB51-C026-4D76-8AE2-FD9754165DC9}" destId="{936FDFED-6E70-42C6-84D4-4F4B72C0A780}" srcOrd="1" destOrd="0" presId="urn:microsoft.com/office/officeart/2005/8/layout/orgChart1"/>
    <dgm:cxn modelId="{7811017E-0D4D-4C81-BB91-1C3892DE8B32}" type="presParOf" srcId="{936FDFED-6E70-42C6-84D4-4F4B72C0A780}" destId="{3D81EC81-8724-4418-96F0-6E71A297B07F}" srcOrd="0" destOrd="0" presId="urn:microsoft.com/office/officeart/2005/8/layout/orgChart1"/>
    <dgm:cxn modelId="{5F630CDC-18E1-40C8-9974-4146026E40C6}" type="presParOf" srcId="{936FDFED-6E70-42C6-84D4-4F4B72C0A780}" destId="{052B3FF0-1E3D-4ED1-ACB4-5EB3B3DC89C4}" srcOrd="1" destOrd="0" presId="urn:microsoft.com/office/officeart/2005/8/layout/orgChart1"/>
    <dgm:cxn modelId="{C5BC5844-C4B3-4838-A232-456B4E8CBB9F}" type="presParOf" srcId="{052B3FF0-1E3D-4ED1-ACB4-5EB3B3DC89C4}" destId="{BE15C26C-AAEA-4093-A21A-CEE32499E8A0}" srcOrd="0" destOrd="0" presId="urn:microsoft.com/office/officeart/2005/8/layout/orgChart1"/>
    <dgm:cxn modelId="{F9020FD5-C262-4D74-9B2D-62B0D3B01AB6}" type="presParOf" srcId="{BE15C26C-AAEA-4093-A21A-CEE32499E8A0}" destId="{630C24BA-F663-49F9-8F64-95809A4D1DAE}" srcOrd="0" destOrd="0" presId="urn:microsoft.com/office/officeart/2005/8/layout/orgChart1"/>
    <dgm:cxn modelId="{EE762597-AE83-43C3-BA50-AA6A49EF7D57}" type="presParOf" srcId="{BE15C26C-AAEA-4093-A21A-CEE32499E8A0}" destId="{92BCCDEA-A786-4678-96B1-9F6885F127C1}" srcOrd="1" destOrd="0" presId="urn:microsoft.com/office/officeart/2005/8/layout/orgChart1"/>
    <dgm:cxn modelId="{D5495233-BA1F-444F-9D9E-8B086F7E8CA5}" type="presParOf" srcId="{052B3FF0-1E3D-4ED1-ACB4-5EB3B3DC89C4}" destId="{808C6D36-547B-4349-B77D-B6053E5B6F95}" srcOrd="1" destOrd="0" presId="urn:microsoft.com/office/officeart/2005/8/layout/orgChart1"/>
    <dgm:cxn modelId="{2F63CE8C-21B2-402E-89A8-EA0AA9393A16}" type="presParOf" srcId="{052B3FF0-1E3D-4ED1-ACB4-5EB3B3DC89C4}" destId="{2A6EF782-14B7-4480-9BFD-E6780FABD5A1}" srcOrd="2" destOrd="0" presId="urn:microsoft.com/office/officeart/2005/8/layout/orgChart1"/>
    <dgm:cxn modelId="{5360504B-F9AA-4ABB-B256-D7D9F21EF76A}" type="presParOf" srcId="{936FDFED-6E70-42C6-84D4-4F4B72C0A780}" destId="{E042A038-13DA-4B41-9021-7DCA3CEFE00F}" srcOrd="2" destOrd="0" presId="urn:microsoft.com/office/officeart/2005/8/layout/orgChart1"/>
    <dgm:cxn modelId="{1A00E442-9000-4D46-8DE6-3C17693EB010}" type="presParOf" srcId="{936FDFED-6E70-42C6-84D4-4F4B72C0A780}" destId="{235545C9-99A0-4F6A-B079-7A2487A5658F}" srcOrd="3" destOrd="0" presId="urn:microsoft.com/office/officeart/2005/8/layout/orgChart1"/>
    <dgm:cxn modelId="{2CE67320-E70E-495B-B8C8-37A6BD2B2EA8}" type="presParOf" srcId="{235545C9-99A0-4F6A-B079-7A2487A5658F}" destId="{BDF9A380-221A-464B-8A3F-9335A40516F6}" srcOrd="0" destOrd="0" presId="urn:microsoft.com/office/officeart/2005/8/layout/orgChart1"/>
    <dgm:cxn modelId="{04DFEF57-5562-411B-8C86-A1A53876C325}" type="presParOf" srcId="{BDF9A380-221A-464B-8A3F-9335A40516F6}" destId="{86C5A77F-AB6E-4A4A-8C1D-8BB601E7283D}" srcOrd="0" destOrd="0" presId="urn:microsoft.com/office/officeart/2005/8/layout/orgChart1"/>
    <dgm:cxn modelId="{B8657119-5D8C-428A-BD89-85F6D4C22EE7}" type="presParOf" srcId="{BDF9A380-221A-464B-8A3F-9335A40516F6}" destId="{CE5B35FD-9216-4927-BCB5-6035E55E553B}" srcOrd="1" destOrd="0" presId="urn:microsoft.com/office/officeart/2005/8/layout/orgChart1"/>
    <dgm:cxn modelId="{CB9E39F8-EE18-486F-998B-47BFA1191BDD}" type="presParOf" srcId="{235545C9-99A0-4F6A-B079-7A2487A5658F}" destId="{BDFEF3D7-04B5-4604-8EDC-44E3C4A4DEF3}" srcOrd="1" destOrd="0" presId="urn:microsoft.com/office/officeart/2005/8/layout/orgChart1"/>
    <dgm:cxn modelId="{4AC7FF70-2C9D-4487-9A1F-D29769BBDB0A}" type="presParOf" srcId="{235545C9-99A0-4F6A-B079-7A2487A5658F}" destId="{02168560-CA95-4F40-A6D6-D4BAA4FD760A}" srcOrd="2" destOrd="0" presId="urn:microsoft.com/office/officeart/2005/8/layout/orgChart1"/>
    <dgm:cxn modelId="{F30DF760-FD06-471B-9C8B-E18F9AC8C36A}" type="presParOf" srcId="{936FDFED-6E70-42C6-84D4-4F4B72C0A780}" destId="{68A002B9-51DD-4526-9DB5-1A4A1633DE5B}" srcOrd="4" destOrd="0" presId="urn:microsoft.com/office/officeart/2005/8/layout/orgChart1"/>
    <dgm:cxn modelId="{5E7663BD-3126-40E0-A803-005A92AA3586}" type="presParOf" srcId="{936FDFED-6E70-42C6-84D4-4F4B72C0A780}" destId="{8807C6C0-6617-4D47-998E-32298FE5B876}" srcOrd="5" destOrd="0" presId="urn:microsoft.com/office/officeart/2005/8/layout/orgChart1"/>
    <dgm:cxn modelId="{CAB31B43-B6B6-47C5-AFA7-B2C93C49F214}" type="presParOf" srcId="{8807C6C0-6617-4D47-998E-32298FE5B876}" destId="{DCCF6FB7-E34F-42EC-B033-037A4BCA805C}" srcOrd="0" destOrd="0" presId="urn:microsoft.com/office/officeart/2005/8/layout/orgChart1"/>
    <dgm:cxn modelId="{C787D1D0-210E-4728-81DB-75E7DA468CC3}" type="presParOf" srcId="{DCCF6FB7-E34F-42EC-B033-037A4BCA805C}" destId="{75EF487C-B16B-4EAF-B9C3-3B347ED9677D}" srcOrd="0" destOrd="0" presId="urn:microsoft.com/office/officeart/2005/8/layout/orgChart1"/>
    <dgm:cxn modelId="{1AFAF181-F602-496D-9B22-B29831E17F8B}" type="presParOf" srcId="{DCCF6FB7-E34F-42EC-B033-037A4BCA805C}" destId="{8DA4F7D9-BBEB-44E5-90A2-2BE6BAB28C62}" srcOrd="1" destOrd="0" presId="urn:microsoft.com/office/officeart/2005/8/layout/orgChart1"/>
    <dgm:cxn modelId="{5D11E603-0536-41F3-BF1D-F17602E038A8}" type="presParOf" srcId="{8807C6C0-6617-4D47-998E-32298FE5B876}" destId="{18986653-DD45-4887-9EFD-9FEC2A3C1725}" srcOrd="1" destOrd="0" presId="urn:microsoft.com/office/officeart/2005/8/layout/orgChart1"/>
    <dgm:cxn modelId="{B898129B-3828-4A0A-B176-35628B3EE0FE}" type="presParOf" srcId="{8807C6C0-6617-4D47-998E-32298FE5B876}" destId="{DB58D8DA-CAEF-48FD-89C6-F96EF90D11E1}" srcOrd="2" destOrd="0" presId="urn:microsoft.com/office/officeart/2005/8/layout/orgChart1"/>
    <dgm:cxn modelId="{E76EF6CB-62DC-4CB6-B51A-5F7835D191AF}" type="presParOf" srcId="{EC4FCB51-C026-4D76-8AE2-FD9754165DC9}" destId="{137E5ABB-478F-4B53-A777-5C51C4A582EC}" srcOrd="2"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0B29D98B-DC2A-40CE-93DF-F63227B3F80F}"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EB7A7957-2483-4866-A402-5639D67BFFF9}">
      <dgm:prSet phldrT="[Text]" custT="1"/>
      <dgm:spPr>
        <a:solidFill>
          <a:schemeClr val="accent2">
            <a:lumMod val="40000"/>
            <a:lumOff val="60000"/>
          </a:schemeClr>
        </a:solidFill>
      </dgm:spPr>
      <dgm:t>
        <a:bodyPr/>
        <a:lstStyle/>
        <a:p>
          <a:r>
            <a:rPr lang="ar-SA" sz="3200" b="1" dirty="0" smtClean="0">
              <a:solidFill>
                <a:schemeClr val="tx1"/>
              </a:solidFill>
            </a:rPr>
            <a:t>أطراف الكمبيالة</a:t>
          </a:r>
          <a:endParaRPr lang="en-GB" sz="3200" b="1" dirty="0">
            <a:solidFill>
              <a:schemeClr val="tx1"/>
            </a:solidFill>
          </a:endParaRPr>
        </a:p>
      </dgm:t>
    </dgm:pt>
    <dgm:pt modelId="{75B16C57-2900-4C32-9911-D901F7E4ECE5}" type="parTrans" cxnId="{38214519-DABF-4A25-AD5A-1F1697887EB8}">
      <dgm:prSet/>
      <dgm:spPr/>
      <dgm:t>
        <a:bodyPr/>
        <a:lstStyle/>
        <a:p>
          <a:endParaRPr lang="en-GB"/>
        </a:p>
      </dgm:t>
    </dgm:pt>
    <dgm:pt modelId="{7FA6D385-FCBE-44E8-884A-C1AE31922BCB}" type="sibTrans" cxnId="{38214519-DABF-4A25-AD5A-1F1697887EB8}">
      <dgm:prSet/>
      <dgm:spPr/>
      <dgm:t>
        <a:bodyPr/>
        <a:lstStyle/>
        <a:p>
          <a:endParaRPr lang="en-GB"/>
        </a:p>
      </dgm:t>
    </dgm:pt>
    <dgm:pt modelId="{D78DD5FA-DDB2-4C3A-9D9F-E8A8BDD891EF}">
      <dgm:prSet phldrT="[Text]" custT="1"/>
      <dgm:spPr/>
      <dgm:t>
        <a:bodyPr/>
        <a:lstStyle/>
        <a:p>
          <a:r>
            <a:rPr lang="ar-SA" sz="2800" b="1" dirty="0" smtClean="0"/>
            <a:t>المستفيد</a:t>
          </a:r>
        </a:p>
        <a:p>
          <a:r>
            <a:rPr lang="ar-SA" sz="2800" b="1" dirty="0" smtClean="0"/>
            <a:t>قد يكون هو الساحب أو الشخص الذي حررت الكمبيالة لصالحه</a:t>
          </a:r>
          <a:endParaRPr lang="en-GB" sz="2800" b="1" dirty="0"/>
        </a:p>
      </dgm:t>
    </dgm:pt>
    <dgm:pt modelId="{F81C7AAD-C420-4039-866B-F199D39E874A}" type="parTrans" cxnId="{389D191C-6F3C-4F49-8FAC-5E8916D5B326}">
      <dgm:prSet/>
      <dgm:spPr/>
      <dgm:t>
        <a:bodyPr/>
        <a:lstStyle/>
        <a:p>
          <a:endParaRPr lang="en-GB"/>
        </a:p>
      </dgm:t>
    </dgm:pt>
    <dgm:pt modelId="{C4E89A88-3E27-4118-8233-75F617E696FA}" type="sibTrans" cxnId="{389D191C-6F3C-4F49-8FAC-5E8916D5B326}">
      <dgm:prSet/>
      <dgm:spPr/>
      <dgm:t>
        <a:bodyPr/>
        <a:lstStyle/>
        <a:p>
          <a:endParaRPr lang="en-GB"/>
        </a:p>
      </dgm:t>
    </dgm:pt>
    <dgm:pt modelId="{262D3F43-0C64-49A0-BF83-F8ED89DC3B54}">
      <dgm:prSet phldrT="[Text]" custT="1"/>
      <dgm:spPr/>
      <dgm:t>
        <a:bodyPr/>
        <a:lstStyle/>
        <a:p>
          <a:r>
            <a:rPr lang="ar-SA" sz="2800" b="1" dirty="0" smtClean="0"/>
            <a:t>المسحوب عليه</a:t>
          </a:r>
        </a:p>
        <a:p>
          <a:r>
            <a:rPr lang="ar-SA" sz="2800" b="1" dirty="0" smtClean="0"/>
            <a:t>(المدين)</a:t>
          </a:r>
        </a:p>
        <a:p>
          <a:r>
            <a:rPr lang="ar-SA" sz="2800" b="1" dirty="0" smtClean="0"/>
            <a:t>هو الذي توجه إليه الكمبيالة</a:t>
          </a:r>
          <a:endParaRPr lang="en-GB" sz="2800" b="1" dirty="0"/>
        </a:p>
      </dgm:t>
    </dgm:pt>
    <dgm:pt modelId="{056C537A-F735-43C8-8F7A-B465DA6E1694}" type="parTrans" cxnId="{3D751535-4436-4CB8-9FC9-FBD5A749E55A}">
      <dgm:prSet/>
      <dgm:spPr/>
      <dgm:t>
        <a:bodyPr/>
        <a:lstStyle/>
        <a:p>
          <a:endParaRPr lang="en-GB"/>
        </a:p>
      </dgm:t>
    </dgm:pt>
    <dgm:pt modelId="{2D5C9900-4AC4-4DDF-96E2-5D29C1925B23}" type="sibTrans" cxnId="{3D751535-4436-4CB8-9FC9-FBD5A749E55A}">
      <dgm:prSet/>
      <dgm:spPr/>
      <dgm:t>
        <a:bodyPr/>
        <a:lstStyle/>
        <a:p>
          <a:endParaRPr lang="en-GB"/>
        </a:p>
      </dgm:t>
    </dgm:pt>
    <dgm:pt modelId="{2AD2DF88-E7E7-45CA-8ED4-A902C3EA4722}">
      <dgm:prSet phldrT="[Text]" custT="1"/>
      <dgm:spPr/>
      <dgm:t>
        <a:bodyPr/>
        <a:lstStyle/>
        <a:p>
          <a:r>
            <a:rPr lang="ar-SA" sz="2800" b="1" dirty="0" smtClean="0"/>
            <a:t>الساحب</a:t>
          </a:r>
        </a:p>
        <a:p>
          <a:r>
            <a:rPr lang="ar-SA" sz="2800" b="1" dirty="0" smtClean="0"/>
            <a:t>(الدائن)</a:t>
          </a:r>
        </a:p>
        <a:p>
          <a:r>
            <a:rPr lang="ar-SA" sz="2800" b="1" dirty="0" smtClean="0"/>
            <a:t>قد يكون هو المستفيد وهو الذي يحرر الكمبيالة</a:t>
          </a:r>
          <a:endParaRPr lang="en-GB" sz="2800" b="1" dirty="0"/>
        </a:p>
      </dgm:t>
    </dgm:pt>
    <dgm:pt modelId="{D568992E-47A2-4B5E-97B1-8BDB858259A2}" type="parTrans" cxnId="{B12C8601-CFF9-4996-9348-BC83F464AA45}">
      <dgm:prSet/>
      <dgm:spPr/>
      <dgm:t>
        <a:bodyPr/>
        <a:lstStyle/>
        <a:p>
          <a:endParaRPr lang="en-GB"/>
        </a:p>
      </dgm:t>
    </dgm:pt>
    <dgm:pt modelId="{11472105-727C-497F-AEE7-5CC6DD1CDAC5}" type="sibTrans" cxnId="{B12C8601-CFF9-4996-9348-BC83F464AA45}">
      <dgm:prSet/>
      <dgm:spPr/>
      <dgm:t>
        <a:bodyPr/>
        <a:lstStyle/>
        <a:p>
          <a:endParaRPr lang="en-GB"/>
        </a:p>
      </dgm:t>
    </dgm:pt>
    <dgm:pt modelId="{305DF546-73B6-4AAF-BF6D-186E14ED483E}" type="pres">
      <dgm:prSet presAssocID="{0B29D98B-DC2A-40CE-93DF-F63227B3F80F}" presName="hierChild1" presStyleCnt="0">
        <dgm:presLayoutVars>
          <dgm:orgChart val="1"/>
          <dgm:chPref val="1"/>
          <dgm:dir/>
          <dgm:animOne val="branch"/>
          <dgm:animLvl val="lvl"/>
          <dgm:resizeHandles/>
        </dgm:presLayoutVars>
      </dgm:prSet>
      <dgm:spPr/>
      <dgm:t>
        <a:bodyPr/>
        <a:lstStyle/>
        <a:p>
          <a:endParaRPr lang="en-GB"/>
        </a:p>
      </dgm:t>
    </dgm:pt>
    <dgm:pt modelId="{9DEE262C-7C4F-4E4D-8E8A-7744E9EA6CAE}" type="pres">
      <dgm:prSet presAssocID="{EB7A7957-2483-4866-A402-5639D67BFFF9}" presName="hierRoot1" presStyleCnt="0">
        <dgm:presLayoutVars>
          <dgm:hierBranch val="init"/>
        </dgm:presLayoutVars>
      </dgm:prSet>
      <dgm:spPr/>
    </dgm:pt>
    <dgm:pt modelId="{A1833454-BACB-4598-8512-4E43F31F65F3}" type="pres">
      <dgm:prSet presAssocID="{EB7A7957-2483-4866-A402-5639D67BFFF9}" presName="rootComposite1" presStyleCnt="0"/>
      <dgm:spPr/>
    </dgm:pt>
    <dgm:pt modelId="{4B4444ED-2FBE-4CA9-82C7-84FBD38D299A}" type="pres">
      <dgm:prSet presAssocID="{EB7A7957-2483-4866-A402-5639D67BFFF9}" presName="rootText1" presStyleLbl="node0" presStyleIdx="0" presStyleCnt="1">
        <dgm:presLayoutVars>
          <dgm:chPref val="3"/>
        </dgm:presLayoutVars>
      </dgm:prSet>
      <dgm:spPr/>
      <dgm:t>
        <a:bodyPr/>
        <a:lstStyle/>
        <a:p>
          <a:endParaRPr lang="en-GB"/>
        </a:p>
      </dgm:t>
    </dgm:pt>
    <dgm:pt modelId="{3DE7B8EB-27AB-40CA-A62D-EC441B7FFAF0}" type="pres">
      <dgm:prSet presAssocID="{EB7A7957-2483-4866-A402-5639D67BFFF9}" presName="rootConnector1" presStyleLbl="node1" presStyleIdx="0" presStyleCnt="0"/>
      <dgm:spPr/>
      <dgm:t>
        <a:bodyPr/>
        <a:lstStyle/>
        <a:p>
          <a:endParaRPr lang="en-GB"/>
        </a:p>
      </dgm:t>
    </dgm:pt>
    <dgm:pt modelId="{75DFF517-A056-441B-97E8-62056FA2C331}" type="pres">
      <dgm:prSet presAssocID="{EB7A7957-2483-4866-A402-5639D67BFFF9}" presName="hierChild2" presStyleCnt="0"/>
      <dgm:spPr/>
    </dgm:pt>
    <dgm:pt modelId="{4BD57ECA-9BBB-49CE-817A-20061FA18BE6}" type="pres">
      <dgm:prSet presAssocID="{F81C7AAD-C420-4039-866B-F199D39E874A}" presName="Name37" presStyleLbl="parChTrans1D2" presStyleIdx="0" presStyleCnt="3"/>
      <dgm:spPr/>
      <dgm:t>
        <a:bodyPr/>
        <a:lstStyle/>
        <a:p>
          <a:endParaRPr lang="en-GB"/>
        </a:p>
      </dgm:t>
    </dgm:pt>
    <dgm:pt modelId="{9545A4AF-BDCB-4E33-B6E6-2D550721FBFB}" type="pres">
      <dgm:prSet presAssocID="{D78DD5FA-DDB2-4C3A-9D9F-E8A8BDD891EF}" presName="hierRoot2" presStyleCnt="0">
        <dgm:presLayoutVars>
          <dgm:hierBranch val="init"/>
        </dgm:presLayoutVars>
      </dgm:prSet>
      <dgm:spPr/>
    </dgm:pt>
    <dgm:pt modelId="{86F8E47A-11CC-4516-8CFC-9839D120A24E}" type="pres">
      <dgm:prSet presAssocID="{D78DD5FA-DDB2-4C3A-9D9F-E8A8BDD891EF}" presName="rootComposite" presStyleCnt="0"/>
      <dgm:spPr/>
    </dgm:pt>
    <dgm:pt modelId="{1010AF85-91F4-4D73-971D-3F00C40604EF}" type="pres">
      <dgm:prSet presAssocID="{D78DD5FA-DDB2-4C3A-9D9F-E8A8BDD891EF}" presName="rootText" presStyleLbl="node2" presStyleIdx="0" presStyleCnt="3" custScaleY="224478">
        <dgm:presLayoutVars>
          <dgm:chPref val="3"/>
        </dgm:presLayoutVars>
      </dgm:prSet>
      <dgm:spPr/>
      <dgm:t>
        <a:bodyPr/>
        <a:lstStyle/>
        <a:p>
          <a:endParaRPr lang="en-GB"/>
        </a:p>
      </dgm:t>
    </dgm:pt>
    <dgm:pt modelId="{CFFF0C05-DE7E-4939-BA99-CE296582C011}" type="pres">
      <dgm:prSet presAssocID="{D78DD5FA-DDB2-4C3A-9D9F-E8A8BDD891EF}" presName="rootConnector" presStyleLbl="node2" presStyleIdx="0" presStyleCnt="3"/>
      <dgm:spPr/>
      <dgm:t>
        <a:bodyPr/>
        <a:lstStyle/>
        <a:p>
          <a:endParaRPr lang="en-GB"/>
        </a:p>
      </dgm:t>
    </dgm:pt>
    <dgm:pt modelId="{CF70545C-C1B2-496F-8AD0-944F5B306918}" type="pres">
      <dgm:prSet presAssocID="{D78DD5FA-DDB2-4C3A-9D9F-E8A8BDD891EF}" presName="hierChild4" presStyleCnt="0"/>
      <dgm:spPr/>
    </dgm:pt>
    <dgm:pt modelId="{B09BFB35-9F3B-4D6E-9B3F-6C37E9A90C52}" type="pres">
      <dgm:prSet presAssocID="{D78DD5FA-DDB2-4C3A-9D9F-E8A8BDD891EF}" presName="hierChild5" presStyleCnt="0"/>
      <dgm:spPr/>
    </dgm:pt>
    <dgm:pt modelId="{5BCB9D81-E183-45E4-B0A1-7CCA4055B1E3}" type="pres">
      <dgm:prSet presAssocID="{056C537A-F735-43C8-8F7A-B465DA6E1694}" presName="Name37" presStyleLbl="parChTrans1D2" presStyleIdx="1" presStyleCnt="3"/>
      <dgm:spPr/>
      <dgm:t>
        <a:bodyPr/>
        <a:lstStyle/>
        <a:p>
          <a:endParaRPr lang="en-GB"/>
        </a:p>
      </dgm:t>
    </dgm:pt>
    <dgm:pt modelId="{6D4E1E13-7EF7-42F8-B4BC-7B25803BB507}" type="pres">
      <dgm:prSet presAssocID="{262D3F43-0C64-49A0-BF83-F8ED89DC3B54}" presName="hierRoot2" presStyleCnt="0">
        <dgm:presLayoutVars>
          <dgm:hierBranch val="init"/>
        </dgm:presLayoutVars>
      </dgm:prSet>
      <dgm:spPr/>
    </dgm:pt>
    <dgm:pt modelId="{88E23576-9137-4A04-A188-6EA830C43914}" type="pres">
      <dgm:prSet presAssocID="{262D3F43-0C64-49A0-BF83-F8ED89DC3B54}" presName="rootComposite" presStyleCnt="0"/>
      <dgm:spPr/>
    </dgm:pt>
    <dgm:pt modelId="{783730FF-E951-4557-9850-964FF9016C0D}" type="pres">
      <dgm:prSet presAssocID="{262D3F43-0C64-49A0-BF83-F8ED89DC3B54}" presName="rootText" presStyleLbl="node2" presStyleIdx="1" presStyleCnt="3" custScaleY="222159">
        <dgm:presLayoutVars>
          <dgm:chPref val="3"/>
        </dgm:presLayoutVars>
      </dgm:prSet>
      <dgm:spPr/>
      <dgm:t>
        <a:bodyPr/>
        <a:lstStyle/>
        <a:p>
          <a:endParaRPr lang="en-GB"/>
        </a:p>
      </dgm:t>
    </dgm:pt>
    <dgm:pt modelId="{31A54507-6A2D-4C8C-AEC7-B275BC8D38B3}" type="pres">
      <dgm:prSet presAssocID="{262D3F43-0C64-49A0-BF83-F8ED89DC3B54}" presName="rootConnector" presStyleLbl="node2" presStyleIdx="1" presStyleCnt="3"/>
      <dgm:spPr/>
      <dgm:t>
        <a:bodyPr/>
        <a:lstStyle/>
        <a:p>
          <a:endParaRPr lang="en-GB"/>
        </a:p>
      </dgm:t>
    </dgm:pt>
    <dgm:pt modelId="{96596EF8-C6F9-4DA8-A77D-864F31AC421C}" type="pres">
      <dgm:prSet presAssocID="{262D3F43-0C64-49A0-BF83-F8ED89DC3B54}" presName="hierChild4" presStyleCnt="0"/>
      <dgm:spPr/>
    </dgm:pt>
    <dgm:pt modelId="{24E0A586-B9F5-4C18-8DAA-8F939CF43AD5}" type="pres">
      <dgm:prSet presAssocID="{262D3F43-0C64-49A0-BF83-F8ED89DC3B54}" presName="hierChild5" presStyleCnt="0"/>
      <dgm:spPr/>
    </dgm:pt>
    <dgm:pt modelId="{A996A74B-7074-4B0F-8902-F0E2E52A7759}" type="pres">
      <dgm:prSet presAssocID="{D568992E-47A2-4B5E-97B1-8BDB858259A2}" presName="Name37" presStyleLbl="parChTrans1D2" presStyleIdx="2" presStyleCnt="3"/>
      <dgm:spPr/>
      <dgm:t>
        <a:bodyPr/>
        <a:lstStyle/>
        <a:p>
          <a:endParaRPr lang="en-GB"/>
        </a:p>
      </dgm:t>
    </dgm:pt>
    <dgm:pt modelId="{35F164B5-6002-4A82-BFFE-CF02F772FAE5}" type="pres">
      <dgm:prSet presAssocID="{2AD2DF88-E7E7-45CA-8ED4-A902C3EA4722}" presName="hierRoot2" presStyleCnt="0">
        <dgm:presLayoutVars>
          <dgm:hierBranch val="init"/>
        </dgm:presLayoutVars>
      </dgm:prSet>
      <dgm:spPr/>
    </dgm:pt>
    <dgm:pt modelId="{56504906-2C5F-428E-BFDC-8EE2CF2E7792}" type="pres">
      <dgm:prSet presAssocID="{2AD2DF88-E7E7-45CA-8ED4-A902C3EA4722}" presName="rootComposite" presStyleCnt="0"/>
      <dgm:spPr/>
    </dgm:pt>
    <dgm:pt modelId="{3D55BEF1-DA77-45C2-914E-8845DB94C00B}" type="pres">
      <dgm:prSet presAssocID="{2AD2DF88-E7E7-45CA-8ED4-A902C3EA4722}" presName="rootText" presStyleLbl="node2" presStyleIdx="2" presStyleCnt="3" custScaleY="224478">
        <dgm:presLayoutVars>
          <dgm:chPref val="3"/>
        </dgm:presLayoutVars>
      </dgm:prSet>
      <dgm:spPr/>
      <dgm:t>
        <a:bodyPr/>
        <a:lstStyle/>
        <a:p>
          <a:endParaRPr lang="en-GB"/>
        </a:p>
      </dgm:t>
    </dgm:pt>
    <dgm:pt modelId="{360766A5-86D6-4AEC-B067-E92D1ED5A74A}" type="pres">
      <dgm:prSet presAssocID="{2AD2DF88-E7E7-45CA-8ED4-A902C3EA4722}" presName="rootConnector" presStyleLbl="node2" presStyleIdx="2" presStyleCnt="3"/>
      <dgm:spPr/>
      <dgm:t>
        <a:bodyPr/>
        <a:lstStyle/>
        <a:p>
          <a:endParaRPr lang="en-GB"/>
        </a:p>
      </dgm:t>
    </dgm:pt>
    <dgm:pt modelId="{8DBF1EF0-EEDF-4E79-907A-C17410BE69CB}" type="pres">
      <dgm:prSet presAssocID="{2AD2DF88-E7E7-45CA-8ED4-A902C3EA4722}" presName="hierChild4" presStyleCnt="0"/>
      <dgm:spPr/>
    </dgm:pt>
    <dgm:pt modelId="{794B52B9-2F47-4CB1-BB65-06A1FEF7106C}" type="pres">
      <dgm:prSet presAssocID="{2AD2DF88-E7E7-45CA-8ED4-A902C3EA4722}" presName="hierChild5" presStyleCnt="0"/>
      <dgm:spPr/>
    </dgm:pt>
    <dgm:pt modelId="{710DC77C-D64F-4175-8DB2-5DD7EBB50866}" type="pres">
      <dgm:prSet presAssocID="{EB7A7957-2483-4866-A402-5639D67BFFF9}" presName="hierChild3" presStyleCnt="0"/>
      <dgm:spPr/>
    </dgm:pt>
  </dgm:ptLst>
  <dgm:cxnLst>
    <dgm:cxn modelId="{CFFA4238-EEE8-48AA-A5AA-4E41A97E84DB}" type="presOf" srcId="{D78DD5FA-DDB2-4C3A-9D9F-E8A8BDD891EF}" destId="{CFFF0C05-DE7E-4939-BA99-CE296582C011}" srcOrd="1" destOrd="0" presId="urn:microsoft.com/office/officeart/2005/8/layout/orgChart1"/>
    <dgm:cxn modelId="{B12C8601-CFF9-4996-9348-BC83F464AA45}" srcId="{EB7A7957-2483-4866-A402-5639D67BFFF9}" destId="{2AD2DF88-E7E7-45CA-8ED4-A902C3EA4722}" srcOrd="2" destOrd="0" parTransId="{D568992E-47A2-4B5E-97B1-8BDB858259A2}" sibTransId="{11472105-727C-497F-AEE7-5CC6DD1CDAC5}"/>
    <dgm:cxn modelId="{F62F17A4-778B-4332-8ADB-1908F71F269B}" type="presOf" srcId="{262D3F43-0C64-49A0-BF83-F8ED89DC3B54}" destId="{31A54507-6A2D-4C8C-AEC7-B275BC8D38B3}" srcOrd="1" destOrd="0" presId="urn:microsoft.com/office/officeart/2005/8/layout/orgChart1"/>
    <dgm:cxn modelId="{B4B0480D-9F85-49DD-81D6-04DEC1953367}" type="presOf" srcId="{D78DD5FA-DDB2-4C3A-9D9F-E8A8BDD891EF}" destId="{1010AF85-91F4-4D73-971D-3F00C40604EF}" srcOrd="0" destOrd="0" presId="urn:microsoft.com/office/officeart/2005/8/layout/orgChart1"/>
    <dgm:cxn modelId="{8B1E2A70-F4EF-4F24-BFAD-B43BCC12755C}" type="presOf" srcId="{EB7A7957-2483-4866-A402-5639D67BFFF9}" destId="{3DE7B8EB-27AB-40CA-A62D-EC441B7FFAF0}" srcOrd="1" destOrd="0" presId="urn:microsoft.com/office/officeart/2005/8/layout/orgChart1"/>
    <dgm:cxn modelId="{56FBD3FF-1FEB-4265-9D88-1FE8F3B9F9DD}" type="presOf" srcId="{D568992E-47A2-4B5E-97B1-8BDB858259A2}" destId="{A996A74B-7074-4B0F-8902-F0E2E52A7759}" srcOrd="0" destOrd="0" presId="urn:microsoft.com/office/officeart/2005/8/layout/orgChart1"/>
    <dgm:cxn modelId="{B3B890C1-84A6-4643-9ABB-B748B1BC3F1F}" type="presOf" srcId="{EB7A7957-2483-4866-A402-5639D67BFFF9}" destId="{4B4444ED-2FBE-4CA9-82C7-84FBD38D299A}" srcOrd="0" destOrd="0" presId="urn:microsoft.com/office/officeart/2005/8/layout/orgChart1"/>
    <dgm:cxn modelId="{74667177-9B3A-4B9A-A908-29706AA1266B}" type="presOf" srcId="{0B29D98B-DC2A-40CE-93DF-F63227B3F80F}" destId="{305DF546-73B6-4AAF-BF6D-186E14ED483E}" srcOrd="0" destOrd="0" presId="urn:microsoft.com/office/officeart/2005/8/layout/orgChart1"/>
    <dgm:cxn modelId="{389D191C-6F3C-4F49-8FAC-5E8916D5B326}" srcId="{EB7A7957-2483-4866-A402-5639D67BFFF9}" destId="{D78DD5FA-DDB2-4C3A-9D9F-E8A8BDD891EF}" srcOrd="0" destOrd="0" parTransId="{F81C7AAD-C420-4039-866B-F199D39E874A}" sibTransId="{C4E89A88-3E27-4118-8233-75F617E696FA}"/>
    <dgm:cxn modelId="{3D751535-4436-4CB8-9FC9-FBD5A749E55A}" srcId="{EB7A7957-2483-4866-A402-5639D67BFFF9}" destId="{262D3F43-0C64-49A0-BF83-F8ED89DC3B54}" srcOrd="1" destOrd="0" parTransId="{056C537A-F735-43C8-8F7A-B465DA6E1694}" sibTransId="{2D5C9900-4AC4-4DDF-96E2-5D29C1925B23}"/>
    <dgm:cxn modelId="{06022A09-C236-478F-A82E-534964229C24}" type="presOf" srcId="{F81C7AAD-C420-4039-866B-F199D39E874A}" destId="{4BD57ECA-9BBB-49CE-817A-20061FA18BE6}" srcOrd="0" destOrd="0" presId="urn:microsoft.com/office/officeart/2005/8/layout/orgChart1"/>
    <dgm:cxn modelId="{1B6DB344-7770-42A0-BEFF-BBF034E36EA9}" type="presOf" srcId="{2AD2DF88-E7E7-45CA-8ED4-A902C3EA4722}" destId="{360766A5-86D6-4AEC-B067-E92D1ED5A74A}" srcOrd="1" destOrd="0" presId="urn:microsoft.com/office/officeart/2005/8/layout/orgChart1"/>
    <dgm:cxn modelId="{71442B5F-E6EF-4731-9515-05E109786234}" type="presOf" srcId="{056C537A-F735-43C8-8F7A-B465DA6E1694}" destId="{5BCB9D81-E183-45E4-B0A1-7CCA4055B1E3}" srcOrd="0" destOrd="0" presId="urn:microsoft.com/office/officeart/2005/8/layout/orgChart1"/>
    <dgm:cxn modelId="{15C44E67-CAB6-4E6F-80D7-B39B81E31940}" type="presOf" srcId="{262D3F43-0C64-49A0-BF83-F8ED89DC3B54}" destId="{783730FF-E951-4557-9850-964FF9016C0D}" srcOrd="0" destOrd="0" presId="urn:microsoft.com/office/officeart/2005/8/layout/orgChart1"/>
    <dgm:cxn modelId="{38214519-DABF-4A25-AD5A-1F1697887EB8}" srcId="{0B29D98B-DC2A-40CE-93DF-F63227B3F80F}" destId="{EB7A7957-2483-4866-A402-5639D67BFFF9}" srcOrd="0" destOrd="0" parTransId="{75B16C57-2900-4C32-9911-D901F7E4ECE5}" sibTransId="{7FA6D385-FCBE-44E8-884A-C1AE31922BCB}"/>
    <dgm:cxn modelId="{40FC1061-1187-4B21-BCB0-46825C7AB69A}" type="presOf" srcId="{2AD2DF88-E7E7-45CA-8ED4-A902C3EA4722}" destId="{3D55BEF1-DA77-45C2-914E-8845DB94C00B}" srcOrd="0" destOrd="0" presId="urn:microsoft.com/office/officeart/2005/8/layout/orgChart1"/>
    <dgm:cxn modelId="{FA69A8D2-49A6-4E6D-904B-2C9B52EFFF1E}" type="presParOf" srcId="{305DF546-73B6-4AAF-BF6D-186E14ED483E}" destId="{9DEE262C-7C4F-4E4D-8E8A-7744E9EA6CAE}" srcOrd="0" destOrd="0" presId="urn:microsoft.com/office/officeart/2005/8/layout/orgChart1"/>
    <dgm:cxn modelId="{8F890730-F09B-4D37-8109-35DCC5D85038}" type="presParOf" srcId="{9DEE262C-7C4F-4E4D-8E8A-7744E9EA6CAE}" destId="{A1833454-BACB-4598-8512-4E43F31F65F3}" srcOrd="0" destOrd="0" presId="urn:microsoft.com/office/officeart/2005/8/layout/orgChart1"/>
    <dgm:cxn modelId="{091F24BD-93AC-4131-A2B7-5021C0137558}" type="presParOf" srcId="{A1833454-BACB-4598-8512-4E43F31F65F3}" destId="{4B4444ED-2FBE-4CA9-82C7-84FBD38D299A}" srcOrd="0" destOrd="0" presId="urn:microsoft.com/office/officeart/2005/8/layout/orgChart1"/>
    <dgm:cxn modelId="{15E1D75F-2358-4BC0-8F55-9399BEA213D1}" type="presParOf" srcId="{A1833454-BACB-4598-8512-4E43F31F65F3}" destId="{3DE7B8EB-27AB-40CA-A62D-EC441B7FFAF0}" srcOrd="1" destOrd="0" presId="urn:microsoft.com/office/officeart/2005/8/layout/orgChart1"/>
    <dgm:cxn modelId="{ECC1C6BB-EA1A-425E-9C6E-FA5EC65AE2A8}" type="presParOf" srcId="{9DEE262C-7C4F-4E4D-8E8A-7744E9EA6CAE}" destId="{75DFF517-A056-441B-97E8-62056FA2C331}" srcOrd="1" destOrd="0" presId="urn:microsoft.com/office/officeart/2005/8/layout/orgChart1"/>
    <dgm:cxn modelId="{8C25DA22-839E-4C22-A8AF-1C010AF50A23}" type="presParOf" srcId="{75DFF517-A056-441B-97E8-62056FA2C331}" destId="{4BD57ECA-9BBB-49CE-817A-20061FA18BE6}" srcOrd="0" destOrd="0" presId="urn:microsoft.com/office/officeart/2005/8/layout/orgChart1"/>
    <dgm:cxn modelId="{D903C125-6BCB-4819-A8AC-AA54F81414CE}" type="presParOf" srcId="{75DFF517-A056-441B-97E8-62056FA2C331}" destId="{9545A4AF-BDCB-4E33-B6E6-2D550721FBFB}" srcOrd="1" destOrd="0" presId="urn:microsoft.com/office/officeart/2005/8/layout/orgChart1"/>
    <dgm:cxn modelId="{FBF73B24-71EC-484B-A464-27E9C26E828C}" type="presParOf" srcId="{9545A4AF-BDCB-4E33-B6E6-2D550721FBFB}" destId="{86F8E47A-11CC-4516-8CFC-9839D120A24E}" srcOrd="0" destOrd="0" presId="urn:microsoft.com/office/officeart/2005/8/layout/orgChart1"/>
    <dgm:cxn modelId="{04759A9C-1D93-4342-AB9D-8E757C5AB255}" type="presParOf" srcId="{86F8E47A-11CC-4516-8CFC-9839D120A24E}" destId="{1010AF85-91F4-4D73-971D-3F00C40604EF}" srcOrd="0" destOrd="0" presId="urn:microsoft.com/office/officeart/2005/8/layout/orgChart1"/>
    <dgm:cxn modelId="{321E9E60-4A05-4ECF-A50D-170F0C795852}" type="presParOf" srcId="{86F8E47A-11CC-4516-8CFC-9839D120A24E}" destId="{CFFF0C05-DE7E-4939-BA99-CE296582C011}" srcOrd="1" destOrd="0" presId="urn:microsoft.com/office/officeart/2005/8/layout/orgChart1"/>
    <dgm:cxn modelId="{E240A479-9452-49BD-B5E0-21F85A133999}" type="presParOf" srcId="{9545A4AF-BDCB-4E33-B6E6-2D550721FBFB}" destId="{CF70545C-C1B2-496F-8AD0-944F5B306918}" srcOrd="1" destOrd="0" presId="urn:microsoft.com/office/officeart/2005/8/layout/orgChart1"/>
    <dgm:cxn modelId="{1495C769-C3B4-43A1-A22B-DCE278B8BE77}" type="presParOf" srcId="{9545A4AF-BDCB-4E33-B6E6-2D550721FBFB}" destId="{B09BFB35-9F3B-4D6E-9B3F-6C37E9A90C52}" srcOrd="2" destOrd="0" presId="urn:microsoft.com/office/officeart/2005/8/layout/orgChart1"/>
    <dgm:cxn modelId="{95C732DB-0303-4534-937A-3E8F510E2A0E}" type="presParOf" srcId="{75DFF517-A056-441B-97E8-62056FA2C331}" destId="{5BCB9D81-E183-45E4-B0A1-7CCA4055B1E3}" srcOrd="2" destOrd="0" presId="urn:microsoft.com/office/officeart/2005/8/layout/orgChart1"/>
    <dgm:cxn modelId="{D8332B6B-66CC-4C43-B8CF-134236B19240}" type="presParOf" srcId="{75DFF517-A056-441B-97E8-62056FA2C331}" destId="{6D4E1E13-7EF7-42F8-B4BC-7B25803BB507}" srcOrd="3" destOrd="0" presId="urn:microsoft.com/office/officeart/2005/8/layout/orgChart1"/>
    <dgm:cxn modelId="{25C9F412-1C4B-4718-9CBC-5D3F9EF9076B}" type="presParOf" srcId="{6D4E1E13-7EF7-42F8-B4BC-7B25803BB507}" destId="{88E23576-9137-4A04-A188-6EA830C43914}" srcOrd="0" destOrd="0" presId="urn:microsoft.com/office/officeart/2005/8/layout/orgChart1"/>
    <dgm:cxn modelId="{74461EC1-4614-413C-A60F-1D0AF5B5208C}" type="presParOf" srcId="{88E23576-9137-4A04-A188-6EA830C43914}" destId="{783730FF-E951-4557-9850-964FF9016C0D}" srcOrd="0" destOrd="0" presId="urn:microsoft.com/office/officeart/2005/8/layout/orgChart1"/>
    <dgm:cxn modelId="{FBEC803D-2EE9-4482-BC08-ACE2BFDA4413}" type="presParOf" srcId="{88E23576-9137-4A04-A188-6EA830C43914}" destId="{31A54507-6A2D-4C8C-AEC7-B275BC8D38B3}" srcOrd="1" destOrd="0" presId="urn:microsoft.com/office/officeart/2005/8/layout/orgChart1"/>
    <dgm:cxn modelId="{4CBA754E-521B-4781-A5A3-6E241D3FBE52}" type="presParOf" srcId="{6D4E1E13-7EF7-42F8-B4BC-7B25803BB507}" destId="{96596EF8-C6F9-4DA8-A77D-864F31AC421C}" srcOrd="1" destOrd="0" presId="urn:microsoft.com/office/officeart/2005/8/layout/orgChart1"/>
    <dgm:cxn modelId="{2152EFC8-2C32-48BF-9E31-EBFDD99C003E}" type="presParOf" srcId="{6D4E1E13-7EF7-42F8-B4BC-7B25803BB507}" destId="{24E0A586-B9F5-4C18-8DAA-8F939CF43AD5}" srcOrd="2" destOrd="0" presId="urn:microsoft.com/office/officeart/2005/8/layout/orgChart1"/>
    <dgm:cxn modelId="{AEFFA82B-AE62-4E80-A47B-9A0D029113DF}" type="presParOf" srcId="{75DFF517-A056-441B-97E8-62056FA2C331}" destId="{A996A74B-7074-4B0F-8902-F0E2E52A7759}" srcOrd="4" destOrd="0" presId="urn:microsoft.com/office/officeart/2005/8/layout/orgChart1"/>
    <dgm:cxn modelId="{AA48D547-5EC2-409B-B2A9-7969543167C7}" type="presParOf" srcId="{75DFF517-A056-441B-97E8-62056FA2C331}" destId="{35F164B5-6002-4A82-BFFE-CF02F772FAE5}" srcOrd="5" destOrd="0" presId="urn:microsoft.com/office/officeart/2005/8/layout/orgChart1"/>
    <dgm:cxn modelId="{9B094AD8-6750-428B-99D4-0F444BF7BFB9}" type="presParOf" srcId="{35F164B5-6002-4A82-BFFE-CF02F772FAE5}" destId="{56504906-2C5F-428E-BFDC-8EE2CF2E7792}" srcOrd="0" destOrd="0" presId="urn:microsoft.com/office/officeart/2005/8/layout/orgChart1"/>
    <dgm:cxn modelId="{B0F01A28-4476-42D8-A1E9-4C3E993B986E}" type="presParOf" srcId="{56504906-2C5F-428E-BFDC-8EE2CF2E7792}" destId="{3D55BEF1-DA77-45C2-914E-8845DB94C00B}" srcOrd="0" destOrd="0" presId="urn:microsoft.com/office/officeart/2005/8/layout/orgChart1"/>
    <dgm:cxn modelId="{06780E6E-2487-4CBE-BB8D-91DEEB4A154C}" type="presParOf" srcId="{56504906-2C5F-428E-BFDC-8EE2CF2E7792}" destId="{360766A5-86D6-4AEC-B067-E92D1ED5A74A}" srcOrd="1" destOrd="0" presId="urn:microsoft.com/office/officeart/2005/8/layout/orgChart1"/>
    <dgm:cxn modelId="{5E95B7B3-EE6A-4821-AA6C-271B54148EC8}" type="presParOf" srcId="{35F164B5-6002-4A82-BFFE-CF02F772FAE5}" destId="{8DBF1EF0-EEDF-4E79-907A-C17410BE69CB}" srcOrd="1" destOrd="0" presId="urn:microsoft.com/office/officeart/2005/8/layout/orgChart1"/>
    <dgm:cxn modelId="{09A5B159-1885-4A3B-9F82-F2F3EAB01A37}" type="presParOf" srcId="{35F164B5-6002-4A82-BFFE-CF02F772FAE5}" destId="{794B52B9-2F47-4CB1-BB65-06A1FEF7106C}" srcOrd="2" destOrd="0" presId="urn:microsoft.com/office/officeart/2005/8/layout/orgChart1"/>
    <dgm:cxn modelId="{305542EE-BCFF-46E0-965B-AA0140790678}" type="presParOf" srcId="{9DEE262C-7C4F-4E4D-8E8A-7744E9EA6CAE}" destId="{710DC77C-D64F-4175-8DB2-5DD7EBB50866}" srcOrd="2"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0B29D98B-DC2A-40CE-93DF-F63227B3F80F}"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EB7A7957-2483-4866-A402-5639D67BFFF9}">
      <dgm:prSet phldrT="[Text]" custT="1"/>
      <dgm:spPr>
        <a:solidFill>
          <a:schemeClr val="accent2">
            <a:lumMod val="40000"/>
            <a:lumOff val="60000"/>
          </a:schemeClr>
        </a:solidFill>
      </dgm:spPr>
      <dgm:t>
        <a:bodyPr/>
        <a:lstStyle/>
        <a:p>
          <a:r>
            <a:rPr lang="ar-SA" sz="3200" b="1" dirty="0" smtClean="0">
              <a:solidFill>
                <a:schemeClr val="tx1"/>
              </a:solidFill>
            </a:rPr>
            <a:t>أطراف السند </a:t>
          </a:r>
          <a:r>
            <a:rPr lang="ar-SA" sz="3200" b="1" dirty="0" err="1" smtClean="0">
              <a:solidFill>
                <a:schemeClr val="tx1"/>
              </a:solidFill>
            </a:rPr>
            <a:t>الإذني</a:t>
          </a:r>
          <a:endParaRPr lang="en-GB" sz="3200" b="1" dirty="0">
            <a:solidFill>
              <a:schemeClr val="tx1"/>
            </a:solidFill>
          </a:endParaRPr>
        </a:p>
      </dgm:t>
    </dgm:pt>
    <dgm:pt modelId="{75B16C57-2900-4C32-9911-D901F7E4ECE5}" type="parTrans" cxnId="{38214519-DABF-4A25-AD5A-1F1697887EB8}">
      <dgm:prSet/>
      <dgm:spPr/>
      <dgm:t>
        <a:bodyPr/>
        <a:lstStyle/>
        <a:p>
          <a:endParaRPr lang="en-GB"/>
        </a:p>
      </dgm:t>
    </dgm:pt>
    <dgm:pt modelId="{7FA6D385-FCBE-44E8-884A-C1AE31922BCB}" type="sibTrans" cxnId="{38214519-DABF-4A25-AD5A-1F1697887EB8}">
      <dgm:prSet/>
      <dgm:spPr/>
      <dgm:t>
        <a:bodyPr/>
        <a:lstStyle/>
        <a:p>
          <a:endParaRPr lang="en-GB"/>
        </a:p>
      </dgm:t>
    </dgm:pt>
    <dgm:pt modelId="{262D3F43-0C64-49A0-BF83-F8ED89DC3B54}">
      <dgm:prSet phldrT="[Text]" custT="1"/>
      <dgm:spPr/>
      <dgm:t>
        <a:bodyPr/>
        <a:lstStyle/>
        <a:p>
          <a:r>
            <a:rPr lang="ar-SA" sz="2800" b="1" dirty="0" smtClean="0"/>
            <a:t>المستفيد</a:t>
          </a:r>
        </a:p>
        <a:p>
          <a:r>
            <a:rPr lang="ar-SA" sz="2800" b="1" dirty="0" smtClean="0"/>
            <a:t>(الدائن أو شخص آخر)</a:t>
          </a:r>
        </a:p>
      </dgm:t>
    </dgm:pt>
    <dgm:pt modelId="{056C537A-F735-43C8-8F7A-B465DA6E1694}" type="parTrans" cxnId="{3D751535-4436-4CB8-9FC9-FBD5A749E55A}">
      <dgm:prSet/>
      <dgm:spPr/>
      <dgm:t>
        <a:bodyPr/>
        <a:lstStyle/>
        <a:p>
          <a:endParaRPr lang="en-GB"/>
        </a:p>
      </dgm:t>
    </dgm:pt>
    <dgm:pt modelId="{2D5C9900-4AC4-4DDF-96E2-5D29C1925B23}" type="sibTrans" cxnId="{3D751535-4436-4CB8-9FC9-FBD5A749E55A}">
      <dgm:prSet/>
      <dgm:spPr/>
      <dgm:t>
        <a:bodyPr/>
        <a:lstStyle/>
        <a:p>
          <a:endParaRPr lang="en-GB"/>
        </a:p>
      </dgm:t>
    </dgm:pt>
    <dgm:pt modelId="{2AD2DF88-E7E7-45CA-8ED4-A902C3EA4722}">
      <dgm:prSet phldrT="[Text]" custT="1"/>
      <dgm:spPr/>
      <dgm:t>
        <a:bodyPr/>
        <a:lstStyle/>
        <a:p>
          <a:r>
            <a:rPr lang="ar-SA" sz="2800" b="1" dirty="0" smtClean="0"/>
            <a:t>محرر السند</a:t>
          </a:r>
        </a:p>
        <a:p>
          <a:r>
            <a:rPr lang="ar-SA" sz="2800" b="1" dirty="0" smtClean="0"/>
            <a:t>(المدين)</a:t>
          </a:r>
        </a:p>
      </dgm:t>
    </dgm:pt>
    <dgm:pt modelId="{D568992E-47A2-4B5E-97B1-8BDB858259A2}" type="parTrans" cxnId="{B12C8601-CFF9-4996-9348-BC83F464AA45}">
      <dgm:prSet/>
      <dgm:spPr/>
      <dgm:t>
        <a:bodyPr/>
        <a:lstStyle/>
        <a:p>
          <a:endParaRPr lang="en-GB"/>
        </a:p>
      </dgm:t>
    </dgm:pt>
    <dgm:pt modelId="{11472105-727C-497F-AEE7-5CC6DD1CDAC5}" type="sibTrans" cxnId="{B12C8601-CFF9-4996-9348-BC83F464AA45}">
      <dgm:prSet/>
      <dgm:spPr/>
      <dgm:t>
        <a:bodyPr/>
        <a:lstStyle/>
        <a:p>
          <a:endParaRPr lang="en-GB"/>
        </a:p>
      </dgm:t>
    </dgm:pt>
    <dgm:pt modelId="{305DF546-73B6-4AAF-BF6D-186E14ED483E}" type="pres">
      <dgm:prSet presAssocID="{0B29D98B-DC2A-40CE-93DF-F63227B3F80F}" presName="hierChild1" presStyleCnt="0">
        <dgm:presLayoutVars>
          <dgm:orgChart val="1"/>
          <dgm:chPref val="1"/>
          <dgm:dir/>
          <dgm:animOne val="branch"/>
          <dgm:animLvl val="lvl"/>
          <dgm:resizeHandles/>
        </dgm:presLayoutVars>
      </dgm:prSet>
      <dgm:spPr/>
      <dgm:t>
        <a:bodyPr/>
        <a:lstStyle/>
        <a:p>
          <a:endParaRPr lang="en-GB"/>
        </a:p>
      </dgm:t>
    </dgm:pt>
    <dgm:pt modelId="{9DEE262C-7C4F-4E4D-8E8A-7744E9EA6CAE}" type="pres">
      <dgm:prSet presAssocID="{EB7A7957-2483-4866-A402-5639D67BFFF9}" presName="hierRoot1" presStyleCnt="0">
        <dgm:presLayoutVars>
          <dgm:hierBranch val="init"/>
        </dgm:presLayoutVars>
      </dgm:prSet>
      <dgm:spPr/>
    </dgm:pt>
    <dgm:pt modelId="{A1833454-BACB-4598-8512-4E43F31F65F3}" type="pres">
      <dgm:prSet presAssocID="{EB7A7957-2483-4866-A402-5639D67BFFF9}" presName="rootComposite1" presStyleCnt="0"/>
      <dgm:spPr/>
    </dgm:pt>
    <dgm:pt modelId="{4B4444ED-2FBE-4CA9-82C7-84FBD38D299A}" type="pres">
      <dgm:prSet presAssocID="{EB7A7957-2483-4866-A402-5639D67BFFF9}" presName="rootText1" presStyleLbl="node0" presStyleIdx="0" presStyleCnt="1" custScaleX="131815">
        <dgm:presLayoutVars>
          <dgm:chPref val="3"/>
        </dgm:presLayoutVars>
      </dgm:prSet>
      <dgm:spPr/>
      <dgm:t>
        <a:bodyPr/>
        <a:lstStyle/>
        <a:p>
          <a:endParaRPr lang="en-GB"/>
        </a:p>
      </dgm:t>
    </dgm:pt>
    <dgm:pt modelId="{3DE7B8EB-27AB-40CA-A62D-EC441B7FFAF0}" type="pres">
      <dgm:prSet presAssocID="{EB7A7957-2483-4866-A402-5639D67BFFF9}" presName="rootConnector1" presStyleLbl="node1" presStyleIdx="0" presStyleCnt="0"/>
      <dgm:spPr/>
      <dgm:t>
        <a:bodyPr/>
        <a:lstStyle/>
        <a:p>
          <a:endParaRPr lang="en-GB"/>
        </a:p>
      </dgm:t>
    </dgm:pt>
    <dgm:pt modelId="{75DFF517-A056-441B-97E8-62056FA2C331}" type="pres">
      <dgm:prSet presAssocID="{EB7A7957-2483-4866-A402-5639D67BFFF9}" presName="hierChild2" presStyleCnt="0"/>
      <dgm:spPr/>
    </dgm:pt>
    <dgm:pt modelId="{5BCB9D81-E183-45E4-B0A1-7CCA4055B1E3}" type="pres">
      <dgm:prSet presAssocID="{056C537A-F735-43C8-8F7A-B465DA6E1694}" presName="Name37" presStyleLbl="parChTrans1D2" presStyleIdx="0" presStyleCnt="2"/>
      <dgm:spPr/>
      <dgm:t>
        <a:bodyPr/>
        <a:lstStyle/>
        <a:p>
          <a:endParaRPr lang="en-GB"/>
        </a:p>
      </dgm:t>
    </dgm:pt>
    <dgm:pt modelId="{6D4E1E13-7EF7-42F8-B4BC-7B25803BB507}" type="pres">
      <dgm:prSet presAssocID="{262D3F43-0C64-49A0-BF83-F8ED89DC3B54}" presName="hierRoot2" presStyleCnt="0">
        <dgm:presLayoutVars>
          <dgm:hierBranch val="init"/>
        </dgm:presLayoutVars>
      </dgm:prSet>
      <dgm:spPr/>
    </dgm:pt>
    <dgm:pt modelId="{88E23576-9137-4A04-A188-6EA830C43914}" type="pres">
      <dgm:prSet presAssocID="{262D3F43-0C64-49A0-BF83-F8ED89DC3B54}" presName="rootComposite" presStyleCnt="0"/>
      <dgm:spPr/>
    </dgm:pt>
    <dgm:pt modelId="{783730FF-E951-4557-9850-964FF9016C0D}" type="pres">
      <dgm:prSet presAssocID="{262D3F43-0C64-49A0-BF83-F8ED89DC3B54}" presName="rootText" presStyleLbl="node2" presStyleIdx="0" presStyleCnt="2" custScaleX="108243" custScaleY="222159">
        <dgm:presLayoutVars>
          <dgm:chPref val="3"/>
        </dgm:presLayoutVars>
      </dgm:prSet>
      <dgm:spPr/>
      <dgm:t>
        <a:bodyPr/>
        <a:lstStyle/>
        <a:p>
          <a:endParaRPr lang="en-GB"/>
        </a:p>
      </dgm:t>
    </dgm:pt>
    <dgm:pt modelId="{31A54507-6A2D-4C8C-AEC7-B275BC8D38B3}" type="pres">
      <dgm:prSet presAssocID="{262D3F43-0C64-49A0-BF83-F8ED89DC3B54}" presName="rootConnector" presStyleLbl="node2" presStyleIdx="0" presStyleCnt="2"/>
      <dgm:spPr/>
      <dgm:t>
        <a:bodyPr/>
        <a:lstStyle/>
        <a:p>
          <a:endParaRPr lang="en-GB"/>
        </a:p>
      </dgm:t>
    </dgm:pt>
    <dgm:pt modelId="{96596EF8-C6F9-4DA8-A77D-864F31AC421C}" type="pres">
      <dgm:prSet presAssocID="{262D3F43-0C64-49A0-BF83-F8ED89DC3B54}" presName="hierChild4" presStyleCnt="0"/>
      <dgm:spPr/>
    </dgm:pt>
    <dgm:pt modelId="{24E0A586-B9F5-4C18-8DAA-8F939CF43AD5}" type="pres">
      <dgm:prSet presAssocID="{262D3F43-0C64-49A0-BF83-F8ED89DC3B54}" presName="hierChild5" presStyleCnt="0"/>
      <dgm:spPr/>
    </dgm:pt>
    <dgm:pt modelId="{A996A74B-7074-4B0F-8902-F0E2E52A7759}" type="pres">
      <dgm:prSet presAssocID="{D568992E-47A2-4B5E-97B1-8BDB858259A2}" presName="Name37" presStyleLbl="parChTrans1D2" presStyleIdx="1" presStyleCnt="2"/>
      <dgm:spPr/>
      <dgm:t>
        <a:bodyPr/>
        <a:lstStyle/>
        <a:p>
          <a:endParaRPr lang="en-GB"/>
        </a:p>
      </dgm:t>
    </dgm:pt>
    <dgm:pt modelId="{35F164B5-6002-4A82-BFFE-CF02F772FAE5}" type="pres">
      <dgm:prSet presAssocID="{2AD2DF88-E7E7-45CA-8ED4-A902C3EA4722}" presName="hierRoot2" presStyleCnt="0">
        <dgm:presLayoutVars>
          <dgm:hierBranch val="init"/>
        </dgm:presLayoutVars>
      </dgm:prSet>
      <dgm:spPr/>
    </dgm:pt>
    <dgm:pt modelId="{56504906-2C5F-428E-BFDC-8EE2CF2E7792}" type="pres">
      <dgm:prSet presAssocID="{2AD2DF88-E7E7-45CA-8ED4-A902C3EA4722}" presName="rootComposite" presStyleCnt="0"/>
      <dgm:spPr/>
    </dgm:pt>
    <dgm:pt modelId="{3D55BEF1-DA77-45C2-914E-8845DB94C00B}" type="pres">
      <dgm:prSet presAssocID="{2AD2DF88-E7E7-45CA-8ED4-A902C3EA4722}" presName="rootText" presStyleLbl="node2" presStyleIdx="1" presStyleCnt="2" custScaleX="111462" custScaleY="224478">
        <dgm:presLayoutVars>
          <dgm:chPref val="3"/>
        </dgm:presLayoutVars>
      </dgm:prSet>
      <dgm:spPr/>
      <dgm:t>
        <a:bodyPr/>
        <a:lstStyle/>
        <a:p>
          <a:endParaRPr lang="en-GB"/>
        </a:p>
      </dgm:t>
    </dgm:pt>
    <dgm:pt modelId="{360766A5-86D6-4AEC-B067-E92D1ED5A74A}" type="pres">
      <dgm:prSet presAssocID="{2AD2DF88-E7E7-45CA-8ED4-A902C3EA4722}" presName="rootConnector" presStyleLbl="node2" presStyleIdx="1" presStyleCnt="2"/>
      <dgm:spPr/>
      <dgm:t>
        <a:bodyPr/>
        <a:lstStyle/>
        <a:p>
          <a:endParaRPr lang="en-GB"/>
        </a:p>
      </dgm:t>
    </dgm:pt>
    <dgm:pt modelId="{8DBF1EF0-EEDF-4E79-907A-C17410BE69CB}" type="pres">
      <dgm:prSet presAssocID="{2AD2DF88-E7E7-45CA-8ED4-A902C3EA4722}" presName="hierChild4" presStyleCnt="0"/>
      <dgm:spPr/>
    </dgm:pt>
    <dgm:pt modelId="{794B52B9-2F47-4CB1-BB65-06A1FEF7106C}" type="pres">
      <dgm:prSet presAssocID="{2AD2DF88-E7E7-45CA-8ED4-A902C3EA4722}" presName="hierChild5" presStyleCnt="0"/>
      <dgm:spPr/>
    </dgm:pt>
    <dgm:pt modelId="{710DC77C-D64F-4175-8DB2-5DD7EBB50866}" type="pres">
      <dgm:prSet presAssocID="{EB7A7957-2483-4866-A402-5639D67BFFF9}" presName="hierChild3" presStyleCnt="0"/>
      <dgm:spPr/>
    </dgm:pt>
  </dgm:ptLst>
  <dgm:cxnLst>
    <dgm:cxn modelId="{3BAD9CCC-13E1-420D-9B9A-13D292B36911}" type="presOf" srcId="{2AD2DF88-E7E7-45CA-8ED4-A902C3EA4722}" destId="{360766A5-86D6-4AEC-B067-E92D1ED5A74A}" srcOrd="1" destOrd="0" presId="urn:microsoft.com/office/officeart/2005/8/layout/orgChart1"/>
    <dgm:cxn modelId="{1489E252-1DE9-496D-A8FD-A20A2F44C120}" type="presOf" srcId="{2AD2DF88-E7E7-45CA-8ED4-A902C3EA4722}" destId="{3D55BEF1-DA77-45C2-914E-8845DB94C00B}" srcOrd="0" destOrd="0" presId="urn:microsoft.com/office/officeart/2005/8/layout/orgChart1"/>
    <dgm:cxn modelId="{B12C8601-CFF9-4996-9348-BC83F464AA45}" srcId="{EB7A7957-2483-4866-A402-5639D67BFFF9}" destId="{2AD2DF88-E7E7-45CA-8ED4-A902C3EA4722}" srcOrd="1" destOrd="0" parTransId="{D568992E-47A2-4B5E-97B1-8BDB858259A2}" sibTransId="{11472105-727C-497F-AEE7-5CC6DD1CDAC5}"/>
    <dgm:cxn modelId="{9FF2BBD7-A6AB-482B-BF04-A99F2EE4B813}" type="presOf" srcId="{056C537A-F735-43C8-8F7A-B465DA6E1694}" destId="{5BCB9D81-E183-45E4-B0A1-7CCA4055B1E3}" srcOrd="0" destOrd="0" presId="urn:microsoft.com/office/officeart/2005/8/layout/orgChart1"/>
    <dgm:cxn modelId="{D9EAF6CA-625D-4929-9957-F6769A9E5180}" type="presOf" srcId="{0B29D98B-DC2A-40CE-93DF-F63227B3F80F}" destId="{305DF546-73B6-4AAF-BF6D-186E14ED483E}" srcOrd="0" destOrd="0" presId="urn:microsoft.com/office/officeart/2005/8/layout/orgChart1"/>
    <dgm:cxn modelId="{90C900A1-A6A9-4EC0-AD8B-18B5D98ACF4D}" type="presOf" srcId="{D568992E-47A2-4B5E-97B1-8BDB858259A2}" destId="{A996A74B-7074-4B0F-8902-F0E2E52A7759}" srcOrd="0" destOrd="0" presId="urn:microsoft.com/office/officeart/2005/8/layout/orgChart1"/>
    <dgm:cxn modelId="{3D751535-4436-4CB8-9FC9-FBD5A749E55A}" srcId="{EB7A7957-2483-4866-A402-5639D67BFFF9}" destId="{262D3F43-0C64-49A0-BF83-F8ED89DC3B54}" srcOrd="0" destOrd="0" parTransId="{056C537A-F735-43C8-8F7A-B465DA6E1694}" sibTransId="{2D5C9900-4AC4-4DDF-96E2-5D29C1925B23}"/>
    <dgm:cxn modelId="{B65A25CE-92FC-4E28-BB52-AF645EF8129D}" type="presOf" srcId="{EB7A7957-2483-4866-A402-5639D67BFFF9}" destId="{3DE7B8EB-27AB-40CA-A62D-EC441B7FFAF0}" srcOrd="1" destOrd="0" presId="urn:microsoft.com/office/officeart/2005/8/layout/orgChart1"/>
    <dgm:cxn modelId="{0FA2A913-4A0A-4070-B7DF-7203B2DFF23A}" type="presOf" srcId="{262D3F43-0C64-49A0-BF83-F8ED89DC3B54}" destId="{783730FF-E951-4557-9850-964FF9016C0D}" srcOrd="0" destOrd="0" presId="urn:microsoft.com/office/officeart/2005/8/layout/orgChart1"/>
    <dgm:cxn modelId="{38214519-DABF-4A25-AD5A-1F1697887EB8}" srcId="{0B29D98B-DC2A-40CE-93DF-F63227B3F80F}" destId="{EB7A7957-2483-4866-A402-5639D67BFFF9}" srcOrd="0" destOrd="0" parTransId="{75B16C57-2900-4C32-9911-D901F7E4ECE5}" sibTransId="{7FA6D385-FCBE-44E8-884A-C1AE31922BCB}"/>
    <dgm:cxn modelId="{8606CD7B-5D27-4D81-B609-E5E3885EB926}" type="presOf" srcId="{EB7A7957-2483-4866-A402-5639D67BFFF9}" destId="{4B4444ED-2FBE-4CA9-82C7-84FBD38D299A}" srcOrd="0" destOrd="0" presId="urn:microsoft.com/office/officeart/2005/8/layout/orgChart1"/>
    <dgm:cxn modelId="{C4552439-17EE-490F-88FC-7CD898751131}" type="presOf" srcId="{262D3F43-0C64-49A0-BF83-F8ED89DC3B54}" destId="{31A54507-6A2D-4C8C-AEC7-B275BC8D38B3}" srcOrd="1" destOrd="0" presId="urn:microsoft.com/office/officeart/2005/8/layout/orgChart1"/>
    <dgm:cxn modelId="{F4CEF666-40CE-4CCC-8D64-CFA0AB05708C}" type="presParOf" srcId="{305DF546-73B6-4AAF-BF6D-186E14ED483E}" destId="{9DEE262C-7C4F-4E4D-8E8A-7744E9EA6CAE}" srcOrd="0" destOrd="0" presId="urn:microsoft.com/office/officeart/2005/8/layout/orgChart1"/>
    <dgm:cxn modelId="{E8507588-B0AB-4494-A654-F85047E2752B}" type="presParOf" srcId="{9DEE262C-7C4F-4E4D-8E8A-7744E9EA6CAE}" destId="{A1833454-BACB-4598-8512-4E43F31F65F3}" srcOrd="0" destOrd="0" presId="urn:microsoft.com/office/officeart/2005/8/layout/orgChart1"/>
    <dgm:cxn modelId="{23E0A32F-7781-4FCC-93D4-97BEBC231985}" type="presParOf" srcId="{A1833454-BACB-4598-8512-4E43F31F65F3}" destId="{4B4444ED-2FBE-4CA9-82C7-84FBD38D299A}" srcOrd="0" destOrd="0" presId="urn:microsoft.com/office/officeart/2005/8/layout/orgChart1"/>
    <dgm:cxn modelId="{85A6F3DF-2B98-4FDC-B7B0-BD6BF390DCED}" type="presParOf" srcId="{A1833454-BACB-4598-8512-4E43F31F65F3}" destId="{3DE7B8EB-27AB-40CA-A62D-EC441B7FFAF0}" srcOrd="1" destOrd="0" presId="urn:microsoft.com/office/officeart/2005/8/layout/orgChart1"/>
    <dgm:cxn modelId="{BCDA2551-C325-4F95-AD67-94EB2FDF38EE}" type="presParOf" srcId="{9DEE262C-7C4F-4E4D-8E8A-7744E9EA6CAE}" destId="{75DFF517-A056-441B-97E8-62056FA2C331}" srcOrd="1" destOrd="0" presId="urn:microsoft.com/office/officeart/2005/8/layout/orgChart1"/>
    <dgm:cxn modelId="{34493F31-2291-441B-9346-B6DB6B5159A5}" type="presParOf" srcId="{75DFF517-A056-441B-97E8-62056FA2C331}" destId="{5BCB9D81-E183-45E4-B0A1-7CCA4055B1E3}" srcOrd="0" destOrd="0" presId="urn:microsoft.com/office/officeart/2005/8/layout/orgChart1"/>
    <dgm:cxn modelId="{8016DBFA-C336-4E45-88FF-7BAF0EEDA203}" type="presParOf" srcId="{75DFF517-A056-441B-97E8-62056FA2C331}" destId="{6D4E1E13-7EF7-42F8-B4BC-7B25803BB507}" srcOrd="1" destOrd="0" presId="urn:microsoft.com/office/officeart/2005/8/layout/orgChart1"/>
    <dgm:cxn modelId="{B5182C78-37EE-409D-97FB-FE12ED9B8ABD}" type="presParOf" srcId="{6D4E1E13-7EF7-42F8-B4BC-7B25803BB507}" destId="{88E23576-9137-4A04-A188-6EA830C43914}" srcOrd="0" destOrd="0" presId="urn:microsoft.com/office/officeart/2005/8/layout/orgChart1"/>
    <dgm:cxn modelId="{C01D2A7F-FDB6-4AA7-86A5-53EE265831EF}" type="presParOf" srcId="{88E23576-9137-4A04-A188-6EA830C43914}" destId="{783730FF-E951-4557-9850-964FF9016C0D}" srcOrd="0" destOrd="0" presId="urn:microsoft.com/office/officeart/2005/8/layout/orgChart1"/>
    <dgm:cxn modelId="{8FC97DAA-A776-4205-B078-459DC1AB62CF}" type="presParOf" srcId="{88E23576-9137-4A04-A188-6EA830C43914}" destId="{31A54507-6A2D-4C8C-AEC7-B275BC8D38B3}" srcOrd="1" destOrd="0" presId="urn:microsoft.com/office/officeart/2005/8/layout/orgChart1"/>
    <dgm:cxn modelId="{FC537DB8-8963-45E4-B861-4B55711838D1}" type="presParOf" srcId="{6D4E1E13-7EF7-42F8-B4BC-7B25803BB507}" destId="{96596EF8-C6F9-4DA8-A77D-864F31AC421C}" srcOrd="1" destOrd="0" presId="urn:microsoft.com/office/officeart/2005/8/layout/orgChart1"/>
    <dgm:cxn modelId="{F907D092-4669-41C9-96C4-3536B4EF6F21}" type="presParOf" srcId="{6D4E1E13-7EF7-42F8-B4BC-7B25803BB507}" destId="{24E0A586-B9F5-4C18-8DAA-8F939CF43AD5}" srcOrd="2" destOrd="0" presId="urn:microsoft.com/office/officeart/2005/8/layout/orgChart1"/>
    <dgm:cxn modelId="{B0C99F36-2A7C-459A-814D-E2C3E798085A}" type="presParOf" srcId="{75DFF517-A056-441B-97E8-62056FA2C331}" destId="{A996A74B-7074-4B0F-8902-F0E2E52A7759}" srcOrd="2" destOrd="0" presId="urn:microsoft.com/office/officeart/2005/8/layout/orgChart1"/>
    <dgm:cxn modelId="{99FBD777-4FC4-41F1-8651-4A0A9F0DF136}" type="presParOf" srcId="{75DFF517-A056-441B-97E8-62056FA2C331}" destId="{35F164B5-6002-4A82-BFFE-CF02F772FAE5}" srcOrd="3" destOrd="0" presId="urn:microsoft.com/office/officeart/2005/8/layout/orgChart1"/>
    <dgm:cxn modelId="{FE18C219-D081-4C23-988F-51C09F339E56}" type="presParOf" srcId="{35F164B5-6002-4A82-BFFE-CF02F772FAE5}" destId="{56504906-2C5F-428E-BFDC-8EE2CF2E7792}" srcOrd="0" destOrd="0" presId="urn:microsoft.com/office/officeart/2005/8/layout/orgChart1"/>
    <dgm:cxn modelId="{63E1F32B-51D8-4796-9711-E0E7F85046A1}" type="presParOf" srcId="{56504906-2C5F-428E-BFDC-8EE2CF2E7792}" destId="{3D55BEF1-DA77-45C2-914E-8845DB94C00B}" srcOrd="0" destOrd="0" presId="urn:microsoft.com/office/officeart/2005/8/layout/orgChart1"/>
    <dgm:cxn modelId="{ACFD5767-C44D-41C9-977B-466762DBC8F9}" type="presParOf" srcId="{56504906-2C5F-428E-BFDC-8EE2CF2E7792}" destId="{360766A5-86D6-4AEC-B067-E92D1ED5A74A}" srcOrd="1" destOrd="0" presId="urn:microsoft.com/office/officeart/2005/8/layout/orgChart1"/>
    <dgm:cxn modelId="{C6144FC9-7126-47B2-84C7-D1B5ECD81213}" type="presParOf" srcId="{35F164B5-6002-4A82-BFFE-CF02F772FAE5}" destId="{8DBF1EF0-EEDF-4E79-907A-C17410BE69CB}" srcOrd="1" destOrd="0" presId="urn:microsoft.com/office/officeart/2005/8/layout/orgChart1"/>
    <dgm:cxn modelId="{427D3192-90DF-4EA5-9722-93EE026BA6F6}" type="presParOf" srcId="{35F164B5-6002-4A82-BFFE-CF02F772FAE5}" destId="{794B52B9-2F47-4CB1-BB65-06A1FEF7106C}" srcOrd="2" destOrd="0" presId="urn:microsoft.com/office/officeart/2005/8/layout/orgChart1"/>
    <dgm:cxn modelId="{A54F86A2-0665-4CFF-91C8-8199E68F15DF}" type="presParOf" srcId="{9DEE262C-7C4F-4E4D-8E8A-7744E9EA6CAE}" destId="{710DC77C-D64F-4175-8DB2-5DD7EBB50866}" srcOrd="2"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34FEB3E9-CD41-471F-8FFD-9C236220BA06}"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GB"/>
        </a:p>
      </dgm:t>
    </dgm:pt>
    <dgm:pt modelId="{F9FCC123-41A0-43AE-869D-C97264573CC9}">
      <dgm:prSet phldrT="[Text]" custT="1"/>
      <dgm:spPr/>
      <dgm:t>
        <a:bodyPr/>
        <a:lstStyle/>
        <a:p>
          <a:r>
            <a:rPr lang="ar-SA" sz="3200" b="1" dirty="0" smtClean="0"/>
            <a:t>المعالجة المحاسبية للأوراق التجارية</a:t>
          </a:r>
          <a:endParaRPr lang="en-GB" sz="3200" b="1" dirty="0"/>
        </a:p>
      </dgm:t>
    </dgm:pt>
    <dgm:pt modelId="{458F3AF6-F4D1-4155-9693-ADCE2F124DA6}" type="parTrans" cxnId="{90EA1345-D785-4798-AABF-2E43D9C65F2A}">
      <dgm:prSet/>
      <dgm:spPr/>
      <dgm:t>
        <a:bodyPr/>
        <a:lstStyle/>
        <a:p>
          <a:endParaRPr lang="en-GB"/>
        </a:p>
      </dgm:t>
    </dgm:pt>
    <dgm:pt modelId="{A6372EBB-8CC4-42A9-8FEC-379167DD0D25}" type="sibTrans" cxnId="{90EA1345-D785-4798-AABF-2E43D9C65F2A}">
      <dgm:prSet/>
      <dgm:spPr/>
      <dgm:t>
        <a:bodyPr/>
        <a:lstStyle/>
        <a:p>
          <a:endParaRPr lang="en-GB"/>
        </a:p>
      </dgm:t>
    </dgm:pt>
    <dgm:pt modelId="{6099600B-5C6A-448A-BE41-A41E7D926B71}">
      <dgm:prSet phldrT="[Text]" custT="1"/>
      <dgm:spPr/>
      <dgm:t>
        <a:bodyPr/>
        <a:lstStyle/>
        <a:p>
          <a:r>
            <a:rPr lang="ar-SA" sz="2800" dirty="0" smtClean="0">
              <a:solidFill>
                <a:schemeClr val="tx1"/>
              </a:solidFill>
            </a:rPr>
            <a:t>من وجهة نظر المنشأة المشترية </a:t>
          </a:r>
          <a:r>
            <a:rPr lang="ar-SA" sz="2800" b="1" dirty="0" smtClean="0">
              <a:solidFill>
                <a:schemeClr val="tx1"/>
              </a:solidFill>
            </a:rPr>
            <a:t>(المدين)</a:t>
          </a:r>
          <a:endParaRPr lang="en-GB" sz="2800" b="1" dirty="0">
            <a:solidFill>
              <a:schemeClr val="tx1"/>
            </a:solidFill>
          </a:endParaRPr>
        </a:p>
      </dgm:t>
    </dgm:pt>
    <dgm:pt modelId="{B05D9ACE-0023-49CA-B773-AD3CC3270AD2}" type="parTrans" cxnId="{C4848F43-446C-4BCA-BB8B-7D98A66AB75F}">
      <dgm:prSet/>
      <dgm:spPr/>
      <dgm:t>
        <a:bodyPr/>
        <a:lstStyle/>
        <a:p>
          <a:endParaRPr lang="en-GB"/>
        </a:p>
      </dgm:t>
    </dgm:pt>
    <dgm:pt modelId="{E064D448-A47A-41C8-8F23-520A159D4EE7}" type="sibTrans" cxnId="{C4848F43-446C-4BCA-BB8B-7D98A66AB75F}">
      <dgm:prSet/>
      <dgm:spPr/>
      <dgm:t>
        <a:bodyPr/>
        <a:lstStyle/>
        <a:p>
          <a:endParaRPr lang="en-GB"/>
        </a:p>
      </dgm:t>
    </dgm:pt>
    <dgm:pt modelId="{D58C364B-B9A7-4E06-8856-CBBCA28093DA}">
      <dgm:prSet phldrT="[Text]"/>
      <dgm:spPr/>
      <dgm:t>
        <a:bodyPr/>
        <a:lstStyle/>
        <a:p>
          <a:r>
            <a:rPr lang="ar-SA" b="1" dirty="0" smtClean="0">
              <a:solidFill>
                <a:srgbClr val="009900"/>
              </a:solidFill>
            </a:rPr>
            <a:t>تعتبر خصوم متداولة</a:t>
          </a:r>
          <a:endParaRPr lang="en-GB" b="1" dirty="0">
            <a:solidFill>
              <a:srgbClr val="009900"/>
            </a:solidFill>
          </a:endParaRPr>
        </a:p>
      </dgm:t>
    </dgm:pt>
    <dgm:pt modelId="{6A9272B9-EC41-4267-8698-E5F1DE29C0C8}" type="parTrans" cxnId="{98F01C14-7FAC-47B7-9107-C59771C07D03}">
      <dgm:prSet/>
      <dgm:spPr/>
      <dgm:t>
        <a:bodyPr/>
        <a:lstStyle/>
        <a:p>
          <a:endParaRPr lang="en-GB"/>
        </a:p>
      </dgm:t>
    </dgm:pt>
    <dgm:pt modelId="{033424A5-40EA-4440-8E03-7A1896B0DC83}" type="sibTrans" cxnId="{98F01C14-7FAC-47B7-9107-C59771C07D03}">
      <dgm:prSet/>
      <dgm:spPr/>
      <dgm:t>
        <a:bodyPr/>
        <a:lstStyle/>
        <a:p>
          <a:endParaRPr lang="en-GB"/>
        </a:p>
      </dgm:t>
    </dgm:pt>
    <dgm:pt modelId="{C00ABE3A-B180-4B89-8CBD-0FB9F66FA8E5}">
      <dgm:prSet phldrT="[Text]"/>
      <dgm:spPr/>
      <dgm:t>
        <a:bodyPr/>
        <a:lstStyle/>
        <a:p>
          <a:r>
            <a:rPr lang="ar-SA" b="1" dirty="0" smtClean="0">
              <a:solidFill>
                <a:srgbClr val="FF0000"/>
              </a:solidFill>
            </a:rPr>
            <a:t>تسمى أوراق دفع</a:t>
          </a:r>
          <a:endParaRPr lang="en-GB" b="1" dirty="0">
            <a:solidFill>
              <a:srgbClr val="FF0000"/>
            </a:solidFill>
          </a:endParaRPr>
        </a:p>
      </dgm:t>
    </dgm:pt>
    <dgm:pt modelId="{64077C11-0DBB-4433-9F11-FE994DB135AD}" type="parTrans" cxnId="{0B95FAAA-EDE6-4C32-98C4-DD95BC9897DF}">
      <dgm:prSet/>
      <dgm:spPr/>
      <dgm:t>
        <a:bodyPr/>
        <a:lstStyle/>
        <a:p>
          <a:endParaRPr lang="en-GB"/>
        </a:p>
      </dgm:t>
    </dgm:pt>
    <dgm:pt modelId="{C241DFC3-6B33-412F-8E58-CFA5E140B688}" type="sibTrans" cxnId="{0B95FAAA-EDE6-4C32-98C4-DD95BC9897DF}">
      <dgm:prSet/>
      <dgm:spPr/>
      <dgm:t>
        <a:bodyPr/>
        <a:lstStyle/>
        <a:p>
          <a:endParaRPr lang="en-GB"/>
        </a:p>
      </dgm:t>
    </dgm:pt>
    <dgm:pt modelId="{E3DBC8BC-61DE-41EC-8639-563EF8FA9632}">
      <dgm:prSet phldrT="[Text]" custT="1"/>
      <dgm:spPr/>
      <dgm:t>
        <a:bodyPr/>
        <a:lstStyle/>
        <a:p>
          <a:r>
            <a:rPr lang="ar-SA" sz="2800" dirty="0" smtClean="0">
              <a:solidFill>
                <a:schemeClr val="tx1"/>
              </a:solidFill>
            </a:rPr>
            <a:t>من وجهة نظر المنشأة  البائعة </a:t>
          </a:r>
          <a:r>
            <a:rPr lang="ar-SA" sz="2800" b="1" dirty="0" smtClean="0">
              <a:solidFill>
                <a:schemeClr val="tx1"/>
              </a:solidFill>
            </a:rPr>
            <a:t>(الدائن)</a:t>
          </a:r>
          <a:endParaRPr lang="en-GB" sz="2800" b="1" dirty="0">
            <a:solidFill>
              <a:schemeClr val="tx1"/>
            </a:solidFill>
          </a:endParaRPr>
        </a:p>
      </dgm:t>
    </dgm:pt>
    <dgm:pt modelId="{F42181DD-F5F6-4E30-8090-D8AE69B7A24D}" type="parTrans" cxnId="{D69C00C5-238F-44DE-803F-40A6B37DAAEF}">
      <dgm:prSet/>
      <dgm:spPr/>
      <dgm:t>
        <a:bodyPr/>
        <a:lstStyle/>
        <a:p>
          <a:endParaRPr lang="en-GB"/>
        </a:p>
      </dgm:t>
    </dgm:pt>
    <dgm:pt modelId="{A1DB23CB-621D-437E-B217-6B51FA7BB637}" type="sibTrans" cxnId="{D69C00C5-238F-44DE-803F-40A6B37DAAEF}">
      <dgm:prSet/>
      <dgm:spPr/>
      <dgm:t>
        <a:bodyPr/>
        <a:lstStyle/>
        <a:p>
          <a:endParaRPr lang="en-GB"/>
        </a:p>
      </dgm:t>
    </dgm:pt>
    <dgm:pt modelId="{6EF4FC4F-A671-4ADF-8A3F-FA0014E7FF6D}">
      <dgm:prSet phldrT="[Text]"/>
      <dgm:spPr/>
      <dgm:t>
        <a:bodyPr/>
        <a:lstStyle/>
        <a:p>
          <a:r>
            <a:rPr lang="ar-SA" b="1" dirty="0" smtClean="0">
              <a:solidFill>
                <a:srgbClr val="009900"/>
              </a:solidFill>
            </a:rPr>
            <a:t>تعتبر أصول متداول</a:t>
          </a:r>
          <a:endParaRPr lang="en-GB" b="1" dirty="0">
            <a:solidFill>
              <a:srgbClr val="009900"/>
            </a:solidFill>
          </a:endParaRPr>
        </a:p>
      </dgm:t>
    </dgm:pt>
    <dgm:pt modelId="{3EC44FCE-9545-4986-93EF-00421887BEE6}" type="parTrans" cxnId="{89AB02AF-84CE-49D5-90A3-ACF88B9C2C02}">
      <dgm:prSet/>
      <dgm:spPr/>
      <dgm:t>
        <a:bodyPr/>
        <a:lstStyle/>
        <a:p>
          <a:endParaRPr lang="en-GB"/>
        </a:p>
      </dgm:t>
    </dgm:pt>
    <dgm:pt modelId="{E196CE42-7656-41A7-B005-FA1E83304A99}" type="sibTrans" cxnId="{89AB02AF-84CE-49D5-90A3-ACF88B9C2C02}">
      <dgm:prSet/>
      <dgm:spPr/>
      <dgm:t>
        <a:bodyPr/>
        <a:lstStyle/>
        <a:p>
          <a:endParaRPr lang="en-GB"/>
        </a:p>
      </dgm:t>
    </dgm:pt>
    <dgm:pt modelId="{8BF2ADBA-A761-4AC3-90C0-D3F7C0C41938}">
      <dgm:prSet phldrT="[Text]"/>
      <dgm:spPr/>
      <dgm:t>
        <a:bodyPr/>
        <a:lstStyle/>
        <a:p>
          <a:r>
            <a:rPr lang="ar-SA" b="1" dirty="0" smtClean="0">
              <a:solidFill>
                <a:srgbClr val="002060"/>
              </a:solidFill>
            </a:rPr>
            <a:t>مسحوبة أو يتم التعهد بها لصالح المنشأة</a:t>
          </a:r>
          <a:endParaRPr lang="en-GB" b="1" dirty="0">
            <a:solidFill>
              <a:srgbClr val="002060"/>
            </a:solidFill>
          </a:endParaRPr>
        </a:p>
      </dgm:t>
    </dgm:pt>
    <dgm:pt modelId="{B8B16790-46F1-4DF8-9BB6-F7FBF5754024}" type="parTrans" cxnId="{6426C2F1-5DAE-4CF8-B1B8-32EBD33BE3FC}">
      <dgm:prSet/>
      <dgm:spPr/>
      <dgm:t>
        <a:bodyPr/>
        <a:lstStyle/>
        <a:p>
          <a:endParaRPr lang="en-GB"/>
        </a:p>
      </dgm:t>
    </dgm:pt>
    <dgm:pt modelId="{F1F958FB-2671-48D8-A8D4-BCEA957B37D5}" type="sibTrans" cxnId="{6426C2F1-5DAE-4CF8-B1B8-32EBD33BE3FC}">
      <dgm:prSet/>
      <dgm:spPr/>
      <dgm:t>
        <a:bodyPr/>
        <a:lstStyle/>
        <a:p>
          <a:endParaRPr lang="en-GB"/>
        </a:p>
      </dgm:t>
    </dgm:pt>
    <dgm:pt modelId="{90566D60-CF34-4151-8885-D81AC1BCDCD7}">
      <dgm:prSet phldrT="[Text]"/>
      <dgm:spPr/>
      <dgm:t>
        <a:bodyPr/>
        <a:lstStyle/>
        <a:p>
          <a:r>
            <a:rPr lang="ar-SA" b="1" dirty="0" smtClean="0">
              <a:solidFill>
                <a:srgbClr val="FF0000"/>
              </a:solidFill>
            </a:rPr>
            <a:t>تسمى أوراق قبض</a:t>
          </a:r>
          <a:endParaRPr lang="en-GB" b="1" dirty="0">
            <a:solidFill>
              <a:srgbClr val="FF0000"/>
            </a:solidFill>
          </a:endParaRPr>
        </a:p>
      </dgm:t>
    </dgm:pt>
    <dgm:pt modelId="{A5C6B432-7450-473E-A050-F2BEF78872DB}" type="parTrans" cxnId="{F97156B7-58BE-4AEA-B389-F2FF33D404E2}">
      <dgm:prSet/>
      <dgm:spPr/>
      <dgm:t>
        <a:bodyPr/>
        <a:lstStyle/>
        <a:p>
          <a:endParaRPr lang="en-GB"/>
        </a:p>
      </dgm:t>
    </dgm:pt>
    <dgm:pt modelId="{DADEB536-A631-405B-90D2-E43CFF07D9ED}" type="sibTrans" cxnId="{F97156B7-58BE-4AEA-B389-F2FF33D404E2}">
      <dgm:prSet/>
      <dgm:spPr/>
      <dgm:t>
        <a:bodyPr/>
        <a:lstStyle/>
        <a:p>
          <a:endParaRPr lang="en-GB"/>
        </a:p>
      </dgm:t>
    </dgm:pt>
    <dgm:pt modelId="{3F058F6A-047D-4641-A0B5-0FD753E9F1E6}">
      <dgm:prSet phldrT="[Text]"/>
      <dgm:spPr/>
      <dgm:t>
        <a:bodyPr/>
        <a:lstStyle/>
        <a:p>
          <a:r>
            <a:rPr lang="ar-SA" b="1" dirty="0" smtClean="0">
              <a:solidFill>
                <a:srgbClr val="002060"/>
              </a:solidFill>
            </a:rPr>
            <a:t>تقبلها المنشأة أو تتعهد بها لأمر الغير</a:t>
          </a:r>
          <a:endParaRPr lang="en-GB" b="1" dirty="0">
            <a:solidFill>
              <a:srgbClr val="002060"/>
            </a:solidFill>
          </a:endParaRPr>
        </a:p>
      </dgm:t>
    </dgm:pt>
    <dgm:pt modelId="{7FAFD41E-682D-4F44-BFE0-2E9B3221D379}" type="parTrans" cxnId="{A57F8E4C-252F-4E6E-B75B-2865CF6EB2D7}">
      <dgm:prSet/>
      <dgm:spPr/>
      <dgm:t>
        <a:bodyPr/>
        <a:lstStyle/>
        <a:p>
          <a:endParaRPr lang="en-GB"/>
        </a:p>
      </dgm:t>
    </dgm:pt>
    <dgm:pt modelId="{4A64AD9F-E0BD-4C62-9D4D-6BCA3062ED4B}" type="sibTrans" cxnId="{A57F8E4C-252F-4E6E-B75B-2865CF6EB2D7}">
      <dgm:prSet/>
      <dgm:spPr/>
      <dgm:t>
        <a:bodyPr/>
        <a:lstStyle/>
        <a:p>
          <a:endParaRPr lang="en-GB"/>
        </a:p>
      </dgm:t>
    </dgm:pt>
    <dgm:pt modelId="{E5B244ED-E060-40FC-914C-E5C032FEA634}" type="pres">
      <dgm:prSet presAssocID="{34FEB3E9-CD41-471F-8FFD-9C236220BA06}" presName="hierChild1" presStyleCnt="0">
        <dgm:presLayoutVars>
          <dgm:chPref val="1"/>
          <dgm:dir/>
          <dgm:animOne val="branch"/>
          <dgm:animLvl val="lvl"/>
          <dgm:resizeHandles/>
        </dgm:presLayoutVars>
      </dgm:prSet>
      <dgm:spPr/>
      <dgm:t>
        <a:bodyPr/>
        <a:lstStyle/>
        <a:p>
          <a:endParaRPr lang="en-GB"/>
        </a:p>
      </dgm:t>
    </dgm:pt>
    <dgm:pt modelId="{795D9434-3287-4E15-9843-E694E55F3D04}" type="pres">
      <dgm:prSet presAssocID="{F9FCC123-41A0-43AE-869D-C97264573CC9}" presName="hierRoot1" presStyleCnt="0"/>
      <dgm:spPr/>
    </dgm:pt>
    <dgm:pt modelId="{4F3860C1-6091-4738-B3F2-F61F18F8676D}" type="pres">
      <dgm:prSet presAssocID="{F9FCC123-41A0-43AE-869D-C97264573CC9}" presName="composite" presStyleCnt="0"/>
      <dgm:spPr/>
    </dgm:pt>
    <dgm:pt modelId="{6FF852E2-7262-4BA6-BDAB-EB351F6C91CB}" type="pres">
      <dgm:prSet presAssocID="{F9FCC123-41A0-43AE-869D-C97264573CC9}" presName="background" presStyleLbl="node0" presStyleIdx="0" presStyleCnt="1"/>
      <dgm:spPr/>
    </dgm:pt>
    <dgm:pt modelId="{98B99088-D099-4B12-A4E5-ED8360D0A178}" type="pres">
      <dgm:prSet presAssocID="{F9FCC123-41A0-43AE-869D-C97264573CC9}" presName="text" presStyleLbl="fgAcc0" presStyleIdx="0" presStyleCnt="1" custScaleX="444550" custScaleY="157206" custLinFactY="-3790" custLinFactNeighborX="-6282" custLinFactNeighborY="-100000">
        <dgm:presLayoutVars>
          <dgm:chPref val="3"/>
        </dgm:presLayoutVars>
      </dgm:prSet>
      <dgm:spPr/>
      <dgm:t>
        <a:bodyPr/>
        <a:lstStyle/>
        <a:p>
          <a:endParaRPr lang="en-GB"/>
        </a:p>
      </dgm:t>
    </dgm:pt>
    <dgm:pt modelId="{946162A2-F84D-4EB5-8891-CB2E5CC5A177}" type="pres">
      <dgm:prSet presAssocID="{F9FCC123-41A0-43AE-869D-C97264573CC9}" presName="hierChild2" presStyleCnt="0"/>
      <dgm:spPr/>
    </dgm:pt>
    <dgm:pt modelId="{F8A3E2F8-AEF9-49AD-AFF6-CC18C244375A}" type="pres">
      <dgm:prSet presAssocID="{B05D9ACE-0023-49CA-B773-AD3CC3270AD2}" presName="Name10" presStyleLbl="parChTrans1D2" presStyleIdx="0" presStyleCnt="2"/>
      <dgm:spPr/>
      <dgm:t>
        <a:bodyPr/>
        <a:lstStyle/>
        <a:p>
          <a:endParaRPr lang="en-GB"/>
        </a:p>
      </dgm:t>
    </dgm:pt>
    <dgm:pt modelId="{DC576AA7-9286-40D2-B17A-875CFF03ED79}" type="pres">
      <dgm:prSet presAssocID="{6099600B-5C6A-448A-BE41-A41E7D926B71}" presName="hierRoot2" presStyleCnt="0"/>
      <dgm:spPr/>
    </dgm:pt>
    <dgm:pt modelId="{FF4C70BD-F4E2-43A0-91D9-8E0391B2EAE3}" type="pres">
      <dgm:prSet presAssocID="{6099600B-5C6A-448A-BE41-A41E7D926B71}" presName="composite2" presStyleCnt="0"/>
      <dgm:spPr/>
    </dgm:pt>
    <dgm:pt modelId="{AE3BDC60-1850-4C2D-AFB1-5866B48D9525}" type="pres">
      <dgm:prSet presAssocID="{6099600B-5C6A-448A-BE41-A41E7D926B71}" presName="background2" presStyleLbl="node2" presStyleIdx="0" presStyleCnt="2"/>
      <dgm:spPr/>
    </dgm:pt>
    <dgm:pt modelId="{55D6D4F7-3585-4D03-8F6D-598842BAE03A}" type="pres">
      <dgm:prSet presAssocID="{6099600B-5C6A-448A-BE41-A41E7D926B71}" presName="text2" presStyleLbl="fgAcc2" presStyleIdx="0" presStyleCnt="2" custScaleX="287678" custScaleY="122655" custLinFactNeighborX="-1505" custLinFactNeighborY="-50666">
        <dgm:presLayoutVars>
          <dgm:chPref val="3"/>
        </dgm:presLayoutVars>
      </dgm:prSet>
      <dgm:spPr/>
      <dgm:t>
        <a:bodyPr/>
        <a:lstStyle/>
        <a:p>
          <a:endParaRPr lang="en-GB"/>
        </a:p>
      </dgm:t>
    </dgm:pt>
    <dgm:pt modelId="{B54EC183-C550-4000-8F59-F652B5E2FFD3}" type="pres">
      <dgm:prSet presAssocID="{6099600B-5C6A-448A-BE41-A41E7D926B71}" presName="hierChild3" presStyleCnt="0"/>
      <dgm:spPr/>
    </dgm:pt>
    <dgm:pt modelId="{754B026D-F6F5-41FB-8DAD-EFDD02A208D5}" type="pres">
      <dgm:prSet presAssocID="{6A9272B9-EC41-4267-8698-E5F1DE29C0C8}" presName="Name17" presStyleLbl="parChTrans1D3" presStyleIdx="0" presStyleCnt="6"/>
      <dgm:spPr/>
      <dgm:t>
        <a:bodyPr/>
        <a:lstStyle/>
        <a:p>
          <a:endParaRPr lang="en-GB"/>
        </a:p>
      </dgm:t>
    </dgm:pt>
    <dgm:pt modelId="{A866B855-54B7-4C88-81C4-A06176F95E52}" type="pres">
      <dgm:prSet presAssocID="{D58C364B-B9A7-4E06-8856-CBBCA28093DA}" presName="hierRoot3" presStyleCnt="0"/>
      <dgm:spPr/>
    </dgm:pt>
    <dgm:pt modelId="{6A6599F1-4338-4D90-B10A-13AD0B66FD64}" type="pres">
      <dgm:prSet presAssocID="{D58C364B-B9A7-4E06-8856-CBBCA28093DA}" presName="composite3" presStyleCnt="0"/>
      <dgm:spPr/>
    </dgm:pt>
    <dgm:pt modelId="{610ACD6B-200E-4D51-AA9C-00C341CD8856}" type="pres">
      <dgm:prSet presAssocID="{D58C364B-B9A7-4E06-8856-CBBCA28093DA}" presName="background3" presStyleLbl="node3" presStyleIdx="0" presStyleCnt="6"/>
      <dgm:spPr/>
    </dgm:pt>
    <dgm:pt modelId="{0FA08F83-89F6-43B1-87B5-65C6529F5679}" type="pres">
      <dgm:prSet presAssocID="{D58C364B-B9A7-4E06-8856-CBBCA28093DA}" presName="text3" presStyleLbl="fgAcc3" presStyleIdx="0" presStyleCnt="6" custScaleY="239727" custLinFactNeighborX="-4918" custLinFactNeighborY="1999">
        <dgm:presLayoutVars>
          <dgm:chPref val="3"/>
        </dgm:presLayoutVars>
      </dgm:prSet>
      <dgm:spPr/>
      <dgm:t>
        <a:bodyPr/>
        <a:lstStyle/>
        <a:p>
          <a:endParaRPr lang="en-GB"/>
        </a:p>
      </dgm:t>
    </dgm:pt>
    <dgm:pt modelId="{2B13CC5C-D00E-40E0-9DF6-D26A4FF9434D}" type="pres">
      <dgm:prSet presAssocID="{D58C364B-B9A7-4E06-8856-CBBCA28093DA}" presName="hierChild4" presStyleCnt="0"/>
      <dgm:spPr/>
    </dgm:pt>
    <dgm:pt modelId="{EFFD302F-D19A-4113-9D03-6F469C0BB43C}" type="pres">
      <dgm:prSet presAssocID="{7FAFD41E-682D-4F44-BFE0-2E9B3221D379}" presName="Name17" presStyleLbl="parChTrans1D3" presStyleIdx="1" presStyleCnt="6"/>
      <dgm:spPr/>
      <dgm:t>
        <a:bodyPr/>
        <a:lstStyle/>
        <a:p>
          <a:endParaRPr lang="en-GB"/>
        </a:p>
      </dgm:t>
    </dgm:pt>
    <dgm:pt modelId="{5F49F873-99BD-49C1-9D38-502D6AB65BCB}" type="pres">
      <dgm:prSet presAssocID="{3F058F6A-047D-4641-A0B5-0FD753E9F1E6}" presName="hierRoot3" presStyleCnt="0"/>
      <dgm:spPr/>
    </dgm:pt>
    <dgm:pt modelId="{05D06C96-0F4D-46D0-8AF6-C46EB17FDA7D}" type="pres">
      <dgm:prSet presAssocID="{3F058F6A-047D-4641-A0B5-0FD753E9F1E6}" presName="composite3" presStyleCnt="0"/>
      <dgm:spPr/>
    </dgm:pt>
    <dgm:pt modelId="{4C6C109B-7B4F-4F88-A3AF-B23932A6B704}" type="pres">
      <dgm:prSet presAssocID="{3F058F6A-047D-4641-A0B5-0FD753E9F1E6}" presName="background3" presStyleLbl="node3" presStyleIdx="1" presStyleCnt="6"/>
      <dgm:spPr/>
    </dgm:pt>
    <dgm:pt modelId="{740F5114-F77B-4335-9580-6A4167133E77}" type="pres">
      <dgm:prSet presAssocID="{3F058F6A-047D-4641-A0B5-0FD753E9F1E6}" presName="text3" presStyleLbl="fgAcc3" presStyleIdx="1" presStyleCnt="6" custScaleY="239111" custLinFactX="11566" custLinFactNeighborX="100000" custLinFactNeighborY="1999">
        <dgm:presLayoutVars>
          <dgm:chPref val="3"/>
        </dgm:presLayoutVars>
      </dgm:prSet>
      <dgm:spPr/>
      <dgm:t>
        <a:bodyPr/>
        <a:lstStyle/>
        <a:p>
          <a:endParaRPr lang="en-GB"/>
        </a:p>
      </dgm:t>
    </dgm:pt>
    <dgm:pt modelId="{83F31BF6-D091-4228-BC5A-3F75D692608C}" type="pres">
      <dgm:prSet presAssocID="{3F058F6A-047D-4641-A0B5-0FD753E9F1E6}" presName="hierChild4" presStyleCnt="0"/>
      <dgm:spPr/>
    </dgm:pt>
    <dgm:pt modelId="{01CE2D45-4382-449D-8BC9-9FFA2741CBA2}" type="pres">
      <dgm:prSet presAssocID="{64077C11-0DBB-4433-9F11-FE994DB135AD}" presName="Name17" presStyleLbl="parChTrans1D3" presStyleIdx="2" presStyleCnt="6"/>
      <dgm:spPr/>
      <dgm:t>
        <a:bodyPr/>
        <a:lstStyle/>
        <a:p>
          <a:endParaRPr lang="en-GB"/>
        </a:p>
      </dgm:t>
    </dgm:pt>
    <dgm:pt modelId="{1A5DAE67-041A-4A83-9928-E1632F0F8FD8}" type="pres">
      <dgm:prSet presAssocID="{C00ABE3A-B180-4B89-8CBD-0FB9F66FA8E5}" presName="hierRoot3" presStyleCnt="0"/>
      <dgm:spPr/>
    </dgm:pt>
    <dgm:pt modelId="{E1BF30A2-E966-4DA9-96B0-D2D9FE2BBA4F}" type="pres">
      <dgm:prSet presAssocID="{C00ABE3A-B180-4B89-8CBD-0FB9F66FA8E5}" presName="composite3" presStyleCnt="0"/>
      <dgm:spPr/>
    </dgm:pt>
    <dgm:pt modelId="{E589290E-A8C6-4A68-A434-337E7D7175C7}" type="pres">
      <dgm:prSet presAssocID="{C00ABE3A-B180-4B89-8CBD-0FB9F66FA8E5}" presName="background3" presStyleLbl="node3" presStyleIdx="2" presStyleCnt="6"/>
      <dgm:spPr/>
    </dgm:pt>
    <dgm:pt modelId="{C5A9D29C-A132-413D-A7FD-0D3E57610E86}" type="pres">
      <dgm:prSet presAssocID="{C00ABE3A-B180-4B89-8CBD-0FB9F66FA8E5}" presName="text3" presStyleLbl="fgAcc3" presStyleIdx="2" presStyleCnt="6" custScaleY="239727" custLinFactX="-30009" custLinFactNeighborX="-100000" custLinFactNeighborY="-7893">
        <dgm:presLayoutVars>
          <dgm:chPref val="3"/>
        </dgm:presLayoutVars>
      </dgm:prSet>
      <dgm:spPr/>
      <dgm:t>
        <a:bodyPr/>
        <a:lstStyle/>
        <a:p>
          <a:endParaRPr lang="en-GB"/>
        </a:p>
      </dgm:t>
    </dgm:pt>
    <dgm:pt modelId="{D7C3B302-C883-43BD-B01A-20D90B63C1AA}" type="pres">
      <dgm:prSet presAssocID="{C00ABE3A-B180-4B89-8CBD-0FB9F66FA8E5}" presName="hierChild4" presStyleCnt="0"/>
      <dgm:spPr/>
    </dgm:pt>
    <dgm:pt modelId="{E5580752-1E39-4AE5-8A7B-158EECE7FD52}" type="pres">
      <dgm:prSet presAssocID="{F42181DD-F5F6-4E30-8090-D8AE69B7A24D}" presName="Name10" presStyleLbl="parChTrans1D2" presStyleIdx="1" presStyleCnt="2"/>
      <dgm:spPr/>
      <dgm:t>
        <a:bodyPr/>
        <a:lstStyle/>
        <a:p>
          <a:endParaRPr lang="en-GB"/>
        </a:p>
      </dgm:t>
    </dgm:pt>
    <dgm:pt modelId="{55EAE762-074A-45BE-BFD9-69D187CB0EFB}" type="pres">
      <dgm:prSet presAssocID="{E3DBC8BC-61DE-41EC-8639-563EF8FA9632}" presName="hierRoot2" presStyleCnt="0"/>
      <dgm:spPr/>
    </dgm:pt>
    <dgm:pt modelId="{31F11726-62D0-4BF5-929D-03DDABFC8698}" type="pres">
      <dgm:prSet presAssocID="{E3DBC8BC-61DE-41EC-8639-563EF8FA9632}" presName="composite2" presStyleCnt="0"/>
      <dgm:spPr/>
    </dgm:pt>
    <dgm:pt modelId="{6C688BE8-D8E7-4984-847A-46DB3D92E8E3}" type="pres">
      <dgm:prSet presAssocID="{E3DBC8BC-61DE-41EC-8639-563EF8FA9632}" presName="background2" presStyleLbl="node2" presStyleIdx="1" presStyleCnt="2"/>
      <dgm:spPr/>
    </dgm:pt>
    <dgm:pt modelId="{93D5F352-E413-4D47-98E3-EFF878A3D45D}" type="pres">
      <dgm:prSet presAssocID="{E3DBC8BC-61DE-41EC-8639-563EF8FA9632}" presName="text2" presStyleLbl="fgAcc2" presStyleIdx="1" presStyleCnt="2" custScaleX="273502" custScaleY="121614" custLinFactNeighborX="2450" custLinFactNeighborY="-60558">
        <dgm:presLayoutVars>
          <dgm:chPref val="3"/>
        </dgm:presLayoutVars>
      </dgm:prSet>
      <dgm:spPr/>
      <dgm:t>
        <a:bodyPr/>
        <a:lstStyle/>
        <a:p>
          <a:endParaRPr lang="en-GB"/>
        </a:p>
      </dgm:t>
    </dgm:pt>
    <dgm:pt modelId="{E75441A0-5062-46DD-987C-0EA2D6411516}" type="pres">
      <dgm:prSet presAssocID="{E3DBC8BC-61DE-41EC-8639-563EF8FA9632}" presName="hierChild3" presStyleCnt="0"/>
      <dgm:spPr/>
    </dgm:pt>
    <dgm:pt modelId="{37368A30-8904-4C56-81DE-934652D1AE91}" type="pres">
      <dgm:prSet presAssocID="{3EC44FCE-9545-4986-93EF-00421887BEE6}" presName="Name17" presStyleLbl="parChTrans1D3" presStyleIdx="3" presStyleCnt="6"/>
      <dgm:spPr/>
      <dgm:t>
        <a:bodyPr/>
        <a:lstStyle/>
        <a:p>
          <a:endParaRPr lang="en-GB"/>
        </a:p>
      </dgm:t>
    </dgm:pt>
    <dgm:pt modelId="{CCA68545-235F-424A-B102-BABA41B2831F}" type="pres">
      <dgm:prSet presAssocID="{6EF4FC4F-A671-4ADF-8A3F-FA0014E7FF6D}" presName="hierRoot3" presStyleCnt="0"/>
      <dgm:spPr/>
    </dgm:pt>
    <dgm:pt modelId="{DE559F5B-695D-4B56-82F0-1D976F033317}" type="pres">
      <dgm:prSet presAssocID="{6EF4FC4F-A671-4ADF-8A3F-FA0014E7FF6D}" presName="composite3" presStyleCnt="0"/>
      <dgm:spPr/>
    </dgm:pt>
    <dgm:pt modelId="{96BBF8D6-5D9C-403F-97CA-A7144B349047}" type="pres">
      <dgm:prSet presAssocID="{6EF4FC4F-A671-4ADF-8A3F-FA0014E7FF6D}" presName="background3" presStyleLbl="node3" presStyleIdx="3" presStyleCnt="6"/>
      <dgm:spPr/>
    </dgm:pt>
    <dgm:pt modelId="{FD4DFC1B-5641-46A5-88C2-95BF2688209D}" type="pres">
      <dgm:prSet presAssocID="{6EF4FC4F-A671-4ADF-8A3F-FA0014E7FF6D}" presName="text3" presStyleLbl="fgAcc3" presStyleIdx="3" presStyleCnt="6" custScaleY="239111">
        <dgm:presLayoutVars>
          <dgm:chPref val="3"/>
        </dgm:presLayoutVars>
      </dgm:prSet>
      <dgm:spPr/>
      <dgm:t>
        <a:bodyPr/>
        <a:lstStyle/>
        <a:p>
          <a:endParaRPr lang="en-GB"/>
        </a:p>
      </dgm:t>
    </dgm:pt>
    <dgm:pt modelId="{C95D71DB-E1D5-4DC6-957C-CBCDAF644D84}" type="pres">
      <dgm:prSet presAssocID="{6EF4FC4F-A671-4ADF-8A3F-FA0014E7FF6D}" presName="hierChild4" presStyleCnt="0"/>
      <dgm:spPr/>
    </dgm:pt>
    <dgm:pt modelId="{4569570F-D568-40F6-918A-1EB1102C6A2B}" type="pres">
      <dgm:prSet presAssocID="{B8B16790-46F1-4DF8-9BB6-F7FBF5754024}" presName="Name17" presStyleLbl="parChTrans1D3" presStyleIdx="4" presStyleCnt="6"/>
      <dgm:spPr/>
      <dgm:t>
        <a:bodyPr/>
        <a:lstStyle/>
        <a:p>
          <a:endParaRPr lang="en-GB"/>
        </a:p>
      </dgm:t>
    </dgm:pt>
    <dgm:pt modelId="{3B2C267E-722E-46FE-A810-DF4CB9708FDE}" type="pres">
      <dgm:prSet presAssocID="{8BF2ADBA-A761-4AC3-90C0-D3F7C0C41938}" presName="hierRoot3" presStyleCnt="0"/>
      <dgm:spPr/>
    </dgm:pt>
    <dgm:pt modelId="{4970BD14-D9A4-450B-94B8-E917CE18FF57}" type="pres">
      <dgm:prSet presAssocID="{8BF2ADBA-A761-4AC3-90C0-D3F7C0C41938}" presName="composite3" presStyleCnt="0"/>
      <dgm:spPr/>
    </dgm:pt>
    <dgm:pt modelId="{5571E884-BAAD-4B76-8D40-2AF0A016AF81}" type="pres">
      <dgm:prSet presAssocID="{8BF2ADBA-A761-4AC3-90C0-D3F7C0C41938}" presName="background3" presStyleLbl="node3" presStyleIdx="4" presStyleCnt="6"/>
      <dgm:spPr/>
    </dgm:pt>
    <dgm:pt modelId="{19D8AF42-F7AB-4683-9E40-B03B0C347E0D}" type="pres">
      <dgm:prSet presAssocID="{8BF2ADBA-A761-4AC3-90C0-D3F7C0C41938}" presName="text3" presStyleLbl="fgAcc3" presStyleIdx="4" presStyleCnt="6" custScaleY="239111" custLinFactX="28085" custLinFactNeighborX="100000" custLinFactNeighborY="-7893">
        <dgm:presLayoutVars>
          <dgm:chPref val="3"/>
        </dgm:presLayoutVars>
      </dgm:prSet>
      <dgm:spPr/>
      <dgm:t>
        <a:bodyPr/>
        <a:lstStyle/>
        <a:p>
          <a:endParaRPr lang="en-GB"/>
        </a:p>
      </dgm:t>
    </dgm:pt>
    <dgm:pt modelId="{751A5C7F-31EF-4BE2-87C9-79538C55B617}" type="pres">
      <dgm:prSet presAssocID="{8BF2ADBA-A761-4AC3-90C0-D3F7C0C41938}" presName="hierChild4" presStyleCnt="0"/>
      <dgm:spPr/>
    </dgm:pt>
    <dgm:pt modelId="{A7A257C7-2976-4532-9045-A989ABDD0099}" type="pres">
      <dgm:prSet presAssocID="{A5C6B432-7450-473E-A050-F2BEF78872DB}" presName="Name17" presStyleLbl="parChTrans1D3" presStyleIdx="5" presStyleCnt="6"/>
      <dgm:spPr/>
      <dgm:t>
        <a:bodyPr/>
        <a:lstStyle/>
        <a:p>
          <a:endParaRPr lang="en-GB"/>
        </a:p>
      </dgm:t>
    </dgm:pt>
    <dgm:pt modelId="{5BBAD62E-2ADB-4F77-97FC-276262571FBC}" type="pres">
      <dgm:prSet presAssocID="{90566D60-CF34-4151-8885-D81AC1BCDCD7}" presName="hierRoot3" presStyleCnt="0"/>
      <dgm:spPr/>
    </dgm:pt>
    <dgm:pt modelId="{47D6F9BF-CA96-41A4-9961-0223FD371254}" type="pres">
      <dgm:prSet presAssocID="{90566D60-CF34-4151-8885-D81AC1BCDCD7}" presName="composite3" presStyleCnt="0"/>
      <dgm:spPr/>
    </dgm:pt>
    <dgm:pt modelId="{96CB9733-26D8-43DA-823D-531200A51A04}" type="pres">
      <dgm:prSet presAssocID="{90566D60-CF34-4151-8885-D81AC1BCDCD7}" presName="background3" presStyleLbl="node3" presStyleIdx="5" presStyleCnt="6"/>
      <dgm:spPr/>
    </dgm:pt>
    <dgm:pt modelId="{09FE1A03-74D2-4FAE-A324-2076E2E6A86F}" type="pres">
      <dgm:prSet presAssocID="{90566D60-CF34-4151-8885-D81AC1BCDCD7}" presName="text3" presStyleLbl="fgAcc3" presStyleIdx="5" presStyleCnt="6" custScaleY="239111" custLinFactX="-19772" custLinFactNeighborX="-100000" custLinFactNeighborY="1999">
        <dgm:presLayoutVars>
          <dgm:chPref val="3"/>
        </dgm:presLayoutVars>
      </dgm:prSet>
      <dgm:spPr/>
      <dgm:t>
        <a:bodyPr/>
        <a:lstStyle/>
        <a:p>
          <a:endParaRPr lang="en-GB"/>
        </a:p>
      </dgm:t>
    </dgm:pt>
    <dgm:pt modelId="{80BE507D-D9BF-49FB-9E5B-EEFD4632FB9D}" type="pres">
      <dgm:prSet presAssocID="{90566D60-CF34-4151-8885-D81AC1BCDCD7}" presName="hierChild4" presStyleCnt="0"/>
      <dgm:spPr/>
    </dgm:pt>
  </dgm:ptLst>
  <dgm:cxnLst>
    <dgm:cxn modelId="{8C9CC5CB-9BB1-483F-B198-F19DBD89C88D}" type="presOf" srcId="{6099600B-5C6A-448A-BE41-A41E7D926B71}" destId="{55D6D4F7-3585-4D03-8F6D-598842BAE03A}" srcOrd="0" destOrd="0" presId="urn:microsoft.com/office/officeart/2005/8/layout/hierarchy1"/>
    <dgm:cxn modelId="{F487F60E-6BDC-4205-A76E-EBA29F66BE11}" type="presOf" srcId="{B05D9ACE-0023-49CA-B773-AD3CC3270AD2}" destId="{F8A3E2F8-AEF9-49AD-AFF6-CC18C244375A}" srcOrd="0" destOrd="0" presId="urn:microsoft.com/office/officeart/2005/8/layout/hierarchy1"/>
    <dgm:cxn modelId="{867BD526-1B11-47CD-B443-154F4ACA4F22}" type="presOf" srcId="{6A9272B9-EC41-4267-8698-E5F1DE29C0C8}" destId="{754B026D-F6F5-41FB-8DAD-EFDD02A208D5}" srcOrd="0" destOrd="0" presId="urn:microsoft.com/office/officeart/2005/8/layout/hierarchy1"/>
    <dgm:cxn modelId="{C989A77B-7C91-432B-93C8-643B51C08E9D}" type="presOf" srcId="{F42181DD-F5F6-4E30-8090-D8AE69B7A24D}" destId="{E5580752-1E39-4AE5-8A7B-158EECE7FD52}" srcOrd="0" destOrd="0" presId="urn:microsoft.com/office/officeart/2005/8/layout/hierarchy1"/>
    <dgm:cxn modelId="{CF8BF0EB-5465-4CDE-8EF4-1BDD854665E1}" type="presOf" srcId="{34FEB3E9-CD41-471F-8FFD-9C236220BA06}" destId="{E5B244ED-E060-40FC-914C-E5C032FEA634}" srcOrd="0" destOrd="0" presId="urn:microsoft.com/office/officeart/2005/8/layout/hierarchy1"/>
    <dgm:cxn modelId="{0B95FAAA-EDE6-4C32-98C4-DD95BC9897DF}" srcId="{6099600B-5C6A-448A-BE41-A41E7D926B71}" destId="{C00ABE3A-B180-4B89-8CBD-0FB9F66FA8E5}" srcOrd="2" destOrd="0" parTransId="{64077C11-0DBB-4433-9F11-FE994DB135AD}" sibTransId="{C241DFC3-6B33-412F-8E58-CFA5E140B688}"/>
    <dgm:cxn modelId="{A57F8E4C-252F-4E6E-B75B-2865CF6EB2D7}" srcId="{6099600B-5C6A-448A-BE41-A41E7D926B71}" destId="{3F058F6A-047D-4641-A0B5-0FD753E9F1E6}" srcOrd="1" destOrd="0" parTransId="{7FAFD41E-682D-4F44-BFE0-2E9B3221D379}" sibTransId="{4A64AD9F-E0BD-4C62-9D4D-6BCA3062ED4B}"/>
    <dgm:cxn modelId="{1CDA6D8D-B78E-430F-8E55-757B003A4C2F}" type="presOf" srcId="{B8B16790-46F1-4DF8-9BB6-F7FBF5754024}" destId="{4569570F-D568-40F6-918A-1EB1102C6A2B}" srcOrd="0" destOrd="0" presId="urn:microsoft.com/office/officeart/2005/8/layout/hierarchy1"/>
    <dgm:cxn modelId="{90EA1345-D785-4798-AABF-2E43D9C65F2A}" srcId="{34FEB3E9-CD41-471F-8FFD-9C236220BA06}" destId="{F9FCC123-41A0-43AE-869D-C97264573CC9}" srcOrd="0" destOrd="0" parTransId="{458F3AF6-F4D1-4155-9693-ADCE2F124DA6}" sibTransId="{A6372EBB-8CC4-42A9-8FEC-379167DD0D25}"/>
    <dgm:cxn modelId="{F97156B7-58BE-4AEA-B389-F2FF33D404E2}" srcId="{E3DBC8BC-61DE-41EC-8639-563EF8FA9632}" destId="{90566D60-CF34-4151-8885-D81AC1BCDCD7}" srcOrd="2" destOrd="0" parTransId="{A5C6B432-7450-473E-A050-F2BEF78872DB}" sibTransId="{DADEB536-A631-405B-90D2-E43CFF07D9ED}"/>
    <dgm:cxn modelId="{22484938-BE95-49EB-BCED-F7206B264F90}" type="presOf" srcId="{3EC44FCE-9545-4986-93EF-00421887BEE6}" destId="{37368A30-8904-4C56-81DE-934652D1AE91}" srcOrd="0" destOrd="0" presId="urn:microsoft.com/office/officeart/2005/8/layout/hierarchy1"/>
    <dgm:cxn modelId="{9FE5DCAB-296E-485C-9080-AB06C1B5A2A6}" type="presOf" srcId="{E3DBC8BC-61DE-41EC-8639-563EF8FA9632}" destId="{93D5F352-E413-4D47-98E3-EFF878A3D45D}" srcOrd="0" destOrd="0" presId="urn:microsoft.com/office/officeart/2005/8/layout/hierarchy1"/>
    <dgm:cxn modelId="{FFD70231-1168-407A-AA57-D646F37948DB}" type="presOf" srcId="{64077C11-0DBB-4433-9F11-FE994DB135AD}" destId="{01CE2D45-4382-449D-8BC9-9FFA2741CBA2}" srcOrd="0" destOrd="0" presId="urn:microsoft.com/office/officeart/2005/8/layout/hierarchy1"/>
    <dgm:cxn modelId="{C3170131-16A6-4701-8A36-581000BE348D}" type="presOf" srcId="{8BF2ADBA-A761-4AC3-90C0-D3F7C0C41938}" destId="{19D8AF42-F7AB-4683-9E40-B03B0C347E0D}" srcOrd="0" destOrd="0" presId="urn:microsoft.com/office/officeart/2005/8/layout/hierarchy1"/>
    <dgm:cxn modelId="{D69C00C5-238F-44DE-803F-40A6B37DAAEF}" srcId="{F9FCC123-41A0-43AE-869D-C97264573CC9}" destId="{E3DBC8BC-61DE-41EC-8639-563EF8FA9632}" srcOrd="1" destOrd="0" parTransId="{F42181DD-F5F6-4E30-8090-D8AE69B7A24D}" sibTransId="{A1DB23CB-621D-437E-B217-6B51FA7BB637}"/>
    <dgm:cxn modelId="{1AD27163-B0A3-4570-8248-BDB363ABBE1F}" type="presOf" srcId="{90566D60-CF34-4151-8885-D81AC1BCDCD7}" destId="{09FE1A03-74D2-4FAE-A324-2076E2E6A86F}" srcOrd="0" destOrd="0" presId="urn:microsoft.com/office/officeart/2005/8/layout/hierarchy1"/>
    <dgm:cxn modelId="{3A92A2CF-BCAE-4D6E-A851-182E3AC90F41}" type="presOf" srcId="{F9FCC123-41A0-43AE-869D-C97264573CC9}" destId="{98B99088-D099-4B12-A4E5-ED8360D0A178}" srcOrd="0" destOrd="0" presId="urn:microsoft.com/office/officeart/2005/8/layout/hierarchy1"/>
    <dgm:cxn modelId="{BA581DBF-5390-409C-9956-84C7D5BE5AE8}" type="presOf" srcId="{6EF4FC4F-A671-4ADF-8A3F-FA0014E7FF6D}" destId="{FD4DFC1B-5641-46A5-88C2-95BF2688209D}" srcOrd="0" destOrd="0" presId="urn:microsoft.com/office/officeart/2005/8/layout/hierarchy1"/>
    <dgm:cxn modelId="{6426C2F1-5DAE-4CF8-B1B8-32EBD33BE3FC}" srcId="{E3DBC8BC-61DE-41EC-8639-563EF8FA9632}" destId="{8BF2ADBA-A761-4AC3-90C0-D3F7C0C41938}" srcOrd="1" destOrd="0" parTransId="{B8B16790-46F1-4DF8-9BB6-F7FBF5754024}" sibTransId="{F1F958FB-2671-48D8-A8D4-BCEA957B37D5}"/>
    <dgm:cxn modelId="{C4848F43-446C-4BCA-BB8B-7D98A66AB75F}" srcId="{F9FCC123-41A0-43AE-869D-C97264573CC9}" destId="{6099600B-5C6A-448A-BE41-A41E7D926B71}" srcOrd="0" destOrd="0" parTransId="{B05D9ACE-0023-49CA-B773-AD3CC3270AD2}" sibTransId="{E064D448-A47A-41C8-8F23-520A159D4EE7}"/>
    <dgm:cxn modelId="{98F01C14-7FAC-47B7-9107-C59771C07D03}" srcId="{6099600B-5C6A-448A-BE41-A41E7D926B71}" destId="{D58C364B-B9A7-4E06-8856-CBBCA28093DA}" srcOrd="0" destOrd="0" parTransId="{6A9272B9-EC41-4267-8698-E5F1DE29C0C8}" sibTransId="{033424A5-40EA-4440-8E03-7A1896B0DC83}"/>
    <dgm:cxn modelId="{CCE3E52A-20F8-4EBC-A547-B8F1A7F9B191}" type="presOf" srcId="{A5C6B432-7450-473E-A050-F2BEF78872DB}" destId="{A7A257C7-2976-4532-9045-A989ABDD0099}" srcOrd="0" destOrd="0" presId="urn:microsoft.com/office/officeart/2005/8/layout/hierarchy1"/>
    <dgm:cxn modelId="{B0E45C9E-6D19-41A6-90BC-608E8B42AC7B}" type="presOf" srcId="{7FAFD41E-682D-4F44-BFE0-2E9B3221D379}" destId="{EFFD302F-D19A-4113-9D03-6F469C0BB43C}" srcOrd="0" destOrd="0" presId="urn:microsoft.com/office/officeart/2005/8/layout/hierarchy1"/>
    <dgm:cxn modelId="{89AB02AF-84CE-49D5-90A3-ACF88B9C2C02}" srcId="{E3DBC8BC-61DE-41EC-8639-563EF8FA9632}" destId="{6EF4FC4F-A671-4ADF-8A3F-FA0014E7FF6D}" srcOrd="0" destOrd="0" parTransId="{3EC44FCE-9545-4986-93EF-00421887BEE6}" sibTransId="{E196CE42-7656-41A7-B005-FA1E83304A99}"/>
    <dgm:cxn modelId="{EF46E879-7C3B-40F1-B13D-6CC2467AB6C5}" type="presOf" srcId="{3F058F6A-047D-4641-A0B5-0FD753E9F1E6}" destId="{740F5114-F77B-4335-9580-6A4167133E77}" srcOrd="0" destOrd="0" presId="urn:microsoft.com/office/officeart/2005/8/layout/hierarchy1"/>
    <dgm:cxn modelId="{430D22F8-5AE8-4D95-BB5C-2D141DEEF11E}" type="presOf" srcId="{D58C364B-B9A7-4E06-8856-CBBCA28093DA}" destId="{0FA08F83-89F6-43B1-87B5-65C6529F5679}" srcOrd="0" destOrd="0" presId="urn:microsoft.com/office/officeart/2005/8/layout/hierarchy1"/>
    <dgm:cxn modelId="{B859066F-8F36-49A2-AEC1-506F353F9241}" type="presOf" srcId="{C00ABE3A-B180-4B89-8CBD-0FB9F66FA8E5}" destId="{C5A9D29C-A132-413D-A7FD-0D3E57610E86}" srcOrd="0" destOrd="0" presId="urn:microsoft.com/office/officeart/2005/8/layout/hierarchy1"/>
    <dgm:cxn modelId="{E67F6B60-BC43-450D-82C9-33128D53CF4C}" type="presParOf" srcId="{E5B244ED-E060-40FC-914C-E5C032FEA634}" destId="{795D9434-3287-4E15-9843-E694E55F3D04}" srcOrd="0" destOrd="0" presId="urn:microsoft.com/office/officeart/2005/8/layout/hierarchy1"/>
    <dgm:cxn modelId="{EB3E7982-20CC-4114-9AF2-D2E76EE1A64A}" type="presParOf" srcId="{795D9434-3287-4E15-9843-E694E55F3D04}" destId="{4F3860C1-6091-4738-B3F2-F61F18F8676D}" srcOrd="0" destOrd="0" presId="urn:microsoft.com/office/officeart/2005/8/layout/hierarchy1"/>
    <dgm:cxn modelId="{CDA8FFAC-D786-4E0F-9F0C-4539D7DC0550}" type="presParOf" srcId="{4F3860C1-6091-4738-B3F2-F61F18F8676D}" destId="{6FF852E2-7262-4BA6-BDAB-EB351F6C91CB}" srcOrd="0" destOrd="0" presId="urn:microsoft.com/office/officeart/2005/8/layout/hierarchy1"/>
    <dgm:cxn modelId="{39C827C5-20F1-4FB8-A8A1-81D2362DADB5}" type="presParOf" srcId="{4F3860C1-6091-4738-B3F2-F61F18F8676D}" destId="{98B99088-D099-4B12-A4E5-ED8360D0A178}" srcOrd="1" destOrd="0" presId="urn:microsoft.com/office/officeart/2005/8/layout/hierarchy1"/>
    <dgm:cxn modelId="{C2DEA236-1BD5-48D3-B8ED-8E92298D9744}" type="presParOf" srcId="{795D9434-3287-4E15-9843-E694E55F3D04}" destId="{946162A2-F84D-4EB5-8891-CB2E5CC5A177}" srcOrd="1" destOrd="0" presId="urn:microsoft.com/office/officeart/2005/8/layout/hierarchy1"/>
    <dgm:cxn modelId="{23C609CD-0676-484A-BFF9-AE4462F3F311}" type="presParOf" srcId="{946162A2-F84D-4EB5-8891-CB2E5CC5A177}" destId="{F8A3E2F8-AEF9-49AD-AFF6-CC18C244375A}" srcOrd="0" destOrd="0" presId="urn:microsoft.com/office/officeart/2005/8/layout/hierarchy1"/>
    <dgm:cxn modelId="{91C01635-1140-4304-866C-F840335F36FC}" type="presParOf" srcId="{946162A2-F84D-4EB5-8891-CB2E5CC5A177}" destId="{DC576AA7-9286-40D2-B17A-875CFF03ED79}" srcOrd="1" destOrd="0" presId="urn:microsoft.com/office/officeart/2005/8/layout/hierarchy1"/>
    <dgm:cxn modelId="{B9A7A7E2-5E33-4851-8746-E53CE724A19F}" type="presParOf" srcId="{DC576AA7-9286-40D2-B17A-875CFF03ED79}" destId="{FF4C70BD-F4E2-43A0-91D9-8E0391B2EAE3}" srcOrd="0" destOrd="0" presId="urn:microsoft.com/office/officeart/2005/8/layout/hierarchy1"/>
    <dgm:cxn modelId="{8429A39C-F986-4960-A664-669858FBD820}" type="presParOf" srcId="{FF4C70BD-F4E2-43A0-91D9-8E0391B2EAE3}" destId="{AE3BDC60-1850-4C2D-AFB1-5866B48D9525}" srcOrd="0" destOrd="0" presId="urn:microsoft.com/office/officeart/2005/8/layout/hierarchy1"/>
    <dgm:cxn modelId="{8C5EC805-59DB-4794-911A-596B1EBC44BF}" type="presParOf" srcId="{FF4C70BD-F4E2-43A0-91D9-8E0391B2EAE3}" destId="{55D6D4F7-3585-4D03-8F6D-598842BAE03A}" srcOrd="1" destOrd="0" presId="urn:microsoft.com/office/officeart/2005/8/layout/hierarchy1"/>
    <dgm:cxn modelId="{B1B9E55D-079F-4507-B0A6-5DDD3D907C82}" type="presParOf" srcId="{DC576AA7-9286-40D2-B17A-875CFF03ED79}" destId="{B54EC183-C550-4000-8F59-F652B5E2FFD3}" srcOrd="1" destOrd="0" presId="urn:microsoft.com/office/officeart/2005/8/layout/hierarchy1"/>
    <dgm:cxn modelId="{C069DAF4-96FE-4C3F-BD1C-0D65C49F701F}" type="presParOf" srcId="{B54EC183-C550-4000-8F59-F652B5E2FFD3}" destId="{754B026D-F6F5-41FB-8DAD-EFDD02A208D5}" srcOrd="0" destOrd="0" presId="urn:microsoft.com/office/officeart/2005/8/layout/hierarchy1"/>
    <dgm:cxn modelId="{17138393-A399-4BD2-A051-F33BF017F065}" type="presParOf" srcId="{B54EC183-C550-4000-8F59-F652B5E2FFD3}" destId="{A866B855-54B7-4C88-81C4-A06176F95E52}" srcOrd="1" destOrd="0" presId="urn:microsoft.com/office/officeart/2005/8/layout/hierarchy1"/>
    <dgm:cxn modelId="{806E4655-C39B-4313-8A28-58459F7E9951}" type="presParOf" srcId="{A866B855-54B7-4C88-81C4-A06176F95E52}" destId="{6A6599F1-4338-4D90-B10A-13AD0B66FD64}" srcOrd="0" destOrd="0" presId="urn:microsoft.com/office/officeart/2005/8/layout/hierarchy1"/>
    <dgm:cxn modelId="{A0D9D050-9C63-4E7F-922D-B81DE3ACB7FD}" type="presParOf" srcId="{6A6599F1-4338-4D90-B10A-13AD0B66FD64}" destId="{610ACD6B-200E-4D51-AA9C-00C341CD8856}" srcOrd="0" destOrd="0" presId="urn:microsoft.com/office/officeart/2005/8/layout/hierarchy1"/>
    <dgm:cxn modelId="{C3CB994B-E643-4828-A0FC-7B2B53BD12E4}" type="presParOf" srcId="{6A6599F1-4338-4D90-B10A-13AD0B66FD64}" destId="{0FA08F83-89F6-43B1-87B5-65C6529F5679}" srcOrd="1" destOrd="0" presId="urn:microsoft.com/office/officeart/2005/8/layout/hierarchy1"/>
    <dgm:cxn modelId="{E08E2B78-5FFF-47BC-87D7-965EE17CDAD8}" type="presParOf" srcId="{A866B855-54B7-4C88-81C4-A06176F95E52}" destId="{2B13CC5C-D00E-40E0-9DF6-D26A4FF9434D}" srcOrd="1" destOrd="0" presId="urn:microsoft.com/office/officeart/2005/8/layout/hierarchy1"/>
    <dgm:cxn modelId="{0291FAF6-3FF1-4253-99F5-BBAA98518B43}" type="presParOf" srcId="{B54EC183-C550-4000-8F59-F652B5E2FFD3}" destId="{EFFD302F-D19A-4113-9D03-6F469C0BB43C}" srcOrd="2" destOrd="0" presId="urn:microsoft.com/office/officeart/2005/8/layout/hierarchy1"/>
    <dgm:cxn modelId="{4301C33B-E9BD-4C5C-A0C3-F611C1125434}" type="presParOf" srcId="{B54EC183-C550-4000-8F59-F652B5E2FFD3}" destId="{5F49F873-99BD-49C1-9D38-502D6AB65BCB}" srcOrd="3" destOrd="0" presId="urn:microsoft.com/office/officeart/2005/8/layout/hierarchy1"/>
    <dgm:cxn modelId="{12B6FFE2-F729-4B54-A9AD-068FCD940DA6}" type="presParOf" srcId="{5F49F873-99BD-49C1-9D38-502D6AB65BCB}" destId="{05D06C96-0F4D-46D0-8AF6-C46EB17FDA7D}" srcOrd="0" destOrd="0" presId="urn:microsoft.com/office/officeart/2005/8/layout/hierarchy1"/>
    <dgm:cxn modelId="{D716457F-A54B-41FA-92E7-630B4529CEBA}" type="presParOf" srcId="{05D06C96-0F4D-46D0-8AF6-C46EB17FDA7D}" destId="{4C6C109B-7B4F-4F88-A3AF-B23932A6B704}" srcOrd="0" destOrd="0" presId="urn:microsoft.com/office/officeart/2005/8/layout/hierarchy1"/>
    <dgm:cxn modelId="{CAD3FA10-F1C2-40FC-8F3C-3EFF986005C7}" type="presParOf" srcId="{05D06C96-0F4D-46D0-8AF6-C46EB17FDA7D}" destId="{740F5114-F77B-4335-9580-6A4167133E77}" srcOrd="1" destOrd="0" presId="urn:microsoft.com/office/officeart/2005/8/layout/hierarchy1"/>
    <dgm:cxn modelId="{770424D3-D3F5-467F-835A-34DED9F07BE8}" type="presParOf" srcId="{5F49F873-99BD-49C1-9D38-502D6AB65BCB}" destId="{83F31BF6-D091-4228-BC5A-3F75D692608C}" srcOrd="1" destOrd="0" presId="urn:microsoft.com/office/officeart/2005/8/layout/hierarchy1"/>
    <dgm:cxn modelId="{97C46D17-598E-42C5-B337-27FB80498034}" type="presParOf" srcId="{B54EC183-C550-4000-8F59-F652B5E2FFD3}" destId="{01CE2D45-4382-449D-8BC9-9FFA2741CBA2}" srcOrd="4" destOrd="0" presId="urn:microsoft.com/office/officeart/2005/8/layout/hierarchy1"/>
    <dgm:cxn modelId="{76509BB9-EB1F-47A2-8146-C1B92DD0DE7D}" type="presParOf" srcId="{B54EC183-C550-4000-8F59-F652B5E2FFD3}" destId="{1A5DAE67-041A-4A83-9928-E1632F0F8FD8}" srcOrd="5" destOrd="0" presId="urn:microsoft.com/office/officeart/2005/8/layout/hierarchy1"/>
    <dgm:cxn modelId="{43C5F4EB-43B9-4EAB-8F55-4EEB8B4353A2}" type="presParOf" srcId="{1A5DAE67-041A-4A83-9928-E1632F0F8FD8}" destId="{E1BF30A2-E966-4DA9-96B0-D2D9FE2BBA4F}" srcOrd="0" destOrd="0" presId="urn:microsoft.com/office/officeart/2005/8/layout/hierarchy1"/>
    <dgm:cxn modelId="{3C61D844-E718-42EB-A435-1572FFC8F24D}" type="presParOf" srcId="{E1BF30A2-E966-4DA9-96B0-D2D9FE2BBA4F}" destId="{E589290E-A8C6-4A68-A434-337E7D7175C7}" srcOrd="0" destOrd="0" presId="urn:microsoft.com/office/officeart/2005/8/layout/hierarchy1"/>
    <dgm:cxn modelId="{57BE809B-0690-4E64-ADEA-551ECCE4EFDC}" type="presParOf" srcId="{E1BF30A2-E966-4DA9-96B0-D2D9FE2BBA4F}" destId="{C5A9D29C-A132-413D-A7FD-0D3E57610E86}" srcOrd="1" destOrd="0" presId="urn:microsoft.com/office/officeart/2005/8/layout/hierarchy1"/>
    <dgm:cxn modelId="{74902CC8-A5DB-4FC8-8D7F-3F0787A1F550}" type="presParOf" srcId="{1A5DAE67-041A-4A83-9928-E1632F0F8FD8}" destId="{D7C3B302-C883-43BD-B01A-20D90B63C1AA}" srcOrd="1" destOrd="0" presId="urn:microsoft.com/office/officeart/2005/8/layout/hierarchy1"/>
    <dgm:cxn modelId="{0EE977BA-D794-4740-8CFE-85F50A71381C}" type="presParOf" srcId="{946162A2-F84D-4EB5-8891-CB2E5CC5A177}" destId="{E5580752-1E39-4AE5-8A7B-158EECE7FD52}" srcOrd="2" destOrd="0" presId="urn:microsoft.com/office/officeart/2005/8/layout/hierarchy1"/>
    <dgm:cxn modelId="{B73F5666-6EE9-4CDB-A19C-2BA2DA554853}" type="presParOf" srcId="{946162A2-F84D-4EB5-8891-CB2E5CC5A177}" destId="{55EAE762-074A-45BE-BFD9-69D187CB0EFB}" srcOrd="3" destOrd="0" presId="urn:microsoft.com/office/officeart/2005/8/layout/hierarchy1"/>
    <dgm:cxn modelId="{D778A5C3-70C7-47A5-87F8-8BA4C3130007}" type="presParOf" srcId="{55EAE762-074A-45BE-BFD9-69D187CB0EFB}" destId="{31F11726-62D0-4BF5-929D-03DDABFC8698}" srcOrd="0" destOrd="0" presId="urn:microsoft.com/office/officeart/2005/8/layout/hierarchy1"/>
    <dgm:cxn modelId="{F62DCBE1-61AF-4693-9B98-7CB9968576B7}" type="presParOf" srcId="{31F11726-62D0-4BF5-929D-03DDABFC8698}" destId="{6C688BE8-D8E7-4984-847A-46DB3D92E8E3}" srcOrd="0" destOrd="0" presId="urn:microsoft.com/office/officeart/2005/8/layout/hierarchy1"/>
    <dgm:cxn modelId="{951E9613-4FFF-4A55-9B27-785E73A923F8}" type="presParOf" srcId="{31F11726-62D0-4BF5-929D-03DDABFC8698}" destId="{93D5F352-E413-4D47-98E3-EFF878A3D45D}" srcOrd="1" destOrd="0" presId="urn:microsoft.com/office/officeart/2005/8/layout/hierarchy1"/>
    <dgm:cxn modelId="{EC320E48-C735-4F1A-A68A-1C7C8E553DF4}" type="presParOf" srcId="{55EAE762-074A-45BE-BFD9-69D187CB0EFB}" destId="{E75441A0-5062-46DD-987C-0EA2D6411516}" srcOrd="1" destOrd="0" presId="urn:microsoft.com/office/officeart/2005/8/layout/hierarchy1"/>
    <dgm:cxn modelId="{13ADF2C8-4637-42B9-8D57-7EC40D635ECE}" type="presParOf" srcId="{E75441A0-5062-46DD-987C-0EA2D6411516}" destId="{37368A30-8904-4C56-81DE-934652D1AE91}" srcOrd="0" destOrd="0" presId="urn:microsoft.com/office/officeart/2005/8/layout/hierarchy1"/>
    <dgm:cxn modelId="{D99575BD-9EB7-4A54-B423-D7213EA9C3CA}" type="presParOf" srcId="{E75441A0-5062-46DD-987C-0EA2D6411516}" destId="{CCA68545-235F-424A-B102-BABA41B2831F}" srcOrd="1" destOrd="0" presId="urn:microsoft.com/office/officeart/2005/8/layout/hierarchy1"/>
    <dgm:cxn modelId="{D9BBD612-A903-44A6-9827-54493B1916D3}" type="presParOf" srcId="{CCA68545-235F-424A-B102-BABA41B2831F}" destId="{DE559F5B-695D-4B56-82F0-1D976F033317}" srcOrd="0" destOrd="0" presId="urn:microsoft.com/office/officeart/2005/8/layout/hierarchy1"/>
    <dgm:cxn modelId="{74212165-0D1F-4FB4-9ABF-58AA107FD217}" type="presParOf" srcId="{DE559F5B-695D-4B56-82F0-1D976F033317}" destId="{96BBF8D6-5D9C-403F-97CA-A7144B349047}" srcOrd="0" destOrd="0" presId="urn:microsoft.com/office/officeart/2005/8/layout/hierarchy1"/>
    <dgm:cxn modelId="{100BF257-0FA9-4AFA-8F71-E8896A852CE1}" type="presParOf" srcId="{DE559F5B-695D-4B56-82F0-1D976F033317}" destId="{FD4DFC1B-5641-46A5-88C2-95BF2688209D}" srcOrd="1" destOrd="0" presId="urn:microsoft.com/office/officeart/2005/8/layout/hierarchy1"/>
    <dgm:cxn modelId="{25FC90D9-DAB1-43BA-8ECE-2884EC2083E9}" type="presParOf" srcId="{CCA68545-235F-424A-B102-BABA41B2831F}" destId="{C95D71DB-E1D5-4DC6-957C-CBCDAF644D84}" srcOrd="1" destOrd="0" presId="urn:microsoft.com/office/officeart/2005/8/layout/hierarchy1"/>
    <dgm:cxn modelId="{6E4C2615-945D-40FA-9E39-679F770B1A18}" type="presParOf" srcId="{E75441A0-5062-46DD-987C-0EA2D6411516}" destId="{4569570F-D568-40F6-918A-1EB1102C6A2B}" srcOrd="2" destOrd="0" presId="urn:microsoft.com/office/officeart/2005/8/layout/hierarchy1"/>
    <dgm:cxn modelId="{217A3AC5-FA72-43FB-9E29-51EE39FE468E}" type="presParOf" srcId="{E75441A0-5062-46DD-987C-0EA2D6411516}" destId="{3B2C267E-722E-46FE-A810-DF4CB9708FDE}" srcOrd="3" destOrd="0" presId="urn:microsoft.com/office/officeart/2005/8/layout/hierarchy1"/>
    <dgm:cxn modelId="{86E890B2-7E36-4DA0-BD02-3D2A11ED8F3D}" type="presParOf" srcId="{3B2C267E-722E-46FE-A810-DF4CB9708FDE}" destId="{4970BD14-D9A4-450B-94B8-E917CE18FF57}" srcOrd="0" destOrd="0" presId="urn:microsoft.com/office/officeart/2005/8/layout/hierarchy1"/>
    <dgm:cxn modelId="{4E934050-7105-4C00-A871-EDECED4C354B}" type="presParOf" srcId="{4970BD14-D9A4-450B-94B8-E917CE18FF57}" destId="{5571E884-BAAD-4B76-8D40-2AF0A016AF81}" srcOrd="0" destOrd="0" presId="urn:microsoft.com/office/officeart/2005/8/layout/hierarchy1"/>
    <dgm:cxn modelId="{697EBE19-E400-497D-AFAE-17FCDFEBD708}" type="presParOf" srcId="{4970BD14-D9A4-450B-94B8-E917CE18FF57}" destId="{19D8AF42-F7AB-4683-9E40-B03B0C347E0D}" srcOrd="1" destOrd="0" presId="urn:microsoft.com/office/officeart/2005/8/layout/hierarchy1"/>
    <dgm:cxn modelId="{63A598B2-BF28-43C9-A457-E79D13C28988}" type="presParOf" srcId="{3B2C267E-722E-46FE-A810-DF4CB9708FDE}" destId="{751A5C7F-31EF-4BE2-87C9-79538C55B617}" srcOrd="1" destOrd="0" presId="urn:microsoft.com/office/officeart/2005/8/layout/hierarchy1"/>
    <dgm:cxn modelId="{5CABDB4D-FB7A-4C9F-AF9D-B9B3AA01B11B}" type="presParOf" srcId="{E75441A0-5062-46DD-987C-0EA2D6411516}" destId="{A7A257C7-2976-4532-9045-A989ABDD0099}" srcOrd="4" destOrd="0" presId="urn:microsoft.com/office/officeart/2005/8/layout/hierarchy1"/>
    <dgm:cxn modelId="{DEAF6928-A5F6-4475-A23D-F85958476BFA}" type="presParOf" srcId="{E75441A0-5062-46DD-987C-0EA2D6411516}" destId="{5BBAD62E-2ADB-4F77-97FC-276262571FBC}" srcOrd="5" destOrd="0" presId="urn:microsoft.com/office/officeart/2005/8/layout/hierarchy1"/>
    <dgm:cxn modelId="{0B605BC7-D8B2-4440-BA95-89EA3D9F8065}" type="presParOf" srcId="{5BBAD62E-2ADB-4F77-97FC-276262571FBC}" destId="{47D6F9BF-CA96-41A4-9961-0223FD371254}" srcOrd="0" destOrd="0" presId="urn:microsoft.com/office/officeart/2005/8/layout/hierarchy1"/>
    <dgm:cxn modelId="{9A5412A1-DD8F-48F2-B856-331DEF41B9B7}" type="presParOf" srcId="{47D6F9BF-CA96-41A4-9961-0223FD371254}" destId="{96CB9733-26D8-43DA-823D-531200A51A04}" srcOrd="0" destOrd="0" presId="urn:microsoft.com/office/officeart/2005/8/layout/hierarchy1"/>
    <dgm:cxn modelId="{C90FD153-5A75-4520-B872-2D7F64ED368F}" type="presParOf" srcId="{47D6F9BF-CA96-41A4-9961-0223FD371254}" destId="{09FE1A03-74D2-4FAE-A324-2076E2E6A86F}" srcOrd="1" destOrd="0" presId="urn:microsoft.com/office/officeart/2005/8/layout/hierarchy1"/>
    <dgm:cxn modelId="{38EF5561-851C-44E8-8F24-6EBAB8E25897}" type="presParOf" srcId="{5BBAD62E-2ADB-4F77-97FC-276262571FBC}" destId="{80BE507D-D9BF-49FB-9E5B-EEFD4632FB9D}" srcOrd="1" destOrd="0" presId="urn:microsoft.com/office/officeart/2005/8/layout/hierarchy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361CBEF9-556C-4776-B892-728729C5B391}" type="doc">
      <dgm:prSet loTypeId="urn:microsoft.com/office/officeart/2005/8/layout/default#1" loCatId="list" qsTypeId="urn:microsoft.com/office/officeart/2005/8/quickstyle/simple1" qsCatId="simple" csTypeId="urn:microsoft.com/office/officeart/2005/8/colors/accent1_2" csCatId="accent1" phldr="1"/>
      <dgm:spPr/>
      <dgm:t>
        <a:bodyPr/>
        <a:lstStyle/>
        <a:p>
          <a:endParaRPr lang="en-GB"/>
        </a:p>
      </dgm:t>
    </dgm:pt>
    <dgm:pt modelId="{525AEE7E-FAAB-4BCD-87E7-FB802A210FBE}">
      <dgm:prSet phldrT="[Text]" custT="1"/>
      <dgm:spPr/>
      <dgm:t>
        <a:bodyPr/>
        <a:lstStyle/>
        <a:p>
          <a:r>
            <a:rPr lang="ar-SA" sz="2800" b="1" dirty="0" smtClean="0"/>
            <a:t>دفتر أستاذ مساعد المدينين</a:t>
          </a:r>
          <a:endParaRPr lang="en-GB" sz="2800" b="1" dirty="0"/>
        </a:p>
      </dgm:t>
    </dgm:pt>
    <dgm:pt modelId="{06C98A60-96AF-434F-A6F5-23F8C1A37982}" type="parTrans" cxnId="{EC01CFCC-8377-486D-82D6-EBF173138106}">
      <dgm:prSet/>
      <dgm:spPr/>
      <dgm:t>
        <a:bodyPr/>
        <a:lstStyle/>
        <a:p>
          <a:endParaRPr lang="en-GB"/>
        </a:p>
      </dgm:t>
    </dgm:pt>
    <dgm:pt modelId="{49BFEA77-E2EE-4C47-B205-6C393DFCAF00}" type="sibTrans" cxnId="{EC01CFCC-8377-486D-82D6-EBF173138106}">
      <dgm:prSet/>
      <dgm:spPr/>
      <dgm:t>
        <a:bodyPr/>
        <a:lstStyle/>
        <a:p>
          <a:endParaRPr lang="en-GB"/>
        </a:p>
      </dgm:t>
    </dgm:pt>
    <dgm:pt modelId="{E905FE77-172B-45D5-8D3B-577347766977}">
      <dgm:prSet phldrT="[Text]" custT="1"/>
      <dgm:spPr/>
      <dgm:t>
        <a:bodyPr/>
        <a:lstStyle/>
        <a:p>
          <a:r>
            <a:rPr lang="ar-SA" sz="2800" b="1" dirty="0" smtClean="0"/>
            <a:t>المستندات</a:t>
          </a:r>
          <a:endParaRPr lang="en-GB" sz="2800" b="1" dirty="0"/>
        </a:p>
      </dgm:t>
    </dgm:pt>
    <dgm:pt modelId="{0EC031AA-B8E7-422A-8730-0495E4DB3B61}" type="parTrans" cxnId="{9B1D8060-EFD9-4490-8A02-EA10B6EE1435}">
      <dgm:prSet/>
      <dgm:spPr/>
      <dgm:t>
        <a:bodyPr/>
        <a:lstStyle/>
        <a:p>
          <a:endParaRPr lang="en-GB"/>
        </a:p>
      </dgm:t>
    </dgm:pt>
    <dgm:pt modelId="{786005F3-F3A3-4810-98C4-0672AEB0E0C8}" type="sibTrans" cxnId="{9B1D8060-EFD9-4490-8A02-EA10B6EE1435}">
      <dgm:prSet/>
      <dgm:spPr/>
      <dgm:t>
        <a:bodyPr/>
        <a:lstStyle/>
        <a:p>
          <a:endParaRPr lang="en-GB"/>
        </a:p>
      </dgm:t>
    </dgm:pt>
    <dgm:pt modelId="{6673C67E-3E88-4173-8DF0-30F8C4298DDC}">
      <dgm:prSet phldrT="[Text]" custT="1"/>
      <dgm:spPr/>
      <dgm:t>
        <a:bodyPr/>
        <a:lstStyle/>
        <a:p>
          <a:r>
            <a:rPr lang="ar-SA" sz="2800" b="1" dirty="0" smtClean="0"/>
            <a:t>ميزان المراجعة</a:t>
          </a:r>
          <a:endParaRPr lang="en-GB" sz="2800" b="1" dirty="0"/>
        </a:p>
      </dgm:t>
    </dgm:pt>
    <dgm:pt modelId="{DE0AD3D1-6F00-416E-8E33-BAF36D05152D}" type="parTrans" cxnId="{0B0EB593-731E-4959-BE27-4827D0308EF3}">
      <dgm:prSet/>
      <dgm:spPr/>
      <dgm:t>
        <a:bodyPr/>
        <a:lstStyle/>
        <a:p>
          <a:endParaRPr lang="en-GB"/>
        </a:p>
      </dgm:t>
    </dgm:pt>
    <dgm:pt modelId="{92EC29AB-0CA5-4BDC-909D-94975E4127E8}" type="sibTrans" cxnId="{0B0EB593-731E-4959-BE27-4827D0308EF3}">
      <dgm:prSet/>
      <dgm:spPr/>
      <dgm:t>
        <a:bodyPr/>
        <a:lstStyle/>
        <a:p>
          <a:endParaRPr lang="en-GB"/>
        </a:p>
      </dgm:t>
    </dgm:pt>
    <dgm:pt modelId="{41A7DC9A-AE97-4A98-9E16-EB36A2FEEABC}">
      <dgm:prSet phldrT="[Text]" custT="1"/>
      <dgm:spPr/>
      <dgm:t>
        <a:bodyPr/>
        <a:lstStyle/>
        <a:p>
          <a:r>
            <a:rPr lang="ar-SA" sz="2800" b="1" dirty="0" smtClean="0"/>
            <a:t>دفتر الأستاذ العام</a:t>
          </a:r>
          <a:endParaRPr lang="en-GB" sz="2800" b="1" dirty="0"/>
        </a:p>
      </dgm:t>
    </dgm:pt>
    <dgm:pt modelId="{89C28A7B-7432-4E92-934A-D0ED417E3205}" type="parTrans" cxnId="{0BBA5B25-9A77-4DFB-B482-9BE077811074}">
      <dgm:prSet/>
      <dgm:spPr/>
      <dgm:t>
        <a:bodyPr/>
        <a:lstStyle/>
        <a:p>
          <a:endParaRPr lang="en-GB"/>
        </a:p>
      </dgm:t>
    </dgm:pt>
    <dgm:pt modelId="{F3F2D7D0-55FE-400D-85BD-EB08E52C5F83}" type="sibTrans" cxnId="{0BBA5B25-9A77-4DFB-B482-9BE077811074}">
      <dgm:prSet/>
      <dgm:spPr/>
      <dgm:t>
        <a:bodyPr/>
        <a:lstStyle/>
        <a:p>
          <a:endParaRPr lang="en-GB"/>
        </a:p>
      </dgm:t>
    </dgm:pt>
    <dgm:pt modelId="{40952079-B503-4941-A53B-F6C29803C95C}">
      <dgm:prSet phldrT="[Text]" custT="1"/>
      <dgm:spPr/>
      <dgm:t>
        <a:bodyPr/>
        <a:lstStyle/>
        <a:p>
          <a:r>
            <a:rPr lang="ar-SA" sz="2800" b="1" dirty="0" smtClean="0"/>
            <a:t>دفتر أستاذ مساعد الدائنين</a:t>
          </a:r>
          <a:endParaRPr lang="en-GB" sz="2800" b="1" dirty="0"/>
        </a:p>
      </dgm:t>
    </dgm:pt>
    <dgm:pt modelId="{643F1BD4-0841-479C-9B57-13B6D20D8DB2}" type="parTrans" cxnId="{95FCA35B-6A87-4EE8-BE20-06631A00EEC7}">
      <dgm:prSet/>
      <dgm:spPr/>
      <dgm:t>
        <a:bodyPr/>
        <a:lstStyle/>
        <a:p>
          <a:endParaRPr lang="en-GB"/>
        </a:p>
      </dgm:t>
    </dgm:pt>
    <dgm:pt modelId="{761A6658-6170-460E-BD48-3E62E1A8CA4C}" type="sibTrans" cxnId="{95FCA35B-6A87-4EE8-BE20-06631A00EEC7}">
      <dgm:prSet/>
      <dgm:spPr/>
      <dgm:t>
        <a:bodyPr/>
        <a:lstStyle/>
        <a:p>
          <a:endParaRPr lang="en-GB"/>
        </a:p>
      </dgm:t>
    </dgm:pt>
    <dgm:pt modelId="{050B6170-E2DC-4739-BCB8-20FB69B5D202}">
      <dgm:prSet phldrT="[Text]" custT="1"/>
      <dgm:spPr/>
      <dgm:t>
        <a:bodyPr/>
        <a:lstStyle/>
        <a:p>
          <a:r>
            <a:rPr lang="ar-SA" sz="2800" b="1" dirty="0" smtClean="0"/>
            <a:t>دفاتر اليومية المساعدة</a:t>
          </a:r>
          <a:endParaRPr lang="en-GB" sz="2800" b="1" dirty="0"/>
        </a:p>
      </dgm:t>
    </dgm:pt>
    <dgm:pt modelId="{B18F2983-EF5C-4C93-BC19-E6669B4B6CE8}" type="parTrans" cxnId="{563D5730-ECFC-42C4-9CD8-BF4FF9DE1EE0}">
      <dgm:prSet/>
      <dgm:spPr/>
      <dgm:t>
        <a:bodyPr/>
        <a:lstStyle/>
        <a:p>
          <a:endParaRPr lang="en-GB"/>
        </a:p>
      </dgm:t>
    </dgm:pt>
    <dgm:pt modelId="{5A5F365B-E773-4747-8BCF-6675D1FB8BBD}" type="sibTrans" cxnId="{563D5730-ECFC-42C4-9CD8-BF4FF9DE1EE0}">
      <dgm:prSet/>
      <dgm:spPr/>
      <dgm:t>
        <a:bodyPr/>
        <a:lstStyle/>
        <a:p>
          <a:endParaRPr lang="en-GB"/>
        </a:p>
      </dgm:t>
    </dgm:pt>
    <dgm:pt modelId="{A2980A0B-2B9E-4659-B3BA-96D299FFB6E1}">
      <dgm:prSet phldrT="[Text]" custT="1"/>
      <dgm:spPr/>
      <dgm:t>
        <a:bodyPr/>
        <a:lstStyle/>
        <a:p>
          <a:r>
            <a:rPr lang="ar-SA" sz="2800" b="1" dirty="0" smtClean="0"/>
            <a:t>دفتر اليومية العامة</a:t>
          </a:r>
          <a:endParaRPr lang="en-GB" sz="2800" b="1" dirty="0"/>
        </a:p>
      </dgm:t>
    </dgm:pt>
    <dgm:pt modelId="{9C39898B-C1A5-41CB-B3FA-0708A9CF0EF2}" type="parTrans" cxnId="{54B7D640-24EC-4C62-AA2B-5E28EBD5857E}">
      <dgm:prSet/>
      <dgm:spPr/>
      <dgm:t>
        <a:bodyPr/>
        <a:lstStyle/>
        <a:p>
          <a:endParaRPr lang="en-GB"/>
        </a:p>
      </dgm:t>
    </dgm:pt>
    <dgm:pt modelId="{94A7292D-57C4-4C8E-8092-736395FBB6AE}" type="sibTrans" cxnId="{54B7D640-24EC-4C62-AA2B-5E28EBD5857E}">
      <dgm:prSet/>
      <dgm:spPr/>
      <dgm:t>
        <a:bodyPr/>
        <a:lstStyle/>
        <a:p>
          <a:endParaRPr lang="en-GB"/>
        </a:p>
      </dgm:t>
    </dgm:pt>
    <dgm:pt modelId="{1E800F6E-C93C-4289-B0C6-C2B740010CA1}" type="pres">
      <dgm:prSet presAssocID="{361CBEF9-556C-4776-B892-728729C5B391}" presName="diagram" presStyleCnt="0">
        <dgm:presLayoutVars>
          <dgm:dir/>
          <dgm:resizeHandles val="exact"/>
        </dgm:presLayoutVars>
      </dgm:prSet>
      <dgm:spPr/>
      <dgm:t>
        <a:bodyPr/>
        <a:lstStyle/>
        <a:p>
          <a:endParaRPr lang="en-GB"/>
        </a:p>
      </dgm:t>
    </dgm:pt>
    <dgm:pt modelId="{4FB0A5BC-E401-4A07-AD82-3C53D975EE4E}" type="pres">
      <dgm:prSet presAssocID="{525AEE7E-FAAB-4BCD-87E7-FB802A210FBE}" presName="node" presStyleLbl="node1" presStyleIdx="0" presStyleCnt="7" custScaleX="180944" custScaleY="48213" custLinFactNeighborX="15327" custLinFactNeighborY="-20788">
        <dgm:presLayoutVars>
          <dgm:bulletEnabled val="1"/>
        </dgm:presLayoutVars>
      </dgm:prSet>
      <dgm:spPr/>
      <dgm:t>
        <a:bodyPr/>
        <a:lstStyle/>
        <a:p>
          <a:endParaRPr lang="en-GB"/>
        </a:p>
      </dgm:t>
    </dgm:pt>
    <dgm:pt modelId="{A2FA8EB5-0851-4CAB-890F-0671E89685F4}" type="pres">
      <dgm:prSet presAssocID="{49BFEA77-E2EE-4C47-B205-6C393DFCAF00}" presName="sibTrans" presStyleCnt="0"/>
      <dgm:spPr/>
    </dgm:pt>
    <dgm:pt modelId="{7CC69144-DC7C-430F-90D1-84AD75DB1348}" type="pres">
      <dgm:prSet presAssocID="{E905FE77-172B-45D5-8D3B-577347766977}" presName="node" presStyleLbl="node1" presStyleIdx="1" presStyleCnt="7" custScaleY="46150" custLinFactX="2120" custLinFactNeighborX="100000" custLinFactNeighborY="-67537">
        <dgm:presLayoutVars>
          <dgm:bulletEnabled val="1"/>
        </dgm:presLayoutVars>
      </dgm:prSet>
      <dgm:spPr/>
      <dgm:t>
        <a:bodyPr/>
        <a:lstStyle/>
        <a:p>
          <a:endParaRPr lang="en-GB"/>
        </a:p>
      </dgm:t>
    </dgm:pt>
    <dgm:pt modelId="{DC48D9E4-987A-402E-A677-FA7420557D7A}" type="pres">
      <dgm:prSet presAssocID="{786005F3-F3A3-4810-98C4-0672AEB0E0C8}" presName="sibTrans" presStyleCnt="0"/>
      <dgm:spPr/>
    </dgm:pt>
    <dgm:pt modelId="{612E9C07-CA2E-4ABA-B151-E1B36D0E4B67}" type="pres">
      <dgm:prSet presAssocID="{6673C67E-3E88-4173-8DF0-30F8C4298DDC}" presName="node" presStyleLbl="node1" presStyleIdx="2" presStyleCnt="7" custScaleX="100026" custScaleY="42852" custLinFactX="-100000" custLinFactY="100000" custLinFactNeighborX="-147899" custLinFactNeighborY="139410">
        <dgm:presLayoutVars>
          <dgm:bulletEnabled val="1"/>
        </dgm:presLayoutVars>
      </dgm:prSet>
      <dgm:spPr/>
      <dgm:t>
        <a:bodyPr/>
        <a:lstStyle/>
        <a:p>
          <a:endParaRPr lang="en-GB"/>
        </a:p>
      </dgm:t>
    </dgm:pt>
    <dgm:pt modelId="{ED16A8F3-20D4-49A4-957E-9263003505BC}" type="pres">
      <dgm:prSet presAssocID="{92EC29AB-0CA5-4BDC-909D-94975E4127E8}" presName="sibTrans" presStyleCnt="0"/>
      <dgm:spPr/>
    </dgm:pt>
    <dgm:pt modelId="{58A333AC-C998-4934-AAF1-5DF0DFA06958}" type="pres">
      <dgm:prSet presAssocID="{40952079-B503-4941-A53B-F6C29803C95C}" presName="node" presStyleLbl="node1" presStyleIdx="3" presStyleCnt="7" custScaleX="178429" custScaleY="47047" custLinFactNeighborX="13861" custLinFactNeighborY="-48243">
        <dgm:presLayoutVars>
          <dgm:bulletEnabled val="1"/>
        </dgm:presLayoutVars>
      </dgm:prSet>
      <dgm:spPr/>
      <dgm:t>
        <a:bodyPr/>
        <a:lstStyle/>
        <a:p>
          <a:endParaRPr lang="en-GB"/>
        </a:p>
      </dgm:t>
    </dgm:pt>
    <dgm:pt modelId="{08F1F828-F7BF-4C33-A5EF-11DF85B94F9F}" type="pres">
      <dgm:prSet presAssocID="{761A6658-6170-460E-BD48-3E62E1A8CA4C}" presName="sibTrans" presStyleCnt="0"/>
      <dgm:spPr/>
    </dgm:pt>
    <dgm:pt modelId="{FD33F522-7EBF-4446-8685-35A10A769A31}" type="pres">
      <dgm:prSet presAssocID="{050B6170-E2DC-4739-BCB8-20FB69B5D202}" presName="node" presStyleLbl="node1" presStyleIdx="4" presStyleCnt="7" custScaleY="68634" custLinFactX="3039" custLinFactNeighborX="100000" custLinFactNeighborY="-82589">
        <dgm:presLayoutVars>
          <dgm:bulletEnabled val="1"/>
        </dgm:presLayoutVars>
      </dgm:prSet>
      <dgm:spPr/>
      <dgm:t>
        <a:bodyPr/>
        <a:lstStyle/>
        <a:p>
          <a:endParaRPr lang="en-GB"/>
        </a:p>
      </dgm:t>
    </dgm:pt>
    <dgm:pt modelId="{98095A74-8B54-410F-80D9-D00935D3D596}" type="pres">
      <dgm:prSet presAssocID="{5A5F365B-E773-4747-8BCF-6675D1FB8BBD}" presName="sibTrans" presStyleCnt="0"/>
      <dgm:spPr/>
    </dgm:pt>
    <dgm:pt modelId="{22F566DE-E593-47E0-BC10-677589332C92}" type="pres">
      <dgm:prSet presAssocID="{A2980A0B-2B9E-4659-B3BA-96D299FFB6E1}" presName="node" presStyleLbl="node1" presStyleIdx="5" presStyleCnt="7" custScaleY="88331" custLinFactNeighborX="-10064" custLinFactNeighborY="97205">
        <dgm:presLayoutVars>
          <dgm:bulletEnabled val="1"/>
        </dgm:presLayoutVars>
      </dgm:prSet>
      <dgm:spPr/>
      <dgm:t>
        <a:bodyPr/>
        <a:lstStyle/>
        <a:p>
          <a:endParaRPr lang="en-GB"/>
        </a:p>
      </dgm:t>
    </dgm:pt>
    <dgm:pt modelId="{73E73503-86A1-4195-8A79-48F25C7EFCA9}" type="pres">
      <dgm:prSet presAssocID="{94A7292D-57C4-4C8E-8092-736395FBB6AE}" presName="sibTrans" presStyleCnt="0"/>
      <dgm:spPr/>
    </dgm:pt>
    <dgm:pt modelId="{75DC9481-A7E9-43ED-B9F9-4B752A87E05F}" type="pres">
      <dgm:prSet presAssocID="{41A7DC9A-AE97-4A98-9E16-EB36A2FEEABC}" presName="node" presStyleLbl="node1" presStyleIdx="6" presStyleCnt="7" custScaleX="140018" custScaleY="47973" custLinFactX="-1433" custLinFactNeighborX="-100000" custLinFactNeighborY="9351">
        <dgm:presLayoutVars>
          <dgm:bulletEnabled val="1"/>
        </dgm:presLayoutVars>
      </dgm:prSet>
      <dgm:spPr/>
      <dgm:t>
        <a:bodyPr/>
        <a:lstStyle/>
        <a:p>
          <a:endParaRPr lang="en-GB"/>
        </a:p>
      </dgm:t>
    </dgm:pt>
  </dgm:ptLst>
  <dgm:cxnLst>
    <dgm:cxn modelId="{25897B88-EE09-4C36-BE96-7589D005B7A7}" type="presOf" srcId="{40952079-B503-4941-A53B-F6C29803C95C}" destId="{58A333AC-C998-4934-AAF1-5DF0DFA06958}" srcOrd="0" destOrd="0" presId="urn:microsoft.com/office/officeart/2005/8/layout/default#1"/>
    <dgm:cxn modelId="{D2E20731-8243-4333-ADAA-D97A67584FE2}" type="presOf" srcId="{41A7DC9A-AE97-4A98-9E16-EB36A2FEEABC}" destId="{75DC9481-A7E9-43ED-B9F9-4B752A87E05F}" srcOrd="0" destOrd="0" presId="urn:microsoft.com/office/officeart/2005/8/layout/default#1"/>
    <dgm:cxn modelId="{660A1064-5F77-4C9A-B75A-728AB9CA9BCF}" type="presOf" srcId="{361CBEF9-556C-4776-B892-728729C5B391}" destId="{1E800F6E-C93C-4289-B0C6-C2B740010CA1}" srcOrd="0" destOrd="0" presId="urn:microsoft.com/office/officeart/2005/8/layout/default#1"/>
    <dgm:cxn modelId="{0BBA5B25-9A77-4DFB-B482-9BE077811074}" srcId="{361CBEF9-556C-4776-B892-728729C5B391}" destId="{41A7DC9A-AE97-4A98-9E16-EB36A2FEEABC}" srcOrd="6" destOrd="0" parTransId="{89C28A7B-7432-4E92-934A-D0ED417E3205}" sibTransId="{F3F2D7D0-55FE-400D-85BD-EB08E52C5F83}"/>
    <dgm:cxn modelId="{9B1D8060-EFD9-4490-8A02-EA10B6EE1435}" srcId="{361CBEF9-556C-4776-B892-728729C5B391}" destId="{E905FE77-172B-45D5-8D3B-577347766977}" srcOrd="1" destOrd="0" parTransId="{0EC031AA-B8E7-422A-8730-0495E4DB3B61}" sibTransId="{786005F3-F3A3-4810-98C4-0672AEB0E0C8}"/>
    <dgm:cxn modelId="{563D5730-ECFC-42C4-9CD8-BF4FF9DE1EE0}" srcId="{361CBEF9-556C-4776-B892-728729C5B391}" destId="{050B6170-E2DC-4739-BCB8-20FB69B5D202}" srcOrd="4" destOrd="0" parTransId="{B18F2983-EF5C-4C93-BC19-E6669B4B6CE8}" sibTransId="{5A5F365B-E773-4747-8BCF-6675D1FB8BBD}"/>
    <dgm:cxn modelId="{EC01CFCC-8377-486D-82D6-EBF173138106}" srcId="{361CBEF9-556C-4776-B892-728729C5B391}" destId="{525AEE7E-FAAB-4BCD-87E7-FB802A210FBE}" srcOrd="0" destOrd="0" parTransId="{06C98A60-96AF-434F-A6F5-23F8C1A37982}" sibTransId="{49BFEA77-E2EE-4C47-B205-6C393DFCAF00}"/>
    <dgm:cxn modelId="{24EE2433-7568-4E30-A630-4171037D15B8}" type="presOf" srcId="{A2980A0B-2B9E-4659-B3BA-96D299FFB6E1}" destId="{22F566DE-E593-47E0-BC10-677589332C92}" srcOrd="0" destOrd="0" presId="urn:microsoft.com/office/officeart/2005/8/layout/default#1"/>
    <dgm:cxn modelId="{0B0EB593-731E-4959-BE27-4827D0308EF3}" srcId="{361CBEF9-556C-4776-B892-728729C5B391}" destId="{6673C67E-3E88-4173-8DF0-30F8C4298DDC}" srcOrd="2" destOrd="0" parTransId="{DE0AD3D1-6F00-416E-8E33-BAF36D05152D}" sibTransId="{92EC29AB-0CA5-4BDC-909D-94975E4127E8}"/>
    <dgm:cxn modelId="{E03F8875-35A3-4940-B2A8-729830460DA9}" type="presOf" srcId="{525AEE7E-FAAB-4BCD-87E7-FB802A210FBE}" destId="{4FB0A5BC-E401-4A07-AD82-3C53D975EE4E}" srcOrd="0" destOrd="0" presId="urn:microsoft.com/office/officeart/2005/8/layout/default#1"/>
    <dgm:cxn modelId="{95FCA35B-6A87-4EE8-BE20-06631A00EEC7}" srcId="{361CBEF9-556C-4776-B892-728729C5B391}" destId="{40952079-B503-4941-A53B-F6C29803C95C}" srcOrd="3" destOrd="0" parTransId="{643F1BD4-0841-479C-9B57-13B6D20D8DB2}" sibTransId="{761A6658-6170-460E-BD48-3E62E1A8CA4C}"/>
    <dgm:cxn modelId="{D364D910-E6CB-4634-9C7B-187E7CFBC45D}" type="presOf" srcId="{6673C67E-3E88-4173-8DF0-30F8C4298DDC}" destId="{612E9C07-CA2E-4ABA-B151-E1B36D0E4B67}" srcOrd="0" destOrd="0" presId="urn:microsoft.com/office/officeart/2005/8/layout/default#1"/>
    <dgm:cxn modelId="{B25E38B4-671D-4788-A907-8CDC3E4FADA4}" type="presOf" srcId="{E905FE77-172B-45D5-8D3B-577347766977}" destId="{7CC69144-DC7C-430F-90D1-84AD75DB1348}" srcOrd="0" destOrd="0" presId="urn:microsoft.com/office/officeart/2005/8/layout/default#1"/>
    <dgm:cxn modelId="{54B7D640-24EC-4C62-AA2B-5E28EBD5857E}" srcId="{361CBEF9-556C-4776-B892-728729C5B391}" destId="{A2980A0B-2B9E-4659-B3BA-96D299FFB6E1}" srcOrd="5" destOrd="0" parTransId="{9C39898B-C1A5-41CB-B3FA-0708A9CF0EF2}" sibTransId="{94A7292D-57C4-4C8E-8092-736395FBB6AE}"/>
    <dgm:cxn modelId="{64FE91A6-FAC3-4FC6-A483-FC79955AEEA2}" type="presOf" srcId="{050B6170-E2DC-4739-BCB8-20FB69B5D202}" destId="{FD33F522-7EBF-4446-8685-35A10A769A31}" srcOrd="0" destOrd="0" presId="urn:microsoft.com/office/officeart/2005/8/layout/default#1"/>
    <dgm:cxn modelId="{90A4241F-86BE-453F-A38A-658347BD8F73}" type="presParOf" srcId="{1E800F6E-C93C-4289-B0C6-C2B740010CA1}" destId="{4FB0A5BC-E401-4A07-AD82-3C53D975EE4E}" srcOrd="0" destOrd="0" presId="urn:microsoft.com/office/officeart/2005/8/layout/default#1"/>
    <dgm:cxn modelId="{82F24ADC-4B91-41EE-9104-137BA5174AAC}" type="presParOf" srcId="{1E800F6E-C93C-4289-B0C6-C2B740010CA1}" destId="{A2FA8EB5-0851-4CAB-890F-0671E89685F4}" srcOrd="1" destOrd="0" presId="urn:microsoft.com/office/officeart/2005/8/layout/default#1"/>
    <dgm:cxn modelId="{E83014AC-8FC8-47DA-B400-9D99F32593D3}" type="presParOf" srcId="{1E800F6E-C93C-4289-B0C6-C2B740010CA1}" destId="{7CC69144-DC7C-430F-90D1-84AD75DB1348}" srcOrd="2" destOrd="0" presId="urn:microsoft.com/office/officeart/2005/8/layout/default#1"/>
    <dgm:cxn modelId="{C804D6AC-F171-4423-98F6-708199356E15}" type="presParOf" srcId="{1E800F6E-C93C-4289-B0C6-C2B740010CA1}" destId="{DC48D9E4-987A-402E-A677-FA7420557D7A}" srcOrd="3" destOrd="0" presId="urn:microsoft.com/office/officeart/2005/8/layout/default#1"/>
    <dgm:cxn modelId="{228E7C66-266D-4175-AE53-3386636FD84C}" type="presParOf" srcId="{1E800F6E-C93C-4289-B0C6-C2B740010CA1}" destId="{612E9C07-CA2E-4ABA-B151-E1B36D0E4B67}" srcOrd="4" destOrd="0" presId="urn:microsoft.com/office/officeart/2005/8/layout/default#1"/>
    <dgm:cxn modelId="{23823269-9947-4CAC-A6A4-4876BF6551F0}" type="presParOf" srcId="{1E800F6E-C93C-4289-B0C6-C2B740010CA1}" destId="{ED16A8F3-20D4-49A4-957E-9263003505BC}" srcOrd="5" destOrd="0" presId="urn:microsoft.com/office/officeart/2005/8/layout/default#1"/>
    <dgm:cxn modelId="{999131E4-4B16-42B1-98C2-BAEC56EB3E2B}" type="presParOf" srcId="{1E800F6E-C93C-4289-B0C6-C2B740010CA1}" destId="{58A333AC-C998-4934-AAF1-5DF0DFA06958}" srcOrd="6" destOrd="0" presId="urn:microsoft.com/office/officeart/2005/8/layout/default#1"/>
    <dgm:cxn modelId="{4B770D35-1523-4651-A286-7029F5460D1A}" type="presParOf" srcId="{1E800F6E-C93C-4289-B0C6-C2B740010CA1}" destId="{08F1F828-F7BF-4C33-A5EF-11DF85B94F9F}" srcOrd="7" destOrd="0" presId="urn:microsoft.com/office/officeart/2005/8/layout/default#1"/>
    <dgm:cxn modelId="{1A055322-E53E-45B5-8F29-878D75C119F4}" type="presParOf" srcId="{1E800F6E-C93C-4289-B0C6-C2B740010CA1}" destId="{FD33F522-7EBF-4446-8685-35A10A769A31}" srcOrd="8" destOrd="0" presId="urn:microsoft.com/office/officeart/2005/8/layout/default#1"/>
    <dgm:cxn modelId="{974A598E-5D04-4CED-AC98-47C9F164CAA4}" type="presParOf" srcId="{1E800F6E-C93C-4289-B0C6-C2B740010CA1}" destId="{98095A74-8B54-410F-80D9-D00935D3D596}" srcOrd="9" destOrd="0" presId="urn:microsoft.com/office/officeart/2005/8/layout/default#1"/>
    <dgm:cxn modelId="{50E754A8-A730-47A4-A6F6-92422A5789D7}" type="presParOf" srcId="{1E800F6E-C93C-4289-B0C6-C2B740010CA1}" destId="{22F566DE-E593-47E0-BC10-677589332C92}" srcOrd="10" destOrd="0" presId="urn:microsoft.com/office/officeart/2005/8/layout/default#1"/>
    <dgm:cxn modelId="{F526EE3B-3A9C-4435-9719-029C1CF80C92}" type="presParOf" srcId="{1E800F6E-C93C-4289-B0C6-C2B740010CA1}" destId="{73E73503-86A1-4195-8A79-48F25C7EFCA9}" srcOrd="11" destOrd="0" presId="urn:microsoft.com/office/officeart/2005/8/layout/default#1"/>
    <dgm:cxn modelId="{8DFF4EBD-502C-490A-9AB9-F570854C8136}" type="presParOf" srcId="{1E800F6E-C93C-4289-B0C6-C2B740010CA1}" destId="{75DC9481-A7E9-43ED-B9F9-4B752A87E05F}" srcOrd="12" destOrd="0" presId="urn:microsoft.com/office/officeart/2005/8/layout/defaul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C879745-EA2D-4ECD-A062-78A944E62366}">
      <dsp:nvSpPr>
        <dsp:cNvPr id="0" name=""/>
        <dsp:cNvSpPr/>
      </dsp:nvSpPr>
      <dsp:spPr>
        <a:xfrm>
          <a:off x="3686269" y="1528882"/>
          <a:ext cx="2619160" cy="450435"/>
        </a:xfrm>
        <a:custGeom>
          <a:avLst/>
          <a:gdLst/>
          <a:ahLst/>
          <a:cxnLst/>
          <a:rect l="0" t="0" r="0" b="0"/>
          <a:pathLst>
            <a:path>
              <a:moveTo>
                <a:pt x="0" y="0"/>
              </a:moveTo>
              <a:lnTo>
                <a:pt x="0" y="223717"/>
              </a:lnTo>
              <a:lnTo>
                <a:pt x="2619160" y="223717"/>
              </a:lnTo>
              <a:lnTo>
                <a:pt x="2619160" y="45043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C409670-32ED-4576-8295-EF50FC32B8C4}">
      <dsp:nvSpPr>
        <dsp:cNvPr id="0" name=""/>
        <dsp:cNvSpPr/>
      </dsp:nvSpPr>
      <dsp:spPr>
        <a:xfrm>
          <a:off x="3640549" y="1528882"/>
          <a:ext cx="91440" cy="450435"/>
        </a:xfrm>
        <a:custGeom>
          <a:avLst/>
          <a:gdLst/>
          <a:ahLst/>
          <a:cxnLst/>
          <a:rect l="0" t="0" r="0" b="0"/>
          <a:pathLst>
            <a:path>
              <a:moveTo>
                <a:pt x="45720" y="0"/>
              </a:moveTo>
              <a:lnTo>
                <a:pt x="45720" y="223717"/>
              </a:lnTo>
              <a:lnTo>
                <a:pt x="52219" y="223717"/>
              </a:lnTo>
              <a:lnTo>
                <a:pt x="52219" y="45043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1059F2-4045-43E1-B5F4-43DDB1FC98CF}">
      <dsp:nvSpPr>
        <dsp:cNvPr id="0" name=""/>
        <dsp:cNvSpPr/>
      </dsp:nvSpPr>
      <dsp:spPr>
        <a:xfrm>
          <a:off x="1080107" y="1528882"/>
          <a:ext cx="2606161" cy="450435"/>
        </a:xfrm>
        <a:custGeom>
          <a:avLst/>
          <a:gdLst/>
          <a:ahLst/>
          <a:cxnLst/>
          <a:rect l="0" t="0" r="0" b="0"/>
          <a:pathLst>
            <a:path>
              <a:moveTo>
                <a:pt x="2606161" y="0"/>
              </a:moveTo>
              <a:lnTo>
                <a:pt x="2606161" y="223717"/>
              </a:lnTo>
              <a:lnTo>
                <a:pt x="0" y="223717"/>
              </a:lnTo>
              <a:lnTo>
                <a:pt x="0" y="45043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3E42993-6A8C-4DEC-947A-CE689BCB0C69}">
      <dsp:nvSpPr>
        <dsp:cNvPr id="0" name=""/>
        <dsp:cNvSpPr/>
      </dsp:nvSpPr>
      <dsp:spPr>
        <a:xfrm>
          <a:off x="2606657" y="449270"/>
          <a:ext cx="2159224" cy="1079612"/>
        </a:xfrm>
        <a:prstGeom prst="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ar-SA" sz="2400" b="1" kern="1200" dirty="0" smtClean="0"/>
            <a:t>أثر العملية على معادلة الميزانية</a:t>
          </a:r>
          <a:endParaRPr lang="en-GB" sz="2400" b="1" kern="1200" dirty="0"/>
        </a:p>
      </dsp:txBody>
      <dsp:txXfrm>
        <a:off x="2606657" y="449270"/>
        <a:ext cx="2159224" cy="1079612"/>
      </dsp:txXfrm>
    </dsp:sp>
    <dsp:sp modelId="{CE62D83F-A450-47AF-B53A-6E8AD00EAA48}">
      <dsp:nvSpPr>
        <dsp:cNvPr id="0" name=""/>
        <dsp:cNvSpPr/>
      </dsp:nvSpPr>
      <dsp:spPr>
        <a:xfrm>
          <a:off x="495" y="1979318"/>
          <a:ext cx="2159224" cy="1079612"/>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kern="1200" dirty="0" smtClean="0">
              <a:solidFill>
                <a:schemeClr val="tx1"/>
              </a:solidFill>
            </a:rPr>
            <a:t>عدم تأثر جانب مصادر الأموال</a:t>
          </a:r>
          <a:endParaRPr lang="en-GB" sz="2000" kern="1200" dirty="0">
            <a:solidFill>
              <a:schemeClr val="tx1"/>
            </a:solidFill>
          </a:endParaRPr>
        </a:p>
      </dsp:txBody>
      <dsp:txXfrm>
        <a:off x="495" y="1979318"/>
        <a:ext cx="2159224" cy="1079612"/>
      </dsp:txXfrm>
    </dsp:sp>
    <dsp:sp modelId="{1EB464F3-587A-4B7D-B431-303211C4D597}">
      <dsp:nvSpPr>
        <dsp:cNvPr id="0" name=""/>
        <dsp:cNvSpPr/>
      </dsp:nvSpPr>
      <dsp:spPr>
        <a:xfrm>
          <a:off x="2613156" y="1979318"/>
          <a:ext cx="2159224" cy="1079612"/>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kern="1200" dirty="0" smtClean="0">
              <a:solidFill>
                <a:schemeClr val="tx1"/>
              </a:solidFill>
            </a:rPr>
            <a:t>ظهور بند جديد لاستخدامات الأموال وهو المبنى بمبلغ 250 ألف ريال</a:t>
          </a:r>
          <a:endParaRPr lang="en-GB" sz="2000" kern="1200" dirty="0">
            <a:solidFill>
              <a:schemeClr val="tx1"/>
            </a:solidFill>
          </a:endParaRPr>
        </a:p>
      </dsp:txBody>
      <dsp:txXfrm>
        <a:off x="2613156" y="1979318"/>
        <a:ext cx="2159224" cy="1079612"/>
      </dsp:txXfrm>
    </dsp:sp>
    <dsp:sp modelId="{549A9472-CEF8-410D-B806-EA471E1E19D3}">
      <dsp:nvSpPr>
        <dsp:cNvPr id="0" name=""/>
        <dsp:cNvSpPr/>
      </dsp:nvSpPr>
      <dsp:spPr>
        <a:xfrm>
          <a:off x="5225818" y="1979318"/>
          <a:ext cx="2159224" cy="1079612"/>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kern="1200" dirty="0" smtClean="0">
              <a:solidFill>
                <a:schemeClr val="tx1"/>
              </a:solidFill>
            </a:rPr>
            <a:t>تخفيض رصيد حساب المنشأة بالبنك بمبلغ 250 ألف ريال</a:t>
          </a:r>
          <a:endParaRPr lang="en-GB" sz="2000" kern="1200" dirty="0">
            <a:solidFill>
              <a:schemeClr val="tx1"/>
            </a:solidFill>
          </a:endParaRPr>
        </a:p>
      </dsp:txBody>
      <dsp:txXfrm>
        <a:off x="5225818" y="1979318"/>
        <a:ext cx="2159224" cy="1079612"/>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C879745-EA2D-4ECD-A062-78A944E62366}">
      <dsp:nvSpPr>
        <dsp:cNvPr id="0" name=""/>
        <dsp:cNvSpPr/>
      </dsp:nvSpPr>
      <dsp:spPr>
        <a:xfrm>
          <a:off x="4111608" y="1274469"/>
          <a:ext cx="2921371" cy="502409"/>
        </a:xfrm>
        <a:custGeom>
          <a:avLst/>
          <a:gdLst/>
          <a:ahLst/>
          <a:cxnLst/>
          <a:rect l="0" t="0" r="0" b="0"/>
          <a:pathLst>
            <a:path>
              <a:moveTo>
                <a:pt x="0" y="0"/>
              </a:moveTo>
              <a:lnTo>
                <a:pt x="0" y="249530"/>
              </a:lnTo>
              <a:lnTo>
                <a:pt x="2921371" y="249530"/>
              </a:lnTo>
              <a:lnTo>
                <a:pt x="2921371" y="50240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C409670-32ED-4576-8295-EF50FC32B8C4}">
      <dsp:nvSpPr>
        <dsp:cNvPr id="0" name=""/>
        <dsp:cNvSpPr/>
      </dsp:nvSpPr>
      <dsp:spPr>
        <a:xfrm>
          <a:off x="4065888" y="1274469"/>
          <a:ext cx="91440" cy="502409"/>
        </a:xfrm>
        <a:custGeom>
          <a:avLst/>
          <a:gdLst/>
          <a:ahLst/>
          <a:cxnLst/>
          <a:rect l="0" t="0" r="0" b="0"/>
          <a:pathLst>
            <a:path>
              <a:moveTo>
                <a:pt x="45720" y="0"/>
              </a:moveTo>
              <a:lnTo>
                <a:pt x="45720" y="249530"/>
              </a:lnTo>
              <a:lnTo>
                <a:pt x="52969" y="249530"/>
              </a:lnTo>
              <a:lnTo>
                <a:pt x="52969" y="50240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1059F2-4045-43E1-B5F4-43DDB1FC98CF}">
      <dsp:nvSpPr>
        <dsp:cNvPr id="0" name=""/>
        <dsp:cNvSpPr/>
      </dsp:nvSpPr>
      <dsp:spPr>
        <a:xfrm>
          <a:off x="1204735" y="1274469"/>
          <a:ext cx="2906873" cy="502409"/>
        </a:xfrm>
        <a:custGeom>
          <a:avLst/>
          <a:gdLst/>
          <a:ahLst/>
          <a:cxnLst/>
          <a:rect l="0" t="0" r="0" b="0"/>
          <a:pathLst>
            <a:path>
              <a:moveTo>
                <a:pt x="2906873" y="0"/>
              </a:moveTo>
              <a:lnTo>
                <a:pt x="2906873" y="249530"/>
              </a:lnTo>
              <a:lnTo>
                <a:pt x="0" y="249530"/>
              </a:lnTo>
              <a:lnTo>
                <a:pt x="0" y="50240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3E42993-6A8C-4DEC-947A-CE689BCB0C69}">
      <dsp:nvSpPr>
        <dsp:cNvPr id="0" name=""/>
        <dsp:cNvSpPr/>
      </dsp:nvSpPr>
      <dsp:spPr>
        <a:xfrm>
          <a:off x="2907426" y="70286"/>
          <a:ext cx="2408365" cy="1204182"/>
        </a:xfrm>
        <a:prstGeom prst="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ar-SA" sz="2400" b="1" kern="1200" dirty="0" smtClean="0"/>
            <a:t>أثر العملية على معادلة الميزانية</a:t>
          </a:r>
          <a:endParaRPr lang="en-GB" sz="2400" b="1" kern="1200" dirty="0"/>
        </a:p>
      </dsp:txBody>
      <dsp:txXfrm>
        <a:off x="2907426" y="70286"/>
        <a:ext cx="2408365" cy="1204182"/>
      </dsp:txXfrm>
    </dsp:sp>
    <dsp:sp modelId="{CE62D83F-A450-47AF-B53A-6E8AD00EAA48}">
      <dsp:nvSpPr>
        <dsp:cNvPr id="0" name=""/>
        <dsp:cNvSpPr/>
      </dsp:nvSpPr>
      <dsp:spPr>
        <a:xfrm>
          <a:off x="553" y="1776878"/>
          <a:ext cx="2408365" cy="1204182"/>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kern="1200" dirty="0" smtClean="0">
              <a:solidFill>
                <a:schemeClr val="tx1"/>
              </a:solidFill>
            </a:rPr>
            <a:t>عدم تأثر جانب مصادر الأموال</a:t>
          </a:r>
          <a:endParaRPr lang="en-GB" sz="2000" kern="1200" dirty="0">
            <a:solidFill>
              <a:schemeClr val="tx1"/>
            </a:solidFill>
          </a:endParaRPr>
        </a:p>
      </dsp:txBody>
      <dsp:txXfrm>
        <a:off x="553" y="1776878"/>
        <a:ext cx="2408365" cy="1204182"/>
      </dsp:txXfrm>
    </dsp:sp>
    <dsp:sp modelId="{1EB464F3-587A-4B7D-B431-303211C4D597}">
      <dsp:nvSpPr>
        <dsp:cNvPr id="0" name=""/>
        <dsp:cNvSpPr/>
      </dsp:nvSpPr>
      <dsp:spPr>
        <a:xfrm>
          <a:off x="2914675" y="1776878"/>
          <a:ext cx="2408365" cy="1204182"/>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kern="1200" dirty="0" smtClean="0">
              <a:solidFill>
                <a:schemeClr val="tx1"/>
              </a:solidFill>
            </a:rPr>
            <a:t>ظهور بند جديد لاستخدامات الأموال وهو الآلات والمعدات بمبلغ 50 ألف ريال</a:t>
          </a:r>
          <a:endParaRPr lang="en-GB" sz="2000" kern="1200" dirty="0">
            <a:solidFill>
              <a:schemeClr val="tx1"/>
            </a:solidFill>
          </a:endParaRPr>
        </a:p>
      </dsp:txBody>
      <dsp:txXfrm>
        <a:off x="2914675" y="1776878"/>
        <a:ext cx="2408365" cy="1204182"/>
      </dsp:txXfrm>
    </dsp:sp>
    <dsp:sp modelId="{549A9472-CEF8-410D-B806-EA471E1E19D3}">
      <dsp:nvSpPr>
        <dsp:cNvPr id="0" name=""/>
        <dsp:cNvSpPr/>
      </dsp:nvSpPr>
      <dsp:spPr>
        <a:xfrm>
          <a:off x="5828797" y="1776878"/>
          <a:ext cx="2408365" cy="1204182"/>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kern="1200" dirty="0" smtClean="0">
              <a:solidFill>
                <a:schemeClr val="tx1"/>
              </a:solidFill>
            </a:rPr>
            <a:t>تخفيض رصيد حساب المنشأة بالبنك بمبلغ 50 ألف ريال</a:t>
          </a:r>
          <a:endParaRPr lang="en-GB" sz="2000" kern="1200" dirty="0">
            <a:solidFill>
              <a:schemeClr val="tx1"/>
            </a:solidFill>
          </a:endParaRPr>
        </a:p>
      </dsp:txBody>
      <dsp:txXfrm>
        <a:off x="5828797" y="1776878"/>
        <a:ext cx="2408365" cy="1204182"/>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C879745-EA2D-4ECD-A062-78A944E62366}">
      <dsp:nvSpPr>
        <dsp:cNvPr id="0" name=""/>
        <dsp:cNvSpPr/>
      </dsp:nvSpPr>
      <dsp:spPr>
        <a:xfrm>
          <a:off x="4111608" y="1274469"/>
          <a:ext cx="2921371" cy="502409"/>
        </a:xfrm>
        <a:custGeom>
          <a:avLst/>
          <a:gdLst/>
          <a:ahLst/>
          <a:cxnLst/>
          <a:rect l="0" t="0" r="0" b="0"/>
          <a:pathLst>
            <a:path>
              <a:moveTo>
                <a:pt x="0" y="0"/>
              </a:moveTo>
              <a:lnTo>
                <a:pt x="0" y="249530"/>
              </a:lnTo>
              <a:lnTo>
                <a:pt x="2921371" y="249530"/>
              </a:lnTo>
              <a:lnTo>
                <a:pt x="2921371" y="50240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C409670-32ED-4576-8295-EF50FC32B8C4}">
      <dsp:nvSpPr>
        <dsp:cNvPr id="0" name=""/>
        <dsp:cNvSpPr/>
      </dsp:nvSpPr>
      <dsp:spPr>
        <a:xfrm>
          <a:off x="4065888" y="1274469"/>
          <a:ext cx="91440" cy="502409"/>
        </a:xfrm>
        <a:custGeom>
          <a:avLst/>
          <a:gdLst/>
          <a:ahLst/>
          <a:cxnLst/>
          <a:rect l="0" t="0" r="0" b="0"/>
          <a:pathLst>
            <a:path>
              <a:moveTo>
                <a:pt x="45720" y="0"/>
              </a:moveTo>
              <a:lnTo>
                <a:pt x="45720" y="249530"/>
              </a:lnTo>
              <a:lnTo>
                <a:pt x="52969" y="249530"/>
              </a:lnTo>
              <a:lnTo>
                <a:pt x="52969" y="50240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1059F2-4045-43E1-B5F4-43DDB1FC98CF}">
      <dsp:nvSpPr>
        <dsp:cNvPr id="0" name=""/>
        <dsp:cNvSpPr/>
      </dsp:nvSpPr>
      <dsp:spPr>
        <a:xfrm>
          <a:off x="1204735" y="1274469"/>
          <a:ext cx="2906873" cy="502409"/>
        </a:xfrm>
        <a:custGeom>
          <a:avLst/>
          <a:gdLst/>
          <a:ahLst/>
          <a:cxnLst/>
          <a:rect l="0" t="0" r="0" b="0"/>
          <a:pathLst>
            <a:path>
              <a:moveTo>
                <a:pt x="2906873" y="0"/>
              </a:moveTo>
              <a:lnTo>
                <a:pt x="2906873" y="249530"/>
              </a:lnTo>
              <a:lnTo>
                <a:pt x="0" y="249530"/>
              </a:lnTo>
              <a:lnTo>
                <a:pt x="0" y="50240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3E42993-6A8C-4DEC-947A-CE689BCB0C69}">
      <dsp:nvSpPr>
        <dsp:cNvPr id="0" name=""/>
        <dsp:cNvSpPr/>
      </dsp:nvSpPr>
      <dsp:spPr>
        <a:xfrm>
          <a:off x="2907426" y="70286"/>
          <a:ext cx="2408365" cy="1204182"/>
        </a:xfrm>
        <a:prstGeom prst="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ar-SA" sz="2400" b="1" kern="1200" dirty="0" smtClean="0"/>
            <a:t>أثر العملية على معادلة الميزانية</a:t>
          </a:r>
          <a:endParaRPr lang="en-GB" sz="2400" b="1" kern="1200" dirty="0"/>
        </a:p>
      </dsp:txBody>
      <dsp:txXfrm>
        <a:off x="2907426" y="70286"/>
        <a:ext cx="2408365" cy="1204182"/>
      </dsp:txXfrm>
    </dsp:sp>
    <dsp:sp modelId="{CE62D83F-A450-47AF-B53A-6E8AD00EAA48}">
      <dsp:nvSpPr>
        <dsp:cNvPr id="0" name=""/>
        <dsp:cNvSpPr/>
      </dsp:nvSpPr>
      <dsp:spPr>
        <a:xfrm>
          <a:off x="553" y="1776878"/>
          <a:ext cx="2408365" cy="1204182"/>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kern="1200" dirty="0" smtClean="0">
              <a:solidFill>
                <a:schemeClr val="tx1"/>
              </a:solidFill>
            </a:rPr>
            <a:t>عدم تأثر جانب مصادر الأموال</a:t>
          </a:r>
          <a:endParaRPr lang="en-GB" sz="2000" kern="1200" dirty="0">
            <a:solidFill>
              <a:schemeClr val="tx1"/>
            </a:solidFill>
          </a:endParaRPr>
        </a:p>
      </dsp:txBody>
      <dsp:txXfrm>
        <a:off x="553" y="1776878"/>
        <a:ext cx="2408365" cy="1204182"/>
      </dsp:txXfrm>
    </dsp:sp>
    <dsp:sp modelId="{1EB464F3-587A-4B7D-B431-303211C4D597}">
      <dsp:nvSpPr>
        <dsp:cNvPr id="0" name=""/>
        <dsp:cNvSpPr/>
      </dsp:nvSpPr>
      <dsp:spPr>
        <a:xfrm>
          <a:off x="2914675" y="1776878"/>
          <a:ext cx="2408365" cy="1204182"/>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kern="1200" dirty="0" smtClean="0">
              <a:solidFill>
                <a:schemeClr val="tx1"/>
              </a:solidFill>
            </a:rPr>
            <a:t>ظهور بند جديد لاستخدامات الأموال وهو النقدية بالصندوق بمبلغ 100 ألف ريال</a:t>
          </a:r>
          <a:endParaRPr lang="en-GB" sz="2000" kern="1200" dirty="0">
            <a:solidFill>
              <a:schemeClr val="tx1"/>
            </a:solidFill>
          </a:endParaRPr>
        </a:p>
      </dsp:txBody>
      <dsp:txXfrm>
        <a:off x="2914675" y="1776878"/>
        <a:ext cx="2408365" cy="1204182"/>
      </dsp:txXfrm>
    </dsp:sp>
    <dsp:sp modelId="{549A9472-CEF8-410D-B806-EA471E1E19D3}">
      <dsp:nvSpPr>
        <dsp:cNvPr id="0" name=""/>
        <dsp:cNvSpPr/>
      </dsp:nvSpPr>
      <dsp:spPr>
        <a:xfrm>
          <a:off x="5828797" y="1776878"/>
          <a:ext cx="2408365" cy="1204182"/>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kern="1200" dirty="0" smtClean="0">
              <a:solidFill>
                <a:schemeClr val="tx1"/>
              </a:solidFill>
            </a:rPr>
            <a:t>تخفيض رصيد حساب المنشأة بالبنك بمبلغ 100 ألف ريال</a:t>
          </a:r>
          <a:endParaRPr lang="en-GB" sz="2000" kern="1200" dirty="0">
            <a:solidFill>
              <a:schemeClr val="tx1"/>
            </a:solidFill>
          </a:endParaRPr>
        </a:p>
      </dsp:txBody>
      <dsp:txXfrm>
        <a:off x="5828797" y="1776878"/>
        <a:ext cx="2408365" cy="1204182"/>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C879745-EA2D-4ECD-A062-78A944E62366}">
      <dsp:nvSpPr>
        <dsp:cNvPr id="0" name=""/>
        <dsp:cNvSpPr/>
      </dsp:nvSpPr>
      <dsp:spPr>
        <a:xfrm>
          <a:off x="4147053" y="1218965"/>
          <a:ext cx="2932029" cy="506740"/>
        </a:xfrm>
        <a:custGeom>
          <a:avLst/>
          <a:gdLst/>
          <a:ahLst/>
          <a:cxnLst/>
          <a:rect l="0" t="0" r="0" b="0"/>
          <a:pathLst>
            <a:path>
              <a:moveTo>
                <a:pt x="0" y="0"/>
              </a:moveTo>
              <a:lnTo>
                <a:pt x="0" y="251681"/>
              </a:lnTo>
              <a:lnTo>
                <a:pt x="2932029" y="251681"/>
              </a:lnTo>
              <a:lnTo>
                <a:pt x="2932029" y="50674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C409670-32ED-4576-8295-EF50FC32B8C4}">
      <dsp:nvSpPr>
        <dsp:cNvPr id="0" name=""/>
        <dsp:cNvSpPr/>
      </dsp:nvSpPr>
      <dsp:spPr>
        <a:xfrm>
          <a:off x="4096694" y="1218965"/>
          <a:ext cx="91440" cy="661165"/>
        </a:xfrm>
        <a:custGeom>
          <a:avLst/>
          <a:gdLst/>
          <a:ahLst/>
          <a:cxnLst/>
          <a:rect l="0" t="0" r="0" b="0"/>
          <a:pathLst>
            <a:path>
              <a:moveTo>
                <a:pt x="50359" y="0"/>
              </a:moveTo>
              <a:lnTo>
                <a:pt x="50359" y="406107"/>
              </a:lnTo>
              <a:lnTo>
                <a:pt x="45720" y="406107"/>
              </a:lnTo>
              <a:lnTo>
                <a:pt x="45720" y="6611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1059F2-4045-43E1-B5F4-43DDB1FC98CF}">
      <dsp:nvSpPr>
        <dsp:cNvPr id="0" name=""/>
        <dsp:cNvSpPr/>
      </dsp:nvSpPr>
      <dsp:spPr>
        <a:xfrm>
          <a:off x="1229647" y="1218965"/>
          <a:ext cx="2917406" cy="506740"/>
        </a:xfrm>
        <a:custGeom>
          <a:avLst/>
          <a:gdLst/>
          <a:ahLst/>
          <a:cxnLst/>
          <a:rect l="0" t="0" r="0" b="0"/>
          <a:pathLst>
            <a:path>
              <a:moveTo>
                <a:pt x="2917406" y="0"/>
              </a:moveTo>
              <a:lnTo>
                <a:pt x="2917406" y="251681"/>
              </a:lnTo>
              <a:lnTo>
                <a:pt x="0" y="251681"/>
              </a:lnTo>
              <a:lnTo>
                <a:pt x="0" y="50674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3E42993-6A8C-4DEC-947A-CE689BCB0C69}">
      <dsp:nvSpPr>
        <dsp:cNvPr id="0" name=""/>
        <dsp:cNvSpPr/>
      </dsp:nvSpPr>
      <dsp:spPr>
        <a:xfrm>
          <a:off x="2932490" y="4402"/>
          <a:ext cx="2429127" cy="1214563"/>
        </a:xfrm>
        <a:prstGeom prst="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ar-SA" sz="2400" b="1" kern="1200" dirty="0" smtClean="0"/>
            <a:t>أثر العملية على معادلة الميزانية</a:t>
          </a:r>
          <a:endParaRPr lang="en-GB" sz="2400" b="1" kern="1200" dirty="0"/>
        </a:p>
      </dsp:txBody>
      <dsp:txXfrm>
        <a:off x="2932490" y="4402"/>
        <a:ext cx="2429127" cy="1214563"/>
      </dsp:txXfrm>
    </dsp:sp>
    <dsp:sp modelId="{CE62D83F-A450-47AF-B53A-6E8AD00EAA48}">
      <dsp:nvSpPr>
        <dsp:cNvPr id="0" name=""/>
        <dsp:cNvSpPr/>
      </dsp:nvSpPr>
      <dsp:spPr>
        <a:xfrm>
          <a:off x="15084" y="1725706"/>
          <a:ext cx="2429127" cy="2061733"/>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kern="1200" dirty="0" smtClean="0">
              <a:solidFill>
                <a:schemeClr val="tx1"/>
              </a:solidFill>
            </a:rPr>
            <a:t>نشأة التزام على المنشأة في جانب المصادر بمبلغ 30 ألف ريال لصالح شركة الأمل ويسمى الدائنون</a:t>
          </a:r>
          <a:endParaRPr lang="en-GB" sz="2000" kern="1200" dirty="0">
            <a:solidFill>
              <a:schemeClr val="tx1"/>
            </a:solidFill>
          </a:endParaRPr>
        </a:p>
      </dsp:txBody>
      <dsp:txXfrm>
        <a:off x="15084" y="1725706"/>
        <a:ext cx="2429127" cy="2061733"/>
      </dsp:txXfrm>
    </dsp:sp>
    <dsp:sp modelId="{1EB464F3-587A-4B7D-B431-303211C4D597}">
      <dsp:nvSpPr>
        <dsp:cNvPr id="0" name=""/>
        <dsp:cNvSpPr/>
      </dsp:nvSpPr>
      <dsp:spPr>
        <a:xfrm>
          <a:off x="2942376" y="1880131"/>
          <a:ext cx="2400074" cy="1929868"/>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kern="1200" dirty="0" smtClean="0">
              <a:solidFill>
                <a:schemeClr val="tx1"/>
              </a:solidFill>
            </a:rPr>
            <a:t>تخفيض رصيد النقدية بالصندوق في جانب الاستخدامات بمبلغ 40 ألف ريال</a:t>
          </a:r>
          <a:endParaRPr lang="en-GB" sz="2000" kern="1200" dirty="0">
            <a:solidFill>
              <a:schemeClr val="tx1"/>
            </a:solidFill>
          </a:endParaRPr>
        </a:p>
      </dsp:txBody>
      <dsp:txXfrm>
        <a:off x="2942376" y="1880131"/>
        <a:ext cx="2400074" cy="1929868"/>
      </dsp:txXfrm>
    </dsp:sp>
    <dsp:sp modelId="{549A9472-CEF8-410D-B806-EA471E1E19D3}">
      <dsp:nvSpPr>
        <dsp:cNvPr id="0" name=""/>
        <dsp:cNvSpPr/>
      </dsp:nvSpPr>
      <dsp:spPr>
        <a:xfrm>
          <a:off x="5864519" y="1725706"/>
          <a:ext cx="2429127" cy="2083268"/>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kern="1200" dirty="0" smtClean="0">
              <a:solidFill>
                <a:schemeClr val="tx1"/>
              </a:solidFill>
            </a:rPr>
            <a:t>ظهور بند جديد في جانب الاستخدامات وهو الأثاث والتجهيزات بمبلغ 70 ألف ريال</a:t>
          </a:r>
          <a:endParaRPr lang="en-GB" sz="2000" kern="1200" dirty="0">
            <a:solidFill>
              <a:schemeClr val="tx1"/>
            </a:solidFill>
          </a:endParaRPr>
        </a:p>
      </dsp:txBody>
      <dsp:txXfrm>
        <a:off x="5864519" y="1725706"/>
        <a:ext cx="2429127" cy="2083268"/>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C879745-EA2D-4ECD-A062-78A944E62366}">
      <dsp:nvSpPr>
        <dsp:cNvPr id="0" name=""/>
        <dsp:cNvSpPr/>
      </dsp:nvSpPr>
      <dsp:spPr>
        <a:xfrm>
          <a:off x="4005273" y="1395222"/>
          <a:ext cx="2845818" cy="489415"/>
        </a:xfrm>
        <a:custGeom>
          <a:avLst/>
          <a:gdLst/>
          <a:ahLst/>
          <a:cxnLst/>
          <a:rect l="0" t="0" r="0" b="0"/>
          <a:pathLst>
            <a:path>
              <a:moveTo>
                <a:pt x="0" y="0"/>
              </a:moveTo>
              <a:lnTo>
                <a:pt x="0" y="243077"/>
              </a:lnTo>
              <a:lnTo>
                <a:pt x="2845818" y="243077"/>
              </a:lnTo>
              <a:lnTo>
                <a:pt x="2845818" y="48941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C409670-32ED-4576-8295-EF50FC32B8C4}">
      <dsp:nvSpPr>
        <dsp:cNvPr id="0" name=""/>
        <dsp:cNvSpPr/>
      </dsp:nvSpPr>
      <dsp:spPr>
        <a:xfrm>
          <a:off x="3959553" y="1395222"/>
          <a:ext cx="91440" cy="489415"/>
        </a:xfrm>
        <a:custGeom>
          <a:avLst/>
          <a:gdLst/>
          <a:ahLst/>
          <a:cxnLst/>
          <a:rect l="0" t="0" r="0" b="0"/>
          <a:pathLst>
            <a:path>
              <a:moveTo>
                <a:pt x="45720" y="0"/>
              </a:moveTo>
              <a:lnTo>
                <a:pt x="45720" y="243077"/>
              </a:lnTo>
              <a:lnTo>
                <a:pt x="52781" y="243077"/>
              </a:lnTo>
              <a:lnTo>
                <a:pt x="52781" y="48941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1059F2-4045-43E1-B5F4-43DDB1FC98CF}">
      <dsp:nvSpPr>
        <dsp:cNvPr id="0" name=""/>
        <dsp:cNvSpPr/>
      </dsp:nvSpPr>
      <dsp:spPr>
        <a:xfrm>
          <a:off x="1173578" y="1395222"/>
          <a:ext cx="2831695" cy="489415"/>
        </a:xfrm>
        <a:custGeom>
          <a:avLst/>
          <a:gdLst/>
          <a:ahLst/>
          <a:cxnLst/>
          <a:rect l="0" t="0" r="0" b="0"/>
          <a:pathLst>
            <a:path>
              <a:moveTo>
                <a:pt x="2831695" y="0"/>
              </a:moveTo>
              <a:lnTo>
                <a:pt x="2831695" y="243077"/>
              </a:lnTo>
              <a:lnTo>
                <a:pt x="0" y="243077"/>
              </a:lnTo>
              <a:lnTo>
                <a:pt x="0" y="48941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3E42993-6A8C-4DEC-947A-CE689BCB0C69}">
      <dsp:nvSpPr>
        <dsp:cNvPr id="0" name=""/>
        <dsp:cNvSpPr/>
      </dsp:nvSpPr>
      <dsp:spPr>
        <a:xfrm>
          <a:off x="2832233" y="222182"/>
          <a:ext cx="2346079" cy="1173039"/>
        </a:xfrm>
        <a:prstGeom prst="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ar-SA" sz="2400" b="1" kern="1200" dirty="0" smtClean="0"/>
            <a:t>أثر العملية على معادلة الميزانية</a:t>
          </a:r>
          <a:endParaRPr lang="en-GB" sz="2400" b="1" kern="1200" dirty="0"/>
        </a:p>
      </dsp:txBody>
      <dsp:txXfrm>
        <a:off x="2832233" y="222182"/>
        <a:ext cx="2346079" cy="1173039"/>
      </dsp:txXfrm>
    </dsp:sp>
    <dsp:sp modelId="{CE62D83F-A450-47AF-B53A-6E8AD00EAA48}">
      <dsp:nvSpPr>
        <dsp:cNvPr id="0" name=""/>
        <dsp:cNvSpPr/>
      </dsp:nvSpPr>
      <dsp:spPr>
        <a:xfrm>
          <a:off x="538" y="1884638"/>
          <a:ext cx="2346079" cy="1173039"/>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kern="1200" dirty="0" smtClean="0">
              <a:solidFill>
                <a:schemeClr val="tx1"/>
              </a:solidFill>
            </a:rPr>
            <a:t>عدم تأثر جانب مصادر الأموال</a:t>
          </a:r>
          <a:endParaRPr lang="en-GB" sz="2000" kern="1200" dirty="0">
            <a:solidFill>
              <a:schemeClr val="tx1"/>
            </a:solidFill>
          </a:endParaRPr>
        </a:p>
      </dsp:txBody>
      <dsp:txXfrm>
        <a:off x="538" y="1884638"/>
        <a:ext cx="2346079" cy="1173039"/>
      </dsp:txXfrm>
    </dsp:sp>
    <dsp:sp modelId="{1EB464F3-587A-4B7D-B431-303211C4D597}">
      <dsp:nvSpPr>
        <dsp:cNvPr id="0" name=""/>
        <dsp:cNvSpPr/>
      </dsp:nvSpPr>
      <dsp:spPr>
        <a:xfrm>
          <a:off x="2839295" y="1884638"/>
          <a:ext cx="2346079" cy="1173039"/>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kern="1200" dirty="0" smtClean="0">
              <a:solidFill>
                <a:schemeClr val="tx1"/>
              </a:solidFill>
            </a:rPr>
            <a:t>نقص رصيد البنك في جانب الاستخدامات بمبلغ 200 ألف ريال</a:t>
          </a:r>
          <a:endParaRPr lang="en-GB" sz="2000" kern="1200" dirty="0">
            <a:solidFill>
              <a:schemeClr val="tx1"/>
            </a:solidFill>
          </a:endParaRPr>
        </a:p>
      </dsp:txBody>
      <dsp:txXfrm>
        <a:off x="2839295" y="1884638"/>
        <a:ext cx="2346079" cy="1173039"/>
      </dsp:txXfrm>
    </dsp:sp>
    <dsp:sp modelId="{549A9472-CEF8-410D-B806-EA471E1E19D3}">
      <dsp:nvSpPr>
        <dsp:cNvPr id="0" name=""/>
        <dsp:cNvSpPr/>
      </dsp:nvSpPr>
      <dsp:spPr>
        <a:xfrm>
          <a:off x="5678052" y="1884638"/>
          <a:ext cx="2346079" cy="1173039"/>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kern="1200" dirty="0" smtClean="0">
              <a:solidFill>
                <a:schemeClr val="tx1"/>
              </a:solidFill>
            </a:rPr>
            <a:t>ظهور بند جديد ضمن الاستخدامات وهو البضاعة بمبلغ 200 ألف ريال</a:t>
          </a:r>
          <a:endParaRPr lang="en-GB" sz="2000" kern="1200" dirty="0">
            <a:solidFill>
              <a:schemeClr val="tx1"/>
            </a:solidFill>
          </a:endParaRPr>
        </a:p>
      </dsp:txBody>
      <dsp:txXfrm>
        <a:off x="5678052" y="1884638"/>
        <a:ext cx="2346079" cy="1173039"/>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C879745-EA2D-4ECD-A062-78A944E62366}">
      <dsp:nvSpPr>
        <dsp:cNvPr id="0" name=""/>
        <dsp:cNvSpPr/>
      </dsp:nvSpPr>
      <dsp:spPr>
        <a:xfrm>
          <a:off x="4076164" y="1277490"/>
          <a:ext cx="2896187" cy="498078"/>
        </a:xfrm>
        <a:custGeom>
          <a:avLst/>
          <a:gdLst/>
          <a:ahLst/>
          <a:cxnLst/>
          <a:rect l="0" t="0" r="0" b="0"/>
          <a:pathLst>
            <a:path>
              <a:moveTo>
                <a:pt x="0" y="0"/>
              </a:moveTo>
              <a:lnTo>
                <a:pt x="0" y="247379"/>
              </a:lnTo>
              <a:lnTo>
                <a:pt x="2896187" y="247379"/>
              </a:lnTo>
              <a:lnTo>
                <a:pt x="2896187" y="49807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C409670-32ED-4576-8295-EF50FC32B8C4}">
      <dsp:nvSpPr>
        <dsp:cNvPr id="0" name=""/>
        <dsp:cNvSpPr/>
      </dsp:nvSpPr>
      <dsp:spPr>
        <a:xfrm>
          <a:off x="4030444" y="1277490"/>
          <a:ext cx="91440" cy="498078"/>
        </a:xfrm>
        <a:custGeom>
          <a:avLst/>
          <a:gdLst/>
          <a:ahLst/>
          <a:cxnLst/>
          <a:rect l="0" t="0" r="0" b="0"/>
          <a:pathLst>
            <a:path>
              <a:moveTo>
                <a:pt x="45720" y="0"/>
              </a:moveTo>
              <a:lnTo>
                <a:pt x="45720" y="247379"/>
              </a:lnTo>
              <a:lnTo>
                <a:pt x="52906" y="247379"/>
              </a:lnTo>
              <a:lnTo>
                <a:pt x="52906" y="49807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1059F2-4045-43E1-B5F4-43DDB1FC98CF}">
      <dsp:nvSpPr>
        <dsp:cNvPr id="0" name=""/>
        <dsp:cNvSpPr/>
      </dsp:nvSpPr>
      <dsp:spPr>
        <a:xfrm>
          <a:off x="1194350" y="1277490"/>
          <a:ext cx="2881814" cy="498078"/>
        </a:xfrm>
        <a:custGeom>
          <a:avLst/>
          <a:gdLst/>
          <a:ahLst/>
          <a:cxnLst/>
          <a:rect l="0" t="0" r="0" b="0"/>
          <a:pathLst>
            <a:path>
              <a:moveTo>
                <a:pt x="2881814" y="0"/>
              </a:moveTo>
              <a:lnTo>
                <a:pt x="2881814" y="247379"/>
              </a:lnTo>
              <a:lnTo>
                <a:pt x="0" y="247379"/>
              </a:lnTo>
              <a:lnTo>
                <a:pt x="0" y="49807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3E42993-6A8C-4DEC-947A-CE689BCB0C69}">
      <dsp:nvSpPr>
        <dsp:cNvPr id="0" name=""/>
        <dsp:cNvSpPr/>
      </dsp:nvSpPr>
      <dsp:spPr>
        <a:xfrm>
          <a:off x="2882362" y="83688"/>
          <a:ext cx="2387603" cy="1193801"/>
        </a:xfrm>
        <a:prstGeom prst="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ar-SA" sz="2400" b="1" kern="1200" dirty="0" smtClean="0"/>
            <a:t>أثر العملية على معادلة الميزانية</a:t>
          </a:r>
          <a:endParaRPr lang="en-GB" sz="2400" b="1" kern="1200" dirty="0"/>
        </a:p>
      </dsp:txBody>
      <dsp:txXfrm>
        <a:off x="2882362" y="83688"/>
        <a:ext cx="2387603" cy="1193801"/>
      </dsp:txXfrm>
    </dsp:sp>
    <dsp:sp modelId="{CE62D83F-A450-47AF-B53A-6E8AD00EAA48}">
      <dsp:nvSpPr>
        <dsp:cNvPr id="0" name=""/>
        <dsp:cNvSpPr/>
      </dsp:nvSpPr>
      <dsp:spPr>
        <a:xfrm>
          <a:off x="548" y="1775568"/>
          <a:ext cx="2387603" cy="1638051"/>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الفرق بين ثمن بيع البضاعة وتكلفتها (70000 – 50000 = 20000) يمثل أرباح تؤدي إلى زيادة حقوق الملكية في جانب مصادر الأموال</a:t>
          </a:r>
          <a:endParaRPr lang="en-GB" sz="2000" b="0" kern="1200" dirty="0">
            <a:solidFill>
              <a:schemeClr val="tx1"/>
            </a:solidFill>
          </a:endParaRPr>
        </a:p>
      </dsp:txBody>
      <dsp:txXfrm>
        <a:off x="548" y="1775568"/>
        <a:ext cx="2387603" cy="1638051"/>
      </dsp:txXfrm>
    </dsp:sp>
    <dsp:sp modelId="{1EB464F3-587A-4B7D-B431-303211C4D597}">
      <dsp:nvSpPr>
        <dsp:cNvPr id="0" name=""/>
        <dsp:cNvSpPr/>
      </dsp:nvSpPr>
      <dsp:spPr>
        <a:xfrm>
          <a:off x="2889549" y="1775568"/>
          <a:ext cx="2387603" cy="1649261"/>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kern="1200" dirty="0" smtClean="0">
              <a:solidFill>
                <a:schemeClr val="tx1"/>
              </a:solidFill>
            </a:rPr>
            <a:t>نقص رصيد البضاعة في جانب الاستخدامات بمبلغ 50 ألف ريال</a:t>
          </a:r>
          <a:endParaRPr lang="en-GB" sz="2000" kern="1200" dirty="0">
            <a:solidFill>
              <a:schemeClr val="tx1"/>
            </a:solidFill>
          </a:endParaRPr>
        </a:p>
      </dsp:txBody>
      <dsp:txXfrm>
        <a:off x="2889549" y="1775568"/>
        <a:ext cx="2387603" cy="1649261"/>
      </dsp:txXfrm>
    </dsp:sp>
    <dsp:sp modelId="{549A9472-CEF8-410D-B806-EA471E1E19D3}">
      <dsp:nvSpPr>
        <dsp:cNvPr id="0" name=""/>
        <dsp:cNvSpPr/>
      </dsp:nvSpPr>
      <dsp:spPr>
        <a:xfrm>
          <a:off x="5778549" y="1775568"/>
          <a:ext cx="2387603" cy="1649261"/>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kern="1200" dirty="0" smtClean="0">
              <a:solidFill>
                <a:schemeClr val="tx1"/>
              </a:solidFill>
            </a:rPr>
            <a:t>زيادة رصيد النقدية بالصندوق في جانب الاستخدامات بمبلغ 70 ألف ريال</a:t>
          </a:r>
          <a:endParaRPr lang="en-GB" sz="2000" kern="1200" dirty="0">
            <a:solidFill>
              <a:schemeClr val="tx1"/>
            </a:solidFill>
          </a:endParaRPr>
        </a:p>
      </dsp:txBody>
      <dsp:txXfrm>
        <a:off x="5778549" y="1775568"/>
        <a:ext cx="2387603" cy="1649261"/>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C879745-EA2D-4ECD-A062-78A944E62366}">
      <dsp:nvSpPr>
        <dsp:cNvPr id="0" name=""/>
        <dsp:cNvSpPr/>
      </dsp:nvSpPr>
      <dsp:spPr>
        <a:xfrm>
          <a:off x="4111608" y="1616259"/>
          <a:ext cx="2921371" cy="502409"/>
        </a:xfrm>
        <a:custGeom>
          <a:avLst/>
          <a:gdLst/>
          <a:ahLst/>
          <a:cxnLst/>
          <a:rect l="0" t="0" r="0" b="0"/>
          <a:pathLst>
            <a:path>
              <a:moveTo>
                <a:pt x="0" y="0"/>
              </a:moveTo>
              <a:lnTo>
                <a:pt x="0" y="249530"/>
              </a:lnTo>
              <a:lnTo>
                <a:pt x="2921371" y="249530"/>
              </a:lnTo>
              <a:lnTo>
                <a:pt x="2921371" y="50240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C409670-32ED-4576-8295-EF50FC32B8C4}">
      <dsp:nvSpPr>
        <dsp:cNvPr id="0" name=""/>
        <dsp:cNvSpPr/>
      </dsp:nvSpPr>
      <dsp:spPr>
        <a:xfrm>
          <a:off x="4065888" y="1616259"/>
          <a:ext cx="91440" cy="502409"/>
        </a:xfrm>
        <a:custGeom>
          <a:avLst/>
          <a:gdLst/>
          <a:ahLst/>
          <a:cxnLst/>
          <a:rect l="0" t="0" r="0" b="0"/>
          <a:pathLst>
            <a:path>
              <a:moveTo>
                <a:pt x="45720" y="0"/>
              </a:moveTo>
              <a:lnTo>
                <a:pt x="45720" y="249530"/>
              </a:lnTo>
              <a:lnTo>
                <a:pt x="52969" y="249530"/>
              </a:lnTo>
              <a:lnTo>
                <a:pt x="52969" y="50240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1059F2-4045-43E1-B5F4-43DDB1FC98CF}">
      <dsp:nvSpPr>
        <dsp:cNvPr id="0" name=""/>
        <dsp:cNvSpPr/>
      </dsp:nvSpPr>
      <dsp:spPr>
        <a:xfrm>
          <a:off x="1204735" y="1616259"/>
          <a:ext cx="2906873" cy="502409"/>
        </a:xfrm>
        <a:custGeom>
          <a:avLst/>
          <a:gdLst/>
          <a:ahLst/>
          <a:cxnLst/>
          <a:rect l="0" t="0" r="0" b="0"/>
          <a:pathLst>
            <a:path>
              <a:moveTo>
                <a:pt x="2906873" y="0"/>
              </a:moveTo>
              <a:lnTo>
                <a:pt x="2906873" y="249530"/>
              </a:lnTo>
              <a:lnTo>
                <a:pt x="0" y="249530"/>
              </a:lnTo>
              <a:lnTo>
                <a:pt x="0" y="50240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3E42993-6A8C-4DEC-947A-CE689BCB0C69}">
      <dsp:nvSpPr>
        <dsp:cNvPr id="0" name=""/>
        <dsp:cNvSpPr/>
      </dsp:nvSpPr>
      <dsp:spPr>
        <a:xfrm>
          <a:off x="2907426" y="412076"/>
          <a:ext cx="2408365" cy="1204182"/>
        </a:xfrm>
        <a:prstGeom prst="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ar-SA" sz="2400" b="1" kern="1200" dirty="0" smtClean="0"/>
            <a:t>أثر العملية على معادلة الميزانية</a:t>
          </a:r>
          <a:endParaRPr lang="en-GB" sz="2400" b="1" kern="1200" dirty="0"/>
        </a:p>
      </dsp:txBody>
      <dsp:txXfrm>
        <a:off x="2907426" y="412076"/>
        <a:ext cx="2408365" cy="1204182"/>
      </dsp:txXfrm>
    </dsp:sp>
    <dsp:sp modelId="{CE62D83F-A450-47AF-B53A-6E8AD00EAA48}">
      <dsp:nvSpPr>
        <dsp:cNvPr id="0" name=""/>
        <dsp:cNvSpPr/>
      </dsp:nvSpPr>
      <dsp:spPr>
        <a:xfrm>
          <a:off x="553" y="2118668"/>
          <a:ext cx="2408365" cy="1652295"/>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الفرق بين ثمن بيع البضاعة وتكلفتها 40000 – 50000 = (10000) يمثل خسائرتؤدي إلى تخفيض حقوق الملكية في جانب مصادر الأموال</a:t>
          </a:r>
          <a:endParaRPr lang="en-GB" sz="2000" b="0" kern="1200" dirty="0">
            <a:solidFill>
              <a:schemeClr val="tx1"/>
            </a:solidFill>
          </a:endParaRPr>
        </a:p>
      </dsp:txBody>
      <dsp:txXfrm>
        <a:off x="553" y="2118668"/>
        <a:ext cx="2408365" cy="1652295"/>
      </dsp:txXfrm>
    </dsp:sp>
    <dsp:sp modelId="{1EB464F3-587A-4B7D-B431-303211C4D597}">
      <dsp:nvSpPr>
        <dsp:cNvPr id="0" name=""/>
        <dsp:cNvSpPr/>
      </dsp:nvSpPr>
      <dsp:spPr>
        <a:xfrm>
          <a:off x="2914675" y="2118668"/>
          <a:ext cx="2408365" cy="1663602"/>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kern="1200" dirty="0" smtClean="0">
              <a:solidFill>
                <a:schemeClr val="tx1"/>
              </a:solidFill>
            </a:rPr>
            <a:t>نقص رصيد البضاعة في جانب الاستخدامات بمبلغ 50 ألف ريال</a:t>
          </a:r>
          <a:endParaRPr lang="en-GB" sz="2000" kern="1200" dirty="0">
            <a:solidFill>
              <a:schemeClr val="tx1"/>
            </a:solidFill>
          </a:endParaRPr>
        </a:p>
      </dsp:txBody>
      <dsp:txXfrm>
        <a:off x="2914675" y="2118668"/>
        <a:ext cx="2408365" cy="1663602"/>
      </dsp:txXfrm>
    </dsp:sp>
    <dsp:sp modelId="{549A9472-CEF8-410D-B806-EA471E1E19D3}">
      <dsp:nvSpPr>
        <dsp:cNvPr id="0" name=""/>
        <dsp:cNvSpPr/>
      </dsp:nvSpPr>
      <dsp:spPr>
        <a:xfrm>
          <a:off x="5828797" y="2118668"/>
          <a:ext cx="2408365" cy="1663602"/>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kern="1200" dirty="0" smtClean="0">
              <a:solidFill>
                <a:schemeClr val="tx1"/>
              </a:solidFill>
            </a:rPr>
            <a:t>ظهور بند جديد يعرف بالمدينين في جانب الاستخدامات بمبلغ 40 ألف ريال بقيمة البضاعة المباعة على الحساب(بالأجل)</a:t>
          </a:r>
          <a:endParaRPr lang="en-GB" sz="2000" kern="1200" dirty="0">
            <a:solidFill>
              <a:schemeClr val="tx1"/>
            </a:solidFill>
          </a:endParaRPr>
        </a:p>
      </dsp:txBody>
      <dsp:txXfrm>
        <a:off x="5828797" y="2118668"/>
        <a:ext cx="2408365" cy="1663602"/>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C879745-EA2D-4ECD-A062-78A944E62366}">
      <dsp:nvSpPr>
        <dsp:cNvPr id="0" name=""/>
        <dsp:cNvSpPr/>
      </dsp:nvSpPr>
      <dsp:spPr>
        <a:xfrm>
          <a:off x="3929779" y="1542894"/>
          <a:ext cx="1790621" cy="819377"/>
        </a:xfrm>
        <a:custGeom>
          <a:avLst/>
          <a:gdLst/>
          <a:ahLst/>
          <a:cxnLst/>
          <a:rect l="0" t="0" r="0" b="0"/>
          <a:pathLst>
            <a:path>
              <a:moveTo>
                <a:pt x="0" y="0"/>
              </a:moveTo>
              <a:lnTo>
                <a:pt x="0" y="416754"/>
              </a:lnTo>
              <a:lnTo>
                <a:pt x="1790621" y="416754"/>
              </a:lnTo>
              <a:lnTo>
                <a:pt x="1790621" y="81937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1059F2-4045-43E1-B5F4-43DDB1FC98CF}">
      <dsp:nvSpPr>
        <dsp:cNvPr id="0" name=""/>
        <dsp:cNvSpPr/>
      </dsp:nvSpPr>
      <dsp:spPr>
        <a:xfrm>
          <a:off x="2276279" y="1542894"/>
          <a:ext cx="1653499" cy="801510"/>
        </a:xfrm>
        <a:custGeom>
          <a:avLst/>
          <a:gdLst/>
          <a:ahLst/>
          <a:cxnLst/>
          <a:rect l="0" t="0" r="0" b="0"/>
          <a:pathLst>
            <a:path>
              <a:moveTo>
                <a:pt x="1653499" y="0"/>
              </a:moveTo>
              <a:lnTo>
                <a:pt x="1653499" y="398886"/>
              </a:lnTo>
              <a:lnTo>
                <a:pt x="0" y="398886"/>
              </a:lnTo>
              <a:lnTo>
                <a:pt x="0" y="80151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3E42993-6A8C-4DEC-947A-CE689BCB0C69}">
      <dsp:nvSpPr>
        <dsp:cNvPr id="0" name=""/>
        <dsp:cNvSpPr/>
      </dsp:nvSpPr>
      <dsp:spPr>
        <a:xfrm>
          <a:off x="2212665" y="6923"/>
          <a:ext cx="3434227" cy="1535971"/>
        </a:xfrm>
        <a:prstGeom prst="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ar-SA" sz="2400" b="1" kern="1200" dirty="0" smtClean="0"/>
            <a:t>أثر العملية على معادلة الميزانية</a:t>
          </a:r>
          <a:endParaRPr lang="en-GB" sz="2400" b="1" kern="1200" dirty="0"/>
        </a:p>
      </dsp:txBody>
      <dsp:txXfrm>
        <a:off x="2212665" y="6923"/>
        <a:ext cx="3434227" cy="1535971"/>
      </dsp:txXfrm>
    </dsp:sp>
    <dsp:sp modelId="{CE62D83F-A450-47AF-B53A-6E8AD00EAA48}">
      <dsp:nvSpPr>
        <dsp:cNvPr id="0" name=""/>
        <dsp:cNvSpPr/>
      </dsp:nvSpPr>
      <dsp:spPr>
        <a:xfrm>
          <a:off x="878005" y="2344405"/>
          <a:ext cx="2796548" cy="1770394"/>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ar-SA" sz="1800" kern="1200" dirty="0" smtClean="0">
              <a:solidFill>
                <a:schemeClr val="tx1"/>
              </a:solidFill>
            </a:rPr>
            <a:t>تخفيض رصيد حساب الدائنين (شركة الأمل) في جانب مصادر الأموال بمبلغ 10000 ريال</a:t>
          </a:r>
          <a:endParaRPr lang="en-GB" sz="1800" kern="1200" dirty="0">
            <a:solidFill>
              <a:schemeClr val="tx1"/>
            </a:solidFill>
          </a:endParaRPr>
        </a:p>
      </dsp:txBody>
      <dsp:txXfrm>
        <a:off x="878005" y="2344405"/>
        <a:ext cx="2796548" cy="1770394"/>
      </dsp:txXfrm>
    </dsp:sp>
    <dsp:sp modelId="{549A9472-CEF8-410D-B806-EA471E1E19D3}">
      <dsp:nvSpPr>
        <dsp:cNvPr id="0" name=""/>
        <dsp:cNvSpPr/>
      </dsp:nvSpPr>
      <dsp:spPr>
        <a:xfrm>
          <a:off x="4284318" y="2362272"/>
          <a:ext cx="2872165" cy="1722578"/>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kern="1200" dirty="0" smtClean="0">
              <a:solidFill>
                <a:schemeClr val="tx1"/>
              </a:solidFill>
            </a:rPr>
            <a:t>تخفيض رصيد حساب البنك في جـانب الاستخدامـــات بمبلغ 10000 ريال</a:t>
          </a:r>
          <a:endParaRPr lang="en-GB" sz="2000" kern="1200" dirty="0">
            <a:solidFill>
              <a:schemeClr val="tx1"/>
            </a:solidFill>
          </a:endParaRPr>
        </a:p>
      </dsp:txBody>
      <dsp:txXfrm>
        <a:off x="4284318" y="2362272"/>
        <a:ext cx="2872165" cy="1722578"/>
      </dsp:txXfrm>
    </dsp:sp>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C879745-EA2D-4ECD-A062-78A944E62366}">
      <dsp:nvSpPr>
        <dsp:cNvPr id="0" name=""/>
        <dsp:cNvSpPr/>
      </dsp:nvSpPr>
      <dsp:spPr>
        <a:xfrm>
          <a:off x="3927610" y="1447205"/>
          <a:ext cx="2790637" cy="479925"/>
        </a:xfrm>
        <a:custGeom>
          <a:avLst/>
          <a:gdLst/>
          <a:ahLst/>
          <a:cxnLst/>
          <a:rect l="0" t="0" r="0" b="0"/>
          <a:pathLst>
            <a:path>
              <a:moveTo>
                <a:pt x="0" y="0"/>
              </a:moveTo>
              <a:lnTo>
                <a:pt x="0" y="238363"/>
              </a:lnTo>
              <a:lnTo>
                <a:pt x="2790637" y="238363"/>
              </a:lnTo>
              <a:lnTo>
                <a:pt x="2790637" y="47992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C409670-32ED-4576-8295-EF50FC32B8C4}">
      <dsp:nvSpPr>
        <dsp:cNvPr id="0" name=""/>
        <dsp:cNvSpPr/>
      </dsp:nvSpPr>
      <dsp:spPr>
        <a:xfrm>
          <a:off x="3881890" y="1447205"/>
          <a:ext cx="91440" cy="479925"/>
        </a:xfrm>
        <a:custGeom>
          <a:avLst/>
          <a:gdLst/>
          <a:ahLst/>
          <a:cxnLst/>
          <a:rect l="0" t="0" r="0" b="0"/>
          <a:pathLst>
            <a:path>
              <a:moveTo>
                <a:pt x="45720" y="0"/>
              </a:moveTo>
              <a:lnTo>
                <a:pt x="45720" y="238363"/>
              </a:lnTo>
              <a:lnTo>
                <a:pt x="52644" y="238363"/>
              </a:lnTo>
              <a:lnTo>
                <a:pt x="52644" y="47992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1059F2-4045-43E1-B5F4-43DDB1FC98CF}">
      <dsp:nvSpPr>
        <dsp:cNvPr id="0" name=""/>
        <dsp:cNvSpPr/>
      </dsp:nvSpPr>
      <dsp:spPr>
        <a:xfrm>
          <a:off x="1150822" y="1447205"/>
          <a:ext cx="2776787" cy="479925"/>
        </a:xfrm>
        <a:custGeom>
          <a:avLst/>
          <a:gdLst/>
          <a:ahLst/>
          <a:cxnLst/>
          <a:rect l="0" t="0" r="0" b="0"/>
          <a:pathLst>
            <a:path>
              <a:moveTo>
                <a:pt x="2776787" y="0"/>
              </a:moveTo>
              <a:lnTo>
                <a:pt x="2776787" y="238363"/>
              </a:lnTo>
              <a:lnTo>
                <a:pt x="0" y="238363"/>
              </a:lnTo>
              <a:lnTo>
                <a:pt x="0" y="47992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3E42993-6A8C-4DEC-947A-CE689BCB0C69}">
      <dsp:nvSpPr>
        <dsp:cNvPr id="0" name=""/>
        <dsp:cNvSpPr/>
      </dsp:nvSpPr>
      <dsp:spPr>
        <a:xfrm>
          <a:off x="2777315" y="296911"/>
          <a:ext cx="2300588" cy="1150294"/>
        </a:xfrm>
        <a:prstGeom prst="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ar-SA" sz="2400" b="1" kern="1200" dirty="0" smtClean="0"/>
            <a:t>أثر العملية على معادلة الميزانية</a:t>
          </a:r>
          <a:endParaRPr lang="en-GB" sz="2400" b="1" kern="1200" dirty="0"/>
        </a:p>
      </dsp:txBody>
      <dsp:txXfrm>
        <a:off x="2777315" y="296911"/>
        <a:ext cx="2300588" cy="1150294"/>
      </dsp:txXfrm>
    </dsp:sp>
    <dsp:sp modelId="{CE62D83F-A450-47AF-B53A-6E8AD00EAA48}">
      <dsp:nvSpPr>
        <dsp:cNvPr id="0" name=""/>
        <dsp:cNvSpPr/>
      </dsp:nvSpPr>
      <dsp:spPr>
        <a:xfrm>
          <a:off x="528" y="1927131"/>
          <a:ext cx="2300588" cy="1578353"/>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kern="1200" dirty="0" smtClean="0">
              <a:solidFill>
                <a:schemeClr val="tx1"/>
              </a:solidFill>
            </a:rPr>
            <a:t>عدم تأثر جانب مصادر الأموال</a:t>
          </a:r>
          <a:endParaRPr lang="en-GB" sz="2000" kern="1200" dirty="0">
            <a:solidFill>
              <a:schemeClr val="tx1"/>
            </a:solidFill>
          </a:endParaRPr>
        </a:p>
      </dsp:txBody>
      <dsp:txXfrm>
        <a:off x="528" y="1927131"/>
        <a:ext cx="2300588" cy="1578353"/>
      </dsp:txXfrm>
    </dsp:sp>
    <dsp:sp modelId="{1EB464F3-587A-4B7D-B431-303211C4D597}">
      <dsp:nvSpPr>
        <dsp:cNvPr id="0" name=""/>
        <dsp:cNvSpPr/>
      </dsp:nvSpPr>
      <dsp:spPr>
        <a:xfrm>
          <a:off x="2784240" y="1927131"/>
          <a:ext cx="2300588" cy="1589154"/>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kern="1200" dirty="0" smtClean="0">
              <a:solidFill>
                <a:schemeClr val="tx1"/>
              </a:solidFill>
            </a:rPr>
            <a:t>زيادة رصيد النقدية في جانب الاستخدامات بمبلغ 20000 ريال</a:t>
          </a:r>
          <a:endParaRPr lang="en-GB" sz="2000" kern="1200" dirty="0">
            <a:solidFill>
              <a:schemeClr val="tx1"/>
            </a:solidFill>
          </a:endParaRPr>
        </a:p>
      </dsp:txBody>
      <dsp:txXfrm>
        <a:off x="2784240" y="1927131"/>
        <a:ext cx="2300588" cy="1589154"/>
      </dsp:txXfrm>
    </dsp:sp>
    <dsp:sp modelId="{549A9472-CEF8-410D-B806-EA471E1E19D3}">
      <dsp:nvSpPr>
        <dsp:cNvPr id="0" name=""/>
        <dsp:cNvSpPr/>
      </dsp:nvSpPr>
      <dsp:spPr>
        <a:xfrm>
          <a:off x="5567952" y="1927131"/>
          <a:ext cx="2300588" cy="1589154"/>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kern="1200" dirty="0" smtClean="0">
              <a:solidFill>
                <a:schemeClr val="tx1"/>
              </a:solidFill>
            </a:rPr>
            <a:t>تخفيض حساب المدينين (شركة النصر) في جانب الاسـتخدامـات بمبلغ 20000 ريال</a:t>
          </a:r>
          <a:endParaRPr lang="en-GB" sz="2000" kern="1200" dirty="0">
            <a:solidFill>
              <a:schemeClr val="tx1"/>
            </a:solidFill>
          </a:endParaRPr>
        </a:p>
      </dsp:txBody>
      <dsp:txXfrm>
        <a:off x="5567952" y="1927131"/>
        <a:ext cx="2300588" cy="1589154"/>
      </dsp:txXfrm>
    </dsp:sp>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C879745-EA2D-4ECD-A062-78A944E62366}">
      <dsp:nvSpPr>
        <dsp:cNvPr id="0" name=""/>
        <dsp:cNvSpPr/>
      </dsp:nvSpPr>
      <dsp:spPr>
        <a:xfrm>
          <a:off x="4313195" y="1039542"/>
          <a:ext cx="1862308" cy="218403"/>
        </a:xfrm>
        <a:custGeom>
          <a:avLst/>
          <a:gdLst/>
          <a:ahLst/>
          <a:cxnLst/>
          <a:rect l="0" t="0" r="0" b="0"/>
          <a:pathLst>
            <a:path>
              <a:moveTo>
                <a:pt x="0" y="0"/>
              </a:moveTo>
              <a:lnTo>
                <a:pt x="0" y="99231"/>
              </a:lnTo>
              <a:lnTo>
                <a:pt x="1862308" y="99231"/>
              </a:lnTo>
              <a:lnTo>
                <a:pt x="1862308" y="21840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1059F2-4045-43E1-B5F4-43DDB1FC98CF}">
      <dsp:nvSpPr>
        <dsp:cNvPr id="0" name=""/>
        <dsp:cNvSpPr/>
      </dsp:nvSpPr>
      <dsp:spPr>
        <a:xfrm>
          <a:off x="2049193" y="1039542"/>
          <a:ext cx="2264001" cy="218403"/>
        </a:xfrm>
        <a:custGeom>
          <a:avLst/>
          <a:gdLst/>
          <a:ahLst/>
          <a:cxnLst/>
          <a:rect l="0" t="0" r="0" b="0"/>
          <a:pathLst>
            <a:path>
              <a:moveTo>
                <a:pt x="2264001" y="0"/>
              </a:moveTo>
              <a:lnTo>
                <a:pt x="2264001" y="99231"/>
              </a:lnTo>
              <a:lnTo>
                <a:pt x="0" y="99231"/>
              </a:lnTo>
              <a:lnTo>
                <a:pt x="0" y="21840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3E42993-6A8C-4DEC-947A-CE689BCB0C69}">
      <dsp:nvSpPr>
        <dsp:cNvPr id="0" name=""/>
        <dsp:cNvSpPr/>
      </dsp:nvSpPr>
      <dsp:spPr>
        <a:xfrm>
          <a:off x="2895603" y="123343"/>
          <a:ext cx="2835184" cy="916199"/>
        </a:xfrm>
        <a:prstGeom prst="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ar-SA" sz="2400" b="1" kern="1200" dirty="0" smtClean="0"/>
            <a:t>أطراف العملية</a:t>
          </a:r>
          <a:endParaRPr lang="en-GB" sz="2400" b="1" kern="1200" dirty="0"/>
        </a:p>
      </dsp:txBody>
      <dsp:txXfrm>
        <a:off x="2895603" y="123343"/>
        <a:ext cx="2835184" cy="916199"/>
      </dsp:txXfrm>
    </dsp:sp>
    <dsp:sp modelId="{CE62D83F-A450-47AF-B53A-6E8AD00EAA48}">
      <dsp:nvSpPr>
        <dsp:cNvPr id="0" name=""/>
        <dsp:cNvSpPr/>
      </dsp:nvSpPr>
      <dsp:spPr>
        <a:xfrm>
          <a:off x="597592" y="1257946"/>
          <a:ext cx="2903203" cy="3157762"/>
        </a:xfrm>
        <a:prstGeom prst="rect">
          <a:avLst/>
        </a:prstGeom>
        <a:solidFill>
          <a:schemeClr val="bg2">
            <a:lumMod val="9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GB" sz="2000" kern="1200" dirty="0">
            <a:solidFill>
              <a:schemeClr val="tx1"/>
            </a:solidFill>
          </a:endParaRPr>
        </a:p>
      </dsp:txBody>
      <dsp:txXfrm>
        <a:off x="597592" y="1257946"/>
        <a:ext cx="2903203" cy="3157762"/>
      </dsp:txXfrm>
    </dsp:sp>
    <dsp:sp modelId="{549A9472-CEF8-410D-B806-EA471E1E19D3}">
      <dsp:nvSpPr>
        <dsp:cNvPr id="0" name=""/>
        <dsp:cNvSpPr/>
      </dsp:nvSpPr>
      <dsp:spPr>
        <a:xfrm>
          <a:off x="4578608" y="1257946"/>
          <a:ext cx="3193791" cy="2947303"/>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GB" sz="2000" b="0" kern="1200" dirty="0">
            <a:solidFill>
              <a:schemeClr val="tx1"/>
            </a:solidFill>
          </a:endParaRPr>
        </a:p>
      </dsp:txBody>
      <dsp:txXfrm>
        <a:off x="4578608" y="1257946"/>
        <a:ext cx="3193791" cy="2947303"/>
      </dsp:txXfrm>
    </dsp:sp>
    <dsp:sp modelId="{B7D34493-6F8F-4824-BE1E-8819F66CD3D2}">
      <dsp:nvSpPr>
        <dsp:cNvPr id="0" name=""/>
        <dsp:cNvSpPr/>
      </dsp:nvSpPr>
      <dsp:spPr>
        <a:xfrm>
          <a:off x="5791202" y="1266339"/>
          <a:ext cx="1012649" cy="683420"/>
        </a:xfrm>
        <a:prstGeom prst="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البنك </a:t>
          </a:r>
        </a:p>
        <a:p>
          <a:pPr lvl="0" algn="ctr" defTabSz="889000">
            <a:lnSpc>
              <a:spcPct val="90000"/>
            </a:lnSpc>
            <a:spcBef>
              <a:spcPct val="0"/>
            </a:spcBef>
            <a:spcAft>
              <a:spcPct val="35000"/>
            </a:spcAft>
          </a:pPr>
          <a:r>
            <a:rPr lang="ar-SA" sz="2000" b="0" kern="1200" dirty="0" smtClean="0">
              <a:solidFill>
                <a:schemeClr val="tx1"/>
              </a:solidFill>
            </a:rPr>
            <a:t>(الآخذ)</a:t>
          </a:r>
        </a:p>
      </dsp:txBody>
      <dsp:txXfrm>
        <a:off x="5791202" y="1266339"/>
        <a:ext cx="1012649" cy="683420"/>
      </dsp:txXfrm>
    </dsp:sp>
    <dsp:sp modelId="{1F82D96D-C0BC-4BC4-BCC9-0424AD16FAA8}">
      <dsp:nvSpPr>
        <dsp:cNvPr id="0" name=""/>
        <dsp:cNvSpPr/>
      </dsp:nvSpPr>
      <dsp:spPr>
        <a:xfrm>
          <a:off x="5943595" y="2333144"/>
          <a:ext cx="714241" cy="567488"/>
        </a:xfrm>
        <a:prstGeom prst="rect">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 أصل</a:t>
          </a:r>
        </a:p>
      </dsp:txBody>
      <dsp:txXfrm>
        <a:off x="5943595" y="2333144"/>
        <a:ext cx="714241" cy="567488"/>
      </dsp:txXfrm>
    </dsp:sp>
    <dsp:sp modelId="{E54FF379-4557-4EEE-8526-4B25F930CC4E}">
      <dsp:nvSpPr>
        <dsp:cNvPr id="0" name=""/>
        <dsp:cNvSpPr/>
      </dsp:nvSpPr>
      <dsp:spPr>
        <a:xfrm>
          <a:off x="5943595" y="3323740"/>
          <a:ext cx="740913" cy="499310"/>
        </a:xfrm>
        <a:prstGeom prst="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مدين</a:t>
          </a:r>
          <a:endParaRPr lang="en-GB" sz="2000" kern="1200" dirty="0"/>
        </a:p>
      </dsp:txBody>
      <dsp:txXfrm>
        <a:off x="5943595" y="3323740"/>
        <a:ext cx="740913" cy="499310"/>
      </dsp:txXfrm>
    </dsp:sp>
  </dsp:spTree>
</dsp:drawing>
</file>

<file path=ppt/diagrams/drawing1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C879745-EA2D-4ECD-A062-78A944E62366}">
      <dsp:nvSpPr>
        <dsp:cNvPr id="0" name=""/>
        <dsp:cNvSpPr/>
      </dsp:nvSpPr>
      <dsp:spPr>
        <a:xfrm>
          <a:off x="4313195" y="916201"/>
          <a:ext cx="1862308" cy="218403"/>
        </a:xfrm>
        <a:custGeom>
          <a:avLst/>
          <a:gdLst/>
          <a:ahLst/>
          <a:cxnLst/>
          <a:rect l="0" t="0" r="0" b="0"/>
          <a:pathLst>
            <a:path>
              <a:moveTo>
                <a:pt x="0" y="0"/>
              </a:moveTo>
              <a:lnTo>
                <a:pt x="0" y="99231"/>
              </a:lnTo>
              <a:lnTo>
                <a:pt x="1862308" y="99231"/>
              </a:lnTo>
              <a:lnTo>
                <a:pt x="1862308" y="21840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1059F2-4045-43E1-B5F4-43DDB1FC98CF}">
      <dsp:nvSpPr>
        <dsp:cNvPr id="0" name=""/>
        <dsp:cNvSpPr/>
      </dsp:nvSpPr>
      <dsp:spPr>
        <a:xfrm>
          <a:off x="2049193" y="916201"/>
          <a:ext cx="2264001" cy="218403"/>
        </a:xfrm>
        <a:custGeom>
          <a:avLst/>
          <a:gdLst/>
          <a:ahLst/>
          <a:cxnLst/>
          <a:rect l="0" t="0" r="0" b="0"/>
          <a:pathLst>
            <a:path>
              <a:moveTo>
                <a:pt x="2264001" y="0"/>
              </a:moveTo>
              <a:lnTo>
                <a:pt x="2264001" y="99231"/>
              </a:lnTo>
              <a:lnTo>
                <a:pt x="0" y="99231"/>
              </a:lnTo>
              <a:lnTo>
                <a:pt x="0" y="21840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3E42993-6A8C-4DEC-947A-CE689BCB0C69}">
      <dsp:nvSpPr>
        <dsp:cNvPr id="0" name=""/>
        <dsp:cNvSpPr/>
      </dsp:nvSpPr>
      <dsp:spPr>
        <a:xfrm>
          <a:off x="2895603" y="2"/>
          <a:ext cx="2835184" cy="916199"/>
        </a:xfrm>
        <a:prstGeom prst="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ar-SA" sz="2400" b="1" kern="1200" dirty="0" smtClean="0"/>
            <a:t>أطراف العملية</a:t>
          </a:r>
          <a:endParaRPr lang="en-GB" sz="2400" b="1" kern="1200" dirty="0"/>
        </a:p>
      </dsp:txBody>
      <dsp:txXfrm>
        <a:off x="2895603" y="2"/>
        <a:ext cx="2835184" cy="916199"/>
      </dsp:txXfrm>
    </dsp:sp>
    <dsp:sp modelId="{CE62D83F-A450-47AF-B53A-6E8AD00EAA48}">
      <dsp:nvSpPr>
        <dsp:cNvPr id="0" name=""/>
        <dsp:cNvSpPr/>
      </dsp:nvSpPr>
      <dsp:spPr>
        <a:xfrm>
          <a:off x="597592" y="1134605"/>
          <a:ext cx="2903203" cy="3404443"/>
        </a:xfrm>
        <a:prstGeom prst="rect">
          <a:avLst/>
        </a:prstGeom>
        <a:solidFill>
          <a:schemeClr val="bg2">
            <a:lumMod val="9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GB" sz="2000" kern="1200" dirty="0">
            <a:solidFill>
              <a:schemeClr val="tx1"/>
            </a:solidFill>
          </a:endParaRPr>
        </a:p>
      </dsp:txBody>
      <dsp:txXfrm>
        <a:off x="597592" y="1134605"/>
        <a:ext cx="2903203" cy="3404443"/>
      </dsp:txXfrm>
    </dsp:sp>
    <dsp:sp modelId="{549A9472-CEF8-410D-B806-EA471E1E19D3}">
      <dsp:nvSpPr>
        <dsp:cNvPr id="0" name=""/>
        <dsp:cNvSpPr/>
      </dsp:nvSpPr>
      <dsp:spPr>
        <a:xfrm>
          <a:off x="4578608" y="1134605"/>
          <a:ext cx="3193791" cy="3180546"/>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GB" sz="2000" b="0" kern="1200" dirty="0">
            <a:solidFill>
              <a:schemeClr val="tx1"/>
            </a:solidFill>
          </a:endParaRPr>
        </a:p>
      </dsp:txBody>
      <dsp:txXfrm>
        <a:off x="4578608" y="1134605"/>
        <a:ext cx="3193791" cy="3180546"/>
      </dsp:txXfrm>
    </dsp:sp>
    <dsp:sp modelId="{B7D34493-6F8F-4824-BE1E-8819F66CD3D2}">
      <dsp:nvSpPr>
        <dsp:cNvPr id="0" name=""/>
        <dsp:cNvSpPr/>
      </dsp:nvSpPr>
      <dsp:spPr>
        <a:xfrm>
          <a:off x="5791202" y="1142998"/>
          <a:ext cx="1012649" cy="683420"/>
        </a:xfrm>
        <a:prstGeom prst="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البنك </a:t>
          </a:r>
        </a:p>
        <a:p>
          <a:pPr lvl="0" algn="ctr" defTabSz="889000">
            <a:lnSpc>
              <a:spcPct val="90000"/>
            </a:lnSpc>
            <a:spcBef>
              <a:spcPct val="0"/>
            </a:spcBef>
            <a:spcAft>
              <a:spcPct val="35000"/>
            </a:spcAft>
          </a:pPr>
          <a:r>
            <a:rPr lang="ar-SA" sz="2000" b="0" kern="1200" dirty="0" smtClean="0">
              <a:solidFill>
                <a:schemeClr val="tx1"/>
              </a:solidFill>
            </a:rPr>
            <a:t>(الآخذ)</a:t>
          </a:r>
        </a:p>
      </dsp:txBody>
      <dsp:txXfrm>
        <a:off x="5791202" y="1142998"/>
        <a:ext cx="1012649" cy="683420"/>
      </dsp:txXfrm>
    </dsp:sp>
    <dsp:sp modelId="{1F82D96D-C0BC-4BC4-BCC9-0424AD16FAA8}">
      <dsp:nvSpPr>
        <dsp:cNvPr id="0" name=""/>
        <dsp:cNvSpPr/>
      </dsp:nvSpPr>
      <dsp:spPr>
        <a:xfrm>
          <a:off x="5943595" y="2209803"/>
          <a:ext cx="714241" cy="567488"/>
        </a:xfrm>
        <a:prstGeom prst="rect">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 أصل</a:t>
          </a:r>
        </a:p>
      </dsp:txBody>
      <dsp:txXfrm>
        <a:off x="5943595" y="2209803"/>
        <a:ext cx="714241" cy="567488"/>
      </dsp:txXfrm>
    </dsp:sp>
    <dsp:sp modelId="{E54FF379-4557-4EEE-8526-4B25F930CC4E}">
      <dsp:nvSpPr>
        <dsp:cNvPr id="0" name=""/>
        <dsp:cNvSpPr/>
      </dsp:nvSpPr>
      <dsp:spPr>
        <a:xfrm>
          <a:off x="5943595" y="3200400"/>
          <a:ext cx="740913" cy="499310"/>
        </a:xfrm>
        <a:prstGeom prst="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مدين</a:t>
          </a:r>
          <a:endParaRPr lang="en-GB" sz="2000" kern="1200" dirty="0"/>
        </a:p>
      </dsp:txBody>
      <dsp:txXfrm>
        <a:off x="5943595" y="3200400"/>
        <a:ext cx="740913" cy="499310"/>
      </dsp:txXfrm>
    </dsp:sp>
  </dsp:spTree>
</dsp:drawing>
</file>

<file path=ppt/diagrams/drawing1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C879745-EA2D-4ECD-A062-78A944E62366}">
      <dsp:nvSpPr>
        <dsp:cNvPr id="0" name=""/>
        <dsp:cNvSpPr/>
      </dsp:nvSpPr>
      <dsp:spPr>
        <a:xfrm>
          <a:off x="4313195" y="916201"/>
          <a:ext cx="1862308" cy="218403"/>
        </a:xfrm>
        <a:custGeom>
          <a:avLst/>
          <a:gdLst/>
          <a:ahLst/>
          <a:cxnLst/>
          <a:rect l="0" t="0" r="0" b="0"/>
          <a:pathLst>
            <a:path>
              <a:moveTo>
                <a:pt x="0" y="0"/>
              </a:moveTo>
              <a:lnTo>
                <a:pt x="0" y="99231"/>
              </a:lnTo>
              <a:lnTo>
                <a:pt x="1862308" y="99231"/>
              </a:lnTo>
              <a:lnTo>
                <a:pt x="1862308" y="21840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1059F2-4045-43E1-B5F4-43DDB1FC98CF}">
      <dsp:nvSpPr>
        <dsp:cNvPr id="0" name=""/>
        <dsp:cNvSpPr/>
      </dsp:nvSpPr>
      <dsp:spPr>
        <a:xfrm>
          <a:off x="2049193" y="916201"/>
          <a:ext cx="2264001" cy="218403"/>
        </a:xfrm>
        <a:custGeom>
          <a:avLst/>
          <a:gdLst/>
          <a:ahLst/>
          <a:cxnLst/>
          <a:rect l="0" t="0" r="0" b="0"/>
          <a:pathLst>
            <a:path>
              <a:moveTo>
                <a:pt x="2264001" y="0"/>
              </a:moveTo>
              <a:lnTo>
                <a:pt x="2264001" y="99231"/>
              </a:lnTo>
              <a:lnTo>
                <a:pt x="0" y="99231"/>
              </a:lnTo>
              <a:lnTo>
                <a:pt x="0" y="21840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3E42993-6A8C-4DEC-947A-CE689BCB0C69}">
      <dsp:nvSpPr>
        <dsp:cNvPr id="0" name=""/>
        <dsp:cNvSpPr/>
      </dsp:nvSpPr>
      <dsp:spPr>
        <a:xfrm>
          <a:off x="2895603" y="2"/>
          <a:ext cx="2835184" cy="916199"/>
        </a:xfrm>
        <a:prstGeom prst="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ar-SA" sz="2400" b="1" kern="1200" dirty="0" smtClean="0"/>
            <a:t>أطراف العملية</a:t>
          </a:r>
          <a:endParaRPr lang="en-GB" sz="2400" b="1" kern="1200" dirty="0"/>
        </a:p>
      </dsp:txBody>
      <dsp:txXfrm>
        <a:off x="2895603" y="2"/>
        <a:ext cx="2835184" cy="916199"/>
      </dsp:txXfrm>
    </dsp:sp>
    <dsp:sp modelId="{CE62D83F-A450-47AF-B53A-6E8AD00EAA48}">
      <dsp:nvSpPr>
        <dsp:cNvPr id="0" name=""/>
        <dsp:cNvSpPr/>
      </dsp:nvSpPr>
      <dsp:spPr>
        <a:xfrm>
          <a:off x="597592" y="1134605"/>
          <a:ext cx="2903203" cy="3404443"/>
        </a:xfrm>
        <a:prstGeom prst="rect">
          <a:avLst/>
        </a:prstGeom>
        <a:solidFill>
          <a:schemeClr val="bg2">
            <a:lumMod val="9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GB" sz="2000" kern="1200" dirty="0">
            <a:solidFill>
              <a:schemeClr val="tx1"/>
            </a:solidFill>
          </a:endParaRPr>
        </a:p>
      </dsp:txBody>
      <dsp:txXfrm>
        <a:off x="597592" y="1134605"/>
        <a:ext cx="2903203" cy="3404443"/>
      </dsp:txXfrm>
    </dsp:sp>
    <dsp:sp modelId="{549A9472-CEF8-410D-B806-EA471E1E19D3}">
      <dsp:nvSpPr>
        <dsp:cNvPr id="0" name=""/>
        <dsp:cNvSpPr/>
      </dsp:nvSpPr>
      <dsp:spPr>
        <a:xfrm>
          <a:off x="4578608" y="1134605"/>
          <a:ext cx="3193791" cy="3180546"/>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GB" sz="2000" b="0" kern="1200" dirty="0">
            <a:solidFill>
              <a:schemeClr val="tx1"/>
            </a:solidFill>
          </a:endParaRPr>
        </a:p>
      </dsp:txBody>
      <dsp:txXfrm>
        <a:off x="4578608" y="1134605"/>
        <a:ext cx="3193791" cy="3180546"/>
      </dsp:txXfrm>
    </dsp:sp>
    <dsp:sp modelId="{B7D34493-6F8F-4824-BE1E-8819F66CD3D2}">
      <dsp:nvSpPr>
        <dsp:cNvPr id="0" name=""/>
        <dsp:cNvSpPr/>
      </dsp:nvSpPr>
      <dsp:spPr>
        <a:xfrm>
          <a:off x="5791202" y="1142998"/>
          <a:ext cx="1012649" cy="683420"/>
        </a:xfrm>
        <a:prstGeom prst="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المبنى</a:t>
          </a:r>
        </a:p>
        <a:p>
          <a:pPr lvl="0" algn="ctr" defTabSz="889000">
            <a:lnSpc>
              <a:spcPct val="90000"/>
            </a:lnSpc>
            <a:spcBef>
              <a:spcPct val="0"/>
            </a:spcBef>
            <a:spcAft>
              <a:spcPct val="35000"/>
            </a:spcAft>
          </a:pPr>
          <a:r>
            <a:rPr lang="ar-SA" sz="2000" b="0" kern="1200" dirty="0" smtClean="0">
              <a:solidFill>
                <a:schemeClr val="tx1"/>
              </a:solidFill>
            </a:rPr>
            <a:t>(الآخذ)</a:t>
          </a:r>
        </a:p>
      </dsp:txBody>
      <dsp:txXfrm>
        <a:off x="5791202" y="1142998"/>
        <a:ext cx="1012649" cy="683420"/>
      </dsp:txXfrm>
    </dsp:sp>
    <dsp:sp modelId="{1F82D96D-C0BC-4BC4-BCC9-0424AD16FAA8}">
      <dsp:nvSpPr>
        <dsp:cNvPr id="0" name=""/>
        <dsp:cNvSpPr/>
      </dsp:nvSpPr>
      <dsp:spPr>
        <a:xfrm>
          <a:off x="5943595" y="2209803"/>
          <a:ext cx="714241" cy="567488"/>
        </a:xfrm>
        <a:prstGeom prst="rect">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 أصل</a:t>
          </a:r>
        </a:p>
      </dsp:txBody>
      <dsp:txXfrm>
        <a:off x="5943595" y="2209803"/>
        <a:ext cx="714241" cy="567488"/>
      </dsp:txXfrm>
    </dsp:sp>
    <dsp:sp modelId="{E54FF379-4557-4EEE-8526-4B25F930CC4E}">
      <dsp:nvSpPr>
        <dsp:cNvPr id="0" name=""/>
        <dsp:cNvSpPr/>
      </dsp:nvSpPr>
      <dsp:spPr>
        <a:xfrm>
          <a:off x="5943595" y="3200400"/>
          <a:ext cx="740913" cy="499310"/>
        </a:xfrm>
        <a:prstGeom prst="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مدين</a:t>
          </a:r>
          <a:endParaRPr lang="en-GB" sz="2000" kern="1200" dirty="0"/>
        </a:p>
      </dsp:txBody>
      <dsp:txXfrm>
        <a:off x="5943595" y="3200400"/>
        <a:ext cx="740913" cy="499310"/>
      </dsp:txXfrm>
    </dsp:sp>
  </dsp:spTree>
</dsp:drawing>
</file>

<file path=ppt/diagrams/drawing1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C879745-EA2D-4ECD-A062-78A944E62366}">
      <dsp:nvSpPr>
        <dsp:cNvPr id="0" name=""/>
        <dsp:cNvSpPr/>
      </dsp:nvSpPr>
      <dsp:spPr>
        <a:xfrm>
          <a:off x="4133359" y="897164"/>
          <a:ext cx="2108890" cy="169547"/>
        </a:xfrm>
        <a:custGeom>
          <a:avLst/>
          <a:gdLst/>
          <a:ahLst/>
          <a:cxnLst/>
          <a:rect l="0" t="0" r="0" b="0"/>
          <a:pathLst>
            <a:path>
              <a:moveTo>
                <a:pt x="0" y="0"/>
              </a:moveTo>
              <a:lnTo>
                <a:pt x="0" y="55355"/>
              </a:lnTo>
              <a:lnTo>
                <a:pt x="2108890" y="55355"/>
              </a:lnTo>
              <a:lnTo>
                <a:pt x="2108890" y="16954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1059F2-4045-43E1-B5F4-43DDB1FC98CF}">
      <dsp:nvSpPr>
        <dsp:cNvPr id="0" name=""/>
        <dsp:cNvSpPr/>
      </dsp:nvSpPr>
      <dsp:spPr>
        <a:xfrm>
          <a:off x="1963986" y="897164"/>
          <a:ext cx="2169372" cy="209274"/>
        </a:xfrm>
        <a:custGeom>
          <a:avLst/>
          <a:gdLst/>
          <a:ahLst/>
          <a:cxnLst/>
          <a:rect l="0" t="0" r="0" b="0"/>
          <a:pathLst>
            <a:path>
              <a:moveTo>
                <a:pt x="2169372" y="0"/>
              </a:moveTo>
              <a:lnTo>
                <a:pt x="2169372" y="95083"/>
              </a:lnTo>
              <a:lnTo>
                <a:pt x="0" y="95083"/>
              </a:lnTo>
              <a:lnTo>
                <a:pt x="0" y="20927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3E42993-6A8C-4DEC-947A-CE689BCB0C69}">
      <dsp:nvSpPr>
        <dsp:cNvPr id="0" name=""/>
        <dsp:cNvSpPr/>
      </dsp:nvSpPr>
      <dsp:spPr>
        <a:xfrm>
          <a:off x="2775018" y="19260"/>
          <a:ext cx="2716681" cy="877904"/>
        </a:xfrm>
        <a:prstGeom prst="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ar-SA" sz="2400" b="1" kern="1200" dirty="0" smtClean="0"/>
            <a:t>أطراف العملية</a:t>
          </a:r>
          <a:endParaRPr lang="en-GB" sz="2400" b="1" kern="1200" dirty="0"/>
        </a:p>
      </dsp:txBody>
      <dsp:txXfrm>
        <a:off x="2775018" y="19260"/>
        <a:ext cx="2716681" cy="877904"/>
      </dsp:txXfrm>
    </dsp:sp>
    <dsp:sp modelId="{CE62D83F-A450-47AF-B53A-6E8AD00EAA48}">
      <dsp:nvSpPr>
        <dsp:cNvPr id="0" name=""/>
        <dsp:cNvSpPr/>
      </dsp:nvSpPr>
      <dsp:spPr>
        <a:xfrm>
          <a:off x="573058" y="1106439"/>
          <a:ext cx="2781857" cy="3414728"/>
        </a:xfrm>
        <a:prstGeom prst="rect">
          <a:avLst/>
        </a:prstGeom>
        <a:solidFill>
          <a:schemeClr val="bg2">
            <a:lumMod val="9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GB" sz="2000" kern="1200" dirty="0">
            <a:solidFill>
              <a:schemeClr val="tx1"/>
            </a:solidFill>
          </a:endParaRPr>
        </a:p>
      </dsp:txBody>
      <dsp:txXfrm>
        <a:off x="573058" y="1106439"/>
        <a:ext cx="2781857" cy="3414728"/>
      </dsp:txXfrm>
    </dsp:sp>
    <dsp:sp modelId="{549A9472-CEF8-410D-B806-EA471E1E19D3}">
      <dsp:nvSpPr>
        <dsp:cNvPr id="0" name=""/>
        <dsp:cNvSpPr/>
      </dsp:nvSpPr>
      <dsp:spPr>
        <a:xfrm>
          <a:off x="4712099" y="1066711"/>
          <a:ext cx="3060300" cy="3140892"/>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GB" sz="2000" b="0" kern="1200" dirty="0">
            <a:solidFill>
              <a:schemeClr val="tx1"/>
            </a:solidFill>
          </a:endParaRPr>
        </a:p>
      </dsp:txBody>
      <dsp:txXfrm>
        <a:off x="4712099" y="1066711"/>
        <a:ext cx="3060300" cy="3140892"/>
      </dsp:txXfrm>
    </dsp:sp>
    <dsp:sp modelId="{B7D34493-6F8F-4824-BE1E-8819F66CD3D2}">
      <dsp:nvSpPr>
        <dsp:cNvPr id="0" name=""/>
        <dsp:cNvSpPr/>
      </dsp:nvSpPr>
      <dsp:spPr>
        <a:xfrm>
          <a:off x="5638800" y="1066711"/>
          <a:ext cx="1294301" cy="654850"/>
        </a:xfrm>
        <a:prstGeom prst="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ar-SA" sz="1800" b="0" kern="1200" dirty="0" smtClean="0">
              <a:solidFill>
                <a:schemeClr val="tx1"/>
              </a:solidFill>
            </a:rPr>
            <a:t>الآلات والمعدات </a:t>
          </a:r>
        </a:p>
        <a:p>
          <a:pPr lvl="0" algn="ctr" defTabSz="800100">
            <a:lnSpc>
              <a:spcPct val="90000"/>
            </a:lnSpc>
            <a:spcBef>
              <a:spcPct val="0"/>
            </a:spcBef>
            <a:spcAft>
              <a:spcPct val="35000"/>
            </a:spcAft>
          </a:pPr>
          <a:r>
            <a:rPr lang="ar-SA" sz="1800" b="0" kern="1200" dirty="0" smtClean="0">
              <a:solidFill>
                <a:schemeClr val="tx1"/>
              </a:solidFill>
            </a:rPr>
            <a:t>(الآخذ</a:t>
          </a:r>
          <a:r>
            <a:rPr lang="ar-SA" sz="2000" b="0" kern="1200" dirty="0" smtClean="0">
              <a:solidFill>
                <a:schemeClr val="tx1"/>
              </a:solidFill>
            </a:rPr>
            <a:t>)</a:t>
          </a:r>
        </a:p>
      </dsp:txBody>
      <dsp:txXfrm>
        <a:off x="5638800" y="1066711"/>
        <a:ext cx="1294301" cy="654850"/>
      </dsp:txXfrm>
    </dsp:sp>
    <dsp:sp modelId="{1F82D96D-C0BC-4BC4-BCC9-0424AD16FAA8}">
      <dsp:nvSpPr>
        <dsp:cNvPr id="0" name=""/>
        <dsp:cNvSpPr/>
      </dsp:nvSpPr>
      <dsp:spPr>
        <a:xfrm>
          <a:off x="6019591" y="2136697"/>
          <a:ext cx="684387" cy="543769"/>
        </a:xfrm>
        <a:prstGeom prst="rect">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 أصل</a:t>
          </a:r>
        </a:p>
      </dsp:txBody>
      <dsp:txXfrm>
        <a:off x="6019591" y="2136697"/>
        <a:ext cx="684387" cy="543769"/>
      </dsp:txXfrm>
    </dsp:sp>
    <dsp:sp modelId="{E54FF379-4557-4EEE-8526-4B25F930CC4E}">
      <dsp:nvSpPr>
        <dsp:cNvPr id="0" name=""/>
        <dsp:cNvSpPr/>
      </dsp:nvSpPr>
      <dsp:spPr>
        <a:xfrm>
          <a:off x="5943604" y="3124111"/>
          <a:ext cx="709944" cy="478440"/>
        </a:xfrm>
        <a:prstGeom prst="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مدين</a:t>
          </a:r>
          <a:endParaRPr lang="en-GB" sz="2000" kern="1200" dirty="0"/>
        </a:p>
      </dsp:txBody>
      <dsp:txXfrm>
        <a:off x="5943604" y="3124111"/>
        <a:ext cx="709944" cy="478440"/>
      </dsp:txXfrm>
    </dsp:sp>
  </dsp:spTree>
</dsp:drawing>
</file>

<file path=ppt/diagrams/drawing1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C879745-EA2D-4ECD-A062-78A944E62366}">
      <dsp:nvSpPr>
        <dsp:cNvPr id="0" name=""/>
        <dsp:cNvSpPr/>
      </dsp:nvSpPr>
      <dsp:spPr>
        <a:xfrm>
          <a:off x="4051310" y="999219"/>
          <a:ext cx="2100672" cy="205167"/>
        </a:xfrm>
        <a:custGeom>
          <a:avLst/>
          <a:gdLst/>
          <a:ahLst/>
          <a:cxnLst/>
          <a:rect l="0" t="0" r="0" b="0"/>
          <a:pathLst>
            <a:path>
              <a:moveTo>
                <a:pt x="0" y="0"/>
              </a:moveTo>
              <a:lnTo>
                <a:pt x="0" y="93217"/>
              </a:lnTo>
              <a:lnTo>
                <a:pt x="2100672" y="93217"/>
              </a:lnTo>
              <a:lnTo>
                <a:pt x="2100672" y="20516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1059F2-4045-43E1-B5F4-43DDB1FC98CF}">
      <dsp:nvSpPr>
        <dsp:cNvPr id="0" name=""/>
        <dsp:cNvSpPr/>
      </dsp:nvSpPr>
      <dsp:spPr>
        <a:xfrm>
          <a:off x="1924520" y="999219"/>
          <a:ext cx="2126789" cy="205167"/>
        </a:xfrm>
        <a:custGeom>
          <a:avLst/>
          <a:gdLst/>
          <a:ahLst/>
          <a:cxnLst/>
          <a:rect l="0" t="0" r="0" b="0"/>
          <a:pathLst>
            <a:path>
              <a:moveTo>
                <a:pt x="2126789" y="0"/>
              </a:moveTo>
              <a:lnTo>
                <a:pt x="2126789" y="93217"/>
              </a:lnTo>
              <a:lnTo>
                <a:pt x="0" y="93217"/>
              </a:lnTo>
              <a:lnTo>
                <a:pt x="0" y="20516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3E42993-6A8C-4DEC-947A-CE689BCB0C69}">
      <dsp:nvSpPr>
        <dsp:cNvPr id="0" name=""/>
        <dsp:cNvSpPr/>
      </dsp:nvSpPr>
      <dsp:spPr>
        <a:xfrm>
          <a:off x="2719632" y="138547"/>
          <a:ext cx="2663355" cy="860671"/>
        </a:xfrm>
        <a:prstGeom prst="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ar-SA" sz="2400" b="1" kern="1200" dirty="0" smtClean="0"/>
            <a:t>أطراف العملية</a:t>
          </a:r>
          <a:endParaRPr lang="en-GB" sz="2400" b="1" kern="1200" dirty="0"/>
        </a:p>
      </dsp:txBody>
      <dsp:txXfrm>
        <a:off x="2719632" y="138547"/>
        <a:ext cx="2663355" cy="860671"/>
      </dsp:txXfrm>
    </dsp:sp>
    <dsp:sp modelId="{CE62D83F-A450-47AF-B53A-6E8AD00EAA48}">
      <dsp:nvSpPr>
        <dsp:cNvPr id="0" name=""/>
        <dsp:cNvSpPr/>
      </dsp:nvSpPr>
      <dsp:spPr>
        <a:xfrm>
          <a:off x="560895" y="1204386"/>
          <a:ext cx="2727251" cy="3198113"/>
        </a:xfrm>
        <a:prstGeom prst="rect">
          <a:avLst/>
        </a:prstGeom>
        <a:solidFill>
          <a:schemeClr val="bg2">
            <a:lumMod val="9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GB" sz="2000" kern="1200" dirty="0">
            <a:solidFill>
              <a:schemeClr val="tx1"/>
            </a:solidFill>
          </a:endParaRPr>
        </a:p>
      </dsp:txBody>
      <dsp:txXfrm>
        <a:off x="560895" y="1204386"/>
        <a:ext cx="2727251" cy="3198113"/>
      </dsp:txXfrm>
    </dsp:sp>
    <dsp:sp modelId="{549A9472-CEF8-410D-B806-EA471E1E19D3}">
      <dsp:nvSpPr>
        <dsp:cNvPr id="0" name=""/>
        <dsp:cNvSpPr/>
      </dsp:nvSpPr>
      <dsp:spPr>
        <a:xfrm>
          <a:off x="4651868" y="1204386"/>
          <a:ext cx="3000228" cy="3176709"/>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GB" sz="2000" b="0" kern="1200" dirty="0">
            <a:solidFill>
              <a:schemeClr val="tx1"/>
            </a:solidFill>
          </a:endParaRPr>
        </a:p>
      </dsp:txBody>
      <dsp:txXfrm>
        <a:off x="4651868" y="1204386"/>
        <a:ext cx="3000228" cy="3176709"/>
      </dsp:txXfrm>
    </dsp:sp>
    <dsp:sp modelId="{B7D34493-6F8F-4824-BE1E-8819F66CD3D2}">
      <dsp:nvSpPr>
        <dsp:cNvPr id="0" name=""/>
        <dsp:cNvSpPr/>
      </dsp:nvSpPr>
      <dsp:spPr>
        <a:xfrm>
          <a:off x="5562598" y="1219201"/>
          <a:ext cx="1423289" cy="642001"/>
        </a:xfrm>
        <a:prstGeom prst="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النقدية بالصندوق</a:t>
          </a:r>
        </a:p>
        <a:p>
          <a:pPr lvl="0" algn="ctr" defTabSz="889000">
            <a:lnSpc>
              <a:spcPct val="90000"/>
            </a:lnSpc>
            <a:spcBef>
              <a:spcPct val="0"/>
            </a:spcBef>
            <a:spcAft>
              <a:spcPct val="35000"/>
            </a:spcAft>
          </a:pPr>
          <a:r>
            <a:rPr lang="ar-SA" sz="2000" b="0" kern="1200" dirty="0" smtClean="0">
              <a:solidFill>
                <a:schemeClr val="tx1"/>
              </a:solidFill>
            </a:rPr>
            <a:t>(الآخذ)</a:t>
          </a:r>
        </a:p>
      </dsp:txBody>
      <dsp:txXfrm>
        <a:off x="5562598" y="1219201"/>
        <a:ext cx="1423289" cy="642001"/>
      </dsp:txXfrm>
    </dsp:sp>
    <dsp:sp modelId="{1F82D96D-C0BC-4BC4-BCC9-0424AD16FAA8}">
      <dsp:nvSpPr>
        <dsp:cNvPr id="0" name=""/>
        <dsp:cNvSpPr/>
      </dsp:nvSpPr>
      <dsp:spPr>
        <a:xfrm>
          <a:off x="6054911" y="2214421"/>
          <a:ext cx="670953" cy="533095"/>
        </a:xfrm>
        <a:prstGeom prst="rect">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 أصل</a:t>
          </a:r>
        </a:p>
      </dsp:txBody>
      <dsp:txXfrm>
        <a:off x="6054911" y="2214421"/>
        <a:ext cx="670953" cy="533095"/>
      </dsp:txXfrm>
    </dsp:sp>
    <dsp:sp modelId="{E54FF379-4557-4EEE-8526-4B25F930CC4E}">
      <dsp:nvSpPr>
        <dsp:cNvPr id="0" name=""/>
        <dsp:cNvSpPr/>
      </dsp:nvSpPr>
      <dsp:spPr>
        <a:xfrm>
          <a:off x="6054911" y="3144981"/>
          <a:ext cx="696009" cy="469049"/>
        </a:xfrm>
        <a:prstGeom prst="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مدين</a:t>
          </a:r>
          <a:endParaRPr lang="en-GB" sz="2000" kern="1200" dirty="0"/>
        </a:p>
      </dsp:txBody>
      <dsp:txXfrm>
        <a:off x="6054911" y="3144981"/>
        <a:ext cx="696009" cy="469049"/>
      </dsp:txXfrm>
    </dsp:sp>
  </dsp:spTree>
</dsp:drawing>
</file>

<file path=ppt/diagrams/drawing1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C879745-EA2D-4ECD-A062-78A944E62366}">
      <dsp:nvSpPr>
        <dsp:cNvPr id="0" name=""/>
        <dsp:cNvSpPr/>
      </dsp:nvSpPr>
      <dsp:spPr>
        <a:xfrm>
          <a:off x="3637909" y="816662"/>
          <a:ext cx="1885698" cy="184171"/>
        </a:xfrm>
        <a:custGeom>
          <a:avLst/>
          <a:gdLst/>
          <a:ahLst/>
          <a:cxnLst/>
          <a:rect l="0" t="0" r="0" b="0"/>
          <a:pathLst>
            <a:path>
              <a:moveTo>
                <a:pt x="0" y="0"/>
              </a:moveTo>
              <a:lnTo>
                <a:pt x="0" y="83677"/>
              </a:lnTo>
              <a:lnTo>
                <a:pt x="1885698" y="83677"/>
              </a:lnTo>
              <a:lnTo>
                <a:pt x="1885698" y="18417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1059F2-4045-43E1-B5F4-43DDB1FC98CF}">
      <dsp:nvSpPr>
        <dsp:cNvPr id="0" name=""/>
        <dsp:cNvSpPr/>
      </dsp:nvSpPr>
      <dsp:spPr>
        <a:xfrm>
          <a:off x="1728766" y="816662"/>
          <a:ext cx="1909142" cy="184171"/>
        </a:xfrm>
        <a:custGeom>
          <a:avLst/>
          <a:gdLst/>
          <a:ahLst/>
          <a:cxnLst/>
          <a:rect l="0" t="0" r="0" b="0"/>
          <a:pathLst>
            <a:path>
              <a:moveTo>
                <a:pt x="1909142" y="0"/>
              </a:moveTo>
              <a:lnTo>
                <a:pt x="1909142" y="83677"/>
              </a:lnTo>
              <a:lnTo>
                <a:pt x="0" y="83677"/>
              </a:lnTo>
              <a:lnTo>
                <a:pt x="0" y="18417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3E42993-6A8C-4DEC-947A-CE689BCB0C69}">
      <dsp:nvSpPr>
        <dsp:cNvPr id="0" name=""/>
        <dsp:cNvSpPr/>
      </dsp:nvSpPr>
      <dsp:spPr>
        <a:xfrm>
          <a:off x="2442510" y="44068"/>
          <a:ext cx="2390798" cy="772594"/>
        </a:xfrm>
        <a:prstGeom prst="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ar-SA" sz="2400" b="1" kern="1200" dirty="0" smtClean="0"/>
            <a:t>أطراف العملية</a:t>
          </a:r>
          <a:endParaRPr lang="en-GB" sz="2400" b="1" kern="1200" dirty="0"/>
        </a:p>
      </dsp:txBody>
      <dsp:txXfrm>
        <a:off x="2442510" y="44068"/>
        <a:ext cx="2390798" cy="772594"/>
      </dsp:txXfrm>
    </dsp:sp>
    <dsp:sp modelId="{CE62D83F-A450-47AF-B53A-6E8AD00EAA48}">
      <dsp:nvSpPr>
        <dsp:cNvPr id="0" name=""/>
        <dsp:cNvSpPr/>
      </dsp:nvSpPr>
      <dsp:spPr>
        <a:xfrm>
          <a:off x="504688" y="1000833"/>
          <a:ext cx="2448156" cy="3499313"/>
        </a:xfrm>
        <a:prstGeom prst="rect">
          <a:avLst/>
        </a:prstGeom>
        <a:solidFill>
          <a:schemeClr val="bg2">
            <a:lumMod val="9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GB" sz="2000" kern="1200" dirty="0">
            <a:solidFill>
              <a:schemeClr val="tx1"/>
            </a:solidFill>
          </a:endParaRPr>
        </a:p>
      </dsp:txBody>
      <dsp:txXfrm>
        <a:off x="504688" y="1000833"/>
        <a:ext cx="2448156" cy="3499313"/>
      </dsp:txXfrm>
    </dsp:sp>
    <dsp:sp modelId="{549A9472-CEF8-410D-B806-EA471E1E19D3}">
      <dsp:nvSpPr>
        <dsp:cNvPr id="0" name=""/>
        <dsp:cNvSpPr/>
      </dsp:nvSpPr>
      <dsp:spPr>
        <a:xfrm>
          <a:off x="4177009" y="1000833"/>
          <a:ext cx="2693197" cy="3447975"/>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GB" sz="2000" b="0" kern="1200" dirty="0">
            <a:solidFill>
              <a:schemeClr val="tx1"/>
            </a:solidFill>
          </a:endParaRPr>
        </a:p>
      </dsp:txBody>
      <dsp:txXfrm>
        <a:off x="4177009" y="1000833"/>
        <a:ext cx="2693197" cy="3447975"/>
      </dsp:txXfrm>
    </dsp:sp>
    <dsp:sp modelId="{B7D34493-6F8F-4824-BE1E-8819F66CD3D2}">
      <dsp:nvSpPr>
        <dsp:cNvPr id="0" name=""/>
        <dsp:cNvSpPr/>
      </dsp:nvSpPr>
      <dsp:spPr>
        <a:xfrm>
          <a:off x="5083144" y="996780"/>
          <a:ext cx="1261021" cy="554657"/>
        </a:xfrm>
        <a:prstGeom prst="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الطرف المدين</a:t>
          </a:r>
        </a:p>
      </dsp:txBody>
      <dsp:txXfrm>
        <a:off x="5083144" y="996780"/>
        <a:ext cx="1261021" cy="554657"/>
      </dsp:txXfrm>
    </dsp:sp>
    <dsp:sp modelId="{1F82D96D-C0BC-4BC4-BCC9-0424AD16FAA8}">
      <dsp:nvSpPr>
        <dsp:cNvPr id="0" name=""/>
        <dsp:cNvSpPr/>
      </dsp:nvSpPr>
      <dsp:spPr>
        <a:xfrm>
          <a:off x="5129601" y="1971759"/>
          <a:ext cx="1113563" cy="478540"/>
        </a:xfrm>
        <a:prstGeom prst="rect">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الأثاث والتجهيزات</a:t>
          </a:r>
        </a:p>
      </dsp:txBody>
      <dsp:txXfrm>
        <a:off x="5129601" y="1971759"/>
        <a:ext cx="1113563" cy="478540"/>
      </dsp:txXfrm>
    </dsp:sp>
    <dsp:sp modelId="{E54FF379-4557-4EEE-8526-4B25F930CC4E}">
      <dsp:nvSpPr>
        <dsp:cNvPr id="0" name=""/>
        <dsp:cNvSpPr/>
      </dsp:nvSpPr>
      <dsp:spPr>
        <a:xfrm>
          <a:off x="5210178" y="2957313"/>
          <a:ext cx="923133" cy="421048"/>
        </a:xfrm>
        <a:prstGeom prst="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 أصل</a:t>
          </a:r>
          <a:endParaRPr lang="en-GB" sz="2000" kern="1200" dirty="0"/>
        </a:p>
      </dsp:txBody>
      <dsp:txXfrm>
        <a:off x="5210178" y="2957313"/>
        <a:ext cx="923133" cy="421048"/>
      </dsp:txXfrm>
    </dsp:sp>
  </dsp:spTree>
</dsp:drawing>
</file>

<file path=ppt/diagrams/drawing1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C879745-EA2D-4ECD-A062-78A944E62366}">
      <dsp:nvSpPr>
        <dsp:cNvPr id="0" name=""/>
        <dsp:cNvSpPr/>
      </dsp:nvSpPr>
      <dsp:spPr>
        <a:xfrm>
          <a:off x="3783154" y="887902"/>
          <a:ext cx="1960472" cy="191474"/>
        </a:xfrm>
        <a:custGeom>
          <a:avLst/>
          <a:gdLst/>
          <a:ahLst/>
          <a:cxnLst/>
          <a:rect l="0" t="0" r="0" b="0"/>
          <a:pathLst>
            <a:path>
              <a:moveTo>
                <a:pt x="0" y="0"/>
              </a:moveTo>
              <a:lnTo>
                <a:pt x="0" y="86995"/>
              </a:lnTo>
              <a:lnTo>
                <a:pt x="1960472" y="86995"/>
              </a:lnTo>
              <a:lnTo>
                <a:pt x="1960472" y="19147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1059F2-4045-43E1-B5F4-43DDB1FC98CF}">
      <dsp:nvSpPr>
        <dsp:cNvPr id="0" name=""/>
        <dsp:cNvSpPr/>
      </dsp:nvSpPr>
      <dsp:spPr>
        <a:xfrm>
          <a:off x="1798308" y="887902"/>
          <a:ext cx="1984845" cy="191474"/>
        </a:xfrm>
        <a:custGeom>
          <a:avLst/>
          <a:gdLst/>
          <a:ahLst/>
          <a:cxnLst/>
          <a:rect l="0" t="0" r="0" b="0"/>
          <a:pathLst>
            <a:path>
              <a:moveTo>
                <a:pt x="1984845" y="0"/>
              </a:moveTo>
              <a:lnTo>
                <a:pt x="1984845" y="86995"/>
              </a:lnTo>
              <a:lnTo>
                <a:pt x="0" y="86995"/>
              </a:lnTo>
              <a:lnTo>
                <a:pt x="0" y="19147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3E42993-6A8C-4DEC-947A-CE689BCB0C69}">
      <dsp:nvSpPr>
        <dsp:cNvPr id="0" name=""/>
        <dsp:cNvSpPr/>
      </dsp:nvSpPr>
      <dsp:spPr>
        <a:xfrm>
          <a:off x="2540354" y="84672"/>
          <a:ext cx="2485600" cy="803229"/>
        </a:xfrm>
        <a:prstGeom prst="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ar-SA" sz="2400" b="1" kern="1200" dirty="0" smtClean="0"/>
            <a:t>أطراف العملية</a:t>
          </a:r>
          <a:endParaRPr lang="en-GB" sz="2400" b="1" kern="1200" dirty="0"/>
        </a:p>
      </dsp:txBody>
      <dsp:txXfrm>
        <a:off x="2540354" y="84672"/>
        <a:ext cx="2485600" cy="803229"/>
      </dsp:txXfrm>
    </dsp:sp>
    <dsp:sp modelId="{CE62D83F-A450-47AF-B53A-6E8AD00EAA48}">
      <dsp:nvSpPr>
        <dsp:cNvPr id="0" name=""/>
        <dsp:cNvSpPr/>
      </dsp:nvSpPr>
      <dsp:spPr>
        <a:xfrm>
          <a:off x="525692" y="1079376"/>
          <a:ext cx="2545232" cy="3379064"/>
        </a:xfrm>
        <a:prstGeom prst="rect">
          <a:avLst/>
        </a:prstGeom>
        <a:solidFill>
          <a:schemeClr val="bg2">
            <a:lumMod val="9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GB" sz="2000" kern="1200" dirty="0">
            <a:solidFill>
              <a:schemeClr val="tx1"/>
            </a:solidFill>
          </a:endParaRPr>
        </a:p>
      </dsp:txBody>
      <dsp:txXfrm>
        <a:off x="525692" y="1079376"/>
        <a:ext cx="2545232" cy="3379064"/>
      </dsp:txXfrm>
    </dsp:sp>
    <dsp:sp modelId="{549A9472-CEF8-410D-B806-EA471E1E19D3}">
      <dsp:nvSpPr>
        <dsp:cNvPr id="0" name=""/>
        <dsp:cNvSpPr/>
      </dsp:nvSpPr>
      <dsp:spPr>
        <a:xfrm>
          <a:off x="4343631" y="1079376"/>
          <a:ext cx="2799991" cy="3321358"/>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GB" sz="2000" b="0" kern="1200" dirty="0">
            <a:solidFill>
              <a:schemeClr val="tx1"/>
            </a:solidFill>
          </a:endParaRPr>
        </a:p>
      </dsp:txBody>
      <dsp:txXfrm>
        <a:off x="4343631" y="1079376"/>
        <a:ext cx="2799991" cy="3321358"/>
      </dsp:txXfrm>
    </dsp:sp>
    <dsp:sp modelId="{B7D34493-6F8F-4824-BE1E-8819F66CD3D2}">
      <dsp:nvSpPr>
        <dsp:cNvPr id="0" name=""/>
        <dsp:cNvSpPr/>
      </dsp:nvSpPr>
      <dsp:spPr>
        <a:xfrm>
          <a:off x="5285697" y="1075162"/>
          <a:ext cx="1311024" cy="576651"/>
        </a:xfrm>
        <a:prstGeom prst="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الطرف المدين</a:t>
          </a:r>
        </a:p>
      </dsp:txBody>
      <dsp:txXfrm>
        <a:off x="5285697" y="1075162"/>
        <a:ext cx="1311024" cy="576651"/>
      </dsp:txXfrm>
    </dsp:sp>
    <dsp:sp modelId="{1F82D96D-C0BC-4BC4-BCC9-0424AD16FAA8}">
      <dsp:nvSpPr>
        <dsp:cNvPr id="0" name=""/>
        <dsp:cNvSpPr/>
      </dsp:nvSpPr>
      <dsp:spPr>
        <a:xfrm>
          <a:off x="5333996" y="2088802"/>
          <a:ext cx="1157720" cy="497516"/>
        </a:xfrm>
        <a:prstGeom prst="rect">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البضاعة</a:t>
          </a:r>
        </a:p>
      </dsp:txBody>
      <dsp:txXfrm>
        <a:off x="5333996" y="2088802"/>
        <a:ext cx="1157720" cy="497516"/>
      </dsp:txXfrm>
    </dsp:sp>
    <dsp:sp modelId="{E54FF379-4557-4EEE-8526-4B25F930CC4E}">
      <dsp:nvSpPr>
        <dsp:cNvPr id="0" name=""/>
        <dsp:cNvSpPr/>
      </dsp:nvSpPr>
      <dsp:spPr>
        <a:xfrm>
          <a:off x="5638805" y="3003201"/>
          <a:ext cx="649557" cy="437744"/>
        </a:xfrm>
        <a:prstGeom prst="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 أصل</a:t>
          </a:r>
          <a:endParaRPr lang="en-GB" sz="2000" kern="1200" dirty="0"/>
        </a:p>
      </dsp:txBody>
      <dsp:txXfrm>
        <a:off x="5638805" y="3003201"/>
        <a:ext cx="649557" cy="437744"/>
      </dsp:txXfrm>
    </dsp:sp>
  </dsp:spTree>
</dsp:drawing>
</file>

<file path=ppt/diagrams/drawing1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C879745-EA2D-4ECD-A062-78A944E62366}">
      <dsp:nvSpPr>
        <dsp:cNvPr id="0" name=""/>
        <dsp:cNvSpPr/>
      </dsp:nvSpPr>
      <dsp:spPr>
        <a:xfrm>
          <a:off x="3619716" y="823945"/>
          <a:ext cx="1876351" cy="183258"/>
        </a:xfrm>
        <a:custGeom>
          <a:avLst/>
          <a:gdLst/>
          <a:ahLst/>
          <a:cxnLst/>
          <a:rect l="0" t="0" r="0" b="0"/>
          <a:pathLst>
            <a:path>
              <a:moveTo>
                <a:pt x="0" y="0"/>
              </a:moveTo>
              <a:lnTo>
                <a:pt x="0" y="83262"/>
              </a:lnTo>
              <a:lnTo>
                <a:pt x="1876351" y="83262"/>
              </a:lnTo>
              <a:lnTo>
                <a:pt x="1876351" y="18325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1059F2-4045-43E1-B5F4-43DDB1FC98CF}">
      <dsp:nvSpPr>
        <dsp:cNvPr id="0" name=""/>
        <dsp:cNvSpPr/>
      </dsp:nvSpPr>
      <dsp:spPr>
        <a:xfrm>
          <a:off x="1720037" y="823945"/>
          <a:ext cx="1899679" cy="183258"/>
        </a:xfrm>
        <a:custGeom>
          <a:avLst/>
          <a:gdLst/>
          <a:ahLst/>
          <a:cxnLst/>
          <a:rect l="0" t="0" r="0" b="0"/>
          <a:pathLst>
            <a:path>
              <a:moveTo>
                <a:pt x="1899679" y="0"/>
              </a:moveTo>
              <a:lnTo>
                <a:pt x="1899679" y="83262"/>
              </a:lnTo>
              <a:lnTo>
                <a:pt x="0" y="83262"/>
              </a:lnTo>
              <a:lnTo>
                <a:pt x="0" y="18325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3E42993-6A8C-4DEC-947A-CE689BCB0C69}">
      <dsp:nvSpPr>
        <dsp:cNvPr id="0" name=""/>
        <dsp:cNvSpPr/>
      </dsp:nvSpPr>
      <dsp:spPr>
        <a:xfrm>
          <a:off x="2430243" y="55181"/>
          <a:ext cx="2378947" cy="768764"/>
        </a:xfrm>
        <a:prstGeom prst="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ar-SA" sz="2400" b="1" kern="1200" dirty="0" smtClean="0"/>
            <a:t>أطراف العملية</a:t>
          </a:r>
          <a:endParaRPr lang="en-GB" sz="2400" b="1" kern="1200" dirty="0"/>
        </a:p>
      </dsp:txBody>
      <dsp:txXfrm>
        <a:off x="2430243" y="55181"/>
        <a:ext cx="2378947" cy="768764"/>
      </dsp:txXfrm>
    </dsp:sp>
    <dsp:sp modelId="{CE62D83F-A450-47AF-B53A-6E8AD00EAA48}">
      <dsp:nvSpPr>
        <dsp:cNvPr id="0" name=""/>
        <dsp:cNvSpPr/>
      </dsp:nvSpPr>
      <dsp:spPr>
        <a:xfrm>
          <a:off x="502026" y="1007203"/>
          <a:ext cx="2436021" cy="3481968"/>
        </a:xfrm>
        <a:prstGeom prst="rect">
          <a:avLst/>
        </a:prstGeom>
        <a:solidFill>
          <a:schemeClr val="bg2">
            <a:lumMod val="9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GB" sz="2000" kern="1200" dirty="0">
            <a:solidFill>
              <a:schemeClr val="tx1"/>
            </a:solidFill>
          </a:endParaRPr>
        </a:p>
      </dsp:txBody>
      <dsp:txXfrm>
        <a:off x="502026" y="1007203"/>
        <a:ext cx="2436021" cy="3481968"/>
      </dsp:txXfrm>
    </dsp:sp>
    <dsp:sp modelId="{549A9472-CEF8-410D-B806-EA471E1E19D3}">
      <dsp:nvSpPr>
        <dsp:cNvPr id="0" name=""/>
        <dsp:cNvSpPr/>
      </dsp:nvSpPr>
      <dsp:spPr>
        <a:xfrm>
          <a:off x="4156144" y="1007203"/>
          <a:ext cx="2679848" cy="3430885"/>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GB" sz="2000" b="0" kern="1200" dirty="0">
            <a:solidFill>
              <a:schemeClr val="tx1"/>
            </a:solidFill>
          </a:endParaRPr>
        </a:p>
      </dsp:txBody>
      <dsp:txXfrm>
        <a:off x="4156144" y="1007203"/>
        <a:ext cx="2679848" cy="3430885"/>
      </dsp:txXfrm>
    </dsp:sp>
    <dsp:sp modelId="{B7D34493-6F8F-4824-BE1E-8819F66CD3D2}">
      <dsp:nvSpPr>
        <dsp:cNvPr id="0" name=""/>
        <dsp:cNvSpPr/>
      </dsp:nvSpPr>
      <dsp:spPr>
        <a:xfrm>
          <a:off x="5057789" y="1003170"/>
          <a:ext cx="1254770" cy="551907"/>
        </a:xfrm>
        <a:prstGeom prst="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الطرف المدين</a:t>
          </a:r>
        </a:p>
      </dsp:txBody>
      <dsp:txXfrm>
        <a:off x="5057789" y="1003170"/>
        <a:ext cx="1254770" cy="551907"/>
      </dsp:txXfrm>
    </dsp:sp>
    <dsp:sp modelId="{1F82D96D-C0BC-4BC4-BCC9-0424AD16FAA8}">
      <dsp:nvSpPr>
        <dsp:cNvPr id="0" name=""/>
        <dsp:cNvSpPr/>
      </dsp:nvSpPr>
      <dsp:spPr>
        <a:xfrm>
          <a:off x="5203610" y="1989116"/>
          <a:ext cx="1108044" cy="476168"/>
        </a:xfrm>
        <a:prstGeom prst="rect">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err="1" smtClean="0">
              <a:solidFill>
                <a:schemeClr val="tx1"/>
              </a:solidFill>
            </a:rPr>
            <a:t>االصندوق</a:t>
          </a:r>
          <a:endParaRPr lang="ar-SA" sz="2000" b="0" kern="1200" dirty="0" smtClean="0">
            <a:solidFill>
              <a:schemeClr val="tx1"/>
            </a:solidFill>
          </a:endParaRPr>
        </a:p>
      </dsp:txBody>
      <dsp:txXfrm>
        <a:off x="5203610" y="1989116"/>
        <a:ext cx="1108044" cy="476168"/>
      </dsp:txXfrm>
    </dsp:sp>
    <dsp:sp modelId="{E54FF379-4557-4EEE-8526-4B25F930CC4E}">
      <dsp:nvSpPr>
        <dsp:cNvPr id="0" name=""/>
        <dsp:cNvSpPr/>
      </dsp:nvSpPr>
      <dsp:spPr>
        <a:xfrm>
          <a:off x="5277836" y="2953985"/>
          <a:ext cx="957403" cy="418961"/>
        </a:xfrm>
        <a:prstGeom prst="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 أصل</a:t>
          </a:r>
          <a:endParaRPr lang="en-GB" sz="2000" kern="1200" dirty="0"/>
        </a:p>
      </dsp:txBody>
      <dsp:txXfrm>
        <a:off x="5277836" y="2953985"/>
        <a:ext cx="957403" cy="418961"/>
      </dsp:txXfrm>
    </dsp:sp>
  </dsp:spTree>
</dsp:drawing>
</file>

<file path=ppt/diagrams/drawing1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C879745-EA2D-4ECD-A062-78A944E62366}">
      <dsp:nvSpPr>
        <dsp:cNvPr id="0" name=""/>
        <dsp:cNvSpPr/>
      </dsp:nvSpPr>
      <dsp:spPr>
        <a:xfrm>
          <a:off x="3517201" y="895448"/>
          <a:ext cx="2245480" cy="296300"/>
        </a:xfrm>
        <a:custGeom>
          <a:avLst/>
          <a:gdLst/>
          <a:ahLst/>
          <a:cxnLst/>
          <a:rect l="0" t="0" r="0" b="0"/>
          <a:pathLst>
            <a:path>
              <a:moveTo>
                <a:pt x="0" y="0"/>
              </a:moveTo>
              <a:lnTo>
                <a:pt x="0" y="249229"/>
              </a:lnTo>
              <a:lnTo>
                <a:pt x="2245480" y="249229"/>
              </a:lnTo>
              <a:lnTo>
                <a:pt x="2245480" y="29630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1059F2-4045-43E1-B5F4-43DDB1FC98CF}">
      <dsp:nvSpPr>
        <dsp:cNvPr id="0" name=""/>
        <dsp:cNvSpPr/>
      </dsp:nvSpPr>
      <dsp:spPr>
        <a:xfrm>
          <a:off x="1752040" y="895448"/>
          <a:ext cx="1765160" cy="365876"/>
        </a:xfrm>
        <a:custGeom>
          <a:avLst/>
          <a:gdLst/>
          <a:ahLst/>
          <a:cxnLst/>
          <a:rect l="0" t="0" r="0" b="0"/>
          <a:pathLst>
            <a:path>
              <a:moveTo>
                <a:pt x="1765160" y="0"/>
              </a:moveTo>
              <a:lnTo>
                <a:pt x="1765160" y="318805"/>
              </a:lnTo>
              <a:lnTo>
                <a:pt x="0" y="318805"/>
              </a:lnTo>
              <a:lnTo>
                <a:pt x="0" y="36587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3E42993-6A8C-4DEC-947A-CE689BCB0C69}">
      <dsp:nvSpPr>
        <dsp:cNvPr id="0" name=""/>
        <dsp:cNvSpPr/>
      </dsp:nvSpPr>
      <dsp:spPr>
        <a:xfrm>
          <a:off x="2633739" y="314240"/>
          <a:ext cx="1766922" cy="581207"/>
        </a:xfrm>
        <a:prstGeom prst="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ar-SA" sz="2400" b="1" kern="1200" dirty="0" smtClean="0"/>
            <a:t>أطراف العملية</a:t>
          </a:r>
          <a:endParaRPr lang="en-GB" sz="2400" b="1" kern="1200" dirty="0"/>
        </a:p>
      </dsp:txBody>
      <dsp:txXfrm>
        <a:off x="2633739" y="314240"/>
        <a:ext cx="1766922" cy="581207"/>
      </dsp:txXfrm>
    </dsp:sp>
    <dsp:sp modelId="{CE62D83F-A450-47AF-B53A-6E8AD00EAA48}">
      <dsp:nvSpPr>
        <dsp:cNvPr id="0" name=""/>
        <dsp:cNvSpPr/>
      </dsp:nvSpPr>
      <dsp:spPr>
        <a:xfrm>
          <a:off x="627309" y="1261324"/>
          <a:ext cx="2249461" cy="3450663"/>
        </a:xfrm>
        <a:prstGeom prst="rect">
          <a:avLst/>
        </a:prstGeom>
        <a:solidFill>
          <a:schemeClr val="bg2">
            <a:lumMod val="9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GB" sz="2000" kern="1200" dirty="0">
            <a:solidFill>
              <a:schemeClr val="tx1"/>
            </a:solidFill>
          </a:endParaRPr>
        </a:p>
      </dsp:txBody>
      <dsp:txXfrm>
        <a:off x="627309" y="1261324"/>
        <a:ext cx="2249461" cy="3450663"/>
      </dsp:txXfrm>
    </dsp:sp>
    <dsp:sp modelId="{549A9472-CEF8-410D-B806-EA471E1E19D3}">
      <dsp:nvSpPr>
        <dsp:cNvPr id="0" name=""/>
        <dsp:cNvSpPr/>
      </dsp:nvSpPr>
      <dsp:spPr>
        <a:xfrm>
          <a:off x="4738455" y="1191748"/>
          <a:ext cx="2048453" cy="3552501"/>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GB" sz="2000" b="0" kern="1200" dirty="0">
            <a:solidFill>
              <a:schemeClr val="tx1"/>
            </a:solidFill>
          </a:endParaRPr>
        </a:p>
      </dsp:txBody>
      <dsp:txXfrm>
        <a:off x="4738455" y="1191748"/>
        <a:ext cx="2048453" cy="3552501"/>
      </dsp:txXfrm>
    </dsp:sp>
    <dsp:sp modelId="{B7D34493-6F8F-4824-BE1E-8819F66CD3D2}">
      <dsp:nvSpPr>
        <dsp:cNvPr id="0" name=""/>
        <dsp:cNvSpPr/>
      </dsp:nvSpPr>
      <dsp:spPr>
        <a:xfrm>
          <a:off x="5245296" y="1359205"/>
          <a:ext cx="1226978" cy="421940"/>
        </a:xfrm>
        <a:prstGeom prst="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الطرف المدين</a:t>
          </a:r>
        </a:p>
      </dsp:txBody>
      <dsp:txXfrm>
        <a:off x="5245296" y="1359205"/>
        <a:ext cx="1226978" cy="421940"/>
      </dsp:txXfrm>
    </dsp:sp>
    <dsp:sp modelId="{1F82D96D-C0BC-4BC4-BCC9-0424AD16FAA8}">
      <dsp:nvSpPr>
        <dsp:cNvPr id="0" name=""/>
        <dsp:cNvSpPr/>
      </dsp:nvSpPr>
      <dsp:spPr>
        <a:xfrm>
          <a:off x="4936827" y="2207504"/>
          <a:ext cx="903092" cy="471591"/>
        </a:xfrm>
        <a:prstGeom prst="rect">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رأس المال (خسارة)</a:t>
          </a:r>
        </a:p>
      </dsp:txBody>
      <dsp:txXfrm>
        <a:off x="4936827" y="2207504"/>
        <a:ext cx="903092" cy="471591"/>
      </dsp:txXfrm>
    </dsp:sp>
    <dsp:sp modelId="{5D7AEBA2-1D96-4FE9-B3A7-ED377D7060D9}">
      <dsp:nvSpPr>
        <dsp:cNvPr id="0" name=""/>
        <dsp:cNvSpPr/>
      </dsp:nvSpPr>
      <dsp:spPr>
        <a:xfrm>
          <a:off x="5939361" y="2207504"/>
          <a:ext cx="697525" cy="526927"/>
        </a:xfrm>
        <a:prstGeom prst="rect">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المدينون</a:t>
          </a:r>
        </a:p>
      </dsp:txBody>
      <dsp:txXfrm>
        <a:off x="5939361" y="2207504"/>
        <a:ext cx="697525" cy="526927"/>
      </dsp:txXfrm>
    </dsp:sp>
    <dsp:sp modelId="{E54FF379-4557-4EEE-8526-4B25F930CC4E}">
      <dsp:nvSpPr>
        <dsp:cNvPr id="0" name=""/>
        <dsp:cNvSpPr/>
      </dsp:nvSpPr>
      <dsp:spPr>
        <a:xfrm>
          <a:off x="4800598" y="3276601"/>
          <a:ext cx="767199" cy="575769"/>
        </a:xfrm>
        <a:prstGeom prst="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 حق ملكية</a:t>
          </a:r>
          <a:endParaRPr lang="en-GB" sz="2000" kern="1200" dirty="0"/>
        </a:p>
      </dsp:txBody>
      <dsp:txXfrm>
        <a:off x="4800598" y="3276601"/>
        <a:ext cx="767199" cy="575769"/>
      </dsp:txXfrm>
    </dsp:sp>
    <dsp:sp modelId="{6082ADF1-26E7-4BBA-A11E-FC73924FCBFE}">
      <dsp:nvSpPr>
        <dsp:cNvPr id="0" name=""/>
        <dsp:cNvSpPr/>
      </dsp:nvSpPr>
      <dsp:spPr>
        <a:xfrm>
          <a:off x="6096000" y="3200400"/>
          <a:ext cx="618521" cy="668782"/>
        </a:xfrm>
        <a:prstGeom prst="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+أصل</a:t>
          </a:r>
          <a:endParaRPr lang="en-GB" sz="2000" b="0" kern="1200" dirty="0"/>
        </a:p>
      </dsp:txBody>
      <dsp:txXfrm>
        <a:off x="6096000" y="3200400"/>
        <a:ext cx="618521" cy="668782"/>
      </dsp:txXfrm>
    </dsp:sp>
  </dsp:spTree>
</dsp:drawing>
</file>

<file path=ppt/diagrams/drawing1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C879745-EA2D-4ECD-A062-78A944E62366}">
      <dsp:nvSpPr>
        <dsp:cNvPr id="0" name=""/>
        <dsp:cNvSpPr/>
      </dsp:nvSpPr>
      <dsp:spPr>
        <a:xfrm>
          <a:off x="3637177" y="941226"/>
          <a:ext cx="1885698" cy="184171"/>
        </a:xfrm>
        <a:custGeom>
          <a:avLst/>
          <a:gdLst/>
          <a:ahLst/>
          <a:cxnLst/>
          <a:rect l="0" t="0" r="0" b="0"/>
          <a:pathLst>
            <a:path>
              <a:moveTo>
                <a:pt x="0" y="0"/>
              </a:moveTo>
              <a:lnTo>
                <a:pt x="0" y="83677"/>
              </a:lnTo>
              <a:lnTo>
                <a:pt x="1885698" y="83677"/>
              </a:lnTo>
              <a:lnTo>
                <a:pt x="1885698" y="18417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1059F2-4045-43E1-B5F4-43DDB1FC98CF}">
      <dsp:nvSpPr>
        <dsp:cNvPr id="0" name=""/>
        <dsp:cNvSpPr/>
      </dsp:nvSpPr>
      <dsp:spPr>
        <a:xfrm>
          <a:off x="1728034" y="941226"/>
          <a:ext cx="1909142" cy="184171"/>
        </a:xfrm>
        <a:custGeom>
          <a:avLst/>
          <a:gdLst/>
          <a:ahLst/>
          <a:cxnLst/>
          <a:rect l="0" t="0" r="0" b="0"/>
          <a:pathLst>
            <a:path>
              <a:moveTo>
                <a:pt x="1909142" y="0"/>
              </a:moveTo>
              <a:lnTo>
                <a:pt x="1909142" y="83677"/>
              </a:lnTo>
              <a:lnTo>
                <a:pt x="0" y="83677"/>
              </a:lnTo>
              <a:lnTo>
                <a:pt x="0" y="18417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3E42993-6A8C-4DEC-947A-CE689BCB0C69}">
      <dsp:nvSpPr>
        <dsp:cNvPr id="0" name=""/>
        <dsp:cNvSpPr/>
      </dsp:nvSpPr>
      <dsp:spPr>
        <a:xfrm>
          <a:off x="2441777" y="168632"/>
          <a:ext cx="2390798" cy="772594"/>
        </a:xfrm>
        <a:prstGeom prst="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ar-SA" sz="2400" b="1" kern="1200" dirty="0" smtClean="0"/>
            <a:t>أطراف العملية</a:t>
          </a:r>
          <a:endParaRPr lang="en-GB" sz="2400" b="1" kern="1200" dirty="0"/>
        </a:p>
      </dsp:txBody>
      <dsp:txXfrm>
        <a:off x="2441777" y="168632"/>
        <a:ext cx="2390798" cy="772594"/>
      </dsp:txXfrm>
    </dsp:sp>
    <dsp:sp modelId="{CE62D83F-A450-47AF-B53A-6E8AD00EAA48}">
      <dsp:nvSpPr>
        <dsp:cNvPr id="0" name=""/>
        <dsp:cNvSpPr/>
      </dsp:nvSpPr>
      <dsp:spPr>
        <a:xfrm>
          <a:off x="503956" y="1125397"/>
          <a:ext cx="2448156" cy="3250185"/>
        </a:xfrm>
        <a:prstGeom prst="rect">
          <a:avLst/>
        </a:prstGeom>
        <a:solidFill>
          <a:schemeClr val="bg2">
            <a:lumMod val="9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GB" sz="2000" kern="1200" dirty="0">
            <a:solidFill>
              <a:schemeClr val="tx1"/>
            </a:solidFill>
          </a:endParaRPr>
        </a:p>
      </dsp:txBody>
      <dsp:txXfrm>
        <a:off x="503956" y="1125397"/>
        <a:ext cx="2448156" cy="3250185"/>
      </dsp:txXfrm>
    </dsp:sp>
    <dsp:sp modelId="{549A9472-CEF8-410D-B806-EA471E1E19D3}">
      <dsp:nvSpPr>
        <dsp:cNvPr id="0" name=""/>
        <dsp:cNvSpPr/>
      </dsp:nvSpPr>
      <dsp:spPr>
        <a:xfrm>
          <a:off x="4176276" y="1125397"/>
          <a:ext cx="2693197" cy="3194679"/>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GB" sz="2000" b="0" kern="1200" dirty="0">
            <a:solidFill>
              <a:schemeClr val="tx1"/>
            </a:solidFill>
          </a:endParaRPr>
        </a:p>
      </dsp:txBody>
      <dsp:txXfrm>
        <a:off x="4176276" y="1125397"/>
        <a:ext cx="2693197" cy="3194679"/>
      </dsp:txXfrm>
    </dsp:sp>
    <dsp:sp modelId="{B7D34493-6F8F-4824-BE1E-8819F66CD3D2}">
      <dsp:nvSpPr>
        <dsp:cNvPr id="0" name=""/>
        <dsp:cNvSpPr/>
      </dsp:nvSpPr>
      <dsp:spPr>
        <a:xfrm>
          <a:off x="5065826" y="1159187"/>
          <a:ext cx="1261021" cy="554657"/>
        </a:xfrm>
        <a:prstGeom prst="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الطرف المدين</a:t>
          </a:r>
        </a:p>
      </dsp:txBody>
      <dsp:txXfrm>
        <a:off x="5065826" y="1159187"/>
        <a:ext cx="1261021" cy="554657"/>
      </dsp:txXfrm>
    </dsp:sp>
    <dsp:sp modelId="{1F82D96D-C0BC-4BC4-BCC9-0424AD16FAA8}">
      <dsp:nvSpPr>
        <dsp:cNvPr id="0" name=""/>
        <dsp:cNvSpPr/>
      </dsp:nvSpPr>
      <dsp:spPr>
        <a:xfrm>
          <a:off x="5128869" y="2096323"/>
          <a:ext cx="1113563" cy="478540"/>
        </a:xfrm>
        <a:prstGeom prst="rect">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الدائنون</a:t>
          </a:r>
        </a:p>
      </dsp:txBody>
      <dsp:txXfrm>
        <a:off x="5128869" y="2096323"/>
        <a:ext cx="1113563" cy="478540"/>
      </dsp:txXfrm>
    </dsp:sp>
    <dsp:sp modelId="{E54FF379-4557-4EEE-8526-4B25F930CC4E}">
      <dsp:nvSpPr>
        <dsp:cNvPr id="0" name=""/>
        <dsp:cNvSpPr/>
      </dsp:nvSpPr>
      <dsp:spPr>
        <a:xfrm>
          <a:off x="5268048" y="3060682"/>
          <a:ext cx="924597" cy="421048"/>
        </a:xfrm>
        <a:prstGeom prst="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 خصم</a:t>
          </a:r>
          <a:endParaRPr lang="en-GB" sz="2000" kern="1200" dirty="0"/>
        </a:p>
      </dsp:txBody>
      <dsp:txXfrm>
        <a:off x="5268048" y="3060682"/>
        <a:ext cx="924597" cy="421048"/>
      </dsp:txXfrm>
    </dsp:sp>
  </dsp:spTree>
</dsp:drawing>
</file>

<file path=ppt/diagrams/drawing2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C879745-EA2D-4ECD-A062-78A944E62366}">
      <dsp:nvSpPr>
        <dsp:cNvPr id="0" name=""/>
        <dsp:cNvSpPr/>
      </dsp:nvSpPr>
      <dsp:spPr>
        <a:xfrm>
          <a:off x="3717068" y="911231"/>
          <a:ext cx="1927758" cy="188279"/>
        </a:xfrm>
        <a:custGeom>
          <a:avLst/>
          <a:gdLst/>
          <a:ahLst/>
          <a:cxnLst/>
          <a:rect l="0" t="0" r="0" b="0"/>
          <a:pathLst>
            <a:path>
              <a:moveTo>
                <a:pt x="0" y="0"/>
              </a:moveTo>
              <a:lnTo>
                <a:pt x="0" y="85544"/>
              </a:lnTo>
              <a:lnTo>
                <a:pt x="1927758" y="85544"/>
              </a:lnTo>
              <a:lnTo>
                <a:pt x="1927758" y="18827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1059F2-4045-43E1-B5F4-43DDB1FC98CF}">
      <dsp:nvSpPr>
        <dsp:cNvPr id="0" name=""/>
        <dsp:cNvSpPr/>
      </dsp:nvSpPr>
      <dsp:spPr>
        <a:xfrm>
          <a:off x="1765343" y="911231"/>
          <a:ext cx="1951725" cy="188279"/>
        </a:xfrm>
        <a:custGeom>
          <a:avLst/>
          <a:gdLst/>
          <a:ahLst/>
          <a:cxnLst/>
          <a:rect l="0" t="0" r="0" b="0"/>
          <a:pathLst>
            <a:path>
              <a:moveTo>
                <a:pt x="1951725" y="0"/>
              </a:moveTo>
              <a:lnTo>
                <a:pt x="1951725" y="85544"/>
              </a:lnTo>
              <a:lnTo>
                <a:pt x="0" y="85544"/>
              </a:lnTo>
              <a:lnTo>
                <a:pt x="0" y="18827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3E42993-6A8C-4DEC-947A-CE689BCB0C69}">
      <dsp:nvSpPr>
        <dsp:cNvPr id="0" name=""/>
        <dsp:cNvSpPr/>
      </dsp:nvSpPr>
      <dsp:spPr>
        <a:xfrm>
          <a:off x="2495006" y="121405"/>
          <a:ext cx="2444124" cy="789826"/>
        </a:xfrm>
        <a:prstGeom prst="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ar-SA" sz="2400" b="1" kern="1200" dirty="0" smtClean="0"/>
            <a:t>أطراف العملية</a:t>
          </a:r>
          <a:endParaRPr lang="en-GB" sz="2400" b="1" kern="1200" dirty="0"/>
        </a:p>
      </dsp:txBody>
      <dsp:txXfrm>
        <a:off x="2495006" y="121405"/>
        <a:ext cx="2444124" cy="789826"/>
      </dsp:txXfrm>
    </dsp:sp>
    <dsp:sp modelId="{CE62D83F-A450-47AF-B53A-6E8AD00EAA48}">
      <dsp:nvSpPr>
        <dsp:cNvPr id="0" name=""/>
        <dsp:cNvSpPr/>
      </dsp:nvSpPr>
      <dsp:spPr>
        <a:xfrm>
          <a:off x="513962" y="1099510"/>
          <a:ext cx="2502761" cy="3322680"/>
        </a:xfrm>
        <a:prstGeom prst="rect">
          <a:avLst/>
        </a:prstGeom>
        <a:solidFill>
          <a:schemeClr val="bg2">
            <a:lumMod val="9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GB" sz="2000" kern="1200" dirty="0">
            <a:solidFill>
              <a:schemeClr val="tx1"/>
            </a:solidFill>
          </a:endParaRPr>
        </a:p>
      </dsp:txBody>
      <dsp:txXfrm>
        <a:off x="513962" y="1099510"/>
        <a:ext cx="2502761" cy="3322680"/>
      </dsp:txXfrm>
    </dsp:sp>
    <dsp:sp modelId="{549A9472-CEF8-410D-B806-EA471E1E19D3}">
      <dsp:nvSpPr>
        <dsp:cNvPr id="0" name=""/>
        <dsp:cNvSpPr/>
      </dsp:nvSpPr>
      <dsp:spPr>
        <a:xfrm>
          <a:off x="4268193" y="1099510"/>
          <a:ext cx="2753268" cy="3265936"/>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GB" sz="2000" b="0" kern="1200" dirty="0">
            <a:solidFill>
              <a:schemeClr val="tx1"/>
            </a:solidFill>
          </a:endParaRPr>
        </a:p>
      </dsp:txBody>
      <dsp:txXfrm>
        <a:off x="4268193" y="1099510"/>
        <a:ext cx="2753268" cy="3265936"/>
      </dsp:txXfrm>
    </dsp:sp>
    <dsp:sp modelId="{B7D34493-6F8F-4824-BE1E-8819F66CD3D2}">
      <dsp:nvSpPr>
        <dsp:cNvPr id="0" name=""/>
        <dsp:cNvSpPr/>
      </dsp:nvSpPr>
      <dsp:spPr>
        <a:xfrm>
          <a:off x="5194540" y="1095367"/>
          <a:ext cx="1289148" cy="567028"/>
        </a:xfrm>
        <a:prstGeom prst="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الطرف المدين</a:t>
          </a:r>
        </a:p>
      </dsp:txBody>
      <dsp:txXfrm>
        <a:off x="5194540" y="1095367"/>
        <a:ext cx="1289148" cy="567028"/>
      </dsp:txXfrm>
    </dsp:sp>
    <dsp:sp modelId="{1F82D96D-C0BC-4BC4-BCC9-0424AD16FAA8}">
      <dsp:nvSpPr>
        <dsp:cNvPr id="0" name=""/>
        <dsp:cNvSpPr/>
      </dsp:nvSpPr>
      <dsp:spPr>
        <a:xfrm>
          <a:off x="5242033" y="2092092"/>
          <a:ext cx="1138401" cy="489214"/>
        </a:xfrm>
        <a:prstGeom prst="rect">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الصندوق</a:t>
          </a:r>
        </a:p>
      </dsp:txBody>
      <dsp:txXfrm>
        <a:off x="5242033" y="2092092"/>
        <a:ext cx="1138401" cy="489214"/>
      </dsp:txXfrm>
    </dsp:sp>
    <dsp:sp modelId="{E54FF379-4557-4EEE-8526-4B25F930CC4E}">
      <dsp:nvSpPr>
        <dsp:cNvPr id="0" name=""/>
        <dsp:cNvSpPr/>
      </dsp:nvSpPr>
      <dsp:spPr>
        <a:xfrm>
          <a:off x="5380128" y="3005964"/>
          <a:ext cx="774328" cy="430440"/>
        </a:xfrm>
        <a:prstGeom prst="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0" kern="1200" dirty="0" smtClean="0">
              <a:solidFill>
                <a:schemeClr val="tx1"/>
              </a:solidFill>
            </a:rPr>
            <a:t>+ أصل</a:t>
          </a:r>
          <a:endParaRPr lang="en-GB" sz="2000" kern="1200" dirty="0"/>
        </a:p>
      </dsp:txBody>
      <dsp:txXfrm>
        <a:off x="5380128" y="3005964"/>
        <a:ext cx="774328" cy="430440"/>
      </dsp:txXfrm>
    </dsp:sp>
  </dsp:spTree>
</dsp:drawing>
</file>

<file path=ppt/diagrams/drawing2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6F3BBBF-7FD0-442E-997E-7DE4DFD48812}">
      <dsp:nvSpPr>
        <dsp:cNvPr id="0" name=""/>
        <dsp:cNvSpPr/>
      </dsp:nvSpPr>
      <dsp:spPr>
        <a:xfrm>
          <a:off x="321965" y="999014"/>
          <a:ext cx="1712553" cy="2411050"/>
        </a:xfrm>
        <a:prstGeom prst="roundRect">
          <a:avLst>
            <a:gd name="adj" fmla="val 5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65151" rIns="84455" bIns="0" numCol="1" spcCol="1270" anchor="t" anchorCtr="0">
          <a:noAutofit/>
        </a:bodyPr>
        <a:lstStyle/>
        <a:p>
          <a:pPr lvl="0" algn="r" defTabSz="844550">
            <a:lnSpc>
              <a:spcPct val="90000"/>
            </a:lnSpc>
            <a:spcBef>
              <a:spcPct val="0"/>
            </a:spcBef>
            <a:spcAft>
              <a:spcPct val="35000"/>
            </a:spcAft>
          </a:pPr>
          <a:endParaRPr lang="en-GB" sz="1900" kern="1200" dirty="0"/>
        </a:p>
      </dsp:txBody>
      <dsp:txXfrm rot="16200000">
        <a:off x="-495309" y="1816289"/>
        <a:ext cx="1977061" cy="342510"/>
      </dsp:txXfrm>
    </dsp:sp>
    <dsp:sp modelId="{9E184FB4-F3ED-4E58-8F0B-1EADBC5FD796}">
      <dsp:nvSpPr>
        <dsp:cNvPr id="0" name=""/>
        <dsp:cNvSpPr/>
      </dsp:nvSpPr>
      <dsp:spPr>
        <a:xfrm>
          <a:off x="680484" y="999014"/>
          <a:ext cx="1275852" cy="2411050"/>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09728" rIns="0" bIns="0" numCol="1" spcCol="1270" anchor="t" anchorCtr="0">
          <a:noAutofit/>
        </a:bodyPr>
        <a:lstStyle/>
        <a:p>
          <a:pPr lvl="0" algn="ctr" defTabSz="1422400">
            <a:lnSpc>
              <a:spcPct val="90000"/>
            </a:lnSpc>
            <a:spcBef>
              <a:spcPct val="0"/>
            </a:spcBef>
            <a:spcAft>
              <a:spcPct val="35000"/>
            </a:spcAft>
          </a:pPr>
          <a:endParaRPr lang="ar-SA" sz="3200" kern="1200" dirty="0" smtClean="0"/>
        </a:p>
        <a:p>
          <a:pPr lvl="0" algn="ctr" defTabSz="1422400">
            <a:lnSpc>
              <a:spcPct val="90000"/>
            </a:lnSpc>
            <a:spcBef>
              <a:spcPct val="0"/>
            </a:spcBef>
            <a:spcAft>
              <a:spcPct val="35000"/>
            </a:spcAft>
          </a:pPr>
          <a:r>
            <a:rPr lang="ar-SA" sz="3200" kern="1200" dirty="0" smtClean="0">
              <a:solidFill>
                <a:schemeClr val="tx1"/>
              </a:solidFill>
            </a:rPr>
            <a:t>إعداد القوائم المالية</a:t>
          </a:r>
          <a:endParaRPr lang="en-GB" sz="3200" kern="1200" dirty="0">
            <a:solidFill>
              <a:schemeClr val="tx1"/>
            </a:solidFill>
          </a:endParaRPr>
        </a:p>
      </dsp:txBody>
      <dsp:txXfrm>
        <a:off x="680484" y="999014"/>
        <a:ext cx="1275852" cy="2411050"/>
      </dsp:txXfrm>
    </dsp:sp>
    <dsp:sp modelId="{97DDCC47-6658-4956-BDF2-7AF8531510F4}">
      <dsp:nvSpPr>
        <dsp:cNvPr id="0" name=""/>
        <dsp:cNvSpPr/>
      </dsp:nvSpPr>
      <dsp:spPr>
        <a:xfrm rot="5400000" flipV="1">
          <a:off x="2187976" y="1202435"/>
          <a:ext cx="2401875" cy="1866167"/>
        </a:xfrm>
        <a:prstGeom prst="roundRect">
          <a:avLst>
            <a:gd name="adj" fmla="val 5000"/>
          </a:avLst>
        </a:prstGeom>
        <a:solidFill>
          <a:schemeClr val="accent1">
            <a:hueOff val="0"/>
            <a:satOff val="0"/>
            <a:lumOff val="0"/>
            <a:alphaOff val="0"/>
          </a:schemeClr>
        </a:solidFill>
        <a:ln w="25400" cap="flat" cmpd="sng" algn="ctr">
          <a:solidFill>
            <a:schemeClr val="accent1"/>
          </a:solidFill>
          <a:prstDash val="solid"/>
        </a:ln>
        <a:effectLst/>
        <a:scene3d>
          <a:camera prst="orthographicFront"/>
          <a:lightRig rig="threePt" dir="t"/>
        </a:scene3d>
        <a:sp3d>
          <a:bevelB/>
        </a:sp3d>
      </dsp:spPr>
      <dsp:style>
        <a:lnRef idx="2">
          <a:scrgbClr r="0" g="0" b="0"/>
        </a:lnRef>
        <a:fillRef idx="1">
          <a:scrgbClr r="0" g="0" b="0"/>
        </a:fillRef>
        <a:effectRef idx="0">
          <a:scrgbClr r="0" g="0" b="0"/>
        </a:effectRef>
        <a:fontRef idx="minor">
          <a:schemeClr val="lt1"/>
        </a:fontRef>
      </dsp:style>
      <dsp:txBody>
        <a:bodyPr spcFirstLastPara="0" vert="horz" wrap="square" lIns="0" tIns="109728" rIns="142240" bIns="0" numCol="1" spcCol="1270" anchor="ctr" anchorCtr="1">
          <a:noAutofit/>
        </a:bodyPr>
        <a:lstStyle/>
        <a:p>
          <a:pPr lvl="0" algn="r" defTabSz="1422400">
            <a:lnSpc>
              <a:spcPct val="90000"/>
            </a:lnSpc>
            <a:spcBef>
              <a:spcPct val="0"/>
            </a:spcBef>
            <a:spcAft>
              <a:spcPct val="35000"/>
            </a:spcAft>
          </a:pPr>
          <a:r>
            <a:rPr lang="ar-SA" sz="3200" kern="1200" dirty="0" smtClean="0"/>
            <a:t> </a:t>
          </a:r>
          <a:r>
            <a:rPr lang="ar-SA" sz="3200" kern="1200" dirty="0" smtClean="0">
              <a:solidFill>
                <a:schemeClr val="tx1"/>
              </a:solidFill>
            </a:rPr>
            <a:t>إعداد ميزان المراجعة</a:t>
          </a:r>
        </a:p>
        <a:p>
          <a:pPr lvl="0" algn="r" defTabSz="1422400">
            <a:lnSpc>
              <a:spcPct val="90000"/>
            </a:lnSpc>
            <a:spcBef>
              <a:spcPct val="0"/>
            </a:spcBef>
            <a:spcAft>
              <a:spcPct val="35000"/>
            </a:spcAft>
          </a:pPr>
          <a:endParaRPr lang="ar-SA" sz="3200" kern="1200" dirty="0" smtClean="0"/>
        </a:p>
        <a:p>
          <a:pPr lvl="0" algn="r" defTabSz="1422400">
            <a:lnSpc>
              <a:spcPct val="90000"/>
            </a:lnSpc>
            <a:spcBef>
              <a:spcPct val="0"/>
            </a:spcBef>
            <a:spcAft>
              <a:spcPct val="35000"/>
            </a:spcAft>
          </a:pPr>
          <a:endParaRPr lang="en-GB" sz="3200" kern="1200" dirty="0"/>
        </a:p>
      </dsp:txBody>
      <dsp:txXfrm rot="10800000" flipV="1">
        <a:off x="1663035" y="1727376"/>
        <a:ext cx="1530257" cy="480375"/>
      </dsp:txXfrm>
    </dsp:sp>
    <dsp:sp modelId="{CB327440-BE26-49B3-97E2-98C56517EC25}">
      <dsp:nvSpPr>
        <dsp:cNvPr id="0" name=""/>
        <dsp:cNvSpPr/>
      </dsp:nvSpPr>
      <dsp:spPr>
        <a:xfrm rot="16200000" flipH="1">
          <a:off x="1818267" y="2004652"/>
          <a:ext cx="923094" cy="584828"/>
        </a:xfrm>
        <a:prstGeom prst="flowChartExtract">
          <a:avLst/>
        </a:prstGeom>
        <a:solidFill>
          <a:schemeClr val="tx1"/>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F7485BD-D13C-4D94-AE54-01DFD1D07138}">
      <dsp:nvSpPr>
        <dsp:cNvPr id="0" name=""/>
        <dsp:cNvSpPr/>
      </dsp:nvSpPr>
      <dsp:spPr>
        <a:xfrm>
          <a:off x="4784036" y="999014"/>
          <a:ext cx="1557749" cy="2400285"/>
        </a:xfrm>
        <a:prstGeom prst="roundRect">
          <a:avLst>
            <a:gd name="adj" fmla="val 5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58293" rIns="75565" bIns="0" numCol="1" spcCol="1270" anchor="ctr" anchorCtr="0">
          <a:noAutofit/>
        </a:bodyPr>
        <a:lstStyle/>
        <a:p>
          <a:pPr lvl="0" algn="r" defTabSz="755650">
            <a:lnSpc>
              <a:spcPct val="90000"/>
            </a:lnSpc>
            <a:spcBef>
              <a:spcPct val="0"/>
            </a:spcBef>
            <a:spcAft>
              <a:spcPct val="35000"/>
            </a:spcAft>
          </a:pPr>
          <a:endParaRPr lang="en-GB" sz="1700" kern="1200" dirty="0"/>
        </a:p>
      </dsp:txBody>
      <dsp:txXfrm rot="16200000">
        <a:off x="3955693" y="1827356"/>
        <a:ext cx="1968234" cy="311549"/>
      </dsp:txXfrm>
    </dsp:sp>
    <dsp:sp modelId="{876B2A74-38D2-4D6E-9644-F1A27A7344F9}">
      <dsp:nvSpPr>
        <dsp:cNvPr id="0" name=""/>
        <dsp:cNvSpPr/>
      </dsp:nvSpPr>
      <dsp:spPr>
        <a:xfrm rot="5400000" flipH="1" flipV="1">
          <a:off x="4089786" y="1966964"/>
          <a:ext cx="755540" cy="610012"/>
        </a:xfrm>
        <a:prstGeom prst="flowChartExtract">
          <a:avLst/>
        </a:prstGeom>
        <a:solidFill>
          <a:schemeClr val="tx1"/>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7F70F49-D92D-4F14-AA4F-048AFE8DEDE9}">
      <dsp:nvSpPr>
        <dsp:cNvPr id="0" name=""/>
        <dsp:cNvSpPr/>
      </dsp:nvSpPr>
      <dsp:spPr>
        <a:xfrm>
          <a:off x="5122818" y="999014"/>
          <a:ext cx="1160523" cy="2400285"/>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09728" rIns="0" bIns="0" numCol="1" spcCol="1270" anchor="t" anchorCtr="0">
          <a:noAutofit/>
        </a:bodyPr>
        <a:lstStyle/>
        <a:p>
          <a:pPr lvl="0" algn="ctr" defTabSz="1422400">
            <a:lnSpc>
              <a:spcPct val="90000"/>
            </a:lnSpc>
            <a:spcBef>
              <a:spcPct val="0"/>
            </a:spcBef>
            <a:spcAft>
              <a:spcPct val="35000"/>
            </a:spcAft>
          </a:pPr>
          <a:endParaRPr lang="ar-SA" sz="3200" kern="1200" dirty="0" smtClean="0"/>
        </a:p>
        <a:p>
          <a:pPr lvl="0" algn="ctr" defTabSz="1422400">
            <a:lnSpc>
              <a:spcPct val="90000"/>
            </a:lnSpc>
            <a:spcBef>
              <a:spcPct val="0"/>
            </a:spcBef>
            <a:spcAft>
              <a:spcPct val="35000"/>
            </a:spcAft>
          </a:pPr>
          <a:r>
            <a:rPr lang="ar-SA" sz="3200" kern="1200" dirty="0" smtClean="0">
              <a:solidFill>
                <a:schemeClr val="tx1"/>
              </a:solidFill>
            </a:rPr>
            <a:t>الترحيل إلى دفتر الأستاذ</a:t>
          </a:r>
          <a:endParaRPr lang="en-GB" sz="3200" kern="1200" dirty="0">
            <a:solidFill>
              <a:schemeClr val="tx1"/>
            </a:solidFill>
          </a:endParaRPr>
        </a:p>
      </dsp:txBody>
      <dsp:txXfrm>
        <a:off x="5122818" y="999014"/>
        <a:ext cx="1160523" cy="2400285"/>
      </dsp:txXfrm>
    </dsp:sp>
    <dsp:sp modelId="{C5294A7E-4687-45E1-A80A-DD554E507A66}">
      <dsp:nvSpPr>
        <dsp:cNvPr id="0" name=""/>
        <dsp:cNvSpPr/>
      </dsp:nvSpPr>
      <dsp:spPr>
        <a:xfrm>
          <a:off x="6697962" y="1066341"/>
          <a:ext cx="1379473" cy="2405691"/>
        </a:xfrm>
        <a:prstGeom prst="roundRect">
          <a:avLst>
            <a:gd name="adj" fmla="val 5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51435" rIns="66675" bIns="0" numCol="1" spcCol="1270" anchor="t" anchorCtr="0">
          <a:noAutofit/>
        </a:bodyPr>
        <a:lstStyle/>
        <a:p>
          <a:pPr lvl="0" algn="r" defTabSz="666750">
            <a:lnSpc>
              <a:spcPct val="90000"/>
            </a:lnSpc>
            <a:spcBef>
              <a:spcPct val="0"/>
            </a:spcBef>
            <a:spcAft>
              <a:spcPct val="35000"/>
            </a:spcAft>
          </a:pPr>
          <a:endParaRPr lang="en-GB" sz="1500" kern="1200" dirty="0"/>
        </a:p>
      </dsp:txBody>
      <dsp:txXfrm rot="16200000">
        <a:off x="5849576" y="1914727"/>
        <a:ext cx="1972667" cy="275894"/>
      </dsp:txXfrm>
    </dsp:sp>
    <dsp:sp modelId="{F5FEA3F7-9920-4B78-AF84-D5933CBFE787}">
      <dsp:nvSpPr>
        <dsp:cNvPr id="0" name=""/>
        <dsp:cNvSpPr/>
      </dsp:nvSpPr>
      <dsp:spPr>
        <a:xfrm rot="5400000" flipH="1" flipV="1">
          <a:off x="6026983" y="1989364"/>
          <a:ext cx="996272" cy="504987"/>
        </a:xfrm>
        <a:prstGeom prst="flowChartExtract">
          <a:avLst/>
        </a:prstGeom>
        <a:solidFill>
          <a:schemeClr val="tx1"/>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19E17C0-7A8C-4879-8318-797DA8C1C77A}">
      <dsp:nvSpPr>
        <dsp:cNvPr id="0" name=""/>
        <dsp:cNvSpPr/>
      </dsp:nvSpPr>
      <dsp:spPr>
        <a:xfrm>
          <a:off x="7014014" y="1066341"/>
          <a:ext cx="1027708" cy="2405691"/>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09728" rIns="0" bIns="0" numCol="1" spcCol="1270" anchor="t" anchorCtr="0">
          <a:noAutofit/>
        </a:bodyPr>
        <a:lstStyle/>
        <a:p>
          <a:pPr lvl="0" algn="ctr" defTabSz="1422400">
            <a:lnSpc>
              <a:spcPct val="90000"/>
            </a:lnSpc>
            <a:spcBef>
              <a:spcPct val="0"/>
            </a:spcBef>
            <a:spcAft>
              <a:spcPct val="35000"/>
            </a:spcAft>
          </a:pPr>
          <a:endParaRPr lang="ar-SA" sz="3200" kern="1200" dirty="0" smtClean="0"/>
        </a:p>
        <a:p>
          <a:pPr lvl="0" algn="ctr" defTabSz="1422400">
            <a:lnSpc>
              <a:spcPct val="90000"/>
            </a:lnSpc>
            <a:spcBef>
              <a:spcPct val="0"/>
            </a:spcBef>
            <a:spcAft>
              <a:spcPct val="35000"/>
            </a:spcAft>
          </a:pPr>
          <a:r>
            <a:rPr lang="ar-SA" sz="3200" kern="1200" dirty="0" smtClean="0">
              <a:solidFill>
                <a:schemeClr val="tx1"/>
              </a:solidFill>
            </a:rPr>
            <a:t>التسجيل في دفتر اليومية</a:t>
          </a:r>
          <a:endParaRPr lang="en-GB" sz="3200" kern="1200" dirty="0">
            <a:solidFill>
              <a:schemeClr val="tx1"/>
            </a:solidFill>
          </a:endParaRPr>
        </a:p>
      </dsp:txBody>
      <dsp:txXfrm>
        <a:off x="7014014" y="1066341"/>
        <a:ext cx="1027708" cy="2405691"/>
      </dsp:txXfrm>
    </dsp:sp>
  </dsp:spTree>
</dsp:drawing>
</file>

<file path=ppt/diagrams/drawing2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FD1C593-E33D-4B5F-9CF4-2CF4E2F70EB3}">
      <dsp:nvSpPr>
        <dsp:cNvPr id="0" name=""/>
        <dsp:cNvSpPr/>
      </dsp:nvSpPr>
      <dsp:spPr>
        <a:xfrm>
          <a:off x="3967527" y="1684403"/>
          <a:ext cx="1620001" cy="770973"/>
        </a:xfrm>
        <a:custGeom>
          <a:avLst/>
          <a:gdLst/>
          <a:ahLst/>
          <a:cxnLst/>
          <a:rect l="0" t="0" r="0" b="0"/>
          <a:pathLst>
            <a:path>
              <a:moveTo>
                <a:pt x="0" y="0"/>
              </a:moveTo>
              <a:lnTo>
                <a:pt x="0" y="525395"/>
              </a:lnTo>
              <a:lnTo>
                <a:pt x="1620001" y="525395"/>
              </a:lnTo>
              <a:lnTo>
                <a:pt x="1620001" y="77097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6632E2D-A8AA-4745-B0B1-54514233F36F}">
      <dsp:nvSpPr>
        <dsp:cNvPr id="0" name=""/>
        <dsp:cNvSpPr/>
      </dsp:nvSpPr>
      <dsp:spPr>
        <a:xfrm>
          <a:off x="2347525" y="1684403"/>
          <a:ext cx="1620001" cy="770973"/>
        </a:xfrm>
        <a:custGeom>
          <a:avLst/>
          <a:gdLst/>
          <a:ahLst/>
          <a:cxnLst/>
          <a:rect l="0" t="0" r="0" b="0"/>
          <a:pathLst>
            <a:path>
              <a:moveTo>
                <a:pt x="1620001" y="0"/>
              </a:moveTo>
              <a:lnTo>
                <a:pt x="1620001" y="525395"/>
              </a:lnTo>
              <a:lnTo>
                <a:pt x="0" y="525395"/>
              </a:lnTo>
              <a:lnTo>
                <a:pt x="0" y="77097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381C0F9-1D9A-45C6-97CC-940888B51246}">
      <dsp:nvSpPr>
        <dsp:cNvPr id="0" name=""/>
        <dsp:cNvSpPr/>
      </dsp:nvSpPr>
      <dsp:spPr>
        <a:xfrm>
          <a:off x="2642071" y="1074"/>
          <a:ext cx="2650911" cy="168332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551E479-B732-4D5E-A379-12E540ADE831}">
      <dsp:nvSpPr>
        <dsp:cNvPr id="0" name=""/>
        <dsp:cNvSpPr/>
      </dsp:nvSpPr>
      <dsp:spPr>
        <a:xfrm>
          <a:off x="2936617" y="280893"/>
          <a:ext cx="2650911" cy="1683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ar-SA" sz="3600" kern="1200" dirty="0" smtClean="0"/>
            <a:t>أنواع المستندات</a:t>
          </a:r>
          <a:endParaRPr lang="en-GB" sz="3600" kern="1200" dirty="0"/>
        </a:p>
      </dsp:txBody>
      <dsp:txXfrm>
        <a:off x="2936617" y="280893"/>
        <a:ext cx="2650911" cy="1683328"/>
      </dsp:txXfrm>
    </dsp:sp>
    <dsp:sp modelId="{ACB42424-FE3F-40F8-AFEF-F578D2986D76}">
      <dsp:nvSpPr>
        <dsp:cNvPr id="0" name=""/>
        <dsp:cNvSpPr/>
      </dsp:nvSpPr>
      <dsp:spPr>
        <a:xfrm>
          <a:off x="1022069" y="2455377"/>
          <a:ext cx="2650911" cy="168332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F4B5C09-D4A5-42F2-99E9-DA94D1C197DA}">
      <dsp:nvSpPr>
        <dsp:cNvPr id="0" name=""/>
        <dsp:cNvSpPr/>
      </dsp:nvSpPr>
      <dsp:spPr>
        <a:xfrm>
          <a:off x="1316615" y="2735195"/>
          <a:ext cx="2650911" cy="1683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ar-SA" sz="2800" u="sng" kern="1200" dirty="0" smtClean="0">
              <a:solidFill>
                <a:srgbClr val="FF0000"/>
              </a:solidFill>
            </a:rPr>
            <a:t>مستندات خارجية</a:t>
          </a:r>
        </a:p>
        <a:p>
          <a:pPr lvl="0" algn="ctr" defTabSz="1244600">
            <a:lnSpc>
              <a:spcPct val="90000"/>
            </a:lnSpc>
            <a:spcBef>
              <a:spcPct val="0"/>
            </a:spcBef>
            <a:spcAft>
              <a:spcPct val="35000"/>
            </a:spcAft>
          </a:pPr>
          <a:r>
            <a:rPr lang="ar-SA" sz="2400" u="none" kern="1200" dirty="0" smtClean="0"/>
            <a:t>ترد إلى المنشأة ويحررها الغير مثل فاتورة الشراء</a:t>
          </a:r>
          <a:endParaRPr lang="en-GB" sz="2400" u="none" kern="1200" dirty="0"/>
        </a:p>
      </dsp:txBody>
      <dsp:txXfrm>
        <a:off x="1316615" y="2735195"/>
        <a:ext cx="2650911" cy="1683328"/>
      </dsp:txXfrm>
    </dsp:sp>
    <dsp:sp modelId="{CE20A370-3858-4E05-BE59-15D0C15AB687}">
      <dsp:nvSpPr>
        <dsp:cNvPr id="0" name=""/>
        <dsp:cNvSpPr/>
      </dsp:nvSpPr>
      <dsp:spPr>
        <a:xfrm>
          <a:off x="4262072" y="2455377"/>
          <a:ext cx="2650911" cy="168332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AEB8848-0583-46DD-B82D-46EAEFE4C6B2}">
      <dsp:nvSpPr>
        <dsp:cNvPr id="0" name=""/>
        <dsp:cNvSpPr/>
      </dsp:nvSpPr>
      <dsp:spPr>
        <a:xfrm>
          <a:off x="4556618" y="2735195"/>
          <a:ext cx="2650911" cy="1683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ar-SA" sz="2800" u="sng" kern="1200" dirty="0" smtClean="0">
              <a:solidFill>
                <a:srgbClr val="FF0000"/>
              </a:solidFill>
            </a:rPr>
            <a:t>مستندات داخلية</a:t>
          </a:r>
        </a:p>
        <a:p>
          <a:pPr lvl="0" algn="ctr" defTabSz="1244600">
            <a:lnSpc>
              <a:spcPct val="90000"/>
            </a:lnSpc>
            <a:spcBef>
              <a:spcPct val="0"/>
            </a:spcBef>
            <a:spcAft>
              <a:spcPct val="35000"/>
            </a:spcAft>
          </a:pPr>
          <a:r>
            <a:rPr lang="ar-SA" sz="2400" u="none" kern="1200" dirty="0" smtClean="0"/>
            <a:t>تحرر بواسطة المنشأة مثل فاتورة البيع</a:t>
          </a:r>
          <a:endParaRPr lang="en-GB" sz="2400" u="none" kern="1200" dirty="0"/>
        </a:p>
      </dsp:txBody>
      <dsp:txXfrm>
        <a:off x="4556618" y="2735195"/>
        <a:ext cx="2650911" cy="1683328"/>
      </dsp:txXfrm>
    </dsp:sp>
  </dsp:spTree>
</dsp:drawing>
</file>

<file path=ppt/diagrams/drawing2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51412B3-8CC4-42C9-9D3C-D19BDF79ADD8}">
      <dsp:nvSpPr>
        <dsp:cNvPr id="0" name=""/>
        <dsp:cNvSpPr/>
      </dsp:nvSpPr>
      <dsp:spPr>
        <a:xfrm>
          <a:off x="3840685" y="1202996"/>
          <a:ext cx="3185365" cy="1678532"/>
        </a:xfrm>
        <a:custGeom>
          <a:avLst/>
          <a:gdLst/>
          <a:ahLst/>
          <a:cxnLst/>
          <a:rect l="0" t="0" r="0" b="0"/>
          <a:pathLst>
            <a:path>
              <a:moveTo>
                <a:pt x="0" y="0"/>
              </a:moveTo>
              <a:lnTo>
                <a:pt x="0" y="1425903"/>
              </a:lnTo>
              <a:lnTo>
                <a:pt x="3185365" y="1425903"/>
              </a:lnTo>
              <a:lnTo>
                <a:pt x="3185365" y="167853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E8017DA-62BB-42E3-AA28-9773C094B3E5}">
      <dsp:nvSpPr>
        <dsp:cNvPr id="0" name=""/>
        <dsp:cNvSpPr/>
      </dsp:nvSpPr>
      <dsp:spPr>
        <a:xfrm>
          <a:off x="3840685" y="1202996"/>
          <a:ext cx="274114" cy="1678532"/>
        </a:xfrm>
        <a:custGeom>
          <a:avLst/>
          <a:gdLst/>
          <a:ahLst/>
          <a:cxnLst/>
          <a:rect l="0" t="0" r="0" b="0"/>
          <a:pathLst>
            <a:path>
              <a:moveTo>
                <a:pt x="0" y="0"/>
              </a:moveTo>
              <a:lnTo>
                <a:pt x="0" y="1425903"/>
              </a:lnTo>
              <a:lnTo>
                <a:pt x="274114" y="1425903"/>
              </a:lnTo>
              <a:lnTo>
                <a:pt x="274114" y="167853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8041ACF-B91B-47DD-900D-45ECBB0F99B4}">
      <dsp:nvSpPr>
        <dsp:cNvPr id="0" name=""/>
        <dsp:cNvSpPr/>
      </dsp:nvSpPr>
      <dsp:spPr>
        <a:xfrm>
          <a:off x="1203548" y="1202996"/>
          <a:ext cx="2637136" cy="1678532"/>
        </a:xfrm>
        <a:custGeom>
          <a:avLst/>
          <a:gdLst/>
          <a:ahLst/>
          <a:cxnLst/>
          <a:rect l="0" t="0" r="0" b="0"/>
          <a:pathLst>
            <a:path>
              <a:moveTo>
                <a:pt x="2637136" y="0"/>
              </a:moveTo>
              <a:lnTo>
                <a:pt x="2637136" y="1425903"/>
              </a:lnTo>
              <a:lnTo>
                <a:pt x="0" y="1425903"/>
              </a:lnTo>
              <a:lnTo>
                <a:pt x="0" y="167853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46B9F6A-CF03-4452-ADCA-10D75C8C9023}">
      <dsp:nvSpPr>
        <dsp:cNvPr id="0" name=""/>
        <dsp:cNvSpPr/>
      </dsp:nvSpPr>
      <dsp:spPr>
        <a:xfrm>
          <a:off x="2532186" y="0"/>
          <a:ext cx="2616998" cy="1202996"/>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ar-SA" sz="2400" b="1" kern="1200" dirty="0" smtClean="0">
              <a:solidFill>
                <a:schemeClr val="tx1"/>
              </a:solidFill>
            </a:rPr>
            <a:t>عند الترصيد توجد  ثلاث احتمالات لاستخراج رصيد آخر المدة</a:t>
          </a:r>
          <a:endParaRPr lang="en-GB" sz="2400" kern="1200" dirty="0">
            <a:solidFill>
              <a:schemeClr val="tx1"/>
            </a:solidFill>
          </a:endParaRPr>
        </a:p>
      </dsp:txBody>
      <dsp:txXfrm>
        <a:off x="2532186" y="0"/>
        <a:ext cx="2616998" cy="1202996"/>
      </dsp:txXfrm>
    </dsp:sp>
    <dsp:sp modelId="{D3791BCD-A76D-4733-9DAB-C771F8C25195}">
      <dsp:nvSpPr>
        <dsp:cNvPr id="0" name=""/>
        <dsp:cNvSpPr/>
      </dsp:nvSpPr>
      <dsp:spPr>
        <a:xfrm>
          <a:off x="552" y="2881529"/>
          <a:ext cx="2405992" cy="1202996"/>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1" u="sng" kern="1200" dirty="0" smtClean="0">
              <a:solidFill>
                <a:srgbClr val="FF0000"/>
              </a:solidFill>
            </a:rPr>
            <a:t>مجموع الجانب الدائن أكبر </a:t>
          </a:r>
        </a:p>
        <a:p>
          <a:pPr lvl="0" algn="ctr" defTabSz="889000">
            <a:lnSpc>
              <a:spcPct val="90000"/>
            </a:lnSpc>
            <a:spcBef>
              <a:spcPct val="0"/>
            </a:spcBef>
            <a:spcAft>
              <a:spcPct val="35000"/>
            </a:spcAft>
          </a:pPr>
          <a:r>
            <a:rPr lang="ar-SA" sz="2000" b="1" kern="1200" dirty="0" smtClean="0">
              <a:solidFill>
                <a:schemeClr val="tx1"/>
              </a:solidFill>
            </a:rPr>
            <a:t>يعتبر رصيد الحساب دائن ويظهر كمتمم حسابي في الجانب المدين</a:t>
          </a:r>
          <a:endParaRPr lang="en-GB" sz="2000" b="1" kern="1200" dirty="0">
            <a:solidFill>
              <a:schemeClr val="tx1"/>
            </a:solidFill>
          </a:endParaRPr>
        </a:p>
      </dsp:txBody>
      <dsp:txXfrm>
        <a:off x="552" y="2881529"/>
        <a:ext cx="2405992" cy="1202996"/>
      </dsp:txXfrm>
    </dsp:sp>
    <dsp:sp modelId="{F0042CB2-9E47-46C9-822A-C816F376DAF1}">
      <dsp:nvSpPr>
        <dsp:cNvPr id="0" name=""/>
        <dsp:cNvSpPr/>
      </dsp:nvSpPr>
      <dsp:spPr>
        <a:xfrm>
          <a:off x="2911803" y="2881529"/>
          <a:ext cx="2405992" cy="1202996"/>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1" u="sng" kern="1200" dirty="0" smtClean="0">
              <a:solidFill>
                <a:srgbClr val="FF0000"/>
              </a:solidFill>
            </a:rPr>
            <a:t>مجموع الجانب المدين أكبر </a:t>
          </a:r>
        </a:p>
        <a:p>
          <a:pPr lvl="0" algn="ctr" defTabSz="889000">
            <a:lnSpc>
              <a:spcPct val="90000"/>
            </a:lnSpc>
            <a:spcBef>
              <a:spcPct val="0"/>
            </a:spcBef>
            <a:spcAft>
              <a:spcPct val="35000"/>
            </a:spcAft>
          </a:pPr>
          <a:r>
            <a:rPr lang="ar-SA" sz="2000" b="1" kern="1200" dirty="0" smtClean="0">
              <a:solidFill>
                <a:schemeClr val="tx1"/>
              </a:solidFill>
            </a:rPr>
            <a:t>يعتبر رصيد الحساب مدين ويظهر كمتمم حسابي في</a:t>
          </a:r>
        </a:p>
        <a:p>
          <a:pPr lvl="0" algn="ctr" defTabSz="889000">
            <a:lnSpc>
              <a:spcPct val="90000"/>
            </a:lnSpc>
            <a:spcBef>
              <a:spcPct val="0"/>
            </a:spcBef>
            <a:spcAft>
              <a:spcPct val="35000"/>
            </a:spcAft>
          </a:pPr>
          <a:r>
            <a:rPr lang="ar-SA" sz="2000" b="1" kern="1200" dirty="0" smtClean="0">
              <a:solidFill>
                <a:schemeClr val="tx1"/>
              </a:solidFill>
            </a:rPr>
            <a:t> الجانب الدائن</a:t>
          </a:r>
          <a:endParaRPr lang="en-GB" sz="2000" b="1" kern="1200" dirty="0">
            <a:solidFill>
              <a:schemeClr val="tx1"/>
            </a:solidFill>
          </a:endParaRPr>
        </a:p>
      </dsp:txBody>
      <dsp:txXfrm>
        <a:off x="2911803" y="2881529"/>
        <a:ext cx="2405992" cy="1202996"/>
      </dsp:txXfrm>
    </dsp:sp>
    <dsp:sp modelId="{66B1EF87-3DFB-4657-A351-00AB4BD333E8}">
      <dsp:nvSpPr>
        <dsp:cNvPr id="0" name=""/>
        <dsp:cNvSpPr/>
      </dsp:nvSpPr>
      <dsp:spPr>
        <a:xfrm>
          <a:off x="5823054" y="2881529"/>
          <a:ext cx="2405992" cy="1202996"/>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1" kern="1200" dirty="0" smtClean="0">
              <a:solidFill>
                <a:srgbClr val="FF0000"/>
              </a:solidFill>
            </a:rPr>
            <a:t>ت</a:t>
          </a:r>
          <a:r>
            <a:rPr lang="ar-SA" sz="2000" b="1" u="sng" kern="1200" dirty="0" smtClean="0">
              <a:solidFill>
                <a:srgbClr val="FF0000"/>
              </a:solidFill>
            </a:rPr>
            <a:t>ساوي جانبي الحساب</a:t>
          </a:r>
        </a:p>
        <a:p>
          <a:pPr lvl="0" algn="ctr" defTabSz="889000">
            <a:lnSpc>
              <a:spcPct val="90000"/>
            </a:lnSpc>
            <a:spcBef>
              <a:spcPct val="0"/>
            </a:spcBef>
            <a:spcAft>
              <a:spcPct val="35000"/>
            </a:spcAft>
          </a:pPr>
          <a:r>
            <a:rPr lang="ar-SA" sz="2000" b="1" kern="1200" dirty="0" smtClean="0">
              <a:solidFill>
                <a:schemeClr val="tx1"/>
              </a:solidFill>
            </a:rPr>
            <a:t>لا يوجد رصيد</a:t>
          </a:r>
        </a:p>
        <a:p>
          <a:pPr lvl="0" algn="ctr" defTabSz="889000">
            <a:lnSpc>
              <a:spcPct val="90000"/>
            </a:lnSpc>
            <a:spcBef>
              <a:spcPct val="0"/>
            </a:spcBef>
            <a:spcAft>
              <a:spcPct val="35000"/>
            </a:spcAft>
          </a:pPr>
          <a:r>
            <a:rPr lang="ar-SA" sz="2000" b="1" kern="1200" dirty="0" smtClean="0">
              <a:solidFill>
                <a:schemeClr val="tx1"/>
              </a:solidFill>
            </a:rPr>
            <a:t>حساب مقفل</a:t>
          </a:r>
          <a:endParaRPr lang="en-GB" sz="2000" b="1" kern="1200" dirty="0">
            <a:solidFill>
              <a:schemeClr val="tx1"/>
            </a:solidFill>
          </a:endParaRPr>
        </a:p>
      </dsp:txBody>
      <dsp:txXfrm>
        <a:off x="5823054" y="2881529"/>
        <a:ext cx="2405992" cy="1202996"/>
      </dsp:txXfrm>
    </dsp:sp>
  </dsp:spTree>
</dsp:drawing>
</file>

<file path=ppt/diagrams/drawing2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24AB84A-9B7C-47CA-9398-07EA7FB9145D}">
      <dsp:nvSpPr>
        <dsp:cNvPr id="0" name=""/>
        <dsp:cNvSpPr/>
      </dsp:nvSpPr>
      <dsp:spPr>
        <a:xfrm>
          <a:off x="3458307" y="1212746"/>
          <a:ext cx="1892549" cy="656918"/>
        </a:xfrm>
        <a:custGeom>
          <a:avLst/>
          <a:gdLst/>
          <a:ahLst/>
          <a:cxnLst/>
          <a:rect l="0" t="0" r="0" b="0"/>
          <a:pathLst>
            <a:path>
              <a:moveTo>
                <a:pt x="0" y="0"/>
              </a:moveTo>
              <a:lnTo>
                <a:pt x="0" y="328459"/>
              </a:lnTo>
              <a:lnTo>
                <a:pt x="1892549" y="328459"/>
              </a:lnTo>
              <a:lnTo>
                <a:pt x="1892549" y="65691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2DFF3B3-092A-4680-BB50-B21CF0E30016}">
      <dsp:nvSpPr>
        <dsp:cNvPr id="0" name=""/>
        <dsp:cNvSpPr/>
      </dsp:nvSpPr>
      <dsp:spPr>
        <a:xfrm>
          <a:off x="1565758" y="1212746"/>
          <a:ext cx="1892549" cy="656918"/>
        </a:xfrm>
        <a:custGeom>
          <a:avLst/>
          <a:gdLst/>
          <a:ahLst/>
          <a:cxnLst/>
          <a:rect l="0" t="0" r="0" b="0"/>
          <a:pathLst>
            <a:path>
              <a:moveTo>
                <a:pt x="1892549" y="0"/>
              </a:moveTo>
              <a:lnTo>
                <a:pt x="1892549" y="328459"/>
              </a:lnTo>
              <a:lnTo>
                <a:pt x="0" y="328459"/>
              </a:lnTo>
              <a:lnTo>
                <a:pt x="0" y="65691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633E91A-0D29-4C4E-8E56-01F3E25693C7}">
      <dsp:nvSpPr>
        <dsp:cNvPr id="0" name=""/>
        <dsp:cNvSpPr/>
      </dsp:nvSpPr>
      <dsp:spPr>
        <a:xfrm>
          <a:off x="1894217" y="367777"/>
          <a:ext cx="3128180" cy="844968"/>
        </a:xfrm>
        <a:prstGeom prst="rect">
          <a:avLst/>
        </a:prstGeom>
        <a:solidFill>
          <a:schemeClr val="tx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a:lnSpc>
              <a:spcPct val="90000"/>
            </a:lnSpc>
            <a:spcBef>
              <a:spcPct val="0"/>
            </a:spcBef>
            <a:spcAft>
              <a:spcPct val="35000"/>
            </a:spcAft>
          </a:pPr>
          <a:r>
            <a:rPr lang="ar-SA" sz="3600" b="1" kern="1200" dirty="0" smtClean="0">
              <a:solidFill>
                <a:schemeClr val="tx1"/>
              </a:solidFill>
            </a:rPr>
            <a:t>هناك طريقتان</a:t>
          </a:r>
          <a:endParaRPr lang="en-GB" sz="3600" b="1" kern="1200" dirty="0">
            <a:solidFill>
              <a:schemeClr val="tx1"/>
            </a:solidFill>
          </a:endParaRPr>
        </a:p>
      </dsp:txBody>
      <dsp:txXfrm>
        <a:off x="1894217" y="367777"/>
        <a:ext cx="3128180" cy="844968"/>
      </dsp:txXfrm>
    </dsp:sp>
    <dsp:sp modelId="{E894C680-2A3B-441B-8C10-8ADE1B24A47D}">
      <dsp:nvSpPr>
        <dsp:cNvPr id="0" name=""/>
        <dsp:cNvSpPr/>
      </dsp:nvSpPr>
      <dsp:spPr>
        <a:xfrm>
          <a:off x="1667" y="1869664"/>
          <a:ext cx="3128180" cy="1564090"/>
        </a:xfrm>
        <a:prstGeom prst="rect">
          <a:avLst/>
        </a:prstGeom>
        <a:solidFill>
          <a:schemeClr val="tx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ar-SA" sz="2800" b="1" u="sng" kern="1200" dirty="0" smtClean="0">
              <a:solidFill>
                <a:srgbClr val="FF0000"/>
              </a:solidFill>
            </a:rPr>
            <a:t>ميزان المراجعة بالأرصدة</a:t>
          </a:r>
        </a:p>
        <a:p>
          <a:pPr lvl="0" algn="ctr" defTabSz="1244600">
            <a:lnSpc>
              <a:spcPct val="90000"/>
            </a:lnSpc>
            <a:spcBef>
              <a:spcPct val="0"/>
            </a:spcBef>
            <a:spcAft>
              <a:spcPct val="35000"/>
            </a:spcAft>
          </a:pPr>
          <a:r>
            <a:rPr lang="ar-SA" sz="2800" b="1" kern="1200" dirty="0" smtClean="0">
              <a:solidFill>
                <a:schemeClr val="tx1"/>
              </a:solidFill>
            </a:rPr>
            <a:t>كشف بأرصدة الحسابات المدينة والدائنة في دفتر الأستاذ</a:t>
          </a:r>
          <a:endParaRPr lang="en-GB" sz="2800" b="1" kern="1200" dirty="0">
            <a:solidFill>
              <a:schemeClr val="tx1"/>
            </a:solidFill>
          </a:endParaRPr>
        </a:p>
      </dsp:txBody>
      <dsp:txXfrm>
        <a:off x="1667" y="1869664"/>
        <a:ext cx="3128180" cy="1564090"/>
      </dsp:txXfrm>
    </dsp:sp>
    <dsp:sp modelId="{062F580C-1D98-40FF-B91C-BD40167A8346}">
      <dsp:nvSpPr>
        <dsp:cNvPr id="0" name=""/>
        <dsp:cNvSpPr/>
      </dsp:nvSpPr>
      <dsp:spPr>
        <a:xfrm>
          <a:off x="3786766" y="1869664"/>
          <a:ext cx="3128180" cy="1564090"/>
        </a:xfrm>
        <a:prstGeom prst="rect">
          <a:avLst/>
        </a:prstGeom>
        <a:solidFill>
          <a:schemeClr val="tx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ar-SA" sz="2800" b="1" u="sng" kern="1200" dirty="0" smtClean="0">
              <a:solidFill>
                <a:srgbClr val="FF0000"/>
              </a:solidFill>
            </a:rPr>
            <a:t>ميزان المراجعة بالمجاميع</a:t>
          </a:r>
        </a:p>
        <a:p>
          <a:pPr lvl="0" algn="ctr" defTabSz="1244600">
            <a:lnSpc>
              <a:spcPct val="90000"/>
            </a:lnSpc>
            <a:spcBef>
              <a:spcPct val="0"/>
            </a:spcBef>
            <a:spcAft>
              <a:spcPct val="35000"/>
            </a:spcAft>
          </a:pPr>
          <a:r>
            <a:rPr lang="ar-SA" sz="2800" b="1" kern="1200" dirty="0" smtClean="0">
              <a:solidFill>
                <a:schemeClr val="tx1"/>
              </a:solidFill>
            </a:rPr>
            <a:t>كشف بالمجاميع المدينة والدائنة  للحسابات في دفتر الأستاذ</a:t>
          </a:r>
          <a:endParaRPr lang="en-GB" sz="2800" b="1" kern="1200" dirty="0">
            <a:solidFill>
              <a:schemeClr val="tx1"/>
            </a:solidFill>
          </a:endParaRPr>
        </a:p>
      </dsp:txBody>
      <dsp:txXfrm>
        <a:off x="3786766" y="1869664"/>
        <a:ext cx="3128180" cy="1564090"/>
      </dsp:txXfrm>
    </dsp:sp>
  </dsp:spTree>
</dsp:drawing>
</file>

<file path=ppt/diagrams/drawing2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05BAA29-403F-454F-B4C9-1B386A372B39}">
      <dsp:nvSpPr>
        <dsp:cNvPr id="0" name=""/>
        <dsp:cNvSpPr/>
      </dsp:nvSpPr>
      <dsp:spPr>
        <a:xfrm>
          <a:off x="3048000" y="1374967"/>
          <a:ext cx="2156482" cy="374265"/>
        </a:xfrm>
        <a:custGeom>
          <a:avLst/>
          <a:gdLst/>
          <a:ahLst/>
          <a:cxnLst/>
          <a:rect l="0" t="0" r="0" b="0"/>
          <a:pathLst>
            <a:path>
              <a:moveTo>
                <a:pt x="0" y="0"/>
              </a:moveTo>
              <a:lnTo>
                <a:pt x="0" y="187132"/>
              </a:lnTo>
              <a:lnTo>
                <a:pt x="2156482" y="187132"/>
              </a:lnTo>
              <a:lnTo>
                <a:pt x="2156482" y="3742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9ABEFA5-D252-4F05-9949-D3F9FBA06E07}">
      <dsp:nvSpPr>
        <dsp:cNvPr id="0" name=""/>
        <dsp:cNvSpPr/>
      </dsp:nvSpPr>
      <dsp:spPr>
        <a:xfrm>
          <a:off x="3002280" y="1374967"/>
          <a:ext cx="91440" cy="374265"/>
        </a:xfrm>
        <a:custGeom>
          <a:avLst/>
          <a:gdLst/>
          <a:ahLst/>
          <a:cxnLst/>
          <a:rect l="0" t="0" r="0" b="0"/>
          <a:pathLst>
            <a:path>
              <a:moveTo>
                <a:pt x="45720" y="0"/>
              </a:moveTo>
              <a:lnTo>
                <a:pt x="45720" y="3742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2A06B83-ECB5-4BA7-B7F7-FEDBE587657A}">
      <dsp:nvSpPr>
        <dsp:cNvPr id="0" name=""/>
        <dsp:cNvSpPr/>
      </dsp:nvSpPr>
      <dsp:spPr>
        <a:xfrm>
          <a:off x="891517" y="1374967"/>
          <a:ext cx="2156482" cy="374265"/>
        </a:xfrm>
        <a:custGeom>
          <a:avLst/>
          <a:gdLst/>
          <a:ahLst/>
          <a:cxnLst/>
          <a:rect l="0" t="0" r="0" b="0"/>
          <a:pathLst>
            <a:path>
              <a:moveTo>
                <a:pt x="2156482" y="0"/>
              </a:moveTo>
              <a:lnTo>
                <a:pt x="2156482" y="187132"/>
              </a:lnTo>
              <a:lnTo>
                <a:pt x="0" y="187132"/>
              </a:lnTo>
              <a:lnTo>
                <a:pt x="0" y="3742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986BBBB-9952-4C0F-94ED-CA2E63394617}">
      <dsp:nvSpPr>
        <dsp:cNvPr id="0" name=""/>
        <dsp:cNvSpPr/>
      </dsp:nvSpPr>
      <dsp:spPr>
        <a:xfrm>
          <a:off x="2156891" y="483858"/>
          <a:ext cx="1782216" cy="89110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ar-SA" sz="2800" b="1" kern="1200" dirty="0" smtClean="0"/>
            <a:t>عمليات رأس المال</a:t>
          </a:r>
          <a:endParaRPr lang="en-GB" sz="2800" b="1" kern="1200" dirty="0"/>
        </a:p>
      </dsp:txBody>
      <dsp:txXfrm>
        <a:off x="2156891" y="483858"/>
        <a:ext cx="1782216" cy="891108"/>
      </dsp:txXfrm>
    </dsp:sp>
    <dsp:sp modelId="{EE213DEE-E9EA-4FF9-A27F-C094EE9B53D0}">
      <dsp:nvSpPr>
        <dsp:cNvPr id="0" name=""/>
        <dsp:cNvSpPr/>
      </dsp:nvSpPr>
      <dsp:spPr>
        <a:xfrm>
          <a:off x="409" y="1749232"/>
          <a:ext cx="1782216" cy="89110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ar-SA" sz="2800" b="1" kern="1200" dirty="0" smtClean="0"/>
            <a:t>تخفيض</a:t>
          </a:r>
          <a:endParaRPr lang="en-GB" sz="2800" b="1" kern="1200" dirty="0"/>
        </a:p>
      </dsp:txBody>
      <dsp:txXfrm>
        <a:off x="409" y="1749232"/>
        <a:ext cx="1782216" cy="891108"/>
      </dsp:txXfrm>
    </dsp:sp>
    <dsp:sp modelId="{2808DDD7-0748-4FE1-90CF-4E250E2CE4BD}">
      <dsp:nvSpPr>
        <dsp:cNvPr id="0" name=""/>
        <dsp:cNvSpPr/>
      </dsp:nvSpPr>
      <dsp:spPr>
        <a:xfrm>
          <a:off x="2156891" y="1749232"/>
          <a:ext cx="1782216" cy="89110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ar-SA" sz="2800" b="1" kern="1200" dirty="0" smtClean="0"/>
            <a:t>زيادة</a:t>
          </a:r>
          <a:endParaRPr lang="en-GB" sz="2800" b="1" kern="1200" dirty="0"/>
        </a:p>
      </dsp:txBody>
      <dsp:txXfrm>
        <a:off x="2156891" y="1749232"/>
        <a:ext cx="1782216" cy="891108"/>
      </dsp:txXfrm>
    </dsp:sp>
    <dsp:sp modelId="{244F0704-7BC7-44C5-A789-68051BAB1534}">
      <dsp:nvSpPr>
        <dsp:cNvPr id="0" name=""/>
        <dsp:cNvSpPr/>
      </dsp:nvSpPr>
      <dsp:spPr>
        <a:xfrm>
          <a:off x="4313373" y="1749232"/>
          <a:ext cx="1782216" cy="89110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ar-SA" sz="2800" b="1" kern="1200" dirty="0" smtClean="0"/>
            <a:t>إيداع</a:t>
          </a:r>
          <a:endParaRPr lang="en-GB" sz="2800" b="1" kern="1200" dirty="0"/>
        </a:p>
      </dsp:txBody>
      <dsp:txXfrm>
        <a:off x="4313373" y="1749232"/>
        <a:ext cx="1782216" cy="891108"/>
      </dsp:txXfrm>
    </dsp:sp>
  </dsp:spTree>
</dsp:drawing>
</file>

<file path=ppt/diagrams/drawing2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BB6E1EC-FA59-4D66-9EC7-2E95CE2F7A0A}">
      <dsp:nvSpPr>
        <dsp:cNvPr id="0" name=""/>
        <dsp:cNvSpPr/>
      </dsp:nvSpPr>
      <dsp:spPr>
        <a:xfrm>
          <a:off x="4121807" y="1164068"/>
          <a:ext cx="2858626" cy="491263"/>
        </a:xfrm>
        <a:custGeom>
          <a:avLst/>
          <a:gdLst/>
          <a:ahLst/>
          <a:cxnLst/>
          <a:rect l="0" t="0" r="0" b="0"/>
          <a:pathLst>
            <a:path>
              <a:moveTo>
                <a:pt x="0" y="0"/>
              </a:moveTo>
              <a:lnTo>
                <a:pt x="0" y="246808"/>
              </a:lnTo>
              <a:lnTo>
                <a:pt x="2858626" y="246808"/>
              </a:lnTo>
              <a:lnTo>
                <a:pt x="2858626" y="49126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05BAA29-403F-454F-B4C9-1B386A372B39}">
      <dsp:nvSpPr>
        <dsp:cNvPr id="0" name=""/>
        <dsp:cNvSpPr/>
      </dsp:nvSpPr>
      <dsp:spPr>
        <a:xfrm>
          <a:off x="4076087" y="1164068"/>
          <a:ext cx="91440" cy="491263"/>
        </a:xfrm>
        <a:custGeom>
          <a:avLst/>
          <a:gdLst/>
          <a:ahLst/>
          <a:cxnLst/>
          <a:rect l="0" t="0" r="0" b="0"/>
          <a:pathLst>
            <a:path>
              <a:moveTo>
                <a:pt x="45720" y="0"/>
              </a:moveTo>
              <a:lnTo>
                <a:pt x="45720" y="246808"/>
              </a:lnTo>
              <a:lnTo>
                <a:pt x="87300" y="246808"/>
              </a:lnTo>
              <a:lnTo>
                <a:pt x="87300" y="49126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9ABEFA5-D252-4F05-9949-D3F9FBA06E07}">
      <dsp:nvSpPr>
        <dsp:cNvPr id="0" name=""/>
        <dsp:cNvSpPr/>
      </dsp:nvSpPr>
      <dsp:spPr>
        <a:xfrm>
          <a:off x="1297754" y="1164068"/>
          <a:ext cx="2824053" cy="490085"/>
        </a:xfrm>
        <a:custGeom>
          <a:avLst/>
          <a:gdLst/>
          <a:ahLst/>
          <a:cxnLst/>
          <a:rect l="0" t="0" r="0" b="0"/>
          <a:pathLst>
            <a:path>
              <a:moveTo>
                <a:pt x="2824053" y="0"/>
              </a:moveTo>
              <a:lnTo>
                <a:pt x="2824053" y="245631"/>
              </a:lnTo>
              <a:lnTo>
                <a:pt x="0" y="245631"/>
              </a:lnTo>
              <a:lnTo>
                <a:pt x="0" y="49008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986BBBB-9952-4C0F-94ED-CA2E63394617}">
      <dsp:nvSpPr>
        <dsp:cNvPr id="0" name=""/>
        <dsp:cNvSpPr/>
      </dsp:nvSpPr>
      <dsp:spPr>
        <a:xfrm>
          <a:off x="2957739" y="0"/>
          <a:ext cx="2328136" cy="1164068"/>
        </a:xfrm>
        <a:prstGeom prst="rect">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ar-SA" sz="2800" b="1" kern="1200" dirty="0" smtClean="0"/>
            <a:t>صور إيداع رأس المال</a:t>
          </a:r>
          <a:endParaRPr lang="en-GB" sz="2800" b="1" kern="1200" dirty="0"/>
        </a:p>
      </dsp:txBody>
      <dsp:txXfrm>
        <a:off x="2957739" y="0"/>
        <a:ext cx="2328136" cy="1164068"/>
      </dsp:txXfrm>
    </dsp:sp>
    <dsp:sp modelId="{2808DDD7-0748-4FE1-90CF-4E250E2CE4BD}">
      <dsp:nvSpPr>
        <dsp:cNvPr id="0" name=""/>
        <dsp:cNvSpPr/>
      </dsp:nvSpPr>
      <dsp:spPr>
        <a:xfrm>
          <a:off x="133685" y="1654154"/>
          <a:ext cx="2328136" cy="1164068"/>
        </a:xfrm>
        <a:prstGeom prst="rect">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ar-SA" sz="2800" b="1" kern="1200" dirty="0" smtClean="0"/>
            <a:t>مبالغ نقدية وأصول عينية</a:t>
          </a:r>
          <a:endParaRPr lang="en-GB" sz="2800" b="1" kern="1200" dirty="0"/>
        </a:p>
      </dsp:txBody>
      <dsp:txXfrm>
        <a:off x="133685" y="1654154"/>
        <a:ext cx="2328136" cy="1164068"/>
      </dsp:txXfrm>
    </dsp:sp>
    <dsp:sp modelId="{244F0704-7BC7-44C5-A789-68051BAB1534}">
      <dsp:nvSpPr>
        <dsp:cNvPr id="0" name=""/>
        <dsp:cNvSpPr/>
      </dsp:nvSpPr>
      <dsp:spPr>
        <a:xfrm>
          <a:off x="2999319" y="1655331"/>
          <a:ext cx="2328136" cy="1164068"/>
        </a:xfrm>
        <a:prstGeom prst="rect">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ar-SA" sz="2800" b="1" kern="1200" dirty="0" smtClean="0"/>
            <a:t>أصول عينية</a:t>
          </a:r>
          <a:endParaRPr lang="en-GB" sz="2800" b="1" kern="1200" dirty="0"/>
        </a:p>
      </dsp:txBody>
      <dsp:txXfrm>
        <a:off x="2999319" y="1655331"/>
        <a:ext cx="2328136" cy="1164068"/>
      </dsp:txXfrm>
    </dsp:sp>
    <dsp:sp modelId="{69F791E4-229C-4024-ABD2-B5AAFEDF911F}">
      <dsp:nvSpPr>
        <dsp:cNvPr id="0" name=""/>
        <dsp:cNvSpPr/>
      </dsp:nvSpPr>
      <dsp:spPr>
        <a:xfrm>
          <a:off x="5816365" y="1655331"/>
          <a:ext cx="2328136" cy="1164068"/>
        </a:xfrm>
        <a:prstGeom prst="rect">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ar-SA" sz="2800" b="1" kern="1200" dirty="0" smtClean="0"/>
            <a:t>مبالغ نقدية</a:t>
          </a:r>
          <a:endParaRPr lang="en-GB" sz="2800" b="1" kern="1200" dirty="0"/>
        </a:p>
      </dsp:txBody>
      <dsp:txXfrm>
        <a:off x="5816365" y="1655331"/>
        <a:ext cx="2328136" cy="1164068"/>
      </dsp:txXfrm>
    </dsp:sp>
  </dsp:spTree>
</dsp:drawing>
</file>

<file path=ppt/diagrams/drawing2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8A002B9-51DD-4526-9DB5-1A4A1633DE5B}">
      <dsp:nvSpPr>
        <dsp:cNvPr id="0" name=""/>
        <dsp:cNvSpPr/>
      </dsp:nvSpPr>
      <dsp:spPr>
        <a:xfrm>
          <a:off x="3995988" y="1071143"/>
          <a:ext cx="2957985" cy="981588"/>
        </a:xfrm>
        <a:custGeom>
          <a:avLst/>
          <a:gdLst/>
          <a:ahLst/>
          <a:cxnLst/>
          <a:rect l="0" t="0" r="0" b="0"/>
          <a:pathLst>
            <a:path>
              <a:moveTo>
                <a:pt x="0" y="0"/>
              </a:moveTo>
              <a:lnTo>
                <a:pt x="0" y="756648"/>
              </a:lnTo>
              <a:lnTo>
                <a:pt x="2957985" y="756648"/>
              </a:lnTo>
              <a:lnTo>
                <a:pt x="2957985" y="98158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042A038-13DA-4B41-9021-7DCA3CEFE00F}">
      <dsp:nvSpPr>
        <dsp:cNvPr id="0" name=""/>
        <dsp:cNvSpPr/>
      </dsp:nvSpPr>
      <dsp:spPr>
        <a:xfrm>
          <a:off x="3950268" y="1071143"/>
          <a:ext cx="91440" cy="981588"/>
        </a:xfrm>
        <a:custGeom>
          <a:avLst/>
          <a:gdLst/>
          <a:ahLst/>
          <a:cxnLst/>
          <a:rect l="0" t="0" r="0" b="0"/>
          <a:pathLst>
            <a:path>
              <a:moveTo>
                <a:pt x="45720" y="0"/>
              </a:moveTo>
              <a:lnTo>
                <a:pt x="45720" y="756648"/>
              </a:lnTo>
              <a:lnTo>
                <a:pt x="90001" y="756648"/>
              </a:lnTo>
              <a:lnTo>
                <a:pt x="90001" y="98158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D81EC81-8724-4418-96F0-6E71A297B07F}">
      <dsp:nvSpPr>
        <dsp:cNvPr id="0" name=""/>
        <dsp:cNvSpPr/>
      </dsp:nvSpPr>
      <dsp:spPr>
        <a:xfrm>
          <a:off x="1196714" y="1071143"/>
          <a:ext cx="2799274" cy="1077595"/>
        </a:xfrm>
        <a:custGeom>
          <a:avLst/>
          <a:gdLst/>
          <a:ahLst/>
          <a:cxnLst/>
          <a:rect l="0" t="0" r="0" b="0"/>
          <a:pathLst>
            <a:path>
              <a:moveTo>
                <a:pt x="2799274" y="0"/>
              </a:moveTo>
              <a:lnTo>
                <a:pt x="2799274" y="852655"/>
              </a:lnTo>
              <a:lnTo>
                <a:pt x="0" y="852655"/>
              </a:lnTo>
              <a:lnTo>
                <a:pt x="0" y="107759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F5771AE-8E5E-4FEE-9BD5-7C86F776898D}">
      <dsp:nvSpPr>
        <dsp:cNvPr id="0" name=""/>
        <dsp:cNvSpPr/>
      </dsp:nvSpPr>
      <dsp:spPr>
        <a:xfrm>
          <a:off x="2561962" y="0"/>
          <a:ext cx="2868052" cy="1071143"/>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a:lnSpc>
              <a:spcPct val="90000"/>
            </a:lnSpc>
            <a:spcBef>
              <a:spcPct val="0"/>
            </a:spcBef>
            <a:spcAft>
              <a:spcPct val="35000"/>
            </a:spcAft>
          </a:pPr>
          <a:r>
            <a:rPr lang="ar-SA" sz="3600" b="1" kern="1200" dirty="0" smtClean="0">
              <a:solidFill>
                <a:schemeClr val="tx2"/>
              </a:solidFill>
            </a:rPr>
            <a:t>صور المشتريات</a:t>
          </a:r>
          <a:endParaRPr lang="en-GB" sz="3600" b="1" kern="1200" dirty="0">
            <a:solidFill>
              <a:schemeClr val="tx2"/>
            </a:solidFill>
          </a:endParaRPr>
        </a:p>
      </dsp:txBody>
      <dsp:txXfrm>
        <a:off x="2561962" y="0"/>
        <a:ext cx="2868052" cy="1071143"/>
      </dsp:txXfrm>
    </dsp:sp>
    <dsp:sp modelId="{630C24BA-F663-49F9-8F64-95809A4D1DAE}">
      <dsp:nvSpPr>
        <dsp:cNvPr id="0" name=""/>
        <dsp:cNvSpPr/>
      </dsp:nvSpPr>
      <dsp:spPr>
        <a:xfrm>
          <a:off x="0" y="2148739"/>
          <a:ext cx="2393428" cy="323692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1" u="sng" kern="1200" dirty="0" smtClean="0">
              <a:solidFill>
                <a:srgbClr val="FFFF00"/>
              </a:solidFill>
            </a:rPr>
            <a:t>مشتريات على الحساب (بالأجل)</a:t>
          </a:r>
        </a:p>
        <a:p>
          <a:pPr lvl="0" algn="ctr" defTabSz="889000">
            <a:lnSpc>
              <a:spcPct val="150000"/>
            </a:lnSpc>
            <a:spcBef>
              <a:spcPct val="0"/>
            </a:spcBef>
            <a:spcAft>
              <a:spcPct val="35000"/>
            </a:spcAft>
          </a:pPr>
          <a:r>
            <a:rPr lang="ar-SA" sz="2000" b="1" kern="1200" dirty="0" smtClean="0">
              <a:solidFill>
                <a:srgbClr val="FF0000"/>
              </a:solidFill>
            </a:rPr>
            <a:t>×× </a:t>
          </a:r>
          <a:r>
            <a:rPr lang="ar-SA" sz="2000" b="1" kern="1200" dirty="0" smtClean="0"/>
            <a:t>    من </a:t>
          </a:r>
          <a:r>
            <a:rPr lang="ar-SA" sz="2000" b="1" kern="1200" dirty="0" err="1" smtClean="0"/>
            <a:t>حـ</a:t>
          </a:r>
          <a:r>
            <a:rPr lang="ar-SA" sz="2000" b="1" kern="1200" dirty="0" smtClean="0"/>
            <a:t>/ المشتريات</a:t>
          </a:r>
        </a:p>
        <a:p>
          <a:pPr lvl="0" algn="ctr" defTabSz="889000">
            <a:lnSpc>
              <a:spcPct val="150000"/>
            </a:lnSpc>
            <a:spcBef>
              <a:spcPct val="0"/>
            </a:spcBef>
            <a:spcAft>
              <a:spcPct val="35000"/>
            </a:spcAft>
          </a:pPr>
          <a:r>
            <a:rPr lang="ar-SA" sz="2000" b="1" kern="1200" dirty="0" smtClean="0"/>
            <a:t>      </a:t>
          </a:r>
          <a:r>
            <a:rPr lang="ar-SA" sz="2000" b="0" kern="1200" dirty="0" smtClean="0">
              <a:solidFill>
                <a:srgbClr val="FF0000"/>
              </a:solidFill>
            </a:rPr>
            <a:t>××</a:t>
          </a:r>
          <a:r>
            <a:rPr lang="ar-SA" sz="2000" b="1" kern="1200" dirty="0" smtClean="0"/>
            <a:t>    إلى </a:t>
          </a:r>
          <a:r>
            <a:rPr lang="ar-SA" sz="2000" b="1" kern="1200" dirty="0" err="1" smtClean="0"/>
            <a:t>حـ</a:t>
          </a:r>
          <a:r>
            <a:rPr lang="ar-SA" sz="2000" b="1" kern="1200" dirty="0" smtClean="0"/>
            <a:t>/ الدائنين </a:t>
          </a:r>
        </a:p>
        <a:p>
          <a:pPr lvl="0" algn="ctr" defTabSz="889000">
            <a:lnSpc>
              <a:spcPct val="90000"/>
            </a:lnSpc>
            <a:spcBef>
              <a:spcPct val="0"/>
            </a:spcBef>
            <a:spcAft>
              <a:spcPct val="35000"/>
            </a:spcAft>
          </a:pPr>
          <a:r>
            <a:rPr lang="ar-SA" sz="2000" b="1" kern="1200" dirty="0" smtClean="0"/>
            <a:t> </a:t>
          </a:r>
        </a:p>
        <a:p>
          <a:pPr lvl="0" algn="r" defTabSz="889000">
            <a:lnSpc>
              <a:spcPct val="90000"/>
            </a:lnSpc>
            <a:spcBef>
              <a:spcPct val="0"/>
            </a:spcBef>
            <a:spcAft>
              <a:spcPct val="35000"/>
            </a:spcAft>
          </a:pPr>
          <a:r>
            <a:rPr lang="ar-SA" sz="2000" b="1" kern="1200" dirty="0" smtClean="0"/>
            <a:t>      </a:t>
          </a:r>
          <a:r>
            <a:rPr lang="ar-SA" sz="2000" b="1" kern="1200" dirty="0" smtClean="0">
              <a:solidFill>
                <a:srgbClr val="FFFF00"/>
              </a:solidFill>
            </a:rPr>
            <a:t>إثبات مشتريات على                الحساب</a:t>
          </a:r>
          <a:r>
            <a:rPr lang="ar-SA" sz="1400" b="1" kern="1200" dirty="0" smtClean="0">
              <a:solidFill>
                <a:srgbClr val="FFFF00"/>
              </a:solidFill>
            </a:rPr>
            <a:t>   </a:t>
          </a:r>
        </a:p>
        <a:p>
          <a:pPr lvl="0" algn="ctr" defTabSz="889000">
            <a:lnSpc>
              <a:spcPct val="90000"/>
            </a:lnSpc>
            <a:spcBef>
              <a:spcPct val="0"/>
            </a:spcBef>
            <a:spcAft>
              <a:spcPct val="35000"/>
            </a:spcAft>
          </a:pPr>
          <a:endParaRPr lang="en-GB" sz="1400" kern="1200" dirty="0"/>
        </a:p>
      </dsp:txBody>
      <dsp:txXfrm>
        <a:off x="0" y="2148739"/>
        <a:ext cx="2393428" cy="3236921"/>
      </dsp:txXfrm>
    </dsp:sp>
    <dsp:sp modelId="{86C5A77F-AB6E-4A4A-8C1D-8BB601E7283D}">
      <dsp:nvSpPr>
        <dsp:cNvPr id="0" name=""/>
        <dsp:cNvSpPr/>
      </dsp:nvSpPr>
      <dsp:spPr>
        <a:xfrm>
          <a:off x="2847690" y="2052732"/>
          <a:ext cx="2385159" cy="321994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1" u="sng" kern="1200" dirty="0" smtClean="0">
              <a:solidFill>
                <a:srgbClr val="FFFF00"/>
              </a:solidFill>
            </a:rPr>
            <a:t>مشتريات بشيك</a:t>
          </a:r>
        </a:p>
        <a:p>
          <a:pPr lvl="0" algn="ctr" defTabSz="889000">
            <a:lnSpc>
              <a:spcPct val="90000"/>
            </a:lnSpc>
            <a:spcBef>
              <a:spcPct val="0"/>
            </a:spcBef>
            <a:spcAft>
              <a:spcPct val="35000"/>
            </a:spcAft>
          </a:pPr>
          <a:endParaRPr lang="ar-SA" sz="2000" b="1" u="sng" kern="1200" dirty="0" smtClean="0">
            <a:solidFill>
              <a:srgbClr val="FF0000"/>
            </a:solidFill>
          </a:endParaRPr>
        </a:p>
        <a:p>
          <a:pPr lvl="0" algn="ctr" defTabSz="889000">
            <a:lnSpc>
              <a:spcPct val="150000"/>
            </a:lnSpc>
            <a:spcBef>
              <a:spcPct val="0"/>
            </a:spcBef>
            <a:spcAft>
              <a:spcPct val="35000"/>
            </a:spcAft>
          </a:pPr>
          <a:r>
            <a:rPr lang="ar-SA" sz="2000" b="1" kern="1200" dirty="0" smtClean="0">
              <a:solidFill>
                <a:srgbClr val="FF0000"/>
              </a:solidFill>
            </a:rPr>
            <a:t>××</a:t>
          </a:r>
          <a:r>
            <a:rPr lang="ar-SA" sz="2000" b="1" kern="1200" dirty="0" smtClean="0"/>
            <a:t>     من </a:t>
          </a:r>
          <a:r>
            <a:rPr lang="ar-SA" sz="2000" b="1" kern="1200" dirty="0" err="1" smtClean="0"/>
            <a:t>حـ</a:t>
          </a:r>
          <a:r>
            <a:rPr lang="ar-SA" sz="2000" b="1" kern="1200" dirty="0" smtClean="0"/>
            <a:t>/ المشتريات</a:t>
          </a:r>
        </a:p>
        <a:p>
          <a:pPr lvl="0" algn="ctr" defTabSz="889000">
            <a:lnSpc>
              <a:spcPct val="150000"/>
            </a:lnSpc>
            <a:spcBef>
              <a:spcPct val="0"/>
            </a:spcBef>
            <a:spcAft>
              <a:spcPct val="35000"/>
            </a:spcAft>
          </a:pPr>
          <a:r>
            <a:rPr lang="ar-SA" sz="2000" b="1" kern="1200" dirty="0" smtClean="0">
              <a:solidFill>
                <a:srgbClr val="FF0000"/>
              </a:solidFill>
            </a:rPr>
            <a:t>  ×× </a:t>
          </a:r>
          <a:r>
            <a:rPr lang="ar-SA" sz="2000" b="1" kern="1200" dirty="0" smtClean="0"/>
            <a:t>  إلى حـ/ البنك</a:t>
          </a:r>
        </a:p>
        <a:p>
          <a:pPr lvl="0" algn="ctr" defTabSz="889000">
            <a:lnSpc>
              <a:spcPct val="90000"/>
            </a:lnSpc>
            <a:spcBef>
              <a:spcPct val="0"/>
            </a:spcBef>
            <a:spcAft>
              <a:spcPct val="35000"/>
            </a:spcAft>
          </a:pPr>
          <a:endParaRPr lang="ar-SA" sz="2000" b="1" kern="1200" dirty="0" smtClean="0"/>
        </a:p>
        <a:p>
          <a:pPr lvl="0" algn="r" defTabSz="889000">
            <a:lnSpc>
              <a:spcPct val="90000"/>
            </a:lnSpc>
            <a:spcBef>
              <a:spcPct val="0"/>
            </a:spcBef>
            <a:spcAft>
              <a:spcPct val="35000"/>
            </a:spcAft>
          </a:pPr>
          <a:r>
            <a:rPr lang="ar-SA" sz="2000" b="1" kern="1200" dirty="0" smtClean="0"/>
            <a:t>         </a:t>
          </a:r>
          <a:r>
            <a:rPr lang="ar-SA" sz="2000" b="1" kern="1200" dirty="0" smtClean="0">
              <a:solidFill>
                <a:srgbClr val="FFFF00"/>
              </a:solidFill>
            </a:rPr>
            <a:t>إثبات مشتريات                    بشيك  </a:t>
          </a:r>
          <a:r>
            <a:rPr lang="ar-SA" sz="1400" kern="1200" dirty="0" smtClean="0">
              <a:solidFill>
                <a:srgbClr val="FFFF00"/>
              </a:solidFill>
            </a:rPr>
            <a:t>    </a:t>
          </a:r>
          <a:endParaRPr lang="en-GB" sz="1400" kern="1200" dirty="0">
            <a:solidFill>
              <a:srgbClr val="FFFF00"/>
            </a:solidFill>
          </a:endParaRPr>
        </a:p>
      </dsp:txBody>
      <dsp:txXfrm>
        <a:off x="2847690" y="2052732"/>
        <a:ext cx="2385159" cy="3219944"/>
      </dsp:txXfrm>
    </dsp:sp>
    <dsp:sp modelId="{75EF487C-B16B-4EAF-B9C3-3B347ED9677D}">
      <dsp:nvSpPr>
        <dsp:cNvPr id="0" name=""/>
        <dsp:cNvSpPr/>
      </dsp:nvSpPr>
      <dsp:spPr>
        <a:xfrm>
          <a:off x="5682729" y="2052732"/>
          <a:ext cx="2542488" cy="309258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1" u="sng" kern="1200" dirty="0" smtClean="0">
              <a:solidFill>
                <a:srgbClr val="FFFF00"/>
              </a:solidFill>
            </a:rPr>
            <a:t>مشتريات نقدية</a:t>
          </a:r>
        </a:p>
        <a:p>
          <a:pPr lvl="0" algn="ctr" defTabSz="889000">
            <a:lnSpc>
              <a:spcPct val="90000"/>
            </a:lnSpc>
            <a:spcBef>
              <a:spcPct val="0"/>
            </a:spcBef>
            <a:spcAft>
              <a:spcPct val="35000"/>
            </a:spcAft>
          </a:pPr>
          <a:endParaRPr lang="ar-SA" sz="2000" b="1" u="sng" kern="1200" dirty="0" smtClean="0">
            <a:solidFill>
              <a:srgbClr val="FFFF00"/>
            </a:solidFill>
          </a:endParaRPr>
        </a:p>
        <a:p>
          <a:pPr lvl="0" algn="ctr" defTabSz="889000">
            <a:lnSpc>
              <a:spcPct val="90000"/>
            </a:lnSpc>
            <a:spcBef>
              <a:spcPct val="0"/>
            </a:spcBef>
            <a:spcAft>
              <a:spcPct val="35000"/>
            </a:spcAft>
          </a:pPr>
          <a:r>
            <a:rPr lang="ar-SA" sz="2000" b="1" kern="1200" dirty="0" smtClean="0">
              <a:solidFill>
                <a:srgbClr val="FF0000"/>
              </a:solidFill>
            </a:rPr>
            <a:t>×× </a:t>
          </a:r>
          <a:r>
            <a:rPr lang="ar-SA" sz="2000" b="1" kern="1200" dirty="0" smtClean="0"/>
            <a:t>    </a:t>
          </a:r>
          <a:r>
            <a:rPr lang="ar-SA" sz="2400" b="1" kern="1200" dirty="0" smtClean="0"/>
            <a:t>من</a:t>
          </a:r>
          <a:r>
            <a:rPr lang="ar-SA" sz="2000" b="1" kern="1200" dirty="0" smtClean="0"/>
            <a:t> حـ/المشتريات</a:t>
          </a:r>
        </a:p>
        <a:p>
          <a:pPr lvl="0" algn="ctr" defTabSz="889000">
            <a:lnSpc>
              <a:spcPct val="150000"/>
            </a:lnSpc>
            <a:spcBef>
              <a:spcPct val="0"/>
            </a:spcBef>
            <a:spcAft>
              <a:spcPct val="35000"/>
            </a:spcAft>
          </a:pPr>
          <a:r>
            <a:rPr lang="ar-SA" sz="2000" b="1" kern="1200" dirty="0" smtClean="0"/>
            <a:t>    </a:t>
          </a:r>
          <a:r>
            <a:rPr lang="ar-SA" sz="2000" b="1" kern="1200" dirty="0" smtClean="0">
              <a:solidFill>
                <a:srgbClr val="FF0000"/>
              </a:solidFill>
            </a:rPr>
            <a:t>××</a:t>
          </a:r>
          <a:r>
            <a:rPr lang="ar-SA" sz="2000" b="1" kern="1200" dirty="0" smtClean="0"/>
            <a:t>      إلى </a:t>
          </a:r>
          <a:r>
            <a:rPr lang="ar-SA" sz="2000" b="1" kern="1200" dirty="0" err="1" smtClean="0"/>
            <a:t>حـ</a:t>
          </a:r>
          <a:r>
            <a:rPr lang="ar-SA" sz="2000" b="1" kern="1200" dirty="0" smtClean="0"/>
            <a:t>/ الصندوق</a:t>
          </a:r>
        </a:p>
        <a:p>
          <a:pPr lvl="0" algn="ctr" defTabSz="889000">
            <a:lnSpc>
              <a:spcPct val="90000"/>
            </a:lnSpc>
            <a:spcBef>
              <a:spcPct val="0"/>
            </a:spcBef>
            <a:spcAft>
              <a:spcPct val="35000"/>
            </a:spcAft>
          </a:pPr>
          <a:endParaRPr lang="ar-SA" sz="2000" b="1" kern="1200" dirty="0" smtClean="0"/>
        </a:p>
        <a:p>
          <a:pPr lvl="0" algn="ctr" defTabSz="889000">
            <a:lnSpc>
              <a:spcPct val="90000"/>
            </a:lnSpc>
            <a:spcBef>
              <a:spcPct val="0"/>
            </a:spcBef>
            <a:spcAft>
              <a:spcPct val="35000"/>
            </a:spcAft>
          </a:pPr>
          <a:r>
            <a:rPr lang="ar-SA" sz="2000" b="1" kern="1200" dirty="0" smtClean="0">
              <a:solidFill>
                <a:srgbClr val="FFFF00"/>
              </a:solidFill>
            </a:rPr>
            <a:t> إثبات مشتريات                    نقدية</a:t>
          </a:r>
          <a:r>
            <a:rPr lang="ar-SA" sz="2000" kern="1200" dirty="0" smtClean="0"/>
            <a:t>  </a:t>
          </a:r>
          <a:endParaRPr lang="en-GB" sz="2000" kern="1200" dirty="0"/>
        </a:p>
      </dsp:txBody>
      <dsp:txXfrm>
        <a:off x="5682729" y="2052732"/>
        <a:ext cx="2542488" cy="3092585"/>
      </dsp:txXfrm>
    </dsp:sp>
  </dsp:spTree>
</dsp:drawing>
</file>

<file path=ppt/diagrams/drawing2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8A002B9-51DD-4526-9DB5-1A4A1633DE5B}">
      <dsp:nvSpPr>
        <dsp:cNvPr id="0" name=""/>
        <dsp:cNvSpPr/>
      </dsp:nvSpPr>
      <dsp:spPr>
        <a:xfrm>
          <a:off x="4229465" y="1079789"/>
          <a:ext cx="3162565" cy="1050656"/>
        </a:xfrm>
        <a:custGeom>
          <a:avLst/>
          <a:gdLst/>
          <a:ahLst/>
          <a:cxnLst/>
          <a:rect l="0" t="0" r="0" b="0"/>
          <a:pathLst>
            <a:path>
              <a:moveTo>
                <a:pt x="0" y="0"/>
              </a:moveTo>
              <a:lnTo>
                <a:pt x="0" y="868239"/>
              </a:lnTo>
              <a:lnTo>
                <a:pt x="3162565" y="868239"/>
              </a:lnTo>
              <a:lnTo>
                <a:pt x="3162565" y="105065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042A038-13DA-4B41-9021-7DCA3CEFE00F}">
      <dsp:nvSpPr>
        <dsp:cNvPr id="0" name=""/>
        <dsp:cNvSpPr/>
      </dsp:nvSpPr>
      <dsp:spPr>
        <a:xfrm>
          <a:off x="4229465" y="1079789"/>
          <a:ext cx="263400" cy="1050656"/>
        </a:xfrm>
        <a:custGeom>
          <a:avLst/>
          <a:gdLst/>
          <a:ahLst/>
          <a:cxnLst/>
          <a:rect l="0" t="0" r="0" b="0"/>
          <a:pathLst>
            <a:path>
              <a:moveTo>
                <a:pt x="0" y="0"/>
              </a:moveTo>
              <a:lnTo>
                <a:pt x="0" y="868239"/>
              </a:lnTo>
              <a:lnTo>
                <a:pt x="263400" y="868239"/>
              </a:lnTo>
              <a:lnTo>
                <a:pt x="263400" y="105065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D81EC81-8724-4418-96F0-6E71A297B07F}">
      <dsp:nvSpPr>
        <dsp:cNvPr id="0" name=""/>
        <dsp:cNvSpPr/>
      </dsp:nvSpPr>
      <dsp:spPr>
        <a:xfrm>
          <a:off x="1421421" y="1079789"/>
          <a:ext cx="2808043" cy="1128513"/>
        </a:xfrm>
        <a:custGeom>
          <a:avLst/>
          <a:gdLst/>
          <a:ahLst/>
          <a:cxnLst/>
          <a:rect l="0" t="0" r="0" b="0"/>
          <a:pathLst>
            <a:path>
              <a:moveTo>
                <a:pt x="2808043" y="0"/>
              </a:moveTo>
              <a:lnTo>
                <a:pt x="2808043" y="946096"/>
              </a:lnTo>
              <a:lnTo>
                <a:pt x="0" y="946096"/>
              </a:lnTo>
              <a:lnTo>
                <a:pt x="0" y="11285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F5771AE-8E5E-4FEE-9BD5-7C86F776898D}">
      <dsp:nvSpPr>
        <dsp:cNvPr id="0" name=""/>
        <dsp:cNvSpPr/>
      </dsp:nvSpPr>
      <dsp:spPr>
        <a:xfrm>
          <a:off x="3066536" y="211140"/>
          <a:ext cx="2325857" cy="868648"/>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ar-SA" sz="3200" b="1" kern="1200" dirty="0" smtClean="0">
              <a:solidFill>
                <a:schemeClr val="tx2"/>
              </a:solidFill>
            </a:rPr>
            <a:t>صور مردودات المشتريات</a:t>
          </a:r>
          <a:endParaRPr lang="en-GB" sz="3200" b="1" kern="1200" dirty="0">
            <a:solidFill>
              <a:schemeClr val="tx2"/>
            </a:solidFill>
          </a:endParaRPr>
        </a:p>
      </dsp:txBody>
      <dsp:txXfrm>
        <a:off x="3066536" y="211140"/>
        <a:ext cx="2325857" cy="868648"/>
      </dsp:txXfrm>
    </dsp:sp>
    <dsp:sp modelId="{630C24BA-F663-49F9-8F64-95809A4D1DAE}">
      <dsp:nvSpPr>
        <dsp:cNvPr id="0" name=""/>
        <dsp:cNvSpPr/>
      </dsp:nvSpPr>
      <dsp:spPr>
        <a:xfrm>
          <a:off x="0" y="2208302"/>
          <a:ext cx="2842842" cy="286571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ar-SA" sz="2000" b="1" u="sng" kern="1200" dirty="0" smtClean="0">
            <a:solidFill>
              <a:schemeClr val="tx1"/>
            </a:solidFill>
          </a:endParaRPr>
        </a:p>
        <a:p>
          <a:pPr lvl="0" algn="ctr" defTabSz="889000">
            <a:lnSpc>
              <a:spcPct val="90000"/>
            </a:lnSpc>
            <a:spcBef>
              <a:spcPct val="0"/>
            </a:spcBef>
            <a:spcAft>
              <a:spcPct val="35000"/>
            </a:spcAft>
          </a:pPr>
          <a:r>
            <a:rPr lang="ar-SA" sz="2000" b="1" u="sng" kern="1200" dirty="0" smtClean="0">
              <a:solidFill>
                <a:srgbClr val="FFFF00"/>
              </a:solidFill>
            </a:rPr>
            <a:t>مردودات مشتريات على الحساب (بالأجل)</a:t>
          </a:r>
        </a:p>
        <a:p>
          <a:pPr lvl="0" algn="r" defTabSz="889000">
            <a:lnSpc>
              <a:spcPct val="150000"/>
            </a:lnSpc>
            <a:spcBef>
              <a:spcPct val="0"/>
            </a:spcBef>
            <a:spcAft>
              <a:spcPct val="35000"/>
            </a:spcAft>
          </a:pPr>
          <a:r>
            <a:rPr lang="ar-SA" sz="1800" b="1" kern="1200" dirty="0" smtClean="0">
              <a:solidFill>
                <a:srgbClr val="FF0000"/>
              </a:solidFill>
            </a:rPr>
            <a:t>×× </a:t>
          </a:r>
          <a:r>
            <a:rPr lang="ar-SA" sz="1800" b="1" kern="1200" dirty="0" smtClean="0"/>
            <a:t>         من حـ/ الدائنين</a:t>
          </a:r>
          <a:r>
            <a:rPr lang="ar-SA" sz="1800" b="0" kern="1200" dirty="0" smtClean="0">
              <a:solidFill>
                <a:srgbClr val="FF0000"/>
              </a:solidFill>
            </a:rPr>
            <a:t> </a:t>
          </a:r>
        </a:p>
        <a:p>
          <a:pPr lvl="0" algn="r" defTabSz="889000">
            <a:lnSpc>
              <a:spcPct val="150000"/>
            </a:lnSpc>
            <a:spcBef>
              <a:spcPct val="0"/>
            </a:spcBef>
            <a:spcAft>
              <a:spcPct val="35000"/>
            </a:spcAft>
          </a:pPr>
          <a:r>
            <a:rPr lang="ar-SA" sz="1800" b="0" kern="1200" dirty="0" smtClean="0">
              <a:solidFill>
                <a:srgbClr val="FF0000"/>
              </a:solidFill>
            </a:rPr>
            <a:t>      </a:t>
          </a:r>
          <a:r>
            <a:rPr lang="ar-SA" sz="1800" b="1" kern="1200" dirty="0" smtClean="0">
              <a:solidFill>
                <a:srgbClr val="FF0000"/>
              </a:solidFill>
            </a:rPr>
            <a:t>××</a:t>
          </a:r>
          <a:r>
            <a:rPr lang="ar-SA" sz="1800" b="1" kern="1200" dirty="0" smtClean="0"/>
            <a:t>      إلى حـ/ مردودات                                 المشتريات</a:t>
          </a:r>
        </a:p>
        <a:p>
          <a:pPr lvl="0" algn="ctr" defTabSz="889000">
            <a:lnSpc>
              <a:spcPct val="90000"/>
            </a:lnSpc>
            <a:spcBef>
              <a:spcPct val="0"/>
            </a:spcBef>
            <a:spcAft>
              <a:spcPct val="35000"/>
            </a:spcAft>
          </a:pPr>
          <a:r>
            <a:rPr lang="ar-SA" sz="1800" b="1" kern="1200" dirty="0" smtClean="0"/>
            <a:t>          </a:t>
          </a:r>
          <a:r>
            <a:rPr lang="ar-SA" sz="1800" b="1" kern="1200" dirty="0" smtClean="0">
              <a:solidFill>
                <a:srgbClr val="FFFF00"/>
              </a:solidFill>
            </a:rPr>
            <a:t>إثبات مردودات مشتريات                  على الحساب</a:t>
          </a:r>
          <a:r>
            <a:rPr lang="ar-SA" sz="1400" b="1" kern="1200" dirty="0" smtClean="0">
              <a:solidFill>
                <a:srgbClr val="FFFF00"/>
              </a:solidFill>
            </a:rPr>
            <a:t>   </a:t>
          </a:r>
        </a:p>
        <a:p>
          <a:pPr lvl="0" algn="ctr" defTabSz="889000">
            <a:lnSpc>
              <a:spcPct val="90000"/>
            </a:lnSpc>
            <a:spcBef>
              <a:spcPct val="0"/>
            </a:spcBef>
            <a:spcAft>
              <a:spcPct val="35000"/>
            </a:spcAft>
          </a:pPr>
          <a:endParaRPr lang="en-GB" sz="1400" kern="1200" dirty="0"/>
        </a:p>
      </dsp:txBody>
      <dsp:txXfrm>
        <a:off x="0" y="2208302"/>
        <a:ext cx="2842842" cy="2865714"/>
      </dsp:txXfrm>
    </dsp:sp>
    <dsp:sp modelId="{86C5A77F-AB6E-4A4A-8C1D-8BB601E7283D}">
      <dsp:nvSpPr>
        <dsp:cNvPr id="0" name=""/>
        <dsp:cNvSpPr/>
      </dsp:nvSpPr>
      <dsp:spPr>
        <a:xfrm>
          <a:off x="3212903" y="2130445"/>
          <a:ext cx="2559923" cy="287015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1" u="sng" kern="1200" dirty="0" smtClean="0">
              <a:solidFill>
                <a:srgbClr val="FFFF00"/>
              </a:solidFill>
            </a:rPr>
            <a:t>مردودات مشتريات بشيك</a:t>
          </a:r>
        </a:p>
        <a:p>
          <a:pPr lvl="0" algn="r" defTabSz="889000">
            <a:lnSpc>
              <a:spcPct val="150000"/>
            </a:lnSpc>
            <a:spcBef>
              <a:spcPct val="0"/>
            </a:spcBef>
            <a:spcAft>
              <a:spcPct val="35000"/>
            </a:spcAft>
          </a:pPr>
          <a:r>
            <a:rPr lang="ar-SA" sz="1800" b="1" kern="1200" dirty="0" smtClean="0">
              <a:solidFill>
                <a:srgbClr val="FF0000"/>
              </a:solidFill>
            </a:rPr>
            <a:t>××</a:t>
          </a:r>
          <a:r>
            <a:rPr lang="ar-SA" sz="1800" b="1" kern="1200" dirty="0" smtClean="0"/>
            <a:t>        من حـ/ البنك</a:t>
          </a:r>
        </a:p>
        <a:p>
          <a:pPr lvl="0" algn="r" defTabSz="889000">
            <a:lnSpc>
              <a:spcPct val="150000"/>
            </a:lnSpc>
            <a:spcBef>
              <a:spcPct val="0"/>
            </a:spcBef>
            <a:spcAft>
              <a:spcPct val="35000"/>
            </a:spcAft>
          </a:pPr>
          <a:r>
            <a:rPr lang="ar-SA" sz="1800" b="1" kern="1200" dirty="0" smtClean="0">
              <a:solidFill>
                <a:srgbClr val="FF0000"/>
              </a:solidFill>
            </a:rPr>
            <a:t>      ×× </a:t>
          </a:r>
          <a:r>
            <a:rPr lang="ar-SA" sz="1800" b="1" kern="1200" dirty="0" smtClean="0"/>
            <a:t>     إلى حـ/ مردودات                             المشتريات</a:t>
          </a:r>
        </a:p>
        <a:p>
          <a:pPr lvl="0" algn="r" defTabSz="889000">
            <a:lnSpc>
              <a:spcPct val="90000"/>
            </a:lnSpc>
            <a:spcBef>
              <a:spcPct val="0"/>
            </a:spcBef>
            <a:spcAft>
              <a:spcPct val="35000"/>
            </a:spcAft>
          </a:pPr>
          <a:r>
            <a:rPr lang="ar-SA" sz="1800" b="1" kern="1200" dirty="0" smtClean="0"/>
            <a:t>      </a:t>
          </a:r>
          <a:r>
            <a:rPr lang="ar-SA" sz="1800" b="1" kern="1200" dirty="0" smtClean="0">
              <a:solidFill>
                <a:srgbClr val="FFFF00"/>
              </a:solidFill>
            </a:rPr>
            <a:t>إثبات مردودات مشتريات                        بشيك  </a:t>
          </a:r>
          <a:r>
            <a:rPr lang="ar-SA" sz="1400" kern="1200" dirty="0" smtClean="0">
              <a:solidFill>
                <a:srgbClr val="FFFF00"/>
              </a:solidFill>
            </a:rPr>
            <a:t>    </a:t>
          </a:r>
          <a:endParaRPr lang="en-GB" sz="1400" kern="1200" dirty="0">
            <a:solidFill>
              <a:srgbClr val="FFFF00"/>
            </a:solidFill>
          </a:endParaRPr>
        </a:p>
      </dsp:txBody>
      <dsp:txXfrm>
        <a:off x="3212903" y="2130445"/>
        <a:ext cx="2559923" cy="2870152"/>
      </dsp:txXfrm>
    </dsp:sp>
    <dsp:sp modelId="{75EF487C-B16B-4EAF-B9C3-3B347ED9677D}">
      <dsp:nvSpPr>
        <dsp:cNvPr id="0" name=""/>
        <dsp:cNvSpPr/>
      </dsp:nvSpPr>
      <dsp:spPr>
        <a:xfrm>
          <a:off x="6137659" y="2130445"/>
          <a:ext cx="2508743" cy="283144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1" u="sng" kern="1200" dirty="0" smtClean="0">
              <a:solidFill>
                <a:srgbClr val="FFFF00"/>
              </a:solidFill>
            </a:rPr>
            <a:t>مردودات مشتريات نقدية</a:t>
          </a:r>
        </a:p>
        <a:p>
          <a:pPr lvl="0" algn="r" defTabSz="889000">
            <a:lnSpc>
              <a:spcPct val="150000"/>
            </a:lnSpc>
            <a:spcBef>
              <a:spcPct val="0"/>
            </a:spcBef>
            <a:spcAft>
              <a:spcPct val="35000"/>
            </a:spcAft>
          </a:pPr>
          <a:r>
            <a:rPr lang="ar-SA" sz="1800" b="1" kern="1200" dirty="0" smtClean="0">
              <a:solidFill>
                <a:srgbClr val="FF0000"/>
              </a:solidFill>
            </a:rPr>
            <a:t>×× </a:t>
          </a:r>
          <a:r>
            <a:rPr lang="ar-SA" sz="1800" b="1" kern="1200" dirty="0" smtClean="0"/>
            <a:t>       من حـ/الصندوق              </a:t>
          </a:r>
          <a:r>
            <a:rPr lang="ar-SA" sz="1800" b="1" kern="1200" dirty="0" smtClean="0">
              <a:solidFill>
                <a:srgbClr val="FF0000"/>
              </a:solidFill>
            </a:rPr>
            <a:t>××</a:t>
          </a:r>
          <a:r>
            <a:rPr lang="ar-SA" sz="1800" b="1" kern="1200" dirty="0" smtClean="0"/>
            <a:t>      إلى حـ/ مردودات                            المشتريات</a:t>
          </a:r>
        </a:p>
        <a:p>
          <a:pPr lvl="0" algn="ctr" defTabSz="889000">
            <a:lnSpc>
              <a:spcPct val="150000"/>
            </a:lnSpc>
            <a:spcBef>
              <a:spcPct val="0"/>
            </a:spcBef>
            <a:spcAft>
              <a:spcPct val="35000"/>
            </a:spcAft>
          </a:pPr>
          <a:r>
            <a:rPr lang="ar-SA" sz="1800" b="1" kern="1200" dirty="0" smtClean="0">
              <a:solidFill>
                <a:srgbClr val="FFFF00"/>
              </a:solidFill>
            </a:rPr>
            <a:t>إثبات مردودات مشتريات  نقدية</a:t>
          </a:r>
          <a:r>
            <a:rPr lang="ar-SA" sz="2000" kern="1200" dirty="0" smtClean="0"/>
            <a:t>  </a:t>
          </a:r>
          <a:endParaRPr lang="en-GB" sz="2000" kern="1200" dirty="0"/>
        </a:p>
      </dsp:txBody>
      <dsp:txXfrm>
        <a:off x="6137659" y="2130445"/>
        <a:ext cx="2508743" cy="2831445"/>
      </dsp:txXfrm>
    </dsp:sp>
  </dsp:spTree>
</dsp:drawing>
</file>

<file path=ppt/diagrams/drawing2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8A002B9-51DD-4526-9DB5-1A4A1633DE5B}">
      <dsp:nvSpPr>
        <dsp:cNvPr id="0" name=""/>
        <dsp:cNvSpPr/>
      </dsp:nvSpPr>
      <dsp:spPr>
        <a:xfrm>
          <a:off x="4238104" y="1496455"/>
          <a:ext cx="3102524" cy="956448"/>
        </a:xfrm>
        <a:custGeom>
          <a:avLst/>
          <a:gdLst/>
          <a:ahLst/>
          <a:cxnLst/>
          <a:rect l="0" t="0" r="0" b="0"/>
          <a:pathLst>
            <a:path>
              <a:moveTo>
                <a:pt x="0" y="0"/>
              </a:moveTo>
              <a:lnTo>
                <a:pt x="0" y="790388"/>
              </a:lnTo>
              <a:lnTo>
                <a:pt x="3102524" y="790388"/>
              </a:lnTo>
              <a:lnTo>
                <a:pt x="3102524" y="95644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042A038-13DA-4B41-9021-7DCA3CEFE00F}">
      <dsp:nvSpPr>
        <dsp:cNvPr id="0" name=""/>
        <dsp:cNvSpPr/>
      </dsp:nvSpPr>
      <dsp:spPr>
        <a:xfrm>
          <a:off x="4238104" y="1496455"/>
          <a:ext cx="101256" cy="956448"/>
        </a:xfrm>
        <a:custGeom>
          <a:avLst/>
          <a:gdLst/>
          <a:ahLst/>
          <a:cxnLst/>
          <a:rect l="0" t="0" r="0" b="0"/>
          <a:pathLst>
            <a:path>
              <a:moveTo>
                <a:pt x="0" y="0"/>
              </a:moveTo>
              <a:lnTo>
                <a:pt x="0" y="790388"/>
              </a:lnTo>
              <a:lnTo>
                <a:pt x="101256" y="790388"/>
              </a:lnTo>
              <a:lnTo>
                <a:pt x="101256" y="95644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D81EC81-8724-4418-96F0-6E71A297B07F}">
      <dsp:nvSpPr>
        <dsp:cNvPr id="0" name=""/>
        <dsp:cNvSpPr/>
      </dsp:nvSpPr>
      <dsp:spPr>
        <a:xfrm>
          <a:off x="1317604" y="1496455"/>
          <a:ext cx="2920499" cy="1027324"/>
        </a:xfrm>
        <a:custGeom>
          <a:avLst/>
          <a:gdLst/>
          <a:ahLst/>
          <a:cxnLst/>
          <a:rect l="0" t="0" r="0" b="0"/>
          <a:pathLst>
            <a:path>
              <a:moveTo>
                <a:pt x="2920499" y="0"/>
              </a:moveTo>
              <a:lnTo>
                <a:pt x="2920499" y="861264"/>
              </a:lnTo>
              <a:lnTo>
                <a:pt x="0" y="861264"/>
              </a:lnTo>
              <a:lnTo>
                <a:pt x="0" y="102732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F5771AE-8E5E-4FEE-9BD5-7C86F776898D}">
      <dsp:nvSpPr>
        <dsp:cNvPr id="0" name=""/>
        <dsp:cNvSpPr/>
      </dsp:nvSpPr>
      <dsp:spPr>
        <a:xfrm>
          <a:off x="2842578" y="231634"/>
          <a:ext cx="2791051" cy="1264821"/>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ar-SA" sz="3200" b="1" kern="1200" dirty="0" smtClean="0">
              <a:solidFill>
                <a:schemeClr val="tx2"/>
              </a:solidFill>
            </a:rPr>
            <a:t>صور مسموحات المشتريات</a:t>
          </a:r>
          <a:endParaRPr lang="en-GB" sz="3200" b="1" kern="1200" dirty="0">
            <a:solidFill>
              <a:schemeClr val="tx2"/>
            </a:solidFill>
          </a:endParaRPr>
        </a:p>
      </dsp:txBody>
      <dsp:txXfrm>
        <a:off x="2842578" y="231634"/>
        <a:ext cx="2791051" cy="1264821"/>
      </dsp:txXfrm>
    </dsp:sp>
    <dsp:sp modelId="{630C24BA-F663-49F9-8F64-95809A4D1DAE}">
      <dsp:nvSpPr>
        <dsp:cNvPr id="0" name=""/>
        <dsp:cNvSpPr/>
      </dsp:nvSpPr>
      <dsp:spPr>
        <a:xfrm>
          <a:off x="0" y="2523779"/>
          <a:ext cx="2635208" cy="254277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ar-SA" sz="2000" b="1" u="sng" kern="1200" dirty="0" smtClean="0">
            <a:solidFill>
              <a:schemeClr val="tx1"/>
            </a:solidFill>
          </a:endParaRPr>
        </a:p>
        <a:p>
          <a:pPr lvl="0" algn="ctr" defTabSz="889000">
            <a:lnSpc>
              <a:spcPct val="90000"/>
            </a:lnSpc>
            <a:spcBef>
              <a:spcPct val="0"/>
            </a:spcBef>
            <a:spcAft>
              <a:spcPct val="35000"/>
            </a:spcAft>
          </a:pPr>
          <a:r>
            <a:rPr lang="ar-SA" sz="2000" b="1" u="sng" kern="1200" dirty="0" smtClean="0">
              <a:solidFill>
                <a:srgbClr val="FFFF00"/>
              </a:solidFill>
            </a:rPr>
            <a:t>مسموحات مشتريات على الحساب (بالأجل)</a:t>
          </a:r>
        </a:p>
        <a:p>
          <a:pPr lvl="0" algn="r" defTabSz="889000">
            <a:lnSpc>
              <a:spcPct val="150000"/>
            </a:lnSpc>
            <a:spcBef>
              <a:spcPct val="0"/>
            </a:spcBef>
            <a:spcAft>
              <a:spcPct val="35000"/>
            </a:spcAft>
          </a:pPr>
          <a:r>
            <a:rPr lang="ar-SA" sz="1800" b="1" kern="1200" dirty="0" smtClean="0">
              <a:solidFill>
                <a:srgbClr val="FF0000"/>
              </a:solidFill>
            </a:rPr>
            <a:t>×× </a:t>
          </a:r>
          <a:r>
            <a:rPr lang="ar-SA" sz="1800" b="1" kern="1200" dirty="0" smtClean="0"/>
            <a:t>          من حـ/ الدائنين</a:t>
          </a:r>
        </a:p>
        <a:p>
          <a:pPr lvl="0" algn="ctr" defTabSz="889000">
            <a:lnSpc>
              <a:spcPct val="100000"/>
            </a:lnSpc>
            <a:spcBef>
              <a:spcPct val="0"/>
            </a:spcBef>
            <a:spcAft>
              <a:spcPct val="35000"/>
            </a:spcAft>
          </a:pPr>
          <a:r>
            <a:rPr lang="ar-SA" sz="1800" b="0" kern="1200" dirty="0" smtClean="0">
              <a:solidFill>
                <a:srgbClr val="FF0000"/>
              </a:solidFill>
            </a:rPr>
            <a:t>   </a:t>
          </a:r>
          <a:r>
            <a:rPr lang="ar-SA" sz="1800" b="1" kern="1200" dirty="0" smtClean="0">
              <a:solidFill>
                <a:srgbClr val="FF0000"/>
              </a:solidFill>
            </a:rPr>
            <a:t>××</a:t>
          </a:r>
          <a:r>
            <a:rPr lang="ar-SA" sz="1800" b="1" kern="1200" dirty="0" smtClean="0"/>
            <a:t>       إلى حـ/ مسموحات                              المشتريات </a:t>
          </a:r>
        </a:p>
        <a:p>
          <a:pPr lvl="0" algn="ctr" defTabSz="889000">
            <a:lnSpc>
              <a:spcPct val="100000"/>
            </a:lnSpc>
            <a:spcBef>
              <a:spcPct val="0"/>
            </a:spcBef>
            <a:spcAft>
              <a:spcPct val="35000"/>
            </a:spcAft>
          </a:pPr>
          <a:r>
            <a:rPr lang="ar-SA" sz="1800" b="1" kern="1200" dirty="0" smtClean="0">
              <a:solidFill>
                <a:srgbClr val="FFFF00"/>
              </a:solidFill>
            </a:rPr>
            <a:t>إثبات مسموحات مشتريات على الحساب</a:t>
          </a:r>
          <a:r>
            <a:rPr lang="ar-SA" sz="1400" b="1" kern="1200" dirty="0" smtClean="0">
              <a:solidFill>
                <a:srgbClr val="FFFF00"/>
              </a:solidFill>
            </a:rPr>
            <a:t>   </a:t>
          </a:r>
        </a:p>
        <a:p>
          <a:pPr lvl="0" algn="ctr" defTabSz="889000">
            <a:lnSpc>
              <a:spcPct val="90000"/>
            </a:lnSpc>
            <a:spcBef>
              <a:spcPct val="0"/>
            </a:spcBef>
            <a:spcAft>
              <a:spcPct val="35000"/>
            </a:spcAft>
          </a:pPr>
          <a:endParaRPr lang="en-GB" sz="1400" kern="1200" dirty="0"/>
        </a:p>
      </dsp:txBody>
      <dsp:txXfrm>
        <a:off x="0" y="2523779"/>
        <a:ext cx="2635208" cy="2542776"/>
      </dsp:txXfrm>
    </dsp:sp>
    <dsp:sp modelId="{86C5A77F-AB6E-4A4A-8C1D-8BB601E7283D}">
      <dsp:nvSpPr>
        <dsp:cNvPr id="0" name=""/>
        <dsp:cNvSpPr/>
      </dsp:nvSpPr>
      <dsp:spPr>
        <a:xfrm>
          <a:off x="2974271" y="2452903"/>
          <a:ext cx="2730179" cy="258869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1" u="sng" kern="1200" dirty="0" smtClean="0">
              <a:solidFill>
                <a:srgbClr val="FFFF00"/>
              </a:solidFill>
            </a:rPr>
            <a:t>مسموحات مشتريات بشيك</a:t>
          </a:r>
        </a:p>
        <a:p>
          <a:pPr lvl="0" algn="r" defTabSz="889000">
            <a:lnSpc>
              <a:spcPct val="150000"/>
            </a:lnSpc>
            <a:spcBef>
              <a:spcPct val="0"/>
            </a:spcBef>
            <a:spcAft>
              <a:spcPct val="35000"/>
            </a:spcAft>
          </a:pPr>
          <a:r>
            <a:rPr lang="ar-SA" sz="1800" b="1" kern="1200" dirty="0" smtClean="0">
              <a:solidFill>
                <a:srgbClr val="FF0000"/>
              </a:solidFill>
            </a:rPr>
            <a:t>××</a:t>
          </a:r>
          <a:r>
            <a:rPr lang="ar-SA" sz="1800" b="1" kern="1200" dirty="0" smtClean="0"/>
            <a:t>           من حـ/ البنك</a:t>
          </a:r>
        </a:p>
        <a:p>
          <a:pPr lvl="0" algn="r" defTabSz="889000">
            <a:lnSpc>
              <a:spcPct val="150000"/>
            </a:lnSpc>
            <a:spcBef>
              <a:spcPct val="0"/>
            </a:spcBef>
            <a:spcAft>
              <a:spcPct val="35000"/>
            </a:spcAft>
          </a:pPr>
          <a:r>
            <a:rPr lang="ar-SA" sz="1800" b="1" kern="1200" dirty="0" smtClean="0">
              <a:solidFill>
                <a:srgbClr val="FF0000"/>
              </a:solidFill>
            </a:rPr>
            <a:t>      ×× </a:t>
          </a:r>
          <a:r>
            <a:rPr lang="ar-SA" sz="1800" b="1" kern="1200" dirty="0" smtClean="0"/>
            <a:t>        إلى حـ/ مسموحات                              المشتريات</a:t>
          </a:r>
        </a:p>
        <a:p>
          <a:pPr lvl="0" algn="r" defTabSz="889000">
            <a:lnSpc>
              <a:spcPct val="90000"/>
            </a:lnSpc>
            <a:spcBef>
              <a:spcPct val="0"/>
            </a:spcBef>
            <a:spcAft>
              <a:spcPct val="35000"/>
            </a:spcAft>
          </a:pPr>
          <a:r>
            <a:rPr lang="ar-SA" sz="1800" b="1" kern="1200" dirty="0" smtClean="0">
              <a:solidFill>
                <a:srgbClr val="FFFF00"/>
              </a:solidFill>
            </a:rPr>
            <a:t>     إثبات مسموحات مشتريات                        بشيك  </a:t>
          </a:r>
          <a:r>
            <a:rPr lang="ar-SA" sz="1400" kern="1200" dirty="0" smtClean="0">
              <a:solidFill>
                <a:srgbClr val="FFFF00"/>
              </a:solidFill>
            </a:rPr>
            <a:t>    </a:t>
          </a:r>
          <a:endParaRPr lang="en-GB" sz="1400" kern="1200" dirty="0">
            <a:solidFill>
              <a:srgbClr val="FFFF00"/>
            </a:solidFill>
          </a:endParaRPr>
        </a:p>
      </dsp:txBody>
      <dsp:txXfrm>
        <a:off x="2974271" y="2452903"/>
        <a:ext cx="2730179" cy="2588696"/>
      </dsp:txXfrm>
    </dsp:sp>
    <dsp:sp modelId="{75EF487C-B16B-4EAF-B9C3-3B347ED9677D}">
      <dsp:nvSpPr>
        <dsp:cNvPr id="0" name=""/>
        <dsp:cNvSpPr/>
      </dsp:nvSpPr>
      <dsp:spPr>
        <a:xfrm>
          <a:off x="6036570" y="2452903"/>
          <a:ext cx="2608117" cy="258869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1" u="sng" kern="1200" dirty="0" smtClean="0">
              <a:solidFill>
                <a:srgbClr val="FFFF00"/>
              </a:solidFill>
            </a:rPr>
            <a:t>مسموحات مشتريات نقدية</a:t>
          </a:r>
        </a:p>
        <a:p>
          <a:pPr lvl="0" algn="r" defTabSz="889000">
            <a:lnSpc>
              <a:spcPct val="150000"/>
            </a:lnSpc>
            <a:spcBef>
              <a:spcPct val="0"/>
            </a:spcBef>
            <a:spcAft>
              <a:spcPct val="35000"/>
            </a:spcAft>
          </a:pPr>
          <a:r>
            <a:rPr lang="ar-SA" sz="1800" b="1" kern="1200" dirty="0" smtClean="0">
              <a:solidFill>
                <a:srgbClr val="FF0000"/>
              </a:solidFill>
            </a:rPr>
            <a:t>×× </a:t>
          </a:r>
          <a:r>
            <a:rPr lang="ar-SA" sz="1800" b="1" kern="1200" dirty="0" smtClean="0"/>
            <a:t>        من حـ/الصندوق</a:t>
          </a:r>
        </a:p>
        <a:p>
          <a:pPr lvl="0" algn="ctr" defTabSz="889000">
            <a:lnSpc>
              <a:spcPct val="150000"/>
            </a:lnSpc>
            <a:spcBef>
              <a:spcPct val="0"/>
            </a:spcBef>
            <a:spcAft>
              <a:spcPct val="35000"/>
            </a:spcAft>
          </a:pPr>
          <a:r>
            <a:rPr lang="ar-SA" sz="1800" b="1" kern="1200" dirty="0" smtClean="0"/>
            <a:t>  </a:t>
          </a:r>
          <a:r>
            <a:rPr lang="ar-SA" sz="1800" b="1" kern="1200" dirty="0" smtClean="0">
              <a:solidFill>
                <a:srgbClr val="FF0000"/>
              </a:solidFill>
            </a:rPr>
            <a:t>××</a:t>
          </a:r>
          <a:r>
            <a:rPr lang="ar-SA" sz="1800" b="1" kern="1200" dirty="0" smtClean="0"/>
            <a:t>     إلى حـ/ مسموحات                              المشتريات</a:t>
          </a:r>
        </a:p>
        <a:p>
          <a:pPr lvl="0" algn="ctr" defTabSz="889000">
            <a:lnSpc>
              <a:spcPct val="100000"/>
            </a:lnSpc>
            <a:spcBef>
              <a:spcPct val="0"/>
            </a:spcBef>
            <a:spcAft>
              <a:spcPct val="35000"/>
            </a:spcAft>
          </a:pPr>
          <a:r>
            <a:rPr lang="ar-SA" sz="1800" b="1" kern="1200" dirty="0" smtClean="0">
              <a:solidFill>
                <a:srgbClr val="FFFF00"/>
              </a:solidFill>
            </a:rPr>
            <a:t>إثبات مسموحات مشتريات       نقدية</a:t>
          </a:r>
          <a:r>
            <a:rPr lang="ar-SA" sz="2000" kern="1200" dirty="0" smtClean="0"/>
            <a:t> </a:t>
          </a:r>
          <a:endParaRPr lang="en-GB" sz="2000" kern="1200" dirty="0"/>
        </a:p>
      </dsp:txBody>
      <dsp:txXfrm>
        <a:off x="6036570" y="2452903"/>
        <a:ext cx="2608117" cy="2588696"/>
      </dsp:txXfrm>
    </dsp:sp>
  </dsp:spTree>
</dsp:drawing>
</file>

<file path=ppt/diagrams/drawing3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8C5A873-99A6-4C06-9F02-DE314B339F93}">
      <dsp:nvSpPr>
        <dsp:cNvPr id="0" name=""/>
        <dsp:cNvSpPr/>
      </dsp:nvSpPr>
      <dsp:spPr>
        <a:xfrm>
          <a:off x="4114799" y="1186961"/>
          <a:ext cx="2946920" cy="488908"/>
        </a:xfrm>
        <a:custGeom>
          <a:avLst/>
          <a:gdLst/>
          <a:ahLst/>
          <a:cxnLst/>
          <a:rect l="0" t="0" r="0" b="0"/>
          <a:pathLst>
            <a:path>
              <a:moveTo>
                <a:pt x="0" y="0"/>
              </a:moveTo>
              <a:lnTo>
                <a:pt x="0" y="244454"/>
              </a:lnTo>
              <a:lnTo>
                <a:pt x="2946920" y="244454"/>
              </a:lnTo>
              <a:lnTo>
                <a:pt x="2946920" y="48890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56942CE-9AA5-46AF-B9B2-60EE2ED5D355}">
      <dsp:nvSpPr>
        <dsp:cNvPr id="0" name=""/>
        <dsp:cNvSpPr/>
      </dsp:nvSpPr>
      <dsp:spPr>
        <a:xfrm>
          <a:off x="4114799" y="1186961"/>
          <a:ext cx="129875" cy="488908"/>
        </a:xfrm>
        <a:custGeom>
          <a:avLst/>
          <a:gdLst/>
          <a:ahLst/>
          <a:cxnLst/>
          <a:rect l="0" t="0" r="0" b="0"/>
          <a:pathLst>
            <a:path>
              <a:moveTo>
                <a:pt x="0" y="0"/>
              </a:moveTo>
              <a:lnTo>
                <a:pt x="0" y="244454"/>
              </a:lnTo>
              <a:lnTo>
                <a:pt x="129875" y="244454"/>
              </a:lnTo>
              <a:lnTo>
                <a:pt x="129875" y="48890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9072794-24AA-4746-86A9-5CEAD32B1D54}">
      <dsp:nvSpPr>
        <dsp:cNvPr id="0" name=""/>
        <dsp:cNvSpPr/>
      </dsp:nvSpPr>
      <dsp:spPr>
        <a:xfrm>
          <a:off x="1297754" y="1186961"/>
          <a:ext cx="2817045" cy="488908"/>
        </a:xfrm>
        <a:custGeom>
          <a:avLst/>
          <a:gdLst/>
          <a:ahLst/>
          <a:cxnLst/>
          <a:rect l="0" t="0" r="0" b="0"/>
          <a:pathLst>
            <a:path>
              <a:moveTo>
                <a:pt x="2817045" y="0"/>
              </a:moveTo>
              <a:lnTo>
                <a:pt x="2817045" y="244454"/>
              </a:lnTo>
              <a:lnTo>
                <a:pt x="0" y="244454"/>
              </a:lnTo>
              <a:lnTo>
                <a:pt x="0" y="48890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D5162D8-B15D-4DC3-BCFB-8869EE6700DB}">
      <dsp:nvSpPr>
        <dsp:cNvPr id="0" name=""/>
        <dsp:cNvSpPr/>
      </dsp:nvSpPr>
      <dsp:spPr>
        <a:xfrm>
          <a:off x="2950731" y="22893"/>
          <a:ext cx="2328136" cy="11640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ar-SA" sz="4000" b="1" kern="1200" dirty="0" smtClean="0">
              <a:solidFill>
                <a:srgbClr val="FF0000"/>
              </a:solidFill>
            </a:rPr>
            <a:t>30/10/4</a:t>
          </a:r>
          <a:endParaRPr lang="en-GB" sz="4000" b="1" kern="1200" dirty="0">
            <a:solidFill>
              <a:srgbClr val="FF0000"/>
            </a:solidFill>
          </a:endParaRPr>
        </a:p>
      </dsp:txBody>
      <dsp:txXfrm>
        <a:off x="2950731" y="22893"/>
        <a:ext cx="2328136" cy="1164068"/>
      </dsp:txXfrm>
    </dsp:sp>
    <dsp:sp modelId="{6DF4D77F-7229-407E-8B17-20C5619F25E6}">
      <dsp:nvSpPr>
        <dsp:cNvPr id="0" name=""/>
        <dsp:cNvSpPr/>
      </dsp:nvSpPr>
      <dsp:spPr>
        <a:xfrm>
          <a:off x="3810" y="1675870"/>
          <a:ext cx="2587887" cy="265450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endParaRPr lang="ar-SA" sz="2800" b="1" kern="1200" dirty="0" smtClean="0"/>
        </a:p>
        <a:p>
          <a:pPr lvl="0" algn="ctr" defTabSz="1244600">
            <a:lnSpc>
              <a:spcPct val="100000"/>
            </a:lnSpc>
            <a:spcBef>
              <a:spcPct val="0"/>
            </a:spcBef>
            <a:spcAft>
              <a:spcPct val="35000"/>
            </a:spcAft>
          </a:pPr>
          <a:r>
            <a:rPr lang="ar-SA" sz="2800" b="1" kern="1200" dirty="0" smtClean="0"/>
            <a:t>فترة الائتمان أي أقصى مدة بالأيام من تاريخ الشراء لسداد إجمالي القيمة بدون خصم</a:t>
          </a:r>
          <a:endParaRPr lang="en-GB" sz="2800" b="1" kern="1200" dirty="0"/>
        </a:p>
      </dsp:txBody>
      <dsp:txXfrm>
        <a:off x="3810" y="1675870"/>
        <a:ext cx="2587887" cy="2654506"/>
      </dsp:txXfrm>
    </dsp:sp>
    <dsp:sp modelId="{2044BE9D-1D1E-4466-8F77-A791D9A1B105}">
      <dsp:nvSpPr>
        <dsp:cNvPr id="0" name=""/>
        <dsp:cNvSpPr/>
      </dsp:nvSpPr>
      <dsp:spPr>
        <a:xfrm>
          <a:off x="3080606" y="1675870"/>
          <a:ext cx="2328136" cy="232300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endParaRPr lang="ar-SA" sz="2800" b="1" kern="1200" dirty="0" smtClean="0"/>
        </a:p>
        <a:p>
          <a:pPr lvl="0" algn="ctr" defTabSz="1244600">
            <a:lnSpc>
              <a:spcPct val="90000"/>
            </a:lnSpc>
            <a:spcBef>
              <a:spcPct val="0"/>
            </a:spcBef>
            <a:spcAft>
              <a:spcPct val="35000"/>
            </a:spcAft>
          </a:pPr>
          <a:r>
            <a:rPr lang="ar-SA" sz="2800" b="1" kern="1200" dirty="0" smtClean="0"/>
            <a:t>المهلة من تاريخ الشراء بالأيام التي يمكن الاستفادة فيها بالخصم</a:t>
          </a:r>
          <a:endParaRPr lang="en-GB" sz="2800" b="1" kern="1200" dirty="0"/>
        </a:p>
      </dsp:txBody>
      <dsp:txXfrm>
        <a:off x="3080606" y="1675870"/>
        <a:ext cx="2328136" cy="2323003"/>
      </dsp:txXfrm>
    </dsp:sp>
    <dsp:sp modelId="{C2F8995D-A418-43E7-B245-153343E048DD}">
      <dsp:nvSpPr>
        <dsp:cNvPr id="0" name=""/>
        <dsp:cNvSpPr/>
      </dsp:nvSpPr>
      <dsp:spPr>
        <a:xfrm>
          <a:off x="5897652" y="1675870"/>
          <a:ext cx="2328136" cy="192985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ar-SA" sz="2800" b="1" kern="1200" dirty="0" smtClean="0"/>
            <a:t>نسبة الخصم النقدي</a:t>
          </a:r>
          <a:endParaRPr lang="en-GB" sz="2800" b="1" kern="1200" dirty="0"/>
        </a:p>
      </dsp:txBody>
      <dsp:txXfrm>
        <a:off x="5897652" y="1675870"/>
        <a:ext cx="2328136" cy="1929850"/>
      </dsp:txXfrm>
    </dsp:sp>
  </dsp:spTree>
</dsp:drawing>
</file>

<file path=ppt/diagrams/drawing3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8A002B9-51DD-4526-9DB5-1A4A1633DE5B}">
      <dsp:nvSpPr>
        <dsp:cNvPr id="0" name=""/>
        <dsp:cNvSpPr/>
      </dsp:nvSpPr>
      <dsp:spPr>
        <a:xfrm>
          <a:off x="3979540" y="854343"/>
          <a:ext cx="3030505" cy="526241"/>
        </a:xfrm>
        <a:custGeom>
          <a:avLst/>
          <a:gdLst/>
          <a:ahLst/>
          <a:cxnLst/>
          <a:rect l="0" t="0" r="0" b="0"/>
          <a:pathLst>
            <a:path>
              <a:moveTo>
                <a:pt x="0" y="0"/>
              </a:moveTo>
              <a:lnTo>
                <a:pt x="0" y="295235"/>
              </a:lnTo>
              <a:lnTo>
                <a:pt x="3030505" y="295235"/>
              </a:lnTo>
              <a:lnTo>
                <a:pt x="3030505" y="52624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042A038-13DA-4B41-9021-7DCA3CEFE00F}">
      <dsp:nvSpPr>
        <dsp:cNvPr id="0" name=""/>
        <dsp:cNvSpPr/>
      </dsp:nvSpPr>
      <dsp:spPr>
        <a:xfrm>
          <a:off x="3979540" y="854343"/>
          <a:ext cx="140649" cy="526241"/>
        </a:xfrm>
        <a:custGeom>
          <a:avLst/>
          <a:gdLst/>
          <a:ahLst/>
          <a:cxnLst/>
          <a:rect l="0" t="0" r="0" b="0"/>
          <a:pathLst>
            <a:path>
              <a:moveTo>
                <a:pt x="0" y="0"/>
              </a:moveTo>
              <a:lnTo>
                <a:pt x="0" y="295235"/>
              </a:lnTo>
              <a:lnTo>
                <a:pt x="140649" y="295235"/>
              </a:lnTo>
              <a:lnTo>
                <a:pt x="140649" y="52624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D81EC81-8724-4418-96F0-6E71A297B07F}">
      <dsp:nvSpPr>
        <dsp:cNvPr id="0" name=""/>
        <dsp:cNvSpPr/>
      </dsp:nvSpPr>
      <dsp:spPr>
        <a:xfrm>
          <a:off x="1222260" y="854343"/>
          <a:ext cx="2757280" cy="624836"/>
        </a:xfrm>
        <a:custGeom>
          <a:avLst/>
          <a:gdLst/>
          <a:ahLst/>
          <a:cxnLst/>
          <a:rect l="0" t="0" r="0" b="0"/>
          <a:pathLst>
            <a:path>
              <a:moveTo>
                <a:pt x="2757280" y="0"/>
              </a:moveTo>
              <a:lnTo>
                <a:pt x="2757280" y="393831"/>
              </a:lnTo>
              <a:lnTo>
                <a:pt x="0" y="393831"/>
              </a:lnTo>
              <a:lnTo>
                <a:pt x="0" y="62483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F5771AE-8E5E-4FEE-9BD5-7C86F776898D}">
      <dsp:nvSpPr>
        <dsp:cNvPr id="0" name=""/>
        <dsp:cNvSpPr/>
      </dsp:nvSpPr>
      <dsp:spPr>
        <a:xfrm>
          <a:off x="2506848" y="410735"/>
          <a:ext cx="2945385" cy="443607"/>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a:lnSpc>
              <a:spcPct val="90000"/>
            </a:lnSpc>
            <a:spcBef>
              <a:spcPct val="0"/>
            </a:spcBef>
            <a:spcAft>
              <a:spcPct val="35000"/>
            </a:spcAft>
          </a:pPr>
          <a:r>
            <a:rPr lang="ar-SA" sz="3600" b="1" kern="1200" dirty="0" smtClean="0">
              <a:solidFill>
                <a:schemeClr val="tx2"/>
              </a:solidFill>
            </a:rPr>
            <a:t>صور المبيعات</a:t>
          </a:r>
          <a:endParaRPr lang="en-GB" sz="3600" b="1" kern="1200" dirty="0">
            <a:solidFill>
              <a:schemeClr val="tx2"/>
            </a:solidFill>
          </a:endParaRPr>
        </a:p>
      </dsp:txBody>
      <dsp:txXfrm>
        <a:off x="2506848" y="410735"/>
        <a:ext cx="2945385" cy="443607"/>
      </dsp:txXfrm>
    </dsp:sp>
    <dsp:sp modelId="{630C24BA-F663-49F9-8F64-95809A4D1DAE}">
      <dsp:nvSpPr>
        <dsp:cNvPr id="0" name=""/>
        <dsp:cNvSpPr/>
      </dsp:nvSpPr>
      <dsp:spPr>
        <a:xfrm>
          <a:off x="0" y="1479179"/>
          <a:ext cx="2444521" cy="256405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1" u="sng" kern="1200" dirty="0" smtClean="0">
              <a:solidFill>
                <a:srgbClr val="FFFF00"/>
              </a:solidFill>
            </a:rPr>
            <a:t>مبيعات على الحساب (بالأجل)</a:t>
          </a:r>
        </a:p>
        <a:p>
          <a:pPr lvl="0" algn="r" defTabSz="889000">
            <a:lnSpc>
              <a:spcPct val="150000"/>
            </a:lnSpc>
            <a:spcBef>
              <a:spcPct val="0"/>
            </a:spcBef>
            <a:spcAft>
              <a:spcPct val="35000"/>
            </a:spcAft>
          </a:pPr>
          <a:r>
            <a:rPr lang="ar-SA" sz="2000" b="1" kern="1200" dirty="0" smtClean="0">
              <a:solidFill>
                <a:srgbClr val="FF0000"/>
              </a:solidFill>
            </a:rPr>
            <a:t>×× </a:t>
          </a:r>
          <a:r>
            <a:rPr lang="ar-SA" sz="2000" b="1" kern="1200" dirty="0" smtClean="0"/>
            <a:t>    من </a:t>
          </a:r>
          <a:r>
            <a:rPr lang="ar-SA" sz="2000" b="1" kern="1200" dirty="0" err="1" smtClean="0"/>
            <a:t>حـ</a:t>
          </a:r>
          <a:r>
            <a:rPr lang="ar-SA" sz="2000" b="1" kern="1200" dirty="0" smtClean="0"/>
            <a:t>/ المدينين</a:t>
          </a:r>
        </a:p>
        <a:p>
          <a:pPr lvl="0" algn="ctr" defTabSz="889000">
            <a:lnSpc>
              <a:spcPct val="150000"/>
            </a:lnSpc>
            <a:spcBef>
              <a:spcPct val="0"/>
            </a:spcBef>
            <a:spcAft>
              <a:spcPct val="35000"/>
            </a:spcAft>
          </a:pPr>
          <a:r>
            <a:rPr lang="ar-SA" sz="2000" b="0" kern="1200" dirty="0" smtClean="0">
              <a:solidFill>
                <a:srgbClr val="FF0000"/>
              </a:solidFill>
            </a:rPr>
            <a:t>××</a:t>
          </a:r>
          <a:r>
            <a:rPr lang="ar-SA" sz="2000" b="1" kern="1200" dirty="0" smtClean="0"/>
            <a:t>    إلى </a:t>
          </a:r>
          <a:r>
            <a:rPr lang="ar-SA" sz="2000" b="1" kern="1200" dirty="0" err="1" smtClean="0"/>
            <a:t>حـ</a:t>
          </a:r>
          <a:r>
            <a:rPr lang="ar-SA" sz="2000" b="1" kern="1200" dirty="0" smtClean="0"/>
            <a:t>/ المبيعات</a:t>
          </a:r>
        </a:p>
        <a:p>
          <a:pPr lvl="0" algn="ctr" defTabSz="889000">
            <a:lnSpc>
              <a:spcPct val="90000"/>
            </a:lnSpc>
            <a:spcBef>
              <a:spcPct val="0"/>
            </a:spcBef>
            <a:spcAft>
              <a:spcPct val="35000"/>
            </a:spcAft>
          </a:pPr>
          <a:r>
            <a:rPr lang="ar-SA" sz="2000" b="1" kern="1200" dirty="0" smtClean="0"/>
            <a:t> </a:t>
          </a:r>
          <a:r>
            <a:rPr lang="ar-SA" sz="2000" b="1" kern="1200" dirty="0" smtClean="0">
              <a:solidFill>
                <a:srgbClr val="FFFF00"/>
              </a:solidFill>
            </a:rPr>
            <a:t>إثبات مبيعات على               الحساب</a:t>
          </a:r>
          <a:r>
            <a:rPr lang="ar-SA" sz="1400" b="1" kern="1200" dirty="0" smtClean="0">
              <a:solidFill>
                <a:srgbClr val="FFFF00"/>
              </a:solidFill>
            </a:rPr>
            <a:t>   </a:t>
          </a:r>
        </a:p>
        <a:p>
          <a:pPr lvl="0" algn="ctr" defTabSz="889000">
            <a:lnSpc>
              <a:spcPct val="90000"/>
            </a:lnSpc>
            <a:spcBef>
              <a:spcPct val="0"/>
            </a:spcBef>
            <a:spcAft>
              <a:spcPct val="35000"/>
            </a:spcAft>
          </a:pPr>
          <a:endParaRPr lang="en-GB" sz="1400" kern="1200" dirty="0"/>
        </a:p>
      </dsp:txBody>
      <dsp:txXfrm>
        <a:off x="0" y="1479179"/>
        <a:ext cx="2444521" cy="2564050"/>
      </dsp:txXfrm>
    </dsp:sp>
    <dsp:sp modelId="{86C5A77F-AB6E-4A4A-8C1D-8BB601E7283D}">
      <dsp:nvSpPr>
        <dsp:cNvPr id="0" name=""/>
        <dsp:cNvSpPr/>
      </dsp:nvSpPr>
      <dsp:spPr>
        <a:xfrm>
          <a:off x="2909215" y="1380584"/>
          <a:ext cx="2421948" cy="254542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1" u="sng" kern="1200" dirty="0" smtClean="0">
              <a:solidFill>
                <a:srgbClr val="FFFF00"/>
              </a:solidFill>
            </a:rPr>
            <a:t>مبيعات بشيك</a:t>
          </a:r>
        </a:p>
        <a:p>
          <a:pPr lvl="0" algn="ctr" defTabSz="889000">
            <a:lnSpc>
              <a:spcPct val="90000"/>
            </a:lnSpc>
            <a:spcBef>
              <a:spcPct val="0"/>
            </a:spcBef>
            <a:spcAft>
              <a:spcPct val="35000"/>
            </a:spcAft>
          </a:pPr>
          <a:endParaRPr lang="ar-SA" sz="2000" b="1" u="sng" kern="1200" dirty="0" smtClean="0">
            <a:solidFill>
              <a:srgbClr val="FF0000"/>
            </a:solidFill>
          </a:endParaRPr>
        </a:p>
        <a:p>
          <a:pPr lvl="0" algn="r" defTabSz="889000">
            <a:lnSpc>
              <a:spcPct val="150000"/>
            </a:lnSpc>
            <a:spcBef>
              <a:spcPct val="0"/>
            </a:spcBef>
            <a:spcAft>
              <a:spcPct val="35000"/>
            </a:spcAft>
          </a:pPr>
          <a:r>
            <a:rPr lang="ar-SA" sz="2000" b="1" kern="1200" dirty="0" smtClean="0">
              <a:solidFill>
                <a:srgbClr val="FF0000"/>
              </a:solidFill>
            </a:rPr>
            <a:t>××</a:t>
          </a:r>
          <a:r>
            <a:rPr lang="ar-SA" sz="2000" b="1" kern="1200" dirty="0" smtClean="0"/>
            <a:t>     من </a:t>
          </a:r>
          <a:r>
            <a:rPr lang="ar-SA" sz="2000" b="1" kern="1200" dirty="0" err="1" smtClean="0"/>
            <a:t>حـ</a:t>
          </a:r>
          <a:r>
            <a:rPr lang="ar-SA" sz="2000" b="1" kern="1200" dirty="0" smtClean="0"/>
            <a:t>/ البنك</a:t>
          </a:r>
        </a:p>
        <a:p>
          <a:pPr lvl="0" algn="ctr" defTabSz="889000">
            <a:lnSpc>
              <a:spcPct val="150000"/>
            </a:lnSpc>
            <a:spcBef>
              <a:spcPct val="0"/>
            </a:spcBef>
            <a:spcAft>
              <a:spcPct val="35000"/>
            </a:spcAft>
          </a:pPr>
          <a:r>
            <a:rPr lang="ar-SA" sz="2000" b="1" kern="1200" dirty="0" smtClean="0">
              <a:solidFill>
                <a:srgbClr val="FF0000"/>
              </a:solidFill>
            </a:rPr>
            <a:t>×× </a:t>
          </a:r>
          <a:r>
            <a:rPr lang="ar-SA" sz="2000" b="1" kern="1200" dirty="0" smtClean="0"/>
            <a:t>  إلى حـ/ المبيعات</a:t>
          </a:r>
        </a:p>
        <a:p>
          <a:pPr lvl="0" algn="r" defTabSz="889000">
            <a:lnSpc>
              <a:spcPct val="90000"/>
            </a:lnSpc>
            <a:spcBef>
              <a:spcPct val="0"/>
            </a:spcBef>
            <a:spcAft>
              <a:spcPct val="35000"/>
            </a:spcAft>
          </a:pPr>
          <a:r>
            <a:rPr lang="ar-SA" sz="2000" b="1" kern="1200" dirty="0" smtClean="0"/>
            <a:t>          </a:t>
          </a:r>
          <a:r>
            <a:rPr lang="ar-SA" sz="2000" b="1" kern="1200" dirty="0" smtClean="0">
              <a:solidFill>
                <a:srgbClr val="FFFF00"/>
              </a:solidFill>
            </a:rPr>
            <a:t>إثبات مبيعات                       بشيك  </a:t>
          </a:r>
          <a:r>
            <a:rPr lang="ar-SA" sz="1400" kern="1200" dirty="0" smtClean="0">
              <a:solidFill>
                <a:srgbClr val="FFFF00"/>
              </a:solidFill>
            </a:rPr>
            <a:t>    </a:t>
          </a:r>
          <a:endParaRPr lang="en-GB" sz="1400" kern="1200" dirty="0">
            <a:solidFill>
              <a:srgbClr val="FFFF00"/>
            </a:solidFill>
          </a:endParaRPr>
        </a:p>
      </dsp:txBody>
      <dsp:txXfrm>
        <a:off x="2909215" y="1380584"/>
        <a:ext cx="2421948" cy="2545426"/>
      </dsp:txXfrm>
    </dsp:sp>
    <dsp:sp modelId="{75EF487C-B16B-4EAF-B9C3-3B347ED9677D}">
      <dsp:nvSpPr>
        <dsp:cNvPr id="0" name=""/>
        <dsp:cNvSpPr/>
      </dsp:nvSpPr>
      <dsp:spPr>
        <a:xfrm>
          <a:off x="5793175" y="1380584"/>
          <a:ext cx="2433741" cy="252561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1" u="sng" kern="1200" dirty="0" smtClean="0">
              <a:solidFill>
                <a:srgbClr val="FFFF00"/>
              </a:solidFill>
            </a:rPr>
            <a:t>مبيعات نقدية</a:t>
          </a:r>
        </a:p>
        <a:p>
          <a:pPr lvl="0" algn="ctr" defTabSz="889000">
            <a:lnSpc>
              <a:spcPct val="90000"/>
            </a:lnSpc>
            <a:spcBef>
              <a:spcPct val="0"/>
            </a:spcBef>
            <a:spcAft>
              <a:spcPct val="35000"/>
            </a:spcAft>
          </a:pPr>
          <a:endParaRPr lang="ar-SA" sz="2000" b="1" u="sng" kern="1200" dirty="0" smtClean="0">
            <a:solidFill>
              <a:srgbClr val="FF0000"/>
            </a:solidFill>
          </a:endParaRPr>
        </a:p>
        <a:p>
          <a:pPr lvl="0" algn="r" defTabSz="889000">
            <a:lnSpc>
              <a:spcPct val="150000"/>
            </a:lnSpc>
            <a:spcBef>
              <a:spcPct val="0"/>
            </a:spcBef>
            <a:spcAft>
              <a:spcPct val="35000"/>
            </a:spcAft>
          </a:pPr>
          <a:r>
            <a:rPr lang="ar-SA" sz="2000" b="1" kern="1200" dirty="0" smtClean="0">
              <a:solidFill>
                <a:srgbClr val="FF0000"/>
              </a:solidFill>
            </a:rPr>
            <a:t>×× </a:t>
          </a:r>
          <a:r>
            <a:rPr lang="ar-SA" sz="2000" b="1" kern="1200" dirty="0" smtClean="0"/>
            <a:t>    </a:t>
          </a:r>
          <a:r>
            <a:rPr lang="ar-SA" sz="2400" b="1" kern="1200" dirty="0" smtClean="0"/>
            <a:t>من</a:t>
          </a:r>
          <a:r>
            <a:rPr lang="ar-SA" sz="2000" b="1" kern="1200" dirty="0" smtClean="0"/>
            <a:t> </a:t>
          </a:r>
          <a:r>
            <a:rPr lang="ar-SA" sz="2000" b="1" kern="1200" dirty="0" err="1" smtClean="0"/>
            <a:t>حـ</a:t>
          </a:r>
          <a:r>
            <a:rPr lang="ar-SA" sz="2000" b="1" kern="1200" dirty="0" smtClean="0"/>
            <a:t>/الصندوق</a:t>
          </a:r>
        </a:p>
        <a:p>
          <a:pPr lvl="0" algn="ctr" defTabSz="889000">
            <a:lnSpc>
              <a:spcPct val="100000"/>
            </a:lnSpc>
            <a:spcBef>
              <a:spcPct val="0"/>
            </a:spcBef>
            <a:spcAft>
              <a:spcPct val="35000"/>
            </a:spcAft>
          </a:pPr>
          <a:r>
            <a:rPr lang="ar-SA" sz="2000" b="1" kern="1200" dirty="0" smtClean="0"/>
            <a:t>    </a:t>
          </a:r>
          <a:r>
            <a:rPr lang="ar-SA" sz="2000" b="1" kern="1200" dirty="0" smtClean="0">
              <a:solidFill>
                <a:srgbClr val="FF0000"/>
              </a:solidFill>
            </a:rPr>
            <a:t>××</a:t>
          </a:r>
          <a:r>
            <a:rPr lang="ar-SA" sz="2000" b="1" kern="1200" dirty="0" smtClean="0"/>
            <a:t>      إلى حـ/ المبيعات</a:t>
          </a:r>
        </a:p>
        <a:p>
          <a:pPr lvl="0" algn="ctr" defTabSz="889000">
            <a:lnSpc>
              <a:spcPct val="100000"/>
            </a:lnSpc>
            <a:spcBef>
              <a:spcPct val="0"/>
            </a:spcBef>
            <a:spcAft>
              <a:spcPct val="35000"/>
            </a:spcAft>
          </a:pPr>
          <a:r>
            <a:rPr lang="ar-SA" sz="2000" b="1" kern="1200" dirty="0" smtClean="0">
              <a:solidFill>
                <a:srgbClr val="FFFF00"/>
              </a:solidFill>
            </a:rPr>
            <a:t> إثبات </a:t>
          </a:r>
          <a:r>
            <a:rPr lang="ar-SA" sz="2000" b="1" u="none" kern="1200" dirty="0" smtClean="0">
              <a:solidFill>
                <a:srgbClr val="FFFF00"/>
              </a:solidFill>
            </a:rPr>
            <a:t>مبيعات</a:t>
          </a:r>
          <a:r>
            <a:rPr lang="ar-SA" sz="2000" b="1" kern="1200" dirty="0" smtClean="0">
              <a:solidFill>
                <a:srgbClr val="FFFF00"/>
              </a:solidFill>
            </a:rPr>
            <a:t>                  نقديةً</a:t>
          </a:r>
          <a:r>
            <a:rPr lang="ar-SA" sz="2000" kern="1200" dirty="0" smtClean="0"/>
            <a:t>  </a:t>
          </a:r>
          <a:endParaRPr lang="en-GB" sz="2000" kern="1200" dirty="0"/>
        </a:p>
      </dsp:txBody>
      <dsp:txXfrm>
        <a:off x="5793175" y="1380584"/>
        <a:ext cx="2433741" cy="2525615"/>
      </dsp:txXfrm>
    </dsp:sp>
  </dsp:spTree>
</dsp:drawing>
</file>

<file path=ppt/diagrams/drawing3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8A002B9-51DD-4526-9DB5-1A4A1633DE5B}">
      <dsp:nvSpPr>
        <dsp:cNvPr id="0" name=""/>
        <dsp:cNvSpPr/>
      </dsp:nvSpPr>
      <dsp:spPr>
        <a:xfrm>
          <a:off x="4221411" y="1141754"/>
          <a:ext cx="3093549" cy="1138476"/>
        </a:xfrm>
        <a:custGeom>
          <a:avLst/>
          <a:gdLst/>
          <a:ahLst/>
          <a:cxnLst/>
          <a:rect l="0" t="0" r="0" b="0"/>
          <a:pathLst>
            <a:path>
              <a:moveTo>
                <a:pt x="0" y="0"/>
              </a:moveTo>
              <a:lnTo>
                <a:pt x="0" y="940813"/>
              </a:lnTo>
              <a:lnTo>
                <a:pt x="3093549" y="940813"/>
              </a:lnTo>
              <a:lnTo>
                <a:pt x="3093549" y="113847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042A038-13DA-4B41-9021-7DCA3CEFE00F}">
      <dsp:nvSpPr>
        <dsp:cNvPr id="0" name=""/>
        <dsp:cNvSpPr/>
      </dsp:nvSpPr>
      <dsp:spPr>
        <a:xfrm>
          <a:off x="4175691" y="1141754"/>
          <a:ext cx="91440" cy="1138476"/>
        </a:xfrm>
        <a:custGeom>
          <a:avLst/>
          <a:gdLst/>
          <a:ahLst/>
          <a:cxnLst/>
          <a:rect l="0" t="0" r="0" b="0"/>
          <a:pathLst>
            <a:path>
              <a:moveTo>
                <a:pt x="45720" y="0"/>
              </a:moveTo>
              <a:lnTo>
                <a:pt x="45720" y="940813"/>
              </a:lnTo>
              <a:lnTo>
                <a:pt x="114845" y="940813"/>
              </a:lnTo>
              <a:lnTo>
                <a:pt x="114845" y="113847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D81EC81-8724-4418-96F0-6E71A297B07F}">
      <dsp:nvSpPr>
        <dsp:cNvPr id="0" name=""/>
        <dsp:cNvSpPr/>
      </dsp:nvSpPr>
      <dsp:spPr>
        <a:xfrm>
          <a:off x="1295826" y="1141754"/>
          <a:ext cx="2925584" cy="1222841"/>
        </a:xfrm>
        <a:custGeom>
          <a:avLst/>
          <a:gdLst/>
          <a:ahLst/>
          <a:cxnLst/>
          <a:rect l="0" t="0" r="0" b="0"/>
          <a:pathLst>
            <a:path>
              <a:moveTo>
                <a:pt x="2925584" y="0"/>
              </a:moveTo>
              <a:lnTo>
                <a:pt x="2925584" y="1025177"/>
              </a:lnTo>
              <a:lnTo>
                <a:pt x="0" y="1025177"/>
              </a:lnTo>
              <a:lnTo>
                <a:pt x="0" y="122284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F5771AE-8E5E-4FEE-9BD5-7C86F776898D}">
      <dsp:nvSpPr>
        <dsp:cNvPr id="0" name=""/>
        <dsp:cNvSpPr/>
      </dsp:nvSpPr>
      <dsp:spPr>
        <a:xfrm>
          <a:off x="2961277" y="200498"/>
          <a:ext cx="2520268" cy="941255"/>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ar-SA" sz="3200" b="1" kern="1200" dirty="0" smtClean="0">
              <a:solidFill>
                <a:schemeClr val="tx2"/>
              </a:solidFill>
            </a:rPr>
            <a:t>صور مردودات المبيعات</a:t>
          </a:r>
          <a:endParaRPr lang="en-GB" sz="3200" b="1" kern="1200" dirty="0">
            <a:solidFill>
              <a:schemeClr val="tx2"/>
            </a:solidFill>
          </a:endParaRPr>
        </a:p>
      </dsp:txBody>
      <dsp:txXfrm>
        <a:off x="2961277" y="200498"/>
        <a:ext cx="2520268" cy="941255"/>
      </dsp:txXfrm>
    </dsp:sp>
    <dsp:sp modelId="{630C24BA-F663-49F9-8F64-95809A4D1DAE}">
      <dsp:nvSpPr>
        <dsp:cNvPr id="0" name=""/>
        <dsp:cNvSpPr/>
      </dsp:nvSpPr>
      <dsp:spPr>
        <a:xfrm>
          <a:off x="0" y="2364595"/>
          <a:ext cx="2591653" cy="256254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ar-SA" sz="2000" b="1" u="sng" kern="1200" dirty="0" smtClean="0">
            <a:solidFill>
              <a:schemeClr val="tx1"/>
            </a:solidFill>
          </a:endParaRPr>
        </a:p>
        <a:p>
          <a:pPr lvl="0" algn="ctr" defTabSz="889000">
            <a:lnSpc>
              <a:spcPct val="90000"/>
            </a:lnSpc>
            <a:spcBef>
              <a:spcPct val="0"/>
            </a:spcBef>
            <a:spcAft>
              <a:spcPct val="35000"/>
            </a:spcAft>
          </a:pPr>
          <a:r>
            <a:rPr lang="ar-SA" sz="2000" b="1" u="sng" kern="1200" dirty="0" smtClean="0">
              <a:solidFill>
                <a:srgbClr val="FFFF00"/>
              </a:solidFill>
            </a:rPr>
            <a:t>مردودات مبيعات على الحساب (بالأجل)</a:t>
          </a:r>
        </a:p>
        <a:p>
          <a:pPr lvl="0" algn="r" defTabSz="889000">
            <a:lnSpc>
              <a:spcPct val="150000"/>
            </a:lnSpc>
            <a:spcBef>
              <a:spcPct val="0"/>
            </a:spcBef>
            <a:spcAft>
              <a:spcPct val="35000"/>
            </a:spcAft>
          </a:pPr>
          <a:r>
            <a:rPr lang="ar-SA" sz="1800" b="1" kern="1200" dirty="0" smtClean="0">
              <a:solidFill>
                <a:srgbClr val="FF0000"/>
              </a:solidFill>
            </a:rPr>
            <a:t>×× </a:t>
          </a:r>
          <a:r>
            <a:rPr lang="ar-SA" sz="1800" b="1" kern="1200" dirty="0" smtClean="0"/>
            <a:t>      من </a:t>
          </a:r>
          <a:r>
            <a:rPr lang="ar-SA" sz="1800" b="1" kern="1200" dirty="0" err="1" smtClean="0"/>
            <a:t>حـ</a:t>
          </a:r>
          <a:r>
            <a:rPr lang="ar-SA" sz="1800" b="1" kern="1200" dirty="0" smtClean="0"/>
            <a:t>/مردودات المبيعات</a:t>
          </a:r>
        </a:p>
        <a:p>
          <a:pPr lvl="0" algn="r" defTabSz="889000">
            <a:lnSpc>
              <a:spcPct val="150000"/>
            </a:lnSpc>
            <a:spcBef>
              <a:spcPct val="0"/>
            </a:spcBef>
            <a:spcAft>
              <a:spcPct val="35000"/>
            </a:spcAft>
          </a:pPr>
          <a:r>
            <a:rPr lang="ar-SA" sz="1800" b="0" kern="1200" dirty="0" smtClean="0">
              <a:solidFill>
                <a:srgbClr val="FF0000"/>
              </a:solidFill>
            </a:rPr>
            <a:t>      ××</a:t>
          </a:r>
          <a:r>
            <a:rPr lang="ar-SA" sz="1800" b="1" kern="1200" dirty="0" smtClean="0"/>
            <a:t>           إلى </a:t>
          </a:r>
          <a:r>
            <a:rPr lang="ar-SA" sz="1800" b="1" kern="1200" dirty="0" err="1" smtClean="0"/>
            <a:t>حـ</a:t>
          </a:r>
          <a:r>
            <a:rPr lang="ar-SA" sz="1800" b="1" kern="1200" dirty="0" smtClean="0"/>
            <a:t>/ المدينين</a:t>
          </a:r>
        </a:p>
        <a:p>
          <a:pPr lvl="0" algn="r" defTabSz="889000">
            <a:lnSpc>
              <a:spcPct val="90000"/>
            </a:lnSpc>
            <a:spcBef>
              <a:spcPct val="0"/>
            </a:spcBef>
            <a:spcAft>
              <a:spcPct val="35000"/>
            </a:spcAft>
          </a:pPr>
          <a:r>
            <a:rPr lang="ar-SA" sz="1800" b="1" kern="1200" dirty="0" smtClean="0"/>
            <a:t>            </a:t>
          </a:r>
          <a:r>
            <a:rPr lang="ar-SA" sz="1800" b="1" kern="1200" dirty="0" smtClean="0">
              <a:solidFill>
                <a:srgbClr val="FFFF00"/>
              </a:solidFill>
            </a:rPr>
            <a:t>إثبات مردودات مبيعات                  على الحساب</a:t>
          </a:r>
          <a:r>
            <a:rPr lang="ar-SA" sz="1400" b="1" kern="1200" dirty="0" smtClean="0">
              <a:solidFill>
                <a:srgbClr val="FFFF00"/>
              </a:solidFill>
            </a:rPr>
            <a:t>   </a:t>
          </a:r>
        </a:p>
        <a:p>
          <a:pPr lvl="0" algn="ctr" defTabSz="889000">
            <a:lnSpc>
              <a:spcPct val="90000"/>
            </a:lnSpc>
            <a:spcBef>
              <a:spcPct val="0"/>
            </a:spcBef>
            <a:spcAft>
              <a:spcPct val="35000"/>
            </a:spcAft>
          </a:pPr>
          <a:endParaRPr lang="en-GB" sz="1400" kern="1200" dirty="0"/>
        </a:p>
      </dsp:txBody>
      <dsp:txXfrm>
        <a:off x="0" y="2364595"/>
        <a:ext cx="2591653" cy="2562540"/>
      </dsp:txXfrm>
    </dsp:sp>
    <dsp:sp modelId="{86C5A77F-AB6E-4A4A-8C1D-8BB601E7283D}">
      <dsp:nvSpPr>
        <dsp:cNvPr id="0" name=""/>
        <dsp:cNvSpPr/>
      </dsp:nvSpPr>
      <dsp:spPr>
        <a:xfrm>
          <a:off x="2992545" y="2280231"/>
          <a:ext cx="2595983" cy="252136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1" u="sng" kern="1200" dirty="0" smtClean="0">
              <a:solidFill>
                <a:srgbClr val="FFFF00"/>
              </a:solidFill>
            </a:rPr>
            <a:t>مردودات مبيعات بشيك</a:t>
          </a:r>
        </a:p>
        <a:p>
          <a:pPr lvl="0" algn="ctr" defTabSz="889000">
            <a:lnSpc>
              <a:spcPct val="90000"/>
            </a:lnSpc>
            <a:spcBef>
              <a:spcPct val="0"/>
            </a:spcBef>
            <a:spcAft>
              <a:spcPct val="35000"/>
            </a:spcAft>
          </a:pPr>
          <a:endParaRPr lang="ar-SA" sz="2000" b="1" u="sng" kern="1200" dirty="0" smtClean="0">
            <a:solidFill>
              <a:srgbClr val="FF0000"/>
            </a:solidFill>
          </a:endParaRPr>
        </a:p>
        <a:p>
          <a:pPr lvl="0" algn="r" defTabSz="889000">
            <a:lnSpc>
              <a:spcPct val="150000"/>
            </a:lnSpc>
            <a:spcBef>
              <a:spcPct val="0"/>
            </a:spcBef>
            <a:spcAft>
              <a:spcPct val="35000"/>
            </a:spcAft>
          </a:pPr>
          <a:r>
            <a:rPr lang="ar-SA" sz="1800" b="1" kern="1200" dirty="0" smtClean="0">
              <a:solidFill>
                <a:srgbClr val="FF0000"/>
              </a:solidFill>
            </a:rPr>
            <a:t> ××</a:t>
          </a:r>
          <a:r>
            <a:rPr lang="ar-SA" sz="1800" b="1" kern="1200" dirty="0" smtClean="0"/>
            <a:t>      من </a:t>
          </a:r>
          <a:r>
            <a:rPr lang="ar-SA" sz="1800" b="1" kern="1200" dirty="0" err="1" smtClean="0"/>
            <a:t>حـ</a:t>
          </a:r>
          <a:r>
            <a:rPr lang="ar-SA" sz="1800" b="1" kern="1200" dirty="0" smtClean="0"/>
            <a:t>/مردودات المبيعات</a:t>
          </a:r>
        </a:p>
        <a:p>
          <a:pPr lvl="0" algn="ctr" defTabSz="889000">
            <a:lnSpc>
              <a:spcPct val="150000"/>
            </a:lnSpc>
            <a:spcBef>
              <a:spcPct val="0"/>
            </a:spcBef>
            <a:spcAft>
              <a:spcPct val="35000"/>
            </a:spcAft>
          </a:pPr>
          <a:r>
            <a:rPr lang="ar-SA" sz="1800" b="1" kern="1200" dirty="0" smtClean="0">
              <a:solidFill>
                <a:srgbClr val="FF0000"/>
              </a:solidFill>
            </a:rPr>
            <a:t>  ×× </a:t>
          </a:r>
          <a:r>
            <a:rPr lang="ar-SA" sz="1800" b="1" kern="1200" dirty="0" smtClean="0"/>
            <a:t>           إلى </a:t>
          </a:r>
          <a:r>
            <a:rPr lang="ar-SA" sz="1800" b="1" kern="1200" dirty="0" err="1" smtClean="0"/>
            <a:t>حـ</a:t>
          </a:r>
          <a:r>
            <a:rPr lang="ar-SA" sz="1800" b="1" kern="1200" dirty="0" smtClean="0"/>
            <a:t>/ البنك</a:t>
          </a:r>
        </a:p>
        <a:p>
          <a:pPr lvl="0" algn="r" defTabSz="889000">
            <a:lnSpc>
              <a:spcPct val="90000"/>
            </a:lnSpc>
            <a:spcBef>
              <a:spcPct val="0"/>
            </a:spcBef>
            <a:spcAft>
              <a:spcPct val="35000"/>
            </a:spcAft>
          </a:pPr>
          <a:r>
            <a:rPr lang="ar-SA" sz="1800" b="1" kern="1200" dirty="0" smtClean="0"/>
            <a:t>             </a:t>
          </a:r>
          <a:r>
            <a:rPr lang="ar-SA" sz="1800" b="1" kern="1200" dirty="0" smtClean="0">
              <a:solidFill>
                <a:srgbClr val="FFFF00"/>
              </a:solidFill>
            </a:rPr>
            <a:t>إثبات مردودات مبيعات                        بشيك  </a:t>
          </a:r>
          <a:r>
            <a:rPr lang="ar-SA" sz="1400" kern="1200" dirty="0" smtClean="0">
              <a:solidFill>
                <a:srgbClr val="FFFF00"/>
              </a:solidFill>
            </a:rPr>
            <a:t>    </a:t>
          </a:r>
          <a:endParaRPr lang="en-GB" sz="1400" kern="1200" dirty="0">
            <a:solidFill>
              <a:srgbClr val="FFFF00"/>
            </a:solidFill>
          </a:endParaRPr>
        </a:p>
      </dsp:txBody>
      <dsp:txXfrm>
        <a:off x="2992545" y="2280231"/>
        <a:ext cx="2595983" cy="2521360"/>
      </dsp:txXfrm>
    </dsp:sp>
    <dsp:sp modelId="{75EF487C-B16B-4EAF-B9C3-3B347ED9677D}">
      <dsp:nvSpPr>
        <dsp:cNvPr id="0" name=""/>
        <dsp:cNvSpPr/>
      </dsp:nvSpPr>
      <dsp:spPr>
        <a:xfrm>
          <a:off x="5983856" y="2280231"/>
          <a:ext cx="2662209" cy="267368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1" u="sng" kern="1200" dirty="0" smtClean="0">
              <a:solidFill>
                <a:srgbClr val="FFFF00"/>
              </a:solidFill>
            </a:rPr>
            <a:t>مردودات مبيعات نقدية</a:t>
          </a:r>
        </a:p>
        <a:p>
          <a:pPr lvl="0" algn="ctr" defTabSz="889000">
            <a:lnSpc>
              <a:spcPct val="90000"/>
            </a:lnSpc>
            <a:spcBef>
              <a:spcPct val="0"/>
            </a:spcBef>
            <a:spcAft>
              <a:spcPct val="35000"/>
            </a:spcAft>
          </a:pPr>
          <a:endParaRPr lang="ar-SA" sz="2000" b="1" u="sng" kern="1200" dirty="0" smtClean="0">
            <a:solidFill>
              <a:srgbClr val="FF0000"/>
            </a:solidFill>
          </a:endParaRPr>
        </a:p>
        <a:p>
          <a:pPr lvl="0" algn="r" defTabSz="889000">
            <a:lnSpc>
              <a:spcPct val="150000"/>
            </a:lnSpc>
            <a:spcBef>
              <a:spcPct val="0"/>
            </a:spcBef>
            <a:spcAft>
              <a:spcPct val="35000"/>
            </a:spcAft>
          </a:pPr>
          <a:r>
            <a:rPr lang="ar-SA" sz="1800" b="1" kern="1200" dirty="0" smtClean="0">
              <a:solidFill>
                <a:srgbClr val="FF0000"/>
              </a:solidFill>
            </a:rPr>
            <a:t>×× </a:t>
          </a:r>
          <a:r>
            <a:rPr lang="ar-SA" sz="1800" b="1" kern="1200" dirty="0" smtClean="0"/>
            <a:t>    من </a:t>
          </a:r>
          <a:r>
            <a:rPr lang="ar-SA" sz="1800" b="1" kern="1200" dirty="0" err="1" smtClean="0"/>
            <a:t>حـ</a:t>
          </a:r>
          <a:r>
            <a:rPr lang="ar-SA" sz="1800" b="1" kern="1200" dirty="0" smtClean="0"/>
            <a:t>/مردودات المبيعات</a:t>
          </a:r>
        </a:p>
        <a:p>
          <a:pPr lvl="0" algn="r" defTabSz="889000">
            <a:lnSpc>
              <a:spcPct val="150000"/>
            </a:lnSpc>
            <a:spcBef>
              <a:spcPct val="0"/>
            </a:spcBef>
            <a:spcAft>
              <a:spcPct val="35000"/>
            </a:spcAft>
          </a:pPr>
          <a:r>
            <a:rPr lang="ar-SA" sz="1800" b="1" kern="1200" dirty="0" smtClean="0">
              <a:solidFill>
                <a:srgbClr val="FF0000"/>
              </a:solidFill>
            </a:rPr>
            <a:t>    ××</a:t>
          </a:r>
          <a:r>
            <a:rPr lang="ar-SA" sz="1800" b="1" kern="1200" dirty="0" smtClean="0"/>
            <a:t>         إلى </a:t>
          </a:r>
          <a:r>
            <a:rPr lang="ar-SA" sz="1800" b="1" kern="1200" dirty="0" err="1" smtClean="0"/>
            <a:t>حـ</a:t>
          </a:r>
          <a:r>
            <a:rPr lang="ar-SA" sz="1800" b="1" kern="1200" dirty="0" smtClean="0"/>
            <a:t>/ الصندوق</a:t>
          </a:r>
        </a:p>
        <a:p>
          <a:pPr lvl="0" algn="ctr" defTabSz="889000">
            <a:lnSpc>
              <a:spcPct val="90000"/>
            </a:lnSpc>
            <a:spcBef>
              <a:spcPct val="0"/>
            </a:spcBef>
            <a:spcAft>
              <a:spcPct val="35000"/>
            </a:spcAft>
          </a:pPr>
          <a:endParaRPr lang="ar-SA" sz="1800" b="1" kern="1200" dirty="0" smtClean="0"/>
        </a:p>
        <a:p>
          <a:pPr lvl="0" algn="ctr" defTabSz="889000">
            <a:lnSpc>
              <a:spcPct val="90000"/>
            </a:lnSpc>
            <a:spcBef>
              <a:spcPct val="0"/>
            </a:spcBef>
            <a:spcAft>
              <a:spcPct val="35000"/>
            </a:spcAft>
          </a:pPr>
          <a:r>
            <a:rPr lang="ar-SA" sz="1800" b="1" kern="1200" dirty="0" smtClean="0">
              <a:solidFill>
                <a:srgbClr val="FFFF00"/>
              </a:solidFill>
            </a:rPr>
            <a:t>          إثبات مردودات مبيعات                  نقداً</a:t>
          </a:r>
          <a:r>
            <a:rPr lang="ar-SA" sz="2000" kern="1200" dirty="0" smtClean="0"/>
            <a:t>  </a:t>
          </a:r>
          <a:endParaRPr lang="en-GB" sz="2000" kern="1200" dirty="0"/>
        </a:p>
      </dsp:txBody>
      <dsp:txXfrm>
        <a:off x="5983856" y="2280231"/>
        <a:ext cx="2662209" cy="2673683"/>
      </dsp:txXfrm>
    </dsp:sp>
  </dsp:spTree>
</dsp:drawing>
</file>

<file path=ppt/diagrams/drawing3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8A002B9-51DD-4526-9DB5-1A4A1633DE5B}">
      <dsp:nvSpPr>
        <dsp:cNvPr id="0" name=""/>
        <dsp:cNvSpPr/>
      </dsp:nvSpPr>
      <dsp:spPr>
        <a:xfrm>
          <a:off x="4248500" y="994007"/>
          <a:ext cx="2978531" cy="843079"/>
        </a:xfrm>
        <a:custGeom>
          <a:avLst/>
          <a:gdLst/>
          <a:ahLst/>
          <a:cxnLst/>
          <a:rect l="0" t="0" r="0" b="0"/>
          <a:pathLst>
            <a:path>
              <a:moveTo>
                <a:pt x="0" y="0"/>
              </a:moveTo>
              <a:lnTo>
                <a:pt x="0" y="696703"/>
              </a:lnTo>
              <a:lnTo>
                <a:pt x="2978531" y="696703"/>
              </a:lnTo>
              <a:lnTo>
                <a:pt x="2978531" y="84307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042A038-13DA-4B41-9021-7DCA3CEFE00F}">
      <dsp:nvSpPr>
        <dsp:cNvPr id="0" name=""/>
        <dsp:cNvSpPr/>
      </dsp:nvSpPr>
      <dsp:spPr>
        <a:xfrm>
          <a:off x="4170598" y="994007"/>
          <a:ext cx="91440" cy="843079"/>
        </a:xfrm>
        <a:custGeom>
          <a:avLst/>
          <a:gdLst/>
          <a:ahLst/>
          <a:cxnLst/>
          <a:rect l="0" t="0" r="0" b="0"/>
          <a:pathLst>
            <a:path>
              <a:moveTo>
                <a:pt x="77901" y="0"/>
              </a:moveTo>
              <a:lnTo>
                <a:pt x="77901" y="696703"/>
              </a:lnTo>
              <a:lnTo>
                <a:pt x="45720" y="696703"/>
              </a:lnTo>
              <a:lnTo>
                <a:pt x="45720" y="84307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D81EC81-8724-4418-96F0-6E71A297B07F}">
      <dsp:nvSpPr>
        <dsp:cNvPr id="0" name=""/>
        <dsp:cNvSpPr/>
      </dsp:nvSpPr>
      <dsp:spPr>
        <a:xfrm>
          <a:off x="1308068" y="994007"/>
          <a:ext cx="2940431" cy="905554"/>
        </a:xfrm>
        <a:custGeom>
          <a:avLst/>
          <a:gdLst/>
          <a:ahLst/>
          <a:cxnLst/>
          <a:rect l="0" t="0" r="0" b="0"/>
          <a:pathLst>
            <a:path>
              <a:moveTo>
                <a:pt x="2940431" y="0"/>
              </a:moveTo>
              <a:lnTo>
                <a:pt x="2940431" y="759178"/>
              </a:lnTo>
              <a:lnTo>
                <a:pt x="0" y="759178"/>
              </a:lnTo>
              <a:lnTo>
                <a:pt x="0" y="90555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F5771AE-8E5E-4FEE-9BD5-7C86F776898D}">
      <dsp:nvSpPr>
        <dsp:cNvPr id="0" name=""/>
        <dsp:cNvSpPr/>
      </dsp:nvSpPr>
      <dsp:spPr>
        <a:xfrm>
          <a:off x="3063172" y="176063"/>
          <a:ext cx="2370657" cy="817944"/>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ar-SA" sz="3200" b="1" kern="1200" dirty="0" smtClean="0">
              <a:solidFill>
                <a:schemeClr val="tx2"/>
              </a:solidFill>
            </a:rPr>
            <a:t>صور مسموحات المبيعات</a:t>
          </a:r>
          <a:endParaRPr lang="en-GB" sz="3200" b="1" kern="1200" dirty="0">
            <a:solidFill>
              <a:schemeClr val="tx2"/>
            </a:solidFill>
          </a:endParaRPr>
        </a:p>
      </dsp:txBody>
      <dsp:txXfrm>
        <a:off x="3063172" y="176063"/>
        <a:ext cx="2370657" cy="817944"/>
      </dsp:txXfrm>
    </dsp:sp>
    <dsp:sp modelId="{630C24BA-F663-49F9-8F64-95809A4D1DAE}">
      <dsp:nvSpPr>
        <dsp:cNvPr id="0" name=""/>
        <dsp:cNvSpPr/>
      </dsp:nvSpPr>
      <dsp:spPr>
        <a:xfrm>
          <a:off x="0" y="1899562"/>
          <a:ext cx="2616137" cy="271246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ar-SA" sz="2000" b="1" u="sng" kern="1200" dirty="0" smtClean="0">
            <a:solidFill>
              <a:schemeClr val="tx1"/>
            </a:solidFill>
          </a:endParaRPr>
        </a:p>
        <a:p>
          <a:pPr lvl="0" algn="ctr" defTabSz="889000">
            <a:lnSpc>
              <a:spcPct val="90000"/>
            </a:lnSpc>
            <a:spcBef>
              <a:spcPct val="0"/>
            </a:spcBef>
            <a:spcAft>
              <a:spcPct val="35000"/>
            </a:spcAft>
          </a:pPr>
          <a:r>
            <a:rPr lang="ar-SA" sz="2000" b="1" u="sng" kern="1200" dirty="0" smtClean="0">
              <a:solidFill>
                <a:srgbClr val="FFFF00"/>
              </a:solidFill>
            </a:rPr>
            <a:t>مسموحات مبيعات على الحساب </a:t>
          </a:r>
        </a:p>
        <a:p>
          <a:pPr lvl="0" algn="ctr" defTabSz="889000">
            <a:lnSpc>
              <a:spcPct val="90000"/>
            </a:lnSpc>
            <a:spcBef>
              <a:spcPct val="0"/>
            </a:spcBef>
            <a:spcAft>
              <a:spcPct val="35000"/>
            </a:spcAft>
          </a:pPr>
          <a:r>
            <a:rPr lang="ar-SA" sz="2000" b="1" u="sng" kern="1200" dirty="0" smtClean="0">
              <a:solidFill>
                <a:srgbClr val="FFFF00"/>
              </a:solidFill>
            </a:rPr>
            <a:t>(بالأجل)</a:t>
          </a:r>
        </a:p>
        <a:p>
          <a:pPr lvl="0" algn="r" defTabSz="889000">
            <a:lnSpc>
              <a:spcPct val="150000"/>
            </a:lnSpc>
            <a:spcBef>
              <a:spcPct val="0"/>
            </a:spcBef>
            <a:spcAft>
              <a:spcPct val="35000"/>
            </a:spcAft>
          </a:pPr>
          <a:r>
            <a:rPr lang="ar-SA" sz="1800" b="1" kern="1200" dirty="0" smtClean="0">
              <a:solidFill>
                <a:srgbClr val="FF0000"/>
              </a:solidFill>
            </a:rPr>
            <a:t>×× </a:t>
          </a:r>
          <a:r>
            <a:rPr lang="ar-SA" sz="1800" b="1" kern="1200" dirty="0" smtClean="0"/>
            <a:t>    من </a:t>
          </a:r>
          <a:r>
            <a:rPr lang="ar-SA" sz="1800" b="1" kern="1200" dirty="0" err="1" smtClean="0"/>
            <a:t>حـ</a:t>
          </a:r>
          <a:r>
            <a:rPr lang="ar-SA" sz="1800" b="1" kern="1200" dirty="0" smtClean="0"/>
            <a:t>/مسموحات المبيعات</a:t>
          </a:r>
        </a:p>
        <a:p>
          <a:pPr lvl="0" algn="r" defTabSz="889000">
            <a:lnSpc>
              <a:spcPct val="150000"/>
            </a:lnSpc>
            <a:spcBef>
              <a:spcPct val="0"/>
            </a:spcBef>
            <a:spcAft>
              <a:spcPct val="35000"/>
            </a:spcAft>
          </a:pPr>
          <a:r>
            <a:rPr lang="ar-SA" sz="1800" b="0" kern="1200" dirty="0" smtClean="0">
              <a:solidFill>
                <a:srgbClr val="FF0000"/>
              </a:solidFill>
            </a:rPr>
            <a:t>     ××            </a:t>
          </a:r>
          <a:r>
            <a:rPr lang="ar-SA" sz="1800" b="1" kern="1200" dirty="0" smtClean="0"/>
            <a:t> إلى </a:t>
          </a:r>
          <a:r>
            <a:rPr lang="ar-SA" sz="1800" b="1" kern="1200" dirty="0" err="1" smtClean="0"/>
            <a:t>حـ</a:t>
          </a:r>
          <a:r>
            <a:rPr lang="ar-SA" sz="1800" b="1" kern="1200" dirty="0" smtClean="0"/>
            <a:t>/ المدينين</a:t>
          </a:r>
        </a:p>
        <a:p>
          <a:pPr lvl="0" algn="r" defTabSz="889000">
            <a:lnSpc>
              <a:spcPct val="90000"/>
            </a:lnSpc>
            <a:spcBef>
              <a:spcPct val="0"/>
            </a:spcBef>
            <a:spcAft>
              <a:spcPct val="35000"/>
            </a:spcAft>
          </a:pPr>
          <a:r>
            <a:rPr lang="ar-SA" sz="1800" b="1" kern="1200" dirty="0" smtClean="0"/>
            <a:t>           </a:t>
          </a:r>
          <a:r>
            <a:rPr lang="ar-SA" sz="1800" b="1" kern="1200" dirty="0" smtClean="0">
              <a:solidFill>
                <a:srgbClr val="FFFF00"/>
              </a:solidFill>
            </a:rPr>
            <a:t>إثبات مسموحات مبيعات                  على الحساب</a:t>
          </a:r>
          <a:r>
            <a:rPr lang="ar-SA" sz="1400" b="1" kern="1200" dirty="0" smtClean="0">
              <a:solidFill>
                <a:srgbClr val="FFFF00"/>
              </a:solidFill>
            </a:rPr>
            <a:t>   </a:t>
          </a:r>
        </a:p>
        <a:p>
          <a:pPr lvl="0" algn="ctr" defTabSz="889000">
            <a:lnSpc>
              <a:spcPct val="90000"/>
            </a:lnSpc>
            <a:spcBef>
              <a:spcPct val="0"/>
            </a:spcBef>
            <a:spcAft>
              <a:spcPct val="35000"/>
            </a:spcAft>
          </a:pPr>
          <a:endParaRPr lang="en-GB" sz="1400" kern="1200" dirty="0"/>
        </a:p>
      </dsp:txBody>
      <dsp:txXfrm>
        <a:off x="0" y="1899562"/>
        <a:ext cx="2616137" cy="2712460"/>
      </dsp:txXfrm>
    </dsp:sp>
    <dsp:sp modelId="{86C5A77F-AB6E-4A4A-8C1D-8BB601E7283D}">
      <dsp:nvSpPr>
        <dsp:cNvPr id="0" name=""/>
        <dsp:cNvSpPr/>
      </dsp:nvSpPr>
      <dsp:spPr>
        <a:xfrm>
          <a:off x="2915924" y="1837087"/>
          <a:ext cx="2600789" cy="298921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1" u="sng" kern="1200" dirty="0" smtClean="0">
              <a:solidFill>
                <a:srgbClr val="FFFF00"/>
              </a:solidFill>
            </a:rPr>
            <a:t>مسموحات مبيعات بشيك</a:t>
          </a:r>
        </a:p>
        <a:p>
          <a:pPr lvl="0" algn="r" defTabSz="889000">
            <a:lnSpc>
              <a:spcPct val="150000"/>
            </a:lnSpc>
            <a:spcBef>
              <a:spcPct val="0"/>
            </a:spcBef>
            <a:spcAft>
              <a:spcPct val="35000"/>
            </a:spcAft>
          </a:pPr>
          <a:r>
            <a:rPr lang="ar-SA" sz="1800" b="1" kern="1200" dirty="0" smtClean="0">
              <a:solidFill>
                <a:srgbClr val="FF0000"/>
              </a:solidFill>
            </a:rPr>
            <a:t>××</a:t>
          </a:r>
          <a:r>
            <a:rPr lang="ar-SA" sz="1800" b="1" kern="1200" dirty="0" smtClean="0"/>
            <a:t>     من حـ/مسموحات المبيعات</a:t>
          </a:r>
        </a:p>
        <a:p>
          <a:pPr lvl="0" algn="r" defTabSz="889000">
            <a:lnSpc>
              <a:spcPct val="150000"/>
            </a:lnSpc>
            <a:spcBef>
              <a:spcPct val="0"/>
            </a:spcBef>
            <a:spcAft>
              <a:spcPct val="35000"/>
            </a:spcAft>
          </a:pPr>
          <a:r>
            <a:rPr lang="ar-SA" sz="1800" b="1" kern="1200" dirty="0" smtClean="0">
              <a:solidFill>
                <a:srgbClr val="FF0000"/>
              </a:solidFill>
            </a:rPr>
            <a:t>    ×× </a:t>
          </a:r>
          <a:r>
            <a:rPr lang="ar-SA" sz="1800" b="1" kern="1200" dirty="0" smtClean="0"/>
            <a:t>       إلى حـ/ البنك</a:t>
          </a:r>
        </a:p>
        <a:p>
          <a:pPr lvl="0" algn="ctr" defTabSz="889000">
            <a:lnSpc>
              <a:spcPct val="90000"/>
            </a:lnSpc>
            <a:spcBef>
              <a:spcPct val="0"/>
            </a:spcBef>
            <a:spcAft>
              <a:spcPct val="35000"/>
            </a:spcAft>
          </a:pPr>
          <a:endParaRPr lang="ar-SA" sz="1800" b="1" kern="1200" dirty="0" smtClean="0"/>
        </a:p>
        <a:p>
          <a:pPr lvl="0" algn="r" defTabSz="889000">
            <a:lnSpc>
              <a:spcPct val="90000"/>
            </a:lnSpc>
            <a:spcBef>
              <a:spcPct val="0"/>
            </a:spcBef>
            <a:spcAft>
              <a:spcPct val="35000"/>
            </a:spcAft>
          </a:pPr>
          <a:r>
            <a:rPr lang="ar-SA" sz="1800" b="1" kern="1200" dirty="0" smtClean="0">
              <a:solidFill>
                <a:srgbClr val="FFFF00"/>
              </a:solidFill>
            </a:rPr>
            <a:t>             إثبات مسموحات                      مبيعات بشيك  </a:t>
          </a:r>
          <a:r>
            <a:rPr lang="ar-SA" sz="1400" kern="1200" dirty="0" smtClean="0">
              <a:solidFill>
                <a:srgbClr val="FFFF00"/>
              </a:solidFill>
            </a:rPr>
            <a:t>    </a:t>
          </a:r>
          <a:endParaRPr lang="en-GB" sz="1400" kern="1200" dirty="0">
            <a:solidFill>
              <a:srgbClr val="FFFF00"/>
            </a:solidFill>
          </a:endParaRPr>
        </a:p>
      </dsp:txBody>
      <dsp:txXfrm>
        <a:off x="2915924" y="1837087"/>
        <a:ext cx="2600789" cy="2989216"/>
      </dsp:txXfrm>
    </dsp:sp>
    <dsp:sp modelId="{75EF487C-B16B-4EAF-B9C3-3B347ED9677D}">
      <dsp:nvSpPr>
        <dsp:cNvPr id="0" name=""/>
        <dsp:cNvSpPr/>
      </dsp:nvSpPr>
      <dsp:spPr>
        <a:xfrm>
          <a:off x="5809466" y="1837087"/>
          <a:ext cx="2835131" cy="299912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1" u="sng" kern="1200" dirty="0" smtClean="0">
              <a:solidFill>
                <a:srgbClr val="FFFF00"/>
              </a:solidFill>
            </a:rPr>
            <a:t>مسموحات مبيعات نقدية</a:t>
          </a:r>
        </a:p>
        <a:p>
          <a:pPr lvl="0" algn="ctr" defTabSz="889000">
            <a:lnSpc>
              <a:spcPct val="90000"/>
            </a:lnSpc>
            <a:spcBef>
              <a:spcPct val="0"/>
            </a:spcBef>
            <a:spcAft>
              <a:spcPct val="35000"/>
            </a:spcAft>
          </a:pPr>
          <a:endParaRPr lang="ar-SA" sz="2000" b="1" u="sng" kern="1200" dirty="0" smtClean="0">
            <a:solidFill>
              <a:srgbClr val="FF0000"/>
            </a:solidFill>
          </a:endParaRPr>
        </a:p>
        <a:p>
          <a:pPr lvl="0" algn="r" defTabSz="889000">
            <a:lnSpc>
              <a:spcPct val="150000"/>
            </a:lnSpc>
            <a:spcBef>
              <a:spcPct val="0"/>
            </a:spcBef>
            <a:spcAft>
              <a:spcPct val="35000"/>
            </a:spcAft>
          </a:pPr>
          <a:r>
            <a:rPr lang="ar-SA" sz="1800" b="1" kern="1200" dirty="0" smtClean="0">
              <a:solidFill>
                <a:srgbClr val="FF0000"/>
              </a:solidFill>
            </a:rPr>
            <a:t>×× </a:t>
          </a:r>
          <a:r>
            <a:rPr lang="ar-SA" sz="1800" b="1" kern="1200" dirty="0" smtClean="0"/>
            <a:t>    من </a:t>
          </a:r>
          <a:r>
            <a:rPr lang="ar-SA" sz="1800" b="1" kern="1200" dirty="0" err="1" smtClean="0"/>
            <a:t>حـ</a:t>
          </a:r>
          <a:r>
            <a:rPr lang="ar-SA" sz="1800" b="1" kern="1200" dirty="0" smtClean="0"/>
            <a:t>/مسموحات المبيعات</a:t>
          </a:r>
        </a:p>
        <a:p>
          <a:pPr lvl="0" algn="r" defTabSz="889000">
            <a:lnSpc>
              <a:spcPct val="150000"/>
            </a:lnSpc>
            <a:spcBef>
              <a:spcPct val="0"/>
            </a:spcBef>
            <a:spcAft>
              <a:spcPct val="35000"/>
            </a:spcAft>
          </a:pPr>
          <a:r>
            <a:rPr lang="ar-SA" sz="1800" b="1" kern="1200" dirty="0" smtClean="0"/>
            <a:t>    </a:t>
          </a:r>
          <a:r>
            <a:rPr lang="ar-SA" sz="1800" b="1" kern="1200" dirty="0" smtClean="0">
              <a:solidFill>
                <a:srgbClr val="FF0000"/>
              </a:solidFill>
            </a:rPr>
            <a:t>××</a:t>
          </a:r>
          <a:r>
            <a:rPr lang="ar-SA" sz="1800" b="1" kern="1200" dirty="0" smtClean="0"/>
            <a:t>       إلى حـ/ الصندوق</a:t>
          </a:r>
        </a:p>
        <a:p>
          <a:pPr lvl="0" algn="ctr" defTabSz="889000">
            <a:lnSpc>
              <a:spcPct val="90000"/>
            </a:lnSpc>
            <a:spcBef>
              <a:spcPct val="0"/>
            </a:spcBef>
            <a:spcAft>
              <a:spcPct val="35000"/>
            </a:spcAft>
          </a:pPr>
          <a:endParaRPr lang="ar-SA" sz="1800" b="1" kern="1200" dirty="0" smtClean="0"/>
        </a:p>
        <a:p>
          <a:pPr lvl="0" algn="ctr" defTabSz="889000">
            <a:lnSpc>
              <a:spcPct val="90000"/>
            </a:lnSpc>
            <a:spcBef>
              <a:spcPct val="0"/>
            </a:spcBef>
            <a:spcAft>
              <a:spcPct val="35000"/>
            </a:spcAft>
          </a:pPr>
          <a:r>
            <a:rPr lang="ar-SA" sz="1800" b="1" kern="1200" dirty="0" smtClean="0">
              <a:solidFill>
                <a:srgbClr val="FFFF00"/>
              </a:solidFill>
            </a:rPr>
            <a:t>          إثبات مسموحات مبيعات                 نقدية</a:t>
          </a:r>
          <a:r>
            <a:rPr lang="ar-SA" sz="2000" kern="1200" dirty="0" smtClean="0"/>
            <a:t> </a:t>
          </a:r>
          <a:endParaRPr lang="en-GB" sz="2000" kern="1200" dirty="0"/>
        </a:p>
      </dsp:txBody>
      <dsp:txXfrm>
        <a:off x="5809466" y="1837087"/>
        <a:ext cx="2835131" cy="2999121"/>
      </dsp:txXfrm>
    </dsp:sp>
  </dsp:spTree>
</dsp:drawing>
</file>

<file path=ppt/diagrams/drawing3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996A74B-7074-4B0F-8902-F0E2E52A7759}">
      <dsp:nvSpPr>
        <dsp:cNvPr id="0" name=""/>
        <dsp:cNvSpPr/>
      </dsp:nvSpPr>
      <dsp:spPr>
        <a:xfrm>
          <a:off x="3938954" y="1479831"/>
          <a:ext cx="2786838" cy="483666"/>
        </a:xfrm>
        <a:custGeom>
          <a:avLst/>
          <a:gdLst/>
          <a:ahLst/>
          <a:cxnLst/>
          <a:rect l="0" t="0" r="0" b="0"/>
          <a:pathLst>
            <a:path>
              <a:moveTo>
                <a:pt x="0" y="0"/>
              </a:moveTo>
              <a:lnTo>
                <a:pt x="0" y="241833"/>
              </a:lnTo>
              <a:lnTo>
                <a:pt x="2786838" y="241833"/>
              </a:lnTo>
              <a:lnTo>
                <a:pt x="2786838" y="48366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BCB9D81-E183-45E4-B0A1-7CCA4055B1E3}">
      <dsp:nvSpPr>
        <dsp:cNvPr id="0" name=""/>
        <dsp:cNvSpPr/>
      </dsp:nvSpPr>
      <dsp:spPr>
        <a:xfrm>
          <a:off x="3893234" y="1479831"/>
          <a:ext cx="91440" cy="483666"/>
        </a:xfrm>
        <a:custGeom>
          <a:avLst/>
          <a:gdLst/>
          <a:ahLst/>
          <a:cxnLst/>
          <a:rect l="0" t="0" r="0" b="0"/>
          <a:pathLst>
            <a:path>
              <a:moveTo>
                <a:pt x="45720" y="0"/>
              </a:moveTo>
              <a:lnTo>
                <a:pt x="45720" y="48366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BD57ECA-9BBB-49CE-817A-20061FA18BE6}">
      <dsp:nvSpPr>
        <dsp:cNvPr id="0" name=""/>
        <dsp:cNvSpPr/>
      </dsp:nvSpPr>
      <dsp:spPr>
        <a:xfrm>
          <a:off x="1152115" y="1479831"/>
          <a:ext cx="2786838" cy="483666"/>
        </a:xfrm>
        <a:custGeom>
          <a:avLst/>
          <a:gdLst/>
          <a:ahLst/>
          <a:cxnLst/>
          <a:rect l="0" t="0" r="0" b="0"/>
          <a:pathLst>
            <a:path>
              <a:moveTo>
                <a:pt x="2786838" y="0"/>
              </a:moveTo>
              <a:lnTo>
                <a:pt x="2786838" y="241833"/>
              </a:lnTo>
              <a:lnTo>
                <a:pt x="0" y="241833"/>
              </a:lnTo>
              <a:lnTo>
                <a:pt x="0" y="48366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B4444ED-2FBE-4CA9-82C7-84FBD38D299A}">
      <dsp:nvSpPr>
        <dsp:cNvPr id="0" name=""/>
        <dsp:cNvSpPr/>
      </dsp:nvSpPr>
      <dsp:spPr>
        <a:xfrm>
          <a:off x="2787367" y="328244"/>
          <a:ext cx="2303172" cy="1151586"/>
        </a:xfrm>
        <a:prstGeom prst="rect">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ar-SA" sz="3200" b="1" kern="1200" dirty="0" smtClean="0">
              <a:solidFill>
                <a:schemeClr val="tx1"/>
              </a:solidFill>
            </a:rPr>
            <a:t>أطراف الكمبيالة</a:t>
          </a:r>
          <a:endParaRPr lang="en-GB" sz="3200" b="1" kern="1200" dirty="0">
            <a:solidFill>
              <a:schemeClr val="tx1"/>
            </a:solidFill>
          </a:endParaRPr>
        </a:p>
      </dsp:txBody>
      <dsp:txXfrm>
        <a:off x="2787367" y="328244"/>
        <a:ext cx="2303172" cy="1151586"/>
      </dsp:txXfrm>
    </dsp:sp>
    <dsp:sp modelId="{1010AF85-91F4-4D73-971D-3F00C40604EF}">
      <dsp:nvSpPr>
        <dsp:cNvPr id="0" name=""/>
        <dsp:cNvSpPr/>
      </dsp:nvSpPr>
      <dsp:spPr>
        <a:xfrm>
          <a:off x="528" y="1963497"/>
          <a:ext cx="2303172" cy="258505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ar-SA" sz="2800" b="1" kern="1200" dirty="0" smtClean="0"/>
            <a:t>المستفيد</a:t>
          </a:r>
        </a:p>
        <a:p>
          <a:pPr lvl="0" algn="ctr" defTabSz="1244600">
            <a:lnSpc>
              <a:spcPct val="90000"/>
            </a:lnSpc>
            <a:spcBef>
              <a:spcPct val="0"/>
            </a:spcBef>
            <a:spcAft>
              <a:spcPct val="35000"/>
            </a:spcAft>
          </a:pPr>
          <a:r>
            <a:rPr lang="ar-SA" sz="2800" b="1" kern="1200" dirty="0" smtClean="0"/>
            <a:t>قد يكون هو الساحب أو الشخص الذي حررت الكمبيالة لصالحه</a:t>
          </a:r>
          <a:endParaRPr lang="en-GB" sz="2800" b="1" kern="1200" dirty="0"/>
        </a:p>
      </dsp:txBody>
      <dsp:txXfrm>
        <a:off x="528" y="1963497"/>
        <a:ext cx="2303172" cy="2585057"/>
      </dsp:txXfrm>
    </dsp:sp>
    <dsp:sp modelId="{783730FF-E951-4557-9850-964FF9016C0D}">
      <dsp:nvSpPr>
        <dsp:cNvPr id="0" name=""/>
        <dsp:cNvSpPr/>
      </dsp:nvSpPr>
      <dsp:spPr>
        <a:xfrm>
          <a:off x="2787367" y="1963497"/>
          <a:ext cx="2303172" cy="255835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ar-SA" sz="2800" b="1" kern="1200" dirty="0" smtClean="0"/>
            <a:t>المسحوب عليه</a:t>
          </a:r>
        </a:p>
        <a:p>
          <a:pPr lvl="0" algn="ctr" defTabSz="1244600">
            <a:lnSpc>
              <a:spcPct val="90000"/>
            </a:lnSpc>
            <a:spcBef>
              <a:spcPct val="0"/>
            </a:spcBef>
            <a:spcAft>
              <a:spcPct val="35000"/>
            </a:spcAft>
          </a:pPr>
          <a:r>
            <a:rPr lang="ar-SA" sz="2800" b="1" kern="1200" dirty="0" smtClean="0"/>
            <a:t>(المدين)</a:t>
          </a:r>
        </a:p>
        <a:p>
          <a:pPr lvl="0" algn="ctr" defTabSz="1244600">
            <a:lnSpc>
              <a:spcPct val="90000"/>
            </a:lnSpc>
            <a:spcBef>
              <a:spcPct val="0"/>
            </a:spcBef>
            <a:spcAft>
              <a:spcPct val="35000"/>
            </a:spcAft>
          </a:pPr>
          <a:r>
            <a:rPr lang="ar-SA" sz="2800" b="1" kern="1200" dirty="0" smtClean="0"/>
            <a:t>هو الذي توجه إليه الكمبيالة</a:t>
          </a:r>
          <a:endParaRPr lang="en-GB" sz="2800" b="1" kern="1200" dirty="0"/>
        </a:p>
      </dsp:txBody>
      <dsp:txXfrm>
        <a:off x="2787367" y="1963497"/>
        <a:ext cx="2303172" cy="2558352"/>
      </dsp:txXfrm>
    </dsp:sp>
    <dsp:sp modelId="{3D55BEF1-DA77-45C2-914E-8845DB94C00B}">
      <dsp:nvSpPr>
        <dsp:cNvPr id="0" name=""/>
        <dsp:cNvSpPr/>
      </dsp:nvSpPr>
      <dsp:spPr>
        <a:xfrm>
          <a:off x="5574206" y="1963497"/>
          <a:ext cx="2303172" cy="258505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ar-SA" sz="2800" b="1" kern="1200" dirty="0" smtClean="0"/>
            <a:t>الساحب</a:t>
          </a:r>
        </a:p>
        <a:p>
          <a:pPr lvl="0" algn="ctr" defTabSz="1244600">
            <a:lnSpc>
              <a:spcPct val="90000"/>
            </a:lnSpc>
            <a:spcBef>
              <a:spcPct val="0"/>
            </a:spcBef>
            <a:spcAft>
              <a:spcPct val="35000"/>
            </a:spcAft>
          </a:pPr>
          <a:r>
            <a:rPr lang="ar-SA" sz="2800" b="1" kern="1200" dirty="0" smtClean="0"/>
            <a:t>(الدائن)</a:t>
          </a:r>
        </a:p>
        <a:p>
          <a:pPr lvl="0" algn="ctr" defTabSz="1244600">
            <a:lnSpc>
              <a:spcPct val="90000"/>
            </a:lnSpc>
            <a:spcBef>
              <a:spcPct val="0"/>
            </a:spcBef>
            <a:spcAft>
              <a:spcPct val="35000"/>
            </a:spcAft>
          </a:pPr>
          <a:r>
            <a:rPr lang="ar-SA" sz="2800" b="1" kern="1200" dirty="0" smtClean="0"/>
            <a:t>قد يكون هو المستفيد وهو الذي يحرر الكمبيالة</a:t>
          </a:r>
          <a:endParaRPr lang="en-GB" sz="2800" b="1" kern="1200" dirty="0"/>
        </a:p>
      </dsp:txBody>
      <dsp:txXfrm>
        <a:off x="5574206" y="1963497"/>
        <a:ext cx="2303172" cy="2585057"/>
      </dsp:txXfrm>
    </dsp:sp>
  </dsp:spTree>
</dsp:drawing>
</file>

<file path=ppt/diagrams/drawing3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996A74B-7074-4B0F-8902-F0E2E52A7759}">
      <dsp:nvSpPr>
        <dsp:cNvPr id="0" name=""/>
        <dsp:cNvSpPr/>
      </dsp:nvSpPr>
      <dsp:spPr>
        <a:xfrm>
          <a:off x="3938954" y="1331743"/>
          <a:ext cx="1718276" cy="558387"/>
        </a:xfrm>
        <a:custGeom>
          <a:avLst/>
          <a:gdLst/>
          <a:ahLst/>
          <a:cxnLst/>
          <a:rect l="0" t="0" r="0" b="0"/>
          <a:pathLst>
            <a:path>
              <a:moveTo>
                <a:pt x="0" y="0"/>
              </a:moveTo>
              <a:lnTo>
                <a:pt x="0" y="279193"/>
              </a:lnTo>
              <a:lnTo>
                <a:pt x="1718276" y="279193"/>
              </a:lnTo>
              <a:lnTo>
                <a:pt x="1718276" y="55838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BCB9D81-E183-45E4-B0A1-7CCA4055B1E3}">
      <dsp:nvSpPr>
        <dsp:cNvPr id="0" name=""/>
        <dsp:cNvSpPr/>
      </dsp:nvSpPr>
      <dsp:spPr>
        <a:xfrm>
          <a:off x="2177880" y="1331743"/>
          <a:ext cx="1761073" cy="558387"/>
        </a:xfrm>
        <a:custGeom>
          <a:avLst/>
          <a:gdLst/>
          <a:ahLst/>
          <a:cxnLst/>
          <a:rect l="0" t="0" r="0" b="0"/>
          <a:pathLst>
            <a:path>
              <a:moveTo>
                <a:pt x="1761073" y="0"/>
              </a:moveTo>
              <a:lnTo>
                <a:pt x="1761073" y="279193"/>
              </a:lnTo>
              <a:lnTo>
                <a:pt x="0" y="279193"/>
              </a:lnTo>
              <a:lnTo>
                <a:pt x="0" y="55838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B4444ED-2FBE-4CA9-82C7-84FBD38D299A}">
      <dsp:nvSpPr>
        <dsp:cNvPr id="0" name=""/>
        <dsp:cNvSpPr/>
      </dsp:nvSpPr>
      <dsp:spPr>
        <a:xfrm>
          <a:off x="2186482" y="2250"/>
          <a:ext cx="3504942" cy="1329493"/>
        </a:xfrm>
        <a:prstGeom prst="rect">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ar-SA" sz="3200" b="1" kern="1200" dirty="0" smtClean="0">
              <a:solidFill>
                <a:schemeClr val="tx1"/>
              </a:solidFill>
            </a:rPr>
            <a:t>أطراف السند </a:t>
          </a:r>
          <a:r>
            <a:rPr lang="ar-SA" sz="3200" b="1" kern="1200" dirty="0" err="1" smtClean="0">
              <a:solidFill>
                <a:schemeClr val="tx1"/>
              </a:solidFill>
            </a:rPr>
            <a:t>الإذني</a:t>
          </a:r>
          <a:endParaRPr lang="en-GB" sz="3200" b="1" kern="1200" dirty="0">
            <a:solidFill>
              <a:schemeClr val="tx1"/>
            </a:solidFill>
          </a:endParaRPr>
        </a:p>
      </dsp:txBody>
      <dsp:txXfrm>
        <a:off x="2186482" y="2250"/>
        <a:ext cx="3504942" cy="1329493"/>
      </dsp:txXfrm>
    </dsp:sp>
    <dsp:sp modelId="{783730FF-E951-4557-9850-964FF9016C0D}">
      <dsp:nvSpPr>
        <dsp:cNvPr id="0" name=""/>
        <dsp:cNvSpPr/>
      </dsp:nvSpPr>
      <dsp:spPr>
        <a:xfrm>
          <a:off x="738797" y="1890130"/>
          <a:ext cx="2878166" cy="295358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ar-SA" sz="2800" b="1" kern="1200" dirty="0" smtClean="0"/>
            <a:t>المستفيد</a:t>
          </a:r>
        </a:p>
        <a:p>
          <a:pPr lvl="0" algn="ctr" defTabSz="1244600">
            <a:lnSpc>
              <a:spcPct val="90000"/>
            </a:lnSpc>
            <a:spcBef>
              <a:spcPct val="0"/>
            </a:spcBef>
            <a:spcAft>
              <a:spcPct val="35000"/>
            </a:spcAft>
          </a:pPr>
          <a:r>
            <a:rPr lang="ar-SA" sz="2800" b="1" kern="1200" dirty="0" smtClean="0"/>
            <a:t>(الدائن أو شخص آخر)</a:t>
          </a:r>
        </a:p>
      </dsp:txBody>
      <dsp:txXfrm>
        <a:off x="738797" y="1890130"/>
        <a:ext cx="2878166" cy="2953588"/>
      </dsp:txXfrm>
    </dsp:sp>
    <dsp:sp modelId="{3D55BEF1-DA77-45C2-914E-8845DB94C00B}">
      <dsp:nvSpPr>
        <dsp:cNvPr id="0" name=""/>
        <dsp:cNvSpPr/>
      </dsp:nvSpPr>
      <dsp:spPr>
        <a:xfrm>
          <a:off x="4175351" y="1890130"/>
          <a:ext cx="2963759" cy="298441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ar-SA" sz="2800" b="1" kern="1200" dirty="0" smtClean="0"/>
            <a:t>محرر السند</a:t>
          </a:r>
        </a:p>
        <a:p>
          <a:pPr lvl="0" algn="ctr" defTabSz="1244600">
            <a:lnSpc>
              <a:spcPct val="90000"/>
            </a:lnSpc>
            <a:spcBef>
              <a:spcPct val="0"/>
            </a:spcBef>
            <a:spcAft>
              <a:spcPct val="35000"/>
            </a:spcAft>
          </a:pPr>
          <a:r>
            <a:rPr lang="ar-SA" sz="2800" b="1" kern="1200" dirty="0" smtClean="0"/>
            <a:t>(المدين)</a:t>
          </a:r>
        </a:p>
      </dsp:txBody>
      <dsp:txXfrm>
        <a:off x="4175351" y="1890130"/>
        <a:ext cx="2963759" cy="2984419"/>
      </dsp:txXfrm>
    </dsp:sp>
  </dsp:spTree>
</dsp:drawing>
</file>

<file path=ppt/diagrams/drawing3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7A257C7-2976-4532-9045-A989ABDD0099}">
      <dsp:nvSpPr>
        <dsp:cNvPr id="0" name=""/>
        <dsp:cNvSpPr/>
      </dsp:nvSpPr>
      <dsp:spPr>
        <a:xfrm>
          <a:off x="6016808" y="2194064"/>
          <a:ext cx="91440" cy="770453"/>
        </a:xfrm>
        <a:custGeom>
          <a:avLst/>
          <a:gdLst/>
          <a:ahLst/>
          <a:cxnLst/>
          <a:rect l="0" t="0" r="0" b="0"/>
          <a:pathLst>
            <a:path>
              <a:moveTo>
                <a:pt x="45720" y="0"/>
              </a:moveTo>
              <a:lnTo>
                <a:pt x="45720" y="666723"/>
              </a:lnTo>
              <a:lnTo>
                <a:pt x="45722" y="666723"/>
              </a:lnTo>
              <a:lnTo>
                <a:pt x="45722" y="77045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569570F-D568-40F6-918A-1EB1102C6A2B}">
      <dsp:nvSpPr>
        <dsp:cNvPr id="0" name=""/>
        <dsp:cNvSpPr/>
      </dsp:nvSpPr>
      <dsp:spPr>
        <a:xfrm>
          <a:off x="6062528" y="2194064"/>
          <a:ext cx="1342114" cy="700118"/>
        </a:xfrm>
        <a:custGeom>
          <a:avLst/>
          <a:gdLst/>
          <a:ahLst/>
          <a:cxnLst/>
          <a:rect l="0" t="0" r="0" b="0"/>
          <a:pathLst>
            <a:path>
              <a:moveTo>
                <a:pt x="0" y="0"/>
              </a:moveTo>
              <a:lnTo>
                <a:pt x="0" y="596388"/>
              </a:lnTo>
              <a:lnTo>
                <a:pt x="1342114" y="596388"/>
              </a:lnTo>
              <a:lnTo>
                <a:pt x="1342114" y="70011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7368A30-8904-4C56-81DE-934652D1AE91}">
      <dsp:nvSpPr>
        <dsp:cNvPr id="0" name=""/>
        <dsp:cNvSpPr/>
      </dsp:nvSpPr>
      <dsp:spPr>
        <a:xfrm>
          <a:off x="4666534" y="2194064"/>
          <a:ext cx="1395993" cy="756240"/>
        </a:xfrm>
        <a:custGeom>
          <a:avLst/>
          <a:gdLst/>
          <a:ahLst/>
          <a:cxnLst/>
          <a:rect l="0" t="0" r="0" b="0"/>
          <a:pathLst>
            <a:path>
              <a:moveTo>
                <a:pt x="1395993" y="0"/>
              </a:moveTo>
              <a:lnTo>
                <a:pt x="1395993" y="652509"/>
              </a:lnTo>
              <a:lnTo>
                <a:pt x="0" y="652509"/>
              </a:lnTo>
              <a:lnTo>
                <a:pt x="0" y="75624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5580752-1E39-4AE5-8A7B-158EECE7FD52}">
      <dsp:nvSpPr>
        <dsp:cNvPr id="0" name=""/>
        <dsp:cNvSpPr/>
      </dsp:nvSpPr>
      <dsp:spPr>
        <a:xfrm>
          <a:off x="3872229" y="999586"/>
          <a:ext cx="2190298" cy="329766"/>
        </a:xfrm>
        <a:custGeom>
          <a:avLst/>
          <a:gdLst/>
          <a:ahLst/>
          <a:cxnLst/>
          <a:rect l="0" t="0" r="0" b="0"/>
          <a:pathLst>
            <a:path>
              <a:moveTo>
                <a:pt x="0" y="0"/>
              </a:moveTo>
              <a:lnTo>
                <a:pt x="0" y="226035"/>
              </a:lnTo>
              <a:lnTo>
                <a:pt x="2190298" y="226035"/>
              </a:lnTo>
              <a:lnTo>
                <a:pt x="2190298" y="32976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1CE2D45-4382-449D-8BC9-9FFA2741CBA2}">
      <dsp:nvSpPr>
        <dsp:cNvPr id="0" name=""/>
        <dsp:cNvSpPr/>
      </dsp:nvSpPr>
      <dsp:spPr>
        <a:xfrm>
          <a:off x="1796502" y="2271801"/>
          <a:ext cx="91440" cy="629783"/>
        </a:xfrm>
        <a:custGeom>
          <a:avLst/>
          <a:gdLst/>
          <a:ahLst/>
          <a:cxnLst/>
          <a:rect l="0" t="0" r="0" b="0"/>
          <a:pathLst>
            <a:path>
              <a:moveTo>
                <a:pt x="116059" y="0"/>
              </a:moveTo>
              <a:lnTo>
                <a:pt x="116059" y="526053"/>
              </a:lnTo>
              <a:lnTo>
                <a:pt x="45720" y="526053"/>
              </a:lnTo>
              <a:lnTo>
                <a:pt x="45720" y="62978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FFD302F-D19A-4113-9D03-6F469C0BB43C}">
      <dsp:nvSpPr>
        <dsp:cNvPr id="0" name=""/>
        <dsp:cNvSpPr/>
      </dsp:nvSpPr>
      <dsp:spPr>
        <a:xfrm>
          <a:off x="1912561" y="2271801"/>
          <a:ext cx="1266091" cy="700118"/>
        </a:xfrm>
        <a:custGeom>
          <a:avLst/>
          <a:gdLst/>
          <a:ahLst/>
          <a:cxnLst/>
          <a:rect l="0" t="0" r="0" b="0"/>
          <a:pathLst>
            <a:path>
              <a:moveTo>
                <a:pt x="0" y="0"/>
              </a:moveTo>
              <a:lnTo>
                <a:pt x="0" y="596388"/>
              </a:lnTo>
              <a:lnTo>
                <a:pt x="1266091" y="596388"/>
              </a:lnTo>
              <a:lnTo>
                <a:pt x="1266091" y="70011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54B026D-F6F5-41FB-8DAD-EFDD02A208D5}">
      <dsp:nvSpPr>
        <dsp:cNvPr id="0" name=""/>
        <dsp:cNvSpPr/>
      </dsp:nvSpPr>
      <dsp:spPr>
        <a:xfrm>
          <a:off x="505784" y="2271801"/>
          <a:ext cx="1406776" cy="700118"/>
        </a:xfrm>
        <a:custGeom>
          <a:avLst/>
          <a:gdLst/>
          <a:ahLst/>
          <a:cxnLst/>
          <a:rect l="0" t="0" r="0" b="0"/>
          <a:pathLst>
            <a:path>
              <a:moveTo>
                <a:pt x="1406776" y="0"/>
              </a:moveTo>
              <a:lnTo>
                <a:pt x="1406776" y="596388"/>
              </a:lnTo>
              <a:lnTo>
                <a:pt x="0" y="596388"/>
              </a:lnTo>
              <a:lnTo>
                <a:pt x="0" y="70011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8A3E2F8-AEF9-49AD-AFF6-CC18C244375A}">
      <dsp:nvSpPr>
        <dsp:cNvPr id="0" name=""/>
        <dsp:cNvSpPr/>
      </dsp:nvSpPr>
      <dsp:spPr>
        <a:xfrm>
          <a:off x="1912561" y="999586"/>
          <a:ext cx="1959667" cy="400101"/>
        </a:xfrm>
        <a:custGeom>
          <a:avLst/>
          <a:gdLst/>
          <a:ahLst/>
          <a:cxnLst/>
          <a:rect l="0" t="0" r="0" b="0"/>
          <a:pathLst>
            <a:path>
              <a:moveTo>
                <a:pt x="1959667" y="0"/>
              </a:moveTo>
              <a:lnTo>
                <a:pt x="1959667" y="296370"/>
              </a:lnTo>
              <a:lnTo>
                <a:pt x="0" y="296370"/>
              </a:lnTo>
              <a:lnTo>
                <a:pt x="0" y="40010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FF852E2-7262-4BA6-BDAB-EB351F6C91CB}">
      <dsp:nvSpPr>
        <dsp:cNvPr id="0" name=""/>
        <dsp:cNvSpPr/>
      </dsp:nvSpPr>
      <dsp:spPr>
        <a:xfrm>
          <a:off x="1383346" y="-118193"/>
          <a:ext cx="4977765" cy="111778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8B99088-D099-4B12-A4E5-ED8360D0A178}">
      <dsp:nvSpPr>
        <dsp:cNvPr id="0" name=""/>
        <dsp:cNvSpPr/>
      </dsp:nvSpPr>
      <dsp:spPr>
        <a:xfrm>
          <a:off x="1507761" y="0"/>
          <a:ext cx="4977765" cy="111778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ar-SA" sz="3200" b="1" kern="1200" dirty="0" smtClean="0"/>
            <a:t>المعالجة المحاسبية للأوراق التجارية</a:t>
          </a:r>
          <a:endParaRPr lang="en-GB" sz="3200" b="1" kern="1200" dirty="0"/>
        </a:p>
      </dsp:txBody>
      <dsp:txXfrm>
        <a:off x="1507761" y="0"/>
        <a:ext cx="4977765" cy="1117780"/>
      </dsp:txXfrm>
    </dsp:sp>
    <dsp:sp modelId="{AE3BDC60-1850-4C2D-AFB1-5866B48D9525}">
      <dsp:nvSpPr>
        <dsp:cNvPr id="0" name=""/>
        <dsp:cNvSpPr/>
      </dsp:nvSpPr>
      <dsp:spPr>
        <a:xfrm>
          <a:off x="301951" y="1399688"/>
          <a:ext cx="3221220" cy="87211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5D6D4F7-3585-4D03-8F6D-598842BAE03A}">
      <dsp:nvSpPr>
        <dsp:cNvPr id="0" name=""/>
        <dsp:cNvSpPr/>
      </dsp:nvSpPr>
      <dsp:spPr>
        <a:xfrm>
          <a:off x="426365" y="1517882"/>
          <a:ext cx="3221220" cy="87211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ar-SA" sz="2800" kern="1200" dirty="0" smtClean="0">
              <a:solidFill>
                <a:schemeClr val="tx1"/>
              </a:solidFill>
            </a:rPr>
            <a:t>من وجهة نظر المنشأة المشترية </a:t>
          </a:r>
          <a:r>
            <a:rPr lang="ar-SA" sz="2800" b="1" kern="1200" dirty="0" smtClean="0">
              <a:solidFill>
                <a:schemeClr val="tx1"/>
              </a:solidFill>
            </a:rPr>
            <a:t>(المدين)</a:t>
          </a:r>
          <a:endParaRPr lang="en-GB" sz="2800" b="1" kern="1200" dirty="0">
            <a:solidFill>
              <a:schemeClr val="tx1"/>
            </a:solidFill>
          </a:endParaRPr>
        </a:p>
      </dsp:txBody>
      <dsp:txXfrm>
        <a:off x="426365" y="1517882"/>
        <a:ext cx="3221220" cy="872113"/>
      </dsp:txXfrm>
    </dsp:sp>
    <dsp:sp modelId="{610ACD6B-200E-4D51-AA9C-00C341CD8856}">
      <dsp:nvSpPr>
        <dsp:cNvPr id="0" name=""/>
        <dsp:cNvSpPr/>
      </dsp:nvSpPr>
      <dsp:spPr>
        <a:xfrm>
          <a:off x="-54080" y="2971920"/>
          <a:ext cx="1119731" cy="170452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FA08F83-89F6-43B1-87B5-65C6529F5679}">
      <dsp:nvSpPr>
        <dsp:cNvPr id="0" name=""/>
        <dsp:cNvSpPr/>
      </dsp:nvSpPr>
      <dsp:spPr>
        <a:xfrm>
          <a:off x="70333" y="3090114"/>
          <a:ext cx="1119731" cy="170452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ar-SA" sz="2200" b="1" kern="1200" dirty="0" smtClean="0">
              <a:solidFill>
                <a:srgbClr val="009900"/>
              </a:solidFill>
            </a:rPr>
            <a:t>تعتبر خصوم متداولة</a:t>
          </a:r>
          <a:endParaRPr lang="en-GB" sz="2200" b="1" kern="1200" dirty="0">
            <a:solidFill>
              <a:srgbClr val="009900"/>
            </a:solidFill>
          </a:endParaRPr>
        </a:p>
      </dsp:txBody>
      <dsp:txXfrm>
        <a:off x="70333" y="3090114"/>
        <a:ext cx="1119731" cy="1704529"/>
      </dsp:txXfrm>
    </dsp:sp>
    <dsp:sp modelId="{4C6C109B-7B4F-4F88-A3AF-B23932A6B704}">
      <dsp:nvSpPr>
        <dsp:cNvPr id="0" name=""/>
        <dsp:cNvSpPr/>
      </dsp:nvSpPr>
      <dsp:spPr>
        <a:xfrm>
          <a:off x="2618787" y="2971920"/>
          <a:ext cx="1119731" cy="170014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40F5114-F77B-4335-9580-6A4167133E77}">
      <dsp:nvSpPr>
        <dsp:cNvPr id="0" name=""/>
        <dsp:cNvSpPr/>
      </dsp:nvSpPr>
      <dsp:spPr>
        <a:xfrm>
          <a:off x="2743201" y="3090114"/>
          <a:ext cx="1119731" cy="170014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ar-SA" sz="2200" b="1" kern="1200" dirty="0" smtClean="0">
              <a:solidFill>
                <a:srgbClr val="002060"/>
              </a:solidFill>
            </a:rPr>
            <a:t>تقبلها المنشأة أو تتعهد بها لأمر الغير</a:t>
          </a:r>
          <a:endParaRPr lang="en-GB" sz="2200" b="1" kern="1200" dirty="0">
            <a:solidFill>
              <a:srgbClr val="002060"/>
            </a:solidFill>
          </a:endParaRPr>
        </a:p>
      </dsp:txBody>
      <dsp:txXfrm>
        <a:off x="2743201" y="3090114"/>
        <a:ext cx="1119731" cy="1700149"/>
      </dsp:txXfrm>
    </dsp:sp>
    <dsp:sp modelId="{E589290E-A8C6-4A68-A434-337E7D7175C7}">
      <dsp:nvSpPr>
        <dsp:cNvPr id="0" name=""/>
        <dsp:cNvSpPr/>
      </dsp:nvSpPr>
      <dsp:spPr>
        <a:xfrm>
          <a:off x="1282356" y="2901585"/>
          <a:ext cx="1119731" cy="170452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5A9D29C-A132-413D-A7FD-0D3E57610E86}">
      <dsp:nvSpPr>
        <dsp:cNvPr id="0" name=""/>
        <dsp:cNvSpPr/>
      </dsp:nvSpPr>
      <dsp:spPr>
        <a:xfrm>
          <a:off x="1406771" y="3019779"/>
          <a:ext cx="1119731" cy="170452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ar-SA" sz="2200" b="1" kern="1200" dirty="0" smtClean="0">
              <a:solidFill>
                <a:srgbClr val="FF0000"/>
              </a:solidFill>
            </a:rPr>
            <a:t>تسمى أوراق دفع</a:t>
          </a:r>
          <a:endParaRPr lang="en-GB" sz="2200" b="1" kern="1200" dirty="0">
            <a:solidFill>
              <a:srgbClr val="FF0000"/>
            </a:solidFill>
          </a:endParaRPr>
        </a:p>
      </dsp:txBody>
      <dsp:txXfrm>
        <a:off x="1406771" y="3019779"/>
        <a:ext cx="1119731" cy="1704529"/>
      </dsp:txXfrm>
    </dsp:sp>
    <dsp:sp modelId="{6C688BE8-D8E7-4984-847A-46DB3D92E8E3}">
      <dsp:nvSpPr>
        <dsp:cNvPr id="0" name=""/>
        <dsp:cNvSpPr/>
      </dsp:nvSpPr>
      <dsp:spPr>
        <a:xfrm>
          <a:off x="4531284" y="1329353"/>
          <a:ext cx="3062487" cy="86471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D5F352-E413-4D47-98E3-EFF878A3D45D}">
      <dsp:nvSpPr>
        <dsp:cNvPr id="0" name=""/>
        <dsp:cNvSpPr/>
      </dsp:nvSpPr>
      <dsp:spPr>
        <a:xfrm>
          <a:off x="4655699" y="1447547"/>
          <a:ext cx="3062487" cy="86471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ar-SA" sz="2800" kern="1200" dirty="0" smtClean="0">
              <a:solidFill>
                <a:schemeClr val="tx1"/>
              </a:solidFill>
            </a:rPr>
            <a:t>من وجهة نظر المنشأة  البائعة </a:t>
          </a:r>
          <a:r>
            <a:rPr lang="ar-SA" sz="2800" b="1" kern="1200" dirty="0" smtClean="0">
              <a:solidFill>
                <a:schemeClr val="tx1"/>
              </a:solidFill>
            </a:rPr>
            <a:t>(الدائن)</a:t>
          </a:r>
          <a:endParaRPr lang="en-GB" sz="2800" b="1" kern="1200" dirty="0">
            <a:solidFill>
              <a:schemeClr val="tx1"/>
            </a:solidFill>
          </a:endParaRPr>
        </a:p>
      </dsp:txBody>
      <dsp:txXfrm>
        <a:off x="4655699" y="1447547"/>
        <a:ext cx="3062487" cy="864711"/>
      </dsp:txXfrm>
    </dsp:sp>
    <dsp:sp modelId="{96BBF8D6-5D9C-403F-97CA-A7144B349047}">
      <dsp:nvSpPr>
        <dsp:cNvPr id="0" name=""/>
        <dsp:cNvSpPr/>
      </dsp:nvSpPr>
      <dsp:spPr>
        <a:xfrm>
          <a:off x="4106668" y="2950305"/>
          <a:ext cx="1119731" cy="170014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D4DFC1B-5641-46A5-88C2-95BF2688209D}">
      <dsp:nvSpPr>
        <dsp:cNvPr id="0" name=""/>
        <dsp:cNvSpPr/>
      </dsp:nvSpPr>
      <dsp:spPr>
        <a:xfrm>
          <a:off x="4231083" y="3068499"/>
          <a:ext cx="1119731" cy="170014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ar-SA" sz="2200" b="1" kern="1200" dirty="0" smtClean="0">
              <a:solidFill>
                <a:srgbClr val="009900"/>
              </a:solidFill>
            </a:rPr>
            <a:t>تعتبر أصول متداول</a:t>
          </a:r>
          <a:endParaRPr lang="en-GB" sz="2200" b="1" kern="1200" dirty="0">
            <a:solidFill>
              <a:srgbClr val="009900"/>
            </a:solidFill>
          </a:endParaRPr>
        </a:p>
      </dsp:txBody>
      <dsp:txXfrm>
        <a:off x="4231083" y="3068499"/>
        <a:ext cx="1119731" cy="1700149"/>
      </dsp:txXfrm>
    </dsp:sp>
    <dsp:sp modelId="{5571E884-BAAD-4B76-8D40-2AF0A016AF81}">
      <dsp:nvSpPr>
        <dsp:cNvPr id="0" name=""/>
        <dsp:cNvSpPr/>
      </dsp:nvSpPr>
      <dsp:spPr>
        <a:xfrm>
          <a:off x="6844777" y="2894183"/>
          <a:ext cx="1119731" cy="170014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9D8AF42-F7AB-4683-9E40-B03B0C347E0D}">
      <dsp:nvSpPr>
        <dsp:cNvPr id="0" name=""/>
        <dsp:cNvSpPr/>
      </dsp:nvSpPr>
      <dsp:spPr>
        <a:xfrm>
          <a:off x="6969191" y="3012377"/>
          <a:ext cx="1119731" cy="170014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ar-SA" sz="2200" b="1" kern="1200" dirty="0" smtClean="0">
              <a:solidFill>
                <a:srgbClr val="002060"/>
              </a:solidFill>
            </a:rPr>
            <a:t>مسحوبة أو يتم التعهد بها لصالح المنشأة</a:t>
          </a:r>
          <a:endParaRPr lang="en-GB" sz="2200" b="1" kern="1200" dirty="0">
            <a:solidFill>
              <a:srgbClr val="002060"/>
            </a:solidFill>
          </a:endParaRPr>
        </a:p>
      </dsp:txBody>
      <dsp:txXfrm>
        <a:off x="6969191" y="3012377"/>
        <a:ext cx="1119731" cy="1700149"/>
      </dsp:txXfrm>
    </dsp:sp>
    <dsp:sp modelId="{96CB9733-26D8-43DA-823D-531200A51A04}">
      <dsp:nvSpPr>
        <dsp:cNvPr id="0" name=""/>
        <dsp:cNvSpPr/>
      </dsp:nvSpPr>
      <dsp:spPr>
        <a:xfrm>
          <a:off x="5502665" y="2964518"/>
          <a:ext cx="1119731" cy="170014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9FE1A03-74D2-4FAE-A324-2076E2E6A86F}">
      <dsp:nvSpPr>
        <dsp:cNvPr id="0" name=""/>
        <dsp:cNvSpPr/>
      </dsp:nvSpPr>
      <dsp:spPr>
        <a:xfrm>
          <a:off x="5627079" y="3082712"/>
          <a:ext cx="1119731" cy="170014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ar-SA" sz="2200" b="1" kern="1200" dirty="0" smtClean="0">
              <a:solidFill>
                <a:srgbClr val="FF0000"/>
              </a:solidFill>
            </a:rPr>
            <a:t>تسمى أوراق قبض</a:t>
          </a:r>
          <a:endParaRPr lang="en-GB" sz="2200" b="1" kern="1200" dirty="0">
            <a:solidFill>
              <a:srgbClr val="FF0000"/>
            </a:solidFill>
          </a:endParaRPr>
        </a:p>
      </dsp:txBody>
      <dsp:txXfrm>
        <a:off x="5627079" y="3082712"/>
        <a:ext cx="1119731" cy="1700149"/>
      </dsp:txXfrm>
    </dsp:sp>
  </dsp:spTree>
</dsp:drawing>
</file>

<file path=ppt/diagrams/drawing3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FB0A5BC-E401-4A07-AD82-3C53D975EE4E}">
      <dsp:nvSpPr>
        <dsp:cNvPr id="0" name=""/>
        <dsp:cNvSpPr/>
      </dsp:nvSpPr>
      <dsp:spPr>
        <a:xfrm>
          <a:off x="320577" y="722172"/>
          <a:ext cx="3759423" cy="60102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ar-SA" sz="2800" b="1" kern="1200" dirty="0" smtClean="0"/>
            <a:t>دفتر أستاذ مساعد المدينين</a:t>
          </a:r>
          <a:endParaRPr lang="en-GB" sz="2800" b="1" kern="1200" dirty="0"/>
        </a:p>
      </dsp:txBody>
      <dsp:txXfrm>
        <a:off x="320577" y="722172"/>
        <a:ext cx="3759423" cy="601024"/>
      </dsp:txXfrm>
    </dsp:sp>
    <dsp:sp modelId="{7CC69144-DC7C-430F-90D1-84AD75DB1348}">
      <dsp:nvSpPr>
        <dsp:cNvPr id="0" name=""/>
        <dsp:cNvSpPr/>
      </dsp:nvSpPr>
      <dsp:spPr>
        <a:xfrm>
          <a:off x="6091042" y="152257"/>
          <a:ext cx="2077672" cy="57530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ar-SA" sz="2800" b="1" kern="1200" dirty="0" smtClean="0"/>
            <a:t>المستندات</a:t>
          </a:r>
          <a:endParaRPr lang="en-GB" sz="2800" b="1" kern="1200" dirty="0"/>
        </a:p>
      </dsp:txBody>
      <dsp:txXfrm>
        <a:off x="6091042" y="152257"/>
        <a:ext cx="2077672" cy="575307"/>
      </dsp:txXfrm>
    </dsp:sp>
    <dsp:sp modelId="{612E9C07-CA2E-4ABA-B151-E1B36D0E4B67}">
      <dsp:nvSpPr>
        <dsp:cNvPr id="0" name=""/>
        <dsp:cNvSpPr/>
      </dsp:nvSpPr>
      <dsp:spPr>
        <a:xfrm>
          <a:off x="1104234" y="3999224"/>
          <a:ext cx="2078212" cy="53419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ar-SA" sz="2800" b="1" kern="1200" dirty="0" smtClean="0"/>
            <a:t>ميزان المراجعة</a:t>
          </a:r>
          <a:endParaRPr lang="en-GB" sz="2800" b="1" kern="1200" dirty="0"/>
        </a:p>
      </dsp:txBody>
      <dsp:txXfrm>
        <a:off x="1104234" y="3999224"/>
        <a:ext cx="2078212" cy="534194"/>
      </dsp:txXfrm>
    </dsp:sp>
    <dsp:sp modelId="{58A333AC-C998-4934-AAF1-5DF0DFA06958}">
      <dsp:nvSpPr>
        <dsp:cNvPr id="0" name=""/>
        <dsp:cNvSpPr/>
      </dsp:nvSpPr>
      <dsp:spPr>
        <a:xfrm>
          <a:off x="316515" y="1446033"/>
          <a:ext cx="3707169" cy="58648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ar-SA" sz="2800" b="1" kern="1200" dirty="0" smtClean="0"/>
            <a:t>دفتر أستاذ مساعد الدائنين</a:t>
          </a:r>
          <a:endParaRPr lang="en-GB" sz="2800" b="1" kern="1200" dirty="0"/>
        </a:p>
      </dsp:txBody>
      <dsp:txXfrm>
        <a:off x="316515" y="1446033"/>
        <a:ext cx="3707169" cy="586489"/>
      </dsp:txXfrm>
    </dsp:sp>
    <dsp:sp modelId="{FD33F522-7EBF-4446-8685-35A10A769A31}">
      <dsp:nvSpPr>
        <dsp:cNvPr id="0" name=""/>
        <dsp:cNvSpPr/>
      </dsp:nvSpPr>
      <dsp:spPr>
        <a:xfrm>
          <a:off x="6084279" y="883323"/>
          <a:ext cx="2077672" cy="85559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ar-SA" sz="2800" b="1" kern="1200" dirty="0" smtClean="0"/>
            <a:t>دفاتر اليومية المساعدة</a:t>
          </a:r>
          <a:endParaRPr lang="en-GB" sz="2800" b="1" kern="1200" dirty="0"/>
        </a:p>
      </dsp:txBody>
      <dsp:txXfrm>
        <a:off x="6084279" y="883323"/>
        <a:ext cx="2077672" cy="855593"/>
      </dsp:txXfrm>
    </dsp:sp>
    <dsp:sp modelId="{22F566DE-E593-47E0-BC10-677589332C92}">
      <dsp:nvSpPr>
        <dsp:cNvPr id="0" name=""/>
        <dsp:cNvSpPr/>
      </dsp:nvSpPr>
      <dsp:spPr>
        <a:xfrm>
          <a:off x="6019809" y="3001869"/>
          <a:ext cx="2077672" cy="110113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ar-SA" sz="2800" b="1" kern="1200" dirty="0" smtClean="0"/>
            <a:t>دفتر اليومية العامة</a:t>
          </a:r>
          <a:endParaRPr lang="en-GB" sz="2800" b="1" kern="1200" dirty="0"/>
        </a:p>
      </dsp:txBody>
      <dsp:txXfrm>
        <a:off x="6019809" y="3001869"/>
        <a:ext cx="2077672" cy="1101137"/>
      </dsp:txXfrm>
    </dsp:sp>
    <dsp:sp modelId="{75DC9481-A7E9-43ED-B9F9-4B752A87E05F}">
      <dsp:nvSpPr>
        <dsp:cNvPr id="0" name=""/>
        <dsp:cNvSpPr/>
      </dsp:nvSpPr>
      <dsp:spPr>
        <a:xfrm>
          <a:off x="605551" y="3215583"/>
          <a:ext cx="2909115" cy="59803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ar-SA" sz="2800" b="1" kern="1200" dirty="0" smtClean="0"/>
            <a:t>دفتر الأستاذ العام</a:t>
          </a:r>
          <a:endParaRPr lang="en-GB" sz="2800" b="1" kern="1200" dirty="0"/>
        </a:p>
      </dsp:txBody>
      <dsp:txXfrm>
        <a:off x="605551" y="3215583"/>
        <a:ext cx="2909115" cy="598033"/>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hProcess7#1">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presOf axis="self"/>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presOf axis="self"/>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0.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7.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951FD9A6-6CF1-4A62-B158-A26684C5C69E}" type="datetimeFigureOut">
              <a:rPr lang="ar-SA" smtClean="0"/>
              <a:pPr/>
              <a:t>20/01/35</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1868B4FA-5C77-4010-B3C1-19A00A2B9BCA}" type="slidenum">
              <a:rPr lang="ar-SA" smtClean="0"/>
              <a:pPr/>
              <a:t>‹#›</a:t>
            </a:fld>
            <a:endParaRPr lang="ar-SA"/>
          </a:p>
        </p:txBody>
      </p:sp>
    </p:spTree>
    <p:extLst>
      <p:ext uri="{BB962C8B-B14F-4D97-AF65-F5344CB8AC3E}">
        <p14:creationId xmlns:p14="http://schemas.microsoft.com/office/powerpoint/2010/main" xmlns="" val="4279557840"/>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1143000" y="685800"/>
            <a:ext cx="4572000" cy="3429000"/>
          </a:xfrm>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D1427BDF-3D90-4177-AE9E-9EB45F0DAED6}" type="slidenum">
              <a:rPr lang="ar-SA" smtClean="0"/>
              <a:pPr/>
              <a:t>62</a:t>
            </a:fld>
            <a:endParaRPr lang="ar-SA"/>
          </a:p>
        </p:txBody>
      </p:sp>
    </p:spTree>
    <p:extLst>
      <p:ext uri="{BB962C8B-B14F-4D97-AF65-F5344CB8AC3E}">
        <p14:creationId xmlns:p14="http://schemas.microsoft.com/office/powerpoint/2010/main" xmlns="" val="34097517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1143000" y="685800"/>
            <a:ext cx="4572000" cy="3429000"/>
          </a:xfrm>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D1427BDF-3D90-4177-AE9E-9EB45F0DAED6}" type="slidenum">
              <a:rPr lang="ar-SA" smtClean="0">
                <a:solidFill>
                  <a:prstClr val="black"/>
                </a:solidFill>
              </a:rPr>
              <a:pPr/>
              <a:t>94</a:t>
            </a:fld>
            <a:endParaRPr lang="ar-SA">
              <a:solidFill>
                <a:prstClr val="black"/>
              </a:solidFill>
            </a:endParaRPr>
          </a:p>
        </p:txBody>
      </p:sp>
    </p:spTree>
    <p:extLst>
      <p:ext uri="{BB962C8B-B14F-4D97-AF65-F5344CB8AC3E}">
        <p14:creationId xmlns:p14="http://schemas.microsoft.com/office/powerpoint/2010/main" xmlns="" val="34097517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2870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GB" smtClean="0"/>
          </a:p>
        </p:txBody>
      </p:sp>
      <p:sp>
        <p:nvSpPr>
          <p:cNvPr id="32870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1B5F6BC-5AA9-4DBB-8151-CC66B18958A8}" type="slidenum">
              <a:rPr lang="ar-SA" smtClean="0">
                <a:latin typeface="Calibri" pitchFamily="34" charset="0"/>
              </a:rPr>
              <a:pPr eaLnBrk="1" hangingPunct="1"/>
              <a:t>95</a:t>
            </a:fld>
            <a:endParaRPr lang="en-US" smtClean="0">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1143000" y="685800"/>
            <a:ext cx="4572000" cy="3429000"/>
          </a:xfrm>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D1427BDF-3D90-4177-AE9E-9EB45F0DAED6}" type="slidenum">
              <a:rPr lang="ar-SA" smtClean="0">
                <a:solidFill>
                  <a:prstClr val="black"/>
                </a:solidFill>
              </a:rPr>
              <a:pPr/>
              <a:t>116</a:t>
            </a:fld>
            <a:endParaRPr lang="ar-SA">
              <a:solidFill>
                <a:prstClr val="black"/>
              </a:solidFill>
            </a:endParaRPr>
          </a:p>
        </p:txBody>
      </p:sp>
    </p:spTree>
    <p:extLst>
      <p:ext uri="{BB962C8B-B14F-4D97-AF65-F5344CB8AC3E}">
        <p14:creationId xmlns:p14="http://schemas.microsoft.com/office/powerpoint/2010/main" xmlns="" val="3409751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2973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GB" smtClean="0"/>
          </a:p>
        </p:txBody>
      </p:sp>
      <p:sp>
        <p:nvSpPr>
          <p:cNvPr id="32973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311EAC23-ECFA-4445-958F-2F89643D30AB}" type="slidenum">
              <a:rPr lang="ar-SA" smtClean="0">
                <a:latin typeface="Calibri" pitchFamily="34" charset="0"/>
              </a:rPr>
              <a:pPr eaLnBrk="1" hangingPunct="1"/>
              <a:t>117</a:t>
            </a:fld>
            <a:endParaRPr lang="en-US" smtClean="0">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1143000" y="685800"/>
            <a:ext cx="4572000" cy="3429000"/>
          </a:xfrm>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D1427BDF-3D90-4177-AE9E-9EB45F0DAED6}" type="slidenum">
              <a:rPr lang="ar-SA" smtClean="0">
                <a:solidFill>
                  <a:prstClr val="black"/>
                </a:solidFill>
              </a:rPr>
              <a:pPr/>
              <a:t>140</a:t>
            </a:fld>
            <a:endParaRPr lang="ar-SA">
              <a:solidFill>
                <a:prstClr val="black"/>
              </a:solidFill>
            </a:endParaRPr>
          </a:p>
        </p:txBody>
      </p:sp>
    </p:spTree>
    <p:extLst>
      <p:ext uri="{BB962C8B-B14F-4D97-AF65-F5344CB8AC3E}">
        <p14:creationId xmlns:p14="http://schemas.microsoft.com/office/powerpoint/2010/main" xmlns="" val="34097517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3075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GB" smtClean="0"/>
          </a:p>
        </p:txBody>
      </p:sp>
      <p:sp>
        <p:nvSpPr>
          <p:cNvPr id="33075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DF6BECC6-1445-42C0-89BD-BE3D4FD2D2A9}" type="slidenum">
              <a:rPr lang="ar-SA" smtClean="0">
                <a:latin typeface="Calibri" pitchFamily="34" charset="0"/>
              </a:rPr>
              <a:pPr eaLnBrk="1" hangingPunct="1"/>
              <a:t>141</a:t>
            </a:fld>
            <a:endParaRPr lang="en-US" smtClean="0">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1143000" y="685800"/>
            <a:ext cx="4572000" cy="3429000"/>
          </a:xfrm>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D1427BDF-3D90-4177-AE9E-9EB45F0DAED6}" type="slidenum">
              <a:rPr lang="ar-SA" smtClean="0">
                <a:solidFill>
                  <a:prstClr val="black"/>
                </a:solidFill>
              </a:rPr>
              <a:pPr/>
              <a:t>149</a:t>
            </a:fld>
            <a:endParaRPr lang="ar-SA">
              <a:solidFill>
                <a:prstClr val="black"/>
              </a:solidFill>
            </a:endParaRPr>
          </a:p>
        </p:txBody>
      </p:sp>
    </p:spTree>
    <p:extLst>
      <p:ext uri="{BB962C8B-B14F-4D97-AF65-F5344CB8AC3E}">
        <p14:creationId xmlns:p14="http://schemas.microsoft.com/office/powerpoint/2010/main" xmlns="" val="34097517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3177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GB" smtClean="0"/>
          </a:p>
        </p:txBody>
      </p:sp>
      <p:sp>
        <p:nvSpPr>
          <p:cNvPr id="33178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357858E9-B377-4099-A678-D1F5EEAA2B79}" type="slidenum">
              <a:rPr lang="ar-SA" smtClean="0">
                <a:latin typeface="Calibri" pitchFamily="34" charset="0"/>
              </a:rPr>
              <a:pPr eaLnBrk="1" hangingPunct="1"/>
              <a:t>150</a:t>
            </a:fld>
            <a:endParaRPr lang="en-US" smtClean="0">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3280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GB" smtClean="0"/>
          </a:p>
        </p:txBody>
      </p:sp>
      <p:sp>
        <p:nvSpPr>
          <p:cNvPr id="33280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0DDDCFED-44E6-495E-B053-428CD4EAF27F}" type="slidenum">
              <a:rPr lang="ar-SA" smtClean="0">
                <a:latin typeface="Calibri" pitchFamily="34" charset="0"/>
              </a:rPr>
              <a:pPr eaLnBrk="1" hangingPunct="1"/>
              <a:t>152</a:t>
            </a:fld>
            <a:endParaRPr lang="en-US" smtClean="0">
              <a:latin typeface="Calibri"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3382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Jjleg td</a:t>
            </a:r>
            <a:endParaRPr lang="en-GB" smtClean="0"/>
          </a:p>
        </p:txBody>
      </p:sp>
      <p:sp>
        <p:nvSpPr>
          <p:cNvPr id="33382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309B4D92-5C95-4F92-B7B9-F08FBBCD71CE}" type="slidenum">
              <a:rPr lang="ar-SA" smtClean="0">
                <a:latin typeface="Calibri" pitchFamily="34" charset="0"/>
              </a:rPr>
              <a:pPr eaLnBrk="1" hangingPunct="1"/>
              <a:t>160</a:t>
            </a:fld>
            <a:endParaRPr lang="en-US" smtClean="0">
              <a:latin typeface="Calibri"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1143000" y="685800"/>
            <a:ext cx="4572000" cy="3429000"/>
          </a:xfrm>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D1427BDF-3D90-4177-AE9E-9EB45F0DAED6}" type="slidenum">
              <a:rPr lang="ar-SA" smtClean="0">
                <a:solidFill>
                  <a:prstClr val="black"/>
                </a:solidFill>
              </a:rPr>
              <a:pPr/>
              <a:t>163</a:t>
            </a:fld>
            <a:endParaRPr lang="ar-SA">
              <a:solidFill>
                <a:prstClr val="black"/>
              </a:solidFill>
            </a:endParaRPr>
          </a:p>
        </p:txBody>
      </p:sp>
    </p:spTree>
    <p:extLst>
      <p:ext uri="{BB962C8B-B14F-4D97-AF65-F5344CB8AC3E}">
        <p14:creationId xmlns:p14="http://schemas.microsoft.com/office/powerpoint/2010/main" xmlns="" val="34097517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1143000" y="685800"/>
            <a:ext cx="4572000" cy="3429000"/>
          </a:xfrm>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D1427BDF-3D90-4177-AE9E-9EB45F0DAED6}" type="slidenum">
              <a:rPr lang="ar-SA" smtClean="0">
                <a:solidFill>
                  <a:prstClr val="black"/>
                </a:solidFill>
              </a:rPr>
              <a:pPr/>
              <a:t>179</a:t>
            </a:fld>
            <a:endParaRPr lang="ar-SA" dirty="0">
              <a:solidFill>
                <a:prstClr val="black"/>
              </a:solidFill>
            </a:endParaRPr>
          </a:p>
        </p:txBody>
      </p:sp>
    </p:spTree>
    <p:extLst>
      <p:ext uri="{BB962C8B-B14F-4D97-AF65-F5344CB8AC3E}">
        <p14:creationId xmlns:p14="http://schemas.microsoft.com/office/powerpoint/2010/main" xmlns="" val="34097517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1143000" y="685800"/>
            <a:ext cx="4572000" cy="3429000"/>
          </a:xfrm>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D1427BDF-3D90-4177-AE9E-9EB45F0DAED6}" type="slidenum">
              <a:rPr lang="ar-SA" smtClean="0">
                <a:solidFill>
                  <a:prstClr val="black"/>
                </a:solidFill>
              </a:rPr>
              <a:pPr/>
              <a:t>198</a:t>
            </a:fld>
            <a:endParaRPr lang="ar-SA">
              <a:solidFill>
                <a:prstClr val="black"/>
              </a:solidFill>
            </a:endParaRPr>
          </a:p>
        </p:txBody>
      </p:sp>
    </p:spTree>
    <p:extLst>
      <p:ext uri="{BB962C8B-B14F-4D97-AF65-F5344CB8AC3E}">
        <p14:creationId xmlns:p14="http://schemas.microsoft.com/office/powerpoint/2010/main" xmlns="" val="34097517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1776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GB" smtClean="0"/>
          </a:p>
        </p:txBody>
      </p:sp>
      <p:sp>
        <p:nvSpPr>
          <p:cNvPr id="11776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4CC98AF-AF1C-495F-A6A4-9030CB503026}" type="slidenum">
              <a:rPr lang="ar-SA" smtClean="0">
                <a:latin typeface="Calibri" pitchFamily="34" charset="0"/>
              </a:rPr>
              <a:pPr eaLnBrk="1" hangingPunct="1"/>
              <a:t>212</a:t>
            </a:fld>
            <a:endParaRPr lang="en-US" smtClean="0">
              <a:latin typeface="Calibri"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1878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GB" smtClean="0"/>
          </a:p>
        </p:txBody>
      </p:sp>
      <p:sp>
        <p:nvSpPr>
          <p:cNvPr id="11878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FE721E2B-BD0B-4776-8D9F-16ED39BB2369}" type="slidenum">
              <a:rPr lang="ar-SA" smtClean="0">
                <a:latin typeface="Calibri" pitchFamily="34" charset="0"/>
              </a:rPr>
              <a:pPr eaLnBrk="1" hangingPunct="1"/>
              <a:t>217</a:t>
            </a:fld>
            <a:endParaRPr lang="en-US" smtClean="0">
              <a:latin typeface="Calibri"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1143000" y="685800"/>
            <a:ext cx="4572000" cy="3429000"/>
          </a:xfrm>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D1427BDF-3D90-4177-AE9E-9EB45F0DAED6}" type="slidenum">
              <a:rPr lang="ar-SA" smtClean="0">
                <a:solidFill>
                  <a:prstClr val="black"/>
                </a:solidFill>
              </a:rPr>
              <a:pPr/>
              <a:t>226</a:t>
            </a:fld>
            <a:endParaRPr lang="ar-SA">
              <a:solidFill>
                <a:prstClr val="black"/>
              </a:solidFill>
            </a:endParaRPr>
          </a:p>
        </p:txBody>
      </p:sp>
    </p:spTree>
    <p:extLst>
      <p:ext uri="{BB962C8B-B14F-4D97-AF65-F5344CB8AC3E}">
        <p14:creationId xmlns:p14="http://schemas.microsoft.com/office/powerpoint/2010/main" xmlns="" val="34097517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1143000" y="685800"/>
            <a:ext cx="4572000" cy="3429000"/>
          </a:xfrm>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D1427BDF-3D90-4177-AE9E-9EB45F0DAED6}" type="slidenum">
              <a:rPr lang="ar-SA" smtClean="0">
                <a:solidFill>
                  <a:prstClr val="black"/>
                </a:solidFill>
              </a:rPr>
              <a:pPr/>
              <a:t>271</a:t>
            </a:fld>
            <a:endParaRPr lang="ar-SA">
              <a:solidFill>
                <a:prstClr val="black"/>
              </a:solidFill>
            </a:endParaRPr>
          </a:p>
        </p:txBody>
      </p:sp>
    </p:spTree>
    <p:extLst>
      <p:ext uri="{BB962C8B-B14F-4D97-AF65-F5344CB8AC3E}">
        <p14:creationId xmlns:p14="http://schemas.microsoft.com/office/powerpoint/2010/main" xmlns="" val="34097517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33485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smtClean="0"/>
          </a:p>
        </p:txBody>
      </p:sp>
      <p:sp>
        <p:nvSpPr>
          <p:cNvPr id="334852"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A24650D2-D2D0-408D-88AD-FE2B3C2BD31C}" type="slidenum">
              <a:rPr lang="ar-SA" smtClean="0">
                <a:latin typeface="Calibri" pitchFamily="34" charset="0"/>
              </a:rPr>
              <a:pPr eaLnBrk="1" hangingPunct="1"/>
              <a:t>291</a:t>
            </a:fld>
            <a:endParaRPr lang="en-US" smtClean="0">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501664"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
        <p:nvSpPr>
          <p:cNvPr id="4"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sp>
        <p:nvSpPr>
          <p:cNvPr id="5"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2" name="Title 1"/>
          <p:cNvSpPr>
            <a:spLocks noGrp="1"/>
          </p:cNvSpPr>
          <p:nvPr>
            <p:ph type="ctrTitle"/>
          </p:nvPr>
        </p:nvSpPr>
        <p:spPr>
          <a:xfrm>
            <a:off x="685800" y="2130431"/>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548556" y="6356355"/>
            <a:ext cx="445477" cy="365125"/>
          </a:xfrm>
          <a:prstGeom prst="rect">
            <a:avLst/>
          </a:prstGeom>
        </p:spPr>
        <p:txBody>
          <a:bodyPr/>
          <a:lstStyle>
            <a:lvl1pPr>
              <a:defRPr/>
            </a:lvl1pPr>
          </a:lstStyle>
          <a:p>
            <a:pPr>
              <a:defRPr/>
            </a:pPr>
            <a:fld id="{7B8EA862-7DD5-4A06-BDE1-DB7EC5FAA60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3574956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5"/>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501664"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xmlns="" val="32111251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501664"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xmlns="" val="36242421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5"/>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6"/>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3" y="1600206"/>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501664"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xmlns="" val="23945511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501664"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xmlns="" val="29935938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501664"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xmlns="" val="25149618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501664"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xmlns="" val="31926475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93"/>
            <a:ext cx="527538" cy="365125"/>
          </a:xfrm>
          <a:prstGeom prst="rect">
            <a:avLst/>
          </a:prstGeom>
        </p:spPr>
        <p:txBody>
          <a:bodyPr/>
          <a:lstStyle>
            <a:lvl1pPr>
              <a:defRPr/>
            </a:lvl1pPr>
          </a:lstStyle>
          <a:p>
            <a:pPr>
              <a:defRPr/>
            </a:pPr>
            <a:fld id="{1CD0D710-FEE9-4DD8-AEED-EBF044EACAB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xmlns="" val="26218982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93"/>
            <a:ext cx="527538" cy="365125"/>
          </a:xfrm>
          <a:prstGeom prst="rect">
            <a:avLst/>
          </a:prstGeom>
        </p:spPr>
        <p:txBody>
          <a:bodyPr/>
          <a:lstStyle>
            <a:lvl1pPr>
              <a:defRPr/>
            </a:lvl1pPr>
          </a:lstStyle>
          <a:p>
            <a:pPr>
              <a:defRPr/>
            </a:pPr>
            <a:fld id="{3CD681FE-95EB-43BB-90BC-9DFA564FD6CC}"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xmlns="" val="39556411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93"/>
            <a:ext cx="527538" cy="365125"/>
          </a:xfrm>
          <a:prstGeom prst="rect">
            <a:avLst/>
          </a:prstGeom>
        </p:spPr>
        <p:txBody>
          <a:bodyPr/>
          <a:lstStyle>
            <a:lvl1pPr>
              <a:defRPr/>
            </a:lvl1pPr>
          </a:lstStyle>
          <a:p>
            <a:pPr>
              <a:defRPr/>
            </a:pPr>
            <a:fld id="{94E2D931-4EC8-4CD2-97D6-9D3F541B751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xmlns="" val="863296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4"/>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3" y="274644"/>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93"/>
            <a:ext cx="527538" cy="365125"/>
          </a:xfrm>
          <a:prstGeom prst="rect">
            <a:avLst/>
          </a:prstGeom>
        </p:spPr>
        <p:txBody>
          <a:bodyPr/>
          <a:lstStyle>
            <a:lvl1pPr>
              <a:defRPr/>
            </a:lvl1pPr>
          </a:lstStyle>
          <a:p>
            <a:pPr>
              <a:defRPr/>
            </a:pPr>
            <a:fld id="{9FE1D026-1D84-4E55-B04D-2B54F501D563}"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xmlns="" val="18083164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501662"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
        <p:nvSpPr>
          <p:cNvPr id="4"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sp>
        <p:nvSpPr>
          <p:cNvPr id="5"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548554" y="6356351"/>
            <a:ext cx="445477" cy="365125"/>
          </a:xfrm>
          <a:prstGeom prst="rect">
            <a:avLst/>
          </a:prstGeom>
        </p:spPr>
        <p:txBody>
          <a:bodyPr/>
          <a:lstStyle>
            <a:lvl1pPr>
              <a:defRPr/>
            </a:lvl1pPr>
          </a:lstStyle>
          <a:p>
            <a:pPr>
              <a:defRPr/>
            </a:pPr>
            <a:fld id="{7B8EA862-7DD5-4A06-BDE1-DB7EC5FAA60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37457941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501662"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xmlns="" val="39746467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501662"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xmlns="" val="4513159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501662"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xmlns="" val="167642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501662"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xmlns="" val="24937658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501662"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xmlns="" val="21490015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501662"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xmlns="" val="21943943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a:prstGeom prst="rect">
            <a:avLst/>
          </a:prstGeom>
        </p:spPr>
        <p:txBody>
          <a:bodyPr/>
          <a:lstStyle>
            <a:lvl1pPr>
              <a:defRPr/>
            </a:lvl1pPr>
          </a:lstStyle>
          <a:p>
            <a:pPr>
              <a:defRPr/>
            </a:pPr>
            <a:fld id="{1CD0D710-FEE9-4DD8-AEED-EBF044EACAB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xmlns="" val="40820795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a:prstGeom prst="rect">
            <a:avLst/>
          </a:prstGeom>
        </p:spPr>
        <p:txBody>
          <a:bodyPr/>
          <a:lstStyle>
            <a:lvl1pPr>
              <a:defRPr/>
            </a:lvl1pPr>
          </a:lstStyle>
          <a:p>
            <a:pPr>
              <a:defRPr/>
            </a:pPr>
            <a:fld id="{3CD681FE-95EB-43BB-90BC-9DFA564FD6CC}"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xmlns="" val="32732011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a:prstGeom prst="rect">
            <a:avLst/>
          </a:prstGeom>
        </p:spPr>
        <p:txBody>
          <a:bodyPr/>
          <a:lstStyle>
            <a:lvl1pPr>
              <a:defRPr/>
            </a:lvl1pPr>
          </a:lstStyle>
          <a:p>
            <a:pPr>
              <a:defRPr/>
            </a:pPr>
            <a:fld id="{94E2D931-4EC8-4CD2-97D6-9D3F541B751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xmlns="" val="24773056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a:prstGeom prst="rect">
            <a:avLst/>
          </a:prstGeom>
        </p:spPr>
        <p:txBody>
          <a:bodyPr/>
          <a:lstStyle>
            <a:lvl1pPr>
              <a:defRPr/>
            </a:lvl1pPr>
          </a:lstStyle>
          <a:p>
            <a:pPr>
              <a:defRPr/>
            </a:pPr>
            <a:fld id="{9FE1D026-1D84-4E55-B04D-2B54F501D563}"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xmlns="" val="30039519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57200" y="1600205"/>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a:solidFill>
                <a:prstClr val="white"/>
              </a:solidFill>
            </a:endParaRPr>
          </a:p>
        </p:txBody>
      </p:sp>
      <p:grpSp>
        <p:nvGrpSpPr>
          <p:cNvPr id="12" name="Group 7"/>
          <p:cNvGrpSpPr>
            <a:grpSpLocks/>
          </p:cNvGrpSpPr>
          <p:nvPr userDrawn="1"/>
        </p:nvGrpSpPr>
        <p:grpSpPr bwMode="auto">
          <a:xfrm>
            <a:off x="7948248"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93"/>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fontAlgn="base">
              <a:spcBef>
                <a:spcPct val="0"/>
              </a:spcBef>
              <a:spcAft>
                <a:spcPct val="0"/>
              </a:spcAft>
              <a:defRPr/>
            </a:pPr>
            <a:endParaRPr lang="en-US" dirty="0">
              <a:solidFill>
                <a:prstClr val="white"/>
              </a:solidFill>
            </a:endParaRPr>
          </a:p>
        </p:txBody>
      </p:sp>
      <p:sp>
        <p:nvSpPr>
          <p:cNvPr id="16" name="Rectangle 15"/>
          <p:cNvSpPr/>
          <p:nvPr userDrawn="1"/>
        </p:nvSpPr>
        <p:spPr>
          <a:xfrm>
            <a:off x="6260123" y="6519446"/>
            <a:ext cx="1928926" cy="338554"/>
          </a:xfrm>
          <a:prstGeom prst="rect">
            <a:avLst/>
          </a:prstGeom>
        </p:spPr>
        <p:txBody>
          <a:bodyPr wrap="none">
            <a:spAutoFit/>
          </a:bodyPr>
          <a:lstStyle/>
          <a:p>
            <a:pPr algn="l" rtl="0">
              <a:defRPr/>
            </a:pPr>
            <a:r>
              <a:rPr lang="en-US" sz="1600" dirty="0">
                <a:solidFill>
                  <a:prstClr val="white"/>
                </a:solidFill>
                <a:cs typeface="Arial" pitchFamily="34" charset="0"/>
              </a:rPr>
              <a:t>King Faisal University</a:t>
            </a:r>
          </a:p>
        </p:txBody>
      </p:sp>
      <p:sp>
        <p:nvSpPr>
          <p:cNvPr id="17" name="Rectangle 16"/>
          <p:cNvSpPr/>
          <p:nvPr userDrawn="1"/>
        </p:nvSpPr>
        <p:spPr>
          <a:xfrm>
            <a:off x="6508100" y="6290846"/>
            <a:ext cx="1406154" cy="338554"/>
          </a:xfrm>
          <a:prstGeom prst="rect">
            <a:avLst/>
          </a:prstGeom>
        </p:spPr>
        <p:txBody>
          <a:bodyPr wrap="none">
            <a:spAutoFit/>
          </a:bodyPr>
          <a:lstStyle/>
          <a:p>
            <a:pPr algn="l" rtl="0">
              <a:defRPr/>
            </a:pPr>
            <a:r>
              <a:rPr lang="ar-SA" sz="1600" b="1" dirty="0">
                <a:solidFill>
                  <a:prstClr val="white"/>
                </a:solidFill>
              </a:rPr>
              <a:t>جامعة الملك فيصل</a:t>
            </a:r>
            <a:endParaRPr lang="en-US" sz="1600" b="1" dirty="0">
              <a:solidFill>
                <a:prstClr val="white"/>
              </a:solidFill>
              <a:cs typeface="Arial" pitchFamily="34" charset="0"/>
            </a:endParaRPr>
          </a:p>
        </p:txBody>
      </p:sp>
      <p:pic>
        <p:nvPicPr>
          <p:cNvPr id="18" name="Picture 17" descr="logo EDE.png"/>
          <p:cNvPicPr>
            <a:picLocks noChangeAspect="1"/>
          </p:cNvPicPr>
          <p:nvPr userDrawn="1"/>
        </p:nvPicPr>
        <p:blipFill>
          <a:blip r:embed="rId14" cstate="print"/>
          <a:stretch>
            <a:fillRect/>
          </a:stretch>
        </p:blipFill>
        <p:spPr>
          <a:xfrm>
            <a:off x="281356" y="5791205"/>
            <a:ext cx="773723" cy="938645"/>
          </a:xfrm>
          <a:prstGeom prst="rect">
            <a:avLst/>
          </a:prstGeom>
        </p:spPr>
      </p:pic>
      <p:sp>
        <p:nvSpPr>
          <p:cNvPr id="19" name="Rectangle 18"/>
          <p:cNvSpPr/>
          <p:nvPr userDrawn="1"/>
        </p:nvSpPr>
        <p:spPr>
          <a:xfrm>
            <a:off x="844062" y="6581006"/>
            <a:ext cx="3116046" cy="276999"/>
          </a:xfrm>
          <a:prstGeom prst="rect">
            <a:avLst/>
          </a:prstGeom>
        </p:spPr>
        <p:txBody>
          <a:bodyPr wrap="none">
            <a:spAutoFit/>
          </a:bodyPr>
          <a:lstStyle/>
          <a:p>
            <a:pPr algn="l" rtl="0">
              <a:defRPr/>
            </a:pPr>
            <a:r>
              <a:rPr lang="en-US" sz="1200" dirty="0">
                <a:solidFill>
                  <a:prstClr val="white"/>
                </a:solidFill>
                <a:cs typeface="Arial" pitchFamily="34" charset="0"/>
              </a:rPr>
              <a:t>Deanship of E-Learning and Distance Education</a:t>
            </a:r>
          </a:p>
        </p:txBody>
      </p:sp>
      <p:sp>
        <p:nvSpPr>
          <p:cNvPr id="20" name="Rectangle 19"/>
          <p:cNvSpPr/>
          <p:nvPr userDrawn="1"/>
        </p:nvSpPr>
        <p:spPr>
          <a:xfrm>
            <a:off x="1092039" y="6290846"/>
            <a:ext cx="2747868" cy="338554"/>
          </a:xfrm>
          <a:prstGeom prst="rect">
            <a:avLst/>
          </a:prstGeom>
        </p:spPr>
        <p:txBody>
          <a:bodyPr wrap="none">
            <a:spAutoFit/>
          </a:bodyPr>
          <a:lstStyle/>
          <a:p>
            <a:pPr algn="l" rtl="0">
              <a:defRPr/>
            </a:pPr>
            <a:r>
              <a:rPr lang="ar-SA" sz="1600" b="1" dirty="0">
                <a:solidFill>
                  <a:prstClr val="white"/>
                </a:solidFill>
              </a:rPr>
              <a:t>عمادة التعليم الإكتروني والتعلم عن بعد</a:t>
            </a:r>
            <a:endParaRPr lang="en-US" sz="1600" b="1" dirty="0">
              <a:solidFill>
                <a:prstClr val="white"/>
              </a:solidFill>
              <a:cs typeface="Arial" pitchFamily="34" charset="0"/>
            </a:endParaRPr>
          </a:p>
        </p:txBody>
      </p:sp>
    </p:spTree>
    <p:extLst>
      <p:ext uri="{BB962C8B-B14F-4D97-AF65-F5344CB8AC3E}">
        <p14:creationId xmlns:p14="http://schemas.microsoft.com/office/powerpoint/2010/main" xmlns="" val="13564371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a:solidFill>
                <a:prstClr val="white"/>
              </a:solidFill>
            </a:endParaRPr>
          </a:p>
        </p:txBody>
      </p:sp>
      <p:grpSp>
        <p:nvGrpSpPr>
          <p:cNvPr id="12" name="Group 7"/>
          <p:cNvGrpSpPr>
            <a:grpSpLocks/>
          </p:cNvGrpSpPr>
          <p:nvPr userDrawn="1"/>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fontAlgn="base">
              <a:spcBef>
                <a:spcPct val="0"/>
              </a:spcBef>
              <a:spcAft>
                <a:spcPct val="0"/>
              </a:spcAft>
              <a:defRPr/>
            </a:pPr>
            <a:endParaRPr lang="en-US" dirty="0">
              <a:solidFill>
                <a:prstClr val="white"/>
              </a:solidFill>
            </a:endParaRPr>
          </a:p>
        </p:txBody>
      </p:sp>
      <p:sp>
        <p:nvSpPr>
          <p:cNvPr id="16" name="Rectangle 15"/>
          <p:cNvSpPr/>
          <p:nvPr userDrawn="1"/>
        </p:nvSpPr>
        <p:spPr>
          <a:xfrm>
            <a:off x="6260123" y="6519446"/>
            <a:ext cx="1928926" cy="338554"/>
          </a:xfrm>
          <a:prstGeom prst="rect">
            <a:avLst/>
          </a:prstGeom>
        </p:spPr>
        <p:txBody>
          <a:bodyPr wrap="none">
            <a:spAutoFit/>
          </a:bodyPr>
          <a:lstStyle/>
          <a:p>
            <a:pPr algn="l" rtl="0">
              <a:defRPr/>
            </a:pPr>
            <a:r>
              <a:rPr lang="en-US" sz="1600" dirty="0">
                <a:solidFill>
                  <a:prstClr val="white"/>
                </a:solidFill>
                <a:cs typeface="Arial" pitchFamily="34" charset="0"/>
              </a:rPr>
              <a:t>King Faisal University</a:t>
            </a:r>
          </a:p>
        </p:txBody>
      </p:sp>
      <p:sp>
        <p:nvSpPr>
          <p:cNvPr id="17" name="Rectangle 16"/>
          <p:cNvSpPr/>
          <p:nvPr userDrawn="1"/>
        </p:nvSpPr>
        <p:spPr>
          <a:xfrm>
            <a:off x="6508100" y="6290846"/>
            <a:ext cx="1406154" cy="338554"/>
          </a:xfrm>
          <a:prstGeom prst="rect">
            <a:avLst/>
          </a:prstGeom>
        </p:spPr>
        <p:txBody>
          <a:bodyPr wrap="none">
            <a:spAutoFit/>
          </a:bodyPr>
          <a:lstStyle/>
          <a:p>
            <a:pPr algn="l" rtl="0">
              <a:defRPr/>
            </a:pPr>
            <a:r>
              <a:rPr lang="ar-SA" sz="1600" b="1" dirty="0">
                <a:solidFill>
                  <a:prstClr val="white"/>
                </a:solidFill>
              </a:rPr>
              <a:t>جامعة الملك فيصل</a:t>
            </a:r>
            <a:endParaRPr lang="en-US" sz="1600" b="1" dirty="0">
              <a:solidFill>
                <a:prstClr val="white"/>
              </a:solidFill>
              <a:cs typeface="Arial" pitchFamily="34" charset="0"/>
            </a:endParaRPr>
          </a:p>
        </p:txBody>
      </p:sp>
      <p:pic>
        <p:nvPicPr>
          <p:cNvPr id="18" name="Picture 17" descr="logo EDE.png"/>
          <p:cNvPicPr>
            <a:picLocks noChangeAspect="1"/>
          </p:cNvPicPr>
          <p:nvPr userDrawn="1"/>
        </p:nvPicPr>
        <p:blipFill>
          <a:blip r:embed="rId14" cstate="print"/>
          <a:stretch>
            <a:fillRect/>
          </a:stretch>
        </p:blipFill>
        <p:spPr>
          <a:xfrm>
            <a:off x="281354" y="5791201"/>
            <a:ext cx="773723" cy="938645"/>
          </a:xfrm>
          <a:prstGeom prst="rect">
            <a:avLst/>
          </a:prstGeom>
        </p:spPr>
      </p:pic>
      <p:sp>
        <p:nvSpPr>
          <p:cNvPr id="19" name="Rectangle 18"/>
          <p:cNvSpPr/>
          <p:nvPr userDrawn="1"/>
        </p:nvSpPr>
        <p:spPr>
          <a:xfrm>
            <a:off x="844062" y="6581002"/>
            <a:ext cx="3116046" cy="276999"/>
          </a:xfrm>
          <a:prstGeom prst="rect">
            <a:avLst/>
          </a:prstGeom>
        </p:spPr>
        <p:txBody>
          <a:bodyPr wrap="none">
            <a:spAutoFit/>
          </a:bodyPr>
          <a:lstStyle/>
          <a:p>
            <a:pPr algn="l" rtl="0">
              <a:defRPr/>
            </a:pPr>
            <a:r>
              <a:rPr lang="en-US" sz="1200" dirty="0">
                <a:solidFill>
                  <a:prstClr val="white"/>
                </a:solidFill>
                <a:cs typeface="Arial" pitchFamily="34" charset="0"/>
              </a:rPr>
              <a:t>Deanship of E-Learning and Distance Education</a:t>
            </a:r>
          </a:p>
        </p:txBody>
      </p:sp>
      <p:sp>
        <p:nvSpPr>
          <p:cNvPr id="20" name="Rectangle 19"/>
          <p:cNvSpPr/>
          <p:nvPr userDrawn="1"/>
        </p:nvSpPr>
        <p:spPr>
          <a:xfrm>
            <a:off x="1092039" y="6290846"/>
            <a:ext cx="2747868" cy="338554"/>
          </a:xfrm>
          <a:prstGeom prst="rect">
            <a:avLst/>
          </a:prstGeom>
        </p:spPr>
        <p:txBody>
          <a:bodyPr wrap="none">
            <a:spAutoFit/>
          </a:bodyPr>
          <a:lstStyle/>
          <a:p>
            <a:pPr algn="l" rtl="0">
              <a:defRPr/>
            </a:pPr>
            <a:r>
              <a:rPr lang="ar-SA" sz="1600" b="1" dirty="0">
                <a:solidFill>
                  <a:prstClr val="white"/>
                </a:solidFill>
              </a:rPr>
              <a:t>عمادة التعليم الإكتروني والتعلم عن بعد</a:t>
            </a:r>
            <a:endParaRPr lang="en-US" sz="1600" b="1" dirty="0">
              <a:solidFill>
                <a:prstClr val="white"/>
              </a:solidFill>
              <a:cs typeface="Arial" pitchFamily="34" charset="0"/>
            </a:endParaRPr>
          </a:p>
        </p:txBody>
      </p:sp>
    </p:spTree>
    <p:extLst>
      <p:ext uri="{BB962C8B-B14F-4D97-AF65-F5344CB8AC3E}">
        <p14:creationId xmlns:p14="http://schemas.microsoft.com/office/powerpoint/2010/main" xmlns="" val="96284850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3.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3.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13.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13.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13.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83.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13.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84.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13.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85.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13.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86.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13.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87.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13.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88.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13.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89.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13.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90.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13.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91.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13.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92.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13.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96.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13.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9.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13.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2.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13.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3.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13.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7.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13.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168.xml.rels><?xml version="1.0" encoding="UTF-8" standalone="yes"?>
<Relationships xmlns="http://schemas.openxmlformats.org/package/2006/relationships"><Relationship Id="rId3" Type="http://schemas.openxmlformats.org/officeDocument/2006/relationships/diagramLayout" Target="../diagrams/layout26.xml"/><Relationship Id="rId2" Type="http://schemas.openxmlformats.org/officeDocument/2006/relationships/diagramData" Target="../diagrams/data26.xml"/><Relationship Id="rId1" Type="http://schemas.openxmlformats.org/officeDocument/2006/relationships/slideLayout" Target="../slideLayouts/slideLayout13.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1.xml.rels><?xml version="1.0" encoding="UTF-8" standalone="yes"?>
<Relationships xmlns="http://schemas.openxmlformats.org/package/2006/relationships"><Relationship Id="rId3" Type="http://schemas.openxmlformats.org/officeDocument/2006/relationships/diagramLayout" Target="../diagrams/layout27.xml"/><Relationship Id="rId2" Type="http://schemas.openxmlformats.org/officeDocument/2006/relationships/diagramData" Target="../diagrams/data27.xml"/><Relationship Id="rId1" Type="http://schemas.openxmlformats.org/officeDocument/2006/relationships/slideLayout" Target="../slideLayouts/slideLayout13.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3.xml.rels><?xml version="1.0" encoding="UTF-8" standalone="yes"?>
<Relationships xmlns="http://schemas.openxmlformats.org/package/2006/relationships"><Relationship Id="rId3" Type="http://schemas.openxmlformats.org/officeDocument/2006/relationships/diagramLayout" Target="../diagrams/layout28.xml"/><Relationship Id="rId2" Type="http://schemas.openxmlformats.org/officeDocument/2006/relationships/diagramData" Target="../diagrams/data28.xml"/><Relationship Id="rId1" Type="http://schemas.openxmlformats.org/officeDocument/2006/relationships/slideLayout" Target="../slideLayouts/slideLayout13.xml"/><Relationship Id="rId6" Type="http://schemas.microsoft.com/office/2007/relationships/diagramDrawing" Target="../diagrams/drawing28.xml"/><Relationship Id="rId5" Type="http://schemas.openxmlformats.org/officeDocument/2006/relationships/diagramColors" Target="../diagrams/colors28.xml"/><Relationship Id="rId4" Type="http://schemas.openxmlformats.org/officeDocument/2006/relationships/diagramQuickStyle" Target="../diagrams/quickStyle28.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5.xml.rels><?xml version="1.0" encoding="UTF-8" standalone="yes"?>
<Relationships xmlns="http://schemas.openxmlformats.org/package/2006/relationships"><Relationship Id="rId3" Type="http://schemas.openxmlformats.org/officeDocument/2006/relationships/diagramLayout" Target="../diagrams/layout29.xml"/><Relationship Id="rId2" Type="http://schemas.openxmlformats.org/officeDocument/2006/relationships/diagramData" Target="../diagrams/data29.xml"/><Relationship Id="rId1" Type="http://schemas.openxmlformats.org/officeDocument/2006/relationships/slideLayout" Target="../slideLayouts/slideLayout13.xml"/><Relationship Id="rId6" Type="http://schemas.microsoft.com/office/2007/relationships/diagramDrawing" Target="../diagrams/drawing29.xml"/><Relationship Id="rId5" Type="http://schemas.openxmlformats.org/officeDocument/2006/relationships/diagramColors" Target="../diagrams/colors29.xml"/><Relationship Id="rId4" Type="http://schemas.openxmlformats.org/officeDocument/2006/relationships/diagramQuickStyle" Target="../diagrams/quickStyle29.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1.xml.rels><?xml version="1.0" encoding="UTF-8" standalone="yes"?>
<Relationships xmlns="http://schemas.openxmlformats.org/package/2006/relationships"><Relationship Id="rId3" Type="http://schemas.openxmlformats.org/officeDocument/2006/relationships/diagramLayout" Target="../diagrams/layout30.xml"/><Relationship Id="rId2" Type="http://schemas.openxmlformats.org/officeDocument/2006/relationships/diagramData" Target="../diagrams/data30.xml"/><Relationship Id="rId1" Type="http://schemas.openxmlformats.org/officeDocument/2006/relationships/slideLayout" Target="../slideLayouts/slideLayout13.xml"/><Relationship Id="rId6" Type="http://schemas.microsoft.com/office/2007/relationships/diagramDrawing" Target="../diagrams/drawing30.xml"/><Relationship Id="rId5" Type="http://schemas.openxmlformats.org/officeDocument/2006/relationships/diagramColors" Target="../diagrams/colors30.xml"/><Relationship Id="rId4" Type="http://schemas.openxmlformats.org/officeDocument/2006/relationships/diagramQuickStyle" Target="../diagrams/quickStyle30.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99.xml.rels><?xml version="1.0" encoding="UTF-8" standalone="yes"?>
<Relationships xmlns="http://schemas.openxmlformats.org/package/2006/relationships"><Relationship Id="rId3" Type="http://schemas.openxmlformats.org/officeDocument/2006/relationships/diagramLayout" Target="../diagrams/layout31.xml"/><Relationship Id="rId2" Type="http://schemas.openxmlformats.org/officeDocument/2006/relationships/diagramData" Target="../diagrams/data31.xml"/><Relationship Id="rId1" Type="http://schemas.openxmlformats.org/officeDocument/2006/relationships/slideLayout" Target="../slideLayouts/slideLayout13.xml"/><Relationship Id="rId6" Type="http://schemas.microsoft.com/office/2007/relationships/diagramDrawing" Target="../diagrams/drawing31.xml"/><Relationship Id="rId5" Type="http://schemas.openxmlformats.org/officeDocument/2006/relationships/diagramColors" Target="../diagrams/colors31.xml"/><Relationship Id="rId4" Type="http://schemas.openxmlformats.org/officeDocument/2006/relationships/diagramQuickStyle" Target="../diagrams/quickStyle31.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1.xml.rels><?xml version="1.0" encoding="UTF-8" standalone="yes"?>
<Relationships xmlns="http://schemas.openxmlformats.org/package/2006/relationships"><Relationship Id="rId3" Type="http://schemas.openxmlformats.org/officeDocument/2006/relationships/diagramLayout" Target="../diagrams/layout32.xml"/><Relationship Id="rId2" Type="http://schemas.openxmlformats.org/officeDocument/2006/relationships/diagramData" Target="../diagrams/data32.xml"/><Relationship Id="rId1" Type="http://schemas.openxmlformats.org/officeDocument/2006/relationships/slideLayout" Target="../slideLayouts/slideLayout13.xml"/><Relationship Id="rId6" Type="http://schemas.microsoft.com/office/2007/relationships/diagramDrawing" Target="../diagrams/drawing32.xml"/><Relationship Id="rId5" Type="http://schemas.openxmlformats.org/officeDocument/2006/relationships/diagramColors" Target="../diagrams/colors32.xml"/><Relationship Id="rId4" Type="http://schemas.openxmlformats.org/officeDocument/2006/relationships/diagramQuickStyle" Target="../diagrams/quickStyle3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3.xml.rels><?xml version="1.0" encoding="UTF-8" standalone="yes"?>
<Relationships xmlns="http://schemas.openxmlformats.org/package/2006/relationships"><Relationship Id="rId3" Type="http://schemas.openxmlformats.org/officeDocument/2006/relationships/diagramLayout" Target="../diagrams/layout33.xml"/><Relationship Id="rId2" Type="http://schemas.openxmlformats.org/officeDocument/2006/relationships/diagramData" Target="../diagrams/data33.xml"/><Relationship Id="rId1" Type="http://schemas.openxmlformats.org/officeDocument/2006/relationships/slideLayout" Target="../slideLayouts/slideLayout13.xml"/><Relationship Id="rId6" Type="http://schemas.microsoft.com/office/2007/relationships/diagramDrawing" Target="../diagrams/drawing33.xml"/><Relationship Id="rId5" Type="http://schemas.openxmlformats.org/officeDocument/2006/relationships/diagramColors" Target="../diagrams/colors33.xml"/><Relationship Id="rId4" Type="http://schemas.openxmlformats.org/officeDocument/2006/relationships/diagramQuickStyle" Target="../diagrams/quickStyle33.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1.xml.rels><?xml version="1.0" encoding="UTF-8" standalone="yes"?>
<Relationships xmlns="http://schemas.openxmlformats.org/package/2006/relationships"><Relationship Id="rId3" Type="http://schemas.openxmlformats.org/officeDocument/2006/relationships/diagramLayout" Target="../diagrams/layout34.xml"/><Relationship Id="rId2" Type="http://schemas.openxmlformats.org/officeDocument/2006/relationships/diagramData" Target="../diagrams/data34.xml"/><Relationship Id="rId1" Type="http://schemas.openxmlformats.org/officeDocument/2006/relationships/slideLayout" Target="../slideLayouts/slideLayout18.xml"/><Relationship Id="rId6" Type="http://schemas.microsoft.com/office/2007/relationships/diagramDrawing" Target="../diagrams/drawing34.xml"/><Relationship Id="rId5" Type="http://schemas.openxmlformats.org/officeDocument/2006/relationships/diagramColors" Target="../diagrams/colors34.xml"/><Relationship Id="rId4" Type="http://schemas.openxmlformats.org/officeDocument/2006/relationships/diagramQuickStyle" Target="../diagrams/quickStyle34.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4.xml.rels><?xml version="1.0" encoding="UTF-8" standalone="yes"?>
<Relationships xmlns="http://schemas.openxmlformats.org/package/2006/relationships"><Relationship Id="rId3" Type="http://schemas.openxmlformats.org/officeDocument/2006/relationships/diagramLayout" Target="../diagrams/layout35.xml"/><Relationship Id="rId2" Type="http://schemas.openxmlformats.org/officeDocument/2006/relationships/diagramData" Target="../diagrams/data35.xml"/><Relationship Id="rId1" Type="http://schemas.openxmlformats.org/officeDocument/2006/relationships/slideLayout" Target="../slideLayouts/slideLayout18.xml"/><Relationship Id="rId6" Type="http://schemas.microsoft.com/office/2007/relationships/diagramDrawing" Target="../diagrams/drawing35.xml"/><Relationship Id="rId5" Type="http://schemas.openxmlformats.org/officeDocument/2006/relationships/diagramColors" Target="../diagrams/colors35.xml"/><Relationship Id="rId4" Type="http://schemas.openxmlformats.org/officeDocument/2006/relationships/diagramQuickStyle" Target="../diagrams/quickStyle35.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7.xml.rels><?xml version="1.0" encoding="UTF-8" standalone="yes"?>
<Relationships xmlns="http://schemas.openxmlformats.org/package/2006/relationships"><Relationship Id="rId3" Type="http://schemas.openxmlformats.org/officeDocument/2006/relationships/diagramLayout" Target="../diagrams/layout36.xml"/><Relationship Id="rId2" Type="http://schemas.openxmlformats.org/officeDocument/2006/relationships/diagramData" Target="../diagrams/data36.xml"/><Relationship Id="rId1" Type="http://schemas.openxmlformats.org/officeDocument/2006/relationships/slideLayout" Target="../slideLayouts/slideLayout18.xml"/><Relationship Id="rId6" Type="http://schemas.microsoft.com/office/2007/relationships/diagramDrawing" Target="../diagrams/drawing36.xml"/><Relationship Id="rId5" Type="http://schemas.openxmlformats.org/officeDocument/2006/relationships/diagramColors" Target="../diagrams/colors36.xml"/><Relationship Id="rId4" Type="http://schemas.openxmlformats.org/officeDocument/2006/relationships/diagramQuickStyle" Target="../diagrams/quickStyle36.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0.xml.rels><?xml version="1.0" encoding="UTF-8" standalone="yes"?>
<Relationships xmlns="http://schemas.openxmlformats.org/package/2006/relationships"><Relationship Id="rId3" Type="http://schemas.openxmlformats.org/officeDocument/2006/relationships/diagramLayout" Target="../diagrams/layout37.xml"/><Relationship Id="rId2" Type="http://schemas.openxmlformats.org/officeDocument/2006/relationships/diagramData" Target="../diagrams/data37.xml"/><Relationship Id="rId1" Type="http://schemas.openxmlformats.org/officeDocument/2006/relationships/slideLayout" Target="../slideLayouts/slideLayout13.xml"/><Relationship Id="rId6" Type="http://schemas.microsoft.com/office/2007/relationships/diagramDrawing" Target="../diagrams/drawing37.xml"/><Relationship Id="rId5" Type="http://schemas.openxmlformats.org/officeDocument/2006/relationships/diagramColors" Target="../diagrams/colors37.xml"/><Relationship Id="rId4" Type="http://schemas.openxmlformats.org/officeDocument/2006/relationships/diagramQuickStyle" Target="../diagrams/quickStyle37.xml"/></Relationships>
</file>

<file path=ppt/slides/_rels/slide29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685800" y="2130432"/>
            <a:ext cx="77724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solidFill>
                  <a:prstClr val="white"/>
                </a:solidFill>
                <a:cs typeface="Arial" pitchFamily="34" charset="0"/>
              </a:rPr>
              <a:pPr/>
              <a:t>1</a:t>
            </a:fld>
            <a:endParaRPr lang="en-US" smtClean="0">
              <a:solidFill>
                <a:prstClr val="white"/>
              </a:solidFill>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a:solidFill>
                <a:prstClr val="white"/>
              </a:solidFill>
            </a:endParaRPr>
          </a:p>
        </p:txBody>
      </p:sp>
      <p:sp>
        <p:nvSpPr>
          <p:cNvPr id="6" name="Rectangle 5"/>
          <p:cNvSpPr/>
          <p:nvPr/>
        </p:nvSpPr>
        <p:spPr>
          <a:xfrm>
            <a:off x="0" y="0"/>
            <a:ext cx="9144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solidFill>
                <a:prstClr val="white"/>
              </a:solidFill>
            </a:endParaRPr>
          </a:p>
        </p:txBody>
      </p:sp>
      <p:sp>
        <p:nvSpPr>
          <p:cNvPr id="5127" name="Subtitle 2"/>
          <p:cNvSpPr txBox="1">
            <a:spLocks/>
          </p:cNvSpPr>
          <p:nvPr/>
        </p:nvSpPr>
        <p:spPr bwMode="auto">
          <a:xfrm>
            <a:off x="5375034" y="4648200"/>
            <a:ext cx="3768969" cy="1066800"/>
          </a:xfrm>
          <a:prstGeom prst="rect">
            <a:avLst/>
          </a:prstGeom>
          <a:noFill/>
          <a:ln w="9525">
            <a:noFill/>
            <a:miter lim="800000"/>
            <a:headEnd/>
            <a:tailEnd/>
          </a:ln>
        </p:spPr>
        <p:txBody>
          <a:bodyPr/>
          <a:lstStyle/>
          <a:p>
            <a:pPr algn="ctr" rtl="0" fontAlgn="base">
              <a:spcBef>
                <a:spcPct val="20000"/>
              </a:spcBef>
              <a:spcAft>
                <a:spcPct val="0"/>
              </a:spcAft>
              <a:buFont typeface="Arial" pitchFamily="34" charset="0"/>
              <a:buNone/>
            </a:pPr>
            <a:r>
              <a:rPr lang="ar-SA" sz="2400" b="1" dirty="0">
                <a:solidFill>
                  <a:srgbClr val="69676D">
                    <a:lumMod val="75000"/>
                  </a:srgbClr>
                </a:solidFill>
              </a:rPr>
              <a:t>جامعة الملك فيصل</a:t>
            </a:r>
          </a:p>
          <a:p>
            <a:pPr algn="ctr" rtl="0" fontAlgn="base">
              <a:spcBef>
                <a:spcPct val="20000"/>
              </a:spcBef>
              <a:spcAft>
                <a:spcPct val="0"/>
              </a:spcAft>
              <a:buFont typeface="Arial" pitchFamily="34" charset="0"/>
              <a:buNone/>
            </a:pPr>
            <a:r>
              <a:rPr lang="ar-SA" sz="2400" b="1" dirty="0">
                <a:solidFill>
                  <a:srgbClr val="69676D">
                    <a:lumMod val="75000"/>
                  </a:srgbClr>
                </a:solidFill>
              </a:rPr>
              <a:t>عمادة التعلم الإلكتروني والتعليم عن بعد</a:t>
            </a:r>
            <a:endParaRPr lang="en-US" sz="2400" b="1" dirty="0">
              <a:solidFill>
                <a:srgbClr val="69676D">
                  <a:lumMod val="75000"/>
                </a:srgbClr>
              </a:solidFill>
              <a:cs typeface="Arial" pitchFamily="34" charset="0"/>
            </a:endParaRPr>
          </a:p>
          <a:p>
            <a:pPr algn="ctr" rtl="0" fontAlgn="base">
              <a:spcBef>
                <a:spcPct val="20000"/>
              </a:spcBef>
              <a:spcAft>
                <a:spcPct val="0"/>
              </a:spcAft>
              <a:buFont typeface="Arial" pitchFamily="34" charset="0"/>
              <a:buNone/>
            </a:pPr>
            <a:r>
              <a:rPr lang="ar-SA" sz="2400" dirty="0">
                <a:solidFill>
                  <a:srgbClr val="69676D">
                    <a:lumMod val="75000"/>
                  </a:srgbClr>
                </a:solidFill>
              </a:rPr>
              <a:t>	</a:t>
            </a:r>
            <a:endParaRPr lang="en-US" sz="2400" dirty="0">
              <a:solidFill>
                <a:srgbClr val="69676D">
                  <a:lumMod val="75000"/>
                </a:srgbClr>
              </a:solidFill>
              <a:cs typeface="Arial" pitchFamily="34" charset="0"/>
            </a:endParaRPr>
          </a:p>
        </p:txBody>
      </p:sp>
      <p:grpSp>
        <p:nvGrpSpPr>
          <p:cNvPr id="5128" name="Group 7"/>
          <p:cNvGrpSpPr>
            <a:grpSpLocks/>
          </p:cNvGrpSpPr>
          <p:nvPr/>
        </p:nvGrpSpPr>
        <p:grpSpPr bwMode="auto">
          <a:xfrm>
            <a:off x="5994889" y="1981207"/>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sp>
        <p:nvSpPr>
          <p:cNvPr id="5130" name="Title 1"/>
          <p:cNvSpPr txBox="1">
            <a:spLocks/>
          </p:cNvSpPr>
          <p:nvPr/>
        </p:nvSpPr>
        <p:spPr bwMode="auto">
          <a:xfrm>
            <a:off x="0" y="3810007"/>
            <a:ext cx="5205046" cy="1470025"/>
          </a:xfrm>
          <a:prstGeom prst="rect">
            <a:avLst/>
          </a:prstGeom>
          <a:noFill/>
          <a:ln w="9525">
            <a:noFill/>
            <a:miter lim="800000"/>
            <a:headEnd/>
            <a:tailEnd/>
          </a:ln>
        </p:spPr>
        <p:txBody>
          <a:bodyPr anchor="ctr"/>
          <a:lstStyle/>
          <a:p>
            <a:pPr algn="ctr" rtl="0">
              <a:defRPr/>
            </a:pPr>
            <a:endParaRPr lang="en-US" sz="3700" b="1" dirty="0">
              <a:solidFill>
                <a:srgbClr val="CEB966">
                  <a:lumMod val="50000"/>
                </a:srgbClr>
              </a:solidFill>
              <a:latin typeface="AYM Wadiy S_U normal."/>
              <a:cs typeface="Times New Roman" pitchFamily="18" charset="0"/>
            </a:endParaRPr>
          </a:p>
          <a:p>
            <a:pPr algn="ctr" rtl="0">
              <a:defRPr/>
            </a:pPr>
            <a:endParaRPr lang="en-US" sz="3700" b="1" dirty="0">
              <a:solidFill>
                <a:srgbClr val="CEB966">
                  <a:lumMod val="50000"/>
                </a:srgbClr>
              </a:solidFill>
              <a:latin typeface="AYM Wadiy S_U normal."/>
              <a:cs typeface="Times New Roman" pitchFamily="18" charset="0"/>
            </a:endParaRPr>
          </a:p>
          <a:p>
            <a:pPr algn="ctr" fontAlgn="base">
              <a:spcBef>
                <a:spcPct val="0"/>
              </a:spcBef>
              <a:spcAft>
                <a:spcPct val="0"/>
              </a:spcAft>
            </a:pPr>
            <a:r>
              <a:rPr lang="ar-SA" sz="3700" b="1" dirty="0">
                <a:solidFill>
                  <a:srgbClr val="CEB966">
                    <a:lumMod val="50000"/>
                  </a:srgbClr>
                </a:solidFill>
                <a:latin typeface="AYM Wadiy S_U normal."/>
                <a:cs typeface="Times New Roman" pitchFamily="18" charset="0"/>
              </a:rPr>
              <a:t>مبادئ </a:t>
            </a:r>
            <a:r>
              <a:rPr lang="ar-SA" sz="3700" b="1" dirty="0" smtClean="0">
                <a:solidFill>
                  <a:srgbClr val="CEB966">
                    <a:lumMod val="50000"/>
                  </a:srgbClr>
                </a:solidFill>
                <a:latin typeface="AYM Wadiy S_U normal."/>
                <a:cs typeface="Times New Roman" pitchFamily="18" charset="0"/>
              </a:rPr>
              <a:t>محاسبة (1)</a:t>
            </a:r>
            <a:endParaRPr lang="ar-SA" sz="3700" b="1" dirty="0">
              <a:solidFill>
                <a:srgbClr val="CEB966">
                  <a:lumMod val="50000"/>
                </a:srgbClr>
              </a:solidFill>
              <a:latin typeface="AYM Wadiy S_U normal."/>
              <a:cs typeface="Times New Roman" pitchFamily="18" charset="0"/>
            </a:endParaRPr>
          </a:p>
          <a:p>
            <a:pPr algn="ctr" fontAlgn="base">
              <a:spcBef>
                <a:spcPct val="0"/>
              </a:spcBef>
              <a:spcAft>
                <a:spcPct val="0"/>
              </a:spcAft>
            </a:pPr>
            <a:endParaRPr lang="ar-SA" sz="3700" b="1" dirty="0">
              <a:solidFill>
                <a:srgbClr val="CEB966">
                  <a:lumMod val="50000"/>
                </a:srgbClr>
              </a:solidFill>
              <a:latin typeface="AYM Wadiy S_U normal."/>
              <a:cs typeface="Times New Roman" pitchFamily="18" charset="0"/>
            </a:endParaRPr>
          </a:p>
          <a:p>
            <a:pPr algn="ctr" fontAlgn="base">
              <a:spcBef>
                <a:spcPct val="0"/>
              </a:spcBef>
              <a:spcAft>
                <a:spcPct val="0"/>
              </a:spcAft>
            </a:pPr>
            <a:r>
              <a:rPr lang="ar-SA" sz="3700" b="1" dirty="0" smtClean="0">
                <a:solidFill>
                  <a:srgbClr val="CEB966">
                    <a:lumMod val="50000"/>
                  </a:srgbClr>
                </a:solidFill>
                <a:latin typeface="AYM Wadiy S_U normal."/>
                <a:cs typeface="Times New Roman" pitchFamily="18" charset="0"/>
              </a:rPr>
              <a:t>المحاضر/ فتحي </a:t>
            </a:r>
            <a:r>
              <a:rPr lang="ar-SA" sz="3700" b="1" dirty="0" err="1" smtClean="0">
                <a:solidFill>
                  <a:srgbClr val="CEB966">
                    <a:lumMod val="50000"/>
                  </a:srgbClr>
                </a:solidFill>
                <a:latin typeface="AYM Wadiy S_U normal."/>
                <a:cs typeface="Times New Roman" pitchFamily="18" charset="0"/>
              </a:rPr>
              <a:t>الميدني</a:t>
            </a:r>
            <a:endParaRPr lang="ar-SA" sz="3700" b="1" dirty="0">
              <a:solidFill>
                <a:srgbClr val="CEB966">
                  <a:lumMod val="50000"/>
                </a:srgbClr>
              </a:solidFill>
              <a:latin typeface="AYM Wadiy S_U normal."/>
              <a:cs typeface="Times New Roman" pitchFamily="18" charset="0"/>
            </a:endParaRPr>
          </a:p>
          <a:p>
            <a:pPr algn="ctr" fontAlgn="base">
              <a:spcBef>
                <a:spcPct val="0"/>
              </a:spcBef>
              <a:spcAft>
                <a:spcPct val="0"/>
              </a:spcAft>
            </a:pPr>
            <a:r>
              <a:rPr lang="ar-EG" b="1" dirty="0">
                <a:solidFill>
                  <a:srgbClr val="7F7F7F"/>
                </a:solidFill>
                <a:cs typeface="Times New Roman" pitchFamily="18" charset="0"/>
              </a:rPr>
              <a:t/>
            </a:r>
            <a:br>
              <a:rPr lang="ar-EG" b="1" dirty="0">
                <a:solidFill>
                  <a:srgbClr val="7F7F7F"/>
                </a:solidFill>
                <a:cs typeface="Times New Roman" pitchFamily="18" charset="0"/>
              </a:rPr>
            </a:br>
            <a:endParaRPr lang="en-US" sz="1700" b="1" dirty="0">
              <a:solidFill>
                <a:srgbClr val="7F7F7F"/>
              </a:solidFill>
              <a:cs typeface="Arial" pitchFamily="34" charset="0"/>
            </a:endParaRPr>
          </a:p>
          <a:p>
            <a:pPr algn="ctr" fontAlgn="base">
              <a:spcBef>
                <a:spcPct val="0"/>
              </a:spcBef>
              <a:spcAft>
                <a:spcPct val="0"/>
              </a:spcAft>
            </a:pPr>
            <a:endParaRPr lang="en-US" sz="2600" b="1" dirty="0">
              <a:solidFill>
                <a:srgbClr val="7F7F7F"/>
              </a:solidFill>
              <a:cs typeface="Arial" pitchFamily="34" charset="0"/>
            </a:endParaRPr>
          </a:p>
        </p:txBody>
      </p:sp>
      <p:sp>
        <p:nvSpPr>
          <p:cNvPr id="5131" name="Slide Number Placeholder 10"/>
          <p:cNvSpPr txBox="1">
            <a:spLocks/>
          </p:cNvSpPr>
          <p:nvPr/>
        </p:nvSpPr>
        <p:spPr bwMode="auto">
          <a:xfrm>
            <a:off x="351692" y="6405570"/>
            <a:ext cx="2133600" cy="365125"/>
          </a:xfrm>
          <a:prstGeom prst="rect">
            <a:avLst/>
          </a:prstGeom>
          <a:noFill/>
          <a:ln w="9525">
            <a:noFill/>
            <a:miter lim="800000"/>
            <a:headEnd/>
            <a:tailEnd/>
          </a:ln>
        </p:spPr>
        <p:txBody>
          <a:bodyPr anchor="ctr"/>
          <a:lstStyle/>
          <a:p>
            <a:pPr rtl="0" fontAlgn="base">
              <a:spcBef>
                <a:spcPct val="0"/>
              </a:spcBef>
              <a:spcAft>
                <a:spcPct val="0"/>
              </a:spcAft>
            </a:pPr>
            <a:fld id="{BD304080-26AE-472C-BC30-C39120F3D8A0}" type="slidenum">
              <a:rPr lang="ar-SA" sz="1200">
                <a:solidFill>
                  <a:prstClr val="white"/>
                </a:solidFill>
              </a:rPr>
              <a:pPr rtl="0" fontAlgn="base">
                <a:spcBef>
                  <a:spcPct val="0"/>
                </a:spcBef>
                <a:spcAft>
                  <a:spcPct val="0"/>
                </a:spcAft>
              </a:pPr>
              <a:t>1</a:t>
            </a:fld>
            <a:endParaRPr lang="en-US" sz="1200">
              <a:solidFill>
                <a:prstClr val="white"/>
              </a:solidFill>
              <a:cs typeface="Arial" pitchFamily="34" charset="0"/>
            </a:endParaRPr>
          </a:p>
        </p:txBody>
      </p:sp>
    </p:spTree>
    <p:extLst>
      <p:ext uri="{BB962C8B-B14F-4D97-AF65-F5344CB8AC3E}">
        <p14:creationId xmlns:p14="http://schemas.microsoft.com/office/powerpoint/2010/main" xmlns="" val="22511320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501662" y="6356353"/>
            <a:ext cx="445477" cy="365125"/>
          </a:xfrm>
          <a:noFill/>
          <a:ln>
            <a:miter lim="800000"/>
            <a:headEnd/>
            <a:tailEnd/>
          </a:ln>
        </p:spPr>
        <p:txBody>
          <a:bodyPr/>
          <a:lstStyle/>
          <a:p>
            <a:fld id="{E1D16D93-8795-4AD6-9A1F-54CC01E741BE}" type="slidenum">
              <a:rPr lang="ar-SA" smtClean="0">
                <a:solidFill>
                  <a:prstClr val="white"/>
                </a:solidFill>
                <a:cs typeface="Arial" pitchFamily="34" charset="0"/>
              </a:rPr>
              <a:pPr/>
              <a:t>2</a:t>
            </a:fld>
            <a:endParaRPr lang="en-US" dirty="0" smtClean="0">
              <a:solidFill>
                <a:prstClr val="white"/>
              </a:solidFill>
              <a:cs typeface="Arial" pitchFamily="34" charset="0"/>
            </a:endParaRPr>
          </a:p>
        </p:txBody>
      </p:sp>
      <p:sp>
        <p:nvSpPr>
          <p:cNvPr id="5" name="Title 4"/>
          <p:cNvSpPr txBox="1">
            <a:spLocks/>
          </p:cNvSpPr>
          <p:nvPr/>
        </p:nvSpPr>
        <p:spPr bwMode="auto">
          <a:xfrm>
            <a:off x="633046" y="2339978"/>
            <a:ext cx="77724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spc="-150" dirty="0">
                <a:solidFill>
                  <a:srgbClr val="376092"/>
                </a:solidFill>
                <a:latin typeface="ae_AlMateen" pitchFamily="2" charset="-78"/>
                <a:cs typeface="ae_AlMateen" pitchFamily="2" charset="-78"/>
              </a:rPr>
              <a:t>المحاضرة</a:t>
            </a:r>
            <a:r>
              <a:rPr lang="ar-EG" dirty="0" smtClean="0">
                <a:solidFill>
                  <a:srgbClr val="376092"/>
                </a:solidFill>
                <a:cs typeface="Arial" pitchFamily="34" charset="0"/>
              </a:rPr>
              <a:t> </a:t>
            </a:r>
            <a:r>
              <a:rPr lang="ar-SA" spc="-150" dirty="0">
                <a:solidFill>
                  <a:srgbClr val="376092"/>
                </a:solidFill>
                <a:latin typeface="ae_AlMateen" pitchFamily="2" charset="-78"/>
                <a:cs typeface="ae_AlMateen" pitchFamily="2" charset="-78"/>
              </a:rPr>
              <a:t>التمهيدية</a:t>
            </a:r>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350985" y="4191000"/>
            <a:ext cx="6541477"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endParaRPr lang="ar-SA" sz="3600" b="1" dirty="0" smtClean="0">
              <a:solidFill>
                <a:prstClr val="black"/>
              </a:solidFill>
              <a:cs typeface="Arial" pitchFamily="34" charset="0"/>
            </a:endParaRPr>
          </a:p>
        </p:txBody>
      </p:sp>
    </p:spTree>
    <p:extLst>
      <p:ext uri="{BB962C8B-B14F-4D97-AF65-F5344CB8AC3E}">
        <p14:creationId xmlns:p14="http://schemas.microsoft.com/office/powerpoint/2010/main" xmlns="" val="14751209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69676D">
                    <a:lumMod val="75000"/>
                  </a:srgbClr>
                </a:solidFill>
                <a:cs typeface="Arial" pitchFamily="34" charset="0"/>
              </a:rPr>
              <a:t>وصف المقرر</a:t>
            </a:r>
            <a:endParaRPr lang="ar-SA" dirty="0"/>
          </a:p>
        </p:txBody>
      </p:sp>
      <p:sp>
        <p:nvSpPr>
          <p:cNvPr id="3" name="عنصر نائب للمحتوى 2"/>
          <p:cNvSpPr>
            <a:spLocks noGrp="1"/>
          </p:cNvSpPr>
          <p:nvPr>
            <p:ph idx="1"/>
          </p:nvPr>
        </p:nvSpPr>
        <p:spPr/>
        <p:txBody>
          <a:bodyPr/>
          <a:lstStyle/>
          <a:p>
            <a:pPr lvl="0" indent="22225" algn="just" rtl="1">
              <a:lnSpc>
                <a:spcPct val="170000"/>
              </a:lnSpc>
              <a:defRPr/>
            </a:pPr>
            <a:r>
              <a:rPr lang="ar-SA" sz="2300" dirty="0">
                <a:solidFill>
                  <a:prstClr val="black"/>
                </a:solidFill>
              </a:rPr>
              <a:t>يعتبر مقرر مبادئ المحاسبة (1) المدخل إلى علم المحاسبة كنظام للمعلومات، حيث يهدف إلى التعريف بإجراءات تحديد وتحليل وتصنيف العمليات المالية التي تقوم بها المنشأة كوحدة قانونية ومحاسبية مستقلة عن مالكها، ومن ثم إثباتها بالدفاتر والسجلات أولاً بأول، وعرضها في نهاية الفترة المحاسبية في شكل تقارير مالية لترشيد عملية اتخاذ القرارات من قبل المستخدمين.</a:t>
            </a:r>
          </a:p>
          <a:p>
            <a:endParaRPr lang="ar-SA" dirty="0"/>
          </a:p>
        </p:txBody>
      </p:sp>
      <p:sp>
        <p:nvSpPr>
          <p:cNvPr id="5" name="Slide Number Placeholder 3"/>
          <p:cNvSpPr txBox="1">
            <a:spLocks/>
          </p:cNvSpPr>
          <p:nvPr/>
        </p:nvSpPr>
        <p:spPr bwMode="auto">
          <a:xfrm>
            <a:off x="4572000" y="6388693"/>
            <a:ext cx="527538"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fontAlgn="base" hangingPunct="1">
              <a:spcBef>
                <a:spcPct val="0"/>
              </a:spcBef>
              <a:spcAft>
                <a:spcPct val="0"/>
              </a:spcAft>
            </a:pPr>
            <a:fld id="{19B4AB71-3E53-4FF7-A96C-EFBF6B17943E}" type="slidenum">
              <a:rPr lang="ar-SA" sz="1200">
                <a:solidFill>
                  <a:prstClr val="white"/>
                </a:solidFill>
                <a:latin typeface="Calibri" pitchFamily="34" charset="0"/>
              </a:rPr>
              <a:pPr algn="ctr" eaLnBrk="1" fontAlgn="base" hangingPunct="1">
                <a:spcBef>
                  <a:spcPct val="0"/>
                </a:spcBef>
                <a:spcAft>
                  <a:spcPct val="0"/>
                </a:spcAft>
              </a:pPr>
              <a:t>3</a:t>
            </a:fld>
            <a:endParaRPr lang="en-US" sz="1200">
              <a:solidFill>
                <a:prstClr val="white"/>
              </a:solidFill>
              <a:latin typeface="Calibri" pitchFamily="34" charset="0"/>
            </a:endParaRPr>
          </a:p>
        </p:txBody>
      </p:sp>
    </p:spTree>
    <p:extLst>
      <p:ext uri="{BB962C8B-B14F-4D97-AF65-F5344CB8AC3E}">
        <p14:creationId xmlns:p14="http://schemas.microsoft.com/office/powerpoint/2010/main" xmlns="" val="32279590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715962"/>
          </a:xfrm>
        </p:spPr>
        <p:txBody>
          <a:bodyPr/>
          <a:lstStyle/>
          <a:p>
            <a:pPr>
              <a:defRPr/>
            </a:pPr>
            <a:r>
              <a:rPr lang="ar-SA" sz="3200" dirty="0" smtClean="0">
                <a:solidFill>
                  <a:srgbClr val="69676D">
                    <a:lumMod val="75000"/>
                  </a:srgbClr>
                </a:solidFill>
                <a:cs typeface="Arial" pitchFamily="34" charset="0"/>
              </a:rPr>
              <a:t>المحتوى العلمي للمقرر</a:t>
            </a:r>
            <a:endParaRPr lang="en-GB" sz="3200" dirty="0"/>
          </a:p>
        </p:txBody>
      </p:sp>
      <p:sp>
        <p:nvSpPr>
          <p:cNvPr id="11267" name="Content Placeholder 2"/>
          <p:cNvSpPr>
            <a:spLocks noGrp="1"/>
          </p:cNvSpPr>
          <p:nvPr>
            <p:ph sz="quarter" idx="1"/>
          </p:nvPr>
        </p:nvSpPr>
        <p:spPr>
          <a:xfrm>
            <a:off x="914400" y="1371600"/>
            <a:ext cx="7772400" cy="4800600"/>
          </a:xfrm>
        </p:spPr>
        <p:txBody>
          <a:bodyPr/>
          <a:lstStyle/>
          <a:p>
            <a:pPr rtl="1"/>
            <a:r>
              <a:rPr lang="ar-SA" sz="2800" b="1" u="sng" dirty="0" smtClean="0">
                <a:solidFill>
                  <a:srgbClr val="FF0000"/>
                </a:solidFill>
                <a:cs typeface="Arial" pitchFamily="34" charset="0"/>
              </a:rPr>
              <a:t>أولاً: المدخل إلى علم المحاسبة </a:t>
            </a:r>
            <a:endParaRPr lang="en-US" sz="2800" dirty="0" smtClean="0">
              <a:solidFill>
                <a:srgbClr val="FF0000"/>
              </a:solidFill>
              <a:cs typeface="Arial" pitchFamily="34" charset="0"/>
            </a:endParaRPr>
          </a:p>
          <a:p>
            <a:pPr rtl="1">
              <a:buFont typeface="Arial" pitchFamily="34" charset="0"/>
              <a:buChar char="•"/>
            </a:pPr>
            <a:r>
              <a:rPr lang="ar-SA" sz="2800" dirty="0" smtClean="0">
                <a:cs typeface="Arial" pitchFamily="34" charset="0"/>
              </a:rPr>
              <a:t>نشأة وطبيعة علم المحاسبة</a:t>
            </a:r>
            <a:endParaRPr lang="en-US" sz="2800" dirty="0" smtClean="0">
              <a:cs typeface="Arial" pitchFamily="34" charset="0"/>
            </a:endParaRPr>
          </a:p>
          <a:p>
            <a:pPr rtl="1">
              <a:buFont typeface="Arial" pitchFamily="34" charset="0"/>
              <a:buChar char="•"/>
            </a:pPr>
            <a:r>
              <a:rPr lang="ar-SA" sz="2800" dirty="0" smtClean="0">
                <a:cs typeface="Arial" pitchFamily="34" charset="0"/>
              </a:rPr>
              <a:t>أهداف ووظائف علم المحاسبة</a:t>
            </a:r>
            <a:endParaRPr lang="en-US" sz="2800" dirty="0" smtClean="0">
              <a:cs typeface="Arial" pitchFamily="34" charset="0"/>
            </a:endParaRPr>
          </a:p>
          <a:p>
            <a:pPr rtl="1">
              <a:buFont typeface="Arial" pitchFamily="34" charset="0"/>
              <a:buChar char="•"/>
            </a:pPr>
            <a:r>
              <a:rPr lang="ar-SA" sz="2800" dirty="0" smtClean="0">
                <a:cs typeface="Arial" pitchFamily="34" charset="0"/>
              </a:rPr>
              <a:t>فروع المحاسبة</a:t>
            </a:r>
            <a:endParaRPr lang="en-US" sz="2800" dirty="0" smtClean="0">
              <a:cs typeface="Arial" pitchFamily="34" charset="0"/>
            </a:endParaRPr>
          </a:p>
          <a:p>
            <a:pPr rtl="1">
              <a:buFont typeface="Arial" pitchFamily="34" charset="0"/>
              <a:buChar char="•"/>
            </a:pPr>
            <a:r>
              <a:rPr lang="ar-SA" sz="2800" dirty="0" smtClean="0">
                <a:cs typeface="Arial" pitchFamily="34" charset="0"/>
              </a:rPr>
              <a:t>الفئات المستفيدة من المعلومات المحاسبية</a:t>
            </a:r>
            <a:endParaRPr lang="en-US" sz="2800" dirty="0" smtClean="0">
              <a:cs typeface="Arial" pitchFamily="34" charset="0"/>
            </a:endParaRPr>
          </a:p>
          <a:p>
            <a:pPr rtl="1">
              <a:buFont typeface="Arial" pitchFamily="34" charset="0"/>
              <a:buChar char="•"/>
            </a:pPr>
            <a:r>
              <a:rPr lang="ar-SA" sz="2800" dirty="0" smtClean="0">
                <a:cs typeface="Arial" pitchFamily="34" charset="0"/>
              </a:rPr>
              <a:t>خصائص المعلومات المحاسبية</a:t>
            </a:r>
            <a:endParaRPr lang="en-US" sz="2800" dirty="0" smtClean="0">
              <a:cs typeface="Arial" pitchFamily="34" charset="0"/>
            </a:endParaRPr>
          </a:p>
          <a:p>
            <a:pPr rtl="1">
              <a:buFont typeface="Arial" pitchFamily="34" charset="0"/>
              <a:buChar char="•"/>
            </a:pPr>
            <a:r>
              <a:rPr lang="ar-SA" sz="2800" dirty="0" smtClean="0">
                <a:cs typeface="Arial" pitchFamily="34" charset="0"/>
              </a:rPr>
              <a:t>المبادئ المحاسبية المتعارف عليها</a:t>
            </a:r>
          </a:p>
          <a:p>
            <a:pPr rtl="1"/>
            <a:endParaRPr lang="en-GB" sz="2800" dirty="0" smtClean="0">
              <a:cs typeface="Arial" pitchFamily="34" charset="0"/>
            </a:endParaRPr>
          </a:p>
        </p:txBody>
      </p:sp>
      <p:sp>
        <p:nvSpPr>
          <p:cNvPr id="10244" name="Slide Number Placeholder 5"/>
          <p:cNvSpPr>
            <a:spLocks noGrp="1"/>
          </p:cNvSpPr>
          <p:nvPr>
            <p:ph type="sldNum" sz="quarter" idx="4294967295"/>
          </p:nvPr>
        </p:nvSpPr>
        <p:spPr bwMode="auto">
          <a:xfrm>
            <a:off x="146538" y="5715000"/>
            <a:ext cx="457200" cy="457200"/>
          </a:xfrm>
          <a:prstGeom prst="ellipse">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fld id="{1903FAA4-07F8-4F4B-95AA-36562AF59343}" type="slidenum">
              <a:rPr lang="en-US" smtClean="0">
                <a:solidFill>
                  <a:prstClr val="white"/>
                </a:solidFill>
                <a:cs typeface="Arial" pitchFamily="34" charset="0"/>
              </a:rPr>
              <a:pPr/>
              <a:t>4</a:t>
            </a:fld>
            <a:endParaRPr lang="en-US" smtClean="0">
              <a:solidFill>
                <a:prstClr val="white"/>
              </a:solidFill>
              <a:cs typeface="Arial" pitchFamily="34" charset="0"/>
            </a:endParaRPr>
          </a:p>
        </p:txBody>
      </p:sp>
      <p:sp>
        <p:nvSpPr>
          <p:cNvPr id="10246" name="Slide Number Placeholder 3"/>
          <p:cNvSpPr txBox="1">
            <a:spLocks/>
          </p:cNvSpPr>
          <p:nvPr/>
        </p:nvSpPr>
        <p:spPr bwMode="auto">
          <a:xfrm>
            <a:off x="4572000" y="6388693"/>
            <a:ext cx="527538"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fontAlgn="base" hangingPunct="1">
              <a:spcBef>
                <a:spcPct val="0"/>
              </a:spcBef>
              <a:spcAft>
                <a:spcPct val="0"/>
              </a:spcAft>
            </a:pPr>
            <a:fld id="{19B4AB71-3E53-4FF7-A96C-EFBF6B17943E}" type="slidenum">
              <a:rPr lang="ar-SA" sz="1200">
                <a:solidFill>
                  <a:prstClr val="white"/>
                </a:solidFill>
                <a:latin typeface="Calibri" pitchFamily="34" charset="0"/>
              </a:rPr>
              <a:pPr algn="ctr" eaLnBrk="1" fontAlgn="base" hangingPunct="1">
                <a:spcBef>
                  <a:spcPct val="0"/>
                </a:spcBef>
                <a:spcAft>
                  <a:spcPct val="0"/>
                </a:spcAft>
              </a:pPr>
              <a:t>4</a:t>
            </a:fld>
            <a:endParaRPr lang="en-US" sz="1200">
              <a:solidFill>
                <a:prstClr val="white"/>
              </a:solidFill>
              <a:latin typeface="Calibri" pitchFamily="34" charset="0"/>
            </a:endParaRPr>
          </a:p>
        </p:txBody>
      </p:sp>
    </p:spTree>
    <p:extLst>
      <p:ext uri="{BB962C8B-B14F-4D97-AF65-F5344CB8AC3E}">
        <p14:creationId xmlns:p14="http://schemas.microsoft.com/office/powerpoint/2010/main" xmlns="" val="13396833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1267">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1267">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11267">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1267">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1267">
                                            <p:txEl>
                                              <p:pRg st="4" end="4"/>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11267">
                                            <p:txEl>
                                              <p:pRg st="5" end="5"/>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126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914400" y="517281"/>
            <a:ext cx="7772400" cy="801565"/>
          </a:xfrm>
        </p:spPr>
        <p:txBody>
          <a:bodyPr/>
          <a:lstStyle/>
          <a:p>
            <a:pPr>
              <a:defRPr/>
            </a:pPr>
            <a:r>
              <a:rPr lang="ar-SA" sz="2800" dirty="0">
                <a:solidFill>
                  <a:srgbClr val="69676D">
                    <a:lumMod val="75000"/>
                  </a:srgbClr>
                </a:solidFill>
                <a:cs typeface="Arial" pitchFamily="34" charset="0"/>
              </a:rPr>
              <a:t>المحتوى العلمي للمقرر</a:t>
            </a:r>
            <a:endParaRPr lang="en-GB" sz="2954" b="1" dirty="0">
              <a:solidFill>
                <a:srgbClr val="C00000"/>
              </a:solidFill>
              <a:cs typeface="Arial" pitchFamily="34" charset="0"/>
            </a:endParaRPr>
          </a:p>
        </p:txBody>
      </p:sp>
      <p:sp>
        <p:nvSpPr>
          <p:cNvPr id="11267" name="Content Placeholder 2"/>
          <p:cNvSpPr>
            <a:spLocks noGrp="1"/>
          </p:cNvSpPr>
          <p:nvPr>
            <p:ph sz="quarter" idx="1"/>
          </p:nvPr>
        </p:nvSpPr>
        <p:spPr>
          <a:xfrm>
            <a:off x="685800" y="1670539"/>
            <a:ext cx="7825154" cy="4431323"/>
          </a:xfrm>
        </p:spPr>
        <p:txBody>
          <a:bodyPr/>
          <a:lstStyle/>
          <a:p>
            <a:pPr rtl="1"/>
            <a:r>
              <a:rPr lang="ar-SA" sz="2585" b="1" u="sng">
                <a:solidFill>
                  <a:srgbClr val="FF0000"/>
                </a:solidFill>
                <a:cs typeface="Arial" panose="020B0604020202020204" pitchFamily="34" charset="0"/>
              </a:rPr>
              <a:t>ثانياً: تحليل العمليات المالية </a:t>
            </a:r>
            <a:endParaRPr lang="en-US" sz="2585">
              <a:solidFill>
                <a:srgbClr val="FF0000"/>
              </a:solidFill>
              <a:cs typeface="Arial" panose="020B0604020202020204" pitchFamily="34" charset="0"/>
            </a:endParaRPr>
          </a:p>
          <a:p>
            <a:pPr rtl="1">
              <a:buFont typeface="Arial" panose="020B0604020202020204" pitchFamily="34" charset="0"/>
              <a:buChar char="•"/>
            </a:pPr>
            <a:r>
              <a:rPr lang="ar-SA" sz="2585">
                <a:cs typeface="Arial" panose="020B0604020202020204" pitchFamily="34" charset="0"/>
              </a:rPr>
              <a:t>التعريف بالعملية المالية</a:t>
            </a:r>
            <a:endParaRPr lang="en-US" sz="2585">
              <a:cs typeface="Arial" panose="020B0604020202020204" pitchFamily="34" charset="0"/>
            </a:endParaRPr>
          </a:p>
          <a:p>
            <a:pPr rtl="1">
              <a:buFont typeface="Arial" panose="020B0604020202020204" pitchFamily="34" charset="0"/>
              <a:buChar char="•"/>
            </a:pPr>
            <a:r>
              <a:rPr lang="ar-SA" sz="2585">
                <a:cs typeface="Arial" panose="020B0604020202020204" pitchFamily="34" charset="0"/>
              </a:rPr>
              <a:t>معادلة الميزانية</a:t>
            </a:r>
            <a:endParaRPr lang="en-US" sz="2585">
              <a:cs typeface="Arial" panose="020B0604020202020204" pitchFamily="34" charset="0"/>
            </a:endParaRPr>
          </a:p>
          <a:p>
            <a:pPr rtl="1">
              <a:buFont typeface="Arial" panose="020B0604020202020204" pitchFamily="34" charset="0"/>
              <a:buChar char="•"/>
            </a:pPr>
            <a:r>
              <a:rPr lang="ar-SA" sz="2585">
                <a:cs typeface="Arial" panose="020B0604020202020204" pitchFamily="34" charset="0"/>
              </a:rPr>
              <a:t>أثر العمليات المالية على معادلة الميزانية</a:t>
            </a:r>
            <a:endParaRPr lang="en-US" sz="2585">
              <a:cs typeface="Arial" panose="020B0604020202020204" pitchFamily="34" charset="0"/>
            </a:endParaRPr>
          </a:p>
          <a:p>
            <a:pPr rtl="1">
              <a:buFont typeface="Arial" panose="020B0604020202020204" pitchFamily="34" charset="0"/>
              <a:buChar char="•"/>
            </a:pPr>
            <a:r>
              <a:rPr lang="ar-SA" sz="2585">
                <a:cs typeface="Arial" panose="020B0604020202020204" pitchFamily="34" charset="0"/>
              </a:rPr>
              <a:t>مفهوم الحسابات وأنواعها</a:t>
            </a:r>
            <a:endParaRPr lang="en-US" sz="2585">
              <a:cs typeface="Arial" panose="020B0604020202020204" pitchFamily="34" charset="0"/>
            </a:endParaRPr>
          </a:p>
          <a:p>
            <a:pPr rtl="1">
              <a:buFont typeface="Arial" panose="020B0604020202020204" pitchFamily="34" charset="0"/>
              <a:buChar char="•"/>
            </a:pPr>
            <a:r>
              <a:rPr lang="ar-SA" sz="2585">
                <a:cs typeface="Arial" panose="020B0604020202020204" pitchFamily="34" charset="0"/>
              </a:rPr>
              <a:t>قاعدة القيد المزدوج</a:t>
            </a:r>
            <a:endParaRPr lang="en-US" sz="2585">
              <a:cs typeface="Arial" panose="020B0604020202020204" pitchFamily="34" charset="0"/>
            </a:endParaRPr>
          </a:p>
          <a:p>
            <a:pPr rtl="1">
              <a:buFont typeface="Arial" panose="020B0604020202020204" pitchFamily="34" charset="0"/>
              <a:buChar char="•"/>
            </a:pPr>
            <a:r>
              <a:rPr lang="ar-SA" sz="2585">
                <a:cs typeface="Arial" panose="020B0604020202020204" pitchFamily="34" charset="0"/>
              </a:rPr>
              <a:t>القيود المحاسبية</a:t>
            </a:r>
          </a:p>
          <a:p>
            <a:pPr>
              <a:buFont typeface="Wingdings 2" panose="05020102010507070707" pitchFamily="18" charset="2"/>
              <a:buNone/>
            </a:pPr>
            <a:endParaRPr lang="en-GB" smtClean="0">
              <a:cs typeface="Arial" panose="020B0604020202020204" pitchFamily="34" charset="0"/>
            </a:endParaRPr>
          </a:p>
        </p:txBody>
      </p:sp>
      <p:sp>
        <p:nvSpPr>
          <p:cNvPr id="11268" name="Slide Number Placeholder 5"/>
          <p:cNvSpPr>
            <a:spLocks noGrp="1"/>
          </p:cNvSpPr>
          <p:nvPr>
            <p:ph type="sldNum" sz="quarter" idx="4294967295"/>
          </p:nvPr>
        </p:nvSpPr>
        <p:spPr bwMode="auto">
          <a:xfrm>
            <a:off x="146538" y="5609492"/>
            <a:ext cx="457200" cy="422031"/>
          </a:xfrm>
          <a:prstGeom prst="ellipse">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685817" indent="-263776" eaLnBrk="0" hangingPunct="0">
              <a:defRPr>
                <a:solidFill>
                  <a:schemeClr val="tx1"/>
                </a:solidFill>
                <a:latin typeface="Arial" panose="020B0604020202020204" pitchFamily="34" charset="0"/>
                <a:cs typeface="Arial" panose="020B0604020202020204" pitchFamily="34" charset="0"/>
              </a:defRPr>
            </a:lvl2pPr>
            <a:lvl3pPr marL="1055103" indent="-211021" eaLnBrk="0" hangingPunct="0">
              <a:defRPr>
                <a:solidFill>
                  <a:schemeClr val="tx1"/>
                </a:solidFill>
                <a:latin typeface="Arial" panose="020B0604020202020204" pitchFamily="34" charset="0"/>
                <a:cs typeface="Arial" panose="020B0604020202020204" pitchFamily="34" charset="0"/>
              </a:defRPr>
            </a:lvl3pPr>
            <a:lvl4pPr marL="1477145" indent="-211021" eaLnBrk="0" hangingPunct="0">
              <a:defRPr>
                <a:solidFill>
                  <a:schemeClr val="tx1"/>
                </a:solidFill>
                <a:latin typeface="Arial" panose="020B0604020202020204" pitchFamily="34" charset="0"/>
                <a:cs typeface="Arial" panose="020B0604020202020204" pitchFamily="34" charset="0"/>
              </a:defRPr>
            </a:lvl4pPr>
            <a:lvl5pPr marL="1899186" indent="-211021" eaLnBrk="0" hangingPunct="0">
              <a:defRPr>
                <a:solidFill>
                  <a:schemeClr val="tx1"/>
                </a:solidFill>
                <a:latin typeface="Arial" panose="020B0604020202020204" pitchFamily="34" charset="0"/>
                <a:cs typeface="Arial" panose="020B0604020202020204" pitchFamily="34" charset="0"/>
              </a:defRPr>
            </a:lvl5pPr>
            <a:lvl6pPr marL="2321227" indent="-21102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743269" indent="-21102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165310" indent="-21102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587351" indent="-21102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D9EEE88-FDB5-4AE9-BD97-41A08C166CB8}" type="slidenum">
              <a:rPr lang="en-US">
                <a:solidFill>
                  <a:schemeClr val="bg1"/>
                </a:solidFill>
                <a:latin typeface="Calibri" panose="020F0502020204030204" pitchFamily="34" charset="0"/>
              </a:rPr>
              <a:pPr eaLnBrk="1" hangingPunct="1"/>
              <a:t>5</a:t>
            </a:fld>
            <a:endParaRPr lang="en-US">
              <a:solidFill>
                <a:schemeClr val="bg1"/>
              </a:solidFill>
              <a:latin typeface="Calibri" panose="020F0502020204030204" pitchFamily="34" charset="0"/>
            </a:endParaRPr>
          </a:p>
        </p:txBody>
      </p:sp>
      <p:sp>
        <p:nvSpPr>
          <p:cNvPr id="11270" name="Slide Number Placeholder 3"/>
          <p:cNvSpPr txBox="1">
            <a:spLocks/>
          </p:cNvSpPr>
          <p:nvPr/>
        </p:nvSpPr>
        <p:spPr bwMode="auto">
          <a:xfrm>
            <a:off x="4427984" y="6381328"/>
            <a:ext cx="527538" cy="337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rtl="0" eaLnBrk="1" hangingPunct="1"/>
            <a:fld id="{130ABF80-75E9-4241-A43D-751C1525128E}" type="slidenum">
              <a:rPr lang="ar-SA" sz="1108">
                <a:solidFill>
                  <a:schemeClr val="bg1"/>
                </a:solidFill>
                <a:latin typeface="Calibri" panose="020F0502020204030204" pitchFamily="34" charset="0"/>
              </a:rPr>
              <a:pPr rtl="0" eaLnBrk="1" hangingPunct="1"/>
              <a:t>5</a:t>
            </a:fld>
            <a:endParaRPr lang="en-US" sz="1108">
              <a:solidFill>
                <a:schemeClr val="bg1"/>
              </a:solidFill>
              <a:latin typeface="Calibri" panose="020F0502020204030204" pitchFamily="34" charset="0"/>
            </a:endParaRPr>
          </a:p>
        </p:txBody>
      </p:sp>
    </p:spTree>
    <p:extLst>
      <p:ext uri="{BB962C8B-B14F-4D97-AF65-F5344CB8AC3E}">
        <p14:creationId xmlns:p14="http://schemas.microsoft.com/office/powerpoint/2010/main" xmlns="" val="34408629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blinds(horizontal)">
                                      <p:cBhvr>
                                        <p:cTn id="7" dur="500"/>
                                        <p:tgtEl>
                                          <p:spTgt spid="12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914400" y="274638"/>
            <a:ext cx="7772400" cy="715962"/>
          </a:xfrm>
        </p:spPr>
        <p:txBody>
          <a:bodyPr/>
          <a:lstStyle/>
          <a:p>
            <a:pPr>
              <a:defRPr/>
            </a:pPr>
            <a:r>
              <a:rPr lang="ar-SA" sz="3200" dirty="0">
                <a:solidFill>
                  <a:srgbClr val="69676D">
                    <a:lumMod val="75000"/>
                  </a:srgbClr>
                </a:solidFill>
                <a:cs typeface="Arial" pitchFamily="34" charset="0"/>
              </a:rPr>
              <a:t>المحتوى العلمي للمقرر</a:t>
            </a:r>
            <a:endParaRPr lang="en-GB" sz="3200" dirty="0" smtClean="0"/>
          </a:p>
        </p:txBody>
      </p:sp>
      <p:sp>
        <p:nvSpPr>
          <p:cNvPr id="13315" name="Content Placeholder 2"/>
          <p:cNvSpPr>
            <a:spLocks noGrp="1"/>
          </p:cNvSpPr>
          <p:nvPr>
            <p:ph sz="quarter" idx="1"/>
          </p:nvPr>
        </p:nvSpPr>
        <p:spPr>
          <a:xfrm>
            <a:off x="914400" y="1676400"/>
            <a:ext cx="7772400" cy="4038600"/>
          </a:xfrm>
        </p:spPr>
        <p:txBody>
          <a:bodyPr/>
          <a:lstStyle/>
          <a:p>
            <a:pPr rtl="1"/>
            <a:r>
              <a:rPr lang="ar-SA" sz="2800" b="1" u="sng" dirty="0" smtClean="0">
                <a:solidFill>
                  <a:srgbClr val="FF0000"/>
                </a:solidFill>
                <a:cs typeface="Arial" pitchFamily="34" charset="0"/>
              </a:rPr>
              <a:t>ثالثاً: الدورة المحاسبية</a:t>
            </a:r>
            <a:endParaRPr lang="en-US" sz="2800" dirty="0" smtClean="0">
              <a:solidFill>
                <a:srgbClr val="FF0000"/>
              </a:solidFill>
              <a:cs typeface="Arial" pitchFamily="34" charset="0"/>
            </a:endParaRPr>
          </a:p>
          <a:p>
            <a:pPr rtl="1">
              <a:buFont typeface="Arial" pitchFamily="34" charset="0"/>
              <a:buChar char="•"/>
            </a:pPr>
            <a:r>
              <a:rPr lang="ar-SA" sz="2800" dirty="0" smtClean="0">
                <a:cs typeface="Arial" pitchFamily="34" charset="0"/>
              </a:rPr>
              <a:t>الدفاتر المحاسبية (دفتر اليومية العامة - دفتر الأستاذ)</a:t>
            </a:r>
            <a:endParaRPr lang="en-US" sz="2800" dirty="0" smtClean="0">
              <a:cs typeface="Arial" pitchFamily="34" charset="0"/>
            </a:endParaRPr>
          </a:p>
          <a:p>
            <a:pPr rtl="1">
              <a:buFont typeface="Arial" pitchFamily="34" charset="0"/>
              <a:buChar char="•"/>
            </a:pPr>
            <a:r>
              <a:rPr lang="ar-SA" sz="2800" dirty="0" smtClean="0">
                <a:cs typeface="Arial" pitchFamily="34" charset="0"/>
              </a:rPr>
              <a:t>مراحل الدورة المحاسبية</a:t>
            </a:r>
            <a:endParaRPr lang="en-US" sz="2800" dirty="0" smtClean="0">
              <a:cs typeface="Arial" pitchFamily="34" charset="0"/>
            </a:endParaRPr>
          </a:p>
          <a:p>
            <a:pPr rtl="1">
              <a:buFont typeface="Arial" pitchFamily="34" charset="0"/>
              <a:buChar char="•"/>
            </a:pPr>
            <a:r>
              <a:rPr lang="ar-SA" sz="2800" dirty="0" smtClean="0">
                <a:cs typeface="Arial" pitchFamily="34" charset="0"/>
              </a:rPr>
              <a:t>التسجيل</a:t>
            </a:r>
            <a:endParaRPr lang="en-US" sz="2800" dirty="0" smtClean="0">
              <a:cs typeface="Arial" pitchFamily="34" charset="0"/>
            </a:endParaRPr>
          </a:p>
          <a:p>
            <a:pPr rtl="1">
              <a:buFont typeface="Arial" pitchFamily="34" charset="0"/>
              <a:buChar char="•"/>
            </a:pPr>
            <a:r>
              <a:rPr lang="ar-SA" sz="2800" dirty="0" smtClean="0">
                <a:cs typeface="Arial" pitchFamily="34" charset="0"/>
              </a:rPr>
              <a:t>الترحيل والترصيد</a:t>
            </a:r>
            <a:endParaRPr lang="en-US" sz="2800" dirty="0" smtClean="0">
              <a:cs typeface="Arial" pitchFamily="34" charset="0"/>
            </a:endParaRPr>
          </a:p>
          <a:p>
            <a:pPr rtl="1">
              <a:buFont typeface="Arial" pitchFamily="34" charset="0"/>
              <a:buChar char="•"/>
            </a:pPr>
            <a:r>
              <a:rPr lang="ar-SA" sz="2800" dirty="0" smtClean="0">
                <a:cs typeface="Arial" pitchFamily="34" charset="0"/>
              </a:rPr>
              <a:t>إعداد ميزان المراجعة</a:t>
            </a:r>
            <a:endParaRPr lang="en-US" sz="2800" dirty="0" smtClean="0">
              <a:cs typeface="Arial" pitchFamily="34" charset="0"/>
            </a:endParaRPr>
          </a:p>
          <a:p>
            <a:pPr rtl="1">
              <a:buFont typeface="Arial" pitchFamily="34" charset="0"/>
              <a:buChar char="•"/>
            </a:pPr>
            <a:r>
              <a:rPr lang="ar-SA" sz="2800" dirty="0" smtClean="0">
                <a:cs typeface="Arial" pitchFamily="34" charset="0"/>
              </a:rPr>
              <a:t>إعداد القوائم المالية، ويشمل قائمة الدخل  وقائمة المركز المالي (الميزانية العمومية)</a:t>
            </a:r>
          </a:p>
          <a:p>
            <a:pPr>
              <a:buFont typeface="Wingdings 2" pitchFamily="18" charset="2"/>
              <a:buNone/>
            </a:pPr>
            <a:r>
              <a:rPr lang="ar-SA" sz="2800" dirty="0" smtClean="0">
                <a:cs typeface="Arial" pitchFamily="34" charset="0"/>
              </a:rPr>
              <a:t> </a:t>
            </a:r>
            <a:endParaRPr lang="en-GB" sz="2800" dirty="0" smtClean="0">
              <a:cs typeface="Arial" pitchFamily="34" charset="0"/>
            </a:endParaRPr>
          </a:p>
        </p:txBody>
      </p:sp>
      <p:sp>
        <p:nvSpPr>
          <p:cNvPr id="12292" name="Slide Number Placeholder 5"/>
          <p:cNvSpPr>
            <a:spLocks noGrp="1"/>
          </p:cNvSpPr>
          <p:nvPr>
            <p:ph type="sldNum" sz="quarter" idx="4294967295"/>
          </p:nvPr>
        </p:nvSpPr>
        <p:spPr bwMode="auto">
          <a:xfrm>
            <a:off x="146538" y="5791200"/>
            <a:ext cx="457200" cy="457200"/>
          </a:xfrm>
          <a:prstGeom prst="ellipse">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fld id="{34F3BCD7-9C23-4DBC-8E3C-4EB8B267F8E5}" type="slidenum">
              <a:rPr lang="en-US" smtClean="0">
                <a:solidFill>
                  <a:prstClr val="white"/>
                </a:solidFill>
                <a:cs typeface="Arial" pitchFamily="34" charset="0"/>
              </a:rPr>
              <a:pPr/>
              <a:t>6</a:t>
            </a:fld>
            <a:endParaRPr lang="en-US" smtClean="0">
              <a:solidFill>
                <a:prstClr val="white"/>
              </a:solidFill>
              <a:cs typeface="Arial" pitchFamily="34" charset="0"/>
            </a:endParaRPr>
          </a:p>
        </p:txBody>
      </p:sp>
      <p:sp>
        <p:nvSpPr>
          <p:cNvPr id="12294" name="Slide Number Placeholder 3"/>
          <p:cNvSpPr txBox="1">
            <a:spLocks/>
          </p:cNvSpPr>
          <p:nvPr/>
        </p:nvSpPr>
        <p:spPr bwMode="auto">
          <a:xfrm>
            <a:off x="4572000" y="6376991"/>
            <a:ext cx="527538"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fontAlgn="base" hangingPunct="1">
              <a:spcBef>
                <a:spcPct val="0"/>
              </a:spcBef>
              <a:spcAft>
                <a:spcPct val="0"/>
              </a:spcAft>
            </a:pPr>
            <a:fld id="{2595D6E6-D1B3-4615-ACC4-6D48178EBC07}" type="slidenum">
              <a:rPr lang="ar-SA" sz="1200">
                <a:solidFill>
                  <a:prstClr val="white"/>
                </a:solidFill>
                <a:latin typeface="Calibri" pitchFamily="34" charset="0"/>
              </a:rPr>
              <a:pPr algn="ctr" eaLnBrk="1" fontAlgn="base" hangingPunct="1">
                <a:spcBef>
                  <a:spcPct val="0"/>
                </a:spcBef>
                <a:spcAft>
                  <a:spcPct val="0"/>
                </a:spcAft>
              </a:pPr>
              <a:t>6</a:t>
            </a:fld>
            <a:endParaRPr lang="en-US" sz="1200">
              <a:solidFill>
                <a:prstClr val="white"/>
              </a:solidFill>
              <a:latin typeface="Calibri" pitchFamily="34" charset="0"/>
            </a:endParaRPr>
          </a:p>
        </p:txBody>
      </p:sp>
    </p:spTree>
    <p:extLst>
      <p:ext uri="{BB962C8B-B14F-4D97-AF65-F5344CB8AC3E}">
        <p14:creationId xmlns:p14="http://schemas.microsoft.com/office/powerpoint/2010/main" xmlns="" val="23183118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914400" y="152400"/>
            <a:ext cx="7772400" cy="685800"/>
          </a:xfrm>
        </p:spPr>
        <p:txBody>
          <a:bodyPr/>
          <a:lstStyle/>
          <a:p>
            <a:pPr>
              <a:defRPr/>
            </a:pPr>
            <a:r>
              <a:rPr lang="ar-SA" sz="3200" dirty="0">
                <a:solidFill>
                  <a:srgbClr val="69676D">
                    <a:lumMod val="75000"/>
                  </a:srgbClr>
                </a:solidFill>
                <a:cs typeface="Arial" pitchFamily="34" charset="0"/>
              </a:rPr>
              <a:t>المحتوى العلمي للمقرر</a:t>
            </a:r>
            <a:endParaRPr lang="en-GB" sz="3200" dirty="0" smtClean="0"/>
          </a:p>
        </p:txBody>
      </p:sp>
      <p:sp>
        <p:nvSpPr>
          <p:cNvPr id="3" name="Content Placeholder 2"/>
          <p:cNvSpPr>
            <a:spLocks noGrp="1"/>
          </p:cNvSpPr>
          <p:nvPr>
            <p:ph sz="quarter" idx="1"/>
          </p:nvPr>
        </p:nvSpPr>
        <p:spPr>
          <a:xfrm>
            <a:off x="422031" y="1295400"/>
            <a:ext cx="7948246" cy="4495800"/>
          </a:xfrm>
        </p:spPr>
        <p:txBody>
          <a:bodyPr/>
          <a:lstStyle/>
          <a:p>
            <a:pPr rtl="1"/>
            <a:r>
              <a:rPr lang="ar-SA" sz="2400" b="1" u="sng" dirty="0" smtClean="0">
                <a:solidFill>
                  <a:srgbClr val="FF0000"/>
                </a:solidFill>
                <a:cs typeface="Arial" pitchFamily="34" charset="0"/>
              </a:rPr>
              <a:t>رابعاً: تسجيل العمليات التمويلية والرأسمالية</a:t>
            </a:r>
            <a:endParaRPr lang="en-US" sz="2400" dirty="0" smtClean="0">
              <a:solidFill>
                <a:srgbClr val="FF0000"/>
              </a:solidFill>
              <a:cs typeface="Arial" pitchFamily="34" charset="0"/>
            </a:endParaRPr>
          </a:p>
          <a:p>
            <a:pPr rtl="1">
              <a:buFont typeface="Arial" pitchFamily="34" charset="0"/>
              <a:buChar char="•"/>
            </a:pPr>
            <a:r>
              <a:rPr lang="ar-SA" sz="2400" dirty="0" smtClean="0">
                <a:cs typeface="Arial" pitchFamily="34" charset="0"/>
              </a:rPr>
              <a:t>عمليات الاقتراض</a:t>
            </a:r>
            <a:endParaRPr lang="en-US" sz="2400" dirty="0" smtClean="0">
              <a:cs typeface="Arial" pitchFamily="34" charset="0"/>
            </a:endParaRPr>
          </a:p>
          <a:p>
            <a:pPr rtl="1">
              <a:buFont typeface="Arial" pitchFamily="34" charset="0"/>
              <a:buChar char="•"/>
            </a:pPr>
            <a:r>
              <a:rPr lang="ar-SA" sz="2400" dirty="0" smtClean="0">
                <a:cs typeface="Arial" pitchFamily="34" charset="0"/>
              </a:rPr>
              <a:t>زيادة أو تخفيض رأس المال</a:t>
            </a:r>
            <a:endParaRPr lang="en-US" sz="2400" dirty="0" smtClean="0">
              <a:cs typeface="Arial" pitchFamily="34" charset="0"/>
            </a:endParaRPr>
          </a:p>
          <a:p>
            <a:pPr rtl="1">
              <a:buFont typeface="Arial" pitchFamily="34" charset="0"/>
              <a:buChar char="•"/>
            </a:pPr>
            <a:r>
              <a:rPr lang="ar-SA" sz="2400" dirty="0" smtClean="0">
                <a:cs typeface="Arial" pitchFamily="34" charset="0"/>
              </a:rPr>
              <a:t>المسحوبات الشخصية</a:t>
            </a:r>
            <a:endParaRPr lang="en-US" sz="2400" dirty="0" smtClean="0">
              <a:cs typeface="Arial" pitchFamily="34" charset="0"/>
            </a:endParaRPr>
          </a:p>
          <a:p>
            <a:pPr rtl="1"/>
            <a:r>
              <a:rPr lang="ar-SA" sz="2400" b="1" u="sng" dirty="0" smtClean="0">
                <a:solidFill>
                  <a:srgbClr val="FF0000"/>
                </a:solidFill>
                <a:cs typeface="Arial" pitchFamily="34" charset="0"/>
              </a:rPr>
              <a:t>خامساً: تحليل وتسجيل عمليات البضاعة في المنشآت التجارية</a:t>
            </a:r>
            <a:endParaRPr lang="en-US" sz="2400" dirty="0" smtClean="0">
              <a:solidFill>
                <a:srgbClr val="FF0000"/>
              </a:solidFill>
              <a:cs typeface="Arial" pitchFamily="34" charset="0"/>
            </a:endParaRPr>
          </a:p>
          <a:p>
            <a:pPr rtl="1">
              <a:buFont typeface="Arial" pitchFamily="34" charset="0"/>
              <a:buChar char="•"/>
            </a:pPr>
            <a:r>
              <a:rPr lang="ar-SA" sz="2400" dirty="0" smtClean="0">
                <a:cs typeface="Arial" pitchFamily="34" charset="0"/>
              </a:rPr>
              <a:t>المشتريات</a:t>
            </a:r>
            <a:endParaRPr lang="en-US" sz="2400" dirty="0" smtClean="0">
              <a:cs typeface="Arial" pitchFamily="34" charset="0"/>
            </a:endParaRPr>
          </a:p>
          <a:p>
            <a:pPr rtl="1">
              <a:buFont typeface="Arial" pitchFamily="34" charset="0"/>
              <a:buChar char="•"/>
            </a:pPr>
            <a:r>
              <a:rPr lang="ar-SA" sz="2400" dirty="0" smtClean="0">
                <a:cs typeface="Arial" pitchFamily="34" charset="0"/>
              </a:rPr>
              <a:t>مصاريف نقل المشتريات</a:t>
            </a:r>
            <a:endParaRPr lang="en-US" sz="2400" dirty="0" smtClean="0">
              <a:cs typeface="Arial" pitchFamily="34" charset="0"/>
            </a:endParaRPr>
          </a:p>
          <a:p>
            <a:pPr rtl="1">
              <a:buFont typeface="Arial" pitchFamily="34" charset="0"/>
              <a:buChar char="•"/>
            </a:pPr>
            <a:r>
              <a:rPr lang="ar-SA" sz="2400" dirty="0" smtClean="0">
                <a:cs typeface="Arial" pitchFamily="34" charset="0"/>
              </a:rPr>
              <a:t>مردودات المشتريات، ومسموحات المشتريات، وخصم الشراء</a:t>
            </a:r>
            <a:endParaRPr lang="en-US" sz="2400" dirty="0" smtClean="0">
              <a:cs typeface="Arial" pitchFamily="34" charset="0"/>
            </a:endParaRPr>
          </a:p>
          <a:p>
            <a:pPr rtl="1">
              <a:buFont typeface="Arial" pitchFamily="34" charset="0"/>
              <a:buChar char="•"/>
            </a:pPr>
            <a:r>
              <a:rPr lang="ar-SA" sz="2400" dirty="0" smtClean="0">
                <a:cs typeface="Arial" pitchFamily="34" charset="0"/>
              </a:rPr>
              <a:t>المبيعات</a:t>
            </a:r>
            <a:endParaRPr lang="en-US" sz="2400" dirty="0" smtClean="0">
              <a:cs typeface="Arial" pitchFamily="34" charset="0"/>
            </a:endParaRPr>
          </a:p>
          <a:p>
            <a:pPr rtl="1">
              <a:buFont typeface="Arial" pitchFamily="34" charset="0"/>
              <a:buChar char="•"/>
            </a:pPr>
            <a:r>
              <a:rPr lang="ar-SA" sz="2400" dirty="0" smtClean="0">
                <a:cs typeface="Arial" pitchFamily="34" charset="0"/>
              </a:rPr>
              <a:t>مردودات المبيعات، ومسموحات المبيعات، وخصم البيع</a:t>
            </a:r>
            <a:endParaRPr lang="en-GB" sz="2400" b="1" dirty="0" smtClean="0">
              <a:cs typeface="Arial" pitchFamily="34" charset="0"/>
            </a:endParaRPr>
          </a:p>
          <a:p>
            <a:pPr>
              <a:buFont typeface="Wingdings 2" pitchFamily="18" charset="2"/>
              <a:buNone/>
            </a:pPr>
            <a:endParaRPr lang="en-GB" sz="2800" dirty="0" smtClean="0">
              <a:cs typeface="Arial" pitchFamily="34" charset="0"/>
            </a:endParaRPr>
          </a:p>
        </p:txBody>
      </p:sp>
      <p:sp>
        <p:nvSpPr>
          <p:cNvPr id="13316" name="Slide Number Placeholder 5"/>
          <p:cNvSpPr>
            <a:spLocks noGrp="1"/>
          </p:cNvSpPr>
          <p:nvPr>
            <p:ph type="sldNum" sz="quarter" idx="4294967295"/>
          </p:nvPr>
        </p:nvSpPr>
        <p:spPr bwMode="auto">
          <a:xfrm>
            <a:off x="146538" y="5486400"/>
            <a:ext cx="767862" cy="457200"/>
          </a:xfrm>
          <a:prstGeom prst="ellipse">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fld id="{1F6BD57A-B105-4DC4-987E-ED00374C9BC3}" type="slidenum">
              <a:rPr lang="en-US" smtClean="0">
                <a:solidFill>
                  <a:prstClr val="white"/>
                </a:solidFill>
                <a:cs typeface="Arial" pitchFamily="34" charset="0"/>
              </a:rPr>
              <a:pPr/>
              <a:t>7</a:t>
            </a:fld>
            <a:endParaRPr lang="en-US" smtClean="0">
              <a:solidFill>
                <a:prstClr val="white"/>
              </a:solidFill>
              <a:cs typeface="Arial" pitchFamily="34" charset="0"/>
            </a:endParaRPr>
          </a:p>
        </p:txBody>
      </p:sp>
      <p:sp>
        <p:nvSpPr>
          <p:cNvPr id="13318" name="Slide Number Placeholder 3"/>
          <p:cNvSpPr txBox="1">
            <a:spLocks/>
          </p:cNvSpPr>
          <p:nvPr/>
        </p:nvSpPr>
        <p:spPr bwMode="auto">
          <a:xfrm>
            <a:off x="4572000" y="6355078"/>
            <a:ext cx="527538"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fontAlgn="base" hangingPunct="1">
              <a:spcBef>
                <a:spcPct val="0"/>
              </a:spcBef>
              <a:spcAft>
                <a:spcPct val="0"/>
              </a:spcAft>
            </a:pPr>
            <a:fld id="{DDC806D9-D76F-4382-8291-17B574B52E87}" type="slidenum">
              <a:rPr lang="ar-SA" sz="1200">
                <a:solidFill>
                  <a:prstClr val="white"/>
                </a:solidFill>
                <a:latin typeface="Calibri" pitchFamily="34" charset="0"/>
              </a:rPr>
              <a:pPr algn="ctr" eaLnBrk="1" fontAlgn="base" hangingPunct="1">
                <a:spcBef>
                  <a:spcPct val="0"/>
                </a:spcBef>
                <a:spcAft>
                  <a:spcPct val="0"/>
                </a:spcAft>
              </a:pPr>
              <a:t>7</a:t>
            </a:fld>
            <a:endParaRPr lang="en-US" sz="1200">
              <a:solidFill>
                <a:prstClr val="white"/>
              </a:solidFill>
              <a:latin typeface="Calibri" pitchFamily="34" charset="0"/>
            </a:endParaRPr>
          </a:p>
        </p:txBody>
      </p:sp>
    </p:spTree>
    <p:extLst>
      <p:ext uri="{BB962C8B-B14F-4D97-AF65-F5344CB8AC3E}">
        <p14:creationId xmlns:p14="http://schemas.microsoft.com/office/powerpoint/2010/main" xmlns="" val="5485253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914400" y="152400"/>
            <a:ext cx="7772400" cy="685800"/>
          </a:xfrm>
        </p:spPr>
        <p:txBody>
          <a:bodyPr/>
          <a:lstStyle/>
          <a:p>
            <a:pPr>
              <a:defRPr/>
            </a:pPr>
            <a:r>
              <a:rPr lang="ar-SA" sz="3200" dirty="0">
                <a:solidFill>
                  <a:srgbClr val="69676D">
                    <a:lumMod val="75000"/>
                  </a:srgbClr>
                </a:solidFill>
                <a:cs typeface="Arial" pitchFamily="34" charset="0"/>
              </a:rPr>
              <a:t>المحتوى العلمي للمقرر</a:t>
            </a:r>
            <a:endParaRPr lang="en-GB" sz="3200" dirty="0" smtClean="0"/>
          </a:p>
        </p:txBody>
      </p:sp>
      <p:sp>
        <p:nvSpPr>
          <p:cNvPr id="3" name="Content Placeholder 2"/>
          <p:cNvSpPr>
            <a:spLocks noGrp="1"/>
          </p:cNvSpPr>
          <p:nvPr>
            <p:ph sz="quarter" idx="1"/>
          </p:nvPr>
        </p:nvSpPr>
        <p:spPr>
          <a:xfrm>
            <a:off x="422031" y="1219200"/>
            <a:ext cx="7948246" cy="4572000"/>
          </a:xfrm>
        </p:spPr>
        <p:txBody>
          <a:bodyPr/>
          <a:lstStyle/>
          <a:p>
            <a:pPr rtl="1"/>
            <a:r>
              <a:rPr lang="ar-SA" sz="2800" b="1" u="sng" dirty="0" smtClean="0">
                <a:solidFill>
                  <a:srgbClr val="FF0000"/>
                </a:solidFill>
                <a:cs typeface="Arial" pitchFamily="34" charset="0"/>
              </a:rPr>
              <a:t>سادساً: الأوراق التجارية</a:t>
            </a:r>
            <a:endParaRPr lang="en-US" sz="2800" dirty="0" smtClean="0">
              <a:solidFill>
                <a:srgbClr val="FF0000"/>
              </a:solidFill>
              <a:cs typeface="Arial" pitchFamily="34" charset="0"/>
            </a:endParaRPr>
          </a:p>
          <a:p>
            <a:pPr rtl="1">
              <a:buFont typeface="Arial" pitchFamily="34" charset="0"/>
              <a:buChar char="•"/>
            </a:pPr>
            <a:r>
              <a:rPr lang="ar-SA" sz="2800" dirty="0" smtClean="0">
                <a:cs typeface="Arial" pitchFamily="34" charset="0"/>
              </a:rPr>
              <a:t>مقدمة عن الأوراق التجارية</a:t>
            </a:r>
            <a:endParaRPr lang="en-US" sz="2800" dirty="0" smtClean="0">
              <a:cs typeface="Arial" pitchFamily="34" charset="0"/>
            </a:endParaRPr>
          </a:p>
          <a:p>
            <a:pPr rtl="1">
              <a:buFont typeface="Arial" pitchFamily="34" charset="0"/>
              <a:buChar char="•"/>
            </a:pPr>
            <a:r>
              <a:rPr lang="ar-SA" sz="2800" dirty="0" smtClean="0">
                <a:cs typeface="Arial" pitchFamily="34" charset="0"/>
              </a:rPr>
              <a:t>نشأة الأوراق التجارية</a:t>
            </a:r>
            <a:endParaRPr lang="en-US" sz="2800" dirty="0" smtClean="0">
              <a:cs typeface="Arial" pitchFamily="34" charset="0"/>
            </a:endParaRPr>
          </a:p>
          <a:p>
            <a:pPr rtl="1">
              <a:buFont typeface="Arial" pitchFamily="34" charset="0"/>
              <a:buChar char="•"/>
            </a:pPr>
            <a:r>
              <a:rPr lang="ar-SA" sz="2800" dirty="0" smtClean="0">
                <a:cs typeface="Arial" pitchFamily="34" charset="0"/>
              </a:rPr>
              <a:t>تحصيل وسداد قيمة الأوراق التجارية </a:t>
            </a:r>
            <a:endParaRPr lang="en-US" sz="2800" dirty="0" smtClean="0">
              <a:cs typeface="Arial" pitchFamily="34" charset="0"/>
            </a:endParaRPr>
          </a:p>
          <a:p>
            <a:pPr rtl="1">
              <a:buFont typeface="Arial" pitchFamily="34" charset="0"/>
              <a:buChar char="•"/>
            </a:pPr>
            <a:r>
              <a:rPr lang="ar-SA" sz="2800" dirty="0" smtClean="0">
                <a:cs typeface="Arial" pitchFamily="34" charset="0"/>
              </a:rPr>
              <a:t>رفض سداد قيمة الأوراق التجارية </a:t>
            </a:r>
            <a:endParaRPr lang="en-US" sz="2800" dirty="0" smtClean="0">
              <a:cs typeface="Arial" pitchFamily="34" charset="0"/>
            </a:endParaRPr>
          </a:p>
          <a:p>
            <a:pPr rtl="1"/>
            <a:r>
              <a:rPr lang="ar-SA" sz="2800" b="1" u="sng" dirty="0" smtClean="0">
                <a:solidFill>
                  <a:srgbClr val="FF0000"/>
                </a:solidFill>
                <a:cs typeface="Arial" pitchFamily="34" charset="0"/>
              </a:rPr>
              <a:t>سابعاً: إعداد الحسابات الختامية والقوائم المالية في المنشآت التجارية</a:t>
            </a:r>
            <a:endParaRPr lang="en-US" sz="2800" dirty="0" smtClean="0">
              <a:solidFill>
                <a:srgbClr val="FF0000"/>
              </a:solidFill>
              <a:cs typeface="Arial" pitchFamily="34" charset="0"/>
            </a:endParaRPr>
          </a:p>
          <a:p>
            <a:pPr rtl="1">
              <a:buFont typeface="Arial" pitchFamily="34" charset="0"/>
              <a:buChar char="•"/>
            </a:pPr>
            <a:r>
              <a:rPr lang="ar-SA" sz="2400" dirty="0" smtClean="0">
                <a:cs typeface="Arial" pitchFamily="34" charset="0"/>
              </a:rPr>
              <a:t>حـ/ ملخص الدخل </a:t>
            </a:r>
            <a:endParaRPr lang="en-US" sz="2400" dirty="0" smtClean="0">
              <a:cs typeface="Arial" pitchFamily="34" charset="0"/>
            </a:endParaRPr>
          </a:p>
          <a:p>
            <a:pPr rtl="1">
              <a:buFont typeface="Arial" pitchFamily="34" charset="0"/>
              <a:buChar char="•"/>
            </a:pPr>
            <a:r>
              <a:rPr lang="ar-SA" sz="2400" dirty="0" smtClean="0">
                <a:cs typeface="Arial" pitchFamily="34" charset="0"/>
              </a:rPr>
              <a:t>قائمة الدخل </a:t>
            </a:r>
            <a:endParaRPr lang="en-US" sz="2400" dirty="0" smtClean="0">
              <a:cs typeface="Arial" pitchFamily="34" charset="0"/>
            </a:endParaRPr>
          </a:p>
          <a:p>
            <a:pPr rtl="1">
              <a:buFont typeface="Arial" pitchFamily="34" charset="0"/>
              <a:buChar char="•"/>
            </a:pPr>
            <a:r>
              <a:rPr lang="ar-SA" sz="2400" dirty="0" smtClean="0">
                <a:cs typeface="Arial" pitchFamily="34" charset="0"/>
              </a:rPr>
              <a:t>قائمة المركز المالي</a:t>
            </a:r>
            <a:endParaRPr lang="en-GB" sz="2400" dirty="0" smtClean="0">
              <a:cs typeface="Arial" pitchFamily="34" charset="0"/>
            </a:endParaRPr>
          </a:p>
        </p:txBody>
      </p:sp>
      <p:sp>
        <p:nvSpPr>
          <p:cNvPr id="14340" name="Slide Number Placeholder 5"/>
          <p:cNvSpPr>
            <a:spLocks noGrp="1"/>
          </p:cNvSpPr>
          <p:nvPr>
            <p:ph type="sldNum" sz="quarter" idx="4294967295"/>
          </p:nvPr>
        </p:nvSpPr>
        <p:spPr bwMode="auto">
          <a:xfrm>
            <a:off x="146538" y="5486400"/>
            <a:ext cx="767862" cy="457200"/>
          </a:xfrm>
          <a:prstGeom prst="ellipse">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fld id="{89A4D083-FAB0-4485-9994-86DA6C9F496D}" type="slidenum">
              <a:rPr lang="en-US" smtClean="0">
                <a:solidFill>
                  <a:prstClr val="white"/>
                </a:solidFill>
                <a:cs typeface="Arial" pitchFamily="34" charset="0"/>
              </a:rPr>
              <a:pPr/>
              <a:t>8</a:t>
            </a:fld>
            <a:endParaRPr lang="en-US" smtClean="0">
              <a:solidFill>
                <a:prstClr val="white"/>
              </a:solidFill>
              <a:cs typeface="Arial" pitchFamily="34" charset="0"/>
            </a:endParaRPr>
          </a:p>
        </p:txBody>
      </p:sp>
      <p:sp>
        <p:nvSpPr>
          <p:cNvPr id="14342" name="Slide Number Placeholder 3"/>
          <p:cNvSpPr txBox="1">
            <a:spLocks/>
          </p:cNvSpPr>
          <p:nvPr/>
        </p:nvSpPr>
        <p:spPr bwMode="auto">
          <a:xfrm>
            <a:off x="4572000" y="6356314"/>
            <a:ext cx="527538"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fontAlgn="base" hangingPunct="1">
              <a:spcBef>
                <a:spcPct val="0"/>
              </a:spcBef>
              <a:spcAft>
                <a:spcPct val="0"/>
              </a:spcAft>
            </a:pPr>
            <a:fld id="{7ADB7243-2255-4C1C-AEEA-BE92E5999883}" type="slidenum">
              <a:rPr lang="ar-SA" sz="1200">
                <a:solidFill>
                  <a:prstClr val="white"/>
                </a:solidFill>
                <a:latin typeface="Calibri" pitchFamily="34" charset="0"/>
              </a:rPr>
              <a:pPr algn="ctr" eaLnBrk="1" fontAlgn="base" hangingPunct="1">
                <a:spcBef>
                  <a:spcPct val="0"/>
                </a:spcBef>
                <a:spcAft>
                  <a:spcPct val="0"/>
                </a:spcAft>
              </a:pPr>
              <a:t>8</a:t>
            </a:fld>
            <a:endParaRPr lang="en-US" sz="1200">
              <a:solidFill>
                <a:prstClr val="white"/>
              </a:solidFill>
              <a:latin typeface="Calibri" pitchFamily="34" charset="0"/>
            </a:endParaRPr>
          </a:p>
        </p:txBody>
      </p:sp>
    </p:spTree>
    <p:extLst>
      <p:ext uri="{BB962C8B-B14F-4D97-AF65-F5344CB8AC3E}">
        <p14:creationId xmlns:p14="http://schemas.microsoft.com/office/powerpoint/2010/main" xmlns="" val="42861762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linds(horizontal)">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914400" y="152400"/>
            <a:ext cx="7772400" cy="685800"/>
          </a:xfrm>
        </p:spPr>
        <p:txBody>
          <a:bodyPr/>
          <a:lstStyle/>
          <a:p>
            <a:pPr>
              <a:defRPr/>
            </a:pPr>
            <a:r>
              <a:rPr lang="ar-SA" sz="3200" dirty="0">
                <a:solidFill>
                  <a:srgbClr val="69676D">
                    <a:lumMod val="75000"/>
                  </a:srgbClr>
                </a:solidFill>
                <a:cs typeface="Arial" pitchFamily="34" charset="0"/>
              </a:rPr>
              <a:t>المحتوى العلمي للمقرر</a:t>
            </a:r>
            <a:endParaRPr lang="en-GB" sz="3200" dirty="0" smtClean="0"/>
          </a:p>
        </p:txBody>
      </p:sp>
      <p:sp>
        <p:nvSpPr>
          <p:cNvPr id="3" name="Content Placeholder 2"/>
          <p:cNvSpPr>
            <a:spLocks noGrp="1"/>
          </p:cNvSpPr>
          <p:nvPr>
            <p:ph sz="quarter" idx="1"/>
          </p:nvPr>
        </p:nvSpPr>
        <p:spPr>
          <a:xfrm>
            <a:off x="422032" y="1371600"/>
            <a:ext cx="8264769" cy="4419600"/>
          </a:xfrm>
        </p:spPr>
        <p:txBody>
          <a:bodyPr/>
          <a:lstStyle/>
          <a:p>
            <a:pPr rtl="1"/>
            <a:r>
              <a:rPr lang="ar-SA" sz="2800" b="1" u="sng" dirty="0" smtClean="0">
                <a:solidFill>
                  <a:srgbClr val="FF0000"/>
                </a:solidFill>
                <a:cs typeface="Arial" pitchFamily="34" charset="0"/>
              </a:rPr>
              <a:t>ثامناً: السجلات المساعدة</a:t>
            </a:r>
            <a:endParaRPr lang="en-US" sz="2800" dirty="0" smtClean="0">
              <a:solidFill>
                <a:srgbClr val="FF0000"/>
              </a:solidFill>
              <a:cs typeface="Arial" pitchFamily="34" charset="0"/>
            </a:endParaRPr>
          </a:p>
          <a:p>
            <a:pPr rtl="1">
              <a:buFont typeface="Arial" pitchFamily="34" charset="0"/>
              <a:buChar char="•"/>
            </a:pPr>
            <a:r>
              <a:rPr lang="ar-SA" sz="2800" dirty="0" smtClean="0">
                <a:cs typeface="Arial" pitchFamily="34" charset="0"/>
              </a:rPr>
              <a:t>اليوميات المساعدة</a:t>
            </a:r>
            <a:endParaRPr lang="en-US" sz="2800" dirty="0" smtClean="0">
              <a:cs typeface="Arial" pitchFamily="34" charset="0"/>
            </a:endParaRPr>
          </a:p>
          <a:p>
            <a:pPr rtl="1">
              <a:buFont typeface="Arial" pitchFamily="34" charset="0"/>
              <a:buChar char="•"/>
            </a:pPr>
            <a:r>
              <a:rPr lang="ar-SA" sz="2800" dirty="0" smtClean="0">
                <a:cs typeface="Arial" pitchFamily="34" charset="0"/>
              </a:rPr>
              <a:t>القيود المركزية</a:t>
            </a:r>
            <a:endParaRPr lang="en-US" sz="2800" dirty="0" smtClean="0">
              <a:cs typeface="Arial" pitchFamily="34" charset="0"/>
            </a:endParaRPr>
          </a:p>
          <a:p>
            <a:pPr rtl="1">
              <a:buFont typeface="Arial" pitchFamily="34" charset="0"/>
              <a:buChar char="•"/>
            </a:pPr>
            <a:r>
              <a:rPr lang="ar-SA" sz="2800" dirty="0" smtClean="0">
                <a:cs typeface="Arial" pitchFamily="34" charset="0"/>
              </a:rPr>
              <a:t>دفتر الأستاذ المساعد</a:t>
            </a:r>
            <a:endParaRPr lang="en-US" sz="2800" dirty="0" smtClean="0">
              <a:cs typeface="Arial" pitchFamily="34" charset="0"/>
            </a:endParaRPr>
          </a:p>
          <a:p>
            <a:pPr rtl="1">
              <a:buFont typeface="Arial" pitchFamily="34" charset="0"/>
              <a:buChar char="•"/>
            </a:pPr>
            <a:r>
              <a:rPr lang="ar-SA" sz="2800" dirty="0" smtClean="0">
                <a:cs typeface="Arial" pitchFamily="34" charset="0"/>
              </a:rPr>
              <a:t>دفتر الأستاذ العام</a:t>
            </a:r>
            <a:endParaRPr lang="ar-SA" sz="2800" b="1" dirty="0" smtClean="0">
              <a:cs typeface="Arial" pitchFamily="34" charset="0"/>
            </a:endParaRPr>
          </a:p>
          <a:p>
            <a:pPr rtl="1"/>
            <a:r>
              <a:rPr lang="ar-SA" sz="2800" b="1" u="sng" dirty="0" smtClean="0">
                <a:solidFill>
                  <a:srgbClr val="FF0000"/>
                </a:solidFill>
                <a:cs typeface="Arial" pitchFamily="34" charset="0"/>
              </a:rPr>
              <a:t>تاسعاً: معالجة الأخطاء المحاسبية</a:t>
            </a:r>
            <a:endParaRPr lang="en-US" sz="2800" dirty="0" smtClean="0">
              <a:solidFill>
                <a:srgbClr val="FF0000"/>
              </a:solidFill>
              <a:cs typeface="Arial" pitchFamily="34" charset="0"/>
            </a:endParaRPr>
          </a:p>
          <a:p>
            <a:pPr rtl="1">
              <a:buFont typeface="Arial" pitchFamily="34" charset="0"/>
              <a:buChar char="•"/>
            </a:pPr>
            <a:r>
              <a:rPr lang="ar-SA" sz="2800" dirty="0" smtClean="0">
                <a:cs typeface="Arial" pitchFamily="34" charset="0"/>
              </a:rPr>
              <a:t>أنواع الأخطاء المحاسبية</a:t>
            </a:r>
            <a:endParaRPr lang="en-US" sz="2800" dirty="0" smtClean="0">
              <a:cs typeface="Arial" pitchFamily="34" charset="0"/>
            </a:endParaRPr>
          </a:p>
          <a:p>
            <a:pPr rtl="1">
              <a:buFont typeface="Arial" pitchFamily="34" charset="0"/>
              <a:buChar char="•"/>
            </a:pPr>
            <a:r>
              <a:rPr lang="ar-SA" sz="2800" dirty="0" smtClean="0">
                <a:cs typeface="Arial" pitchFamily="34" charset="0"/>
              </a:rPr>
              <a:t>طرق تصحيح الأخطاء المحاسبية</a:t>
            </a:r>
            <a:endParaRPr lang="en-GB" sz="2800" dirty="0" smtClean="0">
              <a:cs typeface="Arial" pitchFamily="34" charset="0"/>
            </a:endParaRPr>
          </a:p>
        </p:txBody>
      </p:sp>
      <p:sp>
        <p:nvSpPr>
          <p:cNvPr id="15364" name="Slide Number Placeholder 5"/>
          <p:cNvSpPr>
            <a:spLocks noGrp="1"/>
          </p:cNvSpPr>
          <p:nvPr>
            <p:ph type="sldNum" sz="quarter" idx="4294967295"/>
          </p:nvPr>
        </p:nvSpPr>
        <p:spPr bwMode="auto">
          <a:xfrm>
            <a:off x="146538" y="5486400"/>
            <a:ext cx="767862" cy="457200"/>
          </a:xfrm>
          <a:prstGeom prst="ellipse">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fld id="{C2FE13B0-C635-4A5C-9A6F-2A56E1D85DE6}" type="slidenum">
              <a:rPr lang="en-US" smtClean="0">
                <a:solidFill>
                  <a:prstClr val="white"/>
                </a:solidFill>
                <a:cs typeface="Arial" pitchFamily="34" charset="0"/>
              </a:rPr>
              <a:pPr/>
              <a:t>9</a:t>
            </a:fld>
            <a:endParaRPr lang="en-US" smtClean="0">
              <a:solidFill>
                <a:prstClr val="white"/>
              </a:solidFill>
              <a:cs typeface="Arial" pitchFamily="34" charset="0"/>
            </a:endParaRPr>
          </a:p>
        </p:txBody>
      </p:sp>
      <p:sp>
        <p:nvSpPr>
          <p:cNvPr id="15366" name="Slide Number Placeholder 3"/>
          <p:cNvSpPr txBox="1">
            <a:spLocks/>
          </p:cNvSpPr>
          <p:nvPr/>
        </p:nvSpPr>
        <p:spPr bwMode="auto">
          <a:xfrm>
            <a:off x="4572000" y="6381758"/>
            <a:ext cx="527538"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fontAlgn="base" hangingPunct="1">
              <a:spcBef>
                <a:spcPct val="0"/>
              </a:spcBef>
              <a:spcAft>
                <a:spcPct val="0"/>
              </a:spcAft>
            </a:pPr>
            <a:fld id="{677B4FE5-10CF-446A-815C-C38C185FB896}" type="slidenum">
              <a:rPr lang="ar-SA" sz="1200">
                <a:solidFill>
                  <a:prstClr val="white"/>
                </a:solidFill>
                <a:latin typeface="Calibri" pitchFamily="34" charset="0"/>
              </a:rPr>
              <a:pPr algn="ctr" eaLnBrk="1" fontAlgn="base" hangingPunct="1">
                <a:spcBef>
                  <a:spcPct val="0"/>
                </a:spcBef>
                <a:spcAft>
                  <a:spcPct val="0"/>
                </a:spcAft>
              </a:pPr>
              <a:t>9</a:t>
            </a:fld>
            <a:endParaRPr lang="en-US" sz="1200" dirty="0">
              <a:solidFill>
                <a:prstClr val="white"/>
              </a:solidFill>
              <a:latin typeface="Calibri" pitchFamily="34" charset="0"/>
            </a:endParaRPr>
          </a:p>
        </p:txBody>
      </p:sp>
    </p:spTree>
    <p:extLst>
      <p:ext uri="{BB962C8B-B14F-4D97-AF65-F5344CB8AC3E}">
        <p14:creationId xmlns:p14="http://schemas.microsoft.com/office/powerpoint/2010/main" xmlns="" val="25547245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linds(horizontal)">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69676D">
                    <a:lumMod val="75000"/>
                  </a:srgbClr>
                </a:solidFill>
                <a:cs typeface="Arial" pitchFamily="34" charset="0"/>
              </a:rPr>
              <a:t>نتائج التعلم الأساسية لطلبة المقرر</a:t>
            </a:r>
            <a:endParaRPr lang="ar-SA" dirty="0"/>
          </a:p>
        </p:txBody>
      </p:sp>
      <p:sp>
        <p:nvSpPr>
          <p:cNvPr id="3" name="عنصر نائب للمحتوى 2"/>
          <p:cNvSpPr>
            <a:spLocks noGrp="1"/>
          </p:cNvSpPr>
          <p:nvPr>
            <p:ph idx="1"/>
          </p:nvPr>
        </p:nvSpPr>
        <p:spPr/>
        <p:txBody>
          <a:bodyPr/>
          <a:lstStyle/>
          <a:p>
            <a:pPr rtl="1">
              <a:buFont typeface="Arial" pitchFamily="34" charset="0"/>
              <a:buChar char="•"/>
            </a:pPr>
            <a:r>
              <a:rPr lang="ar-SA" sz="2400" b="1" dirty="0">
                <a:cs typeface="Arial" pitchFamily="34" charset="0"/>
              </a:rPr>
              <a:t>الإلمام بمفاهيم وأهداف ووظائف المحاسبة</a:t>
            </a:r>
            <a:endParaRPr lang="en-US" sz="2400" b="1" dirty="0">
              <a:cs typeface="Arial" pitchFamily="34" charset="0"/>
            </a:endParaRPr>
          </a:p>
          <a:p>
            <a:pPr rtl="1">
              <a:buFont typeface="Arial" pitchFamily="34" charset="0"/>
              <a:buChar char="•"/>
            </a:pPr>
            <a:r>
              <a:rPr lang="ar-SA" sz="2400" b="1" dirty="0">
                <a:cs typeface="Arial" pitchFamily="34" charset="0"/>
              </a:rPr>
              <a:t>المعرفة العلمية بالمبادئ المحاسبية المتعارف عليها (</a:t>
            </a:r>
            <a:r>
              <a:rPr lang="en-GB" sz="2400" b="1" dirty="0">
                <a:cs typeface="Arial" pitchFamily="34" charset="0"/>
              </a:rPr>
              <a:t>GAAP</a:t>
            </a:r>
            <a:r>
              <a:rPr lang="ar-SA" sz="2400" b="1" dirty="0">
                <a:cs typeface="Arial" pitchFamily="34" charset="0"/>
              </a:rPr>
              <a:t>)</a:t>
            </a:r>
            <a:endParaRPr lang="en-US" sz="2400" b="1" dirty="0">
              <a:cs typeface="Arial" pitchFamily="34" charset="0"/>
            </a:endParaRPr>
          </a:p>
          <a:p>
            <a:pPr rtl="1">
              <a:buFont typeface="Arial" pitchFamily="34" charset="0"/>
              <a:buChar char="•"/>
            </a:pPr>
            <a:r>
              <a:rPr lang="ar-SA" sz="2400" b="1" dirty="0">
                <a:cs typeface="Arial" pitchFamily="34" charset="0"/>
              </a:rPr>
              <a:t>القدرة على تحليل العمليات المالية استناداً إلى معادلة الميزانية</a:t>
            </a:r>
            <a:endParaRPr lang="en-US" sz="2400" b="1" dirty="0">
              <a:cs typeface="Arial" pitchFamily="34" charset="0"/>
            </a:endParaRPr>
          </a:p>
          <a:p>
            <a:pPr rtl="1">
              <a:buFont typeface="Arial" pitchFamily="34" charset="0"/>
              <a:buChar char="•"/>
            </a:pPr>
            <a:r>
              <a:rPr lang="ar-SA" sz="2400" b="1" dirty="0">
                <a:cs typeface="Arial" pitchFamily="34" charset="0"/>
              </a:rPr>
              <a:t>القدرة على تنفيذ مراحل الدورة المحاسبية </a:t>
            </a:r>
            <a:endParaRPr lang="en-US" sz="2400" b="1" dirty="0">
              <a:cs typeface="Arial" pitchFamily="34" charset="0"/>
            </a:endParaRPr>
          </a:p>
          <a:p>
            <a:pPr rtl="1">
              <a:buFont typeface="Arial" pitchFamily="34" charset="0"/>
              <a:buChar char="•"/>
            </a:pPr>
            <a:r>
              <a:rPr lang="ar-SA" sz="2400" b="1" dirty="0">
                <a:cs typeface="Arial" pitchFamily="34" charset="0"/>
              </a:rPr>
              <a:t>القدرة على إعداد الحسابات الختامية والقوائم المالية في المنشآت التجارية</a:t>
            </a:r>
            <a:endParaRPr lang="en-US" sz="2400" b="1" dirty="0">
              <a:cs typeface="Arial" pitchFamily="34" charset="0"/>
            </a:endParaRPr>
          </a:p>
          <a:p>
            <a:pPr rtl="1">
              <a:buFont typeface="Arial" pitchFamily="34" charset="0"/>
              <a:buChar char="•"/>
            </a:pPr>
            <a:r>
              <a:rPr lang="ar-SA" sz="2400" b="1" dirty="0">
                <a:cs typeface="Arial" pitchFamily="34" charset="0"/>
              </a:rPr>
              <a:t>استخدام السجلات المساعدة في تنفيذ مراحل الدورة المحاسبية</a:t>
            </a:r>
            <a:endParaRPr lang="en-US" sz="2400" b="1" dirty="0">
              <a:cs typeface="Arial" pitchFamily="34" charset="0"/>
            </a:endParaRPr>
          </a:p>
          <a:p>
            <a:pPr rtl="1">
              <a:buFont typeface="Arial" pitchFamily="34" charset="0"/>
              <a:buChar char="•"/>
            </a:pPr>
            <a:r>
              <a:rPr lang="ar-SA" sz="2400" b="1" dirty="0">
                <a:cs typeface="Arial" pitchFamily="34" charset="0"/>
              </a:rPr>
              <a:t>معرفة أنواع الأخطاء المحاسبية وطرق تصحيحها</a:t>
            </a:r>
            <a:endParaRPr lang="en-US" sz="2400" b="1" dirty="0">
              <a:cs typeface="Arial" pitchFamily="34" charset="0"/>
            </a:endParaRPr>
          </a:p>
          <a:p>
            <a:pPr rtl="1">
              <a:buFont typeface="Arial" pitchFamily="34" charset="0"/>
              <a:buChar char="•"/>
            </a:pPr>
            <a:r>
              <a:rPr lang="ar-SA" sz="2400" b="1" dirty="0">
                <a:cs typeface="Arial" pitchFamily="34" charset="0"/>
              </a:rPr>
              <a:t>تسمية المصطلحات المحاسبية باللغة الإنجليزية ذات الصلة بموضوعات المقرر</a:t>
            </a:r>
            <a:endParaRPr lang="en-GB" sz="2400" b="1" dirty="0">
              <a:solidFill>
                <a:srgbClr val="FF0000"/>
              </a:solidFill>
              <a:cs typeface="Arial" pitchFamily="34" charset="0"/>
            </a:endParaRPr>
          </a:p>
          <a:p>
            <a:endParaRPr lang="en-GB" sz="3600" dirty="0">
              <a:cs typeface="Arial" pitchFamily="34" charset="0"/>
            </a:endParaRPr>
          </a:p>
          <a:p>
            <a:endParaRPr lang="ar-SA" dirty="0"/>
          </a:p>
        </p:txBody>
      </p:sp>
      <p:sp>
        <p:nvSpPr>
          <p:cNvPr id="4" name="Slide Number Placeholder 3"/>
          <p:cNvSpPr txBox="1">
            <a:spLocks/>
          </p:cNvSpPr>
          <p:nvPr/>
        </p:nvSpPr>
        <p:spPr bwMode="auto">
          <a:xfrm>
            <a:off x="4572000" y="6381758"/>
            <a:ext cx="527538"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fontAlgn="base" hangingPunct="1">
              <a:spcBef>
                <a:spcPct val="0"/>
              </a:spcBef>
              <a:spcAft>
                <a:spcPct val="0"/>
              </a:spcAft>
            </a:pPr>
            <a:fld id="{677B4FE5-10CF-446A-815C-C38C185FB896}" type="slidenum">
              <a:rPr lang="ar-SA" sz="1200">
                <a:solidFill>
                  <a:prstClr val="white"/>
                </a:solidFill>
                <a:latin typeface="Calibri" pitchFamily="34" charset="0"/>
              </a:rPr>
              <a:pPr algn="ctr" eaLnBrk="1" fontAlgn="base" hangingPunct="1">
                <a:spcBef>
                  <a:spcPct val="0"/>
                </a:spcBef>
                <a:spcAft>
                  <a:spcPct val="0"/>
                </a:spcAft>
              </a:pPr>
              <a:t>10</a:t>
            </a:fld>
            <a:endParaRPr lang="en-US" sz="1200" dirty="0">
              <a:solidFill>
                <a:prstClr val="white"/>
              </a:solidFill>
              <a:latin typeface="Calibri" pitchFamily="34" charset="0"/>
            </a:endParaRPr>
          </a:p>
        </p:txBody>
      </p:sp>
    </p:spTree>
    <p:extLst>
      <p:ext uri="{BB962C8B-B14F-4D97-AF65-F5344CB8AC3E}">
        <p14:creationId xmlns:p14="http://schemas.microsoft.com/office/powerpoint/2010/main" xmlns="" val="41190948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69676D">
                    <a:lumMod val="75000"/>
                  </a:srgbClr>
                </a:solidFill>
                <a:cs typeface="Arial" pitchFamily="34" charset="0"/>
              </a:rPr>
              <a:t>المرجع الأساسي للمقرر</a:t>
            </a:r>
            <a:endParaRPr lang="ar-SA" dirty="0"/>
          </a:p>
        </p:txBody>
      </p:sp>
      <p:sp>
        <p:nvSpPr>
          <p:cNvPr id="3" name="عنصر نائب للمحتوى 2"/>
          <p:cNvSpPr>
            <a:spLocks noGrp="1"/>
          </p:cNvSpPr>
          <p:nvPr>
            <p:ph idx="1"/>
          </p:nvPr>
        </p:nvSpPr>
        <p:spPr/>
        <p:txBody>
          <a:bodyPr/>
          <a:lstStyle/>
          <a:p>
            <a:r>
              <a:rPr lang="ar-SA" dirty="0">
                <a:cs typeface="Arial" pitchFamily="34" charset="0"/>
              </a:rPr>
              <a:t>أسس المحاسبة (الجزء الأول) - الدكتور وابل بن علي الوابل، الطبعة الثانية أو الثالثة، الناشر: المؤلف، 1422هـ.</a:t>
            </a:r>
            <a:endParaRPr lang="en-GB" dirty="0">
              <a:cs typeface="Arial" pitchFamily="34" charset="0"/>
            </a:endParaRPr>
          </a:p>
          <a:p>
            <a:endParaRPr lang="ar-SA" dirty="0"/>
          </a:p>
        </p:txBody>
      </p:sp>
      <p:sp>
        <p:nvSpPr>
          <p:cNvPr id="4" name="Slide Number Placeholder 3"/>
          <p:cNvSpPr txBox="1">
            <a:spLocks/>
          </p:cNvSpPr>
          <p:nvPr/>
        </p:nvSpPr>
        <p:spPr bwMode="auto">
          <a:xfrm>
            <a:off x="4572000" y="6381758"/>
            <a:ext cx="527538"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fontAlgn="base" hangingPunct="1">
              <a:spcBef>
                <a:spcPct val="0"/>
              </a:spcBef>
              <a:spcAft>
                <a:spcPct val="0"/>
              </a:spcAft>
            </a:pPr>
            <a:fld id="{677B4FE5-10CF-446A-815C-C38C185FB896}" type="slidenum">
              <a:rPr lang="ar-SA" sz="1200">
                <a:solidFill>
                  <a:prstClr val="white"/>
                </a:solidFill>
                <a:latin typeface="Calibri" pitchFamily="34" charset="0"/>
              </a:rPr>
              <a:pPr algn="ctr" eaLnBrk="1" fontAlgn="base" hangingPunct="1">
                <a:spcBef>
                  <a:spcPct val="0"/>
                </a:spcBef>
                <a:spcAft>
                  <a:spcPct val="0"/>
                </a:spcAft>
              </a:pPr>
              <a:t>11</a:t>
            </a:fld>
            <a:endParaRPr lang="en-US" sz="1200" dirty="0">
              <a:solidFill>
                <a:prstClr val="white"/>
              </a:solidFill>
              <a:latin typeface="Calibri" pitchFamily="34" charset="0"/>
            </a:endParaRPr>
          </a:p>
        </p:txBody>
      </p:sp>
    </p:spTree>
    <p:extLst>
      <p:ext uri="{BB962C8B-B14F-4D97-AF65-F5344CB8AC3E}">
        <p14:creationId xmlns:p14="http://schemas.microsoft.com/office/powerpoint/2010/main" xmlns="" val="36858948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69676D">
                    <a:lumMod val="75000"/>
                  </a:srgbClr>
                </a:solidFill>
                <a:cs typeface="Arial" pitchFamily="34" charset="0"/>
              </a:rPr>
              <a:t>المراجع المساعدة</a:t>
            </a:r>
            <a:endParaRPr lang="ar-SA" dirty="0"/>
          </a:p>
        </p:txBody>
      </p:sp>
      <p:sp>
        <p:nvSpPr>
          <p:cNvPr id="3" name="عنصر نائب للمحتوى 2"/>
          <p:cNvSpPr>
            <a:spLocks noGrp="1"/>
          </p:cNvSpPr>
          <p:nvPr>
            <p:ph idx="1"/>
          </p:nvPr>
        </p:nvSpPr>
        <p:spPr/>
        <p:txBody>
          <a:bodyPr/>
          <a:lstStyle/>
          <a:p>
            <a:r>
              <a:rPr lang="ar-SA" dirty="0">
                <a:cs typeface="Arial" pitchFamily="34" charset="0"/>
              </a:rPr>
              <a:t>المحاسبة المالية للدكتور فالتر مجس والدكتور روبرت مجس- ترجمة الدكتور سلطان السلطان وآخرون .</a:t>
            </a:r>
            <a:endParaRPr lang="en-GB" dirty="0">
              <a:cs typeface="Arial" pitchFamily="34" charset="0"/>
            </a:endParaRPr>
          </a:p>
          <a:p>
            <a:r>
              <a:rPr lang="ar-SA" dirty="0">
                <a:cs typeface="Arial" pitchFamily="34" charset="0"/>
              </a:rPr>
              <a:t>المحاسبة: مبادئها وأسسها - الدكتور عبد الله الفيصل. </a:t>
            </a:r>
            <a:endParaRPr lang="en-GB" dirty="0">
              <a:cs typeface="Arial" pitchFamily="34" charset="0"/>
            </a:endParaRPr>
          </a:p>
          <a:p>
            <a:r>
              <a:rPr lang="ar-SA" dirty="0">
                <a:cs typeface="Arial" pitchFamily="34" charset="0"/>
              </a:rPr>
              <a:t>أصول المحاسبة المالية (الجزء الثاني) - الدكتور عبد الناصر إبراهيم نور وآخرون.</a:t>
            </a:r>
            <a:endParaRPr lang="en-GB" dirty="0">
              <a:cs typeface="Arial" pitchFamily="34" charset="0"/>
            </a:endParaRPr>
          </a:p>
          <a:p>
            <a:endParaRPr lang="ar-SA" dirty="0"/>
          </a:p>
        </p:txBody>
      </p:sp>
      <p:sp>
        <p:nvSpPr>
          <p:cNvPr id="4" name="Slide Number Placeholder 3"/>
          <p:cNvSpPr txBox="1">
            <a:spLocks/>
          </p:cNvSpPr>
          <p:nvPr/>
        </p:nvSpPr>
        <p:spPr bwMode="auto">
          <a:xfrm>
            <a:off x="4572000" y="6381758"/>
            <a:ext cx="527538"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fontAlgn="base" hangingPunct="1">
              <a:spcBef>
                <a:spcPct val="0"/>
              </a:spcBef>
              <a:spcAft>
                <a:spcPct val="0"/>
              </a:spcAft>
            </a:pPr>
            <a:fld id="{677B4FE5-10CF-446A-815C-C38C185FB896}" type="slidenum">
              <a:rPr lang="ar-SA" sz="1200">
                <a:solidFill>
                  <a:prstClr val="white"/>
                </a:solidFill>
                <a:latin typeface="Calibri" pitchFamily="34" charset="0"/>
              </a:rPr>
              <a:pPr algn="ctr" eaLnBrk="1" fontAlgn="base" hangingPunct="1">
                <a:spcBef>
                  <a:spcPct val="0"/>
                </a:spcBef>
                <a:spcAft>
                  <a:spcPct val="0"/>
                </a:spcAft>
              </a:pPr>
              <a:t>12</a:t>
            </a:fld>
            <a:endParaRPr lang="en-US" sz="1200" dirty="0">
              <a:solidFill>
                <a:prstClr val="white"/>
              </a:solidFill>
              <a:latin typeface="Calibri" pitchFamily="34" charset="0"/>
            </a:endParaRPr>
          </a:p>
        </p:txBody>
      </p:sp>
    </p:spTree>
    <p:extLst>
      <p:ext uri="{BB962C8B-B14F-4D97-AF65-F5344CB8AC3E}">
        <p14:creationId xmlns:p14="http://schemas.microsoft.com/office/powerpoint/2010/main" xmlns="" val="11513664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itle 1"/>
          <p:cNvSpPr>
            <a:spLocks/>
          </p:cNvSpPr>
          <p:nvPr/>
        </p:nvSpPr>
        <p:spPr bwMode="auto">
          <a:xfrm>
            <a:off x="773723" y="546101"/>
            <a:ext cx="7877908" cy="758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p>
            <a:endParaRPr lang="ar-SA" sz="6400" b="0">
              <a:solidFill>
                <a:srgbClr val="376092"/>
              </a:solidFill>
              <a:latin typeface="Calibri" pitchFamily="34" charset="0"/>
              <a:cs typeface="AL-Battar" pitchFamily="2" charset="-78"/>
            </a:endParaRPr>
          </a:p>
        </p:txBody>
      </p:sp>
      <p:sp>
        <p:nvSpPr>
          <p:cNvPr id="14340" name="Content Placeholder 2"/>
          <p:cNvSpPr>
            <a:spLocks/>
          </p:cNvSpPr>
          <p:nvPr/>
        </p:nvSpPr>
        <p:spPr bwMode="auto">
          <a:xfrm>
            <a:off x="914400" y="1371600"/>
            <a:ext cx="7850066" cy="457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73050" indent="-273050" algn="just">
              <a:lnSpc>
                <a:spcPct val="110000"/>
              </a:lnSpc>
              <a:spcBef>
                <a:spcPct val="20000"/>
              </a:spcBef>
              <a:buFont typeface="Arial" pitchFamily="34" charset="0"/>
              <a:buChar char="•"/>
            </a:pPr>
            <a:endParaRPr lang="ar-SA" sz="2500" b="0">
              <a:solidFill>
                <a:srgbClr val="376092"/>
              </a:solidFill>
              <a:latin typeface="Calibri" pitchFamily="34" charset="0"/>
              <a:cs typeface="AL-Mohanad Bold" pitchFamily="2" charset="-78"/>
            </a:endParaRPr>
          </a:p>
        </p:txBody>
      </p:sp>
      <p:graphicFrame>
        <p:nvGraphicFramePr>
          <p:cNvPr id="7" name="Table 6"/>
          <p:cNvGraphicFramePr>
            <a:graphicFrameLocks noGrp="1"/>
          </p:cNvGraphicFramePr>
          <p:nvPr/>
        </p:nvGraphicFramePr>
        <p:xfrm>
          <a:off x="1266092" y="2362200"/>
          <a:ext cx="6541477" cy="2225676"/>
        </p:xfrm>
        <a:graphic>
          <a:graphicData uri="http://schemas.openxmlformats.org/drawingml/2006/table">
            <a:tbl>
              <a:tblPr rtl="1" firstRow="1" bandRow="1">
                <a:tableStyleId>{5C22544A-7EE6-4342-B048-85BDC9FD1C3A}</a:tableStyleId>
              </a:tblPr>
              <a:tblGrid>
                <a:gridCol w="4339395"/>
                <a:gridCol w="2202082"/>
              </a:tblGrid>
              <a:tr h="370946">
                <a:tc>
                  <a:txBody>
                    <a:bodyPr/>
                    <a:lstStyle/>
                    <a:p>
                      <a:pPr algn="ctr" rtl="1"/>
                      <a:r>
                        <a:rPr lang="ar-SA" sz="1800" dirty="0" smtClean="0"/>
                        <a:t>النشاط </a:t>
                      </a:r>
                      <a:endParaRPr lang="ar-SA" sz="1800" dirty="0"/>
                    </a:p>
                  </a:txBody>
                  <a:tcPr marL="84406" marR="84406" marT="45733" marB="45733"/>
                </a:tc>
                <a:tc>
                  <a:txBody>
                    <a:bodyPr/>
                    <a:lstStyle/>
                    <a:p>
                      <a:pPr algn="ctr" rtl="1"/>
                      <a:r>
                        <a:rPr lang="ar-SA" sz="1800" dirty="0" smtClean="0"/>
                        <a:t>الدرجة</a:t>
                      </a:r>
                      <a:endParaRPr lang="ar-SA" sz="1800" dirty="0"/>
                    </a:p>
                  </a:txBody>
                  <a:tcPr marL="84406" marR="84406" marT="45733" marB="45733"/>
                </a:tc>
              </a:tr>
              <a:tr h="370946">
                <a:tc>
                  <a:txBody>
                    <a:bodyPr/>
                    <a:lstStyle/>
                    <a:p>
                      <a:pPr algn="ctr" rtl="1"/>
                      <a:r>
                        <a:rPr lang="ar-SA" sz="1800" dirty="0" smtClean="0"/>
                        <a:t>المشاركة في منتديات الحوار على البلاك</a:t>
                      </a:r>
                      <a:r>
                        <a:rPr lang="ar-SA" sz="1800" baseline="0" dirty="0" smtClean="0"/>
                        <a:t> بورد</a:t>
                      </a:r>
                      <a:endParaRPr lang="ar-SA" sz="1800" dirty="0"/>
                    </a:p>
                  </a:txBody>
                  <a:tcPr marL="84406" marR="84406" marT="45733" marB="45733"/>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10 درجات</a:t>
                      </a:r>
                      <a:endParaRPr lang="en-US" sz="1800" dirty="0" smtClean="0"/>
                    </a:p>
                  </a:txBody>
                  <a:tcPr marL="84406" marR="84406" marT="45733" marB="45733"/>
                </a:tc>
              </a:tr>
              <a:tr h="370946">
                <a:tc>
                  <a:txBody>
                    <a:bodyPr/>
                    <a:lstStyle/>
                    <a:p>
                      <a:pPr algn="ctr" rtl="1"/>
                      <a:r>
                        <a:rPr lang="ar-SA" sz="1800" dirty="0" smtClean="0"/>
                        <a:t>حضور المحاضرات المسجلة والمحاضرات المباشرة</a:t>
                      </a:r>
                      <a:endParaRPr lang="ar-SA" sz="1800" dirty="0"/>
                    </a:p>
                  </a:txBody>
                  <a:tcPr marL="84406" marR="84406" marT="45733" marB="45733"/>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10 درجات</a:t>
                      </a:r>
                      <a:endParaRPr lang="en-US" sz="1800" dirty="0" smtClean="0"/>
                    </a:p>
                  </a:txBody>
                  <a:tcPr marL="84406" marR="84406" marT="45733" marB="45733"/>
                </a:tc>
              </a:tr>
              <a:tr h="370946">
                <a:tc>
                  <a:txBody>
                    <a:bodyPr/>
                    <a:lstStyle/>
                    <a:p>
                      <a:pPr algn="ctr" rtl="1"/>
                      <a:r>
                        <a:rPr lang="ar-SA" sz="1800" dirty="0" smtClean="0"/>
                        <a:t>الواجبات المنزلية </a:t>
                      </a:r>
                      <a:endParaRPr lang="ar-SA" sz="1800" dirty="0"/>
                    </a:p>
                  </a:txBody>
                  <a:tcPr marL="84406" marR="84406" marT="45733" marB="45733"/>
                </a:tc>
                <a:tc>
                  <a:txBody>
                    <a:bodyPr/>
                    <a:lstStyle/>
                    <a:p>
                      <a:pPr algn="ctr" rtl="1"/>
                      <a:r>
                        <a:rPr lang="ar-SA" sz="1800" dirty="0" smtClean="0"/>
                        <a:t>10 درجات</a:t>
                      </a:r>
                      <a:endParaRPr lang="ar-SA" sz="1800" dirty="0"/>
                    </a:p>
                  </a:txBody>
                  <a:tcPr marL="84406" marR="84406" marT="45733" marB="45733"/>
                </a:tc>
              </a:tr>
              <a:tr h="370946">
                <a:tc>
                  <a:txBody>
                    <a:bodyPr/>
                    <a:lstStyle/>
                    <a:p>
                      <a:pPr algn="ctr" rtl="1"/>
                      <a:r>
                        <a:rPr lang="ar-SA" sz="1800" dirty="0" smtClean="0"/>
                        <a:t>الاختبار النهائي </a:t>
                      </a:r>
                      <a:endParaRPr lang="ar-SA" sz="1800" dirty="0"/>
                    </a:p>
                  </a:txBody>
                  <a:tcPr marL="84406" marR="84406" marT="45733" marB="45733"/>
                </a:tc>
                <a:tc>
                  <a:txBody>
                    <a:bodyPr/>
                    <a:lstStyle/>
                    <a:p>
                      <a:pPr algn="ctr" rtl="1"/>
                      <a:r>
                        <a:rPr lang="ar-SA" sz="1800" dirty="0" smtClean="0"/>
                        <a:t>70 درجة</a:t>
                      </a:r>
                      <a:endParaRPr lang="ar-SA" sz="1800" dirty="0"/>
                    </a:p>
                  </a:txBody>
                  <a:tcPr marL="84406" marR="84406" marT="45733" marB="45733"/>
                </a:tc>
              </a:tr>
              <a:tr h="370946">
                <a:tc>
                  <a:txBody>
                    <a:bodyPr/>
                    <a:lstStyle/>
                    <a:p>
                      <a:pPr algn="ctr" rtl="1"/>
                      <a:r>
                        <a:rPr lang="ar-SA" sz="1800" dirty="0" smtClean="0"/>
                        <a:t>المجموع النهائي </a:t>
                      </a:r>
                      <a:endParaRPr lang="ar-SA" sz="1800" dirty="0"/>
                    </a:p>
                  </a:txBody>
                  <a:tcPr marL="84406" marR="84406" marT="45733" marB="45733"/>
                </a:tc>
                <a:tc>
                  <a:txBody>
                    <a:bodyPr/>
                    <a:lstStyle/>
                    <a:p>
                      <a:pPr algn="ctr" rtl="1"/>
                      <a:r>
                        <a:rPr lang="ar-SA" sz="1800" dirty="0" smtClean="0"/>
                        <a:t>100 درجة</a:t>
                      </a:r>
                      <a:endParaRPr lang="ar-SA" sz="1800" dirty="0"/>
                    </a:p>
                  </a:txBody>
                  <a:tcPr marL="84406" marR="84406" marT="45733" marB="45733"/>
                </a:tc>
              </a:tr>
            </a:tbl>
          </a:graphicData>
        </a:graphic>
      </p:graphicFrame>
      <p:sp>
        <p:nvSpPr>
          <p:cNvPr id="8" name="Title 1"/>
          <p:cNvSpPr>
            <a:spLocks noGrp="1"/>
          </p:cNvSpPr>
          <p:nvPr>
            <p:ph type="title" idx="4294967295"/>
          </p:nvPr>
        </p:nvSpPr>
        <p:spPr>
          <a:xfrm>
            <a:off x="211015" y="152400"/>
            <a:ext cx="8229600" cy="1143000"/>
          </a:xfrm>
        </p:spPr>
        <p:txBody>
          <a:bodyPr/>
          <a:lstStyle/>
          <a:p>
            <a:pPr eaLnBrk="1" hangingPunct="1"/>
            <a:r>
              <a:rPr lang="ar-SA" dirty="0" smtClean="0">
                <a:solidFill>
                  <a:schemeClr val="tx2">
                    <a:lumMod val="75000"/>
                  </a:schemeClr>
                </a:solidFill>
                <a:cs typeface="Arial" pitchFamily="34" charset="0"/>
              </a:rPr>
              <a:t>توزيع </a:t>
            </a:r>
            <a:r>
              <a:rPr lang="ar-SA" dirty="0">
                <a:solidFill>
                  <a:schemeClr val="tx2">
                    <a:lumMod val="75000"/>
                  </a:schemeClr>
                </a:solidFill>
                <a:cs typeface="Arial" pitchFamily="34" charset="0"/>
              </a:rPr>
              <a:t>الدرجات </a:t>
            </a:r>
            <a:r>
              <a:rPr lang="ar-SA" dirty="0" smtClean="0">
                <a:solidFill>
                  <a:schemeClr val="tx2">
                    <a:lumMod val="75000"/>
                  </a:schemeClr>
                </a:solidFill>
                <a:cs typeface="Arial" pitchFamily="34" charset="0"/>
              </a:rPr>
              <a:t>: </a:t>
            </a:r>
          </a:p>
        </p:txBody>
      </p:sp>
      <p:sp>
        <p:nvSpPr>
          <p:cNvPr id="9" name="Slide Number Placeholder 3"/>
          <p:cNvSpPr txBox="1">
            <a:spLocks/>
          </p:cNvSpPr>
          <p:nvPr/>
        </p:nvSpPr>
        <p:spPr bwMode="auto">
          <a:xfrm>
            <a:off x="4572000" y="6381758"/>
            <a:ext cx="527538"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fontAlgn="base" hangingPunct="1">
              <a:spcBef>
                <a:spcPct val="0"/>
              </a:spcBef>
              <a:spcAft>
                <a:spcPct val="0"/>
              </a:spcAft>
            </a:pPr>
            <a:fld id="{677B4FE5-10CF-446A-815C-C38C185FB896}" type="slidenum">
              <a:rPr lang="ar-SA" sz="1200">
                <a:solidFill>
                  <a:prstClr val="white"/>
                </a:solidFill>
                <a:latin typeface="Calibri" pitchFamily="34" charset="0"/>
              </a:rPr>
              <a:pPr algn="ctr" eaLnBrk="1" fontAlgn="base" hangingPunct="1">
                <a:spcBef>
                  <a:spcPct val="0"/>
                </a:spcBef>
                <a:spcAft>
                  <a:spcPct val="0"/>
                </a:spcAft>
              </a:pPr>
              <a:t>13</a:t>
            </a:fld>
            <a:endParaRPr lang="en-US" sz="1200" dirty="0">
              <a:solidFill>
                <a:prstClr val="white"/>
              </a:solidFill>
              <a:latin typeface="Calibri" pitchFamily="34" charset="0"/>
            </a:endParaRPr>
          </a:p>
        </p:txBody>
      </p:sp>
    </p:spTree>
    <p:extLst>
      <p:ext uri="{BB962C8B-B14F-4D97-AF65-F5344CB8AC3E}">
        <p14:creationId xmlns:p14="http://schemas.microsoft.com/office/powerpoint/2010/main" xmlns="" val="16309824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3"/>
          <p:cNvSpPr txBox="1">
            <a:spLocks noGrp="1"/>
          </p:cNvSpPr>
          <p:nvPr/>
        </p:nvSpPr>
        <p:spPr bwMode="auto">
          <a:xfrm>
            <a:off x="4448908" y="6332220"/>
            <a:ext cx="527538"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b="1">
                <a:solidFill>
                  <a:schemeClr val="tx1"/>
                </a:solidFill>
                <a:latin typeface="Arial" pitchFamily="34" charset="0"/>
                <a:cs typeface="Arial" pitchFamily="34" charset="0"/>
              </a:defRPr>
            </a:lvl1pPr>
            <a:lvl2pPr marL="742950" indent="-285750" eaLnBrk="0" hangingPunct="0">
              <a:defRPr b="1">
                <a:solidFill>
                  <a:schemeClr val="tx1"/>
                </a:solidFill>
                <a:latin typeface="Arial" pitchFamily="34" charset="0"/>
                <a:cs typeface="Arial" pitchFamily="34" charset="0"/>
              </a:defRPr>
            </a:lvl2pPr>
            <a:lvl3pPr marL="1143000" indent="-228600" eaLnBrk="0" hangingPunct="0">
              <a:defRPr b="1">
                <a:solidFill>
                  <a:schemeClr val="tx1"/>
                </a:solidFill>
                <a:latin typeface="Arial" pitchFamily="34" charset="0"/>
                <a:cs typeface="Arial" pitchFamily="34" charset="0"/>
              </a:defRPr>
            </a:lvl3pPr>
            <a:lvl4pPr marL="1600200" indent="-228600" eaLnBrk="0" hangingPunct="0">
              <a:defRPr b="1">
                <a:solidFill>
                  <a:schemeClr val="tx1"/>
                </a:solidFill>
                <a:latin typeface="Arial" pitchFamily="34" charset="0"/>
                <a:cs typeface="Arial" pitchFamily="34" charset="0"/>
              </a:defRPr>
            </a:lvl4pPr>
            <a:lvl5pPr marL="2057400" indent="-228600" eaLnBrk="0" hangingPunct="0">
              <a:defRPr b="1">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b="1">
                <a:solidFill>
                  <a:schemeClr val="tx1"/>
                </a:solidFill>
                <a:latin typeface="Arial" pitchFamily="34" charset="0"/>
                <a:cs typeface="Arial" pitchFamily="34" charset="0"/>
              </a:defRPr>
            </a:lvl9pPr>
          </a:lstStyle>
          <a:p>
            <a:pPr rtl="0" eaLnBrk="1" hangingPunct="1"/>
            <a:fld id="{0F2CE5AF-F6F2-4F5C-BE59-FB2036321267}" type="slidenum">
              <a:rPr lang="ar-SA" sz="1200" b="0">
                <a:solidFill>
                  <a:schemeClr val="bg1"/>
                </a:solidFill>
                <a:latin typeface="Calibri" pitchFamily="34" charset="0"/>
              </a:rPr>
              <a:pPr rtl="0" eaLnBrk="1" hangingPunct="1"/>
              <a:t>14</a:t>
            </a:fld>
            <a:endParaRPr lang="en-US" sz="1200" b="0">
              <a:solidFill>
                <a:schemeClr val="bg1"/>
              </a:solidFill>
              <a:latin typeface="Calibri" pitchFamily="34" charset="0"/>
            </a:endParaRPr>
          </a:p>
        </p:txBody>
      </p:sp>
      <p:sp>
        <p:nvSpPr>
          <p:cNvPr id="15363" name="Title 1"/>
          <p:cNvSpPr>
            <a:spLocks/>
          </p:cNvSpPr>
          <p:nvPr/>
        </p:nvSpPr>
        <p:spPr bwMode="auto">
          <a:xfrm>
            <a:off x="773723" y="120650"/>
            <a:ext cx="7877908" cy="1187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p>
            <a:endParaRPr lang="ar-SA" sz="6400" b="0">
              <a:solidFill>
                <a:srgbClr val="376092"/>
              </a:solidFill>
              <a:latin typeface="Calibri" pitchFamily="34" charset="0"/>
              <a:cs typeface="AL-Battar" pitchFamily="2" charset="-78"/>
            </a:endParaRPr>
          </a:p>
        </p:txBody>
      </p:sp>
      <p:sp>
        <p:nvSpPr>
          <p:cNvPr id="15364" name="Rectangle 4"/>
          <p:cNvSpPr>
            <a:spLocks noChangeArrowheads="1"/>
          </p:cNvSpPr>
          <p:nvPr/>
        </p:nvSpPr>
        <p:spPr bwMode="auto">
          <a:xfrm>
            <a:off x="703385" y="1524000"/>
            <a:ext cx="7807569" cy="42780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ar-SA" sz="2000" dirty="0">
                <a:solidFill>
                  <a:srgbClr val="0070C0"/>
                </a:solidFill>
              </a:rPr>
              <a:t>الساعات المكتبية:</a:t>
            </a:r>
          </a:p>
          <a:p>
            <a:endParaRPr lang="ar-SA" sz="2800" dirty="0"/>
          </a:p>
          <a:p>
            <a:endParaRPr lang="ar-SA" sz="2800" dirty="0">
              <a:solidFill>
                <a:srgbClr val="FF0000"/>
              </a:solidFill>
            </a:endParaRPr>
          </a:p>
          <a:p>
            <a:endParaRPr lang="ar-SA" sz="2800" dirty="0">
              <a:solidFill>
                <a:srgbClr val="FF0000"/>
              </a:solidFill>
            </a:endParaRPr>
          </a:p>
          <a:p>
            <a:endParaRPr lang="ar-SA" sz="2800" dirty="0">
              <a:solidFill>
                <a:srgbClr val="FF0000"/>
              </a:solidFill>
            </a:endParaRPr>
          </a:p>
          <a:p>
            <a:r>
              <a:rPr lang="ar-SA" sz="2000" dirty="0">
                <a:solidFill>
                  <a:srgbClr val="0070C0"/>
                </a:solidFill>
              </a:rPr>
              <a:t>رقم جوال </a:t>
            </a:r>
            <a:r>
              <a:rPr lang="ar-SA" sz="2000" dirty="0" smtClean="0">
                <a:solidFill>
                  <a:srgbClr val="0070C0"/>
                </a:solidFill>
              </a:rPr>
              <a:t>المقرر:</a:t>
            </a:r>
            <a:endParaRPr lang="en-US" sz="2000" dirty="0" smtClean="0">
              <a:solidFill>
                <a:srgbClr val="0070C0"/>
              </a:solidFill>
            </a:endParaRPr>
          </a:p>
          <a:p>
            <a:pPr algn="ctr"/>
            <a:r>
              <a:rPr lang="ar-SA" sz="2800" dirty="0" smtClean="0"/>
              <a:t>سوف يتم تزويدكم به عن طريق موقع العمادة لاحقا</a:t>
            </a:r>
            <a:endParaRPr lang="en-US" sz="2800" dirty="0" smtClean="0"/>
          </a:p>
          <a:p>
            <a:pPr algn="ctr"/>
            <a:r>
              <a:rPr lang="ar-SA" sz="2800" dirty="0"/>
              <a:t> </a:t>
            </a:r>
            <a:endParaRPr lang="en-US" sz="2800" dirty="0"/>
          </a:p>
          <a:p>
            <a:r>
              <a:rPr lang="ar-SA" sz="1600" dirty="0">
                <a:solidFill>
                  <a:srgbClr val="FF0000"/>
                </a:solidFill>
              </a:rPr>
              <a:t>سيكون الجوال مفتوح في الأوقات المحددة </a:t>
            </a:r>
            <a:r>
              <a:rPr lang="ar-SA" sz="1600" dirty="0" smtClean="0">
                <a:solidFill>
                  <a:srgbClr val="FF0000"/>
                </a:solidFill>
              </a:rPr>
              <a:t>أعلاه  وسيتم إغلاقه </a:t>
            </a:r>
            <a:r>
              <a:rPr lang="ar-SA" sz="1600" dirty="0">
                <a:solidFill>
                  <a:srgbClr val="FF0000"/>
                </a:solidFill>
              </a:rPr>
              <a:t>خارج هذه الأوقات، لذا على الجميع التقيد بهذه المواعيد</a:t>
            </a:r>
          </a:p>
          <a:p>
            <a:endParaRPr lang="ar-SA" sz="2800" dirty="0"/>
          </a:p>
          <a:p>
            <a:r>
              <a:rPr lang="ar-SA" sz="2000" dirty="0">
                <a:solidFill>
                  <a:srgbClr val="0070C0"/>
                </a:solidFill>
              </a:rPr>
              <a:t>البريد </a:t>
            </a:r>
            <a:r>
              <a:rPr lang="ar-SA" sz="2000" dirty="0" smtClean="0">
                <a:solidFill>
                  <a:srgbClr val="0070C0"/>
                </a:solidFill>
              </a:rPr>
              <a:t>الإلكتروني: </a:t>
            </a:r>
            <a:r>
              <a:rPr lang="en-US" sz="2000" dirty="0" smtClean="0">
                <a:solidFill>
                  <a:srgbClr val="0070C0"/>
                </a:solidFill>
              </a:rPr>
              <a:t>falmaideni@gmail.com</a:t>
            </a:r>
            <a:endParaRPr lang="en-US" sz="2800" dirty="0"/>
          </a:p>
        </p:txBody>
      </p:sp>
      <p:graphicFrame>
        <p:nvGraphicFramePr>
          <p:cNvPr id="7" name="Table 6"/>
          <p:cNvGraphicFramePr>
            <a:graphicFrameLocks noGrp="1"/>
          </p:cNvGraphicFramePr>
          <p:nvPr>
            <p:extLst>
              <p:ext uri="{D42A27DB-BD31-4B8C-83A1-F6EECF244321}">
                <p14:modId xmlns:p14="http://schemas.microsoft.com/office/powerpoint/2010/main" xmlns="" val="2972822489"/>
              </p:ext>
            </p:extLst>
          </p:nvPr>
        </p:nvGraphicFramePr>
        <p:xfrm>
          <a:off x="2250831" y="1905000"/>
          <a:ext cx="4220308" cy="1010721"/>
        </p:xfrm>
        <a:graphic>
          <a:graphicData uri="http://schemas.openxmlformats.org/drawingml/2006/table">
            <a:tbl>
              <a:tblPr rtl="1" firstRow="1" bandRow="1">
                <a:tableStyleId>{5C22544A-7EE6-4342-B048-85BDC9FD1C3A}</a:tableStyleId>
              </a:tblPr>
              <a:tblGrid>
                <a:gridCol w="2110154"/>
                <a:gridCol w="2110154"/>
              </a:tblGrid>
              <a:tr h="370681">
                <a:tc>
                  <a:txBody>
                    <a:bodyPr/>
                    <a:lstStyle/>
                    <a:p>
                      <a:pPr algn="ctr" rtl="1"/>
                      <a:r>
                        <a:rPr lang="ar-SA" sz="1800" dirty="0" smtClean="0"/>
                        <a:t>اليوم</a:t>
                      </a:r>
                      <a:endParaRPr lang="ar-SA" sz="1800" dirty="0"/>
                    </a:p>
                  </a:txBody>
                  <a:tcPr marL="84406" marR="84406" marT="45700" marB="45700"/>
                </a:tc>
                <a:tc>
                  <a:txBody>
                    <a:bodyPr/>
                    <a:lstStyle/>
                    <a:p>
                      <a:pPr algn="ctr" rtl="1"/>
                      <a:r>
                        <a:rPr lang="ar-SA" sz="1800" dirty="0" smtClean="0"/>
                        <a:t>الوقت</a:t>
                      </a:r>
                      <a:endParaRPr lang="ar-SA" sz="1800" dirty="0"/>
                    </a:p>
                  </a:txBody>
                  <a:tcPr marL="84406" marR="84406" marT="45700" marB="45700"/>
                </a:tc>
              </a:tr>
              <a:tr h="370681">
                <a:tc>
                  <a:txBody>
                    <a:bodyPr/>
                    <a:lstStyle/>
                    <a:p>
                      <a:pPr algn="ctr" rtl="1"/>
                      <a:r>
                        <a:rPr lang="ar-SA" sz="1800" dirty="0" smtClean="0"/>
                        <a:t>الثلاثاء</a:t>
                      </a:r>
                      <a:endParaRPr lang="ar-SA" sz="1800" dirty="0"/>
                    </a:p>
                  </a:txBody>
                  <a:tcPr marL="84406" marR="84406" marT="45700" marB="45700"/>
                </a:tc>
                <a:tc>
                  <a:txBody>
                    <a:bodyPr/>
                    <a:lstStyle/>
                    <a:p>
                      <a:pPr algn="ctr" rtl="1"/>
                      <a:r>
                        <a:rPr lang="ar-SA" sz="1800" dirty="0" smtClean="0"/>
                        <a:t>من  4:00</a:t>
                      </a:r>
                      <a:r>
                        <a:rPr lang="ar-SA" sz="1800" baseline="0" dirty="0" smtClean="0"/>
                        <a:t> الى 10:00 مساء</a:t>
                      </a:r>
                      <a:endParaRPr lang="ar-SA" sz="1800" dirty="0"/>
                    </a:p>
                  </a:txBody>
                  <a:tcPr marL="84406" marR="84406" marT="45700" marB="45700"/>
                </a:tc>
              </a:tr>
            </a:tbl>
          </a:graphicData>
        </a:graphic>
      </p:graphicFrame>
      <p:sp>
        <p:nvSpPr>
          <p:cNvPr id="8" name="Title 1"/>
          <p:cNvSpPr>
            <a:spLocks noGrp="1"/>
          </p:cNvSpPr>
          <p:nvPr>
            <p:ph type="title" idx="4294967295"/>
          </p:nvPr>
        </p:nvSpPr>
        <p:spPr>
          <a:xfrm>
            <a:off x="-351693" y="152400"/>
            <a:ext cx="8932985" cy="1143000"/>
          </a:xfrm>
        </p:spPr>
        <p:txBody>
          <a:bodyPr/>
          <a:lstStyle/>
          <a:p>
            <a:pPr eaLnBrk="1" hangingPunct="1"/>
            <a:r>
              <a:rPr lang="ar-SA" sz="4200" dirty="0">
                <a:solidFill>
                  <a:schemeClr val="tx2">
                    <a:lumMod val="75000"/>
                  </a:schemeClr>
                </a:solidFill>
                <a:cs typeface="Arial" pitchFamily="34" charset="0"/>
              </a:rPr>
              <a:t>الساعات المكتبية وجوال المقرر والبريد الإلكتروني: </a:t>
            </a:r>
            <a:endParaRPr lang="ar-SA" sz="4200" dirty="0" smtClean="0">
              <a:solidFill>
                <a:schemeClr val="tx2">
                  <a:lumMod val="75000"/>
                </a:schemeClr>
              </a:solidFill>
              <a:cs typeface="Arial" pitchFamily="34" charset="0"/>
            </a:endParaRPr>
          </a:p>
        </p:txBody>
      </p:sp>
    </p:spTree>
    <p:extLst>
      <p:ext uri="{BB962C8B-B14F-4D97-AF65-F5344CB8AC3E}">
        <p14:creationId xmlns:p14="http://schemas.microsoft.com/office/powerpoint/2010/main" xmlns="" val="174473553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txBox="1">
            <a:spLocks noGrp="1"/>
          </p:cNvSpPr>
          <p:nvPr/>
        </p:nvSpPr>
        <p:spPr bwMode="auto">
          <a:xfrm>
            <a:off x="4448908" y="6376989"/>
            <a:ext cx="527538"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b="1">
                <a:solidFill>
                  <a:schemeClr val="tx1"/>
                </a:solidFill>
                <a:latin typeface="Arial" pitchFamily="34" charset="0"/>
                <a:cs typeface="Arial" pitchFamily="34" charset="0"/>
              </a:defRPr>
            </a:lvl1pPr>
            <a:lvl2pPr marL="742950" indent="-285750" eaLnBrk="0" hangingPunct="0">
              <a:defRPr b="1">
                <a:solidFill>
                  <a:schemeClr val="tx1"/>
                </a:solidFill>
                <a:latin typeface="Arial" pitchFamily="34" charset="0"/>
                <a:cs typeface="Arial" pitchFamily="34" charset="0"/>
              </a:defRPr>
            </a:lvl2pPr>
            <a:lvl3pPr marL="1143000" indent="-228600" eaLnBrk="0" hangingPunct="0">
              <a:defRPr b="1">
                <a:solidFill>
                  <a:schemeClr val="tx1"/>
                </a:solidFill>
                <a:latin typeface="Arial" pitchFamily="34" charset="0"/>
                <a:cs typeface="Arial" pitchFamily="34" charset="0"/>
              </a:defRPr>
            </a:lvl3pPr>
            <a:lvl4pPr marL="1600200" indent="-228600" eaLnBrk="0" hangingPunct="0">
              <a:defRPr b="1">
                <a:solidFill>
                  <a:schemeClr val="tx1"/>
                </a:solidFill>
                <a:latin typeface="Arial" pitchFamily="34" charset="0"/>
                <a:cs typeface="Arial" pitchFamily="34" charset="0"/>
              </a:defRPr>
            </a:lvl4pPr>
            <a:lvl5pPr marL="2057400" indent="-228600" eaLnBrk="0" hangingPunct="0">
              <a:defRPr b="1">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b="1">
                <a:solidFill>
                  <a:schemeClr val="tx1"/>
                </a:solidFill>
                <a:latin typeface="Arial" pitchFamily="34" charset="0"/>
                <a:cs typeface="Arial" pitchFamily="34" charset="0"/>
              </a:defRPr>
            </a:lvl9pPr>
          </a:lstStyle>
          <a:p>
            <a:pPr rtl="0" eaLnBrk="1" hangingPunct="1"/>
            <a:fld id="{8F2478C0-7C04-42A0-8562-FCDBDB7BC492}" type="slidenum">
              <a:rPr lang="ar-SA" sz="1200" b="0">
                <a:solidFill>
                  <a:schemeClr val="bg1"/>
                </a:solidFill>
                <a:latin typeface="Calibri" pitchFamily="34" charset="0"/>
              </a:rPr>
              <a:pPr rtl="0" eaLnBrk="1" hangingPunct="1"/>
              <a:t>15</a:t>
            </a:fld>
            <a:endParaRPr lang="en-US" sz="1200" b="0">
              <a:solidFill>
                <a:schemeClr val="bg1"/>
              </a:solidFill>
              <a:latin typeface="Calibri" pitchFamily="34" charset="0"/>
            </a:endParaRPr>
          </a:p>
        </p:txBody>
      </p:sp>
      <p:sp>
        <p:nvSpPr>
          <p:cNvPr id="16387" name="عنوان 1"/>
          <p:cNvSpPr>
            <a:spLocks/>
          </p:cNvSpPr>
          <p:nvPr/>
        </p:nvSpPr>
        <p:spPr bwMode="auto">
          <a:xfrm>
            <a:off x="773723" y="549276"/>
            <a:ext cx="7877908" cy="758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p>
            <a:endParaRPr lang="ar-SA" sz="6400" b="0">
              <a:solidFill>
                <a:srgbClr val="376092"/>
              </a:solidFill>
              <a:latin typeface="Calibri" pitchFamily="34" charset="0"/>
              <a:cs typeface="AL-Battar" pitchFamily="2" charset="-78"/>
            </a:endParaRPr>
          </a:p>
        </p:txBody>
      </p:sp>
      <p:sp>
        <p:nvSpPr>
          <p:cNvPr id="16388" name="عنصر نائب للمحتوى 2"/>
          <p:cNvSpPr>
            <a:spLocks/>
          </p:cNvSpPr>
          <p:nvPr/>
        </p:nvSpPr>
        <p:spPr bwMode="auto">
          <a:xfrm>
            <a:off x="942243" y="1447800"/>
            <a:ext cx="7850065" cy="457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73050" indent="-273050" algn="just">
              <a:spcBef>
                <a:spcPct val="20000"/>
              </a:spcBef>
              <a:buFont typeface="Arial" pitchFamily="34" charset="0"/>
              <a:buChar char="•"/>
            </a:pPr>
            <a:endParaRPr lang="ar-SA" sz="3000" b="0">
              <a:solidFill>
                <a:srgbClr val="376092"/>
              </a:solidFill>
              <a:latin typeface="Calibri" pitchFamily="34" charset="0"/>
              <a:cs typeface="AL-Mohanad Bold" pitchFamily="2" charset="-78"/>
            </a:endParaRPr>
          </a:p>
        </p:txBody>
      </p:sp>
      <p:sp>
        <p:nvSpPr>
          <p:cNvPr id="6" name="Title 1"/>
          <p:cNvSpPr>
            <a:spLocks/>
          </p:cNvSpPr>
          <p:nvPr/>
        </p:nvSpPr>
        <p:spPr bwMode="auto">
          <a:xfrm>
            <a:off x="773723" y="120650"/>
            <a:ext cx="7877908" cy="1187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p>
            <a:endParaRPr lang="ar-SA" sz="6400" b="0">
              <a:solidFill>
                <a:srgbClr val="376092"/>
              </a:solidFill>
              <a:latin typeface="Calibri" pitchFamily="34" charset="0"/>
              <a:cs typeface="AL-Battar" pitchFamily="2" charset="-78"/>
            </a:endParaRPr>
          </a:p>
        </p:txBody>
      </p:sp>
      <p:sp>
        <p:nvSpPr>
          <p:cNvPr id="7" name="Title 1"/>
          <p:cNvSpPr>
            <a:spLocks noGrp="1"/>
          </p:cNvSpPr>
          <p:nvPr>
            <p:ph type="title" idx="4294967295"/>
          </p:nvPr>
        </p:nvSpPr>
        <p:spPr>
          <a:xfrm>
            <a:off x="-422031" y="2971800"/>
            <a:ext cx="8932985" cy="1143000"/>
          </a:xfrm>
        </p:spPr>
        <p:txBody>
          <a:bodyPr/>
          <a:lstStyle/>
          <a:p>
            <a:pPr eaLnBrk="1" hangingPunct="1"/>
            <a:r>
              <a:rPr lang="ar-SA" sz="6000" dirty="0" smtClean="0">
                <a:solidFill>
                  <a:schemeClr val="tx2">
                    <a:lumMod val="75000"/>
                  </a:schemeClr>
                </a:solidFill>
                <a:cs typeface="Arial" pitchFamily="34" charset="0"/>
              </a:rPr>
              <a:t>مع </a:t>
            </a:r>
            <a:r>
              <a:rPr lang="ar-SA" sz="6000" dirty="0">
                <a:solidFill>
                  <a:schemeClr val="tx2">
                    <a:lumMod val="75000"/>
                  </a:schemeClr>
                </a:solidFill>
                <a:cs typeface="Arial" pitchFamily="34" charset="0"/>
              </a:rPr>
              <a:t>تمنياتي للجميع بالنجاح </a:t>
            </a:r>
            <a:r>
              <a:rPr lang="ar-SA" sz="6000" dirty="0" smtClean="0">
                <a:solidFill>
                  <a:schemeClr val="tx2">
                    <a:lumMod val="75000"/>
                  </a:schemeClr>
                </a:solidFill>
                <a:cs typeface="Arial" pitchFamily="34" charset="0"/>
              </a:rPr>
              <a:t>والتوفيق</a:t>
            </a:r>
          </a:p>
        </p:txBody>
      </p:sp>
    </p:spTree>
    <p:extLst>
      <p:ext uri="{BB962C8B-B14F-4D97-AF65-F5344CB8AC3E}">
        <p14:creationId xmlns:p14="http://schemas.microsoft.com/office/powerpoint/2010/main" xmlns="" val="27816814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501662" y="6356353"/>
            <a:ext cx="445477" cy="365125"/>
          </a:xfrm>
          <a:noFill/>
          <a:ln>
            <a:miter lim="800000"/>
            <a:headEnd/>
            <a:tailEnd/>
          </a:ln>
        </p:spPr>
        <p:txBody>
          <a:bodyPr/>
          <a:lstStyle/>
          <a:p>
            <a:fld id="{E1D16D93-8795-4AD6-9A1F-54CC01E741BE}" type="slidenum">
              <a:rPr lang="ar-SA" smtClean="0">
                <a:solidFill>
                  <a:prstClr val="white"/>
                </a:solidFill>
                <a:cs typeface="Arial" pitchFamily="34" charset="0"/>
              </a:rPr>
              <a:pPr/>
              <a:t>16</a:t>
            </a:fld>
            <a:endParaRPr lang="en-US" dirty="0" smtClean="0">
              <a:solidFill>
                <a:prstClr val="white"/>
              </a:solidFill>
              <a:cs typeface="Arial" pitchFamily="34" charset="0"/>
            </a:endParaRPr>
          </a:p>
        </p:txBody>
      </p:sp>
      <p:sp>
        <p:nvSpPr>
          <p:cNvPr id="5" name="Title 4"/>
          <p:cNvSpPr txBox="1">
            <a:spLocks/>
          </p:cNvSpPr>
          <p:nvPr/>
        </p:nvSpPr>
        <p:spPr bwMode="auto">
          <a:xfrm>
            <a:off x="633046" y="2133603"/>
            <a:ext cx="77724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SA" sz="8000" b="1" spc="-150" dirty="0" smtClean="0">
                <a:solidFill>
                  <a:srgbClr val="FF0000"/>
                </a:solidFill>
                <a:latin typeface="ae_AlMateen" pitchFamily="2" charset="-78"/>
                <a:cs typeface="ae_AlMateen" pitchFamily="2" charset="-78"/>
              </a:rPr>
              <a:t>الفصـل الأول </a:t>
            </a:r>
          </a:p>
          <a:p>
            <a:pPr eaLnBrk="1" hangingPunct="1"/>
            <a:r>
              <a:rPr lang="ar-EG" sz="8000" spc="-150" dirty="0" smtClean="0">
                <a:solidFill>
                  <a:srgbClr val="009900"/>
                </a:solidFill>
                <a:latin typeface="ae_AlMateen" pitchFamily="2" charset="-78"/>
                <a:cs typeface="ae_AlMateen" pitchFamily="2" charset="-78"/>
              </a:rPr>
              <a:t>المح</a:t>
            </a:r>
            <a:r>
              <a:rPr lang="ar-SA" sz="8000" spc="-150" dirty="0" smtClean="0">
                <a:solidFill>
                  <a:srgbClr val="009900"/>
                </a:solidFill>
                <a:latin typeface="ae_AlMateen" pitchFamily="2" charset="-78"/>
                <a:cs typeface="ae_AlMateen" pitchFamily="2" charset="-78"/>
              </a:rPr>
              <a:t>ـ</a:t>
            </a:r>
            <a:r>
              <a:rPr lang="ar-EG" sz="8000" spc="-150" dirty="0" err="1" smtClean="0">
                <a:solidFill>
                  <a:srgbClr val="009900"/>
                </a:solidFill>
                <a:latin typeface="ae_AlMateen" pitchFamily="2" charset="-78"/>
                <a:cs typeface="ae_AlMateen" pitchFamily="2" charset="-78"/>
              </a:rPr>
              <a:t>اضرة</a:t>
            </a:r>
            <a:r>
              <a:rPr lang="ar-EG" sz="8000" dirty="0" smtClean="0">
                <a:solidFill>
                  <a:srgbClr val="009900"/>
                </a:solidFill>
                <a:cs typeface="Arial" pitchFamily="34" charset="0"/>
              </a:rPr>
              <a:t> </a:t>
            </a:r>
            <a:r>
              <a:rPr lang="ar-SA" sz="8000" spc="-150" dirty="0" smtClean="0">
                <a:solidFill>
                  <a:srgbClr val="009900"/>
                </a:solidFill>
                <a:latin typeface="ae_AlMateen" pitchFamily="2" charset="-78"/>
                <a:cs typeface="ae_AlMateen" pitchFamily="2" charset="-78"/>
              </a:rPr>
              <a:t>الأولى</a:t>
            </a:r>
          </a:p>
          <a:p>
            <a:pPr eaLnBrk="1" hangingPunct="1"/>
            <a:r>
              <a:rPr lang="ar-SA" spc="-150" dirty="0" smtClean="0">
                <a:solidFill>
                  <a:srgbClr val="376092"/>
                </a:solidFill>
                <a:latin typeface="ae_AlMateen" pitchFamily="2" charset="-78"/>
                <a:cs typeface="ae_AlMateen" pitchFamily="2" charset="-78"/>
              </a:rPr>
              <a:t> </a:t>
            </a:r>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350985" y="4191000"/>
            <a:ext cx="6541477"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6600" b="1" dirty="0" smtClean="0">
                <a:solidFill>
                  <a:prstClr val="black"/>
                </a:solidFill>
                <a:cs typeface="Arial" pitchFamily="34" charset="0"/>
              </a:rPr>
              <a:t>المدخل لعلم المحاسبة</a:t>
            </a:r>
          </a:p>
          <a:p>
            <a:pPr eaLnBrk="1" hangingPunct="1"/>
            <a:r>
              <a:rPr lang="ar-SA" sz="4800" b="1" dirty="0" smtClean="0">
                <a:solidFill>
                  <a:prstClr val="black"/>
                </a:solidFill>
                <a:cs typeface="Arial" pitchFamily="34" charset="0"/>
              </a:rPr>
              <a:t>(المفهوم والمبادئ)</a:t>
            </a:r>
          </a:p>
        </p:txBody>
      </p:sp>
    </p:spTree>
    <p:extLst>
      <p:ext uri="{BB962C8B-B14F-4D97-AF65-F5344CB8AC3E}">
        <p14:creationId xmlns:p14="http://schemas.microsoft.com/office/powerpoint/2010/main" xmlns="" val="18002227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solidFill>
            <a:schemeClr val="accent1"/>
          </a:solidFill>
        </p:spPr>
        <p:txBody>
          <a:bodyPr/>
          <a:lstStyle/>
          <a:p>
            <a:pPr algn="ctr"/>
            <a:r>
              <a:rPr lang="ar-SA" sz="3600" b="1" smtClean="0">
                <a:solidFill>
                  <a:srgbClr val="FF0000"/>
                </a:solidFill>
                <a:cs typeface="Arial" pitchFamily="34" charset="0"/>
              </a:rPr>
              <a:t>أولاً: المدخل لعلم المحاسبة</a:t>
            </a:r>
            <a:r>
              <a:rPr lang="ar-SA" sz="3600" smtClean="0">
                <a:solidFill>
                  <a:srgbClr val="FF0000"/>
                </a:solidFill>
                <a:cs typeface="Arial" pitchFamily="34" charset="0"/>
              </a:rPr>
              <a:t> </a:t>
            </a:r>
            <a:r>
              <a:rPr lang="ar-SA" smtClean="0">
                <a:solidFill>
                  <a:srgbClr val="FF0000"/>
                </a:solidFill>
                <a:cs typeface="Arial" pitchFamily="34" charset="0"/>
              </a:rPr>
              <a:t/>
            </a:r>
            <a:br>
              <a:rPr lang="ar-SA" smtClean="0">
                <a:solidFill>
                  <a:srgbClr val="FF0000"/>
                </a:solidFill>
                <a:cs typeface="Arial" pitchFamily="34" charset="0"/>
              </a:rPr>
            </a:br>
            <a:r>
              <a:rPr lang="ar-SA" sz="3200" smtClean="0">
                <a:solidFill>
                  <a:schemeClr val="tx1"/>
                </a:solidFill>
                <a:cs typeface="Arial" pitchFamily="34" charset="0"/>
              </a:rPr>
              <a:t>النقاط الرئيسية</a:t>
            </a:r>
            <a:endParaRPr lang="en-GB" sz="3200" smtClean="0">
              <a:solidFill>
                <a:schemeClr val="tx1"/>
              </a:solidFill>
              <a:cs typeface="Arial" pitchFamily="34" charset="0"/>
            </a:endParaRPr>
          </a:p>
        </p:txBody>
      </p:sp>
      <p:sp>
        <p:nvSpPr>
          <p:cNvPr id="8195" name="Content Placeholder 2"/>
          <p:cNvSpPr>
            <a:spLocks noGrp="1"/>
          </p:cNvSpPr>
          <p:nvPr>
            <p:ph sz="quarter" idx="1"/>
          </p:nvPr>
        </p:nvSpPr>
        <p:spPr>
          <a:xfrm>
            <a:off x="457200" y="1447800"/>
            <a:ext cx="8229600" cy="4343400"/>
          </a:xfrm>
          <a:solidFill>
            <a:schemeClr val="tx2">
              <a:lumMod val="20000"/>
              <a:lumOff val="80000"/>
            </a:schemeClr>
          </a:solidFill>
        </p:spPr>
        <p:txBody>
          <a:bodyPr/>
          <a:lstStyle/>
          <a:p>
            <a:pPr rtl="1">
              <a:buFont typeface="Arial" pitchFamily="34" charset="0"/>
              <a:buChar char="•"/>
              <a:defRPr/>
            </a:pPr>
            <a:r>
              <a:rPr lang="ar-SA" sz="2200" b="1" dirty="0" smtClean="0"/>
              <a:t>مقدمة</a:t>
            </a:r>
          </a:p>
          <a:p>
            <a:pPr rtl="1">
              <a:buFont typeface="Arial" pitchFamily="34" charset="0"/>
              <a:buChar char="•"/>
              <a:defRPr/>
            </a:pPr>
            <a:r>
              <a:rPr lang="ar-SA" sz="2200" b="1" dirty="0" smtClean="0"/>
              <a:t>تعريف المحاسبة</a:t>
            </a:r>
          </a:p>
          <a:p>
            <a:pPr rtl="1">
              <a:buFont typeface="Arial" pitchFamily="34" charset="0"/>
              <a:buChar char="•"/>
              <a:defRPr/>
            </a:pPr>
            <a:r>
              <a:rPr lang="ar-SA" sz="2200" b="1" dirty="0" smtClean="0"/>
              <a:t>المحاسبة كنظام للمعلومات</a:t>
            </a:r>
          </a:p>
          <a:p>
            <a:pPr rtl="1">
              <a:buFont typeface="Arial" pitchFamily="34" charset="0"/>
              <a:buChar char="•"/>
              <a:defRPr/>
            </a:pPr>
            <a:r>
              <a:rPr lang="ar-SA" sz="2200" b="1" dirty="0" smtClean="0"/>
              <a:t>خصائص المعلومات المحاسبية</a:t>
            </a:r>
          </a:p>
          <a:p>
            <a:pPr rtl="1">
              <a:buFont typeface="Arial" pitchFamily="34" charset="0"/>
              <a:buChar char="•"/>
              <a:defRPr/>
            </a:pPr>
            <a:r>
              <a:rPr lang="ar-SA" sz="2200" b="1" dirty="0" smtClean="0"/>
              <a:t>فروع المحاسبة</a:t>
            </a:r>
          </a:p>
          <a:p>
            <a:pPr rtl="1">
              <a:buFont typeface="Arial" pitchFamily="34" charset="0"/>
              <a:buChar char="•"/>
              <a:defRPr/>
            </a:pPr>
            <a:r>
              <a:rPr lang="ar-SA" sz="2200" b="1" dirty="0" smtClean="0"/>
              <a:t>الفئات المستفيدة من المعلومات المحاسبية</a:t>
            </a:r>
          </a:p>
          <a:p>
            <a:pPr rtl="1">
              <a:buFont typeface="Arial" pitchFamily="34" charset="0"/>
              <a:buChar char="•"/>
              <a:defRPr/>
            </a:pPr>
            <a:r>
              <a:rPr lang="ar-SA" sz="2200" b="1" dirty="0" smtClean="0"/>
              <a:t>تعريف المحاسبة المالية </a:t>
            </a:r>
          </a:p>
          <a:p>
            <a:pPr rtl="1">
              <a:buFont typeface="Arial" pitchFamily="34" charset="0"/>
              <a:buChar char="•"/>
              <a:defRPr/>
            </a:pPr>
            <a:r>
              <a:rPr lang="ar-SA" sz="2200" b="1" dirty="0" smtClean="0"/>
              <a:t>أهداف المحاسبة المالية</a:t>
            </a:r>
          </a:p>
          <a:p>
            <a:pPr rtl="1">
              <a:buFont typeface="Arial" pitchFamily="34" charset="0"/>
              <a:buChar char="•"/>
              <a:defRPr/>
            </a:pPr>
            <a:r>
              <a:rPr lang="ar-SA" sz="2200" b="1" dirty="0" smtClean="0"/>
              <a:t>وظائف المحاسبة المالية</a:t>
            </a:r>
          </a:p>
          <a:p>
            <a:pPr rtl="1">
              <a:buFont typeface="Arial" pitchFamily="34" charset="0"/>
              <a:buChar char="•"/>
              <a:defRPr/>
            </a:pPr>
            <a:r>
              <a:rPr lang="ar-SA" sz="2200" b="1" dirty="0" smtClean="0"/>
              <a:t>المبادئ المحاسبية المتعارف عليها (</a:t>
            </a:r>
            <a:r>
              <a:rPr lang="en-GB" sz="2200" b="1" dirty="0" smtClean="0"/>
              <a:t>GAAP</a:t>
            </a:r>
            <a:r>
              <a:rPr lang="ar-SA" sz="2200" b="1" dirty="0" smtClean="0"/>
              <a:t>)</a:t>
            </a:r>
          </a:p>
          <a:p>
            <a:pPr rtl="1">
              <a:buFont typeface="Arial" pitchFamily="34" charset="0"/>
              <a:buChar char="•"/>
              <a:defRPr/>
            </a:pPr>
            <a:r>
              <a:rPr lang="ar-SA" sz="2200" b="1" dirty="0" smtClean="0"/>
              <a:t>أهم المصطلحات المحاسبية باللغة الإنجليزية</a:t>
            </a:r>
            <a:endParaRPr lang="en-GB" sz="2200" b="1" dirty="0" smtClean="0"/>
          </a:p>
        </p:txBody>
      </p:sp>
      <p:sp>
        <p:nvSpPr>
          <p:cNvPr id="30725" name="Slide Number Placeholder 3"/>
          <p:cNvSpPr txBox="1">
            <a:spLocks/>
          </p:cNvSpPr>
          <p:nvPr/>
        </p:nvSpPr>
        <p:spPr bwMode="auto">
          <a:xfrm>
            <a:off x="4551040" y="6376990"/>
            <a:ext cx="527538"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fontAlgn="base" hangingPunct="1">
              <a:spcBef>
                <a:spcPct val="0"/>
              </a:spcBef>
              <a:spcAft>
                <a:spcPct val="0"/>
              </a:spcAft>
            </a:pPr>
            <a:fld id="{AA7C527F-31CD-4954-A06F-69B12382CA95}" type="slidenum">
              <a:rPr lang="ar-SA" sz="1200">
                <a:solidFill>
                  <a:prstClr val="white"/>
                </a:solidFill>
                <a:latin typeface="Calibri" pitchFamily="34" charset="0"/>
              </a:rPr>
              <a:pPr algn="ctr" eaLnBrk="1" fontAlgn="base" hangingPunct="1">
                <a:spcBef>
                  <a:spcPct val="0"/>
                </a:spcBef>
                <a:spcAft>
                  <a:spcPct val="0"/>
                </a:spcAft>
              </a:pPr>
              <a:t>17</a:t>
            </a:fld>
            <a:endParaRPr lang="en-US" sz="1200">
              <a:solidFill>
                <a:prstClr val="white"/>
              </a:solidFill>
              <a:latin typeface="Calibri" pitchFamily="34" charset="0"/>
            </a:endParaRPr>
          </a:p>
        </p:txBody>
      </p:sp>
    </p:spTree>
    <p:extLst>
      <p:ext uri="{BB962C8B-B14F-4D97-AF65-F5344CB8AC3E}">
        <p14:creationId xmlns:p14="http://schemas.microsoft.com/office/powerpoint/2010/main" xmlns="" val="373688801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195">
                                            <p:bg/>
                                          </p:spTgt>
                                        </p:tgtEl>
                                        <p:attrNameLst>
                                          <p:attrName>style.visibility</p:attrName>
                                        </p:attrNameLst>
                                      </p:cBhvr>
                                      <p:to>
                                        <p:strVal val="visible"/>
                                      </p:to>
                                    </p:set>
                                    <p:animEffect transition="in" filter="blinds(horizontal)">
                                      <p:cBhvr>
                                        <p:cTn id="7" dur="500"/>
                                        <p:tgtEl>
                                          <p:spTgt spid="8195">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195">
                                            <p:txEl>
                                              <p:pRg st="0" end="0"/>
                                            </p:txEl>
                                          </p:spTgt>
                                        </p:tgtEl>
                                        <p:attrNameLst>
                                          <p:attrName>style.visibility</p:attrName>
                                        </p:attrNameLst>
                                      </p:cBhvr>
                                      <p:to>
                                        <p:strVal val="visible"/>
                                      </p:to>
                                    </p:set>
                                    <p:animEffect transition="in" filter="blinds(horizontal)">
                                      <p:cBhvr>
                                        <p:cTn id="12" dur="500"/>
                                        <p:tgtEl>
                                          <p:spTgt spid="819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195">
                                            <p:txEl>
                                              <p:pRg st="1" end="1"/>
                                            </p:txEl>
                                          </p:spTgt>
                                        </p:tgtEl>
                                        <p:attrNameLst>
                                          <p:attrName>style.visibility</p:attrName>
                                        </p:attrNameLst>
                                      </p:cBhvr>
                                      <p:to>
                                        <p:strVal val="visible"/>
                                      </p:to>
                                    </p:set>
                                    <p:animEffect transition="in" filter="blinds(horizontal)">
                                      <p:cBhvr>
                                        <p:cTn id="17" dur="500"/>
                                        <p:tgtEl>
                                          <p:spTgt spid="819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195">
                                            <p:txEl>
                                              <p:pRg st="2" end="2"/>
                                            </p:txEl>
                                          </p:spTgt>
                                        </p:tgtEl>
                                        <p:attrNameLst>
                                          <p:attrName>style.visibility</p:attrName>
                                        </p:attrNameLst>
                                      </p:cBhvr>
                                      <p:to>
                                        <p:strVal val="visible"/>
                                      </p:to>
                                    </p:set>
                                    <p:animEffect transition="in" filter="blinds(horizontal)">
                                      <p:cBhvr>
                                        <p:cTn id="22" dur="500"/>
                                        <p:tgtEl>
                                          <p:spTgt spid="819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8195">
                                            <p:txEl>
                                              <p:pRg st="3" end="3"/>
                                            </p:txEl>
                                          </p:spTgt>
                                        </p:tgtEl>
                                        <p:attrNameLst>
                                          <p:attrName>style.visibility</p:attrName>
                                        </p:attrNameLst>
                                      </p:cBhvr>
                                      <p:to>
                                        <p:strVal val="visible"/>
                                      </p:to>
                                    </p:set>
                                    <p:animEffect transition="in" filter="blinds(horizontal)">
                                      <p:cBhvr>
                                        <p:cTn id="27" dur="500"/>
                                        <p:tgtEl>
                                          <p:spTgt spid="819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8195">
                                            <p:txEl>
                                              <p:pRg st="4" end="4"/>
                                            </p:txEl>
                                          </p:spTgt>
                                        </p:tgtEl>
                                        <p:attrNameLst>
                                          <p:attrName>style.visibility</p:attrName>
                                        </p:attrNameLst>
                                      </p:cBhvr>
                                      <p:to>
                                        <p:strVal val="visible"/>
                                      </p:to>
                                    </p:set>
                                    <p:animEffect transition="in" filter="blinds(horizontal)">
                                      <p:cBhvr>
                                        <p:cTn id="32" dur="500"/>
                                        <p:tgtEl>
                                          <p:spTgt spid="8195">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8195">
                                            <p:txEl>
                                              <p:pRg st="5" end="5"/>
                                            </p:txEl>
                                          </p:spTgt>
                                        </p:tgtEl>
                                        <p:attrNameLst>
                                          <p:attrName>style.visibility</p:attrName>
                                        </p:attrNameLst>
                                      </p:cBhvr>
                                      <p:to>
                                        <p:strVal val="visible"/>
                                      </p:to>
                                    </p:set>
                                    <p:animEffect transition="in" filter="blinds(horizontal)">
                                      <p:cBhvr>
                                        <p:cTn id="37" dur="500"/>
                                        <p:tgtEl>
                                          <p:spTgt spid="8195">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8195">
                                            <p:txEl>
                                              <p:pRg st="6" end="6"/>
                                            </p:txEl>
                                          </p:spTgt>
                                        </p:tgtEl>
                                        <p:attrNameLst>
                                          <p:attrName>style.visibility</p:attrName>
                                        </p:attrNameLst>
                                      </p:cBhvr>
                                      <p:to>
                                        <p:strVal val="visible"/>
                                      </p:to>
                                    </p:set>
                                    <p:animEffect transition="in" filter="blinds(horizontal)">
                                      <p:cBhvr>
                                        <p:cTn id="42" dur="500"/>
                                        <p:tgtEl>
                                          <p:spTgt spid="8195">
                                            <p:txEl>
                                              <p:pRg st="6" end="6"/>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8195">
                                            <p:txEl>
                                              <p:pRg st="7" end="7"/>
                                            </p:txEl>
                                          </p:spTgt>
                                        </p:tgtEl>
                                        <p:attrNameLst>
                                          <p:attrName>style.visibility</p:attrName>
                                        </p:attrNameLst>
                                      </p:cBhvr>
                                      <p:to>
                                        <p:strVal val="visible"/>
                                      </p:to>
                                    </p:set>
                                    <p:animEffect transition="in" filter="blinds(horizontal)">
                                      <p:cBhvr>
                                        <p:cTn id="47" dur="500"/>
                                        <p:tgtEl>
                                          <p:spTgt spid="8195">
                                            <p:txEl>
                                              <p:pRg st="7" end="7"/>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8195">
                                            <p:txEl>
                                              <p:pRg st="8" end="8"/>
                                            </p:txEl>
                                          </p:spTgt>
                                        </p:tgtEl>
                                        <p:attrNameLst>
                                          <p:attrName>style.visibility</p:attrName>
                                        </p:attrNameLst>
                                      </p:cBhvr>
                                      <p:to>
                                        <p:strVal val="visible"/>
                                      </p:to>
                                    </p:set>
                                    <p:animEffect transition="in" filter="blinds(horizontal)">
                                      <p:cBhvr>
                                        <p:cTn id="52" dur="500"/>
                                        <p:tgtEl>
                                          <p:spTgt spid="8195">
                                            <p:txEl>
                                              <p:pRg st="8" end="8"/>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8195">
                                            <p:txEl>
                                              <p:pRg st="9" end="9"/>
                                            </p:txEl>
                                          </p:spTgt>
                                        </p:tgtEl>
                                        <p:attrNameLst>
                                          <p:attrName>style.visibility</p:attrName>
                                        </p:attrNameLst>
                                      </p:cBhvr>
                                      <p:to>
                                        <p:strVal val="visible"/>
                                      </p:to>
                                    </p:set>
                                    <p:animEffect transition="in" filter="blinds(horizontal)">
                                      <p:cBhvr>
                                        <p:cTn id="57" dur="500"/>
                                        <p:tgtEl>
                                          <p:spTgt spid="8195">
                                            <p:txEl>
                                              <p:pRg st="9" end="9"/>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8195">
                                            <p:txEl>
                                              <p:pRg st="10" end="10"/>
                                            </p:txEl>
                                          </p:spTgt>
                                        </p:tgtEl>
                                        <p:attrNameLst>
                                          <p:attrName>style.visibility</p:attrName>
                                        </p:attrNameLst>
                                      </p:cBhvr>
                                      <p:to>
                                        <p:strVal val="visible"/>
                                      </p:to>
                                    </p:set>
                                    <p:animEffect transition="in" filter="blinds(horizontal)">
                                      <p:cBhvr>
                                        <p:cTn id="62" dur="500"/>
                                        <p:tgtEl>
                                          <p:spTgt spid="819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914400" y="274638"/>
            <a:ext cx="7772400" cy="868362"/>
          </a:xfrm>
          <a:solidFill>
            <a:schemeClr val="accent1"/>
          </a:solidFill>
        </p:spPr>
        <p:txBody>
          <a:bodyPr/>
          <a:lstStyle/>
          <a:p>
            <a:pPr algn="ctr"/>
            <a:r>
              <a:rPr lang="ar-SA" smtClean="0">
                <a:solidFill>
                  <a:schemeClr val="tx1"/>
                </a:solidFill>
                <a:cs typeface="Arial" pitchFamily="34" charset="0"/>
              </a:rPr>
              <a:t>مقدمة</a:t>
            </a:r>
            <a:endParaRPr lang="en-GB" smtClean="0">
              <a:solidFill>
                <a:schemeClr val="tx1"/>
              </a:solidFill>
              <a:cs typeface="Arial" pitchFamily="34" charset="0"/>
            </a:endParaRPr>
          </a:p>
        </p:txBody>
      </p:sp>
      <p:sp>
        <p:nvSpPr>
          <p:cNvPr id="9219" name="Content Placeholder 2"/>
          <p:cNvSpPr>
            <a:spLocks noGrp="1"/>
          </p:cNvSpPr>
          <p:nvPr>
            <p:ph sz="quarter" idx="1"/>
          </p:nvPr>
        </p:nvSpPr>
        <p:spPr>
          <a:xfrm>
            <a:off x="844062" y="1600203"/>
            <a:ext cx="7842738" cy="4525963"/>
          </a:xfrm>
          <a:solidFill>
            <a:schemeClr val="tx2">
              <a:lumMod val="20000"/>
              <a:lumOff val="80000"/>
            </a:schemeClr>
          </a:solidFill>
        </p:spPr>
        <p:txBody>
          <a:bodyPr/>
          <a:lstStyle/>
          <a:p>
            <a:pPr>
              <a:buFont typeface="Wingdings" pitchFamily="2" charset="2"/>
              <a:buChar char="v"/>
              <a:defRPr/>
            </a:pPr>
            <a:endParaRPr lang="ar-SA" sz="2400" b="1" dirty="0" smtClean="0">
              <a:solidFill>
                <a:srgbClr val="0070C0"/>
              </a:solidFill>
            </a:endParaRPr>
          </a:p>
          <a:p>
            <a:pPr rtl="1">
              <a:lnSpc>
                <a:spcPct val="150000"/>
              </a:lnSpc>
              <a:buFont typeface="Wingdings" pitchFamily="2" charset="2"/>
              <a:buChar char="v"/>
              <a:defRPr/>
            </a:pPr>
            <a:r>
              <a:rPr lang="ar-SA" sz="2800" b="1" dirty="0" smtClean="0"/>
              <a:t>الفرق بين العلوم الاجتماعية والعلوم الطبيعية</a:t>
            </a:r>
            <a:endParaRPr lang="en-GB" sz="2800" b="1" dirty="0" smtClean="0"/>
          </a:p>
          <a:p>
            <a:pPr rtl="1">
              <a:lnSpc>
                <a:spcPct val="150000"/>
              </a:lnSpc>
              <a:buFont typeface="Wingdings" pitchFamily="2" charset="2"/>
              <a:buChar char="v"/>
              <a:defRPr/>
            </a:pPr>
            <a:r>
              <a:rPr lang="ar-SA" sz="2800" b="1" dirty="0" smtClean="0"/>
              <a:t>المحاسبة كعلم اجتماعي</a:t>
            </a:r>
            <a:endParaRPr lang="en-GB" sz="2800" b="1" dirty="0" smtClean="0"/>
          </a:p>
          <a:p>
            <a:pPr rtl="1">
              <a:lnSpc>
                <a:spcPct val="150000"/>
              </a:lnSpc>
              <a:buFont typeface="Wingdings" pitchFamily="2" charset="2"/>
              <a:buChar char="v"/>
              <a:defRPr/>
            </a:pPr>
            <a:r>
              <a:rPr lang="ar-SA" sz="2800" b="1" dirty="0" smtClean="0"/>
              <a:t>كيف نشأت المحاسبة؟</a:t>
            </a:r>
            <a:endParaRPr lang="en-GB" sz="2800" b="1" dirty="0" smtClean="0"/>
          </a:p>
          <a:p>
            <a:pPr>
              <a:buFont typeface="Wingdings 2" pitchFamily="18" charset="2"/>
              <a:buNone/>
              <a:defRPr/>
            </a:pPr>
            <a:endParaRPr lang="ar-SA" sz="2800" dirty="0" smtClean="0"/>
          </a:p>
        </p:txBody>
      </p:sp>
      <p:sp>
        <p:nvSpPr>
          <p:cNvPr id="31749" name="Slide Number Placeholder 3"/>
          <p:cNvSpPr txBox="1">
            <a:spLocks/>
          </p:cNvSpPr>
          <p:nvPr/>
        </p:nvSpPr>
        <p:spPr bwMode="auto">
          <a:xfrm>
            <a:off x="4572000" y="6376586"/>
            <a:ext cx="527538"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fontAlgn="base" hangingPunct="1">
              <a:spcBef>
                <a:spcPct val="0"/>
              </a:spcBef>
              <a:spcAft>
                <a:spcPct val="0"/>
              </a:spcAft>
            </a:pPr>
            <a:fld id="{B7F8D2C6-5F5C-42D3-B1E5-93D65F7CC1AC}" type="slidenum">
              <a:rPr lang="ar-SA" sz="1200">
                <a:solidFill>
                  <a:prstClr val="white"/>
                </a:solidFill>
                <a:latin typeface="Calibri" pitchFamily="34" charset="0"/>
              </a:rPr>
              <a:pPr algn="ctr" eaLnBrk="1" fontAlgn="base" hangingPunct="1">
                <a:spcBef>
                  <a:spcPct val="0"/>
                </a:spcBef>
                <a:spcAft>
                  <a:spcPct val="0"/>
                </a:spcAft>
              </a:pPr>
              <a:t>18</a:t>
            </a:fld>
            <a:endParaRPr lang="en-US" sz="1200">
              <a:solidFill>
                <a:prstClr val="white"/>
              </a:solidFill>
              <a:latin typeface="Calibri" pitchFamily="34" charset="0"/>
            </a:endParaRPr>
          </a:p>
        </p:txBody>
      </p:sp>
    </p:spTree>
    <p:extLst>
      <p:ext uri="{BB962C8B-B14F-4D97-AF65-F5344CB8AC3E}">
        <p14:creationId xmlns:p14="http://schemas.microsoft.com/office/powerpoint/2010/main" xmlns="" val="366692764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219">
                                            <p:txEl>
                                              <p:pRg st="1" end="1"/>
                                            </p:txEl>
                                          </p:spTgt>
                                        </p:tgtEl>
                                        <p:attrNameLst>
                                          <p:attrName>style.visibility</p:attrName>
                                        </p:attrNameLst>
                                      </p:cBhvr>
                                      <p:to>
                                        <p:strVal val="visible"/>
                                      </p:to>
                                    </p:set>
                                    <p:animEffect transition="in" filter="blinds(horizontal)">
                                      <p:cBhvr>
                                        <p:cTn id="7" dur="500"/>
                                        <p:tgtEl>
                                          <p:spTgt spid="921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219">
                                            <p:txEl>
                                              <p:pRg st="2" end="2"/>
                                            </p:txEl>
                                          </p:spTgt>
                                        </p:tgtEl>
                                        <p:attrNameLst>
                                          <p:attrName>style.visibility</p:attrName>
                                        </p:attrNameLst>
                                      </p:cBhvr>
                                      <p:to>
                                        <p:strVal val="visible"/>
                                      </p:to>
                                    </p:set>
                                    <p:animEffect transition="in" filter="blinds(horizontal)">
                                      <p:cBhvr>
                                        <p:cTn id="12" dur="500"/>
                                        <p:tgtEl>
                                          <p:spTgt spid="921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219">
                                            <p:txEl>
                                              <p:pRg st="3" end="3"/>
                                            </p:txEl>
                                          </p:spTgt>
                                        </p:tgtEl>
                                        <p:attrNameLst>
                                          <p:attrName>style.visibility</p:attrName>
                                        </p:attrNameLst>
                                      </p:cBhvr>
                                      <p:to>
                                        <p:strVal val="visible"/>
                                      </p:to>
                                    </p:set>
                                    <p:animEffect transition="in" filter="blinds(horizontal)">
                                      <p:cBhvr>
                                        <p:cTn id="17" dur="500"/>
                                        <p:tgtEl>
                                          <p:spTgt spid="92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a:defRPr/>
            </a:pPr>
            <a:endParaRPr lang="en-GB" smtClean="0"/>
          </a:p>
        </p:txBody>
      </p:sp>
      <p:sp>
        <p:nvSpPr>
          <p:cNvPr id="32771" name="Content Placeholder 2"/>
          <p:cNvSpPr>
            <a:spLocks noGrp="1"/>
          </p:cNvSpPr>
          <p:nvPr>
            <p:ph sz="quarter" idx="1"/>
          </p:nvPr>
        </p:nvSpPr>
        <p:spPr/>
        <p:txBody>
          <a:bodyPr/>
          <a:lstStyle/>
          <a:p>
            <a:endParaRPr lang="en-GB" smtClean="0">
              <a:cs typeface="Arial" pitchFamily="34" charset="0"/>
            </a:endParaRPr>
          </a:p>
        </p:txBody>
      </p:sp>
      <p:sp>
        <p:nvSpPr>
          <p:cNvPr id="8" name="AutoShape 3"/>
          <p:cNvSpPr>
            <a:spLocks noChangeArrowheads="1"/>
          </p:cNvSpPr>
          <p:nvPr/>
        </p:nvSpPr>
        <p:spPr bwMode="auto">
          <a:xfrm>
            <a:off x="6465278" y="3632200"/>
            <a:ext cx="1916723" cy="863600"/>
          </a:xfrm>
          <a:prstGeom prst="flowChartAlternateProcess">
            <a:avLst/>
          </a:prstGeom>
          <a:solidFill>
            <a:srgbClr val="00B0F0"/>
          </a:solidFill>
          <a:ln>
            <a:noFill/>
          </a:ln>
          <a:effectLst>
            <a:outerShdw dist="107763" dir="2700000" algn="ctr" rotWithShape="0">
              <a:srgbClr val="808080"/>
            </a:outerShdw>
          </a:effectLst>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lgn="ctr" rtl="1" fontAlgn="base">
              <a:spcBef>
                <a:spcPct val="0"/>
              </a:spcBef>
              <a:spcAft>
                <a:spcPct val="0"/>
              </a:spcAft>
            </a:pPr>
            <a:r>
              <a:rPr lang="ar-SA" sz="2600" b="1">
                <a:solidFill>
                  <a:prstClr val="black"/>
                </a:solidFill>
                <a:latin typeface="Tahoma" pitchFamily="34" charset="0"/>
              </a:rPr>
              <a:t>المحاسبة</a:t>
            </a:r>
            <a:endParaRPr lang="en-GB" sz="2600" b="1">
              <a:solidFill>
                <a:prstClr val="black"/>
              </a:solidFill>
              <a:latin typeface="Tahoma" pitchFamily="34" charset="0"/>
              <a:cs typeface="Arial" pitchFamily="34" charset="0"/>
            </a:endParaRPr>
          </a:p>
        </p:txBody>
      </p:sp>
      <p:sp>
        <p:nvSpPr>
          <p:cNvPr id="32774" name="AutoShape 5"/>
          <p:cNvSpPr>
            <a:spLocks noChangeArrowheads="1"/>
          </p:cNvSpPr>
          <p:nvPr/>
        </p:nvSpPr>
        <p:spPr bwMode="auto">
          <a:xfrm>
            <a:off x="5681297" y="3975100"/>
            <a:ext cx="531934" cy="215900"/>
          </a:xfrm>
          <a:prstGeom prst="leftArrow">
            <a:avLst>
              <a:gd name="adj1" fmla="val 50000"/>
              <a:gd name="adj2" fmla="val 72239"/>
            </a:avLst>
          </a:prstGeom>
          <a:solidFill>
            <a:schemeClr val="accent1"/>
          </a:solidFill>
          <a:ln>
            <a:noFill/>
          </a:ln>
          <a:effectLst>
            <a:outerShdw dist="107763" dir="2700000" algn="ctr" rotWithShape="0">
              <a:srgbClr val="808080"/>
            </a:outerShdw>
          </a:effectLst>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lgn="r" rtl="1" fontAlgn="base">
              <a:spcBef>
                <a:spcPct val="0"/>
              </a:spcBef>
              <a:spcAft>
                <a:spcPct val="0"/>
              </a:spcAft>
            </a:pPr>
            <a:endParaRPr lang="en-GB">
              <a:solidFill>
                <a:prstClr val="black"/>
              </a:solidFill>
              <a:latin typeface="Arial" pitchFamily="34" charset="0"/>
              <a:cs typeface="Arial" pitchFamily="34" charset="0"/>
            </a:endParaRPr>
          </a:p>
        </p:txBody>
      </p:sp>
      <p:sp>
        <p:nvSpPr>
          <p:cNvPr id="10" name="Text Box 6"/>
          <p:cNvSpPr txBox="1">
            <a:spLocks noChangeArrowheads="1"/>
          </p:cNvSpPr>
          <p:nvPr/>
        </p:nvSpPr>
        <p:spPr bwMode="auto">
          <a:xfrm>
            <a:off x="990600" y="1219200"/>
            <a:ext cx="7543800" cy="1033463"/>
          </a:xfrm>
          <a:prstGeom prst="rect">
            <a:avLst/>
          </a:prstGeom>
          <a:solidFill>
            <a:schemeClr val="accent1"/>
          </a:solidFill>
          <a:ln w="9525">
            <a:solidFill>
              <a:schemeClr val="tx2"/>
            </a:solidFill>
            <a:miter lim="800000"/>
            <a:headEnd/>
            <a:tailEnd/>
          </a:ln>
          <a:effectLst>
            <a:outerShdw dist="107763" dir="2700000" algn="ctr" rotWithShape="0">
              <a:srgbClr val="808080"/>
            </a:outerShdw>
          </a:effec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fontAlgn="base" hangingPunct="1">
              <a:spcBef>
                <a:spcPct val="50000"/>
              </a:spcBef>
              <a:spcAft>
                <a:spcPct val="0"/>
              </a:spcAft>
            </a:pPr>
            <a:endParaRPr lang="ar-SA" sz="100" b="1">
              <a:solidFill>
                <a:prstClr val="black"/>
              </a:solidFill>
              <a:latin typeface="Tahoma" pitchFamily="34" charset="0"/>
            </a:endParaRPr>
          </a:p>
          <a:p>
            <a:pPr algn="ctr" rtl="1" eaLnBrk="1" fontAlgn="base" hangingPunct="1">
              <a:spcBef>
                <a:spcPct val="50000"/>
              </a:spcBef>
              <a:spcAft>
                <a:spcPct val="0"/>
              </a:spcAft>
            </a:pPr>
            <a:r>
              <a:rPr lang="ar-SA" sz="3200" b="1">
                <a:solidFill>
                  <a:prstClr val="black"/>
                </a:solidFill>
                <a:latin typeface="Tahoma" pitchFamily="34" charset="0"/>
              </a:rPr>
              <a:t>تعريف المحاسبة</a:t>
            </a:r>
            <a:endParaRPr lang="en-US" sz="3200" b="1">
              <a:solidFill>
                <a:prstClr val="black"/>
              </a:solidFill>
              <a:latin typeface="Tahoma" pitchFamily="34" charset="0"/>
            </a:endParaRPr>
          </a:p>
          <a:p>
            <a:pPr algn="r" rtl="1" eaLnBrk="1" fontAlgn="base" hangingPunct="1">
              <a:spcBef>
                <a:spcPct val="50000"/>
              </a:spcBef>
              <a:spcAft>
                <a:spcPct val="0"/>
              </a:spcAft>
            </a:pPr>
            <a:endParaRPr lang="en-US" sz="800" b="1">
              <a:solidFill>
                <a:prstClr val="black"/>
              </a:solidFill>
              <a:latin typeface="Tahoma" pitchFamily="34" charset="0"/>
            </a:endParaRPr>
          </a:p>
        </p:txBody>
      </p:sp>
      <p:sp>
        <p:nvSpPr>
          <p:cNvPr id="11" name="Text Box 7"/>
          <p:cNvSpPr txBox="1">
            <a:spLocks noChangeArrowheads="1"/>
          </p:cNvSpPr>
          <p:nvPr/>
        </p:nvSpPr>
        <p:spPr bwMode="auto">
          <a:xfrm>
            <a:off x="1066800" y="3389313"/>
            <a:ext cx="3987312" cy="1816100"/>
          </a:xfrm>
          <a:prstGeom prst="rect">
            <a:avLst/>
          </a:prstGeom>
          <a:solidFill>
            <a:srgbClr val="FDE5C5"/>
          </a:solidFill>
          <a:ln>
            <a:noFill/>
          </a:ln>
          <a:effectLst>
            <a:outerShdw dist="107763" dir="2700000" algn="ctr" rotWithShape="0">
              <a:srgbClr val="808080"/>
            </a:outerShdw>
          </a:effectLst>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just" rtl="1" eaLnBrk="1" fontAlgn="base" hangingPunct="1">
              <a:spcBef>
                <a:spcPct val="50000"/>
              </a:spcBef>
              <a:spcAft>
                <a:spcPct val="0"/>
              </a:spcAft>
            </a:pPr>
            <a:r>
              <a:rPr lang="ar-SA" sz="2800" b="1">
                <a:solidFill>
                  <a:prstClr val="black"/>
                </a:solidFill>
              </a:rPr>
              <a:t>نظام لإنتاج المعلومات المتعلقة بالمنشأة  وتوصيلها إلى الأطراف ذات العلاقة لمساعدتها في اتخاذ القرارات الرشيدة</a:t>
            </a:r>
            <a:endParaRPr lang="en-GB" sz="2800" b="1">
              <a:solidFill>
                <a:prstClr val="black"/>
              </a:solidFill>
              <a:latin typeface="Tahoma" pitchFamily="34" charset="0"/>
            </a:endParaRPr>
          </a:p>
        </p:txBody>
      </p:sp>
      <p:sp>
        <p:nvSpPr>
          <p:cNvPr id="32777" name="Slide Number Placeholder 3"/>
          <p:cNvSpPr txBox="1">
            <a:spLocks/>
          </p:cNvSpPr>
          <p:nvPr/>
        </p:nvSpPr>
        <p:spPr bwMode="auto">
          <a:xfrm>
            <a:off x="4526574" y="6381328"/>
            <a:ext cx="527538"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fontAlgn="base" hangingPunct="1">
              <a:spcBef>
                <a:spcPct val="0"/>
              </a:spcBef>
              <a:spcAft>
                <a:spcPct val="0"/>
              </a:spcAft>
            </a:pPr>
            <a:fld id="{4DBBCCA5-FF0C-483A-BBB9-483F6F471A05}" type="slidenum">
              <a:rPr lang="ar-SA" sz="1200">
                <a:solidFill>
                  <a:prstClr val="white"/>
                </a:solidFill>
                <a:latin typeface="Calibri" pitchFamily="34" charset="0"/>
              </a:rPr>
              <a:pPr algn="ctr" eaLnBrk="1" fontAlgn="base" hangingPunct="1">
                <a:spcBef>
                  <a:spcPct val="0"/>
                </a:spcBef>
                <a:spcAft>
                  <a:spcPct val="0"/>
                </a:spcAft>
              </a:pPr>
              <a:t>19</a:t>
            </a:fld>
            <a:endParaRPr lang="en-US" sz="1200">
              <a:solidFill>
                <a:prstClr val="white"/>
              </a:solidFill>
              <a:latin typeface="Calibri" pitchFamily="34" charset="0"/>
            </a:endParaRPr>
          </a:p>
        </p:txBody>
      </p:sp>
    </p:spTree>
    <p:extLst>
      <p:ext uri="{BB962C8B-B14F-4D97-AF65-F5344CB8AC3E}">
        <p14:creationId xmlns:p14="http://schemas.microsoft.com/office/powerpoint/2010/main" xmlns="" val="298110252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a:defRPr/>
            </a:pPr>
            <a:endParaRPr lang="en-GB" smtClean="0"/>
          </a:p>
        </p:txBody>
      </p:sp>
      <p:sp>
        <p:nvSpPr>
          <p:cNvPr id="3" name="Content Placeholder 2"/>
          <p:cNvSpPr>
            <a:spLocks noGrp="1"/>
          </p:cNvSpPr>
          <p:nvPr>
            <p:ph sz="quarter" idx="1"/>
          </p:nvPr>
        </p:nvSpPr>
        <p:spPr/>
        <p:txBody>
          <a:bodyPr/>
          <a:lstStyle/>
          <a:p>
            <a:endParaRPr lang="en-GB" smtClean="0">
              <a:cs typeface="Arial" pitchFamily="34" charset="0"/>
            </a:endParaRPr>
          </a:p>
        </p:txBody>
      </p:sp>
      <p:sp>
        <p:nvSpPr>
          <p:cNvPr id="7" name="Slide Number Placeholder 7"/>
          <p:cNvSpPr txBox="1">
            <a:spLocks/>
          </p:cNvSpPr>
          <p:nvPr/>
        </p:nvSpPr>
        <p:spPr>
          <a:xfrm>
            <a:off x="526074" y="6245225"/>
            <a:ext cx="2133600" cy="476250"/>
          </a:xfrm>
          <a:prstGeom prst="ellipse">
            <a:avLst/>
          </a:prstGeom>
          <a:noFill/>
        </p:spPr>
        <p:txBody>
          <a:bodyPr wrap="none" lIns="0" tIns="0" rIns="0" bIns="0" anchor="ctr" anchorCtr="1"/>
          <a:lstStyle/>
          <a:p>
            <a:pPr algn="ctr" fontAlgn="base">
              <a:spcBef>
                <a:spcPct val="0"/>
              </a:spcBef>
              <a:spcAft>
                <a:spcPct val="0"/>
              </a:spcAft>
              <a:defRPr/>
            </a:pPr>
            <a:endParaRPr lang="en-GB" sz="1400" dirty="0">
              <a:solidFill>
                <a:srgbClr val="FFFFFF"/>
              </a:solidFill>
              <a:cs typeface="Arial" pitchFamily="34" charset="0"/>
            </a:endParaRPr>
          </a:p>
        </p:txBody>
      </p:sp>
      <p:sp>
        <p:nvSpPr>
          <p:cNvPr id="33798" name="Line 10"/>
          <p:cNvSpPr>
            <a:spLocks noChangeShapeType="1"/>
          </p:cNvSpPr>
          <p:nvPr/>
        </p:nvSpPr>
        <p:spPr bwMode="auto">
          <a:xfrm>
            <a:off x="4724400" y="1066800"/>
            <a:ext cx="2286000" cy="1524000"/>
          </a:xfrm>
          <a:prstGeom prst="line">
            <a:avLst/>
          </a:prstGeom>
          <a:noFill/>
          <a:ln w="76200">
            <a:solidFill>
              <a:srgbClr val="993300"/>
            </a:solidFill>
            <a:round/>
            <a:headEnd/>
            <a:tailEnd type="triangle" w="med" len="med"/>
          </a:ln>
          <a:effectLst>
            <a:prstShdw prst="shdw17" dist="17961" dir="2700000">
              <a:srgbClr val="5C1F00"/>
            </a:prstShdw>
          </a:effectLst>
          <a:extLst>
            <a:ext uri="{909E8E84-426E-40DD-AFC4-6F175D3DCCD1}">
              <a14:hiddenFill xmlns:a14="http://schemas.microsoft.com/office/drawing/2010/main" xmlns="">
                <a:noFill/>
              </a14:hiddenFill>
            </a:ext>
          </a:extLst>
        </p:spPr>
        <p:txBody>
          <a:bodyPr/>
          <a:lstStyle/>
          <a:p>
            <a:pPr algn="r" rtl="1" fontAlgn="base">
              <a:spcBef>
                <a:spcPct val="0"/>
              </a:spcBef>
              <a:spcAft>
                <a:spcPct val="0"/>
              </a:spcAft>
            </a:pPr>
            <a:endParaRPr lang="en-US">
              <a:solidFill>
                <a:prstClr val="black"/>
              </a:solidFill>
              <a:latin typeface="Arial" pitchFamily="34" charset="0"/>
              <a:cs typeface="Arial" pitchFamily="34" charset="0"/>
            </a:endParaRPr>
          </a:p>
        </p:txBody>
      </p:sp>
      <p:sp>
        <p:nvSpPr>
          <p:cNvPr id="9" name="Oval 19"/>
          <p:cNvSpPr>
            <a:spLocks noChangeArrowheads="1"/>
          </p:cNvSpPr>
          <p:nvPr/>
        </p:nvSpPr>
        <p:spPr bwMode="auto">
          <a:xfrm>
            <a:off x="5410201" y="2667000"/>
            <a:ext cx="3166697" cy="762000"/>
          </a:xfrm>
          <a:prstGeom prst="ellipse">
            <a:avLst/>
          </a:prstGeom>
          <a:solidFill>
            <a:srgbClr val="00B050"/>
          </a:solidFill>
          <a:ln w="76200">
            <a:noFill/>
            <a:round/>
            <a:headEnd/>
            <a:tailEnd/>
          </a:ln>
          <a:effectLst>
            <a:prstShdw prst="shdw17" dist="17961" dir="2700000">
              <a:schemeClr val="accent1">
                <a:gamma/>
                <a:shade val="60000"/>
                <a:invGamma/>
              </a:schemeClr>
            </a:prstShdw>
          </a:effectLst>
        </p:spPr>
        <p:txBody>
          <a:bodyPr wrap="none" anchor="ctr"/>
          <a:lstStyle/>
          <a:p>
            <a:pPr algn="r" rtl="1" fontAlgn="base">
              <a:spcBef>
                <a:spcPct val="0"/>
              </a:spcBef>
              <a:spcAft>
                <a:spcPct val="0"/>
              </a:spcAft>
              <a:defRPr/>
            </a:pPr>
            <a:endParaRPr lang="en-GB">
              <a:solidFill>
                <a:prstClr val="black"/>
              </a:solidFill>
              <a:latin typeface="Arial" pitchFamily="34" charset="0"/>
              <a:cs typeface="Arial" pitchFamily="34" charset="0"/>
            </a:endParaRPr>
          </a:p>
        </p:txBody>
      </p:sp>
      <p:sp>
        <p:nvSpPr>
          <p:cNvPr id="33800" name="Line 12"/>
          <p:cNvSpPr>
            <a:spLocks noChangeShapeType="1"/>
          </p:cNvSpPr>
          <p:nvPr/>
        </p:nvSpPr>
        <p:spPr bwMode="auto">
          <a:xfrm flipH="1">
            <a:off x="2819400" y="1066800"/>
            <a:ext cx="1828800" cy="1498600"/>
          </a:xfrm>
          <a:prstGeom prst="line">
            <a:avLst/>
          </a:prstGeom>
          <a:noFill/>
          <a:ln w="76200">
            <a:solidFill>
              <a:srgbClr val="993300"/>
            </a:solidFill>
            <a:round/>
            <a:headEnd/>
            <a:tailEnd type="triangle" w="med" len="med"/>
          </a:ln>
          <a:effectLst>
            <a:prstShdw prst="shdw17" dist="17961" dir="2700000">
              <a:srgbClr val="5C1F00"/>
            </a:prstShdw>
          </a:effectLst>
          <a:extLst>
            <a:ext uri="{909E8E84-426E-40DD-AFC4-6F175D3DCCD1}">
              <a14:hiddenFill xmlns:a14="http://schemas.microsoft.com/office/drawing/2010/main" xmlns="">
                <a:noFill/>
              </a14:hiddenFill>
            </a:ext>
          </a:extLst>
        </p:spPr>
        <p:txBody>
          <a:bodyPr/>
          <a:lstStyle/>
          <a:p>
            <a:pPr algn="r" rtl="1" fontAlgn="base">
              <a:spcBef>
                <a:spcPct val="0"/>
              </a:spcBef>
              <a:spcAft>
                <a:spcPct val="0"/>
              </a:spcAft>
            </a:pPr>
            <a:endParaRPr lang="en-US">
              <a:solidFill>
                <a:prstClr val="black"/>
              </a:solidFill>
              <a:latin typeface="Arial" pitchFamily="34" charset="0"/>
              <a:cs typeface="Arial" pitchFamily="34" charset="0"/>
            </a:endParaRPr>
          </a:p>
        </p:txBody>
      </p:sp>
      <p:sp>
        <p:nvSpPr>
          <p:cNvPr id="11" name="Rectangle 2"/>
          <p:cNvSpPr txBox="1">
            <a:spLocks noChangeArrowheads="1"/>
          </p:cNvSpPr>
          <p:nvPr/>
        </p:nvSpPr>
        <p:spPr bwMode="auto">
          <a:xfrm>
            <a:off x="914400" y="498478"/>
            <a:ext cx="7772400" cy="568325"/>
          </a:xfrm>
          <a:prstGeom prst="rect">
            <a:avLst/>
          </a:prstGeom>
          <a:solidFill>
            <a:schemeClr val="accent1"/>
          </a:solidFill>
          <a:ln w="9525">
            <a:solidFill>
              <a:schemeClr val="tx2"/>
            </a:solidFill>
            <a:miter lim="800000"/>
            <a:headEnd/>
            <a:tailEnd/>
          </a:ln>
          <a:effectLst>
            <a:outerShdw dist="107763" dir="2700000" algn="ctr" rotWithShape="0">
              <a:schemeClr val="bg2"/>
            </a:outerShdw>
          </a:effectLst>
        </p:spPr>
        <p:txBody>
          <a:bodyPr bIns="91440" anchor="b"/>
          <a:lstStyle/>
          <a:p>
            <a:pPr algn="ctr" rtl="1" fontAlgn="base">
              <a:spcBef>
                <a:spcPct val="0"/>
              </a:spcBef>
              <a:spcAft>
                <a:spcPct val="0"/>
              </a:spcAft>
              <a:defRPr/>
            </a:pPr>
            <a:r>
              <a:rPr lang="ar-SA" sz="2400" b="1" dirty="0">
                <a:solidFill>
                  <a:prstClr val="black"/>
                </a:solidFill>
                <a:cs typeface="Times New Roman"/>
              </a:rPr>
              <a:t>مفهوم المحاسبة ذو شقين </a:t>
            </a:r>
            <a:endParaRPr lang="en-GB" sz="2400" b="1" dirty="0">
              <a:solidFill>
                <a:prstClr val="black"/>
              </a:solidFill>
              <a:cs typeface="Arial" pitchFamily="34" charset="0"/>
            </a:endParaRPr>
          </a:p>
        </p:txBody>
      </p:sp>
      <p:sp>
        <p:nvSpPr>
          <p:cNvPr id="12" name="Rectangle 5"/>
          <p:cNvSpPr txBox="1">
            <a:spLocks noChangeArrowheads="1"/>
          </p:cNvSpPr>
          <p:nvPr/>
        </p:nvSpPr>
        <p:spPr>
          <a:xfrm>
            <a:off x="762000" y="5373688"/>
            <a:ext cx="7924800" cy="609600"/>
          </a:xfrm>
          <a:prstGeom prst="rect">
            <a:avLst/>
          </a:prstGeom>
          <a:solidFill>
            <a:srgbClr val="F2BDAC"/>
          </a:solidFill>
          <a:effectLst>
            <a:prstShdw prst="shdw17" dist="17961" dir="2700000">
              <a:srgbClr val="917167"/>
            </a:prstShdw>
          </a:effectLst>
        </p:spPr>
        <p:txBody>
          <a:bodyPr/>
          <a:lstStyle/>
          <a:p>
            <a:pPr marL="273050" indent="-273050" algn="ctr" rtl="1" fontAlgn="base">
              <a:spcBef>
                <a:spcPts val="575"/>
              </a:spcBef>
              <a:spcAft>
                <a:spcPct val="0"/>
              </a:spcAft>
              <a:buClr>
                <a:srgbClr val="4F81BD"/>
              </a:buClr>
              <a:buSzPct val="85000"/>
              <a:defRPr/>
            </a:pPr>
            <a:r>
              <a:rPr lang="ar-SA" sz="2400" b="1" dirty="0">
                <a:solidFill>
                  <a:srgbClr val="000099"/>
                </a:solidFill>
                <a:latin typeface="Times New Roman" pitchFamily="18" charset="0"/>
                <a:cs typeface="PT Bold Heading" pitchFamily="2" charset="-78"/>
              </a:rPr>
              <a:t>يمكن التمييز بين المحاسب وماسك الدفـاتر، فما هو الفرق؟</a:t>
            </a:r>
            <a:endParaRPr lang="en-GB" sz="2400" b="1" dirty="0">
              <a:solidFill>
                <a:srgbClr val="000099"/>
              </a:solidFill>
              <a:cs typeface="PT Bold Heading" pitchFamily="2" charset="-78"/>
            </a:endParaRPr>
          </a:p>
        </p:txBody>
      </p:sp>
      <p:sp>
        <p:nvSpPr>
          <p:cNvPr id="13" name="Text Box 7"/>
          <p:cNvSpPr txBox="1">
            <a:spLocks noChangeArrowheads="1"/>
          </p:cNvSpPr>
          <p:nvPr/>
        </p:nvSpPr>
        <p:spPr bwMode="auto">
          <a:xfrm>
            <a:off x="5181600" y="3581403"/>
            <a:ext cx="3429000" cy="1323975"/>
          </a:xfrm>
          <a:prstGeom prst="rect">
            <a:avLst/>
          </a:prstGeom>
          <a:solidFill>
            <a:srgbClr val="D9E6FF"/>
          </a:solidFill>
          <a:ln>
            <a:noFill/>
          </a:ln>
          <a:effectLst>
            <a:prstShdw prst="shdw17" dist="17961" dir="2700000">
              <a:srgbClr val="828A99"/>
            </a:prstShdw>
          </a:effectLst>
          <a:extLst>
            <a:ext uri="{91240B29-F687-4F45-9708-019B960494DF}">
              <a14:hiddenLine xmlns:a14="http://schemas.microsoft.com/office/drawing/2010/main" xmlns="" w="381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just" rtl="1" eaLnBrk="1" fontAlgn="base" hangingPunct="1">
              <a:spcBef>
                <a:spcPct val="50000"/>
              </a:spcBef>
              <a:spcAft>
                <a:spcPct val="0"/>
              </a:spcAft>
            </a:pPr>
            <a:r>
              <a:rPr lang="ar-SA" sz="2000" b="1">
                <a:solidFill>
                  <a:prstClr val="black"/>
                </a:solidFill>
              </a:rPr>
              <a:t>يستند على مجموعة من المبادئ والمعايير التي تحكم عملية تحديد وقياس وتوصيل المعلومات الاقتصادية لمتخذي القرارات على اختلاف أنواعهم</a:t>
            </a:r>
            <a:endParaRPr lang="en-GB" sz="2000" b="1">
              <a:solidFill>
                <a:prstClr val="black"/>
              </a:solidFill>
            </a:endParaRPr>
          </a:p>
        </p:txBody>
      </p:sp>
      <p:sp>
        <p:nvSpPr>
          <p:cNvPr id="33804" name="Text Box 8"/>
          <p:cNvSpPr txBox="1">
            <a:spLocks noChangeArrowheads="1"/>
          </p:cNvSpPr>
          <p:nvPr/>
        </p:nvSpPr>
        <p:spPr bwMode="auto">
          <a:xfrm>
            <a:off x="734158" y="1995488"/>
            <a:ext cx="3376246"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fontAlgn="base" hangingPunct="1">
              <a:spcBef>
                <a:spcPct val="50000"/>
              </a:spcBef>
              <a:spcAft>
                <a:spcPct val="0"/>
              </a:spcAft>
            </a:pPr>
            <a:endParaRPr lang="ar-SA" b="1">
              <a:solidFill>
                <a:prstClr val="black"/>
              </a:solidFill>
            </a:endParaRPr>
          </a:p>
        </p:txBody>
      </p:sp>
      <p:sp>
        <p:nvSpPr>
          <p:cNvPr id="15" name="Text Box 9"/>
          <p:cNvSpPr txBox="1">
            <a:spLocks noChangeArrowheads="1"/>
          </p:cNvSpPr>
          <p:nvPr/>
        </p:nvSpPr>
        <p:spPr bwMode="auto">
          <a:xfrm>
            <a:off x="914401" y="3541716"/>
            <a:ext cx="3746989" cy="1323975"/>
          </a:xfrm>
          <a:prstGeom prst="rect">
            <a:avLst/>
          </a:prstGeom>
          <a:solidFill>
            <a:srgbClr val="D9E6FF"/>
          </a:solidFill>
          <a:ln>
            <a:noFill/>
          </a:ln>
          <a:effectLst>
            <a:prstShdw prst="shdw17" dist="17961" dir="2700000">
              <a:srgbClr val="828A99"/>
            </a:prstShdw>
          </a:effectLst>
          <a:extLst>
            <a:ext uri="{91240B29-F687-4F45-9708-019B960494DF}">
              <a14:hiddenLine xmlns:a14="http://schemas.microsoft.com/office/drawing/2010/main" xmlns="" w="381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just" rtl="1" eaLnBrk="1" fontAlgn="base" hangingPunct="1">
              <a:spcBef>
                <a:spcPct val="0"/>
              </a:spcBef>
              <a:spcAft>
                <a:spcPct val="0"/>
              </a:spcAft>
              <a:buFont typeface="Wingdings 2" pitchFamily="18" charset="2"/>
              <a:buNone/>
            </a:pPr>
            <a:r>
              <a:rPr lang="ar-SA" sz="2000" b="1">
                <a:solidFill>
                  <a:prstClr val="black"/>
                </a:solidFill>
              </a:rPr>
              <a:t>هي فن تسجيل وتصنيف وتلخيص الأحداث الاقتصادية (يعتمد على الجانب التطبيقي للمحاسبة باعتبارها وليد الممارسة والخبرة العملية)</a:t>
            </a:r>
          </a:p>
        </p:txBody>
      </p:sp>
      <p:sp>
        <p:nvSpPr>
          <p:cNvPr id="16" name="Rectangle 14"/>
          <p:cNvSpPr>
            <a:spLocks noChangeArrowheads="1"/>
          </p:cNvSpPr>
          <p:nvPr/>
        </p:nvSpPr>
        <p:spPr bwMode="auto">
          <a:xfrm>
            <a:off x="6324600" y="2667003"/>
            <a:ext cx="121920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a:spAutoFit/>
          </a:bodyPr>
          <a:lstStyle/>
          <a:p>
            <a:pPr algn="r" rtl="1" fontAlgn="base">
              <a:spcBef>
                <a:spcPct val="0"/>
              </a:spcBef>
              <a:spcAft>
                <a:spcPct val="0"/>
              </a:spcAft>
            </a:pPr>
            <a:r>
              <a:rPr lang="ar-SA" sz="2800" b="1">
                <a:solidFill>
                  <a:prstClr val="black"/>
                </a:solidFill>
                <a:latin typeface="Times New Roman" pitchFamily="18" charset="0"/>
                <a:cs typeface="PT Bold Heading" pitchFamily="2" charset="-78"/>
              </a:rPr>
              <a:t>علمي</a:t>
            </a:r>
            <a:endParaRPr lang="en-GB" sz="2800" b="1">
              <a:solidFill>
                <a:prstClr val="black"/>
              </a:solidFill>
              <a:latin typeface="Times New Roman" pitchFamily="18" charset="0"/>
              <a:cs typeface="PT Bold Heading" pitchFamily="2" charset="-78"/>
            </a:endParaRPr>
          </a:p>
        </p:txBody>
      </p:sp>
      <p:sp>
        <p:nvSpPr>
          <p:cNvPr id="17" name="Oval 18"/>
          <p:cNvSpPr>
            <a:spLocks noChangeArrowheads="1"/>
          </p:cNvSpPr>
          <p:nvPr/>
        </p:nvSpPr>
        <p:spPr bwMode="auto">
          <a:xfrm>
            <a:off x="990601" y="2590800"/>
            <a:ext cx="3154974" cy="762000"/>
          </a:xfrm>
          <a:prstGeom prst="ellipse">
            <a:avLst/>
          </a:prstGeom>
          <a:solidFill>
            <a:srgbClr val="00B050"/>
          </a:solidFill>
          <a:ln w="76200">
            <a:noFill/>
            <a:round/>
            <a:headEnd/>
            <a:tailEnd/>
          </a:ln>
          <a:effectLst>
            <a:prstShdw prst="shdw17" dist="17961" dir="2700000">
              <a:schemeClr val="accent1">
                <a:gamma/>
                <a:shade val="60000"/>
                <a:invGamma/>
              </a:schemeClr>
            </a:prstShdw>
          </a:effectLst>
        </p:spPr>
        <p:txBody>
          <a:bodyPr wrap="none" anchor="ctr"/>
          <a:lstStyle/>
          <a:p>
            <a:pPr algn="r" rtl="1" fontAlgn="base">
              <a:spcBef>
                <a:spcPct val="0"/>
              </a:spcBef>
              <a:spcAft>
                <a:spcPct val="0"/>
              </a:spcAft>
              <a:defRPr/>
            </a:pPr>
            <a:endParaRPr lang="en-GB">
              <a:solidFill>
                <a:prstClr val="black"/>
              </a:solidFill>
              <a:latin typeface="Arial" pitchFamily="34" charset="0"/>
              <a:cs typeface="Arial" pitchFamily="34" charset="0"/>
            </a:endParaRPr>
          </a:p>
        </p:txBody>
      </p:sp>
      <p:sp>
        <p:nvSpPr>
          <p:cNvPr id="18" name="Rectangle 17"/>
          <p:cNvSpPr>
            <a:spLocks noChangeArrowheads="1"/>
          </p:cNvSpPr>
          <p:nvPr/>
        </p:nvSpPr>
        <p:spPr bwMode="auto">
          <a:xfrm>
            <a:off x="1944566" y="2636841"/>
            <a:ext cx="1079988"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a:spAutoFit/>
          </a:bodyPr>
          <a:lstStyle/>
          <a:p>
            <a:pPr algn="r" rtl="1" fontAlgn="base">
              <a:spcBef>
                <a:spcPct val="0"/>
              </a:spcBef>
              <a:spcAft>
                <a:spcPct val="0"/>
              </a:spcAft>
            </a:pPr>
            <a:r>
              <a:rPr lang="ar-SA" sz="2800" b="1">
                <a:solidFill>
                  <a:prstClr val="black"/>
                </a:solidFill>
                <a:latin typeface="Times New Roman" pitchFamily="18" charset="0"/>
                <a:cs typeface="PT Bold Heading" pitchFamily="2" charset="-78"/>
              </a:rPr>
              <a:t>عملي</a:t>
            </a:r>
            <a:endParaRPr lang="en-GB" sz="2800" b="1">
              <a:solidFill>
                <a:prstClr val="black"/>
              </a:solidFill>
              <a:latin typeface="Times New Roman" pitchFamily="18" charset="0"/>
              <a:cs typeface="PT Bold Heading" pitchFamily="2" charset="-78"/>
            </a:endParaRPr>
          </a:p>
        </p:txBody>
      </p:sp>
      <p:sp>
        <p:nvSpPr>
          <p:cNvPr id="33809" name="Slide Number Placeholder 3"/>
          <p:cNvSpPr txBox="1">
            <a:spLocks/>
          </p:cNvSpPr>
          <p:nvPr/>
        </p:nvSpPr>
        <p:spPr bwMode="auto">
          <a:xfrm>
            <a:off x="4536831" y="6344285"/>
            <a:ext cx="527538"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fontAlgn="base" hangingPunct="1">
              <a:spcBef>
                <a:spcPct val="0"/>
              </a:spcBef>
              <a:spcAft>
                <a:spcPct val="0"/>
              </a:spcAft>
            </a:pPr>
            <a:fld id="{71020814-E979-4EAE-8CDB-1A66EC5B3A60}" type="slidenum">
              <a:rPr lang="ar-SA" sz="1200">
                <a:solidFill>
                  <a:prstClr val="white"/>
                </a:solidFill>
                <a:latin typeface="Calibri" pitchFamily="34" charset="0"/>
              </a:rPr>
              <a:pPr algn="ctr" eaLnBrk="1" fontAlgn="base" hangingPunct="1">
                <a:spcBef>
                  <a:spcPct val="0"/>
                </a:spcBef>
                <a:spcAft>
                  <a:spcPct val="0"/>
                </a:spcAft>
              </a:pPr>
              <a:t>20</a:t>
            </a:fld>
            <a:endParaRPr lang="en-US" sz="1200" dirty="0">
              <a:solidFill>
                <a:prstClr val="white"/>
              </a:solidFill>
              <a:latin typeface="Calibri" pitchFamily="34" charset="0"/>
            </a:endParaRPr>
          </a:p>
        </p:txBody>
      </p:sp>
    </p:spTree>
    <p:extLst>
      <p:ext uri="{BB962C8B-B14F-4D97-AF65-F5344CB8AC3E}">
        <p14:creationId xmlns:p14="http://schemas.microsoft.com/office/powerpoint/2010/main" xmlns="" val="150770632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linds(horizontal)">
                                      <p:cBhvr>
                                        <p:cTn id="12" dur="500"/>
                                        <p:tgtEl>
                                          <p:spTgt spid="1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blinds(horizontal)">
                                      <p:cBhvr>
                                        <p:cTn id="17" dur="500"/>
                                        <p:tgtEl>
                                          <p:spTgt spid="1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linds(horizontal)">
                                      <p:cBhvr>
                                        <p:cTn id="22" dur="500"/>
                                        <p:tgtEl>
                                          <p:spTgt spid="1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blinds(horizontal)">
                                      <p:cBhvr>
                                        <p:cTn id="27" dur="500"/>
                                        <p:tgtEl>
                                          <p:spTgt spid="1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linds(horizontal)">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2" grpId="0" animBg="1"/>
      <p:bldP spid="13" grpId="0" animBg="1"/>
      <p:bldP spid="15" grpId="0" animBg="1"/>
      <p:bldP spid="16" grpId="0"/>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914400" y="228600"/>
            <a:ext cx="7772400" cy="1143000"/>
          </a:xfrm>
          <a:solidFill>
            <a:schemeClr val="accent1"/>
          </a:solidFill>
        </p:spPr>
        <p:txBody>
          <a:bodyPr/>
          <a:lstStyle/>
          <a:p>
            <a:pPr algn="ctr"/>
            <a:r>
              <a:rPr lang="ar-SA" sz="3600" b="1" smtClean="0">
                <a:solidFill>
                  <a:schemeClr val="tx1"/>
                </a:solidFill>
                <a:cs typeface="Arial" pitchFamily="34" charset="0"/>
              </a:rPr>
              <a:t>المحاسبة كنظام للمعلومات</a:t>
            </a:r>
            <a:endParaRPr lang="en-GB" sz="3600" smtClean="0">
              <a:solidFill>
                <a:schemeClr val="tx1"/>
              </a:solidFill>
              <a:cs typeface="Arial" pitchFamily="34" charset="0"/>
            </a:endParaRPr>
          </a:p>
        </p:txBody>
      </p:sp>
      <p:sp>
        <p:nvSpPr>
          <p:cNvPr id="11267" name="Content Placeholder 2"/>
          <p:cNvSpPr>
            <a:spLocks noGrp="1"/>
          </p:cNvSpPr>
          <p:nvPr>
            <p:ph sz="quarter" idx="1"/>
          </p:nvPr>
        </p:nvSpPr>
        <p:spPr>
          <a:xfrm>
            <a:off x="914400" y="1447800"/>
            <a:ext cx="7772400" cy="4191000"/>
          </a:xfrm>
          <a:solidFill>
            <a:schemeClr val="tx2">
              <a:lumMod val="20000"/>
              <a:lumOff val="80000"/>
            </a:schemeClr>
          </a:solidFill>
        </p:spPr>
        <p:txBody>
          <a:bodyPr/>
          <a:lstStyle/>
          <a:p>
            <a:pPr>
              <a:lnSpc>
                <a:spcPct val="150000"/>
              </a:lnSpc>
              <a:defRPr/>
            </a:pPr>
            <a:r>
              <a:rPr lang="ar-SA" sz="2800" dirty="0" smtClean="0"/>
              <a:t>تم تعريف المحاسبة كنظام للمعلومات يختص بتوفير المعلومات من خلال المكونات الرئيسية لنظام المعلومات من مدخلات وعمليات تشغيل ومخرجات (راجع الكتاب شكل رقم 1-1 ص 8)</a:t>
            </a:r>
          </a:p>
          <a:p>
            <a:pPr>
              <a:buFont typeface="Wingdings 2" pitchFamily="18" charset="2"/>
              <a:buNone/>
              <a:defRPr/>
            </a:pPr>
            <a:endParaRPr lang="ar-SA" sz="2800" b="1" dirty="0" smtClean="0">
              <a:solidFill>
                <a:srgbClr val="00B050"/>
              </a:solidFill>
            </a:endParaRPr>
          </a:p>
        </p:txBody>
      </p:sp>
      <p:grpSp>
        <p:nvGrpSpPr>
          <p:cNvPr id="2" name="Group 10"/>
          <p:cNvGrpSpPr>
            <a:grpSpLocks/>
          </p:cNvGrpSpPr>
          <p:nvPr/>
        </p:nvGrpSpPr>
        <p:grpSpPr bwMode="auto">
          <a:xfrm>
            <a:off x="773723" y="3505200"/>
            <a:ext cx="6553200" cy="2362200"/>
            <a:chOff x="1066800" y="3886199"/>
            <a:chExt cx="6553199" cy="1981202"/>
          </a:xfrm>
        </p:grpSpPr>
        <p:sp>
          <p:nvSpPr>
            <p:cNvPr id="12" name="Freeform 11"/>
            <p:cNvSpPr/>
            <p:nvPr/>
          </p:nvSpPr>
          <p:spPr>
            <a:xfrm rot="16200000">
              <a:off x="5574321" y="3821723"/>
              <a:ext cx="1981202" cy="2110154"/>
            </a:xfrm>
            <a:custGeom>
              <a:avLst/>
              <a:gdLst>
                <a:gd name="connsiteX0" fmla="*/ 0 w 2109452"/>
                <a:gd name="connsiteY0" fmla="*/ 99060 h 1981200"/>
                <a:gd name="connsiteX1" fmla="*/ 29014 w 2109452"/>
                <a:gd name="connsiteY1" fmla="*/ 29014 h 1981200"/>
                <a:gd name="connsiteX2" fmla="*/ 99060 w 2109452"/>
                <a:gd name="connsiteY2" fmla="*/ 0 h 1981200"/>
                <a:gd name="connsiteX3" fmla="*/ 2010392 w 2109452"/>
                <a:gd name="connsiteY3" fmla="*/ 0 h 1981200"/>
                <a:gd name="connsiteX4" fmla="*/ 2080438 w 2109452"/>
                <a:gd name="connsiteY4" fmla="*/ 29014 h 1981200"/>
                <a:gd name="connsiteX5" fmla="*/ 2109452 w 2109452"/>
                <a:gd name="connsiteY5" fmla="*/ 99060 h 1981200"/>
                <a:gd name="connsiteX6" fmla="*/ 2109452 w 2109452"/>
                <a:gd name="connsiteY6" fmla="*/ 1882140 h 1981200"/>
                <a:gd name="connsiteX7" fmla="*/ 2080438 w 2109452"/>
                <a:gd name="connsiteY7" fmla="*/ 1952186 h 1981200"/>
                <a:gd name="connsiteX8" fmla="*/ 2010392 w 2109452"/>
                <a:gd name="connsiteY8" fmla="*/ 1981200 h 1981200"/>
                <a:gd name="connsiteX9" fmla="*/ 99060 w 2109452"/>
                <a:gd name="connsiteY9" fmla="*/ 1981200 h 1981200"/>
                <a:gd name="connsiteX10" fmla="*/ 29014 w 2109452"/>
                <a:gd name="connsiteY10" fmla="*/ 1952186 h 1981200"/>
                <a:gd name="connsiteX11" fmla="*/ 0 w 2109452"/>
                <a:gd name="connsiteY11" fmla="*/ 1882140 h 1981200"/>
                <a:gd name="connsiteX12" fmla="*/ 0 w 2109452"/>
                <a:gd name="connsiteY12" fmla="*/ 99060 h 198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09452" h="1981200">
                  <a:moveTo>
                    <a:pt x="2003978" y="1"/>
                  </a:moveTo>
                  <a:cubicBezTo>
                    <a:pt x="2031951" y="1"/>
                    <a:pt x="2058779" y="9803"/>
                    <a:pt x="2078559" y="27251"/>
                  </a:cubicBezTo>
                  <a:cubicBezTo>
                    <a:pt x="2098338" y="44698"/>
                    <a:pt x="2109451" y="68363"/>
                    <a:pt x="2109451" y="93038"/>
                  </a:cubicBezTo>
                  <a:lnTo>
                    <a:pt x="2109451" y="1888162"/>
                  </a:lnTo>
                  <a:cubicBezTo>
                    <a:pt x="2109451" y="1912837"/>
                    <a:pt x="2098338" y="1936502"/>
                    <a:pt x="2078559" y="1953949"/>
                  </a:cubicBezTo>
                  <a:cubicBezTo>
                    <a:pt x="2058779" y="1971397"/>
                    <a:pt x="2031951" y="1981199"/>
                    <a:pt x="2003978" y="1981199"/>
                  </a:cubicBezTo>
                  <a:lnTo>
                    <a:pt x="105474" y="1981199"/>
                  </a:lnTo>
                  <a:cubicBezTo>
                    <a:pt x="77501" y="1981199"/>
                    <a:pt x="50673" y="1971397"/>
                    <a:pt x="30893" y="1953949"/>
                  </a:cubicBezTo>
                  <a:cubicBezTo>
                    <a:pt x="11114" y="1936502"/>
                    <a:pt x="1" y="1912837"/>
                    <a:pt x="1" y="1888162"/>
                  </a:cubicBezTo>
                  <a:lnTo>
                    <a:pt x="1" y="93038"/>
                  </a:lnTo>
                  <a:cubicBezTo>
                    <a:pt x="1" y="68363"/>
                    <a:pt x="11114" y="44698"/>
                    <a:pt x="30893" y="27251"/>
                  </a:cubicBezTo>
                  <a:cubicBezTo>
                    <a:pt x="50673" y="9803"/>
                    <a:pt x="77501" y="1"/>
                    <a:pt x="105474" y="1"/>
                  </a:cubicBezTo>
                  <a:lnTo>
                    <a:pt x="2003978" y="1"/>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56617" tIns="123444" rIns="160019" bIns="1687562" spcCol="1270"/>
            <a:lstStyle/>
            <a:p>
              <a:pPr algn="r" defTabSz="1600200" rtl="1" fontAlgn="base">
                <a:lnSpc>
                  <a:spcPct val="90000"/>
                </a:lnSpc>
                <a:spcBef>
                  <a:spcPct val="0"/>
                </a:spcBef>
                <a:spcAft>
                  <a:spcPct val="35000"/>
                </a:spcAft>
                <a:defRPr/>
              </a:pPr>
              <a:endParaRPr lang="en-GB" sz="3600" dirty="0">
                <a:solidFill>
                  <a:prstClr val="white"/>
                </a:solidFill>
              </a:endParaRPr>
            </a:p>
          </p:txBody>
        </p:sp>
        <p:sp>
          <p:nvSpPr>
            <p:cNvPr id="13" name="Freeform 12"/>
            <p:cNvSpPr/>
            <p:nvPr/>
          </p:nvSpPr>
          <p:spPr>
            <a:xfrm>
              <a:off x="5562600" y="3886200"/>
              <a:ext cx="1941379" cy="1981200"/>
            </a:xfrm>
            <a:custGeom>
              <a:avLst/>
              <a:gdLst>
                <a:gd name="connsiteX0" fmla="*/ 0 w 1571542"/>
                <a:gd name="connsiteY0" fmla="*/ 0 h 1981200"/>
                <a:gd name="connsiteX1" fmla="*/ 1571542 w 1571542"/>
                <a:gd name="connsiteY1" fmla="*/ 0 h 1981200"/>
                <a:gd name="connsiteX2" fmla="*/ 1571542 w 1571542"/>
                <a:gd name="connsiteY2" fmla="*/ 1981200 h 1981200"/>
                <a:gd name="connsiteX3" fmla="*/ 0 w 1571542"/>
                <a:gd name="connsiteY3" fmla="*/ 1981200 h 1981200"/>
                <a:gd name="connsiteX4" fmla="*/ 0 w 1571542"/>
                <a:gd name="connsiteY4" fmla="*/ 0 h 1981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1542" h="1981200">
                  <a:moveTo>
                    <a:pt x="0" y="0"/>
                  </a:moveTo>
                  <a:lnTo>
                    <a:pt x="1571542" y="0"/>
                  </a:lnTo>
                  <a:lnTo>
                    <a:pt x="1571542" y="1981200"/>
                  </a:lnTo>
                  <a:lnTo>
                    <a:pt x="0" y="1981200"/>
                  </a:lnTo>
                  <a:lnTo>
                    <a:pt x="0" y="0"/>
                  </a:lnTo>
                  <a:close/>
                </a:path>
              </a:pathLst>
            </a:custGeom>
            <a:solidFill>
              <a:srgbClr val="002060"/>
            </a:solidFill>
            <a:ln>
              <a:noFill/>
            </a:ln>
            <a:sp3d/>
          </p:spPr>
          <p:style>
            <a:lnRef idx="2">
              <a:scrgbClr r="0" g="0" b="0"/>
            </a:lnRef>
            <a:fillRef idx="1">
              <a:scrgbClr r="0" g="0" b="0"/>
            </a:fillRef>
            <a:effectRef idx="0">
              <a:schemeClr val="accent1">
                <a:hueOff val="0"/>
                <a:satOff val="0"/>
                <a:lumOff val="0"/>
                <a:alphaOff val="0"/>
              </a:schemeClr>
            </a:effectRef>
            <a:fontRef idx="minor">
              <a:schemeClr val="lt1"/>
            </a:fontRef>
          </p:style>
          <p:txBody>
            <a:bodyPr lIns="0" tIns="96012" rIns="0" bIns="0" spcCol="1270"/>
            <a:lstStyle/>
            <a:p>
              <a:pPr algn="ctr" defTabSz="1244600" rtl="1" fontAlgn="base">
                <a:lnSpc>
                  <a:spcPct val="90000"/>
                </a:lnSpc>
                <a:spcBef>
                  <a:spcPct val="0"/>
                </a:spcBef>
                <a:spcAft>
                  <a:spcPct val="35000"/>
                </a:spcAft>
                <a:defRPr/>
              </a:pPr>
              <a:r>
                <a:rPr lang="ar-SA" sz="2800" b="1" dirty="0" err="1">
                  <a:solidFill>
                    <a:prstClr val="white"/>
                  </a:solidFill>
                </a:rPr>
                <a:t>المدخلات</a:t>
              </a:r>
              <a:endParaRPr lang="ar-SA" sz="2800" b="1" dirty="0">
                <a:solidFill>
                  <a:prstClr val="white"/>
                </a:solidFill>
              </a:endParaRPr>
            </a:p>
            <a:p>
              <a:pPr algn="ctr" defTabSz="1244600" rtl="1" fontAlgn="base">
                <a:lnSpc>
                  <a:spcPct val="90000"/>
                </a:lnSpc>
                <a:spcBef>
                  <a:spcPct val="0"/>
                </a:spcBef>
                <a:spcAft>
                  <a:spcPct val="35000"/>
                </a:spcAft>
                <a:defRPr/>
              </a:pPr>
              <a:r>
                <a:rPr lang="ar-SA" sz="2800" dirty="0">
                  <a:solidFill>
                    <a:prstClr val="white"/>
                  </a:solidFill>
                </a:rPr>
                <a:t>******</a:t>
              </a:r>
            </a:p>
            <a:p>
              <a:pPr algn="ctr" defTabSz="1244600" rtl="1" fontAlgn="base">
                <a:lnSpc>
                  <a:spcPct val="90000"/>
                </a:lnSpc>
                <a:spcBef>
                  <a:spcPct val="0"/>
                </a:spcBef>
                <a:spcAft>
                  <a:spcPct val="35000"/>
                </a:spcAft>
                <a:defRPr/>
              </a:pPr>
              <a:r>
                <a:rPr lang="ar-SA" sz="2400" b="1" dirty="0">
                  <a:solidFill>
                    <a:prstClr val="white"/>
                  </a:solidFill>
                </a:rPr>
                <a:t>الأحداث والمعاملات الاقتصادية</a:t>
              </a:r>
              <a:endParaRPr lang="en-GB" sz="2400" b="1" dirty="0">
                <a:solidFill>
                  <a:prstClr val="white"/>
                </a:solidFill>
              </a:endParaRPr>
            </a:p>
          </p:txBody>
        </p:sp>
        <p:sp>
          <p:nvSpPr>
            <p:cNvPr id="14" name="Freeform 13"/>
            <p:cNvSpPr/>
            <p:nvPr/>
          </p:nvSpPr>
          <p:spPr>
            <a:xfrm rot="16200000">
              <a:off x="3381374" y="3822455"/>
              <a:ext cx="1981202" cy="2108689"/>
            </a:xfrm>
            <a:custGeom>
              <a:avLst/>
              <a:gdLst>
                <a:gd name="connsiteX0" fmla="*/ 0 w 2109452"/>
                <a:gd name="connsiteY0" fmla="*/ 99060 h 1981200"/>
                <a:gd name="connsiteX1" fmla="*/ 29014 w 2109452"/>
                <a:gd name="connsiteY1" fmla="*/ 29014 h 1981200"/>
                <a:gd name="connsiteX2" fmla="*/ 99060 w 2109452"/>
                <a:gd name="connsiteY2" fmla="*/ 0 h 1981200"/>
                <a:gd name="connsiteX3" fmla="*/ 2010392 w 2109452"/>
                <a:gd name="connsiteY3" fmla="*/ 0 h 1981200"/>
                <a:gd name="connsiteX4" fmla="*/ 2080438 w 2109452"/>
                <a:gd name="connsiteY4" fmla="*/ 29014 h 1981200"/>
                <a:gd name="connsiteX5" fmla="*/ 2109452 w 2109452"/>
                <a:gd name="connsiteY5" fmla="*/ 99060 h 1981200"/>
                <a:gd name="connsiteX6" fmla="*/ 2109452 w 2109452"/>
                <a:gd name="connsiteY6" fmla="*/ 1882140 h 1981200"/>
                <a:gd name="connsiteX7" fmla="*/ 2080438 w 2109452"/>
                <a:gd name="connsiteY7" fmla="*/ 1952186 h 1981200"/>
                <a:gd name="connsiteX8" fmla="*/ 2010392 w 2109452"/>
                <a:gd name="connsiteY8" fmla="*/ 1981200 h 1981200"/>
                <a:gd name="connsiteX9" fmla="*/ 99060 w 2109452"/>
                <a:gd name="connsiteY9" fmla="*/ 1981200 h 1981200"/>
                <a:gd name="connsiteX10" fmla="*/ 29014 w 2109452"/>
                <a:gd name="connsiteY10" fmla="*/ 1952186 h 1981200"/>
                <a:gd name="connsiteX11" fmla="*/ 0 w 2109452"/>
                <a:gd name="connsiteY11" fmla="*/ 1882140 h 1981200"/>
                <a:gd name="connsiteX12" fmla="*/ 0 w 2109452"/>
                <a:gd name="connsiteY12" fmla="*/ 99060 h 198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09452" h="1981200">
                  <a:moveTo>
                    <a:pt x="2003978" y="1"/>
                  </a:moveTo>
                  <a:cubicBezTo>
                    <a:pt x="2031951" y="1"/>
                    <a:pt x="2058779" y="9803"/>
                    <a:pt x="2078559" y="27251"/>
                  </a:cubicBezTo>
                  <a:cubicBezTo>
                    <a:pt x="2098338" y="44698"/>
                    <a:pt x="2109451" y="68363"/>
                    <a:pt x="2109451" y="93038"/>
                  </a:cubicBezTo>
                  <a:lnTo>
                    <a:pt x="2109451" y="1888162"/>
                  </a:lnTo>
                  <a:cubicBezTo>
                    <a:pt x="2109451" y="1912837"/>
                    <a:pt x="2098338" y="1936502"/>
                    <a:pt x="2078559" y="1953949"/>
                  </a:cubicBezTo>
                  <a:cubicBezTo>
                    <a:pt x="2058779" y="1971397"/>
                    <a:pt x="2031951" y="1981199"/>
                    <a:pt x="2003978" y="1981199"/>
                  </a:cubicBezTo>
                  <a:lnTo>
                    <a:pt x="105474" y="1981199"/>
                  </a:lnTo>
                  <a:cubicBezTo>
                    <a:pt x="77501" y="1981199"/>
                    <a:pt x="50673" y="1971397"/>
                    <a:pt x="30893" y="1953949"/>
                  </a:cubicBezTo>
                  <a:cubicBezTo>
                    <a:pt x="11114" y="1936502"/>
                    <a:pt x="1" y="1912837"/>
                    <a:pt x="1" y="1888162"/>
                  </a:cubicBezTo>
                  <a:lnTo>
                    <a:pt x="1" y="93038"/>
                  </a:lnTo>
                  <a:cubicBezTo>
                    <a:pt x="1" y="68363"/>
                    <a:pt x="11114" y="44698"/>
                    <a:pt x="30893" y="27251"/>
                  </a:cubicBezTo>
                  <a:cubicBezTo>
                    <a:pt x="50673" y="9803"/>
                    <a:pt x="77501" y="1"/>
                    <a:pt x="105474" y="1"/>
                  </a:cubicBezTo>
                  <a:lnTo>
                    <a:pt x="2003978" y="1"/>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56616" tIns="96011" rIns="124460" bIns="1687563" spcCol="1270"/>
            <a:lstStyle/>
            <a:p>
              <a:pPr algn="r" defTabSz="1244600" rtl="1" fontAlgn="base">
                <a:lnSpc>
                  <a:spcPct val="90000"/>
                </a:lnSpc>
                <a:spcBef>
                  <a:spcPct val="0"/>
                </a:spcBef>
                <a:spcAft>
                  <a:spcPct val="35000"/>
                </a:spcAft>
                <a:defRPr/>
              </a:pPr>
              <a:endParaRPr lang="en-GB" sz="2800" dirty="0">
                <a:solidFill>
                  <a:prstClr val="white"/>
                </a:solidFill>
              </a:endParaRPr>
            </a:p>
          </p:txBody>
        </p:sp>
        <p:sp>
          <p:nvSpPr>
            <p:cNvPr id="15" name="Flowchart: Extract 14"/>
            <p:cNvSpPr/>
            <p:nvPr/>
          </p:nvSpPr>
          <p:spPr>
            <a:xfrm rot="16200000" flipV="1">
              <a:off x="1012556" y="4016643"/>
              <a:ext cx="407425" cy="146538"/>
            </a:xfrm>
            <a:prstGeom prst="flowChartExtract">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6" name="Freeform 15"/>
            <p:cNvSpPr/>
            <p:nvPr/>
          </p:nvSpPr>
          <p:spPr>
            <a:xfrm>
              <a:off x="3429000" y="3886200"/>
              <a:ext cx="1905000" cy="1981200"/>
            </a:xfrm>
            <a:custGeom>
              <a:avLst/>
              <a:gdLst>
                <a:gd name="connsiteX0" fmla="*/ 0 w 1571542"/>
                <a:gd name="connsiteY0" fmla="*/ 0 h 1981200"/>
                <a:gd name="connsiteX1" fmla="*/ 1571542 w 1571542"/>
                <a:gd name="connsiteY1" fmla="*/ 0 h 1981200"/>
                <a:gd name="connsiteX2" fmla="*/ 1571542 w 1571542"/>
                <a:gd name="connsiteY2" fmla="*/ 1981200 h 1981200"/>
                <a:gd name="connsiteX3" fmla="*/ 0 w 1571542"/>
                <a:gd name="connsiteY3" fmla="*/ 1981200 h 1981200"/>
                <a:gd name="connsiteX4" fmla="*/ 0 w 1571542"/>
                <a:gd name="connsiteY4" fmla="*/ 0 h 1981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1542" h="1981200">
                  <a:moveTo>
                    <a:pt x="0" y="0"/>
                  </a:moveTo>
                  <a:lnTo>
                    <a:pt x="1571542" y="0"/>
                  </a:lnTo>
                  <a:lnTo>
                    <a:pt x="1571542" y="1981200"/>
                  </a:lnTo>
                  <a:lnTo>
                    <a:pt x="0" y="1981200"/>
                  </a:lnTo>
                  <a:lnTo>
                    <a:pt x="0" y="0"/>
                  </a:lnTo>
                  <a:close/>
                </a:path>
              </a:pathLst>
            </a:custGeom>
            <a:solidFill>
              <a:srgbClr val="00B050"/>
            </a:solidFill>
            <a:ln>
              <a:noFill/>
            </a:ln>
            <a:sp3d/>
          </p:spPr>
          <p:style>
            <a:lnRef idx="2">
              <a:scrgbClr r="0" g="0" b="0"/>
            </a:lnRef>
            <a:fillRef idx="1">
              <a:scrgbClr r="0" g="0" b="0"/>
            </a:fillRef>
            <a:effectRef idx="0">
              <a:schemeClr val="accent1">
                <a:hueOff val="0"/>
                <a:satOff val="0"/>
                <a:lumOff val="0"/>
                <a:alphaOff val="0"/>
              </a:schemeClr>
            </a:effectRef>
            <a:fontRef idx="minor">
              <a:schemeClr val="lt1"/>
            </a:fontRef>
          </p:style>
          <p:txBody>
            <a:bodyPr lIns="0" tIns="96012" rIns="0" bIns="0" spcCol="1270"/>
            <a:lstStyle/>
            <a:p>
              <a:pPr algn="ctr" defTabSz="1244600" rtl="1" fontAlgn="base">
                <a:lnSpc>
                  <a:spcPct val="90000"/>
                </a:lnSpc>
                <a:spcBef>
                  <a:spcPct val="0"/>
                </a:spcBef>
                <a:spcAft>
                  <a:spcPct val="35000"/>
                </a:spcAft>
                <a:defRPr/>
              </a:pPr>
              <a:r>
                <a:rPr lang="ar-SA" sz="2800" b="1" dirty="0">
                  <a:solidFill>
                    <a:prstClr val="white"/>
                  </a:solidFill>
                </a:rPr>
                <a:t>عمليات تشغيل</a:t>
              </a:r>
            </a:p>
            <a:p>
              <a:pPr algn="ctr" defTabSz="1244600" rtl="1" fontAlgn="base">
                <a:lnSpc>
                  <a:spcPct val="90000"/>
                </a:lnSpc>
                <a:spcBef>
                  <a:spcPct val="0"/>
                </a:spcBef>
                <a:spcAft>
                  <a:spcPct val="35000"/>
                </a:spcAft>
                <a:defRPr/>
              </a:pPr>
              <a:r>
                <a:rPr lang="ar-SA" sz="2800" b="1" dirty="0">
                  <a:solidFill>
                    <a:prstClr val="white"/>
                  </a:solidFill>
                </a:rPr>
                <a:t>**********</a:t>
              </a:r>
            </a:p>
            <a:p>
              <a:pPr algn="ctr" defTabSz="1244600" rtl="1" fontAlgn="base">
                <a:lnSpc>
                  <a:spcPct val="90000"/>
                </a:lnSpc>
                <a:spcBef>
                  <a:spcPct val="0"/>
                </a:spcBef>
                <a:spcAft>
                  <a:spcPct val="35000"/>
                </a:spcAft>
                <a:defRPr/>
              </a:pPr>
              <a:r>
                <a:rPr lang="ar-SA" sz="2800" b="1" dirty="0">
                  <a:solidFill>
                    <a:prstClr val="white"/>
                  </a:solidFill>
                </a:rPr>
                <a:t> </a:t>
              </a:r>
              <a:r>
                <a:rPr lang="ar-SA" sz="2400" b="1" dirty="0">
                  <a:solidFill>
                    <a:prstClr val="white"/>
                  </a:solidFill>
                </a:rPr>
                <a:t>تحليل – تسجيل – تلخيص ....</a:t>
              </a:r>
              <a:endParaRPr lang="en-GB" sz="2400" b="1" dirty="0">
                <a:solidFill>
                  <a:prstClr val="white"/>
                </a:solidFill>
              </a:endParaRPr>
            </a:p>
          </p:txBody>
        </p:sp>
        <p:sp>
          <p:nvSpPr>
            <p:cNvPr id="17" name="Freeform 16"/>
            <p:cNvSpPr/>
            <p:nvPr/>
          </p:nvSpPr>
          <p:spPr>
            <a:xfrm rot="16200000">
              <a:off x="1207476" y="3821723"/>
              <a:ext cx="1981202" cy="2110154"/>
            </a:xfrm>
            <a:custGeom>
              <a:avLst/>
              <a:gdLst>
                <a:gd name="connsiteX0" fmla="*/ 0 w 2109452"/>
                <a:gd name="connsiteY0" fmla="*/ 99060 h 1981200"/>
                <a:gd name="connsiteX1" fmla="*/ 29014 w 2109452"/>
                <a:gd name="connsiteY1" fmla="*/ 29014 h 1981200"/>
                <a:gd name="connsiteX2" fmla="*/ 99060 w 2109452"/>
                <a:gd name="connsiteY2" fmla="*/ 0 h 1981200"/>
                <a:gd name="connsiteX3" fmla="*/ 2010392 w 2109452"/>
                <a:gd name="connsiteY3" fmla="*/ 0 h 1981200"/>
                <a:gd name="connsiteX4" fmla="*/ 2080438 w 2109452"/>
                <a:gd name="connsiteY4" fmla="*/ 29014 h 1981200"/>
                <a:gd name="connsiteX5" fmla="*/ 2109452 w 2109452"/>
                <a:gd name="connsiteY5" fmla="*/ 99060 h 1981200"/>
                <a:gd name="connsiteX6" fmla="*/ 2109452 w 2109452"/>
                <a:gd name="connsiteY6" fmla="*/ 1882140 h 1981200"/>
                <a:gd name="connsiteX7" fmla="*/ 2080438 w 2109452"/>
                <a:gd name="connsiteY7" fmla="*/ 1952186 h 1981200"/>
                <a:gd name="connsiteX8" fmla="*/ 2010392 w 2109452"/>
                <a:gd name="connsiteY8" fmla="*/ 1981200 h 1981200"/>
                <a:gd name="connsiteX9" fmla="*/ 99060 w 2109452"/>
                <a:gd name="connsiteY9" fmla="*/ 1981200 h 1981200"/>
                <a:gd name="connsiteX10" fmla="*/ 29014 w 2109452"/>
                <a:gd name="connsiteY10" fmla="*/ 1952186 h 1981200"/>
                <a:gd name="connsiteX11" fmla="*/ 0 w 2109452"/>
                <a:gd name="connsiteY11" fmla="*/ 1882140 h 1981200"/>
                <a:gd name="connsiteX12" fmla="*/ 0 w 2109452"/>
                <a:gd name="connsiteY12" fmla="*/ 99060 h 198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09452" h="1981200">
                  <a:moveTo>
                    <a:pt x="2003978" y="1"/>
                  </a:moveTo>
                  <a:cubicBezTo>
                    <a:pt x="2031951" y="1"/>
                    <a:pt x="2058779" y="9803"/>
                    <a:pt x="2078559" y="27251"/>
                  </a:cubicBezTo>
                  <a:cubicBezTo>
                    <a:pt x="2098338" y="44698"/>
                    <a:pt x="2109451" y="68363"/>
                    <a:pt x="2109451" y="93038"/>
                  </a:cubicBezTo>
                  <a:lnTo>
                    <a:pt x="2109451" y="1888162"/>
                  </a:lnTo>
                  <a:cubicBezTo>
                    <a:pt x="2109451" y="1912837"/>
                    <a:pt x="2098338" y="1936502"/>
                    <a:pt x="2078559" y="1953949"/>
                  </a:cubicBezTo>
                  <a:cubicBezTo>
                    <a:pt x="2058779" y="1971397"/>
                    <a:pt x="2031951" y="1981199"/>
                    <a:pt x="2003978" y="1981199"/>
                  </a:cubicBezTo>
                  <a:lnTo>
                    <a:pt x="105474" y="1981199"/>
                  </a:lnTo>
                  <a:cubicBezTo>
                    <a:pt x="77501" y="1981199"/>
                    <a:pt x="50673" y="1971397"/>
                    <a:pt x="30893" y="1953949"/>
                  </a:cubicBezTo>
                  <a:cubicBezTo>
                    <a:pt x="11114" y="1936502"/>
                    <a:pt x="1" y="1912837"/>
                    <a:pt x="1" y="1888162"/>
                  </a:cubicBezTo>
                  <a:lnTo>
                    <a:pt x="1" y="93038"/>
                  </a:lnTo>
                  <a:cubicBezTo>
                    <a:pt x="1" y="68363"/>
                    <a:pt x="11114" y="44698"/>
                    <a:pt x="30893" y="27251"/>
                  </a:cubicBezTo>
                  <a:cubicBezTo>
                    <a:pt x="50673" y="9803"/>
                    <a:pt x="77501" y="1"/>
                    <a:pt x="105474" y="1"/>
                  </a:cubicBezTo>
                  <a:lnTo>
                    <a:pt x="2003978" y="1"/>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56618" tIns="85727" rIns="111124" bIns="1687561" spcCol="1270"/>
            <a:lstStyle/>
            <a:p>
              <a:pPr algn="ctr" defTabSz="1111250" rtl="1" fontAlgn="base">
                <a:lnSpc>
                  <a:spcPct val="90000"/>
                </a:lnSpc>
                <a:spcBef>
                  <a:spcPct val="0"/>
                </a:spcBef>
                <a:spcAft>
                  <a:spcPct val="35000"/>
                </a:spcAft>
                <a:defRPr/>
              </a:pPr>
              <a:endParaRPr lang="en-GB" sz="2500">
                <a:solidFill>
                  <a:prstClr val="white"/>
                </a:solidFill>
              </a:endParaRPr>
            </a:p>
          </p:txBody>
        </p:sp>
        <p:sp>
          <p:nvSpPr>
            <p:cNvPr id="18" name="Flowchart: Extract 17"/>
            <p:cNvSpPr/>
            <p:nvPr/>
          </p:nvSpPr>
          <p:spPr>
            <a:xfrm rot="16200000" flipV="1">
              <a:off x="566560" y="4462639"/>
              <a:ext cx="1198308" cy="45427"/>
            </a:xfrm>
            <a:prstGeom prst="flowChartExtract">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9" name="Freeform 18"/>
            <p:cNvSpPr/>
            <p:nvPr/>
          </p:nvSpPr>
          <p:spPr>
            <a:xfrm>
              <a:off x="1066800" y="3886200"/>
              <a:ext cx="1993432" cy="1981200"/>
            </a:xfrm>
            <a:custGeom>
              <a:avLst/>
              <a:gdLst>
                <a:gd name="connsiteX0" fmla="*/ 0 w 1571542"/>
                <a:gd name="connsiteY0" fmla="*/ 0 h 1981200"/>
                <a:gd name="connsiteX1" fmla="*/ 1571542 w 1571542"/>
                <a:gd name="connsiteY1" fmla="*/ 0 h 1981200"/>
                <a:gd name="connsiteX2" fmla="*/ 1571542 w 1571542"/>
                <a:gd name="connsiteY2" fmla="*/ 1981200 h 1981200"/>
                <a:gd name="connsiteX3" fmla="*/ 0 w 1571542"/>
                <a:gd name="connsiteY3" fmla="*/ 1981200 h 1981200"/>
                <a:gd name="connsiteX4" fmla="*/ 0 w 1571542"/>
                <a:gd name="connsiteY4" fmla="*/ 0 h 1981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1542" h="1981200">
                  <a:moveTo>
                    <a:pt x="0" y="0"/>
                  </a:moveTo>
                  <a:lnTo>
                    <a:pt x="1571542" y="0"/>
                  </a:lnTo>
                  <a:lnTo>
                    <a:pt x="1571542" y="1981200"/>
                  </a:lnTo>
                  <a:lnTo>
                    <a:pt x="0" y="1981200"/>
                  </a:lnTo>
                  <a:lnTo>
                    <a:pt x="0" y="0"/>
                  </a:lnTo>
                  <a:close/>
                </a:path>
              </a:pathLst>
            </a:custGeom>
            <a:solidFill>
              <a:srgbClr val="FF0000"/>
            </a:solidFill>
            <a:ln>
              <a:noFill/>
            </a:ln>
            <a:sp3d/>
          </p:spPr>
          <p:style>
            <a:lnRef idx="2">
              <a:scrgbClr r="0" g="0" b="0"/>
            </a:lnRef>
            <a:fillRef idx="1">
              <a:scrgbClr r="0" g="0" b="0"/>
            </a:fillRef>
            <a:effectRef idx="0">
              <a:schemeClr val="accent1">
                <a:hueOff val="0"/>
                <a:satOff val="0"/>
                <a:lumOff val="0"/>
                <a:alphaOff val="0"/>
              </a:schemeClr>
            </a:effectRef>
            <a:fontRef idx="minor">
              <a:schemeClr val="lt1"/>
            </a:fontRef>
          </p:style>
          <p:txBody>
            <a:bodyPr lIns="0" tIns="96012" rIns="0" bIns="0" spcCol="1270"/>
            <a:lstStyle/>
            <a:p>
              <a:pPr algn="ctr" defTabSz="1244600" rtl="1" fontAlgn="base">
                <a:lnSpc>
                  <a:spcPct val="90000"/>
                </a:lnSpc>
                <a:spcBef>
                  <a:spcPct val="0"/>
                </a:spcBef>
                <a:spcAft>
                  <a:spcPct val="35000"/>
                </a:spcAft>
                <a:defRPr/>
              </a:pPr>
              <a:r>
                <a:rPr lang="ar-SA" sz="2800" b="1" dirty="0">
                  <a:solidFill>
                    <a:prstClr val="white"/>
                  </a:solidFill>
                </a:rPr>
                <a:t>المخرجات</a:t>
              </a:r>
            </a:p>
            <a:p>
              <a:pPr algn="ctr" defTabSz="1244600" rtl="1" fontAlgn="base">
                <a:lnSpc>
                  <a:spcPct val="90000"/>
                </a:lnSpc>
                <a:spcBef>
                  <a:spcPct val="0"/>
                </a:spcBef>
                <a:spcAft>
                  <a:spcPct val="35000"/>
                </a:spcAft>
                <a:defRPr/>
              </a:pPr>
              <a:r>
                <a:rPr lang="ar-SA" sz="2800" dirty="0">
                  <a:solidFill>
                    <a:prstClr val="white"/>
                  </a:solidFill>
                </a:rPr>
                <a:t>******</a:t>
              </a:r>
            </a:p>
            <a:p>
              <a:pPr algn="ctr" defTabSz="1244600" rtl="1" fontAlgn="base">
                <a:lnSpc>
                  <a:spcPct val="90000"/>
                </a:lnSpc>
                <a:spcBef>
                  <a:spcPct val="0"/>
                </a:spcBef>
                <a:spcAft>
                  <a:spcPct val="35000"/>
                </a:spcAft>
                <a:defRPr/>
              </a:pPr>
              <a:r>
                <a:rPr lang="ar-SA" sz="2400" b="1" dirty="0">
                  <a:solidFill>
                    <a:prstClr val="white"/>
                  </a:solidFill>
                </a:rPr>
                <a:t>التقارير والقوائم المالية</a:t>
              </a:r>
              <a:endParaRPr lang="en-GB" sz="2400" b="1" dirty="0">
                <a:solidFill>
                  <a:prstClr val="white"/>
                </a:solidFill>
              </a:endParaRPr>
            </a:p>
          </p:txBody>
        </p:sp>
      </p:grpSp>
      <p:sp>
        <p:nvSpPr>
          <p:cNvPr id="9" name="Left Arrow 8"/>
          <p:cNvSpPr/>
          <p:nvPr/>
        </p:nvSpPr>
        <p:spPr>
          <a:xfrm>
            <a:off x="4853354" y="4191000"/>
            <a:ext cx="838200" cy="609600"/>
          </a:xfrm>
          <a:prstGeom prst="lef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fontAlgn="base">
              <a:spcBef>
                <a:spcPct val="0"/>
              </a:spcBef>
              <a:spcAft>
                <a:spcPct val="0"/>
              </a:spcAft>
              <a:defRPr/>
            </a:pPr>
            <a:endParaRPr lang="en-GB" dirty="0">
              <a:solidFill>
                <a:srgbClr val="00B0F0"/>
              </a:solidFill>
            </a:endParaRPr>
          </a:p>
        </p:txBody>
      </p:sp>
      <p:sp>
        <p:nvSpPr>
          <p:cNvPr id="10" name="Left Arrow 9"/>
          <p:cNvSpPr/>
          <p:nvPr/>
        </p:nvSpPr>
        <p:spPr>
          <a:xfrm>
            <a:off x="2602523" y="4191000"/>
            <a:ext cx="838200" cy="609600"/>
          </a:xfrm>
          <a:prstGeom prst="lef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fontAlgn="base">
              <a:spcBef>
                <a:spcPct val="0"/>
              </a:spcBef>
              <a:spcAft>
                <a:spcPct val="0"/>
              </a:spcAft>
              <a:defRPr/>
            </a:pPr>
            <a:endParaRPr lang="en-GB">
              <a:solidFill>
                <a:prstClr val="white"/>
              </a:solidFill>
            </a:endParaRPr>
          </a:p>
        </p:txBody>
      </p:sp>
      <p:sp>
        <p:nvSpPr>
          <p:cNvPr id="34824" name="Slide Number Placeholder 3"/>
          <p:cNvSpPr>
            <a:spLocks noGrp="1"/>
          </p:cNvSpPr>
          <p:nvPr>
            <p:ph type="sldNum" sz="quarter" idx="4294967295"/>
          </p:nvPr>
        </p:nvSpPr>
        <p:spPr bwMode="auto">
          <a:xfrm>
            <a:off x="4589585" y="6381328"/>
            <a:ext cx="451338"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fld id="{6E29B64C-AD0E-4C04-8C8F-F064F13B6067}" type="slidenum">
              <a:rPr lang="ar-SA" smtClean="0">
                <a:solidFill>
                  <a:prstClr val="white"/>
                </a:solidFill>
                <a:latin typeface="Calibri" pitchFamily="34" charset="0"/>
              </a:rPr>
              <a:pPr algn="ctr" eaLnBrk="1" hangingPunct="1"/>
              <a:t>21</a:t>
            </a:fld>
            <a:endParaRPr lang="en-US" smtClean="0">
              <a:solidFill>
                <a:prstClr val="white"/>
              </a:solidFill>
              <a:latin typeface="Calibri" pitchFamily="34" charset="0"/>
            </a:endParaRPr>
          </a:p>
        </p:txBody>
      </p:sp>
    </p:spTree>
    <p:extLst>
      <p:ext uri="{BB962C8B-B14F-4D97-AF65-F5344CB8AC3E}">
        <p14:creationId xmlns:p14="http://schemas.microsoft.com/office/powerpoint/2010/main" xmlns="" val="37075394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Effect transition="in" filter="blinds(horizontal)">
                                      <p:cBhvr>
                                        <p:cTn id="7" dur="500"/>
                                        <p:tgtEl>
                                          <p:spTgt spid="1126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914400" y="274638"/>
            <a:ext cx="7772400" cy="1020762"/>
          </a:xfrm>
          <a:solidFill>
            <a:schemeClr val="accent1"/>
          </a:solidFill>
        </p:spPr>
        <p:txBody>
          <a:bodyPr/>
          <a:lstStyle/>
          <a:p>
            <a:pPr algn="ctr"/>
            <a:r>
              <a:rPr lang="ar-SA" sz="3200" b="1" smtClean="0">
                <a:solidFill>
                  <a:schemeClr val="tx1"/>
                </a:solidFill>
                <a:cs typeface="Arial" pitchFamily="34" charset="0"/>
              </a:rPr>
              <a:t>خصائص المعلومات المحاسبية</a:t>
            </a:r>
            <a:endParaRPr lang="en-GB" sz="3200" smtClean="0">
              <a:solidFill>
                <a:schemeClr val="tx1"/>
              </a:solidFill>
              <a:cs typeface="Arial" pitchFamily="34" charset="0"/>
            </a:endParaRPr>
          </a:p>
        </p:txBody>
      </p:sp>
      <p:sp>
        <p:nvSpPr>
          <p:cNvPr id="12291" name="Content Placeholder 2"/>
          <p:cNvSpPr>
            <a:spLocks noGrp="1"/>
          </p:cNvSpPr>
          <p:nvPr>
            <p:ph sz="quarter" idx="1"/>
          </p:nvPr>
        </p:nvSpPr>
        <p:spPr>
          <a:xfrm>
            <a:off x="914400" y="1600200"/>
            <a:ext cx="7772400" cy="4114800"/>
          </a:xfrm>
          <a:solidFill>
            <a:schemeClr val="accent1">
              <a:lumMod val="20000"/>
              <a:lumOff val="80000"/>
            </a:schemeClr>
          </a:solidFill>
        </p:spPr>
        <p:txBody>
          <a:bodyPr/>
          <a:lstStyle/>
          <a:p>
            <a:pPr>
              <a:lnSpc>
                <a:spcPct val="150000"/>
              </a:lnSpc>
              <a:defRPr/>
            </a:pPr>
            <a:r>
              <a:rPr lang="ar-SA" sz="2800" b="1" dirty="0" smtClean="0">
                <a:solidFill>
                  <a:srgbClr val="002060"/>
                </a:solidFill>
              </a:rPr>
              <a:t>الملائمة</a:t>
            </a:r>
            <a:endParaRPr lang="en-US" sz="2800" b="1" dirty="0" smtClean="0">
              <a:solidFill>
                <a:srgbClr val="002060"/>
              </a:solidFill>
            </a:endParaRPr>
          </a:p>
          <a:p>
            <a:pPr algn="just" rtl="1">
              <a:lnSpc>
                <a:spcPct val="200000"/>
              </a:lnSpc>
              <a:buFont typeface="Wingdings 2" pitchFamily="18" charset="2"/>
              <a:buNone/>
              <a:defRPr/>
            </a:pPr>
            <a:r>
              <a:rPr lang="ar-SA" sz="2800" dirty="0" smtClean="0"/>
              <a:t>أن المعلومات المحاسبية يجب أن تكون هامة ومفيدة عند دراسة المشكلة التي يراد حلها ومعالجتها واتخاذ قرار بشأنها، بمعنى أن المعلومات يجب أن تؤثر في الحدث الذي صممت من أجله أو النتائج التي أعدت لتحقيقها.</a:t>
            </a:r>
          </a:p>
          <a:p>
            <a:pPr>
              <a:buFont typeface="Wingdings 2" pitchFamily="18" charset="2"/>
              <a:buNone/>
              <a:defRPr/>
            </a:pPr>
            <a:endParaRPr lang="en-GB" dirty="0" smtClean="0"/>
          </a:p>
        </p:txBody>
      </p:sp>
      <p:sp>
        <p:nvSpPr>
          <p:cNvPr id="35845" name="Slide Number Placeholder 3"/>
          <p:cNvSpPr>
            <a:spLocks noGrp="1"/>
          </p:cNvSpPr>
          <p:nvPr>
            <p:ph type="sldNum" sz="quarter" idx="4294967295"/>
          </p:nvPr>
        </p:nvSpPr>
        <p:spPr bwMode="auto">
          <a:xfrm>
            <a:off x="4572000" y="6381328"/>
            <a:ext cx="504056"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fld id="{D81C90E5-A4FE-455D-BF93-882F8D5CC781}" type="slidenum">
              <a:rPr lang="ar-SA" smtClean="0">
                <a:solidFill>
                  <a:prstClr val="white"/>
                </a:solidFill>
                <a:latin typeface="Calibri" pitchFamily="34" charset="0"/>
              </a:rPr>
              <a:pPr algn="ctr" eaLnBrk="1" hangingPunct="1"/>
              <a:t>22</a:t>
            </a:fld>
            <a:endParaRPr lang="en-US" dirty="0" smtClean="0">
              <a:solidFill>
                <a:prstClr val="white"/>
              </a:solidFill>
              <a:latin typeface="Calibri" pitchFamily="34" charset="0"/>
            </a:endParaRPr>
          </a:p>
        </p:txBody>
      </p:sp>
    </p:spTree>
    <p:extLst>
      <p:ext uri="{BB962C8B-B14F-4D97-AF65-F5344CB8AC3E}">
        <p14:creationId xmlns:p14="http://schemas.microsoft.com/office/powerpoint/2010/main" xmlns="" val="12378221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Effect transition="in" filter="blinds(horizontal)">
                                      <p:cBhvr>
                                        <p:cTn id="7" dur="500"/>
                                        <p:tgtEl>
                                          <p:spTgt spid="1229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291">
                                            <p:txEl>
                                              <p:pRg st="1" end="1"/>
                                            </p:txEl>
                                          </p:spTgt>
                                        </p:tgtEl>
                                        <p:attrNameLst>
                                          <p:attrName>style.visibility</p:attrName>
                                        </p:attrNameLst>
                                      </p:cBhvr>
                                      <p:to>
                                        <p:strVal val="visible"/>
                                      </p:to>
                                    </p:set>
                                    <p:animEffect transition="in" filter="blinds(horizontal)">
                                      <p:cBhvr>
                                        <p:cTn id="12" dur="500"/>
                                        <p:tgtEl>
                                          <p:spTgt spid="1229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1600200"/>
            <a:ext cx="7772400" cy="3989040"/>
          </a:xfrm>
          <a:solidFill>
            <a:schemeClr val="accent1">
              <a:lumMod val="20000"/>
              <a:lumOff val="80000"/>
            </a:schemeClr>
          </a:solidFill>
        </p:spPr>
        <p:txBody>
          <a:bodyPr/>
          <a:lstStyle/>
          <a:p>
            <a:pPr algn="just" rtl="1">
              <a:lnSpc>
                <a:spcPct val="150000"/>
              </a:lnSpc>
              <a:defRPr/>
            </a:pPr>
            <a:r>
              <a:rPr lang="ar-SA" sz="2400" b="1" dirty="0" smtClean="0">
                <a:solidFill>
                  <a:srgbClr val="002060"/>
                </a:solidFill>
              </a:rPr>
              <a:t>الوقتية</a:t>
            </a:r>
          </a:p>
          <a:p>
            <a:pPr algn="just" rtl="1">
              <a:lnSpc>
                <a:spcPct val="150000"/>
              </a:lnSpc>
              <a:buFont typeface="Wingdings 2" pitchFamily="18" charset="2"/>
              <a:buNone/>
              <a:defRPr/>
            </a:pPr>
            <a:r>
              <a:rPr lang="ar-SA" sz="2400" dirty="0" smtClean="0"/>
              <a:t>يجب أن تكون المعلومات المحاسبية حديثة ويتم توفيرها وقت الحاجة إليها، وفي مواقف معينة قد يكون الحصول على معلومات تقريبية في الوقت المناسب أفضل من الحصول على معلومات دقيقة تأتي متأخرة عن الوقت المطلوبة فيه.</a:t>
            </a:r>
          </a:p>
          <a:p>
            <a:pPr algn="just">
              <a:lnSpc>
                <a:spcPct val="150000"/>
              </a:lnSpc>
              <a:buFont typeface="Wingdings 2" pitchFamily="18" charset="2"/>
              <a:buNone/>
              <a:defRPr/>
            </a:pPr>
            <a:endParaRPr lang="ar-SA" sz="2400" dirty="0" smtClean="0"/>
          </a:p>
          <a:p>
            <a:pPr>
              <a:defRPr/>
            </a:pPr>
            <a:endParaRPr lang="en-GB" dirty="0"/>
          </a:p>
        </p:txBody>
      </p:sp>
      <p:sp>
        <p:nvSpPr>
          <p:cNvPr id="36868" name="Title 1"/>
          <p:cNvSpPr>
            <a:spLocks noGrp="1"/>
          </p:cNvSpPr>
          <p:nvPr>
            <p:ph type="title"/>
          </p:nvPr>
        </p:nvSpPr>
        <p:spPr>
          <a:xfrm>
            <a:off x="914400" y="274638"/>
            <a:ext cx="7772400" cy="944562"/>
          </a:xfrm>
          <a:solidFill>
            <a:schemeClr val="accent1"/>
          </a:solidFill>
        </p:spPr>
        <p:txBody>
          <a:bodyPr/>
          <a:lstStyle/>
          <a:p>
            <a:pPr algn="ctr"/>
            <a:r>
              <a:rPr lang="ar-SA" sz="3200" b="1" smtClean="0">
                <a:solidFill>
                  <a:schemeClr val="tx1"/>
                </a:solidFill>
                <a:cs typeface="Arial" pitchFamily="34" charset="0"/>
              </a:rPr>
              <a:t>تابع خصائص المعلومات المحاسبية</a:t>
            </a:r>
            <a:endParaRPr lang="en-GB" sz="3200" smtClean="0">
              <a:solidFill>
                <a:schemeClr val="tx1"/>
              </a:solidFill>
              <a:cs typeface="Arial" pitchFamily="34" charset="0"/>
            </a:endParaRPr>
          </a:p>
        </p:txBody>
      </p:sp>
      <p:sp>
        <p:nvSpPr>
          <p:cNvPr id="36869" name="Slide Number Placeholder 3"/>
          <p:cNvSpPr>
            <a:spLocks noGrp="1"/>
          </p:cNvSpPr>
          <p:nvPr>
            <p:ph type="sldNum" sz="quarter" idx="4294967295"/>
          </p:nvPr>
        </p:nvSpPr>
        <p:spPr bwMode="auto">
          <a:xfrm>
            <a:off x="4572000" y="6381328"/>
            <a:ext cx="527538"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fld id="{CA375BF8-0C47-4524-9BF8-53E0FE9F2E4E}" type="slidenum">
              <a:rPr lang="ar-SA" smtClean="0">
                <a:solidFill>
                  <a:prstClr val="white"/>
                </a:solidFill>
                <a:latin typeface="Calibri" pitchFamily="34" charset="0"/>
              </a:rPr>
              <a:pPr algn="ctr" eaLnBrk="1" hangingPunct="1"/>
              <a:t>23</a:t>
            </a:fld>
            <a:endParaRPr lang="en-US" dirty="0" smtClean="0">
              <a:solidFill>
                <a:prstClr val="white"/>
              </a:solidFill>
              <a:latin typeface="Calibri" pitchFamily="34" charset="0"/>
            </a:endParaRPr>
          </a:p>
        </p:txBody>
      </p:sp>
    </p:spTree>
    <p:extLst>
      <p:ext uri="{BB962C8B-B14F-4D97-AF65-F5344CB8AC3E}">
        <p14:creationId xmlns:p14="http://schemas.microsoft.com/office/powerpoint/2010/main" xmlns="" val="114959793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1600200"/>
            <a:ext cx="7772400" cy="4637112"/>
          </a:xfrm>
          <a:solidFill>
            <a:schemeClr val="accent1">
              <a:lumMod val="20000"/>
              <a:lumOff val="80000"/>
            </a:schemeClr>
          </a:solidFill>
        </p:spPr>
        <p:txBody>
          <a:bodyPr/>
          <a:lstStyle/>
          <a:p>
            <a:pPr algn="just" rtl="1">
              <a:lnSpc>
                <a:spcPct val="150000"/>
              </a:lnSpc>
              <a:defRPr/>
            </a:pPr>
            <a:r>
              <a:rPr lang="ar-SA" sz="2400" b="1" dirty="0" smtClean="0">
                <a:solidFill>
                  <a:srgbClr val="002060"/>
                </a:solidFill>
              </a:rPr>
              <a:t>القابلية للتحقق</a:t>
            </a:r>
          </a:p>
          <a:p>
            <a:pPr algn="just" rtl="1">
              <a:lnSpc>
                <a:spcPct val="150000"/>
              </a:lnSpc>
              <a:buFont typeface="Wingdings 2" pitchFamily="18" charset="2"/>
              <a:buNone/>
              <a:defRPr/>
            </a:pPr>
            <a:r>
              <a:rPr lang="ar-SA" sz="2400" dirty="0" smtClean="0"/>
              <a:t>بمعنى أنه عندما يقوم الأشخاص المؤهلون بفحص المصادر التي تحوي المعلومات المحاسبية – وباستخدام نفس الأساليب – يمكنهم التوصل لنتائج مماثلة.</a:t>
            </a:r>
          </a:p>
          <a:p>
            <a:pPr algn="just">
              <a:lnSpc>
                <a:spcPct val="150000"/>
              </a:lnSpc>
              <a:buFont typeface="Wingdings 2" pitchFamily="18" charset="2"/>
              <a:buNone/>
              <a:defRPr/>
            </a:pPr>
            <a:endParaRPr lang="ar-SA" sz="2400" dirty="0" smtClean="0"/>
          </a:p>
          <a:p>
            <a:pPr>
              <a:defRPr/>
            </a:pPr>
            <a:endParaRPr lang="en-GB" dirty="0"/>
          </a:p>
        </p:txBody>
      </p:sp>
      <p:sp>
        <p:nvSpPr>
          <p:cNvPr id="36868" name="Title 1"/>
          <p:cNvSpPr>
            <a:spLocks noGrp="1"/>
          </p:cNvSpPr>
          <p:nvPr>
            <p:ph type="title"/>
          </p:nvPr>
        </p:nvSpPr>
        <p:spPr>
          <a:xfrm>
            <a:off x="914400" y="274638"/>
            <a:ext cx="7772400" cy="944562"/>
          </a:xfrm>
          <a:solidFill>
            <a:schemeClr val="accent1"/>
          </a:solidFill>
        </p:spPr>
        <p:txBody>
          <a:bodyPr/>
          <a:lstStyle/>
          <a:p>
            <a:pPr algn="ctr"/>
            <a:r>
              <a:rPr lang="ar-SA" sz="3200" b="1" smtClean="0">
                <a:solidFill>
                  <a:schemeClr val="tx1"/>
                </a:solidFill>
                <a:cs typeface="Arial" pitchFamily="34" charset="0"/>
              </a:rPr>
              <a:t>تابع خصائص المعلومات المحاسبية</a:t>
            </a:r>
            <a:endParaRPr lang="en-GB" sz="3200" smtClean="0">
              <a:solidFill>
                <a:schemeClr val="tx1"/>
              </a:solidFill>
              <a:cs typeface="Arial" pitchFamily="34" charset="0"/>
            </a:endParaRPr>
          </a:p>
        </p:txBody>
      </p:sp>
      <p:sp>
        <p:nvSpPr>
          <p:cNvPr id="5" name="Slide Number Placeholder 3"/>
          <p:cNvSpPr txBox="1">
            <a:spLocks/>
          </p:cNvSpPr>
          <p:nvPr/>
        </p:nvSpPr>
        <p:spPr bwMode="auto">
          <a:xfrm>
            <a:off x="4572000" y="6381328"/>
            <a:ext cx="527538"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ar-SA"/>
            </a:defPPr>
            <a:lvl1pPr marL="0" algn="r" defTabSz="914400" rtl="0" eaLnBrk="0" latinLnBrk="0" hangingPunct="0">
              <a:defRPr sz="1200" kern="1200">
                <a:solidFill>
                  <a:schemeClr val="tx1"/>
                </a:solidFill>
                <a:latin typeface="Arial" pitchFamily="34" charset="0"/>
                <a:ea typeface="+mn-ea"/>
                <a:cs typeface="Arial" pitchFamily="34" charset="0"/>
              </a:defRPr>
            </a:lvl1pPr>
            <a:lvl2pPr marL="742950" indent="-285750" algn="r" defTabSz="914400" rtl="1" eaLnBrk="0" latinLnBrk="0" hangingPunct="0">
              <a:defRPr sz="1800" kern="1200">
                <a:solidFill>
                  <a:schemeClr val="tx1"/>
                </a:solidFill>
                <a:latin typeface="Arial" pitchFamily="34" charset="0"/>
                <a:ea typeface="+mn-ea"/>
                <a:cs typeface="Arial" pitchFamily="34" charset="0"/>
              </a:defRPr>
            </a:lvl2pPr>
            <a:lvl3pPr marL="1143000" indent="-228600" algn="r" defTabSz="914400" rtl="1" eaLnBrk="0" latinLnBrk="0" hangingPunct="0">
              <a:defRPr sz="1800" kern="1200">
                <a:solidFill>
                  <a:schemeClr val="tx1"/>
                </a:solidFill>
                <a:latin typeface="Arial" pitchFamily="34" charset="0"/>
                <a:ea typeface="+mn-ea"/>
                <a:cs typeface="Arial" pitchFamily="34" charset="0"/>
              </a:defRPr>
            </a:lvl3pPr>
            <a:lvl4pPr marL="1600200" indent="-228600" algn="r" defTabSz="914400" rtl="1" eaLnBrk="0" latinLnBrk="0" hangingPunct="0">
              <a:defRPr sz="1800" kern="1200">
                <a:solidFill>
                  <a:schemeClr val="tx1"/>
                </a:solidFill>
                <a:latin typeface="Arial" pitchFamily="34" charset="0"/>
                <a:ea typeface="+mn-ea"/>
                <a:cs typeface="Arial" pitchFamily="34" charset="0"/>
              </a:defRPr>
            </a:lvl4pPr>
            <a:lvl5pPr marL="2057400" indent="-228600" algn="r" defTabSz="914400" rtl="1" eaLnBrk="0" latinLnBrk="0" hangingPunct="0">
              <a:defRPr sz="18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9pPr>
          </a:lstStyle>
          <a:p>
            <a:pPr algn="ctr" eaLnBrk="1" hangingPunct="1"/>
            <a:fld id="{CA375BF8-0C47-4524-9BF8-53E0FE9F2E4E}" type="slidenum">
              <a:rPr lang="ar-SA" sz="1800" smtClean="0">
                <a:solidFill>
                  <a:prstClr val="white"/>
                </a:solidFill>
                <a:latin typeface="Calibri" pitchFamily="34" charset="0"/>
              </a:rPr>
              <a:pPr algn="ctr" eaLnBrk="1" hangingPunct="1"/>
              <a:t>24</a:t>
            </a:fld>
            <a:endParaRPr lang="en-US" sz="1800" dirty="0" smtClean="0">
              <a:solidFill>
                <a:prstClr val="white"/>
              </a:solidFill>
              <a:latin typeface="Calibri" pitchFamily="34" charset="0"/>
            </a:endParaRPr>
          </a:p>
        </p:txBody>
      </p:sp>
    </p:spTree>
    <p:extLst>
      <p:ext uri="{BB962C8B-B14F-4D97-AF65-F5344CB8AC3E}">
        <p14:creationId xmlns:p14="http://schemas.microsoft.com/office/powerpoint/2010/main" xmlns="" val="200582584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1600200"/>
            <a:ext cx="7772400" cy="4191000"/>
          </a:xfrm>
          <a:solidFill>
            <a:schemeClr val="accent1">
              <a:lumMod val="20000"/>
              <a:lumOff val="80000"/>
            </a:schemeClr>
          </a:solidFill>
        </p:spPr>
        <p:txBody>
          <a:bodyPr/>
          <a:lstStyle/>
          <a:p>
            <a:pPr algn="just" rtl="1">
              <a:lnSpc>
                <a:spcPct val="200000"/>
              </a:lnSpc>
              <a:defRPr/>
            </a:pPr>
            <a:r>
              <a:rPr lang="ar-SA" sz="2800" b="1" dirty="0" smtClean="0">
                <a:solidFill>
                  <a:srgbClr val="002060"/>
                </a:solidFill>
              </a:rPr>
              <a:t>الموضوعية (البعد عن التحيز)</a:t>
            </a:r>
          </a:p>
          <a:p>
            <a:pPr algn="just" rtl="1">
              <a:lnSpc>
                <a:spcPct val="200000"/>
              </a:lnSpc>
              <a:buFont typeface="Wingdings 2" pitchFamily="18" charset="2"/>
              <a:buNone/>
              <a:defRPr/>
            </a:pPr>
            <a:r>
              <a:rPr lang="ar-SA" sz="2800" dirty="0" smtClean="0"/>
              <a:t>بمعنى الابتعاد عن التقدير والحكم الشخصي والاعتماد على مصادر حقيقية للمعلومات المحاسبية، وبما يضمن عدم انحياز تلك المعلومات لصالح مجموعة من المستفيدين على حساب المجموعات الأخرى.</a:t>
            </a:r>
          </a:p>
          <a:p>
            <a:pPr algn="just" rtl="1">
              <a:lnSpc>
                <a:spcPct val="200000"/>
              </a:lnSpc>
              <a:defRPr/>
            </a:pPr>
            <a:endParaRPr lang="ar-SA" sz="2800" dirty="0" smtClean="0"/>
          </a:p>
          <a:p>
            <a:pPr algn="just" rtl="1">
              <a:lnSpc>
                <a:spcPct val="200000"/>
              </a:lnSpc>
              <a:buFont typeface="Wingdings 2" pitchFamily="18" charset="2"/>
              <a:buNone/>
              <a:defRPr/>
            </a:pPr>
            <a:endParaRPr lang="en-GB" dirty="0"/>
          </a:p>
        </p:txBody>
      </p:sp>
      <p:sp>
        <p:nvSpPr>
          <p:cNvPr id="37892" name="Slide Number Placeholder 5"/>
          <p:cNvSpPr>
            <a:spLocks noGrp="1"/>
          </p:cNvSpPr>
          <p:nvPr>
            <p:ph type="sldNum" sz="quarter" idx="4294967295"/>
          </p:nvPr>
        </p:nvSpPr>
        <p:spPr bwMode="auto">
          <a:xfrm>
            <a:off x="4499992" y="6309320"/>
            <a:ext cx="601216" cy="374144"/>
          </a:xfrm>
          <a:prstGeom prst="ellipse">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r>
              <a:rPr lang="ar-SA" dirty="0" smtClean="0">
                <a:solidFill>
                  <a:prstClr val="white"/>
                </a:solidFill>
                <a:cs typeface="Arial" pitchFamily="34" charset="0"/>
              </a:rPr>
              <a:t>11</a:t>
            </a:r>
            <a:endParaRPr lang="en-US" dirty="0" smtClean="0">
              <a:solidFill>
                <a:prstClr val="white"/>
              </a:solidFill>
              <a:cs typeface="Arial" pitchFamily="34" charset="0"/>
            </a:endParaRPr>
          </a:p>
        </p:txBody>
      </p:sp>
      <p:sp>
        <p:nvSpPr>
          <p:cNvPr id="37893" name="Title 1"/>
          <p:cNvSpPr>
            <a:spLocks noGrp="1"/>
          </p:cNvSpPr>
          <p:nvPr>
            <p:ph type="title"/>
          </p:nvPr>
        </p:nvSpPr>
        <p:spPr>
          <a:xfrm>
            <a:off x="914400" y="274638"/>
            <a:ext cx="7772400" cy="944562"/>
          </a:xfrm>
          <a:solidFill>
            <a:schemeClr val="accent1"/>
          </a:solidFill>
        </p:spPr>
        <p:txBody>
          <a:bodyPr/>
          <a:lstStyle/>
          <a:p>
            <a:pPr algn="ctr"/>
            <a:r>
              <a:rPr lang="ar-SA" sz="3200" b="1" smtClean="0">
                <a:solidFill>
                  <a:schemeClr val="tx1"/>
                </a:solidFill>
                <a:cs typeface="Arial" pitchFamily="34" charset="0"/>
              </a:rPr>
              <a:t>تابع خصائص المعلومات المحاسبية</a:t>
            </a:r>
            <a:endParaRPr lang="en-GB" sz="3200" smtClean="0">
              <a:solidFill>
                <a:schemeClr val="tx1"/>
              </a:solidFill>
              <a:cs typeface="Arial" pitchFamily="34" charset="0"/>
            </a:endParaRPr>
          </a:p>
        </p:txBody>
      </p:sp>
    </p:spTree>
    <p:extLst>
      <p:ext uri="{BB962C8B-B14F-4D97-AF65-F5344CB8AC3E}">
        <p14:creationId xmlns:p14="http://schemas.microsoft.com/office/powerpoint/2010/main" xmlns="" val="96123349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1447800"/>
            <a:ext cx="8229600" cy="4343400"/>
          </a:xfrm>
          <a:solidFill>
            <a:schemeClr val="accent1">
              <a:lumMod val="20000"/>
              <a:lumOff val="80000"/>
            </a:schemeClr>
          </a:solidFill>
        </p:spPr>
        <p:txBody>
          <a:bodyPr/>
          <a:lstStyle/>
          <a:p>
            <a:pPr algn="just" rtl="1">
              <a:lnSpc>
                <a:spcPct val="150000"/>
              </a:lnSpc>
              <a:defRPr/>
            </a:pPr>
            <a:r>
              <a:rPr lang="ar-SA" sz="2400" b="1" dirty="0" smtClean="0">
                <a:solidFill>
                  <a:srgbClr val="002060"/>
                </a:solidFill>
              </a:rPr>
              <a:t>الدقة</a:t>
            </a:r>
          </a:p>
          <a:p>
            <a:pPr algn="just" rtl="1">
              <a:lnSpc>
                <a:spcPct val="150000"/>
              </a:lnSpc>
              <a:buFont typeface="Wingdings 2" pitchFamily="18" charset="2"/>
              <a:buNone/>
              <a:defRPr/>
            </a:pPr>
            <a:r>
              <a:rPr lang="ar-SA" sz="2400" dirty="0" smtClean="0"/>
              <a:t>يجب أن تكون المعلومات المحاسبية في صورة صحيحة وليست خاطئة، لأن  الاعتماد على معلومات خاطئة سوف يؤدي بالضرورة إلى اتخاذ قرارات خاطئة بواسطة مستخدمي تلك المعلومات</a:t>
            </a:r>
          </a:p>
          <a:p>
            <a:pPr algn="just" rtl="1">
              <a:defRPr/>
            </a:pPr>
            <a:endParaRPr lang="ar-SA" sz="2400" dirty="0" smtClean="0"/>
          </a:p>
          <a:p>
            <a:pPr algn="just" rtl="1">
              <a:defRPr/>
            </a:pPr>
            <a:r>
              <a:rPr lang="ar-SA" sz="2400" b="1" dirty="0" smtClean="0">
                <a:solidFill>
                  <a:srgbClr val="002060"/>
                </a:solidFill>
              </a:rPr>
              <a:t>القابلية للقياس الكمي</a:t>
            </a:r>
          </a:p>
          <a:p>
            <a:pPr algn="just" rtl="1">
              <a:lnSpc>
                <a:spcPct val="150000"/>
              </a:lnSpc>
              <a:buFont typeface="Wingdings 2" pitchFamily="18" charset="2"/>
              <a:buNone/>
              <a:defRPr/>
            </a:pPr>
            <a:r>
              <a:rPr lang="ar-SA" sz="2400" dirty="0" smtClean="0"/>
              <a:t>يتم التعبير عن الأحداث المالية في المحاسبة في صورة نقدية، ومن ثم يجب قياس تلك الأحداث وتوصيلها من خلال القوائم والتقارير في صورة كمية</a:t>
            </a:r>
            <a:endParaRPr lang="en-GB" sz="2400" dirty="0" smtClean="0"/>
          </a:p>
          <a:p>
            <a:pPr algn="just" rtl="1">
              <a:buFont typeface="Wingdings 2" pitchFamily="18" charset="2"/>
              <a:buNone/>
              <a:defRPr/>
            </a:pPr>
            <a:endParaRPr lang="en-GB" dirty="0"/>
          </a:p>
        </p:txBody>
      </p:sp>
      <p:sp>
        <p:nvSpPr>
          <p:cNvPr id="38916" name="Slide Number Placeholder 5"/>
          <p:cNvSpPr>
            <a:spLocks noGrp="1"/>
          </p:cNvSpPr>
          <p:nvPr>
            <p:ph type="sldNum" sz="quarter" idx="4294967295"/>
          </p:nvPr>
        </p:nvSpPr>
        <p:spPr bwMode="auto">
          <a:xfrm>
            <a:off x="4499992" y="6309320"/>
            <a:ext cx="601216" cy="457200"/>
          </a:xfrm>
          <a:prstGeom prst="ellipse">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r>
              <a:rPr lang="ar-SA" dirty="0" smtClean="0">
                <a:solidFill>
                  <a:prstClr val="white"/>
                </a:solidFill>
                <a:cs typeface="Arial" pitchFamily="34" charset="0"/>
              </a:rPr>
              <a:t>12</a:t>
            </a:r>
            <a:endParaRPr lang="en-US" dirty="0" smtClean="0">
              <a:solidFill>
                <a:prstClr val="white"/>
              </a:solidFill>
              <a:cs typeface="Arial" pitchFamily="34" charset="0"/>
            </a:endParaRPr>
          </a:p>
        </p:txBody>
      </p:sp>
      <p:sp>
        <p:nvSpPr>
          <p:cNvPr id="38917" name="Title 1"/>
          <p:cNvSpPr>
            <a:spLocks noGrp="1"/>
          </p:cNvSpPr>
          <p:nvPr>
            <p:ph type="title"/>
          </p:nvPr>
        </p:nvSpPr>
        <p:spPr>
          <a:solidFill>
            <a:schemeClr val="accent1"/>
          </a:solidFill>
        </p:spPr>
        <p:txBody>
          <a:bodyPr/>
          <a:lstStyle/>
          <a:p>
            <a:pPr algn="ctr"/>
            <a:r>
              <a:rPr lang="ar-SA" sz="3200" b="1" smtClean="0">
                <a:solidFill>
                  <a:schemeClr val="tx1"/>
                </a:solidFill>
                <a:cs typeface="Arial" pitchFamily="34" charset="0"/>
              </a:rPr>
              <a:t>تابع خصائص المعلومات المحاسبية</a:t>
            </a:r>
            <a:endParaRPr lang="en-GB" sz="3200" smtClean="0">
              <a:solidFill>
                <a:schemeClr val="tx1"/>
              </a:solidFill>
              <a:cs typeface="Arial" pitchFamily="34" charset="0"/>
            </a:endParaRPr>
          </a:p>
        </p:txBody>
      </p:sp>
    </p:spTree>
    <p:extLst>
      <p:ext uri="{BB962C8B-B14F-4D97-AF65-F5344CB8AC3E}">
        <p14:creationId xmlns:p14="http://schemas.microsoft.com/office/powerpoint/2010/main" xmlns="" val="125194696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linds(horizontal)">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914400" y="304800"/>
            <a:ext cx="7772400" cy="838200"/>
          </a:xfrm>
          <a:solidFill>
            <a:schemeClr val="accent1"/>
          </a:solidFill>
        </p:spPr>
        <p:txBody>
          <a:bodyPr/>
          <a:lstStyle/>
          <a:p>
            <a:pPr algn="ctr"/>
            <a:r>
              <a:rPr lang="ar-SA" sz="3600" b="1" smtClean="0">
                <a:solidFill>
                  <a:schemeClr val="tx1"/>
                </a:solidFill>
                <a:cs typeface="Arial" pitchFamily="34" charset="0"/>
              </a:rPr>
              <a:t/>
            </a:r>
            <a:br>
              <a:rPr lang="ar-SA" sz="3600" b="1" smtClean="0">
                <a:solidFill>
                  <a:schemeClr val="tx1"/>
                </a:solidFill>
                <a:cs typeface="Arial" pitchFamily="34" charset="0"/>
              </a:rPr>
            </a:br>
            <a:r>
              <a:rPr lang="ar-SA" sz="3200" b="1" smtClean="0">
                <a:solidFill>
                  <a:schemeClr val="tx1"/>
                </a:solidFill>
                <a:cs typeface="Arial" pitchFamily="34" charset="0"/>
              </a:rPr>
              <a:t>فروع المحاسبة </a:t>
            </a:r>
            <a:r>
              <a:rPr lang="ar-SA" b="1" smtClean="0">
                <a:solidFill>
                  <a:schemeClr val="tx1"/>
                </a:solidFill>
                <a:cs typeface="Arial" pitchFamily="34" charset="0"/>
              </a:rPr>
              <a:t/>
            </a:r>
            <a:br>
              <a:rPr lang="ar-SA" b="1" smtClean="0">
                <a:solidFill>
                  <a:schemeClr val="tx1"/>
                </a:solidFill>
                <a:cs typeface="Arial" pitchFamily="34" charset="0"/>
              </a:rPr>
            </a:br>
            <a:endParaRPr lang="en-GB" sz="3200" smtClean="0">
              <a:solidFill>
                <a:schemeClr val="tx1"/>
              </a:solidFill>
              <a:cs typeface="Arial" pitchFamily="34" charset="0"/>
            </a:endParaRPr>
          </a:p>
        </p:txBody>
      </p:sp>
      <p:sp>
        <p:nvSpPr>
          <p:cNvPr id="13315" name="Content Placeholder 2"/>
          <p:cNvSpPr>
            <a:spLocks noGrp="1"/>
          </p:cNvSpPr>
          <p:nvPr>
            <p:ph sz="quarter" idx="1"/>
          </p:nvPr>
        </p:nvSpPr>
        <p:spPr>
          <a:xfrm>
            <a:off x="914400" y="1371600"/>
            <a:ext cx="7772400" cy="4419600"/>
          </a:xfrm>
          <a:solidFill>
            <a:schemeClr val="tx2">
              <a:lumMod val="20000"/>
              <a:lumOff val="80000"/>
            </a:schemeClr>
          </a:solidFill>
        </p:spPr>
        <p:txBody>
          <a:bodyPr/>
          <a:lstStyle/>
          <a:p>
            <a:pPr algn="just" rtl="1">
              <a:buFont typeface="Wingdings 2" pitchFamily="18" charset="2"/>
              <a:buNone/>
              <a:defRPr/>
            </a:pPr>
            <a:r>
              <a:rPr lang="ar-SA" sz="2400" dirty="0" smtClean="0"/>
              <a:t> (يلاحظ أن هذه الفروع وجدت تباعاً لتلبية الاحتياجات المختلفة من المعلومات المحاسبية للفئات المتعددة المستفيدة من تلك المعلومات)</a:t>
            </a:r>
          </a:p>
          <a:p>
            <a:pPr algn="just" rtl="1">
              <a:buFont typeface="Wingdings" pitchFamily="2" charset="2"/>
              <a:buChar char="v"/>
              <a:defRPr/>
            </a:pPr>
            <a:r>
              <a:rPr lang="ar-SA" sz="2800" b="1" u="sng" dirty="0" smtClean="0">
                <a:solidFill>
                  <a:srgbClr val="00B050"/>
                </a:solidFill>
              </a:rPr>
              <a:t>المحاسبة المالية </a:t>
            </a:r>
            <a:r>
              <a:rPr lang="ar-SA" sz="2800" b="1" dirty="0" smtClean="0">
                <a:solidFill>
                  <a:srgbClr val="FF0000"/>
                </a:solidFill>
              </a:rPr>
              <a:t>(المقرر الحالي + مقرر مبادئ المحاسبة -2)</a:t>
            </a:r>
          </a:p>
          <a:p>
            <a:pPr algn="just" rtl="1">
              <a:buFont typeface="Wingdings" pitchFamily="2" charset="2"/>
              <a:buChar char="v"/>
              <a:defRPr/>
            </a:pPr>
            <a:r>
              <a:rPr lang="ar-SA" sz="2800" dirty="0" smtClean="0"/>
              <a:t>المحاسبة الإدارية</a:t>
            </a:r>
          </a:p>
          <a:p>
            <a:pPr algn="just" rtl="1">
              <a:buFont typeface="Wingdings" pitchFamily="2" charset="2"/>
              <a:buChar char="v"/>
              <a:defRPr/>
            </a:pPr>
            <a:r>
              <a:rPr lang="ar-SA" sz="2800" dirty="0" smtClean="0"/>
              <a:t>محاسبة التكاليف</a:t>
            </a:r>
          </a:p>
          <a:p>
            <a:pPr algn="just" rtl="1">
              <a:buFont typeface="Wingdings" pitchFamily="2" charset="2"/>
              <a:buChar char="v"/>
              <a:defRPr/>
            </a:pPr>
            <a:r>
              <a:rPr lang="ar-SA" sz="2800" dirty="0" smtClean="0"/>
              <a:t>المحاسبة الحكومية</a:t>
            </a:r>
          </a:p>
          <a:p>
            <a:pPr algn="just" rtl="1">
              <a:buFont typeface="Wingdings" pitchFamily="2" charset="2"/>
              <a:buChar char="v"/>
              <a:defRPr/>
            </a:pPr>
            <a:r>
              <a:rPr lang="ar-SA" sz="2800" dirty="0" smtClean="0"/>
              <a:t>محاسبة الزكاة والضرائب</a:t>
            </a:r>
          </a:p>
          <a:p>
            <a:pPr algn="just" rtl="1">
              <a:buFont typeface="Wingdings" pitchFamily="2" charset="2"/>
              <a:buChar char="v"/>
              <a:defRPr/>
            </a:pPr>
            <a:r>
              <a:rPr lang="ar-SA" sz="2800" dirty="0" smtClean="0"/>
              <a:t>المراجعة</a:t>
            </a:r>
          </a:p>
          <a:p>
            <a:pPr algn="just" rtl="1">
              <a:buFont typeface="Wingdings" pitchFamily="2" charset="2"/>
              <a:buChar char="v"/>
              <a:defRPr/>
            </a:pPr>
            <a:r>
              <a:rPr lang="ar-SA" sz="2800" dirty="0" smtClean="0"/>
              <a:t>النظم المحاسبية</a:t>
            </a:r>
            <a:endParaRPr lang="en-GB" sz="2800" dirty="0" smtClean="0"/>
          </a:p>
        </p:txBody>
      </p:sp>
      <p:sp>
        <p:nvSpPr>
          <p:cNvPr id="39941" name="Slide Number Placeholder 5"/>
          <p:cNvSpPr>
            <a:spLocks noGrp="1"/>
          </p:cNvSpPr>
          <p:nvPr>
            <p:ph type="sldNum" sz="quarter" idx="4294967295"/>
          </p:nvPr>
        </p:nvSpPr>
        <p:spPr bwMode="auto">
          <a:xfrm>
            <a:off x="4499992" y="6309320"/>
            <a:ext cx="673224" cy="457200"/>
          </a:xfrm>
          <a:prstGeom prst="ellipse">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pPr algn="ctr"/>
            <a:r>
              <a:rPr lang="ar-SA" dirty="0" smtClean="0">
                <a:solidFill>
                  <a:prstClr val="white"/>
                </a:solidFill>
                <a:cs typeface="Arial" pitchFamily="34" charset="0"/>
              </a:rPr>
              <a:t>13</a:t>
            </a:r>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154937289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315">
                                            <p:bg/>
                                          </p:spTgt>
                                        </p:tgtEl>
                                        <p:attrNameLst>
                                          <p:attrName>style.visibility</p:attrName>
                                        </p:attrNameLst>
                                      </p:cBhvr>
                                      <p:to>
                                        <p:strVal val="visible"/>
                                      </p:to>
                                    </p:set>
                                    <p:animEffect transition="in" filter="blinds(horizontal)">
                                      <p:cBhvr>
                                        <p:cTn id="7" dur="500"/>
                                        <p:tgtEl>
                                          <p:spTgt spid="13315">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315">
                                            <p:txEl>
                                              <p:pRg st="0" end="0"/>
                                            </p:txEl>
                                          </p:spTgt>
                                        </p:tgtEl>
                                        <p:attrNameLst>
                                          <p:attrName>style.visibility</p:attrName>
                                        </p:attrNameLst>
                                      </p:cBhvr>
                                      <p:to>
                                        <p:strVal val="visible"/>
                                      </p:to>
                                    </p:set>
                                    <p:animEffect transition="in" filter="blinds(horizontal)">
                                      <p:cBhvr>
                                        <p:cTn id="12" dur="500"/>
                                        <p:tgtEl>
                                          <p:spTgt spid="1331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315">
                                            <p:txEl>
                                              <p:pRg st="1" end="1"/>
                                            </p:txEl>
                                          </p:spTgt>
                                        </p:tgtEl>
                                        <p:attrNameLst>
                                          <p:attrName>style.visibility</p:attrName>
                                        </p:attrNameLst>
                                      </p:cBhvr>
                                      <p:to>
                                        <p:strVal val="visible"/>
                                      </p:to>
                                    </p:set>
                                    <p:animEffect transition="in" filter="blinds(horizontal)">
                                      <p:cBhvr>
                                        <p:cTn id="17" dur="500"/>
                                        <p:tgtEl>
                                          <p:spTgt spid="1331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315">
                                            <p:txEl>
                                              <p:pRg st="2" end="2"/>
                                            </p:txEl>
                                          </p:spTgt>
                                        </p:tgtEl>
                                        <p:attrNameLst>
                                          <p:attrName>style.visibility</p:attrName>
                                        </p:attrNameLst>
                                      </p:cBhvr>
                                      <p:to>
                                        <p:strVal val="visible"/>
                                      </p:to>
                                    </p:set>
                                    <p:animEffect transition="in" filter="blinds(horizontal)">
                                      <p:cBhvr>
                                        <p:cTn id="22" dur="500"/>
                                        <p:tgtEl>
                                          <p:spTgt spid="1331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315">
                                            <p:txEl>
                                              <p:pRg st="3" end="3"/>
                                            </p:txEl>
                                          </p:spTgt>
                                        </p:tgtEl>
                                        <p:attrNameLst>
                                          <p:attrName>style.visibility</p:attrName>
                                        </p:attrNameLst>
                                      </p:cBhvr>
                                      <p:to>
                                        <p:strVal val="visible"/>
                                      </p:to>
                                    </p:set>
                                    <p:animEffect transition="in" filter="blinds(horizontal)">
                                      <p:cBhvr>
                                        <p:cTn id="27" dur="500"/>
                                        <p:tgtEl>
                                          <p:spTgt spid="1331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3315">
                                            <p:txEl>
                                              <p:pRg st="4" end="4"/>
                                            </p:txEl>
                                          </p:spTgt>
                                        </p:tgtEl>
                                        <p:attrNameLst>
                                          <p:attrName>style.visibility</p:attrName>
                                        </p:attrNameLst>
                                      </p:cBhvr>
                                      <p:to>
                                        <p:strVal val="visible"/>
                                      </p:to>
                                    </p:set>
                                    <p:animEffect transition="in" filter="blinds(horizontal)">
                                      <p:cBhvr>
                                        <p:cTn id="32" dur="500"/>
                                        <p:tgtEl>
                                          <p:spTgt spid="13315">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3315">
                                            <p:txEl>
                                              <p:pRg st="5" end="5"/>
                                            </p:txEl>
                                          </p:spTgt>
                                        </p:tgtEl>
                                        <p:attrNameLst>
                                          <p:attrName>style.visibility</p:attrName>
                                        </p:attrNameLst>
                                      </p:cBhvr>
                                      <p:to>
                                        <p:strVal val="visible"/>
                                      </p:to>
                                    </p:set>
                                    <p:animEffect transition="in" filter="blinds(horizontal)">
                                      <p:cBhvr>
                                        <p:cTn id="37" dur="500"/>
                                        <p:tgtEl>
                                          <p:spTgt spid="13315">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3315">
                                            <p:txEl>
                                              <p:pRg st="6" end="6"/>
                                            </p:txEl>
                                          </p:spTgt>
                                        </p:tgtEl>
                                        <p:attrNameLst>
                                          <p:attrName>style.visibility</p:attrName>
                                        </p:attrNameLst>
                                      </p:cBhvr>
                                      <p:to>
                                        <p:strVal val="visible"/>
                                      </p:to>
                                    </p:set>
                                    <p:animEffect transition="in" filter="blinds(horizontal)">
                                      <p:cBhvr>
                                        <p:cTn id="42" dur="500"/>
                                        <p:tgtEl>
                                          <p:spTgt spid="13315">
                                            <p:txEl>
                                              <p:pRg st="6" end="6"/>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3315">
                                            <p:txEl>
                                              <p:pRg st="7" end="7"/>
                                            </p:txEl>
                                          </p:spTgt>
                                        </p:tgtEl>
                                        <p:attrNameLst>
                                          <p:attrName>style.visibility</p:attrName>
                                        </p:attrNameLst>
                                      </p:cBhvr>
                                      <p:to>
                                        <p:strVal val="visible"/>
                                      </p:to>
                                    </p:set>
                                    <p:animEffect transition="in" filter="blinds(horizontal)">
                                      <p:cBhvr>
                                        <p:cTn id="47" dur="500"/>
                                        <p:tgtEl>
                                          <p:spTgt spid="1331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914400" y="274638"/>
            <a:ext cx="7772400" cy="792162"/>
          </a:xfrm>
          <a:solidFill>
            <a:schemeClr val="accent1"/>
          </a:solidFill>
        </p:spPr>
        <p:txBody>
          <a:bodyPr/>
          <a:lstStyle/>
          <a:p>
            <a:pPr algn="ctr"/>
            <a:r>
              <a:rPr lang="ar-SA" sz="3200" b="1" smtClean="0">
                <a:solidFill>
                  <a:schemeClr val="tx1"/>
                </a:solidFill>
                <a:cs typeface="Arial" pitchFamily="34" charset="0"/>
              </a:rPr>
              <a:t>الفئات المستفيدة من المعلومات المحاسبية </a:t>
            </a:r>
            <a:endParaRPr lang="en-GB" sz="3200" smtClean="0">
              <a:solidFill>
                <a:schemeClr val="tx1"/>
              </a:solidFill>
              <a:cs typeface="Arial" pitchFamily="34" charset="0"/>
            </a:endParaRPr>
          </a:p>
        </p:txBody>
      </p:sp>
      <p:sp>
        <p:nvSpPr>
          <p:cNvPr id="14339" name="Content Placeholder 2"/>
          <p:cNvSpPr>
            <a:spLocks noGrp="1"/>
          </p:cNvSpPr>
          <p:nvPr>
            <p:ph sz="quarter" idx="1"/>
          </p:nvPr>
        </p:nvSpPr>
        <p:spPr>
          <a:xfrm>
            <a:off x="914400" y="1143000"/>
            <a:ext cx="7772400" cy="4648200"/>
          </a:xfrm>
          <a:solidFill>
            <a:schemeClr val="bg2"/>
          </a:solidFill>
        </p:spPr>
        <p:txBody>
          <a:bodyPr/>
          <a:lstStyle/>
          <a:p>
            <a:pPr rtl="1">
              <a:buFont typeface="Wingdings 2" pitchFamily="18" charset="2"/>
              <a:buNone/>
            </a:pPr>
            <a:r>
              <a:rPr lang="ar-SA" sz="2800" dirty="0" smtClean="0">
                <a:cs typeface="Arial" pitchFamily="34" charset="0"/>
              </a:rPr>
              <a:t>أ- </a:t>
            </a:r>
            <a:r>
              <a:rPr lang="ar-SA" sz="2800" b="1" dirty="0" smtClean="0">
                <a:solidFill>
                  <a:srgbClr val="00B050"/>
                </a:solidFill>
                <a:cs typeface="Arial" pitchFamily="34" charset="0"/>
              </a:rPr>
              <a:t>الفئات الداخلية </a:t>
            </a:r>
          </a:p>
          <a:p>
            <a:pPr rtl="1"/>
            <a:r>
              <a:rPr lang="ar-SA" sz="2400" dirty="0" smtClean="0">
                <a:cs typeface="Arial" pitchFamily="34" charset="0"/>
              </a:rPr>
              <a:t>الإدارة بمستوياتها الثلاثة العليا والوسطى والتنفيذية</a:t>
            </a:r>
          </a:p>
          <a:p>
            <a:pPr rtl="1">
              <a:buFont typeface="Wingdings 2" pitchFamily="18" charset="2"/>
              <a:buNone/>
            </a:pPr>
            <a:r>
              <a:rPr lang="ar-SA" sz="2800" dirty="0" smtClean="0">
                <a:cs typeface="Arial" pitchFamily="34" charset="0"/>
              </a:rPr>
              <a:t>ب- </a:t>
            </a:r>
            <a:r>
              <a:rPr lang="ar-SA" sz="2800" b="1" dirty="0" smtClean="0">
                <a:solidFill>
                  <a:srgbClr val="00B050"/>
                </a:solidFill>
                <a:cs typeface="Arial" pitchFamily="34" charset="0"/>
              </a:rPr>
              <a:t>الفئات الخارجية</a:t>
            </a:r>
          </a:p>
          <a:p>
            <a:pPr rtl="1">
              <a:buFont typeface="Wingdings" pitchFamily="2" charset="2"/>
              <a:buChar char="v"/>
            </a:pPr>
            <a:r>
              <a:rPr lang="ar-SA" sz="2400" dirty="0" smtClean="0">
                <a:cs typeface="Arial" pitchFamily="34" charset="0"/>
              </a:rPr>
              <a:t>ملاك المنشأة</a:t>
            </a:r>
          </a:p>
          <a:p>
            <a:pPr rtl="1">
              <a:buFont typeface="Wingdings" pitchFamily="2" charset="2"/>
              <a:buChar char="v"/>
            </a:pPr>
            <a:r>
              <a:rPr lang="ar-SA" sz="2400" dirty="0" smtClean="0">
                <a:cs typeface="Arial" pitchFamily="34" charset="0"/>
              </a:rPr>
              <a:t>المستثمرون</a:t>
            </a:r>
          </a:p>
          <a:p>
            <a:pPr rtl="1">
              <a:buFont typeface="Wingdings" pitchFamily="2" charset="2"/>
              <a:buChar char="v"/>
            </a:pPr>
            <a:r>
              <a:rPr lang="ar-SA" sz="2400" dirty="0" smtClean="0">
                <a:cs typeface="Arial" pitchFamily="34" charset="0"/>
              </a:rPr>
              <a:t>المقرضون</a:t>
            </a:r>
          </a:p>
          <a:p>
            <a:pPr rtl="1">
              <a:buFont typeface="Wingdings" pitchFamily="2" charset="2"/>
              <a:buChar char="v"/>
            </a:pPr>
            <a:r>
              <a:rPr lang="ar-SA" sz="2400" dirty="0" smtClean="0">
                <a:cs typeface="Arial" pitchFamily="34" charset="0"/>
              </a:rPr>
              <a:t>الدائنون</a:t>
            </a:r>
          </a:p>
          <a:p>
            <a:pPr rtl="1">
              <a:buFont typeface="Wingdings" pitchFamily="2" charset="2"/>
              <a:buChar char="v"/>
            </a:pPr>
            <a:r>
              <a:rPr lang="ar-SA" sz="2400" dirty="0" smtClean="0">
                <a:cs typeface="Arial" pitchFamily="34" charset="0"/>
              </a:rPr>
              <a:t>المحللون الماليون</a:t>
            </a:r>
          </a:p>
          <a:p>
            <a:pPr rtl="1">
              <a:buFont typeface="Wingdings" pitchFamily="2" charset="2"/>
              <a:buChar char="v"/>
            </a:pPr>
            <a:r>
              <a:rPr lang="ar-SA" sz="2400" dirty="0" smtClean="0">
                <a:cs typeface="Arial" pitchFamily="34" charset="0"/>
              </a:rPr>
              <a:t>الحكومة</a:t>
            </a:r>
          </a:p>
          <a:p>
            <a:pPr rtl="1">
              <a:buFont typeface="Wingdings" pitchFamily="2" charset="2"/>
              <a:buChar char="v"/>
            </a:pPr>
            <a:r>
              <a:rPr lang="ar-SA" sz="2400" dirty="0" smtClean="0">
                <a:cs typeface="Arial" pitchFamily="34" charset="0"/>
              </a:rPr>
              <a:t>العاملون – العملاء - وسائل الإعلام -  الجمهور ........إلخ</a:t>
            </a:r>
          </a:p>
          <a:p>
            <a:pPr rtl="1">
              <a:buFont typeface="Wingdings 2" pitchFamily="18" charset="2"/>
              <a:buNone/>
            </a:pPr>
            <a:endParaRPr lang="ar-SA" sz="2800" dirty="0" smtClean="0">
              <a:cs typeface="Arial" pitchFamily="34" charset="0"/>
            </a:endParaRPr>
          </a:p>
          <a:p>
            <a:pPr rtl="1">
              <a:buFont typeface="Wingdings 2" pitchFamily="18" charset="2"/>
              <a:buNone/>
            </a:pPr>
            <a:endParaRPr lang="en-GB" sz="2800" dirty="0" smtClean="0">
              <a:cs typeface="Arial" pitchFamily="34" charset="0"/>
            </a:endParaRPr>
          </a:p>
          <a:p>
            <a:pPr rtl="1"/>
            <a:endParaRPr lang="en-GB" dirty="0" smtClean="0">
              <a:cs typeface="Arial" pitchFamily="34" charset="0"/>
            </a:endParaRPr>
          </a:p>
        </p:txBody>
      </p:sp>
      <p:sp>
        <p:nvSpPr>
          <p:cNvPr id="40965" name="Slide Number Placeholder 5"/>
          <p:cNvSpPr>
            <a:spLocks noGrp="1"/>
          </p:cNvSpPr>
          <p:nvPr>
            <p:ph type="sldNum" sz="quarter" idx="4294967295"/>
          </p:nvPr>
        </p:nvSpPr>
        <p:spPr bwMode="auto">
          <a:xfrm>
            <a:off x="4499992" y="6309320"/>
            <a:ext cx="601216" cy="457200"/>
          </a:xfrm>
          <a:prstGeom prst="ellipse">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r>
              <a:rPr lang="ar-SA" dirty="0" smtClean="0">
                <a:solidFill>
                  <a:prstClr val="white"/>
                </a:solidFill>
                <a:cs typeface="Arial" pitchFamily="34" charset="0"/>
              </a:rPr>
              <a:t>14</a:t>
            </a:r>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130305293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339">
                                            <p:bg/>
                                          </p:spTgt>
                                        </p:tgtEl>
                                        <p:attrNameLst>
                                          <p:attrName>style.visibility</p:attrName>
                                        </p:attrNameLst>
                                      </p:cBhvr>
                                      <p:to>
                                        <p:strVal val="visible"/>
                                      </p:to>
                                    </p:set>
                                    <p:animEffect transition="in" filter="blinds(horizontal)">
                                      <p:cBhvr>
                                        <p:cTn id="7" dur="500"/>
                                        <p:tgtEl>
                                          <p:spTgt spid="14339">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339">
                                            <p:txEl>
                                              <p:pRg st="0" end="0"/>
                                            </p:txEl>
                                          </p:spTgt>
                                        </p:tgtEl>
                                        <p:attrNameLst>
                                          <p:attrName>style.visibility</p:attrName>
                                        </p:attrNameLst>
                                      </p:cBhvr>
                                      <p:to>
                                        <p:strVal val="visible"/>
                                      </p:to>
                                    </p:set>
                                    <p:animEffect transition="in" filter="blinds(horizontal)">
                                      <p:cBhvr>
                                        <p:cTn id="12" dur="500"/>
                                        <p:tgtEl>
                                          <p:spTgt spid="1433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4339">
                                            <p:txEl>
                                              <p:pRg st="1" end="1"/>
                                            </p:txEl>
                                          </p:spTgt>
                                        </p:tgtEl>
                                        <p:attrNameLst>
                                          <p:attrName>style.visibility</p:attrName>
                                        </p:attrNameLst>
                                      </p:cBhvr>
                                      <p:to>
                                        <p:strVal val="visible"/>
                                      </p:to>
                                    </p:set>
                                    <p:animEffect transition="in" filter="blinds(horizontal)">
                                      <p:cBhvr>
                                        <p:cTn id="17" dur="500"/>
                                        <p:tgtEl>
                                          <p:spTgt spid="1433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4339">
                                            <p:txEl>
                                              <p:pRg st="2" end="2"/>
                                            </p:txEl>
                                          </p:spTgt>
                                        </p:tgtEl>
                                        <p:attrNameLst>
                                          <p:attrName>style.visibility</p:attrName>
                                        </p:attrNameLst>
                                      </p:cBhvr>
                                      <p:to>
                                        <p:strVal val="visible"/>
                                      </p:to>
                                    </p:set>
                                    <p:animEffect transition="in" filter="blinds(horizontal)">
                                      <p:cBhvr>
                                        <p:cTn id="22" dur="500"/>
                                        <p:tgtEl>
                                          <p:spTgt spid="1433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4339">
                                            <p:txEl>
                                              <p:pRg st="3" end="3"/>
                                            </p:txEl>
                                          </p:spTgt>
                                        </p:tgtEl>
                                        <p:attrNameLst>
                                          <p:attrName>style.visibility</p:attrName>
                                        </p:attrNameLst>
                                      </p:cBhvr>
                                      <p:to>
                                        <p:strVal val="visible"/>
                                      </p:to>
                                    </p:set>
                                    <p:animEffect transition="in" filter="blinds(horizontal)">
                                      <p:cBhvr>
                                        <p:cTn id="27" dur="500"/>
                                        <p:tgtEl>
                                          <p:spTgt spid="14339">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4339">
                                            <p:txEl>
                                              <p:pRg st="4" end="4"/>
                                            </p:txEl>
                                          </p:spTgt>
                                        </p:tgtEl>
                                        <p:attrNameLst>
                                          <p:attrName>style.visibility</p:attrName>
                                        </p:attrNameLst>
                                      </p:cBhvr>
                                      <p:to>
                                        <p:strVal val="visible"/>
                                      </p:to>
                                    </p:set>
                                    <p:animEffect transition="in" filter="blinds(horizontal)">
                                      <p:cBhvr>
                                        <p:cTn id="32" dur="500"/>
                                        <p:tgtEl>
                                          <p:spTgt spid="14339">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4339">
                                            <p:txEl>
                                              <p:pRg st="5" end="5"/>
                                            </p:txEl>
                                          </p:spTgt>
                                        </p:tgtEl>
                                        <p:attrNameLst>
                                          <p:attrName>style.visibility</p:attrName>
                                        </p:attrNameLst>
                                      </p:cBhvr>
                                      <p:to>
                                        <p:strVal val="visible"/>
                                      </p:to>
                                    </p:set>
                                    <p:animEffect transition="in" filter="blinds(horizontal)">
                                      <p:cBhvr>
                                        <p:cTn id="37" dur="500"/>
                                        <p:tgtEl>
                                          <p:spTgt spid="14339">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4339">
                                            <p:txEl>
                                              <p:pRg st="6" end="6"/>
                                            </p:txEl>
                                          </p:spTgt>
                                        </p:tgtEl>
                                        <p:attrNameLst>
                                          <p:attrName>style.visibility</p:attrName>
                                        </p:attrNameLst>
                                      </p:cBhvr>
                                      <p:to>
                                        <p:strVal val="visible"/>
                                      </p:to>
                                    </p:set>
                                    <p:animEffect transition="in" filter="blinds(horizontal)">
                                      <p:cBhvr>
                                        <p:cTn id="42" dur="500"/>
                                        <p:tgtEl>
                                          <p:spTgt spid="14339">
                                            <p:txEl>
                                              <p:pRg st="6" end="6"/>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4339">
                                            <p:txEl>
                                              <p:pRg st="7" end="7"/>
                                            </p:txEl>
                                          </p:spTgt>
                                        </p:tgtEl>
                                        <p:attrNameLst>
                                          <p:attrName>style.visibility</p:attrName>
                                        </p:attrNameLst>
                                      </p:cBhvr>
                                      <p:to>
                                        <p:strVal val="visible"/>
                                      </p:to>
                                    </p:set>
                                    <p:animEffect transition="in" filter="blinds(horizontal)">
                                      <p:cBhvr>
                                        <p:cTn id="47" dur="500"/>
                                        <p:tgtEl>
                                          <p:spTgt spid="14339">
                                            <p:txEl>
                                              <p:pRg st="7" end="7"/>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4339">
                                            <p:txEl>
                                              <p:pRg st="8" end="8"/>
                                            </p:txEl>
                                          </p:spTgt>
                                        </p:tgtEl>
                                        <p:attrNameLst>
                                          <p:attrName>style.visibility</p:attrName>
                                        </p:attrNameLst>
                                      </p:cBhvr>
                                      <p:to>
                                        <p:strVal val="visible"/>
                                      </p:to>
                                    </p:set>
                                    <p:animEffect transition="in" filter="blinds(horizontal)">
                                      <p:cBhvr>
                                        <p:cTn id="52" dur="500"/>
                                        <p:tgtEl>
                                          <p:spTgt spid="14339">
                                            <p:txEl>
                                              <p:pRg st="8" end="8"/>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4339">
                                            <p:txEl>
                                              <p:pRg st="9" end="9"/>
                                            </p:txEl>
                                          </p:spTgt>
                                        </p:tgtEl>
                                        <p:attrNameLst>
                                          <p:attrName>style.visibility</p:attrName>
                                        </p:attrNameLst>
                                      </p:cBhvr>
                                      <p:to>
                                        <p:strVal val="visible"/>
                                      </p:to>
                                    </p:set>
                                    <p:animEffect transition="in" filter="blinds(horizontal)">
                                      <p:cBhvr>
                                        <p:cTn id="57" dur="500"/>
                                        <p:tgtEl>
                                          <p:spTgt spid="1433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914400" y="274638"/>
            <a:ext cx="7772400" cy="944562"/>
          </a:xfrm>
          <a:solidFill>
            <a:schemeClr val="accent1"/>
          </a:solidFill>
        </p:spPr>
        <p:txBody>
          <a:bodyPr/>
          <a:lstStyle/>
          <a:p>
            <a:pPr algn="ctr"/>
            <a:r>
              <a:rPr lang="ar-SA" b="1" smtClean="0">
                <a:solidFill>
                  <a:schemeClr val="tx1"/>
                </a:solidFill>
                <a:cs typeface="Arial" pitchFamily="34" charset="0"/>
              </a:rPr>
              <a:t/>
            </a:r>
            <a:br>
              <a:rPr lang="ar-SA" b="1" smtClean="0">
                <a:solidFill>
                  <a:schemeClr val="tx1"/>
                </a:solidFill>
                <a:cs typeface="Arial" pitchFamily="34" charset="0"/>
              </a:rPr>
            </a:br>
            <a:r>
              <a:rPr lang="ar-SA" b="1" smtClean="0">
                <a:solidFill>
                  <a:schemeClr val="tx1"/>
                </a:solidFill>
                <a:cs typeface="Arial" pitchFamily="34" charset="0"/>
              </a:rPr>
              <a:t/>
            </a:r>
            <a:br>
              <a:rPr lang="ar-SA" b="1" smtClean="0">
                <a:solidFill>
                  <a:schemeClr val="tx1"/>
                </a:solidFill>
                <a:cs typeface="Arial" pitchFamily="34" charset="0"/>
              </a:rPr>
            </a:br>
            <a:r>
              <a:rPr lang="ar-SA" sz="3200" b="1" smtClean="0">
                <a:solidFill>
                  <a:schemeClr val="tx1"/>
                </a:solidFill>
                <a:cs typeface="Arial" pitchFamily="34" charset="0"/>
              </a:rPr>
              <a:t>تعريف المحاسبة المالية</a:t>
            </a:r>
            <a:r>
              <a:rPr lang="ar-SA" b="1" smtClean="0">
                <a:solidFill>
                  <a:schemeClr val="tx1"/>
                </a:solidFill>
                <a:cs typeface="Arial" pitchFamily="34" charset="0"/>
              </a:rPr>
              <a:t/>
            </a:r>
            <a:br>
              <a:rPr lang="ar-SA" b="1" smtClean="0">
                <a:solidFill>
                  <a:schemeClr val="tx1"/>
                </a:solidFill>
                <a:cs typeface="Arial" pitchFamily="34" charset="0"/>
              </a:rPr>
            </a:br>
            <a:r>
              <a:rPr lang="ar-SA" b="1" smtClean="0">
                <a:solidFill>
                  <a:schemeClr val="tx1"/>
                </a:solidFill>
                <a:cs typeface="Arial" pitchFamily="34" charset="0"/>
              </a:rPr>
              <a:t/>
            </a:r>
            <a:br>
              <a:rPr lang="ar-SA" b="1" smtClean="0">
                <a:solidFill>
                  <a:schemeClr val="tx1"/>
                </a:solidFill>
                <a:cs typeface="Arial" pitchFamily="34" charset="0"/>
              </a:rPr>
            </a:br>
            <a:endParaRPr lang="en-GB" sz="3200" b="1" smtClean="0">
              <a:solidFill>
                <a:schemeClr val="tx1"/>
              </a:solidFill>
              <a:cs typeface="Arial" pitchFamily="34" charset="0"/>
            </a:endParaRPr>
          </a:p>
        </p:txBody>
      </p:sp>
      <p:sp>
        <p:nvSpPr>
          <p:cNvPr id="15363" name="Content Placeholder 2"/>
          <p:cNvSpPr>
            <a:spLocks noGrp="1"/>
          </p:cNvSpPr>
          <p:nvPr>
            <p:ph sz="quarter" idx="1"/>
          </p:nvPr>
        </p:nvSpPr>
        <p:spPr>
          <a:xfrm>
            <a:off x="457200" y="1752600"/>
            <a:ext cx="8229600" cy="3886200"/>
          </a:xfrm>
          <a:solidFill>
            <a:schemeClr val="tx2">
              <a:lumMod val="20000"/>
              <a:lumOff val="80000"/>
            </a:schemeClr>
          </a:solidFill>
        </p:spPr>
        <p:txBody>
          <a:bodyPr/>
          <a:lstStyle/>
          <a:p>
            <a:pPr algn="just" rtl="1">
              <a:lnSpc>
                <a:spcPct val="150000"/>
              </a:lnSpc>
              <a:buFont typeface="Wingdings 2" pitchFamily="18" charset="2"/>
              <a:buNone/>
              <a:defRPr/>
            </a:pPr>
            <a:r>
              <a:rPr lang="ar-SA" dirty="0" smtClean="0"/>
              <a:t>هي علم يستند على مجموعة من المبادئ والأسس المحاسبية</a:t>
            </a:r>
            <a:r>
              <a:rPr lang="ar-SA" dirty="0" smtClean="0">
                <a:solidFill>
                  <a:srgbClr val="FF0000"/>
                </a:solidFill>
              </a:rPr>
              <a:t> </a:t>
            </a:r>
            <a:r>
              <a:rPr lang="ar-SA" dirty="0" smtClean="0"/>
              <a:t>والتي تٌمكن من إنتاج المعلومات المالية المتعلقة بالمنشأة وتوصيلها إلى الأطراف المستفيدة من خلال القوائم المالية التي تمكن من تحديد نتيجة أعمال المنشأة من ربح أو خسارة خلال فترة زمنية معينة، وتحديد المركز المالي للمنشأة في نهاية تلك الفترة.</a:t>
            </a:r>
          </a:p>
          <a:p>
            <a:pPr algn="l" rtl="1">
              <a:buFont typeface="Wingdings 2" pitchFamily="18" charset="2"/>
              <a:buNone/>
              <a:defRPr/>
            </a:pPr>
            <a:endParaRPr lang="en-GB" sz="1800" dirty="0" smtClean="0"/>
          </a:p>
        </p:txBody>
      </p:sp>
      <p:sp>
        <p:nvSpPr>
          <p:cNvPr id="41989" name="Slide Number Placeholder 5"/>
          <p:cNvSpPr>
            <a:spLocks noGrp="1"/>
          </p:cNvSpPr>
          <p:nvPr>
            <p:ph type="sldNum" sz="quarter" idx="4294967295"/>
          </p:nvPr>
        </p:nvSpPr>
        <p:spPr bwMode="auto">
          <a:xfrm>
            <a:off x="4499992" y="6309320"/>
            <a:ext cx="745232" cy="457200"/>
          </a:xfrm>
          <a:prstGeom prst="ellipse">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pPr algn="ctr"/>
            <a:r>
              <a:rPr lang="ar-SA" dirty="0" smtClean="0">
                <a:solidFill>
                  <a:prstClr val="white"/>
                </a:solidFill>
                <a:cs typeface="Arial" pitchFamily="34" charset="0"/>
              </a:rPr>
              <a:t>15</a:t>
            </a:r>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193945514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363">
                                            <p:bg/>
                                          </p:spTgt>
                                        </p:tgtEl>
                                        <p:attrNameLst>
                                          <p:attrName>style.visibility</p:attrName>
                                        </p:attrNameLst>
                                      </p:cBhvr>
                                      <p:to>
                                        <p:strVal val="visible"/>
                                      </p:to>
                                    </p:set>
                                    <p:animEffect transition="in" filter="blinds(horizontal)">
                                      <p:cBhvr>
                                        <p:cTn id="7" dur="500"/>
                                        <p:tgtEl>
                                          <p:spTgt spid="15363">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5363">
                                            <p:txEl>
                                              <p:pRg st="0" end="0"/>
                                            </p:txEl>
                                          </p:spTgt>
                                        </p:tgtEl>
                                        <p:attrNameLst>
                                          <p:attrName>style.visibility</p:attrName>
                                        </p:attrNameLst>
                                      </p:cBhvr>
                                      <p:to>
                                        <p:strVal val="visible"/>
                                      </p:to>
                                    </p:set>
                                    <p:animEffect transition="in" filter="blinds(horizontal)">
                                      <p:cBhvr>
                                        <p:cTn id="12" dur="500"/>
                                        <p:tgtEl>
                                          <p:spTgt spid="1536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xfrm>
            <a:off x="914400" y="533400"/>
            <a:ext cx="7772400" cy="609600"/>
          </a:xfrm>
        </p:spPr>
        <p:txBody>
          <a:bodyPr/>
          <a:lstStyle/>
          <a:p>
            <a:pPr algn="ctr"/>
            <a:r>
              <a:rPr lang="ar-SA" sz="3200" b="1" smtClean="0">
                <a:solidFill>
                  <a:srgbClr val="FF0000"/>
                </a:solidFill>
                <a:cs typeface="Arial" pitchFamily="34" charset="0"/>
              </a:rPr>
              <a:t/>
            </a:r>
            <a:br>
              <a:rPr lang="ar-SA" sz="3200" b="1" smtClean="0">
                <a:solidFill>
                  <a:srgbClr val="FF0000"/>
                </a:solidFill>
                <a:cs typeface="Arial" pitchFamily="34" charset="0"/>
              </a:rPr>
            </a:br>
            <a:endParaRPr lang="en-GB" sz="3200" smtClean="0">
              <a:solidFill>
                <a:srgbClr val="C00000"/>
              </a:solidFill>
              <a:cs typeface="Arial" pitchFamily="34" charset="0"/>
            </a:endParaRPr>
          </a:p>
        </p:txBody>
      </p:sp>
      <p:sp>
        <p:nvSpPr>
          <p:cNvPr id="3" name="Content Placeholder 2"/>
          <p:cNvSpPr>
            <a:spLocks noGrp="1"/>
          </p:cNvSpPr>
          <p:nvPr>
            <p:ph sz="quarter" idx="1"/>
          </p:nvPr>
        </p:nvSpPr>
        <p:spPr>
          <a:xfrm>
            <a:off x="457200" y="1371600"/>
            <a:ext cx="8229600" cy="4343400"/>
          </a:xfrm>
          <a:solidFill>
            <a:schemeClr val="bg2"/>
          </a:solidFill>
        </p:spPr>
        <p:txBody>
          <a:bodyPr/>
          <a:lstStyle/>
          <a:p>
            <a:pPr marL="457200" indent="-457200" rtl="1">
              <a:buFont typeface="+mj-lt"/>
              <a:buAutoNum type="arabicPeriod"/>
              <a:defRPr/>
            </a:pPr>
            <a:r>
              <a:rPr lang="ar-SA" sz="2400" b="1" dirty="0" smtClean="0">
                <a:solidFill>
                  <a:srgbClr val="00B050"/>
                </a:solidFill>
              </a:rPr>
              <a:t>تحديد نتيجة أعمال المنشأة من ربح أو خسارة</a:t>
            </a:r>
            <a:r>
              <a:rPr lang="en-US" sz="2400" b="1" dirty="0" smtClean="0">
                <a:solidFill>
                  <a:srgbClr val="00B050"/>
                </a:solidFill>
              </a:rPr>
              <a:t> </a:t>
            </a:r>
            <a:r>
              <a:rPr lang="ar-SA" sz="2400" b="1" dirty="0" smtClean="0">
                <a:solidFill>
                  <a:srgbClr val="00B050"/>
                </a:solidFill>
              </a:rPr>
              <a:t> </a:t>
            </a:r>
            <a:r>
              <a:rPr lang="ar-SA" sz="2400" b="1" u="sng" dirty="0" smtClean="0">
                <a:solidFill>
                  <a:srgbClr val="00B050"/>
                </a:solidFill>
              </a:rPr>
              <a:t>(من خلال قائمة الدخل)</a:t>
            </a:r>
            <a:endParaRPr lang="en-GB" sz="2400" b="1" u="sng" dirty="0" smtClean="0">
              <a:solidFill>
                <a:srgbClr val="00B050"/>
              </a:solidFill>
            </a:endParaRPr>
          </a:p>
          <a:p>
            <a:pPr marL="457200" indent="-457200" rtl="1">
              <a:buFont typeface="+mj-lt"/>
              <a:buAutoNum type="arabicPeriod"/>
              <a:defRPr/>
            </a:pPr>
            <a:r>
              <a:rPr lang="ar-SA" sz="2400" b="1" dirty="0" smtClean="0">
                <a:solidFill>
                  <a:srgbClr val="00B050"/>
                </a:solidFill>
              </a:rPr>
              <a:t>تحديد المركز المالي في لحظة زمنية معينة وذلك للتعرف على ما للمنشأة من ممتلكات وما عليها من التزامات </a:t>
            </a:r>
            <a:r>
              <a:rPr lang="ar-SA" sz="2400" b="1" u="sng" dirty="0" smtClean="0">
                <a:solidFill>
                  <a:srgbClr val="00B050"/>
                </a:solidFill>
              </a:rPr>
              <a:t>(من خلال قائمة المركز المالي أو ما يعرف أيضاً بالميزانية العمومية)</a:t>
            </a:r>
            <a:endParaRPr lang="en-GB" sz="2400" b="1" u="sng" dirty="0" smtClean="0">
              <a:solidFill>
                <a:srgbClr val="00B050"/>
              </a:solidFill>
            </a:endParaRPr>
          </a:p>
          <a:p>
            <a:pPr marL="457200" indent="-457200" rtl="1">
              <a:buFont typeface="+mj-lt"/>
              <a:buAutoNum type="arabicPeriod"/>
              <a:defRPr/>
            </a:pPr>
            <a:r>
              <a:rPr lang="ar-SA" sz="2400" dirty="0" smtClean="0"/>
              <a:t>توفير البيانات والمعلومات اللازمة للتخطيط ورسم السياسات</a:t>
            </a:r>
            <a:r>
              <a:rPr lang="en-US" sz="2400" dirty="0" smtClean="0"/>
              <a:t> .</a:t>
            </a:r>
            <a:endParaRPr lang="en-GB" sz="2400" dirty="0" smtClean="0"/>
          </a:p>
          <a:p>
            <a:pPr marL="457200" indent="-457200" rtl="1">
              <a:buFont typeface="+mj-lt"/>
              <a:buAutoNum type="arabicPeriod"/>
              <a:defRPr/>
            </a:pPr>
            <a:r>
              <a:rPr lang="ar-SA" sz="2400" dirty="0" smtClean="0"/>
              <a:t>توفير البيانات والمعلومات اللازمة لإحكام الرقابة على أعمال المنشأة والمحافظة على ممتلكاتها من الضياع والتلاعب </a:t>
            </a:r>
            <a:endParaRPr lang="en-GB" sz="2400" dirty="0" smtClean="0"/>
          </a:p>
          <a:p>
            <a:pPr marL="457200" indent="-457200" rtl="1">
              <a:buFont typeface="+mj-lt"/>
              <a:buAutoNum type="arabicPeriod"/>
              <a:defRPr/>
            </a:pPr>
            <a:r>
              <a:rPr lang="ar-SA" sz="2400" dirty="0" smtClean="0"/>
              <a:t>الاحتفاظ بسجلات كاملة ومنظمة ودائمة للتصرفات المالية التي تقوم بها المنشأة حتى يمكن الرجوع إليها </a:t>
            </a:r>
          </a:p>
          <a:p>
            <a:pPr rtl="1">
              <a:buFont typeface="Wingdings 2" pitchFamily="18" charset="2"/>
              <a:buNone/>
              <a:defRPr/>
            </a:pPr>
            <a:r>
              <a:rPr lang="ar-SA" sz="2400" b="1" dirty="0" smtClean="0">
                <a:solidFill>
                  <a:srgbClr val="FF0000"/>
                </a:solidFill>
              </a:rPr>
              <a:t>ملاحظة: سوف يتم التركيز خلال هذا المقرر على الهدفين الأول والثاني فقط.</a:t>
            </a:r>
            <a:endParaRPr lang="en-GB" sz="2400" b="1" dirty="0">
              <a:solidFill>
                <a:srgbClr val="FF0000"/>
              </a:solidFill>
            </a:endParaRPr>
          </a:p>
        </p:txBody>
      </p:sp>
      <p:sp>
        <p:nvSpPr>
          <p:cNvPr id="43013" name="Slide Number Placeholder 5"/>
          <p:cNvSpPr>
            <a:spLocks noGrp="1"/>
          </p:cNvSpPr>
          <p:nvPr>
            <p:ph type="sldNum" sz="quarter" idx="4294967295"/>
          </p:nvPr>
        </p:nvSpPr>
        <p:spPr bwMode="auto">
          <a:xfrm>
            <a:off x="4427984" y="6309320"/>
            <a:ext cx="745232" cy="457200"/>
          </a:xfrm>
          <a:prstGeom prst="ellipse">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pPr algn="ctr"/>
            <a:r>
              <a:rPr lang="ar-SA" dirty="0" smtClean="0">
                <a:solidFill>
                  <a:prstClr val="white"/>
                </a:solidFill>
                <a:cs typeface="Arial" pitchFamily="34" charset="0"/>
              </a:rPr>
              <a:t>16</a:t>
            </a:r>
            <a:endParaRPr lang="en-US" dirty="0" smtClean="0">
              <a:solidFill>
                <a:prstClr val="white"/>
              </a:solidFill>
              <a:cs typeface="Arial" pitchFamily="34" charset="0"/>
            </a:endParaRPr>
          </a:p>
        </p:txBody>
      </p:sp>
      <p:sp>
        <p:nvSpPr>
          <p:cNvPr id="8" name="Rectangle 2"/>
          <p:cNvSpPr txBox="1">
            <a:spLocks noChangeArrowheads="1"/>
          </p:cNvSpPr>
          <p:nvPr/>
        </p:nvSpPr>
        <p:spPr bwMode="auto">
          <a:xfrm>
            <a:off x="914400" y="304803"/>
            <a:ext cx="7315200" cy="868363"/>
          </a:xfrm>
          <a:prstGeom prst="rect">
            <a:avLst/>
          </a:prstGeom>
          <a:solidFill>
            <a:schemeClr val="accent1"/>
          </a:solidFill>
          <a:ln w="28575">
            <a:solidFill>
              <a:schemeClr val="tx2"/>
            </a:solidFill>
            <a:miter lim="800000"/>
            <a:headEnd/>
            <a:tailEnd/>
          </a:ln>
          <a:effectLst>
            <a:outerShdw dist="107763" dir="2700000" algn="ctr" rotWithShape="0">
              <a:schemeClr val="bg2"/>
            </a:outerShdw>
          </a:effectLst>
        </p:spPr>
        <p:txBody>
          <a:bodyPr bIns="91440" anchor="b"/>
          <a:lstStyle/>
          <a:p>
            <a:pPr algn="ctr" rtl="1" fontAlgn="base">
              <a:spcBef>
                <a:spcPct val="0"/>
              </a:spcBef>
              <a:spcAft>
                <a:spcPct val="0"/>
              </a:spcAft>
              <a:defRPr/>
            </a:pPr>
            <a:r>
              <a:rPr lang="ar-SA" sz="3200" b="1" dirty="0">
                <a:solidFill>
                  <a:prstClr val="black"/>
                </a:solidFill>
                <a:latin typeface="Times New Roman" pitchFamily="18" charset="0"/>
                <a:cs typeface="Times New Roman"/>
              </a:rPr>
              <a:t>أهداف المحاسبة المالية</a:t>
            </a:r>
            <a:r>
              <a:rPr lang="ar-SA" sz="3200" dirty="0">
                <a:solidFill>
                  <a:prstClr val="black"/>
                </a:solidFill>
                <a:cs typeface="Times New Roman"/>
              </a:rPr>
              <a:t> </a:t>
            </a:r>
            <a:endParaRPr lang="en-GB" sz="3200" dirty="0">
              <a:solidFill>
                <a:prstClr val="black"/>
              </a:solidFill>
              <a:cs typeface="Arial" pitchFamily="34" charset="0"/>
            </a:endParaRPr>
          </a:p>
        </p:txBody>
      </p:sp>
    </p:spTree>
    <p:extLst>
      <p:ext uri="{BB962C8B-B14F-4D97-AF65-F5344CB8AC3E}">
        <p14:creationId xmlns:p14="http://schemas.microsoft.com/office/powerpoint/2010/main" xmlns="" val="81338858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blinds(horizontal)">
                                      <p:cBhvr>
                                        <p:cTn id="7" dur="500"/>
                                        <p:tgtEl>
                                          <p:spTgt spid="3">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linds(horizontal)">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Slide Number Placeholder 5"/>
          <p:cNvSpPr>
            <a:spLocks noGrp="1"/>
          </p:cNvSpPr>
          <p:nvPr>
            <p:ph type="sldNum" sz="quarter" idx="4294967295"/>
          </p:nvPr>
        </p:nvSpPr>
        <p:spPr bwMode="auto">
          <a:xfrm>
            <a:off x="4419600" y="6309320"/>
            <a:ext cx="803161" cy="457200"/>
          </a:xfrm>
          <a:prstGeom prst="ellipse">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pPr algn="ctr"/>
            <a:r>
              <a:rPr lang="ar-SA" dirty="0" smtClean="0">
                <a:solidFill>
                  <a:prstClr val="white"/>
                </a:solidFill>
                <a:cs typeface="Arial" pitchFamily="34" charset="0"/>
              </a:rPr>
              <a:t>17</a:t>
            </a:r>
            <a:endParaRPr lang="en-US" dirty="0" smtClean="0">
              <a:solidFill>
                <a:prstClr val="white"/>
              </a:solidFill>
              <a:cs typeface="Arial" pitchFamily="34" charset="0"/>
            </a:endParaRPr>
          </a:p>
        </p:txBody>
      </p:sp>
      <p:cxnSp>
        <p:nvCxnSpPr>
          <p:cNvPr id="44036" name="_s33797"/>
          <p:cNvCxnSpPr>
            <a:cxnSpLocks noChangeShapeType="1"/>
            <a:stCxn id="14" idx="0"/>
            <a:endCxn id="20489" idx="2"/>
          </p:cNvCxnSpPr>
          <p:nvPr/>
        </p:nvCxnSpPr>
        <p:spPr bwMode="auto">
          <a:xfrm rot="16200000" flipV="1">
            <a:off x="5391150" y="400050"/>
            <a:ext cx="1219200" cy="3162300"/>
          </a:xfrm>
          <a:prstGeom prst="bentConnector3">
            <a:avLst>
              <a:gd name="adj1" fmla="val 50000"/>
            </a:avLst>
          </a:prstGeom>
          <a:noFill/>
          <a:ln w="38100">
            <a:solidFill>
              <a:schemeClr val="tx1"/>
            </a:solidFill>
            <a:miter lim="800000"/>
            <a:headEnd/>
            <a:tailEnd/>
          </a:ln>
          <a:extLst>
            <a:ext uri="{909E8E84-426E-40DD-AFC4-6F175D3DCCD1}">
              <a14:hiddenFill xmlns:a14="http://schemas.microsoft.com/office/drawing/2010/main" xmlns="">
                <a:noFill/>
              </a14:hiddenFill>
            </a:ext>
          </a:extLst>
        </p:spPr>
      </p:cxnSp>
      <p:cxnSp>
        <p:nvCxnSpPr>
          <p:cNvPr id="44037" name="_s33798"/>
          <p:cNvCxnSpPr>
            <a:cxnSpLocks noChangeShapeType="1"/>
            <a:stCxn id="13" idx="0"/>
            <a:endCxn id="20489" idx="2"/>
          </p:cNvCxnSpPr>
          <p:nvPr/>
        </p:nvCxnSpPr>
        <p:spPr bwMode="auto">
          <a:xfrm rot="16200000" flipV="1">
            <a:off x="3917706" y="1873494"/>
            <a:ext cx="1219200" cy="215412"/>
          </a:xfrm>
          <a:prstGeom prst="bentConnector3">
            <a:avLst>
              <a:gd name="adj1" fmla="val 50000"/>
            </a:avLst>
          </a:prstGeom>
          <a:noFill/>
          <a:ln w="38100">
            <a:solidFill>
              <a:schemeClr val="tx1"/>
            </a:solidFill>
            <a:miter lim="800000"/>
            <a:headEnd/>
            <a:tailEnd/>
          </a:ln>
          <a:extLst>
            <a:ext uri="{909E8E84-426E-40DD-AFC4-6F175D3DCCD1}">
              <a14:hiddenFill xmlns:a14="http://schemas.microsoft.com/office/drawing/2010/main" xmlns="">
                <a:noFill/>
              </a14:hiddenFill>
            </a:ext>
          </a:extLst>
        </p:spPr>
      </p:cxnSp>
      <p:cxnSp>
        <p:nvCxnSpPr>
          <p:cNvPr id="44038" name="_s33799"/>
          <p:cNvCxnSpPr>
            <a:cxnSpLocks noChangeShapeType="1"/>
            <a:stCxn id="12" idx="0"/>
            <a:endCxn id="20489" idx="2"/>
          </p:cNvCxnSpPr>
          <p:nvPr/>
        </p:nvCxnSpPr>
        <p:spPr bwMode="auto">
          <a:xfrm rot="5400000" flipH="1" flipV="1">
            <a:off x="2514600" y="685800"/>
            <a:ext cx="1219200" cy="2590800"/>
          </a:xfrm>
          <a:prstGeom prst="bentConnector3">
            <a:avLst>
              <a:gd name="adj1" fmla="val 50000"/>
            </a:avLst>
          </a:prstGeom>
          <a:noFill/>
          <a:ln w="38100">
            <a:solidFill>
              <a:schemeClr val="tx1"/>
            </a:solidFill>
            <a:miter lim="800000"/>
            <a:headEnd/>
            <a:tailEnd/>
          </a:ln>
          <a:extLst>
            <a:ext uri="{909E8E84-426E-40DD-AFC4-6F175D3DCCD1}">
              <a14:hiddenFill xmlns:a14="http://schemas.microsoft.com/office/drawing/2010/main" xmlns="">
                <a:noFill/>
              </a14:hiddenFill>
            </a:ext>
          </a:extLst>
        </p:spPr>
      </p:cxnSp>
      <p:sp>
        <p:nvSpPr>
          <p:cNvPr id="20489" name="_s33800"/>
          <p:cNvSpPr>
            <a:spLocks noChangeArrowheads="1"/>
          </p:cNvSpPr>
          <p:nvPr/>
        </p:nvSpPr>
        <p:spPr bwMode="auto">
          <a:xfrm>
            <a:off x="2133600" y="333378"/>
            <a:ext cx="4572000" cy="1038225"/>
          </a:xfrm>
          <a:prstGeom prst="roundRect">
            <a:avLst>
              <a:gd name="adj" fmla="val 16667"/>
            </a:avLst>
          </a:prstGeom>
          <a:solidFill>
            <a:schemeClr val="accent1"/>
          </a:solidFill>
          <a:ln w="57150">
            <a:solidFill>
              <a:schemeClr val="tx1"/>
            </a:solidFill>
            <a:round/>
            <a:headEnd/>
            <a:tailEnd/>
          </a:ln>
        </p:spPr>
        <p:txBody>
          <a:bodyPr wrap="none" lIns="67555" tIns="33777" rIns="67555" bIns="33777" anchor="ctr"/>
          <a:lstStyle/>
          <a:p>
            <a:pPr algn="ctr" rtl="1" fontAlgn="base">
              <a:spcBef>
                <a:spcPct val="0"/>
              </a:spcBef>
              <a:spcAft>
                <a:spcPct val="0"/>
              </a:spcAft>
            </a:pPr>
            <a:r>
              <a:rPr lang="ar-SA" sz="3200" b="1">
                <a:solidFill>
                  <a:prstClr val="black"/>
                </a:solidFill>
                <a:latin typeface="Times New Roman" pitchFamily="18" charset="0"/>
              </a:rPr>
              <a:t>وظائف المحاسبة المالية</a:t>
            </a:r>
            <a:r>
              <a:rPr lang="ar-SA" sz="3200" b="1">
                <a:solidFill>
                  <a:prstClr val="black"/>
                </a:solidFill>
                <a:latin typeface="Tahoma" pitchFamily="34" charset="0"/>
              </a:rPr>
              <a:t> </a:t>
            </a:r>
            <a:endParaRPr lang="en-GB" sz="3200" b="1">
              <a:solidFill>
                <a:prstClr val="black"/>
              </a:solidFill>
              <a:latin typeface="Tahoma" pitchFamily="34" charset="0"/>
              <a:cs typeface="Arial" pitchFamily="34" charset="0"/>
            </a:endParaRPr>
          </a:p>
        </p:txBody>
      </p:sp>
      <p:sp>
        <p:nvSpPr>
          <p:cNvPr id="12" name="_s33801"/>
          <p:cNvSpPr>
            <a:spLocks noChangeArrowheads="1"/>
          </p:cNvSpPr>
          <p:nvPr/>
        </p:nvSpPr>
        <p:spPr bwMode="auto">
          <a:xfrm>
            <a:off x="533400" y="2590803"/>
            <a:ext cx="2590800" cy="752475"/>
          </a:xfrm>
          <a:prstGeom prst="roundRect">
            <a:avLst>
              <a:gd name="adj" fmla="val 16667"/>
            </a:avLst>
          </a:prstGeom>
          <a:solidFill>
            <a:srgbClr val="FFFF00"/>
          </a:solidFill>
          <a:ln w="9525">
            <a:noFill/>
            <a:round/>
            <a:headEnd/>
            <a:tailEnd/>
          </a:ln>
          <a:effectLst>
            <a:prstShdw prst="shdw17" dist="17961" dir="2700000">
              <a:schemeClr val="accent1">
                <a:gamma/>
                <a:shade val="60000"/>
                <a:invGamma/>
              </a:schemeClr>
            </a:prstShdw>
          </a:effectLst>
        </p:spPr>
        <p:txBody>
          <a:bodyPr wrap="none" lIns="67555" tIns="33777" rIns="67555" bIns="33777" anchor="ctr"/>
          <a:lstStyle/>
          <a:p>
            <a:pPr algn="r" fontAlgn="base">
              <a:spcBef>
                <a:spcPct val="0"/>
              </a:spcBef>
              <a:spcAft>
                <a:spcPct val="0"/>
              </a:spcAft>
              <a:defRPr/>
            </a:pPr>
            <a:r>
              <a:rPr lang="ar-SA" sz="2000" b="1" dirty="0">
                <a:solidFill>
                  <a:prstClr val="black"/>
                </a:solidFill>
                <a:latin typeface="Times New Roman" pitchFamily="18" charset="0"/>
                <a:cs typeface="Simplified Arabic" pitchFamily="2" charset="-78"/>
              </a:rPr>
              <a:t>عرض البيانات والمعلومات</a:t>
            </a:r>
            <a:r>
              <a:rPr lang="en-US" sz="2000" b="1" dirty="0">
                <a:solidFill>
                  <a:prstClr val="black"/>
                </a:solidFill>
                <a:latin typeface="Tahoma" pitchFamily="34" charset="0"/>
                <a:cs typeface="Arial" pitchFamily="34" charset="0"/>
              </a:rPr>
              <a:t> </a:t>
            </a:r>
          </a:p>
        </p:txBody>
      </p:sp>
      <p:sp>
        <p:nvSpPr>
          <p:cNvPr id="13" name="_s33802"/>
          <p:cNvSpPr>
            <a:spLocks noChangeArrowheads="1"/>
          </p:cNvSpPr>
          <p:nvPr/>
        </p:nvSpPr>
        <p:spPr bwMode="auto">
          <a:xfrm>
            <a:off x="3352802" y="2590803"/>
            <a:ext cx="2564423" cy="752475"/>
          </a:xfrm>
          <a:prstGeom prst="roundRect">
            <a:avLst>
              <a:gd name="adj" fmla="val 16667"/>
            </a:avLst>
          </a:prstGeom>
          <a:solidFill>
            <a:srgbClr val="FFFF00"/>
          </a:solidFill>
          <a:ln w="9525">
            <a:noFill/>
            <a:round/>
            <a:headEnd/>
            <a:tailEnd/>
          </a:ln>
          <a:effectLst>
            <a:prstShdw prst="shdw17" dist="17961" dir="2700000">
              <a:schemeClr val="accent1">
                <a:gamma/>
                <a:shade val="60000"/>
                <a:invGamma/>
              </a:schemeClr>
            </a:prstShdw>
          </a:effectLst>
        </p:spPr>
        <p:txBody>
          <a:bodyPr wrap="none" lIns="67555" tIns="33777" rIns="67555" bIns="33777" anchor="ctr"/>
          <a:lstStyle/>
          <a:p>
            <a:pPr algn="ctr" fontAlgn="base">
              <a:spcBef>
                <a:spcPct val="0"/>
              </a:spcBef>
              <a:spcAft>
                <a:spcPct val="0"/>
              </a:spcAft>
              <a:defRPr/>
            </a:pPr>
            <a:r>
              <a:rPr lang="ar-SA" sz="2000" b="1" dirty="0">
                <a:solidFill>
                  <a:prstClr val="black"/>
                </a:solidFill>
                <a:latin typeface="Times New Roman" pitchFamily="18" charset="0"/>
                <a:cs typeface="Simplified Arabic" pitchFamily="2" charset="-78"/>
              </a:rPr>
              <a:t>إثبات وتسجيل العمليات</a:t>
            </a:r>
            <a:r>
              <a:rPr lang="en-US" sz="2000" b="1" dirty="0">
                <a:solidFill>
                  <a:prstClr val="black"/>
                </a:solidFill>
                <a:latin typeface="Tahoma" pitchFamily="34" charset="0"/>
                <a:cs typeface="Arial" pitchFamily="34" charset="0"/>
              </a:rPr>
              <a:t> </a:t>
            </a:r>
          </a:p>
        </p:txBody>
      </p:sp>
      <p:sp>
        <p:nvSpPr>
          <p:cNvPr id="14" name="_s33803"/>
          <p:cNvSpPr>
            <a:spLocks noChangeArrowheads="1"/>
          </p:cNvSpPr>
          <p:nvPr/>
        </p:nvSpPr>
        <p:spPr bwMode="auto">
          <a:xfrm>
            <a:off x="6172200" y="2590803"/>
            <a:ext cx="2819400" cy="752475"/>
          </a:xfrm>
          <a:prstGeom prst="roundRect">
            <a:avLst>
              <a:gd name="adj" fmla="val 16667"/>
            </a:avLst>
          </a:prstGeom>
          <a:solidFill>
            <a:srgbClr val="FFFF00"/>
          </a:solidFill>
          <a:ln w="9525">
            <a:noFill/>
            <a:round/>
            <a:headEnd/>
            <a:tailEnd/>
          </a:ln>
          <a:effectLst>
            <a:prstShdw prst="shdw17" dist="17961" dir="2700000">
              <a:schemeClr val="accent1">
                <a:gamma/>
                <a:shade val="60000"/>
                <a:invGamma/>
              </a:schemeClr>
            </a:prstShdw>
          </a:effectLst>
        </p:spPr>
        <p:txBody>
          <a:bodyPr wrap="none" lIns="67555" tIns="33777" rIns="67555" bIns="33777" anchor="ctr"/>
          <a:lstStyle/>
          <a:p>
            <a:pPr algn="r" fontAlgn="base">
              <a:spcBef>
                <a:spcPct val="0"/>
              </a:spcBef>
              <a:spcAft>
                <a:spcPct val="0"/>
              </a:spcAft>
              <a:defRPr/>
            </a:pPr>
            <a:r>
              <a:rPr lang="ar-SA" b="1" dirty="0">
                <a:solidFill>
                  <a:prstClr val="black"/>
                </a:solidFill>
                <a:latin typeface="Times New Roman" pitchFamily="18" charset="0"/>
                <a:cs typeface="Simplified Arabic" pitchFamily="2" charset="-78"/>
              </a:rPr>
              <a:t>تصميم النظم والإجراءات المحاسبية</a:t>
            </a:r>
            <a:r>
              <a:rPr lang="en-US" b="1" dirty="0">
                <a:solidFill>
                  <a:prstClr val="black"/>
                </a:solidFill>
                <a:latin typeface="Tahoma" pitchFamily="34" charset="0"/>
                <a:cs typeface="Arial" pitchFamily="34" charset="0"/>
              </a:rPr>
              <a:t> </a:t>
            </a:r>
          </a:p>
        </p:txBody>
      </p:sp>
      <p:sp>
        <p:nvSpPr>
          <p:cNvPr id="20493" name="AutoShape 27"/>
          <p:cNvSpPr>
            <a:spLocks noChangeArrowheads="1"/>
          </p:cNvSpPr>
          <p:nvPr/>
        </p:nvSpPr>
        <p:spPr bwMode="auto">
          <a:xfrm>
            <a:off x="6304086" y="3657600"/>
            <a:ext cx="2839915" cy="990600"/>
          </a:xfrm>
          <a:prstGeom prst="flowChartTerminator">
            <a:avLst/>
          </a:prstGeom>
          <a:solidFill>
            <a:srgbClr val="FCD0DA"/>
          </a:solidFill>
          <a:ln>
            <a:noFill/>
          </a:ln>
          <a:effectLst>
            <a:prstShdw prst="shdw17" dist="17961" dir="2700000">
              <a:srgbClr val="977D83"/>
            </a:prstShdw>
          </a:effectLst>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lgn="r" rtl="1" fontAlgn="base">
              <a:spcBef>
                <a:spcPct val="0"/>
              </a:spcBef>
              <a:spcAft>
                <a:spcPct val="0"/>
              </a:spcAft>
            </a:pPr>
            <a:r>
              <a:rPr lang="ar-SA" sz="2400" b="1">
                <a:solidFill>
                  <a:prstClr val="black"/>
                </a:solidFill>
                <a:latin typeface="Times New Roman" pitchFamily="18" charset="0"/>
                <a:cs typeface="Simplified Arabic" pitchFamily="18" charset="-78"/>
              </a:rPr>
              <a:t>الاجراءات والسياسات </a:t>
            </a:r>
            <a:endParaRPr lang="en-GB" sz="2400" b="1">
              <a:solidFill>
                <a:prstClr val="black"/>
              </a:solidFill>
              <a:latin typeface="Times New Roman" pitchFamily="18" charset="0"/>
              <a:cs typeface="Simplified Arabic" pitchFamily="18" charset="-78"/>
            </a:endParaRPr>
          </a:p>
        </p:txBody>
      </p:sp>
      <p:sp>
        <p:nvSpPr>
          <p:cNvPr id="20494" name="AutoShape 28"/>
          <p:cNvSpPr>
            <a:spLocks noChangeArrowheads="1"/>
          </p:cNvSpPr>
          <p:nvPr/>
        </p:nvSpPr>
        <p:spPr bwMode="auto">
          <a:xfrm>
            <a:off x="6304086" y="4800600"/>
            <a:ext cx="2839915" cy="990600"/>
          </a:xfrm>
          <a:prstGeom prst="flowChartTerminator">
            <a:avLst/>
          </a:prstGeom>
          <a:solidFill>
            <a:srgbClr val="FCD0DA"/>
          </a:solidFill>
          <a:ln>
            <a:noFill/>
          </a:ln>
          <a:effectLst>
            <a:prstShdw prst="shdw17" dist="17961" dir="2700000">
              <a:srgbClr val="977D83"/>
            </a:prstShdw>
          </a:effectLst>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lgn="r" rtl="1" fontAlgn="base">
              <a:spcBef>
                <a:spcPct val="0"/>
              </a:spcBef>
              <a:spcAft>
                <a:spcPct val="0"/>
              </a:spcAft>
            </a:pPr>
            <a:r>
              <a:rPr lang="ar-SA" sz="2200" b="1">
                <a:solidFill>
                  <a:prstClr val="black"/>
                </a:solidFill>
                <a:latin typeface="Times New Roman" pitchFamily="18" charset="0"/>
                <a:cs typeface="Times New Roman" pitchFamily="18" charset="0"/>
              </a:rPr>
              <a:t>المبادئ والمعايير المحاسبية </a:t>
            </a:r>
            <a:endParaRPr lang="en-GB" sz="2200" b="1">
              <a:solidFill>
                <a:prstClr val="black"/>
              </a:solidFill>
              <a:latin typeface="Times New Roman" pitchFamily="18" charset="0"/>
              <a:cs typeface="Arial" pitchFamily="34" charset="0"/>
            </a:endParaRPr>
          </a:p>
        </p:txBody>
      </p:sp>
      <p:sp>
        <p:nvSpPr>
          <p:cNvPr id="20495" name="AutoShape 34"/>
          <p:cNvSpPr>
            <a:spLocks noChangeArrowheads="1"/>
          </p:cNvSpPr>
          <p:nvPr/>
        </p:nvSpPr>
        <p:spPr bwMode="auto">
          <a:xfrm>
            <a:off x="3429002" y="4191000"/>
            <a:ext cx="2839915" cy="990600"/>
          </a:xfrm>
          <a:prstGeom prst="flowChartTerminator">
            <a:avLst/>
          </a:prstGeom>
          <a:solidFill>
            <a:srgbClr val="FCD0DA"/>
          </a:solidFill>
          <a:ln>
            <a:noFill/>
          </a:ln>
          <a:effectLst>
            <a:prstShdw prst="shdw17" dist="17961" dir="2700000">
              <a:srgbClr val="977D83"/>
            </a:prstShdw>
          </a:effectLst>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lgn="ctr" rtl="1" fontAlgn="base">
              <a:spcBef>
                <a:spcPct val="0"/>
              </a:spcBef>
              <a:spcAft>
                <a:spcPct val="0"/>
              </a:spcAft>
            </a:pPr>
            <a:r>
              <a:rPr lang="ar-SA" sz="2400" b="1">
                <a:solidFill>
                  <a:prstClr val="black"/>
                </a:solidFill>
                <a:latin typeface="Times New Roman" pitchFamily="18" charset="0"/>
                <a:cs typeface="Times New Roman" pitchFamily="18" charset="0"/>
              </a:rPr>
              <a:t>قاعدة القيد المزدوج </a:t>
            </a:r>
            <a:endParaRPr lang="en-GB" sz="2400" b="1">
              <a:solidFill>
                <a:prstClr val="black"/>
              </a:solidFill>
              <a:latin typeface="Times New Roman" pitchFamily="18" charset="0"/>
              <a:cs typeface="Arial" pitchFamily="34" charset="0"/>
            </a:endParaRPr>
          </a:p>
        </p:txBody>
      </p:sp>
      <p:sp>
        <p:nvSpPr>
          <p:cNvPr id="20496" name="Line 35"/>
          <p:cNvSpPr>
            <a:spLocks noChangeShapeType="1"/>
          </p:cNvSpPr>
          <p:nvPr/>
        </p:nvSpPr>
        <p:spPr bwMode="auto">
          <a:xfrm flipH="1">
            <a:off x="4953000" y="3352800"/>
            <a:ext cx="0" cy="838200"/>
          </a:xfrm>
          <a:prstGeom prst="line">
            <a:avLst/>
          </a:prstGeom>
          <a:noFill/>
          <a:ln w="76200">
            <a:solidFill>
              <a:srgbClr val="993300"/>
            </a:solidFill>
            <a:round/>
            <a:headEnd/>
            <a:tailEnd type="triangle" w="med" len="med"/>
          </a:ln>
          <a:extLst>
            <a:ext uri="{909E8E84-426E-40DD-AFC4-6F175D3DCCD1}">
              <a14:hiddenFill xmlns:a14="http://schemas.microsoft.com/office/drawing/2010/main" xmlns="">
                <a:noFill/>
              </a14:hiddenFill>
            </a:ext>
          </a:extLst>
        </p:spPr>
        <p:txBody>
          <a:bodyPr/>
          <a:lstStyle/>
          <a:p>
            <a:pPr algn="r" rtl="1" fontAlgn="base">
              <a:spcBef>
                <a:spcPct val="0"/>
              </a:spcBef>
              <a:spcAft>
                <a:spcPct val="0"/>
              </a:spcAft>
            </a:pPr>
            <a:endParaRPr lang="en-US">
              <a:solidFill>
                <a:prstClr val="black"/>
              </a:solidFill>
              <a:latin typeface="Arial" pitchFamily="34" charset="0"/>
              <a:cs typeface="Arial" pitchFamily="34" charset="0"/>
            </a:endParaRPr>
          </a:p>
        </p:txBody>
      </p:sp>
      <p:sp>
        <p:nvSpPr>
          <p:cNvPr id="20497" name="AutoShape 36"/>
          <p:cNvSpPr>
            <a:spLocks noChangeArrowheads="1"/>
          </p:cNvSpPr>
          <p:nvPr/>
        </p:nvSpPr>
        <p:spPr bwMode="auto">
          <a:xfrm>
            <a:off x="272561" y="3573463"/>
            <a:ext cx="2567354" cy="990600"/>
          </a:xfrm>
          <a:prstGeom prst="flowChartTerminator">
            <a:avLst/>
          </a:prstGeom>
          <a:solidFill>
            <a:srgbClr val="FCD0DA"/>
          </a:solidFill>
          <a:ln>
            <a:noFill/>
          </a:ln>
          <a:effectLst>
            <a:prstShdw prst="shdw17" dist="17961" dir="2700000">
              <a:srgbClr val="977D83"/>
            </a:prstShdw>
          </a:effectLst>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lgn="ctr" rtl="1" fontAlgn="base">
              <a:spcBef>
                <a:spcPct val="0"/>
              </a:spcBef>
              <a:spcAft>
                <a:spcPct val="0"/>
              </a:spcAft>
            </a:pPr>
            <a:r>
              <a:rPr lang="ar-SA" sz="2400" b="1">
                <a:solidFill>
                  <a:prstClr val="black"/>
                </a:solidFill>
                <a:latin typeface="Times New Roman" pitchFamily="18" charset="0"/>
                <a:cs typeface="Times New Roman" pitchFamily="18" charset="0"/>
              </a:rPr>
              <a:t>تقارير خاصة </a:t>
            </a:r>
            <a:endParaRPr lang="en-GB" sz="2400" b="1">
              <a:solidFill>
                <a:prstClr val="black"/>
              </a:solidFill>
              <a:latin typeface="Times New Roman" pitchFamily="18" charset="0"/>
              <a:cs typeface="Times New Roman" pitchFamily="18" charset="0"/>
            </a:endParaRPr>
          </a:p>
        </p:txBody>
      </p:sp>
      <p:sp>
        <p:nvSpPr>
          <p:cNvPr id="20498" name="AutoShape 37"/>
          <p:cNvSpPr>
            <a:spLocks noChangeArrowheads="1"/>
          </p:cNvSpPr>
          <p:nvPr/>
        </p:nvSpPr>
        <p:spPr bwMode="auto">
          <a:xfrm>
            <a:off x="348761" y="5029200"/>
            <a:ext cx="2567354" cy="990600"/>
          </a:xfrm>
          <a:prstGeom prst="flowChartTerminator">
            <a:avLst/>
          </a:prstGeom>
          <a:solidFill>
            <a:srgbClr val="FCD0DA"/>
          </a:solidFill>
          <a:ln>
            <a:noFill/>
          </a:ln>
          <a:effectLst>
            <a:prstShdw prst="shdw17" dist="17961" dir="2700000">
              <a:srgbClr val="977D83"/>
            </a:prstShdw>
          </a:effectLst>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lgn="ctr" rtl="1" fontAlgn="base">
              <a:spcBef>
                <a:spcPct val="0"/>
              </a:spcBef>
              <a:spcAft>
                <a:spcPct val="0"/>
              </a:spcAft>
            </a:pPr>
            <a:r>
              <a:rPr lang="ar-SA" sz="2400" b="1">
                <a:solidFill>
                  <a:prstClr val="black"/>
                </a:solidFill>
                <a:latin typeface="Times New Roman" pitchFamily="18" charset="0"/>
                <a:cs typeface="Times New Roman" pitchFamily="18" charset="0"/>
              </a:rPr>
              <a:t>تقارير عامة </a:t>
            </a:r>
            <a:endParaRPr lang="en-GB" sz="2400" b="1">
              <a:solidFill>
                <a:prstClr val="black"/>
              </a:solidFill>
              <a:latin typeface="Times New Roman" pitchFamily="18" charset="0"/>
              <a:cs typeface="Times New Roman" pitchFamily="18" charset="0"/>
            </a:endParaRPr>
          </a:p>
        </p:txBody>
      </p:sp>
      <p:sp>
        <p:nvSpPr>
          <p:cNvPr id="20499" name="Line 38"/>
          <p:cNvSpPr>
            <a:spLocks noChangeShapeType="1"/>
          </p:cNvSpPr>
          <p:nvPr/>
        </p:nvSpPr>
        <p:spPr bwMode="auto">
          <a:xfrm>
            <a:off x="3152043" y="3352800"/>
            <a:ext cx="0" cy="2286000"/>
          </a:xfrm>
          <a:prstGeom prst="line">
            <a:avLst/>
          </a:prstGeom>
          <a:noFill/>
          <a:ln w="76200">
            <a:solidFill>
              <a:srgbClr val="993300"/>
            </a:solidFill>
            <a:round/>
            <a:headEnd/>
            <a:tailEnd/>
          </a:ln>
          <a:extLst>
            <a:ext uri="{909E8E84-426E-40DD-AFC4-6F175D3DCCD1}">
              <a14:hiddenFill xmlns:a14="http://schemas.microsoft.com/office/drawing/2010/main" xmlns="">
                <a:noFill/>
              </a14:hiddenFill>
            </a:ext>
          </a:extLst>
        </p:spPr>
        <p:txBody>
          <a:bodyPr/>
          <a:lstStyle/>
          <a:p>
            <a:pPr algn="r" rtl="1" fontAlgn="base">
              <a:spcBef>
                <a:spcPct val="0"/>
              </a:spcBef>
              <a:spcAft>
                <a:spcPct val="0"/>
              </a:spcAft>
            </a:pPr>
            <a:endParaRPr lang="en-US">
              <a:solidFill>
                <a:prstClr val="black"/>
              </a:solidFill>
              <a:latin typeface="Arial" pitchFamily="34" charset="0"/>
              <a:cs typeface="Arial" pitchFamily="34" charset="0"/>
            </a:endParaRPr>
          </a:p>
        </p:txBody>
      </p:sp>
      <p:sp>
        <p:nvSpPr>
          <p:cNvPr id="20500" name="Line 39"/>
          <p:cNvSpPr>
            <a:spLocks noChangeShapeType="1"/>
          </p:cNvSpPr>
          <p:nvPr/>
        </p:nvSpPr>
        <p:spPr bwMode="auto">
          <a:xfrm flipH="1">
            <a:off x="2848708" y="4076700"/>
            <a:ext cx="275492" cy="1588"/>
          </a:xfrm>
          <a:prstGeom prst="line">
            <a:avLst/>
          </a:prstGeom>
          <a:noFill/>
          <a:ln w="76200">
            <a:solidFill>
              <a:srgbClr val="993300"/>
            </a:solidFill>
            <a:round/>
            <a:headEnd/>
            <a:tailEnd type="triangle" w="med" len="med"/>
          </a:ln>
          <a:extLst>
            <a:ext uri="{909E8E84-426E-40DD-AFC4-6F175D3DCCD1}">
              <a14:hiddenFill xmlns:a14="http://schemas.microsoft.com/office/drawing/2010/main" xmlns="">
                <a:noFill/>
              </a14:hiddenFill>
            </a:ext>
          </a:extLst>
        </p:spPr>
        <p:txBody>
          <a:bodyPr/>
          <a:lstStyle/>
          <a:p>
            <a:pPr algn="r" rtl="1" fontAlgn="base">
              <a:spcBef>
                <a:spcPct val="0"/>
              </a:spcBef>
              <a:spcAft>
                <a:spcPct val="0"/>
              </a:spcAft>
            </a:pPr>
            <a:endParaRPr lang="en-US">
              <a:solidFill>
                <a:prstClr val="black"/>
              </a:solidFill>
              <a:latin typeface="Arial" pitchFamily="34" charset="0"/>
              <a:cs typeface="Arial" pitchFamily="34" charset="0"/>
            </a:endParaRPr>
          </a:p>
        </p:txBody>
      </p:sp>
      <p:sp>
        <p:nvSpPr>
          <p:cNvPr id="44051" name="Line 40"/>
          <p:cNvSpPr>
            <a:spLocks noChangeShapeType="1"/>
          </p:cNvSpPr>
          <p:nvPr/>
        </p:nvSpPr>
        <p:spPr bwMode="auto">
          <a:xfrm flipH="1">
            <a:off x="2902927" y="5562600"/>
            <a:ext cx="68873" cy="1588"/>
          </a:xfrm>
          <a:prstGeom prst="line">
            <a:avLst/>
          </a:prstGeom>
          <a:noFill/>
          <a:ln w="76200">
            <a:solidFill>
              <a:srgbClr val="993300"/>
            </a:solidFill>
            <a:round/>
            <a:headEnd/>
            <a:tailEnd type="triangle" w="med" len="med"/>
          </a:ln>
          <a:extLst>
            <a:ext uri="{909E8E84-426E-40DD-AFC4-6F175D3DCCD1}">
              <a14:hiddenFill xmlns:a14="http://schemas.microsoft.com/office/drawing/2010/main" xmlns="">
                <a:noFill/>
              </a14:hiddenFill>
            </a:ext>
          </a:extLst>
        </p:spPr>
        <p:txBody>
          <a:bodyPr/>
          <a:lstStyle/>
          <a:p>
            <a:pPr algn="r" rtl="1" fontAlgn="base">
              <a:spcBef>
                <a:spcPct val="0"/>
              </a:spcBef>
              <a:spcAft>
                <a:spcPct val="0"/>
              </a:spcAft>
            </a:pPr>
            <a:endParaRPr lang="en-US">
              <a:solidFill>
                <a:prstClr val="black"/>
              </a:solidFill>
              <a:latin typeface="Arial" pitchFamily="34" charset="0"/>
              <a:cs typeface="Arial" pitchFamily="34" charset="0"/>
            </a:endParaRPr>
          </a:p>
        </p:txBody>
      </p:sp>
      <p:sp>
        <p:nvSpPr>
          <p:cNvPr id="20502" name="Line 43"/>
          <p:cNvSpPr>
            <a:spLocks noChangeShapeType="1"/>
          </p:cNvSpPr>
          <p:nvPr/>
        </p:nvSpPr>
        <p:spPr bwMode="auto">
          <a:xfrm>
            <a:off x="8077200" y="3352800"/>
            <a:ext cx="0" cy="381000"/>
          </a:xfrm>
          <a:prstGeom prst="line">
            <a:avLst/>
          </a:prstGeom>
          <a:noFill/>
          <a:ln w="76200">
            <a:solidFill>
              <a:srgbClr val="993300"/>
            </a:solidFill>
            <a:round/>
            <a:headEnd/>
            <a:tailEnd type="triangle" w="med" len="med"/>
          </a:ln>
          <a:extLst>
            <a:ext uri="{909E8E84-426E-40DD-AFC4-6F175D3DCCD1}">
              <a14:hiddenFill xmlns:a14="http://schemas.microsoft.com/office/drawing/2010/main" xmlns="">
                <a:noFill/>
              </a14:hiddenFill>
            </a:ext>
          </a:extLst>
        </p:spPr>
        <p:txBody>
          <a:bodyPr/>
          <a:lstStyle/>
          <a:p>
            <a:pPr algn="r" rtl="1" fontAlgn="base">
              <a:spcBef>
                <a:spcPct val="0"/>
              </a:spcBef>
              <a:spcAft>
                <a:spcPct val="0"/>
              </a:spcAft>
            </a:pPr>
            <a:endParaRPr lang="en-US">
              <a:solidFill>
                <a:prstClr val="black"/>
              </a:solidFill>
              <a:latin typeface="Arial" pitchFamily="34" charset="0"/>
              <a:cs typeface="Arial" pitchFamily="34" charset="0"/>
            </a:endParaRPr>
          </a:p>
        </p:txBody>
      </p:sp>
      <p:sp>
        <p:nvSpPr>
          <p:cNvPr id="20503" name="Line 44"/>
          <p:cNvSpPr>
            <a:spLocks noChangeShapeType="1"/>
          </p:cNvSpPr>
          <p:nvPr/>
        </p:nvSpPr>
        <p:spPr bwMode="auto">
          <a:xfrm>
            <a:off x="8088923" y="4572000"/>
            <a:ext cx="0" cy="381000"/>
          </a:xfrm>
          <a:prstGeom prst="line">
            <a:avLst/>
          </a:prstGeom>
          <a:noFill/>
          <a:ln w="76200">
            <a:solidFill>
              <a:srgbClr val="993300"/>
            </a:solidFill>
            <a:round/>
            <a:headEnd/>
            <a:tailEnd type="triangle" w="med" len="med"/>
          </a:ln>
          <a:extLst>
            <a:ext uri="{909E8E84-426E-40DD-AFC4-6F175D3DCCD1}">
              <a14:hiddenFill xmlns:a14="http://schemas.microsoft.com/office/drawing/2010/main" xmlns="">
                <a:noFill/>
              </a14:hiddenFill>
            </a:ext>
          </a:extLst>
        </p:spPr>
        <p:txBody>
          <a:bodyPr/>
          <a:lstStyle/>
          <a:p>
            <a:pPr algn="r" rtl="1" fontAlgn="base">
              <a:spcBef>
                <a:spcPct val="0"/>
              </a:spcBef>
              <a:spcAft>
                <a:spcPct val="0"/>
              </a:spcAft>
            </a:pPr>
            <a:endParaRPr lang="en-US">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xmlns="" val="106377007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489"/>
                                        </p:tgtEl>
                                        <p:attrNameLst>
                                          <p:attrName>style.visibility</p:attrName>
                                        </p:attrNameLst>
                                      </p:cBhvr>
                                      <p:to>
                                        <p:strVal val="visible"/>
                                      </p:to>
                                    </p:set>
                                    <p:animEffect transition="in" filter="blinds(horizontal)">
                                      <p:cBhvr>
                                        <p:cTn id="7" dur="500"/>
                                        <p:tgtEl>
                                          <p:spTgt spid="2048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linds(horizontal)">
                                      <p:cBhvr>
                                        <p:cTn id="12" dur="500"/>
                                        <p:tgtEl>
                                          <p:spTgt spid="1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0502"/>
                                        </p:tgtEl>
                                        <p:attrNameLst>
                                          <p:attrName>style.visibility</p:attrName>
                                        </p:attrNameLst>
                                      </p:cBhvr>
                                      <p:to>
                                        <p:strVal val="visible"/>
                                      </p:to>
                                    </p:set>
                                    <p:animEffect transition="in" filter="blinds(horizontal)">
                                      <p:cBhvr>
                                        <p:cTn id="17" dur="500"/>
                                        <p:tgtEl>
                                          <p:spTgt spid="2050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0493"/>
                                        </p:tgtEl>
                                        <p:attrNameLst>
                                          <p:attrName>style.visibility</p:attrName>
                                        </p:attrNameLst>
                                      </p:cBhvr>
                                      <p:to>
                                        <p:strVal val="visible"/>
                                      </p:to>
                                    </p:set>
                                    <p:animEffect transition="in" filter="blinds(horizontal)">
                                      <p:cBhvr>
                                        <p:cTn id="22" dur="500"/>
                                        <p:tgtEl>
                                          <p:spTgt spid="2049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0503"/>
                                        </p:tgtEl>
                                        <p:attrNameLst>
                                          <p:attrName>style.visibility</p:attrName>
                                        </p:attrNameLst>
                                      </p:cBhvr>
                                      <p:to>
                                        <p:strVal val="visible"/>
                                      </p:to>
                                    </p:set>
                                    <p:animEffect transition="in" filter="blinds(horizontal)">
                                      <p:cBhvr>
                                        <p:cTn id="27" dur="500"/>
                                        <p:tgtEl>
                                          <p:spTgt spid="2050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0494"/>
                                        </p:tgtEl>
                                        <p:attrNameLst>
                                          <p:attrName>style.visibility</p:attrName>
                                        </p:attrNameLst>
                                      </p:cBhvr>
                                      <p:to>
                                        <p:strVal val="visible"/>
                                      </p:to>
                                    </p:set>
                                    <p:animEffect transition="in" filter="blinds(horizontal)">
                                      <p:cBhvr>
                                        <p:cTn id="32" dur="500"/>
                                        <p:tgtEl>
                                          <p:spTgt spid="2049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blinds(horizontal)">
                                      <p:cBhvr>
                                        <p:cTn id="37" dur="500"/>
                                        <p:tgtEl>
                                          <p:spTgt spid="13"/>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0496"/>
                                        </p:tgtEl>
                                        <p:attrNameLst>
                                          <p:attrName>style.visibility</p:attrName>
                                        </p:attrNameLst>
                                      </p:cBhvr>
                                      <p:to>
                                        <p:strVal val="visible"/>
                                      </p:to>
                                    </p:set>
                                    <p:animEffect transition="in" filter="blinds(horizontal)">
                                      <p:cBhvr>
                                        <p:cTn id="42" dur="500"/>
                                        <p:tgtEl>
                                          <p:spTgt spid="20496"/>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20495"/>
                                        </p:tgtEl>
                                        <p:attrNameLst>
                                          <p:attrName>style.visibility</p:attrName>
                                        </p:attrNameLst>
                                      </p:cBhvr>
                                      <p:to>
                                        <p:strVal val="visible"/>
                                      </p:to>
                                    </p:set>
                                    <p:animEffect transition="in" filter="blinds(horizontal)">
                                      <p:cBhvr>
                                        <p:cTn id="47" dur="500"/>
                                        <p:tgtEl>
                                          <p:spTgt spid="20495"/>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blinds(horizontal)">
                                      <p:cBhvr>
                                        <p:cTn id="52" dur="500"/>
                                        <p:tgtEl>
                                          <p:spTgt spid="12"/>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20500"/>
                                        </p:tgtEl>
                                        <p:attrNameLst>
                                          <p:attrName>style.visibility</p:attrName>
                                        </p:attrNameLst>
                                      </p:cBhvr>
                                      <p:to>
                                        <p:strVal val="visible"/>
                                      </p:to>
                                    </p:set>
                                    <p:animEffect transition="in" filter="blinds(horizontal)">
                                      <p:cBhvr>
                                        <p:cTn id="57" dur="500"/>
                                        <p:tgtEl>
                                          <p:spTgt spid="20500"/>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20497"/>
                                        </p:tgtEl>
                                        <p:attrNameLst>
                                          <p:attrName>style.visibility</p:attrName>
                                        </p:attrNameLst>
                                      </p:cBhvr>
                                      <p:to>
                                        <p:strVal val="visible"/>
                                      </p:to>
                                    </p:set>
                                    <p:animEffect transition="in" filter="blinds(horizontal)">
                                      <p:cBhvr>
                                        <p:cTn id="62" dur="500"/>
                                        <p:tgtEl>
                                          <p:spTgt spid="20497"/>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20499"/>
                                        </p:tgtEl>
                                        <p:attrNameLst>
                                          <p:attrName>style.visibility</p:attrName>
                                        </p:attrNameLst>
                                      </p:cBhvr>
                                      <p:to>
                                        <p:strVal val="visible"/>
                                      </p:to>
                                    </p:set>
                                    <p:animEffect transition="in" filter="blinds(horizontal)">
                                      <p:cBhvr>
                                        <p:cTn id="67" dur="500"/>
                                        <p:tgtEl>
                                          <p:spTgt spid="20499"/>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20498"/>
                                        </p:tgtEl>
                                        <p:attrNameLst>
                                          <p:attrName>style.visibility</p:attrName>
                                        </p:attrNameLst>
                                      </p:cBhvr>
                                      <p:to>
                                        <p:strVal val="visible"/>
                                      </p:to>
                                    </p:set>
                                    <p:animEffect transition="in" filter="blinds(horizontal)">
                                      <p:cBhvr>
                                        <p:cTn id="72" dur="500"/>
                                        <p:tgtEl>
                                          <p:spTgt spid="204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9" grpId="0" animBg="1"/>
      <p:bldP spid="12" grpId="0" animBg="1"/>
      <p:bldP spid="13" grpId="0" animBg="1"/>
      <p:bldP spid="14" grpId="0" animBg="1"/>
      <p:bldP spid="20493" grpId="0" animBg="1"/>
      <p:bldP spid="20494" grpId="0" animBg="1"/>
      <p:bldP spid="20495" grpId="0" animBg="1"/>
      <p:bldP spid="20496" grpId="0" animBg="1"/>
      <p:bldP spid="20497" grpId="0" animBg="1"/>
      <p:bldP spid="20498" grpId="0" animBg="1"/>
      <p:bldP spid="20499" grpId="0" animBg="1"/>
      <p:bldP spid="20500" grpId="0" animBg="1"/>
      <p:bldP spid="20502" grpId="0" animBg="1"/>
      <p:bldP spid="2050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914400" y="228600"/>
            <a:ext cx="7772400" cy="990600"/>
          </a:xfrm>
          <a:solidFill>
            <a:schemeClr val="accent1"/>
          </a:solidFill>
        </p:spPr>
        <p:txBody>
          <a:bodyPr/>
          <a:lstStyle/>
          <a:p>
            <a:pPr algn="ctr"/>
            <a:r>
              <a:rPr lang="ar-SA" sz="3200" b="1" smtClean="0">
                <a:solidFill>
                  <a:schemeClr val="tx1"/>
                </a:solidFill>
                <a:cs typeface="Arial" pitchFamily="34" charset="0"/>
              </a:rPr>
              <a:t>تابع وظائف المحاسبة المالية</a:t>
            </a:r>
            <a:endParaRPr lang="en-GB" sz="3200" b="1" smtClean="0">
              <a:solidFill>
                <a:schemeClr val="tx1"/>
              </a:solidFill>
              <a:cs typeface="Arial" pitchFamily="34" charset="0"/>
            </a:endParaRPr>
          </a:p>
        </p:txBody>
      </p:sp>
      <p:sp>
        <p:nvSpPr>
          <p:cNvPr id="17411" name="Content Placeholder 2"/>
          <p:cNvSpPr>
            <a:spLocks noGrp="1"/>
          </p:cNvSpPr>
          <p:nvPr>
            <p:ph sz="quarter" idx="1"/>
          </p:nvPr>
        </p:nvSpPr>
        <p:spPr>
          <a:solidFill>
            <a:schemeClr val="bg2"/>
          </a:solidFill>
        </p:spPr>
        <p:txBody>
          <a:bodyPr/>
          <a:lstStyle/>
          <a:p>
            <a:pPr>
              <a:buFont typeface="Wingdings 2" pitchFamily="18" charset="2"/>
              <a:buNone/>
            </a:pPr>
            <a:r>
              <a:rPr lang="ar-SA" sz="2800" b="1" dirty="0" smtClean="0">
                <a:cs typeface="Arial" pitchFamily="34" charset="0"/>
              </a:rPr>
              <a:t>يمكن تلخيص وظائف المحاسبة في وظيفتين رئيسيتين وهما:</a:t>
            </a:r>
          </a:p>
          <a:p>
            <a:pPr>
              <a:lnSpc>
                <a:spcPct val="150000"/>
              </a:lnSpc>
              <a:buFont typeface="Wingdings 2" pitchFamily="18" charset="2"/>
              <a:buNone/>
            </a:pPr>
            <a:r>
              <a:rPr lang="ar-SA" sz="2800" dirty="0" smtClean="0">
                <a:solidFill>
                  <a:srgbClr val="FF0000"/>
                </a:solidFill>
                <a:cs typeface="Arial" pitchFamily="34" charset="0"/>
              </a:rPr>
              <a:t>أ- </a:t>
            </a:r>
            <a:r>
              <a:rPr lang="ar-SA" sz="2800" b="1" dirty="0" smtClean="0">
                <a:solidFill>
                  <a:srgbClr val="FF0000"/>
                </a:solidFill>
                <a:cs typeface="Arial" pitchFamily="34" charset="0"/>
              </a:rPr>
              <a:t>وظيفة القياس </a:t>
            </a:r>
          </a:p>
          <a:p>
            <a:pPr>
              <a:lnSpc>
                <a:spcPct val="150000"/>
              </a:lnSpc>
            </a:pPr>
            <a:r>
              <a:rPr lang="ar-SA" sz="2400" dirty="0" smtClean="0">
                <a:cs typeface="Arial" pitchFamily="34" charset="0"/>
              </a:rPr>
              <a:t>قياس قيمة الممتلكات والموارد </a:t>
            </a:r>
            <a:r>
              <a:rPr lang="ar-SA" sz="2400" b="1" dirty="0" smtClean="0">
                <a:solidFill>
                  <a:srgbClr val="00B050"/>
                </a:solidFill>
                <a:cs typeface="Arial" pitchFamily="34" charset="0"/>
              </a:rPr>
              <a:t>(الأصول)</a:t>
            </a:r>
            <a:endParaRPr lang="en-GB" sz="2400" b="1" dirty="0" smtClean="0">
              <a:solidFill>
                <a:srgbClr val="00B050"/>
              </a:solidFill>
              <a:cs typeface="Arial" pitchFamily="34" charset="0"/>
            </a:endParaRPr>
          </a:p>
          <a:p>
            <a:pPr>
              <a:lnSpc>
                <a:spcPct val="150000"/>
              </a:lnSpc>
            </a:pPr>
            <a:r>
              <a:rPr lang="ar-SA" sz="2400" dirty="0" smtClean="0">
                <a:cs typeface="Arial" pitchFamily="34" charset="0"/>
              </a:rPr>
              <a:t>قياس قيمة الالتزامات المستحقة على المنشأة سواء للغير </a:t>
            </a:r>
            <a:r>
              <a:rPr lang="ar-SA" sz="2400" b="1" dirty="0" smtClean="0">
                <a:solidFill>
                  <a:srgbClr val="00B050"/>
                </a:solidFill>
                <a:cs typeface="Arial" pitchFamily="34" charset="0"/>
              </a:rPr>
              <a:t>(الخصوم) </a:t>
            </a:r>
            <a:r>
              <a:rPr lang="ar-SA" sz="2400" dirty="0" smtClean="0">
                <a:cs typeface="Arial" pitchFamily="34" charset="0"/>
              </a:rPr>
              <a:t>أو لملاك المنشأة </a:t>
            </a:r>
            <a:r>
              <a:rPr lang="ar-SA" sz="2400" b="1" dirty="0" smtClean="0">
                <a:solidFill>
                  <a:srgbClr val="00B050"/>
                </a:solidFill>
                <a:cs typeface="Arial" pitchFamily="34" charset="0"/>
              </a:rPr>
              <a:t>(حقوق الملكية)</a:t>
            </a:r>
          </a:p>
          <a:p>
            <a:pPr>
              <a:lnSpc>
                <a:spcPct val="150000"/>
              </a:lnSpc>
              <a:buFont typeface="Wingdings 2" pitchFamily="18" charset="2"/>
              <a:buNone/>
            </a:pPr>
            <a:r>
              <a:rPr lang="ar-SA" sz="2800" dirty="0" smtClean="0">
                <a:solidFill>
                  <a:srgbClr val="FF0000"/>
                </a:solidFill>
                <a:cs typeface="Arial" pitchFamily="34" charset="0"/>
              </a:rPr>
              <a:t>ب- </a:t>
            </a:r>
            <a:r>
              <a:rPr lang="ar-SA" sz="2800" b="1" dirty="0" smtClean="0">
                <a:solidFill>
                  <a:srgbClr val="FF0000"/>
                </a:solidFill>
                <a:cs typeface="Arial" pitchFamily="34" charset="0"/>
              </a:rPr>
              <a:t>وظيفة التوصيل</a:t>
            </a:r>
            <a:endParaRPr lang="en-GB" sz="2800" b="1" dirty="0" smtClean="0">
              <a:solidFill>
                <a:srgbClr val="FF0000"/>
              </a:solidFill>
              <a:cs typeface="Arial" pitchFamily="34" charset="0"/>
            </a:endParaRPr>
          </a:p>
          <a:p>
            <a:pPr>
              <a:lnSpc>
                <a:spcPct val="150000"/>
              </a:lnSpc>
            </a:pPr>
            <a:r>
              <a:rPr lang="ar-SA" sz="2400" dirty="0" smtClean="0">
                <a:cs typeface="Arial" pitchFamily="34" charset="0"/>
              </a:rPr>
              <a:t>توصيل المعلومات المحاسبية للأطراف المستفيدة من خلال القوائم المالية</a:t>
            </a:r>
            <a:endParaRPr lang="en-GB" sz="2400" dirty="0" smtClean="0">
              <a:cs typeface="Arial" pitchFamily="34" charset="0"/>
            </a:endParaRPr>
          </a:p>
          <a:p>
            <a:pPr>
              <a:buFont typeface="Wingdings 2" pitchFamily="18" charset="2"/>
              <a:buNone/>
            </a:pPr>
            <a:endParaRPr lang="en-GB" sz="2400" dirty="0" smtClean="0">
              <a:cs typeface="Arial" pitchFamily="34" charset="0"/>
            </a:endParaRPr>
          </a:p>
          <a:p>
            <a:pPr>
              <a:buFont typeface="Wingdings 2" pitchFamily="18" charset="2"/>
              <a:buNone/>
            </a:pPr>
            <a:endParaRPr lang="en-GB" dirty="0" smtClean="0">
              <a:cs typeface="Arial" pitchFamily="34" charset="0"/>
            </a:endParaRPr>
          </a:p>
        </p:txBody>
      </p:sp>
      <p:sp>
        <p:nvSpPr>
          <p:cNvPr id="45061" name="Slide Number Placeholder 5"/>
          <p:cNvSpPr>
            <a:spLocks noGrp="1"/>
          </p:cNvSpPr>
          <p:nvPr>
            <p:ph type="sldNum" sz="quarter" idx="4294967295"/>
          </p:nvPr>
        </p:nvSpPr>
        <p:spPr bwMode="auto">
          <a:xfrm>
            <a:off x="4427984" y="6309320"/>
            <a:ext cx="720080" cy="457200"/>
          </a:xfrm>
          <a:prstGeom prst="ellipse">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pPr algn="ctr"/>
            <a:r>
              <a:rPr lang="ar-SA" dirty="0" smtClean="0">
                <a:solidFill>
                  <a:prstClr val="white"/>
                </a:solidFill>
                <a:cs typeface="Arial" pitchFamily="34" charset="0"/>
              </a:rPr>
              <a:t>18</a:t>
            </a:r>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381734789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411">
                                            <p:bg/>
                                          </p:spTgt>
                                        </p:tgtEl>
                                        <p:attrNameLst>
                                          <p:attrName>style.visibility</p:attrName>
                                        </p:attrNameLst>
                                      </p:cBhvr>
                                      <p:to>
                                        <p:strVal val="visible"/>
                                      </p:to>
                                    </p:set>
                                    <p:animEffect transition="in" filter="blinds(horizontal)">
                                      <p:cBhvr>
                                        <p:cTn id="7" dur="500"/>
                                        <p:tgtEl>
                                          <p:spTgt spid="17411">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411">
                                            <p:txEl>
                                              <p:pRg st="0" end="0"/>
                                            </p:txEl>
                                          </p:spTgt>
                                        </p:tgtEl>
                                        <p:attrNameLst>
                                          <p:attrName>style.visibility</p:attrName>
                                        </p:attrNameLst>
                                      </p:cBhvr>
                                      <p:to>
                                        <p:strVal val="visible"/>
                                      </p:to>
                                    </p:set>
                                    <p:animEffect transition="in" filter="blinds(horizontal)">
                                      <p:cBhvr>
                                        <p:cTn id="12" dur="500"/>
                                        <p:tgtEl>
                                          <p:spTgt spid="1741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411">
                                            <p:txEl>
                                              <p:pRg st="1" end="1"/>
                                            </p:txEl>
                                          </p:spTgt>
                                        </p:tgtEl>
                                        <p:attrNameLst>
                                          <p:attrName>style.visibility</p:attrName>
                                        </p:attrNameLst>
                                      </p:cBhvr>
                                      <p:to>
                                        <p:strVal val="visible"/>
                                      </p:to>
                                    </p:set>
                                    <p:animEffect transition="in" filter="blinds(horizontal)">
                                      <p:cBhvr>
                                        <p:cTn id="17" dur="500"/>
                                        <p:tgtEl>
                                          <p:spTgt spid="1741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411">
                                            <p:txEl>
                                              <p:pRg st="2" end="2"/>
                                            </p:txEl>
                                          </p:spTgt>
                                        </p:tgtEl>
                                        <p:attrNameLst>
                                          <p:attrName>style.visibility</p:attrName>
                                        </p:attrNameLst>
                                      </p:cBhvr>
                                      <p:to>
                                        <p:strVal val="visible"/>
                                      </p:to>
                                    </p:set>
                                    <p:animEffect transition="in" filter="blinds(horizontal)">
                                      <p:cBhvr>
                                        <p:cTn id="22" dur="500"/>
                                        <p:tgtEl>
                                          <p:spTgt spid="1741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411">
                                            <p:txEl>
                                              <p:pRg st="3" end="3"/>
                                            </p:txEl>
                                          </p:spTgt>
                                        </p:tgtEl>
                                        <p:attrNameLst>
                                          <p:attrName>style.visibility</p:attrName>
                                        </p:attrNameLst>
                                      </p:cBhvr>
                                      <p:to>
                                        <p:strVal val="visible"/>
                                      </p:to>
                                    </p:set>
                                    <p:animEffect transition="in" filter="blinds(horizontal)">
                                      <p:cBhvr>
                                        <p:cTn id="27" dur="500"/>
                                        <p:tgtEl>
                                          <p:spTgt spid="17411">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411">
                                            <p:txEl>
                                              <p:pRg st="4" end="4"/>
                                            </p:txEl>
                                          </p:spTgt>
                                        </p:tgtEl>
                                        <p:attrNameLst>
                                          <p:attrName>style.visibility</p:attrName>
                                        </p:attrNameLst>
                                      </p:cBhvr>
                                      <p:to>
                                        <p:strVal val="visible"/>
                                      </p:to>
                                    </p:set>
                                    <p:animEffect transition="in" filter="blinds(horizontal)">
                                      <p:cBhvr>
                                        <p:cTn id="32" dur="500"/>
                                        <p:tgtEl>
                                          <p:spTgt spid="17411">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411">
                                            <p:txEl>
                                              <p:pRg st="5" end="5"/>
                                            </p:txEl>
                                          </p:spTgt>
                                        </p:tgtEl>
                                        <p:attrNameLst>
                                          <p:attrName>style.visibility</p:attrName>
                                        </p:attrNameLst>
                                      </p:cBhvr>
                                      <p:to>
                                        <p:strVal val="visible"/>
                                      </p:to>
                                    </p:set>
                                    <p:animEffect transition="in" filter="blinds(horizontal)">
                                      <p:cBhvr>
                                        <p:cTn id="37" dur="500"/>
                                        <p:tgtEl>
                                          <p:spTgt spid="174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914400" y="274638"/>
            <a:ext cx="7772400" cy="944562"/>
          </a:xfrm>
          <a:solidFill>
            <a:schemeClr val="accent1"/>
          </a:solidFill>
        </p:spPr>
        <p:txBody>
          <a:bodyPr/>
          <a:lstStyle/>
          <a:p>
            <a:pPr algn="ctr" rtl="1"/>
            <a:r>
              <a:rPr lang="ar-SA" sz="3200" b="1" smtClean="0">
                <a:solidFill>
                  <a:schemeClr val="tx1"/>
                </a:solidFill>
                <a:cs typeface="Arial" pitchFamily="34" charset="0"/>
              </a:rPr>
              <a:t>المبادئ المحاسبية المتعارف عليها (</a:t>
            </a:r>
            <a:r>
              <a:rPr lang="en-GB" sz="3200" b="1" smtClean="0">
                <a:solidFill>
                  <a:schemeClr val="tx1"/>
                </a:solidFill>
                <a:cs typeface="Arial" pitchFamily="34" charset="0"/>
              </a:rPr>
              <a:t>GAAP</a:t>
            </a:r>
            <a:r>
              <a:rPr lang="ar-SA" sz="3200" b="1" smtClean="0">
                <a:solidFill>
                  <a:schemeClr val="tx1"/>
                </a:solidFill>
                <a:cs typeface="Arial" pitchFamily="34" charset="0"/>
              </a:rPr>
              <a:t>)</a:t>
            </a:r>
            <a:endParaRPr lang="en-GB" sz="3200" b="1" smtClean="0">
              <a:solidFill>
                <a:schemeClr val="tx1"/>
              </a:solidFill>
              <a:cs typeface="Arial" pitchFamily="34" charset="0"/>
            </a:endParaRPr>
          </a:p>
        </p:txBody>
      </p:sp>
      <p:sp>
        <p:nvSpPr>
          <p:cNvPr id="18435" name="Content Placeholder 2"/>
          <p:cNvSpPr>
            <a:spLocks noGrp="1"/>
          </p:cNvSpPr>
          <p:nvPr>
            <p:ph sz="quarter" idx="1"/>
          </p:nvPr>
        </p:nvSpPr>
        <p:spPr>
          <a:xfrm>
            <a:off x="914401" y="1219200"/>
            <a:ext cx="7244862" cy="4724400"/>
          </a:xfrm>
          <a:solidFill>
            <a:schemeClr val="tx2">
              <a:lumMod val="20000"/>
              <a:lumOff val="80000"/>
            </a:schemeClr>
          </a:solidFill>
        </p:spPr>
        <p:txBody>
          <a:bodyPr/>
          <a:lstStyle/>
          <a:p>
            <a:pPr rtl="1">
              <a:buFont typeface="Arial" pitchFamily="34" charset="0"/>
              <a:buChar char="•"/>
              <a:defRPr/>
            </a:pPr>
            <a:r>
              <a:rPr lang="ar-SA" sz="2400" dirty="0" smtClean="0"/>
              <a:t>الوحدة المحاسبية </a:t>
            </a:r>
            <a:endParaRPr lang="en-GB" sz="2400" dirty="0" smtClean="0"/>
          </a:p>
          <a:p>
            <a:pPr rtl="1">
              <a:buFont typeface="Arial" pitchFamily="34" charset="0"/>
              <a:buChar char="•"/>
              <a:defRPr/>
            </a:pPr>
            <a:r>
              <a:rPr lang="ar-SA" sz="2400" dirty="0" smtClean="0"/>
              <a:t>الوحدة النقدية </a:t>
            </a:r>
            <a:endParaRPr lang="en-GB" sz="2400" dirty="0" smtClean="0"/>
          </a:p>
          <a:p>
            <a:pPr rtl="1">
              <a:buFont typeface="Arial" pitchFamily="34" charset="0"/>
              <a:buChar char="•"/>
              <a:defRPr/>
            </a:pPr>
            <a:r>
              <a:rPr lang="ar-SA" sz="2400" dirty="0" smtClean="0"/>
              <a:t>التكلفة التاريخية </a:t>
            </a:r>
            <a:endParaRPr lang="en-GB" sz="2400" dirty="0" smtClean="0"/>
          </a:p>
          <a:p>
            <a:pPr rtl="1">
              <a:buFont typeface="Arial" pitchFamily="34" charset="0"/>
              <a:buChar char="•"/>
              <a:defRPr/>
            </a:pPr>
            <a:r>
              <a:rPr lang="ar-SA" sz="2400" dirty="0" smtClean="0"/>
              <a:t>الاستمرارية </a:t>
            </a:r>
            <a:endParaRPr lang="en-GB" sz="2400" dirty="0" smtClean="0"/>
          </a:p>
          <a:p>
            <a:pPr rtl="1">
              <a:buFont typeface="Arial" pitchFamily="34" charset="0"/>
              <a:buChar char="•"/>
              <a:defRPr/>
            </a:pPr>
            <a:r>
              <a:rPr lang="ar-SA" sz="2400" dirty="0" smtClean="0"/>
              <a:t>الفترة المحاسبية </a:t>
            </a:r>
            <a:endParaRPr lang="en-GB" sz="2400" dirty="0" smtClean="0"/>
          </a:p>
          <a:p>
            <a:pPr rtl="1">
              <a:buFont typeface="Arial" pitchFamily="34" charset="0"/>
              <a:buChar char="•"/>
              <a:defRPr/>
            </a:pPr>
            <a:r>
              <a:rPr lang="ar-SA" sz="2400" dirty="0" smtClean="0"/>
              <a:t>المقابلة </a:t>
            </a:r>
            <a:r>
              <a:rPr lang="en-US" sz="2400" dirty="0" smtClean="0"/>
              <a:t>)  </a:t>
            </a:r>
            <a:r>
              <a:rPr lang="ar-SA" sz="2400" dirty="0" smtClean="0"/>
              <a:t>مقابلة الإيرادات بالمصروفات ) </a:t>
            </a:r>
            <a:endParaRPr lang="en-GB" sz="2400" dirty="0" smtClean="0"/>
          </a:p>
          <a:p>
            <a:pPr rtl="1">
              <a:buFont typeface="Arial" pitchFamily="34" charset="0"/>
              <a:buChar char="•"/>
              <a:defRPr/>
            </a:pPr>
            <a:r>
              <a:rPr lang="ar-SA" sz="2400" dirty="0" smtClean="0"/>
              <a:t>التحقق ( الاعتراف بالإيراد) </a:t>
            </a:r>
            <a:endParaRPr lang="en-GB" sz="2400" dirty="0" smtClean="0"/>
          </a:p>
          <a:p>
            <a:pPr rtl="1">
              <a:buFont typeface="Arial" pitchFamily="34" charset="0"/>
              <a:buChar char="•"/>
              <a:defRPr/>
            </a:pPr>
            <a:r>
              <a:rPr lang="ar-SA" sz="2400" dirty="0" smtClean="0"/>
              <a:t>الثبات </a:t>
            </a:r>
            <a:endParaRPr lang="en-GB" sz="2400" dirty="0" smtClean="0"/>
          </a:p>
          <a:p>
            <a:pPr rtl="1">
              <a:buFont typeface="Arial" pitchFamily="34" charset="0"/>
              <a:buChar char="•"/>
              <a:defRPr/>
            </a:pPr>
            <a:r>
              <a:rPr lang="ar-SA" sz="2400" dirty="0" smtClean="0"/>
              <a:t>التحفظ ( الحيطة والحذر) </a:t>
            </a:r>
            <a:endParaRPr lang="en-GB" sz="2400" dirty="0" smtClean="0"/>
          </a:p>
          <a:p>
            <a:pPr rtl="1">
              <a:buFont typeface="Arial" pitchFamily="34" charset="0"/>
              <a:buChar char="•"/>
              <a:defRPr/>
            </a:pPr>
            <a:r>
              <a:rPr lang="ar-SA" sz="2400" dirty="0" smtClean="0"/>
              <a:t>الأهمية النسبية </a:t>
            </a:r>
            <a:endParaRPr lang="en-GB" sz="2400" dirty="0" smtClean="0"/>
          </a:p>
          <a:p>
            <a:pPr rtl="1">
              <a:buFont typeface="Arial" pitchFamily="34" charset="0"/>
              <a:buChar char="•"/>
              <a:defRPr/>
            </a:pPr>
            <a:r>
              <a:rPr lang="ar-SA" sz="2400" dirty="0" smtClean="0"/>
              <a:t>الإفصاح </a:t>
            </a:r>
            <a:endParaRPr lang="en-GB" sz="2400" dirty="0" smtClean="0"/>
          </a:p>
          <a:p>
            <a:pPr>
              <a:buFont typeface="Wingdings 2" pitchFamily="18" charset="2"/>
              <a:buNone/>
              <a:defRPr/>
            </a:pPr>
            <a:endParaRPr lang="ar-SA" sz="2400" dirty="0" smtClean="0"/>
          </a:p>
          <a:p>
            <a:pPr>
              <a:buFont typeface="Wingdings 2" pitchFamily="18" charset="2"/>
              <a:buNone/>
              <a:defRPr/>
            </a:pPr>
            <a:endParaRPr lang="ar-SA" sz="2400" dirty="0" smtClean="0"/>
          </a:p>
          <a:p>
            <a:pPr>
              <a:defRPr/>
            </a:pPr>
            <a:endParaRPr lang="ar-SA" sz="2400" dirty="0" smtClean="0"/>
          </a:p>
          <a:p>
            <a:pPr>
              <a:defRPr/>
            </a:pPr>
            <a:endParaRPr lang="ar-SA" sz="2400" dirty="0" smtClean="0"/>
          </a:p>
          <a:p>
            <a:pPr>
              <a:buFont typeface="Wingdings 2" pitchFamily="18" charset="2"/>
              <a:buNone/>
              <a:defRPr/>
            </a:pPr>
            <a:endParaRPr lang="en-GB" dirty="0" smtClean="0"/>
          </a:p>
        </p:txBody>
      </p:sp>
      <p:sp>
        <p:nvSpPr>
          <p:cNvPr id="46085" name="Slide Number Placeholder 5"/>
          <p:cNvSpPr>
            <a:spLocks noGrp="1"/>
          </p:cNvSpPr>
          <p:nvPr>
            <p:ph type="sldNum" sz="quarter" idx="4294967295"/>
          </p:nvPr>
        </p:nvSpPr>
        <p:spPr bwMode="auto">
          <a:xfrm>
            <a:off x="4499992" y="6309320"/>
            <a:ext cx="601216" cy="457200"/>
          </a:xfrm>
          <a:prstGeom prst="ellipse">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r>
              <a:rPr lang="ar-SA" dirty="0" smtClean="0">
                <a:solidFill>
                  <a:prstClr val="white"/>
                </a:solidFill>
                <a:cs typeface="Arial" pitchFamily="34" charset="0"/>
              </a:rPr>
              <a:t>19</a:t>
            </a:r>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39075844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8435">
                                            <p:bg/>
                                          </p:spTgt>
                                        </p:tgtEl>
                                        <p:attrNameLst>
                                          <p:attrName>style.visibility</p:attrName>
                                        </p:attrNameLst>
                                      </p:cBhvr>
                                      <p:to>
                                        <p:strVal val="visible"/>
                                      </p:to>
                                    </p:set>
                                    <p:animEffect transition="in" filter="blinds(horizontal)">
                                      <p:cBhvr>
                                        <p:cTn id="7" dur="500"/>
                                        <p:tgtEl>
                                          <p:spTgt spid="18435">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8435">
                                            <p:txEl>
                                              <p:pRg st="0" end="0"/>
                                            </p:txEl>
                                          </p:spTgt>
                                        </p:tgtEl>
                                        <p:attrNameLst>
                                          <p:attrName>style.visibility</p:attrName>
                                        </p:attrNameLst>
                                      </p:cBhvr>
                                      <p:to>
                                        <p:strVal val="visible"/>
                                      </p:to>
                                    </p:set>
                                    <p:animEffect transition="in" filter="blinds(horizontal)">
                                      <p:cBhvr>
                                        <p:cTn id="12" dur="500"/>
                                        <p:tgtEl>
                                          <p:spTgt spid="1843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8435">
                                            <p:txEl>
                                              <p:pRg st="1" end="1"/>
                                            </p:txEl>
                                          </p:spTgt>
                                        </p:tgtEl>
                                        <p:attrNameLst>
                                          <p:attrName>style.visibility</p:attrName>
                                        </p:attrNameLst>
                                      </p:cBhvr>
                                      <p:to>
                                        <p:strVal val="visible"/>
                                      </p:to>
                                    </p:set>
                                    <p:animEffect transition="in" filter="blinds(horizontal)">
                                      <p:cBhvr>
                                        <p:cTn id="17" dur="500"/>
                                        <p:tgtEl>
                                          <p:spTgt spid="1843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8435">
                                            <p:txEl>
                                              <p:pRg st="2" end="2"/>
                                            </p:txEl>
                                          </p:spTgt>
                                        </p:tgtEl>
                                        <p:attrNameLst>
                                          <p:attrName>style.visibility</p:attrName>
                                        </p:attrNameLst>
                                      </p:cBhvr>
                                      <p:to>
                                        <p:strVal val="visible"/>
                                      </p:to>
                                    </p:set>
                                    <p:animEffect transition="in" filter="blinds(horizontal)">
                                      <p:cBhvr>
                                        <p:cTn id="22" dur="500"/>
                                        <p:tgtEl>
                                          <p:spTgt spid="1843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8435">
                                            <p:txEl>
                                              <p:pRg st="3" end="3"/>
                                            </p:txEl>
                                          </p:spTgt>
                                        </p:tgtEl>
                                        <p:attrNameLst>
                                          <p:attrName>style.visibility</p:attrName>
                                        </p:attrNameLst>
                                      </p:cBhvr>
                                      <p:to>
                                        <p:strVal val="visible"/>
                                      </p:to>
                                    </p:set>
                                    <p:animEffect transition="in" filter="blinds(horizontal)">
                                      <p:cBhvr>
                                        <p:cTn id="27" dur="500"/>
                                        <p:tgtEl>
                                          <p:spTgt spid="1843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8435">
                                            <p:txEl>
                                              <p:pRg st="4" end="4"/>
                                            </p:txEl>
                                          </p:spTgt>
                                        </p:tgtEl>
                                        <p:attrNameLst>
                                          <p:attrName>style.visibility</p:attrName>
                                        </p:attrNameLst>
                                      </p:cBhvr>
                                      <p:to>
                                        <p:strVal val="visible"/>
                                      </p:to>
                                    </p:set>
                                    <p:animEffect transition="in" filter="blinds(horizontal)">
                                      <p:cBhvr>
                                        <p:cTn id="32" dur="500"/>
                                        <p:tgtEl>
                                          <p:spTgt spid="18435">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8435">
                                            <p:txEl>
                                              <p:pRg st="5" end="5"/>
                                            </p:txEl>
                                          </p:spTgt>
                                        </p:tgtEl>
                                        <p:attrNameLst>
                                          <p:attrName>style.visibility</p:attrName>
                                        </p:attrNameLst>
                                      </p:cBhvr>
                                      <p:to>
                                        <p:strVal val="visible"/>
                                      </p:to>
                                    </p:set>
                                    <p:animEffect transition="in" filter="blinds(horizontal)">
                                      <p:cBhvr>
                                        <p:cTn id="37" dur="500"/>
                                        <p:tgtEl>
                                          <p:spTgt spid="18435">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8435">
                                            <p:txEl>
                                              <p:pRg st="6" end="6"/>
                                            </p:txEl>
                                          </p:spTgt>
                                        </p:tgtEl>
                                        <p:attrNameLst>
                                          <p:attrName>style.visibility</p:attrName>
                                        </p:attrNameLst>
                                      </p:cBhvr>
                                      <p:to>
                                        <p:strVal val="visible"/>
                                      </p:to>
                                    </p:set>
                                    <p:animEffect transition="in" filter="blinds(horizontal)">
                                      <p:cBhvr>
                                        <p:cTn id="42" dur="500"/>
                                        <p:tgtEl>
                                          <p:spTgt spid="18435">
                                            <p:txEl>
                                              <p:pRg st="6" end="6"/>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8435">
                                            <p:txEl>
                                              <p:pRg st="7" end="7"/>
                                            </p:txEl>
                                          </p:spTgt>
                                        </p:tgtEl>
                                        <p:attrNameLst>
                                          <p:attrName>style.visibility</p:attrName>
                                        </p:attrNameLst>
                                      </p:cBhvr>
                                      <p:to>
                                        <p:strVal val="visible"/>
                                      </p:to>
                                    </p:set>
                                    <p:animEffect transition="in" filter="blinds(horizontal)">
                                      <p:cBhvr>
                                        <p:cTn id="47" dur="500"/>
                                        <p:tgtEl>
                                          <p:spTgt spid="18435">
                                            <p:txEl>
                                              <p:pRg st="7" end="7"/>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8435">
                                            <p:txEl>
                                              <p:pRg st="8" end="8"/>
                                            </p:txEl>
                                          </p:spTgt>
                                        </p:tgtEl>
                                        <p:attrNameLst>
                                          <p:attrName>style.visibility</p:attrName>
                                        </p:attrNameLst>
                                      </p:cBhvr>
                                      <p:to>
                                        <p:strVal val="visible"/>
                                      </p:to>
                                    </p:set>
                                    <p:animEffect transition="in" filter="blinds(horizontal)">
                                      <p:cBhvr>
                                        <p:cTn id="52" dur="500"/>
                                        <p:tgtEl>
                                          <p:spTgt spid="18435">
                                            <p:txEl>
                                              <p:pRg st="8" end="8"/>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8435">
                                            <p:txEl>
                                              <p:pRg st="9" end="9"/>
                                            </p:txEl>
                                          </p:spTgt>
                                        </p:tgtEl>
                                        <p:attrNameLst>
                                          <p:attrName>style.visibility</p:attrName>
                                        </p:attrNameLst>
                                      </p:cBhvr>
                                      <p:to>
                                        <p:strVal val="visible"/>
                                      </p:to>
                                    </p:set>
                                    <p:animEffect transition="in" filter="blinds(horizontal)">
                                      <p:cBhvr>
                                        <p:cTn id="57" dur="500"/>
                                        <p:tgtEl>
                                          <p:spTgt spid="18435">
                                            <p:txEl>
                                              <p:pRg st="9" end="9"/>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18435">
                                            <p:txEl>
                                              <p:pRg st="10" end="10"/>
                                            </p:txEl>
                                          </p:spTgt>
                                        </p:tgtEl>
                                        <p:attrNameLst>
                                          <p:attrName>style.visibility</p:attrName>
                                        </p:attrNameLst>
                                      </p:cBhvr>
                                      <p:to>
                                        <p:strVal val="visible"/>
                                      </p:to>
                                    </p:set>
                                    <p:animEffect transition="in" filter="blinds(horizontal)">
                                      <p:cBhvr>
                                        <p:cTn id="62" dur="500"/>
                                        <p:tgtEl>
                                          <p:spTgt spid="1843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914400" y="274638"/>
            <a:ext cx="7772400" cy="487362"/>
          </a:xfrm>
        </p:spPr>
        <p:txBody>
          <a:bodyPr/>
          <a:lstStyle/>
          <a:p>
            <a:pPr algn="ctr"/>
            <a:r>
              <a:rPr lang="ar-SA" sz="3200" smtClean="0">
                <a:solidFill>
                  <a:schemeClr val="tx1"/>
                </a:solidFill>
                <a:cs typeface="Arial" pitchFamily="34" charset="0"/>
              </a:rPr>
              <a:t>أهم المصطلحات المحاسبية باللغة الإنجليزية</a:t>
            </a:r>
            <a:endParaRPr lang="en-GB" sz="3200" smtClean="0">
              <a:solidFill>
                <a:schemeClr val="tx1"/>
              </a:solidFill>
              <a:cs typeface="Arial" pitchFamily="34" charset="0"/>
            </a:endParaRPr>
          </a:p>
        </p:txBody>
      </p:sp>
      <p:graphicFrame>
        <p:nvGraphicFramePr>
          <p:cNvPr id="7" name="Content Placeholder 6"/>
          <p:cNvGraphicFramePr>
            <a:graphicFrameLocks noGrp="1"/>
          </p:cNvGraphicFramePr>
          <p:nvPr>
            <p:ph sz="quarter" idx="1"/>
          </p:nvPr>
        </p:nvGraphicFramePr>
        <p:xfrm>
          <a:off x="492369" y="990603"/>
          <a:ext cx="8194430" cy="4836795"/>
        </p:xfrm>
        <a:graphic>
          <a:graphicData uri="http://schemas.openxmlformats.org/drawingml/2006/table">
            <a:tbl>
              <a:tblPr/>
              <a:tblGrid>
                <a:gridCol w="4097215"/>
                <a:gridCol w="4097215"/>
              </a:tblGrid>
              <a:tr h="447675">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400" b="1" i="0" u="none" strike="noStrike" cap="none" normalizeH="0" baseline="0" smtClean="0">
                          <a:ln>
                            <a:noFill/>
                          </a:ln>
                          <a:solidFill>
                            <a:schemeClr val="bg1"/>
                          </a:solidFill>
                          <a:effectLst/>
                          <a:latin typeface="Calibri" pitchFamily="34" charset="0"/>
                          <a:cs typeface="Arial" pitchFamily="34" charset="0"/>
                        </a:rPr>
                        <a:t>المصطلح المحاسبي باللغة الإنجليزية</a:t>
                      </a:r>
                      <a:endParaRPr kumimoji="0" lang="en-GB" sz="2400" b="1" i="0" u="none" strike="noStrike" cap="none" normalizeH="0" baseline="0" smtClean="0">
                        <a:ln>
                          <a:noFill/>
                        </a:ln>
                        <a:solidFill>
                          <a:schemeClr val="bg1"/>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400" b="1" i="0" u="none" strike="noStrike" cap="none" normalizeH="0" baseline="0" smtClean="0">
                          <a:ln>
                            <a:noFill/>
                          </a:ln>
                          <a:solidFill>
                            <a:srgbClr val="FFFFFF"/>
                          </a:solidFill>
                          <a:effectLst/>
                          <a:latin typeface="Calibri" pitchFamily="34" charset="0"/>
                          <a:cs typeface="Arial" pitchFamily="34" charset="0"/>
                        </a:rPr>
                        <a:t>المصطلح المحاسبي باللغة العربية</a:t>
                      </a:r>
                      <a:endParaRPr kumimoji="0" lang="en-GB" sz="2400" b="1" i="0" u="none" strike="noStrike" cap="none" normalizeH="0" baseline="0" smtClean="0">
                        <a:ln>
                          <a:noFill/>
                        </a:ln>
                        <a:solidFill>
                          <a:srgbClr val="FFFFFF"/>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447675">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2000" b="1" i="0" u="none" strike="noStrike" cap="none" normalizeH="0" baseline="0" smtClean="0">
                          <a:ln>
                            <a:noFill/>
                          </a:ln>
                          <a:solidFill>
                            <a:srgbClr val="FF0000"/>
                          </a:solidFill>
                          <a:effectLst/>
                          <a:latin typeface="Calibri" pitchFamily="34" charset="0"/>
                          <a:cs typeface="Arial" pitchFamily="34" charset="0"/>
                        </a:rPr>
                        <a:t>Accounting</a:t>
                      </a:r>
                      <a:endParaRPr kumimoji="0" lang="en-GB" sz="2000" b="1" i="0" u="none" strike="noStrike" cap="none" normalizeH="0" baseline="0" smtClean="0">
                        <a:ln>
                          <a:noFill/>
                        </a:ln>
                        <a:solidFill>
                          <a:srgbClr val="FF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1" eaLnBrk="1" fontAlgn="base" latinLnBrk="0" hangingPunct="1">
                        <a:lnSpc>
                          <a:spcPct val="150000"/>
                        </a:lnSpc>
                        <a:spcBef>
                          <a:spcPct val="0"/>
                        </a:spcBef>
                        <a:spcAft>
                          <a:spcPct val="0"/>
                        </a:spcAft>
                        <a:buClrTx/>
                        <a:buSzTx/>
                        <a:buFontTx/>
                        <a:buNone/>
                        <a:tabLst/>
                      </a:pPr>
                      <a:r>
                        <a:rPr kumimoji="0" lang="ar-SA" sz="2000" b="1" i="0" u="none" strike="noStrike" cap="none" normalizeH="0" baseline="0" smtClean="0">
                          <a:ln>
                            <a:noFill/>
                          </a:ln>
                          <a:solidFill>
                            <a:srgbClr val="000000"/>
                          </a:solidFill>
                          <a:effectLst/>
                          <a:latin typeface="Calibri" pitchFamily="34" charset="0"/>
                          <a:cs typeface="Arial" pitchFamily="34" charset="0"/>
                        </a:rPr>
                        <a:t>المحاسبة</a:t>
                      </a:r>
                      <a:endParaRPr kumimoji="0" lang="en-GB" sz="2000" b="1" i="0" u="none" strike="noStrike" cap="none" normalizeH="0" baseline="0" smtClean="0">
                        <a:ln>
                          <a:noFill/>
                        </a:ln>
                        <a:solidFill>
                          <a:srgbClr val="00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447675">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2000" b="1" i="0" u="none" strike="noStrike" cap="none" normalizeH="0" baseline="0" smtClean="0">
                          <a:ln>
                            <a:noFill/>
                          </a:ln>
                          <a:solidFill>
                            <a:srgbClr val="FF0000"/>
                          </a:solidFill>
                          <a:effectLst/>
                          <a:latin typeface="Calibri" pitchFamily="34" charset="0"/>
                          <a:cs typeface="Arial" pitchFamily="34" charset="0"/>
                        </a:rPr>
                        <a:t>Financial Accounting</a:t>
                      </a:r>
                      <a:endParaRPr kumimoji="0" lang="en-GB" sz="2000" b="1" i="0" u="none" strike="noStrike" cap="none" normalizeH="0" baseline="0" smtClean="0">
                        <a:ln>
                          <a:noFill/>
                        </a:ln>
                        <a:solidFill>
                          <a:srgbClr val="FF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1" eaLnBrk="1" fontAlgn="base" latinLnBrk="0" hangingPunct="1">
                        <a:lnSpc>
                          <a:spcPct val="150000"/>
                        </a:lnSpc>
                        <a:spcBef>
                          <a:spcPct val="0"/>
                        </a:spcBef>
                        <a:spcAft>
                          <a:spcPct val="0"/>
                        </a:spcAft>
                        <a:buClrTx/>
                        <a:buSzTx/>
                        <a:buFontTx/>
                        <a:buNone/>
                        <a:tabLst/>
                      </a:pPr>
                      <a:r>
                        <a:rPr kumimoji="0" lang="ar-SA" sz="2000" b="1" i="0" u="none" strike="noStrike" cap="none" normalizeH="0" baseline="0" smtClean="0">
                          <a:ln>
                            <a:noFill/>
                          </a:ln>
                          <a:solidFill>
                            <a:srgbClr val="000000"/>
                          </a:solidFill>
                          <a:effectLst/>
                          <a:latin typeface="Calibri" pitchFamily="34" charset="0"/>
                          <a:cs typeface="Arial" pitchFamily="34" charset="0"/>
                        </a:rPr>
                        <a:t>المحاسبة المالية</a:t>
                      </a:r>
                      <a:endParaRPr kumimoji="0" lang="en-GB" sz="2000" b="1" i="0" u="none" strike="noStrike" cap="none" normalizeH="0" baseline="0" smtClean="0">
                        <a:ln>
                          <a:noFill/>
                        </a:ln>
                        <a:solidFill>
                          <a:srgbClr val="00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447675">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2000" b="1" i="0" u="none" strike="noStrike" cap="none" normalizeH="0" baseline="0" smtClean="0">
                          <a:ln>
                            <a:noFill/>
                          </a:ln>
                          <a:solidFill>
                            <a:srgbClr val="FF0000"/>
                          </a:solidFill>
                          <a:effectLst/>
                          <a:latin typeface="Calibri" pitchFamily="34" charset="0"/>
                          <a:cs typeface="Arial" pitchFamily="34" charset="0"/>
                        </a:rPr>
                        <a:t>Income Statement</a:t>
                      </a:r>
                      <a:endParaRPr kumimoji="0" lang="en-GB" sz="2000" b="1" i="0" u="none" strike="noStrike" cap="none" normalizeH="0" baseline="0" smtClean="0">
                        <a:ln>
                          <a:noFill/>
                        </a:ln>
                        <a:solidFill>
                          <a:srgbClr val="FF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1" eaLnBrk="1" fontAlgn="base" latinLnBrk="0" hangingPunct="1">
                        <a:lnSpc>
                          <a:spcPct val="150000"/>
                        </a:lnSpc>
                        <a:spcBef>
                          <a:spcPct val="0"/>
                        </a:spcBef>
                        <a:spcAft>
                          <a:spcPct val="0"/>
                        </a:spcAft>
                        <a:buClrTx/>
                        <a:buSzTx/>
                        <a:buFontTx/>
                        <a:buNone/>
                        <a:tabLst/>
                      </a:pPr>
                      <a:r>
                        <a:rPr kumimoji="0" lang="ar-SA" sz="2000" b="1" i="0" u="none" strike="noStrike" cap="none" normalizeH="0" baseline="0" smtClean="0">
                          <a:ln>
                            <a:noFill/>
                          </a:ln>
                          <a:solidFill>
                            <a:srgbClr val="000000"/>
                          </a:solidFill>
                          <a:effectLst/>
                          <a:latin typeface="Calibri" pitchFamily="34" charset="0"/>
                          <a:cs typeface="Arial" pitchFamily="34" charset="0"/>
                        </a:rPr>
                        <a:t>قائمة الدخل</a:t>
                      </a:r>
                      <a:endParaRPr kumimoji="0" lang="en-GB" sz="2000" b="1" i="0" u="none" strike="noStrike" cap="none" normalizeH="0" baseline="0" smtClean="0">
                        <a:ln>
                          <a:noFill/>
                        </a:ln>
                        <a:solidFill>
                          <a:srgbClr val="00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447675">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2000" b="1" i="0" u="none" strike="noStrike" cap="none" normalizeH="0" baseline="0" smtClean="0">
                          <a:ln>
                            <a:noFill/>
                          </a:ln>
                          <a:solidFill>
                            <a:srgbClr val="FF0000"/>
                          </a:solidFill>
                          <a:effectLst/>
                          <a:latin typeface="Calibri" pitchFamily="34" charset="0"/>
                          <a:cs typeface="Arial" pitchFamily="34" charset="0"/>
                        </a:rPr>
                        <a:t>Financial Position Statement</a:t>
                      </a:r>
                      <a:endParaRPr kumimoji="0" lang="en-GB" sz="2000" b="1" i="0" u="none" strike="noStrike" cap="none" normalizeH="0" baseline="0" smtClean="0">
                        <a:ln>
                          <a:noFill/>
                        </a:ln>
                        <a:solidFill>
                          <a:srgbClr val="FF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1" eaLnBrk="1" fontAlgn="base" latinLnBrk="0" hangingPunct="1">
                        <a:lnSpc>
                          <a:spcPct val="150000"/>
                        </a:lnSpc>
                        <a:spcBef>
                          <a:spcPct val="0"/>
                        </a:spcBef>
                        <a:spcAft>
                          <a:spcPct val="0"/>
                        </a:spcAft>
                        <a:buClrTx/>
                        <a:buSzTx/>
                        <a:buFontTx/>
                        <a:buNone/>
                        <a:tabLst/>
                      </a:pPr>
                      <a:r>
                        <a:rPr kumimoji="0" lang="ar-SA" sz="2000" b="1" i="0" u="none" strike="noStrike" cap="none" normalizeH="0" baseline="0" smtClean="0">
                          <a:ln>
                            <a:noFill/>
                          </a:ln>
                          <a:solidFill>
                            <a:srgbClr val="000000"/>
                          </a:solidFill>
                          <a:effectLst/>
                          <a:latin typeface="Calibri" pitchFamily="34" charset="0"/>
                          <a:cs typeface="Arial" pitchFamily="34" charset="0"/>
                        </a:rPr>
                        <a:t>قائمة المركز المالي</a:t>
                      </a:r>
                      <a:endParaRPr kumimoji="0" lang="en-GB" sz="2000" b="1" i="0" u="none" strike="noStrike" cap="none" normalizeH="0" baseline="0" smtClean="0">
                        <a:ln>
                          <a:noFill/>
                        </a:ln>
                        <a:solidFill>
                          <a:srgbClr val="00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447675">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2000" b="1" i="0" u="none" strike="noStrike" cap="none" normalizeH="0" baseline="0" smtClean="0">
                          <a:ln>
                            <a:noFill/>
                          </a:ln>
                          <a:solidFill>
                            <a:srgbClr val="FF0000"/>
                          </a:solidFill>
                          <a:effectLst/>
                          <a:latin typeface="Calibri" pitchFamily="34" charset="0"/>
                          <a:cs typeface="Arial" pitchFamily="34" charset="0"/>
                        </a:rPr>
                        <a:t>Balance Sheet</a:t>
                      </a:r>
                      <a:endParaRPr kumimoji="0" lang="en-GB" sz="2000" b="1" i="0" u="none" strike="noStrike" cap="none" normalizeH="0" baseline="0" smtClean="0">
                        <a:ln>
                          <a:noFill/>
                        </a:ln>
                        <a:solidFill>
                          <a:srgbClr val="FF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1" eaLnBrk="1" fontAlgn="base" latinLnBrk="0" hangingPunct="1">
                        <a:lnSpc>
                          <a:spcPct val="150000"/>
                        </a:lnSpc>
                        <a:spcBef>
                          <a:spcPct val="0"/>
                        </a:spcBef>
                        <a:spcAft>
                          <a:spcPct val="0"/>
                        </a:spcAft>
                        <a:buClrTx/>
                        <a:buSzTx/>
                        <a:buFontTx/>
                        <a:buNone/>
                        <a:tabLst/>
                      </a:pPr>
                      <a:r>
                        <a:rPr kumimoji="0" lang="ar-SA" sz="2000" b="1" i="0" u="none" strike="noStrike" cap="none" normalizeH="0" baseline="0" smtClean="0">
                          <a:ln>
                            <a:noFill/>
                          </a:ln>
                          <a:solidFill>
                            <a:srgbClr val="000000"/>
                          </a:solidFill>
                          <a:effectLst/>
                          <a:latin typeface="Calibri" pitchFamily="34" charset="0"/>
                          <a:cs typeface="Arial" pitchFamily="34" charset="0"/>
                        </a:rPr>
                        <a:t>الميزانية العمومية</a:t>
                      </a:r>
                      <a:endParaRPr kumimoji="0" lang="en-GB" sz="2000" b="1" i="0" u="none" strike="noStrike" cap="none" normalizeH="0" baseline="0" smtClean="0">
                        <a:ln>
                          <a:noFill/>
                        </a:ln>
                        <a:solidFill>
                          <a:srgbClr val="00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447675">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2000" b="1" i="0" u="none" strike="noStrike" cap="none" normalizeH="0" baseline="0" smtClean="0">
                          <a:ln>
                            <a:noFill/>
                          </a:ln>
                          <a:solidFill>
                            <a:srgbClr val="FF0000"/>
                          </a:solidFill>
                          <a:effectLst/>
                          <a:latin typeface="Calibri" pitchFamily="34" charset="0"/>
                          <a:cs typeface="Arial" pitchFamily="34" charset="0"/>
                        </a:rPr>
                        <a:t>Assets</a:t>
                      </a:r>
                      <a:endParaRPr kumimoji="0" lang="en-GB" sz="2000" b="1" i="0" u="none" strike="noStrike" cap="none" normalizeH="0" baseline="0" smtClean="0">
                        <a:ln>
                          <a:noFill/>
                        </a:ln>
                        <a:solidFill>
                          <a:srgbClr val="FF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1" eaLnBrk="1" fontAlgn="base" latinLnBrk="0" hangingPunct="1">
                        <a:lnSpc>
                          <a:spcPct val="150000"/>
                        </a:lnSpc>
                        <a:spcBef>
                          <a:spcPct val="0"/>
                        </a:spcBef>
                        <a:spcAft>
                          <a:spcPct val="0"/>
                        </a:spcAft>
                        <a:buClrTx/>
                        <a:buSzTx/>
                        <a:buFontTx/>
                        <a:buNone/>
                        <a:tabLst/>
                      </a:pPr>
                      <a:r>
                        <a:rPr kumimoji="0" lang="ar-SA" sz="2000" b="1" i="0" u="none" strike="noStrike" cap="none" normalizeH="0" baseline="0" smtClean="0">
                          <a:ln>
                            <a:noFill/>
                          </a:ln>
                          <a:solidFill>
                            <a:srgbClr val="000000"/>
                          </a:solidFill>
                          <a:effectLst/>
                          <a:latin typeface="Calibri" pitchFamily="34" charset="0"/>
                          <a:cs typeface="Arial" pitchFamily="34" charset="0"/>
                        </a:rPr>
                        <a:t>الأصول</a:t>
                      </a:r>
                      <a:endParaRPr kumimoji="0" lang="en-GB" sz="2000" b="1" i="0" u="none" strike="noStrike" cap="none" normalizeH="0" baseline="0" smtClean="0">
                        <a:ln>
                          <a:noFill/>
                        </a:ln>
                        <a:solidFill>
                          <a:srgbClr val="00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447675">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2000" b="1" i="0" u="none" strike="noStrike" cap="none" normalizeH="0" baseline="0" smtClean="0">
                          <a:ln>
                            <a:noFill/>
                          </a:ln>
                          <a:solidFill>
                            <a:srgbClr val="FF0000"/>
                          </a:solidFill>
                          <a:effectLst/>
                          <a:latin typeface="Calibri" pitchFamily="34" charset="0"/>
                          <a:cs typeface="Arial" pitchFamily="34" charset="0"/>
                        </a:rPr>
                        <a:t>Liabilities</a:t>
                      </a:r>
                      <a:endParaRPr kumimoji="0" lang="en-GB" sz="2000" b="1" i="0" u="none" strike="noStrike" cap="none" normalizeH="0" baseline="0" smtClean="0">
                        <a:ln>
                          <a:noFill/>
                        </a:ln>
                        <a:solidFill>
                          <a:srgbClr val="FF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1" eaLnBrk="1" fontAlgn="base" latinLnBrk="0" hangingPunct="1">
                        <a:lnSpc>
                          <a:spcPct val="150000"/>
                        </a:lnSpc>
                        <a:spcBef>
                          <a:spcPct val="0"/>
                        </a:spcBef>
                        <a:spcAft>
                          <a:spcPct val="0"/>
                        </a:spcAft>
                        <a:buClrTx/>
                        <a:buSzTx/>
                        <a:buFontTx/>
                        <a:buNone/>
                        <a:tabLst/>
                      </a:pPr>
                      <a:r>
                        <a:rPr kumimoji="0" lang="ar-SA" sz="2000" b="1" i="0" u="none" strike="noStrike" cap="none" normalizeH="0" baseline="0" smtClean="0">
                          <a:ln>
                            <a:noFill/>
                          </a:ln>
                          <a:solidFill>
                            <a:srgbClr val="000000"/>
                          </a:solidFill>
                          <a:effectLst/>
                          <a:latin typeface="Calibri" pitchFamily="34" charset="0"/>
                          <a:cs typeface="Arial" pitchFamily="34" charset="0"/>
                        </a:rPr>
                        <a:t>الخصوم</a:t>
                      </a:r>
                      <a:endParaRPr kumimoji="0" lang="en-GB" sz="2000" b="1" i="0" u="none" strike="noStrike" cap="none" normalizeH="0" baseline="0" smtClean="0">
                        <a:ln>
                          <a:noFill/>
                        </a:ln>
                        <a:solidFill>
                          <a:srgbClr val="00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447675">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2000" b="1" i="0" u="none" strike="noStrike" cap="none" normalizeH="0" baseline="0" smtClean="0">
                          <a:ln>
                            <a:noFill/>
                          </a:ln>
                          <a:solidFill>
                            <a:srgbClr val="FF0000"/>
                          </a:solidFill>
                          <a:effectLst/>
                          <a:latin typeface="Calibri" pitchFamily="34" charset="0"/>
                          <a:cs typeface="Arial" pitchFamily="34" charset="0"/>
                        </a:rPr>
                        <a:t>Owner’s Equity</a:t>
                      </a:r>
                      <a:endParaRPr kumimoji="0" lang="en-GB" sz="2000" b="1" i="0" u="none" strike="noStrike" cap="none" normalizeH="0" baseline="0" smtClean="0">
                        <a:ln>
                          <a:noFill/>
                        </a:ln>
                        <a:solidFill>
                          <a:srgbClr val="FF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1" eaLnBrk="1" fontAlgn="base" latinLnBrk="0" hangingPunct="1">
                        <a:lnSpc>
                          <a:spcPct val="150000"/>
                        </a:lnSpc>
                        <a:spcBef>
                          <a:spcPct val="0"/>
                        </a:spcBef>
                        <a:spcAft>
                          <a:spcPct val="0"/>
                        </a:spcAft>
                        <a:buClrTx/>
                        <a:buSzTx/>
                        <a:buFontTx/>
                        <a:buNone/>
                        <a:tabLst/>
                      </a:pPr>
                      <a:r>
                        <a:rPr kumimoji="0" lang="ar-SA" sz="2000" b="1" i="0" u="none" strike="noStrike" cap="none" normalizeH="0" baseline="0" smtClean="0">
                          <a:ln>
                            <a:noFill/>
                          </a:ln>
                          <a:solidFill>
                            <a:srgbClr val="000000"/>
                          </a:solidFill>
                          <a:effectLst/>
                          <a:latin typeface="Calibri" pitchFamily="34" charset="0"/>
                          <a:cs typeface="Arial" pitchFamily="34" charset="0"/>
                        </a:rPr>
                        <a:t>حقوق الملكية</a:t>
                      </a:r>
                      <a:endParaRPr kumimoji="0" lang="en-GB" sz="2000" b="1" i="0" u="none" strike="noStrike" cap="none" normalizeH="0" baseline="0" smtClean="0">
                        <a:ln>
                          <a:noFill/>
                        </a:ln>
                        <a:solidFill>
                          <a:srgbClr val="00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700088">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1600" b="1" i="0" u="none" strike="noStrike" cap="none" normalizeH="0" baseline="0" smtClean="0">
                          <a:ln>
                            <a:noFill/>
                          </a:ln>
                          <a:solidFill>
                            <a:srgbClr val="FF0000"/>
                          </a:solidFill>
                          <a:effectLst/>
                          <a:latin typeface="Calibri" pitchFamily="34" charset="0"/>
                          <a:cs typeface="Arial" pitchFamily="34" charset="0"/>
                        </a:rPr>
                        <a:t>Generally Accepted Accounting Principles (GAAP)</a:t>
                      </a:r>
                      <a:endParaRPr kumimoji="0" lang="en-GB" sz="1600" b="1" i="0" u="none" strike="noStrike" cap="none" normalizeH="0" baseline="0" smtClean="0">
                        <a:ln>
                          <a:noFill/>
                        </a:ln>
                        <a:solidFill>
                          <a:srgbClr val="FF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1" eaLnBrk="1" fontAlgn="base" latinLnBrk="0" hangingPunct="1">
                        <a:lnSpc>
                          <a:spcPct val="150000"/>
                        </a:lnSpc>
                        <a:spcBef>
                          <a:spcPct val="0"/>
                        </a:spcBef>
                        <a:spcAft>
                          <a:spcPct val="0"/>
                        </a:spcAft>
                        <a:buClrTx/>
                        <a:buSzTx/>
                        <a:buFontTx/>
                        <a:buNone/>
                        <a:tabLst/>
                      </a:pPr>
                      <a:r>
                        <a:rPr kumimoji="0" lang="ar-SA" sz="2000" b="1" i="0" u="none" strike="noStrike" cap="none" normalizeH="0" baseline="0" smtClean="0">
                          <a:ln>
                            <a:noFill/>
                          </a:ln>
                          <a:solidFill>
                            <a:srgbClr val="000000"/>
                          </a:solidFill>
                          <a:effectLst/>
                          <a:latin typeface="Calibri" pitchFamily="34" charset="0"/>
                          <a:cs typeface="Arial" pitchFamily="34" charset="0"/>
                        </a:rPr>
                        <a:t>المبادئ المحاسبية المتعارف عليها</a:t>
                      </a:r>
                      <a:endParaRPr kumimoji="0" lang="en-GB" sz="2000" b="1" i="0" u="none" strike="noStrike" cap="none" normalizeH="0" baseline="0" smtClean="0">
                        <a:ln>
                          <a:noFill/>
                        </a:ln>
                        <a:solidFill>
                          <a:srgbClr val="00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bl>
          </a:graphicData>
        </a:graphic>
      </p:graphicFrame>
      <p:sp>
        <p:nvSpPr>
          <p:cNvPr id="47143" name="Slide Number Placeholder 5"/>
          <p:cNvSpPr>
            <a:spLocks noGrp="1"/>
          </p:cNvSpPr>
          <p:nvPr>
            <p:ph type="sldNum" sz="quarter" idx="4294967295"/>
          </p:nvPr>
        </p:nvSpPr>
        <p:spPr bwMode="auto">
          <a:xfrm>
            <a:off x="4499992" y="6309320"/>
            <a:ext cx="720080" cy="457200"/>
          </a:xfrm>
          <a:prstGeom prst="ellipse">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pPr algn="ctr"/>
            <a:r>
              <a:rPr lang="ar-SA" dirty="0" smtClean="0">
                <a:solidFill>
                  <a:prstClr val="white"/>
                </a:solidFill>
                <a:cs typeface="Arial" pitchFamily="34" charset="0"/>
              </a:rPr>
              <a:t>20</a:t>
            </a:r>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249419367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762000" y="381000"/>
            <a:ext cx="7924800" cy="1600200"/>
          </a:xfrm>
          <a:solidFill>
            <a:schemeClr val="tx2">
              <a:lumMod val="20000"/>
              <a:lumOff val="80000"/>
            </a:schemeClr>
          </a:solidFill>
        </p:spPr>
        <p:txBody>
          <a:bodyPr/>
          <a:lstStyle/>
          <a:p>
            <a:pPr algn="just" rtl="1">
              <a:defRPr/>
            </a:pPr>
            <a:r>
              <a:rPr lang="ar-SA" sz="2600" b="1" dirty="0" smtClean="0">
                <a:solidFill>
                  <a:srgbClr val="FF0000"/>
                </a:solidFill>
              </a:rPr>
              <a:t>على الطلاب مذاكرة الفصل الأول بالكتاب بعنوان </a:t>
            </a:r>
            <a:r>
              <a:rPr lang="ar-SA" sz="2600" b="1" dirty="0" smtClean="0">
                <a:solidFill>
                  <a:schemeClr val="tx1"/>
                </a:solidFill>
              </a:rPr>
              <a:t>(المحاسبة: المفهوم والمبادئ)</a:t>
            </a:r>
            <a:r>
              <a:rPr lang="ar-SA" sz="2600" b="1" dirty="0" smtClean="0">
                <a:solidFill>
                  <a:srgbClr val="FF0000"/>
                </a:solidFill>
              </a:rPr>
              <a:t>، ص ص 3 – 20، وحل الحالة التطبيقية</a:t>
            </a:r>
            <a:r>
              <a:rPr lang="en-US" sz="2600" b="1" dirty="0" smtClean="0">
                <a:solidFill>
                  <a:srgbClr val="FF0000"/>
                </a:solidFill>
              </a:rPr>
              <a:t> </a:t>
            </a:r>
            <a:r>
              <a:rPr lang="ar-SA" sz="2600" b="1" dirty="0" smtClean="0">
                <a:solidFill>
                  <a:srgbClr val="FF0000"/>
                </a:solidFill>
              </a:rPr>
              <a:t> رقم (1/1) ص ص 21 – 22، والأسئلة أرقام ( 16، 17، 18) ص ص 23 – 25.</a:t>
            </a:r>
          </a:p>
        </p:txBody>
      </p:sp>
      <p:sp>
        <p:nvSpPr>
          <p:cNvPr id="20483" name="Content Placeholder 2"/>
          <p:cNvSpPr>
            <a:spLocks noGrp="1"/>
          </p:cNvSpPr>
          <p:nvPr>
            <p:ph sz="quarter" idx="1"/>
          </p:nvPr>
        </p:nvSpPr>
        <p:spPr>
          <a:xfrm>
            <a:off x="762000" y="1981200"/>
            <a:ext cx="7924800" cy="3733800"/>
          </a:xfrm>
          <a:solidFill>
            <a:schemeClr val="tx2">
              <a:lumMod val="20000"/>
              <a:lumOff val="80000"/>
            </a:schemeClr>
          </a:solidFill>
          <a:ln>
            <a:solidFill>
              <a:schemeClr val="accent1"/>
            </a:solidFill>
          </a:ln>
        </p:spPr>
        <p:txBody>
          <a:bodyPr/>
          <a:lstStyle/>
          <a:p>
            <a:pPr marL="88900" indent="-88900" algn="just" rtl="1">
              <a:buFont typeface="Wingdings 2" pitchFamily="18" charset="2"/>
              <a:buNone/>
              <a:tabLst>
                <a:tab pos="0" algn="l"/>
              </a:tabLst>
              <a:defRPr/>
            </a:pPr>
            <a:r>
              <a:rPr lang="ar-SA" sz="2400" b="1" dirty="0" smtClean="0">
                <a:solidFill>
                  <a:srgbClr val="C00000"/>
                </a:solidFill>
              </a:rPr>
              <a:t>عنوان المحاضرة القادمة بمشيئة الله تعالى: </a:t>
            </a:r>
            <a:r>
              <a:rPr lang="ar-SA" sz="2400" b="1" dirty="0" smtClean="0"/>
              <a:t>تحليل العمليات المالية </a:t>
            </a:r>
            <a:r>
              <a:rPr lang="ar-SA" sz="2400" b="1" dirty="0" smtClean="0">
                <a:solidFill>
                  <a:srgbClr val="002060"/>
                </a:solidFill>
              </a:rPr>
              <a:t/>
            </a:r>
            <a:br>
              <a:rPr lang="ar-SA" sz="2400" b="1" dirty="0" smtClean="0">
                <a:solidFill>
                  <a:srgbClr val="002060"/>
                </a:solidFill>
              </a:rPr>
            </a:br>
            <a:r>
              <a:rPr lang="ar-SA" sz="2800" b="1" dirty="0" smtClean="0">
                <a:solidFill>
                  <a:srgbClr val="FF0000"/>
                </a:solidFill>
              </a:rPr>
              <a:t>المطلوب: </a:t>
            </a:r>
            <a:r>
              <a:rPr lang="ar-SA" sz="2800" dirty="0" smtClean="0"/>
              <a:t>التحضير المسبق للدرس القادم وهو تحليل العمليات المالية من خلال قراءة الفصل الثاني بالكتاب (معادلة المحاسبة: نقطة البداية ص ص 29 –  58)، مع التركيز على محاولة فهم ما هو المقصود فقط  بـ:</a:t>
            </a:r>
            <a:endParaRPr lang="en-GB" sz="2800" dirty="0" smtClean="0"/>
          </a:p>
          <a:p>
            <a:pPr algn="just" rtl="1">
              <a:buFont typeface="Arial" pitchFamily="34" charset="0"/>
              <a:buChar char="•"/>
              <a:defRPr/>
            </a:pPr>
            <a:r>
              <a:rPr lang="ar-SA" sz="2800" dirty="0" smtClean="0"/>
              <a:t>العملية المالية</a:t>
            </a:r>
            <a:endParaRPr lang="en-GB" sz="2800" dirty="0" smtClean="0"/>
          </a:p>
          <a:p>
            <a:pPr rtl="1">
              <a:buFont typeface="Arial" pitchFamily="34" charset="0"/>
              <a:buChar char="•"/>
              <a:defRPr/>
            </a:pPr>
            <a:r>
              <a:rPr lang="ar-SA" sz="2800" dirty="0" smtClean="0"/>
              <a:t>معادلة المحاسبة أو معادلة الميزانية</a:t>
            </a:r>
            <a:endParaRPr lang="en-GB" sz="2800" dirty="0" smtClean="0"/>
          </a:p>
          <a:p>
            <a:pPr rtl="1">
              <a:buFont typeface="Arial" pitchFamily="34" charset="0"/>
              <a:buChar char="•"/>
              <a:defRPr/>
            </a:pPr>
            <a:r>
              <a:rPr lang="ar-SA" sz="2800" dirty="0" smtClean="0"/>
              <a:t>استخدامات الأموال</a:t>
            </a:r>
            <a:endParaRPr lang="en-GB" sz="2800" dirty="0" smtClean="0"/>
          </a:p>
          <a:p>
            <a:pPr rtl="1">
              <a:buFont typeface="Arial" pitchFamily="34" charset="0"/>
              <a:buChar char="•"/>
              <a:defRPr/>
            </a:pPr>
            <a:r>
              <a:rPr lang="ar-SA" sz="2800" dirty="0" smtClean="0"/>
              <a:t>مصادر الأموال</a:t>
            </a:r>
          </a:p>
          <a:p>
            <a:pPr>
              <a:defRPr/>
            </a:pPr>
            <a:endParaRPr lang="en-GB" sz="2800" b="1" dirty="0" smtClean="0">
              <a:solidFill>
                <a:srgbClr val="E94807"/>
              </a:solidFill>
            </a:endParaRPr>
          </a:p>
          <a:p>
            <a:pPr>
              <a:buFont typeface="Wingdings 2" pitchFamily="18" charset="2"/>
              <a:buNone/>
              <a:defRPr/>
            </a:pPr>
            <a:endParaRPr lang="en-GB" sz="2800" dirty="0" smtClean="0"/>
          </a:p>
        </p:txBody>
      </p:sp>
      <p:sp>
        <p:nvSpPr>
          <p:cNvPr id="48133" name="Slide Number Placeholder 5"/>
          <p:cNvSpPr>
            <a:spLocks noGrp="1"/>
          </p:cNvSpPr>
          <p:nvPr>
            <p:ph type="sldNum" sz="quarter" idx="4294967295"/>
          </p:nvPr>
        </p:nvSpPr>
        <p:spPr bwMode="auto">
          <a:xfrm>
            <a:off x="4499992" y="6309320"/>
            <a:ext cx="601216" cy="457200"/>
          </a:xfrm>
          <a:prstGeom prst="ellipse">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pPr algn="ctr"/>
            <a:r>
              <a:rPr lang="ar-SA" dirty="0" smtClean="0">
                <a:solidFill>
                  <a:prstClr val="white"/>
                </a:solidFill>
                <a:cs typeface="Arial" pitchFamily="34" charset="0"/>
              </a:rPr>
              <a:t>21 </a:t>
            </a:r>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134295572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482"/>
                                        </p:tgtEl>
                                        <p:attrNameLst>
                                          <p:attrName>style.visibility</p:attrName>
                                        </p:attrNameLst>
                                      </p:cBhvr>
                                      <p:to>
                                        <p:strVal val="visible"/>
                                      </p:to>
                                    </p:set>
                                    <p:animEffect transition="in" filter="blinds(horizontal)">
                                      <p:cBhvr>
                                        <p:cTn id="7" dur="500"/>
                                        <p:tgtEl>
                                          <p:spTgt spid="204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0483">
                                            <p:bg/>
                                          </p:spTgt>
                                        </p:tgtEl>
                                        <p:attrNameLst>
                                          <p:attrName>style.visibility</p:attrName>
                                        </p:attrNameLst>
                                      </p:cBhvr>
                                      <p:to>
                                        <p:strVal val="visible"/>
                                      </p:to>
                                    </p:set>
                                    <p:animEffect transition="in" filter="blinds(horizontal)">
                                      <p:cBhvr>
                                        <p:cTn id="12" dur="500"/>
                                        <p:tgtEl>
                                          <p:spTgt spid="20483">
                                            <p:bg/>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0483">
                                            <p:txEl>
                                              <p:pRg st="0" end="0"/>
                                            </p:txEl>
                                          </p:spTgt>
                                        </p:tgtEl>
                                        <p:attrNameLst>
                                          <p:attrName>style.visibility</p:attrName>
                                        </p:attrNameLst>
                                      </p:cBhvr>
                                      <p:to>
                                        <p:strVal val="visible"/>
                                      </p:to>
                                    </p:set>
                                    <p:animEffect transition="in" filter="blinds(horizontal)">
                                      <p:cBhvr>
                                        <p:cTn id="17" dur="500"/>
                                        <p:tgtEl>
                                          <p:spTgt spid="20483">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0483">
                                            <p:txEl>
                                              <p:pRg st="1" end="1"/>
                                            </p:txEl>
                                          </p:spTgt>
                                        </p:tgtEl>
                                        <p:attrNameLst>
                                          <p:attrName>style.visibility</p:attrName>
                                        </p:attrNameLst>
                                      </p:cBhvr>
                                      <p:to>
                                        <p:strVal val="visible"/>
                                      </p:to>
                                    </p:set>
                                    <p:animEffect transition="in" filter="blinds(horizontal)">
                                      <p:cBhvr>
                                        <p:cTn id="22" dur="500"/>
                                        <p:tgtEl>
                                          <p:spTgt spid="20483">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0483">
                                            <p:txEl>
                                              <p:pRg st="2" end="2"/>
                                            </p:txEl>
                                          </p:spTgt>
                                        </p:tgtEl>
                                        <p:attrNameLst>
                                          <p:attrName>style.visibility</p:attrName>
                                        </p:attrNameLst>
                                      </p:cBhvr>
                                      <p:to>
                                        <p:strVal val="visible"/>
                                      </p:to>
                                    </p:set>
                                    <p:animEffect transition="in" filter="blinds(horizontal)">
                                      <p:cBhvr>
                                        <p:cTn id="27" dur="500"/>
                                        <p:tgtEl>
                                          <p:spTgt spid="20483">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0483">
                                            <p:txEl>
                                              <p:pRg st="3" end="3"/>
                                            </p:txEl>
                                          </p:spTgt>
                                        </p:tgtEl>
                                        <p:attrNameLst>
                                          <p:attrName>style.visibility</p:attrName>
                                        </p:attrNameLst>
                                      </p:cBhvr>
                                      <p:to>
                                        <p:strVal val="visible"/>
                                      </p:to>
                                    </p:set>
                                    <p:animEffect transition="in" filter="blinds(horizontal)">
                                      <p:cBhvr>
                                        <p:cTn id="32" dur="500"/>
                                        <p:tgtEl>
                                          <p:spTgt spid="20483">
                                            <p:txEl>
                                              <p:pRg st="3" end="3"/>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0483">
                                            <p:txEl>
                                              <p:pRg st="4" end="4"/>
                                            </p:txEl>
                                          </p:spTgt>
                                        </p:tgtEl>
                                        <p:attrNameLst>
                                          <p:attrName>style.visibility</p:attrName>
                                        </p:attrNameLst>
                                      </p:cBhvr>
                                      <p:to>
                                        <p:strVal val="visible"/>
                                      </p:to>
                                    </p:set>
                                    <p:animEffect transition="in" filter="blinds(horizontal)">
                                      <p:cBhvr>
                                        <p:cTn id="37" dur="500"/>
                                        <p:tgtEl>
                                          <p:spTgt spid="2048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animBg="1"/>
      <p:bldP spid="20483" grpId="0" build="p"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501662" y="6356357"/>
            <a:ext cx="445477" cy="365125"/>
          </a:xfrm>
          <a:noFill/>
          <a:ln>
            <a:miter lim="800000"/>
            <a:headEnd/>
            <a:tailEnd/>
          </a:ln>
        </p:spPr>
        <p:txBody>
          <a:bodyPr/>
          <a:lstStyle/>
          <a:p>
            <a:r>
              <a:rPr lang="ar-SA" dirty="0" smtClean="0">
                <a:solidFill>
                  <a:prstClr val="white"/>
                </a:solidFill>
                <a:cs typeface="Arial" pitchFamily="34" charset="0"/>
              </a:rPr>
              <a:t>2</a:t>
            </a:r>
            <a:endParaRPr lang="en-US" dirty="0" smtClean="0">
              <a:solidFill>
                <a:prstClr val="white"/>
              </a:solidFill>
              <a:cs typeface="Arial" pitchFamily="34" charset="0"/>
            </a:endParaRPr>
          </a:p>
        </p:txBody>
      </p:sp>
      <p:sp>
        <p:nvSpPr>
          <p:cNvPr id="5" name="Title 4"/>
          <p:cNvSpPr txBox="1">
            <a:spLocks/>
          </p:cNvSpPr>
          <p:nvPr/>
        </p:nvSpPr>
        <p:spPr bwMode="auto">
          <a:xfrm>
            <a:off x="633046" y="2133607"/>
            <a:ext cx="77724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SA" sz="8000" b="1" spc="-150" dirty="0" smtClean="0">
                <a:solidFill>
                  <a:srgbClr val="FF0000"/>
                </a:solidFill>
                <a:latin typeface="ae_AlMateen" pitchFamily="2" charset="-78"/>
                <a:cs typeface="ae_AlMateen" pitchFamily="2" charset="-78"/>
              </a:rPr>
              <a:t>الفصـل الثاني</a:t>
            </a:r>
          </a:p>
          <a:p>
            <a:pPr eaLnBrk="1" hangingPunct="1"/>
            <a:r>
              <a:rPr lang="ar-EG" sz="8000" spc="-150" dirty="0" smtClean="0">
                <a:solidFill>
                  <a:srgbClr val="009900"/>
                </a:solidFill>
                <a:latin typeface="ae_AlMateen" pitchFamily="2" charset="-78"/>
                <a:cs typeface="ae_AlMateen" pitchFamily="2" charset="-78"/>
              </a:rPr>
              <a:t>المح</a:t>
            </a:r>
            <a:r>
              <a:rPr lang="ar-SA" sz="8000" spc="-150" dirty="0" smtClean="0">
                <a:solidFill>
                  <a:srgbClr val="009900"/>
                </a:solidFill>
                <a:latin typeface="ae_AlMateen" pitchFamily="2" charset="-78"/>
                <a:cs typeface="ae_AlMateen" pitchFamily="2" charset="-78"/>
              </a:rPr>
              <a:t>ـ</a:t>
            </a:r>
            <a:r>
              <a:rPr lang="ar-EG" sz="8000" spc="-150" dirty="0" err="1" smtClean="0">
                <a:solidFill>
                  <a:srgbClr val="009900"/>
                </a:solidFill>
                <a:latin typeface="ae_AlMateen" pitchFamily="2" charset="-78"/>
                <a:cs typeface="ae_AlMateen" pitchFamily="2" charset="-78"/>
              </a:rPr>
              <a:t>اضرة</a:t>
            </a:r>
            <a:r>
              <a:rPr lang="ar-EG" sz="8000" dirty="0" smtClean="0">
                <a:solidFill>
                  <a:srgbClr val="009900"/>
                </a:solidFill>
                <a:cs typeface="Arial" pitchFamily="34" charset="0"/>
              </a:rPr>
              <a:t> </a:t>
            </a:r>
            <a:r>
              <a:rPr lang="ar-SA" sz="8000" spc="-150" dirty="0" smtClean="0">
                <a:solidFill>
                  <a:srgbClr val="009900"/>
                </a:solidFill>
                <a:latin typeface="ae_AlMateen" pitchFamily="2" charset="-78"/>
                <a:cs typeface="ae_AlMateen" pitchFamily="2" charset="-78"/>
              </a:rPr>
              <a:t>الثانية</a:t>
            </a:r>
          </a:p>
          <a:p>
            <a:pPr eaLnBrk="1" hangingPunct="1"/>
            <a:r>
              <a:rPr lang="ar-SA" spc="-150" dirty="0" smtClean="0">
                <a:solidFill>
                  <a:srgbClr val="376092"/>
                </a:solidFill>
                <a:latin typeface="ae_AlMateen" pitchFamily="2" charset="-78"/>
                <a:cs typeface="ae_AlMateen" pitchFamily="2" charset="-78"/>
              </a:rPr>
              <a:t> </a:t>
            </a:r>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350987" y="4191000"/>
            <a:ext cx="6541477"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6600" b="1" dirty="0" smtClean="0">
                <a:solidFill>
                  <a:prstClr val="black"/>
                </a:solidFill>
                <a:cs typeface="Arial" pitchFamily="34" charset="0"/>
              </a:rPr>
              <a:t>معادلة المحاسبة: نقطة البداية</a:t>
            </a:r>
          </a:p>
        </p:txBody>
      </p:sp>
    </p:spTree>
    <p:extLst>
      <p:ext uri="{BB962C8B-B14F-4D97-AF65-F5344CB8AC3E}">
        <p14:creationId xmlns:p14="http://schemas.microsoft.com/office/powerpoint/2010/main" xmlns="" val="240188778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351692" y="228600"/>
            <a:ext cx="8335108" cy="1143000"/>
          </a:xfrm>
          <a:solidFill>
            <a:schemeClr val="accent1"/>
          </a:solidFill>
        </p:spPr>
        <p:txBody>
          <a:bodyPr/>
          <a:lstStyle/>
          <a:p>
            <a:pPr rtl="1"/>
            <a:r>
              <a:rPr lang="ar-SA" sz="3600" b="1" dirty="0" smtClean="0">
                <a:solidFill>
                  <a:schemeClr val="tx1"/>
                </a:solidFill>
                <a:cs typeface="Arial" pitchFamily="34" charset="0"/>
              </a:rPr>
              <a:t>ثانياً: تحليل العمليات المالية</a:t>
            </a:r>
            <a:endParaRPr lang="en-GB" sz="3600" dirty="0" smtClean="0">
              <a:solidFill>
                <a:schemeClr val="tx1"/>
              </a:solidFill>
              <a:cs typeface="Arial" pitchFamily="34" charset="0"/>
            </a:endParaRPr>
          </a:p>
        </p:txBody>
      </p:sp>
      <p:sp>
        <p:nvSpPr>
          <p:cNvPr id="49156" name="Slide Number Placeholder 5"/>
          <p:cNvSpPr>
            <a:spLocks noGrp="1"/>
          </p:cNvSpPr>
          <p:nvPr>
            <p:ph type="sldNum" sz="quarter" idx="4294967295"/>
          </p:nvPr>
        </p:nvSpPr>
        <p:spPr bwMode="auto">
          <a:xfrm>
            <a:off x="4572000" y="6309320"/>
            <a:ext cx="457200" cy="457200"/>
          </a:xfrm>
          <a:prstGeom prst="ellipse">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pPr algn="ctr" rtl="1"/>
            <a:r>
              <a:rPr lang="ar-SA" dirty="0" smtClean="0">
                <a:solidFill>
                  <a:schemeClr val="bg1"/>
                </a:solidFill>
                <a:cs typeface="Arial" pitchFamily="34" charset="0"/>
              </a:rPr>
              <a:t>3</a:t>
            </a:r>
            <a:endParaRPr lang="en-US" dirty="0" smtClean="0">
              <a:solidFill>
                <a:schemeClr val="bg1"/>
              </a:solidFill>
              <a:cs typeface="Arial" pitchFamily="34" charset="0"/>
            </a:endParaRPr>
          </a:p>
        </p:txBody>
      </p:sp>
      <p:sp>
        <p:nvSpPr>
          <p:cNvPr id="21" name="Content Placeholder 2"/>
          <p:cNvSpPr>
            <a:spLocks noGrp="1"/>
          </p:cNvSpPr>
          <p:nvPr>
            <p:ph sz="quarter" idx="1"/>
          </p:nvPr>
        </p:nvSpPr>
        <p:spPr>
          <a:xfrm>
            <a:off x="351693" y="1371600"/>
            <a:ext cx="8299938" cy="4419600"/>
          </a:xfrm>
          <a:solidFill>
            <a:schemeClr val="bg2"/>
          </a:solidFill>
        </p:spPr>
        <p:txBody>
          <a:bodyPr>
            <a:normAutofit lnSpcReduction="10000"/>
          </a:bodyPr>
          <a:lstStyle/>
          <a:p>
            <a:pPr algn="just" rtl="1">
              <a:buFont typeface="Wingdings 2" pitchFamily="18" charset="2"/>
              <a:buNone/>
              <a:defRPr/>
            </a:pPr>
            <a:r>
              <a:rPr lang="ar-SA" sz="2800" b="1" dirty="0" smtClean="0">
                <a:solidFill>
                  <a:srgbClr val="C00000"/>
                </a:solidFill>
              </a:rPr>
              <a:t>مفهوم العمليات المالية</a:t>
            </a:r>
            <a:r>
              <a:rPr lang="en-GB" sz="2800" b="1" dirty="0" smtClean="0">
                <a:solidFill>
                  <a:srgbClr val="C00000"/>
                </a:solidFill>
              </a:rPr>
              <a:t>   </a:t>
            </a:r>
            <a:r>
              <a:rPr lang="en-US" sz="2800" b="1" dirty="0" smtClean="0">
                <a:solidFill>
                  <a:srgbClr val="C00000"/>
                </a:solidFill>
              </a:rPr>
              <a:t> </a:t>
            </a:r>
            <a:r>
              <a:rPr lang="ar-SA" sz="2800" b="1" dirty="0" smtClean="0">
                <a:solidFill>
                  <a:srgbClr val="C00000"/>
                </a:solidFill>
              </a:rPr>
              <a:t> </a:t>
            </a:r>
            <a:r>
              <a:rPr lang="en-GB" sz="2800" b="1" dirty="0" smtClean="0"/>
              <a:t>Financial Transaction</a:t>
            </a:r>
            <a:endParaRPr lang="ar-SA" sz="2800" b="1" dirty="0" smtClean="0"/>
          </a:p>
          <a:p>
            <a:pPr algn="just" rtl="1">
              <a:buFont typeface="Wingdings 2" pitchFamily="18" charset="2"/>
              <a:buNone/>
              <a:defRPr/>
            </a:pPr>
            <a:r>
              <a:rPr lang="ar-SA" sz="2800" dirty="0" smtClean="0"/>
              <a:t>تشير إلى العمليات التي تقوم بها المنشأة من تكوين لرأس المال واقتراض للأموال، وكذا عمليات البيع والشراء والتحصيل والسداد وما إلى ذلك، وتكون جميعها في صورة مالية، أي يمكن التعبير عنها باستخدام النقود.</a:t>
            </a:r>
          </a:p>
          <a:p>
            <a:pPr algn="just" rtl="1">
              <a:buFont typeface="Wingdings 2" pitchFamily="18" charset="2"/>
              <a:buNone/>
              <a:defRPr/>
            </a:pPr>
            <a:r>
              <a:rPr lang="ar-SA" sz="2800" dirty="0" smtClean="0"/>
              <a:t> </a:t>
            </a:r>
          </a:p>
          <a:p>
            <a:pPr algn="just" rtl="1">
              <a:buFont typeface="Wingdings 2" pitchFamily="18" charset="2"/>
              <a:buNone/>
              <a:defRPr/>
            </a:pPr>
            <a:r>
              <a:rPr lang="ar-SA" sz="2800" b="1" dirty="0" smtClean="0">
                <a:solidFill>
                  <a:srgbClr val="C00000"/>
                </a:solidFill>
              </a:rPr>
              <a:t>مفهوم معادلة الميزانية (معادلة المحاسبة</a:t>
            </a:r>
            <a:r>
              <a:rPr lang="en-GB" sz="2800" b="1" dirty="0" smtClean="0">
                <a:solidFill>
                  <a:srgbClr val="C00000"/>
                </a:solidFill>
              </a:rPr>
              <a:t>(</a:t>
            </a:r>
            <a:r>
              <a:rPr lang="en-GB" sz="2800" b="1" dirty="0" smtClean="0"/>
              <a:t>Accounting Equation </a:t>
            </a:r>
            <a:endParaRPr lang="ar-SA" sz="2800" b="1" dirty="0" smtClean="0"/>
          </a:p>
          <a:p>
            <a:pPr algn="just" rtl="1">
              <a:buFont typeface="Wingdings 2" pitchFamily="18" charset="2"/>
              <a:buNone/>
              <a:defRPr/>
            </a:pPr>
            <a:r>
              <a:rPr lang="ar-SA" sz="2800" dirty="0" smtClean="0"/>
              <a:t>ترتكز المحاسبة المالية على قاعدة منطقية مفادها أن جميع ممتلكات المنشأة تتساوى مع مصادر الأموال التي استخدمت في حيازة تلك الممتلكات، أي أن استخدامات الأموال تساوي دائماً مصادر الأموال.</a:t>
            </a:r>
            <a:endParaRPr lang="en-GB" sz="2800" dirty="0" smtClean="0"/>
          </a:p>
          <a:p>
            <a:pPr algn="l" rtl="1">
              <a:defRPr/>
            </a:pPr>
            <a:endParaRPr lang="ar-SA" sz="2800" b="1" dirty="0" smtClean="0"/>
          </a:p>
          <a:p>
            <a:pPr marL="274320" indent="-274320" algn="l" rtl="1" eaLnBrk="1" fontAlgn="auto" hangingPunct="1">
              <a:spcBef>
                <a:spcPts val="580"/>
              </a:spcBef>
              <a:spcAft>
                <a:spcPts val="0"/>
              </a:spcAft>
              <a:buFont typeface="Wingdings" pitchFamily="2" charset="2"/>
              <a:buNone/>
              <a:defRPr/>
            </a:pPr>
            <a:endParaRPr lang="en-US" sz="2800" dirty="0">
              <a:cs typeface="+mj-cs"/>
            </a:endParaRPr>
          </a:p>
        </p:txBody>
      </p:sp>
    </p:spTree>
    <p:extLst>
      <p:ext uri="{BB962C8B-B14F-4D97-AF65-F5344CB8AC3E}">
        <p14:creationId xmlns:p14="http://schemas.microsoft.com/office/powerpoint/2010/main" xmlns="" val="3113117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blinds(horizontal)">
                                      <p:cBhvr>
                                        <p:cTn id="7" dur="500"/>
                                        <p:tgtEl>
                                          <p:spTgt spid="1126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1">
                                            <p:bg/>
                                          </p:spTgt>
                                        </p:tgtEl>
                                        <p:attrNameLst>
                                          <p:attrName>style.visibility</p:attrName>
                                        </p:attrNameLst>
                                      </p:cBhvr>
                                      <p:to>
                                        <p:strVal val="visible"/>
                                      </p:to>
                                    </p:set>
                                    <p:animEffect transition="in" filter="blinds(horizontal)">
                                      <p:cBhvr>
                                        <p:cTn id="12" dur="500"/>
                                        <p:tgtEl>
                                          <p:spTgt spid="21">
                                            <p:bg/>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1">
                                            <p:txEl>
                                              <p:pRg st="0" end="0"/>
                                            </p:txEl>
                                          </p:spTgt>
                                        </p:tgtEl>
                                        <p:attrNameLst>
                                          <p:attrName>style.visibility</p:attrName>
                                        </p:attrNameLst>
                                      </p:cBhvr>
                                      <p:to>
                                        <p:strVal val="visible"/>
                                      </p:to>
                                    </p:set>
                                    <p:animEffect transition="in" filter="blinds(horizontal)">
                                      <p:cBhvr>
                                        <p:cTn id="17" dur="500"/>
                                        <p:tgtEl>
                                          <p:spTgt spid="21">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1">
                                            <p:txEl>
                                              <p:pRg st="1" end="1"/>
                                            </p:txEl>
                                          </p:spTgt>
                                        </p:tgtEl>
                                        <p:attrNameLst>
                                          <p:attrName>style.visibility</p:attrName>
                                        </p:attrNameLst>
                                      </p:cBhvr>
                                      <p:to>
                                        <p:strVal val="visible"/>
                                      </p:to>
                                    </p:set>
                                    <p:animEffect transition="in" filter="blinds(horizontal)">
                                      <p:cBhvr>
                                        <p:cTn id="22" dur="500"/>
                                        <p:tgtEl>
                                          <p:spTgt spid="21">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1">
                                            <p:txEl>
                                              <p:pRg st="2" end="2"/>
                                            </p:txEl>
                                          </p:spTgt>
                                        </p:tgtEl>
                                        <p:attrNameLst>
                                          <p:attrName>style.visibility</p:attrName>
                                        </p:attrNameLst>
                                      </p:cBhvr>
                                      <p:to>
                                        <p:strVal val="visible"/>
                                      </p:to>
                                    </p:set>
                                    <p:animEffect transition="in" filter="blinds(horizontal)">
                                      <p:cBhvr>
                                        <p:cTn id="27" dur="500"/>
                                        <p:tgtEl>
                                          <p:spTgt spid="21">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1">
                                            <p:txEl>
                                              <p:pRg st="3" end="3"/>
                                            </p:txEl>
                                          </p:spTgt>
                                        </p:tgtEl>
                                        <p:attrNameLst>
                                          <p:attrName>style.visibility</p:attrName>
                                        </p:attrNameLst>
                                      </p:cBhvr>
                                      <p:to>
                                        <p:strVal val="visible"/>
                                      </p:to>
                                    </p:set>
                                    <p:animEffect transition="in" filter="blinds(horizontal)">
                                      <p:cBhvr>
                                        <p:cTn id="32" dur="500"/>
                                        <p:tgtEl>
                                          <p:spTgt spid="21">
                                            <p:txEl>
                                              <p:pRg st="3" end="3"/>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1">
                                            <p:txEl>
                                              <p:pRg st="4" end="4"/>
                                            </p:txEl>
                                          </p:spTgt>
                                        </p:tgtEl>
                                        <p:attrNameLst>
                                          <p:attrName>style.visibility</p:attrName>
                                        </p:attrNameLst>
                                      </p:cBhvr>
                                      <p:to>
                                        <p:strVal val="visible"/>
                                      </p:to>
                                    </p:set>
                                    <p:animEffect transition="in" filter="blinds(horizontal)">
                                      <p:cBhvr>
                                        <p:cTn id="37" dur="500"/>
                                        <p:tgtEl>
                                          <p:spTgt spid="2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animBg="1"/>
      <p:bldP spid="21" grpId="0" build="p"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914400" y="274638"/>
            <a:ext cx="7772400" cy="1020762"/>
          </a:xfrm>
          <a:solidFill>
            <a:schemeClr val="accent1"/>
          </a:solidFill>
        </p:spPr>
        <p:txBody>
          <a:bodyPr/>
          <a:lstStyle/>
          <a:p>
            <a:pPr algn="ctr"/>
            <a:r>
              <a:rPr lang="ar-SA" sz="3200" b="1" dirty="0" smtClean="0">
                <a:solidFill>
                  <a:schemeClr val="tx1"/>
                </a:solidFill>
                <a:cs typeface="Arial" pitchFamily="34" charset="0"/>
              </a:rPr>
              <a:t>مفهوم</a:t>
            </a:r>
            <a:r>
              <a:rPr lang="ar-SA" sz="3200" b="1" dirty="0" smtClean="0">
                <a:solidFill>
                  <a:srgbClr val="001600"/>
                </a:solidFill>
                <a:latin typeface="Times New Roman" pitchFamily="18" charset="0"/>
                <a:cs typeface="Arial" pitchFamily="34" charset="0"/>
              </a:rPr>
              <a:t> معادلة الميزانية</a:t>
            </a:r>
            <a:r>
              <a:rPr lang="ar-SA" sz="3200" b="1" dirty="0" smtClean="0">
                <a:solidFill>
                  <a:srgbClr val="001600"/>
                </a:solidFill>
                <a:latin typeface="Tahoma" pitchFamily="34" charset="0"/>
                <a:cs typeface="Arial" pitchFamily="34" charset="0"/>
              </a:rPr>
              <a:t> </a:t>
            </a:r>
            <a:r>
              <a:rPr lang="en-GB" sz="3200" b="1" dirty="0" smtClean="0">
                <a:solidFill>
                  <a:srgbClr val="001600"/>
                </a:solidFill>
                <a:latin typeface="Tahoma" pitchFamily="34" charset="0"/>
                <a:cs typeface="Arial" pitchFamily="34" charset="0"/>
              </a:rPr>
              <a:t/>
            </a:r>
            <a:br>
              <a:rPr lang="en-GB" sz="3200" b="1" dirty="0" smtClean="0">
                <a:solidFill>
                  <a:srgbClr val="001600"/>
                </a:solidFill>
                <a:latin typeface="Tahoma" pitchFamily="34" charset="0"/>
                <a:cs typeface="Arial" pitchFamily="34" charset="0"/>
              </a:rPr>
            </a:br>
            <a:endParaRPr lang="en-GB" sz="3200" dirty="0" smtClean="0">
              <a:solidFill>
                <a:schemeClr val="tx1"/>
              </a:solidFill>
              <a:cs typeface="Arial" pitchFamily="34" charset="0"/>
            </a:endParaRPr>
          </a:p>
        </p:txBody>
      </p:sp>
      <p:sp>
        <p:nvSpPr>
          <p:cNvPr id="50180" name="Slide Number Placeholder 5"/>
          <p:cNvSpPr>
            <a:spLocks noGrp="1"/>
          </p:cNvSpPr>
          <p:nvPr>
            <p:ph type="sldNum" sz="quarter" idx="4294967295"/>
          </p:nvPr>
        </p:nvSpPr>
        <p:spPr bwMode="auto">
          <a:xfrm>
            <a:off x="4501661" y="6309320"/>
            <a:ext cx="562708" cy="537592"/>
          </a:xfrm>
          <a:prstGeom prst="ellipse">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r>
              <a:rPr lang="ar-SA" dirty="0" smtClean="0">
                <a:solidFill>
                  <a:schemeClr val="bg1"/>
                </a:solidFill>
                <a:cs typeface="Arial" pitchFamily="34" charset="0"/>
              </a:rPr>
              <a:t>4</a:t>
            </a:r>
            <a:endParaRPr lang="en-US" dirty="0" smtClean="0">
              <a:solidFill>
                <a:schemeClr val="bg1"/>
              </a:solidFill>
              <a:cs typeface="Arial" pitchFamily="34" charset="0"/>
            </a:endParaRPr>
          </a:p>
        </p:txBody>
      </p:sp>
      <p:sp>
        <p:nvSpPr>
          <p:cNvPr id="50181" name="Content Placeholder 5"/>
          <p:cNvSpPr>
            <a:spLocks noGrp="1"/>
          </p:cNvSpPr>
          <p:nvPr>
            <p:ph idx="1"/>
          </p:nvPr>
        </p:nvSpPr>
        <p:spPr/>
        <p:txBody>
          <a:bodyPr/>
          <a:lstStyle/>
          <a:p>
            <a:endParaRPr lang="en-GB" dirty="0" smtClean="0">
              <a:cs typeface="Arial" pitchFamily="34" charset="0"/>
            </a:endParaRPr>
          </a:p>
        </p:txBody>
      </p:sp>
      <p:sp>
        <p:nvSpPr>
          <p:cNvPr id="17" name="AutoShape 5"/>
          <p:cNvSpPr>
            <a:spLocks noChangeArrowheads="1"/>
          </p:cNvSpPr>
          <p:nvPr/>
        </p:nvSpPr>
        <p:spPr bwMode="auto">
          <a:xfrm>
            <a:off x="5064369" y="4038600"/>
            <a:ext cx="2883877" cy="1066800"/>
          </a:xfrm>
          <a:prstGeom prst="flowChartTerminator">
            <a:avLst/>
          </a:prstGeom>
          <a:solidFill>
            <a:schemeClr val="accent6">
              <a:lumMod val="20000"/>
              <a:lumOff val="80000"/>
            </a:schemeClr>
          </a:solidFill>
          <a:ln w="9525">
            <a:noFill/>
            <a:miter lim="800000"/>
            <a:headEnd/>
            <a:tailEnd/>
          </a:ln>
          <a:effectLst>
            <a:prstShdw prst="shdw17" dist="17961" dir="2700000">
              <a:schemeClr val="accent1">
                <a:gamma/>
                <a:shade val="60000"/>
                <a:invGamma/>
              </a:schemeClr>
            </a:prstShdw>
          </a:effectLst>
        </p:spPr>
        <p:txBody>
          <a:bodyPr wrap="none" anchor="ctr"/>
          <a:lstStyle/>
          <a:p>
            <a:pPr algn="ctr" rtl="0" eaLnBrk="0" hangingPunct="0">
              <a:defRPr/>
            </a:pPr>
            <a:r>
              <a:rPr lang="ar-SA" sz="2800" b="1" dirty="0">
                <a:solidFill>
                  <a:srgbClr val="001600"/>
                </a:solidFill>
                <a:latin typeface="Times New Roman" pitchFamily="18" charset="0"/>
                <a:cs typeface="Simplified Arabic" pitchFamily="2" charset="-78"/>
              </a:rPr>
              <a:t>الأصول</a:t>
            </a:r>
            <a:endParaRPr lang="en-GB" sz="2800" b="1" dirty="0">
              <a:solidFill>
                <a:srgbClr val="001600"/>
              </a:solidFill>
              <a:latin typeface="Times New Roman" pitchFamily="18" charset="0"/>
              <a:cs typeface="Simplified Arabic" pitchFamily="2" charset="-78"/>
            </a:endParaRPr>
          </a:p>
        </p:txBody>
      </p:sp>
      <p:sp>
        <p:nvSpPr>
          <p:cNvPr id="18" name="AutoShape 6"/>
          <p:cNvSpPr>
            <a:spLocks noChangeArrowheads="1"/>
          </p:cNvSpPr>
          <p:nvPr/>
        </p:nvSpPr>
        <p:spPr bwMode="auto">
          <a:xfrm>
            <a:off x="5064369" y="2895600"/>
            <a:ext cx="2908789" cy="990600"/>
          </a:xfrm>
          <a:prstGeom prst="flowChartTerminator">
            <a:avLst/>
          </a:prstGeom>
          <a:solidFill>
            <a:schemeClr val="accent6">
              <a:lumMod val="20000"/>
              <a:lumOff val="80000"/>
            </a:schemeClr>
          </a:solidFill>
          <a:ln w="9525">
            <a:noFill/>
            <a:miter lim="800000"/>
            <a:headEnd/>
            <a:tailEnd/>
          </a:ln>
          <a:effectLst>
            <a:prstShdw prst="shdw17" dist="17961" dir="2700000">
              <a:schemeClr val="accent1">
                <a:gamma/>
                <a:shade val="60000"/>
                <a:invGamma/>
              </a:schemeClr>
            </a:prstShdw>
          </a:effectLst>
        </p:spPr>
        <p:txBody>
          <a:bodyPr wrap="none" anchor="ctr"/>
          <a:lstStyle/>
          <a:p>
            <a:pPr algn="ctr" rtl="0" eaLnBrk="0" hangingPunct="0">
              <a:defRPr/>
            </a:pPr>
            <a:r>
              <a:rPr lang="ar-SA" sz="2400" b="1" dirty="0">
                <a:solidFill>
                  <a:srgbClr val="001600"/>
                </a:solidFill>
                <a:latin typeface="Times New Roman" pitchFamily="18" charset="0"/>
                <a:cs typeface="Simplified Arabic" pitchFamily="2" charset="-78"/>
              </a:rPr>
              <a:t>استخدامات الأموال</a:t>
            </a:r>
            <a:endParaRPr lang="en-GB" sz="2400" b="1" dirty="0">
              <a:solidFill>
                <a:srgbClr val="001600"/>
              </a:solidFill>
              <a:latin typeface="Times New Roman" pitchFamily="18" charset="0"/>
              <a:cs typeface="Simplified Arabic" pitchFamily="2" charset="-78"/>
            </a:endParaRPr>
          </a:p>
        </p:txBody>
      </p:sp>
      <p:sp>
        <p:nvSpPr>
          <p:cNvPr id="19" name="AutoShape 8"/>
          <p:cNvSpPr>
            <a:spLocks noChangeArrowheads="1"/>
          </p:cNvSpPr>
          <p:nvPr/>
        </p:nvSpPr>
        <p:spPr bwMode="auto">
          <a:xfrm>
            <a:off x="5064369" y="1676400"/>
            <a:ext cx="2954215" cy="990600"/>
          </a:xfrm>
          <a:prstGeom prst="flowChartTerminator">
            <a:avLst/>
          </a:prstGeom>
          <a:solidFill>
            <a:schemeClr val="accent6">
              <a:lumMod val="20000"/>
              <a:lumOff val="80000"/>
            </a:schemeClr>
          </a:solidFill>
          <a:ln w="9525">
            <a:noFill/>
            <a:miter lim="800000"/>
            <a:headEnd/>
            <a:tailEnd/>
          </a:ln>
          <a:effectLst>
            <a:prstShdw prst="shdw17" dist="17961" dir="2700000">
              <a:schemeClr val="accent1">
                <a:gamma/>
                <a:shade val="60000"/>
                <a:invGamma/>
              </a:schemeClr>
            </a:prstShdw>
          </a:effectLst>
        </p:spPr>
        <p:txBody>
          <a:bodyPr wrap="none" anchor="ctr"/>
          <a:lstStyle/>
          <a:p>
            <a:pPr>
              <a:defRPr/>
            </a:pPr>
            <a:r>
              <a:rPr lang="ar-SA" sz="2400" b="1" dirty="0">
                <a:solidFill>
                  <a:srgbClr val="001600"/>
                </a:solidFill>
                <a:latin typeface="Times New Roman" pitchFamily="18" charset="0"/>
                <a:cs typeface="Simplified Arabic" pitchFamily="2" charset="-78"/>
              </a:rPr>
              <a:t>ما للمنشــأة من أمــوال </a:t>
            </a:r>
            <a:endParaRPr lang="en-GB" sz="2400" b="1" dirty="0">
              <a:solidFill>
                <a:srgbClr val="001600"/>
              </a:solidFill>
              <a:latin typeface="Times New Roman" pitchFamily="18" charset="0"/>
              <a:cs typeface="Simplified Arabic" pitchFamily="2" charset="-78"/>
            </a:endParaRPr>
          </a:p>
        </p:txBody>
      </p:sp>
      <p:sp>
        <p:nvSpPr>
          <p:cNvPr id="20" name="AutoShape 9"/>
          <p:cNvSpPr>
            <a:spLocks noChangeArrowheads="1"/>
          </p:cNvSpPr>
          <p:nvPr/>
        </p:nvSpPr>
        <p:spPr bwMode="auto">
          <a:xfrm>
            <a:off x="914400" y="5373689"/>
            <a:ext cx="7174523" cy="625475"/>
          </a:xfrm>
          <a:prstGeom prst="flowChartTerminator">
            <a:avLst/>
          </a:prstGeom>
          <a:solidFill>
            <a:schemeClr val="accent6">
              <a:lumMod val="60000"/>
              <a:lumOff val="40000"/>
            </a:schemeClr>
          </a:solidFill>
          <a:ln w="9525">
            <a:noFill/>
            <a:miter lim="800000"/>
            <a:headEnd/>
            <a:tailEnd/>
          </a:ln>
          <a:effectLst>
            <a:prstShdw prst="shdw17" dist="17961" dir="2700000">
              <a:srgbClr val="96897C"/>
            </a:prstShdw>
          </a:effectLst>
        </p:spPr>
        <p:txBody>
          <a:bodyPr wrap="none" anchor="ctr"/>
          <a:lstStyle/>
          <a:p>
            <a:pPr algn="ctr">
              <a:defRPr/>
            </a:pPr>
            <a:r>
              <a:rPr lang="ar-SA" sz="2800" b="1" dirty="0">
                <a:latin typeface="Times New Roman" pitchFamily="18" charset="0"/>
              </a:rPr>
              <a:t>وهذا هو ما يطلق عليه معادلة الميزانية </a:t>
            </a:r>
            <a:r>
              <a:rPr lang="ar-SA" sz="2800" b="1" dirty="0">
                <a:latin typeface="Tahoma" pitchFamily="34" charset="0"/>
              </a:rPr>
              <a:t> </a:t>
            </a:r>
            <a:endParaRPr lang="en-GB" sz="2800" b="1" dirty="0">
              <a:latin typeface="Tahoma" pitchFamily="34" charset="0"/>
            </a:endParaRPr>
          </a:p>
        </p:txBody>
      </p:sp>
      <p:sp>
        <p:nvSpPr>
          <p:cNvPr id="21" name="AutoShape 18"/>
          <p:cNvSpPr>
            <a:spLocks noChangeArrowheads="1"/>
          </p:cNvSpPr>
          <p:nvPr/>
        </p:nvSpPr>
        <p:spPr bwMode="auto">
          <a:xfrm>
            <a:off x="844062" y="1676400"/>
            <a:ext cx="2731477" cy="990600"/>
          </a:xfrm>
          <a:prstGeom prst="flowChartTerminator">
            <a:avLst/>
          </a:prstGeom>
          <a:solidFill>
            <a:schemeClr val="accent6">
              <a:lumMod val="20000"/>
              <a:lumOff val="80000"/>
            </a:schemeClr>
          </a:solidFill>
          <a:ln w="9525">
            <a:noFill/>
            <a:miter lim="800000"/>
            <a:headEnd/>
            <a:tailEnd/>
          </a:ln>
          <a:effectLst>
            <a:prstShdw prst="shdw17" dist="17961" dir="2700000">
              <a:schemeClr val="accent1">
                <a:gamma/>
                <a:shade val="60000"/>
                <a:invGamma/>
              </a:schemeClr>
            </a:prstShdw>
          </a:effectLst>
        </p:spPr>
        <p:txBody>
          <a:bodyPr wrap="none" anchor="ctr"/>
          <a:lstStyle/>
          <a:p>
            <a:pPr rtl="0" eaLnBrk="0" hangingPunct="0">
              <a:defRPr/>
            </a:pPr>
            <a:r>
              <a:rPr lang="ar-SA" sz="2400" b="1" dirty="0">
                <a:solidFill>
                  <a:srgbClr val="001600"/>
                </a:solidFill>
                <a:latin typeface="Times New Roman" pitchFamily="18" charset="0"/>
                <a:cs typeface="Simplified Arabic" pitchFamily="2" charset="-78"/>
              </a:rPr>
              <a:t>ما عليها من التزامات تجاه</a:t>
            </a:r>
          </a:p>
          <a:p>
            <a:pPr rtl="0" eaLnBrk="0" hangingPunct="0">
              <a:defRPr/>
            </a:pPr>
            <a:r>
              <a:rPr lang="ar-SA" sz="2400" b="1" dirty="0">
                <a:solidFill>
                  <a:srgbClr val="001600"/>
                </a:solidFill>
                <a:latin typeface="Times New Roman" pitchFamily="18" charset="0"/>
                <a:cs typeface="Simplified Arabic" pitchFamily="2" charset="-78"/>
              </a:rPr>
              <a:t> الغير بما في ذلك الملاك</a:t>
            </a:r>
            <a:r>
              <a:rPr lang="en-US" sz="2000" b="1" dirty="0">
                <a:solidFill>
                  <a:srgbClr val="001600"/>
                </a:solidFill>
                <a:latin typeface="Times New Roman" pitchFamily="18" charset="0"/>
                <a:cs typeface="Simplified Arabic" pitchFamily="2" charset="-78"/>
              </a:rPr>
              <a:t> </a:t>
            </a:r>
          </a:p>
        </p:txBody>
      </p:sp>
      <p:sp>
        <p:nvSpPr>
          <p:cNvPr id="22" name="AutoShape 19"/>
          <p:cNvSpPr>
            <a:spLocks noChangeArrowheads="1"/>
          </p:cNvSpPr>
          <p:nvPr/>
        </p:nvSpPr>
        <p:spPr bwMode="auto">
          <a:xfrm>
            <a:off x="844062" y="2819400"/>
            <a:ext cx="2743200" cy="990600"/>
          </a:xfrm>
          <a:prstGeom prst="flowChartTerminator">
            <a:avLst/>
          </a:prstGeom>
          <a:solidFill>
            <a:schemeClr val="accent6">
              <a:lumMod val="20000"/>
              <a:lumOff val="80000"/>
            </a:schemeClr>
          </a:solidFill>
          <a:ln w="9525">
            <a:noFill/>
            <a:miter lim="800000"/>
            <a:headEnd/>
            <a:tailEnd/>
          </a:ln>
          <a:effectLst>
            <a:prstShdw prst="shdw17" dist="17961" dir="2700000">
              <a:schemeClr val="accent1">
                <a:gamma/>
                <a:shade val="60000"/>
                <a:invGamma/>
              </a:schemeClr>
            </a:prstShdw>
          </a:effectLst>
        </p:spPr>
        <p:txBody>
          <a:bodyPr wrap="none" anchor="ctr"/>
          <a:lstStyle/>
          <a:p>
            <a:pPr algn="ctr" rtl="0" eaLnBrk="0" hangingPunct="0">
              <a:defRPr/>
            </a:pPr>
            <a:r>
              <a:rPr lang="ar-SA" sz="2400" b="1" dirty="0">
                <a:solidFill>
                  <a:srgbClr val="001600"/>
                </a:solidFill>
                <a:latin typeface="Times New Roman" pitchFamily="18" charset="0"/>
                <a:cs typeface="Simplified Arabic" pitchFamily="2" charset="-78"/>
              </a:rPr>
              <a:t>مصادر الأموال</a:t>
            </a:r>
            <a:endParaRPr lang="en-GB" sz="2400" b="1" dirty="0">
              <a:solidFill>
                <a:srgbClr val="001600"/>
              </a:solidFill>
              <a:latin typeface="Times New Roman" pitchFamily="18" charset="0"/>
              <a:cs typeface="Simplified Arabic" pitchFamily="2" charset="-78"/>
            </a:endParaRPr>
          </a:p>
        </p:txBody>
      </p:sp>
      <p:sp>
        <p:nvSpPr>
          <p:cNvPr id="23" name="AutoShape 20"/>
          <p:cNvSpPr>
            <a:spLocks noChangeArrowheads="1"/>
          </p:cNvSpPr>
          <p:nvPr/>
        </p:nvSpPr>
        <p:spPr bwMode="auto">
          <a:xfrm>
            <a:off x="844062" y="3962400"/>
            <a:ext cx="2813538" cy="1066800"/>
          </a:xfrm>
          <a:prstGeom prst="flowChartTerminator">
            <a:avLst/>
          </a:prstGeom>
          <a:solidFill>
            <a:schemeClr val="accent6">
              <a:lumMod val="20000"/>
              <a:lumOff val="80000"/>
            </a:schemeClr>
          </a:solidFill>
          <a:ln w="9525">
            <a:noFill/>
            <a:miter lim="800000"/>
            <a:headEnd/>
            <a:tailEnd/>
          </a:ln>
          <a:effectLst>
            <a:prstShdw prst="shdw17" dist="17961" dir="2700000">
              <a:schemeClr val="accent1">
                <a:gamma/>
                <a:shade val="60000"/>
                <a:invGamma/>
              </a:schemeClr>
            </a:prstShdw>
          </a:effectLst>
        </p:spPr>
        <p:txBody>
          <a:bodyPr wrap="none" anchor="ctr"/>
          <a:lstStyle/>
          <a:p>
            <a:pPr algn="ctr" rtl="0" eaLnBrk="0" hangingPunct="0">
              <a:defRPr/>
            </a:pPr>
            <a:r>
              <a:rPr lang="ar-SA" sz="2400" b="1" dirty="0">
                <a:solidFill>
                  <a:srgbClr val="001600"/>
                </a:solidFill>
                <a:latin typeface="Times New Roman" pitchFamily="18" charset="0"/>
                <a:cs typeface="Simplified Arabic" pitchFamily="2" charset="-78"/>
              </a:rPr>
              <a:t>الخصوم + حقوق الملكية</a:t>
            </a:r>
          </a:p>
          <a:p>
            <a:pPr rtl="0" eaLnBrk="0" hangingPunct="0">
              <a:defRPr/>
            </a:pPr>
            <a:r>
              <a:rPr lang="ar-SA" sz="2400" b="1" dirty="0">
                <a:solidFill>
                  <a:srgbClr val="001600"/>
                </a:solidFill>
                <a:latin typeface="Times New Roman" pitchFamily="18" charset="0"/>
                <a:cs typeface="Simplified Arabic" pitchFamily="2" charset="-78"/>
              </a:rPr>
              <a:t>(+</a:t>
            </a:r>
            <a:r>
              <a:rPr lang="ar-SA" sz="2400" b="1" dirty="0" err="1">
                <a:solidFill>
                  <a:srgbClr val="001600"/>
                </a:solidFill>
                <a:latin typeface="Times New Roman" pitchFamily="18" charset="0"/>
                <a:cs typeface="Simplified Arabic" pitchFamily="2" charset="-78"/>
              </a:rPr>
              <a:t>الايرادات</a:t>
            </a:r>
            <a:r>
              <a:rPr lang="ar-SA" sz="2400" b="1" dirty="0">
                <a:solidFill>
                  <a:srgbClr val="001600"/>
                </a:solidFill>
                <a:latin typeface="Times New Roman" pitchFamily="18" charset="0"/>
                <a:cs typeface="Simplified Arabic" pitchFamily="2" charset="-78"/>
              </a:rPr>
              <a:t> – المصروفات)</a:t>
            </a:r>
            <a:endParaRPr lang="en-US" sz="2400" b="1" dirty="0">
              <a:solidFill>
                <a:srgbClr val="001600"/>
              </a:solidFill>
              <a:latin typeface="Times New Roman" pitchFamily="18" charset="0"/>
              <a:cs typeface="Simplified Arabic" pitchFamily="2" charset="-78"/>
            </a:endParaRPr>
          </a:p>
        </p:txBody>
      </p:sp>
      <p:sp>
        <p:nvSpPr>
          <p:cNvPr id="11277" name="Line 21"/>
          <p:cNvSpPr>
            <a:spLocks noChangeShapeType="1"/>
          </p:cNvSpPr>
          <p:nvPr/>
        </p:nvSpPr>
        <p:spPr bwMode="auto">
          <a:xfrm flipH="1">
            <a:off x="4142643" y="2057400"/>
            <a:ext cx="562708" cy="0"/>
          </a:xfrm>
          <a:prstGeom prst="line">
            <a:avLst/>
          </a:prstGeom>
          <a:noFill/>
          <a:ln w="19050">
            <a:solidFill>
              <a:srgbClr val="993300"/>
            </a:solidFill>
            <a:round/>
            <a:headEnd/>
            <a:tailEnd/>
          </a:ln>
          <a:extLst>
            <a:ext uri="{909E8E84-426E-40DD-AFC4-6F175D3DCCD1}">
              <a14:hiddenFill xmlns:a14="http://schemas.microsoft.com/office/drawing/2010/main" xmlns="">
                <a:noFill/>
              </a14:hiddenFill>
            </a:ext>
          </a:extLst>
        </p:spPr>
        <p:txBody>
          <a:bodyPr/>
          <a:lstStyle/>
          <a:p>
            <a:endParaRPr lang="ar-SA"/>
          </a:p>
        </p:txBody>
      </p:sp>
      <p:sp>
        <p:nvSpPr>
          <p:cNvPr id="11278" name="Line 23"/>
          <p:cNvSpPr>
            <a:spLocks noChangeShapeType="1"/>
          </p:cNvSpPr>
          <p:nvPr/>
        </p:nvSpPr>
        <p:spPr bwMode="auto">
          <a:xfrm flipH="1" flipV="1">
            <a:off x="4142643" y="2209800"/>
            <a:ext cx="562708" cy="0"/>
          </a:xfrm>
          <a:prstGeom prst="line">
            <a:avLst/>
          </a:prstGeom>
          <a:noFill/>
          <a:ln w="9525">
            <a:solidFill>
              <a:srgbClr val="993300"/>
            </a:solidFill>
            <a:round/>
            <a:headEnd/>
            <a:tailEnd/>
          </a:ln>
          <a:extLst>
            <a:ext uri="{909E8E84-426E-40DD-AFC4-6F175D3DCCD1}">
              <a14:hiddenFill xmlns:a14="http://schemas.microsoft.com/office/drawing/2010/main" xmlns="">
                <a:noFill/>
              </a14:hiddenFill>
            </a:ext>
          </a:extLst>
        </p:spPr>
        <p:txBody>
          <a:bodyPr/>
          <a:lstStyle/>
          <a:p>
            <a:endParaRPr lang="ar-SA"/>
          </a:p>
        </p:txBody>
      </p:sp>
      <p:sp>
        <p:nvSpPr>
          <p:cNvPr id="11279" name="Line 24"/>
          <p:cNvSpPr>
            <a:spLocks noChangeShapeType="1"/>
          </p:cNvSpPr>
          <p:nvPr/>
        </p:nvSpPr>
        <p:spPr bwMode="auto">
          <a:xfrm flipH="1">
            <a:off x="4142643" y="3276600"/>
            <a:ext cx="562708" cy="0"/>
          </a:xfrm>
          <a:prstGeom prst="line">
            <a:avLst/>
          </a:prstGeom>
          <a:noFill/>
          <a:ln w="19050">
            <a:solidFill>
              <a:srgbClr val="993300"/>
            </a:solidFill>
            <a:round/>
            <a:headEnd/>
            <a:tailEnd/>
          </a:ln>
          <a:extLst>
            <a:ext uri="{909E8E84-426E-40DD-AFC4-6F175D3DCCD1}">
              <a14:hiddenFill xmlns:a14="http://schemas.microsoft.com/office/drawing/2010/main" xmlns="">
                <a:noFill/>
              </a14:hiddenFill>
            </a:ext>
          </a:extLst>
        </p:spPr>
        <p:txBody>
          <a:bodyPr/>
          <a:lstStyle/>
          <a:p>
            <a:endParaRPr lang="ar-SA"/>
          </a:p>
        </p:txBody>
      </p:sp>
      <p:sp>
        <p:nvSpPr>
          <p:cNvPr id="11280" name="Line 25"/>
          <p:cNvSpPr>
            <a:spLocks noChangeShapeType="1"/>
          </p:cNvSpPr>
          <p:nvPr/>
        </p:nvSpPr>
        <p:spPr bwMode="auto">
          <a:xfrm flipH="1">
            <a:off x="4142643" y="3429000"/>
            <a:ext cx="562708" cy="0"/>
          </a:xfrm>
          <a:prstGeom prst="line">
            <a:avLst/>
          </a:prstGeom>
          <a:noFill/>
          <a:ln w="19050">
            <a:solidFill>
              <a:srgbClr val="993300"/>
            </a:solidFill>
            <a:round/>
            <a:headEnd/>
            <a:tailEnd/>
          </a:ln>
          <a:extLst>
            <a:ext uri="{909E8E84-426E-40DD-AFC4-6F175D3DCCD1}">
              <a14:hiddenFill xmlns:a14="http://schemas.microsoft.com/office/drawing/2010/main" xmlns="">
                <a:noFill/>
              </a14:hiddenFill>
            </a:ext>
          </a:extLst>
        </p:spPr>
        <p:txBody>
          <a:bodyPr/>
          <a:lstStyle/>
          <a:p>
            <a:endParaRPr lang="ar-SA"/>
          </a:p>
        </p:txBody>
      </p:sp>
      <p:sp>
        <p:nvSpPr>
          <p:cNvPr id="11281" name="Line 26"/>
          <p:cNvSpPr>
            <a:spLocks noChangeShapeType="1"/>
          </p:cNvSpPr>
          <p:nvPr/>
        </p:nvSpPr>
        <p:spPr bwMode="auto">
          <a:xfrm flipH="1">
            <a:off x="4149969" y="4419600"/>
            <a:ext cx="562708" cy="0"/>
          </a:xfrm>
          <a:prstGeom prst="line">
            <a:avLst/>
          </a:prstGeom>
          <a:noFill/>
          <a:ln w="19050">
            <a:solidFill>
              <a:srgbClr val="993300"/>
            </a:solidFill>
            <a:round/>
            <a:headEnd/>
            <a:tailEnd/>
          </a:ln>
          <a:extLst>
            <a:ext uri="{909E8E84-426E-40DD-AFC4-6F175D3DCCD1}">
              <a14:hiddenFill xmlns:a14="http://schemas.microsoft.com/office/drawing/2010/main" xmlns="">
                <a:noFill/>
              </a14:hiddenFill>
            </a:ext>
          </a:extLst>
        </p:spPr>
        <p:txBody>
          <a:bodyPr/>
          <a:lstStyle/>
          <a:p>
            <a:endParaRPr lang="ar-SA"/>
          </a:p>
        </p:txBody>
      </p:sp>
      <p:sp>
        <p:nvSpPr>
          <p:cNvPr id="11282" name="Line 27"/>
          <p:cNvSpPr>
            <a:spLocks noChangeShapeType="1"/>
          </p:cNvSpPr>
          <p:nvPr/>
        </p:nvSpPr>
        <p:spPr bwMode="auto">
          <a:xfrm flipH="1">
            <a:off x="4149969" y="4572000"/>
            <a:ext cx="562708" cy="0"/>
          </a:xfrm>
          <a:prstGeom prst="line">
            <a:avLst/>
          </a:prstGeom>
          <a:noFill/>
          <a:ln w="19050">
            <a:solidFill>
              <a:srgbClr val="993300"/>
            </a:solidFill>
            <a:round/>
            <a:headEnd/>
            <a:tailEnd/>
          </a:ln>
          <a:extLst>
            <a:ext uri="{909E8E84-426E-40DD-AFC4-6F175D3DCCD1}">
              <a14:hiddenFill xmlns:a14="http://schemas.microsoft.com/office/drawing/2010/main" xmlns="">
                <a:noFill/>
              </a14:hiddenFill>
            </a:ext>
          </a:extLst>
        </p:spPr>
        <p:txBody>
          <a:bodyPr/>
          <a:lstStyle/>
          <a:p>
            <a:endParaRPr lang="ar-SA"/>
          </a:p>
        </p:txBody>
      </p:sp>
    </p:spTree>
    <p:extLst>
      <p:ext uri="{BB962C8B-B14F-4D97-AF65-F5344CB8AC3E}">
        <p14:creationId xmlns:p14="http://schemas.microsoft.com/office/powerpoint/2010/main" xmlns="" val="242050023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blinds(horizontal)">
                                      <p:cBhvr>
                                        <p:cTn id="7" dur="500"/>
                                        <p:tgtEl>
                                          <p:spTgt spid="1126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blinds(horizontal)">
                                      <p:cBhvr>
                                        <p:cTn id="12" dur="500"/>
                                        <p:tgtEl>
                                          <p:spTgt spid="1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1278"/>
                                        </p:tgtEl>
                                        <p:attrNameLst>
                                          <p:attrName>style.visibility</p:attrName>
                                        </p:attrNameLst>
                                      </p:cBhvr>
                                      <p:to>
                                        <p:strVal val="visible"/>
                                      </p:to>
                                    </p:set>
                                    <p:animEffect transition="in" filter="blinds(horizontal)">
                                      <p:cBhvr>
                                        <p:cTn id="17" dur="500"/>
                                        <p:tgtEl>
                                          <p:spTgt spid="11278"/>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11277"/>
                                        </p:tgtEl>
                                        <p:attrNameLst>
                                          <p:attrName>style.visibility</p:attrName>
                                        </p:attrNameLst>
                                      </p:cBhvr>
                                      <p:to>
                                        <p:strVal val="visible"/>
                                      </p:to>
                                    </p:set>
                                    <p:animEffect transition="in" filter="blinds(horizontal)">
                                      <p:cBhvr>
                                        <p:cTn id="20" dur="500"/>
                                        <p:tgtEl>
                                          <p:spTgt spid="11277"/>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nodeType="click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blinds(horizontal)">
                                      <p:cBhvr>
                                        <p:cTn id="25" dur="500"/>
                                        <p:tgtEl>
                                          <p:spTgt spid="21"/>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nodeType="click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blinds(horizontal)">
                                      <p:cBhvr>
                                        <p:cTn id="30" dur="500"/>
                                        <p:tgtEl>
                                          <p:spTgt spid="18"/>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11279"/>
                                        </p:tgtEl>
                                        <p:attrNameLst>
                                          <p:attrName>style.visibility</p:attrName>
                                        </p:attrNameLst>
                                      </p:cBhvr>
                                      <p:to>
                                        <p:strVal val="visible"/>
                                      </p:to>
                                    </p:set>
                                    <p:animEffect transition="in" filter="blinds(horizontal)">
                                      <p:cBhvr>
                                        <p:cTn id="35" dur="500"/>
                                        <p:tgtEl>
                                          <p:spTgt spid="11279"/>
                                        </p:tgtEl>
                                      </p:cBhvr>
                                    </p:animEffect>
                                  </p:childTnLst>
                                </p:cTn>
                              </p:par>
                              <p:par>
                                <p:cTn id="36" presetID="3" presetClass="entr" presetSubtype="10" fill="hold" grpId="0" nodeType="withEffect">
                                  <p:stCondLst>
                                    <p:cond delay="0"/>
                                  </p:stCondLst>
                                  <p:childTnLst>
                                    <p:set>
                                      <p:cBhvr>
                                        <p:cTn id="37" dur="1" fill="hold">
                                          <p:stCondLst>
                                            <p:cond delay="0"/>
                                          </p:stCondLst>
                                        </p:cTn>
                                        <p:tgtEl>
                                          <p:spTgt spid="11280"/>
                                        </p:tgtEl>
                                        <p:attrNameLst>
                                          <p:attrName>style.visibility</p:attrName>
                                        </p:attrNameLst>
                                      </p:cBhvr>
                                      <p:to>
                                        <p:strVal val="visible"/>
                                      </p:to>
                                    </p:set>
                                    <p:animEffect transition="in" filter="blinds(horizontal)">
                                      <p:cBhvr>
                                        <p:cTn id="38" dur="500"/>
                                        <p:tgtEl>
                                          <p:spTgt spid="11280"/>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3" presetClass="entr" presetSubtype="10" fill="hold" nodeType="click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blinds(horizontal)">
                                      <p:cBhvr>
                                        <p:cTn id="43" dur="500"/>
                                        <p:tgtEl>
                                          <p:spTgt spid="22"/>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3" presetClass="entr" presetSubtype="10" fill="hold" nodeType="click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blinds(horizontal)">
                                      <p:cBhvr>
                                        <p:cTn id="48" dur="500"/>
                                        <p:tgtEl>
                                          <p:spTgt spid="17"/>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3" presetClass="entr" presetSubtype="10" fill="hold" grpId="0" nodeType="clickEffect">
                                  <p:stCondLst>
                                    <p:cond delay="0"/>
                                  </p:stCondLst>
                                  <p:childTnLst>
                                    <p:set>
                                      <p:cBhvr>
                                        <p:cTn id="52" dur="1" fill="hold">
                                          <p:stCondLst>
                                            <p:cond delay="0"/>
                                          </p:stCondLst>
                                        </p:cTn>
                                        <p:tgtEl>
                                          <p:spTgt spid="11281"/>
                                        </p:tgtEl>
                                        <p:attrNameLst>
                                          <p:attrName>style.visibility</p:attrName>
                                        </p:attrNameLst>
                                      </p:cBhvr>
                                      <p:to>
                                        <p:strVal val="visible"/>
                                      </p:to>
                                    </p:set>
                                    <p:animEffect transition="in" filter="blinds(horizontal)">
                                      <p:cBhvr>
                                        <p:cTn id="53" dur="500"/>
                                        <p:tgtEl>
                                          <p:spTgt spid="11281"/>
                                        </p:tgtEl>
                                      </p:cBhvr>
                                    </p:animEffect>
                                  </p:childTnLst>
                                </p:cTn>
                              </p:par>
                              <p:par>
                                <p:cTn id="54" presetID="3" presetClass="entr" presetSubtype="10" fill="hold" grpId="0" nodeType="withEffect">
                                  <p:stCondLst>
                                    <p:cond delay="0"/>
                                  </p:stCondLst>
                                  <p:childTnLst>
                                    <p:set>
                                      <p:cBhvr>
                                        <p:cTn id="55" dur="1" fill="hold">
                                          <p:stCondLst>
                                            <p:cond delay="0"/>
                                          </p:stCondLst>
                                        </p:cTn>
                                        <p:tgtEl>
                                          <p:spTgt spid="11282"/>
                                        </p:tgtEl>
                                        <p:attrNameLst>
                                          <p:attrName>style.visibility</p:attrName>
                                        </p:attrNameLst>
                                      </p:cBhvr>
                                      <p:to>
                                        <p:strVal val="visible"/>
                                      </p:to>
                                    </p:set>
                                    <p:animEffect transition="in" filter="blinds(horizontal)">
                                      <p:cBhvr>
                                        <p:cTn id="56" dur="500"/>
                                        <p:tgtEl>
                                          <p:spTgt spid="11282"/>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3" presetClass="entr" presetSubtype="10" fill="hold" nodeType="click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blinds(horizontal)">
                                      <p:cBhvr>
                                        <p:cTn id="61" dur="500"/>
                                        <p:tgtEl>
                                          <p:spTgt spid="23"/>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3" presetClass="entr" presetSubtype="10" fill="hold" nodeType="click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blinds(horizontal)">
                                      <p:cBhvr>
                                        <p:cTn id="6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animBg="1"/>
      <p:bldP spid="19" grpId="0" animBg="1"/>
      <p:bldP spid="11277" grpId="0" animBg="1"/>
      <p:bldP spid="11278" grpId="0" animBg="1"/>
      <p:bldP spid="11279" grpId="0" animBg="1"/>
      <p:bldP spid="11280" grpId="0" animBg="1"/>
      <p:bldP spid="11281" grpId="0" animBg="1"/>
      <p:bldP spid="1128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79512" y="274638"/>
            <a:ext cx="8496944" cy="1143000"/>
          </a:xfrm>
          <a:solidFill>
            <a:schemeClr val="accent1"/>
          </a:solidFill>
        </p:spPr>
        <p:txBody>
          <a:bodyPr/>
          <a:lstStyle/>
          <a:p>
            <a:pPr rtl="1"/>
            <a:r>
              <a:rPr lang="ar-SA" sz="3200" b="1" dirty="0">
                <a:solidFill>
                  <a:schemeClr val="tx1"/>
                </a:solidFill>
                <a:cs typeface="Arial" pitchFamily="34" charset="0"/>
              </a:rPr>
              <a:t>تحليل أثر العمليات المالية للمنشأة على معادلة </a:t>
            </a:r>
            <a:r>
              <a:rPr lang="ar-SA" sz="3200" b="1" dirty="0" smtClean="0">
                <a:solidFill>
                  <a:schemeClr val="tx1"/>
                </a:solidFill>
                <a:cs typeface="Arial" pitchFamily="34" charset="0"/>
              </a:rPr>
              <a:t>الميزانية (الميزانية</a:t>
            </a:r>
            <a:r>
              <a:rPr lang="ar-SA" sz="3200" b="1" dirty="0">
                <a:solidFill>
                  <a:schemeClr val="tx1"/>
                </a:solidFill>
                <a:cs typeface="Arial" pitchFamily="34" charset="0"/>
              </a:rPr>
              <a:t>)</a:t>
            </a:r>
            <a:endParaRPr lang="ar-SA" sz="3200" dirty="0"/>
          </a:p>
        </p:txBody>
      </p:sp>
      <p:sp>
        <p:nvSpPr>
          <p:cNvPr id="3" name="عنصر نائب للمحتوى 2"/>
          <p:cNvSpPr>
            <a:spLocks noGrp="1"/>
          </p:cNvSpPr>
          <p:nvPr>
            <p:ph idx="1"/>
          </p:nvPr>
        </p:nvSpPr>
        <p:spPr/>
        <p:txBody>
          <a:bodyPr/>
          <a:lstStyle/>
          <a:p>
            <a:pPr algn="just" rtl="1"/>
            <a:r>
              <a:rPr lang="ar-SA" sz="2800" dirty="0">
                <a:cs typeface="Arial" pitchFamily="34" charset="0"/>
              </a:rPr>
              <a:t>تؤثر أي عملية مالية على جانبي معادلة الميزانية بنفس المقدار، ومن ثم تتوازن معادلة الميزانية (الميزانية) بعد كل عملية.</a:t>
            </a:r>
          </a:p>
          <a:p>
            <a:pPr algn="just" rtl="1"/>
            <a:endParaRPr lang="ar-SA" sz="2800" dirty="0">
              <a:cs typeface="Arial" pitchFamily="34" charset="0"/>
            </a:endParaRPr>
          </a:p>
          <a:p>
            <a:pPr algn="just" rtl="1"/>
            <a:r>
              <a:rPr lang="ar-SA" sz="2800" dirty="0">
                <a:cs typeface="Arial" pitchFamily="34" charset="0"/>
              </a:rPr>
              <a:t>سوف يتم توضيح الفكرة السابقة من خلال التطبيق على منشأة تجارية فردية (أي يمتلكها فرد واحد) وذلك على النحو التالي:</a:t>
            </a:r>
          </a:p>
          <a:p>
            <a:pPr algn="just" rtl="1"/>
            <a:endParaRPr lang="ar-SA" sz="2800" dirty="0">
              <a:cs typeface="Arial" pitchFamily="34" charset="0"/>
            </a:endParaRPr>
          </a:p>
          <a:p>
            <a:pPr algn="just" rtl="1"/>
            <a:r>
              <a:rPr lang="ar-SA" sz="2800" b="1" dirty="0">
                <a:solidFill>
                  <a:srgbClr val="FF0000"/>
                </a:solidFill>
                <a:cs typeface="Arial" pitchFamily="34" charset="0"/>
              </a:rPr>
              <a:t>مثال توضيحي: </a:t>
            </a:r>
            <a:r>
              <a:rPr lang="ar-SA" sz="2800" dirty="0">
                <a:cs typeface="Arial" pitchFamily="34" charset="0"/>
              </a:rPr>
              <a:t>قرر فاضل القيام بتأسيس منشأة للعمل في مجال تجارة الجوالات، والتي أسماها (جوالات 2020)، وقد خصص لذلك مبلغ 500 ألف ريال أودعها بنك الرياض في حساب نشاط المنشأة التجارية. </a:t>
            </a:r>
          </a:p>
          <a:p>
            <a:endParaRPr lang="ar-SA" dirty="0"/>
          </a:p>
        </p:txBody>
      </p:sp>
      <p:sp>
        <p:nvSpPr>
          <p:cNvPr id="4" name="Slide Number Placeholder 5"/>
          <p:cNvSpPr txBox="1">
            <a:spLocks/>
          </p:cNvSpPr>
          <p:nvPr/>
        </p:nvSpPr>
        <p:spPr bwMode="auto">
          <a:xfrm>
            <a:off x="4501661" y="6309320"/>
            <a:ext cx="562708" cy="537592"/>
          </a:xfrm>
          <a:prstGeom prst="ellipse">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defPPr>
              <a:defRPr lang="ar-SA"/>
            </a:defPPr>
            <a:lvl1pPr marL="0" algn="r" defTabSz="914400" rtl="0" eaLnBrk="1" latinLnBrk="0" hangingPunct="1">
              <a:defRPr sz="1200" kern="1200">
                <a:solidFill>
                  <a:schemeClr val="bg1"/>
                </a:solidFill>
                <a:latin typeface="Calibri" pitchFamily="34" charset="0"/>
                <a:ea typeface="+mn-ea"/>
                <a:cs typeface="Arial" charset="0"/>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r>
              <a:rPr lang="ar-SA" sz="1800" dirty="0" smtClean="0">
                <a:cs typeface="Arial" pitchFamily="34" charset="0"/>
              </a:rPr>
              <a:t>5</a:t>
            </a:r>
            <a:endParaRPr lang="en-US" sz="1800" dirty="0" smtClean="0">
              <a:cs typeface="Arial" pitchFamily="34" charset="0"/>
            </a:endParaRPr>
          </a:p>
        </p:txBody>
      </p:sp>
    </p:spTree>
    <p:extLst>
      <p:ext uri="{BB962C8B-B14F-4D97-AF65-F5344CB8AC3E}">
        <p14:creationId xmlns:p14="http://schemas.microsoft.com/office/powerpoint/2010/main" xmlns="" val="8738070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1"/>
          </a:solidFill>
        </p:spPr>
        <p:txBody>
          <a:bodyPr/>
          <a:lstStyle/>
          <a:p>
            <a:r>
              <a:rPr lang="ar-SA" sz="3200" b="1" dirty="0">
                <a:solidFill>
                  <a:schemeClr val="tx1"/>
                </a:solidFill>
                <a:cs typeface="Arial" pitchFamily="34" charset="0"/>
              </a:rPr>
              <a:t>العملية الأولى: إيداع مبلغ 500 ألف ريال في حساب المنشأة التجارية ببنك الرياض كرأس مال للمنشأة.</a:t>
            </a:r>
            <a:endParaRPr lang="ar-SA" sz="3200" dirty="0"/>
          </a:p>
        </p:txBody>
      </p:sp>
      <p:pic>
        <p:nvPicPr>
          <p:cNvPr id="1026"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23736" y="2275036"/>
            <a:ext cx="6096528" cy="31762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 name="Slide Number Placeholder 5"/>
          <p:cNvSpPr txBox="1">
            <a:spLocks/>
          </p:cNvSpPr>
          <p:nvPr/>
        </p:nvSpPr>
        <p:spPr bwMode="auto">
          <a:xfrm>
            <a:off x="4501661" y="6309320"/>
            <a:ext cx="562708" cy="537592"/>
          </a:xfrm>
          <a:prstGeom prst="ellipse">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defPPr>
              <a:defRPr lang="ar-SA"/>
            </a:defPPr>
            <a:lvl1pPr marL="0" algn="r" defTabSz="914400" rtl="0" eaLnBrk="1" latinLnBrk="0" hangingPunct="1">
              <a:defRPr sz="1200" kern="1200">
                <a:solidFill>
                  <a:schemeClr val="bg1"/>
                </a:solidFill>
                <a:latin typeface="Calibri" pitchFamily="34" charset="0"/>
                <a:ea typeface="+mn-ea"/>
                <a:cs typeface="Arial" charset="0"/>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r>
              <a:rPr lang="ar-SA" sz="1800" dirty="0" smtClean="0">
                <a:cs typeface="Arial" pitchFamily="34" charset="0"/>
              </a:rPr>
              <a:t>6</a:t>
            </a:r>
            <a:endParaRPr lang="en-US" sz="1800" dirty="0" smtClean="0">
              <a:cs typeface="Arial" pitchFamily="34" charset="0"/>
            </a:endParaRPr>
          </a:p>
        </p:txBody>
      </p:sp>
    </p:spTree>
    <p:extLst>
      <p:ext uri="{BB962C8B-B14F-4D97-AF65-F5344CB8AC3E}">
        <p14:creationId xmlns:p14="http://schemas.microsoft.com/office/powerpoint/2010/main" xmlns="" val="597778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itle 1"/>
          <p:cNvSpPr>
            <a:spLocks noGrp="1"/>
          </p:cNvSpPr>
          <p:nvPr>
            <p:ph type="title"/>
          </p:nvPr>
        </p:nvSpPr>
        <p:spPr>
          <a:solidFill>
            <a:schemeClr val="accent1"/>
          </a:solidFill>
        </p:spPr>
        <p:txBody>
          <a:bodyPr/>
          <a:lstStyle/>
          <a:p>
            <a:pPr rtl="1"/>
            <a:r>
              <a:rPr lang="ar-SA" sz="2800" b="1" dirty="0" smtClean="0">
                <a:solidFill>
                  <a:schemeClr val="tx1"/>
                </a:solidFill>
                <a:cs typeface="Arial" pitchFamily="34" charset="0"/>
              </a:rPr>
              <a:t> العملية الثانية: اقترضت منشأة فاضل مبلغ 200 ألف ريال من بنك الرياض لاستكمال مستلزمات بدء النشاط أودعها حساب المنشأة بالبنك</a:t>
            </a:r>
            <a:endParaRPr lang="en-GB" sz="2800" dirty="0" smtClean="0">
              <a:solidFill>
                <a:schemeClr val="tx1"/>
              </a:solidFill>
              <a:cs typeface="Arial" pitchFamily="34" charset="0"/>
            </a:endParaRPr>
          </a:p>
        </p:txBody>
      </p:sp>
      <p:sp>
        <p:nvSpPr>
          <p:cNvPr id="53253" name="Content Placeholder 5"/>
          <p:cNvSpPr>
            <a:spLocks noGrp="1"/>
          </p:cNvSpPr>
          <p:nvPr>
            <p:ph idx="1"/>
          </p:nvPr>
        </p:nvSpPr>
        <p:spPr>
          <a:xfrm>
            <a:off x="457200" y="1600205"/>
            <a:ext cx="8229600" cy="4709115"/>
          </a:xfrm>
        </p:spPr>
        <p:txBody>
          <a:bodyPr/>
          <a:lstStyle/>
          <a:p>
            <a:endParaRPr lang="en-GB" smtClean="0">
              <a:cs typeface="Arial" pitchFamily="34" charset="0"/>
            </a:endParaRPr>
          </a:p>
        </p:txBody>
      </p:sp>
      <p:sp>
        <p:nvSpPr>
          <p:cNvPr id="8" name="Content Placeholder 2"/>
          <p:cNvSpPr txBox="1">
            <a:spLocks/>
          </p:cNvSpPr>
          <p:nvPr/>
        </p:nvSpPr>
        <p:spPr bwMode="auto">
          <a:xfrm>
            <a:off x="492369" y="1600200"/>
            <a:ext cx="8159262" cy="4114800"/>
          </a:xfrm>
          <a:prstGeom prst="rect">
            <a:avLst/>
          </a:prstGeom>
          <a:solidFill>
            <a:schemeClr val="bg2"/>
          </a:solidFill>
          <a:ln w="9525">
            <a:solidFill>
              <a:schemeClr val="accent1"/>
            </a:solidFill>
            <a:miter lim="800000"/>
            <a:headEnd/>
            <a:tailEnd/>
          </a:ln>
        </p:spPr>
        <p:txBody>
          <a:bodyPr/>
          <a:lstStyle/>
          <a:p>
            <a:pPr marL="342900" indent="-342900" rtl="0" eaLnBrk="0" hangingPunct="0">
              <a:spcBef>
                <a:spcPct val="20000"/>
              </a:spcBef>
              <a:buFont typeface="Wingdings 2" pitchFamily="18" charset="2"/>
              <a:buNone/>
              <a:defRPr/>
            </a:pPr>
            <a:r>
              <a:rPr lang="ar-SA" sz="3200" dirty="0">
                <a:latin typeface="+mn-lt"/>
                <a:cs typeface="Arial" charset="0"/>
              </a:rPr>
              <a:t> </a:t>
            </a:r>
          </a:p>
          <a:p>
            <a:pPr marL="342900" indent="-342900" rtl="0" eaLnBrk="0" hangingPunct="0">
              <a:spcBef>
                <a:spcPct val="20000"/>
              </a:spcBef>
              <a:buFont typeface="Wingdings 2" pitchFamily="18" charset="2"/>
              <a:buNone/>
              <a:defRPr/>
            </a:pPr>
            <a:endParaRPr lang="ar-SA" sz="3200" dirty="0">
              <a:latin typeface="+mn-lt"/>
              <a:cs typeface="Arial" charset="0"/>
            </a:endParaRPr>
          </a:p>
          <a:p>
            <a:pPr marL="342900" indent="-342900" rtl="0" eaLnBrk="0" hangingPunct="0">
              <a:spcBef>
                <a:spcPct val="20000"/>
              </a:spcBef>
              <a:buFont typeface="Wingdings 2" pitchFamily="18" charset="2"/>
              <a:buNone/>
              <a:defRPr/>
            </a:pPr>
            <a:endParaRPr lang="ar-SA" sz="3200" dirty="0">
              <a:latin typeface="+mn-lt"/>
              <a:cs typeface="Arial" charset="0"/>
            </a:endParaRPr>
          </a:p>
          <a:p>
            <a:pPr marL="342900" indent="-342900" rtl="0" eaLnBrk="0" hangingPunct="0">
              <a:spcBef>
                <a:spcPct val="20000"/>
              </a:spcBef>
              <a:buFont typeface="Wingdings 2" pitchFamily="18" charset="2"/>
              <a:buNone/>
              <a:defRPr/>
            </a:pPr>
            <a:endParaRPr lang="ar-SA" sz="3200" dirty="0">
              <a:latin typeface="+mn-lt"/>
              <a:cs typeface="Arial" charset="0"/>
            </a:endParaRPr>
          </a:p>
          <a:p>
            <a:pPr marL="342900" indent="-342900" rtl="0" eaLnBrk="0" hangingPunct="0">
              <a:spcBef>
                <a:spcPct val="20000"/>
              </a:spcBef>
              <a:buFont typeface="Wingdings 2" pitchFamily="18" charset="2"/>
              <a:buNone/>
              <a:defRPr/>
            </a:pPr>
            <a:r>
              <a:rPr lang="ar-SA" sz="2400" b="1" dirty="0">
                <a:latin typeface="+mn-lt"/>
                <a:cs typeface="Arial" charset="0"/>
              </a:rPr>
              <a:t>معادلة الميزانية:            الأصـــــــــــــول        =   الخصوم      +   حقوق الملكية</a:t>
            </a:r>
          </a:p>
          <a:p>
            <a:pPr marL="342900" indent="-342900" rtl="0" eaLnBrk="0" hangingPunct="0">
              <a:spcBef>
                <a:spcPct val="20000"/>
              </a:spcBef>
              <a:buFont typeface="Wingdings 2" pitchFamily="18" charset="2"/>
              <a:buNone/>
              <a:defRPr/>
            </a:pPr>
            <a:endParaRPr lang="ar-SA" sz="2000" dirty="0">
              <a:latin typeface="+mn-lt"/>
              <a:cs typeface="Arial" charset="0"/>
            </a:endParaRPr>
          </a:p>
        </p:txBody>
      </p:sp>
      <p:graphicFrame>
        <p:nvGraphicFramePr>
          <p:cNvPr id="9" name="Table 8"/>
          <p:cNvGraphicFramePr>
            <a:graphicFrameLocks noGrp="1"/>
          </p:cNvGraphicFramePr>
          <p:nvPr>
            <p:extLst>
              <p:ext uri="{D42A27DB-BD31-4B8C-83A1-F6EECF244321}">
                <p14:modId xmlns:p14="http://schemas.microsoft.com/office/powerpoint/2010/main" xmlns="" val="2759985139"/>
              </p:ext>
            </p:extLst>
          </p:nvPr>
        </p:nvGraphicFramePr>
        <p:xfrm>
          <a:off x="984738" y="1600200"/>
          <a:ext cx="6539591" cy="1968030"/>
        </p:xfrm>
        <a:graphic>
          <a:graphicData uri="http://schemas.openxmlformats.org/drawingml/2006/table">
            <a:tbl>
              <a:tblPr firstRow="1" bandRow="1">
                <a:tableStyleId>{5C22544A-7EE6-4342-B048-85BDC9FD1C3A}</a:tableStyleId>
              </a:tblPr>
              <a:tblGrid>
                <a:gridCol w="1993778"/>
                <a:gridCol w="1515271"/>
                <a:gridCol w="3030542"/>
              </a:tblGrid>
              <a:tr h="419675">
                <a:tc gridSpan="3">
                  <a:txBody>
                    <a:bodyPr/>
                    <a:lstStyle/>
                    <a:p>
                      <a:pPr algn="r"/>
                      <a:r>
                        <a:rPr lang="ar-SA" sz="2400" dirty="0" smtClean="0"/>
                        <a:t>       </a:t>
                      </a:r>
                      <a:r>
                        <a:rPr lang="ar-SA" sz="2400" b="1" dirty="0" smtClean="0"/>
                        <a:t>استخدامات الأموال     =          مصادر الأموال</a:t>
                      </a:r>
                    </a:p>
                  </a:txBody>
                  <a:tcPr marL="84406" marR="84406">
                    <a:solidFill>
                      <a:schemeClr val="accent6">
                        <a:lumMod val="75000"/>
                      </a:schemeClr>
                    </a:solidFill>
                  </a:tcPr>
                </a:tc>
                <a:tc hMerge="1">
                  <a:txBody>
                    <a:bodyPr/>
                    <a:lstStyle/>
                    <a:p>
                      <a:pPr algn="ctr"/>
                      <a:endParaRPr lang="en-GB" sz="2400" dirty="0"/>
                    </a:p>
                  </a:txBody>
                  <a:tcPr/>
                </a:tc>
                <a:tc hMerge="1">
                  <a:txBody>
                    <a:bodyPr/>
                    <a:lstStyle/>
                    <a:p>
                      <a:pPr algn="ctr"/>
                      <a:endParaRPr lang="en-GB" sz="2400" dirty="0"/>
                    </a:p>
                  </a:txBody>
                  <a:tcPr/>
                </a:tc>
              </a:tr>
              <a:tr h="755415">
                <a:tc gridSpan="2">
                  <a:txBody>
                    <a:bodyPr/>
                    <a:lstStyle/>
                    <a:p>
                      <a:pPr algn="r"/>
                      <a:r>
                        <a:rPr lang="ar-SA" sz="2400" b="1" dirty="0" smtClean="0"/>
                        <a:t> 200000</a:t>
                      </a:r>
                      <a:r>
                        <a:rPr lang="ar-SA" sz="2400" b="1" baseline="0" dirty="0" smtClean="0"/>
                        <a:t>    +    500000</a:t>
                      </a:r>
                      <a:endParaRPr lang="en-GB" b="1" dirty="0"/>
                    </a:p>
                  </a:txBody>
                  <a:tcPr marL="84406" marR="84406"/>
                </a:tc>
                <a:tc hMerge="1">
                  <a:txBody>
                    <a:bodyPr/>
                    <a:lstStyle/>
                    <a:p>
                      <a:pPr algn="ctr"/>
                      <a:endParaRPr lang="en-GB" dirty="0"/>
                    </a:p>
                  </a:txBody>
                  <a:tcPr/>
                </a:tc>
                <a:tc>
                  <a:txBody>
                    <a:bodyPr/>
                    <a:lstStyle/>
                    <a:p>
                      <a:pPr algn="ctr"/>
                      <a:r>
                        <a:rPr lang="ar-SA" sz="2400" b="1" dirty="0" smtClean="0"/>
                        <a:t>700000</a:t>
                      </a:r>
                      <a:endParaRPr lang="en-GB" sz="2400" b="1" dirty="0"/>
                    </a:p>
                  </a:txBody>
                  <a:tcPr marL="84406" marR="84406"/>
                </a:tc>
              </a:tr>
              <a:tr h="755415">
                <a:tc>
                  <a:txBody>
                    <a:bodyPr/>
                    <a:lstStyle/>
                    <a:p>
                      <a:pPr algn="ctr"/>
                      <a:r>
                        <a:rPr lang="ar-SA" sz="2400" b="1" dirty="0" smtClean="0"/>
                        <a:t>رأس المال</a:t>
                      </a:r>
                      <a:endParaRPr lang="en-GB" sz="2400" b="1" dirty="0"/>
                    </a:p>
                  </a:txBody>
                  <a:tcPr marL="84406" marR="84406"/>
                </a:tc>
                <a:tc>
                  <a:txBody>
                    <a:bodyPr/>
                    <a:lstStyle/>
                    <a:p>
                      <a:pPr algn="ctr"/>
                      <a:r>
                        <a:rPr lang="ar-SA" sz="2400" b="1" dirty="0" smtClean="0"/>
                        <a:t>قرض البنك</a:t>
                      </a:r>
                      <a:endParaRPr lang="en-GB" sz="2400" b="1" dirty="0"/>
                    </a:p>
                  </a:txBody>
                  <a:tcPr marL="84406" marR="84406"/>
                </a:tc>
                <a:tc>
                  <a:txBody>
                    <a:bodyPr/>
                    <a:lstStyle/>
                    <a:p>
                      <a:pPr algn="ctr"/>
                      <a:r>
                        <a:rPr lang="ar-SA" sz="2400" b="1" dirty="0" smtClean="0"/>
                        <a:t>حساب جاري بنك الرياض</a:t>
                      </a:r>
                      <a:endParaRPr lang="en-GB" sz="2400" b="1" dirty="0"/>
                    </a:p>
                  </a:txBody>
                  <a:tcPr marL="84406" marR="84406"/>
                </a:tc>
              </a:tr>
            </a:tbl>
          </a:graphicData>
        </a:graphic>
      </p:graphicFrame>
      <p:sp>
        <p:nvSpPr>
          <p:cNvPr id="10" name="Down Arrow 9"/>
          <p:cNvSpPr/>
          <p:nvPr/>
        </p:nvSpPr>
        <p:spPr>
          <a:xfrm>
            <a:off x="3165231" y="3352800"/>
            <a:ext cx="446943" cy="60960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1" name="Down Arrow 10"/>
          <p:cNvSpPr/>
          <p:nvPr/>
        </p:nvSpPr>
        <p:spPr>
          <a:xfrm>
            <a:off x="1547446" y="3352800"/>
            <a:ext cx="446943" cy="60960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2" name="Down Arrow 11"/>
          <p:cNvSpPr/>
          <p:nvPr/>
        </p:nvSpPr>
        <p:spPr>
          <a:xfrm>
            <a:off x="5205046" y="3352800"/>
            <a:ext cx="446943" cy="60960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3" name="Down Arrow 12"/>
          <p:cNvSpPr/>
          <p:nvPr/>
        </p:nvSpPr>
        <p:spPr>
          <a:xfrm>
            <a:off x="5275385" y="4343400"/>
            <a:ext cx="446943" cy="457200"/>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4" name="Down Arrow 13"/>
          <p:cNvSpPr/>
          <p:nvPr/>
        </p:nvSpPr>
        <p:spPr>
          <a:xfrm>
            <a:off x="3235569" y="4419600"/>
            <a:ext cx="446943" cy="457200"/>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5" name="Down Arrow 14"/>
          <p:cNvSpPr/>
          <p:nvPr/>
        </p:nvSpPr>
        <p:spPr>
          <a:xfrm>
            <a:off x="1477108" y="4419600"/>
            <a:ext cx="446943" cy="457200"/>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aphicFrame>
        <p:nvGraphicFramePr>
          <p:cNvPr id="16" name="Table 15"/>
          <p:cNvGraphicFramePr>
            <a:graphicFrameLocks noGrp="1"/>
          </p:cNvGraphicFramePr>
          <p:nvPr/>
        </p:nvGraphicFramePr>
        <p:xfrm>
          <a:off x="562708" y="4953000"/>
          <a:ext cx="8018585" cy="914400"/>
        </p:xfrm>
        <a:graphic>
          <a:graphicData uri="http://schemas.openxmlformats.org/drawingml/2006/table">
            <a:tbl>
              <a:tblPr firstRow="1" bandRow="1">
                <a:tableStyleId>{5C22544A-7EE6-4342-B048-85BDC9FD1C3A}</a:tableStyleId>
              </a:tblPr>
              <a:tblGrid>
                <a:gridCol w="1798561"/>
                <a:gridCol w="1648681"/>
                <a:gridCol w="2566697"/>
                <a:gridCol w="2004646"/>
              </a:tblGrid>
              <a:tr h="685800">
                <a:tc>
                  <a:txBody>
                    <a:bodyPr/>
                    <a:lstStyle/>
                    <a:p>
                      <a:pPr algn="ctr" rtl="0"/>
                      <a:r>
                        <a:rPr lang="ar-SA" dirty="0" smtClean="0">
                          <a:solidFill>
                            <a:schemeClr val="tx1"/>
                          </a:solidFill>
                        </a:rPr>
                        <a:t>التزامات على المنشأة</a:t>
                      </a:r>
                      <a:r>
                        <a:rPr lang="ar-SA" baseline="0" dirty="0" smtClean="0">
                          <a:solidFill>
                            <a:schemeClr val="tx1"/>
                          </a:solidFill>
                        </a:rPr>
                        <a:t> تجاه صاحب المنشأة)</a:t>
                      </a:r>
                      <a:endParaRPr lang="en-GB" dirty="0">
                        <a:solidFill>
                          <a:schemeClr val="tx1"/>
                        </a:solidFill>
                      </a:endParaRPr>
                    </a:p>
                  </a:txBody>
                  <a:tcPr marL="84406" marR="84406">
                    <a:solidFill>
                      <a:schemeClr val="accent6">
                        <a:lumMod val="20000"/>
                        <a:lumOff val="80000"/>
                      </a:schemeClr>
                    </a:solidFill>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800" dirty="0" smtClean="0">
                          <a:solidFill>
                            <a:schemeClr val="tx1"/>
                          </a:solidFill>
                        </a:rPr>
                        <a:t>(التزامات على المنشأة تجاه الغير)</a:t>
                      </a:r>
                      <a:endParaRPr lang="en-GB" sz="1800" dirty="0" smtClean="0">
                        <a:solidFill>
                          <a:schemeClr val="tx1"/>
                        </a:solidFill>
                      </a:endParaRPr>
                    </a:p>
                    <a:p>
                      <a:pPr algn="ctr"/>
                      <a:endParaRPr lang="en-GB" dirty="0">
                        <a:solidFill>
                          <a:schemeClr val="tx1"/>
                        </a:solidFill>
                      </a:endParaRPr>
                    </a:p>
                  </a:txBody>
                  <a:tcPr marL="84406" marR="84406">
                    <a:solidFill>
                      <a:schemeClr val="accent6">
                        <a:lumMod val="20000"/>
                        <a:lumOff val="80000"/>
                      </a:schemeClr>
                    </a:solidFill>
                  </a:tcPr>
                </a:tc>
                <a:tc>
                  <a:txBody>
                    <a:bodyPr/>
                    <a:lstStyle/>
                    <a:p>
                      <a:pPr algn="ctr" rtl="1"/>
                      <a:r>
                        <a:rPr lang="ar-SA" sz="1800" dirty="0" smtClean="0">
                          <a:solidFill>
                            <a:schemeClr val="tx1"/>
                          </a:solidFill>
                        </a:rPr>
                        <a:t>(  الممتلكات  )</a:t>
                      </a:r>
                      <a:endParaRPr lang="en-GB" dirty="0">
                        <a:solidFill>
                          <a:schemeClr val="tx1"/>
                        </a:solidFill>
                      </a:endParaRPr>
                    </a:p>
                  </a:txBody>
                  <a:tcPr marL="84406" marR="84406">
                    <a:solidFill>
                      <a:schemeClr val="accent6">
                        <a:lumMod val="20000"/>
                        <a:lumOff val="80000"/>
                      </a:schemeClr>
                    </a:solidFill>
                  </a:tcPr>
                </a:tc>
                <a:tc>
                  <a:txBody>
                    <a:bodyPr/>
                    <a:lstStyle/>
                    <a:p>
                      <a:pPr algn="ctr"/>
                      <a:r>
                        <a:rPr lang="ar-SA" sz="1800" b="1" dirty="0" smtClean="0">
                          <a:solidFill>
                            <a:schemeClr val="tx1"/>
                          </a:solidFill>
                        </a:rPr>
                        <a:t>(المعادلة المحاسبية) </a:t>
                      </a:r>
                      <a:endParaRPr lang="en-GB" b="1" dirty="0">
                        <a:solidFill>
                          <a:schemeClr val="tx1"/>
                        </a:solidFill>
                      </a:endParaRPr>
                    </a:p>
                  </a:txBody>
                  <a:tcPr marL="84406" marR="84406">
                    <a:solidFill>
                      <a:schemeClr val="accent6">
                        <a:lumMod val="20000"/>
                        <a:lumOff val="80000"/>
                      </a:schemeClr>
                    </a:solidFill>
                  </a:tcPr>
                </a:tc>
              </a:tr>
            </a:tbl>
          </a:graphicData>
        </a:graphic>
      </p:graphicFrame>
      <p:sp>
        <p:nvSpPr>
          <p:cNvPr id="17" name="Slide Number Placeholder 5"/>
          <p:cNvSpPr txBox="1">
            <a:spLocks/>
          </p:cNvSpPr>
          <p:nvPr/>
        </p:nvSpPr>
        <p:spPr bwMode="auto">
          <a:xfrm>
            <a:off x="4501661" y="6309320"/>
            <a:ext cx="562708" cy="537592"/>
          </a:xfrm>
          <a:prstGeom prst="ellipse">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defPPr>
              <a:defRPr lang="ar-SA"/>
            </a:defPPr>
            <a:lvl1pPr marL="0" algn="r" defTabSz="914400" rtl="0" eaLnBrk="1" latinLnBrk="0" hangingPunct="1">
              <a:defRPr sz="1200" kern="1200">
                <a:solidFill>
                  <a:schemeClr val="bg1"/>
                </a:solidFill>
                <a:latin typeface="Calibri" pitchFamily="34" charset="0"/>
                <a:ea typeface="+mn-ea"/>
                <a:cs typeface="Arial" charset="0"/>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r>
              <a:rPr lang="ar-SA" sz="1800" dirty="0" smtClean="0">
                <a:cs typeface="Arial" pitchFamily="34" charset="0"/>
              </a:rPr>
              <a:t>7</a:t>
            </a:r>
            <a:endParaRPr lang="en-US" sz="1800" dirty="0" smtClean="0">
              <a:cs typeface="Arial" pitchFamily="34" charset="0"/>
            </a:endParaRPr>
          </a:p>
        </p:txBody>
      </p:sp>
    </p:spTree>
    <p:extLst>
      <p:ext uri="{BB962C8B-B14F-4D97-AF65-F5344CB8AC3E}">
        <p14:creationId xmlns:p14="http://schemas.microsoft.com/office/powerpoint/2010/main" xmlns="" val="123260938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340"/>
                                        </p:tgtEl>
                                        <p:attrNameLst>
                                          <p:attrName>style.visibility</p:attrName>
                                        </p:attrNameLst>
                                      </p:cBhvr>
                                      <p:to>
                                        <p:strVal val="visible"/>
                                      </p:to>
                                    </p:set>
                                    <p:animEffect transition="in" filter="blinds(horizontal)">
                                      <p:cBhvr>
                                        <p:cTn id="7" dur="500"/>
                                        <p:tgtEl>
                                          <p:spTgt spid="1434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blinds(horizontal)">
                                      <p:cBhvr>
                                        <p:cTn id="20" dur="500"/>
                                        <p:tgtEl>
                                          <p:spTgt spid="10"/>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blinds(horizontal)">
                                      <p:cBhvr>
                                        <p:cTn id="23" dur="500"/>
                                        <p:tgtEl>
                                          <p:spTgt spid="11"/>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8">
                                            <p:bg/>
                                          </p:spTgt>
                                        </p:tgtEl>
                                        <p:attrNameLst>
                                          <p:attrName>style.visibility</p:attrName>
                                        </p:attrNameLst>
                                      </p:cBhvr>
                                      <p:to>
                                        <p:strVal val="visible"/>
                                      </p:to>
                                    </p:set>
                                    <p:animEffect transition="in" filter="blinds(horizontal)">
                                      <p:cBhvr>
                                        <p:cTn id="28" dur="500"/>
                                        <p:tgtEl>
                                          <p:spTgt spid="8">
                                            <p:bg/>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8">
                                            <p:txEl>
                                              <p:pRg st="0" end="0"/>
                                            </p:txEl>
                                          </p:spTgt>
                                        </p:tgtEl>
                                        <p:attrNameLst>
                                          <p:attrName>style.visibility</p:attrName>
                                        </p:attrNameLst>
                                      </p:cBhvr>
                                      <p:to>
                                        <p:strVal val="visible"/>
                                      </p:to>
                                    </p:set>
                                    <p:animEffect transition="in" filter="blinds(horizontal)">
                                      <p:cBhvr>
                                        <p:cTn id="33" dur="500"/>
                                        <p:tgtEl>
                                          <p:spTgt spid="8">
                                            <p:txEl>
                                              <p:pRg st="0" end="0"/>
                                            </p:txEl>
                                          </p:spTgt>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8">
                                            <p:txEl>
                                              <p:pRg st="4" end="4"/>
                                            </p:txEl>
                                          </p:spTgt>
                                        </p:tgtEl>
                                        <p:attrNameLst>
                                          <p:attrName>style.visibility</p:attrName>
                                        </p:attrNameLst>
                                      </p:cBhvr>
                                      <p:to>
                                        <p:strVal val="visible"/>
                                      </p:to>
                                    </p:set>
                                    <p:animEffect transition="in" filter="blinds(horizontal)">
                                      <p:cBhvr>
                                        <p:cTn id="38" dur="500"/>
                                        <p:tgtEl>
                                          <p:spTgt spid="8">
                                            <p:txEl>
                                              <p:pRg st="4" end="4"/>
                                            </p:txEl>
                                          </p:spTgt>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blinds(horizontal)">
                                      <p:cBhvr>
                                        <p:cTn id="43" dur="500"/>
                                        <p:tgtEl>
                                          <p:spTgt spid="13"/>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blinds(horizontal)">
                                      <p:cBhvr>
                                        <p:cTn id="46" dur="500"/>
                                        <p:tgtEl>
                                          <p:spTgt spid="14"/>
                                        </p:tgtEl>
                                      </p:cBhvr>
                                    </p:animEffect>
                                  </p:childTnLst>
                                </p:cTn>
                              </p:par>
                              <p:par>
                                <p:cTn id="47" presetID="3" presetClass="entr" presetSubtype="10"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blinds(horizontal)">
                                      <p:cBhvr>
                                        <p:cTn id="49" dur="500"/>
                                        <p:tgtEl>
                                          <p:spTgt spid="15"/>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3" presetClass="entr" presetSubtype="10" fill="hold" nodeType="click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blinds(horizontal)">
                                      <p:cBhvr>
                                        <p:cTn id="5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animBg="1"/>
      <p:bldP spid="8" grpId="0" build="p" animBg="1"/>
      <p:bldP spid="10" grpId="0" animBg="1"/>
      <p:bldP spid="11" grpId="0" animBg="1"/>
      <p:bldP spid="12" grpId="0" animBg="1"/>
      <p:bldP spid="13" grpId="0" animBg="1"/>
      <p:bldP spid="14" grpId="0" animBg="1"/>
      <p:bldP spid="15"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2708" y="274638"/>
            <a:ext cx="8124092" cy="1143000"/>
          </a:xfrm>
          <a:solidFill>
            <a:schemeClr val="accent1"/>
          </a:solidFill>
        </p:spPr>
        <p:txBody>
          <a:bodyPr/>
          <a:lstStyle/>
          <a:p>
            <a:r>
              <a:rPr lang="ar-SA" sz="2800" b="1" dirty="0" smtClean="0">
                <a:solidFill>
                  <a:schemeClr val="tx1"/>
                </a:solidFill>
                <a:cs typeface="Arial" pitchFamily="34" charset="0"/>
              </a:rPr>
              <a:t>يمكن إعداد ميزانية منشأة فاضل التجارية (جوالات 2020) بعد العملية السابقة كما يلي:</a:t>
            </a:r>
            <a:endParaRPr lang="en-GB" sz="2800" dirty="0" smtClean="0">
              <a:solidFill>
                <a:schemeClr val="tx1"/>
              </a:solidFill>
              <a:cs typeface="Arial" pitchFamily="34" charset="0"/>
            </a:endParaRPr>
          </a:p>
        </p:txBody>
      </p:sp>
      <p:sp>
        <p:nvSpPr>
          <p:cNvPr id="54275" name="Content Placeholder 2"/>
          <p:cNvSpPr>
            <a:spLocks noGrp="1"/>
          </p:cNvSpPr>
          <p:nvPr>
            <p:ph idx="1"/>
          </p:nvPr>
        </p:nvSpPr>
        <p:spPr/>
        <p:txBody>
          <a:bodyPr/>
          <a:lstStyle/>
          <a:p>
            <a:endParaRPr lang="en-GB" smtClean="0">
              <a:cs typeface="Arial" pitchFamily="34" charset="0"/>
            </a:endParaRPr>
          </a:p>
        </p:txBody>
      </p:sp>
      <p:sp>
        <p:nvSpPr>
          <p:cNvPr id="54276" name="Slide Number Placeholder 3"/>
          <p:cNvSpPr>
            <a:spLocks noGrp="1"/>
          </p:cNvSpPr>
          <p:nvPr>
            <p:ph type="sldNum" sz="quarter" idx="4294967295"/>
          </p:nvPr>
        </p:nvSpPr>
        <p:spPr bwMode="auto">
          <a:xfrm>
            <a:off x="4572000" y="6381328"/>
            <a:ext cx="527538"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dirty="0" smtClean="0">
                <a:solidFill>
                  <a:schemeClr val="bg1"/>
                </a:solidFill>
                <a:latin typeface="Calibri" pitchFamily="34" charset="0"/>
              </a:rPr>
              <a:t>8</a:t>
            </a:r>
            <a:endParaRPr lang="en-US" dirty="0" smtClean="0">
              <a:solidFill>
                <a:schemeClr val="bg1"/>
              </a:solidFill>
              <a:latin typeface="Calibri" pitchFamily="34" charset="0"/>
            </a:endParaRPr>
          </a:p>
        </p:txBody>
      </p:sp>
      <p:sp>
        <p:nvSpPr>
          <p:cNvPr id="7" name="Content Placeholder 2"/>
          <p:cNvSpPr txBox="1">
            <a:spLocks/>
          </p:cNvSpPr>
          <p:nvPr/>
        </p:nvSpPr>
        <p:spPr bwMode="auto">
          <a:xfrm>
            <a:off x="844062" y="1371600"/>
            <a:ext cx="7174523" cy="4495800"/>
          </a:xfrm>
          <a:prstGeom prst="rect">
            <a:avLst/>
          </a:prstGeom>
          <a:noFill/>
          <a:ln w="9525">
            <a:noFill/>
            <a:miter lim="800000"/>
            <a:headEnd/>
            <a:tailEnd/>
          </a:ln>
        </p:spPr>
        <p:txBody>
          <a:bodyPr/>
          <a:lstStyle/>
          <a:p>
            <a:pPr marL="342900" indent="-342900" algn="ctr" rtl="0" eaLnBrk="0" hangingPunct="0">
              <a:spcBef>
                <a:spcPct val="20000"/>
              </a:spcBef>
              <a:buFont typeface="Wingdings 2" pitchFamily="18" charset="2"/>
              <a:buNone/>
              <a:defRPr/>
            </a:pPr>
            <a:r>
              <a:rPr lang="ar-SA" sz="3200" b="1" dirty="0">
                <a:latin typeface="+mn-lt"/>
                <a:cs typeface="Arial" charset="0"/>
              </a:rPr>
              <a:t>الميزانية </a:t>
            </a:r>
          </a:p>
          <a:p>
            <a:pPr marL="342900" indent="-342900" rtl="0" eaLnBrk="0" hangingPunct="0">
              <a:spcBef>
                <a:spcPct val="20000"/>
              </a:spcBef>
              <a:buFont typeface="Wingdings 2" pitchFamily="18" charset="2"/>
              <a:buNone/>
              <a:defRPr/>
            </a:pPr>
            <a:endParaRPr lang="en-GB" sz="3200" dirty="0">
              <a:latin typeface="+mn-lt"/>
              <a:cs typeface="Arial" charset="0"/>
            </a:endParaRPr>
          </a:p>
        </p:txBody>
      </p:sp>
      <p:graphicFrame>
        <p:nvGraphicFramePr>
          <p:cNvPr id="9" name="Table 8"/>
          <p:cNvGraphicFramePr>
            <a:graphicFrameLocks noGrp="1"/>
          </p:cNvGraphicFramePr>
          <p:nvPr>
            <p:extLst>
              <p:ext uri="{D42A27DB-BD31-4B8C-83A1-F6EECF244321}">
                <p14:modId xmlns:p14="http://schemas.microsoft.com/office/powerpoint/2010/main" xmlns="" val="191983539"/>
              </p:ext>
            </p:extLst>
          </p:nvPr>
        </p:nvGraphicFramePr>
        <p:xfrm>
          <a:off x="1406769" y="2057400"/>
          <a:ext cx="5829527" cy="3657598"/>
        </p:xfrm>
        <a:graphic>
          <a:graphicData uri="http://schemas.openxmlformats.org/drawingml/2006/table">
            <a:tbl>
              <a:tblPr firstRow="1" bandRow="1">
                <a:tableStyleId>{5C22544A-7EE6-4342-B048-85BDC9FD1C3A}</a:tableStyleId>
              </a:tblPr>
              <a:tblGrid>
                <a:gridCol w="1581055"/>
                <a:gridCol w="1232483"/>
                <a:gridCol w="1828800"/>
                <a:gridCol w="1187189"/>
              </a:tblGrid>
              <a:tr h="522514">
                <a:tc>
                  <a:txBody>
                    <a:bodyPr/>
                    <a:lstStyle/>
                    <a:p>
                      <a:pPr algn="r" rtl="1"/>
                      <a:r>
                        <a:rPr lang="ar-SA" sz="2000" u="sng" dirty="0" smtClean="0">
                          <a:solidFill>
                            <a:srgbClr val="FF0000"/>
                          </a:solidFill>
                        </a:rPr>
                        <a:t>الخصوم</a:t>
                      </a:r>
                      <a:endParaRPr lang="en-GB" sz="2000" u="sng" dirty="0">
                        <a:solidFill>
                          <a:srgbClr val="FF0000"/>
                        </a:solidFill>
                      </a:endParaRPr>
                    </a:p>
                  </a:txBody>
                  <a:tcPr marL="84406" marR="84406">
                    <a:solidFill>
                      <a:schemeClr val="tx2">
                        <a:lumMod val="20000"/>
                        <a:lumOff val="80000"/>
                      </a:schemeClr>
                    </a:solidFill>
                  </a:tcPr>
                </a:tc>
                <a:tc>
                  <a:txBody>
                    <a:bodyPr/>
                    <a:lstStyle/>
                    <a:p>
                      <a:pPr algn="r" rtl="1"/>
                      <a:endParaRPr lang="en-GB" sz="2000" b="1" dirty="0">
                        <a:solidFill>
                          <a:srgbClr val="FF0000"/>
                        </a:solidFill>
                      </a:endParaRPr>
                    </a:p>
                  </a:txBody>
                  <a:tcPr marL="84406" marR="84406">
                    <a:solidFill>
                      <a:schemeClr val="tx2">
                        <a:lumMod val="20000"/>
                        <a:lumOff val="80000"/>
                      </a:schemeClr>
                    </a:solidFill>
                  </a:tcPr>
                </a:tc>
                <a:tc>
                  <a:txBody>
                    <a:bodyPr/>
                    <a:lstStyle/>
                    <a:p>
                      <a:pPr algn="r" rtl="1"/>
                      <a:r>
                        <a:rPr lang="ar-SA" sz="2000" u="sng" dirty="0" smtClean="0">
                          <a:solidFill>
                            <a:srgbClr val="FF0000"/>
                          </a:solidFill>
                        </a:rPr>
                        <a:t>الأصــــول</a:t>
                      </a:r>
                      <a:endParaRPr lang="en-GB" sz="2000" u="sng" dirty="0">
                        <a:solidFill>
                          <a:srgbClr val="FF0000"/>
                        </a:solidFill>
                      </a:endParaRPr>
                    </a:p>
                  </a:txBody>
                  <a:tcPr marL="84406" marR="84406">
                    <a:solidFill>
                      <a:schemeClr val="tx2">
                        <a:lumMod val="20000"/>
                        <a:lumOff val="80000"/>
                      </a:schemeClr>
                    </a:solidFill>
                  </a:tcPr>
                </a:tc>
                <a:tc>
                  <a:txBody>
                    <a:bodyPr/>
                    <a:lstStyle/>
                    <a:p>
                      <a:pPr algn="r" rtl="1"/>
                      <a:endParaRPr lang="en-GB" sz="2000" b="1" dirty="0"/>
                    </a:p>
                  </a:txBody>
                  <a:tcPr marL="84406" marR="84406">
                    <a:solidFill>
                      <a:schemeClr val="tx2">
                        <a:lumMod val="20000"/>
                        <a:lumOff val="80000"/>
                      </a:schemeClr>
                    </a:solidFill>
                  </a:tcPr>
                </a:tc>
              </a:tr>
              <a:tr h="522514">
                <a:tc>
                  <a:txBody>
                    <a:bodyPr/>
                    <a:lstStyle/>
                    <a:p>
                      <a:pPr algn="r" rtl="1"/>
                      <a:r>
                        <a:rPr lang="ar-SA" sz="2000" dirty="0" smtClean="0"/>
                        <a:t>قرض البنك</a:t>
                      </a:r>
                      <a:endParaRPr lang="en-GB" sz="2000" dirty="0"/>
                    </a:p>
                  </a:txBody>
                  <a:tcPr marL="84406" marR="84406">
                    <a:solidFill>
                      <a:schemeClr val="tx2">
                        <a:lumMod val="20000"/>
                        <a:lumOff val="80000"/>
                      </a:schemeClr>
                    </a:solidFill>
                  </a:tcPr>
                </a:tc>
                <a:tc>
                  <a:txBody>
                    <a:bodyPr/>
                    <a:lstStyle/>
                    <a:p>
                      <a:pPr algn="r" rtl="1"/>
                      <a:r>
                        <a:rPr lang="ar-SA" sz="2000" b="1" dirty="0" smtClean="0"/>
                        <a:t>200000</a:t>
                      </a:r>
                      <a:endParaRPr lang="en-GB" sz="2000" b="1" dirty="0"/>
                    </a:p>
                  </a:txBody>
                  <a:tcPr marL="84406" marR="84406">
                    <a:solidFill>
                      <a:schemeClr val="tx2">
                        <a:lumMod val="20000"/>
                        <a:lumOff val="80000"/>
                      </a:schemeClr>
                    </a:solidFill>
                  </a:tcPr>
                </a:tc>
                <a:tc>
                  <a:txBody>
                    <a:bodyPr/>
                    <a:lstStyle/>
                    <a:p>
                      <a:pPr algn="r" rtl="1"/>
                      <a:r>
                        <a:rPr lang="ar-SA" sz="2000" dirty="0" smtClean="0"/>
                        <a:t>بنك</a:t>
                      </a:r>
                      <a:endParaRPr lang="en-GB" sz="2000" dirty="0"/>
                    </a:p>
                  </a:txBody>
                  <a:tcPr marL="84406" marR="84406">
                    <a:solidFill>
                      <a:schemeClr val="tx2">
                        <a:lumMod val="20000"/>
                        <a:lumOff val="80000"/>
                      </a:schemeClr>
                    </a:solidFill>
                  </a:tcPr>
                </a:tc>
                <a:tc>
                  <a:txBody>
                    <a:bodyPr/>
                    <a:lstStyle/>
                    <a:p>
                      <a:pPr algn="r" rtl="1"/>
                      <a:r>
                        <a:rPr lang="ar-SA" sz="2000" b="1" dirty="0" smtClean="0"/>
                        <a:t>700000</a:t>
                      </a:r>
                      <a:endParaRPr lang="en-GB" sz="2000" b="1" dirty="0"/>
                    </a:p>
                  </a:txBody>
                  <a:tcPr marL="84406" marR="84406">
                    <a:solidFill>
                      <a:schemeClr val="tx2">
                        <a:lumMod val="20000"/>
                        <a:lumOff val="80000"/>
                      </a:schemeClr>
                    </a:solidFill>
                  </a:tcPr>
                </a:tc>
              </a:tr>
              <a:tr h="522514">
                <a:tc>
                  <a:txBody>
                    <a:bodyPr/>
                    <a:lstStyle/>
                    <a:p>
                      <a:pPr algn="r" rtl="1"/>
                      <a:endParaRPr lang="en-GB" sz="2000" dirty="0"/>
                    </a:p>
                  </a:txBody>
                  <a:tcPr marL="84406" marR="84406">
                    <a:solidFill>
                      <a:schemeClr val="tx2">
                        <a:lumMod val="20000"/>
                        <a:lumOff val="80000"/>
                      </a:schemeClr>
                    </a:solidFill>
                  </a:tcPr>
                </a:tc>
                <a:tc>
                  <a:txBody>
                    <a:bodyPr/>
                    <a:lstStyle/>
                    <a:p>
                      <a:pPr algn="r" rtl="1"/>
                      <a:endParaRPr lang="en-GB" sz="2000" b="1" dirty="0"/>
                    </a:p>
                  </a:txBody>
                  <a:tcPr marL="84406" marR="84406">
                    <a:solidFill>
                      <a:schemeClr val="tx2">
                        <a:lumMod val="20000"/>
                        <a:lumOff val="80000"/>
                      </a:schemeClr>
                    </a:solidFill>
                  </a:tcPr>
                </a:tc>
                <a:tc>
                  <a:txBody>
                    <a:bodyPr/>
                    <a:lstStyle/>
                    <a:p>
                      <a:pPr algn="r" rtl="1"/>
                      <a:endParaRPr lang="en-GB" sz="2000" dirty="0"/>
                    </a:p>
                  </a:txBody>
                  <a:tcPr marL="84406" marR="84406">
                    <a:solidFill>
                      <a:schemeClr val="tx2">
                        <a:lumMod val="20000"/>
                        <a:lumOff val="80000"/>
                      </a:schemeClr>
                    </a:solidFill>
                  </a:tcPr>
                </a:tc>
                <a:tc>
                  <a:txBody>
                    <a:bodyPr/>
                    <a:lstStyle/>
                    <a:p>
                      <a:pPr algn="r" rtl="1"/>
                      <a:endParaRPr lang="en-GB" sz="2000" b="1" dirty="0"/>
                    </a:p>
                  </a:txBody>
                  <a:tcPr marL="84406" marR="84406">
                    <a:solidFill>
                      <a:schemeClr val="tx2">
                        <a:lumMod val="20000"/>
                        <a:lumOff val="80000"/>
                      </a:schemeClr>
                    </a:solidFill>
                  </a:tcPr>
                </a:tc>
              </a:tr>
              <a:tr h="522514">
                <a:tc>
                  <a:txBody>
                    <a:bodyPr/>
                    <a:lstStyle/>
                    <a:p>
                      <a:pPr algn="r" rtl="1"/>
                      <a:r>
                        <a:rPr lang="ar-SA" sz="2000" b="1" u="sng" dirty="0" smtClean="0">
                          <a:solidFill>
                            <a:srgbClr val="FF0000"/>
                          </a:solidFill>
                        </a:rPr>
                        <a:t>حقوق الملكية</a:t>
                      </a:r>
                      <a:endParaRPr lang="en-GB" sz="2000" b="1" u="sng" dirty="0">
                        <a:solidFill>
                          <a:srgbClr val="FF0000"/>
                        </a:solidFill>
                      </a:endParaRPr>
                    </a:p>
                  </a:txBody>
                  <a:tcPr marL="84406" marR="84406">
                    <a:solidFill>
                      <a:schemeClr val="tx2">
                        <a:lumMod val="20000"/>
                        <a:lumOff val="80000"/>
                      </a:schemeClr>
                    </a:solidFill>
                  </a:tcPr>
                </a:tc>
                <a:tc>
                  <a:txBody>
                    <a:bodyPr/>
                    <a:lstStyle/>
                    <a:p>
                      <a:pPr algn="r" rtl="1"/>
                      <a:endParaRPr lang="en-GB" sz="2000" b="1" dirty="0"/>
                    </a:p>
                  </a:txBody>
                  <a:tcPr marL="84406" marR="84406">
                    <a:solidFill>
                      <a:schemeClr val="tx2">
                        <a:lumMod val="20000"/>
                        <a:lumOff val="80000"/>
                      </a:schemeClr>
                    </a:solidFill>
                  </a:tcPr>
                </a:tc>
                <a:tc>
                  <a:txBody>
                    <a:bodyPr/>
                    <a:lstStyle/>
                    <a:p>
                      <a:pPr algn="r" rtl="1"/>
                      <a:endParaRPr lang="en-GB" sz="2000" dirty="0"/>
                    </a:p>
                  </a:txBody>
                  <a:tcPr marL="84406" marR="84406">
                    <a:solidFill>
                      <a:schemeClr val="tx2">
                        <a:lumMod val="20000"/>
                        <a:lumOff val="80000"/>
                      </a:schemeClr>
                    </a:solidFill>
                  </a:tcPr>
                </a:tc>
                <a:tc>
                  <a:txBody>
                    <a:bodyPr/>
                    <a:lstStyle/>
                    <a:p>
                      <a:pPr algn="r" rtl="1"/>
                      <a:endParaRPr lang="en-GB" sz="2000" b="1" dirty="0"/>
                    </a:p>
                  </a:txBody>
                  <a:tcPr marL="84406" marR="84406">
                    <a:solidFill>
                      <a:schemeClr val="tx2">
                        <a:lumMod val="20000"/>
                        <a:lumOff val="80000"/>
                      </a:schemeClr>
                    </a:solidFill>
                  </a:tcPr>
                </a:tc>
              </a:tr>
              <a:tr h="522514">
                <a:tc>
                  <a:txBody>
                    <a:bodyPr/>
                    <a:lstStyle/>
                    <a:p>
                      <a:pPr algn="r" rtl="1"/>
                      <a:r>
                        <a:rPr lang="ar-SA" sz="2000" dirty="0" smtClean="0"/>
                        <a:t>رأس المال</a:t>
                      </a:r>
                      <a:endParaRPr lang="en-GB" sz="2000" dirty="0"/>
                    </a:p>
                  </a:txBody>
                  <a:tcPr marL="84406" marR="84406">
                    <a:solidFill>
                      <a:schemeClr val="bg2"/>
                    </a:solidFill>
                  </a:tcPr>
                </a:tc>
                <a:tc>
                  <a:txBody>
                    <a:bodyPr/>
                    <a:lstStyle/>
                    <a:p>
                      <a:pPr algn="r" rtl="1"/>
                      <a:r>
                        <a:rPr lang="ar-SA" sz="2000" b="1" dirty="0" smtClean="0"/>
                        <a:t>500000</a:t>
                      </a:r>
                      <a:endParaRPr lang="en-GB" sz="2000" b="1" dirty="0"/>
                    </a:p>
                  </a:txBody>
                  <a:tcPr marL="84406" marR="84406">
                    <a:solidFill>
                      <a:schemeClr val="bg2"/>
                    </a:solidFill>
                  </a:tcPr>
                </a:tc>
                <a:tc>
                  <a:txBody>
                    <a:bodyPr/>
                    <a:lstStyle/>
                    <a:p>
                      <a:pPr algn="r" rtl="1"/>
                      <a:endParaRPr lang="en-GB" sz="2000" dirty="0"/>
                    </a:p>
                  </a:txBody>
                  <a:tcPr marL="84406" marR="84406">
                    <a:solidFill>
                      <a:schemeClr val="bg2"/>
                    </a:solidFill>
                  </a:tcPr>
                </a:tc>
                <a:tc>
                  <a:txBody>
                    <a:bodyPr/>
                    <a:lstStyle/>
                    <a:p>
                      <a:pPr algn="r" rtl="1"/>
                      <a:endParaRPr lang="en-GB" sz="2000" b="1" dirty="0"/>
                    </a:p>
                  </a:txBody>
                  <a:tcPr marL="84406" marR="84406">
                    <a:solidFill>
                      <a:schemeClr val="bg2"/>
                    </a:solidFill>
                  </a:tcPr>
                </a:tc>
              </a:tr>
              <a:tr h="522514">
                <a:tc>
                  <a:txBody>
                    <a:bodyPr/>
                    <a:lstStyle/>
                    <a:p>
                      <a:pPr algn="r" rtl="1"/>
                      <a:endParaRPr lang="en-GB" sz="2000" dirty="0"/>
                    </a:p>
                  </a:txBody>
                  <a:tcPr marL="84406" marR="84406">
                    <a:solidFill>
                      <a:schemeClr val="tx2">
                        <a:lumMod val="20000"/>
                        <a:lumOff val="80000"/>
                      </a:schemeClr>
                    </a:solidFill>
                  </a:tcPr>
                </a:tc>
                <a:tc>
                  <a:txBody>
                    <a:bodyPr/>
                    <a:lstStyle/>
                    <a:p>
                      <a:pPr algn="r" rtl="1"/>
                      <a:endParaRPr lang="en-GB" sz="2000" b="1" dirty="0"/>
                    </a:p>
                  </a:txBody>
                  <a:tcPr marL="84406" marR="84406">
                    <a:solidFill>
                      <a:schemeClr val="tx2">
                        <a:lumMod val="20000"/>
                        <a:lumOff val="80000"/>
                      </a:schemeClr>
                    </a:solidFill>
                  </a:tcPr>
                </a:tc>
                <a:tc>
                  <a:txBody>
                    <a:bodyPr/>
                    <a:lstStyle/>
                    <a:p>
                      <a:pPr algn="r" rtl="1"/>
                      <a:endParaRPr lang="en-GB" sz="2000" dirty="0"/>
                    </a:p>
                  </a:txBody>
                  <a:tcPr marL="84406" marR="84406">
                    <a:solidFill>
                      <a:schemeClr val="tx2">
                        <a:lumMod val="20000"/>
                        <a:lumOff val="80000"/>
                      </a:schemeClr>
                    </a:solidFill>
                  </a:tcPr>
                </a:tc>
                <a:tc>
                  <a:txBody>
                    <a:bodyPr/>
                    <a:lstStyle/>
                    <a:p>
                      <a:pPr algn="r" rtl="1"/>
                      <a:endParaRPr lang="en-GB" sz="2000" b="1" dirty="0"/>
                    </a:p>
                  </a:txBody>
                  <a:tcPr marL="84406" marR="84406">
                    <a:solidFill>
                      <a:schemeClr val="tx2">
                        <a:lumMod val="20000"/>
                        <a:lumOff val="80000"/>
                      </a:schemeClr>
                    </a:solidFill>
                  </a:tcPr>
                </a:tc>
              </a:tr>
              <a:tr h="522514">
                <a:tc>
                  <a:txBody>
                    <a:bodyPr/>
                    <a:lstStyle/>
                    <a:p>
                      <a:pPr algn="r" rtl="1"/>
                      <a:r>
                        <a:rPr lang="ar-SA" sz="2000" dirty="0" smtClean="0"/>
                        <a:t>المجموع</a:t>
                      </a:r>
                      <a:endParaRPr lang="en-GB" sz="2000" dirty="0"/>
                    </a:p>
                  </a:txBody>
                  <a:tcPr marL="84406" marR="84406">
                    <a:solidFill>
                      <a:srgbClr val="FFFF00"/>
                    </a:solidFill>
                  </a:tcPr>
                </a:tc>
                <a:tc>
                  <a:txBody>
                    <a:bodyPr/>
                    <a:lstStyle/>
                    <a:p>
                      <a:pPr algn="r" rtl="1"/>
                      <a:r>
                        <a:rPr lang="ar-SA" sz="2000" b="1" dirty="0" smtClean="0"/>
                        <a:t>700000</a:t>
                      </a:r>
                      <a:endParaRPr lang="en-GB" sz="2000" b="1" dirty="0"/>
                    </a:p>
                  </a:txBody>
                  <a:tcPr marL="84406" marR="84406">
                    <a:solidFill>
                      <a:srgbClr val="FFFF00"/>
                    </a:solidFill>
                  </a:tcPr>
                </a:tc>
                <a:tc>
                  <a:txBody>
                    <a:bodyPr/>
                    <a:lstStyle/>
                    <a:p>
                      <a:pPr algn="r" rtl="1"/>
                      <a:r>
                        <a:rPr lang="ar-SA" sz="2000" dirty="0" smtClean="0"/>
                        <a:t>المجموع</a:t>
                      </a:r>
                      <a:endParaRPr lang="en-GB" sz="2000" dirty="0"/>
                    </a:p>
                  </a:txBody>
                  <a:tcPr marL="84406" marR="84406">
                    <a:solidFill>
                      <a:srgbClr val="FFFF00"/>
                    </a:solidFill>
                  </a:tcPr>
                </a:tc>
                <a:tc>
                  <a:txBody>
                    <a:bodyPr/>
                    <a:lstStyle/>
                    <a:p>
                      <a:pPr algn="r" rtl="1"/>
                      <a:r>
                        <a:rPr lang="ar-SA" sz="2000" b="1" dirty="0" smtClean="0"/>
                        <a:t>700000</a:t>
                      </a:r>
                      <a:endParaRPr lang="en-GB" sz="2000" b="1" dirty="0"/>
                    </a:p>
                  </a:txBody>
                  <a:tcPr marL="84406" marR="84406">
                    <a:solidFill>
                      <a:srgbClr val="FFFF00"/>
                    </a:solidFill>
                  </a:tcPr>
                </a:tc>
              </a:tr>
            </a:tbl>
          </a:graphicData>
        </a:graphic>
      </p:graphicFrame>
    </p:spTree>
    <p:extLst>
      <p:ext uri="{BB962C8B-B14F-4D97-AF65-F5344CB8AC3E}">
        <p14:creationId xmlns:p14="http://schemas.microsoft.com/office/powerpoint/2010/main" xmlns="" val="5206725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blinds(horizontal)">
                                      <p:cBhvr>
                                        <p:cTn id="12" dur="500"/>
                                        <p:tgtEl>
                                          <p:spTgt spid="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a:p>
        </p:txBody>
      </p:sp>
      <p:sp>
        <p:nvSpPr>
          <p:cNvPr id="55299" name="Content Placeholder 2"/>
          <p:cNvSpPr>
            <a:spLocks noGrp="1"/>
          </p:cNvSpPr>
          <p:nvPr>
            <p:ph idx="1"/>
          </p:nvPr>
        </p:nvSpPr>
        <p:spPr>
          <a:xfrm>
            <a:off x="457200" y="1600200"/>
            <a:ext cx="8229600" cy="4565104"/>
          </a:xfrm>
        </p:spPr>
        <p:txBody>
          <a:bodyPr/>
          <a:lstStyle/>
          <a:p>
            <a:endParaRPr lang="en-GB" smtClean="0">
              <a:cs typeface="Arial" pitchFamily="34" charset="0"/>
            </a:endParaRPr>
          </a:p>
        </p:txBody>
      </p:sp>
      <p:sp>
        <p:nvSpPr>
          <p:cNvPr id="6" name="Title 1"/>
          <p:cNvSpPr txBox="1">
            <a:spLocks/>
          </p:cNvSpPr>
          <p:nvPr/>
        </p:nvSpPr>
        <p:spPr bwMode="auto">
          <a:xfrm>
            <a:off x="422031" y="381000"/>
            <a:ext cx="8229600" cy="990600"/>
          </a:xfrm>
          <a:prstGeom prst="rect">
            <a:avLst/>
          </a:prstGeom>
          <a:solidFill>
            <a:schemeClr val="accent1"/>
          </a:solidFill>
          <a:ln w="9525">
            <a:noFill/>
            <a:miter lim="800000"/>
            <a:headEnd/>
            <a:tailEnd/>
          </a:ln>
        </p:spPr>
        <p:txBody>
          <a:bodyPr anchor="ctr"/>
          <a:lstStyle/>
          <a:p>
            <a:pPr algn="just" eaLnBrk="0" hangingPunct="0">
              <a:defRPr/>
            </a:pPr>
            <a:r>
              <a:rPr lang="ar-SA" sz="2800" b="1" dirty="0">
                <a:latin typeface="+mj-lt"/>
                <a:ea typeface="+mj-ea"/>
                <a:cs typeface="Arial" charset="0"/>
              </a:rPr>
              <a:t>العملية الثالثة: </a:t>
            </a:r>
            <a:r>
              <a:rPr lang="ar-SA" sz="2400" b="1" dirty="0">
                <a:latin typeface="+mj-lt"/>
                <a:ea typeface="+mj-ea"/>
                <a:cs typeface="Arial" charset="0"/>
              </a:rPr>
              <a:t>اشترت منشأة فاضل مبنى بمبلغ 250 ألف ريال ليكون مقراً للنشاط، وقد تم سداد القيمة لصاحب المبنى بشيك مسحوب على حساب المنشأة ببنك الرياض</a:t>
            </a:r>
            <a:endParaRPr lang="en-GB" sz="2400" b="1" dirty="0">
              <a:latin typeface="+mj-lt"/>
              <a:ea typeface="+mj-ea"/>
              <a:cs typeface="Arial" charset="0"/>
            </a:endParaRPr>
          </a:p>
        </p:txBody>
      </p:sp>
      <p:sp>
        <p:nvSpPr>
          <p:cNvPr id="7" name="Content Placeholder 2"/>
          <p:cNvSpPr txBox="1">
            <a:spLocks/>
          </p:cNvSpPr>
          <p:nvPr/>
        </p:nvSpPr>
        <p:spPr bwMode="auto">
          <a:xfrm>
            <a:off x="633046" y="1295400"/>
            <a:ext cx="7385538" cy="3962400"/>
          </a:xfrm>
          <a:prstGeom prst="rect">
            <a:avLst/>
          </a:prstGeom>
          <a:noFill/>
          <a:ln w="9525">
            <a:noFill/>
            <a:miter lim="800000"/>
            <a:headEnd/>
            <a:tailEnd/>
          </a:ln>
        </p:spPr>
        <p:txBody>
          <a:bodyPr/>
          <a:lstStyle/>
          <a:p>
            <a:pPr marL="342900" indent="-342900" rtl="0" eaLnBrk="0" hangingPunct="0">
              <a:spcBef>
                <a:spcPct val="20000"/>
              </a:spcBef>
              <a:buFont typeface="Wingdings 2" pitchFamily="18" charset="2"/>
              <a:buNone/>
              <a:defRPr/>
            </a:pPr>
            <a:endParaRPr lang="en-GB" sz="3200" dirty="0">
              <a:latin typeface="+mn-lt"/>
              <a:cs typeface="Arial" charset="0"/>
            </a:endParaRPr>
          </a:p>
          <a:p>
            <a:pPr marL="342900" indent="-342900" rtl="0" eaLnBrk="0" hangingPunct="0">
              <a:spcBef>
                <a:spcPct val="20000"/>
              </a:spcBef>
              <a:buFont typeface="Wingdings 2" pitchFamily="18" charset="2"/>
              <a:buNone/>
              <a:defRPr/>
            </a:pPr>
            <a:endParaRPr lang="ar-SA" sz="3200" dirty="0">
              <a:latin typeface="+mn-lt"/>
              <a:cs typeface="Arial" charset="0"/>
            </a:endParaRPr>
          </a:p>
          <a:p>
            <a:pPr marL="342900" indent="-342900" rtl="0" eaLnBrk="0" hangingPunct="0">
              <a:spcBef>
                <a:spcPct val="20000"/>
              </a:spcBef>
              <a:buFont typeface="Wingdings 2" pitchFamily="18" charset="2"/>
              <a:buNone/>
              <a:defRPr/>
            </a:pPr>
            <a:endParaRPr lang="ar-SA" sz="3200" dirty="0">
              <a:latin typeface="+mn-lt"/>
              <a:cs typeface="Arial" charset="0"/>
            </a:endParaRPr>
          </a:p>
          <a:p>
            <a:pPr marL="342900" indent="-342900" rtl="0" eaLnBrk="0" hangingPunct="0">
              <a:spcBef>
                <a:spcPct val="20000"/>
              </a:spcBef>
              <a:buFont typeface="Wingdings 2" pitchFamily="18" charset="2"/>
              <a:buNone/>
              <a:defRPr/>
            </a:pPr>
            <a:endParaRPr lang="ar-SA" sz="3200" dirty="0">
              <a:latin typeface="+mn-lt"/>
              <a:cs typeface="Arial" charset="0"/>
            </a:endParaRPr>
          </a:p>
          <a:p>
            <a:pPr marL="342900" indent="-342900" rtl="0" eaLnBrk="0" hangingPunct="0">
              <a:spcBef>
                <a:spcPct val="20000"/>
              </a:spcBef>
              <a:buFont typeface="Wingdings 2" pitchFamily="18" charset="2"/>
              <a:buNone/>
              <a:defRPr/>
            </a:pPr>
            <a:endParaRPr lang="ar-SA" sz="3200" dirty="0">
              <a:latin typeface="+mn-lt"/>
              <a:cs typeface="Arial" charset="0"/>
            </a:endParaRPr>
          </a:p>
          <a:p>
            <a:pPr marL="342900" indent="-342900" rtl="0" eaLnBrk="0" hangingPunct="0">
              <a:spcBef>
                <a:spcPct val="20000"/>
              </a:spcBef>
              <a:buFont typeface="Wingdings 2" pitchFamily="18" charset="2"/>
              <a:buNone/>
              <a:defRPr/>
            </a:pPr>
            <a:endParaRPr lang="ar-SA" sz="3200" dirty="0">
              <a:latin typeface="+mn-lt"/>
              <a:cs typeface="Arial" charset="0"/>
            </a:endParaRPr>
          </a:p>
          <a:p>
            <a:pPr marL="342900" indent="-342900" rtl="0" eaLnBrk="0" hangingPunct="0">
              <a:spcBef>
                <a:spcPct val="20000"/>
              </a:spcBef>
              <a:buFont typeface="Wingdings 2" pitchFamily="18" charset="2"/>
              <a:buNone/>
              <a:defRPr/>
            </a:pPr>
            <a:endParaRPr lang="ar-SA" sz="3200" dirty="0">
              <a:latin typeface="+mn-lt"/>
              <a:cs typeface="Arial" charset="0"/>
            </a:endParaRPr>
          </a:p>
          <a:p>
            <a:pPr marL="342900" indent="-342900" rtl="0" eaLnBrk="0" hangingPunct="0">
              <a:spcBef>
                <a:spcPct val="20000"/>
              </a:spcBef>
              <a:buFont typeface="Wingdings 2" pitchFamily="18" charset="2"/>
              <a:buNone/>
              <a:defRPr/>
            </a:pPr>
            <a:r>
              <a:rPr lang="ar-SA" sz="2000" b="1" dirty="0">
                <a:latin typeface="+mn-lt"/>
                <a:cs typeface="Arial" charset="0"/>
              </a:rPr>
              <a:t>معادلة الميزانية:  الأصول  =  الخصوم  +  حقوق الملكية</a:t>
            </a:r>
            <a:endParaRPr lang="en-GB" sz="2000" b="1" dirty="0">
              <a:latin typeface="+mn-lt"/>
              <a:cs typeface="Arial" charset="0"/>
            </a:endParaRPr>
          </a:p>
          <a:p>
            <a:pPr marL="342900" indent="-342900" rtl="0" eaLnBrk="0" hangingPunct="0">
              <a:spcBef>
                <a:spcPct val="20000"/>
              </a:spcBef>
              <a:buFont typeface="Wingdings 2" pitchFamily="18" charset="2"/>
              <a:buNone/>
              <a:defRPr/>
            </a:pPr>
            <a:r>
              <a:rPr lang="ar-SA" b="1" dirty="0">
                <a:latin typeface="+mn-lt"/>
                <a:cs typeface="Arial" charset="0"/>
              </a:rPr>
              <a:t>450000 بنك + 250000 مبنى = 200000 قرض البنك + 500000 رأس المال</a:t>
            </a:r>
            <a:endParaRPr lang="en-GB" b="1" dirty="0">
              <a:latin typeface="+mn-lt"/>
              <a:cs typeface="Arial" charset="0"/>
            </a:endParaRPr>
          </a:p>
          <a:p>
            <a:pPr marL="342900" indent="-342900" rtl="0" eaLnBrk="0" hangingPunct="0">
              <a:spcBef>
                <a:spcPct val="20000"/>
              </a:spcBef>
              <a:buFont typeface="Wingdings 2" pitchFamily="18" charset="2"/>
              <a:buNone/>
              <a:defRPr/>
            </a:pPr>
            <a:endParaRPr lang="ar-SA" sz="3200" dirty="0">
              <a:latin typeface="+mn-lt"/>
              <a:cs typeface="Arial" charset="0"/>
            </a:endParaRPr>
          </a:p>
        </p:txBody>
      </p:sp>
      <p:graphicFrame>
        <p:nvGraphicFramePr>
          <p:cNvPr id="8" name="Content Placeholder 7"/>
          <p:cNvGraphicFramePr>
            <a:graphicFrameLocks/>
          </p:cNvGraphicFramePr>
          <p:nvPr/>
        </p:nvGraphicFramePr>
        <p:xfrm>
          <a:off x="703385" y="1676400"/>
          <a:ext cx="7385538" cy="3505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Slide Number Placeholder 3"/>
          <p:cNvSpPr txBox="1">
            <a:spLocks/>
          </p:cNvSpPr>
          <p:nvPr/>
        </p:nvSpPr>
        <p:spPr bwMode="auto">
          <a:xfrm>
            <a:off x="4572000" y="6381328"/>
            <a:ext cx="527538"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ar-SA"/>
            </a:defPPr>
            <a:lvl1pPr marL="0" algn="r" defTabSz="914400" rtl="0" eaLnBrk="0" latinLnBrk="0" hangingPunct="0">
              <a:defRPr sz="1200" kern="1200">
                <a:solidFill>
                  <a:schemeClr val="tx1"/>
                </a:solidFill>
                <a:latin typeface="Arial" pitchFamily="34" charset="0"/>
                <a:ea typeface="+mn-ea"/>
                <a:cs typeface="Arial" pitchFamily="34" charset="0"/>
              </a:defRPr>
            </a:lvl1pPr>
            <a:lvl2pPr marL="742950" indent="-285750" algn="r" defTabSz="914400" rtl="1" eaLnBrk="0" latinLnBrk="0" hangingPunct="0">
              <a:defRPr sz="1800" kern="1200">
                <a:solidFill>
                  <a:schemeClr val="tx1"/>
                </a:solidFill>
                <a:latin typeface="Arial" pitchFamily="34" charset="0"/>
                <a:ea typeface="+mn-ea"/>
                <a:cs typeface="Arial" pitchFamily="34" charset="0"/>
              </a:defRPr>
            </a:lvl2pPr>
            <a:lvl3pPr marL="1143000" indent="-228600" algn="r" defTabSz="914400" rtl="1" eaLnBrk="0" latinLnBrk="0" hangingPunct="0">
              <a:defRPr sz="1800" kern="1200">
                <a:solidFill>
                  <a:schemeClr val="tx1"/>
                </a:solidFill>
                <a:latin typeface="Arial" pitchFamily="34" charset="0"/>
                <a:ea typeface="+mn-ea"/>
                <a:cs typeface="Arial" pitchFamily="34" charset="0"/>
              </a:defRPr>
            </a:lvl3pPr>
            <a:lvl4pPr marL="1600200" indent="-228600" algn="r" defTabSz="914400" rtl="1" eaLnBrk="0" latinLnBrk="0" hangingPunct="0">
              <a:defRPr sz="1800" kern="1200">
                <a:solidFill>
                  <a:schemeClr val="tx1"/>
                </a:solidFill>
                <a:latin typeface="Arial" pitchFamily="34" charset="0"/>
                <a:ea typeface="+mn-ea"/>
                <a:cs typeface="Arial" pitchFamily="34" charset="0"/>
              </a:defRPr>
            </a:lvl4pPr>
            <a:lvl5pPr marL="2057400" indent="-228600" algn="r" defTabSz="914400" rtl="1" eaLnBrk="0" latinLnBrk="0" hangingPunct="0">
              <a:defRPr sz="18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9pPr>
          </a:lstStyle>
          <a:p>
            <a:pPr algn="ctr" eaLnBrk="1" hangingPunct="1"/>
            <a:r>
              <a:rPr lang="ar-SA" sz="1800" dirty="0" smtClean="0">
                <a:solidFill>
                  <a:schemeClr val="bg1"/>
                </a:solidFill>
                <a:latin typeface="Calibri" pitchFamily="34" charset="0"/>
              </a:rPr>
              <a:t>9</a:t>
            </a:r>
            <a:endParaRPr lang="en-US" sz="1800" dirty="0" smtClean="0">
              <a:solidFill>
                <a:schemeClr val="bg1"/>
              </a:solidFill>
              <a:latin typeface="Calibri" pitchFamily="34" charset="0"/>
            </a:endParaRPr>
          </a:p>
        </p:txBody>
      </p:sp>
    </p:spTree>
    <p:extLst>
      <p:ext uri="{BB962C8B-B14F-4D97-AF65-F5344CB8AC3E}">
        <p14:creationId xmlns:p14="http://schemas.microsoft.com/office/powerpoint/2010/main" xmlns="" val="25881673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7">
                                            <p:txEl>
                                              <p:pRg st="7" end="7"/>
                                            </p:txEl>
                                          </p:spTgt>
                                        </p:tgtEl>
                                        <p:attrNameLst>
                                          <p:attrName>style.visibility</p:attrName>
                                        </p:attrNameLst>
                                      </p:cBhvr>
                                      <p:to>
                                        <p:strVal val="visible"/>
                                      </p:to>
                                    </p:set>
                                    <p:animEffect transition="in" filter="blinds(horizontal)">
                                      <p:cBhvr>
                                        <p:cTn id="17" dur="500"/>
                                        <p:tgtEl>
                                          <p:spTgt spid="7">
                                            <p:txEl>
                                              <p:pRg st="7" end="7"/>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7">
                                            <p:txEl>
                                              <p:pRg st="8" end="8"/>
                                            </p:txEl>
                                          </p:spTgt>
                                        </p:tgtEl>
                                        <p:attrNameLst>
                                          <p:attrName>style.visibility</p:attrName>
                                        </p:attrNameLst>
                                      </p:cBhvr>
                                      <p:to>
                                        <p:strVal val="visible"/>
                                      </p:to>
                                    </p:set>
                                    <p:animEffect transition="in" filter="blinds(horizontal)">
                                      <p:cBhvr>
                                        <p:cTn id="22" dur="500"/>
                                        <p:tgtEl>
                                          <p:spTgt spid="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Graphic spid="8" grpId="0">
        <p:bldAsOne/>
      </p:bldGraphic>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a:p>
        </p:txBody>
      </p:sp>
      <p:sp>
        <p:nvSpPr>
          <p:cNvPr id="56323" name="Content Placeholder 2"/>
          <p:cNvSpPr>
            <a:spLocks noGrp="1"/>
          </p:cNvSpPr>
          <p:nvPr>
            <p:ph idx="1"/>
          </p:nvPr>
        </p:nvSpPr>
        <p:spPr/>
        <p:txBody>
          <a:bodyPr/>
          <a:lstStyle/>
          <a:p>
            <a:endParaRPr lang="en-GB" smtClean="0">
              <a:cs typeface="Arial" pitchFamily="34" charset="0"/>
            </a:endParaRPr>
          </a:p>
        </p:txBody>
      </p:sp>
      <p:sp>
        <p:nvSpPr>
          <p:cNvPr id="56324" name="Slide Number Placeholder 3"/>
          <p:cNvSpPr>
            <a:spLocks noGrp="1"/>
          </p:cNvSpPr>
          <p:nvPr>
            <p:ph type="sldNum" sz="quarter" idx="4294967295"/>
          </p:nvPr>
        </p:nvSpPr>
        <p:spPr bwMode="auto">
          <a:xfrm>
            <a:off x="4526421" y="6381328"/>
            <a:ext cx="527538"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dirty="0" smtClean="0">
                <a:solidFill>
                  <a:schemeClr val="bg1"/>
                </a:solidFill>
                <a:latin typeface="Calibri" pitchFamily="34" charset="0"/>
              </a:rPr>
              <a:t>10</a:t>
            </a:r>
            <a:endParaRPr lang="en-US" dirty="0" smtClean="0">
              <a:solidFill>
                <a:schemeClr val="bg1"/>
              </a:solidFill>
              <a:latin typeface="Calibri" pitchFamily="34" charset="0"/>
            </a:endParaRPr>
          </a:p>
        </p:txBody>
      </p:sp>
      <p:sp>
        <p:nvSpPr>
          <p:cNvPr id="5" name="Title 1"/>
          <p:cNvSpPr txBox="1">
            <a:spLocks/>
          </p:cNvSpPr>
          <p:nvPr/>
        </p:nvSpPr>
        <p:spPr bwMode="auto">
          <a:xfrm>
            <a:off x="492369" y="274638"/>
            <a:ext cx="8018585" cy="944562"/>
          </a:xfrm>
          <a:prstGeom prst="rect">
            <a:avLst/>
          </a:prstGeom>
          <a:solidFill>
            <a:schemeClr val="accent1"/>
          </a:solidFill>
          <a:ln w="9525">
            <a:noFill/>
            <a:miter lim="800000"/>
            <a:headEnd/>
            <a:tailEnd/>
          </a:ln>
        </p:spPr>
        <p:txBody>
          <a:bodyPr anchor="ctr"/>
          <a:lstStyle/>
          <a:p>
            <a:pPr rtl="0" eaLnBrk="0" hangingPunct="0">
              <a:defRPr/>
            </a:pPr>
            <a:r>
              <a:rPr lang="ar-SA" sz="2800" b="1" dirty="0">
                <a:latin typeface="+mj-lt"/>
                <a:ea typeface="+mj-ea"/>
                <a:cs typeface="Arial" charset="0"/>
              </a:rPr>
              <a:t>بعد العملية السابقة تظهر ميزانية منشأة فاضل التجارية على النحو التالي:</a:t>
            </a:r>
            <a:endParaRPr lang="en-GB" sz="2800" b="1" dirty="0">
              <a:latin typeface="+mj-lt"/>
              <a:ea typeface="+mj-ea"/>
              <a:cs typeface="Arial" charset="0"/>
            </a:endParaRPr>
          </a:p>
        </p:txBody>
      </p:sp>
      <p:sp>
        <p:nvSpPr>
          <p:cNvPr id="6" name="Content Placeholder 2"/>
          <p:cNvSpPr txBox="1">
            <a:spLocks/>
          </p:cNvSpPr>
          <p:nvPr/>
        </p:nvSpPr>
        <p:spPr bwMode="auto">
          <a:xfrm>
            <a:off x="844062" y="1447800"/>
            <a:ext cx="7666892" cy="4572000"/>
          </a:xfrm>
          <a:prstGeom prst="rect">
            <a:avLst/>
          </a:prstGeom>
          <a:noFill/>
          <a:ln w="9525">
            <a:noFill/>
            <a:miter lim="800000"/>
            <a:headEnd/>
            <a:tailEnd/>
          </a:ln>
        </p:spPr>
        <p:txBody>
          <a:bodyPr/>
          <a:lstStyle/>
          <a:p>
            <a:pPr marL="342900" indent="-342900" algn="ctr" rtl="0" eaLnBrk="0" hangingPunct="0">
              <a:spcBef>
                <a:spcPct val="20000"/>
              </a:spcBef>
              <a:buFont typeface="Wingdings 2" pitchFamily="18" charset="2"/>
              <a:buNone/>
              <a:defRPr/>
            </a:pPr>
            <a:r>
              <a:rPr lang="ar-SA" sz="3200" b="1" dirty="0">
                <a:latin typeface="+mn-lt"/>
                <a:cs typeface="Arial" charset="0"/>
              </a:rPr>
              <a:t>الميزانية</a:t>
            </a:r>
          </a:p>
          <a:p>
            <a:pPr marL="342900" indent="-342900" algn="ctr" rtl="0" eaLnBrk="0" hangingPunct="0">
              <a:spcBef>
                <a:spcPct val="20000"/>
              </a:spcBef>
              <a:buFont typeface="Wingdings 2" pitchFamily="18" charset="2"/>
              <a:buNone/>
              <a:defRPr/>
            </a:pPr>
            <a:endParaRPr lang="ar-SA" sz="3200" dirty="0">
              <a:latin typeface="+mn-lt"/>
              <a:cs typeface="Arial" charset="0"/>
            </a:endParaRPr>
          </a:p>
          <a:p>
            <a:pPr marL="342900" indent="-342900" algn="ctr" rtl="0" eaLnBrk="0" hangingPunct="0">
              <a:spcBef>
                <a:spcPct val="20000"/>
              </a:spcBef>
              <a:buFont typeface="Wingdings 2" pitchFamily="18" charset="2"/>
              <a:buNone/>
              <a:defRPr/>
            </a:pPr>
            <a:endParaRPr lang="ar-SA" sz="3200" dirty="0">
              <a:latin typeface="+mn-lt"/>
              <a:cs typeface="Arial" charset="0"/>
            </a:endParaRPr>
          </a:p>
          <a:p>
            <a:pPr marL="342900" indent="-342900" algn="ctr" rtl="0" eaLnBrk="0" hangingPunct="0">
              <a:spcBef>
                <a:spcPct val="20000"/>
              </a:spcBef>
              <a:buFont typeface="Wingdings 2" pitchFamily="18" charset="2"/>
              <a:buNone/>
              <a:defRPr/>
            </a:pPr>
            <a:endParaRPr lang="ar-SA" sz="3200" dirty="0">
              <a:latin typeface="+mn-lt"/>
              <a:cs typeface="Arial" charset="0"/>
            </a:endParaRPr>
          </a:p>
          <a:p>
            <a:pPr marL="342900" indent="-342900" algn="ctr" rtl="0" eaLnBrk="0" hangingPunct="0">
              <a:spcBef>
                <a:spcPct val="20000"/>
              </a:spcBef>
              <a:buFont typeface="Wingdings 2" pitchFamily="18" charset="2"/>
              <a:buNone/>
              <a:defRPr/>
            </a:pPr>
            <a:endParaRPr lang="en-GB" sz="3200" dirty="0">
              <a:latin typeface="+mn-lt"/>
              <a:cs typeface="Arial" charset="0"/>
            </a:endParaRPr>
          </a:p>
        </p:txBody>
      </p:sp>
      <p:sp>
        <p:nvSpPr>
          <p:cNvPr id="7" name="Content Placeholder 2"/>
          <p:cNvSpPr txBox="1">
            <a:spLocks/>
          </p:cNvSpPr>
          <p:nvPr/>
        </p:nvSpPr>
        <p:spPr bwMode="auto">
          <a:xfrm>
            <a:off x="844062" y="1295400"/>
            <a:ext cx="7666892" cy="4572000"/>
          </a:xfrm>
          <a:prstGeom prst="rect">
            <a:avLst/>
          </a:prstGeom>
          <a:noFill/>
          <a:ln w="9525">
            <a:noFill/>
            <a:miter lim="800000"/>
            <a:headEnd/>
            <a:tailEnd/>
          </a:ln>
        </p:spPr>
        <p:txBody>
          <a:bodyPr/>
          <a:lstStyle/>
          <a:p>
            <a:pPr marL="273050" indent="-273050" eaLnBrk="0" hangingPunct="0">
              <a:spcBef>
                <a:spcPts val="575"/>
              </a:spcBef>
              <a:buClr>
                <a:schemeClr val="accent1"/>
              </a:buClr>
              <a:buSzPct val="85000"/>
              <a:buFont typeface="Wingdings 2" pitchFamily="18" charset="2"/>
              <a:buNone/>
              <a:defRPr/>
            </a:pPr>
            <a:r>
              <a:rPr lang="ar-SA" sz="2600" dirty="0">
                <a:latin typeface="+mn-lt"/>
                <a:cs typeface="+mn-cs"/>
              </a:rPr>
              <a:t> </a:t>
            </a:r>
          </a:p>
          <a:p>
            <a:pPr marL="273050" indent="-273050" eaLnBrk="0" hangingPunct="0">
              <a:spcBef>
                <a:spcPts val="575"/>
              </a:spcBef>
              <a:buClr>
                <a:schemeClr val="accent1"/>
              </a:buClr>
              <a:buSzPct val="85000"/>
              <a:buFont typeface="Wingdings 2" pitchFamily="18" charset="2"/>
              <a:buNone/>
              <a:defRPr/>
            </a:pPr>
            <a:endParaRPr lang="en-GB" sz="2600" dirty="0">
              <a:latin typeface="+mn-lt"/>
              <a:cs typeface="+mn-cs"/>
            </a:endParaRPr>
          </a:p>
        </p:txBody>
      </p:sp>
      <p:graphicFrame>
        <p:nvGraphicFramePr>
          <p:cNvPr id="8" name="Table 7"/>
          <p:cNvGraphicFramePr>
            <a:graphicFrameLocks noGrp="1"/>
          </p:cNvGraphicFramePr>
          <p:nvPr/>
        </p:nvGraphicFramePr>
        <p:xfrm>
          <a:off x="703384" y="2057401"/>
          <a:ext cx="7244862" cy="3581401"/>
        </p:xfrm>
        <a:graphic>
          <a:graphicData uri="http://schemas.openxmlformats.org/drawingml/2006/table">
            <a:tbl>
              <a:tblPr firstRow="1" bandRow="1">
                <a:tableStyleId>{5C22544A-7EE6-4342-B048-85BDC9FD1C3A}</a:tableStyleId>
              </a:tblPr>
              <a:tblGrid>
                <a:gridCol w="2354580"/>
                <a:gridCol w="1267851"/>
                <a:gridCol w="2354580"/>
                <a:gridCol w="1267851"/>
              </a:tblGrid>
              <a:tr h="504423">
                <a:tc>
                  <a:txBody>
                    <a:bodyPr/>
                    <a:lstStyle/>
                    <a:p>
                      <a:pPr algn="r" rtl="1"/>
                      <a:r>
                        <a:rPr lang="ar-SA" sz="2000" u="sng" dirty="0" smtClean="0">
                          <a:solidFill>
                            <a:srgbClr val="FF0000"/>
                          </a:solidFill>
                        </a:rPr>
                        <a:t>الخصوم</a:t>
                      </a:r>
                      <a:endParaRPr lang="en-GB" sz="2000" u="sng" dirty="0">
                        <a:solidFill>
                          <a:srgbClr val="FF0000"/>
                        </a:solidFill>
                      </a:endParaRPr>
                    </a:p>
                  </a:txBody>
                  <a:tcPr marL="84406" marR="84406">
                    <a:solidFill>
                      <a:schemeClr val="tx2">
                        <a:lumMod val="20000"/>
                        <a:lumOff val="80000"/>
                      </a:schemeClr>
                    </a:solidFill>
                  </a:tcPr>
                </a:tc>
                <a:tc>
                  <a:txBody>
                    <a:bodyPr/>
                    <a:lstStyle/>
                    <a:p>
                      <a:pPr algn="r" rtl="1"/>
                      <a:endParaRPr lang="en-GB" sz="2000" b="1" dirty="0">
                        <a:solidFill>
                          <a:srgbClr val="FF0000"/>
                        </a:solidFill>
                      </a:endParaRPr>
                    </a:p>
                  </a:txBody>
                  <a:tcPr marL="84406" marR="84406">
                    <a:solidFill>
                      <a:schemeClr val="tx2">
                        <a:lumMod val="20000"/>
                        <a:lumOff val="80000"/>
                      </a:schemeClr>
                    </a:solidFill>
                  </a:tcPr>
                </a:tc>
                <a:tc>
                  <a:txBody>
                    <a:bodyPr/>
                    <a:lstStyle/>
                    <a:p>
                      <a:pPr algn="r" rtl="1"/>
                      <a:r>
                        <a:rPr lang="ar-SA" sz="2000" u="sng" dirty="0" smtClean="0">
                          <a:solidFill>
                            <a:srgbClr val="FF0000"/>
                          </a:solidFill>
                        </a:rPr>
                        <a:t>الأصــــول</a:t>
                      </a:r>
                      <a:endParaRPr lang="en-GB" sz="2000" u="sng" dirty="0">
                        <a:solidFill>
                          <a:srgbClr val="FF0000"/>
                        </a:solidFill>
                      </a:endParaRPr>
                    </a:p>
                  </a:txBody>
                  <a:tcPr marL="84406" marR="84406">
                    <a:solidFill>
                      <a:schemeClr val="tx2">
                        <a:lumMod val="20000"/>
                        <a:lumOff val="80000"/>
                      </a:schemeClr>
                    </a:solidFill>
                  </a:tcPr>
                </a:tc>
                <a:tc>
                  <a:txBody>
                    <a:bodyPr/>
                    <a:lstStyle/>
                    <a:p>
                      <a:pPr algn="r" rtl="1"/>
                      <a:endParaRPr lang="en-GB" sz="2000" b="1" dirty="0"/>
                    </a:p>
                  </a:txBody>
                  <a:tcPr marL="84406" marR="84406">
                    <a:solidFill>
                      <a:schemeClr val="tx2">
                        <a:lumMod val="20000"/>
                        <a:lumOff val="80000"/>
                      </a:schemeClr>
                    </a:solidFill>
                  </a:tcPr>
                </a:tc>
              </a:tr>
              <a:tr h="554863">
                <a:tc>
                  <a:txBody>
                    <a:bodyPr/>
                    <a:lstStyle/>
                    <a:p>
                      <a:pPr algn="r" rtl="1"/>
                      <a:r>
                        <a:rPr lang="ar-SA" sz="2000" dirty="0" smtClean="0"/>
                        <a:t>قرض البنك</a:t>
                      </a:r>
                      <a:endParaRPr lang="en-GB" sz="2000" dirty="0"/>
                    </a:p>
                  </a:txBody>
                  <a:tcPr marL="84406" marR="84406">
                    <a:solidFill>
                      <a:schemeClr val="tx2">
                        <a:lumMod val="20000"/>
                        <a:lumOff val="80000"/>
                      </a:schemeClr>
                    </a:solidFill>
                  </a:tcPr>
                </a:tc>
                <a:tc>
                  <a:txBody>
                    <a:bodyPr/>
                    <a:lstStyle/>
                    <a:p>
                      <a:pPr algn="r" rtl="1"/>
                      <a:r>
                        <a:rPr lang="ar-SA" sz="2000" b="1" dirty="0" smtClean="0"/>
                        <a:t>200000</a:t>
                      </a:r>
                      <a:endParaRPr lang="en-GB" sz="2000" b="1" dirty="0"/>
                    </a:p>
                  </a:txBody>
                  <a:tcPr marL="84406" marR="84406">
                    <a:solidFill>
                      <a:schemeClr val="tx2">
                        <a:lumMod val="20000"/>
                        <a:lumOff val="80000"/>
                      </a:schemeClr>
                    </a:solidFill>
                  </a:tcPr>
                </a:tc>
                <a:tc>
                  <a:txBody>
                    <a:bodyPr/>
                    <a:lstStyle/>
                    <a:p>
                      <a:pPr algn="r" rtl="1"/>
                      <a:r>
                        <a:rPr lang="ar-SA" sz="2000" dirty="0" smtClean="0"/>
                        <a:t>بنك</a:t>
                      </a:r>
                      <a:endParaRPr lang="en-GB" sz="2000" dirty="0"/>
                    </a:p>
                  </a:txBody>
                  <a:tcPr marL="84406" marR="84406">
                    <a:solidFill>
                      <a:schemeClr val="tx2">
                        <a:lumMod val="20000"/>
                        <a:lumOff val="80000"/>
                      </a:schemeClr>
                    </a:solidFill>
                  </a:tcPr>
                </a:tc>
                <a:tc>
                  <a:txBody>
                    <a:bodyPr/>
                    <a:lstStyle/>
                    <a:p>
                      <a:pPr algn="r" rtl="1"/>
                      <a:r>
                        <a:rPr lang="ar-SA" sz="2000" b="1" dirty="0" smtClean="0"/>
                        <a:t>450000</a:t>
                      </a:r>
                      <a:endParaRPr lang="en-GB" sz="2000" b="1" dirty="0"/>
                    </a:p>
                  </a:txBody>
                  <a:tcPr marL="84406" marR="84406">
                    <a:solidFill>
                      <a:schemeClr val="tx2">
                        <a:lumMod val="20000"/>
                        <a:lumOff val="80000"/>
                      </a:schemeClr>
                    </a:solidFill>
                  </a:tcPr>
                </a:tc>
              </a:tr>
              <a:tr h="504423">
                <a:tc>
                  <a:txBody>
                    <a:bodyPr/>
                    <a:lstStyle/>
                    <a:p>
                      <a:pPr algn="r" rtl="1"/>
                      <a:endParaRPr lang="en-GB" sz="2000" dirty="0"/>
                    </a:p>
                  </a:txBody>
                  <a:tcPr marL="84406" marR="84406">
                    <a:solidFill>
                      <a:schemeClr val="tx2">
                        <a:lumMod val="20000"/>
                        <a:lumOff val="80000"/>
                      </a:schemeClr>
                    </a:solidFill>
                  </a:tcPr>
                </a:tc>
                <a:tc>
                  <a:txBody>
                    <a:bodyPr/>
                    <a:lstStyle/>
                    <a:p>
                      <a:pPr algn="r" rtl="1"/>
                      <a:endParaRPr lang="en-GB" sz="2000" b="1" dirty="0"/>
                    </a:p>
                  </a:txBody>
                  <a:tcPr marL="84406" marR="84406">
                    <a:solidFill>
                      <a:schemeClr val="tx2">
                        <a:lumMod val="20000"/>
                        <a:lumOff val="80000"/>
                      </a:schemeClr>
                    </a:solidFill>
                  </a:tcPr>
                </a:tc>
                <a:tc>
                  <a:txBody>
                    <a:bodyPr/>
                    <a:lstStyle/>
                    <a:p>
                      <a:pPr algn="r" rtl="1"/>
                      <a:r>
                        <a:rPr lang="ar-SA" sz="2000" dirty="0" smtClean="0"/>
                        <a:t>مبنى</a:t>
                      </a:r>
                      <a:endParaRPr lang="en-GB" sz="2000" dirty="0"/>
                    </a:p>
                  </a:txBody>
                  <a:tcPr marL="84406" marR="84406">
                    <a:solidFill>
                      <a:schemeClr val="tx2">
                        <a:lumMod val="20000"/>
                        <a:lumOff val="80000"/>
                      </a:schemeClr>
                    </a:solidFill>
                  </a:tcPr>
                </a:tc>
                <a:tc>
                  <a:txBody>
                    <a:bodyPr/>
                    <a:lstStyle/>
                    <a:p>
                      <a:pPr algn="r" rtl="1"/>
                      <a:r>
                        <a:rPr lang="ar-SA" sz="2000" b="1" dirty="0" smtClean="0"/>
                        <a:t>250000</a:t>
                      </a:r>
                      <a:endParaRPr lang="en-GB" sz="2000" b="1" dirty="0"/>
                    </a:p>
                  </a:txBody>
                  <a:tcPr marL="84406" marR="84406">
                    <a:solidFill>
                      <a:schemeClr val="tx2">
                        <a:lumMod val="20000"/>
                        <a:lumOff val="80000"/>
                      </a:schemeClr>
                    </a:solidFill>
                  </a:tcPr>
                </a:tc>
              </a:tr>
              <a:tr h="504423">
                <a:tc>
                  <a:txBody>
                    <a:bodyPr/>
                    <a:lstStyle/>
                    <a:p>
                      <a:pPr algn="r" rtl="1"/>
                      <a:r>
                        <a:rPr lang="ar-SA" sz="2000" b="1" u="sng" dirty="0" smtClean="0">
                          <a:solidFill>
                            <a:srgbClr val="FF0000"/>
                          </a:solidFill>
                        </a:rPr>
                        <a:t>حقوق الملكية</a:t>
                      </a:r>
                      <a:endParaRPr lang="en-GB" sz="2000" b="1" u="sng" dirty="0">
                        <a:solidFill>
                          <a:srgbClr val="FF0000"/>
                        </a:solidFill>
                      </a:endParaRPr>
                    </a:p>
                  </a:txBody>
                  <a:tcPr marL="84406" marR="84406">
                    <a:solidFill>
                      <a:schemeClr val="tx2">
                        <a:lumMod val="20000"/>
                        <a:lumOff val="80000"/>
                      </a:schemeClr>
                    </a:solidFill>
                  </a:tcPr>
                </a:tc>
                <a:tc>
                  <a:txBody>
                    <a:bodyPr/>
                    <a:lstStyle/>
                    <a:p>
                      <a:pPr algn="r" rtl="1"/>
                      <a:endParaRPr lang="en-GB" sz="2000" b="1" dirty="0"/>
                    </a:p>
                  </a:txBody>
                  <a:tcPr marL="84406" marR="84406">
                    <a:solidFill>
                      <a:schemeClr val="tx2">
                        <a:lumMod val="20000"/>
                        <a:lumOff val="80000"/>
                      </a:schemeClr>
                    </a:solidFill>
                  </a:tcPr>
                </a:tc>
                <a:tc>
                  <a:txBody>
                    <a:bodyPr/>
                    <a:lstStyle/>
                    <a:p>
                      <a:pPr algn="r" rtl="1"/>
                      <a:endParaRPr lang="en-GB" sz="2000" dirty="0"/>
                    </a:p>
                  </a:txBody>
                  <a:tcPr marL="84406" marR="84406">
                    <a:solidFill>
                      <a:schemeClr val="tx2">
                        <a:lumMod val="20000"/>
                        <a:lumOff val="80000"/>
                      </a:schemeClr>
                    </a:solidFill>
                  </a:tcPr>
                </a:tc>
                <a:tc>
                  <a:txBody>
                    <a:bodyPr/>
                    <a:lstStyle/>
                    <a:p>
                      <a:pPr algn="r" rtl="1"/>
                      <a:endParaRPr lang="en-GB" sz="2000" b="1" dirty="0"/>
                    </a:p>
                  </a:txBody>
                  <a:tcPr marL="84406" marR="84406">
                    <a:solidFill>
                      <a:schemeClr val="tx2">
                        <a:lumMod val="20000"/>
                        <a:lumOff val="80000"/>
                      </a:schemeClr>
                    </a:solidFill>
                  </a:tcPr>
                </a:tc>
              </a:tr>
              <a:tr h="504423">
                <a:tc>
                  <a:txBody>
                    <a:bodyPr/>
                    <a:lstStyle/>
                    <a:p>
                      <a:pPr algn="r" rtl="1"/>
                      <a:r>
                        <a:rPr lang="ar-SA" sz="2000" dirty="0" smtClean="0"/>
                        <a:t>رأس المال</a:t>
                      </a:r>
                      <a:endParaRPr lang="en-GB" sz="2000" dirty="0"/>
                    </a:p>
                  </a:txBody>
                  <a:tcPr marL="84406" marR="84406">
                    <a:solidFill>
                      <a:schemeClr val="tx2">
                        <a:lumMod val="20000"/>
                        <a:lumOff val="80000"/>
                      </a:schemeClr>
                    </a:solidFill>
                  </a:tcPr>
                </a:tc>
                <a:tc>
                  <a:txBody>
                    <a:bodyPr/>
                    <a:lstStyle/>
                    <a:p>
                      <a:pPr algn="r" rtl="1"/>
                      <a:r>
                        <a:rPr lang="ar-SA" sz="2000" b="1" dirty="0" smtClean="0"/>
                        <a:t>500000</a:t>
                      </a:r>
                      <a:endParaRPr lang="en-GB" sz="2000" b="1" dirty="0"/>
                    </a:p>
                  </a:txBody>
                  <a:tcPr marL="84406" marR="84406">
                    <a:solidFill>
                      <a:schemeClr val="tx2">
                        <a:lumMod val="20000"/>
                        <a:lumOff val="80000"/>
                      </a:schemeClr>
                    </a:solidFill>
                  </a:tcPr>
                </a:tc>
                <a:tc>
                  <a:txBody>
                    <a:bodyPr/>
                    <a:lstStyle/>
                    <a:p>
                      <a:pPr algn="r" rtl="1"/>
                      <a:endParaRPr lang="en-GB" sz="2000" dirty="0"/>
                    </a:p>
                  </a:txBody>
                  <a:tcPr marL="84406" marR="84406">
                    <a:solidFill>
                      <a:schemeClr val="tx2">
                        <a:lumMod val="20000"/>
                        <a:lumOff val="80000"/>
                      </a:schemeClr>
                    </a:solidFill>
                  </a:tcPr>
                </a:tc>
                <a:tc>
                  <a:txBody>
                    <a:bodyPr/>
                    <a:lstStyle/>
                    <a:p>
                      <a:pPr algn="r" rtl="1"/>
                      <a:endParaRPr lang="en-GB" sz="2000" b="1" dirty="0"/>
                    </a:p>
                  </a:txBody>
                  <a:tcPr marL="84406" marR="84406">
                    <a:solidFill>
                      <a:schemeClr val="tx2">
                        <a:lumMod val="20000"/>
                        <a:lumOff val="80000"/>
                      </a:schemeClr>
                    </a:solidFill>
                  </a:tcPr>
                </a:tc>
              </a:tr>
              <a:tr h="504423">
                <a:tc>
                  <a:txBody>
                    <a:bodyPr/>
                    <a:lstStyle/>
                    <a:p>
                      <a:pPr algn="r" rtl="1"/>
                      <a:endParaRPr lang="en-GB" sz="2000" dirty="0"/>
                    </a:p>
                  </a:txBody>
                  <a:tcPr marL="84406" marR="84406">
                    <a:solidFill>
                      <a:schemeClr val="tx2">
                        <a:lumMod val="20000"/>
                        <a:lumOff val="80000"/>
                      </a:schemeClr>
                    </a:solidFill>
                  </a:tcPr>
                </a:tc>
                <a:tc>
                  <a:txBody>
                    <a:bodyPr/>
                    <a:lstStyle/>
                    <a:p>
                      <a:pPr algn="r" rtl="1"/>
                      <a:endParaRPr lang="en-GB" sz="2000" b="1" dirty="0"/>
                    </a:p>
                  </a:txBody>
                  <a:tcPr marL="84406" marR="84406">
                    <a:solidFill>
                      <a:schemeClr val="tx2">
                        <a:lumMod val="20000"/>
                        <a:lumOff val="80000"/>
                      </a:schemeClr>
                    </a:solidFill>
                  </a:tcPr>
                </a:tc>
                <a:tc>
                  <a:txBody>
                    <a:bodyPr/>
                    <a:lstStyle/>
                    <a:p>
                      <a:pPr algn="r" rtl="1"/>
                      <a:endParaRPr lang="en-GB" sz="2000" dirty="0"/>
                    </a:p>
                  </a:txBody>
                  <a:tcPr marL="84406" marR="84406">
                    <a:solidFill>
                      <a:schemeClr val="tx2">
                        <a:lumMod val="20000"/>
                        <a:lumOff val="80000"/>
                      </a:schemeClr>
                    </a:solidFill>
                  </a:tcPr>
                </a:tc>
                <a:tc>
                  <a:txBody>
                    <a:bodyPr/>
                    <a:lstStyle/>
                    <a:p>
                      <a:pPr algn="r" rtl="1"/>
                      <a:endParaRPr lang="en-GB" sz="2000" b="1" dirty="0"/>
                    </a:p>
                  </a:txBody>
                  <a:tcPr marL="84406" marR="84406">
                    <a:solidFill>
                      <a:schemeClr val="tx2">
                        <a:lumMod val="20000"/>
                        <a:lumOff val="80000"/>
                      </a:schemeClr>
                    </a:solidFill>
                  </a:tcPr>
                </a:tc>
              </a:tr>
              <a:tr h="504423">
                <a:tc>
                  <a:txBody>
                    <a:bodyPr/>
                    <a:lstStyle/>
                    <a:p>
                      <a:pPr algn="r" rtl="1"/>
                      <a:r>
                        <a:rPr lang="ar-SA" sz="2000" dirty="0" smtClean="0"/>
                        <a:t>المجموع</a:t>
                      </a:r>
                      <a:endParaRPr lang="en-GB" sz="2000" dirty="0"/>
                    </a:p>
                  </a:txBody>
                  <a:tcPr marL="84406" marR="84406">
                    <a:solidFill>
                      <a:srgbClr val="FFFF00"/>
                    </a:solidFill>
                  </a:tcPr>
                </a:tc>
                <a:tc>
                  <a:txBody>
                    <a:bodyPr/>
                    <a:lstStyle/>
                    <a:p>
                      <a:pPr algn="r" rtl="1"/>
                      <a:r>
                        <a:rPr lang="ar-SA" sz="2000" b="1" dirty="0" smtClean="0"/>
                        <a:t>700000</a:t>
                      </a:r>
                      <a:endParaRPr lang="en-GB" sz="2000" b="1" dirty="0"/>
                    </a:p>
                  </a:txBody>
                  <a:tcPr marL="84406" marR="84406">
                    <a:solidFill>
                      <a:srgbClr val="FFFF00"/>
                    </a:solidFill>
                  </a:tcPr>
                </a:tc>
                <a:tc>
                  <a:txBody>
                    <a:bodyPr/>
                    <a:lstStyle/>
                    <a:p>
                      <a:pPr algn="r" rtl="1"/>
                      <a:r>
                        <a:rPr lang="ar-SA" sz="2000" dirty="0" smtClean="0"/>
                        <a:t>المجموع</a:t>
                      </a:r>
                      <a:endParaRPr lang="en-GB" sz="2000" dirty="0"/>
                    </a:p>
                  </a:txBody>
                  <a:tcPr marL="84406" marR="84406">
                    <a:solidFill>
                      <a:srgbClr val="FFFF00"/>
                    </a:solidFill>
                  </a:tcPr>
                </a:tc>
                <a:tc>
                  <a:txBody>
                    <a:bodyPr/>
                    <a:lstStyle/>
                    <a:p>
                      <a:pPr algn="r" rtl="1"/>
                      <a:r>
                        <a:rPr lang="ar-SA" sz="2000" b="1" dirty="0" smtClean="0"/>
                        <a:t>700000</a:t>
                      </a:r>
                      <a:endParaRPr lang="en-GB" sz="2000" b="1" dirty="0"/>
                    </a:p>
                  </a:txBody>
                  <a:tcPr marL="84406" marR="84406">
                    <a:solidFill>
                      <a:srgbClr val="FFFF00"/>
                    </a:solidFill>
                  </a:tcPr>
                </a:tc>
              </a:tr>
            </a:tbl>
          </a:graphicData>
        </a:graphic>
      </p:graphicFrame>
    </p:spTree>
    <p:extLst>
      <p:ext uri="{BB962C8B-B14F-4D97-AF65-F5344CB8AC3E}">
        <p14:creationId xmlns:p14="http://schemas.microsoft.com/office/powerpoint/2010/main" xmlns="" val="27352268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linds(horizontal)">
                                      <p:cBhvr>
                                        <p:cTn id="12" dur="500"/>
                                        <p:tgtEl>
                                          <p:spTgt spid="6">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a:p>
        </p:txBody>
      </p:sp>
      <p:sp>
        <p:nvSpPr>
          <p:cNvPr id="57347" name="Content Placeholder 2"/>
          <p:cNvSpPr>
            <a:spLocks noGrp="1"/>
          </p:cNvSpPr>
          <p:nvPr>
            <p:ph idx="1"/>
          </p:nvPr>
        </p:nvSpPr>
        <p:spPr/>
        <p:txBody>
          <a:bodyPr/>
          <a:lstStyle/>
          <a:p>
            <a:endParaRPr lang="en-GB" smtClean="0">
              <a:cs typeface="Arial" pitchFamily="34" charset="0"/>
            </a:endParaRPr>
          </a:p>
        </p:txBody>
      </p:sp>
      <p:sp>
        <p:nvSpPr>
          <p:cNvPr id="57348" name="Slide Number Placeholder 3"/>
          <p:cNvSpPr>
            <a:spLocks noGrp="1"/>
          </p:cNvSpPr>
          <p:nvPr>
            <p:ph type="sldNum" sz="quarter" idx="4294967295"/>
          </p:nvPr>
        </p:nvSpPr>
        <p:spPr bwMode="auto">
          <a:xfrm>
            <a:off x="4572000" y="6381328"/>
            <a:ext cx="527538" cy="360786"/>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dirty="0" smtClean="0">
                <a:solidFill>
                  <a:schemeClr val="bg1"/>
                </a:solidFill>
                <a:latin typeface="Calibri" pitchFamily="34" charset="0"/>
              </a:rPr>
              <a:t>11</a:t>
            </a:r>
            <a:endParaRPr lang="en-US" dirty="0" smtClean="0">
              <a:solidFill>
                <a:schemeClr val="bg1"/>
              </a:solidFill>
              <a:latin typeface="Calibri" pitchFamily="34" charset="0"/>
            </a:endParaRPr>
          </a:p>
        </p:txBody>
      </p:sp>
      <p:sp>
        <p:nvSpPr>
          <p:cNvPr id="5" name="Title 1"/>
          <p:cNvSpPr txBox="1">
            <a:spLocks/>
          </p:cNvSpPr>
          <p:nvPr/>
        </p:nvSpPr>
        <p:spPr bwMode="auto">
          <a:xfrm>
            <a:off x="492369" y="381000"/>
            <a:ext cx="8159262" cy="1143000"/>
          </a:xfrm>
          <a:prstGeom prst="rect">
            <a:avLst/>
          </a:prstGeom>
          <a:solidFill>
            <a:schemeClr val="accent1"/>
          </a:solidFill>
          <a:ln w="9525">
            <a:noFill/>
            <a:miter lim="800000"/>
            <a:headEnd/>
            <a:tailEnd/>
          </a:ln>
        </p:spPr>
        <p:txBody>
          <a:bodyPr bIns="91440" anchor="b"/>
          <a:lstStyle/>
          <a:p>
            <a:pPr algn="just" eaLnBrk="0" hangingPunct="0">
              <a:defRPr/>
            </a:pPr>
            <a:r>
              <a:rPr lang="ar-SA" sz="2800" b="1" dirty="0">
                <a:latin typeface="+mj-lt"/>
                <a:ea typeface="+mj-ea"/>
                <a:cs typeface="+mj-cs"/>
              </a:rPr>
              <a:t>العملية الرابعة: اشترت منشأة فاضل أجهزة تكييف وحاسب آلي من محلات الهدى بمبلغ 50 ألف ريال وتم السداد بشيك.</a:t>
            </a:r>
            <a:endParaRPr lang="en-GB" sz="2800" b="1" dirty="0">
              <a:latin typeface="+mj-lt"/>
              <a:ea typeface="+mj-ea"/>
              <a:cs typeface="+mj-cs"/>
            </a:endParaRPr>
          </a:p>
        </p:txBody>
      </p:sp>
      <p:sp>
        <p:nvSpPr>
          <p:cNvPr id="6" name="Content Placeholder 2"/>
          <p:cNvSpPr txBox="1">
            <a:spLocks/>
          </p:cNvSpPr>
          <p:nvPr/>
        </p:nvSpPr>
        <p:spPr bwMode="auto">
          <a:xfrm>
            <a:off x="417636" y="1905000"/>
            <a:ext cx="8233996" cy="4191000"/>
          </a:xfrm>
          <a:prstGeom prst="rect">
            <a:avLst/>
          </a:prstGeom>
          <a:noFill/>
          <a:ln w="9525">
            <a:noFill/>
            <a:miter lim="800000"/>
            <a:headEnd/>
            <a:tailEnd/>
          </a:ln>
        </p:spPr>
        <p:txBody>
          <a:bodyPr/>
          <a:lstStyle/>
          <a:p>
            <a:pPr marL="273050" indent="-273050" eaLnBrk="0" hangingPunct="0">
              <a:spcBef>
                <a:spcPts val="575"/>
              </a:spcBef>
              <a:buClr>
                <a:schemeClr val="accent1"/>
              </a:buClr>
              <a:buSzPct val="85000"/>
              <a:buFont typeface="Wingdings 2" pitchFamily="18" charset="2"/>
              <a:buNone/>
              <a:defRPr/>
            </a:pPr>
            <a:endParaRPr lang="en-GB"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a:defRPr/>
            </a:pPr>
            <a:r>
              <a:rPr lang="ar-SA" sz="2000" b="1" dirty="0">
                <a:latin typeface="Arial" charset="0"/>
                <a:cs typeface="Arial" charset="0"/>
              </a:rPr>
              <a:t>معادلة الميزانية:</a:t>
            </a:r>
            <a:r>
              <a:rPr lang="en-US" sz="2000" b="1" dirty="0">
                <a:latin typeface="Arial" charset="0"/>
                <a:cs typeface="Arial" charset="0"/>
              </a:rPr>
              <a:t> </a:t>
            </a:r>
            <a:r>
              <a:rPr lang="ar-SA" sz="2000" b="1" dirty="0">
                <a:latin typeface="Arial" charset="0"/>
                <a:cs typeface="Arial" charset="0"/>
              </a:rPr>
              <a:t>                                الأصول </a:t>
            </a:r>
            <a:r>
              <a:rPr lang="en-US" sz="2000" b="1" dirty="0">
                <a:latin typeface="Arial" charset="0"/>
                <a:cs typeface="Arial" charset="0"/>
              </a:rPr>
              <a:t>      </a:t>
            </a:r>
            <a:r>
              <a:rPr lang="ar-SA" sz="2000" b="1" dirty="0">
                <a:latin typeface="Arial" charset="0"/>
                <a:cs typeface="Arial" charset="0"/>
              </a:rPr>
              <a:t> = </a:t>
            </a:r>
            <a:r>
              <a:rPr lang="en-US" sz="2000" b="1" dirty="0">
                <a:latin typeface="Arial" charset="0"/>
                <a:cs typeface="Arial" charset="0"/>
              </a:rPr>
              <a:t>  </a:t>
            </a:r>
            <a:r>
              <a:rPr lang="ar-SA" sz="2000" b="1" dirty="0">
                <a:latin typeface="Arial" charset="0"/>
                <a:cs typeface="Arial" charset="0"/>
              </a:rPr>
              <a:t> الخصوم  +  حقوق الملكية</a:t>
            </a:r>
            <a:endParaRPr lang="en-GB" sz="2000" b="1" dirty="0">
              <a:latin typeface="Arial" charset="0"/>
              <a:cs typeface="Arial" charset="0"/>
            </a:endParaRPr>
          </a:p>
          <a:p>
            <a:pPr marL="273050" indent="-273050" eaLnBrk="0" hangingPunct="0">
              <a:spcBef>
                <a:spcPts val="575"/>
              </a:spcBef>
              <a:buClr>
                <a:schemeClr val="accent1"/>
              </a:buClr>
              <a:buSzPct val="85000"/>
              <a:buFont typeface="Wingdings 2" pitchFamily="18" charset="2"/>
              <a:buNone/>
              <a:defRPr/>
            </a:pPr>
            <a:r>
              <a:rPr lang="en-US" sz="1600" b="1" dirty="0">
                <a:latin typeface="+mn-lt"/>
                <a:cs typeface="+mn-cs"/>
              </a:rPr>
              <a:t>   </a:t>
            </a:r>
            <a:r>
              <a:rPr lang="ar-SA" sz="1600" b="1" dirty="0">
                <a:latin typeface="+mn-lt"/>
                <a:cs typeface="+mn-cs"/>
              </a:rPr>
              <a:t> </a:t>
            </a:r>
            <a:r>
              <a:rPr lang="en-US" sz="1600" b="1" dirty="0">
                <a:latin typeface="+mn-lt"/>
                <a:cs typeface="+mn-cs"/>
              </a:rPr>
              <a:t> </a:t>
            </a:r>
            <a:r>
              <a:rPr lang="ar-SA" b="1" dirty="0">
                <a:latin typeface="+mn-lt"/>
                <a:cs typeface="+mn-cs"/>
              </a:rPr>
              <a:t>400000 بنك + 250000 مبنى + 50000 آلات ومعدات   = 200000 قرض البنك + 500000 رأس المال</a:t>
            </a:r>
            <a:endParaRPr lang="en-GB" b="1"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p:txBody>
      </p:sp>
      <p:graphicFrame>
        <p:nvGraphicFramePr>
          <p:cNvPr id="7" name="Content Placeholder 7"/>
          <p:cNvGraphicFramePr>
            <a:graphicFrameLocks/>
          </p:cNvGraphicFramePr>
          <p:nvPr/>
        </p:nvGraphicFramePr>
        <p:xfrm>
          <a:off x="420002" y="2057400"/>
          <a:ext cx="8237716" cy="304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3751794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6">
                                            <p:txEl>
                                              <p:pRg st="7" end="7"/>
                                            </p:txEl>
                                          </p:spTgt>
                                        </p:tgtEl>
                                        <p:attrNameLst>
                                          <p:attrName>style.visibility</p:attrName>
                                        </p:attrNameLst>
                                      </p:cBhvr>
                                      <p:to>
                                        <p:strVal val="visible"/>
                                      </p:to>
                                    </p:set>
                                    <p:animEffect transition="in" filter="blinds(horizontal)">
                                      <p:cBhvr>
                                        <p:cTn id="17" dur="500"/>
                                        <p:tgtEl>
                                          <p:spTgt spid="6">
                                            <p:txEl>
                                              <p:pRg st="7" end="7"/>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6">
                                            <p:txEl>
                                              <p:pRg st="8" end="8"/>
                                            </p:txEl>
                                          </p:spTgt>
                                        </p:tgtEl>
                                        <p:attrNameLst>
                                          <p:attrName>style.visibility</p:attrName>
                                        </p:attrNameLst>
                                      </p:cBhvr>
                                      <p:to>
                                        <p:strVal val="visible"/>
                                      </p:to>
                                    </p:set>
                                    <p:animEffect transition="in" filter="blinds(horizontal)">
                                      <p:cBhvr>
                                        <p:cTn id="22" dur="500"/>
                                        <p:tgtEl>
                                          <p:spTgt spid="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Graphic spid="7" grpId="0">
        <p:bldAsOne/>
      </p:bldGraphic>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a:p>
        </p:txBody>
      </p:sp>
      <p:sp>
        <p:nvSpPr>
          <p:cNvPr id="58371" name="Content Placeholder 2"/>
          <p:cNvSpPr>
            <a:spLocks noGrp="1"/>
          </p:cNvSpPr>
          <p:nvPr>
            <p:ph idx="1"/>
          </p:nvPr>
        </p:nvSpPr>
        <p:spPr/>
        <p:txBody>
          <a:bodyPr/>
          <a:lstStyle/>
          <a:p>
            <a:endParaRPr lang="en-GB" smtClean="0">
              <a:cs typeface="Arial" pitchFamily="34" charset="0"/>
            </a:endParaRPr>
          </a:p>
        </p:txBody>
      </p:sp>
      <p:sp>
        <p:nvSpPr>
          <p:cNvPr id="58372" name="Slide Number Placeholder 3"/>
          <p:cNvSpPr>
            <a:spLocks noGrp="1"/>
          </p:cNvSpPr>
          <p:nvPr>
            <p:ph type="sldNum" sz="quarter" idx="4294967295"/>
          </p:nvPr>
        </p:nvSpPr>
        <p:spPr bwMode="auto">
          <a:xfrm>
            <a:off x="4572000" y="6381328"/>
            <a:ext cx="527538"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dirty="0" smtClean="0">
                <a:solidFill>
                  <a:schemeClr val="bg1"/>
                </a:solidFill>
                <a:latin typeface="Calibri" pitchFamily="34" charset="0"/>
              </a:rPr>
              <a:t>12</a:t>
            </a:r>
            <a:endParaRPr lang="en-US" dirty="0" smtClean="0">
              <a:solidFill>
                <a:schemeClr val="bg1"/>
              </a:solidFill>
              <a:latin typeface="Calibri" pitchFamily="34" charset="0"/>
            </a:endParaRPr>
          </a:p>
        </p:txBody>
      </p:sp>
      <p:sp>
        <p:nvSpPr>
          <p:cNvPr id="5" name="Title 1"/>
          <p:cNvSpPr txBox="1">
            <a:spLocks/>
          </p:cNvSpPr>
          <p:nvPr/>
        </p:nvSpPr>
        <p:spPr bwMode="auto">
          <a:xfrm>
            <a:off x="492369" y="274638"/>
            <a:ext cx="8159262" cy="1020762"/>
          </a:xfrm>
          <a:prstGeom prst="rect">
            <a:avLst/>
          </a:prstGeom>
          <a:solidFill>
            <a:schemeClr val="accent1"/>
          </a:solidFill>
          <a:ln w="9525">
            <a:noFill/>
            <a:miter lim="800000"/>
            <a:headEnd/>
            <a:tailEnd/>
          </a:ln>
        </p:spPr>
        <p:txBody>
          <a:bodyPr bIns="91440" anchor="b"/>
          <a:lstStyle/>
          <a:p>
            <a:pPr eaLnBrk="0" hangingPunct="0">
              <a:defRPr/>
            </a:pPr>
            <a:r>
              <a:rPr lang="ar-SA" sz="2800" b="1" dirty="0">
                <a:latin typeface="+mj-lt"/>
                <a:ea typeface="+mj-ea"/>
                <a:cs typeface="+mn-cs"/>
              </a:rPr>
              <a:t>بعد العملية السابقة تظهر ميزانية منشأة فاضل التجارية على النحو التالي:</a:t>
            </a:r>
            <a:endParaRPr lang="en-GB" sz="2800" b="1" dirty="0">
              <a:latin typeface="+mj-lt"/>
              <a:ea typeface="+mj-ea"/>
              <a:cs typeface="+mn-cs"/>
            </a:endParaRPr>
          </a:p>
        </p:txBody>
      </p:sp>
      <p:sp>
        <p:nvSpPr>
          <p:cNvPr id="6" name="Content Placeholder 2"/>
          <p:cNvSpPr txBox="1">
            <a:spLocks/>
          </p:cNvSpPr>
          <p:nvPr/>
        </p:nvSpPr>
        <p:spPr bwMode="auto">
          <a:xfrm>
            <a:off x="492369" y="1447800"/>
            <a:ext cx="8159262" cy="4572000"/>
          </a:xfrm>
          <a:prstGeom prst="rect">
            <a:avLst/>
          </a:prstGeom>
          <a:noFill/>
          <a:ln w="9525">
            <a:noFill/>
            <a:miter lim="800000"/>
            <a:headEnd/>
            <a:tailEnd/>
          </a:ln>
        </p:spPr>
        <p:txBody>
          <a:bodyPr/>
          <a:lstStyle/>
          <a:p>
            <a:pPr marL="273050" indent="-273050" algn="ctr" eaLnBrk="0" hangingPunct="0">
              <a:spcBef>
                <a:spcPts val="575"/>
              </a:spcBef>
              <a:buClr>
                <a:schemeClr val="accent1"/>
              </a:buClr>
              <a:buSzPct val="85000"/>
              <a:buFont typeface="Wingdings 2" pitchFamily="18" charset="2"/>
              <a:buNone/>
              <a:defRPr/>
            </a:pPr>
            <a:r>
              <a:rPr lang="ar-SA" sz="2600" b="1" dirty="0">
                <a:latin typeface="+mn-lt"/>
                <a:cs typeface="+mn-cs"/>
              </a:rPr>
              <a:t>الميزانية</a:t>
            </a: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en-GB" sz="2600" dirty="0">
              <a:latin typeface="+mn-lt"/>
              <a:cs typeface="+mn-cs"/>
            </a:endParaRPr>
          </a:p>
        </p:txBody>
      </p:sp>
      <p:sp>
        <p:nvSpPr>
          <p:cNvPr id="7" name="Content Placeholder 2"/>
          <p:cNvSpPr txBox="1">
            <a:spLocks/>
          </p:cNvSpPr>
          <p:nvPr/>
        </p:nvSpPr>
        <p:spPr bwMode="auto">
          <a:xfrm>
            <a:off x="492369" y="1295400"/>
            <a:ext cx="8159262" cy="4572000"/>
          </a:xfrm>
          <a:prstGeom prst="rect">
            <a:avLst/>
          </a:prstGeom>
          <a:noFill/>
          <a:ln w="9525">
            <a:noFill/>
            <a:miter lim="800000"/>
            <a:headEnd/>
            <a:tailEnd/>
          </a:ln>
        </p:spPr>
        <p:txBody>
          <a:bodyPr/>
          <a:lstStyle/>
          <a:p>
            <a:pPr marL="273050" indent="-273050" eaLnBrk="0" hangingPunct="0">
              <a:spcBef>
                <a:spcPts val="575"/>
              </a:spcBef>
              <a:buClr>
                <a:schemeClr val="accent1"/>
              </a:buClr>
              <a:buSzPct val="85000"/>
              <a:buFont typeface="Wingdings 2" pitchFamily="18" charset="2"/>
              <a:buNone/>
              <a:defRPr/>
            </a:pPr>
            <a:r>
              <a:rPr lang="ar-SA" sz="2600" dirty="0">
                <a:latin typeface="+mn-lt"/>
                <a:cs typeface="+mn-cs"/>
              </a:rPr>
              <a:t> </a:t>
            </a:r>
          </a:p>
          <a:p>
            <a:pPr marL="273050" indent="-273050" eaLnBrk="0" hangingPunct="0">
              <a:spcBef>
                <a:spcPts val="575"/>
              </a:spcBef>
              <a:buClr>
                <a:schemeClr val="accent1"/>
              </a:buClr>
              <a:buSzPct val="85000"/>
              <a:buFont typeface="Wingdings 2" pitchFamily="18" charset="2"/>
              <a:buNone/>
              <a:defRPr/>
            </a:pPr>
            <a:endParaRPr lang="en-GB" sz="2600" dirty="0">
              <a:latin typeface="+mn-lt"/>
              <a:cs typeface="+mn-cs"/>
            </a:endParaRPr>
          </a:p>
        </p:txBody>
      </p:sp>
      <p:graphicFrame>
        <p:nvGraphicFramePr>
          <p:cNvPr id="8" name="Table 7"/>
          <p:cNvGraphicFramePr>
            <a:graphicFrameLocks noGrp="1"/>
          </p:cNvGraphicFramePr>
          <p:nvPr/>
        </p:nvGraphicFramePr>
        <p:xfrm>
          <a:off x="703385" y="2057400"/>
          <a:ext cx="7455878" cy="3527426"/>
        </p:xfrm>
        <a:graphic>
          <a:graphicData uri="http://schemas.openxmlformats.org/drawingml/2006/table">
            <a:tbl>
              <a:tblPr firstRow="1" bandRow="1">
                <a:tableStyleId>{5C22544A-7EE6-4342-B048-85BDC9FD1C3A}</a:tableStyleId>
              </a:tblPr>
              <a:tblGrid>
                <a:gridCol w="2423161"/>
                <a:gridCol w="1304778"/>
                <a:gridCol w="2423161"/>
                <a:gridCol w="1304778"/>
              </a:tblGrid>
              <a:tr h="435485">
                <a:tc>
                  <a:txBody>
                    <a:bodyPr/>
                    <a:lstStyle/>
                    <a:p>
                      <a:pPr algn="r"/>
                      <a:r>
                        <a:rPr lang="ar-SA" sz="2000" u="sng" dirty="0" smtClean="0">
                          <a:solidFill>
                            <a:srgbClr val="FF0000"/>
                          </a:solidFill>
                        </a:rPr>
                        <a:t>الخصوم</a:t>
                      </a:r>
                      <a:endParaRPr lang="en-GB" sz="2000" u="sng" dirty="0">
                        <a:solidFill>
                          <a:srgbClr val="FF0000"/>
                        </a:solidFill>
                      </a:endParaRPr>
                    </a:p>
                  </a:txBody>
                  <a:tcPr marL="84406" marR="84406" marT="45726" marB="45726">
                    <a:solidFill>
                      <a:schemeClr val="tx2">
                        <a:lumMod val="20000"/>
                        <a:lumOff val="80000"/>
                      </a:schemeClr>
                    </a:solidFill>
                  </a:tcPr>
                </a:tc>
                <a:tc>
                  <a:txBody>
                    <a:bodyPr/>
                    <a:lstStyle/>
                    <a:p>
                      <a:pPr algn="r"/>
                      <a:endParaRPr lang="en-GB" sz="2000" b="1" dirty="0">
                        <a:solidFill>
                          <a:srgbClr val="FF0000"/>
                        </a:solidFill>
                      </a:endParaRPr>
                    </a:p>
                  </a:txBody>
                  <a:tcPr marL="84406" marR="84406" marT="45726" marB="45726">
                    <a:solidFill>
                      <a:schemeClr val="tx2">
                        <a:lumMod val="20000"/>
                        <a:lumOff val="80000"/>
                      </a:schemeClr>
                    </a:solidFill>
                  </a:tcPr>
                </a:tc>
                <a:tc>
                  <a:txBody>
                    <a:bodyPr/>
                    <a:lstStyle/>
                    <a:p>
                      <a:pPr algn="r"/>
                      <a:r>
                        <a:rPr lang="ar-SA" sz="2000" u="sng" dirty="0" smtClean="0">
                          <a:solidFill>
                            <a:srgbClr val="FF0000"/>
                          </a:solidFill>
                        </a:rPr>
                        <a:t>الأصــــول</a:t>
                      </a:r>
                      <a:endParaRPr lang="en-GB" sz="2000" u="sng" dirty="0">
                        <a:solidFill>
                          <a:srgbClr val="FF0000"/>
                        </a:solidFill>
                      </a:endParaRPr>
                    </a:p>
                  </a:txBody>
                  <a:tcPr marL="84406" marR="84406" marT="45726" marB="45726">
                    <a:solidFill>
                      <a:schemeClr val="tx2">
                        <a:lumMod val="20000"/>
                        <a:lumOff val="80000"/>
                      </a:schemeClr>
                    </a:solidFill>
                  </a:tcPr>
                </a:tc>
                <a:tc>
                  <a:txBody>
                    <a:bodyPr/>
                    <a:lstStyle/>
                    <a:p>
                      <a:pPr algn="r"/>
                      <a:endParaRPr lang="en-GB" sz="2000" b="1" dirty="0"/>
                    </a:p>
                  </a:txBody>
                  <a:tcPr marL="84406" marR="84406" marT="45726" marB="45726">
                    <a:solidFill>
                      <a:schemeClr val="tx2">
                        <a:lumMod val="20000"/>
                        <a:lumOff val="80000"/>
                      </a:schemeClr>
                    </a:solidFill>
                  </a:tcPr>
                </a:tc>
              </a:tr>
              <a:tr h="479031">
                <a:tc>
                  <a:txBody>
                    <a:bodyPr/>
                    <a:lstStyle/>
                    <a:p>
                      <a:pPr algn="r"/>
                      <a:r>
                        <a:rPr lang="ar-SA" sz="2000" dirty="0" smtClean="0"/>
                        <a:t>قرض البنك</a:t>
                      </a:r>
                      <a:endParaRPr lang="en-GB" sz="2000" dirty="0"/>
                    </a:p>
                  </a:txBody>
                  <a:tcPr marL="84406" marR="84406" marT="45726" marB="45726">
                    <a:solidFill>
                      <a:schemeClr val="tx2">
                        <a:lumMod val="20000"/>
                        <a:lumOff val="80000"/>
                      </a:schemeClr>
                    </a:solidFill>
                  </a:tcPr>
                </a:tc>
                <a:tc>
                  <a:txBody>
                    <a:bodyPr/>
                    <a:lstStyle/>
                    <a:p>
                      <a:pPr algn="r"/>
                      <a:r>
                        <a:rPr lang="ar-SA" sz="2000" b="1" dirty="0" smtClean="0"/>
                        <a:t>200000</a:t>
                      </a:r>
                      <a:endParaRPr lang="en-GB" sz="2000" b="1" dirty="0"/>
                    </a:p>
                  </a:txBody>
                  <a:tcPr marL="84406" marR="84406" marT="45726" marB="45726">
                    <a:solidFill>
                      <a:schemeClr val="tx2">
                        <a:lumMod val="20000"/>
                        <a:lumOff val="80000"/>
                      </a:schemeClr>
                    </a:solidFill>
                  </a:tcPr>
                </a:tc>
                <a:tc>
                  <a:txBody>
                    <a:bodyPr/>
                    <a:lstStyle/>
                    <a:p>
                      <a:pPr algn="r"/>
                      <a:r>
                        <a:rPr lang="ar-SA" sz="2000" dirty="0" smtClean="0"/>
                        <a:t>بنك</a:t>
                      </a:r>
                      <a:endParaRPr lang="en-GB" sz="2000" dirty="0"/>
                    </a:p>
                  </a:txBody>
                  <a:tcPr marL="84406" marR="84406" marT="45726" marB="45726">
                    <a:solidFill>
                      <a:schemeClr val="tx2">
                        <a:lumMod val="20000"/>
                        <a:lumOff val="80000"/>
                      </a:schemeClr>
                    </a:solidFill>
                  </a:tcPr>
                </a:tc>
                <a:tc>
                  <a:txBody>
                    <a:bodyPr/>
                    <a:lstStyle/>
                    <a:p>
                      <a:pPr algn="r"/>
                      <a:r>
                        <a:rPr lang="ar-SA" sz="2000" b="1" dirty="0" smtClean="0"/>
                        <a:t>400000</a:t>
                      </a:r>
                      <a:endParaRPr lang="en-GB" sz="2000" b="1" dirty="0"/>
                    </a:p>
                  </a:txBody>
                  <a:tcPr marL="84406" marR="84406" marT="45726" marB="45726">
                    <a:solidFill>
                      <a:schemeClr val="tx2">
                        <a:lumMod val="20000"/>
                        <a:lumOff val="80000"/>
                      </a:schemeClr>
                    </a:solidFill>
                  </a:tcPr>
                </a:tc>
              </a:tr>
              <a:tr h="435485">
                <a:tc>
                  <a:txBody>
                    <a:bodyPr/>
                    <a:lstStyle/>
                    <a:p>
                      <a:pPr algn="r"/>
                      <a:endParaRPr lang="en-GB" sz="2000" dirty="0"/>
                    </a:p>
                  </a:txBody>
                  <a:tcPr marL="84406" marR="84406" marT="45726" marB="45726">
                    <a:solidFill>
                      <a:schemeClr val="tx2">
                        <a:lumMod val="20000"/>
                        <a:lumOff val="80000"/>
                      </a:schemeClr>
                    </a:solidFill>
                  </a:tcPr>
                </a:tc>
                <a:tc>
                  <a:txBody>
                    <a:bodyPr/>
                    <a:lstStyle/>
                    <a:p>
                      <a:pPr algn="r"/>
                      <a:endParaRPr lang="en-GB" sz="2000" b="1" dirty="0"/>
                    </a:p>
                  </a:txBody>
                  <a:tcPr marL="84406" marR="84406" marT="45726" marB="45726">
                    <a:solidFill>
                      <a:schemeClr val="tx2">
                        <a:lumMod val="20000"/>
                        <a:lumOff val="80000"/>
                      </a:schemeClr>
                    </a:solidFill>
                  </a:tcPr>
                </a:tc>
                <a:tc>
                  <a:txBody>
                    <a:bodyPr/>
                    <a:lstStyle/>
                    <a:p>
                      <a:pPr algn="r"/>
                      <a:r>
                        <a:rPr lang="ar-SA" sz="2000" dirty="0" smtClean="0"/>
                        <a:t>آلات ومعدات</a:t>
                      </a:r>
                      <a:endParaRPr lang="en-GB" sz="2000" dirty="0"/>
                    </a:p>
                  </a:txBody>
                  <a:tcPr marL="84406" marR="84406" marT="45726" marB="45726">
                    <a:solidFill>
                      <a:schemeClr val="tx2">
                        <a:lumMod val="20000"/>
                        <a:lumOff val="80000"/>
                      </a:schemeClr>
                    </a:solidFill>
                  </a:tcPr>
                </a:tc>
                <a:tc>
                  <a:txBody>
                    <a:bodyPr/>
                    <a:lstStyle/>
                    <a:p>
                      <a:pPr algn="r"/>
                      <a:r>
                        <a:rPr lang="ar-SA" sz="2000" b="1" dirty="0" smtClean="0"/>
                        <a:t>50000</a:t>
                      </a:r>
                      <a:endParaRPr lang="en-GB" sz="2000" b="1" dirty="0"/>
                    </a:p>
                  </a:txBody>
                  <a:tcPr marL="84406" marR="84406" marT="45726" marB="45726">
                    <a:solidFill>
                      <a:schemeClr val="tx2">
                        <a:lumMod val="20000"/>
                        <a:lumOff val="80000"/>
                      </a:schemeClr>
                    </a:solidFill>
                  </a:tcPr>
                </a:tc>
              </a:tr>
              <a:tr h="435485">
                <a:tc>
                  <a:txBody>
                    <a:bodyPr/>
                    <a:lstStyle/>
                    <a:p>
                      <a:pPr algn="r"/>
                      <a:endParaRPr lang="en-GB" sz="2000" dirty="0"/>
                    </a:p>
                  </a:txBody>
                  <a:tcPr marL="84406" marR="84406" marT="45726" marB="45726">
                    <a:solidFill>
                      <a:schemeClr val="tx2">
                        <a:lumMod val="20000"/>
                        <a:lumOff val="80000"/>
                      </a:schemeClr>
                    </a:solidFill>
                  </a:tcPr>
                </a:tc>
                <a:tc>
                  <a:txBody>
                    <a:bodyPr/>
                    <a:lstStyle/>
                    <a:p>
                      <a:pPr algn="r"/>
                      <a:endParaRPr lang="en-GB" sz="2000" b="1" dirty="0"/>
                    </a:p>
                  </a:txBody>
                  <a:tcPr marL="84406" marR="84406" marT="45726" marB="45726">
                    <a:solidFill>
                      <a:schemeClr val="tx2">
                        <a:lumMod val="20000"/>
                        <a:lumOff val="80000"/>
                      </a:schemeClr>
                    </a:solidFill>
                  </a:tcPr>
                </a:tc>
                <a:tc>
                  <a:txBody>
                    <a:bodyPr/>
                    <a:lstStyle/>
                    <a:p>
                      <a:pPr algn="r"/>
                      <a:r>
                        <a:rPr lang="ar-SA" sz="2000" dirty="0" smtClean="0"/>
                        <a:t>مبنى</a:t>
                      </a:r>
                      <a:endParaRPr lang="en-GB" sz="2000" dirty="0"/>
                    </a:p>
                  </a:txBody>
                  <a:tcPr marL="84406" marR="84406" marT="45726" marB="45726">
                    <a:solidFill>
                      <a:schemeClr val="tx2">
                        <a:lumMod val="20000"/>
                        <a:lumOff val="80000"/>
                      </a:schemeClr>
                    </a:solidFill>
                  </a:tcPr>
                </a:tc>
                <a:tc>
                  <a:txBody>
                    <a:bodyPr/>
                    <a:lstStyle/>
                    <a:p>
                      <a:pPr algn="r"/>
                      <a:r>
                        <a:rPr lang="ar-SA" sz="2000" b="1" dirty="0" smtClean="0"/>
                        <a:t>250000</a:t>
                      </a:r>
                      <a:endParaRPr lang="en-GB" sz="2000" b="1" dirty="0"/>
                    </a:p>
                  </a:txBody>
                  <a:tcPr marL="84406" marR="84406" marT="45726" marB="45726">
                    <a:solidFill>
                      <a:schemeClr val="tx2">
                        <a:lumMod val="20000"/>
                        <a:lumOff val="80000"/>
                      </a:schemeClr>
                    </a:solidFill>
                  </a:tcPr>
                </a:tc>
              </a:tr>
              <a:tr h="435485">
                <a:tc>
                  <a:txBody>
                    <a:bodyPr/>
                    <a:lstStyle/>
                    <a:p>
                      <a:pPr algn="r"/>
                      <a:r>
                        <a:rPr lang="ar-SA" sz="2000" b="1" u="sng" dirty="0" smtClean="0">
                          <a:solidFill>
                            <a:srgbClr val="FF0000"/>
                          </a:solidFill>
                        </a:rPr>
                        <a:t>حقوق الملكية</a:t>
                      </a:r>
                      <a:endParaRPr lang="en-GB" sz="2000" b="1" u="sng" dirty="0">
                        <a:solidFill>
                          <a:srgbClr val="FF0000"/>
                        </a:solidFill>
                      </a:endParaRPr>
                    </a:p>
                  </a:txBody>
                  <a:tcPr marL="84406" marR="84406" marT="45726" marB="45726">
                    <a:solidFill>
                      <a:schemeClr val="tx2">
                        <a:lumMod val="20000"/>
                        <a:lumOff val="80000"/>
                      </a:schemeClr>
                    </a:solidFill>
                  </a:tcPr>
                </a:tc>
                <a:tc>
                  <a:txBody>
                    <a:bodyPr/>
                    <a:lstStyle/>
                    <a:p>
                      <a:pPr algn="r"/>
                      <a:endParaRPr lang="en-GB" sz="2000" b="1" dirty="0"/>
                    </a:p>
                  </a:txBody>
                  <a:tcPr marL="84406" marR="84406" marT="45726" marB="45726">
                    <a:solidFill>
                      <a:schemeClr val="tx2">
                        <a:lumMod val="20000"/>
                        <a:lumOff val="80000"/>
                      </a:schemeClr>
                    </a:solidFill>
                  </a:tcPr>
                </a:tc>
                <a:tc>
                  <a:txBody>
                    <a:bodyPr/>
                    <a:lstStyle/>
                    <a:p>
                      <a:pPr algn="r"/>
                      <a:endParaRPr lang="en-GB" sz="1800" dirty="0"/>
                    </a:p>
                  </a:txBody>
                  <a:tcPr marL="84406" marR="84406" marT="45726" marB="45726">
                    <a:solidFill>
                      <a:schemeClr val="tx2">
                        <a:lumMod val="20000"/>
                        <a:lumOff val="80000"/>
                      </a:schemeClr>
                    </a:solidFill>
                  </a:tcPr>
                </a:tc>
                <a:tc>
                  <a:txBody>
                    <a:bodyPr/>
                    <a:lstStyle/>
                    <a:p>
                      <a:pPr algn="r"/>
                      <a:endParaRPr lang="en-GB" sz="1800" dirty="0"/>
                    </a:p>
                  </a:txBody>
                  <a:tcPr marL="84406" marR="84406" marT="45726" marB="45726">
                    <a:solidFill>
                      <a:schemeClr val="tx2">
                        <a:lumMod val="20000"/>
                        <a:lumOff val="80000"/>
                      </a:schemeClr>
                    </a:solidFill>
                  </a:tcPr>
                </a:tc>
              </a:tr>
              <a:tr h="435485">
                <a:tc>
                  <a:txBody>
                    <a:bodyPr/>
                    <a:lstStyle/>
                    <a:p>
                      <a:pPr algn="r"/>
                      <a:r>
                        <a:rPr lang="ar-SA" sz="2000" dirty="0" smtClean="0"/>
                        <a:t>رأس المال</a:t>
                      </a:r>
                      <a:endParaRPr lang="en-GB" sz="2000" dirty="0"/>
                    </a:p>
                  </a:txBody>
                  <a:tcPr marL="84406" marR="84406" marT="45726" marB="45726">
                    <a:solidFill>
                      <a:schemeClr val="tx2">
                        <a:lumMod val="20000"/>
                        <a:lumOff val="80000"/>
                      </a:schemeClr>
                    </a:solidFill>
                  </a:tcPr>
                </a:tc>
                <a:tc>
                  <a:txBody>
                    <a:bodyPr/>
                    <a:lstStyle/>
                    <a:p>
                      <a:pPr algn="r"/>
                      <a:r>
                        <a:rPr lang="ar-SA" sz="2000" b="1" dirty="0" smtClean="0"/>
                        <a:t>500000</a:t>
                      </a:r>
                      <a:endParaRPr lang="en-GB" sz="2000" b="1" dirty="0"/>
                    </a:p>
                  </a:txBody>
                  <a:tcPr marL="84406" marR="84406" marT="45726" marB="45726">
                    <a:solidFill>
                      <a:schemeClr val="tx2">
                        <a:lumMod val="20000"/>
                        <a:lumOff val="80000"/>
                      </a:schemeClr>
                    </a:solidFill>
                  </a:tcPr>
                </a:tc>
                <a:tc>
                  <a:txBody>
                    <a:bodyPr/>
                    <a:lstStyle/>
                    <a:p>
                      <a:pPr algn="r"/>
                      <a:endParaRPr lang="en-GB" sz="2000" dirty="0"/>
                    </a:p>
                  </a:txBody>
                  <a:tcPr marL="84406" marR="84406" marT="45726" marB="45726">
                    <a:solidFill>
                      <a:schemeClr val="tx2">
                        <a:lumMod val="20000"/>
                        <a:lumOff val="80000"/>
                      </a:schemeClr>
                    </a:solidFill>
                  </a:tcPr>
                </a:tc>
                <a:tc>
                  <a:txBody>
                    <a:bodyPr/>
                    <a:lstStyle/>
                    <a:p>
                      <a:pPr algn="r"/>
                      <a:endParaRPr lang="en-GB" sz="2000" b="1" dirty="0"/>
                    </a:p>
                  </a:txBody>
                  <a:tcPr marL="84406" marR="84406" marT="45726" marB="45726">
                    <a:solidFill>
                      <a:schemeClr val="tx2">
                        <a:lumMod val="20000"/>
                        <a:lumOff val="80000"/>
                      </a:schemeClr>
                    </a:solidFill>
                  </a:tcPr>
                </a:tc>
              </a:tr>
              <a:tr h="435485">
                <a:tc>
                  <a:txBody>
                    <a:bodyPr/>
                    <a:lstStyle/>
                    <a:p>
                      <a:pPr algn="r"/>
                      <a:endParaRPr lang="en-GB" sz="2000" dirty="0"/>
                    </a:p>
                  </a:txBody>
                  <a:tcPr marL="84406" marR="84406" marT="45726" marB="45726">
                    <a:solidFill>
                      <a:schemeClr val="tx2">
                        <a:lumMod val="20000"/>
                        <a:lumOff val="80000"/>
                      </a:schemeClr>
                    </a:solidFill>
                  </a:tcPr>
                </a:tc>
                <a:tc>
                  <a:txBody>
                    <a:bodyPr/>
                    <a:lstStyle/>
                    <a:p>
                      <a:pPr algn="r"/>
                      <a:endParaRPr lang="en-GB" sz="2000" b="1" dirty="0"/>
                    </a:p>
                  </a:txBody>
                  <a:tcPr marL="84406" marR="84406" marT="45726" marB="45726">
                    <a:solidFill>
                      <a:schemeClr val="tx2">
                        <a:lumMod val="20000"/>
                        <a:lumOff val="80000"/>
                      </a:schemeClr>
                    </a:solidFill>
                  </a:tcPr>
                </a:tc>
                <a:tc>
                  <a:txBody>
                    <a:bodyPr/>
                    <a:lstStyle/>
                    <a:p>
                      <a:pPr algn="r"/>
                      <a:endParaRPr lang="en-GB" sz="2000" dirty="0"/>
                    </a:p>
                  </a:txBody>
                  <a:tcPr marL="84406" marR="84406" marT="45726" marB="45726">
                    <a:solidFill>
                      <a:schemeClr val="tx2">
                        <a:lumMod val="20000"/>
                        <a:lumOff val="80000"/>
                      </a:schemeClr>
                    </a:solidFill>
                  </a:tcPr>
                </a:tc>
                <a:tc>
                  <a:txBody>
                    <a:bodyPr/>
                    <a:lstStyle/>
                    <a:p>
                      <a:pPr algn="r"/>
                      <a:endParaRPr lang="en-GB" sz="2000" b="1" dirty="0"/>
                    </a:p>
                  </a:txBody>
                  <a:tcPr marL="84406" marR="84406" marT="45726" marB="45726">
                    <a:solidFill>
                      <a:schemeClr val="tx2">
                        <a:lumMod val="20000"/>
                        <a:lumOff val="80000"/>
                      </a:schemeClr>
                    </a:solidFill>
                  </a:tcPr>
                </a:tc>
              </a:tr>
              <a:tr h="435485">
                <a:tc>
                  <a:txBody>
                    <a:bodyPr/>
                    <a:lstStyle/>
                    <a:p>
                      <a:pPr algn="r"/>
                      <a:r>
                        <a:rPr lang="ar-SA" sz="2000" dirty="0" smtClean="0"/>
                        <a:t>المجموع</a:t>
                      </a:r>
                      <a:endParaRPr lang="en-GB" sz="2000" dirty="0"/>
                    </a:p>
                  </a:txBody>
                  <a:tcPr marL="84406" marR="84406" marT="45726" marB="45726">
                    <a:solidFill>
                      <a:srgbClr val="FFFF00"/>
                    </a:solidFill>
                  </a:tcPr>
                </a:tc>
                <a:tc>
                  <a:txBody>
                    <a:bodyPr/>
                    <a:lstStyle/>
                    <a:p>
                      <a:pPr algn="r"/>
                      <a:r>
                        <a:rPr lang="ar-SA" sz="2000" b="1" dirty="0" smtClean="0"/>
                        <a:t>700000</a:t>
                      </a:r>
                      <a:endParaRPr lang="en-GB" sz="2000" b="1" dirty="0"/>
                    </a:p>
                  </a:txBody>
                  <a:tcPr marL="84406" marR="84406" marT="45726" marB="45726">
                    <a:solidFill>
                      <a:srgbClr val="FFFF00"/>
                    </a:solidFill>
                  </a:tcPr>
                </a:tc>
                <a:tc>
                  <a:txBody>
                    <a:bodyPr/>
                    <a:lstStyle/>
                    <a:p>
                      <a:pPr algn="r"/>
                      <a:r>
                        <a:rPr lang="ar-SA" sz="2000" dirty="0" smtClean="0"/>
                        <a:t>المجموع</a:t>
                      </a:r>
                      <a:endParaRPr lang="en-GB" sz="2000" dirty="0"/>
                    </a:p>
                  </a:txBody>
                  <a:tcPr marL="84406" marR="84406" marT="45726" marB="45726">
                    <a:solidFill>
                      <a:srgbClr val="FFFF00"/>
                    </a:solidFill>
                  </a:tcPr>
                </a:tc>
                <a:tc>
                  <a:txBody>
                    <a:bodyPr/>
                    <a:lstStyle/>
                    <a:p>
                      <a:pPr algn="r"/>
                      <a:r>
                        <a:rPr lang="ar-SA" sz="2000" b="1" dirty="0" smtClean="0"/>
                        <a:t>700000</a:t>
                      </a:r>
                      <a:endParaRPr lang="en-GB" sz="2000" b="1" dirty="0"/>
                    </a:p>
                  </a:txBody>
                  <a:tcPr marL="84406" marR="84406" marT="45726" marB="45726">
                    <a:solidFill>
                      <a:srgbClr val="FFFF00"/>
                    </a:solidFill>
                  </a:tcPr>
                </a:tc>
              </a:tr>
            </a:tbl>
          </a:graphicData>
        </a:graphic>
      </p:graphicFrame>
    </p:spTree>
    <p:extLst>
      <p:ext uri="{BB962C8B-B14F-4D97-AF65-F5344CB8AC3E}">
        <p14:creationId xmlns:p14="http://schemas.microsoft.com/office/powerpoint/2010/main" xmlns="" val="17470273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a:p>
        </p:txBody>
      </p:sp>
      <p:sp>
        <p:nvSpPr>
          <p:cNvPr id="59395" name="Content Placeholder 2"/>
          <p:cNvSpPr>
            <a:spLocks noGrp="1"/>
          </p:cNvSpPr>
          <p:nvPr>
            <p:ph idx="1"/>
          </p:nvPr>
        </p:nvSpPr>
        <p:spPr/>
        <p:txBody>
          <a:bodyPr/>
          <a:lstStyle/>
          <a:p>
            <a:endParaRPr lang="en-GB" smtClean="0">
              <a:cs typeface="Arial" pitchFamily="34" charset="0"/>
            </a:endParaRPr>
          </a:p>
        </p:txBody>
      </p:sp>
      <p:sp>
        <p:nvSpPr>
          <p:cNvPr id="59396" name="Slide Number Placeholder 3"/>
          <p:cNvSpPr>
            <a:spLocks noGrp="1"/>
          </p:cNvSpPr>
          <p:nvPr>
            <p:ph type="sldNum" sz="quarter" idx="4294967295"/>
          </p:nvPr>
        </p:nvSpPr>
        <p:spPr bwMode="auto">
          <a:xfrm>
            <a:off x="4539992" y="6381328"/>
            <a:ext cx="527538"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dirty="0" smtClean="0">
                <a:solidFill>
                  <a:schemeClr val="bg1"/>
                </a:solidFill>
                <a:latin typeface="Calibri" pitchFamily="34" charset="0"/>
              </a:rPr>
              <a:t>13</a:t>
            </a:r>
            <a:endParaRPr lang="en-US" dirty="0" smtClean="0">
              <a:solidFill>
                <a:schemeClr val="bg1"/>
              </a:solidFill>
              <a:latin typeface="Calibri" pitchFamily="34" charset="0"/>
            </a:endParaRPr>
          </a:p>
        </p:txBody>
      </p:sp>
      <p:sp>
        <p:nvSpPr>
          <p:cNvPr id="5" name="Title 1"/>
          <p:cNvSpPr txBox="1">
            <a:spLocks/>
          </p:cNvSpPr>
          <p:nvPr/>
        </p:nvSpPr>
        <p:spPr bwMode="auto">
          <a:xfrm>
            <a:off x="492369" y="260648"/>
            <a:ext cx="8159262" cy="1263352"/>
          </a:xfrm>
          <a:prstGeom prst="rect">
            <a:avLst/>
          </a:prstGeom>
          <a:solidFill>
            <a:schemeClr val="accent1"/>
          </a:solidFill>
          <a:ln w="9525">
            <a:noFill/>
            <a:miter lim="800000"/>
            <a:headEnd/>
            <a:tailEnd/>
          </a:ln>
        </p:spPr>
        <p:txBody>
          <a:bodyPr bIns="91440" anchor="b"/>
          <a:lstStyle/>
          <a:p>
            <a:pPr algn="just" eaLnBrk="0" hangingPunct="0">
              <a:defRPr/>
            </a:pPr>
            <a:r>
              <a:rPr lang="ar-SA" sz="2600" b="1" dirty="0">
                <a:ea typeface="+mj-ea"/>
              </a:rPr>
              <a:t>العملية الخامسة: سحبت منشأة فاضل مبلغ 100 ألف ريال من حساب المنشأة بالبنك وأودعته صندوق المنشأة لمواجهة احتياجات المنشأة من النقدية</a:t>
            </a:r>
            <a:endParaRPr lang="en-GB" sz="2600" b="1" dirty="0">
              <a:ea typeface="+mj-ea"/>
            </a:endParaRPr>
          </a:p>
        </p:txBody>
      </p:sp>
      <p:sp>
        <p:nvSpPr>
          <p:cNvPr id="6" name="Content Placeholder 2"/>
          <p:cNvSpPr txBox="1">
            <a:spLocks/>
          </p:cNvSpPr>
          <p:nvPr/>
        </p:nvSpPr>
        <p:spPr bwMode="auto">
          <a:xfrm>
            <a:off x="417635" y="1905000"/>
            <a:ext cx="8316057" cy="4191000"/>
          </a:xfrm>
          <a:prstGeom prst="rect">
            <a:avLst/>
          </a:prstGeom>
          <a:noFill/>
          <a:ln w="9525">
            <a:noFill/>
            <a:miter lim="800000"/>
            <a:headEnd/>
            <a:tailEnd/>
          </a:ln>
        </p:spPr>
        <p:txBody>
          <a:bodyPr/>
          <a:lstStyle/>
          <a:p>
            <a:pPr marL="273050" indent="-273050" eaLnBrk="0" hangingPunct="0">
              <a:spcBef>
                <a:spcPts val="575"/>
              </a:spcBef>
              <a:buClr>
                <a:schemeClr val="accent1"/>
              </a:buClr>
              <a:buSzPct val="85000"/>
              <a:buFont typeface="Wingdings 2" pitchFamily="18" charset="2"/>
              <a:buNone/>
              <a:defRPr/>
            </a:pPr>
            <a:endParaRPr lang="en-GB"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a:defRPr/>
            </a:pPr>
            <a:r>
              <a:rPr lang="ar-SA" sz="2000" b="1" dirty="0"/>
              <a:t>معادلة الميزانية:               الأصول                                   = الخصوم            +  حقوق الملكية</a:t>
            </a:r>
            <a:endParaRPr lang="en-GB" sz="2000" b="1" dirty="0"/>
          </a:p>
          <a:p>
            <a:pPr marL="273050" indent="-273050" eaLnBrk="0" hangingPunct="0">
              <a:spcBef>
                <a:spcPts val="575"/>
              </a:spcBef>
              <a:buClr>
                <a:schemeClr val="accent1"/>
              </a:buClr>
              <a:buSzPct val="85000"/>
              <a:buFont typeface="Wingdings 2" pitchFamily="18" charset="2"/>
              <a:buNone/>
              <a:defRPr/>
            </a:pPr>
            <a:r>
              <a:rPr lang="ar-SA" sz="1600" b="1" dirty="0">
                <a:latin typeface="+mn-lt"/>
                <a:cs typeface="+mn-cs"/>
              </a:rPr>
              <a:t>300000 بنك + 100000صندوق + 250000 مبنى + 50000 آلات ومعدات  = 200000 قرض البنك + 500000 رأس </a:t>
            </a:r>
            <a:r>
              <a:rPr lang="ar-SA" sz="1600" b="1" dirty="0" smtClean="0">
                <a:latin typeface="+mn-lt"/>
                <a:cs typeface="+mn-cs"/>
              </a:rPr>
              <a:t>المال</a:t>
            </a:r>
            <a:endParaRPr lang="en-GB" sz="1600" b="1" dirty="0">
              <a:latin typeface="+mn-lt"/>
              <a:cs typeface="+mn-cs"/>
            </a:endParaRPr>
          </a:p>
        </p:txBody>
      </p:sp>
      <p:graphicFrame>
        <p:nvGraphicFramePr>
          <p:cNvPr id="7" name="Content Placeholder 7"/>
          <p:cNvGraphicFramePr>
            <a:graphicFrameLocks/>
          </p:cNvGraphicFramePr>
          <p:nvPr/>
        </p:nvGraphicFramePr>
        <p:xfrm>
          <a:off x="420002" y="2057400"/>
          <a:ext cx="8237716" cy="304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8990843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6">
                                            <p:txEl>
                                              <p:pRg st="7" end="7"/>
                                            </p:txEl>
                                          </p:spTgt>
                                        </p:tgtEl>
                                        <p:attrNameLst>
                                          <p:attrName>style.visibility</p:attrName>
                                        </p:attrNameLst>
                                      </p:cBhvr>
                                      <p:to>
                                        <p:strVal val="visible"/>
                                      </p:to>
                                    </p:set>
                                    <p:animEffect transition="in" filter="blinds(horizontal)">
                                      <p:cBhvr>
                                        <p:cTn id="17" dur="500"/>
                                        <p:tgtEl>
                                          <p:spTgt spid="6">
                                            <p:txEl>
                                              <p:pRg st="7" end="7"/>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6">
                                            <p:txEl>
                                              <p:pRg st="8" end="8"/>
                                            </p:txEl>
                                          </p:spTgt>
                                        </p:tgtEl>
                                        <p:attrNameLst>
                                          <p:attrName>style.visibility</p:attrName>
                                        </p:attrNameLst>
                                      </p:cBhvr>
                                      <p:to>
                                        <p:strVal val="visible"/>
                                      </p:to>
                                    </p:set>
                                    <p:animEffect transition="in" filter="blinds(horizontal)">
                                      <p:cBhvr>
                                        <p:cTn id="22" dur="500"/>
                                        <p:tgtEl>
                                          <p:spTgt spid="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Graphic spid="7" grpId="0">
        <p:bldAsOne/>
      </p:bldGraphic>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a:p>
        </p:txBody>
      </p:sp>
      <p:sp>
        <p:nvSpPr>
          <p:cNvPr id="60419" name="Content Placeholder 2"/>
          <p:cNvSpPr>
            <a:spLocks noGrp="1"/>
          </p:cNvSpPr>
          <p:nvPr>
            <p:ph idx="1"/>
          </p:nvPr>
        </p:nvSpPr>
        <p:spPr/>
        <p:txBody>
          <a:bodyPr/>
          <a:lstStyle/>
          <a:p>
            <a:endParaRPr lang="en-GB" smtClean="0">
              <a:cs typeface="Arial" pitchFamily="34" charset="0"/>
            </a:endParaRPr>
          </a:p>
        </p:txBody>
      </p:sp>
      <p:sp>
        <p:nvSpPr>
          <p:cNvPr id="60420" name="Slide Number Placeholder 3"/>
          <p:cNvSpPr>
            <a:spLocks noGrp="1"/>
          </p:cNvSpPr>
          <p:nvPr>
            <p:ph type="sldNum" sz="quarter" idx="4294967295"/>
          </p:nvPr>
        </p:nvSpPr>
        <p:spPr bwMode="auto">
          <a:xfrm>
            <a:off x="4537328" y="6381328"/>
            <a:ext cx="527538"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dirty="0" smtClean="0">
                <a:solidFill>
                  <a:schemeClr val="bg1"/>
                </a:solidFill>
                <a:latin typeface="Calibri" pitchFamily="34" charset="0"/>
              </a:rPr>
              <a:t>14</a:t>
            </a:r>
            <a:endParaRPr lang="en-US" dirty="0" smtClean="0">
              <a:solidFill>
                <a:schemeClr val="bg1"/>
              </a:solidFill>
              <a:latin typeface="Calibri" pitchFamily="34" charset="0"/>
            </a:endParaRPr>
          </a:p>
        </p:txBody>
      </p:sp>
      <p:sp>
        <p:nvSpPr>
          <p:cNvPr id="5" name="Title 1"/>
          <p:cNvSpPr txBox="1">
            <a:spLocks/>
          </p:cNvSpPr>
          <p:nvPr/>
        </p:nvSpPr>
        <p:spPr bwMode="auto">
          <a:xfrm>
            <a:off x="422031" y="152400"/>
            <a:ext cx="8299938" cy="1066800"/>
          </a:xfrm>
          <a:prstGeom prst="rect">
            <a:avLst/>
          </a:prstGeom>
          <a:solidFill>
            <a:schemeClr val="accent1"/>
          </a:solidFill>
          <a:ln w="9525">
            <a:noFill/>
            <a:miter lim="800000"/>
            <a:headEnd/>
            <a:tailEnd/>
          </a:ln>
        </p:spPr>
        <p:txBody>
          <a:bodyPr bIns="91440" anchor="b"/>
          <a:lstStyle/>
          <a:p>
            <a:pPr eaLnBrk="0" hangingPunct="0">
              <a:defRPr/>
            </a:pPr>
            <a:r>
              <a:rPr lang="ar-SA" sz="2800" b="1" dirty="0">
                <a:ea typeface="+mj-ea"/>
              </a:rPr>
              <a:t>بعد العملية السابقة تظهر ميزانية منشأة فاضل التجارية على النحو التالي:</a:t>
            </a:r>
            <a:endParaRPr lang="en-GB" sz="2800" b="1" dirty="0">
              <a:ea typeface="+mj-ea"/>
            </a:endParaRPr>
          </a:p>
        </p:txBody>
      </p:sp>
      <p:sp>
        <p:nvSpPr>
          <p:cNvPr id="6" name="Content Placeholder 2"/>
          <p:cNvSpPr txBox="1">
            <a:spLocks/>
          </p:cNvSpPr>
          <p:nvPr/>
        </p:nvSpPr>
        <p:spPr bwMode="auto">
          <a:xfrm>
            <a:off x="422031" y="1447800"/>
            <a:ext cx="8299938" cy="4572000"/>
          </a:xfrm>
          <a:prstGeom prst="rect">
            <a:avLst/>
          </a:prstGeom>
          <a:noFill/>
          <a:ln w="9525">
            <a:noFill/>
            <a:miter lim="800000"/>
            <a:headEnd/>
            <a:tailEnd/>
          </a:ln>
        </p:spPr>
        <p:txBody>
          <a:bodyPr/>
          <a:lstStyle/>
          <a:p>
            <a:pPr marL="273050" indent="-273050" algn="ctr" eaLnBrk="0" hangingPunct="0">
              <a:spcBef>
                <a:spcPts val="575"/>
              </a:spcBef>
              <a:buClr>
                <a:schemeClr val="accent1"/>
              </a:buClr>
              <a:buSzPct val="85000"/>
              <a:buFont typeface="Wingdings 2" pitchFamily="18" charset="2"/>
              <a:buNone/>
              <a:defRPr/>
            </a:pPr>
            <a:r>
              <a:rPr lang="ar-SA" sz="2600" b="1" dirty="0">
                <a:latin typeface="+mn-lt"/>
                <a:cs typeface="+mn-cs"/>
              </a:rPr>
              <a:t>الميزانية</a:t>
            </a: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en-GB" sz="2600" dirty="0">
              <a:latin typeface="+mn-lt"/>
              <a:cs typeface="+mn-cs"/>
            </a:endParaRPr>
          </a:p>
        </p:txBody>
      </p:sp>
      <p:sp>
        <p:nvSpPr>
          <p:cNvPr id="7" name="Content Placeholder 2"/>
          <p:cNvSpPr txBox="1">
            <a:spLocks/>
          </p:cNvSpPr>
          <p:nvPr/>
        </p:nvSpPr>
        <p:spPr bwMode="auto">
          <a:xfrm>
            <a:off x="422031" y="1295400"/>
            <a:ext cx="8299938" cy="4572000"/>
          </a:xfrm>
          <a:prstGeom prst="rect">
            <a:avLst/>
          </a:prstGeom>
          <a:noFill/>
          <a:ln w="9525">
            <a:noFill/>
            <a:miter lim="800000"/>
            <a:headEnd/>
            <a:tailEnd/>
          </a:ln>
        </p:spPr>
        <p:txBody>
          <a:bodyPr/>
          <a:lstStyle/>
          <a:p>
            <a:pPr marL="273050" indent="-273050" eaLnBrk="0" hangingPunct="0">
              <a:spcBef>
                <a:spcPts val="575"/>
              </a:spcBef>
              <a:buClr>
                <a:schemeClr val="accent1"/>
              </a:buClr>
              <a:buSzPct val="85000"/>
              <a:buFont typeface="Wingdings 2" pitchFamily="18" charset="2"/>
              <a:buNone/>
              <a:defRPr/>
            </a:pPr>
            <a:r>
              <a:rPr lang="ar-SA" sz="2600" dirty="0">
                <a:latin typeface="+mn-lt"/>
                <a:cs typeface="+mn-cs"/>
              </a:rPr>
              <a:t> </a:t>
            </a:r>
          </a:p>
          <a:p>
            <a:pPr marL="273050" indent="-273050" eaLnBrk="0" hangingPunct="0">
              <a:spcBef>
                <a:spcPts val="575"/>
              </a:spcBef>
              <a:buClr>
                <a:schemeClr val="accent1"/>
              </a:buClr>
              <a:buSzPct val="85000"/>
              <a:buFont typeface="Wingdings 2" pitchFamily="18" charset="2"/>
              <a:buNone/>
              <a:defRPr/>
            </a:pPr>
            <a:endParaRPr lang="en-GB" sz="2600" dirty="0">
              <a:latin typeface="+mn-lt"/>
              <a:cs typeface="+mn-cs"/>
            </a:endParaRPr>
          </a:p>
        </p:txBody>
      </p:sp>
      <p:graphicFrame>
        <p:nvGraphicFramePr>
          <p:cNvPr id="8" name="Table 7"/>
          <p:cNvGraphicFramePr>
            <a:graphicFrameLocks noGrp="1"/>
          </p:cNvGraphicFramePr>
          <p:nvPr/>
        </p:nvGraphicFramePr>
        <p:xfrm>
          <a:off x="633046" y="2057401"/>
          <a:ext cx="7526216" cy="3810003"/>
        </p:xfrm>
        <a:graphic>
          <a:graphicData uri="http://schemas.openxmlformats.org/drawingml/2006/table">
            <a:tbl>
              <a:tblPr firstRow="1" bandRow="1">
                <a:tableStyleId>{5C22544A-7EE6-4342-B048-85BDC9FD1C3A}</a:tableStyleId>
              </a:tblPr>
              <a:tblGrid>
                <a:gridCol w="2446020"/>
                <a:gridCol w="1317088"/>
                <a:gridCol w="2446020"/>
                <a:gridCol w="1317088"/>
              </a:tblGrid>
              <a:tr h="414131">
                <a:tc>
                  <a:txBody>
                    <a:bodyPr/>
                    <a:lstStyle/>
                    <a:p>
                      <a:pPr algn="r"/>
                      <a:r>
                        <a:rPr lang="ar-SA" sz="2000" u="sng" dirty="0" smtClean="0">
                          <a:solidFill>
                            <a:srgbClr val="FF0000"/>
                          </a:solidFill>
                        </a:rPr>
                        <a:t>الخصوم</a:t>
                      </a:r>
                      <a:endParaRPr lang="en-GB" sz="2000" u="sng" dirty="0">
                        <a:solidFill>
                          <a:srgbClr val="FF0000"/>
                        </a:solidFill>
                      </a:endParaRPr>
                    </a:p>
                  </a:txBody>
                  <a:tcPr marL="84406" marR="84406">
                    <a:solidFill>
                      <a:schemeClr val="tx2">
                        <a:lumMod val="20000"/>
                        <a:lumOff val="80000"/>
                      </a:schemeClr>
                    </a:solidFill>
                  </a:tcPr>
                </a:tc>
                <a:tc>
                  <a:txBody>
                    <a:bodyPr/>
                    <a:lstStyle/>
                    <a:p>
                      <a:pPr algn="r"/>
                      <a:endParaRPr lang="en-GB" sz="2000" b="1" dirty="0">
                        <a:solidFill>
                          <a:srgbClr val="FF0000"/>
                        </a:solidFill>
                      </a:endParaRPr>
                    </a:p>
                  </a:txBody>
                  <a:tcPr marL="84406" marR="84406">
                    <a:solidFill>
                      <a:schemeClr val="tx2">
                        <a:lumMod val="20000"/>
                        <a:lumOff val="80000"/>
                      </a:schemeClr>
                    </a:solidFill>
                  </a:tcPr>
                </a:tc>
                <a:tc>
                  <a:txBody>
                    <a:bodyPr/>
                    <a:lstStyle/>
                    <a:p>
                      <a:pPr algn="r"/>
                      <a:r>
                        <a:rPr lang="ar-SA" sz="2000" u="sng" dirty="0" smtClean="0">
                          <a:solidFill>
                            <a:srgbClr val="FF0000"/>
                          </a:solidFill>
                        </a:rPr>
                        <a:t>الأصــــول</a:t>
                      </a:r>
                      <a:endParaRPr lang="en-GB" sz="2000" u="sng" dirty="0">
                        <a:solidFill>
                          <a:srgbClr val="FF0000"/>
                        </a:solidFill>
                      </a:endParaRPr>
                    </a:p>
                  </a:txBody>
                  <a:tcPr marL="84406" marR="84406">
                    <a:solidFill>
                      <a:schemeClr val="tx2">
                        <a:lumMod val="20000"/>
                        <a:lumOff val="80000"/>
                      </a:schemeClr>
                    </a:solidFill>
                  </a:tcPr>
                </a:tc>
                <a:tc>
                  <a:txBody>
                    <a:bodyPr/>
                    <a:lstStyle/>
                    <a:p>
                      <a:pPr algn="r"/>
                      <a:endParaRPr lang="en-GB" sz="2000" b="1" dirty="0"/>
                    </a:p>
                  </a:txBody>
                  <a:tcPr marL="84406" marR="84406">
                    <a:solidFill>
                      <a:schemeClr val="tx2">
                        <a:lumMod val="20000"/>
                        <a:lumOff val="80000"/>
                      </a:schemeClr>
                    </a:solidFill>
                  </a:tcPr>
                </a:tc>
              </a:tr>
              <a:tr h="455543">
                <a:tc>
                  <a:txBody>
                    <a:bodyPr/>
                    <a:lstStyle/>
                    <a:p>
                      <a:pPr algn="r"/>
                      <a:r>
                        <a:rPr lang="ar-SA" sz="2000" dirty="0" smtClean="0"/>
                        <a:t>قرض البنك</a:t>
                      </a:r>
                      <a:endParaRPr lang="en-GB" sz="2000" dirty="0"/>
                    </a:p>
                  </a:txBody>
                  <a:tcPr marL="84406" marR="84406">
                    <a:solidFill>
                      <a:schemeClr val="tx2">
                        <a:lumMod val="20000"/>
                        <a:lumOff val="80000"/>
                      </a:schemeClr>
                    </a:solidFill>
                  </a:tcPr>
                </a:tc>
                <a:tc>
                  <a:txBody>
                    <a:bodyPr/>
                    <a:lstStyle/>
                    <a:p>
                      <a:pPr algn="r"/>
                      <a:r>
                        <a:rPr lang="ar-SA" sz="2000" b="1" dirty="0" smtClean="0"/>
                        <a:t>200000</a:t>
                      </a:r>
                      <a:endParaRPr lang="en-GB" sz="2000" b="1" dirty="0"/>
                    </a:p>
                  </a:txBody>
                  <a:tcPr marL="84406" marR="84406">
                    <a:solidFill>
                      <a:schemeClr val="tx2">
                        <a:lumMod val="20000"/>
                        <a:lumOff val="80000"/>
                      </a:schemeClr>
                    </a:solidFill>
                  </a:tcPr>
                </a:tc>
                <a:tc>
                  <a:txBody>
                    <a:bodyPr/>
                    <a:lstStyle/>
                    <a:p>
                      <a:pPr algn="r"/>
                      <a:r>
                        <a:rPr lang="ar-SA" sz="2000" dirty="0" smtClean="0"/>
                        <a:t>صندوق</a:t>
                      </a:r>
                      <a:endParaRPr lang="en-GB" sz="2000" dirty="0"/>
                    </a:p>
                  </a:txBody>
                  <a:tcPr marL="84406" marR="84406">
                    <a:solidFill>
                      <a:schemeClr val="tx2">
                        <a:lumMod val="20000"/>
                        <a:lumOff val="80000"/>
                      </a:schemeClr>
                    </a:solidFill>
                  </a:tcPr>
                </a:tc>
                <a:tc>
                  <a:txBody>
                    <a:bodyPr/>
                    <a:lstStyle/>
                    <a:p>
                      <a:pPr algn="r"/>
                      <a:r>
                        <a:rPr lang="ar-SA" sz="2000" b="1" dirty="0" smtClean="0"/>
                        <a:t>100000</a:t>
                      </a:r>
                      <a:endParaRPr lang="en-GB" sz="2000" b="1" dirty="0"/>
                    </a:p>
                  </a:txBody>
                  <a:tcPr marL="84406" marR="84406">
                    <a:solidFill>
                      <a:schemeClr val="tx2">
                        <a:lumMod val="20000"/>
                        <a:lumOff val="80000"/>
                      </a:schemeClr>
                    </a:solidFill>
                  </a:tcPr>
                </a:tc>
              </a:tr>
              <a:tr h="455543">
                <a:tc>
                  <a:txBody>
                    <a:bodyPr/>
                    <a:lstStyle/>
                    <a:p>
                      <a:pPr algn="r"/>
                      <a:endParaRPr lang="en-GB" sz="1800"/>
                    </a:p>
                  </a:txBody>
                  <a:tcPr marL="84406" marR="84406">
                    <a:solidFill>
                      <a:schemeClr val="tx2">
                        <a:lumMod val="20000"/>
                        <a:lumOff val="80000"/>
                      </a:schemeClr>
                    </a:solidFill>
                  </a:tcPr>
                </a:tc>
                <a:tc>
                  <a:txBody>
                    <a:bodyPr/>
                    <a:lstStyle/>
                    <a:p>
                      <a:pPr algn="r"/>
                      <a:endParaRPr lang="en-GB" sz="1800" dirty="0"/>
                    </a:p>
                  </a:txBody>
                  <a:tcPr marL="84406" marR="84406">
                    <a:solidFill>
                      <a:schemeClr val="tx2">
                        <a:lumMod val="20000"/>
                        <a:lumOff val="80000"/>
                      </a:schemeClr>
                    </a:solidFill>
                  </a:tcPr>
                </a:tc>
                <a:tc>
                  <a:txBody>
                    <a:bodyPr/>
                    <a:lstStyle/>
                    <a:p>
                      <a:pPr algn="r"/>
                      <a:r>
                        <a:rPr lang="ar-SA" sz="2000" dirty="0" smtClean="0"/>
                        <a:t>بنك</a:t>
                      </a:r>
                      <a:endParaRPr lang="en-GB" sz="2000" dirty="0"/>
                    </a:p>
                  </a:txBody>
                  <a:tcPr marL="84406" marR="84406">
                    <a:solidFill>
                      <a:schemeClr val="tx2">
                        <a:lumMod val="20000"/>
                        <a:lumOff val="80000"/>
                      </a:schemeClr>
                    </a:solidFill>
                  </a:tcPr>
                </a:tc>
                <a:tc>
                  <a:txBody>
                    <a:bodyPr/>
                    <a:lstStyle/>
                    <a:p>
                      <a:pPr algn="r"/>
                      <a:r>
                        <a:rPr lang="ar-SA" sz="2000" b="1" dirty="0" smtClean="0"/>
                        <a:t>300000</a:t>
                      </a:r>
                      <a:endParaRPr lang="en-GB" sz="2000" b="1" dirty="0"/>
                    </a:p>
                  </a:txBody>
                  <a:tcPr marL="84406" marR="84406">
                    <a:solidFill>
                      <a:schemeClr val="tx2">
                        <a:lumMod val="20000"/>
                        <a:lumOff val="80000"/>
                      </a:schemeClr>
                    </a:solidFill>
                  </a:tcPr>
                </a:tc>
              </a:tr>
              <a:tr h="414131">
                <a:tc>
                  <a:txBody>
                    <a:bodyPr/>
                    <a:lstStyle/>
                    <a:p>
                      <a:pPr algn="r"/>
                      <a:endParaRPr lang="en-GB" sz="2000" dirty="0"/>
                    </a:p>
                  </a:txBody>
                  <a:tcPr marL="84406" marR="84406">
                    <a:solidFill>
                      <a:schemeClr val="tx2">
                        <a:lumMod val="20000"/>
                        <a:lumOff val="80000"/>
                      </a:schemeClr>
                    </a:solidFill>
                  </a:tcPr>
                </a:tc>
                <a:tc>
                  <a:txBody>
                    <a:bodyPr/>
                    <a:lstStyle/>
                    <a:p>
                      <a:pPr algn="r"/>
                      <a:endParaRPr lang="en-GB" sz="2000" b="1" dirty="0"/>
                    </a:p>
                  </a:txBody>
                  <a:tcPr marL="84406" marR="84406">
                    <a:solidFill>
                      <a:schemeClr val="tx2">
                        <a:lumMod val="20000"/>
                        <a:lumOff val="80000"/>
                      </a:schemeClr>
                    </a:solidFill>
                  </a:tcPr>
                </a:tc>
                <a:tc>
                  <a:txBody>
                    <a:bodyPr/>
                    <a:lstStyle/>
                    <a:p>
                      <a:pPr algn="r"/>
                      <a:r>
                        <a:rPr lang="ar-SA" sz="2000" dirty="0" smtClean="0"/>
                        <a:t>آلات ومعدات</a:t>
                      </a:r>
                      <a:endParaRPr lang="en-GB" sz="2000" dirty="0"/>
                    </a:p>
                  </a:txBody>
                  <a:tcPr marL="84406" marR="84406">
                    <a:solidFill>
                      <a:schemeClr val="tx2">
                        <a:lumMod val="20000"/>
                        <a:lumOff val="80000"/>
                      </a:schemeClr>
                    </a:solidFill>
                  </a:tcPr>
                </a:tc>
                <a:tc>
                  <a:txBody>
                    <a:bodyPr/>
                    <a:lstStyle/>
                    <a:p>
                      <a:pPr algn="r"/>
                      <a:r>
                        <a:rPr lang="ar-SA" sz="2000" b="1" dirty="0" smtClean="0"/>
                        <a:t>50000</a:t>
                      </a:r>
                      <a:endParaRPr lang="en-GB" sz="2000" b="1" dirty="0"/>
                    </a:p>
                  </a:txBody>
                  <a:tcPr marL="84406" marR="84406">
                    <a:solidFill>
                      <a:schemeClr val="tx2">
                        <a:lumMod val="20000"/>
                        <a:lumOff val="80000"/>
                      </a:schemeClr>
                    </a:solidFill>
                  </a:tcPr>
                </a:tc>
              </a:tr>
              <a:tr h="414131">
                <a:tc>
                  <a:txBody>
                    <a:bodyPr/>
                    <a:lstStyle/>
                    <a:p>
                      <a:pPr algn="r"/>
                      <a:endParaRPr lang="en-GB" sz="2000" dirty="0"/>
                    </a:p>
                  </a:txBody>
                  <a:tcPr marL="84406" marR="84406">
                    <a:solidFill>
                      <a:schemeClr val="tx2">
                        <a:lumMod val="20000"/>
                        <a:lumOff val="80000"/>
                      </a:schemeClr>
                    </a:solidFill>
                  </a:tcPr>
                </a:tc>
                <a:tc>
                  <a:txBody>
                    <a:bodyPr/>
                    <a:lstStyle/>
                    <a:p>
                      <a:pPr algn="r"/>
                      <a:endParaRPr lang="en-GB" sz="2000" b="1" dirty="0"/>
                    </a:p>
                  </a:txBody>
                  <a:tcPr marL="84406" marR="84406">
                    <a:solidFill>
                      <a:schemeClr val="tx2">
                        <a:lumMod val="20000"/>
                        <a:lumOff val="80000"/>
                      </a:schemeClr>
                    </a:solidFill>
                  </a:tcPr>
                </a:tc>
                <a:tc>
                  <a:txBody>
                    <a:bodyPr/>
                    <a:lstStyle/>
                    <a:p>
                      <a:pPr algn="r"/>
                      <a:r>
                        <a:rPr lang="ar-SA" sz="2000" dirty="0" smtClean="0"/>
                        <a:t>مبنى</a:t>
                      </a:r>
                      <a:endParaRPr lang="en-GB" sz="2000" dirty="0"/>
                    </a:p>
                  </a:txBody>
                  <a:tcPr marL="84406" marR="84406">
                    <a:solidFill>
                      <a:schemeClr val="tx2">
                        <a:lumMod val="20000"/>
                        <a:lumOff val="80000"/>
                      </a:schemeClr>
                    </a:solidFill>
                  </a:tcPr>
                </a:tc>
                <a:tc>
                  <a:txBody>
                    <a:bodyPr/>
                    <a:lstStyle/>
                    <a:p>
                      <a:pPr algn="r"/>
                      <a:r>
                        <a:rPr lang="ar-SA" sz="2000" b="1" dirty="0" smtClean="0"/>
                        <a:t>250000</a:t>
                      </a:r>
                      <a:endParaRPr lang="en-GB" sz="2000" b="1" dirty="0"/>
                    </a:p>
                  </a:txBody>
                  <a:tcPr marL="84406" marR="84406">
                    <a:solidFill>
                      <a:schemeClr val="tx2">
                        <a:lumMod val="20000"/>
                        <a:lumOff val="80000"/>
                      </a:schemeClr>
                    </a:solidFill>
                  </a:tcPr>
                </a:tc>
              </a:tr>
              <a:tr h="414131">
                <a:tc>
                  <a:txBody>
                    <a:bodyPr/>
                    <a:lstStyle/>
                    <a:p>
                      <a:pPr algn="r"/>
                      <a:r>
                        <a:rPr lang="ar-SA" sz="2000" b="1" u="sng" dirty="0" smtClean="0">
                          <a:solidFill>
                            <a:srgbClr val="FF0000"/>
                          </a:solidFill>
                        </a:rPr>
                        <a:t>حقوق الملكية</a:t>
                      </a:r>
                      <a:endParaRPr lang="en-GB" sz="2000" b="1" u="sng" dirty="0">
                        <a:solidFill>
                          <a:srgbClr val="FF0000"/>
                        </a:solidFill>
                      </a:endParaRPr>
                    </a:p>
                  </a:txBody>
                  <a:tcPr marL="84406" marR="84406">
                    <a:solidFill>
                      <a:schemeClr val="tx2">
                        <a:lumMod val="20000"/>
                        <a:lumOff val="80000"/>
                      </a:schemeClr>
                    </a:solidFill>
                  </a:tcPr>
                </a:tc>
                <a:tc>
                  <a:txBody>
                    <a:bodyPr/>
                    <a:lstStyle/>
                    <a:p>
                      <a:pPr algn="r"/>
                      <a:endParaRPr lang="en-GB" sz="2000" b="1" dirty="0"/>
                    </a:p>
                  </a:txBody>
                  <a:tcPr marL="84406" marR="84406">
                    <a:solidFill>
                      <a:schemeClr val="tx2">
                        <a:lumMod val="20000"/>
                        <a:lumOff val="80000"/>
                      </a:schemeClr>
                    </a:solidFill>
                  </a:tcPr>
                </a:tc>
                <a:tc>
                  <a:txBody>
                    <a:bodyPr/>
                    <a:lstStyle/>
                    <a:p>
                      <a:pPr algn="r"/>
                      <a:endParaRPr lang="en-GB" sz="1800"/>
                    </a:p>
                  </a:txBody>
                  <a:tcPr marL="84406" marR="84406">
                    <a:solidFill>
                      <a:schemeClr val="tx2">
                        <a:lumMod val="20000"/>
                        <a:lumOff val="80000"/>
                      </a:schemeClr>
                    </a:solidFill>
                  </a:tcPr>
                </a:tc>
                <a:tc>
                  <a:txBody>
                    <a:bodyPr/>
                    <a:lstStyle/>
                    <a:p>
                      <a:pPr algn="r"/>
                      <a:endParaRPr lang="en-GB" sz="1800" dirty="0"/>
                    </a:p>
                  </a:txBody>
                  <a:tcPr marL="84406" marR="84406">
                    <a:solidFill>
                      <a:schemeClr val="tx2">
                        <a:lumMod val="20000"/>
                        <a:lumOff val="80000"/>
                      </a:schemeClr>
                    </a:solidFill>
                  </a:tcPr>
                </a:tc>
              </a:tr>
              <a:tr h="414131">
                <a:tc>
                  <a:txBody>
                    <a:bodyPr/>
                    <a:lstStyle/>
                    <a:p>
                      <a:pPr algn="r"/>
                      <a:r>
                        <a:rPr lang="ar-SA" sz="2000" dirty="0" smtClean="0"/>
                        <a:t>رأس المال</a:t>
                      </a:r>
                      <a:endParaRPr lang="en-GB" sz="2000" dirty="0"/>
                    </a:p>
                  </a:txBody>
                  <a:tcPr marL="84406" marR="84406">
                    <a:solidFill>
                      <a:schemeClr val="tx2">
                        <a:lumMod val="20000"/>
                        <a:lumOff val="80000"/>
                      </a:schemeClr>
                    </a:solidFill>
                  </a:tcPr>
                </a:tc>
                <a:tc>
                  <a:txBody>
                    <a:bodyPr/>
                    <a:lstStyle/>
                    <a:p>
                      <a:pPr algn="r"/>
                      <a:r>
                        <a:rPr lang="ar-SA" sz="2000" b="1" dirty="0" smtClean="0"/>
                        <a:t>500000</a:t>
                      </a:r>
                      <a:endParaRPr lang="en-GB" sz="2000" b="1" dirty="0"/>
                    </a:p>
                  </a:txBody>
                  <a:tcPr marL="84406" marR="84406">
                    <a:solidFill>
                      <a:schemeClr val="tx2">
                        <a:lumMod val="20000"/>
                        <a:lumOff val="80000"/>
                      </a:schemeClr>
                    </a:solidFill>
                  </a:tcPr>
                </a:tc>
                <a:tc>
                  <a:txBody>
                    <a:bodyPr/>
                    <a:lstStyle/>
                    <a:p>
                      <a:pPr algn="r"/>
                      <a:endParaRPr lang="en-GB" sz="2000" dirty="0"/>
                    </a:p>
                  </a:txBody>
                  <a:tcPr marL="84406" marR="84406">
                    <a:solidFill>
                      <a:schemeClr val="tx2">
                        <a:lumMod val="20000"/>
                        <a:lumOff val="80000"/>
                      </a:schemeClr>
                    </a:solidFill>
                  </a:tcPr>
                </a:tc>
                <a:tc>
                  <a:txBody>
                    <a:bodyPr/>
                    <a:lstStyle/>
                    <a:p>
                      <a:pPr algn="r"/>
                      <a:endParaRPr lang="en-GB" sz="2000" b="1" dirty="0"/>
                    </a:p>
                  </a:txBody>
                  <a:tcPr marL="84406" marR="84406">
                    <a:solidFill>
                      <a:schemeClr val="tx2">
                        <a:lumMod val="20000"/>
                        <a:lumOff val="80000"/>
                      </a:schemeClr>
                    </a:solidFill>
                  </a:tcPr>
                </a:tc>
              </a:tr>
              <a:tr h="414131">
                <a:tc>
                  <a:txBody>
                    <a:bodyPr/>
                    <a:lstStyle/>
                    <a:p>
                      <a:pPr algn="r"/>
                      <a:endParaRPr lang="en-GB" sz="2000" dirty="0"/>
                    </a:p>
                  </a:txBody>
                  <a:tcPr marL="84406" marR="84406">
                    <a:solidFill>
                      <a:schemeClr val="tx2">
                        <a:lumMod val="20000"/>
                        <a:lumOff val="80000"/>
                      </a:schemeClr>
                    </a:solidFill>
                  </a:tcPr>
                </a:tc>
                <a:tc>
                  <a:txBody>
                    <a:bodyPr/>
                    <a:lstStyle/>
                    <a:p>
                      <a:pPr algn="r"/>
                      <a:endParaRPr lang="en-GB" sz="2000" b="1" dirty="0"/>
                    </a:p>
                  </a:txBody>
                  <a:tcPr marL="84406" marR="84406">
                    <a:solidFill>
                      <a:schemeClr val="tx2">
                        <a:lumMod val="20000"/>
                        <a:lumOff val="80000"/>
                      </a:schemeClr>
                    </a:solidFill>
                  </a:tcPr>
                </a:tc>
                <a:tc>
                  <a:txBody>
                    <a:bodyPr/>
                    <a:lstStyle/>
                    <a:p>
                      <a:pPr algn="r"/>
                      <a:endParaRPr lang="en-GB" sz="2000" dirty="0"/>
                    </a:p>
                  </a:txBody>
                  <a:tcPr marL="84406" marR="84406">
                    <a:solidFill>
                      <a:schemeClr val="tx2">
                        <a:lumMod val="20000"/>
                        <a:lumOff val="80000"/>
                      </a:schemeClr>
                    </a:solidFill>
                  </a:tcPr>
                </a:tc>
                <a:tc>
                  <a:txBody>
                    <a:bodyPr/>
                    <a:lstStyle/>
                    <a:p>
                      <a:pPr algn="r"/>
                      <a:endParaRPr lang="en-GB" sz="2000" b="1" dirty="0"/>
                    </a:p>
                  </a:txBody>
                  <a:tcPr marL="84406" marR="84406">
                    <a:solidFill>
                      <a:schemeClr val="tx2">
                        <a:lumMod val="20000"/>
                        <a:lumOff val="80000"/>
                      </a:schemeClr>
                    </a:solidFill>
                  </a:tcPr>
                </a:tc>
              </a:tr>
              <a:tr h="414131">
                <a:tc>
                  <a:txBody>
                    <a:bodyPr/>
                    <a:lstStyle/>
                    <a:p>
                      <a:pPr algn="r"/>
                      <a:r>
                        <a:rPr lang="ar-SA" sz="2000" dirty="0" smtClean="0"/>
                        <a:t>المجموع</a:t>
                      </a:r>
                      <a:endParaRPr lang="en-GB" sz="2000" dirty="0"/>
                    </a:p>
                  </a:txBody>
                  <a:tcPr marL="84406" marR="84406">
                    <a:solidFill>
                      <a:srgbClr val="FFFF00"/>
                    </a:solidFill>
                  </a:tcPr>
                </a:tc>
                <a:tc>
                  <a:txBody>
                    <a:bodyPr/>
                    <a:lstStyle/>
                    <a:p>
                      <a:pPr algn="r"/>
                      <a:r>
                        <a:rPr lang="ar-SA" sz="2000" b="1" dirty="0" smtClean="0"/>
                        <a:t>700000</a:t>
                      </a:r>
                      <a:endParaRPr lang="en-GB" sz="2000" b="1" dirty="0"/>
                    </a:p>
                  </a:txBody>
                  <a:tcPr marL="84406" marR="84406">
                    <a:solidFill>
                      <a:srgbClr val="FFFF00"/>
                    </a:solidFill>
                  </a:tcPr>
                </a:tc>
                <a:tc>
                  <a:txBody>
                    <a:bodyPr/>
                    <a:lstStyle/>
                    <a:p>
                      <a:pPr algn="r"/>
                      <a:r>
                        <a:rPr lang="ar-SA" sz="2000" dirty="0" smtClean="0"/>
                        <a:t>المجموع</a:t>
                      </a:r>
                      <a:endParaRPr lang="en-GB" sz="2000" dirty="0"/>
                    </a:p>
                  </a:txBody>
                  <a:tcPr marL="84406" marR="84406">
                    <a:solidFill>
                      <a:srgbClr val="FFFF00"/>
                    </a:solidFill>
                  </a:tcPr>
                </a:tc>
                <a:tc>
                  <a:txBody>
                    <a:bodyPr/>
                    <a:lstStyle/>
                    <a:p>
                      <a:pPr algn="r"/>
                      <a:r>
                        <a:rPr lang="ar-SA" sz="2000" b="1" dirty="0" smtClean="0"/>
                        <a:t>700000</a:t>
                      </a:r>
                      <a:endParaRPr lang="en-GB" sz="2000" b="1" dirty="0"/>
                    </a:p>
                  </a:txBody>
                  <a:tcPr marL="84406" marR="84406">
                    <a:solidFill>
                      <a:srgbClr val="FFFF00"/>
                    </a:solidFill>
                  </a:tcPr>
                </a:tc>
              </a:tr>
            </a:tbl>
          </a:graphicData>
        </a:graphic>
      </p:graphicFrame>
    </p:spTree>
    <p:extLst>
      <p:ext uri="{BB962C8B-B14F-4D97-AF65-F5344CB8AC3E}">
        <p14:creationId xmlns:p14="http://schemas.microsoft.com/office/powerpoint/2010/main" xmlns="" val="11313403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linds(horizontal)">
                                      <p:cBhvr>
                                        <p:cTn id="12" dur="500"/>
                                        <p:tgtEl>
                                          <p:spTgt spid="6">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dirty="0"/>
          </a:p>
        </p:txBody>
      </p:sp>
      <p:sp>
        <p:nvSpPr>
          <p:cNvPr id="61443" name="Content Placeholder 2"/>
          <p:cNvSpPr>
            <a:spLocks noGrp="1"/>
          </p:cNvSpPr>
          <p:nvPr>
            <p:ph idx="1"/>
          </p:nvPr>
        </p:nvSpPr>
        <p:spPr>
          <a:xfrm>
            <a:off x="457200" y="1600200"/>
            <a:ext cx="8229600" cy="4038600"/>
          </a:xfrm>
        </p:spPr>
        <p:txBody>
          <a:bodyPr/>
          <a:lstStyle/>
          <a:p>
            <a:endParaRPr lang="en-GB" smtClean="0">
              <a:cs typeface="Arial" pitchFamily="34" charset="0"/>
            </a:endParaRPr>
          </a:p>
        </p:txBody>
      </p:sp>
      <p:sp>
        <p:nvSpPr>
          <p:cNvPr id="5" name="Content Placeholder 2"/>
          <p:cNvSpPr txBox="1">
            <a:spLocks/>
          </p:cNvSpPr>
          <p:nvPr/>
        </p:nvSpPr>
        <p:spPr bwMode="auto">
          <a:xfrm>
            <a:off x="637443" y="1752600"/>
            <a:ext cx="8071338" cy="1219200"/>
          </a:xfrm>
          <a:prstGeom prst="rect">
            <a:avLst/>
          </a:prstGeom>
          <a:noFill/>
          <a:ln w="9525">
            <a:noFill/>
            <a:miter lim="800000"/>
            <a:headEnd/>
            <a:tailEnd/>
          </a:ln>
        </p:spPr>
        <p:txBody>
          <a:bodyPr/>
          <a:lstStyle/>
          <a:p>
            <a:pPr marL="342900" indent="-342900" rtl="0" eaLnBrk="0" hangingPunct="0">
              <a:spcBef>
                <a:spcPct val="20000"/>
              </a:spcBef>
              <a:buFont typeface="Wingdings 2" pitchFamily="18" charset="2"/>
              <a:buNone/>
              <a:defRPr/>
            </a:pPr>
            <a:endParaRPr lang="ar-SA" sz="3200" dirty="0">
              <a:latin typeface="+mn-lt"/>
              <a:cs typeface="Arial" charset="0"/>
            </a:endParaRPr>
          </a:p>
          <a:p>
            <a:pPr marL="342900" indent="-342900" rtl="0" eaLnBrk="0" hangingPunct="0">
              <a:spcBef>
                <a:spcPct val="20000"/>
              </a:spcBef>
              <a:buFont typeface="Wingdings 2" pitchFamily="18" charset="2"/>
              <a:buNone/>
              <a:defRPr/>
            </a:pPr>
            <a:endParaRPr lang="ar-SA" sz="3200" dirty="0">
              <a:latin typeface="+mn-lt"/>
              <a:cs typeface="Arial" charset="0"/>
            </a:endParaRPr>
          </a:p>
          <a:p>
            <a:pPr marL="342900" indent="-342900" rtl="0" eaLnBrk="0" hangingPunct="0">
              <a:spcBef>
                <a:spcPct val="20000"/>
              </a:spcBef>
              <a:buFont typeface="Wingdings 2" pitchFamily="18" charset="2"/>
              <a:buNone/>
              <a:defRPr/>
            </a:pPr>
            <a:endParaRPr lang="ar-SA" sz="3200" dirty="0">
              <a:latin typeface="+mn-lt"/>
              <a:cs typeface="Arial" charset="0"/>
            </a:endParaRPr>
          </a:p>
          <a:p>
            <a:pPr marL="342900" indent="-342900" rtl="0" eaLnBrk="0" hangingPunct="0">
              <a:spcBef>
                <a:spcPct val="20000"/>
              </a:spcBef>
              <a:buFont typeface="Wingdings 2" pitchFamily="18" charset="2"/>
              <a:buNone/>
              <a:defRPr/>
            </a:pPr>
            <a:endParaRPr lang="ar-SA" sz="3200" dirty="0">
              <a:latin typeface="+mn-lt"/>
              <a:cs typeface="Arial" charset="0"/>
            </a:endParaRPr>
          </a:p>
          <a:p>
            <a:pPr marL="342900" indent="-342900" rtl="0" eaLnBrk="0" hangingPunct="0">
              <a:spcBef>
                <a:spcPct val="20000"/>
              </a:spcBef>
              <a:buFont typeface="Wingdings 2" pitchFamily="18" charset="2"/>
              <a:buNone/>
              <a:defRPr/>
            </a:pPr>
            <a:endParaRPr lang="ar-SA" sz="3200" dirty="0">
              <a:latin typeface="+mn-lt"/>
              <a:cs typeface="Arial" charset="0"/>
            </a:endParaRPr>
          </a:p>
          <a:p>
            <a:pPr marL="342900" indent="-342900" rtl="0" eaLnBrk="0" hangingPunct="0">
              <a:spcBef>
                <a:spcPct val="20000"/>
              </a:spcBef>
              <a:buFont typeface="Wingdings 2" pitchFamily="18" charset="2"/>
              <a:buNone/>
              <a:defRPr/>
            </a:pPr>
            <a:endParaRPr lang="ar-SA" sz="3200" dirty="0">
              <a:latin typeface="+mn-lt"/>
              <a:cs typeface="Arial" charset="0"/>
            </a:endParaRPr>
          </a:p>
          <a:p>
            <a:pPr marL="342900" indent="-342900" rtl="0" eaLnBrk="0" hangingPunct="0">
              <a:spcBef>
                <a:spcPct val="20000"/>
              </a:spcBef>
              <a:buFont typeface="Wingdings 2" pitchFamily="18" charset="2"/>
              <a:buNone/>
              <a:defRPr/>
            </a:pPr>
            <a:endParaRPr lang="ar-SA" sz="3200" dirty="0">
              <a:latin typeface="+mn-lt"/>
              <a:cs typeface="Arial" charset="0"/>
            </a:endParaRPr>
          </a:p>
          <a:p>
            <a:pPr marL="342900" indent="-342900" rtl="0" eaLnBrk="0" hangingPunct="0">
              <a:spcBef>
                <a:spcPct val="20000"/>
              </a:spcBef>
              <a:buFont typeface="Wingdings 2" pitchFamily="18" charset="2"/>
              <a:buNone/>
              <a:defRPr/>
            </a:pPr>
            <a:endParaRPr lang="ar-SA" sz="3200" dirty="0">
              <a:latin typeface="+mn-lt"/>
              <a:cs typeface="Arial" charset="0"/>
            </a:endParaRPr>
          </a:p>
          <a:p>
            <a:pPr marL="342900" indent="-342900" rtl="0" eaLnBrk="0" hangingPunct="0">
              <a:spcBef>
                <a:spcPct val="20000"/>
              </a:spcBef>
              <a:buFont typeface="Wingdings 2" pitchFamily="18" charset="2"/>
              <a:buNone/>
              <a:defRPr/>
            </a:pPr>
            <a:endParaRPr lang="ar-SA" sz="3200" dirty="0">
              <a:latin typeface="+mn-lt"/>
              <a:cs typeface="Arial" charset="0"/>
            </a:endParaRPr>
          </a:p>
        </p:txBody>
      </p:sp>
      <p:sp>
        <p:nvSpPr>
          <p:cNvPr id="6" name="Title 1"/>
          <p:cNvSpPr txBox="1">
            <a:spLocks/>
          </p:cNvSpPr>
          <p:nvPr/>
        </p:nvSpPr>
        <p:spPr bwMode="auto">
          <a:xfrm>
            <a:off x="492369" y="188640"/>
            <a:ext cx="8229600" cy="1106760"/>
          </a:xfrm>
          <a:prstGeom prst="rect">
            <a:avLst/>
          </a:prstGeom>
          <a:solidFill>
            <a:schemeClr val="accent1"/>
          </a:solidFill>
          <a:ln w="9525">
            <a:noFill/>
            <a:miter lim="800000"/>
            <a:headEnd/>
            <a:tailEnd/>
          </a:ln>
        </p:spPr>
        <p:txBody>
          <a:bodyPr bIns="91440" anchor="b"/>
          <a:lstStyle/>
          <a:p>
            <a:pPr algn="just" eaLnBrk="0" hangingPunct="0">
              <a:defRPr/>
            </a:pPr>
            <a:endParaRPr lang="ar-SA" sz="2400" b="1" dirty="0">
              <a:ea typeface="+mj-ea"/>
            </a:endParaRPr>
          </a:p>
          <a:p>
            <a:pPr algn="just" eaLnBrk="0" hangingPunct="0">
              <a:defRPr/>
            </a:pPr>
            <a:endParaRPr lang="ar-SA" sz="2400" b="1" dirty="0">
              <a:ea typeface="+mj-ea"/>
            </a:endParaRPr>
          </a:p>
          <a:p>
            <a:pPr algn="just" eaLnBrk="0" hangingPunct="0">
              <a:defRPr/>
            </a:pPr>
            <a:endParaRPr lang="ar-SA" sz="2400" b="1" dirty="0">
              <a:ea typeface="+mj-ea"/>
            </a:endParaRPr>
          </a:p>
          <a:p>
            <a:pPr algn="just" eaLnBrk="0" hangingPunct="0">
              <a:defRPr/>
            </a:pPr>
            <a:r>
              <a:rPr lang="ar-SA" sz="2400" b="1" dirty="0">
                <a:ea typeface="+mj-ea"/>
              </a:rPr>
              <a:t>العملية السادسة: قامت منشأة فاضل بشراء أثاث وتجهيزات للمنشأة من شركة الأمل بمبلغ 70 ألف ريال دفعت منها مبلغ 40 ألف ريال نقداً والباقي على الحساب (بالأجل)</a:t>
            </a:r>
            <a:endParaRPr lang="en-GB" sz="2400" b="1" dirty="0">
              <a:ea typeface="+mj-ea"/>
            </a:endParaRPr>
          </a:p>
        </p:txBody>
      </p:sp>
      <p:sp>
        <p:nvSpPr>
          <p:cNvPr id="7" name="Content Placeholder 2"/>
          <p:cNvSpPr txBox="1">
            <a:spLocks/>
          </p:cNvSpPr>
          <p:nvPr/>
        </p:nvSpPr>
        <p:spPr bwMode="auto">
          <a:xfrm>
            <a:off x="417635" y="1676400"/>
            <a:ext cx="8387862" cy="4419600"/>
          </a:xfrm>
          <a:prstGeom prst="rect">
            <a:avLst/>
          </a:prstGeom>
          <a:noFill/>
          <a:ln w="9525">
            <a:noFill/>
            <a:miter lim="800000"/>
            <a:headEnd/>
            <a:tailEnd/>
          </a:ln>
        </p:spPr>
        <p:txBody>
          <a:bodyPr/>
          <a:lstStyle/>
          <a:p>
            <a:pPr marL="273050" indent="-273050" eaLnBrk="0" hangingPunct="0">
              <a:spcBef>
                <a:spcPts val="575"/>
              </a:spcBef>
              <a:buClr>
                <a:schemeClr val="accent1"/>
              </a:buClr>
              <a:buSzPct val="85000"/>
              <a:buFont typeface="Wingdings 2" pitchFamily="18" charset="2"/>
              <a:buNone/>
              <a:defRPr/>
            </a:pPr>
            <a:endParaRPr lang="en-GB"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p:txBody>
      </p:sp>
      <p:graphicFrame>
        <p:nvGraphicFramePr>
          <p:cNvPr id="8" name="Content Placeholder 7"/>
          <p:cNvGraphicFramePr>
            <a:graphicFrameLocks/>
          </p:cNvGraphicFramePr>
          <p:nvPr/>
        </p:nvGraphicFramePr>
        <p:xfrm>
          <a:off x="420001" y="1524000"/>
          <a:ext cx="8308731"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2536" name="Rectangle 8"/>
          <p:cNvSpPr>
            <a:spLocks noChangeArrowheads="1"/>
          </p:cNvSpPr>
          <p:nvPr/>
        </p:nvSpPr>
        <p:spPr bwMode="auto">
          <a:xfrm>
            <a:off x="1688123" y="5638800"/>
            <a:ext cx="5908431"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342900" indent="-342900" rtl="0" eaLnBrk="0" hangingPunct="0">
              <a:spcBef>
                <a:spcPct val="20000"/>
              </a:spcBef>
            </a:pPr>
            <a:r>
              <a:rPr lang="ar-SA" b="1"/>
              <a:t>              معادلة الميزانية:  الأصول = الخصوم  +  حقوق الملكية</a:t>
            </a:r>
            <a:endParaRPr lang="en-GB" b="1"/>
          </a:p>
        </p:txBody>
      </p:sp>
      <p:sp>
        <p:nvSpPr>
          <p:cNvPr id="61450" name="Slide Number Placeholder 3"/>
          <p:cNvSpPr>
            <a:spLocks noGrp="1"/>
          </p:cNvSpPr>
          <p:nvPr>
            <p:ph type="sldNum" sz="quarter" idx="4294967295"/>
          </p:nvPr>
        </p:nvSpPr>
        <p:spPr bwMode="auto">
          <a:xfrm>
            <a:off x="4540641" y="6381328"/>
            <a:ext cx="527538"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dirty="0" smtClean="0">
                <a:solidFill>
                  <a:schemeClr val="bg1"/>
                </a:solidFill>
                <a:latin typeface="Calibri" pitchFamily="34" charset="0"/>
              </a:rPr>
              <a:t>15</a:t>
            </a:r>
            <a:endParaRPr lang="en-US" dirty="0" smtClean="0">
              <a:solidFill>
                <a:schemeClr val="bg1"/>
              </a:solidFill>
              <a:latin typeface="Calibri" pitchFamily="34" charset="0"/>
            </a:endParaRPr>
          </a:p>
        </p:txBody>
      </p:sp>
    </p:spTree>
    <p:extLst>
      <p:ext uri="{BB962C8B-B14F-4D97-AF65-F5344CB8AC3E}">
        <p14:creationId xmlns:p14="http://schemas.microsoft.com/office/powerpoint/2010/main" xmlns="" val="35168028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22536">
                                            <p:txEl>
                                              <p:pRg st="0" end="0"/>
                                            </p:txEl>
                                          </p:spTgt>
                                        </p:tgtEl>
                                        <p:attrNameLst>
                                          <p:attrName>style.visibility</p:attrName>
                                        </p:attrNameLst>
                                      </p:cBhvr>
                                      <p:to>
                                        <p:strVal val="visible"/>
                                      </p:to>
                                    </p:set>
                                    <p:animEffect transition="in" filter="blinds(horizontal)">
                                      <p:cBhvr>
                                        <p:cTn id="17" dur="500"/>
                                        <p:tgtEl>
                                          <p:spTgt spid="225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Graphic spid="8" grpId="0">
        <p:bldAsOne/>
      </p:bldGraphic>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a:p>
        </p:txBody>
      </p:sp>
      <p:sp>
        <p:nvSpPr>
          <p:cNvPr id="62467" name="Content Placeholder 2"/>
          <p:cNvSpPr>
            <a:spLocks noGrp="1"/>
          </p:cNvSpPr>
          <p:nvPr>
            <p:ph idx="1"/>
          </p:nvPr>
        </p:nvSpPr>
        <p:spPr/>
        <p:txBody>
          <a:bodyPr/>
          <a:lstStyle/>
          <a:p>
            <a:endParaRPr lang="en-GB" smtClean="0">
              <a:cs typeface="Arial" pitchFamily="34" charset="0"/>
            </a:endParaRPr>
          </a:p>
        </p:txBody>
      </p:sp>
      <p:sp>
        <p:nvSpPr>
          <p:cNvPr id="62468" name="Slide Number Placeholder 3"/>
          <p:cNvSpPr>
            <a:spLocks noGrp="1"/>
          </p:cNvSpPr>
          <p:nvPr>
            <p:ph type="sldNum" sz="quarter" idx="4294967295"/>
          </p:nvPr>
        </p:nvSpPr>
        <p:spPr bwMode="auto">
          <a:xfrm>
            <a:off x="4535658" y="6381328"/>
            <a:ext cx="527538"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dirty="0" smtClean="0">
                <a:solidFill>
                  <a:schemeClr val="bg1"/>
                </a:solidFill>
                <a:latin typeface="Calibri" pitchFamily="34" charset="0"/>
              </a:rPr>
              <a:t>16</a:t>
            </a:r>
            <a:endParaRPr lang="en-US" dirty="0" smtClean="0">
              <a:solidFill>
                <a:schemeClr val="bg1"/>
              </a:solidFill>
              <a:latin typeface="Calibri" pitchFamily="34" charset="0"/>
            </a:endParaRPr>
          </a:p>
        </p:txBody>
      </p:sp>
      <p:sp>
        <p:nvSpPr>
          <p:cNvPr id="5" name="Title 1"/>
          <p:cNvSpPr txBox="1">
            <a:spLocks/>
          </p:cNvSpPr>
          <p:nvPr/>
        </p:nvSpPr>
        <p:spPr bwMode="auto">
          <a:xfrm>
            <a:off x="562708" y="274639"/>
            <a:ext cx="8088923" cy="1004887"/>
          </a:xfrm>
          <a:prstGeom prst="rect">
            <a:avLst/>
          </a:prstGeom>
          <a:solidFill>
            <a:schemeClr val="accent1"/>
          </a:solidFill>
          <a:ln w="9525">
            <a:noFill/>
            <a:miter lim="800000"/>
            <a:headEnd/>
            <a:tailEnd/>
          </a:ln>
        </p:spPr>
        <p:txBody>
          <a:bodyPr bIns="91440" anchor="b"/>
          <a:lstStyle/>
          <a:p>
            <a:pPr eaLnBrk="0" hangingPunct="0">
              <a:defRPr/>
            </a:pPr>
            <a:r>
              <a:rPr lang="ar-SA" sz="2800" b="1" dirty="0">
                <a:ea typeface="+mj-ea"/>
              </a:rPr>
              <a:t>بعد العملية السابقة تظهر ميزانية منشأة فاضل التجارية على النحو التالي:</a:t>
            </a:r>
            <a:endParaRPr lang="en-GB" sz="2800" b="1" dirty="0">
              <a:ea typeface="+mj-ea"/>
            </a:endParaRPr>
          </a:p>
        </p:txBody>
      </p:sp>
      <p:sp>
        <p:nvSpPr>
          <p:cNvPr id="6" name="Content Placeholder 2"/>
          <p:cNvSpPr txBox="1">
            <a:spLocks/>
          </p:cNvSpPr>
          <p:nvPr/>
        </p:nvSpPr>
        <p:spPr bwMode="auto">
          <a:xfrm>
            <a:off x="844062" y="1447800"/>
            <a:ext cx="7174523" cy="4191000"/>
          </a:xfrm>
          <a:prstGeom prst="rect">
            <a:avLst/>
          </a:prstGeom>
          <a:noFill/>
          <a:ln w="9525">
            <a:noFill/>
            <a:miter lim="800000"/>
            <a:headEnd/>
            <a:tailEnd/>
          </a:ln>
        </p:spPr>
        <p:txBody>
          <a:bodyPr/>
          <a:lstStyle/>
          <a:p>
            <a:pPr marL="273050" indent="-273050" algn="ctr" eaLnBrk="0" hangingPunct="0">
              <a:spcBef>
                <a:spcPts val="575"/>
              </a:spcBef>
              <a:buClr>
                <a:schemeClr val="accent1"/>
              </a:buClr>
              <a:buSzPct val="85000"/>
              <a:buFont typeface="Wingdings 2" pitchFamily="18" charset="2"/>
              <a:buNone/>
              <a:defRPr/>
            </a:pPr>
            <a:r>
              <a:rPr lang="ar-SA" sz="2600" b="1" dirty="0">
                <a:latin typeface="+mn-lt"/>
                <a:cs typeface="+mn-cs"/>
              </a:rPr>
              <a:t>الميزانية</a:t>
            </a: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en-GB" sz="2600" dirty="0">
              <a:latin typeface="+mn-lt"/>
              <a:cs typeface="+mn-cs"/>
            </a:endParaRPr>
          </a:p>
        </p:txBody>
      </p:sp>
      <p:sp>
        <p:nvSpPr>
          <p:cNvPr id="7" name="Content Placeholder 2"/>
          <p:cNvSpPr txBox="1">
            <a:spLocks/>
          </p:cNvSpPr>
          <p:nvPr/>
        </p:nvSpPr>
        <p:spPr bwMode="auto">
          <a:xfrm>
            <a:off x="844062" y="1295400"/>
            <a:ext cx="7174523" cy="4191000"/>
          </a:xfrm>
          <a:prstGeom prst="rect">
            <a:avLst/>
          </a:prstGeom>
          <a:noFill/>
          <a:ln w="9525">
            <a:noFill/>
            <a:miter lim="800000"/>
            <a:headEnd/>
            <a:tailEnd/>
          </a:ln>
        </p:spPr>
        <p:txBody>
          <a:bodyPr/>
          <a:lstStyle/>
          <a:p>
            <a:pPr marL="273050" indent="-273050" eaLnBrk="0" hangingPunct="0">
              <a:spcBef>
                <a:spcPts val="575"/>
              </a:spcBef>
              <a:buClr>
                <a:schemeClr val="accent1"/>
              </a:buClr>
              <a:buSzPct val="85000"/>
              <a:buFont typeface="Wingdings 2" pitchFamily="18" charset="2"/>
              <a:buNone/>
              <a:defRPr/>
            </a:pPr>
            <a:r>
              <a:rPr lang="ar-SA" sz="2600" dirty="0">
                <a:latin typeface="+mn-lt"/>
                <a:cs typeface="+mn-cs"/>
              </a:rPr>
              <a:t> </a:t>
            </a:r>
          </a:p>
          <a:p>
            <a:pPr marL="273050" indent="-273050" eaLnBrk="0" hangingPunct="0">
              <a:spcBef>
                <a:spcPts val="575"/>
              </a:spcBef>
              <a:buClr>
                <a:schemeClr val="accent1"/>
              </a:buClr>
              <a:buSzPct val="85000"/>
              <a:buFont typeface="Wingdings 2" pitchFamily="18" charset="2"/>
              <a:buNone/>
              <a:defRPr/>
            </a:pPr>
            <a:endParaRPr lang="en-GB" sz="2600" dirty="0">
              <a:latin typeface="+mn-lt"/>
              <a:cs typeface="+mn-cs"/>
            </a:endParaRPr>
          </a:p>
        </p:txBody>
      </p:sp>
      <p:graphicFrame>
        <p:nvGraphicFramePr>
          <p:cNvPr id="8" name="Table 7"/>
          <p:cNvGraphicFramePr>
            <a:graphicFrameLocks noGrp="1"/>
          </p:cNvGraphicFramePr>
          <p:nvPr/>
        </p:nvGraphicFramePr>
        <p:xfrm>
          <a:off x="703384" y="1981200"/>
          <a:ext cx="7244862" cy="3962400"/>
        </p:xfrm>
        <a:graphic>
          <a:graphicData uri="http://schemas.openxmlformats.org/drawingml/2006/table">
            <a:tbl>
              <a:tblPr firstRow="1" bandRow="1">
                <a:tableStyleId>{5C22544A-7EE6-4342-B048-85BDC9FD1C3A}</a:tableStyleId>
              </a:tblPr>
              <a:tblGrid>
                <a:gridCol w="2354580"/>
                <a:gridCol w="1267851"/>
                <a:gridCol w="2354580"/>
                <a:gridCol w="1267851"/>
              </a:tblGrid>
              <a:tr h="363220">
                <a:tc>
                  <a:txBody>
                    <a:bodyPr/>
                    <a:lstStyle/>
                    <a:p>
                      <a:pPr algn="r"/>
                      <a:r>
                        <a:rPr lang="ar-SA" sz="2000" u="sng" dirty="0" smtClean="0">
                          <a:solidFill>
                            <a:srgbClr val="FF0000"/>
                          </a:solidFill>
                        </a:rPr>
                        <a:t>الخصوم</a:t>
                      </a:r>
                      <a:endParaRPr lang="en-GB" sz="2000" u="sng" dirty="0">
                        <a:solidFill>
                          <a:srgbClr val="FF0000"/>
                        </a:solidFill>
                      </a:endParaRPr>
                    </a:p>
                  </a:txBody>
                  <a:tcPr marL="84406" marR="84406">
                    <a:solidFill>
                      <a:schemeClr val="tx2">
                        <a:lumMod val="20000"/>
                        <a:lumOff val="80000"/>
                      </a:schemeClr>
                    </a:solidFill>
                  </a:tcPr>
                </a:tc>
                <a:tc>
                  <a:txBody>
                    <a:bodyPr/>
                    <a:lstStyle/>
                    <a:p>
                      <a:pPr algn="r"/>
                      <a:endParaRPr lang="en-GB" sz="2000" b="1" dirty="0">
                        <a:solidFill>
                          <a:srgbClr val="FF0000"/>
                        </a:solidFill>
                      </a:endParaRPr>
                    </a:p>
                  </a:txBody>
                  <a:tcPr marL="84406" marR="84406">
                    <a:solidFill>
                      <a:schemeClr val="tx2">
                        <a:lumMod val="20000"/>
                        <a:lumOff val="80000"/>
                      </a:schemeClr>
                    </a:solidFill>
                  </a:tcPr>
                </a:tc>
                <a:tc>
                  <a:txBody>
                    <a:bodyPr/>
                    <a:lstStyle/>
                    <a:p>
                      <a:pPr algn="r"/>
                      <a:r>
                        <a:rPr lang="ar-SA" sz="2000" u="sng" dirty="0" smtClean="0">
                          <a:solidFill>
                            <a:srgbClr val="FF0000"/>
                          </a:solidFill>
                        </a:rPr>
                        <a:t>الأصــــول</a:t>
                      </a:r>
                      <a:endParaRPr lang="en-GB" sz="2000" u="sng" dirty="0">
                        <a:solidFill>
                          <a:srgbClr val="FF0000"/>
                        </a:solidFill>
                      </a:endParaRPr>
                    </a:p>
                  </a:txBody>
                  <a:tcPr marL="84406" marR="84406">
                    <a:solidFill>
                      <a:schemeClr val="tx2">
                        <a:lumMod val="20000"/>
                        <a:lumOff val="80000"/>
                      </a:schemeClr>
                    </a:solidFill>
                  </a:tcPr>
                </a:tc>
                <a:tc>
                  <a:txBody>
                    <a:bodyPr/>
                    <a:lstStyle/>
                    <a:p>
                      <a:pPr algn="r"/>
                      <a:endParaRPr lang="en-GB" sz="2000" b="1" dirty="0"/>
                    </a:p>
                  </a:txBody>
                  <a:tcPr marL="84406" marR="84406">
                    <a:solidFill>
                      <a:schemeClr val="tx2">
                        <a:lumMod val="20000"/>
                        <a:lumOff val="80000"/>
                      </a:schemeClr>
                    </a:solidFill>
                  </a:tcPr>
                </a:tc>
              </a:tr>
              <a:tr h="395363">
                <a:tc>
                  <a:txBody>
                    <a:bodyPr/>
                    <a:lstStyle/>
                    <a:p>
                      <a:pPr algn="r"/>
                      <a:r>
                        <a:rPr lang="ar-SA" sz="2000" b="0" dirty="0" smtClean="0"/>
                        <a:t>دائنون (شركة الأمل)</a:t>
                      </a:r>
                      <a:endParaRPr lang="en-GB" sz="2000" b="0" dirty="0"/>
                    </a:p>
                  </a:txBody>
                  <a:tcPr marL="84406" marR="84406">
                    <a:solidFill>
                      <a:schemeClr val="tx2">
                        <a:lumMod val="20000"/>
                        <a:lumOff val="80000"/>
                      </a:schemeClr>
                    </a:solidFill>
                  </a:tcPr>
                </a:tc>
                <a:tc>
                  <a:txBody>
                    <a:bodyPr/>
                    <a:lstStyle/>
                    <a:p>
                      <a:pPr algn="r"/>
                      <a:r>
                        <a:rPr lang="ar-SA" b="1" dirty="0" smtClean="0"/>
                        <a:t>30000</a:t>
                      </a:r>
                      <a:endParaRPr lang="en-GB" b="1" dirty="0"/>
                    </a:p>
                  </a:txBody>
                  <a:tcPr marL="84406" marR="84406">
                    <a:solidFill>
                      <a:schemeClr val="tx2">
                        <a:lumMod val="20000"/>
                        <a:lumOff val="80000"/>
                      </a:schemeClr>
                    </a:solidFill>
                  </a:tcPr>
                </a:tc>
                <a:tc>
                  <a:txBody>
                    <a:bodyPr/>
                    <a:lstStyle/>
                    <a:p>
                      <a:pPr algn="r"/>
                      <a:r>
                        <a:rPr lang="ar-SA" sz="2000" dirty="0" smtClean="0"/>
                        <a:t>بنك</a:t>
                      </a:r>
                      <a:endParaRPr lang="en-GB" sz="2000" dirty="0"/>
                    </a:p>
                  </a:txBody>
                  <a:tcPr marL="84406" marR="84406">
                    <a:solidFill>
                      <a:schemeClr val="tx2">
                        <a:lumMod val="20000"/>
                        <a:lumOff val="80000"/>
                      </a:schemeClr>
                    </a:solidFill>
                  </a:tcPr>
                </a:tc>
                <a:tc>
                  <a:txBody>
                    <a:bodyPr/>
                    <a:lstStyle/>
                    <a:p>
                      <a:pPr algn="r"/>
                      <a:r>
                        <a:rPr lang="ar-SA" sz="2000" b="1" dirty="0" smtClean="0"/>
                        <a:t>300000</a:t>
                      </a:r>
                      <a:endParaRPr lang="en-GB" sz="2000" b="1" dirty="0"/>
                    </a:p>
                  </a:txBody>
                  <a:tcPr marL="84406" marR="84406">
                    <a:solidFill>
                      <a:schemeClr val="tx2">
                        <a:lumMod val="20000"/>
                        <a:lumOff val="80000"/>
                      </a:schemeClr>
                    </a:solidFill>
                  </a:tcPr>
                </a:tc>
              </a:tr>
              <a:tr h="395363">
                <a:tc>
                  <a:txBody>
                    <a:bodyPr/>
                    <a:lstStyle/>
                    <a:p>
                      <a:pPr algn="r"/>
                      <a:r>
                        <a:rPr lang="ar-SA" sz="2000" b="0" dirty="0" smtClean="0"/>
                        <a:t>قرض البنك</a:t>
                      </a:r>
                      <a:endParaRPr lang="en-GB" sz="2000" b="0" dirty="0"/>
                    </a:p>
                  </a:txBody>
                  <a:tcPr marL="84406" marR="84406">
                    <a:solidFill>
                      <a:schemeClr val="tx2">
                        <a:lumMod val="20000"/>
                        <a:lumOff val="80000"/>
                      </a:schemeClr>
                    </a:solidFill>
                  </a:tcPr>
                </a:tc>
                <a:tc>
                  <a:txBody>
                    <a:bodyPr/>
                    <a:lstStyle/>
                    <a:p>
                      <a:pPr algn="r"/>
                      <a:r>
                        <a:rPr lang="ar-SA" sz="2000" b="1" dirty="0" smtClean="0"/>
                        <a:t>200000</a:t>
                      </a:r>
                      <a:endParaRPr lang="en-GB" sz="2000" b="1" dirty="0"/>
                    </a:p>
                  </a:txBody>
                  <a:tcPr marL="84406" marR="84406">
                    <a:solidFill>
                      <a:schemeClr val="tx2">
                        <a:lumMod val="20000"/>
                        <a:lumOff val="80000"/>
                      </a:schemeClr>
                    </a:solidFill>
                  </a:tcPr>
                </a:tc>
                <a:tc>
                  <a:txBody>
                    <a:bodyPr/>
                    <a:lstStyle/>
                    <a:p>
                      <a:pPr algn="r"/>
                      <a:r>
                        <a:rPr lang="ar-SA" sz="2000" dirty="0" smtClean="0"/>
                        <a:t>صندوق</a:t>
                      </a:r>
                      <a:endParaRPr lang="en-GB" sz="2000" dirty="0"/>
                    </a:p>
                  </a:txBody>
                  <a:tcPr marL="84406" marR="84406">
                    <a:solidFill>
                      <a:schemeClr val="tx2">
                        <a:lumMod val="20000"/>
                        <a:lumOff val="80000"/>
                      </a:schemeClr>
                    </a:solidFill>
                  </a:tcPr>
                </a:tc>
                <a:tc>
                  <a:txBody>
                    <a:bodyPr/>
                    <a:lstStyle/>
                    <a:p>
                      <a:pPr algn="r"/>
                      <a:r>
                        <a:rPr lang="ar-SA" sz="2000" b="1" dirty="0" smtClean="0"/>
                        <a:t>60000</a:t>
                      </a:r>
                      <a:endParaRPr lang="en-GB" sz="2000" b="1" dirty="0"/>
                    </a:p>
                  </a:txBody>
                  <a:tcPr marL="84406" marR="84406">
                    <a:solidFill>
                      <a:schemeClr val="tx2">
                        <a:lumMod val="20000"/>
                        <a:lumOff val="80000"/>
                      </a:schemeClr>
                    </a:solidFill>
                  </a:tcPr>
                </a:tc>
              </a:tr>
              <a:tr h="395363">
                <a:tc>
                  <a:txBody>
                    <a:bodyPr/>
                    <a:lstStyle/>
                    <a:p>
                      <a:pPr algn="r"/>
                      <a:endParaRPr lang="en-GB" sz="2000" b="0" dirty="0"/>
                    </a:p>
                  </a:txBody>
                  <a:tcPr marL="84406" marR="84406">
                    <a:solidFill>
                      <a:schemeClr val="tx2">
                        <a:lumMod val="20000"/>
                        <a:lumOff val="80000"/>
                      </a:schemeClr>
                    </a:solidFill>
                  </a:tcPr>
                </a:tc>
                <a:tc>
                  <a:txBody>
                    <a:bodyPr/>
                    <a:lstStyle/>
                    <a:p>
                      <a:pPr algn="r"/>
                      <a:endParaRPr lang="en-GB" sz="2000" b="1" dirty="0"/>
                    </a:p>
                  </a:txBody>
                  <a:tcPr marL="84406" marR="84406">
                    <a:solidFill>
                      <a:schemeClr val="tx2">
                        <a:lumMod val="20000"/>
                        <a:lumOff val="80000"/>
                      </a:schemeClr>
                    </a:solidFill>
                  </a:tcPr>
                </a:tc>
                <a:tc>
                  <a:txBody>
                    <a:bodyPr/>
                    <a:lstStyle/>
                    <a:p>
                      <a:pPr algn="r"/>
                      <a:r>
                        <a:rPr lang="ar-SA" sz="2000" dirty="0" smtClean="0"/>
                        <a:t>أثاث وتجهيزات</a:t>
                      </a:r>
                      <a:endParaRPr lang="en-GB" sz="2000" dirty="0"/>
                    </a:p>
                  </a:txBody>
                  <a:tcPr marL="84406" marR="84406">
                    <a:solidFill>
                      <a:schemeClr val="tx2">
                        <a:lumMod val="20000"/>
                        <a:lumOff val="80000"/>
                      </a:schemeClr>
                    </a:solidFill>
                  </a:tcPr>
                </a:tc>
                <a:tc>
                  <a:txBody>
                    <a:bodyPr/>
                    <a:lstStyle/>
                    <a:p>
                      <a:pPr algn="r"/>
                      <a:r>
                        <a:rPr lang="ar-SA" sz="2000" b="1" dirty="0" smtClean="0"/>
                        <a:t>70000</a:t>
                      </a:r>
                      <a:endParaRPr lang="en-GB" sz="2000" b="1" dirty="0"/>
                    </a:p>
                  </a:txBody>
                  <a:tcPr marL="84406" marR="84406">
                    <a:solidFill>
                      <a:schemeClr val="tx2">
                        <a:lumMod val="20000"/>
                        <a:lumOff val="80000"/>
                      </a:schemeClr>
                    </a:solidFill>
                  </a:tcPr>
                </a:tc>
              </a:tr>
              <a:tr h="363220">
                <a:tc>
                  <a:txBody>
                    <a:bodyPr/>
                    <a:lstStyle/>
                    <a:p>
                      <a:pPr algn="r"/>
                      <a:endParaRPr lang="en-GB" sz="2000" b="0" dirty="0"/>
                    </a:p>
                  </a:txBody>
                  <a:tcPr marL="84406" marR="84406">
                    <a:solidFill>
                      <a:schemeClr val="tx2">
                        <a:lumMod val="20000"/>
                        <a:lumOff val="80000"/>
                      </a:schemeClr>
                    </a:solidFill>
                  </a:tcPr>
                </a:tc>
                <a:tc>
                  <a:txBody>
                    <a:bodyPr/>
                    <a:lstStyle/>
                    <a:p>
                      <a:pPr algn="r"/>
                      <a:endParaRPr lang="en-GB" sz="2000" b="1" dirty="0"/>
                    </a:p>
                  </a:txBody>
                  <a:tcPr marL="84406" marR="84406">
                    <a:solidFill>
                      <a:schemeClr val="tx2">
                        <a:lumMod val="20000"/>
                        <a:lumOff val="80000"/>
                      </a:schemeClr>
                    </a:solidFill>
                  </a:tcPr>
                </a:tc>
                <a:tc>
                  <a:txBody>
                    <a:bodyPr/>
                    <a:lstStyle/>
                    <a:p>
                      <a:pPr algn="r"/>
                      <a:r>
                        <a:rPr lang="ar-SA" sz="2000" dirty="0" smtClean="0"/>
                        <a:t>آلات ومعدات</a:t>
                      </a:r>
                      <a:endParaRPr lang="en-GB" sz="2000" dirty="0"/>
                    </a:p>
                  </a:txBody>
                  <a:tcPr marL="84406" marR="84406">
                    <a:solidFill>
                      <a:schemeClr val="tx2">
                        <a:lumMod val="20000"/>
                        <a:lumOff val="80000"/>
                      </a:schemeClr>
                    </a:solidFill>
                  </a:tcPr>
                </a:tc>
                <a:tc>
                  <a:txBody>
                    <a:bodyPr/>
                    <a:lstStyle/>
                    <a:p>
                      <a:pPr algn="r"/>
                      <a:r>
                        <a:rPr lang="ar-SA" sz="2000" b="1" dirty="0" smtClean="0"/>
                        <a:t>50000</a:t>
                      </a:r>
                      <a:endParaRPr lang="en-GB" sz="2000" b="1" dirty="0"/>
                    </a:p>
                  </a:txBody>
                  <a:tcPr marL="84406" marR="84406">
                    <a:solidFill>
                      <a:schemeClr val="tx2">
                        <a:lumMod val="20000"/>
                        <a:lumOff val="80000"/>
                      </a:schemeClr>
                    </a:solidFill>
                  </a:tcPr>
                </a:tc>
              </a:tr>
              <a:tr h="363220">
                <a:tc>
                  <a:txBody>
                    <a:bodyPr/>
                    <a:lstStyle/>
                    <a:p>
                      <a:pPr algn="r"/>
                      <a:endParaRPr lang="en-GB" sz="2000" b="0" dirty="0"/>
                    </a:p>
                  </a:txBody>
                  <a:tcPr marL="84406" marR="84406">
                    <a:solidFill>
                      <a:schemeClr val="tx2">
                        <a:lumMod val="20000"/>
                        <a:lumOff val="80000"/>
                      </a:schemeClr>
                    </a:solidFill>
                  </a:tcPr>
                </a:tc>
                <a:tc>
                  <a:txBody>
                    <a:bodyPr/>
                    <a:lstStyle/>
                    <a:p>
                      <a:pPr algn="r"/>
                      <a:endParaRPr lang="en-GB" sz="2000" b="1" dirty="0"/>
                    </a:p>
                  </a:txBody>
                  <a:tcPr marL="84406" marR="84406">
                    <a:solidFill>
                      <a:schemeClr val="tx2">
                        <a:lumMod val="20000"/>
                        <a:lumOff val="80000"/>
                      </a:schemeClr>
                    </a:solidFill>
                  </a:tcPr>
                </a:tc>
                <a:tc>
                  <a:txBody>
                    <a:bodyPr/>
                    <a:lstStyle/>
                    <a:p>
                      <a:pPr algn="r"/>
                      <a:r>
                        <a:rPr lang="ar-SA" sz="2000" dirty="0" smtClean="0"/>
                        <a:t>مبنى</a:t>
                      </a:r>
                      <a:endParaRPr lang="en-GB" sz="2000" dirty="0"/>
                    </a:p>
                  </a:txBody>
                  <a:tcPr marL="84406" marR="84406">
                    <a:solidFill>
                      <a:schemeClr val="tx2">
                        <a:lumMod val="20000"/>
                        <a:lumOff val="80000"/>
                      </a:schemeClr>
                    </a:solidFill>
                  </a:tcPr>
                </a:tc>
                <a:tc>
                  <a:txBody>
                    <a:bodyPr/>
                    <a:lstStyle/>
                    <a:p>
                      <a:pPr algn="r"/>
                      <a:r>
                        <a:rPr lang="ar-SA" sz="2000" b="1" dirty="0" smtClean="0"/>
                        <a:t>250000</a:t>
                      </a:r>
                      <a:endParaRPr lang="en-GB" sz="2000" b="1" dirty="0"/>
                    </a:p>
                  </a:txBody>
                  <a:tcPr marL="84406" marR="84406">
                    <a:solidFill>
                      <a:schemeClr val="tx2">
                        <a:lumMod val="20000"/>
                        <a:lumOff val="80000"/>
                      </a:schemeClr>
                    </a:solidFill>
                  </a:tcPr>
                </a:tc>
              </a:tr>
              <a:tr h="363220">
                <a:tc>
                  <a:txBody>
                    <a:bodyPr/>
                    <a:lstStyle/>
                    <a:p>
                      <a:pPr algn="r"/>
                      <a:r>
                        <a:rPr lang="ar-SA" sz="2000" b="0" u="sng" dirty="0" smtClean="0">
                          <a:solidFill>
                            <a:srgbClr val="FF0000"/>
                          </a:solidFill>
                        </a:rPr>
                        <a:t>حقوق الملكية</a:t>
                      </a:r>
                      <a:endParaRPr lang="en-GB" sz="2000" b="0" u="sng" dirty="0">
                        <a:solidFill>
                          <a:srgbClr val="FF0000"/>
                        </a:solidFill>
                      </a:endParaRPr>
                    </a:p>
                  </a:txBody>
                  <a:tcPr marL="84406" marR="84406">
                    <a:solidFill>
                      <a:schemeClr val="tx2">
                        <a:lumMod val="20000"/>
                        <a:lumOff val="80000"/>
                      </a:schemeClr>
                    </a:solidFill>
                  </a:tcPr>
                </a:tc>
                <a:tc>
                  <a:txBody>
                    <a:bodyPr/>
                    <a:lstStyle/>
                    <a:p>
                      <a:pPr algn="r"/>
                      <a:endParaRPr lang="en-GB" sz="2000" b="1" dirty="0"/>
                    </a:p>
                  </a:txBody>
                  <a:tcPr marL="84406" marR="84406">
                    <a:solidFill>
                      <a:schemeClr val="tx2">
                        <a:lumMod val="20000"/>
                        <a:lumOff val="80000"/>
                      </a:schemeClr>
                    </a:solidFill>
                  </a:tcPr>
                </a:tc>
                <a:tc>
                  <a:txBody>
                    <a:bodyPr/>
                    <a:lstStyle/>
                    <a:p>
                      <a:pPr algn="r"/>
                      <a:endParaRPr lang="en-GB"/>
                    </a:p>
                  </a:txBody>
                  <a:tcPr marL="84406" marR="84406">
                    <a:solidFill>
                      <a:schemeClr val="tx2">
                        <a:lumMod val="20000"/>
                        <a:lumOff val="80000"/>
                      </a:schemeClr>
                    </a:solidFill>
                  </a:tcPr>
                </a:tc>
                <a:tc>
                  <a:txBody>
                    <a:bodyPr/>
                    <a:lstStyle/>
                    <a:p>
                      <a:pPr algn="r"/>
                      <a:endParaRPr lang="en-GB" dirty="0"/>
                    </a:p>
                  </a:txBody>
                  <a:tcPr marL="84406" marR="84406">
                    <a:solidFill>
                      <a:schemeClr val="tx2">
                        <a:lumMod val="20000"/>
                        <a:lumOff val="80000"/>
                      </a:schemeClr>
                    </a:solidFill>
                  </a:tcPr>
                </a:tc>
              </a:tr>
              <a:tr h="363220">
                <a:tc>
                  <a:txBody>
                    <a:bodyPr/>
                    <a:lstStyle/>
                    <a:p>
                      <a:pPr algn="r"/>
                      <a:r>
                        <a:rPr lang="ar-SA" sz="2000" b="0" dirty="0" smtClean="0"/>
                        <a:t>رأس المال</a:t>
                      </a:r>
                      <a:endParaRPr lang="en-GB" sz="2000" b="0" dirty="0"/>
                    </a:p>
                  </a:txBody>
                  <a:tcPr marL="84406" marR="84406">
                    <a:solidFill>
                      <a:schemeClr val="tx2">
                        <a:lumMod val="20000"/>
                        <a:lumOff val="80000"/>
                      </a:schemeClr>
                    </a:solidFill>
                  </a:tcPr>
                </a:tc>
                <a:tc>
                  <a:txBody>
                    <a:bodyPr/>
                    <a:lstStyle/>
                    <a:p>
                      <a:pPr algn="r"/>
                      <a:r>
                        <a:rPr lang="ar-SA" sz="2000" b="1" dirty="0" smtClean="0"/>
                        <a:t>500000</a:t>
                      </a:r>
                      <a:endParaRPr lang="en-GB" sz="2000" b="1" dirty="0"/>
                    </a:p>
                  </a:txBody>
                  <a:tcPr marL="84406" marR="84406">
                    <a:solidFill>
                      <a:schemeClr val="tx2">
                        <a:lumMod val="20000"/>
                        <a:lumOff val="80000"/>
                      </a:schemeClr>
                    </a:solidFill>
                  </a:tcPr>
                </a:tc>
                <a:tc>
                  <a:txBody>
                    <a:bodyPr/>
                    <a:lstStyle/>
                    <a:p>
                      <a:pPr algn="r"/>
                      <a:endParaRPr lang="en-GB" sz="2000" dirty="0"/>
                    </a:p>
                  </a:txBody>
                  <a:tcPr marL="84406" marR="84406">
                    <a:solidFill>
                      <a:schemeClr val="tx2">
                        <a:lumMod val="20000"/>
                        <a:lumOff val="80000"/>
                      </a:schemeClr>
                    </a:solidFill>
                  </a:tcPr>
                </a:tc>
                <a:tc>
                  <a:txBody>
                    <a:bodyPr/>
                    <a:lstStyle/>
                    <a:p>
                      <a:pPr algn="r"/>
                      <a:endParaRPr lang="en-GB" sz="2000" b="1" dirty="0"/>
                    </a:p>
                  </a:txBody>
                  <a:tcPr marL="84406" marR="84406">
                    <a:solidFill>
                      <a:schemeClr val="tx2">
                        <a:lumMod val="20000"/>
                        <a:lumOff val="80000"/>
                      </a:schemeClr>
                    </a:solidFill>
                  </a:tcPr>
                </a:tc>
              </a:tr>
              <a:tr h="363220">
                <a:tc>
                  <a:txBody>
                    <a:bodyPr/>
                    <a:lstStyle/>
                    <a:p>
                      <a:pPr algn="r"/>
                      <a:endParaRPr lang="en-GB" sz="2000" dirty="0"/>
                    </a:p>
                  </a:txBody>
                  <a:tcPr marL="84406" marR="84406">
                    <a:solidFill>
                      <a:schemeClr val="tx2">
                        <a:lumMod val="20000"/>
                        <a:lumOff val="80000"/>
                      </a:schemeClr>
                    </a:solidFill>
                  </a:tcPr>
                </a:tc>
                <a:tc>
                  <a:txBody>
                    <a:bodyPr/>
                    <a:lstStyle/>
                    <a:p>
                      <a:pPr algn="r"/>
                      <a:endParaRPr lang="en-GB" sz="2000" b="1" dirty="0"/>
                    </a:p>
                  </a:txBody>
                  <a:tcPr marL="84406" marR="84406">
                    <a:solidFill>
                      <a:schemeClr val="tx2">
                        <a:lumMod val="20000"/>
                        <a:lumOff val="80000"/>
                      </a:schemeClr>
                    </a:solidFill>
                  </a:tcPr>
                </a:tc>
                <a:tc>
                  <a:txBody>
                    <a:bodyPr/>
                    <a:lstStyle/>
                    <a:p>
                      <a:pPr algn="r"/>
                      <a:endParaRPr lang="en-GB" sz="2000" dirty="0"/>
                    </a:p>
                  </a:txBody>
                  <a:tcPr marL="84406" marR="84406">
                    <a:solidFill>
                      <a:schemeClr val="tx2">
                        <a:lumMod val="20000"/>
                        <a:lumOff val="80000"/>
                      </a:schemeClr>
                    </a:solidFill>
                  </a:tcPr>
                </a:tc>
                <a:tc>
                  <a:txBody>
                    <a:bodyPr/>
                    <a:lstStyle/>
                    <a:p>
                      <a:pPr algn="r"/>
                      <a:endParaRPr lang="en-GB" sz="2000" b="1" dirty="0"/>
                    </a:p>
                  </a:txBody>
                  <a:tcPr marL="84406" marR="84406">
                    <a:solidFill>
                      <a:schemeClr val="tx2">
                        <a:lumMod val="20000"/>
                        <a:lumOff val="80000"/>
                      </a:schemeClr>
                    </a:solidFill>
                  </a:tcPr>
                </a:tc>
              </a:tr>
              <a:tr h="363220">
                <a:tc>
                  <a:txBody>
                    <a:bodyPr/>
                    <a:lstStyle/>
                    <a:p>
                      <a:pPr algn="r"/>
                      <a:r>
                        <a:rPr lang="ar-SA" sz="2000" dirty="0" smtClean="0"/>
                        <a:t>المجموع</a:t>
                      </a:r>
                      <a:endParaRPr lang="en-GB" sz="2000" dirty="0"/>
                    </a:p>
                  </a:txBody>
                  <a:tcPr marL="84406" marR="84406">
                    <a:solidFill>
                      <a:srgbClr val="FFFF00"/>
                    </a:solidFill>
                  </a:tcPr>
                </a:tc>
                <a:tc>
                  <a:txBody>
                    <a:bodyPr/>
                    <a:lstStyle/>
                    <a:p>
                      <a:pPr algn="r"/>
                      <a:r>
                        <a:rPr lang="ar-SA" sz="2000" b="1" dirty="0" smtClean="0"/>
                        <a:t>730000</a:t>
                      </a:r>
                      <a:endParaRPr lang="en-GB" sz="2000" b="1" dirty="0"/>
                    </a:p>
                  </a:txBody>
                  <a:tcPr marL="84406" marR="84406">
                    <a:solidFill>
                      <a:srgbClr val="FFFF00"/>
                    </a:solidFill>
                  </a:tcPr>
                </a:tc>
                <a:tc>
                  <a:txBody>
                    <a:bodyPr/>
                    <a:lstStyle/>
                    <a:p>
                      <a:pPr algn="r"/>
                      <a:r>
                        <a:rPr lang="ar-SA" sz="2000" dirty="0" smtClean="0"/>
                        <a:t>المجموع</a:t>
                      </a:r>
                      <a:endParaRPr lang="en-GB" sz="2000" dirty="0"/>
                    </a:p>
                  </a:txBody>
                  <a:tcPr marL="84406" marR="84406">
                    <a:solidFill>
                      <a:srgbClr val="FFFF00"/>
                    </a:solidFill>
                  </a:tcPr>
                </a:tc>
                <a:tc>
                  <a:txBody>
                    <a:bodyPr/>
                    <a:lstStyle/>
                    <a:p>
                      <a:pPr algn="r"/>
                      <a:r>
                        <a:rPr lang="ar-SA" sz="2000" b="1" dirty="0" smtClean="0"/>
                        <a:t>730000</a:t>
                      </a:r>
                      <a:endParaRPr lang="en-GB" sz="2000" b="1" dirty="0"/>
                    </a:p>
                  </a:txBody>
                  <a:tcPr marL="84406" marR="84406">
                    <a:solidFill>
                      <a:srgbClr val="FFFF00"/>
                    </a:solidFill>
                  </a:tcPr>
                </a:tc>
              </a:tr>
            </a:tbl>
          </a:graphicData>
        </a:graphic>
      </p:graphicFrame>
    </p:spTree>
    <p:extLst>
      <p:ext uri="{BB962C8B-B14F-4D97-AF65-F5344CB8AC3E}">
        <p14:creationId xmlns:p14="http://schemas.microsoft.com/office/powerpoint/2010/main" xmlns="" val="14702598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linds(horizontal)">
                                      <p:cBhvr>
                                        <p:cTn id="12" dur="500"/>
                                        <p:tgtEl>
                                          <p:spTgt spid="6">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a:p>
        </p:txBody>
      </p:sp>
      <p:sp>
        <p:nvSpPr>
          <p:cNvPr id="63491" name="Content Placeholder 2"/>
          <p:cNvSpPr>
            <a:spLocks noGrp="1"/>
          </p:cNvSpPr>
          <p:nvPr>
            <p:ph idx="1"/>
          </p:nvPr>
        </p:nvSpPr>
        <p:spPr/>
        <p:txBody>
          <a:bodyPr/>
          <a:lstStyle/>
          <a:p>
            <a:endParaRPr lang="en-GB" smtClean="0">
              <a:cs typeface="Arial" pitchFamily="34" charset="0"/>
            </a:endParaRPr>
          </a:p>
        </p:txBody>
      </p:sp>
      <p:sp>
        <p:nvSpPr>
          <p:cNvPr id="63492" name="Slide Number Placeholder 3"/>
          <p:cNvSpPr>
            <a:spLocks noGrp="1"/>
          </p:cNvSpPr>
          <p:nvPr>
            <p:ph type="sldNum" sz="quarter" idx="4294967295"/>
          </p:nvPr>
        </p:nvSpPr>
        <p:spPr bwMode="auto">
          <a:xfrm>
            <a:off x="4572000" y="6381328"/>
            <a:ext cx="453824" cy="293117"/>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dirty="0" smtClean="0">
                <a:solidFill>
                  <a:schemeClr val="bg1"/>
                </a:solidFill>
                <a:latin typeface="Calibri" pitchFamily="34" charset="0"/>
              </a:rPr>
              <a:t>17</a:t>
            </a:r>
            <a:endParaRPr lang="en-US" dirty="0" smtClean="0">
              <a:solidFill>
                <a:schemeClr val="bg1"/>
              </a:solidFill>
              <a:latin typeface="Calibri" pitchFamily="34" charset="0"/>
            </a:endParaRPr>
          </a:p>
        </p:txBody>
      </p:sp>
      <p:sp>
        <p:nvSpPr>
          <p:cNvPr id="5" name="Content Placeholder 2"/>
          <p:cNvSpPr txBox="1">
            <a:spLocks/>
          </p:cNvSpPr>
          <p:nvPr/>
        </p:nvSpPr>
        <p:spPr bwMode="auto">
          <a:xfrm>
            <a:off x="844062" y="1447800"/>
            <a:ext cx="7795846" cy="4495800"/>
          </a:xfrm>
          <a:prstGeom prst="rect">
            <a:avLst/>
          </a:prstGeom>
          <a:noFill/>
          <a:ln w="9525">
            <a:noFill/>
            <a:miter lim="800000"/>
            <a:headEnd/>
            <a:tailEnd/>
          </a:ln>
        </p:spPr>
        <p:txBody>
          <a:bodyPr/>
          <a:lstStyle/>
          <a:p>
            <a:pPr marL="342900" indent="-342900" rtl="0" eaLnBrk="0" hangingPunct="0">
              <a:spcBef>
                <a:spcPct val="20000"/>
              </a:spcBef>
              <a:buFont typeface="Wingdings 2" pitchFamily="18" charset="2"/>
              <a:buNone/>
              <a:defRPr/>
            </a:pPr>
            <a:endParaRPr lang="ar-SA" sz="3200" dirty="0">
              <a:latin typeface="+mn-lt"/>
              <a:cs typeface="Arial" charset="0"/>
            </a:endParaRPr>
          </a:p>
          <a:p>
            <a:pPr marL="342900" indent="-342900" rtl="0" eaLnBrk="0" hangingPunct="0">
              <a:spcBef>
                <a:spcPct val="20000"/>
              </a:spcBef>
              <a:buFont typeface="Wingdings 2" pitchFamily="18" charset="2"/>
              <a:buNone/>
              <a:defRPr/>
            </a:pPr>
            <a:endParaRPr lang="ar-SA" sz="3200" dirty="0">
              <a:latin typeface="+mn-lt"/>
              <a:cs typeface="Arial" charset="0"/>
            </a:endParaRPr>
          </a:p>
          <a:p>
            <a:pPr marL="342900" indent="-342900" rtl="0" eaLnBrk="0" hangingPunct="0">
              <a:spcBef>
                <a:spcPct val="20000"/>
              </a:spcBef>
              <a:buFont typeface="Wingdings 2" pitchFamily="18" charset="2"/>
              <a:buNone/>
              <a:defRPr/>
            </a:pPr>
            <a:endParaRPr lang="ar-SA" sz="3200" dirty="0">
              <a:latin typeface="+mn-lt"/>
              <a:cs typeface="Arial" charset="0"/>
            </a:endParaRPr>
          </a:p>
          <a:p>
            <a:pPr marL="342900" indent="-342900" rtl="0" eaLnBrk="0" hangingPunct="0">
              <a:spcBef>
                <a:spcPct val="20000"/>
              </a:spcBef>
              <a:buFont typeface="Wingdings 2" pitchFamily="18" charset="2"/>
              <a:buNone/>
              <a:defRPr/>
            </a:pPr>
            <a:endParaRPr lang="ar-SA" sz="3200" dirty="0">
              <a:latin typeface="+mn-lt"/>
              <a:cs typeface="Arial" charset="0"/>
            </a:endParaRPr>
          </a:p>
          <a:p>
            <a:pPr marL="342900" indent="-342900" rtl="0" eaLnBrk="0" hangingPunct="0">
              <a:spcBef>
                <a:spcPct val="20000"/>
              </a:spcBef>
              <a:buFont typeface="Wingdings 2" pitchFamily="18" charset="2"/>
              <a:buNone/>
              <a:defRPr/>
            </a:pPr>
            <a:endParaRPr lang="ar-SA" sz="3200" dirty="0">
              <a:latin typeface="+mn-lt"/>
              <a:cs typeface="Arial" charset="0"/>
            </a:endParaRPr>
          </a:p>
          <a:p>
            <a:pPr marL="342900" indent="-342900" rtl="0" eaLnBrk="0" hangingPunct="0">
              <a:spcBef>
                <a:spcPct val="20000"/>
              </a:spcBef>
              <a:buFont typeface="Wingdings 2" pitchFamily="18" charset="2"/>
              <a:buNone/>
              <a:defRPr/>
            </a:pPr>
            <a:endParaRPr lang="ar-SA" sz="3200" dirty="0">
              <a:latin typeface="+mn-lt"/>
              <a:cs typeface="Arial" charset="0"/>
            </a:endParaRPr>
          </a:p>
          <a:p>
            <a:pPr marL="342900" indent="-342900" rtl="0" eaLnBrk="0" hangingPunct="0">
              <a:spcBef>
                <a:spcPct val="20000"/>
              </a:spcBef>
              <a:defRPr/>
            </a:pPr>
            <a:endParaRPr lang="ar-SA" sz="2800" b="1" dirty="0">
              <a:cs typeface="Arial" charset="0"/>
            </a:endParaRPr>
          </a:p>
          <a:p>
            <a:pPr marL="342900" indent="-342900" rtl="0" eaLnBrk="0" hangingPunct="0">
              <a:spcBef>
                <a:spcPct val="20000"/>
              </a:spcBef>
              <a:defRPr/>
            </a:pPr>
            <a:r>
              <a:rPr lang="ar-SA" sz="2400" b="1" dirty="0">
                <a:cs typeface="Arial" charset="0"/>
              </a:rPr>
              <a:t>              معادلة الميزانية:  الأصول  =  الخصوم  +  حقوق </a:t>
            </a:r>
            <a:r>
              <a:rPr lang="ar-SA" sz="2400" b="1" dirty="0" smtClean="0">
                <a:cs typeface="Arial" charset="0"/>
              </a:rPr>
              <a:t>الملكية</a:t>
            </a:r>
            <a:endParaRPr lang="ar-SA" sz="2400" b="1" dirty="0">
              <a:cs typeface="Arial" charset="0"/>
            </a:endParaRPr>
          </a:p>
        </p:txBody>
      </p:sp>
      <p:sp>
        <p:nvSpPr>
          <p:cNvPr id="6" name="Title 1"/>
          <p:cNvSpPr txBox="1">
            <a:spLocks/>
          </p:cNvSpPr>
          <p:nvPr/>
        </p:nvSpPr>
        <p:spPr bwMode="auto">
          <a:xfrm>
            <a:off x="492369" y="381000"/>
            <a:ext cx="8159262" cy="1143000"/>
          </a:xfrm>
          <a:prstGeom prst="rect">
            <a:avLst/>
          </a:prstGeom>
          <a:solidFill>
            <a:schemeClr val="accent1"/>
          </a:solidFill>
          <a:ln w="9525">
            <a:noFill/>
            <a:miter lim="800000"/>
            <a:headEnd/>
            <a:tailEnd/>
          </a:ln>
        </p:spPr>
        <p:txBody>
          <a:bodyPr bIns="91440" anchor="b"/>
          <a:lstStyle/>
          <a:p>
            <a:pPr algn="just" eaLnBrk="0" hangingPunct="0">
              <a:defRPr/>
            </a:pPr>
            <a:r>
              <a:rPr lang="ar-SA" sz="2800" b="1" dirty="0">
                <a:ea typeface="+mj-ea"/>
              </a:rPr>
              <a:t>العملية السابعة: قامت منشأة فاضل بشراء بضاعة من شركة الهلال بمبلغ 200 ألف ريال وسددت قيمتها بشيك.</a:t>
            </a:r>
            <a:endParaRPr lang="en-GB" sz="2800" b="1" dirty="0">
              <a:ea typeface="+mj-ea"/>
            </a:endParaRPr>
          </a:p>
        </p:txBody>
      </p:sp>
      <p:graphicFrame>
        <p:nvGraphicFramePr>
          <p:cNvPr id="8" name="Content Placeholder 7"/>
          <p:cNvGraphicFramePr>
            <a:graphicFrameLocks/>
          </p:cNvGraphicFramePr>
          <p:nvPr/>
        </p:nvGraphicFramePr>
        <p:xfrm>
          <a:off x="633046" y="1828800"/>
          <a:ext cx="8024671" cy="3276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2181295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5">
                                            <p:txEl>
                                              <p:pRg st="7" end="7"/>
                                            </p:txEl>
                                          </p:spTgt>
                                        </p:tgtEl>
                                        <p:attrNameLst>
                                          <p:attrName>style.visibility</p:attrName>
                                        </p:attrNameLst>
                                      </p:cBhvr>
                                      <p:to>
                                        <p:strVal val="visible"/>
                                      </p:to>
                                    </p:set>
                                    <p:animEffect transition="in" filter="blinds(horizontal)">
                                      <p:cBhvr>
                                        <p:cTn id="17"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Graphic spid="8" grpId="0">
        <p:bldAsOne/>
      </p:bldGraphic>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a:p>
        </p:txBody>
      </p:sp>
      <p:sp>
        <p:nvSpPr>
          <p:cNvPr id="64515" name="Content Placeholder 2"/>
          <p:cNvSpPr>
            <a:spLocks noGrp="1"/>
          </p:cNvSpPr>
          <p:nvPr>
            <p:ph idx="1"/>
          </p:nvPr>
        </p:nvSpPr>
        <p:spPr/>
        <p:txBody>
          <a:bodyPr/>
          <a:lstStyle/>
          <a:p>
            <a:endParaRPr lang="en-GB" smtClean="0">
              <a:cs typeface="Arial" pitchFamily="34" charset="0"/>
            </a:endParaRPr>
          </a:p>
        </p:txBody>
      </p:sp>
      <p:sp>
        <p:nvSpPr>
          <p:cNvPr id="64516" name="Slide Number Placeholder 3"/>
          <p:cNvSpPr>
            <a:spLocks noGrp="1"/>
          </p:cNvSpPr>
          <p:nvPr>
            <p:ph type="sldNum" sz="quarter" idx="4294967295"/>
          </p:nvPr>
        </p:nvSpPr>
        <p:spPr bwMode="auto">
          <a:xfrm>
            <a:off x="4536830" y="6381328"/>
            <a:ext cx="527538"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dirty="0" smtClean="0">
                <a:solidFill>
                  <a:schemeClr val="bg1"/>
                </a:solidFill>
                <a:latin typeface="Calibri" pitchFamily="34" charset="0"/>
              </a:rPr>
              <a:t>18</a:t>
            </a:r>
            <a:endParaRPr lang="en-US" dirty="0" smtClean="0">
              <a:solidFill>
                <a:schemeClr val="bg1"/>
              </a:solidFill>
              <a:latin typeface="Calibri" pitchFamily="34" charset="0"/>
            </a:endParaRPr>
          </a:p>
        </p:txBody>
      </p:sp>
      <p:sp>
        <p:nvSpPr>
          <p:cNvPr id="5" name="Title 1"/>
          <p:cNvSpPr txBox="1">
            <a:spLocks/>
          </p:cNvSpPr>
          <p:nvPr/>
        </p:nvSpPr>
        <p:spPr bwMode="auto">
          <a:xfrm>
            <a:off x="492369" y="274638"/>
            <a:ext cx="8088923" cy="1020762"/>
          </a:xfrm>
          <a:prstGeom prst="rect">
            <a:avLst/>
          </a:prstGeom>
          <a:solidFill>
            <a:schemeClr val="accent1"/>
          </a:solidFill>
          <a:ln w="9525">
            <a:noFill/>
            <a:miter lim="800000"/>
            <a:headEnd/>
            <a:tailEnd/>
          </a:ln>
        </p:spPr>
        <p:txBody>
          <a:bodyPr bIns="91440" anchor="b"/>
          <a:lstStyle/>
          <a:p>
            <a:pPr eaLnBrk="0" hangingPunct="0">
              <a:defRPr/>
            </a:pPr>
            <a:endParaRPr lang="ar-SA" sz="2800" b="1" dirty="0">
              <a:ea typeface="+mj-ea"/>
            </a:endParaRPr>
          </a:p>
          <a:p>
            <a:pPr eaLnBrk="0" hangingPunct="0">
              <a:defRPr/>
            </a:pPr>
            <a:endParaRPr lang="ar-SA" sz="2800" b="1" dirty="0">
              <a:ea typeface="+mj-ea"/>
            </a:endParaRPr>
          </a:p>
          <a:p>
            <a:pPr eaLnBrk="0" hangingPunct="0">
              <a:defRPr/>
            </a:pPr>
            <a:endParaRPr lang="ar-SA" sz="2800" b="1" dirty="0">
              <a:ea typeface="+mj-ea"/>
            </a:endParaRPr>
          </a:p>
          <a:p>
            <a:pPr eaLnBrk="0" hangingPunct="0">
              <a:defRPr/>
            </a:pPr>
            <a:endParaRPr lang="ar-SA" sz="2800" b="1" dirty="0">
              <a:ea typeface="+mj-ea"/>
            </a:endParaRPr>
          </a:p>
          <a:p>
            <a:pPr eaLnBrk="0" hangingPunct="0">
              <a:defRPr/>
            </a:pPr>
            <a:r>
              <a:rPr lang="ar-SA" sz="2800" b="1" dirty="0">
                <a:ea typeface="+mj-ea"/>
              </a:rPr>
              <a:t>بعد العملية السابقة تظهر ميزانية منشأة فاضل التجارية على النحو التالي:</a:t>
            </a:r>
            <a:endParaRPr lang="en-GB" sz="2800" b="1" dirty="0">
              <a:ea typeface="+mj-ea"/>
            </a:endParaRPr>
          </a:p>
        </p:txBody>
      </p:sp>
      <p:sp>
        <p:nvSpPr>
          <p:cNvPr id="6" name="Content Placeholder 2"/>
          <p:cNvSpPr txBox="1">
            <a:spLocks/>
          </p:cNvSpPr>
          <p:nvPr/>
        </p:nvSpPr>
        <p:spPr bwMode="auto">
          <a:xfrm>
            <a:off x="492369" y="1447800"/>
            <a:ext cx="8088923" cy="4070350"/>
          </a:xfrm>
          <a:prstGeom prst="rect">
            <a:avLst/>
          </a:prstGeom>
          <a:noFill/>
          <a:ln w="9525">
            <a:noFill/>
            <a:miter lim="800000"/>
            <a:headEnd/>
            <a:tailEnd/>
          </a:ln>
        </p:spPr>
        <p:txBody>
          <a:bodyPr/>
          <a:lstStyle/>
          <a:p>
            <a:pPr marL="273050" indent="-273050" algn="ctr" eaLnBrk="0" hangingPunct="0">
              <a:spcBef>
                <a:spcPts val="575"/>
              </a:spcBef>
              <a:buClr>
                <a:schemeClr val="accent1"/>
              </a:buClr>
              <a:buSzPct val="85000"/>
              <a:buFont typeface="Wingdings 2" pitchFamily="18" charset="2"/>
              <a:buNone/>
              <a:defRPr/>
            </a:pPr>
            <a:r>
              <a:rPr lang="ar-SA" sz="2600" dirty="0">
                <a:latin typeface="+mn-lt"/>
                <a:cs typeface="+mn-cs"/>
              </a:rPr>
              <a:t>الميزانية</a:t>
            </a: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en-GB" sz="2600" dirty="0">
              <a:latin typeface="+mn-lt"/>
              <a:cs typeface="+mn-cs"/>
            </a:endParaRPr>
          </a:p>
        </p:txBody>
      </p:sp>
      <p:sp>
        <p:nvSpPr>
          <p:cNvPr id="7" name="Content Placeholder 2"/>
          <p:cNvSpPr txBox="1">
            <a:spLocks/>
          </p:cNvSpPr>
          <p:nvPr/>
        </p:nvSpPr>
        <p:spPr bwMode="auto">
          <a:xfrm>
            <a:off x="492369" y="1295401"/>
            <a:ext cx="8088923" cy="3865563"/>
          </a:xfrm>
          <a:prstGeom prst="rect">
            <a:avLst/>
          </a:prstGeom>
          <a:noFill/>
          <a:ln w="9525">
            <a:noFill/>
            <a:miter lim="800000"/>
            <a:headEnd/>
            <a:tailEnd/>
          </a:ln>
        </p:spPr>
        <p:txBody>
          <a:bodyPr/>
          <a:lstStyle/>
          <a:p>
            <a:pPr marL="273050" indent="-273050" eaLnBrk="0" hangingPunct="0">
              <a:spcBef>
                <a:spcPts val="575"/>
              </a:spcBef>
              <a:buClr>
                <a:schemeClr val="accent1"/>
              </a:buClr>
              <a:buSzPct val="85000"/>
              <a:buFont typeface="Wingdings 2" pitchFamily="18" charset="2"/>
              <a:buNone/>
              <a:defRPr/>
            </a:pPr>
            <a:r>
              <a:rPr lang="ar-SA" sz="2600" dirty="0">
                <a:latin typeface="+mn-lt"/>
                <a:cs typeface="+mn-cs"/>
              </a:rPr>
              <a:t> </a:t>
            </a:r>
          </a:p>
          <a:p>
            <a:pPr marL="273050" indent="-273050" eaLnBrk="0" hangingPunct="0">
              <a:spcBef>
                <a:spcPts val="575"/>
              </a:spcBef>
              <a:buClr>
                <a:schemeClr val="accent1"/>
              </a:buClr>
              <a:buSzPct val="85000"/>
              <a:buFont typeface="Wingdings 2" pitchFamily="18" charset="2"/>
              <a:buNone/>
              <a:defRPr/>
            </a:pPr>
            <a:endParaRPr lang="en-GB" sz="2600" dirty="0">
              <a:latin typeface="+mn-lt"/>
              <a:cs typeface="+mn-cs"/>
            </a:endParaRPr>
          </a:p>
        </p:txBody>
      </p:sp>
      <p:graphicFrame>
        <p:nvGraphicFramePr>
          <p:cNvPr id="8" name="Table 7"/>
          <p:cNvGraphicFramePr>
            <a:graphicFrameLocks noGrp="1"/>
          </p:cNvGraphicFramePr>
          <p:nvPr/>
        </p:nvGraphicFramePr>
        <p:xfrm>
          <a:off x="892420" y="1981200"/>
          <a:ext cx="6978160" cy="4022854"/>
        </p:xfrm>
        <a:graphic>
          <a:graphicData uri="http://schemas.openxmlformats.org/drawingml/2006/table">
            <a:tbl>
              <a:tblPr firstRow="1" bandRow="1">
                <a:tableStyleId>{5C22544A-7EE6-4342-B048-85BDC9FD1C3A}</a:tableStyleId>
              </a:tblPr>
              <a:tblGrid>
                <a:gridCol w="2267902"/>
                <a:gridCol w="1221178"/>
                <a:gridCol w="2267902"/>
                <a:gridCol w="1221178"/>
              </a:tblGrid>
              <a:tr h="365702">
                <a:tc>
                  <a:txBody>
                    <a:bodyPr/>
                    <a:lstStyle/>
                    <a:p>
                      <a:pPr algn="r"/>
                      <a:r>
                        <a:rPr lang="ar-SA" sz="1800" u="sng" dirty="0" smtClean="0">
                          <a:solidFill>
                            <a:srgbClr val="FF0000"/>
                          </a:solidFill>
                        </a:rPr>
                        <a:t>الخصوم</a:t>
                      </a:r>
                      <a:endParaRPr lang="en-GB" sz="1800" u="sng" dirty="0">
                        <a:solidFill>
                          <a:srgbClr val="FF0000"/>
                        </a:solidFill>
                      </a:endParaRPr>
                    </a:p>
                  </a:txBody>
                  <a:tcPr marL="84406" marR="84406" marT="45697" marB="45697">
                    <a:solidFill>
                      <a:schemeClr val="tx2">
                        <a:lumMod val="20000"/>
                        <a:lumOff val="80000"/>
                      </a:schemeClr>
                    </a:solidFill>
                  </a:tcPr>
                </a:tc>
                <a:tc>
                  <a:txBody>
                    <a:bodyPr/>
                    <a:lstStyle/>
                    <a:p>
                      <a:pPr algn="r"/>
                      <a:endParaRPr lang="en-GB" sz="1800" b="1" dirty="0">
                        <a:solidFill>
                          <a:srgbClr val="FF0000"/>
                        </a:solidFill>
                      </a:endParaRPr>
                    </a:p>
                  </a:txBody>
                  <a:tcPr marL="84406" marR="84406" marT="45697" marB="45697">
                    <a:solidFill>
                      <a:schemeClr val="tx2">
                        <a:lumMod val="20000"/>
                        <a:lumOff val="80000"/>
                      </a:schemeClr>
                    </a:solidFill>
                  </a:tcPr>
                </a:tc>
                <a:tc>
                  <a:txBody>
                    <a:bodyPr/>
                    <a:lstStyle/>
                    <a:p>
                      <a:pPr algn="r"/>
                      <a:r>
                        <a:rPr lang="ar-SA" sz="1800" u="sng" dirty="0" smtClean="0">
                          <a:solidFill>
                            <a:srgbClr val="FF0000"/>
                          </a:solidFill>
                        </a:rPr>
                        <a:t>الأصــــول</a:t>
                      </a:r>
                      <a:endParaRPr lang="en-GB" sz="1800" u="sng" dirty="0">
                        <a:solidFill>
                          <a:srgbClr val="FF0000"/>
                        </a:solidFill>
                      </a:endParaRPr>
                    </a:p>
                  </a:txBody>
                  <a:tcPr marL="84406" marR="84406" marT="45697" marB="45697">
                    <a:solidFill>
                      <a:schemeClr val="tx2">
                        <a:lumMod val="20000"/>
                        <a:lumOff val="80000"/>
                      </a:schemeClr>
                    </a:solidFill>
                  </a:tcPr>
                </a:tc>
                <a:tc>
                  <a:txBody>
                    <a:bodyPr/>
                    <a:lstStyle/>
                    <a:p>
                      <a:pPr algn="r"/>
                      <a:endParaRPr lang="en-GB" sz="1800" b="1" dirty="0"/>
                    </a:p>
                  </a:txBody>
                  <a:tcPr marL="84406" marR="84406" marT="45697" marB="45697">
                    <a:solidFill>
                      <a:schemeClr val="tx2">
                        <a:lumMod val="20000"/>
                        <a:lumOff val="80000"/>
                      </a:schemeClr>
                    </a:solidFill>
                  </a:tcPr>
                </a:tc>
              </a:tr>
              <a:tr h="365702">
                <a:tc>
                  <a:txBody>
                    <a:bodyPr/>
                    <a:lstStyle/>
                    <a:p>
                      <a:pPr algn="r"/>
                      <a:r>
                        <a:rPr lang="ar-SA" sz="1800" dirty="0" smtClean="0"/>
                        <a:t>دائنون (شركة الأمل)</a:t>
                      </a:r>
                      <a:endParaRPr lang="en-GB" sz="1800" dirty="0"/>
                    </a:p>
                  </a:txBody>
                  <a:tcPr marL="84406" marR="84406" marT="45697" marB="45697">
                    <a:solidFill>
                      <a:schemeClr val="tx2">
                        <a:lumMod val="20000"/>
                        <a:lumOff val="80000"/>
                      </a:schemeClr>
                    </a:solidFill>
                  </a:tcPr>
                </a:tc>
                <a:tc>
                  <a:txBody>
                    <a:bodyPr/>
                    <a:lstStyle/>
                    <a:p>
                      <a:pPr algn="r"/>
                      <a:r>
                        <a:rPr lang="ar-SA" sz="1800" dirty="0" smtClean="0"/>
                        <a:t>30000</a:t>
                      </a:r>
                      <a:endParaRPr lang="en-GB" sz="1800" dirty="0"/>
                    </a:p>
                  </a:txBody>
                  <a:tcPr marL="84406" marR="84406" marT="45697" marB="45697">
                    <a:solidFill>
                      <a:schemeClr val="tx2">
                        <a:lumMod val="20000"/>
                        <a:lumOff val="80000"/>
                      </a:schemeClr>
                    </a:solidFill>
                  </a:tcPr>
                </a:tc>
                <a:tc>
                  <a:txBody>
                    <a:bodyPr/>
                    <a:lstStyle/>
                    <a:p>
                      <a:pPr algn="r"/>
                      <a:r>
                        <a:rPr lang="ar-SA" sz="1800" dirty="0" smtClean="0"/>
                        <a:t>صندوق</a:t>
                      </a:r>
                      <a:endParaRPr lang="en-GB" sz="1800" dirty="0"/>
                    </a:p>
                  </a:txBody>
                  <a:tcPr marL="84406" marR="84406" marT="45697" marB="45697">
                    <a:solidFill>
                      <a:schemeClr val="tx2">
                        <a:lumMod val="20000"/>
                        <a:lumOff val="80000"/>
                      </a:schemeClr>
                    </a:solidFill>
                  </a:tcPr>
                </a:tc>
                <a:tc>
                  <a:txBody>
                    <a:bodyPr/>
                    <a:lstStyle/>
                    <a:p>
                      <a:pPr algn="r"/>
                      <a:r>
                        <a:rPr lang="ar-SA" sz="1800" b="1" dirty="0" smtClean="0"/>
                        <a:t>60000</a:t>
                      </a:r>
                      <a:endParaRPr lang="en-GB" sz="1800" b="1" dirty="0"/>
                    </a:p>
                  </a:txBody>
                  <a:tcPr marL="84406" marR="84406" marT="45697" marB="45697">
                    <a:solidFill>
                      <a:schemeClr val="tx2">
                        <a:lumMod val="20000"/>
                        <a:lumOff val="80000"/>
                      </a:schemeClr>
                    </a:solidFill>
                  </a:tcPr>
                </a:tc>
              </a:tr>
              <a:tr h="365702">
                <a:tc>
                  <a:txBody>
                    <a:bodyPr/>
                    <a:lstStyle/>
                    <a:p>
                      <a:pPr algn="r"/>
                      <a:r>
                        <a:rPr lang="ar-SA" sz="1800" dirty="0" smtClean="0"/>
                        <a:t>قرض البنك</a:t>
                      </a:r>
                      <a:endParaRPr lang="en-GB" sz="1800" dirty="0"/>
                    </a:p>
                  </a:txBody>
                  <a:tcPr marL="84406" marR="84406" marT="45697" marB="45697">
                    <a:solidFill>
                      <a:schemeClr val="tx2">
                        <a:lumMod val="20000"/>
                        <a:lumOff val="80000"/>
                      </a:schemeClr>
                    </a:solidFill>
                  </a:tcPr>
                </a:tc>
                <a:tc>
                  <a:txBody>
                    <a:bodyPr/>
                    <a:lstStyle/>
                    <a:p>
                      <a:pPr algn="r"/>
                      <a:r>
                        <a:rPr lang="ar-SA" sz="1800" b="1" dirty="0" smtClean="0"/>
                        <a:t>200000</a:t>
                      </a:r>
                      <a:endParaRPr lang="en-GB" sz="1800" b="1" dirty="0"/>
                    </a:p>
                  </a:txBody>
                  <a:tcPr marL="84406" marR="84406" marT="45697" marB="45697">
                    <a:solidFill>
                      <a:schemeClr val="tx2">
                        <a:lumMod val="20000"/>
                        <a:lumOff val="80000"/>
                      </a:schemeClr>
                    </a:solidFill>
                  </a:tcPr>
                </a:tc>
                <a:tc>
                  <a:txBody>
                    <a:bodyPr/>
                    <a:lstStyle/>
                    <a:p>
                      <a:pPr algn="r"/>
                      <a:r>
                        <a:rPr lang="ar-SA" sz="1800" dirty="0" smtClean="0"/>
                        <a:t>بنك</a:t>
                      </a:r>
                      <a:endParaRPr lang="en-GB" sz="1800" dirty="0"/>
                    </a:p>
                  </a:txBody>
                  <a:tcPr marL="84406" marR="84406" marT="45697" marB="45697">
                    <a:solidFill>
                      <a:schemeClr val="tx2">
                        <a:lumMod val="20000"/>
                        <a:lumOff val="80000"/>
                      </a:schemeClr>
                    </a:solidFill>
                  </a:tcPr>
                </a:tc>
                <a:tc>
                  <a:txBody>
                    <a:bodyPr/>
                    <a:lstStyle/>
                    <a:p>
                      <a:pPr algn="r"/>
                      <a:r>
                        <a:rPr lang="ar-SA" sz="1800" b="1" dirty="0" smtClean="0"/>
                        <a:t>100000</a:t>
                      </a:r>
                      <a:endParaRPr lang="en-GB" sz="1800" b="1" dirty="0"/>
                    </a:p>
                  </a:txBody>
                  <a:tcPr marL="84406" marR="84406" marT="45697" marB="45697">
                    <a:solidFill>
                      <a:schemeClr val="tx2">
                        <a:lumMod val="20000"/>
                        <a:lumOff val="80000"/>
                      </a:schemeClr>
                    </a:solidFill>
                  </a:tcPr>
                </a:tc>
              </a:tr>
              <a:tr h="365702">
                <a:tc>
                  <a:txBody>
                    <a:bodyPr/>
                    <a:lstStyle/>
                    <a:p>
                      <a:pPr algn="r"/>
                      <a:endParaRPr lang="en-GB" sz="1800" dirty="0"/>
                    </a:p>
                  </a:txBody>
                  <a:tcPr marL="84406" marR="84406" marT="45697" marB="45697">
                    <a:solidFill>
                      <a:schemeClr val="tx2">
                        <a:lumMod val="20000"/>
                        <a:lumOff val="80000"/>
                      </a:schemeClr>
                    </a:solidFill>
                  </a:tcPr>
                </a:tc>
                <a:tc>
                  <a:txBody>
                    <a:bodyPr/>
                    <a:lstStyle/>
                    <a:p>
                      <a:pPr algn="r"/>
                      <a:endParaRPr lang="en-GB" sz="1800" dirty="0"/>
                    </a:p>
                  </a:txBody>
                  <a:tcPr marL="84406" marR="84406" marT="45697" marB="45697">
                    <a:solidFill>
                      <a:schemeClr val="tx2">
                        <a:lumMod val="20000"/>
                        <a:lumOff val="80000"/>
                      </a:schemeClr>
                    </a:solidFill>
                  </a:tcPr>
                </a:tc>
                <a:tc>
                  <a:txBody>
                    <a:bodyPr/>
                    <a:lstStyle/>
                    <a:p>
                      <a:pPr algn="r"/>
                      <a:r>
                        <a:rPr lang="ar-SA" sz="1800" dirty="0" smtClean="0"/>
                        <a:t>بضاعة</a:t>
                      </a:r>
                      <a:endParaRPr lang="en-GB" sz="1800" dirty="0"/>
                    </a:p>
                  </a:txBody>
                  <a:tcPr marL="84406" marR="84406" marT="45697" marB="45697">
                    <a:solidFill>
                      <a:schemeClr val="tx2">
                        <a:lumMod val="20000"/>
                        <a:lumOff val="80000"/>
                      </a:schemeClr>
                    </a:solidFill>
                  </a:tcPr>
                </a:tc>
                <a:tc>
                  <a:txBody>
                    <a:bodyPr/>
                    <a:lstStyle/>
                    <a:p>
                      <a:pPr algn="r"/>
                      <a:r>
                        <a:rPr lang="ar-SA" sz="1800" b="1" dirty="0" smtClean="0"/>
                        <a:t>200000</a:t>
                      </a:r>
                      <a:endParaRPr lang="en-GB" sz="1800" b="1" dirty="0"/>
                    </a:p>
                  </a:txBody>
                  <a:tcPr marL="84406" marR="84406" marT="45697" marB="45697">
                    <a:solidFill>
                      <a:schemeClr val="tx2">
                        <a:lumMod val="20000"/>
                        <a:lumOff val="80000"/>
                      </a:schemeClr>
                    </a:solidFill>
                  </a:tcPr>
                </a:tc>
              </a:tr>
              <a:tr h="365702">
                <a:tc>
                  <a:txBody>
                    <a:bodyPr/>
                    <a:lstStyle/>
                    <a:p>
                      <a:pPr algn="r"/>
                      <a:endParaRPr lang="en-GB" sz="1800" dirty="0"/>
                    </a:p>
                  </a:txBody>
                  <a:tcPr marL="84406" marR="84406" marT="45697" marB="45697">
                    <a:solidFill>
                      <a:schemeClr val="tx2">
                        <a:lumMod val="20000"/>
                        <a:lumOff val="80000"/>
                      </a:schemeClr>
                    </a:solidFill>
                  </a:tcPr>
                </a:tc>
                <a:tc>
                  <a:txBody>
                    <a:bodyPr/>
                    <a:lstStyle/>
                    <a:p>
                      <a:pPr algn="r"/>
                      <a:endParaRPr lang="en-GB" sz="1800" b="1" dirty="0"/>
                    </a:p>
                  </a:txBody>
                  <a:tcPr marL="84406" marR="84406" marT="45697" marB="45697">
                    <a:solidFill>
                      <a:schemeClr val="tx2">
                        <a:lumMod val="20000"/>
                        <a:lumOff val="80000"/>
                      </a:schemeClr>
                    </a:solidFill>
                  </a:tcPr>
                </a:tc>
                <a:tc>
                  <a:txBody>
                    <a:bodyPr/>
                    <a:lstStyle/>
                    <a:p>
                      <a:pPr algn="r"/>
                      <a:r>
                        <a:rPr lang="ar-SA" sz="1800" dirty="0" smtClean="0"/>
                        <a:t>أثاث وتجهيزات</a:t>
                      </a:r>
                      <a:endParaRPr lang="en-GB" sz="1800" dirty="0"/>
                    </a:p>
                  </a:txBody>
                  <a:tcPr marL="84406" marR="84406" marT="45697" marB="45697">
                    <a:solidFill>
                      <a:schemeClr val="tx2">
                        <a:lumMod val="20000"/>
                        <a:lumOff val="80000"/>
                      </a:schemeClr>
                    </a:solidFill>
                  </a:tcPr>
                </a:tc>
                <a:tc>
                  <a:txBody>
                    <a:bodyPr/>
                    <a:lstStyle/>
                    <a:p>
                      <a:pPr algn="r"/>
                      <a:r>
                        <a:rPr lang="ar-SA" sz="1800" b="1" dirty="0" smtClean="0"/>
                        <a:t>70000</a:t>
                      </a:r>
                      <a:endParaRPr lang="en-GB" sz="1800" b="1" dirty="0"/>
                    </a:p>
                  </a:txBody>
                  <a:tcPr marL="84406" marR="84406" marT="45697" marB="45697">
                    <a:solidFill>
                      <a:schemeClr val="tx2">
                        <a:lumMod val="20000"/>
                        <a:lumOff val="80000"/>
                      </a:schemeClr>
                    </a:solidFill>
                  </a:tcPr>
                </a:tc>
              </a:tr>
              <a:tr h="365702">
                <a:tc>
                  <a:txBody>
                    <a:bodyPr/>
                    <a:lstStyle/>
                    <a:p>
                      <a:pPr algn="r"/>
                      <a:endParaRPr lang="en-GB" sz="1800" dirty="0"/>
                    </a:p>
                  </a:txBody>
                  <a:tcPr marL="84406" marR="84406" marT="45697" marB="45697">
                    <a:solidFill>
                      <a:schemeClr val="tx2">
                        <a:lumMod val="20000"/>
                        <a:lumOff val="80000"/>
                      </a:schemeClr>
                    </a:solidFill>
                  </a:tcPr>
                </a:tc>
                <a:tc>
                  <a:txBody>
                    <a:bodyPr/>
                    <a:lstStyle/>
                    <a:p>
                      <a:pPr algn="r"/>
                      <a:endParaRPr lang="en-GB" sz="1800" b="1" dirty="0"/>
                    </a:p>
                  </a:txBody>
                  <a:tcPr marL="84406" marR="84406" marT="45697" marB="45697">
                    <a:solidFill>
                      <a:schemeClr val="tx2">
                        <a:lumMod val="20000"/>
                        <a:lumOff val="80000"/>
                      </a:schemeClr>
                    </a:solidFill>
                  </a:tcPr>
                </a:tc>
                <a:tc>
                  <a:txBody>
                    <a:bodyPr/>
                    <a:lstStyle/>
                    <a:p>
                      <a:pPr algn="r"/>
                      <a:r>
                        <a:rPr lang="ar-SA" sz="1800" dirty="0" smtClean="0"/>
                        <a:t>آلات ومعدات</a:t>
                      </a:r>
                      <a:endParaRPr lang="en-GB" sz="1800" dirty="0"/>
                    </a:p>
                  </a:txBody>
                  <a:tcPr marL="84406" marR="84406" marT="45697" marB="45697">
                    <a:solidFill>
                      <a:schemeClr val="tx2">
                        <a:lumMod val="20000"/>
                        <a:lumOff val="80000"/>
                      </a:schemeClr>
                    </a:solidFill>
                  </a:tcPr>
                </a:tc>
                <a:tc>
                  <a:txBody>
                    <a:bodyPr/>
                    <a:lstStyle/>
                    <a:p>
                      <a:pPr algn="r"/>
                      <a:r>
                        <a:rPr lang="ar-SA" sz="1800" b="1" dirty="0" smtClean="0"/>
                        <a:t>50000</a:t>
                      </a:r>
                      <a:endParaRPr lang="en-GB" sz="1800" b="1" dirty="0"/>
                    </a:p>
                  </a:txBody>
                  <a:tcPr marL="84406" marR="84406" marT="45697" marB="45697">
                    <a:solidFill>
                      <a:schemeClr val="tx2">
                        <a:lumMod val="20000"/>
                        <a:lumOff val="80000"/>
                      </a:schemeClr>
                    </a:solidFill>
                  </a:tcPr>
                </a:tc>
              </a:tr>
              <a:tr h="365702">
                <a:tc>
                  <a:txBody>
                    <a:bodyPr/>
                    <a:lstStyle/>
                    <a:p>
                      <a:pPr algn="r"/>
                      <a:endParaRPr lang="en-GB" sz="1800" dirty="0"/>
                    </a:p>
                  </a:txBody>
                  <a:tcPr marL="84406" marR="84406" marT="45697" marB="45697">
                    <a:solidFill>
                      <a:schemeClr val="tx2">
                        <a:lumMod val="20000"/>
                        <a:lumOff val="80000"/>
                      </a:schemeClr>
                    </a:solidFill>
                  </a:tcPr>
                </a:tc>
                <a:tc>
                  <a:txBody>
                    <a:bodyPr/>
                    <a:lstStyle/>
                    <a:p>
                      <a:pPr algn="r"/>
                      <a:endParaRPr lang="en-GB" sz="1800" b="1" dirty="0"/>
                    </a:p>
                  </a:txBody>
                  <a:tcPr marL="84406" marR="84406" marT="45697" marB="45697">
                    <a:solidFill>
                      <a:schemeClr val="tx2">
                        <a:lumMod val="20000"/>
                        <a:lumOff val="80000"/>
                      </a:schemeClr>
                    </a:solidFill>
                  </a:tcPr>
                </a:tc>
                <a:tc>
                  <a:txBody>
                    <a:bodyPr/>
                    <a:lstStyle/>
                    <a:p>
                      <a:pPr algn="r"/>
                      <a:r>
                        <a:rPr lang="ar-SA" sz="1800" dirty="0" smtClean="0"/>
                        <a:t>مبنى</a:t>
                      </a:r>
                      <a:endParaRPr lang="en-GB" sz="1800" dirty="0"/>
                    </a:p>
                  </a:txBody>
                  <a:tcPr marL="84406" marR="84406" marT="45697" marB="45697">
                    <a:solidFill>
                      <a:schemeClr val="tx2">
                        <a:lumMod val="20000"/>
                        <a:lumOff val="80000"/>
                      </a:schemeClr>
                    </a:solidFill>
                  </a:tcPr>
                </a:tc>
                <a:tc>
                  <a:txBody>
                    <a:bodyPr/>
                    <a:lstStyle/>
                    <a:p>
                      <a:pPr algn="r"/>
                      <a:r>
                        <a:rPr lang="ar-SA" sz="1800" b="1" dirty="0" smtClean="0"/>
                        <a:t>250000</a:t>
                      </a:r>
                      <a:endParaRPr lang="en-GB" sz="1800" b="1" dirty="0"/>
                    </a:p>
                  </a:txBody>
                  <a:tcPr marL="84406" marR="84406" marT="45697" marB="45697">
                    <a:solidFill>
                      <a:schemeClr val="tx2">
                        <a:lumMod val="20000"/>
                        <a:lumOff val="80000"/>
                      </a:schemeClr>
                    </a:solidFill>
                  </a:tcPr>
                </a:tc>
              </a:tr>
              <a:tr h="365702">
                <a:tc>
                  <a:txBody>
                    <a:bodyPr/>
                    <a:lstStyle/>
                    <a:p>
                      <a:pPr algn="r"/>
                      <a:r>
                        <a:rPr lang="ar-SA" sz="1800" b="1" u="sng" dirty="0" smtClean="0">
                          <a:solidFill>
                            <a:srgbClr val="FF0000"/>
                          </a:solidFill>
                        </a:rPr>
                        <a:t>حقوق الملكية</a:t>
                      </a:r>
                      <a:endParaRPr lang="en-GB" sz="1800" b="1" u="sng" dirty="0">
                        <a:solidFill>
                          <a:srgbClr val="FF0000"/>
                        </a:solidFill>
                      </a:endParaRPr>
                    </a:p>
                  </a:txBody>
                  <a:tcPr marL="84406" marR="84406" marT="45697" marB="45697">
                    <a:solidFill>
                      <a:schemeClr val="tx2">
                        <a:lumMod val="20000"/>
                        <a:lumOff val="80000"/>
                      </a:schemeClr>
                    </a:solidFill>
                  </a:tcPr>
                </a:tc>
                <a:tc>
                  <a:txBody>
                    <a:bodyPr/>
                    <a:lstStyle/>
                    <a:p>
                      <a:pPr algn="r"/>
                      <a:endParaRPr lang="en-GB" sz="1800" b="1" dirty="0"/>
                    </a:p>
                  </a:txBody>
                  <a:tcPr marL="84406" marR="84406" marT="45697" marB="45697">
                    <a:solidFill>
                      <a:schemeClr val="tx2">
                        <a:lumMod val="20000"/>
                        <a:lumOff val="80000"/>
                      </a:schemeClr>
                    </a:solidFill>
                  </a:tcPr>
                </a:tc>
                <a:tc>
                  <a:txBody>
                    <a:bodyPr/>
                    <a:lstStyle/>
                    <a:p>
                      <a:pPr algn="r"/>
                      <a:endParaRPr lang="en-GB" sz="1800"/>
                    </a:p>
                  </a:txBody>
                  <a:tcPr marL="84406" marR="84406" marT="45697" marB="45697">
                    <a:solidFill>
                      <a:schemeClr val="tx2">
                        <a:lumMod val="20000"/>
                        <a:lumOff val="80000"/>
                      </a:schemeClr>
                    </a:solidFill>
                  </a:tcPr>
                </a:tc>
                <a:tc>
                  <a:txBody>
                    <a:bodyPr/>
                    <a:lstStyle/>
                    <a:p>
                      <a:pPr algn="r"/>
                      <a:endParaRPr lang="en-GB" sz="1800" dirty="0"/>
                    </a:p>
                  </a:txBody>
                  <a:tcPr marL="84406" marR="84406" marT="45697" marB="45697">
                    <a:solidFill>
                      <a:schemeClr val="tx2">
                        <a:lumMod val="20000"/>
                        <a:lumOff val="80000"/>
                      </a:schemeClr>
                    </a:solidFill>
                  </a:tcPr>
                </a:tc>
              </a:tr>
              <a:tr h="365702">
                <a:tc>
                  <a:txBody>
                    <a:bodyPr/>
                    <a:lstStyle/>
                    <a:p>
                      <a:pPr algn="r"/>
                      <a:r>
                        <a:rPr lang="ar-SA" sz="1800" dirty="0" smtClean="0"/>
                        <a:t>رأس المال</a:t>
                      </a:r>
                      <a:endParaRPr lang="en-GB" sz="1800" dirty="0"/>
                    </a:p>
                  </a:txBody>
                  <a:tcPr marL="84406" marR="84406" marT="45697" marB="45697">
                    <a:solidFill>
                      <a:schemeClr val="tx2">
                        <a:lumMod val="20000"/>
                        <a:lumOff val="80000"/>
                      </a:schemeClr>
                    </a:solidFill>
                  </a:tcPr>
                </a:tc>
                <a:tc>
                  <a:txBody>
                    <a:bodyPr/>
                    <a:lstStyle/>
                    <a:p>
                      <a:pPr algn="r"/>
                      <a:r>
                        <a:rPr lang="ar-SA" sz="1800" b="1" dirty="0" smtClean="0"/>
                        <a:t>500000</a:t>
                      </a:r>
                      <a:endParaRPr lang="en-GB" sz="1800" b="1" dirty="0"/>
                    </a:p>
                  </a:txBody>
                  <a:tcPr marL="84406" marR="84406" marT="45697" marB="45697">
                    <a:solidFill>
                      <a:schemeClr val="tx2">
                        <a:lumMod val="20000"/>
                        <a:lumOff val="80000"/>
                      </a:schemeClr>
                    </a:solidFill>
                  </a:tcPr>
                </a:tc>
                <a:tc>
                  <a:txBody>
                    <a:bodyPr/>
                    <a:lstStyle/>
                    <a:p>
                      <a:pPr algn="r"/>
                      <a:endParaRPr lang="en-GB" sz="1800" dirty="0"/>
                    </a:p>
                  </a:txBody>
                  <a:tcPr marL="84406" marR="84406" marT="45697" marB="45697">
                    <a:solidFill>
                      <a:schemeClr val="tx2">
                        <a:lumMod val="20000"/>
                        <a:lumOff val="80000"/>
                      </a:schemeClr>
                    </a:solidFill>
                  </a:tcPr>
                </a:tc>
                <a:tc>
                  <a:txBody>
                    <a:bodyPr/>
                    <a:lstStyle/>
                    <a:p>
                      <a:pPr algn="r"/>
                      <a:endParaRPr lang="en-GB" sz="1800" b="1" dirty="0"/>
                    </a:p>
                  </a:txBody>
                  <a:tcPr marL="84406" marR="84406" marT="45697" marB="45697">
                    <a:solidFill>
                      <a:schemeClr val="tx2">
                        <a:lumMod val="20000"/>
                        <a:lumOff val="80000"/>
                      </a:schemeClr>
                    </a:solidFill>
                  </a:tcPr>
                </a:tc>
              </a:tr>
              <a:tr h="365702">
                <a:tc>
                  <a:txBody>
                    <a:bodyPr/>
                    <a:lstStyle/>
                    <a:p>
                      <a:pPr algn="r"/>
                      <a:endParaRPr lang="en-GB" sz="1800" dirty="0"/>
                    </a:p>
                  </a:txBody>
                  <a:tcPr marL="84406" marR="84406" marT="45697" marB="45697">
                    <a:solidFill>
                      <a:schemeClr val="tx2">
                        <a:lumMod val="20000"/>
                        <a:lumOff val="80000"/>
                      </a:schemeClr>
                    </a:solidFill>
                  </a:tcPr>
                </a:tc>
                <a:tc>
                  <a:txBody>
                    <a:bodyPr/>
                    <a:lstStyle/>
                    <a:p>
                      <a:pPr algn="r"/>
                      <a:endParaRPr lang="en-GB" sz="1800" b="1" dirty="0"/>
                    </a:p>
                  </a:txBody>
                  <a:tcPr marL="84406" marR="84406" marT="45697" marB="45697">
                    <a:solidFill>
                      <a:schemeClr val="tx2">
                        <a:lumMod val="20000"/>
                        <a:lumOff val="80000"/>
                      </a:schemeClr>
                    </a:solidFill>
                  </a:tcPr>
                </a:tc>
                <a:tc>
                  <a:txBody>
                    <a:bodyPr/>
                    <a:lstStyle/>
                    <a:p>
                      <a:pPr algn="r"/>
                      <a:endParaRPr lang="en-GB" sz="1800" dirty="0"/>
                    </a:p>
                  </a:txBody>
                  <a:tcPr marL="84406" marR="84406" marT="45697" marB="45697">
                    <a:solidFill>
                      <a:schemeClr val="tx2">
                        <a:lumMod val="20000"/>
                        <a:lumOff val="80000"/>
                      </a:schemeClr>
                    </a:solidFill>
                  </a:tcPr>
                </a:tc>
                <a:tc>
                  <a:txBody>
                    <a:bodyPr/>
                    <a:lstStyle/>
                    <a:p>
                      <a:pPr algn="r"/>
                      <a:endParaRPr lang="en-GB" sz="1800" b="1" dirty="0"/>
                    </a:p>
                  </a:txBody>
                  <a:tcPr marL="84406" marR="84406" marT="45697" marB="45697">
                    <a:solidFill>
                      <a:schemeClr val="tx2">
                        <a:lumMod val="20000"/>
                        <a:lumOff val="80000"/>
                      </a:schemeClr>
                    </a:solidFill>
                  </a:tcPr>
                </a:tc>
              </a:tr>
              <a:tr h="365702">
                <a:tc>
                  <a:txBody>
                    <a:bodyPr/>
                    <a:lstStyle/>
                    <a:p>
                      <a:pPr algn="r"/>
                      <a:r>
                        <a:rPr lang="ar-SA" sz="1800" dirty="0" smtClean="0"/>
                        <a:t>المجموع</a:t>
                      </a:r>
                      <a:endParaRPr lang="en-GB" sz="1800" dirty="0"/>
                    </a:p>
                  </a:txBody>
                  <a:tcPr marL="84406" marR="84406" marT="45697" marB="45697">
                    <a:solidFill>
                      <a:srgbClr val="FFFF00"/>
                    </a:solidFill>
                  </a:tcPr>
                </a:tc>
                <a:tc>
                  <a:txBody>
                    <a:bodyPr/>
                    <a:lstStyle/>
                    <a:p>
                      <a:pPr algn="r"/>
                      <a:r>
                        <a:rPr lang="ar-SA" sz="1800" b="1" dirty="0" smtClean="0"/>
                        <a:t>730000</a:t>
                      </a:r>
                      <a:endParaRPr lang="en-GB" sz="1800" b="1" dirty="0"/>
                    </a:p>
                  </a:txBody>
                  <a:tcPr marL="84406" marR="84406" marT="45697" marB="45697">
                    <a:solidFill>
                      <a:srgbClr val="FFFF00"/>
                    </a:solidFill>
                  </a:tcPr>
                </a:tc>
                <a:tc>
                  <a:txBody>
                    <a:bodyPr/>
                    <a:lstStyle/>
                    <a:p>
                      <a:pPr algn="r"/>
                      <a:r>
                        <a:rPr lang="ar-SA" sz="1800" dirty="0" smtClean="0"/>
                        <a:t>المجموع</a:t>
                      </a:r>
                      <a:endParaRPr lang="en-GB" sz="1800" dirty="0"/>
                    </a:p>
                  </a:txBody>
                  <a:tcPr marL="84406" marR="84406" marT="45697" marB="45697">
                    <a:solidFill>
                      <a:srgbClr val="FFFF00"/>
                    </a:solidFill>
                  </a:tcPr>
                </a:tc>
                <a:tc>
                  <a:txBody>
                    <a:bodyPr/>
                    <a:lstStyle/>
                    <a:p>
                      <a:pPr algn="r"/>
                      <a:r>
                        <a:rPr lang="ar-SA" sz="1800" b="1" dirty="0" smtClean="0"/>
                        <a:t>730000</a:t>
                      </a:r>
                      <a:endParaRPr lang="en-GB" sz="1800" b="1" dirty="0"/>
                    </a:p>
                  </a:txBody>
                  <a:tcPr marL="84406" marR="84406" marT="45697" marB="45697">
                    <a:solidFill>
                      <a:srgbClr val="FFFF00"/>
                    </a:solidFill>
                  </a:tcPr>
                </a:tc>
              </a:tr>
            </a:tbl>
          </a:graphicData>
        </a:graphic>
      </p:graphicFrame>
    </p:spTree>
    <p:extLst>
      <p:ext uri="{BB962C8B-B14F-4D97-AF65-F5344CB8AC3E}">
        <p14:creationId xmlns:p14="http://schemas.microsoft.com/office/powerpoint/2010/main" xmlns="" val="26276519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linds(horizontal)">
                                      <p:cBhvr>
                                        <p:cTn id="12" dur="500"/>
                                        <p:tgtEl>
                                          <p:spTgt spid="6">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a:p>
        </p:txBody>
      </p:sp>
      <p:sp>
        <p:nvSpPr>
          <p:cNvPr id="65539" name="Content Placeholder 2"/>
          <p:cNvSpPr>
            <a:spLocks noGrp="1"/>
          </p:cNvSpPr>
          <p:nvPr>
            <p:ph idx="1"/>
          </p:nvPr>
        </p:nvSpPr>
        <p:spPr/>
        <p:txBody>
          <a:bodyPr/>
          <a:lstStyle/>
          <a:p>
            <a:endParaRPr lang="en-GB" smtClean="0">
              <a:cs typeface="Arial" pitchFamily="34" charset="0"/>
            </a:endParaRPr>
          </a:p>
        </p:txBody>
      </p:sp>
      <p:sp>
        <p:nvSpPr>
          <p:cNvPr id="5" name="Title 1"/>
          <p:cNvSpPr txBox="1">
            <a:spLocks/>
          </p:cNvSpPr>
          <p:nvPr/>
        </p:nvSpPr>
        <p:spPr bwMode="auto">
          <a:xfrm>
            <a:off x="637443" y="274638"/>
            <a:ext cx="7933592" cy="1143000"/>
          </a:xfrm>
          <a:prstGeom prst="rect">
            <a:avLst/>
          </a:prstGeom>
          <a:noFill/>
          <a:ln w="9525">
            <a:noFill/>
            <a:miter lim="800000"/>
            <a:headEnd/>
            <a:tailEnd/>
          </a:ln>
        </p:spPr>
        <p:txBody>
          <a:bodyPr anchor="ctr"/>
          <a:lstStyle/>
          <a:p>
            <a:pPr rtl="0" eaLnBrk="0" hangingPunct="0">
              <a:defRPr/>
            </a:pPr>
            <a:r>
              <a:rPr lang="ar-SA" sz="4400">
                <a:solidFill>
                  <a:schemeClr val="accent1">
                    <a:lumMod val="75000"/>
                  </a:schemeClr>
                </a:solidFill>
                <a:latin typeface="+mj-lt"/>
                <a:ea typeface="+mj-ea"/>
                <a:cs typeface="Arial" charset="0"/>
              </a:rPr>
              <a:t> </a:t>
            </a:r>
            <a:endParaRPr lang="en-GB" sz="4400">
              <a:solidFill>
                <a:schemeClr val="accent1">
                  <a:lumMod val="75000"/>
                </a:schemeClr>
              </a:solidFill>
              <a:latin typeface="+mj-lt"/>
              <a:ea typeface="+mj-ea"/>
              <a:cs typeface="Arial" charset="0"/>
            </a:endParaRPr>
          </a:p>
        </p:txBody>
      </p:sp>
      <p:sp>
        <p:nvSpPr>
          <p:cNvPr id="6" name="Title 1"/>
          <p:cNvSpPr txBox="1">
            <a:spLocks/>
          </p:cNvSpPr>
          <p:nvPr/>
        </p:nvSpPr>
        <p:spPr bwMode="auto">
          <a:xfrm>
            <a:off x="492369" y="228600"/>
            <a:ext cx="8088923" cy="990600"/>
          </a:xfrm>
          <a:prstGeom prst="rect">
            <a:avLst/>
          </a:prstGeom>
          <a:solidFill>
            <a:schemeClr val="accent1"/>
          </a:solidFill>
          <a:ln w="9525">
            <a:noFill/>
            <a:miter lim="800000"/>
            <a:headEnd/>
            <a:tailEnd/>
          </a:ln>
        </p:spPr>
        <p:txBody>
          <a:bodyPr bIns="91440" anchor="b"/>
          <a:lstStyle/>
          <a:p>
            <a:pPr algn="just" eaLnBrk="0" hangingPunct="0">
              <a:defRPr/>
            </a:pPr>
            <a:r>
              <a:rPr lang="ar-SA" sz="2800" b="1" dirty="0">
                <a:ea typeface="+mj-ea"/>
              </a:rPr>
              <a:t>العملية الثامنة: باعت منشأة فاضل بضاعة بمبلغ 70 ألف ريال نقداً، علماً بأن تكلفة هذه البضاعة 50 ألف ريال.</a:t>
            </a:r>
            <a:endParaRPr lang="en-GB" sz="2800" b="1" dirty="0">
              <a:ea typeface="+mj-ea"/>
            </a:endParaRPr>
          </a:p>
        </p:txBody>
      </p:sp>
      <p:sp>
        <p:nvSpPr>
          <p:cNvPr id="7" name="Content Placeholder 2"/>
          <p:cNvSpPr txBox="1">
            <a:spLocks/>
          </p:cNvSpPr>
          <p:nvPr/>
        </p:nvSpPr>
        <p:spPr bwMode="auto">
          <a:xfrm>
            <a:off x="417635" y="1981200"/>
            <a:ext cx="8244254" cy="3352800"/>
          </a:xfrm>
          <a:prstGeom prst="rect">
            <a:avLst/>
          </a:prstGeom>
          <a:noFill/>
          <a:ln w="9525">
            <a:noFill/>
            <a:miter lim="800000"/>
            <a:headEnd/>
            <a:tailEnd/>
          </a:ln>
        </p:spPr>
        <p:txBody>
          <a:bodyPr/>
          <a:lstStyle/>
          <a:p>
            <a:pPr marL="273050" indent="-273050" eaLnBrk="0" hangingPunct="0">
              <a:spcBef>
                <a:spcPts val="575"/>
              </a:spcBef>
              <a:buClr>
                <a:schemeClr val="accent1"/>
              </a:buClr>
              <a:buSzPct val="85000"/>
              <a:buFont typeface="Wingdings 2" pitchFamily="18" charset="2"/>
              <a:buNone/>
              <a:defRPr/>
            </a:pPr>
            <a:endParaRPr lang="en-GB"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p:txBody>
      </p:sp>
      <p:graphicFrame>
        <p:nvGraphicFramePr>
          <p:cNvPr id="8" name="Content Placeholder 7"/>
          <p:cNvGraphicFramePr>
            <a:graphicFrameLocks/>
          </p:cNvGraphicFramePr>
          <p:nvPr/>
        </p:nvGraphicFramePr>
        <p:xfrm>
          <a:off x="420002" y="1371600"/>
          <a:ext cx="8166702" cy="3505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Rectangle 21"/>
          <p:cNvSpPr>
            <a:spLocks noChangeArrowheads="1"/>
          </p:cNvSpPr>
          <p:nvPr/>
        </p:nvSpPr>
        <p:spPr bwMode="auto">
          <a:xfrm>
            <a:off x="423497" y="5029201"/>
            <a:ext cx="8011257" cy="1431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273050" indent="-273050" eaLnBrk="0" hangingPunct="0">
              <a:spcBef>
                <a:spcPts val="575"/>
              </a:spcBef>
              <a:buClr>
                <a:schemeClr val="accent1"/>
              </a:buClr>
              <a:buSzPct val="85000"/>
            </a:pPr>
            <a:r>
              <a:rPr lang="ar-SA" b="1" dirty="0"/>
              <a:t>معادلة الميزانية:    الأصول = الخصوم + حقوق الملكية        (رأس المال + الأرباح)</a:t>
            </a:r>
          </a:p>
          <a:p>
            <a:pPr marL="273050" indent="-273050" eaLnBrk="0" hangingPunct="0">
              <a:spcBef>
                <a:spcPts val="575"/>
              </a:spcBef>
              <a:buClr>
                <a:schemeClr val="accent1"/>
              </a:buClr>
              <a:buSzPct val="85000"/>
            </a:pPr>
            <a:r>
              <a:rPr lang="ar-SA" b="1" dirty="0"/>
              <a:t>                       الأصول = الخصوم + حقوق الملكية        (رأس المال + الإيرادات - المصروفات)</a:t>
            </a:r>
          </a:p>
          <a:p>
            <a:pPr marL="273050" indent="-273050" eaLnBrk="0" hangingPunct="0">
              <a:spcBef>
                <a:spcPts val="575"/>
              </a:spcBef>
              <a:buClr>
                <a:schemeClr val="accent1"/>
              </a:buClr>
              <a:buSzPct val="85000"/>
            </a:pPr>
            <a:r>
              <a:rPr lang="en-US" b="1" dirty="0"/>
              <a:t>       </a:t>
            </a:r>
            <a:r>
              <a:rPr lang="ar-SA" b="1" dirty="0"/>
              <a:t>إذاً معادلة الميزانية</a:t>
            </a:r>
            <a:r>
              <a:rPr lang="ar-SA" b="1" dirty="0" smtClean="0"/>
              <a:t>: </a:t>
            </a:r>
            <a:r>
              <a:rPr lang="ar-SA" b="1" dirty="0" smtClean="0">
                <a:solidFill>
                  <a:srgbClr val="FF0000"/>
                </a:solidFill>
              </a:rPr>
              <a:t>الأصول </a:t>
            </a:r>
            <a:r>
              <a:rPr lang="ar-SA" b="1" dirty="0">
                <a:solidFill>
                  <a:srgbClr val="FF0000"/>
                </a:solidFill>
              </a:rPr>
              <a:t>+ المصروفات = الخصوم + رأس المال + الإيرادات</a:t>
            </a:r>
            <a:endParaRPr lang="en-GB" b="1" dirty="0">
              <a:solidFill>
                <a:srgbClr val="FF0000"/>
              </a:solidFill>
            </a:endParaRPr>
          </a:p>
          <a:p>
            <a:pPr marL="273050" indent="-273050" eaLnBrk="0" hangingPunct="0">
              <a:spcBef>
                <a:spcPts val="575"/>
              </a:spcBef>
              <a:buClr>
                <a:schemeClr val="accent1"/>
              </a:buClr>
              <a:buSzPct val="85000"/>
            </a:pPr>
            <a:endParaRPr lang="ar-SA" b="1" dirty="0"/>
          </a:p>
        </p:txBody>
      </p:sp>
      <p:sp>
        <p:nvSpPr>
          <p:cNvPr id="10" name="Left Arrow 9"/>
          <p:cNvSpPr/>
          <p:nvPr/>
        </p:nvSpPr>
        <p:spPr>
          <a:xfrm>
            <a:off x="3889424" y="5105400"/>
            <a:ext cx="155331" cy="3810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1" name="Left Arrow 10"/>
          <p:cNvSpPr/>
          <p:nvPr/>
        </p:nvSpPr>
        <p:spPr>
          <a:xfrm>
            <a:off x="3909646" y="5486400"/>
            <a:ext cx="155331" cy="3810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3" name="Slide Number Placeholder 3"/>
          <p:cNvSpPr txBox="1">
            <a:spLocks/>
          </p:cNvSpPr>
          <p:nvPr/>
        </p:nvSpPr>
        <p:spPr bwMode="auto">
          <a:xfrm>
            <a:off x="4539762" y="6381328"/>
            <a:ext cx="527538"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ar-SA"/>
            </a:defPPr>
            <a:lvl1pPr marL="0" algn="r" defTabSz="914400" rtl="0" eaLnBrk="0" latinLnBrk="0" hangingPunct="0">
              <a:defRPr sz="1200" kern="1200">
                <a:solidFill>
                  <a:schemeClr val="tx1"/>
                </a:solidFill>
                <a:latin typeface="Arial" pitchFamily="34" charset="0"/>
                <a:ea typeface="+mn-ea"/>
                <a:cs typeface="Arial" pitchFamily="34" charset="0"/>
              </a:defRPr>
            </a:lvl1pPr>
            <a:lvl2pPr marL="742950" indent="-285750" algn="r" defTabSz="914400" rtl="1" eaLnBrk="0" latinLnBrk="0" hangingPunct="0">
              <a:defRPr sz="1800" kern="1200">
                <a:solidFill>
                  <a:schemeClr val="tx1"/>
                </a:solidFill>
                <a:latin typeface="Arial" pitchFamily="34" charset="0"/>
                <a:ea typeface="+mn-ea"/>
                <a:cs typeface="Arial" pitchFamily="34" charset="0"/>
              </a:defRPr>
            </a:lvl2pPr>
            <a:lvl3pPr marL="1143000" indent="-228600" algn="r" defTabSz="914400" rtl="1" eaLnBrk="0" latinLnBrk="0" hangingPunct="0">
              <a:defRPr sz="1800" kern="1200">
                <a:solidFill>
                  <a:schemeClr val="tx1"/>
                </a:solidFill>
                <a:latin typeface="Arial" pitchFamily="34" charset="0"/>
                <a:ea typeface="+mn-ea"/>
                <a:cs typeface="Arial" pitchFamily="34" charset="0"/>
              </a:defRPr>
            </a:lvl3pPr>
            <a:lvl4pPr marL="1600200" indent="-228600" algn="r" defTabSz="914400" rtl="1" eaLnBrk="0" latinLnBrk="0" hangingPunct="0">
              <a:defRPr sz="1800" kern="1200">
                <a:solidFill>
                  <a:schemeClr val="tx1"/>
                </a:solidFill>
                <a:latin typeface="Arial" pitchFamily="34" charset="0"/>
                <a:ea typeface="+mn-ea"/>
                <a:cs typeface="Arial" pitchFamily="34" charset="0"/>
              </a:defRPr>
            </a:lvl4pPr>
            <a:lvl5pPr marL="2057400" indent="-228600" algn="r" defTabSz="914400" rtl="1" eaLnBrk="0" latinLnBrk="0" hangingPunct="0">
              <a:defRPr sz="18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9pPr>
          </a:lstStyle>
          <a:p>
            <a:pPr algn="ctr" eaLnBrk="1" hangingPunct="1"/>
            <a:r>
              <a:rPr lang="ar-SA" sz="1800" dirty="0" smtClean="0">
                <a:solidFill>
                  <a:schemeClr val="bg1"/>
                </a:solidFill>
                <a:latin typeface="Calibri" pitchFamily="34" charset="0"/>
              </a:rPr>
              <a:t>19</a:t>
            </a:r>
            <a:endParaRPr lang="en-US" sz="1800" dirty="0" smtClean="0">
              <a:solidFill>
                <a:schemeClr val="bg1"/>
              </a:solidFill>
              <a:latin typeface="Calibri" pitchFamily="34" charset="0"/>
            </a:endParaRPr>
          </a:p>
        </p:txBody>
      </p:sp>
    </p:spTree>
    <p:extLst>
      <p:ext uri="{BB962C8B-B14F-4D97-AF65-F5344CB8AC3E}">
        <p14:creationId xmlns:p14="http://schemas.microsoft.com/office/powerpoint/2010/main" xmlns="" val="41730736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Effect transition="in" filter="blinds(horizontal)">
                                      <p:cBhvr>
                                        <p:cTn id="17" dur="500"/>
                                        <p:tgtEl>
                                          <p:spTgt spid="9">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9">
                                            <p:txEl>
                                              <p:pRg st="1" end="1"/>
                                            </p:txEl>
                                          </p:spTgt>
                                        </p:tgtEl>
                                        <p:attrNameLst>
                                          <p:attrName>style.visibility</p:attrName>
                                        </p:attrNameLst>
                                      </p:cBhvr>
                                      <p:to>
                                        <p:strVal val="visible"/>
                                      </p:to>
                                    </p:set>
                                    <p:animEffect transition="in" filter="blinds(horizontal)">
                                      <p:cBhvr>
                                        <p:cTn id="22" dur="500"/>
                                        <p:tgtEl>
                                          <p:spTgt spid="9">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9">
                                            <p:txEl>
                                              <p:pRg st="2" end="2"/>
                                            </p:txEl>
                                          </p:spTgt>
                                        </p:tgtEl>
                                        <p:attrNameLst>
                                          <p:attrName>style.visibility</p:attrName>
                                        </p:attrNameLst>
                                      </p:cBhvr>
                                      <p:to>
                                        <p:strVal val="visible"/>
                                      </p:to>
                                    </p:set>
                                    <p:animEffect transition="in" filter="blinds(horizontal)">
                                      <p:cBhvr>
                                        <p:cTn id="27"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Graphic spid="8" grpId="0">
        <p:bldAsOne/>
      </p:bldGraphic>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a:p>
        </p:txBody>
      </p:sp>
      <p:sp>
        <p:nvSpPr>
          <p:cNvPr id="66563" name="Content Placeholder 2"/>
          <p:cNvSpPr>
            <a:spLocks noGrp="1"/>
          </p:cNvSpPr>
          <p:nvPr>
            <p:ph idx="1"/>
          </p:nvPr>
        </p:nvSpPr>
        <p:spPr/>
        <p:txBody>
          <a:bodyPr/>
          <a:lstStyle/>
          <a:p>
            <a:endParaRPr lang="en-GB" smtClean="0">
              <a:cs typeface="Arial" pitchFamily="34" charset="0"/>
            </a:endParaRPr>
          </a:p>
        </p:txBody>
      </p:sp>
      <p:sp>
        <p:nvSpPr>
          <p:cNvPr id="66564" name="Slide Number Placeholder 3"/>
          <p:cNvSpPr>
            <a:spLocks noGrp="1"/>
          </p:cNvSpPr>
          <p:nvPr>
            <p:ph type="sldNum" sz="quarter" idx="4294967295"/>
          </p:nvPr>
        </p:nvSpPr>
        <p:spPr bwMode="auto">
          <a:xfrm>
            <a:off x="4572000" y="6381328"/>
            <a:ext cx="527538"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dirty="0" smtClean="0">
                <a:solidFill>
                  <a:schemeClr val="bg1"/>
                </a:solidFill>
                <a:latin typeface="Calibri" pitchFamily="34" charset="0"/>
              </a:rPr>
              <a:t>20</a:t>
            </a:r>
            <a:endParaRPr lang="en-US" dirty="0" smtClean="0">
              <a:solidFill>
                <a:schemeClr val="bg1"/>
              </a:solidFill>
              <a:latin typeface="Calibri" pitchFamily="34" charset="0"/>
            </a:endParaRPr>
          </a:p>
        </p:txBody>
      </p:sp>
      <p:sp>
        <p:nvSpPr>
          <p:cNvPr id="5" name="Title 1"/>
          <p:cNvSpPr txBox="1">
            <a:spLocks/>
          </p:cNvSpPr>
          <p:nvPr/>
        </p:nvSpPr>
        <p:spPr bwMode="auto">
          <a:xfrm>
            <a:off x="492369" y="274638"/>
            <a:ext cx="8159262" cy="868362"/>
          </a:xfrm>
          <a:prstGeom prst="rect">
            <a:avLst/>
          </a:prstGeom>
          <a:solidFill>
            <a:schemeClr val="accent1"/>
          </a:solidFill>
          <a:ln w="9525">
            <a:noFill/>
            <a:miter lim="800000"/>
            <a:headEnd/>
            <a:tailEnd/>
          </a:ln>
        </p:spPr>
        <p:txBody>
          <a:bodyPr bIns="91440" anchor="b"/>
          <a:lstStyle/>
          <a:p>
            <a:pPr eaLnBrk="0" hangingPunct="0">
              <a:defRPr/>
            </a:pPr>
            <a:r>
              <a:rPr lang="ar-SA" sz="2400" b="1" dirty="0">
                <a:latin typeface="+mj-lt"/>
                <a:ea typeface="+mj-ea"/>
                <a:cs typeface="+mj-cs"/>
              </a:rPr>
              <a:t>بعد العملية السابقة تظهر ميزانية منشأة فاضل التجارية على النحو التالي:</a:t>
            </a:r>
            <a:endParaRPr lang="en-GB" sz="2400" b="1" dirty="0">
              <a:latin typeface="+mj-lt"/>
              <a:ea typeface="+mj-ea"/>
              <a:cs typeface="+mj-cs"/>
            </a:endParaRPr>
          </a:p>
        </p:txBody>
      </p:sp>
      <p:sp>
        <p:nvSpPr>
          <p:cNvPr id="6" name="Content Placeholder 2"/>
          <p:cNvSpPr txBox="1">
            <a:spLocks/>
          </p:cNvSpPr>
          <p:nvPr/>
        </p:nvSpPr>
        <p:spPr bwMode="auto">
          <a:xfrm>
            <a:off x="492369" y="1447800"/>
            <a:ext cx="8159262" cy="4572000"/>
          </a:xfrm>
          <a:prstGeom prst="rect">
            <a:avLst/>
          </a:prstGeom>
          <a:noFill/>
          <a:ln w="9525">
            <a:noFill/>
            <a:miter lim="800000"/>
            <a:headEnd/>
            <a:tailEnd/>
          </a:ln>
        </p:spPr>
        <p:txBody>
          <a:bodyPr/>
          <a:lstStyle/>
          <a:p>
            <a:pPr marL="273050" indent="-273050" algn="ctr" eaLnBrk="0" hangingPunct="0">
              <a:spcBef>
                <a:spcPts val="575"/>
              </a:spcBef>
              <a:buClr>
                <a:schemeClr val="accent1"/>
              </a:buClr>
              <a:buSzPct val="85000"/>
              <a:buFont typeface="Wingdings 2" pitchFamily="18" charset="2"/>
              <a:buNone/>
              <a:defRPr/>
            </a:pPr>
            <a:r>
              <a:rPr lang="ar-SA" sz="2600" b="1" dirty="0">
                <a:latin typeface="+mn-lt"/>
                <a:cs typeface="+mn-cs"/>
              </a:rPr>
              <a:t>الميزانية</a:t>
            </a: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en-GB" sz="2600" dirty="0">
              <a:latin typeface="+mn-lt"/>
              <a:cs typeface="+mn-cs"/>
            </a:endParaRPr>
          </a:p>
        </p:txBody>
      </p:sp>
      <p:sp>
        <p:nvSpPr>
          <p:cNvPr id="7" name="Content Placeholder 2"/>
          <p:cNvSpPr txBox="1">
            <a:spLocks/>
          </p:cNvSpPr>
          <p:nvPr/>
        </p:nvSpPr>
        <p:spPr bwMode="auto">
          <a:xfrm>
            <a:off x="492369" y="1295400"/>
            <a:ext cx="8159262" cy="4343400"/>
          </a:xfrm>
          <a:prstGeom prst="rect">
            <a:avLst/>
          </a:prstGeom>
          <a:noFill/>
          <a:ln w="9525">
            <a:noFill/>
            <a:miter lim="800000"/>
            <a:headEnd/>
            <a:tailEnd/>
          </a:ln>
        </p:spPr>
        <p:txBody>
          <a:bodyPr/>
          <a:lstStyle/>
          <a:p>
            <a:pPr marL="273050" indent="-273050" eaLnBrk="0" hangingPunct="0">
              <a:spcBef>
                <a:spcPts val="575"/>
              </a:spcBef>
              <a:buClr>
                <a:schemeClr val="accent1"/>
              </a:buClr>
              <a:buSzPct val="85000"/>
              <a:buFont typeface="Wingdings 2" pitchFamily="18" charset="2"/>
              <a:buNone/>
              <a:defRPr/>
            </a:pPr>
            <a:r>
              <a:rPr lang="ar-SA" sz="2600" dirty="0">
                <a:latin typeface="+mn-lt"/>
                <a:cs typeface="+mn-cs"/>
              </a:rPr>
              <a:t> </a:t>
            </a:r>
          </a:p>
          <a:p>
            <a:pPr marL="273050" indent="-273050" eaLnBrk="0" hangingPunct="0">
              <a:spcBef>
                <a:spcPts val="575"/>
              </a:spcBef>
              <a:buClr>
                <a:schemeClr val="accent1"/>
              </a:buClr>
              <a:buSzPct val="85000"/>
              <a:buFont typeface="Wingdings 2" pitchFamily="18" charset="2"/>
              <a:buNone/>
              <a:defRPr/>
            </a:pPr>
            <a:endParaRPr lang="en-GB" sz="2600" dirty="0">
              <a:latin typeface="+mn-lt"/>
              <a:cs typeface="+mn-cs"/>
            </a:endParaRPr>
          </a:p>
        </p:txBody>
      </p:sp>
      <p:graphicFrame>
        <p:nvGraphicFramePr>
          <p:cNvPr id="8" name="Table 7"/>
          <p:cNvGraphicFramePr>
            <a:graphicFrameLocks noGrp="1"/>
          </p:cNvGraphicFramePr>
          <p:nvPr/>
        </p:nvGraphicFramePr>
        <p:xfrm>
          <a:off x="1055077" y="1905000"/>
          <a:ext cx="6877052" cy="4022854"/>
        </p:xfrm>
        <a:graphic>
          <a:graphicData uri="http://schemas.openxmlformats.org/drawingml/2006/table">
            <a:tbl>
              <a:tblPr firstRow="1" bandRow="1">
                <a:tableStyleId>{5C22544A-7EE6-4342-B048-85BDC9FD1C3A}</a:tableStyleId>
              </a:tblPr>
              <a:tblGrid>
                <a:gridCol w="2235041"/>
                <a:gridCol w="1203485"/>
                <a:gridCol w="2235041"/>
                <a:gridCol w="1203485"/>
              </a:tblGrid>
              <a:tr h="365702">
                <a:tc>
                  <a:txBody>
                    <a:bodyPr/>
                    <a:lstStyle/>
                    <a:p>
                      <a:pPr algn="r"/>
                      <a:r>
                        <a:rPr lang="ar-SA" sz="1800" u="sng" dirty="0" smtClean="0">
                          <a:solidFill>
                            <a:srgbClr val="FF0000"/>
                          </a:solidFill>
                        </a:rPr>
                        <a:t>الخصوم</a:t>
                      </a:r>
                      <a:endParaRPr lang="en-GB" sz="1800" u="sng" dirty="0">
                        <a:solidFill>
                          <a:srgbClr val="FF0000"/>
                        </a:solidFill>
                      </a:endParaRPr>
                    </a:p>
                  </a:txBody>
                  <a:tcPr marL="84412" marR="84412" marT="45697" marB="45697">
                    <a:solidFill>
                      <a:schemeClr val="tx2">
                        <a:lumMod val="20000"/>
                        <a:lumOff val="80000"/>
                      </a:schemeClr>
                    </a:solidFill>
                  </a:tcPr>
                </a:tc>
                <a:tc>
                  <a:txBody>
                    <a:bodyPr/>
                    <a:lstStyle/>
                    <a:p>
                      <a:pPr algn="r"/>
                      <a:endParaRPr lang="en-GB" sz="1800" b="1" dirty="0">
                        <a:solidFill>
                          <a:srgbClr val="FF0000"/>
                        </a:solidFill>
                      </a:endParaRPr>
                    </a:p>
                  </a:txBody>
                  <a:tcPr marL="84412" marR="84412" marT="45697" marB="45697">
                    <a:solidFill>
                      <a:schemeClr val="tx2">
                        <a:lumMod val="20000"/>
                        <a:lumOff val="80000"/>
                      </a:schemeClr>
                    </a:solidFill>
                  </a:tcPr>
                </a:tc>
                <a:tc>
                  <a:txBody>
                    <a:bodyPr/>
                    <a:lstStyle/>
                    <a:p>
                      <a:pPr algn="r"/>
                      <a:r>
                        <a:rPr lang="ar-SA" sz="1800" u="sng" dirty="0" smtClean="0">
                          <a:solidFill>
                            <a:srgbClr val="FF0000"/>
                          </a:solidFill>
                        </a:rPr>
                        <a:t>الأصــــول</a:t>
                      </a:r>
                      <a:endParaRPr lang="en-GB" sz="1800" u="sng" dirty="0">
                        <a:solidFill>
                          <a:srgbClr val="FF0000"/>
                        </a:solidFill>
                      </a:endParaRPr>
                    </a:p>
                  </a:txBody>
                  <a:tcPr marL="84412" marR="84412" marT="45697" marB="45697">
                    <a:solidFill>
                      <a:schemeClr val="tx2">
                        <a:lumMod val="20000"/>
                        <a:lumOff val="80000"/>
                      </a:schemeClr>
                    </a:solidFill>
                  </a:tcPr>
                </a:tc>
                <a:tc>
                  <a:txBody>
                    <a:bodyPr/>
                    <a:lstStyle/>
                    <a:p>
                      <a:pPr algn="r"/>
                      <a:endParaRPr lang="en-GB" sz="1800" b="1" dirty="0"/>
                    </a:p>
                  </a:txBody>
                  <a:tcPr marL="84412" marR="84412" marT="45697" marB="45697">
                    <a:solidFill>
                      <a:schemeClr val="tx2">
                        <a:lumMod val="20000"/>
                        <a:lumOff val="80000"/>
                      </a:schemeClr>
                    </a:solidFill>
                  </a:tcPr>
                </a:tc>
              </a:tr>
              <a:tr h="365702">
                <a:tc>
                  <a:txBody>
                    <a:bodyPr/>
                    <a:lstStyle/>
                    <a:p>
                      <a:pPr algn="r"/>
                      <a:r>
                        <a:rPr lang="ar-SA" sz="1800" dirty="0" smtClean="0"/>
                        <a:t>دائنون (شركة الأمل)</a:t>
                      </a:r>
                      <a:endParaRPr lang="en-GB" sz="1800" dirty="0"/>
                    </a:p>
                  </a:txBody>
                  <a:tcPr marL="84412" marR="84412" marT="45697" marB="45697">
                    <a:solidFill>
                      <a:schemeClr val="tx2">
                        <a:lumMod val="20000"/>
                        <a:lumOff val="80000"/>
                      </a:schemeClr>
                    </a:solidFill>
                  </a:tcPr>
                </a:tc>
                <a:tc>
                  <a:txBody>
                    <a:bodyPr/>
                    <a:lstStyle/>
                    <a:p>
                      <a:pPr algn="r"/>
                      <a:r>
                        <a:rPr lang="ar-SA" sz="1800" dirty="0" smtClean="0"/>
                        <a:t>30000</a:t>
                      </a:r>
                      <a:endParaRPr lang="en-GB" sz="1800" dirty="0"/>
                    </a:p>
                  </a:txBody>
                  <a:tcPr marL="84412" marR="84412" marT="45697" marB="45697">
                    <a:solidFill>
                      <a:schemeClr val="tx2">
                        <a:lumMod val="20000"/>
                        <a:lumOff val="80000"/>
                      </a:schemeClr>
                    </a:solidFill>
                  </a:tcPr>
                </a:tc>
                <a:tc>
                  <a:txBody>
                    <a:bodyPr/>
                    <a:lstStyle/>
                    <a:p>
                      <a:pPr algn="r"/>
                      <a:r>
                        <a:rPr lang="ar-SA" sz="1800" dirty="0" smtClean="0"/>
                        <a:t>صندوق</a:t>
                      </a:r>
                      <a:endParaRPr lang="en-GB" sz="1800" dirty="0"/>
                    </a:p>
                  </a:txBody>
                  <a:tcPr marL="84412" marR="84412" marT="45697" marB="45697">
                    <a:solidFill>
                      <a:schemeClr val="tx2">
                        <a:lumMod val="20000"/>
                        <a:lumOff val="80000"/>
                      </a:schemeClr>
                    </a:solidFill>
                  </a:tcPr>
                </a:tc>
                <a:tc>
                  <a:txBody>
                    <a:bodyPr/>
                    <a:lstStyle/>
                    <a:p>
                      <a:pPr algn="r"/>
                      <a:r>
                        <a:rPr lang="ar-SA" sz="1800" b="1" dirty="0" smtClean="0"/>
                        <a:t>130000</a:t>
                      </a:r>
                      <a:endParaRPr lang="en-GB" sz="1800" b="1" dirty="0"/>
                    </a:p>
                  </a:txBody>
                  <a:tcPr marL="84412" marR="84412" marT="45697" marB="45697">
                    <a:solidFill>
                      <a:schemeClr val="tx2">
                        <a:lumMod val="20000"/>
                        <a:lumOff val="80000"/>
                      </a:schemeClr>
                    </a:solidFill>
                  </a:tcPr>
                </a:tc>
              </a:tr>
              <a:tr h="365702">
                <a:tc>
                  <a:txBody>
                    <a:bodyPr/>
                    <a:lstStyle/>
                    <a:p>
                      <a:pPr algn="r"/>
                      <a:r>
                        <a:rPr lang="ar-SA" sz="1800" dirty="0" smtClean="0"/>
                        <a:t>قرض البنك</a:t>
                      </a:r>
                      <a:endParaRPr lang="en-GB" sz="1800" dirty="0"/>
                    </a:p>
                  </a:txBody>
                  <a:tcPr marL="84412" marR="84412" marT="45697" marB="45697">
                    <a:solidFill>
                      <a:schemeClr val="tx2">
                        <a:lumMod val="20000"/>
                        <a:lumOff val="80000"/>
                      </a:schemeClr>
                    </a:solidFill>
                  </a:tcPr>
                </a:tc>
                <a:tc>
                  <a:txBody>
                    <a:bodyPr/>
                    <a:lstStyle/>
                    <a:p>
                      <a:pPr algn="r"/>
                      <a:r>
                        <a:rPr lang="ar-SA" sz="1800" b="1" dirty="0" smtClean="0"/>
                        <a:t>200000</a:t>
                      </a:r>
                      <a:endParaRPr lang="en-GB" sz="1800" b="1" dirty="0"/>
                    </a:p>
                  </a:txBody>
                  <a:tcPr marL="84412" marR="84412" marT="45697" marB="45697">
                    <a:solidFill>
                      <a:schemeClr val="tx2">
                        <a:lumMod val="20000"/>
                        <a:lumOff val="80000"/>
                      </a:schemeClr>
                    </a:solidFill>
                  </a:tcPr>
                </a:tc>
                <a:tc>
                  <a:txBody>
                    <a:bodyPr/>
                    <a:lstStyle/>
                    <a:p>
                      <a:pPr algn="r"/>
                      <a:r>
                        <a:rPr lang="ar-SA" sz="1800" dirty="0" smtClean="0"/>
                        <a:t>بنك</a:t>
                      </a:r>
                      <a:endParaRPr lang="en-GB" sz="1800" dirty="0"/>
                    </a:p>
                  </a:txBody>
                  <a:tcPr marL="84412" marR="84412" marT="45697" marB="45697">
                    <a:solidFill>
                      <a:schemeClr val="tx2">
                        <a:lumMod val="20000"/>
                        <a:lumOff val="80000"/>
                      </a:schemeClr>
                    </a:solidFill>
                  </a:tcPr>
                </a:tc>
                <a:tc>
                  <a:txBody>
                    <a:bodyPr/>
                    <a:lstStyle/>
                    <a:p>
                      <a:pPr algn="r"/>
                      <a:r>
                        <a:rPr lang="ar-SA" sz="1800" b="1" dirty="0" smtClean="0"/>
                        <a:t>100000</a:t>
                      </a:r>
                      <a:endParaRPr lang="en-GB" sz="1800" b="1" dirty="0"/>
                    </a:p>
                  </a:txBody>
                  <a:tcPr marL="84412" marR="84412" marT="45697" marB="45697">
                    <a:solidFill>
                      <a:schemeClr val="tx2">
                        <a:lumMod val="20000"/>
                        <a:lumOff val="80000"/>
                      </a:schemeClr>
                    </a:solidFill>
                  </a:tcPr>
                </a:tc>
              </a:tr>
              <a:tr h="365702">
                <a:tc>
                  <a:txBody>
                    <a:bodyPr/>
                    <a:lstStyle/>
                    <a:p>
                      <a:pPr algn="r"/>
                      <a:endParaRPr lang="en-GB" sz="1800" dirty="0"/>
                    </a:p>
                  </a:txBody>
                  <a:tcPr marL="84412" marR="84412" marT="45697" marB="45697">
                    <a:solidFill>
                      <a:schemeClr val="tx2">
                        <a:lumMod val="20000"/>
                        <a:lumOff val="80000"/>
                      </a:schemeClr>
                    </a:solidFill>
                  </a:tcPr>
                </a:tc>
                <a:tc>
                  <a:txBody>
                    <a:bodyPr/>
                    <a:lstStyle/>
                    <a:p>
                      <a:pPr algn="r"/>
                      <a:endParaRPr lang="en-GB" sz="1800" dirty="0"/>
                    </a:p>
                  </a:txBody>
                  <a:tcPr marL="84412" marR="84412" marT="45697" marB="45697">
                    <a:solidFill>
                      <a:schemeClr val="tx2">
                        <a:lumMod val="20000"/>
                        <a:lumOff val="80000"/>
                      </a:schemeClr>
                    </a:solidFill>
                  </a:tcPr>
                </a:tc>
                <a:tc>
                  <a:txBody>
                    <a:bodyPr/>
                    <a:lstStyle/>
                    <a:p>
                      <a:pPr algn="r"/>
                      <a:r>
                        <a:rPr lang="ar-SA" sz="1800" dirty="0" smtClean="0"/>
                        <a:t>بضاعة</a:t>
                      </a:r>
                      <a:endParaRPr lang="en-GB" sz="1800" dirty="0"/>
                    </a:p>
                  </a:txBody>
                  <a:tcPr marL="84412" marR="84412" marT="45697" marB="45697">
                    <a:solidFill>
                      <a:schemeClr val="tx2">
                        <a:lumMod val="20000"/>
                        <a:lumOff val="80000"/>
                      </a:schemeClr>
                    </a:solidFill>
                  </a:tcPr>
                </a:tc>
                <a:tc>
                  <a:txBody>
                    <a:bodyPr/>
                    <a:lstStyle/>
                    <a:p>
                      <a:pPr algn="r"/>
                      <a:r>
                        <a:rPr lang="ar-SA" sz="1800" b="1" dirty="0" smtClean="0"/>
                        <a:t>150000</a:t>
                      </a:r>
                      <a:endParaRPr lang="en-GB" sz="1800" b="1" dirty="0"/>
                    </a:p>
                  </a:txBody>
                  <a:tcPr marL="84412" marR="84412" marT="45697" marB="45697">
                    <a:solidFill>
                      <a:schemeClr val="tx2">
                        <a:lumMod val="20000"/>
                        <a:lumOff val="80000"/>
                      </a:schemeClr>
                    </a:solidFill>
                  </a:tcPr>
                </a:tc>
              </a:tr>
              <a:tr h="365702">
                <a:tc>
                  <a:txBody>
                    <a:bodyPr/>
                    <a:lstStyle/>
                    <a:p>
                      <a:pPr algn="r"/>
                      <a:endParaRPr lang="en-GB" sz="1800" dirty="0"/>
                    </a:p>
                  </a:txBody>
                  <a:tcPr marL="84412" marR="84412" marT="45697" marB="45697">
                    <a:solidFill>
                      <a:schemeClr val="tx2">
                        <a:lumMod val="20000"/>
                        <a:lumOff val="80000"/>
                      </a:schemeClr>
                    </a:solidFill>
                  </a:tcPr>
                </a:tc>
                <a:tc>
                  <a:txBody>
                    <a:bodyPr/>
                    <a:lstStyle/>
                    <a:p>
                      <a:pPr algn="r"/>
                      <a:endParaRPr lang="en-GB" sz="1800" b="1" dirty="0"/>
                    </a:p>
                  </a:txBody>
                  <a:tcPr marL="84412" marR="84412" marT="45697" marB="45697">
                    <a:solidFill>
                      <a:schemeClr val="tx2">
                        <a:lumMod val="20000"/>
                        <a:lumOff val="80000"/>
                      </a:schemeClr>
                    </a:solidFill>
                  </a:tcPr>
                </a:tc>
                <a:tc>
                  <a:txBody>
                    <a:bodyPr/>
                    <a:lstStyle/>
                    <a:p>
                      <a:pPr algn="r"/>
                      <a:r>
                        <a:rPr lang="ar-SA" sz="1800" dirty="0" smtClean="0"/>
                        <a:t>أثاث وتجهيزات</a:t>
                      </a:r>
                      <a:endParaRPr lang="en-GB" sz="1800" dirty="0"/>
                    </a:p>
                  </a:txBody>
                  <a:tcPr marL="84412" marR="84412" marT="45697" marB="45697">
                    <a:solidFill>
                      <a:schemeClr val="tx2">
                        <a:lumMod val="20000"/>
                        <a:lumOff val="80000"/>
                      </a:schemeClr>
                    </a:solidFill>
                  </a:tcPr>
                </a:tc>
                <a:tc>
                  <a:txBody>
                    <a:bodyPr/>
                    <a:lstStyle/>
                    <a:p>
                      <a:pPr algn="r"/>
                      <a:r>
                        <a:rPr lang="ar-SA" sz="1800" b="1" dirty="0" smtClean="0"/>
                        <a:t>70000</a:t>
                      </a:r>
                      <a:endParaRPr lang="en-GB" sz="1800" b="1" dirty="0"/>
                    </a:p>
                  </a:txBody>
                  <a:tcPr marL="84412" marR="84412" marT="45697" marB="45697">
                    <a:solidFill>
                      <a:schemeClr val="tx2">
                        <a:lumMod val="20000"/>
                        <a:lumOff val="80000"/>
                      </a:schemeClr>
                    </a:solidFill>
                  </a:tcPr>
                </a:tc>
              </a:tr>
              <a:tr h="365702">
                <a:tc>
                  <a:txBody>
                    <a:bodyPr/>
                    <a:lstStyle/>
                    <a:p>
                      <a:pPr algn="r"/>
                      <a:endParaRPr lang="en-GB" sz="1800" dirty="0"/>
                    </a:p>
                  </a:txBody>
                  <a:tcPr marL="84412" marR="84412" marT="45697" marB="45697">
                    <a:solidFill>
                      <a:schemeClr val="tx2">
                        <a:lumMod val="20000"/>
                        <a:lumOff val="80000"/>
                      </a:schemeClr>
                    </a:solidFill>
                  </a:tcPr>
                </a:tc>
                <a:tc>
                  <a:txBody>
                    <a:bodyPr/>
                    <a:lstStyle/>
                    <a:p>
                      <a:pPr algn="r"/>
                      <a:endParaRPr lang="en-GB" sz="1800" b="1" dirty="0"/>
                    </a:p>
                  </a:txBody>
                  <a:tcPr marL="84412" marR="84412" marT="45697" marB="45697">
                    <a:solidFill>
                      <a:schemeClr val="tx2">
                        <a:lumMod val="20000"/>
                        <a:lumOff val="80000"/>
                      </a:schemeClr>
                    </a:solidFill>
                  </a:tcPr>
                </a:tc>
                <a:tc>
                  <a:txBody>
                    <a:bodyPr/>
                    <a:lstStyle/>
                    <a:p>
                      <a:pPr algn="r"/>
                      <a:r>
                        <a:rPr lang="ar-SA" sz="1800" dirty="0" smtClean="0"/>
                        <a:t>آلات ومعدات</a:t>
                      </a:r>
                      <a:endParaRPr lang="en-GB" sz="1800" dirty="0"/>
                    </a:p>
                  </a:txBody>
                  <a:tcPr marL="84412" marR="84412" marT="45697" marB="45697">
                    <a:solidFill>
                      <a:schemeClr val="tx2">
                        <a:lumMod val="20000"/>
                        <a:lumOff val="80000"/>
                      </a:schemeClr>
                    </a:solidFill>
                  </a:tcPr>
                </a:tc>
                <a:tc>
                  <a:txBody>
                    <a:bodyPr/>
                    <a:lstStyle/>
                    <a:p>
                      <a:pPr algn="r"/>
                      <a:r>
                        <a:rPr lang="ar-SA" sz="1800" b="1" dirty="0" smtClean="0"/>
                        <a:t>50000</a:t>
                      </a:r>
                      <a:endParaRPr lang="en-GB" sz="1800" b="1" dirty="0"/>
                    </a:p>
                  </a:txBody>
                  <a:tcPr marL="84412" marR="84412" marT="45697" marB="45697">
                    <a:solidFill>
                      <a:schemeClr val="tx2">
                        <a:lumMod val="20000"/>
                        <a:lumOff val="80000"/>
                      </a:schemeClr>
                    </a:solidFill>
                  </a:tcPr>
                </a:tc>
              </a:tr>
              <a:tr h="365702">
                <a:tc>
                  <a:txBody>
                    <a:bodyPr/>
                    <a:lstStyle/>
                    <a:p>
                      <a:pPr algn="r"/>
                      <a:endParaRPr lang="en-GB" sz="1800" dirty="0"/>
                    </a:p>
                  </a:txBody>
                  <a:tcPr marL="84412" marR="84412" marT="45697" marB="45697">
                    <a:solidFill>
                      <a:schemeClr val="tx2">
                        <a:lumMod val="20000"/>
                        <a:lumOff val="80000"/>
                      </a:schemeClr>
                    </a:solidFill>
                  </a:tcPr>
                </a:tc>
                <a:tc>
                  <a:txBody>
                    <a:bodyPr/>
                    <a:lstStyle/>
                    <a:p>
                      <a:pPr algn="r"/>
                      <a:endParaRPr lang="en-GB" sz="1800" b="1" dirty="0"/>
                    </a:p>
                  </a:txBody>
                  <a:tcPr marL="84412" marR="84412" marT="45697" marB="45697">
                    <a:solidFill>
                      <a:schemeClr val="tx2">
                        <a:lumMod val="20000"/>
                        <a:lumOff val="80000"/>
                      </a:schemeClr>
                    </a:solidFill>
                  </a:tcPr>
                </a:tc>
                <a:tc>
                  <a:txBody>
                    <a:bodyPr/>
                    <a:lstStyle/>
                    <a:p>
                      <a:pPr algn="r"/>
                      <a:r>
                        <a:rPr lang="ar-SA" sz="1800" dirty="0" smtClean="0"/>
                        <a:t>مبنى</a:t>
                      </a:r>
                      <a:endParaRPr lang="en-GB" sz="1800" dirty="0"/>
                    </a:p>
                  </a:txBody>
                  <a:tcPr marL="84412" marR="84412" marT="45697" marB="45697">
                    <a:solidFill>
                      <a:schemeClr val="tx2">
                        <a:lumMod val="20000"/>
                        <a:lumOff val="80000"/>
                      </a:schemeClr>
                    </a:solidFill>
                  </a:tcPr>
                </a:tc>
                <a:tc>
                  <a:txBody>
                    <a:bodyPr/>
                    <a:lstStyle/>
                    <a:p>
                      <a:pPr algn="r"/>
                      <a:r>
                        <a:rPr lang="ar-SA" sz="1800" b="1" dirty="0" smtClean="0"/>
                        <a:t>250000</a:t>
                      </a:r>
                      <a:endParaRPr lang="en-GB" sz="1800" b="1" dirty="0"/>
                    </a:p>
                  </a:txBody>
                  <a:tcPr marL="84412" marR="84412" marT="45697" marB="45697">
                    <a:solidFill>
                      <a:schemeClr val="tx2">
                        <a:lumMod val="20000"/>
                        <a:lumOff val="80000"/>
                      </a:schemeClr>
                    </a:solidFill>
                  </a:tcPr>
                </a:tc>
              </a:tr>
              <a:tr h="365702">
                <a:tc>
                  <a:txBody>
                    <a:bodyPr/>
                    <a:lstStyle/>
                    <a:p>
                      <a:pPr algn="r"/>
                      <a:r>
                        <a:rPr lang="ar-SA" sz="1800" b="1" u="sng" dirty="0" smtClean="0">
                          <a:solidFill>
                            <a:srgbClr val="FF0000"/>
                          </a:solidFill>
                        </a:rPr>
                        <a:t>حقوق الملكية</a:t>
                      </a:r>
                      <a:endParaRPr lang="en-GB" sz="1800" b="1" u="sng" dirty="0">
                        <a:solidFill>
                          <a:srgbClr val="FF0000"/>
                        </a:solidFill>
                      </a:endParaRPr>
                    </a:p>
                  </a:txBody>
                  <a:tcPr marL="84412" marR="84412" marT="45697" marB="45697">
                    <a:solidFill>
                      <a:schemeClr val="tx2">
                        <a:lumMod val="20000"/>
                        <a:lumOff val="80000"/>
                      </a:schemeClr>
                    </a:solidFill>
                  </a:tcPr>
                </a:tc>
                <a:tc>
                  <a:txBody>
                    <a:bodyPr/>
                    <a:lstStyle/>
                    <a:p>
                      <a:pPr algn="r"/>
                      <a:endParaRPr lang="en-GB" sz="1800" b="1" dirty="0"/>
                    </a:p>
                  </a:txBody>
                  <a:tcPr marL="84412" marR="84412" marT="45697" marB="45697">
                    <a:solidFill>
                      <a:schemeClr val="tx2">
                        <a:lumMod val="20000"/>
                        <a:lumOff val="80000"/>
                      </a:schemeClr>
                    </a:solidFill>
                  </a:tcPr>
                </a:tc>
                <a:tc>
                  <a:txBody>
                    <a:bodyPr/>
                    <a:lstStyle/>
                    <a:p>
                      <a:pPr algn="r"/>
                      <a:endParaRPr lang="en-GB" sz="1800"/>
                    </a:p>
                  </a:txBody>
                  <a:tcPr marL="84412" marR="84412" marT="45697" marB="45697">
                    <a:solidFill>
                      <a:schemeClr val="tx2">
                        <a:lumMod val="20000"/>
                        <a:lumOff val="80000"/>
                      </a:schemeClr>
                    </a:solidFill>
                  </a:tcPr>
                </a:tc>
                <a:tc>
                  <a:txBody>
                    <a:bodyPr/>
                    <a:lstStyle/>
                    <a:p>
                      <a:pPr algn="r"/>
                      <a:endParaRPr lang="en-GB" sz="1800" dirty="0"/>
                    </a:p>
                  </a:txBody>
                  <a:tcPr marL="84412" marR="84412" marT="45697" marB="45697">
                    <a:solidFill>
                      <a:schemeClr val="tx2">
                        <a:lumMod val="20000"/>
                        <a:lumOff val="80000"/>
                      </a:schemeClr>
                    </a:solidFill>
                  </a:tcPr>
                </a:tc>
              </a:tr>
              <a:tr h="365702">
                <a:tc>
                  <a:txBody>
                    <a:bodyPr/>
                    <a:lstStyle/>
                    <a:p>
                      <a:pPr algn="r"/>
                      <a:r>
                        <a:rPr lang="ar-SA" sz="1800" dirty="0" smtClean="0"/>
                        <a:t>رأس المال</a:t>
                      </a:r>
                      <a:endParaRPr lang="en-GB" sz="1800" dirty="0"/>
                    </a:p>
                  </a:txBody>
                  <a:tcPr marL="84412" marR="84412" marT="45697" marB="45697">
                    <a:solidFill>
                      <a:schemeClr val="tx2">
                        <a:lumMod val="20000"/>
                        <a:lumOff val="80000"/>
                      </a:schemeClr>
                    </a:solidFill>
                  </a:tcPr>
                </a:tc>
                <a:tc>
                  <a:txBody>
                    <a:bodyPr/>
                    <a:lstStyle/>
                    <a:p>
                      <a:pPr algn="r"/>
                      <a:r>
                        <a:rPr lang="ar-SA" sz="1800" b="1" dirty="0" smtClean="0"/>
                        <a:t>500000</a:t>
                      </a:r>
                      <a:endParaRPr lang="en-GB" sz="1800" b="1" dirty="0"/>
                    </a:p>
                  </a:txBody>
                  <a:tcPr marL="84412" marR="84412" marT="45697" marB="45697">
                    <a:solidFill>
                      <a:schemeClr val="tx2">
                        <a:lumMod val="20000"/>
                        <a:lumOff val="80000"/>
                      </a:schemeClr>
                    </a:solidFill>
                  </a:tcPr>
                </a:tc>
                <a:tc>
                  <a:txBody>
                    <a:bodyPr/>
                    <a:lstStyle/>
                    <a:p>
                      <a:pPr algn="r"/>
                      <a:endParaRPr lang="en-GB" sz="1800" dirty="0"/>
                    </a:p>
                  </a:txBody>
                  <a:tcPr marL="84412" marR="84412" marT="45697" marB="45697">
                    <a:solidFill>
                      <a:schemeClr val="tx2">
                        <a:lumMod val="20000"/>
                        <a:lumOff val="80000"/>
                      </a:schemeClr>
                    </a:solidFill>
                  </a:tcPr>
                </a:tc>
                <a:tc>
                  <a:txBody>
                    <a:bodyPr/>
                    <a:lstStyle/>
                    <a:p>
                      <a:pPr algn="r"/>
                      <a:endParaRPr lang="en-GB" sz="1800" b="1" dirty="0"/>
                    </a:p>
                  </a:txBody>
                  <a:tcPr marL="84412" marR="84412" marT="45697" marB="45697">
                    <a:solidFill>
                      <a:schemeClr val="tx2">
                        <a:lumMod val="20000"/>
                        <a:lumOff val="80000"/>
                      </a:schemeClr>
                    </a:solidFill>
                  </a:tcPr>
                </a:tc>
              </a:tr>
              <a:tr h="365702">
                <a:tc>
                  <a:txBody>
                    <a:bodyPr/>
                    <a:lstStyle/>
                    <a:p>
                      <a:pPr algn="r"/>
                      <a:r>
                        <a:rPr lang="ar-SA" sz="1800" dirty="0" smtClean="0"/>
                        <a:t>أرباح</a:t>
                      </a:r>
                      <a:endParaRPr lang="en-GB" sz="1800" dirty="0"/>
                    </a:p>
                  </a:txBody>
                  <a:tcPr marL="84412" marR="84412" marT="45697" marB="45697">
                    <a:solidFill>
                      <a:schemeClr val="tx2">
                        <a:lumMod val="20000"/>
                        <a:lumOff val="80000"/>
                      </a:schemeClr>
                    </a:solidFill>
                  </a:tcPr>
                </a:tc>
                <a:tc>
                  <a:txBody>
                    <a:bodyPr/>
                    <a:lstStyle/>
                    <a:p>
                      <a:pPr algn="r"/>
                      <a:r>
                        <a:rPr lang="ar-SA" sz="1800" b="1" dirty="0" smtClean="0"/>
                        <a:t>20000</a:t>
                      </a:r>
                      <a:endParaRPr lang="en-GB" sz="1800" b="1" dirty="0"/>
                    </a:p>
                  </a:txBody>
                  <a:tcPr marL="84412" marR="84412" marT="45697" marB="45697">
                    <a:solidFill>
                      <a:schemeClr val="tx2">
                        <a:lumMod val="20000"/>
                        <a:lumOff val="80000"/>
                      </a:schemeClr>
                    </a:solidFill>
                  </a:tcPr>
                </a:tc>
                <a:tc>
                  <a:txBody>
                    <a:bodyPr/>
                    <a:lstStyle/>
                    <a:p>
                      <a:pPr algn="r"/>
                      <a:endParaRPr lang="en-GB" sz="1800" dirty="0"/>
                    </a:p>
                  </a:txBody>
                  <a:tcPr marL="84412" marR="84412" marT="45697" marB="45697">
                    <a:solidFill>
                      <a:schemeClr val="tx2">
                        <a:lumMod val="20000"/>
                        <a:lumOff val="80000"/>
                      </a:schemeClr>
                    </a:solidFill>
                  </a:tcPr>
                </a:tc>
                <a:tc>
                  <a:txBody>
                    <a:bodyPr/>
                    <a:lstStyle/>
                    <a:p>
                      <a:pPr algn="r"/>
                      <a:endParaRPr lang="en-GB" sz="1800" b="1" dirty="0"/>
                    </a:p>
                  </a:txBody>
                  <a:tcPr marL="84412" marR="84412" marT="45697" marB="45697">
                    <a:solidFill>
                      <a:schemeClr val="tx2">
                        <a:lumMod val="20000"/>
                        <a:lumOff val="80000"/>
                      </a:schemeClr>
                    </a:solidFill>
                  </a:tcPr>
                </a:tc>
              </a:tr>
              <a:tr h="365702">
                <a:tc>
                  <a:txBody>
                    <a:bodyPr/>
                    <a:lstStyle/>
                    <a:p>
                      <a:pPr algn="r"/>
                      <a:r>
                        <a:rPr lang="ar-SA" sz="1800" dirty="0" smtClean="0"/>
                        <a:t>المجموع</a:t>
                      </a:r>
                      <a:endParaRPr lang="en-GB" sz="1800" dirty="0"/>
                    </a:p>
                  </a:txBody>
                  <a:tcPr marL="84412" marR="84412" marT="45697" marB="45697">
                    <a:solidFill>
                      <a:srgbClr val="FFFF00"/>
                    </a:solidFill>
                  </a:tcPr>
                </a:tc>
                <a:tc>
                  <a:txBody>
                    <a:bodyPr/>
                    <a:lstStyle/>
                    <a:p>
                      <a:pPr algn="r"/>
                      <a:r>
                        <a:rPr lang="ar-SA" sz="1800" b="1" dirty="0" smtClean="0"/>
                        <a:t>750000</a:t>
                      </a:r>
                      <a:endParaRPr lang="en-GB" sz="1800" b="1" dirty="0"/>
                    </a:p>
                  </a:txBody>
                  <a:tcPr marL="84412" marR="84412" marT="45697" marB="45697">
                    <a:solidFill>
                      <a:srgbClr val="FFFF00"/>
                    </a:solidFill>
                  </a:tcPr>
                </a:tc>
                <a:tc>
                  <a:txBody>
                    <a:bodyPr/>
                    <a:lstStyle/>
                    <a:p>
                      <a:pPr algn="r"/>
                      <a:r>
                        <a:rPr lang="ar-SA" sz="1800" dirty="0" smtClean="0"/>
                        <a:t>المجموع</a:t>
                      </a:r>
                      <a:endParaRPr lang="en-GB" sz="1800" dirty="0"/>
                    </a:p>
                  </a:txBody>
                  <a:tcPr marL="84412" marR="84412" marT="45697" marB="45697">
                    <a:solidFill>
                      <a:srgbClr val="FFFF00"/>
                    </a:solidFill>
                  </a:tcPr>
                </a:tc>
                <a:tc>
                  <a:txBody>
                    <a:bodyPr/>
                    <a:lstStyle/>
                    <a:p>
                      <a:pPr algn="r"/>
                      <a:r>
                        <a:rPr lang="ar-SA" sz="1800" b="1" dirty="0" smtClean="0"/>
                        <a:t>750000</a:t>
                      </a:r>
                      <a:endParaRPr lang="en-GB" sz="1800" b="1" dirty="0"/>
                    </a:p>
                  </a:txBody>
                  <a:tcPr marL="84412" marR="84412" marT="45697" marB="45697">
                    <a:solidFill>
                      <a:srgbClr val="FFFF00"/>
                    </a:solidFill>
                  </a:tcPr>
                </a:tc>
              </a:tr>
            </a:tbl>
          </a:graphicData>
        </a:graphic>
      </p:graphicFrame>
    </p:spTree>
    <p:extLst>
      <p:ext uri="{BB962C8B-B14F-4D97-AF65-F5344CB8AC3E}">
        <p14:creationId xmlns:p14="http://schemas.microsoft.com/office/powerpoint/2010/main" xmlns="" val="19472061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linds(horizontal)">
                                      <p:cBhvr>
                                        <p:cTn id="12" dur="500"/>
                                        <p:tgtEl>
                                          <p:spTgt spid="6">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a:p>
        </p:txBody>
      </p:sp>
      <p:sp>
        <p:nvSpPr>
          <p:cNvPr id="67587" name="Content Placeholder 2"/>
          <p:cNvSpPr>
            <a:spLocks noGrp="1"/>
          </p:cNvSpPr>
          <p:nvPr>
            <p:ph idx="1"/>
          </p:nvPr>
        </p:nvSpPr>
        <p:spPr/>
        <p:txBody>
          <a:bodyPr/>
          <a:lstStyle/>
          <a:p>
            <a:endParaRPr lang="en-GB" smtClean="0">
              <a:cs typeface="Arial" pitchFamily="34" charset="0"/>
            </a:endParaRPr>
          </a:p>
        </p:txBody>
      </p:sp>
      <p:sp>
        <p:nvSpPr>
          <p:cNvPr id="67588" name="Slide Number Placeholder 3"/>
          <p:cNvSpPr>
            <a:spLocks noGrp="1"/>
          </p:cNvSpPr>
          <p:nvPr>
            <p:ph type="sldNum" sz="quarter" idx="4294967295"/>
          </p:nvPr>
        </p:nvSpPr>
        <p:spPr bwMode="auto">
          <a:xfrm>
            <a:off x="4572000" y="6381328"/>
            <a:ext cx="527538"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dirty="0" smtClean="0">
                <a:solidFill>
                  <a:schemeClr val="bg1"/>
                </a:solidFill>
                <a:latin typeface="Calibri" pitchFamily="34" charset="0"/>
              </a:rPr>
              <a:t>21</a:t>
            </a:r>
            <a:endParaRPr lang="en-US" dirty="0" smtClean="0">
              <a:solidFill>
                <a:schemeClr val="bg1"/>
              </a:solidFill>
              <a:latin typeface="Calibri" pitchFamily="34" charset="0"/>
            </a:endParaRPr>
          </a:p>
        </p:txBody>
      </p:sp>
      <p:sp>
        <p:nvSpPr>
          <p:cNvPr id="5" name="Title 1"/>
          <p:cNvSpPr txBox="1">
            <a:spLocks/>
          </p:cNvSpPr>
          <p:nvPr/>
        </p:nvSpPr>
        <p:spPr bwMode="auto">
          <a:xfrm>
            <a:off x="492369" y="152400"/>
            <a:ext cx="8159262" cy="914400"/>
          </a:xfrm>
          <a:prstGeom prst="rect">
            <a:avLst/>
          </a:prstGeom>
          <a:solidFill>
            <a:schemeClr val="accent1"/>
          </a:solidFill>
          <a:ln w="9525">
            <a:noFill/>
            <a:miter lim="800000"/>
            <a:headEnd/>
            <a:tailEnd/>
          </a:ln>
        </p:spPr>
        <p:txBody>
          <a:bodyPr bIns="91440" anchor="b"/>
          <a:lstStyle/>
          <a:p>
            <a:pPr algn="just" eaLnBrk="0" hangingPunct="0">
              <a:defRPr/>
            </a:pPr>
            <a:r>
              <a:rPr lang="ar-SA" sz="2700" b="1" dirty="0">
                <a:ea typeface="+mj-ea"/>
              </a:rPr>
              <a:t>العملية التاسعة: باعت منشأة فاضل بضاعة لشركة النصر بمبلغ 40 ألف ريال على الحساب، علماً بأن تكلفة هذه البضاعة تبلغ 50 ألف ريال.</a:t>
            </a:r>
            <a:endParaRPr lang="en-GB" sz="2700" b="1" dirty="0">
              <a:ea typeface="+mj-ea"/>
            </a:endParaRPr>
          </a:p>
        </p:txBody>
      </p:sp>
      <p:sp>
        <p:nvSpPr>
          <p:cNvPr id="6" name="Content Placeholder 2"/>
          <p:cNvSpPr txBox="1">
            <a:spLocks/>
          </p:cNvSpPr>
          <p:nvPr/>
        </p:nvSpPr>
        <p:spPr bwMode="auto">
          <a:xfrm>
            <a:off x="417635" y="1981200"/>
            <a:ext cx="8316057" cy="3352800"/>
          </a:xfrm>
          <a:prstGeom prst="rect">
            <a:avLst/>
          </a:prstGeom>
          <a:noFill/>
          <a:ln w="9525">
            <a:noFill/>
            <a:miter lim="800000"/>
            <a:headEnd/>
            <a:tailEnd/>
          </a:ln>
        </p:spPr>
        <p:txBody>
          <a:bodyPr/>
          <a:lstStyle/>
          <a:p>
            <a:pPr marL="273050" indent="-273050" eaLnBrk="0" hangingPunct="0">
              <a:spcBef>
                <a:spcPts val="575"/>
              </a:spcBef>
              <a:buClr>
                <a:schemeClr val="accent1"/>
              </a:buClr>
              <a:buSzPct val="85000"/>
              <a:buFont typeface="Wingdings 2" pitchFamily="18" charset="2"/>
              <a:buNone/>
              <a:defRPr/>
            </a:pPr>
            <a:endParaRPr lang="en-GB"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p:txBody>
      </p:sp>
      <p:graphicFrame>
        <p:nvGraphicFramePr>
          <p:cNvPr id="7" name="Content Placeholder 7"/>
          <p:cNvGraphicFramePr>
            <a:graphicFrameLocks/>
          </p:cNvGraphicFramePr>
          <p:nvPr/>
        </p:nvGraphicFramePr>
        <p:xfrm>
          <a:off x="420002" y="1143000"/>
          <a:ext cx="8237716" cy="419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angle 24"/>
          <p:cNvSpPr>
            <a:spLocks noChangeArrowheads="1"/>
          </p:cNvSpPr>
          <p:nvPr/>
        </p:nvSpPr>
        <p:spPr bwMode="auto">
          <a:xfrm>
            <a:off x="423496" y="5486401"/>
            <a:ext cx="8081596" cy="754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273050" indent="-273050" eaLnBrk="0" hangingPunct="0">
              <a:spcBef>
                <a:spcPts val="575"/>
              </a:spcBef>
              <a:buClr>
                <a:schemeClr val="accent1"/>
              </a:buClr>
              <a:buSzPct val="85000"/>
            </a:pPr>
            <a:r>
              <a:rPr lang="ar-SA" sz="2000" b="1" dirty="0"/>
              <a:t>معادلة الميزانية:  الأصول = الخصوم + حقوق الملكية        (رأس المال + الأرباح - الخسائر)</a:t>
            </a:r>
          </a:p>
          <a:p>
            <a:pPr marL="273050" indent="-273050" eaLnBrk="0" hangingPunct="0">
              <a:spcBef>
                <a:spcPts val="575"/>
              </a:spcBef>
              <a:buClr>
                <a:schemeClr val="accent1"/>
              </a:buClr>
              <a:buSzPct val="85000"/>
            </a:pPr>
            <a:endParaRPr lang="ar-SA" b="1" dirty="0"/>
          </a:p>
        </p:txBody>
      </p:sp>
      <p:sp>
        <p:nvSpPr>
          <p:cNvPr id="9" name="Left Arrow 8"/>
          <p:cNvSpPr/>
          <p:nvPr/>
        </p:nvSpPr>
        <p:spPr>
          <a:xfrm>
            <a:off x="3635896" y="5486401"/>
            <a:ext cx="156797" cy="3810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Tree>
    <p:extLst>
      <p:ext uri="{BB962C8B-B14F-4D97-AF65-F5344CB8AC3E}">
        <p14:creationId xmlns:p14="http://schemas.microsoft.com/office/powerpoint/2010/main" xmlns="" val="35236463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blinds(horizontal)">
                                      <p:cBhvr>
                                        <p:cTn id="17"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Graphic spid="7" grpId="0">
        <p:bldAsOne/>
      </p:bldGraphic>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a:p>
        </p:txBody>
      </p:sp>
      <p:sp>
        <p:nvSpPr>
          <p:cNvPr id="68611" name="Content Placeholder 2"/>
          <p:cNvSpPr>
            <a:spLocks noGrp="1"/>
          </p:cNvSpPr>
          <p:nvPr>
            <p:ph idx="1"/>
          </p:nvPr>
        </p:nvSpPr>
        <p:spPr/>
        <p:txBody>
          <a:bodyPr/>
          <a:lstStyle/>
          <a:p>
            <a:endParaRPr lang="en-GB" smtClean="0">
              <a:cs typeface="Arial" pitchFamily="34" charset="0"/>
            </a:endParaRPr>
          </a:p>
        </p:txBody>
      </p:sp>
      <p:sp>
        <p:nvSpPr>
          <p:cNvPr id="68612" name="Slide Number Placeholder 3"/>
          <p:cNvSpPr>
            <a:spLocks noGrp="1"/>
          </p:cNvSpPr>
          <p:nvPr>
            <p:ph type="sldNum" sz="quarter" idx="4294967295"/>
          </p:nvPr>
        </p:nvSpPr>
        <p:spPr bwMode="auto">
          <a:xfrm>
            <a:off x="4536831" y="6381328"/>
            <a:ext cx="527538"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dirty="0" smtClean="0">
                <a:solidFill>
                  <a:schemeClr val="bg1"/>
                </a:solidFill>
                <a:latin typeface="Calibri" pitchFamily="34" charset="0"/>
              </a:rPr>
              <a:t>22</a:t>
            </a:r>
            <a:endParaRPr lang="en-US" dirty="0" smtClean="0">
              <a:solidFill>
                <a:schemeClr val="bg1"/>
              </a:solidFill>
              <a:latin typeface="Calibri" pitchFamily="34" charset="0"/>
            </a:endParaRPr>
          </a:p>
        </p:txBody>
      </p:sp>
      <p:sp>
        <p:nvSpPr>
          <p:cNvPr id="5" name="Title 1"/>
          <p:cNvSpPr txBox="1">
            <a:spLocks/>
          </p:cNvSpPr>
          <p:nvPr/>
        </p:nvSpPr>
        <p:spPr bwMode="auto">
          <a:xfrm>
            <a:off x="844062" y="228600"/>
            <a:ext cx="7315200" cy="762000"/>
          </a:xfrm>
          <a:prstGeom prst="rect">
            <a:avLst/>
          </a:prstGeom>
          <a:solidFill>
            <a:schemeClr val="accent1"/>
          </a:solidFill>
          <a:ln w="9525">
            <a:noFill/>
            <a:miter lim="800000"/>
            <a:headEnd/>
            <a:tailEnd/>
          </a:ln>
        </p:spPr>
        <p:txBody>
          <a:bodyPr bIns="91440" anchor="b"/>
          <a:lstStyle/>
          <a:p>
            <a:pPr eaLnBrk="0" hangingPunct="0">
              <a:defRPr/>
            </a:pPr>
            <a:r>
              <a:rPr lang="ar-SA" sz="2400" b="1" dirty="0">
                <a:latin typeface="+mj-lt"/>
                <a:ea typeface="+mj-ea"/>
                <a:cs typeface="+mj-cs"/>
              </a:rPr>
              <a:t>بعد العملية السابقة تظهر ميزانية منشأة فاضل التجارية على النحو التالي:</a:t>
            </a:r>
          </a:p>
        </p:txBody>
      </p:sp>
      <p:sp>
        <p:nvSpPr>
          <p:cNvPr id="6" name="Content Placeholder 2"/>
          <p:cNvSpPr txBox="1">
            <a:spLocks/>
          </p:cNvSpPr>
          <p:nvPr/>
        </p:nvSpPr>
        <p:spPr bwMode="auto">
          <a:xfrm>
            <a:off x="1223597" y="1447800"/>
            <a:ext cx="7312269" cy="4572000"/>
          </a:xfrm>
          <a:prstGeom prst="rect">
            <a:avLst/>
          </a:prstGeom>
          <a:noFill/>
          <a:ln w="9525">
            <a:noFill/>
            <a:miter lim="800000"/>
            <a:headEnd/>
            <a:tailEnd/>
          </a:ln>
        </p:spPr>
        <p:txBody>
          <a:bodyPr/>
          <a:lstStyle/>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en-GB" sz="2600" dirty="0">
              <a:latin typeface="+mn-lt"/>
              <a:cs typeface="+mn-cs"/>
            </a:endParaRPr>
          </a:p>
        </p:txBody>
      </p:sp>
      <p:sp>
        <p:nvSpPr>
          <p:cNvPr id="7" name="Content Placeholder 2"/>
          <p:cNvSpPr txBox="1">
            <a:spLocks/>
          </p:cNvSpPr>
          <p:nvPr/>
        </p:nvSpPr>
        <p:spPr bwMode="auto">
          <a:xfrm>
            <a:off x="250582" y="1524000"/>
            <a:ext cx="7312269" cy="4648200"/>
          </a:xfrm>
          <a:prstGeom prst="rect">
            <a:avLst/>
          </a:prstGeom>
          <a:noFill/>
          <a:ln w="9525">
            <a:noFill/>
            <a:miter lim="800000"/>
            <a:headEnd/>
            <a:tailEnd/>
          </a:ln>
        </p:spPr>
        <p:txBody>
          <a:bodyPr/>
          <a:lstStyle/>
          <a:p>
            <a:pPr marL="273050" indent="-273050" eaLnBrk="0" hangingPunct="0">
              <a:spcBef>
                <a:spcPts val="575"/>
              </a:spcBef>
              <a:buClr>
                <a:schemeClr val="accent1"/>
              </a:buClr>
              <a:buSzPct val="85000"/>
              <a:buFont typeface="Wingdings 2" pitchFamily="18" charset="2"/>
              <a:buNone/>
              <a:defRPr/>
            </a:pPr>
            <a:r>
              <a:rPr lang="ar-SA" sz="2600" dirty="0">
                <a:latin typeface="+mn-lt"/>
                <a:cs typeface="+mn-cs"/>
              </a:rPr>
              <a:t> </a:t>
            </a:r>
          </a:p>
          <a:p>
            <a:pPr marL="273050" indent="-273050" eaLnBrk="0" hangingPunct="0">
              <a:spcBef>
                <a:spcPts val="575"/>
              </a:spcBef>
              <a:buClr>
                <a:schemeClr val="accent1"/>
              </a:buClr>
              <a:buSzPct val="85000"/>
              <a:buFont typeface="Wingdings 2" pitchFamily="18" charset="2"/>
              <a:buNone/>
              <a:defRPr/>
            </a:pPr>
            <a:endParaRPr lang="en-GB" sz="2600" dirty="0">
              <a:latin typeface="+mn-lt"/>
              <a:cs typeface="+mn-cs"/>
            </a:endParaRPr>
          </a:p>
        </p:txBody>
      </p:sp>
      <p:graphicFrame>
        <p:nvGraphicFramePr>
          <p:cNvPr id="8" name="Table 7"/>
          <p:cNvGraphicFramePr>
            <a:graphicFrameLocks noGrp="1"/>
          </p:cNvGraphicFramePr>
          <p:nvPr/>
        </p:nvGraphicFramePr>
        <p:xfrm>
          <a:off x="844062" y="1524000"/>
          <a:ext cx="6893170" cy="4754620"/>
        </p:xfrm>
        <a:graphic>
          <a:graphicData uri="http://schemas.openxmlformats.org/drawingml/2006/table">
            <a:tbl>
              <a:tblPr firstRow="1" bandRow="1">
                <a:tableStyleId>{5C22544A-7EE6-4342-B048-85BDC9FD1C3A}</a:tableStyleId>
              </a:tblPr>
              <a:tblGrid>
                <a:gridCol w="2240280"/>
                <a:gridCol w="1206305"/>
                <a:gridCol w="2240280"/>
                <a:gridCol w="1206305"/>
              </a:tblGrid>
              <a:tr h="365736">
                <a:tc>
                  <a:txBody>
                    <a:bodyPr/>
                    <a:lstStyle/>
                    <a:p>
                      <a:pPr algn="r"/>
                      <a:r>
                        <a:rPr lang="ar-SA" sz="1800" u="sng" dirty="0" smtClean="0">
                          <a:solidFill>
                            <a:srgbClr val="FF0000"/>
                          </a:solidFill>
                        </a:rPr>
                        <a:t>الخصوم</a:t>
                      </a:r>
                      <a:endParaRPr lang="en-GB" sz="1800" u="sng" dirty="0">
                        <a:solidFill>
                          <a:srgbClr val="FF0000"/>
                        </a:solidFill>
                      </a:endParaRPr>
                    </a:p>
                  </a:txBody>
                  <a:tcPr marL="84406" marR="84406" marT="45710" marB="45710">
                    <a:solidFill>
                      <a:schemeClr val="tx2">
                        <a:lumMod val="20000"/>
                        <a:lumOff val="80000"/>
                      </a:schemeClr>
                    </a:solidFill>
                  </a:tcPr>
                </a:tc>
                <a:tc>
                  <a:txBody>
                    <a:bodyPr/>
                    <a:lstStyle/>
                    <a:p>
                      <a:pPr algn="r"/>
                      <a:endParaRPr lang="en-GB" sz="1800" b="1" dirty="0">
                        <a:solidFill>
                          <a:srgbClr val="FF0000"/>
                        </a:solidFill>
                      </a:endParaRPr>
                    </a:p>
                  </a:txBody>
                  <a:tcPr marL="84406" marR="84406" marT="45710" marB="45710">
                    <a:solidFill>
                      <a:schemeClr val="tx2">
                        <a:lumMod val="20000"/>
                        <a:lumOff val="80000"/>
                      </a:schemeClr>
                    </a:solidFill>
                  </a:tcPr>
                </a:tc>
                <a:tc>
                  <a:txBody>
                    <a:bodyPr/>
                    <a:lstStyle/>
                    <a:p>
                      <a:pPr algn="r"/>
                      <a:r>
                        <a:rPr lang="ar-SA" sz="1800" u="sng" dirty="0" smtClean="0">
                          <a:solidFill>
                            <a:srgbClr val="FF0000"/>
                          </a:solidFill>
                        </a:rPr>
                        <a:t>الأصــــول</a:t>
                      </a:r>
                      <a:endParaRPr lang="en-GB" sz="1800" u="sng" dirty="0">
                        <a:solidFill>
                          <a:srgbClr val="FF0000"/>
                        </a:solidFill>
                      </a:endParaRPr>
                    </a:p>
                  </a:txBody>
                  <a:tcPr marL="84406" marR="84406" marT="45710" marB="45710">
                    <a:solidFill>
                      <a:schemeClr val="tx2">
                        <a:lumMod val="20000"/>
                        <a:lumOff val="80000"/>
                      </a:schemeClr>
                    </a:solidFill>
                  </a:tcPr>
                </a:tc>
                <a:tc>
                  <a:txBody>
                    <a:bodyPr/>
                    <a:lstStyle/>
                    <a:p>
                      <a:pPr algn="r"/>
                      <a:endParaRPr lang="en-GB" sz="1800" b="1" dirty="0"/>
                    </a:p>
                  </a:txBody>
                  <a:tcPr marL="84406" marR="84406" marT="45710" marB="45710">
                    <a:solidFill>
                      <a:schemeClr val="tx2">
                        <a:lumMod val="20000"/>
                        <a:lumOff val="80000"/>
                      </a:schemeClr>
                    </a:solidFill>
                  </a:tcPr>
                </a:tc>
              </a:tr>
              <a:tr h="365736">
                <a:tc>
                  <a:txBody>
                    <a:bodyPr/>
                    <a:lstStyle/>
                    <a:p>
                      <a:pPr algn="r"/>
                      <a:r>
                        <a:rPr lang="ar-SA" sz="1800" dirty="0" smtClean="0"/>
                        <a:t>دائنون (شركة الأمل)</a:t>
                      </a:r>
                      <a:endParaRPr lang="en-GB" sz="1800" dirty="0"/>
                    </a:p>
                  </a:txBody>
                  <a:tcPr marL="84406" marR="84406" marT="45710" marB="45710">
                    <a:solidFill>
                      <a:schemeClr val="tx2">
                        <a:lumMod val="20000"/>
                        <a:lumOff val="80000"/>
                      </a:schemeClr>
                    </a:solidFill>
                  </a:tcPr>
                </a:tc>
                <a:tc>
                  <a:txBody>
                    <a:bodyPr/>
                    <a:lstStyle/>
                    <a:p>
                      <a:pPr algn="r"/>
                      <a:r>
                        <a:rPr lang="ar-SA" sz="1800" dirty="0" smtClean="0"/>
                        <a:t>30000</a:t>
                      </a:r>
                      <a:endParaRPr lang="en-GB" sz="1800" dirty="0"/>
                    </a:p>
                  </a:txBody>
                  <a:tcPr marL="84406" marR="84406" marT="45710" marB="45710">
                    <a:solidFill>
                      <a:schemeClr val="tx2">
                        <a:lumMod val="20000"/>
                        <a:lumOff val="80000"/>
                      </a:schemeClr>
                    </a:solidFill>
                  </a:tcPr>
                </a:tc>
                <a:tc>
                  <a:txBody>
                    <a:bodyPr/>
                    <a:lstStyle/>
                    <a:p>
                      <a:pPr algn="r"/>
                      <a:r>
                        <a:rPr lang="ar-SA" sz="1800" dirty="0" smtClean="0"/>
                        <a:t>صندوق</a:t>
                      </a:r>
                      <a:endParaRPr lang="en-GB" sz="1800" dirty="0"/>
                    </a:p>
                  </a:txBody>
                  <a:tcPr marL="84406" marR="84406" marT="45710" marB="45710">
                    <a:solidFill>
                      <a:schemeClr val="tx2">
                        <a:lumMod val="20000"/>
                        <a:lumOff val="80000"/>
                      </a:schemeClr>
                    </a:solidFill>
                  </a:tcPr>
                </a:tc>
                <a:tc>
                  <a:txBody>
                    <a:bodyPr/>
                    <a:lstStyle/>
                    <a:p>
                      <a:pPr algn="r"/>
                      <a:r>
                        <a:rPr lang="ar-SA" sz="1800" b="1" dirty="0" smtClean="0"/>
                        <a:t>130000</a:t>
                      </a:r>
                      <a:endParaRPr lang="en-GB" sz="1800" b="1" dirty="0"/>
                    </a:p>
                  </a:txBody>
                  <a:tcPr marL="84406" marR="84406" marT="45710" marB="45710">
                    <a:solidFill>
                      <a:schemeClr val="tx2">
                        <a:lumMod val="20000"/>
                        <a:lumOff val="80000"/>
                      </a:schemeClr>
                    </a:solidFill>
                  </a:tcPr>
                </a:tc>
              </a:tr>
              <a:tr h="365736">
                <a:tc>
                  <a:txBody>
                    <a:bodyPr/>
                    <a:lstStyle/>
                    <a:p>
                      <a:pPr algn="r"/>
                      <a:r>
                        <a:rPr lang="ar-SA" sz="1800" dirty="0" smtClean="0"/>
                        <a:t>قرض البنك</a:t>
                      </a:r>
                      <a:endParaRPr lang="en-GB" sz="1800" dirty="0"/>
                    </a:p>
                  </a:txBody>
                  <a:tcPr marL="84406" marR="84406" marT="45710" marB="45710">
                    <a:solidFill>
                      <a:schemeClr val="tx2">
                        <a:lumMod val="20000"/>
                        <a:lumOff val="80000"/>
                      </a:schemeClr>
                    </a:solidFill>
                  </a:tcPr>
                </a:tc>
                <a:tc>
                  <a:txBody>
                    <a:bodyPr/>
                    <a:lstStyle/>
                    <a:p>
                      <a:pPr algn="r"/>
                      <a:r>
                        <a:rPr lang="ar-SA" sz="1800" b="1" dirty="0" smtClean="0"/>
                        <a:t>200000</a:t>
                      </a:r>
                      <a:endParaRPr lang="en-GB" sz="1800" b="1" dirty="0"/>
                    </a:p>
                  </a:txBody>
                  <a:tcPr marL="84406" marR="84406" marT="45710" marB="45710">
                    <a:solidFill>
                      <a:schemeClr val="tx2">
                        <a:lumMod val="20000"/>
                        <a:lumOff val="80000"/>
                      </a:schemeClr>
                    </a:solidFill>
                  </a:tcPr>
                </a:tc>
                <a:tc>
                  <a:txBody>
                    <a:bodyPr/>
                    <a:lstStyle/>
                    <a:p>
                      <a:pPr algn="r"/>
                      <a:r>
                        <a:rPr lang="ar-SA" sz="1800" dirty="0" smtClean="0"/>
                        <a:t>بنك</a:t>
                      </a:r>
                      <a:endParaRPr lang="en-GB" sz="1800" dirty="0"/>
                    </a:p>
                  </a:txBody>
                  <a:tcPr marL="84406" marR="84406" marT="45710" marB="45710">
                    <a:solidFill>
                      <a:schemeClr val="tx2">
                        <a:lumMod val="20000"/>
                        <a:lumOff val="80000"/>
                      </a:schemeClr>
                    </a:solidFill>
                  </a:tcPr>
                </a:tc>
                <a:tc>
                  <a:txBody>
                    <a:bodyPr/>
                    <a:lstStyle/>
                    <a:p>
                      <a:pPr algn="r"/>
                      <a:r>
                        <a:rPr lang="ar-SA" sz="1800" b="1" dirty="0" smtClean="0"/>
                        <a:t>100000</a:t>
                      </a:r>
                      <a:endParaRPr lang="en-GB" sz="1800" b="1" dirty="0"/>
                    </a:p>
                  </a:txBody>
                  <a:tcPr marL="84406" marR="84406" marT="45710" marB="45710">
                    <a:solidFill>
                      <a:schemeClr val="tx2">
                        <a:lumMod val="20000"/>
                        <a:lumOff val="80000"/>
                      </a:schemeClr>
                    </a:solidFill>
                  </a:tcPr>
                </a:tc>
              </a:tr>
              <a:tr h="365736">
                <a:tc>
                  <a:txBody>
                    <a:bodyPr/>
                    <a:lstStyle/>
                    <a:p>
                      <a:pPr algn="r"/>
                      <a:endParaRPr lang="en-GB" sz="1800" dirty="0"/>
                    </a:p>
                  </a:txBody>
                  <a:tcPr marL="84406" marR="84406" marT="45710" marB="45710">
                    <a:solidFill>
                      <a:schemeClr val="tx2">
                        <a:lumMod val="20000"/>
                        <a:lumOff val="80000"/>
                      </a:schemeClr>
                    </a:solidFill>
                  </a:tcPr>
                </a:tc>
                <a:tc>
                  <a:txBody>
                    <a:bodyPr/>
                    <a:lstStyle/>
                    <a:p>
                      <a:pPr algn="r"/>
                      <a:endParaRPr lang="en-GB" sz="1800" b="1" dirty="0"/>
                    </a:p>
                  </a:txBody>
                  <a:tcPr marL="84406" marR="84406" marT="45710" marB="45710">
                    <a:solidFill>
                      <a:schemeClr val="tx2">
                        <a:lumMod val="20000"/>
                        <a:lumOff val="80000"/>
                      </a:schemeClr>
                    </a:solidFill>
                  </a:tcPr>
                </a:tc>
                <a:tc>
                  <a:txBody>
                    <a:bodyPr/>
                    <a:lstStyle/>
                    <a:p>
                      <a:pPr algn="r"/>
                      <a:r>
                        <a:rPr lang="ar-SA" sz="1800" dirty="0" smtClean="0"/>
                        <a:t>مدينون (شركة النصر)</a:t>
                      </a:r>
                      <a:endParaRPr lang="en-GB" sz="1800" dirty="0"/>
                    </a:p>
                  </a:txBody>
                  <a:tcPr marL="84406" marR="84406" marT="45710" marB="45710">
                    <a:solidFill>
                      <a:schemeClr val="tx2">
                        <a:lumMod val="20000"/>
                        <a:lumOff val="80000"/>
                      </a:schemeClr>
                    </a:solidFill>
                  </a:tcPr>
                </a:tc>
                <a:tc>
                  <a:txBody>
                    <a:bodyPr/>
                    <a:lstStyle/>
                    <a:p>
                      <a:pPr algn="r"/>
                      <a:r>
                        <a:rPr lang="ar-SA" sz="1800" b="1" dirty="0" smtClean="0"/>
                        <a:t>40000</a:t>
                      </a:r>
                      <a:endParaRPr lang="en-GB" sz="1800" b="1" dirty="0"/>
                    </a:p>
                  </a:txBody>
                  <a:tcPr marL="84406" marR="84406" marT="45710" marB="45710">
                    <a:solidFill>
                      <a:schemeClr val="tx2">
                        <a:lumMod val="20000"/>
                        <a:lumOff val="80000"/>
                      </a:schemeClr>
                    </a:solidFill>
                  </a:tcPr>
                </a:tc>
              </a:tr>
              <a:tr h="365736">
                <a:tc>
                  <a:txBody>
                    <a:bodyPr/>
                    <a:lstStyle/>
                    <a:p>
                      <a:pPr algn="r"/>
                      <a:endParaRPr lang="en-GB" sz="1800" dirty="0"/>
                    </a:p>
                  </a:txBody>
                  <a:tcPr marL="84406" marR="84406" marT="45710" marB="45710">
                    <a:solidFill>
                      <a:schemeClr val="tx2">
                        <a:lumMod val="20000"/>
                        <a:lumOff val="80000"/>
                      </a:schemeClr>
                    </a:solidFill>
                  </a:tcPr>
                </a:tc>
                <a:tc>
                  <a:txBody>
                    <a:bodyPr/>
                    <a:lstStyle/>
                    <a:p>
                      <a:pPr algn="r"/>
                      <a:endParaRPr lang="en-GB" sz="1800" dirty="0"/>
                    </a:p>
                  </a:txBody>
                  <a:tcPr marL="84406" marR="84406" marT="45710" marB="45710">
                    <a:solidFill>
                      <a:schemeClr val="tx2">
                        <a:lumMod val="20000"/>
                        <a:lumOff val="80000"/>
                      </a:schemeClr>
                    </a:solidFill>
                  </a:tcPr>
                </a:tc>
                <a:tc>
                  <a:txBody>
                    <a:bodyPr/>
                    <a:lstStyle/>
                    <a:p>
                      <a:pPr algn="r"/>
                      <a:r>
                        <a:rPr lang="ar-SA" sz="1800" dirty="0" smtClean="0"/>
                        <a:t>بضاعة</a:t>
                      </a:r>
                      <a:endParaRPr lang="en-GB" sz="1800" dirty="0"/>
                    </a:p>
                  </a:txBody>
                  <a:tcPr marL="84406" marR="84406" marT="45710" marB="45710">
                    <a:solidFill>
                      <a:schemeClr val="tx2">
                        <a:lumMod val="20000"/>
                        <a:lumOff val="80000"/>
                      </a:schemeClr>
                    </a:solidFill>
                  </a:tcPr>
                </a:tc>
                <a:tc>
                  <a:txBody>
                    <a:bodyPr/>
                    <a:lstStyle/>
                    <a:p>
                      <a:pPr algn="r"/>
                      <a:r>
                        <a:rPr lang="ar-SA" sz="1800" b="1" dirty="0" smtClean="0"/>
                        <a:t>100000</a:t>
                      </a:r>
                      <a:endParaRPr lang="en-GB" sz="1800" b="1" dirty="0"/>
                    </a:p>
                  </a:txBody>
                  <a:tcPr marL="84406" marR="84406" marT="45710" marB="45710">
                    <a:solidFill>
                      <a:schemeClr val="tx2">
                        <a:lumMod val="20000"/>
                        <a:lumOff val="80000"/>
                      </a:schemeClr>
                    </a:solidFill>
                  </a:tcPr>
                </a:tc>
              </a:tr>
              <a:tr h="365736">
                <a:tc>
                  <a:txBody>
                    <a:bodyPr/>
                    <a:lstStyle/>
                    <a:p>
                      <a:pPr algn="r"/>
                      <a:endParaRPr lang="en-GB" sz="1800" dirty="0"/>
                    </a:p>
                  </a:txBody>
                  <a:tcPr marL="84406" marR="84406" marT="45710" marB="45710">
                    <a:solidFill>
                      <a:schemeClr val="tx2">
                        <a:lumMod val="20000"/>
                        <a:lumOff val="80000"/>
                      </a:schemeClr>
                    </a:solidFill>
                  </a:tcPr>
                </a:tc>
                <a:tc>
                  <a:txBody>
                    <a:bodyPr/>
                    <a:lstStyle/>
                    <a:p>
                      <a:pPr algn="r"/>
                      <a:endParaRPr lang="en-GB" sz="1800" b="1" dirty="0"/>
                    </a:p>
                  </a:txBody>
                  <a:tcPr marL="84406" marR="84406" marT="45710" marB="45710">
                    <a:solidFill>
                      <a:schemeClr val="tx2">
                        <a:lumMod val="20000"/>
                        <a:lumOff val="80000"/>
                      </a:schemeClr>
                    </a:solidFill>
                  </a:tcPr>
                </a:tc>
                <a:tc>
                  <a:txBody>
                    <a:bodyPr/>
                    <a:lstStyle/>
                    <a:p>
                      <a:pPr algn="r"/>
                      <a:r>
                        <a:rPr lang="ar-SA" sz="1800" dirty="0" smtClean="0"/>
                        <a:t>أثاث وتجهيزات</a:t>
                      </a:r>
                      <a:endParaRPr lang="en-GB" sz="1800" dirty="0"/>
                    </a:p>
                  </a:txBody>
                  <a:tcPr marL="84406" marR="84406" marT="45710" marB="45710">
                    <a:solidFill>
                      <a:schemeClr val="tx2">
                        <a:lumMod val="20000"/>
                        <a:lumOff val="80000"/>
                      </a:schemeClr>
                    </a:solidFill>
                  </a:tcPr>
                </a:tc>
                <a:tc>
                  <a:txBody>
                    <a:bodyPr/>
                    <a:lstStyle/>
                    <a:p>
                      <a:pPr algn="r"/>
                      <a:r>
                        <a:rPr lang="ar-SA" sz="1800" b="1" dirty="0" smtClean="0"/>
                        <a:t>70000</a:t>
                      </a:r>
                      <a:endParaRPr lang="en-GB" sz="1800" b="1" dirty="0"/>
                    </a:p>
                  </a:txBody>
                  <a:tcPr marL="84406" marR="84406" marT="45710" marB="45710">
                    <a:solidFill>
                      <a:schemeClr val="tx2">
                        <a:lumMod val="20000"/>
                        <a:lumOff val="80000"/>
                      </a:schemeClr>
                    </a:solidFill>
                  </a:tcPr>
                </a:tc>
              </a:tr>
              <a:tr h="365736">
                <a:tc>
                  <a:txBody>
                    <a:bodyPr/>
                    <a:lstStyle/>
                    <a:p>
                      <a:pPr algn="r"/>
                      <a:endParaRPr lang="en-GB" sz="1800" dirty="0"/>
                    </a:p>
                  </a:txBody>
                  <a:tcPr marL="84406" marR="84406" marT="45710" marB="45710">
                    <a:solidFill>
                      <a:schemeClr val="tx2">
                        <a:lumMod val="20000"/>
                        <a:lumOff val="80000"/>
                      </a:schemeClr>
                    </a:solidFill>
                  </a:tcPr>
                </a:tc>
                <a:tc>
                  <a:txBody>
                    <a:bodyPr/>
                    <a:lstStyle/>
                    <a:p>
                      <a:pPr algn="r"/>
                      <a:endParaRPr lang="en-GB" sz="1800" b="1" dirty="0"/>
                    </a:p>
                  </a:txBody>
                  <a:tcPr marL="84406" marR="84406" marT="45710" marB="45710">
                    <a:solidFill>
                      <a:schemeClr val="tx2">
                        <a:lumMod val="20000"/>
                        <a:lumOff val="80000"/>
                      </a:schemeClr>
                    </a:solidFill>
                  </a:tcPr>
                </a:tc>
                <a:tc>
                  <a:txBody>
                    <a:bodyPr/>
                    <a:lstStyle/>
                    <a:p>
                      <a:pPr algn="r"/>
                      <a:r>
                        <a:rPr lang="ar-SA" sz="1800" dirty="0" smtClean="0"/>
                        <a:t>آلات ومعدات</a:t>
                      </a:r>
                      <a:endParaRPr lang="en-GB" sz="1800" dirty="0"/>
                    </a:p>
                  </a:txBody>
                  <a:tcPr marL="84406" marR="84406" marT="45710" marB="45710">
                    <a:solidFill>
                      <a:schemeClr val="tx2">
                        <a:lumMod val="20000"/>
                        <a:lumOff val="80000"/>
                      </a:schemeClr>
                    </a:solidFill>
                  </a:tcPr>
                </a:tc>
                <a:tc>
                  <a:txBody>
                    <a:bodyPr/>
                    <a:lstStyle/>
                    <a:p>
                      <a:pPr algn="r"/>
                      <a:r>
                        <a:rPr lang="ar-SA" sz="1800" b="1" dirty="0" smtClean="0"/>
                        <a:t>50000</a:t>
                      </a:r>
                      <a:endParaRPr lang="en-GB" sz="1800" b="1" dirty="0"/>
                    </a:p>
                  </a:txBody>
                  <a:tcPr marL="84406" marR="84406" marT="45710" marB="45710">
                    <a:solidFill>
                      <a:schemeClr val="tx2">
                        <a:lumMod val="20000"/>
                        <a:lumOff val="80000"/>
                      </a:schemeClr>
                    </a:solidFill>
                  </a:tcPr>
                </a:tc>
              </a:tr>
              <a:tr h="365736">
                <a:tc>
                  <a:txBody>
                    <a:bodyPr/>
                    <a:lstStyle/>
                    <a:p>
                      <a:pPr algn="r"/>
                      <a:endParaRPr lang="en-GB" sz="1800" dirty="0"/>
                    </a:p>
                  </a:txBody>
                  <a:tcPr marL="84406" marR="84406" marT="45710" marB="45710">
                    <a:solidFill>
                      <a:schemeClr val="tx2">
                        <a:lumMod val="20000"/>
                        <a:lumOff val="80000"/>
                      </a:schemeClr>
                    </a:solidFill>
                  </a:tcPr>
                </a:tc>
                <a:tc>
                  <a:txBody>
                    <a:bodyPr/>
                    <a:lstStyle/>
                    <a:p>
                      <a:pPr algn="r"/>
                      <a:endParaRPr lang="en-GB" sz="1800" b="1" dirty="0"/>
                    </a:p>
                  </a:txBody>
                  <a:tcPr marL="84406" marR="84406" marT="45710" marB="45710">
                    <a:solidFill>
                      <a:schemeClr val="tx2">
                        <a:lumMod val="20000"/>
                        <a:lumOff val="80000"/>
                      </a:schemeClr>
                    </a:solidFill>
                  </a:tcPr>
                </a:tc>
                <a:tc>
                  <a:txBody>
                    <a:bodyPr/>
                    <a:lstStyle/>
                    <a:p>
                      <a:pPr algn="r"/>
                      <a:r>
                        <a:rPr lang="ar-SA" sz="1800" dirty="0" smtClean="0"/>
                        <a:t>مبنى</a:t>
                      </a:r>
                      <a:endParaRPr lang="en-GB" sz="1800" dirty="0"/>
                    </a:p>
                  </a:txBody>
                  <a:tcPr marL="84406" marR="84406" marT="45710" marB="45710">
                    <a:solidFill>
                      <a:schemeClr val="tx2">
                        <a:lumMod val="20000"/>
                        <a:lumOff val="80000"/>
                      </a:schemeClr>
                    </a:solidFill>
                  </a:tcPr>
                </a:tc>
                <a:tc>
                  <a:txBody>
                    <a:bodyPr/>
                    <a:lstStyle/>
                    <a:p>
                      <a:pPr algn="r"/>
                      <a:r>
                        <a:rPr lang="ar-SA" sz="1800" b="1" dirty="0" smtClean="0"/>
                        <a:t>250000</a:t>
                      </a:r>
                      <a:endParaRPr lang="en-GB" sz="1800" b="1" dirty="0"/>
                    </a:p>
                  </a:txBody>
                  <a:tcPr marL="84406" marR="84406" marT="45710" marB="45710">
                    <a:solidFill>
                      <a:schemeClr val="tx2">
                        <a:lumMod val="20000"/>
                        <a:lumOff val="80000"/>
                      </a:schemeClr>
                    </a:solidFill>
                  </a:tcPr>
                </a:tc>
              </a:tr>
              <a:tr h="365736">
                <a:tc>
                  <a:txBody>
                    <a:bodyPr/>
                    <a:lstStyle/>
                    <a:p>
                      <a:pPr algn="r"/>
                      <a:r>
                        <a:rPr lang="ar-SA" sz="1800" b="1" u="sng" dirty="0" smtClean="0">
                          <a:solidFill>
                            <a:srgbClr val="FF0000"/>
                          </a:solidFill>
                        </a:rPr>
                        <a:t>حقوق الملكية</a:t>
                      </a:r>
                      <a:endParaRPr lang="en-GB" sz="1800" b="1" u="sng" dirty="0">
                        <a:solidFill>
                          <a:srgbClr val="FF0000"/>
                        </a:solidFill>
                      </a:endParaRPr>
                    </a:p>
                  </a:txBody>
                  <a:tcPr marL="84406" marR="84406" marT="45710" marB="45710">
                    <a:solidFill>
                      <a:schemeClr val="tx2">
                        <a:lumMod val="20000"/>
                        <a:lumOff val="80000"/>
                      </a:schemeClr>
                    </a:solidFill>
                  </a:tcPr>
                </a:tc>
                <a:tc>
                  <a:txBody>
                    <a:bodyPr/>
                    <a:lstStyle/>
                    <a:p>
                      <a:pPr algn="r"/>
                      <a:endParaRPr lang="en-GB" sz="1800" b="1" dirty="0"/>
                    </a:p>
                  </a:txBody>
                  <a:tcPr marL="84406" marR="84406" marT="45710" marB="45710">
                    <a:solidFill>
                      <a:schemeClr val="tx2">
                        <a:lumMod val="20000"/>
                        <a:lumOff val="80000"/>
                      </a:schemeClr>
                    </a:solidFill>
                  </a:tcPr>
                </a:tc>
                <a:tc>
                  <a:txBody>
                    <a:bodyPr/>
                    <a:lstStyle/>
                    <a:p>
                      <a:pPr algn="r"/>
                      <a:endParaRPr lang="en-GB" sz="1800"/>
                    </a:p>
                  </a:txBody>
                  <a:tcPr marL="84406" marR="84406" marT="45710" marB="45710">
                    <a:solidFill>
                      <a:schemeClr val="tx2">
                        <a:lumMod val="20000"/>
                        <a:lumOff val="80000"/>
                      </a:schemeClr>
                    </a:solidFill>
                  </a:tcPr>
                </a:tc>
                <a:tc>
                  <a:txBody>
                    <a:bodyPr/>
                    <a:lstStyle/>
                    <a:p>
                      <a:pPr algn="r"/>
                      <a:endParaRPr lang="en-GB" sz="1800" dirty="0"/>
                    </a:p>
                  </a:txBody>
                  <a:tcPr marL="84406" marR="84406" marT="45710" marB="45710">
                    <a:solidFill>
                      <a:schemeClr val="tx2">
                        <a:lumMod val="20000"/>
                        <a:lumOff val="80000"/>
                      </a:schemeClr>
                    </a:solidFill>
                  </a:tcPr>
                </a:tc>
              </a:tr>
              <a:tr h="365736">
                <a:tc>
                  <a:txBody>
                    <a:bodyPr/>
                    <a:lstStyle/>
                    <a:p>
                      <a:pPr algn="r"/>
                      <a:r>
                        <a:rPr lang="ar-SA" sz="1800" dirty="0" smtClean="0"/>
                        <a:t>رأس المال</a:t>
                      </a:r>
                      <a:endParaRPr lang="en-GB" sz="1800" dirty="0"/>
                    </a:p>
                  </a:txBody>
                  <a:tcPr marL="84406" marR="84406" marT="45710" marB="45710">
                    <a:solidFill>
                      <a:schemeClr val="tx2">
                        <a:lumMod val="20000"/>
                        <a:lumOff val="80000"/>
                      </a:schemeClr>
                    </a:solidFill>
                  </a:tcPr>
                </a:tc>
                <a:tc>
                  <a:txBody>
                    <a:bodyPr/>
                    <a:lstStyle/>
                    <a:p>
                      <a:pPr algn="r"/>
                      <a:r>
                        <a:rPr lang="ar-SA" sz="1800" b="1" dirty="0" smtClean="0"/>
                        <a:t>500000</a:t>
                      </a:r>
                      <a:endParaRPr lang="en-GB" sz="1800" b="1" dirty="0"/>
                    </a:p>
                  </a:txBody>
                  <a:tcPr marL="84406" marR="84406" marT="45710" marB="45710">
                    <a:solidFill>
                      <a:schemeClr val="tx2">
                        <a:lumMod val="20000"/>
                        <a:lumOff val="80000"/>
                      </a:schemeClr>
                    </a:solidFill>
                  </a:tcPr>
                </a:tc>
                <a:tc>
                  <a:txBody>
                    <a:bodyPr/>
                    <a:lstStyle/>
                    <a:p>
                      <a:pPr algn="r"/>
                      <a:endParaRPr lang="en-GB" sz="1800" dirty="0"/>
                    </a:p>
                  </a:txBody>
                  <a:tcPr marL="84406" marR="84406" marT="45710" marB="45710">
                    <a:solidFill>
                      <a:schemeClr val="tx2">
                        <a:lumMod val="20000"/>
                        <a:lumOff val="80000"/>
                      </a:schemeClr>
                    </a:solidFill>
                  </a:tcPr>
                </a:tc>
                <a:tc>
                  <a:txBody>
                    <a:bodyPr/>
                    <a:lstStyle/>
                    <a:p>
                      <a:pPr algn="r"/>
                      <a:endParaRPr lang="en-GB" sz="1800" b="1" dirty="0"/>
                    </a:p>
                  </a:txBody>
                  <a:tcPr marL="84406" marR="84406" marT="45710" marB="45710">
                    <a:solidFill>
                      <a:schemeClr val="tx2">
                        <a:lumMod val="20000"/>
                        <a:lumOff val="80000"/>
                      </a:schemeClr>
                    </a:solidFill>
                  </a:tcPr>
                </a:tc>
              </a:tr>
              <a:tr h="365736">
                <a:tc>
                  <a:txBody>
                    <a:bodyPr/>
                    <a:lstStyle/>
                    <a:p>
                      <a:pPr algn="r"/>
                      <a:r>
                        <a:rPr lang="ar-SA" sz="1800" dirty="0" smtClean="0"/>
                        <a:t>+ أرباح</a:t>
                      </a:r>
                      <a:endParaRPr lang="en-GB" sz="1800" dirty="0"/>
                    </a:p>
                  </a:txBody>
                  <a:tcPr marL="84406" marR="84406" marT="45710" marB="45710">
                    <a:solidFill>
                      <a:schemeClr val="tx2">
                        <a:lumMod val="20000"/>
                        <a:lumOff val="80000"/>
                      </a:schemeClr>
                    </a:solidFill>
                  </a:tcPr>
                </a:tc>
                <a:tc>
                  <a:txBody>
                    <a:bodyPr/>
                    <a:lstStyle/>
                    <a:p>
                      <a:pPr algn="r"/>
                      <a:r>
                        <a:rPr lang="ar-SA" sz="1800" b="1" dirty="0" smtClean="0"/>
                        <a:t>20000</a:t>
                      </a:r>
                      <a:endParaRPr lang="en-GB" sz="1800" b="1" dirty="0"/>
                    </a:p>
                  </a:txBody>
                  <a:tcPr marL="84406" marR="84406" marT="45710" marB="45710">
                    <a:solidFill>
                      <a:schemeClr val="tx2">
                        <a:lumMod val="20000"/>
                        <a:lumOff val="80000"/>
                      </a:schemeClr>
                    </a:solidFill>
                  </a:tcPr>
                </a:tc>
                <a:tc>
                  <a:txBody>
                    <a:bodyPr/>
                    <a:lstStyle/>
                    <a:p>
                      <a:pPr algn="r"/>
                      <a:endParaRPr lang="en-GB" sz="1800" dirty="0"/>
                    </a:p>
                  </a:txBody>
                  <a:tcPr marL="84406" marR="84406" marT="45710" marB="45710">
                    <a:solidFill>
                      <a:schemeClr val="tx2">
                        <a:lumMod val="20000"/>
                        <a:lumOff val="80000"/>
                      </a:schemeClr>
                    </a:solidFill>
                  </a:tcPr>
                </a:tc>
                <a:tc>
                  <a:txBody>
                    <a:bodyPr/>
                    <a:lstStyle/>
                    <a:p>
                      <a:pPr algn="r"/>
                      <a:endParaRPr lang="en-GB" sz="1800" b="1" dirty="0"/>
                    </a:p>
                  </a:txBody>
                  <a:tcPr marL="84406" marR="84406" marT="45710" marB="45710">
                    <a:solidFill>
                      <a:schemeClr val="tx2">
                        <a:lumMod val="20000"/>
                        <a:lumOff val="80000"/>
                      </a:schemeClr>
                    </a:solidFill>
                  </a:tcPr>
                </a:tc>
              </a:tr>
              <a:tr h="365736">
                <a:tc>
                  <a:txBody>
                    <a:bodyPr/>
                    <a:lstStyle/>
                    <a:p>
                      <a:pPr algn="r"/>
                      <a:r>
                        <a:rPr lang="ar-SA" sz="1800" dirty="0" smtClean="0"/>
                        <a:t>- خسائر</a:t>
                      </a:r>
                      <a:endParaRPr lang="en-GB" sz="1800" dirty="0"/>
                    </a:p>
                  </a:txBody>
                  <a:tcPr marL="84406" marR="84406" marT="45710" marB="45710">
                    <a:solidFill>
                      <a:schemeClr val="tx2">
                        <a:lumMod val="20000"/>
                        <a:lumOff val="80000"/>
                      </a:schemeClr>
                    </a:solidFill>
                  </a:tcPr>
                </a:tc>
                <a:tc>
                  <a:txBody>
                    <a:bodyPr/>
                    <a:lstStyle/>
                    <a:p>
                      <a:pPr algn="r"/>
                      <a:r>
                        <a:rPr lang="ar-SA" sz="1800" b="1" dirty="0" smtClean="0"/>
                        <a:t>10000</a:t>
                      </a:r>
                      <a:endParaRPr lang="en-GB" sz="1800" b="1" dirty="0"/>
                    </a:p>
                  </a:txBody>
                  <a:tcPr marL="84406" marR="84406" marT="45710" marB="45710">
                    <a:solidFill>
                      <a:schemeClr val="tx2">
                        <a:lumMod val="20000"/>
                        <a:lumOff val="80000"/>
                      </a:schemeClr>
                    </a:solidFill>
                  </a:tcPr>
                </a:tc>
                <a:tc>
                  <a:txBody>
                    <a:bodyPr/>
                    <a:lstStyle/>
                    <a:p>
                      <a:pPr algn="r"/>
                      <a:endParaRPr lang="en-GB" sz="1800" dirty="0"/>
                    </a:p>
                  </a:txBody>
                  <a:tcPr marL="84406" marR="84406" marT="45710" marB="45710">
                    <a:solidFill>
                      <a:schemeClr val="tx2">
                        <a:lumMod val="20000"/>
                        <a:lumOff val="80000"/>
                      </a:schemeClr>
                    </a:solidFill>
                  </a:tcPr>
                </a:tc>
                <a:tc>
                  <a:txBody>
                    <a:bodyPr/>
                    <a:lstStyle/>
                    <a:p>
                      <a:pPr algn="r"/>
                      <a:endParaRPr lang="en-GB" sz="1800" b="1" dirty="0"/>
                    </a:p>
                  </a:txBody>
                  <a:tcPr marL="84406" marR="84406" marT="45710" marB="45710">
                    <a:solidFill>
                      <a:schemeClr val="tx2">
                        <a:lumMod val="20000"/>
                        <a:lumOff val="80000"/>
                      </a:schemeClr>
                    </a:solidFill>
                  </a:tcPr>
                </a:tc>
              </a:tr>
              <a:tr h="365736">
                <a:tc>
                  <a:txBody>
                    <a:bodyPr/>
                    <a:lstStyle/>
                    <a:p>
                      <a:pPr algn="r"/>
                      <a:r>
                        <a:rPr lang="ar-SA" sz="1800" dirty="0" smtClean="0"/>
                        <a:t>المجموع</a:t>
                      </a:r>
                      <a:endParaRPr lang="en-GB" sz="1800" dirty="0"/>
                    </a:p>
                  </a:txBody>
                  <a:tcPr marL="84406" marR="84406" marT="45710" marB="45710">
                    <a:solidFill>
                      <a:srgbClr val="FFFF00"/>
                    </a:solidFill>
                  </a:tcPr>
                </a:tc>
                <a:tc>
                  <a:txBody>
                    <a:bodyPr/>
                    <a:lstStyle/>
                    <a:p>
                      <a:pPr algn="r"/>
                      <a:r>
                        <a:rPr lang="ar-SA" sz="1800" b="1" dirty="0" smtClean="0"/>
                        <a:t>740000</a:t>
                      </a:r>
                      <a:endParaRPr lang="en-GB" sz="1800" b="1" dirty="0"/>
                    </a:p>
                  </a:txBody>
                  <a:tcPr marL="84406" marR="84406" marT="45710" marB="45710">
                    <a:solidFill>
                      <a:srgbClr val="FFFF00"/>
                    </a:solidFill>
                  </a:tcPr>
                </a:tc>
                <a:tc>
                  <a:txBody>
                    <a:bodyPr/>
                    <a:lstStyle/>
                    <a:p>
                      <a:pPr algn="r"/>
                      <a:r>
                        <a:rPr lang="ar-SA" sz="1800" dirty="0" smtClean="0"/>
                        <a:t>المجموع</a:t>
                      </a:r>
                      <a:endParaRPr lang="en-GB" sz="1800" dirty="0"/>
                    </a:p>
                  </a:txBody>
                  <a:tcPr marL="84406" marR="84406" marT="45710" marB="45710">
                    <a:solidFill>
                      <a:srgbClr val="FFFF00"/>
                    </a:solidFill>
                  </a:tcPr>
                </a:tc>
                <a:tc>
                  <a:txBody>
                    <a:bodyPr/>
                    <a:lstStyle/>
                    <a:p>
                      <a:pPr algn="r"/>
                      <a:r>
                        <a:rPr lang="ar-SA" sz="1800" b="1" dirty="0" smtClean="0"/>
                        <a:t>740000</a:t>
                      </a:r>
                      <a:endParaRPr lang="en-GB" sz="1800" b="1" dirty="0"/>
                    </a:p>
                  </a:txBody>
                  <a:tcPr marL="84406" marR="84406" marT="45710" marB="45710">
                    <a:solidFill>
                      <a:srgbClr val="FFFF00"/>
                    </a:solidFill>
                  </a:tcPr>
                </a:tc>
              </a:tr>
            </a:tbl>
          </a:graphicData>
        </a:graphic>
      </p:graphicFrame>
      <p:sp>
        <p:nvSpPr>
          <p:cNvPr id="9" name="Rectangle 8"/>
          <p:cNvSpPr>
            <a:spLocks noChangeArrowheads="1"/>
          </p:cNvSpPr>
          <p:nvPr/>
        </p:nvSpPr>
        <p:spPr bwMode="auto">
          <a:xfrm>
            <a:off x="3516923" y="990601"/>
            <a:ext cx="1547446"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eaLnBrk="0" hangingPunct="0"/>
            <a:r>
              <a:rPr lang="ar-SA" sz="2400" b="1"/>
              <a:t>الميزانية</a:t>
            </a:r>
            <a:endParaRPr lang="en-GB" sz="2400" b="1"/>
          </a:p>
        </p:txBody>
      </p:sp>
    </p:spTree>
    <p:extLst>
      <p:ext uri="{BB962C8B-B14F-4D97-AF65-F5344CB8AC3E}">
        <p14:creationId xmlns:p14="http://schemas.microsoft.com/office/powerpoint/2010/main" xmlns="" val="30761530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a:p>
        </p:txBody>
      </p:sp>
      <p:sp>
        <p:nvSpPr>
          <p:cNvPr id="69635" name="Content Placeholder 2"/>
          <p:cNvSpPr>
            <a:spLocks noGrp="1"/>
          </p:cNvSpPr>
          <p:nvPr>
            <p:ph idx="1"/>
          </p:nvPr>
        </p:nvSpPr>
        <p:spPr/>
        <p:txBody>
          <a:bodyPr/>
          <a:lstStyle/>
          <a:p>
            <a:endParaRPr lang="en-GB" smtClean="0">
              <a:cs typeface="Arial" pitchFamily="34" charset="0"/>
            </a:endParaRPr>
          </a:p>
        </p:txBody>
      </p:sp>
      <p:sp>
        <p:nvSpPr>
          <p:cNvPr id="5" name="Title 1"/>
          <p:cNvSpPr txBox="1">
            <a:spLocks/>
          </p:cNvSpPr>
          <p:nvPr/>
        </p:nvSpPr>
        <p:spPr bwMode="auto">
          <a:xfrm>
            <a:off x="703385" y="0"/>
            <a:ext cx="7807569" cy="1066800"/>
          </a:xfrm>
          <a:prstGeom prst="rect">
            <a:avLst/>
          </a:prstGeom>
          <a:solidFill>
            <a:schemeClr val="accent1"/>
          </a:solidFill>
          <a:ln w="9525">
            <a:noFill/>
            <a:miter lim="800000"/>
            <a:headEnd/>
            <a:tailEnd/>
          </a:ln>
        </p:spPr>
        <p:txBody>
          <a:bodyPr bIns="91440" anchor="b"/>
          <a:lstStyle/>
          <a:p>
            <a:pPr algn="just" eaLnBrk="0" hangingPunct="0">
              <a:defRPr/>
            </a:pPr>
            <a:r>
              <a:rPr lang="ar-SA" sz="2800" b="1" dirty="0">
                <a:ea typeface="+mj-ea"/>
              </a:rPr>
              <a:t>العملية العاشرة: سددت منشأة فاضل مبلغ 10000 ريال من المبلغ المستحق عليها لشركة الأمل بشيك مسحوب على بنك الرياض.</a:t>
            </a:r>
            <a:endParaRPr lang="en-GB" sz="2800" b="1" dirty="0">
              <a:ea typeface="+mj-ea"/>
            </a:endParaRPr>
          </a:p>
        </p:txBody>
      </p:sp>
      <p:sp>
        <p:nvSpPr>
          <p:cNvPr id="6" name="Content Placeholder 2"/>
          <p:cNvSpPr txBox="1">
            <a:spLocks/>
          </p:cNvSpPr>
          <p:nvPr/>
        </p:nvSpPr>
        <p:spPr bwMode="auto">
          <a:xfrm>
            <a:off x="633047" y="1981200"/>
            <a:ext cx="7957038" cy="3352800"/>
          </a:xfrm>
          <a:prstGeom prst="rect">
            <a:avLst/>
          </a:prstGeom>
          <a:noFill/>
          <a:ln w="9525">
            <a:noFill/>
            <a:miter lim="800000"/>
            <a:headEnd/>
            <a:tailEnd/>
          </a:ln>
        </p:spPr>
        <p:txBody>
          <a:bodyPr/>
          <a:lstStyle/>
          <a:p>
            <a:pPr marL="273050" indent="-273050" eaLnBrk="0" hangingPunct="0">
              <a:spcBef>
                <a:spcPts val="575"/>
              </a:spcBef>
              <a:buClr>
                <a:schemeClr val="accent1"/>
              </a:buClr>
              <a:buSzPct val="85000"/>
              <a:buFont typeface="Wingdings 2" pitchFamily="18" charset="2"/>
              <a:buNone/>
              <a:defRPr/>
            </a:pPr>
            <a:endParaRPr lang="en-GB"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p:txBody>
      </p:sp>
      <p:graphicFrame>
        <p:nvGraphicFramePr>
          <p:cNvPr id="7" name="Content Placeholder 7"/>
          <p:cNvGraphicFramePr>
            <a:graphicFrameLocks/>
          </p:cNvGraphicFramePr>
          <p:nvPr/>
        </p:nvGraphicFramePr>
        <p:xfrm>
          <a:off x="633046" y="1219200"/>
          <a:ext cx="7882642" cy="4114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angle 24"/>
          <p:cNvSpPr>
            <a:spLocks noChangeArrowheads="1"/>
          </p:cNvSpPr>
          <p:nvPr/>
        </p:nvSpPr>
        <p:spPr bwMode="auto">
          <a:xfrm>
            <a:off x="633046" y="5486401"/>
            <a:ext cx="7732835" cy="815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273050" indent="-273050" eaLnBrk="0" hangingPunct="0">
              <a:spcBef>
                <a:spcPts val="575"/>
              </a:spcBef>
              <a:buClr>
                <a:schemeClr val="accent1"/>
              </a:buClr>
              <a:buSzPct val="85000"/>
            </a:pPr>
            <a:r>
              <a:rPr lang="en-US" sz="2000" b="1"/>
              <a:t>                    </a:t>
            </a:r>
            <a:r>
              <a:rPr lang="ar-SA" sz="2400" b="1"/>
              <a:t>معادلة الميزانية:  الأصول  =  الخصوم + حقوق الملكية</a:t>
            </a:r>
          </a:p>
          <a:p>
            <a:pPr marL="273050" indent="-273050" eaLnBrk="0" hangingPunct="0">
              <a:spcBef>
                <a:spcPts val="575"/>
              </a:spcBef>
              <a:buClr>
                <a:schemeClr val="accent1"/>
              </a:buClr>
              <a:buSzPct val="85000"/>
            </a:pPr>
            <a:endParaRPr lang="ar-SA" b="1"/>
          </a:p>
        </p:txBody>
      </p:sp>
      <p:sp>
        <p:nvSpPr>
          <p:cNvPr id="10" name="Slide Number Placeholder 3"/>
          <p:cNvSpPr txBox="1">
            <a:spLocks/>
          </p:cNvSpPr>
          <p:nvPr/>
        </p:nvSpPr>
        <p:spPr bwMode="auto">
          <a:xfrm>
            <a:off x="4591631" y="6377092"/>
            <a:ext cx="527538"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ar-SA"/>
            </a:defPPr>
            <a:lvl1pPr marL="0" algn="r" defTabSz="914400" rtl="0" eaLnBrk="0" latinLnBrk="0" hangingPunct="0">
              <a:defRPr sz="1200" kern="1200">
                <a:solidFill>
                  <a:schemeClr val="tx1"/>
                </a:solidFill>
                <a:latin typeface="Arial" pitchFamily="34" charset="0"/>
                <a:ea typeface="+mn-ea"/>
                <a:cs typeface="Arial" pitchFamily="34" charset="0"/>
              </a:defRPr>
            </a:lvl1pPr>
            <a:lvl2pPr marL="742950" indent="-285750" algn="r" defTabSz="914400" rtl="1" eaLnBrk="0" latinLnBrk="0" hangingPunct="0">
              <a:defRPr sz="1800" kern="1200">
                <a:solidFill>
                  <a:schemeClr val="tx1"/>
                </a:solidFill>
                <a:latin typeface="Arial" pitchFamily="34" charset="0"/>
                <a:ea typeface="+mn-ea"/>
                <a:cs typeface="Arial" pitchFamily="34" charset="0"/>
              </a:defRPr>
            </a:lvl2pPr>
            <a:lvl3pPr marL="1143000" indent="-228600" algn="r" defTabSz="914400" rtl="1" eaLnBrk="0" latinLnBrk="0" hangingPunct="0">
              <a:defRPr sz="1800" kern="1200">
                <a:solidFill>
                  <a:schemeClr val="tx1"/>
                </a:solidFill>
                <a:latin typeface="Arial" pitchFamily="34" charset="0"/>
                <a:ea typeface="+mn-ea"/>
                <a:cs typeface="Arial" pitchFamily="34" charset="0"/>
              </a:defRPr>
            </a:lvl3pPr>
            <a:lvl4pPr marL="1600200" indent="-228600" algn="r" defTabSz="914400" rtl="1" eaLnBrk="0" latinLnBrk="0" hangingPunct="0">
              <a:defRPr sz="1800" kern="1200">
                <a:solidFill>
                  <a:schemeClr val="tx1"/>
                </a:solidFill>
                <a:latin typeface="Arial" pitchFamily="34" charset="0"/>
                <a:ea typeface="+mn-ea"/>
                <a:cs typeface="Arial" pitchFamily="34" charset="0"/>
              </a:defRPr>
            </a:lvl4pPr>
            <a:lvl5pPr marL="2057400" indent="-228600" algn="r" defTabSz="914400" rtl="1" eaLnBrk="0" latinLnBrk="0" hangingPunct="0">
              <a:defRPr sz="18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9pPr>
          </a:lstStyle>
          <a:p>
            <a:pPr algn="ctr" eaLnBrk="1" hangingPunct="1"/>
            <a:r>
              <a:rPr lang="ar-SA" sz="1800" dirty="0" smtClean="0">
                <a:solidFill>
                  <a:schemeClr val="bg1"/>
                </a:solidFill>
                <a:latin typeface="Calibri" pitchFamily="34" charset="0"/>
              </a:rPr>
              <a:t>23</a:t>
            </a:r>
            <a:endParaRPr lang="en-US" sz="1800" dirty="0" smtClean="0">
              <a:solidFill>
                <a:schemeClr val="bg1"/>
              </a:solidFill>
              <a:latin typeface="Calibri" pitchFamily="34" charset="0"/>
            </a:endParaRPr>
          </a:p>
        </p:txBody>
      </p:sp>
    </p:spTree>
    <p:extLst>
      <p:ext uri="{BB962C8B-B14F-4D97-AF65-F5344CB8AC3E}">
        <p14:creationId xmlns:p14="http://schemas.microsoft.com/office/powerpoint/2010/main" xmlns="" val="37680929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blinds(horizontal)">
                                      <p:cBhvr>
                                        <p:cTn id="17"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Graphic spid="7" grpId="0">
        <p:bldAsOne/>
      </p:bldGraphic>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a:p>
        </p:txBody>
      </p:sp>
      <p:sp>
        <p:nvSpPr>
          <p:cNvPr id="70659" name="Content Placeholder 2"/>
          <p:cNvSpPr>
            <a:spLocks noGrp="1"/>
          </p:cNvSpPr>
          <p:nvPr>
            <p:ph idx="1"/>
          </p:nvPr>
        </p:nvSpPr>
        <p:spPr/>
        <p:txBody>
          <a:bodyPr/>
          <a:lstStyle/>
          <a:p>
            <a:endParaRPr lang="en-GB" smtClean="0">
              <a:cs typeface="Arial" pitchFamily="34" charset="0"/>
            </a:endParaRPr>
          </a:p>
        </p:txBody>
      </p:sp>
      <p:sp>
        <p:nvSpPr>
          <p:cNvPr id="70660" name="Slide Number Placeholder 3"/>
          <p:cNvSpPr>
            <a:spLocks noGrp="1"/>
          </p:cNvSpPr>
          <p:nvPr>
            <p:ph type="sldNum" sz="quarter" idx="4294967295"/>
          </p:nvPr>
        </p:nvSpPr>
        <p:spPr bwMode="auto">
          <a:xfrm>
            <a:off x="4536830" y="6381328"/>
            <a:ext cx="527538"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dirty="0" smtClean="0">
                <a:solidFill>
                  <a:schemeClr val="bg1"/>
                </a:solidFill>
                <a:latin typeface="Calibri" pitchFamily="34" charset="0"/>
              </a:rPr>
              <a:t>24</a:t>
            </a:r>
            <a:endParaRPr lang="en-US" dirty="0" smtClean="0">
              <a:solidFill>
                <a:schemeClr val="bg1"/>
              </a:solidFill>
              <a:latin typeface="Calibri" pitchFamily="34" charset="0"/>
            </a:endParaRPr>
          </a:p>
        </p:txBody>
      </p:sp>
      <p:sp>
        <p:nvSpPr>
          <p:cNvPr id="5" name="Content Placeholder 2"/>
          <p:cNvSpPr txBox="1">
            <a:spLocks/>
          </p:cNvSpPr>
          <p:nvPr/>
        </p:nvSpPr>
        <p:spPr bwMode="auto">
          <a:xfrm>
            <a:off x="637443" y="1219200"/>
            <a:ext cx="7933592" cy="4800600"/>
          </a:xfrm>
          <a:prstGeom prst="rect">
            <a:avLst/>
          </a:prstGeom>
          <a:noFill/>
          <a:ln w="9525">
            <a:noFill/>
            <a:miter lim="800000"/>
            <a:headEnd/>
            <a:tailEnd/>
          </a:ln>
        </p:spPr>
        <p:txBody>
          <a:bodyPr/>
          <a:lstStyle/>
          <a:p>
            <a:pPr marL="342900" indent="-342900" algn="ctr" rtl="0" eaLnBrk="0" hangingPunct="0">
              <a:spcBef>
                <a:spcPct val="20000"/>
              </a:spcBef>
              <a:buFont typeface="Arial" pitchFamily="34" charset="0"/>
              <a:buNone/>
              <a:defRPr/>
            </a:pPr>
            <a:r>
              <a:rPr lang="ar-SA" sz="2800" b="1" dirty="0">
                <a:latin typeface="+mn-lt"/>
                <a:cs typeface="Arial" charset="0"/>
              </a:rPr>
              <a:t>الميزانية</a:t>
            </a:r>
            <a:endParaRPr lang="en-GB" sz="2800" b="1" dirty="0">
              <a:latin typeface="+mn-lt"/>
              <a:cs typeface="Arial" charset="0"/>
            </a:endParaRPr>
          </a:p>
          <a:p>
            <a:pPr marL="342900" indent="-342900" rtl="0" eaLnBrk="0" hangingPunct="0">
              <a:spcBef>
                <a:spcPct val="20000"/>
              </a:spcBef>
              <a:buFont typeface="Wingdings 2" pitchFamily="18" charset="2"/>
              <a:buNone/>
              <a:defRPr/>
            </a:pPr>
            <a:endParaRPr lang="en-GB" sz="3200" dirty="0">
              <a:latin typeface="+mn-lt"/>
              <a:cs typeface="Arial" charset="0"/>
            </a:endParaRPr>
          </a:p>
        </p:txBody>
      </p:sp>
      <p:sp>
        <p:nvSpPr>
          <p:cNvPr id="6" name="Title 1"/>
          <p:cNvSpPr txBox="1">
            <a:spLocks/>
          </p:cNvSpPr>
          <p:nvPr/>
        </p:nvSpPr>
        <p:spPr bwMode="auto">
          <a:xfrm>
            <a:off x="492369" y="228600"/>
            <a:ext cx="8088923" cy="914400"/>
          </a:xfrm>
          <a:prstGeom prst="rect">
            <a:avLst/>
          </a:prstGeom>
          <a:solidFill>
            <a:schemeClr val="accent1"/>
          </a:solidFill>
          <a:ln w="9525">
            <a:noFill/>
            <a:miter lim="800000"/>
            <a:headEnd/>
            <a:tailEnd/>
          </a:ln>
        </p:spPr>
        <p:txBody>
          <a:bodyPr bIns="91440" anchor="b"/>
          <a:lstStyle/>
          <a:p>
            <a:pPr eaLnBrk="0" hangingPunct="0">
              <a:defRPr/>
            </a:pPr>
            <a:r>
              <a:rPr lang="ar-SA" sz="2800" b="1" dirty="0">
                <a:ea typeface="+mj-ea"/>
              </a:rPr>
              <a:t>بعد العملية السابقة تظهر ميزانية منشأة فاضل التجارية على النحو التالي:</a:t>
            </a:r>
          </a:p>
        </p:txBody>
      </p:sp>
      <p:sp>
        <p:nvSpPr>
          <p:cNvPr id="7" name="Content Placeholder 2"/>
          <p:cNvSpPr txBox="1">
            <a:spLocks/>
          </p:cNvSpPr>
          <p:nvPr/>
        </p:nvSpPr>
        <p:spPr bwMode="auto">
          <a:xfrm>
            <a:off x="552451" y="1447800"/>
            <a:ext cx="8024446" cy="4572000"/>
          </a:xfrm>
          <a:prstGeom prst="rect">
            <a:avLst/>
          </a:prstGeom>
          <a:noFill/>
          <a:ln w="9525">
            <a:noFill/>
            <a:miter lim="800000"/>
            <a:headEnd/>
            <a:tailEnd/>
          </a:ln>
        </p:spPr>
        <p:txBody>
          <a:bodyPr/>
          <a:lstStyle/>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en-GB" sz="2600" dirty="0">
              <a:latin typeface="+mn-lt"/>
              <a:cs typeface="+mn-cs"/>
            </a:endParaRPr>
          </a:p>
        </p:txBody>
      </p:sp>
      <p:sp>
        <p:nvSpPr>
          <p:cNvPr id="8" name="Content Placeholder 2"/>
          <p:cNvSpPr txBox="1">
            <a:spLocks/>
          </p:cNvSpPr>
          <p:nvPr/>
        </p:nvSpPr>
        <p:spPr bwMode="auto">
          <a:xfrm>
            <a:off x="552451" y="990600"/>
            <a:ext cx="8024446" cy="4648200"/>
          </a:xfrm>
          <a:prstGeom prst="rect">
            <a:avLst/>
          </a:prstGeom>
          <a:noFill/>
          <a:ln w="9525">
            <a:noFill/>
            <a:miter lim="800000"/>
            <a:headEnd/>
            <a:tailEnd/>
          </a:ln>
        </p:spPr>
        <p:txBody>
          <a:bodyPr/>
          <a:lstStyle/>
          <a:p>
            <a:pPr marL="273050" indent="-273050" eaLnBrk="0" hangingPunct="0">
              <a:spcBef>
                <a:spcPts val="575"/>
              </a:spcBef>
              <a:buClr>
                <a:schemeClr val="accent1"/>
              </a:buClr>
              <a:buSzPct val="85000"/>
              <a:buFont typeface="Wingdings 2" pitchFamily="18" charset="2"/>
              <a:buNone/>
              <a:defRPr/>
            </a:pPr>
            <a:r>
              <a:rPr lang="ar-SA" sz="2600" dirty="0">
                <a:latin typeface="+mn-lt"/>
                <a:cs typeface="+mn-cs"/>
              </a:rPr>
              <a:t> </a:t>
            </a:r>
          </a:p>
          <a:p>
            <a:pPr marL="273050" indent="-273050" eaLnBrk="0" hangingPunct="0">
              <a:spcBef>
                <a:spcPts val="575"/>
              </a:spcBef>
              <a:buClr>
                <a:schemeClr val="accent1"/>
              </a:buClr>
              <a:buSzPct val="85000"/>
              <a:buFont typeface="Wingdings 2" pitchFamily="18" charset="2"/>
              <a:buNone/>
              <a:defRPr/>
            </a:pPr>
            <a:endParaRPr lang="en-GB" sz="2600" dirty="0">
              <a:latin typeface="+mn-lt"/>
              <a:cs typeface="+mn-cs"/>
            </a:endParaRPr>
          </a:p>
        </p:txBody>
      </p:sp>
      <p:graphicFrame>
        <p:nvGraphicFramePr>
          <p:cNvPr id="9" name="Table 8"/>
          <p:cNvGraphicFramePr>
            <a:graphicFrameLocks noGrp="1"/>
          </p:cNvGraphicFramePr>
          <p:nvPr/>
        </p:nvGraphicFramePr>
        <p:xfrm>
          <a:off x="492369" y="1676400"/>
          <a:ext cx="7447086" cy="4389444"/>
        </p:xfrm>
        <a:graphic>
          <a:graphicData uri="http://schemas.openxmlformats.org/drawingml/2006/table">
            <a:tbl>
              <a:tblPr firstRow="1" bandRow="1">
                <a:tableStyleId>{5C22544A-7EE6-4342-B048-85BDC9FD1C3A}</a:tableStyleId>
              </a:tblPr>
              <a:tblGrid>
                <a:gridCol w="2420303"/>
                <a:gridCol w="1303240"/>
                <a:gridCol w="2420303"/>
                <a:gridCol w="1303240"/>
              </a:tblGrid>
              <a:tr h="365787">
                <a:tc>
                  <a:txBody>
                    <a:bodyPr/>
                    <a:lstStyle/>
                    <a:p>
                      <a:pPr algn="r"/>
                      <a:r>
                        <a:rPr lang="ar-SA" sz="1800" u="sng" dirty="0" smtClean="0">
                          <a:solidFill>
                            <a:srgbClr val="FF0000"/>
                          </a:solidFill>
                        </a:rPr>
                        <a:t>الخصوم</a:t>
                      </a:r>
                      <a:endParaRPr lang="en-GB" sz="1800" u="sng" dirty="0">
                        <a:solidFill>
                          <a:srgbClr val="FF0000"/>
                        </a:solidFill>
                      </a:endParaRPr>
                    </a:p>
                  </a:txBody>
                  <a:tcPr marL="84399" marR="84399" marT="45723" marB="45723">
                    <a:solidFill>
                      <a:schemeClr val="tx2">
                        <a:lumMod val="20000"/>
                        <a:lumOff val="80000"/>
                      </a:schemeClr>
                    </a:solidFill>
                  </a:tcPr>
                </a:tc>
                <a:tc>
                  <a:txBody>
                    <a:bodyPr/>
                    <a:lstStyle/>
                    <a:p>
                      <a:pPr algn="r"/>
                      <a:endParaRPr lang="en-GB" sz="1800" b="1" dirty="0">
                        <a:solidFill>
                          <a:srgbClr val="FF0000"/>
                        </a:solidFill>
                      </a:endParaRPr>
                    </a:p>
                  </a:txBody>
                  <a:tcPr marL="84399" marR="84399" marT="45723" marB="45723">
                    <a:solidFill>
                      <a:schemeClr val="tx2">
                        <a:lumMod val="20000"/>
                        <a:lumOff val="80000"/>
                      </a:schemeClr>
                    </a:solidFill>
                  </a:tcPr>
                </a:tc>
                <a:tc>
                  <a:txBody>
                    <a:bodyPr/>
                    <a:lstStyle/>
                    <a:p>
                      <a:pPr algn="r"/>
                      <a:r>
                        <a:rPr lang="ar-SA" sz="1800" u="sng" dirty="0" smtClean="0">
                          <a:solidFill>
                            <a:srgbClr val="FF0000"/>
                          </a:solidFill>
                        </a:rPr>
                        <a:t>الأصــــول</a:t>
                      </a:r>
                      <a:endParaRPr lang="en-GB" sz="1800" u="sng" dirty="0">
                        <a:solidFill>
                          <a:srgbClr val="FF0000"/>
                        </a:solidFill>
                      </a:endParaRPr>
                    </a:p>
                  </a:txBody>
                  <a:tcPr marL="84399" marR="84399" marT="45723" marB="45723">
                    <a:solidFill>
                      <a:schemeClr val="tx2">
                        <a:lumMod val="20000"/>
                        <a:lumOff val="80000"/>
                      </a:schemeClr>
                    </a:solidFill>
                  </a:tcPr>
                </a:tc>
                <a:tc>
                  <a:txBody>
                    <a:bodyPr/>
                    <a:lstStyle/>
                    <a:p>
                      <a:pPr algn="r"/>
                      <a:endParaRPr lang="en-GB" sz="1800" b="1" dirty="0"/>
                    </a:p>
                  </a:txBody>
                  <a:tcPr marL="84399" marR="84399" marT="45723" marB="45723">
                    <a:solidFill>
                      <a:schemeClr val="tx2">
                        <a:lumMod val="20000"/>
                        <a:lumOff val="80000"/>
                      </a:schemeClr>
                    </a:solidFill>
                  </a:tcPr>
                </a:tc>
              </a:tr>
              <a:tr h="365787">
                <a:tc>
                  <a:txBody>
                    <a:bodyPr/>
                    <a:lstStyle/>
                    <a:p>
                      <a:pPr algn="r"/>
                      <a:r>
                        <a:rPr lang="ar-SA" sz="1800" dirty="0" smtClean="0"/>
                        <a:t>دائنون (شركة الأمل)</a:t>
                      </a:r>
                      <a:endParaRPr lang="en-GB" sz="1800" dirty="0"/>
                    </a:p>
                  </a:txBody>
                  <a:tcPr marL="84399" marR="84399" marT="45723" marB="45723">
                    <a:solidFill>
                      <a:schemeClr val="tx2">
                        <a:lumMod val="20000"/>
                        <a:lumOff val="80000"/>
                      </a:schemeClr>
                    </a:solidFill>
                  </a:tcPr>
                </a:tc>
                <a:tc>
                  <a:txBody>
                    <a:bodyPr/>
                    <a:lstStyle/>
                    <a:p>
                      <a:pPr algn="r"/>
                      <a:r>
                        <a:rPr lang="ar-SA" sz="1800" dirty="0" smtClean="0"/>
                        <a:t>20000</a:t>
                      </a:r>
                      <a:endParaRPr lang="en-GB" sz="1800" dirty="0"/>
                    </a:p>
                  </a:txBody>
                  <a:tcPr marL="84399" marR="84399" marT="45723" marB="45723">
                    <a:solidFill>
                      <a:schemeClr val="tx2">
                        <a:lumMod val="20000"/>
                        <a:lumOff val="80000"/>
                      </a:schemeClr>
                    </a:solidFill>
                  </a:tcPr>
                </a:tc>
                <a:tc>
                  <a:txBody>
                    <a:bodyPr/>
                    <a:lstStyle/>
                    <a:p>
                      <a:pPr algn="r"/>
                      <a:r>
                        <a:rPr lang="ar-SA" sz="1800" dirty="0" smtClean="0"/>
                        <a:t>صندوق</a:t>
                      </a:r>
                      <a:endParaRPr lang="en-GB" sz="1800" dirty="0"/>
                    </a:p>
                  </a:txBody>
                  <a:tcPr marL="84399" marR="84399" marT="45723" marB="45723">
                    <a:solidFill>
                      <a:schemeClr val="tx2">
                        <a:lumMod val="20000"/>
                        <a:lumOff val="80000"/>
                      </a:schemeClr>
                    </a:solidFill>
                  </a:tcPr>
                </a:tc>
                <a:tc>
                  <a:txBody>
                    <a:bodyPr/>
                    <a:lstStyle/>
                    <a:p>
                      <a:pPr algn="r"/>
                      <a:r>
                        <a:rPr lang="ar-SA" sz="1800" b="1" dirty="0" smtClean="0"/>
                        <a:t>130000</a:t>
                      </a:r>
                      <a:endParaRPr lang="en-GB" sz="1800" b="1" dirty="0"/>
                    </a:p>
                  </a:txBody>
                  <a:tcPr marL="84399" marR="84399" marT="45723" marB="45723">
                    <a:solidFill>
                      <a:schemeClr val="tx2">
                        <a:lumMod val="20000"/>
                        <a:lumOff val="80000"/>
                      </a:schemeClr>
                    </a:solidFill>
                  </a:tcPr>
                </a:tc>
              </a:tr>
              <a:tr h="365787">
                <a:tc>
                  <a:txBody>
                    <a:bodyPr/>
                    <a:lstStyle/>
                    <a:p>
                      <a:pPr algn="r"/>
                      <a:r>
                        <a:rPr lang="ar-SA" sz="1800" dirty="0" smtClean="0"/>
                        <a:t>قرض البنك</a:t>
                      </a:r>
                      <a:endParaRPr lang="en-GB" sz="1800" dirty="0"/>
                    </a:p>
                  </a:txBody>
                  <a:tcPr marL="84399" marR="84399" marT="45723" marB="45723">
                    <a:solidFill>
                      <a:schemeClr val="tx2">
                        <a:lumMod val="20000"/>
                        <a:lumOff val="80000"/>
                      </a:schemeClr>
                    </a:solidFill>
                  </a:tcPr>
                </a:tc>
                <a:tc>
                  <a:txBody>
                    <a:bodyPr/>
                    <a:lstStyle/>
                    <a:p>
                      <a:pPr algn="r"/>
                      <a:r>
                        <a:rPr lang="ar-SA" sz="1800" b="1" dirty="0" smtClean="0"/>
                        <a:t>200000</a:t>
                      </a:r>
                      <a:endParaRPr lang="en-GB" sz="1800" b="1" dirty="0"/>
                    </a:p>
                  </a:txBody>
                  <a:tcPr marL="84399" marR="84399" marT="45723" marB="45723">
                    <a:solidFill>
                      <a:schemeClr val="tx2">
                        <a:lumMod val="20000"/>
                        <a:lumOff val="80000"/>
                      </a:schemeClr>
                    </a:solidFill>
                  </a:tcPr>
                </a:tc>
                <a:tc>
                  <a:txBody>
                    <a:bodyPr/>
                    <a:lstStyle/>
                    <a:p>
                      <a:pPr algn="r"/>
                      <a:r>
                        <a:rPr lang="ar-SA" sz="1800" dirty="0" smtClean="0"/>
                        <a:t>بنك</a:t>
                      </a:r>
                      <a:endParaRPr lang="en-GB" sz="1800" dirty="0"/>
                    </a:p>
                  </a:txBody>
                  <a:tcPr marL="84399" marR="84399" marT="45723" marB="45723">
                    <a:solidFill>
                      <a:schemeClr val="tx2">
                        <a:lumMod val="20000"/>
                        <a:lumOff val="80000"/>
                      </a:schemeClr>
                    </a:solidFill>
                  </a:tcPr>
                </a:tc>
                <a:tc>
                  <a:txBody>
                    <a:bodyPr/>
                    <a:lstStyle/>
                    <a:p>
                      <a:pPr algn="r"/>
                      <a:r>
                        <a:rPr lang="ar-SA" sz="1800" b="1" dirty="0" smtClean="0"/>
                        <a:t>90000</a:t>
                      </a:r>
                      <a:endParaRPr lang="en-GB" sz="1800" b="1" dirty="0"/>
                    </a:p>
                  </a:txBody>
                  <a:tcPr marL="84399" marR="84399" marT="45723" marB="45723">
                    <a:solidFill>
                      <a:schemeClr val="tx2">
                        <a:lumMod val="20000"/>
                        <a:lumOff val="80000"/>
                      </a:schemeClr>
                    </a:solidFill>
                  </a:tcPr>
                </a:tc>
              </a:tr>
              <a:tr h="365787">
                <a:tc>
                  <a:txBody>
                    <a:bodyPr/>
                    <a:lstStyle/>
                    <a:p>
                      <a:pPr algn="r"/>
                      <a:endParaRPr lang="en-GB" sz="1800" dirty="0"/>
                    </a:p>
                  </a:txBody>
                  <a:tcPr marL="84399" marR="84399" marT="45723" marB="45723">
                    <a:solidFill>
                      <a:schemeClr val="tx2">
                        <a:lumMod val="20000"/>
                        <a:lumOff val="80000"/>
                      </a:schemeClr>
                    </a:solidFill>
                  </a:tcPr>
                </a:tc>
                <a:tc>
                  <a:txBody>
                    <a:bodyPr/>
                    <a:lstStyle/>
                    <a:p>
                      <a:pPr algn="r"/>
                      <a:endParaRPr lang="en-GB" sz="1800" b="1" dirty="0"/>
                    </a:p>
                  </a:txBody>
                  <a:tcPr marL="84399" marR="84399" marT="45723" marB="45723">
                    <a:solidFill>
                      <a:schemeClr val="tx2">
                        <a:lumMod val="20000"/>
                        <a:lumOff val="80000"/>
                      </a:schemeClr>
                    </a:solidFill>
                  </a:tcPr>
                </a:tc>
                <a:tc>
                  <a:txBody>
                    <a:bodyPr/>
                    <a:lstStyle/>
                    <a:p>
                      <a:pPr algn="r"/>
                      <a:r>
                        <a:rPr lang="ar-SA" sz="1800" dirty="0" smtClean="0"/>
                        <a:t>مدينون (شركة النصر)</a:t>
                      </a:r>
                      <a:endParaRPr lang="en-GB" sz="1800" dirty="0"/>
                    </a:p>
                  </a:txBody>
                  <a:tcPr marL="84399" marR="84399" marT="45723" marB="45723">
                    <a:solidFill>
                      <a:schemeClr val="tx2">
                        <a:lumMod val="20000"/>
                        <a:lumOff val="80000"/>
                      </a:schemeClr>
                    </a:solidFill>
                  </a:tcPr>
                </a:tc>
                <a:tc>
                  <a:txBody>
                    <a:bodyPr/>
                    <a:lstStyle/>
                    <a:p>
                      <a:pPr algn="r"/>
                      <a:r>
                        <a:rPr lang="ar-SA" sz="1800" b="1" dirty="0" smtClean="0"/>
                        <a:t>40000</a:t>
                      </a:r>
                      <a:endParaRPr lang="en-GB" sz="1800" b="1" dirty="0"/>
                    </a:p>
                  </a:txBody>
                  <a:tcPr marL="84399" marR="84399" marT="45723" marB="45723">
                    <a:solidFill>
                      <a:schemeClr val="tx2">
                        <a:lumMod val="20000"/>
                        <a:lumOff val="80000"/>
                      </a:schemeClr>
                    </a:solidFill>
                  </a:tcPr>
                </a:tc>
              </a:tr>
              <a:tr h="365787">
                <a:tc>
                  <a:txBody>
                    <a:bodyPr/>
                    <a:lstStyle/>
                    <a:p>
                      <a:pPr algn="r"/>
                      <a:endParaRPr lang="en-GB" sz="1800" dirty="0"/>
                    </a:p>
                  </a:txBody>
                  <a:tcPr marL="84399" marR="84399" marT="45723" marB="45723">
                    <a:solidFill>
                      <a:schemeClr val="tx2">
                        <a:lumMod val="20000"/>
                        <a:lumOff val="80000"/>
                      </a:schemeClr>
                    </a:solidFill>
                  </a:tcPr>
                </a:tc>
                <a:tc>
                  <a:txBody>
                    <a:bodyPr/>
                    <a:lstStyle/>
                    <a:p>
                      <a:pPr algn="r"/>
                      <a:endParaRPr lang="en-GB" sz="1800" dirty="0"/>
                    </a:p>
                  </a:txBody>
                  <a:tcPr marL="84399" marR="84399" marT="45723" marB="45723">
                    <a:solidFill>
                      <a:schemeClr val="tx2">
                        <a:lumMod val="20000"/>
                        <a:lumOff val="80000"/>
                      </a:schemeClr>
                    </a:solidFill>
                  </a:tcPr>
                </a:tc>
                <a:tc>
                  <a:txBody>
                    <a:bodyPr/>
                    <a:lstStyle/>
                    <a:p>
                      <a:pPr algn="r"/>
                      <a:r>
                        <a:rPr lang="ar-SA" sz="1800" dirty="0" smtClean="0"/>
                        <a:t>بضاعة</a:t>
                      </a:r>
                      <a:endParaRPr lang="en-GB" sz="1800" dirty="0"/>
                    </a:p>
                  </a:txBody>
                  <a:tcPr marL="84399" marR="84399" marT="45723" marB="45723">
                    <a:solidFill>
                      <a:schemeClr val="tx2">
                        <a:lumMod val="20000"/>
                        <a:lumOff val="80000"/>
                      </a:schemeClr>
                    </a:solidFill>
                  </a:tcPr>
                </a:tc>
                <a:tc>
                  <a:txBody>
                    <a:bodyPr/>
                    <a:lstStyle/>
                    <a:p>
                      <a:pPr algn="r"/>
                      <a:r>
                        <a:rPr lang="ar-SA" sz="1800" b="1" dirty="0" smtClean="0"/>
                        <a:t>100000</a:t>
                      </a:r>
                      <a:endParaRPr lang="en-GB" sz="1800" b="1" dirty="0"/>
                    </a:p>
                  </a:txBody>
                  <a:tcPr marL="84399" marR="84399" marT="45723" marB="45723">
                    <a:solidFill>
                      <a:schemeClr val="tx2">
                        <a:lumMod val="20000"/>
                        <a:lumOff val="80000"/>
                      </a:schemeClr>
                    </a:solidFill>
                  </a:tcPr>
                </a:tc>
              </a:tr>
              <a:tr h="365787">
                <a:tc>
                  <a:txBody>
                    <a:bodyPr/>
                    <a:lstStyle/>
                    <a:p>
                      <a:pPr algn="r"/>
                      <a:endParaRPr lang="en-GB" sz="1800" dirty="0"/>
                    </a:p>
                  </a:txBody>
                  <a:tcPr marL="84399" marR="84399" marT="45723" marB="45723">
                    <a:solidFill>
                      <a:schemeClr val="tx2">
                        <a:lumMod val="20000"/>
                        <a:lumOff val="80000"/>
                      </a:schemeClr>
                    </a:solidFill>
                  </a:tcPr>
                </a:tc>
                <a:tc>
                  <a:txBody>
                    <a:bodyPr/>
                    <a:lstStyle/>
                    <a:p>
                      <a:pPr algn="r"/>
                      <a:endParaRPr lang="en-GB" sz="1800" b="1" dirty="0"/>
                    </a:p>
                  </a:txBody>
                  <a:tcPr marL="84399" marR="84399" marT="45723" marB="45723">
                    <a:solidFill>
                      <a:schemeClr val="tx2">
                        <a:lumMod val="20000"/>
                        <a:lumOff val="80000"/>
                      </a:schemeClr>
                    </a:solidFill>
                  </a:tcPr>
                </a:tc>
                <a:tc>
                  <a:txBody>
                    <a:bodyPr/>
                    <a:lstStyle/>
                    <a:p>
                      <a:pPr algn="r"/>
                      <a:r>
                        <a:rPr lang="ar-SA" sz="1800" dirty="0" smtClean="0"/>
                        <a:t>أثاث وتجهيزات</a:t>
                      </a:r>
                      <a:endParaRPr lang="en-GB" sz="1800" dirty="0"/>
                    </a:p>
                  </a:txBody>
                  <a:tcPr marL="84399" marR="84399" marT="45723" marB="45723">
                    <a:solidFill>
                      <a:schemeClr val="tx2">
                        <a:lumMod val="20000"/>
                        <a:lumOff val="80000"/>
                      </a:schemeClr>
                    </a:solidFill>
                  </a:tcPr>
                </a:tc>
                <a:tc>
                  <a:txBody>
                    <a:bodyPr/>
                    <a:lstStyle/>
                    <a:p>
                      <a:pPr algn="r"/>
                      <a:r>
                        <a:rPr lang="ar-SA" sz="1800" b="1" dirty="0" smtClean="0"/>
                        <a:t>70000</a:t>
                      </a:r>
                      <a:endParaRPr lang="en-GB" sz="1800" b="1" dirty="0"/>
                    </a:p>
                  </a:txBody>
                  <a:tcPr marL="84399" marR="84399" marT="45723" marB="45723">
                    <a:solidFill>
                      <a:schemeClr val="tx2">
                        <a:lumMod val="20000"/>
                        <a:lumOff val="80000"/>
                      </a:schemeClr>
                    </a:solidFill>
                  </a:tcPr>
                </a:tc>
              </a:tr>
              <a:tr h="365787">
                <a:tc>
                  <a:txBody>
                    <a:bodyPr/>
                    <a:lstStyle/>
                    <a:p>
                      <a:pPr algn="r"/>
                      <a:endParaRPr lang="en-GB" sz="1800" dirty="0"/>
                    </a:p>
                  </a:txBody>
                  <a:tcPr marL="84399" marR="84399" marT="45723" marB="45723">
                    <a:solidFill>
                      <a:schemeClr val="tx2">
                        <a:lumMod val="20000"/>
                        <a:lumOff val="80000"/>
                      </a:schemeClr>
                    </a:solidFill>
                  </a:tcPr>
                </a:tc>
                <a:tc>
                  <a:txBody>
                    <a:bodyPr/>
                    <a:lstStyle/>
                    <a:p>
                      <a:pPr algn="r"/>
                      <a:endParaRPr lang="en-GB" sz="1800" b="1" dirty="0"/>
                    </a:p>
                  </a:txBody>
                  <a:tcPr marL="84399" marR="84399" marT="45723" marB="45723">
                    <a:solidFill>
                      <a:schemeClr val="tx2">
                        <a:lumMod val="20000"/>
                        <a:lumOff val="80000"/>
                      </a:schemeClr>
                    </a:solidFill>
                  </a:tcPr>
                </a:tc>
                <a:tc>
                  <a:txBody>
                    <a:bodyPr/>
                    <a:lstStyle/>
                    <a:p>
                      <a:pPr algn="r"/>
                      <a:r>
                        <a:rPr lang="ar-SA" sz="1800" dirty="0" smtClean="0"/>
                        <a:t>آلات ومعدات</a:t>
                      </a:r>
                      <a:endParaRPr lang="en-GB" sz="1800" dirty="0"/>
                    </a:p>
                  </a:txBody>
                  <a:tcPr marL="84399" marR="84399" marT="45723" marB="45723">
                    <a:solidFill>
                      <a:schemeClr val="tx2">
                        <a:lumMod val="20000"/>
                        <a:lumOff val="80000"/>
                      </a:schemeClr>
                    </a:solidFill>
                  </a:tcPr>
                </a:tc>
                <a:tc>
                  <a:txBody>
                    <a:bodyPr/>
                    <a:lstStyle/>
                    <a:p>
                      <a:pPr algn="r"/>
                      <a:r>
                        <a:rPr lang="ar-SA" sz="1800" b="1" dirty="0" smtClean="0"/>
                        <a:t>50000</a:t>
                      </a:r>
                      <a:endParaRPr lang="en-GB" sz="1800" b="1" dirty="0"/>
                    </a:p>
                  </a:txBody>
                  <a:tcPr marL="84399" marR="84399" marT="45723" marB="45723">
                    <a:solidFill>
                      <a:schemeClr val="tx2">
                        <a:lumMod val="20000"/>
                        <a:lumOff val="80000"/>
                      </a:schemeClr>
                    </a:solidFill>
                  </a:tcPr>
                </a:tc>
              </a:tr>
              <a:tr h="365787">
                <a:tc>
                  <a:txBody>
                    <a:bodyPr/>
                    <a:lstStyle/>
                    <a:p>
                      <a:pPr algn="r"/>
                      <a:endParaRPr lang="en-GB" sz="1800" dirty="0"/>
                    </a:p>
                  </a:txBody>
                  <a:tcPr marL="84399" marR="84399" marT="45723" marB="45723">
                    <a:solidFill>
                      <a:schemeClr val="tx2">
                        <a:lumMod val="20000"/>
                        <a:lumOff val="80000"/>
                      </a:schemeClr>
                    </a:solidFill>
                  </a:tcPr>
                </a:tc>
                <a:tc>
                  <a:txBody>
                    <a:bodyPr/>
                    <a:lstStyle/>
                    <a:p>
                      <a:pPr algn="r"/>
                      <a:endParaRPr lang="en-GB" sz="1800" b="1" dirty="0"/>
                    </a:p>
                  </a:txBody>
                  <a:tcPr marL="84399" marR="84399" marT="45723" marB="45723">
                    <a:solidFill>
                      <a:schemeClr val="tx2">
                        <a:lumMod val="20000"/>
                        <a:lumOff val="80000"/>
                      </a:schemeClr>
                    </a:solidFill>
                  </a:tcPr>
                </a:tc>
                <a:tc>
                  <a:txBody>
                    <a:bodyPr/>
                    <a:lstStyle/>
                    <a:p>
                      <a:pPr algn="r"/>
                      <a:r>
                        <a:rPr lang="ar-SA" sz="1800" dirty="0" smtClean="0"/>
                        <a:t>مبنى</a:t>
                      </a:r>
                      <a:endParaRPr lang="en-GB" sz="1800" dirty="0"/>
                    </a:p>
                  </a:txBody>
                  <a:tcPr marL="84399" marR="84399" marT="45723" marB="45723">
                    <a:solidFill>
                      <a:schemeClr val="tx2">
                        <a:lumMod val="20000"/>
                        <a:lumOff val="80000"/>
                      </a:schemeClr>
                    </a:solidFill>
                  </a:tcPr>
                </a:tc>
                <a:tc>
                  <a:txBody>
                    <a:bodyPr/>
                    <a:lstStyle/>
                    <a:p>
                      <a:pPr algn="r"/>
                      <a:r>
                        <a:rPr lang="ar-SA" sz="1800" b="1" dirty="0" smtClean="0"/>
                        <a:t>250000</a:t>
                      </a:r>
                      <a:endParaRPr lang="en-GB" sz="1800" b="1" dirty="0"/>
                    </a:p>
                  </a:txBody>
                  <a:tcPr marL="84399" marR="84399" marT="45723" marB="45723">
                    <a:solidFill>
                      <a:schemeClr val="tx2">
                        <a:lumMod val="20000"/>
                        <a:lumOff val="80000"/>
                      </a:schemeClr>
                    </a:solidFill>
                  </a:tcPr>
                </a:tc>
              </a:tr>
              <a:tr h="365787">
                <a:tc>
                  <a:txBody>
                    <a:bodyPr/>
                    <a:lstStyle/>
                    <a:p>
                      <a:pPr algn="r"/>
                      <a:r>
                        <a:rPr lang="ar-SA" sz="1800" b="1" u="sng" dirty="0" smtClean="0">
                          <a:solidFill>
                            <a:srgbClr val="FF0000"/>
                          </a:solidFill>
                        </a:rPr>
                        <a:t>حقوق الملكية</a:t>
                      </a:r>
                      <a:endParaRPr lang="en-GB" sz="1800" b="1" u="sng" dirty="0">
                        <a:solidFill>
                          <a:srgbClr val="FF0000"/>
                        </a:solidFill>
                      </a:endParaRPr>
                    </a:p>
                  </a:txBody>
                  <a:tcPr marL="84399" marR="84399" marT="45723" marB="45723">
                    <a:solidFill>
                      <a:schemeClr val="tx2">
                        <a:lumMod val="20000"/>
                        <a:lumOff val="80000"/>
                      </a:schemeClr>
                    </a:solidFill>
                  </a:tcPr>
                </a:tc>
                <a:tc>
                  <a:txBody>
                    <a:bodyPr/>
                    <a:lstStyle/>
                    <a:p>
                      <a:pPr algn="r"/>
                      <a:endParaRPr lang="en-GB" sz="1800" b="1" dirty="0"/>
                    </a:p>
                  </a:txBody>
                  <a:tcPr marL="84399" marR="84399" marT="45723" marB="45723">
                    <a:solidFill>
                      <a:schemeClr val="tx2">
                        <a:lumMod val="20000"/>
                        <a:lumOff val="80000"/>
                      </a:schemeClr>
                    </a:solidFill>
                  </a:tcPr>
                </a:tc>
                <a:tc>
                  <a:txBody>
                    <a:bodyPr/>
                    <a:lstStyle/>
                    <a:p>
                      <a:pPr algn="r"/>
                      <a:endParaRPr lang="en-GB" sz="1800"/>
                    </a:p>
                  </a:txBody>
                  <a:tcPr marL="84399" marR="84399" marT="45723" marB="45723">
                    <a:solidFill>
                      <a:schemeClr val="tx2">
                        <a:lumMod val="20000"/>
                        <a:lumOff val="80000"/>
                      </a:schemeClr>
                    </a:solidFill>
                  </a:tcPr>
                </a:tc>
                <a:tc>
                  <a:txBody>
                    <a:bodyPr/>
                    <a:lstStyle/>
                    <a:p>
                      <a:pPr algn="r"/>
                      <a:endParaRPr lang="en-GB" sz="1800" dirty="0"/>
                    </a:p>
                  </a:txBody>
                  <a:tcPr marL="84399" marR="84399" marT="45723" marB="45723">
                    <a:solidFill>
                      <a:schemeClr val="tx2">
                        <a:lumMod val="20000"/>
                        <a:lumOff val="80000"/>
                      </a:schemeClr>
                    </a:solidFill>
                  </a:tcPr>
                </a:tc>
              </a:tr>
              <a:tr h="365787">
                <a:tc>
                  <a:txBody>
                    <a:bodyPr/>
                    <a:lstStyle/>
                    <a:p>
                      <a:pPr algn="r"/>
                      <a:r>
                        <a:rPr lang="ar-SA" sz="1800" dirty="0" smtClean="0"/>
                        <a:t>رأس المال</a:t>
                      </a:r>
                      <a:endParaRPr lang="en-GB" sz="1800" dirty="0"/>
                    </a:p>
                  </a:txBody>
                  <a:tcPr marL="84399" marR="84399" marT="45723" marB="45723">
                    <a:solidFill>
                      <a:schemeClr val="tx2">
                        <a:lumMod val="20000"/>
                        <a:lumOff val="80000"/>
                      </a:schemeClr>
                    </a:solidFill>
                  </a:tcPr>
                </a:tc>
                <a:tc>
                  <a:txBody>
                    <a:bodyPr/>
                    <a:lstStyle/>
                    <a:p>
                      <a:pPr algn="r"/>
                      <a:r>
                        <a:rPr lang="ar-SA" sz="1800" b="1" dirty="0" smtClean="0"/>
                        <a:t>500000</a:t>
                      </a:r>
                      <a:endParaRPr lang="en-GB" sz="1800" b="1" dirty="0"/>
                    </a:p>
                  </a:txBody>
                  <a:tcPr marL="84399" marR="84399" marT="45723" marB="45723">
                    <a:solidFill>
                      <a:schemeClr val="tx2">
                        <a:lumMod val="20000"/>
                        <a:lumOff val="80000"/>
                      </a:schemeClr>
                    </a:solidFill>
                  </a:tcPr>
                </a:tc>
                <a:tc>
                  <a:txBody>
                    <a:bodyPr/>
                    <a:lstStyle/>
                    <a:p>
                      <a:pPr algn="r"/>
                      <a:endParaRPr lang="en-GB" sz="1800" dirty="0"/>
                    </a:p>
                  </a:txBody>
                  <a:tcPr marL="84399" marR="84399" marT="45723" marB="45723">
                    <a:solidFill>
                      <a:schemeClr val="tx2">
                        <a:lumMod val="20000"/>
                        <a:lumOff val="80000"/>
                      </a:schemeClr>
                    </a:solidFill>
                  </a:tcPr>
                </a:tc>
                <a:tc>
                  <a:txBody>
                    <a:bodyPr/>
                    <a:lstStyle/>
                    <a:p>
                      <a:pPr algn="r"/>
                      <a:endParaRPr lang="en-GB" sz="1800" b="1" dirty="0"/>
                    </a:p>
                  </a:txBody>
                  <a:tcPr marL="84399" marR="84399" marT="45723" marB="45723">
                    <a:solidFill>
                      <a:schemeClr val="tx2">
                        <a:lumMod val="20000"/>
                        <a:lumOff val="80000"/>
                      </a:schemeClr>
                    </a:solidFill>
                  </a:tcPr>
                </a:tc>
              </a:tr>
              <a:tr h="365787">
                <a:tc>
                  <a:txBody>
                    <a:bodyPr/>
                    <a:lstStyle/>
                    <a:p>
                      <a:pPr algn="r"/>
                      <a:r>
                        <a:rPr lang="ar-SA" sz="1800" dirty="0" smtClean="0"/>
                        <a:t>+ أرباح</a:t>
                      </a:r>
                      <a:endParaRPr lang="en-GB" sz="1800" dirty="0"/>
                    </a:p>
                  </a:txBody>
                  <a:tcPr marL="84399" marR="84399" marT="45723" marB="45723">
                    <a:solidFill>
                      <a:schemeClr val="tx2">
                        <a:lumMod val="20000"/>
                        <a:lumOff val="80000"/>
                      </a:schemeClr>
                    </a:solidFill>
                  </a:tcPr>
                </a:tc>
                <a:tc>
                  <a:txBody>
                    <a:bodyPr/>
                    <a:lstStyle/>
                    <a:p>
                      <a:pPr algn="r"/>
                      <a:r>
                        <a:rPr lang="ar-SA" sz="1800" b="1" dirty="0" smtClean="0"/>
                        <a:t>10000</a:t>
                      </a:r>
                      <a:endParaRPr lang="en-GB" sz="1800" b="1" dirty="0"/>
                    </a:p>
                  </a:txBody>
                  <a:tcPr marL="84399" marR="84399" marT="45723" marB="45723">
                    <a:solidFill>
                      <a:schemeClr val="tx2">
                        <a:lumMod val="20000"/>
                        <a:lumOff val="80000"/>
                      </a:schemeClr>
                    </a:solidFill>
                  </a:tcPr>
                </a:tc>
                <a:tc>
                  <a:txBody>
                    <a:bodyPr/>
                    <a:lstStyle/>
                    <a:p>
                      <a:pPr algn="r"/>
                      <a:endParaRPr lang="en-GB" sz="1800" dirty="0"/>
                    </a:p>
                  </a:txBody>
                  <a:tcPr marL="84399" marR="84399" marT="45723" marB="45723">
                    <a:solidFill>
                      <a:schemeClr val="tx2">
                        <a:lumMod val="20000"/>
                        <a:lumOff val="80000"/>
                      </a:schemeClr>
                    </a:solidFill>
                  </a:tcPr>
                </a:tc>
                <a:tc>
                  <a:txBody>
                    <a:bodyPr/>
                    <a:lstStyle/>
                    <a:p>
                      <a:pPr algn="r"/>
                      <a:endParaRPr lang="en-GB" sz="1800" b="1" dirty="0"/>
                    </a:p>
                  </a:txBody>
                  <a:tcPr marL="84399" marR="84399" marT="45723" marB="45723">
                    <a:solidFill>
                      <a:schemeClr val="tx2">
                        <a:lumMod val="20000"/>
                        <a:lumOff val="80000"/>
                      </a:schemeClr>
                    </a:solidFill>
                  </a:tcPr>
                </a:tc>
              </a:tr>
              <a:tr h="365787">
                <a:tc>
                  <a:txBody>
                    <a:bodyPr/>
                    <a:lstStyle/>
                    <a:p>
                      <a:pPr algn="r"/>
                      <a:r>
                        <a:rPr lang="ar-SA" sz="1800" dirty="0" smtClean="0">
                          <a:solidFill>
                            <a:schemeClr val="tx1"/>
                          </a:solidFill>
                        </a:rPr>
                        <a:t>المجموع</a:t>
                      </a:r>
                      <a:endParaRPr lang="en-GB" sz="1800" dirty="0">
                        <a:solidFill>
                          <a:schemeClr val="tx1"/>
                        </a:solidFill>
                      </a:endParaRPr>
                    </a:p>
                  </a:txBody>
                  <a:tcPr marL="84399" marR="84399" marT="45723" marB="45723">
                    <a:solidFill>
                      <a:srgbClr val="FFFF00"/>
                    </a:solidFill>
                  </a:tcPr>
                </a:tc>
                <a:tc>
                  <a:txBody>
                    <a:bodyPr/>
                    <a:lstStyle/>
                    <a:p>
                      <a:pPr algn="r"/>
                      <a:r>
                        <a:rPr lang="ar-SA" sz="1800" b="1" dirty="0" smtClean="0">
                          <a:solidFill>
                            <a:schemeClr val="tx1"/>
                          </a:solidFill>
                        </a:rPr>
                        <a:t>730000</a:t>
                      </a:r>
                      <a:endParaRPr lang="en-GB" sz="1800" b="1" dirty="0">
                        <a:solidFill>
                          <a:schemeClr val="tx1"/>
                        </a:solidFill>
                      </a:endParaRPr>
                    </a:p>
                  </a:txBody>
                  <a:tcPr marL="84399" marR="84399" marT="45723" marB="45723">
                    <a:solidFill>
                      <a:srgbClr val="FFFF00"/>
                    </a:solidFill>
                  </a:tcPr>
                </a:tc>
                <a:tc>
                  <a:txBody>
                    <a:bodyPr/>
                    <a:lstStyle/>
                    <a:p>
                      <a:pPr algn="r"/>
                      <a:r>
                        <a:rPr lang="ar-SA" sz="1800" dirty="0" smtClean="0">
                          <a:solidFill>
                            <a:schemeClr val="tx1"/>
                          </a:solidFill>
                        </a:rPr>
                        <a:t>المجموع</a:t>
                      </a:r>
                      <a:endParaRPr lang="en-GB" sz="1800" dirty="0">
                        <a:solidFill>
                          <a:schemeClr val="tx1"/>
                        </a:solidFill>
                      </a:endParaRPr>
                    </a:p>
                  </a:txBody>
                  <a:tcPr marL="84399" marR="84399" marT="45723" marB="45723">
                    <a:solidFill>
                      <a:srgbClr val="FFFF00"/>
                    </a:solidFill>
                  </a:tcPr>
                </a:tc>
                <a:tc>
                  <a:txBody>
                    <a:bodyPr/>
                    <a:lstStyle/>
                    <a:p>
                      <a:pPr algn="r"/>
                      <a:r>
                        <a:rPr lang="ar-SA" sz="1800" b="1" dirty="0" smtClean="0">
                          <a:solidFill>
                            <a:schemeClr val="tx1"/>
                          </a:solidFill>
                        </a:rPr>
                        <a:t>730000</a:t>
                      </a:r>
                      <a:endParaRPr lang="en-GB" sz="1800" b="1" dirty="0">
                        <a:solidFill>
                          <a:schemeClr val="tx1"/>
                        </a:solidFill>
                      </a:endParaRPr>
                    </a:p>
                  </a:txBody>
                  <a:tcPr marL="84399" marR="84399" marT="45723" marB="45723">
                    <a:solidFill>
                      <a:srgbClr val="FFFF00"/>
                    </a:solidFill>
                  </a:tcPr>
                </a:tc>
              </a:tr>
            </a:tbl>
          </a:graphicData>
        </a:graphic>
      </p:graphicFrame>
    </p:spTree>
    <p:extLst>
      <p:ext uri="{BB962C8B-B14F-4D97-AF65-F5344CB8AC3E}">
        <p14:creationId xmlns:p14="http://schemas.microsoft.com/office/powerpoint/2010/main" xmlns="" val="27710015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linds(horizontal)">
                                      <p:cBhvr>
                                        <p:cTn id="7" dur="500"/>
                                        <p:tgtEl>
                                          <p:spTgt spid="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linds(horizontal)">
                                      <p:cBhvr>
                                        <p:cTn id="12" dur="500"/>
                                        <p:tgtEl>
                                          <p:spTgt spid="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a:p>
        </p:txBody>
      </p:sp>
      <p:sp>
        <p:nvSpPr>
          <p:cNvPr id="71683" name="Content Placeholder 2"/>
          <p:cNvSpPr>
            <a:spLocks noGrp="1"/>
          </p:cNvSpPr>
          <p:nvPr>
            <p:ph idx="1"/>
          </p:nvPr>
        </p:nvSpPr>
        <p:spPr/>
        <p:txBody>
          <a:bodyPr/>
          <a:lstStyle/>
          <a:p>
            <a:endParaRPr lang="en-GB" smtClean="0">
              <a:cs typeface="Arial" pitchFamily="34" charset="0"/>
            </a:endParaRPr>
          </a:p>
        </p:txBody>
      </p:sp>
      <p:sp>
        <p:nvSpPr>
          <p:cNvPr id="5" name="Title 1"/>
          <p:cNvSpPr txBox="1">
            <a:spLocks/>
          </p:cNvSpPr>
          <p:nvPr/>
        </p:nvSpPr>
        <p:spPr bwMode="auto">
          <a:xfrm>
            <a:off x="492370" y="228600"/>
            <a:ext cx="8022981" cy="990600"/>
          </a:xfrm>
          <a:prstGeom prst="rect">
            <a:avLst/>
          </a:prstGeom>
          <a:solidFill>
            <a:schemeClr val="accent1"/>
          </a:solidFill>
          <a:ln w="9525">
            <a:noFill/>
            <a:miter lim="800000"/>
            <a:headEnd/>
            <a:tailEnd/>
          </a:ln>
        </p:spPr>
        <p:txBody>
          <a:bodyPr bIns="91440" anchor="b"/>
          <a:lstStyle/>
          <a:p>
            <a:pPr algn="just" eaLnBrk="0" hangingPunct="0">
              <a:defRPr/>
            </a:pPr>
            <a:r>
              <a:rPr lang="ar-SA" sz="2800" b="1" dirty="0">
                <a:ea typeface="+mj-ea"/>
              </a:rPr>
              <a:t>العملية الحادية عشر: سددت شركة النصر مبلغ 20000 ريال من المبلغ المستحق عليها للمنشأة نقداً.</a:t>
            </a:r>
            <a:endParaRPr lang="en-GB" sz="2800" b="1" dirty="0">
              <a:ea typeface="+mj-ea"/>
            </a:endParaRPr>
          </a:p>
        </p:txBody>
      </p:sp>
      <p:sp>
        <p:nvSpPr>
          <p:cNvPr id="6" name="Content Placeholder 2"/>
          <p:cNvSpPr txBox="1">
            <a:spLocks/>
          </p:cNvSpPr>
          <p:nvPr/>
        </p:nvSpPr>
        <p:spPr bwMode="auto">
          <a:xfrm>
            <a:off x="417636" y="1981200"/>
            <a:ext cx="8178311" cy="3352800"/>
          </a:xfrm>
          <a:prstGeom prst="rect">
            <a:avLst/>
          </a:prstGeom>
          <a:noFill/>
          <a:ln w="9525">
            <a:noFill/>
            <a:miter lim="800000"/>
            <a:headEnd/>
            <a:tailEnd/>
          </a:ln>
        </p:spPr>
        <p:txBody>
          <a:bodyPr/>
          <a:lstStyle/>
          <a:p>
            <a:pPr marL="273050" indent="-273050" eaLnBrk="0" hangingPunct="0">
              <a:spcBef>
                <a:spcPts val="575"/>
              </a:spcBef>
              <a:buClr>
                <a:schemeClr val="accent1"/>
              </a:buClr>
              <a:buSzPct val="85000"/>
              <a:buFont typeface="Wingdings 2" pitchFamily="18" charset="2"/>
              <a:buNone/>
              <a:defRPr/>
            </a:pPr>
            <a:endParaRPr lang="en-GB"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eaLnBrk="0" hangingPunct="0">
              <a:spcBef>
                <a:spcPts val="575"/>
              </a:spcBef>
              <a:buClr>
                <a:schemeClr val="accent1"/>
              </a:buClr>
              <a:buSzPct val="85000"/>
              <a:buFont typeface="Wingdings 2" pitchFamily="18" charset="2"/>
              <a:buNone/>
              <a:defRPr/>
            </a:pPr>
            <a:endParaRPr lang="ar-SA" sz="2600" dirty="0">
              <a:latin typeface="+mn-lt"/>
              <a:cs typeface="+mn-cs"/>
            </a:endParaRPr>
          </a:p>
        </p:txBody>
      </p:sp>
      <p:sp>
        <p:nvSpPr>
          <p:cNvPr id="7" name="Rectangle 24"/>
          <p:cNvSpPr>
            <a:spLocks noChangeArrowheads="1"/>
          </p:cNvSpPr>
          <p:nvPr/>
        </p:nvSpPr>
        <p:spPr bwMode="auto">
          <a:xfrm>
            <a:off x="423496" y="5486401"/>
            <a:ext cx="7243396" cy="815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273050" indent="-273050" eaLnBrk="0" hangingPunct="0">
              <a:spcBef>
                <a:spcPts val="575"/>
              </a:spcBef>
              <a:buClr>
                <a:schemeClr val="accent1"/>
              </a:buClr>
              <a:buSzPct val="85000"/>
            </a:pPr>
            <a:r>
              <a:rPr lang="ar-SA" sz="2400" b="1"/>
              <a:t>معادلة الميزانية:  الأصول  =  الخصوم + حقوق الملكية</a:t>
            </a:r>
          </a:p>
          <a:p>
            <a:pPr marL="273050" indent="-273050" eaLnBrk="0" hangingPunct="0">
              <a:spcBef>
                <a:spcPts val="575"/>
              </a:spcBef>
              <a:buClr>
                <a:schemeClr val="accent1"/>
              </a:buClr>
              <a:buSzPct val="85000"/>
            </a:pPr>
            <a:endParaRPr lang="ar-SA" b="1"/>
          </a:p>
        </p:txBody>
      </p:sp>
      <p:graphicFrame>
        <p:nvGraphicFramePr>
          <p:cNvPr id="8" name="Content Placeholder 7"/>
          <p:cNvGraphicFramePr>
            <a:graphicFrameLocks/>
          </p:cNvGraphicFramePr>
          <p:nvPr/>
        </p:nvGraphicFramePr>
        <p:xfrm>
          <a:off x="637104" y="1447800"/>
          <a:ext cx="786907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Slide Number Placeholder 3"/>
          <p:cNvSpPr txBox="1">
            <a:spLocks/>
          </p:cNvSpPr>
          <p:nvPr/>
        </p:nvSpPr>
        <p:spPr bwMode="auto">
          <a:xfrm>
            <a:off x="4544127" y="6381328"/>
            <a:ext cx="527538"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ar-SA"/>
            </a:defPPr>
            <a:lvl1pPr marL="0" algn="r" defTabSz="914400" rtl="0" eaLnBrk="0" latinLnBrk="0" hangingPunct="0">
              <a:defRPr sz="1200" kern="1200">
                <a:solidFill>
                  <a:schemeClr val="tx1"/>
                </a:solidFill>
                <a:latin typeface="Arial" pitchFamily="34" charset="0"/>
                <a:ea typeface="+mn-ea"/>
                <a:cs typeface="Arial" pitchFamily="34" charset="0"/>
              </a:defRPr>
            </a:lvl1pPr>
            <a:lvl2pPr marL="742950" indent="-285750" algn="r" defTabSz="914400" rtl="1" eaLnBrk="0" latinLnBrk="0" hangingPunct="0">
              <a:defRPr sz="1800" kern="1200">
                <a:solidFill>
                  <a:schemeClr val="tx1"/>
                </a:solidFill>
                <a:latin typeface="Arial" pitchFamily="34" charset="0"/>
                <a:ea typeface="+mn-ea"/>
                <a:cs typeface="Arial" pitchFamily="34" charset="0"/>
              </a:defRPr>
            </a:lvl2pPr>
            <a:lvl3pPr marL="1143000" indent="-228600" algn="r" defTabSz="914400" rtl="1" eaLnBrk="0" latinLnBrk="0" hangingPunct="0">
              <a:defRPr sz="1800" kern="1200">
                <a:solidFill>
                  <a:schemeClr val="tx1"/>
                </a:solidFill>
                <a:latin typeface="Arial" pitchFamily="34" charset="0"/>
                <a:ea typeface="+mn-ea"/>
                <a:cs typeface="Arial" pitchFamily="34" charset="0"/>
              </a:defRPr>
            </a:lvl3pPr>
            <a:lvl4pPr marL="1600200" indent="-228600" algn="r" defTabSz="914400" rtl="1" eaLnBrk="0" latinLnBrk="0" hangingPunct="0">
              <a:defRPr sz="1800" kern="1200">
                <a:solidFill>
                  <a:schemeClr val="tx1"/>
                </a:solidFill>
                <a:latin typeface="Arial" pitchFamily="34" charset="0"/>
                <a:ea typeface="+mn-ea"/>
                <a:cs typeface="Arial" pitchFamily="34" charset="0"/>
              </a:defRPr>
            </a:lvl4pPr>
            <a:lvl5pPr marL="2057400" indent="-228600" algn="r" defTabSz="914400" rtl="1" eaLnBrk="0" latinLnBrk="0" hangingPunct="0">
              <a:defRPr sz="18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9pPr>
          </a:lstStyle>
          <a:p>
            <a:pPr algn="ctr" eaLnBrk="1" hangingPunct="1"/>
            <a:r>
              <a:rPr lang="ar-SA" sz="1800" dirty="0" smtClean="0">
                <a:solidFill>
                  <a:schemeClr val="bg1"/>
                </a:solidFill>
                <a:latin typeface="Calibri" pitchFamily="34" charset="0"/>
              </a:rPr>
              <a:t>25</a:t>
            </a:r>
            <a:endParaRPr lang="en-US" sz="1800" dirty="0" smtClean="0">
              <a:solidFill>
                <a:schemeClr val="bg1"/>
              </a:solidFill>
              <a:latin typeface="Calibri" pitchFamily="34" charset="0"/>
            </a:endParaRPr>
          </a:p>
        </p:txBody>
      </p:sp>
    </p:spTree>
    <p:extLst>
      <p:ext uri="{BB962C8B-B14F-4D97-AF65-F5344CB8AC3E}">
        <p14:creationId xmlns:p14="http://schemas.microsoft.com/office/powerpoint/2010/main" xmlns="" val="21255343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blinds(horizontal)">
                                      <p:cBhvr>
                                        <p:cTn id="1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Graphic spid="8" grpId="0">
        <p:bldAsOne/>
      </p:bldGraphic>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a:p>
        </p:txBody>
      </p:sp>
      <p:sp>
        <p:nvSpPr>
          <p:cNvPr id="72707" name="Content Placeholder 2"/>
          <p:cNvSpPr>
            <a:spLocks noGrp="1"/>
          </p:cNvSpPr>
          <p:nvPr>
            <p:ph idx="1"/>
          </p:nvPr>
        </p:nvSpPr>
        <p:spPr/>
        <p:txBody>
          <a:bodyPr/>
          <a:lstStyle/>
          <a:p>
            <a:endParaRPr lang="en-GB" smtClean="0">
              <a:cs typeface="Arial" pitchFamily="34" charset="0"/>
            </a:endParaRPr>
          </a:p>
        </p:txBody>
      </p:sp>
      <p:sp>
        <p:nvSpPr>
          <p:cNvPr id="72708" name="Slide Number Placeholder 3"/>
          <p:cNvSpPr>
            <a:spLocks noGrp="1"/>
          </p:cNvSpPr>
          <p:nvPr>
            <p:ph type="sldNum" sz="quarter" idx="4294967295"/>
          </p:nvPr>
        </p:nvSpPr>
        <p:spPr bwMode="auto">
          <a:xfrm>
            <a:off x="4537417" y="6381328"/>
            <a:ext cx="527538"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dirty="0" smtClean="0">
                <a:solidFill>
                  <a:schemeClr val="bg1"/>
                </a:solidFill>
                <a:latin typeface="Calibri" pitchFamily="34" charset="0"/>
              </a:rPr>
              <a:t>26</a:t>
            </a:r>
            <a:endParaRPr lang="en-US" dirty="0" smtClean="0">
              <a:solidFill>
                <a:schemeClr val="bg1"/>
              </a:solidFill>
              <a:latin typeface="Calibri" pitchFamily="34" charset="0"/>
            </a:endParaRPr>
          </a:p>
        </p:txBody>
      </p:sp>
      <p:sp>
        <p:nvSpPr>
          <p:cNvPr id="5" name="Content Placeholder 2"/>
          <p:cNvSpPr txBox="1">
            <a:spLocks/>
          </p:cNvSpPr>
          <p:nvPr/>
        </p:nvSpPr>
        <p:spPr bwMode="auto">
          <a:xfrm>
            <a:off x="716574" y="1143000"/>
            <a:ext cx="7927731" cy="5029200"/>
          </a:xfrm>
          <a:prstGeom prst="rect">
            <a:avLst/>
          </a:prstGeom>
          <a:noFill/>
          <a:ln w="9525">
            <a:noFill/>
            <a:miter lim="800000"/>
            <a:headEnd/>
            <a:tailEnd/>
          </a:ln>
        </p:spPr>
        <p:txBody>
          <a:bodyPr/>
          <a:lstStyle/>
          <a:p>
            <a:pPr marL="342900" indent="-342900" algn="ctr" rtl="0" eaLnBrk="0" hangingPunct="0">
              <a:spcBef>
                <a:spcPct val="20000"/>
              </a:spcBef>
              <a:buFont typeface="Arial" pitchFamily="34" charset="0"/>
              <a:buNone/>
              <a:defRPr/>
            </a:pPr>
            <a:r>
              <a:rPr lang="ar-SA" sz="2800" b="1" dirty="0">
                <a:latin typeface="+mn-lt"/>
                <a:cs typeface="Arial" charset="0"/>
              </a:rPr>
              <a:t>الميزانية</a:t>
            </a:r>
            <a:endParaRPr lang="en-GB" sz="2800" b="1" dirty="0">
              <a:latin typeface="+mn-lt"/>
              <a:cs typeface="Arial" charset="0"/>
            </a:endParaRPr>
          </a:p>
          <a:p>
            <a:pPr marL="342900" indent="-342900" algn="ctr" rtl="0" eaLnBrk="0" hangingPunct="0">
              <a:spcBef>
                <a:spcPct val="20000"/>
              </a:spcBef>
              <a:buFont typeface="Wingdings 2" pitchFamily="18" charset="2"/>
              <a:buNone/>
              <a:defRPr/>
            </a:pPr>
            <a:endParaRPr lang="en-GB" sz="3200" dirty="0">
              <a:latin typeface="+mn-lt"/>
              <a:cs typeface="Arial" charset="0"/>
            </a:endParaRPr>
          </a:p>
        </p:txBody>
      </p:sp>
      <p:sp>
        <p:nvSpPr>
          <p:cNvPr id="6" name="Title 1"/>
          <p:cNvSpPr txBox="1">
            <a:spLocks/>
          </p:cNvSpPr>
          <p:nvPr/>
        </p:nvSpPr>
        <p:spPr bwMode="auto">
          <a:xfrm>
            <a:off x="633046" y="228600"/>
            <a:ext cx="8018585" cy="914400"/>
          </a:xfrm>
          <a:prstGeom prst="rect">
            <a:avLst/>
          </a:prstGeom>
          <a:solidFill>
            <a:schemeClr val="accent1"/>
          </a:solidFill>
          <a:ln w="9525">
            <a:noFill/>
            <a:miter lim="800000"/>
            <a:headEnd/>
            <a:tailEnd/>
          </a:ln>
        </p:spPr>
        <p:txBody>
          <a:bodyPr bIns="91440" anchor="b"/>
          <a:lstStyle/>
          <a:p>
            <a:pPr eaLnBrk="0" hangingPunct="0">
              <a:defRPr/>
            </a:pPr>
            <a:r>
              <a:rPr lang="ar-SA" sz="2800" b="1" dirty="0">
                <a:ea typeface="+mj-ea"/>
              </a:rPr>
              <a:t>بعد العملية السابقة تظهر ميزانية منشأة فاضل التجارية على النحو التالي:</a:t>
            </a:r>
          </a:p>
        </p:txBody>
      </p:sp>
      <p:sp>
        <p:nvSpPr>
          <p:cNvPr id="7" name="Content Placeholder 2"/>
          <p:cNvSpPr txBox="1">
            <a:spLocks/>
          </p:cNvSpPr>
          <p:nvPr/>
        </p:nvSpPr>
        <p:spPr bwMode="auto">
          <a:xfrm>
            <a:off x="633046" y="1447800"/>
            <a:ext cx="8018585" cy="4572000"/>
          </a:xfrm>
          <a:prstGeom prst="rect">
            <a:avLst/>
          </a:prstGeom>
          <a:noFill/>
          <a:ln w="9525">
            <a:noFill/>
            <a:miter lim="800000"/>
            <a:headEnd/>
            <a:tailEnd/>
          </a:ln>
        </p:spPr>
        <p:txBody>
          <a:bodyPr/>
          <a:lstStyle/>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en-GB" sz="2600" dirty="0">
              <a:latin typeface="+mn-lt"/>
              <a:cs typeface="+mn-cs"/>
            </a:endParaRPr>
          </a:p>
        </p:txBody>
      </p:sp>
      <p:sp>
        <p:nvSpPr>
          <p:cNvPr id="8" name="Content Placeholder 2"/>
          <p:cNvSpPr txBox="1">
            <a:spLocks/>
          </p:cNvSpPr>
          <p:nvPr/>
        </p:nvSpPr>
        <p:spPr bwMode="auto">
          <a:xfrm>
            <a:off x="633046" y="990600"/>
            <a:ext cx="8018585" cy="4648200"/>
          </a:xfrm>
          <a:prstGeom prst="rect">
            <a:avLst/>
          </a:prstGeom>
          <a:noFill/>
          <a:ln w="9525">
            <a:noFill/>
            <a:miter lim="800000"/>
            <a:headEnd/>
            <a:tailEnd/>
          </a:ln>
        </p:spPr>
        <p:txBody>
          <a:bodyPr/>
          <a:lstStyle/>
          <a:p>
            <a:pPr marL="273050" indent="-273050" eaLnBrk="0" hangingPunct="0">
              <a:spcBef>
                <a:spcPts val="575"/>
              </a:spcBef>
              <a:buClr>
                <a:schemeClr val="accent1"/>
              </a:buClr>
              <a:buSzPct val="85000"/>
              <a:buFont typeface="Wingdings 2" pitchFamily="18" charset="2"/>
              <a:buNone/>
              <a:defRPr/>
            </a:pPr>
            <a:r>
              <a:rPr lang="ar-SA" sz="2600" dirty="0">
                <a:latin typeface="+mn-lt"/>
                <a:cs typeface="+mn-cs"/>
              </a:rPr>
              <a:t> </a:t>
            </a:r>
          </a:p>
          <a:p>
            <a:pPr marL="273050" indent="-273050" eaLnBrk="0" hangingPunct="0">
              <a:spcBef>
                <a:spcPts val="575"/>
              </a:spcBef>
              <a:buClr>
                <a:schemeClr val="accent1"/>
              </a:buClr>
              <a:buSzPct val="85000"/>
              <a:buFont typeface="Wingdings 2" pitchFamily="18" charset="2"/>
              <a:buNone/>
              <a:defRPr/>
            </a:pPr>
            <a:endParaRPr lang="en-GB" sz="2600" dirty="0">
              <a:latin typeface="+mn-lt"/>
              <a:cs typeface="+mn-cs"/>
            </a:endParaRPr>
          </a:p>
        </p:txBody>
      </p:sp>
      <p:graphicFrame>
        <p:nvGraphicFramePr>
          <p:cNvPr id="9" name="Table 8"/>
          <p:cNvGraphicFramePr>
            <a:graphicFrameLocks noGrp="1"/>
          </p:cNvGraphicFramePr>
          <p:nvPr/>
        </p:nvGraphicFramePr>
        <p:xfrm>
          <a:off x="633046" y="1676400"/>
          <a:ext cx="7315200" cy="4495800"/>
        </p:xfrm>
        <a:graphic>
          <a:graphicData uri="http://schemas.openxmlformats.org/drawingml/2006/table">
            <a:tbl>
              <a:tblPr firstRow="1" bandRow="1">
                <a:tableStyleId>{5C22544A-7EE6-4342-B048-85BDC9FD1C3A}</a:tableStyleId>
              </a:tblPr>
              <a:tblGrid>
                <a:gridCol w="2377441"/>
                <a:gridCol w="1280159"/>
                <a:gridCol w="2377441"/>
                <a:gridCol w="1280159"/>
              </a:tblGrid>
              <a:tr h="374650">
                <a:tc>
                  <a:txBody>
                    <a:bodyPr/>
                    <a:lstStyle/>
                    <a:p>
                      <a:pPr algn="r"/>
                      <a:r>
                        <a:rPr lang="ar-SA" sz="1800" u="sng" dirty="0" smtClean="0">
                          <a:solidFill>
                            <a:srgbClr val="FF0000"/>
                          </a:solidFill>
                        </a:rPr>
                        <a:t>الخصوم</a:t>
                      </a:r>
                      <a:endParaRPr lang="en-GB" sz="1800" u="sng" dirty="0">
                        <a:solidFill>
                          <a:srgbClr val="FF0000"/>
                        </a:solidFill>
                      </a:endParaRPr>
                    </a:p>
                  </a:txBody>
                  <a:tcPr marL="84406" marR="84406">
                    <a:solidFill>
                      <a:schemeClr val="tx2">
                        <a:lumMod val="20000"/>
                        <a:lumOff val="80000"/>
                      </a:schemeClr>
                    </a:solidFill>
                  </a:tcPr>
                </a:tc>
                <a:tc>
                  <a:txBody>
                    <a:bodyPr/>
                    <a:lstStyle/>
                    <a:p>
                      <a:pPr algn="r"/>
                      <a:endParaRPr lang="en-GB" sz="1800" b="1" dirty="0">
                        <a:solidFill>
                          <a:srgbClr val="FF0000"/>
                        </a:solidFill>
                      </a:endParaRPr>
                    </a:p>
                  </a:txBody>
                  <a:tcPr marL="84406" marR="84406">
                    <a:solidFill>
                      <a:schemeClr val="tx2">
                        <a:lumMod val="20000"/>
                        <a:lumOff val="80000"/>
                      </a:schemeClr>
                    </a:solidFill>
                  </a:tcPr>
                </a:tc>
                <a:tc>
                  <a:txBody>
                    <a:bodyPr/>
                    <a:lstStyle/>
                    <a:p>
                      <a:pPr algn="r"/>
                      <a:r>
                        <a:rPr lang="ar-SA" sz="1800" u="sng" dirty="0" smtClean="0">
                          <a:solidFill>
                            <a:srgbClr val="FF0000"/>
                          </a:solidFill>
                        </a:rPr>
                        <a:t>الأصــــول</a:t>
                      </a:r>
                      <a:endParaRPr lang="en-GB" sz="1800" u="sng" dirty="0">
                        <a:solidFill>
                          <a:srgbClr val="FF0000"/>
                        </a:solidFill>
                      </a:endParaRPr>
                    </a:p>
                  </a:txBody>
                  <a:tcPr marL="84406" marR="84406">
                    <a:solidFill>
                      <a:schemeClr val="tx2">
                        <a:lumMod val="20000"/>
                        <a:lumOff val="80000"/>
                      </a:schemeClr>
                    </a:solidFill>
                  </a:tcPr>
                </a:tc>
                <a:tc>
                  <a:txBody>
                    <a:bodyPr/>
                    <a:lstStyle/>
                    <a:p>
                      <a:pPr algn="r"/>
                      <a:endParaRPr lang="en-GB" sz="1800" b="1" dirty="0"/>
                    </a:p>
                  </a:txBody>
                  <a:tcPr marL="84406" marR="84406">
                    <a:solidFill>
                      <a:schemeClr val="tx2">
                        <a:lumMod val="20000"/>
                        <a:lumOff val="80000"/>
                      </a:schemeClr>
                    </a:solidFill>
                  </a:tcPr>
                </a:tc>
              </a:tr>
              <a:tr h="374650">
                <a:tc>
                  <a:txBody>
                    <a:bodyPr/>
                    <a:lstStyle/>
                    <a:p>
                      <a:pPr algn="r"/>
                      <a:r>
                        <a:rPr lang="ar-SA" sz="1800" dirty="0" smtClean="0"/>
                        <a:t>دائنون (شركة الأمل)</a:t>
                      </a:r>
                      <a:endParaRPr lang="en-GB" sz="1800" dirty="0"/>
                    </a:p>
                  </a:txBody>
                  <a:tcPr marL="84406" marR="84406">
                    <a:solidFill>
                      <a:schemeClr val="tx2">
                        <a:lumMod val="20000"/>
                        <a:lumOff val="80000"/>
                      </a:schemeClr>
                    </a:solidFill>
                  </a:tcPr>
                </a:tc>
                <a:tc>
                  <a:txBody>
                    <a:bodyPr/>
                    <a:lstStyle/>
                    <a:p>
                      <a:pPr algn="r"/>
                      <a:r>
                        <a:rPr lang="ar-SA" sz="1800" dirty="0" smtClean="0"/>
                        <a:t>20000</a:t>
                      </a:r>
                      <a:endParaRPr lang="en-GB" sz="1800" dirty="0"/>
                    </a:p>
                  </a:txBody>
                  <a:tcPr marL="84406" marR="84406">
                    <a:solidFill>
                      <a:schemeClr val="tx2">
                        <a:lumMod val="20000"/>
                        <a:lumOff val="80000"/>
                      </a:schemeClr>
                    </a:solidFill>
                  </a:tcPr>
                </a:tc>
                <a:tc>
                  <a:txBody>
                    <a:bodyPr/>
                    <a:lstStyle/>
                    <a:p>
                      <a:pPr algn="r"/>
                      <a:r>
                        <a:rPr lang="ar-SA" sz="1800" dirty="0" smtClean="0"/>
                        <a:t>صندوق</a:t>
                      </a:r>
                      <a:endParaRPr lang="en-GB" sz="1800" dirty="0"/>
                    </a:p>
                  </a:txBody>
                  <a:tcPr marL="84406" marR="84406">
                    <a:solidFill>
                      <a:schemeClr val="tx2">
                        <a:lumMod val="20000"/>
                        <a:lumOff val="80000"/>
                      </a:schemeClr>
                    </a:solidFill>
                  </a:tcPr>
                </a:tc>
                <a:tc>
                  <a:txBody>
                    <a:bodyPr/>
                    <a:lstStyle/>
                    <a:p>
                      <a:pPr algn="r"/>
                      <a:r>
                        <a:rPr lang="ar-SA" sz="1800" b="1" dirty="0" smtClean="0"/>
                        <a:t>150000</a:t>
                      </a:r>
                      <a:endParaRPr lang="en-GB" sz="1800" b="1" dirty="0"/>
                    </a:p>
                  </a:txBody>
                  <a:tcPr marL="84406" marR="84406">
                    <a:solidFill>
                      <a:schemeClr val="tx2">
                        <a:lumMod val="20000"/>
                        <a:lumOff val="80000"/>
                      </a:schemeClr>
                    </a:solidFill>
                  </a:tcPr>
                </a:tc>
              </a:tr>
              <a:tr h="374650">
                <a:tc>
                  <a:txBody>
                    <a:bodyPr/>
                    <a:lstStyle/>
                    <a:p>
                      <a:pPr algn="r"/>
                      <a:r>
                        <a:rPr lang="ar-SA" sz="1800" dirty="0" smtClean="0"/>
                        <a:t>قرض البنك</a:t>
                      </a:r>
                      <a:endParaRPr lang="en-GB" sz="1800" dirty="0"/>
                    </a:p>
                  </a:txBody>
                  <a:tcPr marL="84406" marR="84406">
                    <a:solidFill>
                      <a:schemeClr val="tx2">
                        <a:lumMod val="20000"/>
                        <a:lumOff val="80000"/>
                      </a:schemeClr>
                    </a:solidFill>
                  </a:tcPr>
                </a:tc>
                <a:tc>
                  <a:txBody>
                    <a:bodyPr/>
                    <a:lstStyle/>
                    <a:p>
                      <a:pPr algn="r"/>
                      <a:r>
                        <a:rPr lang="ar-SA" sz="1800" b="1" dirty="0" smtClean="0"/>
                        <a:t>200000</a:t>
                      </a:r>
                      <a:endParaRPr lang="en-GB" sz="1800" b="1" dirty="0"/>
                    </a:p>
                  </a:txBody>
                  <a:tcPr marL="84406" marR="84406">
                    <a:solidFill>
                      <a:schemeClr val="tx2">
                        <a:lumMod val="20000"/>
                        <a:lumOff val="80000"/>
                      </a:schemeClr>
                    </a:solidFill>
                  </a:tcPr>
                </a:tc>
                <a:tc>
                  <a:txBody>
                    <a:bodyPr/>
                    <a:lstStyle/>
                    <a:p>
                      <a:pPr algn="r"/>
                      <a:r>
                        <a:rPr lang="ar-SA" sz="1800" dirty="0" smtClean="0"/>
                        <a:t>بنك</a:t>
                      </a:r>
                      <a:endParaRPr lang="en-GB" sz="1800" dirty="0"/>
                    </a:p>
                  </a:txBody>
                  <a:tcPr marL="84406" marR="84406">
                    <a:solidFill>
                      <a:schemeClr val="tx2">
                        <a:lumMod val="20000"/>
                        <a:lumOff val="80000"/>
                      </a:schemeClr>
                    </a:solidFill>
                  </a:tcPr>
                </a:tc>
                <a:tc>
                  <a:txBody>
                    <a:bodyPr/>
                    <a:lstStyle/>
                    <a:p>
                      <a:pPr algn="r"/>
                      <a:r>
                        <a:rPr lang="ar-SA" sz="1800" b="1" dirty="0" smtClean="0"/>
                        <a:t>90000</a:t>
                      </a:r>
                      <a:endParaRPr lang="en-GB" sz="1800" b="1" dirty="0"/>
                    </a:p>
                  </a:txBody>
                  <a:tcPr marL="84406" marR="84406">
                    <a:solidFill>
                      <a:schemeClr val="tx2">
                        <a:lumMod val="20000"/>
                        <a:lumOff val="80000"/>
                      </a:schemeClr>
                    </a:solidFill>
                  </a:tcPr>
                </a:tc>
              </a:tr>
              <a:tr h="374650">
                <a:tc>
                  <a:txBody>
                    <a:bodyPr/>
                    <a:lstStyle/>
                    <a:p>
                      <a:pPr algn="r"/>
                      <a:endParaRPr lang="en-GB" sz="1800" dirty="0"/>
                    </a:p>
                  </a:txBody>
                  <a:tcPr marL="84406" marR="84406">
                    <a:solidFill>
                      <a:schemeClr val="tx2">
                        <a:lumMod val="20000"/>
                        <a:lumOff val="80000"/>
                      </a:schemeClr>
                    </a:solidFill>
                  </a:tcPr>
                </a:tc>
                <a:tc>
                  <a:txBody>
                    <a:bodyPr/>
                    <a:lstStyle/>
                    <a:p>
                      <a:pPr algn="r"/>
                      <a:endParaRPr lang="en-GB" sz="1800" b="1" dirty="0"/>
                    </a:p>
                  </a:txBody>
                  <a:tcPr marL="84406" marR="84406">
                    <a:solidFill>
                      <a:schemeClr val="tx2">
                        <a:lumMod val="20000"/>
                        <a:lumOff val="80000"/>
                      </a:schemeClr>
                    </a:solidFill>
                  </a:tcPr>
                </a:tc>
                <a:tc>
                  <a:txBody>
                    <a:bodyPr/>
                    <a:lstStyle/>
                    <a:p>
                      <a:pPr algn="r"/>
                      <a:r>
                        <a:rPr lang="ar-SA" sz="1800" dirty="0" smtClean="0"/>
                        <a:t>مدينون (شركة النصر)</a:t>
                      </a:r>
                      <a:endParaRPr lang="en-GB" sz="1800" dirty="0"/>
                    </a:p>
                  </a:txBody>
                  <a:tcPr marL="84406" marR="84406">
                    <a:solidFill>
                      <a:schemeClr val="tx2">
                        <a:lumMod val="20000"/>
                        <a:lumOff val="80000"/>
                      </a:schemeClr>
                    </a:solidFill>
                  </a:tcPr>
                </a:tc>
                <a:tc>
                  <a:txBody>
                    <a:bodyPr/>
                    <a:lstStyle/>
                    <a:p>
                      <a:pPr algn="r"/>
                      <a:r>
                        <a:rPr lang="ar-SA" sz="1800" b="1" dirty="0" smtClean="0"/>
                        <a:t>20000</a:t>
                      </a:r>
                      <a:endParaRPr lang="en-GB" sz="1800" b="1" dirty="0"/>
                    </a:p>
                  </a:txBody>
                  <a:tcPr marL="84406" marR="84406">
                    <a:solidFill>
                      <a:schemeClr val="tx2">
                        <a:lumMod val="20000"/>
                        <a:lumOff val="80000"/>
                      </a:schemeClr>
                    </a:solidFill>
                  </a:tcPr>
                </a:tc>
              </a:tr>
              <a:tr h="374650">
                <a:tc>
                  <a:txBody>
                    <a:bodyPr/>
                    <a:lstStyle/>
                    <a:p>
                      <a:pPr algn="r"/>
                      <a:endParaRPr lang="en-GB" sz="1800" dirty="0"/>
                    </a:p>
                  </a:txBody>
                  <a:tcPr marL="84406" marR="84406">
                    <a:solidFill>
                      <a:schemeClr val="tx2">
                        <a:lumMod val="20000"/>
                        <a:lumOff val="80000"/>
                      </a:schemeClr>
                    </a:solidFill>
                  </a:tcPr>
                </a:tc>
                <a:tc>
                  <a:txBody>
                    <a:bodyPr/>
                    <a:lstStyle/>
                    <a:p>
                      <a:pPr algn="r"/>
                      <a:endParaRPr lang="en-GB" sz="1800" dirty="0"/>
                    </a:p>
                  </a:txBody>
                  <a:tcPr marL="84406" marR="84406">
                    <a:solidFill>
                      <a:schemeClr val="tx2">
                        <a:lumMod val="20000"/>
                        <a:lumOff val="80000"/>
                      </a:schemeClr>
                    </a:solidFill>
                  </a:tcPr>
                </a:tc>
                <a:tc>
                  <a:txBody>
                    <a:bodyPr/>
                    <a:lstStyle/>
                    <a:p>
                      <a:pPr algn="r"/>
                      <a:r>
                        <a:rPr lang="ar-SA" sz="1800" dirty="0" smtClean="0"/>
                        <a:t>بضاعة</a:t>
                      </a:r>
                      <a:endParaRPr lang="en-GB" sz="1800" dirty="0"/>
                    </a:p>
                  </a:txBody>
                  <a:tcPr marL="84406" marR="84406">
                    <a:solidFill>
                      <a:schemeClr val="tx2">
                        <a:lumMod val="20000"/>
                        <a:lumOff val="80000"/>
                      </a:schemeClr>
                    </a:solidFill>
                  </a:tcPr>
                </a:tc>
                <a:tc>
                  <a:txBody>
                    <a:bodyPr/>
                    <a:lstStyle/>
                    <a:p>
                      <a:pPr algn="r"/>
                      <a:r>
                        <a:rPr lang="ar-SA" sz="1800" b="1" dirty="0" smtClean="0"/>
                        <a:t>100000</a:t>
                      </a:r>
                      <a:endParaRPr lang="en-GB" sz="1800" b="1" dirty="0"/>
                    </a:p>
                  </a:txBody>
                  <a:tcPr marL="84406" marR="84406">
                    <a:solidFill>
                      <a:schemeClr val="tx2">
                        <a:lumMod val="20000"/>
                        <a:lumOff val="80000"/>
                      </a:schemeClr>
                    </a:solidFill>
                  </a:tcPr>
                </a:tc>
              </a:tr>
              <a:tr h="374650">
                <a:tc>
                  <a:txBody>
                    <a:bodyPr/>
                    <a:lstStyle/>
                    <a:p>
                      <a:pPr algn="r"/>
                      <a:endParaRPr lang="en-GB" sz="1800" dirty="0"/>
                    </a:p>
                  </a:txBody>
                  <a:tcPr marL="84406" marR="84406">
                    <a:solidFill>
                      <a:schemeClr val="tx2">
                        <a:lumMod val="20000"/>
                        <a:lumOff val="80000"/>
                      </a:schemeClr>
                    </a:solidFill>
                  </a:tcPr>
                </a:tc>
                <a:tc>
                  <a:txBody>
                    <a:bodyPr/>
                    <a:lstStyle/>
                    <a:p>
                      <a:pPr algn="r"/>
                      <a:endParaRPr lang="en-GB" sz="1800" b="1" dirty="0"/>
                    </a:p>
                  </a:txBody>
                  <a:tcPr marL="84406" marR="84406">
                    <a:solidFill>
                      <a:schemeClr val="tx2">
                        <a:lumMod val="20000"/>
                        <a:lumOff val="80000"/>
                      </a:schemeClr>
                    </a:solidFill>
                  </a:tcPr>
                </a:tc>
                <a:tc>
                  <a:txBody>
                    <a:bodyPr/>
                    <a:lstStyle/>
                    <a:p>
                      <a:pPr algn="r"/>
                      <a:r>
                        <a:rPr lang="ar-SA" sz="1800" dirty="0" smtClean="0"/>
                        <a:t>أثاث وتجهيزات</a:t>
                      </a:r>
                      <a:endParaRPr lang="en-GB" sz="1800" dirty="0"/>
                    </a:p>
                  </a:txBody>
                  <a:tcPr marL="84406" marR="84406">
                    <a:solidFill>
                      <a:schemeClr val="tx2">
                        <a:lumMod val="20000"/>
                        <a:lumOff val="80000"/>
                      </a:schemeClr>
                    </a:solidFill>
                  </a:tcPr>
                </a:tc>
                <a:tc>
                  <a:txBody>
                    <a:bodyPr/>
                    <a:lstStyle/>
                    <a:p>
                      <a:pPr algn="r"/>
                      <a:r>
                        <a:rPr lang="ar-SA" sz="1800" b="1" dirty="0" smtClean="0"/>
                        <a:t>70000</a:t>
                      </a:r>
                      <a:endParaRPr lang="en-GB" sz="1800" b="1" dirty="0"/>
                    </a:p>
                  </a:txBody>
                  <a:tcPr marL="84406" marR="84406">
                    <a:solidFill>
                      <a:schemeClr val="tx2">
                        <a:lumMod val="20000"/>
                        <a:lumOff val="80000"/>
                      </a:schemeClr>
                    </a:solidFill>
                  </a:tcPr>
                </a:tc>
              </a:tr>
              <a:tr h="374650">
                <a:tc>
                  <a:txBody>
                    <a:bodyPr/>
                    <a:lstStyle/>
                    <a:p>
                      <a:pPr algn="r"/>
                      <a:endParaRPr lang="en-GB" sz="1800" dirty="0"/>
                    </a:p>
                  </a:txBody>
                  <a:tcPr marL="84406" marR="84406">
                    <a:solidFill>
                      <a:schemeClr val="tx2">
                        <a:lumMod val="20000"/>
                        <a:lumOff val="80000"/>
                      </a:schemeClr>
                    </a:solidFill>
                  </a:tcPr>
                </a:tc>
                <a:tc>
                  <a:txBody>
                    <a:bodyPr/>
                    <a:lstStyle/>
                    <a:p>
                      <a:pPr algn="r"/>
                      <a:endParaRPr lang="en-GB" sz="1800" b="1" dirty="0"/>
                    </a:p>
                  </a:txBody>
                  <a:tcPr marL="84406" marR="84406">
                    <a:solidFill>
                      <a:schemeClr val="tx2">
                        <a:lumMod val="20000"/>
                        <a:lumOff val="80000"/>
                      </a:schemeClr>
                    </a:solidFill>
                  </a:tcPr>
                </a:tc>
                <a:tc>
                  <a:txBody>
                    <a:bodyPr/>
                    <a:lstStyle/>
                    <a:p>
                      <a:pPr algn="r"/>
                      <a:r>
                        <a:rPr lang="ar-SA" sz="1800" dirty="0" smtClean="0"/>
                        <a:t>آلات ومعدات</a:t>
                      </a:r>
                      <a:endParaRPr lang="en-GB" sz="1800" dirty="0"/>
                    </a:p>
                  </a:txBody>
                  <a:tcPr marL="84406" marR="84406">
                    <a:solidFill>
                      <a:schemeClr val="tx2">
                        <a:lumMod val="20000"/>
                        <a:lumOff val="80000"/>
                      </a:schemeClr>
                    </a:solidFill>
                  </a:tcPr>
                </a:tc>
                <a:tc>
                  <a:txBody>
                    <a:bodyPr/>
                    <a:lstStyle/>
                    <a:p>
                      <a:pPr algn="r"/>
                      <a:r>
                        <a:rPr lang="ar-SA" sz="1800" b="1" dirty="0" smtClean="0"/>
                        <a:t>50000</a:t>
                      </a:r>
                      <a:endParaRPr lang="en-GB" sz="1800" b="1" dirty="0"/>
                    </a:p>
                  </a:txBody>
                  <a:tcPr marL="84406" marR="84406">
                    <a:solidFill>
                      <a:schemeClr val="tx2">
                        <a:lumMod val="20000"/>
                        <a:lumOff val="80000"/>
                      </a:schemeClr>
                    </a:solidFill>
                  </a:tcPr>
                </a:tc>
              </a:tr>
              <a:tr h="374650">
                <a:tc>
                  <a:txBody>
                    <a:bodyPr/>
                    <a:lstStyle/>
                    <a:p>
                      <a:pPr algn="r"/>
                      <a:endParaRPr lang="en-GB" sz="1800" dirty="0"/>
                    </a:p>
                  </a:txBody>
                  <a:tcPr marL="84406" marR="84406">
                    <a:solidFill>
                      <a:schemeClr val="tx2">
                        <a:lumMod val="20000"/>
                        <a:lumOff val="80000"/>
                      </a:schemeClr>
                    </a:solidFill>
                  </a:tcPr>
                </a:tc>
                <a:tc>
                  <a:txBody>
                    <a:bodyPr/>
                    <a:lstStyle/>
                    <a:p>
                      <a:pPr algn="r"/>
                      <a:endParaRPr lang="en-GB" sz="1800" b="1" dirty="0"/>
                    </a:p>
                  </a:txBody>
                  <a:tcPr marL="84406" marR="84406">
                    <a:solidFill>
                      <a:schemeClr val="tx2">
                        <a:lumMod val="20000"/>
                        <a:lumOff val="80000"/>
                      </a:schemeClr>
                    </a:solidFill>
                  </a:tcPr>
                </a:tc>
                <a:tc>
                  <a:txBody>
                    <a:bodyPr/>
                    <a:lstStyle/>
                    <a:p>
                      <a:pPr algn="r"/>
                      <a:r>
                        <a:rPr lang="ar-SA" sz="1800" dirty="0" smtClean="0"/>
                        <a:t>مبنى</a:t>
                      </a:r>
                      <a:endParaRPr lang="en-GB" sz="1800" dirty="0"/>
                    </a:p>
                  </a:txBody>
                  <a:tcPr marL="84406" marR="84406">
                    <a:solidFill>
                      <a:schemeClr val="tx2">
                        <a:lumMod val="20000"/>
                        <a:lumOff val="80000"/>
                      </a:schemeClr>
                    </a:solidFill>
                  </a:tcPr>
                </a:tc>
                <a:tc>
                  <a:txBody>
                    <a:bodyPr/>
                    <a:lstStyle/>
                    <a:p>
                      <a:pPr algn="r"/>
                      <a:r>
                        <a:rPr lang="ar-SA" sz="1800" b="1" dirty="0" smtClean="0"/>
                        <a:t>250000</a:t>
                      </a:r>
                      <a:endParaRPr lang="en-GB" sz="1800" b="1" dirty="0"/>
                    </a:p>
                  </a:txBody>
                  <a:tcPr marL="84406" marR="84406">
                    <a:solidFill>
                      <a:schemeClr val="tx2">
                        <a:lumMod val="20000"/>
                        <a:lumOff val="80000"/>
                      </a:schemeClr>
                    </a:solidFill>
                  </a:tcPr>
                </a:tc>
              </a:tr>
              <a:tr h="374650">
                <a:tc>
                  <a:txBody>
                    <a:bodyPr/>
                    <a:lstStyle/>
                    <a:p>
                      <a:pPr algn="r"/>
                      <a:r>
                        <a:rPr lang="ar-SA" sz="1800" b="1" u="sng" dirty="0" smtClean="0">
                          <a:solidFill>
                            <a:srgbClr val="FF0000"/>
                          </a:solidFill>
                        </a:rPr>
                        <a:t>حقوق الملكية</a:t>
                      </a:r>
                      <a:endParaRPr lang="en-GB" sz="1800" b="1" u="sng" dirty="0">
                        <a:solidFill>
                          <a:srgbClr val="FF0000"/>
                        </a:solidFill>
                      </a:endParaRPr>
                    </a:p>
                  </a:txBody>
                  <a:tcPr marL="84406" marR="84406">
                    <a:solidFill>
                      <a:schemeClr val="tx2">
                        <a:lumMod val="20000"/>
                        <a:lumOff val="80000"/>
                      </a:schemeClr>
                    </a:solidFill>
                  </a:tcPr>
                </a:tc>
                <a:tc>
                  <a:txBody>
                    <a:bodyPr/>
                    <a:lstStyle/>
                    <a:p>
                      <a:pPr algn="r"/>
                      <a:endParaRPr lang="en-GB" sz="1800" b="1" dirty="0"/>
                    </a:p>
                  </a:txBody>
                  <a:tcPr marL="84406" marR="84406">
                    <a:solidFill>
                      <a:schemeClr val="tx2">
                        <a:lumMod val="20000"/>
                        <a:lumOff val="80000"/>
                      </a:schemeClr>
                    </a:solidFill>
                  </a:tcPr>
                </a:tc>
                <a:tc>
                  <a:txBody>
                    <a:bodyPr/>
                    <a:lstStyle/>
                    <a:p>
                      <a:pPr algn="r"/>
                      <a:endParaRPr lang="en-GB" sz="1800"/>
                    </a:p>
                  </a:txBody>
                  <a:tcPr marL="84406" marR="84406">
                    <a:solidFill>
                      <a:schemeClr val="tx2">
                        <a:lumMod val="20000"/>
                        <a:lumOff val="80000"/>
                      </a:schemeClr>
                    </a:solidFill>
                  </a:tcPr>
                </a:tc>
                <a:tc>
                  <a:txBody>
                    <a:bodyPr/>
                    <a:lstStyle/>
                    <a:p>
                      <a:pPr algn="r"/>
                      <a:endParaRPr lang="en-GB" sz="1800" dirty="0"/>
                    </a:p>
                  </a:txBody>
                  <a:tcPr marL="84406" marR="84406">
                    <a:solidFill>
                      <a:schemeClr val="tx2">
                        <a:lumMod val="20000"/>
                        <a:lumOff val="80000"/>
                      </a:schemeClr>
                    </a:solidFill>
                  </a:tcPr>
                </a:tc>
              </a:tr>
              <a:tr h="374650">
                <a:tc>
                  <a:txBody>
                    <a:bodyPr/>
                    <a:lstStyle/>
                    <a:p>
                      <a:pPr algn="r"/>
                      <a:r>
                        <a:rPr lang="ar-SA" sz="1800" dirty="0" smtClean="0"/>
                        <a:t>رأس المال</a:t>
                      </a:r>
                      <a:endParaRPr lang="en-GB" sz="1800" dirty="0"/>
                    </a:p>
                  </a:txBody>
                  <a:tcPr marL="84406" marR="84406">
                    <a:solidFill>
                      <a:schemeClr val="tx2">
                        <a:lumMod val="20000"/>
                        <a:lumOff val="80000"/>
                      </a:schemeClr>
                    </a:solidFill>
                  </a:tcPr>
                </a:tc>
                <a:tc>
                  <a:txBody>
                    <a:bodyPr/>
                    <a:lstStyle/>
                    <a:p>
                      <a:pPr algn="r"/>
                      <a:r>
                        <a:rPr lang="ar-SA" sz="1800" b="1" dirty="0" smtClean="0"/>
                        <a:t>500000</a:t>
                      </a:r>
                      <a:endParaRPr lang="en-GB" sz="1800" b="1" dirty="0"/>
                    </a:p>
                  </a:txBody>
                  <a:tcPr marL="84406" marR="84406">
                    <a:solidFill>
                      <a:schemeClr val="tx2">
                        <a:lumMod val="20000"/>
                        <a:lumOff val="80000"/>
                      </a:schemeClr>
                    </a:solidFill>
                  </a:tcPr>
                </a:tc>
                <a:tc>
                  <a:txBody>
                    <a:bodyPr/>
                    <a:lstStyle/>
                    <a:p>
                      <a:pPr algn="r"/>
                      <a:endParaRPr lang="en-GB" sz="1800" dirty="0"/>
                    </a:p>
                  </a:txBody>
                  <a:tcPr marL="84406" marR="84406">
                    <a:solidFill>
                      <a:schemeClr val="tx2">
                        <a:lumMod val="20000"/>
                        <a:lumOff val="80000"/>
                      </a:schemeClr>
                    </a:solidFill>
                  </a:tcPr>
                </a:tc>
                <a:tc>
                  <a:txBody>
                    <a:bodyPr/>
                    <a:lstStyle/>
                    <a:p>
                      <a:pPr algn="r"/>
                      <a:endParaRPr lang="en-GB" sz="1800" b="1" dirty="0"/>
                    </a:p>
                  </a:txBody>
                  <a:tcPr marL="84406" marR="84406">
                    <a:solidFill>
                      <a:schemeClr val="tx2">
                        <a:lumMod val="20000"/>
                        <a:lumOff val="80000"/>
                      </a:schemeClr>
                    </a:solidFill>
                  </a:tcPr>
                </a:tc>
              </a:tr>
              <a:tr h="374650">
                <a:tc>
                  <a:txBody>
                    <a:bodyPr/>
                    <a:lstStyle/>
                    <a:p>
                      <a:pPr algn="r"/>
                      <a:r>
                        <a:rPr lang="ar-SA" sz="1800" dirty="0" smtClean="0"/>
                        <a:t>+ أرباح</a:t>
                      </a:r>
                      <a:endParaRPr lang="en-GB" sz="1800" dirty="0"/>
                    </a:p>
                  </a:txBody>
                  <a:tcPr marL="84406" marR="84406">
                    <a:solidFill>
                      <a:schemeClr val="tx2">
                        <a:lumMod val="20000"/>
                        <a:lumOff val="80000"/>
                      </a:schemeClr>
                    </a:solidFill>
                  </a:tcPr>
                </a:tc>
                <a:tc>
                  <a:txBody>
                    <a:bodyPr/>
                    <a:lstStyle/>
                    <a:p>
                      <a:pPr algn="r"/>
                      <a:r>
                        <a:rPr lang="ar-SA" sz="1800" b="1" dirty="0" smtClean="0"/>
                        <a:t>10000</a:t>
                      </a:r>
                      <a:endParaRPr lang="en-GB" sz="1800" b="1" dirty="0"/>
                    </a:p>
                  </a:txBody>
                  <a:tcPr marL="84406" marR="84406">
                    <a:solidFill>
                      <a:schemeClr val="tx2">
                        <a:lumMod val="20000"/>
                        <a:lumOff val="80000"/>
                      </a:schemeClr>
                    </a:solidFill>
                  </a:tcPr>
                </a:tc>
                <a:tc>
                  <a:txBody>
                    <a:bodyPr/>
                    <a:lstStyle/>
                    <a:p>
                      <a:pPr algn="r"/>
                      <a:endParaRPr lang="en-GB" sz="1800" dirty="0"/>
                    </a:p>
                  </a:txBody>
                  <a:tcPr marL="84406" marR="84406">
                    <a:solidFill>
                      <a:schemeClr val="tx2">
                        <a:lumMod val="20000"/>
                        <a:lumOff val="80000"/>
                      </a:schemeClr>
                    </a:solidFill>
                  </a:tcPr>
                </a:tc>
                <a:tc>
                  <a:txBody>
                    <a:bodyPr/>
                    <a:lstStyle/>
                    <a:p>
                      <a:pPr algn="r"/>
                      <a:endParaRPr lang="en-GB" sz="1800" b="1" dirty="0"/>
                    </a:p>
                  </a:txBody>
                  <a:tcPr marL="84406" marR="84406">
                    <a:solidFill>
                      <a:schemeClr val="tx2">
                        <a:lumMod val="20000"/>
                        <a:lumOff val="80000"/>
                      </a:schemeClr>
                    </a:solidFill>
                  </a:tcPr>
                </a:tc>
              </a:tr>
              <a:tr h="374650">
                <a:tc>
                  <a:txBody>
                    <a:bodyPr/>
                    <a:lstStyle/>
                    <a:p>
                      <a:pPr algn="r"/>
                      <a:r>
                        <a:rPr lang="ar-SA" sz="1800" dirty="0" smtClean="0">
                          <a:solidFill>
                            <a:schemeClr val="tx1"/>
                          </a:solidFill>
                        </a:rPr>
                        <a:t>المجموع</a:t>
                      </a:r>
                      <a:endParaRPr lang="en-GB" sz="1800" dirty="0">
                        <a:solidFill>
                          <a:schemeClr val="tx1"/>
                        </a:solidFill>
                      </a:endParaRPr>
                    </a:p>
                  </a:txBody>
                  <a:tcPr marL="84406" marR="84406">
                    <a:solidFill>
                      <a:srgbClr val="FFFF00"/>
                    </a:solidFill>
                  </a:tcPr>
                </a:tc>
                <a:tc>
                  <a:txBody>
                    <a:bodyPr/>
                    <a:lstStyle/>
                    <a:p>
                      <a:pPr algn="r"/>
                      <a:r>
                        <a:rPr lang="ar-SA" sz="1800" b="1" dirty="0" smtClean="0">
                          <a:solidFill>
                            <a:schemeClr val="tx1"/>
                          </a:solidFill>
                        </a:rPr>
                        <a:t>730000</a:t>
                      </a:r>
                      <a:endParaRPr lang="en-GB" sz="1800" b="1" dirty="0">
                        <a:solidFill>
                          <a:schemeClr val="tx1"/>
                        </a:solidFill>
                      </a:endParaRPr>
                    </a:p>
                  </a:txBody>
                  <a:tcPr marL="84406" marR="84406">
                    <a:solidFill>
                      <a:srgbClr val="FFFF00"/>
                    </a:solidFill>
                  </a:tcPr>
                </a:tc>
                <a:tc>
                  <a:txBody>
                    <a:bodyPr/>
                    <a:lstStyle/>
                    <a:p>
                      <a:pPr algn="r"/>
                      <a:r>
                        <a:rPr lang="ar-SA" sz="1800" dirty="0" smtClean="0">
                          <a:solidFill>
                            <a:schemeClr val="tx1"/>
                          </a:solidFill>
                        </a:rPr>
                        <a:t>المجموع</a:t>
                      </a:r>
                      <a:endParaRPr lang="en-GB" sz="1800" dirty="0">
                        <a:solidFill>
                          <a:schemeClr val="tx1"/>
                        </a:solidFill>
                      </a:endParaRPr>
                    </a:p>
                  </a:txBody>
                  <a:tcPr marL="84406" marR="84406">
                    <a:solidFill>
                      <a:srgbClr val="FFFF00"/>
                    </a:solidFill>
                  </a:tcPr>
                </a:tc>
                <a:tc>
                  <a:txBody>
                    <a:bodyPr/>
                    <a:lstStyle/>
                    <a:p>
                      <a:pPr algn="r"/>
                      <a:r>
                        <a:rPr lang="ar-SA" sz="1800" b="1" dirty="0" smtClean="0">
                          <a:solidFill>
                            <a:schemeClr val="tx1"/>
                          </a:solidFill>
                        </a:rPr>
                        <a:t>730000</a:t>
                      </a:r>
                      <a:endParaRPr lang="en-GB" sz="1800" b="1" dirty="0">
                        <a:solidFill>
                          <a:schemeClr val="tx1"/>
                        </a:solidFill>
                      </a:endParaRPr>
                    </a:p>
                  </a:txBody>
                  <a:tcPr marL="84406" marR="84406">
                    <a:solidFill>
                      <a:srgbClr val="FFFF00"/>
                    </a:solidFill>
                  </a:tcPr>
                </a:tc>
              </a:tr>
            </a:tbl>
          </a:graphicData>
        </a:graphic>
      </p:graphicFrame>
    </p:spTree>
    <p:extLst>
      <p:ext uri="{BB962C8B-B14F-4D97-AF65-F5344CB8AC3E}">
        <p14:creationId xmlns:p14="http://schemas.microsoft.com/office/powerpoint/2010/main" xmlns="" val="6048167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linds(horizontal)">
                                      <p:cBhvr>
                                        <p:cTn id="7" dur="500"/>
                                        <p:tgtEl>
                                          <p:spTgt spid="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linds(horizontal)">
                                      <p:cBhvr>
                                        <p:cTn id="12" dur="500"/>
                                        <p:tgtEl>
                                          <p:spTgt spid="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a:p>
        </p:txBody>
      </p:sp>
      <p:sp>
        <p:nvSpPr>
          <p:cNvPr id="73731" name="Content Placeholder 2"/>
          <p:cNvSpPr>
            <a:spLocks noGrp="1"/>
          </p:cNvSpPr>
          <p:nvPr>
            <p:ph idx="1"/>
          </p:nvPr>
        </p:nvSpPr>
        <p:spPr/>
        <p:txBody>
          <a:bodyPr/>
          <a:lstStyle/>
          <a:p>
            <a:endParaRPr lang="en-GB" dirty="0" smtClean="0">
              <a:cs typeface="Arial" pitchFamily="34" charset="0"/>
            </a:endParaRPr>
          </a:p>
        </p:txBody>
      </p:sp>
      <p:sp>
        <p:nvSpPr>
          <p:cNvPr id="73732" name="Slide Number Placeholder 3"/>
          <p:cNvSpPr>
            <a:spLocks noGrp="1"/>
          </p:cNvSpPr>
          <p:nvPr>
            <p:ph type="sldNum" sz="quarter" idx="4294967295"/>
          </p:nvPr>
        </p:nvSpPr>
        <p:spPr bwMode="auto">
          <a:xfrm>
            <a:off x="4536830" y="6381328"/>
            <a:ext cx="527538"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dirty="0" smtClean="0">
                <a:solidFill>
                  <a:schemeClr val="bg1"/>
                </a:solidFill>
                <a:latin typeface="Calibri" pitchFamily="34" charset="0"/>
              </a:rPr>
              <a:t>27</a:t>
            </a:r>
            <a:endParaRPr lang="en-US" dirty="0" smtClean="0">
              <a:solidFill>
                <a:schemeClr val="bg1"/>
              </a:solidFill>
              <a:latin typeface="Calibri" pitchFamily="34" charset="0"/>
            </a:endParaRPr>
          </a:p>
        </p:txBody>
      </p:sp>
      <p:sp>
        <p:nvSpPr>
          <p:cNvPr id="5" name="Title 1"/>
          <p:cNvSpPr txBox="1">
            <a:spLocks/>
          </p:cNvSpPr>
          <p:nvPr/>
        </p:nvSpPr>
        <p:spPr bwMode="auto">
          <a:xfrm>
            <a:off x="422031" y="274638"/>
            <a:ext cx="8229600" cy="1020762"/>
          </a:xfrm>
          <a:prstGeom prst="rect">
            <a:avLst/>
          </a:prstGeom>
          <a:solidFill>
            <a:schemeClr val="accent1"/>
          </a:solidFill>
          <a:ln w="9525">
            <a:noFill/>
            <a:miter lim="800000"/>
            <a:headEnd/>
            <a:tailEnd/>
          </a:ln>
        </p:spPr>
        <p:txBody>
          <a:bodyPr anchor="ctr"/>
          <a:lstStyle/>
          <a:p>
            <a:pPr rtl="0" eaLnBrk="0" hangingPunct="0">
              <a:defRPr/>
            </a:pPr>
            <a:r>
              <a:rPr lang="ar-SA" sz="2800" b="1" dirty="0">
                <a:ea typeface="+mj-ea"/>
              </a:rPr>
              <a:t>المطلوب من الطلاب حتى هذه المرحلة:</a:t>
            </a:r>
            <a:endParaRPr lang="en-GB" sz="2800" b="1" dirty="0">
              <a:ea typeface="+mj-ea"/>
            </a:endParaRPr>
          </a:p>
        </p:txBody>
      </p:sp>
      <p:sp>
        <p:nvSpPr>
          <p:cNvPr id="6" name="Content Placeholder 2"/>
          <p:cNvSpPr txBox="1">
            <a:spLocks/>
          </p:cNvSpPr>
          <p:nvPr/>
        </p:nvSpPr>
        <p:spPr bwMode="auto">
          <a:xfrm>
            <a:off x="351692" y="1447800"/>
            <a:ext cx="8370277" cy="4114800"/>
          </a:xfrm>
          <a:prstGeom prst="rect">
            <a:avLst/>
          </a:prstGeom>
          <a:solidFill>
            <a:schemeClr val="accent5">
              <a:lumMod val="20000"/>
              <a:lumOff val="80000"/>
            </a:schemeClr>
          </a:solidFill>
          <a:ln w="9525">
            <a:noFill/>
            <a:miter lim="800000"/>
            <a:headEnd/>
            <a:tailEnd/>
          </a:ln>
        </p:spPr>
        <p:txBody>
          <a:bodyPr/>
          <a:lstStyle/>
          <a:p>
            <a:pPr marL="342900" indent="-342900" rtl="0" eaLnBrk="0" hangingPunct="0">
              <a:spcBef>
                <a:spcPct val="20000"/>
              </a:spcBef>
              <a:buFont typeface="Arial" pitchFamily="34" charset="0"/>
              <a:buNone/>
              <a:defRPr/>
            </a:pPr>
            <a:r>
              <a:rPr lang="ar-SA" sz="3200" dirty="0">
                <a:solidFill>
                  <a:srgbClr val="FF0000"/>
                </a:solidFill>
                <a:latin typeface="+mn-lt"/>
                <a:cs typeface="Arial" charset="0"/>
              </a:rPr>
              <a:t>مذاكرة المثال المحلول بالكتاب </a:t>
            </a:r>
            <a:r>
              <a:rPr lang="ar-SA" sz="3200" dirty="0" err="1">
                <a:solidFill>
                  <a:srgbClr val="FF0000"/>
                </a:solidFill>
                <a:latin typeface="+mn-lt"/>
                <a:cs typeface="Arial" charset="0"/>
              </a:rPr>
              <a:t>ص</a:t>
            </a:r>
            <a:r>
              <a:rPr lang="ar-SA" sz="3200" dirty="0">
                <a:solidFill>
                  <a:srgbClr val="FF0000"/>
                </a:solidFill>
                <a:latin typeface="+mn-lt"/>
                <a:cs typeface="Arial" charset="0"/>
              </a:rPr>
              <a:t> 31.</a:t>
            </a:r>
          </a:p>
          <a:p>
            <a:pPr marL="342900" indent="-342900" rtl="0" eaLnBrk="0" hangingPunct="0">
              <a:spcBef>
                <a:spcPct val="20000"/>
              </a:spcBef>
              <a:buFont typeface="Arial" pitchFamily="34" charset="0"/>
              <a:buNone/>
              <a:defRPr/>
            </a:pPr>
            <a:r>
              <a:rPr lang="ar-SA" sz="3200" dirty="0">
                <a:solidFill>
                  <a:srgbClr val="FF0000"/>
                </a:solidFill>
                <a:latin typeface="+mn-lt"/>
                <a:cs typeface="Arial" charset="0"/>
              </a:rPr>
              <a:t>حل الحالة التطبيقية رقم(1/2)  </a:t>
            </a:r>
            <a:r>
              <a:rPr lang="ar-SA" sz="3200" dirty="0" err="1">
                <a:solidFill>
                  <a:srgbClr val="FF0000"/>
                </a:solidFill>
                <a:latin typeface="+mn-lt"/>
                <a:cs typeface="Arial" charset="0"/>
              </a:rPr>
              <a:t>ص</a:t>
            </a:r>
            <a:r>
              <a:rPr lang="ar-SA" sz="3200" dirty="0">
                <a:solidFill>
                  <a:srgbClr val="FF0000"/>
                </a:solidFill>
                <a:latin typeface="+mn-lt"/>
                <a:cs typeface="Arial" charset="0"/>
              </a:rPr>
              <a:t> 41.</a:t>
            </a:r>
            <a:endParaRPr lang="en-US" sz="3200" dirty="0">
              <a:solidFill>
                <a:srgbClr val="FF0000"/>
              </a:solidFill>
              <a:latin typeface="+mn-lt"/>
              <a:cs typeface="Arial" charset="0"/>
            </a:endParaRPr>
          </a:p>
          <a:p>
            <a:pPr marL="342900" indent="-342900" rtl="0" eaLnBrk="0" hangingPunct="0">
              <a:spcBef>
                <a:spcPct val="20000"/>
              </a:spcBef>
              <a:buFont typeface="Arial" pitchFamily="34" charset="0"/>
              <a:buNone/>
              <a:defRPr/>
            </a:pPr>
            <a:r>
              <a:rPr lang="ar-SA" sz="3200" dirty="0">
                <a:latin typeface="+mn-lt"/>
                <a:cs typeface="Arial" charset="0"/>
              </a:rPr>
              <a:t>مراجعة الكتاب وتحضير الدرس القادم (ص ص 42 – 50) لمعرفة :</a:t>
            </a:r>
            <a:endParaRPr lang="en-GB" sz="3200" dirty="0">
              <a:latin typeface="+mn-lt"/>
              <a:cs typeface="Arial" charset="0"/>
            </a:endParaRPr>
          </a:p>
          <a:p>
            <a:pPr marL="342900" indent="-342900" eaLnBrk="0" hangingPunct="0">
              <a:spcBef>
                <a:spcPct val="20000"/>
              </a:spcBef>
              <a:buFont typeface="Arial" pitchFamily="34" charset="0"/>
              <a:buChar char="•"/>
              <a:defRPr/>
            </a:pPr>
            <a:r>
              <a:rPr lang="ar-SA" sz="3200" dirty="0">
                <a:latin typeface="+mn-lt"/>
                <a:cs typeface="Arial" charset="0"/>
              </a:rPr>
              <a:t>مفهوم الحسابات </a:t>
            </a:r>
            <a:endParaRPr lang="en-GB" sz="3200" dirty="0">
              <a:latin typeface="+mn-lt"/>
              <a:cs typeface="Arial" charset="0"/>
            </a:endParaRPr>
          </a:p>
          <a:p>
            <a:pPr marL="342900" indent="-342900" eaLnBrk="0" hangingPunct="0">
              <a:spcBef>
                <a:spcPct val="20000"/>
              </a:spcBef>
              <a:buFont typeface="Arial" pitchFamily="34" charset="0"/>
              <a:buChar char="•"/>
              <a:defRPr/>
            </a:pPr>
            <a:r>
              <a:rPr lang="ar-SA" sz="3200" dirty="0">
                <a:latin typeface="+mn-lt"/>
                <a:cs typeface="Arial" charset="0"/>
              </a:rPr>
              <a:t>أنواع الحسابات</a:t>
            </a:r>
            <a:endParaRPr lang="en-GB" sz="3200" dirty="0">
              <a:latin typeface="+mn-lt"/>
              <a:cs typeface="Arial" charset="0"/>
            </a:endParaRPr>
          </a:p>
          <a:p>
            <a:pPr marL="342900" indent="-342900" eaLnBrk="0" hangingPunct="0">
              <a:spcBef>
                <a:spcPct val="20000"/>
              </a:spcBef>
              <a:buFont typeface="Arial" pitchFamily="34" charset="0"/>
              <a:buChar char="•"/>
              <a:defRPr/>
            </a:pPr>
            <a:r>
              <a:rPr lang="ar-SA" sz="3200" dirty="0">
                <a:latin typeface="+mn-lt"/>
                <a:cs typeface="Arial" charset="0"/>
              </a:rPr>
              <a:t>مفهوم المدين والدائن</a:t>
            </a:r>
            <a:endParaRPr lang="en-GB" sz="3200" dirty="0">
              <a:latin typeface="+mn-lt"/>
              <a:cs typeface="Arial" charset="0"/>
            </a:endParaRPr>
          </a:p>
          <a:p>
            <a:pPr marL="342900" indent="-342900" rtl="0" eaLnBrk="0" hangingPunct="0">
              <a:spcBef>
                <a:spcPct val="20000"/>
              </a:spcBef>
              <a:buFont typeface="Wingdings 2" pitchFamily="18" charset="2"/>
              <a:buNone/>
              <a:defRPr/>
            </a:pPr>
            <a:r>
              <a:rPr lang="ar-SA" sz="3200" dirty="0">
                <a:solidFill>
                  <a:srgbClr val="FF0000"/>
                </a:solidFill>
                <a:latin typeface="+mn-lt"/>
                <a:cs typeface="Arial" charset="0"/>
              </a:rPr>
              <a:t>                            </a:t>
            </a:r>
            <a:endParaRPr lang="en-GB" sz="3200" b="1" dirty="0">
              <a:solidFill>
                <a:srgbClr val="FF0000"/>
              </a:solidFill>
              <a:latin typeface="+mn-lt"/>
              <a:cs typeface="Arial" charset="0"/>
            </a:endParaRPr>
          </a:p>
        </p:txBody>
      </p:sp>
    </p:spTree>
    <p:extLst>
      <p:ext uri="{BB962C8B-B14F-4D97-AF65-F5344CB8AC3E}">
        <p14:creationId xmlns:p14="http://schemas.microsoft.com/office/powerpoint/2010/main" xmlns="" val="21385426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linds(horizontal)">
                                      <p:cBhvr>
                                        <p:cTn id="12" dur="500"/>
                                        <p:tgtEl>
                                          <p:spTgt spid="6">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blinds(horizontal)">
                                      <p:cBhvr>
                                        <p:cTn id="17" dur="500"/>
                                        <p:tgtEl>
                                          <p:spTgt spid="6">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blinds(horizontal)">
                                      <p:cBhvr>
                                        <p:cTn id="22" dur="500"/>
                                        <p:tgtEl>
                                          <p:spTgt spid="6">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blinds(horizontal)">
                                      <p:cBhvr>
                                        <p:cTn id="27" dur="500"/>
                                        <p:tgtEl>
                                          <p:spTgt spid="6">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6">
                                            <p:txEl>
                                              <p:pRg st="4" end="4"/>
                                            </p:txEl>
                                          </p:spTgt>
                                        </p:tgtEl>
                                        <p:attrNameLst>
                                          <p:attrName>style.visibility</p:attrName>
                                        </p:attrNameLst>
                                      </p:cBhvr>
                                      <p:to>
                                        <p:strVal val="visible"/>
                                      </p:to>
                                    </p:set>
                                    <p:animEffect transition="in" filter="blinds(horizontal)">
                                      <p:cBhvr>
                                        <p:cTn id="32" dur="500"/>
                                        <p:tgtEl>
                                          <p:spTgt spid="6">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6">
                                            <p:txEl>
                                              <p:pRg st="5" end="5"/>
                                            </p:txEl>
                                          </p:spTgt>
                                        </p:tgtEl>
                                        <p:attrNameLst>
                                          <p:attrName>style.visibility</p:attrName>
                                        </p:attrNameLst>
                                      </p:cBhvr>
                                      <p:to>
                                        <p:strVal val="visible"/>
                                      </p:to>
                                    </p:set>
                                    <p:animEffect transition="in" filter="blinds(horizontal)">
                                      <p:cBhvr>
                                        <p:cTn id="37" dur="500"/>
                                        <p:tgtEl>
                                          <p:spTgt spid="6">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nodeType="clickEffect">
                                  <p:stCondLst>
                                    <p:cond delay="0"/>
                                  </p:stCondLst>
                                  <p:childTnLst>
                                    <p:set>
                                      <p:cBhvr>
                                        <p:cTn id="41" dur="1" fill="hold">
                                          <p:stCondLst>
                                            <p:cond delay="0"/>
                                          </p:stCondLst>
                                        </p:cTn>
                                        <p:tgtEl>
                                          <p:spTgt spid="6">
                                            <p:txEl>
                                              <p:pRg st="6" end="6"/>
                                            </p:txEl>
                                          </p:spTgt>
                                        </p:tgtEl>
                                        <p:attrNameLst>
                                          <p:attrName>style.visibility</p:attrName>
                                        </p:attrNameLst>
                                      </p:cBhvr>
                                      <p:to>
                                        <p:strVal val="visible"/>
                                      </p:to>
                                    </p:set>
                                    <p:animEffect transition="in" filter="blinds(horizontal)">
                                      <p:cBhvr>
                                        <p:cTn id="42"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501662" y="6356357"/>
            <a:ext cx="445477" cy="365125"/>
          </a:xfrm>
          <a:noFill/>
          <a:ln>
            <a:miter lim="800000"/>
            <a:headEnd/>
            <a:tailEnd/>
          </a:ln>
        </p:spPr>
        <p:txBody>
          <a:bodyPr/>
          <a:lstStyle/>
          <a:p>
            <a:fld id="{E1D16D93-8795-4AD6-9A1F-54CC01E741BE}" type="slidenum">
              <a:rPr lang="ar-SA" smtClean="0">
                <a:solidFill>
                  <a:prstClr val="white"/>
                </a:solidFill>
                <a:cs typeface="Arial" pitchFamily="34" charset="0"/>
              </a:rPr>
              <a:pPr/>
              <a:t>62</a:t>
            </a:fld>
            <a:endParaRPr lang="en-US" dirty="0" smtClean="0">
              <a:solidFill>
                <a:prstClr val="white"/>
              </a:solidFill>
              <a:cs typeface="Arial" pitchFamily="34" charset="0"/>
            </a:endParaRPr>
          </a:p>
        </p:txBody>
      </p:sp>
      <p:sp>
        <p:nvSpPr>
          <p:cNvPr id="5" name="Title 4"/>
          <p:cNvSpPr txBox="1">
            <a:spLocks/>
          </p:cNvSpPr>
          <p:nvPr/>
        </p:nvSpPr>
        <p:spPr bwMode="auto">
          <a:xfrm>
            <a:off x="633046" y="2133607"/>
            <a:ext cx="77724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SA" sz="8000" b="1" spc="-150" dirty="0" smtClean="0">
                <a:solidFill>
                  <a:srgbClr val="FF0000"/>
                </a:solidFill>
                <a:latin typeface="ae_AlMateen" pitchFamily="2" charset="-78"/>
                <a:cs typeface="ae_AlMateen" pitchFamily="2" charset="-78"/>
              </a:rPr>
              <a:t>الفصـل الثاني </a:t>
            </a:r>
          </a:p>
          <a:p>
            <a:pPr eaLnBrk="1" hangingPunct="1"/>
            <a:r>
              <a:rPr lang="ar-EG" sz="8000" spc="-150" dirty="0" smtClean="0">
                <a:solidFill>
                  <a:srgbClr val="009900"/>
                </a:solidFill>
                <a:latin typeface="ae_AlMateen" pitchFamily="2" charset="-78"/>
                <a:cs typeface="ae_AlMateen" pitchFamily="2" charset="-78"/>
              </a:rPr>
              <a:t>المح</a:t>
            </a:r>
            <a:r>
              <a:rPr lang="ar-SA" sz="8000" spc="-150" dirty="0" smtClean="0">
                <a:solidFill>
                  <a:srgbClr val="009900"/>
                </a:solidFill>
                <a:latin typeface="ae_AlMateen" pitchFamily="2" charset="-78"/>
                <a:cs typeface="ae_AlMateen" pitchFamily="2" charset="-78"/>
              </a:rPr>
              <a:t>ـ</a:t>
            </a:r>
            <a:r>
              <a:rPr lang="ar-EG" sz="8000" spc="-150" dirty="0" err="1" smtClean="0">
                <a:solidFill>
                  <a:srgbClr val="009900"/>
                </a:solidFill>
                <a:latin typeface="ae_AlMateen" pitchFamily="2" charset="-78"/>
                <a:cs typeface="ae_AlMateen" pitchFamily="2" charset="-78"/>
              </a:rPr>
              <a:t>اضرة</a:t>
            </a:r>
            <a:r>
              <a:rPr lang="ar-EG" sz="8000" dirty="0" smtClean="0">
                <a:solidFill>
                  <a:srgbClr val="009900"/>
                </a:solidFill>
                <a:cs typeface="Arial" pitchFamily="34" charset="0"/>
              </a:rPr>
              <a:t> </a:t>
            </a:r>
            <a:r>
              <a:rPr lang="ar-SA" sz="8000" spc="-150" dirty="0" smtClean="0">
                <a:solidFill>
                  <a:srgbClr val="009900"/>
                </a:solidFill>
                <a:latin typeface="ae_AlMateen" pitchFamily="2" charset="-78"/>
                <a:cs typeface="ae_AlMateen" pitchFamily="2" charset="-78"/>
              </a:rPr>
              <a:t>الثالثة</a:t>
            </a:r>
          </a:p>
          <a:p>
            <a:pPr eaLnBrk="1" hangingPunct="1"/>
            <a:r>
              <a:rPr lang="ar-SA" spc="-150" dirty="0" smtClean="0">
                <a:solidFill>
                  <a:srgbClr val="376092"/>
                </a:solidFill>
                <a:latin typeface="ae_AlMateen" pitchFamily="2" charset="-78"/>
                <a:cs typeface="ae_AlMateen" pitchFamily="2" charset="-78"/>
              </a:rPr>
              <a:t> </a:t>
            </a:r>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350987" y="4191000"/>
            <a:ext cx="6541477"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6600" b="1" dirty="0" smtClean="0">
                <a:solidFill>
                  <a:prstClr val="black"/>
                </a:solidFill>
                <a:cs typeface="Arial" pitchFamily="34" charset="0"/>
              </a:rPr>
              <a:t>الحسابات كأساس للقيد المحاسبي</a:t>
            </a:r>
          </a:p>
          <a:p>
            <a:pPr eaLnBrk="1" hangingPunct="1"/>
            <a:endParaRPr lang="ar-SA" sz="4800" b="1" dirty="0" smtClean="0">
              <a:solidFill>
                <a:prstClr val="black"/>
              </a:solidFill>
              <a:cs typeface="Arial" pitchFamily="34" charset="0"/>
            </a:endParaRPr>
          </a:p>
        </p:txBody>
      </p:sp>
    </p:spTree>
    <p:extLst>
      <p:ext uri="{BB962C8B-B14F-4D97-AF65-F5344CB8AC3E}">
        <p14:creationId xmlns:p14="http://schemas.microsoft.com/office/powerpoint/2010/main" xmlns="" val="386706550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1115616" y="476672"/>
            <a:ext cx="7772400" cy="792162"/>
          </a:xfrm>
          <a:solidFill>
            <a:schemeClr val="accent1"/>
          </a:solidFill>
        </p:spPr>
        <p:txBody>
          <a:bodyPr/>
          <a:lstStyle/>
          <a:p>
            <a:pPr algn="ctr"/>
            <a:r>
              <a:rPr lang="ar-SA" sz="3200" b="1" dirty="0" smtClean="0">
                <a:solidFill>
                  <a:srgbClr val="FF0000"/>
                </a:solidFill>
                <a:cs typeface="Arial" pitchFamily="34" charset="0"/>
              </a:rPr>
              <a:t>مفهوم الحسابات وأنواعها</a:t>
            </a:r>
            <a:endParaRPr lang="en-GB" sz="3200" b="1" dirty="0" smtClean="0">
              <a:solidFill>
                <a:srgbClr val="FF0000"/>
              </a:solidFill>
              <a:cs typeface="Arial" pitchFamily="34" charset="0"/>
            </a:endParaRPr>
          </a:p>
        </p:txBody>
      </p:sp>
      <p:sp>
        <p:nvSpPr>
          <p:cNvPr id="22531" name="Content Placeholder 2"/>
          <p:cNvSpPr>
            <a:spLocks noGrp="1"/>
          </p:cNvSpPr>
          <p:nvPr>
            <p:ph sz="quarter" idx="1"/>
          </p:nvPr>
        </p:nvSpPr>
        <p:spPr>
          <a:xfrm>
            <a:off x="422032" y="1066800"/>
            <a:ext cx="8264769" cy="4953000"/>
          </a:xfrm>
        </p:spPr>
        <p:txBody>
          <a:bodyPr/>
          <a:lstStyle/>
          <a:p>
            <a:pPr algn="just" rtl="1">
              <a:lnSpc>
                <a:spcPct val="150000"/>
              </a:lnSpc>
            </a:pPr>
            <a:endParaRPr lang="ar-SA" sz="2800" b="1" dirty="0" smtClean="0">
              <a:cs typeface="Arial" pitchFamily="34" charset="0"/>
            </a:endParaRPr>
          </a:p>
          <a:p>
            <a:pPr algn="just" rtl="1">
              <a:lnSpc>
                <a:spcPct val="150000"/>
              </a:lnSpc>
            </a:pPr>
            <a:r>
              <a:rPr lang="ar-SA" sz="2800" b="1" dirty="0" smtClean="0">
                <a:cs typeface="Arial" pitchFamily="34" charset="0"/>
              </a:rPr>
              <a:t>يتضح مما سبق أن الأمر يتطلب إعداد ميزانية بعد كل عملية مالية، ومع كثرة وتنوع العمليات المالية لأي منشأة تجارية، فإن هذا الأسلوب يعد أسلوباً غير عملي وغير اقتصادي لبيان أثر العمليات المالية على المركز المالي للمنشأة (الميزانية)</a:t>
            </a:r>
          </a:p>
          <a:p>
            <a:pPr algn="just" rtl="1">
              <a:lnSpc>
                <a:spcPct val="150000"/>
              </a:lnSpc>
            </a:pPr>
            <a:r>
              <a:rPr lang="ar-SA" sz="2800" b="1" dirty="0" smtClean="0">
                <a:solidFill>
                  <a:srgbClr val="FF0000"/>
                </a:solidFill>
                <a:cs typeface="Arial" pitchFamily="34" charset="0"/>
              </a:rPr>
              <a:t>البديل العملي: </a:t>
            </a:r>
            <a:r>
              <a:rPr lang="ar-SA" sz="2800" b="1" dirty="0" smtClean="0">
                <a:cs typeface="Arial" pitchFamily="34" charset="0"/>
              </a:rPr>
              <a:t>استخدام الحسابات لتسجيل الزيادة أو النقص في العناصر المختلفة المكونة لمعادلة الميزانية</a:t>
            </a:r>
          </a:p>
        </p:txBody>
      </p:sp>
      <p:sp>
        <p:nvSpPr>
          <p:cNvPr id="74757" name="Slide Number Placeholder 3"/>
          <p:cNvSpPr>
            <a:spLocks noGrp="1"/>
          </p:cNvSpPr>
          <p:nvPr>
            <p:ph type="sldNum" sz="quarter" idx="4294967295"/>
          </p:nvPr>
        </p:nvSpPr>
        <p:spPr bwMode="auto">
          <a:xfrm>
            <a:off x="4572000" y="6381328"/>
            <a:ext cx="527538"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fld id="{479B0EFF-DB68-4D55-8969-DF85061239E2}" type="slidenum">
              <a:rPr lang="ar-SA" smtClean="0">
                <a:solidFill>
                  <a:schemeClr val="bg1"/>
                </a:solidFill>
                <a:latin typeface="Calibri" pitchFamily="34" charset="0"/>
              </a:rPr>
              <a:pPr algn="ctr" eaLnBrk="1" hangingPunct="1"/>
              <a:t>63</a:t>
            </a:fld>
            <a:endParaRPr lang="en-US" smtClean="0">
              <a:solidFill>
                <a:schemeClr val="bg1"/>
              </a:solidFill>
              <a:latin typeface="Calibri" pitchFamily="34" charset="0"/>
            </a:endParaRPr>
          </a:p>
        </p:txBody>
      </p:sp>
    </p:spTree>
    <p:extLst>
      <p:ext uri="{BB962C8B-B14F-4D97-AF65-F5344CB8AC3E}">
        <p14:creationId xmlns:p14="http://schemas.microsoft.com/office/powerpoint/2010/main" xmlns="" val="106687202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2530"/>
                                        </p:tgtEl>
                                        <p:attrNameLst>
                                          <p:attrName>style.visibility</p:attrName>
                                        </p:attrNameLst>
                                      </p:cBhvr>
                                      <p:to>
                                        <p:strVal val="visible"/>
                                      </p:to>
                                    </p:set>
                                    <p:animEffect transition="in" filter="blinds(horizontal)">
                                      <p:cBhvr>
                                        <p:cTn id="7" dur="500"/>
                                        <p:tgtEl>
                                          <p:spTgt spid="225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22531">
                                            <p:txEl>
                                              <p:pRg st="1" end="1"/>
                                            </p:txEl>
                                          </p:spTgt>
                                        </p:tgtEl>
                                        <p:attrNameLst>
                                          <p:attrName>style.visibility</p:attrName>
                                        </p:attrNameLst>
                                      </p:cBhvr>
                                      <p:to>
                                        <p:strVal val="visible"/>
                                      </p:to>
                                    </p:set>
                                    <p:animEffect transition="in" filter="blinds(horizontal)">
                                      <p:cBhvr>
                                        <p:cTn id="12" dur="500"/>
                                        <p:tgtEl>
                                          <p:spTgt spid="2253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22531">
                                            <p:txEl>
                                              <p:pRg st="2" end="2"/>
                                            </p:txEl>
                                          </p:spTgt>
                                        </p:tgtEl>
                                        <p:attrNameLst>
                                          <p:attrName>style.visibility</p:attrName>
                                        </p:attrNameLst>
                                      </p:cBhvr>
                                      <p:to>
                                        <p:strVal val="visible"/>
                                      </p:to>
                                    </p:set>
                                    <p:animEffect transition="in" filter="blinds(horizontal)">
                                      <p:cBhvr>
                                        <p:cTn id="17" dur="500"/>
                                        <p:tgtEl>
                                          <p:spTgt spid="2253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1043608" y="332656"/>
            <a:ext cx="7772400" cy="1040160"/>
          </a:xfrm>
          <a:solidFill>
            <a:schemeClr val="accent1"/>
          </a:solidFill>
        </p:spPr>
        <p:txBody>
          <a:bodyPr/>
          <a:lstStyle/>
          <a:p>
            <a:pPr>
              <a:defRPr/>
            </a:pPr>
            <a:r>
              <a:rPr lang="en-US" b="1" dirty="0" smtClean="0">
                <a:solidFill>
                  <a:srgbClr val="FF0000"/>
                </a:solidFill>
              </a:rPr>
              <a:t/>
            </a:r>
            <a:br>
              <a:rPr lang="en-US" b="1" dirty="0" smtClean="0">
                <a:solidFill>
                  <a:srgbClr val="FF0000"/>
                </a:solidFill>
              </a:rPr>
            </a:br>
            <a:r>
              <a:rPr lang="en-US" b="1" dirty="0" smtClean="0">
                <a:solidFill>
                  <a:srgbClr val="FF0000"/>
                </a:solidFill>
              </a:rPr>
              <a:t/>
            </a:r>
            <a:br>
              <a:rPr lang="en-US" b="1" dirty="0" smtClean="0">
                <a:solidFill>
                  <a:srgbClr val="FF0000"/>
                </a:solidFill>
              </a:rPr>
            </a:br>
            <a:r>
              <a:rPr lang="en-US" b="1" dirty="0" smtClean="0">
                <a:solidFill>
                  <a:srgbClr val="FF0000"/>
                </a:solidFill>
              </a:rPr>
              <a:t/>
            </a:r>
            <a:br>
              <a:rPr lang="en-US" b="1" dirty="0" smtClean="0">
                <a:solidFill>
                  <a:srgbClr val="FF0000"/>
                </a:solidFill>
              </a:rPr>
            </a:br>
            <a:r>
              <a:rPr lang="en-US" b="1" dirty="0" smtClean="0">
                <a:solidFill>
                  <a:srgbClr val="FF0000"/>
                </a:solidFill>
              </a:rPr>
              <a:t/>
            </a:r>
            <a:br>
              <a:rPr lang="en-US" b="1" dirty="0" smtClean="0">
                <a:solidFill>
                  <a:srgbClr val="FF0000"/>
                </a:solidFill>
              </a:rPr>
            </a:br>
            <a:r>
              <a:rPr lang="ar-SA" sz="3200" dirty="0" smtClean="0"/>
              <a:t> </a:t>
            </a:r>
            <a:r>
              <a:rPr lang="en-GB" sz="3200" b="1" dirty="0" smtClean="0"/>
              <a:t>Account</a:t>
            </a:r>
            <a:r>
              <a:rPr lang="ar-SA" sz="3200" b="1" dirty="0" smtClean="0">
                <a:solidFill>
                  <a:srgbClr val="FF0000"/>
                </a:solidFill>
              </a:rPr>
              <a:t> مفهوم الحساب</a:t>
            </a:r>
            <a:r>
              <a:rPr lang="ar-SA" sz="3200" dirty="0" smtClean="0"/>
              <a:t> </a:t>
            </a:r>
            <a:r>
              <a:rPr lang="en-US" b="1" dirty="0" smtClean="0">
                <a:solidFill>
                  <a:srgbClr val="FF0000"/>
                </a:solidFill>
              </a:rPr>
              <a:t/>
            </a:r>
            <a:br>
              <a:rPr lang="en-US" b="1" dirty="0" smtClean="0">
                <a:solidFill>
                  <a:srgbClr val="FF0000"/>
                </a:solidFill>
              </a:rPr>
            </a:br>
            <a:r>
              <a:rPr lang="en-US" b="1" dirty="0" smtClean="0">
                <a:solidFill>
                  <a:srgbClr val="FF0000"/>
                </a:solidFill>
              </a:rPr>
              <a:t/>
            </a:r>
            <a:br>
              <a:rPr lang="en-US" b="1" dirty="0" smtClean="0">
                <a:solidFill>
                  <a:srgbClr val="FF0000"/>
                </a:solidFill>
              </a:rPr>
            </a:br>
            <a:r>
              <a:rPr lang="en-US" b="1" dirty="0" smtClean="0">
                <a:solidFill>
                  <a:srgbClr val="FF0000"/>
                </a:solidFill>
              </a:rPr>
              <a:t/>
            </a:r>
            <a:br>
              <a:rPr lang="en-US" b="1" dirty="0" smtClean="0">
                <a:solidFill>
                  <a:srgbClr val="FF0000"/>
                </a:solidFill>
              </a:rPr>
            </a:br>
            <a:r>
              <a:rPr lang="en-US" b="1" dirty="0" smtClean="0">
                <a:solidFill>
                  <a:srgbClr val="FF0000"/>
                </a:solidFill>
              </a:rPr>
              <a:t/>
            </a:r>
            <a:br>
              <a:rPr lang="en-US" b="1" dirty="0" smtClean="0">
                <a:solidFill>
                  <a:srgbClr val="FF0000"/>
                </a:solidFill>
              </a:rPr>
            </a:br>
            <a:r>
              <a:rPr lang="en-GB" sz="3200" dirty="0" smtClean="0"/>
              <a:t/>
            </a:r>
            <a:br>
              <a:rPr lang="en-GB" sz="3200" dirty="0" smtClean="0"/>
            </a:br>
            <a:endParaRPr lang="en-GB" sz="3200" dirty="0" smtClean="0"/>
          </a:p>
        </p:txBody>
      </p:sp>
      <p:sp>
        <p:nvSpPr>
          <p:cNvPr id="23555" name="Content Placeholder 2"/>
          <p:cNvSpPr>
            <a:spLocks noGrp="1"/>
          </p:cNvSpPr>
          <p:nvPr>
            <p:ph sz="quarter" idx="1"/>
          </p:nvPr>
        </p:nvSpPr>
        <p:spPr>
          <a:xfrm>
            <a:off x="773723" y="1828800"/>
            <a:ext cx="7772400" cy="3505200"/>
          </a:xfrm>
        </p:spPr>
        <p:txBody>
          <a:bodyPr/>
          <a:lstStyle/>
          <a:p>
            <a:pPr algn="just" rtl="1">
              <a:lnSpc>
                <a:spcPct val="200000"/>
              </a:lnSpc>
              <a:buFont typeface="Wingdings 2" pitchFamily="18" charset="2"/>
              <a:buNone/>
            </a:pPr>
            <a:r>
              <a:rPr lang="ar-SA" sz="2800" b="1" dirty="0" smtClean="0">
                <a:cs typeface="Arial" pitchFamily="34" charset="0"/>
              </a:rPr>
              <a:t>الحساب هو أداة محاسبية لإظهار آثار العمليات المالية التي تقوم بها المنشأة على عناصر الأصول والمصروفات والخصوم وحقوق الملكية والإيرادات</a:t>
            </a:r>
            <a:endParaRPr lang="en-GB" sz="2800" b="1" dirty="0" smtClean="0">
              <a:cs typeface="Arial" pitchFamily="34" charset="0"/>
            </a:endParaRPr>
          </a:p>
          <a:p>
            <a:endParaRPr lang="en-GB" dirty="0" smtClean="0">
              <a:cs typeface="Arial" pitchFamily="34" charset="0"/>
            </a:endParaRPr>
          </a:p>
        </p:txBody>
      </p:sp>
      <p:sp>
        <p:nvSpPr>
          <p:cNvPr id="75781" name="Slide Number Placeholder 3"/>
          <p:cNvSpPr>
            <a:spLocks noGrp="1"/>
          </p:cNvSpPr>
          <p:nvPr>
            <p:ph type="sldNum" sz="quarter" idx="4294967295"/>
          </p:nvPr>
        </p:nvSpPr>
        <p:spPr bwMode="auto">
          <a:xfrm>
            <a:off x="4572000" y="6381328"/>
            <a:ext cx="527538"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fld id="{6CB7D3F6-FC1D-45B6-B909-D0FA43723A3B}" type="slidenum">
              <a:rPr lang="ar-SA" smtClean="0">
                <a:solidFill>
                  <a:schemeClr val="bg1"/>
                </a:solidFill>
                <a:latin typeface="Calibri" pitchFamily="34" charset="0"/>
              </a:rPr>
              <a:pPr algn="ctr" eaLnBrk="1" hangingPunct="1"/>
              <a:t>64</a:t>
            </a:fld>
            <a:endParaRPr lang="en-US" dirty="0" smtClean="0">
              <a:solidFill>
                <a:schemeClr val="bg1"/>
              </a:solidFill>
              <a:latin typeface="Calibri" pitchFamily="34" charset="0"/>
            </a:endParaRPr>
          </a:p>
        </p:txBody>
      </p:sp>
    </p:spTree>
    <p:extLst>
      <p:ext uri="{BB962C8B-B14F-4D97-AF65-F5344CB8AC3E}">
        <p14:creationId xmlns:p14="http://schemas.microsoft.com/office/powerpoint/2010/main" xmlns="" val="347182668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3554"/>
                                        </p:tgtEl>
                                        <p:attrNameLst>
                                          <p:attrName>style.visibility</p:attrName>
                                        </p:attrNameLst>
                                      </p:cBhvr>
                                      <p:to>
                                        <p:strVal val="visible"/>
                                      </p:to>
                                    </p:set>
                                    <p:animEffect transition="in" filter="blinds(horizontal)">
                                      <p:cBhvr>
                                        <p:cTn id="7" dur="500"/>
                                        <p:tgtEl>
                                          <p:spTgt spid="235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23555">
                                            <p:txEl>
                                              <p:pRg st="0" end="0"/>
                                            </p:txEl>
                                          </p:spTgt>
                                        </p:tgtEl>
                                        <p:attrNameLst>
                                          <p:attrName>style.visibility</p:attrName>
                                        </p:attrNameLst>
                                      </p:cBhvr>
                                      <p:to>
                                        <p:strVal val="visible"/>
                                      </p:to>
                                    </p:set>
                                    <p:animEffect transition="in" filter="blinds(horizontal)">
                                      <p:cBhvr>
                                        <p:cTn id="12" dur="500"/>
                                        <p:tgtEl>
                                          <p:spTgt spid="2355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a:defRPr/>
            </a:pPr>
            <a:endParaRPr lang="en-GB" smtClean="0"/>
          </a:p>
        </p:txBody>
      </p:sp>
      <p:sp>
        <p:nvSpPr>
          <p:cNvPr id="76803" name="Content Placeholder 2"/>
          <p:cNvSpPr>
            <a:spLocks noGrp="1"/>
          </p:cNvSpPr>
          <p:nvPr>
            <p:ph sz="quarter" idx="1"/>
          </p:nvPr>
        </p:nvSpPr>
        <p:spPr/>
        <p:txBody>
          <a:bodyPr/>
          <a:lstStyle/>
          <a:p>
            <a:pPr>
              <a:buFont typeface="Wingdings 2" pitchFamily="18" charset="2"/>
              <a:buNone/>
            </a:pPr>
            <a:endParaRPr lang="en-GB" smtClean="0">
              <a:cs typeface="Arial" pitchFamily="34" charset="0"/>
            </a:endParaRPr>
          </a:p>
        </p:txBody>
      </p:sp>
      <p:sp>
        <p:nvSpPr>
          <p:cNvPr id="25608" name="Line 2"/>
          <p:cNvSpPr>
            <a:spLocks noChangeShapeType="1"/>
          </p:cNvSpPr>
          <p:nvPr/>
        </p:nvSpPr>
        <p:spPr bwMode="auto">
          <a:xfrm flipH="1">
            <a:off x="8763000" y="1524000"/>
            <a:ext cx="0" cy="4191000"/>
          </a:xfrm>
          <a:prstGeom prst="line">
            <a:avLst/>
          </a:prstGeom>
          <a:noFill/>
          <a:ln w="571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ar-SA"/>
          </a:p>
        </p:txBody>
      </p:sp>
      <p:sp>
        <p:nvSpPr>
          <p:cNvPr id="76806" name="Text Box 3"/>
          <p:cNvSpPr txBox="1">
            <a:spLocks noChangeArrowheads="1"/>
          </p:cNvSpPr>
          <p:nvPr/>
        </p:nvSpPr>
        <p:spPr bwMode="auto">
          <a:xfrm>
            <a:off x="4038600" y="198439"/>
            <a:ext cx="4966189"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endParaRPr lang="ar-SA" sz="1600" b="1">
              <a:solidFill>
                <a:srgbClr val="663300"/>
              </a:solidFill>
              <a:latin typeface="Tahoma" pitchFamily="34" charset="0"/>
              <a:cs typeface="Andalus" pitchFamily="18" charset="-78"/>
            </a:endParaRPr>
          </a:p>
        </p:txBody>
      </p:sp>
      <p:sp>
        <p:nvSpPr>
          <p:cNvPr id="10" name="AutoShape 4"/>
          <p:cNvSpPr>
            <a:spLocks noChangeArrowheads="1"/>
          </p:cNvSpPr>
          <p:nvPr/>
        </p:nvSpPr>
        <p:spPr bwMode="auto">
          <a:xfrm>
            <a:off x="463061" y="3087688"/>
            <a:ext cx="7063154" cy="798512"/>
          </a:xfrm>
          <a:prstGeom prst="flowChartTerminator">
            <a:avLst/>
          </a:prstGeom>
          <a:solidFill>
            <a:srgbClr val="FFFF00"/>
          </a:solidFill>
          <a:ln w="9525">
            <a:noFill/>
            <a:miter lim="800000"/>
            <a:headEnd/>
            <a:tailEnd/>
          </a:ln>
          <a:effectLst>
            <a:prstShdw prst="shdw17" dist="17961" dir="2700000">
              <a:schemeClr val="accent1">
                <a:gamma/>
                <a:shade val="60000"/>
                <a:invGamma/>
              </a:schemeClr>
            </a:prstShdw>
          </a:effectLst>
        </p:spPr>
        <p:txBody>
          <a:bodyPr wrap="none" anchor="ctr"/>
          <a:lstStyle/>
          <a:p>
            <a:pPr algn="ctr" rtl="0" eaLnBrk="0" hangingPunct="0">
              <a:defRPr/>
            </a:pPr>
            <a:r>
              <a:rPr lang="ar-SA" sz="2400" b="1" dirty="0">
                <a:solidFill>
                  <a:srgbClr val="800000"/>
                </a:solidFill>
                <a:latin typeface="Monotype Corsiva" pitchFamily="66" charset="0"/>
                <a:cs typeface="Monotype Koufi" pitchFamily="2" charset="-78"/>
              </a:rPr>
              <a:t>حقوق الملكية</a:t>
            </a:r>
            <a:endParaRPr lang="ar-SA" sz="2400" b="1" dirty="0">
              <a:solidFill>
                <a:srgbClr val="800000"/>
              </a:solidFill>
              <a:latin typeface="Times New Roman" pitchFamily="18" charset="0"/>
              <a:cs typeface="Monotype Koufi" pitchFamily="2" charset="-78"/>
            </a:endParaRPr>
          </a:p>
          <a:p>
            <a:pPr eaLnBrk="0" hangingPunct="0">
              <a:defRPr/>
            </a:pPr>
            <a:r>
              <a:rPr lang="ar-SA" b="1" dirty="0">
                <a:latin typeface="Times New Roman" pitchFamily="18" charset="0"/>
                <a:cs typeface="Times New Roman" pitchFamily="18" charset="0"/>
              </a:rPr>
              <a:t>حقوق الملكية هي الالتزامات المستحقة على المنشأة </a:t>
            </a:r>
            <a:r>
              <a:rPr lang="en-US" b="1" dirty="0">
                <a:latin typeface="Times New Roman" pitchFamily="18" charset="0"/>
                <a:cs typeface="Times New Roman" pitchFamily="18" charset="0"/>
              </a:rPr>
              <a:t> </a:t>
            </a:r>
            <a:r>
              <a:rPr lang="ar-SA" b="1" dirty="0">
                <a:latin typeface="Times New Roman" pitchFamily="18" charset="0"/>
                <a:cs typeface="Times New Roman" pitchFamily="18" charset="0"/>
              </a:rPr>
              <a:t>تجاه ملاكها أو أصحابها</a:t>
            </a:r>
            <a:r>
              <a:rPr lang="en-GB" b="1" dirty="0">
                <a:latin typeface="Times New Roman" pitchFamily="18" charset="0"/>
                <a:cs typeface="Simplified Arabic" pitchFamily="2" charset="-78"/>
              </a:rPr>
              <a:t> </a:t>
            </a:r>
          </a:p>
        </p:txBody>
      </p:sp>
      <p:sp>
        <p:nvSpPr>
          <p:cNvPr id="11" name="AutoShape 5"/>
          <p:cNvSpPr>
            <a:spLocks noChangeArrowheads="1"/>
          </p:cNvSpPr>
          <p:nvPr/>
        </p:nvSpPr>
        <p:spPr bwMode="auto">
          <a:xfrm>
            <a:off x="416169" y="2128838"/>
            <a:ext cx="7058758" cy="766762"/>
          </a:xfrm>
          <a:prstGeom prst="flowChartTerminator">
            <a:avLst/>
          </a:prstGeom>
          <a:solidFill>
            <a:srgbClr val="FFFF00"/>
          </a:solidFill>
          <a:ln w="9525">
            <a:noFill/>
            <a:miter lim="800000"/>
            <a:headEnd/>
            <a:tailEnd/>
          </a:ln>
          <a:effectLst>
            <a:prstShdw prst="shdw17" dist="17961" dir="2700000">
              <a:schemeClr val="accent1">
                <a:gamma/>
                <a:shade val="60000"/>
                <a:invGamma/>
              </a:schemeClr>
            </a:prstShdw>
          </a:effectLst>
        </p:spPr>
        <p:txBody>
          <a:bodyPr wrap="none" anchor="ctr"/>
          <a:lstStyle/>
          <a:p>
            <a:pPr algn="ctr" rtl="0" eaLnBrk="0" hangingPunct="0">
              <a:defRPr/>
            </a:pPr>
            <a:r>
              <a:rPr lang="ar-SA" sz="2400" b="1" dirty="0">
                <a:solidFill>
                  <a:srgbClr val="800000"/>
                </a:solidFill>
                <a:latin typeface="Monotype Corsiva" pitchFamily="66" charset="0"/>
                <a:cs typeface="Monotype Koufi" pitchFamily="2" charset="-78"/>
              </a:rPr>
              <a:t>الخصوم</a:t>
            </a:r>
          </a:p>
          <a:p>
            <a:pPr eaLnBrk="0" hangingPunct="0">
              <a:defRPr/>
            </a:pPr>
            <a:r>
              <a:rPr lang="ar-SA" b="1" dirty="0">
                <a:latin typeface="Times New Roman" pitchFamily="18" charset="0"/>
                <a:cs typeface="Times New Roman" pitchFamily="18" charset="0"/>
              </a:rPr>
              <a:t>الخصم هو التزام مالي على المنشأة واجب الأداء،</a:t>
            </a:r>
            <a:r>
              <a:rPr lang="en-US" b="1" dirty="0">
                <a:latin typeface="Times New Roman" pitchFamily="18" charset="0"/>
                <a:cs typeface="Times New Roman" pitchFamily="18" charset="0"/>
              </a:rPr>
              <a:t> </a:t>
            </a:r>
            <a:r>
              <a:rPr lang="ar-SA" b="1" dirty="0">
                <a:latin typeface="Times New Roman" pitchFamily="18" charset="0"/>
                <a:cs typeface="Times New Roman" pitchFamily="18" charset="0"/>
              </a:rPr>
              <a:t> أو ما على المنشأة للغير من التزامات</a:t>
            </a:r>
            <a:r>
              <a:rPr lang="en-GB" b="1" dirty="0">
                <a:latin typeface="Times New Roman" pitchFamily="18" charset="0"/>
                <a:cs typeface="Traditional Arabic" pitchFamily="2" charset="-78"/>
              </a:rPr>
              <a:t> </a:t>
            </a:r>
          </a:p>
        </p:txBody>
      </p:sp>
      <p:sp>
        <p:nvSpPr>
          <p:cNvPr id="12" name="Text Box 6"/>
          <p:cNvSpPr txBox="1">
            <a:spLocks noChangeArrowheads="1"/>
          </p:cNvSpPr>
          <p:nvPr/>
        </p:nvSpPr>
        <p:spPr bwMode="auto">
          <a:xfrm>
            <a:off x="838200" y="228600"/>
            <a:ext cx="7848600" cy="584200"/>
          </a:xfrm>
          <a:prstGeom prst="rect">
            <a:avLst/>
          </a:prstGeom>
          <a:solidFill>
            <a:schemeClr val="accent1"/>
          </a:solidFill>
          <a:ln>
            <a:noFill/>
          </a:ln>
          <a:effectLst>
            <a:outerShdw dist="107763" dir="2700000" algn="ctr" rotWithShape="0">
              <a:srgbClr val="808080"/>
            </a:outerShdw>
          </a:effec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3200" b="1">
                <a:solidFill>
                  <a:srgbClr val="FF0000"/>
                </a:solidFill>
                <a:latin typeface="Tahoma" pitchFamily="34" charset="0"/>
              </a:rPr>
              <a:t>أنواع الحسابات</a:t>
            </a:r>
            <a:endParaRPr lang="en-GB" sz="3200" b="1">
              <a:solidFill>
                <a:srgbClr val="FF0000"/>
              </a:solidFill>
              <a:latin typeface="Tahoma" pitchFamily="34" charset="0"/>
            </a:endParaRPr>
          </a:p>
        </p:txBody>
      </p:sp>
      <p:sp>
        <p:nvSpPr>
          <p:cNvPr id="13" name="AutoShape 7"/>
          <p:cNvSpPr>
            <a:spLocks noChangeArrowheads="1"/>
          </p:cNvSpPr>
          <p:nvPr/>
        </p:nvSpPr>
        <p:spPr bwMode="auto">
          <a:xfrm>
            <a:off x="559777" y="990600"/>
            <a:ext cx="6831623" cy="990600"/>
          </a:xfrm>
          <a:prstGeom prst="flowChartTerminator">
            <a:avLst/>
          </a:prstGeom>
          <a:solidFill>
            <a:srgbClr val="FFFF00"/>
          </a:solidFill>
          <a:ln w="9525">
            <a:noFill/>
            <a:miter lim="800000"/>
            <a:headEnd/>
            <a:tailEnd/>
          </a:ln>
          <a:effectLst>
            <a:prstShdw prst="shdw17" dist="17961" dir="2700000">
              <a:schemeClr val="accent1">
                <a:gamma/>
                <a:shade val="60000"/>
                <a:invGamma/>
              </a:schemeClr>
            </a:prstShdw>
          </a:effectLst>
        </p:spPr>
        <p:txBody>
          <a:bodyPr wrap="none" anchor="ctr"/>
          <a:lstStyle/>
          <a:p>
            <a:pPr algn="ctr">
              <a:defRPr/>
            </a:pPr>
            <a:r>
              <a:rPr lang="ar-SA" sz="2400" b="1" dirty="0">
                <a:solidFill>
                  <a:srgbClr val="800000"/>
                </a:solidFill>
                <a:latin typeface="Times New Roman" pitchFamily="18" charset="0"/>
                <a:cs typeface="Monotype Koufi" pitchFamily="2" charset="-78"/>
              </a:rPr>
              <a:t>الأصول</a:t>
            </a:r>
          </a:p>
          <a:p>
            <a:pPr>
              <a:defRPr/>
            </a:pPr>
            <a:r>
              <a:rPr lang="ar-SA" b="1" dirty="0">
                <a:latin typeface="Times New Roman" pitchFamily="18" charset="0"/>
                <a:cs typeface="Times New Roman" pitchFamily="18" charset="0"/>
              </a:rPr>
              <a:t>الأصل هو أي شيء له قدرة على تزويد المنشأة بالخدمات أو المنافع في المستقبل </a:t>
            </a:r>
            <a:endParaRPr lang="en-GB" b="1" dirty="0">
              <a:latin typeface="Times New Roman" pitchFamily="18" charset="0"/>
              <a:cs typeface="Times New Roman" pitchFamily="18" charset="0"/>
            </a:endParaRPr>
          </a:p>
        </p:txBody>
      </p:sp>
      <p:sp>
        <p:nvSpPr>
          <p:cNvPr id="14" name="AutoShape 8"/>
          <p:cNvSpPr>
            <a:spLocks noChangeArrowheads="1"/>
          </p:cNvSpPr>
          <p:nvPr/>
        </p:nvSpPr>
        <p:spPr bwMode="auto">
          <a:xfrm>
            <a:off x="416169" y="4038600"/>
            <a:ext cx="7258050" cy="914400"/>
          </a:xfrm>
          <a:prstGeom prst="flowChartTerminator">
            <a:avLst/>
          </a:prstGeom>
          <a:solidFill>
            <a:srgbClr val="FFFF00"/>
          </a:solidFill>
          <a:ln w="9525">
            <a:noFill/>
            <a:miter lim="800000"/>
            <a:headEnd/>
            <a:tailEnd/>
          </a:ln>
          <a:effectLst>
            <a:prstShdw prst="shdw17" dist="17961" dir="2700000">
              <a:schemeClr val="accent1">
                <a:gamma/>
                <a:shade val="60000"/>
                <a:invGamma/>
              </a:schemeClr>
            </a:prstShdw>
          </a:effectLst>
        </p:spPr>
        <p:txBody>
          <a:bodyPr wrap="none" anchor="ctr"/>
          <a:lstStyle/>
          <a:p>
            <a:pPr algn="ctr">
              <a:defRPr/>
            </a:pPr>
            <a:r>
              <a:rPr lang="ar-SA" sz="2400" b="1" dirty="0">
                <a:solidFill>
                  <a:srgbClr val="800000"/>
                </a:solidFill>
                <a:latin typeface="Times New Roman" pitchFamily="18" charset="0"/>
                <a:cs typeface="Monotype Koufi" pitchFamily="2" charset="-78"/>
              </a:rPr>
              <a:t>الإيرادات</a:t>
            </a:r>
            <a:endParaRPr lang="ar-SA" sz="2400" b="1" dirty="0">
              <a:solidFill>
                <a:srgbClr val="800000"/>
              </a:solidFill>
              <a:latin typeface="Times New Roman" pitchFamily="18" charset="0"/>
              <a:cs typeface="Times New Roman" pitchFamily="18" charset="0"/>
            </a:endParaRPr>
          </a:p>
          <a:p>
            <a:pPr>
              <a:defRPr/>
            </a:pPr>
            <a:r>
              <a:rPr lang="ar-SA" b="1" dirty="0">
                <a:latin typeface="Times New Roman" pitchFamily="18" charset="0"/>
                <a:cs typeface="Times New Roman" pitchFamily="18" charset="0"/>
              </a:rPr>
              <a:t>الإيرادات هي ما تحققه المنشأة من بيع السلع والخدمات، سواء تم  تحصيلها أم لا </a:t>
            </a:r>
            <a:endParaRPr lang="en-GB" b="1" dirty="0">
              <a:latin typeface="Times New Roman" pitchFamily="18" charset="0"/>
              <a:cs typeface="Times New Roman" pitchFamily="18" charset="0"/>
            </a:endParaRPr>
          </a:p>
        </p:txBody>
      </p:sp>
      <p:sp>
        <p:nvSpPr>
          <p:cNvPr id="25615" name="Line 9"/>
          <p:cNvSpPr>
            <a:spLocks noChangeShapeType="1"/>
          </p:cNvSpPr>
          <p:nvPr/>
        </p:nvSpPr>
        <p:spPr bwMode="auto">
          <a:xfrm flipH="1" flipV="1">
            <a:off x="7543801" y="4572000"/>
            <a:ext cx="1293935" cy="1588"/>
          </a:xfrm>
          <a:prstGeom prst="line">
            <a:avLst/>
          </a:prstGeom>
          <a:noFill/>
          <a:ln w="5715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ar-SA"/>
          </a:p>
        </p:txBody>
      </p:sp>
      <p:sp>
        <p:nvSpPr>
          <p:cNvPr id="25616" name="Line 10"/>
          <p:cNvSpPr>
            <a:spLocks noChangeShapeType="1"/>
          </p:cNvSpPr>
          <p:nvPr/>
        </p:nvSpPr>
        <p:spPr bwMode="auto">
          <a:xfrm flipH="1">
            <a:off x="7391400" y="3505200"/>
            <a:ext cx="1474177" cy="1588"/>
          </a:xfrm>
          <a:prstGeom prst="line">
            <a:avLst/>
          </a:prstGeom>
          <a:noFill/>
          <a:ln w="5715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ar-SA"/>
          </a:p>
        </p:txBody>
      </p:sp>
      <p:sp>
        <p:nvSpPr>
          <p:cNvPr id="25617" name="Line 11"/>
          <p:cNvSpPr>
            <a:spLocks noChangeShapeType="1"/>
          </p:cNvSpPr>
          <p:nvPr/>
        </p:nvSpPr>
        <p:spPr bwMode="auto">
          <a:xfrm flipH="1">
            <a:off x="7391400" y="2590800"/>
            <a:ext cx="1450731" cy="1588"/>
          </a:xfrm>
          <a:prstGeom prst="line">
            <a:avLst/>
          </a:prstGeom>
          <a:noFill/>
          <a:ln w="5715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ar-SA"/>
          </a:p>
        </p:txBody>
      </p:sp>
      <p:sp>
        <p:nvSpPr>
          <p:cNvPr id="25618" name="Line 12"/>
          <p:cNvSpPr>
            <a:spLocks noChangeShapeType="1"/>
          </p:cNvSpPr>
          <p:nvPr/>
        </p:nvSpPr>
        <p:spPr bwMode="auto">
          <a:xfrm flipH="1">
            <a:off x="7239001" y="1524000"/>
            <a:ext cx="1544515" cy="1588"/>
          </a:xfrm>
          <a:prstGeom prst="line">
            <a:avLst/>
          </a:prstGeom>
          <a:noFill/>
          <a:ln w="5715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ar-SA"/>
          </a:p>
        </p:txBody>
      </p:sp>
      <p:sp>
        <p:nvSpPr>
          <p:cNvPr id="19" name="AutoShape 16"/>
          <p:cNvSpPr>
            <a:spLocks noChangeArrowheads="1"/>
          </p:cNvSpPr>
          <p:nvPr/>
        </p:nvSpPr>
        <p:spPr bwMode="auto">
          <a:xfrm>
            <a:off x="533400" y="5181600"/>
            <a:ext cx="7338646" cy="914400"/>
          </a:xfrm>
          <a:prstGeom prst="flowChartTerminator">
            <a:avLst/>
          </a:prstGeom>
          <a:solidFill>
            <a:srgbClr val="FFFF00"/>
          </a:solidFill>
          <a:ln w="9525">
            <a:noFill/>
            <a:miter lim="800000"/>
            <a:headEnd/>
            <a:tailEnd/>
          </a:ln>
          <a:effectLst>
            <a:prstShdw prst="shdw17" dist="17961" dir="2700000">
              <a:schemeClr val="accent1">
                <a:gamma/>
                <a:shade val="60000"/>
                <a:invGamma/>
              </a:schemeClr>
            </a:prstShdw>
          </a:effectLst>
        </p:spPr>
        <p:txBody>
          <a:bodyPr wrap="none" anchor="ctr"/>
          <a:lstStyle/>
          <a:p>
            <a:pPr algn="ctr">
              <a:defRPr/>
            </a:pPr>
            <a:r>
              <a:rPr lang="ar-SA" sz="2400" b="1" dirty="0">
                <a:solidFill>
                  <a:srgbClr val="800000"/>
                </a:solidFill>
                <a:latin typeface="Times New Roman" pitchFamily="18" charset="0"/>
                <a:cs typeface="Monotype Koufi" pitchFamily="2" charset="-78"/>
              </a:rPr>
              <a:t>المصروفات</a:t>
            </a:r>
            <a:endParaRPr lang="ar-SA" sz="2400" b="1" dirty="0">
              <a:solidFill>
                <a:srgbClr val="800000"/>
              </a:solidFill>
              <a:latin typeface="Times New Roman" pitchFamily="18" charset="0"/>
              <a:cs typeface="Times New Roman" pitchFamily="18" charset="0"/>
            </a:endParaRPr>
          </a:p>
          <a:p>
            <a:pPr algn="just">
              <a:defRPr/>
            </a:pPr>
            <a:r>
              <a:rPr lang="ar-SA" b="1" dirty="0">
                <a:latin typeface="Times New Roman" pitchFamily="18" charset="0"/>
                <a:cs typeface="Times New Roman" pitchFamily="18" charset="0"/>
              </a:rPr>
              <a:t>تمثل المصروفات تكلفة السلع والخدمات المستخدمة في تنفيذ الأنشطة التي تزاولها المنشأة </a:t>
            </a:r>
          </a:p>
          <a:p>
            <a:pPr algn="just">
              <a:defRPr/>
            </a:pPr>
            <a:r>
              <a:rPr lang="ar-SA" b="1" dirty="0">
                <a:latin typeface="Times New Roman" pitchFamily="18" charset="0"/>
                <a:cs typeface="Times New Roman" pitchFamily="18" charset="0"/>
              </a:rPr>
              <a:t>للحصول على الإيرادات ، سواء تم دفعها أم لا</a:t>
            </a:r>
            <a:endParaRPr lang="en-GB" b="1" dirty="0">
              <a:latin typeface="Times New Roman" pitchFamily="18" charset="0"/>
              <a:cs typeface="Times New Roman" pitchFamily="18" charset="0"/>
            </a:endParaRPr>
          </a:p>
        </p:txBody>
      </p:sp>
      <p:sp>
        <p:nvSpPr>
          <p:cNvPr id="76817" name="Line 17"/>
          <p:cNvSpPr>
            <a:spLocks noChangeShapeType="1"/>
          </p:cNvSpPr>
          <p:nvPr/>
        </p:nvSpPr>
        <p:spPr bwMode="auto">
          <a:xfrm flipH="1">
            <a:off x="7696200" y="5715000"/>
            <a:ext cx="1143000" cy="306388"/>
          </a:xfrm>
          <a:prstGeom prst="line">
            <a:avLst/>
          </a:prstGeom>
          <a:noFill/>
          <a:ln w="28575">
            <a:solidFill>
              <a:srgbClr val="ECE2CE"/>
            </a:solidFill>
            <a:round/>
            <a:headEnd/>
            <a:tailEnd type="triangle" w="med" len="med"/>
          </a:ln>
          <a:extLst>
            <a:ext uri="{909E8E84-426E-40DD-AFC4-6F175D3DCCD1}">
              <a14:hiddenFill xmlns:a14="http://schemas.microsoft.com/office/drawing/2010/main" xmlns="">
                <a:noFill/>
              </a14:hiddenFill>
            </a:ext>
          </a:extLst>
        </p:spPr>
        <p:txBody>
          <a:bodyPr/>
          <a:lstStyle/>
          <a:p>
            <a:endParaRPr lang="ar-SA"/>
          </a:p>
        </p:txBody>
      </p:sp>
      <p:sp>
        <p:nvSpPr>
          <p:cNvPr id="25621" name="Line 18"/>
          <p:cNvSpPr>
            <a:spLocks noChangeShapeType="1"/>
          </p:cNvSpPr>
          <p:nvPr/>
        </p:nvSpPr>
        <p:spPr bwMode="auto">
          <a:xfrm flipH="1" flipV="1">
            <a:off x="7696200" y="5715000"/>
            <a:ext cx="1138604" cy="1588"/>
          </a:xfrm>
          <a:prstGeom prst="line">
            <a:avLst/>
          </a:prstGeom>
          <a:noFill/>
          <a:ln w="5715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ar-SA"/>
          </a:p>
        </p:txBody>
      </p:sp>
      <p:sp>
        <p:nvSpPr>
          <p:cNvPr id="21" name="Slide Number Placeholder 3"/>
          <p:cNvSpPr txBox="1">
            <a:spLocks/>
          </p:cNvSpPr>
          <p:nvPr/>
        </p:nvSpPr>
        <p:spPr bwMode="auto">
          <a:xfrm>
            <a:off x="4572000" y="6381328"/>
            <a:ext cx="527538"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ar-SA"/>
            </a:defPPr>
            <a:lvl1pPr marL="0" algn="r" defTabSz="914400" rtl="0" eaLnBrk="0" latinLnBrk="0" hangingPunct="0">
              <a:defRPr sz="1200" kern="1200">
                <a:solidFill>
                  <a:schemeClr val="tx1"/>
                </a:solidFill>
                <a:latin typeface="Arial" pitchFamily="34" charset="0"/>
                <a:ea typeface="+mn-ea"/>
                <a:cs typeface="Arial" pitchFamily="34" charset="0"/>
              </a:defRPr>
            </a:lvl1pPr>
            <a:lvl2pPr marL="742950" indent="-285750" algn="r" defTabSz="914400" rtl="1" eaLnBrk="0" latinLnBrk="0" hangingPunct="0">
              <a:defRPr sz="1800" kern="1200">
                <a:solidFill>
                  <a:schemeClr val="tx1"/>
                </a:solidFill>
                <a:latin typeface="Arial" pitchFamily="34" charset="0"/>
                <a:ea typeface="+mn-ea"/>
                <a:cs typeface="Arial" pitchFamily="34" charset="0"/>
              </a:defRPr>
            </a:lvl2pPr>
            <a:lvl3pPr marL="1143000" indent="-228600" algn="r" defTabSz="914400" rtl="1" eaLnBrk="0" latinLnBrk="0" hangingPunct="0">
              <a:defRPr sz="1800" kern="1200">
                <a:solidFill>
                  <a:schemeClr val="tx1"/>
                </a:solidFill>
                <a:latin typeface="Arial" pitchFamily="34" charset="0"/>
                <a:ea typeface="+mn-ea"/>
                <a:cs typeface="Arial" pitchFamily="34" charset="0"/>
              </a:defRPr>
            </a:lvl3pPr>
            <a:lvl4pPr marL="1600200" indent="-228600" algn="r" defTabSz="914400" rtl="1" eaLnBrk="0" latinLnBrk="0" hangingPunct="0">
              <a:defRPr sz="1800" kern="1200">
                <a:solidFill>
                  <a:schemeClr val="tx1"/>
                </a:solidFill>
                <a:latin typeface="Arial" pitchFamily="34" charset="0"/>
                <a:ea typeface="+mn-ea"/>
                <a:cs typeface="Arial" pitchFamily="34" charset="0"/>
              </a:defRPr>
            </a:lvl4pPr>
            <a:lvl5pPr marL="2057400" indent="-228600" algn="r" defTabSz="914400" rtl="1" eaLnBrk="0" latinLnBrk="0" hangingPunct="0">
              <a:defRPr sz="18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9pPr>
          </a:lstStyle>
          <a:p>
            <a:pPr algn="ctr" eaLnBrk="1" hangingPunct="1"/>
            <a:fld id="{6CB7D3F6-FC1D-45B6-B909-D0FA43723A3B}" type="slidenum">
              <a:rPr lang="ar-SA" sz="1800" smtClean="0">
                <a:solidFill>
                  <a:schemeClr val="bg1"/>
                </a:solidFill>
                <a:latin typeface="Calibri" pitchFamily="34" charset="0"/>
              </a:rPr>
              <a:pPr algn="ctr" eaLnBrk="1" hangingPunct="1"/>
              <a:t>65</a:t>
            </a:fld>
            <a:endParaRPr lang="en-US" sz="1800" dirty="0" smtClean="0">
              <a:solidFill>
                <a:schemeClr val="bg1"/>
              </a:solidFill>
              <a:latin typeface="Calibri" pitchFamily="34" charset="0"/>
            </a:endParaRPr>
          </a:p>
        </p:txBody>
      </p:sp>
    </p:spTree>
    <p:extLst>
      <p:ext uri="{BB962C8B-B14F-4D97-AF65-F5344CB8AC3E}">
        <p14:creationId xmlns:p14="http://schemas.microsoft.com/office/powerpoint/2010/main" xmlns="" val="231797737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5608"/>
                                        </p:tgtEl>
                                        <p:attrNameLst>
                                          <p:attrName>style.visibility</p:attrName>
                                        </p:attrNameLst>
                                      </p:cBhvr>
                                      <p:to>
                                        <p:strVal val="visible"/>
                                      </p:to>
                                    </p:set>
                                    <p:animEffect transition="in" filter="blinds(horizontal)">
                                      <p:cBhvr>
                                        <p:cTn id="12" dur="500"/>
                                        <p:tgtEl>
                                          <p:spTgt spid="2560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5618"/>
                                        </p:tgtEl>
                                        <p:attrNameLst>
                                          <p:attrName>style.visibility</p:attrName>
                                        </p:attrNameLst>
                                      </p:cBhvr>
                                      <p:to>
                                        <p:strVal val="visible"/>
                                      </p:to>
                                    </p:set>
                                    <p:animEffect transition="in" filter="blinds(horizontal)">
                                      <p:cBhvr>
                                        <p:cTn id="17" dur="500"/>
                                        <p:tgtEl>
                                          <p:spTgt spid="2561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linds(horizontal)">
                                      <p:cBhvr>
                                        <p:cTn id="22" dur="500"/>
                                        <p:tgtEl>
                                          <p:spTgt spid="1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5617"/>
                                        </p:tgtEl>
                                        <p:attrNameLst>
                                          <p:attrName>style.visibility</p:attrName>
                                        </p:attrNameLst>
                                      </p:cBhvr>
                                      <p:to>
                                        <p:strVal val="visible"/>
                                      </p:to>
                                    </p:set>
                                    <p:animEffect transition="in" filter="blinds(horizontal)">
                                      <p:cBhvr>
                                        <p:cTn id="27" dur="500"/>
                                        <p:tgtEl>
                                          <p:spTgt spid="2561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linds(horizontal)">
                                      <p:cBhvr>
                                        <p:cTn id="32" dur="500"/>
                                        <p:tgtEl>
                                          <p:spTgt spid="1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5616"/>
                                        </p:tgtEl>
                                        <p:attrNameLst>
                                          <p:attrName>style.visibility</p:attrName>
                                        </p:attrNameLst>
                                      </p:cBhvr>
                                      <p:to>
                                        <p:strVal val="visible"/>
                                      </p:to>
                                    </p:set>
                                    <p:animEffect transition="in" filter="blinds(horizontal)">
                                      <p:cBhvr>
                                        <p:cTn id="37" dur="500"/>
                                        <p:tgtEl>
                                          <p:spTgt spid="25616"/>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blinds(horizontal)">
                                      <p:cBhvr>
                                        <p:cTn id="42" dur="500"/>
                                        <p:tgtEl>
                                          <p:spTgt spid="10"/>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25615"/>
                                        </p:tgtEl>
                                        <p:attrNameLst>
                                          <p:attrName>style.visibility</p:attrName>
                                        </p:attrNameLst>
                                      </p:cBhvr>
                                      <p:to>
                                        <p:strVal val="visible"/>
                                      </p:to>
                                    </p:set>
                                    <p:animEffect transition="in" filter="blinds(horizontal)">
                                      <p:cBhvr>
                                        <p:cTn id="47" dur="500"/>
                                        <p:tgtEl>
                                          <p:spTgt spid="25615"/>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blinds(horizontal)">
                                      <p:cBhvr>
                                        <p:cTn id="52" dur="500"/>
                                        <p:tgtEl>
                                          <p:spTgt spid="14"/>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25621"/>
                                        </p:tgtEl>
                                        <p:attrNameLst>
                                          <p:attrName>style.visibility</p:attrName>
                                        </p:attrNameLst>
                                      </p:cBhvr>
                                      <p:to>
                                        <p:strVal val="visible"/>
                                      </p:to>
                                    </p:set>
                                    <p:animEffect transition="in" filter="blinds(horizontal)">
                                      <p:cBhvr>
                                        <p:cTn id="57" dur="500"/>
                                        <p:tgtEl>
                                          <p:spTgt spid="25621"/>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blinds(horizontal)">
                                      <p:cBhvr>
                                        <p:cTn id="6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8" grpId="0" animBg="1"/>
      <p:bldP spid="10" grpId="0" animBg="1"/>
      <p:bldP spid="11" grpId="0" animBg="1"/>
      <p:bldP spid="12" grpId="0" animBg="1"/>
      <p:bldP spid="13" grpId="0" animBg="1"/>
      <p:bldP spid="14" grpId="0" animBg="1"/>
      <p:bldP spid="25615" grpId="0" animBg="1"/>
      <p:bldP spid="25616" grpId="0" animBg="1"/>
      <p:bldP spid="25617" grpId="0" animBg="1"/>
      <p:bldP spid="25618" grpId="0" animBg="1"/>
      <p:bldP spid="19" grpId="0" animBg="1"/>
      <p:bldP spid="25621"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772400" cy="1143000"/>
          </a:xfrm>
          <a:solidFill>
            <a:schemeClr val="accent1"/>
          </a:solidFill>
        </p:spPr>
        <p:txBody>
          <a:bodyPr/>
          <a:lstStyle/>
          <a:p>
            <a:pPr algn="ctr"/>
            <a:r>
              <a:rPr lang="ar-SA" sz="3200" b="1" dirty="0" smtClean="0">
                <a:solidFill>
                  <a:srgbClr val="FF0000"/>
                </a:solidFill>
                <a:cs typeface="Arial" pitchFamily="34" charset="0"/>
              </a:rPr>
              <a:t>تابع الحسابات وأنواعها</a:t>
            </a:r>
            <a:endParaRPr lang="en-GB" sz="3200" dirty="0" smtClean="0">
              <a:solidFill>
                <a:srgbClr val="FF0000"/>
              </a:solidFill>
              <a:cs typeface="Arial" pitchFamily="34" charset="0"/>
            </a:endParaRPr>
          </a:p>
        </p:txBody>
      </p:sp>
      <p:sp>
        <p:nvSpPr>
          <p:cNvPr id="3" name="Content Placeholder 2"/>
          <p:cNvSpPr>
            <a:spLocks noGrp="1"/>
          </p:cNvSpPr>
          <p:nvPr>
            <p:ph sz="quarter" idx="1"/>
          </p:nvPr>
        </p:nvSpPr>
        <p:spPr>
          <a:xfrm>
            <a:off x="422031" y="1371600"/>
            <a:ext cx="8264769" cy="4648200"/>
          </a:xfrm>
        </p:spPr>
        <p:txBody>
          <a:bodyPr/>
          <a:lstStyle/>
          <a:p>
            <a:pPr algn="just" rtl="1">
              <a:lnSpc>
                <a:spcPct val="200000"/>
              </a:lnSpc>
            </a:pPr>
            <a:r>
              <a:rPr lang="ar-SA" sz="3000" dirty="0" smtClean="0">
                <a:cs typeface="Arial" pitchFamily="34" charset="0"/>
              </a:rPr>
              <a:t>تفتح الحسابات لتنقل (ترحل) إليها العمليات المتشابهة ذات الطبيعة الواحدة ولكل حساب عنوان يوضح </a:t>
            </a:r>
            <a:r>
              <a:rPr lang="ar-SA" sz="3000" dirty="0" err="1" smtClean="0">
                <a:cs typeface="Arial" pitchFamily="34" charset="0"/>
              </a:rPr>
              <a:t>إسم</a:t>
            </a:r>
            <a:r>
              <a:rPr lang="ar-SA" sz="3000" dirty="0" smtClean="0">
                <a:cs typeface="Arial" pitchFamily="34" charset="0"/>
              </a:rPr>
              <a:t> العنصر (أحد عناصر معادلة الميزانية)</a:t>
            </a:r>
          </a:p>
          <a:p>
            <a:pPr algn="just" rtl="1">
              <a:lnSpc>
                <a:spcPct val="200000"/>
              </a:lnSpc>
            </a:pPr>
            <a:r>
              <a:rPr lang="ar-SA" sz="3000" dirty="0" smtClean="0">
                <a:cs typeface="Arial" pitchFamily="34" charset="0"/>
              </a:rPr>
              <a:t>ولكل حساب جانبان أحدهما لتسجيل الزيادة في قيمة العنصر، والآخر لتسجيل النقص في قيمة العنصر</a:t>
            </a:r>
          </a:p>
          <a:p>
            <a:pPr algn="just">
              <a:buFont typeface="Wingdings 2" pitchFamily="18" charset="2"/>
              <a:buNone/>
            </a:pPr>
            <a:endParaRPr lang="ar-SA" sz="2800" dirty="0" smtClean="0">
              <a:cs typeface="Arial" pitchFamily="34" charset="0"/>
            </a:endParaRPr>
          </a:p>
        </p:txBody>
      </p:sp>
      <p:sp>
        <p:nvSpPr>
          <p:cNvPr id="6" name="Slide Number Placeholder 3"/>
          <p:cNvSpPr txBox="1">
            <a:spLocks/>
          </p:cNvSpPr>
          <p:nvPr/>
        </p:nvSpPr>
        <p:spPr bwMode="auto">
          <a:xfrm>
            <a:off x="4572000" y="6381328"/>
            <a:ext cx="527538"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ar-SA"/>
            </a:defPPr>
            <a:lvl1pPr marL="0" algn="r" defTabSz="914400" rtl="0" eaLnBrk="0" latinLnBrk="0" hangingPunct="0">
              <a:defRPr sz="1200" kern="1200">
                <a:solidFill>
                  <a:schemeClr val="tx1"/>
                </a:solidFill>
                <a:latin typeface="Arial" pitchFamily="34" charset="0"/>
                <a:ea typeface="+mn-ea"/>
                <a:cs typeface="Arial" pitchFamily="34" charset="0"/>
              </a:defRPr>
            </a:lvl1pPr>
            <a:lvl2pPr marL="742950" indent="-285750" algn="r" defTabSz="914400" rtl="1" eaLnBrk="0" latinLnBrk="0" hangingPunct="0">
              <a:defRPr sz="1800" kern="1200">
                <a:solidFill>
                  <a:schemeClr val="tx1"/>
                </a:solidFill>
                <a:latin typeface="Arial" pitchFamily="34" charset="0"/>
                <a:ea typeface="+mn-ea"/>
                <a:cs typeface="Arial" pitchFamily="34" charset="0"/>
              </a:defRPr>
            </a:lvl2pPr>
            <a:lvl3pPr marL="1143000" indent="-228600" algn="r" defTabSz="914400" rtl="1" eaLnBrk="0" latinLnBrk="0" hangingPunct="0">
              <a:defRPr sz="1800" kern="1200">
                <a:solidFill>
                  <a:schemeClr val="tx1"/>
                </a:solidFill>
                <a:latin typeface="Arial" pitchFamily="34" charset="0"/>
                <a:ea typeface="+mn-ea"/>
                <a:cs typeface="Arial" pitchFamily="34" charset="0"/>
              </a:defRPr>
            </a:lvl3pPr>
            <a:lvl4pPr marL="1600200" indent="-228600" algn="r" defTabSz="914400" rtl="1" eaLnBrk="0" latinLnBrk="0" hangingPunct="0">
              <a:defRPr sz="1800" kern="1200">
                <a:solidFill>
                  <a:schemeClr val="tx1"/>
                </a:solidFill>
                <a:latin typeface="Arial" pitchFamily="34" charset="0"/>
                <a:ea typeface="+mn-ea"/>
                <a:cs typeface="Arial" pitchFamily="34" charset="0"/>
              </a:defRPr>
            </a:lvl4pPr>
            <a:lvl5pPr marL="2057400" indent="-228600" algn="r" defTabSz="914400" rtl="1" eaLnBrk="0" latinLnBrk="0" hangingPunct="0">
              <a:defRPr sz="18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9pPr>
          </a:lstStyle>
          <a:p>
            <a:pPr algn="ctr" eaLnBrk="1" hangingPunct="1"/>
            <a:fld id="{6CB7D3F6-FC1D-45B6-B909-D0FA43723A3B}" type="slidenum">
              <a:rPr lang="ar-SA" sz="1800" smtClean="0">
                <a:solidFill>
                  <a:schemeClr val="bg1"/>
                </a:solidFill>
                <a:latin typeface="Calibri" pitchFamily="34" charset="0"/>
              </a:rPr>
              <a:pPr algn="ctr" eaLnBrk="1" hangingPunct="1"/>
              <a:t>66</a:t>
            </a:fld>
            <a:endParaRPr lang="en-US" sz="1800" dirty="0" smtClean="0">
              <a:solidFill>
                <a:schemeClr val="bg1"/>
              </a:solidFill>
              <a:latin typeface="Calibri" pitchFamily="34" charset="0"/>
            </a:endParaRPr>
          </a:p>
        </p:txBody>
      </p:sp>
    </p:spTree>
    <p:extLst>
      <p:ext uri="{BB962C8B-B14F-4D97-AF65-F5344CB8AC3E}">
        <p14:creationId xmlns:p14="http://schemas.microsoft.com/office/powerpoint/2010/main" xmlns="" val="81567984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solidFill>
            <a:schemeClr val="accent1"/>
          </a:solidFill>
        </p:spPr>
        <p:txBody>
          <a:bodyPr/>
          <a:lstStyle/>
          <a:p>
            <a:pPr algn="ctr">
              <a:defRPr/>
            </a:pPr>
            <a:r>
              <a:rPr lang="ar-SA" sz="3200" b="1" dirty="0" smtClean="0">
                <a:solidFill>
                  <a:srgbClr val="FF0000"/>
                </a:solidFill>
              </a:rPr>
              <a:t>تابع الحسابات وأنواعها</a:t>
            </a:r>
            <a:endParaRPr lang="en-GB" sz="3200" dirty="0" smtClean="0"/>
          </a:p>
        </p:txBody>
      </p:sp>
      <p:sp>
        <p:nvSpPr>
          <p:cNvPr id="26627" name="Content Placeholder 2"/>
          <p:cNvSpPr>
            <a:spLocks noGrp="1"/>
          </p:cNvSpPr>
          <p:nvPr>
            <p:ph sz="quarter" idx="1"/>
          </p:nvPr>
        </p:nvSpPr>
        <p:spPr/>
        <p:txBody>
          <a:bodyPr/>
          <a:lstStyle/>
          <a:p>
            <a:pPr algn="just" rtl="1">
              <a:lnSpc>
                <a:spcPct val="200000"/>
              </a:lnSpc>
            </a:pPr>
            <a:r>
              <a:rPr lang="ar-SA" smtClean="0">
                <a:cs typeface="Arial" pitchFamily="34" charset="0"/>
              </a:rPr>
              <a:t>الصورة الشائعة أن يأخذ الحساب شكل حرف ( </a:t>
            </a:r>
            <a:r>
              <a:rPr lang="en-GB" smtClean="0">
                <a:cs typeface="Arial" pitchFamily="34" charset="0"/>
              </a:rPr>
              <a:t>T</a:t>
            </a:r>
            <a:r>
              <a:rPr lang="ar-SA" smtClean="0">
                <a:cs typeface="Arial" pitchFamily="34" charset="0"/>
              </a:rPr>
              <a:t> ) حيث يعرف الجانب الأيمن بالجانب المدين (</a:t>
            </a:r>
            <a:r>
              <a:rPr lang="en-GB" smtClean="0">
                <a:cs typeface="Arial" pitchFamily="34" charset="0"/>
              </a:rPr>
              <a:t>(</a:t>
            </a:r>
            <a:r>
              <a:rPr lang="en-GB" smtClean="0">
                <a:solidFill>
                  <a:srgbClr val="FF0000"/>
                </a:solidFill>
                <a:cs typeface="Arial" pitchFamily="34" charset="0"/>
              </a:rPr>
              <a:t>Debit</a:t>
            </a:r>
            <a:r>
              <a:rPr lang="ar-SA" smtClean="0">
                <a:cs typeface="Arial" pitchFamily="34" charset="0"/>
              </a:rPr>
              <a:t> والجانب الأيسر بالجانب الدائن (</a:t>
            </a:r>
            <a:r>
              <a:rPr lang="en-GB" smtClean="0">
                <a:solidFill>
                  <a:srgbClr val="FF0000"/>
                </a:solidFill>
                <a:cs typeface="Arial" pitchFamily="34" charset="0"/>
              </a:rPr>
              <a:t>Credit</a:t>
            </a:r>
            <a:r>
              <a:rPr lang="ar-SA" smtClean="0">
                <a:cs typeface="Arial" pitchFamily="34" charset="0"/>
              </a:rPr>
              <a:t>) </a:t>
            </a:r>
            <a:endParaRPr lang="en-GB" smtClean="0">
              <a:cs typeface="Arial" pitchFamily="34" charset="0"/>
            </a:endParaRPr>
          </a:p>
          <a:p>
            <a:endParaRPr lang="en-GB" smtClean="0">
              <a:cs typeface="Arial" pitchFamily="34" charset="0"/>
            </a:endParaRPr>
          </a:p>
        </p:txBody>
      </p:sp>
      <p:sp>
        <p:nvSpPr>
          <p:cNvPr id="6" name="Slide Number Placeholder 3"/>
          <p:cNvSpPr txBox="1">
            <a:spLocks/>
          </p:cNvSpPr>
          <p:nvPr/>
        </p:nvSpPr>
        <p:spPr bwMode="auto">
          <a:xfrm>
            <a:off x="4572000" y="6381328"/>
            <a:ext cx="527538"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ar-SA"/>
            </a:defPPr>
            <a:lvl1pPr marL="0" algn="r" defTabSz="914400" rtl="0" eaLnBrk="0" latinLnBrk="0" hangingPunct="0">
              <a:defRPr sz="1200" kern="1200">
                <a:solidFill>
                  <a:schemeClr val="tx1"/>
                </a:solidFill>
                <a:latin typeface="Arial" pitchFamily="34" charset="0"/>
                <a:ea typeface="+mn-ea"/>
                <a:cs typeface="Arial" pitchFamily="34" charset="0"/>
              </a:defRPr>
            </a:lvl1pPr>
            <a:lvl2pPr marL="742950" indent="-285750" algn="r" defTabSz="914400" rtl="1" eaLnBrk="0" latinLnBrk="0" hangingPunct="0">
              <a:defRPr sz="1800" kern="1200">
                <a:solidFill>
                  <a:schemeClr val="tx1"/>
                </a:solidFill>
                <a:latin typeface="Arial" pitchFamily="34" charset="0"/>
                <a:ea typeface="+mn-ea"/>
                <a:cs typeface="Arial" pitchFamily="34" charset="0"/>
              </a:defRPr>
            </a:lvl2pPr>
            <a:lvl3pPr marL="1143000" indent="-228600" algn="r" defTabSz="914400" rtl="1" eaLnBrk="0" latinLnBrk="0" hangingPunct="0">
              <a:defRPr sz="1800" kern="1200">
                <a:solidFill>
                  <a:schemeClr val="tx1"/>
                </a:solidFill>
                <a:latin typeface="Arial" pitchFamily="34" charset="0"/>
                <a:ea typeface="+mn-ea"/>
                <a:cs typeface="Arial" pitchFamily="34" charset="0"/>
              </a:defRPr>
            </a:lvl3pPr>
            <a:lvl4pPr marL="1600200" indent="-228600" algn="r" defTabSz="914400" rtl="1" eaLnBrk="0" latinLnBrk="0" hangingPunct="0">
              <a:defRPr sz="1800" kern="1200">
                <a:solidFill>
                  <a:schemeClr val="tx1"/>
                </a:solidFill>
                <a:latin typeface="Arial" pitchFamily="34" charset="0"/>
                <a:ea typeface="+mn-ea"/>
                <a:cs typeface="Arial" pitchFamily="34" charset="0"/>
              </a:defRPr>
            </a:lvl4pPr>
            <a:lvl5pPr marL="2057400" indent="-228600" algn="r" defTabSz="914400" rtl="1" eaLnBrk="0" latinLnBrk="0" hangingPunct="0">
              <a:defRPr sz="18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9pPr>
          </a:lstStyle>
          <a:p>
            <a:pPr algn="ctr" eaLnBrk="1" hangingPunct="1"/>
            <a:fld id="{6CB7D3F6-FC1D-45B6-B909-D0FA43723A3B}" type="slidenum">
              <a:rPr lang="ar-SA" sz="1800" smtClean="0">
                <a:solidFill>
                  <a:schemeClr val="bg1"/>
                </a:solidFill>
                <a:latin typeface="Calibri" pitchFamily="34" charset="0"/>
              </a:rPr>
              <a:pPr algn="ctr" eaLnBrk="1" hangingPunct="1"/>
              <a:t>67</a:t>
            </a:fld>
            <a:endParaRPr lang="en-US" sz="1800" dirty="0" smtClean="0">
              <a:solidFill>
                <a:schemeClr val="bg1"/>
              </a:solidFill>
              <a:latin typeface="Calibri" pitchFamily="34" charset="0"/>
            </a:endParaRPr>
          </a:p>
        </p:txBody>
      </p:sp>
    </p:spTree>
    <p:extLst>
      <p:ext uri="{BB962C8B-B14F-4D97-AF65-F5344CB8AC3E}">
        <p14:creationId xmlns:p14="http://schemas.microsoft.com/office/powerpoint/2010/main" xmlns="" val="124036302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6626"/>
                                        </p:tgtEl>
                                        <p:attrNameLst>
                                          <p:attrName>style.visibility</p:attrName>
                                        </p:attrNameLst>
                                      </p:cBhvr>
                                      <p:to>
                                        <p:strVal val="visible"/>
                                      </p:to>
                                    </p:set>
                                    <p:animEffect transition="in" filter="blinds(horizontal)">
                                      <p:cBhvr>
                                        <p:cTn id="7" dur="500"/>
                                        <p:tgtEl>
                                          <p:spTgt spid="266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26627">
                                            <p:txEl>
                                              <p:pRg st="0" end="0"/>
                                            </p:txEl>
                                          </p:spTgt>
                                        </p:tgtEl>
                                        <p:attrNameLst>
                                          <p:attrName>style.visibility</p:attrName>
                                        </p:attrNameLst>
                                      </p:cBhvr>
                                      <p:to>
                                        <p:strVal val="visible"/>
                                      </p:to>
                                    </p:set>
                                    <p:animEffect transition="in" filter="blinds(horizontal)">
                                      <p:cBhvr>
                                        <p:cTn id="12" dur="500"/>
                                        <p:tgtEl>
                                          <p:spTgt spid="2662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32656"/>
            <a:ext cx="7772400" cy="1008112"/>
          </a:xfrm>
          <a:solidFill>
            <a:schemeClr val="accent1"/>
          </a:solidFill>
        </p:spPr>
        <p:txBody>
          <a:bodyPr/>
          <a:lstStyle/>
          <a:p>
            <a:pPr algn="ctr"/>
            <a:r>
              <a:rPr lang="ar-SA" sz="3200" b="1" dirty="0" smtClean="0">
                <a:solidFill>
                  <a:srgbClr val="FF0000"/>
                </a:solidFill>
                <a:cs typeface="Arial" pitchFamily="34" charset="0"/>
              </a:rPr>
              <a:t>مثال لحساب البنك</a:t>
            </a:r>
            <a:endParaRPr lang="en-GB" sz="3200" b="1" dirty="0" smtClean="0">
              <a:solidFill>
                <a:srgbClr val="FF0000"/>
              </a:solidFill>
              <a:cs typeface="Arial" pitchFamily="34" charset="0"/>
            </a:endParaRPr>
          </a:p>
        </p:txBody>
      </p:sp>
      <p:sp>
        <p:nvSpPr>
          <p:cNvPr id="10" name="Slide Number Placeholder 6"/>
          <p:cNvSpPr txBox="1">
            <a:spLocks/>
          </p:cNvSpPr>
          <p:nvPr/>
        </p:nvSpPr>
        <p:spPr>
          <a:xfrm>
            <a:off x="495300" y="6245225"/>
            <a:ext cx="2310912" cy="476250"/>
          </a:xfrm>
          <a:prstGeom prst="ellipse">
            <a:avLst/>
          </a:prstGeom>
          <a:noFill/>
        </p:spPr>
        <p:txBody>
          <a:bodyPr wrap="none" lIns="0" tIns="0" rIns="0" bIns="0" anchor="ctr" anchorCtr="1"/>
          <a:lstStyle/>
          <a:p>
            <a:pPr algn="ctr" rtl="0">
              <a:defRPr/>
            </a:pPr>
            <a:endParaRPr lang="en-GB" sz="1400" dirty="0">
              <a:solidFill>
                <a:srgbClr val="FFFFFF"/>
              </a:solidFill>
              <a:latin typeface="+mj-lt"/>
              <a:ea typeface="+mj-ea"/>
              <a:cs typeface="+mj-cs"/>
            </a:endParaRPr>
          </a:p>
        </p:txBody>
      </p:sp>
      <p:sp>
        <p:nvSpPr>
          <p:cNvPr id="79877" name="Line 5"/>
          <p:cNvSpPr>
            <a:spLocks noChangeShapeType="1"/>
          </p:cNvSpPr>
          <p:nvPr/>
        </p:nvSpPr>
        <p:spPr bwMode="auto">
          <a:xfrm>
            <a:off x="4290646" y="2438400"/>
            <a:ext cx="0" cy="2667000"/>
          </a:xfrm>
          <a:prstGeom prst="line">
            <a:avLst/>
          </a:prstGeom>
          <a:noFill/>
          <a:ln w="76200">
            <a:solidFill>
              <a:srgbClr val="993300"/>
            </a:solidFill>
            <a:round/>
            <a:headEnd/>
            <a:tailEnd/>
          </a:ln>
          <a:extLst>
            <a:ext uri="{909E8E84-426E-40DD-AFC4-6F175D3DCCD1}">
              <a14:hiddenFill xmlns:a14="http://schemas.microsoft.com/office/drawing/2010/main" xmlns="">
                <a:noFill/>
              </a14:hiddenFill>
            </a:ext>
          </a:extLst>
        </p:spPr>
        <p:txBody>
          <a:bodyPr/>
          <a:lstStyle/>
          <a:p>
            <a:endParaRPr lang="ar-SA"/>
          </a:p>
        </p:txBody>
      </p:sp>
      <p:sp>
        <p:nvSpPr>
          <p:cNvPr id="28682" name="Line 8"/>
          <p:cNvSpPr>
            <a:spLocks noChangeShapeType="1"/>
          </p:cNvSpPr>
          <p:nvPr/>
        </p:nvSpPr>
        <p:spPr bwMode="auto">
          <a:xfrm flipH="1">
            <a:off x="914400" y="2438400"/>
            <a:ext cx="6899031" cy="0"/>
          </a:xfrm>
          <a:prstGeom prst="line">
            <a:avLst/>
          </a:prstGeom>
          <a:noFill/>
          <a:ln w="76200">
            <a:solidFill>
              <a:srgbClr val="993300"/>
            </a:solidFill>
            <a:round/>
            <a:headEnd/>
            <a:tailEnd/>
          </a:ln>
          <a:extLst>
            <a:ext uri="{909E8E84-426E-40DD-AFC4-6F175D3DCCD1}">
              <a14:hiddenFill xmlns:a14="http://schemas.microsoft.com/office/drawing/2010/main" xmlns="">
                <a:noFill/>
              </a14:hiddenFill>
            </a:ext>
          </a:extLst>
        </p:spPr>
        <p:txBody>
          <a:bodyPr/>
          <a:lstStyle/>
          <a:p>
            <a:endParaRPr lang="ar-SA"/>
          </a:p>
        </p:txBody>
      </p:sp>
      <p:sp>
        <p:nvSpPr>
          <p:cNvPr id="28684" name="Rectangle 13"/>
          <p:cNvSpPr>
            <a:spLocks noChangeArrowheads="1"/>
          </p:cNvSpPr>
          <p:nvPr/>
        </p:nvSpPr>
        <p:spPr bwMode="auto">
          <a:xfrm>
            <a:off x="1125416" y="1828801"/>
            <a:ext cx="85725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ar-SA" sz="2800"/>
              <a:t>دائن</a:t>
            </a:r>
            <a:endParaRPr lang="en-GB" sz="2800"/>
          </a:p>
        </p:txBody>
      </p:sp>
      <p:sp>
        <p:nvSpPr>
          <p:cNvPr id="23" name="Rectangle 13"/>
          <p:cNvSpPr txBox="1">
            <a:spLocks noChangeArrowheads="1"/>
          </p:cNvSpPr>
          <p:nvPr/>
        </p:nvSpPr>
        <p:spPr bwMode="auto">
          <a:xfrm>
            <a:off x="6934200" y="1905001"/>
            <a:ext cx="1066800" cy="523875"/>
          </a:xfrm>
          <a:prstGeom prst="rect">
            <a:avLst/>
          </a:prstGeom>
          <a:noFill/>
          <a:ln w="9525">
            <a:noFill/>
            <a:miter lim="800000"/>
            <a:headEnd/>
            <a:tailEnd/>
          </a:ln>
        </p:spPr>
        <p:txBody>
          <a:bodyPr>
            <a:spAutoFit/>
          </a:bodyPr>
          <a:lstStyle/>
          <a:p>
            <a:pPr marL="273050" indent="-273050" algn="ctr" eaLnBrk="0" hangingPunct="0">
              <a:spcBef>
                <a:spcPts val="575"/>
              </a:spcBef>
              <a:buClr>
                <a:schemeClr val="accent1"/>
              </a:buClr>
              <a:buSzPct val="85000"/>
              <a:buFont typeface="Wingdings 2" pitchFamily="18" charset="2"/>
              <a:buNone/>
              <a:defRPr/>
            </a:pPr>
            <a:r>
              <a:rPr lang="ar-SA" sz="2800" dirty="0">
                <a:latin typeface="+mn-lt"/>
                <a:cs typeface="+mn-cs"/>
              </a:rPr>
              <a:t>مدين</a:t>
            </a:r>
            <a:endParaRPr lang="en-GB" sz="2800" dirty="0">
              <a:latin typeface="+mn-lt"/>
              <a:cs typeface="+mn-cs"/>
            </a:endParaRPr>
          </a:p>
        </p:txBody>
      </p:sp>
      <p:sp>
        <p:nvSpPr>
          <p:cNvPr id="41" name="Text Box 15"/>
          <p:cNvSpPr txBox="1">
            <a:spLocks noChangeArrowheads="1"/>
          </p:cNvSpPr>
          <p:nvPr/>
        </p:nvSpPr>
        <p:spPr bwMode="auto">
          <a:xfrm>
            <a:off x="3094892" y="1752601"/>
            <a:ext cx="2362200" cy="519113"/>
          </a:xfrm>
          <a:prstGeom prst="rect">
            <a:avLst/>
          </a:prstGeom>
          <a:solidFill>
            <a:schemeClr val="bg1"/>
          </a:solidFill>
          <a:ln>
            <a:noFill/>
          </a:ln>
          <a:extLs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a:t>حـ/ البنك</a:t>
            </a:r>
            <a:endParaRPr lang="en-GB" sz="2800"/>
          </a:p>
        </p:txBody>
      </p:sp>
      <p:sp>
        <p:nvSpPr>
          <p:cNvPr id="44" name="Content Placeholder 43"/>
          <p:cNvSpPr>
            <a:spLocks noGrp="1"/>
          </p:cNvSpPr>
          <p:nvPr>
            <p:ph sz="quarter" idx="1"/>
          </p:nvPr>
        </p:nvSpPr>
        <p:spPr>
          <a:xfrm>
            <a:off x="495300" y="1600200"/>
            <a:ext cx="8367346" cy="4191000"/>
          </a:xfrm>
        </p:spPr>
        <p:txBody>
          <a:bodyPr/>
          <a:lstStyle/>
          <a:p>
            <a:endParaRPr lang="ar-SA" dirty="0" smtClean="0">
              <a:cs typeface="Arial" pitchFamily="34" charset="0"/>
            </a:endParaRPr>
          </a:p>
          <a:p>
            <a:pPr algn="just">
              <a:lnSpc>
                <a:spcPct val="200000"/>
              </a:lnSpc>
              <a:buFont typeface="Wingdings 2" pitchFamily="18" charset="2"/>
              <a:buNone/>
            </a:pPr>
            <a:r>
              <a:rPr lang="ar-SA" dirty="0" smtClean="0">
                <a:cs typeface="Arial" pitchFamily="34" charset="0"/>
              </a:rPr>
              <a:t>  </a:t>
            </a:r>
            <a:r>
              <a:rPr lang="ar-SA" dirty="0" smtClean="0">
                <a:solidFill>
                  <a:srgbClr val="FF0000"/>
                </a:solidFill>
                <a:cs typeface="Arial" pitchFamily="34" charset="0"/>
              </a:rPr>
              <a:t>تثبت الزيادة في الجانب         </a:t>
            </a:r>
            <a:r>
              <a:rPr lang="ar-SA" dirty="0" smtClean="0">
                <a:solidFill>
                  <a:srgbClr val="0070C0"/>
                </a:solidFill>
                <a:cs typeface="Arial" pitchFamily="34" charset="0"/>
              </a:rPr>
              <a:t>يثبت النقص في الجانب</a:t>
            </a:r>
          </a:p>
          <a:p>
            <a:pPr algn="just">
              <a:lnSpc>
                <a:spcPct val="200000"/>
              </a:lnSpc>
              <a:buFont typeface="Wingdings 2" pitchFamily="18" charset="2"/>
              <a:buNone/>
            </a:pPr>
            <a:r>
              <a:rPr lang="ar-SA" dirty="0" smtClean="0">
                <a:solidFill>
                  <a:srgbClr val="FF0000"/>
                </a:solidFill>
                <a:cs typeface="Arial" pitchFamily="34" charset="0"/>
              </a:rPr>
              <a:t>         المماثل لطبيعة الحساب        </a:t>
            </a:r>
            <a:r>
              <a:rPr lang="ar-SA" dirty="0" smtClean="0">
                <a:solidFill>
                  <a:srgbClr val="0070C0"/>
                </a:solidFill>
                <a:cs typeface="Arial" pitchFamily="34" charset="0"/>
              </a:rPr>
              <a:t>المعاكس لطبيعة الحساب  </a:t>
            </a:r>
          </a:p>
          <a:p>
            <a:pPr>
              <a:buFont typeface="Wingdings 2" pitchFamily="18" charset="2"/>
              <a:buNone/>
            </a:pPr>
            <a:r>
              <a:rPr lang="ar-SA" dirty="0" smtClean="0">
                <a:cs typeface="Arial" pitchFamily="34" charset="0"/>
              </a:rPr>
              <a:t>             </a:t>
            </a:r>
            <a:endParaRPr lang="en-GB" dirty="0" smtClean="0">
              <a:cs typeface="Arial" pitchFamily="34" charset="0"/>
            </a:endParaRPr>
          </a:p>
        </p:txBody>
      </p:sp>
      <p:sp>
        <p:nvSpPr>
          <p:cNvPr id="14" name="Slide Number Placeholder 3"/>
          <p:cNvSpPr txBox="1">
            <a:spLocks/>
          </p:cNvSpPr>
          <p:nvPr/>
        </p:nvSpPr>
        <p:spPr bwMode="auto">
          <a:xfrm>
            <a:off x="4572000" y="6381328"/>
            <a:ext cx="527538"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ar-SA"/>
            </a:defPPr>
            <a:lvl1pPr marL="0" algn="r" defTabSz="914400" rtl="0" eaLnBrk="0" latinLnBrk="0" hangingPunct="0">
              <a:defRPr sz="1200" kern="1200">
                <a:solidFill>
                  <a:schemeClr val="tx1"/>
                </a:solidFill>
                <a:latin typeface="Arial" pitchFamily="34" charset="0"/>
                <a:ea typeface="+mn-ea"/>
                <a:cs typeface="Arial" pitchFamily="34" charset="0"/>
              </a:defRPr>
            </a:lvl1pPr>
            <a:lvl2pPr marL="742950" indent="-285750" algn="r" defTabSz="914400" rtl="1" eaLnBrk="0" latinLnBrk="0" hangingPunct="0">
              <a:defRPr sz="1800" kern="1200">
                <a:solidFill>
                  <a:schemeClr val="tx1"/>
                </a:solidFill>
                <a:latin typeface="Arial" pitchFamily="34" charset="0"/>
                <a:ea typeface="+mn-ea"/>
                <a:cs typeface="Arial" pitchFamily="34" charset="0"/>
              </a:defRPr>
            </a:lvl2pPr>
            <a:lvl3pPr marL="1143000" indent="-228600" algn="r" defTabSz="914400" rtl="1" eaLnBrk="0" latinLnBrk="0" hangingPunct="0">
              <a:defRPr sz="1800" kern="1200">
                <a:solidFill>
                  <a:schemeClr val="tx1"/>
                </a:solidFill>
                <a:latin typeface="Arial" pitchFamily="34" charset="0"/>
                <a:ea typeface="+mn-ea"/>
                <a:cs typeface="Arial" pitchFamily="34" charset="0"/>
              </a:defRPr>
            </a:lvl3pPr>
            <a:lvl4pPr marL="1600200" indent="-228600" algn="r" defTabSz="914400" rtl="1" eaLnBrk="0" latinLnBrk="0" hangingPunct="0">
              <a:defRPr sz="1800" kern="1200">
                <a:solidFill>
                  <a:schemeClr val="tx1"/>
                </a:solidFill>
                <a:latin typeface="Arial" pitchFamily="34" charset="0"/>
                <a:ea typeface="+mn-ea"/>
                <a:cs typeface="Arial" pitchFamily="34" charset="0"/>
              </a:defRPr>
            </a:lvl4pPr>
            <a:lvl5pPr marL="2057400" indent="-228600" algn="r" defTabSz="914400" rtl="1" eaLnBrk="0" latinLnBrk="0" hangingPunct="0">
              <a:defRPr sz="18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9pPr>
          </a:lstStyle>
          <a:p>
            <a:pPr algn="ctr" eaLnBrk="1" hangingPunct="1"/>
            <a:fld id="{6CB7D3F6-FC1D-45B6-B909-D0FA43723A3B}" type="slidenum">
              <a:rPr lang="ar-SA" sz="1800" smtClean="0">
                <a:solidFill>
                  <a:schemeClr val="bg1"/>
                </a:solidFill>
                <a:latin typeface="Calibri" pitchFamily="34" charset="0"/>
              </a:rPr>
              <a:pPr algn="ctr" eaLnBrk="1" hangingPunct="1"/>
              <a:t>68</a:t>
            </a:fld>
            <a:endParaRPr lang="en-US" sz="1800" dirty="0" smtClean="0">
              <a:solidFill>
                <a:schemeClr val="bg1"/>
              </a:solidFill>
              <a:latin typeface="Calibri" pitchFamily="34" charset="0"/>
            </a:endParaRPr>
          </a:p>
        </p:txBody>
      </p:sp>
    </p:spTree>
    <p:extLst>
      <p:ext uri="{BB962C8B-B14F-4D97-AF65-F5344CB8AC3E}">
        <p14:creationId xmlns:p14="http://schemas.microsoft.com/office/powerpoint/2010/main" xmlns="" val="245240578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blinds(horizontal)">
                                      <p:cBhvr>
                                        <p:cTn id="12" dur="500"/>
                                        <p:tgtEl>
                                          <p:spTgt spid="4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8682"/>
                                        </p:tgtEl>
                                        <p:attrNameLst>
                                          <p:attrName>style.visibility</p:attrName>
                                        </p:attrNameLst>
                                      </p:cBhvr>
                                      <p:to>
                                        <p:strVal val="visible"/>
                                      </p:to>
                                    </p:set>
                                    <p:animEffect transition="in" filter="blinds(horizontal)">
                                      <p:cBhvr>
                                        <p:cTn id="17" dur="500"/>
                                        <p:tgtEl>
                                          <p:spTgt spid="2868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blinds(horizontal)">
                                      <p:cBhvr>
                                        <p:cTn id="22" dur="500"/>
                                        <p:tgtEl>
                                          <p:spTgt spid="2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8684"/>
                                        </p:tgtEl>
                                        <p:attrNameLst>
                                          <p:attrName>style.visibility</p:attrName>
                                        </p:attrNameLst>
                                      </p:cBhvr>
                                      <p:to>
                                        <p:strVal val="visible"/>
                                      </p:to>
                                    </p:set>
                                    <p:animEffect transition="in" filter="blinds(horizontal)">
                                      <p:cBhvr>
                                        <p:cTn id="27" dur="500"/>
                                        <p:tgtEl>
                                          <p:spTgt spid="2868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44">
                                            <p:txEl>
                                              <p:pRg st="1" end="1"/>
                                            </p:txEl>
                                          </p:spTgt>
                                        </p:tgtEl>
                                        <p:attrNameLst>
                                          <p:attrName>style.visibility</p:attrName>
                                        </p:attrNameLst>
                                      </p:cBhvr>
                                      <p:to>
                                        <p:strVal val="visible"/>
                                      </p:to>
                                    </p:set>
                                    <p:animEffect transition="in" filter="blinds(horizontal)">
                                      <p:cBhvr>
                                        <p:cTn id="32" dur="500"/>
                                        <p:tgtEl>
                                          <p:spTgt spid="44">
                                            <p:txEl>
                                              <p:pRg st="1" end="1"/>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44">
                                            <p:txEl>
                                              <p:pRg st="2" end="2"/>
                                            </p:txEl>
                                          </p:spTgt>
                                        </p:tgtEl>
                                        <p:attrNameLst>
                                          <p:attrName>style.visibility</p:attrName>
                                        </p:attrNameLst>
                                      </p:cBhvr>
                                      <p:to>
                                        <p:strVal val="visible"/>
                                      </p:to>
                                    </p:set>
                                    <p:animEffect transition="in" filter="blinds(horizontal)">
                                      <p:cBhvr>
                                        <p:cTn id="37" dur="500"/>
                                        <p:tgtEl>
                                          <p:spTgt spid="4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8682" grpId="0" animBg="1"/>
      <p:bldP spid="28684" grpId="0"/>
      <p:bldP spid="23" grpId="0"/>
      <p:bldP spid="41" grpId="0" animBg="1"/>
      <p:bldP spid="44"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1066130"/>
          </a:xfrm>
          <a:solidFill>
            <a:schemeClr val="accent1"/>
          </a:solidFill>
        </p:spPr>
        <p:txBody>
          <a:bodyPr/>
          <a:lstStyle/>
          <a:p>
            <a:pPr algn="ctr">
              <a:defRPr/>
            </a:pPr>
            <a:r>
              <a:rPr lang="ar-SA" sz="3200" b="1" dirty="0" smtClean="0">
                <a:solidFill>
                  <a:srgbClr val="FF0000"/>
                </a:solidFill>
              </a:rPr>
              <a:t>تابع الحسابات وأنواعها</a:t>
            </a:r>
            <a:endParaRPr lang="en-GB" sz="3200" dirty="0" smtClean="0"/>
          </a:p>
        </p:txBody>
      </p:sp>
      <p:sp>
        <p:nvSpPr>
          <p:cNvPr id="3" name="Content Placeholder 2"/>
          <p:cNvSpPr>
            <a:spLocks noGrp="1"/>
          </p:cNvSpPr>
          <p:nvPr>
            <p:ph sz="quarter" idx="1"/>
          </p:nvPr>
        </p:nvSpPr>
        <p:spPr>
          <a:xfrm>
            <a:off x="492369" y="1340768"/>
            <a:ext cx="8194431" cy="4298032"/>
          </a:xfrm>
        </p:spPr>
        <p:txBody>
          <a:bodyPr/>
          <a:lstStyle/>
          <a:p>
            <a:r>
              <a:rPr lang="ar-SA" sz="2400" b="1" dirty="0" smtClean="0">
                <a:solidFill>
                  <a:srgbClr val="FF0000"/>
                </a:solidFill>
                <a:cs typeface="Arial" pitchFamily="34" charset="0"/>
              </a:rPr>
              <a:t>ما هي الحسابات ذات الطبيعة المدينة والحسابات ذات الطبيعة الدائنة؟</a:t>
            </a:r>
          </a:p>
          <a:p>
            <a:r>
              <a:rPr lang="ar-SA" dirty="0" smtClean="0">
                <a:cs typeface="Arial" pitchFamily="34" charset="0"/>
              </a:rPr>
              <a:t>الإجابة: تماماً مثل معادلة الميزانية، أي أن:</a:t>
            </a:r>
          </a:p>
          <a:p>
            <a:endParaRPr lang="ar-SA" dirty="0" smtClean="0">
              <a:cs typeface="Arial" pitchFamily="34" charset="0"/>
            </a:endParaRPr>
          </a:p>
          <a:p>
            <a:pPr>
              <a:buFont typeface="Wingdings 2" pitchFamily="18" charset="2"/>
              <a:buNone/>
            </a:pPr>
            <a:r>
              <a:rPr lang="ar-SA" sz="2000" b="1" dirty="0" smtClean="0">
                <a:cs typeface="Arial" pitchFamily="34" charset="0"/>
              </a:rPr>
              <a:t>معادلة الميزانية: الأصــــــــــول  + المصروفات      =   الخصوم +  حقوق الملكية + الإيرادات</a:t>
            </a:r>
          </a:p>
          <a:p>
            <a:endParaRPr lang="ar-SA" sz="2000" b="1" dirty="0" smtClean="0">
              <a:cs typeface="Arial" pitchFamily="34" charset="0"/>
            </a:endParaRPr>
          </a:p>
          <a:p>
            <a:endParaRPr lang="ar-SA" sz="2000" b="1" dirty="0" smtClean="0">
              <a:cs typeface="Arial" pitchFamily="34" charset="0"/>
            </a:endParaRPr>
          </a:p>
          <a:p>
            <a:pPr>
              <a:buFont typeface="Wingdings 2" pitchFamily="18" charset="2"/>
              <a:buNone/>
            </a:pPr>
            <a:r>
              <a:rPr lang="ar-SA" sz="2000" b="1" dirty="0" smtClean="0">
                <a:cs typeface="Arial" pitchFamily="34" charset="0"/>
              </a:rPr>
              <a:t>                          الجانب الأيمن في المعادلة                 الجانب الأيسر في المعادلة</a:t>
            </a:r>
          </a:p>
          <a:p>
            <a:pPr>
              <a:buFont typeface="Wingdings 2" pitchFamily="18" charset="2"/>
              <a:buNone/>
            </a:pPr>
            <a:r>
              <a:rPr lang="ar-SA" sz="2000" b="1" dirty="0" smtClean="0">
                <a:cs typeface="Arial" pitchFamily="34" charset="0"/>
              </a:rPr>
              <a:t>                                             </a:t>
            </a:r>
          </a:p>
          <a:p>
            <a:pPr>
              <a:buFont typeface="Wingdings 2" pitchFamily="18" charset="2"/>
              <a:buNone/>
            </a:pPr>
            <a:endParaRPr lang="ar-SA" sz="2000" b="1" dirty="0" smtClean="0">
              <a:cs typeface="Arial" pitchFamily="34" charset="0"/>
            </a:endParaRPr>
          </a:p>
          <a:p>
            <a:pPr>
              <a:buFont typeface="Wingdings 2" pitchFamily="18" charset="2"/>
              <a:buNone/>
            </a:pPr>
            <a:r>
              <a:rPr lang="ar-SA" b="1" dirty="0" smtClean="0">
                <a:cs typeface="Arial" pitchFamily="34" charset="0"/>
              </a:rPr>
              <a:t>                  حسابات مدينة            حسابات دائنة</a:t>
            </a:r>
            <a:endParaRPr lang="en-US" b="1" dirty="0" smtClean="0">
              <a:cs typeface="Arial" pitchFamily="34" charset="0"/>
            </a:endParaRPr>
          </a:p>
          <a:p>
            <a:pPr>
              <a:buFont typeface="Wingdings 2" pitchFamily="18" charset="2"/>
              <a:buNone/>
            </a:pPr>
            <a:endParaRPr lang="ar-SA" b="1" dirty="0" smtClean="0">
              <a:cs typeface="Arial" pitchFamily="34" charset="0"/>
            </a:endParaRPr>
          </a:p>
          <a:p>
            <a:pPr>
              <a:buFont typeface="Wingdings 2" pitchFamily="18" charset="2"/>
              <a:buNone/>
            </a:pPr>
            <a:endParaRPr lang="ar-SA" b="1" dirty="0" smtClean="0">
              <a:cs typeface="Arial" pitchFamily="34" charset="0"/>
            </a:endParaRPr>
          </a:p>
          <a:p>
            <a:pPr>
              <a:buFont typeface="Wingdings 2" pitchFamily="18" charset="2"/>
              <a:buNone/>
            </a:pPr>
            <a:r>
              <a:rPr lang="ar-SA" dirty="0" smtClean="0">
                <a:cs typeface="Arial" pitchFamily="34" charset="0"/>
              </a:rPr>
              <a:t>                                 </a:t>
            </a:r>
            <a:endParaRPr lang="en-GB" dirty="0" smtClean="0">
              <a:cs typeface="Arial" pitchFamily="34" charset="0"/>
            </a:endParaRPr>
          </a:p>
        </p:txBody>
      </p:sp>
      <p:sp>
        <p:nvSpPr>
          <p:cNvPr id="8" name="Down Arrow 7"/>
          <p:cNvSpPr/>
          <p:nvPr/>
        </p:nvSpPr>
        <p:spPr>
          <a:xfrm>
            <a:off x="2514600" y="3352800"/>
            <a:ext cx="483577" cy="457200"/>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9" name="Down Arrow 8"/>
          <p:cNvSpPr/>
          <p:nvPr/>
        </p:nvSpPr>
        <p:spPr>
          <a:xfrm>
            <a:off x="5646400" y="3368040"/>
            <a:ext cx="483577" cy="457200"/>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0" name="Down Arrow 9"/>
          <p:cNvSpPr/>
          <p:nvPr/>
        </p:nvSpPr>
        <p:spPr>
          <a:xfrm>
            <a:off x="5646400" y="4495800"/>
            <a:ext cx="483577" cy="4572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1" name="Down Arrow 10"/>
          <p:cNvSpPr/>
          <p:nvPr/>
        </p:nvSpPr>
        <p:spPr>
          <a:xfrm>
            <a:off x="2514600" y="4526280"/>
            <a:ext cx="483577" cy="457200"/>
          </a:xfrm>
          <a:prstGeom prst="downArrow">
            <a:avLst/>
          </a:prstGeom>
          <a:solidFill>
            <a:srgbClr val="FF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2" name="Slide Number Placeholder 3"/>
          <p:cNvSpPr txBox="1">
            <a:spLocks/>
          </p:cNvSpPr>
          <p:nvPr/>
        </p:nvSpPr>
        <p:spPr bwMode="auto">
          <a:xfrm>
            <a:off x="4572000" y="6381328"/>
            <a:ext cx="527538"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ar-SA"/>
            </a:defPPr>
            <a:lvl1pPr marL="0" algn="r" defTabSz="914400" rtl="0" eaLnBrk="0" latinLnBrk="0" hangingPunct="0">
              <a:defRPr sz="1200" kern="1200">
                <a:solidFill>
                  <a:schemeClr val="tx1"/>
                </a:solidFill>
                <a:latin typeface="Arial" pitchFamily="34" charset="0"/>
                <a:ea typeface="+mn-ea"/>
                <a:cs typeface="Arial" pitchFamily="34" charset="0"/>
              </a:defRPr>
            </a:lvl1pPr>
            <a:lvl2pPr marL="742950" indent="-285750" algn="r" defTabSz="914400" rtl="1" eaLnBrk="0" latinLnBrk="0" hangingPunct="0">
              <a:defRPr sz="1800" kern="1200">
                <a:solidFill>
                  <a:schemeClr val="tx1"/>
                </a:solidFill>
                <a:latin typeface="Arial" pitchFamily="34" charset="0"/>
                <a:ea typeface="+mn-ea"/>
                <a:cs typeface="Arial" pitchFamily="34" charset="0"/>
              </a:defRPr>
            </a:lvl2pPr>
            <a:lvl3pPr marL="1143000" indent="-228600" algn="r" defTabSz="914400" rtl="1" eaLnBrk="0" latinLnBrk="0" hangingPunct="0">
              <a:defRPr sz="1800" kern="1200">
                <a:solidFill>
                  <a:schemeClr val="tx1"/>
                </a:solidFill>
                <a:latin typeface="Arial" pitchFamily="34" charset="0"/>
                <a:ea typeface="+mn-ea"/>
                <a:cs typeface="Arial" pitchFamily="34" charset="0"/>
              </a:defRPr>
            </a:lvl3pPr>
            <a:lvl4pPr marL="1600200" indent="-228600" algn="r" defTabSz="914400" rtl="1" eaLnBrk="0" latinLnBrk="0" hangingPunct="0">
              <a:defRPr sz="1800" kern="1200">
                <a:solidFill>
                  <a:schemeClr val="tx1"/>
                </a:solidFill>
                <a:latin typeface="Arial" pitchFamily="34" charset="0"/>
                <a:ea typeface="+mn-ea"/>
                <a:cs typeface="Arial" pitchFamily="34" charset="0"/>
              </a:defRPr>
            </a:lvl4pPr>
            <a:lvl5pPr marL="2057400" indent="-228600" algn="r" defTabSz="914400" rtl="1" eaLnBrk="0" latinLnBrk="0" hangingPunct="0">
              <a:defRPr sz="18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9pPr>
          </a:lstStyle>
          <a:p>
            <a:pPr algn="ctr" eaLnBrk="1" hangingPunct="1"/>
            <a:fld id="{6CB7D3F6-FC1D-45B6-B909-D0FA43723A3B}" type="slidenum">
              <a:rPr lang="ar-SA" sz="1800" smtClean="0">
                <a:solidFill>
                  <a:schemeClr val="bg1"/>
                </a:solidFill>
                <a:latin typeface="Calibri" pitchFamily="34" charset="0"/>
              </a:rPr>
              <a:pPr algn="ctr" eaLnBrk="1" hangingPunct="1"/>
              <a:t>69</a:t>
            </a:fld>
            <a:endParaRPr lang="en-US" sz="1800" dirty="0" smtClean="0">
              <a:solidFill>
                <a:schemeClr val="bg1"/>
              </a:solidFill>
              <a:latin typeface="Calibri" pitchFamily="34" charset="0"/>
            </a:endParaRPr>
          </a:p>
        </p:txBody>
      </p:sp>
    </p:spTree>
    <p:extLst>
      <p:ext uri="{BB962C8B-B14F-4D97-AF65-F5344CB8AC3E}">
        <p14:creationId xmlns:p14="http://schemas.microsoft.com/office/powerpoint/2010/main" xmlns="" val="315739660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500"/>
                                        <p:tgtEl>
                                          <p:spTgt spid="9"/>
                                        </p:tgtEl>
                                      </p:cBhvr>
                                    </p:animEffect>
                                  </p:childTnLst>
                                </p:cTn>
                              </p:par>
                              <p:par>
                                <p:cTn id="28" presetID="3" presetClass="entr" presetSubtype="10" fill="hold"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blinds(horizontal)">
                                      <p:cBhvr>
                                        <p:cTn id="30" dur="500"/>
                                        <p:tgtEl>
                                          <p:spTgt spid="8"/>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blinds(horizontal)">
                                      <p:cBhvr>
                                        <p:cTn id="35" dur="500"/>
                                        <p:tgtEl>
                                          <p:spTgt spid="3">
                                            <p:txEl>
                                              <p:pRg st="6" end="6"/>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blinds(horizontal)">
                                      <p:cBhvr>
                                        <p:cTn id="40" dur="500"/>
                                        <p:tgtEl>
                                          <p:spTgt spid="10"/>
                                        </p:tgtEl>
                                      </p:cBhvr>
                                    </p:animEffect>
                                  </p:childTnLst>
                                </p:cTn>
                              </p:par>
                              <p:par>
                                <p:cTn id="41" presetID="3" presetClass="entr" presetSubtype="10" fill="hold" nodeType="with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blinds(horizontal)">
                                      <p:cBhvr>
                                        <p:cTn id="43" dur="500"/>
                                        <p:tgtEl>
                                          <p:spTgt spid="11"/>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3" presetClass="entr" presetSubtype="10" fill="hold" nodeType="clickEffect">
                                  <p:stCondLst>
                                    <p:cond delay="0"/>
                                  </p:stCondLst>
                                  <p:childTnLst>
                                    <p:set>
                                      <p:cBhvr>
                                        <p:cTn id="47" dur="1" fill="hold">
                                          <p:stCondLst>
                                            <p:cond delay="0"/>
                                          </p:stCondLst>
                                        </p:cTn>
                                        <p:tgtEl>
                                          <p:spTgt spid="3">
                                            <p:txEl>
                                              <p:pRg st="9" end="9"/>
                                            </p:txEl>
                                          </p:spTgt>
                                        </p:tgtEl>
                                        <p:attrNameLst>
                                          <p:attrName>style.visibility</p:attrName>
                                        </p:attrNameLst>
                                      </p:cBhvr>
                                      <p:to>
                                        <p:strVal val="visible"/>
                                      </p:to>
                                    </p:set>
                                    <p:animEffect transition="in" filter="blinds(horizontal)">
                                      <p:cBhvr>
                                        <p:cTn id="48"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pPr algn="ctr">
              <a:defRPr/>
            </a:pPr>
            <a:endParaRPr lang="en-GB" smtClean="0"/>
          </a:p>
        </p:txBody>
      </p:sp>
      <p:sp>
        <p:nvSpPr>
          <p:cNvPr id="7" name="Slide Number Placeholder 6"/>
          <p:cNvSpPr txBox="1">
            <a:spLocks/>
          </p:cNvSpPr>
          <p:nvPr/>
        </p:nvSpPr>
        <p:spPr>
          <a:xfrm>
            <a:off x="495300" y="6245225"/>
            <a:ext cx="2310912" cy="476250"/>
          </a:xfrm>
          <a:prstGeom prst="ellipse">
            <a:avLst/>
          </a:prstGeom>
          <a:noFill/>
        </p:spPr>
        <p:txBody>
          <a:bodyPr wrap="none" lIns="0" tIns="0" rIns="0" bIns="0" anchor="ctr" anchorCtr="1"/>
          <a:lstStyle/>
          <a:p>
            <a:pPr algn="ctr" rtl="0">
              <a:defRPr/>
            </a:pPr>
            <a:endParaRPr lang="en-GB" sz="1400" dirty="0">
              <a:solidFill>
                <a:srgbClr val="FFFFFF"/>
              </a:solidFill>
              <a:latin typeface="+mj-lt"/>
              <a:ea typeface="+mj-ea"/>
              <a:cs typeface="+mj-cs"/>
            </a:endParaRPr>
          </a:p>
        </p:txBody>
      </p:sp>
      <p:sp>
        <p:nvSpPr>
          <p:cNvPr id="8" name="Rectangle 2"/>
          <p:cNvSpPr txBox="1">
            <a:spLocks noChangeArrowheads="1"/>
          </p:cNvSpPr>
          <p:nvPr/>
        </p:nvSpPr>
        <p:spPr bwMode="auto">
          <a:xfrm>
            <a:off x="495300" y="274638"/>
            <a:ext cx="8915400" cy="1143000"/>
          </a:xfrm>
          <a:prstGeom prst="rect">
            <a:avLst/>
          </a:prstGeom>
          <a:noFill/>
          <a:ln w="9525">
            <a:noFill/>
            <a:miter lim="800000"/>
            <a:headEnd/>
            <a:tailEnd/>
          </a:ln>
        </p:spPr>
        <p:txBody>
          <a:bodyPr bIns="91440" anchor="b"/>
          <a:lstStyle/>
          <a:p>
            <a:pPr algn="ctr">
              <a:defRPr/>
            </a:pPr>
            <a:r>
              <a:rPr lang="ar-SA" sz="4000" dirty="0">
                <a:solidFill>
                  <a:schemeClr val="tx2"/>
                </a:solidFill>
                <a:latin typeface="+mj-lt"/>
                <a:ea typeface="+mj-ea"/>
                <a:cs typeface="+mj-cs"/>
              </a:rPr>
              <a:t/>
            </a:r>
            <a:br>
              <a:rPr lang="ar-SA" sz="4000" dirty="0">
                <a:solidFill>
                  <a:schemeClr val="tx2"/>
                </a:solidFill>
                <a:latin typeface="+mj-lt"/>
                <a:ea typeface="+mj-ea"/>
                <a:cs typeface="+mj-cs"/>
              </a:rPr>
            </a:br>
            <a:r>
              <a:rPr lang="ar-SA" sz="4000" dirty="0">
                <a:solidFill>
                  <a:schemeClr val="tx2"/>
                </a:solidFill>
                <a:latin typeface="+mj-lt"/>
                <a:ea typeface="+mj-ea"/>
                <a:cs typeface="+mj-cs"/>
              </a:rPr>
              <a:t/>
            </a:r>
            <a:br>
              <a:rPr lang="ar-SA" sz="4000" dirty="0">
                <a:solidFill>
                  <a:schemeClr val="tx2"/>
                </a:solidFill>
                <a:latin typeface="+mj-lt"/>
                <a:ea typeface="+mj-ea"/>
                <a:cs typeface="+mj-cs"/>
              </a:rPr>
            </a:br>
            <a:r>
              <a:rPr lang="ar-SA" sz="4000" dirty="0">
                <a:solidFill>
                  <a:schemeClr val="tx2"/>
                </a:solidFill>
                <a:latin typeface="+mj-lt"/>
                <a:ea typeface="+mj-ea"/>
                <a:cs typeface="+mj-cs"/>
              </a:rPr>
              <a:t/>
            </a:r>
            <a:br>
              <a:rPr lang="ar-SA" sz="4000" dirty="0">
                <a:solidFill>
                  <a:schemeClr val="tx2"/>
                </a:solidFill>
                <a:latin typeface="+mj-lt"/>
                <a:ea typeface="+mj-ea"/>
                <a:cs typeface="+mj-cs"/>
              </a:rPr>
            </a:br>
            <a:r>
              <a:rPr lang="ar-SA" sz="4000" dirty="0" smtClean="0">
                <a:solidFill>
                  <a:schemeClr val="tx2"/>
                </a:solidFill>
                <a:latin typeface="+mj-lt"/>
                <a:ea typeface="+mj-ea"/>
                <a:cs typeface="+mj-cs"/>
              </a:rPr>
              <a:t>ي</a:t>
            </a:r>
            <a:endParaRPr lang="en-GB" sz="4000" dirty="0">
              <a:solidFill>
                <a:schemeClr val="tx2"/>
              </a:solidFill>
              <a:latin typeface="+mj-lt"/>
              <a:ea typeface="+mj-ea"/>
              <a:cs typeface="+mj-cs"/>
            </a:endParaRPr>
          </a:p>
        </p:txBody>
      </p:sp>
      <p:sp>
        <p:nvSpPr>
          <p:cNvPr id="9" name="Rectangle 4"/>
          <p:cNvSpPr txBox="1">
            <a:spLocks noChangeArrowheads="1"/>
          </p:cNvSpPr>
          <p:nvPr/>
        </p:nvSpPr>
        <p:spPr>
          <a:xfrm>
            <a:off x="5029200" y="3352801"/>
            <a:ext cx="4381500" cy="2773363"/>
          </a:xfrm>
          <a:prstGeom prst="rect">
            <a:avLst/>
          </a:prstGeom>
        </p:spPr>
        <p:txBody>
          <a:bodyPr/>
          <a:lstStyle/>
          <a:p>
            <a:pPr marL="273050" indent="-273050" algn="ctr">
              <a:spcBef>
                <a:spcPts val="575"/>
              </a:spcBef>
              <a:buClr>
                <a:schemeClr val="accent1"/>
              </a:buClr>
              <a:buSzPct val="85000"/>
              <a:defRPr/>
            </a:pPr>
            <a:endParaRPr lang="ar-SA" sz="2600">
              <a:latin typeface="+mn-lt"/>
              <a:cs typeface="+mn-cs"/>
            </a:endParaRPr>
          </a:p>
          <a:p>
            <a:pPr marL="273050" indent="-273050" algn="ctr">
              <a:spcBef>
                <a:spcPts val="575"/>
              </a:spcBef>
              <a:buClr>
                <a:schemeClr val="accent1"/>
              </a:buClr>
              <a:buSzPct val="85000"/>
              <a:defRPr/>
            </a:pPr>
            <a:r>
              <a:rPr lang="ar-SA" sz="2600">
                <a:latin typeface="+mn-lt"/>
                <a:cs typeface="+mn-cs"/>
              </a:rPr>
              <a:t>            </a:t>
            </a:r>
            <a:endParaRPr lang="en-GB" sz="2600">
              <a:solidFill>
                <a:srgbClr val="FCD0DA"/>
              </a:solidFill>
              <a:latin typeface="+mn-lt"/>
              <a:cs typeface="+mn-cs"/>
            </a:endParaRPr>
          </a:p>
        </p:txBody>
      </p:sp>
      <p:sp>
        <p:nvSpPr>
          <p:cNvPr id="30729" name="Line 5"/>
          <p:cNvSpPr>
            <a:spLocks noChangeShapeType="1"/>
          </p:cNvSpPr>
          <p:nvPr/>
        </p:nvSpPr>
        <p:spPr bwMode="auto">
          <a:xfrm>
            <a:off x="4642338" y="3276600"/>
            <a:ext cx="0" cy="2667000"/>
          </a:xfrm>
          <a:prstGeom prst="line">
            <a:avLst/>
          </a:prstGeom>
          <a:noFill/>
          <a:ln w="76200">
            <a:solidFill>
              <a:srgbClr val="993300"/>
            </a:solidFill>
            <a:round/>
            <a:headEnd/>
            <a:tailEnd/>
          </a:ln>
          <a:extLst>
            <a:ext uri="{909E8E84-426E-40DD-AFC4-6F175D3DCCD1}">
              <a14:hiddenFill xmlns:a14="http://schemas.microsoft.com/office/drawing/2010/main" xmlns="">
                <a:noFill/>
              </a14:hiddenFill>
            </a:ext>
          </a:extLst>
        </p:spPr>
        <p:txBody>
          <a:bodyPr/>
          <a:lstStyle/>
          <a:p>
            <a:endParaRPr lang="ar-SA"/>
          </a:p>
        </p:txBody>
      </p:sp>
      <p:sp>
        <p:nvSpPr>
          <p:cNvPr id="30730" name="Line 8"/>
          <p:cNvSpPr>
            <a:spLocks noChangeShapeType="1"/>
          </p:cNvSpPr>
          <p:nvPr/>
        </p:nvSpPr>
        <p:spPr bwMode="auto">
          <a:xfrm flipH="1">
            <a:off x="1143000" y="3276600"/>
            <a:ext cx="7543800" cy="0"/>
          </a:xfrm>
          <a:prstGeom prst="line">
            <a:avLst/>
          </a:prstGeom>
          <a:noFill/>
          <a:ln w="76200">
            <a:solidFill>
              <a:srgbClr val="993300"/>
            </a:solidFill>
            <a:round/>
            <a:headEnd/>
            <a:tailEnd/>
          </a:ln>
          <a:extLst>
            <a:ext uri="{909E8E84-426E-40DD-AFC4-6F175D3DCCD1}">
              <a14:hiddenFill xmlns:a14="http://schemas.microsoft.com/office/drawing/2010/main" xmlns="">
                <a:noFill/>
              </a14:hiddenFill>
            </a:ext>
          </a:extLst>
        </p:spPr>
        <p:txBody>
          <a:bodyPr/>
          <a:lstStyle/>
          <a:p>
            <a:endParaRPr lang="ar-SA"/>
          </a:p>
        </p:txBody>
      </p:sp>
      <p:sp>
        <p:nvSpPr>
          <p:cNvPr id="81928" name="Text Box 9"/>
          <p:cNvSpPr txBox="1">
            <a:spLocks noChangeArrowheads="1"/>
          </p:cNvSpPr>
          <p:nvPr/>
        </p:nvSpPr>
        <p:spPr bwMode="auto">
          <a:xfrm flipV="1">
            <a:off x="3657600" y="384176"/>
            <a:ext cx="29718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rot="10800000">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endParaRPr lang="ar-SA"/>
          </a:p>
        </p:txBody>
      </p:sp>
      <p:sp>
        <p:nvSpPr>
          <p:cNvPr id="24588" name="Text Box 11"/>
          <p:cNvSpPr txBox="1">
            <a:spLocks noChangeArrowheads="1"/>
          </p:cNvSpPr>
          <p:nvPr/>
        </p:nvSpPr>
        <p:spPr bwMode="auto">
          <a:xfrm>
            <a:off x="3276600" y="457200"/>
            <a:ext cx="3124200" cy="1016000"/>
          </a:xfrm>
          <a:prstGeom prst="rect">
            <a:avLst/>
          </a:prstGeom>
          <a:solidFill>
            <a:srgbClr val="92D050"/>
          </a:solidFill>
          <a:ln>
            <a:noFill/>
          </a:ln>
          <a:effectLst>
            <a:prstShdw prst="shdw17" dist="17961" dir="2700000">
              <a:srgbClr val="977D83"/>
            </a:prstShdw>
          </a:effectLst>
          <a:extLs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b="1"/>
              <a:t>الأصول</a:t>
            </a:r>
          </a:p>
          <a:p>
            <a:pPr algn="ctr" eaLnBrk="1" hangingPunct="1">
              <a:spcBef>
                <a:spcPct val="50000"/>
              </a:spcBef>
            </a:pPr>
            <a:r>
              <a:rPr lang="ar-SA" sz="2400" b="1"/>
              <a:t>المصروفات</a:t>
            </a:r>
            <a:endParaRPr lang="en-GB" sz="2400" b="1"/>
          </a:p>
        </p:txBody>
      </p:sp>
      <p:sp>
        <p:nvSpPr>
          <p:cNvPr id="24589" name="Text Box 12"/>
          <p:cNvSpPr txBox="1">
            <a:spLocks noChangeArrowheads="1"/>
          </p:cNvSpPr>
          <p:nvPr/>
        </p:nvSpPr>
        <p:spPr bwMode="auto">
          <a:xfrm>
            <a:off x="3276600" y="1462089"/>
            <a:ext cx="3124200" cy="1570037"/>
          </a:xfrm>
          <a:prstGeom prst="rect">
            <a:avLst/>
          </a:prstGeom>
          <a:solidFill>
            <a:srgbClr val="FFFF00"/>
          </a:solidFill>
          <a:ln>
            <a:noFill/>
          </a:ln>
          <a:effectLst>
            <a:prstShdw prst="shdw17" dist="17961" dir="2700000">
              <a:srgbClr val="808D8E"/>
            </a:prstShdw>
          </a:effectLst>
          <a:extLs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b="1"/>
              <a:t>الخصوم</a:t>
            </a:r>
          </a:p>
          <a:p>
            <a:pPr algn="ctr" eaLnBrk="1" hangingPunct="1">
              <a:spcBef>
                <a:spcPct val="50000"/>
              </a:spcBef>
            </a:pPr>
            <a:r>
              <a:rPr lang="ar-SA" sz="2400" b="1"/>
              <a:t>حقوق الملكية</a:t>
            </a:r>
          </a:p>
          <a:p>
            <a:pPr algn="ctr" eaLnBrk="1" hangingPunct="1">
              <a:spcBef>
                <a:spcPct val="50000"/>
              </a:spcBef>
            </a:pPr>
            <a:r>
              <a:rPr lang="ar-SA" sz="2400" b="1"/>
              <a:t>الإيرادات</a:t>
            </a:r>
            <a:endParaRPr lang="en-GB" sz="2400" b="1"/>
          </a:p>
        </p:txBody>
      </p:sp>
      <p:sp>
        <p:nvSpPr>
          <p:cNvPr id="24590" name="Text Box 15"/>
          <p:cNvSpPr txBox="1">
            <a:spLocks noChangeArrowheads="1"/>
          </p:cNvSpPr>
          <p:nvPr/>
        </p:nvSpPr>
        <p:spPr bwMode="auto">
          <a:xfrm>
            <a:off x="6248400" y="3748088"/>
            <a:ext cx="2362200" cy="519112"/>
          </a:xfrm>
          <a:prstGeom prst="rect">
            <a:avLst/>
          </a:prstGeom>
          <a:solidFill>
            <a:srgbClr val="92D050"/>
          </a:solidFill>
          <a:ln>
            <a:noFill/>
          </a:ln>
          <a:extLs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a:t>زيادة</a:t>
            </a:r>
            <a:endParaRPr lang="en-GB" sz="2800"/>
          </a:p>
        </p:txBody>
      </p:sp>
      <p:sp>
        <p:nvSpPr>
          <p:cNvPr id="24591" name="Text Box 16"/>
          <p:cNvSpPr txBox="1">
            <a:spLocks noChangeArrowheads="1"/>
          </p:cNvSpPr>
          <p:nvPr/>
        </p:nvSpPr>
        <p:spPr bwMode="auto">
          <a:xfrm>
            <a:off x="6172200" y="4572001"/>
            <a:ext cx="2286000" cy="519113"/>
          </a:xfrm>
          <a:prstGeom prst="rect">
            <a:avLst/>
          </a:prstGeom>
          <a:solidFill>
            <a:srgbClr val="FFFF00"/>
          </a:solidFill>
          <a:ln>
            <a:noFill/>
          </a:ln>
          <a:extLs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a:t>نقص</a:t>
            </a:r>
            <a:endParaRPr lang="en-GB" sz="2800"/>
          </a:p>
        </p:txBody>
      </p:sp>
      <p:sp>
        <p:nvSpPr>
          <p:cNvPr id="24592" name="Text Box 17"/>
          <p:cNvSpPr txBox="1">
            <a:spLocks noChangeArrowheads="1"/>
          </p:cNvSpPr>
          <p:nvPr/>
        </p:nvSpPr>
        <p:spPr bwMode="auto">
          <a:xfrm>
            <a:off x="1143000" y="3810001"/>
            <a:ext cx="2362200" cy="519113"/>
          </a:xfrm>
          <a:prstGeom prst="rect">
            <a:avLst/>
          </a:prstGeom>
          <a:solidFill>
            <a:srgbClr val="92D050"/>
          </a:solidFill>
          <a:ln>
            <a:noFill/>
          </a:ln>
          <a:extLs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a:t>نقص</a:t>
            </a:r>
            <a:endParaRPr lang="en-GB" sz="2800"/>
          </a:p>
        </p:txBody>
      </p:sp>
      <p:sp>
        <p:nvSpPr>
          <p:cNvPr id="24593" name="Text Box 18"/>
          <p:cNvSpPr txBox="1">
            <a:spLocks noChangeArrowheads="1"/>
          </p:cNvSpPr>
          <p:nvPr/>
        </p:nvSpPr>
        <p:spPr bwMode="auto">
          <a:xfrm>
            <a:off x="1143000" y="4572001"/>
            <a:ext cx="2438400" cy="519113"/>
          </a:xfrm>
          <a:prstGeom prst="rect">
            <a:avLst/>
          </a:prstGeom>
          <a:solidFill>
            <a:srgbClr val="FFFF00"/>
          </a:solidFill>
          <a:ln>
            <a:noFill/>
          </a:ln>
          <a:extLs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a:t>زيادة</a:t>
            </a:r>
            <a:endParaRPr lang="en-GB" sz="2800"/>
          </a:p>
        </p:txBody>
      </p:sp>
      <p:sp>
        <p:nvSpPr>
          <p:cNvPr id="30738" name="Rectangle 13"/>
          <p:cNvSpPr>
            <a:spLocks noChangeArrowheads="1"/>
          </p:cNvSpPr>
          <p:nvPr/>
        </p:nvSpPr>
        <p:spPr bwMode="auto">
          <a:xfrm>
            <a:off x="1600200" y="2286001"/>
            <a:ext cx="8572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ar-SA" sz="4000"/>
              <a:t>دائن</a:t>
            </a:r>
            <a:endParaRPr lang="en-GB" sz="4000"/>
          </a:p>
        </p:txBody>
      </p:sp>
      <p:sp>
        <p:nvSpPr>
          <p:cNvPr id="30739" name="Rectangle 13"/>
          <p:cNvSpPr>
            <a:spLocks noGrp="1" noChangeArrowheads="1"/>
          </p:cNvSpPr>
          <p:nvPr>
            <p:ph sz="quarter" idx="1"/>
          </p:nvPr>
        </p:nvSpPr>
        <p:spPr>
          <a:xfrm>
            <a:off x="6934200" y="2209801"/>
            <a:ext cx="1066800" cy="708025"/>
          </a:xfrm>
        </p:spPr>
        <p:txBody>
          <a:bodyPr>
            <a:spAutoFit/>
          </a:bodyPr>
          <a:lstStyle/>
          <a:p>
            <a:pPr algn="ctr">
              <a:buFont typeface="Wingdings 2" pitchFamily="18" charset="2"/>
              <a:buNone/>
            </a:pPr>
            <a:r>
              <a:rPr lang="ar-SA" sz="4000" smtClean="0">
                <a:cs typeface="Arial" pitchFamily="34" charset="0"/>
              </a:rPr>
              <a:t>مدين</a:t>
            </a:r>
            <a:endParaRPr lang="en-GB" sz="4000" smtClean="0">
              <a:cs typeface="Arial" pitchFamily="34" charset="0"/>
            </a:endParaRPr>
          </a:p>
        </p:txBody>
      </p:sp>
      <p:sp>
        <p:nvSpPr>
          <p:cNvPr id="19" name="Slide Number Placeholder 3"/>
          <p:cNvSpPr txBox="1">
            <a:spLocks/>
          </p:cNvSpPr>
          <p:nvPr/>
        </p:nvSpPr>
        <p:spPr bwMode="auto">
          <a:xfrm>
            <a:off x="4572000" y="6381328"/>
            <a:ext cx="527538"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ar-SA"/>
            </a:defPPr>
            <a:lvl1pPr marL="0" algn="r" defTabSz="914400" rtl="0" eaLnBrk="0" latinLnBrk="0" hangingPunct="0">
              <a:defRPr sz="1200" kern="1200">
                <a:solidFill>
                  <a:schemeClr val="tx1"/>
                </a:solidFill>
                <a:latin typeface="Arial" pitchFamily="34" charset="0"/>
                <a:ea typeface="+mn-ea"/>
                <a:cs typeface="Arial" pitchFamily="34" charset="0"/>
              </a:defRPr>
            </a:lvl1pPr>
            <a:lvl2pPr marL="742950" indent="-285750" algn="r" defTabSz="914400" rtl="1" eaLnBrk="0" latinLnBrk="0" hangingPunct="0">
              <a:defRPr sz="1800" kern="1200">
                <a:solidFill>
                  <a:schemeClr val="tx1"/>
                </a:solidFill>
                <a:latin typeface="Arial" pitchFamily="34" charset="0"/>
                <a:ea typeface="+mn-ea"/>
                <a:cs typeface="Arial" pitchFamily="34" charset="0"/>
              </a:defRPr>
            </a:lvl2pPr>
            <a:lvl3pPr marL="1143000" indent="-228600" algn="r" defTabSz="914400" rtl="1" eaLnBrk="0" latinLnBrk="0" hangingPunct="0">
              <a:defRPr sz="1800" kern="1200">
                <a:solidFill>
                  <a:schemeClr val="tx1"/>
                </a:solidFill>
                <a:latin typeface="Arial" pitchFamily="34" charset="0"/>
                <a:ea typeface="+mn-ea"/>
                <a:cs typeface="Arial" pitchFamily="34" charset="0"/>
              </a:defRPr>
            </a:lvl3pPr>
            <a:lvl4pPr marL="1600200" indent="-228600" algn="r" defTabSz="914400" rtl="1" eaLnBrk="0" latinLnBrk="0" hangingPunct="0">
              <a:defRPr sz="1800" kern="1200">
                <a:solidFill>
                  <a:schemeClr val="tx1"/>
                </a:solidFill>
                <a:latin typeface="Arial" pitchFamily="34" charset="0"/>
                <a:ea typeface="+mn-ea"/>
                <a:cs typeface="Arial" pitchFamily="34" charset="0"/>
              </a:defRPr>
            </a:lvl4pPr>
            <a:lvl5pPr marL="2057400" indent="-228600" algn="r" defTabSz="914400" rtl="1" eaLnBrk="0" latinLnBrk="0" hangingPunct="0">
              <a:defRPr sz="18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9pPr>
          </a:lstStyle>
          <a:p>
            <a:pPr algn="ctr" eaLnBrk="1" hangingPunct="1"/>
            <a:fld id="{6CB7D3F6-FC1D-45B6-B909-D0FA43723A3B}" type="slidenum">
              <a:rPr lang="ar-SA" sz="1800" smtClean="0">
                <a:solidFill>
                  <a:schemeClr val="bg1"/>
                </a:solidFill>
                <a:latin typeface="Calibri" pitchFamily="34" charset="0"/>
              </a:rPr>
              <a:pPr algn="ctr" eaLnBrk="1" hangingPunct="1"/>
              <a:t>70</a:t>
            </a:fld>
            <a:endParaRPr lang="en-US" sz="1800" dirty="0" smtClean="0">
              <a:solidFill>
                <a:schemeClr val="bg1"/>
              </a:solidFill>
              <a:latin typeface="Calibri" pitchFamily="34" charset="0"/>
            </a:endParaRPr>
          </a:p>
        </p:txBody>
      </p:sp>
    </p:spTree>
    <p:extLst>
      <p:ext uri="{BB962C8B-B14F-4D97-AF65-F5344CB8AC3E}">
        <p14:creationId xmlns:p14="http://schemas.microsoft.com/office/powerpoint/2010/main" xmlns="" val="352634073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730"/>
                                        </p:tgtEl>
                                        <p:attrNameLst>
                                          <p:attrName>style.visibility</p:attrName>
                                        </p:attrNameLst>
                                      </p:cBhvr>
                                      <p:to>
                                        <p:strVal val="visible"/>
                                      </p:to>
                                    </p:set>
                                    <p:animEffect transition="in" filter="blinds(horizontal)">
                                      <p:cBhvr>
                                        <p:cTn id="7" dur="500"/>
                                        <p:tgtEl>
                                          <p:spTgt spid="307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0729"/>
                                        </p:tgtEl>
                                        <p:attrNameLst>
                                          <p:attrName>style.visibility</p:attrName>
                                        </p:attrNameLst>
                                      </p:cBhvr>
                                      <p:to>
                                        <p:strVal val="visible"/>
                                      </p:to>
                                    </p:set>
                                    <p:animEffect transition="in" filter="blinds(horizontal)">
                                      <p:cBhvr>
                                        <p:cTn id="12" dur="500"/>
                                        <p:tgtEl>
                                          <p:spTgt spid="3072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0739">
                                            <p:txEl>
                                              <p:pRg st="0" end="0"/>
                                            </p:txEl>
                                          </p:spTgt>
                                        </p:tgtEl>
                                        <p:attrNameLst>
                                          <p:attrName>style.visibility</p:attrName>
                                        </p:attrNameLst>
                                      </p:cBhvr>
                                      <p:to>
                                        <p:strVal val="visible"/>
                                      </p:to>
                                    </p:set>
                                    <p:animEffect transition="in" filter="blinds(horizontal)">
                                      <p:cBhvr>
                                        <p:cTn id="17" dur="500"/>
                                        <p:tgtEl>
                                          <p:spTgt spid="30739">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0738"/>
                                        </p:tgtEl>
                                        <p:attrNameLst>
                                          <p:attrName>style.visibility</p:attrName>
                                        </p:attrNameLst>
                                      </p:cBhvr>
                                      <p:to>
                                        <p:strVal val="visible"/>
                                      </p:to>
                                    </p:set>
                                    <p:animEffect transition="in" filter="blinds(horizontal)">
                                      <p:cBhvr>
                                        <p:cTn id="22" dur="500"/>
                                        <p:tgtEl>
                                          <p:spTgt spid="3073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4588"/>
                                        </p:tgtEl>
                                        <p:attrNameLst>
                                          <p:attrName>style.visibility</p:attrName>
                                        </p:attrNameLst>
                                      </p:cBhvr>
                                      <p:to>
                                        <p:strVal val="visible"/>
                                      </p:to>
                                    </p:set>
                                    <p:animEffect transition="in" filter="blinds(horizontal)">
                                      <p:cBhvr>
                                        <p:cTn id="27" dur="500"/>
                                        <p:tgtEl>
                                          <p:spTgt spid="2458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4590"/>
                                        </p:tgtEl>
                                        <p:attrNameLst>
                                          <p:attrName>style.visibility</p:attrName>
                                        </p:attrNameLst>
                                      </p:cBhvr>
                                      <p:to>
                                        <p:strVal val="visible"/>
                                      </p:to>
                                    </p:set>
                                    <p:animEffect transition="in" filter="blinds(horizontal)">
                                      <p:cBhvr>
                                        <p:cTn id="32" dur="500"/>
                                        <p:tgtEl>
                                          <p:spTgt spid="2459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4592"/>
                                        </p:tgtEl>
                                        <p:attrNameLst>
                                          <p:attrName>style.visibility</p:attrName>
                                        </p:attrNameLst>
                                      </p:cBhvr>
                                      <p:to>
                                        <p:strVal val="visible"/>
                                      </p:to>
                                    </p:set>
                                    <p:animEffect transition="in" filter="blinds(horizontal)">
                                      <p:cBhvr>
                                        <p:cTn id="37" dur="500"/>
                                        <p:tgtEl>
                                          <p:spTgt spid="24592"/>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4589"/>
                                        </p:tgtEl>
                                        <p:attrNameLst>
                                          <p:attrName>style.visibility</p:attrName>
                                        </p:attrNameLst>
                                      </p:cBhvr>
                                      <p:to>
                                        <p:strVal val="visible"/>
                                      </p:to>
                                    </p:set>
                                    <p:animEffect transition="in" filter="blinds(horizontal)">
                                      <p:cBhvr>
                                        <p:cTn id="42" dur="500"/>
                                        <p:tgtEl>
                                          <p:spTgt spid="24589"/>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24593"/>
                                        </p:tgtEl>
                                        <p:attrNameLst>
                                          <p:attrName>style.visibility</p:attrName>
                                        </p:attrNameLst>
                                      </p:cBhvr>
                                      <p:to>
                                        <p:strVal val="visible"/>
                                      </p:to>
                                    </p:set>
                                    <p:animEffect transition="in" filter="blinds(horizontal)">
                                      <p:cBhvr>
                                        <p:cTn id="47" dur="500"/>
                                        <p:tgtEl>
                                          <p:spTgt spid="24593"/>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24591"/>
                                        </p:tgtEl>
                                        <p:attrNameLst>
                                          <p:attrName>style.visibility</p:attrName>
                                        </p:attrNameLst>
                                      </p:cBhvr>
                                      <p:to>
                                        <p:strVal val="visible"/>
                                      </p:to>
                                    </p:set>
                                    <p:animEffect transition="in" filter="blinds(horizontal)">
                                      <p:cBhvr>
                                        <p:cTn id="52" dur="500"/>
                                        <p:tgtEl>
                                          <p:spTgt spid="245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9" grpId="0" animBg="1"/>
      <p:bldP spid="30730" grpId="0" animBg="1"/>
      <p:bldP spid="24588" grpId="0" animBg="1"/>
      <p:bldP spid="24589" grpId="0" animBg="1"/>
      <p:bldP spid="24590" grpId="0" animBg="1"/>
      <p:bldP spid="24591" grpId="0" animBg="1"/>
      <p:bldP spid="24592" grpId="0" animBg="1"/>
      <p:bldP spid="24593" grpId="0" animBg="1"/>
      <p:bldP spid="30738" grpId="0"/>
      <p:bldP spid="30739"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ar-SA" sz="3600" b="1" dirty="0" smtClean="0">
                <a:solidFill>
                  <a:schemeClr val="tx1"/>
                </a:solidFill>
                <a:cs typeface="Arial" pitchFamily="34" charset="0"/>
              </a:rPr>
              <a:t>بالتطبيق على مثال منشأة فاضل جوالات (2020)</a:t>
            </a:r>
            <a:endParaRPr lang="en-GB" sz="3600" b="1" dirty="0"/>
          </a:p>
        </p:txBody>
      </p:sp>
      <p:sp>
        <p:nvSpPr>
          <p:cNvPr id="83971" name="Content Placeholder 2"/>
          <p:cNvSpPr>
            <a:spLocks noGrp="1"/>
          </p:cNvSpPr>
          <p:nvPr>
            <p:ph idx="1"/>
          </p:nvPr>
        </p:nvSpPr>
        <p:spPr/>
        <p:txBody>
          <a:bodyPr/>
          <a:lstStyle/>
          <a:p>
            <a:endParaRPr lang="en-US" smtClean="0">
              <a:cs typeface="Arial" pitchFamily="34" charset="0"/>
            </a:endParaRPr>
          </a:p>
          <a:p>
            <a:pPr algn="just" rtl="1">
              <a:lnSpc>
                <a:spcPct val="150000"/>
              </a:lnSpc>
            </a:pPr>
            <a:r>
              <a:rPr lang="ar-SA" b="1" smtClean="0">
                <a:solidFill>
                  <a:srgbClr val="002060"/>
                </a:solidFill>
                <a:cs typeface="Arial" pitchFamily="34" charset="0"/>
              </a:rPr>
              <a:t>يمكن تصوير حسابات المنشأة، مع ملاحظة أن الرقم بين القوسين يمثل رقم العملية، وسيتم حساب الفرق بين جانبي كل حساب وذلك كما يلي:</a:t>
            </a:r>
            <a:endParaRPr lang="en-GB" b="1" smtClean="0">
              <a:solidFill>
                <a:srgbClr val="002060"/>
              </a:solidFill>
              <a:cs typeface="Arial" pitchFamily="34" charset="0"/>
            </a:endParaRPr>
          </a:p>
        </p:txBody>
      </p:sp>
      <p:sp>
        <p:nvSpPr>
          <p:cNvPr id="5" name="Slide Number Placeholder 3"/>
          <p:cNvSpPr txBox="1">
            <a:spLocks/>
          </p:cNvSpPr>
          <p:nvPr/>
        </p:nvSpPr>
        <p:spPr bwMode="auto">
          <a:xfrm>
            <a:off x="4572000" y="6381328"/>
            <a:ext cx="527538"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ar-SA"/>
            </a:defPPr>
            <a:lvl1pPr marL="0" algn="r" defTabSz="914400" rtl="0" eaLnBrk="0" latinLnBrk="0" hangingPunct="0">
              <a:defRPr sz="1200" kern="1200">
                <a:solidFill>
                  <a:schemeClr val="tx1"/>
                </a:solidFill>
                <a:latin typeface="Arial" pitchFamily="34" charset="0"/>
                <a:ea typeface="+mn-ea"/>
                <a:cs typeface="Arial" pitchFamily="34" charset="0"/>
              </a:defRPr>
            </a:lvl1pPr>
            <a:lvl2pPr marL="742950" indent="-285750" algn="r" defTabSz="914400" rtl="1" eaLnBrk="0" latinLnBrk="0" hangingPunct="0">
              <a:defRPr sz="1800" kern="1200">
                <a:solidFill>
                  <a:schemeClr val="tx1"/>
                </a:solidFill>
                <a:latin typeface="Arial" pitchFamily="34" charset="0"/>
                <a:ea typeface="+mn-ea"/>
                <a:cs typeface="Arial" pitchFamily="34" charset="0"/>
              </a:defRPr>
            </a:lvl2pPr>
            <a:lvl3pPr marL="1143000" indent="-228600" algn="r" defTabSz="914400" rtl="1" eaLnBrk="0" latinLnBrk="0" hangingPunct="0">
              <a:defRPr sz="1800" kern="1200">
                <a:solidFill>
                  <a:schemeClr val="tx1"/>
                </a:solidFill>
                <a:latin typeface="Arial" pitchFamily="34" charset="0"/>
                <a:ea typeface="+mn-ea"/>
                <a:cs typeface="Arial" pitchFamily="34" charset="0"/>
              </a:defRPr>
            </a:lvl3pPr>
            <a:lvl4pPr marL="1600200" indent="-228600" algn="r" defTabSz="914400" rtl="1" eaLnBrk="0" latinLnBrk="0" hangingPunct="0">
              <a:defRPr sz="1800" kern="1200">
                <a:solidFill>
                  <a:schemeClr val="tx1"/>
                </a:solidFill>
                <a:latin typeface="Arial" pitchFamily="34" charset="0"/>
                <a:ea typeface="+mn-ea"/>
                <a:cs typeface="Arial" pitchFamily="34" charset="0"/>
              </a:defRPr>
            </a:lvl4pPr>
            <a:lvl5pPr marL="2057400" indent="-228600" algn="r" defTabSz="914400" rtl="1" eaLnBrk="0" latinLnBrk="0" hangingPunct="0">
              <a:defRPr sz="18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9pPr>
          </a:lstStyle>
          <a:p>
            <a:pPr algn="ctr" eaLnBrk="1" hangingPunct="1"/>
            <a:fld id="{6CB7D3F6-FC1D-45B6-B909-D0FA43723A3B}" type="slidenum">
              <a:rPr lang="ar-SA" sz="1800" smtClean="0">
                <a:solidFill>
                  <a:schemeClr val="bg1"/>
                </a:solidFill>
                <a:latin typeface="Calibri" pitchFamily="34" charset="0"/>
              </a:rPr>
              <a:pPr algn="ctr" eaLnBrk="1" hangingPunct="1"/>
              <a:t>71</a:t>
            </a:fld>
            <a:endParaRPr lang="en-US" sz="1800" dirty="0" smtClean="0">
              <a:solidFill>
                <a:schemeClr val="bg1"/>
              </a:solidFill>
              <a:latin typeface="Calibri" pitchFamily="34" charset="0"/>
            </a:endParaRPr>
          </a:p>
        </p:txBody>
      </p:sp>
    </p:spTree>
    <p:extLst>
      <p:ext uri="{BB962C8B-B14F-4D97-AF65-F5344CB8AC3E}">
        <p14:creationId xmlns:p14="http://schemas.microsoft.com/office/powerpoint/2010/main" xmlns="" val="243463796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914400" y="304800"/>
            <a:ext cx="7772400" cy="990600"/>
          </a:xfrm>
          <a:solidFill>
            <a:schemeClr val="accent1"/>
          </a:solidFill>
        </p:spPr>
        <p:txBody>
          <a:bodyPr/>
          <a:lstStyle/>
          <a:p>
            <a:pPr algn="just" rtl="1"/>
            <a:r>
              <a:rPr lang="ar-SA" sz="2800" dirty="0" smtClean="0">
                <a:solidFill>
                  <a:srgbClr val="FF0000"/>
                </a:solidFill>
                <a:cs typeface="Arial" pitchFamily="34" charset="0"/>
              </a:rPr>
              <a:t>يمكن تصوير حساب البنك كما يلي:</a:t>
            </a:r>
            <a:endParaRPr lang="en-GB" sz="2800" dirty="0" smtClean="0">
              <a:solidFill>
                <a:srgbClr val="FF0000"/>
              </a:solidFill>
              <a:cs typeface="Arial" pitchFamily="34" charset="0"/>
            </a:endParaRPr>
          </a:p>
        </p:txBody>
      </p:sp>
      <p:sp>
        <p:nvSpPr>
          <p:cNvPr id="30723" name="Content Placeholder 2"/>
          <p:cNvSpPr>
            <a:spLocks noGrp="1"/>
          </p:cNvSpPr>
          <p:nvPr>
            <p:ph sz="quarter" idx="1"/>
          </p:nvPr>
        </p:nvSpPr>
        <p:spPr>
          <a:xfrm>
            <a:off x="914400" y="1676400"/>
            <a:ext cx="7772400" cy="4114800"/>
          </a:xfrm>
        </p:spPr>
        <p:txBody>
          <a:bodyPr/>
          <a:lstStyle/>
          <a:p>
            <a:pPr algn="ctr">
              <a:buFont typeface="Wingdings 2" pitchFamily="18" charset="2"/>
              <a:buNone/>
            </a:pPr>
            <a:r>
              <a:rPr lang="ar-SA" smtClean="0">
                <a:cs typeface="Arial" pitchFamily="34" charset="0"/>
              </a:rPr>
              <a:t>      </a:t>
            </a:r>
            <a:r>
              <a:rPr lang="ar-SA" b="1" smtClean="0">
                <a:cs typeface="Arial" pitchFamily="34" charset="0"/>
              </a:rPr>
              <a:t>حساب البنك</a:t>
            </a:r>
          </a:p>
          <a:p>
            <a:pPr algn="ctr"/>
            <a:endParaRPr lang="ar-SA" smtClean="0">
              <a:cs typeface="Arial" pitchFamily="34" charset="0"/>
            </a:endParaRPr>
          </a:p>
          <a:p>
            <a:pPr algn="ctr"/>
            <a:endParaRPr lang="ar-SA" smtClean="0">
              <a:cs typeface="Arial" pitchFamily="34" charset="0"/>
            </a:endParaRPr>
          </a:p>
          <a:p>
            <a:pPr algn="ctr"/>
            <a:endParaRPr lang="ar-SA" smtClean="0">
              <a:cs typeface="Arial" pitchFamily="34" charset="0"/>
            </a:endParaRPr>
          </a:p>
          <a:p>
            <a:pPr algn="ctr"/>
            <a:endParaRPr lang="ar-SA" smtClean="0">
              <a:cs typeface="Arial" pitchFamily="34" charset="0"/>
            </a:endParaRPr>
          </a:p>
          <a:p>
            <a:pPr algn="ctr"/>
            <a:endParaRPr lang="ar-SA" smtClean="0">
              <a:cs typeface="Arial" pitchFamily="34" charset="0"/>
            </a:endParaRPr>
          </a:p>
          <a:p>
            <a:pPr algn="ctr">
              <a:buFont typeface="Wingdings 2" pitchFamily="18" charset="2"/>
              <a:buNone/>
            </a:pPr>
            <a:r>
              <a:rPr lang="ar-SA" b="1" smtClean="0">
                <a:cs typeface="Arial" pitchFamily="34" charset="0"/>
              </a:rPr>
              <a:t>   </a:t>
            </a:r>
            <a:r>
              <a:rPr lang="ar-SA" sz="2800" b="1" smtClean="0">
                <a:cs typeface="Arial" pitchFamily="34" charset="0"/>
              </a:rPr>
              <a:t> الفرق  90000   </a:t>
            </a:r>
            <a:r>
              <a:rPr lang="ar-SA" sz="2800" b="1" smtClean="0">
                <a:solidFill>
                  <a:srgbClr val="FF0000"/>
                </a:solidFill>
                <a:cs typeface="Arial" pitchFamily="34" charset="0"/>
              </a:rPr>
              <a:t>(مدين)</a:t>
            </a:r>
          </a:p>
        </p:txBody>
      </p:sp>
      <p:graphicFrame>
        <p:nvGraphicFramePr>
          <p:cNvPr id="11" name="Table 10"/>
          <p:cNvGraphicFramePr>
            <a:graphicFrameLocks noGrp="1"/>
          </p:cNvGraphicFramePr>
          <p:nvPr/>
        </p:nvGraphicFramePr>
        <p:xfrm>
          <a:off x="1371600" y="2438400"/>
          <a:ext cx="6096000" cy="2667000"/>
        </p:xfrm>
        <a:graphic>
          <a:graphicData uri="http://schemas.openxmlformats.org/drawingml/2006/table">
            <a:tbl>
              <a:tblPr firstRow="1" bandRow="1">
                <a:tableStyleId>{5C22544A-7EE6-4342-B048-85BDC9FD1C3A}</a:tableStyleId>
              </a:tblPr>
              <a:tblGrid>
                <a:gridCol w="3048000"/>
                <a:gridCol w="3048000"/>
              </a:tblGrid>
              <a:tr h="444500">
                <a:tc>
                  <a:txBody>
                    <a:bodyPr/>
                    <a:lstStyle/>
                    <a:p>
                      <a:pPr algn="ctr" rtl="1"/>
                      <a:r>
                        <a:rPr lang="ar-SA" dirty="0" smtClean="0"/>
                        <a:t>دائن</a:t>
                      </a:r>
                      <a:endParaRPr lang="en-GB" dirty="0"/>
                    </a:p>
                  </a:txBody>
                  <a:tcPr/>
                </a:tc>
                <a:tc>
                  <a:txBody>
                    <a:bodyPr/>
                    <a:lstStyle/>
                    <a:p>
                      <a:pPr algn="ctr" rtl="1"/>
                      <a:r>
                        <a:rPr lang="ar-SA" dirty="0" smtClean="0"/>
                        <a:t>مدين</a:t>
                      </a:r>
                      <a:endParaRPr lang="en-GB" dirty="0"/>
                    </a:p>
                  </a:txBody>
                  <a:tcPr/>
                </a:tc>
              </a:tr>
              <a:tr h="444500">
                <a:tc>
                  <a:txBody>
                    <a:bodyPr/>
                    <a:lstStyle/>
                    <a:p>
                      <a:pPr algn="r" rtl="1"/>
                      <a:r>
                        <a:rPr lang="ar-SA" dirty="0" smtClean="0"/>
                        <a:t>250000   (3)</a:t>
                      </a:r>
                      <a:endParaRPr lang="en-GB" dirty="0"/>
                    </a:p>
                  </a:txBody>
                  <a:tcPr/>
                </a:tc>
                <a:tc>
                  <a:txBody>
                    <a:bodyPr/>
                    <a:lstStyle/>
                    <a:p>
                      <a:pPr algn="r" rtl="1"/>
                      <a:r>
                        <a:rPr lang="ar-SA" dirty="0" smtClean="0"/>
                        <a:t>500000   (1)</a:t>
                      </a:r>
                      <a:endParaRPr lang="en-GB" dirty="0"/>
                    </a:p>
                  </a:txBody>
                  <a:tcPr/>
                </a:tc>
              </a:tr>
              <a:tr h="444500">
                <a:tc>
                  <a:txBody>
                    <a:bodyPr/>
                    <a:lstStyle/>
                    <a:p>
                      <a:pPr algn="r" rtl="1"/>
                      <a:r>
                        <a:rPr lang="ar-SA" dirty="0" smtClean="0"/>
                        <a:t>50000 </a:t>
                      </a:r>
                      <a:r>
                        <a:rPr lang="ar-SA" baseline="0" dirty="0" smtClean="0"/>
                        <a:t>    </a:t>
                      </a:r>
                      <a:r>
                        <a:rPr lang="ar-SA" dirty="0" smtClean="0"/>
                        <a:t>(4)</a:t>
                      </a:r>
                      <a:endParaRPr lang="en-GB" dirty="0"/>
                    </a:p>
                  </a:txBody>
                  <a:tcPr/>
                </a:tc>
                <a:tc>
                  <a:txBody>
                    <a:bodyPr/>
                    <a:lstStyle/>
                    <a:p>
                      <a:pPr algn="r" rtl="1"/>
                      <a:r>
                        <a:rPr lang="ar-SA" dirty="0" smtClean="0"/>
                        <a:t>200000   (2)</a:t>
                      </a:r>
                      <a:endParaRPr lang="en-GB" dirty="0"/>
                    </a:p>
                  </a:txBody>
                  <a:tcPr/>
                </a:tc>
              </a:tr>
              <a:tr h="444500">
                <a:tc>
                  <a:txBody>
                    <a:bodyPr/>
                    <a:lstStyle/>
                    <a:p>
                      <a:pPr algn="r" rtl="1"/>
                      <a:r>
                        <a:rPr lang="ar-SA" dirty="0" smtClean="0"/>
                        <a:t>100000</a:t>
                      </a:r>
                      <a:r>
                        <a:rPr lang="ar-SA" baseline="0" dirty="0" smtClean="0"/>
                        <a:t>   (5)</a:t>
                      </a:r>
                    </a:p>
                  </a:txBody>
                  <a:tcPr/>
                </a:tc>
                <a:tc>
                  <a:txBody>
                    <a:bodyPr/>
                    <a:lstStyle/>
                    <a:p>
                      <a:pPr algn="r" rtl="1"/>
                      <a:endParaRPr lang="en-GB" dirty="0"/>
                    </a:p>
                  </a:txBody>
                  <a:tcPr/>
                </a:tc>
              </a:tr>
              <a:tr h="444500">
                <a:tc>
                  <a:txBody>
                    <a:bodyPr/>
                    <a:lstStyle/>
                    <a:p>
                      <a:pPr algn="r" rtl="1"/>
                      <a:r>
                        <a:rPr lang="ar-SA" dirty="0" smtClean="0"/>
                        <a:t>200000   (7)</a:t>
                      </a:r>
                      <a:endParaRPr lang="en-GB" dirty="0"/>
                    </a:p>
                  </a:txBody>
                  <a:tcPr/>
                </a:tc>
                <a:tc>
                  <a:txBody>
                    <a:bodyPr/>
                    <a:lstStyle/>
                    <a:p>
                      <a:pPr algn="r" rtl="1"/>
                      <a:endParaRPr lang="en-GB" dirty="0"/>
                    </a:p>
                  </a:txBody>
                  <a:tcPr/>
                </a:tc>
              </a:tr>
              <a:tr h="444500">
                <a:tc>
                  <a:txBody>
                    <a:bodyPr/>
                    <a:lstStyle/>
                    <a:p>
                      <a:pPr algn="r" rtl="1"/>
                      <a:r>
                        <a:rPr lang="ar-SA" dirty="0" smtClean="0"/>
                        <a:t>10000  </a:t>
                      </a:r>
                      <a:r>
                        <a:rPr lang="en-US" dirty="0" smtClean="0"/>
                        <a:t> </a:t>
                      </a:r>
                      <a:r>
                        <a:rPr lang="ar-SA" dirty="0" smtClean="0"/>
                        <a:t> (10)</a:t>
                      </a:r>
                      <a:endParaRPr lang="en-GB" dirty="0"/>
                    </a:p>
                  </a:txBody>
                  <a:tcPr/>
                </a:tc>
                <a:tc>
                  <a:txBody>
                    <a:bodyPr/>
                    <a:lstStyle/>
                    <a:p>
                      <a:pPr algn="r" rtl="1"/>
                      <a:endParaRPr lang="en-GB" dirty="0"/>
                    </a:p>
                  </a:txBody>
                  <a:tcPr/>
                </a:tc>
              </a:tr>
            </a:tbl>
          </a:graphicData>
        </a:graphic>
      </p:graphicFrame>
      <p:sp>
        <p:nvSpPr>
          <p:cNvPr id="7" name="Slide Number Placeholder 3"/>
          <p:cNvSpPr txBox="1">
            <a:spLocks/>
          </p:cNvSpPr>
          <p:nvPr/>
        </p:nvSpPr>
        <p:spPr bwMode="auto">
          <a:xfrm>
            <a:off x="4572000" y="6381328"/>
            <a:ext cx="527538"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ar-SA"/>
            </a:defPPr>
            <a:lvl1pPr marL="0" algn="r" defTabSz="914400" rtl="0" eaLnBrk="0" latinLnBrk="0" hangingPunct="0">
              <a:defRPr sz="1200" kern="1200">
                <a:solidFill>
                  <a:schemeClr val="tx1"/>
                </a:solidFill>
                <a:latin typeface="Arial" pitchFamily="34" charset="0"/>
                <a:ea typeface="+mn-ea"/>
                <a:cs typeface="Arial" pitchFamily="34" charset="0"/>
              </a:defRPr>
            </a:lvl1pPr>
            <a:lvl2pPr marL="742950" indent="-285750" algn="r" defTabSz="914400" rtl="1" eaLnBrk="0" latinLnBrk="0" hangingPunct="0">
              <a:defRPr sz="1800" kern="1200">
                <a:solidFill>
                  <a:schemeClr val="tx1"/>
                </a:solidFill>
                <a:latin typeface="Arial" pitchFamily="34" charset="0"/>
                <a:ea typeface="+mn-ea"/>
                <a:cs typeface="Arial" pitchFamily="34" charset="0"/>
              </a:defRPr>
            </a:lvl2pPr>
            <a:lvl3pPr marL="1143000" indent="-228600" algn="r" defTabSz="914400" rtl="1" eaLnBrk="0" latinLnBrk="0" hangingPunct="0">
              <a:defRPr sz="1800" kern="1200">
                <a:solidFill>
                  <a:schemeClr val="tx1"/>
                </a:solidFill>
                <a:latin typeface="Arial" pitchFamily="34" charset="0"/>
                <a:ea typeface="+mn-ea"/>
                <a:cs typeface="Arial" pitchFamily="34" charset="0"/>
              </a:defRPr>
            </a:lvl3pPr>
            <a:lvl4pPr marL="1600200" indent="-228600" algn="r" defTabSz="914400" rtl="1" eaLnBrk="0" latinLnBrk="0" hangingPunct="0">
              <a:defRPr sz="1800" kern="1200">
                <a:solidFill>
                  <a:schemeClr val="tx1"/>
                </a:solidFill>
                <a:latin typeface="Arial" pitchFamily="34" charset="0"/>
                <a:ea typeface="+mn-ea"/>
                <a:cs typeface="Arial" pitchFamily="34" charset="0"/>
              </a:defRPr>
            </a:lvl4pPr>
            <a:lvl5pPr marL="2057400" indent="-228600" algn="r" defTabSz="914400" rtl="1" eaLnBrk="0" latinLnBrk="0" hangingPunct="0">
              <a:defRPr sz="18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9pPr>
          </a:lstStyle>
          <a:p>
            <a:pPr algn="ctr" eaLnBrk="1" hangingPunct="1"/>
            <a:fld id="{6CB7D3F6-FC1D-45B6-B909-D0FA43723A3B}" type="slidenum">
              <a:rPr lang="ar-SA" sz="1800" smtClean="0">
                <a:solidFill>
                  <a:schemeClr val="bg1"/>
                </a:solidFill>
                <a:latin typeface="Calibri" pitchFamily="34" charset="0"/>
              </a:rPr>
              <a:pPr algn="ctr" eaLnBrk="1" hangingPunct="1"/>
              <a:t>72</a:t>
            </a:fld>
            <a:endParaRPr lang="en-US" sz="1800" dirty="0" smtClean="0">
              <a:solidFill>
                <a:schemeClr val="bg1"/>
              </a:solidFill>
              <a:latin typeface="Calibri" pitchFamily="34" charset="0"/>
            </a:endParaRPr>
          </a:p>
        </p:txBody>
      </p:sp>
    </p:spTree>
    <p:extLst>
      <p:ext uri="{BB962C8B-B14F-4D97-AF65-F5344CB8AC3E}">
        <p14:creationId xmlns:p14="http://schemas.microsoft.com/office/powerpoint/2010/main" xmlns="" val="252061674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722"/>
                                        </p:tgtEl>
                                        <p:attrNameLst>
                                          <p:attrName>style.visibility</p:attrName>
                                        </p:attrNameLst>
                                      </p:cBhvr>
                                      <p:to>
                                        <p:strVal val="visible"/>
                                      </p:to>
                                    </p:set>
                                    <p:animEffect transition="in" filter="blinds(horizontal)">
                                      <p:cBhvr>
                                        <p:cTn id="7" dur="500"/>
                                        <p:tgtEl>
                                          <p:spTgt spid="307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0723">
                                            <p:txEl>
                                              <p:pRg st="0" end="0"/>
                                            </p:txEl>
                                          </p:spTgt>
                                        </p:tgtEl>
                                        <p:attrNameLst>
                                          <p:attrName>style.visibility</p:attrName>
                                        </p:attrNameLst>
                                      </p:cBhvr>
                                      <p:to>
                                        <p:strVal val="visible"/>
                                      </p:to>
                                    </p:set>
                                    <p:animEffect transition="in" filter="blinds(horizontal)">
                                      <p:cBhvr>
                                        <p:cTn id="12" dur="500"/>
                                        <p:tgtEl>
                                          <p:spTgt spid="3072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linds(horizontal)">
                                      <p:cBhvr>
                                        <p:cTn id="17" dur="500"/>
                                        <p:tgtEl>
                                          <p:spTgt spid="1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0723">
                                            <p:txEl>
                                              <p:pRg st="6" end="6"/>
                                            </p:txEl>
                                          </p:spTgt>
                                        </p:tgtEl>
                                        <p:attrNameLst>
                                          <p:attrName>style.visibility</p:attrName>
                                        </p:attrNameLst>
                                      </p:cBhvr>
                                      <p:to>
                                        <p:strVal val="visible"/>
                                      </p:to>
                                    </p:set>
                                    <p:animEffect transition="in" filter="blinds(horizontal)">
                                      <p:cBhvr>
                                        <p:cTn id="22" dur="500"/>
                                        <p:tgtEl>
                                          <p:spTgt spid="3072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pPr>
              <a:defRPr/>
            </a:pPr>
            <a:endParaRPr lang="en-GB" smtClean="0"/>
          </a:p>
        </p:txBody>
      </p:sp>
      <p:sp>
        <p:nvSpPr>
          <p:cNvPr id="86019" name="Content Placeholder 2"/>
          <p:cNvSpPr>
            <a:spLocks noGrp="1"/>
          </p:cNvSpPr>
          <p:nvPr>
            <p:ph sz="quarter" idx="1"/>
          </p:nvPr>
        </p:nvSpPr>
        <p:spPr/>
        <p:txBody>
          <a:bodyPr/>
          <a:lstStyle/>
          <a:p>
            <a:endParaRPr lang="en-GB" smtClean="0">
              <a:cs typeface="Arial" pitchFamily="34" charset="0"/>
            </a:endParaRPr>
          </a:p>
        </p:txBody>
      </p:sp>
      <p:sp>
        <p:nvSpPr>
          <p:cNvPr id="7" name="Title 1"/>
          <p:cNvSpPr txBox="1">
            <a:spLocks/>
          </p:cNvSpPr>
          <p:nvPr/>
        </p:nvSpPr>
        <p:spPr bwMode="auto">
          <a:xfrm>
            <a:off x="914400" y="274638"/>
            <a:ext cx="7772400" cy="944562"/>
          </a:xfrm>
          <a:prstGeom prst="rect">
            <a:avLst/>
          </a:prstGeom>
          <a:solidFill>
            <a:schemeClr val="accent1"/>
          </a:solidFill>
          <a:ln w="9525">
            <a:noFill/>
            <a:miter lim="800000"/>
            <a:headEnd/>
            <a:tailEnd/>
          </a:ln>
        </p:spPr>
        <p:txBody>
          <a:bodyPr bIns="91440" anchor="b"/>
          <a:lstStyle/>
          <a:p>
            <a:pPr algn="just" eaLnBrk="0" hangingPunct="0">
              <a:defRPr/>
            </a:pPr>
            <a:r>
              <a:rPr lang="ar-SA" sz="2800" dirty="0">
                <a:solidFill>
                  <a:srgbClr val="FF0000"/>
                </a:solidFill>
                <a:latin typeface="+mj-lt"/>
                <a:ea typeface="+mj-ea"/>
                <a:cs typeface="+mj-cs"/>
              </a:rPr>
              <a:t>كما يمكن تصوير حساب رأس المال كما يلي:</a:t>
            </a:r>
            <a:endParaRPr lang="en-GB" sz="2800" dirty="0">
              <a:solidFill>
                <a:schemeClr val="tx2"/>
              </a:solidFill>
              <a:latin typeface="+mj-lt"/>
              <a:ea typeface="+mj-ea"/>
              <a:cs typeface="+mj-cs"/>
            </a:endParaRPr>
          </a:p>
        </p:txBody>
      </p:sp>
      <p:sp>
        <p:nvSpPr>
          <p:cNvPr id="8" name="Content Placeholder 2"/>
          <p:cNvSpPr txBox="1">
            <a:spLocks/>
          </p:cNvSpPr>
          <p:nvPr/>
        </p:nvSpPr>
        <p:spPr bwMode="auto">
          <a:xfrm>
            <a:off x="914400" y="1447800"/>
            <a:ext cx="7772400" cy="4572000"/>
          </a:xfrm>
          <a:prstGeom prst="rect">
            <a:avLst/>
          </a:prstGeom>
          <a:noFill/>
          <a:ln w="9525">
            <a:noFill/>
            <a:miter lim="800000"/>
            <a:headEnd/>
            <a:tailEnd/>
          </a:ln>
        </p:spPr>
        <p:txBody>
          <a:bodyPr/>
          <a:lstStyle/>
          <a:p>
            <a:pPr marL="273050" indent="-273050" algn="ctr" eaLnBrk="0" hangingPunct="0">
              <a:spcBef>
                <a:spcPts val="575"/>
              </a:spcBef>
              <a:buClr>
                <a:schemeClr val="accent1"/>
              </a:buClr>
              <a:buSzPct val="85000"/>
              <a:buFont typeface="Wingdings 2" pitchFamily="18" charset="2"/>
              <a:buNone/>
              <a:defRPr/>
            </a:pPr>
            <a:r>
              <a:rPr lang="ar-SA" sz="2600" dirty="0">
                <a:latin typeface="+mn-lt"/>
                <a:cs typeface="+mn-cs"/>
              </a:rPr>
              <a:t>    </a:t>
            </a:r>
          </a:p>
          <a:p>
            <a:pPr marL="273050" indent="-273050" algn="ctr" eaLnBrk="0" hangingPunct="0">
              <a:spcBef>
                <a:spcPts val="575"/>
              </a:spcBef>
              <a:buClr>
                <a:schemeClr val="accent1"/>
              </a:buClr>
              <a:buSzPct val="85000"/>
              <a:buFont typeface="Wingdings 2" pitchFamily="18" charset="2"/>
              <a:buNone/>
              <a:defRPr/>
            </a:pPr>
            <a:r>
              <a:rPr lang="ar-SA" sz="2600" dirty="0">
                <a:latin typeface="+mn-lt"/>
                <a:cs typeface="+mn-cs"/>
              </a:rPr>
              <a:t>  </a:t>
            </a:r>
            <a:r>
              <a:rPr lang="ar-SA" sz="2600" b="1" dirty="0">
                <a:latin typeface="+mn-lt"/>
                <a:cs typeface="+mn-cs"/>
              </a:rPr>
              <a:t>حساب رأس المال</a:t>
            </a: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r>
              <a:rPr lang="ar-SA" sz="2600" b="1" dirty="0">
                <a:latin typeface="+mn-lt"/>
                <a:cs typeface="+mn-cs"/>
              </a:rPr>
              <a:t>    الفرق  510000   </a:t>
            </a:r>
            <a:r>
              <a:rPr lang="ar-SA" sz="2600" b="1" dirty="0">
                <a:solidFill>
                  <a:srgbClr val="FF0000"/>
                </a:solidFill>
                <a:latin typeface="+mn-lt"/>
                <a:cs typeface="+mn-cs"/>
              </a:rPr>
              <a:t>(دائن)</a:t>
            </a:r>
          </a:p>
        </p:txBody>
      </p:sp>
      <p:graphicFrame>
        <p:nvGraphicFramePr>
          <p:cNvPr id="12" name="Table 11"/>
          <p:cNvGraphicFramePr>
            <a:graphicFrameLocks noGrp="1"/>
          </p:cNvGraphicFramePr>
          <p:nvPr/>
        </p:nvGraphicFramePr>
        <p:xfrm>
          <a:off x="1447800" y="2514600"/>
          <a:ext cx="6096000" cy="1930400"/>
        </p:xfrm>
        <a:graphic>
          <a:graphicData uri="http://schemas.openxmlformats.org/drawingml/2006/table">
            <a:tbl>
              <a:tblPr firstRow="1" bandRow="1">
                <a:tableStyleId>{5C22544A-7EE6-4342-B048-85BDC9FD1C3A}</a:tableStyleId>
              </a:tblPr>
              <a:tblGrid>
                <a:gridCol w="3048000"/>
                <a:gridCol w="3048000"/>
              </a:tblGrid>
              <a:tr h="482600">
                <a:tc>
                  <a:txBody>
                    <a:bodyPr/>
                    <a:lstStyle/>
                    <a:p>
                      <a:pPr algn="ctr" rtl="1"/>
                      <a:r>
                        <a:rPr lang="ar-SA" dirty="0" smtClean="0"/>
                        <a:t>دائن</a:t>
                      </a:r>
                      <a:endParaRPr lang="en-GB" dirty="0"/>
                    </a:p>
                  </a:txBody>
                  <a:tcPr/>
                </a:tc>
                <a:tc>
                  <a:txBody>
                    <a:bodyPr/>
                    <a:lstStyle/>
                    <a:p>
                      <a:pPr algn="ctr" rtl="1"/>
                      <a:r>
                        <a:rPr lang="ar-SA" dirty="0" smtClean="0"/>
                        <a:t>مدين</a:t>
                      </a:r>
                      <a:endParaRPr lang="en-GB" dirty="0"/>
                    </a:p>
                  </a:txBody>
                  <a:tcPr/>
                </a:tc>
              </a:tr>
              <a:tr h="482600">
                <a:tc>
                  <a:txBody>
                    <a:bodyPr/>
                    <a:lstStyle/>
                    <a:p>
                      <a:pPr algn="r" rtl="1"/>
                      <a:r>
                        <a:rPr lang="ar-SA" dirty="0" smtClean="0"/>
                        <a:t>500000   (1)</a:t>
                      </a:r>
                      <a:endParaRPr lang="en-GB" dirty="0"/>
                    </a:p>
                  </a:txBody>
                  <a:tcPr/>
                </a:tc>
                <a:tc>
                  <a:txBody>
                    <a:bodyPr/>
                    <a:lstStyle/>
                    <a:p>
                      <a:pPr algn="r" rtl="1"/>
                      <a:r>
                        <a:rPr lang="ar-SA" dirty="0" smtClean="0"/>
                        <a:t>10000   (9)</a:t>
                      </a:r>
                      <a:endParaRPr lang="en-GB" dirty="0"/>
                    </a:p>
                  </a:txBody>
                  <a:tcPr/>
                </a:tc>
              </a:tr>
              <a:tr h="482600">
                <a:tc>
                  <a:txBody>
                    <a:bodyPr/>
                    <a:lstStyle/>
                    <a:p>
                      <a:pPr algn="r" rtl="1"/>
                      <a:r>
                        <a:rPr lang="ar-SA" dirty="0" smtClean="0"/>
                        <a:t>20000     (8)</a:t>
                      </a:r>
                      <a:endParaRPr lang="en-GB" dirty="0"/>
                    </a:p>
                  </a:txBody>
                  <a:tcPr/>
                </a:tc>
                <a:tc>
                  <a:txBody>
                    <a:bodyPr/>
                    <a:lstStyle/>
                    <a:p>
                      <a:pPr algn="r" rtl="1"/>
                      <a:endParaRPr lang="en-GB" dirty="0"/>
                    </a:p>
                  </a:txBody>
                  <a:tcPr/>
                </a:tc>
              </a:tr>
              <a:tr h="482600">
                <a:tc>
                  <a:txBody>
                    <a:bodyPr/>
                    <a:lstStyle/>
                    <a:p>
                      <a:pPr algn="r" rtl="1"/>
                      <a:r>
                        <a:rPr lang="ar-SA" dirty="0" smtClean="0"/>
                        <a:t> </a:t>
                      </a:r>
                      <a:endParaRPr lang="en-GB" dirty="0"/>
                    </a:p>
                  </a:txBody>
                  <a:tcPr/>
                </a:tc>
                <a:tc>
                  <a:txBody>
                    <a:bodyPr/>
                    <a:lstStyle/>
                    <a:p>
                      <a:pPr algn="r" rtl="1"/>
                      <a:endParaRPr lang="en-GB" dirty="0"/>
                    </a:p>
                  </a:txBody>
                  <a:tcPr/>
                </a:tc>
              </a:tr>
            </a:tbl>
          </a:graphicData>
        </a:graphic>
      </p:graphicFrame>
      <p:sp>
        <p:nvSpPr>
          <p:cNvPr id="9" name="Slide Number Placeholder 3"/>
          <p:cNvSpPr txBox="1">
            <a:spLocks/>
          </p:cNvSpPr>
          <p:nvPr/>
        </p:nvSpPr>
        <p:spPr bwMode="auto">
          <a:xfrm>
            <a:off x="4572000" y="6381328"/>
            <a:ext cx="527538"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ar-SA"/>
            </a:defPPr>
            <a:lvl1pPr marL="0" algn="r" defTabSz="914400" rtl="0" eaLnBrk="0" latinLnBrk="0" hangingPunct="0">
              <a:defRPr sz="1200" kern="1200">
                <a:solidFill>
                  <a:schemeClr val="tx1"/>
                </a:solidFill>
                <a:latin typeface="Arial" pitchFamily="34" charset="0"/>
                <a:ea typeface="+mn-ea"/>
                <a:cs typeface="Arial" pitchFamily="34" charset="0"/>
              </a:defRPr>
            </a:lvl1pPr>
            <a:lvl2pPr marL="742950" indent="-285750" algn="r" defTabSz="914400" rtl="1" eaLnBrk="0" latinLnBrk="0" hangingPunct="0">
              <a:defRPr sz="1800" kern="1200">
                <a:solidFill>
                  <a:schemeClr val="tx1"/>
                </a:solidFill>
                <a:latin typeface="Arial" pitchFamily="34" charset="0"/>
                <a:ea typeface="+mn-ea"/>
                <a:cs typeface="Arial" pitchFamily="34" charset="0"/>
              </a:defRPr>
            </a:lvl2pPr>
            <a:lvl3pPr marL="1143000" indent="-228600" algn="r" defTabSz="914400" rtl="1" eaLnBrk="0" latinLnBrk="0" hangingPunct="0">
              <a:defRPr sz="1800" kern="1200">
                <a:solidFill>
                  <a:schemeClr val="tx1"/>
                </a:solidFill>
                <a:latin typeface="Arial" pitchFamily="34" charset="0"/>
                <a:ea typeface="+mn-ea"/>
                <a:cs typeface="Arial" pitchFamily="34" charset="0"/>
              </a:defRPr>
            </a:lvl3pPr>
            <a:lvl4pPr marL="1600200" indent="-228600" algn="r" defTabSz="914400" rtl="1" eaLnBrk="0" latinLnBrk="0" hangingPunct="0">
              <a:defRPr sz="1800" kern="1200">
                <a:solidFill>
                  <a:schemeClr val="tx1"/>
                </a:solidFill>
                <a:latin typeface="Arial" pitchFamily="34" charset="0"/>
                <a:ea typeface="+mn-ea"/>
                <a:cs typeface="Arial" pitchFamily="34" charset="0"/>
              </a:defRPr>
            </a:lvl4pPr>
            <a:lvl5pPr marL="2057400" indent="-228600" algn="r" defTabSz="914400" rtl="1" eaLnBrk="0" latinLnBrk="0" hangingPunct="0">
              <a:defRPr sz="18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9pPr>
          </a:lstStyle>
          <a:p>
            <a:pPr algn="ctr" eaLnBrk="1" hangingPunct="1"/>
            <a:fld id="{6CB7D3F6-FC1D-45B6-B909-D0FA43723A3B}" type="slidenum">
              <a:rPr lang="ar-SA" sz="1800" smtClean="0">
                <a:solidFill>
                  <a:schemeClr val="bg1"/>
                </a:solidFill>
                <a:latin typeface="Calibri" pitchFamily="34" charset="0"/>
              </a:rPr>
              <a:pPr algn="ctr" eaLnBrk="1" hangingPunct="1"/>
              <a:t>73</a:t>
            </a:fld>
            <a:endParaRPr lang="en-US" sz="1800" dirty="0" smtClean="0">
              <a:solidFill>
                <a:schemeClr val="bg1"/>
              </a:solidFill>
              <a:latin typeface="Calibri" pitchFamily="34" charset="0"/>
            </a:endParaRPr>
          </a:p>
        </p:txBody>
      </p:sp>
    </p:spTree>
    <p:extLst>
      <p:ext uri="{BB962C8B-B14F-4D97-AF65-F5344CB8AC3E}">
        <p14:creationId xmlns:p14="http://schemas.microsoft.com/office/powerpoint/2010/main" xmlns="" val="233668259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blinds(horizontal)">
                                      <p:cBhvr>
                                        <p:cTn id="12" dur="500"/>
                                        <p:tgtEl>
                                          <p:spTgt spid="8">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blinds(horizontal)">
                                      <p:cBhvr>
                                        <p:cTn id="17" dur="500"/>
                                        <p:tgtEl>
                                          <p:spTgt spid="8">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linds(horizontal)">
                                      <p:cBhvr>
                                        <p:cTn id="22" dur="500"/>
                                        <p:tgtEl>
                                          <p:spTgt spid="1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8">
                                            <p:txEl>
                                              <p:pRg st="7" end="7"/>
                                            </p:txEl>
                                          </p:spTgt>
                                        </p:tgtEl>
                                        <p:attrNameLst>
                                          <p:attrName>style.visibility</p:attrName>
                                        </p:attrNameLst>
                                      </p:cBhvr>
                                      <p:to>
                                        <p:strVal val="visible"/>
                                      </p:to>
                                    </p:set>
                                    <p:animEffect transition="in" filter="blinds(horizontal)">
                                      <p:cBhvr>
                                        <p:cTn id="27" dur="500"/>
                                        <p:tgtEl>
                                          <p:spTgt spid="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pPr>
              <a:defRPr/>
            </a:pPr>
            <a:endParaRPr lang="en-GB" smtClean="0"/>
          </a:p>
        </p:txBody>
      </p:sp>
      <p:sp>
        <p:nvSpPr>
          <p:cNvPr id="87043" name="Content Placeholder 2"/>
          <p:cNvSpPr>
            <a:spLocks noGrp="1"/>
          </p:cNvSpPr>
          <p:nvPr>
            <p:ph sz="quarter" idx="1"/>
          </p:nvPr>
        </p:nvSpPr>
        <p:spPr>
          <a:xfrm>
            <a:off x="914400" y="1447800"/>
            <a:ext cx="3749920" cy="4572000"/>
          </a:xfrm>
        </p:spPr>
        <p:txBody>
          <a:bodyPr/>
          <a:lstStyle/>
          <a:p>
            <a:pPr fontAlgn="base">
              <a:spcAft>
                <a:spcPct val="0"/>
              </a:spcAft>
            </a:pPr>
            <a:endParaRPr lang="en-GB" smtClean="0">
              <a:cs typeface="Arial" pitchFamily="34" charset="0"/>
            </a:endParaRPr>
          </a:p>
        </p:txBody>
      </p:sp>
      <p:sp>
        <p:nvSpPr>
          <p:cNvPr id="87044" name="Content Placeholder 3"/>
          <p:cNvSpPr>
            <a:spLocks noGrp="1"/>
          </p:cNvSpPr>
          <p:nvPr>
            <p:ph sz="quarter" idx="4294967295"/>
          </p:nvPr>
        </p:nvSpPr>
        <p:spPr>
          <a:xfrm>
            <a:off x="4933950" y="1447800"/>
            <a:ext cx="3749919" cy="4572000"/>
          </a:xfrm>
        </p:spPr>
        <p:txBody>
          <a:bodyPr/>
          <a:lstStyle/>
          <a:p>
            <a:endParaRPr lang="en-GB" smtClean="0">
              <a:cs typeface="Arial" pitchFamily="34" charset="0"/>
            </a:endParaRPr>
          </a:p>
        </p:txBody>
      </p:sp>
      <p:sp>
        <p:nvSpPr>
          <p:cNvPr id="12" name="Content Placeholder 2"/>
          <p:cNvSpPr txBox="1">
            <a:spLocks/>
          </p:cNvSpPr>
          <p:nvPr/>
        </p:nvSpPr>
        <p:spPr bwMode="auto">
          <a:xfrm>
            <a:off x="5578720" y="1447800"/>
            <a:ext cx="4467957" cy="4572000"/>
          </a:xfrm>
          <a:prstGeom prst="rect">
            <a:avLst/>
          </a:prstGeom>
          <a:noFill/>
          <a:ln w="9525">
            <a:noFill/>
            <a:miter lim="800000"/>
            <a:headEnd/>
            <a:tailEnd/>
          </a:ln>
        </p:spPr>
        <p:txBody>
          <a:bodyPr/>
          <a:lstStyle/>
          <a:p>
            <a:pPr marL="273050" indent="-273050" algn="ctr" eaLnBrk="0" hangingPunct="0">
              <a:spcBef>
                <a:spcPts val="575"/>
              </a:spcBef>
              <a:buClr>
                <a:schemeClr val="accent1"/>
              </a:buClr>
              <a:buSzPct val="85000"/>
              <a:buFont typeface="Wingdings 2" pitchFamily="18" charset="2"/>
              <a:buNone/>
              <a:defRPr/>
            </a:pPr>
            <a:r>
              <a:rPr lang="ar-SA" sz="2600" dirty="0">
                <a:latin typeface="+mn-lt"/>
                <a:cs typeface="+mn-cs"/>
              </a:rPr>
              <a:t>    </a:t>
            </a:r>
          </a:p>
          <a:p>
            <a:pPr marL="273050" indent="-273050" algn="ctr" eaLnBrk="0" hangingPunct="0">
              <a:spcBef>
                <a:spcPts val="575"/>
              </a:spcBef>
              <a:buClr>
                <a:schemeClr val="accent1"/>
              </a:buClr>
              <a:buSzPct val="85000"/>
              <a:buFont typeface="Wingdings 2" pitchFamily="18" charset="2"/>
              <a:buNone/>
              <a:defRPr/>
            </a:pPr>
            <a:r>
              <a:rPr lang="ar-SA" sz="2600" dirty="0">
                <a:latin typeface="+mn-lt"/>
                <a:cs typeface="+mn-cs"/>
              </a:rPr>
              <a:t>                     </a:t>
            </a:r>
            <a:r>
              <a:rPr lang="ar-SA" sz="2000" b="1" dirty="0">
                <a:latin typeface="+mn-lt"/>
                <a:cs typeface="+mn-cs"/>
              </a:rPr>
              <a:t>حساب قرض البنك</a:t>
            </a: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r>
              <a:rPr lang="ar-SA" sz="2600" b="1" dirty="0">
                <a:latin typeface="+mn-lt"/>
                <a:cs typeface="+mn-cs"/>
              </a:rPr>
              <a:t>               </a:t>
            </a:r>
            <a:r>
              <a:rPr lang="ar-SA" sz="2000" b="1" dirty="0">
                <a:latin typeface="+mn-lt"/>
                <a:cs typeface="+mn-cs"/>
              </a:rPr>
              <a:t>الفرق  200000   </a:t>
            </a:r>
            <a:r>
              <a:rPr lang="ar-SA" sz="2000" b="1" dirty="0">
                <a:solidFill>
                  <a:srgbClr val="FF0000"/>
                </a:solidFill>
                <a:latin typeface="+mn-lt"/>
                <a:cs typeface="+mn-cs"/>
              </a:rPr>
              <a:t>(دائن)</a:t>
            </a:r>
          </a:p>
        </p:txBody>
      </p:sp>
      <p:graphicFrame>
        <p:nvGraphicFramePr>
          <p:cNvPr id="14" name="Table 13"/>
          <p:cNvGraphicFramePr>
            <a:graphicFrameLocks noGrp="1"/>
          </p:cNvGraphicFramePr>
          <p:nvPr/>
        </p:nvGraphicFramePr>
        <p:xfrm>
          <a:off x="5105400" y="2514600"/>
          <a:ext cx="3505200" cy="1930400"/>
        </p:xfrm>
        <a:graphic>
          <a:graphicData uri="http://schemas.openxmlformats.org/drawingml/2006/table">
            <a:tbl>
              <a:tblPr firstRow="1" bandRow="1">
                <a:tableStyleId>{5C22544A-7EE6-4342-B048-85BDC9FD1C3A}</a:tableStyleId>
              </a:tblPr>
              <a:tblGrid>
                <a:gridCol w="1752600"/>
                <a:gridCol w="1752600"/>
              </a:tblGrid>
              <a:tr h="482600">
                <a:tc>
                  <a:txBody>
                    <a:bodyPr/>
                    <a:lstStyle/>
                    <a:p>
                      <a:pPr algn="ctr" rtl="1"/>
                      <a:r>
                        <a:rPr lang="ar-SA" dirty="0" smtClean="0"/>
                        <a:t>دائن</a:t>
                      </a:r>
                      <a:endParaRPr lang="en-GB" dirty="0"/>
                    </a:p>
                  </a:txBody>
                  <a:tcPr/>
                </a:tc>
                <a:tc>
                  <a:txBody>
                    <a:bodyPr/>
                    <a:lstStyle/>
                    <a:p>
                      <a:pPr algn="ctr" rtl="1"/>
                      <a:r>
                        <a:rPr lang="ar-SA" dirty="0" smtClean="0"/>
                        <a:t>مدين</a:t>
                      </a:r>
                      <a:endParaRPr lang="en-GB" dirty="0"/>
                    </a:p>
                  </a:txBody>
                  <a:tcPr/>
                </a:tc>
              </a:tr>
              <a:tr h="482600">
                <a:tc>
                  <a:txBody>
                    <a:bodyPr/>
                    <a:lstStyle/>
                    <a:p>
                      <a:pPr algn="r" rtl="1"/>
                      <a:r>
                        <a:rPr lang="ar-SA" dirty="0" smtClean="0"/>
                        <a:t>200000   (2)</a:t>
                      </a:r>
                      <a:endParaRPr lang="en-GB" dirty="0"/>
                    </a:p>
                  </a:txBody>
                  <a:tcPr/>
                </a:tc>
                <a:tc>
                  <a:txBody>
                    <a:bodyPr/>
                    <a:lstStyle/>
                    <a:p>
                      <a:pPr algn="r" rtl="1"/>
                      <a:endParaRPr lang="en-GB" dirty="0"/>
                    </a:p>
                  </a:txBody>
                  <a:tcPr/>
                </a:tc>
              </a:tr>
              <a:tr h="482600">
                <a:tc>
                  <a:txBody>
                    <a:bodyPr/>
                    <a:lstStyle/>
                    <a:p>
                      <a:pPr algn="r" rtl="1"/>
                      <a:endParaRPr lang="en-GB" dirty="0"/>
                    </a:p>
                  </a:txBody>
                  <a:tcPr/>
                </a:tc>
                <a:tc>
                  <a:txBody>
                    <a:bodyPr/>
                    <a:lstStyle/>
                    <a:p>
                      <a:pPr algn="r" rtl="1"/>
                      <a:endParaRPr lang="en-GB" dirty="0"/>
                    </a:p>
                  </a:txBody>
                  <a:tcPr/>
                </a:tc>
              </a:tr>
              <a:tr h="482600">
                <a:tc>
                  <a:txBody>
                    <a:bodyPr/>
                    <a:lstStyle/>
                    <a:p>
                      <a:pPr algn="r" rtl="1"/>
                      <a:r>
                        <a:rPr lang="ar-SA" dirty="0" smtClean="0"/>
                        <a:t> </a:t>
                      </a:r>
                      <a:endParaRPr lang="en-GB" dirty="0"/>
                    </a:p>
                  </a:txBody>
                  <a:tcPr/>
                </a:tc>
                <a:tc>
                  <a:txBody>
                    <a:bodyPr/>
                    <a:lstStyle/>
                    <a:p>
                      <a:pPr algn="r" rtl="1"/>
                      <a:endParaRPr lang="en-GB" dirty="0"/>
                    </a:p>
                  </a:txBody>
                  <a:tcPr/>
                </a:tc>
              </a:tr>
            </a:tbl>
          </a:graphicData>
        </a:graphic>
      </p:graphicFrame>
      <p:sp>
        <p:nvSpPr>
          <p:cNvPr id="18" name="Title 1"/>
          <p:cNvSpPr txBox="1">
            <a:spLocks/>
          </p:cNvSpPr>
          <p:nvPr/>
        </p:nvSpPr>
        <p:spPr bwMode="auto">
          <a:xfrm>
            <a:off x="1331640" y="381636"/>
            <a:ext cx="7391400" cy="944562"/>
          </a:xfrm>
          <a:prstGeom prst="rect">
            <a:avLst/>
          </a:prstGeom>
          <a:solidFill>
            <a:schemeClr val="accent1"/>
          </a:solidFill>
          <a:ln w="9525">
            <a:noFill/>
            <a:miter lim="800000"/>
            <a:headEnd/>
            <a:tailEnd/>
          </a:ln>
        </p:spPr>
        <p:txBody>
          <a:bodyPr bIns="91440" anchor="b"/>
          <a:lstStyle/>
          <a:p>
            <a:pPr algn="just" eaLnBrk="0" hangingPunct="0">
              <a:defRPr/>
            </a:pPr>
            <a:r>
              <a:rPr lang="ar-SA" sz="2800" dirty="0">
                <a:solidFill>
                  <a:srgbClr val="FF0000"/>
                </a:solidFill>
                <a:latin typeface="+mj-lt"/>
                <a:ea typeface="+mj-ea"/>
                <a:cs typeface="+mj-cs"/>
              </a:rPr>
              <a:t>كما يمكن تصوير حسابي قرض البنك والمبنى كما يلي:</a:t>
            </a:r>
            <a:endParaRPr lang="en-GB" sz="2800" dirty="0">
              <a:solidFill>
                <a:schemeClr val="tx2"/>
              </a:solidFill>
              <a:latin typeface="+mj-lt"/>
              <a:ea typeface="+mj-ea"/>
              <a:cs typeface="+mj-cs"/>
            </a:endParaRPr>
          </a:p>
        </p:txBody>
      </p:sp>
      <p:sp>
        <p:nvSpPr>
          <p:cNvPr id="19" name="Content Placeholder 2"/>
          <p:cNvSpPr txBox="1">
            <a:spLocks/>
          </p:cNvSpPr>
          <p:nvPr/>
        </p:nvSpPr>
        <p:spPr bwMode="auto">
          <a:xfrm>
            <a:off x="381000" y="1371600"/>
            <a:ext cx="4372708" cy="4572000"/>
          </a:xfrm>
          <a:prstGeom prst="rect">
            <a:avLst/>
          </a:prstGeom>
          <a:noFill/>
          <a:ln w="9525">
            <a:noFill/>
            <a:miter lim="800000"/>
            <a:headEnd/>
            <a:tailEnd/>
          </a:ln>
        </p:spPr>
        <p:txBody>
          <a:bodyPr/>
          <a:lstStyle/>
          <a:p>
            <a:pPr marL="273050" indent="-273050" algn="ctr" eaLnBrk="0" hangingPunct="0">
              <a:spcBef>
                <a:spcPts val="575"/>
              </a:spcBef>
              <a:buClr>
                <a:schemeClr val="accent1"/>
              </a:buClr>
              <a:buSzPct val="85000"/>
              <a:buFont typeface="Wingdings 2" pitchFamily="18" charset="2"/>
              <a:buNone/>
              <a:defRPr/>
            </a:pPr>
            <a:r>
              <a:rPr lang="ar-SA" sz="2600" dirty="0">
                <a:latin typeface="+mn-lt"/>
                <a:cs typeface="+mn-cs"/>
              </a:rPr>
              <a:t>    </a:t>
            </a:r>
          </a:p>
          <a:p>
            <a:pPr marL="273050" indent="-273050" algn="ctr" eaLnBrk="0" hangingPunct="0">
              <a:spcBef>
                <a:spcPts val="575"/>
              </a:spcBef>
              <a:buClr>
                <a:schemeClr val="accent1"/>
              </a:buClr>
              <a:buSzPct val="85000"/>
              <a:buFont typeface="Wingdings 2" pitchFamily="18" charset="2"/>
              <a:buNone/>
              <a:defRPr/>
            </a:pPr>
            <a:r>
              <a:rPr lang="ar-SA" sz="2600" dirty="0">
                <a:latin typeface="+mn-lt"/>
                <a:cs typeface="+mn-cs"/>
              </a:rPr>
              <a:t>  </a:t>
            </a:r>
            <a:r>
              <a:rPr lang="ar-SA" sz="2000" b="1" dirty="0">
                <a:latin typeface="+mn-lt"/>
                <a:cs typeface="+mn-cs"/>
              </a:rPr>
              <a:t>حساب المبنى</a:t>
            </a: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r>
              <a:rPr lang="ar-SA" sz="2000" b="1" dirty="0">
                <a:latin typeface="+mn-lt"/>
                <a:cs typeface="+mn-cs"/>
              </a:rPr>
              <a:t>الفرق  250000   </a:t>
            </a:r>
            <a:r>
              <a:rPr lang="ar-SA" sz="2000" b="1" dirty="0">
                <a:solidFill>
                  <a:srgbClr val="FF0000"/>
                </a:solidFill>
                <a:latin typeface="+mn-lt"/>
                <a:cs typeface="+mn-cs"/>
              </a:rPr>
              <a:t>(مدين)</a:t>
            </a:r>
          </a:p>
        </p:txBody>
      </p:sp>
      <p:graphicFrame>
        <p:nvGraphicFramePr>
          <p:cNvPr id="21" name="Table 20"/>
          <p:cNvGraphicFramePr>
            <a:graphicFrameLocks noGrp="1"/>
          </p:cNvGraphicFramePr>
          <p:nvPr/>
        </p:nvGraphicFramePr>
        <p:xfrm>
          <a:off x="914400" y="2438400"/>
          <a:ext cx="3429000" cy="1930400"/>
        </p:xfrm>
        <a:graphic>
          <a:graphicData uri="http://schemas.openxmlformats.org/drawingml/2006/table">
            <a:tbl>
              <a:tblPr firstRow="1" bandRow="1">
                <a:tableStyleId>{5C22544A-7EE6-4342-B048-85BDC9FD1C3A}</a:tableStyleId>
              </a:tblPr>
              <a:tblGrid>
                <a:gridCol w="1714500"/>
                <a:gridCol w="1714500"/>
              </a:tblGrid>
              <a:tr h="482600">
                <a:tc>
                  <a:txBody>
                    <a:bodyPr/>
                    <a:lstStyle/>
                    <a:p>
                      <a:pPr algn="ctr" rtl="1"/>
                      <a:r>
                        <a:rPr lang="ar-SA" dirty="0" smtClean="0"/>
                        <a:t>دائن</a:t>
                      </a:r>
                      <a:endParaRPr lang="en-GB" dirty="0"/>
                    </a:p>
                  </a:txBody>
                  <a:tcPr/>
                </a:tc>
                <a:tc>
                  <a:txBody>
                    <a:bodyPr/>
                    <a:lstStyle/>
                    <a:p>
                      <a:pPr algn="ctr" rtl="1"/>
                      <a:r>
                        <a:rPr lang="ar-SA" dirty="0" smtClean="0"/>
                        <a:t>مدين</a:t>
                      </a:r>
                      <a:endParaRPr lang="en-GB" dirty="0"/>
                    </a:p>
                  </a:txBody>
                  <a:tcPr/>
                </a:tc>
              </a:tr>
              <a:tr h="482600">
                <a:tc>
                  <a:txBody>
                    <a:bodyPr/>
                    <a:lstStyle/>
                    <a:p>
                      <a:pPr algn="r" rtl="1"/>
                      <a:endParaRPr lang="en-GB" dirty="0"/>
                    </a:p>
                  </a:txBody>
                  <a:tcPr/>
                </a:tc>
                <a:tc>
                  <a:txBody>
                    <a:bodyPr/>
                    <a:lstStyle/>
                    <a:p>
                      <a:pPr algn="r" rtl="1"/>
                      <a:r>
                        <a:rPr lang="ar-SA" dirty="0" smtClean="0"/>
                        <a:t>250000   (3)</a:t>
                      </a:r>
                      <a:endParaRPr lang="en-GB" dirty="0"/>
                    </a:p>
                  </a:txBody>
                  <a:tcPr/>
                </a:tc>
              </a:tr>
              <a:tr h="482600">
                <a:tc>
                  <a:txBody>
                    <a:bodyPr/>
                    <a:lstStyle/>
                    <a:p>
                      <a:pPr algn="r" rtl="1"/>
                      <a:endParaRPr lang="en-GB" dirty="0"/>
                    </a:p>
                  </a:txBody>
                  <a:tcPr/>
                </a:tc>
                <a:tc>
                  <a:txBody>
                    <a:bodyPr/>
                    <a:lstStyle/>
                    <a:p>
                      <a:pPr algn="r" rtl="1"/>
                      <a:endParaRPr lang="en-GB" dirty="0"/>
                    </a:p>
                  </a:txBody>
                  <a:tcPr/>
                </a:tc>
              </a:tr>
              <a:tr h="482600">
                <a:tc>
                  <a:txBody>
                    <a:bodyPr/>
                    <a:lstStyle/>
                    <a:p>
                      <a:pPr algn="r" rtl="1"/>
                      <a:r>
                        <a:rPr lang="ar-SA" dirty="0" smtClean="0"/>
                        <a:t> </a:t>
                      </a:r>
                      <a:endParaRPr lang="en-GB" dirty="0"/>
                    </a:p>
                  </a:txBody>
                  <a:tcPr/>
                </a:tc>
                <a:tc>
                  <a:txBody>
                    <a:bodyPr/>
                    <a:lstStyle/>
                    <a:p>
                      <a:pPr algn="r" rtl="1"/>
                      <a:endParaRPr lang="en-GB" dirty="0"/>
                    </a:p>
                  </a:txBody>
                  <a:tcPr/>
                </a:tc>
              </a:tr>
            </a:tbl>
          </a:graphicData>
        </a:graphic>
      </p:graphicFrame>
      <p:sp>
        <p:nvSpPr>
          <p:cNvPr id="2" name="مستطيل 1"/>
          <p:cNvSpPr/>
          <p:nvPr/>
        </p:nvSpPr>
        <p:spPr>
          <a:xfrm>
            <a:off x="4599018" y="6338050"/>
            <a:ext cx="428322" cy="369332"/>
          </a:xfrm>
          <a:prstGeom prst="rect">
            <a:avLst/>
          </a:prstGeom>
        </p:spPr>
        <p:txBody>
          <a:bodyPr wrap="none">
            <a:spAutoFit/>
          </a:bodyPr>
          <a:lstStyle/>
          <a:p>
            <a:fld id="{6CB7D3F6-FC1D-45B6-B909-D0FA43723A3B}" type="slidenum">
              <a:rPr lang="ar-SA">
                <a:solidFill>
                  <a:schemeClr val="bg1"/>
                </a:solidFill>
                <a:latin typeface="Calibri" pitchFamily="34" charset="0"/>
              </a:rPr>
              <a:pPr/>
              <a:t>74</a:t>
            </a:fld>
            <a:endParaRPr lang="ar-SA" dirty="0"/>
          </a:p>
        </p:txBody>
      </p:sp>
    </p:spTree>
    <p:extLst>
      <p:ext uri="{BB962C8B-B14F-4D97-AF65-F5344CB8AC3E}">
        <p14:creationId xmlns:p14="http://schemas.microsoft.com/office/powerpoint/2010/main" xmlns="" val="65671104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blinds(horizontal)">
                                      <p:cBhvr>
                                        <p:cTn id="7" dur="500"/>
                                        <p:tgtEl>
                                          <p:spTgt spid="1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blinds(horizontal)">
                                      <p:cBhvr>
                                        <p:cTn id="12" dur="500"/>
                                        <p:tgtEl>
                                          <p:spTgt spid="1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linds(horizontal)">
                                      <p:cBhvr>
                                        <p:cTn id="17" dur="500"/>
                                        <p:tgtEl>
                                          <p:spTgt spid="1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2">
                                            <p:txEl>
                                              <p:pRg st="7" end="7"/>
                                            </p:txEl>
                                          </p:spTgt>
                                        </p:tgtEl>
                                        <p:attrNameLst>
                                          <p:attrName>style.visibility</p:attrName>
                                        </p:attrNameLst>
                                      </p:cBhvr>
                                      <p:to>
                                        <p:strVal val="visible"/>
                                      </p:to>
                                    </p:set>
                                    <p:animEffect transition="in" filter="blinds(horizontal)">
                                      <p:cBhvr>
                                        <p:cTn id="22" dur="500"/>
                                        <p:tgtEl>
                                          <p:spTgt spid="12">
                                            <p:txEl>
                                              <p:pRg st="7" end="7"/>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19">
                                            <p:txEl>
                                              <p:pRg st="1" end="1"/>
                                            </p:txEl>
                                          </p:spTgt>
                                        </p:tgtEl>
                                        <p:attrNameLst>
                                          <p:attrName>style.visibility</p:attrName>
                                        </p:attrNameLst>
                                      </p:cBhvr>
                                      <p:to>
                                        <p:strVal val="visible"/>
                                      </p:to>
                                    </p:set>
                                    <p:animEffect transition="in" filter="blinds(horizontal)">
                                      <p:cBhvr>
                                        <p:cTn id="27" dur="500"/>
                                        <p:tgtEl>
                                          <p:spTgt spid="19">
                                            <p:txEl>
                                              <p:pRg st="1" end="1"/>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blinds(horizontal)">
                                      <p:cBhvr>
                                        <p:cTn id="32" dur="500"/>
                                        <p:tgtEl>
                                          <p:spTgt spid="2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19">
                                            <p:txEl>
                                              <p:pRg st="7" end="7"/>
                                            </p:txEl>
                                          </p:spTgt>
                                        </p:tgtEl>
                                        <p:attrNameLst>
                                          <p:attrName>style.visibility</p:attrName>
                                        </p:attrNameLst>
                                      </p:cBhvr>
                                      <p:to>
                                        <p:strVal val="visible"/>
                                      </p:to>
                                    </p:set>
                                    <p:animEffect transition="in" filter="blinds(horizontal)">
                                      <p:cBhvr>
                                        <p:cTn id="37" dur="500"/>
                                        <p:tgtEl>
                                          <p:spTgt spid="1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solidFill>
            <a:schemeClr val="accent1"/>
          </a:solidFill>
        </p:spPr>
        <p:txBody>
          <a:bodyPr/>
          <a:lstStyle/>
          <a:p>
            <a:pPr>
              <a:defRPr/>
            </a:pPr>
            <a:endParaRPr lang="en-GB" dirty="0" smtClean="0"/>
          </a:p>
        </p:txBody>
      </p:sp>
      <p:sp>
        <p:nvSpPr>
          <p:cNvPr id="88067" name="Content Placeholder 2"/>
          <p:cNvSpPr>
            <a:spLocks noGrp="1"/>
          </p:cNvSpPr>
          <p:nvPr>
            <p:ph sz="quarter" idx="1"/>
          </p:nvPr>
        </p:nvSpPr>
        <p:spPr>
          <a:xfrm>
            <a:off x="914400" y="1447800"/>
            <a:ext cx="3749920" cy="4572000"/>
          </a:xfrm>
        </p:spPr>
        <p:txBody>
          <a:bodyPr/>
          <a:lstStyle/>
          <a:p>
            <a:pPr fontAlgn="base">
              <a:spcAft>
                <a:spcPct val="0"/>
              </a:spcAft>
            </a:pPr>
            <a:endParaRPr lang="en-GB" smtClean="0">
              <a:cs typeface="Arial" pitchFamily="34" charset="0"/>
            </a:endParaRPr>
          </a:p>
        </p:txBody>
      </p:sp>
      <p:sp>
        <p:nvSpPr>
          <p:cNvPr id="88068" name="Content Placeholder 3"/>
          <p:cNvSpPr>
            <a:spLocks noGrp="1"/>
          </p:cNvSpPr>
          <p:nvPr>
            <p:ph sz="quarter" idx="4294967295"/>
          </p:nvPr>
        </p:nvSpPr>
        <p:spPr>
          <a:xfrm>
            <a:off x="4933950" y="1447800"/>
            <a:ext cx="3749919" cy="4572000"/>
          </a:xfrm>
        </p:spPr>
        <p:txBody>
          <a:bodyPr/>
          <a:lstStyle/>
          <a:p>
            <a:endParaRPr lang="en-GB" smtClean="0">
              <a:cs typeface="Arial" pitchFamily="34" charset="0"/>
            </a:endParaRPr>
          </a:p>
        </p:txBody>
      </p:sp>
      <p:sp>
        <p:nvSpPr>
          <p:cNvPr id="11" name="Content Placeholder 2"/>
          <p:cNvSpPr txBox="1">
            <a:spLocks/>
          </p:cNvSpPr>
          <p:nvPr/>
        </p:nvSpPr>
        <p:spPr bwMode="auto">
          <a:xfrm>
            <a:off x="5578720" y="1447800"/>
            <a:ext cx="4467957" cy="4572000"/>
          </a:xfrm>
          <a:prstGeom prst="rect">
            <a:avLst/>
          </a:prstGeom>
          <a:noFill/>
          <a:ln w="9525">
            <a:noFill/>
            <a:miter lim="800000"/>
            <a:headEnd/>
            <a:tailEnd/>
          </a:ln>
        </p:spPr>
        <p:txBody>
          <a:bodyPr/>
          <a:lstStyle/>
          <a:p>
            <a:pPr marL="273050" indent="-273050" algn="ctr" eaLnBrk="0" hangingPunct="0">
              <a:spcBef>
                <a:spcPts val="575"/>
              </a:spcBef>
              <a:buClr>
                <a:schemeClr val="accent1"/>
              </a:buClr>
              <a:buSzPct val="85000"/>
              <a:buFont typeface="Wingdings 2" pitchFamily="18" charset="2"/>
              <a:buNone/>
              <a:defRPr/>
            </a:pPr>
            <a:r>
              <a:rPr lang="ar-SA" sz="2600" dirty="0">
                <a:latin typeface="+mn-lt"/>
                <a:cs typeface="+mn-cs"/>
              </a:rPr>
              <a:t>    </a:t>
            </a:r>
          </a:p>
          <a:p>
            <a:pPr marL="273050" indent="-273050" algn="ctr" eaLnBrk="0" hangingPunct="0">
              <a:spcBef>
                <a:spcPts val="575"/>
              </a:spcBef>
              <a:buClr>
                <a:schemeClr val="accent1"/>
              </a:buClr>
              <a:buSzPct val="85000"/>
              <a:buFont typeface="Wingdings 2" pitchFamily="18" charset="2"/>
              <a:buNone/>
              <a:defRPr/>
            </a:pPr>
            <a:r>
              <a:rPr lang="ar-SA" sz="2600" dirty="0">
                <a:latin typeface="+mn-lt"/>
                <a:cs typeface="+mn-cs"/>
              </a:rPr>
              <a:t>                     </a:t>
            </a:r>
            <a:r>
              <a:rPr lang="ar-SA" sz="2000" b="1" dirty="0">
                <a:latin typeface="+mn-lt"/>
                <a:cs typeface="+mn-cs"/>
              </a:rPr>
              <a:t>حساب الآلات والمعدات</a:t>
            </a: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r>
              <a:rPr lang="ar-SA" sz="2600" b="1" dirty="0">
                <a:latin typeface="+mn-lt"/>
                <a:cs typeface="+mn-cs"/>
              </a:rPr>
              <a:t>               </a:t>
            </a:r>
            <a:r>
              <a:rPr lang="ar-SA" sz="2000" b="1" dirty="0">
                <a:latin typeface="+mn-lt"/>
                <a:cs typeface="+mn-cs"/>
              </a:rPr>
              <a:t>الفرق  50000   </a:t>
            </a:r>
            <a:r>
              <a:rPr lang="ar-SA" sz="2000" b="1" dirty="0">
                <a:solidFill>
                  <a:srgbClr val="FF0000"/>
                </a:solidFill>
                <a:latin typeface="+mn-lt"/>
                <a:cs typeface="+mn-cs"/>
              </a:rPr>
              <a:t>(مدين)</a:t>
            </a:r>
          </a:p>
        </p:txBody>
      </p:sp>
      <p:graphicFrame>
        <p:nvGraphicFramePr>
          <p:cNvPr id="13" name="Table 12"/>
          <p:cNvGraphicFramePr>
            <a:graphicFrameLocks noGrp="1"/>
          </p:cNvGraphicFramePr>
          <p:nvPr/>
        </p:nvGraphicFramePr>
        <p:xfrm>
          <a:off x="5105400" y="2514600"/>
          <a:ext cx="3505200" cy="1930400"/>
        </p:xfrm>
        <a:graphic>
          <a:graphicData uri="http://schemas.openxmlformats.org/drawingml/2006/table">
            <a:tbl>
              <a:tblPr firstRow="1" bandRow="1">
                <a:tableStyleId>{5C22544A-7EE6-4342-B048-85BDC9FD1C3A}</a:tableStyleId>
              </a:tblPr>
              <a:tblGrid>
                <a:gridCol w="1752600"/>
                <a:gridCol w="1752600"/>
              </a:tblGrid>
              <a:tr h="482600">
                <a:tc>
                  <a:txBody>
                    <a:bodyPr/>
                    <a:lstStyle/>
                    <a:p>
                      <a:pPr algn="ctr"/>
                      <a:r>
                        <a:rPr lang="ar-SA" dirty="0" smtClean="0"/>
                        <a:t>دائن</a:t>
                      </a:r>
                      <a:endParaRPr lang="en-GB" dirty="0"/>
                    </a:p>
                  </a:txBody>
                  <a:tcPr/>
                </a:tc>
                <a:tc>
                  <a:txBody>
                    <a:bodyPr/>
                    <a:lstStyle/>
                    <a:p>
                      <a:pPr algn="ctr"/>
                      <a:r>
                        <a:rPr lang="ar-SA" dirty="0" smtClean="0"/>
                        <a:t>مدين</a:t>
                      </a:r>
                      <a:endParaRPr lang="en-GB" dirty="0"/>
                    </a:p>
                  </a:txBody>
                  <a:tcPr/>
                </a:tc>
              </a:tr>
              <a:tr h="482600">
                <a:tc>
                  <a:txBody>
                    <a:bodyPr/>
                    <a:lstStyle/>
                    <a:p>
                      <a:endParaRPr lang="en-GB" dirty="0"/>
                    </a:p>
                  </a:txBody>
                  <a:tcPr/>
                </a:tc>
                <a:tc>
                  <a:txBody>
                    <a:bodyPr/>
                    <a:lstStyle/>
                    <a:p>
                      <a:r>
                        <a:rPr lang="ar-SA" dirty="0" smtClean="0"/>
                        <a:t>50000   (4)</a:t>
                      </a:r>
                      <a:endParaRPr lang="en-GB" dirty="0"/>
                    </a:p>
                  </a:txBody>
                  <a:tcPr/>
                </a:tc>
              </a:tr>
              <a:tr h="482600">
                <a:tc>
                  <a:txBody>
                    <a:bodyPr/>
                    <a:lstStyle/>
                    <a:p>
                      <a:endParaRPr lang="en-GB" dirty="0"/>
                    </a:p>
                  </a:txBody>
                  <a:tcPr/>
                </a:tc>
                <a:tc>
                  <a:txBody>
                    <a:bodyPr/>
                    <a:lstStyle/>
                    <a:p>
                      <a:endParaRPr lang="en-GB" dirty="0"/>
                    </a:p>
                  </a:txBody>
                  <a:tcPr/>
                </a:tc>
              </a:tr>
              <a:tr h="482600">
                <a:tc>
                  <a:txBody>
                    <a:bodyPr/>
                    <a:lstStyle/>
                    <a:p>
                      <a:r>
                        <a:rPr lang="ar-SA" dirty="0" smtClean="0"/>
                        <a:t> </a:t>
                      </a:r>
                      <a:endParaRPr lang="en-GB" dirty="0"/>
                    </a:p>
                  </a:txBody>
                  <a:tcPr/>
                </a:tc>
                <a:tc>
                  <a:txBody>
                    <a:bodyPr/>
                    <a:lstStyle/>
                    <a:p>
                      <a:endParaRPr lang="en-GB" dirty="0"/>
                    </a:p>
                  </a:txBody>
                  <a:tcPr/>
                </a:tc>
              </a:tr>
            </a:tbl>
          </a:graphicData>
        </a:graphic>
      </p:graphicFrame>
      <p:sp>
        <p:nvSpPr>
          <p:cNvPr id="16" name="Title 1"/>
          <p:cNvSpPr txBox="1">
            <a:spLocks/>
          </p:cNvSpPr>
          <p:nvPr/>
        </p:nvSpPr>
        <p:spPr bwMode="auto">
          <a:xfrm>
            <a:off x="914400" y="198438"/>
            <a:ext cx="7391400" cy="944562"/>
          </a:xfrm>
          <a:prstGeom prst="rect">
            <a:avLst/>
          </a:prstGeom>
          <a:noFill/>
          <a:ln w="9525">
            <a:noFill/>
            <a:miter lim="800000"/>
            <a:headEnd/>
            <a:tailEnd/>
          </a:ln>
        </p:spPr>
        <p:txBody>
          <a:bodyPr bIns="91440" anchor="b"/>
          <a:lstStyle/>
          <a:p>
            <a:pPr algn="just" eaLnBrk="0" hangingPunct="0">
              <a:defRPr/>
            </a:pPr>
            <a:r>
              <a:rPr lang="ar-SA" sz="2800" dirty="0">
                <a:solidFill>
                  <a:srgbClr val="FF0000"/>
                </a:solidFill>
                <a:latin typeface="+mj-lt"/>
                <a:ea typeface="+mj-ea"/>
                <a:cs typeface="+mj-cs"/>
              </a:rPr>
              <a:t>كما يمكن تصوير حسابي الآلات والمعدات، والنقدية بالصندوق كما يلي:</a:t>
            </a:r>
            <a:endParaRPr lang="en-GB" sz="2800" dirty="0">
              <a:solidFill>
                <a:schemeClr val="tx2"/>
              </a:solidFill>
              <a:latin typeface="+mj-lt"/>
              <a:ea typeface="+mj-ea"/>
              <a:cs typeface="+mj-cs"/>
            </a:endParaRPr>
          </a:p>
        </p:txBody>
      </p:sp>
      <p:sp>
        <p:nvSpPr>
          <p:cNvPr id="17" name="Content Placeholder 2"/>
          <p:cNvSpPr txBox="1">
            <a:spLocks/>
          </p:cNvSpPr>
          <p:nvPr/>
        </p:nvSpPr>
        <p:spPr bwMode="auto">
          <a:xfrm>
            <a:off x="381000" y="1371600"/>
            <a:ext cx="4372708" cy="4572000"/>
          </a:xfrm>
          <a:prstGeom prst="rect">
            <a:avLst/>
          </a:prstGeom>
          <a:noFill/>
          <a:ln w="9525">
            <a:noFill/>
            <a:miter lim="800000"/>
            <a:headEnd/>
            <a:tailEnd/>
          </a:ln>
        </p:spPr>
        <p:txBody>
          <a:bodyPr/>
          <a:lstStyle/>
          <a:p>
            <a:pPr marL="273050" indent="-273050" algn="ctr" eaLnBrk="0" hangingPunct="0">
              <a:spcBef>
                <a:spcPts val="575"/>
              </a:spcBef>
              <a:buClr>
                <a:schemeClr val="accent1"/>
              </a:buClr>
              <a:buSzPct val="85000"/>
              <a:buFont typeface="Wingdings 2" pitchFamily="18" charset="2"/>
              <a:buNone/>
              <a:defRPr/>
            </a:pPr>
            <a:r>
              <a:rPr lang="ar-SA" sz="2600" dirty="0">
                <a:latin typeface="+mn-lt"/>
                <a:cs typeface="+mn-cs"/>
              </a:rPr>
              <a:t>    </a:t>
            </a:r>
          </a:p>
          <a:p>
            <a:pPr marL="273050" indent="-273050" algn="ctr" eaLnBrk="0" hangingPunct="0">
              <a:spcBef>
                <a:spcPts val="575"/>
              </a:spcBef>
              <a:buClr>
                <a:schemeClr val="accent1"/>
              </a:buClr>
              <a:buSzPct val="85000"/>
              <a:buFont typeface="Wingdings 2" pitchFamily="18" charset="2"/>
              <a:buNone/>
              <a:defRPr/>
            </a:pPr>
            <a:r>
              <a:rPr lang="ar-SA" sz="2600" dirty="0">
                <a:latin typeface="+mn-lt"/>
                <a:cs typeface="+mn-cs"/>
              </a:rPr>
              <a:t>  </a:t>
            </a:r>
            <a:r>
              <a:rPr lang="ar-SA" sz="2000" b="1" dirty="0">
                <a:latin typeface="+mn-lt"/>
                <a:cs typeface="+mn-cs"/>
              </a:rPr>
              <a:t>حساب النقدية بالصندوق</a:t>
            </a: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ar-SA" sz="2000" b="1"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r>
              <a:rPr lang="ar-SA" sz="2000" b="1" dirty="0">
                <a:latin typeface="+mn-lt"/>
                <a:cs typeface="+mn-cs"/>
              </a:rPr>
              <a:t>الفرق  150000   </a:t>
            </a:r>
            <a:r>
              <a:rPr lang="ar-SA" sz="2000" b="1" dirty="0">
                <a:solidFill>
                  <a:srgbClr val="FF0000"/>
                </a:solidFill>
                <a:latin typeface="+mn-lt"/>
                <a:cs typeface="+mn-cs"/>
              </a:rPr>
              <a:t>(مدين)</a:t>
            </a:r>
          </a:p>
        </p:txBody>
      </p:sp>
      <p:graphicFrame>
        <p:nvGraphicFramePr>
          <p:cNvPr id="19" name="Table 18"/>
          <p:cNvGraphicFramePr>
            <a:graphicFrameLocks noGrp="1"/>
          </p:cNvGraphicFramePr>
          <p:nvPr/>
        </p:nvGraphicFramePr>
        <p:xfrm>
          <a:off x="914400" y="2438400"/>
          <a:ext cx="3429000" cy="2133600"/>
        </p:xfrm>
        <a:graphic>
          <a:graphicData uri="http://schemas.openxmlformats.org/drawingml/2006/table">
            <a:tbl>
              <a:tblPr firstRow="1" bandRow="1">
                <a:tableStyleId>{5C22544A-7EE6-4342-B048-85BDC9FD1C3A}</a:tableStyleId>
              </a:tblPr>
              <a:tblGrid>
                <a:gridCol w="1714500"/>
                <a:gridCol w="1714500"/>
              </a:tblGrid>
              <a:tr h="426720">
                <a:tc>
                  <a:txBody>
                    <a:bodyPr/>
                    <a:lstStyle/>
                    <a:p>
                      <a:pPr algn="ctr"/>
                      <a:r>
                        <a:rPr lang="ar-SA" dirty="0" smtClean="0"/>
                        <a:t>دائن</a:t>
                      </a:r>
                      <a:endParaRPr lang="en-GB" dirty="0"/>
                    </a:p>
                  </a:txBody>
                  <a:tcPr/>
                </a:tc>
                <a:tc>
                  <a:txBody>
                    <a:bodyPr/>
                    <a:lstStyle/>
                    <a:p>
                      <a:pPr algn="ctr"/>
                      <a:r>
                        <a:rPr lang="ar-SA" dirty="0" smtClean="0"/>
                        <a:t>مدين</a:t>
                      </a:r>
                      <a:endParaRPr lang="en-GB" dirty="0"/>
                    </a:p>
                  </a:txBody>
                  <a:tcPr/>
                </a:tc>
              </a:tr>
              <a:tr h="426720">
                <a:tc>
                  <a:txBody>
                    <a:bodyPr/>
                    <a:lstStyle/>
                    <a:p>
                      <a:r>
                        <a:rPr lang="ar-SA" dirty="0" smtClean="0"/>
                        <a:t>40000   (6)</a:t>
                      </a:r>
                      <a:endParaRPr lang="en-GB" dirty="0"/>
                    </a:p>
                  </a:txBody>
                  <a:tcPr/>
                </a:tc>
                <a:tc>
                  <a:txBody>
                    <a:bodyPr/>
                    <a:lstStyle/>
                    <a:p>
                      <a:r>
                        <a:rPr lang="ar-SA" dirty="0" smtClean="0"/>
                        <a:t>100000   (5)</a:t>
                      </a:r>
                      <a:endParaRPr lang="en-GB" dirty="0"/>
                    </a:p>
                  </a:txBody>
                  <a:tcPr/>
                </a:tc>
              </a:tr>
              <a:tr h="426720">
                <a:tc>
                  <a:txBody>
                    <a:bodyPr/>
                    <a:lstStyle/>
                    <a:p>
                      <a:endParaRPr lang="en-GB" dirty="0"/>
                    </a:p>
                  </a:txBody>
                  <a:tcPr/>
                </a:tc>
                <a:tc>
                  <a:txBody>
                    <a:bodyPr/>
                    <a:lstStyle/>
                    <a:p>
                      <a:r>
                        <a:rPr lang="ar-SA" dirty="0" smtClean="0"/>
                        <a:t>70000     (8)</a:t>
                      </a:r>
                      <a:endParaRPr lang="en-GB" dirty="0"/>
                    </a:p>
                  </a:txBody>
                  <a:tcPr/>
                </a:tc>
              </a:tr>
              <a:tr h="426720">
                <a:tc>
                  <a:txBody>
                    <a:bodyPr/>
                    <a:lstStyle/>
                    <a:p>
                      <a:endParaRPr lang="en-GB" dirty="0"/>
                    </a:p>
                  </a:txBody>
                  <a:tcPr/>
                </a:tc>
                <a:tc>
                  <a:txBody>
                    <a:bodyPr/>
                    <a:lstStyle/>
                    <a:p>
                      <a:r>
                        <a:rPr lang="ar-SA" dirty="0" smtClean="0"/>
                        <a:t>20000    (11)</a:t>
                      </a:r>
                      <a:endParaRPr lang="en-GB" dirty="0"/>
                    </a:p>
                  </a:txBody>
                  <a:tcPr/>
                </a:tc>
              </a:tr>
              <a:tr h="426720">
                <a:tc>
                  <a:txBody>
                    <a:bodyPr/>
                    <a:lstStyle/>
                    <a:p>
                      <a:r>
                        <a:rPr lang="ar-SA" dirty="0" smtClean="0"/>
                        <a:t> </a:t>
                      </a:r>
                      <a:endParaRPr lang="en-GB" dirty="0"/>
                    </a:p>
                  </a:txBody>
                  <a:tcPr/>
                </a:tc>
                <a:tc>
                  <a:txBody>
                    <a:bodyPr/>
                    <a:lstStyle/>
                    <a:p>
                      <a:endParaRPr lang="en-GB" dirty="0"/>
                    </a:p>
                  </a:txBody>
                  <a:tcPr/>
                </a:tc>
              </a:tr>
            </a:tbl>
          </a:graphicData>
        </a:graphic>
      </p:graphicFrame>
      <p:sp>
        <p:nvSpPr>
          <p:cNvPr id="12" name="مستطيل 11"/>
          <p:cNvSpPr/>
          <p:nvPr/>
        </p:nvSpPr>
        <p:spPr>
          <a:xfrm>
            <a:off x="4599018" y="6338050"/>
            <a:ext cx="428322" cy="369332"/>
          </a:xfrm>
          <a:prstGeom prst="rect">
            <a:avLst/>
          </a:prstGeom>
        </p:spPr>
        <p:txBody>
          <a:bodyPr wrap="none">
            <a:spAutoFit/>
          </a:bodyPr>
          <a:lstStyle/>
          <a:p>
            <a:fld id="{6CB7D3F6-FC1D-45B6-B909-D0FA43723A3B}" type="slidenum">
              <a:rPr lang="ar-SA">
                <a:solidFill>
                  <a:schemeClr val="bg1"/>
                </a:solidFill>
                <a:latin typeface="Calibri" pitchFamily="34" charset="0"/>
              </a:rPr>
              <a:pPr/>
              <a:t>75</a:t>
            </a:fld>
            <a:endParaRPr lang="ar-SA" dirty="0"/>
          </a:p>
        </p:txBody>
      </p:sp>
    </p:spTree>
    <p:extLst>
      <p:ext uri="{BB962C8B-B14F-4D97-AF65-F5344CB8AC3E}">
        <p14:creationId xmlns:p14="http://schemas.microsoft.com/office/powerpoint/2010/main" xmlns="" val="324181450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blinds(horizontal)">
                                      <p:cBhvr>
                                        <p:cTn id="7" dur="500"/>
                                        <p:tgtEl>
                                          <p:spTgt spid="1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blinds(horizontal)">
                                      <p:cBhvr>
                                        <p:cTn id="12" dur="500"/>
                                        <p:tgtEl>
                                          <p:spTgt spid="1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linds(horizontal)">
                                      <p:cBhvr>
                                        <p:cTn id="17" dur="500"/>
                                        <p:tgtEl>
                                          <p:spTgt spid="1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1">
                                            <p:txEl>
                                              <p:pRg st="7" end="7"/>
                                            </p:txEl>
                                          </p:spTgt>
                                        </p:tgtEl>
                                        <p:attrNameLst>
                                          <p:attrName>style.visibility</p:attrName>
                                        </p:attrNameLst>
                                      </p:cBhvr>
                                      <p:to>
                                        <p:strVal val="visible"/>
                                      </p:to>
                                    </p:set>
                                    <p:animEffect transition="in" filter="blinds(horizontal)">
                                      <p:cBhvr>
                                        <p:cTn id="22" dur="500"/>
                                        <p:tgtEl>
                                          <p:spTgt spid="11">
                                            <p:txEl>
                                              <p:pRg st="7" end="7"/>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17">
                                            <p:txEl>
                                              <p:pRg st="1" end="1"/>
                                            </p:txEl>
                                          </p:spTgt>
                                        </p:tgtEl>
                                        <p:attrNameLst>
                                          <p:attrName>style.visibility</p:attrName>
                                        </p:attrNameLst>
                                      </p:cBhvr>
                                      <p:to>
                                        <p:strVal val="visible"/>
                                      </p:to>
                                    </p:set>
                                    <p:animEffect transition="in" filter="blinds(horizontal)">
                                      <p:cBhvr>
                                        <p:cTn id="27" dur="500"/>
                                        <p:tgtEl>
                                          <p:spTgt spid="17">
                                            <p:txEl>
                                              <p:pRg st="1" end="1"/>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blinds(horizontal)">
                                      <p:cBhvr>
                                        <p:cTn id="32" dur="500"/>
                                        <p:tgtEl>
                                          <p:spTgt spid="1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17">
                                            <p:txEl>
                                              <p:pRg st="8" end="8"/>
                                            </p:txEl>
                                          </p:spTgt>
                                        </p:tgtEl>
                                        <p:attrNameLst>
                                          <p:attrName>style.visibility</p:attrName>
                                        </p:attrNameLst>
                                      </p:cBhvr>
                                      <p:to>
                                        <p:strVal val="visible"/>
                                      </p:to>
                                    </p:set>
                                    <p:animEffect transition="in" filter="blinds(horizontal)">
                                      <p:cBhvr>
                                        <p:cTn id="37" dur="500"/>
                                        <p:tgtEl>
                                          <p:spTgt spid="1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pPr>
              <a:defRPr/>
            </a:pPr>
            <a:endParaRPr lang="en-GB" smtClean="0"/>
          </a:p>
        </p:txBody>
      </p:sp>
      <p:sp>
        <p:nvSpPr>
          <p:cNvPr id="89091" name="Content Placeholder 2"/>
          <p:cNvSpPr>
            <a:spLocks noGrp="1"/>
          </p:cNvSpPr>
          <p:nvPr>
            <p:ph sz="quarter" idx="1"/>
          </p:nvPr>
        </p:nvSpPr>
        <p:spPr>
          <a:xfrm>
            <a:off x="914400" y="1447800"/>
            <a:ext cx="3749920" cy="4572000"/>
          </a:xfrm>
        </p:spPr>
        <p:txBody>
          <a:bodyPr/>
          <a:lstStyle/>
          <a:p>
            <a:pPr fontAlgn="base">
              <a:spcAft>
                <a:spcPct val="0"/>
              </a:spcAft>
            </a:pPr>
            <a:endParaRPr lang="en-GB" smtClean="0">
              <a:cs typeface="Arial" pitchFamily="34" charset="0"/>
            </a:endParaRPr>
          </a:p>
        </p:txBody>
      </p:sp>
      <p:sp>
        <p:nvSpPr>
          <p:cNvPr id="89092" name="Content Placeholder 3"/>
          <p:cNvSpPr>
            <a:spLocks noGrp="1"/>
          </p:cNvSpPr>
          <p:nvPr>
            <p:ph sz="quarter" idx="4294967295"/>
          </p:nvPr>
        </p:nvSpPr>
        <p:spPr>
          <a:xfrm>
            <a:off x="4933950" y="1447800"/>
            <a:ext cx="3749919" cy="4572000"/>
          </a:xfrm>
        </p:spPr>
        <p:txBody>
          <a:bodyPr/>
          <a:lstStyle/>
          <a:p>
            <a:endParaRPr lang="en-GB" dirty="0" smtClean="0">
              <a:cs typeface="Arial" pitchFamily="34" charset="0"/>
            </a:endParaRPr>
          </a:p>
        </p:txBody>
      </p:sp>
      <p:sp>
        <p:nvSpPr>
          <p:cNvPr id="11" name="Content Placeholder 2"/>
          <p:cNvSpPr txBox="1">
            <a:spLocks/>
          </p:cNvSpPr>
          <p:nvPr/>
        </p:nvSpPr>
        <p:spPr bwMode="auto">
          <a:xfrm>
            <a:off x="5578720" y="1447800"/>
            <a:ext cx="4467957" cy="4572000"/>
          </a:xfrm>
          <a:prstGeom prst="rect">
            <a:avLst/>
          </a:prstGeom>
          <a:noFill/>
          <a:ln w="9525">
            <a:noFill/>
            <a:miter lim="800000"/>
            <a:headEnd/>
            <a:tailEnd/>
          </a:ln>
        </p:spPr>
        <p:txBody>
          <a:bodyPr/>
          <a:lstStyle/>
          <a:p>
            <a:pPr marL="273050" indent="-273050" algn="ctr" eaLnBrk="0" hangingPunct="0">
              <a:spcBef>
                <a:spcPts val="575"/>
              </a:spcBef>
              <a:buClr>
                <a:schemeClr val="accent1"/>
              </a:buClr>
              <a:buSzPct val="85000"/>
              <a:buFont typeface="Wingdings 2" pitchFamily="18" charset="2"/>
              <a:buNone/>
              <a:defRPr/>
            </a:pPr>
            <a:r>
              <a:rPr lang="ar-SA" sz="2600" dirty="0">
                <a:latin typeface="+mn-lt"/>
                <a:cs typeface="+mn-cs"/>
              </a:rPr>
              <a:t>    </a:t>
            </a:r>
          </a:p>
          <a:p>
            <a:pPr marL="273050" indent="-273050" algn="ctr" eaLnBrk="0" hangingPunct="0">
              <a:spcBef>
                <a:spcPts val="575"/>
              </a:spcBef>
              <a:buClr>
                <a:schemeClr val="accent1"/>
              </a:buClr>
              <a:buSzPct val="85000"/>
              <a:buFont typeface="Wingdings 2" pitchFamily="18" charset="2"/>
              <a:buNone/>
              <a:defRPr/>
            </a:pPr>
            <a:r>
              <a:rPr lang="ar-SA" sz="2600" dirty="0">
                <a:latin typeface="+mn-lt"/>
                <a:cs typeface="+mn-cs"/>
              </a:rPr>
              <a:t>                     </a:t>
            </a:r>
            <a:r>
              <a:rPr lang="ar-SA" sz="2000" b="1" dirty="0">
                <a:latin typeface="+mn-lt"/>
                <a:cs typeface="+mn-cs"/>
              </a:rPr>
              <a:t>حساب الأثاث والتجهيزات</a:t>
            </a: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r>
              <a:rPr lang="ar-SA" sz="2600" b="1" dirty="0">
                <a:latin typeface="+mn-lt"/>
                <a:cs typeface="+mn-cs"/>
              </a:rPr>
              <a:t>               </a:t>
            </a:r>
            <a:r>
              <a:rPr lang="ar-SA" sz="2000" b="1" dirty="0">
                <a:latin typeface="+mn-lt"/>
                <a:cs typeface="+mn-cs"/>
              </a:rPr>
              <a:t>الفرق  70000   </a:t>
            </a:r>
            <a:r>
              <a:rPr lang="ar-SA" sz="2000" b="1" dirty="0">
                <a:solidFill>
                  <a:srgbClr val="FF0000"/>
                </a:solidFill>
                <a:latin typeface="+mn-lt"/>
                <a:cs typeface="+mn-cs"/>
              </a:rPr>
              <a:t>(مدين)</a:t>
            </a:r>
          </a:p>
        </p:txBody>
      </p:sp>
      <p:graphicFrame>
        <p:nvGraphicFramePr>
          <p:cNvPr id="13" name="Table 12"/>
          <p:cNvGraphicFramePr>
            <a:graphicFrameLocks noGrp="1"/>
          </p:cNvGraphicFramePr>
          <p:nvPr/>
        </p:nvGraphicFramePr>
        <p:xfrm>
          <a:off x="5105400" y="2514600"/>
          <a:ext cx="3505200" cy="1930400"/>
        </p:xfrm>
        <a:graphic>
          <a:graphicData uri="http://schemas.openxmlformats.org/drawingml/2006/table">
            <a:tbl>
              <a:tblPr firstRow="1" bandRow="1">
                <a:tableStyleId>{5C22544A-7EE6-4342-B048-85BDC9FD1C3A}</a:tableStyleId>
              </a:tblPr>
              <a:tblGrid>
                <a:gridCol w="1752600"/>
                <a:gridCol w="1752600"/>
              </a:tblGrid>
              <a:tr h="482600">
                <a:tc>
                  <a:txBody>
                    <a:bodyPr/>
                    <a:lstStyle/>
                    <a:p>
                      <a:pPr algn="ctr"/>
                      <a:r>
                        <a:rPr lang="ar-SA" dirty="0" smtClean="0"/>
                        <a:t>دائن</a:t>
                      </a:r>
                      <a:endParaRPr lang="en-GB" dirty="0"/>
                    </a:p>
                  </a:txBody>
                  <a:tcPr/>
                </a:tc>
                <a:tc>
                  <a:txBody>
                    <a:bodyPr/>
                    <a:lstStyle/>
                    <a:p>
                      <a:pPr algn="ctr"/>
                      <a:r>
                        <a:rPr lang="ar-SA" dirty="0" smtClean="0"/>
                        <a:t>مدين</a:t>
                      </a:r>
                      <a:endParaRPr lang="en-GB" dirty="0"/>
                    </a:p>
                  </a:txBody>
                  <a:tcPr/>
                </a:tc>
              </a:tr>
              <a:tr h="482600">
                <a:tc>
                  <a:txBody>
                    <a:bodyPr/>
                    <a:lstStyle/>
                    <a:p>
                      <a:endParaRPr lang="en-GB" dirty="0"/>
                    </a:p>
                  </a:txBody>
                  <a:tcPr/>
                </a:tc>
                <a:tc>
                  <a:txBody>
                    <a:bodyPr/>
                    <a:lstStyle/>
                    <a:p>
                      <a:r>
                        <a:rPr lang="ar-SA" dirty="0" smtClean="0"/>
                        <a:t>70000    (6)</a:t>
                      </a:r>
                      <a:endParaRPr lang="en-GB" dirty="0"/>
                    </a:p>
                  </a:txBody>
                  <a:tcPr/>
                </a:tc>
              </a:tr>
              <a:tr h="482600">
                <a:tc>
                  <a:txBody>
                    <a:bodyPr/>
                    <a:lstStyle/>
                    <a:p>
                      <a:endParaRPr lang="en-GB" dirty="0"/>
                    </a:p>
                  </a:txBody>
                  <a:tcPr/>
                </a:tc>
                <a:tc>
                  <a:txBody>
                    <a:bodyPr/>
                    <a:lstStyle/>
                    <a:p>
                      <a:endParaRPr lang="en-GB" dirty="0"/>
                    </a:p>
                  </a:txBody>
                  <a:tcPr/>
                </a:tc>
              </a:tr>
              <a:tr h="482600">
                <a:tc>
                  <a:txBody>
                    <a:bodyPr/>
                    <a:lstStyle/>
                    <a:p>
                      <a:r>
                        <a:rPr lang="ar-SA" dirty="0" smtClean="0"/>
                        <a:t> </a:t>
                      </a:r>
                      <a:endParaRPr lang="en-GB" dirty="0"/>
                    </a:p>
                  </a:txBody>
                  <a:tcPr/>
                </a:tc>
                <a:tc>
                  <a:txBody>
                    <a:bodyPr/>
                    <a:lstStyle/>
                    <a:p>
                      <a:endParaRPr lang="en-GB" dirty="0"/>
                    </a:p>
                  </a:txBody>
                  <a:tcPr/>
                </a:tc>
              </a:tr>
            </a:tbl>
          </a:graphicData>
        </a:graphic>
      </p:graphicFrame>
      <p:sp>
        <p:nvSpPr>
          <p:cNvPr id="16" name="Title 1"/>
          <p:cNvSpPr txBox="1">
            <a:spLocks/>
          </p:cNvSpPr>
          <p:nvPr/>
        </p:nvSpPr>
        <p:spPr bwMode="auto">
          <a:xfrm>
            <a:off x="1403648" y="427038"/>
            <a:ext cx="7391400" cy="944562"/>
          </a:xfrm>
          <a:prstGeom prst="rect">
            <a:avLst/>
          </a:prstGeom>
          <a:solidFill>
            <a:schemeClr val="accent1"/>
          </a:solidFill>
          <a:ln w="9525">
            <a:noFill/>
            <a:miter lim="800000"/>
            <a:headEnd/>
            <a:tailEnd/>
          </a:ln>
        </p:spPr>
        <p:txBody>
          <a:bodyPr bIns="91440" anchor="b"/>
          <a:lstStyle/>
          <a:p>
            <a:pPr algn="just" eaLnBrk="0" hangingPunct="0">
              <a:defRPr/>
            </a:pPr>
            <a:r>
              <a:rPr lang="ar-SA" sz="2800" dirty="0">
                <a:solidFill>
                  <a:srgbClr val="FF0000"/>
                </a:solidFill>
                <a:latin typeface="+mj-lt"/>
                <a:ea typeface="+mj-ea"/>
                <a:cs typeface="+mj-cs"/>
              </a:rPr>
              <a:t>كما يمكن تصوير حسابي الأثاث والتجهيزات، والدائنين كما يلي:</a:t>
            </a:r>
            <a:endParaRPr lang="en-GB" sz="2800" dirty="0">
              <a:solidFill>
                <a:schemeClr val="tx2"/>
              </a:solidFill>
              <a:latin typeface="+mj-lt"/>
              <a:ea typeface="+mj-ea"/>
              <a:cs typeface="+mj-cs"/>
            </a:endParaRPr>
          </a:p>
        </p:txBody>
      </p:sp>
      <p:sp>
        <p:nvSpPr>
          <p:cNvPr id="17" name="Content Placeholder 2"/>
          <p:cNvSpPr txBox="1">
            <a:spLocks/>
          </p:cNvSpPr>
          <p:nvPr/>
        </p:nvSpPr>
        <p:spPr bwMode="auto">
          <a:xfrm>
            <a:off x="381000" y="1371600"/>
            <a:ext cx="4372708" cy="4572000"/>
          </a:xfrm>
          <a:prstGeom prst="rect">
            <a:avLst/>
          </a:prstGeom>
          <a:noFill/>
          <a:ln w="9525">
            <a:noFill/>
            <a:miter lim="800000"/>
            <a:headEnd/>
            <a:tailEnd/>
          </a:ln>
        </p:spPr>
        <p:txBody>
          <a:bodyPr/>
          <a:lstStyle/>
          <a:p>
            <a:pPr marL="273050" indent="-273050" algn="ctr" eaLnBrk="0" hangingPunct="0">
              <a:spcBef>
                <a:spcPts val="575"/>
              </a:spcBef>
              <a:buClr>
                <a:schemeClr val="accent1"/>
              </a:buClr>
              <a:buSzPct val="85000"/>
              <a:buFont typeface="Wingdings 2" pitchFamily="18" charset="2"/>
              <a:buNone/>
              <a:defRPr/>
            </a:pPr>
            <a:r>
              <a:rPr lang="ar-SA" sz="2600" dirty="0">
                <a:latin typeface="+mn-lt"/>
                <a:cs typeface="+mn-cs"/>
              </a:rPr>
              <a:t>    </a:t>
            </a:r>
          </a:p>
          <a:p>
            <a:pPr marL="273050" indent="-273050" algn="ctr" eaLnBrk="0" hangingPunct="0">
              <a:spcBef>
                <a:spcPts val="575"/>
              </a:spcBef>
              <a:buClr>
                <a:schemeClr val="accent1"/>
              </a:buClr>
              <a:buSzPct val="85000"/>
              <a:buFont typeface="Wingdings 2" pitchFamily="18" charset="2"/>
              <a:buNone/>
              <a:defRPr/>
            </a:pPr>
            <a:r>
              <a:rPr lang="ar-SA" sz="2600" dirty="0">
                <a:latin typeface="+mn-lt"/>
                <a:cs typeface="+mn-cs"/>
              </a:rPr>
              <a:t>  </a:t>
            </a:r>
            <a:r>
              <a:rPr lang="ar-SA" sz="2000" b="1" dirty="0">
                <a:latin typeface="+mn-lt"/>
                <a:cs typeface="+mn-cs"/>
              </a:rPr>
              <a:t>حساب الدائنين (شركة الأمل)</a:t>
            </a: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r>
              <a:rPr lang="ar-SA" sz="2000" b="1" dirty="0">
                <a:latin typeface="+mn-lt"/>
                <a:cs typeface="+mn-cs"/>
              </a:rPr>
              <a:t>الفرق  20000   </a:t>
            </a:r>
            <a:r>
              <a:rPr lang="ar-SA" sz="2000" b="1" dirty="0">
                <a:solidFill>
                  <a:srgbClr val="FF0000"/>
                </a:solidFill>
                <a:latin typeface="+mn-lt"/>
                <a:cs typeface="+mn-cs"/>
              </a:rPr>
              <a:t>(دائن)</a:t>
            </a:r>
          </a:p>
        </p:txBody>
      </p:sp>
      <p:graphicFrame>
        <p:nvGraphicFramePr>
          <p:cNvPr id="19" name="Table 18"/>
          <p:cNvGraphicFramePr>
            <a:graphicFrameLocks noGrp="1"/>
          </p:cNvGraphicFramePr>
          <p:nvPr/>
        </p:nvGraphicFramePr>
        <p:xfrm>
          <a:off x="914400" y="2438400"/>
          <a:ext cx="3429000" cy="1930400"/>
        </p:xfrm>
        <a:graphic>
          <a:graphicData uri="http://schemas.openxmlformats.org/drawingml/2006/table">
            <a:tbl>
              <a:tblPr firstRow="1" bandRow="1">
                <a:tableStyleId>{5C22544A-7EE6-4342-B048-85BDC9FD1C3A}</a:tableStyleId>
              </a:tblPr>
              <a:tblGrid>
                <a:gridCol w="1714500"/>
                <a:gridCol w="1714500"/>
              </a:tblGrid>
              <a:tr h="482600">
                <a:tc>
                  <a:txBody>
                    <a:bodyPr/>
                    <a:lstStyle/>
                    <a:p>
                      <a:pPr algn="ctr"/>
                      <a:r>
                        <a:rPr lang="ar-SA" dirty="0" smtClean="0"/>
                        <a:t>دائن</a:t>
                      </a:r>
                      <a:endParaRPr lang="en-GB" dirty="0"/>
                    </a:p>
                  </a:txBody>
                  <a:tcPr/>
                </a:tc>
                <a:tc>
                  <a:txBody>
                    <a:bodyPr/>
                    <a:lstStyle/>
                    <a:p>
                      <a:pPr algn="ctr"/>
                      <a:r>
                        <a:rPr lang="ar-SA" dirty="0" smtClean="0"/>
                        <a:t>مدين</a:t>
                      </a:r>
                      <a:endParaRPr lang="en-GB" dirty="0"/>
                    </a:p>
                  </a:txBody>
                  <a:tcPr/>
                </a:tc>
              </a:tr>
              <a:tr h="482600">
                <a:tc>
                  <a:txBody>
                    <a:bodyPr/>
                    <a:lstStyle/>
                    <a:p>
                      <a:r>
                        <a:rPr lang="ar-SA" dirty="0" smtClean="0"/>
                        <a:t>30000   (6)</a:t>
                      </a:r>
                      <a:endParaRPr lang="en-GB" dirty="0"/>
                    </a:p>
                  </a:txBody>
                  <a:tcPr/>
                </a:tc>
                <a:tc>
                  <a:txBody>
                    <a:bodyPr/>
                    <a:lstStyle/>
                    <a:p>
                      <a:r>
                        <a:rPr lang="ar-SA" dirty="0" smtClean="0"/>
                        <a:t>10000   (10)</a:t>
                      </a:r>
                      <a:endParaRPr lang="en-GB" dirty="0"/>
                    </a:p>
                  </a:txBody>
                  <a:tcPr/>
                </a:tc>
              </a:tr>
              <a:tr h="482600">
                <a:tc>
                  <a:txBody>
                    <a:bodyPr/>
                    <a:lstStyle/>
                    <a:p>
                      <a:endParaRPr lang="en-GB" dirty="0"/>
                    </a:p>
                  </a:txBody>
                  <a:tcPr/>
                </a:tc>
                <a:tc>
                  <a:txBody>
                    <a:bodyPr/>
                    <a:lstStyle/>
                    <a:p>
                      <a:endParaRPr lang="en-GB" dirty="0"/>
                    </a:p>
                  </a:txBody>
                  <a:tcPr/>
                </a:tc>
              </a:tr>
              <a:tr h="482600">
                <a:tc>
                  <a:txBody>
                    <a:bodyPr/>
                    <a:lstStyle/>
                    <a:p>
                      <a:r>
                        <a:rPr lang="ar-SA" dirty="0" smtClean="0"/>
                        <a:t> </a:t>
                      </a:r>
                      <a:endParaRPr lang="en-GB" dirty="0"/>
                    </a:p>
                  </a:txBody>
                  <a:tcPr/>
                </a:tc>
                <a:tc>
                  <a:txBody>
                    <a:bodyPr/>
                    <a:lstStyle/>
                    <a:p>
                      <a:endParaRPr lang="en-GB" dirty="0"/>
                    </a:p>
                  </a:txBody>
                  <a:tcPr/>
                </a:tc>
              </a:tr>
            </a:tbl>
          </a:graphicData>
        </a:graphic>
      </p:graphicFrame>
      <p:sp>
        <p:nvSpPr>
          <p:cNvPr id="14" name="مستطيل 13"/>
          <p:cNvSpPr/>
          <p:nvPr/>
        </p:nvSpPr>
        <p:spPr>
          <a:xfrm>
            <a:off x="4599018" y="6338050"/>
            <a:ext cx="428322" cy="369332"/>
          </a:xfrm>
          <a:prstGeom prst="rect">
            <a:avLst/>
          </a:prstGeom>
        </p:spPr>
        <p:txBody>
          <a:bodyPr wrap="none">
            <a:spAutoFit/>
          </a:bodyPr>
          <a:lstStyle/>
          <a:p>
            <a:fld id="{6CB7D3F6-FC1D-45B6-B909-D0FA43723A3B}" type="slidenum">
              <a:rPr lang="ar-SA">
                <a:solidFill>
                  <a:schemeClr val="bg1"/>
                </a:solidFill>
                <a:latin typeface="Calibri" pitchFamily="34" charset="0"/>
              </a:rPr>
              <a:pPr/>
              <a:t>76</a:t>
            </a:fld>
            <a:endParaRPr lang="ar-SA" dirty="0"/>
          </a:p>
        </p:txBody>
      </p:sp>
    </p:spTree>
    <p:extLst>
      <p:ext uri="{BB962C8B-B14F-4D97-AF65-F5344CB8AC3E}">
        <p14:creationId xmlns:p14="http://schemas.microsoft.com/office/powerpoint/2010/main" xmlns="" val="315165417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blinds(horizontal)">
                                      <p:cBhvr>
                                        <p:cTn id="7" dur="500"/>
                                        <p:tgtEl>
                                          <p:spTgt spid="1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blinds(horizontal)">
                                      <p:cBhvr>
                                        <p:cTn id="12" dur="500"/>
                                        <p:tgtEl>
                                          <p:spTgt spid="1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linds(horizontal)">
                                      <p:cBhvr>
                                        <p:cTn id="17" dur="500"/>
                                        <p:tgtEl>
                                          <p:spTgt spid="1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1">
                                            <p:txEl>
                                              <p:pRg st="7" end="7"/>
                                            </p:txEl>
                                          </p:spTgt>
                                        </p:tgtEl>
                                        <p:attrNameLst>
                                          <p:attrName>style.visibility</p:attrName>
                                        </p:attrNameLst>
                                      </p:cBhvr>
                                      <p:to>
                                        <p:strVal val="visible"/>
                                      </p:to>
                                    </p:set>
                                    <p:animEffect transition="in" filter="blinds(horizontal)">
                                      <p:cBhvr>
                                        <p:cTn id="22" dur="500"/>
                                        <p:tgtEl>
                                          <p:spTgt spid="11">
                                            <p:txEl>
                                              <p:pRg st="7" end="7"/>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17">
                                            <p:txEl>
                                              <p:pRg st="1" end="1"/>
                                            </p:txEl>
                                          </p:spTgt>
                                        </p:tgtEl>
                                        <p:attrNameLst>
                                          <p:attrName>style.visibility</p:attrName>
                                        </p:attrNameLst>
                                      </p:cBhvr>
                                      <p:to>
                                        <p:strVal val="visible"/>
                                      </p:to>
                                    </p:set>
                                    <p:animEffect transition="in" filter="blinds(horizontal)">
                                      <p:cBhvr>
                                        <p:cTn id="27" dur="500"/>
                                        <p:tgtEl>
                                          <p:spTgt spid="17">
                                            <p:txEl>
                                              <p:pRg st="1" end="1"/>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blinds(horizontal)">
                                      <p:cBhvr>
                                        <p:cTn id="32" dur="500"/>
                                        <p:tgtEl>
                                          <p:spTgt spid="1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17">
                                            <p:txEl>
                                              <p:pRg st="7" end="7"/>
                                            </p:txEl>
                                          </p:spTgt>
                                        </p:tgtEl>
                                        <p:attrNameLst>
                                          <p:attrName>style.visibility</p:attrName>
                                        </p:attrNameLst>
                                      </p:cBhvr>
                                      <p:to>
                                        <p:strVal val="visible"/>
                                      </p:to>
                                    </p:set>
                                    <p:animEffect transition="in" filter="blinds(horizontal)">
                                      <p:cBhvr>
                                        <p:cTn id="37" dur="500"/>
                                        <p:tgtEl>
                                          <p:spTgt spid="1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pPr>
              <a:defRPr/>
            </a:pPr>
            <a:endParaRPr lang="en-GB" smtClean="0"/>
          </a:p>
        </p:txBody>
      </p:sp>
      <p:sp>
        <p:nvSpPr>
          <p:cNvPr id="90115" name="Content Placeholder 2"/>
          <p:cNvSpPr>
            <a:spLocks noGrp="1"/>
          </p:cNvSpPr>
          <p:nvPr>
            <p:ph sz="quarter" idx="1"/>
          </p:nvPr>
        </p:nvSpPr>
        <p:spPr>
          <a:xfrm>
            <a:off x="914400" y="1447800"/>
            <a:ext cx="3749920" cy="4572000"/>
          </a:xfrm>
        </p:spPr>
        <p:txBody>
          <a:bodyPr/>
          <a:lstStyle/>
          <a:p>
            <a:pPr fontAlgn="base">
              <a:spcAft>
                <a:spcPct val="0"/>
              </a:spcAft>
            </a:pPr>
            <a:endParaRPr lang="en-GB" smtClean="0">
              <a:cs typeface="Arial" pitchFamily="34" charset="0"/>
            </a:endParaRPr>
          </a:p>
        </p:txBody>
      </p:sp>
      <p:sp>
        <p:nvSpPr>
          <p:cNvPr id="90116" name="Content Placeholder 3"/>
          <p:cNvSpPr>
            <a:spLocks noGrp="1"/>
          </p:cNvSpPr>
          <p:nvPr>
            <p:ph sz="quarter" idx="4294967295"/>
          </p:nvPr>
        </p:nvSpPr>
        <p:spPr>
          <a:xfrm>
            <a:off x="4933950" y="1447800"/>
            <a:ext cx="3749919" cy="4572000"/>
          </a:xfrm>
        </p:spPr>
        <p:txBody>
          <a:bodyPr/>
          <a:lstStyle/>
          <a:p>
            <a:endParaRPr lang="en-GB" smtClean="0">
              <a:cs typeface="Arial" pitchFamily="34" charset="0"/>
            </a:endParaRPr>
          </a:p>
        </p:txBody>
      </p:sp>
      <p:sp>
        <p:nvSpPr>
          <p:cNvPr id="11" name="Content Placeholder 2"/>
          <p:cNvSpPr txBox="1">
            <a:spLocks/>
          </p:cNvSpPr>
          <p:nvPr/>
        </p:nvSpPr>
        <p:spPr bwMode="auto">
          <a:xfrm>
            <a:off x="5578720" y="1447800"/>
            <a:ext cx="4467957" cy="4572000"/>
          </a:xfrm>
          <a:prstGeom prst="rect">
            <a:avLst/>
          </a:prstGeom>
          <a:noFill/>
          <a:ln w="9525">
            <a:noFill/>
            <a:miter lim="800000"/>
            <a:headEnd/>
            <a:tailEnd/>
          </a:ln>
        </p:spPr>
        <p:txBody>
          <a:bodyPr/>
          <a:lstStyle/>
          <a:p>
            <a:pPr marL="273050" indent="-273050" algn="ctr" eaLnBrk="0" hangingPunct="0">
              <a:spcBef>
                <a:spcPts val="575"/>
              </a:spcBef>
              <a:buClr>
                <a:schemeClr val="accent1"/>
              </a:buClr>
              <a:buSzPct val="85000"/>
              <a:buFont typeface="Wingdings 2" pitchFamily="18" charset="2"/>
              <a:buNone/>
              <a:defRPr/>
            </a:pPr>
            <a:r>
              <a:rPr lang="ar-SA" sz="2600" dirty="0">
                <a:latin typeface="+mn-lt"/>
                <a:cs typeface="+mn-cs"/>
              </a:rPr>
              <a:t>    </a:t>
            </a:r>
          </a:p>
          <a:p>
            <a:pPr marL="273050" indent="-273050" algn="ctr" eaLnBrk="0" hangingPunct="0">
              <a:spcBef>
                <a:spcPts val="575"/>
              </a:spcBef>
              <a:buClr>
                <a:schemeClr val="accent1"/>
              </a:buClr>
              <a:buSzPct val="85000"/>
              <a:buFont typeface="Wingdings 2" pitchFamily="18" charset="2"/>
              <a:buNone/>
              <a:defRPr/>
            </a:pPr>
            <a:r>
              <a:rPr lang="ar-SA" sz="2600" dirty="0">
                <a:latin typeface="+mn-lt"/>
                <a:cs typeface="+mn-cs"/>
              </a:rPr>
              <a:t>                     </a:t>
            </a:r>
            <a:r>
              <a:rPr lang="ar-SA" sz="2000" b="1" dirty="0">
                <a:latin typeface="+mn-lt"/>
                <a:cs typeface="+mn-cs"/>
              </a:rPr>
              <a:t>حساب البضاعة</a:t>
            </a: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r>
              <a:rPr lang="ar-SA" sz="2600" b="1" dirty="0">
                <a:latin typeface="+mn-lt"/>
                <a:cs typeface="+mn-cs"/>
              </a:rPr>
              <a:t>               </a:t>
            </a:r>
            <a:r>
              <a:rPr lang="ar-SA" sz="2000" b="1" dirty="0">
                <a:latin typeface="+mn-lt"/>
                <a:cs typeface="+mn-cs"/>
              </a:rPr>
              <a:t>الفرق  100000   </a:t>
            </a:r>
            <a:r>
              <a:rPr lang="ar-SA" sz="2000" b="1" dirty="0">
                <a:solidFill>
                  <a:srgbClr val="FF0000"/>
                </a:solidFill>
                <a:latin typeface="+mn-lt"/>
                <a:cs typeface="+mn-cs"/>
              </a:rPr>
              <a:t>(مدين)</a:t>
            </a:r>
          </a:p>
        </p:txBody>
      </p:sp>
      <p:graphicFrame>
        <p:nvGraphicFramePr>
          <p:cNvPr id="13" name="Table 12"/>
          <p:cNvGraphicFramePr>
            <a:graphicFrameLocks noGrp="1"/>
          </p:cNvGraphicFramePr>
          <p:nvPr/>
        </p:nvGraphicFramePr>
        <p:xfrm>
          <a:off x="5105400" y="2514600"/>
          <a:ext cx="3505200" cy="1930400"/>
        </p:xfrm>
        <a:graphic>
          <a:graphicData uri="http://schemas.openxmlformats.org/drawingml/2006/table">
            <a:tbl>
              <a:tblPr firstRow="1" bandRow="1">
                <a:tableStyleId>{5C22544A-7EE6-4342-B048-85BDC9FD1C3A}</a:tableStyleId>
              </a:tblPr>
              <a:tblGrid>
                <a:gridCol w="1752600"/>
                <a:gridCol w="1752600"/>
              </a:tblGrid>
              <a:tr h="482600">
                <a:tc>
                  <a:txBody>
                    <a:bodyPr/>
                    <a:lstStyle/>
                    <a:p>
                      <a:pPr algn="ctr"/>
                      <a:r>
                        <a:rPr lang="ar-SA" dirty="0" smtClean="0"/>
                        <a:t>دائن</a:t>
                      </a:r>
                      <a:endParaRPr lang="en-GB" dirty="0"/>
                    </a:p>
                  </a:txBody>
                  <a:tcPr/>
                </a:tc>
                <a:tc>
                  <a:txBody>
                    <a:bodyPr/>
                    <a:lstStyle/>
                    <a:p>
                      <a:pPr algn="ctr"/>
                      <a:r>
                        <a:rPr lang="ar-SA" dirty="0" smtClean="0"/>
                        <a:t>مدين</a:t>
                      </a:r>
                      <a:endParaRPr lang="en-GB" dirty="0"/>
                    </a:p>
                  </a:txBody>
                  <a:tcPr/>
                </a:tc>
              </a:tr>
              <a:tr h="482600">
                <a:tc>
                  <a:txBody>
                    <a:bodyPr/>
                    <a:lstStyle/>
                    <a:p>
                      <a:r>
                        <a:rPr lang="ar-SA" dirty="0" smtClean="0"/>
                        <a:t>50000   (8)</a:t>
                      </a:r>
                      <a:endParaRPr lang="en-GB" dirty="0"/>
                    </a:p>
                  </a:txBody>
                  <a:tcPr/>
                </a:tc>
                <a:tc>
                  <a:txBody>
                    <a:bodyPr/>
                    <a:lstStyle/>
                    <a:p>
                      <a:r>
                        <a:rPr lang="ar-SA" dirty="0" smtClean="0"/>
                        <a:t>200000   (7)</a:t>
                      </a:r>
                      <a:endParaRPr lang="en-GB" dirty="0"/>
                    </a:p>
                  </a:txBody>
                  <a:tcPr/>
                </a:tc>
              </a:tr>
              <a:tr h="482600">
                <a:tc>
                  <a:txBody>
                    <a:bodyPr/>
                    <a:lstStyle/>
                    <a:p>
                      <a:r>
                        <a:rPr lang="ar-SA" dirty="0" smtClean="0"/>
                        <a:t>50000   (9)</a:t>
                      </a:r>
                      <a:endParaRPr lang="en-GB" dirty="0"/>
                    </a:p>
                  </a:txBody>
                  <a:tcPr/>
                </a:tc>
                <a:tc>
                  <a:txBody>
                    <a:bodyPr/>
                    <a:lstStyle/>
                    <a:p>
                      <a:endParaRPr lang="en-GB" dirty="0"/>
                    </a:p>
                  </a:txBody>
                  <a:tcPr/>
                </a:tc>
              </a:tr>
              <a:tr h="482600">
                <a:tc>
                  <a:txBody>
                    <a:bodyPr/>
                    <a:lstStyle/>
                    <a:p>
                      <a:r>
                        <a:rPr lang="ar-SA" dirty="0" smtClean="0"/>
                        <a:t> </a:t>
                      </a:r>
                      <a:endParaRPr lang="en-GB" dirty="0"/>
                    </a:p>
                  </a:txBody>
                  <a:tcPr/>
                </a:tc>
                <a:tc>
                  <a:txBody>
                    <a:bodyPr/>
                    <a:lstStyle/>
                    <a:p>
                      <a:endParaRPr lang="en-GB" dirty="0"/>
                    </a:p>
                  </a:txBody>
                  <a:tcPr/>
                </a:tc>
              </a:tr>
            </a:tbl>
          </a:graphicData>
        </a:graphic>
      </p:graphicFrame>
      <p:sp>
        <p:nvSpPr>
          <p:cNvPr id="16" name="Title 1"/>
          <p:cNvSpPr txBox="1">
            <a:spLocks/>
          </p:cNvSpPr>
          <p:nvPr/>
        </p:nvSpPr>
        <p:spPr bwMode="auto">
          <a:xfrm>
            <a:off x="1331640" y="427038"/>
            <a:ext cx="7391400" cy="944562"/>
          </a:xfrm>
          <a:prstGeom prst="rect">
            <a:avLst/>
          </a:prstGeom>
          <a:solidFill>
            <a:schemeClr val="accent1"/>
          </a:solidFill>
          <a:ln w="9525">
            <a:noFill/>
            <a:miter lim="800000"/>
            <a:headEnd/>
            <a:tailEnd/>
          </a:ln>
        </p:spPr>
        <p:txBody>
          <a:bodyPr bIns="91440" anchor="b"/>
          <a:lstStyle/>
          <a:p>
            <a:pPr algn="just" eaLnBrk="0" hangingPunct="0">
              <a:defRPr/>
            </a:pPr>
            <a:r>
              <a:rPr lang="ar-SA" sz="2800" dirty="0">
                <a:solidFill>
                  <a:srgbClr val="FF0000"/>
                </a:solidFill>
                <a:latin typeface="+mj-lt"/>
                <a:ea typeface="+mj-ea"/>
                <a:cs typeface="+mj-cs"/>
              </a:rPr>
              <a:t>كما يمكن تصوير حسابي البضاعة والمدينين كما يلي:</a:t>
            </a:r>
            <a:endParaRPr lang="en-GB" sz="2800" dirty="0">
              <a:solidFill>
                <a:schemeClr val="tx2"/>
              </a:solidFill>
              <a:latin typeface="+mj-lt"/>
              <a:ea typeface="+mj-ea"/>
              <a:cs typeface="+mj-cs"/>
            </a:endParaRPr>
          </a:p>
        </p:txBody>
      </p:sp>
      <p:sp>
        <p:nvSpPr>
          <p:cNvPr id="17" name="Content Placeholder 2"/>
          <p:cNvSpPr txBox="1">
            <a:spLocks/>
          </p:cNvSpPr>
          <p:nvPr/>
        </p:nvSpPr>
        <p:spPr bwMode="auto">
          <a:xfrm>
            <a:off x="381000" y="1371600"/>
            <a:ext cx="4372708" cy="4572000"/>
          </a:xfrm>
          <a:prstGeom prst="rect">
            <a:avLst/>
          </a:prstGeom>
          <a:noFill/>
          <a:ln w="9525">
            <a:noFill/>
            <a:miter lim="800000"/>
            <a:headEnd/>
            <a:tailEnd/>
          </a:ln>
        </p:spPr>
        <p:txBody>
          <a:bodyPr/>
          <a:lstStyle/>
          <a:p>
            <a:pPr marL="273050" indent="-273050" algn="ctr" eaLnBrk="0" hangingPunct="0">
              <a:spcBef>
                <a:spcPts val="575"/>
              </a:spcBef>
              <a:buClr>
                <a:schemeClr val="accent1"/>
              </a:buClr>
              <a:buSzPct val="85000"/>
              <a:buFont typeface="Wingdings 2" pitchFamily="18" charset="2"/>
              <a:buNone/>
              <a:defRPr/>
            </a:pPr>
            <a:r>
              <a:rPr lang="ar-SA" sz="2600" dirty="0">
                <a:latin typeface="+mn-lt"/>
                <a:cs typeface="+mn-cs"/>
              </a:rPr>
              <a:t>    </a:t>
            </a:r>
          </a:p>
          <a:p>
            <a:pPr marL="273050" indent="-273050" algn="ctr" eaLnBrk="0" hangingPunct="0">
              <a:spcBef>
                <a:spcPts val="575"/>
              </a:spcBef>
              <a:buClr>
                <a:schemeClr val="accent1"/>
              </a:buClr>
              <a:buSzPct val="85000"/>
              <a:buFont typeface="Wingdings 2" pitchFamily="18" charset="2"/>
              <a:buNone/>
              <a:defRPr/>
            </a:pPr>
            <a:r>
              <a:rPr lang="ar-SA" sz="2600" dirty="0">
                <a:latin typeface="+mn-lt"/>
                <a:cs typeface="+mn-cs"/>
              </a:rPr>
              <a:t>  </a:t>
            </a:r>
            <a:r>
              <a:rPr lang="ar-SA" sz="2000" b="1" dirty="0">
                <a:latin typeface="+mn-lt"/>
                <a:cs typeface="+mn-cs"/>
              </a:rPr>
              <a:t>حساب المدينين (شركة النصر)</a:t>
            </a: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Char char=""/>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r>
              <a:rPr lang="ar-SA" sz="2000" b="1">
                <a:latin typeface="+mn-lt"/>
                <a:cs typeface="+mn-cs"/>
              </a:rPr>
              <a:t>الفرق  20000   </a:t>
            </a:r>
            <a:r>
              <a:rPr lang="ar-SA" sz="2000" b="1" dirty="0">
                <a:solidFill>
                  <a:srgbClr val="FF0000"/>
                </a:solidFill>
                <a:latin typeface="+mn-lt"/>
                <a:cs typeface="+mn-cs"/>
              </a:rPr>
              <a:t>(مدين)</a:t>
            </a:r>
          </a:p>
        </p:txBody>
      </p:sp>
      <p:graphicFrame>
        <p:nvGraphicFramePr>
          <p:cNvPr id="19" name="Table 18"/>
          <p:cNvGraphicFramePr>
            <a:graphicFrameLocks noGrp="1"/>
          </p:cNvGraphicFramePr>
          <p:nvPr/>
        </p:nvGraphicFramePr>
        <p:xfrm>
          <a:off x="914400" y="2438400"/>
          <a:ext cx="3429000" cy="1930400"/>
        </p:xfrm>
        <a:graphic>
          <a:graphicData uri="http://schemas.openxmlformats.org/drawingml/2006/table">
            <a:tbl>
              <a:tblPr firstRow="1" bandRow="1">
                <a:tableStyleId>{5C22544A-7EE6-4342-B048-85BDC9FD1C3A}</a:tableStyleId>
              </a:tblPr>
              <a:tblGrid>
                <a:gridCol w="1714500"/>
                <a:gridCol w="1714500"/>
              </a:tblGrid>
              <a:tr h="482600">
                <a:tc>
                  <a:txBody>
                    <a:bodyPr/>
                    <a:lstStyle/>
                    <a:p>
                      <a:pPr algn="ctr"/>
                      <a:r>
                        <a:rPr lang="ar-SA" dirty="0" smtClean="0"/>
                        <a:t>دائن</a:t>
                      </a:r>
                      <a:endParaRPr lang="en-GB" dirty="0"/>
                    </a:p>
                  </a:txBody>
                  <a:tcPr/>
                </a:tc>
                <a:tc>
                  <a:txBody>
                    <a:bodyPr/>
                    <a:lstStyle/>
                    <a:p>
                      <a:pPr algn="ctr"/>
                      <a:r>
                        <a:rPr lang="ar-SA" dirty="0" smtClean="0"/>
                        <a:t>مدين</a:t>
                      </a:r>
                      <a:endParaRPr lang="en-GB" dirty="0"/>
                    </a:p>
                  </a:txBody>
                  <a:tcPr/>
                </a:tc>
              </a:tr>
              <a:tr h="482600">
                <a:tc>
                  <a:txBody>
                    <a:bodyPr/>
                    <a:lstStyle/>
                    <a:p>
                      <a:r>
                        <a:rPr lang="ar-SA" dirty="0" smtClean="0"/>
                        <a:t>20000</a:t>
                      </a:r>
                      <a:r>
                        <a:rPr lang="ar-SA" baseline="0" dirty="0" smtClean="0"/>
                        <a:t>   (11)</a:t>
                      </a:r>
                      <a:endParaRPr lang="en-GB" dirty="0"/>
                    </a:p>
                  </a:txBody>
                  <a:tcPr/>
                </a:tc>
                <a:tc>
                  <a:txBody>
                    <a:bodyPr/>
                    <a:lstStyle/>
                    <a:p>
                      <a:r>
                        <a:rPr lang="ar-SA" dirty="0" smtClean="0"/>
                        <a:t>40000   (7)</a:t>
                      </a:r>
                      <a:endParaRPr lang="en-GB" dirty="0"/>
                    </a:p>
                  </a:txBody>
                  <a:tcPr/>
                </a:tc>
              </a:tr>
              <a:tr h="482600">
                <a:tc>
                  <a:txBody>
                    <a:bodyPr/>
                    <a:lstStyle/>
                    <a:p>
                      <a:endParaRPr lang="en-GB" dirty="0"/>
                    </a:p>
                  </a:txBody>
                  <a:tcPr/>
                </a:tc>
                <a:tc>
                  <a:txBody>
                    <a:bodyPr/>
                    <a:lstStyle/>
                    <a:p>
                      <a:endParaRPr lang="en-GB" dirty="0"/>
                    </a:p>
                  </a:txBody>
                  <a:tcPr/>
                </a:tc>
              </a:tr>
              <a:tr h="482600">
                <a:tc>
                  <a:txBody>
                    <a:bodyPr/>
                    <a:lstStyle/>
                    <a:p>
                      <a:r>
                        <a:rPr lang="ar-SA" dirty="0" smtClean="0"/>
                        <a:t> </a:t>
                      </a:r>
                      <a:endParaRPr lang="en-GB" dirty="0"/>
                    </a:p>
                  </a:txBody>
                  <a:tcPr/>
                </a:tc>
                <a:tc>
                  <a:txBody>
                    <a:bodyPr/>
                    <a:lstStyle/>
                    <a:p>
                      <a:endParaRPr lang="en-GB" dirty="0"/>
                    </a:p>
                  </a:txBody>
                  <a:tcPr/>
                </a:tc>
              </a:tr>
            </a:tbl>
          </a:graphicData>
        </a:graphic>
      </p:graphicFrame>
      <p:sp>
        <p:nvSpPr>
          <p:cNvPr id="12" name="مستطيل 11"/>
          <p:cNvSpPr/>
          <p:nvPr/>
        </p:nvSpPr>
        <p:spPr>
          <a:xfrm>
            <a:off x="4599018" y="6338050"/>
            <a:ext cx="428322" cy="369332"/>
          </a:xfrm>
          <a:prstGeom prst="rect">
            <a:avLst/>
          </a:prstGeom>
        </p:spPr>
        <p:txBody>
          <a:bodyPr wrap="none">
            <a:spAutoFit/>
          </a:bodyPr>
          <a:lstStyle/>
          <a:p>
            <a:fld id="{6CB7D3F6-FC1D-45B6-B909-D0FA43723A3B}" type="slidenum">
              <a:rPr lang="ar-SA">
                <a:solidFill>
                  <a:schemeClr val="bg1"/>
                </a:solidFill>
                <a:latin typeface="Calibri" pitchFamily="34" charset="0"/>
              </a:rPr>
              <a:pPr/>
              <a:t>77</a:t>
            </a:fld>
            <a:endParaRPr lang="ar-SA" dirty="0"/>
          </a:p>
        </p:txBody>
      </p:sp>
    </p:spTree>
    <p:extLst>
      <p:ext uri="{BB962C8B-B14F-4D97-AF65-F5344CB8AC3E}">
        <p14:creationId xmlns:p14="http://schemas.microsoft.com/office/powerpoint/2010/main" xmlns="" val="414112204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blinds(horizontal)">
                                      <p:cBhvr>
                                        <p:cTn id="7" dur="500"/>
                                        <p:tgtEl>
                                          <p:spTgt spid="1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blinds(horizontal)">
                                      <p:cBhvr>
                                        <p:cTn id="12" dur="500"/>
                                        <p:tgtEl>
                                          <p:spTgt spid="1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linds(horizontal)">
                                      <p:cBhvr>
                                        <p:cTn id="17" dur="500"/>
                                        <p:tgtEl>
                                          <p:spTgt spid="1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1">
                                            <p:txEl>
                                              <p:pRg st="7" end="7"/>
                                            </p:txEl>
                                          </p:spTgt>
                                        </p:tgtEl>
                                        <p:attrNameLst>
                                          <p:attrName>style.visibility</p:attrName>
                                        </p:attrNameLst>
                                      </p:cBhvr>
                                      <p:to>
                                        <p:strVal val="visible"/>
                                      </p:to>
                                    </p:set>
                                    <p:animEffect transition="in" filter="blinds(horizontal)">
                                      <p:cBhvr>
                                        <p:cTn id="22" dur="500"/>
                                        <p:tgtEl>
                                          <p:spTgt spid="11">
                                            <p:txEl>
                                              <p:pRg st="7" end="7"/>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17">
                                            <p:txEl>
                                              <p:pRg st="1" end="1"/>
                                            </p:txEl>
                                          </p:spTgt>
                                        </p:tgtEl>
                                        <p:attrNameLst>
                                          <p:attrName>style.visibility</p:attrName>
                                        </p:attrNameLst>
                                      </p:cBhvr>
                                      <p:to>
                                        <p:strVal val="visible"/>
                                      </p:to>
                                    </p:set>
                                    <p:animEffect transition="in" filter="blinds(horizontal)">
                                      <p:cBhvr>
                                        <p:cTn id="27" dur="500"/>
                                        <p:tgtEl>
                                          <p:spTgt spid="17">
                                            <p:txEl>
                                              <p:pRg st="1" end="1"/>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blinds(horizontal)">
                                      <p:cBhvr>
                                        <p:cTn id="32" dur="500"/>
                                        <p:tgtEl>
                                          <p:spTgt spid="1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17">
                                            <p:txEl>
                                              <p:pRg st="7" end="7"/>
                                            </p:txEl>
                                          </p:spTgt>
                                        </p:tgtEl>
                                        <p:attrNameLst>
                                          <p:attrName>style.visibility</p:attrName>
                                        </p:attrNameLst>
                                      </p:cBhvr>
                                      <p:to>
                                        <p:strVal val="visible"/>
                                      </p:to>
                                    </p:set>
                                    <p:animEffect transition="in" filter="blinds(horizontal)">
                                      <p:cBhvr>
                                        <p:cTn id="37" dur="500"/>
                                        <p:tgtEl>
                                          <p:spTgt spid="1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solidFill>
            <a:schemeClr val="accent1"/>
          </a:solidFill>
        </p:spPr>
        <p:txBody>
          <a:bodyPr/>
          <a:lstStyle/>
          <a:p>
            <a:pPr>
              <a:defRPr/>
            </a:pPr>
            <a:r>
              <a:rPr lang="ar-SA" dirty="0" smtClean="0">
                <a:solidFill>
                  <a:srgbClr val="FF0000"/>
                </a:solidFill>
              </a:rPr>
              <a:t>خلاصة</a:t>
            </a:r>
            <a:endParaRPr lang="en-GB" dirty="0" smtClean="0">
              <a:solidFill>
                <a:srgbClr val="FF0000"/>
              </a:solidFill>
            </a:endParaRPr>
          </a:p>
        </p:txBody>
      </p:sp>
      <p:sp>
        <p:nvSpPr>
          <p:cNvPr id="91139" name="Content Placeholder 2"/>
          <p:cNvSpPr>
            <a:spLocks noGrp="1"/>
          </p:cNvSpPr>
          <p:nvPr>
            <p:ph sz="quarter" idx="1"/>
          </p:nvPr>
        </p:nvSpPr>
        <p:spPr/>
        <p:txBody>
          <a:bodyPr/>
          <a:lstStyle/>
          <a:p>
            <a:pPr algn="just" rtl="1">
              <a:lnSpc>
                <a:spcPct val="200000"/>
              </a:lnSpc>
            </a:pPr>
            <a:r>
              <a:rPr lang="ar-SA" dirty="0" smtClean="0">
                <a:cs typeface="Arial" pitchFamily="34" charset="0"/>
              </a:rPr>
              <a:t>يلاحظ في جميع العمليات المالية السابقة أن مجموع ما يثبت في الجانب الأيمن من حساب أو حسابات معينة لابد وأن يتساوى مع مجموع ما يثبت في الجانب الأيسر من حساب أو حسابات أخرى.</a:t>
            </a:r>
            <a:endParaRPr lang="en-GB" dirty="0" smtClean="0">
              <a:cs typeface="Arial" pitchFamily="34" charset="0"/>
            </a:endParaRPr>
          </a:p>
        </p:txBody>
      </p:sp>
      <p:sp>
        <p:nvSpPr>
          <p:cNvPr id="6" name="مستطيل 5"/>
          <p:cNvSpPr/>
          <p:nvPr/>
        </p:nvSpPr>
        <p:spPr>
          <a:xfrm>
            <a:off x="4599018" y="6338050"/>
            <a:ext cx="428322" cy="369332"/>
          </a:xfrm>
          <a:prstGeom prst="rect">
            <a:avLst/>
          </a:prstGeom>
        </p:spPr>
        <p:txBody>
          <a:bodyPr wrap="none">
            <a:spAutoFit/>
          </a:bodyPr>
          <a:lstStyle/>
          <a:p>
            <a:fld id="{6CB7D3F6-FC1D-45B6-B909-D0FA43723A3B}" type="slidenum">
              <a:rPr lang="ar-SA">
                <a:solidFill>
                  <a:schemeClr val="bg1"/>
                </a:solidFill>
                <a:latin typeface="Calibri" pitchFamily="34" charset="0"/>
              </a:rPr>
              <a:pPr/>
              <a:t>78</a:t>
            </a:fld>
            <a:endParaRPr lang="ar-SA" dirty="0"/>
          </a:p>
        </p:txBody>
      </p:sp>
    </p:spTree>
    <p:extLst>
      <p:ext uri="{BB962C8B-B14F-4D97-AF65-F5344CB8AC3E}">
        <p14:creationId xmlns:p14="http://schemas.microsoft.com/office/powerpoint/2010/main" xmlns="" val="2077487430"/>
      </p:ext>
    </p:extLst>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792162"/>
          </a:xfrm>
          <a:solidFill>
            <a:schemeClr val="accent1"/>
          </a:solidFill>
        </p:spPr>
        <p:txBody>
          <a:bodyPr/>
          <a:lstStyle/>
          <a:p>
            <a:pPr algn="just" rtl="1"/>
            <a:r>
              <a:rPr lang="ar-SA" sz="2800" dirty="0" smtClean="0">
                <a:solidFill>
                  <a:srgbClr val="FF0000"/>
                </a:solidFill>
                <a:cs typeface="Arial" pitchFamily="34" charset="0"/>
              </a:rPr>
              <a:t>ويمكن إعداد ميزانية منشأة فاضل التجارية من خلال الحسابات السابقة وباستخدام الفروق كما يلي: </a:t>
            </a:r>
            <a:endParaRPr lang="en-GB" sz="2800" dirty="0" smtClean="0">
              <a:solidFill>
                <a:srgbClr val="FF0000"/>
              </a:solidFill>
              <a:cs typeface="Arial" pitchFamily="34" charset="0"/>
            </a:endParaRPr>
          </a:p>
        </p:txBody>
      </p:sp>
      <p:sp>
        <p:nvSpPr>
          <p:cNvPr id="3" name="Content Placeholder 2"/>
          <p:cNvSpPr>
            <a:spLocks noGrp="1"/>
          </p:cNvSpPr>
          <p:nvPr>
            <p:ph sz="quarter" idx="1"/>
          </p:nvPr>
        </p:nvSpPr>
        <p:spPr>
          <a:xfrm>
            <a:off x="914400" y="990600"/>
            <a:ext cx="7772400" cy="5029200"/>
          </a:xfrm>
        </p:spPr>
        <p:txBody>
          <a:bodyPr/>
          <a:lstStyle/>
          <a:p>
            <a:pPr algn="ctr">
              <a:buFont typeface="Wingdings 2" pitchFamily="18" charset="2"/>
              <a:buNone/>
            </a:pPr>
            <a:r>
              <a:rPr lang="ar-SA" b="1" smtClean="0">
                <a:cs typeface="Arial" pitchFamily="34" charset="0"/>
              </a:rPr>
              <a:t>    الميزانية</a:t>
            </a:r>
            <a:endParaRPr lang="en-GB" b="1" smtClean="0">
              <a:cs typeface="Arial" pitchFamily="34" charset="0"/>
            </a:endParaRPr>
          </a:p>
        </p:txBody>
      </p:sp>
      <p:sp>
        <p:nvSpPr>
          <p:cNvPr id="20" name="Content Placeholder 2"/>
          <p:cNvSpPr txBox="1">
            <a:spLocks/>
          </p:cNvSpPr>
          <p:nvPr/>
        </p:nvSpPr>
        <p:spPr bwMode="auto">
          <a:xfrm>
            <a:off x="825012" y="1447800"/>
            <a:ext cx="7861788" cy="4572000"/>
          </a:xfrm>
          <a:prstGeom prst="rect">
            <a:avLst/>
          </a:prstGeom>
          <a:noFill/>
          <a:ln w="9525">
            <a:noFill/>
            <a:miter lim="800000"/>
            <a:headEnd/>
            <a:tailEnd/>
          </a:ln>
        </p:spPr>
        <p:txBody>
          <a:bodyPr/>
          <a:lstStyle/>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ar-SA" sz="2600" dirty="0">
              <a:latin typeface="+mn-lt"/>
              <a:cs typeface="+mn-cs"/>
            </a:endParaRPr>
          </a:p>
          <a:p>
            <a:pPr marL="273050" indent="-273050" algn="ctr" eaLnBrk="0" hangingPunct="0">
              <a:spcBef>
                <a:spcPts val="575"/>
              </a:spcBef>
              <a:buClr>
                <a:schemeClr val="accent1"/>
              </a:buClr>
              <a:buSzPct val="85000"/>
              <a:buFont typeface="Wingdings 2" pitchFamily="18" charset="2"/>
              <a:buNone/>
              <a:defRPr/>
            </a:pPr>
            <a:endParaRPr lang="en-GB" sz="2600" dirty="0">
              <a:latin typeface="+mn-lt"/>
              <a:cs typeface="+mn-cs"/>
            </a:endParaRPr>
          </a:p>
        </p:txBody>
      </p:sp>
      <p:sp>
        <p:nvSpPr>
          <p:cNvPr id="22" name="Content Placeholder 2"/>
          <p:cNvSpPr txBox="1">
            <a:spLocks/>
          </p:cNvSpPr>
          <p:nvPr/>
        </p:nvSpPr>
        <p:spPr bwMode="auto">
          <a:xfrm>
            <a:off x="825012" y="990600"/>
            <a:ext cx="7861788" cy="4648200"/>
          </a:xfrm>
          <a:prstGeom prst="rect">
            <a:avLst/>
          </a:prstGeom>
          <a:noFill/>
          <a:ln w="9525">
            <a:noFill/>
            <a:miter lim="800000"/>
            <a:headEnd/>
            <a:tailEnd/>
          </a:ln>
        </p:spPr>
        <p:txBody>
          <a:bodyPr/>
          <a:lstStyle/>
          <a:p>
            <a:pPr marL="273050" indent="-273050" eaLnBrk="0" hangingPunct="0">
              <a:spcBef>
                <a:spcPts val="575"/>
              </a:spcBef>
              <a:buClr>
                <a:schemeClr val="accent1"/>
              </a:buClr>
              <a:buSzPct val="85000"/>
              <a:buFont typeface="Wingdings 2" pitchFamily="18" charset="2"/>
              <a:buNone/>
              <a:defRPr/>
            </a:pPr>
            <a:r>
              <a:rPr lang="ar-SA" sz="2600" dirty="0">
                <a:latin typeface="+mn-lt"/>
                <a:cs typeface="+mn-cs"/>
              </a:rPr>
              <a:t> </a:t>
            </a:r>
          </a:p>
          <a:p>
            <a:pPr marL="273050" indent="-273050" eaLnBrk="0" hangingPunct="0">
              <a:spcBef>
                <a:spcPts val="575"/>
              </a:spcBef>
              <a:buClr>
                <a:schemeClr val="accent1"/>
              </a:buClr>
              <a:buSzPct val="85000"/>
              <a:buFont typeface="Wingdings 2" pitchFamily="18" charset="2"/>
              <a:buNone/>
              <a:defRPr/>
            </a:pPr>
            <a:endParaRPr lang="en-GB" sz="2600" dirty="0">
              <a:latin typeface="+mn-lt"/>
              <a:cs typeface="+mn-cs"/>
            </a:endParaRPr>
          </a:p>
        </p:txBody>
      </p:sp>
      <p:graphicFrame>
        <p:nvGraphicFramePr>
          <p:cNvPr id="24" name="Table 23"/>
          <p:cNvGraphicFramePr>
            <a:graphicFrameLocks noGrp="1"/>
          </p:cNvGraphicFramePr>
          <p:nvPr/>
        </p:nvGraphicFramePr>
        <p:xfrm>
          <a:off x="1219200" y="1524000"/>
          <a:ext cx="6781800" cy="4495800"/>
        </p:xfrm>
        <a:graphic>
          <a:graphicData uri="http://schemas.openxmlformats.org/drawingml/2006/table">
            <a:tbl>
              <a:tblPr firstRow="1" bandRow="1">
                <a:tableStyleId>{5C22544A-7EE6-4342-B048-85BDC9FD1C3A}</a:tableStyleId>
              </a:tblPr>
              <a:tblGrid>
                <a:gridCol w="2204085"/>
                <a:gridCol w="1186815"/>
                <a:gridCol w="2204085"/>
                <a:gridCol w="1186815"/>
              </a:tblGrid>
              <a:tr h="374650">
                <a:tc>
                  <a:txBody>
                    <a:bodyPr/>
                    <a:lstStyle/>
                    <a:p>
                      <a:pPr algn="r" rtl="1"/>
                      <a:r>
                        <a:rPr lang="ar-SA" sz="1800" u="sng" dirty="0" smtClean="0">
                          <a:solidFill>
                            <a:srgbClr val="FF0000"/>
                          </a:solidFill>
                        </a:rPr>
                        <a:t>الخصوم</a:t>
                      </a:r>
                      <a:endParaRPr lang="en-GB" sz="1800" u="sng" dirty="0">
                        <a:solidFill>
                          <a:srgbClr val="FF0000"/>
                        </a:solidFill>
                      </a:endParaRPr>
                    </a:p>
                  </a:txBody>
                  <a:tcPr>
                    <a:solidFill>
                      <a:schemeClr val="tx2">
                        <a:lumMod val="20000"/>
                        <a:lumOff val="80000"/>
                      </a:schemeClr>
                    </a:solidFill>
                  </a:tcPr>
                </a:tc>
                <a:tc>
                  <a:txBody>
                    <a:bodyPr/>
                    <a:lstStyle/>
                    <a:p>
                      <a:pPr algn="r" rtl="1"/>
                      <a:endParaRPr lang="en-GB" sz="1800" b="1" dirty="0">
                        <a:solidFill>
                          <a:srgbClr val="FF0000"/>
                        </a:solidFill>
                      </a:endParaRPr>
                    </a:p>
                  </a:txBody>
                  <a:tcPr>
                    <a:solidFill>
                      <a:schemeClr val="tx2">
                        <a:lumMod val="20000"/>
                        <a:lumOff val="80000"/>
                      </a:schemeClr>
                    </a:solidFill>
                  </a:tcPr>
                </a:tc>
                <a:tc>
                  <a:txBody>
                    <a:bodyPr/>
                    <a:lstStyle/>
                    <a:p>
                      <a:pPr algn="r" rtl="1"/>
                      <a:r>
                        <a:rPr lang="ar-SA" sz="1800" u="sng" dirty="0" smtClean="0">
                          <a:solidFill>
                            <a:srgbClr val="FF0000"/>
                          </a:solidFill>
                        </a:rPr>
                        <a:t>الأصــــول</a:t>
                      </a:r>
                      <a:endParaRPr lang="en-GB" sz="1800" u="sng" dirty="0">
                        <a:solidFill>
                          <a:srgbClr val="FF0000"/>
                        </a:solidFill>
                      </a:endParaRPr>
                    </a:p>
                  </a:txBody>
                  <a:tcPr>
                    <a:solidFill>
                      <a:schemeClr val="tx2">
                        <a:lumMod val="20000"/>
                        <a:lumOff val="80000"/>
                      </a:schemeClr>
                    </a:solidFill>
                  </a:tcPr>
                </a:tc>
                <a:tc>
                  <a:txBody>
                    <a:bodyPr/>
                    <a:lstStyle/>
                    <a:p>
                      <a:pPr algn="r" rtl="1"/>
                      <a:endParaRPr lang="en-GB" sz="1800" b="1" dirty="0"/>
                    </a:p>
                  </a:txBody>
                  <a:tcPr>
                    <a:solidFill>
                      <a:schemeClr val="tx2">
                        <a:lumMod val="20000"/>
                        <a:lumOff val="80000"/>
                      </a:schemeClr>
                    </a:solidFill>
                  </a:tcPr>
                </a:tc>
              </a:tr>
              <a:tr h="374650">
                <a:tc>
                  <a:txBody>
                    <a:bodyPr/>
                    <a:lstStyle/>
                    <a:p>
                      <a:pPr algn="r" rtl="1"/>
                      <a:r>
                        <a:rPr lang="ar-SA" sz="1800" dirty="0" smtClean="0"/>
                        <a:t>دائنون (شركة الأمل)</a:t>
                      </a:r>
                      <a:endParaRPr lang="en-GB" sz="1800" dirty="0"/>
                    </a:p>
                  </a:txBody>
                  <a:tcPr>
                    <a:solidFill>
                      <a:schemeClr val="tx2">
                        <a:lumMod val="20000"/>
                        <a:lumOff val="80000"/>
                      </a:schemeClr>
                    </a:solidFill>
                  </a:tcPr>
                </a:tc>
                <a:tc>
                  <a:txBody>
                    <a:bodyPr/>
                    <a:lstStyle/>
                    <a:p>
                      <a:pPr algn="l" rtl="1"/>
                      <a:r>
                        <a:rPr lang="ar-SA" sz="1800" dirty="0" smtClean="0"/>
                        <a:t>20000</a:t>
                      </a:r>
                      <a:endParaRPr lang="en-GB" sz="1800" dirty="0"/>
                    </a:p>
                  </a:txBody>
                  <a:tcPr>
                    <a:solidFill>
                      <a:schemeClr val="tx2">
                        <a:lumMod val="20000"/>
                        <a:lumOff val="80000"/>
                      </a:schemeClr>
                    </a:solidFill>
                  </a:tcPr>
                </a:tc>
                <a:tc>
                  <a:txBody>
                    <a:bodyPr/>
                    <a:lstStyle/>
                    <a:p>
                      <a:pPr algn="r" rtl="1"/>
                      <a:r>
                        <a:rPr lang="ar-SA" sz="1800" dirty="0" smtClean="0"/>
                        <a:t>صندوق</a:t>
                      </a:r>
                      <a:endParaRPr lang="en-GB" sz="1800" dirty="0"/>
                    </a:p>
                  </a:txBody>
                  <a:tcPr>
                    <a:solidFill>
                      <a:schemeClr val="tx2">
                        <a:lumMod val="20000"/>
                        <a:lumOff val="80000"/>
                      </a:schemeClr>
                    </a:solidFill>
                  </a:tcPr>
                </a:tc>
                <a:tc>
                  <a:txBody>
                    <a:bodyPr/>
                    <a:lstStyle/>
                    <a:p>
                      <a:pPr algn="l" rtl="1"/>
                      <a:r>
                        <a:rPr lang="ar-SA" sz="1800" b="1" dirty="0" smtClean="0"/>
                        <a:t>150000</a:t>
                      </a:r>
                      <a:endParaRPr lang="en-GB" sz="1800" b="1" dirty="0"/>
                    </a:p>
                  </a:txBody>
                  <a:tcPr>
                    <a:solidFill>
                      <a:schemeClr val="tx2">
                        <a:lumMod val="20000"/>
                        <a:lumOff val="80000"/>
                      </a:schemeClr>
                    </a:solidFill>
                  </a:tcPr>
                </a:tc>
              </a:tr>
              <a:tr h="374650">
                <a:tc>
                  <a:txBody>
                    <a:bodyPr/>
                    <a:lstStyle/>
                    <a:p>
                      <a:pPr algn="r" rtl="1"/>
                      <a:r>
                        <a:rPr lang="ar-SA" sz="1800" dirty="0" smtClean="0"/>
                        <a:t>قرض البنك</a:t>
                      </a:r>
                      <a:endParaRPr lang="en-GB" sz="1800" dirty="0"/>
                    </a:p>
                  </a:txBody>
                  <a:tcPr>
                    <a:solidFill>
                      <a:schemeClr val="tx2">
                        <a:lumMod val="20000"/>
                        <a:lumOff val="80000"/>
                      </a:schemeClr>
                    </a:solidFill>
                  </a:tcPr>
                </a:tc>
                <a:tc>
                  <a:txBody>
                    <a:bodyPr/>
                    <a:lstStyle/>
                    <a:p>
                      <a:pPr algn="l" rtl="1"/>
                      <a:r>
                        <a:rPr lang="ar-SA" sz="1800" b="1" dirty="0" smtClean="0"/>
                        <a:t>200000</a:t>
                      </a:r>
                      <a:endParaRPr lang="en-GB" sz="1800" b="1" dirty="0"/>
                    </a:p>
                  </a:txBody>
                  <a:tcPr>
                    <a:solidFill>
                      <a:schemeClr val="tx2">
                        <a:lumMod val="20000"/>
                        <a:lumOff val="80000"/>
                      </a:schemeClr>
                    </a:solidFill>
                  </a:tcPr>
                </a:tc>
                <a:tc>
                  <a:txBody>
                    <a:bodyPr/>
                    <a:lstStyle/>
                    <a:p>
                      <a:pPr algn="r" rtl="1"/>
                      <a:r>
                        <a:rPr lang="ar-SA" sz="1800" dirty="0" smtClean="0"/>
                        <a:t>بنك</a:t>
                      </a:r>
                      <a:endParaRPr lang="en-GB" sz="1800" dirty="0"/>
                    </a:p>
                  </a:txBody>
                  <a:tcPr>
                    <a:solidFill>
                      <a:schemeClr val="tx2">
                        <a:lumMod val="20000"/>
                        <a:lumOff val="80000"/>
                      </a:schemeClr>
                    </a:solidFill>
                  </a:tcPr>
                </a:tc>
                <a:tc>
                  <a:txBody>
                    <a:bodyPr/>
                    <a:lstStyle/>
                    <a:p>
                      <a:pPr algn="l" rtl="1"/>
                      <a:r>
                        <a:rPr lang="ar-SA" sz="1800" b="1" dirty="0" smtClean="0"/>
                        <a:t>90000</a:t>
                      </a:r>
                      <a:endParaRPr lang="en-GB" sz="1800" b="1" dirty="0"/>
                    </a:p>
                  </a:txBody>
                  <a:tcPr>
                    <a:solidFill>
                      <a:schemeClr val="tx2">
                        <a:lumMod val="20000"/>
                        <a:lumOff val="80000"/>
                      </a:schemeClr>
                    </a:solidFill>
                  </a:tcPr>
                </a:tc>
              </a:tr>
              <a:tr h="374650">
                <a:tc>
                  <a:txBody>
                    <a:bodyPr/>
                    <a:lstStyle/>
                    <a:p>
                      <a:pPr algn="r" rtl="1"/>
                      <a:endParaRPr lang="en-GB" sz="1800" dirty="0"/>
                    </a:p>
                  </a:txBody>
                  <a:tcPr>
                    <a:solidFill>
                      <a:schemeClr val="tx2">
                        <a:lumMod val="20000"/>
                        <a:lumOff val="80000"/>
                      </a:schemeClr>
                    </a:solidFill>
                  </a:tcPr>
                </a:tc>
                <a:tc>
                  <a:txBody>
                    <a:bodyPr/>
                    <a:lstStyle/>
                    <a:p>
                      <a:pPr algn="l" rtl="1"/>
                      <a:endParaRPr lang="en-GB" sz="1800" b="1" dirty="0"/>
                    </a:p>
                  </a:txBody>
                  <a:tcPr>
                    <a:solidFill>
                      <a:schemeClr val="tx2">
                        <a:lumMod val="20000"/>
                        <a:lumOff val="80000"/>
                      </a:schemeClr>
                    </a:solidFill>
                  </a:tcPr>
                </a:tc>
                <a:tc>
                  <a:txBody>
                    <a:bodyPr/>
                    <a:lstStyle/>
                    <a:p>
                      <a:pPr algn="r" rtl="1"/>
                      <a:r>
                        <a:rPr lang="ar-SA" sz="1800" dirty="0" smtClean="0"/>
                        <a:t>مدينون (شركة النصر)</a:t>
                      </a:r>
                      <a:endParaRPr lang="en-GB" sz="1800" dirty="0"/>
                    </a:p>
                  </a:txBody>
                  <a:tcPr>
                    <a:solidFill>
                      <a:schemeClr val="tx2">
                        <a:lumMod val="20000"/>
                        <a:lumOff val="80000"/>
                      </a:schemeClr>
                    </a:solidFill>
                  </a:tcPr>
                </a:tc>
                <a:tc>
                  <a:txBody>
                    <a:bodyPr/>
                    <a:lstStyle/>
                    <a:p>
                      <a:pPr algn="l" rtl="1"/>
                      <a:r>
                        <a:rPr lang="ar-SA" sz="1800" b="1" dirty="0" smtClean="0"/>
                        <a:t>20000</a:t>
                      </a:r>
                      <a:endParaRPr lang="en-GB" sz="1800" b="1" dirty="0"/>
                    </a:p>
                  </a:txBody>
                  <a:tcPr>
                    <a:solidFill>
                      <a:schemeClr val="tx2">
                        <a:lumMod val="20000"/>
                        <a:lumOff val="80000"/>
                      </a:schemeClr>
                    </a:solidFill>
                  </a:tcPr>
                </a:tc>
              </a:tr>
              <a:tr h="374650">
                <a:tc>
                  <a:txBody>
                    <a:bodyPr/>
                    <a:lstStyle/>
                    <a:p>
                      <a:pPr algn="r" rtl="1"/>
                      <a:endParaRPr lang="en-GB" sz="1800" dirty="0"/>
                    </a:p>
                  </a:txBody>
                  <a:tcPr>
                    <a:solidFill>
                      <a:schemeClr val="tx2">
                        <a:lumMod val="20000"/>
                        <a:lumOff val="80000"/>
                      </a:schemeClr>
                    </a:solidFill>
                  </a:tcPr>
                </a:tc>
                <a:tc>
                  <a:txBody>
                    <a:bodyPr/>
                    <a:lstStyle/>
                    <a:p>
                      <a:pPr algn="r" rtl="1"/>
                      <a:endParaRPr lang="en-GB" sz="1800" dirty="0"/>
                    </a:p>
                  </a:txBody>
                  <a:tcPr>
                    <a:solidFill>
                      <a:schemeClr val="tx2">
                        <a:lumMod val="20000"/>
                        <a:lumOff val="80000"/>
                      </a:schemeClr>
                    </a:solidFill>
                  </a:tcPr>
                </a:tc>
                <a:tc>
                  <a:txBody>
                    <a:bodyPr/>
                    <a:lstStyle/>
                    <a:p>
                      <a:pPr algn="r" rtl="1"/>
                      <a:r>
                        <a:rPr lang="ar-SA" sz="1800" dirty="0" smtClean="0"/>
                        <a:t>بضاعة</a:t>
                      </a:r>
                      <a:endParaRPr lang="en-GB" sz="1800" dirty="0"/>
                    </a:p>
                  </a:txBody>
                  <a:tcPr>
                    <a:solidFill>
                      <a:schemeClr val="tx2">
                        <a:lumMod val="20000"/>
                        <a:lumOff val="80000"/>
                      </a:schemeClr>
                    </a:solidFill>
                  </a:tcPr>
                </a:tc>
                <a:tc>
                  <a:txBody>
                    <a:bodyPr/>
                    <a:lstStyle/>
                    <a:p>
                      <a:pPr algn="l" rtl="1"/>
                      <a:r>
                        <a:rPr lang="ar-SA" sz="1800" b="1" dirty="0" smtClean="0"/>
                        <a:t>100000</a:t>
                      </a:r>
                      <a:endParaRPr lang="en-GB" sz="1800" b="1" dirty="0"/>
                    </a:p>
                  </a:txBody>
                  <a:tcPr>
                    <a:solidFill>
                      <a:schemeClr val="tx2">
                        <a:lumMod val="20000"/>
                        <a:lumOff val="80000"/>
                      </a:schemeClr>
                    </a:solidFill>
                  </a:tcPr>
                </a:tc>
              </a:tr>
              <a:tr h="374650">
                <a:tc>
                  <a:txBody>
                    <a:bodyPr/>
                    <a:lstStyle/>
                    <a:p>
                      <a:pPr algn="r" rtl="1"/>
                      <a:endParaRPr lang="en-GB" sz="1800" dirty="0"/>
                    </a:p>
                  </a:txBody>
                  <a:tcPr>
                    <a:solidFill>
                      <a:schemeClr val="tx2">
                        <a:lumMod val="20000"/>
                        <a:lumOff val="80000"/>
                      </a:schemeClr>
                    </a:solidFill>
                  </a:tcPr>
                </a:tc>
                <a:tc>
                  <a:txBody>
                    <a:bodyPr/>
                    <a:lstStyle/>
                    <a:p>
                      <a:pPr algn="l" rtl="1"/>
                      <a:endParaRPr lang="en-GB" sz="1800" b="1" dirty="0"/>
                    </a:p>
                  </a:txBody>
                  <a:tcPr>
                    <a:solidFill>
                      <a:schemeClr val="tx2">
                        <a:lumMod val="20000"/>
                        <a:lumOff val="80000"/>
                      </a:schemeClr>
                    </a:solidFill>
                  </a:tcPr>
                </a:tc>
                <a:tc>
                  <a:txBody>
                    <a:bodyPr/>
                    <a:lstStyle/>
                    <a:p>
                      <a:pPr algn="r" rtl="1"/>
                      <a:r>
                        <a:rPr lang="ar-SA" sz="1800" dirty="0" smtClean="0"/>
                        <a:t>أثاث وتجهيزات</a:t>
                      </a:r>
                      <a:endParaRPr lang="en-GB" sz="1800" dirty="0"/>
                    </a:p>
                  </a:txBody>
                  <a:tcPr>
                    <a:solidFill>
                      <a:schemeClr val="tx2">
                        <a:lumMod val="20000"/>
                        <a:lumOff val="80000"/>
                      </a:schemeClr>
                    </a:solidFill>
                  </a:tcPr>
                </a:tc>
                <a:tc>
                  <a:txBody>
                    <a:bodyPr/>
                    <a:lstStyle/>
                    <a:p>
                      <a:pPr algn="l" rtl="1"/>
                      <a:r>
                        <a:rPr lang="ar-SA" sz="1800" b="1" dirty="0" smtClean="0"/>
                        <a:t>70000</a:t>
                      </a:r>
                      <a:endParaRPr lang="en-GB" sz="1800" b="1" dirty="0"/>
                    </a:p>
                  </a:txBody>
                  <a:tcPr>
                    <a:solidFill>
                      <a:schemeClr val="tx2">
                        <a:lumMod val="20000"/>
                        <a:lumOff val="80000"/>
                      </a:schemeClr>
                    </a:solidFill>
                  </a:tcPr>
                </a:tc>
              </a:tr>
              <a:tr h="374650">
                <a:tc>
                  <a:txBody>
                    <a:bodyPr/>
                    <a:lstStyle/>
                    <a:p>
                      <a:pPr algn="r" rtl="1"/>
                      <a:endParaRPr lang="en-GB" sz="1800" dirty="0"/>
                    </a:p>
                  </a:txBody>
                  <a:tcPr>
                    <a:solidFill>
                      <a:schemeClr val="tx2">
                        <a:lumMod val="20000"/>
                        <a:lumOff val="80000"/>
                      </a:schemeClr>
                    </a:solidFill>
                  </a:tcPr>
                </a:tc>
                <a:tc>
                  <a:txBody>
                    <a:bodyPr/>
                    <a:lstStyle/>
                    <a:p>
                      <a:pPr algn="l" rtl="1"/>
                      <a:endParaRPr lang="en-GB" sz="1800" b="1" dirty="0"/>
                    </a:p>
                  </a:txBody>
                  <a:tcPr>
                    <a:solidFill>
                      <a:schemeClr val="tx2">
                        <a:lumMod val="20000"/>
                        <a:lumOff val="80000"/>
                      </a:schemeClr>
                    </a:solidFill>
                  </a:tcPr>
                </a:tc>
                <a:tc>
                  <a:txBody>
                    <a:bodyPr/>
                    <a:lstStyle/>
                    <a:p>
                      <a:pPr algn="r" rtl="1"/>
                      <a:r>
                        <a:rPr lang="ar-SA" sz="1800" dirty="0" smtClean="0"/>
                        <a:t>آلات ومعدات</a:t>
                      </a:r>
                      <a:endParaRPr lang="en-GB" sz="1800" dirty="0"/>
                    </a:p>
                  </a:txBody>
                  <a:tcPr>
                    <a:solidFill>
                      <a:schemeClr val="tx2">
                        <a:lumMod val="20000"/>
                        <a:lumOff val="80000"/>
                      </a:schemeClr>
                    </a:solidFill>
                  </a:tcPr>
                </a:tc>
                <a:tc>
                  <a:txBody>
                    <a:bodyPr/>
                    <a:lstStyle/>
                    <a:p>
                      <a:pPr algn="l" rtl="1"/>
                      <a:r>
                        <a:rPr lang="ar-SA" sz="1800" b="1" dirty="0" smtClean="0"/>
                        <a:t>50000</a:t>
                      </a:r>
                      <a:endParaRPr lang="en-GB" sz="1800" b="1" dirty="0"/>
                    </a:p>
                  </a:txBody>
                  <a:tcPr>
                    <a:solidFill>
                      <a:schemeClr val="tx2">
                        <a:lumMod val="20000"/>
                        <a:lumOff val="80000"/>
                      </a:schemeClr>
                    </a:solidFill>
                  </a:tcPr>
                </a:tc>
              </a:tr>
              <a:tr h="374650">
                <a:tc>
                  <a:txBody>
                    <a:bodyPr/>
                    <a:lstStyle/>
                    <a:p>
                      <a:pPr algn="r" rtl="1"/>
                      <a:endParaRPr lang="en-GB" sz="1800" dirty="0"/>
                    </a:p>
                  </a:txBody>
                  <a:tcPr>
                    <a:solidFill>
                      <a:schemeClr val="tx2">
                        <a:lumMod val="20000"/>
                        <a:lumOff val="80000"/>
                      </a:schemeClr>
                    </a:solidFill>
                  </a:tcPr>
                </a:tc>
                <a:tc>
                  <a:txBody>
                    <a:bodyPr/>
                    <a:lstStyle/>
                    <a:p>
                      <a:pPr algn="l" rtl="1"/>
                      <a:endParaRPr lang="en-GB" sz="1800" b="1" dirty="0"/>
                    </a:p>
                  </a:txBody>
                  <a:tcPr>
                    <a:solidFill>
                      <a:schemeClr val="tx2">
                        <a:lumMod val="20000"/>
                        <a:lumOff val="80000"/>
                      </a:schemeClr>
                    </a:solidFill>
                  </a:tcPr>
                </a:tc>
                <a:tc>
                  <a:txBody>
                    <a:bodyPr/>
                    <a:lstStyle/>
                    <a:p>
                      <a:pPr algn="r" rtl="1"/>
                      <a:r>
                        <a:rPr lang="ar-SA" sz="1800" dirty="0" smtClean="0"/>
                        <a:t>مبنى</a:t>
                      </a:r>
                      <a:endParaRPr lang="en-GB" sz="1800" dirty="0"/>
                    </a:p>
                  </a:txBody>
                  <a:tcPr>
                    <a:solidFill>
                      <a:schemeClr val="tx2">
                        <a:lumMod val="20000"/>
                        <a:lumOff val="80000"/>
                      </a:schemeClr>
                    </a:solidFill>
                  </a:tcPr>
                </a:tc>
                <a:tc>
                  <a:txBody>
                    <a:bodyPr/>
                    <a:lstStyle/>
                    <a:p>
                      <a:pPr algn="l" rtl="1"/>
                      <a:r>
                        <a:rPr lang="ar-SA" sz="1800" b="1" dirty="0" smtClean="0"/>
                        <a:t>250000</a:t>
                      </a:r>
                      <a:endParaRPr lang="en-GB" sz="1800" b="1" dirty="0"/>
                    </a:p>
                  </a:txBody>
                  <a:tcPr>
                    <a:solidFill>
                      <a:schemeClr val="tx2">
                        <a:lumMod val="20000"/>
                        <a:lumOff val="80000"/>
                      </a:schemeClr>
                    </a:solidFill>
                  </a:tcPr>
                </a:tc>
              </a:tr>
              <a:tr h="374650">
                <a:tc>
                  <a:txBody>
                    <a:bodyPr/>
                    <a:lstStyle/>
                    <a:p>
                      <a:pPr algn="r" rtl="1"/>
                      <a:r>
                        <a:rPr lang="ar-SA" sz="1800" b="1" u="sng" dirty="0" smtClean="0">
                          <a:solidFill>
                            <a:srgbClr val="FF0000"/>
                          </a:solidFill>
                        </a:rPr>
                        <a:t>حقوق الملكية</a:t>
                      </a:r>
                      <a:endParaRPr lang="en-GB" sz="1800" b="1" u="sng" dirty="0">
                        <a:solidFill>
                          <a:srgbClr val="FF0000"/>
                        </a:solidFill>
                      </a:endParaRPr>
                    </a:p>
                  </a:txBody>
                  <a:tcPr>
                    <a:solidFill>
                      <a:schemeClr val="tx2">
                        <a:lumMod val="20000"/>
                        <a:lumOff val="80000"/>
                      </a:schemeClr>
                    </a:solidFill>
                  </a:tcPr>
                </a:tc>
                <a:tc>
                  <a:txBody>
                    <a:bodyPr/>
                    <a:lstStyle/>
                    <a:p>
                      <a:pPr algn="l" rtl="1"/>
                      <a:endParaRPr lang="en-GB" sz="1800" b="1" dirty="0"/>
                    </a:p>
                  </a:txBody>
                  <a:tcPr>
                    <a:solidFill>
                      <a:schemeClr val="tx2">
                        <a:lumMod val="20000"/>
                        <a:lumOff val="80000"/>
                      </a:schemeClr>
                    </a:solidFill>
                  </a:tcPr>
                </a:tc>
                <a:tc>
                  <a:txBody>
                    <a:bodyPr/>
                    <a:lstStyle/>
                    <a:p>
                      <a:pPr algn="r" rtl="1"/>
                      <a:endParaRPr lang="en-GB" sz="1800"/>
                    </a:p>
                  </a:txBody>
                  <a:tcPr>
                    <a:solidFill>
                      <a:schemeClr val="tx2">
                        <a:lumMod val="20000"/>
                        <a:lumOff val="80000"/>
                      </a:schemeClr>
                    </a:solidFill>
                  </a:tcPr>
                </a:tc>
                <a:tc>
                  <a:txBody>
                    <a:bodyPr/>
                    <a:lstStyle/>
                    <a:p>
                      <a:pPr algn="l" rtl="1"/>
                      <a:endParaRPr lang="en-GB" sz="1800" dirty="0"/>
                    </a:p>
                  </a:txBody>
                  <a:tcPr>
                    <a:solidFill>
                      <a:schemeClr val="tx2">
                        <a:lumMod val="20000"/>
                        <a:lumOff val="80000"/>
                      </a:schemeClr>
                    </a:solidFill>
                  </a:tcPr>
                </a:tc>
              </a:tr>
              <a:tr h="374650">
                <a:tc>
                  <a:txBody>
                    <a:bodyPr/>
                    <a:lstStyle/>
                    <a:p>
                      <a:pPr algn="r" rtl="1"/>
                      <a:r>
                        <a:rPr lang="ar-SA" sz="1800" dirty="0" smtClean="0"/>
                        <a:t>رأس المال</a:t>
                      </a:r>
                      <a:endParaRPr lang="en-GB" sz="1800" dirty="0"/>
                    </a:p>
                  </a:txBody>
                  <a:tcPr>
                    <a:solidFill>
                      <a:schemeClr val="tx2">
                        <a:lumMod val="20000"/>
                        <a:lumOff val="80000"/>
                      </a:schemeClr>
                    </a:solidFill>
                  </a:tcPr>
                </a:tc>
                <a:tc>
                  <a:txBody>
                    <a:bodyPr/>
                    <a:lstStyle/>
                    <a:p>
                      <a:pPr algn="l" rtl="1"/>
                      <a:r>
                        <a:rPr lang="ar-SA" sz="1800" b="1" dirty="0" smtClean="0"/>
                        <a:t>510000</a:t>
                      </a:r>
                      <a:endParaRPr lang="en-GB" sz="1800" b="1" dirty="0"/>
                    </a:p>
                  </a:txBody>
                  <a:tcPr>
                    <a:solidFill>
                      <a:schemeClr val="tx2">
                        <a:lumMod val="20000"/>
                        <a:lumOff val="80000"/>
                      </a:schemeClr>
                    </a:solidFill>
                  </a:tcPr>
                </a:tc>
                <a:tc>
                  <a:txBody>
                    <a:bodyPr/>
                    <a:lstStyle/>
                    <a:p>
                      <a:pPr algn="r" rtl="1"/>
                      <a:endParaRPr lang="en-GB" sz="1800" dirty="0"/>
                    </a:p>
                  </a:txBody>
                  <a:tcPr>
                    <a:solidFill>
                      <a:schemeClr val="tx2">
                        <a:lumMod val="20000"/>
                        <a:lumOff val="80000"/>
                      </a:schemeClr>
                    </a:solidFill>
                  </a:tcPr>
                </a:tc>
                <a:tc>
                  <a:txBody>
                    <a:bodyPr/>
                    <a:lstStyle/>
                    <a:p>
                      <a:pPr algn="l" rtl="1"/>
                      <a:endParaRPr lang="en-GB" sz="1800" b="1" dirty="0"/>
                    </a:p>
                  </a:txBody>
                  <a:tcPr>
                    <a:solidFill>
                      <a:schemeClr val="tx2">
                        <a:lumMod val="20000"/>
                        <a:lumOff val="80000"/>
                      </a:schemeClr>
                    </a:solidFill>
                  </a:tcPr>
                </a:tc>
              </a:tr>
              <a:tr h="374650">
                <a:tc>
                  <a:txBody>
                    <a:bodyPr/>
                    <a:lstStyle/>
                    <a:p>
                      <a:pPr algn="r" rtl="1"/>
                      <a:endParaRPr lang="en-GB" sz="1800" dirty="0"/>
                    </a:p>
                  </a:txBody>
                  <a:tcPr>
                    <a:solidFill>
                      <a:schemeClr val="tx2">
                        <a:lumMod val="20000"/>
                        <a:lumOff val="80000"/>
                      </a:schemeClr>
                    </a:solidFill>
                  </a:tcPr>
                </a:tc>
                <a:tc>
                  <a:txBody>
                    <a:bodyPr/>
                    <a:lstStyle/>
                    <a:p>
                      <a:pPr algn="l" rtl="1"/>
                      <a:endParaRPr lang="en-GB" sz="1800" b="1" dirty="0"/>
                    </a:p>
                  </a:txBody>
                  <a:tcPr>
                    <a:solidFill>
                      <a:schemeClr val="tx2">
                        <a:lumMod val="20000"/>
                        <a:lumOff val="80000"/>
                      </a:schemeClr>
                    </a:solidFill>
                  </a:tcPr>
                </a:tc>
                <a:tc>
                  <a:txBody>
                    <a:bodyPr/>
                    <a:lstStyle/>
                    <a:p>
                      <a:pPr algn="r" rtl="1"/>
                      <a:endParaRPr lang="en-GB" sz="1800" dirty="0"/>
                    </a:p>
                  </a:txBody>
                  <a:tcPr>
                    <a:solidFill>
                      <a:schemeClr val="tx2">
                        <a:lumMod val="20000"/>
                        <a:lumOff val="80000"/>
                      </a:schemeClr>
                    </a:solidFill>
                  </a:tcPr>
                </a:tc>
                <a:tc>
                  <a:txBody>
                    <a:bodyPr/>
                    <a:lstStyle/>
                    <a:p>
                      <a:pPr algn="l" rtl="1"/>
                      <a:endParaRPr lang="en-GB" sz="1800" b="1" dirty="0"/>
                    </a:p>
                  </a:txBody>
                  <a:tcPr>
                    <a:solidFill>
                      <a:schemeClr val="tx2">
                        <a:lumMod val="20000"/>
                        <a:lumOff val="80000"/>
                      </a:schemeClr>
                    </a:solidFill>
                  </a:tcPr>
                </a:tc>
              </a:tr>
              <a:tr h="374650">
                <a:tc>
                  <a:txBody>
                    <a:bodyPr/>
                    <a:lstStyle/>
                    <a:p>
                      <a:pPr algn="r" rtl="1"/>
                      <a:r>
                        <a:rPr lang="ar-SA" sz="1800" dirty="0" smtClean="0">
                          <a:solidFill>
                            <a:schemeClr val="tx1"/>
                          </a:solidFill>
                        </a:rPr>
                        <a:t>المجموع</a:t>
                      </a:r>
                      <a:endParaRPr lang="en-GB" sz="1800" dirty="0">
                        <a:solidFill>
                          <a:schemeClr val="tx1"/>
                        </a:solidFill>
                      </a:endParaRPr>
                    </a:p>
                  </a:txBody>
                  <a:tcPr>
                    <a:solidFill>
                      <a:srgbClr val="FFFF00"/>
                    </a:solidFill>
                  </a:tcPr>
                </a:tc>
                <a:tc>
                  <a:txBody>
                    <a:bodyPr/>
                    <a:lstStyle/>
                    <a:p>
                      <a:pPr algn="l" rtl="1"/>
                      <a:r>
                        <a:rPr lang="ar-SA" sz="1800" b="1" dirty="0" smtClean="0">
                          <a:solidFill>
                            <a:schemeClr val="tx1"/>
                          </a:solidFill>
                        </a:rPr>
                        <a:t>730000</a:t>
                      </a:r>
                      <a:endParaRPr lang="en-GB" sz="1800" b="1" dirty="0">
                        <a:solidFill>
                          <a:schemeClr val="tx1"/>
                        </a:solidFill>
                      </a:endParaRPr>
                    </a:p>
                  </a:txBody>
                  <a:tcPr>
                    <a:solidFill>
                      <a:srgbClr val="FFFF00"/>
                    </a:solidFill>
                  </a:tcPr>
                </a:tc>
                <a:tc>
                  <a:txBody>
                    <a:bodyPr/>
                    <a:lstStyle/>
                    <a:p>
                      <a:pPr algn="r" rtl="1"/>
                      <a:r>
                        <a:rPr lang="ar-SA" sz="1800" dirty="0" smtClean="0">
                          <a:solidFill>
                            <a:schemeClr val="tx1"/>
                          </a:solidFill>
                        </a:rPr>
                        <a:t>المجموع</a:t>
                      </a:r>
                      <a:endParaRPr lang="en-GB" sz="1800" dirty="0">
                        <a:solidFill>
                          <a:schemeClr val="tx1"/>
                        </a:solidFill>
                      </a:endParaRPr>
                    </a:p>
                  </a:txBody>
                  <a:tcPr>
                    <a:solidFill>
                      <a:srgbClr val="FFFF00"/>
                    </a:solidFill>
                  </a:tcPr>
                </a:tc>
                <a:tc>
                  <a:txBody>
                    <a:bodyPr/>
                    <a:lstStyle/>
                    <a:p>
                      <a:pPr algn="l" rtl="1"/>
                      <a:r>
                        <a:rPr lang="ar-SA" sz="1800" b="1" dirty="0" smtClean="0">
                          <a:solidFill>
                            <a:schemeClr val="tx1"/>
                          </a:solidFill>
                        </a:rPr>
                        <a:t>730000</a:t>
                      </a:r>
                      <a:endParaRPr lang="en-GB" sz="1800" b="1" dirty="0">
                        <a:solidFill>
                          <a:schemeClr val="tx1"/>
                        </a:solidFill>
                      </a:endParaRPr>
                    </a:p>
                  </a:txBody>
                  <a:tcPr>
                    <a:solidFill>
                      <a:srgbClr val="FFFF00"/>
                    </a:solidFill>
                  </a:tcPr>
                </a:tc>
              </a:tr>
            </a:tbl>
          </a:graphicData>
        </a:graphic>
      </p:graphicFrame>
      <p:sp>
        <p:nvSpPr>
          <p:cNvPr id="19" name="مستطيل 18"/>
          <p:cNvSpPr/>
          <p:nvPr/>
        </p:nvSpPr>
        <p:spPr>
          <a:xfrm>
            <a:off x="4599018" y="6338050"/>
            <a:ext cx="428322" cy="369332"/>
          </a:xfrm>
          <a:prstGeom prst="rect">
            <a:avLst/>
          </a:prstGeom>
        </p:spPr>
        <p:txBody>
          <a:bodyPr wrap="none">
            <a:spAutoFit/>
          </a:bodyPr>
          <a:lstStyle/>
          <a:p>
            <a:fld id="{6CB7D3F6-FC1D-45B6-B909-D0FA43723A3B}" type="slidenum">
              <a:rPr lang="ar-SA">
                <a:solidFill>
                  <a:schemeClr val="bg1"/>
                </a:solidFill>
                <a:latin typeface="Calibri" pitchFamily="34" charset="0"/>
              </a:rPr>
              <a:pPr/>
              <a:t>79</a:t>
            </a:fld>
            <a:endParaRPr lang="ar-SA" dirty="0"/>
          </a:p>
        </p:txBody>
      </p:sp>
    </p:spTree>
    <p:extLst>
      <p:ext uri="{BB962C8B-B14F-4D97-AF65-F5344CB8AC3E}">
        <p14:creationId xmlns:p14="http://schemas.microsoft.com/office/powerpoint/2010/main" xmlns="" val="60883381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blinds(horizontal)">
                                      <p:cBhvr>
                                        <p:cTn id="1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solidFill>
            <a:schemeClr val="accent1"/>
          </a:solidFill>
        </p:spPr>
        <p:txBody>
          <a:bodyPr/>
          <a:lstStyle/>
          <a:p>
            <a:pPr rtl="1"/>
            <a:r>
              <a:rPr lang="ar-SA" sz="3200" b="1" dirty="0" smtClean="0">
                <a:solidFill>
                  <a:srgbClr val="FF0000"/>
                </a:solidFill>
                <a:cs typeface="Arial" pitchFamily="34" charset="0"/>
              </a:rPr>
              <a:t>قاعدة القيد المزدوج</a:t>
            </a:r>
            <a:r>
              <a:rPr lang="en-US" sz="3200" b="1" dirty="0" smtClean="0">
                <a:solidFill>
                  <a:srgbClr val="FF0000"/>
                </a:solidFill>
                <a:cs typeface="Arial" pitchFamily="34" charset="0"/>
              </a:rPr>
              <a:t>  </a:t>
            </a:r>
            <a:r>
              <a:rPr lang="ar-SA" sz="3200" b="1" dirty="0" smtClean="0">
                <a:solidFill>
                  <a:srgbClr val="FF0000"/>
                </a:solidFill>
                <a:cs typeface="Arial" pitchFamily="34" charset="0"/>
              </a:rPr>
              <a:t>  </a:t>
            </a:r>
            <a:r>
              <a:rPr lang="en-GB" sz="2800" b="1" dirty="0" smtClean="0">
                <a:solidFill>
                  <a:schemeClr val="tx1"/>
                </a:solidFill>
                <a:cs typeface="Arial" pitchFamily="34" charset="0"/>
              </a:rPr>
              <a:t>Double Entry Rule</a:t>
            </a:r>
          </a:p>
        </p:txBody>
      </p:sp>
      <p:sp>
        <p:nvSpPr>
          <p:cNvPr id="7171" name="Content Placeholder 2"/>
          <p:cNvSpPr>
            <a:spLocks noGrp="1"/>
          </p:cNvSpPr>
          <p:nvPr>
            <p:ph sz="quarter" idx="1"/>
          </p:nvPr>
        </p:nvSpPr>
        <p:spPr/>
        <p:txBody>
          <a:bodyPr/>
          <a:lstStyle/>
          <a:p>
            <a:pPr rtl="1">
              <a:buFont typeface="Wingdings 2" pitchFamily="18" charset="2"/>
              <a:buNone/>
            </a:pPr>
            <a:r>
              <a:rPr lang="ar-SA" sz="2800" smtClean="0">
                <a:cs typeface="Arial" pitchFamily="34" charset="0"/>
              </a:rPr>
              <a:t>أن لكل عملية مالية طرفين متساويين في القيمة أحدهما مدين والآخر دائن</a:t>
            </a:r>
          </a:p>
          <a:p>
            <a:pPr rtl="1">
              <a:buFont typeface="Wingdings 2" pitchFamily="18" charset="2"/>
              <a:buNone/>
            </a:pPr>
            <a:endParaRPr lang="ar-SA" sz="2800" smtClean="0">
              <a:cs typeface="Arial" pitchFamily="34" charset="0"/>
            </a:endParaRPr>
          </a:p>
          <a:p>
            <a:pPr rtl="1">
              <a:buFont typeface="Wingdings 2" pitchFamily="18" charset="2"/>
              <a:buNone/>
            </a:pPr>
            <a:r>
              <a:rPr lang="ar-SA" b="1" smtClean="0">
                <a:cs typeface="Arial" pitchFamily="34" charset="0"/>
              </a:rPr>
              <a:t>الطرف المدين:  </a:t>
            </a:r>
            <a:r>
              <a:rPr lang="ar-SA" b="1" smtClean="0">
                <a:solidFill>
                  <a:srgbClr val="FF0000"/>
                </a:solidFill>
                <a:cs typeface="Arial" pitchFamily="34" charset="0"/>
              </a:rPr>
              <a:t>الآخذ</a:t>
            </a:r>
            <a:r>
              <a:rPr lang="ar-SA" b="1" smtClean="0">
                <a:cs typeface="Arial" pitchFamily="34" charset="0"/>
              </a:rPr>
              <a:t> </a:t>
            </a:r>
            <a:r>
              <a:rPr lang="ar-SA" smtClean="0">
                <a:cs typeface="Arial" pitchFamily="34" charset="0"/>
              </a:rPr>
              <a:t>                  من يحصل على القيمة</a:t>
            </a:r>
          </a:p>
          <a:p>
            <a:pPr rtl="1">
              <a:buFont typeface="Wingdings 2" pitchFamily="18" charset="2"/>
              <a:buNone/>
            </a:pPr>
            <a:endParaRPr lang="ar-SA" smtClean="0">
              <a:cs typeface="Arial" pitchFamily="34" charset="0"/>
            </a:endParaRPr>
          </a:p>
          <a:p>
            <a:pPr rtl="1">
              <a:buFont typeface="Wingdings 2" pitchFamily="18" charset="2"/>
              <a:buNone/>
            </a:pPr>
            <a:r>
              <a:rPr lang="ar-SA" b="1" smtClean="0">
                <a:cs typeface="Arial" pitchFamily="34" charset="0"/>
              </a:rPr>
              <a:t>الطرف الدائن: </a:t>
            </a:r>
            <a:r>
              <a:rPr lang="ar-SA" b="1" smtClean="0">
                <a:solidFill>
                  <a:srgbClr val="FF0000"/>
                </a:solidFill>
                <a:cs typeface="Arial" pitchFamily="34" charset="0"/>
              </a:rPr>
              <a:t>العاطي</a:t>
            </a:r>
            <a:r>
              <a:rPr lang="ar-SA" smtClean="0">
                <a:cs typeface="Arial" pitchFamily="34" charset="0"/>
              </a:rPr>
              <a:t>                  من فقد القيمة</a:t>
            </a:r>
            <a:endParaRPr lang="en-GB" smtClean="0">
              <a:cs typeface="Arial" pitchFamily="34" charset="0"/>
            </a:endParaRPr>
          </a:p>
        </p:txBody>
      </p:sp>
      <p:sp>
        <p:nvSpPr>
          <p:cNvPr id="7" name="Left Arrow 6"/>
          <p:cNvSpPr/>
          <p:nvPr/>
        </p:nvSpPr>
        <p:spPr>
          <a:xfrm>
            <a:off x="4223971" y="3215640"/>
            <a:ext cx="977412" cy="3810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8" name="Left Arrow 7"/>
          <p:cNvSpPr/>
          <p:nvPr/>
        </p:nvSpPr>
        <p:spPr>
          <a:xfrm>
            <a:off x="4223971" y="4343400"/>
            <a:ext cx="1053612" cy="3810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9" name="مستطيل 8"/>
          <p:cNvSpPr/>
          <p:nvPr/>
        </p:nvSpPr>
        <p:spPr>
          <a:xfrm>
            <a:off x="4599018" y="6372036"/>
            <a:ext cx="428322" cy="369332"/>
          </a:xfrm>
          <a:prstGeom prst="rect">
            <a:avLst/>
          </a:prstGeom>
        </p:spPr>
        <p:txBody>
          <a:bodyPr wrap="none">
            <a:spAutoFit/>
          </a:bodyPr>
          <a:lstStyle/>
          <a:p>
            <a:fld id="{6CB7D3F6-FC1D-45B6-B909-D0FA43723A3B}" type="slidenum">
              <a:rPr lang="ar-SA">
                <a:solidFill>
                  <a:schemeClr val="bg1"/>
                </a:solidFill>
                <a:latin typeface="Calibri" pitchFamily="34" charset="0"/>
              </a:rPr>
              <a:pPr/>
              <a:t>80</a:t>
            </a:fld>
            <a:endParaRPr lang="ar-SA" dirty="0"/>
          </a:p>
        </p:txBody>
      </p:sp>
    </p:spTree>
    <p:extLst>
      <p:ext uri="{BB962C8B-B14F-4D97-AF65-F5344CB8AC3E}">
        <p14:creationId xmlns:p14="http://schemas.microsoft.com/office/powerpoint/2010/main" xmlns="" val="308569520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blinds(horizontal)">
                                      <p:cBhvr>
                                        <p:cTn id="7" dur="500"/>
                                        <p:tgtEl>
                                          <p:spTgt spid="71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7171">
                                            <p:txEl>
                                              <p:pRg st="0" end="0"/>
                                            </p:txEl>
                                          </p:spTgt>
                                        </p:tgtEl>
                                        <p:attrNameLst>
                                          <p:attrName>style.visibility</p:attrName>
                                        </p:attrNameLst>
                                      </p:cBhvr>
                                      <p:to>
                                        <p:strVal val="visible"/>
                                      </p:to>
                                    </p:set>
                                    <p:animEffect transition="in" filter="blinds(horizontal)">
                                      <p:cBhvr>
                                        <p:cTn id="12" dur="500"/>
                                        <p:tgtEl>
                                          <p:spTgt spid="717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Effect transition="in" filter="blinds(horizontal)">
                                      <p:cBhvr>
                                        <p:cTn id="17" dur="500"/>
                                        <p:tgtEl>
                                          <p:spTgt spid="717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7171">
                                            <p:txEl>
                                              <p:pRg st="4" end="4"/>
                                            </p:txEl>
                                          </p:spTgt>
                                        </p:tgtEl>
                                        <p:attrNameLst>
                                          <p:attrName>style.visibility</p:attrName>
                                        </p:attrNameLst>
                                      </p:cBhvr>
                                      <p:to>
                                        <p:strVal val="visible"/>
                                      </p:to>
                                    </p:set>
                                    <p:animEffect transition="in" filter="blinds(horizontal)">
                                      <p:cBhvr>
                                        <p:cTn id="27" dur="500"/>
                                        <p:tgtEl>
                                          <p:spTgt spid="7171">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linds(horizontal)">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animBg="1"/>
      <p:bldP spid="7" grpId="0" animBg="1"/>
      <p:bldP spid="8"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itle 1"/>
          <p:cNvSpPr>
            <a:spLocks noGrp="1"/>
          </p:cNvSpPr>
          <p:nvPr>
            <p:ph type="title"/>
          </p:nvPr>
        </p:nvSpPr>
        <p:spPr>
          <a:xfrm>
            <a:off x="914400" y="274638"/>
            <a:ext cx="7772400" cy="868362"/>
          </a:xfrm>
          <a:solidFill>
            <a:schemeClr val="accent1"/>
          </a:solidFill>
        </p:spPr>
        <p:txBody>
          <a:bodyPr/>
          <a:lstStyle/>
          <a:p>
            <a:pPr algn="ctr"/>
            <a:r>
              <a:rPr lang="ar-SA" sz="3200" b="1" dirty="0" smtClean="0">
                <a:solidFill>
                  <a:srgbClr val="FF0000"/>
                </a:solidFill>
                <a:cs typeface="Arial" pitchFamily="34" charset="0"/>
              </a:rPr>
              <a:t>تحليل العمليات المالية إلى أطرافها المدينة والدائنة</a:t>
            </a:r>
            <a:endParaRPr lang="en-GB" sz="3200" b="1" dirty="0" smtClean="0">
              <a:solidFill>
                <a:srgbClr val="FF0000"/>
              </a:solidFill>
              <a:cs typeface="Arial" pitchFamily="34" charset="0"/>
            </a:endParaRPr>
          </a:p>
        </p:txBody>
      </p:sp>
      <p:sp>
        <p:nvSpPr>
          <p:cNvPr id="94211" name="Content Placeholder 2"/>
          <p:cNvSpPr>
            <a:spLocks noGrp="1"/>
          </p:cNvSpPr>
          <p:nvPr>
            <p:ph sz="quarter" idx="1"/>
          </p:nvPr>
        </p:nvSpPr>
        <p:spPr>
          <a:xfrm>
            <a:off x="609600" y="1600200"/>
            <a:ext cx="8077200" cy="4419600"/>
          </a:xfrm>
        </p:spPr>
        <p:txBody>
          <a:bodyPr/>
          <a:lstStyle/>
          <a:p>
            <a:endParaRPr lang="ar-SA" smtClean="0">
              <a:cs typeface="Arial" pitchFamily="34" charset="0"/>
            </a:endParaRPr>
          </a:p>
          <a:p>
            <a:r>
              <a:rPr lang="ar-SA" smtClean="0">
                <a:cs typeface="Arial" pitchFamily="34" charset="0"/>
              </a:rPr>
              <a:t>بالتطبيق على مثال منشأة فاضل التجارية (جوالات 2020)</a:t>
            </a:r>
          </a:p>
          <a:p>
            <a:endParaRPr lang="en-GB" smtClean="0">
              <a:cs typeface="Arial" pitchFamily="34" charset="0"/>
            </a:endParaRPr>
          </a:p>
        </p:txBody>
      </p:sp>
      <p:sp>
        <p:nvSpPr>
          <p:cNvPr id="6" name="مستطيل 5"/>
          <p:cNvSpPr/>
          <p:nvPr/>
        </p:nvSpPr>
        <p:spPr>
          <a:xfrm>
            <a:off x="4599018" y="6372036"/>
            <a:ext cx="428322" cy="369332"/>
          </a:xfrm>
          <a:prstGeom prst="rect">
            <a:avLst/>
          </a:prstGeom>
        </p:spPr>
        <p:txBody>
          <a:bodyPr wrap="none">
            <a:spAutoFit/>
          </a:bodyPr>
          <a:lstStyle/>
          <a:p>
            <a:fld id="{6CB7D3F6-FC1D-45B6-B909-D0FA43723A3B}" type="slidenum">
              <a:rPr lang="ar-SA">
                <a:solidFill>
                  <a:schemeClr val="bg1"/>
                </a:solidFill>
                <a:latin typeface="Calibri" pitchFamily="34" charset="0"/>
              </a:rPr>
              <a:pPr/>
              <a:t>81</a:t>
            </a:fld>
            <a:endParaRPr lang="ar-SA" dirty="0"/>
          </a:p>
        </p:txBody>
      </p:sp>
    </p:spTree>
    <p:extLst>
      <p:ext uri="{BB962C8B-B14F-4D97-AF65-F5344CB8AC3E}">
        <p14:creationId xmlns:p14="http://schemas.microsoft.com/office/powerpoint/2010/main" xmlns="" val="2205193891"/>
      </p:ext>
    </p:extLst>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p:cNvSpPr>
            <a:spLocks noGrp="1"/>
          </p:cNvSpPr>
          <p:nvPr>
            <p:ph type="title"/>
          </p:nvPr>
        </p:nvSpPr>
        <p:spPr>
          <a:solidFill>
            <a:schemeClr val="accent1"/>
          </a:solidFill>
        </p:spPr>
        <p:txBody>
          <a:bodyPr/>
          <a:lstStyle/>
          <a:p>
            <a:pPr algn="just" rtl="1"/>
            <a:r>
              <a:rPr lang="ar-SA" sz="2400" b="1" dirty="0" smtClean="0">
                <a:solidFill>
                  <a:srgbClr val="FF0000"/>
                </a:solidFill>
                <a:cs typeface="Arial" pitchFamily="34" charset="0"/>
              </a:rPr>
              <a:t>العملية الأولى: إيداع مبلغ 500 ألف ريال في حساب المنشأة التجارية ببنك الرياض كرأس مال للمنشأة</a:t>
            </a:r>
            <a:endParaRPr lang="en-GB" sz="2400" dirty="0" smtClean="0">
              <a:solidFill>
                <a:srgbClr val="FF0000"/>
              </a:solidFill>
              <a:cs typeface="Arial" pitchFamily="34" charset="0"/>
            </a:endParaRPr>
          </a:p>
        </p:txBody>
      </p:sp>
      <p:graphicFrame>
        <p:nvGraphicFramePr>
          <p:cNvPr id="7" name="Content Placeholder 7"/>
          <p:cNvGraphicFramePr>
            <a:graphicFrameLocks noGrp="1"/>
          </p:cNvGraphicFramePr>
          <p:nvPr>
            <p:ph sz="quarter" idx="1"/>
          </p:nvPr>
        </p:nvGraphicFramePr>
        <p:xfrm>
          <a:off x="914400" y="1447800"/>
          <a:ext cx="77724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Down Arrow 7"/>
          <p:cNvSpPr/>
          <p:nvPr/>
        </p:nvSpPr>
        <p:spPr>
          <a:xfrm>
            <a:off x="6963508" y="33528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9" name="Down Arrow 8"/>
          <p:cNvSpPr/>
          <p:nvPr/>
        </p:nvSpPr>
        <p:spPr>
          <a:xfrm>
            <a:off x="6963508" y="44196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3" name="Down Arrow 12"/>
          <p:cNvSpPr/>
          <p:nvPr/>
        </p:nvSpPr>
        <p:spPr>
          <a:xfrm>
            <a:off x="6893170" y="52578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2" name="Group 15"/>
          <p:cNvGrpSpPr>
            <a:grpSpLocks/>
          </p:cNvGrpSpPr>
          <p:nvPr/>
        </p:nvGrpSpPr>
        <p:grpSpPr bwMode="auto">
          <a:xfrm>
            <a:off x="2438400" y="2590801"/>
            <a:ext cx="990600" cy="684213"/>
            <a:chOff x="5791202" y="1142998"/>
            <a:chExt cx="1012649" cy="683420"/>
          </a:xfrm>
        </p:grpSpPr>
        <p:sp>
          <p:nvSpPr>
            <p:cNvPr id="17" name="Rectangle 16"/>
            <p:cNvSpPr/>
            <p:nvPr/>
          </p:nvSpPr>
          <p:spPr>
            <a:xfrm>
              <a:off x="5791202" y="1142998"/>
              <a:ext cx="1012649" cy="683420"/>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8" name="Rectangle 17"/>
            <p:cNvSpPr/>
            <p:nvPr/>
          </p:nvSpPr>
          <p:spPr>
            <a:xfrm>
              <a:off x="5791202" y="1142998"/>
              <a:ext cx="1012649" cy="683420"/>
            </a:xfrm>
            <a:prstGeom prst="rect">
              <a:avLst/>
            </a:prstGeom>
            <a:solidFill>
              <a:srgbClr val="00B0F0"/>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رأس المال </a:t>
              </a:r>
            </a:p>
            <a:p>
              <a:pPr algn="ctr" defTabSz="889000">
                <a:lnSpc>
                  <a:spcPct val="90000"/>
                </a:lnSpc>
                <a:spcAft>
                  <a:spcPct val="35000"/>
                </a:spcAft>
                <a:defRPr/>
              </a:pPr>
              <a:r>
                <a:rPr lang="ar-SA" sz="2000" dirty="0">
                  <a:solidFill>
                    <a:schemeClr val="tx1"/>
                  </a:solidFill>
                </a:rPr>
                <a:t>(</a:t>
              </a:r>
              <a:r>
                <a:rPr lang="ar-SA" sz="2000" dirty="0" err="1">
                  <a:solidFill>
                    <a:schemeClr val="tx1"/>
                  </a:solidFill>
                </a:rPr>
                <a:t>العاطي</a:t>
              </a:r>
              <a:r>
                <a:rPr lang="ar-SA" sz="2000" dirty="0">
                  <a:solidFill>
                    <a:schemeClr val="tx1"/>
                  </a:solidFill>
                </a:rPr>
                <a:t>)</a:t>
              </a:r>
            </a:p>
          </p:txBody>
        </p:sp>
      </p:grpSp>
      <p:sp>
        <p:nvSpPr>
          <p:cNvPr id="19" name="Down Arrow 18"/>
          <p:cNvSpPr/>
          <p:nvPr/>
        </p:nvSpPr>
        <p:spPr>
          <a:xfrm>
            <a:off x="2667000" y="32766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3" name="Group 19"/>
          <p:cNvGrpSpPr>
            <a:grpSpLocks/>
          </p:cNvGrpSpPr>
          <p:nvPr/>
        </p:nvGrpSpPr>
        <p:grpSpPr bwMode="auto">
          <a:xfrm>
            <a:off x="2590800" y="3657600"/>
            <a:ext cx="715108" cy="566738"/>
            <a:chOff x="5943595" y="2209803"/>
            <a:chExt cx="714241" cy="567488"/>
          </a:xfrm>
        </p:grpSpPr>
        <p:sp>
          <p:nvSpPr>
            <p:cNvPr id="21" name="Rectangle 20"/>
            <p:cNvSpPr/>
            <p:nvPr/>
          </p:nvSpPr>
          <p:spPr>
            <a:xfrm>
              <a:off x="5943595" y="2209803"/>
              <a:ext cx="714241" cy="567488"/>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2" name="Rectangle 21"/>
            <p:cNvSpPr/>
            <p:nvPr/>
          </p:nvSpPr>
          <p:spPr>
            <a:xfrm>
              <a:off x="5943595" y="2209803"/>
              <a:ext cx="714241" cy="567488"/>
            </a:xfrm>
            <a:prstGeom prst="rect">
              <a:avLst/>
            </a:prstGeom>
            <a:solidFill>
              <a:srgbClr val="FFFF00"/>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 حق ملكية</a:t>
              </a:r>
            </a:p>
          </p:txBody>
        </p:sp>
      </p:grpSp>
      <p:sp>
        <p:nvSpPr>
          <p:cNvPr id="24" name="Down Arrow 23"/>
          <p:cNvSpPr/>
          <p:nvPr/>
        </p:nvSpPr>
        <p:spPr>
          <a:xfrm>
            <a:off x="2743200" y="42672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4" name="Group 24"/>
          <p:cNvGrpSpPr>
            <a:grpSpLocks/>
          </p:cNvGrpSpPr>
          <p:nvPr/>
        </p:nvGrpSpPr>
        <p:grpSpPr bwMode="auto">
          <a:xfrm>
            <a:off x="2590801" y="4648202"/>
            <a:ext cx="741363" cy="500063"/>
            <a:chOff x="5943595" y="3200400"/>
            <a:chExt cx="740913" cy="499310"/>
          </a:xfrm>
          <a:solidFill>
            <a:schemeClr val="accent6">
              <a:lumMod val="60000"/>
              <a:lumOff val="40000"/>
            </a:schemeClr>
          </a:solidFill>
        </p:grpSpPr>
        <p:sp>
          <p:nvSpPr>
            <p:cNvPr id="26" name="Rectangle 25"/>
            <p:cNvSpPr/>
            <p:nvPr/>
          </p:nvSpPr>
          <p:spPr>
            <a:xfrm>
              <a:off x="5943595" y="3200400"/>
              <a:ext cx="740913" cy="499310"/>
            </a:xfrm>
            <a:prstGeom prst="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7" name="Rectangle 26"/>
            <p:cNvSpPr/>
            <p:nvPr/>
          </p:nvSpPr>
          <p:spPr>
            <a:xfrm>
              <a:off x="5943595" y="3200400"/>
              <a:ext cx="740913" cy="499310"/>
            </a:xfrm>
            <a:prstGeom prst="rect">
              <a:avLst/>
            </a:prstGeom>
            <a:solidFill>
              <a:srgbClr val="FF0000"/>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دائن</a:t>
              </a:r>
              <a:endParaRPr lang="en-GB" sz="2000" dirty="0"/>
            </a:p>
          </p:txBody>
        </p:sp>
      </p:grpSp>
      <p:sp>
        <p:nvSpPr>
          <p:cNvPr id="28" name="Down Arrow 27"/>
          <p:cNvSpPr/>
          <p:nvPr/>
        </p:nvSpPr>
        <p:spPr>
          <a:xfrm>
            <a:off x="2743200" y="51054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5" name="Group 28"/>
          <p:cNvGrpSpPr>
            <a:grpSpLocks/>
          </p:cNvGrpSpPr>
          <p:nvPr/>
        </p:nvGrpSpPr>
        <p:grpSpPr bwMode="auto">
          <a:xfrm>
            <a:off x="6752492" y="5562600"/>
            <a:ext cx="914400" cy="381000"/>
            <a:chOff x="5943595" y="3200400"/>
            <a:chExt cx="740913" cy="499310"/>
          </a:xfrm>
        </p:grpSpPr>
        <p:sp>
          <p:nvSpPr>
            <p:cNvPr id="30" name="Rectangle 29"/>
            <p:cNvSpPr/>
            <p:nvPr/>
          </p:nvSpPr>
          <p:spPr>
            <a:xfrm>
              <a:off x="5943595" y="3200400"/>
              <a:ext cx="740913" cy="499310"/>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1" name="Rectangle 30"/>
            <p:cNvSpPr/>
            <p:nvPr/>
          </p:nvSpPr>
          <p:spPr>
            <a:xfrm>
              <a:off x="5943595" y="3200400"/>
              <a:ext cx="740913" cy="499310"/>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500000</a:t>
              </a:r>
              <a:endParaRPr lang="en-GB" sz="2000" dirty="0"/>
            </a:p>
          </p:txBody>
        </p:sp>
      </p:grpSp>
      <p:grpSp>
        <p:nvGrpSpPr>
          <p:cNvPr id="6" name="Group 31"/>
          <p:cNvGrpSpPr>
            <a:grpSpLocks/>
          </p:cNvGrpSpPr>
          <p:nvPr/>
        </p:nvGrpSpPr>
        <p:grpSpPr bwMode="auto">
          <a:xfrm>
            <a:off x="2514600" y="5486400"/>
            <a:ext cx="893885" cy="381000"/>
            <a:chOff x="5943595" y="3200400"/>
            <a:chExt cx="740913" cy="499310"/>
          </a:xfrm>
        </p:grpSpPr>
        <p:sp>
          <p:nvSpPr>
            <p:cNvPr id="33" name="Rectangle 32"/>
            <p:cNvSpPr/>
            <p:nvPr/>
          </p:nvSpPr>
          <p:spPr>
            <a:xfrm>
              <a:off x="5943595" y="3200400"/>
              <a:ext cx="740913" cy="499310"/>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4" name="Rectangle 33"/>
            <p:cNvSpPr/>
            <p:nvPr/>
          </p:nvSpPr>
          <p:spPr>
            <a:xfrm>
              <a:off x="5943595" y="3200400"/>
              <a:ext cx="740913" cy="499310"/>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500000</a:t>
              </a:r>
              <a:endParaRPr lang="en-GB" sz="2000" dirty="0"/>
            </a:p>
          </p:txBody>
        </p:sp>
      </p:grpSp>
      <p:sp>
        <p:nvSpPr>
          <p:cNvPr id="29" name="مستطيل 28"/>
          <p:cNvSpPr/>
          <p:nvPr/>
        </p:nvSpPr>
        <p:spPr>
          <a:xfrm>
            <a:off x="4599018" y="6372036"/>
            <a:ext cx="428322" cy="369332"/>
          </a:xfrm>
          <a:prstGeom prst="rect">
            <a:avLst/>
          </a:prstGeom>
        </p:spPr>
        <p:txBody>
          <a:bodyPr wrap="none">
            <a:spAutoFit/>
          </a:bodyPr>
          <a:lstStyle/>
          <a:p>
            <a:fld id="{6CB7D3F6-FC1D-45B6-B909-D0FA43723A3B}" type="slidenum">
              <a:rPr lang="ar-SA">
                <a:solidFill>
                  <a:schemeClr val="bg1"/>
                </a:solidFill>
                <a:latin typeface="Calibri" pitchFamily="34" charset="0"/>
              </a:rPr>
              <a:pPr/>
              <a:t>82</a:t>
            </a:fld>
            <a:endParaRPr lang="ar-SA" dirty="0"/>
          </a:p>
        </p:txBody>
      </p:sp>
    </p:spTree>
    <p:extLst>
      <p:ext uri="{BB962C8B-B14F-4D97-AF65-F5344CB8AC3E}">
        <p14:creationId xmlns:p14="http://schemas.microsoft.com/office/powerpoint/2010/main" xmlns="" val="342853402"/>
      </p:ext>
    </p:extLst>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pPr>
              <a:defRPr/>
            </a:pPr>
            <a:endParaRPr lang="en-GB" smtClean="0"/>
          </a:p>
        </p:txBody>
      </p:sp>
      <p:sp>
        <p:nvSpPr>
          <p:cNvPr id="96259" name="Content Placeholder 2"/>
          <p:cNvSpPr>
            <a:spLocks noGrp="1"/>
          </p:cNvSpPr>
          <p:nvPr>
            <p:ph sz="quarter" idx="1"/>
          </p:nvPr>
        </p:nvSpPr>
        <p:spPr/>
        <p:txBody>
          <a:bodyPr/>
          <a:lstStyle/>
          <a:p>
            <a:endParaRPr lang="en-GB" smtClean="0">
              <a:cs typeface="Arial" pitchFamily="34" charset="0"/>
            </a:endParaRPr>
          </a:p>
        </p:txBody>
      </p:sp>
      <p:sp>
        <p:nvSpPr>
          <p:cNvPr id="96261" name="Title 1"/>
          <p:cNvSpPr txBox="1">
            <a:spLocks/>
          </p:cNvSpPr>
          <p:nvPr/>
        </p:nvSpPr>
        <p:spPr bwMode="auto">
          <a:xfrm>
            <a:off x="914400" y="274638"/>
            <a:ext cx="7772400" cy="1143000"/>
          </a:xfrm>
          <a:prstGeom prst="rect">
            <a:avLst/>
          </a:prstGeom>
          <a:solidFill>
            <a:schemeClr val="accent1"/>
          </a:solidFill>
          <a:ln>
            <a:noFill/>
          </a:ln>
        </p:spPr>
        <p:txBody>
          <a:bodyPr bIns="91440" anchor="b"/>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sz="2400" b="1" dirty="0">
                <a:solidFill>
                  <a:srgbClr val="FF0000"/>
                </a:solidFill>
              </a:rPr>
              <a:t>العملية الثانية: اقترضت منشأة فاضل مبلغ 200 ألف ريال من بنك الرياض لاستكمال مستلزمات بدء النشاط وتم إيداعها حساب المنشأة بالبنك</a:t>
            </a:r>
            <a:endParaRPr lang="en-GB" sz="2400" dirty="0">
              <a:solidFill>
                <a:srgbClr val="FF0000"/>
              </a:solidFill>
            </a:endParaRPr>
          </a:p>
        </p:txBody>
      </p:sp>
      <p:graphicFrame>
        <p:nvGraphicFramePr>
          <p:cNvPr id="11" name="Content Placeholder 7"/>
          <p:cNvGraphicFramePr>
            <a:graphicFrameLocks/>
          </p:cNvGraphicFramePr>
          <p:nvPr/>
        </p:nvGraphicFramePr>
        <p:xfrm>
          <a:off x="914400" y="1447800"/>
          <a:ext cx="77724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Down Arrow 11"/>
          <p:cNvSpPr/>
          <p:nvPr/>
        </p:nvSpPr>
        <p:spPr>
          <a:xfrm>
            <a:off x="6752493" y="32766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3" name="Down Arrow 12"/>
          <p:cNvSpPr/>
          <p:nvPr/>
        </p:nvSpPr>
        <p:spPr>
          <a:xfrm>
            <a:off x="6752493" y="42672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4" name="Down Arrow 13"/>
          <p:cNvSpPr/>
          <p:nvPr/>
        </p:nvSpPr>
        <p:spPr>
          <a:xfrm>
            <a:off x="6822831" y="51054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2" name="Group 14"/>
          <p:cNvGrpSpPr>
            <a:grpSpLocks/>
          </p:cNvGrpSpPr>
          <p:nvPr/>
        </p:nvGrpSpPr>
        <p:grpSpPr bwMode="auto">
          <a:xfrm>
            <a:off x="2438400" y="2590801"/>
            <a:ext cx="990600" cy="684213"/>
            <a:chOff x="5791202" y="1142998"/>
            <a:chExt cx="1012649" cy="683420"/>
          </a:xfrm>
        </p:grpSpPr>
        <p:sp>
          <p:nvSpPr>
            <p:cNvPr id="16" name="Rectangle 15"/>
            <p:cNvSpPr/>
            <p:nvPr/>
          </p:nvSpPr>
          <p:spPr>
            <a:xfrm>
              <a:off x="5791202" y="1142998"/>
              <a:ext cx="1012649" cy="683420"/>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7" name="Rectangle 16"/>
            <p:cNvSpPr/>
            <p:nvPr/>
          </p:nvSpPr>
          <p:spPr>
            <a:xfrm>
              <a:off x="5791202" y="1142998"/>
              <a:ext cx="1012649" cy="683420"/>
            </a:xfrm>
            <a:prstGeom prst="rect">
              <a:avLst/>
            </a:prstGeom>
            <a:solidFill>
              <a:srgbClr val="00B0F0"/>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قرض البنك</a:t>
              </a:r>
            </a:p>
            <a:p>
              <a:pPr algn="ctr" defTabSz="889000">
                <a:lnSpc>
                  <a:spcPct val="90000"/>
                </a:lnSpc>
                <a:spcAft>
                  <a:spcPct val="35000"/>
                </a:spcAft>
                <a:defRPr/>
              </a:pPr>
              <a:r>
                <a:rPr lang="ar-SA" sz="2000" dirty="0">
                  <a:solidFill>
                    <a:schemeClr val="tx1"/>
                  </a:solidFill>
                </a:rPr>
                <a:t>(</a:t>
              </a:r>
              <a:r>
                <a:rPr lang="ar-SA" sz="2000" dirty="0" err="1">
                  <a:solidFill>
                    <a:schemeClr val="tx1"/>
                  </a:solidFill>
                </a:rPr>
                <a:t>العاطي</a:t>
              </a:r>
              <a:r>
                <a:rPr lang="ar-SA" sz="2000" dirty="0">
                  <a:solidFill>
                    <a:schemeClr val="tx1"/>
                  </a:solidFill>
                </a:rPr>
                <a:t>)</a:t>
              </a:r>
            </a:p>
          </p:txBody>
        </p:sp>
      </p:grpSp>
      <p:sp>
        <p:nvSpPr>
          <p:cNvPr id="18" name="Down Arrow 17"/>
          <p:cNvSpPr/>
          <p:nvPr/>
        </p:nvSpPr>
        <p:spPr>
          <a:xfrm>
            <a:off x="2667000" y="32766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3" name="Group 18"/>
          <p:cNvGrpSpPr>
            <a:grpSpLocks/>
          </p:cNvGrpSpPr>
          <p:nvPr/>
        </p:nvGrpSpPr>
        <p:grpSpPr bwMode="auto">
          <a:xfrm>
            <a:off x="2590800" y="3657600"/>
            <a:ext cx="715108" cy="566738"/>
            <a:chOff x="5943595" y="2209803"/>
            <a:chExt cx="714241" cy="567488"/>
          </a:xfrm>
        </p:grpSpPr>
        <p:sp>
          <p:nvSpPr>
            <p:cNvPr id="20" name="Rectangle 19"/>
            <p:cNvSpPr/>
            <p:nvPr/>
          </p:nvSpPr>
          <p:spPr>
            <a:xfrm>
              <a:off x="5943595" y="2209803"/>
              <a:ext cx="714241" cy="567488"/>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1" name="Rectangle 20"/>
            <p:cNvSpPr/>
            <p:nvPr/>
          </p:nvSpPr>
          <p:spPr>
            <a:xfrm>
              <a:off x="5943595" y="2209803"/>
              <a:ext cx="714241" cy="567488"/>
            </a:xfrm>
            <a:prstGeom prst="rect">
              <a:avLst/>
            </a:prstGeom>
            <a:solidFill>
              <a:srgbClr val="FFFF00"/>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 خصم</a:t>
              </a:r>
            </a:p>
          </p:txBody>
        </p:sp>
      </p:grpSp>
      <p:sp>
        <p:nvSpPr>
          <p:cNvPr id="22" name="Down Arrow 21"/>
          <p:cNvSpPr/>
          <p:nvPr/>
        </p:nvSpPr>
        <p:spPr>
          <a:xfrm>
            <a:off x="2743200" y="42672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4" name="Group 22"/>
          <p:cNvGrpSpPr>
            <a:grpSpLocks/>
          </p:cNvGrpSpPr>
          <p:nvPr/>
        </p:nvGrpSpPr>
        <p:grpSpPr bwMode="auto">
          <a:xfrm>
            <a:off x="2590801" y="4648202"/>
            <a:ext cx="741363" cy="500063"/>
            <a:chOff x="5943595" y="3200400"/>
            <a:chExt cx="740913" cy="499310"/>
          </a:xfrm>
          <a:solidFill>
            <a:srgbClr val="FF0000"/>
          </a:solidFill>
        </p:grpSpPr>
        <p:sp>
          <p:nvSpPr>
            <p:cNvPr id="24" name="Rectangle 23"/>
            <p:cNvSpPr/>
            <p:nvPr/>
          </p:nvSpPr>
          <p:spPr>
            <a:xfrm>
              <a:off x="5943595" y="3200400"/>
              <a:ext cx="740913" cy="499310"/>
            </a:xfrm>
            <a:prstGeom prst="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 name="Rectangle 24"/>
            <p:cNvSpPr/>
            <p:nvPr/>
          </p:nvSpPr>
          <p:spPr>
            <a:xfrm>
              <a:off x="5943595" y="3200400"/>
              <a:ext cx="740913" cy="499310"/>
            </a:xfrm>
            <a:prstGeom prst="rect">
              <a:avLst/>
            </a:prstGeom>
            <a:grp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دائن</a:t>
              </a:r>
              <a:endParaRPr lang="en-GB" sz="2000" dirty="0"/>
            </a:p>
          </p:txBody>
        </p:sp>
      </p:grpSp>
      <p:sp>
        <p:nvSpPr>
          <p:cNvPr id="26" name="Down Arrow 25"/>
          <p:cNvSpPr/>
          <p:nvPr/>
        </p:nvSpPr>
        <p:spPr>
          <a:xfrm>
            <a:off x="2743200" y="51054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5" name="Group 26"/>
          <p:cNvGrpSpPr>
            <a:grpSpLocks/>
          </p:cNvGrpSpPr>
          <p:nvPr/>
        </p:nvGrpSpPr>
        <p:grpSpPr bwMode="auto">
          <a:xfrm>
            <a:off x="6611815" y="5486400"/>
            <a:ext cx="914400" cy="381000"/>
            <a:chOff x="5943595" y="3200400"/>
            <a:chExt cx="740913" cy="499310"/>
          </a:xfrm>
        </p:grpSpPr>
        <p:sp>
          <p:nvSpPr>
            <p:cNvPr id="28" name="Rectangle 27"/>
            <p:cNvSpPr/>
            <p:nvPr/>
          </p:nvSpPr>
          <p:spPr>
            <a:xfrm>
              <a:off x="5943595" y="3200400"/>
              <a:ext cx="740913" cy="499310"/>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9" name="Rectangle 28"/>
            <p:cNvSpPr/>
            <p:nvPr/>
          </p:nvSpPr>
          <p:spPr>
            <a:xfrm>
              <a:off x="5943595" y="3200400"/>
              <a:ext cx="740913" cy="499310"/>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200000</a:t>
              </a:r>
              <a:endParaRPr lang="en-GB" sz="2000" dirty="0"/>
            </a:p>
          </p:txBody>
        </p:sp>
      </p:grpSp>
      <p:grpSp>
        <p:nvGrpSpPr>
          <p:cNvPr id="6" name="Group 29"/>
          <p:cNvGrpSpPr>
            <a:grpSpLocks/>
          </p:cNvGrpSpPr>
          <p:nvPr/>
        </p:nvGrpSpPr>
        <p:grpSpPr bwMode="auto">
          <a:xfrm>
            <a:off x="2514600" y="5486400"/>
            <a:ext cx="893885" cy="381000"/>
            <a:chOff x="5943595" y="3200400"/>
            <a:chExt cx="740913" cy="499310"/>
          </a:xfrm>
        </p:grpSpPr>
        <p:sp>
          <p:nvSpPr>
            <p:cNvPr id="31" name="Rectangle 30"/>
            <p:cNvSpPr/>
            <p:nvPr/>
          </p:nvSpPr>
          <p:spPr>
            <a:xfrm>
              <a:off x="5943595" y="3200400"/>
              <a:ext cx="740913" cy="499310"/>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2" name="Rectangle 31"/>
            <p:cNvSpPr/>
            <p:nvPr/>
          </p:nvSpPr>
          <p:spPr>
            <a:xfrm>
              <a:off x="5943595" y="3200400"/>
              <a:ext cx="740913" cy="499310"/>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200000</a:t>
              </a:r>
              <a:endParaRPr lang="en-GB" sz="2000" dirty="0"/>
            </a:p>
          </p:txBody>
        </p:sp>
      </p:grpSp>
      <p:sp>
        <p:nvSpPr>
          <p:cNvPr id="30" name="مستطيل 29"/>
          <p:cNvSpPr/>
          <p:nvPr/>
        </p:nvSpPr>
        <p:spPr>
          <a:xfrm>
            <a:off x="4599018" y="6372036"/>
            <a:ext cx="428322" cy="369332"/>
          </a:xfrm>
          <a:prstGeom prst="rect">
            <a:avLst/>
          </a:prstGeom>
        </p:spPr>
        <p:txBody>
          <a:bodyPr wrap="none">
            <a:spAutoFit/>
          </a:bodyPr>
          <a:lstStyle/>
          <a:p>
            <a:fld id="{6CB7D3F6-FC1D-45B6-B909-D0FA43723A3B}" type="slidenum">
              <a:rPr lang="ar-SA">
                <a:solidFill>
                  <a:schemeClr val="bg1"/>
                </a:solidFill>
                <a:latin typeface="Calibri" pitchFamily="34" charset="0"/>
              </a:rPr>
              <a:pPr/>
              <a:t>83</a:t>
            </a:fld>
            <a:endParaRPr lang="ar-SA" dirty="0"/>
          </a:p>
        </p:txBody>
      </p:sp>
    </p:spTree>
    <p:extLst>
      <p:ext uri="{BB962C8B-B14F-4D97-AF65-F5344CB8AC3E}">
        <p14:creationId xmlns:p14="http://schemas.microsoft.com/office/powerpoint/2010/main" xmlns="" val="2952847188"/>
      </p:ext>
    </p:extLst>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pPr>
              <a:defRPr/>
            </a:pPr>
            <a:endParaRPr lang="en-GB" smtClean="0"/>
          </a:p>
        </p:txBody>
      </p:sp>
      <p:sp>
        <p:nvSpPr>
          <p:cNvPr id="97283" name="Content Placeholder 2"/>
          <p:cNvSpPr>
            <a:spLocks noGrp="1"/>
          </p:cNvSpPr>
          <p:nvPr>
            <p:ph sz="quarter" idx="1"/>
          </p:nvPr>
        </p:nvSpPr>
        <p:spPr/>
        <p:txBody>
          <a:bodyPr/>
          <a:lstStyle/>
          <a:p>
            <a:endParaRPr lang="en-GB" smtClean="0">
              <a:cs typeface="Arial" pitchFamily="34" charset="0"/>
            </a:endParaRPr>
          </a:p>
        </p:txBody>
      </p:sp>
      <p:sp>
        <p:nvSpPr>
          <p:cNvPr id="97285" name="Title 1"/>
          <p:cNvSpPr txBox="1">
            <a:spLocks/>
          </p:cNvSpPr>
          <p:nvPr/>
        </p:nvSpPr>
        <p:spPr bwMode="auto">
          <a:xfrm>
            <a:off x="914400" y="274638"/>
            <a:ext cx="7772400" cy="1143000"/>
          </a:xfrm>
          <a:prstGeom prst="rect">
            <a:avLst/>
          </a:prstGeom>
          <a:solidFill>
            <a:schemeClr val="accent1"/>
          </a:solidFill>
          <a:ln>
            <a:noFill/>
          </a:ln>
        </p:spPr>
        <p:txBody>
          <a:bodyPr bIns="91440" anchor="b"/>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 eaLnBrk="1" hangingPunct="1"/>
            <a:r>
              <a:rPr lang="ar-SA" sz="2200" b="1" dirty="0">
                <a:solidFill>
                  <a:srgbClr val="FF0000"/>
                </a:solidFill>
              </a:rPr>
              <a:t>العملية الثالثة: اشترت منشأة فاضل مبنى بمبلغ 250 ألف ريال ليكون مقراً للنشاط، وقد تم سداد القيمة لصاحب المبنى بشيك مسحوب على حساب المنشأة ببنك الرياض</a:t>
            </a:r>
            <a:endParaRPr lang="en-GB" sz="2200" dirty="0">
              <a:solidFill>
                <a:srgbClr val="FF0000"/>
              </a:solidFill>
            </a:endParaRPr>
          </a:p>
        </p:txBody>
      </p:sp>
      <p:graphicFrame>
        <p:nvGraphicFramePr>
          <p:cNvPr id="11" name="Content Placeholder 7"/>
          <p:cNvGraphicFramePr>
            <a:graphicFrameLocks/>
          </p:cNvGraphicFramePr>
          <p:nvPr/>
        </p:nvGraphicFramePr>
        <p:xfrm>
          <a:off x="914400" y="1447800"/>
          <a:ext cx="77724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Down Arrow 11"/>
          <p:cNvSpPr/>
          <p:nvPr/>
        </p:nvSpPr>
        <p:spPr>
          <a:xfrm>
            <a:off x="6822831" y="32766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3" name="Down Arrow 12"/>
          <p:cNvSpPr/>
          <p:nvPr/>
        </p:nvSpPr>
        <p:spPr>
          <a:xfrm>
            <a:off x="6822831" y="42672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4" name="Down Arrow 13"/>
          <p:cNvSpPr/>
          <p:nvPr/>
        </p:nvSpPr>
        <p:spPr>
          <a:xfrm>
            <a:off x="6822831" y="51054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3" name="Group 14"/>
          <p:cNvGrpSpPr>
            <a:grpSpLocks/>
          </p:cNvGrpSpPr>
          <p:nvPr/>
        </p:nvGrpSpPr>
        <p:grpSpPr bwMode="auto">
          <a:xfrm>
            <a:off x="2438400" y="2590801"/>
            <a:ext cx="990600" cy="684213"/>
            <a:chOff x="5791202" y="1142998"/>
            <a:chExt cx="1012649" cy="683420"/>
          </a:xfrm>
        </p:grpSpPr>
        <p:sp>
          <p:nvSpPr>
            <p:cNvPr id="16" name="Rectangle 15"/>
            <p:cNvSpPr/>
            <p:nvPr/>
          </p:nvSpPr>
          <p:spPr>
            <a:xfrm>
              <a:off x="5791202" y="1142998"/>
              <a:ext cx="1012649" cy="683420"/>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7" name="Rectangle 16"/>
            <p:cNvSpPr/>
            <p:nvPr/>
          </p:nvSpPr>
          <p:spPr>
            <a:xfrm>
              <a:off x="5791202" y="1142998"/>
              <a:ext cx="1012649" cy="683420"/>
            </a:xfrm>
            <a:prstGeom prst="rect">
              <a:avLst/>
            </a:prstGeom>
            <a:solidFill>
              <a:srgbClr val="00B0F0"/>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البنك</a:t>
              </a:r>
            </a:p>
            <a:p>
              <a:pPr algn="ctr" defTabSz="889000">
                <a:lnSpc>
                  <a:spcPct val="90000"/>
                </a:lnSpc>
                <a:spcAft>
                  <a:spcPct val="35000"/>
                </a:spcAft>
                <a:defRPr/>
              </a:pPr>
              <a:r>
                <a:rPr lang="ar-SA" sz="2000" dirty="0">
                  <a:solidFill>
                    <a:schemeClr val="tx1"/>
                  </a:solidFill>
                </a:rPr>
                <a:t>(</a:t>
              </a:r>
              <a:r>
                <a:rPr lang="ar-SA" sz="2000" dirty="0" err="1">
                  <a:solidFill>
                    <a:schemeClr val="tx1"/>
                  </a:solidFill>
                </a:rPr>
                <a:t>العاطي</a:t>
              </a:r>
              <a:r>
                <a:rPr lang="ar-SA" sz="2000" dirty="0">
                  <a:solidFill>
                    <a:schemeClr val="tx1"/>
                  </a:solidFill>
                </a:rPr>
                <a:t>)</a:t>
              </a:r>
            </a:p>
          </p:txBody>
        </p:sp>
      </p:grpSp>
      <p:sp>
        <p:nvSpPr>
          <p:cNvPr id="18" name="Down Arrow 17"/>
          <p:cNvSpPr/>
          <p:nvPr/>
        </p:nvSpPr>
        <p:spPr>
          <a:xfrm>
            <a:off x="2667000" y="32766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4" name="Group 18"/>
          <p:cNvGrpSpPr>
            <a:grpSpLocks/>
          </p:cNvGrpSpPr>
          <p:nvPr/>
        </p:nvGrpSpPr>
        <p:grpSpPr bwMode="auto">
          <a:xfrm>
            <a:off x="2590800" y="3657600"/>
            <a:ext cx="715108" cy="566738"/>
            <a:chOff x="5943595" y="2209803"/>
            <a:chExt cx="714241" cy="567488"/>
          </a:xfrm>
        </p:grpSpPr>
        <p:sp>
          <p:nvSpPr>
            <p:cNvPr id="20" name="Rectangle 19"/>
            <p:cNvSpPr/>
            <p:nvPr/>
          </p:nvSpPr>
          <p:spPr>
            <a:xfrm>
              <a:off x="5943595" y="2209803"/>
              <a:ext cx="714241" cy="567488"/>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1" name="Rectangle 20"/>
            <p:cNvSpPr/>
            <p:nvPr/>
          </p:nvSpPr>
          <p:spPr>
            <a:xfrm>
              <a:off x="5943595" y="2209803"/>
              <a:ext cx="714241" cy="567488"/>
            </a:xfrm>
            <a:prstGeom prst="rect">
              <a:avLst/>
            </a:prstGeom>
            <a:solidFill>
              <a:srgbClr val="FFFF00"/>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 أصل</a:t>
              </a:r>
            </a:p>
          </p:txBody>
        </p:sp>
      </p:grpSp>
      <p:sp>
        <p:nvSpPr>
          <p:cNvPr id="22" name="Down Arrow 21"/>
          <p:cNvSpPr/>
          <p:nvPr/>
        </p:nvSpPr>
        <p:spPr>
          <a:xfrm>
            <a:off x="2743200" y="42672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5" name="Group 22"/>
          <p:cNvGrpSpPr>
            <a:grpSpLocks/>
          </p:cNvGrpSpPr>
          <p:nvPr/>
        </p:nvGrpSpPr>
        <p:grpSpPr bwMode="auto">
          <a:xfrm>
            <a:off x="2590800" y="4648201"/>
            <a:ext cx="741485" cy="500063"/>
            <a:chOff x="5943595" y="3200400"/>
            <a:chExt cx="740913" cy="499310"/>
          </a:xfrm>
        </p:grpSpPr>
        <p:sp>
          <p:nvSpPr>
            <p:cNvPr id="24" name="Rectangle 23"/>
            <p:cNvSpPr/>
            <p:nvPr/>
          </p:nvSpPr>
          <p:spPr>
            <a:xfrm>
              <a:off x="5943595" y="3200400"/>
              <a:ext cx="740913" cy="499310"/>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 name="Rectangle 24"/>
            <p:cNvSpPr/>
            <p:nvPr/>
          </p:nvSpPr>
          <p:spPr>
            <a:xfrm>
              <a:off x="5943595" y="3200400"/>
              <a:ext cx="740913" cy="499310"/>
            </a:xfrm>
            <a:prstGeom prst="rect">
              <a:avLst/>
            </a:prstGeom>
            <a:solidFill>
              <a:srgbClr val="FF0000"/>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دائن</a:t>
              </a:r>
              <a:endParaRPr lang="en-GB" sz="2000" dirty="0"/>
            </a:p>
          </p:txBody>
        </p:sp>
      </p:grpSp>
      <p:sp>
        <p:nvSpPr>
          <p:cNvPr id="26" name="Down Arrow 25"/>
          <p:cNvSpPr/>
          <p:nvPr/>
        </p:nvSpPr>
        <p:spPr>
          <a:xfrm>
            <a:off x="2743200" y="51054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6" name="Group 26"/>
          <p:cNvGrpSpPr>
            <a:grpSpLocks/>
          </p:cNvGrpSpPr>
          <p:nvPr/>
        </p:nvGrpSpPr>
        <p:grpSpPr bwMode="auto">
          <a:xfrm>
            <a:off x="6541477" y="5486400"/>
            <a:ext cx="914400" cy="381000"/>
            <a:chOff x="5943595" y="3200400"/>
            <a:chExt cx="740913" cy="499310"/>
          </a:xfrm>
        </p:grpSpPr>
        <p:sp>
          <p:nvSpPr>
            <p:cNvPr id="28" name="Rectangle 27"/>
            <p:cNvSpPr/>
            <p:nvPr/>
          </p:nvSpPr>
          <p:spPr>
            <a:xfrm>
              <a:off x="5943595" y="3200400"/>
              <a:ext cx="740913" cy="499310"/>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9" name="Rectangle 28"/>
            <p:cNvSpPr/>
            <p:nvPr/>
          </p:nvSpPr>
          <p:spPr>
            <a:xfrm>
              <a:off x="5943595" y="3200400"/>
              <a:ext cx="740913" cy="499310"/>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250000</a:t>
              </a:r>
              <a:endParaRPr lang="en-GB" sz="2000" dirty="0"/>
            </a:p>
          </p:txBody>
        </p:sp>
      </p:grpSp>
      <p:grpSp>
        <p:nvGrpSpPr>
          <p:cNvPr id="7" name="Group 29"/>
          <p:cNvGrpSpPr>
            <a:grpSpLocks/>
          </p:cNvGrpSpPr>
          <p:nvPr/>
        </p:nvGrpSpPr>
        <p:grpSpPr bwMode="auto">
          <a:xfrm>
            <a:off x="2514600" y="5486400"/>
            <a:ext cx="893885" cy="381000"/>
            <a:chOff x="5943595" y="3200400"/>
            <a:chExt cx="740913" cy="499310"/>
          </a:xfrm>
        </p:grpSpPr>
        <p:sp>
          <p:nvSpPr>
            <p:cNvPr id="31" name="Rectangle 30"/>
            <p:cNvSpPr/>
            <p:nvPr/>
          </p:nvSpPr>
          <p:spPr>
            <a:xfrm>
              <a:off x="5943595" y="3200400"/>
              <a:ext cx="740913" cy="499310"/>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2" name="Rectangle 31"/>
            <p:cNvSpPr/>
            <p:nvPr/>
          </p:nvSpPr>
          <p:spPr>
            <a:xfrm>
              <a:off x="5943595" y="3200400"/>
              <a:ext cx="740913" cy="499310"/>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250000</a:t>
              </a:r>
              <a:endParaRPr lang="en-GB" sz="2000" dirty="0"/>
            </a:p>
          </p:txBody>
        </p:sp>
      </p:grpSp>
      <p:sp>
        <p:nvSpPr>
          <p:cNvPr id="2" name="مستطيل 1"/>
          <p:cNvSpPr/>
          <p:nvPr/>
        </p:nvSpPr>
        <p:spPr>
          <a:xfrm>
            <a:off x="4586439" y="6361806"/>
            <a:ext cx="428322" cy="369332"/>
          </a:xfrm>
          <a:prstGeom prst="rect">
            <a:avLst/>
          </a:prstGeom>
        </p:spPr>
        <p:txBody>
          <a:bodyPr wrap="none">
            <a:spAutoFit/>
          </a:bodyPr>
          <a:lstStyle/>
          <a:p>
            <a:fld id="{6CB7D3F6-FC1D-45B6-B909-D0FA43723A3B}" type="slidenum">
              <a:rPr lang="ar-SA" smtClean="0">
                <a:solidFill>
                  <a:schemeClr val="bg1"/>
                </a:solidFill>
                <a:latin typeface="Calibri" pitchFamily="34" charset="0"/>
              </a:rPr>
              <a:pPr/>
              <a:t>84</a:t>
            </a:fld>
            <a:endParaRPr lang="ar-SA" dirty="0"/>
          </a:p>
        </p:txBody>
      </p:sp>
    </p:spTree>
    <p:extLst>
      <p:ext uri="{BB962C8B-B14F-4D97-AF65-F5344CB8AC3E}">
        <p14:creationId xmlns:p14="http://schemas.microsoft.com/office/powerpoint/2010/main" xmlns="" val="1564477966"/>
      </p:ext>
    </p:extLst>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pPr>
              <a:defRPr/>
            </a:pPr>
            <a:endParaRPr lang="en-GB" smtClean="0"/>
          </a:p>
        </p:txBody>
      </p:sp>
      <p:sp>
        <p:nvSpPr>
          <p:cNvPr id="98307" name="Content Placeholder 2"/>
          <p:cNvSpPr>
            <a:spLocks noGrp="1"/>
          </p:cNvSpPr>
          <p:nvPr>
            <p:ph sz="quarter" idx="1"/>
          </p:nvPr>
        </p:nvSpPr>
        <p:spPr/>
        <p:txBody>
          <a:bodyPr/>
          <a:lstStyle/>
          <a:p>
            <a:endParaRPr lang="en-GB" smtClean="0">
              <a:cs typeface="Arial" pitchFamily="34" charset="0"/>
            </a:endParaRPr>
          </a:p>
        </p:txBody>
      </p:sp>
      <p:sp>
        <p:nvSpPr>
          <p:cNvPr id="98309" name="Title 1"/>
          <p:cNvSpPr txBox="1">
            <a:spLocks/>
          </p:cNvSpPr>
          <p:nvPr/>
        </p:nvSpPr>
        <p:spPr bwMode="auto">
          <a:xfrm>
            <a:off x="914400" y="274638"/>
            <a:ext cx="7772400" cy="1143000"/>
          </a:xfrm>
          <a:prstGeom prst="rect">
            <a:avLst/>
          </a:prstGeom>
          <a:solidFill>
            <a:schemeClr val="accent1"/>
          </a:solidFill>
          <a:ln>
            <a:noFill/>
          </a:ln>
        </p:spPr>
        <p:txBody>
          <a:bodyPr bIns="91440" anchor="b"/>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 eaLnBrk="1" hangingPunct="1"/>
            <a:r>
              <a:rPr lang="ar-SA" sz="2400" b="1" dirty="0">
                <a:solidFill>
                  <a:srgbClr val="FF0000"/>
                </a:solidFill>
              </a:rPr>
              <a:t>العملية الرابعة: اشترت منشأة فاضل أجهزة تكييف وحاسب آلي من محلات الهدى بمبلغ 50 ألف ريال وتم السداد بشيك</a:t>
            </a:r>
            <a:endParaRPr lang="en-GB" sz="2400" dirty="0">
              <a:solidFill>
                <a:srgbClr val="FF0000"/>
              </a:solidFill>
            </a:endParaRPr>
          </a:p>
        </p:txBody>
      </p:sp>
      <p:graphicFrame>
        <p:nvGraphicFramePr>
          <p:cNvPr id="11" name="Content Placeholder 7"/>
          <p:cNvGraphicFramePr>
            <a:graphicFrameLocks/>
          </p:cNvGraphicFramePr>
          <p:nvPr/>
        </p:nvGraphicFramePr>
        <p:xfrm>
          <a:off x="914400" y="1447800"/>
          <a:ext cx="77724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Down Arrow 11"/>
          <p:cNvSpPr/>
          <p:nvPr/>
        </p:nvSpPr>
        <p:spPr>
          <a:xfrm>
            <a:off x="6822831" y="32004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3" name="Down Arrow 12"/>
          <p:cNvSpPr/>
          <p:nvPr/>
        </p:nvSpPr>
        <p:spPr>
          <a:xfrm>
            <a:off x="6822831" y="41910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4" name="Down Arrow 13"/>
          <p:cNvSpPr/>
          <p:nvPr/>
        </p:nvSpPr>
        <p:spPr>
          <a:xfrm>
            <a:off x="6822831" y="51054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2" name="Group 14"/>
          <p:cNvGrpSpPr>
            <a:grpSpLocks/>
          </p:cNvGrpSpPr>
          <p:nvPr/>
        </p:nvGrpSpPr>
        <p:grpSpPr bwMode="auto">
          <a:xfrm>
            <a:off x="2438400" y="2590801"/>
            <a:ext cx="990600" cy="684213"/>
            <a:chOff x="5791202" y="1142998"/>
            <a:chExt cx="1012649" cy="683420"/>
          </a:xfrm>
        </p:grpSpPr>
        <p:sp>
          <p:nvSpPr>
            <p:cNvPr id="16" name="Rectangle 15"/>
            <p:cNvSpPr/>
            <p:nvPr/>
          </p:nvSpPr>
          <p:spPr>
            <a:xfrm>
              <a:off x="5791202" y="1142998"/>
              <a:ext cx="1012649" cy="683420"/>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7" name="Rectangle 16"/>
            <p:cNvSpPr/>
            <p:nvPr/>
          </p:nvSpPr>
          <p:spPr>
            <a:xfrm>
              <a:off x="5791202" y="1142998"/>
              <a:ext cx="1012649" cy="683420"/>
            </a:xfrm>
            <a:prstGeom prst="rect">
              <a:avLst/>
            </a:prstGeom>
            <a:solidFill>
              <a:srgbClr val="00B0F0"/>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البنك</a:t>
              </a:r>
            </a:p>
            <a:p>
              <a:pPr algn="ctr" defTabSz="889000">
                <a:lnSpc>
                  <a:spcPct val="90000"/>
                </a:lnSpc>
                <a:spcAft>
                  <a:spcPct val="35000"/>
                </a:spcAft>
                <a:defRPr/>
              </a:pPr>
              <a:r>
                <a:rPr lang="ar-SA" sz="2000" dirty="0">
                  <a:solidFill>
                    <a:schemeClr val="tx1"/>
                  </a:solidFill>
                </a:rPr>
                <a:t>(</a:t>
              </a:r>
              <a:r>
                <a:rPr lang="ar-SA" sz="2000" dirty="0" err="1">
                  <a:solidFill>
                    <a:schemeClr val="tx1"/>
                  </a:solidFill>
                </a:rPr>
                <a:t>العاطي</a:t>
              </a:r>
              <a:r>
                <a:rPr lang="ar-SA" sz="2000" dirty="0">
                  <a:solidFill>
                    <a:schemeClr val="tx1"/>
                  </a:solidFill>
                </a:rPr>
                <a:t>)</a:t>
              </a:r>
            </a:p>
          </p:txBody>
        </p:sp>
      </p:grpSp>
      <p:sp>
        <p:nvSpPr>
          <p:cNvPr id="18" name="Down Arrow 17"/>
          <p:cNvSpPr/>
          <p:nvPr/>
        </p:nvSpPr>
        <p:spPr>
          <a:xfrm>
            <a:off x="2667000" y="32766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3" name="Group 18"/>
          <p:cNvGrpSpPr>
            <a:grpSpLocks/>
          </p:cNvGrpSpPr>
          <p:nvPr/>
        </p:nvGrpSpPr>
        <p:grpSpPr bwMode="auto">
          <a:xfrm>
            <a:off x="2590800" y="3657600"/>
            <a:ext cx="715108" cy="566738"/>
            <a:chOff x="5943595" y="2209803"/>
            <a:chExt cx="714241" cy="567488"/>
          </a:xfrm>
        </p:grpSpPr>
        <p:sp>
          <p:nvSpPr>
            <p:cNvPr id="20" name="Rectangle 19"/>
            <p:cNvSpPr/>
            <p:nvPr/>
          </p:nvSpPr>
          <p:spPr>
            <a:xfrm>
              <a:off x="5943595" y="2209803"/>
              <a:ext cx="714241" cy="567488"/>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1" name="Rectangle 20"/>
            <p:cNvSpPr/>
            <p:nvPr/>
          </p:nvSpPr>
          <p:spPr>
            <a:xfrm>
              <a:off x="5943595" y="2209803"/>
              <a:ext cx="714241" cy="567488"/>
            </a:xfrm>
            <a:prstGeom prst="rect">
              <a:avLst/>
            </a:prstGeom>
            <a:solidFill>
              <a:srgbClr val="FFFF00"/>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 أصل</a:t>
              </a:r>
            </a:p>
          </p:txBody>
        </p:sp>
      </p:grpSp>
      <p:sp>
        <p:nvSpPr>
          <p:cNvPr id="22" name="Down Arrow 21"/>
          <p:cNvSpPr/>
          <p:nvPr/>
        </p:nvSpPr>
        <p:spPr>
          <a:xfrm>
            <a:off x="2743200" y="42672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4" name="Group 22"/>
          <p:cNvGrpSpPr>
            <a:grpSpLocks/>
          </p:cNvGrpSpPr>
          <p:nvPr/>
        </p:nvGrpSpPr>
        <p:grpSpPr bwMode="auto">
          <a:xfrm>
            <a:off x="2590801" y="4648202"/>
            <a:ext cx="741363" cy="500063"/>
            <a:chOff x="5943595" y="3200400"/>
            <a:chExt cx="740913" cy="499310"/>
          </a:xfrm>
          <a:solidFill>
            <a:srgbClr val="FF0000"/>
          </a:solidFill>
        </p:grpSpPr>
        <p:sp>
          <p:nvSpPr>
            <p:cNvPr id="24" name="Rectangle 23"/>
            <p:cNvSpPr/>
            <p:nvPr/>
          </p:nvSpPr>
          <p:spPr>
            <a:xfrm>
              <a:off x="5943595" y="3200400"/>
              <a:ext cx="740913" cy="499310"/>
            </a:xfrm>
            <a:prstGeom prst="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 name="Rectangle 24"/>
            <p:cNvSpPr/>
            <p:nvPr/>
          </p:nvSpPr>
          <p:spPr>
            <a:xfrm>
              <a:off x="5943595" y="3200400"/>
              <a:ext cx="740913" cy="499310"/>
            </a:xfrm>
            <a:prstGeom prst="rect">
              <a:avLst/>
            </a:prstGeom>
            <a:grp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a:solidFill>
                    <a:schemeClr val="tx1"/>
                  </a:solidFill>
                </a:rPr>
                <a:t>دائن</a:t>
              </a:r>
              <a:endParaRPr lang="en-GB" sz="2000" dirty="0"/>
            </a:p>
          </p:txBody>
        </p:sp>
      </p:grpSp>
      <p:sp>
        <p:nvSpPr>
          <p:cNvPr id="26" name="Down Arrow 25"/>
          <p:cNvSpPr/>
          <p:nvPr/>
        </p:nvSpPr>
        <p:spPr>
          <a:xfrm>
            <a:off x="2743200" y="51054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5" name="Group 26"/>
          <p:cNvGrpSpPr>
            <a:grpSpLocks/>
          </p:cNvGrpSpPr>
          <p:nvPr/>
        </p:nvGrpSpPr>
        <p:grpSpPr bwMode="auto">
          <a:xfrm>
            <a:off x="6541477" y="5410200"/>
            <a:ext cx="914400" cy="304800"/>
            <a:chOff x="5943595" y="3200400"/>
            <a:chExt cx="740913" cy="499310"/>
          </a:xfrm>
        </p:grpSpPr>
        <p:sp>
          <p:nvSpPr>
            <p:cNvPr id="28" name="Rectangle 27"/>
            <p:cNvSpPr/>
            <p:nvPr/>
          </p:nvSpPr>
          <p:spPr>
            <a:xfrm>
              <a:off x="5943595" y="3200400"/>
              <a:ext cx="740913" cy="499310"/>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9" name="Rectangle 28"/>
            <p:cNvSpPr/>
            <p:nvPr/>
          </p:nvSpPr>
          <p:spPr>
            <a:xfrm>
              <a:off x="5943595" y="3200400"/>
              <a:ext cx="740913" cy="499310"/>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50000</a:t>
              </a:r>
              <a:endParaRPr lang="en-GB" sz="2000" dirty="0"/>
            </a:p>
          </p:txBody>
        </p:sp>
      </p:grpSp>
      <p:grpSp>
        <p:nvGrpSpPr>
          <p:cNvPr id="6" name="Group 29"/>
          <p:cNvGrpSpPr>
            <a:grpSpLocks/>
          </p:cNvGrpSpPr>
          <p:nvPr/>
        </p:nvGrpSpPr>
        <p:grpSpPr bwMode="auto">
          <a:xfrm>
            <a:off x="2514600" y="5486400"/>
            <a:ext cx="893885" cy="381000"/>
            <a:chOff x="5943595" y="3200400"/>
            <a:chExt cx="740913" cy="499310"/>
          </a:xfrm>
        </p:grpSpPr>
        <p:sp>
          <p:nvSpPr>
            <p:cNvPr id="31" name="Rectangle 30"/>
            <p:cNvSpPr/>
            <p:nvPr/>
          </p:nvSpPr>
          <p:spPr>
            <a:xfrm>
              <a:off x="5943595" y="3200400"/>
              <a:ext cx="740913" cy="499310"/>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2" name="Rectangle 31"/>
            <p:cNvSpPr/>
            <p:nvPr/>
          </p:nvSpPr>
          <p:spPr>
            <a:xfrm>
              <a:off x="5943595" y="3200400"/>
              <a:ext cx="740913" cy="499310"/>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50000</a:t>
              </a:r>
              <a:endParaRPr lang="en-GB" sz="2000" dirty="0"/>
            </a:p>
          </p:txBody>
        </p:sp>
      </p:grpSp>
      <p:sp>
        <p:nvSpPr>
          <p:cNvPr id="30" name="مستطيل 29"/>
          <p:cNvSpPr/>
          <p:nvPr/>
        </p:nvSpPr>
        <p:spPr>
          <a:xfrm>
            <a:off x="4586439" y="6361806"/>
            <a:ext cx="428322" cy="369332"/>
          </a:xfrm>
          <a:prstGeom prst="rect">
            <a:avLst/>
          </a:prstGeom>
        </p:spPr>
        <p:txBody>
          <a:bodyPr wrap="none">
            <a:spAutoFit/>
          </a:bodyPr>
          <a:lstStyle/>
          <a:p>
            <a:fld id="{6CB7D3F6-FC1D-45B6-B909-D0FA43723A3B}" type="slidenum">
              <a:rPr lang="ar-SA" smtClean="0">
                <a:solidFill>
                  <a:schemeClr val="bg1"/>
                </a:solidFill>
                <a:latin typeface="Calibri" pitchFamily="34" charset="0"/>
              </a:rPr>
              <a:pPr/>
              <a:t>85</a:t>
            </a:fld>
            <a:endParaRPr lang="ar-SA" dirty="0"/>
          </a:p>
        </p:txBody>
      </p:sp>
    </p:spTree>
    <p:extLst>
      <p:ext uri="{BB962C8B-B14F-4D97-AF65-F5344CB8AC3E}">
        <p14:creationId xmlns:p14="http://schemas.microsoft.com/office/powerpoint/2010/main" xmlns="" val="2531815803"/>
      </p:ext>
    </p:extLst>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pPr>
              <a:defRPr/>
            </a:pPr>
            <a:endParaRPr lang="en-GB" smtClean="0"/>
          </a:p>
        </p:txBody>
      </p:sp>
      <p:sp>
        <p:nvSpPr>
          <p:cNvPr id="99331" name="Content Placeholder 2"/>
          <p:cNvSpPr>
            <a:spLocks noGrp="1"/>
          </p:cNvSpPr>
          <p:nvPr>
            <p:ph sz="quarter" idx="1"/>
          </p:nvPr>
        </p:nvSpPr>
        <p:spPr/>
        <p:txBody>
          <a:bodyPr/>
          <a:lstStyle/>
          <a:p>
            <a:endParaRPr lang="en-GB" smtClean="0">
              <a:cs typeface="Arial" pitchFamily="34" charset="0"/>
            </a:endParaRPr>
          </a:p>
        </p:txBody>
      </p:sp>
      <p:sp>
        <p:nvSpPr>
          <p:cNvPr id="99334" name="Title 1"/>
          <p:cNvSpPr txBox="1">
            <a:spLocks/>
          </p:cNvSpPr>
          <p:nvPr/>
        </p:nvSpPr>
        <p:spPr bwMode="auto">
          <a:xfrm>
            <a:off x="914400" y="274638"/>
            <a:ext cx="7772400" cy="1143000"/>
          </a:xfrm>
          <a:prstGeom prst="rect">
            <a:avLst/>
          </a:prstGeom>
          <a:solidFill>
            <a:schemeClr val="accent1"/>
          </a:solidFill>
          <a:ln>
            <a:noFill/>
          </a:ln>
        </p:spPr>
        <p:txBody>
          <a:bodyPr bIns="91440" anchor="b"/>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 eaLnBrk="1" hangingPunct="1"/>
            <a:r>
              <a:rPr lang="ar-SA" sz="2400" b="1" dirty="0">
                <a:solidFill>
                  <a:srgbClr val="FF0000"/>
                </a:solidFill>
              </a:rPr>
              <a:t>العملية الخامسة: سحبت منشأة فاضل مبلغ 100 ألف ريال من حساب المنشأة بالبنك وأودعته صندوق المنشأة لمواجهة احتياجات المنشأة من النقدية</a:t>
            </a:r>
            <a:endParaRPr lang="en-GB" sz="2200" dirty="0">
              <a:solidFill>
                <a:srgbClr val="FF0000"/>
              </a:solidFill>
            </a:endParaRPr>
          </a:p>
        </p:txBody>
      </p:sp>
      <p:graphicFrame>
        <p:nvGraphicFramePr>
          <p:cNvPr id="14" name="Content Placeholder 7"/>
          <p:cNvGraphicFramePr>
            <a:graphicFrameLocks/>
          </p:cNvGraphicFramePr>
          <p:nvPr/>
        </p:nvGraphicFramePr>
        <p:xfrm>
          <a:off x="914400" y="1447800"/>
          <a:ext cx="77724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5" name="Down Arrow 14"/>
          <p:cNvSpPr/>
          <p:nvPr/>
        </p:nvSpPr>
        <p:spPr>
          <a:xfrm>
            <a:off x="7010400" y="32766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6" name="Down Arrow 15"/>
          <p:cNvSpPr/>
          <p:nvPr/>
        </p:nvSpPr>
        <p:spPr>
          <a:xfrm>
            <a:off x="7010400" y="42672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7" name="Down Arrow 16"/>
          <p:cNvSpPr/>
          <p:nvPr/>
        </p:nvSpPr>
        <p:spPr>
          <a:xfrm>
            <a:off x="7010400" y="51054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2" name="Group 17"/>
          <p:cNvGrpSpPr>
            <a:grpSpLocks/>
          </p:cNvGrpSpPr>
          <p:nvPr/>
        </p:nvGrpSpPr>
        <p:grpSpPr bwMode="auto">
          <a:xfrm>
            <a:off x="2438400" y="2590801"/>
            <a:ext cx="990600" cy="684213"/>
            <a:chOff x="5791202" y="1142998"/>
            <a:chExt cx="1012649" cy="683420"/>
          </a:xfrm>
        </p:grpSpPr>
        <p:sp>
          <p:nvSpPr>
            <p:cNvPr id="19" name="Rectangle 18"/>
            <p:cNvSpPr/>
            <p:nvPr/>
          </p:nvSpPr>
          <p:spPr>
            <a:xfrm>
              <a:off x="5791202" y="1142998"/>
              <a:ext cx="1012649" cy="683420"/>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0" name="Rectangle 19"/>
            <p:cNvSpPr/>
            <p:nvPr/>
          </p:nvSpPr>
          <p:spPr>
            <a:xfrm>
              <a:off x="5791202" y="1142998"/>
              <a:ext cx="1012649" cy="683420"/>
            </a:xfrm>
            <a:prstGeom prst="rect">
              <a:avLst/>
            </a:prstGeom>
            <a:solidFill>
              <a:srgbClr val="00B0F0"/>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البنك</a:t>
              </a:r>
            </a:p>
            <a:p>
              <a:pPr algn="ctr" defTabSz="889000">
                <a:lnSpc>
                  <a:spcPct val="90000"/>
                </a:lnSpc>
                <a:spcAft>
                  <a:spcPct val="35000"/>
                </a:spcAft>
                <a:defRPr/>
              </a:pPr>
              <a:r>
                <a:rPr lang="ar-SA" sz="2000" dirty="0">
                  <a:solidFill>
                    <a:schemeClr val="tx1"/>
                  </a:solidFill>
                </a:rPr>
                <a:t>(</a:t>
              </a:r>
              <a:r>
                <a:rPr lang="ar-SA" sz="2000" dirty="0" err="1">
                  <a:solidFill>
                    <a:schemeClr val="tx1"/>
                  </a:solidFill>
                </a:rPr>
                <a:t>العاطي</a:t>
              </a:r>
              <a:r>
                <a:rPr lang="ar-SA" sz="2000" dirty="0">
                  <a:solidFill>
                    <a:schemeClr val="tx1"/>
                  </a:solidFill>
                </a:rPr>
                <a:t>)</a:t>
              </a:r>
            </a:p>
          </p:txBody>
        </p:sp>
      </p:grpSp>
      <p:sp>
        <p:nvSpPr>
          <p:cNvPr id="21" name="Down Arrow 20"/>
          <p:cNvSpPr/>
          <p:nvPr/>
        </p:nvSpPr>
        <p:spPr>
          <a:xfrm>
            <a:off x="2667000" y="32766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3" name="Group 21"/>
          <p:cNvGrpSpPr>
            <a:grpSpLocks/>
          </p:cNvGrpSpPr>
          <p:nvPr/>
        </p:nvGrpSpPr>
        <p:grpSpPr bwMode="auto">
          <a:xfrm>
            <a:off x="2590800" y="3657600"/>
            <a:ext cx="715108" cy="566738"/>
            <a:chOff x="5943595" y="2209803"/>
            <a:chExt cx="714241" cy="567488"/>
          </a:xfrm>
        </p:grpSpPr>
        <p:sp>
          <p:nvSpPr>
            <p:cNvPr id="23" name="Rectangle 22"/>
            <p:cNvSpPr/>
            <p:nvPr/>
          </p:nvSpPr>
          <p:spPr>
            <a:xfrm>
              <a:off x="5943595" y="2209803"/>
              <a:ext cx="714241" cy="567488"/>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4" name="Rectangle 23"/>
            <p:cNvSpPr/>
            <p:nvPr/>
          </p:nvSpPr>
          <p:spPr>
            <a:xfrm>
              <a:off x="5943595" y="2209803"/>
              <a:ext cx="714241" cy="567488"/>
            </a:xfrm>
            <a:prstGeom prst="rect">
              <a:avLst/>
            </a:prstGeom>
            <a:solidFill>
              <a:srgbClr val="FFFF00"/>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 أصل</a:t>
              </a:r>
            </a:p>
          </p:txBody>
        </p:sp>
      </p:grpSp>
      <p:sp>
        <p:nvSpPr>
          <p:cNvPr id="25" name="Down Arrow 24"/>
          <p:cNvSpPr/>
          <p:nvPr/>
        </p:nvSpPr>
        <p:spPr>
          <a:xfrm>
            <a:off x="2743200" y="42672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4" name="Group 25"/>
          <p:cNvGrpSpPr>
            <a:grpSpLocks/>
          </p:cNvGrpSpPr>
          <p:nvPr/>
        </p:nvGrpSpPr>
        <p:grpSpPr bwMode="auto">
          <a:xfrm>
            <a:off x="2590801" y="4648202"/>
            <a:ext cx="741363" cy="500063"/>
            <a:chOff x="5943595" y="3200400"/>
            <a:chExt cx="740913" cy="499310"/>
          </a:xfrm>
          <a:solidFill>
            <a:schemeClr val="accent6">
              <a:lumMod val="60000"/>
              <a:lumOff val="40000"/>
            </a:schemeClr>
          </a:solidFill>
        </p:grpSpPr>
        <p:sp>
          <p:nvSpPr>
            <p:cNvPr id="27" name="Rectangle 26"/>
            <p:cNvSpPr/>
            <p:nvPr/>
          </p:nvSpPr>
          <p:spPr>
            <a:xfrm>
              <a:off x="5943595" y="3200400"/>
              <a:ext cx="740913" cy="499310"/>
            </a:xfrm>
            <a:prstGeom prst="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8" name="Rectangle 27"/>
            <p:cNvSpPr/>
            <p:nvPr/>
          </p:nvSpPr>
          <p:spPr>
            <a:xfrm>
              <a:off x="5943595" y="3200400"/>
              <a:ext cx="740913" cy="499310"/>
            </a:xfrm>
            <a:prstGeom prst="rect">
              <a:avLst/>
            </a:prstGeom>
            <a:solidFill>
              <a:srgbClr val="FF0000"/>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دائن</a:t>
              </a:r>
              <a:endParaRPr lang="en-GB" sz="2000" dirty="0"/>
            </a:p>
          </p:txBody>
        </p:sp>
      </p:grpSp>
      <p:sp>
        <p:nvSpPr>
          <p:cNvPr id="29" name="Down Arrow 28"/>
          <p:cNvSpPr/>
          <p:nvPr/>
        </p:nvSpPr>
        <p:spPr>
          <a:xfrm>
            <a:off x="2743200" y="51054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5" name="Group 29"/>
          <p:cNvGrpSpPr>
            <a:grpSpLocks/>
          </p:cNvGrpSpPr>
          <p:nvPr/>
        </p:nvGrpSpPr>
        <p:grpSpPr bwMode="auto">
          <a:xfrm>
            <a:off x="6781800" y="5486400"/>
            <a:ext cx="914400" cy="381000"/>
            <a:chOff x="5943595" y="3200400"/>
            <a:chExt cx="740913" cy="499310"/>
          </a:xfrm>
        </p:grpSpPr>
        <p:sp>
          <p:nvSpPr>
            <p:cNvPr id="31" name="Rectangle 30"/>
            <p:cNvSpPr/>
            <p:nvPr/>
          </p:nvSpPr>
          <p:spPr>
            <a:xfrm>
              <a:off x="5943595" y="3200400"/>
              <a:ext cx="740913" cy="499310"/>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2" name="Rectangle 31"/>
            <p:cNvSpPr/>
            <p:nvPr/>
          </p:nvSpPr>
          <p:spPr>
            <a:xfrm>
              <a:off x="5943595" y="3200400"/>
              <a:ext cx="740913" cy="499310"/>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100000</a:t>
              </a:r>
              <a:endParaRPr lang="en-GB" sz="2000" dirty="0"/>
            </a:p>
          </p:txBody>
        </p:sp>
      </p:grpSp>
      <p:grpSp>
        <p:nvGrpSpPr>
          <p:cNvPr id="6" name="Group 32"/>
          <p:cNvGrpSpPr>
            <a:grpSpLocks/>
          </p:cNvGrpSpPr>
          <p:nvPr/>
        </p:nvGrpSpPr>
        <p:grpSpPr bwMode="auto">
          <a:xfrm>
            <a:off x="2514600" y="5486400"/>
            <a:ext cx="893885" cy="381000"/>
            <a:chOff x="5943595" y="3200400"/>
            <a:chExt cx="740913" cy="499310"/>
          </a:xfrm>
        </p:grpSpPr>
        <p:sp>
          <p:nvSpPr>
            <p:cNvPr id="34" name="Rectangle 33"/>
            <p:cNvSpPr/>
            <p:nvPr/>
          </p:nvSpPr>
          <p:spPr>
            <a:xfrm>
              <a:off x="5943595" y="3200400"/>
              <a:ext cx="740913" cy="499310"/>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5" name="Rectangle 34"/>
            <p:cNvSpPr/>
            <p:nvPr/>
          </p:nvSpPr>
          <p:spPr>
            <a:xfrm>
              <a:off x="5943595" y="3200400"/>
              <a:ext cx="740913" cy="499310"/>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100000</a:t>
              </a:r>
              <a:endParaRPr lang="en-GB" sz="2000" dirty="0"/>
            </a:p>
          </p:txBody>
        </p:sp>
      </p:grpSp>
      <p:sp>
        <p:nvSpPr>
          <p:cNvPr id="33" name="مستطيل 32"/>
          <p:cNvSpPr/>
          <p:nvPr/>
        </p:nvSpPr>
        <p:spPr>
          <a:xfrm>
            <a:off x="4586439" y="6361806"/>
            <a:ext cx="428322" cy="369332"/>
          </a:xfrm>
          <a:prstGeom prst="rect">
            <a:avLst/>
          </a:prstGeom>
        </p:spPr>
        <p:txBody>
          <a:bodyPr wrap="none">
            <a:spAutoFit/>
          </a:bodyPr>
          <a:lstStyle/>
          <a:p>
            <a:fld id="{6CB7D3F6-FC1D-45B6-B909-D0FA43723A3B}" type="slidenum">
              <a:rPr lang="ar-SA" smtClean="0">
                <a:solidFill>
                  <a:schemeClr val="bg1"/>
                </a:solidFill>
                <a:latin typeface="Calibri" pitchFamily="34" charset="0"/>
              </a:rPr>
              <a:pPr/>
              <a:t>86</a:t>
            </a:fld>
            <a:endParaRPr lang="ar-SA" dirty="0"/>
          </a:p>
        </p:txBody>
      </p:sp>
    </p:spTree>
    <p:extLst>
      <p:ext uri="{BB962C8B-B14F-4D97-AF65-F5344CB8AC3E}">
        <p14:creationId xmlns:p14="http://schemas.microsoft.com/office/powerpoint/2010/main" xmlns="" val="776350936"/>
      </p:ext>
    </p:extLst>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pPr>
              <a:defRPr/>
            </a:pPr>
            <a:endParaRPr lang="en-GB" smtClean="0"/>
          </a:p>
        </p:txBody>
      </p:sp>
      <p:sp>
        <p:nvSpPr>
          <p:cNvPr id="100355" name="Content Placeholder 2"/>
          <p:cNvSpPr>
            <a:spLocks noGrp="1"/>
          </p:cNvSpPr>
          <p:nvPr>
            <p:ph sz="quarter" idx="1"/>
          </p:nvPr>
        </p:nvSpPr>
        <p:spPr/>
        <p:txBody>
          <a:bodyPr/>
          <a:lstStyle/>
          <a:p>
            <a:endParaRPr lang="en-GB" smtClean="0">
              <a:cs typeface="Arial" pitchFamily="34" charset="0"/>
            </a:endParaRPr>
          </a:p>
        </p:txBody>
      </p:sp>
      <p:sp>
        <p:nvSpPr>
          <p:cNvPr id="100359" name="Title 1"/>
          <p:cNvSpPr txBox="1">
            <a:spLocks/>
          </p:cNvSpPr>
          <p:nvPr/>
        </p:nvSpPr>
        <p:spPr bwMode="auto">
          <a:xfrm>
            <a:off x="914400" y="274638"/>
            <a:ext cx="77724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bIns="91440" anchor="b"/>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 eaLnBrk="1" hangingPunct="1"/>
            <a:r>
              <a:rPr lang="ar-SA" sz="2400" b="1">
                <a:solidFill>
                  <a:srgbClr val="FF0000"/>
                </a:solidFill>
              </a:rPr>
              <a:t>العملية السادسة: قامت منشأة فاضل بشراء أثاث وتجهيزات للمنشأة من شركة الأمل بمبلغ 70 ألف ريال دفعت منها مبلغ 40 ألف ريال نقداً والباقي على الحساب (بالأجل) </a:t>
            </a:r>
            <a:endParaRPr lang="en-GB" sz="2400">
              <a:solidFill>
                <a:srgbClr val="FF0000"/>
              </a:solidFill>
            </a:endParaRPr>
          </a:p>
        </p:txBody>
      </p:sp>
      <p:graphicFrame>
        <p:nvGraphicFramePr>
          <p:cNvPr id="13" name="Content Placeholder 7"/>
          <p:cNvGraphicFramePr>
            <a:graphicFrameLocks/>
          </p:cNvGraphicFramePr>
          <p:nvPr/>
        </p:nvGraphicFramePr>
        <p:xfrm>
          <a:off x="914400" y="1447800"/>
          <a:ext cx="77724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 name="Down Arrow 13"/>
          <p:cNvSpPr/>
          <p:nvPr/>
        </p:nvSpPr>
        <p:spPr>
          <a:xfrm>
            <a:off x="6260124" y="29718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5" name="Down Arrow 14"/>
          <p:cNvSpPr/>
          <p:nvPr/>
        </p:nvSpPr>
        <p:spPr>
          <a:xfrm>
            <a:off x="6330462" y="39624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6" name="Down Arrow 15"/>
          <p:cNvSpPr/>
          <p:nvPr/>
        </p:nvSpPr>
        <p:spPr>
          <a:xfrm>
            <a:off x="6260124" y="48768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9" name="Rectangle 18"/>
          <p:cNvSpPr/>
          <p:nvPr/>
        </p:nvSpPr>
        <p:spPr bwMode="auto">
          <a:xfrm>
            <a:off x="2209800" y="2667000"/>
            <a:ext cx="1295400" cy="609600"/>
          </a:xfrm>
          <a:prstGeom prst="rect">
            <a:avLst/>
          </a:prstGeom>
          <a:solidFill>
            <a:srgbClr val="00B0F0"/>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الطرف الدائن</a:t>
            </a:r>
          </a:p>
        </p:txBody>
      </p:sp>
      <p:sp>
        <p:nvSpPr>
          <p:cNvPr id="20" name="Down Arrow 19"/>
          <p:cNvSpPr/>
          <p:nvPr/>
        </p:nvSpPr>
        <p:spPr>
          <a:xfrm>
            <a:off x="2514600" y="32766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2" name="Group 21"/>
          <p:cNvGrpSpPr>
            <a:grpSpLocks/>
          </p:cNvGrpSpPr>
          <p:nvPr/>
        </p:nvGrpSpPr>
        <p:grpSpPr bwMode="auto">
          <a:xfrm>
            <a:off x="1524000" y="3657600"/>
            <a:ext cx="2286000" cy="566738"/>
            <a:chOff x="4894400" y="2209803"/>
            <a:chExt cx="1763436" cy="567488"/>
          </a:xfrm>
        </p:grpSpPr>
        <p:sp>
          <p:nvSpPr>
            <p:cNvPr id="22" name="Rectangle 21"/>
            <p:cNvSpPr/>
            <p:nvPr/>
          </p:nvSpPr>
          <p:spPr>
            <a:xfrm>
              <a:off x="5943418" y="2209803"/>
              <a:ext cx="714418" cy="567488"/>
            </a:xfrm>
            <a:prstGeom prst="rect">
              <a:avLst/>
            </a:prstGeom>
            <a:solidFill>
              <a:srgbClr val="FFFF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defRPr/>
              </a:pPr>
              <a:r>
                <a:rPr lang="ar-SA" sz="2000" dirty="0">
                  <a:solidFill>
                    <a:schemeClr val="tx1"/>
                  </a:solidFill>
                </a:rPr>
                <a:t>الصندوق</a:t>
              </a:r>
              <a:endParaRPr lang="en-GB" sz="2000" dirty="0">
                <a:solidFill>
                  <a:schemeClr val="tx1"/>
                </a:solidFill>
              </a:endParaRPr>
            </a:p>
          </p:txBody>
        </p:sp>
        <p:sp>
          <p:nvSpPr>
            <p:cNvPr id="23" name="Rectangle 22"/>
            <p:cNvSpPr/>
            <p:nvPr/>
          </p:nvSpPr>
          <p:spPr>
            <a:xfrm>
              <a:off x="4894400" y="2209803"/>
              <a:ext cx="881718" cy="567488"/>
            </a:xfrm>
            <a:prstGeom prst="rect">
              <a:avLst/>
            </a:prstGeom>
            <a:solidFill>
              <a:srgbClr val="FFFF00"/>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الدائنون (شركة الأمل)</a:t>
              </a:r>
            </a:p>
          </p:txBody>
        </p:sp>
      </p:grpSp>
      <p:sp>
        <p:nvSpPr>
          <p:cNvPr id="24" name="Down Arrow 23"/>
          <p:cNvSpPr/>
          <p:nvPr/>
        </p:nvSpPr>
        <p:spPr>
          <a:xfrm>
            <a:off x="2514600" y="42672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3" name="Group 25"/>
          <p:cNvGrpSpPr>
            <a:grpSpLocks/>
          </p:cNvGrpSpPr>
          <p:nvPr/>
        </p:nvGrpSpPr>
        <p:grpSpPr bwMode="auto">
          <a:xfrm>
            <a:off x="2971800" y="4648201"/>
            <a:ext cx="741485" cy="500063"/>
            <a:chOff x="5943595" y="3200400"/>
            <a:chExt cx="740913" cy="499310"/>
          </a:xfrm>
        </p:grpSpPr>
        <p:sp>
          <p:nvSpPr>
            <p:cNvPr id="26" name="Rectangle 25"/>
            <p:cNvSpPr/>
            <p:nvPr/>
          </p:nvSpPr>
          <p:spPr>
            <a:xfrm>
              <a:off x="5943595" y="3200400"/>
              <a:ext cx="740913" cy="499310"/>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7" name="Rectangle 26"/>
            <p:cNvSpPr/>
            <p:nvPr/>
          </p:nvSpPr>
          <p:spPr>
            <a:xfrm>
              <a:off x="5943595" y="3200400"/>
              <a:ext cx="740913" cy="499310"/>
            </a:xfrm>
            <a:prstGeom prst="rect">
              <a:avLst/>
            </a:prstGeom>
            <a:solidFill>
              <a:srgbClr val="FF0000"/>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 أصل</a:t>
              </a:r>
              <a:endParaRPr lang="en-GB" sz="2000" dirty="0"/>
            </a:p>
          </p:txBody>
        </p:sp>
      </p:grpSp>
      <p:sp>
        <p:nvSpPr>
          <p:cNvPr id="28" name="Down Arrow 27"/>
          <p:cNvSpPr/>
          <p:nvPr/>
        </p:nvSpPr>
        <p:spPr>
          <a:xfrm>
            <a:off x="2514600" y="51054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31" name="Rectangle 30"/>
          <p:cNvSpPr/>
          <p:nvPr/>
        </p:nvSpPr>
        <p:spPr bwMode="auto">
          <a:xfrm>
            <a:off x="5978769" y="5257800"/>
            <a:ext cx="914400" cy="381000"/>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70000</a:t>
            </a:r>
            <a:endParaRPr lang="en-GB" sz="2000" dirty="0"/>
          </a:p>
        </p:txBody>
      </p:sp>
      <p:sp>
        <p:nvSpPr>
          <p:cNvPr id="34" name="Rectangle 33"/>
          <p:cNvSpPr/>
          <p:nvPr/>
        </p:nvSpPr>
        <p:spPr bwMode="auto">
          <a:xfrm>
            <a:off x="2971800" y="5410200"/>
            <a:ext cx="893885" cy="381000"/>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40000</a:t>
            </a:r>
            <a:endParaRPr lang="en-GB" sz="2000" dirty="0"/>
          </a:p>
        </p:txBody>
      </p:sp>
      <p:sp>
        <p:nvSpPr>
          <p:cNvPr id="35" name="Rectangle 34"/>
          <p:cNvSpPr/>
          <p:nvPr/>
        </p:nvSpPr>
        <p:spPr bwMode="auto">
          <a:xfrm>
            <a:off x="1752600" y="4648201"/>
            <a:ext cx="741485" cy="500063"/>
          </a:xfrm>
          <a:prstGeom prst="rect">
            <a:avLst/>
          </a:prstGeom>
          <a:solidFill>
            <a:srgbClr val="FF0000"/>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 خصم</a:t>
            </a:r>
            <a:endParaRPr lang="en-GB" sz="2000" dirty="0"/>
          </a:p>
        </p:txBody>
      </p:sp>
      <p:sp>
        <p:nvSpPr>
          <p:cNvPr id="38" name="Rectangle 37"/>
          <p:cNvSpPr/>
          <p:nvPr/>
        </p:nvSpPr>
        <p:spPr bwMode="auto">
          <a:xfrm>
            <a:off x="1676400" y="5410200"/>
            <a:ext cx="893885" cy="381000"/>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30000</a:t>
            </a:r>
            <a:endParaRPr lang="en-GB" sz="2000" dirty="0"/>
          </a:p>
        </p:txBody>
      </p:sp>
      <p:sp>
        <p:nvSpPr>
          <p:cNvPr id="29" name="مستطيل 28"/>
          <p:cNvSpPr/>
          <p:nvPr/>
        </p:nvSpPr>
        <p:spPr>
          <a:xfrm>
            <a:off x="4586439" y="6361806"/>
            <a:ext cx="428322" cy="369332"/>
          </a:xfrm>
          <a:prstGeom prst="rect">
            <a:avLst/>
          </a:prstGeom>
        </p:spPr>
        <p:txBody>
          <a:bodyPr wrap="none">
            <a:spAutoFit/>
          </a:bodyPr>
          <a:lstStyle/>
          <a:p>
            <a:fld id="{6CB7D3F6-FC1D-45B6-B909-D0FA43723A3B}" type="slidenum">
              <a:rPr lang="ar-SA" smtClean="0">
                <a:solidFill>
                  <a:schemeClr val="bg1"/>
                </a:solidFill>
                <a:latin typeface="Calibri" pitchFamily="34" charset="0"/>
              </a:rPr>
              <a:pPr/>
              <a:t>87</a:t>
            </a:fld>
            <a:endParaRPr lang="ar-SA" dirty="0"/>
          </a:p>
        </p:txBody>
      </p:sp>
    </p:spTree>
    <p:extLst>
      <p:ext uri="{BB962C8B-B14F-4D97-AF65-F5344CB8AC3E}">
        <p14:creationId xmlns:p14="http://schemas.microsoft.com/office/powerpoint/2010/main" xmlns="" val="863691169"/>
      </p:ext>
    </p:extLst>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pPr>
              <a:defRPr/>
            </a:pPr>
            <a:endParaRPr lang="en-GB" smtClean="0"/>
          </a:p>
        </p:txBody>
      </p:sp>
      <p:sp>
        <p:nvSpPr>
          <p:cNvPr id="101379" name="Content Placeholder 2"/>
          <p:cNvSpPr>
            <a:spLocks noGrp="1"/>
          </p:cNvSpPr>
          <p:nvPr>
            <p:ph sz="quarter" idx="1"/>
          </p:nvPr>
        </p:nvSpPr>
        <p:spPr/>
        <p:txBody>
          <a:bodyPr/>
          <a:lstStyle/>
          <a:p>
            <a:endParaRPr lang="en-GB" smtClean="0">
              <a:cs typeface="Arial" pitchFamily="34" charset="0"/>
            </a:endParaRPr>
          </a:p>
        </p:txBody>
      </p:sp>
      <p:sp>
        <p:nvSpPr>
          <p:cNvPr id="101384" name="Title 1"/>
          <p:cNvSpPr txBox="1">
            <a:spLocks/>
          </p:cNvSpPr>
          <p:nvPr/>
        </p:nvSpPr>
        <p:spPr bwMode="auto">
          <a:xfrm>
            <a:off x="914400" y="274638"/>
            <a:ext cx="7772400" cy="1143000"/>
          </a:xfrm>
          <a:prstGeom prst="rect">
            <a:avLst/>
          </a:prstGeom>
          <a:solidFill>
            <a:schemeClr val="accent1"/>
          </a:solidFill>
          <a:ln>
            <a:noFill/>
          </a:ln>
        </p:spPr>
        <p:txBody>
          <a:bodyPr bIns="91440" anchor="b"/>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 eaLnBrk="1" hangingPunct="1"/>
            <a:r>
              <a:rPr lang="ar-SA" sz="2400" b="1">
                <a:solidFill>
                  <a:srgbClr val="FF0000"/>
                </a:solidFill>
              </a:rPr>
              <a:t>العملية السابعة: قامت منشأة فاضل بشراء بضاعة من شركة الهلال بمبلغ 200 ألف ريال وسددت قيمتها بشيك</a:t>
            </a:r>
            <a:endParaRPr lang="en-GB" sz="2400">
              <a:solidFill>
                <a:srgbClr val="FF0000"/>
              </a:solidFill>
            </a:endParaRPr>
          </a:p>
        </p:txBody>
      </p:sp>
      <p:graphicFrame>
        <p:nvGraphicFramePr>
          <p:cNvPr id="14" name="Content Placeholder 7"/>
          <p:cNvGraphicFramePr>
            <a:graphicFrameLocks/>
          </p:cNvGraphicFramePr>
          <p:nvPr/>
        </p:nvGraphicFramePr>
        <p:xfrm>
          <a:off x="914400" y="1447800"/>
          <a:ext cx="77724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5" name="Down Arrow 14"/>
          <p:cNvSpPr/>
          <p:nvPr/>
        </p:nvSpPr>
        <p:spPr>
          <a:xfrm>
            <a:off x="6471139" y="31242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6" name="Down Arrow 15"/>
          <p:cNvSpPr/>
          <p:nvPr/>
        </p:nvSpPr>
        <p:spPr>
          <a:xfrm>
            <a:off x="6541477" y="41148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7" name="Down Arrow 16"/>
          <p:cNvSpPr/>
          <p:nvPr/>
        </p:nvSpPr>
        <p:spPr>
          <a:xfrm>
            <a:off x="6541477" y="49530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8" name="Rectangle 17"/>
          <p:cNvSpPr/>
          <p:nvPr/>
        </p:nvSpPr>
        <p:spPr bwMode="auto">
          <a:xfrm>
            <a:off x="2209800" y="2667000"/>
            <a:ext cx="1295400" cy="609600"/>
          </a:xfrm>
          <a:prstGeom prst="rect">
            <a:avLst/>
          </a:prstGeom>
          <a:solidFill>
            <a:srgbClr val="00B0F0"/>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الطرف الدائن</a:t>
            </a:r>
          </a:p>
        </p:txBody>
      </p:sp>
      <p:sp>
        <p:nvSpPr>
          <p:cNvPr id="19" name="Down Arrow 18"/>
          <p:cNvSpPr/>
          <p:nvPr/>
        </p:nvSpPr>
        <p:spPr>
          <a:xfrm>
            <a:off x="2514600" y="32766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1" name="Rectangle 20"/>
          <p:cNvSpPr/>
          <p:nvPr/>
        </p:nvSpPr>
        <p:spPr bwMode="auto">
          <a:xfrm>
            <a:off x="2286000" y="3657600"/>
            <a:ext cx="926123" cy="457200"/>
          </a:xfrm>
          <a:prstGeom prst="rect">
            <a:avLst/>
          </a:prstGeom>
          <a:solidFill>
            <a:srgbClr val="FFFF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defRPr/>
            </a:pPr>
            <a:r>
              <a:rPr lang="ar-SA" dirty="0">
                <a:solidFill>
                  <a:schemeClr val="tx1"/>
                </a:solidFill>
              </a:rPr>
              <a:t>البنك</a:t>
            </a:r>
            <a:endParaRPr lang="en-GB" dirty="0">
              <a:solidFill>
                <a:schemeClr val="tx1"/>
              </a:solidFill>
            </a:endParaRPr>
          </a:p>
        </p:txBody>
      </p:sp>
      <p:sp>
        <p:nvSpPr>
          <p:cNvPr id="23" name="Down Arrow 22"/>
          <p:cNvSpPr/>
          <p:nvPr/>
        </p:nvSpPr>
        <p:spPr>
          <a:xfrm>
            <a:off x="2514600" y="41148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2" name="Group 25"/>
          <p:cNvGrpSpPr>
            <a:grpSpLocks/>
          </p:cNvGrpSpPr>
          <p:nvPr/>
        </p:nvGrpSpPr>
        <p:grpSpPr bwMode="auto">
          <a:xfrm>
            <a:off x="2362200" y="4495801"/>
            <a:ext cx="741485" cy="500063"/>
            <a:chOff x="5943595" y="3200400"/>
            <a:chExt cx="740913" cy="499310"/>
          </a:xfrm>
        </p:grpSpPr>
        <p:sp>
          <p:nvSpPr>
            <p:cNvPr id="25" name="Rectangle 24"/>
            <p:cNvSpPr/>
            <p:nvPr/>
          </p:nvSpPr>
          <p:spPr>
            <a:xfrm>
              <a:off x="5943595" y="3200400"/>
              <a:ext cx="740913" cy="499310"/>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6" name="Rectangle 25"/>
            <p:cNvSpPr/>
            <p:nvPr/>
          </p:nvSpPr>
          <p:spPr>
            <a:xfrm>
              <a:off x="5943595" y="3200400"/>
              <a:ext cx="740913" cy="499310"/>
            </a:xfrm>
            <a:prstGeom prst="rect">
              <a:avLst/>
            </a:prstGeom>
            <a:solidFill>
              <a:srgbClr val="FF0000"/>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 أصل</a:t>
              </a:r>
              <a:endParaRPr lang="en-GB" sz="2000" dirty="0"/>
            </a:p>
          </p:txBody>
        </p:sp>
      </p:grpSp>
      <p:sp>
        <p:nvSpPr>
          <p:cNvPr id="27" name="Down Arrow 26"/>
          <p:cNvSpPr/>
          <p:nvPr/>
        </p:nvSpPr>
        <p:spPr>
          <a:xfrm>
            <a:off x="2514600" y="51054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8" name="Rectangle 27"/>
          <p:cNvSpPr/>
          <p:nvPr/>
        </p:nvSpPr>
        <p:spPr bwMode="auto">
          <a:xfrm>
            <a:off x="6330462" y="5410200"/>
            <a:ext cx="914400" cy="381000"/>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200000</a:t>
            </a:r>
            <a:endParaRPr lang="en-GB" sz="2000" dirty="0"/>
          </a:p>
        </p:txBody>
      </p:sp>
      <p:sp>
        <p:nvSpPr>
          <p:cNvPr id="29" name="Rectangle 28"/>
          <p:cNvSpPr/>
          <p:nvPr/>
        </p:nvSpPr>
        <p:spPr bwMode="auto">
          <a:xfrm>
            <a:off x="2286000" y="5486400"/>
            <a:ext cx="893885" cy="381000"/>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200000</a:t>
            </a:r>
            <a:endParaRPr lang="en-GB" sz="2000" dirty="0"/>
          </a:p>
        </p:txBody>
      </p:sp>
      <p:sp>
        <p:nvSpPr>
          <p:cNvPr id="30" name="مستطيل 29"/>
          <p:cNvSpPr/>
          <p:nvPr/>
        </p:nvSpPr>
        <p:spPr>
          <a:xfrm>
            <a:off x="4586439" y="6361806"/>
            <a:ext cx="428322" cy="369332"/>
          </a:xfrm>
          <a:prstGeom prst="rect">
            <a:avLst/>
          </a:prstGeom>
        </p:spPr>
        <p:txBody>
          <a:bodyPr wrap="none">
            <a:spAutoFit/>
          </a:bodyPr>
          <a:lstStyle/>
          <a:p>
            <a:fld id="{6CB7D3F6-FC1D-45B6-B909-D0FA43723A3B}" type="slidenum">
              <a:rPr lang="ar-SA" smtClean="0">
                <a:solidFill>
                  <a:schemeClr val="bg1"/>
                </a:solidFill>
                <a:latin typeface="Calibri" pitchFamily="34" charset="0"/>
              </a:rPr>
              <a:pPr/>
              <a:t>88</a:t>
            </a:fld>
            <a:endParaRPr lang="ar-SA" dirty="0"/>
          </a:p>
        </p:txBody>
      </p:sp>
    </p:spTree>
    <p:extLst>
      <p:ext uri="{BB962C8B-B14F-4D97-AF65-F5344CB8AC3E}">
        <p14:creationId xmlns:p14="http://schemas.microsoft.com/office/powerpoint/2010/main" xmlns="" val="3899958240"/>
      </p:ext>
    </p:extLst>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pPr>
              <a:defRPr/>
            </a:pPr>
            <a:endParaRPr lang="en-GB" smtClean="0"/>
          </a:p>
        </p:txBody>
      </p:sp>
      <p:sp>
        <p:nvSpPr>
          <p:cNvPr id="102403" name="Content Placeholder 2"/>
          <p:cNvSpPr>
            <a:spLocks noGrp="1"/>
          </p:cNvSpPr>
          <p:nvPr>
            <p:ph sz="quarter" idx="1"/>
          </p:nvPr>
        </p:nvSpPr>
        <p:spPr/>
        <p:txBody>
          <a:bodyPr/>
          <a:lstStyle/>
          <a:p>
            <a:endParaRPr lang="en-GB" smtClean="0">
              <a:cs typeface="Arial" pitchFamily="34" charset="0"/>
            </a:endParaRPr>
          </a:p>
        </p:txBody>
      </p:sp>
      <p:sp>
        <p:nvSpPr>
          <p:cNvPr id="102408" name="Title 1"/>
          <p:cNvSpPr txBox="1">
            <a:spLocks/>
          </p:cNvSpPr>
          <p:nvPr/>
        </p:nvSpPr>
        <p:spPr bwMode="auto">
          <a:xfrm>
            <a:off x="914400" y="457200"/>
            <a:ext cx="7772400" cy="762000"/>
          </a:xfrm>
          <a:prstGeom prst="rect">
            <a:avLst/>
          </a:prstGeom>
          <a:solidFill>
            <a:schemeClr val="accent1"/>
          </a:solidFill>
          <a:ln>
            <a:noFill/>
          </a:ln>
        </p:spPr>
        <p:txBody>
          <a:bodyPr bIns="91440" anchor="b"/>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sz="2400" b="1">
                <a:solidFill>
                  <a:srgbClr val="FF0000"/>
                </a:solidFill>
              </a:rPr>
              <a:t>العملية الثامنة: باعت منشأة فاضل بضاعة بمبلغ 70 ألف ريال نقداً، علماً بأن تكلفة هذه البضاعة 50 ألف ريال</a:t>
            </a:r>
            <a:endParaRPr lang="en-GB" sz="2400">
              <a:solidFill>
                <a:srgbClr val="FF0000"/>
              </a:solidFill>
            </a:endParaRPr>
          </a:p>
        </p:txBody>
      </p:sp>
      <p:graphicFrame>
        <p:nvGraphicFramePr>
          <p:cNvPr id="14" name="Content Placeholder 7"/>
          <p:cNvGraphicFramePr>
            <a:graphicFrameLocks/>
          </p:cNvGraphicFramePr>
          <p:nvPr/>
        </p:nvGraphicFramePr>
        <p:xfrm>
          <a:off x="914400" y="1447800"/>
          <a:ext cx="77724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5" name="Down Arrow 14"/>
          <p:cNvSpPr/>
          <p:nvPr/>
        </p:nvSpPr>
        <p:spPr>
          <a:xfrm>
            <a:off x="6330462" y="29718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6" name="Down Arrow 15"/>
          <p:cNvSpPr/>
          <p:nvPr/>
        </p:nvSpPr>
        <p:spPr>
          <a:xfrm>
            <a:off x="6330462" y="39624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7" name="Down Arrow 16"/>
          <p:cNvSpPr/>
          <p:nvPr/>
        </p:nvSpPr>
        <p:spPr>
          <a:xfrm>
            <a:off x="6330462" y="48768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8" name="Rectangle 17"/>
          <p:cNvSpPr/>
          <p:nvPr/>
        </p:nvSpPr>
        <p:spPr bwMode="auto">
          <a:xfrm>
            <a:off x="2057400" y="2438400"/>
            <a:ext cx="1295400" cy="609600"/>
          </a:xfrm>
          <a:prstGeom prst="rect">
            <a:avLst/>
          </a:prstGeom>
          <a:solidFill>
            <a:srgbClr val="00B0F0"/>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الطرف الدائن</a:t>
            </a:r>
          </a:p>
        </p:txBody>
      </p:sp>
      <p:sp>
        <p:nvSpPr>
          <p:cNvPr id="19" name="Down Arrow 18"/>
          <p:cNvSpPr/>
          <p:nvPr/>
        </p:nvSpPr>
        <p:spPr>
          <a:xfrm>
            <a:off x="2514600" y="31242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2" name="Group 21"/>
          <p:cNvGrpSpPr>
            <a:grpSpLocks/>
          </p:cNvGrpSpPr>
          <p:nvPr/>
        </p:nvGrpSpPr>
        <p:grpSpPr bwMode="auto">
          <a:xfrm>
            <a:off x="1524000" y="3657600"/>
            <a:ext cx="2286000" cy="566738"/>
            <a:chOff x="4894400" y="2209803"/>
            <a:chExt cx="1763436" cy="567488"/>
          </a:xfrm>
        </p:grpSpPr>
        <p:sp>
          <p:nvSpPr>
            <p:cNvPr id="21" name="Rectangle 20"/>
            <p:cNvSpPr/>
            <p:nvPr/>
          </p:nvSpPr>
          <p:spPr>
            <a:xfrm>
              <a:off x="5943418" y="2209803"/>
              <a:ext cx="714418" cy="567488"/>
            </a:xfrm>
            <a:prstGeom prst="rect">
              <a:avLst/>
            </a:prstGeom>
            <a:solidFill>
              <a:srgbClr val="FFFF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defRPr/>
              </a:pPr>
              <a:r>
                <a:rPr lang="ar-SA" dirty="0">
                  <a:solidFill>
                    <a:schemeClr val="tx1"/>
                  </a:solidFill>
                </a:rPr>
                <a:t>البضاعة</a:t>
              </a:r>
              <a:endParaRPr lang="en-GB" dirty="0">
                <a:solidFill>
                  <a:schemeClr val="tx1"/>
                </a:solidFill>
              </a:endParaRPr>
            </a:p>
          </p:txBody>
        </p:sp>
        <p:sp>
          <p:nvSpPr>
            <p:cNvPr id="22" name="Rectangle 21"/>
            <p:cNvSpPr/>
            <p:nvPr/>
          </p:nvSpPr>
          <p:spPr>
            <a:xfrm>
              <a:off x="4894400" y="2209803"/>
              <a:ext cx="881718" cy="567488"/>
            </a:xfrm>
            <a:prstGeom prst="rect">
              <a:avLst/>
            </a:prstGeom>
            <a:solidFill>
              <a:srgbClr val="FFFF00"/>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رأس المال (الأرباح)</a:t>
              </a:r>
            </a:p>
          </p:txBody>
        </p:sp>
      </p:grpSp>
      <p:sp>
        <p:nvSpPr>
          <p:cNvPr id="23" name="Down Arrow 22"/>
          <p:cNvSpPr/>
          <p:nvPr/>
        </p:nvSpPr>
        <p:spPr>
          <a:xfrm>
            <a:off x="2514600" y="43434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3" name="Group 25"/>
          <p:cNvGrpSpPr>
            <a:grpSpLocks/>
          </p:cNvGrpSpPr>
          <p:nvPr/>
        </p:nvGrpSpPr>
        <p:grpSpPr bwMode="auto">
          <a:xfrm>
            <a:off x="2971801" y="4648202"/>
            <a:ext cx="741363" cy="500063"/>
            <a:chOff x="5943595" y="3200400"/>
            <a:chExt cx="740913" cy="499310"/>
          </a:xfrm>
          <a:solidFill>
            <a:srgbClr val="FF0000"/>
          </a:solidFill>
        </p:grpSpPr>
        <p:sp>
          <p:nvSpPr>
            <p:cNvPr id="25" name="Rectangle 24"/>
            <p:cNvSpPr/>
            <p:nvPr/>
          </p:nvSpPr>
          <p:spPr>
            <a:xfrm>
              <a:off x="5943595" y="3200400"/>
              <a:ext cx="740913" cy="499310"/>
            </a:xfrm>
            <a:prstGeom prst="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6" name="Rectangle 25"/>
            <p:cNvSpPr/>
            <p:nvPr/>
          </p:nvSpPr>
          <p:spPr>
            <a:xfrm>
              <a:off x="5943595" y="3200400"/>
              <a:ext cx="740913" cy="499310"/>
            </a:xfrm>
            <a:prstGeom prst="rect">
              <a:avLst/>
            </a:prstGeom>
            <a:grp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 أصل</a:t>
              </a:r>
              <a:endParaRPr lang="en-GB" sz="2000" dirty="0"/>
            </a:p>
          </p:txBody>
        </p:sp>
      </p:grpSp>
      <p:sp>
        <p:nvSpPr>
          <p:cNvPr id="27" name="Down Arrow 26"/>
          <p:cNvSpPr/>
          <p:nvPr/>
        </p:nvSpPr>
        <p:spPr>
          <a:xfrm>
            <a:off x="2514600" y="51054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8" name="Rectangle 27"/>
          <p:cNvSpPr/>
          <p:nvPr/>
        </p:nvSpPr>
        <p:spPr bwMode="auto">
          <a:xfrm>
            <a:off x="6119446" y="5334000"/>
            <a:ext cx="914400" cy="381000"/>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70000</a:t>
            </a:r>
            <a:endParaRPr lang="en-GB" sz="2000" dirty="0"/>
          </a:p>
        </p:txBody>
      </p:sp>
      <p:sp>
        <p:nvSpPr>
          <p:cNvPr id="29" name="Rectangle 28"/>
          <p:cNvSpPr/>
          <p:nvPr/>
        </p:nvSpPr>
        <p:spPr bwMode="auto">
          <a:xfrm>
            <a:off x="2971800" y="5410200"/>
            <a:ext cx="893885" cy="381000"/>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50000</a:t>
            </a:r>
            <a:endParaRPr lang="en-GB" sz="2000" dirty="0"/>
          </a:p>
        </p:txBody>
      </p:sp>
      <p:sp>
        <p:nvSpPr>
          <p:cNvPr id="30" name="Rectangle 29"/>
          <p:cNvSpPr/>
          <p:nvPr/>
        </p:nvSpPr>
        <p:spPr bwMode="auto">
          <a:xfrm>
            <a:off x="1752600" y="4648201"/>
            <a:ext cx="741485" cy="500063"/>
          </a:xfrm>
          <a:prstGeom prst="rect">
            <a:avLst/>
          </a:prstGeom>
          <a:solidFill>
            <a:srgbClr val="FF0000"/>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 حق ملكية</a:t>
            </a:r>
            <a:endParaRPr lang="en-GB" sz="2000" dirty="0"/>
          </a:p>
        </p:txBody>
      </p:sp>
      <p:sp>
        <p:nvSpPr>
          <p:cNvPr id="31" name="Rectangle 30"/>
          <p:cNvSpPr/>
          <p:nvPr/>
        </p:nvSpPr>
        <p:spPr bwMode="auto">
          <a:xfrm>
            <a:off x="1676400" y="5410200"/>
            <a:ext cx="893885" cy="381000"/>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20000</a:t>
            </a:r>
            <a:endParaRPr lang="en-GB" sz="2000" dirty="0"/>
          </a:p>
        </p:txBody>
      </p:sp>
      <p:sp>
        <p:nvSpPr>
          <p:cNvPr id="32" name="مستطيل 31"/>
          <p:cNvSpPr/>
          <p:nvPr/>
        </p:nvSpPr>
        <p:spPr>
          <a:xfrm>
            <a:off x="4586439" y="6361806"/>
            <a:ext cx="428322" cy="369332"/>
          </a:xfrm>
          <a:prstGeom prst="rect">
            <a:avLst/>
          </a:prstGeom>
        </p:spPr>
        <p:txBody>
          <a:bodyPr wrap="none">
            <a:spAutoFit/>
          </a:bodyPr>
          <a:lstStyle/>
          <a:p>
            <a:fld id="{6CB7D3F6-FC1D-45B6-B909-D0FA43723A3B}" type="slidenum">
              <a:rPr lang="ar-SA" smtClean="0">
                <a:solidFill>
                  <a:schemeClr val="bg1"/>
                </a:solidFill>
                <a:latin typeface="Calibri" pitchFamily="34" charset="0"/>
              </a:rPr>
              <a:pPr/>
              <a:t>89</a:t>
            </a:fld>
            <a:endParaRPr lang="ar-SA" dirty="0"/>
          </a:p>
        </p:txBody>
      </p:sp>
    </p:spTree>
    <p:extLst>
      <p:ext uri="{BB962C8B-B14F-4D97-AF65-F5344CB8AC3E}">
        <p14:creationId xmlns:p14="http://schemas.microsoft.com/office/powerpoint/2010/main" xmlns="" val="3863118184"/>
      </p:ext>
    </p:extLst>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pPr>
              <a:defRPr/>
            </a:pPr>
            <a:endParaRPr lang="en-GB" smtClean="0"/>
          </a:p>
        </p:txBody>
      </p:sp>
      <p:sp>
        <p:nvSpPr>
          <p:cNvPr id="103427" name="Content Placeholder 2"/>
          <p:cNvSpPr>
            <a:spLocks noGrp="1"/>
          </p:cNvSpPr>
          <p:nvPr>
            <p:ph sz="quarter" idx="1"/>
          </p:nvPr>
        </p:nvSpPr>
        <p:spPr>
          <a:xfrm>
            <a:off x="914400" y="1219200"/>
            <a:ext cx="7772400" cy="4800600"/>
          </a:xfrm>
        </p:spPr>
        <p:txBody>
          <a:bodyPr/>
          <a:lstStyle/>
          <a:p>
            <a:endParaRPr lang="en-GB" smtClean="0">
              <a:cs typeface="Arial" pitchFamily="34" charset="0"/>
            </a:endParaRPr>
          </a:p>
        </p:txBody>
      </p:sp>
      <p:sp>
        <p:nvSpPr>
          <p:cNvPr id="103433" name="Title 1"/>
          <p:cNvSpPr txBox="1">
            <a:spLocks/>
          </p:cNvSpPr>
          <p:nvPr/>
        </p:nvSpPr>
        <p:spPr bwMode="auto">
          <a:xfrm>
            <a:off x="914400" y="457200"/>
            <a:ext cx="7772400" cy="685800"/>
          </a:xfrm>
          <a:prstGeom prst="rect">
            <a:avLst/>
          </a:prstGeom>
          <a:solidFill>
            <a:schemeClr val="accent1"/>
          </a:solidFill>
          <a:ln>
            <a:noFill/>
          </a:ln>
        </p:spPr>
        <p:txBody>
          <a:bodyPr bIns="91440" anchor="b"/>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sz="2400" b="1" dirty="0">
                <a:solidFill>
                  <a:srgbClr val="FF0000"/>
                </a:solidFill>
              </a:rPr>
              <a:t>العملية التاسعة: باعت منشأة فاضل بضاعة لشركة النصر بمبلغ 40 ألف ريال على الحساب، علماً بأن تكلفة هذه البضاعة تبلغ 50 ألف ريال</a:t>
            </a:r>
            <a:endParaRPr lang="en-GB" sz="2400" dirty="0">
              <a:solidFill>
                <a:srgbClr val="FF0000"/>
              </a:solidFill>
            </a:endParaRPr>
          </a:p>
        </p:txBody>
      </p:sp>
      <p:graphicFrame>
        <p:nvGraphicFramePr>
          <p:cNvPr id="15" name="Content Placeholder 7"/>
          <p:cNvGraphicFramePr>
            <a:graphicFrameLocks/>
          </p:cNvGraphicFramePr>
          <p:nvPr/>
        </p:nvGraphicFramePr>
        <p:xfrm>
          <a:off x="914400" y="1219200"/>
          <a:ext cx="77724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6" name="Down Arrow 15"/>
          <p:cNvSpPr/>
          <p:nvPr/>
        </p:nvSpPr>
        <p:spPr>
          <a:xfrm>
            <a:off x="6553200" y="29718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7" name="Down Arrow 16"/>
          <p:cNvSpPr/>
          <p:nvPr/>
        </p:nvSpPr>
        <p:spPr>
          <a:xfrm>
            <a:off x="6477000" y="4038600"/>
            <a:ext cx="483577" cy="5334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8" name="Down Arrow 17"/>
          <p:cNvSpPr/>
          <p:nvPr/>
        </p:nvSpPr>
        <p:spPr>
          <a:xfrm>
            <a:off x="6477000" y="49530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9" name="Rectangle 18"/>
          <p:cNvSpPr/>
          <p:nvPr/>
        </p:nvSpPr>
        <p:spPr bwMode="auto">
          <a:xfrm>
            <a:off x="1981200" y="2590800"/>
            <a:ext cx="1219200" cy="457200"/>
          </a:xfrm>
          <a:prstGeom prst="rect">
            <a:avLst/>
          </a:prstGeom>
          <a:solidFill>
            <a:srgbClr val="00B0F0"/>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الطرف الدائن</a:t>
            </a:r>
          </a:p>
        </p:txBody>
      </p:sp>
      <p:sp>
        <p:nvSpPr>
          <p:cNvPr id="20" name="Down Arrow 19"/>
          <p:cNvSpPr/>
          <p:nvPr/>
        </p:nvSpPr>
        <p:spPr>
          <a:xfrm>
            <a:off x="2362200" y="29718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2" name="Rectangle 21"/>
          <p:cNvSpPr/>
          <p:nvPr/>
        </p:nvSpPr>
        <p:spPr bwMode="auto">
          <a:xfrm>
            <a:off x="2057400" y="3352800"/>
            <a:ext cx="990600" cy="533400"/>
          </a:xfrm>
          <a:prstGeom prst="rect">
            <a:avLst/>
          </a:prstGeom>
          <a:solidFill>
            <a:srgbClr val="FFFF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defRPr/>
            </a:pPr>
            <a:r>
              <a:rPr lang="ar-SA" sz="2000" dirty="0">
                <a:solidFill>
                  <a:schemeClr val="tx1"/>
                </a:solidFill>
              </a:rPr>
              <a:t>البضاعة</a:t>
            </a:r>
            <a:endParaRPr lang="en-GB" sz="2000" dirty="0">
              <a:solidFill>
                <a:schemeClr val="tx1"/>
              </a:solidFill>
            </a:endParaRPr>
          </a:p>
        </p:txBody>
      </p:sp>
      <p:sp>
        <p:nvSpPr>
          <p:cNvPr id="24" name="Down Arrow 23"/>
          <p:cNvSpPr/>
          <p:nvPr/>
        </p:nvSpPr>
        <p:spPr>
          <a:xfrm>
            <a:off x="2362200" y="40386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2" name="Group 25"/>
          <p:cNvGrpSpPr>
            <a:grpSpLocks/>
          </p:cNvGrpSpPr>
          <p:nvPr/>
        </p:nvGrpSpPr>
        <p:grpSpPr bwMode="auto">
          <a:xfrm>
            <a:off x="2133600" y="4419602"/>
            <a:ext cx="914400" cy="500063"/>
            <a:chOff x="5943595" y="3200400"/>
            <a:chExt cx="913845" cy="499310"/>
          </a:xfrm>
          <a:solidFill>
            <a:srgbClr val="FF0000"/>
          </a:solidFill>
        </p:grpSpPr>
        <p:sp>
          <p:nvSpPr>
            <p:cNvPr id="26" name="Rectangle 25"/>
            <p:cNvSpPr/>
            <p:nvPr/>
          </p:nvSpPr>
          <p:spPr>
            <a:xfrm>
              <a:off x="5943595" y="3200400"/>
              <a:ext cx="740913" cy="499310"/>
            </a:xfrm>
            <a:prstGeom prst="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7" name="Rectangle 26"/>
            <p:cNvSpPr/>
            <p:nvPr/>
          </p:nvSpPr>
          <p:spPr>
            <a:xfrm>
              <a:off x="5943595" y="3200400"/>
              <a:ext cx="913845" cy="499310"/>
            </a:xfrm>
            <a:prstGeom prst="rect">
              <a:avLst/>
            </a:prstGeom>
            <a:grp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 أصل</a:t>
              </a:r>
              <a:endParaRPr lang="en-GB" sz="2000" dirty="0"/>
            </a:p>
          </p:txBody>
        </p:sp>
      </p:grpSp>
      <p:sp>
        <p:nvSpPr>
          <p:cNvPr id="28" name="Down Arrow 27"/>
          <p:cNvSpPr/>
          <p:nvPr/>
        </p:nvSpPr>
        <p:spPr>
          <a:xfrm>
            <a:off x="2362200" y="50292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9" name="Rectangle 28"/>
          <p:cNvSpPr/>
          <p:nvPr/>
        </p:nvSpPr>
        <p:spPr bwMode="auto">
          <a:xfrm>
            <a:off x="6858000" y="5410200"/>
            <a:ext cx="838200" cy="381000"/>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40000</a:t>
            </a:r>
            <a:endParaRPr lang="en-GB" sz="2000" dirty="0"/>
          </a:p>
        </p:txBody>
      </p:sp>
      <p:sp>
        <p:nvSpPr>
          <p:cNvPr id="30" name="Rectangle 29"/>
          <p:cNvSpPr/>
          <p:nvPr/>
        </p:nvSpPr>
        <p:spPr bwMode="auto">
          <a:xfrm>
            <a:off x="2057400" y="5486400"/>
            <a:ext cx="990600" cy="381000"/>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50000</a:t>
            </a:r>
            <a:endParaRPr lang="en-GB" sz="2000" dirty="0"/>
          </a:p>
        </p:txBody>
      </p:sp>
      <p:sp>
        <p:nvSpPr>
          <p:cNvPr id="33" name="Rectangle 32"/>
          <p:cNvSpPr/>
          <p:nvPr/>
        </p:nvSpPr>
        <p:spPr bwMode="auto">
          <a:xfrm>
            <a:off x="5638800" y="5410200"/>
            <a:ext cx="914400" cy="381000"/>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10000</a:t>
            </a:r>
            <a:endParaRPr lang="en-GB" sz="2000" dirty="0"/>
          </a:p>
        </p:txBody>
      </p:sp>
      <p:sp>
        <p:nvSpPr>
          <p:cNvPr id="31" name="مستطيل 30"/>
          <p:cNvSpPr/>
          <p:nvPr/>
        </p:nvSpPr>
        <p:spPr>
          <a:xfrm>
            <a:off x="4586439" y="6361806"/>
            <a:ext cx="428322" cy="369332"/>
          </a:xfrm>
          <a:prstGeom prst="rect">
            <a:avLst/>
          </a:prstGeom>
        </p:spPr>
        <p:txBody>
          <a:bodyPr wrap="none">
            <a:spAutoFit/>
          </a:bodyPr>
          <a:lstStyle/>
          <a:p>
            <a:fld id="{6CB7D3F6-FC1D-45B6-B909-D0FA43723A3B}" type="slidenum">
              <a:rPr lang="ar-SA" smtClean="0">
                <a:solidFill>
                  <a:schemeClr val="bg1"/>
                </a:solidFill>
                <a:latin typeface="Calibri" pitchFamily="34" charset="0"/>
              </a:rPr>
              <a:pPr/>
              <a:t>90</a:t>
            </a:fld>
            <a:endParaRPr lang="ar-SA" dirty="0"/>
          </a:p>
        </p:txBody>
      </p:sp>
    </p:spTree>
    <p:extLst>
      <p:ext uri="{BB962C8B-B14F-4D97-AF65-F5344CB8AC3E}">
        <p14:creationId xmlns:p14="http://schemas.microsoft.com/office/powerpoint/2010/main" xmlns="" val="978601737"/>
      </p:ext>
    </p:extLst>
  </p:cSld>
  <p:clrMapOvr>
    <a:masterClrMapping/>
  </p:clrMapOv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pPr>
              <a:defRPr/>
            </a:pPr>
            <a:endParaRPr lang="en-GB" smtClean="0"/>
          </a:p>
        </p:txBody>
      </p:sp>
      <p:sp>
        <p:nvSpPr>
          <p:cNvPr id="104451" name="Content Placeholder 2"/>
          <p:cNvSpPr>
            <a:spLocks noGrp="1"/>
          </p:cNvSpPr>
          <p:nvPr>
            <p:ph sz="quarter" idx="1"/>
          </p:nvPr>
        </p:nvSpPr>
        <p:spPr/>
        <p:txBody>
          <a:bodyPr/>
          <a:lstStyle/>
          <a:p>
            <a:endParaRPr lang="en-GB" smtClean="0">
              <a:cs typeface="Arial" pitchFamily="34" charset="0"/>
            </a:endParaRPr>
          </a:p>
        </p:txBody>
      </p:sp>
      <p:sp>
        <p:nvSpPr>
          <p:cNvPr id="104457" name="Title 1"/>
          <p:cNvSpPr txBox="1">
            <a:spLocks/>
          </p:cNvSpPr>
          <p:nvPr/>
        </p:nvSpPr>
        <p:spPr bwMode="auto">
          <a:xfrm>
            <a:off x="914400" y="274638"/>
            <a:ext cx="7772400" cy="1143000"/>
          </a:xfrm>
          <a:prstGeom prst="rect">
            <a:avLst/>
          </a:prstGeom>
          <a:solidFill>
            <a:schemeClr val="accent1"/>
          </a:solidFill>
          <a:ln>
            <a:noFill/>
          </a:ln>
        </p:spPr>
        <p:txBody>
          <a:bodyPr bIns="91440" anchor="b"/>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sz="2400" b="1" dirty="0">
                <a:solidFill>
                  <a:srgbClr val="FF0000"/>
                </a:solidFill>
              </a:rPr>
              <a:t>العملية العاشرة: سددت منشأة فاضل مبلغ 10000 ريال من المبلغ المستحق عليها لشركة الأمل بشيك مسحوب على بنك الرياض</a:t>
            </a:r>
            <a:endParaRPr lang="en-GB" sz="2400" dirty="0">
              <a:solidFill>
                <a:srgbClr val="FF0000"/>
              </a:solidFill>
            </a:endParaRPr>
          </a:p>
        </p:txBody>
      </p:sp>
      <p:graphicFrame>
        <p:nvGraphicFramePr>
          <p:cNvPr id="15" name="Content Placeholder 7"/>
          <p:cNvGraphicFramePr>
            <a:graphicFrameLocks/>
          </p:cNvGraphicFramePr>
          <p:nvPr/>
        </p:nvGraphicFramePr>
        <p:xfrm>
          <a:off x="914400" y="1447800"/>
          <a:ext cx="77724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6" name="Down Arrow 15"/>
          <p:cNvSpPr/>
          <p:nvPr/>
        </p:nvSpPr>
        <p:spPr>
          <a:xfrm>
            <a:off x="6330462" y="31242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7" name="Down Arrow 16"/>
          <p:cNvSpPr/>
          <p:nvPr/>
        </p:nvSpPr>
        <p:spPr>
          <a:xfrm>
            <a:off x="6330462" y="41148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8" name="Down Arrow 17"/>
          <p:cNvSpPr/>
          <p:nvPr/>
        </p:nvSpPr>
        <p:spPr>
          <a:xfrm>
            <a:off x="6400800" y="5029200"/>
            <a:ext cx="483577" cy="4572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9" name="Rectangle 18"/>
          <p:cNvSpPr/>
          <p:nvPr/>
        </p:nvSpPr>
        <p:spPr bwMode="auto">
          <a:xfrm>
            <a:off x="2110154" y="2514600"/>
            <a:ext cx="1295400" cy="609600"/>
          </a:xfrm>
          <a:prstGeom prst="rect">
            <a:avLst/>
          </a:prstGeom>
          <a:solidFill>
            <a:srgbClr val="00B0F0"/>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الطرف الدائن</a:t>
            </a:r>
          </a:p>
        </p:txBody>
      </p:sp>
      <p:sp>
        <p:nvSpPr>
          <p:cNvPr id="20" name="Down Arrow 19"/>
          <p:cNvSpPr/>
          <p:nvPr/>
        </p:nvSpPr>
        <p:spPr>
          <a:xfrm>
            <a:off x="2514600" y="3124200"/>
            <a:ext cx="483577" cy="5334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1" name="Rectangle 20"/>
          <p:cNvSpPr/>
          <p:nvPr/>
        </p:nvSpPr>
        <p:spPr bwMode="auto">
          <a:xfrm>
            <a:off x="2286000" y="3657600"/>
            <a:ext cx="926123" cy="457200"/>
          </a:xfrm>
          <a:prstGeom prst="rect">
            <a:avLst/>
          </a:prstGeom>
          <a:solidFill>
            <a:srgbClr val="FFFF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defRPr/>
            </a:pPr>
            <a:r>
              <a:rPr lang="ar-SA" dirty="0">
                <a:solidFill>
                  <a:schemeClr val="tx1"/>
                </a:solidFill>
              </a:rPr>
              <a:t>البنك</a:t>
            </a:r>
            <a:endParaRPr lang="en-GB" dirty="0">
              <a:solidFill>
                <a:schemeClr val="tx1"/>
              </a:solidFill>
            </a:endParaRPr>
          </a:p>
        </p:txBody>
      </p:sp>
      <p:sp>
        <p:nvSpPr>
          <p:cNvPr id="22" name="Down Arrow 21"/>
          <p:cNvSpPr/>
          <p:nvPr/>
        </p:nvSpPr>
        <p:spPr>
          <a:xfrm>
            <a:off x="2514600" y="41148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3" name="Group 25"/>
          <p:cNvGrpSpPr>
            <a:grpSpLocks/>
          </p:cNvGrpSpPr>
          <p:nvPr/>
        </p:nvGrpSpPr>
        <p:grpSpPr bwMode="auto">
          <a:xfrm>
            <a:off x="2362200" y="4495801"/>
            <a:ext cx="741485" cy="500063"/>
            <a:chOff x="5943595" y="3200400"/>
            <a:chExt cx="740913" cy="499310"/>
          </a:xfrm>
        </p:grpSpPr>
        <p:sp>
          <p:nvSpPr>
            <p:cNvPr id="24" name="Rectangle 23"/>
            <p:cNvSpPr/>
            <p:nvPr/>
          </p:nvSpPr>
          <p:spPr>
            <a:xfrm>
              <a:off x="5943595" y="3200400"/>
              <a:ext cx="740913" cy="499310"/>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 name="Rectangle 24"/>
            <p:cNvSpPr/>
            <p:nvPr/>
          </p:nvSpPr>
          <p:spPr>
            <a:xfrm>
              <a:off x="5943595" y="3200400"/>
              <a:ext cx="740913" cy="499310"/>
            </a:xfrm>
            <a:prstGeom prst="rect">
              <a:avLst/>
            </a:prstGeom>
            <a:solidFill>
              <a:srgbClr val="FF0000"/>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 أصل</a:t>
              </a:r>
              <a:endParaRPr lang="en-GB" sz="2000" dirty="0"/>
            </a:p>
          </p:txBody>
        </p:sp>
      </p:grpSp>
      <p:sp>
        <p:nvSpPr>
          <p:cNvPr id="26" name="Down Arrow 25"/>
          <p:cNvSpPr/>
          <p:nvPr/>
        </p:nvSpPr>
        <p:spPr>
          <a:xfrm>
            <a:off x="2514600" y="51054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7" name="Rectangle 26"/>
          <p:cNvSpPr/>
          <p:nvPr/>
        </p:nvSpPr>
        <p:spPr bwMode="auto">
          <a:xfrm>
            <a:off x="6119446" y="5486400"/>
            <a:ext cx="914400" cy="381000"/>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10000</a:t>
            </a:r>
            <a:endParaRPr lang="en-GB" sz="2000" dirty="0"/>
          </a:p>
        </p:txBody>
      </p:sp>
      <p:sp>
        <p:nvSpPr>
          <p:cNvPr id="28" name="Rectangle 27"/>
          <p:cNvSpPr/>
          <p:nvPr/>
        </p:nvSpPr>
        <p:spPr bwMode="auto">
          <a:xfrm>
            <a:off x="2286000" y="5486400"/>
            <a:ext cx="893885" cy="381000"/>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10000</a:t>
            </a:r>
            <a:endParaRPr lang="en-GB" sz="2000" dirty="0"/>
          </a:p>
        </p:txBody>
      </p:sp>
      <p:sp>
        <p:nvSpPr>
          <p:cNvPr id="2" name="مستطيل 1"/>
          <p:cNvSpPr/>
          <p:nvPr/>
        </p:nvSpPr>
        <p:spPr>
          <a:xfrm>
            <a:off x="4611199" y="6321660"/>
            <a:ext cx="428322" cy="369332"/>
          </a:xfrm>
          <a:prstGeom prst="rect">
            <a:avLst/>
          </a:prstGeom>
        </p:spPr>
        <p:txBody>
          <a:bodyPr wrap="none">
            <a:spAutoFit/>
          </a:bodyPr>
          <a:lstStyle/>
          <a:p>
            <a:fld id="{6CB7D3F6-FC1D-45B6-B909-D0FA43723A3B}" type="slidenum">
              <a:rPr lang="ar-SA" smtClean="0">
                <a:solidFill>
                  <a:schemeClr val="bg1"/>
                </a:solidFill>
                <a:latin typeface="Calibri" pitchFamily="34" charset="0"/>
              </a:rPr>
              <a:pPr/>
              <a:t>91</a:t>
            </a:fld>
            <a:endParaRPr lang="ar-SA" dirty="0"/>
          </a:p>
        </p:txBody>
      </p:sp>
    </p:spTree>
    <p:extLst>
      <p:ext uri="{BB962C8B-B14F-4D97-AF65-F5344CB8AC3E}">
        <p14:creationId xmlns:p14="http://schemas.microsoft.com/office/powerpoint/2010/main" xmlns="" val="1131208907"/>
      </p:ext>
    </p:extLst>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lstStyle/>
          <a:p>
            <a:pPr>
              <a:defRPr/>
            </a:pPr>
            <a:endParaRPr lang="en-GB" smtClean="0"/>
          </a:p>
        </p:txBody>
      </p:sp>
      <p:sp>
        <p:nvSpPr>
          <p:cNvPr id="105475" name="Content Placeholder 2"/>
          <p:cNvSpPr>
            <a:spLocks noGrp="1"/>
          </p:cNvSpPr>
          <p:nvPr>
            <p:ph sz="quarter" idx="1"/>
          </p:nvPr>
        </p:nvSpPr>
        <p:spPr/>
        <p:txBody>
          <a:bodyPr/>
          <a:lstStyle/>
          <a:p>
            <a:endParaRPr lang="en-GB" smtClean="0">
              <a:cs typeface="Arial" pitchFamily="34" charset="0"/>
            </a:endParaRPr>
          </a:p>
        </p:txBody>
      </p:sp>
      <p:sp>
        <p:nvSpPr>
          <p:cNvPr id="105482" name="Title 1"/>
          <p:cNvSpPr txBox="1">
            <a:spLocks/>
          </p:cNvSpPr>
          <p:nvPr/>
        </p:nvSpPr>
        <p:spPr bwMode="auto">
          <a:xfrm>
            <a:off x="914400" y="274638"/>
            <a:ext cx="7772400" cy="1143000"/>
          </a:xfrm>
          <a:prstGeom prst="rect">
            <a:avLst/>
          </a:prstGeom>
          <a:solidFill>
            <a:schemeClr val="accent1"/>
          </a:solidFill>
          <a:ln>
            <a:noFill/>
          </a:ln>
        </p:spPr>
        <p:txBody>
          <a:bodyPr bIns="91440" anchor="b"/>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 eaLnBrk="1" hangingPunct="1"/>
            <a:r>
              <a:rPr lang="ar-SA" sz="2400" b="1" dirty="0">
                <a:solidFill>
                  <a:srgbClr val="FF0000"/>
                </a:solidFill>
              </a:rPr>
              <a:t>العملية الحادية عشر: سددت شركة النصر مبلغ 20000 ريال من المبلغ المستحق عليها للمنشأة نقداً</a:t>
            </a:r>
            <a:endParaRPr lang="en-GB" sz="2400" dirty="0">
              <a:solidFill>
                <a:srgbClr val="FF0000"/>
              </a:solidFill>
            </a:endParaRPr>
          </a:p>
        </p:txBody>
      </p:sp>
      <p:graphicFrame>
        <p:nvGraphicFramePr>
          <p:cNvPr id="16" name="Content Placeholder 7"/>
          <p:cNvGraphicFramePr>
            <a:graphicFrameLocks/>
          </p:cNvGraphicFramePr>
          <p:nvPr/>
        </p:nvGraphicFramePr>
        <p:xfrm>
          <a:off x="914400" y="1447800"/>
          <a:ext cx="77724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7" name="Down Arrow 16"/>
          <p:cNvSpPr/>
          <p:nvPr/>
        </p:nvSpPr>
        <p:spPr>
          <a:xfrm>
            <a:off x="6400800" y="3048000"/>
            <a:ext cx="483577" cy="4572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8" name="Down Arrow 17"/>
          <p:cNvSpPr/>
          <p:nvPr/>
        </p:nvSpPr>
        <p:spPr>
          <a:xfrm>
            <a:off x="6400800" y="41148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9" name="Down Arrow 18"/>
          <p:cNvSpPr/>
          <p:nvPr/>
        </p:nvSpPr>
        <p:spPr>
          <a:xfrm>
            <a:off x="6400800" y="49530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0" name="Rectangle 19"/>
          <p:cNvSpPr/>
          <p:nvPr/>
        </p:nvSpPr>
        <p:spPr bwMode="auto">
          <a:xfrm>
            <a:off x="2110154" y="2514600"/>
            <a:ext cx="1295400" cy="609600"/>
          </a:xfrm>
          <a:prstGeom prst="rect">
            <a:avLst/>
          </a:prstGeom>
          <a:solidFill>
            <a:srgbClr val="00B0F0"/>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الطرف الدائن</a:t>
            </a:r>
          </a:p>
        </p:txBody>
      </p:sp>
      <p:sp>
        <p:nvSpPr>
          <p:cNvPr id="21" name="Down Arrow 20"/>
          <p:cNvSpPr/>
          <p:nvPr/>
        </p:nvSpPr>
        <p:spPr>
          <a:xfrm>
            <a:off x="2514600" y="3124200"/>
            <a:ext cx="483577" cy="5334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2" name="Rectangle 21"/>
          <p:cNvSpPr/>
          <p:nvPr/>
        </p:nvSpPr>
        <p:spPr bwMode="auto">
          <a:xfrm>
            <a:off x="2286000" y="3657600"/>
            <a:ext cx="926123" cy="457200"/>
          </a:xfrm>
          <a:prstGeom prst="rect">
            <a:avLst/>
          </a:prstGeom>
          <a:solidFill>
            <a:srgbClr val="FFFF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defRPr/>
            </a:pPr>
            <a:r>
              <a:rPr lang="ar-SA" dirty="0">
                <a:solidFill>
                  <a:schemeClr val="tx1"/>
                </a:solidFill>
              </a:rPr>
              <a:t>المدينون</a:t>
            </a:r>
            <a:endParaRPr lang="en-GB" dirty="0">
              <a:solidFill>
                <a:schemeClr val="tx1"/>
              </a:solidFill>
            </a:endParaRPr>
          </a:p>
        </p:txBody>
      </p:sp>
      <p:sp>
        <p:nvSpPr>
          <p:cNvPr id="23" name="Down Arrow 22"/>
          <p:cNvSpPr/>
          <p:nvPr/>
        </p:nvSpPr>
        <p:spPr>
          <a:xfrm>
            <a:off x="2514600" y="41148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2" name="Group 25"/>
          <p:cNvGrpSpPr>
            <a:grpSpLocks/>
          </p:cNvGrpSpPr>
          <p:nvPr/>
        </p:nvGrpSpPr>
        <p:grpSpPr bwMode="auto">
          <a:xfrm>
            <a:off x="2362200" y="4495801"/>
            <a:ext cx="741485" cy="500063"/>
            <a:chOff x="5943595" y="3200400"/>
            <a:chExt cx="740913" cy="499310"/>
          </a:xfrm>
        </p:grpSpPr>
        <p:sp>
          <p:nvSpPr>
            <p:cNvPr id="25" name="Rectangle 24"/>
            <p:cNvSpPr/>
            <p:nvPr/>
          </p:nvSpPr>
          <p:spPr>
            <a:xfrm>
              <a:off x="5943595" y="3200400"/>
              <a:ext cx="740913" cy="499310"/>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6" name="Rectangle 25"/>
            <p:cNvSpPr/>
            <p:nvPr/>
          </p:nvSpPr>
          <p:spPr>
            <a:xfrm>
              <a:off x="5943595" y="3200400"/>
              <a:ext cx="740913" cy="499310"/>
            </a:xfrm>
            <a:prstGeom prst="rect">
              <a:avLst/>
            </a:prstGeom>
            <a:solidFill>
              <a:srgbClr val="FF0000"/>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 أصل</a:t>
              </a:r>
              <a:endParaRPr lang="en-GB" sz="2000" dirty="0"/>
            </a:p>
          </p:txBody>
        </p:sp>
      </p:grpSp>
      <p:sp>
        <p:nvSpPr>
          <p:cNvPr id="27" name="Down Arrow 26"/>
          <p:cNvSpPr/>
          <p:nvPr/>
        </p:nvSpPr>
        <p:spPr>
          <a:xfrm>
            <a:off x="2514600" y="5105400"/>
            <a:ext cx="483577"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8" name="Rectangle 27"/>
          <p:cNvSpPr/>
          <p:nvPr/>
        </p:nvSpPr>
        <p:spPr bwMode="auto">
          <a:xfrm>
            <a:off x="6189785" y="5334000"/>
            <a:ext cx="914400" cy="381000"/>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20000</a:t>
            </a:r>
            <a:endParaRPr lang="en-GB" sz="2000" dirty="0"/>
          </a:p>
        </p:txBody>
      </p:sp>
      <p:sp>
        <p:nvSpPr>
          <p:cNvPr id="29" name="Rectangle 28"/>
          <p:cNvSpPr/>
          <p:nvPr/>
        </p:nvSpPr>
        <p:spPr bwMode="auto">
          <a:xfrm>
            <a:off x="2286000" y="5486400"/>
            <a:ext cx="893885" cy="381000"/>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lIns="12700" tIns="12700" rIns="12700" bIns="12700" spcCol="1270" anchor="ctr"/>
          <a:lstStyle/>
          <a:p>
            <a:pPr algn="ctr" defTabSz="889000">
              <a:lnSpc>
                <a:spcPct val="90000"/>
              </a:lnSpc>
              <a:spcAft>
                <a:spcPct val="35000"/>
              </a:spcAft>
              <a:defRPr/>
            </a:pPr>
            <a:r>
              <a:rPr lang="ar-SA" sz="2000" dirty="0">
                <a:solidFill>
                  <a:schemeClr val="tx1"/>
                </a:solidFill>
              </a:rPr>
              <a:t>20000</a:t>
            </a:r>
            <a:endParaRPr lang="en-GB" sz="2000" dirty="0"/>
          </a:p>
        </p:txBody>
      </p:sp>
      <p:sp>
        <p:nvSpPr>
          <p:cNvPr id="30" name="مستطيل 29"/>
          <p:cNvSpPr/>
          <p:nvPr/>
        </p:nvSpPr>
        <p:spPr>
          <a:xfrm>
            <a:off x="4611199" y="6321660"/>
            <a:ext cx="428322" cy="369332"/>
          </a:xfrm>
          <a:prstGeom prst="rect">
            <a:avLst/>
          </a:prstGeom>
        </p:spPr>
        <p:txBody>
          <a:bodyPr wrap="none">
            <a:spAutoFit/>
          </a:bodyPr>
          <a:lstStyle/>
          <a:p>
            <a:fld id="{6CB7D3F6-FC1D-45B6-B909-D0FA43723A3B}" type="slidenum">
              <a:rPr lang="ar-SA" smtClean="0">
                <a:solidFill>
                  <a:schemeClr val="bg1"/>
                </a:solidFill>
                <a:latin typeface="Calibri" pitchFamily="34" charset="0"/>
              </a:rPr>
              <a:pPr/>
              <a:t>92</a:t>
            </a:fld>
            <a:endParaRPr lang="ar-SA" dirty="0"/>
          </a:p>
        </p:txBody>
      </p:sp>
    </p:spTree>
    <p:extLst>
      <p:ext uri="{BB962C8B-B14F-4D97-AF65-F5344CB8AC3E}">
        <p14:creationId xmlns:p14="http://schemas.microsoft.com/office/powerpoint/2010/main" xmlns="" val="498635453"/>
      </p:ext>
    </p:extLst>
  </p:cSld>
  <p:clrMapOvr>
    <a:masterClrMapping/>
  </p:clrMapOv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r>
              <a:rPr lang="ar-SA" dirty="0" smtClean="0">
                <a:solidFill>
                  <a:srgbClr val="FF0000"/>
                </a:solidFill>
                <a:cs typeface="Arial" pitchFamily="34" charset="0"/>
              </a:rPr>
              <a:t>المطلوب للمحاضرة القادمة</a:t>
            </a:r>
            <a:endParaRPr lang="en-GB" dirty="0" smtClean="0">
              <a:solidFill>
                <a:srgbClr val="FF0000"/>
              </a:solidFill>
              <a:cs typeface="Arial" pitchFamily="34" charset="0"/>
            </a:endParaRPr>
          </a:p>
        </p:txBody>
      </p:sp>
      <p:sp>
        <p:nvSpPr>
          <p:cNvPr id="3" name="Content Placeholder 2"/>
          <p:cNvSpPr>
            <a:spLocks noGrp="1"/>
          </p:cNvSpPr>
          <p:nvPr>
            <p:ph sz="quarter" idx="1"/>
          </p:nvPr>
        </p:nvSpPr>
        <p:spPr/>
        <p:txBody>
          <a:bodyPr/>
          <a:lstStyle/>
          <a:p>
            <a:pPr algn="just" rtl="1">
              <a:buFont typeface="Arial" pitchFamily="34" charset="0"/>
              <a:buChar char="•"/>
            </a:pPr>
            <a:r>
              <a:rPr lang="ar-SA" sz="2800" smtClean="0">
                <a:cs typeface="Arial" pitchFamily="34" charset="0"/>
              </a:rPr>
              <a:t>حل الحالة التطبيقية رقم (2/2) ص 51</a:t>
            </a:r>
            <a:endParaRPr lang="en-US" sz="2800" smtClean="0">
              <a:cs typeface="Arial" pitchFamily="34" charset="0"/>
            </a:endParaRPr>
          </a:p>
          <a:p>
            <a:pPr algn="just" rtl="1">
              <a:buFont typeface="Arial" pitchFamily="34" charset="0"/>
              <a:buChar char="•"/>
            </a:pPr>
            <a:r>
              <a:rPr lang="ar-SA" sz="2800" smtClean="0">
                <a:cs typeface="Arial" pitchFamily="34" charset="0"/>
              </a:rPr>
              <a:t>حل الأسئلة أرقام (7)، (8)، (9) ص ص 52 - 54 بالكتاب.</a:t>
            </a:r>
          </a:p>
          <a:p>
            <a:pPr algn="just" rtl="1">
              <a:buFont typeface="Arial" pitchFamily="34" charset="0"/>
              <a:buChar char="•"/>
            </a:pPr>
            <a:r>
              <a:rPr lang="ar-SA" sz="2800" smtClean="0">
                <a:cs typeface="Arial" pitchFamily="34" charset="0"/>
              </a:rPr>
              <a:t>مراجعة الكتاب وتحضير الدرس القادم (الدورة المحاسبية) من خلال مذاكرة الفصل الثالث ص 61 (النظام المحاسبي: المقومات والإجراءات) للتعرف على:</a:t>
            </a:r>
            <a:endParaRPr lang="en-GB" sz="2800" smtClean="0">
              <a:cs typeface="Arial" pitchFamily="34" charset="0"/>
            </a:endParaRPr>
          </a:p>
          <a:p>
            <a:pPr rtl="1">
              <a:buFont typeface="Arial" pitchFamily="34" charset="0"/>
              <a:buChar char="•"/>
            </a:pPr>
            <a:r>
              <a:rPr lang="ar-SA" sz="2400" b="1" smtClean="0">
                <a:solidFill>
                  <a:srgbClr val="FF0000"/>
                </a:solidFill>
                <a:cs typeface="Arial" pitchFamily="34" charset="0"/>
              </a:rPr>
              <a:t>مفهوم المستندات</a:t>
            </a:r>
            <a:endParaRPr lang="en-GB" sz="2400" b="1" smtClean="0">
              <a:solidFill>
                <a:srgbClr val="FF0000"/>
              </a:solidFill>
              <a:cs typeface="Arial" pitchFamily="34" charset="0"/>
            </a:endParaRPr>
          </a:p>
          <a:p>
            <a:pPr rtl="1">
              <a:buFont typeface="Arial" pitchFamily="34" charset="0"/>
              <a:buChar char="•"/>
            </a:pPr>
            <a:r>
              <a:rPr lang="ar-SA" sz="2400" b="1" smtClean="0">
                <a:solidFill>
                  <a:srgbClr val="FF0000"/>
                </a:solidFill>
                <a:cs typeface="Arial" pitchFamily="34" charset="0"/>
              </a:rPr>
              <a:t>مراحل الدورة المحاسبية</a:t>
            </a:r>
            <a:endParaRPr lang="en-GB" sz="2400" b="1" smtClean="0">
              <a:solidFill>
                <a:srgbClr val="FF0000"/>
              </a:solidFill>
              <a:cs typeface="Arial" pitchFamily="34" charset="0"/>
            </a:endParaRPr>
          </a:p>
          <a:p>
            <a:pPr rtl="1">
              <a:buFont typeface="Arial" pitchFamily="34" charset="0"/>
              <a:buChar char="•"/>
            </a:pPr>
            <a:r>
              <a:rPr lang="ar-SA" sz="2400" b="1" smtClean="0">
                <a:solidFill>
                  <a:srgbClr val="FF0000"/>
                </a:solidFill>
                <a:cs typeface="Arial" pitchFamily="34" charset="0"/>
              </a:rPr>
              <a:t>مفهوم الدفاتر المحاسبية</a:t>
            </a:r>
            <a:endParaRPr lang="en-GB" sz="2400" b="1" smtClean="0">
              <a:solidFill>
                <a:srgbClr val="FF0000"/>
              </a:solidFill>
              <a:cs typeface="Arial" pitchFamily="34" charset="0"/>
            </a:endParaRPr>
          </a:p>
          <a:p>
            <a:pPr rtl="1">
              <a:buFont typeface="Arial" pitchFamily="34" charset="0"/>
              <a:buChar char="•"/>
            </a:pPr>
            <a:r>
              <a:rPr lang="ar-SA" sz="2400" b="1" smtClean="0">
                <a:solidFill>
                  <a:srgbClr val="FF0000"/>
                </a:solidFill>
                <a:cs typeface="Arial" pitchFamily="34" charset="0"/>
              </a:rPr>
              <a:t>المقصود بدفتر اليومية</a:t>
            </a:r>
            <a:endParaRPr lang="en-GB" sz="2400" b="1" smtClean="0">
              <a:solidFill>
                <a:srgbClr val="FF0000"/>
              </a:solidFill>
              <a:cs typeface="Arial" pitchFamily="34" charset="0"/>
            </a:endParaRPr>
          </a:p>
        </p:txBody>
      </p:sp>
      <p:sp>
        <p:nvSpPr>
          <p:cNvPr id="6" name="مستطيل 5"/>
          <p:cNvSpPr/>
          <p:nvPr/>
        </p:nvSpPr>
        <p:spPr>
          <a:xfrm>
            <a:off x="4611199" y="6321660"/>
            <a:ext cx="428322" cy="369332"/>
          </a:xfrm>
          <a:prstGeom prst="rect">
            <a:avLst/>
          </a:prstGeom>
        </p:spPr>
        <p:txBody>
          <a:bodyPr wrap="none">
            <a:spAutoFit/>
          </a:bodyPr>
          <a:lstStyle/>
          <a:p>
            <a:fld id="{6CB7D3F6-FC1D-45B6-B909-D0FA43723A3B}" type="slidenum">
              <a:rPr lang="ar-SA" smtClean="0">
                <a:solidFill>
                  <a:schemeClr val="bg1"/>
                </a:solidFill>
                <a:latin typeface="Calibri" pitchFamily="34" charset="0"/>
              </a:rPr>
              <a:pPr/>
              <a:t>93</a:t>
            </a:fld>
            <a:endParaRPr lang="ar-SA" dirty="0"/>
          </a:p>
        </p:txBody>
      </p:sp>
    </p:spTree>
    <p:extLst>
      <p:ext uri="{BB962C8B-B14F-4D97-AF65-F5344CB8AC3E}">
        <p14:creationId xmlns:p14="http://schemas.microsoft.com/office/powerpoint/2010/main" xmlns="" val="92966029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linds(horizontal)">
                                      <p:cBhvr>
                                        <p:cTn id="37" dur="500"/>
                                        <p:tgtEl>
                                          <p:spTgt spid="3">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blinds(horizontal)">
                                      <p:cBhvr>
                                        <p:cTn id="4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621725" y="6376243"/>
            <a:ext cx="445477" cy="365125"/>
          </a:xfrm>
          <a:noFill/>
          <a:ln>
            <a:miter lim="800000"/>
            <a:headEnd/>
            <a:tailEnd/>
          </a:ln>
        </p:spPr>
        <p:txBody>
          <a:bodyPr/>
          <a:lstStyle/>
          <a:p>
            <a:pPr algn="ctr"/>
            <a:fld id="{E1D16D93-8795-4AD6-9A1F-54CC01E741BE}" type="slidenum">
              <a:rPr lang="ar-SA" sz="1800" smtClean="0">
                <a:solidFill>
                  <a:prstClr val="white"/>
                </a:solidFill>
                <a:cs typeface="Arial" pitchFamily="34" charset="0"/>
              </a:rPr>
              <a:pPr algn="ctr"/>
              <a:t>94</a:t>
            </a:fld>
            <a:endParaRPr lang="en-US" sz="1800" dirty="0" smtClean="0">
              <a:solidFill>
                <a:prstClr val="white"/>
              </a:solidFill>
              <a:cs typeface="Arial" pitchFamily="34" charset="0"/>
            </a:endParaRPr>
          </a:p>
        </p:txBody>
      </p:sp>
      <p:sp>
        <p:nvSpPr>
          <p:cNvPr id="5" name="Title 4"/>
          <p:cNvSpPr txBox="1">
            <a:spLocks/>
          </p:cNvSpPr>
          <p:nvPr/>
        </p:nvSpPr>
        <p:spPr bwMode="auto">
          <a:xfrm>
            <a:off x="633046" y="2133607"/>
            <a:ext cx="77724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SA" sz="8000" b="1" spc="-150" dirty="0" smtClean="0">
                <a:solidFill>
                  <a:srgbClr val="FF0000"/>
                </a:solidFill>
                <a:latin typeface="ae_AlMateen" pitchFamily="2" charset="-78"/>
                <a:cs typeface="ae_AlMateen" pitchFamily="2" charset="-78"/>
              </a:rPr>
              <a:t>الفصـل الثالث </a:t>
            </a:r>
          </a:p>
          <a:p>
            <a:pPr eaLnBrk="1" hangingPunct="1"/>
            <a:r>
              <a:rPr lang="ar-EG" sz="8000" spc="-150" dirty="0" smtClean="0">
                <a:solidFill>
                  <a:srgbClr val="009900"/>
                </a:solidFill>
                <a:latin typeface="ae_AlMateen" pitchFamily="2" charset="-78"/>
                <a:cs typeface="ae_AlMateen" pitchFamily="2" charset="-78"/>
              </a:rPr>
              <a:t>المح</a:t>
            </a:r>
            <a:r>
              <a:rPr lang="ar-SA" sz="8000" spc="-150" dirty="0" smtClean="0">
                <a:solidFill>
                  <a:srgbClr val="009900"/>
                </a:solidFill>
                <a:latin typeface="ae_AlMateen" pitchFamily="2" charset="-78"/>
                <a:cs typeface="ae_AlMateen" pitchFamily="2" charset="-78"/>
              </a:rPr>
              <a:t>ـ</a:t>
            </a:r>
            <a:r>
              <a:rPr lang="ar-EG" sz="8000" spc="-150" dirty="0" err="1" smtClean="0">
                <a:solidFill>
                  <a:srgbClr val="009900"/>
                </a:solidFill>
                <a:latin typeface="ae_AlMateen" pitchFamily="2" charset="-78"/>
                <a:cs typeface="ae_AlMateen" pitchFamily="2" charset="-78"/>
              </a:rPr>
              <a:t>اضرة</a:t>
            </a:r>
            <a:r>
              <a:rPr lang="ar-EG" sz="8000" dirty="0" smtClean="0">
                <a:solidFill>
                  <a:srgbClr val="009900"/>
                </a:solidFill>
                <a:cs typeface="Arial" pitchFamily="34" charset="0"/>
              </a:rPr>
              <a:t> </a:t>
            </a:r>
            <a:r>
              <a:rPr lang="ar-SA" sz="8000" spc="-150" dirty="0" smtClean="0">
                <a:solidFill>
                  <a:srgbClr val="009900"/>
                </a:solidFill>
                <a:latin typeface="ae_AlMateen" pitchFamily="2" charset="-78"/>
                <a:cs typeface="ae_AlMateen" pitchFamily="2" charset="-78"/>
              </a:rPr>
              <a:t>الرابعة</a:t>
            </a:r>
          </a:p>
          <a:p>
            <a:pPr eaLnBrk="1" hangingPunct="1"/>
            <a:r>
              <a:rPr lang="ar-SA" spc="-150" dirty="0" smtClean="0">
                <a:solidFill>
                  <a:srgbClr val="376092"/>
                </a:solidFill>
                <a:latin typeface="ae_AlMateen" pitchFamily="2" charset="-78"/>
                <a:cs typeface="ae_AlMateen" pitchFamily="2" charset="-78"/>
              </a:rPr>
              <a:t> </a:t>
            </a:r>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350987" y="4191000"/>
            <a:ext cx="6541477"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6600" b="1" dirty="0" smtClean="0">
                <a:solidFill>
                  <a:prstClr val="black"/>
                </a:solidFill>
                <a:cs typeface="Arial" pitchFamily="34" charset="0"/>
              </a:rPr>
              <a:t>الدورة المحاسبية</a:t>
            </a:r>
          </a:p>
          <a:p>
            <a:pPr eaLnBrk="1" hangingPunct="1"/>
            <a:endParaRPr lang="ar-SA" sz="4800" b="1" dirty="0" smtClean="0">
              <a:solidFill>
                <a:prstClr val="black"/>
              </a:solidFill>
              <a:cs typeface="Arial" pitchFamily="34" charset="0"/>
            </a:endParaRPr>
          </a:p>
        </p:txBody>
      </p:sp>
    </p:spTree>
    <p:extLst>
      <p:ext uri="{BB962C8B-B14F-4D97-AF65-F5344CB8AC3E}">
        <p14:creationId xmlns:p14="http://schemas.microsoft.com/office/powerpoint/2010/main" xmlns="" val="1453231323"/>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solidFill>
            <a:schemeClr val="accent1"/>
          </a:solidFill>
        </p:spPr>
        <p:txBody>
          <a:bodyPr/>
          <a:lstStyle/>
          <a:p>
            <a:pPr>
              <a:defRPr/>
            </a:pPr>
            <a:r>
              <a:rPr lang="en-GB" dirty="0" smtClean="0">
                <a:ea typeface="Calibri"/>
                <a:cs typeface="Arial"/>
              </a:rPr>
              <a:t/>
            </a:r>
            <a:br>
              <a:rPr lang="en-GB" dirty="0" smtClean="0">
                <a:ea typeface="Calibri"/>
                <a:cs typeface="Arial"/>
              </a:rPr>
            </a:br>
            <a:r>
              <a:rPr lang="ar-SA" dirty="0" smtClean="0"/>
              <a:t/>
            </a:r>
            <a:br>
              <a:rPr lang="ar-SA" dirty="0" smtClean="0"/>
            </a:br>
            <a:endParaRPr lang="en-GB" dirty="0" smtClean="0"/>
          </a:p>
        </p:txBody>
      </p:sp>
      <p:sp>
        <p:nvSpPr>
          <p:cNvPr id="107523" name="Content Placeholder 2"/>
          <p:cNvSpPr>
            <a:spLocks noGrp="1"/>
          </p:cNvSpPr>
          <p:nvPr>
            <p:ph sz="quarter" idx="1"/>
          </p:nvPr>
        </p:nvSpPr>
        <p:spPr/>
        <p:txBody>
          <a:bodyPr/>
          <a:lstStyle/>
          <a:p>
            <a:endParaRPr lang="en-GB" smtClean="0">
              <a:cs typeface="Arial" pitchFamily="34" charset="0"/>
            </a:endParaRPr>
          </a:p>
        </p:txBody>
      </p:sp>
      <p:sp>
        <p:nvSpPr>
          <p:cNvPr id="28680" name="AutoShape 2"/>
          <p:cNvSpPr>
            <a:spLocks noChangeArrowheads="1"/>
          </p:cNvSpPr>
          <p:nvPr/>
        </p:nvSpPr>
        <p:spPr bwMode="auto">
          <a:xfrm rot="10800000">
            <a:off x="7737231" y="1066800"/>
            <a:ext cx="1069731" cy="4014788"/>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4762 h 21600"/>
              <a:gd name="T14" fmla="*/ 19895 w 21600"/>
              <a:gd name="T15" fmla="*/ 7396 h 21600"/>
            </a:gdLst>
            <a:ahLst/>
            <a:cxnLst>
              <a:cxn ang="T8">
                <a:pos x="T0" y="T1"/>
              </a:cxn>
              <a:cxn ang="T9">
                <a:pos x="T2" y="T3"/>
              </a:cxn>
              <a:cxn ang="T10">
                <a:pos x="T4" y="T5"/>
              </a:cxn>
              <a:cxn ang="T11">
                <a:pos x="T6" y="T7"/>
              </a:cxn>
            </a:cxnLst>
            <a:rect l="T12" t="T13" r="T14" b="T15"/>
            <a:pathLst>
              <a:path w="21600" h="21600">
                <a:moveTo>
                  <a:pt x="21600" y="6079"/>
                </a:moveTo>
                <a:lnTo>
                  <a:pt x="13731" y="0"/>
                </a:lnTo>
                <a:lnTo>
                  <a:pt x="13731" y="4762"/>
                </a:lnTo>
                <a:lnTo>
                  <a:pt x="12427" y="4762"/>
                </a:lnTo>
                <a:cubicBezTo>
                  <a:pt x="5564" y="4762"/>
                  <a:pt x="0" y="8073"/>
                  <a:pt x="0" y="12158"/>
                </a:cubicBezTo>
                <a:lnTo>
                  <a:pt x="0" y="21600"/>
                </a:lnTo>
                <a:lnTo>
                  <a:pt x="2692" y="21600"/>
                </a:lnTo>
                <a:lnTo>
                  <a:pt x="2692" y="12158"/>
                </a:lnTo>
                <a:cubicBezTo>
                  <a:pt x="2692" y="9528"/>
                  <a:pt x="7051" y="7396"/>
                  <a:pt x="12427" y="7396"/>
                </a:cubicBezTo>
                <a:lnTo>
                  <a:pt x="13731" y="7396"/>
                </a:lnTo>
                <a:lnTo>
                  <a:pt x="13731" y="12158"/>
                </a:lnTo>
                <a:lnTo>
                  <a:pt x="21600" y="6079"/>
                </a:lnTo>
                <a:close/>
              </a:path>
            </a:pathLst>
          </a:custGeom>
          <a:solidFill>
            <a:srgbClr val="FFFF00"/>
          </a:solidFill>
          <a:ln w="9525">
            <a:solidFill>
              <a:srgbClr val="800000"/>
            </a:solidFill>
            <a:miter lim="800000"/>
            <a:headEnd/>
            <a:tailEnd/>
          </a:ln>
          <a:effectLst>
            <a:prstShdw prst="shdw17" dist="17961" dir="2700000">
              <a:srgbClr val="4D0000"/>
            </a:prstShdw>
          </a:effectLst>
        </p:spPr>
        <p:txBody>
          <a:bodyPr wrap="none" anchor="ctr"/>
          <a:lstStyle/>
          <a:p>
            <a:endParaRPr lang="ar-SA"/>
          </a:p>
        </p:txBody>
      </p:sp>
      <p:sp>
        <p:nvSpPr>
          <p:cNvPr id="9" name="Text Box 3"/>
          <p:cNvSpPr txBox="1">
            <a:spLocks noChangeArrowheads="1"/>
          </p:cNvSpPr>
          <p:nvPr/>
        </p:nvSpPr>
        <p:spPr bwMode="auto">
          <a:xfrm>
            <a:off x="703385" y="1600200"/>
            <a:ext cx="6934200" cy="4038600"/>
          </a:xfrm>
          <a:prstGeom prst="rect">
            <a:avLst/>
          </a:prstGeom>
          <a:solidFill>
            <a:schemeClr val="accent1">
              <a:lumMod val="40000"/>
              <a:lumOff val="60000"/>
            </a:schemeClr>
          </a:solidFill>
          <a:ln w="57150" cmpd="thinThick">
            <a:solidFill>
              <a:srgbClr val="F33B67"/>
            </a:solidFill>
            <a:miter lim="800000"/>
            <a:headEnd/>
            <a:tailEnd/>
          </a:ln>
          <a:effectLst>
            <a:outerShdw dist="107763" dir="2700000" algn="ctr" rotWithShape="0">
              <a:srgbClr val="808080"/>
            </a:outerShdw>
          </a:effectLst>
        </p:spPr>
        <p:txBody>
          <a:bodyPr>
            <a:spAutoFit/>
          </a:bodyPr>
          <a:lstStyle/>
          <a:p>
            <a:pPr algn="just">
              <a:spcBef>
                <a:spcPct val="50000"/>
              </a:spcBef>
              <a:buSzPct val="140000"/>
              <a:defRPr/>
            </a:pPr>
            <a:r>
              <a:rPr lang="ar-SA" sz="2400" dirty="0">
                <a:solidFill>
                  <a:srgbClr val="002A00"/>
                </a:solidFill>
                <a:latin typeface="Arial" charset="0"/>
                <a:cs typeface="Arial" charset="0"/>
              </a:rPr>
              <a:t>تعرف دورة البيانات والمعلومات من بدء حدوثها كأحداث مالية واقتصادية وقياسها ثم إثباتها وتبويبها ثم تلخيصها وعرضها بالقوائم المالية بالدورة المحاسبية.</a:t>
            </a:r>
          </a:p>
          <a:p>
            <a:pPr algn="just">
              <a:spcBef>
                <a:spcPct val="50000"/>
              </a:spcBef>
              <a:buSzPct val="140000"/>
              <a:defRPr/>
            </a:pPr>
            <a:r>
              <a:rPr lang="ar-SA" sz="2400" dirty="0">
                <a:solidFill>
                  <a:srgbClr val="002A00"/>
                </a:solidFill>
                <a:latin typeface="Arial" charset="0"/>
                <a:cs typeface="Arial" charset="0"/>
              </a:rPr>
              <a:t> </a:t>
            </a:r>
            <a:r>
              <a:rPr lang="ar-SA" sz="2400" b="1" dirty="0">
                <a:solidFill>
                  <a:srgbClr val="002A00"/>
                </a:solidFill>
                <a:latin typeface="Arial" charset="0"/>
                <a:cs typeface="Arial" charset="0"/>
              </a:rPr>
              <a:t>مراحل الدورة المحاسبية:</a:t>
            </a:r>
          </a:p>
          <a:p>
            <a:pPr marL="355600" indent="-355600" algn="just">
              <a:spcBef>
                <a:spcPct val="50000"/>
              </a:spcBef>
              <a:buSzPct val="140000"/>
              <a:buFont typeface="Wingdings" pitchFamily="2" charset="2"/>
              <a:buChar char="Ø"/>
              <a:defRPr/>
            </a:pPr>
            <a:r>
              <a:rPr lang="ar-SA" sz="2400" dirty="0">
                <a:solidFill>
                  <a:srgbClr val="002A00"/>
                </a:solidFill>
                <a:latin typeface="Arial" charset="0"/>
                <a:cs typeface="Arial" charset="0"/>
              </a:rPr>
              <a:t>التسجيل في دفتر اليومية العامة</a:t>
            </a:r>
          </a:p>
          <a:p>
            <a:pPr marL="355600" indent="-355600" algn="just">
              <a:spcBef>
                <a:spcPct val="50000"/>
              </a:spcBef>
              <a:buSzPct val="140000"/>
              <a:buFont typeface="Wingdings" pitchFamily="2" charset="2"/>
              <a:buChar char="Ø"/>
              <a:defRPr/>
            </a:pPr>
            <a:r>
              <a:rPr lang="ar-SA" sz="2400" dirty="0">
                <a:solidFill>
                  <a:srgbClr val="002A00"/>
                </a:solidFill>
                <a:latin typeface="Arial" charset="0"/>
                <a:cs typeface="Arial" charset="0"/>
              </a:rPr>
              <a:t>ترحيل القيود من دفتر اليومية إلى دفتر الأستاذ العام </a:t>
            </a:r>
          </a:p>
          <a:p>
            <a:pPr marL="355600" indent="-355600" algn="just">
              <a:spcBef>
                <a:spcPct val="50000"/>
              </a:spcBef>
              <a:buSzPct val="140000"/>
              <a:buFont typeface="Wingdings" pitchFamily="2" charset="2"/>
              <a:buChar char="Ø"/>
              <a:defRPr/>
            </a:pPr>
            <a:r>
              <a:rPr lang="ar-SA" sz="2400" dirty="0">
                <a:solidFill>
                  <a:srgbClr val="002A00"/>
                </a:solidFill>
                <a:latin typeface="Arial" charset="0"/>
                <a:cs typeface="Arial" charset="0"/>
              </a:rPr>
              <a:t>إعداد ميزان المراجعة</a:t>
            </a:r>
          </a:p>
          <a:p>
            <a:pPr marL="355600" indent="-355600" algn="just">
              <a:spcBef>
                <a:spcPct val="50000"/>
              </a:spcBef>
              <a:buSzPct val="140000"/>
              <a:buFont typeface="Wingdings" pitchFamily="2" charset="2"/>
              <a:buChar char="Ø"/>
              <a:defRPr/>
            </a:pPr>
            <a:r>
              <a:rPr lang="ar-SA" sz="2400" dirty="0">
                <a:solidFill>
                  <a:srgbClr val="002A00"/>
                </a:solidFill>
                <a:latin typeface="Arial" charset="0"/>
                <a:cs typeface="Arial" charset="0"/>
              </a:rPr>
              <a:t>إعداد القوائم المالية</a:t>
            </a:r>
          </a:p>
        </p:txBody>
      </p:sp>
      <p:sp>
        <p:nvSpPr>
          <p:cNvPr id="10" name="AutoShape 4"/>
          <p:cNvSpPr>
            <a:spLocks noChangeArrowheads="1"/>
          </p:cNvSpPr>
          <p:nvPr/>
        </p:nvSpPr>
        <p:spPr bwMode="auto">
          <a:xfrm>
            <a:off x="2461846" y="304800"/>
            <a:ext cx="6261589" cy="1079500"/>
          </a:xfrm>
          <a:prstGeom prst="flowChartTerminator">
            <a:avLst/>
          </a:prstGeom>
          <a:solidFill>
            <a:schemeClr val="accent6">
              <a:lumMod val="20000"/>
              <a:lumOff val="80000"/>
            </a:schemeClr>
          </a:solidFill>
          <a:ln w="9525">
            <a:noFill/>
            <a:miter lim="800000"/>
            <a:headEnd/>
            <a:tailEnd/>
          </a:ln>
          <a:effectLst>
            <a:outerShdw dist="107763" dir="2700000" algn="ctr" rotWithShape="0">
              <a:srgbClr val="808080"/>
            </a:outerShdw>
          </a:effectLst>
        </p:spPr>
        <p:txBody>
          <a:bodyPr wrap="none" anchor="ctr"/>
          <a:lstStyle/>
          <a:p>
            <a:pPr>
              <a:defRPr/>
            </a:pPr>
            <a:r>
              <a:rPr lang="ar-SA" sz="2800" b="1" dirty="0">
                <a:latin typeface="Tahoma" pitchFamily="34" charset="0"/>
                <a:cs typeface="Bader" pitchFamily="10" charset="-78"/>
              </a:rPr>
              <a:t>ثالثاً: الدورة المحاسبية  </a:t>
            </a:r>
            <a:r>
              <a:rPr lang="en-US" sz="2800" b="1" dirty="0">
                <a:solidFill>
                  <a:schemeClr val="accent6">
                    <a:lumMod val="50000"/>
                  </a:schemeClr>
                </a:solidFill>
                <a:ea typeface="Calibri"/>
                <a:cs typeface="Arial"/>
              </a:rPr>
              <a:t>Accounting Cycle</a:t>
            </a:r>
            <a:endParaRPr lang="en-GB" sz="2800" b="1" dirty="0">
              <a:solidFill>
                <a:schemeClr val="accent6">
                  <a:lumMod val="50000"/>
                </a:schemeClr>
              </a:solidFill>
              <a:latin typeface="Tahoma" pitchFamily="34" charset="0"/>
              <a:cs typeface="Bader" pitchFamily="10" charset="-78"/>
            </a:endParaRPr>
          </a:p>
        </p:txBody>
      </p:sp>
      <p:sp>
        <p:nvSpPr>
          <p:cNvPr id="107529" name="Slide Number Placeholder 3"/>
          <p:cNvSpPr>
            <a:spLocks noGrp="1"/>
          </p:cNvSpPr>
          <p:nvPr>
            <p:ph type="sldNum" sz="quarter" idx="4294967295"/>
          </p:nvPr>
        </p:nvSpPr>
        <p:spPr bwMode="auto">
          <a:xfrm>
            <a:off x="4572000" y="6381328"/>
            <a:ext cx="527538" cy="288778"/>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fld id="{AEAB7E7C-CF8E-4613-B9A9-CEBB8088E77D}" type="slidenum">
              <a:rPr lang="ar-SA" sz="1800" smtClean="0">
                <a:solidFill>
                  <a:schemeClr val="bg1"/>
                </a:solidFill>
                <a:latin typeface="Calibri" pitchFamily="34" charset="0"/>
              </a:rPr>
              <a:pPr algn="ctr" eaLnBrk="1" hangingPunct="1"/>
              <a:t>95</a:t>
            </a:fld>
            <a:endParaRPr lang="en-US" sz="1800" dirty="0" smtClean="0">
              <a:solidFill>
                <a:schemeClr val="bg1"/>
              </a:solidFill>
              <a:latin typeface="Calibri" pitchFamily="34" charset="0"/>
            </a:endParaRPr>
          </a:p>
        </p:txBody>
      </p:sp>
    </p:spTree>
    <p:extLst>
      <p:ext uri="{BB962C8B-B14F-4D97-AF65-F5344CB8AC3E}">
        <p14:creationId xmlns:p14="http://schemas.microsoft.com/office/powerpoint/2010/main" xmlns="" val="19166747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8680"/>
                                        </p:tgtEl>
                                        <p:attrNameLst>
                                          <p:attrName>style.visibility</p:attrName>
                                        </p:attrNameLst>
                                      </p:cBhvr>
                                      <p:to>
                                        <p:strVal val="visible"/>
                                      </p:to>
                                    </p:set>
                                    <p:animEffect transition="in" filter="blinds(horizontal)">
                                      <p:cBhvr>
                                        <p:cTn id="12" dur="500"/>
                                        <p:tgtEl>
                                          <p:spTgt spid="2868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Effect transition="in" filter="blinds(horizontal)">
                                      <p:cBhvr>
                                        <p:cTn id="17" dur="500"/>
                                        <p:tgtEl>
                                          <p:spTgt spid="9">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9">
                                            <p:txEl>
                                              <p:pRg st="1" end="1"/>
                                            </p:txEl>
                                          </p:spTgt>
                                        </p:tgtEl>
                                        <p:attrNameLst>
                                          <p:attrName>style.visibility</p:attrName>
                                        </p:attrNameLst>
                                      </p:cBhvr>
                                      <p:to>
                                        <p:strVal val="visible"/>
                                      </p:to>
                                    </p:set>
                                    <p:animEffect transition="in" filter="blinds(horizontal)">
                                      <p:cBhvr>
                                        <p:cTn id="22" dur="500"/>
                                        <p:tgtEl>
                                          <p:spTgt spid="9">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9">
                                            <p:txEl>
                                              <p:pRg st="2" end="2"/>
                                            </p:txEl>
                                          </p:spTgt>
                                        </p:tgtEl>
                                        <p:attrNameLst>
                                          <p:attrName>style.visibility</p:attrName>
                                        </p:attrNameLst>
                                      </p:cBhvr>
                                      <p:to>
                                        <p:strVal val="visible"/>
                                      </p:to>
                                    </p:set>
                                    <p:animEffect transition="in" filter="blinds(horizontal)">
                                      <p:cBhvr>
                                        <p:cTn id="27" dur="500"/>
                                        <p:tgtEl>
                                          <p:spTgt spid="9">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9">
                                            <p:txEl>
                                              <p:pRg st="3" end="3"/>
                                            </p:txEl>
                                          </p:spTgt>
                                        </p:tgtEl>
                                        <p:attrNameLst>
                                          <p:attrName>style.visibility</p:attrName>
                                        </p:attrNameLst>
                                      </p:cBhvr>
                                      <p:to>
                                        <p:strVal val="visible"/>
                                      </p:to>
                                    </p:set>
                                    <p:animEffect transition="in" filter="blinds(horizontal)">
                                      <p:cBhvr>
                                        <p:cTn id="32" dur="500"/>
                                        <p:tgtEl>
                                          <p:spTgt spid="9">
                                            <p:txEl>
                                              <p:pRg st="3" end="3"/>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9">
                                            <p:txEl>
                                              <p:pRg st="4" end="4"/>
                                            </p:txEl>
                                          </p:spTgt>
                                        </p:tgtEl>
                                        <p:attrNameLst>
                                          <p:attrName>style.visibility</p:attrName>
                                        </p:attrNameLst>
                                      </p:cBhvr>
                                      <p:to>
                                        <p:strVal val="visible"/>
                                      </p:to>
                                    </p:set>
                                    <p:animEffect transition="in" filter="blinds(horizontal)">
                                      <p:cBhvr>
                                        <p:cTn id="37" dur="500"/>
                                        <p:tgtEl>
                                          <p:spTgt spid="9">
                                            <p:txEl>
                                              <p:pRg st="4" end="4"/>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nodeType="clickEffect">
                                  <p:stCondLst>
                                    <p:cond delay="0"/>
                                  </p:stCondLst>
                                  <p:childTnLst>
                                    <p:set>
                                      <p:cBhvr>
                                        <p:cTn id="41" dur="1" fill="hold">
                                          <p:stCondLst>
                                            <p:cond delay="0"/>
                                          </p:stCondLst>
                                        </p:cTn>
                                        <p:tgtEl>
                                          <p:spTgt spid="9">
                                            <p:txEl>
                                              <p:pRg st="5" end="5"/>
                                            </p:txEl>
                                          </p:spTgt>
                                        </p:tgtEl>
                                        <p:attrNameLst>
                                          <p:attrName>style.visibility</p:attrName>
                                        </p:attrNameLst>
                                      </p:cBhvr>
                                      <p:to>
                                        <p:strVal val="visible"/>
                                      </p:to>
                                    </p:set>
                                    <p:animEffect transition="in" filter="blinds(horizontal)">
                                      <p:cBhvr>
                                        <p:cTn id="42" dur="500"/>
                                        <p:tgtEl>
                                          <p:spTgt spid="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80" grpId="0" animBg="1"/>
      <p:bldP spid="10"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r>
              <a:rPr lang="ar-SA" sz="3200" dirty="0" smtClean="0">
                <a:solidFill>
                  <a:srgbClr val="FF0000"/>
                </a:solidFill>
                <a:cs typeface="Arial" pitchFamily="34" charset="0"/>
              </a:rPr>
              <a:t>ويلخص الشكل التالي مراحل الدورة المحاسبية:</a:t>
            </a:r>
            <a:endParaRPr lang="en-GB" sz="3200" dirty="0" smtClean="0">
              <a:solidFill>
                <a:srgbClr val="FF0000"/>
              </a:solidFill>
              <a:cs typeface="Arial" pitchFamily="34" charset="0"/>
            </a:endParaRPr>
          </a:p>
        </p:txBody>
      </p:sp>
      <p:graphicFrame>
        <p:nvGraphicFramePr>
          <p:cNvPr id="5" name="Content Placeholder 4"/>
          <p:cNvGraphicFramePr>
            <a:graphicFrameLocks noGrp="1"/>
          </p:cNvGraphicFramePr>
          <p:nvPr>
            <p:ph idx="1"/>
          </p:nvPr>
        </p:nvGraphicFramePr>
        <p:xfrm>
          <a:off x="633046" y="1600201"/>
          <a:ext cx="8088923"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8548" name="Slide Number Placeholder 3"/>
          <p:cNvSpPr>
            <a:spLocks noGrp="1"/>
          </p:cNvSpPr>
          <p:nvPr>
            <p:ph type="sldNum" sz="quarter" idx="4294967295"/>
          </p:nvPr>
        </p:nvSpPr>
        <p:spPr bwMode="auto">
          <a:xfrm>
            <a:off x="4572000" y="6381328"/>
            <a:ext cx="527538"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fld id="{3BDCC137-22AB-4F2B-AD88-0497036F335C}" type="slidenum">
              <a:rPr lang="ar-SA" sz="1800" smtClean="0">
                <a:solidFill>
                  <a:schemeClr val="bg1"/>
                </a:solidFill>
                <a:latin typeface="Calibri" pitchFamily="34" charset="0"/>
              </a:rPr>
              <a:pPr algn="ctr" eaLnBrk="1" hangingPunct="1"/>
              <a:t>96</a:t>
            </a:fld>
            <a:endParaRPr lang="en-US" sz="1800" dirty="0" smtClean="0">
              <a:solidFill>
                <a:schemeClr val="bg1"/>
              </a:solidFill>
              <a:latin typeface="Calibri" pitchFamily="34" charset="0"/>
            </a:endParaRPr>
          </a:p>
        </p:txBody>
      </p:sp>
    </p:spTree>
    <p:extLst>
      <p:ext uri="{BB962C8B-B14F-4D97-AF65-F5344CB8AC3E}">
        <p14:creationId xmlns:p14="http://schemas.microsoft.com/office/powerpoint/2010/main" xmlns="" val="314859322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Graphic spid="5" grpId="0">
        <p:bldAsOne/>
      </p:bldGraphic>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2656"/>
            <a:ext cx="8219256" cy="1084982"/>
          </a:xfrm>
          <a:solidFill>
            <a:schemeClr val="accent1"/>
          </a:solidFill>
        </p:spPr>
        <p:txBody>
          <a:bodyPr/>
          <a:lstStyle/>
          <a:p>
            <a:pPr rtl="1">
              <a:defRPr/>
            </a:pPr>
            <a:r>
              <a:rPr lang="ar-SA" sz="3200" b="1" dirty="0" smtClean="0">
                <a:solidFill>
                  <a:srgbClr val="FF0000"/>
                </a:solidFill>
                <a:latin typeface="Arial" charset="0"/>
              </a:rPr>
              <a:t/>
            </a:r>
            <a:br>
              <a:rPr lang="ar-SA" sz="3200" b="1" dirty="0" smtClean="0">
                <a:solidFill>
                  <a:srgbClr val="FF0000"/>
                </a:solidFill>
                <a:latin typeface="Arial" charset="0"/>
              </a:rPr>
            </a:br>
            <a:r>
              <a:rPr lang="ar-SA" sz="3200" b="1" dirty="0" smtClean="0">
                <a:solidFill>
                  <a:srgbClr val="FF0000"/>
                </a:solidFill>
                <a:latin typeface="Arial" charset="0"/>
              </a:rPr>
              <a:t>أولاً: التسجيل في دفتر اليومية العامة  </a:t>
            </a:r>
            <a:r>
              <a:rPr lang="en-GB" dirty="0" smtClean="0">
                <a:latin typeface="Arial" charset="0"/>
              </a:rPr>
              <a:t/>
            </a:r>
            <a:br>
              <a:rPr lang="en-GB" dirty="0" smtClean="0">
                <a:latin typeface="Arial" charset="0"/>
              </a:rPr>
            </a:br>
            <a:endParaRPr lang="en-GB" dirty="0"/>
          </a:p>
        </p:txBody>
      </p:sp>
      <p:sp>
        <p:nvSpPr>
          <p:cNvPr id="3" name="Content Placeholder 2"/>
          <p:cNvSpPr>
            <a:spLocks noGrp="1"/>
          </p:cNvSpPr>
          <p:nvPr>
            <p:ph idx="1"/>
          </p:nvPr>
        </p:nvSpPr>
        <p:spPr>
          <a:xfrm>
            <a:off x="422031" y="1371601"/>
            <a:ext cx="8264769" cy="4754563"/>
          </a:xfrm>
        </p:spPr>
        <p:txBody>
          <a:bodyPr/>
          <a:lstStyle/>
          <a:p>
            <a:r>
              <a:rPr lang="en-GB" b="1" dirty="0" smtClean="0">
                <a:solidFill>
                  <a:srgbClr val="FF0000"/>
                </a:solidFill>
                <a:cs typeface="Arial" pitchFamily="34" charset="0"/>
              </a:rPr>
              <a:t> </a:t>
            </a:r>
            <a:r>
              <a:rPr lang="en-GB" sz="2800" dirty="0" smtClean="0">
                <a:solidFill>
                  <a:srgbClr val="FF0000"/>
                </a:solidFill>
                <a:latin typeface="Arial" pitchFamily="34" charset="0"/>
                <a:cs typeface="Arial" pitchFamily="34" charset="0"/>
              </a:rPr>
              <a:t>Journal</a:t>
            </a:r>
            <a:r>
              <a:rPr lang="ar-SA" b="1" dirty="0" smtClean="0">
                <a:latin typeface="Arial" pitchFamily="34" charset="0"/>
                <a:cs typeface="Arial" pitchFamily="34" charset="0"/>
              </a:rPr>
              <a:t> </a:t>
            </a:r>
            <a:r>
              <a:rPr lang="ar-SA" b="1" dirty="0" smtClean="0">
                <a:solidFill>
                  <a:srgbClr val="FF0000"/>
                </a:solidFill>
                <a:cs typeface="Arial" pitchFamily="34" charset="0"/>
              </a:rPr>
              <a:t>دفتر اليومية  </a:t>
            </a:r>
          </a:p>
          <a:p>
            <a:pPr algn="just" rtl="1">
              <a:lnSpc>
                <a:spcPct val="150000"/>
              </a:lnSpc>
            </a:pPr>
            <a:r>
              <a:rPr lang="ar-SA" sz="2800" dirty="0" smtClean="0">
                <a:cs typeface="Arial" pitchFamily="34" charset="0"/>
              </a:rPr>
              <a:t>عبارة عن سجل تثبت به العمليات المالية التي تقوم بها المنشأة أولاً بأول، طبقاً لتسلسل حدوثها الزمني من واقع المستندات المؤيدة، واستناداً إلى فكرة قاعدة القيد المزدوج</a:t>
            </a:r>
          </a:p>
          <a:p>
            <a:r>
              <a:rPr lang="ar-SA" b="1" dirty="0" smtClean="0">
                <a:solidFill>
                  <a:srgbClr val="FF0000"/>
                </a:solidFill>
                <a:cs typeface="Arial" pitchFamily="34" charset="0"/>
              </a:rPr>
              <a:t> </a:t>
            </a:r>
            <a:r>
              <a:rPr lang="en-US" sz="2800" dirty="0" smtClean="0">
                <a:solidFill>
                  <a:srgbClr val="FF0000"/>
                </a:solidFill>
                <a:latin typeface="Arial" pitchFamily="34" charset="0"/>
                <a:cs typeface="Arial" pitchFamily="34" charset="0"/>
              </a:rPr>
              <a:t>Entries</a:t>
            </a:r>
            <a:r>
              <a:rPr lang="en-GB" dirty="0" smtClean="0">
                <a:latin typeface="Arial" pitchFamily="34" charset="0"/>
                <a:cs typeface="Arial" pitchFamily="34" charset="0"/>
              </a:rPr>
              <a:t> </a:t>
            </a:r>
            <a:r>
              <a:rPr lang="en-GB" dirty="0" smtClean="0">
                <a:cs typeface="Arial" pitchFamily="34" charset="0"/>
              </a:rPr>
              <a:t>   </a:t>
            </a:r>
            <a:r>
              <a:rPr lang="ar-SA" b="1" dirty="0" smtClean="0">
                <a:solidFill>
                  <a:srgbClr val="FF0000"/>
                </a:solidFill>
                <a:cs typeface="Arial" pitchFamily="34" charset="0"/>
              </a:rPr>
              <a:t> قيود اليومية:</a:t>
            </a:r>
          </a:p>
          <a:p>
            <a:pPr>
              <a:lnSpc>
                <a:spcPct val="150000"/>
              </a:lnSpc>
            </a:pPr>
            <a:r>
              <a:rPr lang="ar-SA" sz="2800" dirty="0" smtClean="0">
                <a:cs typeface="Arial" pitchFamily="34" charset="0"/>
              </a:rPr>
              <a:t>يتم تسجيل العمليات المالية في شكل قيود توضح الطرف المدين والطرف الدائن لكل عملية في دفتر يسمى دفتر اليومية ويعرف أيضاً بدفتر القيد الأولي</a:t>
            </a:r>
          </a:p>
          <a:p>
            <a:r>
              <a:rPr lang="ar-SA" dirty="0" smtClean="0">
                <a:cs typeface="Arial" pitchFamily="34" charset="0"/>
              </a:rPr>
              <a:t> </a:t>
            </a:r>
          </a:p>
          <a:p>
            <a:endParaRPr lang="en-GB" dirty="0" smtClean="0">
              <a:cs typeface="Arial" pitchFamily="34" charset="0"/>
            </a:endParaRPr>
          </a:p>
        </p:txBody>
      </p:sp>
      <p:sp>
        <p:nvSpPr>
          <p:cNvPr id="109572" name="Slide Number Placeholder 3"/>
          <p:cNvSpPr>
            <a:spLocks noGrp="1"/>
          </p:cNvSpPr>
          <p:nvPr>
            <p:ph type="sldNum" sz="quarter" idx="4294967295"/>
          </p:nvPr>
        </p:nvSpPr>
        <p:spPr bwMode="auto">
          <a:xfrm>
            <a:off x="4572000" y="6381328"/>
            <a:ext cx="527538"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fld id="{7DDEA5A7-4027-4335-8AF7-9005DC43AE3E}" type="slidenum">
              <a:rPr lang="ar-SA" sz="1800" smtClean="0">
                <a:solidFill>
                  <a:schemeClr val="bg1"/>
                </a:solidFill>
                <a:latin typeface="Calibri" pitchFamily="34" charset="0"/>
              </a:rPr>
              <a:pPr algn="ctr" eaLnBrk="1" hangingPunct="1"/>
              <a:t>97</a:t>
            </a:fld>
            <a:endParaRPr lang="en-US" sz="1800" dirty="0" smtClean="0">
              <a:solidFill>
                <a:schemeClr val="bg1"/>
              </a:solidFill>
              <a:latin typeface="Calibri" pitchFamily="34" charset="0"/>
            </a:endParaRPr>
          </a:p>
        </p:txBody>
      </p:sp>
    </p:spTree>
    <p:extLst>
      <p:ext uri="{BB962C8B-B14F-4D97-AF65-F5344CB8AC3E}">
        <p14:creationId xmlns:p14="http://schemas.microsoft.com/office/powerpoint/2010/main" xmlns="" val="90367560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marL="1082675" indent="-1082675" rtl="1">
              <a:defRPr/>
            </a:pPr>
            <a:r>
              <a:rPr lang="ar-SA" sz="3200" dirty="0" smtClean="0">
                <a:solidFill>
                  <a:srgbClr val="FF0000"/>
                </a:solidFill>
              </a:rPr>
              <a:t>ملاحظة: </a:t>
            </a:r>
            <a:r>
              <a:rPr lang="ar-SA" sz="3200" dirty="0" smtClean="0">
                <a:solidFill>
                  <a:schemeClr val="tx1"/>
                </a:solidFill>
              </a:rPr>
              <a:t>لابد من وجود مستند مؤيد لأي عملية مالية تسجل في</a:t>
            </a:r>
            <a:r>
              <a:rPr lang="en-US" sz="3200" dirty="0" smtClean="0">
                <a:solidFill>
                  <a:schemeClr val="tx1"/>
                </a:solidFill>
              </a:rPr>
              <a:t>   </a:t>
            </a:r>
            <a:r>
              <a:rPr lang="ar-SA" sz="3200" dirty="0" smtClean="0">
                <a:solidFill>
                  <a:schemeClr val="tx1"/>
                </a:solidFill>
              </a:rPr>
              <a:t>دفتر اليومية.</a:t>
            </a:r>
            <a:endParaRPr lang="en-GB" sz="3200" dirty="0">
              <a:solidFill>
                <a:schemeClr val="tx1"/>
              </a:solidFill>
            </a:endParaRPr>
          </a:p>
        </p:txBody>
      </p:sp>
      <p:sp>
        <p:nvSpPr>
          <p:cNvPr id="3" name="Content Placeholder 2"/>
          <p:cNvSpPr>
            <a:spLocks noGrp="1"/>
          </p:cNvSpPr>
          <p:nvPr>
            <p:ph idx="1"/>
          </p:nvPr>
        </p:nvSpPr>
        <p:spPr/>
        <p:txBody>
          <a:bodyPr/>
          <a:lstStyle/>
          <a:p>
            <a:pPr>
              <a:lnSpc>
                <a:spcPct val="150000"/>
              </a:lnSpc>
            </a:pPr>
            <a:r>
              <a:rPr lang="ar-SA" dirty="0" smtClean="0">
                <a:solidFill>
                  <a:srgbClr val="FF0000"/>
                </a:solidFill>
                <a:cs typeface="Arial" pitchFamily="34" charset="0"/>
              </a:rPr>
              <a:t>ما هو المقصود بالمستند؟</a:t>
            </a:r>
          </a:p>
          <a:p>
            <a:pPr algn="just" rtl="1">
              <a:lnSpc>
                <a:spcPct val="150000"/>
              </a:lnSpc>
            </a:pPr>
            <a:r>
              <a:rPr lang="ar-SA" dirty="0" smtClean="0">
                <a:cs typeface="Arial" pitchFamily="34" charset="0"/>
              </a:rPr>
              <a:t>المستند دليل موضوعي لإثبات حدوث العملية المالية، مثل الفواتير- الشيكات - الإيصالات، وما إلى ذلك.</a:t>
            </a:r>
          </a:p>
          <a:p>
            <a:pPr algn="just" rtl="1">
              <a:lnSpc>
                <a:spcPct val="150000"/>
              </a:lnSpc>
            </a:pPr>
            <a:r>
              <a:rPr lang="ar-SA" dirty="0" smtClean="0">
                <a:solidFill>
                  <a:srgbClr val="FF0000"/>
                </a:solidFill>
                <a:cs typeface="Arial" pitchFamily="34" charset="0"/>
              </a:rPr>
              <a:t>المستند هو مصدر القيد في السجلات والدفاتر المحاسبية</a:t>
            </a:r>
          </a:p>
          <a:p>
            <a:pPr algn="just" rtl="1">
              <a:lnSpc>
                <a:spcPct val="150000"/>
              </a:lnSpc>
            </a:pPr>
            <a:r>
              <a:rPr lang="ar-SA" dirty="0" smtClean="0">
                <a:cs typeface="Arial" pitchFamily="34" charset="0"/>
              </a:rPr>
              <a:t>لذلك تعد المستندات بمثابة الخطوة التمهيدية للدورة المحاسبية. </a:t>
            </a:r>
            <a:endParaRPr lang="en-GB" dirty="0" smtClean="0">
              <a:cs typeface="Arial" pitchFamily="34" charset="0"/>
            </a:endParaRPr>
          </a:p>
        </p:txBody>
      </p:sp>
      <p:sp>
        <p:nvSpPr>
          <p:cNvPr id="110596" name="Slide Number Placeholder 3"/>
          <p:cNvSpPr>
            <a:spLocks noGrp="1"/>
          </p:cNvSpPr>
          <p:nvPr>
            <p:ph type="sldNum" sz="quarter" idx="4294967295"/>
          </p:nvPr>
        </p:nvSpPr>
        <p:spPr bwMode="auto">
          <a:xfrm>
            <a:off x="4572000" y="6381328"/>
            <a:ext cx="527538"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fld id="{ED52A26A-946B-4877-9D8C-39824C7E211E}" type="slidenum">
              <a:rPr lang="ar-SA" sz="1800" smtClean="0">
                <a:solidFill>
                  <a:schemeClr val="bg1"/>
                </a:solidFill>
                <a:latin typeface="Calibri" pitchFamily="34" charset="0"/>
              </a:rPr>
              <a:pPr algn="ctr" eaLnBrk="1" hangingPunct="1"/>
              <a:t>98</a:t>
            </a:fld>
            <a:endParaRPr lang="en-US" sz="1800" dirty="0" smtClean="0">
              <a:solidFill>
                <a:schemeClr val="bg1"/>
              </a:solidFill>
              <a:latin typeface="Calibri" pitchFamily="34" charset="0"/>
            </a:endParaRPr>
          </a:p>
        </p:txBody>
      </p:sp>
    </p:spTree>
    <p:extLst>
      <p:ext uri="{BB962C8B-B14F-4D97-AF65-F5344CB8AC3E}">
        <p14:creationId xmlns:p14="http://schemas.microsoft.com/office/powerpoint/2010/main" xmlns="" val="270383305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r>
              <a:rPr lang="ar-SA" dirty="0" smtClean="0">
                <a:solidFill>
                  <a:srgbClr val="FF0000"/>
                </a:solidFill>
                <a:cs typeface="Arial" pitchFamily="34" charset="0"/>
              </a:rPr>
              <a:t>أنواع المستندات</a:t>
            </a:r>
            <a:endParaRPr lang="en-GB" dirty="0" smtClean="0">
              <a:solidFill>
                <a:srgbClr val="FF0000"/>
              </a:solidFill>
              <a:cs typeface="Arial" pitchFamily="34" charset="0"/>
            </a:endParaRPr>
          </a:p>
        </p:txBody>
      </p:sp>
      <p:graphicFrame>
        <p:nvGraphicFramePr>
          <p:cNvPr id="5" name="Content Placeholder 4"/>
          <p:cNvGraphicFramePr>
            <a:graphicFrameLocks noGrp="1"/>
          </p:cNvGraphicFramePr>
          <p:nvPr>
            <p:ph idx="1"/>
          </p:nvPr>
        </p:nvGraphicFramePr>
        <p:xfrm>
          <a:off x="457200" y="1447802"/>
          <a:ext cx="8229600" cy="44195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1620" name="Slide Number Placeholder 3"/>
          <p:cNvSpPr>
            <a:spLocks noGrp="1"/>
          </p:cNvSpPr>
          <p:nvPr>
            <p:ph type="sldNum" sz="quarter" idx="4294967295"/>
          </p:nvPr>
        </p:nvSpPr>
        <p:spPr bwMode="auto">
          <a:xfrm>
            <a:off x="4572000" y="6381328"/>
            <a:ext cx="527538"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fld id="{C309820A-299F-4AAC-A321-FF648D682345}" type="slidenum">
              <a:rPr lang="ar-SA" sz="1800" smtClean="0">
                <a:solidFill>
                  <a:schemeClr val="bg1"/>
                </a:solidFill>
                <a:latin typeface="Calibri" pitchFamily="34" charset="0"/>
              </a:rPr>
              <a:pPr algn="ctr" eaLnBrk="1" hangingPunct="1"/>
              <a:t>99</a:t>
            </a:fld>
            <a:endParaRPr lang="en-US" sz="1800" dirty="0" smtClean="0">
              <a:solidFill>
                <a:schemeClr val="bg1"/>
              </a:solidFill>
              <a:latin typeface="Calibri" pitchFamily="34" charset="0"/>
            </a:endParaRPr>
          </a:p>
        </p:txBody>
      </p:sp>
    </p:spTree>
    <p:extLst>
      <p:ext uri="{BB962C8B-B14F-4D97-AF65-F5344CB8AC3E}">
        <p14:creationId xmlns:p14="http://schemas.microsoft.com/office/powerpoint/2010/main" xmlns="" val="383527332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Graphic spid="5" grpId="0">
        <p:bldAsOne/>
      </p:bldGraphic>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r>
              <a:rPr lang="ar-SA" sz="3600" dirty="0" smtClean="0">
                <a:solidFill>
                  <a:srgbClr val="FF0000"/>
                </a:solidFill>
                <a:cs typeface="Arial" pitchFamily="34" charset="0"/>
              </a:rPr>
              <a:t>شروط التسجيل في دفتر اليومية</a:t>
            </a:r>
            <a:endParaRPr lang="en-GB" sz="3600" dirty="0" smtClean="0">
              <a:solidFill>
                <a:srgbClr val="FF0000"/>
              </a:solidFill>
              <a:cs typeface="Arial" pitchFamily="34" charset="0"/>
            </a:endParaRPr>
          </a:p>
        </p:txBody>
      </p:sp>
      <p:sp>
        <p:nvSpPr>
          <p:cNvPr id="3" name="Content Placeholder 2"/>
          <p:cNvSpPr>
            <a:spLocks noGrp="1"/>
          </p:cNvSpPr>
          <p:nvPr>
            <p:ph idx="1"/>
          </p:nvPr>
        </p:nvSpPr>
        <p:spPr>
          <a:xfrm>
            <a:off x="457200" y="1371601"/>
            <a:ext cx="8229600" cy="4754563"/>
          </a:xfrm>
        </p:spPr>
        <p:txBody>
          <a:bodyPr/>
          <a:lstStyle/>
          <a:p>
            <a:r>
              <a:rPr lang="ar-SA" sz="2800" dirty="0" smtClean="0">
                <a:cs typeface="Arial" pitchFamily="34" charset="0"/>
              </a:rPr>
              <a:t>دفتر اليومية دفتر نظامي يستلزم مراعاة مجموعة من الاشتراطات عند إجراء قيود اليومية:</a:t>
            </a:r>
          </a:p>
          <a:p>
            <a:pPr rtl="1">
              <a:lnSpc>
                <a:spcPct val="150000"/>
              </a:lnSpc>
              <a:buFont typeface="Arial" pitchFamily="34" charset="0"/>
              <a:buChar char="•"/>
            </a:pPr>
            <a:r>
              <a:rPr lang="ar-SA" sz="2800" dirty="0" smtClean="0">
                <a:cs typeface="Arial" pitchFamily="34" charset="0"/>
              </a:rPr>
              <a:t>تسجيل جميع العمليات المالية للمنشأة أولاً بأول وطبقاً لتسلسلها التاريخي </a:t>
            </a:r>
          </a:p>
          <a:p>
            <a:pPr rtl="1">
              <a:lnSpc>
                <a:spcPct val="150000"/>
              </a:lnSpc>
              <a:buFont typeface="Arial" pitchFamily="34" charset="0"/>
              <a:buChar char="•"/>
            </a:pPr>
            <a:r>
              <a:rPr lang="ar-SA" sz="2800" dirty="0" smtClean="0">
                <a:cs typeface="Arial" pitchFamily="34" charset="0"/>
              </a:rPr>
              <a:t>عدم الشطب أو الكشط أو </a:t>
            </a:r>
            <a:r>
              <a:rPr lang="ar-SA" sz="2800" dirty="0" err="1" smtClean="0">
                <a:cs typeface="Arial" pitchFamily="34" charset="0"/>
              </a:rPr>
              <a:t>التحشير</a:t>
            </a:r>
            <a:r>
              <a:rPr lang="ar-SA" sz="2800" dirty="0" smtClean="0">
                <a:cs typeface="Arial" pitchFamily="34" charset="0"/>
              </a:rPr>
              <a:t> في الدفتر</a:t>
            </a:r>
          </a:p>
          <a:p>
            <a:pPr rtl="1">
              <a:lnSpc>
                <a:spcPct val="150000"/>
              </a:lnSpc>
              <a:buFont typeface="Arial" pitchFamily="34" charset="0"/>
              <a:buChar char="•"/>
            </a:pPr>
            <a:r>
              <a:rPr lang="ar-SA" sz="2800" dirty="0" smtClean="0">
                <a:cs typeface="Arial" pitchFamily="34" charset="0"/>
              </a:rPr>
              <a:t>عدم ترك فراغ أو أسطر بين أطراف القيد الواحد أو بين القيود</a:t>
            </a:r>
          </a:p>
          <a:p>
            <a:pPr rtl="1">
              <a:lnSpc>
                <a:spcPct val="150000"/>
              </a:lnSpc>
              <a:buFont typeface="Arial" pitchFamily="34" charset="0"/>
              <a:buChar char="•"/>
            </a:pPr>
            <a:r>
              <a:rPr lang="ar-SA" sz="2800" dirty="0" smtClean="0">
                <a:cs typeface="Arial" pitchFamily="34" charset="0"/>
              </a:rPr>
              <a:t>ترقيم صفحات الدفتر بأرقام مسلسلة</a:t>
            </a:r>
          </a:p>
          <a:p>
            <a:pPr rtl="1">
              <a:lnSpc>
                <a:spcPct val="150000"/>
              </a:lnSpc>
              <a:buFont typeface="Arial" pitchFamily="34" charset="0"/>
              <a:buChar char="•"/>
            </a:pPr>
            <a:r>
              <a:rPr lang="ar-SA" sz="2800" dirty="0" smtClean="0">
                <a:cs typeface="Arial" pitchFamily="34" charset="0"/>
              </a:rPr>
              <a:t>التوقيع أو وضع ختم المنشأة على كل صفحة من صفحات الدفتر</a:t>
            </a:r>
            <a:endParaRPr lang="en-GB" sz="2800" dirty="0" smtClean="0">
              <a:cs typeface="Arial" pitchFamily="34" charset="0"/>
            </a:endParaRPr>
          </a:p>
        </p:txBody>
      </p:sp>
      <p:sp>
        <p:nvSpPr>
          <p:cNvPr id="112644" name="Slide Number Placeholder 3"/>
          <p:cNvSpPr>
            <a:spLocks noGrp="1"/>
          </p:cNvSpPr>
          <p:nvPr>
            <p:ph type="sldNum" sz="quarter" idx="4294967295"/>
          </p:nvPr>
        </p:nvSpPr>
        <p:spPr bwMode="auto">
          <a:xfrm>
            <a:off x="4572000" y="6381328"/>
            <a:ext cx="527538"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fld id="{7AC37D74-196E-4636-9504-15AAE19DD501}" type="slidenum">
              <a:rPr lang="ar-SA" sz="1800" smtClean="0">
                <a:solidFill>
                  <a:schemeClr val="bg1"/>
                </a:solidFill>
                <a:latin typeface="Calibri" pitchFamily="34" charset="0"/>
              </a:rPr>
              <a:pPr algn="ctr" eaLnBrk="1" hangingPunct="1"/>
              <a:t>100</a:t>
            </a:fld>
            <a:endParaRPr lang="en-US" sz="1800" dirty="0" smtClean="0">
              <a:solidFill>
                <a:schemeClr val="bg1"/>
              </a:solidFill>
              <a:latin typeface="Calibri" pitchFamily="34" charset="0"/>
            </a:endParaRPr>
          </a:p>
        </p:txBody>
      </p:sp>
    </p:spTree>
    <p:extLst>
      <p:ext uri="{BB962C8B-B14F-4D97-AF65-F5344CB8AC3E}">
        <p14:creationId xmlns:p14="http://schemas.microsoft.com/office/powerpoint/2010/main" xmlns="" val="313789862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linds(horizontal)">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defRPr/>
            </a:pPr>
            <a:endParaRPr lang="en-GB" smtClean="0"/>
          </a:p>
        </p:txBody>
      </p:sp>
      <p:sp>
        <p:nvSpPr>
          <p:cNvPr id="113667" name="Content Placeholder 2"/>
          <p:cNvSpPr>
            <a:spLocks noGrp="1"/>
          </p:cNvSpPr>
          <p:nvPr>
            <p:ph sz="quarter" idx="1"/>
          </p:nvPr>
        </p:nvSpPr>
        <p:spPr/>
        <p:txBody>
          <a:bodyPr/>
          <a:lstStyle/>
          <a:p>
            <a:endParaRPr lang="en-GB" smtClean="0">
              <a:cs typeface="Arial" pitchFamily="34" charset="0"/>
            </a:endParaRPr>
          </a:p>
        </p:txBody>
      </p:sp>
      <p:sp>
        <p:nvSpPr>
          <p:cNvPr id="8" name="Rectangle 2"/>
          <p:cNvSpPr>
            <a:spLocks noChangeArrowheads="1"/>
          </p:cNvSpPr>
          <p:nvPr/>
        </p:nvSpPr>
        <p:spPr bwMode="auto">
          <a:xfrm>
            <a:off x="914400" y="277814"/>
            <a:ext cx="7772400" cy="788987"/>
          </a:xfrm>
          <a:prstGeom prst="rect">
            <a:avLst/>
          </a:prstGeom>
          <a:noFill/>
          <a:ln w="9525">
            <a:noFill/>
            <a:miter lim="800000"/>
            <a:headEnd/>
            <a:tailEnd/>
          </a:ln>
          <a:effectLst>
            <a:prstShdw prst="shdw17" dist="17961" dir="2700000">
              <a:schemeClr val="accent1">
                <a:gamma/>
                <a:shade val="60000"/>
                <a:invGamma/>
              </a:schemeClr>
            </a:prstShdw>
          </a:effectLst>
        </p:spPr>
        <p:txBody>
          <a:bodyPr anchor="ctr"/>
          <a:lstStyle/>
          <a:p>
            <a:pPr>
              <a:defRPr/>
            </a:pPr>
            <a:r>
              <a:rPr lang="ar-SA" sz="2800" b="1" dirty="0">
                <a:solidFill>
                  <a:srgbClr val="FF0000"/>
                </a:solidFill>
                <a:latin typeface="Arial" charset="0"/>
                <a:cs typeface="Arial" charset="0"/>
              </a:rPr>
              <a:t>شكل دفتر اليومية العامة</a:t>
            </a:r>
            <a:endParaRPr lang="en-GB" sz="2800" dirty="0">
              <a:solidFill>
                <a:srgbClr val="FF0000"/>
              </a:solidFill>
              <a:latin typeface="Arial" charset="0"/>
              <a:cs typeface="Arial" charset="0"/>
            </a:endParaRPr>
          </a:p>
        </p:txBody>
      </p:sp>
      <p:graphicFrame>
        <p:nvGraphicFramePr>
          <p:cNvPr id="9" name="Group 73"/>
          <p:cNvGraphicFramePr>
            <a:graphicFrameLocks noGrp="1"/>
          </p:cNvGraphicFramePr>
          <p:nvPr/>
        </p:nvGraphicFramePr>
        <p:xfrm>
          <a:off x="492371" y="1023939"/>
          <a:ext cx="8229599" cy="4615066"/>
        </p:xfrm>
        <a:graphic>
          <a:graphicData uri="http://schemas.openxmlformats.org/drawingml/2006/table">
            <a:tbl>
              <a:tblPr rtl="1"/>
              <a:tblGrid>
                <a:gridCol w="831648"/>
                <a:gridCol w="861783"/>
                <a:gridCol w="3147510"/>
                <a:gridCol w="686836"/>
                <a:gridCol w="877161"/>
                <a:gridCol w="1021977"/>
                <a:gridCol w="802684"/>
              </a:tblGrid>
              <a:tr h="1031681">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مدين</a:t>
                      </a:r>
                      <a:endParaRPr kumimoji="0" lang="en-GB" sz="2000" b="1" i="0" u="none" strike="noStrike" cap="none" normalizeH="0" baseline="0" dirty="0" smtClean="0">
                        <a:ln>
                          <a:noFill/>
                        </a:ln>
                        <a:solidFill>
                          <a:schemeClr val="tx1"/>
                        </a:solidFill>
                        <a:effectLst/>
                        <a:latin typeface="Arial" charset="0"/>
                        <a:cs typeface="Arial" charset="0"/>
                      </a:endParaRPr>
                    </a:p>
                  </a:txBody>
                  <a:tcPr marT="45725" marB="4572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دائن</a:t>
                      </a:r>
                      <a:endParaRPr kumimoji="0" lang="en-GB" sz="2000" b="1" i="0" u="none" strike="noStrike" cap="none" normalizeH="0" baseline="0" dirty="0" smtClean="0">
                        <a:ln>
                          <a:noFill/>
                        </a:ln>
                        <a:solidFill>
                          <a:schemeClr val="tx1"/>
                        </a:solidFill>
                        <a:effectLst/>
                        <a:latin typeface="Arial" charset="0"/>
                        <a:cs typeface="Arial" charset="0"/>
                      </a:endParaRPr>
                    </a:p>
                  </a:txBody>
                  <a:tcPr marT="45725" marB="4572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البيــــــــــــــــان</a:t>
                      </a:r>
                      <a:endParaRPr kumimoji="0" lang="en-GB" sz="2000" b="1" i="0" u="none" strike="noStrike" cap="none" normalizeH="0" baseline="0" dirty="0" smtClean="0">
                        <a:ln>
                          <a:noFill/>
                        </a:ln>
                        <a:solidFill>
                          <a:schemeClr val="tx1"/>
                        </a:solidFill>
                        <a:effectLst/>
                        <a:latin typeface="Arial" charset="0"/>
                        <a:cs typeface="Arial" charset="0"/>
                      </a:endParaRPr>
                    </a:p>
                  </a:txBody>
                  <a:tcPr marT="45725" marB="4572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T="45725" marB="4572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المستند</a:t>
                      </a:r>
                      <a:endParaRPr kumimoji="0" lang="en-US" sz="2000" b="1" i="0" u="none" strike="noStrike" cap="none" normalizeH="0" baseline="0" dirty="0" smtClean="0">
                        <a:ln>
                          <a:noFill/>
                        </a:ln>
                        <a:solidFill>
                          <a:schemeClr val="tx1"/>
                        </a:solidFill>
                        <a:effectLst/>
                        <a:latin typeface="Arial" charset="0"/>
                        <a:cs typeface="Arial" charset="0"/>
                      </a:endParaRPr>
                    </a:p>
                  </a:txBody>
                  <a:tcPr marT="45725" marB="4572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صفحة</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الأستاذ</a:t>
                      </a:r>
                      <a:endParaRPr kumimoji="0" lang="en-GB" sz="2000" b="1" i="0" u="none" strike="noStrike" cap="none" normalizeH="0" baseline="0" dirty="0" smtClean="0">
                        <a:ln>
                          <a:noFill/>
                        </a:ln>
                        <a:solidFill>
                          <a:schemeClr val="tx1"/>
                        </a:solidFill>
                        <a:effectLst/>
                        <a:latin typeface="Arial" charset="0"/>
                        <a:cs typeface="Arial" charset="0"/>
                      </a:endParaRPr>
                    </a:p>
                  </a:txBody>
                  <a:tcPr marT="45725" marB="4572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T="45725" marB="45725"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r h="3091006">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400" b="0" i="0" u="none" strike="noStrike" cap="none" normalizeH="0" baseline="0" dirty="0" smtClean="0">
                          <a:ln>
                            <a:noFill/>
                          </a:ln>
                          <a:solidFill>
                            <a:schemeClr val="tx1"/>
                          </a:solidFill>
                          <a:effectLst/>
                          <a:latin typeface="Arial" charset="0"/>
                          <a:cs typeface="Arial" charset="0"/>
                        </a:rPr>
                        <a:t>0000</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4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4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4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4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4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en-GB" sz="2400" b="0" i="0" u="none" strike="noStrike" cap="none" normalizeH="0" baseline="0" dirty="0" smtClean="0">
                        <a:ln>
                          <a:noFill/>
                        </a:ln>
                        <a:solidFill>
                          <a:schemeClr val="tx1"/>
                        </a:solidFill>
                        <a:effectLst/>
                        <a:latin typeface="Arial" charset="0"/>
                        <a:cs typeface="Arial" charset="0"/>
                      </a:endParaRP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4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4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400" b="0" i="0" u="none" strike="noStrike" cap="none" normalizeH="0" baseline="0" dirty="0" smtClean="0">
                          <a:ln>
                            <a:noFill/>
                          </a:ln>
                          <a:solidFill>
                            <a:schemeClr val="tx1"/>
                          </a:solidFill>
                          <a:effectLst/>
                          <a:latin typeface="Arial" charset="0"/>
                          <a:cs typeface="Arial" charset="0"/>
                        </a:rPr>
                        <a:t>0000</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charset="0"/>
                        <a:cs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400" b="0" i="1" u="none" strike="noStrike" cap="none" normalizeH="0" baseline="0" dirty="0" smtClean="0">
                          <a:ln>
                            <a:noFill/>
                          </a:ln>
                          <a:solidFill>
                            <a:schemeClr val="tx1"/>
                          </a:solidFill>
                          <a:effectLst/>
                          <a:latin typeface="Arial" charset="0"/>
                          <a:cs typeface="Arial" charset="0"/>
                        </a:rPr>
                        <a:t>من </a:t>
                      </a:r>
                      <a:r>
                        <a:rPr kumimoji="0" lang="ar-SA" sz="2400" b="0" i="1" u="none" strike="noStrike" cap="none" normalizeH="0" baseline="0" dirty="0" err="1" smtClean="0">
                          <a:ln>
                            <a:noFill/>
                          </a:ln>
                          <a:solidFill>
                            <a:schemeClr val="tx1"/>
                          </a:solidFill>
                          <a:effectLst/>
                          <a:latin typeface="Arial" charset="0"/>
                          <a:cs typeface="Arial" charset="0"/>
                        </a:rPr>
                        <a:t>حـ</a:t>
                      </a:r>
                      <a:r>
                        <a:rPr kumimoji="0" lang="ar-SA" sz="2400" b="0" i="1" u="none" strike="noStrike" cap="none" normalizeH="0" baseline="0" dirty="0" smtClean="0">
                          <a:ln>
                            <a:noFill/>
                          </a:ln>
                          <a:solidFill>
                            <a:schemeClr val="tx1"/>
                          </a:solidFill>
                          <a:effectLst/>
                          <a:latin typeface="Arial" charset="0"/>
                          <a:cs typeface="Arial" charset="0"/>
                        </a:rPr>
                        <a:t>/ الطرف المدين</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400" b="0" i="0" u="none" strike="noStrike" cap="none" normalizeH="0" baseline="0" dirty="0" smtClean="0">
                          <a:ln>
                            <a:noFill/>
                          </a:ln>
                          <a:solidFill>
                            <a:schemeClr val="tx1"/>
                          </a:solidFill>
                          <a:effectLst/>
                          <a:latin typeface="Arial" charset="0"/>
                          <a:cs typeface="Arial" charset="0"/>
                        </a:rPr>
                        <a:t>      </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400" b="0" i="0" u="none" strike="noStrike" cap="none" normalizeH="0" baseline="0" dirty="0" smtClean="0">
                          <a:ln>
                            <a:noFill/>
                          </a:ln>
                          <a:solidFill>
                            <a:schemeClr val="tx1"/>
                          </a:solidFill>
                          <a:effectLst/>
                          <a:latin typeface="Arial" charset="0"/>
                          <a:cs typeface="Arial" charset="0"/>
                        </a:rPr>
                        <a:t>          </a:t>
                      </a:r>
                      <a:r>
                        <a:rPr kumimoji="0" lang="ar-SA" sz="2400" b="0" i="1" u="none" strike="noStrike" cap="none" normalizeH="0" baseline="0" dirty="0" smtClean="0">
                          <a:ln>
                            <a:noFill/>
                          </a:ln>
                          <a:solidFill>
                            <a:schemeClr val="tx1"/>
                          </a:solidFill>
                          <a:effectLst/>
                          <a:latin typeface="Arial" charset="0"/>
                          <a:cs typeface="Arial" charset="0"/>
                        </a:rPr>
                        <a:t>إلى </a:t>
                      </a:r>
                      <a:r>
                        <a:rPr kumimoji="0" lang="ar-SA" sz="2400" b="0" i="1" u="none" strike="noStrike" cap="none" normalizeH="0" baseline="0" dirty="0" err="1" smtClean="0">
                          <a:ln>
                            <a:noFill/>
                          </a:ln>
                          <a:solidFill>
                            <a:schemeClr val="tx1"/>
                          </a:solidFill>
                          <a:effectLst/>
                          <a:latin typeface="Arial" charset="0"/>
                          <a:cs typeface="Arial" charset="0"/>
                        </a:rPr>
                        <a:t>حـ</a:t>
                      </a:r>
                      <a:r>
                        <a:rPr kumimoji="0" lang="ar-SA" sz="2400" b="0" i="1" u="none" strike="noStrike" cap="none" normalizeH="0" baseline="0" dirty="0" smtClean="0">
                          <a:ln>
                            <a:noFill/>
                          </a:ln>
                          <a:solidFill>
                            <a:schemeClr val="tx1"/>
                          </a:solidFill>
                          <a:effectLst/>
                          <a:latin typeface="Arial" charset="0"/>
                          <a:cs typeface="Arial" charset="0"/>
                        </a:rPr>
                        <a:t>/ الطرف الدائن</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400" b="0" i="0" u="none" strike="noStrike" cap="none" normalizeH="0" baseline="0" dirty="0" smtClean="0">
                          <a:ln>
                            <a:noFill/>
                          </a:ln>
                          <a:solidFill>
                            <a:schemeClr val="tx1"/>
                          </a:solidFill>
                          <a:effectLst/>
                          <a:latin typeface="Arial" charset="0"/>
                          <a:cs typeface="Arial" charset="0"/>
                        </a:rPr>
                        <a:t>(شرح مختصر للقيد)</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400" b="0" i="0" u="none" strike="noStrike" cap="none" normalizeH="0" baseline="0" dirty="0" smtClean="0">
                          <a:ln>
                            <a:noFill/>
                          </a:ln>
                          <a:solidFill>
                            <a:schemeClr val="tx1"/>
                          </a:solidFill>
                          <a:effectLst/>
                          <a:latin typeface="Arial" charset="0"/>
                          <a:cs typeface="Arial" charset="0"/>
                        </a:rPr>
                        <a:t>ــــــــــــــــــــــــــــــــــــــــــــــ</a:t>
                      </a:r>
                      <a:endParaRPr kumimoji="0" lang="en-GB" sz="2400" b="0" i="0" u="none" strike="noStrike" cap="none" normalizeH="0" baseline="0" dirty="0" smtClean="0">
                        <a:ln>
                          <a:noFill/>
                        </a:ln>
                        <a:solidFill>
                          <a:schemeClr val="tx1"/>
                        </a:solidFill>
                        <a:effectLst/>
                        <a:latin typeface="Arial" charset="0"/>
                        <a:cs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400" b="0" i="0" u="none" strike="noStrike" cap="none" normalizeH="0" baseline="0" dirty="0" smtClean="0">
                          <a:ln>
                            <a:noFill/>
                          </a:ln>
                          <a:solidFill>
                            <a:schemeClr val="tx1"/>
                          </a:solidFill>
                          <a:effectLst/>
                          <a:latin typeface="Arial" charset="0"/>
                          <a:cs typeface="Arial" charset="0"/>
                        </a:rPr>
                        <a:t>1</a:t>
                      </a:r>
                      <a:endParaRPr kumimoji="0" lang="en-US" sz="2400" b="0" i="0" u="none" strike="noStrike" cap="none" normalizeH="0" baseline="0" dirty="0" smtClean="0">
                        <a:ln>
                          <a:noFill/>
                        </a:ln>
                        <a:solidFill>
                          <a:schemeClr val="tx1"/>
                        </a:solidFill>
                        <a:effectLst/>
                        <a:latin typeface="Arial" charset="0"/>
                        <a:cs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400" b="0" i="0" u="none" strike="noStrike" cap="none" normalizeH="0" baseline="0" dirty="0" smtClean="0">
                          <a:ln>
                            <a:noFill/>
                          </a:ln>
                          <a:solidFill>
                            <a:schemeClr val="tx1"/>
                          </a:solidFill>
                          <a:effectLst/>
                          <a:latin typeface="Arial" charset="0"/>
                          <a:cs typeface="Arial" charset="0"/>
                        </a:rPr>
                        <a:t>مستند رقم/0000</a:t>
                      </a:r>
                      <a:endParaRPr kumimoji="0" lang="en-US" sz="2400" b="0" i="0" u="none" strike="noStrike" cap="none" normalizeH="0" baseline="0" dirty="0" smtClean="0">
                        <a:ln>
                          <a:noFill/>
                        </a:ln>
                        <a:solidFill>
                          <a:schemeClr val="tx1"/>
                        </a:solidFill>
                        <a:effectLst/>
                        <a:latin typeface="Arial" charset="0"/>
                        <a:cs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400" b="0" i="0" u="none" strike="noStrike" cap="none" normalizeH="0" baseline="0" dirty="0" smtClean="0">
                          <a:ln>
                            <a:noFill/>
                          </a:ln>
                          <a:solidFill>
                            <a:schemeClr val="tx1"/>
                          </a:solidFill>
                          <a:effectLst/>
                          <a:latin typeface="Arial" charset="0"/>
                          <a:cs typeface="Arial" charset="0"/>
                        </a:rPr>
                        <a:t>1</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4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400" b="0" i="0" u="none" strike="noStrike" cap="none" normalizeH="0" baseline="0" dirty="0" smtClean="0">
                          <a:ln>
                            <a:noFill/>
                          </a:ln>
                          <a:solidFill>
                            <a:schemeClr val="tx1"/>
                          </a:solidFill>
                          <a:effectLst/>
                          <a:latin typeface="Arial" charset="0"/>
                          <a:cs typeface="Arial" charset="0"/>
                        </a:rPr>
                        <a:t>3</a:t>
                      </a:r>
                      <a:endParaRPr kumimoji="0" lang="en-US" sz="2400" b="0" i="0" u="none" strike="noStrike" cap="none" normalizeH="0" baseline="0" dirty="0" smtClean="0">
                        <a:ln>
                          <a:noFill/>
                        </a:ln>
                        <a:solidFill>
                          <a:schemeClr val="tx1"/>
                        </a:solidFill>
                        <a:effectLst/>
                        <a:latin typeface="Arial" charset="0"/>
                        <a:cs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400" b="0" i="0" u="none" strike="noStrike" cap="none" normalizeH="0" baseline="0" dirty="0" smtClean="0">
                          <a:ln>
                            <a:noFill/>
                          </a:ln>
                          <a:solidFill>
                            <a:schemeClr val="tx1"/>
                          </a:solidFill>
                          <a:effectLst/>
                          <a:latin typeface="Arial" charset="0"/>
                          <a:cs typeface="Arial" charset="0"/>
                        </a:rPr>
                        <a:t>4/11</a:t>
                      </a:r>
                      <a:endParaRPr kumimoji="0" lang="en-US" sz="2400" b="0" i="0" u="none" strike="noStrike" cap="none" normalizeH="0" baseline="0" dirty="0" smtClean="0">
                        <a:ln>
                          <a:noFill/>
                        </a:ln>
                        <a:solidFill>
                          <a:schemeClr val="tx1"/>
                        </a:solidFill>
                        <a:effectLst/>
                        <a:latin typeface="Arial" charset="0"/>
                        <a:cs typeface="Arial" charset="0"/>
                      </a:endParaRP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45725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400" b="0" i="0" u="none" strike="noStrike" cap="none" normalizeH="0" baseline="0" dirty="0" smtClean="0">
                          <a:ln>
                            <a:noFill/>
                          </a:ln>
                          <a:solidFill>
                            <a:schemeClr val="tx1"/>
                          </a:solidFill>
                          <a:effectLst/>
                          <a:latin typeface="Arial" charset="0"/>
                          <a:cs typeface="Arial" charset="0"/>
                        </a:rPr>
                        <a:t>-----</a:t>
                      </a:r>
                      <a:endParaRPr kumimoji="0" lang="en-GB" sz="2400" b="0" i="0" u="none" strike="noStrike" cap="none" normalizeH="0" baseline="0" dirty="0" smtClean="0">
                        <a:ln>
                          <a:noFill/>
                        </a:ln>
                        <a:solidFill>
                          <a:schemeClr val="tx1"/>
                        </a:solidFill>
                        <a:effectLst/>
                        <a:latin typeface="Arial" charset="0"/>
                        <a:cs typeface="Arial" charset="0"/>
                      </a:endParaRP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400" b="0" i="0" u="none" strike="noStrike" cap="none" normalizeH="0" baseline="0" dirty="0" smtClean="0">
                          <a:ln>
                            <a:noFill/>
                          </a:ln>
                          <a:solidFill>
                            <a:schemeClr val="tx1"/>
                          </a:solidFill>
                          <a:effectLst/>
                          <a:latin typeface="Arial" charset="0"/>
                          <a:cs typeface="Arial" charset="0"/>
                        </a:rPr>
                        <a:t>-----</a:t>
                      </a:r>
                      <a:endParaRPr kumimoji="0" lang="en-US" sz="2400" b="0" i="0" u="none" strike="noStrike" cap="none" normalizeH="0" baseline="0" dirty="0" smtClean="0">
                        <a:ln>
                          <a:noFill/>
                        </a:ln>
                        <a:solidFill>
                          <a:schemeClr val="tx1"/>
                        </a:solidFill>
                        <a:effectLst/>
                        <a:latin typeface="Arial" charset="0"/>
                        <a:cs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400" b="0" i="0" u="none" strike="noStrike" cap="none" normalizeH="0" baseline="0" dirty="0" smtClean="0">
                          <a:ln>
                            <a:noFill/>
                          </a:ln>
                          <a:solidFill>
                            <a:schemeClr val="tx1"/>
                          </a:solidFill>
                          <a:effectLst/>
                          <a:latin typeface="Arial" charset="0"/>
                          <a:cs typeface="Arial" charset="0"/>
                        </a:rPr>
                        <a:t>المجموع</a:t>
                      </a:r>
                      <a:endParaRPr kumimoji="0" lang="en-GB" sz="2400" b="0" i="0" u="none" strike="noStrike" cap="none" normalizeH="0" baseline="0" dirty="0" smtClean="0">
                        <a:ln>
                          <a:noFill/>
                        </a:ln>
                        <a:solidFill>
                          <a:schemeClr val="tx1"/>
                        </a:solidFill>
                        <a:effectLst/>
                        <a:latin typeface="Arial" charset="0"/>
                        <a:cs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charset="0"/>
                        <a:cs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charset="0"/>
                        <a:cs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charset="0"/>
                        <a:cs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charset="0"/>
                        <a:cs typeface="Arial" charset="0"/>
                      </a:endParaRP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bl>
          </a:graphicData>
        </a:graphic>
      </p:graphicFrame>
      <p:sp>
        <p:nvSpPr>
          <p:cNvPr id="113705" name="Slide Number Placeholder 3"/>
          <p:cNvSpPr>
            <a:spLocks noGrp="1"/>
          </p:cNvSpPr>
          <p:nvPr>
            <p:ph type="sldNum" sz="quarter" idx="4294967295"/>
          </p:nvPr>
        </p:nvSpPr>
        <p:spPr bwMode="auto">
          <a:xfrm>
            <a:off x="4494983" y="6381328"/>
            <a:ext cx="653081"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fld id="{3BB01984-692F-43C8-89EE-19A714245551}" type="slidenum">
              <a:rPr lang="ar-SA" sz="1800" smtClean="0">
                <a:solidFill>
                  <a:schemeClr val="bg1"/>
                </a:solidFill>
                <a:latin typeface="Calibri" pitchFamily="34" charset="0"/>
              </a:rPr>
              <a:pPr algn="ctr" eaLnBrk="1" hangingPunct="1"/>
              <a:t>101</a:t>
            </a:fld>
            <a:endParaRPr lang="en-US" sz="1800" dirty="0" smtClean="0">
              <a:solidFill>
                <a:schemeClr val="bg1"/>
              </a:solidFill>
              <a:latin typeface="Calibri" pitchFamily="34" charset="0"/>
            </a:endParaRPr>
          </a:p>
        </p:txBody>
      </p:sp>
    </p:spTree>
    <p:extLst>
      <p:ext uri="{BB962C8B-B14F-4D97-AF65-F5344CB8AC3E}">
        <p14:creationId xmlns:p14="http://schemas.microsoft.com/office/powerpoint/2010/main" xmlns="" val="379550843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blinds(horizontal)">
                                      <p:cBhvr>
                                        <p:cTn id="7" dur="500"/>
                                        <p:tgtEl>
                                          <p:spTgt spid="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ar-SA" sz="3600" dirty="0" smtClean="0">
                <a:solidFill>
                  <a:srgbClr val="FF0000"/>
                </a:solidFill>
              </a:rPr>
              <a:t>فوائد استخدام دفتر اليومية</a:t>
            </a:r>
            <a:r>
              <a:rPr lang="ar-SA" sz="3600" dirty="0" smtClean="0"/>
              <a:t> </a:t>
            </a:r>
            <a:endParaRPr lang="en-GB" sz="3600" dirty="0"/>
          </a:p>
        </p:txBody>
      </p:sp>
      <p:sp>
        <p:nvSpPr>
          <p:cNvPr id="3" name="Content Placeholder 2"/>
          <p:cNvSpPr>
            <a:spLocks noGrp="1"/>
          </p:cNvSpPr>
          <p:nvPr>
            <p:ph idx="1"/>
          </p:nvPr>
        </p:nvSpPr>
        <p:spPr/>
        <p:txBody>
          <a:bodyPr/>
          <a:lstStyle/>
          <a:p>
            <a:pPr algn="just" rtl="1">
              <a:lnSpc>
                <a:spcPct val="150000"/>
              </a:lnSpc>
              <a:buFont typeface="Arial" pitchFamily="34" charset="0"/>
              <a:buChar char="•"/>
            </a:pPr>
            <a:r>
              <a:rPr lang="ar-SA" dirty="0" smtClean="0">
                <a:cs typeface="Arial" pitchFamily="34" charset="0"/>
              </a:rPr>
              <a:t>تسجيل جميع العمليات المالية في مكان واحد</a:t>
            </a:r>
          </a:p>
          <a:p>
            <a:pPr algn="just" rtl="1">
              <a:lnSpc>
                <a:spcPct val="150000"/>
              </a:lnSpc>
              <a:buFont typeface="Arial" pitchFamily="34" charset="0"/>
              <a:buChar char="•"/>
            </a:pPr>
            <a:r>
              <a:rPr lang="ar-SA" dirty="0" smtClean="0">
                <a:cs typeface="Arial" pitchFamily="34" charset="0"/>
              </a:rPr>
              <a:t>توفير معلومات عن العمليات المالية التي حدثت خلال فترة زمنية معينة</a:t>
            </a:r>
          </a:p>
          <a:p>
            <a:pPr algn="just" rtl="1">
              <a:lnSpc>
                <a:spcPct val="150000"/>
              </a:lnSpc>
              <a:buFont typeface="Arial" pitchFamily="34" charset="0"/>
              <a:buChar char="•"/>
            </a:pPr>
            <a:r>
              <a:rPr lang="ar-SA" dirty="0" smtClean="0">
                <a:cs typeface="Arial" pitchFamily="34" charset="0"/>
              </a:rPr>
              <a:t>تقليل فرص حدوث الأخطاء مثل السهو عن تسجيل بعض العمليات أو بعض أطرافها في دفتر الأستاذ</a:t>
            </a:r>
            <a:endParaRPr lang="en-GB" dirty="0" smtClean="0">
              <a:cs typeface="Arial" pitchFamily="34" charset="0"/>
            </a:endParaRPr>
          </a:p>
        </p:txBody>
      </p:sp>
      <p:sp>
        <p:nvSpPr>
          <p:cNvPr id="114692" name="Slide Number Placeholder 3"/>
          <p:cNvSpPr>
            <a:spLocks noGrp="1"/>
          </p:cNvSpPr>
          <p:nvPr>
            <p:ph type="sldNum" sz="quarter" idx="4294967295"/>
          </p:nvPr>
        </p:nvSpPr>
        <p:spPr bwMode="auto">
          <a:xfrm>
            <a:off x="4572000" y="6381328"/>
            <a:ext cx="527538"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fld id="{72488167-E732-4AE4-860D-D2B9D8266F2D}" type="slidenum">
              <a:rPr lang="ar-SA" sz="1800" smtClean="0">
                <a:solidFill>
                  <a:schemeClr val="bg1"/>
                </a:solidFill>
                <a:latin typeface="Calibri" pitchFamily="34" charset="0"/>
              </a:rPr>
              <a:pPr algn="ctr" eaLnBrk="1" hangingPunct="1"/>
              <a:t>102</a:t>
            </a:fld>
            <a:endParaRPr lang="en-US" sz="1800" dirty="0" smtClean="0">
              <a:solidFill>
                <a:schemeClr val="bg1"/>
              </a:solidFill>
              <a:latin typeface="Calibri" pitchFamily="34" charset="0"/>
            </a:endParaRPr>
          </a:p>
        </p:txBody>
      </p:sp>
    </p:spTree>
    <p:extLst>
      <p:ext uri="{BB962C8B-B14F-4D97-AF65-F5344CB8AC3E}">
        <p14:creationId xmlns:p14="http://schemas.microsoft.com/office/powerpoint/2010/main" xmlns="" val="33154958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lstStyle/>
          <a:p>
            <a:pPr>
              <a:defRPr/>
            </a:pPr>
            <a:endParaRPr lang="en-GB" dirty="0"/>
          </a:p>
        </p:txBody>
      </p:sp>
      <p:sp>
        <p:nvSpPr>
          <p:cNvPr id="115715" name="Content Placeholder 2"/>
          <p:cNvSpPr>
            <a:spLocks noGrp="1"/>
          </p:cNvSpPr>
          <p:nvPr>
            <p:ph idx="1"/>
          </p:nvPr>
        </p:nvSpPr>
        <p:spPr/>
        <p:txBody>
          <a:bodyPr/>
          <a:lstStyle/>
          <a:p>
            <a:endParaRPr lang="en-GB" smtClean="0">
              <a:cs typeface="Arial" pitchFamily="34" charset="0"/>
            </a:endParaRPr>
          </a:p>
        </p:txBody>
      </p:sp>
      <p:sp>
        <p:nvSpPr>
          <p:cNvPr id="115716" name="Slide Number Placeholder 3"/>
          <p:cNvSpPr>
            <a:spLocks noGrp="1"/>
          </p:cNvSpPr>
          <p:nvPr>
            <p:ph type="sldNum" sz="quarter" idx="4294967295"/>
          </p:nvPr>
        </p:nvSpPr>
        <p:spPr bwMode="auto">
          <a:xfrm>
            <a:off x="4519884" y="6381328"/>
            <a:ext cx="628179"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fld id="{EEEFE127-FF8D-45A0-9522-B697190AB83F}" type="slidenum">
              <a:rPr lang="ar-SA" sz="1800" smtClean="0">
                <a:solidFill>
                  <a:schemeClr val="bg1"/>
                </a:solidFill>
                <a:latin typeface="Calibri" pitchFamily="34" charset="0"/>
              </a:rPr>
              <a:pPr algn="ctr" eaLnBrk="1" hangingPunct="1"/>
              <a:t>103</a:t>
            </a:fld>
            <a:endParaRPr lang="en-US" sz="1800" dirty="0" smtClean="0">
              <a:solidFill>
                <a:schemeClr val="bg1"/>
              </a:solidFill>
              <a:latin typeface="Calibri" pitchFamily="34" charset="0"/>
            </a:endParaRPr>
          </a:p>
        </p:txBody>
      </p:sp>
      <p:sp>
        <p:nvSpPr>
          <p:cNvPr id="7" name="Rectangle 2"/>
          <p:cNvSpPr>
            <a:spLocks noChangeArrowheads="1"/>
          </p:cNvSpPr>
          <p:nvPr/>
        </p:nvSpPr>
        <p:spPr bwMode="auto">
          <a:xfrm>
            <a:off x="281354" y="381000"/>
            <a:ext cx="8405446" cy="609600"/>
          </a:xfrm>
          <a:prstGeom prst="rect">
            <a:avLst/>
          </a:prstGeom>
          <a:noFill/>
          <a:ln w="9525">
            <a:noFill/>
            <a:miter lim="800000"/>
            <a:headEnd/>
            <a:tailEnd/>
          </a:ln>
          <a:effectLst>
            <a:prstShdw prst="shdw17" dist="17961" dir="2700000">
              <a:schemeClr val="accent1">
                <a:gamma/>
                <a:shade val="60000"/>
                <a:invGamma/>
              </a:schemeClr>
            </a:prstShdw>
          </a:effectLst>
        </p:spPr>
        <p:txBody>
          <a:bodyPr anchor="ctr"/>
          <a:lstStyle/>
          <a:p>
            <a:pPr>
              <a:defRPr/>
            </a:pPr>
            <a:r>
              <a:rPr lang="ar-SA" sz="2400" b="1" dirty="0">
                <a:solidFill>
                  <a:srgbClr val="FF0000"/>
                </a:solidFill>
              </a:rPr>
              <a:t>بالتطبيق على مثال منشأة فاضل جوالات (2020) يمكن إجراء قيود اليومية وذلك كما يلي:</a:t>
            </a:r>
          </a:p>
          <a:p>
            <a:pPr>
              <a:defRPr/>
            </a:pPr>
            <a:r>
              <a:rPr lang="ar-SA" sz="2000" b="1" dirty="0"/>
              <a:t>العملية الأولى: في 1/1 تم إيداع مبلغ 500 ألف ريال في حساب المنشأة التجارية ببنك الرياض كرأس مال للمنشأة</a:t>
            </a:r>
            <a:endParaRPr lang="en-GB" sz="2000" dirty="0"/>
          </a:p>
        </p:txBody>
      </p:sp>
      <p:graphicFrame>
        <p:nvGraphicFramePr>
          <p:cNvPr id="8" name="Group 73"/>
          <p:cNvGraphicFramePr>
            <a:graphicFrameLocks noGrp="1"/>
          </p:cNvGraphicFramePr>
          <p:nvPr>
            <p:extLst>
              <p:ext uri="{D42A27DB-BD31-4B8C-83A1-F6EECF244321}">
                <p14:modId xmlns:p14="http://schemas.microsoft.com/office/powerpoint/2010/main" xmlns="" val="1271888078"/>
              </p:ext>
            </p:extLst>
          </p:nvPr>
        </p:nvGraphicFramePr>
        <p:xfrm>
          <a:off x="335984" y="1340768"/>
          <a:ext cx="8350817" cy="4630894"/>
        </p:xfrm>
        <a:graphic>
          <a:graphicData uri="http://schemas.openxmlformats.org/drawingml/2006/table">
            <a:tbl>
              <a:tblPr rtl="1"/>
              <a:tblGrid>
                <a:gridCol w="1043814"/>
                <a:gridCol w="1144243"/>
                <a:gridCol w="2991272"/>
                <a:gridCol w="466564"/>
                <a:gridCol w="895904"/>
                <a:gridCol w="1043814"/>
                <a:gridCol w="765206"/>
              </a:tblGrid>
              <a:tr h="931706">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مدين</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دائن</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البيــــــــــــــــان</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المستند</a:t>
                      </a:r>
                      <a:endParaRPr kumimoji="0" lang="en-US"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صفحة</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الأستاذ</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r h="3124444">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500000</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en-GB" sz="2000" b="1" i="0" u="none" strike="noStrike" cap="none" normalizeH="0" baseline="0" dirty="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500000</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1"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1" u="none" strike="noStrike" cap="none" normalizeH="0" baseline="0" dirty="0" smtClean="0">
                          <a:ln>
                            <a:noFill/>
                          </a:ln>
                          <a:solidFill>
                            <a:schemeClr val="tx1"/>
                          </a:solidFill>
                          <a:effectLst/>
                          <a:latin typeface="Arial" charset="0"/>
                          <a:cs typeface="Arial" charset="0"/>
                        </a:rPr>
                        <a:t>من </a:t>
                      </a:r>
                      <a:r>
                        <a:rPr kumimoji="0" lang="ar-SA" sz="2000" b="0" i="1" u="none" strike="noStrike" cap="none" normalizeH="0" baseline="0" dirty="0" err="1" smtClean="0">
                          <a:ln>
                            <a:noFill/>
                          </a:ln>
                          <a:solidFill>
                            <a:schemeClr val="tx1"/>
                          </a:solidFill>
                          <a:effectLst/>
                          <a:latin typeface="Arial" charset="0"/>
                          <a:cs typeface="Arial" charset="0"/>
                        </a:rPr>
                        <a:t>حـ</a:t>
                      </a:r>
                      <a:r>
                        <a:rPr kumimoji="0" lang="ar-SA" sz="2000" b="0" i="1" u="none" strike="noStrike" cap="none" normalizeH="0" baseline="0" dirty="0" smtClean="0">
                          <a:ln>
                            <a:noFill/>
                          </a:ln>
                          <a:solidFill>
                            <a:schemeClr val="tx1"/>
                          </a:solidFill>
                          <a:effectLst/>
                          <a:latin typeface="Arial" charset="0"/>
                          <a:cs typeface="Arial" charset="0"/>
                        </a:rPr>
                        <a:t>/ البنك</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      </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          </a:t>
                      </a:r>
                      <a:r>
                        <a:rPr kumimoji="0" lang="ar-SA" sz="2000" b="0" i="1" u="none" strike="noStrike" cap="none" normalizeH="0" baseline="0" dirty="0" smtClean="0">
                          <a:ln>
                            <a:noFill/>
                          </a:ln>
                          <a:solidFill>
                            <a:schemeClr val="tx1"/>
                          </a:solidFill>
                          <a:effectLst/>
                          <a:latin typeface="Arial" charset="0"/>
                          <a:cs typeface="Arial" charset="0"/>
                        </a:rPr>
                        <a:t>إلى </a:t>
                      </a:r>
                      <a:r>
                        <a:rPr kumimoji="0" lang="ar-SA" sz="2000" b="0" i="1" u="none" strike="noStrike" cap="none" normalizeH="0" baseline="0" dirty="0" err="1" smtClean="0">
                          <a:ln>
                            <a:noFill/>
                          </a:ln>
                          <a:solidFill>
                            <a:schemeClr val="tx1"/>
                          </a:solidFill>
                          <a:effectLst/>
                          <a:latin typeface="Arial" charset="0"/>
                          <a:cs typeface="Arial" charset="0"/>
                        </a:rPr>
                        <a:t>حـ</a:t>
                      </a:r>
                      <a:r>
                        <a:rPr kumimoji="0" lang="ar-SA" sz="2000" b="0" i="1" u="none" strike="noStrike" cap="none" normalizeH="0" baseline="0" dirty="0" smtClean="0">
                          <a:ln>
                            <a:noFill/>
                          </a:ln>
                          <a:solidFill>
                            <a:schemeClr val="tx1"/>
                          </a:solidFill>
                          <a:effectLst/>
                          <a:latin typeface="Arial" charset="0"/>
                          <a:cs typeface="Arial" charset="0"/>
                        </a:rPr>
                        <a:t>/ رأس المال</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(إيداع رأس المال في حساب باسم المنشأة في بنك الرياض)</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ـــــــــــــــــــــــــــــــــــــــــــــــــــــ</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en-GB"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a:t>
                      </a: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قسيمة إيداع رقم/1206</a:t>
                      </a: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2</a:t>
                      </a: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1/1</a:t>
                      </a: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43965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500000</a:t>
                      </a:r>
                      <a:endParaRPr kumimoji="0" lang="en-GB" sz="2000" b="1" i="0" u="none" strike="noStrike" cap="none" normalizeH="0" baseline="0" dirty="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500000</a:t>
                      </a:r>
                      <a:endParaRPr kumimoji="0" lang="en-US" sz="2000" b="1"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GB"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bl>
          </a:graphicData>
        </a:graphic>
      </p:graphicFrame>
    </p:spTree>
    <p:extLst>
      <p:ext uri="{BB962C8B-B14F-4D97-AF65-F5344CB8AC3E}">
        <p14:creationId xmlns:p14="http://schemas.microsoft.com/office/powerpoint/2010/main" xmlns="" val="188415700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linds(horizontal)">
                                      <p:cBhvr>
                                        <p:cTn id="7" dur="500"/>
                                        <p:tgtEl>
                                          <p:spTgt spid="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blinds(horizontal)">
                                      <p:cBhvr>
                                        <p:cTn id="12" dur="500"/>
                                        <p:tgtEl>
                                          <p:spTgt spid="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844061" y="228600"/>
            <a:ext cx="7596554" cy="685800"/>
          </a:xfrm>
        </p:spPr>
        <p:txBody>
          <a:bodyPr/>
          <a:lstStyle/>
          <a:p>
            <a:pPr eaLnBrk="1" hangingPunct="1"/>
            <a:r>
              <a:rPr lang="ar-SA" sz="2000" b="1" smtClean="0">
                <a:solidFill>
                  <a:schemeClr val="tx1"/>
                </a:solidFill>
                <a:cs typeface="Arial" pitchFamily="34" charset="0"/>
              </a:rPr>
              <a:t/>
            </a:r>
            <a:br>
              <a:rPr lang="ar-SA" sz="2000" b="1" smtClean="0">
                <a:solidFill>
                  <a:schemeClr val="tx1"/>
                </a:solidFill>
                <a:cs typeface="Arial" pitchFamily="34" charset="0"/>
              </a:rPr>
            </a:br>
            <a:r>
              <a:rPr lang="ar-SA" sz="2000" b="1" smtClean="0">
                <a:solidFill>
                  <a:schemeClr val="tx1"/>
                </a:solidFill>
                <a:cs typeface="Arial" pitchFamily="34" charset="0"/>
              </a:rPr>
              <a:t/>
            </a:r>
            <a:br>
              <a:rPr lang="ar-SA" sz="2000" b="1" smtClean="0">
                <a:solidFill>
                  <a:schemeClr val="tx1"/>
                </a:solidFill>
                <a:cs typeface="Arial" pitchFamily="34" charset="0"/>
              </a:rPr>
            </a:br>
            <a:r>
              <a:rPr lang="ar-SA" sz="2000" b="1" smtClean="0">
                <a:solidFill>
                  <a:schemeClr val="tx1"/>
                </a:solidFill>
                <a:cs typeface="Arial" pitchFamily="34" charset="0"/>
              </a:rPr>
              <a:t>العملية الثانية: في 1/3 اقترضت منشأة فاضل مبلغ 200 ألف ريال من بنك الرياض </a:t>
            </a:r>
            <a:r>
              <a:rPr lang="ar-SA" sz="2400" b="1" smtClean="0">
                <a:solidFill>
                  <a:schemeClr val="tx1"/>
                </a:solidFill>
                <a:cs typeface="Arial" pitchFamily="34" charset="0"/>
              </a:rPr>
              <a:t>لاستكمال مستلزمات بدء النشاط وتم إيداعها حساب المنشأة بالبنك</a:t>
            </a:r>
            <a:r>
              <a:rPr lang="en-GB" b="1" smtClean="0">
                <a:solidFill>
                  <a:schemeClr val="tx1"/>
                </a:solidFill>
                <a:cs typeface="Arial" pitchFamily="34" charset="0"/>
              </a:rPr>
              <a:t/>
            </a:r>
            <a:br>
              <a:rPr lang="en-GB" b="1" smtClean="0">
                <a:solidFill>
                  <a:schemeClr val="tx1"/>
                </a:solidFill>
                <a:cs typeface="Arial" pitchFamily="34" charset="0"/>
              </a:rPr>
            </a:br>
            <a:endParaRPr lang="ar-SA" b="1" smtClean="0">
              <a:solidFill>
                <a:schemeClr val="tx1"/>
              </a:solidFill>
              <a:cs typeface="Arial" pitchFamily="34" charset="0"/>
            </a:endParaRPr>
          </a:p>
        </p:txBody>
      </p:sp>
      <p:graphicFrame>
        <p:nvGraphicFramePr>
          <p:cNvPr id="6" name="Content Placeholder 5"/>
          <p:cNvGraphicFramePr>
            <a:graphicFrameLocks noGrp="1"/>
          </p:cNvGraphicFramePr>
          <p:nvPr>
            <p:ph idx="4294967295"/>
            <p:extLst>
              <p:ext uri="{D42A27DB-BD31-4B8C-83A1-F6EECF244321}">
                <p14:modId xmlns:p14="http://schemas.microsoft.com/office/powerpoint/2010/main" xmlns="" val="2002974225"/>
              </p:ext>
            </p:extLst>
          </p:nvPr>
        </p:nvGraphicFramePr>
        <p:xfrm>
          <a:off x="236160" y="1066800"/>
          <a:ext cx="8415471" cy="4691860"/>
        </p:xfrm>
        <a:graphic>
          <a:graphicData uri="http://schemas.openxmlformats.org/drawingml/2006/table">
            <a:tbl>
              <a:tblPr rtl="1"/>
              <a:tblGrid>
                <a:gridCol w="1138271"/>
                <a:gridCol w="1175400"/>
                <a:gridCol w="3171488"/>
                <a:gridCol w="521216"/>
                <a:gridCol w="742960"/>
                <a:gridCol w="903744"/>
                <a:gridCol w="762392"/>
              </a:tblGrid>
              <a:tr h="946940">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مدين</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دائن</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البيــــــــــــــــان</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المستند</a:t>
                      </a:r>
                      <a:endParaRPr kumimoji="0" lang="en-US"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صفحة</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الأستاذ</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r h="317789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200000</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en-GB" sz="2000" b="1" i="0" u="none" strike="noStrike" cap="none" normalizeH="0" baseline="0" dirty="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200000</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1"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1" u="none" strike="noStrike" cap="none" normalizeH="0" baseline="0" dirty="0" smtClean="0">
                          <a:ln>
                            <a:noFill/>
                          </a:ln>
                          <a:solidFill>
                            <a:schemeClr val="tx1"/>
                          </a:solidFill>
                          <a:effectLst/>
                          <a:latin typeface="Arial" charset="0"/>
                          <a:cs typeface="Arial" charset="0"/>
                        </a:rPr>
                        <a:t>من </a:t>
                      </a:r>
                      <a:r>
                        <a:rPr kumimoji="0" lang="ar-SA" sz="2000" b="0" i="1" u="none" strike="noStrike" cap="none" normalizeH="0" baseline="0" dirty="0" err="1" smtClean="0">
                          <a:ln>
                            <a:noFill/>
                          </a:ln>
                          <a:solidFill>
                            <a:schemeClr val="tx1"/>
                          </a:solidFill>
                          <a:effectLst/>
                          <a:latin typeface="Arial" charset="0"/>
                          <a:cs typeface="Arial" charset="0"/>
                        </a:rPr>
                        <a:t>حـ</a:t>
                      </a:r>
                      <a:r>
                        <a:rPr kumimoji="0" lang="ar-SA" sz="2000" b="0" i="1" u="none" strike="noStrike" cap="none" normalizeH="0" baseline="0" dirty="0" smtClean="0">
                          <a:ln>
                            <a:noFill/>
                          </a:ln>
                          <a:solidFill>
                            <a:schemeClr val="tx1"/>
                          </a:solidFill>
                          <a:effectLst/>
                          <a:latin typeface="Arial" charset="0"/>
                          <a:cs typeface="Arial" charset="0"/>
                        </a:rPr>
                        <a:t>/ البنك</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      </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          </a:t>
                      </a:r>
                      <a:r>
                        <a:rPr kumimoji="0" lang="ar-SA" sz="2000" b="0" i="1" u="none" strike="noStrike" cap="none" normalizeH="0" baseline="0" dirty="0" smtClean="0">
                          <a:ln>
                            <a:noFill/>
                          </a:ln>
                          <a:solidFill>
                            <a:schemeClr val="tx1"/>
                          </a:solidFill>
                          <a:effectLst/>
                          <a:latin typeface="Arial" charset="0"/>
                          <a:cs typeface="Arial" charset="0"/>
                        </a:rPr>
                        <a:t>إلى </a:t>
                      </a:r>
                      <a:r>
                        <a:rPr kumimoji="0" lang="ar-SA" sz="2000" b="0" i="1" u="none" strike="noStrike" cap="none" normalizeH="0" baseline="0" dirty="0" err="1" smtClean="0">
                          <a:ln>
                            <a:noFill/>
                          </a:ln>
                          <a:solidFill>
                            <a:schemeClr val="tx1"/>
                          </a:solidFill>
                          <a:effectLst/>
                          <a:latin typeface="Arial" charset="0"/>
                          <a:cs typeface="Arial" charset="0"/>
                        </a:rPr>
                        <a:t>حـ</a:t>
                      </a:r>
                      <a:r>
                        <a:rPr kumimoji="0" lang="ar-SA" sz="2000" b="0" i="1" u="none" strike="noStrike" cap="none" normalizeH="0" baseline="0" dirty="0" smtClean="0">
                          <a:ln>
                            <a:noFill/>
                          </a:ln>
                          <a:solidFill>
                            <a:schemeClr val="tx1"/>
                          </a:solidFill>
                          <a:effectLst/>
                          <a:latin typeface="Arial" charset="0"/>
                          <a:cs typeface="Arial" charset="0"/>
                        </a:rPr>
                        <a:t>/ قرض البنك</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(إثبات الحصول على قرض من بنك الرياض)</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ــــــــــــــــــــــــــــــــــــــــــــــــــــــ</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en-GB"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2</a:t>
                      </a: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قسيمة إيداع رقم/1409</a:t>
                      </a: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3</a:t>
                      </a: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1/3</a:t>
                      </a: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44717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700000</a:t>
                      </a:r>
                      <a:endParaRPr kumimoji="0" lang="en-GB" sz="2000" b="1" i="0" u="none" strike="noStrike" cap="none" normalizeH="0" baseline="0" dirty="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700000</a:t>
                      </a:r>
                      <a:endParaRPr kumimoji="0" lang="en-US" sz="2000" b="1"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GB"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bl>
          </a:graphicData>
        </a:graphic>
      </p:graphicFrame>
      <p:sp>
        <p:nvSpPr>
          <p:cNvPr id="116773" name="Slide Number Placeholder 3"/>
          <p:cNvSpPr txBox="1">
            <a:spLocks noGrp="1"/>
          </p:cNvSpPr>
          <p:nvPr/>
        </p:nvSpPr>
        <p:spPr bwMode="auto">
          <a:xfrm>
            <a:off x="1943100" y="6376989"/>
            <a:ext cx="527538"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rtl="0" eaLnBrk="1" hangingPunct="1"/>
            <a:fld id="{C312A74D-A412-48CF-871A-180CE6F8D538}" type="slidenum">
              <a:rPr lang="ar-SA" sz="1200">
                <a:solidFill>
                  <a:schemeClr val="bg1"/>
                </a:solidFill>
                <a:latin typeface="Calibri" pitchFamily="34" charset="0"/>
              </a:rPr>
              <a:pPr rtl="0" eaLnBrk="1" hangingPunct="1"/>
              <a:t>104</a:t>
            </a:fld>
            <a:endParaRPr lang="en-US" sz="1200">
              <a:solidFill>
                <a:schemeClr val="bg1"/>
              </a:solidFill>
              <a:latin typeface="Calibri" pitchFamily="34" charset="0"/>
            </a:endParaRPr>
          </a:p>
        </p:txBody>
      </p:sp>
      <p:sp>
        <p:nvSpPr>
          <p:cNvPr id="116774" name="Slide Number Placeholder 4"/>
          <p:cNvSpPr>
            <a:spLocks noGrp="1"/>
          </p:cNvSpPr>
          <p:nvPr>
            <p:ph type="sldNum" sz="quarter" idx="4294967295"/>
          </p:nvPr>
        </p:nvSpPr>
        <p:spPr bwMode="auto">
          <a:xfrm>
            <a:off x="4499992" y="6376989"/>
            <a:ext cx="648072"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fld id="{6BB0B959-ECFE-402A-91DE-7DB2B77D2D5B}" type="slidenum">
              <a:rPr lang="ar-SA" sz="1800" smtClean="0">
                <a:solidFill>
                  <a:schemeClr val="bg1"/>
                </a:solidFill>
                <a:latin typeface="Calibri" pitchFamily="34" charset="0"/>
              </a:rPr>
              <a:pPr algn="ctr" eaLnBrk="1" hangingPunct="1"/>
              <a:t>104</a:t>
            </a:fld>
            <a:endParaRPr lang="en-US" sz="1800" dirty="0" smtClean="0">
              <a:solidFill>
                <a:schemeClr val="bg1"/>
              </a:solidFill>
              <a:latin typeface="Calibri" pitchFamily="34" charset="0"/>
            </a:endParaRPr>
          </a:p>
        </p:txBody>
      </p:sp>
    </p:spTree>
    <p:extLst>
      <p:ext uri="{BB962C8B-B14F-4D97-AF65-F5344CB8AC3E}">
        <p14:creationId xmlns:p14="http://schemas.microsoft.com/office/powerpoint/2010/main" xmlns="" val="261690393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blinds(horizontal)">
                                      <p:cBhvr>
                                        <p:cTn id="7" dur="500"/>
                                        <p:tgtEl>
                                          <p:spTgt spid="9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492369" y="228600"/>
            <a:ext cx="8229600" cy="762000"/>
          </a:xfrm>
        </p:spPr>
        <p:txBody>
          <a:bodyPr/>
          <a:lstStyle/>
          <a:p>
            <a:pPr rtl="1"/>
            <a:r>
              <a:rPr lang="ar-SA" sz="2000" b="1" smtClean="0">
                <a:solidFill>
                  <a:schemeClr val="tx1"/>
                </a:solidFill>
                <a:cs typeface="Arial" pitchFamily="34" charset="0"/>
              </a:rPr>
              <a:t>العملية الثالثة: في 1/5اشترت منشأة فاضل مبنى بمبلغ 250 ألف ريال ليكون مقراً للنشاط، وقد تم سداد القيمة لصاحب المبنى بشيك مسحوب على حساب المنشأة ببنك الرياض</a:t>
            </a:r>
            <a:endParaRPr lang="en-GB" sz="2000" smtClean="0">
              <a:solidFill>
                <a:schemeClr val="tx1"/>
              </a:solidFill>
              <a:cs typeface="Arial" pitchFamily="34" charset="0"/>
            </a:endParaRPr>
          </a:p>
        </p:txBody>
      </p:sp>
      <p:graphicFrame>
        <p:nvGraphicFramePr>
          <p:cNvPr id="6" name="Content Placeholder 5"/>
          <p:cNvGraphicFramePr>
            <a:graphicFrameLocks noGrp="1"/>
          </p:cNvGraphicFramePr>
          <p:nvPr>
            <p:ph idx="4294967295"/>
            <p:extLst>
              <p:ext uri="{D42A27DB-BD31-4B8C-83A1-F6EECF244321}">
                <p14:modId xmlns:p14="http://schemas.microsoft.com/office/powerpoint/2010/main" xmlns="" val="1735861901"/>
              </p:ext>
            </p:extLst>
          </p:nvPr>
        </p:nvGraphicFramePr>
        <p:xfrm>
          <a:off x="255592" y="1066800"/>
          <a:ext cx="8396039" cy="4691860"/>
        </p:xfrm>
        <a:graphic>
          <a:graphicData uri="http://schemas.openxmlformats.org/drawingml/2006/table">
            <a:tbl>
              <a:tblPr rtl="1"/>
              <a:tblGrid>
                <a:gridCol w="1168751"/>
                <a:gridCol w="1095008"/>
                <a:gridCol w="3030136"/>
                <a:gridCol w="643136"/>
                <a:gridCol w="792872"/>
                <a:gridCol w="873264"/>
                <a:gridCol w="792872"/>
              </a:tblGrid>
              <a:tr h="946940">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مدين</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دائن</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البيــــــــــــــــان</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المستند</a:t>
                      </a:r>
                      <a:endParaRPr kumimoji="0" lang="en-US"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صفحة</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الأستاذ</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r h="317789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250000</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en-GB" sz="2000" b="1" i="0" u="none" strike="noStrike" cap="none" normalizeH="0" baseline="0" dirty="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250000</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1"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1" u="none" strike="noStrike" cap="none" normalizeH="0" baseline="0" dirty="0" smtClean="0">
                          <a:ln>
                            <a:noFill/>
                          </a:ln>
                          <a:solidFill>
                            <a:schemeClr val="tx1"/>
                          </a:solidFill>
                          <a:effectLst/>
                          <a:latin typeface="Arial" charset="0"/>
                          <a:cs typeface="Arial" charset="0"/>
                        </a:rPr>
                        <a:t>من </a:t>
                      </a:r>
                      <a:r>
                        <a:rPr kumimoji="0" lang="ar-SA" sz="2000" b="0" i="1" u="none" strike="noStrike" cap="none" normalizeH="0" baseline="0" dirty="0" err="1" smtClean="0">
                          <a:ln>
                            <a:noFill/>
                          </a:ln>
                          <a:solidFill>
                            <a:schemeClr val="tx1"/>
                          </a:solidFill>
                          <a:effectLst/>
                          <a:latin typeface="Arial" charset="0"/>
                          <a:cs typeface="Arial" charset="0"/>
                        </a:rPr>
                        <a:t>حـ</a:t>
                      </a:r>
                      <a:r>
                        <a:rPr kumimoji="0" lang="ar-SA" sz="2000" b="0" i="1" u="none" strike="noStrike" cap="none" normalizeH="0" baseline="0" dirty="0" smtClean="0">
                          <a:ln>
                            <a:noFill/>
                          </a:ln>
                          <a:solidFill>
                            <a:schemeClr val="tx1"/>
                          </a:solidFill>
                          <a:effectLst/>
                          <a:latin typeface="Arial" charset="0"/>
                          <a:cs typeface="Arial" charset="0"/>
                        </a:rPr>
                        <a:t>/ المبنى</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      </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          </a:t>
                      </a:r>
                      <a:r>
                        <a:rPr kumimoji="0" lang="ar-SA" sz="2000" b="0" i="1" u="none" strike="noStrike" cap="none" normalizeH="0" baseline="0" dirty="0" smtClean="0">
                          <a:ln>
                            <a:noFill/>
                          </a:ln>
                          <a:solidFill>
                            <a:schemeClr val="tx1"/>
                          </a:solidFill>
                          <a:effectLst/>
                          <a:latin typeface="Arial" charset="0"/>
                          <a:cs typeface="Arial" charset="0"/>
                        </a:rPr>
                        <a:t>إلى </a:t>
                      </a:r>
                      <a:r>
                        <a:rPr kumimoji="0" lang="ar-SA" sz="2000" b="0" i="1" u="none" strike="noStrike" cap="none" normalizeH="0" baseline="0" dirty="0" err="1" smtClean="0">
                          <a:ln>
                            <a:noFill/>
                          </a:ln>
                          <a:solidFill>
                            <a:schemeClr val="tx1"/>
                          </a:solidFill>
                          <a:effectLst/>
                          <a:latin typeface="Arial" charset="0"/>
                          <a:cs typeface="Arial" charset="0"/>
                        </a:rPr>
                        <a:t>حـ</a:t>
                      </a:r>
                      <a:r>
                        <a:rPr kumimoji="0" lang="ar-SA" sz="2000" b="0" i="1" u="none" strike="noStrike" cap="none" normalizeH="0" baseline="0" dirty="0" smtClean="0">
                          <a:ln>
                            <a:noFill/>
                          </a:ln>
                          <a:solidFill>
                            <a:schemeClr val="tx1"/>
                          </a:solidFill>
                          <a:effectLst/>
                          <a:latin typeface="Arial" charset="0"/>
                          <a:cs typeface="Arial" charset="0"/>
                        </a:rPr>
                        <a:t>/ البنك</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(إثبات شراء مبنى بشيك)</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ـــــــــــــــــــــــــــــــــــــــــــــــــــــ</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en-GB"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3</a:t>
                      </a: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شيك رقم/001</a:t>
                      </a: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4</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a:t>
                      </a: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1/5</a:t>
                      </a: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44717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950000</a:t>
                      </a:r>
                      <a:endParaRPr kumimoji="0" lang="en-GB" sz="2000" b="1" i="0" u="none" strike="noStrike" cap="none" normalizeH="0" baseline="0" dirty="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950000</a:t>
                      </a:r>
                      <a:endParaRPr kumimoji="0" lang="en-US" sz="2000" b="1"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GB"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bl>
          </a:graphicData>
        </a:graphic>
      </p:graphicFrame>
      <p:sp>
        <p:nvSpPr>
          <p:cNvPr id="117797" name="Slide Number Placeholder 3"/>
          <p:cNvSpPr txBox="1">
            <a:spLocks noGrp="1"/>
          </p:cNvSpPr>
          <p:nvPr/>
        </p:nvSpPr>
        <p:spPr bwMode="auto">
          <a:xfrm>
            <a:off x="4572000" y="6376988"/>
            <a:ext cx="527538"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fld id="{CF1CB8A3-7ED8-43B1-8AE3-402CD3639C1D}" type="slidenum">
              <a:rPr lang="ar-SA">
                <a:solidFill>
                  <a:schemeClr val="bg1"/>
                </a:solidFill>
                <a:latin typeface="Calibri" pitchFamily="34" charset="0"/>
              </a:rPr>
              <a:pPr algn="ctr" rtl="0" eaLnBrk="1" hangingPunct="1"/>
              <a:t>105</a:t>
            </a:fld>
            <a:endParaRPr lang="en-US" dirty="0">
              <a:solidFill>
                <a:schemeClr val="bg1"/>
              </a:solidFill>
              <a:latin typeface="Calibri" pitchFamily="34" charset="0"/>
            </a:endParaRPr>
          </a:p>
        </p:txBody>
      </p:sp>
    </p:spTree>
    <p:extLst>
      <p:ext uri="{BB962C8B-B14F-4D97-AF65-F5344CB8AC3E}">
        <p14:creationId xmlns:p14="http://schemas.microsoft.com/office/powerpoint/2010/main" xmlns="" val="184283472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blinds(horizontal)">
                                      <p:cBhvr>
                                        <p:cTn id="7" dur="500"/>
                                        <p:tgtEl>
                                          <p:spTgt spid="9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492369" y="152400"/>
            <a:ext cx="8229600" cy="685800"/>
          </a:xfrm>
        </p:spPr>
        <p:txBody>
          <a:bodyPr/>
          <a:lstStyle/>
          <a:p>
            <a:pPr eaLnBrk="1" hangingPunct="1"/>
            <a:r>
              <a:rPr lang="ar-SA" sz="2000" b="1" smtClean="0">
                <a:solidFill>
                  <a:schemeClr val="tx1"/>
                </a:solidFill>
                <a:cs typeface="Arial" pitchFamily="34" charset="0"/>
              </a:rPr>
              <a:t/>
            </a:r>
            <a:br>
              <a:rPr lang="ar-SA" sz="2000" b="1" smtClean="0">
                <a:solidFill>
                  <a:schemeClr val="tx1"/>
                </a:solidFill>
                <a:cs typeface="Arial" pitchFamily="34" charset="0"/>
              </a:rPr>
            </a:br>
            <a:r>
              <a:rPr lang="ar-SA" sz="2000" b="1" smtClean="0">
                <a:solidFill>
                  <a:schemeClr val="tx1"/>
                </a:solidFill>
                <a:cs typeface="Arial" pitchFamily="34" charset="0"/>
              </a:rPr>
              <a:t/>
            </a:r>
            <a:br>
              <a:rPr lang="ar-SA" sz="2000" b="1" smtClean="0">
                <a:solidFill>
                  <a:schemeClr val="tx1"/>
                </a:solidFill>
                <a:cs typeface="Arial" pitchFamily="34" charset="0"/>
              </a:rPr>
            </a:br>
            <a:r>
              <a:rPr lang="ar-SA" sz="2000" b="1" smtClean="0">
                <a:solidFill>
                  <a:schemeClr val="tx1"/>
                </a:solidFill>
                <a:cs typeface="Arial" pitchFamily="34" charset="0"/>
              </a:rPr>
              <a:t/>
            </a:r>
            <a:br>
              <a:rPr lang="ar-SA" sz="2000" b="1" smtClean="0">
                <a:solidFill>
                  <a:schemeClr val="tx1"/>
                </a:solidFill>
                <a:cs typeface="Arial" pitchFamily="34" charset="0"/>
              </a:rPr>
            </a:br>
            <a:r>
              <a:rPr lang="ar-SA" sz="2000" b="1" smtClean="0">
                <a:solidFill>
                  <a:schemeClr val="tx1"/>
                </a:solidFill>
                <a:cs typeface="Arial" pitchFamily="34" charset="0"/>
              </a:rPr>
              <a:t/>
            </a:r>
            <a:br>
              <a:rPr lang="ar-SA" sz="2000" b="1" smtClean="0">
                <a:solidFill>
                  <a:schemeClr val="tx1"/>
                </a:solidFill>
                <a:cs typeface="Arial" pitchFamily="34" charset="0"/>
              </a:rPr>
            </a:br>
            <a:r>
              <a:rPr lang="ar-SA" sz="2000" b="1" smtClean="0">
                <a:solidFill>
                  <a:schemeClr val="tx1"/>
                </a:solidFill>
                <a:cs typeface="Arial" pitchFamily="34" charset="0"/>
              </a:rPr>
              <a:t/>
            </a:r>
            <a:br>
              <a:rPr lang="ar-SA" sz="2000" b="1" smtClean="0">
                <a:solidFill>
                  <a:schemeClr val="tx1"/>
                </a:solidFill>
                <a:cs typeface="Arial" pitchFamily="34" charset="0"/>
              </a:rPr>
            </a:br>
            <a:r>
              <a:rPr lang="ar-SA" sz="2000" b="1" smtClean="0">
                <a:solidFill>
                  <a:schemeClr val="tx1"/>
                </a:solidFill>
                <a:cs typeface="Arial" pitchFamily="34" charset="0"/>
              </a:rPr>
              <a:t>العملية الرابعة: في 1/9اشترت منشأة فاضل أجهزة تكييف وحاسب آلي من محلات الهدى بمبلغ 50 ألف ريال وتم السداد بشيك</a:t>
            </a:r>
            <a:r>
              <a:rPr lang="en-GB" sz="2000" smtClean="0">
                <a:solidFill>
                  <a:schemeClr val="tx1"/>
                </a:solidFill>
                <a:cs typeface="Arial" pitchFamily="34" charset="0"/>
              </a:rPr>
              <a:t/>
            </a:r>
            <a:br>
              <a:rPr lang="en-GB" sz="2000" smtClean="0">
                <a:solidFill>
                  <a:schemeClr val="tx1"/>
                </a:solidFill>
                <a:cs typeface="Arial" pitchFamily="34" charset="0"/>
              </a:rPr>
            </a:br>
            <a:r>
              <a:rPr lang="en-GB" smtClean="0">
                <a:solidFill>
                  <a:schemeClr val="tx1"/>
                </a:solidFill>
                <a:cs typeface="Arial" pitchFamily="34" charset="0"/>
              </a:rPr>
              <a:t/>
            </a:r>
            <a:br>
              <a:rPr lang="en-GB" smtClean="0">
                <a:solidFill>
                  <a:schemeClr val="tx1"/>
                </a:solidFill>
                <a:cs typeface="Arial" pitchFamily="34" charset="0"/>
              </a:rPr>
            </a:br>
            <a:endParaRPr lang="ar-SA" smtClean="0">
              <a:solidFill>
                <a:schemeClr val="tx1"/>
              </a:solidFill>
              <a:cs typeface="Arial" pitchFamily="34" charset="0"/>
            </a:endParaRPr>
          </a:p>
        </p:txBody>
      </p:sp>
      <p:graphicFrame>
        <p:nvGraphicFramePr>
          <p:cNvPr id="6" name="Content Placeholder 5"/>
          <p:cNvGraphicFramePr>
            <a:graphicFrameLocks noGrp="1"/>
          </p:cNvGraphicFramePr>
          <p:nvPr>
            <p:ph idx="4294967295"/>
          </p:nvPr>
        </p:nvGraphicFramePr>
        <p:xfrm>
          <a:off x="422031" y="1066800"/>
          <a:ext cx="8229600" cy="4907280"/>
        </p:xfrm>
        <a:graphic>
          <a:graphicData uri="http://schemas.openxmlformats.org/drawingml/2006/table">
            <a:tbl>
              <a:tblPr rtl="1"/>
              <a:tblGrid>
                <a:gridCol w="1021977"/>
                <a:gridCol w="1084039"/>
                <a:gridCol w="2734925"/>
                <a:gridCol w="686836"/>
                <a:gridCol w="906124"/>
                <a:gridCol w="993015"/>
                <a:gridCol w="802684"/>
              </a:tblGrid>
              <a:tr h="946940">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مدين</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دائن</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البيــــــــــــــــان</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المستند</a:t>
                      </a:r>
                      <a:endParaRPr kumimoji="0" lang="en-US"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صفحة</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الأستاذ</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r h="3177890">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50000</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GB" sz="2000" b="1" i="0" u="none" strike="noStrike" cap="none" normalizeH="0" baseline="0" dirty="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50000</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1"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1" u="none" strike="noStrike" cap="none" normalizeH="0" baseline="0" dirty="0" smtClean="0">
                          <a:ln>
                            <a:noFill/>
                          </a:ln>
                          <a:solidFill>
                            <a:schemeClr val="tx1"/>
                          </a:solidFill>
                          <a:effectLst/>
                          <a:latin typeface="Arial" charset="0"/>
                          <a:cs typeface="Arial" charset="0"/>
                        </a:rPr>
                        <a:t>من </a:t>
                      </a:r>
                      <a:r>
                        <a:rPr kumimoji="0" lang="ar-SA" sz="2000" b="0" i="1" u="none" strike="noStrike" cap="none" normalizeH="0" baseline="0" dirty="0" err="1" smtClean="0">
                          <a:ln>
                            <a:noFill/>
                          </a:ln>
                          <a:solidFill>
                            <a:schemeClr val="tx1"/>
                          </a:solidFill>
                          <a:effectLst/>
                          <a:latin typeface="Arial" charset="0"/>
                          <a:cs typeface="Arial" charset="0"/>
                        </a:rPr>
                        <a:t>حـ</a:t>
                      </a:r>
                      <a:r>
                        <a:rPr kumimoji="0" lang="ar-SA" sz="2000" b="0" i="1" u="none" strike="noStrike" cap="none" normalizeH="0" baseline="0" dirty="0" smtClean="0">
                          <a:ln>
                            <a:noFill/>
                          </a:ln>
                          <a:solidFill>
                            <a:schemeClr val="tx1"/>
                          </a:solidFill>
                          <a:effectLst/>
                          <a:latin typeface="Arial" charset="0"/>
                          <a:cs typeface="Arial" charset="0"/>
                        </a:rPr>
                        <a:t>/ الآلات والمعدات</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      </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          </a:t>
                      </a:r>
                      <a:r>
                        <a:rPr kumimoji="0" lang="ar-SA" sz="2000" b="0" i="1" u="none" strike="noStrike" cap="none" normalizeH="0" baseline="0" dirty="0" smtClean="0">
                          <a:ln>
                            <a:noFill/>
                          </a:ln>
                          <a:solidFill>
                            <a:schemeClr val="tx1"/>
                          </a:solidFill>
                          <a:effectLst/>
                          <a:latin typeface="Arial" charset="0"/>
                          <a:cs typeface="Arial" charset="0"/>
                        </a:rPr>
                        <a:t>إلى </a:t>
                      </a:r>
                      <a:r>
                        <a:rPr kumimoji="0" lang="ar-SA" sz="2000" b="0" i="1" u="none" strike="noStrike" cap="none" normalizeH="0" baseline="0" dirty="0" err="1" smtClean="0">
                          <a:ln>
                            <a:noFill/>
                          </a:ln>
                          <a:solidFill>
                            <a:schemeClr val="tx1"/>
                          </a:solidFill>
                          <a:effectLst/>
                          <a:latin typeface="Arial" charset="0"/>
                          <a:cs typeface="Arial" charset="0"/>
                        </a:rPr>
                        <a:t>حـ</a:t>
                      </a:r>
                      <a:r>
                        <a:rPr kumimoji="0" lang="ar-SA" sz="2000" b="0" i="1" u="none" strike="noStrike" cap="none" normalizeH="0" baseline="0" dirty="0" smtClean="0">
                          <a:ln>
                            <a:noFill/>
                          </a:ln>
                          <a:solidFill>
                            <a:schemeClr val="tx1"/>
                          </a:solidFill>
                          <a:effectLst/>
                          <a:latin typeface="Arial" charset="0"/>
                          <a:cs typeface="Arial" charset="0"/>
                        </a:rPr>
                        <a:t>/ البنك</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(إثبات شراء آلات ومعدات بشيك)</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ــــــــــــــــــــــــــــــــــــــــــــــــــــ</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en-GB"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4</a:t>
                      </a: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شيك رقم /002</a:t>
                      </a: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5</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a:t>
                      </a: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1/9</a:t>
                      </a: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44717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1800" b="1" i="0" u="none" strike="noStrike" cap="none" normalizeH="0" baseline="0" dirty="0" smtClean="0">
                          <a:ln>
                            <a:noFill/>
                          </a:ln>
                          <a:solidFill>
                            <a:schemeClr val="tx1"/>
                          </a:solidFill>
                          <a:effectLst/>
                          <a:latin typeface="Arial" charset="0"/>
                          <a:cs typeface="Arial" charset="0"/>
                        </a:rPr>
                        <a:t>1000000</a:t>
                      </a:r>
                      <a:endParaRPr kumimoji="0" lang="en-GB" sz="1800" b="1" i="0" u="none" strike="noStrike" cap="none" normalizeH="0" baseline="0" dirty="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1800" b="1" i="0" u="none" strike="noStrike" cap="none" normalizeH="0" baseline="0" dirty="0" smtClean="0">
                          <a:ln>
                            <a:noFill/>
                          </a:ln>
                          <a:solidFill>
                            <a:schemeClr val="tx1"/>
                          </a:solidFill>
                          <a:effectLst/>
                          <a:latin typeface="Arial" charset="0"/>
                          <a:cs typeface="Arial" charset="0"/>
                        </a:rPr>
                        <a:t>1000000</a:t>
                      </a:r>
                      <a:endParaRPr kumimoji="0" lang="en-US" sz="1800" b="1"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GB"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bl>
          </a:graphicData>
        </a:graphic>
      </p:graphicFrame>
      <p:sp>
        <p:nvSpPr>
          <p:cNvPr id="118822" name="Slide Number Placeholder 4"/>
          <p:cNvSpPr>
            <a:spLocks noGrp="1"/>
          </p:cNvSpPr>
          <p:nvPr>
            <p:ph type="sldNum" sz="quarter" idx="4294967295"/>
          </p:nvPr>
        </p:nvSpPr>
        <p:spPr bwMode="auto">
          <a:xfrm>
            <a:off x="4499992" y="6381328"/>
            <a:ext cx="671554" cy="36004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fld id="{AE2F3350-6D0C-46EF-A40A-2266D0AB8D84}" type="slidenum">
              <a:rPr lang="ar-SA" sz="1800" smtClean="0">
                <a:solidFill>
                  <a:schemeClr val="bg1"/>
                </a:solidFill>
                <a:latin typeface="Calibri" pitchFamily="34" charset="0"/>
              </a:rPr>
              <a:pPr algn="ctr" eaLnBrk="1" hangingPunct="1"/>
              <a:t>106</a:t>
            </a:fld>
            <a:endParaRPr lang="en-US" sz="1800" dirty="0" smtClean="0">
              <a:solidFill>
                <a:schemeClr val="bg1"/>
              </a:solidFill>
              <a:latin typeface="Calibri" pitchFamily="34" charset="0"/>
            </a:endParaRPr>
          </a:p>
        </p:txBody>
      </p:sp>
    </p:spTree>
    <p:extLst>
      <p:ext uri="{BB962C8B-B14F-4D97-AF65-F5344CB8AC3E}">
        <p14:creationId xmlns:p14="http://schemas.microsoft.com/office/powerpoint/2010/main" xmlns="" val="179349094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blinds(horizontal)">
                                      <p:cBhvr>
                                        <p:cTn id="7" dur="500"/>
                                        <p:tgtEl>
                                          <p:spTgt spid="9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492369" y="228600"/>
            <a:ext cx="8229600" cy="609600"/>
          </a:xfrm>
        </p:spPr>
        <p:txBody>
          <a:bodyPr/>
          <a:lstStyle/>
          <a:p>
            <a:pPr eaLnBrk="1" hangingPunct="1"/>
            <a:r>
              <a:rPr lang="ar-SA" sz="2000" b="1" smtClean="0">
                <a:solidFill>
                  <a:schemeClr val="tx1"/>
                </a:solidFill>
                <a:cs typeface="Arial" pitchFamily="34" charset="0"/>
              </a:rPr>
              <a:t/>
            </a:r>
            <a:br>
              <a:rPr lang="ar-SA" sz="2000" b="1" smtClean="0">
                <a:solidFill>
                  <a:schemeClr val="tx1"/>
                </a:solidFill>
                <a:cs typeface="Arial" pitchFamily="34" charset="0"/>
              </a:rPr>
            </a:br>
            <a:r>
              <a:rPr lang="ar-SA" sz="2000" b="1" smtClean="0">
                <a:solidFill>
                  <a:schemeClr val="tx1"/>
                </a:solidFill>
                <a:cs typeface="Arial" pitchFamily="34" charset="0"/>
              </a:rPr>
              <a:t/>
            </a:r>
            <a:br>
              <a:rPr lang="ar-SA" sz="2000" b="1" smtClean="0">
                <a:solidFill>
                  <a:schemeClr val="tx1"/>
                </a:solidFill>
                <a:cs typeface="Arial" pitchFamily="34" charset="0"/>
              </a:rPr>
            </a:br>
            <a:r>
              <a:rPr lang="ar-SA" sz="2000" b="1" smtClean="0">
                <a:solidFill>
                  <a:schemeClr val="tx1"/>
                </a:solidFill>
                <a:cs typeface="Arial" pitchFamily="34" charset="0"/>
              </a:rPr>
              <a:t/>
            </a:r>
            <a:br>
              <a:rPr lang="ar-SA" sz="2000" b="1" smtClean="0">
                <a:solidFill>
                  <a:schemeClr val="tx1"/>
                </a:solidFill>
                <a:cs typeface="Arial" pitchFamily="34" charset="0"/>
              </a:rPr>
            </a:br>
            <a:r>
              <a:rPr lang="ar-SA" sz="2000" b="1" smtClean="0">
                <a:solidFill>
                  <a:schemeClr val="tx1"/>
                </a:solidFill>
                <a:cs typeface="Arial" pitchFamily="34" charset="0"/>
              </a:rPr>
              <a:t>العملية الخامسة: في 1/12سحبت منشأة فاضل مبلغ 100 ألف ريال من حساب المنشأة بالبنك وأودعته صندوق المنشأة لمواجهة احتياجات المنشأة من النقدية </a:t>
            </a:r>
            <a:r>
              <a:rPr lang="en-GB" sz="2000" smtClean="0">
                <a:solidFill>
                  <a:schemeClr val="tx1"/>
                </a:solidFill>
                <a:cs typeface="Arial" pitchFamily="34" charset="0"/>
              </a:rPr>
              <a:t/>
            </a:r>
            <a:br>
              <a:rPr lang="en-GB" sz="2000" smtClean="0">
                <a:solidFill>
                  <a:schemeClr val="tx1"/>
                </a:solidFill>
                <a:cs typeface="Arial" pitchFamily="34" charset="0"/>
              </a:rPr>
            </a:br>
            <a:endParaRPr lang="ar-SA" smtClean="0">
              <a:solidFill>
                <a:schemeClr val="tx1"/>
              </a:solidFill>
              <a:cs typeface="Arial" pitchFamily="34" charset="0"/>
            </a:endParaRPr>
          </a:p>
        </p:txBody>
      </p:sp>
      <p:graphicFrame>
        <p:nvGraphicFramePr>
          <p:cNvPr id="6" name="Content Placeholder 5"/>
          <p:cNvGraphicFramePr>
            <a:graphicFrameLocks noGrp="1"/>
          </p:cNvGraphicFramePr>
          <p:nvPr>
            <p:ph idx="4294967295"/>
            <p:extLst>
              <p:ext uri="{D42A27DB-BD31-4B8C-83A1-F6EECF244321}">
                <p14:modId xmlns:p14="http://schemas.microsoft.com/office/powerpoint/2010/main" xmlns="" val="1734183338"/>
              </p:ext>
            </p:extLst>
          </p:nvPr>
        </p:nvGraphicFramePr>
        <p:xfrm>
          <a:off x="422032" y="1066800"/>
          <a:ext cx="8229599" cy="4691860"/>
        </p:xfrm>
        <a:graphic>
          <a:graphicData uri="http://schemas.openxmlformats.org/drawingml/2006/table">
            <a:tbl>
              <a:tblPr rtl="1"/>
              <a:tblGrid>
                <a:gridCol w="1149319"/>
                <a:gridCol w="1194832"/>
                <a:gridCol w="2496790"/>
                <a:gridCol w="686836"/>
                <a:gridCol w="877161"/>
                <a:gridCol w="1021977"/>
                <a:gridCol w="802684"/>
              </a:tblGrid>
              <a:tr h="946940">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مدين</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دائن</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البيــــــــــــــــان</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المستند</a:t>
                      </a:r>
                      <a:endParaRPr kumimoji="0" lang="en-US"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صفحة</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الأستاذ</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r h="3177890">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100000</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GB" sz="2000" b="1" i="0" u="none" strike="noStrike" cap="none" normalizeH="0" baseline="0" dirty="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100000</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1"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1" u="none" strike="noStrike" cap="none" normalizeH="0" baseline="0" dirty="0" smtClean="0">
                          <a:ln>
                            <a:noFill/>
                          </a:ln>
                          <a:solidFill>
                            <a:schemeClr val="tx1"/>
                          </a:solidFill>
                          <a:effectLst/>
                          <a:latin typeface="Arial" charset="0"/>
                          <a:cs typeface="Arial" charset="0"/>
                        </a:rPr>
                        <a:t>من </a:t>
                      </a:r>
                      <a:r>
                        <a:rPr kumimoji="0" lang="ar-SA" sz="2000" b="0" i="1" u="none" strike="noStrike" cap="none" normalizeH="0" baseline="0" dirty="0" err="1" smtClean="0">
                          <a:ln>
                            <a:noFill/>
                          </a:ln>
                          <a:solidFill>
                            <a:schemeClr val="tx1"/>
                          </a:solidFill>
                          <a:effectLst/>
                          <a:latin typeface="Arial" charset="0"/>
                          <a:cs typeface="Arial" charset="0"/>
                        </a:rPr>
                        <a:t>حـ</a:t>
                      </a:r>
                      <a:r>
                        <a:rPr kumimoji="0" lang="ar-SA" sz="2000" b="0" i="1" u="none" strike="noStrike" cap="none" normalizeH="0" baseline="0" dirty="0" smtClean="0">
                          <a:ln>
                            <a:noFill/>
                          </a:ln>
                          <a:solidFill>
                            <a:schemeClr val="tx1"/>
                          </a:solidFill>
                          <a:effectLst/>
                          <a:latin typeface="Arial" charset="0"/>
                          <a:cs typeface="Arial" charset="0"/>
                        </a:rPr>
                        <a:t>/ الصندوق</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      </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          </a:t>
                      </a:r>
                      <a:r>
                        <a:rPr kumimoji="0" lang="ar-SA" sz="2000" b="0" i="1" u="none" strike="noStrike" cap="none" normalizeH="0" baseline="0" dirty="0" smtClean="0">
                          <a:ln>
                            <a:noFill/>
                          </a:ln>
                          <a:solidFill>
                            <a:schemeClr val="tx1"/>
                          </a:solidFill>
                          <a:effectLst/>
                          <a:latin typeface="Arial" charset="0"/>
                          <a:cs typeface="Arial" charset="0"/>
                        </a:rPr>
                        <a:t>إلى </a:t>
                      </a:r>
                      <a:r>
                        <a:rPr kumimoji="0" lang="ar-SA" sz="2000" b="0" i="1" u="none" strike="noStrike" cap="none" normalizeH="0" baseline="0" dirty="0" err="1" smtClean="0">
                          <a:ln>
                            <a:noFill/>
                          </a:ln>
                          <a:solidFill>
                            <a:schemeClr val="tx1"/>
                          </a:solidFill>
                          <a:effectLst/>
                          <a:latin typeface="Arial" charset="0"/>
                          <a:cs typeface="Arial" charset="0"/>
                        </a:rPr>
                        <a:t>حـ</a:t>
                      </a:r>
                      <a:r>
                        <a:rPr kumimoji="0" lang="ar-SA" sz="2000" b="0" i="1" u="none" strike="noStrike" cap="none" normalizeH="0" baseline="0" dirty="0" smtClean="0">
                          <a:ln>
                            <a:noFill/>
                          </a:ln>
                          <a:solidFill>
                            <a:schemeClr val="tx1"/>
                          </a:solidFill>
                          <a:effectLst/>
                          <a:latin typeface="Arial" charset="0"/>
                          <a:cs typeface="Arial" charset="0"/>
                        </a:rPr>
                        <a:t>/ البنك</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(إثبات سحب مبلغ من البنك وإيداعه خزينة المنشأة)</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ــــــــــــــــــــــــــــــــــــــــــــ</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en-GB"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5</a:t>
                      </a: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قسيمة سحب رقم/3467</a:t>
                      </a: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6</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a:t>
                      </a: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1/12</a:t>
                      </a: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44717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1800" b="1" i="0" u="none" strike="noStrike" cap="none" normalizeH="0" baseline="0" dirty="0" smtClean="0">
                          <a:ln>
                            <a:noFill/>
                          </a:ln>
                          <a:solidFill>
                            <a:schemeClr val="tx1"/>
                          </a:solidFill>
                          <a:effectLst/>
                          <a:latin typeface="Arial" charset="0"/>
                          <a:cs typeface="Arial" charset="0"/>
                        </a:rPr>
                        <a:t>1100000</a:t>
                      </a:r>
                      <a:endParaRPr kumimoji="0" lang="en-GB" sz="1800" b="1" i="0" u="none" strike="noStrike" cap="none" normalizeH="0" baseline="0" dirty="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1800" b="1" i="0" u="none" strike="noStrike" cap="none" normalizeH="0" baseline="0" dirty="0" smtClean="0">
                          <a:ln>
                            <a:noFill/>
                          </a:ln>
                          <a:solidFill>
                            <a:schemeClr val="tx1"/>
                          </a:solidFill>
                          <a:effectLst/>
                          <a:latin typeface="Arial" charset="0"/>
                          <a:cs typeface="Arial" charset="0"/>
                        </a:rPr>
                        <a:t>1100000</a:t>
                      </a:r>
                      <a:endParaRPr kumimoji="0" lang="en-US" sz="1800" b="1"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GB"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bl>
          </a:graphicData>
        </a:graphic>
      </p:graphicFrame>
      <p:sp>
        <p:nvSpPr>
          <p:cNvPr id="119846" name="Slide Number Placeholder 4"/>
          <p:cNvSpPr>
            <a:spLocks noGrp="1"/>
          </p:cNvSpPr>
          <p:nvPr>
            <p:ph type="sldNum" sz="quarter" idx="4294967295"/>
          </p:nvPr>
        </p:nvSpPr>
        <p:spPr bwMode="auto">
          <a:xfrm>
            <a:off x="4499992" y="6376988"/>
            <a:ext cx="527538"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0FB18837-3D83-47E3-9AFA-9CFA6EAFFE44}" type="slidenum">
              <a:rPr lang="ar-SA" sz="1800" smtClean="0">
                <a:solidFill>
                  <a:schemeClr val="bg1"/>
                </a:solidFill>
                <a:latin typeface="Calibri" pitchFamily="34" charset="0"/>
              </a:rPr>
              <a:pPr eaLnBrk="1" hangingPunct="1"/>
              <a:t>107</a:t>
            </a:fld>
            <a:endParaRPr lang="en-US" sz="1800" dirty="0" smtClean="0">
              <a:solidFill>
                <a:schemeClr val="bg1"/>
              </a:solidFill>
              <a:latin typeface="Calibri" pitchFamily="34" charset="0"/>
            </a:endParaRPr>
          </a:p>
        </p:txBody>
      </p:sp>
    </p:spTree>
    <p:extLst>
      <p:ext uri="{BB962C8B-B14F-4D97-AF65-F5344CB8AC3E}">
        <p14:creationId xmlns:p14="http://schemas.microsoft.com/office/powerpoint/2010/main" xmlns="" val="151083757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blinds(horizontal)">
                                      <p:cBhvr>
                                        <p:cTn id="7" dur="500"/>
                                        <p:tgtEl>
                                          <p:spTgt spid="9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492369" y="0"/>
            <a:ext cx="8229600" cy="762000"/>
          </a:xfrm>
        </p:spPr>
        <p:txBody>
          <a:bodyPr/>
          <a:lstStyle/>
          <a:p>
            <a:pPr eaLnBrk="1" hangingPunct="1"/>
            <a:r>
              <a:rPr lang="ar-SA" sz="2000" b="1" smtClean="0">
                <a:solidFill>
                  <a:schemeClr val="tx1"/>
                </a:solidFill>
                <a:cs typeface="Arial" pitchFamily="34" charset="0"/>
              </a:rPr>
              <a:t/>
            </a:r>
            <a:br>
              <a:rPr lang="ar-SA" sz="2000" b="1" smtClean="0">
                <a:solidFill>
                  <a:schemeClr val="tx1"/>
                </a:solidFill>
                <a:cs typeface="Arial" pitchFamily="34" charset="0"/>
              </a:rPr>
            </a:br>
            <a:r>
              <a:rPr lang="ar-SA" sz="2000" b="1" smtClean="0">
                <a:solidFill>
                  <a:schemeClr val="tx1"/>
                </a:solidFill>
                <a:cs typeface="Arial" pitchFamily="34" charset="0"/>
              </a:rPr>
              <a:t/>
            </a:r>
            <a:br>
              <a:rPr lang="ar-SA" sz="2000" b="1" smtClean="0">
                <a:solidFill>
                  <a:schemeClr val="tx1"/>
                </a:solidFill>
                <a:cs typeface="Arial" pitchFamily="34" charset="0"/>
              </a:rPr>
            </a:br>
            <a:r>
              <a:rPr lang="ar-SA" sz="2000" b="1" smtClean="0">
                <a:solidFill>
                  <a:schemeClr val="tx1"/>
                </a:solidFill>
                <a:cs typeface="Arial" pitchFamily="34" charset="0"/>
              </a:rPr>
              <a:t/>
            </a:r>
            <a:br>
              <a:rPr lang="ar-SA" sz="2000" b="1" smtClean="0">
                <a:solidFill>
                  <a:schemeClr val="tx1"/>
                </a:solidFill>
                <a:cs typeface="Arial" pitchFamily="34" charset="0"/>
              </a:rPr>
            </a:br>
            <a:r>
              <a:rPr lang="ar-SA" sz="2000" b="1" smtClean="0">
                <a:solidFill>
                  <a:schemeClr val="tx1"/>
                </a:solidFill>
                <a:cs typeface="Arial" pitchFamily="34" charset="0"/>
              </a:rPr>
              <a:t>العملية السادسة: في 1/15 قامت منشأة فاضل بشراء أثاث وتجهيزات للمنشأة من شركة الأمل بمبلغ 70 ألف ريال دفعت منها مبلغ 40 ألف ريال نقداً والباقي على الحساب (بالأجل) </a:t>
            </a:r>
            <a:r>
              <a:rPr lang="en-GB" sz="2000" smtClean="0">
                <a:solidFill>
                  <a:schemeClr val="tx1"/>
                </a:solidFill>
                <a:cs typeface="Arial" pitchFamily="34" charset="0"/>
              </a:rPr>
              <a:t/>
            </a:r>
            <a:br>
              <a:rPr lang="en-GB" sz="2000" smtClean="0">
                <a:solidFill>
                  <a:schemeClr val="tx1"/>
                </a:solidFill>
                <a:cs typeface="Arial" pitchFamily="34" charset="0"/>
              </a:rPr>
            </a:br>
            <a:r>
              <a:rPr lang="en-GB" sz="2000" smtClean="0">
                <a:solidFill>
                  <a:schemeClr val="tx1"/>
                </a:solidFill>
                <a:cs typeface="Arial" pitchFamily="34" charset="0"/>
              </a:rPr>
              <a:t/>
            </a:r>
            <a:br>
              <a:rPr lang="en-GB" sz="2000" smtClean="0">
                <a:solidFill>
                  <a:schemeClr val="tx1"/>
                </a:solidFill>
                <a:cs typeface="Arial" pitchFamily="34" charset="0"/>
              </a:rPr>
            </a:br>
            <a:endParaRPr lang="ar-SA" sz="2000" smtClean="0">
              <a:solidFill>
                <a:schemeClr val="tx1"/>
              </a:solidFill>
              <a:cs typeface="Arial" pitchFamily="34" charset="0"/>
            </a:endParaRPr>
          </a:p>
        </p:txBody>
      </p:sp>
      <p:graphicFrame>
        <p:nvGraphicFramePr>
          <p:cNvPr id="6" name="Content Placeholder 5"/>
          <p:cNvGraphicFramePr>
            <a:graphicFrameLocks noGrp="1"/>
          </p:cNvGraphicFramePr>
          <p:nvPr>
            <p:ph idx="4294967295"/>
            <p:extLst>
              <p:ext uri="{D42A27DB-BD31-4B8C-83A1-F6EECF244321}">
                <p14:modId xmlns:p14="http://schemas.microsoft.com/office/powerpoint/2010/main" xmlns="" val="1794208615"/>
              </p:ext>
            </p:extLst>
          </p:nvPr>
        </p:nvGraphicFramePr>
        <p:xfrm>
          <a:off x="179512" y="980728"/>
          <a:ext cx="8530327" cy="5080222"/>
        </p:xfrm>
        <a:graphic>
          <a:graphicData uri="http://schemas.openxmlformats.org/drawingml/2006/table">
            <a:tbl>
              <a:tblPr rtl="1"/>
              <a:tblGrid>
                <a:gridCol w="1200445"/>
                <a:gridCol w="1158738"/>
                <a:gridCol w="2869352"/>
                <a:gridCol w="695103"/>
                <a:gridCol w="1142865"/>
                <a:gridCol w="786583"/>
                <a:gridCol w="677241"/>
              </a:tblGrid>
              <a:tr h="947076">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مدين</a:t>
                      </a:r>
                      <a:endParaRPr kumimoji="0" lang="en-GB" sz="2000" b="1" i="0" u="none" strike="noStrike" cap="none" normalizeH="0" baseline="0" dirty="0" smtClean="0">
                        <a:ln>
                          <a:noFill/>
                        </a:ln>
                        <a:solidFill>
                          <a:schemeClr val="tx1"/>
                        </a:solidFill>
                        <a:effectLst/>
                        <a:latin typeface="Arial" charset="0"/>
                        <a:cs typeface="Arial" charset="0"/>
                      </a:endParaRPr>
                    </a:p>
                  </a:txBody>
                  <a:tcPr marT="45727" marB="4572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دائن</a:t>
                      </a:r>
                      <a:endParaRPr kumimoji="0" lang="en-GB" sz="2000" b="1" i="0" u="none" strike="noStrike" cap="none" normalizeH="0" baseline="0" dirty="0" smtClean="0">
                        <a:ln>
                          <a:noFill/>
                        </a:ln>
                        <a:solidFill>
                          <a:schemeClr val="tx1"/>
                        </a:solidFill>
                        <a:effectLst/>
                        <a:latin typeface="Arial" charset="0"/>
                        <a:cs typeface="Arial" charset="0"/>
                      </a:endParaRPr>
                    </a:p>
                  </a:txBody>
                  <a:tcPr marT="45727" marB="4572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البيــــــــــــــــان</a:t>
                      </a:r>
                      <a:endParaRPr kumimoji="0" lang="en-GB" sz="2000" b="1" i="0" u="none" strike="noStrike" cap="none" normalizeH="0" baseline="0" dirty="0" smtClean="0">
                        <a:ln>
                          <a:noFill/>
                        </a:ln>
                        <a:solidFill>
                          <a:schemeClr val="tx1"/>
                        </a:solidFill>
                        <a:effectLst/>
                        <a:latin typeface="Arial" charset="0"/>
                        <a:cs typeface="Arial" charset="0"/>
                      </a:endParaRPr>
                    </a:p>
                  </a:txBody>
                  <a:tcPr marT="45727" marB="4572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T="45727" marB="4572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المستند</a:t>
                      </a:r>
                      <a:endParaRPr kumimoji="0" lang="en-US" sz="2000" b="1" i="0" u="none" strike="noStrike" cap="none" normalizeH="0" baseline="0" dirty="0" smtClean="0">
                        <a:ln>
                          <a:noFill/>
                        </a:ln>
                        <a:solidFill>
                          <a:schemeClr val="tx1"/>
                        </a:solidFill>
                        <a:effectLst/>
                        <a:latin typeface="Arial" charset="0"/>
                        <a:cs typeface="Arial" charset="0"/>
                      </a:endParaRPr>
                    </a:p>
                  </a:txBody>
                  <a:tcPr marT="45727" marB="4572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صفحة</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الأستاذ</a:t>
                      </a:r>
                      <a:endParaRPr kumimoji="0" lang="en-GB" sz="2000" b="1" i="0" u="none" strike="noStrike" cap="none" normalizeH="0" baseline="0" dirty="0" smtClean="0">
                        <a:ln>
                          <a:noFill/>
                        </a:ln>
                        <a:solidFill>
                          <a:schemeClr val="tx1"/>
                        </a:solidFill>
                        <a:effectLst/>
                        <a:latin typeface="Arial" charset="0"/>
                        <a:cs typeface="Arial" charset="0"/>
                      </a:endParaRPr>
                    </a:p>
                  </a:txBody>
                  <a:tcPr marT="45727" marB="4572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T="45727" marB="4572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r h="3261828">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70000</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GB" sz="2000" b="1" i="0" u="none" strike="noStrike" cap="none" normalizeH="0" baseline="0" dirty="0" smtClean="0">
                        <a:ln>
                          <a:noFill/>
                        </a:ln>
                        <a:solidFill>
                          <a:schemeClr val="tx1"/>
                        </a:solidFill>
                        <a:effectLst/>
                        <a:latin typeface="Arial" charset="0"/>
                        <a:cs typeface="Arial" charset="0"/>
                      </a:endParaRP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40000</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30000</a:t>
                      </a:r>
                      <a:endParaRPr kumimoji="0" lang="en-US" sz="2000" b="1" i="0" u="none" strike="noStrike" cap="none" normalizeH="0" baseline="0" dirty="0" smtClean="0">
                        <a:ln>
                          <a:noFill/>
                        </a:ln>
                        <a:solidFill>
                          <a:schemeClr val="tx1"/>
                        </a:solidFill>
                        <a:effectLst/>
                        <a:latin typeface="Arial" charset="0"/>
                        <a:cs typeface="Arial"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1" u="none" strike="noStrike" cap="none" normalizeH="0" baseline="0" dirty="0" smtClean="0">
                          <a:ln>
                            <a:noFill/>
                          </a:ln>
                          <a:solidFill>
                            <a:schemeClr val="tx1"/>
                          </a:solidFill>
                          <a:effectLst/>
                          <a:latin typeface="Arial" charset="0"/>
                          <a:cs typeface="Arial" charset="0"/>
                        </a:rPr>
                        <a:t>من </a:t>
                      </a:r>
                      <a:r>
                        <a:rPr kumimoji="0" lang="ar-SA" sz="2000" b="0" i="1" u="none" strike="noStrike" cap="none" normalizeH="0" baseline="0" dirty="0" err="1" smtClean="0">
                          <a:ln>
                            <a:noFill/>
                          </a:ln>
                          <a:solidFill>
                            <a:schemeClr val="tx1"/>
                          </a:solidFill>
                          <a:effectLst/>
                          <a:latin typeface="Arial" charset="0"/>
                          <a:cs typeface="Arial" charset="0"/>
                        </a:rPr>
                        <a:t>حـ</a:t>
                      </a:r>
                      <a:r>
                        <a:rPr kumimoji="0" lang="ar-SA" sz="2000" b="0" i="1" u="none" strike="noStrike" cap="none" normalizeH="0" baseline="0" dirty="0" smtClean="0">
                          <a:ln>
                            <a:noFill/>
                          </a:ln>
                          <a:solidFill>
                            <a:schemeClr val="tx1"/>
                          </a:solidFill>
                          <a:effectLst/>
                          <a:latin typeface="Arial" charset="0"/>
                          <a:cs typeface="Arial" charset="0"/>
                        </a:rPr>
                        <a:t>/ الأثاث والتجهيزات</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      </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       </a:t>
                      </a:r>
                      <a:r>
                        <a:rPr kumimoji="0" lang="ar-SA" sz="2000" b="0" i="1" u="none" strike="noStrike" cap="none" normalizeH="0" baseline="0" dirty="0" smtClean="0">
                          <a:ln>
                            <a:noFill/>
                          </a:ln>
                          <a:solidFill>
                            <a:schemeClr val="tx1"/>
                          </a:solidFill>
                          <a:effectLst/>
                          <a:latin typeface="Arial" charset="0"/>
                          <a:cs typeface="Arial" charset="0"/>
                        </a:rPr>
                        <a:t>إلى مذكورين</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1" u="none" strike="noStrike" cap="none" normalizeH="0" baseline="0" dirty="0" smtClean="0">
                          <a:ln>
                            <a:noFill/>
                          </a:ln>
                          <a:solidFill>
                            <a:schemeClr val="tx1"/>
                          </a:solidFill>
                          <a:effectLst/>
                          <a:latin typeface="Arial" charset="0"/>
                          <a:cs typeface="Arial" charset="0"/>
                        </a:rPr>
                        <a:t>          </a:t>
                      </a:r>
                      <a:r>
                        <a:rPr kumimoji="0" lang="ar-SA" sz="2000" b="0" i="1" u="none" strike="noStrike" cap="none" normalizeH="0" baseline="0" dirty="0" err="1" smtClean="0">
                          <a:ln>
                            <a:noFill/>
                          </a:ln>
                          <a:solidFill>
                            <a:schemeClr val="tx1"/>
                          </a:solidFill>
                          <a:effectLst/>
                          <a:latin typeface="Arial" charset="0"/>
                          <a:cs typeface="Arial" charset="0"/>
                        </a:rPr>
                        <a:t>حـ</a:t>
                      </a:r>
                      <a:r>
                        <a:rPr kumimoji="0" lang="ar-SA" sz="2000" b="0" i="1" u="none" strike="noStrike" cap="none" normalizeH="0" baseline="0" dirty="0" smtClean="0">
                          <a:ln>
                            <a:noFill/>
                          </a:ln>
                          <a:solidFill>
                            <a:schemeClr val="tx1"/>
                          </a:solidFill>
                          <a:effectLst/>
                          <a:latin typeface="Arial" charset="0"/>
                          <a:cs typeface="Arial" charset="0"/>
                        </a:rPr>
                        <a:t>/ الصندوق</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1" u="none" strike="noStrike" cap="none" normalizeH="0" baseline="0" dirty="0" smtClean="0">
                          <a:ln>
                            <a:noFill/>
                          </a:ln>
                          <a:solidFill>
                            <a:schemeClr val="tx1"/>
                          </a:solidFill>
                          <a:effectLst/>
                          <a:latin typeface="Arial" charset="0"/>
                          <a:cs typeface="Arial" charset="0"/>
                        </a:rPr>
                        <a:t>          </a:t>
                      </a:r>
                      <a:r>
                        <a:rPr kumimoji="0" lang="ar-SA" sz="2000" b="0" i="1" u="none" strike="noStrike" cap="none" normalizeH="0" baseline="0" dirty="0" err="1" smtClean="0">
                          <a:ln>
                            <a:noFill/>
                          </a:ln>
                          <a:solidFill>
                            <a:schemeClr val="tx1"/>
                          </a:solidFill>
                          <a:effectLst/>
                          <a:latin typeface="Arial" charset="0"/>
                          <a:cs typeface="Arial" charset="0"/>
                        </a:rPr>
                        <a:t>حـ</a:t>
                      </a:r>
                      <a:r>
                        <a:rPr kumimoji="0" lang="ar-SA" sz="2000" b="0" i="1" u="none" strike="noStrike" cap="none" normalizeH="0" baseline="0" dirty="0" smtClean="0">
                          <a:ln>
                            <a:noFill/>
                          </a:ln>
                          <a:solidFill>
                            <a:schemeClr val="tx1"/>
                          </a:solidFill>
                          <a:effectLst/>
                          <a:latin typeface="Arial" charset="0"/>
                          <a:cs typeface="Arial" charset="0"/>
                        </a:rPr>
                        <a:t>/ الدائنون (شركة الأمل)</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1" u="none" strike="noStrike" cap="none" normalizeH="0" baseline="0" dirty="0" smtClean="0">
                          <a:ln>
                            <a:noFill/>
                          </a:ln>
                          <a:solidFill>
                            <a:schemeClr val="tx1"/>
                          </a:solidFill>
                          <a:effectLst/>
                          <a:latin typeface="Arial" charset="0"/>
                          <a:cs typeface="Arial" charset="0"/>
                        </a:rPr>
                        <a:t>               </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(إثبات شراء أثاث جزء نقداً والباقي على الحساب)</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ـــــــــــــــــــــــــــــــــــــــــــــــــــ</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6</a:t>
                      </a:r>
                      <a:endParaRPr kumimoji="0" lang="en-US" sz="2000" b="0" i="0" u="none" strike="noStrike" cap="none" normalizeH="0" baseline="0" dirty="0" smtClean="0">
                        <a:ln>
                          <a:noFill/>
                        </a:ln>
                        <a:solidFill>
                          <a:schemeClr val="tx1"/>
                        </a:solidFill>
                        <a:effectLst/>
                        <a:latin typeface="Arial" charset="0"/>
                        <a:cs typeface="Arial"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فاتورة شراء رقم/5432</a:t>
                      </a:r>
                      <a:endParaRPr kumimoji="0" lang="en-US" sz="2000" b="0" i="0" u="none" strike="noStrike" cap="none" normalizeH="0" baseline="0" dirty="0" smtClean="0">
                        <a:ln>
                          <a:noFill/>
                        </a:ln>
                        <a:solidFill>
                          <a:schemeClr val="tx1"/>
                        </a:solidFill>
                        <a:effectLst/>
                        <a:latin typeface="Arial" charset="0"/>
                        <a:cs typeface="Arial"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7</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6</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8</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1/15</a:t>
                      </a:r>
                      <a:endParaRPr kumimoji="0" lang="en-US" sz="2000" b="0" i="0" u="none" strike="noStrike" cap="none" normalizeH="0" baseline="0" dirty="0" smtClean="0">
                        <a:ln>
                          <a:noFill/>
                        </a:ln>
                        <a:solidFill>
                          <a:schemeClr val="tx1"/>
                        </a:solidFill>
                        <a:effectLst/>
                        <a:latin typeface="Arial" charset="0"/>
                        <a:cs typeface="Arial" charset="0"/>
                      </a:endParaRP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447234">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1800" b="1" i="0" u="none" strike="noStrike" cap="none" normalizeH="0" baseline="0" dirty="0" smtClean="0">
                          <a:ln>
                            <a:noFill/>
                          </a:ln>
                          <a:solidFill>
                            <a:schemeClr val="tx1"/>
                          </a:solidFill>
                          <a:effectLst/>
                          <a:latin typeface="Arial" charset="0"/>
                          <a:cs typeface="Arial" charset="0"/>
                        </a:rPr>
                        <a:t>1170000</a:t>
                      </a:r>
                      <a:endParaRPr kumimoji="0" lang="en-GB" sz="1800" b="1" i="0" u="none" strike="noStrike" cap="none" normalizeH="0" baseline="0" dirty="0" smtClean="0">
                        <a:ln>
                          <a:noFill/>
                        </a:ln>
                        <a:solidFill>
                          <a:schemeClr val="tx1"/>
                        </a:solidFill>
                        <a:effectLst/>
                        <a:latin typeface="Arial" charset="0"/>
                        <a:cs typeface="Arial" charset="0"/>
                      </a:endParaRP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1800" b="1" i="0" u="none" strike="noStrike" cap="none" normalizeH="0" baseline="0" dirty="0" smtClean="0">
                          <a:ln>
                            <a:noFill/>
                          </a:ln>
                          <a:solidFill>
                            <a:schemeClr val="tx1"/>
                          </a:solidFill>
                          <a:effectLst/>
                          <a:latin typeface="Arial" charset="0"/>
                          <a:cs typeface="Arial" charset="0"/>
                        </a:rPr>
                        <a:t>1170000</a:t>
                      </a:r>
                      <a:endParaRPr kumimoji="0" lang="en-US" sz="1800" b="1" i="0" u="none" strike="noStrike" cap="none" normalizeH="0" baseline="0" dirty="0" smtClean="0">
                        <a:ln>
                          <a:noFill/>
                        </a:ln>
                        <a:solidFill>
                          <a:schemeClr val="tx1"/>
                        </a:solidFill>
                        <a:effectLst/>
                        <a:latin typeface="Arial" charset="0"/>
                        <a:cs typeface="Arial"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GB" sz="2000" b="0" i="0" u="none" strike="noStrike" cap="none" normalizeH="0" baseline="0" dirty="0" smtClean="0">
                        <a:ln>
                          <a:noFill/>
                        </a:ln>
                        <a:solidFill>
                          <a:schemeClr val="tx1"/>
                        </a:solidFill>
                        <a:effectLst/>
                        <a:latin typeface="Arial" charset="0"/>
                        <a:cs typeface="Arial"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bl>
          </a:graphicData>
        </a:graphic>
      </p:graphicFrame>
      <p:sp>
        <p:nvSpPr>
          <p:cNvPr id="120869" name="Slide Number Placeholder 3"/>
          <p:cNvSpPr txBox="1">
            <a:spLocks noGrp="1"/>
          </p:cNvSpPr>
          <p:nvPr/>
        </p:nvSpPr>
        <p:spPr bwMode="auto">
          <a:xfrm>
            <a:off x="4572000" y="6376988"/>
            <a:ext cx="527538"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fld id="{C10A46C1-0781-4632-B70B-E3518E7B8545}" type="slidenum">
              <a:rPr lang="ar-SA">
                <a:solidFill>
                  <a:schemeClr val="bg1"/>
                </a:solidFill>
                <a:latin typeface="Calibri" pitchFamily="34" charset="0"/>
              </a:rPr>
              <a:pPr algn="ctr" rtl="0" eaLnBrk="1" hangingPunct="1"/>
              <a:t>108</a:t>
            </a:fld>
            <a:endParaRPr lang="en-US" dirty="0">
              <a:solidFill>
                <a:schemeClr val="bg1"/>
              </a:solidFill>
              <a:latin typeface="Calibri" pitchFamily="34" charset="0"/>
            </a:endParaRPr>
          </a:p>
        </p:txBody>
      </p:sp>
    </p:spTree>
    <p:extLst>
      <p:ext uri="{BB962C8B-B14F-4D97-AF65-F5344CB8AC3E}">
        <p14:creationId xmlns:p14="http://schemas.microsoft.com/office/powerpoint/2010/main" xmlns="" val="151121560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blinds(horizontal)">
                                      <p:cBhvr>
                                        <p:cTn id="7" dur="500"/>
                                        <p:tgtEl>
                                          <p:spTgt spid="9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492369" y="152400"/>
            <a:ext cx="8229600" cy="838200"/>
          </a:xfrm>
        </p:spPr>
        <p:txBody>
          <a:bodyPr/>
          <a:lstStyle/>
          <a:p>
            <a:pPr eaLnBrk="1" hangingPunct="1"/>
            <a:r>
              <a:rPr lang="ar-SA" sz="2000" b="1" smtClean="0">
                <a:solidFill>
                  <a:schemeClr val="tx1"/>
                </a:solidFill>
                <a:cs typeface="Arial" pitchFamily="34" charset="0"/>
              </a:rPr>
              <a:t/>
            </a:r>
            <a:br>
              <a:rPr lang="ar-SA" sz="2000" b="1" smtClean="0">
                <a:solidFill>
                  <a:schemeClr val="tx1"/>
                </a:solidFill>
                <a:cs typeface="Arial" pitchFamily="34" charset="0"/>
              </a:rPr>
            </a:br>
            <a:r>
              <a:rPr lang="ar-SA" sz="2000" b="1" smtClean="0">
                <a:solidFill>
                  <a:schemeClr val="tx1"/>
                </a:solidFill>
                <a:cs typeface="Arial" pitchFamily="34" charset="0"/>
              </a:rPr>
              <a:t/>
            </a:r>
            <a:br>
              <a:rPr lang="ar-SA" sz="2000" b="1" smtClean="0">
                <a:solidFill>
                  <a:schemeClr val="tx1"/>
                </a:solidFill>
                <a:cs typeface="Arial" pitchFamily="34" charset="0"/>
              </a:rPr>
            </a:br>
            <a:r>
              <a:rPr lang="ar-SA" sz="2000" b="1" smtClean="0">
                <a:solidFill>
                  <a:schemeClr val="tx1"/>
                </a:solidFill>
                <a:cs typeface="Arial" pitchFamily="34" charset="0"/>
              </a:rPr>
              <a:t/>
            </a:r>
            <a:br>
              <a:rPr lang="ar-SA" sz="2000" b="1" smtClean="0">
                <a:solidFill>
                  <a:schemeClr val="tx1"/>
                </a:solidFill>
                <a:cs typeface="Arial" pitchFamily="34" charset="0"/>
              </a:rPr>
            </a:br>
            <a:r>
              <a:rPr lang="ar-SA" sz="2000" b="1" smtClean="0">
                <a:solidFill>
                  <a:schemeClr val="tx1"/>
                </a:solidFill>
                <a:cs typeface="Arial" pitchFamily="34" charset="0"/>
              </a:rPr>
              <a:t/>
            </a:r>
            <a:br>
              <a:rPr lang="ar-SA" sz="2000" b="1" smtClean="0">
                <a:solidFill>
                  <a:schemeClr val="tx1"/>
                </a:solidFill>
                <a:cs typeface="Arial" pitchFamily="34" charset="0"/>
              </a:rPr>
            </a:br>
            <a:r>
              <a:rPr lang="ar-SA" sz="2000" b="1" smtClean="0">
                <a:solidFill>
                  <a:schemeClr val="tx1"/>
                </a:solidFill>
                <a:cs typeface="Arial" pitchFamily="34" charset="0"/>
              </a:rPr>
              <a:t>العملية السابعة: في 1/18 قامت منشأة فاضل بشراء بضاعة من شركة الهلال بمبلغ 200 ألف ريال وسددت قيمتها بشيك</a:t>
            </a:r>
            <a:r>
              <a:rPr lang="en-GB" sz="2400" smtClean="0">
                <a:cs typeface="Arial" pitchFamily="34" charset="0"/>
              </a:rPr>
              <a:t/>
            </a:r>
            <a:br>
              <a:rPr lang="en-GB" sz="2400" smtClean="0">
                <a:cs typeface="Arial" pitchFamily="34" charset="0"/>
              </a:rPr>
            </a:br>
            <a:r>
              <a:rPr lang="en-GB" smtClean="0">
                <a:solidFill>
                  <a:schemeClr val="tx1"/>
                </a:solidFill>
                <a:cs typeface="Arial" pitchFamily="34" charset="0"/>
              </a:rPr>
              <a:t/>
            </a:r>
            <a:br>
              <a:rPr lang="en-GB" smtClean="0">
                <a:solidFill>
                  <a:schemeClr val="tx1"/>
                </a:solidFill>
                <a:cs typeface="Arial" pitchFamily="34" charset="0"/>
              </a:rPr>
            </a:br>
            <a:endParaRPr lang="ar-SA" smtClean="0">
              <a:solidFill>
                <a:schemeClr val="tx1"/>
              </a:solidFill>
              <a:cs typeface="Arial" pitchFamily="34" charset="0"/>
            </a:endParaRPr>
          </a:p>
        </p:txBody>
      </p:sp>
      <p:graphicFrame>
        <p:nvGraphicFramePr>
          <p:cNvPr id="6" name="Content Placeholder 5"/>
          <p:cNvGraphicFramePr>
            <a:graphicFrameLocks noGrp="1"/>
          </p:cNvGraphicFramePr>
          <p:nvPr>
            <p:ph idx="4294967295"/>
            <p:extLst>
              <p:ext uri="{D42A27DB-BD31-4B8C-83A1-F6EECF244321}">
                <p14:modId xmlns:p14="http://schemas.microsoft.com/office/powerpoint/2010/main" xmlns="" val="1711539920"/>
              </p:ext>
            </p:extLst>
          </p:nvPr>
        </p:nvGraphicFramePr>
        <p:xfrm>
          <a:off x="422032" y="1066800"/>
          <a:ext cx="8229599" cy="4691860"/>
        </p:xfrm>
        <a:graphic>
          <a:graphicData uri="http://schemas.openxmlformats.org/drawingml/2006/table">
            <a:tbl>
              <a:tblPr rtl="1"/>
              <a:tblGrid>
                <a:gridCol w="1179799"/>
                <a:gridCol w="1203216"/>
                <a:gridCol w="2457926"/>
                <a:gridCol w="686836"/>
                <a:gridCol w="877161"/>
                <a:gridCol w="1021977"/>
                <a:gridCol w="802684"/>
              </a:tblGrid>
              <a:tr h="946940">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مدين</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دائن</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البيــــــــــــــــان</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المستند</a:t>
                      </a:r>
                      <a:endParaRPr kumimoji="0" lang="en-US"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صفحة</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الأستاذ</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r h="3177890">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200000</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GB" sz="2000" b="1" i="0" u="none" strike="noStrike" cap="none" normalizeH="0" baseline="0" dirty="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200000</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1"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1" u="none" strike="noStrike" cap="none" normalizeH="0" baseline="0" dirty="0" smtClean="0">
                          <a:ln>
                            <a:noFill/>
                          </a:ln>
                          <a:solidFill>
                            <a:schemeClr val="tx1"/>
                          </a:solidFill>
                          <a:effectLst/>
                          <a:latin typeface="Arial" charset="0"/>
                          <a:cs typeface="Arial" charset="0"/>
                        </a:rPr>
                        <a:t>من </a:t>
                      </a:r>
                      <a:r>
                        <a:rPr kumimoji="0" lang="ar-SA" sz="2000" b="0" i="1" u="none" strike="noStrike" cap="none" normalizeH="0" baseline="0" dirty="0" err="1" smtClean="0">
                          <a:ln>
                            <a:noFill/>
                          </a:ln>
                          <a:solidFill>
                            <a:schemeClr val="tx1"/>
                          </a:solidFill>
                          <a:effectLst/>
                          <a:latin typeface="Arial" charset="0"/>
                          <a:cs typeface="Arial" charset="0"/>
                        </a:rPr>
                        <a:t>حـ</a:t>
                      </a:r>
                      <a:r>
                        <a:rPr kumimoji="0" lang="ar-SA" sz="2000" b="0" i="1" u="none" strike="noStrike" cap="none" normalizeH="0" baseline="0" dirty="0" smtClean="0">
                          <a:ln>
                            <a:noFill/>
                          </a:ln>
                          <a:solidFill>
                            <a:schemeClr val="tx1"/>
                          </a:solidFill>
                          <a:effectLst/>
                          <a:latin typeface="Arial" charset="0"/>
                          <a:cs typeface="Arial" charset="0"/>
                        </a:rPr>
                        <a:t>/ البضاعة</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      </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          </a:t>
                      </a:r>
                      <a:r>
                        <a:rPr kumimoji="0" lang="ar-SA" sz="2000" b="0" i="1" u="none" strike="noStrike" cap="none" normalizeH="0" baseline="0" dirty="0" smtClean="0">
                          <a:ln>
                            <a:noFill/>
                          </a:ln>
                          <a:solidFill>
                            <a:schemeClr val="tx1"/>
                          </a:solidFill>
                          <a:effectLst/>
                          <a:latin typeface="Arial" charset="0"/>
                          <a:cs typeface="Arial" charset="0"/>
                        </a:rPr>
                        <a:t>إلى </a:t>
                      </a:r>
                      <a:r>
                        <a:rPr kumimoji="0" lang="ar-SA" sz="2000" b="0" i="1" u="none" strike="noStrike" cap="none" normalizeH="0" baseline="0" dirty="0" err="1" smtClean="0">
                          <a:ln>
                            <a:noFill/>
                          </a:ln>
                          <a:solidFill>
                            <a:schemeClr val="tx1"/>
                          </a:solidFill>
                          <a:effectLst/>
                          <a:latin typeface="Arial" charset="0"/>
                          <a:cs typeface="Arial" charset="0"/>
                        </a:rPr>
                        <a:t>حـ</a:t>
                      </a:r>
                      <a:r>
                        <a:rPr kumimoji="0" lang="ar-SA" sz="2000" b="0" i="1" u="none" strike="noStrike" cap="none" normalizeH="0" baseline="0" dirty="0" smtClean="0">
                          <a:ln>
                            <a:noFill/>
                          </a:ln>
                          <a:solidFill>
                            <a:schemeClr val="tx1"/>
                          </a:solidFill>
                          <a:effectLst/>
                          <a:latin typeface="Arial" charset="0"/>
                          <a:cs typeface="Arial" charset="0"/>
                        </a:rPr>
                        <a:t>/ البنك</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(إثبات شراء بضاعة بشيك)</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ـــــــــــــــــــــــــــــــــــــــــــ</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en-GB"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7</a:t>
                      </a: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شيك رقم/003</a:t>
                      </a: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9</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a:t>
                      </a: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1/18</a:t>
                      </a: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44717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1800" b="1" i="0" u="none" strike="noStrike" cap="none" normalizeH="0" baseline="0" dirty="0" smtClean="0">
                          <a:ln>
                            <a:noFill/>
                          </a:ln>
                          <a:solidFill>
                            <a:schemeClr val="tx1"/>
                          </a:solidFill>
                          <a:effectLst/>
                          <a:latin typeface="Arial" charset="0"/>
                          <a:cs typeface="Arial" charset="0"/>
                        </a:rPr>
                        <a:t>1370000</a:t>
                      </a:r>
                      <a:endParaRPr kumimoji="0" lang="en-GB" sz="1800" b="1" i="0" u="none" strike="noStrike" cap="none" normalizeH="0" baseline="0" dirty="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1800" b="1" i="0" u="none" strike="noStrike" cap="none" normalizeH="0" baseline="0" dirty="0" smtClean="0">
                          <a:ln>
                            <a:noFill/>
                          </a:ln>
                          <a:solidFill>
                            <a:schemeClr val="tx1"/>
                          </a:solidFill>
                          <a:effectLst/>
                          <a:latin typeface="Arial" charset="0"/>
                          <a:cs typeface="Arial" charset="0"/>
                        </a:rPr>
                        <a:t>1370000</a:t>
                      </a:r>
                      <a:endParaRPr kumimoji="0" lang="en-US" sz="1800" b="1"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GB"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bl>
          </a:graphicData>
        </a:graphic>
      </p:graphicFrame>
      <p:sp>
        <p:nvSpPr>
          <p:cNvPr id="121893" name="Slide Number Placeholder 3"/>
          <p:cNvSpPr txBox="1">
            <a:spLocks noGrp="1"/>
          </p:cNvSpPr>
          <p:nvPr/>
        </p:nvSpPr>
        <p:spPr bwMode="auto">
          <a:xfrm>
            <a:off x="1943100" y="6376989"/>
            <a:ext cx="527538"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rtl="0" eaLnBrk="1" hangingPunct="1"/>
            <a:fld id="{66E53E05-3B44-4291-AE83-90D9388CC66C}" type="slidenum">
              <a:rPr lang="ar-SA" sz="1200">
                <a:solidFill>
                  <a:schemeClr val="bg1"/>
                </a:solidFill>
                <a:latin typeface="Calibri" pitchFamily="34" charset="0"/>
              </a:rPr>
              <a:pPr rtl="0" eaLnBrk="1" hangingPunct="1"/>
              <a:t>109</a:t>
            </a:fld>
            <a:endParaRPr lang="en-US" sz="1200">
              <a:solidFill>
                <a:schemeClr val="bg1"/>
              </a:solidFill>
              <a:latin typeface="Calibri" pitchFamily="34" charset="0"/>
            </a:endParaRPr>
          </a:p>
        </p:txBody>
      </p:sp>
      <p:sp>
        <p:nvSpPr>
          <p:cNvPr id="121894" name="Slide Number Placeholder 4"/>
          <p:cNvSpPr>
            <a:spLocks noGrp="1"/>
          </p:cNvSpPr>
          <p:nvPr>
            <p:ph type="sldNum" sz="quarter" idx="4294967295"/>
          </p:nvPr>
        </p:nvSpPr>
        <p:spPr bwMode="auto">
          <a:xfrm>
            <a:off x="4499992" y="6368418"/>
            <a:ext cx="671554" cy="373696"/>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fld id="{A75F3A9E-EEA0-4DE8-8F32-5D69934931CA}" type="slidenum">
              <a:rPr lang="ar-SA" sz="1800" smtClean="0">
                <a:solidFill>
                  <a:schemeClr val="bg1"/>
                </a:solidFill>
                <a:latin typeface="Calibri" pitchFamily="34" charset="0"/>
              </a:rPr>
              <a:pPr algn="ctr" eaLnBrk="1" hangingPunct="1"/>
              <a:t>109</a:t>
            </a:fld>
            <a:endParaRPr lang="en-US" sz="1800" dirty="0" smtClean="0">
              <a:solidFill>
                <a:schemeClr val="bg1"/>
              </a:solidFill>
              <a:latin typeface="Calibri" pitchFamily="34" charset="0"/>
            </a:endParaRPr>
          </a:p>
        </p:txBody>
      </p:sp>
    </p:spTree>
    <p:extLst>
      <p:ext uri="{BB962C8B-B14F-4D97-AF65-F5344CB8AC3E}">
        <p14:creationId xmlns:p14="http://schemas.microsoft.com/office/powerpoint/2010/main" xmlns="" val="199809410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blinds(horizontal)">
                                      <p:cBhvr>
                                        <p:cTn id="7" dur="500"/>
                                        <p:tgtEl>
                                          <p:spTgt spid="9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492369" y="228600"/>
            <a:ext cx="8229600" cy="609600"/>
          </a:xfrm>
        </p:spPr>
        <p:txBody>
          <a:bodyPr/>
          <a:lstStyle/>
          <a:p>
            <a:pPr rtl="1"/>
            <a:r>
              <a:rPr lang="ar-SA" sz="2000" b="1" smtClean="0">
                <a:solidFill>
                  <a:schemeClr val="tx1"/>
                </a:solidFill>
                <a:cs typeface="Arial" pitchFamily="34" charset="0"/>
              </a:rPr>
              <a:t>العملية الثامنة: في 1/20 باعت منشأة فاضل بضاعة بمبلغ 70 ألف ريال نقداً، علماً بأن تكلفة هذه البضاعة 50 ألف ريال</a:t>
            </a:r>
            <a:endParaRPr lang="en-GB" sz="2000" smtClean="0">
              <a:solidFill>
                <a:schemeClr val="tx1"/>
              </a:solidFill>
              <a:cs typeface="Arial" pitchFamily="34" charset="0"/>
            </a:endParaRPr>
          </a:p>
        </p:txBody>
      </p:sp>
      <p:graphicFrame>
        <p:nvGraphicFramePr>
          <p:cNvPr id="6" name="Content Placeholder 5"/>
          <p:cNvGraphicFramePr>
            <a:graphicFrameLocks noGrp="1"/>
          </p:cNvGraphicFramePr>
          <p:nvPr>
            <p:ph idx="4294967295"/>
            <p:extLst>
              <p:ext uri="{D42A27DB-BD31-4B8C-83A1-F6EECF244321}">
                <p14:modId xmlns:p14="http://schemas.microsoft.com/office/powerpoint/2010/main" xmlns="" val="2311092917"/>
              </p:ext>
            </p:extLst>
          </p:nvPr>
        </p:nvGraphicFramePr>
        <p:xfrm>
          <a:off x="186248" y="1066800"/>
          <a:ext cx="8465383" cy="4775876"/>
        </p:xfrm>
        <a:graphic>
          <a:graphicData uri="http://schemas.openxmlformats.org/drawingml/2006/table">
            <a:tbl>
              <a:tblPr rtl="1"/>
              <a:tblGrid>
                <a:gridCol w="1193921"/>
                <a:gridCol w="1147444"/>
                <a:gridCol w="3035560"/>
                <a:gridCol w="619989"/>
                <a:gridCol w="813381"/>
                <a:gridCol w="831736"/>
                <a:gridCol w="823352"/>
              </a:tblGrid>
              <a:tr h="947076">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مدين</a:t>
                      </a:r>
                      <a:endParaRPr kumimoji="0" lang="en-GB" sz="2000" b="1" i="0" u="none" strike="noStrike" cap="none" normalizeH="0" baseline="0" dirty="0" smtClean="0">
                        <a:ln>
                          <a:noFill/>
                        </a:ln>
                        <a:solidFill>
                          <a:schemeClr val="tx1"/>
                        </a:solidFill>
                        <a:effectLst/>
                        <a:latin typeface="Arial" charset="0"/>
                        <a:cs typeface="Arial" charset="0"/>
                      </a:endParaRPr>
                    </a:p>
                  </a:txBody>
                  <a:tcPr marT="45727" marB="4572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دائن</a:t>
                      </a:r>
                      <a:endParaRPr kumimoji="0" lang="en-GB" sz="2000" b="1" i="0" u="none" strike="noStrike" cap="none" normalizeH="0" baseline="0" dirty="0" smtClean="0">
                        <a:ln>
                          <a:noFill/>
                        </a:ln>
                        <a:solidFill>
                          <a:schemeClr val="tx1"/>
                        </a:solidFill>
                        <a:effectLst/>
                        <a:latin typeface="Arial" charset="0"/>
                        <a:cs typeface="Arial" charset="0"/>
                      </a:endParaRPr>
                    </a:p>
                  </a:txBody>
                  <a:tcPr marT="45727" marB="4572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البيــــــــــــــــان</a:t>
                      </a:r>
                      <a:endParaRPr kumimoji="0" lang="en-GB" sz="2000" b="1" i="0" u="none" strike="noStrike" cap="none" normalizeH="0" baseline="0" dirty="0" smtClean="0">
                        <a:ln>
                          <a:noFill/>
                        </a:ln>
                        <a:solidFill>
                          <a:schemeClr val="tx1"/>
                        </a:solidFill>
                        <a:effectLst/>
                        <a:latin typeface="Arial" charset="0"/>
                        <a:cs typeface="Arial" charset="0"/>
                      </a:endParaRPr>
                    </a:p>
                  </a:txBody>
                  <a:tcPr marT="45727" marB="4572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T="45727" marB="4572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المستند</a:t>
                      </a:r>
                      <a:endParaRPr kumimoji="0" lang="en-US" sz="2000" b="1" i="0" u="none" strike="noStrike" cap="none" normalizeH="0" baseline="0" dirty="0" smtClean="0">
                        <a:ln>
                          <a:noFill/>
                        </a:ln>
                        <a:solidFill>
                          <a:schemeClr val="tx1"/>
                        </a:solidFill>
                        <a:effectLst/>
                        <a:latin typeface="Arial" charset="0"/>
                        <a:cs typeface="Arial" charset="0"/>
                      </a:endParaRPr>
                    </a:p>
                  </a:txBody>
                  <a:tcPr marT="45727" marB="4572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صفحة</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الأستاذ</a:t>
                      </a:r>
                      <a:endParaRPr kumimoji="0" lang="en-GB" sz="2000" b="1" i="0" u="none" strike="noStrike" cap="none" normalizeH="0" baseline="0" dirty="0" smtClean="0">
                        <a:ln>
                          <a:noFill/>
                        </a:ln>
                        <a:solidFill>
                          <a:schemeClr val="tx1"/>
                        </a:solidFill>
                        <a:effectLst/>
                        <a:latin typeface="Arial" charset="0"/>
                        <a:cs typeface="Arial" charset="0"/>
                      </a:endParaRPr>
                    </a:p>
                  </a:txBody>
                  <a:tcPr marT="45727" marB="4572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T="45727" marB="4572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r h="3261828">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70000</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GB" sz="2000" b="1" i="0" u="none" strike="noStrike" cap="none" normalizeH="0" baseline="0" dirty="0" smtClean="0">
                        <a:ln>
                          <a:noFill/>
                        </a:ln>
                        <a:solidFill>
                          <a:schemeClr val="tx1"/>
                        </a:solidFill>
                        <a:effectLst/>
                        <a:latin typeface="Arial" charset="0"/>
                        <a:cs typeface="Arial" charset="0"/>
                      </a:endParaRP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50000</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20000</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1" i="0" u="none" strike="noStrike" cap="none" normalizeH="0" baseline="0" dirty="0" smtClean="0">
                        <a:ln>
                          <a:noFill/>
                        </a:ln>
                        <a:solidFill>
                          <a:schemeClr val="tx1"/>
                        </a:solidFill>
                        <a:effectLst/>
                        <a:latin typeface="Arial" charset="0"/>
                        <a:cs typeface="Arial"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1" u="none" strike="noStrike" cap="none" normalizeH="0" baseline="0" dirty="0" smtClean="0">
                          <a:ln>
                            <a:noFill/>
                          </a:ln>
                          <a:solidFill>
                            <a:schemeClr val="tx1"/>
                          </a:solidFill>
                          <a:effectLst/>
                          <a:latin typeface="Arial" charset="0"/>
                          <a:cs typeface="Arial" charset="0"/>
                        </a:rPr>
                        <a:t>من </a:t>
                      </a:r>
                      <a:r>
                        <a:rPr kumimoji="0" lang="ar-SA" sz="2000" b="0" i="1" u="none" strike="noStrike" cap="none" normalizeH="0" baseline="0" dirty="0" err="1" smtClean="0">
                          <a:ln>
                            <a:noFill/>
                          </a:ln>
                          <a:solidFill>
                            <a:schemeClr val="tx1"/>
                          </a:solidFill>
                          <a:effectLst/>
                          <a:latin typeface="Arial" charset="0"/>
                          <a:cs typeface="Arial" charset="0"/>
                        </a:rPr>
                        <a:t>حـ</a:t>
                      </a:r>
                      <a:r>
                        <a:rPr kumimoji="0" lang="ar-SA" sz="2000" b="0" i="1" u="none" strike="noStrike" cap="none" normalizeH="0" baseline="0" dirty="0" smtClean="0">
                          <a:ln>
                            <a:noFill/>
                          </a:ln>
                          <a:solidFill>
                            <a:schemeClr val="tx1"/>
                          </a:solidFill>
                          <a:effectLst/>
                          <a:latin typeface="Arial" charset="0"/>
                          <a:cs typeface="Arial" charset="0"/>
                        </a:rPr>
                        <a:t>/ الصندوق</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      </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         </a:t>
                      </a:r>
                      <a:r>
                        <a:rPr kumimoji="0" lang="ar-SA" sz="2000" b="0" i="1" u="none" strike="noStrike" cap="none" normalizeH="0" baseline="0" dirty="0" smtClean="0">
                          <a:ln>
                            <a:noFill/>
                          </a:ln>
                          <a:solidFill>
                            <a:schemeClr val="tx1"/>
                          </a:solidFill>
                          <a:effectLst/>
                          <a:latin typeface="Arial" charset="0"/>
                          <a:cs typeface="Arial" charset="0"/>
                        </a:rPr>
                        <a:t>إلى مذكورين</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1" u="none" strike="noStrike" cap="none" normalizeH="0" baseline="0" dirty="0" smtClean="0">
                          <a:ln>
                            <a:noFill/>
                          </a:ln>
                          <a:solidFill>
                            <a:schemeClr val="tx1"/>
                          </a:solidFill>
                          <a:effectLst/>
                          <a:latin typeface="Arial" charset="0"/>
                          <a:cs typeface="Arial" charset="0"/>
                        </a:rPr>
                        <a:t>           </a:t>
                      </a:r>
                      <a:r>
                        <a:rPr kumimoji="0" lang="ar-SA" sz="2000" b="0" i="1" u="none" strike="noStrike" cap="none" normalizeH="0" baseline="0" dirty="0" err="1" smtClean="0">
                          <a:ln>
                            <a:noFill/>
                          </a:ln>
                          <a:solidFill>
                            <a:schemeClr val="tx1"/>
                          </a:solidFill>
                          <a:effectLst/>
                          <a:latin typeface="Arial" charset="0"/>
                          <a:cs typeface="Arial" charset="0"/>
                        </a:rPr>
                        <a:t>حـ</a:t>
                      </a:r>
                      <a:r>
                        <a:rPr kumimoji="0" lang="ar-SA" sz="2000" b="0" i="1" u="none" strike="noStrike" cap="none" normalizeH="0" baseline="0" dirty="0" smtClean="0">
                          <a:ln>
                            <a:noFill/>
                          </a:ln>
                          <a:solidFill>
                            <a:schemeClr val="tx1"/>
                          </a:solidFill>
                          <a:effectLst/>
                          <a:latin typeface="Arial" charset="0"/>
                          <a:cs typeface="Arial" charset="0"/>
                        </a:rPr>
                        <a:t>/ البضاعة</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1" u="none" strike="noStrike" cap="none" normalizeH="0" baseline="0" dirty="0" smtClean="0">
                          <a:ln>
                            <a:noFill/>
                          </a:ln>
                          <a:solidFill>
                            <a:schemeClr val="tx1"/>
                          </a:solidFill>
                          <a:effectLst/>
                          <a:latin typeface="Arial" charset="0"/>
                          <a:cs typeface="Arial" charset="0"/>
                        </a:rPr>
                        <a:t>           حـ/ رأس المال(الأرباح)</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(إثبات بيع بضاعة نقداً وتحقيق أرباح)</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ــــــــــــــــــــــــــــــــــــــــــــ</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8</a:t>
                      </a:r>
                      <a:endParaRPr kumimoji="0" lang="en-US" sz="2000" b="0" i="0" u="none" strike="noStrike" cap="none" normalizeH="0" baseline="0" dirty="0" smtClean="0">
                        <a:ln>
                          <a:noFill/>
                        </a:ln>
                        <a:solidFill>
                          <a:schemeClr val="tx1"/>
                        </a:solidFill>
                        <a:effectLst/>
                        <a:latin typeface="Arial" charset="0"/>
                        <a:cs typeface="Arial"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فاتورة بيع رقم/001</a:t>
                      </a:r>
                      <a:endParaRPr kumimoji="0" lang="en-US" sz="2000" b="0" i="0" u="none" strike="noStrike" cap="none" normalizeH="0" baseline="0" dirty="0" smtClean="0">
                        <a:ln>
                          <a:noFill/>
                        </a:ln>
                        <a:solidFill>
                          <a:schemeClr val="tx1"/>
                        </a:solidFill>
                        <a:effectLst/>
                        <a:latin typeface="Arial" charset="0"/>
                        <a:cs typeface="Arial"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6</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9</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2</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1/20</a:t>
                      </a:r>
                      <a:endParaRPr kumimoji="0" lang="en-US" sz="2000" b="0" i="0" u="none" strike="noStrike" cap="none" normalizeH="0" baseline="0" dirty="0" smtClean="0">
                        <a:ln>
                          <a:noFill/>
                        </a:ln>
                        <a:solidFill>
                          <a:schemeClr val="tx1"/>
                        </a:solidFill>
                        <a:effectLst/>
                        <a:latin typeface="Arial" charset="0"/>
                        <a:cs typeface="Arial" charset="0"/>
                      </a:endParaRP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447234">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1800" b="1" i="0" u="none" strike="noStrike" cap="none" normalizeH="0" baseline="0" dirty="0" smtClean="0">
                          <a:ln>
                            <a:noFill/>
                          </a:ln>
                          <a:solidFill>
                            <a:schemeClr val="tx1"/>
                          </a:solidFill>
                          <a:effectLst/>
                          <a:latin typeface="Arial" charset="0"/>
                          <a:cs typeface="Arial" charset="0"/>
                        </a:rPr>
                        <a:t>1440000</a:t>
                      </a:r>
                      <a:endParaRPr kumimoji="0" lang="en-GB" sz="1800" b="1" i="0" u="none" strike="noStrike" cap="none" normalizeH="0" baseline="0" dirty="0" smtClean="0">
                        <a:ln>
                          <a:noFill/>
                        </a:ln>
                        <a:solidFill>
                          <a:schemeClr val="tx1"/>
                        </a:solidFill>
                        <a:effectLst/>
                        <a:latin typeface="Arial" charset="0"/>
                        <a:cs typeface="Arial" charset="0"/>
                      </a:endParaRP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1800" b="1" i="0" u="none" strike="noStrike" cap="none" normalizeH="0" baseline="0" dirty="0" smtClean="0">
                          <a:ln>
                            <a:noFill/>
                          </a:ln>
                          <a:solidFill>
                            <a:schemeClr val="tx1"/>
                          </a:solidFill>
                          <a:effectLst/>
                          <a:latin typeface="Arial" charset="0"/>
                          <a:cs typeface="Arial" charset="0"/>
                        </a:rPr>
                        <a:t>1440000</a:t>
                      </a:r>
                      <a:endParaRPr kumimoji="0" lang="en-US" sz="1800" b="1" i="0" u="none" strike="noStrike" cap="none" normalizeH="0" baseline="0" dirty="0" smtClean="0">
                        <a:ln>
                          <a:noFill/>
                        </a:ln>
                        <a:solidFill>
                          <a:schemeClr val="tx1"/>
                        </a:solidFill>
                        <a:effectLst/>
                        <a:latin typeface="Arial" charset="0"/>
                        <a:cs typeface="Arial"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GB" sz="2000" b="0" i="0" u="none" strike="noStrike" cap="none" normalizeH="0" baseline="0" dirty="0" smtClean="0">
                        <a:ln>
                          <a:noFill/>
                        </a:ln>
                        <a:solidFill>
                          <a:schemeClr val="tx1"/>
                        </a:solidFill>
                        <a:effectLst/>
                        <a:latin typeface="Arial" charset="0"/>
                        <a:cs typeface="Arial"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bl>
          </a:graphicData>
        </a:graphic>
      </p:graphicFrame>
      <p:sp>
        <p:nvSpPr>
          <p:cNvPr id="7" name="Slide Number Placeholder 4"/>
          <p:cNvSpPr txBox="1">
            <a:spLocks/>
          </p:cNvSpPr>
          <p:nvPr/>
        </p:nvSpPr>
        <p:spPr bwMode="auto">
          <a:xfrm>
            <a:off x="4499992" y="6368418"/>
            <a:ext cx="671554" cy="373696"/>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ar-SA"/>
            </a:defPPr>
            <a:lvl1pPr marL="0" algn="r" defTabSz="914400" rtl="0" eaLnBrk="0" latinLnBrk="0" hangingPunct="0">
              <a:defRPr sz="1200" kern="1200">
                <a:solidFill>
                  <a:schemeClr val="tx1"/>
                </a:solidFill>
                <a:latin typeface="Arial" pitchFamily="34" charset="0"/>
                <a:ea typeface="+mn-ea"/>
                <a:cs typeface="Arial" pitchFamily="34" charset="0"/>
              </a:defRPr>
            </a:lvl1pPr>
            <a:lvl2pPr marL="742950" indent="-285750" algn="r" defTabSz="914400" rtl="1" eaLnBrk="0" latinLnBrk="0" hangingPunct="0">
              <a:defRPr sz="1800" kern="1200">
                <a:solidFill>
                  <a:schemeClr val="tx1"/>
                </a:solidFill>
                <a:latin typeface="Arial" pitchFamily="34" charset="0"/>
                <a:ea typeface="+mn-ea"/>
                <a:cs typeface="Arial" pitchFamily="34" charset="0"/>
              </a:defRPr>
            </a:lvl2pPr>
            <a:lvl3pPr marL="1143000" indent="-228600" algn="r" defTabSz="914400" rtl="1" eaLnBrk="0" latinLnBrk="0" hangingPunct="0">
              <a:defRPr sz="1800" kern="1200">
                <a:solidFill>
                  <a:schemeClr val="tx1"/>
                </a:solidFill>
                <a:latin typeface="Arial" pitchFamily="34" charset="0"/>
                <a:ea typeface="+mn-ea"/>
                <a:cs typeface="Arial" pitchFamily="34" charset="0"/>
              </a:defRPr>
            </a:lvl3pPr>
            <a:lvl4pPr marL="1600200" indent="-228600" algn="r" defTabSz="914400" rtl="1" eaLnBrk="0" latinLnBrk="0" hangingPunct="0">
              <a:defRPr sz="1800" kern="1200">
                <a:solidFill>
                  <a:schemeClr val="tx1"/>
                </a:solidFill>
                <a:latin typeface="Arial" pitchFamily="34" charset="0"/>
                <a:ea typeface="+mn-ea"/>
                <a:cs typeface="Arial" pitchFamily="34" charset="0"/>
              </a:defRPr>
            </a:lvl4pPr>
            <a:lvl5pPr marL="2057400" indent="-228600" algn="r" defTabSz="914400" rtl="1" eaLnBrk="0" latinLnBrk="0" hangingPunct="0">
              <a:defRPr sz="18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9pPr>
          </a:lstStyle>
          <a:p>
            <a:pPr algn="ctr" eaLnBrk="1" hangingPunct="1"/>
            <a:fld id="{A75F3A9E-EEA0-4DE8-8F32-5D69934931CA}" type="slidenum">
              <a:rPr lang="ar-SA" sz="1800" smtClean="0">
                <a:solidFill>
                  <a:schemeClr val="bg1"/>
                </a:solidFill>
                <a:latin typeface="Calibri" pitchFamily="34" charset="0"/>
              </a:rPr>
              <a:pPr algn="ctr" eaLnBrk="1" hangingPunct="1"/>
              <a:t>110</a:t>
            </a:fld>
            <a:endParaRPr lang="en-US" sz="1800" dirty="0" smtClean="0">
              <a:solidFill>
                <a:schemeClr val="bg1"/>
              </a:solidFill>
              <a:latin typeface="Calibri" pitchFamily="34" charset="0"/>
            </a:endParaRPr>
          </a:p>
        </p:txBody>
      </p:sp>
    </p:spTree>
    <p:extLst>
      <p:ext uri="{BB962C8B-B14F-4D97-AF65-F5344CB8AC3E}">
        <p14:creationId xmlns:p14="http://schemas.microsoft.com/office/powerpoint/2010/main" xmlns="" val="226479931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blinds(horizontal)">
                                      <p:cBhvr>
                                        <p:cTn id="7" dur="500"/>
                                        <p:tgtEl>
                                          <p:spTgt spid="9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492369" y="0"/>
            <a:ext cx="8229600" cy="1066800"/>
          </a:xfrm>
        </p:spPr>
        <p:txBody>
          <a:bodyPr/>
          <a:lstStyle/>
          <a:p>
            <a:pPr eaLnBrk="1" hangingPunct="1"/>
            <a:r>
              <a:rPr lang="ar-SA" sz="2000" b="1" smtClean="0">
                <a:solidFill>
                  <a:schemeClr val="tx1"/>
                </a:solidFill>
                <a:cs typeface="Arial" pitchFamily="34" charset="0"/>
              </a:rPr>
              <a:t/>
            </a:r>
            <a:br>
              <a:rPr lang="ar-SA" sz="2000" b="1" smtClean="0">
                <a:solidFill>
                  <a:schemeClr val="tx1"/>
                </a:solidFill>
                <a:cs typeface="Arial" pitchFamily="34" charset="0"/>
              </a:rPr>
            </a:br>
            <a:r>
              <a:rPr lang="ar-SA" sz="2000" b="1" smtClean="0">
                <a:solidFill>
                  <a:schemeClr val="tx1"/>
                </a:solidFill>
                <a:cs typeface="Arial" pitchFamily="34" charset="0"/>
              </a:rPr>
              <a:t/>
            </a:r>
            <a:br>
              <a:rPr lang="ar-SA" sz="2000" b="1" smtClean="0">
                <a:solidFill>
                  <a:schemeClr val="tx1"/>
                </a:solidFill>
                <a:cs typeface="Arial" pitchFamily="34" charset="0"/>
              </a:rPr>
            </a:br>
            <a:r>
              <a:rPr lang="ar-SA" sz="2000" b="1" smtClean="0">
                <a:solidFill>
                  <a:schemeClr val="tx1"/>
                </a:solidFill>
                <a:cs typeface="Arial" pitchFamily="34" charset="0"/>
              </a:rPr>
              <a:t/>
            </a:r>
            <a:br>
              <a:rPr lang="ar-SA" sz="2000" b="1" smtClean="0">
                <a:solidFill>
                  <a:schemeClr val="tx1"/>
                </a:solidFill>
                <a:cs typeface="Arial" pitchFamily="34" charset="0"/>
              </a:rPr>
            </a:br>
            <a:r>
              <a:rPr lang="ar-SA" sz="2000" b="1" smtClean="0">
                <a:solidFill>
                  <a:schemeClr val="tx1"/>
                </a:solidFill>
                <a:cs typeface="Arial" pitchFamily="34" charset="0"/>
              </a:rPr>
              <a:t/>
            </a:r>
            <a:br>
              <a:rPr lang="ar-SA" sz="2000" b="1" smtClean="0">
                <a:solidFill>
                  <a:schemeClr val="tx1"/>
                </a:solidFill>
                <a:cs typeface="Arial" pitchFamily="34" charset="0"/>
              </a:rPr>
            </a:br>
            <a:r>
              <a:rPr lang="ar-SA" sz="2000" b="1" smtClean="0">
                <a:solidFill>
                  <a:schemeClr val="tx1"/>
                </a:solidFill>
                <a:cs typeface="Arial" pitchFamily="34" charset="0"/>
              </a:rPr>
              <a:t>العملية التاسعة: في 1/22باعت منشأة فاضل بضاعة لشركة النصر بمبلغ 40 ألف ريال على الحساب، علماً بأن تكلفة هذه البضاعة تبلغ 50 ألف ريال</a:t>
            </a:r>
            <a:r>
              <a:rPr lang="en-GB" sz="2000" smtClean="0">
                <a:solidFill>
                  <a:schemeClr val="tx1"/>
                </a:solidFill>
                <a:cs typeface="Arial" pitchFamily="34" charset="0"/>
              </a:rPr>
              <a:t/>
            </a:r>
            <a:br>
              <a:rPr lang="en-GB" sz="2000" smtClean="0">
                <a:solidFill>
                  <a:schemeClr val="tx1"/>
                </a:solidFill>
                <a:cs typeface="Arial" pitchFamily="34" charset="0"/>
              </a:rPr>
            </a:br>
            <a:r>
              <a:rPr lang="en-GB" smtClean="0">
                <a:solidFill>
                  <a:schemeClr val="tx1"/>
                </a:solidFill>
                <a:cs typeface="Arial" pitchFamily="34" charset="0"/>
              </a:rPr>
              <a:t/>
            </a:r>
            <a:br>
              <a:rPr lang="en-GB" smtClean="0">
                <a:solidFill>
                  <a:schemeClr val="tx1"/>
                </a:solidFill>
                <a:cs typeface="Arial" pitchFamily="34" charset="0"/>
              </a:rPr>
            </a:br>
            <a:endParaRPr lang="ar-SA" smtClean="0">
              <a:solidFill>
                <a:schemeClr val="tx1"/>
              </a:solidFill>
              <a:cs typeface="Arial" pitchFamily="34" charset="0"/>
            </a:endParaRPr>
          </a:p>
        </p:txBody>
      </p:sp>
      <p:graphicFrame>
        <p:nvGraphicFramePr>
          <p:cNvPr id="6" name="Content Placeholder 5"/>
          <p:cNvGraphicFramePr>
            <a:graphicFrameLocks noGrp="1"/>
          </p:cNvGraphicFramePr>
          <p:nvPr>
            <p:ph idx="4294967295"/>
            <p:extLst>
              <p:ext uri="{D42A27DB-BD31-4B8C-83A1-F6EECF244321}">
                <p14:modId xmlns:p14="http://schemas.microsoft.com/office/powerpoint/2010/main" xmlns="" val="750550787"/>
              </p:ext>
            </p:extLst>
          </p:nvPr>
        </p:nvGraphicFramePr>
        <p:xfrm>
          <a:off x="422032" y="1066800"/>
          <a:ext cx="8229599" cy="4775876"/>
        </p:xfrm>
        <a:graphic>
          <a:graphicData uri="http://schemas.openxmlformats.org/drawingml/2006/table">
            <a:tbl>
              <a:tblPr rtl="1"/>
              <a:tblGrid>
                <a:gridCol w="1179799"/>
                <a:gridCol w="1083960"/>
                <a:gridCol w="2614421"/>
                <a:gridCol w="649597"/>
                <a:gridCol w="877161"/>
                <a:gridCol w="1021977"/>
                <a:gridCol w="802684"/>
              </a:tblGrid>
              <a:tr h="947076">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مدين</a:t>
                      </a:r>
                      <a:endParaRPr kumimoji="0" lang="en-GB" sz="2000" b="1" i="0" u="none" strike="noStrike" cap="none" normalizeH="0" baseline="0" dirty="0" smtClean="0">
                        <a:ln>
                          <a:noFill/>
                        </a:ln>
                        <a:solidFill>
                          <a:schemeClr val="tx1"/>
                        </a:solidFill>
                        <a:effectLst/>
                        <a:latin typeface="Arial" charset="0"/>
                        <a:cs typeface="Arial" charset="0"/>
                      </a:endParaRPr>
                    </a:p>
                  </a:txBody>
                  <a:tcPr marT="45727" marB="4572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دائن</a:t>
                      </a:r>
                      <a:endParaRPr kumimoji="0" lang="en-GB" sz="2000" b="1" i="0" u="none" strike="noStrike" cap="none" normalizeH="0" baseline="0" dirty="0" smtClean="0">
                        <a:ln>
                          <a:noFill/>
                        </a:ln>
                        <a:solidFill>
                          <a:schemeClr val="tx1"/>
                        </a:solidFill>
                        <a:effectLst/>
                        <a:latin typeface="Arial" charset="0"/>
                        <a:cs typeface="Arial" charset="0"/>
                      </a:endParaRPr>
                    </a:p>
                  </a:txBody>
                  <a:tcPr marT="45727" marB="4572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البيــــــــــــــــان</a:t>
                      </a:r>
                      <a:endParaRPr kumimoji="0" lang="en-GB" sz="2000" b="1" i="0" u="none" strike="noStrike" cap="none" normalizeH="0" baseline="0" dirty="0" smtClean="0">
                        <a:ln>
                          <a:noFill/>
                        </a:ln>
                        <a:solidFill>
                          <a:schemeClr val="tx1"/>
                        </a:solidFill>
                        <a:effectLst/>
                        <a:latin typeface="Arial" charset="0"/>
                        <a:cs typeface="Arial" charset="0"/>
                      </a:endParaRPr>
                    </a:p>
                  </a:txBody>
                  <a:tcPr marT="45727" marB="4572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T="45727" marB="4572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المستند</a:t>
                      </a:r>
                      <a:endParaRPr kumimoji="0" lang="en-US" sz="2000" b="1" i="0" u="none" strike="noStrike" cap="none" normalizeH="0" baseline="0" dirty="0" smtClean="0">
                        <a:ln>
                          <a:noFill/>
                        </a:ln>
                        <a:solidFill>
                          <a:schemeClr val="tx1"/>
                        </a:solidFill>
                        <a:effectLst/>
                        <a:latin typeface="Arial" charset="0"/>
                        <a:cs typeface="Arial" charset="0"/>
                      </a:endParaRPr>
                    </a:p>
                  </a:txBody>
                  <a:tcPr marT="45727" marB="4572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صفحة</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الأستاذ</a:t>
                      </a:r>
                      <a:endParaRPr kumimoji="0" lang="en-GB" sz="2000" b="1" i="0" u="none" strike="noStrike" cap="none" normalizeH="0" baseline="0" dirty="0" smtClean="0">
                        <a:ln>
                          <a:noFill/>
                        </a:ln>
                        <a:solidFill>
                          <a:schemeClr val="tx1"/>
                        </a:solidFill>
                        <a:effectLst/>
                        <a:latin typeface="Arial" charset="0"/>
                        <a:cs typeface="Arial" charset="0"/>
                      </a:endParaRPr>
                    </a:p>
                  </a:txBody>
                  <a:tcPr marT="45727" marB="4572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T="45727" marB="4572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r h="3261828">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40000</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10000</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GB" sz="2000" b="1" i="0" u="none" strike="noStrike" cap="none" normalizeH="0" baseline="0" dirty="0" smtClean="0">
                        <a:ln>
                          <a:noFill/>
                        </a:ln>
                        <a:solidFill>
                          <a:schemeClr val="tx1"/>
                        </a:solidFill>
                        <a:effectLst/>
                        <a:latin typeface="Arial" charset="0"/>
                        <a:cs typeface="Arial" charset="0"/>
                      </a:endParaRP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50000</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1" i="0" u="none" strike="noStrike" cap="none" normalizeH="0" baseline="0" dirty="0" smtClean="0">
                        <a:ln>
                          <a:noFill/>
                        </a:ln>
                        <a:solidFill>
                          <a:schemeClr val="tx1"/>
                        </a:solidFill>
                        <a:effectLst/>
                        <a:latin typeface="Arial" charset="0"/>
                        <a:cs typeface="Arial"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1" u="none" strike="noStrike" cap="none" normalizeH="0" baseline="0" dirty="0" smtClean="0">
                          <a:ln>
                            <a:noFill/>
                          </a:ln>
                          <a:solidFill>
                            <a:schemeClr val="tx1"/>
                          </a:solidFill>
                          <a:effectLst/>
                          <a:latin typeface="Arial" charset="0"/>
                          <a:cs typeface="Arial" charset="0"/>
                        </a:rPr>
                        <a:t>من مذكورين</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1" u="none" strike="noStrike" cap="none" normalizeH="0" baseline="0" dirty="0" smtClean="0">
                          <a:ln>
                            <a:noFill/>
                          </a:ln>
                          <a:solidFill>
                            <a:schemeClr val="tx1"/>
                          </a:solidFill>
                          <a:effectLst/>
                          <a:latin typeface="Arial" charset="0"/>
                          <a:cs typeface="Arial" charset="0"/>
                        </a:rPr>
                        <a:t> </a:t>
                      </a:r>
                      <a:r>
                        <a:rPr kumimoji="0" lang="ar-SA" sz="2000" b="0" i="1" u="none" strike="noStrike" cap="none" normalizeH="0" baseline="0" dirty="0" err="1" smtClean="0">
                          <a:ln>
                            <a:noFill/>
                          </a:ln>
                          <a:solidFill>
                            <a:schemeClr val="tx1"/>
                          </a:solidFill>
                          <a:effectLst/>
                          <a:latin typeface="Arial" charset="0"/>
                          <a:cs typeface="Arial" charset="0"/>
                        </a:rPr>
                        <a:t>حـ</a:t>
                      </a:r>
                      <a:r>
                        <a:rPr kumimoji="0" lang="ar-SA" sz="2000" b="0" i="1" u="none" strike="noStrike" cap="none" normalizeH="0" baseline="0" dirty="0" smtClean="0">
                          <a:ln>
                            <a:noFill/>
                          </a:ln>
                          <a:solidFill>
                            <a:schemeClr val="tx1"/>
                          </a:solidFill>
                          <a:effectLst/>
                          <a:latin typeface="Arial" charset="0"/>
                          <a:cs typeface="Arial" charset="0"/>
                        </a:rPr>
                        <a:t>/ المدينين (شركة النصر)</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1" u="none" strike="noStrike" cap="none" normalizeH="0" baseline="0" dirty="0" smtClean="0">
                          <a:ln>
                            <a:noFill/>
                          </a:ln>
                          <a:solidFill>
                            <a:schemeClr val="tx1"/>
                          </a:solidFill>
                          <a:effectLst/>
                          <a:latin typeface="Arial" charset="0"/>
                          <a:cs typeface="Arial" charset="0"/>
                        </a:rPr>
                        <a:t> </a:t>
                      </a:r>
                      <a:r>
                        <a:rPr kumimoji="0" lang="ar-SA" sz="2000" b="0" i="1" u="none" strike="noStrike" cap="none" normalizeH="0" baseline="0" dirty="0" err="1" smtClean="0">
                          <a:ln>
                            <a:noFill/>
                          </a:ln>
                          <a:solidFill>
                            <a:schemeClr val="tx1"/>
                          </a:solidFill>
                          <a:effectLst/>
                          <a:latin typeface="Arial" charset="0"/>
                          <a:cs typeface="Arial" charset="0"/>
                        </a:rPr>
                        <a:t>حـ</a:t>
                      </a:r>
                      <a:r>
                        <a:rPr kumimoji="0" lang="ar-SA" sz="2000" b="0" i="1" u="none" strike="noStrike" cap="none" normalizeH="0" baseline="0" dirty="0" smtClean="0">
                          <a:ln>
                            <a:noFill/>
                          </a:ln>
                          <a:solidFill>
                            <a:schemeClr val="tx1"/>
                          </a:solidFill>
                          <a:effectLst/>
                          <a:latin typeface="Arial" charset="0"/>
                          <a:cs typeface="Arial" charset="0"/>
                        </a:rPr>
                        <a:t>/ رأس المال (الخسائر)</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      </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          </a:t>
                      </a:r>
                      <a:r>
                        <a:rPr kumimoji="0" lang="ar-SA" sz="2000" b="0" i="1" u="none" strike="noStrike" cap="none" normalizeH="0" baseline="0" dirty="0" smtClean="0">
                          <a:ln>
                            <a:noFill/>
                          </a:ln>
                          <a:solidFill>
                            <a:schemeClr val="tx1"/>
                          </a:solidFill>
                          <a:effectLst/>
                          <a:latin typeface="Arial" charset="0"/>
                          <a:cs typeface="Arial" charset="0"/>
                        </a:rPr>
                        <a:t>إلى </a:t>
                      </a:r>
                      <a:r>
                        <a:rPr kumimoji="0" lang="ar-SA" sz="2000" b="0" i="1" u="none" strike="noStrike" cap="none" normalizeH="0" baseline="0" dirty="0" err="1" smtClean="0">
                          <a:ln>
                            <a:noFill/>
                          </a:ln>
                          <a:solidFill>
                            <a:schemeClr val="tx1"/>
                          </a:solidFill>
                          <a:effectLst/>
                          <a:latin typeface="Arial" charset="0"/>
                          <a:cs typeface="Arial" charset="0"/>
                        </a:rPr>
                        <a:t>حـ</a:t>
                      </a:r>
                      <a:r>
                        <a:rPr kumimoji="0" lang="ar-SA" sz="2000" b="0" i="1" u="none" strike="noStrike" cap="none" normalizeH="0" baseline="0" dirty="0" smtClean="0">
                          <a:ln>
                            <a:noFill/>
                          </a:ln>
                          <a:solidFill>
                            <a:schemeClr val="tx1"/>
                          </a:solidFill>
                          <a:effectLst/>
                          <a:latin typeface="Arial" charset="0"/>
                          <a:cs typeface="Arial" charset="0"/>
                        </a:rPr>
                        <a:t>/ البضاعة</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(إثبات بيع بضاعة على الحساب وتحقيق خسائر)</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ــــــــــــــــــــــــــــــــــــــــــــــ</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en-GB" sz="2000" b="0" i="0" u="none" strike="noStrike" cap="none" normalizeH="0" baseline="0" dirty="0" smtClean="0">
                        <a:ln>
                          <a:noFill/>
                        </a:ln>
                        <a:solidFill>
                          <a:schemeClr val="tx1"/>
                        </a:solidFill>
                        <a:effectLst/>
                        <a:latin typeface="Arial" charset="0"/>
                        <a:cs typeface="Arial"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9</a:t>
                      </a:r>
                      <a:endParaRPr kumimoji="0" lang="en-US" sz="2000" b="0" i="0" u="none" strike="noStrike" cap="none" normalizeH="0" baseline="0" dirty="0" smtClean="0">
                        <a:ln>
                          <a:noFill/>
                        </a:ln>
                        <a:solidFill>
                          <a:schemeClr val="tx1"/>
                        </a:solidFill>
                        <a:effectLst/>
                        <a:latin typeface="Arial" charset="0"/>
                        <a:cs typeface="Arial"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فاتورة بيع رقم/002</a:t>
                      </a:r>
                      <a:endParaRPr kumimoji="0" lang="en-US" sz="2000" b="0" i="0" u="none" strike="noStrike" cap="none" normalizeH="0" baseline="0" dirty="0" smtClean="0">
                        <a:ln>
                          <a:noFill/>
                        </a:ln>
                        <a:solidFill>
                          <a:schemeClr val="tx1"/>
                        </a:solidFill>
                        <a:effectLst/>
                        <a:latin typeface="Arial" charset="0"/>
                        <a:cs typeface="Arial"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10</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2</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9</a:t>
                      </a:r>
                      <a:endParaRPr kumimoji="0" lang="en-US" sz="2000" b="0" i="0" u="none" strike="noStrike" cap="none" normalizeH="0" baseline="0" dirty="0" smtClean="0">
                        <a:ln>
                          <a:noFill/>
                        </a:ln>
                        <a:solidFill>
                          <a:schemeClr val="tx1"/>
                        </a:solidFill>
                        <a:effectLst/>
                        <a:latin typeface="Arial" charset="0"/>
                        <a:cs typeface="Arial"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1/22</a:t>
                      </a:r>
                      <a:endParaRPr kumimoji="0" lang="en-US" sz="2000" b="0" i="0" u="none" strike="noStrike" cap="none" normalizeH="0" baseline="0" dirty="0" smtClean="0">
                        <a:ln>
                          <a:noFill/>
                        </a:ln>
                        <a:solidFill>
                          <a:schemeClr val="tx1"/>
                        </a:solidFill>
                        <a:effectLst/>
                        <a:latin typeface="Arial" charset="0"/>
                        <a:cs typeface="Arial" charset="0"/>
                      </a:endParaRP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447234">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1800" b="1" i="0" u="none" strike="noStrike" cap="none" normalizeH="0" baseline="0" dirty="0" smtClean="0">
                          <a:ln>
                            <a:noFill/>
                          </a:ln>
                          <a:solidFill>
                            <a:schemeClr val="tx1"/>
                          </a:solidFill>
                          <a:effectLst/>
                          <a:latin typeface="Arial" charset="0"/>
                          <a:cs typeface="Arial" charset="0"/>
                        </a:rPr>
                        <a:t>1490000</a:t>
                      </a:r>
                      <a:endParaRPr kumimoji="0" lang="en-GB" sz="1800" b="1" i="0" u="none" strike="noStrike" cap="none" normalizeH="0" baseline="0" dirty="0" smtClean="0">
                        <a:ln>
                          <a:noFill/>
                        </a:ln>
                        <a:solidFill>
                          <a:schemeClr val="tx1"/>
                        </a:solidFill>
                        <a:effectLst/>
                        <a:latin typeface="Arial" charset="0"/>
                        <a:cs typeface="Arial" charset="0"/>
                      </a:endParaRP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1800" b="1" i="0" u="none" strike="noStrike" cap="none" normalizeH="0" baseline="0" dirty="0" smtClean="0">
                          <a:ln>
                            <a:noFill/>
                          </a:ln>
                          <a:solidFill>
                            <a:schemeClr val="tx1"/>
                          </a:solidFill>
                          <a:effectLst/>
                          <a:latin typeface="Arial" charset="0"/>
                          <a:cs typeface="Arial" charset="0"/>
                        </a:rPr>
                        <a:t>1490000</a:t>
                      </a:r>
                      <a:endParaRPr kumimoji="0" lang="en-US" sz="1800" b="1" i="0" u="none" strike="noStrike" cap="none" normalizeH="0" baseline="0" dirty="0" smtClean="0">
                        <a:ln>
                          <a:noFill/>
                        </a:ln>
                        <a:solidFill>
                          <a:schemeClr val="tx1"/>
                        </a:solidFill>
                        <a:effectLst/>
                        <a:latin typeface="Arial" charset="0"/>
                        <a:cs typeface="Arial"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GB" sz="2000" b="0" i="0" u="none" strike="noStrike" cap="none" normalizeH="0" baseline="0" dirty="0" smtClean="0">
                        <a:ln>
                          <a:noFill/>
                        </a:ln>
                        <a:solidFill>
                          <a:schemeClr val="tx1"/>
                        </a:solidFill>
                        <a:effectLst/>
                        <a:latin typeface="Arial" charset="0"/>
                        <a:cs typeface="Arial"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bl>
          </a:graphicData>
        </a:graphic>
      </p:graphicFrame>
      <p:sp>
        <p:nvSpPr>
          <p:cNvPr id="7" name="Slide Number Placeholder 4"/>
          <p:cNvSpPr txBox="1">
            <a:spLocks/>
          </p:cNvSpPr>
          <p:nvPr/>
        </p:nvSpPr>
        <p:spPr bwMode="auto">
          <a:xfrm>
            <a:off x="4499992" y="6368418"/>
            <a:ext cx="671554" cy="373696"/>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ar-SA"/>
            </a:defPPr>
            <a:lvl1pPr marL="0" algn="r" defTabSz="914400" rtl="0" eaLnBrk="0" latinLnBrk="0" hangingPunct="0">
              <a:defRPr sz="1200" kern="1200">
                <a:solidFill>
                  <a:schemeClr val="tx1"/>
                </a:solidFill>
                <a:latin typeface="Arial" pitchFamily="34" charset="0"/>
                <a:ea typeface="+mn-ea"/>
                <a:cs typeface="Arial" pitchFamily="34" charset="0"/>
              </a:defRPr>
            </a:lvl1pPr>
            <a:lvl2pPr marL="742950" indent="-285750" algn="r" defTabSz="914400" rtl="1" eaLnBrk="0" latinLnBrk="0" hangingPunct="0">
              <a:defRPr sz="1800" kern="1200">
                <a:solidFill>
                  <a:schemeClr val="tx1"/>
                </a:solidFill>
                <a:latin typeface="Arial" pitchFamily="34" charset="0"/>
                <a:ea typeface="+mn-ea"/>
                <a:cs typeface="Arial" pitchFamily="34" charset="0"/>
              </a:defRPr>
            </a:lvl2pPr>
            <a:lvl3pPr marL="1143000" indent="-228600" algn="r" defTabSz="914400" rtl="1" eaLnBrk="0" latinLnBrk="0" hangingPunct="0">
              <a:defRPr sz="1800" kern="1200">
                <a:solidFill>
                  <a:schemeClr val="tx1"/>
                </a:solidFill>
                <a:latin typeface="Arial" pitchFamily="34" charset="0"/>
                <a:ea typeface="+mn-ea"/>
                <a:cs typeface="Arial" pitchFamily="34" charset="0"/>
              </a:defRPr>
            </a:lvl3pPr>
            <a:lvl4pPr marL="1600200" indent="-228600" algn="r" defTabSz="914400" rtl="1" eaLnBrk="0" latinLnBrk="0" hangingPunct="0">
              <a:defRPr sz="1800" kern="1200">
                <a:solidFill>
                  <a:schemeClr val="tx1"/>
                </a:solidFill>
                <a:latin typeface="Arial" pitchFamily="34" charset="0"/>
                <a:ea typeface="+mn-ea"/>
                <a:cs typeface="Arial" pitchFamily="34" charset="0"/>
              </a:defRPr>
            </a:lvl4pPr>
            <a:lvl5pPr marL="2057400" indent="-228600" algn="r" defTabSz="914400" rtl="1" eaLnBrk="0" latinLnBrk="0" hangingPunct="0">
              <a:defRPr sz="18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9pPr>
          </a:lstStyle>
          <a:p>
            <a:pPr algn="ctr" eaLnBrk="1" hangingPunct="1"/>
            <a:fld id="{A75F3A9E-EEA0-4DE8-8F32-5D69934931CA}" type="slidenum">
              <a:rPr lang="ar-SA" sz="1800" smtClean="0">
                <a:solidFill>
                  <a:schemeClr val="bg1"/>
                </a:solidFill>
                <a:latin typeface="Calibri" pitchFamily="34" charset="0"/>
              </a:rPr>
              <a:pPr algn="ctr" eaLnBrk="1" hangingPunct="1"/>
              <a:t>111</a:t>
            </a:fld>
            <a:endParaRPr lang="en-US" sz="1800" dirty="0" smtClean="0">
              <a:solidFill>
                <a:schemeClr val="bg1"/>
              </a:solidFill>
              <a:latin typeface="Calibri" pitchFamily="34" charset="0"/>
            </a:endParaRPr>
          </a:p>
        </p:txBody>
      </p:sp>
    </p:spTree>
    <p:extLst>
      <p:ext uri="{BB962C8B-B14F-4D97-AF65-F5344CB8AC3E}">
        <p14:creationId xmlns:p14="http://schemas.microsoft.com/office/powerpoint/2010/main" xmlns="" val="279631697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blinds(horizontal)">
                                      <p:cBhvr>
                                        <p:cTn id="7" dur="500"/>
                                        <p:tgtEl>
                                          <p:spTgt spid="9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492369" y="0"/>
            <a:ext cx="8229600" cy="685800"/>
          </a:xfrm>
        </p:spPr>
        <p:txBody>
          <a:bodyPr/>
          <a:lstStyle/>
          <a:p>
            <a:pPr eaLnBrk="1" hangingPunct="1"/>
            <a:r>
              <a:rPr lang="ar-SA" sz="2400" b="1" smtClean="0">
                <a:cs typeface="Arial" pitchFamily="34" charset="0"/>
              </a:rPr>
              <a:t/>
            </a:r>
            <a:br>
              <a:rPr lang="ar-SA" sz="2400" b="1" smtClean="0">
                <a:cs typeface="Arial" pitchFamily="34" charset="0"/>
              </a:rPr>
            </a:br>
            <a:r>
              <a:rPr lang="ar-SA" sz="2400" b="1" smtClean="0">
                <a:cs typeface="Arial" pitchFamily="34" charset="0"/>
              </a:rPr>
              <a:t/>
            </a:r>
            <a:br>
              <a:rPr lang="ar-SA" sz="2400" b="1" smtClean="0">
                <a:cs typeface="Arial" pitchFamily="34" charset="0"/>
              </a:rPr>
            </a:br>
            <a:r>
              <a:rPr lang="ar-SA" sz="2400" b="1" smtClean="0">
                <a:cs typeface="Arial" pitchFamily="34" charset="0"/>
              </a:rPr>
              <a:t/>
            </a:r>
            <a:br>
              <a:rPr lang="ar-SA" sz="2400" b="1" smtClean="0">
                <a:cs typeface="Arial" pitchFamily="34" charset="0"/>
              </a:rPr>
            </a:br>
            <a:r>
              <a:rPr lang="ar-SA" sz="2400" b="1" smtClean="0">
                <a:cs typeface="Arial" pitchFamily="34" charset="0"/>
              </a:rPr>
              <a:t/>
            </a:r>
            <a:br>
              <a:rPr lang="ar-SA" sz="2400" b="1" smtClean="0">
                <a:cs typeface="Arial" pitchFamily="34" charset="0"/>
              </a:rPr>
            </a:br>
            <a:r>
              <a:rPr lang="ar-SA" sz="2000" b="1" smtClean="0">
                <a:solidFill>
                  <a:schemeClr val="tx1"/>
                </a:solidFill>
                <a:cs typeface="Arial" pitchFamily="34" charset="0"/>
              </a:rPr>
              <a:t>العملية العاشرة: في 1/25سددت منشأة فاضل مبلغ 10000 ريال من المبلغ المستحق عليها لشركة الأمل بشيك مسحوب على بنك الرياض</a:t>
            </a:r>
            <a:r>
              <a:rPr lang="en-GB" sz="2400" smtClean="0">
                <a:cs typeface="Arial" pitchFamily="34" charset="0"/>
              </a:rPr>
              <a:t/>
            </a:r>
            <a:br>
              <a:rPr lang="en-GB" sz="2400" smtClean="0">
                <a:cs typeface="Arial" pitchFamily="34" charset="0"/>
              </a:rPr>
            </a:br>
            <a:r>
              <a:rPr lang="en-GB" smtClean="0">
                <a:solidFill>
                  <a:schemeClr val="tx1"/>
                </a:solidFill>
                <a:cs typeface="Arial" pitchFamily="34" charset="0"/>
              </a:rPr>
              <a:t/>
            </a:r>
            <a:br>
              <a:rPr lang="en-GB" smtClean="0">
                <a:solidFill>
                  <a:schemeClr val="tx1"/>
                </a:solidFill>
                <a:cs typeface="Arial" pitchFamily="34" charset="0"/>
              </a:rPr>
            </a:br>
            <a:endParaRPr lang="ar-SA" smtClean="0">
              <a:solidFill>
                <a:schemeClr val="tx1"/>
              </a:solidFill>
              <a:cs typeface="Arial" pitchFamily="34" charset="0"/>
            </a:endParaRPr>
          </a:p>
        </p:txBody>
      </p:sp>
      <p:graphicFrame>
        <p:nvGraphicFramePr>
          <p:cNvPr id="6" name="Content Placeholder 5"/>
          <p:cNvGraphicFramePr>
            <a:graphicFrameLocks noGrp="1"/>
          </p:cNvGraphicFramePr>
          <p:nvPr>
            <p:ph idx="4294967295"/>
            <p:extLst>
              <p:ext uri="{D42A27DB-BD31-4B8C-83A1-F6EECF244321}">
                <p14:modId xmlns:p14="http://schemas.microsoft.com/office/powerpoint/2010/main" xmlns="" val="168756396"/>
              </p:ext>
            </p:extLst>
          </p:nvPr>
        </p:nvGraphicFramePr>
        <p:xfrm>
          <a:off x="422032" y="1066800"/>
          <a:ext cx="8229599" cy="4691860"/>
        </p:xfrm>
        <a:graphic>
          <a:graphicData uri="http://schemas.openxmlformats.org/drawingml/2006/table">
            <a:tbl>
              <a:tblPr rtl="1"/>
              <a:tblGrid>
                <a:gridCol w="1088359"/>
                <a:gridCol w="1144920"/>
                <a:gridCol w="2607662"/>
                <a:gridCol w="686836"/>
                <a:gridCol w="877161"/>
                <a:gridCol w="1021977"/>
                <a:gridCol w="802684"/>
              </a:tblGrid>
              <a:tr h="946940">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مدين</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دائن</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البيــــــــــــــــان</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المستند</a:t>
                      </a:r>
                      <a:endParaRPr kumimoji="0" lang="en-US"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صفحة</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الأستاذ</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r h="3177890">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10000</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GB" sz="2000" b="1" i="0" u="none" strike="noStrike" cap="none" normalizeH="0" baseline="0" dirty="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10000</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1"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1" u="none" strike="noStrike" cap="none" normalizeH="0" baseline="0" dirty="0" smtClean="0">
                          <a:ln>
                            <a:noFill/>
                          </a:ln>
                          <a:solidFill>
                            <a:schemeClr val="tx1"/>
                          </a:solidFill>
                          <a:effectLst/>
                          <a:latin typeface="Arial" charset="0"/>
                          <a:cs typeface="Arial" charset="0"/>
                        </a:rPr>
                        <a:t>من </a:t>
                      </a:r>
                      <a:r>
                        <a:rPr kumimoji="0" lang="ar-SA" sz="2000" b="0" i="1" u="none" strike="noStrike" cap="none" normalizeH="0" baseline="0" dirty="0" err="1" smtClean="0">
                          <a:ln>
                            <a:noFill/>
                          </a:ln>
                          <a:solidFill>
                            <a:schemeClr val="tx1"/>
                          </a:solidFill>
                          <a:effectLst/>
                          <a:latin typeface="Arial" charset="0"/>
                          <a:cs typeface="Arial" charset="0"/>
                        </a:rPr>
                        <a:t>حـ</a:t>
                      </a:r>
                      <a:r>
                        <a:rPr kumimoji="0" lang="ar-SA" sz="2000" b="0" i="1" u="none" strike="noStrike" cap="none" normalizeH="0" baseline="0" dirty="0" smtClean="0">
                          <a:ln>
                            <a:noFill/>
                          </a:ln>
                          <a:solidFill>
                            <a:schemeClr val="tx1"/>
                          </a:solidFill>
                          <a:effectLst/>
                          <a:latin typeface="Arial" charset="0"/>
                          <a:cs typeface="Arial" charset="0"/>
                        </a:rPr>
                        <a:t>/ الدائنين (شركة الأمل)</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      </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          </a:t>
                      </a:r>
                      <a:r>
                        <a:rPr kumimoji="0" lang="ar-SA" sz="2000" b="0" i="1" u="none" strike="noStrike" cap="none" normalizeH="0" baseline="0" dirty="0" smtClean="0">
                          <a:ln>
                            <a:noFill/>
                          </a:ln>
                          <a:solidFill>
                            <a:schemeClr val="tx1"/>
                          </a:solidFill>
                          <a:effectLst/>
                          <a:latin typeface="Arial" charset="0"/>
                          <a:cs typeface="Arial" charset="0"/>
                        </a:rPr>
                        <a:t>إلى </a:t>
                      </a:r>
                      <a:r>
                        <a:rPr kumimoji="0" lang="ar-SA" sz="2000" b="0" i="1" u="none" strike="noStrike" cap="none" normalizeH="0" baseline="0" dirty="0" err="1" smtClean="0">
                          <a:ln>
                            <a:noFill/>
                          </a:ln>
                          <a:solidFill>
                            <a:schemeClr val="tx1"/>
                          </a:solidFill>
                          <a:effectLst/>
                          <a:latin typeface="Arial" charset="0"/>
                          <a:cs typeface="Arial" charset="0"/>
                        </a:rPr>
                        <a:t>حـ</a:t>
                      </a:r>
                      <a:r>
                        <a:rPr kumimoji="0" lang="ar-SA" sz="2000" b="0" i="1" u="none" strike="noStrike" cap="none" normalizeH="0" baseline="0" dirty="0" smtClean="0">
                          <a:ln>
                            <a:noFill/>
                          </a:ln>
                          <a:solidFill>
                            <a:schemeClr val="tx1"/>
                          </a:solidFill>
                          <a:effectLst/>
                          <a:latin typeface="Arial" charset="0"/>
                          <a:cs typeface="Arial" charset="0"/>
                        </a:rPr>
                        <a:t>/ البنك</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(إثبات سداد جزء من المستحق لشركة الأمل بشيك)</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ــــــــــــــــــــــــــــــــــــــــــــــ</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en-GB"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10</a:t>
                      </a: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شيك  رقم/004</a:t>
                      </a: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8</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a:t>
                      </a: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1/25</a:t>
                      </a: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44717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1800" b="1" i="0" u="none" strike="noStrike" cap="none" normalizeH="0" baseline="0" dirty="0" smtClean="0">
                          <a:ln>
                            <a:noFill/>
                          </a:ln>
                          <a:solidFill>
                            <a:schemeClr val="tx1"/>
                          </a:solidFill>
                          <a:effectLst/>
                          <a:latin typeface="Arial" charset="0"/>
                          <a:cs typeface="Arial" charset="0"/>
                        </a:rPr>
                        <a:t>1500000</a:t>
                      </a:r>
                      <a:endParaRPr kumimoji="0" lang="en-GB" sz="1800" b="1" i="0" u="none" strike="noStrike" cap="none" normalizeH="0" baseline="0" dirty="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1800" b="1" i="0" u="none" strike="noStrike" cap="none" normalizeH="0" baseline="0" dirty="0" smtClean="0">
                          <a:ln>
                            <a:noFill/>
                          </a:ln>
                          <a:solidFill>
                            <a:schemeClr val="tx1"/>
                          </a:solidFill>
                          <a:effectLst/>
                          <a:latin typeface="Arial" charset="0"/>
                          <a:cs typeface="Arial" charset="0"/>
                        </a:rPr>
                        <a:t>1500000</a:t>
                      </a:r>
                      <a:endParaRPr kumimoji="0" lang="en-US" sz="1800" b="1"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GB"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bl>
          </a:graphicData>
        </a:graphic>
      </p:graphicFrame>
      <p:sp>
        <p:nvSpPr>
          <p:cNvPr id="7" name="Slide Number Placeholder 4"/>
          <p:cNvSpPr txBox="1">
            <a:spLocks/>
          </p:cNvSpPr>
          <p:nvPr/>
        </p:nvSpPr>
        <p:spPr bwMode="auto">
          <a:xfrm>
            <a:off x="4499992" y="6368418"/>
            <a:ext cx="671554" cy="373696"/>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ar-SA"/>
            </a:defPPr>
            <a:lvl1pPr marL="0" algn="r" defTabSz="914400" rtl="0" eaLnBrk="0" latinLnBrk="0" hangingPunct="0">
              <a:defRPr sz="1200" kern="1200">
                <a:solidFill>
                  <a:schemeClr val="tx1"/>
                </a:solidFill>
                <a:latin typeface="Arial" pitchFamily="34" charset="0"/>
                <a:ea typeface="+mn-ea"/>
                <a:cs typeface="Arial" pitchFamily="34" charset="0"/>
              </a:defRPr>
            </a:lvl1pPr>
            <a:lvl2pPr marL="742950" indent="-285750" algn="r" defTabSz="914400" rtl="1" eaLnBrk="0" latinLnBrk="0" hangingPunct="0">
              <a:defRPr sz="1800" kern="1200">
                <a:solidFill>
                  <a:schemeClr val="tx1"/>
                </a:solidFill>
                <a:latin typeface="Arial" pitchFamily="34" charset="0"/>
                <a:ea typeface="+mn-ea"/>
                <a:cs typeface="Arial" pitchFamily="34" charset="0"/>
              </a:defRPr>
            </a:lvl2pPr>
            <a:lvl3pPr marL="1143000" indent="-228600" algn="r" defTabSz="914400" rtl="1" eaLnBrk="0" latinLnBrk="0" hangingPunct="0">
              <a:defRPr sz="1800" kern="1200">
                <a:solidFill>
                  <a:schemeClr val="tx1"/>
                </a:solidFill>
                <a:latin typeface="Arial" pitchFamily="34" charset="0"/>
                <a:ea typeface="+mn-ea"/>
                <a:cs typeface="Arial" pitchFamily="34" charset="0"/>
              </a:defRPr>
            </a:lvl3pPr>
            <a:lvl4pPr marL="1600200" indent="-228600" algn="r" defTabSz="914400" rtl="1" eaLnBrk="0" latinLnBrk="0" hangingPunct="0">
              <a:defRPr sz="1800" kern="1200">
                <a:solidFill>
                  <a:schemeClr val="tx1"/>
                </a:solidFill>
                <a:latin typeface="Arial" pitchFamily="34" charset="0"/>
                <a:ea typeface="+mn-ea"/>
                <a:cs typeface="Arial" pitchFamily="34" charset="0"/>
              </a:defRPr>
            </a:lvl4pPr>
            <a:lvl5pPr marL="2057400" indent="-228600" algn="r" defTabSz="914400" rtl="1" eaLnBrk="0" latinLnBrk="0" hangingPunct="0">
              <a:defRPr sz="18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9pPr>
          </a:lstStyle>
          <a:p>
            <a:pPr algn="ctr" eaLnBrk="1" hangingPunct="1"/>
            <a:fld id="{A75F3A9E-EEA0-4DE8-8F32-5D69934931CA}" type="slidenum">
              <a:rPr lang="ar-SA" sz="1800" smtClean="0">
                <a:solidFill>
                  <a:schemeClr val="bg1"/>
                </a:solidFill>
                <a:latin typeface="Calibri" pitchFamily="34" charset="0"/>
              </a:rPr>
              <a:pPr algn="ctr" eaLnBrk="1" hangingPunct="1"/>
              <a:t>112</a:t>
            </a:fld>
            <a:endParaRPr lang="en-US" sz="1800" dirty="0" smtClean="0">
              <a:solidFill>
                <a:schemeClr val="bg1"/>
              </a:solidFill>
              <a:latin typeface="Calibri" pitchFamily="34" charset="0"/>
            </a:endParaRPr>
          </a:p>
        </p:txBody>
      </p:sp>
    </p:spTree>
    <p:extLst>
      <p:ext uri="{BB962C8B-B14F-4D97-AF65-F5344CB8AC3E}">
        <p14:creationId xmlns:p14="http://schemas.microsoft.com/office/powerpoint/2010/main" xmlns="" val="22597796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blinds(horizontal)">
                                      <p:cBhvr>
                                        <p:cTn id="7" dur="500"/>
                                        <p:tgtEl>
                                          <p:spTgt spid="9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492369" y="304800"/>
            <a:ext cx="8229600" cy="609600"/>
          </a:xfrm>
        </p:spPr>
        <p:txBody>
          <a:bodyPr/>
          <a:lstStyle/>
          <a:p>
            <a:pPr rtl="1"/>
            <a:r>
              <a:rPr lang="ar-SA" sz="2000" b="1" smtClean="0">
                <a:solidFill>
                  <a:schemeClr val="tx1"/>
                </a:solidFill>
                <a:cs typeface="Arial" pitchFamily="34" charset="0"/>
              </a:rPr>
              <a:t>العملية الحادية عشر: في 1/29سددت شركة النصر مبلغ 20000 ريال من المبلغ المستحق عليها للمنشأة نقداً</a:t>
            </a:r>
            <a:endParaRPr lang="en-GB" sz="2000" smtClean="0">
              <a:solidFill>
                <a:schemeClr val="tx1"/>
              </a:solidFill>
              <a:cs typeface="Arial" pitchFamily="34" charset="0"/>
            </a:endParaRPr>
          </a:p>
        </p:txBody>
      </p:sp>
      <p:graphicFrame>
        <p:nvGraphicFramePr>
          <p:cNvPr id="6" name="Content Placeholder 5"/>
          <p:cNvGraphicFramePr>
            <a:graphicFrameLocks noGrp="1"/>
          </p:cNvGraphicFramePr>
          <p:nvPr>
            <p:ph idx="4294967295"/>
            <p:extLst>
              <p:ext uri="{D42A27DB-BD31-4B8C-83A1-F6EECF244321}">
                <p14:modId xmlns:p14="http://schemas.microsoft.com/office/powerpoint/2010/main" xmlns="" val="1826700508"/>
              </p:ext>
            </p:extLst>
          </p:nvPr>
        </p:nvGraphicFramePr>
        <p:xfrm>
          <a:off x="422032" y="1066800"/>
          <a:ext cx="8229599" cy="5019170"/>
        </p:xfrm>
        <a:graphic>
          <a:graphicData uri="http://schemas.openxmlformats.org/drawingml/2006/table">
            <a:tbl>
              <a:tblPr rtl="1"/>
              <a:tblGrid>
                <a:gridCol w="1088359"/>
                <a:gridCol w="1255792"/>
                <a:gridCol w="2587817"/>
                <a:gridCol w="595809"/>
                <a:gridCol w="877161"/>
                <a:gridCol w="1021977"/>
                <a:gridCol w="802684"/>
              </a:tblGrid>
              <a:tr h="946940">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مدين</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دائن</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البيــــــــــــــــان</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المستند</a:t>
                      </a:r>
                      <a:endParaRPr kumimoji="0" lang="en-US"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صفحة</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الأستاذ</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r h="3177890">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20000</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GB" sz="2000" b="1" i="0" u="none" strike="noStrike" cap="none" normalizeH="0" baseline="0" dirty="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20000</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1"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1" u="none" strike="noStrike" cap="none" normalizeH="0" baseline="0" dirty="0" smtClean="0">
                          <a:ln>
                            <a:noFill/>
                          </a:ln>
                          <a:solidFill>
                            <a:schemeClr val="tx1"/>
                          </a:solidFill>
                          <a:effectLst/>
                          <a:latin typeface="Arial" charset="0"/>
                          <a:cs typeface="Arial" charset="0"/>
                        </a:rPr>
                        <a:t>من </a:t>
                      </a:r>
                      <a:r>
                        <a:rPr kumimoji="0" lang="ar-SA" sz="2000" b="0" i="1" u="none" strike="noStrike" cap="none" normalizeH="0" baseline="0" dirty="0" err="1" smtClean="0">
                          <a:ln>
                            <a:noFill/>
                          </a:ln>
                          <a:solidFill>
                            <a:schemeClr val="tx1"/>
                          </a:solidFill>
                          <a:effectLst/>
                          <a:latin typeface="Arial" charset="0"/>
                          <a:cs typeface="Arial" charset="0"/>
                        </a:rPr>
                        <a:t>حـ</a:t>
                      </a:r>
                      <a:r>
                        <a:rPr kumimoji="0" lang="ar-SA" sz="2000" b="0" i="1" u="none" strike="noStrike" cap="none" normalizeH="0" baseline="0" dirty="0" smtClean="0">
                          <a:ln>
                            <a:noFill/>
                          </a:ln>
                          <a:solidFill>
                            <a:schemeClr val="tx1"/>
                          </a:solidFill>
                          <a:effectLst/>
                          <a:latin typeface="Arial" charset="0"/>
                          <a:cs typeface="Arial" charset="0"/>
                        </a:rPr>
                        <a:t>/ الصندوق</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      </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     </a:t>
                      </a:r>
                      <a:r>
                        <a:rPr kumimoji="0" lang="ar-SA" sz="2000" b="0" i="1" u="none" strike="noStrike" cap="none" normalizeH="0" baseline="0" dirty="0" smtClean="0">
                          <a:ln>
                            <a:noFill/>
                          </a:ln>
                          <a:solidFill>
                            <a:schemeClr val="tx1"/>
                          </a:solidFill>
                          <a:effectLst/>
                          <a:latin typeface="Arial" charset="0"/>
                          <a:cs typeface="Arial" charset="0"/>
                        </a:rPr>
                        <a:t>إلى </a:t>
                      </a:r>
                      <a:r>
                        <a:rPr kumimoji="0" lang="ar-SA" sz="2000" b="0" i="1" u="none" strike="noStrike" cap="none" normalizeH="0" baseline="0" dirty="0" err="1" smtClean="0">
                          <a:ln>
                            <a:noFill/>
                          </a:ln>
                          <a:solidFill>
                            <a:schemeClr val="tx1"/>
                          </a:solidFill>
                          <a:effectLst/>
                          <a:latin typeface="Arial" charset="0"/>
                          <a:cs typeface="Arial" charset="0"/>
                        </a:rPr>
                        <a:t>حـ</a:t>
                      </a:r>
                      <a:r>
                        <a:rPr kumimoji="0" lang="ar-SA" sz="2000" b="0" i="1" u="none" strike="noStrike" cap="none" normalizeH="0" baseline="0" dirty="0" smtClean="0">
                          <a:ln>
                            <a:noFill/>
                          </a:ln>
                          <a:solidFill>
                            <a:schemeClr val="tx1"/>
                          </a:solidFill>
                          <a:effectLst/>
                          <a:latin typeface="Arial" charset="0"/>
                          <a:cs typeface="Arial" charset="0"/>
                        </a:rPr>
                        <a:t>/ المدينين (شركة النصر)</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(إثبات تحصيل جزء من المستحق على شركة النصر نقداً)</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ـــــــــــــــــــــــــــــــــــــــــــــ</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en-GB"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11</a:t>
                      </a: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إيصال رقم/001</a:t>
                      </a: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6</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10</a:t>
                      </a: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1/29</a:t>
                      </a: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44717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1800" b="1" i="0" u="none" strike="noStrike" cap="none" normalizeH="0" baseline="0" dirty="0" smtClean="0">
                          <a:ln>
                            <a:noFill/>
                          </a:ln>
                          <a:solidFill>
                            <a:schemeClr val="tx1"/>
                          </a:solidFill>
                          <a:effectLst/>
                          <a:latin typeface="Arial" charset="0"/>
                          <a:cs typeface="Arial" charset="0"/>
                        </a:rPr>
                        <a:t>1520000</a:t>
                      </a:r>
                      <a:endParaRPr kumimoji="0" lang="en-GB" sz="1800" b="1" i="0" u="none" strike="noStrike" cap="none" normalizeH="0" baseline="0" dirty="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1800" b="1" i="0" u="none" strike="noStrike" cap="none" normalizeH="0" baseline="0" dirty="0" smtClean="0">
                          <a:ln>
                            <a:noFill/>
                          </a:ln>
                          <a:solidFill>
                            <a:schemeClr val="tx1"/>
                          </a:solidFill>
                          <a:effectLst/>
                          <a:latin typeface="Arial" charset="0"/>
                          <a:cs typeface="Arial" charset="0"/>
                        </a:rPr>
                        <a:t>1520000</a:t>
                      </a:r>
                      <a:endParaRPr kumimoji="0" lang="en-US" sz="1800" b="1"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GB"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bl>
          </a:graphicData>
        </a:graphic>
      </p:graphicFrame>
      <p:sp>
        <p:nvSpPr>
          <p:cNvPr id="7" name="Slide Number Placeholder 4"/>
          <p:cNvSpPr txBox="1">
            <a:spLocks/>
          </p:cNvSpPr>
          <p:nvPr/>
        </p:nvSpPr>
        <p:spPr bwMode="auto">
          <a:xfrm>
            <a:off x="4499992" y="6368418"/>
            <a:ext cx="671554" cy="373696"/>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ar-SA"/>
            </a:defPPr>
            <a:lvl1pPr marL="0" algn="r" defTabSz="914400" rtl="0" eaLnBrk="0" latinLnBrk="0" hangingPunct="0">
              <a:defRPr sz="1200" kern="1200">
                <a:solidFill>
                  <a:schemeClr val="tx1"/>
                </a:solidFill>
                <a:latin typeface="Arial" pitchFamily="34" charset="0"/>
                <a:ea typeface="+mn-ea"/>
                <a:cs typeface="Arial" pitchFamily="34" charset="0"/>
              </a:defRPr>
            </a:lvl1pPr>
            <a:lvl2pPr marL="742950" indent="-285750" algn="r" defTabSz="914400" rtl="1" eaLnBrk="0" latinLnBrk="0" hangingPunct="0">
              <a:defRPr sz="1800" kern="1200">
                <a:solidFill>
                  <a:schemeClr val="tx1"/>
                </a:solidFill>
                <a:latin typeface="Arial" pitchFamily="34" charset="0"/>
                <a:ea typeface="+mn-ea"/>
                <a:cs typeface="Arial" pitchFamily="34" charset="0"/>
              </a:defRPr>
            </a:lvl2pPr>
            <a:lvl3pPr marL="1143000" indent="-228600" algn="r" defTabSz="914400" rtl="1" eaLnBrk="0" latinLnBrk="0" hangingPunct="0">
              <a:defRPr sz="1800" kern="1200">
                <a:solidFill>
                  <a:schemeClr val="tx1"/>
                </a:solidFill>
                <a:latin typeface="Arial" pitchFamily="34" charset="0"/>
                <a:ea typeface="+mn-ea"/>
                <a:cs typeface="Arial" pitchFamily="34" charset="0"/>
              </a:defRPr>
            </a:lvl3pPr>
            <a:lvl4pPr marL="1600200" indent="-228600" algn="r" defTabSz="914400" rtl="1" eaLnBrk="0" latinLnBrk="0" hangingPunct="0">
              <a:defRPr sz="1800" kern="1200">
                <a:solidFill>
                  <a:schemeClr val="tx1"/>
                </a:solidFill>
                <a:latin typeface="Arial" pitchFamily="34" charset="0"/>
                <a:ea typeface="+mn-ea"/>
                <a:cs typeface="Arial" pitchFamily="34" charset="0"/>
              </a:defRPr>
            </a:lvl4pPr>
            <a:lvl5pPr marL="2057400" indent="-228600" algn="r" defTabSz="914400" rtl="1" eaLnBrk="0" latinLnBrk="0" hangingPunct="0">
              <a:defRPr sz="18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9pPr>
          </a:lstStyle>
          <a:p>
            <a:pPr algn="ctr" eaLnBrk="1" hangingPunct="1"/>
            <a:fld id="{A75F3A9E-EEA0-4DE8-8F32-5D69934931CA}" type="slidenum">
              <a:rPr lang="ar-SA" sz="1800" smtClean="0">
                <a:solidFill>
                  <a:schemeClr val="bg1"/>
                </a:solidFill>
                <a:latin typeface="Calibri" pitchFamily="34" charset="0"/>
              </a:rPr>
              <a:pPr algn="ctr" eaLnBrk="1" hangingPunct="1"/>
              <a:t>113</a:t>
            </a:fld>
            <a:endParaRPr lang="en-US" sz="1800" dirty="0" smtClean="0">
              <a:solidFill>
                <a:schemeClr val="bg1"/>
              </a:solidFill>
              <a:latin typeface="Calibri" pitchFamily="34" charset="0"/>
            </a:endParaRPr>
          </a:p>
        </p:txBody>
      </p:sp>
    </p:spTree>
    <p:extLst>
      <p:ext uri="{BB962C8B-B14F-4D97-AF65-F5344CB8AC3E}">
        <p14:creationId xmlns:p14="http://schemas.microsoft.com/office/powerpoint/2010/main" xmlns="" val="173195237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blinds(horizontal)">
                                      <p:cBhvr>
                                        <p:cTn id="7" dur="500"/>
                                        <p:tgtEl>
                                          <p:spTgt spid="9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Title 1"/>
          <p:cNvSpPr>
            <a:spLocks noGrp="1"/>
          </p:cNvSpPr>
          <p:nvPr>
            <p:ph type="title"/>
          </p:nvPr>
        </p:nvSpPr>
        <p:spPr>
          <a:xfrm>
            <a:off x="914400" y="274638"/>
            <a:ext cx="7772400" cy="487362"/>
          </a:xfrm>
        </p:spPr>
        <p:txBody>
          <a:bodyPr/>
          <a:lstStyle/>
          <a:p>
            <a:pPr algn="ctr"/>
            <a:r>
              <a:rPr lang="ar-SA" sz="3200" smtClean="0">
                <a:solidFill>
                  <a:schemeClr val="tx1"/>
                </a:solidFill>
                <a:cs typeface="Arial" pitchFamily="34" charset="0"/>
              </a:rPr>
              <a:t>أهم المصطلحات المحاسبية باللغة الإنجليزية</a:t>
            </a:r>
            <a:endParaRPr lang="en-GB" sz="3200" smtClean="0">
              <a:solidFill>
                <a:schemeClr val="tx1"/>
              </a:solidFill>
              <a:cs typeface="Arial" pitchFamily="34" charset="0"/>
            </a:endParaRPr>
          </a:p>
        </p:txBody>
      </p:sp>
      <p:graphicFrame>
        <p:nvGraphicFramePr>
          <p:cNvPr id="7" name="Content Placeholder 6"/>
          <p:cNvGraphicFramePr>
            <a:graphicFrameLocks noGrp="1"/>
          </p:cNvGraphicFramePr>
          <p:nvPr>
            <p:ph sz="quarter" idx="1"/>
          </p:nvPr>
        </p:nvGraphicFramePr>
        <p:xfrm>
          <a:off x="914400" y="942975"/>
          <a:ext cx="7772400" cy="4340398"/>
        </p:xfrm>
        <a:graphic>
          <a:graphicData uri="http://schemas.openxmlformats.org/drawingml/2006/table">
            <a:tbl>
              <a:tblPr/>
              <a:tblGrid>
                <a:gridCol w="3886200"/>
                <a:gridCol w="3886200"/>
              </a:tblGrid>
              <a:tr h="499918">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400" b="1" i="0" u="none" strike="noStrike" cap="none" normalizeH="0" baseline="0" smtClean="0">
                          <a:ln>
                            <a:noFill/>
                          </a:ln>
                          <a:solidFill>
                            <a:schemeClr val="bg1"/>
                          </a:solidFill>
                          <a:effectLst/>
                          <a:latin typeface="Calibri" pitchFamily="34" charset="0"/>
                          <a:cs typeface="Arial" pitchFamily="34" charset="0"/>
                        </a:rPr>
                        <a:t>المصطلح المحاسبي باللغة الإنجليزية</a:t>
                      </a:r>
                      <a:endParaRPr kumimoji="0" lang="en-GB" sz="2400" b="1" i="0" u="none" strike="noStrike" cap="none" normalizeH="0" baseline="0" smtClean="0">
                        <a:ln>
                          <a:noFill/>
                        </a:ln>
                        <a:solidFill>
                          <a:schemeClr val="bg1"/>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400" b="1" i="0" u="none" strike="noStrike" cap="none" normalizeH="0" baseline="0" smtClean="0">
                          <a:ln>
                            <a:noFill/>
                          </a:ln>
                          <a:solidFill>
                            <a:srgbClr val="FFFFFF"/>
                          </a:solidFill>
                          <a:effectLst/>
                          <a:latin typeface="Calibri" pitchFamily="34" charset="0"/>
                          <a:cs typeface="Arial" pitchFamily="34" charset="0"/>
                        </a:rPr>
                        <a:t>المصطلح المحاسبي باللغة العربية</a:t>
                      </a:r>
                      <a:endParaRPr kumimoji="0" lang="en-GB" sz="2400" b="1" i="0" u="none" strike="noStrike" cap="none" normalizeH="0" baseline="0" smtClean="0">
                        <a:ln>
                          <a:noFill/>
                        </a:ln>
                        <a:solidFill>
                          <a:srgbClr val="FFFFFF"/>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640051">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2800" b="0" i="0" u="none" strike="noStrike" cap="none" normalizeH="0" baseline="0" smtClean="0">
                          <a:ln>
                            <a:noFill/>
                          </a:ln>
                          <a:solidFill>
                            <a:srgbClr val="FF0000"/>
                          </a:solidFill>
                          <a:effectLst/>
                          <a:latin typeface="Calibri" pitchFamily="34" charset="0"/>
                          <a:cs typeface="Arial" pitchFamily="34" charset="0"/>
                        </a:rPr>
                        <a:t>Debit Account</a:t>
                      </a:r>
                      <a:endParaRPr kumimoji="0" lang="en-GB" sz="2800" b="0"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1" eaLnBrk="1" fontAlgn="base" latinLnBrk="0" hangingPunct="1">
                        <a:lnSpc>
                          <a:spcPct val="150000"/>
                        </a:lnSpc>
                        <a:spcBef>
                          <a:spcPct val="0"/>
                        </a:spcBef>
                        <a:spcAft>
                          <a:spcPct val="0"/>
                        </a:spcAft>
                        <a:buClrTx/>
                        <a:buSzTx/>
                        <a:buFontTx/>
                        <a:buNone/>
                        <a:tabLst/>
                      </a:pPr>
                      <a:r>
                        <a:rPr kumimoji="0" lang="ar-SA" sz="2800" b="0" i="0" u="none" strike="noStrike" cap="none" normalizeH="0" baseline="0" smtClean="0">
                          <a:ln>
                            <a:noFill/>
                          </a:ln>
                          <a:solidFill>
                            <a:srgbClr val="000000"/>
                          </a:solidFill>
                          <a:effectLst/>
                          <a:latin typeface="Calibri" pitchFamily="34" charset="0"/>
                          <a:cs typeface="Arial" pitchFamily="34" charset="0"/>
                        </a:rPr>
                        <a:t>الحساب المدين</a:t>
                      </a:r>
                      <a:endParaRPr kumimoji="0" lang="en-GB" sz="2800" b="0"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640051">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2800" b="0" i="0" u="none" strike="noStrike" cap="none" normalizeH="0" baseline="0" smtClean="0">
                          <a:ln>
                            <a:noFill/>
                          </a:ln>
                          <a:solidFill>
                            <a:srgbClr val="FF0000"/>
                          </a:solidFill>
                          <a:effectLst/>
                          <a:latin typeface="Calibri" pitchFamily="34" charset="0"/>
                          <a:cs typeface="Arial" pitchFamily="34" charset="0"/>
                        </a:rPr>
                        <a:t>Credit Account</a:t>
                      </a:r>
                      <a:endParaRPr kumimoji="0" lang="en-GB" sz="2800" b="0"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1" eaLnBrk="1" fontAlgn="base" latinLnBrk="0" hangingPunct="1">
                        <a:lnSpc>
                          <a:spcPct val="150000"/>
                        </a:lnSpc>
                        <a:spcBef>
                          <a:spcPct val="0"/>
                        </a:spcBef>
                        <a:spcAft>
                          <a:spcPct val="0"/>
                        </a:spcAft>
                        <a:buClrTx/>
                        <a:buSzTx/>
                        <a:buFontTx/>
                        <a:buNone/>
                        <a:tabLst/>
                      </a:pPr>
                      <a:r>
                        <a:rPr kumimoji="0" lang="ar-SA" sz="2800" b="0" i="0" u="none" strike="noStrike" cap="none" normalizeH="0" baseline="0" smtClean="0">
                          <a:ln>
                            <a:noFill/>
                          </a:ln>
                          <a:solidFill>
                            <a:srgbClr val="000000"/>
                          </a:solidFill>
                          <a:effectLst/>
                          <a:latin typeface="Calibri" pitchFamily="34" charset="0"/>
                          <a:cs typeface="Arial" pitchFamily="34" charset="0"/>
                        </a:rPr>
                        <a:t>الحساب الدائن</a:t>
                      </a:r>
                      <a:endParaRPr kumimoji="0" lang="en-GB" sz="2800" b="0"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640051">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2800" b="0" i="0" u="none" strike="noStrike" cap="none" normalizeH="0" baseline="0" smtClean="0">
                          <a:ln>
                            <a:noFill/>
                          </a:ln>
                          <a:solidFill>
                            <a:srgbClr val="FF0000"/>
                          </a:solidFill>
                          <a:effectLst/>
                          <a:latin typeface="Calibri" pitchFamily="34" charset="0"/>
                          <a:cs typeface="Arial" pitchFamily="34" charset="0"/>
                        </a:rPr>
                        <a:t>Double Entry Rule</a:t>
                      </a:r>
                      <a:endParaRPr kumimoji="0" lang="en-GB" sz="2800" b="0"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1" eaLnBrk="1" fontAlgn="base" latinLnBrk="0" hangingPunct="1">
                        <a:lnSpc>
                          <a:spcPct val="150000"/>
                        </a:lnSpc>
                        <a:spcBef>
                          <a:spcPct val="0"/>
                        </a:spcBef>
                        <a:spcAft>
                          <a:spcPct val="0"/>
                        </a:spcAft>
                        <a:buClrTx/>
                        <a:buSzTx/>
                        <a:buFontTx/>
                        <a:buNone/>
                        <a:tabLst/>
                      </a:pPr>
                      <a:r>
                        <a:rPr kumimoji="0" lang="ar-SA" sz="2800" b="0" i="0" u="none" strike="noStrike" cap="none" normalizeH="0" baseline="0" smtClean="0">
                          <a:ln>
                            <a:noFill/>
                          </a:ln>
                          <a:solidFill>
                            <a:srgbClr val="000000"/>
                          </a:solidFill>
                          <a:effectLst/>
                          <a:latin typeface="Calibri" pitchFamily="34" charset="0"/>
                          <a:cs typeface="Arial" pitchFamily="34" charset="0"/>
                        </a:rPr>
                        <a:t>قاعدة القيد المزدوج</a:t>
                      </a:r>
                      <a:endParaRPr kumimoji="0" lang="en-GB" sz="2800" b="0"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640051">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2800" b="0" i="0" u="none" strike="noStrike" cap="none" normalizeH="0" baseline="0" smtClean="0">
                          <a:ln>
                            <a:noFill/>
                          </a:ln>
                          <a:solidFill>
                            <a:srgbClr val="FF0000"/>
                          </a:solidFill>
                          <a:effectLst/>
                          <a:latin typeface="Calibri" pitchFamily="34" charset="0"/>
                          <a:cs typeface="Arial" pitchFamily="34" charset="0"/>
                        </a:rPr>
                        <a:t>Entries</a:t>
                      </a:r>
                      <a:endParaRPr kumimoji="0" lang="en-GB" sz="2800" b="0"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1" eaLnBrk="1" fontAlgn="base" latinLnBrk="0" hangingPunct="1">
                        <a:lnSpc>
                          <a:spcPct val="150000"/>
                        </a:lnSpc>
                        <a:spcBef>
                          <a:spcPct val="0"/>
                        </a:spcBef>
                        <a:spcAft>
                          <a:spcPct val="0"/>
                        </a:spcAft>
                        <a:buClrTx/>
                        <a:buSzTx/>
                        <a:buFontTx/>
                        <a:buNone/>
                        <a:tabLst/>
                      </a:pPr>
                      <a:r>
                        <a:rPr kumimoji="0" lang="ar-SA" sz="2800" b="0" i="0" u="none" strike="noStrike" cap="none" normalizeH="0" baseline="0" smtClean="0">
                          <a:ln>
                            <a:noFill/>
                          </a:ln>
                          <a:solidFill>
                            <a:srgbClr val="000000"/>
                          </a:solidFill>
                          <a:effectLst/>
                          <a:latin typeface="Calibri" pitchFamily="34" charset="0"/>
                          <a:cs typeface="Arial" pitchFamily="34" charset="0"/>
                        </a:rPr>
                        <a:t>قيود اليومية</a:t>
                      </a:r>
                      <a:endParaRPr kumimoji="0" lang="en-GB" sz="2800" b="0"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640051">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2800" b="0" i="0" u="none" strike="noStrike" cap="none" normalizeH="0" baseline="0" smtClean="0">
                          <a:ln>
                            <a:noFill/>
                          </a:ln>
                          <a:solidFill>
                            <a:srgbClr val="FF0000"/>
                          </a:solidFill>
                          <a:effectLst/>
                          <a:latin typeface="Calibri" pitchFamily="34" charset="0"/>
                          <a:cs typeface="Arial" pitchFamily="34" charset="0"/>
                        </a:rPr>
                        <a:t>Accounting Cycle</a:t>
                      </a:r>
                      <a:endParaRPr kumimoji="0" lang="en-GB" sz="2800" b="0"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1" eaLnBrk="1" fontAlgn="base" latinLnBrk="0" hangingPunct="1">
                        <a:lnSpc>
                          <a:spcPct val="150000"/>
                        </a:lnSpc>
                        <a:spcBef>
                          <a:spcPct val="0"/>
                        </a:spcBef>
                        <a:spcAft>
                          <a:spcPct val="0"/>
                        </a:spcAft>
                        <a:buClrTx/>
                        <a:buSzTx/>
                        <a:buFontTx/>
                        <a:buNone/>
                        <a:tabLst/>
                      </a:pPr>
                      <a:r>
                        <a:rPr kumimoji="0" lang="ar-SA" sz="2800" b="0" i="0" u="none" strike="noStrike" cap="none" normalizeH="0" baseline="0" smtClean="0">
                          <a:ln>
                            <a:noFill/>
                          </a:ln>
                          <a:solidFill>
                            <a:srgbClr val="000000"/>
                          </a:solidFill>
                          <a:effectLst/>
                          <a:latin typeface="Calibri" pitchFamily="34" charset="0"/>
                          <a:cs typeface="Arial" pitchFamily="34" charset="0"/>
                        </a:rPr>
                        <a:t>الدورة المحاسبية</a:t>
                      </a:r>
                      <a:endParaRPr kumimoji="0" lang="en-GB" sz="2800" b="0"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640051">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2800" b="0" i="0" u="none" strike="noStrike" cap="none" normalizeH="0" baseline="0" smtClean="0">
                          <a:ln>
                            <a:noFill/>
                          </a:ln>
                          <a:solidFill>
                            <a:srgbClr val="FF0000"/>
                          </a:solidFill>
                          <a:effectLst/>
                          <a:latin typeface="Calibri" pitchFamily="34" charset="0"/>
                          <a:cs typeface="Arial" pitchFamily="34" charset="0"/>
                        </a:rPr>
                        <a:t>Journal</a:t>
                      </a:r>
                      <a:endParaRPr kumimoji="0" lang="en-GB" sz="2800" b="0"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1" eaLnBrk="1" fontAlgn="base" latinLnBrk="0" hangingPunct="1">
                        <a:lnSpc>
                          <a:spcPct val="150000"/>
                        </a:lnSpc>
                        <a:spcBef>
                          <a:spcPct val="0"/>
                        </a:spcBef>
                        <a:spcAft>
                          <a:spcPct val="0"/>
                        </a:spcAft>
                        <a:buClrTx/>
                        <a:buSzTx/>
                        <a:buFontTx/>
                        <a:buNone/>
                        <a:tabLst/>
                      </a:pPr>
                      <a:r>
                        <a:rPr kumimoji="0" lang="ar-SA" sz="2800" b="0" i="0" u="none" strike="noStrike" cap="none" normalizeH="0" baseline="0" smtClean="0">
                          <a:ln>
                            <a:noFill/>
                          </a:ln>
                          <a:solidFill>
                            <a:srgbClr val="000000"/>
                          </a:solidFill>
                          <a:effectLst/>
                          <a:latin typeface="Calibri" pitchFamily="34" charset="0"/>
                          <a:cs typeface="Arial" pitchFamily="34" charset="0"/>
                        </a:rPr>
                        <a:t>دفتر اليومية</a:t>
                      </a:r>
                      <a:endParaRPr kumimoji="0" lang="en-GB" sz="2800" b="0"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bl>
          </a:graphicData>
        </a:graphic>
      </p:graphicFrame>
      <p:sp>
        <p:nvSpPr>
          <p:cNvPr id="6" name="Slide Number Placeholder 4"/>
          <p:cNvSpPr txBox="1">
            <a:spLocks/>
          </p:cNvSpPr>
          <p:nvPr/>
        </p:nvSpPr>
        <p:spPr bwMode="auto">
          <a:xfrm>
            <a:off x="4499992" y="6368418"/>
            <a:ext cx="671554" cy="373696"/>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ar-SA"/>
            </a:defPPr>
            <a:lvl1pPr marL="0" algn="r" defTabSz="914400" rtl="0" eaLnBrk="0" latinLnBrk="0" hangingPunct="0">
              <a:defRPr sz="1200" kern="1200">
                <a:solidFill>
                  <a:schemeClr val="tx1"/>
                </a:solidFill>
                <a:latin typeface="Arial" pitchFamily="34" charset="0"/>
                <a:ea typeface="+mn-ea"/>
                <a:cs typeface="Arial" pitchFamily="34" charset="0"/>
              </a:defRPr>
            </a:lvl1pPr>
            <a:lvl2pPr marL="742950" indent="-285750" algn="r" defTabSz="914400" rtl="1" eaLnBrk="0" latinLnBrk="0" hangingPunct="0">
              <a:defRPr sz="1800" kern="1200">
                <a:solidFill>
                  <a:schemeClr val="tx1"/>
                </a:solidFill>
                <a:latin typeface="Arial" pitchFamily="34" charset="0"/>
                <a:ea typeface="+mn-ea"/>
                <a:cs typeface="Arial" pitchFamily="34" charset="0"/>
              </a:defRPr>
            </a:lvl2pPr>
            <a:lvl3pPr marL="1143000" indent="-228600" algn="r" defTabSz="914400" rtl="1" eaLnBrk="0" latinLnBrk="0" hangingPunct="0">
              <a:defRPr sz="1800" kern="1200">
                <a:solidFill>
                  <a:schemeClr val="tx1"/>
                </a:solidFill>
                <a:latin typeface="Arial" pitchFamily="34" charset="0"/>
                <a:ea typeface="+mn-ea"/>
                <a:cs typeface="Arial" pitchFamily="34" charset="0"/>
              </a:defRPr>
            </a:lvl3pPr>
            <a:lvl4pPr marL="1600200" indent="-228600" algn="r" defTabSz="914400" rtl="1" eaLnBrk="0" latinLnBrk="0" hangingPunct="0">
              <a:defRPr sz="1800" kern="1200">
                <a:solidFill>
                  <a:schemeClr val="tx1"/>
                </a:solidFill>
                <a:latin typeface="Arial" pitchFamily="34" charset="0"/>
                <a:ea typeface="+mn-ea"/>
                <a:cs typeface="Arial" pitchFamily="34" charset="0"/>
              </a:defRPr>
            </a:lvl4pPr>
            <a:lvl5pPr marL="2057400" indent="-228600" algn="r" defTabSz="914400" rtl="1" eaLnBrk="0" latinLnBrk="0" hangingPunct="0">
              <a:defRPr sz="18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9pPr>
          </a:lstStyle>
          <a:p>
            <a:pPr algn="ctr" eaLnBrk="1" hangingPunct="1"/>
            <a:fld id="{A75F3A9E-EEA0-4DE8-8F32-5D69934931CA}" type="slidenum">
              <a:rPr lang="ar-SA" sz="1800" smtClean="0">
                <a:solidFill>
                  <a:schemeClr val="bg1"/>
                </a:solidFill>
                <a:latin typeface="Calibri" pitchFamily="34" charset="0"/>
              </a:rPr>
              <a:pPr algn="ctr" eaLnBrk="1" hangingPunct="1"/>
              <a:t>114</a:t>
            </a:fld>
            <a:endParaRPr lang="en-US" sz="1800" dirty="0" smtClean="0">
              <a:solidFill>
                <a:schemeClr val="bg1"/>
              </a:solidFill>
              <a:latin typeface="Calibri" pitchFamily="34" charset="0"/>
            </a:endParaRPr>
          </a:p>
        </p:txBody>
      </p:sp>
    </p:spTree>
    <p:extLst>
      <p:ext uri="{BB962C8B-B14F-4D97-AF65-F5344CB8AC3E}">
        <p14:creationId xmlns:p14="http://schemas.microsoft.com/office/powerpoint/2010/main" xmlns="" val="195352243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r>
              <a:rPr lang="ar-SA" sz="3200" b="1" dirty="0" smtClean="0">
                <a:solidFill>
                  <a:srgbClr val="FF0000"/>
                </a:solidFill>
                <a:cs typeface="Arial" pitchFamily="34" charset="0"/>
              </a:rPr>
              <a:t>المطلوب من الطلاب حتى هذه المرحلة</a:t>
            </a:r>
            <a:endParaRPr lang="en-GB" sz="3200" b="1" dirty="0" smtClean="0">
              <a:solidFill>
                <a:srgbClr val="FF0000"/>
              </a:solidFill>
              <a:cs typeface="Arial" pitchFamily="34" charset="0"/>
            </a:endParaRPr>
          </a:p>
        </p:txBody>
      </p:sp>
      <p:sp>
        <p:nvSpPr>
          <p:cNvPr id="3" name="Content Placeholder 2"/>
          <p:cNvSpPr>
            <a:spLocks noGrp="1"/>
          </p:cNvSpPr>
          <p:nvPr>
            <p:ph idx="1"/>
          </p:nvPr>
        </p:nvSpPr>
        <p:spPr/>
        <p:txBody>
          <a:bodyPr/>
          <a:lstStyle/>
          <a:p>
            <a:pPr algn="just" rtl="1">
              <a:buFont typeface="Arial" pitchFamily="34" charset="0"/>
              <a:buChar char="•"/>
            </a:pPr>
            <a:r>
              <a:rPr lang="ar-SA" smtClean="0">
                <a:cs typeface="Arial" pitchFamily="34" charset="0"/>
              </a:rPr>
              <a:t>مذاكرة المثالين المحلولين عل تسجيل العمليات المالية في دفتر اليومية ص 67، ص 68 على الترتيب.</a:t>
            </a:r>
          </a:p>
          <a:p>
            <a:pPr rtl="1">
              <a:buFont typeface="Arial" pitchFamily="34" charset="0"/>
              <a:buChar char="•"/>
            </a:pPr>
            <a:r>
              <a:rPr lang="ar-SA" smtClean="0">
                <a:cs typeface="Arial" pitchFamily="34" charset="0"/>
              </a:rPr>
              <a:t> حل المطلوب الأول فقط من الحالة التطبيقية رقم (1/3) ص 80.</a:t>
            </a:r>
          </a:p>
          <a:p>
            <a:pPr rtl="1">
              <a:buFont typeface="Arial" pitchFamily="34" charset="0"/>
              <a:buChar char="•"/>
            </a:pPr>
            <a:r>
              <a:rPr lang="ar-SA" smtClean="0">
                <a:cs typeface="Arial" pitchFamily="34" charset="0"/>
              </a:rPr>
              <a:t>مراجعة الكتاب ص ص 70 – 77 لمعرفة:</a:t>
            </a:r>
          </a:p>
          <a:p>
            <a:pPr rtl="1">
              <a:buFont typeface="Wingdings" pitchFamily="2" charset="2"/>
              <a:buChar char="v"/>
            </a:pPr>
            <a:r>
              <a:rPr lang="ar-SA" smtClean="0">
                <a:solidFill>
                  <a:srgbClr val="FF0000"/>
                </a:solidFill>
                <a:cs typeface="Arial" pitchFamily="34" charset="0"/>
              </a:rPr>
              <a:t>المقصود بدفتر الأستاذ</a:t>
            </a:r>
          </a:p>
          <a:p>
            <a:pPr rtl="1">
              <a:buFont typeface="Wingdings" pitchFamily="2" charset="2"/>
              <a:buChar char="v"/>
            </a:pPr>
            <a:r>
              <a:rPr lang="ar-SA" smtClean="0">
                <a:solidFill>
                  <a:srgbClr val="FF0000"/>
                </a:solidFill>
                <a:cs typeface="Arial" pitchFamily="34" charset="0"/>
              </a:rPr>
              <a:t>المقصود بالترحيل إلى دفتر الأستاذ</a:t>
            </a:r>
          </a:p>
          <a:p>
            <a:pPr rtl="1">
              <a:buFont typeface="Wingdings" pitchFamily="2" charset="2"/>
              <a:buChar char="v"/>
            </a:pPr>
            <a:r>
              <a:rPr lang="ar-SA" smtClean="0">
                <a:solidFill>
                  <a:srgbClr val="FF0000"/>
                </a:solidFill>
                <a:cs typeface="Arial" pitchFamily="34" charset="0"/>
              </a:rPr>
              <a:t>المقصود بترصيد دفتر الأستاذ</a:t>
            </a:r>
            <a:endParaRPr lang="en-GB" smtClean="0">
              <a:solidFill>
                <a:srgbClr val="FF0000"/>
              </a:solidFill>
              <a:cs typeface="Arial" pitchFamily="34" charset="0"/>
            </a:endParaRPr>
          </a:p>
        </p:txBody>
      </p:sp>
      <p:sp>
        <p:nvSpPr>
          <p:cNvPr id="6" name="Slide Number Placeholder 4"/>
          <p:cNvSpPr txBox="1">
            <a:spLocks/>
          </p:cNvSpPr>
          <p:nvPr/>
        </p:nvSpPr>
        <p:spPr bwMode="auto">
          <a:xfrm>
            <a:off x="4499992" y="6368418"/>
            <a:ext cx="671554" cy="373696"/>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ar-SA"/>
            </a:defPPr>
            <a:lvl1pPr marL="0" algn="r" defTabSz="914400" rtl="0" eaLnBrk="0" latinLnBrk="0" hangingPunct="0">
              <a:defRPr sz="1200" kern="1200">
                <a:solidFill>
                  <a:schemeClr val="tx1"/>
                </a:solidFill>
                <a:latin typeface="Arial" pitchFamily="34" charset="0"/>
                <a:ea typeface="+mn-ea"/>
                <a:cs typeface="Arial" pitchFamily="34" charset="0"/>
              </a:defRPr>
            </a:lvl1pPr>
            <a:lvl2pPr marL="742950" indent="-285750" algn="r" defTabSz="914400" rtl="1" eaLnBrk="0" latinLnBrk="0" hangingPunct="0">
              <a:defRPr sz="1800" kern="1200">
                <a:solidFill>
                  <a:schemeClr val="tx1"/>
                </a:solidFill>
                <a:latin typeface="Arial" pitchFamily="34" charset="0"/>
                <a:ea typeface="+mn-ea"/>
                <a:cs typeface="Arial" pitchFamily="34" charset="0"/>
              </a:defRPr>
            </a:lvl2pPr>
            <a:lvl3pPr marL="1143000" indent="-228600" algn="r" defTabSz="914400" rtl="1" eaLnBrk="0" latinLnBrk="0" hangingPunct="0">
              <a:defRPr sz="1800" kern="1200">
                <a:solidFill>
                  <a:schemeClr val="tx1"/>
                </a:solidFill>
                <a:latin typeface="Arial" pitchFamily="34" charset="0"/>
                <a:ea typeface="+mn-ea"/>
                <a:cs typeface="Arial" pitchFamily="34" charset="0"/>
              </a:defRPr>
            </a:lvl3pPr>
            <a:lvl4pPr marL="1600200" indent="-228600" algn="r" defTabSz="914400" rtl="1" eaLnBrk="0" latinLnBrk="0" hangingPunct="0">
              <a:defRPr sz="1800" kern="1200">
                <a:solidFill>
                  <a:schemeClr val="tx1"/>
                </a:solidFill>
                <a:latin typeface="Arial" pitchFamily="34" charset="0"/>
                <a:ea typeface="+mn-ea"/>
                <a:cs typeface="Arial" pitchFamily="34" charset="0"/>
              </a:defRPr>
            </a:lvl4pPr>
            <a:lvl5pPr marL="2057400" indent="-228600" algn="r" defTabSz="914400" rtl="1" eaLnBrk="0" latinLnBrk="0" hangingPunct="0">
              <a:defRPr sz="18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9pPr>
          </a:lstStyle>
          <a:p>
            <a:pPr algn="ctr" eaLnBrk="1" hangingPunct="1"/>
            <a:fld id="{A75F3A9E-EEA0-4DE8-8F32-5D69934931CA}" type="slidenum">
              <a:rPr lang="ar-SA" sz="1800" smtClean="0">
                <a:solidFill>
                  <a:schemeClr val="bg1"/>
                </a:solidFill>
                <a:latin typeface="Calibri" pitchFamily="34" charset="0"/>
              </a:rPr>
              <a:pPr algn="ctr" eaLnBrk="1" hangingPunct="1"/>
              <a:t>115</a:t>
            </a:fld>
            <a:endParaRPr lang="en-US" sz="1800" dirty="0" smtClean="0">
              <a:solidFill>
                <a:schemeClr val="bg1"/>
              </a:solidFill>
              <a:latin typeface="Calibri" pitchFamily="34" charset="0"/>
            </a:endParaRPr>
          </a:p>
        </p:txBody>
      </p:sp>
    </p:spTree>
    <p:extLst>
      <p:ext uri="{BB962C8B-B14F-4D97-AF65-F5344CB8AC3E}">
        <p14:creationId xmlns:p14="http://schemas.microsoft.com/office/powerpoint/2010/main" xmlns="" val="245568028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linds(horizontal)">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621725" y="6376259"/>
            <a:ext cx="445477" cy="365125"/>
          </a:xfrm>
          <a:noFill/>
          <a:ln>
            <a:miter lim="800000"/>
            <a:headEnd/>
            <a:tailEnd/>
          </a:ln>
        </p:spPr>
        <p:txBody>
          <a:bodyPr/>
          <a:lstStyle/>
          <a:p>
            <a:pPr algn="ctr"/>
            <a:fld id="{E1D16D93-8795-4AD6-9A1F-54CC01E741BE}" type="slidenum">
              <a:rPr lang="ar-SA" sz="1800" smtClean="0">
                <a:solidFill>
                  <a:prstClr val="white"/>
                </a:solidFill>
                <a:cs typeface="Arial" pitchFamily="34" charset="0"/>
              </a:rPr>
              <a:pPr algn="ctr"/>
              <a:t>116</a:t>
            </a:fld>
            <a:endParaRPr lang="en-US" sz="1800" dirty="0" smtClean="0">
              <a:solidFill>
                <a:prstClr val="white"/>
              </a:solidFill>
              <a:cs typeface="Arial" pitchFamily="34" charset="0"/>
            </a:endParaRPr>
          </a:p>
        </p:txBody>
      </p:sp>
      <p:sp>
        <p:nvSpPr>
          <p:cNvPr id="5" name="Title 4"/>
          <p:cNvSpPr txBox="1">
            <a:spLocks/>
          </p:cNvSpPr>
          <p:nvPr/>
        </p:nvSpPr>
        <p:spPr bwMode="auto">
          <a:xfrm>
            <a:off x="633046" y="2133623"/>
            <a:ext cx="77724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SA" sz="8000" b="1" spc="-150" dirty="0" smtClean="0">
                <a:solidFill>
                  <a:srgbClr val="FF0000"/>
                </a:solidFill>
                <a:latin typeface="ae_AlMateen" pitchFamily="2" charset="-78"/>
                <a:cs typeface="ae_AlMateen" pitchFamily="2" charset="-78"/>
              </a:rPr>
              <a:t>الفصـل الثالث </a:t>
            </a:r>
          </a:p>
          <a:p>
            <a:pPr eaLnBrk="1" hangingPunct="1"/>
            <a:r>
              <a:rPr lang="ar-EG" sz="7200" spc="-150" dirty="0" smtClean="0">
                <a:solidFill>
                  <a:srgbClr val="009900"/>
                </a:solidFill>
                <a:latin typeface="ae_AlMateen" pitchFamily="2" charset="-78"/>
                <a:cs typeface="ae_AlMateen" pitchFamily="2" charset="-78"/>
              </a:rPr>
              <a:t>المح</a:t>
            </a:r>
            <a:r>
              <a:rPr lang="ar-SA" sz="7200" spc="-150" dirty="0" smtClean="0">
                <a:solidFill>
                  <a:srgbClr val="009900"/>
                </a:solidFill>
                <a:latin typeface="ae_AlMateen" pitchFamily="2" charset="-78"/>
                <a:cs typeface="ae_AlMateen" pitchFamily="2" charset="-78"/>
              </a:rPr>
              <a:t>ـ</a:t>
            </a:r>
            <a:r>
              <a:rPr lang="ar-EG" sz="7200" spc="-150" dirty="0" err="1" smtClean="0">
                <a:solidFill>
                  <a:srgbClr val="009900"/>
                </a:solidFill>
                <a:latin typeface="ae_AlMateen" pitchFamily="2" charset="-78"/>
                <a:cs typeface="ae_AlMateen" pitchFamily="2" charset="-78"/>
              </a:rPr>
              <a:t>اضرة</a:t>
            </a:r>
            <a:r>
              <a:rPr lang="ar-SA" sz="7200" dirty="0">
                <a:solidFill>
                  <a:srgbClr val="009900"/>
                </a:solidFill>
                <a:cs typeface="Arial" pitchFamily="34" charset="0"/>
              </a:rPr>
              <a:t> </a:t>
            </a:r>
            <a:r>
              <a:rPr lang="ar-SA" sz="7200" spc="-150" dirty="0" smtClean="0">
                <a:solidFill>
                  <a:srgbClr val="009900"/>
                </a:solidFill>
                <a:latin typeface="ae_AlMateen" pitchFamily="2" charset="-78"/>
                <a:cs typeface="ae_AlMateen" pitchFamily="2" charset="-78"/>
              </a:rPr>
              <a:t>الخامسة</a:t>
            </a:r>
          </a:p>
          <a:p>
            <a:pPr eaLnBrk="1" hangingPunct="1"/>
            <a:r>
              <a:rPr lang="ar-SA" spc="-150" dirty="0" smtClean="0">
                <a:solidFill>
                  <a:srgbClr val="376092"/>
                </a:solidFill>
                <a:latin typeface="ae_AlMateen" pitchFamily="2" charset="-78"/>
                <a:cs typeface="ae_AlMateen" pitchFamily="2" charset="-78"/>
              </a:rPr>
              <a:t> </a:t>
            </a:r>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350989" y="4191000"/>
            <a:ext cx="6541477"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6600" b="1" dirty="0" smtClean="0">
                <a:solidFill>
                  <a:prstClr val="black"/>
                </a:solidFill>
                <a:cs typeface="Arial" pitchFamily="34" charset="0"/>
              </a:rPr>
              <a:t>تابع الدورة المحاسبية</a:t>
            </a:r>
          </a:p>
        </p:txBody>
      </p:sp>
    </p:spTree>
    <p:extLst>
      <p:ext uri="{BB962C8B-B14F-4D97-AF65-F5344CB8AC3E}">
        <p14:creationId xmlns:p14="http://schemas.microsoft.com/office/powerpoint/2010/main" xmlns="" val="1004692430"/>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a:defRPr/>
            </a:pPr>
            <a:r>
              <a:rPr lang="en-GB" dirty="0" smtClean="0">
                <a:ea typeface="Calibri"/>
                <a:cs typeface="Arial"/>
              </a:rPr>
              <a:t/>
            </a:r>
            <a:br>
              <a:rPr lang="en-GB" dirty="0" smtClean="0">
                <a:ea typeface="Calibri"/>
                <a:cs typeface="Arial"/>
              </a:rPr>
            </a:br>
            <a:r>
              <a:rPr lang="ar-SA" dirty="0" smtClean="0"/>
              <a:t/>
            </a:r>
            <a:br>
              <a:rPr lang="ar-SA" dirty="0" smtClean="0"/>
            </a:br>
            <a:endParaRPr lang="en-GB" dirty="0" smtClean="0"/>
          </a:p>
        </p:txBody>
      </p:sp>
      <p:sp>
        <p:nvSpPr>
          <p:cNvPr id="129027" name="Content Placeholder 2"/>
          <p:cNvSpPr>
            <a:spLocks noGrp="1"/>
          </p:cNvSpPr>
          <p:nvPr>
            <p:ph sz="quarter" idx="1"/>
          </p:nvPr>
        </p:nvSpPr>
        <p:spPr>
          <a:xfrm>
            <a:off x="351692" y="1628800"/>
            <a:ext cx="8229600" cy="4525963"/>
          </a:xfrm>
        </p:spPr>
        <p:txBody>
          <a:bodyPr/>
          <a:lstStyle/>
          <a:p>
            <a:endParaRPr lang="en-GB" smtClean="0">
              <a:cs typeface="Arial" pitchFamily="34" charset="0"/>
            </a:endParaRPr>
          </a:p>
        </p:txBody>
      </p:sp>
      <p:sp>
        <p:nvSpPr>
          <p:cNvPr id="9" name="Text Box 3"/>
          <p:cNvSpPr txBox="1">
            <a:spLocks noChangeArrowheads="1"/>
          </p:cNvSpPr>
          <p:nvPr/>
        </p:nvSpPr>
        <p:spPr bwMode="auto">
          <a:xfrm>
            <a:off x="773723" y="3200411"/>
            <a:ext cx="7385538" cy="2678113"/>
          </a:xfrm>
          <a:prstGeom prst="rect">
            <a:avLst/>
          </a:prstGeom>
          <a:solidFill>
            <a:schemeClr val="tx2">
              <a:lumMod val="40000"/>
              <a:lumOff val="60000"/>
            </a:schemeClr>
          </a:solidFill>
          <a:ln w="57150" cmpd="thinThick">
            <a:solidFill>
              <a:srgbClr val="F33B67"/>
            </a:solidFill>
            <a:miter lim="800000"/>
            <a:headEnd/>
            <a:tailEnd/>
          </a:ln>
          <a:effectLst>
            <a:outerShdw dist="107763" dir="2700000" algn="ctr" rotWithShape="0">
              <a:srgbClr val="808080"/>
            </a:outerShdw>
          </a:effectLst>
        </p:spPr>
        <p:txBody>
          <a:bodyPr>
            <a:spAutoFit/>
          </a:bodyPr>
          <a:lstStyle/>
          <a:p>
            <a:pPr algn="just">
              <a:spcBef>
                <a:spcPct val="50000"/>
              </a:spcBef>
              <a:buSzPct val="140000"/>
              <a:defRPr/>
            </a:pPr>
            <a:r>
              <a:rPr lang="ar-SA" sz="2400" b="1" dirty="0">
                <a:solidFill>
                  <a:srgbClr val="002A00"/>
                </a:solidFill>
                <a:latin typeface="Arial" charset="0"/>
                <a:cs typeface="Arial" charset="0"/>
              </a:rPr>
              <a:t>مراحل الدورة المحاسبية:</a:t>
            </a:r>
          </a:p>
          <a:p>
            <a:pPr marL="355600" indent="-355600" algn="just">
              <a:spcBef>
                <a:spcPct val="50000"/>
              </a:spcBef>
              <a:buSzPct val="140000"/>
              <a:buFont typeface="Wingdings" pitchFamily="2" charset="2"/>
              <a:buChar char="Ø"/>
              <a:defRPr/>
            </a:pPr>
            <a:r>
              <a:rPr lang="ar-SA" sz="2400" dirty="0">
                <a:solidFill>
                  <a:srgbClr val="002A00"/>
                </a:solidFill>
                <a:latin typeface="Arial" charset="0"/>
                <a:cs typeface="Arial" charset="0"/>
              </a:rPr>
              <a:t>التسجيل في دفتر اليومية العامة</a:t>
            </a:r>
          </a:p>
          <a:p>
            <a:pPr marL="355600" indent="-355600" algn="just">
              <a:spcBef>
                <a:spcPct val="50000"/>
              </a:spcBef>
              <a:buSzPct val="140000"/>
              <a:buFont typeface="Wingdings" pitchFamily="2" charset="2"/>
              <a:buChar char="Ø"/>
              <a:defRPr/>
            </a:pPr>
            <a:r>
              <a:rPr lang="ar-SA" sz="2400" b="1" u="sng" dirty="0">
                <a:solidFill>
                  <a:srgbClr val="FF0000"/>
                </a:solidFill>
                <a:latin typeface="Arial" charset="0"/>
                <a:cs typeface="Arial" charset="0"/>
              </a:rPr>
              <a:t>ترحيل القيود من دفتر اليومية إلى دفتر الأستاذ العام </a:t>
            </a:r>
          </a:p>
          <a:p>
            <a:pPr marL="355600" indent="-355600" algn="just">
              <a:spcBef>
                <a:spcPct val="50000"/>
              </a:spcBef>
              <a:buSzPct val="140000"/>
              <a:buFont typeface="Wingdings" pitchFamily="2" charset="2"/>
              <a:buChar char="Ø"/>
              <a:defRPr/>
            </a:pPr>
            <a:r>
              <a:rPr lang="ar-SA" sz="2400" dirty="0">
                <a:solidFill>
                  <a:srgbClr val="002A00"/>
                </a:solidFill>
                <a:latin typeface="Arial" charset="0"/>
                <a:cs typeface="Arial" charset="0"/>
              </a:rPr>
              <a:t>إعداد ميزان المراجعة</a:t>
            </a:r>
          </a:p>
          <a:p>
            <a:pPr marL="355600" indent="-355600" algn="just">
              <a:spcBef>
                <a:spcPct val="50000"/>
              </a:spcBef>
              <a:buSzPct val="140000"/>
              <a:buFont typeface="Wingdings" pitchFamily="2" charset="2"/>
              <a:buChar char="Ø"/>
              <a:defRPr/>
            </a:pPr>
            <a:r>
              <a:rPr lang="ar-SA" sz="2400" dirty="0">
                <a:solidFill>
                  <a:srgbClr val="002A00"/>
                </a:solidFill>
                <a:latin typeface="Arial" charset="0"/>
                <a:cs typeface="Arial" charset="0"/>
              </a:rPr>
              <a:t>إعداد القوائم المالية</a:t>
            </a:r>
          </a:p>
        </p:txBody>
      </p:sp>
      <p:sp>
        <p:nvSpPr>
          <p:cNvPr id="10" name="AutoShape 4"/>
          <p:cNvSpPr>
            <a:spLocks noChangeArrowheads="1"/>
          </p:cNvSpPr>
          <p:nvPr/>
        </p:nvSpPr>
        <p:spPr bwMode="auto">
          <a:xfrm>
            <a:off x="2602523" y="1752600"/>
            <a:ext cx="5487866" cy="1079500"/>
          </a:xfrm>
          <a:prstGeom prst="flowChartTerminator">
            <a:avLst/>
          </a:prstGeom>
          <a:solidFill>
            <a:schemeClr val="accent6">
              <a:lumMod val="20000"/>
              <a:lumOff val="80000"/>
            </a:schemeClr>
          </a:solidFill>
          <a:ln w="9525">
            <a:noFill/>
            <a:miter lim="800000"/>
            <a:headEnd/>
            <a:tailEnd/>
          </a:ln>
          <a:effectLst>
            <a:outerShdw dist="107763" dir="2700000" algn="ctr" rotWithShape="0">
              <a:srgbClr val="808080"/>
            </a:outerShdw>
          </a:effectLst>
        </p:spPr>
        <p:txBody>
          <a:bodyPr wrap="none" anchor="ctr"/>
          <a:lstStyle/>
          <a:p>
            <a:pPr>
              <a:defRPr/>
            </a:pPr>
            <a:r>
              <a:rPr lang="ar-SA" sz="2800" b="1" dirty="0">
                <a:latin typeface="Tahoma" pitchFamily="34" charset="0"/>
                <a:cs typeface="Bader" pitchFamily="10" charset="-78"/>
              </a:rPr>
              <a:t>هل تتذكر مراحل الدورة المحاسبية</a:t>
            </a:r>
            <a:endParaRPr lang="en-GB" sz="2800" b="1" dirty="0">
              <a:solidFill>
                <a:schemeClr val="accent6">
                  <a:lumMod val="50000"/>
                </a:schemeClr>
              </a:solidFill>
              <a:latin typeface="Tahoma" pitchFamily="34" charset="0"/>
              <a:cs typeface="Bader" pitchFamily="10" charset="-78"/>
            </a:endParaRPr>
          </a:p>
        </p:txBody>
      </p:sp>
      <p:sp>
        <p:nvSpPr>
          <p:cNvPr id="129031" name="Rectangle 7"/>
          <p:cNvSpPr>
            <a:spLocks noChangeArrowheads="1"/>
          </p:cNvSpPr>
          <p:nvPr/>
        </p:nvSpPr>
        <p:spPr bwMode="auto">
          <a:xfrm>
            <a:off x="2180492" y="381000"/>
            <a:ext cx="5205046"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ar-SA" sz="3200" b="1">
                <a:solidFill>
                  <a:srgbClr val="FF0000"/>
                </a:solidFill>
              </a:rPr>
              <a:t>تابع الدورة المحاسبية</a:t>
            </a:r>
            <a:endParaRPr lang="en-GB" sz="3200">
              <a:solidFill>
                <a:srgbClr val="FF0000"/>
              </a:solidFill>
            </a:endParaRPr>
          </a:p>
        </p:txBody>
      </p:sp>
      <p:sp>
        <p:nvSpPr>
          <p:cNvPr id="11" name="Slide Number Placeholder 3"/>
          <p:cNvSpPr txBox="1">
            <a:spLocks/>
          </p:cNvSpPr>
          <p:nvPr/>
        </p:nvSpPr>
        <p:spPr bwMode="auto">
          <a:xfrm>
            <a:off x="4587238"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117</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89872306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blinds(horizontal)">
                                      <p:cBhvr>
                                        <p:cTn id="12" dur="500"/>
                                        <p:tgtEl>
                                          <p:spTgt spid="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animEffect transition="in" filter="blinds(horizontal)">
                                      <p:cBhvr>
                                        <p:cTn id="17" dur="500"/>
                                        <p:tgtEl>
                                          <p:spTgt spid="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9">
                                            <p:txEl>
                                              <p:pRg st="2" end="2"/>
                                            </p:txEl>
                                          </p:spTgt>
                                        </p:tgtEl>
                                        <p:attrNameLst>
                                          <p:attrName>style.visibility</p:attrName>
                                        </p:attrNameLst>
                                      </p:cBhvr>
                                      <p:to>
                                        <p:strVal val="visible"/>
                                      </p:to>
                                    </p:set>
                                    <p:animEffect transition="in" filter="blinds(horizontal)">
                                      <p:cBhvr>
                                        <p:cTn id="22" dur="500"/>
                                        <p:tgtEl>
                                          <p:spTgt spid="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9">
                                            <p:txEl>
                                              <p:pRg st="3" end="3"/>
                                            </p:txEl>
                                          </p:spTgt>
                                        </p:tgtEl>
                                        <p:attrNameLst>
                                          <p:attrName>style.visibility</p:attrName>
                                        </p:attrNameLst>
                                      </p:cBhvr>
                                      <p:to>
                                        <p:strVal val="visible"/>
                                      </p:to>
                                    </p:set>
                                    <p:animEffect transition="in" filter="blinds(horizontal)">
                                      <p:cBhvr>
                                        <p:cTn id="27" dur="500"/>
                                        <p:tgtEl>
                                          <p:spTgt spid="9">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9">
                                            <p:txEl>
                                              <p:pRg st="4" end="4"/>
                                            </p:txEl>
                                          </p:spTgt>
                                        </p:tgtEl>
                                        <p:attrNameLst>
                                          <p:attrName>style.visibility</p:attrName>
                                        </p:attrNameLst>
                                      </p:cBhvr>
                                      <p:to>
                                        <p:strVal val="visible"/>
                                      </p:to>
                                    </p:set>
                                    <p:animEffect transition="in" filter="blinds(horizontal)">
                                      <p:cBhvr>
                                        <p:cTn id="32" dur="500"/>
                                        <p:tgtEl>
                                          <p:spTgt spid="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lstStyle/>
          <a:p>
            <a:pPr algn="ctr" eaLnBrk="1" hangingPunct="1"/>
            <a:r>
              <a:rPr lang="en-US" sz="3200" b="1" smtClean="0">
                <a:solidFill>
                  <a:srgbClr val="FF0000"/>
                </a:solidFill>
                <a:cs typeface="Arial" pitchFamily="34" charset="0"/>
              </a:rPr>
              <a:t/>
            </a:r>
            <a:br>
              <a:rPr lang="en-US" sz="3200" b="1" smtClean="0">
                <a:solidFill>
                  <a:srgbClr val="FF0000"/>
                </a:solidFill>
                <a:cs typeface="Arial" pitchFamily="34" charset="0"/>
              </a:rPr>
            </a:br>
            <a:r>
              <a:rPr lang="ar-SA" sz="3200" b="1" smtClean="0">
                <a:solidFill>
                  <a:srgbClr val="FF0000"/>
                </a:solidFill>
                <a:cs typeface="Arial" pitchFamily="34" charset="0"/>
              </a:rPr>
              <a:t>ثانياً:الترحيل إلى دفتر الأستاذ</a:t>
            </a:r>
            <a:endParaRPr lang="en-GB" sz="3200" smtClean="0">
              <a:solidFill>
                <a:srgbClr val="FF0000"/>
              </a:solidFill>
              <a:cs typeface="Arial" pitchFamily="34" charset="0"/>
            </a:endParaRPr>
          </a:p>
        </p:txBody>
      </p:sp>
      <p:sp>
        <p:nvSpPr>
          <p:cNvPr id="3" name="Content Placeholder 2"/>
          <p:cNvSpPr>
            <a:spLocks noGrp="1"/>
          </p:cNvSpPr>
          <p:nvPr>
            <p:ph idx="1"/>
          </p:nvPr>
        </p:nvSpPr>
        <p:spPr/>
        <p:txBody>
          <a:bodyPr/>
          <a:lstStyle/>
          <a:p>
            <a:pPr eaLnBrk="1" hangingPunct="1"/>
            <a:r>
              <a:rPr lang="en-GB" b="1" smtClean="0">
                <a:cs typeface="Arial" pitchFamily="34" charset="0"/>
              </a:rPr>
              <a:t>Leger</a:t>
            </a:r>
            <a:r>
              <a:rPr lang="ar-SA" b="1" smtClean="0">
                <a:solidFill>
                  <a:srgbClr val="FF0000"/>
                </a:solidFill>
                <a:cs typeface="Arial" pitchFamily="34" charset="0"/>
              </a:rPr>
              <a:t>دفتر الأستاذ  </a:t>
            </a:r>
          </a:p>
          <a:p>
            <a:pPr algn="just" rtl="1" eaLnBrk="1" hangingPunct="1">
              <a:lnSpc>
                <a:spcPct val="150000"/>
              </a:lnSpc>
            </a:pPr>
            <a:r>
              <a:rPr lang="ar-SA" b="1" smtClean="0">
                <a:cs typeface="Arial" pitchFamily="34" charset="0"/>
              </a:rPr>
              <a:t>هو سجل تنقل إليه العمليات الخاصة بكل حساب على حدة من دفتر اليومية، وسواء أكانت تلك العمليات مدينة أم دائنة، حيث تثبت في صفحة مستقلة أو أكثر، وبما يساعد على استخراج رصيد الحساب.</a:t>
            </a:r>
            <a:endParaRPr lang="en-GB" b="1" smtClean="0">
              <a:cs typeface="Arial" pitchFamily="34" charset="0"/>
            </a:endParaRPr>
          </a:p>
        </p:txBody>
      </p:sp>
      <p:sp>
        <p:nvSpPr>
          <p:cNvPr id="6" name="Slide Number Placeholder 3"/>
          <p:cNvSpPr txBox="1">
            <a:spLocks/>
          </p:cNvSpPr>
          <p:nvPr/>
        </p:nvSpPr>
        <p:spPr bwMode="auto">
          <a:xfrm>
            <a:off x="4587238"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118</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283128007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smtClean="0">
                <a:solidFill>
                  <a:srgbClr val="FF0000"/>
                </a:solidFill>
                <a:cs typeface="Arial" pitchFamily="34" charset="0"/>
              </a:rPr>
              <a:t>المقصود بالترحيل إلى دفتر الأستاذ</a:t>
            </a:r>
          </a:p>
        </p:txBody>
      </p:sp>
      <p:sp>
        <p:nvSpPr>
          <p:cNvPr id="3" name="عنصر نائب للمحتوى 2"/>
          <p:cNvSpPr>
            <a:spLocks noGrp="1"/>
          </p:cNvSpPr>
          <p:nvPr>
            <p:ph idx="1"/>
          </p:nvPr>
        </p:nvSpPr>
        <p:spPr>
          <a:xfrm>
            <a:off x="351692" y="1600206"/>
            <a:ext cx="8335108" cy="4525963"/>
          </a:xfrm>
        </p:spPr>
        <p:txBody>
          <a:bodyPr/>
          <a:lstStyle/>
          <a:p>
            <a:pPr>
              <a:lnSpc>
                <a:spcPct val="200000"/>
              </a:lnSpc>
              <a:spcBef>
                <a:spcPct val="50000"/>
              </a:spcBef>
            </a:pPr>
            <a:r>
              <a:rPr lang="en-GB" b="1" smtClean="0">
                <a:solidFill>
                  <a:srgbClr val="FF0000"/>
                </a:solidFill>
                <a:latin typeface="Times New Roman" pitchFamily="18" charset="0"/>
                <a:cs typeface="Times New Roman" pitchFamily="18" charset="0"/>
              </a:rPr>
              <a:t>Posting</a:t>
            </a:r>
            <a:r>
              <a:rPr lang="ar-SA" b="1" smtClean="0">
                <a:latin typeface="Times New Roman" pitchFamily="18" charset="0"/>
                <a:cs typeface="Times New Roman" pitchFamily="18" charset="0"/>
              </a:rPr>
              <a:t>الترحيل: </a:t>
            </a:r>
            <a:endParaRPr lang="en-GB" b="1" smtClean="0">
              <a:latin typeface="Times New Roman" pitchFamily="18" charset="0"/>
              <a:cs typeface="Times New Roman" pitchFamily="18" charset="0"/>
            </a:endParaRPr>
          </a:p>
          <a:p>
            <a:pPr>
              <a:lnSpc>
                <a:spcPct val="200000"/>
              </a:lnSpc>
              <a:spcBef>
                <a:spcPct val="50000"/>
              </a:spcBef>
            </a:pPr>
            <a:r>
              <a:rPr lang="ar-SA" b="1" smtClean="0">
                <a:latin typeface="Times New Roman" pitchFamily="18" charset="0"/>
                <a:cs typeface="Times New Roman" pitchFamily="18" charset="0"/>
              </a:rPr>
              <a:t> </a:t>
            </a:r>
            <a:r>
              <a:rPr lang="ar-SA" smtClean="0">
                <a:latin typeface="Times New Roman" pitchFamily="18" charset="0"/>
                <a:cs typeface="Times New Roman" pitchFamily="18" charset="0"/>
              </a:rPr>
              <a:t>يقصد بالترحيل نقل القيود بأطرافها المدينة والدائنة من   دفتر اليومية إلى   الحسابات  المختصة  بدفتر الأستاذ</a:t>
            </a:r>
          </a:p>
          <a:p>
            <a:pPr>
              <a:lnSpc>
                <a:spcPct val="150000"/>
              </a:lnSpc>
              <a:spcBef>
                <a:spcPct val="50000"/>
              </a:spcBef>
            </a:pPr>
            <a:r>
              <a:rPr lang="ar-SA" b="1" smtClean="0">
                <a:latin typeface="Times New Roman" pitchFamily="18" charset="0"/>
                <a:cs typeface="Times New Roman" pitchFamily="18" charset="0"/>
              </a:rPr>
              <a:t> </a:t>
            </a:r>
            <a:endParaRPr lang="en-GB" b="1" smtClean="0">
              <a:latin typeface="Times New Roman" pitchFamily="18" charset="0"/>
              <a:cs typeface="Times New Roman" pitchFamily="18" charset="0"/>
            </a:endParaRPr>
          </a:p>
          <a:p>
            <a:endParaRPr lang="ar-SA" smtClean="0">
              <a:cs typeface="Arial" pitchFamily="34" charset="0"/>
            </a:endParaRPr>
          </a:p>
        </p:txBody>
      </p:sp>
      <p:sp>
        <p:nvSpPr>
          <p:cNvPr id="6" name="Slide Number Placeholder 3"/>
          <p:cNvSpPr txBox="1">
            <a:spLocks/>
          </p:cNvSpPr>
          <p:nvPr/>
        </p:nvSpPr>
        <p:spPr bwMode="auto">
          <a:xfrm>
            <a:off x="4587238"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119</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415488121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457200" y="274638"/>
            <a:ext cx="8124092" cy="1020762"/>
          </a:xfrm>
        </p:spPr>
        <p:txBody>
          <a:bodyPr/>
          <a:lstStyle/>
          <a:p>
            <a:r>
              <a:rPr lang="ar-SA" sz="3200" b="1" smtClean="0">
                <a:solidFill>
                  <a:srgbClr val="FF0000"/>
                </a:solidFill>
                <a:cs typeface="Arial" pitchFamily="34" charset="0"/>
              </a:rPr>
              <a:t>شكل الحساب في دفتر الأستاذ</a:t>
            </a:r>
            <a:endParaRPr lang="en-GB" sz="3200" b="1" smtClean="0">
              <a:solidFill>
                <a:srgbClr val="FF0000"/>
              </a:solidFill>
              <a:cs typeface="Arial" pitchFamily="34" charset="0"/>
            </a:endParaRPr>
          </a:p>
        </p:txBody>
      </p:sp>
      <p:sp>
        <p:nvSpPr>
          <p:cNvPr id="132099" name="Content Placeholder 2"/>
          <p:cNvSpPr>
            <a:spLocks noGrp="1"/>
          </p:cNvSpPr>
          <p:nvPr>
            <p:ph sz="quarter" idx="1"/>
          </p:nvPr>
        </p:nvSpPr>
        <p:spPr/>
        <p:txBody>
          <a:bodyPr/>
          <a:lstStyle/>
          <a:p>
            <a:r>
              <a:rPr lang="ar-SA" smtClean="0">
                <a:cs typeface="Arial" pitchFamily="34" charset="0"/>
              </a:rPr>
              <a:t> </a:t>
            </a:r>
            <a:r>
              <a:rPr lang="en-GB" smtClean="0">
                <a:cs typeface="Arial" pitchFamily="34" charset="0"/>
              </a:rPr>
              <a:t> </a:t>
            </a:r>
          </a:p>
        </p:txBody>
      </p:sp>
      <p:graphicFrame>
        <p:nvGraphicFramePr>
          <p:cNvPr id="10" name="Group 101"/>
          <p:cNvGraphicFramePr>
            <a:graphicFrameLocks noGrp="1"/>
          </p:cNvGraphicFramePr>
          <p:nvPr/>
        </p:nvGraphicFramePr>
        <p:xfrm>
          <a:off x="562714" y="1676407"/>
          <a:ext cx="8159259" cy="3883025"/>
        </p:xfrm>
        <a:graphic>
          <a:graphicData uri="http://schemas.openxmlformats.org/drawingml/2006/table">
            <a:tbl>
              <a:tblPr rtl="1"/>
              <a:tblGrid>
                <a:gridCol w="688769"/>
                <a:gridCol w="2014362"/>
                <a:gridCol w="562027"/>
                <a:gridCol w="845636"/>
                <a:gridCol w="681497"/>
                <a:gridCol w="2009170"/>
                <a:gridCol w="537094"/>
                <a:gridCol w="820704"/>
              </a:tblGrid>
              <a:tr h="1109368">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T="45724" marB="4572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T="45724" marB="4572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r h="2225219">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en-GB" sz="2000" b="0" i="0" u="none" strike="noStrike" cap="none" normalizeH="0" baseline="0" dirty="0" smtClean="0">
                          <a:ln>
                            <a:noFill/>
                          </a:ln>
                          <a:solidFill>
                            <a:srgbClr val="FF0000"/>
                          </a:solidFill>
                          <a:effectLst/>
                          <a:latin typeface="Arial" charset="0"/>
                          <a:cs typeface="Arial" charset="0"/>
                        </a:rPr>
                        <a:t>xx</a:t>
                      </a:r>
                      <a:endParaRPr kumimoji="0" lang="en-US" sz="2000" b="0" i="0" u="none" strike="noStrike" cap="none" normalizeH="0" baseline="0" dirty="0" smtClean="0">
                        <a:ln>
                          <a:noFill/>
                        </a:ln>
                        <a:solidFill>
                          <a:srgbClr val="FF0000"/>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en-GB" sz="2000" b="0" i="0" u="none" strike="noStrike" cap="none" normalizeH="0" baseline="0" dirty="0" smtClean="0">
                          <a:ln>
                            <a:noFill/>
                          </a:ln>
                          <a:solidFill>
                            <a:schemeClr val="tx1"/>
                          </a:solidFill>
                          <a:effectLst/>
                          <a:latin typeface="Arial" charset="0"/>
                          <a:cs typeface="Arial" charset="0"/>
                        </a:rPr>
                        <a:t>xx</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en-GB" sz="2000" b="0" i="0" u="none" strike="noStrike" cap="none" normalizeH="0" baseline="0" dirty="0" smtClean="0">
                          <a:ln>
                            <a:noFill/>
                          </a:ln>
                          <a:solidFill>
                            <a:schemeClr val="tx1"/>
                          </a:solidFill>
                          <a:effectLst/>
                          <a:latin typeface="Arial" charset="0"/>
                          <a:cs typeface="Arial" charset="0"/>
                        </a:rPr>
                        <a:t>xx</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rgbClr val="FF0000"/>
                          </a:solidFill>
                          <a:effectLst/>
                          <a:latin typeface="Arial" charset="0"/>
                          <a:cs typeface="Arial" charset="0"/>
                        </a:rPr>
                        <a:t>رصيد أول المدة</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إلى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إلى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1/1</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en-GB" sz="2000" b="0" i="0" u="none" strike="noStrike" cap="none" normalizeH="0" baseline="0" dirty="0" smtClean="0">
                          <a:ln>
                            <a:noFill/>
                          </a:ln>
                          <a:solidFill>
                            <a:schemeClr val="tx1"/>
                          </a:solidFill>
                          <a:effectLst/>
                          <a:latin typeface="Arial" charset="0"/>
                          <a:cs typeface="Arial" charset="0"/>
                        </a:rPr>
                        <a:t>xx</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en-GB" sz="2000" b="0" i="0" u="none" strike="noStrike" cap="none" normalizeH="0" baseline="0" dirty="0" smtClean="0">
                          <a:ln>
                            <a:noFill/>
                          </a:ln>
                          <a:solidFill>
                            <a:schemeClr val="tx1"/>
                          </a:solidFill>
                          <a:effectLst/>
                          <a:latin typeface="Arial" charset="0"/>
                          <a:cs typeface="Arial" charset="0"/>
                        </a:rPr>
                        <a:t>Xx</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en-GB" sz="2000" b="0" i="0" u="none" strike="noStrike" cap="none" normalizeH="0" baseline="0" dirty="0" smtClean="0">
                          <a:ln>
                            <a:noFill/>
                          </a:ln>
                          <a:solidFill>
                            <a:srgbClr val="FF0000"/>
                          </a:solidFill>
                          <a:effectLst/>
                          <a:latin typeface="Arial" charset="0"/>
                          <a:cs typeface="Arial" charset="0"/>
                        </a:rPr>
                        <a:t>xx</a:t>
                      </a:r>
                      <a:endParaRPr kumimoji="0" lang="en-US" sz="2000" b="0" i="0" u="none" strike="noStrike" cap="none" normalizeH="0" baseline="0" dirty="0" smtClean="0">
                        <a:ln>
                          <a:noFill/>
                        </a:ln>
                        <a:solidFill>
                          <a:srgbClr val="FF0000"/>
                        </a:solidFill>
                        <a:effectLst/>
                        <a:latin typeface="Arial" charset="0"/>
                        <a:cs typeface="Arial"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من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من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rgbClr val="FF0000"/>
                          </a:solidFill>
                          <a:effectLst/>
                          <a:latin typeface="Arial" charset="0"/>
                          <a:cs typeface="Arial" charset="0"/>
                        </a:rPr>
                        <a:t>رصيد آخر المدة</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GB"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1/30</a:t>
                      </a: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548438">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en-GB" sz="2000" b="0" i="0" u="sng" strike="noStrike" cap="none" normalizeH="0" baseline="0" dirty="0" smtClean="0">
                          <a:ln>
                            <a:noFill/>
                          </a:ln>
                          <a:solidFill>
                            <a:schemeClr val="tx1"/>
                          </a:solidFill>
                          <a:effectLst/>
                          <a:latin typeface="Arial" charset="0"/>
                          <a:cs typeface="Arial" charset="0"/>
                        </a:rPr>
                        <a:t>xxx</a:t>
                      </a:r>
                      <a:endParaRPr kumimoji="0" lang="en-US" sz="2000" b="0" i="0" u="sng" strike="noStrike" cap="none" normalizeH="0" baseline="0" dirty="0" smtClean="0">
                        <a:ln>
                          <a:noFill/>
                        </a:ln>
                        <a:solidFill>
                          <a:schemeClr val="tx1"/>
                        </a:solidFill>
                        <a:effectLst/>
                        <a:latin typeface="Arial" charset="0"/>
                        <a:cs typeface="Arial" charset="0"/>
                      </a:endParaRP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en-US" sz="2000" b="0" i="0" u="sng" strike="noStrike" cap="none" normalizeH="0" baseline="0" dirty="0" smtClean="0">
                          <a:ln>
                            <a:noFill/>
                          </a:ln>
                          <a:solidFill>
                            <a:schemeClr val="tx1"/>
                          </a:solidFill>
                          <a:effectLst/>
                          <a:latin typeface="Arial" charset="0"/>
                          <a:cs typeface="Arial" charset="0"/>
                        </a:rPr>
                        <a:t>xxx</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bl>
          </a:graphicData>
        </a:graphic>
      </p:graphicFrame>
      <p:sp>
        <p:nvSpPr>
          <p:cNvPr id="10279" name="Text Box 95"/>
          <p:cNvSpPr txBox="1">
            <a:spLocks noChangeArrowheads="1"/>
          </p:cNvSpPr>
          <p:nvPr/>
        </p:nvSpPr>
        <p:spPr bwMode="auto">
          <a:xfrm>
            <a:off x="7596554" y="1219209"/>
            <a:ext cx="9144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ar-SA" sz="2400" b="1"/>
              <a:t>مدين</a:t>
            </a:r>
            <a:endParaRPr lang="en-GB" sz="2400" b="1"/>
          </a:p>
        </p:txBody>
      </p:sp>
      <p:sp>
        <p:nvSpPr>
          <p:cNvPr id="10280" name="Text Box 96"/>
          <p:cNvSpPr txBox="1">
            <a:spLocks noChangeArrowheads="1"/>
          </p:cNvSpPr>
          <p:nvPr/>
        </p:nvSpPr>
        <p:spPr bwMode="auto">
          <a:xfrm>
            <a:off x="844062" y="1219209"/>
            <a:ext cx="8382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ar-SA" sz="2400" b="1"/>
              <a:t>دائن</a:t>
            </a:r>
            <a:endParaRPr lang="en-GB" sz="2400" b="1"/>
          </a:p>
        </p:txBody>
      </p:sp>
      <p:sp>
        <p:nvSpPr>
          <p:cNvPr id="132142" name="Text Box 97"/>
          <p:cNvSpPr txBox="1">
            <a:spLocks noChangeArrowheads="1"/>
          </p:cNvSpPr>
          <p:nvPr/>
        </p:nvSpPr>
        <p:spPr bwMode="auto">
          <a:xfrm>
            <a:off x="5317789" y="3008314"/>
            <a:ext cx="18473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ar-SA"/>
          </a:p>
        </p:txBody>
      </p:sp>
      <p:sp>
        <p:nvSpPr>
          <p:cNvPr id="11" name="Text Box 95"/>
          <p:cNvSpPr txBox="1">
            <a:spLocks noChangeArrowheads="1"/>
          </p:cNvSpPr>
          <p:nvPr/>
        </p:nvSpPr>
        <p:spPr bwMode="auto">
          <a:xfrm>
            <a:off x="3094892" y="990609"/>
            <a:ext cx="2321169"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b="1"/>
              <a:t>حـ/ (البنك مثلاً)</a:t>
            </a:r>
            <a:endParaRPr lang="en-GB" sz="2400" b="1"/>
          </a:p>
        </p:txBody>
      </p:sp>
      <p:sp>
        <p:nvSpPr>
          <p:cNvPr id="12" name="Slide Number Placeholder 3"/>
          <p:cNvSpPr txBox="1">
            <a:spLocks/>
          </p:cNvSpPr>
          <p:nvPr/>
        </p:nvSpPr>
        <p:spPr bwMode="auto">
          <a:xfrm>
            <a:off x="4587238"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120</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134922449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blinds(horizontal)">
                                      <p:cBhvr>
                                        <p:cTn id="7" dur="500"/>
                                        <p:tgtEl>
                                          <p:spTgt spid="10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279"/>
                                        </p:tgtEl>
                                        <p:attrNameLst>
                                          <p:attrName>style.visibility</p:attrName>
                                        </p:attrNameLst>
                                      </p:cBhvr>
                                      <p:to>
                                        <p:strVal val="visible"/>
                                      </p:to>
                                    </p:set>
                                    <p:animEffect transition="in" filter="blinds(horizontal)">
                                      <p:cBhvr>
                                        <p:cTn id="17" dur="500"/>
                                        <p:tgtEl>
                                          <p:spTgt spid="1027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0280"/>
                                        </p:tgtEl>
                                        <p:attrNameLst>
                                          <p:attrName>style.visibility</p:attrName>
                                        </p:attrNameLst>
                                      </p:cBhvr>
                                      <p:to>
                                        <p:strVal val="visible"/>
                                      </p:to>
                                    </p:set>
                                    <p:animEffect transition="in" filter="blinds(horizontal)">
                                      <p:cBhvr>
                                        <p:cTn id="22" dur="500"/>
                                        <p:tgtEl>
                                          <p:spTgt spid="1028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linds(horizontal)">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79" grpId="0"/>
      <p:bldP spid="10280" grpId="0"/>
      <p:bldP spid="11" grpId="0"/>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sz="3200" b="1" smtClean="0">
                <a:solidFill>
                  <a:srgbClr val="FF0000"/>
                </a:solidFill>
                <a:cs typeface="Arial" pitchFamily="34" charset="0"/>
              </a:rPr>
              <a:t>الترصيد  </a:t>
            </a:r>
            <a:r>
              <a:rPr lang="en-GB" sz="3200" b="1" smtClean="0">
                <a:solidFill>
                  <a:srgbClr val="FF0000"/>
                </a:solidFill>
                <a:cs typeface="Arial" pitchFamily="34" charset="0"/>
              </a:rPr>
              <a:t>Balancing</a:t>
            </a:r>
          </a:p>
        </p:txBody>
      </p:sp>
      <p:sp>
        <p:nvSpPr>
          <p:cNvPr id="3" name="Content Placeholder 2"/>
          <p:cNvSpPr>
            <a:spLocks noGrp="1"/>
          </p:cNvSpPr>
          <p:nvPr>
            <p:ph idx="1"/>
          </p:nvPr>
        </p:nvSpPr>
        <p:spPr/>
        <p:txBody>
          <a:bodyPr/>
          <a:lstStyle/>
          <a:p>
            <a:pPr>
              <a:lnSpc>
                <a:spcPct val="150000"/>
              </a:lnSpc>
            </a:pPr>
            <a:r>
              <a:rPr lang="ar-SA" smtClean="0">
                <a:cs typeface="Arial" pitchFamily="34" charset="0"/>
              </a:rPr>
              <a:t>هو استخراج نتيجة العمليات المالية التي أثرت على الحسابات في </a:t>
            </a:r>
          </a:p>
          <a:p>
            <a:pPr>
              <a:lnSpc>
                <a:spcPct val="150000"/>
              </a:lnSpc>
            </a:pPr>
            <a:r>
              <a:rPr lang="ar-SA" smtClean="0">
                <a:cs typeface="Arial" pitchFamily="34" charset="0"/>
              </a:rPr>
              <a:t>دفتر الأستاذ تمهيداً لإعداد ميزان المراجعة</a:t>
            </a:r>
          </a:p>
          <a:p>
            <a:r>
              <a:rPr lang="ar-SA" b="1" smtClean="0">
                <a:solidFill>
                  <a:srgbClr val="FF0000"/>
                </a:solidFill>
                <a:cs typeface="Arial" pitchFamily="34" charset="0"/>
              </a:rPr>
              <a:t>خطوات الترصيد</a:t>
            </a:r>
          </a:p>
          <a:p>
            <a:pPr>
              <a:lnSpc>
                <a:spcPct val="150000"/>
              </a:lnSpc>
            </a:pPr>
            <a:r>
              <a:rPr lang="ar-SA" smtClean="0">
                <a:cs typeface="Arial" pitchFamily="34" charset="0"/>
              </a:rPr>
              <a:t>1- يجمع جانبي الحساب ويسجل المجموع الأكبر في الجانبين</a:t>
            </a:r>
          </a:p>
          <a:p>
            <a:pPr>
              <a:lnSpc>
                <a:spcPct val="150000"/>
              </a:lnSpc>
            </a:pPr>
            <a:r>
              <a:rPr lang="ar-SA" smtClean="0">
                <a:cs typeface="Arial" pitchFamily="34" charset="0"/>
              </a:rPr>
              <a:t>2- يستخرج المتمم الحسابي للجانب الأصغر ويسمى الرصيد</a:t>
            </a:r>
            <a:endParaRPr lang="en-GB" smtClean="0">
              <a:cs typeface="Arial" pitchFamily="34" charset="0"/>
            </a:endParaRPr>
          </a:p>
        </p:txBody>
      </p:sp>
      <p:sp>
        <p:nvSpPr>
          <p:cNvPr id="6" name="Slide Number Placeholder 3"/>
          <p:cNvSpPr txBox="1">
            <a:spLocks/>
          </p:cNvSpPr>
          <p:nvPr/>
        </p:nvSpPr>
        <p:spPr bwMode="auto">
          <a:xfrm>
            <a:off x="4587238"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121</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360957015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blinds(horizontal)">
                                      <p:cBhvr>
                                        <p:cTn id="15" dur="500"/>
                                        <p:tgtEl>
                                          <p:spTgt spid="3">
                                            <p:txEl>
                                              <p:pRg st="1" end="1"/>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10"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blinds(horizontal)">
                                      <p:cBhvr>
                                        <p:cTn id="20" dur="500"/>
                                        <p:tgtEl>
                                          <p:spTgt spid="3">
                                            <p:txEl>
                                              <p:pRg st="2" end="2"/>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blinds(horizontal)">
                                      <p:cBhvr>
                                        <p:cTn id="25" dur="500"/>
                                        <p:tgtEl>
                                          <p:spTgt spid="3">
                                            <p:txEl>
                                              <p:pRg st="3" end="3"/>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blinds(horizontal)">
                                      <p:cBhvr>
                                        <p:cTn id="3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xmlns="" val="3776308491"/>
              </p:ext>
            </p:extLst>
          </p:nvPr>
        </p:nvGraphicFramePr>
        <p:xfrm>
          <a:off x="492369" y="457200"/>
          <a:ext cx="822960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Slide Number Placeholder 3"/>
          <p:cNvSpPr txBox="1">
            <a:spLocks/>
          </p:cNvSpPr>
          <p:nvPr/>
        </p:nvSpPr>
        <p:spPr bwMode="auto">
          <a:xfrm>
            <a:off x="4587238"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122</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3642626345"/>
      </p:ext>
    </p:extLst>
  </p:cSld>
  <p:clrMapOvr>
    <a:masterClrMapping/>
  </p:clrMapOvr>
  <p:transition/>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dirty="0" smtClean="0"/>
              <a:t> </a:t>
            </a:r>
            <a:endParaRPr lang="en-GB" dirty="0"/>
          </a:p>
        </p:txBody>
      </p:sp>
      <p:sp>
        <p:nvSpPr>
          <p:cNvPr id="135171" name="Content Placeholder 2"/>
          <p:cNvSpPr>
            <a:spLocks noGrp="1"/>
          </p:cNvSpPr>
          <p:nvPr>
            <p:ph idx="1"/>
          </p:nvPr>
        </p:nvSpPr>
        <p:spPr/>
        <p:txBody>
          <a:bodyPr/>
          <a:lstStyle/>
          <a:p>
            <a:endParaRPr lang="en-GB" smtClean="0">
              <a:cs typeface="Arial" pitchFamily="34" charset="0"/>
            </a:endParaRPr>
          </a:p>
        </p:txBody>
      </p:sp>
      <p:sp>
        <p:nvSpPr>
          <p:cNvPr id="5" name="Title 1"/>
          <p:cNvSpPr txBox="1">
            <a:spLocks/>
          </p:cNvSpPr>
          <p:nvPr/>
        </p:nvSpPr>
        <p:spPr bwMode="auto">
          <a:xfrm>
            <a:off x="457200" y="274638"/>
            <a:ext cx="8124092" cy="1020762"/>
          </a:xfrm>
          <a:prstGeom prst="rect">
            <a:avLst/>
          </a:prstGeom>
          <a:noFill/>
          <a:ln w="9525">
            <a:noFill/>
            <a:miter lim="800000"/>
            <a:headEnd/>
            <a:tailEnd/>
          </a:ln>
        </p:spPr>
        <p:txBody>
          <a:bodyPr anchor="ctr"/>
          <a:lstStyle/>
          <a:p>
            <a:pPr rtl="0" eaLnBrk="0" hangingPunct="0">
              <a:defRPr/>
            </a:pPr>
            <a:r>
              <a:rPr lang="ar-SA" sz="3200" b="1" dirty="0" err="1">
                <a:solidFill>
                  <a:srgbClr val="FF0000"/>
                </a:solidFill>
                <a:latin typeface="+mj-lt"/>
                <a:ea typeface="+mj-ea"/>
                <a:cs typeface="Arial" charset="0"/>
              </a:rPr>
              <a:t>ترصيد</a:t>
            </a:r>
            <a:r>
              <a:rPr lang="ar-SA" sz="3200" b="1" dirty="0">
                <a:solidFill>
                  <a:srgbClr val="FF0000"/>
                </a:solidFill>
                <a:latin typeface="+mj-lt"/>
                <a:ea typeface="+mj-ea"/>
                <a:cs typeface="Arial" charset="0"/>
              </a:rPr>
              <a:t> الحسابات (حساب مقفل)    </a:t>
            </a:r>
            <a:r>
              <a:rPr lang="ar-SA" sz="3200" i="1" dirty="0">
                <a:latin typeface="+mj-lt"/>
                <a:ea typeface="+mj-ea"/>
                <a:cs typeface="Arial" charset="0"/>
              </a:rPr>
              <a:t>(</a:t>
            </a:r>
            <a:r>
              <a:rPr lang="ar-SA" sz="3200" b="1" dirty="0">
                <a:solidFill>
                  <a:srgbClr val="FF0000"/>
                </a:solidFill>
                <a:latin typeface="+mj-lt"/>
                <a:ea typeface="+mj-ea"/>
                <a:cs typeface="Arial" charset="0"/>
              </a:rPr>
              <a:t> </a:t>
            </a:r>
            <a:r>
              <a:rPr lang="ar-SA" sz="3200" i="1" dirty="0">
                <a:latin typeface="+mj-lt"/>
                <a:ea typeface="+mj-ea"/>
                <a:cs typeface="Arial" charset="0"/>
              </a:rPr>
              <a:t>مثال لحساب البنك)</a:t>
            </a:r>
            <a:endParaRPr lang="en-GB" sz="3200" i="1" dirty="0">
              <a:latin typeface="+mj-lt"/>
              <a:ea typeface="+mj-ea"/>
              <a:cs typeface="Arial" charset="0"/>
            </a:endParaRPr>
          </a:p>
        </p:txBody>
      </p:sp>
      <p:sp>
        <p:nvSpPr>
          <p:cNvPr id="6" name="Content Placeholder 2"/>
          <p:cNvSpPr txBox="1">
            <a:spLocks/>
          </p:cNvSpPr>
          <p:nvPr/>
        </p:nvSpPr>
        <p:spPr bwMode="auto">
          <a:xfrm>
            <a:off x="457200" y="1600206"/>
            <a:ext cx="8229600" cy="4525963"/>
          </a:xfrm>
          <a:prstGeom prst="rect">
            <a:avLst/>
          </a:prstGeom>
          <a:noFill/>
          <a:ln w="9525">
            <a:noFill/>
            <a:miter lim="800000"/>
            <a:headEnd/>
            <a:tailEnd/>
          </a:ln>
        </p:spPr>
        <p:txBody>
          <a:bodyPr/>
          <a:lstStyle/>
          <a:p>
            <a:pPr marL="342900" indent="-342900" rtl="0" eaLnBrk="0" hangingPunct="0">
              <a:spcBef>
                <a:spcPct val="20000"/>
              </a:spcBef>
              <a:buFont typeface="Arial" pitchFamily="34" charset="0"/>
              <a:buNone/>
              <a:defRPr/>
            </a:pPr>
            <a:r>
              <a:rPr lang="ar-SA" sz="3200">
                <a:latin typeface="+mn-lt"/>
                <a:cs typeface="Arial" charset="0"/>
              </a:rPr>
              <a:t> </a:t>
            </a:r>
            <a:r>
              <a:rPr lang="en-GB" sz="3200">
                <a:latin typeface="+mn-lt"/>
                <a:cs typeface="Arial" charset="0"/>
              </a:rPr>
              <a:t> </a:t>
            </a:r>
            <a:endParaRPr lang="en-GB" sz="3200" dirty="0">
              <a:latin typeface="+mn-lt"/>
              <a:cs typeface="Arial" charset="0"/>
            </a:endParaRPr>
          </a:p>
        </p:txBody>
      </p:sp>
      <p:graphicFrame>
        <p:nvGraphicFramePr>
          <p:cNvPr id="9" name="Group 101"/>
          <p:cNvGraphicFramePr>
            <a:graphicFrameLocks noGrp="1"/>
          </p:cNvGraphicFramePr>
          <p:nvPr>
            <p:extLst>
              <p:ext uri="{D42A27DB-BD31-4B8C-83A1-F6EECF244321}">
                <p14:modId xmlns:p14="http://schemas.microsoft.com/office/powerpoint/2010/main" xmlns="" val="1647471319"/>
              </p:ext>
            </p:extLst>
          </p:nvPr>
        </p:nvGraphicFramePr>
        <p:xfrm>
          <a:off x="562710" y="1676400"/>
          <a:ext cx="8299937" cy="3721100"/>
        </p:xfrm>
        <a:graphic>
          <a:graphicData uri="http://schemas.openxmlformats.org/drawingml/2006/table">
            <a:tbl>
              <a:tblPr rtl="1"/>
              <a:tblGrid>
                <a:gridCol w="819236"/>
                <a:gridCol w="1930501"/>
                <a:gridCol w="571718"/>
                <a:gridCol w="860216"/>
                <a:gridCol w="840888"/>
                <a:gridCol w="1896170"/>
                <a:gridCol w="546354"/>
                <a:gridCol w="834854"/>
              </a:tblGrid>
              <a:tr h="941852">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1900" b="1" i="0" u="none" strike="noStrike" cap="none" normalizeH="0" baseline="0" dirty="0" smtClean="0">
                          <a:ln>
                            <a:noFill/>
                          </a:ln>
                          <a:solidFill>
                            <a:schemeClr val="tx1"/>
                          </a:solidFill>
                          <a:effectLst/>
                          <a:latin typeface="Arial" charset="0"/>
                          <a:cs typeface="Arial" charset="0"/>
                        </a:rPr>
                        <a:t>المبلغ</a:t>
                      </a:r>
                      <a:endParaRPr kumimoji="0" lang="en-GB" sz="1900" b="1" i="0" u="none" strike="noStrike" cap="none" normalizeH="0" baseline="0" dirty="0" smtClean="0">
                        <a:ln>
                          <a:noFill/>
                        </a:ln>
                        <a:solidFill>
                          <a:schemeClr val="tx1"/>
                        </a:solidFill>
                        <a:effectLst/>
                        <a:latin typeface="Arial" charset="0"/>
                        <a:cs typeface="Arial" charset="0"/>
                      </a:endParaRPr>
                    </a:p>
                  </a:txBody>
                  <a:tcPr marT="43274" marB="4327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1900" b="1" i="0" u="none" strike="noStrike" cap="none" normalizeH="0" baseline="0" dirty="0" smtClean="0">
                          <a:ln>
                            <a:noFill/>
                          </a:ln>
                          <a:solidFill>
                            <a:schemeClr val="tx1"/>
                          </a:solidFill>
                          <a:effectLst/>
                          <a:latin typeface="Arial" charset="0"/>
                          <a:cs typeface="Arial" charset="0"/>
                        </a:rPr>
                        <a:t>البيان</a:t>
                      </a:r>
                      <a:endParaRPr kumimoji="0" lang="en-GB" sz="1900" b="1" i="0" u="none" strike="noStrike" cap="none" normalizeH="0" baseline="0" dirty="0" smtClean="0">
                        <a:ln>
                          <a:noFill/>
                        </a:ln>
                        <a:solidFill>
                          <a:schemeClr val="tx1"/>
                        </a:solidFill>
                        <a:effectLst/>
                        <a:latin typeface="Arial" charset="0"/>
                        <a:cs typeface="Arial" charset="0"/>
                      </a:endParaRPr>
                    </a:p>
                  </a:txBody>
                  <a:tcPr marT="43274" marB="4327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1900" b="1" i="0" u="none" strike="noStrike" cap="none" normalizeH="0" baseline="0" dirty="0" smtClean="0">
                          <a:ln>
                            <a:noFill/>
                          </a:ln>
                          <a:solidFill>
                            <a:schemeClr val="tx1"/>
                          </a:solidFill>
                          <a:effectLst/>
                          <a:latin typeface="Arial" charset="0"/>
                          <a:cs typeface="Arial" charset="0"/>
                        </a:rPr>
                        <a:t>رقم القيد</a:t>
                      </a:r>
                      <a:endParaRPr kumimoji="0" lang="en-GB" sz="1900" b="1" i="0" u="none" strike="noStrike" cap="none" normalizeH="0" baseline="0" dirty="0" smtClean="0">
                        <a:ln>
                          <a:noFill/>
                        </a:ln>
                        <a:solidFill>
                          <a:schemeClr val="tx1"/>
                        </a:solidFill>
                        <a:effectLst/>
                        <a:latin typeface="Arial" charset="0"/>
                        <a:cs typeface="Arial" charset="0"/>
                      </a:endParaRPr>
                    </a:p>
                  </a:txBody>
                  <a:tcPr marT="43274" marB="4327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1900" b="1" i="0" u="none" strike="noStrike" cap="none" normalizeH="0" baseline="0" dirty="0" smtClean="0">
                          <a:ln>
                            <a:noFill/>
                          </a:ln>
                          <a:solidFill>
                            <a:schemeClr val="tx1"/>
                          </a:solidFill>
                          <a:effectLst/>
                          <a:latin typeface="Arial" charset="0"/>
                          <a:cs typeface="Arial" charset="0"/>
                        </a:rPr>
                        <a:t>التاريخ</a:t>
                      </a:r>
                      <a:endParaRPr kumimoji="0" lang="en-GB" sz="1900" b="1" i="0" u="none" strike="noStrike" cap="none" normalizeH="0" baseline="0" dirty="0" smtClean="0">
                        <a:ln>
                          <a:noFill/>
                        </a:ln>
                        <a:solidFill>
                          <a:schemeClr val="tx1"/>
                        </a:solidFill>
                        <a:effectLst/>
                        <a:latin typeface="Arial" charset="0"/>
                        <a:cs typeface="Arial" charset="0"/>
                      </a:endParaRPr>
                    </a:p>
                  </a:txBody>
                  <a:tcPr marT="43274" marB="4327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1900" b="1" i="0" u="none" strike="noStrike" cap="none" normalizeH="0" baseline="0" dirty="0" smtClean="0">
                          <a:ln>
                            <a:noFill/>
                          </a:ln>
                          <a:solidFill>
                            <a:schemeClr val="tx1"/>
                          </a:solidFill>
                          <a:effectLst/>
                          <a:latin typeface="Arial" charset="0"/>
                          <a:cs typeface="Arial" charset="0"/>
                        </a:rPr>
                        <a:t>المبلغ</a:t>
                      </a:r>
                      <a:endParaRPr kumimoji="0" lang="en-GB" sz="1900" b="1" i="0" u="none" strike="noStrike" cap="none" normalizeH="0" baseline="0" dirty="0" smtClean="0">
                        <a:ln>
                          <a:noFill/>
                        </a:ln>
                        <a:solidFill>
                          <a:schemeClr val="tx1"/>
                        </a:solidFill>
                        <a:effectLst/>
                        <a:latin typeface="Arial" charset="0"/>
                        <a:cs typeface="Arial" charset="0"/>
                      </a:endParaRPr>
                    </a:p>
                  </a:txBody>
                  <a:tcPr marT="43274" marB="4327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1900" b="1" i="0" u="none" strike="noStrike" cap="none" normalizeH="0" baseline="0" dirty="0" smtClean="0">
                          <a:ln>
                            <a:noFill/>
                          </a:ln>
                          <a:solidFill>
                            <a:schemeClr val="tx1"/>
                          </a:solidFill>
                          <a:effectLst/>
                          <a:latin typeface="Arial" charset="0"/>
                          <a:cs typeface="Arial" charset="0"/>
                        </a:rPr>
                        <a:t>البيان</a:t>
                      </a:r>
                      <a:endParaRPr kumimoji="0" lang="en-GB" sz="1900" b="1" i="0" u="none" strike="noStrike" cap="none" normalizeH="0" baseline="0" dirty="0" smtClean="0">
                        <a:ln>
                          <a:noFill/>
                        </a:ln>
                        <a:solidFill>
                          <a:schemeClr val="tx1"/>
                        </a:solidFill>
                        <a:effectLst/>
                        <a:latin typeface="Arial" charset="0"/>
                        <a:cs typeface="Arial" charset="0"/>
                      </a:endParaRPr>
                    </a:p>
                  </a:txBody>
                  <a:tcPr marT="43274" marB="4327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1900" b="1" i="0" u="none" strike="noStrike" cap="none" normalizeH="0" baseline="0" dirty="0" smtClean="0">
                          <a:ln>
                            <a:noFill/>
                          </a:ln>
                          <a:solidFill>
                            <a:schemeClr val="tx1"/>
                          </a:solidFill>
                          <a:effectLst/>
                          <a:latin typeface="Arial" charset="0"/>
                          <a:cs typeface="Arial" charset="0"/>
                        </a:rPr>
                        <a:t>رقم القيد</a:t>
                      </a:r>
                      <a:endParaRPr kumimoji="0" lang="en-GB" sz="1900" b="1" i="0" u="none" strike="noStrike" cap="none" normalizeH="0" baseline="0" dirty="0" smtClean="0">
                        <a:ln>
                          <a:noFill/>
                        </a:ln>
                        <a:solidFill>
                          <a:schemeClr val="tx1"/>
                        </a:solidFill>
                        <a:effectLst/>
                        <a:latin typeface="Arial" charset="0"/>
                        <a:cs typeface="Arial" charset="0"/>
                      </a:endParaRPr>
                    </a:p>
                  </a:txBody>
                  <a:tcPr marT="43274" marB="4327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1900" b="1" i="0" u="none" strike="noStrike" cap="none" normalizeH="0" baseline="0" dirty="0" smtClean="0">
                          <a:ln>
                            <a:noFill/>
                          </a:ln>
                          <a:solidFill>
                            <a:schemeClr val="tx1"/>
                          </a:solidFill>
                          <a:effectLst/>
                          <a:latin typeface="Arial" charset="0"/>
                          <a:cs typeface="Arial" charset="0"/>
                        </a:rPr>
                        <a:t>التاريخ</a:t>
                      </a:r>
                      <a:endParaRPr kumimoji="0" lang="en-GB" sz="1900" b="1" i="0" u="none" strike="noStrike" cap="none" normalizeH="0" baseline="0" dirty="0" smtClean="0">
                        <a:ln>
                          <a:noFill/>
                        </a:ln>
                        <a:solidFill>
                          <a:schemeClr val="tx1"/>
                        </a:solidFill>
                        <a:effectLst/>
                        <a:latin typeface="Arial" charset="0"/>
                        <a:cs typeface="Arial" charset="0"/>
                      </a:endParaRPr>
                    </a:p>
                  </a:txBody>
                  <a:tcPr marT="43274" marB="4327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r h="2113555">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1900" b="0" i="0" u="none" strike="noStrike" cap="none" normalizeH="0" baseline="0" dirty="0" smtClean="0">
                          <a:ln>
                            <a:noFill/>
                          </a:ln>
                          <a:solidFill>
                            <a:schemeClr val="tx1"/>
                          </a:solidFill>
                          <a:effectLst/>
                          <a:latin typeface="Arial" charset="0"/>
                          <a:cs typeface="Arial" charset="0"/>
                        </a:rPr>
                        <a:t>2000</a:t>
                      </a:r>
                      <a:endParaRPr kumimoji="0" lang="en-US" sz="19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1900" b="0" i="0" u="none" strike="noStrike" cap="none" normalizeH="0" baseline="0" dirty="0" smtClean="0">
                          <a:ln>
                            <a:noFill/>
                          </a:ln>
                          <a:solidFill>
                            <a:schemeClr val="tx1"/>
                          </a:solidFill>
                          <a:effectLst/>
                          <a:latin typeface="Arial" charset="0"/>
                          <a:cs typeface="Arial" charset="0"/>
                        </a:rPr>
                        <a:t>3000</a:t>
                      </a:r>
                      <a:endParaRPr kumimoji="0" lang="en-US" sz="19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1900" b="0" i="0" u="none" strike="noStrike" cap="none" normalizeH="0" baseline="0" dirty="0" smtClean="0">
                          <a:ln>
                            <a:noFill/>
                          </a:ln>
                          <a:solidFill>
                            <a:schemeClr val="tx1"/>
                          </a:solidFill>
                          <a:effectLst/>
                          <a:latin typeface="Arial" charset="0"/>
                          <a:cs typeface="Arial" charset="0"/>
                        </a:rPr>
                        <a:t>5000</a:t>
                      </a:r>
                      <a:endParaRPr kumimoji="0" lang="en-US" sz="19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19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1900" b="0" i="0" u="none" strike="noStrike" cap="none" normalizeH="0" baseline="0" dirty="0" smtClean="0">
                        <a:ln>
                          <a:noFill/>
                        </a:ln>
                        <a:solidFill>
                          <a:schemeClr val="tx1"/>
                        </a:solidFill>
                        <a:effectLst/>
                        <a:latin typeface="Arial" charset="0"/>
                        <a:cs typeface="Arial" charset="0"/>
                      </a:endParaRPr>
                    </a:p>
                  </a:txBody>
                  <a:tcPr marT="43274" marB="4327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1900" b="0" i="0" u="none" strike="noStrike" cap="none" normalizeH="0" baseline="0" dirty="0" smtClean="0">
                          <a:ln>
                            <a:noFill/>
                          </a:ln>
                          <a:solidFill>
                            <a:srgbClr val="FF0000"/>
                          </a:solidFill>
                          <a:effectLst/>
                          <a:latin typeface="Arial" charset="0"/>
                          <a:cs typeface="Arial" charset="0"/>
                        </a:rPr>
                        <a:t>رصيد أول المدة</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1900" b="0" i="0" u="none" strike="noStrike" cap="none" normalizeH="0" baseline="0" dirty="0" smtClean="0">
                          <a:ln>
                            <a:noFill/>
                          </a:ln>
                          <a:solidFill>
                            <a:schemeClr val="tx1"/>
                          </a:solidFill>
                          <a:effectLst/>
                          <a:latin typeface="Arial" charset="0"/>
                          <a:cs typeface="Arial" charset="0"/>
                        </a:rPr>
                        <a:t>إلى </a:t>
                      </a:r>
                      <a:r>
                        <a:rPr kumimoji="0" lang="ar-SA" sz="1900" b="0" i="0" u="none" strike="noStrike" cap="none" normalizeH="0" baseline="0" dirty="0" err="1" smtClean="0">
                          <a:ln>
                            <a:noFill/>
                          </a:ln>
                          <a:solidFill>
                            <a:schemeClr val="tx1"/>
                          </a:solidFill>
                          <a:effectLst/>
                          <a:latin typeface="Arial" charset="0"/>
                          <a:cs typeface="Arial" charset="0"/>
                        </a:rPr>
                        <a:t>حـ</a:t>
                      </a:r>
                      <a:r>
                        <a:rPr kumimoji="0" lang="ar-SA" sz="1900" b="0" i="0" u="none" strike="noStrike" cap="none" normalizeH="0" baseline="0" dirty="0" smtClean="0">
                          <a:ln>
                            <a:noFill/>
                          </a:ln>
                          <a:solidFill>
                            <a:schemeClr val="tx1"/>
                          </a:solidFill>
                          <a:effectLst/>
                          <a:latin typeface="Arial" charset="0"/>
                          <a:cs typeface="Arial" charset="0"/>
                        </a:rPr>
                        <a:t>/.........</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1900" b="0" i="0" u="none" strike="noStrike" cap="none" normalizeH="0" baseline="0" dirty="0" smtClean="0">
                          <a:ln>
                            <a:noFill/>
                          </a:ln>
                          <a:solidFill>
                            <a:schemeClr val="tx1"/>
                          </a:solidFill>
                          <a:effectLst/>
                          <a:latin typeface="Arial" charset="0"/>
                          <a:cs typeface="Arial" charset="0"/>
                        </a:rPr>
                        <a:t>إلى </a:t>
                      </a:r>
                      <a:r>
                        <a:rPr kumimoji="0" lang="ar-SA" sz="1900" b="0" i="0" u="none" strike="noStrike" cap="none" normalizeH="0" baseline="0" dirty="0" err="1" smtClean="0">
                          <a:ln>
                            <a:noFill/>
                          </a:ln>
                          <a:solidFill>
                            <a:schemeClr val="tx1"/>
                          </a:solidFill>
                          <a:effectLst/>
                          <a:latin typeface="Arial" charset="0"/>
                          <a:cs typeface="Arial" charset="0"/>
                        </a:rPr>
                        <a:t>حـ</a:t>
                      </a:r>
                      <a:r>
                        <a:rPr kumimoji="0" lang="ar-SA" sz="1900" b="0" i="0" u="none" strike="noStrike" cap="none" normalizeH="0" baseline="0" dirty="0" smtClean="0">
                          <a:ln>
                            <a:noFill/>
                          </a:ln>
                          <a:solidFill>
                            <a:schemeClr val="tx1"/>
                          </a:solidFill>
                          <a:effectLst/>
                          <a:latin typeface="Arial" charset="0"/>
                          <a:cs typeface="Arial" charset="0"/>
                        </a:rPr>
                        <a:t>/.........</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19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1900" b="0" i="0" u="none" strike="noStrike" cap="none" normalizeH="0" baseline="0" dirty="0" smtClean="0">
                        <a:ln>
                          <a:noFill/>
                        </a:ln>
                        <a:solidFill>
                          <a:schemeClr val="tx1"/>
                        </a:solidFill>
                        <a:effectLst/>
                        <a:latin typeface="Arial" charset="0"/>
                        <a:cs typeface="Arial" charset="0"/>
                      </a:endParaRPr>
                    </a:p>
                  </a:txBody>
                  <a:tcPr marT="43274" marB="4327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1900" b="0" i="0" u="none" strike="noStrike" cap="none" normalizeH="0" baseline="0" dirty="0" smtClean="0">
                        <a:ln>
                          <a:noFill/>
                        </a:ln>
                        <a:solidFill>
                          <a:srgbClr val="FF0000"/>
                        </a:solidFill>
                        <a:effectLst/>
                        <a:latin typeface="Arial" charset="0"/>
                        <a:cs typeface="Arial" charset="0"/>
                      </a:endParaRPr>
                    </a:p>
                  </a:txBody>
                  <a:tcPr marT="43274" marB="4327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1900" b="0" i="0" u="none" strike="noStrike" cap="none" normalizeH="0" baseline="0" dirty="0" smtClean="0">
                          <a:ln>
                            <a:noFill/>
                          </a:ln>
                          <a:solidFill>
                            <a:schemeClr val="tx1"/>
                          </a:solidFill>
                          <a:effectLst/>
                          <a:latin typeface="Arial" charset="0"/>
                          <a:cs typeface="Arial" charset="0"/>
                        </a:rPr>
                        <a:t>1/1</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19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19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19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19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1900" b="0" i="0" u="none" strike="noStrike" cap="none" normalizeH="0" baseline="0" dirty="0" smtClean="0">
                        <a:ln>
                          <a:noFill/>
                        </a:ln>
                        <a:solidFill>
                          <a:schemeClr val="tx1"/>
                        </a:solidFill>
                        <a:effectLst/>
                        <a:latin typeface="Arial" charset="0"/>
                        <a:cs typeface="Arial" charset="0"/>
                      </a:endParaRPr>
                    </a:p>
                  </a:txBody>
                  <a:tcPr marT="43274" marB="4327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1900" b="0" i="0" u="none" strike="noStrike" cap="none" normalizeH="0" baseline="0" dirty="0" smtClean="0">
                          <a:ln>
                            <a:noFill/>
                          </a:ln>
                          <a:solidFill>
                            <a:schemeClr val="tx1"/>
                          </a:solidFill>
                          <a:effectLst/>
                          <a:latin typeface="Arial" charset="0"/>
                          <a:cs typeface="Arial" charset="0"/>
                        </a:rPr>
                        <a:t>1000</a:t>
                      </a:r>
                      <a:endParaRPr kumimoji="0" lang="en-US" sz="19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1900" b="0" i="0" u="none" strike="noStrike" cap="none" normalizeH="0" baseline="0" dirty="0" smtClean="0">
                          <a:ln>
                            <a:noFill/>
                          </a:ln>
                          <a:solidFill>
                            <a:schemeClr val="tx1"/>
                          </a:solidFill>
                          <a:effectLst/>
                          <a:latin typeface="Arial" charset="0"/>
                          <a:cs typeface="Arial" charset="0"/>
                        </a:rPr>
                        <a:t>7000</a:t>
                      </a:r>
                      <a:endParaRPr kumimoji="0" lang="en-US" sz="19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1900" b="0" i="0" u="none" strike="noStrike" cap="none" normalizeH="0" baseline="0" dirty="0" smtClean="0">
                          <a:ln>
                            <a:noFill/>
                          </a:ln>
                          <a:solidFill>
                            <a:schemeClr val="tx1"/>
                          </a:solidFill>
                          <a:effectLst/>
                          <a:latin typeface="Arial" charset="0"/>
                          <a:cs typeface="Arial" charset="0"/>
                        </a:rPr>
                        <a:t>2000</a:t>
                      </a:r>
                      <a:endParaRPr kumimoji="0" lang="en-US" sz="19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19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1900" b="0" i="0" u="none" strike="noStrike" cap="none" normalizeH="0" baseline="0" dirty="0" smtClean="0">
                        <a:ln>
                          <a:noFill/>
                        </a:ln>
                        <a:solidFill>
                          <a:schemeClr val="tx1"/>
                        </a:solidFill>
                        <a:effectLst/>
                        <a:latin typeface="Arial" charset="0"/>
                        <a:cs typeface="Arial" charset="0"/>
                      </a:endParaRPr>
                    </a:p>
                  </a:txBody>
                  <a:tcPr marT="43274" marB="4327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1900" b="0" i="0" u="none" strike="noStrike" cap="none" normalizeH="0" baseline="0" dirty="0" smtClean="0">
                          <a:ln>
                            <a:noFill/>
                          </a:ln>
                          <a:solidFill>
                            <a:schemeClr val="tx1"/>
                          </a:solidFill>
                          <a:effectLst/>
                          <a:latin typeface="Arial" charset="0"/>
                          <a:cs typeface="Arial" charset="0"/>
                        </a:rPr>
                        <a:t>من </a:t>
                      </a:r>
                      <a:r>
                        <a:rPr kumimoji="0" lang="ar-SA" sz="1900" b="0" i="0" u="none" strike="noStrike" cap="none" normalizeH="0" baseline="0" dirty="0" err="1" smtClean="0">
                          <a:ln>
                            <a:noFill/>
                          </a:ln>
                          <a:solidFill>
                            <a:schemeClr val="tx1"/>
                          </a:solidFill>
                          <a:effectLst/>
                          <a:latin typeface="Arial" charset="0"/>
                          <a:cs typeface="Arial" charset="0"/>
                        </a:rPr>
                        <a:t>حـ</a:t>
                      </a:r>
                      <a:r>
                        <a:rPr kumimoji="0" lang="ar-SA" sz="1900" b="0" i="0" u="none" strike="noStrike" cap="none" normalizeH="0" baseline="0" dirty="0" smtClean="0">
                          <a:ln>
                            <a:noFill/>
                          </a:ln>
                          <a:solidFill>
                            <a:schemeClr val="tx1"/>
                          </a:solidFill>
                          <a:effectLst/>
                          <a:latin typeface="Arial" charset="0"/>
                          <a:cs typeface="Arial" charset="0"/>
                        </a:rPr>
                        <a:t>/..........</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1900" b="0" i="0" u="none" strike="noStrike" cap="none" normalizeH="0" baseline="0" dirty="0" smtClean="0">
                          <a:ln>
                            <a:noFill/>
                          </a:ln>
                          <a:solidFill>
                            <a:schemeClr val="tx1"/>
                          </a:solidFill>
                          <a:effectLst/>
                          <a:latin typeface="Arial" charset="0"/>
                          <a:cs typeface="Arial" charset="0"/>
                        </a:rPr>
                        <a:t>من </a:t>
                      </a:r>
                      <a:r>
                        <a:rPr kumimoji="0" lang="ar-SA" sz="1900" b="0" i="0" u="none" strike="noStrike" cap="none" normalizeH="0" baseline="0" dirty="0" err="1" smtClean="0">
                          <a:ln>
                            <a:noFill/>
                          </a:ln>
                          <a:solidFill>
                            <a:schemeClr val="tx1"/>
                          </a:solidFill>
                          <a:effectLst/>
                          <a:latin typeface="Arial" charset="0"/>
                          <a:cs typeface="Arial" charset="0"/>
                        </a:rPr>
                        <a:t>حـ</a:t>
                      </a:r>
                      <a:r>
                        <a:rPr kumimoji="0" lang="ar-SA" sz="1900" b="0" i="0" u="none" strike="noStrike" cap="none" normalizeH="0" baseline="0" dirty="0" smtClean="0">
                          <a:ln>
                            <a:noFill/>
                          </a:ln>
                          <a:solidFill>
                            <a:schemeClr val="tx1"/>
                          </a:solidFill>
                          <a:effectLst/>
                          <a:latin typeface="Arial" charset="0"/>
                          <a:cs typeface="Arial" charset="0"/>
                        </a:rPr>
                        <a:t>/..........</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1900" b="0" i="0" u="none" strike="noStrike" cap="none" normalizeH="0" baseline="0" dirty="0" smtClean="0">
                          <a:ln>
                            <a:noFill/>
                          </a:ln>
                          <a:solidFill>
                            <a:schemeClr val="tx1"/>
                          </a:solidFill>
                          <a:effectLst/>
                          <a:latin typeface="Arial" charset="0"/>
                          <a:cs typeface="Arial" charset="0"/>
                        </a:rPr>
                        <a:t>من </a:t>
                      </a:r>
                      <a:r>
                        <a:rPr kumimoji="0" lang="ar-SA" sz="1900" b="0" i="0" u="none" strike="noStrike" cap="none" normalizeH="0" baseline="0" dirty="0" err="1" smtClean="0">
                          <a:ln>
                            <a:noFill/>
                          </a:ln>
                          <a:solidFill>
                            <a:schemeClr val="tx1"/>
                          </a:solidFill>
                          <a:effectLst/>
                          <a:latin typeface="Arial" charset="0"/>
                          <a:cs typeface="Arial" charset="0"/>
                        </a:rPr>
                        <a:t>حـ</a:t>
                      </a:r>
                      <a:r>
                        <a:rPr kumimoji="0" lang="ar-SA" sz="1900" b="0" i="0" u="none" strike="noStrike" cap="none" normalizeH="0" baseline="0" dirty="0" smtClean="0">
                          <a:ln>
                            <a:noFill/>
                          </a:ln>
                          <a:solidFill>
                            <a:schemeClr val="tx1"/>
                          </a:solidFill>
                          <a:effectLst/>
                          <a:latin typeface="Arial" charset="0"/>
                          <a:cs typeface="Arial" charset="0"/>
                        </a:rPr>
                        <a:t>/..........</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19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1900" b="0" i="0" u="none" strike="noStrike" cap="none" normalizeH="0" baseline="0" dirty="0" smtClean="0">
                        <a:ln>
                          <a:noFill/>
                        </a:ln>
                        <a:solidFill>
                          <a:schemeClr val="tx1"/>
                        </a:solidFill>
                        <a:effectLst/>
                        <a:latin typeface="Arial" charset="0"/>
                        <a:cs typeface="Arial" charset="0"/>
                      </a:endParaRPr>
                    </a:p>
                  </a:txBody>
                  <a:tcPr marT="43274" marB="4327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1900" b="0" i="0" u="none" strike="noStrike" cap="none" normalizeH="0" baseline="0" dirty="0" smtClean="0">
                        <a:ln>
                          <a:noFill/>
                        </a:ln>
                        <a:solidFill>
                          <a:schemeClr val="tx1"/>
                        </a:solidFill>
                        <a:effectLst/>
                        <a:latin typeface="Arial" charset="0"/>
                        <a:cs typeface="Arial" charset="0"/>
                      </a:endParaRPr>
                    </a:p>
                  </a:txBody>
                  <a:tcPr marT="43274" marB="4327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19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GB" sz="19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19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19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1900" b="0" i="0" u="none" strike="noStrike" cap="none" normalizeH="0" baseline="0" dirty="0" smtClean="0">
                        <a:ln>
                          <a:noFill/>
                        </a:ln>
                        <a:solidFill>
                          <a:schemeClr val="tx1"/>
                        </a:solidFill>
                        <a:effectLst/>
                        <a:latin typeface="Arial" charset="0"/>
                        <a:cs typeface="Arial" charset="0"/>
                      </a:endParaRPr>
                    </a:p>
                  </a:txBody>
                  <a:tcPr marT="43274" marB="4327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665693">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1900" b="0" i="0" u="sng" strike="noStrike" cap="none" normalizeH="0" baseline="0" dirty="0" smtClean="0">
                          <a:ln>
                            <a:noFill/>
                          </a:ln>
                          <a:solidFill>
                            <a:schemeClr val="tx1"/>
                          </a:solidFill>
                          <a:effectLst/>
                          <a:latin typeface="Arial" charset="0"/>
                          <a:cs typeface="Arial" charset="0"/>
                        </a:rPr>
                        <a:t>10000</a:t>
                      </a:r>
                      <a:endParaRPr kumimoji="0" lang="en-US" sz="1900" b="0" i="0" u="sng" strike="noStrike" cap="none" normalizeH="0" baseline="0" dirty="0" smtClean="0">
                        <a:ln>
                          <a:noFill/>
                        </a:ln>
                        <a:solidFill>
                          <a:schemeClr val="tx1"/>
                        </a:solidFill>
                        <a:effectLst/>
                        <a:latin typeface="Arial" charset="0"/>
                        <a:cs typeface="Arial" charset="0"/>
                      </a:endParaRPr>
                    </a:p>
                  </a:txBody>
                  <a:tcPr marT="43274" marB="4327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1900" b="0" i="0" u="none" strike="noStrike" cap="none" normalizeH="0" baseline="0" dirty="0" smtClean="0">
                          <a:ln>
                            <a:noFill/>
                          </a:ln>
                          <a:solidFill>
                            <a:schemeClr val="tx1"/>
                          </a:solidFill>
                          <a:effectLst/>
                          <a:latin typeface="Arial" charset="0"/>
                          <a:cs typeface="Arial" charset="0"/>
                        </a:rPr>
                        <a:t>المجموع</a:t>
                      </a:r>
                      <a:endParaRPr kumimoji="0" lang="en-US" sz="1900" b="0" i="0" u="none" strike="noStrike" cap="none" normalizeH="0" baseline="0" dirty="0" smtClean="0">
                        <a:ln>
                          <a:noFill/>
                        </a:ln>
                        <a:solidFill>
                          <a:schemeClr val="tx1"/>
                        </a:solidFill>
                        <a:effectLst/>
                        <a:latin typeface="Arial" charset="0"/>
                        <a:cs typeface="Arial" charset="0"/>
                      </a:endParaRPr>
                    </a:p>
                  </a:txBody>
                  <a:tcPr marT="43274" marB="4327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1900" b="0" i="0" u="sng" strike="noStrike" cap="none" normalizeH="0" baseline="0" dirty="0" smtClean="0">
                          <a:ln>
                            <a:noFill/>
                          </a:ln>
                          <a:solidFill>
                            <a:schemeClr val="tx1"/>
                          </a:solidFill>
                          <a:effectLst/>
                          <a:latin typeface="Arial" charset="0"/>
                          <a:cs typeface="Arial" charset="0"/>
                        </a:rPr>
                        <a:t>10000</a:t>
                      </a:r>
                      <a:endParaRPr kumimoji="0" lang="en-US" sz="1900" b="0" i="0" u="sng" strike="noStrike" cap="none" normalizeH="0" baseline="0" dirty="0" smtClean="0">
                        <a:ln>
                          <a:noFill/>
                        </a:ln>
                        <a:solidFill>
                          <a:schemeClr val="tx1"/>
                        </a:solidFill>
                        <a:effectLst/>
                        <a:latin typeface="Arial" charset="0"/>
                        <a:cs typeface="Arial" charset="0"/>
                      </a:endParaRPr>
                    </a:p>
                  </a:txBody>
                  <a:tcPr marT="43274" marB="4327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1900" b="0" i="0" u="none" strike="noStrike" cap="none" normalizeH="0" baseline="0" dirty="0" smtClean="0">
                          <a:ln>
                            <a:noFill/>
                          </a:ln>
                          <a:solidFill>
                            <a:schemeClr val="tx1"/>
                          </a:solidFill>
                          <a:effectLst/>
                          <a:latin typeface="Arial" charset="0"/>
                          <a:cs typeface="Arial" charset="0"/>
                        </a:rPr>
                        <a:t>المجموع</a:t>
                      </a:r>
                      <a:endParaRPr kumimoji="0" lang="en-US" sz="1900" b="0" i="0" u="none" strike="noStrike" cap="none" normalizeH="0" baseline="0" dirty="0" smtClean="0">
                        <a:ln>
                          <a:noFill/>
                        </a:ln>
                        <a:solidFill>
                          <a:schemeClr val="tx1"/>
                        </a:solidFill>
                        <a:effectLst/>
                        <a:latin typeface="Arial" charset="0"/>
                        <a:cs typeface="Arial" charset="0"/>
                      </a:endParaRPr>
                    </a:p>
                  </a:txBody>
                  <a:tcPr marT="43274" marB="4327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bl>
          </a:graphicData>
        </a:graphic>
      </p:graphicFrame>
      <p:sp>
        <p:nvSpPr>
          <p:cNvPr id="10" name="Text Box 95"/>
          <p:cNvSpPr txBox="1">
            <a:spLocks noChangeArrowheads="1"/>
          </p:cNvSpPr>
          <p:nvPr/>
        </p:nvSpPr>
        <p:spPr bwMode="auto">
          <a:xfrm>
            <a:off x="7596554" y="1219209"/>
            <a:ext cx="9144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ar-SA" sz="2400" b="1"/>
              <a:t>مدين</a:t>
            </a:r>
            <a:endParaRPr lang="en-GB" sz="2400" b="1"/>
          </a:p>
        </p:txBody>
      </p:sp>
      <p:sp>
        <p:nvSpPr>
          <p:cNvPr id="11" name="Text Box 96"/>
          <p:cNvSpPr txBox="1">
            <a:spLocks noChangeArrowheads="1"/>
          </p:cNvSpPr>
          <p:nvPr/>
        </p:nvSpPr>
        <p:spPr bwMode="auto">
          <a:xfrm>
            <a:off x="844062" y="1219209"/>
            <a:ext cx="8382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ar-SA" sz="2400" b="1"/>
              <a:t>دائن</a:t>
            </a:r>
            <a:endParaRPr lang="en-GB" sz="2400" b="1"/>
          </a:p>
        </p:txBody>
      </p:sp>
      <p:sp>
        <p:nvSpPr>
          <p:cNvPr id="135213" name="Text Box 97"/>
          <p:cNvSpPr txBox="1">
            <a:spLocks noChangeArrowheads="1"/>
          </p:cNvSpPr>
          <p:nvPr/>
        </p:nvSpPr>
        <p:spPr bwMode="auto">
          <a:xfrm>
            <a:off x="5317789" y="3008314"/>
            <a:ext cx="18473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ar-SA"/>
          </a:p>
        </p:txBody>
      </p:sp>
      <p:sp>
        <p:nvSpPr>
          <p:cNvPr id="13" name="Text Box 95"/>
          <p:cNvSpPr txBox="1">
            <a:spLocks noChangeArrowheads="1"/>
          </p:cNvSpPr>
          <p:nvPr/>
        </p:nvSpPr>
        <p:spPr bwMode="auto">
          <a:xfrm>
            <a:off x="3446586" y="990609"/>
            <a:ext cx="1969477"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b="1"/>
              <a:t>حـ/ البنك </a:t>
            </a:r>
            <a:endParaRPr lang="en-GB" sz="2400" b="1"/>
          </a:p>
        </p:txBody>
      </p:sp>
      <p:sp>
        <p:nvSpPr>
          <p:cNvPr id="15" name="Slide Number Placeholder 3"/>
          <p:cNvSpPr txBox="1">
            <a:spLocks/>
          </p:cNvSpPr>
          <p:nvPr/>
        </p:nvSpPr>
        <p:spPr bwMode="auto">
          <a:xfrm>
            <a:off x="4587238"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123</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129126298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linds(horizontal)">
                                      <p:cBhvr>
                                        <p:cTn id="12" dur="500"/>
                                        <p:tgtEl>
                                          <p:spTgt spid="1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horizontal)">
                                      <p:cBhvr>
                                        <p:cTn id="22" dur="500"/>
                                        <p:tgtEl>
                                          <p:spTgt spid="1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11" grpId="0"/>
      <p:bldP spid="13" grpId="0"/>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dirty="0" smtClean="0"/>
              <a:t>   </a:t>
            </a:r>
            <a:endParaRPr lang="en-GB" dirty="0"/>
          </a:p>
        </p:txBody>
      </p:sp>
      <p:sp>
        <p:nvSpPr>
          <p:cNvPr id="136195" name="Content Placeholder 2"/>
          <p:cNvSpPr>
            <a:spLocks noGrp="1"/>
          </p:cNvSpPr>
          <p:nvPr>
            <p:ph idx="1"/>
          </p:nvPr>
        </p:nvSpPr>
        <p:spPr/>
        <p:txBody>
          <a:bodyPr/>
          <a:lstStyle/>
          <a:p>
            <a:endParaRPr lang="en-GB" smtClean="0">
              <a:cs typeface="Arial" pitchFamily="34" charset="0"/>
            </a:endParaRPr>
          </a:p>
        </p:txBody>
      </p:sp>
      <p:sp>
        <p:nvSpPr>
          <p:cNvPr id="5" name="Title 1"/>
          <p:cNvSpPr txBox="1">
            <a:spLocks/>
          </p:cNvSpPr>
          <p:nvPr/>
        </p:nvSpPr>
        <p:spPr bwMode="auto">
          <a:xfrm>
            <a:off x="457200" y="274638"/>
            <a:ext cx="8124092" cy="1020762"/>
          </a:xfrm>
          <a:prstGeom prst="rect">
            <a:avLst/>
          </a:prstGeom>
          <a:noFill/>
          <a:ln w="9525">
            <a:noFill/>
            <a:miter lim="800000"/>
            <a:headEnd/>
            <a:tailEnd/>
          </a:ln>
        </p:spPr>
        <p:txBody>
          <a:bodyPr anchor="ctr"/>
          <a:lstStyle/>
          <a:p>
            <a:pPr rtl="0" eaLnBrk="0" hangingPunct="0">
              <a:defRPr/>
            </a:pPr>
            <a:r>
              <a:rPr lang="ar-SA" sz="3200" b="1" dirty="0" err="1">
                <a:solidFill>
                  <a:srgbClr val="FF0000"/>
                </a:solidFill>
                <a:latin typeface="+mj-lt"/>
                <a:ea typeface="+mj-ea"/>
                <a:cs typeface="Arial" charset="0"/>
              </a:rPr>
              <a:t>ترصيد</a:t>
            </a:r>
            <a:r>
              <a:rPr lang="ar-SA" sz="3200" b="1" dirty="0">
                <a:solidFill>
                  <a:srgbClr val="FF0000"/>
                </a:solidFill>
                <a:latin typeface="+mj-lt"/>
                <a:ea typeface="+mj-ea"/>
                <a:cs typeface="Arial" charset="0"/>
              </a:rPr>
              <a:t> الحسابات (رصيد الحساب مدين) </a:t>
            </a:r>
            <a:r>
              <a:rPr lang="ar-SA" sz="3200" i="1" dirty="0">
                <a:cs typeface="Arial" charset="0"/>
              </a:rPr>
              <a:t>(</a:t>
            </a:r>
            <a:r>
              <a:rPr lang="ar-SA" sz="3200" i="1" dirty="0">
                <a:solidFill>
                  <a:srgbClr val="FF0000"/>
                </a:solidFill>
                <a:cs typeface="Arial" charset="0"/>
              </a:rPr>
              <a:t> </a:t>
            </a:r>
            <a:r>
              <a:rPr lang="ar-SA" sz="3200" i="1" dirty="0">
                <a:cs typeface="Arial" charset="0"/>
              </a:rPr>
              <a:t>مثال لحساب البنك)</a:t>
            </a:r>
            <a:endParaRPr lang="en-GB" sz="3200" b="1" dirty="0">
              <a:solidFill>
                <a:srgbClr val="FF0000"/>
              </a:solidFill>
              <a:latin typeface="+mj-lt"/>
              <a:ea typeface="+mj-ea"/>
              <a:cs typeface="Arial" charset="0"/>
            </a:endParaRPr>
          </a:p>
        </p:txBody>
      </p:sp>
      <p:sp>
        <p:nvSpPr>
          <p:cNvPr id="6" name="Content Placeholder 2"/>
          <p:cNvSpPr txBox="1">
            <a:spLocks/>
          </p:cNvSpPr>
          <p:nvPr/>
        </p:nvSpPr>
        <p:spPr bwMode="auto">
          <a:xfrm>
            <a:off x="457200" y="1600206"/>
            <a:ext cx="8229600" cy="4525963"/>
          </a:xfrm>
          <a:prstGeom prst="rect">
            <a:avLst/>
          </a:prstGeom>
          <a:noFill/>
          <a:ln w="9525">
            <a:noFill/>
            <a:miter lim="800000"/>
            <a:headEnd/>
            <a:tailEnd/>
          </a:ln>
        </p:spPr>
        <p:txBody>
          <a:bodyPr/>
          <a:lstStyle/>
          <a:p>
            <a:pPr marL="342900" indent="-342900" rtl="0" eaLnBrk="0" hangingPunct="0">
              <a:spcBef>
                <a:spcPct val="20000"/>
              </a:spcBef>
              <a:buFont typeface="Arial" pitchFamily="34" charset="0"/>
              <a:buNone/>
              <a:defRPr/>
            </a:pPr>
            <a:r>
              <a:rPr lang="ar-SA" sz="3200">
                <a:latin typeface="+mn-lt"/>
                <a:cs typeface="Arial" charset="0"/>
              </a:rPr>
              <a:t> </a:t>
            </a:r>
            <a:r>
              <a:rPr lang="en-GB" sz="3200">
                <a:latin typeface="+mn-lt"/>
                <a:cs typeface="Arial" charset="0"/>
              </a:rPr>
              <a:t> </a:t>
            </a:r>
            <a:endParaRPr lang="en-GB" sz="3200" dirty="0">
              <a:latin typeface="+mn-lt"/>
              <a:cs typeface="Arial" charset="0"/>
            </a:endParaRPr>
          </a:p>
        </p:txBody>
      </p:sp>
      <p:graphicFrame>
        <p:nvGraphicFramePr>
          <p:cNvPr id="9" name="Group 101"/>
          <p:cNvGraphicFramePr>
            <a:graphicFrameLocks noGrp="1"/>
          </p:cNvGraphicFramePr>
          <p:nvPr>
            <p:extLst>
              <p:ext uri="{D42A27DB-BD31-4B8C-83A1-F6EECF244321}">
                <p14:modId xmlns:p14="http://schemas.microsoft.com/office/powerpoint/2010/main" xmlns="" val="2307572626"/>
              </p:ext>
            </p:extLst>
          </p:nvPr>
        </p:nvGraphicFramePr>
        <p:xfrm>
          <a:off x="446856" y="1704979"/>
          <a:ext cx="8275115" cy="4323059"/>
        </p:xfrm>
        <a:graphic>
          <a:graphicData uri="http://schemas.openxmlformats.org/drawingml/2006/table">
            <a:tbl>
              <a:tblPr rtl="1"/>
              <a:tblGrid>
                <a:gridCol w="897148"/>
                <a:gridCol w="1805983"/>
                <a:gridCol w="562027"/>
                <a:gridCol w="845636"/>
                <a:gridCol w="893009"/>
                <a:gridCol w="1965608"/>
                <a:gridCol w="485984"/>
                <a:gridCol w="819720"/>
              </a:tblGrid>
              <a:tr h="843958">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T="45086" marB="4508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T="45086" marB="4508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T="45086" marB="4508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T="45086" marB="4508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T="45086" marB="4508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T="45086" marB="4508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T="45086" marB="4508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T="45086" marB="4508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r h="2223754">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2000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3000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5000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T="45086" marB="4508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rgbClr val="FF0000"/>
                          </a:solidFill>
                          <a:effectLst/>
                          <a:latin typeface="Arial" charset="0"/>
                          <a:cs typeface="Arial" charset="0"/>
                        </a:rPr>
                        <a:t>رصيد</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إلى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إلى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T="45086" marB="450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T="45086" marB="450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1/1</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T="45086" marB="450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1000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3000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3000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rgbClr val="FF0000"/>
                          </a:solidFill>
                          <a:effectLst/>
                          <a:latin typeface="Arial" charset="0"/>
                          <a:cs typeface="Arial" charset="0"/>
                        </a:rPr>
                        <a:t>3000</a:t>
                      </a:r>
                      <a:endParaRPr kumimoji="0" lang="en-US" sz="2000" b="0" i="0" u="none" strike="noStrike" cap="none" normalizeH="0" baseline="0" dirty="0" smtClean="0">
                        <a:ln>
                          <a:noFill/>
                        </a:ln>
                        <a:solidFill>
                          <a:srgbClr val="FF0000"/>
                        </a:solidFill>
                        <a:effectLst/>
                        <a:latin typeface="Arial" charset="0"/>
                        <a:cs typeface="Arial" charset="0"/>
                      </a:endParaRPr>
                    </a:p>
                  </a:txBody>
                  <a:tcPr marT="45086" marB="450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من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من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من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rgbClr val="FF0000"/>
                          </a:solidFill>
                          <a:effectLst/>
                          <a:latin typeface="Arial" charset="0"/>
                          <a:cs typeface="Arial" charset="0"/>
                        </a:rPr>
                        <a:t>رصيد مرحل (مدين)</a:t>
                      </a:r>
                      <a:endParaRPr kumimoji="0" lang="en-US" sz="2000" b="0" i="0" u="none" strike="noStrike" cap="none" normalizeH="0" baseline="0" dirty="0" smtClean="0">
                        <a:ln>
                          <a:noFill/>
                        </a:ln>
                        <a:solidFill>
                          <a:srgbClr val="FF0000"/>
                        </a:solidFill>
                        <a:effectLst/>
                        <a:latin typeface="Arial" charset="0"/>
                        <a:cs typeface="Arial" charset="0"/>
                      </a:endParaRPr>
                    </a:p>
                  </a:txBody>
                  <a:tcPr marT="45086" marB="450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rtl="1"/>
                      <a:endParaRPr lang="ar-SA"/>
                    </a:p>
                  </a:txBody>
                  <a:tcPr marT="45086" marB="450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GB"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1/30</a:t>
                      </a:r>
                    </a:p>
                  </a:txBody>
                  <a:tcPr marT="45086" marB="4508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699743">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10000</a:t>
                      </a:r>
                      <a:endParaRPr kumimoji="0" lang="en-US" sz="2000" b="0" i="0" u="sng" strike="noStrike" cap="none" normalizeH="0" baseline="0" dirty="0" smtClean="0">
                        <a:ln>
                          <a:noFill/>
                        </a:ln>
                        <a:solidFill>
                          <a:schemeClr val="tx1"/>
                        </a:solidFill>
                        <a:effectLst/>
                        <a:latin typeface="Arial" charset="0"/>
                        <a:cs typeface="Arial" charset="0"/>
                      </a:endParaRPr>
                    </a:p>
                  </a:txBody>
                  <a:tcPr marT="45086" marB="4508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T="45086" marB="450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10000</a:t>
                      </a:r>
                      <a:endParaRPr kumimoji="0" lang="en-US" sz="2000" b="0" i="0" u="sng" strike="noStrike" cap="none" normalizeH="0" baseline="0" dirty="0" smtClean="0">
                        <a:ln>
                          <a:noFill/>
                        </a:ln>
                        <a:solidFill>
                          <a:schemeClr val="tx1"/>
                        </a:solidFill>
                        <a:effectLst/>
                        <a:latin typeface="Arial" charset="0"/>
                        <a:cs typeface="Arial" charset="0"/>
                      </a:endParaRPr>
                    </a:p>
                  </a:txBody>
                  <a:tcPr marT="45086" marB="450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T="45086" marB="4508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rtl="1"/>
                      <a:endParaRPr lang="ar-SA"/>
                    </a:p>
                  </a:txBody>
                  <a:tcPr/>
                </a:tc>
                <a:tc hMerge="1">
                  <a:txBody>
                    <a:bodyPr/>
                    <a:lstStyle/>
                    <a:p>
                      <a:pPr rtl="1"/>
                      <a:endParaRPr lang="ar-SA"/>
                    </a:p>
                  </a:txBody>
                  <a:tcPr/>
                </a:tc>
              </a:tr>
              <a:tr h="394969">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3000</a:t>
                      </a:r>
                      <a:endParaRPr kumimoji="0" lang="en-US" sz="2000" b="0" i="0" u="none" strike="noStrike" cap="none" normalizeH="0" baseline="0" dirty="0" smtClean="0">
                        <a:ln>
                          <a:noFill/>
                        </a:ln>
                        <a:solidFill>
                          <a:schemeClr val="tx1"/>
                        </a:solidFill>
                        <a:effectLst/>
                        <a:latin typeface="Arial" charset="0"/>
                        <a:cs typeface="Arial" charset="0"/>
                      </a:endParaRPr>
                    </a:p>
                  </a:txBody>
                  <a:tcPr marT="45086" marB="4508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rgbClr val="FF0000"/>
                          </a:solidFill>
                          <a:effectLst/>
                          <a:latin typeface="Arial" charset="0"/>
                          <a:cs typeface="Arial" charset="0"/>
                        </a:rPr>
                        <a:t>رصيد منقول </a:t>
                      </a:r>
                      <a:endParaRPr kumimoji="0" lang="en-US" sz="2000" b="0" i="0" u="none" strike="noStrike" cap="none" normalizeH="0" baseline="0" dirty="0" smtClean="0">
                        <a:ln>
                          <a:noFill/>
                        </a:ln>
                        <a:solidFill>
                          <a:srgbClr val="FF0000"/>
                        </a:solidFill>
                        <a:effectLst/>
                        <a:latin typeface="Arial" charset="0"/>
                        <a:cs typeface="Arial" charset="0"/>
                      </a:endParaRPr>
                    </a:p>
                  </a:txBody>
                  <a:tcPr marT="45086" marB="450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T="45086" marB="450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2/1</a:t>
                      </a:r>
                      <a:endParaRPr kumimoji="0" lang="en-US" sz="2000" b="0" i="0" u="none" strike="noStrike" cap="none" normalizeH="0" baseline="0" dirty="0" smtClean="0">
                        <a:ln>
                          <a:noFill/>
                        </a:ln>
                        <a:solidFill>
                          <a:schemeClr val="tx1"/>
                        </a:solidFill>
                        <a:effectLst/>
                        <a:latin typeface="Arial" charset="0"/>
                        <a:cs typeface="Arial" charset="0"/>
                      </a:endParaRPr>
                    </a:p>
                  </a:txBody>
                  <a:tcPr marT="45086" marB="450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T="45086" marB="450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2"/>
                        </a:solidFill>
                        <a:effectLst/>
                        <a:latin typeface="Arial" charset="0"/>
                        <a:cs typeface="Arial" charset="0"/>
                      </a:endParaRPr>
                    </a:p>
                  </a:txBody>
                  <a:tcPr marT="45086" marB="450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rtl="1"/>
                      <a:endParaRPr lang="ar-SA"/>
                    </a:p>
                  </a:txBody>
                  <a:tcPr marT="45086" marB="450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rtl="1"/>
                      <a:endParaRPr lang="ar-SA" dirty="0"/>
                    </a:p>
                  </a:txBody>
                  <a:tcPr marT="45086" marB="4508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bl>
          </a:graphicData>
        </a:graphic>
      </p:graphicFrame>
      <p:sp>
        <p:nvSpPr>
          <p:cNvPr id="10" name="Text Box 95"/>
          <p:cNvSpPr txBox="1">
            <a:spLocks noChangeArrowheads="1"/>
          </p:cNvSpPr>
          <p:nvPr/>
        </p:nvSpPr>
        <p:spPr bwMode="auto">
          <a:xfrm>
            <a:off x="7596554" y="1219209"/>
            <a:ext cx="9144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ar-SA" sz="2400" b="1"/>
              <a:t>مدين</a:t>
            </a:r>
            <a:endParaRPr lang="en-GB" sz="2400" b="1"/>
          </a:p>
        </p:txBody>
      </p:sp>
      <p:sp>
        <p:nvSpPr>
          <p:cNvPr id="11" name="Text Box 96"/>
          <p:cNvSpPr txBox="1">
            <a:spLocks noChangeArrowheads="1"/>
          </p:cNvSpPr>
          <p:nvPr/>
        </p:nvSpPr>
        <p:spPr bwMode="auto">
          <a:xfrm>
            <a:off x="844062" y="1219209"/>
            <a:ext cx="8382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ar-SA" sz="2400" b="1"/>
              <a:t>دائن</a:t>
            </a:r>
            <a:endParaRPr lang="en-GB" sz="2400" b="1"/>
          </a:p>
        </p:txBody>
      </p:sp>
      <p:sp>
        <p:nvSpPr>
          <p:cNvPr id="136249" name="Text Box 97"/>
          <p:cNvSpPr txBox="1">
            <a:spLocks noChangeArrowheads="1"/>
          </p:cNvSpPr>
          <p:nvPr/>
        </p:nvSpPr>
        <p:spPr bwMode="auto">
          <a:xfrm>
            <a:off x="5317789" y="3008314"/>
            <a:ext cx="18473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ar-SA"/>
          </a:p>
        </p:txBody>
      </p:sp>
      <p:sp>
        <p:nvSpPr>
          <p:cNvPr id="13" name="Text Box 95"/>
          <p:cNvSpPr txBox="1">
            <a:spLocks noChangeArrowheads="1"/>
          </p:cNvSpPr>
          <p:nvPr/>
        </p:nvSpPr>
        <p:spPr bwMode="auto">
          <a:xfrm>
            <a:off x="3446586" y="990609"/>
            <a:ext cx="1969477"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b="1"/>
              <a:t>حـ/البنك</a:t>
            </a:r>
            <a:endParaRPr lang="en-GB" sz="2400" b="1"/>
          </a:p>
        </p:txBody>
      </p:sp>
      <p:sp>
        <p:nvSpPr>
          <p:cNvPr id="14" name="Slide Number Placeholder 3"/>
          <p:cNvSpPr txBox="1">
            <a:spLocks/>
          </p:cNvSpPr>
          <p:nvPr/>
        </p:nvSpPr>
        <p:spPr bwMode="auto">
          <a:xfrm>
            <a:off x="4587238"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124</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185561358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linds(horizontal)">
                                      <p:cBhvr>
                                        <p:cTn id="12" dur="500"/>
                                        <p:tgtEl>
                                          <p:spTgt spid="1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horizontal)">
                                      <p:cBhvr>
                                        <p:cTn id="22" dur="500"/>
                                        <p:tgtEl>
                                          <p:spTgt spid="1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11" grpId="0"/>
      <p:bldP spid="13" grpId="0"/>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dirty="0" smtClean="0"/>
              <a:t>  </a:t>
            </a:r>
            <a:endParaRPr lang="en-GB" dirty="0"/>
          </a:p>
        </p:txBody>
      </p:sp>
      <p:sp>
        <p:nvSpPr>
          <p:cNvPr id="137219" name="Content Placeholder 2"/>
          <p:cNvSpPr>
            <a:spLocks noGrp="1"/>
          </p:cNvSpPr>
          <p:nvPr>
            <p:ph idx="1"/>
          </p:nvPr>
        </p:nvSpPr>
        <p:spPr/>
        <p:txBody>
          <a:bodyPr/>
          <a:lstStyle/>
          <a:p>
            <a:endParaRPr lang="en-GB" smtClean="0">
              <a:cs typeface="Arial" pitchFamily="34" charset="0"/>
            </a:endParaRPr>
          </a:p>
        </p:txBody>
      </p:sp>
      <p:sp>
        <p:nvSpPr>
          <p:cNvPr id="5" name="Title 1"/>
          <p:cNvSpPr txBox="1">
            <a:spLocks/>
          </p:cNvSpPr>
          <p:nvPr/>
        </p:nvSpPr>
        <p:spPr bwMode="auto">
          <a:xfrm>
            <a:off x="351692" y="274638"/>
            <a:ext cx="8229600" cy="1020762"/>
          </a:xfrm>
          <a:prstGeom prst="rect">
            <a:avLst/>
          </a:prstGeom>
          <a:noFill/>
          <a:ln w="9525">
            <a:noFill/>
            <a:miter lim="800000"/>
            <a:headEnd/>
            <a:tailEnd/>
          </a:ln>
        </p:spPr>
        <p:txBody>
          <a:bodyPr anchor="ctr"/>
          <a:lstStyle/>
          <a:p>
            <a:pPr rtl="0" eaLnBrk="0" hangingPunct="0">
              <a:defRPr/>
            </a:pPr>
            <a:r>
              <a:rPr lang="ar-SA" sz="3200" b="1" dirty="0" err="1">
                <a:solidFill>
                  <a:srgbClr val="FF0000"/>
                </a:solidFill>
                <a:latin typeface="+mj-lt"/>
                <a:ea typeface="+mj-ea"/>
                <a:cs typeface="Arial" charset="0"/>
              </a:rPr>
              <a:t>ترصيد</a:t>
            </a:r>
            <a:r>
              <a:rPr lang="ar-SA" sz="3200" b="1" dirty="0">
                <a:solidFill>
                  <a:srgbClr val="FF0000"/>
                </a:solidFill>
                <a:latin typeface="+mj-lt"/>
                <a:ea typeface="+mj-ea"/>
                <a:cs typeface="Arial" charset="0"/>
              </a:rPr>
              <a:t> الحسابات (رصيد الحساب دائن) </a:t>
            </a:r>
            <a:r>
              <a:rPr lang="ar-SA" sz="3200" i="1" dirty="0">
                <a:cs typeface="Arial" charset="0"/>
              </a:rPr>
              <a:t>(</a:t>
            </a:r>
            <a:r>
              <a:rPr lang="ar-SA" sz="3200" b="1" dirty="0">
                <a:solidFill>
                  <a:srgbClr val="FF0000"/>
                </a:solidFill>
                <a:cs typeface="Arial" charset="0"/>
              </a:rPr>
              <a:t> </a:t>
            </a:r>
            <a:r>
              <a:rPr lang="ar-SA" sz="3200" i="1" dirty="0">
                <a:cs typeface="Arial" charset="0"/>
              </a:rPr>
              <a:t>مثال لحساب رأس المال)</a:t>
            </a:r>
            <a:endParaRPr lang="en-GB" sz="3200" b="1" dirty="0">
              <a:solidFill>
                <a:srgbClr val="FF0000"/>
              </a:solidFill>
              <a:latin typeface="+mj-lt"/>
              <a:ea typeface="+mj-ea"/>
              <a:cs typeface="Arial" charset="0"/>
            </a:endParaRPr>
          </a:p>
        </p:txBody>
      </p:sp>
      <p:sp>
        <p:nvSpPr>
          <p:cNvPr id="6" name="Content Placeholder 2"/>
          <p:cNvSpPr txBox="1">
            <a:spLocks/>
          </p:cNvSpPr>
          <p:nvPr/>
        </p:nvSpPr>
        <p:spPr bwMode="auto">
          <a:xfrm>
            <a:off x="457200" y="1600203"/>
            <a:ext cx="8229600" cy="4525963"/>
          </a:xfrm>
          <a:prstGeom prst="rect">
            <a:avLst/>
          </a:prstGeom>
          <a:noFill/>
          <a:ln w="9525">
            <a:noFill/>
            <a:miter lim="800000"/>
            <a:headEnd/>
            <a:tailEnd/>
          </a:ln>
        </p:spPr>
        <p:txBody>
          <a:bodyPr/>
          <a:lstStyle/>
          <a:p>
            <a:pPr marL="342900" indent="-342900" rtl="0" eaLnBrk="0" hangingPunct="0">
              <a:spcBef>
                <a:spcPct val="20000"/>
              </a:spcBef>
              <a:buFont typeface="Arial" pitchFamily="34" charset="0"/>
              <a:buNone/>
              <a:defRPr/>
            </a:pPr>
            <a:r>
              <a:rPr lang="ar-SA" sz="3200">
                <a:latin typeface="+mn-lt"/>
                <a:cs typeface="Arial" charset="0"/>
              </a:rPr>
              <a:t> </a:t>
            </a:r>
            <a:r>
              <a:rPr lang="en-GB" sz="3200">
                <a:latin typeface="+mn-lt"/>
                <a:cs typeface="Arial" charset="0"/>
              </a:rPr>
              <a:t> </a:t>
            </a:r>
            <a:endParaRPr lang="en-GB" sz="3200" dirty="0">
              <a:latin typeface="+mn-lt"/>
              <a:cs typeface="Arial" charset="0"/>
            </a:endParaRPr>
          </a:p>
        </p:txBody>
      </p:sp>
      <p:graphicFrame>
        <p:nvGraphicFramePr>
          <p:cNvPr id="9" name="Group 101"/>
          <p:cNvGraphicFramePr>
            <a:graphicFrameLocks noGrp="1"/>
          </p:cNvGraphicFramePr>
          <p:nvPr/>
        </p:nvGraphicFramePr>
        <p:xfrm>
          <a:off x="422033" y="1600200"/>
          <a:ext cx="8299937" cy="4159250"/>
        </p:xfrm>
        <a:graphic>
          <a:graphicData uri="http://schemas.openxmlformats.org/drawingml/2006/table">
            <a:tbl>
              <a:tblPr rtl="1"/>
              <a:tblGrid>
                <a:gridCol w="899500"/>
                <a:gridCol w="1850238"/>
                <a:gridCol w="571718"/>
                <a:gridCol w="860216"/>
                <a:gridCol w="867798"/>
                <a:gridCol w="1869259"/>
                <a:gridCol w="546354"/>
                <a:gridCol w="834854"/>
              </a:tblGrid>
              <a:tr h="809341">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r h="2225055">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3000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2000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25000</a:t>
                      </a: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إلى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إلى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rgbClr val="FF0000"/>
                          </a:solidFill>
                          <a:effectLst/>
                          <a:latin typeface="Arial" charset="0"/>
                          <a:cs typeface="Arial" charset="0"/>
                        </a:rPr>
                        <a:t>رصيد مرحل (دائن)</a:t>
                      </a:r>
                      <a:r>
                        <a:rPr kumimoji="0" lang="en-GB" sz="2000" b="0" i="0" u="none" strike="noStrike" cap="none" normalizeH="0" baseline="0" dirty="0" smtClean="0">
                          <a:ln>
                            <a:noFill/>
                          </a:ln>
                          <a:solidFill>
                            <a:srgbClr val="FF0000"/>
                          </a:solidFill>
                          <a:effectLst/>
                          <a:latin typeface="Arial" charset="0"/>
                          <a:cs typeface="Arial" charset="0"/>
                        </a:rPr>
                        <a:t> </a:t>
                      </a:r>
                      <a:endParaRPr kumimoji="0" lang="en-US" sz="2000" b="0" i="0" u="none" strike="noStrike" cap="none" normalizeH="0" baseline="0" dirty="0" smtClean="0">
                        <a:ln>
                          <a:noFill/>
                        </a:ln>
                        <a:solidFill>
                          <a:srgbClr val="FF0000"/>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1/30</a:t>
                      </a: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20000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6000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4000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rgbClr val="FF0000"/>
                          </a:solidFill>
                          <a:effectLst/>
                          <a:latin typeface="Arial" charset="0"/>
                          <a:cs typeface="Arial" charset="0"/>
                        </a:rPr>
                        <a:t>رصيد</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من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من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1/1</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GB"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562427">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30000</a:t>
                      </a:r>
                      <a:endParaRPr kumimoji="0" lang="en-US" sz="2000" b="0" i="0" u="sng" strike="noStrike" cap="none" normalizeH="0" baseline="0" dirty="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30000</a:t>
                      </a:r>
                      <a:endParaRPr kumimoji="0" lang="en-US" sz="2000" b="0" i="0" u="sng"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562427">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rgbClr val="FF0000"/>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25000</a:t>
                      </a: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rgbClr val="FF0000"/>
                          </a:solidFill>
                          <a:effectLst/>
                          <a:latin typeface="Arial" charset="0"/>
                          <a:cs typeface="Arial" charset="0"/>
                        </a:rPr>
                        <a:t>رصيد منقول</a:t>
                      </a:r>
                      <a:endParaRPr kumimoji="0" lang="en-US" sz="2000" b="0" i="0" u="none" strike="noStrike" cap="none" normalizeH="0" baseline="0" dirty="0" smtClean="0">
                        <a:ln>
                          <a:noFill/>
                        </a:ln>
                        <a:solidFill>
                          <a:srgbClr val="FF0000"/>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2/1</a:t>
                      </a: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bl>
          </a:graphicData>
        </a:graphic>
      </p:graphicFrame>
      <p:sp>
        <p:nvSpPr>
          <p:cNvPr id="10" name="Text Box 95"/>
          <p:cNvSpPr txBox="1">
            <a:spLocks noChangeArrowheads="1"/>
          </p:cNvSpPr>
          <p:nvPr/>
        </p:nvSpPr>
        <p:spPr bwMode="auto">
          <a:xfrm>
            <a:off x="7596554" y="1219203"/>
            <a:ext cx="9144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ar-SA" sz="2400" b="1"/>
              <a:t>مدين</a:t>
            </a:r>
            <a:endParaRPr lang="en-GB" sz="2400" b="1"/>
          </a:p>
        </p:txBody>
      </p:sp>
      <p:sp>
        <p:nvSpPr>
          <p:cNvPr id="11" name="Text Box 96"/>
          <p:cNvSpPr txBox="1">
            <a:spLocks noChangeArrowheads="1"/>
          </p:cNvSpPr>
          <p:nvPr/>
        </p:nvSpPr>
        <p:spPr bwMode="auto">
          <a:xfrm>
            <a:off x="844062" y="1219203"/>
            <a:ext cx="8382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ar-SA" sz="2400" b="1"/>
              <a:t>دائن</a:t>
            </a:r>
            <a:endParaRPr lang="en-GB" sz="2400" b="1"/>
          </a:p>
        </p:txBody>
      </p:sp>
      <p:sp>
        <p:nvSpPr>
          <p:cNvPr id="137274" name="Text Box 97"/>
          <p:cNvSpPr txBox="1">
            <a:spLocks noChangeArrowheads="1"/>
          </p:cNvSpPr>
          <p:nvPr/>
        </p:nvSpPr>
        <p:spPr bwMode="auto">
          <a:xfrm>
            <a:off x="5317789" y="3008314"/>
            <a:ext cx="18473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ar-SA"/>
          </a:p>
        </p:txBody>
      </p:sp>
      <p:sp>
        <p:nvSpPr>
          <p:cNvPr id="13" name="Text Box 95"/>
          <p:cNvSpPr txBox="1">
            <a:spLocks noChangeArrowheads="1"/>
          </p:cNvSpPr>
          <p:nvPr/>
        </p:nvSpPr>
        <p:spPr bwMode="auto">
          <a:xfrm>
            <a:off x="3446586" y="990603"/>
            <a:ext cx="1969477"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b="1"/>
              <a:t>حـ/ رأس المال </a:t>
            </a:r>
            <a:endParaRPr lang="en-GB" sz="2400" b="1"/>
          </a:p>
        </p:txBody>
      </p:sp>
      <p:sp>
        <p:nvSpPr>
          <p:cNvPr id="15" name="Slide Number Placeholder 3"/>
          <p:cNvSpPr txBox="1">
            <a:spLocks/>
          </p:cNvSpPr>
          <p:nvPr/>
        </p:nvSpPr>
        <p:spPr bwMode="auto">
          <a:xfrm>
            <a:off x="4587238"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125</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327409238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linds(horizontal)">
                                      <p:cBhvr>
                                        <p:cTn id="12" dur="500"/>
                                        <p:tgtEl>
                                          <p:spTgt spid="1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horizontal)">
                                      <p:cBhvr>
                                        <p:cTn id="22" dur="500"/>
                                        <p:tgtEl>
                                          <p:spTgt spid="1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11" grpId="0"/>
      <p:bldP spid="13" grpId="0"/>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i="1" smtClean="0">
                <a:solidFill>
                  <a:srgbClr val="FF0000"/>
                </a:solidFill>
                <a:cs typeface="Arial" pitchFamily="34" charset="0"/>
              </a:rPr>
              <a:t>لاحظ أن:</a:t>
            </a:r>
            <a:endParaRPr lang="en-GB" sz="3600" b="1" i="1" smtClean="0">
              <a:solidFill>
                <a:srgbClr val="FF0000"/>
              </a:solidFill>
              <a:cs typeface="Arial" pitchFamily="34" charset="0"/>
            </a:endParaRPr>
          </a:p>
        </p:txBody>
      </p:sp>
      <p:sp>
        <p:nvSpPr>
          <p:cNvPr id="3" name="Content Placeholder 2"/>
          <p:cNvSpPr>
            <a:spLocks noGrp="1"/>
          </p:cNvSpPr>
          <p:nvPr>
            <p:ph idx="1"/>
          </p:nvPr>
        </p:nvSpPr>
        <p:spPr>
          <a:xfrm>
            <a:off x="351692" y="1371600"/>
            <a:ext cx="8370277" cy="4419600"/>
          </a:xfrm>
        </p:spPr>
        <p:txBody>
          <a:bodyPr/>
          <a:lstStyle/>
          <a:p>
            <a:pPr rtl="1">
              <a:lnSpc>
                <a:spcPct val="150000"/>
              </a:lnSpc>
              <a:buFont typeface="Arial" pitchFamily="34" charset="0"/>
              <a:buChar char="•"/>
            </a:pPr>
            <a:r>
              <a:rPr lang="ar-SA" sz="3000" dirty="0" smtClean="0">
                <a:cs typeface="Arial" pitchFamily="34" charset="0"/>
              </a:rPr>
              <a:t>رصيد حسابات الأصول والمصروفات </a:t>
            </a:r>
            <a:r>
              <a:rPr lang="ar-SA" sz="3000" dirty="0" smtClean="0">
                <a:solidFill>
                  <a:srgbClr val="FF0000"/>
                </a:solidFill>
                <a:cs typeface="Arial" pitchFamily="34" charset="0"/>
              </a:rPr>
              <a:t>(مدين)</a:t>
            </a:r>
          </a:p>
          <a:p>
            <a:pPr rtl="1">
              <a:lnSpc>
                <a:spcPct val="150000"/>
              </a:lnSpc>
              <a:buFont typeface="Arial" pitchFamily="34" charset="0"/>
              <a:buChar char="•"/>
            </a:pPr>
            <a:r>
              <a:rPr lang="ar-SA" sz="3000" dirty="0" smtClean="0">
                <a:cs typeface="Arial" pitchFamily="34" charset="0"/>
              </a:rPr>
              <a:t>رصيد حسابات الخصوم وحقوق الملكية والإيرادات </a:t>
            </a:r>
            <a:r>
              <a:rPr lang="ar-SA" sz="3000" dirty="0" smtClean="0">
                <a:solidFill>
                  <a:srgbClr val="FF0000"/>
                </a:solidFill>
                <a:cs typeface="Arial" pitchFamily="34" charset="0"/>
              </a:rPr>
              <a:t>(دائن)</a:t>
            </a:r>
          </a:p>
          <a:p>
            <a:pPr algn="just" rtl="1">
              <a:lnSpc>
                <a:spcPct val="150000"/>
              </a:lnSpc>
              <a:buFont typeface="Arial" pitchFamily="34" charset="0"/>
              <a:buChar char="•"/>
            </a:pPr>
            <a:r>
              <a:rPr lang="ar-SA" sz="3000" dirty="0" smtClean="0">
                <a:cs typeface="Arial" pitchFamily="34" charset="0"/>
              </a:rPr>
              <a:t>يظهر </a:t>
            </a:r>
            <a:r>
              <a:rPr lang="ar-SA" sz="3000" dirty="0" smtClean="0">
                <a:solidFill>
                  <a:srgbClr val="FF0000"/>
                </a:solidFill>
                <a:cs typeface="Arial" pitchFamily="34" charset="0"/>
              </a:rPr>
              <a:t>رصيد آخر المدة </a:t>
            </a:r>
            <a:r>
              <a:rPr lang="ar-SA" sz="3000" dirty="0" smtClean="0">
                <a:cs typeface="Arial" pitchFamily="34" charset="0"/>
              </a:rPr>
              <a:t>لأي حساب في الجانب </a:t>
            </a:r>
            <a:r>
              <a:rPr lang="ar-SA" sz="3000" dirty="0" smtClean="0">
                <a:solidFill>
                  <a:srgbClr val="FF0000"/>
                </a:solidFill>
                <a:cs typeface="Arial" pitchFamily="34" charset="0"/>
              </a:rPr>
              <a:t>المعاكس</a:t>
            </a:r>
            <a:r>
              <a:rPr lang="ar-SA" sz="3000" dirty="0" smtClean="0">
                <a:cs typeface="Arial" pitchFamily="34" charset="0"/>
              </a:rPr>
              <a:t> لطبيعة الحساب (لأنه يظهر كمتمم حسابي) </a:t>
            </a:r>
          </a:p>
          <a:p>
            <a:pPr rtl="1">
              <a:lnSpc>
                <a:spcPct val="150000"/>
              </a:lnSpc>
              <a:buFont typeface="Arial" pitchFamily="34" charset="0"/>
              <a:buChar char="•"/>
            </a:pPr>
            <a:r>
              <a:rPr lang="ar-SA" sz="3000" dirty="0" smtClean="0">
                <a:cs typeface="Arial" pitchFamily="34" charset="0"/>
              </a:rPr>
              <a:t>يظهر </a:t>
            </a:r>
            <a:r>
              <a:rPr lang="ar-SA" sz="3000" dirty="0" smtClean="0">
                <a:solidFill>
                  <a:srgbClr val="FF0000"/>
                </a:solidFill>
                <a:cs typeface="Arial" pitchFamily="34" charset="0"/>
              </a:rPr>
              <a:t>رصيد أول المدة </a:t>
            </a:r>
            <a:r>
              <a:rPr lang="ar-SA" sz="3000" dirty="0" smtClean="0">
                <a:cs typeface="Arial" pitchFamily="34" charset="0"/>
              </a:rPr>
              <a:t>لأي حساب في الجانب </a:t>
            </a:r>
            <a:r>
              <a:rPr lang="ar-SA" sz="3000" dirty="0" smtClean="0">
                <a:solidFill>
                  <a:srgbClr val="FF0000"/>
                </a:solidFill>
                <a:cs typeface="Arial" pitchFamily="34" charset="0"/>
              </a:rPr>
              <a:t>المماثل</a:t>
            </a:r>
            <a:r>
              <a:rPr lang="ar-SA" sz="3000" dirty="0" smtClean="0">
                <a:cs typeface="Arial" pitchFamily="34" charset="0"/>
              </a:rPr>
              <a:t> لطبيعة الحساب</a:t>
            </a:r>
          </a:p>
          <a:p>
            <a:endParaRPr lang="en-GB" dirty="0" smtClean="0">
              <a:cs typeface="Arial" pitchFamily="34" charset="0"/>
            </a:endParaRPr>
          </a:p>
        </p:txBody>
      </p:sp>
      <p:sp>
        <p:nvSpPr>
          <p:cNvPr id="6" name="Slide Number Placeholder 3"/>
          <p:cNvSpPr txBox="1">
            <a:spLocks/>
          </p:cNvSpPr>
          <p:nvPr/>
        </p:nvSpPr>
        <p:spPr bwMode="auto">
          <a:xfrm>
            <a:off x="4587238"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126</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95385698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pPr>
              <a:defRPr/>
            </a:pPr>
            <a:r>
              <a:rPr lang="ar-SA" sz="3200" b="1" dirty="0" smtClean="0">
                <a:solidFill>
                  <a:srgbClr val="FF0000"/>
                </a:solidFill>
              </a:rPr>
              <a:t/>
            </a:r>
            <a:br>
              <a:rPr lang="ar-SA" sz="3200" b="1" dirty="0" smtClean="0">
                <a:solidFill>
                  <a:srgbClr val="FF0000"/>
                </a:solidFill>
              </a:rPr>
            </a:br>
            <a:r>
              <a:rPr lang="ar-SA" sz="3200" b="1" dirty="0" smtClean="0">
                <a:solidFill>
                  <a:srgbClr val="FF0000"/>
                </a:solidFill>
              </a:rPr>
              <a:t/>
            </a:r>
            <a:br>
              <a:rPr lang="ar-SA" sz="3200" b="1" dirty="0" smtClean="0">
                <a:solidFill>
                  <a:srgbClr val="FF0000"/>
                </a:solidFill>
              </a:rPr>
            </a:br>
            <a:r>
              <a:rPr lang="ar-SA" sz="2800" dirty="0" smtClean="0">
                <a:solidFill>
                  <a:srgbClr val="FF0000"/>
                </a:solidFill>
              </a:rPr>
              <a:t>بالتطبيق على مثال منشأة فاضل جوالات (2020) يمكن تصوير الحسابات في دفتر الأستاذ وذلك كما يلي:</a:t>
            </a:r>
            <a:r>
              <a:rPr lang="ar-SA" b="1" dirty="0" smtClean="0">
                <a:solidFill>
                  <a:srgbClr val="FF0000"/>
                </a:solidFill>
              </a:rPr>
              <a:t/>
            </a:r>
            <a:br>
              <a:rPr lang="ar-SA" b="1" dirty="0" smtClean="0">
                <a:solidFill>
                  <a:srgbClr val="FF0000"/>
                </a:solidFill>
              </a:rPr>
            </a:br>
            <a:endParaRPr lang="en-GB" dirty="0"/>
          </a:p>
        </p:txBody>
      </p:sp>
      <p:graphicFrame>
        <p:nvGraphicFramePr>
          <p:cNvPr id="5" name="Group 101"/>
          <p:cNvGraphicFramePr>
            <a:graphicFrameLocks noGrp="1"/>
          </p:cNvGraphicFramePr>
          <p:nvPr>
            <p:ph idx="1"/>
            <p:extLst>
              <p:ext uri="{D42A27DB-BD31-4B8C-83A1-F6EECF244321}">
                <p14:modId xmlns:p14="http://schemas.microsoft.com/office/powerpoint/2010/main" xmlns="" val="2648530224"/>
              </p:ext>
            </p:extLst>
          </p:nvPr>
        </p:nvGraphicFramePr>
        <p:xfrm>
          <a:off x="323529" y="1676400"/>
          <a:ext cx="8568951" cy="4638010"/>
        </p:xfrm>
        <a:graphic>
          <a:graphicData uri="http://schemas.openxmlformats.org/drawingml/2006/table">
            <a:tbl>
              <a:tblPr rtl="1"/>
              <a:tblGrid>
                <a:gridCol w="1027887"/>
                <a:gridCol w="1930265"/>
                <a:gridCol w="605913"/>
                <a:gridCol w="786895"/>
                <a:gridCol w="1072912"/>
                <a:gridCol w="1814620"/>
                <a:gridCol w="557922"/>
                <a:gridCol w="772537"/>
              </a:tblGrid>
              <a:tr h="706272">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r h="2610134">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500000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200000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1434" marR="9143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إلى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 رأس المال</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إلى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 قرض البنك</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2</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1/1</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1/3</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250000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50000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100000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200000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10000</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rgbClr val="FF0000"/>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rgbClr val="FF0000"/>
                          </a:solidFill>
                          <a:effectLst/>
                          <a:latin typeface="Arial" charset="0"/>
                          <a:cs typeface="Arial" charset="0"/>
                        </a:rPr>
                        <a:t>90000</a:t>
                      </a:r>
                      <a:endParaRPr kumimoji="0" lang="en-US" sz="2000" b="0" i="0" u="none" strike="noStrike" cap="none" normalizeH="0" baseline="0" dirty="0" smtClean="0">
                        <a:ln>
                          <a:noFill/>
                        </a:ln>
                        <a:solidFill>
                          <a:srgbClr val="FF0000"/>
                        </a:solidFill>
                        <a:effectLst/>
                        <a:latin typeface="Arial" charset="0"/>
                        <a:cs typeface="Arial" charset="0"/>
                      </a:endParaRP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من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 المبنى</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1800" b="0" i="0" u="none" strike="noStrike" cap="none" normalizeH="0" baseline="0" dirty="0" smtClean="0">
                          <a:ln>
                            <a:noFill/>
                          </a:ln>
                          <a:solidFill>
                            <a:schemeClr val="tx1"/>
                          </a:solidFill>
                          <a:effectLst/>
                          <a:latin typeface="Arial" charset="0"/>
                          <a:cs typeface="Arial" charset="0"/>
                        </a:rPr>
                        <a:t>من </a:t>
                      </a:r>
                      <a:r>
                        <a:rPr kumimoji="0" lang="ar-SA" sz="1800" b="0" i="0" u="none" strike="noStrike" cap="none" normalizeH="0" baseline="0" dirty="0" err="1" smtClean="0">
                          <a:ln>
                            <a:noFill/>
                          </a:ln>
                          <a:solidFill>
                            <a:schemeClr val="tx1"/>
                          </a:solidFill>
                          <a:effectLst/>
                          <a:latin typeface="Arial" charset="0"/>
                          <a:cs typeface="Arial" charset="0"/>
                        </a:rPr>
                        <a:t>حـ</a:t>
                      </a:r>
                      <a:r>
                        <a:rPr kumimoji="0" lang="ar-SA" sz="1800" b="0" i="0" u="none" strike="noStrike" cap="none" normalizeH="0" baseline="0" dirty="0" smtClean="0">
                          <a:ln>
                            <a:noFill/>
                          </a:ln>
                          <a:solidFill>
                            <a:schemeClr val="tx1"/>
                          </a:solidFill>
                          <a:effectLst/>
                          <a:latin typeface="Arial" charset="0"/>
                          <a:cs typeface="Arial" charset="0"/>
                        </a:rPr>
                        <a:t>/</a:t>
                      </a:r>
                      <a:r>
                        <a:rPr kumimoji="0" lang="ar-SA" sz="1800" b="0" i="0" u="none" strike="noStrike" cap="none" normalizeH="0" baseline="0" dirty="0" err="1" smtClean="0">
                          <a:ln>
                            <a:noFill/>
                          </a:ln>
                          <a:solidFill>
                            <a:schemeClr val="tx1"/>
                          </a:solidFill>
                          <a:effectLst/>
                          <a:latin typeface="Arial" charset="0"/>
                          <a:cs typeface="Arial" charset="0"/>
                        </a:rPr>
                        <a:t>الالآت</a:t>
                      </a:r>
                      <a:r>
                        <a:rPr kumimoji="0" lang="ar-SA" sz="1800" b="0" i="0" u="none" strike="noStrike" cap="none" normalizeH="0" baseline="0" dirty="0" smtClean="0">
                          <a:ln>
                            <a:noFill/>
                          </a:ln>
                          <a:solidFill>
                            <a:schemeClr val="tx1"/>
                          </a:solidFill>
                          <a:effectLst/>
                          <a:latin typeface="Arial" charset="0"/>
                          <a:cs typeface="Arial" charset="0"/>
                        </a:rPr>
                        <a:t> والمعدات</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من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 الصندوق</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من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 البضاعة</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من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 الدائنين</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rgbClr val="FF0000"/>
                          </a:solidFill>
                          <a:effectLst/>
                          <a:latin typeface="Arial" charset="0"/>
                          <a:cs typeface="Arial" charset="0"/>
                        </a:rPr>
                        <a:t>رصيد مرحل (مدين)</a:t>
                      </a:r>
                      <a:endParaRPr kumimoji="0" lang="en-US" sz="2000" b="0" i="0" u="none" strike="noStrike" cap="none" normalizeH="0" baseline="0" dirty="0" smtClean="0">
                        <a:ln>
                          <a:noFill/>
                        </a:ln>
                        <a:solidFill>
                          <a:srgbClr val="FF0000"/>
                        </a:solidFill>
                        <a:effectLst/>
                        <a:latin typeface="Arial" charset="0"/>
                        <a:cs typeface="Arial" charset="0"/>
                      </a:endParaRP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r>
                        <a:rPr lang="ar-SA" sz="2400" dirty="0" smtClean="0">
                          <a:latin typeface="Arial" pitchFamily="34" charset="0"/>
                          <a:cs typeface="Arial" pitchFamily="34" charset="0"/>
                        </a:rPr>
                        <a:t>3</a:t>
                      </a:r>
                    </a:p>
                    <a:p>
                      <a:pPr algn="ctr"/>
                      <a:r>
                        <a:rPr lang="ar-SA" sz="2400" dirty="0" smtClean="0">
                          <a:latin typeface="Arial" pitchFamily="34" charset="0"/>
                          <a:cs typeface="Arial" pitchFamily="34" charset="0"/>
                        </a:rPr>
                        <a:t>4</a:t>
                      </a:r>
                    </a:p>
                    <a:p>
                      <a:pPr algn="ctr"/>
                      <a:r>
                        <a:rPr lang="ar-SA" sz="2400" dirty="0" smtClean="0">
                          <a:latin typeface="Arial" pitchFamily="34" charset="0"/>
                          <a:cs typeface="Arial" pitchFamily="34" charset="0"/>
                        </a:rPr>
                        <a:t>5</a:t>
                      </a:r>
                    </a:p>
                    <a:p>
                      <a:pPr algn="ctr"/>
                      <a:r>
                        <a:rPr lang="ar-SA" sz="2400" dirty="0" smtClean="0">
                          <a:latin typeface="Arial" pitchFamily="34" charset="0"/>
                          <a:cs typeface="Arial" pitchFamily="34" charset="0"/>
                        </a:rPr>
                        <a:t>7</a:t>
                      </a:r>
                    </a:p>
                    <a:p>
                      <a:pPr algn="ctr"/>
                      <a:r>
                        <a:rPr lang="ar-SA" sz="2400" dirty="0" smtClean="0">
                          <a:latin typeface="Arial" pitchFamily="34" charset="0"/>
                          <a:cs typeface="Arial" pitchFamily="34" charset="0"/>
                        </a:rPr>
                        <a:t>10</a:t>
                      </a:r>
                    </a:p>
                    <a:p>
                      <a:pPr algn="ctr"/>
                      <a:endParaRPr lang="ar-SA" sz="2400" dirty="0" smtClean="0">
                        <a:latin typeface="Arial" pitchFamily="34" charset="0"/>
                        <a:cs typeface="Arial" pitchFamily="34" charset="0"/>
                      </a:endParaRPr>
                    </a:p>
                    <a:p>
                      <a:pPr algn="ctr"/>
                      <a:endParaRPr lang="en-GB" sz="2000" dirty="0">
                        <a:latin typeface="Arial" pitchFamily="34" charset="0"/>
                        <a:cs typeface="Arial" pitchFamily="34" charset="0"/>
                      </a:endParaRP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1/5</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1/9</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1/12</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1/18</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1/25</a:t>
                      </a:r>
                      <a:endParaRPr kumimoji="0" lang="en-GB"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1/30</a:t>
                      </a:r>
                    </a:p>
                  </a:txBody>
                  <a:tcPr marL="91434" marR="9143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399197">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700000</a:t>
                      </a:r>
                      <a:endParaRPr kumimoji="0" lang="en-US" sz="2000" b="0" i="0" u="sng" strike="noStrike" cap="none" normalizeH="0" baseline="0" dirty="0" smtClean="0">
                        <a:ln>
                          <a:noFill/>
                        </a:ln>
                        <a:solidFill>
                          <a:schemeClr val="tx1"/>
                        </a:solidFill>
                        <a:effectLst/>
                        <a:latin typeface="Arial" charset="0"/>
                        <a:cs typeface="Arial" charset="0"/>
                      </a:endParaRPr>
                    </a:p>
                  </a:txBody>
                  <a:tcPr marL="91434" marR="9143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GB"/>
                    </a:p>
                  </a:txBody>
                  <a:tcPr/>
                </a:tc>
                <a:tc hMerge="1">
                  <a:txBody>
                    <a:bodyPr/>
                    <a:lstStyle/>
                    <a:p>
                      <a:endParaRPr lang="en-GB"/>
                    </a:p>
                  </a:txBody>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700000</a:t>
                      </a:r>
                      <a:endParaRPr kumimoji="0" lang="en-US" sz="2000" b="0" i="0" u="sng" strike="noStrike" cap="none" normalizeH="0" baseline="0" dirty="0" smtClean="0">
                        <a:ln>
                          <a:noFill/>
                        </a:ln>
                        <a:solidFill>
                          <a:schemeClr val="tx1"/>
                        </a:solidFill>
                        <a:effectLst/>
                        <a:latin typeface="Arial" charset="0"/>
                        <a:cs typeface="Arial" charset="0"/>
                      </a:endParaRP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GB"/>
                    </a:p>
                  </a:txBody>
                  <a:tcPr/>
                </a:tc>
                <a:tc hMerge="1">
                  <a:txBody>
                    <a:bodyPr/>
                    <a:lstStyle/>
                    <a:p>
                      <a:endParaRPr lang="en-GB"/>
                    </a:p>
                  </a:txBody>
                  <a:tcPr/>
                </a:tc>
              </a:tr>
              <a:tr h="399197">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90000</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rgbClr val="FF0000"/>
                          </a:solidFill>
                          <a:effectLst/>
                          <a:latin typeface="Arial" charset="0"/>
                          <a:cs typeface="Arial" charset="0"/>
                        </a:rPr>
                        <a:t>رصيد منقول </a:t>
                      </a:r>
                      <a:endParaRPr kumimoji="0" lang="en-US" sz="2000" b="0" i="0" u="none" strike="noStrike" cap="none" normalizeH="0" baseline="0" dirty="0" smtClean="0">
                        <a:ln>
                          <a:noFill/>
                        </a:ln>
                        <a:solidFill>
                          <a:srgbClr val="FF0000"/>
                        </a:solidFill>
                        <a:effectLst/>
                        <a:latin typeface="Arial" charset="0"/>
                        <a:cs typeface="Arial" charset="0"/>
                      </a:endParaRP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endParaRPr lang="en-GB"/>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2/1</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2"/>
                        </a:solidFill>
                        <a:effectLst/>
                        <a:latin typeface="Arial" charset="0"/>
                        <a:cs typeface="Arial" charset="0"/>
                      </a:endParaRP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endParaRPr lang="en-GB"/>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endParaRPr lang="en-GB" dirty="0"/>
                    </a:p>
                  </a:txBody>
                  <a:tcPr marL="91434" marR="9143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bl>
          </a:graphicData>
        </a:graphic>
      </p:graphicFrame>
      <p:sp>
        <p:nvSpPr>
          <p:cNvPr id="6" name="Text Box 95"/>
          <p:cNvSpPr txBox="1">
            <a:spLocks noChangeArrowheads="1"/>
          </p:cNvSpPr>
          <p:nvPr/>
        </p:nvSpPr>
        <p:spPr bwMode="auto">
          <a:xfrm>
            <a:off x="3446585" y="1295401"/>
            <a:ext cx="1969477"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b="1"/>
              <a:t>حـ/البنك</a:t>
            </a:r>
            <a:endParaRPr lang="en-GB" sz="2400" b="1"/>
          </a:p>
        </p:txBody>
      </p:sp>
      <p:sp>
        <p:nvSpPr>
          <p:cNvPr id="7" name="Text Box 95"/>
          <p:cNvSpPr txBox="1">
            <a:spLocks noChangeArrowheads="1"/>
          </p:cNvSpPr>
          <p:nvPr/>
        </p:nvSpPr>
        <p:spPr bwMode="auto">
          <a:xfrm>
            <a:off x="7737231" y="1219201"/>
            <a:ext cx="9144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ar-SA" sz="2400"/>
              <a:t>مدين</a:t>
            </a:r>
            <a:endParaRPr lang="en-GB" sz="2400"/>
          </a:p>
        </p:txBody>
      </p:sp>
      <p:sp>
        <p:nvSpPr>
          <p:cNvPr id="8" name="Text Box 95"/>
          <p:cNvSpPr txBox="1">
            <a:spLocks noChangeArrowheads="1"/>
          </p:cNvSpPr>
          <p:nvPr/>
        </p:nvSpPr>
        <p:spPr bwMode="auto">
          <a:xfrm>
            <a:off x="562707" y="1219201"/>
            <a:ext cx="84406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a:t>دائن</a:t>
            </a:r>
            <a:endParaRPr lang="en-GB" sz="2400"/>
          </a:p>
        </p:txBody>
      </p:sp>
      <p:sp>
        <p:nvSpPr>
          <p:cNvPr id="9" name="Slide Number Placeholder 3"/>
          <p:cNvSpPr txBox="1">
            <a:spLocks/>
          </p:cNvSpPr>
          <p:nvPr/>
        </p:nvSpPr>
        <p:spPr bwMode="auto">
          <a:xfrm>
            <a:off x="4587238"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127</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40305094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linds(horizontal)">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031" y="152400"/>
            <a:ext cx="8229600" cy="1143000"/>
          </a:xfrm>
        </p:spPr>
        <p:txBody>
          <a:bodyPr/>
          <a:lstStyle/>
          <a:p>
            <a:pPr>
              <a:defRPr/>
            </a:pPr>
            <a:r>
              <a:rPr lang="ar-SA" sz="3200" dirty="0" smtClean="0">
                <a:solidFill>
                  <a:srgbClr val="FF0000"/>
                </a:solidFill>
              </a:rPr>
              <a:t>كما يمكن تصوير حساب رأس المال كما يلي:</a:t>
            </a:r>
            <a:endParaRPr lang="en-GB" sz="3200" dirty="0"/>
          </a:p>
        </p:txBody>
      </p:sp>
      <p:sp>
        <p:nvSpPr>
          <p:cNvPr id="140291" name="Content Placeholder 2"/>
          <p:cNvSpPr>
            <a:spLocks noGrp="1"/>
          </p:cNvSpPr>
          <p:nvPr>
            <p:ph idx="1"/>
          </p:nvPr>
        </p:nvSpPr>
        <p:spPr/>
        <p:txBody>
          <a:bodyPr/>
          <a:lstStyle/>
          <a:p>
            <a:endParaRPr lang="en-GB" smtClean="0">
              <a:cs typeface="Arial" pitchFamily="34" charset="0"/>
            </a:endParaRPr>
          </a:p>
        </p:txBody>
      </p:sp>
      <p:sp>
        <p:nvSpPr>
          <p:cNvPr id="5" name="Title 1"/>
          <p:cNvSpPr txBox="1">
            <a:spLocks/>
          </p:cNvSpPr>
          <p:nvPr/>
        </p:nvSpPr>
        <p:spPr bwMode="auto">
          <a:xfrm>
            <a:off x="457200" y="274638"/>
            <a:ext cx="8229600" cy="792162"/>
          </a:xfrm>
          <a:prstGeom prst="rect">
            <a:avLst/>
          </a:prstGeom>
          <a:noFill/>
          <a:ln w="9525">
            <a:noFill/>
            <a:miter lim="800000"/>
            <a:headEnd/>
            <a:tailEnd/>
          </a:ln>
        </p:spPr>
        <p:txBody>
          <a:bodyPr anchor="ctr"/>
          <a:lstStyle/>
          <a:p>
            <a:pPr rtl="0" eaLnBrk="0" hangingPunct="0">
              <a:defRPr/>
            </a:pPr>
            <a:r>
              <a:rPr lang="ar-SA" sz="3200" b="1" dirty="0">
                <a:solidFill>
                  <a:srgbClr val="FF0000"/>
                </a:solidFill>
                <a:latin typeface="+mj-lt"/>
                <a:ea typeface="+mj-ea"/>
                <a:cs typeface="Arial" charset="0"/>
              </a:rPr>
              <a:t/>
            </a:r>
            <a:br>
              <a:rPr lang="ar-SA" sz="3200" b="1" dirty="0">
                <a:solidFill>
                  <a:srgbClr val="FF0000"/>
                </a:solidFill>
                <a:latin typeface="+mj-lt"/>
                <a:ea typeface="+mj-ea"/>
                <a:cs typeface="Arial" charset="0"/>
              </a:rPr>
            </a:br>
            <a:r>
              <a:rPr lang="ar-SA" sz="3200" b="1" dirty="0">
                <a:solidFill>
                  <a:srgbClr val="FF0000"/>
                </a:solidFill>
                <a:latin typeface="+mj-lt"/>
                <a:ea typeface="+mj-ea"/>
                <a:cs typeface="Arial" charset="0"/>
              </a:rPr>
              <a:t/>
            </a:r>
            <a:br>
              <a:rPr lang="ar-SA" sz="3200" b="1" dirty="0">
                <a:solidFill>
                  <a:srgbClr val="FF0000"/>
                </a:solidFill>
                <a:latin typeface="+mj-lt"/>
                <a:ea typeface="+mj-ea"/>
                <a:cs typeface="Arial" charset="0"/>
              </a:rPr>
            </a:br>
            <a:r>
              <a:rPr lang="ar-SA" sz="4400" b="1" dirty="0">
                <a:solidFill>
                  <a:srgbClr val="FF0000"/>
                </a:solidFill>
                <a:latin typeface="+mj-lt"/>
                <a:ea typeface="+mj-ea"/>
                <a:cs typeface="Arial" charset="0"/>
              </a:rPr>
              <a:t/>
            </a:r>
            <a:br>
              <a:rPr lang="ar-SA" sz="4400" b="1" dirty="0">
                <a:solidFill>
                  <a:srgbClr val="FF0000"/>
                </a:solidFill>
                <a:latin typeface="+mj-lt"/>
                <a:ea typeface="+mj-ea"/>
                <a:cs typeface="Arial" charset="0"/>
              </a:rPr>
            </a:br>
            <a:endParaRPr lang="en-GB" sz="4400" dirty="0">
              <a:solidFill>
                <a:schemeClr val="accent1">
                  <a:lumMod val="75000"/>
                </a:schemeClr>
              </a:solidFill>
              <a:latin typeface="+mj-lt"/>
              <a:ea typeface="+mj-ea"/>
              <a:cs typeface="Arial" charset="0"/>
            </a:endParaRPr>
          </a:p>
        </p:txBody>
      </p:sp>
      <p:graphicFrame>
        <p:nvGraphicFramePr>
          <p:cNvPr id="7" name="Group 101"/>
          <p:cNvGraphicFramePr>
            <a:graphicFrameLocks/>
          </p:cNvGraphicFramePr>
          <p:nvPr>
            <p:extLst>
              <p:ext uri="{D42A27DB-BD31-4B8C-83A1-F6EECF244321}">
                <p14:modId xmlns:p14="http://schemas.microsoft.com/office/powerpoint/2010/main" xmlns="" val="2640361291"/>
              </p:ext>
            </p:extLst>
          </p:nvPr>
        </p:nvGraphicFramePr>
        <p:xfrm>
          <a:off x="251520" y="2133601"/>
          <a:ext cx="8526017" cy="3524267"/>
        </p:xfrm>
        <a:graphic>
          <a:graphicData uri="http://schemas.openxmlformats.org/drawingml/2006/table">
            <a:tbl>
              <a:tblPr rtl="1"/>
              <a:tblGrid>
                <a:gridCol w="1167527"/>
                <a:gridCol w="1885382"/>
                <a:gridCol w="591043"/>
                <a:gridCol w="717830"/>
                <a:gridCol w="1004639"/>
                <a:gridCol w="1861787"/>
                <a:gridCol w="544230"/>
                <a:gridCol w="753579"/>
              </a:tblGrid>
              <a:tr h="701032">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18" marB="4571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18" marB="4571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r h="1859265">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10000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510000</a:t>
                      </a:r>
                    </a:p>
                  </a:txBody>
                  <a:tcPr marL="91434" marR="91434"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إلى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 البضاعة</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rgbClr val="FF0000"/>
                          </a:solidFill>
                          <a:effectLst/>
                          <a:latin typeface="Arial" charset="0"/>
                          <a:cs typeface="Arial" charset="0"/>
                        </a:rPr>
                        <a:t>رصيد مرحل (دائن)</a:t>
                      </a:r>
                      <a:endParaRPr kumimoji="0" lang="en-US" sz="2000" b="0" i="0" u="none" strike="noStrike" cap="none" normalizeH="0" baseline="0" dirty="0" smtClean="0">
                        <a:ln>
                          <a:noFill/>
                        </a:ln>
                        <a:solidFill>
                          <a:srgbClr val="FF0000"/>
                        </a:solidFill>
                        <a:effectLst/>
                        <a:latin typeface="Arial" charset="0"/>
                        <a:cs typeface="Arial" charset="0"/>
                      </a:endParaRPr>
                    </a:p>
                  </a:txBody>
                  <a:tcPr marL="91434" marR="91434"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9</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1/22</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1/30</a:t>
                      </a:r>
                    </a:p>
                  </a:txBody>
                  <a:tcPr marL="91434" marR="91434"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500000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20000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rgbClr val="FF0000"/>
                        </a:solidFill>
                        <a:effectLst/>
                        <a:latin typeface="Arial" charset="0"/>
                        <a:cs typeface="Arial" charset="0"/>
                      </a:endParaRPr>
                    </a:p>
                  </a:txBody>
                  <a:tcPr marL="91434" marR="91434"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من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 البنك</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من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 الصندوق</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1434" marR="91434"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r>
                        <a:rPr lang="ar-SA" sz="2400" dirty="0" smtClean="0">
                          <a:latin typeface="Arial" pitchFamily="34" charset="0"/>
                          <a:cs typeface="Arial" pitchFamily="34" charset="0"/>
                        </a:rPr>
                        <a:t>1</a:t>
                      </a:r>
                    </a:p>
                    <a:p>
                      <a:pPr algn="ctr"/>
                      <a:r>
                        <a:rPr lang="ar-SA" sz="2400" dirty="0" smtClean="0">
                          <a:latin typeface="Arial" pitchFamily="34" charset="0"/>
                          <a:cs typeface="Arial" pitchFamily="34" charset="0"/>
                        </a:rPr>
                        <a:t>8</a:t>
                      </a:r>
                    </a:p>
                  </a:txBody>
                  <a:tcPr marL="91434" marR="91434"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1/1</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1/20</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GB"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1434" marR="91434"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396234">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520000</a:t>
                      </a:r>
                      <a:endParaRPr kumimoji="0" lang="en-US" sz="2000" b="0" i="0" u="sng" strike="noStrike" cap="none" normalizeH="0" baseline="0" dirty="0" smtClean="0">
                        <a:ln>
                          <a:noFill/>
                        </a:ln>
                        <a:solidFill>
                          <a:schemeClr val="tx1"/>
                        </a:solidFill>
                        <a:effectLst/>
                        <a:latin typeface="Arial" charset="0"/>
                        <a:cs typeface="Arial" charset="0"/>
                      </a:endParaRPr>
                    </a:p>
                  </a:txBody>
                  <a:tcPr marL="91434" marR="91434"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GB"/>
                    </a:p>
                  </a:txBody>
                  <a:tcPr/>
                </a:tc>
                <a:tc hMerge="1">
                  <a:txBody>
                    <a:bodyPr/>
                    <a:lstStyle/>
                    <a:p>
                      <a:endParaRPr lang="en-GB"/>
                    </a:p>
                  </a:txBody>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520000</a:t>
                      </a:r>
                      <a:endParaRPr kumimoji="0" lang="en-US" sz="2000" b="0" i="0" u="sng" strike="noStrike" cap="none" normalizeH="0" baseline="0" dirty="0" smtClean="0">
                        <a:ln>
                          <a:noFill/>
                        </a:ln>
                        <a:solidFill>
                          <a:schemeClr val="tx1"/>
                        </a:solidFill>
                        <a:effectLst/>
                        <a:latin typeface="Arial" charset="0"/>
                        <a:cs typeface="Arial" charset="0"/>
                      </a:endParaRPr>
                    </a:p>
                  </a:txBody>
                  <a:tcPr marL="91434" marR="91434"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GB"/>
                    </a:p>
                  </a:txBody>
                  <a:tcPr/>
                </a:tc>
                <a:tc hMerge="1">
                  <a:txBody>
                    <a:bodyPr/>
                    <a:lstStyle/>
                    <a:p>
                      <a:endParaRPr lang="en-GB"/>
                    </a:p>
                  </a:txBody>
                  <a:tcPr/>
                </a:tc>
              </a:tr>
              <a:tr h="567719">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rgbClr val="FF0000"/>
                        </a:solidFill>
                        <a:effectLst/>
                        <a:latin typeface="Arial" charset="0"/>
                        <a:cs typeface="Arial" charset="0"/>
                      </a:endParaRPr>
                    </a:p>
                  </a:txBody>
                  <a:tcPr marL="91434" marR="91434"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endParaRPr lang="en-GB" sz="1800" dirty="0"/>
                    </a:p>
                  </a:txBody>
                  <a:tcPr marL="91434" marR="91434"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510000</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rgbClr val="FF0000"/>
                          </a:solidFill>
                          <a:effectLst/>
                          <a:latin typeface="Arial" charset="0"/>
                          <a:cs typeface="Arial" charset="0"/>
                        </a:rPr>
                        <a:t>رصيد منقول</a:t>
                      </a:r>
                      <a:endParaRPr kumimoji="0" lang="en-US" sz="2000" b="0" i="0" u="none" strike="noStrike" cap="none" normalizeH="0" baseline="0" dirty="0" smtClean="0">
                        <a:ln>
                          <a:noFill/>
                        </a:ln>
                        <a:solidFill>
                          <a:srgbClr val="FF0000"/>
                        </a:solidFill>
                        <a:effectLst/>
                        <a:latin typeface="Arial" charset="0"/>
                        <a:cs typeface="Arial" charset="0"/>
                      </a:endParaRPr>
                    </a:p>
                  </a:txBody>
                  <a:tcPr marL="91434" marR="91434"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endParaRPr lang="en-GB" sz="1800" dirty="0"/>
                    </a:p>
                  </a:txBody>
                  <a:tcPr marL="91434" marR="91434"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800" b="0" i="0" u="none" strike="noStrike" cap="none" normalizeH="0" baseline="0" dirty="0" smtClean="0">
                          <a:ln>
                            <a:noFill/>
                          </a:ln>
                          <a:solidFill>
                            <a:schemeClr val="tx1"/>
                          </a:solidFill>
                          <a:effectLst/>
                          <a:latin typeface="Arial" charset="0"/>
                          <a:cs typeface="Arial" charset="0"/>
                        </a:rPr>
                        <a:t>2/1</a:t>
                      </a:r>
                      <a:endParaRPr kumimoji="0" lang="en-US" sz="1800" b="0" i="0" u="none" strike="noStrike" cap="none" normalizeH="0" baseline="0" dirty="0" smtClean="0">
                        <a:ln>
                          <a:noFill/>
                        </a:ln>
                        <a:solidFill>
                          <a:schemeClr val="tx1"/>
                        </a:solidFill>
                        <a:effectLst/>
                        <a:latin typeface="Arial" charset="0"/>
                        <a:cs typeface="Arial" charset="0"/>
                      </a:endParaRPr>
                    </a:p>
                  </a:txBody>
                  <a:tcPr marL="91434" marR="91434"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bl>
          </a:graphicData>
        </a:graphic>
      </p:graphicFrame>
      <p:sp>
        <p:nvSpPr>
          <p:cNvPr id="8" name="Text Box 95"/>
          <p:cNvSpPr txBox="1">
            <a:spLocks noChangeArrowheads="1"/>
          </p:cNvSpPr>
          <p:nvPr/>
        </p:nvSpPr>
        <p:spPr bwMode="auto">
          <a:xfrm>
            <a:off x="3446585" y="1447801"/>
            <a:ext cx="1969477"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b="1"/>
              <a:t>حـ/ رأس المال</a:t>
            </a:r>
            <a:endParaRPr lang="en-GB" sz="2400" b="1"/>
          </a:p>
        </p:txBody>
      </p:sp>
      <p:sp>
        <p:nvSpPr>
          <p:cNvPr id="9" name="Text Box 95"/>
          <p:cNvSpPr txBox="1">
            <a:spLocks noChangeArrowheads="1"/>
          </p:cNvSpPr>
          <p:nvPr/>
        </p:nvSpPr>
        <p:spPr bwMode="auto">
          <a:xfrm>
            <a:off x="7526215" y="1524001"/>
            <a:ext cx="9144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ar-SA" sz="2400"/>
              <a:t>مدين</a:t>
            </a:r>
            <a:endParaRPr lang="en-GB" sz="2400"/>
          </a:p>
        </p:txBody>
      </p:sp>
      <p:sp>
        <p:nvSpPr>
          <p:cNvPr id="10" name="Text Box 95"/>
          <p:cNvSpPr txBox="1">
            <a:spLocks noChangeArrowheads="1"/>
          </p:cNvSpPr>
          <p:nvPr/>
        </p:nvSpPr>
        <p:spPr bwMode="auto">
          <a:xfrm>
            <a:off x="562707" y="1524001"/>
            <a:ext cx="84406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a:t>دائن</a:t>
            </a:r>
            <a:endParaRPr lang="en-GB" sz="2400"/>
          </a:p>
        </p:txBody>
      </p:sp>
      <p:sp>
        <p:nvSpPr>
          <p:cNvPr id="12" name="Slide Number Placeholder 3"/>
          <p:cNvSpPr txBox="1">
            <a:spLocks/>
          </p:cNvSpPr>
          <p:nvPr/>
        </p:nvSpPr>
        <p:spPr bwMode="auto">
          <a:xfrm>
            <a:off x="4587238"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128</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169766308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Title 1"/>
          <p:cNvSpPr>
            <a:spLocks noGrp="1"/>
          </p:cNvSpPr>
          <p:nvPr>
            <p:ph type="title"/>
          </p:nvPr>
        </p:nvSpPr>
        <p:spPr/>
        <p:txBody>
          <a:bodyPr/>
          <a:lstStyle/>
          <a:p>
            <a:endParaRPr lang="en-GB" sz="3200" smtClean="0">
              <a:solidFill>
                <a:srgbClr val="FF0000"/>
              </a:solidFill>
              <a:cs typeface="Arial" pitchFamily="34" charset="0"/>
            </a:endParaRPr>
          </a:p>
        </p:txBody>
      </p:sp>
      <p:sp>
        <p:nvSpPr>
          <p:cNvPr id="141315" name="Content Placeholder 2"/>
          <p:cNvSpPr>
            <a:spLocks noGrp="1"/>
          </p:cNvSpPr>
          <p:nvPr>
            <p:ph idx="1"/>
          </p:nvPr>
        </p:nvSpPr>
        <p:spPr>
          <a:xfrm>
            <a:off x="457200" y="1600200"/>
            <a:ext cx="8229600" cy="4191000"/>
          </a:xfrm>
        </p:spPr>
        <p:txBody>
          <a:bodyPr/>
          <a:lstStyle/>
          <a:p>
            <a:endParaRPr lang="en-GB" smtClean="0">
              <a:cs typeface="Arial" pitchFamily="34" charset="0"/>
            </a:endParaRPr>
          </a:p>
        </p:txBody>
      </p:sp>
      <p:sp>
        <p:nvSpPr>
          <p:cNvPr id="5" name="Title 1"/>
          <p:cNvSpPr txBox="1">
            <a:spLocks/>
          </p:cNvSpPr>
          <p:nvPr/>
        </p:nvSpPr>
        <p:spPr bwMode="auto">
          <a:xfrm>
            <a:off x="422031" y="152400"/>
            <a:ext cx="8229600" cy="1143000"/>
          </a:xfrm>
          <a:prstGeom prst="rect">
            <a:avLst/>
          </a:prstGeom>
          <a:noFill/>
          <a:ln w="9525">
            <a:noFill/>
            <a:miter lim="800000"/>
            <a:headEnd/>
            <a:tailEnd/>
          </a:ln>
        </p:spPr>
        <p:txBody>
          <a:bodyPr anchor="ctr"/>
          <a:lstStyle/>
          <a:p>
            <a:pPr rtl="0" eaLnBrk="0" hangingPunct="0">
              <a:defRPr/>
            </a:pPr>
            <a:r>
              <a:rPr lang="ar-SA" sz="3200" dirty="0">
                <a:solidFill>
                  <a:srgbClr val="FF0000"/>
                </a:solidFill>
                <a:latin typeface="+mj-lt"/>
                <a:ea typeface="+mj-ea"/>
                <a:cs typeface="Arial" charset="0"/>
              </a:rPr>
              <a:t>كما يمكن تصوير حساب قرض البنك كما يلي:</a:t>
            </a:r>
            <a:endParaRPr lang="en-GB" sz="3200" dirty="0">
              <a:solidFill>
                <a:schemeClr val="accent1">
                  <a:lumMod val="75000"/>
                </a:schemeClr>
              </a:solidFill>
              <a:latin typeface="+mj-lt"/>
              <a:ea typeface="+mj-ea"/>
              <a:cs typeface="Arial" charset="0"/>
            </a:endParaRPr>
          </a:p>
        </p:txBody>
      </p:sp>
      <p:sp>
        <p:nvSpPr>
          <p:cNvPr id="7" name="Title 1"/>
          <p:cNvSpPr txBox="1">
            <a:spLocks/>
          </p:cNvSpPr>
          <p:nvPr/>
        </p:nvSpPr>
        <p:spPr bwMode="auto">
          <a:xfrm>
            <a:off x="457200" y="274638"/>
            <a:ext cx="8229600" cy="792162"/>
          </a:xfrm>
          <a:prstGeom prst="rect">
            <a:avLst/>
          </a:prstGeom>
          <a:noFill/>
          <a:ln w="9525">
            <a:noFill/>
            <a:miter lim="800000"/>
            <a:headEnd/>
            <a:tailEnd/>
          </a:ln>
        </p:spPr>
        <p:txBody>
          <a:bodyPr anchor="ctr"/>
          <a:lstStyle/>
          <a:p>
            <a:pPr rtl="0" eaLnBrk="0" hangingPunct="0">
              <a:defRPr/>
            </a:pPr>
            <a:r>
              <a:rPr lang="ar-SA" sz="3200" b="1" dirty="0">
                <a:solidFill>
                  <a:srgbClr val="FF0000"/>
                </a:solidFill>
                <a:latin typeface="+mj-lt"/>
                <a:ea typeface="+mj-ea"/>
                <a:cs typeface="Arial" charset="0"/>
              </a:rPr>
              <a:t/>
            </a:r>
            <a:br>
              <a:rPr lang="ar-SA" sz="3200" b="1" dirty="0">
                <a:solidFill>
                  <a:srgbClr val="FF0000"/>
                </a:solidFill>
                <a:latin typeface="+mj-lt"/>
                <a:ea typeface="+mj-ea"/>
                <a:cs typeface="Arial" charset="0"/>
              </a:rPr>
            </a:br>
            <a:r>
              <a:rPr lang="ar-SA" sz="3200" b="1" dirty="0">
                <a:solidFill>
                  <a:srgbClr val="FF0000"/>
                </a:solidFill>
                <a:latin typeface="+mj-lt"/>
                <a:ea typeface="+mj-ea"/>
                <a:cs typeface="Arial" charset="0"/>
              </a:rPr>
              <a:t/>
            </a:r>
            <a:br>
              <a:rPr lang="ar-SA" sz="3200" b="1" dirty="0">
                <a:solidFill>
                  <a:srgbClr val="FF0000"/>
                </a:solidFill>
                <a:latin typeface="+mj-lt"/>
                <a:ea typeface="+mj-ea"/>
                <a:cs typeface="Arial" charset="0"/>
              </a:rPr>
            </a:br>
            <a:r>
              <a:rPr lang="ar-SA" sz="4400" b="1" dirty="0">
                <a:solidFill>
                  <a:srgbClr val="FF0000"/>
                </a:solidFill>
                <a:latin typeface="+mj-lt"/>
                <a:ea typeface="+mj-ea"/>
                <a:cs typeface="Arial" charset="0"/>
              </a:rPr>
              <a:t/>
            </a:r>
            <a:br>
              <a:rPr lang="ar-SA" sz="4400" b="1" dirty="0">
                <a:solidFill>
                  <a:srgbClr val="FF0000"/>
                </a:solidFill>
                <a:latin typeface="+mj-lt"/>
                <a:ea typeface="+mj-ea"/>
                <a:cs typeface="Arial" charset="0"/>
              </a:rPr>
            </a:br>
            <a:endParaRPr lang="en-GB" sz="4400" dirty="0">
              <a:solidFill>
                <a:schemeClr val="accent1">
                  <a:lumMod val="75000"/>
                </a:schemeClr>
              </a:solidFill>
              <a:latin typeface="+mj-lt"/>
              <a:ea typeface="+mj-ea"/>
              <a:cs typeface="Arial" charset="0"/>
            </a:endParaRPr>
          </a:p>
        </p:txBody>
      </p:sp>
      <p:graphicFrame>
        <p:nvGraphicFramePr>
          <p:cNvPr id="9" name="Group 101"/>
          <p:cNvGraphicFramePr>
            <a:graphicFrameLocks/>
          </p:cNvGraphicFramePr>
          <p:nvPr>
            <p:extLst>
              <p:ext uri="{D42A27DB-BD31-4B8C-83A1-F6EECF244321}">
                <p14:modId xmlns:p14="http://schemas.microsoft.com/office/powerpoint/2010/main" xmlns="" val="1195100546"/>
              </p:ext>
            </p:extLst>
          </p:nvPr>
        </p:nvGraphicFramePr>
        <p:xfrm>
          <a:off x="297120" y="2133601"/>
          <a:ext cx="8595359" cy="3463925"/>
        </p:xfrm>
        <a:graphic>
          <a:graphicData uri="http://schemas.openxmlformats.org/drawingml/2006/table">
            <a:tbl>
              <a:tblPr rtl="1"/>
              <a:tblGrid>
                <a:gridCol w="1013551"/>
                <a:gridCol w="1910596"/>
                <a:gridCol w="598948"/>
                <a:gridCol w="827864"/>
                <a:gridCol w="1023000"/>
                <a:gridCol w="1781325"/>
                <a:gridCol w="551508"/>
                <a:gridCol w="888567"/>
              </a:tblGrid>
              <a:tr h="701024">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12" marB="45712"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12" marB="4571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12" marB="4571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12" marB="4571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12" marB="4571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12" marB="4571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12" marB="4571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12" marB="45712"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r h="1799020">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200000</a:t>
                      </a:r>
                    </a:p>
                  </a:txBody>
                  <a:tcPr marL="91434" marR="91434"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rgbClr val="FF0000"/>
                          </a:solidFill>
                          <a:effectLst/>
                          <a:latin typeface="Arial" charset="0"/>
                          <a:cs typeface="Arial" charset="0"/>
                        </a:rPr>
                        <a:t>رصيد مرحل (دائن)</a:t>
                      </a:r>
                      <a:endParaRPr kumimoji="0" lang="en-US" sz="2000" b="0" i="0" u="none" strike="noStrike" cap="none" normalizeH="0" baseline="0" dirty="0" smtClean="0">
                        <a:ln>
                          <a:noFill/>
                        </a:ln>
                        <a:solidFill>
                          <a:srgbClr val="FF0000"/>
                        </a:solidFill>
                        <a:effectLst/>
                        <a:latin typeface="Arial" charset="0"/>
                        <a:cs typeface="Arial" charset="0"/>
                      </a:endParaRPr>
                    </a:p>
                  </a:txBody>
                  <a:tcPr marL="91434" marR="91434"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1/30</a:t>
                      </a:r>
                    </a:p>
                  </a:txBody>
                  <a:tcPr marL="91434" marR="91434"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200000</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rgbClr val="FF0000"/>
                        </a:solidFill>
                        <a:effectLst/>
                        <a:latin typeface="Arial" charset="0"/>
                        <a:cs typeface="Arial" charset="0"/>
                      </a:endParaRPr>
                    </a:p>
                  </a:txBody>
                  <a:tcPr marL="91434" marR="91434"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من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 البنك</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1434" marR="91434"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r>
                        <a:rPr lang="ar-SA" sz="2400" dirty="0" smtClean="0">
                          <a:latin typeface="Arial" pitchFamily="34" charset="0"/>
                          <a:cs typeface="Arial" pitchFamily="34" charset="0"/>
                        </a:rPr>
                        <a:t>2</a:t>
                      </a:r>
                    </a:p>
                  </a:txBody>
                  <a:tcPr marL="91434" marR="91434"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1/3</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GB"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1434" marR="91434"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396224">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200000</a:t>
                      </a:r>
                      <a:endParaRPr kumimoji="0" lang="en-US" sz="2000" b="0" i="0" u="sng" strike="noStrike" cap="none" normalizeH="0" baseline="0" dirty="0" smtClean="0">
                        <a:ln>
                          <a:noFill/>
                        </a:ln>
                        <a:solidFill>
                          <a:schemeClr val="tx1"/>
                        </a:solidFill>
                        <a:effectLst/>
                        <a:latin typeface="Arial" charset="0"/>
                        <a:cs typeface="Arial" charset="0"/>
                      </a:endParaRPr>
                    </a:p>
                  </a:txBody>
                  <a:tcPr marL="91434" marR="91434"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GB"/>
                    </a:p>
                  </a:txBody>
                  <a:tcPr/>
                </a:tc>
                <a:tc hMerge="1">
                  <a:txBody>
                    <a:bodyPr/>
                    <a:lstStyle/>
                    <a:p>
                      <a:endParaRPr lang="en-GB"/>
                    </a:p>
                  </a:txBody>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200000</a:t>
                      </a:r>
                      <a:endParaRPr kumimoji="0" lang="en-US" sz="2000" b="0" i="0" u="sng" strike="noStrike" cap="none" normalizeH="0" baseline="0" dirty="0" smtClean="0">
                        <a:ln>
                          <a:noFill/>
                        </a:ln>
                        <a:solidFill>
                          <a:schemeClr val="tx1"/>
                        </a:solidFill>
                        <a:effectLst/>
                        <a:latin typeface="Arial" charset="0"/>
                        <a:cs typeface="Arial" charset="0"/>
                      </a:endParaRPr>
                    </a:p>
                  </a:txBody>
                  <a:tcPr marL="91434" marR="91434"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GB"/>
                    </a:p>
                  </a:txBody>
                  <a:tcPr/>
                </a:tc>
                <a:tc hMerge="1">
                  <a:txBody>
                    <a:bodyPr/>
                    <a:lstStyle/>
                    <a:p>
                      <a:endParaRPr lang="en-GB"/>
                    </a:p>
                  </a:txBody>
                  <a:tcPr/>
                </a:tc>
              </a:tr>
              <a:tr h="567657">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rgbClr val="FF0000"/>
                        </a:solidFill>
                        <a:effectLst/>
                        <a:latin typeface="Arial" charset="0"/>
                        <a:cs typeface="Arial" charset="0"/>
                      </a:endParaRPr>
                    </a:p>
                  </a:txBody>
                  <a:tcPr marL="91434" marR="91434"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endParaRPr lang="en-GB" sz="1800" dirty="0"/>
                    </a:p>
                  </a:txBody>
                  <a:tcPr marL="91434" marR="91434"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200000</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rgbClr val="FF0000"/>
                          </a:solidFill>
                          <a:effectLst/>
                          <a:latin typeface="Arial" charset="0"/>
                          <a:cs typeface="Arial" charset="0"/>
                        </a:rPr>
                        <a:t>رصيد منقول</a:t>
                      </a:r>
                      <a:endParaRPr kumimoji="0" lang="en-US" sz="2000" b="0" i="0" u="none" strike="noStrike" cap="none" normalizeH="0" baseline="0" dirty="0" smtClean="0">
                        <a:ln>
                          <a:noFill/>
                        </a:ln>
                        <a:solidFill>
                          <a:srgbClr val="FF0000"/>
                        </a:solidFill>
                        <a:effectLst/>
                        <a:latin typeface="Arial" charset="0"/>
                        <a:cs typeface="Arial" charset="0"/>
                      </a:endParaRPr>
                    </a:p>
                  </a:txBody>
                  <a:tcPr marL="91434" marR="91434"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endParaRPr lang="en-GB" sz="1800" dirty="0"/>
                    </a:p>
                  </a:txBody>
                  <a:tcPr marL="91434" marR="91434"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800" b="0" i="0" u="none" strike="noStrike" cap="none" normalizeH="0" baseline="0" dirty="0" smtClean="0">
                          <a:ln>
                            <a:noFill/>
                          </a:ln>
                          <a:solidFill>
                            <a:schemeClr val="tx1"/>
                          </a:solidFill>
                          <a:effectLst/>
                          <a:latin typeface="Arial" charset="0"/>
                          <a:cs typeface="Arial" charset="0"/>
                        </a:rPr>
                        <a:t>2/1</a:t>
                      </a:r>
                      <a:endParaRPr kumimoji="0" lang="en-US" sz="1800" b="0" i="0" u="none" strike="noStrike" cap="none" normalizeH="0" baseline="0" dirty="0" smtClean="0">
                        <a:ln>
                          <a:noFill/>
                        </a:ln>
                        <a:solidFill>
                          <a:schemeClr val="tx1"/>
                        </a:solidFill>
                        <a:effectLst/>
                        <a:latin typeface="Arial" charset="0"/>
                        <a:cs typeface="Arial" charset="0"/>
                      </a:endParaRPr>
                    </a:p>
                  </a:txBody>
                  <a:tcPr marL="91434" marR="91434"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bl>
          </a:graphicData>
        </a:graphic>
      </p:graphicFrame>
      <p:sp>
        <p:nvSpPr>
          <p:cNvPr id="10" name="Text Box 95"/>
          <p:cNvSpPr txBox="1">
            <a:spLocks noChangeArrowheads="1"/>
          </p:cNvSpPr>
          <p:nvPr/>
        </p:nvSpPr>
        <p:spPr bwMode="auto">
          <a:xfrm>
            <a:off x="3446585" y="1447801"/>
            <a:ext cx="1969477"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b="1"/>
              <a:t>حـ/ قرض البنك</a:t>
            </a:r>
            <a:endParaRPr lang="en-GB" sz="2400" b="1"/>
          </a:p>
        </p:txBody>
      </p:sp>
      <p:sp>
        <p:nvSpPr>
          <p:cNvPr id="11" name="Text Box 95"/>
          <p:cNvSpPr txBox="1">
            <a:spLocks noChangeArrowheads="1"/>
          </p:cNvSpPr>
          <p:nvPr/>
        </p:nvSpPr>
        <p:spPr bwMode="auto">
          <a:xfrm>
            <a:off x="7526215" y="1524001"/>
            <a:ext cx="9144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ar-SA" sz="2400"/>
              <a:t>مدين</a:t>
            </a:r>
            <a:endParaRPr lang="en-GB" sz="2400"/>
          </a:p>
        </p:txBody>
      </p:sp>
      <p:sp>
        <p:nvSpPr>
          <p:cNvPr id="12" name="Text Box 95"/>
          <p:cNvSpPr txBox="1">
            <a:spLocks noChangeArrowheads="1"/>
          </p:cNvSpPr>
          <p:nvPr/>
        </p:nvSpPr>
        <p:spPr bwMode="auto">
          <a:xfrm>
            <a:off x="562707" y="1524001"/>
            <a:ext cx="84406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a:t>دائن</a:t>
            </a:r>
            <a:endParaRPr lang="en-GB" sz="2400"/>
          </a:p>
        </p:txBody>
      </p:sp>
      <p:sp>
        <p:nvSpPr>
          <p:cNvPr id="14" name="Slide Number Placeholder 3"/>
          <p:cNvSpPr txBox="1">
            <a:spLocks/>
          </p:cNvSpPr>
          <p:nvPr/>
        </p:nvSpPr>
        <p:spPr bwMode="auto">
          <a:xfrm>
            <a:off x="4587238"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129</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11544612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Title 1"/>
          <p:cNvSpPr>
            <a:spLocks noGrp="1"/>
          </p:cNvSpPr>
          <p:nvPr>
            <p:ph type="title"/>
          </p:nvPr>
        </p:nvSpPr>
        <p:spPr/>
        <p:txBody>
          <a:bodyPr/>
          <a:lstStyle/>
          <a:p>
            <a:endParaRPr lang="en-GB" sz="3200" smtClean="0">
              <a:solidFill>
                <a:srgbClr val="FF0000"/>
              </a:solidFill>
              <a:cs typeface="Arial" pitchFamily="34" charset="0"/>
            </a:endParaRPr>
          </a:p>
        </p:txBody>
      </p:sp>
      <p:sp>
        <p:nvSpPr>
          <p:cNvPr id="142339" name="Content Placeholder 2"/>
          <p:cNvSpPr>
            <a:spLocks noGrp="1"/>
          </p:cNvSpPr>
          <p:nvPr>
            <p:ph idx="1"/>
          </p:nvPr>
        </p:nvSpPr>
        <p:spPr>
          <a:xfrm>
            <a:off x="457200" y="1600200"/>
            <a:ext cx="8229600" cy="4191000"/>
          </a:xfrm>
        </p:spPr>
        <p:txBody>
          <a:bodyPr/>
          <a:lstStyle/>
          <a:p>
            <a:endParaRPr lang="en-GB" smtClean="0">
              <a:cs typeface="Arial" pitchFamily="34" charset="0"/>
            </a:endParaRPr>
          </a:p>
        </p:txBody>
      </p:sp>
      <p:sp>
        <p:nvSpPr>
          <p:cNvPr id="5" name="Title 1"/>
          <p:cNvSpPr txBox="1">
            <a:spLocks/>
          </p:cNvSpPr>
          <p:nvPr/>
        </p:nvSpPr>
        <p:spPr bwMode="auto">
          <a:xfrm>
            <a:off x="422031" y="152400"/>
            <a:ext cx="8229600" cy="1143000"/>
          </a:xfrm>
          <a:prstGeom prst="rect">
            <a:avLst/>
          </a:prstGeom>
          <a:noFill/>
          <a:ln w="9525">
            <a:noFill/>
            <a:miter lim="800000"/>
            <a:headEnd/>
            <a:tailEnd/>
          </a:ln>
        </p:spPr>
        <p:txBody>
          <a:bodyPr anchor="ctr"/>
          <a:lstStyle/>
          <a:p>
            <a:pPr rtl="0" eaLnBrk="0" hangingPunct="0">
              <a:defRPr/>
            </a:pPr>
            <a:r>
              <a:rPr lang="ar-SA" sz="3200" dirty="0">
                <a:solidFill>
                  <a:srgbClr val="FF0000"/>
                </a:solidFill>
                <a:latin typeface="+mj-lt"/>
                <a:ea typeface="+mj-ea"/>
                <a:cs typeface="Arial" charset="0"/>
              </a:rPr>
              <a:t>كما يمكن تصوير حساب المبنى كما يلي:</a:t>
            </a:r>
            <a:endParaRPr lang="en-GB" sz="3200" dirty="0">
              <a:solidFill>
                <a:schemeClr val="accent1">
                  <a:lumMod val="75000"/>
                </a:schemeClr>
              </a:solidFill>
              <a:latin typeface="+mj-lt"/>
              <a:ea typeface="+mj-ea"/>
              <a:cs typeface="Arial" charset="0"/>
            </a:endParaRPr>
          </a:p>
        </p:txBody>
      </p:sp>
      <p:sp>
        <p:nvSpPr>
          <p:cNvPr id="7" name="Title 1"/>
          <p:cNvSpPr txBox="1">
            <a:spLocks/>
          </p:cNvSpPr>
          <p:nvPr/>
        </p:nvSpPr>
        <p:spPr bwMode="auto">
          <a:xfrm>
            <a:off x="457200" y="274638"/>
            <a:ext cx="8229600" cy="792162"/>
          </a:xfrm>
          <a:prstGeom prst="rect">
            <a:avLst/>
          </a:prstGeom>
          <a:noFill/>
          <a:ln w="9525">
            <a:noFill/>
            <a:miter lim="800000"/>
            <a:headEnd/>
            <a:tailEnd/>
          </a:ln>
        </p:spPr>
        <p:txBody>
          <a:bodyPr anchor="ctr"/>
          <a:lstStyle/>
          <a:p>
            <a:pPr rtl="0" eaLnBrk="0" hangingPunct="0">
              <a:defRPr/>
            </a:pPr>
            <a:r>
              <a:rPr lang="ar-SA" sz="3200" b="1" dirty="0">
                <a:solidFill>
                  <a:srgbClr val="FF0000"/>
                </a:solidFill>
                <a:latin typeface="+mj-lt"/>
                <a:ea typeface="+mj-ea"/>
                <a:cs typeface="Arial" charset="0"/>
              </a:rPr>
              <a:t/>
            </a:r>
            <a:br>
              <a:rPr lang="ar-SA" sz="3200" b="1" dirty="0">
                <a:solidFill>
                  <a:srgbClr val="FF0000"/>
                </a:solidFill>
                <a:latin typeface="+mj-lt"/>
                <a:ea typeface="+mj-ea"/>
                <a:cs typeface="Arial" charset="0"/>
              </a:rPr>
            </a:br>
            <a:r>
              <a:rPr lang="ar-SA" sz="3200" b="1" dirty="0">
                <a:solidFill>
                  <a:srgbClr val="FF0000"/>
                </a:solidFill>
                <a:latin typeface="+mj-lt"/>
                <a:ea typeface="+mj-ea"/>
                <a:cs typeface="Arial" charset="0"/>
              </a:rPr>
              <a:t/>
            </a:r>
            <a:br>
              <a:rPr lang="ar-SA" sz="3200" b="1" dirty="0">
                <a:solidFill>
                  <a:srgbClr val="FF0000"/>
                </a:solidFill>
                <a:latin typeface="+mj-lt"/>
                <a:ea typeface="+mj-ea"/>
                <a:cs typeface="Arial" charset="0"/>
              </a:rPr>
            </a:br>
            <a:r>
              <a:rPr lang="ar-SA" sz="4400" b="1" dirty="0">
                <a:solidFill>
                  <a:srgbClr val="FF0000"/>
                </a:solidFill>
                <a:latin typeface="+mj-lt"/>
                <a:ea typeface="+mj-ea"/>
                <a:cs typeface="Arial" charset="0"/>
              </a:rPr>
              <a:t/>
            </a:r>
            <a:br>
              <a:rPr lang="ar-SA" sz="4400" b="1" dirty="0">
                <a:solidFill>
                  <a:srgbClr val="FF0000"/>
                </a:solidFill>
                <a:latin typeface="+mj-lt"/>
                <a:ea typeface="+mj-ea"/>
                <a:cs typeface="Arial" charset="0"/>
              </a:rPr>
            </a:br>
            <a:endParaRPr lang="en-GB" sz="4400" dirty="0">
              <a:solidFill>
                <a:schemeClr val="accent1">
                  <a:lumMod val="75000"/>
                </a:schemeClr>
              </a:solidFill>
              <a:latin typeface="+mj-lt"/>
              <a:ea typeface="+mj-ea"/>
              <a:cs typeface="Arial" charset="0"/>
            </a:endParaRPr>
          </a:p>
        </p:txBody>
      </p:sp>
      <p:graphicFrame>
        <p:nvGraphicFramePr>
          <p:cNvPr id="9" name="Group 101"/>
          <p:cNvGraphicFramePr>
            <a:graphicFrameLocks/>
          </p:cNvGraphicFramePr>
          <p:nvPr>
            <p:extLst>
              <p:ext uri="{D42A27DB-BD31-4B8C-83A1-F6EECF244321}">
                <p14:modId xmlns:p14="http://schemas.microsoft.com/office/powerpoint/2010/main" xmlns="" val="1041527525"/>
              </p:ext>
            </p:extLst>
          </p:nvPr>
        </p:nvGraphicFramePr>
        <p:xfrm>
          <a:off x="422029" y="2133600"/>
          <a:ext cx="8398442" cy="3658831"/>
        </p:xfrm>
        <a:graphic>
          <a:graphicData uri="http://schemas.openxmlformats.org/drawingml/2006/table">
            <a:tbl>
              <a:tblPr rtl="1"/>
              <a:tblGrid>
                <a:gridCol w="1004935"/>
                <a:gridCol w="1894354"/>
                <a:gridCol w="593856"/>
                <a:gridCol w="855150"/>
                <a:gridCol w="1114440"/>
                <a:gridCol w="1631722"/>
                <a:gridCol w="546820"/>
                <a:gridCol w="757165"/>
              </a:tblGrid>
              <a:tr h="701090">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3" marB="4572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3" marB="4572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r h="1799467">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250000</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إلى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 البنك</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defRPr/>
                      </a:pPr>
                      <a:endParaRPr kumimoji="0" lang="en-US" sz="2000" b="0" i="0" u="none" strike="noStrike" cap="none" normalizeH="0" baseline="0" dirty="0" smtClean="0">
                        <a:ln>
                          <a:noFill/>
                        </a:ln>
                        <a:solidFill>
                          <a:srgbClr val="FF0000"/>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3</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1/5</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rgbClr val="FF0000"/>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rgbClr val="FF0000"/>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rgbClr val="FF0000"/>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250000</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rgbClr val="FF0000"/>
                          </a:solidFill>
                          <a:effectLst/>
                          <a:latin typeface="Arial" charset="0"/>
                          <a:cs typeface="Arial" charset="0"/>
                        </a:rPr>
                        <a:t>رصيد مرحل (مدين)</a:t>
                      </a:r>
                      <a:endParaRPr kumimoji="0" lang="en-US" sz="2000" b="0" i="0" u="none" strike="noStrike" cap="none" normalizeH="0" baseline="0" dirty="0" smtClean="0">
                        <a:ln>
                          <a:noFill/>
                        </a:ln>
                        <a:solidFill>
                          <a:srgbClr val="FF0000"/>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endParaRPr lang="ar-SA" sz="2400" dirty="0" smtClean="0">
                        <a:latin typeface="Arial" pitchFamily="34" charset="0"/>
                        <a:cs typeface="Arial" pitchFamily="34" charset="0"/>
                      </a:endParaRPr>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GB"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1/30</a:t>
                      </a:r>
                    </a:p>
                  </a:txBody>
                  <a:tcPr marL="91434" marR="91434"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396268">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250000</a:t>
                      </a:r>
                      <a:endParaRPr kumimoji="0" lang="en-US" sz="2000" b="0" i="0" u="sng"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GB"/>
                    </a:p>
                  </a:txBody>
                  <a:tcPr/>
                </a:tc>
                <a:tc hMerge="1">
                  <a:txBody>
                    <a:bodyPr/>
                    <a:lstStyle/>
                    <a:p>
                      <a:endParaRPr lang="en-GB"/>
                    </a:p>
                  </a:txBody>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250000</a:t>
                      </a:r>
                      <a:endParaRPr kumimoji="0" lang="en-US" sz="2000" b="0" i="0" u="sng"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GB"/>
                    </a:p>
                  </a:txBody>
                  <a:tcPr/>
                </a:tc>
                <a:tc hMerge="1">
                  <a:txBody>
                    <a:bodyPr/>
                    <a:lstStyle/>
                    <a:p>
                      <a:endParaRPr lang="en-GB"/>
                    </a:p>
                  </a:txBody>
                  <a:tcPr/>
                </a:tc>
              </a:tr>
              <a:tr h="640125">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250000</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rgbClr val="FF0000"/>
                          </a:solidFill>
                          <a:effectLst/>
                          <a:latin typeface="Arial" charset="0"/>
                          <a:cs typeface="Arial" charset="0"/>
                        </a:rPr>
                        <a:t>رصيد منقول</a:t>
                      </a:r>
                      <a:endParaRPr kumimoji="0" lang="en-US" sz="2000" b="0" i="0" u="none" strike="noStrike" cap="none" normalizeH="0" baseline="0" dirty="0" smtClean="0">
                        <a:ln>
                          <a:noFill/>
                        </a:ln>
                        <a:solidFill>
                          <a:srgbClr val="FF0000"/>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endParaRPr lang="en-GB" sz="1800" dirty="0"/>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2/1</a:t>
                      </a:r>
                      <a:endParaRPr kumimoji="0" lang="en-US"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endParaRPr lang="en-GB" sz="1800"/>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endParaRPr lang="en-GB" sz="1800" dirty="0"/>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endParaRPr lang="en-GB" sz="1800" dirty="0"/>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bl>
          </a:graphicData>
        </a:graphic>
      </p:graphicFrame>
      <p:sp>
        <p:nvSpPr>
          <p:cNvPr id="10" name="Text Box 95"/>
          <p:cNvSpPr txBox="1">
            <a:spLocks noChangeArrowheads="1"/>
          </p:cNvSpPr>
          <p:nvPr/>
        </p:nvSpPr>
        <p:spPr bwMode="auto">
          <a:xfrm>
            <a:off x="3446585" y="1447801"/>
            <a:ext cx="1969477"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b="1"/>
              <a:t>حـ/ المبنى</a:t>
            </a:r>
            <a:endParaRPr lang="en-GB" sz="2400" b="1"/>
          </a:p>
        </p:txBody>
      </p:sp>
      <p:sp>
        <p:nvSpPr>
          <p:cNvPr id="11" name="Text Box 95"/>
          <p:cNvSpPr txBox="1">
            <a:spLocks noChangeArrowheads="1"/>
          </p:cNvSpPr>
          <p:nvPr/>
        </p:nvSpPr>
        <p:spPr bwMode="auto">
          <a:xfrm>
            <a:off x="7526215" y="1524001"/>
            <a:ext cx="9144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ar-SA" sz="2400"/>
              <a:t>مدين</a:t>
            </a:r>
            <a:endParaRPr lang="en-GB" sz="2400"/>
          </a:p>
        </p:txBody>
      </p:sp>
      <p:sp>
        <p:nvSpPr>
          <p:cNvPr id="12" name="Text Box 95"/>
          <p:cNvSpPr txBox="1">
            <a:spLocks noChangeArrowheads="1"/>
          </p:cNvSpPr>
          <p:nvPr/>
        </p:nvSpPr>
        <p:spPr bwMode="auto">
          <a:xfrm>
            <a:off x="562707" y="1524001"/>
            <a:ext cx="84406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a:t>دائن</a:t>
            </a:r>
            <a:endParaRPr lang="en-GB" sz="2400"/>
          </a:p>
        </p:txBody>
      </p:sp>
      <p:sp>
        <p:nvSpPr>
          <p:cNvPr id="14" name="Slide Number Placeholder 3"/>
          <p:cNvSpPr txBox="1">
            <a:spLocks/>
          </p:cNvSpPr>
          <p:nvPr/>
        </p:nvSpPr>
        <p:spPr bwMode="auto">
          <a:xfrm>
            <a:off x="4587238"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130</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74732345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Title 1"/>
          <p:cNvSpPr>
            <a:spLocks noGrp="1"/>
          </p:cNvSpPr>
          <p:nvPr>
            <p:ph type="title"/>
          </p:nvPr>
        </p:nvSpPr>
        <p:spPr/>
        <p:txBody>
          <a:bodyPr/>
          <a:lstStyle/>
          <a:p>
            <a:endParaRPr lang="en-GB" sz="3200" smtClean="0">
              <a:solidFill>
                <a:srgbClr val="FF0000"/>
              </a:solidFill>
              <a:cs typeface="Arial" pitchFamily="34" charset="0"/>
            </a:endParaRPr>
          </a:p>
        </p:txBody>
      </p:sp>
      <p:sp>
        <p:nvSpPr>
          <p:cNvPr id="143363" name="Content Placeholder 2"/>
          <p:cNvSpPr>
            <a:spLocks noGrp="1"/>
          </p:cNvSpPr>
          <p:nvPr>
            <p:ph idx="1"/>
          </p:nvPr>
        </p:nvSpPr>
        <p:spPr>
          <a:xfrm>
            <a:off x="457200" y="1600200"/>
            <a:ext cx="8229600" cy="4191000"/>
          </a:xfrm>
        </p:spPr>
        <p:txBody>
          <a:bodyPr/>
          <a:lstStyle/>
          <a:p>
            <a:endParaRPr lang="en-GB" smtClean="0">
              <a:cs typeface="Arial" pitchFamily="34" charset="0"/>
            </a:endParaRPr>
          </a:p>
        </p:txBody>
      </p:sp>
      <p:sp>
        <p:nvSpPr>
          <p:cNvPr id="5" name="Title 1"/>
          <p:cNvSpPr txBox="1">
            <a:spLocks/>
          </p:cNvSpPr>
          <p:nvPr/>
        </p:nvSpPr>
        <p:spPr bwMode="auto">
          <a:xfrm>
            <a:off x="422031" y="152400"/>
            <a:ext cx="8229600" cy="1143000"/>
          </a:xfrm>
          <a:prstGeom prst="rect">
            <a:avLst/>
          </a:prstGeom>
          <a:noFill/>
          <a:ln w="9525">
            <a:noFill/>
            <a:miter lim="800000"/>
            <a:headEnd/>
            <a:tailEnd/>
          </a:ln>
        </p:spPr>
        <p:txBody>
          <a:bodyPr anchor="ctr"/>
          <a:lstStyle/>
          <a:p>
            <a:pPr rtl="0" eaLnBrk="0" hangingPunct="0">
              <a:defRPr/>
            </a:pPr>
            <a:r>
              <a:rPr lang="ar-SA" sz="3200" dirty="0">
                <a:solidFill>
                  <a:srgbClr val="FF0000"/>
                </a:solidFill>
                <a:latin typeface="+mj-lt"/>
                <a:ea typeface="+mj-ea"/>
                <a:cs typeface="Arial" charset="0"/>
              </a:rPr>
              <a:t>كما يمكن تصوير حساب الالآت والمعدات كما يلي:</a:t>
            </a:r>
            <a:endParaRPr lang="en-GB" sz="3200" dirty="0">
              <a:solidFill>
                <a:schemeClr val="accent1">
                  <a:lumMod val="75000"/>
                </a:schemeClr>
              </a:solidFill>
              <a:latin typeface="+mj-lt"/>
              <a:ea typeface="+mj-ea"/>
              <a:cs typeface="Arial" charset="0"/>
            </a:endParaRPr>
          </a:p>
        </p:txBody>
      </p:sp>
      <p:sp>
        <p:nvSpPr>
          <p:cNvPr id="7" name="Title 1"/>
          <p:cNvSpPr txBox="1">
            <a:spLocks/>
          </p:cNvSpPr>
          <p:nvPr/>
        </p:nvSpPr>
        <p:spPr bwMode="auto">
          <a:xfrm>
            <a:off x="457200" y="274638"/>
            <a:ext cx="8229600" cy="792162"/>
          </a:xfrm>
          <a:prstGeom prst="rect">
            <a:avLst/>
          </a:prstGeom>
          <a:noFill/>
          <a:ln w="9525">
            <a:noFill/>
            <a:miter lim="800000"/>
            <a:headEnd/>
            <a:tailEnd/>
          </a:ln>
        </p:spPr>
        <p:txBody>
          <a:bodyPr anchor="ctr"/>
          <a:lstStyle/>
          <a:p>
            <a:pPr rtl="0" eaLnBrk="0" hangingPunct="0">
              <a:defRPr/>
            </a:pPr>
            <a:r>
              <a:rPr lang="ar-SA" sz="3200" b="1" dirty="0">
                <a:solidFill>
                  <a:srgbClr val="FF0000"/>
                </a:solidFill>
                <a:latin typeface="+mj-lt"/>
                <a:ea typeface="+mj-ea"/>
                <a:cs typeface="Arial" charset="0"/>
              </a:rPr>
              <a:t/>
            </a:r>
            <a:br>
              <a:rPr lang="ar-SA" sz="3200" b="1" dirty="0">
                <a:solidFill>
                  <a:srgbClr val="FF0000"/>
                </a:solidFill>
                <a:latin typeface="+mj-lt"/>
                <a:ea typeface="+mj-ea"/>
                <a:cs typeface="Arial" charset="0"/>
              </a:rPr>
            </a:br>
            <a:r>
              <a:rPr lang="ar-SA" sz="3200" b="1" dirty="0">
                <a:solidFill>
                  <a:srgbClr val="FF0000"/>
                </a:solidFill>
                <a:latin typeface="+mj-lt"/>
                <a:ea typeface="+mj-ea"/>
                <a:cs typeface="Arial" charset="0"/>
              </a:rPr>
              <a:t/>
            </a:r>
            <a:br>
              <a:rPr lang="ar-SA" sz="3200" b="1" dirty="0">
                <a:solidFill>
                  <a:srgbClr val="FF0000"/>
                </a:solidFill>
                <a:latin typeface="+mj-lt"/>
                <a:ea typeface="+mj-ea"/>
                <a:cs typeface="Arial" charset="0"/>
              </a:rPr>
            </a:br>
            <a:r>
              <a:rPr lang="ar-SA" sz="4400" b="1" dirty="0">
                <a:solidFill>
                  <a:srgbClr val="FF0000"/>
                </a:solidFill>
                <a:latin typeface="+mj-lt"/>
                <a:ea typeface="+mj-ea"/>
                <a:cs typeface="Arial" charset="0"/>
              </a:rPr>
              <a:t/>
            </a:r>
            <a:br>
              <a:rPr lang="ar-SA" sz="4400" b="1" dirty="0">
                <a:solidFill>
                  <a:srgbClr val="FF0000"/>
                </a:solidFill>
                <a:latin typeface="+mj-lt"/>
                <a:ea typeface="+mj-ea"/>
                <a:cs typeface="Arial" charset="0"/>
              </a:rPr>
            </a:br>
            <a:endParaRPr lang="en-GB" sz="4400" dirty="0">
              <a:solidFill>
                <a:schemeClr val="accent1">
                  <a:lumMod val="75000"/>
                </a:schemeClr>
              </a:solidFill>
              <a:latin typeface="+mj-lt"/>
              <a:ea typeface="+mj-ea"/>
              <a:cs typeface="Arial" charset="0"/>
            </a:endParaRPr>
          </a:p>
        </p:txBody>
      </p:sp>
      <p:graphicFrame>
        <p:nvGraphicFramePr>
          <p:cNvPr id="9" name="Group 101"/>
          <p:cNvGraphicFramePr>
            <a:graphicFrameLocks/>
          </p:cNvGraphicFramePr>
          <p:nvPr>
            <p:extLst>
              <p:ext uri="{D42A27DB-BD31-4B8C-83A1-F6EECF244321}">
                <p14:modId xmlns:p14="http://schemas.microsoft.com/office/powerpoint/2010/main" xmlns="" val="3111643438"/>
              </p:ext>
            </p:extLst>
          </p:nvPr>
        </p:nvGraphicFramePr>
        <p:xfrm>
          <a:off x="236160" y="1985964"/>
          <a:ext cx="8717510" cy="3717224"/>
        </p:xfrm>
        <a:graphic>
          <a:graphicData uri="http://schemas.openxmlformats.org/drawingml/2006/table">
            <a:tbl>
              <a:tblPr rtl="1"/>
              <a:tblGrid>
                <a:gridCol w="912128"/>
                <a:gridCol w="1777008"/>
                <a:gridCol w="662568"/>
                <a:gridCol w="861887"/>
                <a:gridCol w="915121"/>
                <a:gridCol w="1932706"/>
                <a:gridCol w="817390"/>
                <a:gridCol w="838702"/>
              </a:tblGrid>
              <a:tr h="961626">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3" marB="4572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3" marB="4572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r h="1719266">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50000</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إلى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 البنك</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defRPr/>
                      </a:pPr>
                      <a:endParaRPr kumimoji="0" lang="en-US" sz="2000" b="0" i="0" u="none" strike="noStrike" cap="none" normalizeH="0" baseline="0" dirty="0" smtClean="0">
                        <a:ln>
                          <a:noFill/>
                        </a:ln>
                        <a:solidFill>
                          <a:srgbClr val="FF0000"/>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4</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1/5</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rgbClr val="FF0000"/>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rgbClr val="FF0000"/>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rgbClr val="FF0000"/>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50000</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rgbClr val="FF0000"/>
                          </a:solidFill>
                          <a:effectLst/>
                          <a:latin typeface="Arial" charset="0"/>
                          <a:cs typeface="Arial" charset="0"/>
                        </a:rPr>
                        <a:t>رصيد مرحل (مدين)</a:t>
                      </a:r>
                      <a:endParaRPr kumimoji="0" lang="en-US" sz="2000" b="0" i="0" u="none" strike="noStrike" cap="none" normalizeH="0" baseline="0" dirty="0" smtClean="0">
                        <a:ln>
                          <a:noFill/>
                        </a:ln>
                        <a:solidFill>
                          <a:srgbClr val="FF0000"/>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rtl="1"/>
                      <a:endParaRPr lang="ar-SA"/>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GB"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1/30</a:t>
                      </a:r>
                    </a:p>
                  </a:txBody>
                  <a:tcPr marL="91434" marR="91434"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378826">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50000</a:t>
                      </a:r>
                      <a:endParaRPr kumimoji="0" lang="en-US" sz="2000" b="0" i="0" u="sng"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rtl="1"/>
                      <a:endParaRPr lang="ar-SA"/>
                    </a:p>
                  </a:txBody>
                  <a:tcPr/>
                </a:tc>
                <a:tc hMerge="1">
                  <a:txBody>
                    <a:bodyPr/>
                    <a:lstStyle/>
                    <a:p>
                      <a:pPr rtl="1"/>
                      <a:endParaRPr lang="ar-SA"/>
                    </a:p>
                  </a:txBody>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50000</a:t>
                      </a:r>
                      <a:endParaRPr kumimoji="0" lang="en-US" sz="2000" b="0" i="0" u="sng"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rtl="1"/>
                      <a:endParaRPr lang="ar-SA"/>
                    </a:p>
                  </a:txBody>
                  <a:tcPr/>
                </a:tc>
                <a:tc hMerge="1">
                  <a:txBody>
                    <a:bodyPr/>
                    <a:lstStyle/>
                    <a:p>
                      <a:pPr rtl="1"/>
                      <a:endParaRPr lang="ar-SA"/>
                    </a:p>
                  </a:txBody>
                  <a:tcPr/>
                </a:tc>
              </a:tr>
              <a:tr h="611946">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50000</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rgbClr val="FF0000"/>
                          </a:solidFill>
                          <a:effectLst/>
                          <a:latin typeface="Arial" charset="0"/>
                          <a:cs typeface="Arial" charset="0"/>
                        </a:rPr>
                        <a:t>رصيد منقول</a:t>
                      </a:r>
                      <a:endParaRPr kumimoji="0" lang="en-US" sz="2000" b="0" i="0" u="none" strike="noStrike" cap="none" normalizeH="0" baseline="0" dirty="0" smtClean="0">
                        <a:ln>
                          <a:noFill/>
                        </a:ln>
                        <a:solidFill>
                          <a:srgbClr val="FF0000"/>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cap="none" normalizeH="0" baseline="0" dirty="0" smtClean="0">
                        <a:ln>
                          <a:noFill/>
                        </a:ln>
                        <a:solidFill>
                          <a:schemeClr val="tx1"/>
                        </a:solidFill>
                        <a:effectLst/>
                        <a:latin typeface="Arial" charset="0"/>
                        <a:cs typeface="Arial" charset="0"/>
                      </a:endParaRPr>
                    </a:p>
                    <a:p>
                      <a:pPr algn="ctr"/>
                      <a:endParaRPr lang="en-GB" sz="1800" dirty="0"/>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rtl="1"/>
                      <a:r>
                        <a:rPr kumimoji="0" lang="ar-SA" sz="1800" b="0" i="0" u="none" strike="noStrike" cap="none" normalizeH="0" baseline="0" dirty="0" smtClean="0">
                          <a:ln>
                            <a:noFill/>
                          </a:ln>
                          <a:solidFill>
                            <a:schemeClr val="tx1"/>
                          </a:solidFill>
                          <a:effectLst/>
                          <a:latin typeface="Arial" charset="0"/>
                          <a:cs typeface="Arial" charset="0"/>
                        </a:rPr>
                        <a:t>2/1</a:t>
                      </a:r>
                      <a:endParaRPr lang="ar-SA" dirty="0"/>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endParaRPr lang="en-GB" sz="1800"/>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endParaRPr lang="en-GB" sz="1800" dirty="0"/>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rtl="1"/>
                      <a:endParaRPr lang="ar-SA"/>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rtl="1"/>
                      <a:endParaRPr lang="ar-SA" dirty="0"/>
                    </a:p>
                  </a:txBody>
                  <a:tcPr marL="91434" marR="91434"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bl>
          </a:graphicData>
        </a:graphic>
      </p:graphicFrame>
      <p:sp>
        <p:nvSpPr>
          <p:cNvPr id="10" name="Text Box 95"/>
          <p:cNvSpPr txBox="1">
            <a:spLocks noChangeArrowheads="1"/>
          </p:cNvSpPr>
          <p:nvPr/>
        </p:nvSpPr>
        <p:spPr bwMode="auto">
          <a:xfrm>
            <a:off x="3165231" y="1447801"/>
            <a:ext cx="2250831"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b="1"/>
              <a:t>حـ/ الالآت والمعدات</a:t>
            </a:r>
            <a:endParaRPr lang="en-GB" sz="2400" b="1"/>
          </a:p>
        </p:txBody>
      </p:sp>
      <p:sp>
        <p:nvSpPr>
          <p:cNvPr id="11" name="Text Box 95"/>
          <p:cNvSpPr txBox="1">
            <a:spLocks noChangeArrowheads="1"/>
          </p:cNvSpPr>
          <p:nvPr/>
        </p:nvSpPr>
        <p:spPr bwMode="auto">
          <a:xfrm>
            <a:off x="7526215" y="1524001"/>
            <a:ext cx="9144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ar-SA" sz="2400"/>
              <a:t>مدين</a:t>
            </a:r>
            <a:endParaRPr lang="en-GB" sz="2400"/>
          </a:p>
        </p:txBody>
      </p:sp>
      <p:sp>
        <p:nvSpPr>
          <p:cNvPr id="12" name="Text Box 95"/>
          <p:cNvSpPr txBox="1">
            <a:spLocks noChangeArrowheads="1"/>
          </p:cNvSpPr>
          <p:nvPr/>
        </p:nvSpPr>
        <p:spPr bwMode="auto">
          <a:xfrm>
            <a:off x="562707" y="1524001"/>
            <a:ext cx="84406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a:t>دائن</a:t>
            </a:r>
            <a:endParaRPr lang="en-GB" sz="2400"/>
          </a:p>
        </p:txBody>
      </p:sp>
      <p:sp>
        <p:nvSpPr>
          <p:cNvPr id="14" name="Slide Number Placeholder 3"/>
          <p:cNvSpPr txBox="1">
            <a:spLocks/>
          </p:cNvSpPr>
          <p:nvPr/>
        </p:nvSpPr>
        <p:spPr bwMode="auto">
          <a:xfrm>
            <a:off x="4587238"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131</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369421184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Title 1"/>
          <p:cNvSpPr>
            <a:spLocks noGrp="1"/>
          </p:cNvSpPr>
          <p:nvPr>
            <p:ph type="title"/>
          </p:nvPr>
        </p:nvSpPr>
        <p:spPr/>
        <p:txBody>
          <a:bodyPr/>
          <a:lstStyle/>
          <a:p>
            <a:endParaRPr lang="en-GB" sz="3200" dirty="0" smtClean="0">
              <a:solidFill>
                <a:srgbClr val="FF0000"/>
              </a:solidFill>
              <a:cs typeface="Arial" pitchFamily="34" charset="0"/>
            </a:endParaRPr>
          </a:p>
        </p:txBody>
      </p:sp>
      <p:sp>
        <p:nvSpPr>
          <p:cNvPr id="144387" name="Content Placeholder 2"/>
          <p:cNvSpPr>
            <a:spLocks noGrp="1"/>
          </p:cNvSpPr>
          <p:nvPr>
            <p:ph idx="1"/>
          </p:nvPr>
        </p:nvSpPr>
        <p:spPr>
          <a:xfrm>
            <a:off x="457200" y="1600200"/>
            <a:ext cx="8229600" cy="4191000"/>
          </a:xfrm>
        </p:spPr>
        <p:txBody>
          <a:bodyPr/>
          <a:lstStyle/>
          <a:p>
            <a:endParaRPr lang="en-GB" smtClean="0">
              <a:cs typeface="Arial" pitchFamily="34" charset="0"/>
            </a:endParaRPr>
          </a:p>
        </p:txBody>
      </p:sp>
      <p:sp>
        <p:nvSpPr>
          <p:cNvPr id="5" name="Title 1"/>
          <p:cNvSpPr txBox="1">
            <a:spLocks/>
          </p:cNvSpPr>
          <p:nvPr/>
        </p:nvSpPr>
        <p:spPr bwMode="auto">
          <a:xfrm>
            <a:off x="422031" y="152400"/>
            <a:ext cx="8229600" cy="1143000"/>
          </a:xfrm>
          <a:prstGeom prst="rect">
            <a:avLst/>
          </a:prstGeom>
          <a:noFill/>
          <a:ln w="9525">
            <a:noFill/>
            <a:miter lim="800000"/>
            <a:headEnd/>
            <a:tailEnd/>
          </a:ln>
        </p:spPr>
        <p:txBody>
          <a:bodyPr anchor="ctr"/>
          <a:lstStyle/>
          <a:p>
            <a:pPr rtl="0" eaLnBrk="0" hangingPunct="0">
              <a:defRPr/>
            </a:pPr>
            <a:r>
              <a:rPr lang="ar-SA" sz="3200" dirty="0">
                <a:solidFill>
                  <a:srgbClr val="FF0000"/>
                </a:solidFill>
                <a:latin typeface="+mj-lt"/>
                <a:ea typeface="+mj-ea"/>
                <a:cs typeface="Arial" charset="0"/>
              </a:rPr>
              <a:t>كما يمكن تصوير حساب الصندوق كما يلي:</a:t>
            </a:r>
            <a:endParaRPr lang="en-GB" sz="3200" dirty="0">
              <a:solidFill>
                <a:schemeClr val="accent1">
                  <a:lumMod val="75000"/>
                </a:schemeClr>
              </a:solidFill>
              <a:latin typeface="+mj-lt"/>
              <a:ea typeface="+mj-ea"/>
              <a:cs typeface="Arial" charset="0"/>
            </a:endParaRPr>
          </a:p>
        </p:txBody>
      </p:sp>
      <p:sp>
        <p:nvSpPr>
          <p:cNvPr id="7" name="Title 1"/>
          <p:cNvSpPr txBox="1">
            <a:spLocks/>
          </p:cNvSpPr>
          <p:nvPr/>
        </p:nvSpPr>
        <p:spPr bwMode="auto">
          <a:xfrm>
            <a:off x="457200" y="274638"/>
            <a:ext cx="8229600" cy="792162"/>
          </a:xfrm>
          <a:prstGeom prst="rect">
            <a:avLst/>
          </a:prstGeom>
          <a:noFill/>
          <a:ln w="9525">
            <a:noFill/>
            <a:miter lim="800000"/>
            <a:headEnd/>
            <a:tailEnd/>
          </a:ln>
        </p:spPr>
        <p:txBody>
          <a:bodyPr anchor="ctr"/>
          <a:lstStyle/>
          <a:p>
            <a:pPr rtl="0" eaLnBrk="0" hangingPunct="0">
              <a:defRPr/>
            </a:pPr>
            <a:r>
              <a:rPr lang="ar-SA" sz="3200" b="1" dirty="0">
                <a:solidFill>
                  <a:srgbClr val="FF0000"/>
                </a:solidFill>
                <a:latin typeface="+mj-lt"/>
                <a:ea typeface="+mj-ea"/>
                <a:cs typeface="Arial" charset="0"/>
              </a:rPr>
              <a:t/>
            </a:r>
            <a:br>
              <a:rPr lang="ar-SA" sz="3200" b="1" dirty="0">
                <a:solidFill>
                  <a:srgbClr val="FF0000"/>
                </a:solidFill>
                <a:latin typeface="+mj-lt"/>
                <a:ea typeface="+mj-ea"/>
                <a:cs typeface="Arial" charset="0"/>
              </a:rPr>
            </a:br>
            <a:r>
              <a:rPr lang="ar-SA" sz="3200" b="1" dirty="0">
                <a:solidFill>
                  <a:srgbClr val="FF0000"/>
                </a:solidFill>
                <a:latin typeface="+mj-lt"/>
                <a:ea typeface="+mj-ea"/>
                <a:cs typeface="Arial" charset="0"/>
              </a:rPr>
              <a:t/>
            </a:r>
            <a:br>
              <a:rPr lang="ar-SA" sz="3200" b="1" dirty="0">
                <a:solidFill>
                  <a:srgbClr val="FF0000"/>
                </a:solidFill>
                <a:latin typeface="+mj-lt"/>
                <a:ea typeface="+mj-ea"/>
                <a:cs typeface="Arial" charset="0"/>
              </a:rPr>
            </a:br>
            <a:r>
              <a:rPr lang="ar-SA" sz="4400" b="1" dirty="0">
                <a:solidFill>
                  <a:srgbClr val="FF0000"/>
                </a:solidFill>
                <a:latin typeface="+mj-lt"/>
                <a:ea typeface="+mj-ea"/>
                <a:cs typeface="Arial" charset="0"/>
              </a:rPr>
              <a:t/>
            </a:r>
            <a:br>
              <a:rPr lang="ar-SA" sz="4400" b="1" dirty="0">
                <a:solidFill>
                  <a:srgbClr val="FF0000"/>
                </a:solidFill>
                <a:latin typeface="+mj-lt"/>
                <a:ea typeface="+mj-ea"/>
                <a:cs typeface="Arial" charset="0"/>
              </a:rPr>
            </a:br>
            <a:endParaRPr lang="en-GB" sz="4400" dirty="0">
              <a:solidFill>
                <a:schemeClr val="accent1">
                  <a:lumMod val="75000"/>
                </a:schemeClr>
              </a:solidFill>
              <a:latin typeface="+mj-lt"/>
              <a:ea typeface="+mj-ea"/>
              <a:cs typeface="Arial" charset="0"/>
            </a:endParaRPr>
          </a:p>
        </p:txBody>
      </p:sp>
      <p:graphicFrame>
        <p:nvGraphicFramePr>
          <p:cNvPr id="9" name="Group 101"/>
          <p:cNvGraphicFramePr>
            <a:graphicFrameLocks/>
          </p:cNvGraphicFramePr>
          <p:nvPr>
            <p:extLst>
              <p:ext uri="{D42A27DB-BD31-4B8C-83A1-F6EECF244321}">
                <p14:modId xmlns:p14="http://schemas.microsoft.com/office/powerpoint/2010/main" xmlns="" val="2157538741"/>
              </p:ext>
            </p:extLst>
          </p:nvPr>
        </p:nvGraphicFramePr>
        <p:xfrm>
          <a:off x="255592" y="1985964"/>
          <a:ext cx="8682728" cy="3597275"/>
        </p:xfrm>
        <a:graphic>
          <a:graphicData uri="http://schemas.openxmlformats.org/drawingml/2006/table">
            <a:tbl>
              <a:tblPr rtl="1"/>
              <a:tblGrid>
                <a:gridCol w="1045096"/>
                <a:gridCol w="1544216"/>
                <a:gridCol w="643136"/>
                <a:gridCol w="814938"/>
                <a:gridCol w="1164434"/>
                <a:gridCol w="1968190"/>
                <a:gridCol w="668318"/>
                <a:gridCol w="834400"/>
              </a:tblGrid>
              <a:tr h="701164">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8" marB="4572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8" marB="4572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r h="1859608">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100000</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70000</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20000</a:t>
                      </a:r>
                    </a:p>
                  </a:txBody>
                  <a:tcPr marL="91434" marR="91434"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إلى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 البنك</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إلى مذكورين</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إلى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 المدينين</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defRPr/>
                      </a:pPr>
                      <a:endParaRPr kumimoji="0" lang="en-US" sz="2000" b="0" i="0" u="none" strike="noStrike" cap="none" normalizeH="0" baseline="0" dirty="0" smtClean="0">
                        <a:ln>
                          <a:noFill/>
                        </a:ln>
                        <a:solidFill>
                          <a:srgbClr val="FF0000"/>
                        </a:solidFill>
                        <a:effectLst/>
                        <a:latin typeface="Arial" charset="0"/>
                        <a:cs typeface="Arial" charset="0"/>
                      </a:endParaRPr>
                    </a:p>
                  </a:txBody>
                  <a:tcPr marL="91434" marR="9143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4</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8</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11</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1/12</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1/20</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1/29</a:t>
                      </a:r>
                    </a:p>
                  </a:txBody>
                  <a:tcPr marL="91434" marR="9143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40000</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rgbClr val="FF0000"/>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rgbClr val="FF0000"/>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150000</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1600" b="1" i="0" u="none" strike="noStrike" cap="none" normalizeH="0" baseline="0" dirty="0" smtClean="0">
                          <a:ln>
                            <a:noFill/>
                          </a:ln>
                          <a:solidFill>
                            <a:schemeClr val="tx1"/>
                          </a:solidFill>
                          <a:effectLst/>
                          <a:latin typeface="Arial" charset="0"/>
                          <a:cs typeface="Arial" charset="0"/>
                        </a:rPr>
                        <a:t>من </a:t>
                      </a:r>
                      <a:r>
                        <a:rPr kumimoji="0" lang="ar-SA" sz="1600" b="1" i="0" u="none" strike="noStrike" cap="none" normalizeH="0" baseline="0" dirty="0" err="1" smtClean="0">
                          <a:ln>
                            <a:noFill/>
                          </a:ln>
                          <a:solidFill>
                            <a:schemeClr val="tx1"/>
                          </a:solidFill>
                          <a:effectLst/>
                          <a:latin typeface="Arial" charset="0"/>
                          <a:cs typeface="Arial" charset="0"/>
                        </a:rPr>
                        <a:t>حـ</a:t>
                      </a:r>
                      <a:r>
                        <a:rPr kumimoji="0" lang="ar-SA" sz="1600" b="1" i="0" u="none" strike="noStrike" cap="none" normalizeH="0" baseline="0" dirty="0" smtClean="0">
                          <a:ln>
                            <a:noFill/>
                          </a:ln>
                          <a:solidFill>
                            <a:schemeClr val="tx1"/>
                          </a:solidFill>
                          <a:effectLst/>
                          <a:latin typeface="Arial" charset="0"/>
                          <a:cs typeface="Arial" charset="0"/>
                        </a:rPr>
                        <a:t>/ الأثاث والتجهيزات</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rgbClr val="FF0000"/>
                          </a:solidFill>
                          <a:effectLst/>
                          <a:latin typeface="Arial" charset="0"/>
                          <a:cs typeface="Arial" charset="0"/>
                        </a:rPr>
                        <a:t>رصيد مرحل (مدين)</a:t>
                      </a:r>
                      <a:endParaRPr kumimoji="0" lang="en-US" sz="2000" b="0" i="0" u="none" strike="noStrike" cap="none" normalizeH="0" baseline="0" dirty="0" smtClean="0">
                        <a:ln>
                          <a:noFill/>
                        </a:ln>
                        <a:solidFill>
                          <a:srgbClr val="FF0000"/>
                        </a:solidFill>
                        <a:effectLst/>
                        <a:latin typeface="Arial" charset="0"/>
                        <a:cs typeface="Arial" charset="0"/>
                      </a:endParaRPr>
                    </a:p>
                  </a:txBody>
                  <a:tcPr marL="91434" marR="9143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r>
                        <a:rPr lang="ar-SA" sz="2400" dirty="0" smtClean="0">
                          <a:latin typeface="Arial" pitchFamily="34" charset="0"/>
                          <a:cs typeface="Arial" pitchFamily="34" charset="0"/>
                        </a:rPr>
                        <a:t>6</a:t>
                      </a:r>
                    </a:p>
                  </a:txBody>
                  <a:tcPr marL="91434" marR="9143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1/15</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GB"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1/30</a:t>
                      </a:r>
                    </a:p>
                  </a:txBody>
                  <a:tcPr marL="91434" marR="91434" marT="45728" marB="45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396310">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190000</a:t>
                      </a:r>
                      <a:endParaRPr kumimoji="0" lang="en-US" sz="2000" b="0" i="0" u="sng" strike="noStrike" cap="none" normalizeH="0" baseline="0" dirty="0" smtClean="0">
                        <a:ln>
                          <a:noFill/>
                        </a:ln>
                        <a:solidFill>
                          <a:schemeClr val="tx1"/>
                        </a:solidFill>
                        <a:effectLst/>
                        <a:latin typeface="Arial" charset="0"/>
                        <a:cs typeface="Arial" charset="0"/>
                      </a:endParaRPr>
                    </a:p>
                  </a:txBody>
                  <a:tcPr marL="91434" marR="91434"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rtl="1"/>
                      <a:endParaRPr lang="ar-SA"/>
                    </a:p>
                  </a:txBody>
                  <a:tcPr/>
                </a:tc>
                <a:tc hMerge="1">
                  <a:txBody>
                    <a:bodyPr/>
                    <a:lstStyle/>
                    <a:p>
                      <a:pPr rtl="1"/>
                      <a:endParaRPr lang="ar-SA"/>
                    </a:p>
                  </a:txBody>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190000</a:t>
                      </a:r>
                      <a:endParaRPr kumimoji="0" lang="en-US" sz="2000" b="0" i="0" u="sng" strike="noStrike" cap="none" normalizeH="0" baseline="0" dirty="0" smtClean="0">
                        <a:ln>
                          <a:noFill/>
                        </a:ln>
                        <a:solidFill>
                          <a:schemeClr val="tx1"/>
                        </a:solidFill>
                        <a:effectLst/>
                        <a:latin typeface="Arial" charset="0"/>
                        <a:cs typeface="Arial" charset="0"/>
                      </a:endParaRPr>
                    </a:p>
                  </a:txBody>
                  <a:tcPr marL="91434" marR="9143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8" marB="45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rtl="1"/>
                      <a:endParaRPr lang="ar-SA"/>
                    </a:p>
                  </a:txBody>
                  <a:tcPr/>
                </a:tc>
                <a:tc hMerge="1">
                  <a:txBody>
                    <a:bodyPr/>
                    <a:lstStyle/>
                    <a:p>
                      <a:pPr rtl="1"/>
                      <a:endParaRPr lang="ar-SA"/>
                    </a:p>
                  </a:txBody>
                  <a:tcPr/>
                </a:tc>
              </a:tr>
              <a:tr h="640193">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150000</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rgbClr val="FF0000"/>
                          </a:solidFill>
                          <a:effectLst/>
                          <a:latin typeface="Arial" charset="0"/>
                          <a:cs typeface="Arial" charset="0"/>
                        </a:rPr>
                        <a:t>رصيد منقول</a:t>
                      </a:r>
                      <a:endParaRPr kumimoji="0" lang="en-US" sz="2000" b="0" i="0" u="none" strike="noStrike" cap="none" normalizeH="0" baseline="0" dirty="0" smtClean="0">
                        <a:ln>
                          <a:noFill/>
                        </a:ln>
                        <a:solidFill>
                          <a:srgbClr val="FF0000"/>
                        </a:solidFill>
                        <a:effectLst/>
                        <a:latin typeface="Arial" charset="0"/>
                        <a:cs typeface="Arial" charset="0"/>
                      </a:endParaRPr>
                    </a:p>
                  </a:txBody>
                  <a:tcPr marL="91434" marR="9143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rtl="1"/>
                      <a:endParaRPr lang="ar-SA" dirty="0"/>
                    </a:p>
                  </a:txBody>
                  <a:tcPr marL="91434" marR="9143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800" b="0" i="0" u="none" strike="noStrike" cap="none" normalizeH="0" baseline="0" dirty="0" smtClean="0">
                          <a:ln>
                            <a:noFill/>
                          </a:ln>
                          <a:solidFill>
                            <a:schemeClr val="tx1"/>
                          </a:solidFill>
                          <a:effectLst/>
                          <a:latin typeface="Arial" charset="0"/>
                          <a:cs typeface="Arial" charset="0"/>
                        </a:rPr>
                        <a:t>2/1</a:t>
                      </a:r>
                      <a:endParaRPr kumimoji="0" lang="en-US" sz="1800" b="0" i="0" u="none" strike="noStrike" cap="none" normalizeH="0" baseline="0" dirty="0" smtClean="0">
                        <a:ln>
                          <a:noFill/>
                        </a:ln>
                        <a:solidFill>
                          <a:schemeClr val="tx1"/>
                        </a:solidFill>
                        <a:effectLst/>
                        <a:latin typeface="Arial" charset="0"/>
                        <a:cs typeface="Arial" charset="0"/>
                      </a:endParaRPr>
                    </a:p>
                    <a:p>
                      <a:pPr algn="ctr" rtl="1"/>
                      <a:endParaRPr lang="ar-SA" dirty="0"/>
                    </a:p>
                  </a:txBody>
                  <a:tcPr marL="91434" marR="9143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endParaRPr lang="en-GB" sz="1800" dirty="0"/>
                    </a:p>
                  </a:txBody>
                  <a:tcPr marL="91434" marR="9143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endParaRPr lang="en-GB" sz="1800" dirty="0"/>
                    </a:p>
                  </a:txBody>
                  <a:tcPr marL="91434" marR="9143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rtl="1"/>
                      <a:endParaRPr lang="ar-SA"/>
                    </a:p>
                  </a:txBody>
                  <a:tcPr marL="91434" marR="9143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rtl="1"/>
                      <a:endParaRPr lang="ar-SA" dirty="0"/>
                    </a:p>
                  </a:txBody>
                  <a:tcPr marL="91434" marR="91434" marT="45728" marB="45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bl>
          </a:graphicData>
        </a:graphic>
      </p:graphicFrame>
      <p:sp>
        <p:nvSpPr>
          <p:cNvPr id="10" name="Text Box 95"/>
          <p:cNvSpPr txBox="1">
            <a:spLocks noChangeArrowheads="1"/>
          </p:cNvSpPr>
          <p:nvPr/>
        </p:nvSpPr>
        <p:spPr bwMode="auto">
          <a:xfrm>
            <a:off x="3165231" y="1447801"/>
            <a:ext cx="2250831"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b="1"/>
              <a:t>حـ/ الصندوق</a:t>
            </a:r>
            <a:endParaRPr lang="en-GB" sz="2400" b="1"/>
          </a:p>
        </p:txBody>
      </p:sp>
      <p:sp>
        <p:nvSpPr>
          <p:cNvPr id="11" name="Text Box 95"/>
          <p:cNvSpPr txBox="1">
            <a:spLocks noChangeArrowheads="1"/>
          </p:cNvSpPr>
          <p:nvPr/>
        </p:nvSpPr>
        <p:spPr bwMode="auto">
          <a:xfrm>
            <a:off x="7526215" y="1524001"/>
            <a:ext cx="9144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ar-SA" sz="2400"/>
              <a:t>مدين</a:t>
            </a:r>
            <a:endParaRPr lang="en-GB" sz="2400"/>
          </a:p>
        </p:txBody>
      </p:sp>
      <p:sp>
        <p:nvSpPr>
          <p:cNvPr id="12" name="Text Box 95"/>
          <p:cNvSpPr txBox="1">
            <a:spLocks noChangeArrowheads="1"/>
          </p:cNvSpPr>
          <p:nvPr/>
        </p:nvSpPr>
        <p:spPr bwMode="auto">
          <a:xfrm>
            <a:off x="562707" y="1524001"/>
            <a:ext cx="84406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a:t>دائن</a:t>
            </a:r>
            <a:endParaRPr lang="en-GB" sz="2400"/>
          </a:p>
        </p:txBody>
      </p:sp>
      <p:sp>
        <p:nvSpPr>
          <p:cNvPr id="14" name="Slide Number Placeholder 3"/>
          <p:cNvSpPr txBox="1">
            <a:spLocks/>
          </p:cNvSpPr>
          <p:nvPr/>
        </p:nvSpPr>
        <p:spPr bwMode="auto">
          <a:xfrm>
            <a:off x="4587238"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132</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41260186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Title 1"/>
          <p:cNvSpPr>
            <a:spLocks noGrp="1"/>
          </p:cNvSpPr>
          <p:nvPr>
            <p:ph type="title"/>
          </p:nvPr>
        </p:nvSpPr>
        <p:spPr/>
        <p:txBody>
          <a:bodyPr/>
          <a:lstStyle/>
          <a:p>
            <a:endParaRPr lang="en-GB" sz="3200" smtClean="0">
              <a:solidFill>
                <a:srgbClr val="FF0000"/>
              </a:solidFill>
              <a:cs typeface="Arial" pitchFamily="34" charset="0"/>
            </a:endParaRPr>
          </a:p>
        </p:txBody>
      </p:sp>
      <p:sp>
        <p:nvSpPr>
          <p:cNvPr id="145411" name="Content Placeholder 2"/>
          <p:cNvSpPr>
            <a:spLocks noGrp="1"/>
          </p:cNvSpPr>
          <p:nvPr>
            <p:ph idx="1"/>
          </p:nvPr>
        </p:nvSpPr>
        <p:spPr>
          <a:xfrm>
            <a:off x="457200" y="1600200"/>
            <a:ext cx="8229600" cy="4191000"/>
          </a:xfrm>
        </p:spPr>
        <p:txBody>
          <a:bodyPr/>
          <a:lstStyle/>
          <a:p>
            <a:endParaRPr lang="en-GB" smtClean="0">
              <a:cs typeface="Arial" pitchFamily="34" charset="0"/>
            </a:endParaRPr>
          </a:p>
        </p:txBody>
      </p:sp>
      <p:sp>
        <p:nvSpPr>
          <p:cNvPr id="5" name="Title 1"/>
          <p:cNvSpPr txBox="1">
            <a:spLocks/>
          </p:cNvSpPr>
          <p:nvPr/>
        </p:nvSpPr>
        <p:spPr bwMode="auto">
          <a:xfrm>
            <a:off x="422031" y="152400"/>
            <a:ext cx="8229600" cy="1143000"/>
          </a:xfrm>
          <a:prstGeom prst="rect">
            <a:avLst/>
          </a:prstGeom>
          <a:noFill/>
          <a:ln w="9525">
            <a:noFill/>
            <a:miter lim="800000"/>
            <a:headEnd/>
            <a:tailEnd/>
          </a:ln>
        </p:spPr>
        <p:txBody>
          <a:bodyPr anchor="ctr"/>
          <a:lstStyle/>
          <a:p>
            <a:pPr rtl="0" eaLnBrk="0" hangingPunct="0">
              <a:defRPr/>
            </a:pPr>
            <a:r>
              <a:rPr lang="ar-SA" sz="3200" dirty="0">
                <a:solidFill>
                  <a:srgbClr val="FF0000"/>
                </a:solidFill>
                <a:latin typeface="+mj-lt"/>
                <a:ea typeface="+mj-ea"/>
                <a:cs typeface="Arial" charset="0"/>
              </a:rPr>
              <a:t>كما يمكن تصوير حساب </a:t>
            </a:r>
            <a:r>
              <a:rPr lang="ar-SA" sz="3200" dirty="0">
                <a:solidFill>
                  <a:srgbClr val="FF0000"/>
                </a:solidFill>
              </a:rPr>
              <a:t>الأثاث والتجهيزات </a:t>
            </a:r>
            <a:r>
              <a:rPr lang="ar-SA" sz="3200" dirty="0">
                <a:solidFill>
                  <a:srgbClr val="FF0000"/>
                </a:solidFill>
                <a:latin typeface="+mj-lt"/>
                <a:ea typeface="+mj-ea"/>
                <a:cs typeface="Arial" charset="0"/>
              </a:rPr>
              <a:t>كما يلي:</a:t>
            </a:r>
            <a:endParaRPr lang="en-GB" sz="3200" dirty="0">
              <a:solidFill>
                <a:schemeClr val="accent1">
                  <a:lumMod val="75000"/>
                </a:schemeClr>
              </a:solidFill>
              <a:latin typeface="+mj-lt"/>
              <a:ea typeface="+mj-ea"/>
              <a:cs typeface="Arial" charset="0"/>
            </a:endParaRPr>
          </a:p>
        </p:txBody>
      </p:sp>
      <p:sp>
        <p:nvSpPr>
          <p:cNvPr id="7" name="Title 1"/>
          <p:cNvSpPr txBox="1">
            <a:spLocks/>
          </p:cNvSpPr>
          <p:nvPr/>
        </p:nvSpPr>
        <p:spPr bwMode="auto">
          <a:xfrm>
            <a:off x="457200" y="274638"/>
            <a:ext cx="8229600" cy="792162"/>
          </a:xfrm>
          <a:prstGeom prst="rect">
            <a:avLst/>
          </a:prstGeom>
          <a:noFill/>
          <a:ln w="9525">
            <a:noFill/>
            <a:miter lim="800000"/>
            <a:headEnd/>
            <a:tailEnd/>
          </a:ln>
        </p:spPr>
        <p:txBody>
          <a:bodyPr anchor="ctr"/>
          <a:lstStyle/>
          <a:p>
            <a:pPr rtl="0" eaLnBrk="0" hangingPunct="0">
              <a:defRPr/>
            </a:pPr>
            <a:r>
              <a:rPr lang="ar-SA" sz="3200" b="1" dirty="0">
                <a:solidFill>
                  <a:srgbClr val="FF0000"/>
                </a:solidFill>
                <a:latin typeface="+mj-lt"/>
                <a:ea typeface="+mj-ea"/>
                <a:cs typeface="Arial" charset="0"/>
              </a:rPr>
              <a:t/>
            </a:r>
            <a:br>
              <a:rPr lang="ar-SA" sz="3200" b="1" dirty="0">
                <a:solidFill>
                  <a:srgbClr val="FF0000"/>
                </a:solidFill>
                <a:latin typeface="+mj-lt"/>
                <a:ea typeface="+mj-ea"/>
                <a:cs typeface="Arial" charset="0"/>
              </a:rPr>
            </a:br>
            <a:r>
              <a:rPr lang="ar-SA" sz="3200" b="1" dirty="0">
                <a:solidFill>
                  <a:srgbClr val="FF0000"/>
                </a:solidFill>
                <a:latin typeface="+mj-lt"/>
                <a:ea typeface="+mj-ea"/>
                <a:cs typeface="Arial" charset="0"/>
              </a:rPr>
              <a:t/>
            </a:r>
            <a:br>
              <a:rPr lang="ar-SA" sz="3200" b="1" dirty="0">
                <a:solidFill>
                  <a:srgbClr val="FF0000"/>
                </a:solidFill>
                <a:latin typeface="+mj-lt"/>
                <a:ea typeface="+mj-ea"/>
                <a:cs typeface="Arial" charset="0"/>
              </a:rPr>
            </a:br>
            <a:r>
              <a:rPr lang="ar-SA" sz="4400" b="1" dirty="0">
                <a:solidFill>
                  <a:srgbClr val="FF0000"/>
                </a:solidFill>
                <a:latin typeface="+mj-lt"/>
                <a:ea typeface="+mj-ea"/>
                <a:cs typeface="Arial" charset="0"/>
              </a:rPr>
              <a:t/>
            </a:r>
            <a:br>
              <a:rPr lang="ar-SA" sz="4400" b="1" dirty="0">
                <a:solidFill>
                  <a:srgbClr val="FF0000"/>
                </a:solidFill>
                <a:latin typeface="+mj-lt"/>
                <a:ea typeface="+mj-ea"/>
                <a:cs typeface="Arial" charset="0"/>
              </a:rPr>
            </a:br>
            <a:endParaRPr lang="en-GB" sz="4400" dirty="0">
              <a:solidFill>
                <a:schemeClr val="accent1">
                  <a:lumMod val="75000"/>
                </a:schemeClr>
              </a:solidFill>
              <a:latin typeface="+mj-lt"/>
              <a:ea typeface="+mj-ea"/>
              <a:cs typeface="Arial" charset="0"/>
            </a:endParaRPr>
          </a:p>
        </p:txBody>
      </p:sp>
      <p:graphicFrame>
        <p:nvGraphicFramePr>
          <p:cNvPr id="9" name="Group 101"/>
          <p:cNvGraphicFramePr>
            <a:graphicFrameLocks/>
          </p:cNvGraphicFramePr>
          <p:nvPr>
            <p:extLst>
              <p:ext uri="{D42A27DB-BD31-4B8C-83A1-F6EECF244321}">
                <p14:modId xmlns:p14="http://schemas.microsoft.com/office/powerpoint/2010/main" xmlns="" val="535815046"/>
              </p:ext>
            </p:extLst>
          </p:nvPr>
        </p:nvGraphicFramePr>
        <p:xfrm>
          <a:off x="390994" y="2207362"/>
          <a:ext cx="8362011" cy="3536950"/>
        </p:xfrm>
        <a:graphic>
          <a:graphicData uri="http://schemas.openxmlformats.org/drawingml/2006/table">
            <a:tbl>
              <a:tblPr rtl="1"/>
              <a:tblGrid>
                <a:gridCol w="1001235"/>
                <a:gridCol w="1887379"/>
                <a:gridCol w="591669"/>
                <a:gridCol w="750634"/>
                <a:gridCol w="973659"/>
                <a:gridCol w="1863759"/>
                <a:gridCol w="544807"/>
                <a:gridCol w="748869"/>
              </a:tblGrid>
              <a:tr h="701090">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3" marB="4572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3" marB="4572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r h="1799467">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70000</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إلى مذكورين</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defRPr/>
                      </a:pPr>
                      <a:endParaRPr kumimoji="0" lang="en-US" sz="2000" b="0" i="0" u="none" strike="noStrike" cap="none" normalizeH="0" baseline="0" dirty="0" smtClean="0">
                        <a:ln>
                          <a:noFill/>
                        </a:ln>
                        <a:solidFill>
                          <a:srgbClr val="FF0000"/>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6</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1/15</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rgbClr val="FF0000"/>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rgbClr val="FF0000"/>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rgbClr val="FF0000"/>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70000</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rgbClr val="FF0000"/>
                          </a:solidFill>
                          <a:effectLst/>
                          <a:latin typeface="Arial" charset="0"/>
                          <a:cs typeface="Arial" charset="0"/>
                        </a:rPr>
                        <a:t>رصيد مرحل (مدين)</a:t>
                      </a:r>
                      <a:endParaRPr kumimoji="0" lang="en-US" sz="2000" b="0" i="0" u="none" strike="noStrike" cap="none" normalizeH="0" baseline="0" dirty="0" smtClean="0">
                        <a:ln>
                          <a:noFill/>
                        </a:ln>
                        <a:solidFill>
                          <a:srgbClr val="FF0000"/>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endParaRPr lang="ar-SA" sz="2400" dirty="0" smtClean="0">
                        <a:latin typeface="Arial" pitchFamily="34" charset="0"/>
                        <a:cs typeface="Arial" pitchFamily="34" charset="0"/>
                      </a:endParaRPr>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GB"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1/30</a:t>
                      </a:r>
                    </a:p>
                  </a:txBody>
                  <a:tcPr marL="91434" marR="91434"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396268">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70000</a:t>
                      </a:r>
                      <a:endParaRPr kumimoji="0" lang="en-US" sz="2000" b="0" i="0" u="sng"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GB"/>
                    </a:p>
                  </a:txBody>
                  <a:tcPr/>
                </a:tc>
                <a:tc hMerge="1">
                  <a:txBody>
                    <a:bodyPr/>
                    <a:lstStyle/>
                    <a:p>
                      <a:endParaRPr lang="en-GB"/>
                    </a:p>
                  </a:txBody>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70000</a:t>
                      </a:r>
                      <a:endParaRPr kumimoji="0" lang="en-US" sz="2000" b="0" i="0" u="sng"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GB"/>
                    </a:p>
                  </a:txBody>
                  <a:tcPr/>
                </a:tc>
                <a:tc hMerge="1">
                  <a:txBody>
                    <a:bodyPr/>
                    <a:lstStyle/>
                    <a:p>
                      <a:endParaRPr lang="en-GB"/>
                    </a:p>
                  </a:txBody>
                  <a:tcPr/>
                </a:tc>
              </a:tr>
              <a:tr h="640125">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70000</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rgbClr val="FF0000"/>
                          </a:solidFill>
                          <a:effectLst/>
                          <a:latin typeface="Arial" charset="0"/>
                          <a:cs typeface="Arial" charset="0"/>
                        </a:rPr>
                        <a:t>رصيد منقول</a:t>
                      </a:r>
                      <a:endParaRPr kumimoji="0" lang="en-US" sz="2000" b="0" i="0" u="none" strike="noStrike" cap="none" normalizeH="0" baseline="0" dirty="0" smtClean="0">
                        <a:ln>
                          <a:noFill/>
                        </a:ln>
                        <a:solidFill>
                          <a:srgbClr val="FF0000"/>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endParaRPr lang="en-GB" sz="1800" dirty="0"/>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2/1</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endParaRPr lang="en-GB" sz="1800"/>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endParaRPr lang="en-GB" sz="1800" dirty="0"/>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endParaRPr lang="en-GB" sz="1800" dirty="0"/>
                    </a:p>
                  </a:txBody>
                  <a:tcPr marL="91434" marR="91434"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cap="none" normalizeH="0" baseline="0" dirty="0" smtClean="0">
                        <a:ln>
                          <a:noFill/>
                        </a:ln>
                        <a:solidFill>
                          <a:schemeClr val="tx1"/>
                        </a:solidFill>
                        <a:effectLst/>
                        <a:latin typeface="Arial" charset="0"/>
                        <a:cs typeface="Arial" charset="0"/>
                      </a:endParaRPr>
                    </a:p>
                  </a:txBody>
                  <a:tcPr marL="91434" marR="91434"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bl>
          </a:graphicData>
        </a:graphic>
      </p:graphicFrame>
      <p:sp>
        <p:nvSpPr>
          <p:cNvPr id="10" name="Text Box 95"/>
          <p:cNvSpPr txBox="1">
            <a:spLocks noChangeArrowheads="1"/>
          </p:cNvSpPr>
          <p:nvPr/>
        </p:nvSpPr>
        <p:spPr bwMode="auto">
          <a:xfrm>
            <a:off x="3165231" y="1447801"/>
            <a:ext cx="2486889"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b="1" dirty="0"/>
              <a:t>حـ/ الأثاث والتجهيزات</a:t>
            </a:r>
            <a:endParaRPr lang="en-GB" sz="2400" b="1" dirty="0"/>
          </a:p>
        </p:txBody>
      </p:sp>
      <p:sp>
        <p:nvSpPr>
          <p:cNvPr id="11" name="Text Box 95"/>
          <p:cNvSpPr txBox="1">
            <a:spLocks noChangeArrowheads="1"/>
          </p:cNvSpPr>
          <p:nvPr/>
        </p:nvSpPr>
        <p:spPr bwMode="auto">
          <a:xfrm>
            <a:off x="7526215" y="1524001"/>
            <a:ext cx="9144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ar-SA" sz="2400"/>
              <a:t>مدين</a:t>
            </a:r>
            <a:endParaRPr lang="en-GB" sz="2400"/>
          </a:p>
        </p:txBody>
      </p:sp>
      <p:sp>
        <p:nvSpPr>
          <p:cNvPr id="12" name="Text Box 95"/>
          <p:cNvSpPr txBox="1">
            <a:spLocks noChangeArrowheads="1"/>
          </p:cNvSpPr>
          <p:nvPr/>
        </p:nvSpPr>
        <p:spPr bwMode="auto">
          <a:xfrm>
            <a:off x="562707" y="1524001"/>
            <a:ext cx="84406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a:t>دائن</a:t>
            </a:r>
            <a:endParaRPr lang="en-GB" sz="2400"/>
          </a:p>
        </p:txBody>
      </p:sp>
      <p:sp>
        <p:nvSpPr>
          <p:cNvPr id="14" name="Slide Number Placeholder 3"/>
          <p:cNvSpPr txBox="1">
            <a:spLocks/>
          </p:cNvSpPr>
          <p:nvPr/>
        </p:nvSpPr>
        <p:spPr bwMode="auto">
          <a:xfrm>
            <a:off x="4587238"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133</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293491504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Title 1"/>
          <p:cNvSpPr>
            <a:spLocks noGrp="1"/>
          </p:cNvSpPr>
          <p:nvPr>
            <p:ph type="title"/>
          </p:nvPr>
        </p:nvSpPr>
        <p:spPr/>
        <p:txBody>
          <a:bodyPr/>
          <a:lstStyle/>
          <a:p>
            <a:endParaRPr lang="en-GB" sz="3200" smtClean="0">
              <a:solidFill>
                <a:srgbClr val="FF0000"/>
              </a:solidFill>
              <a:cs typeface="Arial" pitchFamily="34" charset="0"/>
            </a:endParaRPr>
          </a:p>
        </p:txBody>
      </p:sp>
      <p:sp>
        <p:nvSpPr>
          <p:cNvPr id="146435" name="Content Placeholder 2"/>
          <p:cNvSpPr>
            <a:spLocks noGrp="1"/>
          </p:cNvSpPr>
          <p:nvPr>
            <p:ph idx="1"/>
          </p:nvPr>
        </p:nvSpPr>
        <p:spPr>
          <a:xfrm>
            <a:off x="457200" y="1600200"/>
            <a:ext cx="8229600" cy="4191000"/>
          </a:xfrm>
        </p:spPr>
        <p:txBody>
          <a:bodyPr/>
          <a:lstStyle/>
          <a:p>
            <a:endParaRPr lang="en-GB" smtClean="0">
              <a:cs typeface="Arial" pitchFamily="34" charset="0"/>
            </a:endParaRPr>
          </a:p>
        </p:txBody>
      </p:sp>
      <p:sp>
        <p:nvSpPr>
          <p:cNvPr id="5" name="Title 1"/>
          <p:cNvSpPr txBox="1">
            <a:spLocks/>
          </p:cNvSpPr>
          <p:nvPr/>
        </p:nvSpPr>
        <p:spPr bwMode="auto">
          <a:xfrm>
            <a:off x="422031" y="152400"/>
            <a:ext cx="8229600" cy="1143000"/>
          </a:xfrm>
          <a:prstGeom prst="rect">
            <a:avLst/>
          </a:prstGeom>
          <a:noFill/>
          <a:ln w="9525">
            <a:noFill/>
            <a:miter lim="800000"/>
            <a:headEnd/>
            <a:tailEnd/>
          </a:ln>
        </p:spPr>
        <p:txBody>
          <a:bodyPr anchor="ctr"/>
          <a:lstStyle/>
          <a:p>
            <a:pPr rtl="0" eaLnBrk="0" hangingPunct="0">
              <a:defRPr/>
            </a:pPr>
            <a:r>
              <a:rPr lang="ar-SA" sz="3200" dirty="0">
                <a:solidFill>
                  <a:srgbClr val="FF0000"/>
                </a:solidFill>
                <a:latin typeface="+mj-lt"/>
                <a:ea typeface="+mj-ea"/>
                <a:cs typeface="Arial" charset="0"/>
              </a:rPr>
              <a:t>كما يمكن تصوير حساب البضاعة كما يلي:</a:t>
            </a:r>
            <a:endParaRPr lang="en-GB" sz="3200" dirty="0">
              <a:solidFill>
                <a:schemeClr val="accent1">
                  <a:lumMod val="75000"/>
                </a:schemeClr>
              </a:solidFill>
              <a:latin typeface="+mj-lt"/>
              <a:ea typeface="+mj-ea"/>
              <a:cs typeface="Arial" charset="0"/>
            </a:endParaRPr>
          </a:p>
        </p:txBody>
      </p:sp>
      <p:sp>
        <p:nvSpPr>
          <p:cNvPr id="7" name="Title 1"/>
          <p:cNvSpPr txBox="1">
            <a:spLocks/>
          </p:cNvSpPr>
          <p:nvPr/>
        </p:nvSpPr>
        <p:spPr bwMode="auto">
          <a:xfrm>
            <a:off x="457200" y="274638"/>
            <a:ext cx="8229600" cy="792162"/>
          </a:xfrm>
          <a:prstGeom prst="rect">
            <a:avLst/>
          </a:prstGeom>
          <a:noFill/>
          <a:ln w="9525">
            <a:noFill/>
            <a:miter lim="800000"/>
            <a:headEnd/>
            <a:tailEnd/>
          </a:ln>
        </p:spPr>
        <p:txBody>
          <a:bodyPr anchor="ctr"/>
          <a:lstStyle/>
          <a:p>
            <a:pPr rtl="0" eaLnBrk="0" hangingPunct="0">
              <a:defRPr/>
            </a:pPr>
            <a:r>
              <a:rPr lang="ar-SA" sz="3200" b="1" dirty="0">
                <a:solidFill>
                  <a:srgbClr val="FF0000"/>
                </a:solidFill>
                <a:latin typeface="+mj-lt"/>
                <a:ea typeface="+mj-ea"/>
                <a:cs typeface="Arial" charset="0"/>
              </a:rPr>
              <a:t/>
            </a:r>
            <a:br>
              <a:rPr lang="ar-SA" sz="3200" b="1" dirty="0">
                <a:solidFill>
                  <a:srgbClr val="FF0000"/>
                </a:solidFill>
                <a:latin typeface="+mj-lt"/>
                <a:ea typeface="+mj-ea"/>
                <a:cs typeface="Arial" charset="0"/>
              </a:rPr>
            </a:br>
            <a:r>
              <a:rPr lang="ar-SA" sz="3200" b="1" dirty="0">
                <a:solidFill>
                  <a:srgbClr val="FF0000"/>
                </a:solidFill>
                <a:latin typeface="+mj-lt"/>
                <a:ea typeface="+mj-ea"/>
                <a:cs typeface="Arial" charset="0"/>
              </a:rPr>
              <a:t/>
            </a:r>
            <a:br>
              <a:rPr lang="ar-SA" sz="3200" b="1" dirty="0">
                <a:solidFill>
                  <a:srgbClr val="FF0000"/>
                </a:solidFill>
                <a:latin typeface="+mj-lt"/>
                <a:ea typeface="+mj-ea"/>
                <a:cs typeface="Arial" charset="0"/>
              </a:rPr>
            </a:br>
            <a:r>
              <a:rPr lang="ar-SA" sz="4400" b="1" dirty="0">
                <a:solidFill>
                  <a:srgbClr val="FF0000"/>
                </a:solidFill>
                <a:latin typeface="+mj-lt"/>
                <a:ea typeface="+mj-ea"/>
                <a:cs typeface="Arial" charset="0"/>
              </a:rPr>
              <a:t/>
            </a:r>
            <a:br>
              <a:rPr lang="ar-SA" sz="4400" b="1" dirty="0">
                <a:solidFill>
                  <a:srgbClr val="FF0000"/>
                </a:solidFill>
                <a:latin typeface="+mj-lt"/>
                <a:ea typeface="+mj-ea"/>
                <a:cs typeface="Arial" charset="0"/>
              </a:rPr>
            </a:br>
            <a:endParaRPr lang="en-GB" sz="4400" dirty="0">
              <a:solidFill>
                <a:schemeClr val="accent1">
                  <a:lumMod val="75000"/>
                </a:schemeClr>
              </a:solidFill>
              <a:latin typeface="+mj-lt"/>
              <a:ea typeface="+mj-ea"/>
              <a:cs typeface="Arial" charset="0"/>
            </a:endParaRPr>
          </a:p>
        </p:txBody>
      </p:sp>
      <p:graphicFrame>
        <p:nvGraphicFramePr>
          <p:cNvPr id="9" name="Group 101"/>
          <p:cNvGraphicFramePr>
            <a:graphicFrameLocks/>
          </p:cNvGraphicFramePr>
          <p:nvPr>
            <p:extLst>
              <p:ext uri="{D42A27DB-BD31-4B8C-83A1-F6EECF244321}">
                <p14:modId xmlns:p14="http://schemas.microsoft.com/office/powerpoint/2010/main" xmlns="" val="1136951711"/>
              </p:ext>
            </p:extLst>
          </p:nvPr>
        </p:nvGraphicFramePr>
        <p:xfrm>
          <a:off x="215879" y="2021208"/>
          <a:ext cx="8641903" cy="3597275"/>
        </p:xfrm>
        <a:graphic>
          <a:graphicData uri="http://schemas.openxmlformats.org/drawingml/2006/table">
            <a:tbl>
              <a:tblPr rtl="1"/>
              <a:tblGrid>
                <a:gridCol w="1009343"/>
                <a:gridCol w="1902663"/>
                <a:gridCol w="596461"/>
                <a:gridCol w="786548"/>
                <a:gridCol w="1144920"/>
                <a:gridCol w="1685640"/>
                <a:gridCol w="116834"/>
                <a:gridCol w="468899"/>
                <a:gridCol w="116834"/>
                <a:gridCol w="813761"/>
              </a:tblGrid>
              <a:tr h="701164">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8" marB="4572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gridSpan="2">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hMerge="1">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gridSpan="2">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hMerge="1">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8" marB="4572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8" marB="4572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r h="1859608">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200000</a:t>
                      </a:r>
                    </a:p>
                  </a:txBody>
                  <a:tcPr marL="91434" marR="91434"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إلى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 البنك</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defRPr/>
                      </a:pPr>
                      <a:endParaRPr kumimoji="0" lang="en-US" sz="2000" b="0" i="0" u="none" strike="noStrike" cap="none" normalizeH="0" baseline="0" dirty="0" smtClean="0">
                        <a:ln>
                          <a:noFill/>
                        </a:ln>
                        <a:solidFill>
                          <a:srgbClr val="FF0000"/>
                        </a:solidFill>
                        <a:effectLst/>
                        <a:latin typeface="Arial" charset="0"/>
                        <a:cs typeface="Arial" charset="0"/>
                      </a:endParaRPr>
                    </a:p>
                  </a:txBody>
                  <a:tcPr marL="91434" marR="9143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7</a:t>
                      </a:r>
                    </a:p>
                  </a:txBody>
                  <a:tcPr marL="91434" marR="9143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1/18</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1434" marR="9143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50000</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50000</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rgbClr val="FF0000"/>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100000</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2">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من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 الصندوق</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من مذكورين</a:t>
                      </a:r>
                    </a:p>
                    <a:p>
                      <a:pPr marL="0" marR="0" lvl="0" indent="0" algn="r" defTabSz="914400" rtl="1" eaLnBrk="1" fontAlgn="base" latinLnBrk="0" hangingPunct="1">
                        <a:lnSpc>
                          <a:spcPct val="100000"/>
                        </a:lnSpc>
                        <a:spcBef>
                          <a:spcPct val="20000"/>
                        </a:spcBef>
                        <a:spcAft>
                          <a:spcPct val="0"/>
                        </a:spcAft>
                        <a:buClrTx/>
                        <a:buSzTx/>
                        <a:buFontTx/>
                        <a:buNone/>
                        <a:tabLst/>
                        <a:defRPr/>
                      </a:pPr>
                      <a:endParaRPr kumimoji="0" lang="ar-SA" sz="2000" b="0" i="0" u="none" strike="noStrike" cap="none" normalizeH="0" baseline="0" dirty="0" smtClean="0">
                        <a:ln>
                          <a:noFill/>
                        </a:ln>
                        <a:solidFill>
                          <a:srgbClr val="FF0000"/>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rgbClr val="FF0000"/>
                          </a:solidFill>
                          <a:effectLst/>
                          <a:latin typeface="Arial" charset="0"/>
                          <a:cs typeface="Arial" charset="0"/>
                        </a:rPr>
                        <a:t>رصيد مرحل (مدين)</a:t>
                      </a:r>
                      <a:endParaRPr kumimoji="0" lang="en-US" sz="2000" b="0" i="0" u="none" strike="noStrike" cap="none" normalizeH="0" baseline="0" dirty="0" smtClean="0">
                        <a:ln>
                          <a:noFill/>
                        </a:ln>
                        <a:solidFill>
                          <a:srgbClr val="FF0000"/>
                        </a:solidFill>
                        <a:effectLst/>
                        <a:latin typeface="Arial" charset="0"/>
                        <a:cs typeface="Arial" charset="0"/>
                      </a:endParaRPr>
                    </a:p>
                  </a:txBody>
                  <a:tcPr marL="91434" marR="9143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algn="ctr"/>
                      <a:endParaRPr lang="ar-SA" sz="2400" dirty="0" smtClean="0">
                        <a:latin typeface="Arial" pitchFamily="34" charset="0"/>
                        <a:cs typeface="Arial" pitchFamily="34" charset="0"/>
                      </a:endParaRPr>
                    </a:p>
                  </a:txBody>
                  <a:tcPr marL="91434" marR="9143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2">
                  <a:txBody>
                    <a:bodyPr/>
                    <a:lstStyle/>
                    <a:p>
                      <a:pPr algn="ctr"/>
                      <a:r>
                        <a:rPr lang="ar-SA" sz="2400" dirty="0" smtClean="0">
                          <a:latin typeface="Arial" pitchFamily="34" charset="0"/>
                          <a:cs typeface="Arial" pitchFamily="34" charset="0"/>
                        </a:rPr>
                        <a:t>8</a:t>
                      </a:r>
                    </a:p>
                    <a:p>
                      <a:pPr algn="ctr"/>
                      <a:r>
                        <a:rPr lang="ar-SA" sz="2400" dirty="0" smtClean="0">
                          <a:latin typeface="Arial" pitchFamily="34" charset="0"/>
                          <a:cs typeface="Arial" pitchFamily="34" charset="0"/>
                        </a:rPr>
                        <a:t>9</a:t>
                      </a:r>
                    </a:p>
                  </a:txBody>
                  <a:tcPr marL="91434" marR="9143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1434" marR="91434" marT="45728" marB="45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1/20</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1/22</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GB"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1/30</a:t>
                      </a:r>
                    </a:p>
                  </a:txBody>
                  <a:tcPr marL="91434" marR="91434" marT="45728" marB="45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396310">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200000</a:t>
                      </a:r>
                      <a:endParaRPr kumimoji="0" lang="en-US" sz="2000" b="0" i="0" u="sng" strike="noStrike" cap="none" normalizeH="0" baseline="0" dirty="0" smtClean="0">
                        <a:ln>
                          <a:noFill/>
                        </a:ln>
                        <a:solidFill>
                          <a:schemeClr val="tx1"/>
                        </a:solidFill>
                        <a:effectLst/>
                        <a:latin typeface="Arial" charset="0"/>
                        <a:cs typeface="Arial" charset="0"/>
                      </a:endParaRPr>
                    </a:p>
                  </a:txBody>
                  <a:tcPr marL="91434" marR="91434"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GB"/>
                    </a:p>
                  </a:txBody>
                  <a:tcPr/>
                </a:tc>
                <a:tc hMerge="1">
                  <a:txBody>
                    <a:bodyPr/>
                    <a:lstStyle/>
                    <a:p>
                      <a:endParaRPr lang="en-GB"/>
                    </a:p>
                  </a:txBody>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200000</a:t>
                      </a:r>
                      <a:endParaRPr kumimoji="0" lang="en-US" sz="2000" b="0" i="0" u="sng" strike="noStrike" cap="none" normalizeH="0" baseline="0" dirty="0" smtClean="0">
                        <a:ln>
                          <a:noFill/>
                        </a:ln>
                        <a:solidFill>
                          <a:schemeClr val="tx1"/>
                        </a:solidFill>
                        <a:effectLst/>
                        <a:latin typeface="Arial" charset="0"/>
                        <a:cs typeface="Arial" charset="0"/>
                      </a:endParaRPr>
                    </a:p>
                  </a:txBody>
                  <a:tcPr marL="91434" marR="9143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5">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8" marB="45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GB"/>
                    </a:p>
                  </a:txBody>
                  <a:tcPr/>
                </a:tc>
                <a:tc hMerge="1">
                  <a:txBody>
                    <a:bodyPr/>
                    <a:lstStyle/>
                    <a:p>
                      <a:pPr rtl="1"/>
                      <a:endParaRPr lang="ar-SA"/>
                    </a:p>
                  </a:txBody>
                  <a:tcPr/>
                </a:tc>
                <a:tc hMerge="1">
                  <a:txBody>
                    <a:bodyPr/>
                    <a:lstStyle/>
                    <a:p>
                      <a:endParaRPr lang="en-GB"/>
                    </a:p>
                  </a:txBody>
                  <a:tcPr/>
                </a:tc>
                <a:tc hMerge="1">
                  <a:txBody>
                    <a:bodyPr/>
                    <a:lstStyle/>
                    <a:p>
                      <a:pPr rtl="1"/>
                      <a:endParaRPr lang="ar-SA"/>
                    </a:p>
                  </a:txBody>
                  <a:tcPr/>
                </a:tc>
              </a:tr>
              <a:tr h="640193">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100000</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rgbClr val="FF0000"/>
                          </a:solidFill>
                          <a:effectLst/>
                          <a:latin typeface="Arial" charset="0"/>
                          <a:cs typeface="Arial" charset="0"/>
                        </a:rPr>
                        <a:t>رصيد منقول</a:t>
                      </a:r>
                      <a:endParaRPr kumimoji="0" lang="en-US" sz="2000" b="0" i="0" u="none" strike="noStrike" cap="none" normalizeH="0" baseline="0" dirty="0" smtClean="0">
                        <a:ln>
                          <a:noFill/>
                        </a:ln>
                        <a:solidFill>
                          <a:srgbClr val="FF0000"/>
                        </a:solidFill>
                        <a:effectLst/>
                        <a:latin typeface="Arial" charset="0"/>
                        <a:cs typeface="Arial" charset="0"/>
                      </a:endParaRPr>
                    </a:p>
                  </a:txBody>
                  <a:tcPr marL="91434" marR="9143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endParaRPr lang="en-GB" sz="1800" dirty="0"/>
                    </a:p>
                  </a:txBody>
                  <a:tcPr marL="91434" marR="9143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2/1</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endParaRPr lang="en-GB" sz="1800"/>
                    </a:p>
                  </a:txBody>
                  <a:tcPr marL="91434" marR="9143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endParaRPr lang="en-GB" sz="1800" dirty="0"/>
                    </a:p>
                  </a:txBody>
                  <a:tcPr marL="91434" marR="9143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2">
                  <a:txBody>
                    <a:bodyPr/>
                    <a:lstStyle/>
                    <a:p>
                      <a:pPr algn="ctr"/>
                      <a:endParaRPr lang="en-GB" sz="1800" dirty="0"/>
                    </a:p>
                  </a:txBody>
                  <a:tcPr marL="91434" marR="91434"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rtl="1"/>
                      <a:endParaRPr lang="ar-SA"/>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cap="none" normalizeH="0" baseline="0" dirty="0" smtClean="0">
                        <a:ln>
                          <a:noFill/>
                        </a:ln>
                        <a:solidFill>
                          <a:schemeClr val="tx1"/>
                        </a:solidFill>
                        <a:effectLst/>
                        <a:latin typeface="Arial" charset="0"/>
                        <a:cs typeface="Arial" charset="0"/>
                      </a:endParaRPr>
                    </a:p>
                  </a:txBody>
                  <a:tcPr marL="91434" marR="91434" marT="45728" marB="45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rtl="1"/>
                      <a:endParaRPr lang="ar-SA"/>
                    </a:p>
                  </a:txBody>
                  <a:tcPr/>
                </a:tc>
              </a:tr>
            </a:tbl>
          </a:graphicData>
        </a:graphic>
      </p:graphicFrame>
      <p:sp>
        <p:nvSpPr>
          <p:cNvPr id="10" name="Text Box 95"/>
          <p:cNvSpPr txBox="1">
            <a:spLocks noChangeArrowheads="1"/>
          </p:cNvSpPr>
          <p:nvPr/>
        </p:nvSpPr>
        <p:spPr bwMode="auto">
          <a:xfrm>
            <a:off x="3165231" y="1447801"/>
            <a:ext cx="2250831"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b="1"/>
              <a:t>حـ/ البضاعة</a:t>
            </a:r>
            <a:endParaRPr lang="en-GB" sz="2400" b="1"/>
          </a:p>
        </p:txBody>
      </p:sp>
      <p:sp>
        <p:nvSpPr>
          <p:cNvPr id="11" name="Text Box 95"/>
          <p:cNvSpPr txBox="1">
            <a:spLocks noChangeArrowheads="1"/>
          </p:cNvSpPr>
          <p:nvPr/>
        </p:nvSpPr>
        <p:spPr bwMode="auto">
          <a:xfrm>
            <a:off x="7526215" y="1524001"/>
            <a:ext cx="9144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ar-SA" sz="2400"/>
              <a:t>مدين</a:t>
            </a:r>
            <a:endParaRPr lang="en-GB" sz="2400"/>
          </a:p>
        </p:txBody>
      </p:sp>
      <p:sp>
        <p:nvSpPr>
          <p:cNvPr id="12" name="Text Box 95"/>
          <p:cNvSpPr txBox="1">
            <a:spLocks noChangeArrowheads="1"/>
          </p:cNvSpPr>
          <p:nvPr/>
        </p:nvSpPr>
        <p:spPr bwMode="auto">
          <a:xfrm>
            <a:off x="562707" y="1524001"/>
            <a:ext cx="84406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a:t>دائن</a:t>
            </a:r>
            <a:endParaRPr lang="en-GB" sz="2400"/>
          </a:p>
        </p:txBody>
      </p:sp>
      <p:sp>
        <p:nvSpPr>
          <p:cNvPr id="14" name="Slide Number Placeholder 3"/>
          <p:cNvSpPr txBox="1">
            <a:spLocks/>
          </p:cNvSpPr>
          <p:nvPr/>
        </p:nvSpPr>
        <p:spPr bwMode="auto">
          <a:xfrm>
            <a:off x="4587238"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134</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363876389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Title 1"/>
          <p:cNvSpPr>
            <a:spLocks noGrp="1"/>
          </p:cNvSpPr>
          <p:nvPr>
            <p:ph type="title"/>
          </p:nvPr>
        </p:nvSpPr>
        <p:spPr/>
        <p:txBody>
          <a:bodyPr/>
          <a:lstStyle/>
          <a:p>
            <a:endParaRPr lang="en-GB" sz="3200" smtClean="0">
              <a:solidFill>
                <a:srgbClr val="FF0000"/>
              </a:solidFill>
              <a:cs typeface="Arial" pitchFamily="34" charset="0"/>
            </a:endParaRPr>
          </a:p>
        </p:txBody>
      </p:sp>
      <p:sp>
        <p:nvSpPr>
          <p:cNvPr id="147459" name="Content Placeholder 2"/>
          <p:cNvSpPr>
            <a:spLocks noGrp="1"/>
          </p:cNvSpPr>
          <p:nvPr>
            <p:ph idx="1"/>
          </p:nvPr>
        </p:nvSpPr>
        <p:spPr>
          <a:xfrm>
            <a:off x="457200" y="1600200"/>
            <a:ext cx="8229600" cy="4191000"/>
          </a:xfrm>
        </p:spPr>
        <p:txBody>
          <a:bodyPr/>
          <a:lstStyle/>
          <a:p>
            <a:endParaRPr lang="en-GB" smtClean="0">
              <a:cs typeface="Arial" pitchFamily="34" charset="0"/>
            </a:endParaRPr>
          </a:p>
        </p:txBody>
      </p:sp>
      <p:sp>
        <p:nvSpPr>
          <p:cNvPr id="5" name="Title 1"/>
          <p:cNvSpPr txBox="1">
            <a:spLocks/>
          </p:cNvSpPr>
          <p:nvPr/>
        </p:nvSpPr>
        <p:spPr bwMode="auto">
          <a:xfrm>
            <a:off x="422031" y="152400"/>
            <a:ext cx="8229600" cy="1143000"/>
          </a:xfrm>
          <a:prstGeom prst="rect">
            <a:avLst/>
          </a:prstGeom>
          <a:noFill/>
          <a:ln w="9525">
            <a:noFill/>
            <a:miter lim="800000"/>
            <a:headEnd/>
            <a:tailEnd/>
          </a:ln>
        </p:spPr>
        <p:txBody>
          <a:bodyPr anchor="ctr"/>
          <a:lstStyle/>
          <a:p>
            <a:pPr rtl="0" eaLnBrk="0" hangingPunct="0">
              <a:defRPr/>
            </a:pPr>
            <a:r>
              <a:rPr lang="ar-SA" sz="3200" dirty="0">
                <a:solidFill>
                  <a:srgbClr val="FF0000"/>
                </a:solidFill>
                <a:latin typeface="+mj-lt"/>
                <a:ea typeface="+mj-ea"/>
                <a:cs typeface="Arial" charset="0"/>
              </a:rPr>
              <a:t>كما يمكن تصوير حساب الدائنين كما يلي:</a:t>
            </a:r>
            <a:endParaRPr lang="en-GB" sz="3200" dirty="0">
              <a:solidFill>
                <a:schemeClr val="accent1">
                  <a:lumMod val="75000"/>
                </a:schemeClr>
              </a:solidFill>
              <a:latin typeface="+mj-lt"/>
              <a:ea typeface="+mj-ea"/>
              <a:cs typeface="Arial" charset="0"/>
            </a:endParaRPr>
          </a:p>
        </p:txBody>
      </p:sp>
      <p:sp>
        <p:nvSpPr>
          <p:cNvPr id="7" name="Title 1"/>
          <p:cNvSpPr txBox="1">
            <a:spLocks/>
          </p:cNvSpPr>
          <p:nvPr/>
        </p:nvSpPr>
        <p:spPr bwMode="auto">
          <a:xfrm>
            <a:off x="457200" y="274638"/>
            <a:ext cx="8229600" cy="792162"/>
          </a:xfrm>
          <a:prstGeom prst="rect">
            <a:avLst/>
          </a:prstGeom>
          <a:noFill/>
          <a:ln w="9525">
            <a:noFill/>
            <a:miter lim="800000"/>
            <a:headEnd/>
            <a:tailEnd/>
          </a:ln>
        </p:spPr>
        <p:txBody>
          <a:bodyPr anchor="ctr"/>
          <a:lstStyle/>
          <a:p>
            <a:pPr rtl="0" eaLnBrk="0" hangingPunct="0">
              <a:defRPr/>
            </a:pPr>
            <a:r>
              <a:rPr lang="ar-SA" sz="3200" b="1" dirty="0">
                <a:solidFill>
                  <a:srgbClr val="FF0000"/>
                </a:solidFill>
                <a:latin typeface="+mj-lt"/>
                <a:ea typeface="+mj-ea"/>
                <a:cs typeface="Arial" charset="0"/>
              </a:rPr>
              <a:t/>
            </a:r>
            <a:br>
              <a:rPr lang="ar-SA" sz="3200" b="1" dirty="0">
                <a:solidFill>
                  <a:srgbClr val="FF0000"/>
                </a:solidFill>
                <a:latin typeface="+mj-lt"/>
                <a:ea typeface="+mj-ea"/>
                <a:cs typeface="Arial" charset="0"/>
              </a:rPr>
            </a:br>
            <a:r>
              <a:rPr lang="ar-SA" sz="3200" b="1" dirty="0">
                <a:solidFill>
                  <a:srgbClr val="FF0000"/>
                </a:solidFill>
                <a:latin typeface="+mj-lt"/>
                <a:ea typeface="+mj-ea"/>
                <a:cs typeface="Arial" charset="0"/>
              </a:rPr>
              <a:t/>
            </a:r>
            <a:br>
              <a:rPr lang="ar-SA" sz="3200" b="1" dirty="0">
                <a:solidFill>
                  <a:srgbClr val="FF0000"/>
                </a:solidFill>
                <a:latin typeface="+mj-lt"/>
                <a:ea typeface="+mj-ea"/>
                <a:cs typeface="Arial" charset="0"/>
              </a:rPr>
            </a:br>
            <a:r>
              <a:rPr lang="ar-SA" sz="4400" b="1" dirty="0">
                <a:solidFill>
                  <a:srgbClr val="FF0000"/>
                </a:solidFill>
                <a:latin typeface="+mj-lt"/>
                <a:ea typeface="+mj-ea"/>
                <a:cs typeface="Arial" charset="0"/>
              </a:rPr>
              <a:t/>
            </a:r>
            <a:br>
              <a:rPr lang="ar-SA" sz="4400" b="1" dirty="0">
                <a:solidFill>
                  <a:srgbClr val="FF0000"/>
                </a:solidFill>
                <a:latin typeface="+mj-lt"/>
                <a:ea typeface="+mj-ea"/>
                <a:cs typeface="Arial" charset="0"/>
              </a:rPr>
            </a:br>
            <a:endParaRPr lang="en-GB" sz="4400" dirty="0">
              <a:solidFill>
                <a:schemeClr val="accent1">
                  <a:lumMod val="75000"/>
                </a:schemeClr>
              </a:solidFill>
              <a:latin typeface="+mj-lt"/>
              <a:ea typeface="+mj-ea"/>
              <a:cs typeface="Arial" charset="0"/>
            </a:endParaRPr>
          </a:p>
        </p:txBody>
      </p:sp>
      <p:graphicFrame>
        <p:nvGraphicFramePr>
          <p:cNvPr id="9" name="Group 101"/>
          <p:cNvGraphicFramePr>
            <a:graphicFrameLocks/>
          </p:cNvGraphicFramePr>
          <p:nvPr>
            <p:extLst>
              <p:ext uri="{D42A27DB-BD31-4B8C-83A1-F6EECF244321}">
                <p14:modId xmlns:p14="http://schemas.microsoft.com/office/powerpoint/2010/main" xmlns="" val="1539998490"/>
              </p:ext>
            </p:extLst>
          </p:nvPr>
        </p:nvGraphicFramePr>
        <p:xfrm>
          <a:off x="251520" y="2133601"/>
          <a:ext cx="8495536" cy="3524267"/>
        </p:xfrm>
        <a:graphic>
          <a:graphicData uri="http://schemas.openxmlformats.org/drawingml/2006/table">
            <a:tbl>
              <a:tblPr rtl="1"/>
              <a:tblGrid>
                <a:gridCol w="973088"/>
                <a:gridCol w="1892757"/>
                <a:gridCol w="713254"/>
                <a:gridCol w="806653"/>
                <a:gridCol w="927944"/>
                <a:gridCol w="1874895"/>
                <a:gridCol w="548061"/>
                <a:gridCol w="758884"/>
              </a:tblGrid>
              <a:tr h="701032">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1438" marR="91438" marT="45718" marB="4571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1438" marR="91438"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1438" marR="91438"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1438" marR="91438"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1438" marR="91438"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1438" marR="91438"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1438" marR="91438"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1438" marR="91438" marT="45718" marB="4571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r h="1859265">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10000</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20000</a:t>
                      </a:r>
                    </a:p>
                  </a:txBody>
                  <a:tcPr marL="91438" marR="91438"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إلى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 البنك</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rgbClr val="FF0000"/>
                          </a:solidFill>
                          <a:effectLst/>
                          <a:latin typeface="Arial" charset="0"/>
                          <a:cs typeface="Arial" charset="0"/>
                        </a:rPr>
                        <a:t>رصيد مرحل (دائن)</a:t>
                      </a:r>
                      <a:endParaRPr kumimoji="0" lang="en-US" sz="2000" b="0" i="0" u="none" strike="noStrike" cap="none" normalizeH="0" baseline="0" dirty="0" smtClean="0">
                        <a:ln>
                          <a:noFill/>
                        </a:ln>
                        <a:solidFill>
                          <a:srgbClr val="FF0000"/>
                        </a:solidFill>
                        <a:effectLst/>
                        <a:latin typeface="Arial" charset="0"/>
                        <a:cs typeface="Arial" charset="0"/>
                      </a:endParaRPr>
                    </a:p>
                  </a:txBody>
                  <a:tcPr marL="91438" marR="91438"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10</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1/30</a:t>
                      </a:r>
                    </a:p>
                  </a:txBody>
                  <a:tcPr marL="91438" marR="91438"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1/25</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1438" marR="91438"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30000</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rgbClr val="FF0000"/>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rgbClr val="FF0000"/>
                        </a:solidFill>
                        <a:effectLst/>
                        <a:latin typeface="Arial" charset="0"/>
                        <a:cs typeface="Arial" charset="0"/>
                      </a:endParaRPr>
                    </a:p>
                  </a:txBody>
                  <a:tcPr marL="91438" marR="91438"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من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 الأثاث</a:t>
                      </a:r>
                    </a:p>
                    <a:p>
                      <a:pPr marL="0" marR="0" lvl="0" indent="0" algn="r" defTabSz="914400" rtl="1" eaLnBrk="1" fontAlgn="base" latinLnBrk="0" hangingPunct="1">
                        <a:lnSpc>
                          <a:spcPct val="100000"/>
                        </a:lnSpc>
                        <a:spcBef>
                          <a:spcPct val="20000"/>
                        </a:spcBef>
                        <a:spcAft>
                          <a:spcPct val="0"/>
                        </a:spcAft>
                        <a:buClrTx/>
                        <a:buSzTx/>
                        <a:buFontTx/>
                        <a:buNone/>
                        <a:tabLst/>
                        <a:defRPr/>
                      </a:pPr>
                      <a:endParaRPr kumimoji="0" lang="ar-SA" sz="2000" b="0" i="0" u="none" strike="noStrike" cap="none" normalizeH="0" baseline="0" dirty="0" smtClean="0">
                        <a:ln>
                          <a:noFill/>
                        </a:ln>
                        <a:solidFill>
                          <a:srgbClr val="FF0000"/>
                        </a:solidFill>
                        <a:effectLst/>
                        <a:latin typeface="Arial" charset="0"/>
                        <a:cs typeface="Arial" charset="0"/>
                      </a:endParaRPr>
                    </a:p>
                  </a:txBody>
                  <a:tcPr marL="91438" marR="91438"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r>
                        <a:rPr lang="ar-SA" sz="2400" dirty="0" smtClean="0">
                          <a:latin typeface="Arial" pitchFamily="34" charset="0"/>
                          <a:cs typeface="Arial" pitchFamily="34" charset="0"/>
                        </a:rPr>
                        <a:t>6</a:t>
                      </a:r>
                    </a:p>
                  </a:txBody>
                  <a:tcPr marL="91438" marR="91438"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1/15</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GB" sz="2000" b="0" i="0" u="none" strike="noStrike" cap="none" normalizeH="0" baseline="0" dirty="0" smtClean="0">
                        <a:ln>
                          <a:noFill/>
                        </a:ln>
                        <a:solidFill>
                          <a:schemeClr val="tx1"/>
                        </a:solidFill>
                        <a:effectLst/>
                        <a:latin typeface="Arial" charset="0"/>
                        <a:cs typeface="Arial" charset="0"/>
                      </a:endParaRPr>
                    </a:p>
                  </a:txBody>
                  <a:tcPr marL="91438" marR="91438"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396234">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30000</a:t>
                      </a:r>
                      <a:endParaRPr kumimoji="0" lang="en-US" sz="2000" b="0" i="0" u="sng" strike="noStrike" cap="none" normalizeH="0" baseline="0" dirty="0" smtClean="0">
                        <a:ln>
                          <a:noFill/>
                        </a:ln>
                        <a:solidFill>
                          <a:schemeClr val="tx1"/>
                        </a:solidFill>
                        <a:effectLst/>
                        <a:latin typeface="Arial" charset="0"/>
                        <a:cs typeface="Arial" charset="0"/>
                      </a:endParaRPr>
                    </a:p>
                  </a:txBody>
                  <a:tcPr marL="91438" marR="91438"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1438" marR="91438"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GB"/>
                    </a:p>
                  </a:txBody>
                  <a:tcPr/>
                </a:tc>
                <a:tc hMerge="1">
                  <a:txBody>
                    <a:bodyPr/>
                    <a:lstStyle/>
                    <a:p>
                      <a:endParaRPr lang="en-GB"/>
                    </a:p>
                  </a:txBody>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30000</a:t>
                      </a:r>
                      <a:endParaRPr kumimoji="0" lang="en-US" sz="2000" b="0" i="0" u="sng" strike="noStrike" cap="none" normalizeH="0" baseline="0" dirty="0" smtClean="0">
                        <a:ln>
                          <a:noFill/>
                        </a:ln>
                        <a:solidFill>
                          <a:schemeClr val="tx1"/>
                        </a:solidFill>
                        <a:effectLst/>
                        <a:latin typeface="Arial" charset="0"/>
                        <a:cs typeface="Arial" charset="0"/>
                      </a:endParaRPr>
                    </a:p>
                  </a:txBody>
                  <a:tcPr marL="91438" marR="91438"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1438" marR="91438"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GB"/>
                    </a:p>
                  </a:txBody>
                  <a:tcPr/>
                </a:tc>
                <a:tc hMerge="1">
                  <a:txBody>
                    <a:bodyPr/>
                    <a:lstStyle/>
                    <a:p>
                      <a:endParaRPr lang="en-GB"/>
                    </a:p>
                  </a:txBody>
                  <a:tcPr/>
                </a:tc>
              </a:tr>
              <a:tr h="567719">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marL="91438" marR="91438"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defRPr/>
                      </a:pPr>
                      <a:endParaRPr kumimoji="0" lang="en-US" sz="2000" b="0" i="0" u="none" strike="noStrike" cap="none" normalizeH="0" baseline="0" dirty="0" smtClean="0">
                        <a:ln>
                          <a:noFill/>
                        </a:ln>
                        <a:solidFill>
                          <a:srgbClr val="FF0000"/>
                        </a:solidFill>
                        <a:effectLst/>
                        <a:latin typeface="Arial" charset="0"/>
                        <a:cs typeface="Arial" charset="0"/>
                      </a:endParaRPr>
                    </a:p>
                  </a:txBody>
                  <a:tcPr marL="91438" marR="91438"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endParaRPr lang="en-GB" sz="1800" dirty="0"/>
                    </a:p>
                  </a:txBody>
                  <a:tcPr marL="91438" marR="91438"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defRPr/>
                      </a:pPr>
                      <a:endParaRPr kumimoji="0" lang="en-US" sz="2000" b="0" i="0" u="none" strike="noStrike" cap="none" normalizeH="0" baseline="0" dirty="0" smtClean="0">
                        <a:ln>
                          <a:noFill/>
                        </a:ln>
                        <a:solidFill>
                          <a:schemeClr val="tx1"/>
                        </a:solidFill>
                        <a:effectLst/>
                        <a:latin typeface="Arial" charset="0"/>
                        <a:cs typeface="Arial" charset="0"/>
                      </a:endParaRPr>
                    </a:p>
                  </a:txBody>
                  <a:tcPr marL="91438" marR="91438"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r>
                        <a:rPr lang="ar-SA" sz="2000" dirty="0" smtClean="0"/>
                        <a:t>20000</a:t>
                      </a:r>
                      <a:endParaRPr lang="en-GB" sz="2000" dirty="0"/>
                    </a:p>
                  </a:txBody>
                  <a:tcPr marL="91438" marR="91438"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ar-SA" sz="2000" b="0" i="0" u="none" strike="noStrike" cap="none" normalizeH="0" baseline="0" dirty="0" smtClean="0">
                          <a:ln>
                            <a:noFill/>
                          </a:ln>
                          <a:solidFill>
                            <a:srgbClr val="FF0000"/>
                          </a:solidFill>
                          <a:effectLst/>
                          <a:latin typeface="Arial" charset="0"/>
                          <a:cs typeface="Arial" charset="0"/>
                        </a:rPr>
                        <a:t>رصيد منقول</a:t>
                      </a:r>
                      <a:endParaRPr kumimoji="0" lang="en-US" sz="2000" b="0" i="0" u="none" strike="noStrike" cap="none" normalizeH="0" baseline="0" dirty="0" smtClean="0">
                        <a:ln>
                          <a:noFill/>
                        </a:ln>
                        <a:solidFill>
                          <a:srgbClr val="FF0000"/>
                        </a:solidFill>
                        <a:effectLst/>
                        <a:latin typeface="Arial" charset="0"/>
                        <a:cs typeface="Arial" charset="0"/>
                      </a:endParaRPr>
                    </a:p>
                  </a:txBody>
                  <a:tcPr marL="91438" marR="91438"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endParaRPr lang="en-GB" sz="1800" dirty="0"/>
                    </a:p>
                  </a:txBody>
                  <a:tcPr marL="91438" marR="91438"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800" b="0" i="0" u="none" strike="noStrike" cap="none" normalizeH="0" baseline="0" dirty="0" smtClean="0">
                          <a:ln>
                            <a:noFill/>
                          </a:ln>
                          <a:solidFill>
                            <a:schemeClr val="tx1"/>
                          </a:solidFill>
                          <a:effectLst/>
                          <a:latin typeface="Arial" charset="0"/>
                          <a:cs typeface="Arial" charset="0"/>
                        </a:rPr>
                        <a:t>2/1</a:t>
                      </a:r>
                      <a:endParaRPr kumimoji="0" lang="en-US" sz="1800" b="0" i="0" u="none" strike="noStrike" cap="none" normalizeH="0" baseline="0" dirty="0" smtClean="0">
                        <a:ln>
                          <a:noFill/>
                        </a:ln>
                        <a:solidFill>
                          <a:schemeClr val="tx1"/>
                        </a:solidFill>
                        <a:effectLst/>
                        <a:latin typeface="Arial" charset="0"/>
                        <a:cs typeface="Arial" charset="0"/>
                      </a:endParaRPr>
                    </a:p>
                  </a:txBody>
                  <a:tcPr marL="91438" marR="91438"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bl>
          </a:graphicData>
        </a:graphic>
      </p:graphicFrame>
      <p:sp>
        <p:nvSpPr>
          <p:cNvPr id="10" name="Text Box 95"/>
          <p:cNvSpPr txBox="1">
            <a:spLocks noChangeArrowheads="1"/>
          </p:cNvSpPr>
          <p:nvPr/>
        </p:nvSpPr>
        <p:spPr bwMode="auto">
          <a:xfrm>
            <a:off x="3165231" y="1447801"/>
            <a:ext cx="2250831"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b="1"/>
              <a:t>حـ/ الدائنين</a:t>
            </a:r>
            <a:endParaRPr lang="en-GB" sz="2400" b="1"/>
          </a:p>
        </p:txBody>
      </p:sp>
      <p:sp>
        <p:nvSpPr>
          <p:cNvPr id="11" name="Text Box 95"/>
          <p:cNvSpPr txBox="1">
            <a:spLocks noChangeArrowheads="1"/>
          </p:cNvSpPr>
          <p:nvPr/>
        </p:nvSpPr>
        <p:spPr bwMode="auto">
          <a:xfrm>
            <a:off x="7526215" y="1524001"/>
            <a:ext cx="9144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ar-SA" sz="2400"/>
              <a:t>مدين</a:t>
            </a:r>
            <a:endParaRPr lang="en-GB" sz="2400"/>
          </a:p>
        </p:txBody>
      </p:sp>
      <p:sp>
        <p:nvSpPr>
          <p:cNvPr id="12" name="Text Box 95"/>
          <p:cNvSpPr txBox="1">
            <a:spLocks noChangeArrowheads="1"/>
          </p:cNvSpPr>
          <p:nvPr/>
        </p:nvSpPr>
        <p:spPr bwMode="auto">
          <a:xfrm>
            <a:off x="562707" y="1524001"/>
            <a:ext cx="84406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a:t>دائن</a:t>
            </a:r>
            <a:endParaRPr lang="en-GB" sz="2400"/>
          </a:p>
        </p:txBody>
      </p:sp>
      <p:sp>
        <p:nvSpPr>
          <p:cNvPr id="14" name="Slide Number Placeholder 3"/>
          <p:cNvSpPr txBox="1">
            <a:spLocks/>
          </p:cNvSpPr>
          <p:nvPr/>
        </p:nvSpPr>
        <p:spPr bwMode="auto">
          <a:xfrm>
            <a:off x="4587238"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135</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139351042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Title 1"/>
          <p:cNvSpPr>
            <a:spLocks noGrp="1"/>
          </p:cNvSpPr>
          <p:nvPr>
            <p:ph type="title"/>
          </p:nvPr>
        </p:nvSpPr>
        <p:spPr/>
        <p:txBody>
          <a:bodyPr/>
          <a:lstStyle/>
          <a:p>
            <a:endParaRPr lang="en-GB" sz="3200" smtClean="0">
              <a:solidFill>
                <a:srgbClr val="FF0000"/>
              </a:solidFill>
              <a:cs typeface="Arial" pitchFamily="34" charset="0"/>
            </a:endParaRPr>
          </a:p>
        </p:txBody>
      </p:sp>
      <p:sp>
        <p:nvSpPr>
          <p:cNvPr id="148483" name="Content Placeholder 2"/>
          <p:cNvSpPr>
            <a:spLocks noGrp="1"/>
          </p:cNvSpPr>
          <p:nvPr>
            <p:ph idx="1"/>
          </p:nvPr>
        </p:nvSpPr>
        <p:spPr>
          <a:xfrm>
            <a:off x="457200" y="1600200"/>
            <a:ext cx="8229600" cy="4191000"/>
          </a:xfrm>
        </p:spPr>
        <p:txBody>
          <a:bodyPr/>
          <a:lstStyle/>
          <a:p>
            <a:endParaRPr lang="en-GB" smtClean="0">
              <a:cs typeface="Arial" pitchFamily="34" charset="0"/>
            </a:endParaRPr>
          </a:p>
        </p:txBody>
      </p:sp>
      <p:sp>
        <p:nvSpPr>
          <p:cNvPr id="5" name="Title 1"/>
          <p:cNvSpPr txBox="1">
            <a:spLocks/>
          </p:cNvSpPr>
          <p:nvPr/>
        </p:nvSpPr>
        <p:spPr bwMode="auto">
          <a:xfrm>
            <a:off x="422031" y="152400"/>
            <a:ext cx="8229600" cy="1143000"/>
          </a:xfrm>
          <a:prstGeom prst="rect">
            <a:avLst/>
          </a:prstGeom>
          <a:noFill/>
          <a:ln w="9525">
            <a:noFill/>
            <a:miter lim="800000"/>
            <a:headEnd/>
            <a:tailEnd/>
          </a:ln>
        </p:spPr>
        <p:txBody>
          <a:bodyPr anchor="ctr"/>
          <a:lstStyle/>
          <a:p>
            <a:pPr rtl="0" eaLnBrk="0" hangingPunct="0">
              <a:defRPr/>
            </a:pPr>
            <a:r>
              <a:rPr lang="ar-SA" sz="3200" dirty="0">
                <a:solidFill>
                  <a:srgbClr val="FF0000"/>
                </a:solidFill>
                <a:latin typeface="+mj-lt"/>
                <a:ea typeface="+mj-ea"/>
                <a:cs typeface="Arial" charset="0"/>
              </a:rPr>
              <a:t>وأخيراً يمكن تصوير حساب المدينين كما يلي:</a:t>
            </a:r>
            <a:endParaRPr lang="en-GB" sz="3200" dirty="0">
              <a:solidFill>
                <a:schemeClr val="accent1">
                  <a:lumMod val="75000"/>
                </a:schemeClr>
              </a:solidFill>
              <a:latin typeface="+mj-lt"/>
              <a:ea typeface="+mj-ea"/>
              <a:cs typeface="Arial" charset="0"/>
            </a:endParaRPr>
          </a:p>
        </p:txBody>
      </p:sp>
      <p:sp>
        <p:nvSpPr>
          <p:cNvPr id="7" name="Title 1"/>
          <p:cNvSpPr txBox="1">
            <a:spLocks/>
          </p:cNvSpPr>
          <p:nvPr/>
        </p:nvSpPr>
        <p:spPr bwMode="auto">
          <a:xfrm>
            <a:off x="457200" y="274638"/>
            <a:ext cx="8229600" cy="792162"/>
          </a:xfrm>
          <a:prstGeom prst="rect">
            <a:avLst/>
          </a:prstGeom>
          <a:noFill/>
          <a:ln w="9525">
            <a:noFill/>
            <a:miter lim="800000"/>
            <a:headEnd/>
            <a:tailEnd/>
          </a:ln>
        </p:spPr>
        <p:txBody>
          <a:bodyPr anchor="ctr"/>
          <a:lstStyle/>
          <a:p>
            <a:pPr rtl="0" eaLnBrk="0" hangingPunct="0">
              <a:defRPr/>
            </a:pPr>
            <a:r>
              <a:rPr lang="ar-SA" sz="3200" b="1" dirty="0">
                <a:solidFill>
                  <a:srgbClr val="FF0000"/>
                </a:solidFill>
                <a:latin typeface="+mj-lt"/>
                <a:ea typeface="+mj-ea"/>
                <a:cs typeface="Arial" charset="0"/>
              </a:rPr>
              <a:t/>
            </a:r>
            <a:br>
              <a:rPr lang="ar-SA" sz="3200" b="1" dirty="0">
                <a:solidFill>
                  <a:srgbClr val="FF0000"/>
                </a:solidFill>
                <a:latin typeface="+mj-lt"/>
                <a:ea typeface="+mj-ea"/>
                <a:cs typeface="Arial" charset="0"/>
              </a:rPr>
            </a:br>
            <a:r>
              <a:rPr lang="ar-SA" sz="3200" b="1" dirty="0">
                <a:solidFill>
                  <a:srgbClr val="FF0000"/>
                </a:solidFill>
                <a:latin typeface="+mj-lt"/>
                <a:ea typeface="+mj-ea"/>
                <a:cs typeface="Arial" charset="0"/>
              </a:rPr>
              <a:t/>
            </a:r>
            <a:br>
              <a:rPr lang="ar-SA" sz="3200" b="1" dirty="0">
                <a:solidFill>
                  <a:srgbClr val="FF0000"/>
                </a:solidFill>
                <a:latin typeface="+mj-lt"/>
                <a:ea typeface="+mj-ea"/>
                <a:cs typeface="Arial" charset="0"/>
              </a:rPr>
            </a:br>
            <a:r>
              <a:rPr lang="ar-SA" sz="4400" b="1" dirty="0">
                <a:solidFill>
                  <a:srgbClr val="FF0000"/>
                </a:solidFill>
                <a:latin typeface="+mj-lt"/>
                <a:ea typeface="+mj-ea"/>
                <a:cs typeface="Arial" charset="0"/>
              </a:rPr>
              <a:t/>
            </a:r>
            <a:br>
              <a:rPr lang="ar-SA" sz="4400" b="1" dirty="0">
                <a:solidFill>
                  <a:srgbClr val="FF0000"/>
                </a:solidFill>
                <a:latin typeface="+mj-lt"/>
                <a:ea typeface="+mj-ea"/>
                <a:cs typeface="Arial" charset="0"/>
              </a:rPr>
            </a:br>
            <a:endParaRPr lang="en-GB" sz="4400" dirty="0">
              <a:solidFill>
                <a:schemeClr val="accent1">
                  <a:lumMod val="75000"/>
                </a:schemeClr>
              </a:solidFill>
              <a:latin typeface="+mj-lt"/>
              <a:ea typeface="+mj-ea"/>
              <a:cs typeface="Arial" charset="0"/>
            </a:endParaRPr>
          </a:p>
        </p:txBody>
      </p:sp>
      <p:graphicFrame>
        <p:nvGraphicFramePr>
          <p:cNvPr id="9" name="Group 101"/>
          <p:cNvGraphicFramePr>
            <a:graphicFrameLocks/>
          </p:cNvGraphicFramePr>
          <p:nvPr>
            <p:extLst>
              <p:ext uri="{D42A27DB-BD31-4B8C-83A1-F6EECF244321}">
                <p14:modId xmlns:p14="http://schemas.microsoft.com/office/powerpoint/2010/main" xmlns="" val="1563632522"/>
              </p:ext>
            </p:extLst>
          </p:nvPr>
        </p:nvGraphicFramePr>
        <p:xfrm>
          <a:off x="335984" y="2133600"/>
          <a:ext cx="8350815" cy="3535854"/>
        </p:xfrm>
        <a:graphic>
          <a:graphicData uri="http://schemas.openxmlformats.org/drawingml/2006/table">
            <a:tbl>
              <a:tblPr rtl="1"/>
              <a:tblGrid>
                <a:gridCol w="988940"/>
                <a:gridCol w="1700899"/>
                <a:gridCol w="571128"/>
                <a:gridCol w="773440"/>
                <a:gridCol w="1106259"/>
                <a:gridCol w="1840873"/>
                <a:gridCol w="538117"/>
                <a:gridCol w="831159"/>
              </a:tblGrid>
              <a:tr h="701107">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4" marB="4572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المبلغ</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البيان</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رقم القيد</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charset="0"/>
                          <a:cs typeface="Arial" charset="0"/>
                        </a:rPr>
                        <a:t>التاريخ</a:t>
                      </a:r>
                      <a:endParaRPr kumimoji="0" lang="en-GB" sz="2000" b="1" i="0" u="none" strike="noStrike" cap="none" normalizeH="0" baseline="0" dirty="0" smtClean="0">
                        <a:ln>
                          <a:noFill/>
                        </a:ln>
                        <a:solidFill>
                          <a:schemeClr val="tx1"/>
                        </a:solidFill>
                        <a:effectLst/>
                        <a:latin typeface="Arial" charset="0"/>
                        <a:cs typeface="Arial" charset="0"/>
                      </a:endParaRPr>
                    </a:p>
                  </a:txBody>
                  <a:tcPr marL="91434" marR="91434" marT="45724" marB="4572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r>
              <a:tr h="1585112">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40000</a:t>
                      </a:r>
                    </a:p>
                  </a:txBody>
                  <a:tcPr marL="91434" marR="91434"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إلى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 البضاعة</a:t>
                      </a: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1434" marR="91434"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9</a:t>
                      </a:r>
                    </a:p>
                  </a:txBody>
                  <a:tcPr marL="91434" marR="91434"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1/22</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txBody>
                  <a:tcPr marL="91434" marR="91434"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20000</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rgbClr val="FF0000"/>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rgbClr val="FF0000"/>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20000</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من </a:t>
                      </a:r>
                      <a:r>
                        <a:rPr kumimoji="0" lang="ar-SA" sz="2000" b="0" i="0" u="none" strike="noStrike" cap="none" normalizeH="0" baseline="0" dirty="0" err="1" smtClean="0">
                          <a:ln>
                            <a:noFill/>
                          </a:ln>
                          <a:solidFill>
                            <a:schemeClr val="tx1"/>
                          </a:solidFill>
                          <a:effectLst/>
                          <a:latin typeface="Arial" charset="0"/>
                          <a:cs typeface="Arial" charset="0"/>
                        </a:rPr>
                        <a:t>حـ</a:t>
                      </a:r>
                      <a:r>
                        <a:rPr kumimoji="0" lang="ar-SA" sz="2000" b="0" i="0" u="none" strike="noStrike" cap="none" normalizeH="0" baseline="0" dirty="0" smtClean="0">
                          <a:ln>
                            <a:noFill/>
                          </a:ln>
                          <a:solidFill>
                            <a:schemeClr val="tx1"/>
                          </a:solidFill>
                          <a:effectLst/>
                          <a:latin typeface="Arial" charset="0"/>
                          <a:cs typeface="Arial" charset="0"/>
                        </a:rPr>
                        <a:t>/ الصندوق</a:t>
                      </a:r>
                    </a:p>
                    <a:p>
                      <a:pPr marL="0" marR="0" lvl="0" indent="0" algn="r" defTabSz="914400" rtl="1" eaLnBrk="1" fontAlgn="base" latinLnBrk="0" hangingPunct="1">
                        <a:lnSpc>
                          <a:spcPct val="100000"/>
                        </a:lnSpc>
                        <a:spcBef>
                          <a:spcPct val="20000"/>
                        </a:spcBef>
                        <a:spcAft>
                          <a:spcPct val="0"/>
                        </a:spcAft>
                        <a:buClrTx/>
                        <a:buSzTx/>
                        <a:buFontTx/>
                        <a:buNone/>
                        <a:tabLst/>
                        <a:defRPr/>
                      </a:pPr>
                      <a:endParaRPr kumimoji="0" lang="ar-SA" sz="2000" b="0" i="0" u="none" strike="noStrike" cap="none" normalizeH="0" baseline="0" dirty="0" smtClean="0">
                        <a:ln>
                          <a:noFill/>
                        </a:ln>
                        <a:solidFill>
                          <a:srgbClr val="FF0000"/>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defRPr/>
                      </a:pPr>
                      <a:endParaRPr kumimoji="0" lang="ar-SA" sz="2000" b="0" i="0" u="none" strike="noStrike" cap="none" normalizeH="0" baseline="0" dirty="0" smtClean="0">
                        <a:ln>
                          <a:noFill/>
                        </a:ln>
                        <a:solidFill>
                          <a:srgbClr val="FF0000"/>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rgbClr val="FF0000"/>
                          </a:solidFill>
                          <a:effectLst/>
                          <a:latin typeface="Arial" charset="0"/>
                          <a:cs typeface="Arial" charset="0"/>
                        </a:rPr>
                        <a:t>رصيد مرحل (مدين)</a:t>
                      </a:r>
                      <a:endParaRPr kumimoji="0" lang="en-US" sz="2000" b="0" i="0" u="none" strike="noStrike" cap="none" normalizeH="0" baseline="0" dirty="0" smtClean="0">
                        <a:ln>
                          <a:noFill/>
                        </a:ln>
                        <a:solidFill>
                          <a:srgbClr val="FF0000"/>
                        </a:solidFill>
                        <a:effectLst/>
                        <a:latin typeface="Arial" charset="0"/>
                        <a:cs typeface="Arial" charset="0"/>
                      </a:endParaRPr>
                    </a:p>
                  </a:txBody>
                  <a:tcPr marL="91434" marR="91434"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r>
                        <a:rPr lang="ar-SA" sz="2400" dirty="0" smtClean="0">
                          <a:latin typeface="Arial" pitchFamily="34" charset="0"/>
                          <a:cs typeface="Arial" pitchFamily="34" charset="0"/>
                        </a:rPr>
                        <a:t>11</a:t>
                      </a:r>
                    </a:p>
                  </a:txBody>
                  <a:tcPr marL="91434" marR="91434"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1/29</a:t>
                      </a: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GB" sz="2000" b="0" i="0" u="none" strike="noStrike" cap="none" normalizeH="0" baseline="0" dirty="0" smtClean="0">
                        <a:ln>
                          <a:noFill/>
                        </a:ln>
                        <a:solidFill>
                          <a:schemeClr val="tx1"/>
                        </a:solidFill>
                        <a:effectLst/>
                        <a:latin typeface="Arial" charset="0"/>
                        <a:cs typeface="Arial" charset="0"/>
                      </a:endParaRP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chemeClr val="tx1"/>
                          </a:solidFill>
                          <a:effectLst/>
                          <a:latin typeface="Arial" charset="0"/>
                          <a:cs typeface="Arial" charset="0"/>
                        </a:rPr>
                        <a:t>1/30</a:t>
                      </a:r>
                    </a:p>
                  </a:txBody>
                  <a:tcPr marL="91434" marR="91434"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396278">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40000</a:t>
                      </a:r>
                      <a:endParaRPr kumimoji="0" lang="en-US" sz="2000" b="0" i="0" u="sng" strike="noStrike" cap="none" normalizeH="0" baseline="0" dirty="0" smtClean="0">
                        <a:ln>
                          <a:noFill/>
                        </a:ln>
                        <a:solidFill>
                          <a:schemeClr val="tx1"/>
                        </a:solidFill>
                        <a:effectLst/>
                        <a:latin typeface="Arial" charset="0"/>
                        <a:cs typeface="Arial" charset="0"/>
                      </a:endParaRPr>
                    </a:p>
                  </a:txBody>
                  <a:tcPr marL="91434" marR="91434"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pPr rtl="1"/>
                      <a:endParaRPr lang="ar-SA"/>
                    </a:p>
                  </a:txBody>
                  <a:tcPr/>
                </a:tc>
                <a:tc hMerge="1">
                  <a:txBody>
                    <a:bodyPr/>
                    <a:lstStyle/>
                    <a:p>
                      <a:pPr rtl="1"/>
                      <a:endParaRPr lang="ar-SA"/>
                    </a:p>
                  </a:txBody>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sng" strike="noStrike" cap="none" normalizeH="0" baseline="0" dirty="0" smtClean="0">
                          <a:ln>
                            <a:noFill/>
                          </a:ln>
                          <a:solidFill>
                            <a:schemeClr val="tx1"/>
                          </a:solidFill>
                          <a:effectLst/>
                          <a:latin typeface="Arial" charset="0"/>
                          <a:cs typeface="Arial" charset="0"/>
                        </a:rPr>
                        <a:t>40000</a:t>
                      </a:r>
                      <a:endParaRPr kumimoji="0" lang="en-US" sz="2000" b="0" i="0" u="sng" strike="noStrike" cap="none" normalizeH="0" baseline="0" dirty="0" smtClean="0">
                        <a:ln>
                          <a:noFill/>
                        </a:ln>
                        <a:solidFill>
                          <a:schemeClr val="tx1"/>
                        </a:solidFill>
                        <a:effectLst/>
                        <a:latin typeface="Arial" charset="0"/>
                        <a:cs typeface="Arial" charset="0"/>
                      </a:endParaRPr>
                    </a:p>
                  </a:txBody>
                  <a:tcPr marL="91434" marR="91434"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gridSpan="3">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المجموع</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GB"/>
                    </a:p>
                  </a:txBody>
                  <a:tcPr/>
                </a:tc>
                <a:tc hMerge="1">
                  <a:txBody>
                    <a:bodyPr/>
                    <a:lstStyle/>
                    <a:p>
                      <a:endParaRPr lang="en-GB"/>
                    </a:p>
                  </a:txBody>
                  <a:tcPr/>
                </a:tc>
              </a:tr>
              <a:tr h="640141">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cs typeface="Arial" charset="0"/>
                        </a:rPr>
                        <a:t>20000</a:t>
                      </a:r>
                      <a:endParaRPr kumimoji="0" lang="en-US" sz="2000" b="0" i="0" u="none" strike="noStrike" cap="none" normalizeH="0" baseline="0" dirty="0" smtClean="0">
                        <a:ln>
                          <a:noFill/>
                        </a:ln>
                        <a:solidFill>
                          <a:schemeClr val="tx1"/>
                        </a:solidFill>
                        <a:effectLst/>
                        <a:latin typeface="Arial" charset="0"/>
                        <a:cs typeface="Arial" charset="0"/>
                      </a:endParaRPr>
                    </a:p>
                  </a:txBody>
                  <a:tcPr marL="91434" marR="91434"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defRPr/>
                      </a:pPr>
                      <a:r>
                        <a:rPr kumimoji="0" lang="ar-SA" sz="2000" b="0" i="0" u="none" strike="noStrike" cap="none" normalizeH="0" baseline="0" dirty="0" smtClean="0">
                          <a:ln>
                            <a:noFill/>
                          </a:ln>
                          <a:solidFill>
                            <a:srgbClr val="FF0000"/>
                          </a:solidFill>
                          <a:effectLst/>
                          <a:latin typeface="Arial" charset="0"/>
                          <a:cs typeface="Arial" charset="0"/>
                        </a:rPr>
                        <a:t>رصيد منقول</a:t>
                      </a:r>
                      <a:endParaRPr kumimoji="0" lang="en-US" sz="2000" b="0" i="0" u="none" strike="noStrike" cap="none" normalizeH="0" baseline="0" dirty="0" smtClean="0">
                        <a:ln>
                          <a:noFill/>
                        </a:ln>
                        <a:solidFill>
                          <a:srgbClr val="FF0000"/>
                        </a:solidFill>
                        <a:effectLst/>
                        <a:latin typeface="Arial" charset="0"/>
                        <a:cs typeface="Arial" charset="0"/>
                      </a:endParaRPr>
                    </a:p>
                  </a:txBody>
                  <a:tcPr marL="91434" marR="91434"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endParaRPr lang="en-GB" sz="1800" dirty="0"/>
                    </a:p>
                  </a:txBody>
                  <a:tcPr marL="91434" marR="91434"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800" b="0" i="0" u="none" strike="noStrike" cap="none" normalizeH="0" baseline="0" dirty="0" smtClean="0">
                          <a:ln>
                            <a:noFill/>
                          </a:ln>
                          <a:solidFill>
                            <a:schemeClr val="tx1"/>
                          </a:solidFill>
                          <a:effectLst/>
                          <a:latin typeface="Arial" charset="0"/>
                          <a:cs typeface="Arial" charset="0"/>
                        </a:rPr>
                        <a:t>2/1</a:t>
                      </a:r>
                      <a:endParaRPr kumimoji="0" lang="en-US" sz="1800" b="0" i="0" u="none" strike="noStrike" cap="none" normalizeH="0" baseline="0" dirty="0" smtClean="0">
                        <a:ln>
                          <a:noFill/>
                        </a:ln>
                        <a:solidFill>
                          <a:schemeClr val="tx1"/>
                        </a:solidFill>
                        <a:effectLst/>
                        <a:latin typeface="Arial" charset="0"/>
                        <a:cs typeface="Arial" charset="0"/>
                      </a:endParaRPr>
                    </a:p>
                    <a:p>
                      <a:pPr algn="ctr" rtl="1"/>
                      <a:endParaRPr lang="ar-SA" dirty="0"/>
                    </a:p>
                  </a:txBody>
                  <a:tcPr marL="91434" marR="91434"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endParaRPr lang="en-GB" sz="1800"/>
                    </a:p>
                  </a:txBody>
                  <a:tcPr marL="91434" marR="91434"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endParaRPr lang="en-GB" sz="1800" dirty="0"/>
                    </a:p>
                  </a:txBody>
                  <a:tcPr marL="91434" marR="91434"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algn="ctr"/>
                      <a:endParaRPr lang="en-GB" sz="1800" dirty="0"/>
                    </a:p>
                  </a:txBody>
                  <a:tcPr marL="91434" marR="91434"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cap="none" normalizeH="0" baseline="0" dirty="0" smtClean="0">
                        <a:ln>
                          <a:noFill/>
                        </a:ln>
                        <a:solidFill>
                          <a:schemeClr val="tx1"/>
                        </a:solidFill>
                        <a:effectLst/>
                        <a:latin typeface="Arial" charset="0"/>
                        <a:cs typeface="Arial" charset="0"/>
                      </a:endParaRPr>
                    </a:p>
                  </a:txBody>
                  <a:tcPr marL="91434" marR="91434"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bl>
          </a:graphicData>
        </a:graphic>
      </p:graphicFrame>
      <p:sp>
        <p:nvSpPr>
          <p:cNvPr id="10" name="Text Box 95"/>
          <p:cNvSpPr txBox="1">
            <a:spLocks noChangeArrowheads="1"/>
          </p:cNvSpPr>
          <p:nvPr/>
        </p:nvSpPr>
        <p:spPr bwMode="auto">
          <a:xfrm>
            <a:off x="3165231" y="1447801"/>
            <a:ext cx="2250831"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b="1"/>
              <a:t>حـ/ المدينين</a:t>
            </a:r>
            <a:endParaRPr lang="en-GB" sz="2400" b="1"/>
          </a:p>
        </p:txBody>
      </p:sp>
      <p:sp>
        <p:nvSpPr>
          <p:cNvPr id="11" name="Text Box 95"/>
          <p:cNvSpPr txBox="1">
            <a:spLocks noChangeArrowheads="1"/>
          </p:cNvSpPr>
          <p:nvPr/>
        </p:nvSpPr>
        <p:spPr bwMode="auto">
          <a:xfrm>
            <a:off x="7526215" y="1524001"/>
            <a:ext cx="9144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ar-SA" sz="2400"/>
              <a:t>مدين</a:t>
            </a:r>
            <a:endParaRPr lang="en-GB" sz="2400"/>
          </a:p>
        </p:txBody>
      </p:sp>
      <p:sp>
        <p:nvSpPr>
          <p:cNvPr id="12" name="Text Box 95"/>
          <p:cNvSpPr txBox="1">
            <a:spLocks noChangeArrowheads="1"/>
          </p:cNvSpPr>
          <p:nvPr/>
        </p:nvSpPr>
        <p:spPr bwMode="auto">
          <a:xfrm>
            <a:off x="562707" y="1524001"/>
            <a:ext cx="84406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a:t>دائن</a:t>
            </a:r>
            <a:endParaRPr lang="en-GB" sz="2400"/>
          </a:p>
        </p:txBody>
      </p:sp>
      <p:sp>
        <p:nvSpPr>
          <p:cNvPr id="14" name="Slide Number Placeholder 3"/>
          <p:cNvSpPr txBox="1">
            <a:spLocks/>
          </p:cNvSpPr>
          <p:nvPr/>
        </p:nvSpPr>
        <p:spPr bwMode="auto">
          <a:xfrm>
            <a:off x="4587238"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136</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59376706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smtClean="0">
                <a:solidFill>
                  <a:srgbClr val="FF0000"/>
                </a:solidFill>
                <a:cs typeface="Arial" pitchFamily="34" charset="0"/>
              </a:rPr>
              <a:t>الحساب ذو الرصيد المتحرك</a:t>
            </a:r>
            <a:endParaRPr lang="en-GB" sz="3600" b="1" smtClean="0">
              <a:solidFill>
                <a:srgbClr val="FF0000"/>
              </a:solidFill>
              <a:cs typeface="Arial" pitchFamily="34" charset="0"/>
            </a:endParaRPr>
          </a:p>
        </p:txBody>
      </p:sp>
      <p:sp>
        <p:nvSpPr>
          <p:cNvPr id="3" name="Content Placeholder 2"/>
          <p:cNvSpPr>
            <a:spLocks noGrp="1"/>
          </p:cNvSpPr>
          <p:nvPr>
            <p:ph idx="1"/>
          </p:nvPr>
        </p:nvSpPr>
        <p:spPr>
          <a:xfrm>
            <a:off x="251520" y="1412776"/>
            <a:ext cx="8517354" cy="4205058"/>
          </a:xfrm>
        </p:spPr>
        <p:txBody>
          <a:bodyPr/>
          <a:lstStyle/>
          <a:p>
            <a:pPr algn="just" rtl="1">
              <a:lnSpc>
                <a:spcPct val="200000"/>
              </a:lnSpc>
            </a:pPr>
            <a:r>
              <a:rPr lang="ar-SA" dirty="0" smtClean="0">
                <a:cs typeface="Arial" pitchFamily="34" charset="0"/>
              </a:rPr>
              <a:t>يمثل شكل آخر للحسابات في دفتر الأستاذ، </a:t>
            </a:r>
            <a:r>
              <a:rPr lang="ar-SA" dirty="0" smtClean="0">
                <a:solidFill>
                  <a:srgbClr val="FF0000"/>
                </a:solidFill>
                <a:cs typeface="Arial" pitchFamily="34" charset="0"/>
              </a:rPr>
              <a:t>حيث يتم استخراج رصيد الحساب بعد كل عملية،</a:t>
            </a:r>
            <a:r>
              <a:rPr lang="ar-SA" dirty="0" smtClean="0">
                <a:cs typeface="Arial" pitchFamily="34" charset="0"/>
              </a:rPr>
              <a:t> مع العلم بأن الحسابات التي تأخذ شكل</a:t>
            </a:r>
            <a:r>
              <a:rPr lang="en-GB" dirty="0" smtClean="0">
                <a:cs typeface="Arial" pitchFamily="34" charset="0"/>
              </a:rPr>
              <a:t>  </a:t>
            </a:r>
            <a:r>
              <a:rPr lang="ar-SA" dirty="0" smtClean="0">
                <a:cs typeface="Arial" pitchFamily="34" charset="0"/>
              </a:rPr>
              <a:t>تعتبر أكثر شيوعاً واستخداماً</a:t>
            </a:r>
            <a:r>
              <a:rPr lang="en-GB" dirty="0" smtClean="0">
                <a:cs typeface="Arial" pitchFamily="34" charset="0"/>
              </a:rPr>
              <a:t>(</a:t>
            </a:r>
            <a:r>
              <a:rPr lang="en-GB" dirty="0" smtClean="0">
                <a:solidFill>
                  <a:srgbClr val="FF0000"/>
                </a:solidFill>
                <a:cs typeface="Arial" pitchFamily="34" charset="0"/>
              </a:rPr>
              <a:t>T</a:t>
            </a:r>
            <a:r>
              <a:rPr lang="en-GB" dirty="0" smtClean="0">
                <a:cs typeface="Arial" pitchFamily="34" charset="0"/>
              </a:rPr>
              <a:t>) </a:t>
            </a:r>
            <a:r>
              <a:rPr lang="ar-SA" dirty="0" smtClean="0">
                <a:cs typeface="Arial" pitchFamily="34" charset="0"/>
              </a:rPr>
              <a:t>حرف بالتطبيق على حساب البنك في مثال منشأة فاضل (جوالات 2020)</a:t>
            </a:r>
            <a:endParaRPr lang="en-GB" dirty="0" smtClean="0">
              <a:cs typeface="Arial" pitchFamily="34" charset="0"/>
            </a:endParaRPr>
          </a:p>
        </p:txBody>
      </p:sp>
      <p:sp>
        <p:nvSpPr>
          <p:cNvPr id="6" name="Slide Number Placeholder 3"/>
          <p:cNvSpPr txBox="1">
            <a:spLocks/>
          </p:cNvSpPr>
          <p:nvPr/>
        </p:nvSpPr>
        <p:spPr bwMode="auto">
          <a:xfrm>
            <a:off x="4587238"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137</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240586257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xmlns="" val="624634731"/>
              </p:ext>
            </p:extLst>
          </p:nvPr>
        </p:nvGraphicFramePr>
        <p:xfrm>
          <a:off x="323528" y="1600200"/>
          <a:ext cx="8363272" cy="3886198"/>
        </p:xfrm>
        <a:graphic>
          <a:graphicData uri="http://schemas.openxmlformats.org/drawingml/2006/table">
            <a:tbl>
              <a:tblPr firstRow="1" bandRow="1">
                <a:tableStyleId>{5C22544A-7EE6-4342-B048-85BDC9FD1C3A}</a:tableStyleId>
              </a:tblPr>
              <a:tblGrid>
                <a:gridCol w="1036474"/>
                <a:gridCol w="1143695"/>
                <a:gridCol w="1143695"/>
                <a:gridCol w="929252"/>
                <a:gridCol w="2716277"/>
                <a:gridCol w="1393879"/>
              </a:tblGrid>
              <a:tr h="446427">
                <a:tc>
                  <a:txBody>
                    <a:bodyPr/>
                    <a:lstStyle/>
                    <a:p>
                      <a:pPr algn="ctr"/>
                      <a:r>
                        <a:rPr lang="ar-SA" sz="2000" b="1" dirty="0" smtClean="0"/>
                        <a:t>الرصيد</a:t>
                      </a:r>
                      <a:endParaRPr lang="en-GB" sz="2000" b="1" dirty="0"/>
                    </a:p>
                  </a:txBody>
                  <a:tcPr marL="84406" marR="84406"/>
                </a:tc>
                <a:tc>
                  <a:txBody>
                    <a:bodyPr/>
                    <a:lstStyle/>
                    <a:p>
                      <a:pPr algn="ctr"/>
                      <a:r>
                        <a:rPr lang="ar-SA" sz="2000" b="1" dirty="0" smtClean="0"/>
                        <a:t>دائن</a:t>
                      </a:r>
                      <a:endParaRPr lang="en-GB" sz="2000" b="1" dirty="0"/>
                    </a:p>
                  </a:txBody>
                  <a:tcPr marL="84406" marR="84406"/>
                </a:tc>
                <a:tc>
                  <a:txBody>
                    <a:bodyPr/>
                    <a:lstStyle/>
                    <a:p>
                      <a:pPr algn="ctr"/>
                      <a:r>
                        <a:rPr lang="ar-SA" sz="2000" b="1" dirty="0" smtClean="0"/>
                        <a:t>مدين</a:t>
                      </a:r>
                      <a:endParaRPr lang="en-GB" sz="2000" b="1" dirty="0"/>
                    </a:p>
                  </a:txBody>
                  <a:tcPr marL="84406" marR="84406"/>
                </a:tc>
                <a:tc>
                  <a:txBody>
                    <a:bodyPr/>
                    <a:lstStyle/>
                    <a:p>
                      <a:pPr algn="ctr"/>
                      <a:r>
                        <a:rPr lang="ar-SA" sz="2000" b="1" dirty="0" smtClean="0"/>
                        <a:t>رقم القيد</a:t>
                      </a:r>
                      <a:endParaRPr lang="en-GB" sz="2000" b="1" dirty="0"/>
                    </a:p>
                  </a:txBody>
                  <a:tcPr marL="84406" marR="84406"/>
                </a:tc>
                <a:tc>
                  <a:txBody>
                    <a:bodyPr/>
                    <a:lstStyle/>
                    <a:p>
                      <a:pPr algn="ctr"/>
                      <a:r>
                        <a:rPr lang="ar-SA" sz="2000" b="1" dirty="0" smtClean="0"/>
                        <a:t>بيــــان</a:t>
                      </a:r>
                      <a:endParaRPr lang="en-GB" sz="2000" b="1" dirty="0"/>
                    </a:p>
                  </a:txBody>
                  <a:tcPr marL="84406" marR="84406"/>
                </a:tc>
                <a:tc>
                  <a:txBody>
                    <a:bodyPr/>
                    <a:lstStyle/>
                    <a:p>
                      <a:pPr algn="ctr"/>
                      <a:r>
                        <a:rPr lang="ar-SA" sz="2000" b="1" dirty="0" smtClean="0"/>
                        <a:t>التاريخ</a:t>
                      </a:r>
                      <a:endParaRPr lang="en-GB" sz="2000" b="1" dirty="0"/>
                    </a:p>
                  </a:txBody>
                  <a:tcPr marL="84406" marR="84406"/>
                </a:tc>
              </a:tr>
              <a:tr h="417809">
                <a:tc>
                  <a:txBody>
                    <a:bodyPr/>
                    <a:lstStyle/>
                    <a:p>
                      <a:pPr algn="ctr"/>
                      <a:endParaRPr lang="en-GB" sz="1800" b="1"/>
                    </a:p>
                  </a:txBody>
                  <a:tcPr marL="84406" marR="84406"/>
                </a:tc>
                <a:tc>
                  <a:txBody>
                    <a:bodyPr/>
                    <a:lstStyle/>
                    <a:p>
                      <a:pPr algn="ctr"/>
                      <a:endParaRPr lang="en-GB" sz="1800" b="1"/>
                    </a:p>
                  </a:txBody>
                  <a:tcPr marL="84406" marR="84406"/>
                </a:tc>
                <a:tc>
                  <a:txBody>
                    <a:bodyPr/>
                    <a:lstStyle/>
                    <a:p>
                      <a:pPr algn="ctr"/>
                      <a:r>
                        <a:rPr lang="ar-SA" sz="1800" b="1" dirty="0" smtClean="0"/>
                        <a:t>----</a:t>
                      </a:r>
                      <a:endParaRPr lang="en-GB" sz="1800" b="1" dirty="0"/>
                    </a:p>
                  </a:txBody>
                  <a:tcPr marL="84406" marR="84406"/>
                </a:tc>
                <a:tc>
                  <a:txBody>
                    <a:bodyPr/>
                    <a:lstStyle/>
                    <a:p>
                      <a:pPr algn="ctr"/>
                      <a:endParaRPr lang="en-GB" sz="1800" b="1"/>
                    </a:p>
                  </a:txBody>
                  <a:tcPr marL="84406" marR="84406"/>
                </a:tc>
                <a:tc>
                  <a:txBody>
                    <a:bodyPr/>
                    <a:lstStyle/>
                    <a:p>
                      <a:pPr algn="r"/>
                      <a:r>
                        <a:rPr lang="ar-SA" sz="1800" b="1" dirty="0" smtClean="0"/>
                        <a:t>رصيد (إن وجد)</a:t>
                      </a:r>
                      <a:endParaRPr lang="en-GB" sz="1800" b="1" dirty="0"/>
                    </a:p>
                  </a:txBody>
                  <a:tcPr marL="84406" marR="84406"/>
                </a:tc>
                <a:tc>
                  <a:txBody>
                    <a:bodyPr/>
                    <a:lstStyle/>
                    <a:p>
                      <a:pPr algn="ctr"/>
                      <a:r>
                        <a:rPr lang="ar-SA" sz="1800" b="1" dirty="0" smtClean="0"/>
                        <a:t>1/1</a:t>
                      </a:r>
                      <a:endParaRPr lang="en-GB" sz="1800" b="1" dirty="0"/>
                    </a:p>
                  </a:txBody>
                  <a:tcPr marL="84406" marR="84406"/>
                </a:tc>
              </a:tr>
              <a:tr h="417809">
                <a:tc>
                  <a:txBody>
                    <a:bodyPr/>
                    <a:lstStyle/>
                    <a:p>
                      <a:pPr algn="ctr"/>
                      <a:r>
                        <a:rPr lang="ar-SA" sz="1800" b="1" dirty="0" smtClean="0"/>
                        <a:t>500000</a:t>
                      </a:r>
                      <a:endParaRPr lang="en-GB" sz="1800" b="1" dirty="0"/>
                    </a:p>
                  </a:txBody>
                  <a:tcPr marL="84406" marR="84406"/>
                </a:tc>
                <a:tc>
                  <a:txBody>
                    <a:bodyPr/>
                    <a:lstStyle/>
                    <a:p>
                      <a:pPr algn="ctr"/>
                      <a:endParaRPr lang="en-GB" sz="1800" b="1"/>
                    </a:p>
                  </a:txBody>
                  <a:tcPr marL="84406" marR="84406"/>
                </a:tc>
                <a:tc>
                  <a:txBody>
                    <a:bodyPr/>
                    <a:lstStyle/>
                    <a:p>
                      <a:pPr algn="ctr"/>
                      <a:r>
                        <a:rPr lang="ar-SA" sz="1800" b="1" dirty="0" smtClean="0"/>
                        <a:t>500000</a:t>
                      </a:r>
                      <a:endParaRPr lang="en-GB" sz="1800" b="1" dirty="0"/>
                    </a:p>
                  </a:txBody>
                  <a:tcPr marL="84406" marR="84406"/>
                </a:tc>
                <a:tc>
                  <a:txBody>
                    <a:bodyPr/>
                    <a:lstStyle/>
                    <a:p>
                      <a:pPr algn="ctr"/>
                      <a:r>
                        <a:rPr lang="ar-SA" sz="1800" b="1" dirty="0" smtClean="0"/>
                        <a:t>1</a:t>
                      </a:r>
                      <a:endParaRPr lang="en-GB" sz="1800" b="1" dirty="0"/>
                    </a:p>
                  </a:txBody>
                  <a:tcPr marL="84406" marR="84406"/>
                </a:tc>
                <a:tc>
                  <a:txBody>
                    <a:bodyPr/>
                    <a:lstStyle/>
                    <a:p>
                      <a:pPr algn="r"/>
                      <a:r>
                        <a:rPr lang="ar-SA" sz="1800" b="1" dirty="0" err="1" smtClean="0"/>
                        <a:t>حـ</a:t>
                      </a:r>
                      <a:r>
                        <a:rPr lang="ar-SA" sz="1800" b="1" dirty="0" smtClean="0"/>
                        <a:t>/ رأس المال</a:t>
                      </a:r>
                      <a:endParaRPr lang="en-GB" sz="1800" b="1" dirty="0"/>
                    </a:p>
                  </a:txBody>
                  <a:tcPr marL="84406" marR="84406"/>
                </a:tc>
                <a:tc>
                  <a:txBody>
                    <a:bodyPr/>
                    <a:lstStyle/>
                    <a:p>
                      <a:pPr algn="ctr"/>
                      <a:r>
                        <a:rPr lang="ar-SA" sz="1800" b="1" dirty="0" smtClean="0"/>
                        <a:t>1/1</a:t>
                      </a:r>
                      <a:endParaRPr lang="en-GB" sz="1800" b="1" dirty="0"/>
                    </a:p>
                  </a:txBody>
                  <a:tcPr marL="84406" marR="84406"/>
                </a:tc>
              </a:tr>
              <a:tr h="417809">
                <a:tc>
                  <a:txBody>
                    <a:bodyPr/>
                    <a:lstStyle/>
                    <a:p>
                      <a:pPr algn="ctr"/>
                      <a:r>
                        <a:rPr lang="ar-SA" sz="1800" b="1" dirty="0" smtClean="0"/>
                        <a:t>700000</a:t>
                      </a:r>
                      <a:endParaRPr lang="en-GB" sz="1800" b="1" dirty="0"/>
                    </a:p>
                  </a:txBody>
                  <a:tcPr marL="84406" marR="84406"/>
                </a:tc>
                <a:tc>
                  <a:txBody>
                    <a:bodyPr/>
                    <a:lstStyle/>
                    <a:p>
                      <a:pPr algn="ctr"/>
                      <a:endParaRPr lang="en-GB" sz="1800" b="1"/>
                    </a:p>
                  </a:txBody>
                  <a:tcPr marL="84406" marR="84406"/>
                </a:tc>
                <a:tc>
                  <a:txBody>
                    <a:bodyPr/>
                    <a:lstStyle/>
                    <a:p>
                      <a:pPr algn="ctr"/>
                      <a:r>
                        <a:rPr lang="ar-SA" sz="1800" b="1" dirty="0" smtClean="0"/>
                        <a:t>200000</a:t>
                      </a:r>
                      <a:endParaRPr lang="en-GB" sz="1800" b="1" dirty="0"/>
                    </a:p>
                  </a:txBody>
                  <a:tcPr marL="84406" marR="84406"/>
                </a:tc>
                <a:tc>
                  <a:txBody>
                    <a:bodyPr/>
                    <a:lstStyle/>
                    <a:p>
                      <a:pPr algn="ctr"/>
                      <a:r>
                        <a:rPr lang="ar-SA" sz="1800" b="1" dirty="0" smtClean="0"/>
                        <a:t>2</a:t>
                      </a:r>
                      <a:endParaRPr lang="en-GB" sz="1800" b="1" dirty="0"/>
                    </a:p>
                  </a:txBody>
                  <a:tcPr marL="84406" marR="84406"/>
                </a:tc>
                <a:tc>
                  <a:txBody>
                    <a:bodyPr/>
                    <a:lstStyle/>
                    <a:p>
                      <a:pPr algn="r"/>
                      <a:r>
                        <a:rPr lang="ar-SA" sz="1800" b="1" dirty="0" err="1" smtClean="0"/>
                        <a:t>حـ</a:t>
                      </a:r>
                      <a:r>
                        <a:rPr lang="ar-SA" sz="1800" b="1" dirty="0" smtClean="0"/>
                        <a:t>/ قرض البنك</a:t>
                      </a:r>
                      <a:endParaRPr lang="en-GB" sz="1800" b="1" dirty="0"/>
                    </a:p>
                  </a:txBody>
                  <a:tcPr marL="84406" marR="84406"/>
                </a:tc>
                <a:tc>
                  <a:txBody>
                    <a:bodyPr/>
                    <a:lstStyle/>
                    <a:p>
                      <a:pPr algn="ctr"/>
                      <a:r>
                        <a:rPr lang="ar-SA" sz="1800" b="1" dirty="0" smtClean="0"/>
                        <a:t>1/3</a:t>
                      </a:r>
                      <a:endParaRPr lang="en-GB" sz="1800" b="1" dirty="0"/>
                    </a:p>
                  </a:txBody>
                  <a:tcPr marL="84406" marR="84406"/>
                </a:tc>
              </a:tr>
              <a:tr h="417809">
                <a:tc>
                  <a:txBody>
                    <a:bodyPr/>
                    <a:lstStyle/>
                    <a:p>
                      <a:pPr algn="ctr"/>
                      <a:r>
                        <a:rPr lang="ar-SA" sz="1800" b="1" dirty="0" smtClean="0"/>
                        <a:t>450000</a:t>
                      </a:r>
                      <a:endParaRPr lang="en-GB" sz="1800" b="1" dirty="0"/>
                    </a:p>
                  </a:txBody>
                  <a:tcPr marL="84406" marR="84406"/>
                </a:tc>
                <a:tc>
                  <a:txBody>
                    <a:bodyPr/>
                    <a:lstStyle/>
                    <a:p>
                      <a:pPr algn="ctr"/>
                      <a:r>
                        <a:rPr lang="ar-SA" sz="1800" b="1" dirty="0" smtClean="0"/>
                        <a:t>250000</a:t>
                      </a:r>
                      <a:endParaRPr lang="en-GB" sz="1800" b="1" dirty="0"/>
                    </a:p>
                  </a:txBody>
                  <a:tcPr marL="84406" marR="84406"/>
                </a:tc>
                <a:tc>
                  <a:txBody>
                    <a:bodyPr/>
                    <a:lstStyle/>
                    <a:p>
                      <a:pPr algn="ctr"/>
                      <a:endParaRPr lang="en-GB" sz="1800" b="1"/>
                    </a:p>
                  </a:txBody>
                  <a:tcPr marL="84406" marR="84406"/>
                </a:tc>
                <a:tc>
                  <a:txBody>
                    <a:bodyPr/>
                    <a:lstStyle/>
                    <a:p>
                      <a:pPr algn="ctr"/>
                      <a:r>
                        <a:rPr lang="ar-SA" sz="1800" b="1" dirty="0" smtClean="0"/>
                        <a:t>3</a:t>
                      </a:r>
                      <a:endParaRPr lang="en-GB" sz="1800" b="1" dirty="0"/>
                    </a:p>
                  </a:txBody>
                  <a:tcPr marL="84406" marR="84406"/>
                </a:tc>
                <a:tc>
                  <a:txBody>
                    <a:bodyPr/>
                    <a:lstStyle/>
                    <a:p>
                      <a:pPr algn="r"/>
                      <a:r>
                        <a:rPr lang="ar-SA" sz="1800" b="1" dirty="0" err="1" smtClean="0"/>
                        <a:t>حـ</a:t>
                      </a:r>
                      <a:r>
                        <a:rPr lang="ar-SA" sz="1800" b="1" dirty="0" smtClean="0"/>
                        <a:t>/ المبنى</a:t>
                      </a:r>
                      <a:endParaRPr lang="en-GB" sz="1800" b="1" dirty="0"/>
                    </a:p>
                  </a:txBody>
                  <a:tcPr marL="84406" marR="84406"/>
                </a:tc>
                <a:tc>
                  <a:txBody>
                    <a:bodyPr/>
                    <a:lstStyle/>
                    <a:p>
                      <a:pPr algn="ctr"/>
                      <a:r>
                        <a:rPr lang="ar-SA" sz="1800" b="1" dirty="0" smtClean="0"/>
                        <a:t>1/5</a:t>
                      </a:r>
                      <a:endParaRPr lang="en-GB" sz="1800" b="1" dirty="0"/>
                    </a:p>
                  </a:txBody>
                  <a:tcPr marL="84406" marR="84406"/>
                </a:tc>
              </a:tr>
              <a:tr h="417809">
                <a:tc>
                  <a:txBody>
                    <a:bodyPr/>
                    <a:lstStyle/>
                    <a:p>
                      <a:pPr algn="ctr"/>
                      <a:r>
                        <a:rPr lang="ar-SA" sz="1800" b="1" dirty="0" smtClean="0"/>
                        <a:t>400000</a:t>
                      </a:r>
                      <a:endParaRPr lang="en-GB" sz="1800" b="1" dirty="0"/>
                    </a:p>
                  </a:txBody>
                  <a:tcPr marL="84406" marR="84406"/>
                </a:tc>
                <a:tc>
                  <a:txBody>
                    <a:bodyPr/>
                    <a:lstStyle/>
                    <a:p>
                      <a:pPr algn="ctr"/>
                      <a:r>
                        <a:rPr lang="ar-SA" sz="1800" b="1" dirty="0" smtClean="0"/>
                        <a:t>50000</a:t>
                      </a:r>
                      <a:endParaRPr lang="en-GB" sz="1800" b="1" dirty="0"/>
                    </a:p>
                  </a:txBody>
                  <a:tcPr marL="84406" marR="84406"/>
                </a:tc>
                <a:tc>
                  <a:txBody>
                    <a:bodyPr/>
                    <a:lstStyle/>
                    <a:p>
                      <a:pPr algn="ctr"/>
                      <a:endParaRPr lang="en-GB" sz="1800" b="1"/>
                    </a:p>
                  </a:txBody>
                  <a:tcPr marL="84406" marR="84406"/>
                </a:tc>
                <a:tc>
                  <a:txBody>
                    <a:bodyPr/>
                    <a:lstStyle/>
                    <a:p>
                      <a:pPr algn="ctr"/>
                      <a:r>
                        <a:rPr lang="ar-SA" sz="1800" b="1" dirty="0" smtClean="0"/>
                        <a:t>4</a:t>
                      </a:r>
                      <a:endParaRPr lang="en-GB" sz="1800" b="1" dirty="0"/>
                    </a:p>
                  </a:txBody>
                  <a:tcPr marL="84406" marR="84406"/>
                </a:tc>
                <a:tc>
                  <a:txBody>
                    <a:bodyPr/>
                    <a:lstStyle/>
                    <a:p>
                      <a:pPr algn="r"/>
                      <a:r>
                        <a:rPr lang="ar-SA" sz="1800" b="1" dirty="0" err="1" smtClean="0"/>
                        <a:t>حـ</a:t>
                      </a:r>
                      <a:r>
                        <a:rPr lang="ar-SA" sz="1800" b="1" dirty="0" smtClean="0"/>
                        <a:t>/ الالآت والمعدات</a:t>
                      </a:r>
                      <a:endParaRPr lang="en-GB" sz="1800" b="1" dirty="0"/>
                    </a:p>
                  </a:txBody>
                  <a:tcPr marL="84406" marR="84406"/>
                </a:tc>
                <a:tc>
                  <a:txBody>
                    <a:bodyPr/>
                    <a:lstStyle/>
                    <a:p>
                      <a:pPr algn="ctr"/>
                      <a:r>
                        <a:rPr lang="ar-SA" sz="1800" b="1" dirty="0" smtClean="0"/>
                        <a:t>1/9</a:t>
                      </a:r>
                      <a:endParaRPr lang="en-GB" sz="1800" b="1" dirty="0"/>
                    </a:p>
                  </a:txBody>
                  <a:tcPr marL="84406" marR="84406"/>
                </a:tc>
              </a:tr>
              <a:tr h="417809">
                <a:tc>
                  <a:txBody>
                    <a:bodyPr/>
                    <a:lstStyle/>
                    <a:p>
                      <a:pPr algn="ctr"/>
                      <a:r>
                        <a:rPr lang="ar-SA" sz="1800" b="1" dirty="0" smtClean="0"/>
                        <a:t>300000</a:t>
                      </a:r>
                      <a:endParaRPr lang="en-GB" sz="1800" b="1" dirty="0"/>
                    </a:p>
                  </a:txBody>
                  <a:tcPr marL="84406" marR="84406"/>
                </a:tc>
                <a:tc>
                  <a:txBody>
                    <a:bodyPr/>
                    <a:lstStyle/>
                    <a:p>
                      <a:pPr algn="ctr"/>
                      <a:r>
                        <a:rPr lang="ar-SA" sz="1800" b="1" dirty="0" smtClean="0"/>
                        <a:t>100000</a:t>
                      </a:r>
                      <a:endParaRPr lang="en-GB" sz="1800" b="1" dirty="0"/>
                    </a:p>
                  </a:txBody>
                  <a:tcPr marL="84406" marR="84406"/>
                </a:tc>
                <a:tc>
                  <a:txBody>
                    <a:bodyPr/>
                    <a:lstStyle/>
                    <a:p>
                      <a:pPr algn="ctr"/>
                      <a:endParaRPr lang="en-GB" sz="1800" b="1"/>
                    </a:p>
                  </a:txBody>
                  <a:tcPr marL="84406" marR="84406"/>
                </a:tc>
                <a:tc>
                  <a:txBody>
                    <a:bodyPr/>
                    <a:lstStyle/>
                    <a:p>
                      <a:pPr algn="ctr"/>
                      <a:r>
                        <a:rPr lang="ar-SA" sz="1800" b="1" dirty="0" smtClean="0"/>
                        <a:t>5</a:t>
                      </a:r>
                      <a:endParaRPr lang="en-GB" sz="1800" b="1" dirty="0"/>
                    </a:p>
                  </a:txBody>
                  <a:tcPr marL="84406" marR="84406"/>
                </a:tc>
                <a:tc>
                  <a:txBody>
                    <a:bodyPr/>
                    <a:lstStyle/>
                    <a:p>
                      <a:pPr algn="r"/>
                      <a:r>
                        <a:rPr lang="ar-SA" sz="1800" b="1" dirty="0" err="1" smtClean="0"/>
                        <a:t>حـ</a:t>
                      </a:r>
                      <a:r>
                        <a:rPr lang="ar-SA" sz="1800" b="1" dirty="0" smtClean="0"/>
                        <a:t>/ الصندوق</a:t>
                      </a:r>
                      <a:endParaRPr lang="en-GB" sz="1800" b="1" dirty="0"/>
                    </a:p>
                  </a:txBody>
                  <a:tcPr marL="84406" marR="84406"/>
                </a:tc>
                <a:tc>
                  <a:txBody>
                    <a:bodyPr/>
                    <a:lstStyle/>
                    <a:p>
                      <a:pPr algn="ctr"/>
                      <a:r>
                        <a:rPr lang="ar-SA" sz="1800" b="1" dirty="0" smtClean="0"/>
                        <a:t>1/12</a:t>
                      </a:r>
                      <a:endParaRPr lang="en-GB" sz="1800" b="1" dirty="0"/>
                    </a:p>
                  </a:txBody>
                  <a:tcPr marL="84406" marR="84406"/>
                </a:tc>
              </a:tr>
              <a:tr h="417809">
                <a:tc>
                  <a:txBody>
                    <a:bodyPr/>
                    <a:lstStyle/>
                    <a:p>
                      <a:pPr algn="ctr"/>
                      <a:r>
                        <a:rPr lang="ar-SA" sz="1800" b="1" dirty="0" smtClean="0"/>
                        <a:t>100000</a:t>
                      </a:r>
                      <a:endParaRPr lang="en-GB" sz="1800" b="1" dirty="0"/>
                    </a:p>
                  </a:txBody>
                  <a:tcPr marL="84406" marR="84406"/>
                </a:tc>
                <a:tc>
                  <a:txBody>
                    <a:bodyPr/>
                    <a:lstStyle/>
                    <a:p>
                      <a:pPr algn="ctr"/>
                      <a:r>
                        <a:rPr lang="ar-SA" sz="1800" b="1" dirty="0" smtClean="0"/>
                        <a:t>200000</a:t>
                      </a:r>
                      <a:endParaRPr lang="en-GB" sz="1800" b="1" dirty="0"/>
                    </a:p>
                  </a:txBody>
                  <a:tcPr marL="84406" marR="84406"/>
                </a:tc>
                <a:tc>
                  <a:txBody>
                    <a:bodyPr/>
                    <a:lstStyle/>
                    <a:p>
                      <a:pPr algn="ctr"/>
                      <a:endParaRPr lang="en-GB" sz="1800" b="1"/>
                    </a:p>
                  </a:txBody>
                  <a:tcPr marL="84406" marR="84406"/>
                </a:tc>
                <a:tc>
                  <a:txBody>
                    <a:bodyPr/>
                    <a:lstStyle/>
                    <a:p>
                      <a:pPr algn="ctr"/>
                      <a:r>
                        <a:rPr lang="ar-SA" sz="1800" b="1" dirty="0" smtClean="0"/>
                        <a:t>7</a:t>
                      </a:r>
                      <a:endParaRPr lang="en-GB" sz="1800" b="1" dirty="0"/>
                    </a:p>
                  </a:txBody>
                  <a:tcPr marL="84406" marR="84406"/>
                </a:tc>
                <a:tc>
                  <a:txBody>
                    <a:bodyPr/>
                    <a:lstStyle/>
                    <a:p>
                      <a:pPr algn="r"/>
                      <a:r>
                        <a:rPr lang="ar-SA" sz="1800" b="1" dirty="0" err="1" smtClean="0"/>
                        <a:t>حـ</a:t>
                      </a:r>
                      <a:r>
                        <a:rPr lang="ar-SA" sz="1800" b="1" dirty="0" smtClean="0"/>
                        <a:t>/ البضاعة</a:t>
                      </a:r>
                      <a:endParaRPr lang="en-GB" sz="1800" b="1" dirty="0"/>
                    </a:p>
                  </a:txBody>
                  <a:tcPr marL="84406" marR="84406"/>
                </a:tc>
                <a:tc>
                  <a:txBody>
                    <a:bodyPr/>
                    <a:lstStyle/>
                    <a:p>
                      <a:pPr algn="ctr"/>
                      <a:r>
                        <a:rPr lang="ar-SA" sz="1800" b="1" dirty="0" smtClean="0"/>
                        <a:t>1/18</a:t>
                      </a:r>
                      <a:endParaRPr lang="en-GB" sz="1800" b="1" dirty="0"/>
                    </a:p>
                  </a:txBody>
                  <a:tcPr marL="84406" marR="84406"/>
                </a:tc>
              </a:tr>
              <a:tr h="515108">
                <a:tc>
                  <a:txBody>
                    <a:bodyPr/>
                    <a:lstStyle/>
                    <a:p>
                      <a:pPr algn="ctr"/>
                      <a:r>
                        <a:rPr lang="ar-SA" sz="2400" b="1" dirty="0" smtClean="0">
                          <a:solidFill>
                            <a:srgbClr val="FF0000"/>
                          </a:solidFill>
                        </a:rPr>
                        <a:t>90000</a:t>
                      </a:r>
                      <a:endParaRPr lang="en-GB" sz="2400" b="1" dirty="0">
                        <a:solidFill>
                          <a:srgbClr val="FF0000"/>
                        </a:solidFill>
                      </a:endParaRPr>
                    </a:p>
                  </a:txBody>
                  <a:tcPr marL="84406" marR="84406"/>
                </a:tc>
                <a:tc>
                  <a:txBody>
                    <a:bodyPr/>
                    <a:lstStyle/>
                    <a:p>
                      <a:pPr algn="ctr"/>
                      <a:r>
                        <a:rPr lang="ar-SA" sz="1800" b="1" dirty="0" smtClean="0"/>
                        <a:t>10000</a:t>
                      </a:r>
                      <a:endParaRPr lang="en-GB" sz="1800" b="1" dirty="0"/>
                    </a:p>
                  </a:txBody>
                  <a:tcPr marL="84406" marR="84406"/>
                </a:tc>
                <a:tc>
                  <a:txBody>
                    <a:bodyPr/>
                    <a:lstStyle/>
                    <a:p>
                      <a:pPr algn="ctr"/>
                      <a:endParaRPr lang="en-GB" sz="1800" b="1"/>
                    </a:p>
                  </a:txBody>
                  <a:tcPr marL="84406" marR="84406"/>
                </a:tc>
                <a:tc>
                  <a:txBody>
                    <a:bodyPr/>
                    <a:lstStyle/>
                    <a:p>
                      <a:pPr algn="ctr"/>
                      <a:r>
                        <a:rPr lang="ar-SA" sz="1800" b="1" dirty="0" smtClean="0"/>
                        <a:t>10</a:t>
                      </a:r>
                      <a:endParaRPr lang="en-GB" sz="1800" b="1" dirty="0"/>
                    </a:p>
                  </a:txBody>
                  <a:tcPr marL="84406" marR="84406"/>
                </a:tc>
                <a:tc>
                  <a:txBody>
                    <a:bodyPr/>
                    <a:lstStyle/>
                    <a:p>
                      <a:pPr algn="r"/>
                      <a:r>
                        <a:rPr lang="ar-SA" sz="1800" b="1" dirty="0" err="1" smtClean="0"/>
                        <a:t>حـ</a:t>
                      </a:r>
                      <a:r>
                        <a:rPr lang="ar-SA" sz="1800" b="1" dirty="0" smtClean="0"/>
                        <a:t>/ الدائنين</a:t>
                      </a:r>
                      <a:endParaRPr lang="en-GB" sz="1800" b="1" dirty="0"/>
                    </a:p>
                  </a:txBody>
                  <a:tcPr marL="84406" marR="84406"/>
                </a:tc>
                <a:tc>
                  <a:txBody>
                    <a:bodyPr/>
                    <a:lstStyle/>
                    <a:p>
                      <a:pPr algn="ctr"/>
                      <a:r>
                        <a:rPr lang="ar-SA" sz="1800" b="1" dirty="0" smtClean="0"/>
                        <a:t>1/25</a:t>
                      </a:r>
                      <a:endParaRPr lang="en-GB" sz="1800" b="1" dirty="0"/>
                    </a:p>
                  </a:txBody>
                  <a:tcPr marL="84406" marR="84406"/>
                </a:tc>
              </a:tr>
            </a:tbl>
          </a:graphicData>
        </a:graphic>
      </p:graphicFrame>
      <p:sp>
        <p:nvSpPr>
          <p:cNvPr id="5" name="Text Box 95"/>
          <p:cNvSpPr>
            <a:spLocks noGrp="1" noChangeArrowheads="1"/>
          </p:cNvSpPr>
          <p:nvPr>
            <p:ph type="title"/>
          </p:nvPr>
        </p:nvSpPr>
        <p:spPr>
          <a:xfrm>
            <a:off x="457200" y="615951"/>
            <a:ext cx="8229600" cy="460375"/>
          </a:xfrm>
        </p:spPr>
        <p:txBody>
          <a:bodyPr>
            <a:spAutoFit/>
          </a:bodyPr>
          <a:lstStyle/>
          <a:p>
            <a:pPr algn="ctr">
              <a:spcBef>
                <a:spcPct val="50000"/>
              </a:spcBef>
            </a:pPr>
            <a:r>
              <a:rPr lang="ar-SA" sz="2400" b="1" smtClean="0">
                <a:solidFill>
                  <a:srgbClr val="FF0000"/>
                </a:solidFill>
                <a:cs typeface="Arial" pitchFamily="34" charset="0"/>
              </a:rPr>
              <a:t>حـ/ البنك</a:t>
            </a:r>
            <a:endParaRPr lang="en-GB" sz="2400" b="1" smtClean="0">
              <a:solidFill>
                <a:srgbClr val="FF0000"/>
              </a:solidFill>
              <a:cs typeface="Arial" pitchFamily="34" charset="0"/>
            </a:endParaRPr>
          </a:p>
        </p:txBody>
      </p:sp>
      <p:sp>
        <p:nvSpPr>
          <p:cNvPr id="7" name="Slide Number Placeholder 3"/>
          <p:cNvSpPr txBox="1">
            <a:spLocks/>
          </p:cNvSpPr>
          <p:nvPr/>
        </p:nvSpPr>
        <p:spPr bwMode="auto">
          <a:xfrm>
            <a:off x="4587238"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138</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376448662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200" b="1" smtClean="0">
                <a:solidFill>
                  <a:srgbClr val="FF0000"/>
                </a:solidFill>
                <a:cs typeface="Arial" pitchFamily="34" charset="0"/>
              </a:rPr>
              <a:t>المطلوب من الطلاب حتى هذه المرحلة</a:t>
            </a:r>
            <a:endParaRPr lang="en-GB" sz="3200" b="1" smtClean="0">
              <a:solidFill>
                <a:srgbClr val="FF0000"/>
              </a:solidFill>
              <a:cs typeface="Arial" pitchFamily="34" charset="0"/>
            </a:endParaRPr>
          </a:p>
        </p:txBody>
      </p:sp>
      <p:sp>
        <p:nvSpPr>
          <p:cNvPr id="3" name="Content Placeholder 2"/>
          <p:cNvSpPr>
            <a:spLocks noGrp="1"/>
          </p:cNvSpPr>
          <p:nvPr>
            <p:ph idx="1"/>
          </p:nvPr>
        </p:nvSpPr>
        <p:spPr/>
        <p:txBody>
          <a:bodyPr/>
          <a:lstStyle/>
          <a:p>
            <a:pPr algn="just" rtl="1">
              <a:buFont typeface="Arial" pitchFamily="34" charset="0"/>
              <a:buChar char="•"/>
            </a:pPr>
            <a:r>
              <a:rPr lang="ar-SA" smtClean="0">
                <a:cs typeface="Arial" pitchFamily="34" charset="0"/>
              </a:rPr>
              <a:t>مذاكرة المثال المحلول ص 74</a:t>
            </a:r>
          </a:p>
          <a:p>
            <a:pPr rtl="1">
              <a:buFont typeface="Arial" pitchFamily="34" charset="0"/>
              <a:buChar char="•"/>
            </a:pPr>
            <a:r>
              <a:rPr lang="ar-SA" smtClean="0">
                <a:cs typeface="Arial" pitchFamily="34" charset="0"/>
              </a:rPr>
              <a:t> حل المطلوب الثاني من الحالة التطبيقية رقم (1/3) ص 80.</a:t>
            </a:r>
          </a:p>
          <a:p>
            <a:pPr rtl="1">
              <a:buFont typeface="Arial" pitchFamily="34" charset="0"/>
              <a:buChar char="•"/>
            </a:pPr>
            <a:r>
              <a:rPr lang="ar-SA" smtClean="0">
                <a:cs typeface="Arial" pitchFamily="34" charset="0"/>
              </a:rPr>
              <a:t>مراجعة الكتاب ص ص 78 – 79لمعرفة:</a:t>
            </a:r>
          </a:p>
          <a:p>
            <a:pPr rtl="1">
              <a:buFont typeface="Wingdings" pitchFamily="2" charset="2"/>
              <a:buChar char="v"/>
            </a:pPr>
            <a:r>
              <a:rPr lang="ar-SA" smtClean="0">
                <a:solidFill>
                  <a:srgbClr val="FF0000"/>
                </a:solidFill>
                <a:cs typeface="Arial" pitchFamily="34" charset="0"/>
              </a:rPr>
              <a:t>المقصود بميزان المراجعة</a:t>
            </a:r>
          </a:p>
          <a:p>
            <a:pPr rtl="1">
              <a:buFont typeface="Wingdings" pitchFamily="2" charset="2"/>
              <a:buChar char="v"/>
            </a:pPr>
            <a:r>
              <a:rPr lang="ar-SA" smtClean="0">
                <a:solidFill>
                  <a:srgbClr val="FF0000"/>
                </a:solidFill>
                <a:cs typeface="Arial" pitchFamily="34" charset="0"/>
              </a:rPr>
              <a:t>طرق إعداد ميزان المراجعة</a:t>
            </a:r>
          </a:p>
        </p:txBody>
      </p:sp>
      <p:sp>
        <p:nvSpPr>
          <p:cNvPr id="6" name="Slide Number Placeholder 3"/>
          <p:cNvSpPr txBox="1">
            <a:spLocks/>
          </p:cNvSpPr>
          <p:nvPr/>
        </p:nvSpPr>
        <p:spPr bwMode="auto">
          <a:xfrm>
            <a:off x="4587238"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139</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278225527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621725" y="6376267"/>
            <a:ext cx="445477" cy="365125"/>
          </a:xfrm>
          <a:noFill/>
          <a:ln>
            <a:miter lim="800000"/>
            <a:headEnd/>
            <a:tailEnd/>
          </a:ln>
        </p:spPr>
        <p:txBody>
          <a:bodyPr/>
          <a:lstStyle/>
          <a:p>
            <a:pPr algn="ctr"/>
            <a:fld id="{E1D16D93-8795-4AD6-9A1F-54CC01E741BE}" type="slidenum">
              <a:rPr lang="ar-SA" sz="1800" smtClean="0">
                <a:solidFill>
                  <a:prstClr val="white"/>
                </a:solidFill>
                <a:cs typeface="Arial" pitchFamily="34" charset="0"/>
              </a:rPr>
              <a:pPr algn="ctr"/>
              <a:t>140</a:t>
            </a:fld>
            <a:endParaRPr lang="en-US" sz="1800" dirty="0" smtClean="0">
              <a:solidFill>
                <a:prstClr val="white"/>
              </a:solidFill>
              <a:cs typeface="Arial" pitchFamily="34" charset="0"/>
            </a:endParaRPr>
          </a:p>
        </p:txBody>
      </p:sp>
      <p:sp>
        <p:nvSpPr>
          <p:cNvPr id="5" name="Title 4"/>
          <p:cNvSpPr txBox="1">
            <a:spLocks/>
          </p:cNvSpPr>
          <p:nvPr/>
        </p:nvSpPr>
        <p:spPr bwMode="auto">
          <a:xfrm>
            <a:off x="633046" y="2133631"/>
            <a:ext cx="77724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SA" sz="8000" b="1" spc="-150" dirty="0" smtClean="0">
                <a:solidFill>
                  <a:srgbClr val="FF0000"/>
                </a:solidFill>
                <a:latin typeface="ae_AlMateen" pitchFamily="2" charset="-78"/>
                <a:cs typeface="ae_AlMateen" pitchFamily="2" charset="-78"/>
              </a:rPr>
              <a:t>الفصـل الثالث </a:t>
            </a:r>
          </a:p>
          <a:p>
            <a:pPr eaLnBrk="1" hangingPunct="1"/>
            <a:r>
              <a:rPr lang="ar-EG" sz="7200" spc="-150" dirty="0" smtClean="0">
                <a:solidFill>
                  <a:srgbClr val="009900"/>
                </a:solidFill>
                <a:latin typeface="ae_AlMateen" pitchFamily="2" charset="-78"/>
                <a:cs typeface="ae_AlMateen" pitchFamily="2" charset="-78"/>
              </a:rPr>
              <a:t>المح</a:t>
            </a:r>
            <a:r>
              <a:rPr lang="ar-SA" sz="7200" spc="-150" dirty="0" smtClean="0">
                <a:solidFill>
                  <a:srgbClr val="009900"/>
                </a:solidFill>
                <a:latin typeface="ae_AlMateen" pitchFamily="2" charset="-78"/>
                <a:cs typeface="ae_AlMateen" pitchFamily="2" charset="-78"/>
              </a:rPr>
              <a:t>ـ</a:t>
            </a:r>
            <a:r>
              <a:rPr lang="ar-EG" sz="7200" spc="-150" dirty="0" err="1" smtClean="0">
                <a:solidFill>
                  <a:srgbClr val="009900"/>
                </a:solidFill>
                <a:latin typeface="ae_AlMateen" pitchFamily="2" charset="-78"/>
                <a:cs typeface="ae_AlMateen" pitchFamily="2" charset="-78"/>
              </a:rPr>
              <a:t>اضرة</a:t>
            </a:r>
            <a:r>
              <a:rPr lang="ar-SA" sz="7200" dirty="0">
                <a:solidFill>
                  <a:srgbClr val="009900"/>
                </a:solidFill>
                <a:cs typeface="Arial" pitchFamily="34" charset="0"/>
              </a:rPr>
              <a:t> </a:t>
            </a:r>
            <a:r>
              <a:rPr lang="ar-SA" sz="7200" spc="-150" dirty="0" smtClean="0">
                <a:solidFill>
                  <a:srgbClr val="009900"/>
                </a:solidFill>
                <a:latin typeface="ae_AlMateen" pitchFamily="2" charset="-78"/>
                <a:cs typeface="ae_AlMateen" pitchFamily="2" charset="-78"/>
              </a:rPr>
              <a:t>السادسة</a:t>
            </a:r>
          </a:p>
          <a:p>
            <a:pPr eaLnBrk="1" hangingPunct="1"/>
            <a:r>
              <a:rPr lang="ar-SA" spc="-150" dirty="0" smtClean="0">
                <a:solidFill>
                  <a:srgbClr val="376092"/>
                </a:solidFill>
                <a:latin typeface="ae_AlMateen" pitchFamily="2" charset="-78"/>
                <a:cs typeface="ae_AlMateen" pitchFamily="2" charset="-78"/>
              </a:rPr>
              <a:t> </a:t>
            </a:r>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350989" y="4191000"/>
            <a:ext cx="6541477"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6600" b="1" dirty="0" smtClean="0">
                <a:solidFill>
                  <a:prstClr val="black"/>
                </a:solidFill>
                <a:cs typeface="Arial" pitchFamily="34" charset="0"/>
              </a:rPr>
              <a:t>تابع الدورة المحاسبية</a:t>
            </a:r>
          </a:p>
        </p:txBody>
      </p:sp>
    </p:spTree>
    <p:extLst>
      <p:ext uri="{BB962C8B-B14F-4D97-AF65-F5344CB8AC3E}">
        <p14:creationId xmlns:p14="http://schemas.microsoft.com/office/powerpoint/2010/main" xmlns="" val="2383687473"/>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a:defRPr/>
            </a:pPr>
            <a:r>
              <a:rPr lang="en-GB" dirty="0" smtClean="0">
                <a:ea typeface="Calibri"/>
                <a:cs typeface="Arial"/>
              </a:rPr>
              <a:t/>
            </a:r>
            <a:br>
              <a:rPr lang="en-GB" dirty="0" smtClean="0">
                <a:ea typeface="Calibri"/>
                <a:cs typeface="Arial"/>
              </a:rPr>
            </a:br>
            <a:r>
              <a:rPr lang="ar-SA" dirty="0" smtClean="0"/>
              <a:t/>
            </a:r>
            <a:br>
              <a:rPr lang="ar-SA" dirty="0" smtClean="0"/>
            </a:br>
            <a:endParaRPr lang="en-GB" dirty="0" smtClean="0"/>
          </a:p>
        </p:txBody>
      </p:sp>
      <p:sp>
        <p:nvSpPr>
          <p:cNvPr id="152579" name="Content Placeholder 2"/>
          <p:cNvSpPr>
            <a:spLocks noGrp="1"/>
          </p:cNvSpPr>
          <p:nvPr>
            <p:ph sz="quarter" idx="1"/>
          </p:nvPr>
        </p:nvSpPr>
        <p:spPr/>
        <p:txBody>
          <a:bodyPr/>
          <a:lstStyle/>
          <a:p>
            <a:endParaRPr lang="en-GB" dirty="0" smtClean="0">
              <a:cs typeface="Arial" pitchFamily="34" charset="0"/>
            </a:endParaRPr>
          </a:p>
        </p:txBody>
      </p:sp>
      <p:sp>
        <p:nvSpPr>
          <p:cNvPr id="9" name="Text Box 3"/>
          <p:cNvSpPr txBox="1">
            <a:spLocks noChangeArrowheads="1"/>
          </p:cNvSpPr>
          <p:nvPr/>
        </p:nvSpPr>
        <p:spPr bwMode="auto">
          <a:xfrm>
            <a:off x="773723" y="3200403"/>
            <a:ext cx="7385538" cy="2678113"/>
          </a:xfrm>
          <a:prstGeom prst="rect">
            <a:avLst/>
          </a:prstGeom>
          <a:solidFill>
            <a:schemeClr val="tx2">
              <a:lumMod val="40000"/>
              <a:lumOff val="60000"/>
            </a:schemeClr>
          </a:solidFill>
          <a:ln w="57150" cmpd="thinThick">
            <a:solidFill>
              <a:srgbClr val="F33B67"/>
            </a:solidFill>
            <a:miter lim="800000"/>
            <a:headEnd/>
            <a:tailEnd/>
          </a:ln>
          <a:effectLst>
            <a:outerShdw dist="107763" dir="2700000" algn="ctr" rotWithShape="0">
              <a:srgbClr val="808080"/>
            </a:outerShdw>
          </a:effectLst>
        </p:spPr>
        <p:txBody>
          <a:bodyPr>
            <a:spAutoFit/>
          </a:bodyPr>
          <a:lstStyle/>
          <a:p>
            <a:pPr algn="just">
              <a:spcBef>
                <a:spcPct val="50000"/>
              </a:spcBef>
              <a:buSzPct val="140000"/>
              <a:defRPr/>
            </a:pPr>
            <a:r>
              <a:rPr lang="ar-SA" sz="2400" b="1" dirty="0">
                <a:solidFill>
                  <a:srgbClr val="002A00"/>
                </a:solidFill>
                <a:latin typeface="Arial" charset="0"/>
                <a:cs typeface="Arial" charset="0"/>
              </a:rPr>
              <a:t>مراحل الدورة المحاسبية:</a:t>
            </a:r>
          </a:p>
          <a:p>
            <a:pPr marL="355600" indent="-355600" algn="just">
              <a:spcBef>
                <a:spcPct val="50000"/>
              </a:spcBef>
              <a:buSzPct val="140000"/>
              <a:buFont typeface="Wingdings" pitchFamily="2" charset="2"/>
              <a:buChar char="Ø"/>
              <a:defRPr/>
            </a:pPr>
            <a:r>
              <a:rPr lang="ar-SA" sz="2400" dirty="0">
                <a:solidFill>
                  <a:srgbClr val="002A00"/>
                </a:solidFill>
                <a:latin typeface="Arial" charset="0"/>
                <a:cs typeface="Arial" charset="0"/>
              </a:rPr>
              <a:t>التسجيل في دفتر اليومية العامة</a:t>
            </a:r>
          </a:p>
          <a:p>
            <a:pPr marL="355600" indent="-355600" algn="just">
              <a:spcBef>
                <a:spcPct val="50000"/>
              </a:spcBef>
              <a:buSzPct val="140000"/>
              <a:buFont typeface="Wingdings" pitchFamily="2" charset="2"/>
              <a:buChar char="Ø"/>
              <a:defRPr/>
            </a:pPr>
            <a:r>
              <a:rPr lang="ar-SA" sz="2400" dirty="0">
                <a:latin typeface="Arial" charset="0"/>
                <a:cs typeface="Arial" charset="0"/>
              </a:rPr>
              <a:t>ترحيل القيود من دفتر اليومية إلى دفتر الأستاذ العام </a:t>
            </a:r>
          </a:p>
          <a:p>
            <a:pPr marL="355600" indent="-355600" algn="just">
              <a:spcBef>
                <a:spcPct val="50000"/>
              </a:spcBef>
              <a:buSzPct val="140000"/>
              <a:buFont typeface="Wingdings" pitchFamily="2" charset="2"/>
              <a:buChar char="Ø"/>
              <a:defRPr/>
            </a:pPr>
            <a:r>
              <a:rPr lang="ar-SA" sz="2400" b="1" u="sng" dirty="0">
                <a:solidFill>
                  <a:srgbClr val="FF0000"/>
                </a:solidFill>
                <a:latin typeface="Arial" charset="0"/>
                <a:cs typeface="Arial" charset="0"/>
              </a:rPr>
              <a:t>إعداد ميزان المراجعة</a:t>
            </a:r>
          </a:p>
          <a:p>
            <a:pPr marL="355600" indent="-355600" algn="just">
              <a:spcBef>
                <a:spcPct val="50000"/>
              </a:spcBef>
              <a:buSzPct val="140000"/>
              <a:buFont typeface="Wingdings" pitchFamily="2" charset="2"/>
              <a:buChar char="Ø"/>
              <a:defRPr/>
            </a:pPr>
            <a:r>
              <a:rPr lang="ar-SA" sz="2400" dirty="0">
                <a:solidFill>
                  <a:srgbClr val="002A00"/>
                </a:solidFill>
                <a:latin typeface="Arial" charset="0"/>
                <a:cs typeface="Arial" charset="0"/>
              </a:rPr>
              <a:t>إعداد القوائم المالية</a:t>
            </a:r>
          </a:p>
        </p:txBody>
      </p:sp>
      <p:sp>
        <p:nvSpPr>
          <p:cNvPr id="10" name="AutoShape 4"/>
          <p:cNvSpPr>
            <a:spLocks noChangeArrowheads="1"/>
          </p:cNvSpPr>
          <p:nvPr/>
        </p:nvSpPr>
        <p:spPr bwMode="auto">
          <a:xfrm>
            <a:off x="2602523" y="1752600"/>
            <a:ext cx="5487866" cy="1079500"/>
          </a:xfrm>
          <a:prstGeom prst="flowChartTerminator">
            <a:avLst/>
          </a:prstGeom>
          <a:solidFill>
            <a:schemeClr val="accent6">
              <a:lumMod val="20000"/>
              <a:lumOff val="80000"/>
            </a:schemeClr>
          </a:solidFill>
          <a:ln w="9525">
            <a:noFill/>
            <a:miter lim="800000"/>
            <a:headEnd/>
            <a:tailEnd/>
          </a:ln>
          <a:effectLst>
            <a:outerShdw dist="107763" dir="2700000" algn="ctr" rotWithShape="0">
              <a:srgbClr val="808080"/>
            </a:outerShdw>
          </a:effectLst>
        </p:spPr>
        <p:txBody>
          <a:bodyPr wrap="none" anchor="ctr"/>
          <a:lstStyle/>
          <a:p>
            <a:pPr>
              <a:defRPr/>
            </a:pPr>
            <a:r>
              <a:rPr lang="ar-SA" sz="2800" b="1" dirty="0">
                <a:latin typeface="Tahoma" pitchFamily="34" charset="0"/>
                <a:cs typeface="Bader" pitchFamily="10" charset="-78"/>
              </a:rPr>
              <a:t>هل تتذكر مراحل الدورة المحاسبية</a:t>
            </a:r>
            <a:endParaRPr lang="en-GB" sz="2800" b="1" dirty="0">
              <a:solidFill>
                <a:schemeClr val="accent6">
                  <a:lumMod val="50000"/>
                </a:schemeClr>
              </a:solidFill>
              <a:latin typeface="Tahoma" pitchFamily="34" charset="0"/>
              <a:cs typeface="Bader" pitchFamily="10" charset="-78"/>
            </a:endParaRPr>
          </a:p>
        </p:txBody>
      </p:sp>
      <p:sp>
        <p:nvSpPr>
          <p:cNvPr id="152584" name="Rectangle 7"/>
          <p:cNvSpPr>
            <a:spLocks noChangeArrowheads="1"/>
          </p:cNvSpPr>
          <p:nvPr/>
        </p:nvSpPr>
        <p:spPr bwMode="auto">
          <a:xfrm>
            <a:off x="1691680" y="506869"/>
            <a:ext cx="7128792" cy="584775"/>
          </a:xfrm>
          <a:prstGeom prst="rect">
            <a:avLst/>
          </a:prstGeom>
          <a:solidFill>
            <a:schemeClr val="accent1"/>
          </a:solidFill>
          <a:ln>
            <a:noFill/>
          </a:ln>
        </p:spPr>
        <p:txBody>
          <a:bodyPr wrap="square" anchor="ctr">
            <a:spAutoFit/>
          </a:bodyPr>
          <a:lstStyle/>
          <a:p>
            <a:pPr algn="ctr"/>
            <a:r>
              <a:rPr lang="ar-SA" sz="3200" b="1" dirty="0">
                <a:solidFill>
                  <a:srgbClr val="FF0000"/>
                </a:solidFill>
              </a:rPr>
              <a:t>تابع الدورة </a:t>
            </a:r>
            <a:r>
              <a:rPr lang="ar-SA" sz="3200" b="1" dirty="0" smtClean="0">
                <a:solidFill>
                  <a:srgbClr val="FF0000"/>
                </a:solidFill>
              </a:rPr>
              <a:t>المحاسبية</a:t>
            </a:r>
          </a:p>
        </p:txBody>
      </p:sp>
      <p:sp>
        <p:nvSpPr>
          <p:cNvPr id="11" name="Slide Number Placeholder 3"/>
          <p:cNvSpPr txBox="1">
            <a:spLocks/>
          </p:cNvSpPr>
          <p:nvPr/>
        </p:nvSpPr>
        <p:spPr bwMode="auto">
          <a:xfrm>
            <a:off x="4572000" y="6376267"/>
            <a:ext cx="495201"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141</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414100504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blinds(horizontal)">
                                      <p:cBhvr>
                                        <p:cTn id="12" dur="500"/>
                                        <p:tgtEl>
                                          <p:spTgt spid="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animEffect transition="in" filter="blinds(horizontal)">
                                      <p:cBhvr>
                                        <p:cTn id="17" dur="500"/>
                                        <p:tgtEl>
                                          <p:spTgt spid="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9">
                                            <p:txEl>
                                              <p:pRg st="2" end="2"/>
                                            </p:txEl>
                                          </p:spTgt>
                                        </p:tgtEl>
                                        <p:attrNameLst>
                                          <p:attrName>style.visibility</p:attrName>
                                        </p:attrNameLst>
                                      </p:cBhvr>
                                      <p:to>
                                        <p:strVal val="visible"/>
                                      </p:to>
                                    </p:set>
                                    <p:animEffect transition="in" filter="blinds(horizontal)">
                                      <p:cBhvr>
                                        <p:cTn id="22" dur="500"/>
                                        <p:tgtEl>
                                          <p:spTgt spid="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9">
                                            <p:txEl>
                                              <p:pRg st="3" end="3"/>
                                            </p:txEl>
                                          </p:spTgt>
                                        </p:tgtEl>
                                        <p:attrNameLst>
                                          <p:attrName>style.visibility</p:attrName>
                                        </p:attrNameLst>
                                      </p:cBhvr>
                                      <p:to>
                                        <p:strVal val="visible"/>
                                      </p:to>
                                    </p:set>
                                    <p:animEffect transition="in" filter="blinds(horizontal)">
                                      <p:cBhvr>
                                        <p:cTn id="27" dur="500"/>
                                        <p:tgtEl>
                                          <p:spTgt spid="9">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9">
                                            <p:txEl>
                                              <p:pRg st="4" end="4"/>
                                            </p:txEl>
                                          </p:spTgt>
                                        </p:tgtEl>
                                        <p:attrNameLst>
                                          <p:attrName>style.visibility</p:attrName>
                                        </p:attrNameLst>
                                      </p:cBhvr>
                                      <p:to>
                                        <p:strVal val="visible"/>
                                      </p:to>
                                    </p:set>
                                    <p:animEffect transition="in" filter="blinds(horizontal)">
                                      <p:cBhvr>
                                        <p:cTn id="32" dur="500"/>
                                        <p:tgtEl>
                                          <p:spTgt spid="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r>
              <a:rPr lang="ar-SA" sz="3200" b="1" dirty="0" smtClean="0">
                <a:solidFill>
                  <a:srgbClr val="FF0000"/>
                </a:solidFill>
                <a:cs typeface="Arial" pitchFamily="34" charset="0"/>
              </a:rPr>
              <a:t>ثالثاً: إعداد ميزان المراجعة</a:t>
            </a:r>
            <a:endParaRPr lang="en-GB" sz="3200" b="1" dirty="0" smtClean="0">
              <a:solidFill>
                <a:srgbClr val="FF0000"/>
              </a:solidFill>
              <a:cs typeface="Arial" pitchFamily="34" charset="0"/>
            </a:endParaRPr>
          </a:p>
        </p:txBody>
      </p:sp>
      <p:sp>
        <p:nvSpPr>
          <p:cNvPr id="3" name="Content Placeholder 2"/>
          <p:cNvSpPr>
            <a:spLocks noGrp="1"/>
          </p:cNvSpPr>
          <p:nvPr>
            <p:ph idx="1"/>
          </p:nvPr>
        </p:nvSpPr>
        <p:spPr>
          <a:xfrm>
            <a:off x="281354" y="1447800"/>
            <a:ext cx="8405446" cy="4678363"/>
          </a:xfrm>
        </p:spPr>
        <p:txBody>
          <a:bodyPr/>
          <a:lstStyle/>
          <a:p>
            <a:r>
              <a:rPr lang="en-GB" dirty="0" smtClean="0">
                <a:cs typeface="Arial" pitchFamily="34" charset="0"/>
              </a:rPr>
              <a:t>Trial Balance</a:t>
            </a:r>
            <a:r>
              <a:rPr lang="ar-SA" b="1" dirty="0" smtClean="0">
                <a:solidFill>
                  <a:srgbClr val="FF0000"/>
                </a:solidFill>
                <a:cs typeface="Arial" pitchFamily="34" charset="0"/>
              </a:rPr>
              <a:t>ميزان المراجعة  </a:t>
            </a:r>
            <a:endParaRPr lang="en-GB" b="1" dirty="0" smtClean="0">
              <a:solidFill>
                <a:srgbClr val="FF0000"/>
              </a:solidFill>
              <a:cs typeface="Arial" pitchFamily="34" charset="0"/>
            </a:endParaRPr>
          </a:p>
          <a:p>
            <a:pPr algn="just" rtl="1">
              <a:lnSpc>
                <a:spcPct val="150000"/>
              </a:lnSpc>
              <a:buFont typeface="Arial" pitchFamily="34" charset="0"/>
              <a:buChar char="•"/>
            </a:pPr>
            <a:r>
              <a:rPr lang="ar-SA" sz="2800" dirty="0" smtClean="0">
                <a:latin typeface="Arial" pitchFamily="34" charset="0"/>
                <a:cs typeface="Arial" pitchFamily="34" charset="0"/>
              </a:rPr>
              <a:t>يهدف إلى التحقق من صحة تطبيق قاعدة القيد المزدوج واستمرار توازن معادلة الميزانية، والتأكد بشكل مبدئي من صحة عمليات التسجيل في دفتر اليومية، والترحيل إلى الحسابات المختصة في دفتر الأستاذ، وترصيد تلك الحسابات في تاريخ معين</a:t>
            </a:r>
          </a:p>
          <a:p>
            <a:pPr algn="just" rtl="1">
              <a:lnSpc>
                <a:spcPct val="150000"/>
              </a:lnSpc>
              <a:buFont typeface="Arial" pitchFamily="34" charset="0"/>
              <a:buChar char="•"/>
            </a:pPr>
            <a:r>
              <a:rPr lang="ar-SA" sz="2800" dirty="0" smtClean="0">
                <a:solidFill>
                  <a:srgbClr val="002A00"/>
                </a:solidFill>
                <a:latin typeface="Arial" pitchFamily="34" charset="0"/>
                <a:cs typeface="Arial" pitchFamily="34" charset="0"/>
              </a:rPr>
              <a:t>عملية نقل للمجاميع أو الأرصدة إلى ميزان المراجعة من واقع الحسابات الظاهرة في دفتر الأستاذ العام ثم تجمع المجاميع أو الأرصدة المدينة والدائنة</a:t>
            </a:r>
            <a:endParaRPr lang="en-GB" sz="2800" dirty="0" smtClean="0">
              <a:latin typeface="Arial" pitchFamily="34" charset="0"/>
              <a:cs typeface="Arial" pitchFamily="34" charset="0"/>
            </a:endParaRPr>
          </a:p>
          <a:p>
            <a:endParaRPr lang="en-GB" dirty="0" smtClean="0">
              <a:cs typeface="Arial" pitchFamily="34" charset="0"/>
            </a:endParaRPr>
          </a:p>
        </p:txBody>
      </p:sp>
      <p:sp>
        <p:nvSpPr>
          <p:cNvPr id="6" name="Slide Number Placeholder 3"/>
          <p:cNvSpPr txBox="1">
            <a:spLocks/>
          </p:cNvSpPr>
          <p:nvPr/>
        </p:nvSpPr>
        <p:spPr bwMode="auto">
          <a:xfrm>
            <a:off x="4544220" y="6376267"/>
            <a:ext cx="531836"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142</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268341639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r>
              <a:rPr lang="ar-SA" sz="3200" b="1" dirty="0" smtClean="0">
                <a:solidFill>
                  <a:srgbClr val="FF0000"/>
                </a:solidFill>
                <a:cs typeface="Arial" pitchFamily="34" charset="0"/>
              </a:rPr>
              <a:t>كيفية إعداد ميزان المراجعة</a:t>
            </a:r>
            <a:endParaRPr lang="en-GB" sz="3200" b="1" dirty="0" smtClean="0">
              <a:solidFill>
                <a:srgbClr val="FF0000"/>
              </a:solidFill>
              <a:cs typeface="Arial" pitchFamily="34" charset="0"/>
            </a:endParaRPr>
          </a:p>
        </p:txBody>
      </p:sp>
      <p:sp>
        <p:nvSpPr>
          <p:cNvPr id="3" name="Content Placeholder 2"/>
          <p:cNvSpPr>
            <a:spLocks noGrp="1"/>
          </p:cNvSpPr>
          <p:nvPr>
            <p:ph idx="1"/>
          </p:nvPr>
        </p:nvSpPr>
        <p:spPr/>
        <p:txBody>
          <a:bodyPr/>
          <a:lstStyle/>
          <a:p>
            <a:endParaRPr lang="ar-SA" smtClean="0">
              <a:cs typeface="Arial" pitchFamily="34" charset="0"/>
            </a:endParaRPr>
          </a:p>
          <a:p>
            <a:endParaRPr lang="ar-SA" smtClean="0">
              <a:cs typeface="Arial" pitchFamily="34" charset="0"/>
            </a:endParaRPr>
          </a:p>
          <a:p>
            <a:endParaRPr lang="ar-SA" smtClean="0">
              <a:cs typeface="Arial" pitchFamily="34" charset="0"/>
            </a:endParaRPr>
          </a:p>
          <a:p>
            <a:endParaRPr lang="ar-SA" smtClean="0">
              <a:cs typeface="Arial" pitchFamily="34" charset="0"/>
            </a:endParaRPr>
          </a:p>
          <a:p>
            <a:endParaRPr lang="ar-SA" smtClean="0">
              <a:cs typeface="Arial" pitchFamily="34" charset="0"/>
            </a:endParaRPr>
          </a:p>
          <a:p>
            <a:endParaRPr lang="ar-SA" smtClean="0">
              <a:cs typeface="Arial" pitchFamily="34" charset="0"/>
            </a:endParaRPr>
          </a:p>
          <a:p>
            <a:r>
              <a:rPr lang="ar-SA" smtClean="0">
                <a:cs typeface="Arial" pitchFamily="34" charset="0"/>
              </a:rPr>
              <a:t>وفي الحالتين يجب أن يتساوى (يتوازن) جانبي الميزان</a:t>
            </a:r>
            <a:endParaRPr lang="en-GB" smtClean="0">
              <a:cs typeface="Arial" pitchFamily="34" charset="0"/>
            </a:endParaRPr>
          </a:p>
        </p:txBody>
      </p:sp>
      <p:graphicFrame>
        <p:nvGraphicFramePr>
          <p:cNvPr id="5" name="Diagram 4"/>
          <p:cNvGraphicFramePr/>
          <p:nvPr/>
        </p:nvGraphicFramePr>
        <p:xfrm>
          <a:off x="703386" y="1227670"/>
          <a:ext cx="6916615" cy="38015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Slide Number Placeholder 3"/>
          <p:cNvSpPr txBox="1">
            <a:spLocks/>
          </p:cNvSpPr>
          <p:nvPr/>
        </p:nvSpPr>
        <p:spPr bwMode="auto">
          <a:xfrm>
            <a:off x="4499992" y="6376267"/>
            <a:ext cx="648071"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143</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16053553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blinds(horizontal)">
                                      <p:cBhvr>
                                        <p:cTn id="1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Graphic spid="5" grpId="0">
        <p:bldAsOne/>
      </p:bldGraphic>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354" y="274638"/>
            <a:ext cx="8405446" cy="1143000"/>
          </a:xfrm>
          <a:solidFill>
            <a:schemeClr val="accent1"/>
          </a:solidFill>
        </p:spPr>
        <p:txBody>
          <a:bodyPr/>
          <a:lstStyle/>
          <a:p>
            <a:r>
              <a:rPr lang="ar-SA" sz="2800" b="1" dirty="0" smtClean="0">
                <a:solidFill>
                  <a:srgbClr val="FF0000"/>
                </a:solidFill>
                <a:cs typeface="Arial" pitchFamily="34" charset="0"/>
              </a:rPr>
              <a:t>لا يعد توازن ميزان المراجعة دليلاً على صحة جميع العمليات المسجلة بالدفاتر حيث قد تحدث بعض الأخطاء التي لا تؤثر على توازن ميزان المراجعة مثل:</a:t>
            </a:r>
            <a:endParaRPr lang="en-GB" sz="2800" b="1" dirty="0" smtClean="0">
              <a:solidFill>
                <a:srgbClr val="FF0000"/>
              </a:solidFill>
              <a:cs typeface="Arial" pitchFamily="34" charset="0"/>
            </a:endParaRPr>
          </a:p>
        </p:txBody>
      </p:sp>
      <p:sp>
        <p:nvSpPr>
          <p:cNvPr id="3" name="Content Placeholder 2"/>
          <p:cNvSpPr>
            <a:spLocks noGrp="1"/>
          </p:cNvSpPr>
          <p:nvPr>
            <p:ph idx="1"/>
          </p:nvPr>
        </p:nvSpPr>
        <p:spPr/>
        <p:txBody>
          <a:bodyPr/>
          <a:lstStyle/>
          <a:p>
            <a:pPr rtl="1">
              <a:buFont typeface="Arial" pitchFamily="34" charset="0"/>
              <a:buChar char="•"/>
            </a:pPr>
            <a:r>
              <a:rPr lang="ar-SA" smtClean="0">
                <a:cs typeface="Arial" pitchFamily="34" charset="0"/>
              </a:rPr>
              <a:t>عدم قيد عملية بالكامل في دفتر اليومية</a:t>
            </a:r>
          </a:p>
          <a:p>
            <a:pPr rtl="1">
              <a:buFont typeface="Arial" pitchFamily="34" charset="0"/>
              <a:buChar char="•"/>
            </a:pPr>
            <a:r>
              <a:rPr lang="ar-SA" smtClean="0">
                <a:cs typeface="Arial" pitchFamily="34" charset="0"/>
              </a:rPr>
              <a:t>عدم ترحيل طرفي القيد إلى دفتر الأستاذ</a:t>
            </a:r>
          </a:p>
          <a:p>
            <a:pPr rtl="1">
              <a:buFont typeface="Arial" pitchFamily="34" charset="0"/>
              <a:buChar char="•"/>
            </a:pPr>
            <a:r>
              <a:rPr lang="ar-SA" smtClean="0">
                <a:cs typeface="Arial" pitchFamily="34" charset="0"/>
              </a:rPr>
              <a:t>تكرار قيد عملية معينة وترحيلها إلى دفتر الأستاذ</a:t>
            </a:r>
          </a:p>
          <a:p>
            <a:pPr rtl="1">
              <a:buFont typeface="Arial" pitchFamily="34" charset="0"/>
              <a:buChar char="•"/>
            </a:pPr>
            <a:r>
              <a:rPr lang="ar-SA" smtClean="0">
                <a:cs typeface="Arial" pitchFamily="34" charset="0"/>
              </a:rPr>
              <a:t>وجود خطأ في المبلغ بنفس القيمة في طرفي القيد في دفتر اليومية</a:t>
            </a:r>
          </a:p>
          <a:p>
            <a:pPr algn="just" rtl="1">
              <a:buFont typeface="Arial" pitchFamily="34" charset="0"/>
              <a:buChar char="•"/>
            </a:pPr>
            <a:r>
              <a:rPr lang="ar-SA" smtClean="0">
                <a:cs typeface="Arial" pitchFamily="34" charset="0"/>
              </a:rPr>
              <a:t>خطأ متكافئ، مثل حدوث خطأ بالزيادة أو النقص في الجانب المدين من قيد معين يقابله خطأ بنفس المبلغ بالزيادة أو النقص في الجانب الدائن من قيد آخر</a:t>
            </a:r>
            <a:endParaRPr lang="en-GB" smtClean="0">
              <a:cs typeface="Arial" pitchFamily="34" charset="0"/>
            </a:endParaRPr>
          </a:p>
        </p:txBody>
      </p:sp>
      <p:sp>
        <p:nvSpPr>
          <p:cNvPr id="6" name="Slide Number Placeholder 3"/>
          <p:cNvSpPr txBox="1">
            <a:spLocks/>
          </p:cNvSpPr>
          <p:nvPr/>
        </p:nvSpPr>
        <p:spPr bwMode="auto">
          <a:xfrm>
            <a:off x="4499992" y="6376267"/>
            <a:ext cx="648071"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144</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197218392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endParaRPr lang="en-GB" dirty="0"/>
          </a:p>
        </p:txBody>
      </p:sp>
      <p:sp>
        <p:nvSpPr>
          <p:cNvPr id="156675" name="Content Placeholder 2"/>
          <p:cNvSpPr>
            <a:spLocks noGrp="1"/>
          </p:cNvSpPr>
          <p:nvPr>
            <p:ph idx="1"/>
          </p:nvPr>
        </p:nvSpPr>
        <p:spPr>
          <a:xfrm>
            <a:off x="492370" y="1066803"/>
            <a:ext cx="8159262" cy="5059363"/>
          </a:xfrm>
        </p:spPr>
        <p:txBody>
          <a:bodyPr/>
          <a:lstStyle/>
          <a:p>
            <a:pPr algn="just" rtl="1">
              <a:lnSpc>
                <a:spcPct val="200000"/>
              </a:lnSpc>
            </a:pPr>
            <a:r>
              <a:rPr lang="ar-SA" smtClean="0">
                <a:cs typeface="Arial" pitchFamily="34" charset="0"/>
              </a:rPr>
              <a:t>إلا أن توازن ميزان المراجعة يشير بشكل مبدئي إلى أن العمليات المسجلة في دفتر اليومية تتساوى أطرافها المدينة مع أطرافها الدائنة، وأن أرصدة الحسابات في دفتر الأستاذ تم تحديدها بشكل صحيح، كما أن إدراج أرصدة الحسابات في ميزان المراجعة قد تم بشكل سليم</a:t>
            </a:r>
            <a:endParaRPr lang="en-GB" smtClean="0">
              <a:cs typeface="Arial" pitchFamily="34" charset="0"/>
            </a:endParaRPr>
          </a:p>
        </p:txBody>
      </p:sp>
      <p:sp>
        <p:nvSpPr>
          <p:cNvPr id="6" name="Slide Number Placeholder 3"/>
          <p:cNvSpPr txBox="1">
            <a:spLocks/>
          </p:cNvSpPr>
          <p:nvPr/>
        </p:nvSpPr>
        <p:spPr bwMode="auto">
          <a:xfrm>
            <a:off x="4524753" y="6376267"/>
            <a:ext cx="576064"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145</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576667627"/>
      </p:ext>
    </p:extLst>
  </p:cSld>
  <p:clrMapOvr>
    <a:masterClrMapping/>
  </p:clrMapOvr>
  <p:transition/>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lgn="just" rtl="1">
              <a:defRPr/>
            </a:pPr>
            <a:r>
              <a:rPr lang="ar-SA" sz="2800" dirty="0" smtClean="0">
                <a:solidFill>
                  <a:srgbClr val="FF0000"/>
                </a:solidFill>
              </a:rPr>
              <a:t>بالتطبيق على مثال منشأة فاضل جوالات (2020) يمكن إعداد ميزان المراجعة بالمجاميع وبالأرصدة  في 1/30 وذلك كما يلي:</a:t>
            </a:r>
            <a:endParaRPr lang="en-GB" sz="2800" dirty="0"/>
          </a:p>
        </p:txBody>
      </p:sp>
      <p:graphicFrame>
        <p:nvGraphicFramePr>
          <p:cNvPr id="5" name="Content Placeholder 4"/>
          <p:cNvGraphicFramePr>
            <a:graphicFrameLocks noGrp="1"/>
          </p:cNvGraphicFramePr>
          <p:nvPr>
            <p:ph idx="1"/>
          </p:nvPr>
        </p:nvGraphicFramePr>
        <p:xfrm>
          <a:off x="457200" y="1371600"/>
          <a:ext cx="8229599" cy="4754620"/>
        </p:xfrm>
        <a:graphic>
          <a:graphicData uri="http://schemas.openxmlformats.org/drawingml/2006/table">
            <a:tbl>
              <a:tblPr firstRow="1" bandRow="1">
                <a:tableStyleId>{5C22544A-7EE6-4342-B048-85BDC9FD1C3A}</a:tableStyleId>
              </a:tblPr>
              <a:tblGrid>
                <a:gridCol w="2637692"/>
                <a:gridCol w="1406769"/>
                <a:gridCol w="1406769"/>
                <a:gridCol w="1406769"/>
                <a:gridCol w="1371600"/>
              </a:tblGrid>
              <a:tr h="365736">
                <a:tc rowSpan="2">
                  <a:txBody>
                    <a:bodyPr/>
                    <a:lstStyle/>
                    <a:p>
                      <a:pPr algn="ctr"/>
                      <a:r>
                        <a:rPr lang="ar-SA" sz="1800" b="1" dirty="0" smtClean="0"/>
                        <a:t>اسم الحساب</a:t>
                      </a:r>
                    </a:p>
                    <a:p>
                      <a:pPr algn="ctr"/>
                      <a:endParaRPr lang="en-GB" sz="1800" b="1" dirty="0"/>
                    </a:p>
                  </a:txBody>
                  <a:tcPr marL="84406" marR="84406" marT="45710" marB="45710"/>
                </a:tc>
                <a:tc gridSpan="2">
                  <a:txBody>
                    <a:bodyPr/>
                    <a:lstStyle/>
                    <a:p>
                      <a:pPr algn="ctr"/>
                      <a:r>
                        <a:rPr lang="ar-SA" sz="1800" b="1" dirty="0" smtClean="0"/>
                        <a:t>ميزان المراجعة بالأرصدة</a:t>
                      </a:r>
                      <a:endParaRPr lang="en-GB" sz="1800" b="1" dirty="0"/>
                    </a:p>
                  </a:txBody>
                  <a:tcPr marL="84406" marR="84406" marT="45710" marB="45710"/>
                </a:tc>
                <a:tc hMerge="1">
                  <a:txBody>
                    <a:bodyPr/>
                    <a:lstStyle/>
                    <a:p>
                      <a:endParaRPr lang="en-GB" dirty="0"/>
                    </a:p>
                  </a:txBody>
                  <a:tcPr/>
                </a:tc>
                <a:tc gridSpan="2">
                  <a:txBody>
                    <a:bodyPr/>
                    <a:lstStyle/>
                    <a:p>
                      <a:pPr algn="ctr"/>
                      <a:r>
                        <a:rPr lang="ar-SA" sz="1800" b="1" dirty="0" smtClean="0"/>
                        <a:t>ميزان المراجعة بالمجاميع</a:t>
                      </a:r>
                      <a:endParaRPr lang="en-GB" sz="1800" b="1" dirty="0"/>
                    </a:p>
                  </a:txBody>
                  <a:tcPr marL="84406" marR="84406" marT="45710" marB="45710"/>
                </a:tc>
                <a:tc hMerge="1">
                  <a:txBody>
                    <a:bodyPr/>
                    <a:lstStyle/>
                    <a:p>
                      <a:endParaRPr lang="en-GB" dirty="0"/>
                    </a:p>
                  </a:txBody>
                  <a:tcPr/>
                </a:tc>
              </a:tr>
              <a:tr h="365736">
                <a:tc vMerge="1">
                  <a:txBody>
                    <a:bodyPr/>
                    <a:lstStyle/>
                    <a:p>
                      <a:pPr algn="ctr"/>
                      <a:endParaRPr lang="en-GB" dirty="0"/>
                    </a:p>
                  </a:txBody>
                  <a:tcPr/>
                </a:tc>
                <a:tc>
                  <a:txBody>
                    <a:bodyPr/>
                    <a:lstStyle/>
                    <a:p>
                      <a:pPr algn="ctr"/>
                      <a:r>
                        <a:rPr lang="ar-SA" sz="1800" b="1" dirty="0" smtClean="0">
                          <a:solidFill>
                            <a:srgbClr val="FF0000"/>
                          </a:solidFill>
                        </a:rPr>
                        <a:t>دائن</a:t>
                      </a:r>
                      <a:endParaRPr lang="en-GB" sz="1800" b="1" dirty="0">
                        <a:solidFill>
                          <a:srgbClr val="FF0000"/>
                        </a:solidFill>
                      </a:endParaRPr>
                    </a:p>
                  </a:txBody>
                  <a:tcPr marL="84406" marR="84406" marT="45710" marB="45710"/>
                </a:tc>
                <a:tc>
                  <a:txBody>
                    <a:bodyPr/>
                    <a:lstStyle/>
                    <a:p>
                      <a:pPr algn="ctr"/>
                      <a:r>
                        <a:rPr lang="ar-SA" sz="1800" b="1" dirty="0" smtClean="0">
                          <a:solidFill>
                            <a:srgbClr val="FF0000"/>
                          </a:solidFill>
                        </a:rPr>
                        <a:t>مدين</a:t>
                      </a:r>
                      <a:endParaRPr lang="en-GB" sz="1800" b="1" dirty="0">
                        <a:solidFill>
                          <a:srgbClr val="FF0000"/>
                        </a:solidFill>
                      </a:endParaRPr>
                    </a:p>
                  </a:txBody>
                  <a:tcPr marL="84406" marR="84406" marT="45710" marB="45710"/>
                </a:tc>
                <a:tc>
                  <a:txBody>
                    <a:bodyPr/>
                    <a:lstStyle/>
                    <a:p>
                      <a:pPr algn="ctr"/>
                      <a:r>
                        <a:rPr lang="ar-SA" sz="1800" b="1" dirty="0" smtClean="0">
                          <a:solidFill>
                            <a:srgbClr val="FF0000"/>
                          </a:solidFill>
                        </a:rPr>
                        <a:t>دائن</a:t>
                      </a:r>
                      <a:endParaRPr lang="en-GB" sz="1800" b="1" dirty="0">
                        <a:solidFill>
                          <a:srgbClr val="FF0000"/>
                        </a:solidFill>
                      </a:endParaRPr>
                    </a:p>
                  </a:txBody>
                  <a:tcPr marL="84406" marR="84406" marT="45710" marB="45710"/>
                </a:tc>
                <a:tc>
                  <a:txBody>
                    <a:bodyPr/>
                    <a:lstStyle/>
                    <a:p>
                      <a:pPr algn="ctr"/>
                      <a:r>
                        <a:rPr lang="ar-SA" sz="1800" b="1" dirty="0" smtClean="0">
                          <a:solidFill>
                            <a:srgbClr val="FF0000"/>
                          </a:solidFill>
                        </a:rPr>
                        <a:t>مدين</a:t>
                      </a:r>
                      <a:endParaRPr lang="en-GB" sz="1800" b="1" dirty="0">
                        <a:solidFill>
                          <a:srgbClr val="FF0000"/>
                        </a:solidFill>
                      </a:endParaRPr>
                    </a:p>
                  </a:txBody>
                  <a:tcPr marL="84406" marR="84406" marT="45710" marB="45710"/>
                </a:tc>
              </a:tr>
              <a:tr h="365736">
                <a:tc>
                  <a:txBody>
                    <a:bodyPr/>
                    <a:lstStyle/>
                    <a:p>
                      <a:pPr algn="r"/>
                      <a:r>
                        <a:rPr lang="ar-SA" sz="1800" b="1" dirty="0" smtClean="0"/>
                        <a:t>البنك</a:t>
                      </a:r>
                      <a:endParaRPr lang="en-GB" sz="1800" b="1" dirty="0"/>
                    </a:p>
                  </a:txBody>
                  <a:tcPr marL="84406" marR="84406" marT="45710" marB="45710"/>
                </a:tc>
                <a:tc>
                  <a:txBody>
                    <a:bodyPr/>
                    <a:lstStyle/>
                    <a:p>
                      <a:pPr algn="ctr"/>
                      <a:endParaRPr lang="en-GB" sz="1800" b="1" dirty="0"/>
                    </a:p>
                  </a:txBody>
                  <a:tcPr marL="84406" marR="84406" marT="45710" marB="45710"/>
                </a:tc>
                <a:tc>
                  <a:txBody>
                    <a:bodyPr/>
                    <a:lstStyle/>
                    <a:p>
                      <a:pPr algn="ctr"/>
                      <a:r>
                        <a:rPr lang="ar-SA" sz="1800" b="1" dirty="0" smtClean="0"/>
                        <a:t>90000</a:t>
                      </a:r>
                      <a:endParaRPr lang="en-GB" sz="1800" b="1" dirty="0"/>
                    </a:p>
                  </a:txBody>
                  <a:tcPr marL="84406" marR="84406" marT="45710" marB="45710"/>
                </a:tc>
                <a:tc>
                  <a:txBody>
                    <a:bodyPr/>
                    <a:lstStyle/>
                    <a:p>
                      <a:pPr algn="ctr"/>
                      <a:r>
                        <a:rPr lang="ar-SA" sz="1800" b="1" dirty="0" smtClean="0"/>
                        <a:t>610000</a:t>
                      </a:r>
                      <a:endParaRPr lang="en-GB" sz="1800" b="1" dirty="0"/>
                    </a:p>
                  </a:txBody>
                  <a:tcPr marL="84406" marR="84406" marT="45710" marB="45710"/>
                </a:tc>
                <a:tc>
                  <a:txBody>
                    <a:bodyPr/>
                    <a:lstStyle/>
                    <a:p>
                      <a:pPr algn="ctr"/>
                      <a:r>
                        <a:rPr lang="ar-SA" sz="1800" b="1" dirty="0" smtClean="0"/>
                        <a:t>700000</a:t>
                      </a:r>
                      <a:endParaRPr lang="en-GB" sz="1800" b="1" dirty="0"/>
                    </a:p>
                  </a:txBody>
                  <a:tcPr marL="84406" marR="84406" marT="45710" marB="45710"/>
                </a:tc>
              </a:tr>
              <a:tr h="365736">
                <a:tc>
                  <a:txBody>
                    <a:bodyPr/>
                    <a:lstStyle/>
                    <a:p>
                      <a:pPr algn="r"/>
                      <a:r>
                        <a:rPr lang="ar-SA" sz="1800" b="1" dirty="0" smtClean="0"/>
                        <a:t>رأس المال</a:t>
                      </a:r>
                      <a:endParaRPr lang="en-GB" sz="1800" b="1" dirty="0"/>
                    </a:p>
                  </a:txBody>
                  <a:tcPr marL="84406" marR="84406" marT="45710" marB="45710"/>
                </a:tc>
                <a:tc>
                  <a:txBody>
                    <a:bodyPr/>
                    <a:lstStyle/>
                    <a:p>
                      <a:pPr algn="ctr"/>
                      <a:r>
                        <a:rPr lang="ar-SA" sz="1800" b="1" dirty="0" smtClean="0"/>
                        <a:t>510000</a:t>
                      </a:r>
                      <a:endParaRPr lang="en-GB" sz="1800" b="1" dirty="0"/>
                    </a:p>
                  </a:txBody>
                  <a:tcPr marL="84406" marR="84406" marT="45710" marB="45710"/>
                </a:tc>
                <a:tc>
                  <a:txBody>
                    <a:bodyPr/>
                    <a:lstStyle/>
                    <a:p>
                      <a:pPr algn="ctr"/>
                      <a:endParaRPr lang="en-GB" sz="1800" b="1"/>
                    </a:p>
                  </a:txBody>
                  <a:tcPr marL="84406" marR="84406" marT="45710" marB="45710"/>
                </a:tc>
                <a:tc>
                  <a:txBody>
                    <a:bodyPr/>
                    <a:lstStyle/>
                    <a:p>
                      <a:pPr algn="ctr"/>
                      <a:r>
                        <a:rPr lang="ar-SA" sz="1800" b="1" dirty="0" smtClean="0"/>
                        <a:t>520000</a:t>
                      </a:r>
                      <a:endParaRPr lang="en-GB" sz="1800" b="1" dirty="0"/>
                    </a:p>
                  </a:txBody>
                  <a:tcPr marL="84406" marR="84406" marT="45710" marB="45710"/>
                </a:tc>
                <a:tc>
                  <a:txBody>
                    <a:bodyPr/>
                    <a:lstStyle/>
                    <a:p>
                      <a:pPr algn="ctr"/>
                      <a:r>
                        <a:rPr lang="ar-SA" sz="1800" b="1" dirty="0" smtClean="0"/>
                        <a:t>10000</a:t>
                      </a:r>
                      <a:endParaRPr lang="en-GB" sz="1800" b="1" dirty="0"/>
                    </a:p>
                  </a:txBody>
                  <a:tcPr marL="84406" marR="84406" marT="45710" marB="45710"/>
                </a:tc>
              </a:tr>
              <a:tr h="365736">
                <a:tc>
                  <a:txBody>
                    <a:bodyPr/>
                    <a:lstStyle/>
                    <a:p>
                      <a:pPr algn="r"/>
                      <a:r>
                        <a:rPr lang="ar-SA" sz="1800" b="1" dirty="0" smtClean="0"/>
                        <a:t>قرض البنك</a:t>
                      </a:r>
                      <a:endParaRPr lang="en-GB" sz="1800" b="1" dirty="0"/>
                    </a:p>
                  </a:txBody>
                  <a:tcPr marL="84406" marR="84406" marT="45710" marB="45710"/>
                </a:tc>
                <a:tc>
                  <a:txBody>
                    <a:bodyPr/>
                    <a:lstStyle/>
                    <a:p>
                      <a:pPr algn="ctr"/>
                      <a:r>
                        <a:rPr lang="ar-SA" sz="1800" b="1" dirty="0" smtClean="0"/>
                        <a:t>200000</a:t>
                      </a:r>
                      <a:endParaRPr lang="en-GB" sz="1800" b="1" dirty="0"/>
                    </a:p>
                  </a:txBody>
                  <a:tcPr marL="84406" marR="84406" marT="45710" marB="45710"/>
                </a:tc>
                <a:tc>
                  <a:txBody>
                    <a:bodyPr/>
                    <a:lstStyle/>
                    <a:p>
                      <a:pPr algn="ctr"/>
                      <a:endParaRPr lang="en-GB" sz="1800" b="1" dirty="0"/>
                    </a:p>
                  </a:txBody>
                  <a:tcPr marL="84406" marR="84406" marT="45710" marB="45710"/>
                </a:tc>
                <a:tc>
                  <a:txBody>
                    <a:bodyPr/>
                    <a:lstStyle/>
                    <a:p>
                      <a:pPr algn="ctr"/>
                      <a:r>
                        <a:rPr lang="ar-SA" sz="1800" b="1" dirty="0" smtClean="0"/>
                        <a:t>200000</a:t>
                      </a:r>
                      <a:endParaRPr lang="en-GB" sz="1800" b="1" dirty="0"/>
                    </a:p>
                  </a:txBody>
                  <a:tcPr marL="84406" marR="84406" marT="45710" marB="45710"/>
                </a:tc>
                <a:tc>
                  <a:txBody>
                    <a:bodyPr/>
                    <a:lstStyle/>
                    <a:p>
                      <a:pPr algn="ctr"/>
                      <a:endParaRPr lang="en-GB" sz="1800" b="1" dirty="0"/>
                    </a:p>
                  </a:txBody>
                  <a:tcPr marL="84406" marR="84406" marT="45710" marB="45710"/>
                </a:tc>
              </a:tr>
              <a:tr h="365736">
                <a:tc>
                  <a:txBody>
                    <a:bodyPr/>
                    <a:lstStyle/>
                    <a:p>
                      <a:pPr algn="r"/>
                      <a:r>
                        <a:rPr lang="ar-SA" sz="1800" b="1" dirty="0" smtClean="0"/>
                        <a:t>المبنى</a:t>
                      </a:r>
                      <a:endParaRPr lang="en-GB" sz="1800" b="1" dirty="0"/>
                    </a:p>
                  </a:txBody>
                  <a:tcPr marL="84406" marR="84406" marT="45710" marB="45710"/>
                </a:tc>
                <a:tc>
                  <a:txBody>
                    <a:bodyPr/>
                    <a:lstStyle/>
                    <a:p>
                      <a:pPr algn="ctr"/>
                      <a:endParaRPr lang="en-GB" sz="1800" b="1"/>
                    </a:p>
                  </a:txBody>
                  <a:tcPr marL="84406" marR="84406" marT="45710" marB="45710"/>
                </a:tc>
                <a:tc>
                  <a:txBody>
                    <a:bodyPr/>
                    <a:lstStyle/>
                    <a:p>
                      <a:pPr algn="ctr"/>
                      <a:r>
                        <a:rPr lang="ar-SA" sz="1800" b="1" dirty="0" smtClean="0"/>
                        <a:t>250000</a:t>
                      </a:r>
                      <a:endParaRPr lang="en-GB" sz="1800" b="1" dirty="0"/>
                    </a:p>
                  </a:txBody>
                  <a:tcPr marL="84406" marR="84406" marT="45710" marB="45710"/>
                </a:tc>
                <a:tc>
                  <a:txBody>
                    <a:bodyPr/>
                    <a:lstStyle/>
                    <a:p>
                      <a:pPr algn="ctr"/>
                      <a:endParaRPr lang="en-GB" sz="1800" b="1"/>
                    </a:p>
                  </a:txBody>
                  <a:tcPr marL="84406" marR="84406" marT="45710" marB="45710"/>
                </a:tc>
                <a:tc>
                  <a:txBody>
                    <a:bodyPr/>
                    <a:lstStyle/>
                    <a:p>
                      <a:pPr algn="ctr"/>
                      <a:r>
                        <a:rPr lang="ar-SA" sz="1800" b="1" dirty="0" smtClean="0"/>
                        <a:t>250000</a:t>
                      </a:r>
                      <a:endParaRPr lang="en-GB" sz="1800" b="1" dirty="0"/>
                    </a:p>
                  </a:txBody>
                  <a:tcPr marL="84406" marR="84406" marT="45710" marB="45710"/>
                </a:tc>
              </a:tr>
              <a:tr h="365736">
                <a:tc>
                  <a:txBody>
                    <a:bodyPr/>
                    <a:lstStyle/>
                    <a:p>
                      <a:pPr algn="r"/>
                      <a:r>
                        <a:rPr lang="ar-SA" sz="1800" b="1" dirty="0" smtClean="0"/>
                        <a:t>الالآت والمعدات</a:t>
                      </a:r>
                      <a:endParaRPr lang="en-GB" sz="1800" b="1" dirty="0"/>
                    </a:p>
                  </a:txBody>
                  <a:tcPr marL="84406" marR="84406" marT="45710" marB="45710"/>
                </a:tc>
                <a:tc>
                  <a:txBody>
                    <a:bodyPr/>
                    <a:lstStyle/>
                    <a:p>
                      <a:pPr algn="ctr"/>
                      <a:endParaRPr lang="en-GB" sz="1800" b="1" dirty="0"/>
                    </a:p>
                  </a:txBody>
                  <a:tcPr marL="84406" marR="84406" marT="45710" marB="45710"/>
                </a:tc>
                <a:tc>
                  <a:txBody>
                    <a:bodyPr/>
                    <a:lstStyle/>
                    <a:p>
                      <a:pPr algn="ctr"/>
                      <a:r>
                        <a:rPr lang="ar-SA" sz="1800" b="1" dirty="0" smtClean="0"/>
                        <a:t>50000</a:t>
                      </a:r>
                      <a:endParaRPr lang="en-GB" sz="1800" b="1" dirty="0"/>
                    </a:p>
                  </a:txBody>
                  <a:tcPr marL="84406" marR="84406" marT="45710" marB="45710"/>
                </a:tc>
                <a:tc>
                  <a:txBody>
                    <a:bodyPr/>
                    <a:lstStyle/>
                    <a:p>
                      <a:pPr algn="ctr"/>
                      <a:endParaRPr lang="en-GB" sz="1800" b="1" dirty="0"/>
                    </a:p>
                  </a:txBody>
                  <a:tcPr marL="84406" marR="84406" marT="45710" marB="45710"/>
                </a:tc>
                <a:tc>
                  <a:txBody>
                    <a:bodyPr/>
                    <a:lstStyle/>
                    <a:p>
                      <a:pPr algn="ctr"/>
                      <a:r>
                        <a:rPr lang="ar-SA" sz="1800" b="1" dirty="0" smtClean="0"/>
                        <a:t>50000</a:t>
                      </a:r>
                      <a:endParaRPr lang="en-GB" sz="1800" b="1" dirty="0"/>
                    </a:p>
                  </a:txBody>
                  <a:tcPr marL="84406" marR="84406" marT="45710" marB="45710"/>
                </a:tc>
              </a:tr>
              <a:tr h="365736">
                <a:tc>
                  <a:txBody>
                    <a:bodyPr/>
                    <a:lstStyle/>
                    <a:p>
                      <a:pPr algn="r"/>
                      <a:r>
                        <a:rPr lang="ar-SA" sz="1800" b="1" dirty="0" smtClean="0"/>
                        <a:t>الصندوق</a:t>
                      </a:r>
                    </a:p>
                  </a:txBody>
                  <a:tcPr marL="84406" marR="84406" marT="45710" marB="45710"/>
                </a:tc>
                <a:tc>
                  <a:txBody>
                    <a:bodyPr/>
                    <a:lstStyle/>
                    <a:p>
                      <a:pPr algn="ctr"/>
                      <a:endParaRPr lang="en-GB" sz="1800" b="1"/>
                    </a:p>
                  </a:txBody>
                  <a:tcPr marL="84406" marR="84406" marT="45710" marB="45710"/>
                </a:tc>
                <a:tc>
                  <a:txBody>
                    <a:bodyPr/>
                    <a:lstStyle/>
                    <a:p>
                      <a:pPr algn="ctr"/>
                      <a:r>
                        <a:rPr lang="ar-SA" sz="1800" b="1" dirty="0" smtClean="0"/>
                        <a:t>150000</a:t>
                      </a:r>
                      <a:endParaRPr lang="en-GB" sz="1800" b="1" dirty="0"/>
                    </a:p>
                  </a:txBody>
                  <a:tcPr marL="84406" marR="84406" marT="45710" marB="45710"/>
                </a:tc>
                <a:tc>
                  <a:txBody>
                    <a:bodyPr/>
                    <a:lstStyle/>
                    <a:p>
                      <a:pPr algn="ctr"/>
                      <a:r>
                        <a:rPr lang="ar-SA" sz="1800" b="1" dirty="0" smtClean="0"/>
                        <a:t>40000</a:t>
                      </a:r>
                      <a:endParaRPr lang="en-GB" sz="1800" b="1" dirty="0"/>
                    </a:p>
                  </a:txBody>
                  <a:tcPr marL="84406" marR="84406" marT="45710" marB="45710"/>
                </a:tc>
                <a:tc>
                  <a:txBody>
                    <a:bodyPr/>
                    <a:lstStyle/>
                    <a:p>
                      <a:pPr algn="ctr"/>
                      <a:r>
                        <a:rPr lang="ar-SA" sz="1800" b="1" dirty="0" smtClean="0"/>
                        <a:t>190000</a:t>
                      </a:r>
                      <a:endParaRPr lang="en-GB" sz="1800" b="1" dirty="0"/>
                    </a:p>
                  </a:txBody>
                  <a:tcPr marL="84406" marR="84406" marT="45710" marB="45710"/>
                </a:tc>
              </a:tr>
              <a:tr h="365736">
                <a:tc>
                  <a:txBody>
                    <a:bodyPr/>
                    <a:lstStyle/>
                    <a:p>
                      <a:pPr algn="r"/>
                      <a:r>
                        <a:rPr lang="ar-SA" sz="1800" b="1" dirty="0" smtClean="0"/>
                        <a:t>الأثاث والتجهيزات</a:t>
                      </a:r>
                      <a:endParaRPr lang="en-GB" sz="1800" b="1" dirty="0"/>
                    </a:p>
                  </a:txBody>
                  <a:tcPr marL="84406" marR="84406" marT="45710" marB="45710"/>
                </a:tc>
                <a:tc>
                  <a:txBody>
                    <a:bodyPr/>
                    <a:lstStyle/>
                    <a:p>
                      <a:pPr algn="ctr"/>
                      <a:endParaRPr lang="en-GB" sz="1800" b="1"/>
                    </a:p>
                  </a:txBody>
                  <a:tcPr marL="84406" marR="84406" marT="45710" marB="45710"/>
                </a:tc>
                <a:tc>
                  <a:txBody>
                    <a:bodyPr/>
                    <a:lstStyle/>
                    <a:p>
                      <a:pPr algn="ctr"/>
                      <a:r>
                        <a:rPr lang="ar-SA" sz="1800" b="1" dirty="0" smtClean="0"/>
                        <a:t>70000</a:t>
                      </a:r>
                      <a:endParaRPr lang="en-GB" sz="1800" b="1" dirty="0"/>
                    </a:p>
                  </a:txBody>
                  <a:tcPr marL="84406" marR="84406" marT="45710" marB="45710"/>
                </a:tc>
                <a:tc>
                  <a:txBody>
                    <a:bodyPr/>
                    <a:lstStyle/>
                    <a:p>
                      <a:pPr algn="ctr"/>
                      <a:endParaRPr lang="en-GB" sz="1800" b="1"/>
                    </a:p>
                  </a:txBody>
                  <a:tcPr marL="84406" marR="84406" marT="45710" marB="45710"/>
                </a:tc>
                <a:tc>
                  <a:txBody>
                    <a:bodyPr/>
                    <a:lstStyle/>
                    <a:p>
                      <a:pPr algn="ctr"/>
                      <a:r>
                        <a:rPr lang="ar-SA" sz="1800" b="1" dirty="0" smtClean="0"/>
                        <a:t>70000</a:t>
                      </a:r>
                      <a:endParaRPr lang="en-GB" sz="1800" b="1" dirty="0"/>
                    </a:p>
                  </a:txBody>
                  <a:tcPr marL="84406" marR="84406" marT="45710" marB="45710"/>
                </a:tc>
              </a:tr>
              <a:tr h="365736">
                <a:tc>
                  <a:txBody>
                    <a:bodyPr/>
                    <a:lstStyle/>
                    <a:p>
                      <a:pPr algn="r"/>
                      <a:r>
                        <a:rPr lang="ar-SA" sz="1800" b="1" dirty="0" smtClean="0"/>
                        <a:t>البضاعة</a:t>
                      </a:r>
                      <a:endParaRPr lang="en-GB" sz="1800" b="1" dirty="0"/>
                    </a:p>
                  </a:txBody>
                  <a:tcPr marL="84406" marR="84406" marT="45710" marB="45710"/>
                </a:tc>
                <a:tc>
                  <a:txBody>
                    <a:bodyPr/>
                    <a:lstStyle/>
                    <a:p>
                      <a:pPr algn="ctr"/>
                      <a:endParaRPr lang="en-GB" sz="1800" b="1"/>
                    </a:p>
                  </a:txBody>
                  <a:tcPr marL="84406" marR="84406" marT="45710" marB="45710"/>
                </a:tc>
                <a:tc>
                  <a:txBody>
                    <a:bodyPr/>
                    <a:lstStyle/>
                    <a:p>
                      <a:pPr algn="ctr"/>
                      <a:r>
                        <a:rPr lang="ar-SA" sz="1800" b="1" dirty="0" smtClean="0"/>
                        <a:t>100000</a:t>
                      </a:r>
                      <a:endParaRPr lang="en-GB" sz="1800" b="1" dirty="0"/>
                    </a:p>
                  </a:txBody>
                  <a:tcPr marL="84406" marR="84406" marT="45710" marB="45710"/>
                </a:tc>
                <a:tc>
                  <a:txBody>
                    <a:bodyPr/>
                    <a:lstStyle/>
                    <a:p>
                      <a:pPr algn="ctr"/>
                      <a:r>
                        <a:rPr lang="ar-SA" sz="1800" b="1" dirty="0" smtClean="0"/>
                        <a:t>100000</a:t>
                      </a:r>
                      <a:endParaRPr lang="en-GB" sz="1800" b="1" dirty="0"/>
                    </a:p>
                  </a:txBody>
                  <a:tcPr marL="84406" marR="84406" marT="45710" marB="45710"/>
                </a:tc>
                <a:tc>
                  <a:txBody>
                    <a:bodyPr/>
                    <a:lstStyle/>
                    <a:p>
                      <a:pPr algn="ctr"/>
                      <a:r>
                        <a:rPr lang="ar-SA" sz="1800" b="1" dirty="0" smtClean="0"/>
                        <a:t>200000</a:t>
                      </a:r>
                      <a:endParaRPr lang="en-GB" sz="1800" b="1" dirty="0"/>
                    </a:p>
                  </a:txBody>
                  <a:tcPr marL="84406" marR="84406" marT="45710" marB="45710"/>
                </a:tc>
              </a:tr>
              <a:tr h="365736">
                <a:tc>
                  <a:txBody>
                    <a:bodyPr/>
                    <a:lstStyle/>
                    <a:p>
                      <a:pPr algn="r"/>
                      <a:r>
                        <a:rPr lang="ar-SA" sz="1800" b="1" dirty="0" smtClean="0"/>
                        <a:t>الدائنين</a:t>
                      </a:r>
                      <a:endParaRPr lang="en-GB" sz="1800" b="1" dirty="0"/>
                    </a:p>
                  </a:txBody>
                  <a:tcPr marL="84406" marR="84406" marT="45710" marB="45710"/>
                </a:tc>
                <a:tc>
                  <a:txBody>
                    <a:bodyPr/>
                    <a:lstStyle/>
                    <a:p>
                      <a:pPr algn="ctr"/>
                      <a:r>
                        <a:rPr lang="ar-SA" sz="1800" b="1" dirty="0" smtClean="0"/>
                        <a:t>20000</a:t>
                      </a:r>
                      <a:endParaRPr lang="en-GB" sz="1800" b="1" dirty="0"/>
                    </a:p>
                  </a:txBody>
                  <a:tcPr marL="84406" marR="84406" marT="45710" marB="45710"/>
                </a:tc>
                <a:tc>
                  <a:txBody>
                    <a:bodyPr/>
                    <a:lstStyle/>
                    <a:p>
                      <a:pPr algn="ctr"/>
                      <a:endParaRPr lang="en-GB" sz="1800" b="1"/>
                    </a:p>
                  </a:txBody>
                  <a:tcPr marL="84406" marR="84406" marT="45710" marB="45710"/>
                </a:tc>
                <a:tc>
                  <a:txBody>
                    <a:bodyPr/>
                    <a:lstStyle/>
                    <a:p>
                      <a:pPr algn="ctr"/>
                      <a:r>
                        <a:rPr lang="ar-SA" sz="1800" b="1" dirty="0" smtClean="0"/>
                        <a:t>30000</a:t>
                      </a:r>
                      <a:endParaRPr lang="en-GB" sz="1800" b="1" dirty="0"/>
                    </a:p>
                  </a:txBody>
                  <a:tcPr marL="84406" marR="84406" marT="45710" marB="45710"/>
                </a:tc>
                <a:tc>
                  <a:txBody>
                    <a:bodyPr/>
                    <a:lstStyle/>
                    <a:p>
                      <a:pPr algn="ctr"/>
                      <a:r>
                        <a:rPr lang="ar-SA" sz="1800" b="1" dirty="0" smtClean="0"/>
                        <a:t>10000</a:t>
                      </a:r>
                      <a:endParaRPr lang="en-GB" sz="1800" b="1" dirty="0"/>
                    </a:p>
                  </a:txBody>
                  <a:tcPr marL="84406" marR="84406" marT="45710" marB="45710"/>
                </a:tc>
              </a:tr>
              <a:tr h="365736">
                <a:tc>
                  <a:txBody>
                    <a:bodyPr/>
                    <a:lstStyle/>
                    <a:p>
                      <a:pPr algn="r"/>
                      <a:r>
                        <a:rPr lang="ar-SA" sz="1800" b="1" dirty="0" smtClean="0"/>
                        <a:t>المدينين</a:t>
                      </a:r>
                      <a:endParaRPr lang="en-GB" sz="1800" b="1" dirty="0"/>
                    </a:p>
                  </a:txBody>
                  <a:tcPr marL="84406" marR="84406" marT="45710" marB="45710"/>
                </a:tc>
                <a:tc>
                  <a:txBody>
                    <a:bodyPr/>
                    <a:lstStyle/>
                    <a:p>
                      <a:pPr algn="ctr"/>
                      <a:endParaRPr lang="en-GB" sz="1800" b="1"/>
                    </a:p>
                  </a:txBody>
                  <a:tcPr marL="84406" marR="84406" marT="45710" marB="45710"/>
                </a:tc>
                <a:tc>
                  <a:txBody>
                    <a:bodyPr/>
                    <a:lstStyle/>
                    <a:p>
                      <a:pPr algn="ctr"/>
                      <a:r>
                        <a:rPr lang="ar-SA" sz="1800" b="1" dirty="0" smtClean="0"/>
                        <a:t>20000</a:t>
                      </a:r>
                      <a:endParaRPr lang="en-GB" sz="1800" b="1" dirty="0"/>
                    </a:p>
                  </a:txBody>
                  <a:tcPr marL="84406" marR="84406" marT="45710" marB="45710"/>
                </a:tc>
                <a:tc>
                  <a:txBody>
                    <a:bodyPr/>
                    <a:lstStyle/>
                    <a:p>
                      <a:pPr algn="ctr"/>
                      <a:r>
                        <a:rPr lang="ar-SA" sz="1800" b="1" dirty="0" smtClean="0"/>
                        <a:t>20000</a:t>
                      </a:r>
                      <a:endParaRPr lang="en-GB" sz="1800" b="1" dirty="0"/>
                    </a:p>
                  </a:txBody>
                  <a:tcPr marL="84406" marR="84406" marT="45710" marB="45710"/>
                </a:tc>
                <a:tc>
                  <a:txBody>
                    <a:bodyPr/>
                    <a:lstStyle/>
                    <a:p>
                      <a:pPr algn="ctr"/>
                      <a:r>
                        <a:rPr lang="ar-SA" sz="1800" b="1" dirty="0" smtClean="0"/>
                        <a:t>40000</a:t>
                      </a:r>
                      <a:endParaRPr lang="en-GB" sz="1800" b="1" dirty="0"/>
                    </a:p>
                  </a:txBody>
                  <a:tcPr marL="84406" marR="84406" marT="45710" marB="45710"/>
                </a:tc>
              </a:tr>
              <a:tr h="365736">
                <a:tc>
                  <a:txBody>
                    <a:bodyPr/>
                    <a:lstStyle/>
                    <a:p>
                      <a:pPr algn="r"/>
                      <a:r>
                        <a:rPr lang="ar-SA" sz="1800" b="1" dirty="0" smtClean="0">
                          <a:solidFill>
                            <a:srgbClr val="FF0000"/>
                          </a:solidFill>
                        </a:rPr>
                        <a:t>المجموع</a:t>
                      </a:r>
                      <a:endParaRPr lang="en-GB" sz="1800" b="1" dirty="0">
                        <a:solidFill>
                          <a:srgbClr val="FF0000"/>
                        </a:solidFill>
                      </a:endParaRPr>
                    </a:p>
                  </a:txBody>
                  <a:tcPr marL="84406" marR="84406" marT="45710" marB="45710"/>
                </a:tc>
                <a:tc>
                  <a:txBody>
                    <a:bodyPr/>
                    <a:lstStyle/>
                    <a:p>
                      <a:pPr algn="ctr"/>
                      <a:r>
                        <a:rPr lang="ar-SA" sz="1800" b="1" dirty="0" smtClean="0">
                          <a:solidFill>
                            <a:srgbClr val="FF0000"/>
                          </a:solidFill>
                        </a:rPr>
                        <a:t>730000</a:t>
                      </a:r>
                      <a:endParaRPr lang="en-GB" sz="1800" b="1" dirty="0">
                        <a:solidFill>
                          <a:srgbClr val="FF0000"/>
                        </a:solidFill>
                      </a:endParaRPr>
                    </a:p>
                  </a:txBody>
                  <a:tcPr marL="84406" marR="84406" marT="45710" marB="45710"/>
                </a:tc>
                <a:tc>
                  <a:txBody>
                    <a:bodyPr/>
                    <a:lstStyle/>
                    <a:p>
                      <a:pPr algn="ctr"/>
                      <a:r>
                        <a:rPr lang="ar-SA" sz="1800" b="1" dirty="0" smtClean="0">
                          <a:solidFill>
                            <a:srgbClr val="FF0000"/>
                          </a:solidFill>
                        </a:rPr>
                        <a:t>730000</a:t>
                      </a:r>
                      <a:endParaRPr lang="en-GB" sz="1800" b="1" dirty="0">
                        <a:solidFill>
                          <a:srgbClr val="FF0000"/>
                        </a:solidFill>
                      </a:endParaRPr>
                    </a:p>
                  </a:txBody>
                  <a:tcPr marL="84406" marR="84406" marT="45710" marB="45710"/>
                </a:tc>
                <a:tc>
                  <a:txBody>
                    <a:bodyPr/>
                    <a:lstStyle/>
                    <a:p>
                      <a:pPr algn="ctr"/>
                      <a:r>
                        <a:rPr lang="ar-SA" sz="1800" b="1" dirty="0" smtClean="0">
                          <a:solidFill>
                            <a:srgbClr val="FF0000"/>
                          </a:solidFill>
                        </a:rPr>
                        <a:t>1520000</a:t>
                      </a:r>
                      <a:endParaRPr lang="en-GB" sz="1800" b="1" dirty="0">
                        <a:solidFill>
                          <a:srgbClr val="FF0000"/>
                        </a:solidFill>
                      </a:endParaRPr>
                    </a:p>
                  </a:txBody>
                  <a:tcPr marL="84406" marR="84406" marT="45710" marB="45710"/>
                </a:tc>
                <a:tc>
                  <a:txBody>
                    <a:bodyPr/>
                    <a:lstStyle/>
                    <a:p>
                      <a:pPr algn="ctr"/>
                      <a:r>
                        <a:rPr lang="ar-SA" sz="1800" b="1" dirty="0" smtClean="0">
                          <a:solidFill>
                            <a:srgbClr val="FF0000"/>
                          </a:solidFill>
                        </a:rPr>
                        <a:t>1520000</a:t>
                      </a:r>
                      <a:endParaRPr lang="en-GB" sz="1800" b="1" dirty="0">
                        <a:solidFill>
                          <a:srgbClr val="FF0000"/>
                        </a:solidFill>
                      </a:endParaRPr>
                    </a:p>
                  </a:txBody>
                  <a:tcPr marL="84406" marR="84406" marT="45710" marB="45710"/>
                </a:tc>
              </a:tr>
            </a:tbl>
          </a:graphicData>
        </a:graphic>
      </p:graphicFrame>
      <p:sp>
        <p:nvSpPr>
          <p:cNvPr id="6" name="Slide Number Placeholder 3"/>
          <p:cNvSpPr txBox="1">
            <a:spLocks/>
          </p:cNvSpPr>
          <p:nvPr/>
        </p:nvSpPr>
        <p:spPr bwMode="auto">
          <a:xfrm>
            <a:off x="4427984" y="6376267"/>
            <a:ext cx="720080"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146</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48184121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Title 1"/>
          <p:cNvSpPr>
            <a:spLocks noGrp="1"/>
          </p:cNvSpPr>
          <p:nvPr>
            <p:ph type="title"/>
          </p:nvPr>
        </p:nvSpPr>
        <p:spPr>
          <a:xfrm>
            <a:off x="773722" y="332656"/>
            <a:ext cx="7974741" cy="1008112"/>
          </a:xfrm>
          <a:solidFill>
            <a:schemeClr val="accent1"/>
          </a:solidFill>
        </p:spPr>
        <p:txBody>
          <a:bodyPr/>
          <a:lstStyle/>
          <a:p>
            <a:pPr algn="ctr"/>
            <a:r>
              <a:rPr lang="ar-SA" sz="3200" dirty="0" smtClean="0">
                <a:solidFill>
                  <a:schemeClr val="tx1"/>
                </a:solidFill>
                <a:cs typeface="Arial" pitchFamily="34" charset="0"/>
              </a:rPr>
              <a:t>أهم المصطلحات المحاسبية باللغة الإنجليزية</a:t>
            </a:r>
            <a:endParaRPr lang="en-GB" sz="3200" dirty="0" smtClean="0">
              <a:solidFill>
                <a:schemeClr val="tx1"/>
              </a:solidFill>
              <a:cs typeface="Arial" pitchFamily="34" charset="0"/>
            </a:endParaRPr>
          </a:p>
        </p:txBody>
      </p:sp>
      <p:graphicFrame>
        <p:nvGraphicFramePr>
          <p:cNvPr id="7" name="Content Placeholder 6"/>
          <p:cNvGraphicFramePr>
            <a:graphicFrameLocks noGrp="1"/>
          </p:cNvGraphicFramePr>
          <p:nvPr>
            <p:ph sz="quarter" idx="1"/>
          </p:nvPr>
        </p:nvGraphicFramePr>
        <p:xfrm>
          <a:off x="633046" y="1676400"/>
          <a:ext cx="7807570" cy="3582988"/>
        </p:xfrm>
        <a:graphic>
          <a:graphicData uri="http://schemas.openxmlformats.org/drawingml/2006/table">
            <a:tbl>
              <a:tblPr/>
              <a:tblGrid>
                <a:gridCol w="3903785"/>
                <a:gridCol w="3903785"/>
              </a:tblGrid>
              <a:tr h="573088">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400" b="1" i="0" u="none" strike="noStrike" cap="none" normalizeH="0" baseline="0" dirty="0" smtClean="0">
                          <a:ln>
                            <a:noFill/>
                          </a:ln>
                          <a:solidFill>
                            <a:schemeClr val="bg1"/>
                          </a:solidFill>
                          <a:effectLst/>
                          <a:latin typeface="Calibri" pitchFamily="34" charset="0"/>
                          <a:cs typeface="Arial" pitchFamily="34" charset="0"/>
                        </a:rPr>
                        <a:t>المصطلح المحاسبي باللغة الإنجليزية</a:t>
                      </a:r>
                      <a:endParaRPr kumimoji="0" lang="en-GB" sz="2400" b="1" i="0" u="none" strike="noStrike" cap="none" normalizeH="0" baseline="0" dirty="0" smtClean="0">
                        <a:ln>
                          <a:noFill/>
                        </a:ln>
                        <a:solidFill>
                          <a:schemeClr val="bg1"/>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400" b="1" i="0" u="none" strike="noStrike" cap="none" normalizeH="0" baseline="0" smtClean="0">
                          <a:ln>
                            <a:noFill/>
                          </a:ln>
                          <a:solidFill>
                            <a:srgbClr val="FFFFFF"/>
                          </a:solidFill>
                          <a:effectLst/>
                          <a:latin typeface="Calibri" pitchFamily="34" charset="0"/>
                          <a:cs typeface="Arial" pitchFamily="34" charset="0"/>
                        </a:rPr>
                        <a:t>المصطلح المحاسبي باللغة العربية</a:t>
                      </a:r>
                      <a:endParaRPr kumimoji="0" lang="en-GB" sz="2400" b="1" i="0" u="none" strike="noStrike" cap="none" normalizeH="0" baseline="0" smtClean="0">
                        <a:ln>
                          <a:noFill/>
                        </a:ln>
                        <a:solidFill>
                          <a:srgbClr val="FFFFFF"/>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752475">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3200" b="0" i="0" u="none" strike="noStrike" cap="none" normalizeH="0" baseline="0" smtClean="0">
                          <a:ln>
                            <a:noFill/>
                          </a:ln>
                          <a:solidFill>
                            <a:srgbClr val="FF0000"/>
                          </a:solidFill>
                          <a:effectLst/>
                          <a:latin typeface="Calibri" pitchFamily="34" charset="0"/>
                          <a:cs typeface="Arial" pitchFamily="34" charset="0"/>
                        </a:rPr>
                        <a:t>Ledger</a:t>
                      </a:r>
                      <a:endParaRPr kumimoji="0" lang="en-GB" sz="3200" b="0"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1" eaLnBrk="1" fontAlgn="base" latinLnBrk="0" hangingPunct="1">
                        <a:lnSpc>
                          <a:spcPct val="150000"/>
                        </a:lnSpc>
                        <a:spcBef>
                          <a:spcPct val="0"/>
                        </a:spcBef>
                        <a:spcAft>
                          <a:spcPct val="0"/>
                        </a:spcAft>
                        <a:buClrTx/>
                        <a:buSzTx/>
                        <a:buFontTx/>
                        <a:buNone/>
                        <a:tabLst/>
                      </a:pPr>
                      <a:r>
                        <a:rPr kumimoji="0" lang="ar-SA" sz="3200" b="0" i="0" u="none" strike="noStrike" cap="none" normalizeH="0" baseline="0" smtClean="0">
                          <a:ln>
                            <a:noFill/>
                          </a:ln>
                          <a:solidFill>
                            <a:srgbClr val="000000"/>
                          </a:solidFill>
                          <a:effectLst/>
                          <a:latin typeface="Calibri" pitchFamily="34" charset="0"/>
                          <a:cs typeface="Arial" pitchFamily="34" charset="0"/>
                        </a:rPr>
                        <a:t>دفتر الأستاذ</a:t>
                      </a:r>
                      <a:endParaRPr kumimoji="0" lang="en-GB" sz="3200" b="0"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752475">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3200" b="0" i="0" u="none" strike="noStrike" cap="none" normalizeH="0" baseline="0" smtClean="0">
                          <a:ln>
                            <a:noFill/>
                          </a:ln>
                          <a:solidFill>
                            <a:srgbClr val="FF0000"/>
                          </a:solidFill>
                          <a:effectLst/>
                          <a:latin typeface="Calibri" pitchFamily="34" charset="0"/>
                          <a:cs typeface="Arial" pitchFamily="34" charset="0"/>
                        </a:rPr>
                        <a:t>Balancing</a:t>
                      </a:r>
                      <a:endParaRPr kumimoji="0" lang="en-GB" sz="3200" b="0"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1" eaLnBrk="1" fontAlgn="base" latinLnBrk="0" hangingPunct="1">
                        <a:lnSpc>
                          <a:spcPct val="150000"/>
                        </a:lnSpc>
                        <a:spcBef>
                          <a:spcPct val="0"/>
                        </a:spcBef>
                        <a:spcAft>
                          <a:spcPct val="0"/>
                        </a:spcAft>
                        <a:buClrTx/>
                        <a:buSzTx/>
                        <a:buFontTx/>
                        <a:buNone/>
                        <a:tabLst/>
                      </a:pPr>
                      <a:r>
                        <a:rPr kumimoji="0" lang="ar-SA" sz="3200" b="0" i="0" u="none" strike="noStrike" cap="none" normalizeH="0" baseline="0" smtClean="0">
                          <a:ln>
                            <a:noFill/>
                          </a:ln>
                          <a:solidFill>
                            <a:srgbClr val="000000"/>
                          </a:solidFill>
                          <a:effectLst/>
                          <a:latin typeface="Calibri" pitchFamily="34" charset="0"/>
                          <a:cs typeface="Arial" pitchFamily="34" charset="0"/>
                        </a:rPr>
                        <a:t>الترصيد</a:t>
                      </a:r>
                      <a:endParaRPr kumimoji="0" lang="en-GB" sz="3200" b="0"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752475">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3200" b="0" i="0" u="none" strike="noStrike" cap="none" normalizeH="0" baseline="0" smtClean="0">
                          <a:ln>
                            <a:noFill/>
                          </a:ln>
                          <a:solidFill>
                            <a:srgbClr val="FF0000"/>
                          </a:solidFill>
                          <a:effectLst/>
                          <a:latin typeface="Calibri" pitchFamily="34" charset="0"/>
                          <a:cs typeface="Arial" pitchFamily="34" charset="0"/>
                        </a:rPr>
                        <a:t>Posting</a:t>
                      </a:r>
                      <a:endParaRPr kumimoji="0" lang="en-GB" sz="3200" b="0"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1" eaLnBrk="1" fontAlgn="base" latinLnBrk="0" hangingPunct="1">
                        <a:lnSpc>
                          <a:spcPct val="150000"/>
                        </a:lnSpc>
                        <a:spcBef>
                          <a:spcPct val="0"/>
                        </a:spcBef>
                        <a:spcAft>
                          <a:spcPct val="0"/>
                        </a:spcAft>
                        <a:buClrTx/>
                        <a:buSzTx/>
                        <a:buFontTx/>
                        <a:buNone/>
                        <a:tabLst/>
                      </a:pPr>
                      <a:r>
                        <a:rPr kumimoji="0" lang="ar-SA" sz="3200" b="0" i="0" u="none" strike="noStrike" cap="none" normalizeH="0" baseline="0" dirty="0" smtClean="0">
                          <a:ln>
                            <a:noFill/>
                          </a:ln>
                          <a:solidFill>
                            <a:srgbClr val="000000"/>
                          </a:solidFill>
                          <a:effectLst/>
                          <a:latin typeface="Calibri" pitchFamily="34" charset="0"/>
                          <a:cs typeface="Arial" pitchFamily="34" charset="0"/>
                        </a:rPr>
                        <a:t>الترحيل</a:t>
                      </a:r>
                      <a:endParaRPr kumimoji="0" lang="en-GB" sz="3200" b="0" i="0" u="none" strike="noStrike" cap="none" normalizeH="0" baseline="0" dirty="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752475">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3200" b="0" i="0" u="none" strike="noStrike" cap="none" normalizeH="0" baseline="0" smtClean="0">
                          <a:ln>
                            <a:noFill/>
                          </a:ln>
                          <a:solidFill>
                            <a:srgbClr val="FF0000"/>
                          </a:solidFill>
                          <a:effectLst/>
                          <a:latin typeface="Calibri" pitchFamily="34" charset="0"/>
                          <a:cs typeface="Arial" pitchFamily="34" charset="0"/>
                        </a:rPr>
                        <a:t>Trial Balance</a:t>
                      </a:r>
                      <a:endParaRPr kumimoji="0" lang="en-GB" sz="3200" b="0"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1" eaLnBrk="1" fontAlgn="base" latinLnBrk="0" hangingPunct="1">
                        <a:lnSpc>
                          <a:spcPct val="150000"/>
                        </a:lnSpc>
                        <a:spcBef>
                          <a:spcPct val="0"/>
                        </a:spcBef>
                        <a:spcAft>
                          <a:spcPct val="0"/>
                        </a:spcAft>
                        <a:buClrTx/>
                        <a:buSzTx/>
                        <a:buFontTx/>
                        <a:buNone/>
                        <a:tabLst/>
                      </a:pPr>
                      <a:r>
                        <a:rPr kumimoji="0" lang="ar-SA" sz="3200" b="0" i="0" u="none" strike="noStrike" cap="none" normalizeH="0" baseline="0" smtClean="0">
                          <a:ln>
                            <a:noFill/>
                          </a:ln>
                          <a:solidFill>
                            <a:srgbClr val="000000"/>
                          </a:solidFill>
                          <a:effectLst/>
                          <a:latin typeface="Calibri" pitchFamily="34" charset="0"/>
                          <a:cs typeface="Arial" pitchFamily="34" charset="0"/>
                        </a:rPr>
                        <a:t>ميزان المراجعة</a:t>
                      </a:r>
                      <a:endParaRPr kumimoji="0" lang="en-GB" sz="3200" b="0"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bl>
          </a:graphicData>
        </a:graphic>
      </p:graphicFrame>
      <p:sp>
        <p:nvSpPr>
          <p:cNvPr id="6" name="Slide Number Placeholder 3"/>
          <p:cNvSpPr txBox="1">
            <a:spLocks/>
          </p:cNvSpPr>
          <p:nvPr/>
        </p:nvSpPr>
        <p:spPr bwMode="auto">
          <a:xfrm>
            <a:off x="4551040" y="6376267"/>
            <a:ext cx="432048"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fld id="{E1D16D93-8795-4AD6-9A1F-54CC01E741BE}" type="slidenum">
              <a:rPr lang="ar-SA" smtClean="0">
                <a:solidFill>
                  <a:prstClr val="white"/>
                </a:solidFill>
                <a:cs typeface="Arial" pitchFamily="34" charset="0"/>
              </a:rPr>
              <a:pPr/>
              <a:t>147</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81522209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200" smtClean="0">
                <a:solidFill>
                  <a:srgbClr val="FF0000"/>
                </a:solidFill>
                <a:cs typeface="Arial" pitchFamily="34" charset="0"/>
              </a:rPr>
              <a:t>المطلوب من الطلاب حتى هذه المرحلة</a:t>
            </a:r>
            <a:endParaRPr lang="en-GB" sz="3200" smtClean="0">
              <a:solidFill>
                <a:srgbClr val="FF0000"/>
              </a:solidFill>
              <a:cs typeface="Arial" pitchFamily="34" charset="0"/>
            </a:endParaRPr>
          </a:p>
        </p:txBody>
      </p:sp>
      <p:sp>
        <p:nvSpPr>
          <p:cNvPr id="3" name="Content Placeholder 2"/>
          <p:cNvSpPr>
            <a:spLocks noGrp="1"/>
          </p:cNvSpPr>
          <p:nvPr>
            <p:ph idx="1"/>
          </p:nvPr>
        </p:nvSpPr>
        <p:spPr>
          <a:xfrm>
            <a:off x="457200" y="1447800"/>
            <a:ext cx="8229600" cy="4678363"/>
          </a:xfrm>
        </p:spPr>
        <p:txBody>
          <a:bodyPr/>
          <a:lstStyle/>
          <a:p>
            <a:pPr algn="just" rtl="1">
              <a:buFont typeface="Arial" pitchFamily="34" charset="0"/>
              <a:buChar char="•"/>
            </a:pPr>
            <a:r>
              <a:rPr lang="ar-SA" sz="2800" smtClean="0">
                <a:cs typeface="Arial" pitchFamily="34" charset="0"/>
              </a:rPr>
              <a:t>مذاكرة المثال المحلول ص 79 على إعداد ميزان المراجعة بالمجاميع والأرصدة</a:t>
            </a:r>
          </a:p>
          <a:p>
            <a:pPr algn="just" rtl="1">
              <a:buFont typeface="Arial" pitchFamily="34" charset="0"/>
              <a:buChar char="•"/>
            </a:pPr>
            <a:r>
              <a:rPr lang="ar-SA" sz="2800" smtClean="0">
                <a:cs typeface="Arial" pitchFamily="34" charset="0"/>
              </a:rPr>
              <a:t> حل المطلوب الثالث من الحالة التطبيقية رقم (1/3) ص 80.</a:t>
            </a:r>
          </a:p>
          <a:p>
            <a:pPr algn="just" rtl="1">
              <a:buFont typeface="Arial" pitchFamily="34" charset="0"/>
              <a:buChar char="•"/>
            </a:pPr>
            <a:r>
              <a:rPr lang="ar-SA" sz="2800" smtClean="0">
                <a:cs typeface="Arial" pitchFamily="34" charset="0"/>
              </a:rPr>
              <a:t>حل السؤالين رقم (9)، ورقم (10) ص ص 87 – 89.</a:t>
            </a:r>
            <a:endParaRPr lang="en-US" sz="2800" smtClean="0">
              <a:cs typeface="Arial" pitchFamily="34" charset="0"/>
            </a:endParaRPr>
          </a:p>
          <a:p>
            <a:pPr algn="just" rtl="1">
              <a:buFont typeface="Arial" pitchFamily="34" charset="0"/>
              <a:buChar char="•"/>
            </a:pPr>
            <a:r>
              <a:rPr lang="ar-SA" sz="2800" smtClean="0">
                <a:cs typeface="Arial" pitchFamily="34" charset="0"/>
              </a:rPr>
              <a:t>مراجعة الكتاب  - الفصل الرابع - ص ص 99 – 105لمعرفة:</a:t>
            </a:r>
          </a:p>
          <a:p>
            <a:pPr algn="just" rtl="1">
              <a:buFont typeface="Wingdings" pitchFamily="2" charset="2"/>
              <a:buChar char="v"/>
            </a:pPr>
            <a:r>
              <a:rPr lang="ar-SA" sz="2800" smtClean="0">
                <a:solidFill>
                  <a:srgbClr val="FF0000"/>
                </a:solidFill>
                <a:cs typeface="Arial" pitchFamily="34" charset="0"/>
              </a:rPr>
              <a:t>المقصود بالقوائم المالية</a:t>
            </a:r>
          </a:p>
          <a:p>
            <a:pPr algn="just" rtl="1">
              <a:buFont typeface="Wingdings" pitchFamily="2" charset="2"/>
              <a:buChar char="v"/>
            </a:pPr>
            <a:r>
              <a:rPr lang="ar-SA" sz="2800" smtClean="0">
                <a:solidFill>
                  <a:srgbClr val="FF0000"/>
                </a:solidFill>
                <a:cs typeface="Arial" pitchFamily="34" charset="0"/>
              </a:rPr>
              <a:t>مكونات قائمة الدخل</a:t>
            </a:r>
          </a:p>
          <a:p>
            <a:pPr algn="just" rtl="1">
              <a:buFont typeface="Wingdings" pitchFamily="2" charset="2"/>
              <a:buChar char="v"/>
            </a:pPr>
            <a:r>
              <a:rPr lang="ar-SA" sz="2800" smtClean="0">
                <a:solidFill>
                  <a:srgbClr val="FF0000"/>
                </a:solidFill>
                <a:cs typeface="Arial" pitchFamily="34" charset="0"/>
              </a:rPr>
              <a:t>مكونات قائمة المركز المالي</a:t>
            </a:r>
            <a:endParaRPr lang="ar-SA" sz="2800" smtClean="0">
              <a:cs typeface="Arial" pitchFamily="34" charset="0"/>
            </a:endParaRPr>
          </a:p>
          <a:p>
            <a:endParaRPr lang="en-GB" smtClean="0">
              <a:cs typeface="Arial" pitchFamily="34" charset="0"/>
            </a:endParaRPr>
          </a:p>
        </p:txBody>
      </p:sp>
      <p:sp>
        <p:nvSpPr>
          <p:cNvPr id="6" name="Slide Number Placeholder 3"/>
          <p:cNvSpPr txBox="1">
            <a:spLocks/>
          </p:cNvSpPr>
          <p:nvPr/>
        </p:nvSpPr>
        <p:spPr bwMode="auto">
          <a:xfrm>
            <a:off x="4499992" y="6376267"/>
            <a:ext cx="648071"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148</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269631504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linds(horizontal)">
                                      <p:cBhvr>
                                        <p:cTn id="37" dur="500"/>
                                        <p:tgtEl>
                                          <p:spTgt spid="3">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blinds(horizontal)">
                                      <p:cBhvr>
                                        <p:cTn id="4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499992" y="6381328"/>
            <a:ext cx="700826" cy="360040"/>
          </a:xfrm>
          <a:noFill/>
          <a:ln>
            <a:miter lim="800000"/>
            <a:headEnd/>
            <a:tailEnd/>
          </a:ln>
        </p:spPr>
        <p:txBody>
          <a:bodyPr/>
          <a:lstStyle/>
          <a:p>
            <a:pPr algn="ctr"/>
            <a:fld id="{E1D16D93-8795-4AD6-9A1F-54CC01E741BE}" type="slidenum">
              <a:rPr lang="ar-SA" sz="1800" smtClean="0">
                <a:solidFill>
                  <a:prstClr val="white"/>
                </a:solidFill>
                <a:cs typeface="Arial" pitchFamily="34" charset="0"/>
              </a:rPr>
              <a:pPr algn="ctr"/>
              <a:t>149</a:t>
            </a:fld>
            <a:endParaRPr lang="en-US" sz="1800" dirty="0" smtClean="0">
              <a:solidFill>
                <a:prstClr val="white"/>
              </a:solidFill>
              <a:cs typeface="Arial" pitchFamily="34" charset="0"/>
            </a:endParaRPr>
          </a:p>
        </p:txBody>
      </p:sp>
      <p:sp>
        <p:nvSpPr>
          <p:cNvPr id="5" name="Title 4"/>
          <p:cNvSpPr txBox="1">
            <a:spLocks/>
          </p:cNvSpPr>
          <p:nvPr/>
        </p:nvSpPr>
        <p:spPr bwMode="auto">
          <a:xfrm>
            <a:off x="633046" y="2133623"/>
            <a:ext cx="77724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SA" sz="8000" b="1" spc="-150" dirty="0" smtClean="0">
                <a:solidFill>
                  <a:srgbClr val="FF0000"/>
                </a:solidFill>
                <a:latin typeface="ae_AlMateen" pitchFamily="2" charset="-78"/>
                <a:cs typeface="ae_AlMateen" pitchFamily="2" charset="-78"/>
              </a:rPr>
              <a:t>الفصـل الرابع </a:t>
            </a:r>
          </a:p>
          <a:p>
            <a:pPr eaLnBrk="1" hangingPunct="1"/>
            <a:r>
              <a:rPr lang="ar-EG" sz="7200" spc="-150" dirty="0" smtClean="0">
                <a:solidFill>
                  <a:srgbClr val="009900"/>
                </a:solidFill>
                <a:latin typeface="ae_AlMateen" pitchFamily="2" charset="-78"/>
                <a:cs typeface="ae_AlMateen" pitchFamily="2" charset="-78"/>
              </a:rPr>
              <a:t>المح</a:t>
            </a:r>
            <a:r>
              <a:rPr lang="ar-SA" sz="7200" spc="-150" dirty="0" smtClean="0">
                <a:solidFill>
                  <a:srgbClr val="009900"/>
                </a:solidFill>
                <a:latin typeface="ae_AlMateen" pitchFamily="2" charset="-78"/>
                <a:cs typeface="ae_AlMateen" pitchFamily="2" charset="-78"/>
              </a:rPr>
              <a:t>ـ</a:t>
            </a:r>
            <a:r>
              <a:rPr lang="ar-EG" sz="7200" spc="-150" dirty="0" err="1" smtClean="0">
                <a:solidFill>
                  <a:srgbClr val="009900"/>
                </a:solidFill>
                <a:latin typeface="ae_AlMateen" pitchFamily="2" charset="-78"/>
                <a:cs typeface="ae_AlMateen" pitchFamily="2" charset="-78"/>
              </a:rPr>
              <a:t>اضرة</a:t>
            </a:r>
            <a:r>
              <a:rPr lang="ar-SA" sz="7200" dirty="0">
                <a:solidFill>
                  <a:srgbClr val="009900"/>
                </a:solidFill>
                <a:cs typeface="Arial" pitchFamily="34" charset="0"/>
              </a:rPr>
              <a:t> </a:t>
            </a:r>
            <a:r>
              <a:rPr lang="ar-SA" sz="7200" spc="-150" dirty="0" smtClean="0">
                <a:solidFill>
                  <a:srgbClr val="009900"/>
                </a:solidFill>
                <a:latin typeface="ae_AlMateen" pitchFamily="2" charset="-78"/>
                <a:cs typeface="ae_AlMateen" pitchFamily="2" charset="-78"/>
              </a:rPr>
              <a:t>السابعة</a:t>
            </a:r>
          </a:p>
          <a:p>
            <a:pPr eaLnBrk="1" hangingPunct="1"/>
            <a:r>
              <a:rPr lang="ar-SA" spc="-150" dirty="0" smtClean="0">
                <a:solidFill>
                  <a:srgbClr val="376092"/>
                </a:solidFill>
                <a:latin typeface="ae_AlMateen" pitchFamily="2" charset="-78"/>
                <a:cs typeface="ae_AlMateen" pitchFamily="2" charset="-78"/>
              </a:rPr>
              <a:t> </a:t>
            </a:r>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350989" y="4191000"/>
            <a:ext cx="6541477"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6600" b="1" dirty="0" smtClean="0">
                <a:solidFill>
                  <a:prstClr val="black"/>
                </a:solidFill>
                <a:cs typeface="Arial" pitchFamily="34" charset="0"/>
              </a:rPr>
              <a:t>تابع الدورة المحاسبية</a:t>
            </a:r>
          </a:p>
        </p:txBody>
      </p:sp>
    </p:spTree>
    <p:extLst>
      <p:ext uri="{BB962C8B-B14F-4D97-AF65-F5344CB8AC3E}">
        <p14:creationId xmlns:p14="http://schemas.microsoft.com/office/powerpoint/2010/main" xmlns="" val="2383687473"/>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a:defRPr/>
            </a:pPr>
            <a:r>
              <a:rPr lang="en-GB" dirty="0" smtClean="0">
                <a:ea typeface="Calibri"/>
                <a:cs typeface="Arial"/>
              </a:rPr>
              <a:t/>
            </a:r>
            <a:br>
              <a:rPr lang="en-GB" dirty="0" smtClean="0">
                <a:ea typeface="Calibri"/>
                <a:cs typeface="Arial"/>
              </a:rPr>
            </a:br>
            <a:r>
              <a:rPr lang="ar-SA" dirty="0" smtClean="0"/>
              <a:t/>
            </a:r>
            <a:br>
              <a:rPr lang="ar-SA" dirty="0" smtClean="0"/>
            </a:br>
            <a:endParaRPr lang="en-GB" dirty="0" smtClean="0"/>
          </a:p>
        </p:txBody>
      </p:sp>
      <p:sp>
        <p:nvSpPr>
          <p:cNvPr id="160771" name="Content Placeholder 2"/>
          <p:cNvSpPr>
            <a:spLocks noGrp="1"/>
          </p:cNvSpPr>
          <p:nvPr>
            <p:ph sz="quarter" idx="1"/>
          </p:nvPr>
        </p:nvSpPr>
        <p:spPr/>
        <p:txBody>
          <a:bodyPr/>
          <a:lstStyle/>
          <a:p>
            <a:endParaRPr lang="en-GB" dirty="0" smtClean="0">
              <a:cs typeface="Arial" pitchFamily="34" charset="0"/>
            </a:endParaRPr>
          </a:p>
        </p:txBody>
      </p:sp>
      <p:sp>
        <p:nvSpPr>
          <p:cNvPr id="9" name="Text Box 3"/>
          <p:cNvSpPr txBox="1">
            <a:spLocks noChangeArrowheads="1"/>
          </p:cNvSpPr>
          <p:nvPr/>
        </p:nvSpPr>
        <p:spPr bwMode="auto">
          <a:xfrm>
            <a:off x="703385" y="1752601"/>
            <a:ext cx="7737231" cy="2678113"/>
          </a:xfrm>
          <a:prstGeom prst="rect">
            <a:avLst/>
          </a:prstGeom>
          <a:solidFill>
            <a:schemeClr val="tx2">
              <a:lumMod val="40000"/>
              <a:lumOff val="60000"/>
            </a:schemeClr>
          </a:solidFill>
          <a:ln w="57150" cmpd="thinThick">
            <a:solidFill>
              <a:srgbClr val="F33B67"/>
            </a:solidFill>
            <a:miter lim="800000"/>
            <a:headEnd/>
            <a:tailEnd/>
          </a:ln>
          <a:effectLst>
            <a:outerShdw dist="107763" dir="2700000" algn="ctr" rotWithShape="0">
              <a:srgbClr val="808080"/>
            </a:outerShdw>
          </a:effectLst>
        </p:spPr>
        <p:txBody>
          <a:bodyPr>
            <a:spAutoFit/>
          </a:bodyPr>
          <a:lstStyle/>
          <a:p>
            <a:pPr algn="just">
              <a:spcBef>
                <a:spcPct val="50000"/>
              </a:spcBef>
              <a:buSzPct val="140000"/>
              <a:defRPr/>
            </a:pPr>
            <a:r>
              <a:rPr lang="ar-SA" sz="2400" b="1" dirty="0">
                <a:solidFill>
                  <a:srgbClr val="002A00"/>
                </a:solidFill>
                <a:latin typeface="Arial" charset="0"/>
                <a:cs typeface="Arial" charset="0"/>
              </a:rPr>
              <a:t>مراحل الدورة المحاسبية:</a:t>
            </a:r>
          </a:p>
          <a:p>
            <a:pPr marL="355600" indent="-355600" algn="just">
              <a:spcBef>
                <a:spcPct val="50000"/>
              </a:spcBef>
              <a:buSzPct val="140000"/>
              <a:buFont typeface="Wingdings" pitchFamily="2" charset="2"/>
              <a:buChar char="Ø"/>
              <a:defRPr/>
            </a:pPr>
            <a:r>
              <a:rPr lang="ar-SA" sz="2400" dirty="0">
                <a:solidFill>
                  <a:srgbClr val="002A00"/>
                </a:solidFill>
                <a:latin typeface="Arial" charset="0"/>
                <a:cs typeface="Arial" charset="0"/>
              </a:rPr>
              <a:t>التسجيل في دفتر اليومية العامة</a:t>
            </a:r>
          </a:p>
          <a:p>
            <a:pPr marL="355600" indent="-355600" algn="just">
              <a:spcBef>
                <a:spcPct val="50000"/>
              </a:spcBef>
              <a:buSzPct val="140000"/>
              <a:buFont typeface="Wingdings" pitchFamily="2" charset="2"/>
              <a:buChar char="Ø"/>
              <a:defRPr/>
            </a:pPr>
            <a:r>
              <a:rPr lang="ar-SA" sz="2400" dirty="0">
                <a:solidFill>
                  <a:srgbClr val="002A00"/>
                </a:solidFill>
                <a:latin typeface="Arial" charset="0"/>
                <a:cs typeface="Arial" charset="0"/>
              </a:rPr>
              <a:t>ترحيل القيود من دفتر اليومية إلى دفتر الأستاذ العام </a:t>
            </a:r>
          </a:p>
          <a:p>
            <a:pPr marL="355600" indent="-355600" algn="just">
              <a:spcBef>
                <a:spcPct val="50000"/>
              </a:spcBef>
              <a:buSzPct val="140000"/>
              <a:buFont typeface="Wingdings" pitchFamily="2" charset="2"/>
              <a:buChar char="Ø"/>
              <a:defRPr/>
            </a:pPr>
            <a:r>
              <a:rPr lang="ar-SA" sz="2400" dirty="0">
                <a:solidFill>
                  <a:srgbClr val="002A00"/>
                </a:solidFill>
                <a:latin typeface="Arial" charset="0"/>
                <a:cs typeface="Arial" charset="0"/>
              </a:rPr>
              <a:t>إعداد ميزان المراجعة</a:t>
            </a:r>
          </a:p>
          <a:p>
            <a:pPr marL="355600" indent="-355600" algn="just">
              <a:spcBef>
                <a:spcPct val="50000"/>
              </a:spcBef>
              <a:buSzPct val="140000"/>
              <a:buFont typeface="Wingdings" pitchFamily="2" charset="2"/>
              <a:buChar char="Ø"/>
              <a:defRPr/>
            </a:pPr>
            <a:r>
              <a:rPr lang="ar-SA" sz="2400" b="1" u="sng" dirty="0">
                <a:solidFill>
                  <a:srgbClr val="FF0000"/>
                </a:solidFill>
                <a:latin typeface="Arial" charset="0"/>
                <a:cs typeface="Arial" charset="0"/>
              </a:rPr>
              <a:t>إعداد القوائم المالية</a:t>
            </a:r>
          </a:p>
        </p:txBody>
      </p:sp>
      <p:sp>
        <p:nvSpPr>
          <p:cNvPr id="10" name="AutoShape 4"/>
          <p:cNvSpPr>
            <a:spLocks noChangeArrowheads="1"/>
          </p:cNvSpPr>
          <p:nvPr/>
        </p:nvSpPr>
        <p:spPr bwMode="auto">
          <a:xfrm>
            <a:off x="3376246" y="304800"/>
            <a:ext cx="5487866" cy="1079500"/>
          </a:xfrm>
          <a:prstGeom prst="flowChartTerminator">
            <a:avLst/>
          </a:prstGeom>
          <a:solidFill>
            <a:schemeClr val="accent1"/>
          </a:solidFill>
          <a:ln w="9525">
            <a:noFill/>
            <a:miter lim="800000"/>
            <a:headEnd/>
            <a:tailEnd/>
          </a:ln>
          <a:effectLst>
            <a:outerShdw dist="107763" dir="2700000" algn="ctr" rotWithShape="0">
              <a:srgbClr val="808080"/>
            </a:outerShdw>
          </a:effectLst>
        </p:spPr>
        <p:txBody>
          <a:bodyPr wrap="none" anchor="ctr"/>
          <a:lstStyle/>
          <a:p>
            <a:pPr>
              <a:defRPr/>
            </a:pPr>
            <a:r>
              <a:rPr lang="ar-SA" sz="2800" b="1" dirty="0">
                <a:latin typeface="Tahoma" pitchFamily="34" charset="0"/>
                <a:cs typeface="Bader" pitchFamily="10" charset="-78"/>
              </a:rPr>
              <a:t>هل تتذكر مراحل الدورة المحاسبية</a:t>
            </a:r>
            <a:endParaRPr lang="en-GB" sz="2800" b="1" dirty="0">
              <a:solidFill>
                <a:schemeClr val="accent6">
                  <a:lumMod val="50000"/>
                </a:schemeClr>
              </a:solidFill>
              <a:latin typeface="Tahoma" pitchFamily="34" charset="0"/>
              <a:cs typeface="Bader" pitchFamily="10" charset="-78"/>
            </a:endParaRPr>
          </a:p>
        </p:txBody>
      </p:sp>
      <p:sp>
        <p:nvSpPr>
          <p:cNvPr id="12" name="Slide Number Placeholder 3"/>
          <p:cNvSpPr txBox="1">
            <a:spLocks/>
          </p:cNvSpPr>
          <p:nvPr/>
        </p:nvSpPr>
        <p:spPr bwMode="auto">
          <a:xfrm>
            <a:off x="4355976" y="6381328"/>
            <a:ext cx="864096" cy="360040"/>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150</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274577749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blinds(horizontal)">
                                      <p:cBhvr>
                                        <p:cTn id="12" dur="500"/>
                                        <p:tgtEl>
                                          <p:spTgt spid="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animEffect transition="in" filter="blinds(horizontal)">
                                      <p:cBhvr>
                                        <p:cTn id="17" dur="500"/>
                                        <p:tgtEl>
                                          <p:spTgt spid="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9">
                                            <p:txEl>
                                              <p:pRg st="2" end="2"/>
                                            </p:txEl>
                                          </p:spTgt>
                                        </p:tgtEl>
                                        <p:attrNameLst>
                                          <p:attrName>style.visibility</p:attrName>
                                        </p:attrNameLst>
                                      </p:cBhvr>
                                      <p:to>
                                        <p:strVal val="visible"/>
                                      </p:to>
                                    </p:set>
                                    <p:animEffect transition="in" filter="blinds(horizontal)">
                                      <p:cBhvr>
                                        <p:cTn id="22" dur="500"/>
                                        <p:tgtEl>
                                          <p:spTgt spid="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9">
                                            <p:txEl>
                                              <p:pRg st="3" end="3"/>
                                            </p:txEl>
                                          </p:spTgt>
                                        </p:tgtEl>
                                        <p:attrNameLst>
                                          <p:attrName>style.visibility</p:attrName>
                                        </p:attrNameLst>
                                      </p:cBhvr>
                                      <p:to>
                                        <p:strVal val="visible"/>
                                      </p:to>
                                    </p:set>
                                    <p:animEffect transition="in" filter="blinds(horizontal)">
                                      <p:cBhvr>
                                        <p:cTn id="27" dur="500"/>
                                        <p:tgtEl>
                                          <p:spTgt spid="9">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9">
                                            <p:txEl>
                                              <p:pRg st="4" end="4"/>
                                            </p:txEl>
                                          </p:spTgt>
                                        </p:tgtEl>
                                        <p:attrNameLst>
                                          <p:attrName>style.visibility</p:attrName>
                                        </p:attrNameLst>
                                      </p:cBhvr>
                                      <p:to>
                                        <p:strVal val="visible"/>
                                      </p:to>
                                    </p:set>
                                    <p:animEffect transition="in" filter="blinds(horizontal)">
                                      <p:cBhvr>
                                        <p:cTn id="32" dur="500"/>
                                        <p:tgtEl>
                                          <p:spTgt spid="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Title 1"/>
          <p:cNvSpPr>
            <a:spLocks noGrp="1"/>
          </p:cNvSpPr>
          <p:nvPr>
            <p:ph type="title"/>
          </p:nvPr>
        </p:nvSpPr>
        <p:spPr>
          <a:solidFill>
            <a:schemeClr val="accent1"/>
          </a:solidFill>
        </p:spPr>
        <p:txBody>
          <a:bodyPr/>
          <a:lstStyle/>
          <a:p>
            <a:r>
              <a:rPr lang="ar-SA" sz="3600" b="1" dirty="0" smtClean="0">
                <a:solidFill>
                  <a:srgbClr val="FF0000"/>
                </a:solidFill>
                <a:cs typeface="Arial" pitchFamily="34" charset="0"/>
              </a:rPr>
              <a:t>رابعاً: إعداد القوائم المالية</a:t>
            </a:r>
            <a:endParaRPr lang="en-GB" sz="3600" b="1" dirty="0" smtClean="0">
              <a:solidFill>
                <a:srgbClr val="FF0000"/>
              </a:solidFill>
              <a:cs typeface="Arial" pitchFamily="34" charset="0"/>
            </a:endParaRPr>
          </a:p>
        </p:txBody>
      </p:sp>
      <p:sp>
        <p:nvSpPr>
          <p:cNvPr id="161795" name="Content Placeholder 2"/>
          <p:cNvSpPr>
            <a:spLocks noGrp="1"/>
          </p:cNvSpPr>
          <p:nvPr>
            <p:ph idx="1"/>
          </p:nvPr>
        </p:nvSpPr>
        <p:spPr/>
        <p:txBody>
          <a:bodyPr/>
          <a:lstStyle/>
          <a:p>
            <a:pPr algn="just" rtl="1">
              <a:lnSpc>
                <a:spcPct val="150000"/>
              </a:lnSpc>
            </a:pPr>
            <a:r>
              <a:rPr lang="ar-SA" b="1" smtClean="0">
                <a:solidFill>
                  <a:srgbClr val="FF0000"/>
                </a:solidFill>
                <a:cs typeface="Arial" pitchFamily="34" charset="0"/>
              </a:rPr>
              <a:t>الهدف من إعداد القوائم المالية</a:t>
            </a:r>
            <a:endParaRPr lang="ar-SA" smtClean="0">
              <a:cs typeface="Arial" pitchFamily="34" charset="0"/>
            </a:endParaRPr>
          </a:p>
          <a:p>
            <a:pPr algn="just" rtl="1">
              <a:lnSpc>
                <a:spcPct val="150000"/>
              </a:lnSpc>
            </a:pPr>
            <a:r>
              <a:rPr lang="ar-SA" smtClean="0">
                <a:cs typeface="Arial" pitchFamily="34" charset="0"/>
              </a:rPr>
              <a:t>تعد القوائم المالية بمثابة المنتج النهائي للدورة المحاسبية والتي تمكن المنشاة بصفة أساسية من قياس نتيجة أعمالها والوقوف على مركزها المالي</a:t>
            </a:r>
            <a:endParaRPr lang="en-GB" smtClean="0">
              <a:cs typeface="Arial" pitchFamily="34" charset="0"/>
            </a:endParaRPr>
          </a:p>
        </p:txBody>
      </p:sp>
      <p:sp>
        <p:nvSpPr>
          <p:cNvPr id="6" name="Slide Number Placeholder 3"/>
          <p:cNvSpPr txBox="1">
            <a:spLocks/>
          </p:cNvSpPr>
          <p:nvPr/>
        </p:nvSpPr>
        <p:spPr bwMode="auto">
          <a:xfrm>
            <a:off x="4355976" y="6381328"/>
            <a:ext cx="864096" cy="360040"/>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151</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2047657827"/>
      </p:ext>
    </p:extLst>
  </p:cSld>
  <p:clrMapOvr>
    <a:masterClrMapping/>
  </p:clrMapOvr>
  <p:transition/>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a:defRPr/>
            </a:pPr>
            <a:endParaRPr lang="en-GB" dirty="0" smtClean="0"/>
          </a:p>
        </p:txBody>
      </p:sp>
      <p:sp>
        <p:nvSpPr>
          <p:cNvPr id="162819" name="Content Placeholder 2"/>
          <p:cNvSpPr>
            <a:spLocks noGrp="1"/>
          </p:cNvSpPr>
          <p:nvPr>
            <p:ph sz="quarter" idx="1"/>
          </p:nvPr>
        </p:nvSpPr>
        <p:spPr>
          <a:xfrm>
            <a:off x="914400" y="762000"/>
            <a:ext cx="7772400" cy="4572000"/>
          </a:xfrm>
        </p:spPr>
        <p:txBody>
          <a:bodyPr/>
          <a:lstStyle/>
          <a:p>
            <a:endParaRPr lang="en-GB" smtClean="0">
              <a:cs typeface="Arial" pitchFamily="34" charset="0"/>
            </a:endParaRPr>
          </a:p>
        </p:txBody>
      </p:sp>
      <p:sp>
        <p:nvSpPr>
          <p:cNvPr id="8" name="AutoShape 15"/>
          <p:cNvSpPr>
            <a:spLocks noChangeArrowheads="1"/>
          </p:cNvSpPr>
          <p:nvPr/>
        </p:nvSpPr>
        <p:spPr bwMode="auto">
          <a:xfrm>
            <a:off x="2360735" y="3141664"/>
            <a:ext cx="5105400" cy="1152525"/>
          </a:xfrm>
          <a:prstGeom prst="flowChartTerminator">
            <a:avLst/>
          </a:prstGeom>
          <a:solidFill>
            <a:schemeClr val="accent1">
              <a:lumMod val="60000"/>
              <a:lumOff val="40000"/>
            </a:schemeClr>
          </a:solidFill>
          <a:ln w="19050">
            <a:noFill/>
            <a:miter lim="800000"/>
            <a:headEnd/>
            <a:tailEnd/>
          </a:ln>
          <a:effectLst>
            <a:prstShdw prst="shdw17" dist="17961" dir="2700000">
              <a:schemeClr val="accent1">
                <a:gamma/>
                <a:shade val="60000"/>
                <a:invGamma/>
              </a:schemeClr>
            </a:prstShdw>
          </a:effectLst>
        </p:spPr>
        <p:txBody>
          <a:bodyPr wrap="none" anchor="ctr"/>
          <a:lstStyle/>
          <a:p>
            <a:pPr algn="ctr" rtl="0" eaLnBrk="0" hangingPunct="0">
              <a:defRPr/>
            </a:pPr>
            <a:r>
              <a:rPr lang="ar-SA" sz="2800" b="1">
                <a:latin typeface="Tahoma" pitchFamily="34" charset="0"/>
                <a:cs typeface="Arial" charset="0"/>
              </a:rPr>
              <a:t>أنواع القوائم المالية </a:t>
            </a:r>
          </a:p>
        </p:txBody>
      </p:sp>
      <p:sp>
        <p:nvSpPr>
          <p:cNvPr id="10" name="Text Box 17"/>
          <p:cNvSpPr txBox="1">
            <a:spLocks noChangeArrowheads="1"/>
          </p:cNvSpPr>
          <p:nvPr/>
        </p:nvSpPr>
        <p:spPr bwMode="auto">
          <a:xfrm>
            <a:off x="5345724" y="5257800"/>
            <a:ext cx="3373315" cy="514350"/>
          </a:xfrm>
          <a:prstGeom prst="rect">
            <a:avLst/>
          </a:prstGeom>
          <a:solidFill>
            <a:srgbClr val="FAE4CE"/>
          </a:solidFill>
          <a:ln w="57150" cmpd="thinThick">
            <a:solidFill>
              <a:schemeClr val="tx1"/>
            </a:solidFill>
            <a:miter lim="800000"/>
            <a:headEnd/>
            <a:tailEnd/>
          </a:ln>
          <a:effectLst>
            <a:outerShdw dist="107763" dir="2700000" algn="ctr" rotWithShape="0">
              <a:srgbClr val="808080"/>
            </a:outerShdw>
          </a:effectLst>
        </p:spPr>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b="1">
                <a:latin typeface="Tahoma" pitchFamily="34" charset="0"/>
              </a:rPr>
              <a:t>قائمة التدفقات النقدية</a:t>
            </a:r>
            <a:endParaRPr lang="en-GB" sz="2400" b="1">
              <a:latin typeface="Tahoma" pitchFamily="34" charset="0"/>
            </a:endParaRPr>
          </a:p>
        </p:txBody>
      </p:sp>
      <p:sp>
        <p:nvSpPr>
          <p:cNvPr id="11" name="Text Box 18"/>
          <p:cNvSpPr txBox="1">
            <a:spLocks noChangeArrowheads="1"/>
          </p:cNvSpPr>
          <p:nvPr/>
        </p:nvSpPr>
        <p:spPr bwMode="auto">
          <a:xfrm>
            <a:off x="914400" y="5257800"/>
            <a:ext cx="3370385" cy="554038"/>
          </a:xfrm>
          <a:prstGeom prst="rect">
            <a:avLst/>
          </a:prstGeom>
          <a:solidFill>
            <a:srgbClr val="FAE4CE"/>
          </a:solidFill>
          <a:ln w="57150" cmpd="thinThick">
            <a:solidFill>
              <a:schemeClr val="tx1"/>
            </a:solidFill>
            <a:miter lim="800000"/>
            <a:headEnd/>
            <a:tailEnd/>
          </a:ln>
          <a:effectLst>
            <a:outerShdw dist="107763" dir="2700000" algn="ctr" rotWithShape="0">
              <a:srgbClr val="808080"/>
            </a:outerShdw>
          </a:effectLst>
        </p:spPr>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200" b="1">
                <a:latin typeface="Tahoma" pitchFamily="34" charset="0"/>
              </a:rPr>
              <a:t>قائمة الأرباح المحتجزة</a:t>
            </a:r>
          </a:p>
          <a:p>
            <a:pPr algn="ctr" eaLnBrk="1" hangingPunct="1">
              <a:spcBef>
                <a:spcPct val="50000"/>
              </a:spcBef>
            </a:pPr>
            <a:endParaRPr lang="en-GB" sz="300" b="1">
              <a:latin typeface="Tahoma" pitchFamily="34" charset="0"/>
            </a:endParaRPr>
          </a:p>
        </p:txBody>
      </p:sp>
      <p:sp>
        <p:nvSpPr>
          <p:cNvPr id="12" name="Text Box 28"/>
          <p:cNvSpPr txBox="1">
            <a:spLocks noChangeArrowheads="1"/>
          </p:cNvSpPr>
          <p:nvPr/>
        </p:nvSpPr>
        <p:spPr bwMode="auto">
          <a:xfrm>
            <a:off x="914401" y="1447800"/>
            <a:ext cx="3373315" cy="514350"/>
          </a:xfrm>
          <a:prstGeom prst="rect">
            <a:avLst/>
          </a:prstGeom>
          <a:solidFill>
            <a:srgbClr val="FFFF00"/>
          </a:solidFill>
          <a:ln w="57150" cmpd="thinThick">
            <a:solidFill>
              <a:schemeClr val="tx1"/>
            </a:solidFill>
            <a:miter lim="800000"/>
            <a:headEnd/>
            <a:tailEnd/>
          </a:ln>
          <a:effectLst>
            <a:outerShdw dist="107763" dir="2700000" algn="ctr" rotWithShape="0">
              <a:srgbClr val="808080"/>
            </a:outerShdw>
          </a:effectLst>
        </p:spPr>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b="1">
                <a:latin typeface="Tahoma" pitchFamily="34" charset="0"/>
              </a:rPr>
              <a:t>قائمة المركز المالي</a:t>
            </a:r>
            <a:endParaRPr lang="en-GB" sz="2400" b="1">
              <a:latin typeface="Tahoma" pitchFamily="34" charset="0"/>
            </a:endParaRPr>
          </a:p>
        </p:txBody>
      </p:sp>
      <p:sp>
        <p:nvSpPr>
          <p:cNvPr id="13" name="Text Box 31"/>
          <p:cNvSpPr txBox="1">
            <a:spLocks noChangeArrowheads="1"/>
          </p:cNvSpPr>
          <p:nvPr/>
        </p:nvSpPr>
        <p:spPr bwMode="auto">
          <a:xfrm>
            <a:off x="5275384" y="1447800"/>
            <a:ext cx="3294185" cy="514350"/>
          </a:xfrm>
          <a:prstGeom prst="rect">
            <a:avLst/>
          </a:prstGeom>
          <a:solidFill>
            <a:srgbClr val="FFFF00"/>
          </a:solidFill>
          <a:ln w="57150" cmpd="thinThick">
            <a:solidFill>
              <a:schemeClr val="tx1"/>
            </a:solidFill>
            <a:miter lim="800000"/>
            <a:headEnd/>
            <a:tailEnd/>
          </a:ln>
          <a:effectLst>
            <a:outerShdw dist="107763" dir="2700000" algn="ctr" rotWithShape="0">
              <a:srgbClr val="808080"/>
            </a:outerShdw>
          </a:effectLst>
        </p:spPr>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b="1">
                <a:latin typeface="Tahoma" pitchFamily="34" charset="0"/>
              </a:rPr>
              <a:t>قائمة الدخل</a:t>
            </a:r>
            <a:endParaRPr lang="en-GB" sz="2400" b="1">
              <a:latin typeface="Tahoma" pitchFamily="34" charset="0"/>
            </a:endParaRPr>
          </a:p>
        </p:txBody>
      </p:sp>
      <p:cxnSp>
        <p:nvCxnSpPr>
          <p:cNvPr id="14350" name="AutoShape 34"/>
          <p:cNvCxnSpPr>
            <a:cxnSpLocks noChangeShapeType="1"/>
            <a:stCxn id="12" idx="2"/>
            <a:endCxn id="8" idx="0"/>
          </p:cNvCxnSpPr>
          <p:nvPr/>
        </p:nvCxnSpPr>
        <p:spPr bwMode="auto">
          <a:xfrm rot="16200000" flipH="1">
            <a:off x="3167491" y="1395719"/>
            <a:ext cx="1179513" cy="2312377"/>
          </a:xfrm>
          <a:prstGeom prst="straightConnector1">
            <a:avLst/>
          </a:prstGeom>
          <a:noFill/>
          <a:ln w="76200">
            <a:solidFill>
              <a:srgbClr val="993300"/>
            </a:solidFill>
            <a:round/>
            <a:headEnd/>
            <a:tailEnd/>
          </a:ln>
          <a:extLst>
            <a:ext uri="{909E8E84-426E-40DD-AFC4-6F175D3DCCD1}">
              <a14:hiddenFill xmlns:a14="http://schemas.microsoft.com/office/drawing/2010/main" xmlns="">
                <a:noFill/>
              </a14:hiddenFill>
            </a:ext>
          </a:extLst>
        </p:spPr>
      </p:cxnSp>
      <p:cxnSp>
        <p:nvCxnSpPr>
          <p:cNvPr id="14351" name="AutoShape 35"/>
          <p:cNvCxnSpPr>
            <a:cxnSpLocks noChangeShapeType="1"/>
            <a:stCxn id="13" idx="2"/>
            <a:endCxn id="8" idx="0"/>
          </p:cNvCxnSpPr>
          <p:nvPr/>
        </p:nvCxnSpPr>
        <p:spPr bwMode="auto">
          <a:xfrm rot="5400000">
            <a:off x="5328200" y="1547386"/>
            <a:ext cx="1179513" cy="2009042"/>
          </a:xfrm>
          <a:prstGeom prst="straightConnector1">
            <a:avLst/>
          </a:prstGeom>
          <a:noFill/>
          <a:ln w="76200">
            <a:solidFill>
              <a:srgbClr val="993300"/>
            </a:solidFill>
            <a:round/>
            <a:headEnd/>
            <a:tailEnd/>
          </a:ln>
          <a:extLst>
            <a:ext uri="{909E8E84-426E-40DD-AFC4-6F175D3DCCD1}">
              <a14:hiddenFill xmlns:a14="http://schemas.microsoft.com/office/drawing/2010/main" xmlns="">
                <a:noFill/>
              </a14:hiddenFill>
            </a:ext>
          </a:extLst>
        </p:spPr>
      </p:cxnSp>
      <p:cxnSp>
        <p:nvCxnSpPr>
          <p:cNvPr id="14352" name="AutoShape 36"/>
          <p:cNvCxnSpPr>
            <a:cxnSpLocks noChangeShapeType="1"/>
            <a:stCxn id="8" idx="2"/>
            <a:endCxn id="11" idx="0"/>
          </p:cNvCxnSpPr>
          <p:nvPr/>
        </p:nvCxnSpPr>
        <p:spPr bwMode="auto">
          <a:xfrm rot="5400000">
            <a:off x="3274708" y="3619073"/>
            <a:ext cx="963612" cy="2313843"/>
          </a:xfrm>
          <a:prstGeom prst="straightConnector1">
            <a:avLst/>
          </a:prstGeom>
          <a:noFill/>
          <a:ln w="76200">
            <a:solidFill>
              <a:srgbClr val="993300"/>
            </a:solidFill>
            <a:round/>
            <a:headEnd/>
            <a:tailEnd/>
          </a:ln>
          <a:extLst>
            <a:ext uri="{909E8E84-426E-40DD-AFC4-6F175D3DCCD1}">
              <a14:hiddenFill xmlns:a14="http://schemas.microsoft.com/office/drawing/2010/main" xmlns="">
                <a:noFill/>
              </a14:hiddenFill>
            </a:ext>
          </a:extLst>
        </p:spPr>
      </p:cxnSp>
      <p:cxnSp>
        <p:nvCxnSpPr>
          <p:cNvPr id="14353" name="AutoShape 37"/>
          <p:cNvCxnSpPr>
            <a:cxnSpLocks noChangeShapeType="1"/>
            <a:stCxn id="8" idx="2"/>
            <a:endCxn id="10" idx="0"/>
          </p:cNvCxnSpPr>
          <p:nvPr/>
        </p:nvCxnSpPr>
        <p:spPr bwMode="auto">
          <a:xfrm rot="16200000" flipH="1">
            <a:off x="5491103" y="3716521"/>
            <a:ext cx="963612" cy="2118946"/>
          </a:xfrm>
          <a:prstGeom prst="straightConnector1">
            <a:avLst/>
          </a:prstGeom>
          <a:noFill/>
          <a:ln w="76200">
            <a:solidFill>
              <a:srgbClr val="993300"/>
            </a:solidFill>
            <a:round/>
            <a:headEnd/>
            <a:tailEnd/>
          </a:ln>
          <a:extLst>
            <a:ext uri="{909E8E84-426E-40DD-AFC4-6F175D3DCCD1}">
              <a14:hiddenFill xmlns:a14="http://schemas.microsoft.com/office/drawing/2010/main" xmlns="">
                <a:noFill/>
              </a14:hiddenFill>
            </a:ext>
          </a:extLst>
        </p:spPr>
      </p:cxnSp>
      <p:sp>
        <p:nvSpPr>
          <p:cNvPr id="16" name="Slide Number Placeholder 3"/>
          <p:cNvSpPr txBox="1">
            <a:spLocks/>
          </p:cNvSpPr>
          <p:nvPr/>
        </p:nvSpPr>
        <p:spPr bwMode="auto">
          <a:xfrm>
            <a:off x="4644008" y="6381328"/>
            <a:ext cx="332352" cy="360040"/>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152</a:t>
            </a:fld>
            <a:r>
              <a:rPr lang="ar-SA" dirty="0" smtClean="0">
                <a:solidFill>
                  <a:prstClr val="white"/>
                </a:solidFill>
                <a:cs typeface="Arial" pitchFamily="34" charset="0"/>
              </a:rPr>
              <a:t> </a:t>
            </a:r>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256270541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4351"/>
                                        </p:tgtEl>
                                        <p:attrNameLst>
                                          <p:attrName>style.visibility</p:attrName>
                                        </p:attrNameLst>
                                      </p:cBhvr>
                                      <p:to>
                                        <p:strVal val="visible"/>
                                      </p:to>
                                    </p:set>
                                    <p:animEffect transition="in" filter="blinds(horizontal)">
                                      <p:cBhvr>
                                        <p:cTn id="12" dur="500"/>
                                        <p:tgtEl>
                                          <p:spTgt spid="1435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linds(horizontal)">
                                      <p:cBhvr>
                                        <p:cTn id="17" dur="500"/>
                                        <p:tgtEl>
                                          <p:spTgt spid="1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4350"/>
                                        </p:tgtEl>
                                        <p:attrNameLst>
                                          <p:attrName>style.visibility</p:attrName>
                                        </p:attrNameLst>
                                      </p:cBhvr>
                                      <p:to>
                                        <p:strVal val="visible"/>
                                      </p:to>
                                    </p:set>
                                    <p:animEffect transition="in" filter="blinds(horizontal)">
                                      <p:cBhvr>
                                        <p:cTn id="22" dur="500"/>
                                        <p:tgtEl>
                                          <p:spTgt spid="1435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linds(horizontal)">
                                      <p:cBhvr>
                                        <p:cTn id="27" dur="500"/>
                                        <p:tgtEl>
                                          <p:spTgt spid="1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14353"/>
                                        </p:tgtEl>
                                        <p:attrNameLst>
                                          <p:attrName>style.visibility</p:attrName>
                                        </p:attrNameLst>
                                      </p:cBhvr>
                                      <p:to>
                                        <p:strVal val="visible"/>
                                      </p:to>
                                    </p:set>
                                    <p:animEffect transition="in" filter="blinds(horizontal)">
                                      <p:cBhvr>
                                        <p:cTn id="32" dur="500"/>
                                        <p:tgtEl>
                                          <p:spTgt spid="1435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blinds(horizontal)">
                                      <p:cBhvr>
                                        <p:cTn id="37" dur="500"/>
                                        <p:tgtEl>
                                          <p:spTgt spid="10"/>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nodeType="clickEffect">
                                  <p:stCondLst>
                                    <p:cond delay="0"/>
                                  </p:stCondLst>
                                  <p:childTnLst>
                                    <p:set>
                                      <p:cBhvr>
                                        <p:cTn id="41" dur="1" fill="hold">
                                          <p:stCondLst>
                                            <p:cond delay="0"/>
                                          </p:stCondLst>
                                        </p:cTn>
                                        <p:tgtEl>
                                          <p:spTgt spid="14352"/>
                                        </p:tgtEl>
                                        <p:attrNameLst>
                                          <p:attrName>style.visibility</p:attrName>
                                        </p:attrNameLst>
                                      </p:cBhvr>
                                      <p:to>
                                        <p:strVal val="visible"/>
                                      </p:to>
                                    </p:set>
                                    <p:animEffect transition="in" filter="blinds(horizontal)">
                                      <p:cBhvr>
                                        <p:cTn id="42" dur="500"/>
                                        <p:tgtEl>
                                          <p:spTgt spid="14352"/>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blinds(horizontal)">
                                      <p:cBhvr>
                                        <p:cTn id="4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2" grpId="0" animBg="1"/>
      <p:bldP spid="13" grpId="0" animBg="1"/>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066800"/>
          </a:xfrm>
          <a:solidFill>
            <a:schemeClr val="accent1"/>
          </a:solidFill>
        </p:spPr>
        <p:txBody>
          <a:bodyPr/>
          <a:lstStyle/>
          <a:p>
            <a:r>
              <a:rPr lang="ar-SA" sz="2800" b="1" dirty="0" smtClean="0">
                <a:solidFill>
                  <a:srgbClr val="FF0000"/>
                </a:solidFill>
                <a:cs typeface="Arial" pitchFamily="34" charset="0"/>
              </a:rPr>
              <a:t>سوف يتم التركيز في المقرر الحالي على قائمتي الدخل والمركز المالي فقط</a:t>
            </a:r>
            <a:endParaRPr lang="ar-SA" sz="2800" dirty="0" smtClean="0">
              <a:solidFill>
                <a:schemeClr val="tx1"/>
              </a:solidFill>
              <a:cs typeface="Arial" pitchFamily="34" charset="0"/>
            </a:endParaRPr>
          </a:p>
        </p:txBody>
      </p:sp>
      <p:sp>
        <p:nvSpPr>
          <p:cNvPr id="3" name="Content Placeholder 2"/>
          <p:cNvSpPr>
            <a:spLocks noGrp="1"/>
          </p:cNvSpPr>
          <p:nvPr>
            <p:ph idx="1"/>
          </p:nvPr>
        </p:nvSpPr>
        <p:spPr>
          <a:xfrm>
            <a:off x="422031" y="1371600"/>
            <a:ext cx="8264769" cy="4648200"/>
          </a:xfrm>
        </p:spPr>
        <p:txBody>
          <a:bodyPr/>
          <a:lstStyle/>
          <a:p>
            <a:pPr>
              <a:defRPr/>
            </a:pPr>
            <a:r>
              <a:rPr lang="en-GB" sz="2800" b="1" dirty="0" smtClean="0">
                <a:cs typeface="+mn-cs"/>
              </a:rPr>
              <a:t>Income Statement</a:t>
            </a:r>
            <a:r>
              <a:rPr lang="ar-SA" sz="2800" b="1" dirty="0" smtClean="0">
                <a:solidFill>
                  <a:srgbClr val="FF0000"/>
                </a:solidFill>
                <a:cs typeface="+mn-cs"/>
              </a:rPr>
              <a:t>أولاً: قائمة الدخل</a:t>
            </a:r>
            <a:r>
              <a:rPr lang="ar-SA" sz="2800" b="1" dirty="0" smtClean="0">
                <a:cs typeface="+mn-cs"/>
              </a:rPr>
              <a:t>   </a:t>
            </a:r>
            <a:endParaRPr lang="en-GB" sz="2800" b="1" dirty="0" smtClean="0">
              <a:cs typeface="+mn-cs"/>
            </a:endParaRPr>
          </a:p>
          <a:p>
            <a:pPr algn="just" rtl="1">
              <a:lnSpc>
                <a:spcPct val="150000"/>
              </a:lnSpc>
              <a:defRPr/>
            </a:pPr>
            <a:r>
              <a:rPr lang="ar-SA" sz="2800" dirty="0" smtClean="0">
                <a:cs typeface="+mn-cs"/>
              </a:rPr>
              <a:t>تقرير يبين نتيجة أعمال المنشاة من ربح أو خسارة خلال فترة منتهية، وفي هذا التقرير تتم المقابلة بين الإيرادات التي تحققت خلال الفترة والمصروفات التي أنفقت في سبيل تحقيق تلك الإيرادات</a:t>
            </a:r>
          </a:p>
          <a:p>
            <a:pPr algn="just" rtl="1">
              <a:defRPr/>
            </a:pPr>
            <a:r>
              <a:rPr lang="ar-SA" sz="2800" dirty="0" smtClean="0">
                <a:cs typeface="+mn-cs"/>
              </a:rPr>
              <a:t>وتكون نتيجة هذه المقابلة هو ما تحققه المنشأة من ربح أو خسارة، حيث:</a:t>
            </a:r>
            <a:endParaRPr lang="en-GB" sz="2800" dirty="0" smtClean="0">
              <a:cs typeface="+mn-cs"/>
            </a:endParaRPr>
          </a:p>
          <a:p>
            <a:pPr algn="just" rtl="1">
              <a:lnSpc>
                <a:spcPct val="150000"/>
              </a:lnSpc>
              <a:buFont typeface="Arial" pitchFamily="34" charset="0"/>
              <a:buChar char="•"/>
              <a:defRPr/>
            </a:pPr>
            <a:r>
              <a:rPr lang="ar-SA" sz="2800" dirty="0" smtClean="0">
                <a:cs typeface="+mn-cs"/>
              </a:rPr>
              <a:t>في حالة زيادة الإيرادات عن المصروفات تكون النتيجة تحقيق ربح.</a:t>
            </a:r>
          </a:p>
          <a:p>
            <a:pPr algn="just" rtl="1">
              <a:lnSpc>
                <a:spcPct val="150000"/>
              </a:lnSpc>
              <a:buFont typeface="Arial" pitchFamily="34" charset="0"/>
              <a:buChar char="•"/>
              <a:defRPr/>
            </a:pPr>
            <a:r>
              <a:rPr lang="ar-SA" sz="2800" dirty="0" smtClean="0">
                <a:cs typeface="+mn-cs"/>
              </a:rPr>
              <a:t>في حالة زيادة المصروفات عن الإيرادات تكون النتيجة تحقيق الخسائر.</a:t>
            </a:r>
            <a:endParaRPr lang="en-GB" sz="2800" dirty="0" smtClean="0">
              <a:cs typeface="+mn-cs"/>
            </a:endParaRPr>
          </a:p>
          <a:p>
            <a:pPr>
              <a:defRPr/>
            </a:pPr>
            <a:endParaRPr lang="en-GB" dirty="0"/>
          </a:p>
        </p:txBody>
      </p:sp>
      <p:sp>
        <p:nvSpPr>
          <p:cNvPr id="6" name="Slide Number Placeholder 3"/>
          <p:cNvSpPr txBox="1">
            <a:spLocks/>
          </p:cNvSpPr>
          <p:nvPr/>
        </p:nvSpPr>
        <p:spPr bwMode="auto">
          <a:xfrm>
            <a:off x="4644008" y="6381328"/>
            <a:ext cx="332352" cy="360040"/>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153</a:t>
            </a:fld>
            <a:r>
              <a:rPr lang="ar-SA" dirty="0" smtClean="0">
                <a:solidFill>
                  <a:prstClr val="white"/>
                </a:solidFill>
                <a:cs typeface="Arial" pitchFamily="34" charset="0"/>
              </a:rPr>
              <a:t> </a:t>
            </a:r>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386465981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94122"/>
          </a:xfrm>
          <a:solidFill>
            <a:schemeClr val="accent1"/>
          </a:solidFill>
        </p:spPr>
        <p:txBody>
          <a:bodyPr/>
          <a:lstStyle/>
          <a:p>
            <a:r>
              <a:rPr lang="ar-SA" sz="3200" b="1" dirty="0" smtClean="0">
                <a:solidFill>
                  <a:srgbClr val="FF0000"/>
                </a:solidFill>
                <a:cs typeface="Arial" pitchFamily="34" charset="0"/>
              </a:rPr>
              <a:t>العناصر الرئيسية لقائمة الدخل</a:t>
            </a:r>
            <a:endParaRPr lang="en-GB" sz="3200" b="1" dirty="0" smtClean="0">
              <a:solidFill>
                <a:srgbClr val="FF0000"/>
              </a:solidFill>
              <a:cs typeface="Arial" pitchFamily="34" charset="0"/>
            </a:endParaRPr>
          </a:p>
        </p:txBody>
      </p:sp>
      <p:sp>
        <p:nvSpPr>
          <p:cNvPr id="3" name="Content Placeholder 2"/>
          <p:cNvSpPr>
            <a:spLocks noGrp="1"/>
          </p:cNvSpPr>
          <p:nvPr>
            <p:ph idx="1"/>
          </p:nvPr>
        </p:nvSpPr>
        <p:spPr>
          <a:xfrm>
            <a:off x="457200" y="1295401"/>
            <a:ext cx="8229600" cy="4830763"/>
          </a:xfrm>
        </p:spPr>
        <p:txBody>
          <a:bodyPr/>
          <a:lstStyle/>
          <a:p>
            <a:r>
              <a:rPr lang="en-GB" sz="2800" b="1" smtClean="0">
                <a:solidFill>
                  <a:srgbClr val="FF0000"/>
                </a:solidFill>
                <a:cs typeface="Arial" pitchFamily="34" charset="0"/>
              </a:rPr>
              <a:t>Revenues </a:t>
            </a:r>
            <a:r>
              <a:rPr lang="ar-SA" sz="2700" b="1" smtClean="0">
                <a:cs typeface="Arial" pitchFamily="34" charset="0"/>
              </a:rPr>
              <a:t>الإيرادات </a:t>
            </a:r>
            <a:r>
              <a:rPr lang="en-GB" sz="2700" b="1" smtClean="0">
                <a:cs typeface="Arial" pitchFamily="34" charset="0"/>
              </a:rPr>
              <a:t> </a:t>
            </a:r>
          </a:p>
          <a:p>
            <a:pPr algn="just" rtl="1"/>
            <a:r>
              <a:rPr lang="ar-SA" sz="2700" smtClean="0">
                <a:cs typeface="Arial" pitchFamily="34" charset="0"/>
              </a:rPr>
              <a:t>تتمثل في المبالغ المحصلة والمبالغ تحت التحصيل مقابل ما تقدمه المنشأة من خدمات أو تسلمه من سلع للعملاء خلال الفترة.</a:t>
            </a:r>
            <a:endParaRPr lang="en-GB" sz="2700" smtClean="0">
              <a:cs typeface="Arial" pitchFamily="34" charset="0"/>
            </a:endParaRPr>
          </a:p>
          <a:p>
            <a:r>
              <a:rPr lang="en-GB" sz="2700" b="1" smtClean="0">
                <a:solidFill>
                  <a:srgbClr val="FF0000"/>
                </a:solidFill>
                <a:cs typeface="Arial" pitchFamily="34" charset="0"/>
              </a:rPr>
              <a:t>Expenses</a:t>
            </a:r>
            <a:r>
              <a:rPr lang="ar-SA" sz="2700" b="1" smtClean="0">
                <a:cs typeface="Arial" pitchFamily="34" charset="0"/>
              </a:rPr>
              <a:t>المصروفات</a:t>
            </a:r>
            <a:r>
              <a:rPr lang="ar-SA" sz="2700" smtClean="0">
                <a:cs typeface="Arial" pitchFamily="34" charset="0"/>
              </a:rPr>
              <a:t>  </a:t>
            </a:r>
            <a:endParaRPr lang="en-GB" sz="2700" smtClean="0">
              <a:cs typeface="Arial" pitchFamily="34" charset="0"/>
            </a:endParaRPr>
          </a:p>
          <a:p>
            <a:pPr algn="just" rtl="1"/>
            <a:r>
              <a:rPr lang="ar-SA" sz="2700" smtClean="0">
                <a:cs typeface="Arial" pitchFamily="34" charset="0"/>
              </a:rPr>
              <a:t>تتمثل في تكلفة المواد والخدمات المستخدمة في إنجاز الأنشطة التي تزاولها المنشأة للحصول على الإيرادات.</a:t>
            </a:r>
            <a:endParaRPr lang="en-GB" sz="2700" smtClean="0">
              <a:cs typeface="Arial" pitchFamily="34" charset="0"/>
            </a:endParaRPr>
          </a:p>
          <a:p>
            <a:r>
              <a:rPr lang="en-GB" sz="2700" b="1" smtClean="0">
                <a:solidFill>
                  <a:srgbClr val="FF0000"/>
                </a:solidFill>
                <a:cs typeface="Arial" pitchFamily="34" charset="0"/>
              </a:rPr>
              <a:t>Net Profit (Loss)</a:t>
            </a:r>
            <a:r>
              <a:rPr lang="ar-SA" sz="2700" b="1" smtClean="0">
                <a:cs typeface="Arial" pitchFamily="34" charset="0"/>
              </a:rPr>
              <a:t>صافي الربح (الخسارة)  </a:t>
            </a:r>
          </a:p>
          <a:p>
            <a:pPr algn="just" rtl="1"/>
            <a:r>
              <a:rPr lang="ar-SA" sz="2700" smtClean="0">
                <a:cs typeface="Arial" pitchFamily="34" charset="0"/>
              </a:rPr>
              <a:t> يتمثل صافي الربح في الزيادة في الإيراد المحقق عن المصروفات المرتبطة به خلال الفترة، أما صافي الخسارة فيتمثل في النقص في الإيراد المحقق عن المصروفات المرتبطة به خلال الفترة.</a:t>
            </a:r>
            <a:endParaRPr lang="en-GB" sz="2700" smtClean="0">
              <a:cs typeface="Arial" pitchFamily="34" charset="0"/>
            </a:endParaRPr>
          </a:p>
        </p:txBody>
      </p:sp>
      <p:sp>
        <p:nvSpPr>
          <p:cNvPr id="6" name="Slide Number Placeholder 3"/>
          <p:cNvSpPr txBox="1">
            <a:spLocks/>
          </p:cNvSpPr>
          <p:nvPr/>
        </p:nvSpPr>
        <p:spPr bwMode="auto">
          <a:xfrm>
            <a:off x="4644008" y="6381328"/>
            <a:ext cx="332352" cy="360040"/>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154</a:t>
            </a:fld>
            <a:r>
              <a:rPr lang="ar-SA" dirty="0" smtClean="0">
                <a:solidFill>
                  <a:prstClr val="white"/>
                </a:solidFill>
                <a:cs typeface="Arial" pitchFamily="34" charset="0"/>
              </a:rPr>
              <a:t> </a:t>
            </a:r>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50731774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linds(horizontal)">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dirty="0"/>
          </a:p>
        </p:txBody>
      </p:sp>
      <p:sp>
        <p:nvSpPr>
          <p:cNvPr id="165891" name="Content Placeholder 2"/>
          <p:cNvSpPr>
            <a:spLocks noGrp="1"/>
          </p:cNvSpPr>
          <p:nvPr>
            <p:ph idx="1"/>
          </p:nvPr>
        </p:nvSpPr>
        <p:spPr>
          <a:xfrm>
            <a:off x="457200" y="1600200"/>
            <a:ext cx="8229600" cy="4343400"/>
          </a:xfrm>
        </p:spPr>
        <p:txBody>
          <a:bodyPr/>
          <a:lstStyle/>
          <a:p>
            <a:endParaRPr lang="en-GB" smtClean="0">
              <a:cs typeface="Arial" pitchFamily="34" charset="0"/>
            </a:endParaRPr>
          </a:p>
        </p:txBody>
      </p:sp>
      <p:sp>
        <p:nvSpPr>
          <p:cNvPr id="5" name="عنوان 1"/>
          <p:cNvSpPr txBox="1">
            <a:spLocks/>
          </p:cNvSpPr>
          <p:nvPr/>
        </p:nvSpPr>
        <p:spPr bwMode="auto">
          <a:xfrm>
            <a:off x="351692" y="260648"/>
            <a:ext cx="8396772" cy="882352"/>
          </a:xfrm>
          <a:prstGeom prst="rect">
            <a:avLst/>
          </a:prstGeom>
          <a:solidFill>
            <a:schemeClr val="accent1"/>
          </a:solidFill>
          <a:ln w="9525">
            <a:noFill/>
            <a:miter lim="800000"/>
            <a:headEnd/>
            <a:tailEnd/>
          </a:ln>
        </p:spPr>
        <p:txBody>
          <a:bodyPr anchor="ctr"/>
          <a:lstStyle/>
          <a:p>
            <a:pPr algn="ctr" rtl="0" fontAlgn="auto">
              <a:spcAft>
                <a:spcPts val="0"/>
              </a:spcAft>
              <a:defRPr/>
            </a:pPr>
            <a:r>
              <a:rPr lang="ar-SA" sz="3200" b="1" dirty="0">
                <a:solidFill>
                  <a:srgbClr val="FF0000"/>
                </a:solidFill>
              </a:rPr>
              <a:t> مثال لقائمة الدخل لمنشأة خدمية عن السنة المنتهية</a:t>
            </a:r>
          </a:p>
          <a:p>
            <a:pPr algn="ctr" rtl="0" fontAlgn="auto">
              <a:spcAft>
                <a:spcPts val="0"/>
              </a:spcAft>
              <a:defRPr/>
            </a:pPr>
            <a:r>
              <a:rPr lang="ar-SA" sz="3200" b="1" dirty="0">
                <a:solidFill>
                  <a:srgbClr val="FF0000"/>
                </a:solidFill>
              </a:rPr>
              <a:t>في </a:t>
            </a:r>
            <a:r>
              <a:rPr lang="ar-SA" sz="3200" b="1" dirty="0" smtClean="0">
                <a:solidFill>
                  <a:srgbClr val="FF0000"/>
                </a:solidFill>
              </a:rPr>
              <a:t>12/30/××</a:t>
            </a:r>
            <a:r>
              <a:rPr lang="ar-SA" sz="3200" b="1" dirty="0">
                <a:solidFill>
                  <a:srgbClr val="FF0000"/>
                </a:solidFill>
              </a:rPr>
              <a:t>14هـ</a:t>
            </a:r>
            <a:endParaRPr lang="ar-SA" sz="3200" b="1" dirty="0">
              <a:solidFill>
                <a:srgbClr val="FF0000"/>
              </a:solidFill>
              <a:latin typeface="+mj-lt"/>
              <a:ea typeface="+mj-ea"/>
              <a:cs typeface="Arial" charset="0"/>
            </a:endParaRPr>
          </a:p>
        </p:txBody>
      </p:sp>
      <p:graphicFrame>
        <p:nvGraphicFramePr>
          <p:cNvPr id="6" name="جدول 3"/>
          <p:cNvGraphicFramePr>
            <a:graphicFrameLocks noGrp="1"/>
          </p:cNvGraphicFramePr>
          <p:nvPr>
            <p:extLst>
              <p:ext uri="{D42A27DB-BD31-4B8C-83A1-F6EECF244321}">
                <p14:modId xmlns:p14="http://schemas.microsoft.com/office/powerpoint/2010/main" xmlns="" val="1541395326"/>
              </p:ext>
            </p:extLst>
          </p:nvPr>
        </p:nvGraphicFramePr>
        <p:xfrm>
          <a:off x="1186962" y="1340768"/>
          <a:ext cx="6339254" cy="4907280"/>
        </p:xfrm>
        <a:graphic>
          <a:graphicData uri="http://schemas.openxmlformats.org/drawingml/2006/table">
            <a:tbl>
              <a:tblPr rtl="1"/>
              <a:tblGrid>
                <a:gridCol w="1241180"/>
                <a:gridCol w="1415562"/>
                <a:gridCol w="3682512"/>
              </a:tblGrid>
              <a:tr h="350497">
                <a:tc gridSpan="2">
                  <a:txBody>
                    <a:bodyPr/>
                    <a:lstStyle/>
                    <a:p>
                      <a:pPr marL="22860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dirty="0" smtClean="0">
                          <a:ln>
                            <a:noFill/>
                          </a:ln>
                          <a:solidFill>
                            <a:srgbClr val="FFFFFF"/>
                          </a:solidFill>
                          <a:effectLst>
                            <a:outerShdw blurRad="38100" dist="38100" dir="2700000" algn="tl">
                              <a:srgbClr val="000000"/>
                            </a:outerShdw>
                          </a:effectLst>
                          <a:latin typeface="Calibri" pitchFamily="34" charset="0"/>
                          <a:cs typeface="Arial" pitchFamily="34" charset="0"/>
                        </a:rPr>
                        <a:t>المبالغ</a:t>
                      </a:r>
                      <a:endParaRPr kumimoji="0" lang="en-US" sz="2000" b="1" i="0" u="none" strike="noStrike" cap="none" normalizeH="0" baseline="0" dirty="0" smtClean="0">
                        <a:ln>
                          <a:noFill/>
                        </a:ln>
                        <a:solidFill>
                          <a:srgbClr val="FFFFFF"/>
                        </a:solidFill>
                        <a:effectLst>
                          <a:outerShdw blurRad="38100" dist="38100" dir="2700000" algn="tl">
                            <a:srgbClr val="000000"/>
                          </a:outerShdw>
                        </a:effectLst>
                        <a:latin typeface="Calibri" pitchFamily="34" charset="0"/>
                        <a:cs typeface="Arial" pitchFamily="34" charset="0"/>
                      </a:endParaRPr>
                    </a:p>
                  </a:txBody>
                  <a:tcPr marL="63305" marR="6330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pPr rtl="1"/>
                      <a:endParaRPr lang="ar-SA"/>
                    </a:p>
                  </a:txBody>
                  <a:tcPr/>
                </a:tc>
                <a:tc>
                  <a:txBody>
                    <a:bodyPr/>
                    <a:lstStyle/>
                    <a:p>
                      <a:pPr marL="22860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rgbClr val="FFFFFF"/>
                          </a:solidFill>
                          <a:effectLst>
                            <a:outerShdw blurRad="38100" dist="38100" dir="2700000" algn="tl">
                              <a:srgbClr val="000000"/>
                            </a:outerShdw>
                          </a:effectLst>
                          <a:latin typeface="Calibri" pitchFamily="34" charset="0"/>
                          <a:cs typeface="Arial" pitchFamily="34" charset="0"/>
                        </a:rPr>
                        <a:t>بيان</a:t>
                      </a:r>
                      <a:endParaRPr kumimoji="0" lang="en-US" sz="2000" b="1" i="0" u="none" strike="noStrike" cap="none" normalizeH="0" baseline="0" smtClean="0">
                        <a:ln>
                          <a:noFill/>
                        </a:ln>
                        <a:solidFill>
                          <a:srgbClr val="FFFFFF"/>
                        </a:solidFill>
                        <a:effectLst>
                          <a:outerShdw blurRad="38100" dist="38100" dir="2700000" algn="tl">
                            <a:srgbClr val="000000"/>
                          </a:outerShdw>
                        </a:effectLst>
                        <a:latin typeface="Calibri" pitchFamily="34" charset="0"/>
                        <a:cs typeface="Arial" pitchFamily="34" charset="0"/>
                      </a:endParaRPr>
                    </a:p>
                  </a:txBody>
                  <a:tcPr marL="63305" marR="6330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455646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ar-SA" sz="2400" b="0" i="0" u="none" strike="noStrike" cap="none" normalizeH="0" baseline="0" smtClean="0">
                        <a:ln>
                          <a:noFill/>
                        </a:ln>
                        <a:solidFill>
                          <a:srgbClr val="000000"/>
                        </a:solidFill>
                        <a:effectLst/>
                        <a:latin typeface="Calibri"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ar-SA" sz="2400" b="0" i="0" u="none" strike="noStrike" cap="none" normalizeH="0" baseline="0" smtClean="0">
                        <a:ln>
                          <a:noFill/>
                        </a:ln>
                        <a:solidFill>
                          <a:srgbClr val="000000"/>
                        </a:solidFill>
                        <a:effectLst/>
                        <a:latin typeface="Calibri"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ar-SA" sz="2400" b="0" i="0" u="none" strike="noStrike" cap="none" normalizeH="0" baseline="0" smtClean="0">
                        <a:ln>
                          <a:noFill/>
                        </a:ln>
                        <a:solidFill>
                          <a:srgbClr val="000000"/>
                        </a:solidFill>
                        <a:effectLst/>
                        <a:latin typeface="Calibri"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smtClean="0">
                          <a:ln>
                            <a:noFill/>
                          </a:ln>
                          <a:solidFill>
                            <a:srgbClr val="000000"/>
                          </a:solidFill>
                          <a:effectLst/>
                          <a:latin typeface="Calibri" pitchFamily="34" charset="0"/>
                          <a:cs typeface="Arial" pitchFamily="34" charset="0"/>
                        </a:rPr>
                        <a:t>****</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ar-SA" sz="2400" b="0" i="0" u="none" strike="noStrike" cap="none" normalizeH="0" baseline="0" smtClean="0">
                        <a:ln>
                          <a:noFill/>
                        </a:ln>
                        <a:solidFill>
                          <a:srgbClr val="000000"/>
                        </a:solidFill>
                        <a:effectLst/>
                        <a:latin typeface="Calibri"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ar-SA" sz="2400" b="0" i="0" u="none" strike="noStrike" cap="none" normalizeH="0" baseline="0" smtClean="0">
                        <a:ln>
                          <a:noFill/>
                        </a:ln>
                        <a:solidFill>
                          <a:srgbClr val="000000"/>
                        </a:solidFill>
                        <a:effectLst/>
                        <a:latin typeface="Calibri"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ar-SA" sz="2400" b="0" i="0" u="none" strike="noStrike" cap="none" normalizeH="0" baseline="0" smtClean="0">
                        <a:ln>
                          <a:noFill/>
                        </a:ln>
                        <a:solidFill>
                          <a:srgbClr val="000000"/>
                        </a:solidFill>
                        <a:effectLst/>
                        <a:latin typeface="Calibri"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ar-SA" sz="2400" b="0" i="0" u="none" strike="noStrike" cap="none" normalizeH="0" baseline="0" smtClean="0">
                        <a:ln>
                          <a:noFill/>
                        </a:ln>
                        <a:solidFill>
                          <a:srgbClr val="000000"/>
                        </a:solidFill>
                        <a:effectLst/>
                        <a:latin typeface="Calibri"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ar-SA" sz="2400" b="0" i="0" u="none" strike="noStrike" cap="none" normalizeH="0" baseline="0" smtClean="0">
                        <a:ln>
                          <a:noFill/>
                        </a:ln>
                        <a:solidFill>
                          <a:srgbClr val="000000"/>
                        </a:solidFill>
                        <a:effectLst/>
                        <a:latin typeface="Calibri"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ar-SA" sz="2400" b="0" i="0" u="none" strike="noStrike" cap="none" normalizeH="0" baseline="0" smtClean="0">
                        <a:ln>
                          <a:noFill/>
                        </a:ln>
                        <a:solidFill>
                          <a:srgbClr val="000000"/>
                        </a:solidFill>
                        <a:effectLst/>
                        <a:latin typeface="Calibri"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smtClean="0">
                          <a:ln>
                            <a:noFill/>
                          </a:ln>
                          <a:solidFill>
                            <a:srgbClr val="000000"/>
                          </a:solidFill>
                          <a:effectLst/>
                          <a:latin typeface="Calibri" pitchFamily="34" charset="0"/>
                          <a:cs typeface="Arial" pitchFamily="34" charset="0"/>
                        </a:rPr>
                        <a:t>(****)</a:t>
                      </a: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smtClean="0">
                          <a:ln>
                            <a:noFill/>
                          </a:ln>
                          <a:solidFill>
                            <a:srgbClr val="FF0000"/>
                          </a:solidFill>
                          <a:effectLst/>
                          <a:latin typeface="Calibri" pitchFamily="34" charset="0"/>
                          <a:cs typeface="Arial" pitchFamily="34" charset="0"/>
                        </a:rPr>
                        <a:t>***</a:t>
                      </a:r>
                      <a:endParaRPr kumimoji="0" lang="en-GB" sz="2400" b="0" i="0" u="none" strike="noStrike" cap="none" normalizeH="0" baseline="0" smtClean="0">
                        <a:ln>
                          <a:noFill/>
                        </a:ln>
                        <a:solidFill>
                          <a:srgbClr val="FF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ar-SA" sz="2400" b="0" i="0" u="none" strike="noStrike" cap="none" normalizeH="0" baseline="0" smtClean="0">
                        <a:ln>
                          <a:noFill/>
                        </a:ln>
                        <a:solidFill>
                          <a:srgbClr val="000000"/>
                        </a:solidFill>
                        <a:effectLst/>
                        <a:latin typeface="Calibri"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smtClean="0">
                          <a:ln>
                            <a:noFill/>
                          </a:ln>
                          <a:solidFill>
                            <a:srgbClr val="000000"/>
                          </a:solidFill>
                          <a:effectLst/>
                          <a:latin typeface="Calibri" pitchFamily="34" charset="0"/>
                          <a:cs typeface="Arial" pitchFamily="34" charset="0"/>
                        </a:rPr>
                        <a:t>**</a:t>
                      </a: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smtClean="0">
                          <a:ln>
                            <a:noFill/>
                          </a:ln>
                          <a:solidFill>
                            <a:srgbClr val="000000"/>
                          </a:solidFill>
                          <a:effectLst/>
                          <a:latin typeface="Calibri" pitchFamily="34" charset="0"/>
                          <a:cs typeface="Arial" pitchFamily="34" charset="0"/>
                        </a:rPr>
                        <a:t>**</a:t>
                      </a: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Calibri" pitchFamily="34" charset="0"/>
                          <a:cs typeface="Arial" pitchFamily="34" charset="0"/>
                        </a:rPr>
                        <a:t>ــــــــــــ</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ar-SA" sz="2400" b="1" i="0" u="none" strike="noStrike" cap="none" normalizeH="0" baseline="0" smtClean="0">
                        <a:ln>
                          <a:noFill/>
                        </a:ln>
                        <a:solidFill>
                          <a:srgbClr val="000000"/>
                        </a:solidFill>
                        <a:effectLst/>
                        <a:latin typeface="Calibri"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Calibri" pitchFamily="34" charset="0"/>
                          <a:cs typeface="Arial" pitchFamily="34" charset="0"/>
                        </a:rPr>
                        <a:t>**</a:t>
                      </a: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Calibri" pitchFamily="34" charset="0"/>
                          <a:cs typeface="Arial" pitchFamily="34" charset="0"/>
                        </a:rPr>
                        <a:t>**</a:t>
                      </a: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Calibri" pitchFamily="34" charset="0"/>
                          <a:cs typeface="Arial" pitchFamily="34" charset="0"/>
                        </a:rPr>
                        <a:t>**</a:t>
                      </a: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Calibri" pitchFamily="34" charset="0"/>
                          <a:cs typeface="Arial" pitchFamily="34" charset="0"/>
                        </a:rPr>
                        <a:t>**</a:t>
                      </a: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Calibri" pitchFamily="34" charset="0"/>
                          <a:cs typeface="Arial" pitchFamily="34" charset="0"/>
                        </a:rPr>
                        <a:t>**</a:t>
                      </a: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Calibri" pitchFamily="34" charset="0"/>
                          <a:cs typeface="Arial" pitchFamily="34" charset="0"/>
                        </a:rPr>
                        <a:t>ــــــــــــــ</a:t>
                      </a: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22860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dirty="0" smtClean="0">
                          <a:ln>
                            <a:noFill/>
                          </a:ln>
                          <a:solidFill>
                            <a:srgbClr val="FF0000"/>
                          </a:solidFill>
                          <a:effectLst>
                            <a:outerShdw blurRad="38100" dist="38100" dir="2700000" algn="tl">
                              <a:srgbClr val="000000"/>
                            </a:outerShdw>
                          </a:effectLst>
                          <a:latin typeface="Calibri" pitchFamily="34" charset="0"/>
                          <a:cs typeface="Arial" pitchFamily="34" charset="0"/>
                        </a:rPr>
                        <a:t>الإيرادات</a:t>
                      </a:r>
                    </a:p>
                    <a:p>
                      <a:pPr marL="22860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outerShdw blurRad="38100" dist="38100" dir="2700000" algn="tl">
                              <a:srgbClr val="FFFFFF"/>
                            </a:outerShdw>
                          </a:effectLst>
                          <a:latin typeface="Calibri" pitchFamily="34" charset="0"/>
                          <a:cs typeface="Arial" pitchFamily="34" charset="0"/>
                        </a:rPr>
                        <a:t>إيرادات الخدمات</a:t>
                      </a:r>
                    </a:p>
                    <a:p>
                      <a:pPr marL="22860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outerShdw blurRad="38100" dist="38100" dir="2700000" algn="tl">
                              <a:srgbClr val="FFFFFF"/>
                            </a:outerShdw>
                          </a:effectLst>
                          <a:latin typeface="Calibri" pitchFamily="34" charset="0"/>
                          <a:cs typeface="Arial" pitchFamily="34" charset="0"/>
                        </a:rPr>
                        <a:t>إيرادات استثمار</a:t>
                      </a:r>
                    </a:p>
                    <a:p>
                      <a:pPr marL="22860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outerShdw blurRad="38100" dist="38100" dir="2700000" algn="tl">
                              <a:srgbClr val="FFFFFF"/>
                            </a:outerShdw>
                          </a:effectLst>
                          <a:latin typeface="Calibri" pitchFamily="34" charset="0"/>
                          <a:cs typeface="Arial" pitchFamily="34" charset="0"/>
                        </a:rPr>
                        <a:t>إجمالي الإيرادات</a:t>
                      </a:r>
                      <a:r>
                        <a:rPr kumimoji="0" lang="ar-SA" sz="2000" b="1" i="0" u="none" strike="noStrike" cap="none" normalizeH="0" baseline="0" dirty="0" smtClean="0">
                          <a:ln>
                            <a:noFill/>
                          </a:ln>
                          <a:solidFill>
                            <a:srgbClr val="C00000"/>
                          </a:solidFill>
                          <a:effectLst>
                            <a:outerShdw blurRad="38100" dist="38100" dir="2700000" algn="tl">
                              <a:srgbClr val="000000"/>
                            </a:outerShdw>
                          </a:effectLst>
                          <a:latin typeface="Calibri" pitchFamily="34" charset="0"/>
                          <a:cs typeface="Arial" pitchFamily="34" charset="0"/>
                        </a:rPr>
                        <a:t> </a:t>
                      </a:r>
                    </a:p>
                    <a:p>
                      <a:pPr marL="22860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dirty="0" smtClean="0">
                          <a:ln>
                            <a:noFill/>
                          </a:ln>
                          <a:solidFill>
                            <a:srgbClr val="FF0000"/>
                          </a:solidFill>
                          <a:effectLst>
                            <a:outerShdw blurRad="38100" dist="38100" dir="2700000" algn="tl">
                              <a:srgbClr val="000000"/>
                            </a:outerShdw>
                          </a:effectLst>
                          <a:latin typeface="Calibri" pitchFamily="34" charset="0"/>
                          <a:cs typeface="Arial" pitchFamily="34" charset="0"/>
                        </a:rPr>
                        <a:t>المصروفات</a:t>
                      </a:r>
                    </a:p>
                    <a:p>
                      <a:pPr marL="22860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outerShdw blurRad="38100" dist="38100" dir="2700000" algn="tl">
                              <a:srgbClr val="FFFFFF"/>
                            </a:outerShdw>
                          </a:effectLst>
                          <a:latin typeface="Calibri" pitchFamily="34" charset="0"/>
                          <a:cs typeface="Arial" pitchFamily="34" charset="0"/>
                        </a:rPr>
                        <a:t>الرواتب والأجور</a:t>
                      </a:r>
                    </a:p>
                    <a:p>
                      <a:pPr marL="22860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outerShdw blurRad="38100" dist="38100" dir="2700000" algn="tl">
                              <a:srgbClr val="FFFFFF"/>
                            </a:outerShdw>
                          </a:effectLst>
                          <a:latin typeface="Calibri" pitchFamily="34" charset="0"/>
                          <a:cs typeface="Arial" pitchFamily="34" charset="0"/>
                        </a:rPr>
                        <a:t>الإيجار</a:t>
                      </a:r>
                    </a:p>
                    <a:p>
                      <a:pPr marL="22860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outerShdw blurRad="38100" dist="38100" dir="2700000" algn="tl">
                              <a:srgbClr val="FFFFFF"/>
                            </a:outerShdw>
                          </a:effectLst>
                          <a:latin typeface="Calibri" pitchFamily="34" charset="0"/>
                          <a:cs typeface="Arial" pitchFamily="34" charset="0"/>
                        </a:rPr>
                        <a:t>المواد والمهمات</a:t>
                      </a:r>
                    </a:p>
                    <a:p>
                      <a:pPr marL="22860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outerShdw blurRad="38100" dist="38100" dir="2700000" algn="tl">
                              <a:srgbClr val="FFFFFF"/>
                            </a:outerShdw>
                          </a:effectLst>
                          <a:latin typeface="Calibri" pitchFamily="34" charset="0"/>
                          <a:cs typeface="Arial" pitchFamily="34" charset="0"/>
                        </a:rPr>
                        <a:t>الدعاية والإعلان</a:t>
                      </a:r>
                    </a:p>
                    <a:p>
                      <a:pPr marL="22860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outerShdw blurRad="38100" dist="38100" dir="2700000" algn="tl">
                              <a:srgbClr val="FFFFFF"/>
                            </a:outerShdw>
                          </a:effectLst>
                          <a:latin typeface="Calibri" pitchFamily="34" charset="0"/>
                          <a:cs typeface="Arial" pitchFamily="34" charset="0"/>
                        </a:rPr>
                        <a:t>مصروفات عمومية وإدارية</a:t>
                      </a:r>
                    </a:p>
                    <a:p>
                      <a:pPr marL="22860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outerShdw blurRad="38100" dist="38100" dir="2700000" algn="tl">
                              <a:srgbClr val="FFFFFF"/>
                            </a:outerShdw>
                          </a:effectLst>
                          <a:latin typeface="Calibri" pitchFamily="34" charset="0"/>
                          <a:cs typeface="Arial" pitchFamily="34" charset="0"/>
                        </a:rPr>
                        <a:t>إجمالي المصروفات</a:t>
                      </a:r>
                    </a:p>
                    <a:p>
                      <a:pPr marL="22860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dirty="0" smtClean="0">
                          <a:ln>
                            <a:noFill/>
                          </a:ln>
                          <a:solidFill>
                            <a:srgbClr val="FF0000"/>
                          </a:solidFill>
                          <a:effectLst>
                            <a:outerShdw blurRad="38100" dist="38100" dir="2700000" algn="tl">
                              <a:srgbClr val="000000"/>
                            </a:outerShdw>
                          </a:effectLst>
                          <a:latin typeface="Calibri" pitchFamily="34" charset="0"/>
                          <a:cs typeface="Arial" pitchFamily="34" charset="0"/>
                        </a:rPr>
                        <a:t>صافي الربح (الخسارة)</a:t>
                      </a:r>
                    </a:p>
                    <a:p>
                      <a:pPr marL="228600" marR="0" lvl="0" indent="0" algn="r" defTabSz="914400" rtl="1" eaLnBrk="1" fontAlgn="base" latinLnBrk="0" hangingPunct="1">
                        <a:lnSpc>
                          <a:spcPct val="115000"/>
                        </a:lnSpc>
                        <a:spcBef>
                          <a:spcPct val="0"/>
                        </a:spcBef>
                        <a:spcAft>
                          <a:spcPct val="0"/>
                        </a:spcAft>
                        <a:buClrTx/>
                        <a:buSzTx/>
                        <a:buFontTx/>
                        <a:buNone/>
                        <a:tabLst/>
                      </a:pPr>
                      <a:endParaRPr kumimoji="0" lang="en-US" sz="2000" b="1" i="0" u="none" strike="noStrike" cap="none" normalizeH="0" baseline="0" dirty="0" smtClean="0">
                        <a:ln>
                          <a:noFill/>
                        </a:ln>
                        <a:solidFill>
                          <a:srgbClr val="C00000"/>
                        </a:solidFill>
                        <a:effectLst>
                          <a:outerShdw blurRad="38100" dist="38100" dir="2700000" algn="tl">
                            <a:srgbClr val="000000"/>
                          </a:outerShdw>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bl>
          </a:graphicData>
        </a:graphic>
      </p:graphicFrame>
      <p:sp>
        <p:nvSpPr>
          <p:cNvPr id="8" name="Slide Number Placeholder 3"/>
          <p:cNvSpPr txBox="1">
            <a:spLocks/>
          </p:cNvSpPr>
          <p:nvPr/>
        </p:nvSpPr>
        <p:spPr bwMode="auto">
          <a:xfrm>
            <a:off x="4644008" y="6381328"/>
            <a:ext cx="332352" cy="360040"/>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155</a:t>
            </a:fld>
            <a:r>
              <a:rPr lang="ar-SA" dirty="0" smtClean="0">
                <a:solidFill>
                  <a:prstClr val="white"/>
                </a:solidFill>
                <a:cs typeface="Arial" pitchFamily="34" charset="0"/>
              </a:rPr>
              <a:t> </a:t>
            </a:r>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182940840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5">
                                            <p:bg/>
                                          </p:spTgt>
                                        </p:tgtEl>
                                        <p:attrNameLst>
                                          <p:attrName>style.visibility</p:attrName>
                                        </p:attrNameLst>
                                      </p:cBhvr>
                                      <p:to>
                                        <p:strVal val="visible"/>
                                      </p:to>
                                    </p:set>
                                    <p:anim calcmode="lin" valueType="num">
                                      <p:cBhvr>
                                        <p:cTn id="7" dur="2000" fill="hold"/>
                                        <p:tgtEl>
                                          <p:spTgt spid="5">
                                            <p:bg/>
                                          </p:spTgt>
                                        </p:tgtEl>
                                        <p:attrNameLst>
                                          <p:attrName>ppt_w</p:attrName>
                                        </p:attrNameLst>
                                      </p:cBhvr>
                                      <p:tavLst>
                                        <p:tav tm="0">
                                          <p:val>
                                            <p:strVal val="#ppt_w*0.70"/>
                                          </p:val>
                                        </p:tav>
                                        <p:tav tm="100000">
                                          <p:val>
                                            <p:strVal val="#ppt_w"/>
                                          </p:val>
                                        </p:tav>
                                      </p:tavLst>
                                    </p:anim>
                                    <p:anim calcmode="lin" valueType="num">
                                      <p:cBhvr>
                                        <p:cTn id="8" dur="2000" fill="hold"/>
                                        <p:tgtEl>
                                          <p:spTgt spid="5">
                                            <p:bg/>
                                          </p:spTgt>
                                        </p:tgtEl>
                                        <p:attrNameLst>
                                          <p:attrName>ppt_h</p:attrName>
                                        </p:attrNameLst>
                                      </p:cBhvr>
                                      <p:tavLst>
                                        <p:tav tm="0">
                                          <p:val>
                                            <p:strVal val="#ppt_h"/>
                                          </p:val>
                                        </p:tav>
                                        <p:tav tm="100000">
                                          <p:val>
                                            <p:strVal val="#ppt_h"/>
                                          </p:val>
                                        </p:tav>
                                      </p:tavLst>
                                    </p:anim>
                                    <p:animEffect transition="in" filter="fade">
                                      <p:cBhvr>
                                        <p:cTn id="9" dur="2000"/>
                                        <p:tgtEl>
                                          <p:spTgt spid="5">
                                            <p:bg/>
                                          </p:spTgt>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 calcmode="lin" valueType="num">
                                      <p:cBhvr>
                                        <p:cTn id="12" dur="20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13" dur="2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14" dur="2000"/>
                                        <p:tgtEl>
                                          <p:spTgt spid="5">
                                            <p:txEl>
                                              <p:pRg st="0" end="0"/>
                                            </p:txEl>
                                          </p:spTgt>
                                        </p:tgtEl>
                                      </p:cBhvr>
                                    </p:animEffect>
                                  </p:childTnLst>
                                </p:cTn>
                              </p:par>
                            </p:childTnLst>
                          </p:cTn>
                        </p:par>
                        <p:par>
                          <p:cTn id="15" fill="hold" nodeType="afterGroup">
                            <p:stCondLst>
                              <p:cond delay="2000"/>
                            </p:stCondLst>
                            <p:childTnLst>
                              <p:par>
                                <p:cTn id="16" presetID="55" presetClass="entr" presetSubtype="0" fill="hold" grpId="0" nodeType="afterEffect">
                                  <p:stCondLst>
                                    <p:cond delay="0"/>
                                  </p:stCondLst>
                                  <p:childTnLst>
                                    <p:set>
                                      <p:cBhvr>
                                        <p:cTn id="17" dur="1" fill="hold">
                                          <p:stCondLst>
                                            <p:cond delay="0"/>
                                          </p:stCondLst>
                                        </p:cTn>
                                        <p:tgtEl>
                                          <p:spTgt spid="5">
                                            <p:txEl>
                                              <p:pRg st="1" end="1"/>
                                            </p:txEl>
                                          </p:spTgt>
                                        </p:tgtEl>
                                        <p:attrNameLst>
                                          <p:attrName>style.visibility</p:attrName>
                                        </p:attrNameLst>
                                      </p:cBhvr>
                                      <p:to>
                                        <p:strVal val="visible"/>
                                      </p:to>
                                    </p:set>
                                    <p:anim calcmode="lin" valueType="num">
                                      <p:cBhvr>
                                        <p:cTn id="18" dur="2000" fill="hold"/>
                                        <p:tgtEl>
                                          <p:spTgt spid="5">
                                            <p:txEl>
                                              <p:pRg st="1" end="1"/>
                                            </p:txEl>
                                          </p:spTgt>
                                        </p:tgtEl>
                                        <p:attrNameLst>
                                          <p:attrName>ppt_w</p:attrName>
                                        </p:attrNameLst>
                                      </p:cBhvr>
                                      <p:tavLst>
                                        <p:tav tm="0">
                                          <p:val>
                                            <p:strVal val="#ppt_w*0.70"/>
                                          </p:val>
                                        </p:tav>
                                        <p:tav tm="100000">
                                          <p:val>
                                            <p:strVal val="#ppt_w"/>
                                          </p:val>
                                        </p:tav>
                                      </p:tavLst>
                                    </p:anim>
                                    <p:anim calcmode="lin" valueType="num">
                                      <p:cBhvr>
                                        <p:cTn id="19" dur="2000" fill="hold"/>
                                        <p:tgtEl>
                                          <p:spTgt spid="5">
                                            <p:txEl>
                                              <p:pRg st="1" end="1"/>
                                            </p:txEl>
                                          </p:spTgt>
                                        </p:tgtEl>
                                        <p:attrNameLst>
                                          <p:attrName>ppt_h</p:attrName>
                                        </p:attrNameLst>
                                      </p:cBhvr>
                                      <p:tavLst>
                                        <p:tav tm="0">
                                          <p:val>
                                            <p:strVal val="#ppt_h"/>
                                          </p:val>
                                        </p:tav>
                                        <p:tav tm="100000">
                                          <p:val>
                                            <p:strVal val="#ppt_h"/>
                                          </p:val>
                                        </p:tav>
                                      </p:tavLst>
                                    </p:anim>
                                    <p:animEffect transition="in" filter="fade">
                                      <p:cBhvr>
                                        <p:cTn id="20" dur="2000"/>
                                        <p:tgtEl>
                                          <p:spTgt spid="5">
                                            <p:txEl>
                                              <p:pRg st="1" end="1"/>
                                            </p:txEl>
                                          </p:spTgt>
                                        </p:tgtEl>
                                      </p:cBhvr>
                                    </p:animEffect>
                                  </p:childTnLst>
                                </p:cTn>
                              </p:par>
                            </p:childTnLst>
                          </p:cTn>
                        </p:par>
                        <p:par>
                          <p:cTn id="21" fill="hold" nodeType="afterGroup">
                            <p:stCondLst>
                              <p:cond delay="4000"/>
                            </p:stCondLst>
                            <p:childTnLst>
                              <p:par>
                                <p:cTn id="22" presetID="15" presetClass="entr" presetSubtype="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3000" fill="hold"/>
                                        <p:tgtEl>
                                          <p:spTgt spid="6"/>
                                        </p:tgtEl>
                                        <p:attrNameLst>
                                          <p:attrName>ppt_w</p:attrName>
                                        </p:attrNameLst>
                                      </p:cBhvr>
                                      <p:tavLst>
                                        <p:tav tm="0">
                                          <p:val>
                                            <p:fltVal val="0"/>
                                          </p:val>
                                        </p:tav>
                                        <p:tav tm="100000">
                                          <p:val>
                                            <p:strVal val="#ppt_w"/>
                                          </p:val>
                                        </p:tav>
                                      </p:tavLst>
                                    </p:anim>
                                    <p:anim calcmode="lin" valueType="num">
                                      <p:cBhvr>
                                        <p:cTn id="25" dur="3000" fill="hold"/>
                                        <p:tgtEl>
                                          <p:spTgt spid="6"/>
                                        </p:tgtEl>
                                        <p:attrNameLst>
                                          <p:attrName>ppt_h</p:attrName>
                                        </p:attrNameLst>
                                      </p:cBhvr>
                                      <p:tavLst>
                                        <p:tav tm="0">
                                          <p:val>
                                            <p:fltVal val="0"/>
                                          </p:val>
                                        </p:tav>
                                        <p:tav tm="100000">
                                          <p:val>
                                            <p:strVal val="#ppt_h"/>
                                          </p:val>
                                        </p:tav>
                                      </p:tavLst>
                                    </p:anim>
                                    <p:anim calcmode="lin" valueType="num">
                                      <p:cBhvr>
                                        <p:cTn id="26" dur="3000" fill="hold"/>
                                        <p:tgtEl>
                                          <p:spTgt spid="6"/>
                                        </p:tgtEl>
                                        <p:attrNameLst>
                                          <p:attrName>ppt_x</p:attrName>
                                        </p:attrNameLst>
                                      </p:cBhvr>
                                      <p:tavLst>
                                        <p:tav tm="0" fmla="#ppt_x+(cos(-2*pi*(1-$))*-#ppt_x-sin(-2*pi*(1-$))*(1-#ppt_y))*(1-$)">
                                          <p:val>
                                            <p:fltVal val="0"/>
                                          </p:val>
                                        </p:tav>
                                        <p:tav tm="100000">
                                          <p:val>
                                            <p:fltVal val="1"/>
                                          </p:val>
                                        </p:tav>
                                      </p:tavLst>
                                    </p:anim>
                                    <p:anim calcmode="lin" valueType="num">
                                      <p:cBhvr>
                                        <p:cTn id="27" dur="3000" fill="hold"/>
                                        <p:tgtEl>
                                          <p:spTgt spid="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5">
                                            <p:txEl>
                                              <p:pRg st="0" end="0"/>
                                            </p:txEl>
                                          </p:spTgt>
                                        </p:tgtEl>
                                        <p:attrNameLst>
                                          <p:attrName>style.visibility</p:attrName>
                                        </p:attrNameLst>
                                      </p:cBhvr>
                                      <p:to>
                                        <p:strVal val="visible"/>
                                      </p:to>
                                    </p:set>
                                    <p:animEffect transition="in" filter="blinds(horizontal)">
                                      <p:cBhvr>
                                        <p:cTn id="32" dur="500"/>
                                        <p:tgtEl>
                                          <p:spTgt spid="5">
                                            <p:txEl>
                                              <p:pRg st="0" end="0"/>
                                            </p:txEl>
                                          </p:spTgt>
                                        </p:tgtEl>
                                      </p:cBhvr>
                                    </p:animEffect>
                                  </p:childTnLst>
                                </p:cTn>
                              </p:par>
                              <p:par>
                                <p:cTn id="33" presetID="3" presetClass="entr" presetSubtype="10" fill="hold" nodeType="withEffect">
                                  <p:stCondLst>
                                    <p:cond delay="0"/>
                                  </p:stCondLst>
                                  <p:childTnLst>
                                    <p:set>
                                      <p:cBhvr>
                                        <p:cTn id="34" dur="1" fill="hold">
                                          <p:stCondLst>
                                            <p:cond delay="0"/>
                                          </p:stCondLst>
                                        </p:cTn>
                                        <p:tgtEl>
                                          <p:spTgt spid="5">
                                            <p:txEl>
                                              <p:pRg st="1" end="1"/>
                                            </p:txEl>
                                          </p:spTgt>
                                        </p:tgtEl>
                                        <p:attrNameLst>
                                          <p:attrName>style.visibility</p:attrName>
                                        </p:attrNameLst>
                                      </p:cBhvr>
                                      <p:to>
                                        <p:strVal val="visible"/>
                                      </p:to>
                                    </p:set>
                                    <p:animEffect transition="in" filter="blinds(horizontal)">
                                      <p:cBhvr>
                                        <p:cTn id="35" dur="500"/>
                                        <p:tgtEl>
                                          <p:spTgt spid="5">
                                            <p:txEl>
                                              <p:pRg st="1" end="1"/>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nodeType="click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blinds(horizontal)">
                                      <p:cBhvr>
                                        <p:cTn id="4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animBg="1"/>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en-GB" sz="2800" dirty="0" smtClean="0"/>
              <a:t> </a:t>
            </a:r>
            <a:r>
              <a:rPr lang="en-GB" sz="2800" b="1" dirty="0" smtClean="0">
                <a:solidFill>
                  <a:schemeClr val="tx1"/>
                </a:solidFill>
              </a:rPr>
              <a:t>Financial Position Statement </a:t>
            </a:r>
            <a:r>
              <a:rPr lang="ar-SA" sz="2800" b="1" dirty="0" smtClean="0">
                <a:solidFill>
                  <a:schemeClr val="tx1"/>
                </a:solidFill>
              </a:rPr>
              <a:t> </a:t>
            </a:r>
            <a:r>
              <a:rPr lang="ar-SA" sz="2800" b="1" dirty="0" smtClean="0">
                <a:solidFill>
                  <a:srgbClr val="FF0000"/>
                </a:solidFill>
              </a:rPr>
              <a:t>ثانياً: قائمة المركز المالي</a:t>
            </a:r>
            <a:r>
              <a:rPr lang="ar-SA" sz="2800" dirty="0" smtClean="0"/>
              <a:t/>
            </a:r>
            <a:br>
              <a:rPr lang="ar-SA" sz="2800" dirty="0" smtClean="0"/>
            </a:br>
            <a:r>
              <a:rPr lang="en-GB" sz="2800" b="1" dirty="0" smtClean="0">
                <a:solidFill>
                  <a:schemeClr val="tx1"/>
                </a:solidFill>
              </a:rPr>
              <a:t> Balance Sheet</a:t>
            </a:r>
            <a:r>
              <a:rPr lang="ar-SA" sz="2800" b="1" dirty="0" smtClean="0">
                <a:solidFill>
                  <a:srgbClr val="FF0000"/>
                </a:solidFill>
              </a:rPr>
              <a:t>أو الميزانية العمومية</a:t>
            </a:r>
            <a:r>
              <a:rPr lang="ar-SA" sz="2800" dirty="0" smtClean="0"/>
              <a:t>  </a:t>
            </a:r>
            <a:endParaRPr lang="en-GB" sz="2800" dirty="0"/>
          </a:p>
        </p:txBody>
      </p:sp>
      <p:sp>
        <p:nvSpPr>
          <p:cNvPr id="3" name="Content Placeholder 2"/>
          <p:cNvSpPr>
            <a:spLocks noGrp="1"/>
          </p:cNvSpPr>
          <p:nvPr>
            <p:ph idx="1"/>
          </p:nvPr>
        </p:nvSpPr>
        <p:spPr/>
        <p:txBody>
          <a:bodyPr/>
          <a:lstStyle/>
          <a:p>
            <a:pPr algn="just" rtl="1">
              <a:lnSpc>
                <a:spcPct val="150000"/>
              </a:lnSpc>
            </a:pPr>
            <a:r>
              <a:rPr lang="ar-SA" smtClean="0">
                <a:cs typeface="Arial" pitchFamily="34" charset="0"/>
              </a:rPr>
              <a:t>عبارة عن قائمة أو كشف يهدف إلى بيان الوضع المالي للمنشأة في لحظة زمنية معينة، وتعد عادة في نهاية كل سنة مالية لتوضيح ما تمتلكه المنشأة من أصول، وما على المنشأة من التزامات على تلك الأصول سواء للغير أو للملاك.</a:t>
            </a:r>
            <a:endParaRPr lang="en-GB" smtClean="0">
              <a:cs typeface="Arial" pitchFamily="34" charset="0"/>
            </a:endParaRPr>
          </a:p>
          <a:p>
            <a:pPr>
              <a:lnSpc>
                <a:spcPct val="150000"/>
              </a:lnSpc>
            </a:pPr>
            <a:r>
              <a:rPr lang="ar-SA" b="1" smtClean="0">
                <a:solidFill>
                  <a:srgbClr val="FF0000"/>
                </a:solidFill>
                <a:cs typeface="Arial" pitchFamily="34" charset="0"/>
              </a:rPr>
              <a:t>قائمة المركز المالي مقياس لثروة المنشأة بما لها وما عليها.</a:t>
            </a:r>
            <a:endParaRPr lang="en-GB" b="1" smtClean="0">
              <a:solidFill>
                <a:srgbClr val="FF0000"/>
              </a:solidFill>
              <a:cs typeface="Arial" pitchFamily="34" charset="0"/>
            </a:endParaRPr>
          </a:p>
        </p:txBody>
      </p:sp>
      <p:sp>
        <p:nvSpPr>
          <p:cNvPr id="6" name="Slide Number Placeholder 3"/>
          <p:cNvSpPr txBox="1">
            <a:spLocks/>
          </p:cNvSpPr>
          <p:nvPr/>
        </p:nvSpPr>
        <p:spPr bwMode="auto">
          <a:xfrm>
            <a:off x="4644008" y="6381328"/>
            <a:ext cx="332352" cy="360040"/>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156</a:t>
            </a:fld>
            <a:r>
              <a:rPr lang="ar-SA" dirty="0" smtClean="0">
                <a:solidFill>
                  <a:prstClr val="white"/>
                </a:solidFill>
                <a:cs typeface="Arial" pitchFamily="34" charset="0"/>
              </a:rPr>
              <a:t> </a:t>
            </a:r>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199856797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ar-SA" sz="3200" b="1" dirty="0" smtClean="0">
                <a:solidFill>
                  <a:srgbClr val="FF0000"/>
                </a:solidFill>
              </a:rPr>
              <a:t>العناصر الرئيسية لقائمة المركز المالي</a:t>
            </a:r>
            <a:endParaRPr lang="en-GB" sz="3200" dirty="0"/>
          </a:p>
        </p:txBody>
      </p:sp>
      <p:sp>
        <p:nvSpPr>
          <p:cNvPr id="3" name="Content Placeholder 2"/>
          <p:cNvSpPr>
            <a:spLocks noGrp="1"/>
          </p:cNvSpPr>
          <p:nvPr>
            <p:ph idx="1"/>
          </p:nvPr>
        </p:nvSpPr>
        <p:spPr>
          <a:xfrm>
            <a:off x="457200" y="1447800"/>
            <a:ext cx="8229600" cy="4678363"/>
          </a:xfrm>
        </p:spPr>
        <p:txBody>
          <a:bodyPr/>
          <a:lstStyle/>
          <a:p>
            <a:pPr rtl="1"/>
            <a:r>
              <a:rPr lang="ar-SA" b="1" smtClean="0">
                <a:cs typeface="Arial" pitchFamily="34" charset="0"/>
              </a:rPr>
              <a:t>الأصول</a:t>
            </a:r>
            <a:r>
              <a:rPr lang="ar-SA" smtClean="0">
                <a:cs typeface="Arial" pitchFamily="34" charset="0"/>
              </a:rPr>
              <a:t>  </a:t>
            </a:r>
            <a:r>
              <a:rPr lang="en-GB" b="1" smtClean="0">
                <a:solidFill>
                  <a:srgbClr val="FF0000"/>
                </a:solidFill>
                <a:cs typeface="Arial" pitchFamily="34" charset="0"/>
              </a:rPr>
              <a:t>Assets</a:t>
            </a:r>
          </a:p>
          <a:p>
            <a:pPr rtl="1"/>
            <a:r>
              <a:rPr lang="ar-SA" sz="2800" smtClean="0">
                <a:cs typeface="Arial" pitchFamily="34" charset="0"/>
              </a:rPr>
              <a:t>1</a:t>
            </a:r>
            <a:r>
              <a:rPr lang="ar-SA" sz="2800" b="1" smtClean="0">
                <a:cs typeface="Arial" pitchFamily="34" charset="0"/>
              </a:rPr>
              <a:t>-  الأصول المتداولة (قصيرة الأجل) </a:t>
            </a:r>
            <a:r>
              <a:rPr lang="en-GB" sz="2800" b="1" smtClean="0">
                <a:solidFill>
                  <a:srgbClr val="FF0000"/>
                </a:solidFill>
                <a:cs typeface="Arial" pitchFamily="34" charset="0"/>
              </a:rPr>
              <a:t>Current Assets</a:t>
            </a:r>
          </a:p>
          <a:p>
            <a:pPr rtl="1">
              <a:lnSpc>
                <a:spcPct val="150000"/>
              </a:lnSpc>
            </a:pPr>
            <a:r>
              <a:rPr lang="ar-SA" sz="2800" smtClean="0">
                <a:cs typeface="Arial" pitchFamily="34" charset="0"/>
              </a:rPr>
              <a:t>تتمثل في النقدية والأصول الأخرى القابلة للتحول إلى نقدية خلال سنة أو خلال دورة التشغيل أيهما أطول.</a:t>
            </a:r>
          </a:p>
          <a:p>
            <a:pPr algn="just" rtl="1">
              <a:lnSpc>
                <a:spcPct val="150000"/>
              </a:lnSpc>
            </a:pPr>
            <a:r>
              <a:rPr lang="ar-SA" sz="2800" smtClean="0">
                <a:cs typeface="Arial" pitchFamily="34" charset="0"/>
              </a:rPr>
              <a:t>من أمثلتها: النقدية بالصندوق، والنقدية بالبنك، والاستثمارات في الأوراق المالية، والمدينون وأوراق القبض، والمخزون السلعي والمصروفات المدفوعة مقدماً والإيرادات المستحقة.</a:t>
            </a:r>
            <a:endParaRPr lang="en-GB" sz="2800" smtClean="0">
              <a:cs typeface="Arial" pitchFamily="34" charset="0"/>
            </a:endParaRPr>
          </a:p>
        </p:txBody>
      </p:sp>
      <p:sp>
        <p:nvSpPr>
          <p:cNvPr id="6" name="Slide Number Placeholder 3"/>
          <p:cNvSpPr txBox="1">
            <a:spLocks/>
          </p:cNvSpPr>
          <p:nvPr/>
        </p:nvSpPr>
        <p:spPr bwMode="auto">
          <a:xfrm>
            <a:off x="4499992" y="6381328"/>
            <a:ext cx="620384" cy="360040"/>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157</a:t>
            </a:fld>
            <a:r>
              <a:rPr lang="ar-SA" dirty="0" smtClean="0">
                <a:solidFill>
                  <a:prstClr val="white"/>
                </a:solidFill>
                <a:cs typeface="Arial" pitchFamily="34" charset="0"/>
              </a:rPr>
              <a:t> </a:t>
            </a:r>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35081972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r>
              <a:rPr lang="ar-SA" sz="3200" b="1" dirty="0" smtClean="0">
                <a:solidFill>
                  <a:srgbClr val="FF0000"/>
                </a:solidFill>
                <a:cs typeface="Arial" pitchFamily="34" charset="0"/>
              </a:rPr>
              <a:t>تابع العناصر الرئيسية لقائمة المركز المالي</a:t>
            </a:r>
            <a:endParaRPr lang="en-GB" sz="3200" b="1" dirty="0" smtClean="0">
              <a:solidFill>
                <a:srgbClr val="FF0000"/>
              </a:solidFill>
              <a:cs typeface="Arial" pitchFamily="34" charset="0"/>
            </a:endParaRPr>
          </a:p>
        </p:txBody>
      </p:sp>
      <p:sp>
        <p:nvSpPr>
          <p:cNvPr id="3" name="Content Placeholder 2"/>
          <p:cNvSpPr>
            <a:spLocks noGrp="1"/>
          </p:cNvSpPr>
          <p:nvPr>
            <p:ph idx="1"/>
          </p:nvPr>
        </p:nvSpPr>
        <p:spPr>
          <a:xfrm>
            <a:off x="457200" y="1447800"/>
            <a:ext cx="8229600" cy="4678363"/>
          </a:xfrm>
        </p:spPr>
        <p:txBody>
          <a:bodyPr/>
          <a:lstStyle/>
          <a:p>
            <a:pPr rtl="1"/>
            <a:r>
              <a:rPr lang="ar-SA" smtClean="0">
                <a:cs typeface="Arial" pitchFamily="34" charset="0"/>
              </a:rPr>
              <a:t>2</a:t>
            </a:r>
            <a:r>
              <a:rPr lang="ar-SA" sz="2800" b="1" smtClean="0">
                <a:cs typeface="Arial" pitchFamily="34" charset="0"/>
              </a:rPr>
              <a:t>- الأصول الثابتة (طويلة الأجل) </a:t>
            </a:r>
            <a:r>
              <a:rPr lang="en-GB" sz="2800" b="1" smtClean="0">
                <a:solidFill>
                  <a:srgbClr val="FF0000"/>
                </a:solidFill>
                <a:cs typeface="Arial" pitchFamily="34" charset="0"/>
              </a:rPr>
              <a:t>Fixed Assets</a:t>
            </a:r>
          </a:p>
          <a:p>
            <a:pPr algn="just" rtl="1">
              <a:lnSpc>
                <a:spcPct val="150000"/>
              </a:lnSpc>
            </a:pPr>
            <a:r>
              <a:rPr lang="ar-SA" sz="2800" smtClean="0">
                <a:cs typeface="Arial" pitchFamily="34" charset="0"/>
              </a:rPr>
              <a:t>وهي الأصول التي تقتنيها المنشأة بغرض الاستخدام في الإنتاج وليس بغرض البيع مثل الأراضي والمباني والسيارات والمعدات والأثاث والعدد والأدوات وما إلى ذلك.</a:t>
            </a:r>
          </a:p>
          <a:p>
            <a:pPr rtl="1"/>
            <a:r>
              <a:rPr lang="ar-SA" sz="2800" b="1" smtClean="0">
                <a:cs typeface="Arial" pitchFamily="34" charset="0"/>
              </a:rPr>
              <a:t>3- الأصول غير الملموسة </a:t>
            </a:r>
            <a:r>
              <a:rPr lang="en-GB" sz="2800" b="1" smtClean="0">
                <a:cs typeface="Arial" pitchFamily="34" charset="0"/>
              </a:rPr>
              <a:t> </a:t>
            </a:r>
            <a:r>
              <a:rPr lang="en-GB" sz="2800" b="1" smtClean="0">
                <a:solidFill>
                  <a:srgbClr val="FF0000"/>
                </a:solidFill>
                <a:cs typeface="Arial" pitchFamily="34" charset="0"/>
              </a:rPr>
              <a:t>Intangible Assets</a:t>
            </a:r>
          </a:p>
          <a:p>
            <a:pPr algn="just" rtl="1">
              <a:lnSpc>
                <a:spcPct val="150000"/>
              </a:lnSpc>
            </a:pPr>
            <a:r>
              <a:rPr lang="ar-SA" sz="2800" smtClean="0">
                <a:cs typeface="Arial" pitchFamily="34" charset="0"/>
              </a:rPr>
              <a:t>وهي أصول ليس لها كيان مادي ملموس وأعمارها غير محددة مثل شهرة المحل والعلامة التجارية وبراءة الاختراع وحق المعرفة وما إلى ذلك.</a:t>
            </a:r>
            <a:endParaRPr lang="en-GB" sz="2800" smtClean="0">
              <a:cs typeface="Arial" pitchFamily="34" charset="0"/>
            </a:endParaRPr>
          </a:p>
        </p:txBody>
      </p:sp>
      <p:sp>
        <p:nvSpPr>
          <p:cNvPr id="6" name="Slide Number Placeholder 3"/>
          <p:cNvSpPr txBox="1">
            <a:spLocks/>
          </p:cNvSpPr>
          <p:nvPr/>
        </p:nvSpPr>
        <p:spPr bwMode="auto">
          <a:xfrm>
            <a:off x="4499992" y="6381328"/>
            <a:ext cx="620384" cy="360040"/>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158</a:t>
            </a:fld>
            <a:r>
              <a:rPr lang="ar-SA" dirty="0" smtClean="0">
                <a:solidFill>
                  <a:prstClr val="white"/>
                </a:solidFill>
                <a:cs typeface="Arial" pitchFamily="34" charset="0"/>
              </a:rPr>
              <a:t> </a:t>
            </a:r>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252804237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ar-SA" sz="3200" b="1" dirty="0" smtClean="0">
                <a:solidFill>
                  <a:srgbClr val="FF0000"/>
                </a:solidFill>
              </a:rPr>
              <a:t>تابع العناصر الرئيسية لقائمة المركز المالي</a:t>
            </a:r>
            <a:endParaRPr lang="en-GB" sz="3200" dirty="0"/>
          </a:p>
        </p:txBody>
      </p:sp>
      <p:sp>
        <p:nvSpPr>
          <p:cNvPr id="3" name="Content Placeholder 2"/>
          <p:cNvSpPr>
            <a:spLocks noGrp="1"/>
          </p:cNvSpPr>
          <p:nvPr>
            <p:ph idx="1"/>
          </p:nvPr>
        </p:nvSpPr>
        <p:spPr>
          <a:xfrm>
            <a:off x="457200" y="1524001"/>
            <a:ext cx="8229600" cy="4602163"/>
          </a:xfrm>
        </p:spPr>
        <p:txBody>
          <a:bodyPr/>
          <a:lstStyle/>
          <a:p>
            <a:pPr rtl="1">
              <a:lnSpc>
                <a:spcPct val="150000"/>
              </a:lnSpc>
            </a:pPr>
            <a:r>
              <a:rPr lang="en-GB" b="1" smtClean="0">
                <a:cs typeface="Arial" pitchFamily="34" charset="0"/>
              </a:rPr>
              <a:t> </a:t>
            </a:r>
            <a:r>
              <a:rPr lang="ar-SA" b="1" smtClean="0">
                <a:cs typeface="Arial" pitchFamily="34" charset="0"/>
              </a:rPr>
              <a:t>الخصوم وحقوق الملكية </a:t>
            </a:r>
            <a:r>
              <a:rPr lang="en-US" b="1" smtClean="0">
                <a:solidFill>
                  <a:srgbClr val="FF0000"/>
                </a:solidFill>
                <a:cs typeface="Arial" pitchFamily="34" charset="0"/>
              </a:rPr>
              <a:t>Liabilities &amp; Owner’s Equity</a:t>
            </a:r>
            <a:endParaRPr lang="ar-SA" b="1" smtClean="0">
              <a:solidFill>
                <a:srgbClr val="FF0000"/>
              </a:solidFill>
              <a:cs typeface="Arial" pitchFamily="34" charset="0"/>
            </a:endParaRPr>
          </a:p>
          <a:p>
            <a:pPr rtl="1">
              <a:lnSpc>
                <a:spcPct val="150000"/>
              </a:lnSpc>
            </a:pPr>
            <a:r>
              <a:rPr lang="ar-SA" sz="2800" b="1" smtClean="0">
                <a:cs typeface="Arial" pitchFamily="34" charset="0"/>
              </a:rPr>
              <a:t>1- الخصوم المتداولة (قصيرة الأجل)  </a:t>
            </a:r>
            <a:r>
              <a:rPr lang="en-GB" sz="2800" b="1" smtClean="0">
                <a:solidFill>
                  <a:srgbClr val="FF0000"/>
                </a:solidFill>
                <a:cs typeface="Arial" pitchFamily="34" charset="0"/>
              </a:rPr>
              <a:t>Current Liabilities</a:t>
            </a:r>
          </a:p>
          <a:p>
            <a:pPr algn="just" rtl="1">
              <a:lnSpc>
                <a:spcPct val="150000"/>
              </a:lnSpc>
            </a:pPr>
            <a:r>
              <a:rPr lang="ar-SA" sz="2800" smtClean="0">
                <a:cs typeface="Arial" pitchFamily="34" charset="0"/>
              </a:rPr>
              <a:t>تتمثل في الالتزامات قصيرة الأجل المستحقة على المنشأة للغير وتستوجب السداد خلال فترة سنة أو دورة تشغيل أيهما أطول.</a:t>
            </a:r>
          </a:p>
          <a:p>
            <a:pPr algn="just" rtl="1">
              <a:lnSpc>
                <a:spcPct val="150000"/>
              </a:lnSpc>
            </a:pPr>
            <a:r>
              <a:rPr lang="ar-SA" sz="2800" smtClean="0">
                <a:cs typeface="Arial" pitchFamily="34" charset="0"/>
              </a:rPr>
              <a:t>من أمثلتها: الدائنون، وأوراق الدفع، والقروض قصيرة الأجل والمصروفات المستحقة والإيرادات المحصلة مقدماً.</a:t>
            </a:r>
            <a:endParaRPr lang="en-GB" sz="2800" smtClean="0">
              <a:cs typeface="Arial" pitchFamily="34" charset="0"/>
            </a:endParaRPr>
          </a:p>
        </p:txBody>
      </p:sp>
      <p:sp>
        <p:nvSpPr>
          <p:cNvPr id="6" name="Slide Number Placeholder 3"/>
          <p:cNvSpPr txBox="1">
            <a:spLocks/>
          </p:cNvSpPr>
          <p:nvPr/>
        </p:nvSpPr>
        <p:spPr bwMode="auto">
          <a:xfrm>
            <a:off x="4499992" y="6381328"/>
            <a:ext cx="620384" cy="360040"/>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159</a:t>
            </a:fld>
            <a:r>
              <a:rPr lang="ar-SA" dirty="0" smtClean="0">
                <a:solidFill>
                  <a:prstClr val="white"/>
                </a:solidFill>
                <a:cs typeface="Arial" pitchFamily="34" charset="0"/>
              </a:rPr>
              <a:t> </a:t>
            </a:r>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210537123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ar-SA" sz="3200" b="1" dirty="0" smtClean="0">
                <a:solidFill>
                  <a:srgbClr val="FF0000"/>
                </a:solidFill>
              </a:rPr>
              <a:t>تابع العناصر الرئيسية لقائمة المركز المالي</a:t>
            </a:r>
            <a:endParaRPr lang="en-GB" sz="3200" dirty="0"/>
          </a:p>
        </p:txBody>
      </p:sp>
      <p:sp>
        <p:nvSpPr>
          <p:cNvPr id="3" name="Content Placeholder 2"/>
          <p:cNvSpPr>
            <a:spLocks noGrp="1"/>
          </p:cNvSpPr>
          <p:nvPr>
            <p:ph idx="1"/>
          </p:nvPr>
        </p:nvSpPr>
        <p:spPr>
          <a:xfrm>
            <a:off x="457200" y="1371601"/>
            <a:ext cx="8229600" cy="4754563"/>
          </a:xfrm>
        </p:spPr>
        <p:txBody>
          <a:bodyPr/>
          <a:lstStyle/>
          <a:p>
            <a:pPr rtl="1"/>
            <a:r>
              <a:rPr lang="ar-SA" sz="2800" b="1" smtClean="0">
                <a:cs typeface="Arial" pitchFamily="34" charset="0"/>
              </a:rPr>
              <a:t>2- الخصوم طويلة الأجل  </a:t>
            </a:r>
            <a:r>
              <a:rPr lang="en-GB" sz="2800" b="1" smtClean="0">
                <a:solidFill>
                  <a:srgbClr val="FF0000"/>
                </a:solidFill>
                <a:cs typeface="Arial" pitchFamily="34" charset="0"/>
              </a:rPr>
              <a:t>Long – term Liabilities</a:t>
            </a:r>
          </a:p>
          <a:p>
            <a:pPr rtl="1">
              <a:lnSpc>
                <a:spcPct val="150000"/>
              </a:lnSpc>
            </a:pPr>
            <a:r>
              <a:rPr lang="ar-SA" sz="2800" smtClean="0">
                <a:cs typeface="Arial" pitchFamily="34" charset="0"/>
              </a:rPr>
              <a:t>تتمثل في الالتزامات طويلة الأجل التي تستحق على المنشأة للغير بعد فترة سنة أو دورة تشغيل أيهما أطول. من أمثلتها القروض طويلة الأجل والسندات.</a:t>
            </a:r>
          </a:p>
          <a:p>
            <a:pPr rtl="1"/>
            <a:r>
              <a:rPr lang="ar-SA" sz="2800" b="1" smtClean="0">
                <a:cs typeface="Arial" pitchFamily="34" charset="0"/>
              </a:rPr>
              <a:t>3- حقوق الملكية  </a:t>
            </a:r>
            <a:r>
              <a:rPr lang="en-GB" sz="2800" b="1" smtClean="0">
                <a:solidFill>
                  <a:srgbClr val="FF0000"/>
                </a:solidFill>
                <a:cs typeface="Arial" pitchFamily="34" charset="0"/>
              </a:rPr>
              <a:t>Owner’s Equity</a:t>
            </a:r>
            <a:endParaRPr lang="ar-SA" sz="2800" b="1" smtClean="0">
              <a:solidFill>
                <a:srgbClr val="FF0000"/>
              </a:solidFill>
              <a:cs typeface="Arial" pitchFamily="34" charset="0"/>
            </a:endParaRPr>
          </a:p>
          <a:p>
            <a:pPr algn="just" rtl="1">
              <a:lnSpc>
                <a:spcPct val="150000"/>
              </a:lnSpc>
            </a:pPr>
            <a:r>
              <a:rPr lang="ar-SA" sz="2800" smtClean="0">
                <a:cs typeface="Arial" pitchFamily="34" charset="0"/>
              </a:rPr>
              <a:t>تشير إلى الأموال التي يستثمرها الملاك في المنشأة، وتتمثل في رأس المال وأي أرباح محققة يتم الاحتفاظ بها في المنشأة لإعادة استثمارها. وتعرف بصافي الأصول أي تساوي (الأصول – الخصوم).</a:t>
            </a:r>
            <a:endParaRPr lang="en-GB" sz="2800" smtClean="0">
              <a:cs typeface="Arial" pitchFamily="34" charset="0"/>
            </a:endParaRPr>
          </a:p>
        </p:txBody>
      </p:sp>
      <p:sp>
        <p:nvSpPr>
          <p:cNvPr id="6" name="Slide Number Placeholder 3"/>
          <p:cNvSpPr txBox="1">
            <a:spLocks/>
          </p:cNvSpPr>
          <p:nvPr/>
        </p:nvSpPr>
        <p:spPr bwMode="auto">
          <a:xfrm>
            <a:off x="4499992" y="6381328"/>
            <a:ext cx="620384" cy="360040"/>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160</a:t>
            </a:fld>
            <a:r>
              <a:rPr lang="ar-SA" dirty="0" smtClean="0">
                <a:solidFill>
                  <a:prstClr val="white"/>
                </a:solidFill>
                <a:cs typeface="Arial" pitchFamily="34" charset="0"/>
              </a:rPr>
              <a:t> </a:t>
            </a:r>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156418103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dirty="0"/>
          </a:p>
        </p:txBody>
      </p:sp>
      <p:sp>
        <p:nvSpPr>
          <p:cNvPr id="172035" name="Content Placeholder 2"/>
          <p:cNvSpPr>
            <a:spLocks noGrp="1"/>
          </p:cNvSpPr>
          <p:nvPr>
            <p:ph idx="1"/>
          </p:nvPr>
        </p:nvSpPr>
        <p:spPr/>
        <p:txBody>
          <a:bodyPr/>
          <a:lstStyle/>
          <a:p>
            <a:endParaRPr lang="en-GB" smtClean="0">
              <a:cs typeface="Arial" pitchFamily="34" charset="0"/>
            </a:endParaRPr>
          </a:p>
        </p:txBody>
      </p:sp>
      <p:sp>
        <p:nvSpPr>
          <p:cNvPr id="5" name="عنوان 1"/>
          <p:cNvSpPr txBox="1">
            <a:spLocks/>
          </p:cNvSpPr>
          <p:nvPr/>
        </p:nvSpPr>
        <p:spPr bwMode="auto">
          <a:xfrm>
            <a:off x="422031" y="228600"/>
            <a:ext cx="7596554" cy="533400"/>
          </a:xfrm>
          <a:prstGeom prst="rect">
            <a:avLst/>
          </a:prstGeom>
          <a:solidFill>
            <a:schemeClr val="accent1"/>
          </a:solidFill>
          <a:ln w="9525">
            <a:noFill/>
            <a:miter lim="800000"/>
            <a:headEnd/>
            <a:tailEnd/>
          </a:ln>
        </p:spPr>
        <p:txBody>
          <a:bodyPr anchor="ctr"/>
          <a:lstStyle/>
          <a:p>
            <a:pPr algn="ctr" rtl="0" fontAlgn="auto">
              <a:spcAft>
                <a:spcPts val="0"/>
              </a:spcAft>
              <a:defRPr/>
            </a:pPr>
            <a:r>
              <a:rPr lang="ar-SA" sz="2800" b="1" dirty="0">
                <a:solidFill>
                  <a:srgbClr val="FF0000"/>
                </a:solidFill>
                <a:latin typeface="+mj-lt"/>
                <a:ea typeface="+mj-ea"/>
                <a:cs typeface="Arial" charset="0"/>
              </a:rPr>
              <a:t>مثال لقائمة المركز المالي في 30 / 12 / ××14هـ</a:t>
            </a:r>
          </a:p>
        </p:txBody>
      </p:sp>
      <p:graphicFrame>
        <p:nvGraphicFramePr>
          <p:cNvPr id="6" name="جدول 4"/>
          <p:cNvGraphicFramePr>
            <a:graphicFrameLocks noGrp="1"/>
          </p:cNvGraphicFramePr>
          <p:nvPr/>
        </p:nvGraphicFramePr>
        <p:xfrm>
          <a:off x="633045" y="838200"/>
          <a:ext cx="7315201" cy="5456238"/>
        </p:xfrm>
        <a:graphic>
          <a:graphicData uri="http://schemas.openxmlformats.org/drawingml/2006/table">
            <a:tbl>
              <a:tblPr rtl="1"/>
              <a:tblGrid>
                <a:gridCol w="956896"/>
                <a:gridCol w="986204"/>
                <a:gridCol w="1718896"/>
                <a:gridCol w="931985"/>
                <a:gridCol w="989135"/>
                <a:gridCol w="1732085"/>
              </a:tblGrid>
              <a:tr h="5048193">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a:t>
                      </a:r>
                      <a:endParaRPr kumimoji="0" lang="en-US"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a:t>
                      </a:r>
                      <a:endParaRPr kumimoji="0" lang="en-US" sz="1800" b="1" i="0" u="none" strike="noStrike" cap="none" normalizeH="0" baseline="0" dirty="0" smtClean="0">
                        <a:ln>
                          <a:noFill/>
                        </a:ln>
                        <a:solidFill>
                          <a:srgbClr val="C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ـــــــــــــ</a:t>
                      </a: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ــــــــــــ</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sng" strike="noStrike" cap="none" normalizeH="0" baseline="0" dirty="0" smtClean="0">
                          <a:ln>
                            <a:noFill/>
                          </a:ln>
                          <a:solidFill>
                            <a:srgbClr val="C00000"/>
                          </a:solidFill>
                          <a:effectLst/>
                          <a:latin typeface="Calibri" pitchFamily="34" charset="0"/>
                          <a:cs typeface="Arial" pitchFamily="34" charset="0"/>
                        </a:rPr>
                        <a:t>أصول متداولة </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نقدية بالصندوق</a:t>
                      </a:r>
                      <a:endParaRPr kumimoji="0" lang="en-US" sz="1800" b="1" i="0" u="none" strike="noStrike" cap="none" normalizeH="0" baseline="0" dirty="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نقدية بالبنك</a:t>
                      </a:r>
                      <a:endParaRPr kumimoji="0" lang="en-US" sz="1800" b="1" i="0" u="none" strike="noStrike" cap="none" normalizeH="0" baseline="0" dirty="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مدينون</a:t>
                      </a:r>
                      <a:endParaRPr kumimoji="0" lang="en-US" sz="1800" b="1" i="0" u="none" strike="noStrike" cap="none" normalizeH="0" baseline="0" dirty="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أوراق قبض</a:t>
                      </a:r>
                      <a:endParaRPr kumimoji="0" lang="en-US" sz="1800" b="1" i="0" u="none" strike="noStrike" cap="none" normalizeH="0" baseline="0" dirty="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مخزون آخر المدة</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مصروفات مقدمة</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إيرادات مستحقة</a:t>
                      </a: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sng" strike="noStrike" cap="none" normalizeH="0" baseline="0" dirty="0" smtClean="0">
                          <a:ln>
                            <a:noFill/>
                          </a:ln>
                          <a:solidFill>
                            <a:srgbClr val="C00000"/>
                          </a:solidFill>
                          <a:effectLst/>
                          <a:latin typeface="Calibri" pitchFamily="34" charset="0"/>
                          <a:cs typeface="Arial" pitchFamily="34" charset="0"/>
                        </a:rPr>
                        <a:t>أصول ثابتة</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أراضي</a:t>
                      </a:r>
                      <a:endParaRPr kumimoji="0" lang="en-US" sz="1800" b="1" i="0" u="none" strike="noStrike" cap="none" normalizeH="0" baseline="0" dirty="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مباني</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سيارات</a:t>
                      </a:r>
                    </a:p>
                    <a:p>
                      <a:pPr marL="0" marR="0" lvl="0" indent="0" algn="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chemeClr val="tx1"/>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sng" strike="noStrike" cap="none" normalizeH="0" baseline="0" dirty="0" smtClean="0">
                          <a:ln>
                            <a:noFill/>
                          </a:ln>
                          <a:solidFill>
                            <a:srgbClr val="C00000"/>
                          </a:solidFill>
                          <a:effectLst/>
                          <a:latin typeface="Calibri" pitchFamily="34" charset="0"/>
                          <a:cs typeface="Arial" pitchFamily="34" charset="0"/>
                        </a:rPr>
                        <a:t>أصول غير ملموسة</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شهرة المحل</a:t>
                      </a: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en-US"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ـــــــــــ</a:t>
                      </a: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en-US"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ـــــــــــــ</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sng" strike="noStrike" cap="none" normalizeH="0" baseline="0" smtClean="0">
                          <a:ln>
                            <a:noFill/>
                          </a:ln>
                          <a:solidFill>
                            <a:srgbClr val="C00000"/>
                          </a:solidFill>
                          <a:effectLst/>
                          <a:latin typeface="Calibri" pitchFamily="34" charset="0"/>
                          <a:cs typeface="Arial" pitchFamily="34" charset="0"/>
                        </a:rPr>
                        <a:t>خصوم متداولة</a:t>
                      </a:r>
                      <a:r>
                        <a:rPr kumimoji="0" lang="ar-SA" sz="1800" b="1" i="0" u="none" strike="noStrike" cap="none" normalizeH="0" baseline="0" smtClean="0">
                          <a:ln>
                            <a:noFill/>
                          </a:ln>
                          <a:solidFill>
                            <a:srgbClr val="C00000"/>
                          </a:solidFill>
                          <a:effectLst/>
                          <a:latin typeface="Calibri" pitchFamily="34" charset="0"/>
                          <a:cs typeface="Arial" pitchFamily="34" charset="0"/>
                        </a:rPr>
                        <a:t> </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دائنون</a:t>
                      </a:r>
                      <a:endParaRPr kumimoji="0" lang="en-US" sz="1800" b="1" i="0" u="none" strike="noStrike" cap="none" normalizeH="0" baseline="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أوراق دفع</a:t>
                      </a:r>
                      <a:endParaRPr kumimoji="0" lang="en-US" sz="1800" b="1" i="0" u="none" strike="noStrike" cap="none" normalizeH="0" baseline="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قرض قصير الأجل</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مصروفات مستحقة</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إيرادات محصلة مقدماً</a:t>
                      </a: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sng" strike="noStrike" cap="none" normalizeH="0" baseline="0" smtClean="0">
                          <a:ln>
                            <a:noFill/>
                          </a:ln>
                          <a:solidFill>
                            <a:srgbClr val="C00000"/>
                          </a:solidFill>
                          <a:effectLst/>
                          <a:latin typeface="Calibri" pitchFamily="34" charset="0"/>
                          <a:cs typeface="Arial" pitchFamily="34" charset="0"/>
                        </a:rPr>
                        <a:t>خصوم طويلة الأجل</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قروض طويلة الأجل</a:t>
                      </a:r>
                    </a:p>
                    <a:p>
                      <a:pPr marL="0" marR="0" lvl="0" indent="0" algn="ctr" defTabSz="914400" rtl="1" eaLnBrk="1" fontAlgn="base" latinLnBrk="0" hangingPunct="1">
                        <a:lnSpc>
                          <a:spcPct val="115000"/>
                        </a:lnSpc>
                        <a:spcBef>
                          <a:spcPct val="0"/>
                        </a:spcBef>
                        <a:spcAft>
                          <a:spcPct val="0"/>
                        </a:spcAft>
                        <a:buClrTx/>
                        <a:buSzTx/>
                        <a:buFontTx/>
                        <a:buNone/>
                        <a:tabLst/>
                      </a:pPr>
                      <a:endParaRPr kumimoji="0" lang="en-US"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sng" strike="noStrike" cap="none" normalizeH="0" baseline="0" smtClean="0">
                          <a:ln>
                            <a:noFill/>
                          </a:ln>
                          <a:solidFill>
                            <a:srgbClr val="C00000"/>
                          </a:solidFill>
                          <a:effectLst/>
                          <a:latin typeface="Calibri" pitchFamily="34" charset="0"/>
                          <a:cs typeface="Arial" pitchFamily="34" charset="0"/>
                        </a:rPr>
                        <a:t>حقوق الملكية</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رأس المال </a:t>
                      </a:r>
                      <a:endParaRPr kumimoji="0" lang="en-US" sz="1800" b="1" i="0" u="none" strike="noStrike" cap="none" normalizeH="0" baseline="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صافي الربح</a:t>
                      </a:r>
                      <a:endParaRPr kumimoji="0" lang="en-US" sz="1800" b="1"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C6D9F1"/>
                    </a:solidFill>
                  </a:tcPr>
                </a:tc>
              </a:tr>
              <a:tr h="408045">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rgbClr val="C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rgbClr val="C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rgbClr val="C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rgbClr val="C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r>
            </a:tbl>
          </a:graphicData>
        </a:graphic>
      </p:graphicFrame>
      <p:sp>
        <p:nvSpPr>
          <p:cNvPr id="8" name="Slide Number Placeholder 3"/>
          <p:cNvSpPr txBox="1">
            <a:spLocks/>
          </p:cNvSpPr>
          <p:nvPr/>
        </p:nvSpPr>
        <p:spPr bwMode="auto">
          <a:xfrm>
            <a:off x="4499992" y="6381328"/>
            <a:ext cx="620384" cy="360040"/>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161</a:t>
            </a:fld>
            <a:r>
              <a:rPr lang="ar-SA" dirty="0" smtClean="0">
                <a:solidFill>
                  <a:prstClr val="white"/>
                </a:solidFill>
                <a:cs typeface="Arial" pitchFamily="34" charset="0"/>
              </a:rPr>
              <a:t> </a:t>
            </a:r>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277602493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5">
                                            <p:bg/>
                                          </p:spTgt>
                                        </p:tgtEl>
                                        <p:attrNameLst>
                                          <p:attrName>style.visibility</p:attrName>
                                        </p:attrNameLst>
                                      </p:cBhvr>
                                      <p:to>
                                        <p:strVal val="visible"/>
                                      </p:to>
                                    </p:set>
                                    <p:anim calcmode="lin" valueType="num">
                                      <p:cBhvr>
                                        <p:cTn id="7" dur="2000" fill="hold"/>
                                        <p:tgtEl>
                                          <p:spTgt spid="5">
                                            <p:bg/>
                                          </p:spTgt>
                                        </p:tgtEl>
                                        <p:attrNameLst>
                                          <p:attrName>ppt_w</p:attrName>
                                        </p:attrNameLst>
                                      </p:cBhvr>
                                      <p:tavLst>
                                        <p:tav tm="0">
                                          <p:val>
                                            <p:strVal val="#ppt_w*0.70"/>
                                          </p:val>
                                        </p:tav>
                                        <p:tav tm="100000">
                                          <p:val>
                                            <p:strVal val="#ppt_w"/>
                                          </p:val>
                                        </p:tav>
                                      </p:tavLst>
                                    </p:anim>
                                    <p:anim calcmode="lin" valueType="num">
                                      <p:cBhvr>
                                        <p:cTn id="8" dur="2000" fill="hold"/>
                                        <p:tgtEl>
                                          <p:spTgt spid="5">
                                            <p:bg/>
                                          </p:spTgt>
                                        </p:tgtEl>
                                        <p:attrNameLst>
                                          <p:attrName>ppt_h</p:attrName>
                                        </p:attrNameLst>
                                      </p:cBhvr>
                                      <p:tavLst>
                                        <p:tav tm="0">
                                          <p:val>
                                            <p:strVal val="#ppt_h"/>
                                          </p:val>
                                        </p:tav>
                                        <p:tav tm="100000">
                                          <p:val>
                                            <p:strVal val="#ppt_h"/>
                                          </p:val>
                                        </p:tav>
                                      </p:tavLst>
                                    </p:anim>
                                    <p:animEffect transition="in" filter="fade">
                                      <p:cBhvr>
                                        <p:cTn id="9" dur="2000"/>
                                        <p:tgtEl>
                                          <p:spTgt spid="5">
                                            <p:bg/>
                                          </p:spTgt>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 calcmode="lin" valueType="num">
                                      <p:cBhvr>
                                        <p:cTn id="12" dur="20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13" dur="2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14" dur="2000"/>
                                        <p:tgtEl>
                                          <p:spTgt spid="5">
                                            <p:txEl>
                                              <p:pRg st="0" end="0"/>
                                            </p:txEl>
                                          </p:spTgt>
                                        </p:tgtEl>
                                      </p:cBhvr>
                                    </p:animEffect>
                                  </p:childTnLst>
                                </p:cTn>
                              </p:par>
                            </p:childTnLst>
                          </p:cTn>
                        </p:par>
                        <p:par>
                          <p:cTn id="15" fill="hold" nodeType="afterGroup">
                            <p:stCondLst>
                              <p:cond delay="2000"/>
                            </p:stCondLst>
                            <p:childTnLst>
                              <p:par>
                                <p:cTn id="16" presetID="15" presetClass="entr" presetSubtype="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3000" fill="hold"/>
                                        <p:tgtEl>
                                          <p:spTgt spid="6"/>
                                        </p:tgtEl>
                                        <p:attrNameLst>
                                          <p:attrName>ppt_w</p:attrName>
                                        </p:attrNameLst>
                                      </p:cBhvr>
                                      <p:tavLst>
                                        <p:tav tm="0">
                                          <p:val>
                                            <p:fltVal val="0"/>
                                          </p:val>
                                        </p:tav>
                                        <p:tav tm="100000">
                                          <p:val>
                                            <p:strVal val="#ppt_w"/>
                                          </p:val>
                                        </p:tav>
                                      </p:tavLst>
                                    </p:anim>
                                    <p:anim calcmode="lin" valueType="num">
                                      <p:cBhvr>
                                        <p:cTn id="19" dur="3000" fill="hold"/>
                                        <p:tgtEl>
                                          <p:spTgt spid="6"/>
                                        </p:tgtEl>
                                        <p:attrNameLst>
                                          <p:attrName>ppt_h</p:attrName>
                                        </p:attrNameLst>
                                      </p:cBhvr>
                                      <p:tavLst>
                                        <p:tav tm="0">
                                          <p:val>
                                            <p:fltVal val="0"/>
                                          </p:val>
                                        </p:tav>
                                        <p:tav tm="100000">
                                          <p:val>
                                            <p:strVal val="#ppt_h"/>
                                          </p:val>
                                        </p:tav>
                                      </p:tavLst>
                                    </p:anim>
                                    <p:anim calcmode="lin" valueType="num">
                                      <p:cBhvr>
                                        <p:cTn id="20" dur="3000" fill="hold"/>
                                        <p:tgtEl>
                                          <p:spTgt spid="6"/>
                                        </p:tgtEl>
                                        <p:attrNameLst>
                                          <p:attrName>ppt_x</p:attrName>
                                        </p:attrNameLst>
                                      </p:cBhvr>
                                      <p:tavLst>
                                        <p:tav tm="0" fmla="#ppt_x+(cos(-2*pi*(1-$))*-#ppt_x-sin(-2*pi*(1-$))*(1-#ppt_y))*(1-$)">
                                          <p:val>
                                            <p:fltVal val="0"/>
                                          </p:val>
                                        </p:tav>
                                        <p:tav tm="100000">
                                          <p:val>
                                            <p:fltVal val="1"/>
                                          </p:val>
                                        </p:tav>
                                      </p:tavLst>
                                    </p:anim>
                                    <p:anim calcmode="lin" valueType="num">
                                      <p:cBhvr>
                                        <p:cTn id="21" dur="3000" fill="hold"/>
                                        <p:tgtEl>
                                          <p:spTgt spid="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3" presetClass="entr" presetSubtype="10" fill="hold" nodeType="clickEffect">
                                  <p:stCondLst>
                                    <p:cond delay="0"/>
                                  </p:stCondLst>
                                  <p:childTnLst>
                                    <p:set>
                                      <p:cBhvr>
                                        <p:cTn id="25" dur="1" fill="hold">
                                          <p:stCondLst>
                                            <p:cond delay="0"/>
                                          </p:stCondLst>
                                        </p:cTn>
                                        <p:tgtEl>
                                          <p:spTgt spid="5">
                                            <p:txEl>
                                              <p:pRg st="0" end="0"/>
                                            </p:txEl>
                                          </p:spTgt>
                                        </p:tgtEl>
                                        <p:attrNameLst>
                                          <p:attrName>style.visibility</p:attrName>
                                        </p:attrNameLst>
                                      </p:cBhvr>
                                      <p:to>
                                        <p:strVal val="visible"/>
                                      </p:to>
                                    </p:set>
                                    <p:animEffect transition="in" filter="blinds(horizontal)">
                                      <p:cBhvr>
                                        <p:cTn id="26" dur="500"/>
                                        <p:tgtEl>
                                          <p:spTgt spid="5">
                                            <p:txEl>
                                              <p:pRg st="0" end="0"/>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3" presetClass="entr" presetSubtype="1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blinds(horizontal)">
                                      <p:cBhvr>
                                        <p:cTn id="3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animBg="1"/>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dirty="0"/>
          </a:p>
        </p:txBody>
      </p:sp>
      <p:sp>
        <p:nvSpPr>
          <p:cNvPr id="173059" name="Content Placeholder 2"/>
          <p:cNvSpPr>
            <a:spLocks noGrp="1"/>
          </p:cNvSpPr>
          <p:nvPr>
            <p:ph idx="1"/>
          </p:nvPr>
        </p:nvSpPr>
        <p:spPr/>
        <p:txBody>
          <a:bodyPr/>
          <a:lstStyle/>
          <a:p>
            <a:endParaRPr lang="en-GB" smtClean="0">
              <a:cs typeface="Arial" pitchFamily="34" charset="0"/>
            </a:endParaRPr>
          </a:p>
        </p:txBody>
      </p:sp>
      <p:sp>
        <p:nvSpPr>
          <p:cNvPr id="5" name="Title 1"/>
          <p:cNvSpPr txBox="1">
            <a:spLocks/>
          </p:cNvSpPr>
          <p:nvPr/>
        </p:nvSpPr>
        <p:spPr bwMode="auto">
          <a:xfrm>
            <a:off x="773723" y="381000"/>
            <a:ext cx="7772400" cy="533400"/>
          </a:xfrm>
          <a:prstGeom prst="rect">
            <a:avLst/>
          </a:prstGeom>
          <a:solidFill>
            <a:schemeClr val="accent1"/>
          </a:solidFill>
          <a:ln w="9525">
            <a:noFill/>
            <a:miter lim="800000"/>
            <a:headEnd/>
            <a:tailEnd/>
          </a:ln>
        </p:spPr>
        <p:txBody>
          <a:bodyPr anchor="ctr"/>
          <a:lstStyle/>
          <a:p>
            <a:pPr algn="ctr" rtl="0" eaLnBrk="0" hangingPunct="0">
              <a:defRPr/>
            </a:pPr>
            <a:r>
              <a:rPr lang="ar-SA" sz="3200" dirty="0">
                <a:latin typeface="+mj-lt"/>
                <a:ea typeface="+mj-ea"/>
                <a:cs typeface="Arial" charset="0"/>
              </a:rPr>
              <a:t>أهم المصطلحات المحاسبية باللغة الإنجليزية</a:t>
            </a:r>
            <a:endParaRPr lang="en-GB" sz="3200" dirty="0">
              <a:latin typeface="+mj-lt"/>
              <a:ea typeface="+mj-ea"/>
              <a:cs typeface="Arial" charset="0"/>
            </a:endParaRPr>
          </a:p>
        </p:txBody>
      </p:sp>
      <p:graphicFrame>
        <p:nvGraphicFramePr>
          <p:cNvPr id="6" name="Content Placeholder 6"/>
          <p:cNvGraphicFramePr>
            <a:graphicFrameLocks noGrp="1"/>
          </p:cNvGraphicFramePr>
          <p:nvPr/>
        </p:nvGraphicFramePr>
        <p:xfrm>
          <a:off x="492369" y="1227138"/>
          <a:ext cx="8159262" cy="4535484"/>
        </p:xfrm>
        <a:graphic>
          <a:graphicData uri="http://schemas.openxmlformats.org/drawingml/2006/table">
            <a:tbl>
              <a:tblPr/>
              <a:tblGrid>
                <a:gridCol w="4079631"/>
                <a:gridCol w="4079631"/>
              </a:tblGrid>
              <a:tr h="420630">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400" b="1" i="0" u="none" strike="noStrike" cap="none" normalizeH="0" baseline="0" smtClean="0">
                          <a:ln>
                            <a:noFill/>
                          </a:ln>
                          <a:solidFill>
                            <a:schemeClr val="bg1"/>
                          </a:solidFill>
                          <a:effectLst/>
                          <a:latin typeface="Calibri" pitchFamily="34" charset="0"/>
                          <a:cs typeface="Arial" pitchFamily="34" charset="0"/>
                        </a:rPr>
                        <a:t>المصطلح المحاسبي باللغة الإنجليزية</a:t>
                      </a:r>
                      <a:endParaRPr kumimoji="0" lang="en-GB" sz="2400" b="1" i="0" u="none" strike="noStrike" cap="none" normalizeH="0" baseline="0" smtClean="0">
                        <a:ln>
                          <a:noFill/>
                        </a:ln>
                        <a:solidFill>
                          <a:schemeClr val="bg1"/>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400" b="1" i="0" u="none" strike="noStrike" cap="none" normalizeH="0" baseline="0" smtClean="0">
                          <a:ln>
                            <a:noFill/>
                          </a:ln>
                          <a:solidFill>
                            <a:srgbClr val="FFFFFF"/>
                          </a:solidFill>
                          <a:effectLst/>
                          <a:latin typeface="Calibri" pitchFamily="34" charset="0"/>
                          <a:cs typeface="Arial" pitchFamily="34" charset="0"/>
                        </a:rPr>
                        <a:t>المصطلح المحاسبي باللغة العربية</a:t>
                      </a:r>
                      <a:endParaRPr kumimoji="0" lang="en-GB" sz="2400" b="1" i="0" u="none" strike="noStrike" cap="none" normalizeH="0" baseline="0" smtClean="0">
                        <a:ln>
                          <a:noFill/>
                        </a:ln>
                        <a:solidFill>
                          <a:srgbClr val="FFFFFF"/>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457206">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GB" sz="2000" b="1" i="0" u="none" strike="noStrike" cap="none" normalizeH="0" baseline="0" smtClean="0">
                          <a:ln>
                            <a:noFill/>
                          </a:ln>
                          <a:solidFill>
                            <a:srgbClr val="FF0000"/>
                          </a:solidFill>
                          <a:effectLst/>
                          <a:latin typeface="Arial" pitchFamily="34" charset="0"/>
                          <a:cs typeface="Arial" pitchFamily="34" charset="0"/>
                        </a:rPr>
                        <a:t>Revenues</a:t>
                      </a:r>
                      <a:endParaRPr kumimoji="0" lang="en-GB" sz="2000" b="0" i="0" u="none" strike="noStrike" cap="none" normalizeH="0" baseline="0" smtClean="0">
                        <a:ln>
                          <a:noFill/>
                        </a:ln>
                        <a:solidFill>
                          <a:srgbClr val="000000"/>
                        </a:solidFill>
                        <a:effectLst/>
                        <a:latin typeface="Arial"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1" eaLnBrk="1" fontAlgn="base" latinLnBrk="0" hangingPunct="1">
                        <a:lnSpc>
                          <a:spcPct val="150000"/>
                        </a:lnSpc>
                        <a:spcBef>
                          <a:spcPct val="0"/>
                        </a:spcBef>
                        <a:spcAft>
                          <a:spcPct val="0"/>
                        </a:spcAft>
                        <a:buClrTx/>
                        <a:buSzTx/>
                        <a:buFontTx/>
                        <a:buNone/>
                        <a:tabLst/>
                      </a:pPr>
                      <a:r>
                        <a:rPr kumimoji="0" lang="ar-SA" sz="2000" b="1" i="0" u="none" strike="noStrike" cap="none" normalizeH="0" baseline="0" smtClean="0">
                          <a:ln>
                            <a:noFill/>
                          </a:ln>
                          <a:solidFill>
                            <a:srgbClr val="000000"/>
                          </a:solidFill>
                          <a:effectLst/>
                          <a:latin typeface="Arial" pitchFamily="34" charset="0"/>
                          <a:cs typeface="Arial" pitchFamily="34" charset="0"/>
                        </a:rPr>
                        <a:t>الإيرادات </a:t>
                      </a:r>
                      <a:r>
                        <a:rPr kumimoji="0" lang="en-GB" sz="2000" b="1" i="0" u="none" strike="noStrike" cap="none" normalizeH="0" baseline="0" smtClean="0">
                          <a:ln>
                            <a:noFill/>
                          </a:ln>
                          <a:solidFill>
                            <a:srgbClr val="000000"/>
                          </a:solidFill>
                          <a:effectLst/>
                          <a:latin typeface="Arial" pitchFamily="34" charset="0"/>
                          <a:cs typeface="Arial" pitchFamily="34" charset="0"/>
                        </a:rPr>
                        <a:t> </a:t>
                      </a: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457206">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GB" sz="2000" b="1" i="0" u="none" strike="noStrike" cap="none" normalizeH="0" baseline="0" smtClean="0">
                          <a:ln>
                            <a:noFill/>
                          </a:ln>
                          <a:solidFill>
                            <a:srgbClr val="FF0000"/>
                          </a:solidFill>
                          <a:effectLst/>
                          <a:latin typeface="Arial" pitchFamily="34" charset="0"/>
                          <a:cs typeface="Arial" pitchFamily="34" charset="0"/>
                        </a:rPr>
                        <a:t>Expenses</a:t>
                      </a:r>
                      <a:endParaRPr kumimoji="0" lang="en-GB" sz="2000" b="0" i="0" u="none" strike="noStrike" cap="none" normalizeH="0" baseline="0" smtClean="0">
                        <a:ln>
                          <a:noFill/>
                        </a:ln>
                        <a:solidFill>
                          <a:srgbClr val="000000"/>
                        </a:solidFill>
                        <a:effectLst/>
                        <a:latin typeface="Arial"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1" eaLnBrk="1" fontAlgn="base" latinLnBrk="0" hangingPunct="1">
                        <a:lnSpc>
                          <a:spcPct val="150000"/>
                        </a:lnSpc>
                        <a:spcBef>
                          <a:spcPct val="0"/>
                        </a:spcBef>
                        <a:spcAft>
                          <a:spcPct val="0"/>
                        </a:spcAft>
                        <a:buClrTx/>
                        <a:buSzTx/>
                        <a:buFontTx/>
                        <a:buNone/>
                        <a:tabLst/>
                      </a:pPr>
                      <a:r>
                        <a:rPr kumimoji="0" lang="ar-SA" sz="2000" b="1" i="0" u="none" strike="noStrike" cap="none" normalizeH="0" baseline="0" smtClean="0">
                          <a:ln>
                            <a:noFill/>
                          </a:ln>
                          <a:solidFill>
                            <a:srgbClr val="000000"/>
                          </a:solidFill>
                          <a:effectLst/>
                          <a:latin typeface="Arial" pitchFamily="34" charset="0"/>
                          <a:cs typeface="Arial" pitchFamily="34" charset="0"/>
                        </a:rPr>
                        <a:t>المصروفات</a:t>
                      </a:r>
                      <a:endParaRPr kumimoji="0" lang="en-GB" sz="2000" b="0" i="0" u="none" strike="noStrike" cap="none" normalizeH="0" baseline="0" smtClean="0">
                        <a:ln>
                          <a:noFill/>
                        </a:ln>
                        <a:solidFill>
                          <a:srgbClr val="000000"/>
                        </a:solidFill>
                        <a:effectLst/>
                        <a:latin typeface="Arial"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457206">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GB" sz="2000" b="1" i="0" u="none" strike="noStrike" cap="none" normalizeH="0" baseline="0" smtClean="0">
                          <a:ln>
                            <a:noFill/>
                          </a:ln>
                          <a:solidFill>
                            <a:srgbClr val="FF0000"/>
                          </a:solidFill>
                          <a:effectLst/>
                          <a:latin typeface="Arial" pitchFamily="34" charset="0"/>
                          <a:cs typeface="Arial" pitchFamily="34" charset="0"/>
                        </a:rPr>
                        <a:t>Net Profit (Loss)</a:t>
                      </a:r>
                      <a:endParaRPr kumimoji="0" lang="en-GB" sz="2000" b="0" i="0" u="none" strike="noStrike" cap="none" normalizeH="0" baseline="0" smtClean="0">
                        <a:ln>
                          <a:noFill/>
                        </a:ln>
                        <a:solidFill>
                          <a:srgbClr val="000000"/>
                        </a:solidFill>
                        <a:effectLst/>
                        <a:latin typeface="Arial"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1" eaLnBrk="1" fontAlgn="base" latinLnBrk="0" hangingPunct="1">
                        <a:lnSpc>
                          <a:spcPct val="150000"/>
                        </a:lnSpc>
                        <a:spcBef>
                          <a:spcPct val="0"/>
                        </a:spcBef>
                        <a:spcAft>
                          <a:spcPct val="0"/>
                        </a:spcAft>
                        <a:buClrTx/>
                        <a:buSzTx/>
                        <a:buFontTx/>
                        <a:buNone/>
                        <a:tabLst/>
                      </a:pPr>
                      <a:r>
                        <a:rPr kumimoji="0" lang="ar-SA" sz="2000" b="1" i="0" u="none" strike="noStrike" cap="none" normalizeH="0" baseline="0" smtClean="0">
                          <a:ln>
                            <a:noFill/>
                          </a:ln>
                          <a:solidFill>
                            <a:srgbClr val="000000"/>
                          </a:solidFill>
                          <a:effectLst/>
                          <a:latin typeface="Arial" pitchFamily="34" charset="0"/>
                          <a:cs typeface="Arial" pitchFamily="34" charset="0"/>
                        </a:rPr>
                        <a:t>صافي الربح (الخسارة)  </a:t>
                      </a: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457206">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GB" sz="2000" b="1" i="0" u="none" strike="noStrike" cap="none" normalizeH="0" baseline="0" smtClean="0">
                          <a:ln>
                            <a:noFill/>
                          </a:ln>
                          <a:solidFill>
                            <a:srgbClr val="FF0000"/>
                          </a:solidFill>
                          <a:effectLst/>
                          <a:latin typeface="Arial" pitchFamily="34" charset="0"/>
                          <a:cs typeface="Arial" pitchFamily="34" charset="0"/>
                        </a:rPr>
                        <a:t>Current Assets</a:t>
                      </a:r>
                      <a:endParaRPr kumimoji="0" lang="en-GB" sz="2000" b="0" i="0" u="none" strike="noStrike" cap="none" normalizeH="0" baseline="0" smtClean="0">
                        <a:ln>
                          <a:noFill/>
                        </a:ln>
                        <a:solidFill>
                          <a:srgbClr val="000000"/>
                        </a:solidFill>
                        <a:effectLst/>
                        <a:latin typeface="Arial"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1" eaLnBrk="1" fontAlgn="base" latinLnBrk="0" hangingPunct="1">
                        <a:lnSpc>
                          <a:spcPct val="150000"/>
                        </a:lnSpc>
                        <a:spcBef>
                          <a:spcPct val="0"/>
                        </a:spcBef>
                        <a:spcAft>
                          <a:spcPct val="0"/>
                        </a:spcAft>
                        <a:buClrTx/>
                        <a:buSzTx/>
                        <a:buFontTx/>
                        <a:buNone/>
                        <a:tabLst/>
                      </a:pPr>
                      <a:r>
                        <a:rPr kumimoji="0" lang="ar-SA" sz="2000" b="1" i="0" u="none" strike="noStrike" cap="none" normalizeH="0" baseline="0" smtClean="0">
                          <a:ln>
                            <a:noFill/>
                          </a:ln>
                          <a:solidFill>
                            <a:srgbClr val="000000"/>
                          </a:solidFill>
                          <a:effectLst/>
                          <a:latin typeface="Arial" pitchFamily="34" charset="0"/>
                          <a:cs typeface="Arial" pitchFamily="34" charset="0"/>
                        </a:rPr>
                        <a:t>الأصول المتداولة (قصيرة الأجل)</a:t>
                      </a:r>
                      <a:endParaRPr kumimoji="0" lang="en-GB" sz="2000" b="0" i="0" u="none" strike="noStrike" cap="none" normalizeH="0" baseline="0" smtClean="0">
                        <a:ln>
                          <a:noFill/>
                        </a:ln>
                        <a:solidFill>
                          <a:srgbClr val="000000"/>
                        </a:solidFill>
                        <a:effectLst/>
                        <a:latin typeface="Arial"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457206">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GB" sz="2000" b="1" i="0" u="none" strike="noStrike" cap="none" normalizeH="0" baseline="0" smtClean="0">
                          <a:ln>
                            <a:noFill/>
                          </a:ln>
                          <a:solidFill>
                            <a:srgbClr val="FF0000"/>
                          </a:solidFill>
                          <a:effectLst/>
                          <a:latin typeface="Arial" pitchFamily="34" charset="0"/>
                          <a:cs typeface="Arial" pitchFamily="34" charset="0"/>
                        </a:rPr>
                        <a:t>Fixed Assets</a:t>
                      </a:r>
                      <a:endParaRPr kumimoji="0" lang="en-GB" sz="2000" b="0" i="0" u="none" strike="noStrike" cap="none" normalizeH="0" baseline="0" smtClean="0">
                        <a:ln>
                          <a:noFill/>
                        </a:ln>
                        <a:solidFill>
                          <a:srgbClr val="000000"/>
                        </a:solidFill>
                        <a:effectLst/>
                        <a:latin typeface="Arial"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1" eaLnBrk="1" fontAlgn="base" latinLnBrk="0" hangingPunct="1">
                        <a:lnSpc>
                          <a:spcPct val="150000"/>
                        </a:lnSpc>
                        <a:spcBef>
                          <a:spcPct val="0"/>
                        </a:spcBef>
                        <a:spcAft>
                          <a:spcPct val="0"/>
                        </a:spcAft>
                        <a:buClrTx/>
                        <a:buSzTx/>
                        <a:buFontTx/>
                        <a:buNone/>
                        <a:tabLst/>
                      </a:pPr>
                      <a:r>
                        <a:rPr kumimoji="0" lang="ar-SA" sz="2000" b="1" i="0" u="none" strike="noStrike" cap="none" normalizeH="0" baseline="0" smtClean="0">
                          <a:ln>
                            <a:noFill/>
                          </a:ln>
                          <a:solidFill>
                            <a:srgbClr val="000000"/>
                          </a:solidFill>
                          <a:effectLst/>
                          <a:latin typeface="Arial" pitchFamily="34" charset="0"/>
                          <a:cs typeface="Arial" pitchFamily="34" charset="0"/>
                        </a:rPr>
                        <a:t>الأصول الثابتة (طويلة الأجل)</a:t>
                      </a:r>
                      <a:endParaRPr kumimoji="0" lang="en-GB" sz="2000" b="0" i="0" u="none" strike="noStrike" cap="none" normalizeH="0" baseline="0" smtClean="0">
                        <a:ln>
                          <a:noFill/>
                        </a:ln>
                        <a:solidFill>
                          <a:srgbClr val="000000"/>
                        </a:solidFill>
                        <a:effectLst/>
                        <a:latin typeface="Arial"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457206">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GB" sz="2000" b="1" i="0" u="none" strike="noStrike" cap="none" normalizeH="0" baseline="0" smtClean="0">
                          <a:ln>
                            <a:noFill/>
                          </a:ln>
                          <a:solidFill>
                            <a:srgbClr val="FF0000"/>
                          </a:solidFill>
                          <a:effectLst/>
                          <a:latin typeface="Arial" pitchFamily="34" charset="0"/>
                          <a:cs typeface="Arial" pitchFamily="34" charset="0"/>
                        </a:rPr>
                        <a:t>Intangible Assets</a:t>
                      </a:r>
                      <a:endParaRPr kumimoji="0" lang="en-GB" sz="2000" b="0" i="0" u="none" strike="noStrike" cap="none" normalizeH="0" baseline="0" smtClean="0">
                        <a:ln>
                          <a:noFill/>
                        </a:ln>
                        <a:solidFill>
                          <a:srgbClr val="000000"/>
                        </a:solidFill>
                        <a:effectLst/>
                        <a:latin typeface="Arial"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1" eaLnBrk="1" fontAlgn="base" latinLnBrk="0" hangingPunct="1">
                        <a:lnSpc>
                          <a:spcPct val="150000"/>
                        </a:lnSpc>
                        <a:spcBef>
                          <a:spcPct val="0"/>
                        </a:spcBef>
                        <a:spcAft>
                          <a:spcPct val="0"/>
                        </a:spcAft>
                        <a:buClrTx/>
                        <a:buSzTx/>
                        <a:buFontTx/>
                        <a:buNone/>
                        <a:tabLst/>
                      </a:pPr>
                      <a:r>
                        <a:rPr kumimoji="0" lang="ar-SA" sz="2000" b="1" i="0" u="none" strike="noStrike" cap="none" normalizeH="0" baseline="0" smtClean="0">
                          <a:ln>
                            <a:noFill/>
                          </a:ln>
                          <a:solidFill>
                            <a:srgbClr val="000000"/>
                          </a:solidFill>
                          <a:effectLst/>
                          <a:latin typeface="Arial" pitchFamily="34" charset="0"/>
                          <a:cs typeface="Arial" pitchFamily="34" charset="0"/>
                        </a:rPr>
                        <a:t>الأصول غير الملموسة</a:t>
                      </a:r>
                      <a:endParaRPr kumimoji="0" lang="en-GB" sz="2000" b="0" i="0" u="none" strike="noStrike" cap="none" normalizeH="0" baseline="0" smtClean="0">
                        <a:ln>
                          <a:noFill/>
                        </a:ln>
                        <a:solidFill>
                          <a:srgbClr val="000000"/>
                        </a:solidFill>
                        <a:effectLst/>
                        <a:latin typeface="Arial"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457206">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GB" sz="2000" b="1" i="0" u="none" strike="noStrike" cap="none" normalizeH="0" baseline="0" smtClean="0">
                          <a:ln>
                            <a:noFill/>
                          </a:ln>
                          <a:solidFill>
                            <a:srgbClr val="FF0000"/>
                          </a:solidFill>
                          <a:effectLst/>
                          <a:latin typeface="Arial" pitchFamily="34" charset="0"/>
                          <a:cs typeface="Arial" pitchFamily="34" charset="0"/>
                        </a:rPr>
                        <a:t>Current Liabilities</a:t>
                      </a:r>
                      <a:endParaRPr kumimoji="0" lang="en-GB" sz="2000" b="0" i="0" u="none" strike="noStrike" cap="none" normalizeH="0" baseline="0" smtClean="0">
                        <a:ln>
                          <a:noFill/>
                        </a:ln>
                        <a:solidFill>
                          <a:srgbClr val="000000"/>
                        </a:solidFill>
                        <a:effectLst/>
                        <a:latin typeface="Arial"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1" eaLnBrk="1" fontAlgn="base" latinLnBrk="0" hangingPunct="1">
                        <a:lnSpc>
                          <a:spcPct val="150000"/>
                        </a:lnSpc>
                        <a:spcBef>
                          <a:spcPct val="0"/>
                        </a:spcBef>
                        <a:spcAft>
                          <a:spcPct val="0"/>
                        </a:spcAft>
                        <a:buClrTx/>
                        <a:buSzTx/>
                        <a:buFontTx/>
                        <a:buNone/>
                        <a:tabLst/>
                      </a:pPr>
                      <a:r>
                        <a:rPr kumimoji="0" lang="ar-SA" sz="2000" b="1" i="0" u="none" strike="noStrike" cap="none" normalizeH="0" baseline="0" smtClean="0">
                          <a:ln>
                            <a:noFill/>
                          </a:ln>
                          <a:solidFill>
                            <a:srgbClr val="000000"/>
                          </a:solidFill>
                          <a:effectLst/>
                          <a:latin typeface="Arial" pitchFamily="34" charset="0"/>
                          <a:cs typeface="Arial" pitchFamily="34" charset="0"/>
                        </a:rPr>
                        <a:t>الخصوم المتداولة (قصيرة الأجل)</a:t>
                      </a:r>
                      <a:endParaRPr kumimoji="0" lang="en-GB" sz="2000" b="0" i="0" u="none" strike="noStrike" cap="none" normalizeH="0" baseline="0" smtClean="0">
                        <a:ln>
                          <a:noFill/>
                        </a:ln>
                        <a:solidFill>
                          <a:srgbClr val="000000"/>
                        </a:solidFill>
                        <a:effectLst/>
                        <a:latin typeface="Arial"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457206">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GB" sz="2000" b="1" i="0" u="none" strike="noStrike" cap="none" normalizeH="0" baseline="0" smtClean="0">
                          <a:ln>
                            <a:noFill/>
                          </a:ln>
                          <a:solidFill>
                            <a:srgbClr val="FF0000"/>
                          </a:solidFill>
                          <a:effectLst/>
                          <a:latin typeface="Arial" pitchFamily="34" charset="0"/>
                          <a:cs typeface="Arial" pitchFamily="34" charset="0"/>
                        </a:rPr>
                        <a:t>Long – term Liabilities</a:t>
                      </a:r>
                      <a:endParaRPr kumimoji="0" lang="en-GB" sz="2000" b="0" i="0" u="none" strike="noStrike" cap="none" normalizeH="0" baseline="0" smtClean="0">
                        <a:ln>
                          <a:noFill/>
                        </a:ln>
                        <a:solidFill>
                          <a:srgbClr val="000000"/>
                        </a:solidFill>
                        <a:effectLst/>
                        <a:latin typeface="Arial"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1" eaLnBrk="1" fontAlgn="base" latinLnBrk="0" hangingPunct="1">
                        <a:lnSpc>
                          <a:spcPct val="150000"/>
                        </a:lnSpc>
                        <a:spcBef>
                          <a:spcPct val="0"/>
                        </a:spcBef>
                        <a:spcAft>
                          <a:spcPct val="0"/>
                        </a:spcAft>
                        <a:buClrTx/>
                        <a:buSzTx/>
                        <a:buFontTx/>
                        <a:buNone/>
                        <a:tabLst/>
                      </a:pPr>
                      <a:r>
                        <a:rPr kumimoji="0" lang="ar-SA" sz="2000" b="1" i="0" u="none" strike="noStrike" cap="none" normalizeH="0" baseline="0" smtClean="0">
                          <a:ln>
                            <a:noFill/>
                          </a:ln>
                          <a:solidFill>
                            <a:srgbClr val="000000"/>
                          </a:solidFill>
                          <a:effectLst/>
                          <a:latin typeface="Arial" pitchFamily="34" charset="0"/>
                          <a:cs typeface="Arial" pitchFamily="34" charset="0"/>
                        </a:rPr>
                        <a:t>الخصوم طويلة الأجل</a:t>
                      </a:r>
                      <a:endParaRPr kumimoji="0" lang="en-GB" sz="2000" b="0" i="0" u="none" strike="noStrike" cap="none" normalizeH="0" baseline="0" smtClean="0">
                        <a:ln>
                          <a:noFill/>
                        </a:ln>
                        <a:solidFill>
                          <a:srgbClr val="000000"/>
                        </a:solidFill>
                        <a:effectLst/>
                        <a:latin typeface="Arial"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457206">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GB" sz="2000" b="1" i="0" u="none" strike="noStrike" cap="none" normalizeH="0" baseline="0" smtClean="0">
                          <a:ln>
                            <a:noFill/>
                          </a:ln>
                          <a:solidFill>
                            <a:srgbClr val="FF0000"/>
                          </a:solidFill>
                          <a:effectLst/>
                          <a:latin typeface="Arial" pitchFamily="34" charset="0"/>
                          <a:cs typeface="Arial" pitchFamily="34" charset="0"/>
                        </a:rPr>
                        <a:t>Owner’s Equity</a:t>
                      </a:r>
                      <a:endParaRPr kumimoji="0" lang="en-GB" sz="2000" b="0" i="0" u="none" strike="noStrike" cap="none" normalizeH="0" baseline="0" smtClean="0">
                        <a:ln>
                          <a:noFill/>
                        </a:ln>
                        <a:solidFill>
                          <a:srgbClr val="000000"/>
                        </a:solidFill>
                        <a:effectLst/>
                        <a:latin typeface="Arial"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1" eaLnBrk="1" fontAlgn="base" latinLnBrk="0" hangingPunct="1">
                        <a:lnSpc>
                          <a:spcPct val="150000"/>
                        </a:lnSpc>
                        <a:spcBef>
                          <a:spcPct val="0"/>
                        </a:spcBef>
                        <a:spcAft>
                          <a:spcPct val="0"/>
                        </a:spcAft>
                        <a:buClrTx/>
                        <a:buSzTx/>
                        <a:buFontTx/>
                        <a:buNone/>
                        <a:tabLst/>
                      </a:pPr>
                      <a:r>
                        <a:rPr kumimoji="0" lang="ar-SA" sz="2000" b="1" i="0" u="none" strike="noStrike" cap="none" normalizeH="0" baseline="0" smtClean="0">
                          <a:ln>
                            <a:noFill/>
                          </a:ln>
                          <a:solidFill>
                            <a:srgbClr val="000000"/>
                          </a:solidFill>
                          <a:effectLst/>
                          <a:latin typeface="Arial" pitchFamily="34" charset="0"/>
                          <a:cs typeface="Arial" pitchFamily="34" charset="0"/>
                        </a:rPr>
                        <a:t>حقوق الملكية</a:t>
                      </a:r>
                      <a:endParaRPr kumimoji="0" lang="en-GB" sz="2000" b="0" i="0" u="none" strike="noStrike" cap="none" normalizeH="0" baseline="0" smtClean="0">
                        <a:ln>
                          <a:noFill/>
                        </a:ln>
                        <a:solidFill>
                          <a:srgbClr val="000000"/>
                        </a:solidFill>
                        <a:effectLst/>
                        <a:latin typeface="Arial"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bl>
          </a:graphicData>
        </a:graphic>
      </p:graphicFrame>
      <p:sp>
        <p:nvSpPr>
          <p:cNvPr id="9" name="Slide Number Placeholder 3"/>
          <p:cNvSpPr txBox="1">
            <a:spLocks/>
          </p:cNvSpPr>
          <p:nvPr/>
        </p:nvSpPr>
        <p:spPr bwMode="auto">
          <a:xfrm>
            <a:off x="4499992" y="6381328"/>
            <a:ext cx="620384" cy="360040"/>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162</a:t>
            </a:fld>
            <a:r>
              <a:rPr lang="ar-SA" dirty="0" smtClean="0">
                <a:solidFill>
                  <a:prstClr val="white"/>
                </a:solidFill>
                <a:cs typeface="Arial" pitchFamily="34" charset="0"/>
              </a:rPr>
              <a:t> </a:t>
            </a:r>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250626454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621725" y="6376259"/>
            <a:ext cx="445477" cy="365125"/>
          </a:xfrm>
          <a:noFill/>
          <a:ln>
            <a:miter lim="800000"/>
            <a:headEnd/>
            <a:tailEnd/>
          </a:ln>
        </p:spPr>
        <p:txBody>
          <a:bodyPr/>
          <a:lstStyle/>
          <a:p>
            <a:pPr algn="ctr"/>
            <a:fld id="{E1D16D93-8795-4AD6-9A1F-54CC01E741BE}" type="slidenum">
              <a:rPr lang="ar-SA" sz="1800" smtClean="0">
                <a:solidFill>
                  <a:prstClr val="white"/>
                </a:solidFill>
                <a:cs typeface="Arial" pitchFamily="34" charset="0"/>
              </a:rPr>
              <a:pPr algn="ctr"/>
              <a:t>163</a:t>
            </a:fld>
            <a:endParaRPr lang="en-US" sz="1800" dirty="0" smtClean="0">
              <a:solidFill>
                <a:prstClr val="white"/>
              </a:solidFill>
              <a:cs typeface="Arial" pitchFamily="34" charset="0"/>
            </a:endParaRPr>
          </a:p>
        </p:txBody>
      </p:sp>
      <p:sp>
        <p:nvSpPr>
          <p:cNvPr id="5" name="Title 4"/>
          <p:cNvSpPr txBox="1">
            <a:spLocks/>
          </p:cNvSpPr>
          <p:nvPr/>
        </p:nvSpPr>
        <p:spPr bwMode="auto">
          <a:xfrm>
            <a:off x="633046" y="2133623"/>
            <a:ext cx="77724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sz="7200" spc="-150" dirty="0" smtClean="0">
                <a:solidFill>
                  <a:srgbClr val="009900"/>
                </a:solidFill>
                <a:latin typeface="ae_AlMateen" pitchFamily="2" charset="-78"/>
                <a:cs typeface="ae_AlMateen" pitchFamily="2" charset="-78"/>
              </a:rPr>
              <a:t>المح</a:t>
            </a:r>
            <a:r>
              <a:rPr lang="ar-SA" sz="7200" spc="-150" dirty="0" smtClean="0">
                <a:solidFill>
                  <a:srgbClr val="009900"/>
                </a:solidFill>
                <a:latin typeface="ae_AlMateen" pitchFamily="2" charset="-78"/>
                <a:cs typeface="ae_AlMateen" pitchFamily="2" charset="-78"/>
              </a:rPr>
              <a:t>ـ</a:t>
            </a:r>
            <a:r>
              <a:rPr lang="ar-EG" sz="7200" spc="-150" dirty="0" err="1" smtClean="0">
                <a:solidFill>
                  <a:srgbClr val="009900"/>
                </a:solidFill>
                <a:latin typeface="ae_AlMateen" pitchFamily="2" charset="-78"/>
                <a:cs typeface="ae_AlMateen" pitchFamily="2" charset="-78"/>
              </a:rPr>
              <a:t>اضرة</a:t>
            </a:r>
            <a:r>
              <a:rPr lang="ar-SA" sz="7200" dirty="0">
                <a:solidFill>
                  <a:srgbClr val="009900"/>
                </a:solidFill>
                <a:cs typeface="Arial" pitchFamily="34" charset="0"/>
              </a:rPr>
              <a:t> </a:t>
            </a:r>
            <a:r>
              <a:rPr lang="ar-SA" sz="7200" spc="-150" dirty="0" smtClean="0">
                <a:solidFill>
                  <a:srgbClr val="009900"/>
                </a:solidFill>
                <a:latin typeface="ae_AlMateen" pitchFamily="2" charset="-78"/>
                <a:cs typeface="ae_AlMateen" pitchFamily="2" charset="-78"/>
              </a:rPr>
              <a:t>الثامنة</a:t>
            </a:r>
          </a:p>
          <a:p>
            <a:pPr eaLnBrk="1" hangingPunct="1"/>
            <a:r>
              <a:rPr lang="ar-SA" spc="-150" dirty="0" smtClean="0">
                <a:solidFill>
                  <a:srgbClr val="376092"/>
                </a:solidFill>
                <a:latin typeface="ae_AlMateen" pitchFamily="2" charset="-78"/>
                <a:cs typeface="ae_AlMateen" pitchFamily="2" charset="-78"/>
              </a:rPr>
              <a:t> </a:t>
            </a:r>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350989" y="4191000"/>
            <a:ext cx="6541477"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6600" b="1" dirty="0">
                <a:solidFill>
                  <a:schemeClr val="tx1"/>
                </a:solidFill>
                <a:cs typeface="Arial" pitchFamily="34" charset="0"/>
              </a:rPr>
              <a:t>تسجيل العمليات التمويلية والرأسمالية</a:t>
            </a:r>
            <a:endParaRPr lang="ar-SA" sz="6600" b="1" dirty="0" smtClean="0">
              <a:solidFill>
                <a:prstClr val="black"/>
              </a:solidFill>
              <a:cs typeface="Arial" pitchFamily="34" charset="0"/>
            </a:endParaRPr>
          </a:p>
        </p:txBody>
      </p:sp>
    </p:spTree>
    <p:extLst>
      <p:ext uri="{BB962C8B-B14F-4D97-AF65-F5344CB8AC3E}">
        <p14:creationId xmlns:p14="http://schemas.microsoft.com/office/powerpoint/2010/main" xmlns="" val="2383687473"/>
      </p:ext>
    </p:extLst>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rtl="1">
              <a:defRPr/>
            </a:pPr>
            <a:r>
              <a:rPr lang="ar-SA" sz="3200" b="1" dirty="0" smtClean="0">
                <a:solidFill>
                  <a:schemeClr val="tx1"/>
                </a:solidFill>
                <a:cs typeface="Arial" pitchFamily="34" charset="0"/>
              </a:rPr>
              <a:t>رابعاً: تسجيل العمليات التمويلية والرأسمالية</a:t>
            </a:r>
            <a:r>
              <a:rPr lang="ar-SA" sz="3200" b="1" dirty="0" smtClean="0">
                <a:solidFill>
                  <a:srgbClr val="FF0000"/>
                </a:solidFill>
              </a:rPr>
              <a:t/>
            </a:r>
            <a:br>
              <a:rPr lang="ar-SA" sz="3200" b="1" dirty="0" smtClean="0">
                <a:solidFill>
                  <a:srgbClr val="FF0000"/>
                </a:solidFill>
              </a:rPr>
            </a:br>
            <a:r>
              <a:rPr lang="ar-SA" sz="3200" b="1" dirty="0" smtClean="0">
                <a:solidFill>
                  <a:srgbClr val="FF0000"/>
                </a:solidFill>
              </a:rPr>
              <a:t>(أ)ً: العمليات التمويلية (التمويل عن طريق القروض </a:t>
            </a:r>
            <a:r>
              <a:rPr lang="en-GB" sz="3200" b="1" dirty="0" smtClean="0">
                <a:solidFill>
                  <a:srgbClr val="FF0000"/>
                </a:solidFill>
              </a:rPr>
              <a:t>(Loans</a:t>
            </a:r>
            <a:endParaRPr lang="en-GB" sz="3200" dirty="0"/>
          </a:p>
        </p:txBody>
      </p:sp>
      <p:sp>
        <p:nvSpPr>
          <p:cNvPr id="3" name="Content Placeholder 2"/>
          <p:cNvSpPr>
            <a:spLocks noGrp="1"/>
          </p:cNvSpPr>
          <p:nvPr>
            <p:ph idx="1"/>
          </p:nvPr>
        </p:nvSpPr>
        <p:spPr>
          <a:xfrm>
            <a:off x="211015" y="1447800"/>
            <a:ext cx="8475785" cy="4678363"/>
          </a:xfrm>
        </p:spPr>
        <p:txBody>
          <a:bodyPr/>
          <a:lstStyle/>
          <a:p>
            <a:r>
              <a:rPr lang="ar-SA" sz="2800" smtClean="0">
                <a:cs typeface="Arial" pitchFamily="34" charset="0"/>
              </a:rPr>
              <a:t>قد يلجأ صاحب المنشأة إلى الاقتراض من البنوك والمؤسسات المالية  لتمويل عمليات المنشأة بدلاً من اللجوء لزيادة رأس المال.</a:t>
            </a:r>
          </a:p>
          <a:p>
            <a:r>
              <a:rPr lang="ar-SA" sz="2800" smtClean="0">
                <a:solidFill>
                  <a:srgbClr val="FF0000"/>
                </a:solidFill>
                <a:cs typeface="Arial" pitchFamily="34" charset="0"/>
              </a:rPr>
              <a:t>عند الحصول على القرض:</a:t>
            </a:r>
            <a:r>
              <a:rPr lang="ar-SA" sz="2800" smtClean="0">
                <a:cs typeface="Arial" pitchFamily="34" charset="0"/>
              </a:rPr>
              <a:t>(بافتراض أن قيمة القرض 100000 ريال وتم إيداعه بحساب المنشأة بالبنك)</a:t>
            </a:r>
          </a:p>
          <a:p>
            <a:endParaRPr lang="ar-SA" smtClean="0">
              <a:cs typeface="Arial" pitchFamily="34" charset="0"/>
            </a:endParaRPr>
          </a:p>
          <a:p>
            <a:endParaRPr lang="en-GB" smtClean="0">
              <a:cs typeface="Arial" pitchFamily="34" charset="0"/>
            </a:endParaRPr>
          </a:p>
        </p:txBody>
      </p:sp>
      <p:sp>
        <p:nvSpPr>
          <p:cNvPr id="5" name="Rectangle 4"/>
          <p:cNvSpPr>
            <a:spLocks noChangeArrowheads="1"/>
          </p:cNvSpPr>
          <p:nvPr/>
        </p:nvSpPr>
        <p:spPr bwMode="auto">
          <a:xfrm>
            <a:off x="2039816" y="4038601"/>
            <a:ext cx="5978769"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342900" indent="-342900"/>
            <a:r>
              <a:rPr lang="ar-SA" sz="2800">
                <a:solidFill>
                  <a:srgbClr val="FF0000"/>
                </a:solidFill>
              </a:rPr>
              <a:t>100000</a:t>
            </a:r>
            <a:r>
              <a:rPr lang="ar-SA" sz="2800"/>
              <a:t>                من حـ/ البنك</a:t>
            </a:r>
          </a:p>
        </p:txBody>
      </p:sp>
      <p:sp>
        <p:nvSpPr>
          <p:cNvPr id="6" name="Rectangle 7"/>
          <p:cNvSpPr>
            <a:spLocks noChangeArrowheads="1"/>
          </p:cNvSpPr>
          <p:nvPr/>
        </p:nvSpPr>
        <p:spPr bwMode="auto">
          <a:xfrm>
            <a:off x="422031" y="5410201"/>
            <a:ext cx="5416062"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ar-SA" sz="2800">
                <a:solidFill>
                  <a:srgbClr val="0070C0"/>
                </a:solidFill>
              </a:rPr>
              <a:t> إثبات الحصول على القرض وإيداعه بالبنك </a:t>
            </a:r>
            <a:endParaRPr lang="en-GB">
              <a:solidFill>
                <a:srgbClr val="0070C0"/>
              </a:solidFill>
            </a:endParaRPr>
          </a:p>
        </p:txBody>
      </p:sp>
      <p:sp>
        <p:nvSpPr>
          <p:cNvPr id="7" name="Rectangle 7"/>
          <p:cNvSpPr>
            <a:spLocks noChangeArrowheads="1"/>
          </p:cNvSpPr>
          <p:nvPr/>
        </p:nvSpPr>
        <p:spPr bwMode="auto">
          <a:xfrm>
            <a:off x="562708" y="5715001"/>
            <a:ext cx="5205046"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ar-SA" sz="2800">
                <a:solidFill>
                  <a:srgbClr val="FF0000"/>
                </a:solidFill>
              </a:rPr>
              <a:t> </a:t>
            </a:r>
            <a:r>
              <a:rPr lang="ar-SA" sz="2800"/>
              <a:t>ـــــــــــــــــــــــــــــــــــــــــــــــــــــــــــــــــــ</a:t>
            </a:r>
            <a:endParaRPr lang="en-GB"/>
          </a:p>
        </p:txBody>
      </p:sp>
      <p:sp>
        <p:nvSpPr>
          <p:cNvPr id="8" name="Rectangle 7"/>
          <p:cNvSpPr>
            <a:spLocks noChangeArrowheads="1"/>
          </p:cNvSpPr>
          <p:nvPr/>
        </p:nvSpPr>
        <p:spPr bwMode="auto">
          <a:xfrm>
            <a:off x="1125416" y="4724401"/>
            <a:ext cx="5978769"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ar-SA" sz="2800">
                <a:solidFill>
                  <a:srgbClr val="FF0000"/>
                </a:solidFill>
              </a:rPr>
              <a:t>100000</a:t>
            </a:r>
            <a:r>
              <a:rPr lang="ar-SA" sz="2800"/>
              <a:t>                      إلى حـ/ القرض</a:t>
            </a:r>
          </a:p>
        </p:txBody>
      </p:sp>
      <p:sp>
        <p:nvSpPr>
          <p:cNvPr id="10" name="Rounded Rectangle 9"/>
          <p:cNvSpPr/>
          <p:nvPr/>
        </p:nvSpPr>
        <p:spPr>
          <a:xfrm>
            <a:off x="4642339" y="3429000"/>
            <a:ext cx="4009292" cy="4572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sz="2800" dirty="0">
                <a:solidFill>
                  <a:srgbClr val="FF0000"/>
                </a:solidFill>
              </a:rPr>
              <a:t>في هذه الحالة يكون القيد كما يلي:</a:t>
            </a:r>
            <a:endParaRPr lang="en-GB" sz="2800" dirty="0">
              <a:solidFill>
                <a:schemeClr val="bg1"/>
              </a:solidFill>
            </a:endParaRPr>
          </a:p>
        </p:txBody>
      </p:sp>
      <p:sp>
        <p:nvSpPr>
          <p:cNvPr id="11" name="Slide Number Placeholder 3"/>
          <p:cNvSpPr txBox="1">
            <a:spLocks/>
          </p:cNvSpPr>
          <p:nvPr/>
        </p:nvSpPr>
        <p:spPr bwMode="auto">
          <a:xfrm>
            <a:off x="4579522"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164</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53585368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linds(horizontal)">
                                      <p:cBhvr>
                                        <p:cTn id="22" dur="500"/>
                                        <p:tgtEl>
                                          <p:spTgt spid="1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9" presetClass="entr" presetSubtype="0" accel="10000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28" dur="50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29" dur="50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30" dur="50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blinds(horizontal)">
                                      <p:cBhvr>
                                        <p:cTn id="35" dur="500"/>
                                        <p:tgtEl>
                                          <p:spTgt spid="8"/>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blinds(horizontal)">
                                      <p:cBhvr>
                                        <p:cTn id="40" dur="500"/>
                                        <p:tgtEl>
                                          <p:spTgt spid="6"/>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blinds(horizontal)">
                                      <p:cBhvr>
                                        <p:cTn id="4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6" grpId="0"/>
      <p:bldP spid="7" grpId="0"/>
      <p:bldP spid="8" grpId="0"/>
      <p:bldP spid="10" grpId="0" animBg="1"/>
    </p:bld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a:solidFill>
            <a:schemeClr val="accent1"/>
          </a:solidFill>
        </p:spPr>
        <p:txBody>
          <a:bodyPr/>
          <a:lstStyle/>
          <a:p>
            <a:r>
              <a:rPr lang="ar-SA" sz="3200" dirty="0" smtClean="0">
                <a:solidFill>
                  <a:srgbClr val="FF0000"/>
                </a:solidFill>
                <a:cs typeface="Arial" pitchFamily="34" charset="0"/>
              </a:rPr>
              <a:t>عند سداد تكلفة تمويل القرض ( بفرض أنها تبلغ 8000 ريال وتم خصمها من الحساب الجاري للمنشأة بالبنك)</a:t>
            </a:r>
            <a:endParaRPr lang="en-GB" sz="3200" dirty="0" smtClean="0">
              <a:solidFill>
                <a:srgbClr val="FF0000"/>
              </a:solidFill>
              <a:cs typeface="Arial" pitchFamily="34" charset="0"/>
            </a:endParaRPr>
          </a:p>
        </p:txBody>
      </p:sp>
      <p:sp>
        <p:nvSpPr>
          <p:cNvPr id="175107" name="Content Placeholder 2"/>
          <p:cNvSpPr>
            <a:spLocks noGrp="1"/>
          </p:cNvSpPr>
          <p:nvPr>
            <p:ph idx="1"/>
          </p:nvPr>
        </p:nvSpPr>
        <p:spPr/>
        <p:txBody>
          <a:bodyPr/>
          <a:lstStyle/>
          <a:p>
            <a:endParaRPr lang="ar-SA" smtClean="0">
              <a:cs typeface="Arial" pitchFamily="34" charset="0"/>
            </a:endParaRPr>
          </a:p>
          <a:p>
            <a:endParaRPr lang="en-GB" smtClean="0">
              <a:cs typeface="Arial" pitchFamily="34" charset="0"/>
            </a:endParaRPr>
          </a:p>
        </p:txBody>
      </p:sp>
      <p:sp>
        <p:nvSpPr>
          <p:cNvPr id="5" name="Rectangle 4"/>
          <p:cNvSpPr>
            <a:spLocks noChangeArrowheads="1"/>
          </p:cNvSpPr>
          <p:nvPr/>
        </p:nvSpPr>
        <p:spPr bwMode="auto">
          <a:xfrm>
            <a:off x="1617785" y="2362201"/>
            <a:ext cx="5978769"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342900" indent="-342900"/>
            <a:r>
              <a:rPr lang="ar-SA" sz="2800">
                <a:solidFill>
                  <a:srgbClr val="FF0000"/>
                </a:solidFill>
              </a:rPr>
              <a:t>8000</a:t>
            </a:r>
            <a:r>
              <a:rPr lang="ar-SA" sz="2800"/>
              <a:t>                 من حـ/ تكلفة تمويل القرض</a:t>
            </a:r>
          </a:p>
        </p:txBody>
      </p:sp>
      <p:sp>
        <p:nvSpPr>
          <p:cNvPr id="6" name="Rectangle 7"/>
          <p:cNvSpPr>
            <a:spLocks noChangeArrowheads="1"/>
          </p:cNvSpPr>
          <p:nvPr/>
        </p:nvSpPr>
        <p:spPr bwMode="auto">
          <a:xfrm>
            <a:off x="914400" y="4191001"/>
            <a:ext cx="4149969"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ar-SA" sz="2800">
                <a:solidFill>
                  <a:srgbClr val="0070C0"/>
                </a:solidFill>
              </a:rPr>
              <a:t> إثبات سداد تكلفة تمويل القرض</a:t>
            </a:r>
            <a:endParaRPr lang="en-GB">
              <a:solidFill>
                <a:srgbClr val="0070C0"/>
              </a:solidFill>
            </a:endParaRPr>
          </a:p>
        </p:txBody>
      </p:sp>
      <p:sp>
        <p:nvSpPr>
          <p:cNvPr id="7" name="Rectangle 7"/>
          <p:cNvSpPr>
            <a:spLocks noChangeArrowheads="1"/>
          </p:cNvSpPr>
          <p:nvPr/>
        </p:nvSpPr>
        <p:spPr bwMode="auto">
          <a:xfrm>
            <a:off x="703385" y="4724401"/>
            <a:ext cx="5205046"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ar-SA" sz="2800">
                <a:solidFill>
                  <a:srgbClr val="FF0000"/>
                </a:solidFill>
              </a:rPr>
              <a:t> </a:t>
            </a:r>
            <a:r>
              <a:rPr lang="ar-SA" sz="2800"/>
              <a:t>ـــــــــــــــــــــــــــــــــــــــــــــــــــــــــــــــــــ</a:t>
            </a:r>
            <a:endParaRPr lang="en-GB"/>
          </a:p>
        </p:txBody>
      </p:sp>
      <p:sp>
        <p:nvSpPr>
          <p:cNvPr id="8" name="Rectangle 7"/>
          <p:cNvSpPr>
            <a:spLocks noChangeArrowheads="1"/>
          </p:cNvSpPr>
          <p:nvPr/>
        </p:nvSpPr>
        <p:spPr bwMode="auto">
          <a:xfrm>
            <a:off x="773723" y="3200401"/>
            <a:ext cx="5978769"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ar-SA" sz="2800">
                <a:solidFill>
                  <a:srgbClr val="FF0000"/>
                </a:solidFill>
              </a:rPr>
              <a:t>8000</a:t>
            </a:r>
            <a:r>
              <a:rPr lang="ar-SA" sz="2800"/>
              <a:t>                               إلى حـ/ البنك</a:t>
            </a:r>
          </a:p>
        </p:txBody>
      </p:sp>
      <p:sp>
        <p:nvSpPr>
          <p:cNvPr id="10" name="Rounded Rectangle 9"/>
          <p:cNvSpPr/>
          <p:nvPr/>
        </p:nvSpPr>
        <p:spPr>
          <a:xfrm>
            <a:off x="4572000" y="1600200"/>
            <a:ext cx="4009292" cy="4572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sz="2800" dirty="0">
                <a:solidFill>
                  <a:srgbClr val="FF0000"/>
                </a:solidFill>
              </a:rPr>
              <a:t>في هذه الحالة يكون القيد كما يلي:</a:t>
            </a:r>
            <a:endParaRPr lang="en-GB" sz="2800" dirty="0">
              <a:solidFill>
                <a:schemeClr val="bg1"/>
              </a:solidFill>
            </a:endParaRPr>
          </a:p>
        </p:txBody>
      </p:sp>
      <p:sp>
        <p:nvSpPr>
          <p:cNvPr id="11" name="Slide Number Placeholder 3"/>
          <p:cNvSpPr txBox="1">
            <a:spLocks/>
          </p:cNvSpPr>
          <p:nvPr/>
        </p:nvSpPr>
        <p:spPr bwMode="auto">
          <a:xfrm>
            <a:off x="4579522"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165</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1109981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9" presetClass="entr" presetSubtype="0" accel="10000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18" dur="50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19" dur="50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20" dur="50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blinds(horizontal)">
                                      <p:cBhvr>
                                        <p:cTn id="25" dur="500"/>
                                        <p:tgtEl>
                                          <p:spTgt spid="8"/>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blinds(horizontal)">
                                      <p:cBhvr>
                                        <p:cTn id="30" dur="500"/>
                                        <p:tgtEl>
                                          <p:spTgt spid="6"/>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blinds(horizontal)">
                                      <p:cBhvr>
                                        <p:cTn id="3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6" grpId="0"/>
      <p:bldP spid="7" grpId="0"/>
      <p:bldP spid="8" grpId="0"/>
      <p:bldP spid="10" grpId="0" animBg="1"/>
    </p:bld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a:solidFill>
            <a:schemeClr val="accent1"/>
          </a:solidFill>
        </p:spPr>
        <p:txBody>
          <a:bodyPr/>
          <a:lstStyle/>
          <a:p>
            <a:pPr algn="just"/>
            <a:r>
              <a:rPr lang="ar-SA" sz="2800" dirty="0" smtClean="0">
                <a:solidFill>
                  <a:srgbClr val="FF0000"/>
                </a:solidFill>
                <a:cs typeface="Arial" pitchFamily="34" charset="0"/>
              </a:rPr>
              <a:t>عند سداد قيمة القسط الأول من القرض (وبفرض أن قيمة القسط بلغت 20000 ريال وتم خصمها من الحساب الجاري للمنشأة بالبنك)</a:t>
            </a:r>
            <a:endParaRPr lang="en-GB" sz="2800" dirty="0" smtClean="0">
              <a:solidFill>
                <a:srgbClr val="FF0000"/>
              </a:solidFill>
              <a:cs typeface="Arial" pitchFamily="34" charset="0"/>
            </a:endParaRPr>
          </a:p>
        </p:txBody>
      </p:sp>
      <p:sp>
        <p:nvSpPr>
          <p:cNvPr id="176131" name="Content Placeholder 2"/>
          <p:cNvSpPr>
            <a:spLocks noGrp="1"/>
          </p:cNvSpPr>
          <p:nvPr>
            <p:ph idx="1"/>
          </p:nvPr>
        </p:nvSpPr>
        <p:spPr/>
        <p:txBody>
          <a:bodyPr/>
          <a:lstStyle/>
          <a:p>
            <a:endParaRPr lang="en-GB" smtClean="0">
              <a:cs typeface="Arial" pitchFamily="34" charset="0"/>
            </a:endParaRPr>
          </a:p>
        </p:txBody>
      </p:sp>
      <p:sp>
        <p:nvSpPr>
          <p:cNvPr id="5" name="Rectangle 4"/>
          <p:cNvSpPr>
            <a:spLocks noChangeArrowheads="1"/>
          </p:cNvSpPr>
          <p:nvPr/>
        </p:nvSpPr>
        <p:spPr bwMode="auto">
          <a:xfrm>
            <a:off x="1617785" y="2362201"/>
            <a:ext cx="5978769"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342900" indent="-342900"/>
            <a:r>
              <a:rPr lang="ar-SA" sz="2800">
                <a:solidFill>
                  <a:srgbClr val="FF0000"/>
                </a:solidFill>
              </a:rPr>
              <a:t>20000</a:t>
            </a:r>
            <a:r>
              <a:rPr lang="ar-SA" sz="2800"/>
              <a:t>                  من حـ/ القرض</a:t>
            </a:r>
          </a:p>
        </p:txBody>
      </p:sp>
      <p:sp>
        <p:nvSpPr>
          <p:cNvPr id="6" name="Rectangle 7"/>
          <p:cNvSpPr>
            <a:spLocks noChangeArrowheads="1"/>
          </p:cNvSpPr>
          <p:nvPr/>
        </p:nvSpPr>
        <p:spPr bwMode="auto">
          <a:xfrm>
            <a:off x="844062" y="4114801"/>
            <a:ext cx="4290646"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ar-SA" sz="2800">
                <a:solidFill>
                  <a:srgbClr val="0070C0"/>
                </a:solidFill>
              </a:rPr>
              <a:t> إثبات سداد القسط الأول من القرض</a:t>
            </a:r>
            <a:endParaRPr lang="en-GB">
              <a:solidFill>
                <a:srgbClr val="0070C0"/>
              </a:solidFill>
            </a:endParaRPr>
          </a:p>
        </p:txBody>
      </p:sp>
      <p:sp>
        <p:nvSpPr>
          <p:cNvPr id="7" name="Rectangle 7"/>
          <p:cNvSpPr>
            <a:spLocks noChangeArrowheads="1"/>
          </p:cNvSpPr>
          <p:nvPr/>
        </p:nvSpPr>
        <p:spPr bwMode="auto">
          <a:xfrm>
            <a:off x="703385" y="4724401"/>
            <a:ext cx="5205046"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ar-SA" sz="2800">
                <a:solidFill>
                  <a:srgbClr val="FF0000"/>
                </a:solidFill>
              </a:rPr>
              <a:t> </a:t>
            </a:r>
            <a:r>
              <a:rPr lang="ar-SA" sz="2800"/>
              <a:t>ـــــــــــــــــــــــــــــــــــــــــــــــــــــــــــــــــــ</a:t>
            </a:r>
            <a:endParaRPr lang="en-GB"/>
          </a:p>
        </p:txBody>
      </p:sp>
      <p:sp>
        <p:nvSpPr>
          <p:cNvPr id="8" name="Rectangle 7"/>
          <p:cNvSpPr>
            <a:spLocks noChangeArrowheads="1"/>
          </p:cNvSpPr>
          <p:nvPr/>
        </p:nvSpPr>
        <p:spPr bwMode="auto">
          <a:xfrm>
            <a:off x="773723" y="3200401"/>
            <a:ext cx="5978769"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ar-SA" sz="2800">
                <a:solidFill>
                  <a:srgbClr val="FF0000"/>
                </a:solidFill>
              </a:rPr>
              <a:t>20000</a:t>
            </a:r>
            <a:r>
              <a:rPr lang="ar-SA" sz="2800"/>
              <a:t>                   إلى حـ/ البنك</a:t>
            </a:r>
          </a:p>
        </p:txBody>
      </p:sp>
      <p:sp>
        <p:nvSpPr>
          <p:cNvPr id="11" name="Rounded Rectangle 10"/>
          <p:cNvSpPr/>
          <p:nvPr/>
        </p:nvSpPr>
        <p:spPr>
          <a:xfrm>
            <a:off x="4572000" y="1600200"/>
            <a:ext cx="4009292" cy="4572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sz="2800" dirty="0">
                <a:solidFill>
                  <a:srgbClr val="FF0000"/>
                </a:solidFill>
              </a:rPr>
              <a:t>في هذه الحالة يكون القيد كما يلي:</a:t>
            </a:r>
            <a:endParaRPr lang="en-GB" sz="2800" dirty="0">
              <a:solidFill>
                <a:schemeClr val="bg1"/>
              </a:solidFill>
            </a:endParaRPr>
          </a:p>
        </p:txBody>
      </p:sp>
      <p:sp>
        <p:nvSpPr>
          <p:cNvPr id="12" name="Slide Number Placeholder 3"/>
          <p:cNvSpPr txBox="1">
            <a:spLocks/>
          </p:cNvSpPr>
          <p:nvPr/>
        </p:nvSpPr>
        <p:spPr bwMode="auto">
          <a:xfrm>
            <a:off x="4579522"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166</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336034540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9" presetClass="entr" presetSubtype="0" accel="10000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18" dur="50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19" dur="50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20" dur="50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blinds(horizontal)">
                                      <p:cBhvr>
                                        <p:cTn id="25" dur="500"/>
                                        <p:tgtEl>
                                          <p:spTgt spid="8"/>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blinds(horizontal)">
                                      <p:cBhvr>
                                        <p:cTn id="30" dur="500"/>
                                        <p:tgtEl>
                                          <p:spTgt spid="6"/>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blinds(horizontal)">
                                      <p:cBhvr>
                                        <p:cTn id="3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6" grpId="0"/>
      <p:bldP spid="7" grpId="0"/>
      <p:bldP spid="8" grpId="0"/>
      <p:bldP spid="11" grpId="0" animBg="1"/>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lgn="ctr" rtl="1"/>
            <a:r>
              <a:rPr lang="ar-SA" sz="3600" b="1" dirty="0" smtClean="0">
                <a:solidFill>
                  <a:srgbClr val="FF0000"/>
                </a:solidFill>
                <a:cs typeface="Arial" pitchFamily="34" charset="0"/>
              </a:rPr>
              <a:t>(ب): العمليات الرأسمالية (عمليات رأس المال </a:t>
            </a:r>
            <a:r>
              <a:rPr lang="en-GB" sz="3600" b="1" dirty="0" smtClean="0">
                <a:solidFill>
                  <a:srgbClr val="FF0000"/>
                </a:solidFill>
                <a:cs typeface="Arial" pitchFamily="34" charset="0"/>
              </a:rPr>
              <a:t>(Capital</a:t>
            </a:r>
            <a:endParaRPr lang="en-GB" sz="3600" b="1" dirty="0" smtClean="0">
              <a:solidFill>
                <a:schemeClr val="tx1"/>
              </a:solidFill>
              <a:cs typeface="Arial" pitchFamily="34" charset="0"/>
            </a:endParaRPr>
          </a:p>
        </p:txBody>
      </p:sp>
      <p:sp>
        <p:nvSpPr>
          <p:cNvPr id="3" name="Content Placeholder 2"/>
          <p:cNvSpPr>
            <a:spLocks noGrp="1"/>
          </p:cNvSpPr>
          <p:nvPr>
            <p:ph idx="1"/>
          </p:nvPr>
        </p:nvSpPr>
        <p:spPr>
          <a:xfrm>
            <a:off x="457200" y="1371601"/>
            <a:ext cx="8229600" cy="4754563"/>
          </a:xfrm>
        </p:spPr>
        <p:txBody>
          <a:bodyPr/>
          <a:lstStyle/>
          <a:p>
            <a:pPr rtl="1"/>
            <a:r>
              <a:rPr lang="ar-SA" b="1" dirty="0" smtClean="0">
                <a:solidFill>
                  <a:srgbClr val="FF0000"/>
                </a:solidFill>
                <a:cs typeface="Arial" pitchFamily="34" charset="0"/>
              </a:rPr>
              <a:t> </a:t>
            </a:r>
          </a:p>
          <a:p>
            <a:r>
              <a:rPr lang="ar-SA" dirty="0" smtClean="0">
                <a:cs typeface="Arial" pitchFamily="34" charset="0"/>
              </a:rPr>
              <a:t>يتمثل رأس المال في الأموال التي يقدمها صاحب المنشأة للتصرف فيها داخل المنشأة بما يحقق أهدافه.</a:t>
            </a:r>
          </a:p>
          <a:p>
            <a:endParaRPr lang="ar-SA" b="1" dirty="0" smtClean="0">
              <a:solidFill>
                <a:srgbClr val="FF0000"/>
              </a:solidFill>
              <a:cs typeface="Arial" pitchFamily="34" charset="0"/>
            </a:endParaRPr>
          </a:p>
          <a:p>
            <a:endParaRPr lang="ar-SA" dirty="0" smtClean="0">
              <a:cs typeface="Arial" pitchFamily="34" charset="0"/>
            </a:endParaRPr>
          </a:p>
          <a:p>
            <a:endParaRPr lang="ar-SA" dirty="0" smtClean="0">
              <a:cs typeface="Arial" pitchFamily="34" charset="0"/>
            </a:endParaRPr>
          </a:p>
          <a:p>
            <a:endParaRPr lang="ar-SA" dirty="0" smtClean="0">
              <a:cs typeface="Arial" pitchFamily="34" charset="0"/>
            </a:endParaRPr>
          </a:p>
          <a:p>
            <a:endParaRPr lang="ar-SA" dirty="0" smtClean="0">
              <a:cs typeface="Arial" pitchFamily="34" charset="0"/>
            </a:endParaRPr>
          </a:p>
          <a:p>
            <a:endParaRPr lang="ar-SA" dirty="0" smtClean="0">
              <a:cs typeface="Arial" pitchFamily="34" charset="0"/>
            </a:endParaRPr>
          </a:p>
          <a:p>
            <a:endParaRPr lang="ar-SA" dirty="0" smtClean="0">
              <a:cs typeface="Arial" pitchFamily="34" charset="0"/>
            </a:endParaRPr>
          </a:p>
          <a:p>
            <a:endParaRPr lang="ar-SA" dirty="0" smtClean="0">
              <a:cs typeface="Arial" pitchFamily="34" charset="0"/>
            </a:endParaRPr>
          </a:p>
          <a:p>
            <a:endParaRPr lang="ar-SA" dirty="0" smtClean="0">
              <a:cs typeface="Arial" pitchFamily="34" charset="0"/>
            </a:endParaRPr>
          </a:p>
          <a:p>
            <a:endParaRPr lang="ar-SA" dirty="0" smtClean="0">
              <a:cs typeface="Arial" pitchFamily="34" charset="0"/>
            </a:endParaRPr>
          </a:p>
        </p:txBody>
      </p:sp>
      <p:graphicFrame>
        <p:nvGraphicFramePr>
          <p:cNvPr id="5" name="Diagram 4"/>
          <p:cNvGraphicFramePr/>
          <p:nvPr/>
        </p:nvGraphicFramePr>
        <p:xfrm>
          <a:off x="1547446" y="3048000"/>
          <a:ext cx="6096000" cy="3124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Slide Number Placeholder 3"/>
          <p:cNvSpPr txBox="1">
            <a:spLocks/>
          </p:cNvSpPr>
          <p:nvPr/>
        </p:nvSpPr>
        <p:spPr bwMode="auto">
          <a:xfrm>
            <a:off x="4579522"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167</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170014466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linds(horizontal)">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Graphic spid="5" grpId="0">
        <p:bldAsOne/>
      </p:bldGraphic>
    </p:bld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defRPr/>
            </a:pP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sz="3200" dirty="0" smtClean="0">
                <a:solidFill>
                  <a:srgbClr val="FF0000"/>
                </a:solidFill>
              </a:rPr>
              <a:t/>
            </a:r>
            <a:br>
              <a:rPr lang="ar-SA" sz="3200" dirty="0" smtClean="0">
                <a:solidFill>
                  <a:srgbClr val="FF0000"/>
                </a:solidFill>
              </a:rPr>
            </a:br>
            <a:endParaRPr lang="en-GB" sz="3200" dirty="0">
              <a:solidFill>
                <a:schemeClr val="tx1"/>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xmlns="" val="3646932409"/>
              </p:ext>
            </p:extLst>
          </p:nvPr>
        </p:nvGraphicFramePr>
        <p:xfrm>
          <a:off x="457200" y="990600"/>
          <a:ext cx="8229600" cy="2819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78181" name="Rectangle 5"/>
          <p:cNvSpPr>
            <a:spLocks noChangeArrowheads="1"/>
          </p:cNvSpPr>
          <p:nvPr/>
        </p:nvSpPr>
        <p:spPr bwMode="auto">
          <a:xfrm>
            <a:off x="1125416" y="228601"/>
            <a:ext cx="7526215" cy="862013"/>
          </a:xfrm>
          <a:prstGeom prst="rect">
            <a:avLst/>
          </a:prstGeom>
          <a:solidFill>
            <a:schemeClr val="accent1"/>
          </a:solidFill>
          <a:ln>
            <a:noFill/>
          </a:ln>
        </p:spPr>
        <p:txBody>
          <a:bodyPr>
            <a:spAutoFit/>
          </a:bodyPr>
          <a:lstStyle/>
          <a:p>
            <a:r>
              <a:rPr lang="ar-SA" sz="3200" b="1" dirty="0">
                <a:solidFill>
                  <a:srgbClr val="FF0000"/>
                </a:solidFill>
              </a:rPr>
              <a:t>1-</a:t>
            </a:r>
            <a:r>
              <a:rPr lang="ar-SA" sz="3200" b="1" dirty="0"/>
              <a:t> </a:t>
            </a:r>
            <a:r>
              <a:rPr lang="ar-SA" sz="3200" b="1" dirty="0">
                <a:solidFill>
                  <a:srgbClr val="FF0000"/>
                </a:solidFill>
              </a:rPr>
              <a:t>إيداع رأس المال في بداية حياة المنشأة</a:t>
            </a:r>
            <a:r>
              <a:rPr lang="ar-SA" dirty="0">
                <a:solidFill>
                  <a:srgbClr val="FF0000"/>
                </a:solidFill>
              </a:rPr>
              <a:t/>
            </a:r>
            <a:br>
              <a:rPr lang="ar-SA" dirty="0">
                <a:solidFill>
                  <a:srgbClr val="FF0000"/>
                </a:solidFill>
              </a:rPr>
            </a:br>
            <a:endParaRPr lang="ar-SA" dirty="0">
              <a:solidFill>
                <a:srgbClr val="FF0000"/>
              </a:solidFill>
            </a:endParaRPr>
          </a:p>
        </p:txBody>
      </p:sp>
      <p:sp>
        <p:nvSpPr>
          <p:cNvPr id="7" name="Rectangle 6"/>
          <p:cNvSpPr>
            <a:spLocks noChangeArrowheads="1"/>
          </p:cNvSpPr>
          <p:nvPr/>
        </p:nvSpPr>
        <p:spPr bwMode="auto">
          <a:xfrm>
            <a:off x="1331640" y="4572001"/>
            <a:ext cx="6968298"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342900" indent="-342900"/>
            <a:r>
              <a:rPr lang="ar-SA" sz="2400" dirty="0">
                <a:solidFill>
                  <a:srgbClr val="FF0000"/>
                </a:solidFill>
              </a:rPr>
              <a:t>×××</a:t>
            </a:r>
            <a:r>
              <a:rPr lang="ar-SA" sz="2400" dirty="0"/>
              <a:t>                   من حـ/الصندوق </a:t>
            </a:r>
            <a:r>
              <a:rPr lang="ar-SA" sz="2400" dirty="0">
                <a:solidFill>
                  <a:srgbClr val="FF0000"/>
                </a:solidFill>
              </a:rPr>
              <a:t>أو</a:t>
            </a:r>
            <a:r>
              <a:rPr lang="ar-SA" sz="2400" dirty="0"/>
              <a:t> البنك </a:t>
            </a:r>
            <a:r>
              <a:rPr lang="ar-SA" sz="2400" dirty="0" smtClean="0">
                <a:solidFill>
                  <a:srgbClr val="FF0000"/>
                </a:solidFill>
              </a:rPr>
              <a:t>أو </a:t>
            </a:r>
            <a:r>
              <a:rPr lang="ar-SA" sz="2400" dirty="0" smtClean="0"/>
              <a:t>الأصل  </a:t>
            </a:r>
            <a:endParaRPr lang="ar-SA" sz="2400" dirty="0"/>
          </a:p>
        </p:txBody>
      </p:sp>
      <p:sp>
        <p:nvSpPr>
          <p:cNvPr id="8" name="Rectangle 7"/>
          <p:cNvSpPr>
            <a:spLocks noChangeArrowheads="1"/>
          </p:cNvSpPr>
          <p:nvPr/>
        </p:nvSpPr>
        <p:spPr bwMode="auto">
          <a:xfrm>
            <a:off x="492369" y="5181601"/>
            <a:ext cx="6541477"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ar-SA" sz="2800" dirty="0">
                <a:solidFill>
                  <a:srgbClr val="FF0000"/>
                </a:solidFill>
              </a:rPr>
              <a:t> </a:t>
            </a:r>
            <a:r>
              <a:rPr lang="ar-SA" sz="2400" dirty="0">
                <a:solidFill>
                  <a:srgbClr val="FF0000"/>
                </a:solidFill>
              </a:rPr>
              <a:t>×××</a:t>
            </a:r>
            <a:r>
              <a:rPr lang="ar-SA" sz="2400" dirty="0"/>
              <a:t>                           إلى حـ/ راس المال</a:t>
            </a:r>
            <a:endParaRPr lang="en-GB" sz="2400" dirty="0"/>
          </a:p>
        </p:txBody>
      </p:sp>
      <p:sp>
        <p:nvSpPr>
          <p:cNvPr id="9" name="Rectangle 7"/>
          <p:cNvSpPr>
            <a:spLocks noChangeArrowheads="1"/>
          </p:cNvSpPr>
          <p:nvPr/>
        </p:nvSpPr>
        <p:spPr bwMode="auto">
          <a:xfrm>
            <a:off x="984738" y="5715001"/>
            <a:ext cx="4994031"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ar-SA" sz="2400" dirty="0">
                <a:solidFill>
                  <a:srgbClr val="0070C0"/>
                </a:solidFill>
              </a:rPr>
              <a:t>إثبات إيداع رأس المال</a:t>
            </a:r>
            <a:endParaRPr lang="en-GB" sz="2400" dirty="0">
              <a:solidFill>
                <a:srgbClr val="0070C0"/>
              </a:solidFill>
            </a:endParaRPr>
          </a:p>
        </p:txBody>
      </p:sp>
      <p:sp>
        <p:nvSpPr>
          <p:cNvPr id="10" name="Rectangle 7"/>
          <p:cNvSpPr>
            <a:spLocks noChangeArrowheads="1"/>
          </p:cNvSpPr>
          <p:nvPr/>
        </p:nvSpPr>
        <p:spPr bwMode="auto">
          <a:xfrm>
            <a:off x="984738" y="5943601"/>
            <a:ext cx="4994031"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ar-SA" sz="2400" dirty="0">
                <a:solidFill>
                  <a:srgbClr val="FF0000"/>
                </a:solidFill>
              </a:rPr>
              <a:t> </a:t>
            </a:r>
            <a:r>
              <a:rPr lang="ar-SA" sz="2400" dirty="0"/>
              <a:t>ــــــــــــــــــــــــــــــــــــــــــــــــــــــــــــــــــ</a:t>
            </a:r>
            <a:endParaRPr lang="en-GB" sz="2400" dirty="0"/>
          </a:p>
        </p:txBody>
      </p:sp>
      <p:sp>
        <p:nvSpPr>
          <p:cNvPr id="14" name="Rounded Rectangle 13"/>
          <p:cNvSpPr/>
          <p:nvPr/>
        </p:nvSpPr>
        <p:spPr>
          <a:xfrm>
            <a:off x="4009293" y="4038600"/>
            <a:ext cx="4642338" cy="4572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sz="2400" dirty="0">
                <a:solidFill>
                  <a:srgbClr val="FF0000"/>
                </a:solidFill>
              </a:rPr>
              <a:t>وفي مثل هذه الحالات يكون القيد كما يلي</a:t>
            </a:r>
            <a:r>
              <a:rPr lang="ar-SA" sz="2800" dirty="0">
                <a:solidFill>
                  <a:srgbClr val="FF0000"/>
                </a:solidFill>
              </a:rPr>
              <a:t>:</a:t>
            </a:r>
            <a:endParaRPr lang="en-GB" sz="2800" dirty="0">
              <a:solidFill>
                <a:schemeClr val="bg1"/>
              </a:solidFill>
            </a:endParaRPr>
          </a:p>
        </p:txBody>
      </p:sp>
      <p:sp>
        <p:nvSpPr>
          <p:cNvPr id="12" name="Slide Number Placeholder 3"/>
          <p:cNvSpPr txBox="1">
            <a:spLocks/>
          </p:cNvSpPr>
          <p:nvPr/>
        </p:nvSpPr>
        <p:spPr bwMode="auto">
          <a:xfrm>
            <a:off x="4579522"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168</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2695012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linds(horizontal)">
                                      <p:cBhvr>
                                        <p:cTn id="17" dur="500"/>
                                        <p:tgtEl>
                                          <p:spTgt spid="1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9" presetClass="entr" presetSubtype="0" accel="10000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3" dur="50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4" dur="50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25" dur="50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blinds(horizontal)">
                                      <p:cBhvr>
                                        <p:cTn id="30" dur="5000"/>
                                        <p:tgtEl>
                                          <p:spTgt spid="8"/>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blinds(horizontal)">
                                      <p:cBhvr>
                                        <p:cTn id="35" dur="5000"/>
                                        <p:tgtEl>
                                          <p:spTgt spid="9"/>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blinds(horizontal)">
                                      <p:cBhvr>
                                        <p:cTn id="40" dur="5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5" grpId="0">
        <p:bldAsOne/>
      </p:bldGraphic>
      <p:bldP spid="7" grpId="0"/>
      <p:bldP spid="8" grpId="0"/>
      <p:bldP spid="9" grpId="0"/>
      <p:bldP spid="10" grpId="0"/>
      <p:bldP spid="14" grpId="0" animBg="1"/>
    </p:bld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a:p>
        </p:txBody>
      </p:sp>
      <p:sp>
        <p:nvSpPr>
          <p:cNvPr id="3" name="Content Placeholder 2"/>
          <p:cNvSpPr>
            <a:spLocks noGrp="1"/>
          </p:cNvSpPr>
          <p:nvPr>
            <p:ph idx="1"/>
          </p:nvPr>
        </p:nvSpPr>
        <p:spPr>
          <a:xfrm>
            <a:off x="457200" y="1447800"/>
            <a:ext cx="8229600" cy="4678363"/>
          </a:xfrm>
        </p:spPr>
        <p:txBody>
          <a:bodyPr/>
          <a:lstStyle/>
          <a:p>
            <a:pPr algn="just" rtl="1">
              <a:lnSpc>
                <a:spcPct val="150000"/>
              </a:lnSpc>
            </a:pPr>
            <a:r>
              <a:rPr lang="ar-SA" sz="2800" smtClean="0">
                <a:cs typeface="Arial" pitchFamily="34" charset="0"/>
              </a:rPr>
              <a:t>لمواجهة احتياجات التوسع وزيادة الاستثمارات واستغلال فرص النمو وتحقيق الأرباح، يمكن زيادة رأس مال المنشأة خلال حياتها من خلال نفس صور إيداع رأس المال السابق إيضاحها. </a:t>
            </a:r>
            <a:endParaRPr lang="en-GB" sz="2800" b="1" smtClean="0">
              <a:solidFill>
                <a:srgbClr val="FF0000"/>
              </a:solidFill>
              <a:cs typeface="Arial" pitchFamily="34" charset="0"/>
            </a:endParaRPr>
          </a:p>
        </p:txBody>
      </p:sp>
      <p:sp>
        <p:nvSpPr>
          <p:cNvPr id="6" name="Rectangle 5"/>
          <p:cNvSpPr txBox="1">
            <a:spLocks noChangeArrowheads="1"/>
          </p:cNvSpPr>
          <p:nvPr/>
        </p:nvSpPr>
        <p:spPr bwMode="auto">
          <a:xfrm>
            <a:off x="492369" y="561976"/>
            <a:ext cx="8194431" cy="536575"/>
          </a:xfrm>
          <a:prstGeom prst="rect">
            <a:avLst/>
          </a:prstGeom>
          <a:solidFill>
            <a:schemeClr val="accent1"/>
          </a:solidFill>
          <a:ln w="9525">
            <a:noFill/>
            <a:miter lim="800000"/>
            <a:headEnd/>
            <a:tailEnd/>
          </a:ln>
        </p:spPr>
        <p:txBody>
          <a:bodyPr anchor="ctr">
            <a:spAutoFit/>
          </a:bodyPr>
          <a:lstStyle/>
          <a:p>
            <a:pPr rtl="0" eaLnBrk="0" hangingPunct="0">
              <a:lnSpc>
                <a:spcPct val="90000"/>
              </a:lnSpc>
              <a:spcBef>
                <a:spcPct val="20000"/>
              </a:spcBef>
              <a:defRPr/>
            </a:pPr>
            <a:r>
              <a:rPr lang="ar-SA" sz="3200" b="1" dirty="0">
                <a:solidFill>
                  <a:srgbClr val="FF0000"/>
                </a:solidFill>
                <a:latin typeface="+mj-lt"/>
                <a:ea typeface="+mj-ea"/>
                <a:cs typeface="Arial" charset="0"/>
              </a:rPr>
              <a:t>2- </a:t>
            </a:r>
            <a:r>
              <a:rPr lang="ar-SA" sz="3200" b="1" dirty="0"/>
              <a:t> </a:t>
            </a:r>
            <a:r>
              <a:rPr lang="ar-SA" sz="3200" b="1" dirty="0">
                <a:solidFill>
                  <a:srgbClr val="FF0000"/>
                </a:solidFill>
              </a:rPr>
              <a:t>زيادة رأس المال خلال حياة المنشأة</a:t>
            </a:r>
            <a:endParaRPr lang="en-GB" sz="3200" b="1" dirty="0">
              <a:solidFill>
                <a:srgbClr val="FF0000"/>
              </a:solidFill>
              <a:latin typeface="+mj-lt"/>
              <a:ea typeface="+mj-ea"/>
              <a:cs typeface="Arial" charset="0"/>
            </a:endParaRPr>
          </a:p>
        </p:txBody>
      </p:sp>
      <p:sp>
        <p:nvSpPr>
          <p:cNvPr id="8" name="Rectangle 7"/>
          <p:cNvSpPr>
            <a:spLocks noChangeArrowheads="1"/>
          </p:cNvSpPr>
          <p:nvPr/>
        </p:nvSpPr>
        <p:spPr bwMode="auto">
          <a:xfrm>
            <a:off x="1259632" y="3797619"/>
            <a:ext cx="7047514"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342900" indent="-342900"/>
            <a:r>
              <a:rPr lang="ar-SA" sz="2800" dirty="0">
                <a:solidFill>
                  <a:srgbClr val="FF0000"/>
                </a:solidFill>
              </a:rPr>
              <a:t>×××</a:t>
            </a:r>
            <a:r>
              <a:rPr lang="ar-SA" sz="2800" dirty="0"/>
              <a:t>                  من حـ/الصندوق </a:t>
            </a:r>
            <a:r>
              <a:rPr lang="ar-SA" sz="2800" dirty="0">
                <a:solidFill>
                  <a:srgbClr val="FF0000"/>
                </a:solidFill>
              </a:rPr>
              <a:t>أو</a:t>
            </a:r>
            <a:r>
              <a:rPr lang="ar-SA" sz="2800" dirty="0"/>
              <a:t> البنك </a:t>
            </a:r>
            <a:r>
              <a:rPr lang="ar-SA" sz="2800" dirty="0">
                <a:solidFill>
                  <a:srgbClr val="FF0000"/>
                </a:solidFill>
              </a:rPr>
              <a:t>أو</a:t>
            </a:r>
            <a:r>
              <a:rPr lang="ar-SA" sz="2800" dirty="0"/>
              <a:t> الأصل  </a:t>
            </a:r>
          </a:p>
        </p:txBody>
      </p:sp>
      <p:sp>
        <p:nvSpPr>
          <p:cNvPr id="9" name="Rectangle 8"/>
          <p:cNvSpPr>
            <a:spLocks noChangeArrowheads="1"/>
          </p:cNvSpPr>
          <p:nvPr/>
        </p:nvSpPr>
        <p:spPr bwMode="auto">
          <a:xfrm>
            <a:off x="550523" y="4489788"/>
            <a:ext cx="6541477"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ar-SA" sz="2800" dirty="0">
                <a:solidFill>
                  <a:srgbClr val="FF0000"/>
                </a:solidFill>
              </a:rPr>
              <a:t> ×××</a:t>
            </a:r>
            <a:r>
              <a:rPr lang="ar-SA" sz="2800" dirty="0"/>
              <a:t>                          إلى حـ/ راس المال</a:t>
            </a:r>
            <a:endParaRPr lang="en-GB" dirty="0"/>
          </a:p>
        </p:txBody>
      </p:sp>
      <p:sp>
        <p:nvSpPr>
          <p:cNvPr id="10" name="Rectangle 7"/>
          <p:cNvSpPr>
            <a:spLocks noChangeArrowheads="1"/>
          </p:cNvSpPr>
          <p:nvPr/>
        </p:nvSpPr>
        <p:spPr bwMode="auto">
          <a:xfrm>
            <a:off x="844061" y="5105401"/>
            <a:ext cx="4994031"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ar-SA" sz="2800" dirty="0">
                <a:solidFill>
                  <a:srgbClr val="0070C0"/>
                </a:solidFill>
              </a:rPr>
              <a:t>إثبات زيادة رأس المال</a:t>
            </a:r>
            <a:endParaRPr lang="en-GB" dirty="0">
              <a:solidFill>
                <a:srgbClr val="0070C0"/>
              </a:solidFill>
            </a:endParaRPr>
          </a:p>
        </p:txBody>
      </p:sp>
      <p:sp>
        <p:nvSpPr>
          <p:cNvPr id="11" name="Rectangle 7"/>
          <p:cNvSpPr>
            <a:spLocks noChangeArrowheads="1"/>
          </p:cNvSpPr>
          <p:nvPr/>
        </p:nvSpPr>
        <p:spPr bwMode="auto">
          <a:xfrm>
            <a:off x="914400" y="5021521"/>
            <a:ext cx="4994031" cy="954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ar-SA" sz="2800" dirty="0">
                <a:solidFill>
                  <a:srgbClr val="FF0000"/>
                </a:solidFill>
              </a:rPr>
              <a:t> </a:t>
            </a:r>
            <a:r>
              <a:rPr lang="ar-SA" sz="2800" dirty="0" smtClean="0"/>
              <a:t>ـــــــــــــــــــــــــــــــــــــــــــــــــــــــــــــــــ</a:t>
            </a:r>
            <a:endParaRPr lang="en-GB" dirty="0"/>
          </a:p>
        </p:txBody>
      </p:sp>
      <p:sp>
        <p:nvSpPr>
          <p:cNvPr id="13" name="Rounded Rectangle 12"/>
          <p:cNvSpPr/>
          <p:nvPr/>
        </p:nvSpPr>
        <p:spPr>
          <a:xfrm>
            <a:off x="4294054" y="3352801"/>
            <a:ext cx="4009292" cy="4572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ar-SA" sz="2800" dirty="0">
                <a:solidFill>
                  <a:srgbClr val="FF0000"/>
                </a:solidFill>
              </a:rPr>
              <a:t>في هذه الحالة يكون القيد كما يلي:</a:t>
            </a:r>
            <a:endParaRPr lang="en-GB" sz="2800" dirty="0">
              <a:solidFill>
                <a:schemeClr val="bg1"/>
              </a:solidFill>
            </a:endParaRPr>
          </a:p>
        </p:txBody>
      </p:sp>
      <p:sp>
        <p:nvSpPr>
          <p:cNvPr id="14" name="Slide Number Placeholder 3"/>
          <p:cNvSpPr txBox="1">
            <a:spLocks/>
          </p:cNvSpPr>
          <p:nvPr/>
        </p:nvSpPr>
        <p:spPr bwMode="auto">
          <a:xfrm>
            <a:off x="4579522"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169</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381117473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770" decel="100000"/>
                                        <p:tgtEl>
                                          <p:spTgt spid="6"/>
                                        </p:tgtEl>
                                      </p:cBhvr>
                                    </p:animEffect>
                                    <p:animScale>
                                      <p:cBhvr>
                                        <p:cTn id="8" dur="770" decel="100000"/>
                                        <p:tgtEl>
                                          <p:spTgt spid="6"/>
                                        </p:tgtEl>
                                      </p:cBhvr>
                                      <p:from x="10000" y="10000"/>
                                      <p:to x="200000" y="450000"/>
                                    </p:animScale>
                                    <p:animScale>
                                      <p:cBhvr>
                                        <p:cTn id="9" dur="1230" accel="100000" fill="hold">
                                          <p:stCondLst>
                                            <p:cond delay="770"/>
                                          </p:stCondLst>
                                        </p:cTn>
                                        <p:tgtEl>
                                          <p:spTgt spid="6"/>
                                        </p:tgtEl>
                                      </p:cBhvr>
                                      <p:from x="200000" y="450000"/>
                                      <p:to x="100000" y="100000"/>
                                    </p:animScale>
                                    <p:set>
                                      <p:cBhvr>
                                        <p:cTn id="10" dur="770" fill="hold"/>
                                        <p:tgtEl>
                                          <p:spTgt spid="6"/>
                                        </p:tgtEl>
                                        <p:attrNameLst>
                                          <p:attrName>ppt_x</p:attrName>
                                        </p:attrNameLst>
                                      </p:cBhvr>
                                      <p:to>
                                        <p:strVal val="(0.5)"/>
                                      </p:to>
                                    </p:set>
                                    <p:anim from="(0.5)" to="(#ppt_x)" calcmode="lin" valueType="num">
                                      <p:cBhvr>
                                        <p:cTn id="11" dur="1230" accel="100000" fill="hold">
                                          <p:stCondLst>
                                            <p:cond delay="770"/>
                                          </p:stCondLst>
                                        </p:cTn>
                                        <p:tgtEl>
                                          <p:spTgt spid="6"/>
                                        </p:tgtEl>
                                        <p:attrNameLst>
                                          <p:attrName>ppt_x</p:attrName>
                                        </p:attrNameLst>
                                      </p:cBhvr>
                                    </p:anim>
                                    <p:set>
                                      <p:cBhvr>
                                        <p:cTn id="12" dur="770" fill="hold"/>
                                        <p:tgtEl>
                                          <p:spTgt spid="6"/>
                                        </p:tgtEl>
                                        <p:attrNameLst>
                                          <p:attrName>ppt_y</p:attrName>
                                        </p:attrNameLst>
                                      </p:cBhvr>
                                      <p:to>
                                        <p:strVal val="(#ppt_y+0.4)"/>
                                      </p:to>
                                    </p:set>
                                    <p:anim from="(#ppt_y+0.4)" to="(#ppt_y)" calcmode="lin" valueType="num">
                                      <p:cBhvr>
                                        <p:cTn id="13" dur="1230" accel="100000" fill="hold">
                                          <p:stCondLst>
                                            <p:cond delay="770"/>
                                          </p:stCondLst>
                                        </p:cTn>
                                        <p:tgtEl>
                                          <p:spTgt spid="6"/>
                                        </p:tgtEl>
                                        <p:attrNameLst>
                                          <p:attrName>ppt_y</p:attrName>
                                        </p:attrNameLst>
                                      </p:cBhvr>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blinds(horizontal)">
                                      <p:cBhvr>
                                        <p:cTn id="18" dur="500"/>
                                        <p:tgtEl>
                                          <p:spTgt spid="3">
                                            <p:txEl>
                                              <p:pRg st="0" end="0"/>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linds(horizontal)">
                                      <p:cBhvr>
                                        <p:cTn id="23" dur="500"/>
                                        <p:tgtEl>
                                          <p:spTgt spid="13"/>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9" presetClass="entr" presetSubtype="0" accel="10000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0" fill="hold"/>
                                        <p:tgtEl>
                                          <p:spTgt spid="8"/>
                                        </p:tgtEl>
                                        <p:attrNameLst>
                                          <p:attrName>ppt_h</p:attrName>
                                        </p:attrNameLst>
                                      </p:cBhvr>
                                      <p:tavLst>
                                        <p:tav tm="0">
                                          <p:val>
                                            <p:strVal val="#ppt_h/20"/>
                                          </p:val>
                                        </p:tav>
                                        <p:tav tm="50000">
                                          <p:val>
                                            <p:strVal val="#ppt_h/20"/>
                                          </p:val>
                                        </p:tav>
                                        <p:tav tm="100000">
                                          <p:val>
                                            <p:strVal val="#ppt_h"/>
                                          </p:val>
                                        </p:tav>
                                      </p:tavLst>
                                    </p:anim>
                                    <p:anim calcmode="lin" valueType="num">
                                      <p:cBhvr>
                                        <p:cTn id="29" dur="5000" fill="hold"/>
                                        <p:tgtEl>
                                          <p:spTgt spid="8"/>
                                        </p:tgtEl>
                                        <p:attrNameLst>
                                          <p:attrName>ppt_w</p:attrName>
                                        </p:attrNameLst>
                                      </p:cBhvr>
                                      <p:tavLst>
                                        <p:tav tm="0">
                                          <p:val>
                                            <p:strVal val="#ppt_w+.3"/>
                                          </p:val>
                                        </p:tav>
                                        <p:tav tm="50000">
                                          <p:val>
                                            <p:strVal val="#ppt_w+.3"/>
                                          </p:val>
                                        </p:tav>
                                        <p:tav tm="100000">
                                          <p:val>
                                            <p:strVal val="#ppt_w"/>
                                          </p:val>
                                        </p:tav>
                                      </p:tavLst>
                                    </p:anim>
                                    <p:anim calcmode="lin" valueType="num">
                                      <p:cBhvr>
                                        <p:cTn id="30" dur="5000" fill="hold"/>
                                        <p:tgtEl>
                                          <p:spTgt spid="8"/>
                                        </p:tgtEl>
                                        <p:attrNameLst>
                                          <p:attrName>ppt_x</p:attrName>
                                        </p:attrNameLst>
                                      </p:cBhvr>
                                      <p:tavLst>
                                        <p:tav tm="0">
                                          <p:val>
                                            <p:strVal val="#ppt_x-.3"/>
                                          </p:val>
                                        </p:tav>
                                        <p:tav tm="50000">
                                          <p:val>
                                            <p:strVal val="#ppt_x"/>
                                          </p:val>
                                        </p:tav>
                                        <p:tav tm="100000">
                                          <p:val>
                                            <p:strVal val="#ppt_x"/>
                                          </p:val>
                                        </p:tav>
                                      </p:tavLst>
                                    </p:anim>
                                    <p:anim calcmode="lin" valueType="num">
                                      <p:cBhvr>
                                        <p:cTn id="31" dur="50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blinds(horizontal)">
                                      <p:cBhvr>
                                        <p:cTn id="36" dur="5000"/>
                                        <p:tgtEl>
                                          <p:spTgt spid="9"/>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3" presetClass="entr" presetSubtype="10"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blinds(horizontal)">
                                      <p:cBhvr>
                                        <p:cTn id="41" dur="5000"/>
                                        <p:tgtEl>
                                          <p:spTgt spid="10"/>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3" presetClass="entr" presetSubtype="10" fill="hold" grpId="0" nodeType="click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blinds(horizontal)">
                                      <p:cBhvr>
                                        <p:cTn id="46" dur="5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9" grpId="0"/>
      <p:bldP spid="10" grpId="0"/>
      <p:bldP spid="11" grpId="0"/>
      <p:bldP spid="13" grpId="0" animBg="1"/>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ar-SA" sz="3200" b="1" dirty="0" smtClean="0">
                <a:solidFill>
                  <a:srgbClr val="FF0000"/>
                </a:solidFill>
              </a:rPr>
              <a:t>3-</a:t>
            </a:r>
            <a:r>
              <a:rPr lang="ar-SA" sz="3200" b="1" dirty="0" smtClean="0"/>
              <a:t> </a:t>
            </a:r>
            <a:r>
              <a:rPr lang="ar-SA" sz="3200" b="1" dirty="0" smtClean="0">
                <a:solidFill>
                  <a:srgbClr val="FF0000"/>
                </a:solidFill>
              </a:rPr>
              <a:t>تخفيض رأس المال خلال حياة المنشأة</a:t>
            </a:r>
            <a:endParaRPr lang="en-GB" sz="3200" b="1" dirty="0"/>
          </a:p>
        </p:txBody>
      </p:sp>
      <p:sp>
        <p:nvSpPr>
          <p:cNvPr id="3" name="Content Placeholder 2"/>
          <p:cNvSpPr>
            <a:spLocks noGrp="1"/>
          </p:cNvSpPr>
          <p:nvPr>
            <p:ph idx="1"/>
          </p:nvPr>
        </p:nvSpPr>
        <p:spPr>
          <a:xfrm>
            <a:off x="457200" y="1295401"/>
            <a:ext cx="8229600" cy="4830763"/>
          </a:xfrm>
        </p:spPr>
        <p:txBody>
          <a:bodyPr/>
          <a:lstStyle/>
          <a:p>
            <a:pPr algn="just" rtl="1">
              <a:lnSpc>
                <a:spcPct val="150000"/>
              </a:lnSpc>
            </a:pPr>
            <a:r>
              <a:rPr lang="ar-SA" dirty="0" smtClean="0">
                <a:cs typeface="Arial" pitchFamily="34" charset="0"/>
              </a:rPr>
              <a:t>قد تلجأ المنشاة لتخفيض رأسمالها خلال حياتها بسبب تحقيق خسائر متتالية أو بسبب الرغبة في توجيه الأموال نحو استثمارات أخرى وما إلى ذلك. وقد يكون التخفيض نقداً، أو عيناً، أو نقداً وعيناً.</a:t>
            </a:r>
          </a:p>
          <a:p>
            <a:pPr algn="just" rtl="1">
              <a:lnSpc>
                <a:spcPct val="150000"/>
              </a:lnSpc>
            </a:pPr>
            <a:endParaRPr lang="ar-SA" b="1" dirty="0" smtClean="0">
              <a:solidFill>
                <a:srgbClr val="FF0000"/>
              </a:solidFill>
              <a:cs typeface="Arial" pitchFamily="34" charset="0"/>
            </a:endParaRPr>
          </a:p>
          <a:p>
            <a:pPr algn="just" rtl="1">
              <a:lnSpc>
                <a:spcPct val="150000"/>
              </a:lnSpc>
            </a:pPr>
            <a:endParaRPr lang="en-GB" dirty="0" smtClean="0">
              <a:cs typeface="Arial" pitchFamily="34" charset="0"/>
            </a:endParaRPr>
          </a:p>
        </p:txBody>
      </p:sp>
      <p:sp>
        <p:nvSpPr>
          <p:cNvPr id="5" name="Rectangle 4"/>
          <p:cNvSpPr>
            <a:spLocks noChangeArrowheads="1"/>
          </p:cNvSpPr>
          <p:nvPr/>
        </p:nvSpPr>
        <p:spPr bwMode="auto">
          <a:xfrm>
            <a:off x="492369" y="5029201"/>
            <a:ext cx="7033846"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342900" indent="-342900"/>
            <a:r>
              <a:rPr lang="ar-SA" sz="2800" dirty="0">
                <a:solidFill>
                  <a:srgbClr val="FF0000"/>
                </a:solidFill>
              </a:rPr>
              <a:t>×××</a:t>
            </a:r>
            <a:r>
              <a:rPr lang="ar-SA" sz="2800" dirty="0"/>
              <a:t>                 إلى حـ/ الصندوق </a:t>
            </a:r>
            <a:r>
              <a:rPr lang="ar-SA" sz="2800" dirty="0">
                <a:solidFill>
                  <a:srgbClr val="FF0000"/>
                </a:solidFill>
              </a:rPr>
              <a:t>أو</a:t>
            </a:r>
            <a:r>
              <a:rPr lang="ar-SA" sz="2800" dirty="0"/>
              <a:t> البنك </a:t>
            </a:r>
            <a:r>
              <a:rPr lang="ar-SA" sz="2800" dirty="0">
                <a:solidFill>
                  <a:srgbClr val="FF0000"/>
                </a:solidFill>
              </a:rPr>
              <a:t>أو</a:t>
            </a:r>
            <a:r>
              <a:rPr lang="ar-SA" sz="2800" dirty="0"/>
              <a:t> الأصل  </a:t>
            </a:r>
          </a:p>
        </p:txBody>
      </p:sp>
      <p:sp>
        <p:nvSpPr>
          <p:cNvPr id="6" name="Rectangle 5"/>
          <p:cNvSpPr>
            <a:spLocks noChangeArrowheads="1"/>
          </p:cNvSpPr>
          <p:nvPr/>
        </p:nvSpPr>
        <p:spPr bwMode="auto">
          <a:xfrm>
            <a:off x="492369" y="4267201"/>
            <a:ext cx="7737231"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ar-SA" sz="2800">
                <a:solidFill>
                  <a:srgbClr val="FF0000"/>
                </a:solidFill>
              </a:rPr>
              <a:t> ×××</a:t>
            </a:r>
            <a:r>
              <a:rPr lang="ar-SA" sz="2800"/>
              <a:t>             من حـ/ رأس المال</a:t>
            </a:r>
            <a:endParaRPr lang="en-GB"/>
          </a:p>
        </p:txBody>
      </p:sp>
      <p:sp>
        <p:nvSpPr>
          <p:cNvPr id="7" name="Rectangle 7"/>
          <p:cNvSpPr>
            <a:spLocks noChangeArrowheads="1"/>
          </p:cNvSpPr>
          <p:nvPr/>
        </p:nvSpPr>
        <p:spPr bwMode="auto">
          <a:xfrm>
            <a:off x="914400" y="5638801"/>
            <a:ext cx="4994031"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ar-SA" sz="2800">
                <a:solidFill>
                  <a:srgbClr val="0070C0"/>
                </a:solidFill>
              </a:rPr>
              <a:t>إثبات تخفيض رأس المال</a:t>
            </a:r>
            <a:endParaRPr lang="en-GB">
              <a:solidFill>
                <a:srgbClr val="0070C0"/>
              </a:solidFill>
            </a:endParaRPr>
          </a:p>
        </p:txBody>
      </p:sp>
      <p:sp>
        <p:nvSpPr>
          <p:cNvPr id="8" name="Rectangle 7"/>
          <p:cNvSpPr>
            <a:spLocks noChangeArrowheads="1"/>
          </p:cNvSpPr>
          <p:nvPr/>
        </p:nvSpPr>
        <p:spPr bwMode="auto">
          <a:xfrm>
            <a:off x="914400" y="5423684"/>
            <a:ext cx="5064369" cy="954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ar-SA" sz="2800" dirty="0">
                <a:solidFill>
                  <a:srgbClr val="FF0000"/>
                </a:solidFill>
              </a:rPr>
              <a:t> </a:t>
            </a:r>
            <a:r>
              <a:rPr lang="ar-SA" sz="2800" dirty="0" smtClean="0"/>
              <a:t>ــــــــــــــــــــــــــــــــــــــــــــــــــــــــــــــــــ</a:t>
            </a:r>
            <a:endParaRPr lang="en-GB" dirty="0"/>
          </a:p>
        </p:txBody>
      </p:sp>
      <p:sp>
        <p:nvSpPr>
          <p:cNvPr id="10" name="Rounded Rectangle 9"/>
          <p:cNvSpPr/>
          <p:nvPr/>
        </p:nvSpPr>
        <p:spPr>
          <a:xfrm>
            <a:off x="4501662" y="3657600"/>
            <a:ext cx="4009292" cy="4572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sz="2800" dirty="0">
                <a:solidFill>
                  <a:srgbClr val="FF0000"/>
                </a:solidFill>
              </a:rPr>
              <a:t>في هذه الحالة يكون القيد كما يلي:</a:t>
            </a:r>
            <a:endParaRPr lang="en-GB" sz="2800" dirty="0">
              <a:solidFill>
                <a:schemeClr val="bg1"/>
              </a:solidFill>
            </a:endParaRPr>
          </a:p>
        </p:txBody>
      </p:sp>
      <p:sp>
        <p:nvSpPr>
          <p:cNvPr id="11" name="Slide Number Placeholder 3"/>
          <p:cNvSpPr txBox="1">
            <a:spLocks/>
          </p:cNvSpPr>
          <p:nvPr/>
        </p:nvSpPr>
        <p:spPr bwMode="auto">
          <a:xfrm>
            <a:off x="4579522"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170</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139588565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0"/>
                                        <p:tgtEl>
                                          <p:spTgt spid="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9" presetClass="entr" presetSubtype="0" accel="10000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28" dur="50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29" dur="50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30" dur="50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blinds(horizontal)">
                                      <p:cBhvr>
                                        <p:cTn id="35" dur="5000"/>
                                        <p:tgtEl>
                                          <p:spTgt spid="7"/>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blinds(horizontal)">
                                      <p:cBhvr>
                                        <p:cTn id="40" dur="5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6" grpId="0"/>
      <p:bldP spid="7" grpId="0"/>
      <p:bldP spid="8" grpId="0"/>
      <p:bldP spid="10" grpId="0" animBg="1"/>
    </p:bld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r>
              <a:rPr lang="en-GB" sz="3200" b="1" dirty="0" smtClean="0">
                <a:solidFill>
                  <a:srgbClr val="FF0000"/>
                </a:solidFill>
                <a:cs typeface="Arial" pitchFamily="34" charset="0"/>
              </a:rPr>
              <a:t> Withdrawals</a:t>
            </a:r>
            <a:r>
              <a:rPr lang="ar-SA" sz="3200" b="1" dirty="0" smtClean="0">
                <a:solidFill>
                  <a:srgbClr val="FF0000"/>
                </a:solidFill>
                <a:cs typeface="Arial" pitchFamily="34" charset="0"/>
              </a:rPr>
              <a:t>المسحوبات  </a:t>
            </a:r>
            <a:endParaRPr lang="en-GB" sz="3200" b="1" dirty="0" smtClean="0">
              <a:solidFill>
                <a:srgbClr val="FF0000"/>
              </a:solidFill>
              <a:cs typeface="Arial" pitchFamily="34" charset="0"/>
            </a:endParaRPr>
          </a:p>
        </p:txBody>
      </p:sp>
      <p:sp>
        <p:nvSpPr>
          <p:cNvPr id="3" name="Content Placeholder 2"/>
          <p:cNvSpPr>
            <a:spLocks noGrp="1"/>
          </p:cNvSpPr>
          <p:nvPr>
            <p:ph idx="1"/>
          </p:nvPr>
        </p:nvSpPr>
        <p:spPr>
          <a:xfrm>
            <a:off x="457200" y="1371601"/>
            <a:ext cx="8229600" cy="4754563"/>
          </a:xfrm>
        </p:spPr>
        <p:txBody>
          <a:bodyPr/>
          <a:lstStyle/>
          <a:p>
            <a:pPr algn="just" rtl="1">
              <a:lnSpc>
                <a:spcPct val="150000"/>
              </a:lnSpc>
              <a:defRPr/>
            </a:pPr>
            <a:r>
              <a:rPr lang="ar-SA" dirty="0" smtClean="0"/>
              <a:t>هناك ذمة مالية مستقلة للمنشأة عن الذمة المالية لصاحب المنشأة،  لذلك يجب تسجيل أية مسحوبات شخصية لصاحب المنشاة. وقد تكون المسحوبات نقدية أو في شكل بضاعة</a:t>
            </a:r>
          </a:p>
          <a:p>
            <a:pPr marL="514350" indent="-514350" algn="just" rtl="1">
              <a:buFont typeface="Arial" pitchFamily="34" charset="0"/>
              <a:buAutoNum type="arabic1Minus"/>
              <a:defRPr/>
            </a:pPr>
            <a:r>
              <a:rPr lang="ar-SA" dirty="0" smtClean="0">
                <a:solidFill>
                  <a:srgbClr val="FF0000"/>
                </a:solidFill>
              </a:rPr>
              <a:t>المسحوبات النقدية</a:t>
            </a:r>
          </a:p>
          <a:p>
            <a:pPr marL="514350" indent="-514350" algn="just" rtl="1">
              <a:lnSpc>
                <a:spcPct val="150000"/>
              </a:lnSpc>
              <a:defRPr/>
            </a:pPr>
            <a:r>
              <a:rPr lang="ar-SA" dirty="0" smtClean="0"/>
              <a:t>وتحدث في حالة ما إذا سحب صاحب المنشاة أموالاً من الصندوق أو من حساب المنشأة بالبنك لأغراضه أو لاستخداماته الشخصية.</a:t>
            </a:r>
            <a:endParaRPr lang="en-GB" dirty="0"/>
          </a:p>
        </p:txBody>
      </p:sp>
      <p:sp>
        <p:nvSpPr>
          <p:cNvPr id="6" name="Slide Number Placeholder 3"/>
          <p:cNvSpPr txBox="1">
            <a:spLocks/>
          </p:cNvSpPr>
          <p:nvPr/>
        </p:nvSpPr>
        <p:spPr bwMode="auto">
          <a:xfrm>
            <a:off x="4579522"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171</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86680193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r>
              <a:rPr lang="ar-SA" sz="2800" dirty="0" smtClean="0">
                <a:solidFill>
                  <a:srgbClr val="FF0000"/>
                </a:solidFill>
                <a:cs typeface="Arial" pitchFamily="34" charset="0"/>
              </a:rPr>
              <a:t>مثال: سدد فاضل إيجار منزله البالغ 25000 ريال بسحب 10000 ريال من الصندوق والباقي بشيك من حساب المنشأة في البنك.</a:t>
            </a:r>
            <a:endParaRPr lang="en-GB" sz="2800" dirty="0" smtClean="0">
              <a:solidFill>
                <a:srgbClr val="FF0000"/>
              </a:solidFill>
              <a:cs typeface="Arial" pitchFamily="34" charset="0"/>
            </a:endParaRPr>
          </a:p>
        </p:txBody>
      </p:sp>
      <p:sp>
        <p:nvSpPr>
          <p:cNvPr id="182275" name="Content Placeholder 2"/>
          <p:cNvSpPr>
            <a:spLocks noGrp="1"/>
          </p:cNvSpPr>
          <p:nvPr>
            <p:ph idx="1"/>
          </p:nvPr>
        </p:nvSpPr>
        <p:spPr/>
        <p:txBody>
          <a:bodyPr/>
          <a:lstStyle/>
          <a:p>
            <a:endParaRPr lang="en-GB" smtClean="0">
              <a:cs typeface="Arial" pitchFamily="34" charset="0"/>
            </a:endParaRPr>
          </a:p>
        </p:txBody>
      </p:sp>
      <p:sp>
        <p:nvSpPr>
          <p:cNvPr id="5" name="Rectangle 4"/>
          <p:cNvSpPr>
            <a:spLocks noChangeArrowheads="1"/>
          </p:cNvSpPr>
          <p:nvPr/>
        </p:nvSpPr>
        <p:spPr bwMode="auto">
          <a:xfrm>
            <a:off x="1547665" y="2286001"/>
            <a:ext cx="6681936"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342900" indent="-342900"/>
            <a:r>
              <a:rPr lang="ar-SA" sz="2800" dirty="0">
                <a:solidFill>
                  <a:srgbClr val="FF0000"/>
                </a:solidFill>
              </a:rPr>
              <a:t>25000</a:t>
            </a:r>
            <a:r>
              <a:rPr lang="ar-SA" sz="2800" dirty="0"/>
              <a:t>                  من حـ/المسحوبات الشخصية</a:t>
            </a:r>
          </a:p>
        </p:txBody>
      </p:sp>
      <p:sp>
        <p:nvSpPr>
          <p:cNvPr id="6" name="Rectangle 7"/>
          <p:cNvSpPr>
            <a:spLocks noChangeArrowheads="1"/>
          </p:cNvSpPr>
          <p:nvPr/>
        </p:nvSpPr>
        <p:spPr bwMode="auto">
          <a:xfrm>
            <a:off x="773723" y="4876801"/>
            <a:ext cx="4853354"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ar-SA" sz="2800">
                <a:solidFill>
                  <a:srgbClr val="0070C0"/>
                </a:solidFill>
              </a:rPr>
              <a:t> إثبات المسحوبات الشخصية نقداً وبشيك</a:t>
            </a:r>
            <a:endParaRPr lang="en-GB">
              <a:solidFill>
                <a:srgbClr val="0070C0"/>
              </a:solidFill>
            </a:endParaRPr>
          </a:p>
        </p:txBody>
      </p:sp>
      <p:sp>
        <p:nvSpPr>
          <p:cNvPr id="7" name="Rectangle 7"/>
          <p:cNvSpPr>
            <a:spLocks noChangeArrowheads="1"/>
          </p:cNvSpPr>
          <p:nvPr/>
        </p:nvSpPr>
        <p:spPr bwMode="auto">
          <a:xfrm>
            <a:off x="562708" y="5486401"/>
            <a:ext cx="5205046"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ar-SA" sz="2800">
                <a:solidFill>
                  <a:srgbClr val="FF0000"/>
                </a:solidFill>
              </a:rPr>
              <a:t> </a:t>
            </a:r>
            <a:r>
              <a:rPr lang="ar-SA" sz="2800"/>
              <a:t>ـــــــــــــــــــــــــــــــــــــــــــــــــــــــــــــــــــ</a:t>
            </a:r>
            <a:endParaRPr lang="en-GB"/>
          </a:p>
        </p:txBody>
      </p:sp>
      <p:sp>
        <p:nvSpPr>
          <p:cNvPr id="8" name="Rectangle 7"/>
          <p:cNvSpPr>
            <a:spLocks noChangeArrowheads="1"/>
          </p:cNvSpPr>
          <p:nvPr/>
        </p:nvSpPr>
        <p:spPr bwMode="auto">
          <a:xfrm>
            <a:off x="773723" y="3962401"/>
            <a:ext cx="5978769"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342900" indent="-342900"/>
            <a:r>
              <a:rPr lang="ar-SA" sz="2800">
                <a:solidFill>
                  <a:srgbClr val="FF0000"/>
                </a:solidFill>
              </a:rPr>
              <a:t>15000</a:t>
            </a:r>
            <a:r>
              <a:rPr lang="ar-SA" sz="2800"/>
              <a:t>                  حـ/البنك </a:t>
            </a:r>
          </a:p>
        </p:txBody>
      </p:sp>
      <p:sp>
        <p:nvSpPr>
          <p:cNvPr id="9" name="Rectangle 8"/>
          <p:cNvSpPr>
            <a:spLocks noChangeArrowheads="1"/>
          </p:cNvSpPr>
          <p:nvPr/>
        </p:nvSpPr>
        <p:spPr bwMode="auto">
          <a:xfrm>
            <a:off x="211016" y="2895601"/>
            <a:ext cx="5978769"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342900" indent="-342900"/>
            <a:r>
              <a:rPr lang="ar-SA" sz="2800"/>
              <a:t>                إلى مذكورين</a:t>
            </a:r>
          </a:p>
        </p:txBody>
      </p:sp>
      <p:sp>
        <p:nvSpPr>
          <p:cNvPr id="10" name="Rectangle 9"/>
          <p:cNvSpPr>
            <a:spLocks noChangeArrowheads="1"/>
          </p:cNvSpPr>
          <p:nvPr/>
        </p:nvSpPr>
        <p:spPr bwMode="auto">
          <a:xfrm>
            <a:off x="984738" y="3429001"/>
            <a:ext cx="5908431"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ar-SA" sz="2800">
                <a:solidFill>
                  <a:srgbClr val="FF0000"/>
                </a:solidFill>
              </a:rPr>
              <a:t>10000</a:t>
            </a:r>
            <a:r>
              <a:rPr lang="ar-SA" sz="2800"/>
              <a:t>                  حـ/ الصندوق</a:t>
            </a:r>
          </a:p>
        </p:txBody>
      </p:sp>
      <p:sp>
        <p:nvSpPr>
          <p:cNvPr id="14" name="Rounded Rectangle 13"/>
          <p:cNvSpPr/>
          <p:nvPr/>
        </p:nvSpPr>
        <p:spPr>
          <a:xfrm>
            <a:off x="4572000" y="1600200"/>
            <a:ext cx="4009292" cy="4572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sz="2800" dirty="0">
                <a:solidFill>
                  <a:srgbClr val="FF0000"/>
                </a:solidFill>
              </a:rPr>
              <a:t>في هذه الحالة يكون القيد كما يلي:</a:t>
            </a:r>
            <a:endParaRPr lang="en-GB" sz="2800" dirty="0">
              <a:solidFill>
                <a:schemeClr val="bg1"/>
              </a:solidFill>
            </a:endParaRPr>
          </a:p>
        </p:txBody>
      </p:sp>
      <p:sp>
        <p:nvSpPr>
          <p:cNvPr id="13" name="Slide Number Placeholder 3"/>
          <p:cNvSpPr txBox="1">
            <a:spLocks/>
          </p:cNvSpPr>
          <p:nvPr/>
        </p:nvSpPr>
        <p:spPr bwMode="auto">
          <a:xfrm>
            <a:off x="4579522"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172</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34051119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linds(horizontal)">
                                      <p:cBhvr>
                                        <p:cTn id="12" dur="500"/>
                                        <p:tgtEl>
                                          <p:spTgt spid="1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9" presetClass="entr" presetSubtype="0" accel="10000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18" dur="50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19" dur="50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20" dur="50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blinds(horizontal)">
                                      <p:cBhvr>
                                        <p:cTn id="25" dur="500"/>
                                        <p:tgtEl>
                                          <p:spTgt spid="9"/>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blinds(horizontal)">
                                      <p:cBhvr>
                                        <p:cTn id="30" dur="500"/>
                                        <p:tgtEl>
                                          <p:spTgt spid="10"/>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blinds(horizontal)">
                                      <p:cBhvr>
                                        <p:cTn id="35" dur="500"/>
                                        <p:tgtEl>
                                          <p:spTgt spid="8"/>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blinds(horizontal)">
                                      <p:cBhvr>
                                        <p:cTn id="40" dur="500"/>
                                        <p:tgtEl>
                                          <p:spTgt spid="6"/>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blinds(horizontal)">
                                      <p:cBhvr>
                                        <p:cTn id="4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6" grpId="0"/>
      <p:bldP spid="7" grpId="0"/>
      <p:bldP spid="8" grpId="0"/>
      <p:bldP spid="9" grpId="0"/>
      <p:bldP spid="10" grpId="0"/>
      <p:bldP spid="14" grpId="0" animBg="1"/>
    </p:bld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r>
              <a:rPr lang="ar-SA" sz="3200" dirty="0" smtClean="0">
                <a:solidFill>
                  <a:srgbClr val="FF0000"/>
                </a:solidFill>
                <a:cs typeface="Arial" pitchFamily="34" charset="0"/>
              </a:rPr>
              <a:t>ب- مسحوبات البضاعة</a:t>
            </a:r>
            <a:endParaRPr lang="en-GB" sz="3200" dirty="0" smtClean="0">
              <a:solidFill>
                <a:srgbClr val="FF0000"/>
              </a:solidFill>
              <a:cs typeface="Arial" pitchFamily="34" charset="0"/>
            </a:endParaRPr>
          </a:p>
        </p:txBody>
      </p:sp>
      <p:sp>
        <p:nvSpPr>
          <p:cNvPr id="3" name="Content Placeholder 2"/>
          <p:cNvSpPr>
            <a:spLocks noGrp="1"/>
          </p:cNvSpPr>
          <p:nvPr>
            <p:ph idx="1"/>
          </p:nvPr>
        </p:nvSpPr>
        <p:spPr>
          <a:xfrm>
            <a:off x="457200" y="1447800"/>
            <a:ext cx="8229600" cy="4678363"/>
          </a:xfrm>
        </p:spPr>
        <p:txBody>
          <a:bodyPr/>
          <a:lstStyle/>
          <a:p>
            <a:r>
              <a:rPr lang="ar-SA" sz="2800" dirty="0" smtClean="0">
                <a:cs typeface="Arial" pitchFamily="34" charset="0"/>
              </a:rPr>
              <a:t>قد يتم سحب بضاعة بواسطة مالك المنشأة لاستخدامه الشخصي، وقد يتم تقييم تلك المسحوبات (البضاعة) بسعر </a:t>
            </a:r>
            <a:r>
              <a:rPr lang="ar-SA" sz="2800" dirty="0" smtClean="0">
                <a:solidFill>
                  <a:srgbClr val="FF0000"/>
                </a:solidFill>
                <a:cs typeface="Arial" pitchFamily="34" charset="0"/>
              </a:rPr>
              <a:t>التكلفة</a:t>
            </a:r>
            <a:r>
              <a:rPr lang="ar-SA" sz="2800" dirty="0" smtClean="0">
                <a:cs typeface="Arial" pitchFamily="34" charset="0"/>
              </a:rPr>
              <a:t> أو بسعر </a:t>
            </a:r>
            <a:r>
              <a:rPr lang="ar-SA" sz="2800" dirty="0" smtClean="0">
                <a:solidFill>
                  <a:srgbClr val="FF0000"/>
                </a:solidFill>
                <a:cs typeface="Arial" pitchFamily="34" charset="0"/>
              </a:rPr>
              <a:t>السوق</a:t>
            </a:r>
          </a:p>
          <a:p>
            <a:r>
              <a:rPr lang="ar-SA" sz="2800" dirty="0" smtClean="0">
                <a:cs typeface="Arial" pitchFamily="34" charset="0"/>
              </a:rPr>
              <a:t>يوجد رأيان:</a:t>
            </a:r>
          </a:p>
          <a:p>
            <a:pPr algn="just" rtl="1"/>
            <a:r>
              <a:rPr lang="ar-SA" sz="2800" dirty="0" smtClean="0">
                <a:solidFill>
                  <a:srgbClr val="FF0000"/>
                </a:solidFill>
                <a:cs typeface="Arial" pitchFamily="34" charset="0"/>
              </a:rPr>
              <a:t>1</a:t>
            </a:r>
            <a:r>
              <a:rPr lang="ar-SA" sz="2800" dirty="0" smtClean="0">
                <a:cs typeface="Arial" pitchFamily="34" charset="0"/>
              </a:rPr>
              <a:t>- تسجل المسحوبات </a:t>
            </a:r>
            <a:r>
              <a:rPr lang="ar-SA" sz="2800" dirty="0" smtClean="0">
                <a:solidFill>
                  <a:srgbClr val="FF0000"/>
                </a:solidFill>
                <a:cs typeface="Arial" pitchFamily="34" charset="0"/>
              </a:rPr>
              <a:t>بسعر التكلفة</a:t>
            </a:r>
            <a:r>
              <a:rPr lang="ar-SA" sz="2800" dirty="0" smtClean="0">
                <a:cs typeface="Arial" pitchFamily="34" charset="0"/>
              </a:rPr>
              <a:t> باعتبار أن صاحب المنشأة لا يجوز أن يكسب من نفسه ولذلك تسجل بسعر الشراء </a:t>
            </a:r>
            <a:r>
              <a:rPr lang="ar-SA" sz="2800" dirty="0" smtClean="0">
                <a:solidFill>
                  <a:srgbClr val="FF0000"/>
                </a:solidFill>
                <a:cs typeface="Arial" pitchFamily="34" charset="0"/>
              </a:rPr>
              <a:t>كمشتريات</a:t>
            </a:r>
          </a:p>
          <a:p>
            <a:pPr algn="just" rtl="1"/>
            <a:r>
              <a:rPr lang="ar-SA" sz="2800" dirty="0" smtClean="0">
                <a:solidFill>
                  <a:srgbClr val="FF0000"/>
                </a:solidFill>
                <a:cs typeface="Arial" pitchFamily="34" charset="0"/>
              </a:rPr>
              <a:t>2</a:t>
            </a:r>
            <a:r>
              <a:rPr lang="ar-SA" sz="2800" dirty="0" smtClean="0">
                <a:cs typeface="Arial" pitchFamily="34" charset="0"/>
              </a:rPr>
              <a:t>- تسجل المسحوبات</a:t>
            </a:r>
            <a:r>
              <a:rPr lang="ar-SA" sz="2800" dirty="0" smtClean="0">
                <a:solidFill>
                  <a:srgbClr val="FF0000"/>
                </a:solidFill>
                <a:cs typeface="Arial" pitchFamily="34" charset="0"/>
              </a:rPr>
              <a:t> بسعر السوق </a:t>
            </a:r>
            <a:r>
              <a:rPr lang="ar-SA" sz="2800" dirty="0" smtClean="0">
                <a:cs typeface="Arial" pitchFamily="34" charset="0"/>
              </a:rPr>
              <a:t>للحد من عمليات السحب ولغرض معرفة نتيجة أعمال المنشأة الفعلية ولذلك تسجل بسعر البيع</a:t>
            </a:r>
            <a:r>
              <a:rPr lang="ar-SA" sz="2800" dirty="0" smtClean="0">
                <a:solidFill>
                  <a:srgbClr val="FF0000"/>
                </a:solidFill>
                <a:cs typeface="Arial" pitchFamily="34" charset="0"/>
              </a:rPr>
              <a:t> كمبيعات.</a:t>
            </a:r>
          </a:p>
        </p:txBody>
      </p:sp>
      <p:sp>
        <p:nvSpPr>
          <p:cNvPr id="6" name="Slide Number Placeholder 3"/>
          <p:cNvSpPr txBox="1">
            <a:spLocks/>
          </p:cNvSpPr>
          <p:nvPr/>
        </p:nvSpPr>
        <p:spPr bwMode="auto">
          <a:xfrm>
            <a:off x="4579522"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173</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158268597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6130"/>
          </a:xfrm>
          <a:solidFill>
            <a:schemeClr val="accent1"/>
          </a:solidFill>
        </p:spPr>
        <p:txBody>
          <a:bodyPr/>
          <a:lstStyle/>
          <a:p>
            <a:pPr rtl="1">
              <a:lnSpc>
                <a:spcPct val="150000"/>
              </a:lnSpc>
              <a:defRPr/>
            </a:pPr>
            <a:r>
              <a:rPr lang="ar-SA" sz="2800" dirty="0" smtClean="0">
                <a:solidFill>
                  <a:schemeClr val="tx1"/>
                </a:solidFill>
              </a:rPr>
              <a:t/>
            </a:r>
            <a:br>
              <a:rPr lang="ar-SA" sz="2800" dirty="0" smtClean="0">
                <a:solidFill>
                  <a:schemeClr val="tx1"/>
                </a:solidFill>
              </a:rPr>
            </a:br>
            <a:r>
              <a:rPr lang="ar-SA" sz="2800" dirty="0" smtClean="0">
                <a:solidFill>
                  <a:schemeClr val="tx1"/>
                </a:solidFill>
              </a:rPr>
              <a:t/>
            </a:r>
            <a:br>
              <a:rPr lang="ar-SA" sz="2800" dirty="0" smtClean="0">
                <a:solidFill>
                  <a:schemeClr val="tx1"/>
                </a:solidFill>
              </a:rPr>
            </a:br>
            <a:r>
              <a:rPr lang="ar-SA" sz="2800" dirty="0" smtClean="0">
                <a:solidFill>
                  <a:srgbClr val="FF0000"/>
                </a:solidFill>
              </a:rPr>
              <a:t>مثال: سحب فاضل جوال من منشأة فاضل (جوالات 2020) لاستخدامه الشخصي، وتم تقييمه بسعر التكلفة بمبلغ 3000 ريال.</a:t>
            </a:r>
            <a:r>
              <a:rPr lang="ar-SA" sz="2800" dirty="0" smtClean="0"/>
              <a:t/>
            </a:r>
            <a:br>
              <a:rPr lang="ar-SA" sz="2800" dirty="0" smtClean="0"/>
            </a:br>
            <a:r>
              <a:rPr lang="en-GB" sz="2800" dirty="0" smtClean="0">
                <a:solidFill>
                  <a:srgbClr val="FF0000"/>
                </a:solidFill>
              </a:rPr>
              <a:t/>
            </a:r>
            <a:br>
              <a:rPr lang="en-GB" sz="2800" dirty="0" smtClean="0">
                <a:solidFill>
                  <a:srgbClr val="FF0000"/>
                </a:solidFill>
              </a:rPr>
            </a:br>
            <a:endParaRPr lang="en-GB" sz="2800" dirty="0"/>
          </a:p>
        </p:txBody>
      </p:sp>
      <p:sp>
        <p:nvSpPr>
          <p:cNvPr id="184323" name="Content Placeholder 2"/>
          <p:cNvSpPr>
            <a:spLocks noGrp="1"/>
          </p:cNvSpPr>
          <p:nvPr>
            <p:ph idx="1"/>
          </p:nvPr>
        </p:nvSpPr>
        <p:spPr>
          <a:xfrm>
            <a:off x="457200" y="2209800"/>
            <a:ext cx="8229600" cy="3429000"/>
          </a:xfrm>
        </p:spPr>
        <p:txBody>
          <a:bodyPr/>
          <a:lstStyle/>
          <a:p>
            <a:endParaRPr lang="ar-SA" smtClean="0">
              <a:cs typeface="Arial" pitchFamily="34" charset="0"/>
            </a:endParaRPr>
          </a:p>
          <a:p>
            <a:endParaRPr lang="ar-SA" smtClean="0">
              <a:cs typeface="Arial" pitchFamily="34" charset="0"/>
            </a:endParaRPr>
          </a:p>
          <a:p>
            <a:endParaRPr lang="ar-SA" smtClean="0">
              <a:cs typeface="Arial" pitchFamily="34" charset="0"/>
            </a:endParaRPr>
          </a:p>
          <a:p>
            <a:endParaRPr lang="en-GB" smtClean="0">
              <a:cs typeface="Arial" pitchFamily="34" charset="0"/>
            </a:endParaRPr>
          </a:p>
        </p:txBody>
      </p:sp>
      <p:sp>
        <p:nvSpPr>
          <p:cNvPr id="5" name="Rectangle 4"/>
          <p:cNvSpPr>
            <a:spLocks noChangeArrowheads="1"/>
          </p:cNvSpPr>
          <p:nvPr/>
        </p:nvSpPr>
        <p:spPr bwMode="auto">
          <a:xfrm>
            <a:off x="1617785" y="2362201"/>
            <a:ext cx="5978769"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342900" indent="-342900"/>
            <a:r>
              <a:rPr lang="ar-SA" sz="2800">
                <a:solidFill>
                  <a:srgbClr val="FF0000"/>
                </a:solidFill>
              </a:rPr>
              <a:t>3000</a:t>
            </a:r>
            <a:r>
              <a:rPr lang="ar-SA" sz="2800"/>
              <a:t>                  من حـ/المسحوبات الشخصية</a:t>
            </a:r>
          </a:p>
        </p:txBody>
      </p:sp>
      <p:sp>
        <p:nvSpPr>
          <p:cNvPr id="6" name="Rectangle 7"/>
          <p:cNvSpPr>
            <a:spLocks noChangeArrowheads="1"/>
          </p:cNvSpPr>
          <p:nvPr/>
        </p:nvSpPr>
        <p:spPr bwMode="auto">
          <a:xfrm>
            <a:off x="914400" y="4038601"/>
            <a:ext cx="4853354"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ar-SA" sz="2800">
                <a:solidFill>
                  <a:srgbClr val="0070C0"/>
                </a:solidFill>
              </a:rPr>
              <a:t> إثبات مسحوبات شخصية بالتكلفة</a:t>
            </a:r>
            <a:endParaRPr lang="en-GB">
              <a:solidFill>
                <a:srgbClr val="0070C0"/>
              </a:solidFill>
            </a:endParaRPr>
          </a:p>
        </p:txBody>
      </p:sp>
      <p:sp>
        <p:nvSpPr>
          <p:cNvPr id="7" name="Rectangle 7"/>
          <p:cNvSpPr>
            <a:spLocks noChangeArrowheads="1"/>
          </p:cNvSpPr>
          <p:nvPr/>
        </p:nvSpPr>
        <p:spPr bwMode="auto">
          <a:xfrm>
            <a:off x="703385" y="4724401"/>
            <a:ext cx="5205046"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ar-SA" sz="2800">
                <a:solidFill>
                  <a:srgbClr val="FF0000"/>
                </a:solidFill>
              </a:rPr>
              <a:t> </a:t>
            </a:r>
            <a:r>
              <a:rPr lang="ar-SA" sz="2800"/>
              <a:t>ـــــــــــــــــــــــــــــــــــــــــــــــــــــــــــــــــــ</a:t>
            </a:r>
            <a:endParaRPr lang="en-GB"/>
          </a:p>
        </p:txBody>
      </p:sp>
      <p:sp>
        <p:nvSpPr>
          <p:cNvPr id="10" name="Rectangle 9"/>
          <p:cNvSpPr>
            <a:spLocks noChangeArrowheads="1"/>
          </p:cNvSpPr>
          <p:nvPr/>
        </p:nvSpPr>
        <p:spPr bwMode="auto">
          <a:xfrm>
            <a:off x="773723" y="3200401"/>
            <a:ext cx="5908431"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ar-SA" sz="2800">
                <a:solidFill>
                  <a:srgbClr val="FF0000"/>
                </a:solidFill>
              </a:rPr>
              <a:t>3000</a:t>
            </a:r>
            <a:r>
              <a:rPr lang="ar-SA" sz="2800"/>
              <a:t>                         إلى حـ/ المشتريات</a:t>
            </a:r>
          </a:p>
        </p:txBody>
      </p:sp>
      <p:sp>
        <p:nvSpPr>
          <p:cNvPr id="11" name="Rounded Rectangle 10"/>
          <p:cNvSpPr/>
          <p:nvPr/>
        </p:nvSpPr>
        <p:spPr>
          <a:xfrm>
            <a:off x="4572000" y="1600200"/>
            <a:ext cx="4009292" cy="4572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sz="2800" dirty="0">
                <a:solidFill>
                  <a:srgbClr val="FF0000"/>
                </a:solidFill>
              </a:rPr>
              <a:t>في هذه الحالة يكون القيد كما يلي:</a:t>
            </a:r>
            <a:endParaRPr lang="en-GB" sz="2800" dirty="0">
              <a:solidFill>
                <a:schemeClr val="bg1"/>
              </a:solidFill>
            </a:endParaRPr>
          </a:p>
        </p:txBody>
      </p:sp>
      <p:sp>
        <p:nvSpPr>
          <p:cNvPr id="12" name="Slide Number Placeholder 3"/>
          <p:cNvSpPr txBox="1">
            <a:spLocks/>
          </p:cNvSpPr>
          <p:nvPr/>
        </p:nvSpPr>
        <p:spPr bwMode="auto">
          <a:xfrm>
            <a:off x="4579522"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174</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252218534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9" presetClass="entr" presetSubtype="0" accel="10000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18" dur="50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19" dur="50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20" dur="50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linds(horizontal)">
                                      <p:cBhvr>
                                        <p:cTn id="25" dur="500"/>
                                        <p:tgtEl>
                                          <p:spTgt spid="10"/>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blinds(horizontal)">
                                      <p:cBhvr>
                                        <p:cTn id="30" dur="500"/>
                                        <p:tgtEl>
                                          <p:spTgt spid="6"/>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blinds(horizontal)">
                                      <p:cBhvr>
                                        <p:cTn id="3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animBg="1"/>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4062" y="274638"/>
            <a:ext cx="7842738" cy="1143000"/>
          </a:xfrm>
        </p:spPr>
        <p:txBody>
          <a:bodyPr/>
          <a:lstStyle/>
          <a:p>
            <a:pPr>
              <a:defRPr/>
            </a:pPr>
            <a:endParaRPr lang="en-GB" dirty="0"/>
          </a:p>
        </p:txBody>
      </p:sp>
      <p:sp>
        <p:nvSpPr>
          <p:cNvPr id="3" name="Content Placeholder 2"/>
          <p:cNvSpPr>
            <a:spLocks noGrp="1"/>
          </p:cNvSpPr>
          <p:nvPr>
            <p:ph idx="1"/>
          </p:nvPr>
        </p:nvSpPr>
        <p:spPr/>
        <p:txBody>
          <a:bodyPr/>
          <a:lstStyle/>
          <a:p>
            <a:endParaRPr lang="en-GB" smtClean="0">
              <a:cs typeface="Arial" pitchFamily="34" charset="0"/>
            </a:endParaRPr>
          </a:p>
        </p:txBody>
      </p:sp>
      <p:sp>
        <p:nvSpPr>
          <p:cNvPr id="5" name="Title 1"/>
          <p:cNvSpPr txBox="1">
            <a:spLocks/>
          </p:cNvSpPr>
          <p:nvPr/>
        </p:nvSpPr>
        <p:spPr bwMode="auto">
          <a:xfrm>
            <a:off x="457200" y="274638"/>
            <a:ext cx="8229600" cy="1066130"/>
          </a:xfrm>
          <a:prstGeom prst="rect">
            <a:avLst/>
          </a:prstGeom>
          <a:solidFill>
            <a:schemeClr val="accent1"/>
          </a:solidFill>
          <a:ln w="9525">
            <a:noFill/>
            <a:miter lim="800000"/>
            <a:headEnd/>
            <a:tailEnd/>
          </a:ln>
        </p:spPr>
        <p:txBody>
          <a:bodyPr anchor="ctr"/>
          <a:lstStyle/>
          <a:p>
            <a:pPr eaLnBrk="0" hangingPunct="0">
              <a:lnSpc>
                <a:spcPct val="150000"/>
              </a:lnSpc>
              <a:defRPr/>
            </a:pPr>
            <a:endParaRPr lang="ar-SA" sz="2800" dirty="0">
              <a:latin typeface="+mj-lt"/>
              <a:ea typeface="+mj-ea"/>
              <a:cs typeface="Arial" charset="0"/>
            </a:endParaRPr>
          </a:p>
          <a:p>
            <a:pPr eaLnBrk="0" hangingPunct="0">
              <a:lnSpc>
                <a:spcPct val="150000"/>
              </a:lnSpc>
              <a:defRPr/>
            </a:pPr>
            <a:endParaRPr lang="ar-SA" sz="2800" dirty="0">
              <a:latin typeface="+mj-lt"/>
              <a:ea typeface="+mj-ea"/>
              <a:cs typeface="Arial" charset="0"/>
            </a:endParaRPr>
          </a:p>
          <a:p>
            <a:pPr eaLnBrk="0" hangingPunct="0">
              <a:lnSpc>
                <a:spcPct val="150000"/>
              </a:lnSpc>
              <a:defRPr/>
            </a:pPr>
            <a:r>
              <a:rPr lang="ar-SA" sz="2800" dirty="0">
                <a:solidFill>
                  <a:srgbClr val="FF0000"/>
                </a:solidFill>
                <a:latin typeface="+mj-lt"/>
                <a:ea typeface="+mj-ea"/>
                <a:cs typeface="Arial" charset="0"/>
              </a:rPr>
              <a:t>مثال:سحب فاضل جوال من منشأة فاضل (جوالات 2020) لاستخدامه الشخصي، وتم تقييمه بسعر البيع بمبلغ 3500 ريال.</a:t>
            </a:r>
            <a:r>
              <a:rPr lang="ar-SA" sz="2800" dirty="0">
                <a:solidFill>
                  <a:schemeClr val="accent1">
                    <a:lumMod val="75000"/>
                  </a:schemeClr>
                </a:solidFill>
                <a:latin typeface="+mj-lt"/>
                <a:ea typeface="+mj-ea"/>
                <a:cs typeface="Arial" charset="0"/>
              </a:rPr>
              <a:t/>
            </a:r>
            <a:br>
              <a:rPr lang="ar-SA" sz="2800" dirty="0">
                <a:solidFill>
                  <a:schemeClr val="accent1">
                    <a:lumMod val="75000"/>
                  </a:schemeClr>
                </a:solidFill>
                <a:latin typeface="+mj-lt"/>
                <a:ea typeface="+mj-ea"/>
                <a:cs typeface="Arial" charset="0"/>
              </a:rPr>
            </a:br>
            <a:r>
              <a:rPr lang="en-GB" sz="2800" dirty="0">
                <a:solidFill>
                  <a:srgbClr val="FF0000"/>
                </a:solidFill>
                <a:latin typeface="+mj-lt"/>
                <a:ea typeface="+mj-ea"/>
                <a:cs typeface="Arial" charset="0"/>
              </a:rPr>
              <a:t/>
            </a:r>
            <a:br>
              <a:rPr lang="en-GB" sz="2800" dirty="0">
                <a:solidFill>
                  <a:srgbClr val="FF0000"/>
                </a:solidFill>
                <a:latin typeface="+mj-lt"/>
                <a:ea typeface="+mj-ea"/>
                <a:cs typeface="Arial" charset="0"/>
              </a:rPr>
            </a:br>
            <a:endParaRPr lang="en-GB" sz="2800" dirty="0">
              <a:solidFill>
                <a:schemeClr val="accent1">
                  <a:lumMod val="75000"/>
                </a:schemeClr>
              </a:solidFill>
              <a:latin typeface="+mj-lt"/>
              <a:ea typeface="+mj-ea"/>
              <a:cs typeface="Arial" charset="0"/>
            </a:endParaRPr>
          </a:p>
        </p:txBody>
      </p:sp>
      <p:sp>
        <p:nvSpPr>
          <p:cNvPr id="6" name="Content Placeholder 2"/>
          <p:cNvSpPr txBox="1">
            <a:spLocks/>
          </p:cNvSpPr>
          <p:nvPr/>
        </p:nvSpPr>
        <p:spPr bwMode="auto">
          <a:xfrm>
            <a:off x="457200" y="1600201"/>
            <a:ext cx="8229600" cy="4525963"/>
          </a:xfrm>
          <a:prstGeom prst="rect">
            <a:avLst/>
          </a:prstGeom>
          <a:noFill/>
          <a:ln w="9525">
            <a:noFill/>
            <a:miter lim="800000"/>
            <a:headEnd/>
            <a:tailEnd/>
          </a:ln>
        </p:spPr>
        <p:txBody>
          <a:bodyPr/>
          <a:lstStyle/>
          <a:p>
            <a:pPr marL="342900" indent="-342900" rtl="0" eaLnBrk="0" hangingPunct="0">
              <a:spcBef>
                <a:spcPct val="20000"/>
              </a:spcBef>
              <a:buFont typeface="Arial" pitchFamily="34" charset="0"/>
              <a:buNone/>
              <a:defRPr/>
            </a:pPr>
            <a:endParaRPr lang="ar-SA" sz="3200">
              <a:latin typeface="+mn-lt"/>
              <a:cs typeface="Arial" charset="0"/>
            </a:endParaRPr>
          </a:p>
          <a:p>
            <a:pPr marL="342900" indent="-342900" rtl="0" eaLnBrk="0" hangingPunct="0">
              <a:spcBef>
                <a:spcPct val="20000"/>
              </a:spcBef>
              <a:buFont typeface="Arial" pitchFamily="34" charset="0"/>
              <a:buNone/>
              <a:defRPr/>
            </a:pPr>
            <a:endParaRPr lang="ar-SA" sz="3200">
              <a:latin typeface="+mn-lt"/>
              <a:cs typeface="Arial" charset="0"/>
            </a:endParaRPr>
          </a:p>
          <a:p>
            <a:pPr marL="342900" indent="-342900" rtl="0" eaLnBrk="0" hangingPunct="0">
              <a:spcBef>
                <a:spcPct val="20000"/>
              </a:spcBef>
              <a:buFont typeface="Arial" pitchFamily="34" charset="0"/>
              <a:buNone/>
              <a:defRPr/>
            </a:pPr>
            <a:endParaRPr lang="ar-SA" sz="3200">
              <a:latin typeface="+mn-lt"/>
              <a:cs typeface="Arial" charset="0"/>
            </a:endParaRPr>
          </a:p>
          <a:p>
            <a:pPr marL="342900" indent="-342900" rtl="0" eaLnBrk="0" hangingPunct="0">
              <a:spcBef>
                <a:spcPct val="20000"/>
              </a:spcBef>
              <a:buFont typeface="Arial" pitchFamily="34" charset="0"/>
              <a:buNone/>
              <a:defRPr/>
            </a:pPr>
            <a:endParaRPr lang="en-GB" sz="3200" dirty="0">
              <a:latin typeface="+mn-lt"/>
              <a:cs typeface="Arial" charset="0"/>
            </a:endParaRPr>
          </a:p>
        </p:txBody>
      </p:sp>
      <p:sp>
        <p:nvSpPr>
          <p:cNvPr id="8" name="Rectangle 7"/>
          <p:cNvSpPr>
            <a:spLocks noChangeArrowheads="1"/>
          </p:cNvSpPr>
          <p:nvPr/>
        </p:nvSpPr>
        <p:spPr bwMode="auto">
          <a:xfrm>
            <a:off x="1617785" y="2362201"/>
            <a:ext cx="5978769"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342900" indent="-342900"/>
            <a:r>
              <a:rPr lang="ar-SA" sz="2800">
                <a:solidFill>
                  <a:srgbClr val="FF0000"/>
                </a:solidFill>
              </a:rPr>
              <a:t>3500</a:t>
            </a:r>
            <a:r>
              <a:rPr lang="ar-SA" sz="2800"/>
              <a:t>                  من حـ/المسحوبات الشخصية</a:t>
            </a:r>
          </a:p>
        </p:txBody>
      </p:sp>
      <p:sp>
        <p:nvSpPr>
          <p:cNvPr id="9" name="Rectangle 7"/>
          <p:cNvSpPr>
            <a:spLocks noChangeArrowheads="1"/>
          </p:cNvSpPr>
          <p:nvPr/>
        </p:nvSpPr>
        <p:spPr bwMode="auto">
          <a:xfrm>
            <a:off x="914400" y="4038601"/>
            <a:ext cx="4853354"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ar-SA" sz="2800">
                <a:solidFill>
                  <a:srgbClr val="0070C0"/>
                </a:solidFill>
              </a:rPr>
              <a:t> إثبات مسحوبات شخصية بسعر البيع</a:t>
            </a:r>
            <a:endParaRPr lang="en-GB">
              <a:solidFill>
                <a:srgbClr val="0070C0"/>
              </a:solidFill>
            </a:endParaRPr>
          </a:p>
        </p:txBody>
      </p:sp>
      <p:sp>
        <p:nvSpPr>
          <p:cNvPr id="10" name="Rectangle 7"/>
          <p:cNvSpPr>
            <a:spLocks noChangeArrowheads="1"/>
          </p:cNvSpPr>
          <p:nvPr/>
        </p:nvSpPr>
        <p:spPr bwMode="auto">
          <a:xfrm>
            <a:off x="703385" y="4724401"/>
            <a:ext cx="5205046"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ar-SA" sz="2800">
                <a:solidFill>
                  <a:srgbClr val="FF0000"/>
                </a:solidFill>
              </a:rPr>
              <a:t> </a:t>
            </a:r>
            <a:r>
              <a:rPr lang="ar-SA" sz="2800"/>
              <a:t>ـــــــــــــــــــــــــــــــــــــــــــــــــــــــــــــــــــ</a:t>
            </a:r>
            <a:endParaRPr lang="en-GB"/>
          </a:p>
        </p:txBody>
      </p:sp>
      <p:sp>
        <p:nvSpPr>
          <p:cNvPr id="11" name="Rectangle 10"/>
          <p:cNvSpPr>
            <a:spLocks noChangeArrowheads="1"/>
          </p:cNvSpPr>
          <p:nvPr/>
        </p:nvSpPr>
        <p:spPr bwMode="auto">
          <a:xfrm>
            <a:off x="773723" y="3200401"/>
            <a:ext cx="5908431"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ar-SA" sz="2800">
                <a:solidFill>
                  <a:srgbClr val="FF0000"/>
                </a:solidFill>
              </a:rPr>
              <a:t>3500</a:t>
            </a:r>
            <a:r>
              <a:rPr lang="ar-SA" sz="2800"/>
              <a:t>                         إلى حـ/ المبيعات</a:t>
            </a:r>
          </a:p>
        </p:txBody>
      </p:sp>
      <p:sp>
        <p:nvSpPr>
          <p:cNvPr id="14" name="Rounded Rectangle 13"/>
          <p:cNvSpPr/>
          <p:nvPr/>
        </p:nvSpPr>
        <p:spPr>
          <a:xfrm>
            <a:off x="4572000" y="1600200"/>
            <a:ext cx="4009292" cy="4572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sz="2800" dirty="0">
                <a:solidFill>
                  <a:srgbClr val="FF0000"/>
                </a:solidFill>
              </a:rPr>
              <a:t>في هذه الحالة يكون القيد كما يلي:</a:t>
            </a:r>
            <a:endParaRPr lang="en-GB" sz="2800" dirty="0">
              <a:solidFill>
                <a:schemeClr val="bg1"/>
              </a:solidFill>
            </a:endParaRPr>
          </a:p>
        </p:txBody>
      </p:sp>
      <p:sp>
        <p:nvSpPr>
          <p:cNvPr id="15" name="Slide Number Placeholder 3"/>
          <p:cNvSpPr txBox="1">
            <a:spLocks/>
          </p:cNvSpPr>
          <p:nvPr/>
        </p:nvSpPr>
        <p:spPr bwMode="auto">
          <a:xfrm>
            <a:off x="4579522"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175</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172346806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linds(horizontal)">
                                      <p:cBhvr>
                                        <p:cTn id="12" dur="500"/>
                                        <p:tgtEl>
                                          <p:spTgt spid="1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nodePh="1">
                                  <p:stCondLst>
                                    <p:cond delay="0"/>
                                  </p:stCondLst>
                                  <p:endCondLst>
                                    <p:cond evt="begin" delay="0">
                                      <p:tn val="15"/>
                                    </p:cond>
                                  </p:end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blinds(horizontal)">
                                      <p:cBhvr>
                                        <p:cTn id="17" dur="500"/>
                                        <p:tgtEl>
                                          <p:spTgt spid="3">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9" presetClass="entr" presetSubtype="0" accel="10000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0" fill="hold"/>
                                        <p:tgtEl>
                                          <p:spTgt spid="8"/>
                                        </p:tgtEl>
                                        <p:attrNameLst>
                                          <p:attrName>ppt_h</p:attrName>
                                        </p:attrNameLst>
                                      </p:cBhvr>
                                      <p:tavLst>
                                        <p:tav tm="0">
                                          <p:val>
                                            <p:strVal val="#ppt_h/20"/>
                                          </p:val>
                                        </p:tav>
                                        <p:tav tm="50000">
                                          <p:val>
                                            <p:strVal val="#ppt_h/20"/>
                                          </p:val>
                                        </p:tav>
                                        <p:tav tm="100000">
                                          <p:val>
                                            <p:strVal val="#ppt_h"/>
                                          </p:val>
                                        </p:tav>
                                      </p:tavLst>
                                    </p:anim>
                                    <p:anim calcmode="lin" valueType="num">
                                      <p:cBhvr>
                                        <p:cTn id="23" dur="5000" fill="hold"/>
                                        <p:tgtEl>
                                          <p:spTgt spid="8"/>
                                        </p:tgtEl>
                                        <p:attrNameLst>
                                          <p:attrName>ppt_w</p:attrName>
                                        </p:attrNameLst>
                                      </p:cBhvr>
                                      <p:tavLst>
                                        <p:tav tm="0">
                                          <p:val>
                                            <p:strVal val="#ppt_w+.3"/>
                                          </p:val>
                                        </p:tav>
                                        <p:tav tm="50000">
                                          <p:val>
                                            <p:strVal val="#ppt_w+.3"/>
                                          </p:val>
                                        </p:tav>
                                        <p:tav tm="100000">
                                          <p:val>
                                            <p:strVal val="#ppt_w"/>
                                          </p:val>
                                        </p:tav>
                                      </p:tavLst>
                                    </p:anim>
                                    <p:anim calcmode="lin" valueType="num">
                                      <p:cBhvr>
                                        <p:cTn id="24" dur="5000" fill="hold"/>
                                        <p:tgtEl>
                                          <p:spTgt spid="8"/>
                                        </p:tgtEl>
                                        <p:attrNameLst>
                                          <p:attrName>ppt_x</p:attrName>
                                        </p:attrNameLst>
                                      </p:cBhvr>
                                      <p:tavLst>
                                        <p:tav tm="0">
                                          <p:val>
                                            <p:strVal val="#ppt_x-.3"/>
                                          </p:val>
                                        </p:tav>
                                        <p:tav tm="50000">
                                          <p:val>
                                            <p:strVal val="#ppt_x"/>
                                          </p:val>
                                        </p:tav>
                                        <p:tav tm="100000">
                                          <p:val>
                                            <p:strVal val="#ppt_x"/>
                                          </p:val>
                                        </p:tav>
                                      </p:tavLst>
                                    </p:anim>
                                    <p:anim calcmode="lin" valueType="num">
                                      <p:cBhvr>
                                        <p:cTn id="25" dur="50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blinds(horizontal)">
                                      <p:cBhvr>
                                        <p:cTn id="30" dur="500"/>
                                        <p:tgtEl>
                                          <p:spTgt spid="11"/>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blinds(horizontal)">
                                      <p:cBhvr>
                                        <p:cTn id="35" dur="500"/>
                                        <p:tgtEl>
                                          <p:spTgt spid="9"/>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blinds(horizontal)">
                                      <p:cBhvr>
                                        <p:cTn id="4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P spid="8" grpId="0"/>
      <p:bldP spid="9" grpId="0"/>
      <p:bldP spid="10" grpId="0"/>
      <p:bldP spid="11" grpId="0"/>
      <p:bldP spid="14" grpId="0" animBg="1"/>
    </p:bld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12168"/>
          </a:xfrm>
          <a:solidFill>
            <a:schemeClr val="accent1"/>
          </a:solidFill>
        </p:spPr>
        <p:txBody>
          <a:bodyPr/>
          <a:lstStyle/>
          <a:p>
            <a:pPr algn="just" rtl="1"/>
            <a:r>
              <a:rPr lang="ar-SA" sz="2800" dirty="0" smtClean="0">
                <a:solidFill>
                  <a:srgbClr val="FF0000"/>
                </a:solidFill>
                <a:cs typeface="Arial" pitchFamily="34" charset="0"/>
              </a:rPr>
              <a:t>في نهاية الفترة المحاسبية يتم تخفيض رأس مال صاحب المنشأة بقيمة المسحوبات التي سحبها خلال الفترة (بافتراض أن المسحوبات خلال الفترة بلغت 6000 ريال)</a:t>
            </a:r>
            <a:endParaRPr lang="en-GB" sz="2800" dirty="0" smtClean="0">
              <a:solidFill>
                <a:srgbClr val="FF0000"/>
              </a:solidFill>
              <a:cs typeface="Arial" pitchFamily="34" charset="0"/>
            </a:endParaRPr>
          </a:p>
        </p:txBody>
      </p:sp>
      <p:sp>
        <p:nvSpPr>
          <p:cNvPr id="186371" name="Content Placeholder 2"/>
          <p:cNvSpPr>
            <a:spLocks noGrp="1"/>
          </p:cNvSpPr>
          <p:nvPr>
            <p:ph idx="1"/>
          </p:nvPr>
        </p:nvSpPr>
        <p:spPr/>
        <p:txBody>
          <a:bodyPr/>
          <a:lstStyle/>
          <a:p>
            <a:endParaRPr lang="ar-SA" smtClean="0">
              <a:cs typeface="Arial" pitchFamily="34" charset="0"/>
            </a:endParaRPr>
          </a:p>
          <a:p>
            <a:endParaRPr lang="en-GB" smtClean="0">
              <a:cs typeface="Arial" pitchFamily="34" charset="0"/>
            </a:endParaRPr>
          </a:p>
        </p:txBody>
      </p:sp>
      <p:sp>
        <p:nvSpPr>
          <p:cNvPr id="5" name="Rectangle 4"/>
          <p:cNvSpPr>
            <a:spLocks noChangeArrowheads="1"/>
          </p:cNvSpPr>
          <p:nvPr/>
        </p:nvSpPr>
        <p:spPr bwMode="auto">
          <a:xfrm>
            <a:off x="1617785" y="2362201"/>
            <a:ext cx="5978769"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342900" indent="-342900"/>
            <a:r>
              <a:rPr lang="ar-SA" sz="2800">
                <a:solidFill>
                  <a:srgbClr val="FF0000"/>
                </a:solidFill>
              </a:rPr>
              <a:t>6000</a:t>
            </a:r>
            <a:r>
              <a:rPr lang="ar-SA" sz="2800"/>
              <a:t>                  من حـ/ رأس المال</a:t>
            </a:r>
          </a:p>
        </p:txBody>
      </p:sp>
      <p:sp>
        <p:nvSpPr>
          <p:cNvPr id="6" name="Rectangle 7"/>
          <p:cNvSpPr>
            <a:spLocks noChangeArrowheads="1"/>
          </p:cNvSpPr>
          <p:nvPr/>
        </p:nvSpPr>
        <p:spPr bwMode="auto">
          <a:xfrm>
            <a:off x="351692" y="4038601"/>
            <a:ext cx="5416062" cy="954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ar-SA" sz="2800">
                <a:solidFill>
                  <a:srgbClr val="0070C0"/>
                </a:solidFill>
              </a:rPr>
              <a:t> تخفيض رأس المال بقيمة المسحوبات خلال الفترة</a:t>
            </a:r>
            <a:endParaRPr lang="en-GB">
              <a:solidFill>
                <a:srgbClr val="0070C0"/>
              </a:solidFill>
            </a:endParaRPr>
          </a:p>
        </p:txBody>
      </p:sp>
      <p:sp>
        <p:nvSpPr>
          <p:cNvPr id="7" name="Rectangle 7"/>
          <p:cNvSpPr>
            <a:spLocks noChangeArrowheads="1"/>
          </p:cNvSpPr>
          <p:nvPr/>
        </p:nvSpPr>
        <p:spPr bwMode="auto">
          <a:xfrm>
            <a:off x="703385" y="4724401"/>
            <a:ext cx="5205046"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ar-SA" sz="2800">
                <a:solidFill>
                  <a:srgbClr val="FF0000"/>
                </a:solidFill>
              </a:rPr>
              <a:t> </a:t>
            </a:r>
            <a:r>
              <a:rPr lang="ar-SA" sz="2800"/>
              <a:t>ـــــــــــــــــــــــــــــــــــــــــــــــــــــــــــــــــــ</a:t>
            </a:r>
            <a:endParaRPr lang="en-GB"/>
          </a:p>
        </p:txBody>
      </p:sp>
      <p:sp>
        <p:nvSpPr>
          <p:cNvPr id="8" name="Rectangle 7"/>
          <p:cNvSpPr>
            <a:spLocks noChangeArrowheads="1"/>
          </p:cNvSpPr>
          <p:nvPr/>
        </p:nvSpPr>
        <p:spPr bwMode="auto">
          <a:xfrm>
            <a:off x="773723" y="3200401"/>
            <a:ext cx="5978769" cy="954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ar-SA" sz="2800">
                <a:solidFill>
                  <a:srgbClr val="FF0000"/>
                </a:solidFill>
              </a:rPr>
              <a:t>6000</a:t>
            </a:r>
            <a:r>
              <a:rPr lang="ar-SA" sz="2800"/>
              <a:t>                      إلى حـ/ المسحوبات الشخصية</a:t>
            </a:r>
          </a:p>
        </p:txBody>
      </p:sp>
      <p:sp>
        <p:nvSpPr>
          <p:cNvPr id="10" name="Rounded Rectangle 9"/>
          <p:cNvSpPr/>
          <p:nvPr/>
        </p:nvSpPr>
        <p:spPr>
          <a:xfrm>
            <a:off x="5838093" y="1676400"/>
            <a:ext cx="2813538" cy="4572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sz="2800" b="1" dirty="0">
                <a:solidFill>
                  <a:srgbClr val="FF0000"/>
                </a:solidFill>
              </a:rPr>
              <a:t>ويكون القيد كما يلي:</a:t>
            </a:r>
            <a:endParaRPr lang="en-GB" sz="2800" b="1" dirty="0">
              <a:solidFill>
                <a:schemeClr val="bg1"/>
              </a:solidFill>
            </a:endParaRPr>
          </a:p>
        </p:txBody>
      </p:sp>
      <p:sp>
        <p:nvSpPr>
          <p:cNvPr id="11" name="Slide Number Placeholder 3"/>
          <p:cNvSpPr txBox="1">
            <a:spLocks/>
          </p:cNvSpPr>
          <p:nvPr/>
        </p:nvSpPr>
        <p:spPr bwMode="auto">
          <a:xfrm>
            <a:off x="4579522"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176</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59992312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9" presetClass="entr" presetSubtype="0" accel="10000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18" dur="50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19" dur="50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20" dur="50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blinds(horizontal)">
                                      <p:cBhvr>
                                        <p:cTn id="25" dur="500"/>
                                        <p:tgtEl>
                                          <p:spTgt spid="8"/>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blinds(horizontal)">
                                      <p:cBhvr>
                                        <p:cTn id="30" dur="500"/>
                                        <p:tgtEl>
                                          <p:spTgt spid="6"/>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blinds(horizontal)">
                                      <p:cBhvr>
                                        <p:cTn id="3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6" grpId="0"/>
      <p:bldP spid="7" grpId="0"/>
      <p:bldP spid="8" grpId="0"/>
      <p:bldP spid="10" grpId="0" animBg="1"/>
    </p:bld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lgn="ctr">
              <a:defRPr/>
            </a:pPr>
            <a:r>
              <a:rPr lang="en-US" sz="3600" dirty="0" smtClean="0">
                <a:solidFill>
                  <a:schemeClr val="tx1"/>
                </a:solidFill>
              </a:rPr>
              <a:t/>
            </a:r>
            <a:br>
              <a:rPr lang="en-US" sz="3600" dirty="0" smtClean="0">
                <a:solidFill>
                  <a:schemeClr val="tx1"/>
                </a:solidFill>
              </a:rPr>
            </a:br>
            <a:r>
              <a:rPr lang="ar-SA" sz="3200" b="1" dirty="0" smtClean="0">
                <a:solidFill>
                  <a:schemeClr val="tx1"/>
                </a:solidFill>
              </a:rPr>
              <a:t>أهم المصطلحات المحاسبية باللغة الإنجليزية</a:t>
            </a:r>
            <a:r>
              <a:rPr lang="en-GB" sz="3600" dirty="0" smtClean="0">
                <a:solidFill>
                  <a:schemeClr val="tx1"/>
                </a:solidFill>
              </a:rPr>
              <a:t/>
            </a:r>
            <a:br>
              <a:rPr lang="en-GB" sz="3600" dirty="0" smtClean="0">
                <a:solidFill>
                  <a:schemeClr val="tx1"/>
                </a:solidFill>
              </a:rPr>
            </a:br>
            <a:endParaRPr lang="en-GB" sz="3600" dirty="0"/>
          </a:p>
        </p:txBody>
      </p:sp>
      <p:sp>
        <p:nvSpPr>
          <p:cNvPr id="187395" name="Content Placeholder 2"/>
          <p:cNvSpPr>
            <a:spLocks noGrp="1"/>
          </p:cNvSpPr>
          <p:nvPr>
            <p:ph idx="1"/>
          </p:nvPr>
        </p:nvSpPr>
        <p:spPr/>
        <p:txBody>
          <a:bodyPr/>
          <a:lstStyle/>
          <a:p>
            <a:endParaRPr lang="en-GB" dirty="0" smtClean="0">
              <a:cs typeface="Arial" pitchFamily="34" charset="0"/>
            </a:endParaRPr>
          </a:p>
        </p:txBody>
      </p:sp>
      <p:graphicFrame>
        <p:nvGraphicFramePr>
          <p:cNvPr id="5" name="Content Placeholder 6"/>
          <p:cNvGraphicFramePr>
            <a:graphicFrameLocks noGrp="1"/>
          </p:cNvGraphicFramePr>
          <p:nvPr>
            <p:extLst>
              <p:ext uri="{D42A27DB-BD31-4B8C-83A1-F6EECF244321}">
                <p14:modId xmlns:p14="http://schemas.microsoft.com/office/powerpoint/2010/main" xmlns="" val="3810940147"/>
              </p:ext>
            </p:extLst>
          </p:nvPr>
        </p:nvGraphicFramePr>
        <p:xfrm>
          <a:off x="633046" y="1600200"/>
          <a:ext cx="7807570" cy="2500314"/>
        </p:xfrm>
        <a:graphic>
          <a:graphicData uri="http://schemas.openxmlformats.org/drawingml/2006/table">
            <a:tbl>
              <a:tblPr/>
              <a:tblGrid>
                <a:gridCol w="3903785"/>
                <a:gridCol w="3903785"/>
              </a:tblGrid>
              <a:tr h="579585">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400" b="1" i="0" u="none" strike="noStrike" cap="none" normalizeH="0" baseline="0" dirty="0" smtClean="0">
                          <a:ln>
                            <a:noFill/>
                          </a:ln>
                          <a:solidFill>
                            <a:schemeClr val="bg1"/>
                          </a:solidFill>
                          <a:effectLst/>
                          <a:latin typeface="Calibri" pitchFamily="34" charset="0"/>
                          <a:cs typeface="Arial" pitchFamily="34" charset="0"/>
                        </a:rPr>
                        <a:t>المصطلح المحاسبي باللغة الإنجليزية</a:t>
                      </a:r>
                      <a:endParaRPr kumimoji="0" lang="en-GB" sz="2400" b="1" i="0" u="none" strike="noStrike" cap="none" normalizeH="0" baseline="0" dirty="0" smtClean="0">
                        <a:ln>
                          <a:noFill/>
                        </a:ln>
                        <a:solidFill>
                          <a:schemeClr val="bg1"/>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70C0"/>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400" b="1" i="0" u="none" strike="noStrike" cap="none" normalizeH="0" baseline="0" dirty="0" smtClean="0">
                          <a:ln>
                            <a:noFill/>
                          </a:ln>
                          <a:solidFill>
                            <a:srgbClr val="FFFFFF"/>
                          </a:solidFill>
                          <a:effectLst/>
                          <a:latin typeface="Calibri" pitchFamily="34" charset="0"/>
                          <a:cs typeface="Arial" pitchFamily="34" charset="0"/>
                        </a:rPr>
                        <a:t>المصطلح المحاسبي باللغة العربية</a:t>
                      </a:r>
                      <a:endParaRPr kumimoji="0" lang="en-GB" sz="2400" b="1" i="0" u="none" strike="noStrike" cap="none" normalizeH="0" baseline="0" dirty="0" smtClean="0">
                        <a:ln>
                          <a:noFill/>
                        </a:ln>
                        <a:solidFill>
                          <a:srgbClr val="FFFFFF"/>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70C0"/>
                    </a:solidFill>
                  </a:tcPr>
                </a:tc>
              </a:tr>
              <a:tr h="640243">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GB" sz="2800" b="1" i="0" u="none" strike="noStrike" cap="none" normalizeH="0" baseline="0" smtClean="0">
                          <a:ln>
                            <a:noFill/>
                          </a:ln>
                          <a:solidFill>
                            <a:srgbClr val="FF0000"/>
                          </a:solidFill>
                          <a:effectLst/>
                          <a:latin typeface="Arial" pitchFamily="34" charset="0"/>
                          <a:cs typeface="Arial" pitchFamily="34" charset="0"/>
                        </a:rPr>
                        <a:t>Loans</a:t>
                      </a:r>
                      <a:endParaRPr kumimoji="0" lang="en-GB" sz="2800" b="0" i="0" u="none" strike="noStrike" cap="none" normalizeH="0" baseline="0" smtClean="0">
                        <a:ln>
                          <a:noFill/>
                        </a:ln>
                        <a:solidFill>
                          <a:srgbClr val="000000"/>
                        </a:solidFill>
                        <a:effectLst/>
                        <a:latin typeface="Arial"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1" eaLnBrk="1" fontAlgn="base" latinLnBrk="0" hangingPunct="1">
                        <a:lnSpc>
                          <a:spcPct val="150000"/>
                        </a:lnSpc>
                        <a:spcBef>
                          <a:spcPct val="0"/>
                        </a:spcBef>
                        <a:spcAft>
                          <a:spcPct val="0"/>
                        </a:spcAft>
                        <a:buClrTx/>
                        <a:buSzTx/>
                        <a:buFontTx/>
                        <a:buNone/>
                        <a:tabLst/>
                      </a:pPr>
                      <a:r>
                        <a:rPr kumimoji="0" lang="ar-SA" sz="2800" b="1" i="0" u="none" strike="noStrike" cap="none" normalizeH="0" baseline="0" dirty="0" smtClean="0">
                          <a:ln>
                            <a:noFill/>
                          </a:ln>
                          <a:solidFill>
                            <a:srgbClr val="000000"/>
                          </a:solidFill>
                          <a:effectLst/>
                          <a:latin typeface="Arial" pitchFamily="34" charset="0"/>
                          <a:cs typeface="Arial" pitchFamily="34" charset="0"/>
                        </a:rPr>
                        <a:t>القروض</a:t>
                      </a: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0D8E8"/>
                    </a:solidFill>
                  </a:tcPr>
                </a:tc>
              </a:tr>
              <a:tr h="640243">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GB" sz="2800" b="1" i="0" u="none" strike="noStrike" cap="none" normalizeH="0" baseline="0" smtClean="0">
                          <a:ln>
                            <a:noFill/>
                          </a:ln>
                          <a:solidFill>
                            <a:srgbClr val="FF0000"/>
                          </a:solidFill>
                          <a:effectLst/>
                          <a:latin typeface="Arial" pitchFamily="34" charset="0"/>
                          <a:cs typeface="Arial" pitchFamily="34" charset="0"/>
                        </a:rPr>
                        <a:t>Capital</a:t>
                      </a:r>
                      <a:endParaRPr kumimoji="0" lang="en-GB" sz="2800" b="0" i="0" u="none" strike="noStrike" cap="none" normalizeH="0" baseline="0" smtClean="0">
                        <a:ln>
                          <a:noFill/>
                        </a:ln>
                        <a:solidFill>
                          <a:srgbClr val="000000"/>
                        </a:solidFill>
                        <a:effectLst/>
                        <a:latin typeface="Arial"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1" eaLnBrk="1" fontAlgn="base" latinLnBrk="0" hangingPunct="1">
                        <a:lnSpc>
                          <a:spcPct val="150000"/>
                        </a:lnSpc>
                        <a:spcBef>
                          <a:spcPct val="0"/>
                        </a:spcBef>
                        <a:spcAft>
                          <a:spcPct val="0"/>
                        </a:spcAft>
                        <a:buClrTx/>
                        <a:buSzTx/>
                        <a:buFontTx/>
                        <a:buNone/>
                        <a:tabLst/>
                      </a:pPr>
                      <a:r>
                        <a:rPr kumimoji="0" lang="ar-SA" sz="2800" b="1" i="0" u="none" strike="noStrike" cap="none" normalizeH="0" baseline="0" dirty="0" smtClean="0">
                          <a:ln>
                            <a:noFill/>
                          </a:ln>
                          <a:solidFill>
                            <a:srgbClr val="000000"/>
                          </a:solidFill>
                          <a:effectLst/>
                          <a:latin typeface="Arial" pitchFamily="34" charset="0"/>
                          <a:cs typeface="Arial" pitchFamily="34" charset="0"/>
                        </a:rPr>
                        <a:t>رأس المال</a:t>
                      </a:r>
                      <a:endParaRPr kumimoji="0" lang="en-GB" sz="2800" b="1" i="0" u="none" strike="noStrike" cap="none" normalizeH="0" baseline="0" dirty="0" smtClean="0">
                        <a:ln>
                          <a:noFill/>
                        </a:ln>
                        <a:solidFill>
                          <a:srgbClr val="000000"/>
                        </a:solidFill>
                        <a:effectLst/>
                        <a:latin typeface="Arial"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640243">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GB" sz="2800" b="1" i="0" u="none" strike="noStrike" cap="none" normalizeH="0" baseline="0" smtClean="0">
                          <a:ln>
                            <a:noFill/>
                          </a:ln>
                          <a:solidFill>
                            <a:srgbClr val="FF0000"/>
                          </a:solidFill>
                          <a:effectLst/>
                          <a:latin typeface="Calibri" pitchFamily="34" charset="0"/>
                          <a:cs typeface="Arial" pitchFamily="34" charset="0"/>
                        </a:rPr>
                        <a:t>Withdrawals</a:t>
                      </a:r>
                      <a:endParaRPr kumimoji="0" lang="en-GB" sz="2800" b="0" i="0" u="none" strike="noStrike" cap="none" normalizeH="0" baseline="0" smtClean="0">
                        <a:ln>
                          <a:noFill/>
                        </a:ln>
                        <a:solidFill>
                          <a:srgbClr val="000000"/>
                        </a:solidFill>
                        <a:effectLst/>
                        <a:latin typeface="Arial"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1" eaLnBrk="1" fontAlgn="base" latinLnBrk="0" hangingPunct="1">
                        <a:lnSpc>
                          <a:spcPct val="150000"/>
                        </a:lnSpc>
                        <a:spcBef>
                          <a:spcPct val="0"/>
                        </a:spcBef>
                        <a:spcAft>
                          <a:spcPct val="0"/>
                        </a:spcAft>
                        <a:buClrTx/>
                        <a:buSzTx/>
                        <a:buFontTx/>
                        <a:buNone/>
                        <a:tabLst/>
                      </a:pPr>
                      <a:r>
                        <a:rPr kumimoji="0" lang="ar-SA" sz="2800" b="1" i="0" u="none" strike="noStrike" cap="none" normalizeH="0" baseline="0" dirty="0" smtClean="0">
                          <a:ln>
                            <a:noFill/>
                          </a:ln>
                          <a:solidFill>
                            <a:schemeClr val="tx1"/>
                          </a:solidFill>
                          <a:effectLst/>
                          <a:latin typeface="Calibri" pitchFamily="34" charset="0"/>
                          <a:cs typeface="Arial" pitchFamily="34" charset="0"/>
                        </a:rPr>
                        <a:t>المسحوبات</a:t>
                      </a:r>
                      <a:endParaRPr kumimoji="0" lang="en-GB" sz="2800" b="0" i="0" u="none" strike="noStrike" cap="none" normalizeH="0" baseline="0" dirty="0" smtClean="0">
                        <a:ln>
                          <a:noFill/>
                        </a:ln>
                        <a:solidFill>
                          <a:schemeClr val="tx1"/>
                        </a:solidFill>
                        <a:effectLst/>
                        <a:latin typeface="Arial"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bl>
          </a:graphicData>
        </a:graphic>
      </p:graphicFrame>
      <p:sp>
        <p:nvSpPr>
          <p:cNvPr id="7" name="Slide Number Placeholder 3"/>
          <p:cNvSpPr txBox="1">
            <a:spLocks/>
          </p:cNvSpPr>
          <p:nvPr/>
        </p:nvSpPr>
        <p:spPr bwMode="auto">
          <a:xfrm>
            <a:off x="4579522"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177</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247738419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rtl="1">
              <a:defRPr/>
            </a:pPr>
            <a:r>
              <a:rPr lang="ar-SA" sz="3200" b="1" dirty="0" smtClean="0"/>
              <a:t/>
            </a:r>
            <a:br>
              <a:rPr lang="ar-SA" sz="3200" b="1" dirty="0" smtClean="0"/>
            </a:br>
            <a:r>
              <a:rPr lang="ar-SA" sz="3200" b="1" dirty="0" smtClean="0">
                <a:solidFill>
                  <a:srgbClr val="FF0000"/>
                </a:solidFill>
              </a:rPr>
              <a:t>موضوع المحاضرة</a:t>
            </a:r>
            <a:r>
              <a:rPr lang="en-US" sz="3200" b="1" dirty="0" smtClean="0">
                <a:solidFill>
                  <a:srgbClr val="FF0000"/>
                </a:solidFill>
              </a:rPr>
              <a:t> </a:t>
            </a:r>
            <a:r>
              <a:rPr lang="ar-SA" sz="3200" b="1" dirty="0" smtClean="0">
                <a:solidFill>
                  <a:srgbClr val="FF0000"/>
                </a:solidFill>
              </a:rPr>
              <a:t>القادمة: تحليل وتسجيل عمليات البضاعة في المنشآت التجارية</a:t>
            </a:r>
            <a:r>
              <a:rPr lang="ar-SA" sz="3200" b="1" dirty="0" smtClean="0"/>
              <a:t/>
            </a:r>
            <a:br>
              <a:rPr lang="ar-SA" sz="3200" b="1" dirty="0" smtClean="0"/>
            </a:br>
            <a:endParaRPr lang="en-GB" sz="3200" dirty="0">
              <a:solidFill>
                <a:srgbClr val="FF0000"/>
              </a:solidFill>
            </a:endParaRPr>
          </a:p>
        </p:txBody>
      </p:sp>
      <p:sp>
        <p:nvSpPr>
          <p:cNvPr id="3" name="Content Placeholder 2"/>
          <p:cNvSpPr>
            <a:spLocks noGrp="1"/>
          </p:cNvSpPr>
          <p:nvPr>
            <p:ph idx="1"/>
          </p:nvPr>
        </p:nvSpPr>
        <p:spPr>
          <a:xfrm>
            <a:off x="457200" y="1447800"/>
            <a:ext cx="8229600" cy="4678363"/>
          </a:xfrm>
        </p:spPr>
        <p:txBody>
          <a:bodyPr/>
          <a:lstStyle/>
          <a:p>
            <a:pPr rtl="1"/>
            <a:r>
              <a:rPr lang="ar-SA" sz="2800" b="1" dirty="0" smtClean="0">
                <a:solidFill>
                  <a:srgbClr val="FF0000"/>
                </a:solidFill>
                <a:cs typeface="Arial" pitchFamily="34" charset="0"/>
              </a:rPr>
              <a:t>المطلوب من الطلاب حتى هذه المرحلة:</a:t>
            </a:r>
            <a:endParaRPr lang="en-GB" sz="2800" b="1" dirty="0" smtClean="0">
              <a:cs typeface="Arial" pitchFamily="34" charset="0"/>
            </a:endParaRPr>
          </a:p>
          <a:p>
            <a:pPr algn="just" rtl="1">
              <a:buFont typeface="Arial" pitchFamily="34" charset="0"/>
              <a:buChar char="•"/>
            </a:pPr>
            <a:r>
              <a:rPr lang="ar-SA" dirty="0" smtClean="0">
                <a:cs typeface="Arial" pitchFamily="34" charset="0"/>
              </a:rPr>
              <a:t>مراجعة الكتاب، الفصل السادس (المحاسبة عن عمليات البضاعة) ص 159 لمعرفة المقصود بـ:</a:t>
            </a:r>
          </a:p>
          <a:p>
            <a:pPr algn="just" rtl="1">
              <a:buFont typeface="Arial" pitchFamily="34" charset="0"/>
              <a:buChar char="•"/>
            </a:pPr>
            <a:r>
              <a:rPr lang="ar-SA" dirty="0" smtClean="0">
                <a:cs typeface="Arial" pitchFamily="34" charset="0"/>
              </a:rPr>
              <a:t>المشتريات النقدية والمشتريات الآجلة</a:t>
            </a:r>
          </a:p>
          <a:p>
            <a:pPr algn="just" rtl="1">
              <a:buFont typeface="Arial" pitchFamily="34" charset="0"/>
              <a:buChar char="•"/>
            </a:pPr>
            <a:r>
              <a:rPr lang="ar-SA" dirty="0" smtClean="0">
                <a:cs typeface="Arial" pitchFamily="34" charset="0"/>
              </a:rPr>
              <a:t>مردودات المشتريات</a:t>
            </a:r>
          </a:p>
          <a:p>
            <a:pPr algn="just" rtl="1">
              <a:buFont typeface="Arial" pitchFamily="34" charset="0"/>
              <a:buChar char="•"/>
            </a:pPr>
            <a:r>
              <a:rPr lang="ar-SA" dirty="0" smtClean="0">
                <a:cs typeface="Arial" pitchFamily="34" charset="0"/>
              </a:rPr>
              <a:t>مسموحات المشتريات</a:t>
            </a:r>
          </a:p>
          <a:p>
            <a:pPr algn="just" rtl="1">
              <a:buFont typeface="Arial" pitchFamily="34" charset="0"/>
              <a:buChar char="•"/>
            </a:pPr>
            <a:r>
              <a:rPr lang="ar-SA" dirty="0" smtClean="0">
                <a:cs typeface="Arial" pitchFamily="34" charset="0"/>
              </a:rPr>
              <a:t>خصم الشراء</a:t>
            </a:r>
          </a:p>
          <a:p>
            <a:pPr algn="just" rtl="1">
              <a:buFont typeface="Arial" pitchFamily="34" charset="0"/>
              <a:buChar char="•"/>
            </a:pPr>
            <a:r>
              <a:rPr lang="ar-SA" dirty="0" smtClean="0">
                <a:cs typeface="Arial" pitchFamily="34" charset="0"/>
              </a:rPr>
              <a:t>مصروفات نقل المشتريات</a:t>
            </a:r>
            <a:endParaRPr lang="en-GB" dirty="0" smtClean="0">
              <a:cs typeface="Arial" pitchFamily="34" charset="0"/>
            </a:endParaRPr>
          </a:p>
          <a:p>
            <a:pPr algn="just" rtl="1">
              <a:buFont typeface="Arial" pitchFamily="34" charset="0"/>
              <a:buChar char="•"/>
            </a:pPr>
            <a:endParaRPr lang="en-GB" dirty="0" smtClean="0">
              <a:cs typeface="Arial" pitchFamily="34" charset="0"/>
            </a:endParaRPr>
          </a:p>
        </p:txBody>
      </p:sp>
      <p:sp>
        <p:nvSpPr>
          <p:cNvPr id="6" name="Slide Number Placeholder 3"/>
          <p:cNvSpPr txBox="1">
            <a:spLocks/>
          </p:cNvSpPr>
          <p:nvPr/>
        </p:nvSpPr>
        <p:spPr bwMode="auto">
          <a:xfrm>
            <a:off x="4579522"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178</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54634203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linds(horizontal)">
                                      <p:cBhvr>
                                        <p:cTn id="37" dur="500"/>
                                        <p:tgtEl>
                                          <p:spTgt spid="3">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blinds(horizontal)">
                                      <p:cBhvr>
                                        <p:cTn id="4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621725" y="6376259"/>
            <a:ext cx="445477" cy="365125"/>
          </a:xfrm>
          <a:noFill/>
          <a:ln>
            <a:miter lim="800000"/>
            <a:headEnd/>
            <a:tailEnd/>
          </a:ln>
        </p:spPr>
        <p:txBody>
          <a:bodyPr/>
          <a:lstStyle/>
          <a:p>
            <a:pPr algn="ctr"/>
            <a:fld id="{E1D16D93-8795-4AD6-9A1F-54CC01E741BE}" type="slidenum">
              <a:rPr lang="ar-SA" sz="1800" smtClean="0">
                <a:solidFill>
                  <a:prstClr val="white"/>
                </a:solidFill>
                <a:cs typeface="Arial" pitchFamily="34" charset="0"/>
              </a:rPr>
              <a:pPr algn="ctr"/>
              <a:t>179</a:t>
            </a:fld>
            <a:endParaRPr lang="en-US" sz="1800" dirty="0" smtClean="0">
              <a:solidFill>
                <a:prstClr val="white"/>
              </a:solidFill>
              <a:cs typeface="Arial" pitchFamily="34" charset="0"/>
            </a:endParaRPr>
          </a:p>
        </p:txBody>
      </p:sp>
      <p:sp>
        <p:nvSpPr>
          <p:cNvPr id="5" name="Title 4"/>
          <p:cNvSpPr txBox="1">
            <a:spLocks/>
          </p:cNvSpPr>
          <p:nvPr/>
        </p:nvSpPr>
        <p:spPr bwMode="auto">
          <a:xfrm>
            <a:off x="633046" y="2133623"/>
            <a:ext cx="77724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SA" sz="8000" b="1" spc="-150" dirty="0" smtClean="0">
                <a:solidFill>
                  <a:srgbClr val="FF0000"/>
                </a:solidFill>
                <a:latin typeface="ae_AlMateen" pitchFamily="2" charset="-78"/>
                <a:cs typeface="ae_AlMateen" pitchFamily="2" charset="-78"/>
              </a:rPr>
              <a:t>الفصـل السادس </a:t>
            </a:r>
          </a:p>
          <a:p>
            <a:pPr eaLnBrk="1" hangingPunct="1"/>
            <a:r>
              <a:rPr lang="ar-EG" sz="7200" spc="-150" dirty="0" smtClean="0">
                <a:solidFill>
                  <a:srgbClr val="009900"/>
                </a:solidFill>
                <a:latin typeface="ae_AlMateen" pitchFamily="2" charset="-78"/>
                <a:cs typeface="ae_AlMateen" pitchFamily="2" charset="-78"/>
              </a:rPr>
              <a:t>المح</a:t>
            </a:r>
            <a:r>
              <a:rPr lang="ar-SA" sz="7200" spc="-150" dirty="0" smtClean="0">
                <a:solidFill>
                  <a:srgbClr val="009900"/>
                </a:solidFill>
                <a:latin typeface="ae_AlMateen" pitchFamily="2" charset="-78"/>
                <a:cs typeface="ae_AlMateen" pitchFamily="2" charset="-78"/>
              </a:rPr>
              <a:t>ـ</a:t>
            </a:r>
            <a:r>
              <a:rPr lang="ar-EG" sz="7200" spc="-150" dirty="0" smtClean="0">
                <a:solidFill>
                  <a:srgbClr val="009900"/>
                </a:solidFill>
                <a:latin typeface="ae_AlMateen" pitchFamily="2" charset="-78"/>
                <a:cs typeface="ae_AlMateen" pitchFamily="2" charset="-78"/>
              </a:rPr>
              <a:t>اضرة</a:t>
            </a:r>
            <a:r>
              <a:rPr lang="ar-SA" sz="7200" dirty="0">
                <a:solidFill>
                  <a:srgbClr val="009900"/>
                </a:solidFill>
                <a:cs typeface="Arial" pitchFamily="34" charset="0"/>
              </a:rPr>
              <a:t> </a:t>
            </a:r>
            <a:r>
              <a:rPr lang="ar-SA" sz="7200" spc="-150" dirty="0" smtClean="0">
                <a:solidFill>
                  <a:srgbClr val="009900"/>
                </a:solidFill>
                <a:latin typeface="ae_AlMateen" pitchFamily="2" charset="-78"/>
                <a:cs typeface="ae_AlMateen" pitchFamily="2" charset="-78"/>
              </a:rPr>
              <a:t>التاسعة</a:t>
            </a:r>
          </a:p>
          <a:p>
            <a:pPr eaLnBrk="1" hangingPunct="1"/>
            <a:r>
              <a:rPr lang="ar-SA" spc="-150" dirty="0" smtClean="0">
                <a:solidFill>
                  <a:srgbClr val="376092"/>
                </a:solidFill>
                <a:latin typeface="ae_AlMateen" pitchFamily="2" charset="-78"/>
                <a:cs typeface="ae_AlMateen" pitchFamily="2" charset="-78"/>
              </a:rPr>
              <a:t> </a:t>
            </a:r>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350989" y="4191000"/>
            <a:ext cx="6541477"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b="1" dirty="0">
                <a:solidFill>
                  <a:prstClr val="black"/>
                </a:solidFill>
                <a:ea typeface="+mj-ea"/>
                <a:cs typeface="Arial" pitchFamily="34" charset="0"/>
              </a:rPr>
              <a:t>تحليل وتسجيل عمليات البضاعة في المنشآت التجارية</a:t>
            </a:r>
            <a:br>
              <a:rPr lang="ar-SA" b="1" dirty="0">
                <a:solidFill>
                  <a:prstClr val="black"/>
                </a:solidFill>
                <a:ea typeface="+mj-ea"/>
                <a:cs typeface="Arial" pitchFamily="34" charset="0"/>
              </a:rPr>
            </a:br>
            <a:r>
              <a:rPr lang="ar-SA" b="1" dirty="0">
                <a:solidFill>
                  <a:prstClr val="black"/>
                </a:solidFill>
                <a:ea typeface="+mj-ea"/>
                <a:cs typeface="Arial" pitchFamily="34" charset="0"/>
              </a:rPr>
              <a:t> (المحاسبة عن عمليات البضاعة)</a:t>
            </a:r>
            <a:endParaRPr lang="ar-SA" sz="6600" b="1" dirty="0" smtClean="0">
              <a:solidFill>
                <a:prstClr val="black"/>
              </a:solidFill>
              <a:cs typeface="Arial" pitchFamily="34" charset="0"/>
            </a:endParaRPr>
          </a:p>
        </p:txBody>
      </p:sp>
    </p:spTree>
    <p:extLst>
      <p:ext uri="{BB962C8B-B14F-4D97-AF65-F5344CB8AC3E}">
        <p14:creationId xmlns:p14="http://schemas.microsoft.com/office/powerpoint/2010/main" xmlns="" val="2383687473"/>
      </p:ext>
    </p:extLst>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lgn="ctr"/>
            <a:r>
              <a:rPr lang="ar-SA" sz="2800" b="1" dirty="0" smtClean="0">
                <a:solidFill>
                  <a:schemeClr val="tx1"/>
                </a:solidFill>
                <a:cs typeface="Arial" pitchFamily="34" charset="0"/>
              </a:rPr>
              <a:t>خامساً: تحليل وتسجيل عمليات البضاعة في المنشآت التجارية</a:t>
            </a:r>
            <a:br>
              <a:rPr lang="ar-SA" sz="2800" b="1" dirty="0" smtClean="0">
                <a:solidFill>
                  <a:schemeClr val="tx1"/>
                </a:solidFill>
                <a:cs typeface="Arial" pitchFamily="34" charset="0"/>
              </a:rPr>
            </a:br>
            <a:r>
              <a:rPr lang="ar-SA" sz="2800" b="1" dirty="0" smtClean="0">
                <a:solidFill>
                  <a:schemeClr val="tx1"/>
                </a:solidFill>
                <a:cs typeface="Arial" pitchFamily="34" charset="0"/>
              </a:rPr>
              <a:t> (المحاسبة عن عمليات البضاعة)</a:t>
            </a:r>
            <a:endParaRPr lang="en-GB" sz="2800" b="1" dirty="0" smtClean="0">
              <a:solidFill>
                <a:schemeClr val="tx1"/>
              </a:solidFill>
              <a:cs typeface="Arial" pitchFamily="34" charset="0"/>
            </a:endParaRPr>
          </a:p>
        </p:txBody>
      </p:sp>
      <p:sp>
        <p:nvSpPr>
          <p:cNvPr id="3" name="Content Placeholder 2"/>
          <p:cNvSpPr>
            <a:spLocks noGrp="1"/>
          </p:cNvSpPr>
          <p:nvPr>
            <p:ph idx="1"/>
          </p:nvPr>
        </p:nvSpPr>
        <p:spPr>
          <a:xfrm>
            <a:off x="457200" y="1447800"/>
            <a:ext cx="8229600" cy="4678363"/>
          </a:xfrm>
        </p:spPr>
        <p:txBody>
          <a:bodyPr/>
          <a:lstStyle/>
          <a:p>
            <a:r>
              <a:rPr lang="en-GB" dirty="0" smtClean="0">
                <a:cs typeface="Arial" pitchFamily="34" charset="0"/>
              </a:rPr>
              <a:t> </a:t>
            </a:r>
            <a:r>
              <a:rPr lang="en-GB" dirty="0" smtClean="0">
                <a:solidFill>
                  <a:srgbClr val="FF0000"/>
                </a:solidFill>
                <a:cs typeface="Arial" pitchFamily="34" charset="0"/>
              </a:rPr>
              <a:t>Purchases</a:t>
            </a:r>
            <a:r>
              <a:rPr lang="ar-SA" b="1" dirty="0" smtClean="0">
                <a:solidFill>
                  <a:schemeClr val="tx2"/>
                </a:solidFill>
                <a:cs typeface="Arial" pitchFamily="34" charset="0"/>
              </a:rPr>
              <a:t>أولاً: المشتريات </a:t>
            </a:r>
            <a:r>
              <a:rPr lang="ar-SA" sz="2800" b="1" dirty="0" smtClean="0">
                <a:solidFill>
                  <a:schemeClr val="tx2"/>
                </a:solidFill>
                <a:cs typeface="Arial" pitchFamily="34" charset="0"/>
              </a:rPr>
              <a:t> </a:t>
            </a:r>
            <a:endParaRPr lang="en-GB" sz="2800" b="1" dirty="0" smtClean="0">
              <a:solidFill>
                <a:schemeClr val="tx2"/>
              </a:solidFill>
              <a:cs typeface="Arial" pitchFamily="34" charset="0"/>
            </a:endParaRPr>
          </a:p>
          <a:p>
            <a:pPr algn="just" rtl="1"/>
            <a:r>
              <a:rPr lang="ar-SA" sz="2800" dirty="0" smtClean="0">
                <a:cs typeface="Arial" pitchFamily="34" charset="0"/>
              </a:rPr>
              <a:t> يعد حساب المشتريات من حسابات المصروفات. لذا عندما تشتري المنشأة بضاعة بغرض البيع يجعل حساب المشتريات مديناً بقيمة البضاعة المشتراة.</a:t>
            </a:r>
          </a:p>
          <a:p>
            <a:pPr algn="just" rtl="1"/>
            <a:r>
              <a:rPr lang="ar-SA" b="1" dirty="0" smtClean="0">
                <a:solidFill>
                  <a:srgbClr val="FF0000"/>
                </a:solidFill>
                <a:cs typeface="Arial" pitchFamily="34" charset="0"/>
              </a:rPr>
              <a:t>ملاحظة</a:t>
            </a:r>
          </a:p>
          <a:p>
            <a:pPr algn="just" rtl="1"/>
            <a:r>
              <a:rPr lang="ar-SA" sz="2800" dirty="0" smtClean="0">
                <a:cs typeface="Arial" pitchFamily="34" charset="0"/>
              </a:rPr>
              <a:t> عند شراء المنشأة لأصول ثابتة مثل الآلات السيارات والأثاث، لا تدخل ضمن حساب المشتريات، وإنما تسجل في حساب يسمى باسم الأصل الثابت مثل حـ/ الآلات أو حـ/ السيارات أو حـ/ الأثاث، حيث أن الأصول الثابتة تقتنى بغرض الاستخدام في نشاط المنشاة وليس بهدف البيع وتحقيق الأرباح.</a:t>
            </a:r>
            <a:endParaRPr lang="en-GB" sz="2800" dirty="0" smtClean="0">
              <a:cs typeface="Arial" pitchFamily="34" charset="0"/>
            </a:endParaRPr>
          </a:p>
        </p:txBody>
      </p:sp>
      <p:sp>
        <p:nvSpPr>
          <p:cNvPr id="7"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180</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277069300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xmlns="" val="666212582"/>
              </p:ext>
            </p:extLst>
          </p:nvPr>
        </p:nvGraphicFramePr>
        <p:xfrm>
          <a:off x="457200" y="304801"/>
          <a:ext cx="8229600" cy="58213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181</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4205318127"/>
      </p:ext>
    </p:extLst>
  </p:cSld>
  <p:clrMapOvr>
    <a:masterClrMapping/>
  </p:clrMapOvr>
  <p:transition/>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en-GB" sz="3200" dirty="0" smtClean="0">
                <a:solidFill>
                  <a:srgbClr val="FF0000"/>
                </a:solidFill>
              </a:rPr>
              <a:t>Purchases Returns</a:t>
            </a:r>
            <a:r>
              <a:rPr lang="ar-SA" sz="3200" b="1" dirty="0" smtClean="0">
                <a:solidFill>
                  <a:schemeClr val="tx1"/>
                </a:solidFill>
              </a:rPr>
              <a:t>مردودات المشتريات</a:t>
            </a:r>
            <a:r>
              <a:rPr lang="ar-SA" dirty="0" smtClean="0">
                <a:solidFill>
                  <a:schemeClr val="tx1"/>
                </a:solidFill>
              </a:rPr>
              <a:t>  </a:t>
            </a:r>
            <a:endParaRPr lang="en-GB" dirty="0">
              <a:solidFill>
                <a:schemeClr val="tx1"/>
              </a:solidFill>
            </a:endParaRPr>
          </a:p>
        </p:txBody>
      </p:sp>
      <p:sp>
        <p:nvSpPr>
          <p:cNvPr id="3" name="Content Placeholder 2"/>
          <p:cNvSpPr>
            <a:spLocks noGrp="1"/>
          </p:cNvSpPr>
          <p:nvPr>
            <p:ph idx="1"/>
          </p:nvPr>
        </p:nvSpPr>
        <p:spPr>
          <a:xfrm>
            <a:off x="457200" y="1371601"/>
            <a:ext cx="8229600" cy="4754563"/>
          </a:xfrm>
        </p:spPr>
        <p:txBody>
          <a:bodyPr/>
          <a:lstStyle/>
          <a:p>
            <a:pPr algn="just" rtl="1">
              <a:lnSpc>
                <a:spcPct val="150000"/>
              </a:lnSpc>
            </a:pPr>
            <a:r>
              <a:rPr lang="ar-SA" sz="2800" dirty="0" smtClean="0">
                <a:cs typeface="Arial" pitchFamily="34" charset="0"/>
              </a:rPr>
              <a:t>إذا اكتشفت المنشأة أن جزء من البضاعة المشتراة غير مطابق  للمواصفات، أو به عيوب أو تالف، وقامت برده للبائع،</a:t>
            </a:r>
            <a:r>
              <a:rPr lang="en-US" sz="2800" dirty="0" smtClean="0">
                <a:cs typeface="Arial" pitchFamily="34" charset="0"/>
              </a:rPr>
              <a:t> </a:t>
            </a:r>
            <a:r>
              <a:rPr lang="ar-SA" sz="2800" dirty="0" smtClean="0">
                <a:cs typeface="Arial" pitchFamily="34" charset="0"/>
              </a:rPr>
              <a:t>في هذه الحالة تفتح المنشأة حساب لهذا الجزء المردود يسمى حـ/ مردودات المشتريات، وهذا الحساب يعتبر حساب دائن بطبيعته لأنه يخفض من قيمة المشتريات التي تعتبر مدينة بطبيعتها كحساب مصروفات</a:t>
            </a:r>
          </a:p>
          <a:p>
            <a:pPr algn="just" rtl="1">
              <a:lnSpc>
                <a:spcPct val="150000"/>
              </a:lnSpc>
            </a:pPr>
            <a:r>
              <a:rPr lang="ar-SA" sz="2800" b="1" dirty="0" smtClean="0">
                <a:solidFill>
                  <a:srgbClr val="FF0000"/>
                </a:solidFill>
                <a:cs typeface="Arial" pitchFamily="34" charset="0"/>
              </a:rPr>
              <a:t>ملاحظة</a:t>
            </a:r>
            <a:r>
              <a:rPr lang="ar-SA" sz="2800" dirty="0" smtClean="0">
                <a:cs typeface="Arial" pitchFamily="34" charset="0"/>
              </a:rPr>
              <a:t>: يظهر حساب مردودات المشتريات في نهاية الفترة في قائمة الدخل مطروحاً من رصيد حساب المشتريات.</a:t>
            </a:r>
            <a:endParaRPr lang="en-GB" sz="2800" dirty="0" smtClean="0">
              <a:cs typeface="Arial" pitchFamily="34" charset="0"/>
            </a:endParaRPr>
          </a:p>
        </p:txBody>
      </p:sp>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182</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22844766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xmlns="" val="1725702392"/>
              </p:ext>
            </p:extLst>
          </p:nvPr>
        </p:nvGraphicFramePr>
        <p:xfrm>
          <a:off x="140677" y="228601"/>
          <a:ext cx="8651631" cy="5897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183</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3138291513"/>
      </p:ext>
    </p:extLst>
  </p:cSld>
  <p:clrMapOvr>
    <a:masterClrMapping/>
  </p:clrMapOvr>
  <p:transition/>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6130"/>
          </a:xfrm>
          <a:solidFill>
            <a:schemeClr val="accent1"/>
          </a:solidFill>
        </p:spPr>
        <p:txBody>
          <a:bodyPr/>
          <a:lstStyle/>
          <a:p>
            <a:pPr>
              <a:defRPr/>
            </a:pPr>
            <a:r>
              <a:rPr lang="en-GB" sz="3200" dirty="0" smtClean="0">
                <a:solidFill>
                  <a:srgbClr val="FF0000"/>
                </a:solidFill>
              </a:rPr>
              <a:t>Purchases Allowances</a:t>
            </a:r>
            <a:r>
              <a:rPr lang="ar-SA" sz="3200" b="1" dirty="0" smtClean="0">
                <a:solidFill>
                  <a:schemeClr val="tx1"/>
                </a:solidFill>
              </a:rPr>
              <a:t>مسموحات المشتريات  </a:t>
            </a:r>
            <a:endParaRPr lang="en-GB" sz="3200" dirty="0">
              <a:solidFill>
                <a:schemeClr val="tx1"/>
              </a:solidFill>
            </a:endParaRPr>
          </a:p>
        </p:txBody>
      </p:sp>
      <p:sp>
        <p:nvSpPr>
          <p:cNvPr id="3" name="Content Placeholder 2"/>
          <p:cNvSpPr>
            <a:spLocks noGrp="1"/>
          </p:cNvSpPr>
          <p:nvPr>
            <p:ph idx="1"/>
          </p:nvPr>
        </p:nvSpPr>
        <p:spPr>
          <a:xfrm>
            <a:off x="281354" y="1295401"/>
            <a:ext cx="8405446" cy="4830763"/>
          </a:xfrm>
        </p:spPr>
        <p:txBody>
          <a:bodyPr/>
          <a:lstStyle/>
          <a:p>
            <a:pPr algn="just" rtl="1"/>
            <a:r>
              <a:rPr lang="ar-SA" sz="2800" dirty="0" smtClean="0">
                <a:cs typeface="Arial" pitchFamily="34" charset="0"/>
              </a:rPr>
              <a:t>قد توافق المنشاة على عدم رد البضاعة المعيبة أو غير المطابقة للمواصفات والاحتفاظ بها في مقابل الحصول على تخفيض في قيمة المشتريات.</a:t>
            </a:r>
          </a:p>
          <a:p>
            <a:pPr algn="just" rtl="1">
              <a:lnSpc>
                <a:spcPct val="150000"/>
              </a:lnSpc>
            </a:pPr>
            <a:r>
              <a:rPr lang="ar-SA" sz="2800" dirty="0" smtClean="0">
                <a:cs typeface="Arial" pitchFamily="34" charset="0"/>
              </a:rPr>
              <a:t>في هذه الحالة يتم فتح حـ/ مسموحات المشتريات بقيمة البضاعة المعيبة أو غير المطابقة للمواصفات، ويعتبر هذا الحساب دائن بطبيعته لأنه يخفض من قيمة المشتريات التي تعتبر مدينة بطبيعتها.</a:t>
            </a:r>
          </a:p>
          <a:p>
            <a:pPr algn="just" rtl="1">
              <a:lnSpc>
                <a:spcPct val="150000"/>
              </a:lnSpc>
            </a:pPr>
            <a:r>
              <a:rPr lang="ar-SA" sz="2800" b="1" dirty="0" smtClean="0">
                <a:solidFill>
                  <a:srgbClr val="FF0000"/>
                </a:solidFill>
                <a:cs typeface="Arial" pitchFamily="34" charset="0"/>
              </a:rPr>
              <a:t>ملاحظة</a:t>
            </a:r>
            <a:r>
              <a:rPr lang="ar-SA" sz="2800" dirty="0" smtClean="0">
                <a:cs typeface="Arial" pitchFamily="34" charset="0"/>
              </a:rPr>
              <a:t>: يظهر حساب مسموحات المشتريات في قائمة الدخل في نهاية الفترة مطروحة من رصيد حـ/ المشتريات.</a:t>
            </a:r>
          </a:p>
          <a:p>
            <a:r>
              <a:rPr lang="en-US" dirty="0" smtClean="0">
                <a:cs typeface="Arial" pitchFamily="34" charset="0"/>
              </a:rPr>
              <a:t> </a:t>
            </a:r>
            <a:endParaRPr lang="en-GB" dirty="0" smtClean="0">
              <a:cs typeface="Arial" pitchFamily="34" charset="0"/>
            </a:endParaRPr>
          </a:p>
        </p:txBody>
      </p:sp>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184</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91269332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xmlns="" val="465171107"/>
              </p:ext>
            </p:extLst>
          </p:nvPr>
        </p:nvGraphicFramePr>
        <p:xfrm>
          <a:off x="140677" y="267741"/>
          <a:ext cx="8651631" cy="5897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185</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323826731"/>
      </p:ext>
    </p:extLst>
  </p:cSld>
  <p:clrMapOvr>
    <a:masterClrMapping/>
  </p:clrMapOvr>
  <p:transition/>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2369" y="152401"/>
            <a:ext cx="8229600" cy="411163"/>
          </a:xfrm>
          <a:solidFill>
            <a:schemeClr val="accent1"/>
          </a:solidFill>
        </p:spPr>
        <p:txBody>
          <a:bodyPr/>
          <a:lstStyle/>
          <a:p>
            <a:r>
              <a:rPr lang="ar-SA" sz="3200" b="1" dirty="0" smtClean="0">
                <a:solidFill>
                  <a:schemeClr val="tx2"/>
                </a:solidFill>
                <a:cs typeface="Arial" pitchFamily="34" charset="0"/>
              </a:rPr>
              <a:t>مما سبق يتضح أن:</a:t>
            </a:r>
            <a:endParaRPr lang="en-GB" sz="3200" b="1" dirty="0" smtClean="0">
              <a:solidFill>
                <a:schemeClr val="tx2"/>
              </a:solidFill>
              <a:cs typeface="Arial" pitchFamily="34" charset="0"/>
            </a:endParaRPr>
          </a:p>
        </p:txBody>
      </p:sp>
      <p:sp>
        <p:nvSpPr>
          <p:cNvPr id="3" name="Content Placeholder 2"/>
          <p:cNvSpPr>
            <a:spLocks noGrp="1"/>
          </p:cNvSpPr>
          <p:nvPr>
            <p:ph idx="1"/>
          </p:nvPr>
        </p:nvSpPr>
        <p:spPr>
          <a:xfrm>
            <a:off x="492369" y="1600201"/>
            <a:ext cx="8229600" cy="4525963"/>
          </a:xfrm>
        </p:spPr>
        <p:txBody>
          <a:bodyPr/>
          <a:lstStyle/>
          <a:p>
            <a:r>
              <a:rPr lang="en-GB" sz="2800" dirty="0" smtClean="0">
                <a:solidFill>
                  <a:srgbClr val="FF0000"/>
                </a:solidFill>
                <a:cs typeface="Arial" pitchFamily="34" charset="0"/>
              </a:rPr>
              <a:t>Purchase Discount</a:t>
            </a:r>
            <a:r>
              <a:rPr lang="ar-SA" sz="2800" b="1" dirty="0" smtClean="0">
                <a:solidFill>
                  <a:schemeClr val="tx2"/>
                </a:solidFill>
                <a:cs typeface="Arial" pitchFamily="34" charset="0"/>
              </a:rPr>
              <a:t>خصم الشراء  </a:t>
            </a:r>
            <a:endParaRPr lang="en-GB" sz="2800" b="1" dirty="0" smtClean="0">
              <a:solidFill>
                <a:schemeClr val="tx2"/>
              </a:solidFill>
              <a:cs typeface="Arial" pitchFamily="34" charset="0"/>
            </a:endParaRPr>
          </a:p>
          <a:p>
            <a:r>
              <a:rPr lang="ar-SA" sz="2800" b="1" dirty="0" smtClean="0">
                <a:solidFill>
                  <a:schemeClr val="tx2"/>
                </a:solidFill>
                <a:cs typeface="Arial" pitchFamily="34" charset="0"/>
              </a:rPr>
              <a:t>ينقسم إلى:</a:t>
            </a:r>
          </a:p>
          <a:p>
            <a:r>
              <a:rPr lang="en-GB" sz="2800" dirty="0" smtClean="0">
                <a:solidFill>
                  <a:srgbClr val="FF0000"/>
                </a:solidFill>
                <a:cs typeface="Arial" pitchFamily="34" charset="0"/>
              </a:rPr>
              <a:t>Trade Discount</a:t>
            </a:r>
            <a:r>
              <a:rPr lang="ar-SA" sz="2800" b="1" dirty="0" smtClean="0">
                <a:solidFill>
                  <a:schemeClr val="tx2"/>
                </a:solidFill>
                <a:cs typeface="Arial" pitchFamily="34" charset="0"/>
              </a:rPr>
              <a:t>أ- الخصم التجاري  </a:t>
            </a:r>
            <a:endParaRPr lang="en-GB" sz="2800" b="1" dirty="0" smtClean="0">
              <a:solidFill>
                <a:schemeClr val="tx2"/>
              </a:solidFill>
              <a:cs typeface="Arial" pitchFamily="34" charset="0"/>
            </a:endParaRPr>
          </a:p>
          <a:p>
            <a:pPr algn="just" rtl="1">
              <a:lnSpc>
                <a:spcPct val="150000"/>
              </a:lnSpc>
            </a:pPr>
            <a:r>
              <a:rPr lang="ar-SA" sz="2800" dirty="0" smtClean="0">
                <a:solidFill>
                  <a:schemeClr val="tx2"/>
                </a:solidFill>
                <a:cs typeface="Arial" pitchFamily="34" charset="0"/>
              </a:rPr>
              <a:t>يمنح البائع الخصم التجاري للمشتري لتشجيعه على الشراء بكميات كبيرة</a:t>
            </a:r>
            <a:r>
              <a:rPr lang="en-US" sz="2800" dirty="0" smtClean="0">
                <a:solidFill>
                  <a:schemeClr val="tx2"/>
                </a:solidFill>
                <a:cs typeface="Arial" pitchFamily="34" charset="0"/>
              </a:rPr>
              <a:t> </a:t>
            </a:r>
            <a:r>
              <a:rPr lang="ar-SA" sz="2800" dirty="0" smtClean="0">
                <a:solidFill>
                  <a:schemeClr val="tx2"/>
                </a:solidFill>
                <a:cs typeface="Arial" pitchFamily="34" charset="0"/>
              </a:rPr>
              <a:t>(ويعرف أحياناً بخصم الكمية) وتزداد نسبة الخصم التجاري كلما زادت الكمية المشتراة، وبالتالي فهو يمثل تخفيض لتكلفة المشتريات من وجهة نظر المشتري.</a:t>
            </a:r>
            <a:endParaRPr lang="en-GB" sz="2800" dirty="0" smtClean="0">
              <a:solidFill>
                <a:schemeClr val="tx2"/>
              </a:solidFill>
              <a:cs typeface="Arial" pitchFamily="34" charset="0"/>
            </a:endParaRPr>
          </a:p>
        </p:txBody>
      </p:sp>
      <p:sp>
        <p:nvSpPr>
          <p:cNvPr id="5" name="Rounded Rectangle 4"/>
          <p:cNvSpPr/>
          <p:nvPr/>
        </p:nvSpPr>
        <p:spPr>
          <a:xfrm>
            <a:off x="633046" y="685800"/>
            <a:ext cx="7877908" cy="6858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sz="2100" b="1" dirty="0">
                <a:ln>
                  <a:solidFill>
                    <a:srgbClr val="FF3300"/>
                  </a:solidFill>
                </a:ln>
                <a:solidFill>
                  <a:schemeClr val="tx1"/>
                </a:solidFill>
              </a:rPr>
              <a:t>صافي المشتريات  =  إجمالي المشتريات   -  مردودات المشتريات  -  مسموحات المشتريات</a:t>
            </a:r>
            <a:endParaRPr lang="en-GB" sz="2100" b="1" dirty="0">
              <a:ln>
                <a:solidFill>
                  <a:srgbClr val="FF3300"/>
                </a:solidFill>
              </a:ln>
              <a:solidFill>
                <a:schemeClr val="tx1"/>
              </a:solidFill>
            </a:endParaRPr>
          </a:p>
        </p:txBody>
      </p:sp>
      <p:sp>
        <p:nvSpPr>
          <p:cNvPr id="7"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186</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160112187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blinds(horizontal)">
                                      <p:cBhvr>
                                        <p:cTn id="17" dur="500"/>
                                        <p:tgtEl>
                                          <p:spTgt spid="3">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blinds(horizontal)">
                                      <p:cBhvr>
                                        <p:cTn id="22" dur="500"/>
                                        <p:tgtEl>
                                          <p:spTgt spid="3">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blinds(horizontal)">
                                      <p:cBhvr>
                                        <p:cTn id="27" dur="500"/>
                                        <p:tgtEl>
                                          <p:spTgt spid="3">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blinds(horizontal)">
                                      <p:cBhvr>
                                        <p:cTn id="3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lgn="just" rtl="1">
              <a:defRPr/>
            </a:pPr>
            <a:r>
              <a:rPr lang="ar-SA" sz="2800" dirty="0" smtClean="0"/>
              <a:t> </a:t>
            </a:r>
            <a:r>
              <a:rPr lang="ar-SA" sz="2800" b="1" dirty="0" smtClean="0">
                <a:solidFill>
                  <a:srgbClr val="FF0000"/>
                </a:solidFill>
              </a:rPr>
              <a:t>ملاحظة:</a:t>
            </a:r>
            <a:r>
              <a:rPr lang="ar-SA" sz="2800" dirty="0" smtClean="0"/>
              <a:t> </a:t>
            </a:r>
            <a:r>
              <a:rPr lang="ar-SA" sz="2800" dirty="0" smtClean="0">
                <a:solidFill>
                  <a:schemeClr val="tx1"/>
                </a:solidFill>
              </a:rPr>
              <a:t>لا يظهر الخصم التجاري بالدفاتر، وإنما تسجل عملية الشراء بالصافي، أي بالقيمة التي تحملتها المنشأة فعلاً تطبيقاً لمبدأ التكلفة التاريخية.</a:t>
            </a:r>
            <a:endParaRPr lang="en-GB" sz="2800" dirty="0">
              <a:solidFill>
                <a:schemeClr val="tx1"/>
              </a:solidFill>
            </a:endParaRPr>
          </a:p>
        </p:txBody>
      </p:sp>
      <p:sp>
        <p:nvSpPr>
          <p:cNvPr id="3" name="Content Placeholder 2"/>
          <p:cNvSpPr>
            <a:spLocks noGrp="1"/>
          </p:cNvSpPr>
          <p:nvPr>
            <p:ph idx="1"/>
          </p:nvPr>
        </p:nvSpPr>
        <p:spPr>
          <a:xfrm>
            <a:off x="457200" y="1371601"/>
            <a:ext cx="8229600" cy="4754563"/>
          </a:xfrm>
        </p:spPr>
        <p:txBody>
          <a:bodyPr/>
          <a:lstStyle/>
          <a:p>
            <a:pPr algn="just" rtl="1"/>
            <a:r>
              <a:rPr lang="ar-SA" sz="2400" b="1" dirty="0" smtClean="0">
                <a:solidFill>
                  <a:srgbClr val="FF0000"/>
                </a:solidFill>
                <a:cs typeface="Arial" pitchFamily="34" charset="0"/>
              </a:rPr>
              <a:t>مثال: </a:t>
            </a:r>
            <a:r>
              <a:rPr lang="ar-SA" sz="2400" dirty="0" smtClean="0">
                <a:cs typeface="Arial" pitchFamily="34" charset="0"/>
              </a:rPr>
              <a:t>اشترت منشأة فاضل التجارية بضاعة قيمتها حسب قائمة الأسعار المعلنة (الكتالوج) 50000 ريال بخصم 10%، وقد تم سداد المستحق نقداً.</a:t>
            </a:r>
          </a:p>
          <a:p>
            <a:pPr algn="just" rtl="1"/>
            <a:r>
              <a:rPr lang="ar-SA" sz="2400" b="1" dirty="0" smtClean="0">
                <a:solidFill>
                  <a:srgbClr val="FF0000"/>
                </a:solidFill>
                <a:cs typeface="Arial" pitchFamily="34" charset="0"/>
              </a:rPr>
              <a:t>المطلوب: </a:t>
            </a:r>
            <a:r>
              <a:rPr lang="ar-SA" sz="2400" dirty="0" smtClean="0">
                <a:cs typeface="Arial" pitchFamily="34" charset="0"/>
              </a:rPr>
              <a:t>إثبات العملية السابقة في دفتر يومية منشأة فاضل التجارية.</a:t>
            </a:r>
          </a:p>
          <a:p>
            <a:pPr algn="just" rtl="1"/>
            <a:r>
              <a:rPr lang="ar-SA" sz="2400" dirty="0" smtClean="0">
                <a:cs typeface="Arial" pitchFamily="34" charset="0"/>
              </a:rPr>
              <a:t>قيمة الخصم التجاري = 50000  ×  10%  =  5000 ريال</a:t>
            </a:r>
          </a:p>
          <a:p>
            <a:pPr algn="just" rtl="1"/>
            <a:r>
              <a:rPr lang="ar-SA" sz="2400" dirty="0" smtClean="0">
                <a:cs typeface="Arial" pitchFamily="34" charset="0"/>
              </a:rPr>
              <a:t>قيمة المشتريات       =  50000  -  5000 =  45000 ريال</a:t>
            </a:r>
          </a:p>
          <a:p>
            <a:pPr algn="just" rtl="1"/>
            <a:endParaRPr lang="en-GB" sz="2400" dirty="0" smtClean="0">
              <a:cs typeface="Arial" pitchFamily="34" charset="0"/>
            </a:endParaRPr>
          </a:p>
        </p:txBody>
      </p:sp>
      <p:sp>
        <p:nvSpPr>
          <p:cNvPr id="5" name="Rectangle 4"/>
          <p:cNvSpPr>
            <a:spLocks noChangeArrowheads="1"/>
          </p:cNvSpPr>
          <p:nvPr/>
        </p:nvSpPr>
        <p:spPr bwMode="auto">
          <a:xfrm>
            <a:off x="1456006" y="4172904"/>
            <a:ext cx="5978769"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342900" indent="-342900"/>
            <a:r>
              <a:rPr lang="ar-SA" sz="2800" dirty="0">
                <a:solidFill>
                  <a:srgbClr val="FF0000"/>
                </a:solidFill>
              </a:rPr>
              <a:t>45000</a:t>
            </a:r>
            <a:r>
              <a:rPr lang="ar-SA" sz="2800" dirty="0"/>
              <a:t>                  من حـ/المشتريات</a:t>
            </a:r>
          </a:p>
        </p:txBody>
      </p:sp>
      <p:sp>
        <p:nvSpPr>
          <p:cNvPr id="6" name="Rectangle 7"/>
          <p:cNvSpPr>
            <a:spLocks noChangeArrowheads="1"/>
          </p:cNvSpPr>
          <p:nvPr/>
        </p:nvSpPr>
        <p:spPr bwMode="auto">
          <a:xfrm>
            <a:off x="552156" y="5131268"/>
            <a:ext cx="4994031" cy="954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ar-SA" sz="2800" dirty="0">
                <a:solidFill>
                  <a:srgbClr val="0070C0"/>
                </a:solidFill>
              </a:rPr>
              <a:t> </a:t>
            </a:r>
            <a:r>
              <a:rPr lang="ar-SA" sz="2800" dirty="0">
                <a:solidFill>
                  <a:schemeClr val="tx2"/>
                </a:solidFill>
              </a:rPr>
              <a:t>إثبات شراء بضاعة نقداً بخصم تجاري10%</a:t>
            </a:r>
            <a:endParaRPr lang="en-GB" sz="2800" dirty="0">
              <a:solidFill>
                <a:schemeClr val="tx2"/>
              </a:solidFill>
            </a:endParaRPr>
          </a:p>
        </p:txBody>
      </p:sp>
      <p:sp>
        <p:nvSpPr>
          <p:cNvPr id="7" name="Rectangle 7"/>
          <p:cNvSpPr>
            <a:spLocks noChangeArrowheads="1"/>
          </p:cNvSpPr>
          <p:nvPr/>
        </p:nvSpPr>
        <p:spPr bwMode="auto">
          <a:xfrm>
            <a:off x="526365" y="5823765"/>
            <a:ext cx="5205046"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ar-SA" sz="2800" dirty="0">
                <a:solidFill>
                  <a:srgbClr val="FF0000"/>
                </a:solidFill>
              </a:rPr>
              <a:t> </a:t>
            </a:r>
            <a:r>
              <a:rPr lang="ar-SA" sz="2800" dirty="0" smtClean="0"/>
              <a:t>ـــــــــــــــــــــــــــــــــــــــــــــــــــــــــــــــــــ</a:t>
            </a:r>
            <a:endParaRPr lang="en-GB" dirty="0"/>
          </a:p>
        </p:txBody>
      </p:sp>
      <p:sp>
        <p:nvSpPr>
          <p:cNvPr id="8" name="Rectangle 7"/>
          <p:cNvSpPr>
            <a:spLocks noChangeArrowheads="1"/>
          </p:cNvSpPr>
          <p:nvPr/>
        </p:nvSpPr>
        <p:spPr bwMode="auto">
          <a:xfrm>
            <a:off x="281354" y="4742500"/>
            <a:ext cx="5908431"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ar-SA" sz="2800" dirty="0">
                <a:solidFill>
                  <a:srgbClr val="FF0000"/>
                </a:solidFill>
              </a:rPr>
              <a:t>45000</a:t>
            </a:r>
            <a:r>
              <a:rPr lang="ar-SA" sz="2800" dirty="0"/>
              <a:t>                      إلى حـ/ الصندوق</a:t>
            </a:r>
          </a:p>
        </p:txBody>
      </p:sp>
      <p:sp>
        <p:nvSpPr>
          <p:cNvPr id="9" name="Rounded Rectangle 8"/>
          <p:cNvSpPr/>
          <p:nvPr/>
        </p:nvSpPr>
        <p:spPr>
          <a:xfrm>
            <a:off x="4642339" y="3657600"/>
            <a:ext cx="4009292" cy="4572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sz="2800" dirty="0">
                <a:solidFill>
                  <a:srgbClr val="FF0000"/>
                </a:solidFill>
              </a:rPr>
              <a:t>في هذه الحالة يكون القيد كما يلي:</a:t>
            </a:r>
            <a:endParaRPr lang="en-GB" sz="2800" dirty="0">
              <a:solidFill>
                <a:schemeClr val="bg1"/>
              </a:solidFill>
            </a:endParaRPr>
          </a:p>
        </p:txBody>
      </p:sp>
      <p:sp>
        <p:nvSpPr>
          <p:cNvPr id="11"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187</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243312410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linds(horizontal)">
                                      <p:cBhvr>
                                        <p:cTn id="32" dur="500"/>
                                        <p:tgtEl>
                                          <p:spTgt spid="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9" presetClass="entr" presetSubtype="0" accel="100000"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38" dur="50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39" dur="50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40" dur="50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blinds(horizontal)">
                                      <p:cBhvr>
                                        <p:cTn id="45" dur="5000"/>
                                        <p:tgtEl>
                                          <p:spTgt spid="8"/>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6"/>
                                        </p:tgtEl>
                                        <p:attrNameLst>
                                          <p:attrName>style.visibility</p:attrName>
                                        </p:attrNameLst>
                                      </p:cBhvr>
                                      <p:to>
                                        <p:strVal val="visible"/>
                                      </p:to>
                                    </p:set>
                                    <p:animEffect transition="in" filter="blinds(horizontal)">
                                      <p:cBhvr>
                                        <p:cTn id="50" dur="2000"/>
                                        <p:tgtEl>
                                          <p:spTgt spid="6"/>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blinds(horizontal)">
                                      <p:cBhvr>
                                        <p:cTn id="5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5" grpId="0"/>
      <p:bldP spid="6" grpId="0"/>
      <p:bldP spid="7" grpId="0"/>
      <p:bldP spid="8" grpId="0"/>
      <p:bldP spid="9" grpId="0" animBg="1"/>
    </p:bld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07368"/>
          </a:xfrm>
          <a:solidFill>
            <a:schemeClr val="accent1"/>
          </a:solidFill>
        </p:spPr>
        <p:txBody>
          <a:bodyPr/>
          <a:lstStyle/>
          <a:p>
            <a:pPr>
              <a:defRPr/>
            </a:pPr>
            <a:r>
              <a:rPr lang="en-GB" sz="2800" dirty="0" smtClean="0">
                <a:solidFill>
                  <a:srgbClr val="FF0000"/>
                </a:solidFill>
              </a:rPr>
              <a:t>Cash Discount</a:t>
            </a:r>
            <a:r>
              <a:rPr lang="ar-SA" sz="2800" b="1" dirty="0" smtClean="0">
                <a:solidFill>
                  <a:schemeClr val="tx1"/>
                </a:solidFill>
              </a:rPr>
              <a:t>ب- الخصم النقدي: </a:t>
            </a:r>
            <a:r>
              <a:rPr lang="en-GB" sz="2800" dirty="0" smtClean="0"/>
              <a:t/>
            </a:r>
            <a:br>
              <a:rPr lang="en-GB" sz="2800" dirty="0" smtClean="0"/>
            </a:br>
            <a:endParaRPr lang="en-GB" sz="2800" dirty="0"/>
          </a:p>
        </p:txBody>
      </p:sp>
      <p:sp>
        <p:nvSpPr>
          <p:cNvPr id="3" name="Content Placeholder 2"/>
          <p:cNvSpPr>
            <a:spLocks noGrp="1"/>
          </p:cNvSpPr>
          <p:nvPr>
            <p:ph idx="1"/>
          </p:nvPr>
        </p:nvSpPr>
        <p:spPr>
          <a:xfrm>
            <a:off x="457200" y="1219200"/>
            <a:ext cx="8229600" cy="4572000"/>
          </a:xfrm>
        </p:spPr>
        <p:txBody>
          <a:bodyPr/>
          <a:lstStyle/>
          <a:p>
            <a:pPr algn="just" rtl="1">
              <a:lnSpc>
                <a:spcPct val="150000"/>
              </a:lnSpc>
            </a:pPr>
            <a:r>
              <a:rPr lang="ar-SA" sz="2800" dirty="0" smtClean="0">
                <a:cs typeface="Arial" pitchFamily="34" charset="0"/>
              </a:rPr>
              <a:t>ويعرف بخصم تعجيل الدفع حيث يمنحه البائع للمشتري لتشجيعه على السداد  المبكر خلال مهلة معينة. ويعرف في دفاتر المشتري بالخصم المكتسب</a:t>
            </a:r>
            <a:r>
              <a:rPr lang="en-GB" sz="2800" dirty="0" smtClean="0">
                <a:cs typeface="Arial" pitchFamily="34" charset="0"/>
              </a:rPr>
              <a:t> </a:t>
            </a:r>
            <a:r>
              <a:rPr lang="en-GB" sz="2800" dirty="0" smtClean="0">
                <a:solidFill>
                  <a:srgbClr val="FF0000"/>
                </a:solidFill>
                <a:cs typeface="Arial" pitchFamily="34" charset="0"/>
              </a:rPr>
              <a:t>Discount Earned</a:t>
            </a:r>
            <a:r>
              <a:rPr lang="ar-SA" sz="2800" dirty="0" smtClean="0">
                <a:cs typeface="Arial" pitchFamily="34" charset="0"/>
              </a:rPr>
              <a:t>، حيث من شأنه تخفيض قيمة المشتريات، لذا فهو حساب دائن بطبيعته </a:t>
            </a:r>
          </a:p>
          <a:p>
            <a:pPr algn="just" rtl="1">
              <a:lnSpc>
                <a:spcPct val="150000"/>
              </a:lnSpc>
            </a:pPr>
            <a:r>
              <a:rPr lang="ar-SA" sz="2800" b="1" dirty="0" smtClean="0">
                <a:solidFill>
                  <a:srgbClr val="FF0000"/>
                </a:solidFill>
                <a:cs typeface="Arial" pitchFamily="34" charset="0"/>
              </a:rPr>
              <a:t>ملاحظة</a:t>
            </a:r>
            <a:r>
              <a:rPr lang="ar-SA" sz="2800" dirty="0" smtClean="0">
                <a:cs typeface="Arial" pitchFamily="34" charset="0"/>
              </a:rPr>
              <a:t>: يظهر حساب الخصم المكتسب في قائمة الدخل في نهاية الفترة مطروحاً من إجمالي المشتريات</a:t>
            </a:r>
          </a:p>
          <a:p>
            <a:pPr algn="just" rtl="1">
              <a:lnSpc>
                <a:spcPct val="150000"/>
              </a:lnSpc>
            </a:pPr>
            <a:endParaRPr lang="ar-SA" sz="2800" dirty="0" smtClean="0">
              <a:cs typeface="Arial" pitchFamily="34" charset="0"/>
            </a:endParaRPr>
          </a:p>
        </p:txBody>
      </p:sp>
      <p:sp>
        <p:nvSpPr>
          <p:cNvPr id="6" name="Rounded Rectangle 5"/>
          <p:cNvSpPr/>
          <p:nvPr/>
        </p:nvSpPr>
        <p:spPr>
          <a:xfrm>
            <a:off x="140677" y="5334000"/>
            <a:ext cx="7526215" cy="6858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sz="1700" b="1" dirty="0">
                <a:ln>
                  <a:solidFill>
                    <a:srgbClr val="FF3300"/>
                  </a:solidFill>
                </a:ln>
                <a:solidFill>
                  <a:schemeClr val="tx1"/>
                </a:solidFill>
              </a:rPr>
              <a:t>صافي المشتريات  =  إجمالي المشتريات   -  مردودات المشتريات  -  مسموحات المشتريات – الخصم المكتسب</a:t>
            </a:r>
            <a:endParaRPr lang="en-GB" sz="1700" b="1" dirty="0">
              <a:ln>
                <a:solidFill>
                  <a:srgbClr val="FF3300"/>
                </a:solidFill>
              </a:ln>
              <a:solidFill>
                <a:schemeClr val="tx1"/>
              </a:solidFill>
            </a:endParaRPr>
          </a:p>
        </p:txBody>
      </p:sp>
      <p:sp>
        <p:nvSpPr>
          <p:cNvPr id="7" name="Oval 6"/>
          <p:cNvSpPr/>
          <p:nvPr/>
        </p:nvSpPr>
        <p:spPr>
          <a:xfrm>
            <a:off x="7807569" y="5105400"/>
            <a:ext cx="1125415" cy="6858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b="1" dirty="0">
                <a:solidFill>
                  <a:schemeClr val="tx1"/>
                </a:solidFill>
              </a:rPr>
              <a:t>مما سبق</a:t>
            </a:r>
            <a:endParaRPr lang="en-GB" b="1" dirty="0"/>
          </a:p>
        </p:txBody>
      </p:sp>
      <p:sp>
        <p:nvSpPr>
          <p:cNvPr id="8"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188</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160770537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linds(horizontal)">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7" grpId="0" animBg="1"/>
    </p:bld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703385" y="457200"/>
            <a:ext cx="7737231" cy="37856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a:r>
              <a:rPr lang="ar-SA" sz="2800" b="1" dirty="0">
                <a:solidFill>
                  <a:srgbClr val="FF0000"/>
                </a:solidFill>
              </a:rPr>
              <a:t>مثال: </a:t>
            </a:r>
            <a:r>
              <a:rPr lang="ar-SA" sz="2800" dirty="0"/>
              <a:t>اشترت منشأة فاضل التجارية في 1431/1/1هـ بضاعة على الحساب من منشأة التوفيق بمبلغ 50000 ريال، بخصم نقدي 4% إذا تم السداد خلال عشرة أيام من تاريخه، وقد قامت منشأة فاضل بسداد المستحق عليها لمنشأة التوفيق بشيك في 1431/1/8هـ.</a:t>
            </a:r>
          </a:p>
          <a:p>
            <a:pPr algn="just"/>
            <a:r>
              <a:rPr lang="ar-SA" sz="2800" b="1" dirty="0">
                <a:solidFill>
                  <a:srgbClr val="FF0000"/>
                </a:solidFill>
              </a:rPr>
              <a:t>المطلوب: </a:t>
            </a:r>
            <a:r>
              <a:rPr lang="ar-SA" sz="2800" dirty="0"/>
              <a:t>إثبات العملية السابقة في دفتر يومية منشأة فاضل التجارية.</a:t>
            </a:r>
          </a:p>
          <a:p>
            <a:pPr algn="just"/>
            <a:endParaRPr lang="ar-SA" dirty="0"/>
          </a:p>
          <a:p>
            <a:pPr algn="just"/>
            <a:endParaRPr lang="ar-SA" dirty="0"/>
          </a:p>
          <a:p>
            <a:pPr algn="just"/>
            <a:endParaRPr lang="ar-SA" dirty="0"/>
          </a:p>
          <a:p>
            <a:pPr algn="just"/>
            <a:endParaRPr lang="en-GB" dirty="0"/>
          </a:p>
        </p:txBody>
      </p:sp>
      <p:sp>
        <p:nvSpPr>
          <p:cNvPr id="4" name="Rectangle 3"/>
          <p:cNvSpPr>
            <a:spLocks noGrp="1" noChangeArrowheads="1"/>
          </p:cNvSpPr>
          <p:nvPr/>
        </p:nvSpPr>
        <p:spPr bwMode="auto">
          <a:xfrm>
            <a:off x="323529" y="3753654"/>
            <a:ext cx="2701026"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342900" indent="-342900" algn="l" rtl="0" eaLnBrk="0" hangingPunct="0">
              <a:spcBef>
                <a:spcPct val="20000"/>
              </a:spcBef>
              <a:buFont typeface="Arial" pitchFamily="34" charset="0"/>
              <a:buNone/>
            </a:pPr>
            <a:r>
              <a:rPr lang="ar-SA" sz="2800" dirty="0">
                <a:solidFill>
                  <a:srgbClr val="002060"/>
                </a:solidFill>
                <a:latin typeface="Calibri" pitchFamily="34" charset="0"/>
              </a:rPr>
              <a:t>التاريخ </a:t>
            </a:r>
            <a:r>
              <a:rPr lang="ar-SA" sz="2800" dirty="0">
                <a:latin typeface="Calibri" pitchFamily="34" charset="0"/>
              </a:rPr>
              <a:t>1431/1/1هـ</a:t>
            </a:r>
            <a:endParaRPr lang="en-GB" sz="2800" dirty="0">
              <a:solidFill>
                <a:srgbClr val="002060"/>
              </a:solidFill>
              <a:latin typeface="Calibri" pitchFamily="34" charset="0"/>
            </a:endParaRPr>
          </a:p>
        </p:txBody>
      </p:sp>
      <p:sp>
        <p:nvSpPr>
          <p:cNvPr id="5" name="Rectangle 4"/>
          <p:cNvSpPr>
            <a:spLocks noChangeArrowheads="1"/>
          </p:cNvSpPr>
          <p:nvPr/>
        </p:nvSpPr>
        <p:spPr bwMode="auto">
          <a:xfrm>
            <a:off x="2250831" y="3962401"/>
            <a:ext cx="5978769"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342900" indent="-342900"/>
            <a:r>
              <a:rPr lang="ar-SA" sz="2800">
                <a:solidFill>
                  <a:srgbClr val="FF0000"/>
                </a:solidFill>
              </a:rPr>
              <a:t>50000</a:t>
            </a:r>
            <a:r>
              <a:rPr lang="ar-SA" sz="2800"/>
              <a:t>                  من حـ/المشتريات</a:t>
            </a:r>
          </a:p>
        </p:txBody>
      </p:sp>
      <p:sp>
        <p:nvSpPr>
          <p:cNvPr id="6" name="Rectangle 5"/>
          <p:cNvSpPr>
            <a:spLocks noChangeArrowheads="1"/>
          </p:cNvSpPr>
          <p:nvPr/>
        </p:nvSpPr>
        <p:spPr bwMode="auto">
          <a:xfrm>
            <a:off x="1547446" y="5181601"/>
            <a:ext cx="4149969"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ar-SA" sz="2800" dirty="0">
                <a:solidFill>
                  <a:srgbClr val="0070C0"/>
                </a:solidFill>
              </a:rPr>
              <a:t> </a:t>
            </a:r>
            <a:r>
              <a:rPr lang="ar-SA" sz="2800" dirty="0">
                <a:solidFill>
                  <a:schemeClr val="tx2"/>
                </a:solidFill>
              </a:rPr>
              <a:t>إثبات شراء بضاعة على الحساب</a:t>
            </a:r>
            <a:endParaRPr lang="en-GB" sz="2800" dirty="0">
              <a:solidFill>
                <a:schemeClr val="tx2"/>
              </a:solidFill>
            </a:endParaRPr>
          </a:p>
        </p:txBody>
      </p:sp>
      <p:sp>
        <p:nvSpPr>
          <p:cNvPr id="7" name="Rectangle 7"/>
          <p:cNvSpPr>
            <a:spLocks noChangeArrowheads="1"/>
          </p:cNvSpPr>
          <p:nvPr/>
        </p:nvSpPr>
        <p:spPr bwMode="auto">
          <a:xfrm>
            <a:off x="703385" y="5638801"/>
            <a:ext cx="5205046"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ar-SA" sz="2800">
                <a:solidFill>
                  <a:srgbClr val="FF0000"/>
                </a:solidFill>
              </a:rPr>
              <a:t> </a:t>
            </a:r>
            <a:r>
              <a:rPr lang="ar-SA" sz="2800"/>
              <a:t>ـــــــــــــــــــــــــــــــــــــــــــــــــــــــــــــ</a:t>
            </a:r>
            <a:endParaRPr lang="en-GB"/>
          </a:p>
        </p:txBody>
      </p:sp>
      <p:sp>
        <p:nvSpPr>
          <p:cNvPr id="8" name="Rectangle 7"/>
          <p:cNvSpPr>
            <a:spLocks noChangeArrowheads="1"/>
          </p:cNvSpPr>
          <p:nvPr/>
        </p:nvSpPr>
        <p:spPr bwMode="auto">
          <a:xfrm>
            <a:off x="703385" y="4648201"/>
            <a:ext cx="6541477"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ar-SA" sz="2800">
                <a:solidFill>
                  <a:srgbClr val="FF0000"/>
                </a:solidFill>
              </a:rPr>
              <a:t>50000</a:t>
            </a:r>
            <a:r>
              <a:rPr lang="ar-SA" sz="2800"/>
              <a:t>               إلى حـ/ الدائنين (منشأة التوفيق)</a:t>
            </a:r>
          </a:p>
        </p:txBody>
      </p:sp>
      <p:sp>
        <p:nvSpPr>
          <p:cNvPr id="9" name="Rounded Rectangle 8"/>
          <p:cNvSpPr/>
          <p:nvPr/>
        </p:nvSpPr>
        <p:spPr>
          <a:xfrm>
            <a:off x="3622430" y="3048000"/>
            <a:ext cx="5029201" cy="70565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sz="2800" dirty="0">
                <a:solidFill>
                  <a:srgbClr val="FF0000"/>
                </a:solidFill>
              </a:rPr>
              <a:t>في هذه الحالة تكون القيود كما يلي:</a:t>
            </a:r>
            <a:endParaRPr lang="en-GB" sz="2800" dirty="0">
              <a:solidFill>
                <a:schemeClr val="bg1"/>
              </a:solidFill>
            </a:endParaRPr>
          </a:p>
        </p:txBody>
      </p:sp>
      <p:sp>
        <p:nvSpPr>
          <p:cNvPr id="11"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189</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49403120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linds(horizontal)">
                                      <p:cBhvr>
                                        <p:cTn id="17" dur="500"/>
                                        <p:tgtEl>
                                          <p:spTgt spid="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9" presetClass="entr" presetSubtype="0" accel="10000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23" dur="50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24" dur="50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25" dur="50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blinds(horizontal)">
                                      <p:cBhvr>
                                        <p:cTn id="30" dur="5000"/>
                                        <p:tgtEl>
                                          <p:spTgt spid="8"/>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blinds(horizontal)">
                                      <p:cBhvr>
                                        <p:cTn id="35" dur="2000"/>
                                        <p:tgtEl>
                                          <p:spTgt spid="6"/>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blinds(horizontal)">
                                      <p:cBhvr>
                                        <p:cTn id="4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animBg="1"/>
    </p:bld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r>
              <a:rPr lang="ar-SA" sz="2800" dirty="0" smtClean="0">
                <a:solidFill>
                  <a:srgbClr val="FF0000"/>
                </a:solidFill>
                <a:cs typeface="Arial" pitchFamily="34" charset="0"/>
              </a:rPr>
              <a:t>لاحظ أن منشأة فاضل استفادت بقيمة الخصم النقدي حيث سددت خلال المهلة المسموح بها</a:t>
            </a:r>
            <a:endParaRPr lang="en-GB" sz="2800" dirty="0" smtClean="0">
              <a:solidFill>
                <a:srgbClr val="FF0000"/>
              </a:solidFill>
              <a:cs typeface="Arial" pitchFamily="34" charset="0"/>
            </a:endParaRPr>
          </a:p>
        </p:txBody>
      </p:sp>
      <p:sp>
        <p:nvSpPr>
          <p:cNvPr id="3" name="Content Placeholder 2"/>
          <p:cNvSpPr>
            <a:spLocks noGrp="1"/>
          </p:cNvSpPr>
          <p:nvPr>
            <p:ph idx="1"/>
          </p:nvPr>
        </p:nvSpPr>
        <p:spPr>
          <a:xfrm>
            <a:off x="457200" y="1371601"/>
            <a:ext cx="8229600" cy="4754563"/>
          </a:xfrm>
        </p:spPr>
        <p:txBody>
          <a:bodyPr/>
          <a:lstStyle/>
          <a:p>
            <a:r>
              <a:rPr lang="ar-SA" sz="2800" smtClean="0">
                <a:cs typeface="Arial" pitchFamily="34" charset="0"/>
              </a:rPr>
              <a:t>قيمة الخصم المكتسب  =  50000  ×  4%  =   2000 ريال</a:t>
            </a:r>
          </a:p>
          <a:p>
            <a:r>
              <a:rPr lang="ar-SA" sz="2800" smtClean="0">
                <a:cs typeface="Arial" pitchFamily="34" charset="0"/>
              </a:rPr>
              <a:t>إذاً:  المبلغ المسدد     =  50000  -  2000 =  48000 ريال</a:t>
            </a:r>
          </a:p>
          <a:p>
            <a:endParaRPr lang="en-GB" sz="2800" smtClean="0">
              <a:cs typeface="Arial" pitchFamily="34" charset="0"/>
            </a:endParaRPr>
          </a:p>
        </p:txBody>
      </p:sp>
      <p:sp>
        <p:nvSpPr>
          <p:cNvPr id="5" name="Rectangle 4"/>
          <p:cNvSpPr>
            <a:spLocks noGrp="1" noChangeArrowheads="1"/>
          </p:cNvSpPr>
          <p:nvPr/>
        </p:nvSpPr>
        <p:spPr bwMode="auto">
          <a:xfrm>
            <a:off x="351692" y="2971801"/>
            <a:ext cx="3644244"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342900" indent="-342900" algn="l" rtl="0" eaLnBrk="0" hangingPunct="0">
              <a:spcBef>
                <a:spcPct val="20000"/>
              </a:spcBef>
              <a:buFont typeface="Arial" pitchFamily="34" charset="0"/>
              <a:buNone/>
            </a:pPr>
            <a:r>
              <a:rPr lang="ar-SA" sz="2800" dirty="0">
                <a:solidFill>
                  <a:srgbClr val="002060"/>
                </a:solidFill>
                <a:latin typeface="Calibri" pitchFamily="34" charset="0"/>
              </a:rPr>
              <a:t>التاريخ </a:t>
            </a:r>
            <a:r>
              <a:rPr lang="ar-SA" sz="2800" dirty="0">
                <a:latin typeface="Calibri" pitchFamily="34" charset="0"/>
              </a:rPr>
              <a:t>1431/1/8هـ</a:t>
            </a:r>
            <a:endParaRPr lang="en-GB" sz="2800" dirty="0">
              <a:solidFill>
                <a:srgbClr val="002060"/>
              </a:solidFill>
              <a:latin typeface="Calibri" pitchFamily="34" charset="0"/>
            </a:endParaRPr>
          </a:p>
        </p:txBody>
      </p:sp>
      <p:sp>
        <p:nvSpPr>
          <p:cNvPr id="6" name="Rectangle 5"/>
          <p:cNvSpPr>
            <a:spLocks noChangeArrowheads="1"/>
          </p:cNvSpPr>
          <p:nvPr/>
        </p:nvSpPr>
        <p:spPr bwMode="auto">
          <a:xfrm>
            <a:off x="1617785" y="3429001"/>
            <a:ext cx="6682154"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342900" indent="-342900"/>
            <a:r>
              <a:rPr lang="ar-SA" sz="2800" dirty="0">
                <a:solidFill>
                  <a:srgbClr val="FF0000"/>
                </a:solidFill>
              </a:rPr>
              <a:t>50000</a:t>
            </a:r>
            <a:r>
              <a:rPr lang="ar-SA" sz="2800" dirty="0"/>
              <a:t>                  من حـ/الدائنين (منشأة التوفيق)</a:t>
            </a:r>
          </a:p>
        </p:txBody>
      </p:sp>
      <p:sp>
        <p:nvSpPr>
          <p:cNvPr id="7" name="Rounded Rectangle 6"/>
          <p:cNvSpPr/>
          <p:nvPr/>
        </p:nvSpPr>
        <p:spPr>
          <a:xfrm>
            <a:off x="5004048" y="2514600"/>
            <a:ext cx="3647583" cy="62636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sz="2800" dirty="0">
                <a:solidFill>
                  <a:srgbClr val="FF0000"/>
                </a:solidFill>
              </a:rPr>
              <a:t>ومن ثم يكون القيد كما يلي:</a:t>
            </a:r>
            <a:endParaRPr lang="en-GB" sz="2800" dirty="0">
              <a:solidFill>
                <a:schemeClr val="bg1"/>
              </a:solidFill>
            </a:endParaRPr>
          </a:p>
        </p:txBody>
      </p:sp>
      <p:sp>
        <p:nvSpPr>
          <p:cNvPr id="8" name="Rectangle 7"/>
          <p:cNvSpPr>
            <a:spLocks noChangeArrowheads="1"/>
          </p:cNvSpPr>
          <p:nvPr/>
        </p:nvSpPr>
        <p:spPr bwMode="auto">
          <a:xfrm>
            <a:off x="351692" y="5377191"/>
            <a:ext cx="5391302"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ctr"/>
            <a:r>
              <a:rPr lang="ar-SA" sz="2800" dirty="0">
                <a:solidFill>
                  <a:srgbClr val="0070C0"/>
                </a:solidFill>
              </a:rPr>
              <a:t> </a:t>
            </a:r>
            <a:r>
              <a:rPr lang="ar-SA" sz="2400" dirty="0">
                <a:solidFill>
                  <a:srgbClr val="0070C0"/>
                </a:solidFill>
              </a:rPr>
              <a:t>سداد المستحق لمنشأة التوفيق والاستفادة من الخصم</a:t>
            </a:r>
            <a:endParaRPr lang="en-GB" sz="2400" dirty="0">
              <a:solidFill>
                <a:srgbClr val="0070C0"/>
              </a:solidFill>
            </a:endParaRPr>
          </a:p>
        </p:txBody>
      </p:sp>
      <p:sp>
        <p:nvSpPr>
          <p:cNvPr id="9" name="Rectangle 7"/>
          <p:cNvSpPr>
            <a:spLocks noChangeArrowheads="1"/>
          </p:cNvSpPr>
          <p:nvPr/>
        </p:nvSpPr>
        <p:spPr bwMode="auto">
          <a:xfrm>
            <a:off x="537948" y="5638801"/>
            <a:ext cx="5205046"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ar-SA" sz="2800" dirty="0">
                <a:solidFill>
                  <a:srgbClr val="FF0000"/>
                </a:solidFill>
              </a:rPr>
              <a:t> </a:t>
            </a:r>
            <a:r>
              <a:rPr lang="ar-SA" sz="2800" dirty="0"/>
              <a:t>ـــــــــــــــــــــــــــــــــــــــــــــــــــــــــــــــــــ</a:t>
            </a:r>
            <a:endParaRPr lang="en-GB" dirty="0"/>
          </a:p>
        </p:txBody>
      </p:sp>
      <p:sp>
        <p:nvSpPr>
          <p:cNvPr id="10" name="Rectangle 9"/>
          <p:cNvSpPr>
            <a:spLocks noChangeArrowheads="1"/>
          </p:cNvSpPr>
          <p:nvPr/>
        </p:nvSpPr>
        <p:spPr bwMode="auto">
          <a:xfrm>
            <a:off x="633046" y="4495801"/>
            <a:ext cx="5978769"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342900" indent="-342900"/>
            <a:r>
              <a:rPr lang="ar-SA" sz="2800">
                <a:solidFill>
                  <a:srgbClr val="FF0000"/>
                </a:solidFill>
              </a:rPr>
              <a:t>48000</a:t>
            </a:r>
            <a:r>
              <a:rPr lang="ar-SA" sz="2800"/>
              <a:t>                  حـ/البنك </a:t>
            </a:r>
          </a:p>
        </p:txBody>
      </p:sp>
      <p:sp>
        <p:nvSpPr>
          <p:cNvPr id="11" name="Rectangle 10"/>
          <p:cNvSpPr>
            <a:spLocks noChangeArrowheads="1"/>
          </p:cNvSpPr>
          <p:nvPr/>
        </p:nvSpPr>
        <p:spPr bwMode="auto">
          <a:xfrm>
            <a:off x="0" y="3962401"/>
            <a:ext cx="5978769"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342900" indent="-342900"/>
            <a:r>
              <a:rPr lang="ar-SA" sz="2800"/>
              <a:t>                إلى مذكورين</a:t>
            </a:r>
          </a:p>
        </p:txBody>
      </p:sp>
      <p:sp>
        <p:nvSpPr>
          <p:cNvPr id="12" name="Rectangle 11"/>
          <p:cNvSpPr>
            <a:spLocks noChangeArrowheads="1"/>
          </p:cNvSpPr>
          <p:nvPr/>
        </p:nvSpPr>
        <p:spPr bwMode="auto">
          <a:xfrm>
            <a:off x="325796" y="5029204"/>
            <a:ext cx="6260123"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342900" indent="-342900"/>
            <a:r>
              <a:rPr lang="ar-SA" sz="2800" dirty="0">
                <a:solidFill>
                  <a:srgbClr val="FF0000"/>
                </a:solidFill>
              </a:rPr>
              <a:t>2000 </a:t>
            </a:r>
            <a:r>
              <a:rPr lang="ar-SA" sz="2800" dirty="0"/>
              <a:t>                  حـ/ الخصم المكتسب</a:t>
            </a:r>
          </a:p>
        </p:txBody>
      </p:sp>
      <p:sp>
        <p:nvSpPr>
          <p:cNvPr id="14"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190</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204149796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linds(horizontal)">
                                      <p:cBhvr>
                                        <p:cTn id="27" dur="500"/>
                                        <p:tgtEl>
                                          <p:spTgt spid="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9" presetClass="entr" presetSubtype="0" accel="10000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0" fill="hold"/>
                                        <p:tgtEl>
                                          <p:spTgt spid="6"/>
                                        </p:tgtEl>
                                        <p:attrNameLst>
                                          <p:attrName>ppt_h</p:attrName>
                                        </p:attrNameLst>
                                      </p:cBhvr>
                                      <p:tavLst>
                                        <p:tav tm="0">
                                          <p:val>
                                            <p:strVal val="#ppt_h/20"/>
                                          </p:val>
                                        </p:tav>
                                        <p:tav tm="50000">
                                          <p:val>
                                            <p:strVal val="#ppt_h/20"/>
                                          </p:val>
                                        </p:tav>
                                        <p:tav tm="100000">
                                          <p:val>
                                            <p:strVal val="#ppt_h"/>
                                          </p:val>
                                        </p:tav>
                                      </p:tavLst>
                                    </p:anim>
                                    <p:anim calcmode="lin" valueType="num">
                                      <p:cBhvr>
                                        <p:cTn id="33" dur="5000" fill="hold"/>
                                        <p:tgtEl>
                                          <p:spTgt spid="6"/>
                                        </p:tgtEl>
                                        <p:attrNameLst>
                                          <p:attrName>ppt_w</p:attrName>
                                        </p:attrNameLst>
                                      </p:cBhvr>
                                      <p:tavLst>
                                        <p:tav tm="0">
                                          <p:val>
                                            <p:strVal val="#ppt_w+.3"/>
                                          </p:val>
                                        </p:tav>
                                        <p:tav tm="50000">
                                          <p:val>
                                            <p:strVal val="#ppt_w+.3"/>
                                          </p:val>
                                        </p:tav>
                                        <p:tav tm="100000">
                                          <p:val>
                                            <p:strVal val="#ppt_w"/>
                                          </p:val>
                                        </p:tav>
                                      </p:tavLst>
                                    </p:anim>
                                    <p:anim calcmode="lin" valueType="num">
                                      <p:cBhvr>
                                        <p:cTn id="34" dur="5000" fill="hold"/>
                                        <p:tgtEl>
                                          <p:spTgt spid="6"/>
                                        </p:tgtEl>
                                        <p:attrNameLst>
                                          <p:attrName>ppt_x</p:attrName>
                                        </p:attrNameLst>
                                      </p:cBhvr>
                                      <p:tavLst>
                                        <p:tav tm="0">
                                          <p:val>
                                            <p:strVal val="#ppt_x-.3"/>
                                          </p:val>
                                        </p:tav>
                                        <p:tav tm="50000">
                                          <p:val>
                                            <p:strVal val="#ppt_x"/>
                                          </p:val>
                                        </p:tav>
                                        <p:tav tm="100000">
                                          <p:val>
                                            <p:strVal val="#ppt_x"/>
                                          </p:val>
                                        </p:tav>
                                      </p:tavLst>
                                    </p:anim>
                                    <p:anim calcmode="lin" valueType="num">
                                      <p:cBhvr>
                                        <p:cTn id="35" dur="50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blinds(horizontal)">
                                      <p:cBhvr>
                                        <p:cTn id="40" dur="500"/>
                                        <p:tgtEl>
                                          <p:spTgt spid="11"/>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blinds(horizontal)">
                                      <p:cBhvr>
                                        <p:cTn id="45" dur="500"/>
                                        <p:tgtEl>
                                          <p:spTgt spid="10"/>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blinds(horizontal)">
                                      <p:cBhvr>
                                        <p:cTn id="50" dur="500"/>
                                        <p:tgtEl>
                                          <p:spTgt spid="12"/>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blinds(horizontal)">
                                      <p:cBhvr>
                                        <p:cTn id="55" dur="500"/>
                                        <p:tgtEl>
                                          <p:spTgt spid="8"/>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3" presetClass="entr" presetSubtype="10" fill="hold" grpId="0" nodeType="click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blinds(horizontal)">
                                      <p:cBhvr>
                                        <p:cTn id="6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5" grpId="0"/>
      <p:bldP spid="6" grpId="0"/>
      <p:bldP spid="7" grpId="0" animBg="1"/>
      <p:bldP spid="8" grpId="0"/>
      <p:bldP spid="9" grpId="0"/>
      <p:bldP spid="10" grpId="0"/>
      <p:bldP spid="11" grpId="0"/>
      <p:bldP spid="12" grpId="0"/>
    </p:bld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354" y="274638"/>
            <a:ext cx="8405446" cy="1143000"/>
          </a:xfrm>
          <a:solidFill>
            <a:schemeClr val="accent1"/>
          </a:solidFill>
        </p:spPr>
        <p:txBody>
          <a:bodyPr/>
          <a:lstStyle/>
          <a:p>
            <a:pPr algn="just" rtl="1">
              <a:defRPr/>
            </a:pPr>
            <a:r>
              <a:rPr lang="ar-SA" sz="3200" dirty="0" smtClean="0">
                <a:solidFill>
                  <a:srgbClr val="FF0000"/>
                </a:solidFill>
              </a:rPr>
              <a:t>ملاحظة: </a:t>
            </a:r>
            <a:r>
              <a:rPr lang="ar-SA" sz="3200" dirty="0" smtClean="0">
                <a:solidFill>
                  <a:schemeClr val="tx1"/>
                </a:solidFill>
              </a:rPr>
              <a:t>قد تذكر شروط الخصم النقدي – والتي تعرف أيضاً بشروط الائتمان - في المثال السابق على الصورة التالية:</a:t>
            </a:r>
            <a:endParaRPr lang="en-GB" sz="3200" dirty="0">
              <a:solidFill>
                <a:schemeClr val="tx1"/>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xmlns="" val="3415074234"/>
              </p:ext>
            </p:extLst>
          </p:nvPr>
        </p:nvGraphicFramePr>
        <p:xfrm>
          <a:off x="457200" y="1524000"/>
          <a:ext cx="8229600" cy="43532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25" name="Straight Arrow Connector 24"/>
          <p:cNvCxnSpPr/>
          <p:nvPr/>
        </p:nvCxnSpPr>
        <p:spPr>
          <a:xfrm>
            <a:off x="5345723" y="2286000"/>
            <a:ext cx="1746557" cy="1296989"/>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rot="10800000" flipV="1">
            <a:off x="1758461" y="2286000"/>
            <a:ext cx="2250831" cy="10668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rot="5400000">
            <a:off x="4070839" y="3010023"/>
            <a:ext cx="1143000" cy="2931"/>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191</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28386905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blinds(horizontal)">
                                      <p:cBhvr>
                                        <p:cTn id="17" dur="5000"/>
                                        <p:tgtEl>
                                          <p:spTgt spid="2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blinds(horizontal)">
                                      <p:cBhvr>
                                        <p:cTn id="22" dur="5000"/>
                                        <p:tgtEl>
                                          <p:spTgt spid="2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blinds(horizontal)">
                                      <p:cBhvr>
                                        <p:cTn id="27" dur="5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Graphic spid="5" grpId="0">
        <p:bldAsOne/>
      </p:bldGraphic>
    </p:bld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en-GB" sz="2800" dirty="0" smtClean="0">
                <a:solidFill>
                  <a:srgbClr val="FF0000"/>
                </a:solidFill>
              </a:rPr>
              <a:t>Freight in Expenses</a:t>
            </a:r>
            <a:r>
              <a:rPr lang="ar-SA" sz="2800" b="1" dirty="0" smtClean="0">
                <a:solidFill>
                  <a:schemeClr val="tx1"/>
                </a:solidFill>
              </a:rPr>
              <a:t>مصروفات نقل المشتريات</a:t>
            </a:r>
            <a:r>
              <a:rPr lang="ar-SA" sz="2800" dirty="0" smtClean="0">
                <a:solidFill>
                  <a:schemeClr val="tx1"/>
                </a:solidFill>
              </a:rPr>
              <a:t>  </a:t>
            </a:r>
            <a:endParaRPr lang="en-GB" sz="2800" dirty="0">
              <a:solidFill>
                <a:schemeClr val="tx1"/>
              </a:solidFill>
            </a:endParaRPr>
          </a:p>
        </p:txBody>
      </p:sp>
      <p:sp>
        <p:nvSpPr>
          <p:cNvPr id="3" name="Content Placeholder 2"/>
          <p:cNvSpPr>
            <a:spLocks noGrp="1"/>
          </p:cNvSpPr>
          <p:nvPr>
            <p:ph idx="1"/>
          </p:nvPr>
        </p:nvSpPr>
        <p:spPr>
          <a:xfrm>
            <a:off x="351692" y="1371600"/>
            <a:ext cx="8335108" cy="4572000"/>
          </a:xfrm>
        </p:spPr>
        <p:txBody>
          <a:bodyPr/>
          <a:lstStyle/>
          <a:p>
            <a:pPr algn="just" rtl="1"/>
            <a:r>
              <a:rPr lang="ar-SA" sz="2800" dirty="0" smtClean="0">
                <a:cs typeface="Arial" pitchFamily="34" charset="0"/>
              </a:rPr>
              <a:t>تشتمل مصروفات نقل المشتريات على مصروفات النقل والشحن والتأمين والتفريغ وما إلى ذلك، وهناك احتمالان:</a:t>
            </a:r>
          </a:p>
          <a:p>
            <a:pPr algn="just" rtl="1">
              <a:buFont typeface="Arial" pitchFamily="34" charset="0"/>
              <a:buChar char="•"/>
            </a:pPr>
            <a:r>
              <a:rPr lang="ar-SA" sz="2800" dirty="0" smtClean="0">
                <a:cs typeface="Arial" pitchFamily="34" charset="0"/>
              </a:rPr>
              <a:t>أن يتحملها البائع، أي أن تسليم البضاعة محل المشتري، وفي هذه الحالة يكون مبلغ الشراء متضمناً لمصروفات النقل، وبالتالي لا تسجل مصروفات نقل المشتريات في حساب مستقل.</a:t>
            </a:r>
          </a:p>
          <a:p>
            <a:pPr algn="just" rtl="1"/>
            <a:endParaRPr lang="ar-SA" sz="2800" dirty="0" smtClean="0">
              <a:cs typeface="Arial" pitchFamily="34" charset="0"/>
            </a:endParaRPr>
          </a:p>
          <a:p>
            <a:pPr algn="just" rtl="1">
              <a:buFont typeface="Arial" pitchFamily="34" charset="0"/>
              <a:buChar char="•"/>
            </a:pPr>
            <a:r>
              <a:rPr lang="ar-SA" sz="2800" dirty="0" smtClean="0">
                <a:cs typeface="Arial" pitchFamily="34" charset="0"/>
              </a:rPr>
              <a:t>أو يتحملها المشتري، أي أن تسليم البضاعة محل البائع، وفي هذه الحالة يفتح حساب يسمى حساب مصروفات نقل المشتريات أو مصروفات نقل للداخل، بقيمة مصروفات النقل، وفي نهاية الفترة تضاف تلك المصروفات على تكلفة المشتريات في قائمة الدخل</a:t>
            </a:r>
          </a:p>
          <a:p>
            <a:pPr algn="just" rtl="1">
              <a:buFont typeface="Arial" pitchFamily="34" charset="0"/>
              <a:buChar char="•"/>
            </a:pPr>
            <a:endParaRPr lang="ar-SA" sz="2800" dirty="0" smtClean="0">
              <a:cs typeface="Arial" pitchFamily="34" charset="0"/>
            </a:endParaRPr>
          </a:p>
          <a:p>
            <a:pPr algn="just" rtl="1">
              <a:buFont typeface="Arial" pitchFamily="34" charset="0"/>
              <a:buChar char="•"/>
            </a:pPr>
            <a:endParaRPr lang="en-GB" sz="2800" dirty="0" smtClean="0">
              <a:cs typeface="Arial" pitchFamily="34" charset="0"/>
            </a:endParaRPr>
          </a:p>
        </p:txBody>
      </p:sp>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192</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40867138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en-GB" sz="2800" dirty="0" smtClean="0">
                <a:solidFill>
                  <a:srgbClr val="FF0000"/>
                </a:solidFill>
              </a:rPr>
              <a:t>Net Purchases</a:t>
            </a:r>
            <a:r>
              <a:rPr lang="ar-SA" sz="2800" b="1" dirty="0" smtClean="0">
                <a:solidFill>
                  <a:schemeClr val="tx1"/>
                </a:solidFill>
              </a:rPr>
              <a:t>تحديد قيمة صافي المشتريات  </a:t>
            </a:r>
            <a:endParaRPr lang="en-GB" sz="2800" b="1" dirty="0">
              <a:solidFill>
                <a:schemeClr val="tx1"/>
              </a:solidFill>
            </a:endParaRPr>
          </a:p>
        </p:txBody>
      </p:sp>
      <p:graphicFrame>
        <p:nvGraphicFramePr>
          <p:cNvPr id="5" name="Content Placeholder 4"/>
          <p:cNvGraphicFramePr>
            <a:graphicFrameLocks noGrp="1"/>
          </p:cNvGraphicFramePr>
          <p:nvPr>
            <p:ph idx="1"/>
          </p:nvPr>
        </p:nvGraphicFramePr>
        <p:xfrm>
          <a:off x="562708" y="1371600"/>
          <a:ext cx="7877907" cy="4191003"/>
        </p:xfrm>
        <a:graphic>
          <a:graphicData uri="http://schemas.openxmlformats.org/drawingml/2006/table">
            <a:tbl>
              <a:tblPr firstRow="1" bandRow="1">
                <a:tableStyleId>{5C22544A-7EE6-4342-B048-85BDC9FD1C3A}</a:tableStyleId>
              </a:tblPr>
              <a:tblGrid>
                <a:gridCol w="1649647"/>
                <a:gridCol w="1750646"/>
                <a:gridCol w="4477614"/>
              </a:tblGrid>
              <a:tr h="465667">
                <a:tc gridSpan="2">
                  <a:txBody>
                    <a:bodyPr/>
                    <a:lstStyle/>
                    <a:p>
                      <a:pPr algn="ctr"/>
                      <a:r>
                        <a:rPr lang="ar-SA" sz="2400" b="1" dirty="0" smtClean="0">
                          <a:solidFill>
                            <a:srgbClr val="FFFF00"/>
                          </a:solidFill>
                        </a:rPr>
                        <a:t>مبالغ</a:t>
                      </a:r>
                      <a:endParaRPr lang="en-GB" sz="2400" b="1" dirty="0">
                        <a:solidFill>
                          <a:srgbClr val="FFFF00"/>
                        </a:solidFill>
                      </a:endParaRPr>
                    </a:p>
                  </a:txBody>
                  <a:tcPr marL="84406" marR="84406"/>
                </a:tc>
                <a:tc hMerge="1">
                  <a:txBody>
                    <a:bodyPr/>
                    <a:lstStyle/>
                    <a:p>
                      <a:endParaRPr lang="en-GB" dirty="0"/>
                    </a:p>
                  </a:txBody>
                  <a:tcPr/>
                </a:tc>
                <a:tc rowSpan="2">
                  <a:txBody>
                    <a:bodyPr/>
                    <a:lstStyle/>
                    <a:p>
                      <a:pPr algn="ctr"/>
                      <a:endParaRPr lang="ar-SA" sz="2400" b="1" dirty="0">
                        <a:solidFill>
                          <a:srgbClr val="FFFF00"/>
                        </a:solidFill>
                      </a:endParaRPr>
                    </a:p>
                    <a:p>
                      <a:pPr algn="ctr"/>
                      <a:r>
                        <a:rPr lang="ar-SA" sz="2400" b="1" dirty="0" smtClean="0">
                          <a:solidFill>
                            <a:srgbClr val="FFFF00"/>
                          </a:solidFill>
                        </a:rPr>
                        <a:t>بيــــــــــــــــــــــــــــان</a:t>
                      </a:r>
                    </a:p>
                  </a:txBody>
                  <a:tcPr marL="84406" marR="84406"/>
                </a:tc>
              </a:tr>
              <a:tr h="465667">
                <a:tc>
                  <a:txBody>
                    <a:bodyPr/>
                    <a:lstStyle/>
                    <a:p>
                      <a:pPr algn="ctr"/>
                      <a:r>
                        <a:rPr lang="ar-SA" sz="2400" b="1" dirty="0" smtClean="0">
                          <a:solidFill>
                            <a:srgbClr val="FF0000"/>
                          </a:solidFill>
                        </a:rPr>
                        <a:t>كلي</a:t>
                      </a:r>
                      <a:endParaRPr lang="en-GB" sz="2400" b="1" dirty="0">
                        <a:solidFill>
                          <a:srgbClr val="FF0000"/>
                        </a:solidFill>
                      </a:endParaRPr>
                    </a:p>
                  </a:txBody>
                  <a:tcPr marL="84406" marR="84406"/>
                </a:tc>
                <a:tc>
                  <a:txBody>
                    <a:bodyPr/>
                    <a:lstStyle/>
                    <a:p>
                      <a:pPr algn="ctr"/>
                      <a:r>
                        <a:rPr lang="ar-SA" sz="2400" b="1" dirty="0" smtClean="0">
                          <a:solidFill>
                            <a:srgbClr val="FF0000"/>
                          </a:solidFill>
                        </a:rPr>
                        <a:t>جزئي</a:t>
                      </a:r>
                      <a:endParaRPr lang="en-GB" sz="2400" b="1" dirty="0">
                        <a:solidFill>
                          <a:srgbClr val="FF0000"/>
                        </a:solidFill>
                      </a:endParaRPr>
                    </a:p>
                  </a:txBody>
                  <a:tcPr marL="84406" marR="84406"/>
                </a:tc>
                <a:tc vMerge="1">
                  <a:txBody>
                    <a:bodyPr/>
                    <a:lstStyle/>
                    <a:p>
                      <a:endParaRPr lang="en-GB" dirty="0"/>
                    </a:p>
                  </a:txBody>
                  <a:tcPr/>
                </a:tc>
              </a:tr>
              <a:tr h="465667">
                <a:tc>
                  <a:txBody>
                    <a:bodyPr/>
                    <a:lstStyle/>
                    <a:p>
                      <a:pPr algn="ctr"/>
                      <a:endParaRPr lang="en-GB" sz="2400" b="1"/>
                    </a:p>
                  </a:txBody>
                  <a:tcPr marL="84406" marR="84406"/>
                </a:tc>
                <a:tc>
                  <a:txBody>
                    <a:bodyPr/>
                    <a:lstStyle/>
                    <a:p>
                      <a:pPr algn="ctr"/>
                      <a:r>
                        <a:rPr lang="ar-SA" sz="2400" b="1" dirty="0" smtClean="0"/>
                        <a:t>×××</a:t>
                      </a:r>
                      <a:endParaRPr lang="en-GB" sz="2400" b="1" dirty="0"/>
                    </a:p>
                  </a:txBody>
                  <a:tcPr marL="84406" marR="84406"/>
                </a:tc>
                <a:tc>
                  <a:txBody>
                    <a:bodyPr/>
                    <a:lstStyle/>
                    <a:p>
                      <a:pPr algn="r"/>
                      <a:r>
                        <a:rPr lang="ar-SA" sz="2400" dirty="0" smtClean="0"/>
                        <a:t>تكلفة المشتريات</a:t>
                      </a:r>
                      <a:endParaRPr lang="en-GB" sz="2400" dirty="0"/>
                    </a:p>
                  </a:txBody>
                  <a:tcPr marL="84406" marR="84406"/>
                </a:tc>
              </a:tr>
              <a:tr h="465667">
                <a:tc>
                  <a:txBody>
                    <a:bodyPr/>
                    <a:lstStyle/>
                    <a:p>
                      <a:pPr algn="ctr"/>
                      <a:endParaRPr lang="en-GB" sz="2400" b="1" u="sng"/>
                    </a:p>
                  </a:txBody>
                  <a:tcPr marL="84406" marR="84406"/>
                </a:tc>
                <a:tc>
                  <a:txBody>
                    <a:bodyPr/>
                    <a:lstStyle/>
                    <a:p>
                      <a:pPr algn="ctr"/>
                      <a:r>
                        <a:rPr lang="ar-SA" sz="2400" b="1" u="none" dirty="0" smtClean="0"/>
                        <a:t>××</a:t>
                      </a:r>
                      <a:endParaRPr lang="en-GB" sz="2400" b="1" u="none" dirty="0"/>
                    </a:p>
                  </a:txBody>
                  <a:tcPr marL="84406" marR="84406"/>
                </a:tc>
                <a:tc>
                  <a:txBody>
                    <a:bodyPr/>
                    <a:lstStyle/>
                    <a:p>
                      <a:pPr algn="r"/>
                      <a:r>
                        <a:rPr lang="ar-SA" sz="2400" dirty="0" smtClean="0"/>
                        <a:t>يضاف: مصاريف نقل المشتريات</a:t>
                      </a:r>
                      <a:endParaRPr lang="en-GB" sz="2400" dirty="0"/>
                    </a:p>
                  </a:txBody>
                  <a:tcPr marL="84406" marR="84406"/>
                </a:tc>
              </a:tr>
              <a:tr h="46566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400" b="1" dirty="0" smtClean="0">
                          <a:solidFill>
                            <a:srgbClr val="009900"/>
                          </a:solidFill>
                        </a:rPr>
                        <a:t>×××</a:t>
                      </a:r>
                      <a:endParaRPr lang="en-GB" sz="2400" b="1" dirty="0" smtClean="0">
                        <a:solidFill>
                          <a:srgbClr val="009900"/>
                        </a:solidFill>
                      </a:endParaRPr>
                    </a:p>
                  </a:txBody>
                  <a:tcPr marL="84406" marR="84406"/>
                </a:tc>
                <a:tc>
                  <a:txBody>
                    <a:bodyPr/>
                    <a:lstStyle/>
                    <a:p>
                      <a:pPr algn="ctr"/>
                      <a:r>
                        <a:rPr lang="ar-SA" sz="2400" b="1" dirty="0" smtClean="0"/>
                        <a:t>ـــــــــــــــــــــ</a:t>
                      </a:r>
                      <a:endParaRPr lang="en-GB" sz="2400" b="1" dirty="0"/>
                    </a:p>
                  </a:txBody>
                  <a:tcPr marL="84406" marR="84406"/>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r-SA" sz="2400" dirty="0" smtClean="0"/>
                        <a:t>إجمالي تكلفة المشتريات</a:t>
                      </a:r>
                      <a:endParaRPr lang="en-GB" sz="2400" dirty="0" smtClean="0"/>
                    </a:p>
                  </a:txBody>
                  <a:tcPr marL="84406" marR="84406"/>
                </a:tc>
              </a:tr>
              <a:tr h="465667">
                <a:tc>
                  <a:txBody>
                    <a:bodyPr/>
                    <a:lstStyle/>
                    <a:p>
                      <a:pPr algn="ctr"/>
                      <a:endParaRPr lang="en-GB" sz="2400" b="1" dirty="0"/>
                    </a:p>
                  </a:txBody>
                  <a:tcPr marL="84406" marR="84406"/>
                </a:tc>
                <a:tc>
                  <a:txBody>
                    <a:bodyPr/>
                    <a:lstStyle/>
                    <a:p>
                      <a:pPr algn="ctr"/>
                      <a:r>
                        <a:rPr lang="ar-SA" sz="2400" b="1" dirty="0" smtClean="0"/>
                        <a:t>××</a:t>
                      </a:r>
                      <a:endParaRPr lang="en-GB" sz="2400" b="1" dirty="0"/>
                    </a:p>
                  </a:txBody>
                  <a:tcPr marL="84406" marR="84406"/>
                </a:tc>
                <a:tc>
                  <a:txBody>
                    <a:bodyPr/>
                    <a:lstStyle/>
                    <a:p>
                      <a:pPr algn="r"/>
                      <a:r>
                        <a:rPr lang="ar-SA" sz="2400" dirty="0" smtClean="0"/>
                        <a:t>يخصم: مردودات المشتريات</a:t>
                      </a:r>
                    </a:p>
                  </a:txBody>
                  <a:tcPr marL="84406" marR="84406"/>
                </a:tc>
              </a:tr>
              <a:tr h="465667">
                <a:tc>
                  <a:txBody>
                    <a:bodyPr/>
                    <a:lstStyle/>
                    <a:p>
                      <a:pPr algn="ctr"/>
                      <a:endParaRPr lang="en-GB" sz="2400" b="1" dirty="0"/>
                    </a:p>
                  </a:txBody>
                  <a:tcPr marL="84406" marR="84406"/>
                </a:tc>
                <a:tc>
                  <a:txBody>
                    <a:bodyPr/>
                    <a:lstStyle/>
                    <a:p>
                      <a:pPr algn="ctr"/>
                      <a:r>
                        <a:rPr lang="ar-SA" sz="2400" b="1" dirty="0" smtClean="0"/>
                        <a:t>××</a:t>
                      </a:r>
                      <a:endParaRPr lang="en-GB" sz="2400" b="1" dirty="0"/>
                    </a:p>
                  </a:txBody>
                  <a:tcPr marL="84406" marR="84406"/>
                </a:tc>
                <a:tc>
                  <a:txBody>
                    <a:bodyPr/>
                    <a:lstStyle/>
                    <a:p>
                      <a:pPr algn="r"/>
                      <a:r>
                        <a:rPr lang="ar-SA" sz="2400" dirty="0" smtClean="0"/>
                        <a:t>         مسموحات المشتريات</a:t>
                      </a:r>
                    </a:p>
                  </a:txBody>
                  <a:tcPr marL="84406" marR="84406"/>
                </a:tc>
              </a:tr>
              <a:tr h="465667">
                <a:tc>
                  <a:txBody>
                    <a:bodyPr/>
                    <a:lstStyle/>
                    <a:p>
                      <a:pPr algn="ctr"/>
                      <a:r>
                        <a:rPr lang="ar-SA" sz="2400" b="1" dirty="0" smtClean="0">
                          <a:solidFill>
                            <a:srgbClr val="FF0000"/>
                          </a:solidFill>
                        </a:rPr>
                        <a:t>(××)</a:t>
                      </a:r>
                      <a:endParaRPr lang="en-GB" sz="2400" b="1" dirty="0">
                        <a:solidFill>
                          <a:srgbClr val="FF0000"/>
                        </a:solidFill>
                      </a:endParaRPr>
                    </a:p>
                  </a:txBody>
                  <a:tcPr marL="84406" marR="84406"/>
                </a:tc>
                <a:tc>
                  <a:txBody>
                    <a:bodyPr/>
                    <a:lstStyle/>
                    <a:p>
                      <a:pPr algn="ctr"/>
                      <a:r>
                        <a:rPr lang="ar-SA" sz="2400" b="1" dirty="0" smtClean="0"/>
                        <a:t>××</a:t>
                      </a:r>
                      <a:endParaRPr lang="en-GB" sz="2400" b="1" dirty="0"/>
                    </a:p>
                  </a:txBody>
                  <a:tcPr marL="84406" marR="84406"/>
                </a:tc>
                <a:tc>
                  <a:txBody>
                    <a:bodyPr/>
                    <a:lstStyle/>
                    <a:p>
                      <a:pPr algn="r"/>
                      <a:r>
                        <a:rPr lang="ar-SA" sz="2400" dirty="0" smtClean="0"/>
                        <a:t>         الخصم المكتسب</a:t>
                      </a:r>
                      <a:endParaRPr lang="en-GB" sz="2400" dirty="0"/>
                    </a:p>
                  </a:txBody>
                  <a:tcPr marL="84406" marR="84406"/>
                </a:tc>
              </a:tr>
              <a:tr h="465667">
                <a:tc>
                  <a:txBody>
                    <a:bodyPr/>
                    <a:lstStyle/>
                    <a:p>
                      <a:pPr algn="ctr"/>
                      <a:r>
                        <a:rPr lang="ar-SA" sz="2400" b="1" dirty="0" smtClean="0"/>
                        <a:t>×××</a:t>
                      </a:r>
                      <a:endParaRPr lang="en-GB" sz="2400" b="1" dirty="0"/>
                    </a:p>
                  </a:txBody>
                  <a:tcPr marL="84406" marR="84406"/>
                </a:tc>
                <a:tc>
                  <a:txBody>
                    <a:bodyPr/>
                    <a:lstStyle/>
                    <a:p>
                      <a:pPr algn="ctr"/>
                      <a:r>
                        <a:rPr lang="ar-SA" sz="2400" b="1" dirty="0" smtClean="0"/>
                        <a:t>ـــــــــــــــــــــ</a:t>
                      </a:r>
                      <a:endParaRPr lang="en-GB" sz="2400" b="1" dirty="0"/>
                    </a:p>
                  </a:txBody>
                  <a:tcPr marL="84406" marR="84406"/>
                </a:tc>
                <a:tc>
                  <a:txBody>
                    <a:bodyPr/>
                    <a:lstStyle/>
                    <a:p>
                      <a:pPr algn="r"/>
                      <a:r>
                        <a:rPr lang="ar-SA" sz="2400" dirty="0" smtClean="0"/>
                        <a:t>صافي المشتريات</a:t>
                      </a:r>
                      <a:endParaRPr lang="en-GB" sz="2400" dirty="0"/>
                    </a:p>
                  </a:txBody>
                  <a:tcPr marL="84406" marR="84406"/>
                </a:tc>
              </a:tr>
            </a:tbl>
          </a:graphicData>
        </a:graphic>
      </p:graphicFrame>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193</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3796079789"/>
      </p:ext>
    </p:extLst>
  </p:cSld>
  <p:clrMapOvr>
    <a:masterClrMapping/>
  </p:clrMapOvr>
  <p:transition/>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363272" cy="1143000"/>
          </a:xfrm>
          <a:solidFill>
            <a:schemeClr val="accent1"/>
          </a:solidFill>
        </p:spPr>
        <p:txBody>
          <a:bodyPr/>
          <a:lstStyle/>
          <a:p>
            <a:pPr>
              <a:defRPr/>
            </a:pPr>
            <a:r>
              <a:rPr lang="en-GB" sz="2800" dirty="0" smtClean="0">
                <a:solidFill>
                  <a:srgbClr val="FF0000"/>
                </a:solidFill>
              </a:rPr>
              <a:t>Cost of Goods Sold  </a:t>
            </a:r>
            <a:r>
              <a:rPr lang="ar-SA" sz="2800" b="1" dirty="0" smtClean="0">
                <a:solidFill>
                  <a:schemeClr val="tx1"/>
                </a:solidFill>
              </a:rPr>
              <a:t>حساب تكلفة البضاعة المباعة </a:t>
            </a:r>
            <a:r>
              <a:rPr lang="ar-SA" sz="2800" dirty="0" smtClean="0">
                <a:solidFill>
                  <a:schemeClr val="tx1"/>
                </a:solidFill>
              </a:rPr>
              <a:t>(تكلفة المبيعات)</a:t>
            </a:r>
            <a:endParaRPr lang="en-GB" sz="2800" dirty="0">
              <a:solidFill>
                <a:schemeClr val="tx1"/>
              </a:solidFill>
            </a:endParaRPr>
          </a:p>
        </p:txBody>
      </p:sp>
      <p:sp>
        <p:nvSpPr>
          <p:cNvPr id="3" name="Content Placeholder 2"/>
          <p:cNvSpPr>
            <a:spLocks noGrp="1"/>
          </p:cNvSpPr>
          <p:nvPr>
            <p:ph idx="1"/>
          </p:nvPr>
        </p:nvSpPr>
        <p:spPr>
          <a:xfrm>
            <a:off x="457200" y="1371601"/>
            <a:ext cx="8229600" cy="4754563"/>
          </a:xfrm>
        </p:spPr>
        <p:txBody>
          <a:bodyPr/>
          <a:lstStyle/>
          <a:p>
            <a:pPr algn="just"/>
            <a:r>
              <a:rPr lang="ar-SA" sz="2800" smtClean="0">
                <a:cs typeface="Arial" pitchFamily="34" charset="0"/>
              </a:rPr>
              <a:t>تظهر تكلفة البضاعة المباعة في قائمة الدخل، وذلك بتعديل قيمة صافي المشتريات بمخزون أول الفترة ومخزون آخر الفترة، وذلك كما يلي:</a:t>
            </a:r>
          </a:p>
          <a:p>
            <a:pPr algn="just"/>
            <a:endParaRPr lang="ar-SA" sz="2800" smtClean="0">
              <a:cs typeface="Arial" pitchFamily="34" charset="0"/>
            </a:endParaRPr>
          </a:p>
          <a:p>
            <a:pPr algn="just"/>
            <a:endParaRPr lang="ar-SA" sz="2800" smtClean="0">
              <a:cs typeface="Arial" pitchFamily="34" charset="0"/>
            </a:endParaRPr>
          </a:p>
          <a:p>
            <a:pPr algn="just"/>
            <a:endParaRPr lang="ar-SA" sz="2800" smtClean="0">
              <a:cs typeface="Arial" pitchFamily="34" charset="0"/>
            </a:endParaRPr>
          </a:p>
          <a:p>
            <a:pPr algn="just"/>
            <a:endParaRPr lang="ar-SA" sz="2800" smtClean="0">
              <a:cs typeface="Arial" pitchFamily="34" charset="0"/>
            </a:endParaRPr>
          </a:p>
          <a:p>
            <a:pPr algn="just"/>
            <a:endParaRPr lang="ar-SA" sz="2800" smtClean="0">
              <a:cs typeface="Arial" pitchFamily="34" charset="0"/>
            </a:endParaRPr>
          </a:p>
          <a:p>
            <a:pPr algn="just" rtl="1"/>
            <a:endParaRPr lang="ar-SA" sz="2800" smtClean="0">
              <a:cs typeface="Arial" pitchFamily="34" charset="0"/>
            </a:endParaRPr>
          </a:p>
          <a:p>
            <a:endParaRPr lang="ar-SA" sz="2800" smtClean="0">
              <a:cs typeface="Arial" pitchFamily="34" charset="0"/>
            </a:endParaRPr>
          </a:p>
          <a:p>
            <a:endParaRPr lang="en-GB" sz="2800" smtClean="0">
              <a:cs typeface="Arial" pitchFamily="34" charset="0"/>
            </a:endParaRPr>
          </a:p>
        </p:txBody>
      </p:sp>
      <p:graphicFrame>
        <p:nvGraphicFramePr>
          <p:cNvPr id="5" name="Table 4"/>
          <p:cNvGraphicFramePr>
            <a:graphicFrameLocks noGrp="1"/>
          </p:cNvGraphicFramePr>
          <p:nvPr/>
        </p:nvGraphicFramePr>
        <p:xfrm>
          <a:off x="844061" y="2362200"/>
          <a:ext cx="7244862" cy="2514600"/>
        </p:xfrm>
        <a:graphic>
          <a:graphicData uri="http://schemas.openxmlformats.org/drawingml/2006/table">
            <a:tbl>
              <a:tblPr firstRow="1" bandRow="1">
                <a:tableStyleId>{5C22544A-7EE6-4342-B048-85BDC9FD1C3A}</a:tableStyleId>
              </a:tblPr>
              <a:tblGrid>
                <a:gridCol w="3622431"/>
                <a:gridCol w="3622431"/>
              </a:tblGrid>
              <a:tr h="419100">
                <a:tc>
                  <a:txBody>
                    <a:bodyPr/>
                    <a:lstStyle/>
                    <a:p>
                      <a:pPr algn="ctr"/>
                      <a:r>
                        <a:rPr lang="ar-SA" sz="2000" dirty="0" smtClean="0">
                          <a:solidFill>
                            <a:srgbClr val="FFFF00"/>
                          </a:solidFill>
                        </a:rPr>
                        <a:t>المبلغ</a:t>
                      </a:r>
                      <a:endParaRPr lang="en-GB" sz="2000" dirty="0">
                        <a:solidFill>
                          <a:srgbClr val="FFFF00"/>
                        </a:solidFill>
                      </a:endParaRPr>
                    </a:p>
                  </a:txBody>
                  <a:tcPr marL="84406" marR="84406"/>
                </a:tc>
                <a:tc>
                  <a:txBody>
                    <a:bodyPr/>
                    <a:lstStyle/>
                    <a:p>
                      <a:pPr algn="ctr"/>
                      <a:r>
                        <a:rPr lang="ar-SA" sz="2000" dirty="0" smtClean="0">
                          <a:solidFill>
                            <a:srgbClr val="FFFF00"/>
                          </a:solidFill>
                        </a:rPr>
                        <a:t>بيــــــــــــــــــــــــــــان</a:t>
                      </a:r>
                      <a:endParaRPr lang="en-GB" sz="2000" dirty="0">
                        <a:solidFill>
                          <a:srgbClr val="FFFF00"/>
                        </a:solidFill>
                      </a:endParaRPr>
                    </a:p>
                  </a:txBody>
                  <a:tcPr marL="84406" marR="84406"/>
                </a:tc>
              </a:tr>
              <a:tr h="419100">
                <a:tc>
                  <a:txBody>
                    <a:bodyPr/>
                    <a:lstStyle/>
                    <a:p>
                      <a:pPr algn="ctr"/>
                      <a:r>
                        <a:rPr lang="ar-SA" sz="2000" b="1" dirty="0" smtClean="0"/>
                        <a:t>××</a:t>
                      </a:r>
                      <a:endParaRPr lang="en-GB" sz="2000" b="1" dirty="0"/>
                    </a:p>
                  </a:txBody>
                  <a:tcPr marL="84406" marR="84406"/>
                </a:tc>
                <a:tc>
                  <a:txBody>
                    <a:bodyPr/>
                    <a:lstStyle/>
                    <a:p>
                      <a:pPr algn="r"/>
                      <a:r>
                        <a:rPr lang="ar-SA" sz="2000" dirty="0" smtClean="0"/>
                        <a:t>مخزون أول الفترة</a:t>
                      </a:r>
                      <a:endParaRPr lang="en-GB" sz="2000" dirty="0"/>
                    </a:p>
                  </a:txBody>
                  <a:tcPr marL="84406" marR="84406"/>
                </a:tc>
              </a:tr>
              <a:tr h="419100">
                <a:tc>
                  <a:txBody>
                    <a:bodyPr/>
                    <a:lstStyle/>
                    <a:p>
                      <a:pPr algn="ctr"/>
                      <a:r>
                        <a:rPr lang="ar-SA" sz="2000" b="1" u="sng" dirty="0" smtClean="0"/>
                        <a:t>×××</a:t>
                      </a:r>
                      <a:endParaRPr lang="en-GB" sz="2000" b="1" u="sng" dirty="0"/>
                    </a:p>
                  </a:txBody>
                  <a:tcPr marL="84406" marR="84406"/>
                </a:tc>
                <a:tc>
                  <a:txBody>
                    <a:bodyPr/>
                    <a:lstStyle/>
                    <a:p>
                      <a:pPr algn="r"/>
                      <a:r>
                        <a:rPr lang="ar-SA" sz="2000" dirty="0" smtClean="0"/>
                        <a:t>+  صافي المشتريات</a:t>
                      </a:r>
                      <a:endParaRPr lang="en-GB" sz="2000" dirty="0"/>
                    </a:p>
                  </a:txBody>
                  <a:tcPr marL="84406" marR="84406"/>
                </a:tc>
              </a:tr>
              <a:tr h="419100">
                <a:tc>
                  <a:txBody>
                    <a:bodyPr/>
                    <a:lstStyle/>
                    <a:p>
                      <a:pPr algn="ctr"/>
                      <a:r>
                        <a:rPr lang="ar-SA" sz="2000" b="1" dirty="0" smtClean="0"/>
                        <a:t>×××</a:t>
                      </a:r>
                      <a:endParaRPr lang="en-GB" sz="2000" b="1" dirty="0"/>
                    </a:p>
                  </a:txBody>
                  <a:tcPr marL="84406" marR="84406"/>
                </a:tc>
                <a:tc>
                  <a:txBody>
                    <a:bodyPr/>
                    <a:lstStyle/>
                    <a:p>
                      <a:pPr algn="r"/>
                      <a:r>
                        <a:rPr lang="ar-SA" sz="2000" dirty="0" smtClean="0"/>
                        <a:t>تكلفة البضاعة المتاحة للبيع</a:t>
                      </a:r>
                      <a:endParaRPr lang="en-GB" sz="2000" dirty="0"/>
                    </a:p>
                  </a:txBody>
                  <a:tcPr marL="84406" marR="84406"/>
                </a:tc>
              </a:tr>
              <a:tr h="419100">
                <a:tc>
                  <a:txBody>
                    <a:bodyPr/>
                    <a:lstStyle/>
                    <a:p>
                      <a:pPr algn="ctr"/>
                      <a:r>
                        <a:rPr lang="ar-SA" sz="2000" b="1" u="sng" dirty="0" smtClean="0"/>
                        <a:t>(××)</a:t>
                      </a:r>
                      <a:endParaRPr lang="en-GB" sz="2000" b="1" u="sng" dirty="0"/>
                    </a:p>
                  </a:txBody>
                  <a:tcPr marL="84406" marR="84406"/>
                </a:tc>
                <a:tc>
                  <a:txBody>
                    <a:bodyPr/>
                    <a:lstStyle/>
                    <a:p>
                      <a:pPr algn="r"/>
                      <a:r>
                        <a:rPr lang="ar-SA" sz="2000" dirty="0" smtClean="0"/>
                        <a:t>-  مخزون آخر الفترة</a:t>
                      </a:r>
                      <a:endParaRPr lang="en-GB" sz="2000" dirty="0"/>
                    </a:p>
                  </a:txBody>
                  <a:tcPr marL="84406" marR="84406"/>
                </a:tc>
              </a:tr>
              <a:tr h="419100">
                <a:tc>
                  <a:txBody>
                    <a:bodyPr/>
                    <a:lstStyle/>
                    <a:p>
                      <a:pPr algn="ctr"/>
                      <a:r>
                        <a:rPr lang="ar-SA" sz="2000" b="1" dirty="0" smtClean="0">
                          <a:solidFill>
                            <a:srgbClr val="FF0000"/>
                          </a:solidFill>
                        </a:rPr>
                        <a:t>×××</a:t>
                      </a:r>
                      <a:endParaRPr lang="en-GB" sz="2000" b="1" dirty="0">
                        <a:solidFill>
                          <a:srgbClr val="FF0000"/>
                        </a:solidFill>
                      </a:endParaRPr>
                    </a:p>
                  </a:txBody>
                  <a:tcPr marL="84406" marR="84406"/>
                </a:tc>
                <a:tc>
                  <a:txBody>
                    <a:bodyPr/>
                    <a:lstStyle/>
                    <a:p>
                      <a:pPr algn="r"/>
                      <a:r>
                        <a:rPr lang="ar-SA" sz="2000" dirty="0" smtClean="0"/>
                        <a:t>تكلفة البضاعة المباعة (تكلفة المبيعات)</a:t>
                      </a:r>
                      <a:endParaRPr lang="en-GB" sz="2000" dirty="0"/>
                    </a:p>
                  </a:txBody>
                  <a:tcPr marL="84406" marR="84406"/>
                </a:tc>
              </a:tr>
            </a:tbl>
          </a:graphicData>
        </a:graphic>
      </p:graphicFrame>
      <p:sp>
        <p:nvSpPr>
          <p:cNvPr id="6" name="Rounded Rectangle 5"/>
          <p:cNvSpPr/>
          <p:nvPr/>
        </p:nvSpPr>
        <p:spPr>
          <a:xfrm>
            <a:off x="844061" y="5257800"/>
            <a:ext cx="7104185" cy="6858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sz="2000" b="1" dirty="0">
                <a:ln>
                  <a:solidFill>
                    <a:srgbClr val="FF3300"/>
                  </a:solidFill>
                </a:ln>
                <a:solidFill>
                  <a:schemeClr val="tx1"/>
                </a:solidFill>
              </a:rPr>
              <a:t>تكلفة البضاعة المباعة =  مخزون أول الفترة  +  صافي المشتريات  -  مخزون آخر الفترة</a:t>
            </a:r>
            <a:endParaRPr lang="en-GB" sz="2000" b="1" dirty="0">
              <a:ln>
                <a:solidFill>
                  <a:srgbClr val="FF3300"/>
                </a:solidFill>
              </a:ln>
              <a:solidFill>
                <a:schemeClr val="tx1"/>
              </a:solidFill>
            </a:endParaRPr>
          </a:p>
        </p:txBody>
      </p:sp>
      <p:sp>
        <p:nvSpPr>
          <p:cNvPr id="7" name="Oval 6"/>
          <p:cNvSpPr/>
          <p:nvPr/>
        </p:nvSpPr>
        <p:spPr>
          <a:xfrm>
            <a:off x="8018585" y="4876800"/>
            <a:ext cx="914400" cy="6858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sz="2000" b="1" dirty="0">
                <a:solidFill>
                  <a:schemeClr val="tx1"/>
                </a:solidFill>
              </a:rPr>
              <a:t>أي أن</a:t>
            </a:r>
            <a:r>
              <a:rPr lang="ar-SA" sz="2000" b="1" dirty="0"/>
              <a:t> </a:t>
            </a:r>
            <a:endParaRPr lang="en-GB" sz="2000" b="1" dirty="0"/>
          </a:p>
        </p:txBody>
      </p:sp>
      <p:sp>
        <p:nvSpPr>
          <p:cNvPr id="9"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194</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109782470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linds(horizontal)">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7" grpId="0" animBg="1"/>
    </p:bld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lgn="ctr">
              <a:defRPr/>
            </a:pPr>
            <a:r>
              <a:rPr lang="en-US" sz="3600" dirty="0" smtClean="0">
                <a:solidFill>
                  <a:schemeClr val="tx1"/>
                </a:solidFill>
              </a:rPr>
              <a:t/>
            </a:r>
            <a:br>
              <a:rPr lang="en-US" sz="3600" dirty="0" smtClean="0">
                <a:solidFill>
                  <a:schemeClr val="tx1"/>
                </a:solidFill>
              </a:rPr>
            </a:br>
            <a:r>
              <a:rPr lang="ar-SA" sz="3200" dirty="0" smtClean="0">
                <a:solidFill>
                  <a:schemeClr val="tx1"/>
                </a:solidFill>
              </a:rPr>
              <a:t>أهم المصطلحات المحاسبية باللغة الإنجليزية</a:t>
            </a:r>
            <a:r>
              <a:rPr lang="en-GB" sz="3600" dirty="0" smtClean="0">
                <a:solidFill>
                  <a:schemeClr val="tx1"/>
                </a:solidFill>
              </a:rPr>
              <a:t/>
            </a:r>
            <a:br>
              <a:rPr lang="en-GB" sz="3600" dirty="0" smtClean="0">
                <a:solidFill>
                  <a:schemeClr val="tx1"/>
                </a:solidFill>
              </a:rPr>
            </a:br>
            <a:endParaRPr lang="en-GB" sz="3600" dirty="0"/>
          </a:p>
        </p:txBody>
      </p:sp>
      <p:sp>
        <p:nvSpPr>
          <p:cNvPr id="204803" name="Content Placeholder 2"/>
          <p:cNvSpPr>
            <a:spLocks noGrp="1"/>
          </p:cNvSpPr>
          <p:nvPr>
            <p:ph idx="1"/>
          </p:nvPr>
        </p:nvSpPr>
        <p:spPr/>
        <p:txBody>
          <a:bodyPr/>
          <a:lstStyle/>
          <a:p>
            <a:endParaRPr lang="en-GB" smtClean="0">
              <a:cs typeface="Arial" pitchFamily="34" charset="0"/>
            </a:endParaRPr>
          </a:p>
        </p:txBody>
      </p:sp>
      <p:graphicFrame>
        <p:nvGraphicFramePr>
          <p:cNvPr id="5" name="Content Placeholder 6"/>
          <p:cNvGraphicFramePr>
            <a:graphicFrameLocks noGrp="1"/>
          </p:cNvGraphicFramePr>
          <p:nvPr>
            <p:extLst>
              <p:ext uri="{D42A27DB-BD31-4B8C-83A1-F6EECF244321}">
                <p14:modId xmlns:p14="http://schemas.microsoft.com/office/powerpoint/2010/main" xmlns="" val="791422693"/>
              </p:ext>
            </p:extLst>
          </p:nvPr>
        </p:nvGraphicFramePr>
        <p:xfrm>
          <a:off x="633046" y="1066800"/>
          <a:ext cx="7807570" cy="4627568"/>
        </p:xfrm>
        <a:graphic>
          <a:graphicData uri="http://schemas.openxmlformats.org/drawingml/2006/table">
            <a:tbl>
              <a:tblPr/>
              <a:tblGrid>
                <a:gridCol w="3903785"/>
                <a:gridCol w="3903785"/>
              </a:tblGrid>
              <a:tr h="420688">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400" b="1" i="0" u="none" strike="noStrike" cap="none" normalizeH="0" baseline="0" dirty="0" smtClean="0">
                          <a:ln>
                            <a:noFill/>
                          </a:ln>
                          <a:solidFill>
                            <a:schemeClr val="bg1"/>
                          </a:solidFill>
                          <a:effectLst/>
                          <a:latin typeface="Calibri" pitchFamily="34" charset="0"/>
                          <a:cs typeface="Arial" pitchFamily="34" charset="0"/>
                        </a:rPr>
                        <a:t>المصطلح المحاسبي باللغة الإنجليزية</a:t>
                      </a:r>
                      <a:endParaRPr kumimoji="0" lang="en-GB" sz="2400" b="1" i="0" u="none" strike="noStrike" cap="none" normalizeH="0" baseline="0" dirty="0" smtClean="0">
                        <a:ln>
                          <a:noFill/>
                        </a:ln>
                        <a:solidFill>
                          <a:schemeClr val="bg1"/>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70C0"/>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400" b="1" i="0" u="none" strike="noStrike" cap="none" normalizeH="0" baseline="0" dirty="0" smtClean="0">
                          <a:ln>
                            <a:noFill/>
                          </a:ln>
                          <a:solidFill>
                            <a:srgbClr val="FFFFFF"/>
                          </a:solidFill>
                          <a:effectLst/>
                          <a:latin typeface="Calibri" pitchFamily="34" charset="0"/>
                          <a:cs typeface="Arial" pitchFamily="34" charset="0"/>
                        </a:rPr>
                        <a:t>المصطلح المحاسبي باللغة العربية</a:t>
                      </a:r>
                      <a:endParaRPr kumimoji="0" lang="en-GB" sz="2400" b="1" i="0" u="none" strike="noStrike" cap="none" normalizeH="0" baseline="0" dirty="0" smtClean="0">
                        <a:ln>
                          <a:noFill/>
                        </a:ln>
                        <a:solidFill>
                          <a:srgbClr val="FFFFFF"/>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70C0"/>
                    </a:solidFill>
                  </a:tcPr>
                </a:tc>
              </a:tr>
              <a:tr h="420688">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n-GB" sz="2400" b="0" i="0" u="none" strike="noStrike" cap="none" normalizeH="0" baseline="0" smtClean="0">
                          <a:ln>
                            <a:noFill/>
                          </a:ln>
                          <a:solidFill>
                            <a:srgbClr val="FF0000"/>
                          </a:solidFill>
                          <a:effectLst/>
                          <a:latin typeface="Calibri" pitchFamily="34" charset="0"/>
                          <a:cs typeface="Arial" pitchFamily="34" charset="0"/>
                        </a:rPr>
                        <a:t>Purchases</a:t>
                      </a:r>
                      <a:endParaRPr kumimoji="0" lang="en-GB" sz="2400" b="0"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2400" b="0" i="0" u="none" strike="noStrike" cap="none" normalizeH="0" baseline="0" smtClean="0">
                          <a:ln>
                            <a:noFill/>
                          </a:ln>
                          <a:solidFill>
                            <a:srgbClr val="000000"/>
                          </a:solidFill>
                          <a:effectLst/>
                          <a:latin typeface="Calibri" pitchFamily="34" charset="0"/>
                          <a:cs typeface="Arial" pitchFamily="34" charset="0"/>
                        </a:rPr>
                        <a:t>المشتريات</a:t>
                      </a:r>
                      <a:endParaRPr kumimoji="0" lang="en-GB" sz="2400" b="0"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420688">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n-GB" sz="2400" b="0" i="0" u="none" strike="noStrike" cap="none" normalizeH="0" baseline="0" smtClean="0">
                          <a:ln>
                            <a:noFill/>
                          </a:ln>
                          <a:solidFill>
                            <a:srgbClr val="FF0000"/>
                          </a:solidFill>
                          <a:effectLst/>
                          <a:latin typeface="Calibri" pitchFamily="34" charset="0"/>
                          <a:cs typeface="Arial" pitchFamily="34" charset="0"/>
                        </a:rPr>
                        <a:t>Purchases Returns</a:t>
                      </a:r>
                      <a:endParaRPr kumimoji="0" lang="en-GB" sz="2400" b="0"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2400" b="0" i="0" u="none" strike="noStrike" cap="none" normalizeH="0" baseline="0" smtClean="0">
                          <a:ln>
                            <a:noFill/>
                          </a:ln>
                          <a:solidFill>
                            <a:srgbClr val="000000"/>
                          </a:solidFill>
                          <a:effectLst/>
                          <a:latin typeface="Calibri" pitchFamily="34" charset="0"/>
                          <a:cs typeface="Arial" pitchFamily="34" charset="0"/>
                        </a:rPr>
                        <a:t>مردودات المشتريات</a:t>
                      </a:r>
                      <a:endParaRPr kumimoji="0" lang="en-GB" sz="2400" b="0"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420688">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n-GB" sz="2400" b="0" i="0" u="none" strike="noStrike" cap="none" normalizeH="0" baseline="0" smtClean="0">
                          <a:ln>
                            <a:noFill/>
                          </a:ln>
                          <a:solidFill>
                            <a:srgbClr val="FF0000"/>
                          </a:solidFill>
                          <a:effectLst/>
                          <a:latin typeface="Calibri" pitchFamily="34" charset="0"/>
                          <a:cs typeface="Arial" pitchFamily="34" charset="0"/>
                        </a:rPr>
                        <a:t>Purchases Allowances</a:t>
                      </a:r>
                      <a:endParaRPr kumimoji="0" lang="en-GB" sz="2400" b="0"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2400" b="0" i="0" u="none" strike="noStrike" cap="none" normalizeH="0" baseline="0" smtClean="0">
                          <a:ln>
                            <a:noFill/>
                          </a:ln>
                          <a:solidFill>
                            <a:srgbClr val="000000"/>
                          </a:solidFill>
                          <a:effectLst/>
                          <a:latin typeface="Calibri" pitchFamily="34" charset="0"/>
                          <a:cs typeface="Arial" pitchFamily="34" charset="0"/>
                        </a:rPr>
                        <a:t>مسموحات المشتريات</a:t>
                      </a:r>
                      <a:endParaRPr kumimoji="0" lang="en-GB" sz="2400" b="0"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420688">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n-GB" sz="2400" b="0" i="0" u="none" strike="noStrike" cap="none" normalizeH="0" baseline="0" smtClean="0">
                          <a:ln>
                            <a:noFill/>
                          </a:ln>
                          <a:solidFill>
                            <a:srgbClr val="FF0000"/>
                          </a:solidFill>
                          <a:effectLst/>
                          <a:latin typeface="Calibri" pitchFamily="34" charset="0"/>
                          <a:cs typeface="Arial" pitchFamily="34" charset="0"/>
                        </a:rPr>
                        <a:t>Purchases Discount</a:t>
                      </a:r>
                      <a:endParaRPr kumimoji="0" lang="en-GB" sz="2400" b="0"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2400" b="0" i="0" u="none" strike="noStrike" cap="none" normalizeH="0" baseline="0" smtClean="0">
                          <a:ln>
                            <a:noFill/>
                          </a:ln>
                          <a:solidFill>
                            <a:srgbClr val="000000"/>
                          </a:solidFill>
                          <a:effectLst/>
                          <a:latin typeface="Calibri" pitchFamily="34" charset="0"/>
                          <a:cs typeface="Arial" pitchFamily="34" charset="0"/>
                        </a:rPr>
                        <a:t>خصم الشراء</a:t>
                      </a:r>
                      <a:endParaRPr kumimoji="0" lang="en-GB" sz="2400" b="0"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420688">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n-US" sz="2400" b="0" i="0" u="none" strike="noStrike" cap="none" normalizeH="0" baseline="0" smtClean="0">
                          <a:ln>
                            <a:noFill/>
                          </a:ln>
                          <a:solidFill>
                            <a:srgbClr val="FF0000"/>
                          </a:solidFill>
                          <a:effectLst/>
                          <a:latin typeface="Calibri" pitchFamily="34" charset="0"/>
                          <a:cs typeface="Arial" pitchFamily="34" charset="0"/>
                        </a:rPr>
                        <a:t>Trade </a:t>
                      </a:r>
                      <a:r>
                        <a:rPr kumimoji="0" lang="en-GB" sz="2400" b="0" i="0" u="none" strike="noStrike" cap="none" normalizeH="0" baseline="0" smtClean="0">
                          <a:ln>
                            <a:noFill/>
                          </a:ln>
                          <a:solidFill>
                            <a:srgbClr val="FF0000"/>
                          </a:solidFill>
                          <a:effectLst/>
                          <a:latin typeface="Calibri" pitchFamily="34" charset="0"/>
                          <a:cs typeface="Arial" pitchFamily="34" charset="0"/>
                        </a:rPr>
                        <a:t>Discount</a:t>
                      </a:r>
                      <a:endParaRPr kumimoji="0" lang="en-GB" sz="2400" b="0"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2400" b="0" i="0" u="none" strike="noStrike" cap="none" normalizeH="0" baseline="0" smtClean="0">
                          <a:ln>
                            <a:noFill/>
                          </a:ln>
                          <a:solidFill>
                            <a:srgbClr val="000000"/>
                          </a:solidFill>
                          <a:effectLst/>
                          <a:latin typeface="Calibri" pitchFamily="34" charset="0"/>
                          <a:cs typeface="Arial" pitchFamily="34" charset="0"/>
                        </a:rPr>
                        <a:t>الخصم التجاري</a:t>
                      </a:r>
                      <a:endParaRPr kumimoji="0" lang="en-GB" sz="2400" b="0"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420688">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n-US" sz="2400" b="0" i="0" u="none" strike="noStrike" cap="none" normalizeH="0" baseline="0" smtClean="0">
                          <a:ln>
                            <a:noFill/>
                          </a:ln>
                          <a:solidFill>
                            <a:srgbClr val="FF0000"/>
                          </a:solidFill>
                          <a:effectLst/>
                          <a:latin typeface="Calibri" pitchFamily="34" charset="0"/>
                          <a:cs typeface="Arial" pitchFamily="34" charset="0"/>
                        </a:rPr>
                        <a:t>Cash </a:t>
                      </a:r>
                      <a:r>
                        <a:rPr kumimoji="0" lang="en-GB" sz="2400" b="0" i="0" u="none" strike="noStrike" cap="none" normalizeH="0" baseline="0" smtClean="0">
                          <a:ln>
                            <a:noFill/>
                          </a:ln>
                          <a:solidFill>
                            <a:srgbClr val="FF0000"/>
                          </a:solidFill>
                          <a:effectLst/>
                          <a:latin typeface="Calibri" pitchFamily="34" charset="0"/>
                          <a:cs typeface="Arial" pitchFamily="34" charset="0"/>
                        </a:rPr>
                        <a:t>Discount</a:t>
                      </a:r>
                      <a:endParaRPr kumimoji="0" lang="en-GB" sz="2400" b="0"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2400" b="0" i="0" u="none" strike="noStrike" cap="none" normalizeH="0" baseline="0" smtClean="0">
                          <a:ln>
                            <a:noFill/>
                          </a:ln>
                          <a:solidFill>
                            <a:srgbClr val="000000"/>
                          </a:solidFill>
                          <a:effectLst/>
                          <a:latin typeface="Calibri" pitchFamily="34" charset="0"/>
                          <a:cs typeface="Arial" pitchFamily="34" charset="0"/>
                        </a:rPr>
                        <a:t>الخصم النقدي</a:t>
                      </a:r>
                      <a:endParaRPr kumimoji="0" lang="en-GB" sz="2400" b="0"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420688">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n-GB" sz="2400" b="0" i="0" u="none" strike="noStrike" cap="none" normalizeH="0" baseline="0" smtClean="0">
                          <a:ln>
                            <a:noFill/>
                          </a:ln>
                          <a:solidFill>
                            <a:srgbClr val="FF0000"/>
                          </a:solidFill>
                          <a:effectLst/>
                          <a:latin typeface="Calibri" pitchFamily="34" charset="0"/>
                          <a:cs typeface="Arial" pitchFamily="34" charset="0"/>
                        </a:rPr>
                        <a:t>Discount Earned</a:t>
                      </a:r>
                      <a:endParaRPr kumimoji="0" lang="en-GB" sz="2400" b="0"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2400" b="0" i="0" u="none" strike="noStrike" cap="none" normalizeH="0" baseline="0" smtClean="0">
                          <a:ln>
                            <a:noFill/>
                          </a:ln>
                          <a:solidFill>
                            <a:srgbClr val="000000"/>
                          </a:solidFill>
                          <a:effectLst/>
                          <a:latin typeface="Calibri" pitchFamily="34" charset="0"/>
                          <a:cs typeface="Arial" pitchFamily="34" charset="0"/>
                        </a:rPr>
                        <a:t>الخصم المكتسب</a:t>
                      </a:r>
                      <a:endParaRPr kumimoji="0" lang="en-GB" sz="2400" b="0"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420688">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n-US" sz="2400" b="0" i="0" u="none" strike="noStrike" cap="none" normalizeH="0" baseline="0" smtClean="0">
                          <a:ln>
                            <a:noFill/>
                          </a:ln>
                          <a:solidFill>
                            <a:srgbClr val="FF0000"/>
                          </a:solidFill>
                          <a:effectLst/>
                          <a:latin typeface="Calibri" pitchFamily="34" charset="0"/>
                          <a:cs typeface="Arial" pitchFamily="34" charset="0"/>
                        </a:rPr>
                        <a:t>Freight in Expenses</a:t>
                      </a:r>
                      <a:endParaRPr kumimoji="0" lang="en-GB" sz="2400" b="0"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2400" b="0" i="0" u="none" strike="noStrike" cap="none" normalizeH="0" baseline="0" smtClean="0">
                          <a:ln>
                            <a:noFill/>
                          </a:ln>
                          <a:solidFill>
                            <a:srgbClr val="000000"/>
                          </a:solidFill>
                          <a:effectLst/>
                          <a:latin typeface="Calibri" pitchFamily="34" charset="0"/>
                          <a:cs typeface="Arial" pitchFamily="34" charset="0"/>
                        </a:rPr>
                        <a:t>مصروفات نقل المشتريات</a:t>
                      </a:r>
                      <a:endParaRPr kumimoji="0" lang="en-GB" sz="2400" b="0"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420688">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n-US" sz="2400" b="0" i="0" u="none" strike="noStrike" cap="none" normalizeH="0" baseline="0" smtClean="0">
                          <a:ln>
                            <a:noFill/>
                          </a:ln>
                          <a:solidFill>
                            <a:srgbClr val="FF0000"/>
                          </a:solidFill>
                          <a:effectLst/>
                          <a:latin typeface="Calibri" pitchFamily="34" charset="0"/>
                          <a:cs typeface="Arial" pitchFamily="34" charset="0"/>
                        </a:rPr>
                        <a:t>Net </a:t>
                      </a:r>
                      <a:r>
                        <a:rPr kumimoji="0" lang="en-GB" sz="2400" b="0" i="0" u="none" strike="noStrike" cap="none" normalizeH="0" baseline="0" smtClean="0">
                          <a:ln>
                            <a:noFill/>
                          </a:ln>
                          <a:solidFill>
                            <a:srgbClr val="FF0000"/>
                          </a:solidFill>
                          <a:effectLst/>
                          <a:latin typeface="Calibri" pitchFamily="34" charset="0"/>
                          <a:cs typeface="Arial" pitchFamily="34" charset="0"/>
                        </a:rPr>
                        <a:t>Purchases</a:t>
                      </a:r>
                      <a:endParaRPr kumimoji="0" lang="en-GB" sz="2400" b="0"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2400" b="0" i="0" u="none" strike="noStrike" cap="none" normalizeH="0" baseline="0" smtClean="0">
                          <a:ln>
                            <a:noFill/>
                          </a:ln>
                          <a:solidFill>
                            <a:srgbClr val="000000"/>
                          </a:solidFill>
                          <a:effectLst/>
                          <a:latin typeface="Calibri" pitchFamily="34" charset="0"/>
                          <a:cs typeface="Arial" pitchFamily="34" charset="0"/>
                        </a:rPr>
                        <a:t>صافي المشتريات</a:t>
                      </a:r>
                      <a:endParaRPr kumimoji="0" lang="en-GB" sz="2400" b="0"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420688">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n-US" sz="2400" b="0" i="0" u="none" strike="noStrike" cap="none" normalizeH="0" baseline="0" smtClean="0">
                          <a:ln>
                            <a:noFill/>
                          </a:ln>
                          <a:solidFill>
                            <a:srgbClr val="FF0000"/>
                          </a:solidFill>
                          <a:effectLst/>
                          <a:latin typeface="Calibri" pitchFamily="34" charset="0"/>
                          <a:cs typeface="Arial" pitchFamily="34" charset="0"/>
                        </a:rPr>
                        <a:t>Cost of Goods Sold</a:t>
                      </a:r>
                      <a:endParaRPr kumimoji="0" lang="en-GB" sz="2400" b="0"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2400" b="0" i="0" u="none" strike="noStrike" cap="none" normalizeH="0" baseline="0" dirty="0" smtClean="0">
                          <a:ln>
                            <a:noFill/>
                          </a:ln>
                          <a:solidFill>
                            <a:srgbClr val="000000"/>
                          </a:solidFill>
                          <a:effectLst/>
                          <a:latin typeface="Calibri" pitchFamily="34" charset="0"/>
                          <a:cs typeface="Arial" pitchFamily="34" charset="0"/>
                        </a:rPr>
                        <a:t>تكلفة البضاعة المباعة</a:t>
                      </a:r>
                      <a:endParaRPr kumimoji="0" lang="en-GB" sz="2400" b="0" i="0" u="none" strike="noStrike" cap="none" normalizeH="0" baseline="0" dirty="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bl>
          </a:graphicData>
        </a:graphic>
      </p:graphicFrame>
      <p:sp>
        <p:nvSpPr>
          <p:cNvPr id="7"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195</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115524543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a:solidFill>
            <a:schemeClr val="accent1"/>
          </a:solidFill>
        </p:spPr>
        <p:txBody>
          <a:bodyPr/>
          <a:lstStyle/>
          <a:p>
            <a:pPr rtl="1">
              <a:defRPr/>
            </a:pPr>
            <a:r>
              <a:rPr lang="ar-SA" sz="3200" b="1" dirty="0" smtClean="0"/>
              <a:t/>
            </a:r>
            <a:br>
              <a:rPr lang="ar-SA" sz="3200" b="1" dirty="0" smtClean="0"/>
            </a:br>
            <a:r>
              <a:rPr lang="ar-SA" sz="3200" b="1" dirty="0" smtClean="0"/>
              <a:t/>
            </a:r>
            <a:br>
              <a:rPr lang="ar-SA" sz="3200" b="1" dirty="0" smtClean="0"/>
            </a:br>
            <a:r>
              <a:rPr lang="ar-SA" sz="2800" b="1" dirty="0" smtClean="0">
                <a:solidFill>
                  <a:srgbClr val="FF0000"/>
                </a:solidFill>
              </a:rPr>
              <a:t>المطلوب من الطلاب حتى هذه المرحلة:</a:t>
            </a:r>
            <a:r>
              <a:rPr lang="en-GB" sz="2800" b="1" dirty="0" smtClean="0"/>
              <a:t/>
            </a:r>
            <a:br>
              <a:rPr lang="en-GB" sz="2800" b="1" dirty="0" smtClean="0"/>
            </a:br>
            <a:r>
              <a:rPr lang="ar-SA" sz="3200" b="1" dirty="0" smtClean="0"/>
              <a:t/>
            </a:r>
            <a:br>
              <a:rPr lang="ar-SA" sz="3200" b="1" dirty="0" smtClean="0"/>
            </a:br>
            <a:endParaRPr lang="en-GB" sz="3200" dirty="0">
              <a:solidFill>
                <a:srgbClr val="FF0000"/>
              </a:solidFill>
            </a:endParaRPr>
          </a:p>
        </p:txBody>
      </p:sp>
      <p:sp>
        <p:nvSpPr>
          <p:cNvPr id="3" name="Content Placeholder 2"/>
          <p:cNvSpPr>
            <a:spLocks noGrp="1"/>
          </p:cNvSpPr>
          <p:nvPr>
            <p:ph idx="1"/>
          </p:nvPr>
        </p:nvSpPr>
        <p:spPr>
          <a:xfrm>
            <a:off x="457200" y="1371601"/>
            <a:ext cx="8229600" cy="4754563"/>
          </a:xfrm>
        </p:spPr>
        <p:txBody>
          <a:bodyPr/>
          <a:lstStyle/>
          <a:p>
            <a:pPr rtl="1">
              <a:lnSpc>
                <a:spcPct val="150000"/>
              </a:lnSpc>
              <a:buFont typeface="Arial" pitchFamily="34" charset="0"/>
              <a:buChar char="•"/>
            </a:pPr>
            <a:r>
              <a:rPr lang="ar-SA" sz="2800" smtClean="0">
                <a:cs typeface="Arial" pitchFamily="34" charset="0"/>
              </a:rPr>
              <a:t>مذاكرة المثال المحلول بالكتاب ص 166.</a:t>
            </a:r>
            <a:endParaRPr lang="en-GB" sz="2800" smtClean="0">
              <a:cs typeface="Arial" pitchFamily="34" charset="0"/>
            </a:endParaRPr>
          </a:p>
          <a:p>
            <a:pPr rtl="1">
              <a:lnSpc>
                <a:spcPct val="150000"/>
              </a:lnSpc>
              <a:buFont typeface="Arial" pitchFamily="34" charset="0"/>
              <a:buChar char="•"/>
            </a:pPr>
            <a:r>
              <a:rPr lang="ar-SA" sz="2800" smtClean="0">
                <a:cs typeface="Arial" pitchFamily="34" charset="0"/>
              </a:rPr>
              <a:t>حل الحالة التطبيقية رقم (1/6) ص 169. ويضاف للمطلوب رقم (3):</a:t>
            </a:r>
          </a:p>
          <a:p>
            <a:pPr rtl="1">
              <a:lnSpc>
                <a:spcPct val="150000"/>
              </a:lnSpc>
            </a:pPr>
            <a:r>
              <a:rPr lang="ar-SA" sz="2800" smtClean="0">
                <a:cs typeface="Arial" pitchFamily="34" charset="0"/>
              </a:rPr>
              <a:t>إذا علمت أن رصيد مخزون أول الفترة في 7/1 بلغ 40000 ريال، كما بلغت قيمة المخزون في 7/30 55000 ريال.</a:t>
            </a:r>
            <a:endParaRPr lang="en-GB" sz="2800" smtClean="0">
              <a:cs typeface="Arial" pitchFamily="34" charset="0"/>
            </a:endParaRPr>
          </a:p>
          <a:p>
            <a:pPr algn="just" rtl="1">
              <a:buFont typeface="Arial" pitchFamily="34" charset="0"/>
              <a:buChar char="•"/>
            </a:pPr>
            <a:endParaRPr lang="en-GB" smtClean="0">
              <a:cs typeface="Arial" pitchFamily="34" charset="0"/>
            </a:endParaRPr>
          </a:p>
        </p:txBody>
      </p:sp>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196</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118398454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a:solidFill>
            <a:schemeClr val="accent1"/>
          </a:solidFill>
        </p:spPr>
        <p:txBody>
          <a:bodyPr/>
          <a:lstStyle/>
          <a:p>
            <a:pPr rtl="1">
              <a:defRPr/>
            </a:pPr>
            <a:r>
              <a:rPr lang="ar-SA" sz="3200" b="1" dirty="0" smtClean="0"/>
              <a:t/>
            </a:r>
            <a:br>
              <a:rPr lang="ar-SA" sz="3200" b="1" dirty="0" smtClean="0"/>
            </a:br>
            <a:r>
              <a:rPr lang="ar-SA" sz="3200" b="1" dirty="0" smtClean="0"/>
              <a:t/>
            </a:r>
            <a:br>
              <a:rPr lang="ar-SA" sz="3200" b="1" dirty="0" smtClean="0"/>
            </a:br>
            <a:r>
              <a:rPr lang="ar-SA" sz="2800" b="1" dirty="0" smtClean="0">
                <a:solidFill>
                  <a:srgbClr val="FF0000"/>
                </a:solidFill>
              </a:rPr>
              <a:t>المطلوب من الطلاب حتى هذه المرحلة:</a:t>
            </a:r>
            <a:r>
              <a:rPr lang="en-GB" sz="2800" b="1" dirty="0" smtClean="0"/>
              <a:t/>
            </a:r>
            <a:br>
              <a:rPr lang="en-GB" sz="2800" b="1" dirty="0" smtClean="0"/>
            </a:br>
            <a:r>
              <a:rPr lang="ar-SA" sz="3200" b="1" dirty="0" smtClean="0"/>
              <a:t/>
            </a:r>
            <a:br>
              <a:rPr lang="ar-SA" sz="3200" b="1" dirty="0" smtClean="0"/>
            </a:br>
            <a:endParaRPr lang="en-GB" sz="3200" dirty="0">
              <a:solidFill>
                <a:srgbClr val="FF0000"/>
              </a:solidFill>
            </a:endParaRPr>
          </a:p>
        </p:txBody>
      </p:sp>
      <p:sp>
        <p:nvSpPr>
          <p:cNvPr id="3" name="Content Placeholder 2"/>
          <p:cNvSpPr>
            <a:spLocks noGrp="1"/>
          </p:cNvSpPr>
          <p:nvPr>
            <p:ph idx="1"/>
          </p:nvPr>
        </p:nvSpPr>
        <p:spPr>
          <a:xfrm>
            <a:off x="457200" y="1371601"/>
            <a:ext cx="8229600" cy="4754563"/>
          </a:xfrm>
        </p:spPr>
        <p:txBody>
          <a:bodyPr/>
          <a:lstStyle/>
          <a:p>
            <a:pPr rtl="1">
              <a:lnSpc>
                <a:spcPct val="150000"/>
              </a:lnSpc>
              <a:buFont typeface="Arial" pitchFamily="34" charset="0"/>
              <a:buChar char="•"/>
            </a:pPr>
            <a:r>
              <a:rPr lang="ar-SA" sz="2800" smtClean="0">
                <a:cs typeface="Arial" pitchFamily="34" charset="0"/>
              </a:rPr>
              <a:t>مراجعة الكتاب الفصل السادس (المحاسبة عن عمليات البضاعة) ص 170 للتعرف على:</a:t>
            </a:r>
            <a:endParaRPr lang="en-GB" sz="2800" smtClean="0">
              <a:cs typeface="Arial" pitchFamily="34" charset="0"/>
            </a:endParaRPr>
          </a:p>
          <a:p>
            <a:pPr rtl="1">
              <a:lnSpc>
                <a:spcPct val="150000"/>
              </a:lnSpc>
              <a:buFont typeface="Wingdings" pitchFamily="2" charset="2"/>
              <a:buChar char="v"/>
            </a:pPr>
            <a:r>
              <a:rPr lang="ar-SA" sz="2800" smtClean="0">
                <a:cs typeface="Arial" pitchFamily="34" charset="0"/>
              </a:rPr>
              <a:t>مفهوم المبيعات</a:t>
            </a:r>
            <a:endParaRPr lang="en-GB" sz="2800" smtClean="0">
              <a:cs typeface="Arial" pitchFamily="34" charset="0"/>
            </a:endParaRPr>
          </a:p>
          <a:p>
            <a:pPr rtl="1">
              <a:lnSpc>
                <a:spcPct val="150000"/>
              </a:lnSpc>
              <a:buFont typeface="Wingdings" pitchFamily="2" charset="2"/>
              <a:buChar char="v"/>
            </a:pPr>
            <a:r>
              <a:rPr lang="ar-SA" sz="2800" smtClean="0">
                <a:cs typeface="Arial" pitchFamily="34" charset="0"/>
              </a:rPr>
              <a:t>مردودات المبيعات</a:t>
            </a:r>
            <a:endParaRPr lang="en-GB" sz="2800" smtClean="0">
              <a:cs typeface="Arial" pitchFamily="34" charset="0"/>
            </a:endParaRPr>
          </a:p>
          <a:p>
            <a:pPr rtl="1">
              <a:lnSpc>
                <a:spcPct val="150000"/>
              </a:lnSpc>
              <a:buFont typeface="Wingdings" pitchFamily="2" charset="2"/>
              <a:buChar char="v"/>
            </a:pPr>
            <a:r>
              <a:rPr lang="ar-SA" sz="2800" smtClean="0">
                <a:cs typeface="Arial" pitchFamily="34" charset="0"/>
              </a:rPr>
              <a:t>مسموحات المبيعات</a:t>
            </a:r>
            <a:endParaRPr lang="en-GB" sz="2800" smtClean="0">
              <a:cs typeface="Arial" pitchFamily="34" charset="0"/>
            </a:endParaRPr>
          </a:p>
          <a:p>
            <a:pPr rtl="1">
              <a:lnSpc>
                <a:spcPct val="150000"/>
              </a:lnSpc>
              <a:buFont typeface="Wingdings" pitchFamily="2" charset="2"/>
              <a:buChar char="v"/>
            </a:pPr>
            <a:r>
              <a:rPr lang="ar-SA" sz="2800" smtClean="0">
                <a:cs typeface="Arial" pitchFamily="34" charset="0"/>
              </a:rPr>
              <a:t>خصم المبيعات</a:t>
            </a:r>
            <a:endParaRPr lang="en-GB" sz="2800" smtClean="0">
              <a:cs typeface="Arial" pitchFamily="34" charset="0"/>
            </a:endParaRPr>
          </a:p>
          <a:p>
            <a:pPr algn="just" rtl="1">
              <a:buFont typeface="Arial" pitchFamily="34" charset="0"/>
              <a:buChar char="•"/>
            </a:pPr>
            <a:endParaRPr lang="en-GB" smtClean="0">
              <a:cs typeface="Arial" pitchFamily="34" charset="0"/>
            </a:endParaRPr>
          </a:p>
        </p:txBody>
      </p:sp>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197</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117160246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621725" y="6376259"/>
            <a:ext cx="445477" cy="365125"/>
          </a:xfrm>
          <a:noFill/>
          <a:ln>
            <a:miter lim="800000"/>
            <a:headEnd/>
            <a:tailEnd/>
          </a:ln>
        </p:spPr>
        <p:txBody>
          <a:bodyPr/>
          <a:lstStyle/>
          <a:p>
            <a:pPr algn="ctr"/>
            <a:fld id="{E1D16D93-8795-4AD6-9A1F-54CC01E741BE}" type="slidenum">
              <a:rPr lang="ar-SA" sz="1800" smtClean="0">
                <a:solidFill>
                  <a:prstClr val="white"/>
                </a:solidFill>
                <a:cs typeface="Arial" pitchFamily="34" charset="0"/>
              </a:rPr>
              <a:pPr algn="ctr"/>
              <a:t>198</a:t>
            </a:fld>
            <a:endParaRPr lang="en-US" sz="1800" dirty="0" smtClean="0">
              <a:solidFill>
                <a:prstClr val="white"/>
              </a:solidFill>
              <a:cs typeface="Arial" pitchFamily="34" charset="0"/>
            </a:endParaRPr>
          </a:p>
        </p:txBody>
      </p:sp>
      <p:sp>
        <p:nvSpPr>
          <p:cNvPr id="5" name="Title 4"/>
          <p:cNvSpPr txBox="1">
            <a:spLocks/>
          </p:cNvSpPr>
          <p:nvPr/>
        </p:nvSpPr>
        <p:spPr bwMode="auto">
          <a:xfrm>
            <a:off x="633046" y="2133623"/>
            <a:ext cx="77724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SA" sz="8000" b="1" spc="-150" dirty="0" smtClean="0">
                <a:solidFill>
                  <a:srgbClr val="FF0000"/>
                </a:solidFill>
                <a:latin typeface="ae_AlMateen" pitchFamily="2" charset="-78"/>
                <a:cs typeface="ae_AlMateen" pitchFamily="2" charset="-78"/>
              </a:rPr>
              <a:t>الفصـل السادس </a:t>
            </a:r>
          </a:p>
          <a:p>
            <a:pPr eaLnBrk="1" hangingPunct="1"/>
            <a:r>
              <a:rPr lang="ar-EG" sz="7200" spc="-150" dirty="0" smtClean="0">
                <a:solidFill>
                  <a:srgbClr val="009900"/>
                </a:solidFill>
                <a:latin typeface="ae_AlMateen" pitchFamily="2" charset="-78"/>
                <a:cs typeface="ae_AlMateen" pitchFamily="2" charset="-78"/>
              </a:rPr>
              <a:t>المح</a:t>
            </a:r>
            <a:r>
              <a:rPr lang="ar-SA" sz="7200" spc="-150" dirty="0" smtClean="0">
                <a:solidFill>
                  <a:srgbClr val="009900"/>
                </a:solidFill>
                <a:latin typeface="ae_AlMateen" pitchFamily="2" charset="-78"/>
                <a:cs typeface="ae_AlMateen" pitchFamily="2" charset="-78"/>
              </a:rPr>
              <a:t>ـ</a:t>
            </a:r>
            <a:r>
              <a:rPr lang="ar-EG" sz="7200" spc="-150" dirty="0" smtClean="0">
                <a:solidFill>
                  <a:srgbClr val="009900"/>
                </a:solidFill>
                <a:latin typeface="ae_AlMateen" pitchFamily="2" charset="-78"/>
                <a:cs typeface="ae_AlMateen" pitchFamily="2" charset="-78"/>
              </a:rPr>
              <a:t>اضرة</a:t>
            </a:r>
            <a:r>
              <a:rPr lang="ar-SA" sz="7200" dirty="0">
                <a:solidFill>
                  <a:srgbClr val="009900"/>
                </a:solidFill>
                <a:cs typeface="Arial" pitchFamily="34" charset="0"/>
              </a:rPr>
              <a:t> </a:t>
            </a:r>
            <a:r>
              <a:rPr lang="ar-SA" sz="7200" spc="-150" dirty="0" smtClean="0">
                <a:solidFill>
                  <a:srgbClr val="009900"/>
                </a:solidFill>
                <a:latin typeface="ae_AlMateen" pitchFamily="2" charset="-78"/>
                <a:cs typeface="ae_AlMateen" pitchFamily="2" charset="-78"/>
              </a:rPr>
              <a:t>العاشرة</a:t>
            </a:r>
          </a:p>
          <a:p>
            <a:pPr eaLnBrk="1" hangingPunct="1"/>
            <a:r>
              <a:rPr lang="ar-SA" spc="-150" dirty="0" smtClean="0">
                <a:solidFill>
                  <a:srgbClr val="376092"/>
                </a:solidFill>
                <a:latin typeface="ae_AlMateen" pitchFamily="2" charset="-78"/>
                <a:cs typeface="ae_AlMateen" pitchFamily="2" charset="-78"/>
              </a:rPr>
              <a:t> </a:t>
            </a:r>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350989" y="4191000"/>
            <a:ext cx="6541477"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b="1" dirty="0" smtClean="0">
                <a:solidFill>
                  <a:prstClr val="black"/>
                </a:solidFill>
                <a:cs typeface="Arial" pitchFamily="34" charset="0"/>
              </a:rPr>
              <a:t>تابع تحليل </a:t>
            </a:r>
            <a:r>
              <a:rPr lang="ar-SA" b="1" dirty="0">
                <a:solidFill>
                  <a:prstClr val="black"/>
                </a:solidFill>
                <a:cs typeface="Arial" pitchFamily="34" charset="0"/>
              </a:rPr>
              <a:t>وتسجيل عمليات البضاعة في المنشآت التجارية</a:t>
            </a:r>
            <a:br>
              <a:rPr lang="ar-SA" b="1" dirty="0">
                <a:solidFill>
                  <a:prstClr val="black"/>
                </a:solidFill>
                <a:cs typeface="Arial" pitchFamily="34" charset="0"/>
              </a:rPr>
            </a:br>
            <a:r>
              <a:rPr lang="ar-SA" b="1" dirty="0">
                <a:solidFill>
                  <a:prstClr val="black"/>
                </a:solidFill>
                <a:cs typeface="Arial" pitchFamily="34" charset="0"/>
              </a:rPr>
              <a:t> </a:t>
            </a:r>
            <a:r>
              <a:rPr lang="ar-SA" b="1" dirty="0" smtClean="0">
                <a:solidFill>
                  <a:prstClr val="black"/>
                </a:solidFill>
                <a:cs typeface="Arial" pitchFamily="34" charset="0"/>
              </a:rPr>
              <a:t>(المحاسبة </a:t>
            </a:r>
            <a:r>
              <a:rPr lang="ar-SA" b="1" dirty="0">
                <a:solidFill>
                  <a:prstClr val="black"/>
                </a:solidFill>
                <a:cs typeface="Arial" pitchFamily="34" charset="0"/>
              </a:rPr>
              <a:t>عن عمليات البضاعة</a:t>
            </a:r>
            <a:r>
              <a:rPr lang="ar-SA" b="1" dirty="0" smtClean="0">
                <a:solidFill>
                  <a:prstClr val="black"/>
                </a:solidFill>
                <a:cs typeface="Arial" pitchFamily="34" charset="0"/>
              </a:rPr>
              <a:t>)</a:t>
            </a:r>
            <a:endParaRPr lang="ar-SA" b="1" dirty="0">
              <a:solidFill>
                <a:prstClr val="black"/>
              </a:solidFill>
              <a:cs typeface="Arial" pitchFamily="34" charset="0"/>
            </a:endParaRPr>
          </a:p>
        </p:txBody>
      </p:sp>
    </p:spTree>
    <p:extLst>
      <p:ext uri="{BB962C8B-B14F-4D97-AF65-F5344CB8AC3E}">
        <p14:creationId xmlns:p14="http://schemas.microsoft.com/office/powerpoint/2010/main" xmlns="" val="2383687473"/>
      </p:ext>
    </p:extLst>
  </p:cSld>
  <p:clrMapOvr>
    <a:masterClrMapping/>
  </p:clrMapOvr>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677" y="152400"/>
            <a:ext cx="8546123" cy="1188368"/>
          </a:xfrm>
          <a:solidFill>
            <a:schemeClr val="accent1"/>
          </a:solidFill>
        </p:spPr>
        <p:txBody>
          <a:bodyPr/>
          <a:lstStyle/>
          <a:p>
            <a:pPr>
              <a:defRPr/>
            </a:pPr>
            <a:r>
              <a:rPr lang="en-US" sz="3200" b="1" dirty="0" smtClean="0">
                <a:solidFill>
                  <a:srgbClr val="FF0000"/>
                </a:solidFill>
              </a:rPr>
              <a:t>Sales</a:t>
            </a:r>
            <a:r>
              <a:rPr lang="ar-SA" sz="2800" b="1" dirty="0" smtClean="0">
                <a:solidFill>
                  <a:schemeClr val="tx1"/>
                </a:solidFill>
              </a:rPr>
              <a:t>ثانياً: المبيعات  </a:t>
            </a:r>
            <a:r>
              <a:rPr lang="ar-SA" sz="2800" b="1" dirty="0" smtClean="0">
                <a:solidFill>
                  <a:schemeClr val="tx2"/>
                </a:solidFill>
              </a:rPr>
              <a:t/>
            </a:r>
            <a:br>
              <a:rPr lang="ar-SA" sz="2800" b="1" dirty="0" smtClean="0">
                <a:solidFill>
                  <a:schemeClr val="tx2"/>
                </a:solidFill>
              </a:rPr>
            </a:br>
            <a:r>
              <a:rPr lang="ar-SA" sz="2800" dirty="0" smtClean="0"/>
              <a:t> </a:t>
            </a:r>
            <a:r>
              <a:rPr lang="ar-SA" sz="2800" dirty="0" smtClean="0">
                <a:solidFill>
                  <a:schemeClr val="tx1"/>
                </a:solidFill>
              </a:rPr>
              <a:t>المبيعات هي المصدر الرئيسي لإيرادات المنشأة التجارية، ويعد حساب المبيعات من حسابات الإيرادات لذا فإن طبيعته دائنة </a:t>
            </a:r>
            <a:endParaRPr lang="en-GB" sz="2800" dirty="0">
              <a:solidFill>
                <a:schemeClr val="tx1"/>
              </a:solidFill>
            </a:endParaRPr>
          </a:p>
        </p:txBody>
      </p:sp>
      <p:sp>
        <p:nvSpPr>
          <p:cNvPr id="207875" name="Content Placeholder 2"/>
          <p:cNvSpPr>
            <a:spLocks noGrp="1"/>
          </p:cNvSpPr>
          <p:nvPr>
            <p:ph idx="1"/>
          </p:nvPr>
        </p:nvSpPr>
        <p:spPr>
          <a:xfrm>
            <a:off x="457200" y="1371601"/>
            <a:ext cx="8229600" cy="4754563"/>
          </a:xfrm>
        </p:spPr>
        <p:txBody>
          <a:bodyPr/>
          <a:lstStyle/>
          <a:p>
            <a:r>
              <a:rPr lang="ar-SA" sz="2800" dirty="0" smtClean="0">
                <a:cs typeface="Arial" pitchFamily="34" charset="0"/>
              </a:rPr>
              <a:t> </a:t>
            </a:r>
            <a:endParaRPr lang="en-GB" sz="2800" dirty="0" smtClean="0">
              <a:cs typeface="Arial" pitchFamily="34" charset="0"/>
            </a:endParaRPr>
          </a:p>
        </p:txBody>
      </p:sp>
      <p:graphicFrame>
        <p:nvGraphicFramePr>
          <p:cNvPr id="5" name="Content Placeholder 4"/>
          <p:cNvGraphicFramePr>
            <a:graphicFrameLocks/>
          </p:cNvGraphicFramePr>
          <p:nvPr>
            <p:extLst>
              <p:ext uri="{D42A27DB-BD31-4B8C-83A1-F6EECF244321}">
                <p14:modId xmlns:p14="http://schemas.microsoft.com/office/powerpoint/2010/main" xmlns="" val="1463700379"/>
              </p:ext>
            </p:extLst>
          </p:nvPr>
        </p:nvGraphicFramePr>
        <p:xfrm>
          <a:off x="457200" y="1447800"/>
          <a:ext cx="8229600" cy="44196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199</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343448520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Graphic spid="5" grpId="0">
        <p:bldAsOne/>
      </p:bldGraphic>
    </p:bld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en-GB" sz="3200" dirty="0" smtClean="0">
                <a:solidFill>
                  <a:srgbClr val="FF0000"/>
                </a:solidFill>
              </a:rPr>
              <a:t>Sales Returns</a:t>
            </a:r>
            <a:r>
              <a:rPr lang="ar-SA" sz="3200" b="1" dirty="0" smtClean="0">
                <a:solidFill>
                  <a:schemeClr val="tx1"/>
                </a:solidFill>
              </a:rPr>
              <a:t>مردودات المبيعات</a:t>
            </a:r>
            <a:r>
              <a:rPr lang="ar-SA" b="1" dirty="0" smtClean="0">
                <a:solidFill>
                  <a:schemeClr val="tx1"/>
                </a:solidFill>
              </a:rPr>
              <a:t>  </a:t>
            </a:r>
            <a:endParaRPr lang="en-GB" b="1" dirty="0">
              <a:solidFill>
                <a:schemeClr val="tx1"/>
              </a:solidFill>
            </a:endParaRPr>
          </a:p>
        </p:txBody>
      </p:sp>
      <p:sp>
        <p:nvSpPr>
          <p:cNvPr id="3" name="Content Placeholder 2"/>
          <p:cNvSpPr>
            <a:spLocks noGrp="1"/>
          </p:cNvSpPr>
          <p:nvPr>
            <p:ph idx="1"/>
          </p:nvPr>
        </p:nvSpPr>
        <p:spPr>
          <a:xfrm>
            <a:off x="457200" y="1295401"/>
            <a:ext cx="8229600" cy="4830763"/>
          </a:xfrm>
        </p:spPr>
        <p:txBody>
          <a:bodyPr/>
          <a:lstStyle/>
          <a:p>
            <a:pPr algn="just" rtl="1">
              <a:lnSpc>
                <a:spcPct val="150000"/>
              </a:lnSpc>
              <a:buFont typeface="Arial" pitchFamily="34" charset="0"/>
              <a:buChar char="•"/>
            </a:pPr>
            <a:r>
              <a:rPr lang="ar-SA" sz="2800" smtClean="0">
                <a:cs typeface="Arial" pitchFamily="34" charset="0"/>
              </a:rPr>
              <a:t>قد يرد العميل جزء من البضاعة المباعة لوجود جزء تالف بها أو لعدم مطابقتها للمواصفات. </a:t>
            </a:r>
          </a:p>
          <a:p>
            <a:pPr algn="just" rtl="1">
              <a:lnSpc>
                <a:spcPct val="150000"/>
              </a:lnSpc>
              <a:buFont typeface="Arial" pitchFamily="34" charset="0"/>
              <a:buChar char="•"/>
            </a:pPr>
            <a:r>
              <a:rPr lang="ar-SA" sz="2800" smtClean="0">
                <a:cs typeface="Arial" pitchFamily="34" charset="0"/>
              </a:rPr>
              <a:t>تعتبر مردودات المبيعات تخفيضاً لإيرادات المنشأة البائعة، لذا تعتبر مدينة بطبيعتها.</a:t>
            </a:r>
          </a:p>
          <a:p>
            <a:pPr algn="just" rtl="1">
              <a:lnSpc>
                <a:spcPct val="150000"/>
              </a:lnSpc>
              <a:buFont typeface="Arial" pitchFamily="34" charset="0"/>
              <a:buChar char="•"/>
            </a:pPr>
            <a:r>
              <a:rPr lang="ar-SA" sz="2800" smtClean="0">
                <a:cs typeface="Arial" pitchFamily="34" charset="0"/>
              </a:rPr>
              <a:t>يظهر رصيد مردودات المبيعات في نهاية الفترة مطروحاً من إجمالي المبيعات في قائمة الدخل للوصول لصافي المبيعات</a:t>
            </a:r>
          </a:p>
          <a:p>
            <a:endParaRPr lang="ar-SA" smtClean="0">
              <a:cs typeface="Arial" pitchFamily="34" charset="0"/>
            </a:endParaRPr>
          </a:p>
        </p:txBody>
      </p:sp>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200</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289164945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xmlns="" val="3359495293"/>
              </p:ext>
            </p:extLst>
          </p:nvPr>
        </p:nvGraphicFramePr>
        <p:xfrm>
          <a:off x="140677" y="228601"/>
          <a:ext cx="8651631" cy="5897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201</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600191749"/>
      </p:ext>
    </p:extLst>
  </p:cSld>
  <p:clrMapOvr>
    <a:masterClrMapping/>
  </p:clrMapOvr>
  <p:transition/>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6130"/>
          </a:xfrm>
          <a:solidFill>
            <a:schemeClr val="accent1"/>
          </a:solidFill>
        </p:spPr>
        <p:txBody>
          <a:bodyPr/>
          <a:lstStyle/>
          <a:p>
            <a:pPr>
              <a:defRPr/>
            </a:pPr>
            <a:r>
              <a:rPr lang="en-GB" sz="3200" dirty="0" smtClean="0">
                <a:solidFill>
                  <a:srgbClr val="FF0000"/>
                </a:solidFill>
              </a:rPr>
              <a:t>Sales Allowances</a:t>
            </a:r>
            <a:r>
              <a:rPr lang="ar-SA" sz="3200" b="1" dirty="0" smtClean="0">
                <a:solidFill>
                  <a:schemeClr val="tx1"/>
                </a:solidFill>
              </a:rPr>
              <a:t>مسموحات المبيعات  </a:t>
            </a:r>
            <a:endParaRPr lang="en-GB" sz="3200" b="1" dirty="0">
              <a:solidFill>
                <a:schemeClr val="tx1"/>
              </a:solidFill>
            </a:endParaRPr>
          </a:p>
        </p:txBody>
      </p:sp>
      <p:sp>
        <p:nvSpPr>
          <p:cNvPr id="3" name="Content Placeholder 2"/>
          <p:cNvSpPr>
            <a:spLocks noGrp="1"/>
          </p:cNvSpPr>
          <p:nvPr>
            <p:ph idx="1"/>
          </p:nvPr>
        </p:nvSpPr>
        <p:spPr>
          <a:xfrm>
            <a:off x="457200" y="1412777"/>
            <a:ext cx="8229600" cy="4713388"/>
          </a:xfrm>
        </p:spPr>
        <p:txBody>
          <a:bodyPr/>
          <a:lstStyle/>
          <a:p>
            <a:pPr algn="just" rtl="1">
              <a:buFont typeface="Arial" pitchFamily="34" charset="0"/>
              <a:buChar char="•"/>
            </a:pPr>
            <a:r>
              <a:rPr lang="ar-SA" sz="2800" dirty="0" smtClean="0">
                <a:cs typeface="Arial" pitchFamily="34" charset="0"/>
              </a:rPr>
              <a:t>قد يحتفظ العميل المشتري بالبضاعة غير المطابقة للمواصفات مقابل الحصول على سماح أو تخفيض في قيمة المبيعات المرتبطة بها.</a:t>
            </a:r>
          </a:p>
          <a:p>
            <a:pPr algn="just" rtl="1">
              <a:buFont typeface="Arial" pitchFamily="34" charset="0"/>
              <a:buChar char="•"/>
            </a:pPr>
            <a:r>
              <a:rPr lang="ar-SA" sz="2800" dirty="0" smtClean="0">
                <a:cs typeface="Arial" pitchFamily="34" charset="0"/>
              </a:rPr>
              <a:t>تعتبر المسموحات تخفيضاً لإيرادات المنشأة البائعة، لذا تعتبر مدينة بطبيعتها.</a:t>
            </a:r>
          </a:p>
          <a:p>
            <a:pPr algn="just" rtl="1">
              <a:buFont typeface="Arial" pitchFamily="34" charset="0"/>
              <a:buChar char="•"/>
            </a:pPr>
            <a:r>
              <a:rPr lang="ar-SA" sz="2800" dirty="0" smtClean="0">
                <a:cs typeface="Arial" pitchFamily="34" charset="0"/>
              </a:rPr>
              <a:t>يظهر رصيد مسموحات المبيعات في نهاية الفترة مطروحاً من إجمالي المبيعات في قائمة الدخل للوصول لصافي المبيعات</a:t>
            </a:r>
          </a:p>
          <a:p>
            <a:pPr algn="just" rtl="1">
              <a:lnSpc>
                <a:spcPct val="150000"/>
              </a:lnSpc>
              <a:buFont typeface="Arial" pitchFamily="34" charset="0"/>
              <a:buChar char="•"/>
            </a:pPr>
            <a:endParaRPr lang="ar-SA" sz="2800" dirty="0" smtClean="0">
              <a:cs typeface="Arial" pitchFamily="34" charset="0"/>
            </a:endParaRPr>
          </a:p>
        </p:txBody>
      </p:sp>
      <p:sp>
        <p:nvSpPr>
          <p:cNvPr id="5" name="Oval 4"/>
          <p:cNvSpPr/>
          <p:nvPr/>
        </p:nvSpPr>
        <p:spPr>
          <a:xfrm>
            <a:off x="7877908" y="4327004"/>
            <a:ext cx="844062" cy="6858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b="1" dirty="0">
                <a:solidFill>
                  <a:schemeClr val="tx1"/>
                </a:solidFill>
              </a:rPr>
              <a:t>أي أن</a:t>
            </a:r>
            <a:r>
              <a:rPr lang="ar-SA" b="1" dirty="0"/>
              <a:t> </a:t>
            </a:r>
            <a:endParaRPr lang="en-GB" b="1" dirty="0"/>
          </a:p>
        </p:txBody>
      </p:sp>
      <p:sp>
        <p:nvSpPr>
          <p:cNvPr id="6" name="Rounded Rectangle 5"/>
          <p:cNvSpPr/>
          <p:nvPr/>
        </p:nvSpPr>
        <p:spPr>
          <a:xfrm>
            <a:off x="237264" y="4869160"/>
            <a:ext cx="7666892" cy="6858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sz="2100" b="1" dirty="0">
                <a:ln>
                  <a:solidFill>
                    <a:srgbClr val="FF3300"/>
                  </a:solidFill>
                </a:ln>
                <a:solidFill>
                  <a:schemeClr val="tx1"/>
                </a:solidFill>
              </a:rPr>
              <a:t>صافي المبيعات  =  إجمالي المبيعات   -  مردودات المبيعات  -  مسموحات المبيعات</a:t>
            </a:r>
            <a:endParaRPr lang="en-GB" sz="2100" b="1" dirty="0">
              <a:ln>
                <a:solidFill>
                  <a:srgbClr val="FF3300"/>
                </a:solidFill>
              </a:ln>
              <a:solidFill>
                <a:schemeClr val="tx1"/>
              </a:solidFill>
            </a:endParaRPr>
          </a:p>
        </p:txBody>
      </p:sp>
      <p:sp>
        <p:nvSpPr>
          <p:cNvPr id="8"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202</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76275637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linds(horizontal)">
                                      <p:cBhvr>
                                        <p:cTn id="27" dur="500"/>
                                        <p:tgtEl>
                                          <p:spTgt spid="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blinds(horizontal)">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5" grpId="0" animBg="1"/>
    </p:bld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xmlns="" val="420600204"/>
              </p:ext>
            </p:extLst>
          </p:nvPr>
        </p:nvGraphicFramePr>
        <p:xfrm>
          <a:off x="140677" y="228602"/>
          <a:ext cx="8651631" cy="55625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203</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3625138341"/>
      </p:ext>
    </p:extLst>
  </p:cSld>
  <p:clrMapOvr>
    <a:masterClrMapping/>
  </p:clrMapOvr>
  <p:transition/>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en-GB" sz="3200" dirty="0" smtClean="0">
                <a:solidFill>
                  <a:srgbClr val="FF0000"/>
                </a:solidFill>
              </a:rPr>
              <a:t>Sales Discount</a:t>
            </a:r>
            <a:r>
              <a:rPr lang="ar-SA" sz="3200" b="1" dirty="0" smtClean="0">
                <a:solidFill>
                  <a:schemeClr val="tx1"/>
                </a:solidFill>
              </a:rPr>
              <a:t>خصم المبيعات</a:t>
            </a:r>
            <a:r>
              <a:rPr lang="ar-SA" b="1" dirty="0" smtClean="0">
                <a:solidFill>
                  <a:schemeClr val="tx1"/>
                </a:solidFill>
              </a:rPr>
              <a:t>  </a:t>
            </a:r>
            <a:endParaRPr lang="en-GB" b="1" dirty="0">
              <a:solidFill>
                <a:schemeClr val="tx1"/>
              </a:solidFill>
            </a:endParaRPr>
          </a:p>
        </p:txBody>
      </p:sp>
      <p:sp>
        <p:nvSpPr>
          <p:cNvPr id="3" name="Content Placeholder 2"/>
          <p:cNvSpPr>
            <a:spLocks noGrp="1"/>
          </p:cNvSpPr>
          <p:nvPr>
            <p:ph idx="1"/>
          </p:nvPr>
        </p:nvSpPr>
        <p:spPr/>
        <p:txBody>
          <a:bodyPr/>
          <a:lstStyle/>
          <a:p>
            <a:r>
              <a:rPr lang="ar-SA" sz="2800" b="1" smtClean="0">
                <a:solidFill>
                  <a:schemeClr val="tx2"/>
                </a:solidFill>
                <a:cs typeface="Arial" pitchFamily="34" charset="0"/>
              </a:rPr>
              <a:t>ينقسم إلى:</a:t>
            </a:r>
          </a:p>
          <a:p>
            <a:r>
              <a:rPr lang="en-GB" sz="2800" smtClean="0">
                <a:solidFill>
                  <a:srgbClr val="FF0000"/>
                </a:solidFill>
                <a:cs typeface="Arial" pitchFamily="34" charset="0"/>
              </a:rPr>
              <a:t>Trade Discount</a:t>
            </a:r>
            <a:r>
              <a:rPr lang="ar-SA" sz="2800" b="1" smtClean="0">
                <a:solidFill>
                  <a:schemeClr val="tx2"/>
                </a:solidFill>
                <a:cs typeface="Arial" pitchFamily="34" charset="0"/>
              </a:rPr>
              <a:t>أ- الخصم التجاري  </a:t>
            </a:r>
            <a:endParaRPr lang="en-GB" sz="2800" b="1" smtClean="0">
              <a:solidFill>
                <a:schemeClr val="tx2"/>
              </a:solidFill>
              <a:cs typeface="Arial" pitchFamily="34" charset="0"/>
            </a:endParaRPr>
          </a:p>
          <a:p>
            <a:pPr algn="just" rtl="1">
              <a:lnSpc>
                <a:spcPct val="150000"/>
              </a:lnSpc>
              <a:buFont typeface="Arial" pitchFamily="34" charset="0"/>
              <a:buChar char="•"/>
            </a:pPr>
            <a:r>
              <a:rPr lang="ar-SA" sz="2800" smtClean="0">
                <a:solidFill>
                  <a:schemeClr val="tx2"/>
                </a:solidFill>
                <a:cs typeface="Arial" pitchFamily="34" charset="0"/>
              </a:rPr>
              <a:t>يمنح البائع الخصم التجاري للمشتري لترويج المبيعات، وهو بمثابة تخفيض لسعر البيع المحدد في الكتالوج</a:t>
            </a:r>
          </a:p>
          <a:p>
            <a:pPr algn="just" rtl="1">
              <a:lnSpc>
                <a:spcPct val="150000"/>
              </a:lnSpc>
              <a:buFont typeface="Arial" pitchFamily="34" charset="0"/>
              <a:buChar char="•"/>
            </a:pPr>
            <a:r>
              <a:rPr lang="ar-SA" sz="2800" smtClean="0">
                <a:solidFill>
                  <a:schemeClr val="tx2"/>
                </a:solidFill>
                <a:cs typeface="Arial" pitchFamily="34" charset="0"/>
              </a:rPr>
              <a:t>تسجل المبيعات بالصافي بعد استبعاد الخصم التجاري</a:t>
            </a:r>
          </a:p>
          <a:p>
            <a:pPr algn="just" rtl="1">
              <a:lnSpc>
                <a:spcPct val="150000"/>
              </a:lnSpc>
              <a:buFont typeface="Arial" pitchFamily="34" charset="0"/>
              <a:buChar char="•"/>
            </a:pPr>
            <a:r>
              <a:rPr lang="ar-SA" sz="2800" smtClean="0">
                <a:solidFill>
                  <a:schemeClr val="tx2"/>
                </a:solidFill>
                <a:cs typeface="Arial" pitchFamily="34" charset="0"/>
              </a:rPr>
              <a:t>الخصم التجاري يظهر في فاتورة البيع ولا يظهر في دفتر اليومية</a:t>
            </a:r>
            <a:endParaRPr lang="en-GB" sz="2800" smtClean="0">
              <a:solidFill>
                <a:schemeClr val="tx2"/>
              </a:solidFill>
              <a:cs typeface="Arial" pitchFamily="34" charset="0"/>
            </a:endParaRPr>
          </a:p>
          <a:p>
            <a:endParaRPr lang="en-GB" smtClean="0">
              <a:cs typeface="Arial" pitchFamily="34" charset="0"/>
            </a:endParaRPr>
          </a:p>
        </p:txBody>
      </p:sp>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204</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87699042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ar-SA" sz="2800" dirty="0" smtClean="0">
                <a:solidFill>
                  <a:srgbClr val="FF0000"/>
                </a:solidFill>
              </a:rPr>
              <a:t>مثال: باعت منشأة فاضل التجارية بضاعة بسعر الكتالوج بمبلغ 50000 ريال لمنشاة النجاح بخصم تجاري 5% وحصلت القيمة نقداً.</a:t>
            </a:r>
            <a:endParaRPr lang="en-GB" sz="2800" dirty="0">
              <a:solidFill>
                <a:srgbClr val="FF0000"/>
              </a:solidFill>
            </a:endParaRPr>
          </a:p>
        </p:txBody>
      </p:sp>
      <p:sp>
        <p:nvSpPr>
          <p:cNvPr id="5" name="Content Placeholder 2"/>
          <p:cNvSpPr>
            <a:spLocks noGrp="1"/>
          </p:cNvSpPr>
          <p:nvPr>
            <p:ph idx="1"/>
          </p:nvPr>
        </p:nvSpPr>
        <p:spPr>
          <a:xfrm>
            <a:off x="457200" y="1371601"/>
            <a:ext cx="8229600" cy="4754563"/>
          </a:xfrm>
        </p:spPr>
        <p:txBody>
          <a:bodyPr/>
          <a:lstStyle/>
          <a:p>
            <a:pPr algn="just" rtl="1"/>
            <a:r>
              <a:rPr lang="ar-SA" sz="2800" b="1" smtClean="0">
                <a:solidFill>
                  <a:srgbClr val="FF0000"/>
                </a:solidFill>
                <a:cs typeface="Arial" pitchFamily="34" charset="0"/>
              </a:rPr>
              <a:t>المطلوب: </a:t>
            </a:r>
            <a:r>
              <a:rPr lang="ar-SA" sz="2800" smtClean="0">
                <a:cs typeface="Arial" pitchFamily="34" charset="0"/>
              </a:rPr>
              <a:t>إثبات العملية السابقة في دفتر يومية منشأة فاضل التجارية.</a:t>
            </a:r>
          </a:p>
          <a:p>
            <a:pPr algn="just" rtl="1"/>
            <a:r>
              <a:rPr lang="ar-SA" sz="2800" smtClean="0">
                <a:cs typeface="Arial" pitchFamily="34" charset="0"/>
              </a:rPr>
              <a:t>قيمة الخصم التجاري    = 50000  ×  5%  =  2500 ريال</a:t>
            </a:r>
          </a:p>
          <a:p>
            <a:pPr algn="just" rtl="1"/>
            <a:r>
              <a:rPr lang="ar-SA" sz="2800" smtClean="0">
                <a:cs typeface="Arial" pitchFamily="34" charset="0"/>
              </a:rPr>
              <a:t>قيمة المبيعات المحصلة =  50000  - 2500=  47500 ريال</a:t>
            </a:r>
          </a:p>
          <a:p>
            <a:pPr algn="just" rtl="1"/>
            <a:endParaRPr lang="en-GB" sz="2800" smtClean="0">
              <a:cs typeface="Arial" pitchFamily="34" charset="0"/>
            </a:endParaRPr>
          </a:p>
        </p:txBody>
      </p:sp>
      <p:sp>
        <p:nvSpPr>
          <p:cNvPr id="6" name="Rectangle 5"/>
          <p:cNvSpPr>
            <a:spLocks noChangeArrowheads="1"/>
          </p:cNvSpPr>
          <p:nvPr/>
        </p:nvSpPr>
        <p:spPr bwMode="auto">
          <a:xfrm>
            <a:off x="2250831" y="3962401"/>
            <a:ext cx="5978769"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342900" indent="-342900"/>
            <a:r>
              <a:rPr lang="ar-SA" sz="2800">
                <a:solidFill>
                  <a:srgbClr val="FF0000"/>
                </a:solidFill>
              </a:rPr>
              <a:t>47500</a:t>
            </a:r>
            <a:r>
              <a:rPr lang="ar-SA" sz="2800"/>
              <a:t>                  من حـ/الصندوق</a:t>
            </a:r>
          </a:p>
        </p:txBody>
      </p:sp>
      <p:sp>
        <p:nvSpPr>
          <p:cNvPr id="7" name="Rectangle 6"/>
          <p:cNvSpPr>
            <a:spLocks noChangeArrowheads="1"/>
          </p:cNvSpPr>
          <p:nvPr/>
        </p:nvSpPr>
        <p:spPr bwMode="auto">
          <a:xfrm>
            <a:off x="1043608" y="5181601"/>
            <a:ext cx="4653807"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ar-SA" sz="2800" dirty="0">
                <a:solidFill>
                  <a:srgbClr val="0070C0"/>
                </a:solidFill>
              </a:rPr>
              <a:t> </a:t>
            </a:r>
            <a:r>
              <a:rPr lang="ar-SA" sz="2800" dirty="0">
                <a:solidFill>
                  <a:schemeClr val="tx2"/>
                </a:solidFill>
              </a:rPr>
              <a:t>إثبات مبيعات نقدية بخصم تجاري 5%</a:t>
            </a:r>
            <a:endParaRPr lang="en-GB" sz="2800" dirty="0">
              <a:solidFill>
                <a:schemeClr val="tx2"/>
              </a:solidFill>
            </a:endParaRPr>
          </a:p>
        </p:txBody>
      </p:sp>
      <p:sp>
        <p:nvSpPr>
          <p:cNvPr id="8" name="Rectangle 7"/>
          <p:cNvSpPr>
            <a:spLocks noChangeArrowheads="1"/>
          </p:cNvSpPr>
          <p:nvPr/>
        </p:nvSpPr>
        <p:spPr bwMode="auto">
          <a:xfrm>
            <a:off x="703385" y="5638801"/>
            <a:ext cx="5205046"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ar-SA" sz="2800">
                <a:solidFill>
                  <a:srgbClr val="FF0000"/>
                </a:solidFill>
              </a:rPr>
              <a:t> </a:t>
            </a:r>
            <a:r>
              <a:rPr lang="ar-SA" sz="2800"/>
              <a:t>ـــــــــــــــــــــــــــــــــــــــــــــــــــــــــــــ</a:t>
            </a:r>
            <a:endParaRPr lang="en-GB"/>
          </a:p>
        </p:txBody>
      </p:sp>
      <p:sp>
        <p:nvSpPr>
          <p:cNvPr id="9" name="Rectangle 8"/>
          <p:cNvSpPr>
            <a:spLocks noChangeArrowheads="1"/>
          </p:cNvSpPr>
          <p:nvPr/>
        </p:nvSpPr>
        <p:spPr bwMode="auto">
          <a:xfrm>
            <a:off x="1336431" y="4648201"/>
            <a:ext cx="5908431"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ar-SA" sz="2800" dirty="0">
                <a:solidFill>
                  <a:srgbClr val="FF0000"/>
                </a:solidFill>
              </a:rPr>
              <a:t>47500</a:t>
            </a:r>
            <a:r>
              <a:rPr lang="ar-SA" sz="2800" dirty="0"/>
              <a:t>               إلى حـ/ المبيعات</a:t>
            </a:r>
          </a:p>
        </p:txBody>
      </p:sp>
      <p:sp>
        <p:nvSpPr>
          <p:cNvPr id="10" name="Rounded Rectangle 9"/>
          <p:cNvSpPr/>
          <p:nvPr/>
        </p:nvSpPr>
        <p:spPr>
          <a:xfrm>
            <a:off x="4642339" y="3124200"/>
            <a:ext cx="4009292" cy="4572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sz="2800" dirty="0">
                <a:solidFill>
                  <a:srgbClr val="FF0000"/>
                </a:solidFill>
              </a:rPr>
              <a:t>في هذه الحالة يكون القيد كما يلي:</a:t>
            </a:r>
            <a:endParaRPr lang="en-GB" sz="2800" dirty="0">
              <a:solidFill>
                <a:schemeClr val="bg1"/>
              </a:solidFill>
            </a:endParaRPr>
          </a:p>
        </p:txBody>
      </p:sp>
      <p:sp>
        <p:nvSpPr>
          <p:cNvPr id="11"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205</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52516084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linds(horizontal)">
                                      <p:cBhvr>
                                        <p:cTn id="12" dur="500"/>
                                        <p:tgtEl>
                                          <p:spTgt spid="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blinds(horizontal)">
                                      <p:cBhvr>
                                        <p:cTn id="17" dur="500"/>
                                        <p:tgtEl>
                                          <p:spTgt spid="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blinds(horizontal)">
                                      <p:cBhvr>
                                        <p:cTn id="22" dur="500"/>
                                        <p:tgtEl>
                                          <p:spTgt spid="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linds(horizontal)">
                                      <p:cBhvr>
                                        <p:cTn id="27" dur="500"/>
                                        <p:tgtEl>
                                          <p:spTgt spid="1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9" presetClass="entr" presetSubtype="0" accel="10000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0" fill="hold"/>
                                        <p:tgtEl>
                                          <p:spTgt spid="6"/>
                                        </p:tgtEl>
                                        <p:attrNameLst>
                                          <p:attrName>ppt_h</p:attrName>
                                        </p:attrNameLst>
                                      </p:cBhvr>
                                      <p:tavLst>
                                        <p:tav tm="0">
                                          <p:val>
                                            <p:strVal val="#ppt_h/20"/>
                                          </p:val>
                                        </p:tav>
                                        <p:tav tm="50000">
                                          <p:val>
                                            <p:strVal val="#ppt_h/20"/>
                                          </p:val>
                                        </p:tav>
                                        <p:tav tm="100000">
                                          <p:val>
                                            <p:strVal val="#ppt_h"/>
                                          </p:val>
                                        </p:tav>
                                      </p:tavLst>
                                    </p:anim>
                                    <p:anim calcmode="lin" valueType="num">
                                      <p:cBhvr>
                                        <p:cTn id="33" dur="5000" fill="hold"/>
                                        <p:tgtEl>
                                          <p:spTgt spid="6"/>
                                        </p:tgtEl>
                                        <p:attrNameLst>
                                          <p:attrName>ppt_w</p:attrName>
                                        </p:attrNameLst>
                                      </p:cBhvr>
                                      <p:tavLst>
                                        <p:tav tm="0">
                                          <p:val>
                                            <p:strVal val="#ppt_w+.3"/>
                                          </p:val>
                                        </p:tav>
                                        <p:tav tm="50000">
                                          <p:val>
                                            <p:strVal val="#ppt_w+.3"/>
                                          </p:val>
                                        </p:tav>
                                        <p:tav tm="100000">
                                          <p:val>
                                            <p:strVal val="#ppt_w"/>
                                          </p:val>
                                        </p:tav>
                                      </p:tavLst>
                                    </p:anim>
                                    <p:anim calcmode="lin" valueType="num">
                                      <p:cBhvr>
                                        <p:cTn id="34" dur="5000" fill="hold"/>
                                        <p:tgtEl>
                                          <p:spTgt spid="6"/>
                                        </p:tgtEl>
                                        <p:attrNameLst>
                                          <p:attrName>ppt_x</p:attrName>
                                        </p:attrNameLst>
                                      </p:cBhvr>
                                      <p:tavLst>
                                        <p:tav tm="0">
                                          <p:val>
                                            <p:strVal val="#ppt_x-.3"/>
                                          </p:val>
                                        </p:tav>
                                        <p:tav tm="50000">
                                          <p:val>
                                            <p:strVal val="#ppt_x"/>
                                          </p:val>
                                        </p:tav>
                                        <p:tav tm="100000">
                                          <p:val>
                                            <p:strVal val="#ppt_x"/>
                                          </p:val>
                                        </p:tav>
                                      </p:tavLst>
                                    </p:anim>
                                    <p:anim calcmode="lin" valueType="num">
                                      <p:cBhvr>
                                        <p:cTn id="35" dur="50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blinds(horizontal)">
                                      <p:cBhvr>
                                        <p:cTn id="40" dur="5000"/>
                                        <p:tgtEl>
                                          <p:spTgt spid="9"/>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blinds(horizontal)">
                                      <p:cBhvr>
                                        <p:cTn id="45" dur="2000"/>
                                        <p:tgtEl>
                                          <p:spTgt spid="7"/>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blinds(horizontal)">
                                      <p:cBhvr>
                                        <p:cTn id="5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build="p"/>
      <p:bldP spid="6" grpId="0"/>
      <p:bldP spid="7" grpId="0"/>
      <p:bldP spid="8" grpId="0"/>
      <p:bldP spid="9" grpId="0"/>
      <p:bldP spid="10" grpId="0" animBg="1"/>
    </p:bld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en-GB" sz="2800" dirty="0" smtClean="0">
                <a:solidFill>
                  <a:srgbClr val="FF0000"/>
                </a:solidFill>
              </a:rPr>
              <a:t>Cash Discount</a:t>
            </a:r>
            <a:r>
              <a:rPr lang="ar-SA" sz="2800" b="1" dirty="0" smtClean="0">
                <a:solidFill>
                  <a:schemeClr val="tx1"/>
                </a:solidFill>
              </a:rPr>
              <a:t>ب- الخصم النقدي  </a:t>
            </a:r>
            <a:endParaRPr lang="en-GB" sz="2800" b="1" dirty="0">
              <a:solidFill>
                <a:schemeClr val="tx1"/>
              </a:solidFill>
            </a:endParaRPr>
          </a:p>
        </p:txBody>
      </p:sp>
      <p:sp>
        <p:nvSpPr>
          <p:cNvPr id="3" name="Content Placeholder 2"/>
          <p:cNvSpPr>
            <a:spLocks noGrp="1"/>
          </p:cNvSpPr>
          <p:nvPr>
            <p:ph idx="1"/>
          </p:nvPr>
        </p:nvSpPr>
        <p:spPr>
          <a:xfrm>
            <a:off x="457200" y="1371601"/>
            <a:ext cx="8229600" cy="4754563"/>
          </a:xfrm>
        </p:spPr>
        <p:txBody>
          <a:bodyPr/>
          <a:lstStyle/>
          <a:p>
            <a:pPr algn="just" rtl="1"/>
            <a:r>
              <a:rPr lang="ar-SA" sz="2800" dirty="0" smtClean="0">
                <a:cs typeface="Arial" pitchFamily="34" charset="0"/>
              </a:rPr>
              <a:t>عادة ما تمنح المنشآت لعملائها في حالة البيع الآجل مهلة لتشجيعهم على السداد المبكر والاستفادة بخصم نقدي خلال هذه المهلة، ويعرف هذا الخصم في دفاتر البائع بالخصم المسموح به </a:t>
            </a:r>
            <a:r>
              <a:rPr lang="en-GB" sz="2800" dirty="0" smtClean="0">
                <a:solidFill>
                  <a:srgbClr val="FF0000"/>
                </a:solidFill>
                <a:cs typeface="Arial" pitchFamily="34" charset="0"/>
              </a:rPr>
              <a:t>Discount Allowed</a:t>
            </a:r>
            <a:endParaRPr lang="ar-SA" sz="2800" dirty="0" smtClean="0">
              <a:solidFill>
                <a:srgbClr val="FF0000"/>
              </a:solidFill>
              <a:cs typeface="Arial" pitchFamily="34" charset="0"/>
            </a:endParaRPr>
          </a:p>
          <a:p>
            <a:pPr algn="just" rtl="1"/>
            <a:r>
              <a:rPr lang="ar-SA" sz="2800" dirty="0" smtClean="0">
                <a:cs typeface="Arial" pitchFamily="34" charset="0"/>
              </a:rPr>
              <a:t>يخفض الخصم المسموح به إيرادات المبيعات، لذا فإن طبيعته مدينة، ويظهر في نهاية الفترة في قائمة الدخل مطروحاً من إجمالي المبيعات للوصول لصافي المبيعات</a:t>
            </a:r>
          </a:p>
          <a:p>
            <a:pPr algn="just" rtl="1"/>
            <a:endParaRPr lang="ar-SA" sz="2800" dirty="0" smtClean="0">
              <a:cs typeface="Arial" pitchFamily="34" charset="0"/>
            </a:endParaRPr>
          </a:p>
          <a:p>
            <a:pPr algn="just" rtl="1"/>
            <a:endParaRPr lang="en-GB" sz="2800" dirty="0" smtClean="0">
              <a:cs typeface="Arial" pitchFamily="34" charset="0"/>
            </a:endParaRPr>
          </a:p>
        </p:txBody>
      </p:sp>
      <p:sp>
        <p:nvSpPr>
          <p:cNvPr id="5" name="Oval 4"/>
          <p:cNvSpPr/>
          <p:nvPr/>
        </p:nvSpPr>
        <p:spPr>
          <a:xfrm>
            <a:off x="7174523" y="4114800"/>
            <a:ext cx="1617785" cy="685800"/>
          </a:xfrm>
          <a:prstGeom prst="ellipse">
            <a:avLst/>
          </a:prstGeom>
          <a:solidFill>
            <a:srgbClr val="FEF2E8"/>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sz="2800" b="1" dirty="0">
                <a:solidFill>
                  <a:schemeClr val="tx1"/>
                </a:solidFill>
              </a:rPr>
              <a:t>أي أن</a:t>
            </a:r>
            <a:r>
              <a:rPr lang="ar-SA" sz="2800" b="1" dirty="0"/>
              <a:t> </a:t>
            </a:r>
            <a:endParaRPr lang="en-GB" sz="2800" b="1" dirty="0"/>
          </a:p>
        </p:txBody>
      </p:sp>
      <p:sp>
        <p:nvSpPr>
          <p:cNvPr id="6" name="Rounded Rectangle 5"/>
          <p:cNvSpPr/>
          <p:nvPr/>
        </p:nvSpPr>
        <p:spPr>
          <a:xfrm>
            <a:off x="351693" y="5029200"/>
            <a:ext cx="8299938" cy="6858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sz="2000" b="1" dirty="0">
                <a:ln>
                  <a:solidFill>
                    <a:srgbClr val="FF3300"/>
                  </a:solidFill>
                </a:ln>
                <a:solidFill>
                  <a:schemeClr val="tx1"/>
                </a:solidFill>
              </a:rPr>
              <a:t>صافي المبيعات  =  إجمالي المبيعات  -  مردودات المبيعات  -  مسموحات المبيعات  -  الخصم المسموح به</a:t>
            </a:r>
            <a:endParaRPr lang="en-GB" sz="2000" b="1" dirty="0">
              <a:ln>
                <a:solidFill>
                  <a:srgbClr val="FF3300"/>
                </a:solidFill>
              </a:ln>
              <a:solidFill>
                <a:schemeClr val="tx1"/>
              </a:solidFill>
            </a:endParaRPr>
          </a:p>
        </p:txBody>
      </p:sp>
      <p:sp>
        <p:nvSpPr>
          <p:cNvPr id="8"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206</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293852611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linds(horizontal)">
                                      <p:cBhvr>
                                        <p:cTn id="22" dur="500"/>
                                        <p:tgtEl>
                                          <p:spTgt spid="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linds(horizontal)">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5" grpId="0" animBg="1"/>
    </p:bld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1693" y="274638"/>
            <a:ext cx="8440615" cy="1143000"/>
          </a:xfrm>
          <a:solidFill>
            <a:schemeClr val="accent1"/>
          </a:solidFill>
        </p:spPr>
        <p:txBody>
          <a:bodyPr/>
          <a:lstStyle/>
          <a:p>
            <a:pPr algn="just" rtl="1"/>
            <a:r>
              <a:rPr lang="ar-SA" sz="2400" dirty="0" smtClean="0">
                <a:solidFill>
                  <a:srgbClr val="FF0000"/>
                </a:solidFill>
                <a:cs typeface="Arial" pitchFamily="34" charset="0"/>
              </a:rPr>
              <a:t>مثال: باعت منشأة فاضل التجارية بضاعة لمنشأة الإيمان بمبلغ 40000 ريال في 1431/1/1هـ  بشروط 50/10/5 وقد سددت منشأة الإيمان المستحق عليها في 1431/1/9هـ </a:t>
            </a:r>
            <a:endParaRPr lang="en-GB" sz="2400" dirty="0" smtClean="0">
              <a:solidFill>
                <a:srgbClr val="FF0000"/>
              </a:solidFill>
              <a:cs typeface="Arial" pitchFamily="34" charset="0"/>
            </a:endParaRPr>
          </a:p>
        </p:txBody>
      </p:sp>
      <p:sp>
        <p:nvSpPr>
          <p:cNvPr id="4" name="Content Placeholder 3"/>
          <p:cNvSpPr>
            <a:spLocks noGrp="1"/>
          </p:cNvSpPr>
          <p:nvPr>
            <p:ph sz="half" idx="2"/>
          </p:nvPr>
        </p:nvSpPr>
        <p:spPr>
          <a:xfrm>
            <a:off x="179512" y="1828799"/>
            <a:ext cx="4536504" cy="4183679"/>
          </a:xfrm>
          <a:solidFill>
            <a:schemeClr val="accent1">
              <a:lumMod val="20000"/>
              <a:lumOff val="80000"/>
            </a:schemeClr>
          </a:solidFill>
        </p:spPr>
        <p:txBody>
          <a:bodyPr/>
          <a:lstStyle/>
          <a:p>
            <a:pPr rtl="1">
              <a:defRPr/>
            </a:pPr>
            <a:endParaRPr lang="en-GB" dirty="0" smtClean="0"/>
          </a:p>
          <a:p>
            <a:pPr rtl="1">
              <a:buFont typeface="Arial" pitchFamily="34" charset="0"/>
              <a:buNone/>
              <a:defRPr/>
            </a:pPr>
            <a:endParaRPr lang="en-GB" dirty="0"/>
          </a:p>
        </p:txBody>
      </p:sp>
      <p:sp>
        <p:nvSpPr>
          <p:cNvPr id="5" name="Text Placeholder 4"/>
          <p:cNvSpPr>
            <a:spLocks noGrp="1"/>
          </p:cNvSpPr>
          <p:nvPr>
            <p:ph type="body" sz="quarter" idx="3"/>
          </p:nvPr>
        </p:nvSpPr>
        <p:spPr>
          <a:xfrm>
            <a:off x="439615" y="1497360"/>
            <a:ext cx="8264769" cy="381000"/>
          </a:xfrm>
        </p:spPr>
        <p:txBody>
          <a:bodyPr/>
          <a:lstStyle/>
          <a:p>
            <a:pPr algn="just" rtl="1"/>
            <a:r>
              <a:rPr lang="ar-SA" b="0" dirty="0" smtClean="0">
                <a:solidFill>
                  <a:srgbClr val="FF0000"/>
                </a:solidFill>
                <a:cs typeface="Arial" pitchFamily="34" charset="0"/>
              </a:rPr>
              <a:t>المطلوب: </a:t>
            </a:r>
            <a:r>
              <a:rPr lang="ar-SA" b="0" dirty="0" smtClean="0">
                <a:cs typeface="Arial" pitchFamily="34" charset="0"/>
              </a:rPr>
              <a:t>إثبات العملية السابقة في دفتر يومية منشأة فاضل التجارية.</a:t>
            </a:r>
          </a:p>
        </p:txBody>
      </p:sp>
      <p:sp>
        <p:nvSpPr>
          <p:cNvPr id="6" name="Content Placeholder 5"/>
          <p:cNvSpPr>
            <a:spLocks noGrp="1"/>
          </p:cNvSpPr>
          <p:nvPr>
            <p:ph sz="quarter" idx="4"/>
          </p:nvPr>
        </p:nvSpPr>
        <p:spPr>
          <a:xfrm>
            <a:off x="4923692" y="1828800"/>
            <a:ext cx="3692769" cy="3962400"/>
          </a:xfrm>
          <a:solidFill>
            <a:schemeClr val="accent6">
              <a:lumMod val="20000"/>
              <a:lumOff val="80000"/>
            </a:schemeClr>
          </a:solidFill>
        </p:spPr>
        <p:txBody>
          <a:bodyPr/>
          <a:lstStyle/>
          <a:p>
            <a:pPr rtl="1">
              <a:defRPr/>
            </a:pPr>
            <a:r>
              <a:rPr lang="ar-SA" sz="2000" u="sng" dirty="0" smtClean="0">
                <a:solidFill>
                  <a:srgbClr val="FF0000"/>
                </a:solidFill>
              </a:rPr>
              <a:t>تمهيد حسابي</a:t>
            </a:r>
          </a:p>
          <a:p>
            <a:pPr rtl="1">
              <a:defRPr/>
            </a:pPr>
            <a:r>
              <a:rPr lang="ar-SA" sz="2000" dirty="0" smtClean="0"/>
              <a:t>قيمة الخصم المسموح </a:t>
            </a:r>
            <a:r>
              <a:rPr lang="ar-SA" sz="2000" dirty="0" err="1" smtClean="0"/>
              <a:t>به</a:t>
            </a:r>
            <a:r>
              <a:rPr lang="ar-SA" sz="2000" dirty="0" smtClean="0"/>
              <a:t> = </a:t>
            </a:r>
          </a:p>
          <a:p>
            <a:pPr rtl="1">
              <a:buFont typeface="Arial" pitchFamily="34" charset="0"/>
              <a:buNone/>
              <a:defRPr/>
            </a:pPr>
            <a:r>
              <a:rPr lang="ar-SA" sz="2000" dirty="0" smtClean="0"/>
              <a:t>40000  ×  5%  =  2000 ريال</a:t>
            </a:r>
          </a:p>
          <a:p>
            <a:pPr rtl="1">
              <a:defRPr/>
            </a:pPr>
            <a:r>
              <a:rPr lang="ar-SA" sz="2000" dirty="0" smtClean="0"/>
              <a:t>قيمة النقدية المحصلة  = </a:t>
            </a:r>
          </a:p>
          <a:p>
            <a:pPr rtl="1">
              <a:buFont typeface="Arial" pitchFamily="34" charset="0"/>
              <a:buNone/>
              <a:defRPr/>
            </a:pPr>
            <a:r>
              <a:rPr lang="ar-SA" sz="2000" dirty="0" smtClean="0"/>
              <a:t> 40000  -  2000 =  38000 ريال</a:t>
            </a:r>
          </a:p>
          <a:p>
            <a:pPr rtl="1">
              <a:buFont typeface="Arial" pitchFamily="34" charset="0"/>
              <a:buNone/>
              <a:defRPr/>
            </a:pPr>
            <a:endParaRPr lang="en-GB" sz="2000" dirty="0"/>
          </a:p>
        </p:txBody>
      </p:sp>
      <p:sp>
        <p:nvSpPr>
          <p:cNvPr id="14" name="Rectangle 13"/>
          <p:cNvSpPr>
            <a:spLocks noChangeArrowheads="1"/>
          </p:cNvSpPr>
          <p:nvPr/>
        </p:nvSpPr>
        <p:spPr bwMode="auto">
          <a:xfrm>
            <a:off x="1125416" y="2362201"/>
            <a:ext cx="2321169"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342900" indent="-342900"/>
            <a:r>
              <a:rPr lang="ar-SA" sz="2400"/>
              <a:t>من مذكورين</a:t>
            </a:r>
          </a:p>
        </p:txBody>
      </p:sp>
      <p:sp>
        <p:nvSpPr>
          <p:cNvPr id="15" name="Rectangle 14"/>
          <p:cNvSpPr>
            <a:spLocks noChangeArrowheads="1"/>
          </p:cNvSpPr>
          <p:nvPr/>
        </p:nvSpPr>
        <p:spPr bwMode="auto">
          <a:xfrm>
            <a:off x="633046" y="2895601"/>
            <a:ext cx="3938954"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342900" indent="-342900"/>
            <a:r>
              <a:rPr lang="ar-SA" sz="2800"/>
              <a:t> </a:t>
            </a:r>
            <a:r>
              <a:rPr lang="ar-SA" sz="2400">
                <a:solidFill>
                  <a:srgbClr val="FF0000"/>
                </a:solidFill>
              </a:rPr>
              <a:t>38000</a:t>
            </a:r>
            <a:r>
              <a:rPr lang="ar-SA" sz="2400"/>
              <a:t>        حـ/ الصندوق </a:t>
            </a:r>
          </a:p>
        </p:txBody>
      </p:sp>
      <p:sp>
        <p:nvSpPr>
          <p:cNvPr id="17" name="Rectangle 16"/>
          <p:cNvSpPr>
            <a:spLocks noChangeArrowheads="1"/>
          </p:cNvSpPr>
          <p:nvPr/>
        </p:nvSpPr>
        <p:spPr bwMode="auto">
          <a:xfrm>
            <a:off x="492369" y="3429001"/>
            <a:ext cx="4079631"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342900" indent="-342900"/>
            <a:r>
              <a:rPr lang="ar-SA" sz="2800" dirty="0"/>
              <a:t> </a:t>
            </a:r>
            <a:r>
              <a:rPr lang="ar-SA" sz="2400" dirty="0">
                <a:solidFill>
                  <a:srgbClr val="FF0000"/>
                </a:solidFill>
              </a:rPr>
              <a:t>2000 </a:t>
            </a:r>
            <a:r>
              <a:rPr lang="ar-SA" sz="2400" dirty="0"/>
              <a:t>        حـ/ الخصم المسموح به</a:t>
            </a:r>
          </a:p>
        </p:txBody>
      </p:sp>
      <p:sp>
        <p:nvSpPr>
          <p:cNvPr id="18" name="Rectangle 17"/>
          <p:cNvSpPr>
            <a:spLocks noChangeArrowheads="1"/>
          </p:cNvSpPr>
          <p:nvPr/>
        </p:nvSpPr>
        <p:spPr bwMode="auto">
          <a:xfrm>
            <a:off x="562708" y="4038601"/>
            <a:ext cx="3376246"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342900" indent="-342900"/>
            <a:r>
              <a:rPr lang="ar-SA" sz="2800" dirty="0"/>
              <a:t> </a:t>
            </a:r>
            <a:r>
              <a:rPr lang="ar-SA" sz="2400" dirty="0">
                <a:solidFill>
                  <a:srgbClr val="FF0000"/>
                </a:solidFill>
              </a:rPr>
              <a:t>40000</a:t>
            </a:r>
            <a:r>
              <a:rPr lang="ar-SA" sz="2400" dirty="0"/>
              <a:t>       إلى حـ/ المدينين</a:t>
            </a:r>
          </a:p>
        </p:txBody>
      </p:sp>
      <p:sp>
        <p:nvSpPr>
          <p:cNvPr id="19" name="Rectangle 7"/>
          <p:cNvSpPr>
            <a:spLocks noChangeArrowheads="1"/>
          </p:cNvSpPr>
          <p:nvPr/>
        </p:nvSpPr>
        <p:spPr bwMode="auto">
          <a:xfrm>
            <a:off x="492369" y="4648201"/>
            <a:ext cx="3376246" cy="11387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ar-SA" sz="2800">
                <a:solidFill>
                  <a:srgbClr val="0070C0"/>
                </a:solidFill>
              </a:rPr>
              <a:t> </a:t>
            </a:r>
            <a:r>
              <a:rPr lang="ar-SA" sz="2000">
                <a:solidFill>
                  <a:srgbClr val="0070C0"/>
                </a:solidFill>
              </a:rPr>
              <a:t>إثبات تحصيل المستحق على منشأة الإيمان بعد حصولها على خصم نقدي 5%</a:t>
            </a:r>
            <a:endParaRPr lang="en-GB" sz="2000">
              <a:solidFill>
                <a:srgbClr val="0070C0"/>
              </a:solidFill>
            </a:endParaRPr>
          </a:p>
        </p:txBody>
      </p:sp>
      <p:sp>
        <p:nvSpPr>
          <p:cNvPr id="20" name="Rectangle 7"/>
          <p:cNvSpPr>
            <a:spLocks noChangeArrowheads="1"/>
          </p:cNvSpPr>
          <p:nvPr/>
        </p:nvSpPr>
        <p:spPr bwMode="auto">
          <a:xfrm>
            <a:off x="562708" y="5489259"/>
            <a:ext cx="3165231"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ar-SA" sz="2800" dirty="0" smtClean="0"/>
              <a:t>ــــــــــــــــــــــــــــــــــــــــ</a:t>
            </a:r>
            <a:endParaRPr lang="en-GB" dirty="0"/>
          </a:p>
        </p:txBody>
      </p:sp>
      <p:sp>
        <p:nvSpPr>
          <p:cNvPr id="21" name="Rectangle 20"/>
          <p:cNvSpPr>
            <a:spLocks noGrp="1" noChangeArrowheads="1"/>
          </p:cNvSpPr>
          <p:nvPr/>
        </p:nvSpPr>
        <p:spPr bwMode="auto">
          <a:xfrm>
            <a:off x="6822831" y="3581400"/>
            <a:ext cx="1688123"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342900" indent="-342900" algn="l" rtl="0" eaLnBrk="0" hangingPunct="0">
              <a:spcBef>
                <a:spcPct val="20000"/>
              </a:spcBef>
              <a:buFont typeface="Arial" pitchFamily="34" charset="0"/>
              <a:buNone/>
            </a:pPr>
            <a:r>
              <a:rPr lang="ar-SA" sz="2000" u="sng">
                <a:solidFill>
                  <a:srgbClr val="002060"/>
                </a:solidFill>
                <a:latin typeface="Calibri" pitchFamily="34" charset="0"/>
              </a:rPr>
              <a:t>في </a:t>
            </a:r>
            <a:r>
              <a:rPr lang="ar-SA" sz="2000" u="sng">
                <a:latin typeface="Calibri" pitchFamily="34" charset="0"/>
              </a:rPr>
              <a:t>1431/1/1ه</a:t>
            </a:r>
            <a:r>
              <a:rPr lang="ar-SA" sz="2000">
                <a:latin typeface="Calibri" pitchFamily="34" charset="0"/>
              </a:rPr>
              <a:t>ـ</a:t>
            </a:r>
            <a:endParaRPr lang="en-GB" sz="2000">
              <a:solidFill>
                <a:srgbClr val="002060"/>
              </a:solidFill>
              <a:latin typeface="Calibri" pitchFamily="34" charset="0"/>
            </a:endParaRPr>
          </a:p>
        </p:txBody>
      </p:sp>
      <p:sp>
        <p:nvSpPr>
          <p:cNvPr id="22" name="Rectangle 21"/>
          <p:cNvSpPr>
            <a:spLocks noChangeArrowheads="1"/>
          </p:cNvSpPr>
          <p:nvPr/>
        </p:nvSpPr>
        <p:spPr bwMode="auto">
          <a:xfrm>
            <a:off x="5416062" y="3962401"/>
            <a:ext cx="3235569"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342900" indent="-342900"/>
            <a:r>
              <a:rPr lang="ar-SA" sz="2800"/>
              <a:t> </a:t>
            </a:r>
            <a:r>
              <a:rPr lang="ar-SA" sz="2400">
                <a:solidFill>
                  <a:srgbClr val="FF0000"/>
                </a:solidFill>
              </a:rPr>
              <a:t>40000</a:t>
            </a:r>
            <a:r>
              <a:rPr lang="ar-SA" sz="2400"/>
              <a:t>      من حـ/ المدينين </a:t>
            </a:r>
          </a:p>
        </p:txBody>
      </p:sp>
      <p:sp>
        <p:nvSpPr>
          <p:cNvPr id="23" name="Rectangle 22"/>
          <p:cNvSpPr>
            <a:spLocks noChangeArrowheads="1"/>
          </p:cNvSpPr>
          <p:nvPr/>
        </p:nvSpPr>
        <p:spPr bwMode="auto">
          <a:xfrm>
            <a:off x="4853354" y="4419601"/>
            <a:ext cx="3235569"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342900" indent="-342900"/>
            <a:r>
              <a:rPr lang="ar-SA" sz="2800"/>
              <a:t> </a:t>
            </a:r>
            <a:r>
              <a:rPr lang="ar-SA" sz="2400">
                <a:solidFill>
                  <a:srgbClr val="FF0000"/>
                </a:solidFill>
              </a:rPr>
              <a:t>40000</a:t>
            </a:r>
            <a:r>
              <a:rPr lang="ar-SA" sz="2400"/>
              <a:t>      إلى حـ/ المبيعات </a:t>
            </a:r>
          </a:p>
        </p:txBody>
      </p:sp>
      <p:sp>
        <p:nvSpPr>
          <p:cNvPr id="24" name="Rectangle 23"/>
          <p:cNvSpPr>
            <a:spLocks noChangeArrowheads="1"/>
          </p:cNvSpPr>
          <p:nvPr/>
        </p:nvSpPr>
        <p:spPr bwMode="auto">
          <a:xfrm>
            <a:off x="4853354" y="4876801"/>
            <a:ext cx="3235569" cy="708025"/>
          </a:xfrm>
          <a:prstGeom prst="rect">
            <a:avLst/>
          </a:prstGeom>
          <a:noFill/>
          <a:ln w="9525">
            <a:noFill/>
            <a:miter lim="800000"/>
            <a:headEnd/>
            <a:tailEnd/>
          </a:ln>
        </p:spPr>
        <p:txBody>
          <a:bodyPr>
            <a:spAutoFit/>
          </a:bodyPr>
          <a:lstStyle/>
          <a:p>
            <a:pPr marL="342900" indent="-342900">
              <a:defRPr/>
            </a:pPr>
            <a:r>
              <a:rPr lang="ar-SA" sz="2000" dirty="0">
                <a:solidFill>
                  <a:schemeClr val="tx2">
                    <a:lumMod val="60000"/>
                    <a:lumOff val="40000"/>
                  </a:schemeClr>
                </a:solidFill>
              </a:rPr>
              <a:t> </a:t>
            </a:r>
            <a:r>
              <a:rPr lang="ar-SA" sz="2000" dirty="0">
                <a:solidFill>
                  <a:srgbClr val="0070C0"/>
                </a:solidFill>
              </a:rPr>
              <a:t>إثبات مبيعات على الحساب لمنشأة الإيمان بشروط 50/10/5</a:t>
            </a:r>
          </a:p>
        </p:txBody>
      </p:sp>
      <p:sp>
        <p:nvSpPr>
          <p:cNvPr id="26" name="Rectangle 25"/>
          <p:cNvSpPr>
            <a:spLocks noGrp="1" noChangeArrowheads="1"/>
          </p:cNvSpPr>
          <p:nvPr/>
        </p:nvSpPr>
        <p:spPr bwMode="auto">
          <a:xfrm>
            <a:off x="2180492" y="1905000"/>
            <a:ext cx="2110154"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342900" indent="-342900" algn="l" rtl="0" eaLnBrk="0" hangingPunct="0">
              <a:spcBef>
                <a:spcPct val="20000"/>
              </a:spcBef>
              <a:buFont typeface="Arial" pitchFamily="34" charset="0"/>
              <a:buNone/>
            </a:pPr>
            <a:r>
              <a:rPr lang="ar-SA" sz="2000" u="sng" dirty="0">
                <a:solidFill>
                  <a:srgbClr val="002060"/>
                </a:solidFill>
                <a:latin typeface="Calibri" pitchFamily="34" charset="0"/>
              </a:rPr>
              <a:t>في </a:t>
            </a:r>
            <a:r>
              <a:rPr lang="ar-SA" sz="2000" u="sng" dirty="0">
                <a:latin typeface="Calibri" pitchFamily="34" charset="0"/>
              </a:rPr>
              <a:t>1431/1/9ه</a:t>
            </a:r>
            <a:r>
              <a:rPr lang="ar-SA" sz="2000" dirty="0">
                <a:latin typeface="Calibri" pitchFamily="34" charset="0"/>
              </a:rPr>
              <a:t>ـ</a:t>
            </a:r>
            <a:endParaRPr lang="en-GB" sz="2000" dirty="0">
              <a:solidFill>
                <a:srgbClr val="002060"/>
              </a:solidFill>
              <a:latin typeface="Calibri" pitchFamily="34" charset="0"/>
            </a:endParaRPr>
          </a:p>
        </p:txBody>
      </p:sp>
      <p:sp>
        <p:nvSpPr>
          <p:cNvPr id="27" name="Rectangle 7"/>
          <p:cNvSpPr>
            <a:spLocks noChangeArrowheads="1"/>
          </p:cNvSpPr>
          <p:nvPr/>
        </p:nvSpPr>
        <p:spPr bwMode="auto">
          <a:xfrm>
            <a:off x="4994031" y="5257801"/>
            <a:ext cx="3024554"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ar-SA" sz="2800"/>
              <a:t>ــــــــــــــــــــــــــــــــــــــ</a:t>
            </a:r>
            <a:endParaRPr lang="en-GB"/>
          </a:p>
        </p:txBody>
      </p:sp>
      <p:sp>
        <p:nvSpPr>
          <p:cNvPr id="25"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207</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156327692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linds(horizontal)">
                                      <p:cBhvr>
                                        <p:cTn id="12" dur="500"/>
                                        <p:tgtEl>
                                          <p:spTgt spid="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bg/>
                                          </p:spTgt>
                                        </p:tgtEl>
                                        <p:attrNameLst>
                                          <p:attrName>style.visibility</p:attrName>
                                        </p:attrNameLst>
                                      </p:cBhvr>
                                      <p:to>
                                        <p:strVal val="visible"/>
                                      </p:to>
                                    </p:set>
                                    <p:animEffect transition="in" filter="blinds(horizontal)">
                                      <p:cBhvr>
                                        <p:cTn id="17" dur="500"/>
                                        <p:tgtEl>
                                          <p:spTgt spid="6">
                                            <p:bg/>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xEl>
                                              <p:pRg st="0" end="0"/>
                                            </p:txEl>
                                          </p:spTgt>
                                        </p:tgtEl>
                                        <p:attrNameLst>
                                          <p:attrName>style.visibility</p:attrName>
                                        </p:attrNameLst>
                                      </p:cBhvr>
                                      <p:to>
                                        <p:strVal val="visible"/>
                                      </p:to>
                                    </p:set>
                                    <p:animEffect transition="in" filter="blinds(horizontal)">
                                      <p:cBhvr>
                                        <p:cTn id="22" dur="500"/>
                                        <p:tgtEl>
                                          <p:spTgt spid="6">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animEffect transition="in" filter="blinds(horizontal)">
                                      <p:cBhvr>
                                        <p:cTn id="27" dur="500"/>
                                        <p:tgtEl>
                                          <p:spTgt spid="6">
                                            <p:txEl>
                                              <p:pRg st="1" end="1"/>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6">
                                            <p:txEl>
                                              <p:pRg st="2" end="2"/>
                                            </p:txEl>
                                          </p:spTgt>
                                        </p:tgtEl>
                                        <p:attrNameLst>
                                          <p:attrName>style.visibility</p:attrName>
                                        </p:attrNameLst>
                                      </p:cBhvr>
                                      <p:to>
                                        <p:strVal val="visible"/>
                                      </p:to>
                                    </p:set>
                                    <p:animEffect transition="in" filter="blinds(horizontal)">
                                      <p:cBhvr>
                                        <p:cTn id="32" dur="500"/>
                                        <p:tgtEl>
                                          <p:spTgt spid="6">
                                            <p:txEl>
                                              <p:pRg st="2" end="2"/>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6">
                                            <p:txEl>
                                              <p:pRg st="3" end="3"/>
                                            </p:txEl>
                                          </p:spTgt>
                                        </p:tgtEl>
                                        <p:attrNameLst>
                                          <p:attrName>style.visibility</p:attrName>
                                        </p:attrNameLst>
                                      </p:cBhvr>
                                      <p:to>
                                        <p:strVal val="visible"/>
                                      </p:to>
                                    </p:set>
                                    <p:animEffect transition="in" filter="blinds(horizontal)">
                                      <p:cBhvr>
                                        <p:cTn id="37" dur="500"/>
                                        <p:tgtEl>
                                          <p:spTgt spid="6">
                                            <p:txEl>
                                              <p:pRg st="3" end="3"/>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6">
                                            <p:txEl>
                                              <p:pRg st="4" end="4"/>
                                            </p:txEl>
                                          </p:spTgt>
                                        </p:tgtEl>
                                        <p:attrNameLst>
                                          <p:attrName>style.visibility</p:attrName>
                                        </p:attrNameLst>
                                      </p:cBhvr>
                                      <p:to>
                                        <p:strVal val="visible"/>
                                      </p:to>
                                    </p:set>
                                    <p:animEffect transition="in" filter="blinds(horizontal)">
                                      <p:cBhvr>
                                        <p:cTn id="42" dur="500"/>
                                        <p:tgtEl>
                                          <p:spTgt spid="6">
                                            <p:txEl>
                                              <p:pRg st="4" end="4"/>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blinds(horizontal)">
                                      <p:cBhvr>
                                        <p:cTn id="47" dur="500"/>
                                        <p:tgtEl>
                                          <p:spTgt spid="21"/>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blinds(horizontal)">
                                      <p:cBhvr>
                                        <p:cTn id="52" dur="500"/>
                                        <p:tgtEl>
                                          <p:spTgt spid="22"/>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blinds(horizontal)">
                                      <p:cBhvr>
                                        <p:cTn id="57" dur="500"/>
                                        <p:tgtEl>
                                          <p:spTgt spid="23"/>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blinds(horizontal)">
                                      <p:cBhvr>
                                        <p:cTn id="62" dur="500"/>
                                        <p:tgtEl>
                                          <p:spTgt spid="24"/>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blinds(horizontal)">
                                      <p:cBhvr>
                                        <p:cTn id="67" dur="500"/>
                                        <p:tgtEl>
                                          <p:spTgt spid="27"/>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blinds(horizontal)">
                                      <p:cBhvr>
                                        <p:cTn id="72" dur="500"/>
                                        <p:tgtEl>
                                          <p:spTgt spid="26"/>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39" presetClass="entr" presetSubtype="0" accel="100000" fill="hold" grpId="0" nodeType="clickEffect">
                                  <p:stCondLst>
                                    <p:cond delay="0"/>
                                  </p:stCondLst>
                                  <p:childTnLst>
                                    <p:set>
                                      <p:cBhvr>
                                        <p:cTn id="76" dur="1" fill="hold">
                                          <p:stCondLst>
                                            <p:cond delay="0"/>
                                          </p:stCondLst>
                                        </p:cTn>
                                        <p:tgtEl>
                                          <p:spTgt spid="14"/>
                                        </p:tgtEl>
                                        <p:attrNameLst>
                                          <p:attrName>style.visibility</p:attrName>
                                        </p:attrNameLst>
                                      </p:cBhvr>
                                      <p:to>
                                        <p:strVal val="visible"/>
                                      </p:to>
                                    </p:set>
                                    <p:anim calcmode="lin" valueType="num">
                                      <p:cBhvr>
                                        <p:cTn id="77" dur="5000" fill="hold"/>
                                        <p:tgtEl>
                                          <p:spTgt spid="14"/>
                                        </p:tgtEl>
                                        <p:attrNameLst>
                                          <p:attrName>ppt_h</p:attrName>
                                        </p:attrNameLst>
                                      </p:cBhvr>
                                      <p:tavLst>
                                        <p:tav tm="0">
                                          <p:val>
                                            <p:strVal val="#ppt_h/20"/>
                                          </p:val>
                                        </p:tav>
                                        <p:tav tm="50000">
                                          <p:val>
                                            <p:strVal val="#ppt_h/20"/>
                                          </p:val>
                                        </p:tav>
                                        <p:tav tm="100000">
                                          <p:val>
                                            <p:strVal val="#ppt_h"/>
                                          </p:val>
                                        </p:tav>
                                      </p:tavLst>
                                    </p:anim>
                                    <p:anim calcmode="lin" valueType="num">
                                      <p:cBhvr>
                                        <p:cTn id="78" dur="5000" fill="hold"/>
                                        <p:tgtEl>
                                          <p:spTgt spid="14"/>
                                        </p:tgtEl>
                                        <p:attrNameLst>
                                          <p:attrName>ppt_w</p:attrName>
                                        </p:attrNameLst>
                                      </p:cBhvr>
                                      <p:tavLst>
                                        <p:tav tm="0">
                                          <p:val>
                                            <p:strVal val="#ppt_w+.3"/>
                                          </p:val>
                                        </p:tav>
                                        <p:tav tm="50000">
                                          <p:val>
                                            <p:strVal val="#ppt_w+.3"/>
                                          </p:val>
                                        </p:tav>
                                        <p:tav tm="100000">
                                          <p:val>
                                            <p:strVal val="#ppt_w"/>
                                          </p:val>
                                        </p:tav>
                                      </p:tavLst>
                                    </p:anim>
                                    <p:anim calcmode="lin" valueType="num">
                                      <p:cBhvr>
                                        <p:cTn id="79" dur="5000" fill="hold"/>
                                        <p:tgtEl>
                                          <p:spTgt spid="14"/>
                                        </p:tgtEl>
                                        <p:attrNameLst>
                                          <p:attrName>ppt_x</p:attrName>
                                        </p:attrNameLst>
                                      </p:cBhvr>
                                      <p:tavLst>
                                        <p:tav tm="0">
                                          <p:val>
                                            <p:strVal val="#ppt_x-.3"/>
                                          </p:val>
                                        </p:tav>
                                        <p:tav tm="50000">
                                          <p:val>
                                            <p:strVal val="#ppt_x"/>
                                          </p:val>
                                        </p:tav>
                                        <p:tav tm="100000">
                                          <p:val>
                                            <p:strVal val="#ppt_x"/>
                                          </p:val>
                                        </p:tav>
                                      </p:tavLst>
                                    </p:anim>
                                    <p:anim calcmode="lin" valueType="num">
                                      <p:cBhvr>
                                        <p:cTn id="80" dur="50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81" fill="hold" nodeType="clickPar">
                      <p:stCondLst>
                        <p:cond delay="indefinite"/>
                      </p:stCondLst>
                      <p:childTnLst>
                        <p:par>
                          <p:cTn id="82" fill="hold" nodeType="withGroup">
                            <p:stCondLst>
                              <p:cond delay="0"/>
                            </p:stCondLst>
                            <p:childTnLst>
                              <p:par>
                                <p:cTn id="83" presetID="3" presetClass="entr" presetSubtype="10" fill="hold" grpId="0" nodeType="clickEffect">
                                  <p:stCondLst>
                                    <p:cond delay="0"/>
                                  </p:stCondLst>
                                  <p:childTnLst>
                                    <p:set>
                                      <p:cBhvr>
                                        <p:cTn id="84" dur="1" fill="hold">
                                          <p:stCondLst>
                                            <p:cond delay="0"/>
                                          </p:stCondLst>
                                        </p:cTn>
                                        <p:tgtEl>
                                          <p:spTgt spid="15"/>
                                        </p:tgtEl>
                                        <p:attrNameLst>
                                          <p:attrName>style.visibility</p:attrName>
                                        </p:attrNameLst>
                                      </p:cBhvr>
                                      <p:to>
                                        <p:strVal val="visible"/>
                                      </p:to>
                                    </p:set>
                                    <p:animEffect transition="in" filter="blinds(horizontal)">
                                      <p:cBhvr>
                                        <p:cTn id="85" dur="500"/>
                                        <p:tgtEl>
                                          <p:spTgt spid="15"/>
                                        </p:tgtEl>
                                      </p:cBhvr>
                                    </p:animEffect>
                                  </p:childTnLst>
                                </p:cTn>
                              </p:par>
                            </p:childTnLst>
                          </p:cTn>
                        </p:par>
                      </p:childTnLst>
                    </p:cTn>
                  </p:par>
                  <p:par>
                    <p:cTn id="86" fill="hold" nodeType="clickPar">
                      <p:stCondLst>
                        <p:cond delay="indefinite"/>
                      </p:stCondLst>
                      <p:childTnLst>
                        <p:par>
                          <p:cTn id="87" fill="hold" nodeType="withGroup">
                            <p:stCondLst>
                              <p:cond delay="0"/>
                            </p:stCondLst>
                            <p:childTnLst>
                              <p:par>
                                <p:cTn id="88" presetID="3" presetClass="entr" presetSubtype="10" fill="hold" grpId="0" nodeType="clickEffect">
                                  <p:stCondLst>
                                    <p:cond delay="0"/>
                                  </p:stCondLst>
                                  <p:childTnLst>
                                    <p:set>
                                      <p:cBhvr>
                                        <p:cTn id="89" dur="1" fill="hold">
                                          <p:stCondLst>
                                            <p:cond delay="0"/>
                                          </p:stCondLst>
                                        </p:cTn>
                                        <p:tgtEl>
                                          <p:spTgt spid="17"/>
                                        </p:tgtEl>
                                        <p:attrNameLst>
                                          <p:attrName>style.visibility</p:attrName>
                                        </p:attrNameLst>
                                      </p:cBhvr>
                                      <p:to>
                                        <p:strVal val="visible"/>
                                      </p:to>
                                    </p:set>
                                    <p:animEffect transition="in" filter="blinds(horizontal)">
                                      <p:cBhvr>
                                        <p:cTn id="90" dur="500"/>
                                        <p:tgtEl>
                                          <p:spTgt spid="17"/>
                                        </p:tgtEl>
                                      </p:cBhvr>
                                    </p:animEffect>
                                  </p:childTnLst>
                                </p:cTn>
                              </p:par>
                            </p:childTnLst>
                          </p:cTn>
                        </p:par>
                      </p:childTnLst>
                    </p:cTn>
                  </p:par>
                  <p:par>
                    <p:cTn id="91" fill="hold" nodeType="clickPar">
                      <p:stCondLst>
                        <p:cond delay="indefinite"/>
                      </p:stCondLst>
                      <p:childTnLst>
                        <p:par>
                          <p:cTn id="92" fill="hold" nodeType="withGroup">
                            <p:stCondLst>
                              <p:cond delay="0"/>
                            </p:stCondLst>
                            <p:childTnLst>
                              <p:par>
                                <p:cTn id="93" presetID="3" presetClass="entr" presetSubtype="10" fill="hold" grpId="0" nodeType="clickEffect">
                                  <p:stCondLst>
                                    <p:cond delay="0"/>
                                  </p:stCondLst>
                                  <p:childTnLst>
                                    <p:set>
                                      <p:cBhvr>
                                        <p:cTn id="94" dur="1" fill="hold">
                                          <p:stCondLst>
                                            <p:cond delay="0"/>
                                          </p:stCondLst>
                                        </p:cTn>
                                        <p:tgtEl>
                                          <p:spTgt spid="18"/>
                                        </p:tgtEl>
                                        <p:attrNameLst>
                                          <p:attrName>style.visibility</p:attrName>
                                        </p:attrNameLst>
                                      </p:cBhvr>
                                      <p:to>
                                        <p:strVal val="visible"/>
                                      </p:to>
                                    </p:set>
                                    <p:animEffect transition="in" filter="blinds(horizontal)">
                                      <p:cBhvr>
                                        <p:cTn id="95" dur="500"/>
                                        <p:tgtEl>
                                          <p:spTgt spid="18"/>
                                        </p:tgtEl>
                                      </p:cBhvr>
                                    </p:animEffect>
                                  </p:childTnLst>
                                </p:cTn>
                              </p:par>
                            </p:childTnLst>
                          </p:cTn>
                        </p:par>
                      </p:childTnLst>
                    </p:cTn>
                  </p:par>
                  <p:par>
                    <p:cTn id="96" fill="hold" nodeType="clickPar">
                      <p:stCondLst>
                        <p:cond delay="indefinite"/>
                      </p:stCondLst>
                      <p:childTnLst>
                        <p:par>
                          <p:cTn id="97" fill="hold" nodeType="withGroup">
                            <p:stCondLst>
                              <p:cond delay="0"/>
                            </p:stCondLst>
                            <p:childTnLst>
                              <p:par>
                                <p:cTn id="98" presetID="3" presetClass="entr" presetSubtype="10" fill="hold" grpId="0" nodeType="clickEffect">
                                  <p:stCondLst>
                                    <p:cond delay="0"/>
                                  </p:stCondLst>
                                  <p:childTnLst>
                                    <p:set>
                                      <p:cBhvr>
                                        <p:cTn id="99" dur="1" fill="hold">
                                          <p:stCondLst>
                                            <p:cond delay="0"/>
                                          </p:stCondLst>
                                        </p:cTn>
                                        <p:tgtEl>
                                          <p:spTgt spid="19"/>
                                        </p:tgtEl>
                                        <p:attrNameLst>
                                          <p:attrName>style.visibility</p:attrName>
                                        </p:attrNameLst>
                                      </p:cBhvr>
                                      <p:to>
                                        <p:strVal val="visible"/>
                                      </p:to>
                                    </p:set>
                                    <p:animEffect transition="in" filter="blinds(horizontal)">
                                      <p:cBhvr>
                                        <p:cTn id="100" dur="500"/>
                                        <p:tgtEl>
                                          <p:spTgt spid="19"/>
                                        </p:tgtEl>
                                      </p:cBhvr>
                                    </p:animEffect>
                                  </p:childTnLst>
                                </p:cTn>
                              </p:par>
                            </p:childTnLst>
                          </p:cTn>
                        </p:par>
                      </p:childTnLst>
                    </p:cTn>
                  </p:par>
                  <p:par>
                    <p:cTn id="101" fill="hold" nodeType="clickPar">
                      <p:stCondLst>
                        <p:cond delay="indefinite"/>
                      </p:stCondLst>
                      <p:childTnLst>
                        <p:par>
                          <p:cTn id="102" fill="hold" nodeType="withGroup">
                            <p:stCondLst>
                              <p:cond delay="0"/>
                            </p:stCondLst>
                            <p:childTnLst>
                              <p:par>
                                <p:cTn id="103" presetID="3" presetClass="entr" presetSubtype="10" fill="hold" grpId="0" nodeType="clickEffect">
                                  <p:stCondLst>
                                    <p:cond delay="0"/>
                                  </p:stCondLst>
                                  <p:childTnLst>
                                    <p:set>
                                      <p:cBhvr>
                                        <p:cTn id="104" dur="1" fill="hold">
                                          <p:stCondLst>
                                            <p:cond delay="0"/>
                                          </p:stCondLst>
                                        </p:cTn>
                                        <p:tgtEl>
                                          <p:spTgt spid="20"/>
                                        </p:tgtEl>
                                        <p:attrNameLst>
                                          <p:attrName>style.visibility</p:attrName>
                                        </p:attrNameLst>
                                      </p:cBhvr>
                                      <p:to>
                                        <p:strVal val="visible"/>
                                      </p:to>
                                    </p:set>
                                    <p:animEffect transition="in" filter="blinds(horizontal)">
                                      <p:cBhvr>
                                        <p:cTn id="10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build="p"/>
      <p:bldP spid="6" grpId="0" build="p" animBg="1"/>
      <p:bldP spid="14" grpId="0"/>
      <p:bldP spid="15" grpId="0"/>
      <p:bldP spid="17" grpId="0"/>
      <p:bldP spid="18" grpId="0"/>
      <p:bldP spid="19" grpId="0"/>
      <p:bldP spid="20" grpId="0"/>
      <p:bldP spid="21" grpId="0"/>
      <p:bldP spid="22" grpId="0"/>
      <p:bldP spid="23" grpId="0"/>
      <p:bldP spid="24" grpId="0"/>
      <p:bldP spid="26" grpId="0"/>
      <p:bldP spid="27" grpId="0"/>
    </p:bld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94122"/>
          </a:xfrm>
          <a:solidFill>
            <a:schemeClr val="accent1"/>
          </a:solidFill>
        </p:spPr>
        <p:txBody>
          <a:bodyPr/>
          <a:lstStyle/>
          <a:p>
            <a:r>
              <a:rPr lang="en-GB" sz="3200" dirty="0" smtClean="0">
                <a:solidFill>
                  <a:srgbClr val="FF0000"/>
                </a:solidFill>
                <a:cs typeface="Arial" pitchFamily="34" charset="0"/>
              </a:rPr>
              <a:t>Net Sales</a:t>
            </a:r>
            <a:r>
              <a:rPr lang="ar-SA" sz="3200" b="1" dirty="0" smtClean="0">
                <a:solidFill>
                  <a:schemeClr val="tx1"/>
                </a:solidFill>
                <a:cs typeface="Arial" pitchFamily="34" charset="0"/>
              </a:rPr>
              <a:t>تحديد قيمة صافي المبيعات</a:t>
            </a:r>
            <a:r>
              <a:rPr lang="ar-SA" b="1" dirty="0" smtClean="0">
                <a:solidFill>
                  <a:schemeClr val="tx1"/>
                </a:solidFill>
                <a:cs typeface="Arial" pitchFamily="34" charset="0"/>
              </a:rPr>
              <a:t>  </a:t>
            </a:r>
            <a:endParaRPr lang="en-GB" b="1" dirty="0" smtClean="0">
              <a:solidFill>
                <a:schemeClr val="tx1"/>
              </a:solidFill>
              <a:cs typeface="Arial" pitchFamily="34" charset="0"/>
            </a:endParaRPr>
          </a:p>
        </p:txBody>
      </p:sp>
      <p:graphicFrame>
        <p:nvGraphicFramePr>
          <p:cNvPr id="7" name="Content Placeholder 4"/>
          <p:cNvGraphicFramePr>
            <a:graphicFrameLocks noGrp="1"/>
          </p:cNvGraphicFramePr>
          <p:nvPr>
            <p:ph idx="1"/>
            <p:extLst>
              <p:ext uri="{D42A27DB-BD31-4B8C-83A1-F6EECF244321}">
                <p14:modId xmlns:p14="http://schemas.microsoft.com/office/powerpoint/2010/main" xmlns="" val="1273505617"/>
              </p:ext>
            </p:extLst>
          </p:nvPr>
        </p:nvGraphicFramePr>
        <p:xfrm>
          <a:off x="457200" y="1295400"/>
          <a:ext cx="7877907" cy="3657600"/>
        </p:xfrm>
        <a:graphic>
          <a:graphicData uri="http://schemas.openxmlformats.org/drawingml/2006/table">
            <a:tbl>
              <a:tblPr firstRow="1" bandRow="1">
                <a:tableStyleId>{5C22544A-7EE6-4342-B048-85BDC9FD1C3A}</a:tableStyleId>
              </a:tblPr>
              <a:tblGrid>
                <a:gridCol w="1649647"/>
                <a:gridCol w="1750646"/>
                <a:gridCol w="4477614"/>
              </a:tblGrid>
              <a:tr h="428625">
                <a:tc gridSpan="2">
                  <a:txBody>
                    <a:bodyPr/>
                    <a:lstStyle/>
                    <a:p>
                      <a:pPr algn="ctr"/>
                      <a:r>
                        <a:rPr lang="ar-SA" sz="2400" b="1" dirty="0" smtClean="0">
                          <a:solidFill>
                            <a:srgbClr val="FFFF00"/>
                          </a:solidFill>
                        </a:rPr>
                        <a:t>مبالغ</a:t>
                      </a:r>
                      <a:endParaRPr lang="en-GB" sz="2400" b="1" dirty="0">
                        <a:solidFill>
                          <a:srgbClr val="FFFF00"/>
                        </a:solidFill>
                      </a:endParaRPr>
                    </a:p>
                  </a:txBody>
                  <a:tcPr marL="84406" marR="84406">
                    <a:solidFill>
                      <a:srgbClr val="0070C0"/>
                    </a:solidFill>
                  </a:tcPr>
                </a:tc>
                <a:tc hMerge="1">
                  <a:txBody>
                    <a:bodyPr/>
                    <a:lstStyle/>
                    <a:p>
                      <a:endParaRPr lang="en-GB" dirty="0"/>
                    </a:p>
                  </a:txBody>
                  <a:tcPr/>
                </a:tc>
                <a:tc rowSpan="2">
                  <a:txBody>
                    <a:bodyPr/>
                    <a:lstStyle/>
                    <a:p>
                      <a:pPr algn="ctr"/>
                      <a:endParaRPr lang="ar-SA" sz="2400" b="1" dirty="0">
                        <a:solidFill>
                          <a:srgbClr val="FFFF00"/>
                        </a:solidFill>
                      </a:endParaRPr>
                    </a:p>
                    <a:p>
                      <a:pPr algn="ctr"/>
                      <a:r>
                        <a:rPr lang="ar-SA" sz="2400" b="1" dirty="0" smtClean="0">
                          <a:solidFill>
                            <a:srgbClr val="FFFF00"/>
                          </a:solidFill>
                        </a:rPr>
                        <a:t>بيــــــــــــــــــــــــــــان</a:t>
                      </a:r>
                    </a:p>
                  </a:txBody>
                  <a:tcPr marL="84406" marR="84406">
                    <a:solidFill>
                      <a:srgbClr val="0070C0"/>
                    </a:solidFill>
                  </a:tcPr>
                </a:tc>
              </a:tr>
              <a:tr h="428625">
                <a:tc>
                  <a:txBody>
                    <a:bodyPr/>
                    <a:lstStyle/>
                    <a:p>
                      <a:pPr algn="ctr"/>
                      <a:r>
                        <a:rPr lang="ar-SA" sz="2400" b="1" dirty="0" smtClean="0">
                          <a:solidFill>
                            <a:srgbClr val="FF0000"/>
                          </a:solidFill>
                        </a:rPr>
                        <a:t>كلي</a:t>
                      </a:r>
                      <a:endParaRPr lang="en-GB" sz="2400" b="1" dirty="0">
                        <a:solidFill>
                          <a:srgbClr val="FF0000"/>
                        </a:solidFill>
                      </a:endParaRPr>
                    </a:p>
                  </a:txBody>
                  <a:tcPr marL="84406" marR="84406"/>
                </a:tc>
                <a:tc>
                  <a:txBody>
                    <a:bodyPr/>
                    <a:lstStyle/>
                    <a:p>
                      <a:pPr algn="ctr"/>
                      <a:r>
                        <a:rPr lang="ar-SA" sz="2400" b="1" dirty="0" smtClean="0">
                          <a:solidFill>
                            <a:srgbClr val="FF0000"/>
                          </a:solidFill>
                        </a:rPr>
                        <a:t>جزئي</a:t>
                      </a:r>
                      <a:endParaRPr lang="en-GB" sz="2400" b="1" dirty="0">
                        <a:solidFill>
                          <a:srgbClr val="FF0000"/>
                        </a:solidFill>
                      </a:endParaRPr>
                    </a:p>
                  </a:txBody>
                  <a:tcPr marL="84406" marR="84406"/>
                </a:tc>
                <a:tc vMerge="1">
                  <a:txBody>
                    <a:bodyPr/>
                    <a:lstStyle/>
                    <a:p>
                      <a:endParaRPr lang="en-GB" dirty="0"/>
                    </a:p>
                  </a:txBody>
                  <a:tcPr/>
                </a:tc>
              </a:tr>
              <a:tr h="42862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400" b="1" dirty="0" smtClean="0"/>
                        <a:t>×××</a:t>
                      </a:r>
                      <a:endParaRPr lang="en-GB" sz="2400" b="1" dirty="0" smtClean="0"/>
                    </a:p>
                  </a:txBody>
                  <a:tcPr marL="84406" marR="84406"/>
                </a:tc>
                <a:tc>
                  <a:txBody>
                    <a:bodyPr/>
                    <a:lstStyle/>
                    <a:p>
                      <a:pPr algn="ctr"/>
                      <a:endParaRPr lang="en-GB" sz="2400" b="1" dirty="0"/>
                    </a:p>
                  </a:txBody>
                  <a:tcPr marL="84406" marR="84406"/>
                </a:tc>
                <a:tc>
                  <a:txBody>
                    <a:bodyPr/>
                    <a:lstStyle/>
                    <a:p>
                      <a:pPr algn="r"/>
                      <a:r>
                        <a:rPr lang="ar-SA" sz="2400" dirty="0" smtClean="0"/>
                        <a:t>إجمالي المبيعات</a:t>
                      </a:r>
                      <a:endParaRPr lang="en-GB" sz="2400" dirty="0"/>
                    </a:p>
                  </a:txBody>
                  <a:tcPr marL="84406" marR="84406"/>
                </a:tc>
              </a:tr>
              <a:tr h="428625">
                <a:tc>
                  <a:txBody>
                    <a:bodyPr/>
                    <a:lstStyle/>
                    <a:p>
                      <a:pPr algn="ctr"/>
                      <a:endParaRPr lang="en-GB" sz="2400" b="1" u="sng"/>
                    </a:p>
                  </a:txBody>
                  <a:tcPr marL="84406" marR="84406"/>
                </a:tc>
                <a:tc>
                  <a:txBody>
                    <a:bodyPr/>
                    <a:lstStyle/>
                    <a:p>
                      <a:pPr algn="ctr"/>
                      <a:r>
                        <a:rPr lang="ar-SA" sz="2400" b="1" u="none" dirty="0" smtClean="0"/>
                        <a:t>××</a:t>
                      </a:r>
                      <a:endParaRPr lang="en-GB" sz="2400" b="1" u="none" dirty="0"/>
                    </a:p>
                  </a:txBody>
                  <a:tcPr marL="84406" marR="84406"/>
                </a:tc>
                <a:tc>
                  <a:txBody>
                    <a:bodyPr/>
                    <a:lstStyle/>
                    <a:p>
                      <a:pPr algn="r"/>
                      <a:r>
                        <a:rPr lang="ar-SA" sz="2400" dirty="0" smtClean="0"/>
                        <a:t>يخصم:  مردودات المبيعات</a:t>
                      </a:r>
                      <a:endParaRPr lang="en-GB" sz="2400" dirty="0"/>
                    </a:p>
                  </a:txBody>
                  <a:tcPr marL="84406" marR="84406"/>
                </a:tc>
              </a:tr>
              <a:tr h="428625">
                <a:tc>
                  <a:txBody>
                    <a:bodyPr/>
                    <a:lstStyle/>
                    <a:p>
                      <a:pPr algn="ctr"/>
                      <a:endParaRPr lang="en-GB" sz="2400" b="1" u="sng"/>
                    </a:p>
                  </a:txBody>
                  <a:tcPr marL="84406" marR="84406"/>
                </a:tc>
                <a:tc>
                  <a:txBody>
                    <a:bodyPr/>
                    <a:lstStyle/>
                    <a:p>
                      <a:pPr algn="ctr"/>
                      <a:r>
                        <a:rPr lang="ar-SA" sz="2400" b="1" u="none" smtClean="0"/>
                        <a:t>××</a:t>
                      </a:r>
                      <a:endParaRPr lang="en-GB" sz="2400" b="1" u="none" dirty="0"/>
                    </a:p>
                  </a:txBody>
                  <a:tcPr marL="84406" marR="84406"/>
                </a:tc>
                <a:tc>
                  <a:txBody>
                    <a:bodyPr/>
                    <a:lstStyle/>
                    <a:p>
                      <a:pPr algn="r"/>
                      <a:r>
                        <a:rPr lang="ar-SA" sz="2400" baseline="0" dirty="0" smtClean="0"/>
                        <a:t>          مسموحات المبيعات</a:t>
                      </a:r>
                      <a:r>
                        <a:rPr lang="ar-SA" sz="2400" dirty="0" smtClean="0"/>
                        <a:t>           </a:t>
                      </a:r>
                      <a:endParaRPr lang="en-GB" sz="2400" dirty="0"/>
                    </a:p>
                  </a:txBody>
                  <a:tcPr marL="84406" marR="84406"/>
                </a:tc>
              </a:tr>
              <a:tr h="428625">
                <a:tc>
                  <a:txBody>
                    <a:bodyPr/>
                    <a:lstStyle/>
                    <a:p>
                      <a:pPr algn="ctr"/>
                      <a:endParaRPr lang="en-GB" sz="2400" b="1" u="sng"/>
                    </a:p>
                  </a:txBody>
                  <a:tcPr marL="84406" marR="84406"/>
                </a:tc>
                <a:tc>
                  <a:txBody>
                    <a:bodyPr/>
                    <a:lstStyle/>
                    <a:p>
                      <a:pPr algn="ctr"/>
                      <a:r>
                        <a:rPr lang="ar-SA" sz="2400" b="1" u="none" dirty="0" smtClean="0"/>
                        <a:t>××</a:t>
                      </a:r>
                      <a:endParaRPr lang="en-GB" sz="2400" b="1" u="none" dirty="0"/>
                    </a:p>
                  </a:txBody>
                  <a:tcPr marL="84406" marR="84406"/>
                </a:tc>
                <a:tc>
                  <a:txBody>
                    <a:bodyPr/>
                    <a:lstStyle/>
                    <a:p>
                      <a:pPr algn="r"/>
                      <a:r>
                        <a:rPr lang="ar-SA" sz="2400" dirty="0" smtClean="0"/>
                        <a:t>          الخصم المسموح </a:t>
                      </a:r>
                      <a:r>
                        <a:rPr lang="ar-SA" sz="2400" dirty="0" err="1" smtClean="0"/>
                        <a:t>به</a:t>
                      </a:r>
                      <a:r>
                        <a:rPr lang="ar-SA" sz="2400" dirty="0" smtClean="0"/>
                        <a:t>    </a:t>
                      </a:r>
                      <a:endParaRPr lang="en-GB" sz="2400" dirty="0"/>
                    </a:p>
                  </a:txBody>
                  <a:tcPr marL="84406" marR="84406"/>
                </a:tc>
              </a:tr>
              <a:tr h="42862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400" b="1" dirty="0" smtClean="0">
                          <a:solidFill>
                            <a:srgbClr val="FF0000"/>
                          </a:solidFill>
                        </a:rPr>
                        <a:t>(××)</a:t>
                      </a:r>
                      <a:endParaRPr lang="en-GB" sz="2400" b="1" dirty="0" smtClean="0">
                        <a:solidFill>
                          <a:srgbClr val="009900"/>
                        </a:solidFill>
                      </a:endParaRPr>
                    </a:p>
                  </a:txBody>
                  <a:tcPr marL="84406" marR="84406"/>
                </a:tc>
                <a:tc>
                  <a:txBody>
                    <a:bodyPr/>
                    <a:lstStyle/>
                    <a:p>
                      <a:pPr algn="ctr"/>
                      <a:r>
                        <a:rPr lang="ar-SA" sz="2400" b="1" dirty="0" smtClean="0"/>
                        <a:t>ـــــــــــــــــــــ</a:t>
                      </a:r>
                      <a:endParaRPr lang="en-GB" sz="2400" b="1" dirty="0"/>
                    </a:p>
                  </a:txBody>
                  <a:tcPr marL="84406" marR="84406"/>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en-GB" sz="2400" dirty="0" smtClean="0"/>
                    </a:p>
                  </a:txBody>
                  <a:tcPr marL="84406" marR="84406"/>
                </a:tc>
              </a:tr>
              <a:tr h="42862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400" b="1" dirty="0" smtClean="0"/>
                        <a:t>×××</a:t>
                      </a:r>
                      <a:endParaRPr lang="en-GB" sz="2400" b="1" dirty="0" smtClean="0"/>
                    </a:p>
                  </a:txBody>
                  <a:tcPr marL="84406" marR="84406"/>
                </a:tc>
                <a:tc>
                  <a:txBody>
                    <a:bodyPr/>
                    <a:lstStyle/>
                    <a:p>
                      <a:pPr algn="ctr"/>
                      <a:r>
                        <a:rPr lang="ar-SA" sz="2400" b="1" dirty="0" smtClean="0"/>
                        <a:t>××</a:t>
                      </a:r>
                      <a:endParaRPr lang="en-GB" sz="2400" b="1" dirty="0"/>
                    </a:p>
                  </a:txBody>
                  <a:tcPr marL="84406" marR="84406"/>
                </a:tc>
                <a:tc>
                  <a:txBody>
                    <a:bodyPr/>
                    <a:lstStyle/>
                    <a:p>
                      <a:pPr algn="r"/>
                      <a:r>
                        <a:rPr lang="ar-SA" sz="2400" dirty="0" smtClean="0"/>
                        <a:t>صافي المبيعات</a:t>
                      </a:r>
                    </a:p>
                  </a:txBody>
                  <a:tcPr marL="84406" marR="84406"/>
                </a:tc>
              </a:tr>
            </a:tbl>
          </a:graphicData>
        </a:graphic>
      </p:graphicFrame>
      <p:sp>
        <p:nvSpPr>
          <p:cNvPr id="8" name="Rounded Rectangle 7"/>
          <p:cNvSpPr/>
          <p:nvPr/>
        </p:nvSpPr>
        <p:spPr>
          <a:xfrm>
            <a:off x="844062" y="5257800"/>
            <a:ext cx="5064369" cy="685800"/>
          </a:xfrm>
          <a:prstGeom prst="roundRect">
            <a:avLst/>
          </a:prstGeom>
          <a:solidFill>
            <a:srgbClr val="FEF2E8"/>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sz="2000" b="1" dirty="0">
                <a:ln>
                  <a:solidFill>
                    <a:srgbClr val="FF3300"/>
                  </a:solidFill>
                </a:ln>
                <a:solidFill>
                  <a:schemeClr val="tx1"/>
                </a:solidFill>
              </a:rPr>
              <a:t>مجمل الربح  =  صافي المبيعات   -    تكلفة البضاعة المباعة</a:t>
            </a:r>
            <a:endParaRPr lang="en-GB" sz="2000" b="1" dirty="0">
              <a:ln>
                <a:solidFill>
                  <a:srgbClr val="FF3300"/>
                </a:solidFill>
              </a:ln>
              <a:solidFill>
                <a:schemeClr val="tx1"/>
              </a:solidFill>
            </a:endParaRPr>
          </a:p>
        </p:txBody>
      </p:sp>
      <p:sp>
        <p:nvSpPr>
          <p:cNvPr id="9" name="Oval 8"/>
          <p:cNvSpPr/>
          <p:nvPr/>
        </p:nvSpPr>
        <p:spPr>
          <a:xfrm>
            <a:off x="6541477" y="5257800"/>
            <a:ext cx="1125415" cy="6858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sz="2000" b="1" dirty="0">
                <a:solidFill>
                  <a:schemeClr val="tx1"/>
                </a:solidFill>
              </a:rPr>
              <a:t>من كل ما سبق</a:t>
            </a:r>
            <a:endParaRPr lang="en-GB" sz="2000" b="1" dirty="0"/>
          </a:p>
        </p:txBody>
      </p:sp>
      <p:sp>
        <p:nvSpPr>
          <p:cNvPr id="10"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208</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272176164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lgn="ctr">
              <a:defRPr/>
            </a:pPr>
            <a:r>
              <a:rPr lang="en-US" sz="3600" dirty="0" smtClean="0">
                <a:solidFill>
                  <a:schemeClr val="tx1"/>
                </a:solidFill>
              </a:rPr>
              <a:t/>
            </a:r>
            <a:br>
              <a:rPr lang="en-US" sz="3600" dirty="0" smtClean="0">
                <a:solidFill>
                  <a:schemeClr val="tx1"/>
                </a:solidFill>
              </a:rPr>
            </a:br>
            <a:r>
              <a:rPr lang="ar-SA" sz="3200" dirty="0" smtClean="0">
                <a:solidFill>
                  <a:schemeClr val="tx1"/>
                </a:solidFill>
              </a:rPr>
              <a:t>أهم المصطلحات المحاسبية باللغة الإنجليزية</a:t>
            </a:r>
            <a:r>
              <a:rPr lang="en-GB" sz="3600" dirty="0" smtClean="0">
                <a:solidFill>
                  <a:schemeClr val="tx1"/>
                </a:solidFill>
              </a:rPr>
              <a:t/>
            </a:r>
            <a:br>
              <a:rPr lang="en-GB" sz="3600" dirty="0" smtClean="0">
                <a:solidFill>
                  <a:schemeClr val="tx1"/>
                </a:solidFill>
              </a:rPr>
            </a:br>
            <a:endParaRPr lang="en-GB" sz="3600" dirty="0"/>
          </a:p>
        </p:txBody>
      </p:sp>
      <p:sp>
        <p:nvSpPr>
          <p:cNvPr id="218115" name="Content Placeholder 2"/>
          <p:cNvSpPr>
            <a:spLocks noGrp="1"/>
          </p:cNvSpPr>
          <p:nvPr>
            <p:ph idx="1"/>
          </p:nvPr>
        </p:nvSpPr>
        <p:spPr/>
        <p:txBody>
          <a:bodyPr/>
          <a:lstStyle/>
          <a:p>
            <a:endParaRPr lang="en-GB" smtClean="0">
              <a:cs typeface="Arial" pitchFamily="34" charset="0"/>
            </a:endParaRPr>
          </a:p>
        </p:txBody>
      </p:sp>
      <p:graphicFrame>
        <p:nvGraphicFramePr>
          <p:cNvPr id="5" name="Content Placeholder 6"/>
          <p:cNvGraphicFramePr>
            <a:graphicFrameLocks noGrp="1"/>
          </p:cNvGraphicFramePr>
          <p:nvPr>
            <p:extLst>
              <p:ext uri="{D42A27DB-BD31-4B8C-83A1-F6EECF244321}">
                <p14:modId xmlns:p14="http://schemas.microsoft.com/office/powerpoint/2010/main" xmlns="" val="4035470251"/>
              </p:ext>
            </p:extLst>
          </p:nvPr>
        </p:nvGraphicFramePr>
        <p:xfrm>
          <a:off x="492369" y="1447800"/>
          <a:ext cx="8159262" cy="4192591"/>
        </p:xfrm>
        <a:graphic>
          <a:graphicData uri="http://schemas.openxmlformats.org/drawingml/2006/table">
            <a:tbl>
              <a:tblPr/>
              <a:tblGrid>
                <a:gridCol w="4079631"/>
                <a:gridCol w="4079631"/>
              </a:tblGrid>
              <a:tr h="496888">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400" b="1" i="0" u="none" strike="noStrike" cap="none" normalizeH="0" baseline="0" dirty="0" smtClean="0">
                          <a:ln>
                            <a:noFill/>
                          </a:ln>
                          <a:solidFill>
                            <a:schemeClr val="bg1"/>
                          </a:solidFill>
                          <a:effectLst/>
                          <a:latin typeface="Calibri" pitchFamily="34" charset="0"/>
                          <a:cs typeface="Arial" pitchFamily="34" charset="0"/>
                        </a:rPr>
                        <a:t>المصطلح المحاسبي باللغة الإنجليزية</a:t>
                      </a:r>
                      <a:endParaRPr kumimoji="0" lang="en-GB" sz="2400" b="1" i="0" u="none" strike="noStrike" cap="none" normalizeH="0" baseline="0" dirty="0" smtClean="0">
                        <a:ln>
                          <a:noFill/>
                        </a:ln>
                        <a:solidFill>
                          <a:schemeClr val="bg1"/>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70C0"/>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400" b="1" i="0" u="none" strike="noStrike" cap="none" normalizeH="0" baseline="0" dirty="0" smtClean="0">
                          <a:ln>
                            <a:noFill/>
                          </a:ln>
                          <a:solidFill>
                            <a:srgbClr val="FFFFFF"/>
                          </a:solidFill>
                          <a:effectLst/>
                          <a:latin typeface="Calibri" pitchFamily="34" charset="0"/>
                          <a:cs typeface="Arial" pitchFamily="34" charset="0"/>
                        </a:rPr>
                        <a:t>المصطلح المحاسبي باللغة العربية</a:t>
                      </a:r>
                      <a:endParaRPr kumimoji="0" lang="en-GB" sz="2400" b="1" i="0" u="none" strike="noStrike" cap="none" normalizeH="0" baseline="0" dirty="0" smtClean="0">
                        <a:ln>
                          <a:noFill/>
                        </a:ln>
                        <a:solidFill>
                          <a:srgbClr val="FFFFFF"/>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70C0"/>
                    </a:solidFill>
                  </a:tcPr>
                </a:tc>
              </a:tr>
              <a:tr h="623888">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n-US" sz="2800" b="1" i="0" u="none" strike="noStrike" cap="none" normalizeH="0" baseline="0" smtClean="0">
                          <a:ln>
                            <a:noFill/>
                          </a:ln>
                          <a:solidFill>
                            <a:srgbClr val="FF0000"/>
                          </a:solidFill>
                          <a:effectLst/>
                          <a:latin typeface="Calibri" pitchFamily="34" charset="0"/>
                          <a:cs typeface="Arial" pitchFamily="34" charset="0"/>
                        </a:rPr>
                        <a:t>Sales</a:t>
                      </a:r>
                      <a:endParaRPr kumimoji="0" lang="en-GB" sz="2800" b="1"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2800" b="1" i="0" u="none" strike="noStrike" cap="none" normalizeH="0" baseline="0" smtClean="0">
                          <a:ln>
                            <a:noFill/>
                          </a:ln>
                          <a:solidFill>
                            <a:srgbClr val="000000"/>
                          </a:solidFill>
                          <a:effectLst/>
                          <a:latin typeface="Calibri" pitchFamily="34" charset="0"/>
                          <a:cs typeface="Arial" pitchFamily="34" charset="0"/>
                        </a:rPr>
                        <a:t>المبيعات</a:t>
                      </a:r>
                      <a:endParaRPr kumimoji="0" lang="en-GB" sz="2800" b="1"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623888">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n-US" sz="2800" b="1" i="0" u="none" strike="noStrike" cap="none" normalizeH="0" baseline="0" smtClean="0">
                          <a:ln>
                            <a:noFill/>
                          </a:ln>
                          <a:solidFill>
                            <a:srgbClr val="FF0000"/>
                          </a:solidFill>
                          <a:effectLst/>
                          <a:latin typeface="Calibri" pitchFamily="34" charset="0"/>
                          <a:cs typeface="Arial" pitchFamily="34" charset="0"/>
                        </a:rPr>
                        <a:t>Sales</a:t>
                      </a:r>
                      <a:r>
                        <a:rPr kumimoji="0" lang="en-GB" sz="2800" b="1" i="0" u="none" strike="noStrike" cap="none" normalizeH="0" baseline="0" smtClean="0">
                          <a:ln>
                            <a:noFill/>
                          </a:ln>
                          <a:solidFill>
                            <a:srgbClr val="FF0000"/>
                          </a:solidFill>
                          <a:effectLst/>
                          <a:latin typeface="Calibri" pitchFamily="34" charset="0"/>
                          <a:cs typeface="Arial" pitchFamily="34" charset="0"/>
                        </a:rPr>
                        <a:t> Returns</a:t>
                      </a:r>
                      <a:endParaRPr kumimoji="0" lang="en-GB" sz="2800" b="1"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2800" b="1" i="0" u="none" strike="noStrike" cap="none" normalizeH="0" baseline="0" smtClean="0">
                          <a:ln>
                            <a:noFill/>
                          </a:ln>
                          <a:solidFill>
                            <a:srgbClr val="000000"/>
                          </a:solidFill>
                          <a:effectLst/>
                          <a:latin typeface="Calibri" pitchFamily="34" charset="0"/>
                          <a:cs typeface="Arial" pitchFamily="34" charset="0"/>
                        </a:rPr>
                        <a:t>مردودات المبيعات</a:t>
                      </a:r>
                      <a:endParaRPr kumimoji="0" lang="en-GB" sz="2800" b="1"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623888">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n-US" sz="2800" b="1" i="0" u="none" strike="noStrike" cap="none" normalizeH="0" baseline="0" smtClean="0">
                          <a:ln>
                            <a:noFill/>
                          </a:ln>
                          <a:solidFill>
                            <a:srgbClr val="FF0000"/>
                          </a:solidFill>
                          <a:effectLst/>
                          <a:latin typeface="Calibri" pitchFamily="34" charset="0"/>
                          <a:cs typeface="Arial" pitchFamily="34" charset="0"/>
                        </a:rPr>
                        <a:t>Sales</a:t>
                      </a:r>
                      <a:r>
                        <a:rPr kumimoji="0" lang="en-GB" sz="2800" b="1" i="0" u="none" strike="noStrike" cap="none" normalizeH="0" baseline="0" smtClean="0">
                          <a:ln>
                            <a:noFill/>
                          </a:ln>
                          <a:solidFill>
                            <a:srgbClr val="FF0000"/>
                          </a:solidFill>
                          <a:effectLst/>
                          <a:latin typeface="Calibri" pitchFamily="34" charset="0"/>
                          <a:cs typeface="Arial" pitchFamily="34" charset="0"/>
                        </a:rPr>
                        <a:t> Allowances</a:t>
                      </a:r>
                      <a:endParaRPr kumimoji="0" lang="en-GB" sz="2800" b="1"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2800" b="1" i="0" u="none" strike="noStrike" cap="none" normalizeH="0" baseline="0" smtClean="0">
                          <a:ln>
                            <a:noFill/>
                          </a:ln>
                          <a:solidFill>
                            <a:srgbClr val="000000"/>
                          </a:solidFill>
                          <a:effectLst/>
                          <a:latin typeface="Calibri" pitchFamily="34" charset="0"/>
                          <a:cs typeface="Arial" pitchFamily="34" charset="0"/>
                        </a:rPr>
                        <a:t>مسموحات المبيعات</a:t>
                      </a:r>
                      <a:endParaRPr kumimoji="0" lang="en-GB" sz="2800" b="1"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623888">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n-US" sz="2800" b="1" i="0" u="none" strike="noStrike" cap="none" normalizeH="0" baseline="0" smtClean="0">
                          <a:ln>
                            <a:noFill/>
                          </a:ln>
                          <a:solidFill>
                            <a:srgbClr val="FF0000"/>
                          </a:solidFill>
                          <a:effectLst/>
                          <a:latin typeface="Calibri" pitchFamily="34" charset="0"/>
                          <a:cs typeface="Arial" pitchFamily="34" charset="0"/>
                        </a:rPr>
                        <a:t>Sales</a:t>
                      </a:r>
                      <a:r>
                        <a:rPr kumimoji="0" lang="en-GB" sz="2800" b="1" i="0" u="none" strike="noStrike" cap="none" normalizeH="0" baseline="0" smtClean="0">
                          <a:ln>
                            <a:noFill/>
                          </a:ln>
                          <a:solidFill>
                            <a:srgbClr val="FF0000"/>
                          </a:solidFill>
                          <a:effectLst/>
                          <a:latin typeface="Calibri" pitchFamily="34" charset="0"/>
                          <a:cs typeface="Arial" pitchFamily="34" charset="0"/>
                        </a:rPr>
                        <a:t> Discount</a:t>
                      </a:r>
                      <a:endParaRPr kumimoji="0" lang="en-GB" sz="2800" b="1"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2800" b="1" i="0" u="none" strike="noStrike" cap="none" normalizeH="0" baseline="0" smtClean="0">
                          <a:ln>
                            <a:noFill/>
                          </a:ln>
                          <a:solidFill>
                            <a:srgbClr val="000000"/>
                          </a:solidFill>
                          <a:effectLst/>
                          <a:latin typeface="Calibri" pitchFamily="34" charset="0"/>
                          <a:cs typeface="Arial" pitchFamily="34" charset="0"/>
                        </a:rPr>
                        <a:t>خصم المبيعات</a:t>
                      </a:r>
                      <a:endParaRPr kumimoji="0" lang="en-GB" sz="2800" b="1"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623888">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n-GB" sz="2800" b="1" i="0" u="none" strike="noStrike" cap="none" normalizeH="0" baseline="0" smtClean="0">
                          <a:ln>
                            <a:noFill/>
                          </a:ln>
                          <a:solidFill>
                            <a:srgbClr val="FF0000"/>
                          </a:solidFill>
                          <a:effectLst/>
                          <a:latin typeface="Calibri" pitchFamily="34" charset="0"/>
                          <a:cs typeface="Arial" pitchFamily="34" charset="0"/>
                        </a:rPr>
                        <a:t>Discount Allowed</a:t>
                      </a:r>
                      <a:endParaRPr kumimoji="0" lang="en-GB" sz="2800" b="1"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2800" b="1" i="0" u="none" strike="noStrike" cap="none" normalizeH="0" baseline="0" smtClean="0">
                          <a:ln>
                            <a:noFill/>
                          </a:ln>
                          <a:solidFill>
                            <a:srgbClr val="000000"/>
                          </a:solidFill>
                          <a:effectLst/>
                          <a:latin typeface="Calibri" pitchFamily="34" charset="0"/>
                          <a:cs typeface="Arial" pitchFamily="34" charset="0"/>
                        </a:rPr>
                        <a:t>الخصم المسموح به</a:t>
                      </a:r>
                      <a:endParaRPr kumimoji="0" lang="en-GB" sz="2800" b="1"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576263">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n-US" sz="2800" b="1" i="0" u="none" strike="noStrike" cap="none" normalizeH="0" baseline="0" smtClean="0">
                          <a:ln>
                            <a:noFill/>
                          </a:ln>
                          <a:solidFill>
                            <a:srgbClr val="FF0000"/>
                          </a:solidFill>
                          <a:effectLst/>
                          <a:latin typeface="Calibri" pitchFamily="34" charset="0"/>
                          <a:cs typeface="Arial" pitchFamily="34" charset="0"/>
                        </a:rPr>
                        <a:t>Net Sales</a:t>
                      </a:r>
                      <a:endParaRPr kumimoji="0" lang="en-GB" sz="2800" b="1"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2800" b="1" i="0" u="none" strike="noStrike" cap="none" normalizeH="0" baseline="0" smtClean="0">
                          <a:ln>
                            <a:noFill/>
                          </a:ln>
                          <a:solidFill>
                            <a:srgbClr val="000000"/>
                          </a:solidFill>
                          <a:effectLst/>
                          <a:latin typeface="Calibri" pitchFamily="34" charset="0"/>
                          <a:cs typeface="Arial" pitchFamily="34" charset="0"/>
                        </a:rPr>
                        <a:t>صافي المبيعات</a:t>
                      </a:r>
                      <a:endParaRPr kumimoji="0" lang="en-GB" sz="2800" b="1"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bl>
          </a:graphicData>
        </a:graphic>
      </p:graphicFrame>
      <p:sp>
        <p:nvSpPr>
          <p:cNvPr id="7"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209</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271203021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2656"/>
            <a:ext cx="8229600" cy="1008112"/>
          </a:xfrm>
          <a:solidFill>
            <a:schemeClr val="accent1"/>
          </a:solidFill>
        </p:spPr>
        <p:txBody>
          <a:bodyPr/>
          <a:lstStyle/>
          <a:p>
            <a:pPr rtl="1">
              <a:defRPr/>
            </a:pPr>
            <a:r>
              <a:rPr lang="ar-SA" sz="3200" b="1" dirty="0" smtClean="0"/>
              <a:t/>
            </a:r>
            <a:br>
              <a:rPr lang="ar-SA" sz="3200" b="1" dirty="0" smtClean="0"/>
            </a:br>
            <a:r>
              <a:rPr lang="ar-SA" sz="3200" b="1" dirty="0" smtClean="0"/>
              <a:t/>
            </a:r>
            <a:br>
              <a:rPr lang="ar-SA" sz="3200" b="1" dirty="0" smtClean="0"/>
            </a:br>
            <a:r>
              <a:rPr lang="ar-SA" sz="2800" b="1" dirty="0" smtClean="0">
                <a:solidFill>
                  <a:srgbClr val="FF0000"/>
                </a:solidFill>
              </a:rPr>
              <a:t>المطلوب من الطلاب حتى هذه المرحلة:</a:t>
            </a:r>
            <a:r>
              <a:rPr lang="en-GB" sz="2800" b="1" dirty="0" smtClean="0"/>
              <a:t/>
            </a:r>
            <a:br>
              <a:rPr lang="en-GB" sz="2800" b="1" dirty="0" smtClean="0"/>
            </a:br>
            <a:r>
              <a:rPr lang="ar-SA" sz="3200" b="1" dirty="0" smtClean="0"/>
              <a:t/>
            </a:r>
            <a:br>
              <a:rPr lang="ar-SA" sz="3200" b="1" dirty="0" smtClean="0"/>
            </a:br>
            <a:endParaRPr lang="en-GB" sz="3200" dirty="0">
              <a:solidFill>
                <a:srgbClr val="FF0000"/>
              </a:solidFill>
            </a:endParaRPr>
          </a:p>
        </p:txBody>
      </p:sp>
      <p:sp>
        <p:nvSpPr>
          <p:cNvPr id="3" name="Content Placeholder 2"/>
          <p:cNvSpPr>
            <a:spLocks noGrp="1"/>
          </p:cNvSpPr>
          <p:nvPr>
            <p:ph idx="1"/>
          </p:nvPr>
        </p:nvSpPr>
        <p:spPr>
          <a:xfrm>
            <a:off x="457200" y="1295401"/>
            <a:ext cx="8229600" cy="4830763"/>
          </a:xfrm>
        </p:spPr>
        <p:txBody>
          <a:bodyPr/>
          <a:lstStyle/>
          <a:p>
            <a:pPr rtl="1">
              <a:lnSpc>
                <a:spcPct val="200000"/>
              </a:lnSpc>
              <a:buFont typeface="Arial" pitchFamily="34" charset="0"/>
              <a:buChar char="•"/>
            </a:pPr>
            <a:r>
              <a:rPr lang="ar-SA" sz="2800" smtClean="0">
                <a:cs typeface="Arial" pitchFamily="34" charset="0"/>
              </a:rPr>
              <a:t>مذاكرة المثال المحلول بالكتاب ص 174.</a:t>
            </a:r>
            <a:endParaRPr lang="en-GB" sz="2800" smtClean="0">
              <a:cs typeface="Arial" pitchFamily="34" charset="0"/>
            </a:endParaRPr>
          </a:p>
          <a:p>
            <a:pPr rtl="1">
              <a:lnSpc>
                <a:spcPct val="200000"/>
              </a:lnSpc>
              <a:buFont typeface="Arial" pitchFamily="34" charset="0"/>
              <a:buChar char="•"/>
            </a:pPr>
            <a:r>
              <a:rPr lang="ar-SA" sz="2800" smtClean="0">
                <a:cs typeface="Arial" pitchFamily="34" charset="0"/>
              </a:rPr>
              <a:t>حل الحالة التطبيقية رقم (2/6) ص 177. </a:t>
            </a:r>
          </a:p>
          <a:p>
            <a:pPr algn="just" rtl="1">
              <a:lnSpc>
                <a:spcPct val="200000"/>
              </a:lnSpc>
            </a:pPr>
            <a:endParaRPr lang="en-GB" sz="2800" smtClean="0">
              <a:cs typeface="Arial" pitchFamily="34" charset="0"/>
            </a:endParaRPr>
          </a:p>
        </p:txBody>
      </p:sp>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210</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424253444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2656"/>
            <a:ext cx="8219256" cy="1008112"/>
          </a:xfrm>
          <a:solidFill>
            <a:schemeClr val="accent1"/>
          </a:solidFill>
        </p:spPr>
        <p:txBody>
          <a:bodyPr/>
          <a:lstStyle/>
          <a:p>
            <a:pPr rtl="1">
              <a:defRPr/>
            </a:pPr>
            <a:r>
              <a:rPr lang="ar-SA" sz="3200" b="1" dirty="0" smtClean="0">
                <a:solidFill>
                  <a:srgbClr val="FF0000"/>
                </a:solidFill>
              </a:rPr>
              <a:t/>
            </a:r>
            <a:br>
              <a:rPr lang="ar-SA" sz="3200" b="1" dirty="0" smtClean="0">
                <a:solidFill>
                  <a:srgbClr val="FF0000"/>
                </a:solidFill>
              </a:rPr>
            </a:br>
            <a:r>
              <a:rPr lang="ar-SA" sz="3200" b="1" dirty="0" smtClean="0">
                <a:solidFill>
                  <a:srgbClr val="FF0000"/>
                </a:solidFill>
              </a:rPr>
              <a:t>المطلوب من الطلاب حتى هذه المرحلة:</a:t>
            </a:r>
            <a:r>
              <a:rPr lang="en-GB" b="1" dirty="0" smtClean="0"/>
              <a:t/>
            </a:r>
            <a:br>
              <a:rPr lang="en-GB" b="1" dirty="0" smtClean="0"/>
            </a:br>
            <a:endParaRPr lang="en-GB" dirty="0"/>
          </a:p>
        </p:txBody>
      </p:sp>
      <p:sp>
        <p:nvSpPr>
          <p:cNvPr id="3" name="Content Placeholder 2"/>
          <p:cNvSpPr>
            <a:spLocks noGrp="1"/>
          </p:cNvSpPr>
          <p:nvPr>
            <p:ph idx="1"/>
          </p:nvPr>
        </p:nvSpPr>
        <p:spPr>
          <a:xfrm>
            <a:off x="351693" y="1524000"/>
            <a:ext cx="8299938" cy="4191000"/>
          </a:xfrm>
        </p:spPr>
        <p:txBody>
          <a:bodyPr/>
          <a:lstStyle/>
          <a:p>
            <a:pPr algn="just" rtl="1">
              <a:buFont typeface="Arial" pitchFamily="34" charset="0"/>
              <a:buChar char="•"/>
            </a:pPr>
            <a:r>
              <a:rPr lang="ar-SA" dirty="0" smtClean="0">
                <a:cs typeface="Arial" pitchFamily="34" charset="0"/>
              </a:rPr>
              <a:t>مراجعة الكتاب: الفصل الثامن (المدينون وأوراق القبض) ص </a:t>
            </a:r>
            <a:r>
              <a:rPr lang="ar-SA" dirty="0" err="1" smtClean="0">
                <a:cs typeface="Arial" pitchFamily="34" charset="0"/>
              </a:rPr>
              <a:t>ص</a:t>
            </a:r>
            <a:r>
              <a:rPr lang="ar-SA" dirty="0" smtClean="0">
                <a:cs typeface="Arial" pitchFamily="34" charset="0"/>
              </a:rPr>
              <a:t> 254 - 273 لمعرفة:</a:t>
            </a:r>
          </a:p>
          <a:p>
            <a:pPr algn="just" rtl="1">
              <a:buFont typeface="Arial" pitchFamily="34" charset="0"/>
              <a:buChar char="•"/>
            </a:pPr>
            <a:r>
              <a:rPr lang="ar-SA" dirty="0" smtClean="0">
                <a:cs typeface="Arial" pitchFamily="34" charset="0"/>
              </a:rPr>
              <a:t>المقصود بالأوراق التجارية</a:t>
            </a:r>
          </a:p>
          <a:p>
            <a:pPr algn="just" rtl="1">
              <a:buFont typeface="Arial" pitchFamily="34" charset="0"/>
              <a:buChar char="•"/>
            </a:pPr>
            <a:r>
              <a:rPr lang="ar-SA" dirty="0" smtClean="0">
                <a:cs typeface="Arial" pitchFamily="34" charset="0"/>
              </a:rPr>
              <a:t>شكل الكمبيالة</a:t>
            </a:r>
          </a:p>
          <a:p>
            <a:pPr algn="just" rtl="1">
              <a:buFont typeface="Arial" pitchFamily="34" charset="0"/>
              <a:buChar char="•"/>
            </a:pPr>
            <a:r>
              <a:rPr lang="ar-SA" dirty="0" smtClean="0">
                <a:cs typeface="Arial" pitchFamily="34" charset="0"/>
              </a:rPr>
              <a:t>شكل السند </a:t>
            </a:r>
            <a:r>
              <a:rPr lang="ar-SA" dirty="0" err="1" smtClean="0">
                <a:cs typeface="Arial" pitchFamily="34" charset="0"/>
              </a:rPr>
              <a:t>الإذني</a:t>
            </a:r>
            <a:endParaRPr lang="ar-SA" dirty="0" smtClean="0">
              <a:cs typeface="Arial" pitchFamily="34" charset="0"/>
            </a:endParaRPr>
          </a:p>
          <a:p>
            <a:pPr algn="just" rtl="1">
              <a:buFont typeface="Arial" pitchFamily="34" charset="0"/>
              <a:buChar char="•"/>
            </a:pPr>
            <a:r>
              <a:rPr lang="ar-SA" dirty="0" smtClean="0">
                <a:cs typeface="Arial" pitchFamily="34" charset="0"/>
              </a:rPr>
              <a:t>طرق التصرف في أوراق القبض</a:t>
            </a:r>
          </a:p>
        </p:txBody>
      </p:sp>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211</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xmlns="" val="106573124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88640"/>
            <a:ext cx="8686800" cy="1228998"/>
          </a:xfrm>
          <a:solidFill>
            <a:schemeClr val="accent1"/>
          </a:solidFill>
        </p:spPr>
        <p:txBody>
          <a:bodyPr/>
          <a:lstStyle/>
          <a:p>
            <a:pPr>
              <a:defRPr/>
            </a:pPr>
            <a:r>
              <a:rPr lang="ar-SA" sz="3200" dirty="0" smtClean="0">
                <a:solidFill>
                  <a:srgbClr val="FF0000"/>
                </a:solidFill>
              </a:rPr>
              <a:t/>
            </a:r>
            <a:br>
              <a:rPr lang="ar-SA" sz="3200" dirty="0" smtClean="0">
                <a:solidFill>
                  <a:srgbClr val="FF0000"/>
                </a:solidFill>
              </a:rPr>
            </a:br>
            <a:r>
              <a:rPr lang="ar-SA" sz="3200" b="1" dirty="0" smtClean="0">
                <a:solidFill>
                  <a:srgbClr val="FF0000"/>
                </a:solidFill>
                <a:cs typeface="Arial" pitchFamily="34" charset="0"/>
              </a:rPr>
              <a:t> </a:t>
            </a:r>
            <a:r>
              <a:rPr lang="ar-SA" sz="2800" b="1" dirty="0" smtClean="0">
                <a:solidFill>
                  <a:srgbClr val="FF0000"/>
                </a:solidFill>
                <a:cs typeface="Arial" pitchFamily="34" charset="0"/>
              </a:rPr>
              <a:t>تابع خامساً: تحليل وتسجيل عمليات البضاعة في المنشآت التجارية (المبيعات) </a:t>
            </a:r>
            <a:br>
              <a:rPr lang="ar-SA" sz="2800" b="1" dirty="0" smtClean="0">
                <a:solidFill>
                  <a:srgbClr val="FF0000"/>
                </a:solidFill>
                <a:cs typeface="Arial" pitchFamily="34" charset="0"/>
              </a:rPr>
            </a:br>
            <a:r>
              <a:rPr lang="ar-SA" sz="2800" dirty="0" smtClean="0">
                <a:solidFill>
                  <a:srgbClr val="FF0000"/>
                </a:solidFill>
              </a:rPr>
              <a:t>حل الحالة التطبيقية رقم (2/6) ص 177 بالكتاب المقرر. </a:t>
            </a:r>
            <a:r>
              <a:rPr lang="ar-SA" dirty="0" smtClean="0"/>
              <a:t/>
            </a:r>
            <a:br>
              <a:rPr lang="ar-SA" dirty="0" smtClean="0"/>
            </a:br>
            <a:endParaRPr lang="en-GB" dirty="0"/>
          </a:p>
        </p:txBody>
      </p:sp>
      <p:sp>
        <p:nvSpPr>
          <p:cNvPr id="3" name="Content Placeholder 2"/>
          <p:cNvSpPr>
            <a:spLocks noGrp="1"/>
          </p:cNvSpPr>
          <p:nvPr>
            <p:ph idx="1"/>
          </p:nvPr>
        </p:nvSpPr>
        <p:spPr>
          <a:xfrm>
            <a:off x="457200" y="1371601"/>
            <a:ext cx="8229600" cy="4754563"/>
          </a:xfrm>
        </p:spPr>
        <p:txBody>
          <a:bodyPr/>
          <a:lstStyle/>
          <a:p>
            <a:pPr algn="just" rtl="1">
              <a:defRPr/>
            </a:pPr>
            <a:r>
              <a:rPr lang="ar-SA" sz="2400" dirty="0" smtClean="0"/>
              <a:t>فيما يلي بعض العمليات المالية التي تمت في منشأة المطلق للأثاث والمفروشات خلال شهر شعبان 1422هـ. </a:t>
            </a:r>
            <a:r>
              <a:rPr lang="ar-SA" sz="2400" dirty="0" smtClean="0">
                <a:solidFill>
                  <a:srgbClr val="FF0000"/>
                </a:solidFill>
              </a:rPr>
              <a:t>والمطلوب:</a:t>
            </a:r>
          </a:p>
          <a:p>
            <a:pPr marL="457200" indent="-457200" algn="just" rtl="1">
              <a:buFont typeface="+mj-lt"/>
              <a:buAutoNum type="arabicPeriod"/>
              <a:defRPr/>
            </a:pPr>
            <a:r>
              <a:rPr lang="ar-SA" sz="2400" dirty="0" smtClean="0"/>
              <a:t>إجراء قيود اليومية اللازمة لإثبات تلك العمليات في دفتر يومية منشأة المطلق.</a:t>
            </a:r>
          </a:p>
          <a:p>
            <a:pPr marL="457200" indent="-457200" algn="just" rtl="1">
              <a:buFont typeface="+mj-lt"/>
              <a:buAutoNum type="arabicPeriod"/>
              <a:defRPr/>
            </a:pPr>
            <a:r>
              <a:rPr lang="ar-SA" sz="2400" dirty="0" smtClean="0"/>
              <a:t>تصوير الحسابات التالية بدفتر الأستاذ (باستخدام الحسابات المعدة على شكل حرف </a:t>
            </a:r>
            <a:r>
              <a:rPr lang="en-GB" sz="2400" dirty="0" smtClean="0"/>
              <a:t>T</a:t>
            </a:r>
            <a:r>
              <a:rPr lang="ar-SA" sz="2400" dirty="0" smtClean="0"/>
              <a:t>): حـ/ المبيعات – حـ/ مردودات المبيعات – حـ/ مسموحات المبيعات – حـ/ خصم مسموح به – حـ/ مصاريف نقل المبيعات – حـ/ مصاريف شحن المبيعات – حـ/ مصاريف دعاية وإعلان – حـ/ عمولة المبيعات – حـ/ مصاريف الكهرباء – حـ/ مصاريف الهاتف.</a:t>
            </a:r>
          </a:p>
          <a:p>
            <a:pPr marL="457200" indent="-457200" algn="just" rtl="1">
              <a:buFont typeface="+mj-lt"/>
              <a:buAutoNum type="arabicPeriod"/>
              <a:defRPr/>
            </a:pPr>
            <a:r>
              <a:rPr lang="ar-SA" sz="2400" dirty="0" smtClean="0"/>
              <a:t>تحديد صافي المبيعات خلال شهر شعبان 1422هـ.</a:t>
            </a:r>
          </a:p>
          <a:p>
            <a:pPr marL="457200" indent="-457200" algn="just" rtl="1">
              <a:buFont typeface="+mj-lt"/>
              <a:buAutoNum type="arabicPeriod"/>
              <a:defRPr/>
            </a:pPr>
            <a:r>
              <a:rPr lang="ar-SA" sz="2400" dirty="0" smtClean="0"/>
              <a:t>بفرض أن تكلفة الوحدات المباعة خلال شهر شعبان بلغت 146560 ريال: المطلوب تحديد كل من مجمل الربح وصافي الربح المحقق خلال شهر شعبان 1422هـ.</a:t>
            </a:r>
          </a:p>
          <a:p>
            <a:pPr>
              <a:defRPr/>
            </a:pPr>
            <a:endParaRPr lang="en-GB" dirty="0"/>
          </a:p>
        </p:txBody>
      </p:sp>
      <p:sp>
        <p:nvSpPr>
          <p:cNvPr id="6" name="Slide Number Placeholder 4"/>
          <p:cNvSpPr txBox="1">
            <a:spLocks/>
          </p:cNvSpPr>
          <p:nvPr/>
        </p:nvSpPr>
        <p:spPr bwMode="auto">
          <a:xfrm>
            <a:off x="4528766" y="6381328"/>
            <a:ext cx="527538"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ar-SA"/>
            </a:defPPr>
            <a:lvl1pPr marL="0" algn="r" defTabSz="914400" rtl="0" eaLnBrk="0" latinLnBrk="0" hangingPunct="0">
              <a:defRPr sz="1200" kern="1200">
                <a:solidFill>
                  <a:schemeClr val="tx1"/>
                </a:solidFill>
                <a:latin typeface="Arial" pitchFamily="34" charset="0"/>
                <a:ea typeface="+mn-ea"/>
                <a:cs typeface="Arial" pitchFamily="34" charset="0"/>
              </a:defRPr>
            </a:lvl1pPr>
            <a:lvl2pPr marL="742950" indent="-285750" algn="r" defTabSz="914400" rtl="1" eaLnBrk="0" latinLnBrk="0" hangingPunct="0">
              <a:defRPr sz="1800" kern="1200">
                <a:solidFill>
                  <a:schemeClr val="tx1"/>
                </a:solidFill>
                <a:latin typeface="Arial" pitchFamily="34" charset="0"/>
                <a:ea typeface="+mn-ea"/>
                <a:cs typeface="Arial" pitchFamily="34" charset="0"/>
              </a:defRPr>
            </a:lvl2pPr>
            <a:lvl3pPr marL="1143000" indent="-228600" algn="r" defTabSz="914400" rtl="1" eaLnBrk="0" latinLnBrk="0" hangingPunct="0">
              <a:defRPr sz="1800" kern="1200">
                <a:solidFill>
                  <a:schemeClr val="tx1"/>
                </a:solidFill>
                <a:latin typeface="Arial" pitchFamily="34" charset="0"/>
                <a:ea typeface="+mn-ea"/>
                <a:cs typeface="Arial" pitchFamily="34" charset="0"/>
              </a:defRPr>
            </a:lvl3pPr>
            <a:lvl4pPr marL="1600200" indent="-228600" algn="r" defTabSz="914400" rtl="1" eaLnBrk="0" latinLnBrk="0" hangingPunct="0">
              <a:defRPr sz="1800" kern="1200">
                <a:solidFill>
                  <a:schemeClr val="tx1"/>
                </a:solidFill>
                <a:latin typeface="Arial" pitchFamily="34" charset="0"/>
                <a:ea typeface="+mn-ea"/>
                <a:cs typeface="Arial" pitchFamily="34" charset="0"/>
              </a:defRPr>
            </a:lvl4pPr>
            <a:lvl5pPr marL="2057400" indent="-228600" algn="r" defTabSz="914400" rtl="1" eaLnBrk="0" latinLnBrk="0" hangingPunct="0">
              <a:defRPr sz="18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9pPr>
          </a:lstStyle>
          <a:p>
            <a:pPr algn="ctr" rtl="1" eaLnBrk="1" hangingPunct="1"/>
            <a:fld id="{7A3BFF54-5A40-44D2-912D-DADE1B1BC096}" type="slidenum">
              <a:rPr lang="ar-SA" sz="1800" smtClean="0">
                <a:solidFill>
                  <a:schemeClr val="bg1"/>
                </a:solidFill>
                <a:latin typeface="Calibri" pitchFamily="34" charset="0"/>
              </a:rPr>
              <a:pPr algn="ctr" rtl="1" eaLnBrk="1" hangingPunct="1"/>
              <a:t>212</a:t>
            </a:fld>
            <a:endParaRPr lang="en-US" sz="1800" dirty="0" smtClean="0">
              <a:solidFill>
                <a:schemeClr val="bg1"/>
              </a:solidFill>
              <a:latin typeface="Calibri" pitchFamily="34" charset="0"/>
            </a:endParaRPr>
          </a:p>
        </p:txBody>
      </p:sp>
    </p:spTree>
    <p:extLst>
      <p:ext uri="{BB962C8B-B14F-4D97-AF65-F5344CB8AC3E}">
        <p14:creationId xmlns:p14="http://schemas.microsoft.com/office/powerpoint/2010/main" xmlns="" val="332805265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031" y="188639"/>
            <a:ext cx="8264769" cy="1335361"/>
          </a:xfrm>
          <a:solidFill>
            <a:schemeClr val="accent1"/>
          </a:solidFill>
        </p:spPr>
        <p:txBody>
          <a:bodyPr/>
          <a:lstStyle/>
          <a:p>
            <a:pPr rtl="1">
              <a:defRPr/>
            </a:pPr>
            <a:r>
              <a:rPr lang="ar-SA" sz="2400" b="1" dirty="0" smtClean="0">
                <a:solidFill>
                  <a:srgbClr val="FF0000"/>
                </a:solidFill>
              </a:rPr>
              <a:t>المطلوب الأول: </a:t>
            </a:r>
            <a:r>
              <a:rPr lang="ar-SA" sz="2400" dirty="0" smtClean="0">
                <a:solidFill>
                  <a:schemeClr val="tx1"/>
                </a:solidFill>
              </a:rPr>
              <a:t>إجراء قيود اليومية اللازمة لإثبات العمليات في دفتر يومية منشأة                         المطلق.</a:t>
            </a:r>
            <a:r>
              <a:rPr lang="ar-SA" sz="2400" dirty="0" smtClean="0">
                <a:solidFill>
                  <a:srgbClr val="FF0000"/>
                </a:solidFill>
              </a:rPr>
              <a:t/>
            </a:r>
            <a:br>
              <a:rPr lang="ar-SA" sz="2400" dirty="0" smtClean="0">
                <a:solidFill>
                  <a:srgbClr val="FF0000"/>
                </a:solidFill>
              </a:rPr>
            </a:br>
            <a:r>
              <a:rPr lang="ar-SA" sz="2400" dirty="0" smtClean="0">
                <a:solidFill>
                  <a:srgbClr val="FF0000"/>
                </a:solidFill>
              </a:rPr>
              <a:t>العملية رقم (1) في 8/3 تم بيع أثاث ومفروشات بمبلغ 30000 ريال لشركة الزهراني بخصم تجاري 10% وتم تحصيل المبلغ المستحق نقدا</a:t>
            </a:r>
            <a:r>
              <a:rPr lang="ar-SA" sz="2800" dirty="0" smtClean="0">
                <a:solidFill>
                  <a:srgbClr val="FF0000"/>
                </a:solidFill>
              </a:rPr>
              <a:t>.</a:t>
            </a:r>
            <a:endParaRPr lang="en-GB" sz="2800" dirty="0">
              <a:solidFill>
                <a:srgbClr val="FF0000"/>
              </a:solidFill>
            </a:endParaRPr>
          </a:p>
        </p:txBody>
      </p:sp>
      <p:sp>
        <p:nvSpPr>
          <p:cNvPr id="3" name="Content Placeholder 2"/>
          <p:cNvSpPr>
            <a:spLocks noGrp="1"/>
          </p:cNvSpPr>
          <p:nvPr>
            <p:ph sz="half" idx="13"/>
          </p:nvPr>
        </p:nvSpPr>
        <p:spPr>
          <a:xfrm>
            <a:off x="5345723" y="1600200"/>
            <a:ext cx="3344008" cy="4114800"/>
          </a:xfrm>
          <a:solidFill>
            <a:schemeClr val="accent6">
              <a:lumMod val="20000"/>
              <a:lumOff val="80000"/>
            </a:schemeClr>
          </a:solidFill>
        </p:spPr>
        <p:txBody>
          <a:bodyPr/>
          <a:lstStyle/>
          <a:p>
            <a:pPr>
              <a:lnSpc>
                <a:spcPct val="150000"/>
              </a:lnSpc>
              <a:defRPr/>
            </a:pPr>
            <a:r>
              <a:rPr lang="ar-SA" sz="2400" b="1" dirty="0" smtClean="0">
                <a:solidFill>
                  <a:srgbClr val="FF0000"/>
                </a:solidFill>
              </a:rPr>
              <a:t>تمهيد الحل:</a:t>
            </a:r>
          </a:p>
          <a:p>
            <a:pPr>
              <a:lnSpc>
                <a:spcPct val="150000"/>
              </a:lnSpc>
              <a:defRPr/>
            </a:pPr>
            <a:r>
              <a:rPr lang="ar-SA" sz="2400" dirty="0" smtClean="0"/>
              <a:t>الخصم التجاري = </a:t>
            </a:r>
          </a:p>
          <a:p>
            <a:pPr>
              <a:lnSpc>
                <a:spcPct val="150000"/>
              </a:lnSpc>
              <a:defRPr/>
            </a:pPr>
            <a:r>
              <a:rPr lang="ar-SA" sz="2400" dirty="0" smtClean="0"/>
              <a:t>30000 × 10% = 3000 ريال</a:t>
            </a:r>
          </a:p>
          <a:p>
            <a:pPr>
              <a:lnSpc>
                <a:spcPct val="150000"/>
              </a:lnSpc>
              <a:defRPr/>
            </a:pPr>
            <a:r>
              <a:rPr lang="ar-SA" sz="2400" dirty="0" smtClean="0"/>
              <a:t>المبلغ المحصل نقداً = </a:t>
            </a:r>
          </a:p>
          <a:p>
            <a:pPr>
              <a:lnSpc>
                <a:spcPct val="150000"/>
              </a:lnSpc>
              <a:defRPr/>
            </a:pPr>
            <a:r>
              <a:rPr lang="ar-SA" sz="2400" dirty="0" smtClean="0"/>
              <a:t>30000 – 3000 = 27000 ريال</a:t>
            </a:r>
          </a:p>
          <a:p>
            <a:pPr>
              <a:defRPr/>
            </a:pPr>
            <a:endParaRPr lang="en-GB" dirty="0"/>
          </a:p>
        </p:txBody>
      </p:sp>
      <p:sp>
        <p:nvSpPr>
          <p:cNvPr id="4" name="Content Placeholder 3"/>
          <p:cNvSpPr>
            <a:spLocks noGrp="1"/>
          </p:cNvSpPr>
          <p:nvPr>
            <p:ph sz="half" idx="1"/>
          </p:nvPr>
        </p:nvSpPr>
        <p:spPr>
          <a:xfrm>
            <a:off x="422031" y="1600200"/>
            <a:ext cx="4431323" cy="4114800"/>
          </a:xfrm>
          <a:solidFill>
            <a:schemeClr val="accent1">
              <a:lumMod val="20000"/>
              <a:lumOff val="80000"/>
            </a:schemeClr>
          </a:solidFill>
        </p:spPr>
        <p:txBody>
          <a:bodyPr/>
          <a:lstStyle/>
          <a:p>
            <a:pPr>
              <a:defRPr/>
            </a:pPr>
            <a:endParaRPr lang="en-GB" dirty="0"/>
          </a:p>
        </p:txBody>
      </p:sp>
      <p:sp>
        <p:nvSpPr>
          <p:cNvPr id="59397" name="Slide Number Placeholder 4"/>
          <p:cNvSpPr>
            <a:spLocks noGrp="1"/>
          </p:cNvSpPr>
          <p:nvPr>
            <p:ph type="sldNum" sz="quarter" idx="4294967295"/>
          </p:nvPr>
        </p:nvSpPr>
        <p:spPr bwMode="auto">
          <a:xfrm>
            <a:off x="4519246" y="6381328"/>
            <a:ext cx="527538"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fld id="{7A3BFF54-5A40-44D2-912D-DADE1B1BC096}" type="slidenum">
              <a:rPr lang="ar-SA" smtClean="0">
                <a:solidFill>
                  <a:schemeClr val="bg1"/>
                </a:solidFill>
                <a:latin typeface="Calibri" pitchFamily="34" charset="0"/>
              </a:rPr>
              <a:pPr algn="ctr" eaLnBrk="1" hangingPunct="1"/>
              <a:t>213</a:t>
            </a:fld>
            <a:endParaRPr lang="en-US" dirty="0" smtClean="0">
              <a:solidFill>
                <a:schemeClr val="bg1"/>
              </a:solidFill>
              <a:latin typeface="Calibri" pitchFamily="34" charset="0"/>
            </a:endParaRPr>
          </a:p>
        </p:txBody>
      </p:sp>
      <p:sp>
        <p:nvSpPr>
          <p:cNvPr id="6" name="Rectangle 5"/>
          <p:cNvSpPr>
            <a:spLocks noGrp="1" noChangeArrowheads="1"/>
          </p:cNvSpPr>
          <p:nvPr/>
        </p:nvSpPr>
        <p:spPr bwMode="auto">
          <a:xfrm>
            <a:off x="422031" y="1524001"/>
            <a:ext cx="1125415"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342900" indent="-342900" algn="ctr" rtl="0" eaLnBrk="0" hangingPunct="0">
              <a:spcBef>
                <a:spcPct val="20000"/>
              </a:spcBef>
              <a:buFont typeface="Arial" pitchFamily="34" charset="0"/>
              <a:buNone/>
            </a:pPr>
            <a:r>
              <a:rPr lang="ar-SA" sz="2400" b="1" u="sng">
                <a:solidFill>
                  <a:srgbClr val="002060"/>
                </a:solidFill>
                <a:latin typeface="Calibri" pitchFamily="34" charset="0"/>
              </a:rPr>
              <a:t>في </a:t>
            </a:r>
            <a:r>
              <a:rPr lang="ar-SA" sz="2400" b="1" u="sng">
                <a:latin typeface="Calibri" pitchFamily="34" charset="0"/>
              </a:rPr>
              <a:t>8/3</a:t>
            </a:r>
            <a:endParaRPr lang="en-GB" sz="2400" b="1">
              <a:solidFill>
                <a:srgbClr val="002060"/>
              </a:solidFill>
              <a:latin typeface="Calibri" pitchFamily="34" charset="0"/>
            </a:endParaRPr>
          </a:p>
        </p:txBody>
      </p:sp>
      <p:sp>
        <p:nvSpPr>
          <p:cNvPr id="7" name="Rectangle 6"/>
          <p:cNvSpPr>
            <a:spLocks noChangeArrowheads="1"/>
          </p:cNvSpPr>
          <p:nvPr/>
        </p:nvSpPr>
        <p:spPr bwMode="auto">
          <a:xfrm>
            <a:off x="633046" y="2590801"/>
            <a:ext cx="4149969"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342900" indent="-342900"/>
            <a:r>
              <a:rPr lang="ar-SA" sz="2400" b="1">
                <a:solidFill>
                  <a:srgbClr val="FF0000"/>
                </a:solidFill>
              </a:rPr>
              <a:t>27000</a:t>
            </a:r>
            <a:r>
              <a:rPr lang="ar-SA" sz="2400" b="1"/>
              <a:t>              من حـ / الصندوق</a:t>
            </a:r>
            <a:endParaRPr lang="en-GB" sz="2400" b="1"/>
          </a:p>
        </p:txBody>
      </p:sp>
      <p:sp>
        <p:nvSpPr>
          <p:cNvPr id="8" name="Rectangle 7"/>
          <p:cNvSpPr>
            <a:spLocks noChangeArrowheads="1"/>
          </p:cNvSpPr>
          <p:nvPr/>
        </p:nvSpPr>
        <p:spPr bwMode="auto">
          <a:xfrm>
            <a:off x="492369" y="4267200"/>
            <a:ext cx="3376246" cy="769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ar-SA" sz="2400" b="1">
                <a:solidFill>
                  <a:srgbClr val="0070C0"/>
                </a:solidFill>
              </a:rPr>
              <a:t> </a:t>
            </a:r>
            <a:r>
              <a:rPr lang="ar-SA" sz="2000" b="1">
                <a:solidFill>
                  <a:srgbClr val="0070C0"/>
                </a:solidFill>
              </a:rPr>
              <a:t>إثبات مبيعات نقدية لشركة الزهراني وبخصم تجاري 10%</a:t>
            </a:r>
            <a:endParaRPr lang="en-GB" sz="2000" b="1">
              <a:solidFill>
                <a:srgbClr val="0070C0"/>
              </a:solidFill>
            </a:endParaRPr>
          </a:p>
        </p:txBody>
      </p:sp>
      <p:sp>
        <p:nvSpPr>
          <p:cNvPr id="9" name="Rectangle 7"/>
          <p:cNvSpPr>
            <a:spLocks noChangeArrowheads="1"/>
          </p:cNvSpPr>
          <p:nvPr/>
        </p:nvSpPr>
        <p:spPr bwMode="auto">
          <a:xfrm>
            <a:off x="562708" y="5105401"/>
            <a:ext cx="3024554"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ar-SA" sz="2400" b="1">
                <a:solidFill>
                  <a:srgbClr val="FF0000"/>
                </a:solidFill>
              </a:rPr>
              <a:t> </a:t>
            </a:r>
            <a:r>
              <a:rPr lang="ar-SA" sz="2400" b="1"/>
              <a:t>ــــــــــــــــــــــــــــــــــــــــــ</a:t>
            </a:r>
            <a:endParaRPr lang="en-GB" sz="2400" b="1"/>
          </a:p>
        </p:txBody>
      </p:sp>
      <p:sp>
        <p:nvSpPr>
          <p:cNvPr id="10" name="Rectangle 9"/>
          <p:cNvSpPr>
            <a:spLocks noChangeArrowheads="1"/>
          </p:cNvSpPr>
          <p:nvPr/>
        </p:nvSpPr>
        <p:spPr bwMode="auto">
          <a:xfrm>
            <a:off x="179512" y="3352801"/>
            <a:ext cx="4040795"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ar-SA" sz="2400" b="1" dirty="0">
                <a:solidFill>
                  <a:srgbClr val="FF0000"/>
                </a:solidFill>
              </a:rPr>
              <a:t>27000             </a:t>
            </a:r>
            <a:r>
              <a:rPr lang="ar-SA" sz="2400" b="1" dirty="0"/>
              <a:t> إلى حـ / المبيعات</a:t>
            </a:r>
            <a:endParaRPr lang="en-GB" sz="2400" b="1" dirty="0"/>
          </a:p>
        </p:txBody>
      </p:sp>
    </p:spTree>
    <p:extLst>
      <p:ext uri="{BB962C8B-B14F-4D97-AF65-F5344CB8AC3E}">
        <p14:creationId xmlns:p14="http://schemas.microsoft.com/office/powerpoint/2010/main" xmlns="" val="403572309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blinds(horizontal)">
                                      <p:cBhvr>
                                        <p:cTn id="12" dur="500"/>
                                        <p:tgtEl>
                                          <p:spTgt spid="3">
                                            <p:bg/>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blinds(horizontal)">
                                      <p:cBhvr>
                                        <p:cTn id="17" dur="500"/>
                                        <p:tgtEl>
                                          <p:spTgt spid="3">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blinds(horizontal)">
                                      <p:cBhvr>
                                        <p:cTn id="22" dur="500"/>
                                        <p:tgtEl>
                                          <p:spTgt spid="3">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blinds(horizontal)">
                                      <p:cBhvr>
                                        <p:cTn id="27" dur="500"/>
                                        <p:tgtEl>
                                          <p:spTgt spid="3">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blinds(horizontal)">
                                      <p:cBhvr>
                                        <p:cTn id="32" dur="500"/>
                                        <p:tgtEl>
                                          <p:spTgt spid="3">
                                            <p:txEl>
                                              <p:pRg st="3" end="3"/>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blinds(horizontal)">
                                      <p:cBhvr>
                                        <p:cTn id="37" dur="500"/>
                                        <p:tgtEl>
                                          <p:spTgt spid="3">
                                            <p:txEl>
                                              <p:pRg st="4" end="4"/>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blinds(horizontal)">
                                      <p:cBhvr>
                                        <p:cTn id="42" dur="500"/>
                                        <p:tgtEl>
                                          <p:spTgt spid="6"/>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9" presetClass="entr" presetSubtype="0" accel="100000" fill="hold" nodeType="click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p:cTn id="47" dur="50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48" dur="50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49" dur="50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50" dur="50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3" presetClass="entr" presetSubtype="10" fill="hold" nodeType="click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blinds(horizontal)">
                                      <p:cBhvr>
                                        <p:cTn id="55" dur="5000"/>
                                        <p:tgtEl>
                                          <p:spTgt spid="10"/>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3" presetClass="entr" presetSubtype="10" fill="hold" nodeType="clickEffect">
                                  <p:stCondLst>
                                    <p:cond delay="0"/>
                                  </p:stCondLst>
                                  <p:childTnLst>
                                    <p:set>
                                      <p:cBhvr>
                                        <p:cTn id="59" dur="1" fill="hold">
                                          <p:stCondLst>
                                            <p:cond delay="0"/>
                                          </p:stCondLst>
                                        </p:cTn>
                                        <p:tgtEl>
                                          <p:spTgt spid="8"/>
                                        </p:tgtEl>
                                        <p:attrNameLst>
                                          <p:attrName>style.visibility</p:attrName>
                                        </p:attrNameLst>
                                      </p:cBhvr>
                                      <p:to>
                                        <p:strVal val="visible"/>
                                      </p:to>
                                    </p:set>
                                    <p:animEffect transition="in" filter="blinds(horizontal)">
                                      <p:cBhvr>
                                        <p:cTn id="60" dur="5000"/>
                                        <p:tgtEl>
                                          <p:spTgt spid="8"/>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3" presetClass="entr" presetSubtype="10" fill="hold" nodeType="clickEffect">
                                  <p:stCondLst>
                                    <p:cond delay="0"/>
                                  </p:stCondLst>
                                  <p:childTnLst>
                                    <p:set>
                                      <p:cBhvr>
                                        <p:cTn id="64" dur="1" fill="hold">
                                          <p:stCondLst>
                                            <p:cond delay="0"/>
                                          </p:stCondLst>
                                        </p:cTn>
                                        <p:tgtEl>
                                          <p:spTgt spid="9"/>
                                        </p:tgtEl>
                                        <p:attrNameLst>
                                          <p:attrName>style.visibility</p:attrName>
                                        </p:attrNameLst>
                                      </p:cBhvr>
                                      <p:to>
                                        <p:strVal val="visible"/>
                                      </p:to>
                                    </p:set>
                                    <p:animEffect transition="in" filter="blinds(horizontal)">
                                      <p:cBhvr>
                                        <p:cTn id="6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P spid="6" grpId="0"/>
    </p:bld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rtl="1">
              <a:defRPr/>
            </a:pPr>
            <a:r>
              <a:rPr lang="ar-SA" sz="2800" dirty="0" smtClean="0">
                <a:solidFill>
                  <a:srgbClr val="FF0000"/>
                </a:solidFill>
              </a:rPr>
              <a:t/>
            </a:r>
            <a:br>
              <a:rPr lang="ar-SA" sz="2800" dirty="0" smtClean="0">
                <a:solidFill>
                  <a:srgbClr val="FF0000"/>
                </a:solidFill>
              </a:rPr>
            </a:br>
            <a:r>
              <a:rPr lang="ar-SA" sz="2800" dirty="0" smtClean="0">
                <a:solidFill>
                  <a:srgbClr val="FF0000"/>
                </a:solidFill>
              </a:rPr>
              <a:t>العملية رقم (2) في 8/5 تم بيع أثاث بمبلغ 40000 ريال لمحلات العريس بشروط 40/10/4</a:t>
            </a:r>
            <a:br>
              <a:rPr lang="ar-SA" sz="2800" dirty="0" smtClean="0">
                <a:solidFill>
                  <a:srgbClr val="FF0000"/>
                </a:solidFill>
              </a:rPr>
            </a:br>
            <a:endParaRPr lang="en-GB" sz="2800" dirty="0"/>
          </a:p>
        </p:txBody>
      </p:sp>
      <p:sp>
        <p:nvSpPr>
          <p:cNvPr id="60419" name="Content Placeholder 2"/>
          <p:cNvSpPr>
            <a:spLocks noGrp="1"/>
          </p:cNvSpPr>
          <p:nvPr>
            <p:ph idx="1"/>
          </p:nvPr>
        </p:nvSpPr>
        <p:spPr/>
        <p:txBody>
          <a:bodyPr/>
          <a:lstStyle/>
          <a:p>
            <a:endParaRPr lang="ar-SA" dirty="0" smtClean="0">
              <a:cs typeface="Arial" pitchFamily="34" charset="0"/>
            </a:endParaRPr>
          </a:p>
          <a:p>
            <a:endParaRPr lang="en-GB" dirty="0" smtClean="0">
              <a:cs typeface="Arial" pitchFamily="34" charset="0"/>
            </a:endParaRPr>
          </a:p>
        </p:txBody>
      </p:sp>
      <p:sp>
        <p:nvSpPr>
          <p:cNvPr id="5" name="Rectangle 4"/>
          <p:cNvSpPr>
            <a:spLocks noGrp="1" noChangeArrowheads="1"/>
          </p:cNvSpPr>
          <p:nvPr/>
        </p:nvSpPr>
        <p:spPr bwMode="auto">
          <a:xfrm>
            <a:off x="633046" y="1752601"/>
            <a:ext cx="1336431"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342900" indent="-342900" algn="ctr" rtl="0" eaLnBrk="0" hangingPunct="0">
              <a:spcBef>
                <a:spcPct val="20000"/>
              </a:spcBef>
              <a:buFont typeface="Arial" pitchFamily="34" charset="0"/>
              <a:buNone/>
            </a:pPr>
            <a:r>
              <a:rPr lang="ar-SA" sz="2400" u="sng">
                <a:solidFill>
                  <a:srgbClr val="002060"/>
                </a:solidFill>
                <a:latin typeface="Calibri" pitchFamily="34" charset="0"/>
              </a:rPr>
              <a:t>في </a:t>
            </a:r>
            <a:r>
              <a:rPr lang="ar-SA" sz="2400" u="sng">
                <a:latin typeface="Calibri" pitchFamily="34" charset="0"/>
              </a:rPr>
              <a:t>8/5</a:t>
            </a:r>
            <a:endParaRPr lang="en-GB" sz="2400">
              <a:solidFill>
                <a:srgbClr val="002060"/>
              </a:solidFill>
              <a:latin typeface="Calibri" pitchFamily="34" charset="0"/>
            </a:endParaRPr>
          </a:p>
        </p:txBody>
      </p:sp>
      <p:sp>
        <p:nvSpPr>
          <p:cNvPr id="6" name="Rectangle 5"/>
          <p:cNvSpPr>
            <a:spLocks noChangeArrowheads="1"/>
          </p:cNvSpPr>
          <p:nvPr/>
        </p:nvSpPr>
        <p:spPr bwMode="auto">
          <a:xfrm>
            <a:off x="2110155" y="2438401"/>
            <a:ext cx="6049108"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342900" indent="-342900"/>
            <a:r>
              <a:rPr lang="ar-SA" sz="2400" b="1" dirty="0"/>
              <a:t> </a:t>
            </a:r>
            <a:r>
              <a:rPr lang="ar-SA" sz="2400" b="1" dirty="0">
                <a:solidFill>
                  <a:srgbClr val="FF0000"/>
                </a:solidFill>
              </a:rPr>
              <a:t>40000</a:t>
            </a:r>
            <a:r>
              <a:rPr lang="ar-SA" sz="2400" b="1" dirty="0"/>
              <a:t>               من حـ/ المدينين (محلات العريس)</a:t>
            </a:r>
          </a:p>
        </p:txBody>
      </p:sp>
      <p:sp>
        <p:nvSpPr>
          <p:cNvPr id="7" name="Rectangle 6"/>
          <p:cNvSpPr>
            <a:spLocks noChangeArrowheads="1"/>
          </p:cNvSpPr>
          <p:nvPr/>
        </p:nvSpPr>
        <p:spPr bwMode="auto">
          <a:xfrm>
            <a:off x="1758461" y="3276600"/>
            <a:ext cx="5767754"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342900" indent="-342900"/>
            <a:r>
              <a:rPr lang="ar-SA" sz="2400" b="1"/>
              <a:t>    </a:t>
            </a:r>
            <a:r>
              <a:rPr lang="ar-SA" sz="2400" b="1">
                <a:solidFill>
                  <a:srgbClr val="FF0000"/>
                </a:solidFill>
              </a:rPr>
              <a:t>40000</a:t>
            </a:r>
            <a:r>
              <a:rPr lang="ar-SA" sz="2400" b="1"/>
              <a:t>                               إلى حـ/ المبيعات</a:t>
            </a:r>
          </a:p>
        </p:txBody>
      </p:sp>
      <p:sp>
        <p:nvSpPr>
          <p:cNvPr id="8" name="Rectangle 7"/>
          <p:cNvSpPr>
            <a:spLocks noChangeArrowheads="1"/>
          </p:cNvSpPr>
          <p:nvPr/>
        </p:nvSpPr>
        <p:spPr bwMode="auto">
          <a:xfrm>
            <a:off x="2110154" y="4191000"/>
            <a:ext cx="4360985" cy="400050"/>
          </a:xfrm>
          <a:prstGeom prst="rect">
            <a:avLst/>
          </a:prstGeom>
          <a:noFill/>
          <a:ln w="9525">
            <a:noFill/>
            <a:miter lim="800000"/>
            <a:headEnd/>
            <a:tailEnd/>
          </a:ln>
        </p:spPr>
        <p:txBody>
          <a:bodyPr>
            <a:spAutoFit/>
          </a:bodyPr>
          <a:lstStyle/>
          <a:p>
            <a:pPr marL="342900" indent="-342900" algn="ctr">
              <a:defRPr/>
            </a:pPr>
            <a:r>
              <a:rPr lang="ar-SA" sz="2000" b="1" dirty="0">
                <a:solidFill>
                  <a:schemeClr val="tx2">
                    <a:lumMod val="60000"/>
                    <a:lumOff val="40000"/>
                  </a:schemeClr>
                </a:solidFill>
              </a:rPr>
              <a:t> </a:t>
            </a:r>
            <a:r>
              <a:rPr lang="ar-SA" sz="2000" b="1" dirty="0">
                <a:solidFill>
                  <a:srgbClr val="0070C0"/>
                </a:solidFill>
              </a:rPr>
              <a:t>إثبات مبيعات على الحساب بشروط 40/10/4</a:t>
            </a:r>
          </a:p>
        </p:txBody>
      </p:sp>
      <p:sp>
        <p:nvSpPr>
          <p:cNvPr id="9" name="Rectangle 7"/>
          <p:cNvSpPr>
            <a:spLocks noChangeArrowheads="1"/>
          </p:cNvSpPr>
          <p:nvPr/>
        </p:nvSpPr>
        <p:spPr bwMode="auto">
          <a:xfrm>
            <a:off x="1758461" y="4800601"/>
            <a:ext cx="4642339"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ar-SA" sz="2800" dirty="0"/>
              <a:t>ــــــــــــــــــــــــــــــــــــــــــــــــــــــــــــ</a:t>
            </a:r>
            <a:endParaRPr lang="en-GB" dirty="0"/>
          </a:p>
        </p:txBody>
      </p:sp>
      <p:sp>
        <p:nvSpPr>
          <p:cNvPr id="11" name="Slide Number Placeholder 4"/>
          <p:cNvSpPr txBox="1">
            <a:spLocks/>
          </p:cNvSpPr>
          <p:nvPr/>
        </p:nvSpPr>
        <p:spPr bwMode="auto">
          <a:xfrm>
            <a:off x="4519246" y="6381328"/>
            <a:ext cx="527538"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ar-SA"/>
            </a:defPPr>
            <a:lvl1pPr marL="0" algn="r" defTabSz="914400" rtl="0" eaLnBrk="0" latinLnBrk="0" hangingPunct="0">
              <a:defRPr sz="1200" kern="1200">
                <a:solidFill>
                  <a:schemeClr val="tx1"/>
                </a:solidFill>
                <a:latin typeface="Arial" pitchFamily="34" charset="0"/>
                <a:ea typeface="+mn-ea"/>
                <a:cs typeface="Arial" pitchFamily="34" charset="0"/>
              </a:defRPr>
            </a:lvl1pPr>
            <a:lvl2pPr marL="742950" indent="-285750" algn="r" defTabSz="914400" rtl="1" eaLnBrk="0" latinLnBrk="0" hangingPunct="0">
              <a:defRPr sz="1800" kern="1200">
                <a:solidFill>
                  <a:schemeClr val="tx1"/>
                </a:solidFill>
                <a:latin typeface="Arial" pitchFamily="34" charset="0"/>
                <a:ea typeface="+mn-ea"/>
                <a:cs typeface="Arial" pitchFamily="34" charset="0"/>
              </a:defRPr>
            </a:lvl2pPr>
            <a:lvl3pPr marL="1143000" indent="-228600" algn="r" defTabSz="914400" rtl="1" eaLnBrk="0" latinLnBrk="0" hangingPunct="0">
              <a:defRPr sz="1800" kern="1200">
                <a:solidFill>
                  <a:schemeClr val="tx1"/>
                </a:solidFill>
                <a:latin typeface="Arial" pitchFamily="34" charset="0"/>
                <a:ea typeface="+mn-ea"/>
                <a:cs typeface="Arial" pitchFamily="34" charset="0"/>
              </a:defRPr>
            </a:lvl3pPr>
            <a:lvl4pPr marL="1600200" indent="-228600" algn="r" defTabSz="914400" rtl="1" eaLnBrk="0" latinLnBrk="0" hangingPunct="0">
              <a:defRPr sz="1800" kern="1200">
                <a:solidFill>
                  <a:schemeClr val="tx1"/>
                </a:solidFill>
                <a:latin typeface="Arial" pitchFamily="34" charset="0"/>
                <a:ea typeface="+mn-ea"/>
                <a:cs typeface="Arial" pitchFamily="34" charset="0"/>
              </a:defRPr>
            </a:lvl4pPr>
            <a:lvl5pPr marL="2057400" indent="-228600" algn="r" defTabSz="914400" rtl="1" eaLnBrk="0" latinLnBrk="0" hangingPunct="0">
              <a:defRPr sz="18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9pPr>
          </a:lstStyle>
          <a:p>
            <a:pPr algn="ctr" rtl="1" eaLnBrk="1" hangingPunct="1"/>
            <a:fld id="{7A3BFF54-5A40-44D2-912D-DADE1B1BC096}" type="slidenum">
              <a:rPr lang="ar-SA" sz="1800" smtClean="0">
                <a:solidFill>
                  <a:schemeClr val="bg1"/>
                </a:solidFill>
                <a:latin typeface="Calibri" pitchFamily="34" charset="0"/>
              </a:rPr>
              <a:pPr algn="ctr" rtl="1" eaLnBrk="1" hangingPunct="1"/>
              <a:t>214</a:t>
            </a:fld>
            <a:endParaRPr lang="en-US" sz="1800" dirty="0" smtClean="0">
              <a:solidFill>
                <a:schemeClr val="bg1"/>
              </a:solidFill>
              <a:latin typeface="Calibri" pitchFamily="34" charset="0"/>
            </a:endParaRPr>
          </a:p>
        </p:txBody>
      </p:sp>
    </p:spTree>
    <p:extLst>
      <p:ext uri="{BB962C8B-B14F-4D97-AF65-F5344CB8AC3E}">
        <p14:creationId xmlns:p14="http://schemas.microsoft.com/office/powerpoint/2010/main" xmlns="" val="277388934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linds(horizontal)">
                                      <p:cBhvr>
                                        <p:cTn id="27" dur="500"/>
                                        <p:tgtEl>
                                          <p:spTgt spid="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linds(horizontal)">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6" grpId="0"/>
      <p:bldP spid="7" grpId="0"/>
      <p:bldP spid="8" grpId="0"/>
      <p:bldP spid="9" grpId="0"/>
    </p:bld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435" y="2286001"/>
            <a:ext cx="7772400" cy="3482975"/>
          </a:xfrm>
        </p:spPr>
        <p:txBody>
          <a:bodyPr/>
          <a:lstStyle/>
          <a:p>
            <a:pPr>
              <a:defRPr/>
            </a:pPr>
            <a:endParaRPr lang="en-GB" dirty="0"/>
          </a:p>
        </p:txBody>
      </p:sp>
      <p:sp>
        <p:nvSpPr>
          <p:cNvPr id="3" name="Text Placeholder 2"/>
          <p:cNvSpPr>
            <a:spLocks noGrp="1"/>
          </p:cNvSpPr>
          <p:nvPr>
            <p:ph type="body" idx="1"/>
          </p:nvPr>
        </p:nvSpPr>
        <p:spPr>
          <a:xfrm>
            <a:off x="722435" y="228600"/>
            <a:ext cx="7772400" cy="1905000"/>
          </a:xfrm>
          <a:solidFill>
            <a:schemeClr val="accent1"/>
          </a:solidFill>
        </p:spPr>
        <p:txBody>
          <a:bodyPr/>
          <a:lstStyle/>
          <a:p>
            <a:pPr algn="just" rtl="1">
              <a:defRPr/>
            </a:pPr>
            <a:r>
              <a:rPr lang="ar-SA" sz="2800" dirty="0" smtClean="0">
                <a:solidFill>
                  <a:srgbClr val="FF0000"/>
                </a:solidFill>
              </a:rPr>
              <a:t>العملية رقم (3) في 8/6 ردت شركة الزهراني بعض المفروشات المشتراة يوم 8/3 لعدم مطابقتها للمواصفات قيمتها 3000 ريال، ومنحت تخفيضاً آخر على الأثاث المباع في نفس اليوم بمبلغ 2000 ريال لعدم مطابقته للمواصفات، وتم سداد المستحق لها بشيك</a:t>
            </a:r>
            <a:endParaRPr lang="en-GB" sz="2800" dirty="0">
              <a:latin typeface="Arial" pitchFamily="34" charset="0"/>
              <a:cs typeface="Arial" pitchFamily="34" charset="0"/>
            </a:endParaRPr>
          </a:p>
        </p:txBody>
      </p:sp>
      <p:sp>
        <p:nvSpPr>
          <p:cNvPr id="61444" name="Slide Number Placeholder 3"/>
          <p:cNvSpPr>
            <a:spLocks noGrp="1"/>
          </p:cNvSpPr>
          <p:nvPr>
            <p:ph type="sldNum" sz="quarter" idx="4294967295"/>
          </p:nvPr>
        </p:nvSpPr>
        <p:spPr bwMode="auto">
          <a:xfrm>
            <a:off x="1943100" y="6376989"/>
            <a:ext cx="527538"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C726E85-FAB2-4A82-96CC-FE8603A4FBBA}" type="slidenum">
              <a:rPr lang="ar-SA" smtClean="0">
                <a:solidFill>
                  <a:schemeClr val="bg1"/>
                </a:solidFill>
                <a:latin typeface="Calibri" pitchFamily="34" charset="0"/>
              </a:rPr>
              <a:pPr eaLnBrk="1" hangingPunct="1"/>
              <a:t>215</a:t>
            </a:fld>
            <a:endParaRPr lang="en-US" smtClean="0">
              <a:solidFill>
                <a:schemeClr val="bg1"/>
              </a:solidFill>
              <a:latin typeface="Calibri" pitchFamily="34" charset="0"/>
            </a:endParaRPr>
          </a:p>
        </p:txBody>
      </p:sp>
      <p:sp>
        <p:nvSpPr>
          <p:cNvPr id="5" name="Rectangle 4"/>
          <p:cNvSpPr>
            <a:spLocks noGrp="1" noChangeArrowheads="1"/>
          </p:cNvSpPr>
          <p:nvPr/>
        </p:nvSpPr>
        <p:spPr bwMode="auto">
          <a:xfrm>
            <a:off x="773723" y="2286001"/>
            <a:ext cx="1336431"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342900" indent="-342900" algn="ctr" rtl="0" eaLnBrk="0" hangingPunct="0">
              <a:spcBef>
                <a:spcPct val="20000"/>
              </a:spcBef>
              <a:buFont typeface="Arial" pitchFamily="34" charset="0"/>
              <a:buNone/>
            </a:pPr>
            <a:r>
              <a:rPr lang="ar-SA" sz="2400" u="sng">
                <a:solidFill>
                  <a:srgbClr val="002060"/>
                </a:solidFill>
                <a:latin typeface="Calibri" pitchFamily="34" charset="0"/>
              </a:rPr>
              <a:t>في </a:t>
            </a:r>
            <a:r>
              <a:rPr lang="ar-SA" sz="2400" u="sng">
                <a:latin typeface="Calibri" pitchFamily="34" charset="0"/>
              </a:rPr>
              <a:t>8/6</a:t>
            </a:r>
            <a:endParaRPr lang="en-GB" sz="2400">
              <a:solidFill>
                <a:srgbClr val="002060"/>
              </a:solidFill>
              <a:latin typeface="Calibri" pitchFamily="34" charset="0"/>
            </a:endParaRPr>
          </a:p>
        </p:txBody>
      </p:sp>
      <p:sp>
        <p:nvSpPr>
          <p:cNvPr id="6" name="Rectangle 5"/>
          <p:cNvSpPr>
            <a:spLocks noChangeArrowheads="1"/>
          </p:cNvSpPr>
          <p:nvPr/>
        </p:nvSpPr>
        <p:spPr bwMode="auto">
          <a:xfrm>
            <a:off x="2321169" y="3200401"/>
            <a:ext cx="5978769"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342900" indent="-342900"/>
            <a:r>
              <a:rPr lang="ar-SA" sz="2800" b="1">
                <a:solidFill>
                  <a:srgbClr val="FF0000"/>
                </a:solidFill>
              </a:rPr>
              <a:t>3000</a:t>
            </a:r>
            <a:r>
              <a:rPr lang="ar-SA" sz="2800" b="1"/>
              <a:t>                 حـ/ مردودات المبيعات</a:t>
            </a:r>
          </a:p>
        </p:txBody>
      </p:sp>
      <p:sp>
        <p:nvSpPr>
          <p:cNvPr id="7" name="Rectangle 7"/>
          <p:cNvSpPr>
            <a:spLocks noChangeArrowheads="1"/>
          </p:cNvSpPr>
          <p:nvPr/>
        </p:nvSpPr>
        <p:spPr bwMode="auto">
          <a:xfrm>
            <a:off x="971600" y="5029201"/>
            <a:ext cx="5569877"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ar-SA" sz="2800" b="1" dirty="0">
                <a:solidFill>
                  <a:srgbClr val="0070C0"/>
                </a:solidFill>
              </a:rPr>
              <a:t> </a:t>
            </a:r>
            <a:r>
              <a:rPr lang="ar-SA" sz="2400" b="1" dirty="0">
                <a:solidFill>
                  <a:srgbClr val="0070C0"/>
                </a:solidFill>
              </a:rPr>
              <a:t>إثبات مردودات ومسموحات المبيعات لشركة الزهراني</a:t>
            </a:r>
            <a:endParaRPr lang="en-GB" sz="2400" b="1" dirty="0">
              <a:solidFill>
                <a:srgbClr val="0070C0"/>
              </a:solidFill>
            </a:endParaRPr>
          </a:p>
        </p:txBody>
      </p:sp>
      <p:sp>
        <p:nvSpPr>
          <p:cNvPr id="8" name="Rectangle 7"/>
          <p:cNvSpPr>
            <a:spLocks noChangeArrowheads="1"/>
          </p:cNvSpPr>
          <p:nvPr/>
        </p:nvSpPr>
        <p:spPr bwMode="auto">
          <a:xfrm>
            <a:off x="773723" y="5410201"/>
            <a:ext cx="5838093"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ar-SA" sz="2800" b="1" dirty="0">
                <a:solidFill>
                  <a:srgbClr val="FF0000"/>
                </a:solidFill>
              </a:rPr>
              <a:t> </a:t>
            </a:r>
            <a:r>
              <a:rPr lang="ar-SA" sz="2800" b="1" dirty="0"/>
              <a:t>ـــــــــــــــــــــــــــــــــــــــــــــــــــــــــــــــــــــــــــــ</a:t>
            </a:r>
            <a:endParaRPr lang="en-GB" b="1" dirty="0"/>
          </a:p>
        </p:txBody>
      </p:sp>
      <p:sp>
        <p:nvSpPr>
          <p:cNvPr id="10" name="Rectangle 9"/>
          <p:cNvSpPr>
            <a:spLocks noChangeArrowheads="1"/>
          </p:cNvSpPr>
          <p:nvPr/>
        </p:nvSpPr>
        <p:spPr bwMode="auto">
          <a:xfrm>
            <a:off x="2391508" y="3810001"/>
            <a:ext cx="5908431"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ar-SA" sz="2800" b="1">
                <a:solidFill>
                  <a:srgbClr val="FF0000"/>
                </a:solidFill>
              </a:rPr>
              <a:t>2000</a:t>
            </a:r>
            <a:r>
              <a:rPr lang="ar-SA" sz="2800" b="1"/>
              <a:t>                 حـ/ مسموحات المبيعات</a:t>
            </a:r>
          </a:p>
        </p:txBody>
      </p:sp>
      <p:sp>
        <p:nvSpPr>
          <p:cNvPr id="11" name="Rectangle 10"/>
          <p:cNvSpPr>
            <a:spLocks noChangeArrowheads="1"/>
          </p:cNvSpPr>
          <p:nvPr/>
        </p:nvSpPr>
        <p:spPr bwMode="auto">
          <a:xfrm>
            <a:off x="1547446" y="4495801"/>
            <a:ext cx="5838092"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342900" indent="-342900"/>
            <a:r>
              <a:rPr lang="ar-SA" sz="2800" b="1">
                <a:solidFill>
                  <a:srgbClr val="FF0000"/>
                </a:solidFill>
              </a:rPr>
              <a:t>5000  </a:t>
            </a:r>
            <a:r>
              <a:rPr lang="ar-SA" sz="2800" b="1"/>
              <a:t>                      إلى حـ/ البنك</a:t>
            </a:r>
          </a:p>
        </p:txBody>
      </p:sp>
      <p:sp>
        <p:nvSpPr>
          <p:cNvPr id="12" name="Rectangle 11"/>
          <p:cNvSpPr>
            <a:spLocks noChangeArrowheads="1"/>
          </p:cNvSpPr>
          <p:nvPr/>
        </p:nvSpPr>
        <p:spPr bwMode="auto">
          <a:xfrm>
            <a:off x="2039815" y="2590801"/>
            <a:ext cx="5908431"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ar-SA" sz="2800" b="1"/>
              <a:t>                من مذكورين</a:t>
            </a:r>
          </a:p>
        </p:txBody>
      </p:sp>
      <p:sp>
        <p:nvSpPr>
          <p:cNvPr id="13" name="Slide Number Placeholder 4"/>
          <p:cNvSpPr txBox="1">
            <a:spLocks/>
          </p:cNvSpPr>
          <p:nvPr/>
        </p:nvSpPr>
        <p:spPr bwMode="auto">
          <a:xfrm>
            <a:off x="4519246" y="6381328"/>
            <a:ext cx="527538"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ar-SA"/>
            </a:defPPr>
            <a:lvl1pPr marL="0" algn="r" defTabSz="914400" rtl="0" eaLnBrk="0" latinLnBrk="0" hangingPunct="0">
              <a:defRPr sz="1200" kern="1200">
                <a:solidFill>
                  <a:schemeClr val="tx1"/>
                </a:solidFill>
                <a:latin typeface="Arial" pitchFamily="34" charset="0"/>
                <a:ea typeface="+mn-ea"/>
                <a:cs typeface="Arial" pitchFamily="34" charset="0"/>
              </a:defRPr>
            </a:lvl1pPr>
            <a:lvl2pPr marL="742950" indent="-285750" algn="r" defTabSz="914400" rtl="1" eaLnBrk="0" latinLnBrk="0" hangingPunct="0">
              <a:defRPr sz="1800" kern="1200">
                <a:solidFill>
                  <a:schemeClr val="tx1"/>
                </a:solidFill>
                <a:latin typeface="Arial" pitchFamily="34" charset="0"/>
                <a:ea typeface="+mn-ea"/>
                <a:cs typeface="Arial" pitchFamily="34" charset="0"/>
              </a:defRPr>
            </a:lvl2pPr>
            <a:lvl3pPr marL="1143000" indent="-228600" algn="r" defTabSz="914400" rtl="1" eaLnBrk="0" latinLnBrk="0" hangingPunct="0">
              <a:defRPr sz="1800" kern="1200">
                <a:solidFill>
                  <a:schemeClr val="tx1"/>
                </a:solidFill>
                <a:latin typeface="Arial" pitchFamily="34" charset="0"/>
                <a:ea typeface="+mn-ea"/>
                <a:cs typeface="Arial" pitchFamily="34" charset="0"/>
              </a:defRPr>
            </a:lvl3pPr>
            <a:lvl4pPr marL="1600200" indent="-228600" algn="r" defTabSz="914400" rtl="1" eaLnBrk="0" latinLnBrk="0" hangingPunct="0">
              <a:defRPr sz="1800" kern="1200">
                <a:solidFill>
                  <a:schemeClr val="tx1"/>
                </a:solidFill>
                <a:latin typeface="Arial" pitchFamily="34" charset="0"/>
                <a:ea typeface="+mn-ea"/>
                <a:cs typeface="Arial" pitchFamily="34" charset="0"/>
              </a:defRPr>
            </a:lvl4pPr>
            <a:lvl5pPr marL="2057400" indent="-228600" algn="r" defTabSz="914400" rtl="1" eaLnBrk="0" latinLnBrk="0" hangingPunct="0">
              <a:defRPr sz="18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9pPr>
          </a:lstStyle>
          <a:p>
            <a:pPr algn="ctr" rtl="1" eaLnBrk="1" hangingPunct="1"/>
            <a:fld id="{7A3BFF54-5A40-44D2-912D-DADE1B1BC096}" type="slidenum">
              <a:rPr lang="ar-SA" sz="1800" smtClean="0">
                <a:solidFill>
                  <a:schemeClr val="bg1"/>
                </a:solidFill>
                <a:latin typeface="Calibri" pitchFamily="34" charset="0"/>
              </a:rPr>
              <a:pPr algn="ctr" rtl="1" eaLnBrk="1" hangingPunct="1"/>
              <a:t>215</a:t>
            </a:fld>
            <a:endParaRPr lang="en-US" sz="1800" dirty="0" smtClean="0">
              <a:solidFill>
                <a:schemeClr val="bg1"/>
              </a:solidFill>
              <a:latin typeface="Calibri" pitchFamily="34" charset="0"/>
            </a:endParaRPr>
          </a:p>
        </p:txBody>
      </p:sp>
    </p:spTree>
    <p:extLst>
      <p:ext uri="{BB962C8B-B14F-4D97-AF65-F5344CB8AC3E}">
        <p14:creationId xmlns:p14="http://schemas.microsoft.com/office/powerpoint/2010/main" xmlns="" val="339628849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blinds(horizontal)">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linds(horizontal)">
                                      <p:cBhvr>
                                        <p:cTn id="22" dur="5000"/>
                                        <p:tgtEl>
                                          <p:spTgt spid="1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9" presetClass="entr" presetSubtype="0" accel="10000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0" fill="hold"/>
                                        <p:tgtEl>
                                          <p:spTgt spid="6"/>
                                        </p:tgtEl>
                                        <p:attrNameLst>
                                          <p:attrName>ppt_h</p:attrName>
                                        </p:attrNameLst>
                                      </p:cBhvr>
                                      <p:tavLst>
                                        <p:tav tm="0">
                                          <p:val>
                                            <p:strVal val="#ppt_h/20"/>
                                          </p:val>
                                        </p:tav>
                                        <p:tav tm="50000">
                                          <p:val>
                                            <p:strVal val="#ppt_h/20"/>
                                          </p:val>
                                        </p:tav>
                                        <p:tav tm="100000">
                                          <p:val>
                                            <p:strVal val="#ppt_h"/>
                                          </p:val>
                                        </p:tav>
                                      </p:tavLst>
                                    </p:anim>
                                    <p:anim calcmode="lin" valueType="num">
                                      <p:cBhvr>
                                        <p:cTn id="28" dur="5000" fill="hold"/>
                                        <p:tgtEl>
                                          <p:spTgt spid="6"/>
                                        </p:tgtEl>
                                        <p:attrNameLst>
                                          <p:attrName>ppt_w</p:attrName>
                                        </p:attrNameLst>
                                      </p:cBhvr>
                                      <p:tavLst>
                                        <p:tav tm="0">
                                          <p:val>
                                            <p:strVal val="#ppt_w+.3"/>
                                          </p:val>
                                        </p:tav>
                                        <p:tav tm="50000">
                                          <p:val>
                                            <p:strVal val="#ppt_w+.3"/>
                                          </p:val>
                                        </p:tav>
                                        <p:tav tm="100000">
                                          <p:val>
                                            <p:strVal val="#ppt_w"/>
                                          </p:val>
                                        </p:tav>
                                      </p:tavLst>
                                    </p:anim>
                                    <p:anim calcmode="lin" valueType="num">
                                      <p:cBhvr>
                                        <p:cTn id="29" dur="5000" fill="hold"/>
                                        <p:tgtEl>
                                          <p:spTgt spid="6"/>
                                        </p:tgtEl>
                                        <p:attrNameLst>
                                          <p:attrName>ppt_x</p:attrName>
                                        </p:attrNameLst>
                                      </p:cBhvr>
                                      <p:tavLst>
                                        <p:tav tm="0">
                                          <p:val>
                                            <p:strVal val="#ppt_x-.3"/>
                                          </p:val>
                                        </p:tav>
                                        <p:tav tm="50000">
                                          <p:val>
                                            <p:strVal val="#ppt_x"/>
                                          </p:val>
                                        </p:tav>
                                        <p:tav tm="100000">
                                          <p:val>
                                            <p:strVal val="#ppt_x"/>
                                          </p:val>
                                        </p:tav>
                                      </p:tavLst>
                                    </p:anim>
                                    <p:anim calcmode="lin" valueType="num">
                                      <p:cBhvr>
                                        <p:cTn id="30" dur="50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blinds(horizontal)">
                                      <p:cBhvr>
                                        <p:cTn id="35" dur="5000"/>
                                        <p:tgtEl>
                                          <p:spTgt spid="10"/>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blinds(horizontal)">
                                      <p:cBhvr>
                                        <p:cTn id="40" dur="5000"/>
                                        <p:tgtEl>
                                          <p:spTgt spid="11"/>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blinds(horizontal)">
                                      <p:cBhvr>
                                        <p:cTn id="45" dur="5000"/>
                                        <p:tgtEl>
                                          <p:spTgt spid="7"/>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blinds(horizontal)">
                                      <p:cBhvr>
                                        <p:cTn id="5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5" grpId="0"/>
      <p:bldP spid="6" grpId="0"/>
      <p:bldP spid="7" grpId="0"/>
      <p:bldP spid="8" grpId="0"/>
      <p:bldP spid="10" grpId="0"/>
      <p:bldP spid="11" grpId="0"/>
      <p:bldP spid="12" grpId="0"/>
    </p:bld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88852" y="260648"/>
            <a:ext cx="4040066" cy="1550987"/>
          </a:xfrm>
          <a:solidFill>
            <a:schemeClr val="accent1"/>
          </a:solidFill>
        </p:spPr>
        <p:txBody>
          <a:bodyPr/>
          <a:lstStyle/>
          <a:p>
            <a:pPr algn="just" rtl="1">
              <a:defRPr/>
            </a:pPr>
            <a:r>
              <a:rPr lang="ar-SA" dirty="0" smtClean="0">
                <a:solidFill>
                  <a:srgbClr val="FF0000"/>
                </a:solidFill>
              </a:rPr>
              <a:t>العملية رقم (5) في  8/9 تم سداد مصاريف نقل المفروشات والأثاث المباع لكل من شركة الزهراني ومحلات العريس ومقدارها 5000 ريال نقداً.</a:t>
            </a:r>
            <a:endParaRPr lang="en-GB" dirty="0"/>
          </a:p>
        </p:txBody>
      </p:sp>
      <p:sp>
        <p:nvSpPr>
          <p:cNvPr id="62467" name="Content Placeholder 3"/>
          <p:cNvSpPr>
            <a:spLocks noGrp="1"/>
          </p:cNvSpPr>
          <p:nvPr>
            <p:ph sz="half" idx="2"/>
          </p:nvPr>
        </p:nvSpPr>
        <p:spPr>
          <a:xfrm>
            <a:off x="457200" y="2133601"/>
            <a:ext cx="4040066" cy="3992563"/>
          </a:xfrm>
        </p:spPr>
        <p:txBody>
          <a:bodyPr/>
          <a:lstStyle/>
          <a:p>
            <a:pPr algn="l">
              <a:buFont typeface="Arial" pitchFamily="34" charset="0"/>
              <a:buNone/>
            </a:pPr>
            <a:endParaRPr lang="en-GB" dirty="0" smtClean="0">
              <a:cs typeface="Arial" pitchFamily="34" charset="0"/>
            </a:endParaRPr>
          </a:p>
        </p:txBody>
      </p:sp>
      <p:sp>
        <p:nvSpPr>
          <p:cNvPr id="5" name="Text Placeholder 4"/>
          <p:cNvSpPr>
            <a:spLocks noGrp="1"/>
          </p:cNvSpPr>
          <p:nvPr>
            <p:ph type="body" sz="quarter" idx="3"/>
          </p:nvPr>
        </p:nvSpPr>
        <p:spPr>
          <a:xfrm>
            <a:off x="4645270" y="188640"/>
            <a:ext cx="4319218" cy="1487760"/>
          </a:xfrm>
          <a:solidFill>
            <a:schemeClr val="accent1"/>
          </a:solidFill>
        </p:spPr>
        <p:txBody>
          <a:bodyPr/>
          <a:lstStyle/>
          <a:p>
            <a:pPr algn="just" rtl="1">
              <a:defRPr/>
            </a:pPr>
            <a:r>
              <a:rPr lang="ar-SA" dirty="0" smtClean="0">
                <a:solidFill>
                  <a:srgbClr val="FF0000"/>
                </a:solidFill>
              </a:rPr>
              <a:t>العملية رقم (4) في 8/7 ردت محلات العريس بعض الأثاث المباع لها يوم 8/5 لعدم مطابقته للمواصفات بمبلغ 4000 ريال.</a:t>
            </a:r>
            <a:endParaRPr lang="en-GB" dirty="0"/>
          </a:p>
        </p:txBody>
      </p:sp>
      <p:sp>
        <p:nvSpPr>
          <p:cNvPr id="62469" name="Content Placeholder 5"/>
          <p:cNvSpPr>
            <a:spLocks noGrp="1"/>
          </p:cNvSpPr>
          <p:nvPr>
            <p:ph sz="quarter" idx="4"/>
          </p:nvPr>
        </p:nvSpPr>
        <p:spPr>
          <a:xfrm>
            <a:off x="4645270" y="2133601"/>
            <a:ext cx="4041531" cy="3992563"/>
          </a:xfrm>
        </p:spPr>
        <p:txBody>
          <a:bodyPr/>
          <a:lstStyle/>
          <a:p>
            <a:pPr>
              <a:buFont typeface="Arial" pitchFamily="34" charset="0"/>
              <a:buNone/>
            </a:pPr>
            <a:endParaRPr lang="en-GB" dirty="0" smtClean="0">
              <a:cs typeface="Arial" pitchFamily="34" charset="0"/>
            </a:endParaRPr>
          </a:p>
        </p:txBody>
      </p:sp>
      <p:sp>
        <p:nvSpPr>
          <p:cNvPr id="8" name="Rectangle 7"/>
          <p:cNvSpPr>
            <a:spLocks noGrp="1" noChangeArrowheads="1"/>
          </p:cNvSpPr>
          <p:nvPr/>
        </p:nvSpPr>
        <p:spPr bwMode="auto">
          <a:xfrm>
            <a:off x="4642339" y="2362200"/>
            <a:ext cx="1125415"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342900" indent="-342900" algn="ctr" rtl="0" eaLnBrk="0" hangingPunct="0">
              <a:spcBef>
                <a:spcPct val="20000"/>
              </a:spcBef>
              <a:buFont typeface="Arial" pitchFamily="34" charset="0"/>
              <a:buNone/>
            </a:pPr>
            <a:r>
              <a:rPr lang="ar-SA" sz="2000" b="1" u="sng">
                <a:solidFill>
                  <a:srgbClr val="002060"/>
                </a:solidFill>
                <a:latin typeface="Calibri" pitchFamily="34" charset="0"/>
              </a:rPr>
              <a:t>في </a:t>
            </a:r>
            <a:r>
              <a:rPr lang="ar-SA" sz="2000" b="1" u="sng">
                <a:latin typeface="Calibri" pitchFamily="34" charset="0"/>
              </a:rPr>
              <a:t>8/7</a:t>
            </a:r>
            <a:endParaRPr lang="en-GB" sz="2000" b="1">
              <a:solidFill>
                <a:srgbClr val="002060"/>
              </a:solidFill>
              <a:latin typeface="Calibri" pitchFamily="34" charset="0"/>
            </a:endParaRPr>
          </a:p>
        </p:txBody>
      </p:sp>
      <p:sp>
        <p:nvSpPr>
          <p:cNvPr id="9" name="Rectangle 8"/>
          <p:cNvSpPr>
            <a:spLocks noChangeArrowheads="1"/>
          </p:cNvSpPr>
          <p:nvPr/>
        </p:nvSpPr>
        <p:spPr bwMode="auto">
          <a:xfrm>
            <a:off x="4783015" y="3124200"/>
            <a:ext cx="3938954"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342900" indent="-342900"/>
            <a:r>
              <a:rPr lang="ar-SA" sz="2000" b="1">
                <a:solidFill>
                  <a:srgbClr val="FF0000"/>
                </a:solidFill>
              </a:rPr>
              <a:t>4000</a:t>
            </a:r>
            <a:r>
              <a:rPr lang="ar-SA" sz="2000" b="1"/>
              <a:t>      من حـ / مردودات المبيعات</a:t>
            </a:r>
            <a:endParaRPr lang="en-GB" sz="2000" b="1"/>
          </a:p>
        </p:txBody>
      </p:sp>
      <p:sp>
        <p:nvSpPr>
          <p:cNvPr id="10" name="Rectangle 9"/>
          <p:cNvSpPr>
            <a:spLocks noChangeArrowheads="1"/>
          </p:cNvSpPr>
          <p:nvPr/>
        </p:nvSpPr>
        <p:spPr bwMode="auto">
          <a:xfrm>
            <a:off x="4712677" y="4800601"/>
            <a:ext cx="3376246"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ar-SA" sz="2000" b="1">
                <a:solidFill>
                  <a:srgbClr val="0070C0"/>
                </a:solidFill>
              </a:rPr>
              <a:t>     إثبات مردودات مبيعات لعدم مطابقتها للمواصفات</a:t>
            </a:r>
            <a:endParaRPr lang="en-GB" sz="2000" b="1">
              <a:solidFill>
                <a:srgbClr val="0070C0"/>
              </a:solidFill>
            </a:endParaRPr>
          </a:p>
        </p:txBody>
      </p:sp>
      <p:sp>
        <p:nvSpPr>
          <p:cNvPr id="11" name="Rectangle 7"/>
          <p:cNvSpPr>
            <a:spLocks noChangeArrowheads="1"/>
          </p:cNvSpPr>
          <p:nvPr/>
        </p:nvSpPr>
        <p:spPr bwMode="auto">
          <a:xfrm>
            <a:off x="4802406" y="5249546"/>
            <a:ext cx="3173361"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ar-SA" sz="2000" b="1" dirty="0">
                <a:solidFill>
                  <a:srgbClr val="FF0000"/>
                </a:solidFill>
              </a:rPr>
              <a:t> </a:t>
            </a:r>
            <a:r>
              <a:rPr lang="ar-SA" sz="2000" b="1" dirty="0"/>
              <a:t>ــــــــــــــــــــــــــــــــــــــــــــــــــــــــ</a:t>
            </a:r>
            <a:endParaRPr lang="en-GB" sz="2000" b="1" dirty="0"/>
          </a:p>
        </p:txBody>
      </p:sp>
      <p:sp>
        <p:nvSpPr>
          <p:cNvPr id="12" name="Rectangle 11"/>
          <p:cNvSpPr>
            <a:spLocks noChangeArrowheads="1"/>
          </p:cNvSpPr>
          <p:nvPr/>
        </p:nvSpPr>
        <p:spPr bwMode="auto">
          <a:xfrm>
            <a:off x="4290646" y="3886200"/>
            <a:ext cx="4149969"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ar-SA" sz="2000" b="1" dirty="0">
                <a:solidFill>
                  <a:srgbClr val="FF0000"/>
                </a:solidFill>
              </a:rPr>
              <a:t>4000    </a:t>
            </a:r>
            <a:r>
              <a:rPr lang="ar-SA" sz="2000" b="1" dirty="0"/>
              <a:t>إلى حـ / المدينين (محلات العريس)</a:t>
            </a:r>
            <a:endParaRPr lang="en-GB" sz="2000" b="1" dirty="0"/>
          </a:p>
        </p:txBody>
      </p:sp>
      <p:sp>
        <p:nvSpPr>
          <p:cNvPr id="13" name="Rectangle 12"/>
          <p:cNvSpPr>
            <a:spLocks noGrp="1" noChangeArrowheads="1"/>
          </p:cNvSpPr>
          <p:nvPr/>
        </p:nvSpPr>
        <p:spPr bwMode="auto">
          <a:xfrm>
            <a:off x="492369" y="2438400"/>
            <a:ext cx="1125415"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342900" indent="-342900" algn="ctr" rtl="0" eaLnBrk="0" hangingPunct="0">
              <a:spcBef>
                <a:spcPct val="20000"/>
              </a:spcBef>
              <a:buFont typeface="Arial" pitchFamily="34" charset="0"/>
              <a:buNone/>
            </a:pPr>
            <a:r>
              <a:rPr lang="ar-SA" sz="2000" b="1" u="sng">
                <a:solidFill>
                  <a:srgbClr val="002060"/>
                </a:solidFill>
                <a:latin typeface="Calibri" pitchFamily="34" charset="0"/>
              </a:rPr>
              <a:t>في </a:t>
            </a:r>
            <a:r>
              <a:rPr lang="ar-SA" sz="2000" b="1" u="sng">
                <a:latin typeface="Calibri" pitchFamily="34" charset="0"/>
              </a:rPr>
              <a:t>8/9</a:t>
            </a:r>
            <a:endParaRPr lang="en-GB" sz="2000" b="1">
              <a:solidFill>
                <a:srgbClr val="002060"/>
              </a:solidFill>
              <a:latin typeface="Calibri" pitchFamily="34" charset="0"/>
            </a:endParaRPr>
          </a:p>
        </p:txBody>
      </p:sp>
      <p:sp>
        <p:nvSpPr>
          <p:cNvPr id="14" name="Rectangle 13"/>
          <p:cNvSpPr>
            <a:spLocks noChangeArrowheads="1"/>
          </p:cNvSpPr>
          <p:nvPr/>
        </p:nvSpPr>
        <p:spPr bwMode="auto">
          <a:xfrm>
            <a:off x="251521" y="3200400"/>
            <a:ext cx="432048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342900" indent="-342900"/>
            <a:r>
              <a:rPr lang="ar-SA" sz="2000" b="1" dirty="0">
                <a:solidFill>
                  <a:srgbClr val="FF0000"/>
                </a:solidFill>
              </a:rPr>
              <a:t>5000</a:t>
            </a:r>
            <a:r>
              <a:rPr lang="ar-SA" sz="2000" b="1" dirty="0"/>
              <a:t>            من حـ / مصروفات نقل المبيعات</a:t>
            </a:r>
            <a:endParaRPr lang="en-GB" sz="2000" b="1" dirty="0"/>
          </a:p>
        </p:txBody>
      </p:sp>
      <p:sp>
        <p:nvSpPr>
          <p:cNvPr id="15" name="Rectangle 14"/>
          <p:cNvSpPr>
            <a:spLocks noChangeArrowheads="1"/>
          </p:cNvSpPr>
          <p:nvPr/>
        </p:nvSpPr>
        <p:spPr bwMode="auto">
          <a:xfrm>
            <a:off x="562708" y="4876801"/>
            <a:ext cx="3376246"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ar-SA" sz="2000" b="1">
                <a:solidFill>
                  <a:srgbClr val="0070C0"/>
                </a:solidFill>
              </a:rPr>
              <a:t>           إثبات مصروفات نقل المبيعات نقداً</a:t>
            </a:r>
            <a:endParaRPr lang="en-GB" sz="2000" b="1">
              <a:solidFill>
                <a:srgbClr val="0070C0"/>
              </a:solidFill>
            </a:endParaRPr>
          </a:p>
        </p:txBody>
      </p:sp>
      <p:sp>
        <p:nvSpPr>
          <p:cNvPr id="16" name="Rectangle 7"/>
          <p:cNvSpPr>
            <a:spLocks noChangeArrowheads="1"/>
          </p:cNvSpPr>
          <p:nvPr/>
        </p:nvSpPr>
        <p:spPr bwMode="auto">
          <a:xfrm>
            <a:off x="562708" y="5280026"/>
            <a:ext cx="3305908"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ar-SA" sz="2000" b="1" dirty="0">
                <a:solidFill>
                  <a:srgbClr val="FF0000"/>
                </a:solidFill>
              </a:rPr>
              <a:t> </a:t>
            </a:r>
            <a:r>
              <a:rPr lang="ar-SA" sz="2000" b="1" dirty="0"/>
              <a:t>ــــــــــــــــــــــــــــــــــــــــــــــــــــــــ</a:t>
            </a:r>
            <a:endParaRPr lang="en-GB" sz="2000" b="1" dirty="0"/>
          </a:p>
        </p:txBody>
      </p:sp>
      <p:sp>
        <p:nvSpPr>
          <p:cNvPr id="17" name="Rectangle 16"/>
          <p:cNvSpPr>
            <a:spLocks noChangeArrowheads="1"/>
          </p:cNvSpPr>
          <p:nvPr/>
        </p:nvSpPr>
        <p:spPr bwMode="auto">
          <a:xfrm>
            <a:off x="251521" y="3962400"/>
            <a:ext cx="4039125"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ar-SA" sz="2000" b="1" dirty="0">
                <a:solidFill>
                  <a:srgbClr val="FF0000"/>
                </a:solidFill>
              </a:rPr>
              <a:t>     5000                   </a:t>
            </a:r>
            <a:r>
              <a:rPr lang="ar-SA" sz="2000" b="1" dirty="0"/>
              <a:t>إلى حـ / الصندوق</a:t>
            </a:r>
            <a:endParaRPr lang="en-GB" sz="2000" b="1" dirty="0"/>
          </a:p>
        </p:txBody>
      </p:sp>
      <p:sp>
        <p:nvSpPr>
          <p:cNvPr id="18" name="Down Arrow 17"/>
          <p:cNvSpPr/>
          <p:nvPr/>
        </p:nvSpPr>
        <p:spPr>
          <a:xfrm flipH="1">
            <a:off x="6752492" y="1676400"/>
            <a:ext cx="140677" cy="990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9" name="Down Arrow 18"/>
          <p:cNvSpPr/>
          <p:nvPr/>
        </p:nvSpPr>
        <p:spPr>
          <a:xfrm>
            <a:off x="2426677" y="1828800"/>
            <a:ext cx="140677" cy="685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0" name="Slide Number Placeholder 4"/>
          <p:cNvSpPr txBox="1">
            <a:spLocks/>
          </p:cNvSpPr>
          <p:nvPr/>
        </p:nvSpPr>
        <p:spPr bwMode="auto">
          <a:xfrm>
            <a:off x="4519246" y="6381328"/>
            <a:ext cx="527538"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ar-SA"/>
            </a:defPPr>
            <a:lvl1pPr marL="0" algn="r" defTabSz="914400" rtl="0" eaLnBrk="0" latinLnBrk="0" hangingPunct="0">
              <a:defRPr sz="1200" kern="1200">
                <a:solidFill>
                  <a:schemeClr val="tx1"/>
                </a:solidFill>
                <a:latin typeface="Arial" pitchFamily="34" charset="0"/>
                <a:ea typeface="+mn-ea"/>
                <a:cs typeface="Arial" pitchFamily="34" charset="0"/>
              </a:defRPr>
            </a:lvl1pPr>
            <a:lvl2pPr marL="742950" indent="-285750" algn="r" defTabSz="914400" rtl="1" eaLnBrk="0" latinLnBrk="0" hangingPunct="0">
              <a:defRPr sz="1800" kern="1200">
                <a:solidFill>
                  <a:schemeClr val="tx1"/>
                </a:solidFill>
                <a:latin typeface="Arial" pitchFamily="34" charset="0"/>
                <a:ea typeface="+mn-ea"/>
                <a:cs typeface="Arial" pitchFamily="34" charset="0"/>
              </a:defRPr>
            </a:lvl2pPr>
            <a:lvl3pPr marL="1143000" indent="-228600" algn="r" defTabSz="914400" rtl="1" eaLnBrk="0" latinLnBrk="0" hangingPunct="0">
              <a:defRPr sz="1800" kern="1200">
                <a:solidFill>
                  <a:schemeClr val="tx1"/>
                </a:solidFill>
                <a:latin typeface="Arial" pitchFamily="34" charset="0"/>
                <a:ea typeface="+mn-ea"/>
                <a:cs typeface="Arial" pitchFamily="34" charset="0"/>
              </a:defRPr>
            </a:lvl3pPr>
            <a:lvl4pPr marL="1600200" indent="-228600" algn="r" defTabSz="914400" rtl="1" eaLnBrk="0" latinLnBrk="0" hangingPunct="0">
              <a:defRPr sz="1800" kern="1200">
                <a:solidFill>
                  <a:schemeClr val="tx1"/>
                </a:solidFill>
                <a:latin typeface="Arial" pitchFamily="34" charset="0"/>
                <a:ea typeface="+mn-ea"/>
                <a:cs typeface="Arial" pitchFamily="34" charset="0"/>
              </a:defRPr>
            </a:lvl4pPr>
            <a:lvl5pPr marL="2057400" indent="-228600" algn="r" defTabSz="914400" rtl="1" eaLnBrk="0" latinLnBrk="0" hangingPunct="0">
              <a:defRPr sz="18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9pPr>
          </a:lstStyle>
          <a:p>
            <a:pPr algn="ctr" rtl="1" eaLnBrk="1" hangingPunct="1"/>
            <a:fld id="{7A3BFF54-5A40-44D2-912D-DADE1B1BC096}" type="slidenum">
              <a:rPr lang="ar-SA" sz="1800" smtClean="0">
                <a:solidFill>
                  <a:schemeClr val="bg1"/>
                </a:solidFill>
                <a:latin typeface="Calibri" pitchFamily="34" charset="0"/>
              </a:rPr>
              <a:pPr algn="ctr" rtl="1" eaLnBrk="1" hangingPunct="1"/>
              <a:t>216</a:t>
            </a:fld>
            <a:endParaRPr lang="en-US" sz="1800" dirty="0" smtClean="0">
              <a:solidFill>
                <a:schemeClr val="bg1"/>
              </a:solidFill>
              <a:latin typeface="Calibri" pitchFamily="34" charset="0"/>
            </a:endParaRPr>
          </a:p>
        </p:txBody>
      </p:sp>
    </p:spTree>
    <p:extLst>
      <p:ext uri="{BB962C8B-B14F-4D97-AF65-F5344CB8AC3E}">
        <p14:creationId xmlns:p14="http://schemas.microsoft.com/office/powerpoint/2010/main" xmlns="" val="65938673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blinds(horizontal)">
                                      <p:cBhvr>
                                        <p:cTn id="7" dur="500"/>
                                        <p:tgtEl>
                                          <p:spTgt spid="5">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linds(horizontal)">
                                      <p:cBhvr>
                                        <p:cTn id="12" dur="500"/>
                                        <p:tgtEl>
                                          <p:spTgt spid="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blinds(horizontal)">
                                      <p:cBhvr>
                                        <p:cTn id="17" dur="500"/>
                                        <p:tgtEl>
                                          <p:spTgt spid="1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9" presetClass="entr" presetSubtype="0" accel="10000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0" fill="hold"/>
                                        <p:tgtEl>
                                          <p:spTgt spid="9"/>
                                        </p:tgtEl>
                                        <p:attrNameLst>
                                          <p:attrName>ppt_h</p:attrName>
                                        </p:attrNameLst>
                                      </p:cBhvr>
                                      <p:tavLst>
                                        <p:tav tm="0">
                                          <p:val>
                                            <p:strVal val="#ppt_h/20"/>
                                          </p:val>
                                        </p:tav>
                                        <p:tav tm="50000">
                                          <p:val>
                                            <p:strVal val="#ppt_h/20"/>
                                          </p:val>
                                        </p:tav>
                                        <p:tav tm="100000">
                                          <p:val>
                                            <p:strVal val="#ppt_h"/>
                                          </p:val>
                                        </p:tav>
                                      </p:tavLst>
                                    </p:anim>
                                    <p:anim calcmode="lin" valueType="num">
                                      <p:cBhvr>
                                        <p:cTn id="28" dur="5000" fill="hold"/>
                                        <p:tgtEl>
                                          <p:spTgt spid="9"/>
                                        </p:tgtEl>
                                        <p:attrNameLst>
                                          <p:attrName>ppt_w</p:attrName>
                                        </p:attrNameLst>
                                      </p:cBhvr>
                                      <p:tavLst>
                                        <p:tav tm="0">
                                          <p:val>
                                            <p:strVal val="#ppt_w+.3"/>
                                          </p:val>
                                        </p:tav>
                                        <p:tav tm="50000">
                                          <p:val>
                                            <p:strVal val="#ppt_w+.3"/>
                                          </p:val>
                                        </p:tav>
                                        <p:tav tm="100000">
                                          <p:val>
                                            <p:strVal val="#ppt_w"/>
                                          </p:val>
                                        </p:tav>
                                      </p:tavLst>
                                    </p:anim>
                                    <p:anim calcmode="lin" valueType="num">
                                      <p:cBhvr>
                                        <p:cTn id="29" dur="5000" fill="hold"/>
                                        <p:tgtEl>
                                          <p:spTgt spid="9"/>
                                        </p:tgtEl>
                                        <p:attrNameLst>
                                          <p:attrName>ppt_x</p:attrName>
                                        </p:attrNameLst>
                                      </p:cBhvr>
                                      <p:tavLst>
                                        <p:tav tm="0">
                                          <p:val>
                                            <p:strVal val="#ppt_x-.3"/>
                                          </p:val>
                                        </p:tav>
                                        <p:tav tm="50000">
                                          <p:val>
                                            <p:strVal val="#ppt_x"/>
                                          </p:val>
                                        </p:tav>
                                        <p:tav tm="100000">
                                          <p:val>
                                            <p:strVal val="#ppt_x"/>
                                          </p:val>
                                        </p:tav>
                                      </p:tavLst>
                                    </p:anim>
                                    <p:anim calcmode="lin" valueType="num">
                                      <p:cBhvr>
                                        <p:cTn id="30" dur="50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blinds(horizontal)">
                                      <p:cBhvr>
                                        <p:cTn id="35" dur="5000"/>
                                        <p:tgtEl>
                                          <p:spTgt spid="12"/>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blinds(horizontal)">
                                      <p:cBhvr>
                                        <p:cTn id="40" dur="5000"/>
                                        <p:tgtEl>
                                          <p:spTgt spid="10"/>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nodeType="click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blinds(horizontal)">
                                      <p:cBhvr>
                                        <p:cTn id="45" dur="500"/>
                                        <p:tgtEl>
                                          <p:spTgt spid="11"/>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3">
                                            <p:bg/>
                                          </p:spTgt>
                                        </p:tgtEl>
                                        <p:attrNameLst>
                                          <p:attrName>style.visibility</p:attrName>
                                        </p:attrNameLst>
                                      </p:cBhvr>
                                      <p:to>
                                        <p:strVal val="visible"/>
                                      </p:to>
                                    </p:set>
                                    <p:animEffect transition="in" filter="blinds(horizontal)">
                                      <p:cBhvr>
                                        <p:cTn id="50" dur="500"/>
                                        <p:tgtEl>
                                          <p:spTgt spid="3">
                                            <p:bg/>
                                          </p:spTgt>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3">
                                            <p:txEl>
                                              <p:pRg st="0" end="0"/>
                                            </p:txEl>
                                          </p:spTgt>
                                        </p:tgtEl>
                                        <p:attrNameLst>
                                          <p:attrName>style.visibility</p:attrName>
                                        </p:attrNameLst>
                                      </p:cBhvr>
                                      <p:to>
                                        <p:strVal val="visible"/>
                                      </p:to>
                                    </p:set>
                                    <p:animEffect transition="in" filter="blinds(horizontal)">
                                      <p:cBhvr>
                                        <p:cTn id="55" dur="500"/>
                                        <p:tgtEl>
                                          <p:spTgt spid="3">
                                            <p:txEl>
                                              <p:pRg st="0" end="0"/>
                                            </p:txEl>
                                          </p:spTgt>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3" presetClass="entr" presetSubtype="10" fill="hold" grpId="0" nodeType="click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blinds(horizontal)">
                                      <p:cBhvr>
                                        <p:cTn id="60" dur="500"/>
                                        <p:tgtEl>
                                          <p:spTgt spid="19"/>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3" presetClass="entr" presetSubtype="10" fill="hold" grpId="0" nodeType="clickEffect">
                                  <p:stCondLst>
                                    <p:cond delay="0"/>
                                  </p:stCondLst>
                                  <p:childTnLst>
                                    <p:set>
                                      <p:cBhvr>
                                        <p:cTn id="64" dur="1" fill="hold">
                                          <p:stCondLst>
                                            <p:cond delay="0"/>
                                          </p:stCondLst>
                                        </p:cTn>
                                        <p:tgtEl>
                                          <p:spTgt spid="13"/>
                                        </p:tgtEl>
                                        <p:attrNameLst>
                                          <p:attrName>style.visibility</p:attrName>
                                        </p:attrNameLst>
                                      </p:cBhvr>
                                      <p:to>
                                        <p:strVal val="visible"/>
                                      </p:to>
                                    </p:set>
                                    <p:animEffect transition="in" filter="blinds(horizontal)">
                                      <p:cBhvr>
                                        <p:cTn id="65" dur="500"/>
                                        <p:tgtEl>
                                          <p:spTgt spid="13"/>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39" presetClass="entr" presetSubtype="0" accel="100000" fill="hold" nodeType="clickEffect">
                                  <p:stCondLst>
                                    <p:cond delay="0"/>
                                  </p:stCondLst>
                                  <p:childTnLst>
                                    <p:set>
                                      <p:cBhvr>
                                        <p:cTn id="69" dur="1" fill="hold">
                                          <p:stCondLst>
                                            <p:cond delay="0"/>
                                          </p:stCondLst>
                                        </p:cTn>
                                        <p:tgtEl>
                                          <p:spTgt spid="14"/>
                                        </p:tgtEl>
                                        <p:attrNameLst>
                                          <p:attrName>style.visibility</p:attrName>
                                        </p:attrNameLst>
                                      </p:cBhvr>
                                      <p:to>
                                        <p:strVal val="visible"/>
                                      </p:to>
                                    </p:set>
                                    <p:anim calcmode="lin" valueType="num">
                                      <p:cBhvr>
                                        <p:cTn id="70" dur="5000" fill="hold"/>
                                        <p:tgtEl>
                                          <p:spTgt spid="14"/>
                                        </p:tgtEl>
                                        <p:attrNameLst>
                                          <p:attrName>ppt_h</p:attrName>
                                        </p:attrNameLst>
                                      </p:cBhvr>
                                      <p:tavLst>
                                        <p:tav tm="0">
                                          <p:val>
                                            <p:strVal val="#ppt_h/20"/>
                                          </p:val>
                                        </p:tav>
                                        <p:tav tm="50000">
                                          <p:val>
                                            <p:strVal val="#ppt_h/20"/>
                                          </p:val>
                                        </p:tav>
                                        <p:tav tm="100000">
                                          <p:val>
                                            <p:strVal val="#ppt_h"/>
                                          </p:val>
                                        </p:tav>
                                      </p:tavLst>
                                    </p:anim>
                                    <p:anim calcmode="lin" valueType="num">
                                      <p:cBhvr>
                                        <p:cTn id="71" dur="5000" fill="hold"/>
                                        <p:tgtEl>
                                          <p:spTgt spid="14"/>
                                        </p:tgtEl>
                                        <p:attrNameLst>
                                          <p:attrName>ppt_w</p:attrName>
                                        </p:attrNameLst>
                                      </p:cBhvr>
                                      <p:tavLst>
                                        <p:tav tm="0">
                                          <p:val>
                                            <p:strVal val="#ppt_w+.3"/>
                                          </p:val>
                                        </p:tav>
                                        <p:tav tm="50000">
                                          <p:val>
                                            <p:strVal val="#ppt_w+.3"/>
                                          </p:val>
                                        </p:tav>
                                        <p:tav tm="100000">
                                          <p:val>
                                            <p:strVal val="#ppt_w"/>
                                          </p:val>
                                        </p:tav>
                                      </p:tavLst>
                                    </p:anim>
                                    <p:anim calcmode="lin" valueType="num">
                                      <p:cBhvr>
                                        <p:cTn id="72" dur="5000" fill="hold"/>
                                        <p:tgtEl>
                                          <p:spTgt spid="14"/>
                                        </p:tgtEl>
                                        <p:attrNameLst>
                                          <p:attrName>ppt_x</p:attrName>
                                        </p:attrNameLst>
                                      </p:cBhvr>
                                      <p:tavLst>
                                        <p:tav tm="0">
                                          <p:val>
                                            <p:strVal val="#ppt_x-.3"/>
                                          </p:val>
                                        </p:tav>
                                        <p:tav tm="50000">
                                          <p:val>
                                            <p:strVal val="#ppt_x"/>
                                          </p:val>
                                        </p:tav>
                                        <p:tav tm="100000">
                                          <p:val>
                                            <p:strVal val="#ppt_x"/>
                                          </p:val>
                                        </p:tav>
                                      </p:tavLst>
                                    </p:anim>
                                    <p:anim calcmode="lin" valueType="num">
                                      <p:cBhvr>
                                        <p:cTn id="73" dur="50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74" fill="hold" nodeType="clickPar">
                      <p:stCondLst>
                        <p:cond delay="indefinite"/>
                      </p:stCondLst>
                      <p:childTnLst>
                        <p:par>
                          <p:cTn id="75" fill="hold" nodeType="withGroup">
                            <p:stCondLst>
                              <p:cond delay="0"/>
                            </p:stCondLst>
                            <p:childTnLst>
                              <p:par>
                                <p:cTn id="76" presetID="3" presetClass="entr" presetSubtype="10" fill="hold" nodeType="clickEffect">
                                  <p:stCondLst>
                                    <p:cond delay="0"/>
                                  </p:stCondLst>
                                  <p:childTnLst>
                                    <p:set>
                                      <p:cBhvr>
                                        <p:cTn id="77" dur="1" fill="hold">
                                          <p:stCondLst>
                                            <p:cond delay="0"/>
                                          </p:stCondLst>
                                        </p:cTn>
                                        <p:tgtEl>
                                          <p:spTgt spid="17"/>
                                        </p:tgtEl>
                                        <p:attrNameLst>
                                          <p:attrName>style.visibility</p:attrName>
                                        </p:attrNameLst>
                                      </p:cBhvr>
                                      <p:to>
                                        <p:strVal val="visible"/>
                                      </p:to>
                                    </p:set>
                                    <p:animEffect transition="in" filter="blinds(horizontal)">
                                      <p:cBhvr>
                                        <p:cTn id="78" dur="5000"/>
                                        <p:tgtEl>
                                          <p:spTgt spid="17"/>
                                        </p:tgtEl>
                                      </p:cBhvr>
                                    </p:animEffect>
                                  </p:childTnLst>
                                </p:cTn>
                              </p:par>
                            </p:childTnLst>
                          </p:cTn>
                        </p:par>
                      </p:childTnLst>
                    </p:cTn>
                  </p:par>
                  <p:par>
                    <p:cTn id="79" fill="hold" nodeType="clickPar">
                      <p:stCondLst>
                        <p:cond delay="indefinite"/>
                      </p:stCondLst>
                      <p:childTnLst>
                        <p:par>
                          <p:cTn id="80" fill="hold" nodeType="withGroup">
                            <p:stCondLst>
                              <p:cond delay="0"/>
                            </p:stCondLst>
                            <p:childTnLst>
                              <p:par>
                                <p:cTn id="81" presetID="3" presetClass="entr" presetSubtype="10" fill="hold" nodeType="clickEffect">
                                  <p:stCondLst>
                                    <p:cond delay="0"/>
                                  </p:stCondLst>
                                  <p:childTnLst>
                                    <p:set>
                                      <p:cBhvr>
                                        <p:cTn id="82" dur="1" fill="hold">
                                          <p:stCondLst>
                                            <p:cond delay="0"/>
                                          </p:stCondLst>
                                        </p:cTn>
                                        <p:tgtEl>
                                          <p:spTgt spid="15"/>
                                        </p:tgtEl>
                                        <p:attrNameLst>
                                          <p:attrName>style.visibility</p:attrName>
                                        </p:attrNameLst>
                                      </p:cBhvr>
                                      <p:to>
                                        <p:strVal val="visible"/>
                                      </p:to>
                                    </p:set>
                                    <p:animEffect transition="in" filter="blinds(horizontal)">
                                      <p:cBhvr>
                                        <p:cTn id="83" dur="5000"/>
                                        <p:tgtEl>
                                          <p:spTgt spid="15"/>
                                        </p:tgtEl>
                                      </p:cBhvr>
                                    </p:animEffect>
                                  </p:childTnLst>
                                </p:cTn>
                              </p:par>
                            </p:childTnLst>
                          </p:cTn>
                        </p:par>
                      </p:childTnLst>
                    </p:cTn>
                  </p:par>
                  <p:par>
                    <p:cTn id="84" fill="hold" nodeType="clickPar">
                      <p:stCondLst>
                        <p:cond delay="indefinite"/>
                      </p:stCondLst>
                      <p:childTnLst>
                        <p:par>
                          <p:cTn id="85" fill="hold" nodeType="withGroup">
                            <p:stCondLst>
                              <p:cond delay="0"/>
                            </p:stCondLst>
                            <p:childTnLst>
                              <p:par>
                                <p:cTn id="86" presetID="3" presetClass="entr" presetSubtype="10" fill="hold" nodeType="clickEffect">
                                  <p:stCondLst>
                                    <p:cond delay="0"/>
                                  </p:stCondLst>
                                  <p:childTnLst>
                                    <p:set>
                                      <p:cBhvr>
                                        <p:cTn id="87" dur="1" fill="hold">
                                          <p:stCondLst>
                                            <p:cond delay="0"/>
                                          </p:stCondLst>
                                        </p:cTn>
                                        <p:tgtEl>
                                          <p:spTgt spid="16"/>
                                        </p:tgtEl>
                                        <p:attrNameLst>
                                          <p:attrName>style.visibility</p:attrName>
                                        </p:attrNameLst>
                                      </p:cBhvr>
                                      <p:to>
                                        <p:strVal val="visible"/>
                                      </p:to>
                                    </p:set>
                                    <p:animEffect transition="in" filter="blinds(horizontal)">
                                      <p:cBhvr>
                                        <p:cTn id="8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5" grpId="0" build="p" animBg="1"/>
      <p:bldP spid="8" grpId="0"/>
      <p:bldP spid="13" grpId="0"/>
      <p:bldP spid="18" grpId="0" animBg="1"/>
      <p:bldP spid="19" grpId="0" animBg="1"/>
    </p:bld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ar-SA" sz="2800" dirty="0" smtClean="0">
                <a:solidFill>
                  <a:srgbClr val="FF0000"/>
                </a:solidFill>
              </a:rPr>
              <a:t> العملية رقم (6) في 8/12 تم تحصيل المبلغ المستحق على محلات العريس بشيك.</a:t>
            </a:r>
            <a:endParaRPr lang="en-GB" sz="2800" dirty="0"/>
          </a:p>
        </p:txBody>
      </p:sp>
      <p:sp>
        <p:nvSpPr>
          <p:cNvPr id="3" name="Content Placeholder 2"/>
          <p:cNvSpPr>
            <a:spLocks noGrp="1"/>
          </p:cNvSpPr>
          <p:nvPr>
            <p:ph sz="half" idx="13"/>
          </p:nvPr>
        </p:nvSpPr>
        <p:spPr>
          <a:xfrm>
            <a:off x="4642338" y="1408337"/>
            <a:ext cx="4152900" cy="4350890"/>
          </a:xfrm>
          <a:solidFill>
            <a:schemeClr val="accent6">
              <a:lumMod val="20000"/>
              <a:lumOff val="80000"/>
            </a:schemeClr>
          </a:solidFill>
        </p:spPr>
        <p:txBody>
          <a:bodyPr/>
          <a:lstStyle/>
          <a:p>
            <a:pPr>
              <a:defRPr/>
            </a:pPr>
            <a:r>
              <a:rPr lang="ar-SA" sz="2400" b="1" dirty="0" smtClean="0">
                <a:solidFill>
                  <a:srgbClr val="FF0000"/>
                </a:solidFill>
              </a:rPr>
              <a:t>تمهيد الحل:</a:t>
            </a:r>
          </a:p>
          <a:p>
            <a:pPr>
              <a:buFont typeface="Wingdings" pitchFamily="2" charset="2"/>
              <a:buChar char="§"/>
              <a:defRPr/>
            </a:pPr>
            <a:r>
              <a:rPr lang="ar-SA" sz="2400" dirty="0" smtClean="0"/>
              <a:t>المستحق على محلات العريس = 40000 – 4000(مردودات) = 36000 ريال</a:t>
            </a:r>
          </a:p>
          <a:p>
            <a:pPr>
              <a:buFont typeface="Wingdings" pitchFamily="2" charset="2"/>
              <a:buChar char="§"/>
              <a:defRPr/>
            </a:pPr>
            <a:r>
              <a:rPr lang="ar-SA" sz="2400" dirty="0" smtClean="0"/>
              <a:t>لاحظ أن محلات العريس استفادت من مهلة الخصم (10 أيام من تاريخ8/5) وسددت خلالها</a:t>
            </a:r>
          </a:p>
          <a:p>
            <a:pPr>
              <a:buFont typeface="Wingdings" pitchFamily="2" charset="2"/>
              <a:buChar char="§"/>
              <a:defRPr/>
            </a:pPr>
            <a:r>
              <a:rPr lang="ar-SA" sz="2400" dirty="0" smtClean="0"/>
              <a:t>الخصم المسموح </a:t>
            </a:r>
            <a:r>
              <a:rPr lang="ar-SA" sz="2400" dirty="0" err="1" smtClean="0"/>
              <a:t>به</a:t>
            </a:r>
            <a:r>
              <a:rPr lang="ar-SA" sz="2400" dirty="0" smtClean="0"/>
              <a:t> = 36000 × 4% = 1440 ريال</a:t>
            </a:r>
          </a:p>
          <a:p>
            <a:pPr>
              <a:buFont typeface="Wingdings" pitchFamily="2" charset="2"/>
              <a:buChar char="§"/>
              <a:defRPr/>
            </a:pPr>
            <a:r>
              <a:rPr lang="ar-SA" sz="2400" dirty="0" smtClean="0"/>
              <a:t>إذاً: المبلغ المحصل = 36000 – 1440 = 34560 ريال.</a:t>
            </a:r>
          </a:p>
          <a:p>
            <a:pPr>
              <a:defRPr/>
            </a:pPr>
            <a:endParaRPr lang="ar-SA" b="1" dirty="0" smtClean="0">
              <a:solidFill>
                <a:srgbClr val="FF0000"/>
              </a:solidFill>
            </a:endParaRPr>
          </a:p>
          <a:p>
            <a:pPr>
              <a:defRPr/>
            </a:pPr>
            <a:endParaRPr lang="en-GB" dirty="0"/>
          </a:p>
        </p:txBody>
      </p:sp>
      <p:sp>
        <p:nvSpPr>
          <p:cNvPr id="63492" name="Content Placeholder 3"/>
          <p:cNvSpPr>
            <a:spLocks noGrp="1"/>
          </p:cNvSpPr>
          <p:nvPr>
            <p:ph sz="half" idx="1"/>
          </p:nvPr>
        </p:nvSpPr>
        <p:spPr>
          <a:xfrm>
            <a:off x="422031" y="1600201"/>
            <a:ext cx="4051789" cy="4525963"/>
          </a:xfrm>
        </p:spPr>
        <p:txBody>
          <a:bodyPr/>
          <a:lstStyle/>
          <a:p>
            <a:pPr fontAlgn="base">
              <a:spcAft>
                <a:spcPct val="0"/>
              </a:spcAft>
            </a:pPr>
            <a:endParaRPr lang="en-GB" dirty="0" smtClean="0">
              <a:cs typeface="Arial" pitchFamily="34" charset="0"/>
            </a:endParaRPr>
          </a:p>
        </p:txBody>
      </p:sp>
      <p:sp>
        <p:nvSpPr>
          <p:cNvPr id="6" name="Rectangle 5"/>
          <p:cNvSpPr>
            <a:spLocks noGrp="1" noChangeArrowheads="1"/>
          </p:cNvSpPr>
          <p:nvPr/>
        </p:nvSpPr>
        <p:spPr bwMode="auto">
          <a:xfrm>
            <a:off x="562708" y="1600201"/>
            <a:ext cx="1336431"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342900" indent="-342900" algn="ctr" rtl="0" eaLnBrk="0" hangingPunct="0">
              <a:spcBef>
                <a:spcPct val="20000"/>
              </a:spcBef>
              <a:buFont typeface="Arial" pitchFamily="34" charset="0"/>
              <a:buNone/>
            </a:pPr>
            <a:r>
              <a:rPr lang="ar-SA" sz="2400" u="sng">
                <a:solidFill>
                  <a:srgbClr val="002060"/>
                </a:solidFill>
                <a:latin typeface="Calibri" pitchFamily="34" charset="0"/>
              </a:rPr>
              <a:t>في </a:t>
            </a:r>
            <a:r>
              <a:rPr lang="ar-SA" sz="2400" u="sng">
                <a:latin typeface="Calibri" pitchFamily="34" charset="0"/>
              </a:rPr>
              <a:t>8/12</a:t>
            </a:r>
            <a:endParaRPr lang="en-GB" sz="2400">
              <a:solidFill>
                <a:srgbClr val="002060"/>
              </a:solidFill>
              <a:latin typeface="Calibri" pitchFamily="34" charset="0"/>
            </a:endParaRPr>
          </a:p>
        </p:txBody>
      </p:sp>
      <p:sp>
        <p:nvSpPr>
          <p:cNvPr id="7" name="Rectangle 6"/>
          <p:cNvSpPr>
            <a:spLocks noChangeArrowheads="1"/>
          </p:cNvSpPr>
          <p:nvPr/>
        </p:nvSpPr>
        <p:spPr bwMode="auto">
          <a:xfrm>
            <a:off x="597877" y="2819401"/>
            <a:ext cx="3938954"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342900" indent="-342900"/>
            <a:r>
              <a:rPr lang="ar-SA" sz="2400" b="1" dirty="0">
                <a:solidFill>
                  <a:srgbClr val="FF0000"/>
                </a:solidFill>
              </a:rPr>
              <a:t>34560</a:t>
            </a:r>
            <a:r>
              <a:rPr lang="ar-SA" sz="2400" b="1" dirty="0"/>
              <a:t>      حـ/ البنك</a:t>
            </a:r>
          </a:p>
        </p:txBody>
      </p:sp>
      <p:sp>
        <p:nvSpPr>
          <p:cNvPr id="8" name="Rectangle 7"/>
          <p:cNvSpPr>
            <a:spLocks noChangeArrowheads="1"/>
          </p:cNvSpPr>
          <p:nvPr/>
        </p:nvSpPr>
        <p:spPr bwMode="auto">
          <a:xfrm>
            <a:off x="323528" y="4648200"/>
            <a:ext cx="4107795" cy="769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ctr"/>
            <a:r>
              <a:rPr lang="ar-SA" sz="2400" b="1" dirty="0">
                <a:solidFill>
                  <a:srgbClr val="0070C0"/>
                </a:solidFill>
              </a:rPr>
              <a:t>            </a:t>
            </a:r>
            <a:r>
              <a:rPr lang="ar-SA" sz="2000" b="1" dirty="0">
                <a:solidFill>
                  <a:srgbClr val="0070C0"/>
                </a:solidFill>
              </a:rPr>
              <a:t>إثبات تحصيل المستحق على محلات العريس بشيك</a:t>
            </a:r>
            <a:endParaRPr lang="en-GB" sz="2000" b="1" dirty="0">
              <a:solidFill>
                <a:srgbClr val="0070C0"/>
              </a:solidFill>
            </a:endParaRPr>
          </a:p>
        </p:txBody>
      </p:sp>
      <p:sp>
        <p:nvSpPr>
          <p:cNvPr id="9" name="Rectangle 8"/>
          <p:cNvSpPr>
            <a:spLocks noChangeArrowheads="1"/>
          </p:cNvSpPr>
          <p:nvPr/>
        </p:nvSpPr>
        <p:spPr bwMode="auto">
          <a:xfrm>
            <a:off x="353993" y="4902259"/>
            <a:ext cx="3587261"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ar-SA" sz="2400" b="1" dirty="0">
                <a:solidFill>
                  <a:srgbClr val="FF0000"/>
                </a:solidFill>
              </a:rPr>
              <a:t> </a:t>
            </a:r>
            <a:r>
              <a:rPr lang="ar-SA" sz="2400" b="1" dirty="0"/>
              <a:t>ــــــــــــــــــــــــــــــــــــــــــــــــــــــــ</a:t>
            </a:r>
            <a:endParaRPr lang="en-GB" sz="2400" b="1" dirty="0"/>
          </a:p>
        </p:txBody>
      </p:sp>
      <p:sp>
        <p:nvSpPr>
          <p:cNvPr id="10" name="Rectangle 9"/>
          <p:cNvSpPr>
            <a:spLocks noChangeArrowheads="1"/>
          </p:cNvSpPr>
          <p:nvPr/>
        </p:nvSpPr>
        <p:spPr bwMode="auto">
          <a:xfrm>
            <a:off x="633046" y="3352801"/>
            <a:ext cx="3868615"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ar-SA" sz="2400" b="1">
                <a:solidFill>
                  <a:srgbClr val="FF0000"/>
                </a:solidFill>
              </a:rPr>
              <a:t>1440</a:t>
            </a:r>
            <a:r>
              <a:rPr lang="ar-SA" sz="2400" b="1"/>
              <a:t>        حـ/ الخصم المسموح به</a:t>
            </a:r>
          </a:p>
        </p:txBody>
      </p:sp>
      <p:sp>
        <p:nvSpPr>
          <p:cNvPr id="11" name="Rectangle 10"/>
          <p:cNvSpPr>
            <a:spLocks noChangeArrowheads="1"/>
          </p:cNvSpPr>
          <p:nvPr/>
        </p:nvSpPr>
        <p:spPr bwMode="auto">
          <a:xfrm>
            <a:off x="-255875" y="3962401"/>
            <a:ext cx="503889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342900" indent="-342900"/>
            <a:r>
              <a:rPr lang="ar-SA" sz="2400" b="1" dirty="0">
                <a:solidFill>
                  <a:srgbClr val="FF0000"/>
                </a:solidFill>
              </a:rPr>
              <a:t>        36000</a:t>
            </a:r>
            <a:r>
              <a:rPr lang="ar-SA" sz="2400" b="1" dirty="0"/>
              <a:t> إلى حـ/ المدينين </a:t>
            </a:r>
            <a:r>
              <a:rPr lang="ar-SA" sz="2000" b="1" dirty="0"/>
              <a:t>(محلات العريس)</a:t>
            </a:r>
          </a:p>
        </p:txBody>
      </p:sp>
      <p:sp>
        <p:nvSpPr>
          <p:cNvPr id="12" name="Rectangle 11"/>
          <p:cNvSpPr>
            <a:spLocks noChangeArrowheads="1"/>
          </p:cNvSpPr>
          <p:nvPr/>
        </p:nvSpPr>
        <p:spPr bwMode="auto">
          <a:xfrm>
            <a:off x="633046" y="2209801"/>
            <a:ext cx="3798277"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ar-SA" sz="2400" b="1"/>
              <a:t>           من مذكورين</a:t>
            </a:r>
          </a:p>
        </p:txBody>
      </p:sp>
      <p:sp>
        <p:nvSpPr>
          <p:cNvPr id="14" name="Slide Number Placeholder 4"/>
          <p:cNvSpPr txBox="1">
            <a:spLocks/>
          </p:cNvSpPr>
          <p:nvPr/>
        </p:nvSpPr>
        <p:spPr bwMode="auto">
          <a:xfrm>
            <a:off x="4519246" y="6381328"/>
            <a:ext cx="527538"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ar-SA"/>
            </a:defPPr>
            <a:lvl1pPr marL="0" algn="r" defTabSz="914400" rtl="0" eaLnBrk="0" latinLnBrk="0" hangingPunct="0">
              <a:defRPr sz="1200" kern="1200">
                <a:solidFill>
                  <a:schemeClr val="tx1"/>
                </a:solidFill>
                <a:latin typeface="Arial" pitchFamily="34" charset="0"/>
                <a:ea typeface="+mn-ea"/>
                <a:cs typeface="Arial" pitchFamily="34" charset="0"/>
              </a:defRPr>
            </a:lvl1pPr>
            <a:lvl2pPr marL="742950" indent="-285750" algn="r" defTabSz="914400" rtl="1" eaLnBrk="0" latinLnBrk="0" hangingPunct="0">
              <a:defRPr sz="1800" kern="1200">
                <a:solidFill>
                  <a:schemeClr val="tx1"/>
                </a:solidFill>
                <a:latin typeface="Arial" pitchFamily="34" charset="0"/>
                <a:ea typeface="+mn-ea"/>
                <a:cs typeface="Arial" pitchFamily="34" charset="0"/>
              </a:defRPr>
            </a:lvl2pPr>
            <a:lvl3pPr marL="1143000" indent="-228600" algn="r" defTabSz="914400" rtl="1" eaLnBrk="0" latinLnBrk="0" hangingPunct="0">
              <a:defRPr sz="1800" kern="1200">
                <a:solidFill>
                  <a:schemeClr val="tx1"/>
                </a:solidFill>
                <a:latin typeface="Arial" pitchFamily="34" charset="0"/>
                <a:ea typeface="+mn-ea"/>
                <a:cs typeface="Arial" pitchFamily="34" charset="0"/>
              </a:defRPr>
            </a:lvl3pPr>
            <a:lvl4pPr marL="1600200" indent="-228600" algn="r" defTabSz="914400" rtl="1" eaLnBrk="0" latinLnBrk="0" hangingPunct="0">
              <a:defRPr sz="1800" kern="1200">
                <a:solidFill>
                  <a:schemeClr val="tx1"/>
                </a:solidFill>
                <a:latin typeface="Arial" pitchFamily="34" charset="0"/>
                <a:ea typeface="+mn-ea"/>
                <a:cs typeface="Arial" pitchFamily="34" charset="0"/>
              </a:defRPr>
            </a:lvl4pPr>
            <a:lvl5pPr marL="2057400" indent="-228600" algn="r" defTabSz="914400" rtl="1" eaLnBrk="0" latinLnBrk="0" hangingPunct="0">
              <a:defRPr sz="18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9pPr>
          </a:lstStyle>
          <a:p>
            <a:pPr algn="ctr" rtl="1" eaLnBrk="1" hangingPunct="1"/>
            <a:fld id="{7A3BFF54-5A40-44D2-912D-DADE1B1BC096}" type="slidenum">
              <a:rPr lang="ar-SA" sz="1800" smtClean="0">
                <a:solidFill>
                  <a:schemeClr val="bg1"/>
                </a:solidFill>
                <a:latin typeface="Calibri" pitchFamily="34" charset="0"/>
              </a:rPr>
              <a:pPr algn="ctr" rtl="1" eaLnBrk="1" hangingPunct="1"/>
              <a:t>217</a:t>
            </a:fld>
            <a:endParaRPr lang="en-US" sz="1800" dirty="0" smtClean="0">
              <a:solidFill>
                <a:schemeClr val="bg1"/>
              </a:solidFill>
              <a:latin typeface="Calibri" pitchFamily="34" charset="0"/>
            </a:endParaRPr>
          </a:p>
        </p:txBody>
      </p:sp>
    </p:spTree>
    <p:extLst>
      <p:ext uri="{BB962C8B-B14F-4D97-AF65-F5344CB8AC3E}">
        <p14:creationId xmlns:p14="http://schemas.microsoft.com/office/powerpoint/2010/main" xmlns="" val="12747510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blinds(horizontal)">
                                      <p:cBhvr>
                                        <p:cTn id="12" dur="500"/>
                                        <p:tgtEl>
                                          <p:spTgt spid="3">
                                            <p:bg/>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blinds(horizontal)">
                                      <p:cBhvr>
                                        <p:cTn id="17" dur="500"/>
                                        <p:tgtEl>
                                          <p:spTgt spid="3">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blinds(horizontal)">
                                      <p:cBhvr>
                                        <p:cTn id="22" dur="500"/>
                                        <p:tgtEl>
                                          <p:spTgt spid="3">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blinds(horizontal)">
                                      <p:cBhvr>
                                        <p:cTn id="27" dur="500"/>
                                        <p:tgtEl>
                                          <p:spTgt spid="3">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blinds(horizontal)">
                                      <p:cBhvr>
                                        <p:cTn id="32" dur="500"/>
                                        <p:tgtEl>
                                          <p:spTgt spid="3">
                                            <p:txEl>
                                              <p:pRg st="3" end="3"/>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blinds(horizontal)">
                                      <p:cBhvr>
                                        <p:cTn id="37" dur="500"/>
                                        <p:tgtEl>
                                          <p:spTgt spid="3">
                                            <p:txEl>
                                              <p:pRg st="4" end="4"/>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blinds(horizontal)">
                                      <p:cBhvr>
                                        <p:cTn id="42" dur="500"/>
                                        <p:tgtEl>
                                          <p:spTgt spid="6"/>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blinds(horizontal)">
                                      <p:cBhvr>
                                        <p:cTn id="47" dur="5000"/>
                                        <p:tgtEl>
                                          <p:spTgt spid="12"/>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9" presetClass="entr" presetSubtype="0" accel="100000" fill="hold" grpId="0" nodeType="clickEffect">
                                  <p:stCondLst>
                                    <p:cond delay="0"/>
                                  </p:stCondLst>
                                  <p:childTnLst>
                                    <p:set>
                                      <p:cBhvr>
                                        <p:cTn id="51" dur="1" fill="hold">
                                          <p:stCondLst>
                                            <p:cond delay="0"/>
                                          </p:stCondLst>
                                        </p:cTn>
                                        <p:tgtEl>
                                          <p:spTgt spid="7"/>
                                        </p:tgtEl>
                                        <p:attrNameLst>
                                          <p:attrName>style.visibility</p:attrName>
                                        </p:attrNameLst>
                                      </p:cBhvr>
                                      <p:to>
                                        <p:strVal val="visible"/>
                                      </p:to>
                                    </p:set>
                                    <p:anim calcmode="lin" valueType="num">
                                      <p:cBhvr>
                                        <p:cTn id="52" dur="50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53" dur="50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54" dur="50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55" dur="50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56" fill="hold" nodeType="clickPar">
                      <p:stCondLst>
                        <p:cond delay="indefinite"/>
                      </p:stCondLst>
                      <p:childTnLst>
                        <p:par>
                          <p:cTn id="57" fill="hold" nodeType="withGroup">
                            <p:stCondLst>
                              <p:cond delay="0"/>
                            </p:stCondLst>
                            <p:childTnLst>
                              <p:par>
                                <p:cTn id="58" presetID="3" presetClass="entr" presetSubtype="10" fill="hold" grpId="0" nodeType="click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blinds(horizontal)">
                                      <p:cBhvr>
                                        <p:cTn id="60" dur="5000"/>
                                        <p:tgtEl>
                                          <p:spTgt spid="10"/>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3" presetClass="entr" presetSubtype="10" fill="hold" grpId="0" nodeType="clickEffect">
                                  <p:stCondLst>
                                    <p:cond delay="0"/>
                                  </p:stCondLst>
                                  <p:childTnLst>
                                    <p:set>
                                      <p:cBhvr>
                                        <p:cTn id="64" dur="1" fill="hold">
                                          <p:stCondLst>
                                            <p:cond delay="0"/>
                                          </p:stCondLst>
                                        </p:cTn>
                                        <p:tgtEl>
                                          <p:spTgt spid="11"/>
                                        </p:tgtEl>
                                        <p:attrNameLst>
                                          <p:attrName>style.visibility</p:attrName>
                                        </p:attrNameLst>
                                      </p:cBhvr>
                                      <p:to>
                                        <p:strVal val="visible"/>
                                      </p:to>
                                    </p:set>
                                    <p:animEffect transition="in" filter="blinds(horizontal)">
                                      <p:cBhvr>
                                        <p:cTn id="65" dur="5000"/>
                                        <p:tgtEl>
                                          <p:spTgt spid="11"/>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3" presetClass="entr" presetSubtype="10" fill="hold" grpId="0" nodeType="clickEffect">
                                  <p:stCondLst>
                                    <p:cond delay="0"/>
                                  </p:stCondLst>
                                  <p:childTnLst>
                                    <p:set>
                                      <p:cBhvr>
                                        <p:cTn id="69" dur="1" fill="hold">
                                          <p:stCondLst>
                                            <p:cond delay="0"/>
                                          </p:stCondLst>
                                        </p:cTn>
                                        <p:tgtEl>
                                          <p:spTgt spid="8"/>
                                        </p:tgtEl>
                                        <p:attrNameLst>
                                          <p:attrName>style.visibility</p:attrName>
                                        </p:attrNameLst>
                                      </p:cBhvr>
                                      <p:to>
                                        <p:strVal val="visible"/>
                                      </p:to>
                                    </p:set>
                                    <p:animEffect transition="in" filter="blinds(horizontal)">
                                      <p:cBhvr>
                                        <p:cTn id="70" dur="5000"/>
                                        <p:tgtEl>
                                          <p:spTgt spid="8"/>
                                        </p:tgtEl>
                                      </p:cBhvr>
                                    </p:animEffect>
                                  </p:childTnLst>
                                </p:cTn>
                              </p:par>
                            </p:childTnLst>
                          </p:cTn>
                        </p:par>
                      </p:childTnLst>
                    </p:cTn>
                  </p:par>
                  <p:par>
                    <p:cTn id="71" fill="hold" nodeType="clickPar">
                      <p:stCondLst>
                        <p:cond delay="indefinite"/>
                      </p:stCondLst>
                      <p:childTnLst>
                        <p:par>
                          <p:cTn id="72" fill="hold" nodeType="withGroup">
                            <p:stCondLst>
                              <p:cond delay="0"/>
                            </p:stCondLst>
                            <p:childTnLst>
                              <p:par>
                                <p:cTn id="73" presetID="3" presetClass="entr" presetSubtype="10" fill="hold" grpId="0" nodeType="clickEffect">
                                  <p:stCondLst>
                                    <p:cond delay="0"/>
                                  </p:stCondLst>
                                  <p:childTnLst>
                                    <p:set>
                                      <p:cBhvr>
                                        <p:cTn id="74" dur="1" fill="hold">
                                          <p:stCondLst>
                                            <p:cond delay="0"/>
                                          </p:stCondLst>
                                        </p:cTn>
                                        <p:tgtEl>
                                          <p:spTgt spid="9"/>
                                        </p:tgtEl>
                                        <p:attrNameLst>
                                          <p:attrName>style.visibility</p:attrName>
                                        </p:attrNameLst>
                                      </p:cBhvr>
                                      <p:to>
                                        <p:strVal val="visible"/>
                                      </p:to>
                                    </p:set>
                                    <p:animEffect transition="in" filter="blinds(horizontal)">
                                      <p:cBhvr>
                                        <p:cTn id="7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P spid="6" grpId="0"/>
      <p:bldP spid="7" grpId="0"/>
      <p:bldP spid="8" grpId="0"/>
      <p:bldP spid="9" grpId="0"/>
      <p:bldP spid="10" grpId="0"/>
      <p:bldP spid="11" grpId="0"/>
      <p:bldP spid="12" grpId="0"/>
    </p:bld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381000"/>
            <a:ext cx="4040066" cy="1600200"/>
          </a:xfrm>
          <a:solidFill>
            <a:schemeClr val="accent1"/>
          </a:solidFill>
        </p:spPr>
        <p:txBody>
          <a:bodyPr/>
          <a:lstStyle/>
          <a:p>
            <a:pPr algn="just" rtl="1">
              <a:defRPr/>
            </a:pPr>
            <a:r>
              <a:rPr lang="ar-SA" dirty="0" smtClean="0">
                <a:solidFill>
                  <a:srgbClr val="FF0000"/>
                </a:solidFill>
              </a:rPr>
              <a:t>العملية رقم (8) في  8/17 تم بيع أثاث ومفروشات لمحلات الشايع بمبلغ 60000 ريال بشروط 50/6/5.</a:t>
            </a:r>
          </a:p>
          <a:p>
            <a:pPr algn="just" rtl="1">
              <a:defRPr/>
            </a:pPr>
            <a:endParaRPr lang="en-GB" dirty="0"/>
          </a:p>
        </p:txBody>
      </p:sp>
      <p:sp>
        <p:nvSpPr>
          <p:cNvPr id="64515" name="Content Placeholder 3"/>
          <p:cNvSpPr>
            <a:spLocks noGrp="1"/>
          </p:cNvSpPr>
          <p:nvPr>
            <p:ph sz="half" idx="2"/>
          </p:nvPr>
        </p:nvSpPr>
        <p:spPr>
          <a:xfrm>
            <a:off x="457200" y="2133601"/>
            <a:ext cx="4040066" cy="3992563"/>
          </a:xfrm>
        </p:spPr>
        <p:txBody>
          <a:bodyPr/>
          <a:lstStyle/>
          <a:p>
            <a:pPr algn="l">
              <a:buFont typeface="Arial" pitchFamily="34" charset="0"/>
              <a:buNone/>
            </a:pPr>
            <a:endParaRPr lang="en-GB" dirty="0" smtClean="0">
              <a:cs typeface="Arial" pitchFamily="34" charset="0"/>
            </a:endParaRPr>
          </a:p>
        </p:txBody>
      </p:sp>
      <p:sp>
        <p:nvSpPr>
          <p:cNvPr id="5" name="Text Placeholder 4"/>
          <p:cNvSpPr>
            <a:spLocks noGrp="1"/>
          </p:cNvSpPr>
          <p:nvPr>
            <p:ph type="body" sz="quarter" idx="3"/>
          </p:nvPr>
        </p:nvSpPr>
        <p:spPr>
          <a:xfrm>
            <a:off x="4645270" y="381000"/>
            <a:ext cx="4217377" cy="1600200"/>
          </a:xfrm>
          <a:solidFill>
            <a:schemeClr val="accent1"/>
          </a:solidFill>
        </p:spPr>
        <p:txBody>
          <a:bodyPr/>
          <a:lstStyle/>
          <a:p>
            <a:pPr algn="just" rtl="1">
              <a:defRPr/>
            </a:pPr>
            <a:r>
              <a:rPr lang="ar-SA" dirty="0" smtClean="0">
                <a:solidFill>
                  <a:srgbClr val="FF0000"/>
                </a:solidFill>
              </a:rPr>
              <a:t>العملية رقم (7) في 8/15 تم سداد 5000 ريال نقداً قيمة فاتورة دعاية وإعلان بالصحف والمجلات</a:t>
            </a:r>
          </a:p>
          <a:p>
            <a:pPr algn="just" rtl="1">
              <a:defRPr/>
            </a:pPr>
            <a:endParaRPr lang="ar-SA" dirty="0" smtClean="0">
              <a:solidFill>
                <a:srgbClr val="FF0000"/>
              </a:solidFill>
            </a:endParaRPr>
          </a:p>
        </p:txBody>
      </p:sp>
      <p:sp>
        <p:nvSpPr>
          <p:cNvPr id="64517" name="Content Placeholder 5"/>
          <p:cNvSpPr>
            <a:spLocks noGrp="1"/>
          </p:cNvSpPr>
          <p:nvPr>
            <p:ph sz="quarter" idx="4"/>
          </p:nvPr>
        </p:nvSpPr>
        <p:spPr>
          <a:xfrm>
            <a:off x="4645270" y="2133601"/>
            <a:ext cx="4041531" cy="3992563"/>
          </a:xfrm>
        </p:spPr>
        <p:txBody>
          <a:bodyPr/>
          <a:lstStyle/>
          <a:p>
            <a:pPr>
              <a:buFont typeface="Arial" pitchFamily="34" charset="0"/>
              <a:buNone/>
            </a:pPr>
            <a:endParaRPr lang="en-GB" smtClean="0">
              <a:cs typeface="Arial" pitchFamily="34" charset="0"/>
            </a:endParaRPr>
          </a:p>
        </p:txBody>
      </p:sp>
      <p:sp>
        <p:nvSpPr>
          <p:cNvPr id="8" name="Rectangle 7"/>
          <p:cNvSpPr>
            <a:spLocks noGrp="1" noChangeArrowheads="1"/>
          </p:cNvSpPr>
          <p:nvPr/>
        </p:nvSpPr>
        <p:spPr bwMode="auto">
          <a:xfrm>
            <a:off x="4642339" y="2362200"/>
            <a:ext cx="1125415"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342900" indent="-342900" algn="ctr" rtl="0" eaLnBrk="0" hangingPunct="0">
              <a:spcBef>
                <a:spcPct val="20000"/>
              </a:spcBef>
              <a:buFont typeface="Arial" pitchFamily="34" charset="0"/>
              <a:buNone/>
            </a:pPr>
            <a:r>
              <a:rPr lang="ar-SA" sz="2000" b="1" u="sng">
                <a:solidFill>
                  <a:srgbClr val="002060"/>
                </a:solidFill>
                <a:latin typeface="Calibri" pitchFamily="34" charset="0"/>
              </a:rPr>
              <a:t>في </a:t>
            </a:r>
            <a:r>
              <a:rPr lang="ar-SA" sz="2000" b="1" u="sng">
                <a:latin typeface="Calibri" pitchFamily="34" charset="0"/>
              </a:rPr>
              <a:t>8/15</a:t>
            </a:r>
            <a:endParaRPr lang="en-GB" sz="2000" b="1">
              <a:solidFill>
                <a:srgbClr val="002060"/>
              </a:solidFill>
              <a:latin typeface="Calibri" pitchFamily="34" charset="0"/>
            </a:endParaRPr>
          </a:p>
        </p:txBody>
      </p:sp>
      <p:sp>
        <p:nvSpPr>
          <p:cNvPr id="9" name="Rectangle 8"/>
          <p:cNvSpPr>
            <a:spLocks noChangeArrowheads="1"/>
          </p:cNvSpPr>
          <p:nvPr/>
        </p:nvSpPr>
        <p:spPr bwMode="auto">
          <a:xfrm>
            <a:off x="4572000" y="3124200"/>
            <a:ext cx="4149969"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342900" indent="-342900"/>
            <a:r>
              <a:rPr lang="ar-SA" sz="2000" b="1" dirty="0">
                <a:solidFill>
                  <a:srgbClr val="FF0000"/>
                </a:solidFill>
              </a:rPr>
              <a:t>5000</a:t>
            </a:r>
            <a:r>
              <a:rPr lang="ar-SA" sz="2000" b="1" dirty="0"/>
              <a:t>         من حـ / مصروفات دعاية وإعلان</a:t>
            </a:r>
            <a:endParaRPr lang="en-GB" sz="2000" b="1" dirty="0"/>
          </a:p>
        </p:txBody>
      </p:sp>
      <p:sp>
        <p:nvSpPr>
          <p:cNvPr id="10" name="Rectangle 9"/>
          <p:cNvSpPr>
            <a:spLocks noChangeArrowheads="1"/>
          </p:cNvSpPr>
          <p:nvPr/>
        </p:nvSpPr>
        <p:spPr bwMode="auto">
          <a:xfrm>
            <a:off x="4712677" y="4507549"/>
            <a:ext cx="3376246"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ar-SA" sz="2000" b="1" dirty="0">
                <a:solidFill>
                  <a:srgbClr val="0070C0"/>
                </a:solidFill>
              </a:rPr>
              <a:t> إثبات سداد مصروفات الدعاية والإعلان نقداً</a:t>
            </a:r>
            <a:endParaRPr lang="en-GB" sz="2000" b="1" dirty="0">
              <a:solidFill>
                <a:srgbClr val="0070C0"/>
              </a:solidFill>
            </a:endParaRPr>
          </a:p>
        </p:txBody>
      </p:sp>
      <p:sp>
        <p:nvSpPr>
          <p:cNvPr id="11" name="Rectangle 7"/>
          <p:cNvSpPr>
            <a:spLocks noChangeArrowheads="1"/>
          </p:cNvSpPr>
          <p:nvPr/>
        </p:nvSpPr>
        <p:spPr bwMode="auto">
          <a:xfrm>
            <a:off x="4652995" y="5030758"/>
            <a:ext cx="316523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ar-SA" sz="2000" b="1" dirty="0">
                <a:solidFill>
                  <a:srgbClr val="FF0000"/>
                </a:solidFill>
              </a:rPr>
              <a:t> </a:t>
            </a:r>
            <a:r>
              <a:rPr lang="ar-SA" sz="2000" b="1" dirty="0"/>
              <a:t>ــــــــــــــــــــــــــــــــــــــــــــــــــــــــ</a:t>
            </a:r>
            <a:endParaRPr lang="en-GB" sz="2000" b="1" dirty="0"/>
          </a:p>
        </p:txBody>
      </p:sp>
      <p:sp>
        <p:nvSpPr>
          <p:cNvPr id="12" name="Rectangle 11"/>
          <p:cNvSpPr>
            <a:spLocks noChangeArrowheads="1"/>
          </p:cNvSpPr>
          <p:nvPr/>
        </p:nvSpPr>
        <p:spPr bwMode="auto">
          <a:xfrm>
            <a:off x="4563794" y="3577530"/>
            <a:ext cx="3587262"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ar-SA" sz="2000" b="1" dirty="0">
                <a:solidFill>
                  <a:srgbClr val="FF0000"/>
                </a:solidFill>
              </a:rPr>
              <a:t>5000                   </a:t>
            </a:r>
            <a:r>
              <a:rPr lang="ar-SA" sz="2000" b="1" dirty="0"/>
              <a:t>إلى حـ / الصندوق</a:t>
            </a:r>
            <a:endParaRPr lang="en-GB" sz="2000" b="1" dirty="0"/>
          </a:p>
        </p:txBody>
      </p:sp>
      <p:sp>
        <p:nvSpPr>
          <p:cNvPr id="13" name="Rectangle 12"/>
          <p:cNvSpPr>
            <a:spLocks noGrp="1" noChangeArrowheads="1"/>
          </p:cNvSpPr>
          <p:nvPr/>
        </p:nvSpPr>
        <p:spPr bwMode="auto">
          <a:xfrm>
            <a:off x="492369" y="2438400"/>
            <a:ext cx="1125415"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342900" indent="-342900" algn="ctr" rtl="0" eaLnBrk="0" hangingPunct="0">
              <a:spcBef>
                <a:spcPct val="20000"/>
              </a:spcBef>
              <a:buFont typeface="Arial" pitchFamily="34" charset="0"/>
              <a:buNone/>
            </a:pPr>
            <a:r>
              <a:rPr lang="ar-SA" sz="2000" b="1" u="sng">
                <a:solidFill>
                  <a:srgbClr val="002060"/>
                </a:solidFill>
                <a:latin typeface="Calibri" pitchFamily="34" charset="0"/>
              </a:rPr>
              <a:t>في </a:t>
            </a:r>
            <a:r>
              <a:rPr lang="ar-SA" sz="2000" b="1" u="sng">
                <a:latin typeface="Calibri" pitchFamily="34" charset="0"/>
              </a:rPr>
              <a:t>8/17</a:t>
            </a:r>
            <a:endParaRPr lang="en-GB" sz="2000" b="1">
              <a:solidFill>
                <a:srgbClr val="002060"/>
              </a:solidFill>
              <a:latin typeface="Calibri" pitchFamily="34" charset="0"/>
            </a:endParaRPr>
          </a:p>
        </p:txBody>
      </p:sp>
      <p:sp>
        <p:nvSpPr>
          <p:cNvPr id="14" name="Rectangle 13"/>
          <p:cNvSpPr>
            <a:spLocks noChangeArrowheads="1"/>
          </p:cNvSpPr>
          <p:nvPr/>
        </p:nvSpPr>
        <p:spPr bwMode="auto">
          <a:xfrm>
            <a:off x="251520" y="3200400"/>
            <a:ext cx="4320481"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342900" indent="-342900"/>
            <a:r>
              <a:rPr lang="ar-SA" sz="2000" b="1" dirty="0">
                <a:solidFill>
                  <a:srgbClr val="FF0000"/>
                </a:solidFill>
              </a:rPr>
              <a:t>60000</a:t>
            </a:r>
            <a:r>
              <a:rPr lang="ar-SA" sz="2000" b="1" dirty="0"/>
              <a:t>         من حـ / المدينين (محلات الشايع)</a:t>
            </a:r>
            <a:endParaRPr lang="en-GB" sz="2000" b="1" dirty="0"/>
          </a:p>
        </p:txBody>
      </p:sp>
      <p:sp>
        <p:nvSpPr>
          <p:cNvPr id="15" name="Rectangle 14"/>
          <p:cNvSpPr>
            <a:spLocks noChangeArrowheads="1"/>
          </p:cNvSpPr>
          <p:nvPr/>
        </p:nvSpPr>
        <p:spPr bwMode="auto">
          <a:xfrm>
            <a:off x="582960" y="4507548"/>
            <a:ext cx="3376246"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ar-SA" sz="2000" b="1" dirty="0">
                <a:solidFill>
                  <a:srgbClr val="0070C0"/>
                </a:solidFill>
              </a:rPr>
              <a:t> إثبات مبيعات على الحساب </a:t>
            </a:r>
            <a:r>
              <a:rPr lang="ar-SA" sz="2000" b="1" dirty="0" err="1">
                <a:solidFill>
                  <a:srgbClr val="0070C0"/>
                </a:solidFill>
              </a:rPr>
              <a:t>يشروط</a:t>
            </a:r>
            <a:r>
              <a:rPr lang="ar-SA" sz="2000" b="1" dirty="0">
                <a:solidFill>
                  <a:srgbClr val="0070C0"/>
                </a:solidFill>
              </a:rPr>
              <a:t> 50/6/5</a:t>
            </a:r>
            <a:endParaRPr lang="en-GB" sz="2000" b="1" dirty="0">
              <a:solidFill>
                <a:srgbClr val="0070C0"/>
              </a:solidFill>
            </a:endParaRPr>
          </a:p>
        </p:txBody>
      </p:sp>
      <p:sp>
        <p:nvSpPr>
          <p:cNvPr id="16" name="Rectangle 7"/>
          <p:cNvSpPr>
            <a:spLocks noChangeArrowheads="1"/>
          </p:cNvSpPr>
          <p:nvPr/>
        </p:nvSpPr>
        <p:spPr bwMode="auto">
          <a:xfrm>
            <a:off x="492369" y="5030758"/>
            <a:ext cx="332616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ar-SA" sz="2000" b="1" dirty="0">
                <a:solidFill>
                  <a:srgbClr val="FF0000"/>
                </a:solidFill>
              </a:rPr>
              <a:t> </a:t>
            </a:r>
            <a:r>
              <a:rPr lang="ar-SA" sz="2000" b="1" dirty="0"/>
              <a:t>ــــــــــــــــــــــــــــــــــــــــــــــــــــــــ</a:t>
            </a:r>
            <a:endParaRPr lang="en-GB" sz="2000" b="1" dirty="0"/>
          </a:p>
        </p:txBody>
      </p:sp>
      <p:sp>
        <p:nvSpPr>
          <p:cNvPr id="17" name="Rectangle 16"/>
          <p:cNvSpPr>
            <a:spLocks noChangeArrowheads="1"/>
          </p:cNvSpPr>
          <p:nvPr/>
        </p:nvSpPr>
        <p:spPr bwMode="auto">
          <a:xfrm>
            <a:off x="251520" y="3600510"/>
            <a:ext cx="4039126"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ar-SA" sz="2000" b="1" dirty="0">
                <a:solidFill>
                  <a:srgbClr val="FF0000"/>
                </a:solidFill>
              </a:rPr>
              <a:t>     60000                   </a:t>
            </a:r>
            <a:r>
              <a:rPr lang="ar-SA" sz="2000" b="1" dirty="0"/>
              <a:t>إلى حـ / المبيعات</a:t>
            </a:r>
            <a:endParaRPr lang="en-GB" sz="2000" b="1" dirty="0"/>
          </a:p>
        </p:txBody>
      </p:sp>
      <p:sp>
        <p:nvSpPr>
          <p:cNvPr id="18" name="Down Arrow 17"/>
          <p:cNvSpPr/>
          <p:nvPr/>
        </p:nvSpPr>
        <p:spPr>
          <a:xfrm flipH="1">
            <a:off x="6752492" y="1676400"/>
            <a:ext cx="140677" cy="990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9" name="Down Arrow 18"/>
          <p:cNvSpPr/>
          <p:nvPr/>
        </p:nvSpPr>
        <p:spPr>
          <a:xfrm>
            <a:off x="2743200" y="1676400"/>
            <a:ext cx="140677" cy="990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0" name="Slide Number Placeholder 4"/>
          <p:cNvSpPr txBox="1">
            <a:spLocks/>
          </p:cNvSpPr>
          <p:nvPr/>
        </p:nvSpPr>
        <p:spPr bwMode="auto">
          <a:xfrm>
            <a:off x="4519246" y="6381328"/>
            <a:ext cx="527538"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ar-SA"/>
            </a:defPPr>
            <a:lvl1pPr marL="0" algn="r" defTabSz="914400" rtl="0" eaLnBrk="0" latinLnBrk="0" hangingPunct="0">
              <a:defRPr sz="1200" kern="1200">
                <a:solidFill>
                  <a:schemeClr val="tx1"/>
                </a:solidFill>
                <a:latin typeface="Arial" pitchFamily="34" charset="0"/>
                <a:ea typeface="+mn-ea"/>
                <a:cs typeface="Arial" pitchFamily="34" charset="0"/>
              </a:defRPr>
            </a:lvl1pPr>
            <a:lvl2pPr marL="742950" indent="-285750" algn="r" defTabSz="914400" rtl="1" eaLnBrk="0" latinLnBrk="0" hangingPunct="0">
              <a:defRPr sz="1800" kern="1200">
                <a:solidFill>
                  <a:schemeClr val="tx1"/>
                </a:solidFill>
                <a:latin typeface="Arial" pitchFamily="34" charset="0"/>
                <a:ea typeface="+mn-ea"/>
                <a:cs typeface="Arial" pitchFamily="34" charset="0"/>
              </a:defRPr>
            </a:lvl2pPr>
            <a:lvl3pPr marL="1143000" indent="-228600" algn="r" defTabSz="914400" rtl="1" eaLnBrk="0" latinLnBrk="0" hangingPunct="0">
              <a:defRPr sz="1800" kern="1200">
                <a:solidFill>
                  <a:schemeClr val="tx1"/>
                </a:solidFill>
                <a:latin typeface="Arial" pitchFamily="34" charset="0"/>
                <a:ea typeface="+mn-ea"/>
                <a:cs typeface="Arial" pitchFamily="34" charset="0"/>
              </a:defRPr>
            </a:lvl3pPr>
            <a:lvl4pPr marL="1600200" indent="-228600" algn="r" defTabSz="914400" rtl="1" eaLnBrk="0" latinLnBrk="0" hangingPunct="0">
              <a:defRPr sz="1800" kern="1200">
                <a:solidFill>
                  <a:schemeClr val="tx1"/>
                </a:solidFill>
                <a:latin typeface="Arial" pitchFamily="34" charset="0"/>
                <a:ea typeface="+mn-ea"/>
                <a:cs typeface="Arial" pitchFamily="34" charset="0"/>
              </a:defRPr>
            </a:lvl4pPr>
            <a:lvl5pPr marL="2057400" indent="-228600" algn="r" defTabSz="914400" rtl="1" eaLnBrk="0" latinLnBrk="0" hangingPunct="0">
              <a:defRPr sz="18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9pPr>
          </a:lstStyle>
          <a:p>
            <a:pPr algn="ctr" rtl="1" eaLnBrk="1" hangingPunct="1"/>
            <a:fld id="{7A3BFF54-5A40-44D2-912D-DADE1B1BC096}" type="slidenum">
              <a:rPr lang="ar-SA" sz="1800" smtClean="0">
                <a:solidFill>
                  <a:schemeClr val="bg1"/>
                </a:solidFill>
                <a:latin typeface="Calibri" pitchFamily="34" charset="0"/>
              </a:rPr>
              <a:pPr algn="ctr" rtl="1" eaLnBrk="1" hangingPunct="1"/>
              <a:t>218</a:t>
            </a:fld>
            <a:endParaRPr lang="en-US" sz="1800" dirty="0" smtClean="0">
              <a:solidFill>
                <a:schemeClr val="bg1"/>
              </a:solidFill>
              <a:latin typeface="Calibri" pitchFamily="34" charset="0"/>
            </a:endParaRPr>
          </a:p>
        </p:txBody>
      </p:sp>
    </p:spTree>
    <p:extLst>
      <p:ext uri="{BB962C8B-B14F-4D97-AF65-F5344CB8AC3E}">
        <p14:creationId xmlns:p14="http://schemas.microsoft.com/office/powerpoint/2010/main" xmlns="" val="23615115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blinds(horizontal)">
                                      <p:cBhvr>
                                        <p:cTn id="7" dur="500"/>
                                        <p:tgtEl>
                                          <p:spTgt spid="5">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linds(horizontal)">
                                      <p:cBhvr>
                                        <p:cTn id="12" dur="500"/>
                                        <p:tgtEl>
                                          <p:spTgt spid="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blinds(horizontal)">
                                      <p:cBhvr>
                                        <p:cTn id="17" dur="500"/>
                                        <p:tgtEl>
                                          <p:spTgt spid="1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9" presetClass="entr" presetSubtype="0" accel="10000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0" fill="hold"/>
                                        <p:tgtEl>
                                          <p:spTgt spid="9"/>
                                        </p:tgtEl>
                                        <p:attrNameLst>
                                          <p:attrName>ppt_h</p:attrName>
                                        </p:attrNameLst>
                                      </p:cBhvr>
                                      <p:tavLst>
                                        <p:tav tm="0">
                                          <p:val>
                                            <p:strVal val="#ppt_h/20"/>
                                          </p:val>
                                        </p:tav>
                                        <p:tav tm="50000">
                                          <p:val>
                                            <p:strVal val="#ppt_h/20"/>
                                          </p:val>
                                        </p:tav>
                                        <p:tav tm="100000">
                                          <p:val>
                                            <p:strVal val="#ppt_h"/>
                                          </p:val>
                                        </p:tav>
                                      </p:tavLst>
                                    </p:anim>
                                    <p:anim calcmode="lin" valueType="num">
                                      <p:cBhvr>
                                        <p:cTn id="28" dur="5000" fill="hold"/>
                                        <p:tgtEl>
                                          <p:spTgt spid="9"/>
                                        </p:tgtEl>
                                        <p:attrNameLst>
                                          <p:attrName>ppt_w</p:attrName>
                                        </p:attrNameLst>
                                      </p:cBhvr>
                                      <p:tavLst>
                                        <p:tav tm="0">
                                          <p:val>
                                            <p:strVal val="#ppt_w+.3"/>
                                          </p:val>
                                        </p:tav>
                                        <p:tav tm="50000">
                                          <p:val>
                                            <p:strVal val="#ppt_w+.3"/>
                                          </p:val>
                                        </p:tav>
                                        <p:tav tm="100000">
                                          <p:val>
                                            <p:strVal val="#ppt_w"/>
                                          </p:val>
                                        </p:tav>
                                      </p:tavLst>
                                    </p:anim>
                                    <p:anim calcmode="lin" valueType="num">
                                      <p:cBhvr>
                                        <p:cTn id="29" dur="5000" fill="hold"/>
                                        <p:tgtEl>
                                          <p:spTgt spid="9"/>
                                        </p:tgtEl>
                                        <p:attrNameLst>
                                          <p:attrName>ppt_x</p:attrName>
                                        </p:attrNameLst>
                                      </p:cBhvr>
                                      <p:tavLst>
                                        <p:tav tm="0">
                                          <p:val>
                                            <p:strVal val="#ppt_x-.3"/>
                                          </p:val>
                                        </p:tav>
                                        <p:tav tm="50000">
                                          <p:val>
                                            <p:strVal val="#ppt_x"/>
                                          </p:val>
                                        </p:tav>
                                        <p:tav tm="100000">
                                          <p:val>
                                            <p:strVal val="#ppt_x"/>
                                          </p:val>
                                        </p:tav>
                                      </p:tavLst>
                                    </p:anim>
                                    <p:anim calcmode="lin" valueType="num">
                                      <p:cBhvr>
                                        <p:cTn id="30" dur="50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blinds(horizontal)">
                                      <p:cBhvr>
                                        <p:cTn id="35" dur="5000"/>
                                        <p:tgtEl>
                                          <p:spTgt spid="12"/>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blinds(horizontal)">
                                      <p:cBhvr>
                                        <p:cTn id="40" dur="5000"/>
                                        <p:tgtEl>
                                          <p:spTgt spid="10"/>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nodeType="click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blinds(horizontal)">
                                      <p:cBhvr>
                                        <p:cTn id="45" dur="500"/>
                                        <p:tgtEl>
                                          <p:spTgt spid="11"/>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3">
                                            <p:bg/>
                                          </p:spTgt>
                                        </p:tgtEl>
                                        <p:attrNameLst>
                                          <p:attrName>style.visibility</p:attrName>
                                        </p:attrNameLst>
                                      </p:cBhvr>
                                      <p:to>
                                        <p:strVal val="visible"/>
                                      </p:to>
                                    </p:set>
                                    <p:animEffect transition="in" filter="blinds(horizontal)">
                                      <p:cBhvr>
                                        <p:cTn id="50" dur="500"/>
                                        <p:tgtEl>
                                          <p:spTgt spid="3">
                                            <p:bg/>
                                          </p:spTgt>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3">
                                            <p:txEl>
                                              <p:pRg st="0" end="0"/>
                                            </p:txEl>
                                          </p:spTgt>
                                        </p:tgtEl>
                                        <p:attrNameLst>
                                          <p:attrName>style.visibility</p:attrName>
                                        </p:attrNameLst>
                                      </p:cBhvr>
                                      <p:to>
                                        <p:strVal val="visible"/>
                                      </p:to>
                                    </p:set>
                                    <p:animEffect transition="in" filter="blinds(horizontal)">
                                      <p:cBhvr>
                                        <p:cTn id="55" dur="500"/>
                                        <p:tgtEl>
                                          <p:spTgt spid="3">
                                            <p:txEl>
                                              <p:pRg st="0" end="0"/>
                                            </p:txEl>
                                          </p:spTgt>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3" presetClass="entr" presetSubtype="10" fill="hold" grpId="0" nodeType="click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blinds(horizontal)">
                                      <p:cBhvr>
                                        <p:cTn id="60" dur="500"/>
                                        <p:tgtEl>
                                          <p:spTgt spid="19"/>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3" presetClass="entr" presetSubtype="10" fill="hold" grpId="0" nodeType="clickEffect">
                                  <p:stCondLst>
                                    <p:cond delay="0"/>
                                  </p:stCondLst>
                                  <p:childTnLst>
                                    <p:set>
                                      <p:cBhvr>
                                        <p:cTn id="64" dur="1" fill="hold">
                                          <p:stCondLst>
                                            <p:cond delay="0"/>
                                          </p:stCondLst>
                                        </p:cTn>
                                        <p:tgtEl>
                                          <p:spTgt spid="13"/>
                                        </p:tgtEl>
                                        <p:attrNameLst>
                                          <p:attrName>style.visibility</p:attrName>
                                        </p:attrNameLst>
                                      </p:cBhvr>
                                      <p:to>
                                        <p:strVal val="visible"/>
                                      </p:to>
                                    </p:set>
                                    <p:animEffect transition="in" filter="blinds(horizontal)">
                                      <p:cBhvr>
                                        <p:cTn id="65" dur="500"/>
                                        <p:tgtEl>
                                          <p:spTgt spid="13"/>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39" presetClass="entr" presetSubtype="0" accel="100000" fill="hold" nodeType="clickEffect">
                                  <p:stCondLst>
                                    <p:cond delay="0"/>
                                  </p:stCondLst>
                                  <p:childTnLst>
                                    <p:set>
                                      <p:cBhvr>
                                        <p:cTn id="69" dur="1" fill="hold">
                                          <p:stCondLst>
                                            <p:cond delay="0"/>
                                          </p:stCondLst>
                                        </p:cTn>
                                        <p:tgtEl>
                                          <p:spTgt spid="14"/>
                                        </p:tgtEl>
                                        <p:attrNameLst>
                                          <p:attrName>style.visibility</p:attrName>
                                        </p:attrNameLst>
                                      </p:cBhvr>
                                      <p:to>
                                        <p:strVal val="visible"/>
                                      </p:to>
                                    </p:set>
                                    <p:anim calcmode="lin" valueType="num">
                                      <p:cBhvr>
                                        <p:cTn id="70" dur="5000" fill="hold"/>
                                        <p:tgtEl>
                                          <p:spTgt spid="14"/>
                                        </p:tgtEl>
                                        <p:attrNameLst>
                                          <p:attrName>ppt_h</p:attrName>
                                        </p:attrNameLst>
                                      </p:cBhvr>
                                      <p:tavLst>
                                        <p:tav tm="0">
                                          <p:val>
                                            <p:strVal val="#ppt_h/20"/>
                                          </p:val>
                                        </p:tav>
                                        <p:tav tm="50000">
                                          <p:val>
                                            <p:strVal val="#ppt_h/20"/>
                                          </p:val>
                                        </p:tav>
                                        <p:tav tm="100000">
                                          <p:val>
                                            <p:strVal val="#ppt_h"/>
                                          </p:val>
                                        </p:tav>
                                      </p:tavLst>
                                    </p:anim>
                                    <p:anim calcmode="lin" valueType="num">
                                      <p:cBhvr>
                                        <p:cTn id="71" dur="5000" fill="hold"/>
                                        <p:tgtEl>
                                          <p:spTgt spid="14"/>
                                        </p:tgtEl>
                                        <p:attrNameLst>
                                          <p:attrName>ppt_w</p:attrName>
                                        </p:attrNameLst>
                                      </p:cBhvr>
                                      <p:tavLst>
                                        <p:tav tm="0">
                                          <p:val>
                                            <p:strVal val="#ppt_w+.3"/>
                                          </p:val>
                                        </p:tav>
                                        <p:tav tm="50000">
                                          <p:val>
                                            <p:strVal val="#ppt_w+.3"/>
                                          </p:val>
                                        </p:tav>
                                        <p:tav tm="100000">
                                          <p:val>
                                            <p:strVal val="#ppt_w"/>
                                          </p:val>
                                        </p:tav>
                                      </p:tavLst>
                                    </p:anim>
                                    <p:anim calcmode="lin" valueType="num">
                                      <p:cBhvr>
                                        <p:cTn id="72" dur="5000" fill="hold"/>
                                        <p:tgtEl>
                                          <p:spTgt spid="14"/>
                                        </p:tgtEl>
                                        <p:attrNameLst>
                                          <p:attrName>ppt_x</p:attrName>
                                        </p:attrNameLst>
                                      </p:cBhvr>
                                      <p:tavLst>
                                        <p:tav tm="0">
                                          <p:val>
                                            <p:strVal val="#ppt_x-.3"/>
                                          </p:val>
                                        </p:tav>
                                        <p:tav tm="50000">
                                          <p:val>
                                            <p:strVal val="#ppt_x"/>
                                          </p:val>
                                        </p:tav>
                                        <p:tav tm="100000">
                                          <p:val>
                                            <p:strVal val="#ppt_x"/>
                                          </p:val>
                                        </p:tav>
                                      </p:tavLst>
                                    </p:anim>
                                    <p:anim calcmode="lin" valueType="num">
                                      <p:cBhvr>
                                        <p:cTn id="73" dur="50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74" fill="hold" nodeType="clickPar">
                      <p:stCondLst>
                        <p:cond delay="indefinite"/>
                      </p:stCondLst>
                      <p:childTnLst>
                        <p:par>
                          <p:cTn id="75" fill="hold" nodeType="withGroup">
                            <p:stCondLst>
                              <p:cond delay="0"/>
                            </p:stCondLst>
                            <p:childTnLst>
                              <p:par>
                                <p:cTn id="76" presetID="3" presetClass="entr" presetSubtype="10" fill="hold" nodeType="clickEffect">
                                  <p:stCondLst>
                                    <p:cond delay="0"/>
                                  </p:stCondLst>
                                  <p:childTnLst>
                                    <p:set>
                                      <p:cBhvr>
                                        <p:cTn id="77" dur="1" fill="hold">
                                          <p:stCondLst>
                                            <p:cond delay="0"/>
                                          </p:stCondLst>
                                        </p:cTn>
                                        <p:tgtEl>
                                          <p:spTgt spid="17"/>
                                        </p:tgtEl>
                                        <p:attrNameLst>
                                          <p:attrName>style.visibility</p:attrName>
                                        </p:attrNameLst>
                                      </p:cBhvr>
                                      <p:to>
                                        <p:strVal val="visible"/>
                                      </p:to>
                                    </p:set>
                                    <p:animEffect transition="in" filter="blinds(horizontal)">
                                      <p:cBhvr>
                                        <p:cTn id="78" dur="5000"/>
                                        <p:tgtEl>
                                          <p:spTgt spid="17"/>
                                        </p:tgtEl>
                                      </p:cBhvr>
                                    </p:animEffect>
                                  </p:childTnLst>
                                </p:cTn>
                              </p:par>
                            </p:childTnLst>
                          </p:cTn>
                        </p:par>
                      </p:childTnLst>
                    </p:cTn>
                  </p:par>
                  <p:par>
                    <p:cTn id="79" fill="hold" nodeType="clickPar">
                      <p:stCondLst>
                        <p:cond delay="indefinite"/>
                      </p:stCondLst>
                      <p:childTnLst>
                        <p:par>
                          <p:cTn id="80" fill="hold" nodeType="withGroup">
                            <p:stCondLst>
                              <p:cond delay="0"/>
                            </p:stCondLst>
                            <p:childTnLst>
                              <p:par>
                                <p:cTn id="81" presetID="3" presetClass="entr" presetSubtype="10" fill="hold" nodeType="clickEffect">
                                  <p:stCondLst>
                                    <p:cond delay="0"/>
                                  </p:stCondLst>
                                  <p:childTnLst>
                                    <p:set>
                                      <p:cBhvr>
                                        <p:cTn id="82" dur="1" fill="hold">
                                          <p:stCondLst>
                                            <p:cond delay="0"/>
                                          </p:stCondLst>
                                        </p:cTn>
                                        <p:tgtEl>
                                          <p:spTgt spid="15"/>
                                        </p:tgtEl>
                                        <p:attrNameLst>
                                          <p:attrName>style.visibility</p:attrName>
                                        </p:attrNameLst>
                                      </p:cBhvr>
                                      <p:to>
                                        <p:strVal val="visible"/>
                                      </p:to>
                                    </p:set>
                                    <p:animEffect transition="in" filter="blinds(horizontal)">
                                      <p:cBhvr>
                                        <p:cTn id="83" dur="5000"/>
                                        <p:tgtEl>
                                          <p:spTgt spid="15"/>
                                        </p:tgtEl>
                                      </p:cBhvr>
                                    </p:animEffect>
                                  </p:childTnLst>
                                </p:cTn>
                              </p:par>
                            </p:childTnLst>
                          </p:cTn>
                        </p:par>
                      </p:childTnLst>
                    </p:cTn>
                  </p:par>
                  <p:par>
                    <p:cTn id="84" fill="hold" nodeType="clickPar">
                      <p:stCondLst>
                        <p:cond delay="indefinite"/>
                      </p:stCondLst>
                      <p:childTnLst>
                        <p:par>
                          <p:cTn id="85" fill="hold" nodeType="withGroup">
                            <p:stCondLst>
                              <p:cond delay="0"/>
                            </p:stCondLst>
                            <p:childTnLst>
                              <p:par>
                                <p:cTn id="86" presetID="3" presetClass="entr" presetSubtype="10" fill="hold" nodeType="clickEffect">
                                  <p:stCondLst>
                                    <p:cond delay="0"/>
                                  </p:stCondLst>
                                  <p:childTnLst>
                                    <p:set>
                                      <p:cBhvr>
                                        <p:cTn id="87" dur="1" fill="hold">
                                          <p:stCondLst>
                                            <p:cond delay="0"/>
                                          </p:stCondLst>
                                        </p:cTn>
                                        <p:tgtEl>
                                          <p:spTgt spid="16"/>
                                        </p:tgtEl>
                                        <p:attrNameLst>
                                          <p:attrName>style.visibility</p:attrName>
                                        </p:attrNameLst>
                                      </p:cBhvr>
                                      <p:to>
                                        <p:strVal val="visible"/>
                                      </p:to>
                                    </p:set>
                                    <p:animEffect transition="in" filter="blinds(horizontal)">
                                      <p:cBhvr>
                                        <p:cTn id="8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5" grpId="0" build="p" animBg="1"/>
      <p:bldP spid="8" grpId="0"/>
      <p:bldP spid="13" grpId="0"/>
      <p:bldP spid="18" grpId="0" animBg="1"/>
      <p:bldP spid="19" grpId="0" animBg="1"/>
    </p:bld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81354" y="533400"/>
            <a:ext cx="4040066" cy="1143000"/>
          </a:xfrm>
          <a:solidFill>
            <a:schemeClr val="accent1"/>
          </a:solidFill>
        </p:spPr>
        <p:txBody>
          <a:bodyPr/>
          <a:lstStyle/>
          <a:p>
            <a:pPr algn="just" rtl="1">
              <a:defRPr/>
            </a:pPr>
            <a:endParaRPr lang="en-US" dirty="0" smtClean="0">
              <a:solidFill>
                <a:srgbClr val="FF0000"/>
              </a:solidFill>
            </a:endParaRPr>
          </a:p>
          <a:p>
            <a:pPr algn="just" rtl="1">
              <a:defRPr/>
            </a:pPr>
            <a:endParaRPr lang="en-US" dirty="0" smtClean="0">
              <a:solidFill>
                <a:srgbClr val="FF0000"/>
              </a:solidFill>
            </a:endParaRPr>
          </a:p>
          <a:p>
            <a:pPr algn="just" rtl="1">
              <a:defRPr/>
            </a:pPr>
            <a:endParaRPr lang="ar-SA" dirty="0" smtClean="0">
              <a:solidFill>
                <a:srgbClr val="FF0000"/>
              </a:solidFill>
            </a:endParaRPr>
          </a:p>
          <a:p>
            <a:pPr algn="just" rtl="1">
              <a:defRPr/>
            </a:pPr>
            <a:endParaRPr lang="ar-SA" dirty="0" smtClean="0">
              <a:solidFill>
                <a:srgbClr val="FF0000"/>
              </a:solidFill>
            </a:endParaRPr>
          </a:p>
          <a:p>
            <a:pPr algn="just" rtl="1">
              <a:defRPr/>
            </a:pPr>
            <a:endParaRPr lang="ar-SA" dirty="0" smtClean="0">
              <a:solidFill>
                <a:srgbClr val="FF0000"/>
              </a:solidFill>
            </a:endParaRPr>
          </a:p>
          <a:p>
            <a:pPr algn="just" rtl="1">
              <a:defRPr/>
            </a:pPr>
            <a:endParaRPr lang="ar-SA" dirty="0" smtClean="0">
              <a:solidFill>
                <a:srgbClr val="FF0000"/>
              </a:solidFill>
            </a:endParaRPr>
          </a:p>
          <a:p>
            <a:pPr algn="just" rtl="1">
              <a:defRPr/>
            </a:pPr>
            <a:endParaRPr lang="ar-SA" dirty="0" smtClean="0">
              <a:solidFill>
                <a:srgbClr val="FF0000"/>
              </a:solidFill>
            </a:endParaRPr>
          </a:p>
          <a:p>
            <a:pPr algn="just" rtl="1">
              <a:defRPr/>
            </a:pPr>
            <a:endParaRPr lang="ar-SA" dirty="0" smtClean="0">
              <a:solidFill>
                <a:srgbClr val="FF0000"/>
              </a:solidFill>
            </a:endParaRPr>
          </a:p>
          <a:p>
            <a:pPr algn="just" rtl="1">
              <a:defRPr/>
            </a:pPr>
            <a:endParaRPr lang="ar-SA" dirty="0" smtClean="0">
              <a:solidFill>
                <a:srgbClr val="FF0000"/>
              </a:solidFill>
            </a:endParaRPr>
          </a:p>
          <a:p>
            <a:pPr algn="just" rtl="1">
              <a:defRPr/>
            </a:pPr>
            <a:endParaRPr lang="ar-SA" dirty="0" smtClean="0">
              <a:solidFill>
                <a:srgbClr val="FF0000"/>
              </a:solidFill>
            </a:endParaRPr>
          </a:p>
          <a:p>
            <a:pPr algn="just" rtl="1">
              <a:defRPr/>
            </a:pPr>
            <a:endParaRPr lang="ar-SA" dirty="0" smtClean="0">
              <a:solidFill>
                <a:srgbClr val="FF0000"/>
              </a:solidFill>
            </a:endParaRPr>
          </a:p>
          <a:p>
            <a:pPr algn="just" rtl="1">
              <a:defRPr/>
            </a:pPr>
            <a:endParaRPr lang="ar-SA" dirty="0" smtClean="0">
              <a:solidFill>
                <a:srgbClr val="FF0000"/>
              </a:solidFill>
            </a:endParaRPr>
          </a:p>
          <a:p>
            <a:pPr algn="just" rtl="1">
              <a:defRPr/>
            </a:pPr>
            <a:endParaRPr lang="ar-SA" dirty="0" smtClean="0">
              <a:solidFill>
                <a:srgbClr val="FF0000"/>
              </a:solidFill>
            </a:endParaRPr>
          </a:p>
          <a:p>
            <a:pPr algn="just" rtl="1">
              <a:defRPr/>
            </a:pPr>
            <a:endParaRPr lang="en-GB" dirty="0" smtClean="0">
              <a:solidFill>
                <a:srgbClr val="FF0000"/>
              </a:solidFill>
            </a:endParaRPr>
          </a:p>
          <a:p>
            <a:pPr algn="just" rtl="1">
              <a:defRPr/>
            </a:pPr>
            <a:endParaRPr lang="en-GB" dirty="0" smtClean="0">
              <a:solidFill>
                <a:srgbClr val="FF0000"/>
              </a:solidFill>
            </a:endParaRPr>
          </a:p>
          <a:p>
            <a:pPr algn="just" rtl="1">
              <a:defRPr/>
            </a:pPr>
            <a:endParaRPr lang="en-GB" dirty="0" smtClean="0">
              <a:solidFill>
                <a:srgbClr val="FF0000"/>
              </a:solidFill>
            </a:endParaRPr>
          </a:p>
          <a:p>
            <a:pPr algn="just" rtl="1">
              <a:defRPr/>
            </a:pPr>
            <a:endParaRPr lang="ar-SA" dirty="0" smtClean="0">
              <a:solidFill>
                <a:srgbClr val="FF0000"/>
              </a:solidFill>
            </a:endParaRPr>
          </a:p>
          <a:p>
            <a:pPr algn="just" rtl="1">
              <a:defRPr/>
            </a:pPr>
            <a:endParaRPr lang="ar-SA" dirty="0" smtClean="0">
              <a:solidFill>
                <a:srgbClr val="FF0000"/>
              </a:solidFill>
            </a:endParaRPr>
          </a:p>
          <a:p>
            <a:pPr algn="just" rtl="1">
              <a:defRPr/>
            </a:pPr>
            <a:endParaRPr lang="ar-SA" dirty="0" smtClean="0">
              <a:solidFill>
                <a:srgbClr val="FF0000"/>
              </a:solidFill>
            </a:endParaRPr>
          </a:p>
          <a:p>
            <a:pPr algn="just" rtl="1">
              <a:defRPr/>
            </a:pPr>
            <a:endParaRPr lang="ar-SA" dirty="0" smtClean="0">
              <a:solidFill>
                <a:srgbClr val="FF0000"/>
              </a:solidFill>
            </a:endParaRPr>
          </a:p>
          <a:p>
            <a:pPr algn="just" rtl="1">
              <a:defRPr/>
            </a:pPr>
            <a:endParaRPr lang="ar-SA" dirty="0" smtClean="0">
              <a:solidFill>
                <a:srgbClr val="FF0000"/>
              </a:solidFill>
            </a:endParaRPr>
          </a:p>
          <a:p>
            <a:pPr algn="just" rtl="1">
              <a:defRPr/>
            </a:pPr>
            <a:endParaRPr lang="ar-SA" dirty="0" smtClean="0">
              <a:solidFill>
                <a:srgbClr val="FF0000"/>
              </a:solidFill>
            </a:endParaRPr>
          </a:p>
          <a:p>
            <a:pPr algn="just" rtl="1">
              <a:defRPr/>
            </a:pPr>
            <a:endParaRPr lang="ar-SA" dirty="0" smtClean="0">
              <a:solidFill>
                <a:srgbClr val="FF0000"/>
              </a:solidFill>
            </a:endParaRPr>
          </a:p>
          <a:p>
            <a:pPr algn="ctr" rtl="1">
              <a:defRPr/>
            </a:pPr>
            <a:endParaRPr lang="ar-SA" dirty="0" smtClean="0">
              <a:solidFill>
                <a:srgbClr val="FF0000"/>
              </a:solidFill>
            </a:endParaRPr>
          </a:p>
          <a:p>
            <a:pPr algn="ctr" rtl="1">
              <a:defRPr/>
            </a:pPr>
            <a:endParaRPr lang="ar-SA" dirty="0" smtClean="0">
              <a:solidFill>
                <a:srgbClr val="FF0000"/>
              </a:solidFill>
            </a:endParaRPr>
          </a:p>
          <a:p>
            <a:pPr rtl="1">
              <a:defRPr/>
            </a:pPr>
            <a:endParaRPr lang="en-GB" dirty="0" smtClean="0">
              <a:solidFill>
                <a:srgbClr val="FF0000"/>
              </a:solidFill>
            </a:endParaRPr>
          </a:p>
          <a:p>
            <a:pPr algn="just" rtl="1">
              <a:defRPr/>
            </a:pPr>
            <a:r>
              <a:rPr lang="ar-SA" dirty="0" smtClean="0">
                <a:solidFill>
                  <a:srgbClr val="FF0000"/>
                </a:solidFill>
              </a:rPr>
              <a:t>العملية رقم (10) في  8/21 تم سداد عمولة لرجال التوزيع قيمتها 6000 ريال نقداً</a:t>
            </a:r>
          </a:p>
        </p:txBody>
      </p:sp>
      <p:sp>
        <p:nvSpPr>
          <p:cNvPr id="65539" name="Content Placeholder 3"/>
          <p:cNvSpPr>
            <a:spLocks noGrp="1"/>
          </p:cNvSpPr>
          <p:nvPr>
            <p:ph sz="half" idx="2"/>
          </p:nvPr>
        </p:nvSpPr>
        <p:spPr>
          <a:xfrm>
            <a:off x="457200" y="2133601"/>
            <a:ext cx="4040066" cy="3992563"/>
          </a:xfrm>
        </p:spPr>
        <p:txBody>
          <a:bodyPr/>
          <a:lstStyle/>
          <a:p>
            <a:pPr algn="l">
              <a:buFont typeface="Arial" pitchFamily="34" charset="0"/>
              <a:buNone/>
            </a:pPr>
            <a:endParaRPr lang="en-GB" smtClean="0">
              <a:cs typeface="Arial" pitchFamily="34" charset="0"/>
            </a:endParaRPr>
          </a:p>
        </p:txBody>
      </p:sp>
      <p:sp>
        <p:nvSpPr>
          <p:cNvPr id="5" name="Text Placeholder 4"/>
          <p:cNvSpPr>
            <a:spLocks noGrp="1"/>
          </p:cNvSpPr>
          <p:nvPr>
            <p:ph type="body" sz="quarter" idx="3"/>
          </p:nvPr>
        </p:nvSpPr>
        <p:spPr>
          <a:xfrm>
            <a:off x="4645270" y="457200"/>
            <a:ext cx="4217377" cy="1143000"/>
          </a:xfrm>
          <a:solidFill>
            <a:schemeClr val="accent1"/>
          </a:solidFill>
        </p:spPr>
        <p:txBody>
          <a:bodyPr/>
          <a:lstStyle/>
          <a:p>
            <a:pPr algn="just" rtl="1">
              <a:defRPr/>
            </a:pPr>
            <a:r>
              <a:rPr lang="ar-SA" dirty="0" smtClean="0">
                <a:solidFill>
                  <a:srgbClr val="FF0000"/>
                </a:solidFill>
              </a:rPr>
              <a:t>العملية رقم (9) في 8/19 تم سداد فاتورة الكهرباء والهاتف بمبلغ 500 ريال، و 2500 ريال على التوالي بشيك.</a:t>
            </a:r>
          </a:p>
        </p:txBody>
      </p:sp>
      <p:sp>
        <p:nvSpPr>
          <p:cNvPr id="65541" name="Content Placeholder 5"/>
          <p:cNvSpPr>
            <a:spLocks noGrp="1"/>
          </p:cNvSpPr>
          <p:nvPr>
            <p:ph sz="quarter" idx="4"/>
          </p:nvPr>
        </p:nvSpPr>
        <p:spPr>
          <a:xfrm>
            <a:off x="4645270" y="2133601"/>
            <a:ext cx="4041531" cy="3992563"/>
          </a:xfrm>
        </p:spPr>
        <p:txBody>
          <a:bodyPr/>
          <a:lstStyle/>
          <a:p>
            <a:pPr>
              <a:buFont typeface="Arial" pitchFamily="34" charset="0"/>
              <a:buNone/>
            </a:pPr>
            <a:endParaRPr lang="en-GB" smtClean="0">
              <a:cs typeface="Arial" pitchFamily="34" charset="0"/>
            </a:endParaRPr>
          </a:p>
        </p:txBody>
      </p:sp>
      <p:sp>
        <p:nvSpPr>
          <p:cNvPr id="8" name="Rectangle 7"/>
          <p:cNvSpPr>
            <a:spLocks noGrp="1" noChangeArrowheads="1"/>
          </p:cNvSpPr>
          <p:nvPr/>
        </p:nvSpPr>
        <p:spPr bwMode="auto">
          <a:xfrm>
            <a:off x="4642339" y="2362200"/>
            <a:ext cx="1125415"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342900" indent="-342900" algn="ctr" rtl="0" eaLnBrk="0" hangingPunct="0">
              <a:spcBef>
                <a:spcPct val="20000"/>
              </a:spcBef>
              <a:buFont typeface="Arial" pitchFamily="34" charset="0"/>
              <a:buNone/>
            </a:pPr>
            <a:r>
              <a:rPr lang="ar-SA" sz="2000" b="1" u="sng">
                <a:solidFill>
                  <a:srgbClr val="002060"/>
                </a:solidFill>
                <a:latin typeface="Calibri" pitchFamily="34" charset="0"/>
              </a:rPr>
              <a:t>في </a:t>
            </a:r>
            <a:r>
              <a:rPr lang="ar-SA" sz="2000" b="1" u="sng">
                <a:latin typeface="Calibri" pitchFamily="34" charset="0"/>
              </a:rPr>
              <a:t>8/19</a:t>
            </a:r>
            <a:endParaRPr lang="en-GB" sz="2000" b="1">
              <a:solidFill>
                <a:srgbClr val="002060"/>
              </a:solidFill>
              <a:latin typeface="Calibri" pitchFamily="34" charset="0"/>
            </a:endParaRPr>
          </a:p>
        </p:txBody>
      </p:sp>
      <p:sp>
        <p:nvSpPr>
          <p:cNvPr id="9" name="Rectangle 8"/>
          <p:cNvSpPr>
            <a:spLocks noChangeArrowheads="1"/>
          </p:cNvSpPr>
          <p:nvPr/>
        </p:nvSpPr>
        <p:spPr bwMode="auto">
          <a:xfrm>
            <a:off x="4783015" y="3124200"/>
            <a:ext cx="3938954"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342900" indent="-342900"/>
            <a:r>
              <a:rPr lang="ar-SA" sz="2000" b="1">
                <a:solidFill>
                  <a:srgbClr val="FF0000"/>
                </a:solidFill>
              </a:rPr>
              <a:t>500</a:t>
            </a:r>
            <a:r>
              <a:rPr lang="ar-SA" sz="2000" b="1"/>
              <a:t>               حـ / مصروفات الكهرباء</a:t>
            </a:r>
            <a:endParaRPr lang="en-GB" sz="2000" b="1"/>
          </a:p>
        </p:txBody>
      </p:sp>
      <p:sp>
        <p:nvSpPr>
          <p:cNvPr id="10" name="Rectangle 9"/>
          <p:cNvSpPr>
            <a:spLocks noChangeArrowheads="1"/>
          </p:cNvSpPr>
          <p:nvPr/>
        </p:nvSpPr>
        <p:spPr bwMode="auto">
          <a:xfrm>
            <a:off x="4712677" y="4800601"/>
            <a:ext cx="3376246"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ar-SA" sz="2000" b="1">
                <a:solidFill>
                  <a:srgbClr val="0070C0"/>
                </a:solidFill>
              </a:rPr>
              <a:t>       إثبات سداد مصروفات الكهرباء والهاتف بشيك</a:t>
            </a:r>
            <a:endParaRPr lang="en-GB" sz="2000" b="1">
              <a:solidFill>
                <a:srgbClr val="0070C0"/>
              </a:solidFill>
            </a:endParaRPr>
          </a:p>
        </p:txBody>
      </p:sp>
      <p:sp>
        <p:nvSpPr>
          <p:cNvPr id="11" name="Rectangle 7"/>
          <p:cNvSpPr>
            <a:spLocks noChangeArrowheads="1"/>
          </p:cNvSpPr>
          <p:nvPr/>
        </p:nvSpPr>
        <p:spPr bwMode="auto">
          <a:xfrm>
            <a:off x="4783015" y="5410200"/>
            <a:ext cx="3305908"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ar-SA" sz="2000" b="1" dirty="0">
                <a:solidFill>
                  <a:srgbClr val="FF0000"/>
                </a:solidFill>
              </a:rPr>
              <a:t> </a:t>
            </a:r>
            <a:r>
              <a:rPr lang="ar-SA" sz="2000" b="1" dirty="0"/>
              <a:t>ــــــــــــــــــــــــــــــــــــــــــــــــــــــــ</a:t>
            </a:r>
            <a:endParaRPr lang="en-GB" sz="2000" b="1" dirty="0"/>
          </a:p>
        </p:txBody>
      </p:sp>
      <p:sp>
        <p:nvSpPr>
          <p:cNvPr id="12" name="Rectangle 11"/>
          <p:cNvSpPr>
            <a:spLocks noChangeArrowheads="1"/>
          </p:cNvSpPr>
          <p:nvPr/>
        </p:nvSpPr>
        <p:spPr bwMode="auto">
          <a:xfrm>
            <a:off x="4712677" y="4343400"/>
            <a:ext cx="3446585"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ar-SA" sz="2000" b="1">
                <a:solidFill>
                  <a:srgbClr val="FF0000"/>
                </a:solidFill>
              </a:rPr>
              <a:t>3000                   </a:t>
            </a:r>
            <a:r>
              <a:rPr lang="ar-SA" sz="2000" b="1"/>
              <a:t>إلى حـ / البنك</a:t>
            </a:r>
            <a:endParaRPr lang="en-GB" sz="2000" b="1"/>
          </a:p>
        </p:txBody>
      </p:sp>
      <p:sp>
        <p:nvSpPr>
          <p:cNvPr id="13" name="Rectangle 12"/>
          <p:cNvSpPr>
            <a:spLocks noGrp="1" noChangeArrowheads="1"/>
          </p:cNvSpPr>
          <p:nvPr/>
        </p:nvSpPr>
        <p:spPr bwMode="auto">
          <a:xfrm>
            <a:off x="492369" y="2438400"/>
            <a:ext cx="1125415"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342900" indent="-342900" algn="ctr" rtl="0" eaLnBrk="0" hangingPunct="0">
              <a:spcBef>
                <a:spcPct val="20000"/>
              </a:spcBef>
              <a:buFont typeface="Arial" pitchFamily="34" charset="0"/>
              <a:buNone/>
            </a:pPr>
            <a:r>
              <a:rPr lang="ar-SA" sz="2000" b="1" u="sng">
                <a:solidFill>
                  <a:srgbClr val="002060"/>
                </a:solidFill>
                <a:latin typeface="Calibri" pitchFamily="34" charset="0"/>
              </a:rPr>
              <a:t>في </a:t>
            </a:r>
            <a:r>
              <a:rPr lang="ar-SA" sz="2000" b="1" u="sng">
                <a:latin typeface="Calibri" pitchFamily="34" charset="0"/>
              </a:rPr>
              <a:t>8/21</a:t>
            </a:r>
            <a:endParaRPr lang="en-GB" sz="2000" b="1">
              <a:solidFill>
                <a:srgbClr val="002060"/>
              </a:solidFill>
              <a:latin typeface="Calibri" pitchFamily="34" charset="0"/>
            </a:endParaRPr>
          </a:p>
        </p:txBody>
      </p:sp>
      <p:sp>
        <p:nvSpPr>
          <p:cNvPr id="14" name="Rectangle 13"/>
          <p:cNvSpPr>
            <a:spLocks noChangeArrowheads="1"/>
          </p:cNvSpPr>
          <p:nvPr/>
        </p:nvSpPr>
        <p:spPr bwMode="auto">
          <a:xfrm>
            <a:off x="633046" y="3200400"/>
            <a:ext cx="3938954"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342900" indent="-342900"/>
            <a:r>
              <a:rPr lang="ar-SA" sz="2000" b="1">
                <a:solidFill>
                  <a:srgbClr val="FF0000"/>
                </a:solidFill>
              </a:rPr>
              <a:t>6000</a:t>
            </a:r>
            <a:r>
              <a:rPr lang="ar-SA" sz="2000" b="1"/>
              <a:t>         من حـ / عمولة المبيعات</a:t>
            </a:r>
            <a:endParaRPr lang="en-GB" sz="2000" b="1"/>
          </a:p>
        </p:txBody>
      </p:sp>
      <p:sp>
        <p:nvSpPr>
          <p:cNvPr id="15" name="Rectangle 14"/>
          <p:cNvSpPr>
            <a:spLocks noChangeArrowheads="1"/>
          </p:cNvSpPr>
          <p:nvPr/>
        </p:nvSpPr>
        <p:spPr bwMode="auto">
          <a:xfrm>
            <a:off x="562708" y="4876800"/>
            <a:ext cx="3376246"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ar-SA" sz="2000" b="1">
                <a:solidFill>
                  <a:srgbClr val="0070C0"/>
                </a:solidFill>
              </a:rPr>
              <a:t>           إثبات سداد عمولة المبيعات نقداً</a:t>
            </a:r>
            <a:endParaRPr lang="en-GB" sz="2000" b="1">
              <a:solidFill>
                <a:srgbClr val="0070C0"/>
              </a:solidFill>
            </a:endParaRPr>
          </a:p>
        </p:txBody>
      </p:sp>
      <p:sp>
        <p:nvSpPr>
          <p:cNvPr id="16" name="Rectangle 7"/>
          <p:cNvSpPr>
            <a:spLocks noChangeArrowheads="1"/>
          </p:cNvSpPr>
          <p:nvPr/>
        </p:nvSpPr>
        <p:spPr bwMode="auto">
          <a:xfrm>
            <a:off x="395537" y="5384631"/>
            <a:ext cx="3305908"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ar-SA" sz="2000" b="1" dirty="0">
                <a:solidFill>
                  <a:srgbClr val="FF0000"/>
                </a:solidFill>
              </a:rPr>
              <a:t> </a:t>
            </a:r>
            <a:r>
              <a:rPr lang="ar-SA" sz="2000" b="1" dirty="0"/>
              <a:t>ــــــــــــــــــــــــــــــــــــــــــــــــــــــــ</a:t>
            </a:r>
            <a:endParaRPr lang="en-GB" sz="2000" b="1" dirty="0"/>
          </a:p>
        </p:txBody>
      </p:sp>
      <p:sp>
        <p:nvSpPr>
          <p:cNvPr id="17" name="Rectangle 16"/>
          <p:cNvSpPr>
            <a:spLocks noChangeArrowheads="1"/>
          </p:cNvSpPr>
          <p:nvPr/>
        </p:nvSpPr>
        <p:spPr bwMode="auto">
          <a:xfrm>
            <a:off x="395537" y="3962400"/>
            <a:ext cx="389511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ar-SA" sz="2000" b="1" dirty="0">
                <a:solidFill>
                  <a:srgbClr val="FF0000"/>
                </a:solidFill>
              </a:rPr>
              <a:t>     6000                   </a:t>
            </a:r>
            <a:r>
              <a:rPr lang="ar-SA" sz="2000" b="1" dirty="0"/>
              <a:t>إلى حـ / الصندوق</a:t>
            </a:r>
            <a:endParaRPr lang="en-GB" sz="2000" b="1" dirty="0"/>
          </a:p>
        </p:txBody>
      </p:sp>
      <p:sp>
        <p:nvSpPr>
          <p:cNvPr id="18" name="Down Arrow 17"/>
          <p:cNvSpPr/>
          <p:nvPr/>
        </p:nvSpPr>
        <p:spPr>
          <a:xfrm flipH="1">
            <a:off x="6752492" y="1676400"/>
            <a:ext cx="140677" cy="990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9" name="Down Arrow 18"/>
          <p:cNvSpPr/>
          <p:nvPr/>
        </p:nvSpPr>
        <p:spPr>
          <a:xfrm>
            <a:off x="2743200" y="1676400"/>
            <a:ext cx="140677" cy="990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2" name="Rectangle 21"/>
          <p:cNvSpPr>
            <a:spLocks noChangeArrowheads="1"/>
          </p:cNvSpPr>
          <p:nvPr/>
        </p:nvSpPr>
        <p:spPr bwMode="auto">
          <a:xfrm>
            <a:off x="5627077" y="2667000"/>
            <a:ext cx="1899138"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ar-SA" sz="2000" b="1"/>
              <a:t>من مذكورين</a:t>
            </a:r>
          </a:p>
        </p:txBody>
      </p:sp>
      <p:sp>
        <p:nvSpPr>
          <p:cNvPr id="23" name="Rectangle 22"/>
          <p:cNvSpPr>
            <a:spLocks noChangeArrowheads="1"/>
          </p:cNvSpPr>
          <p:nvPr/>
        </p:nvSpPr>
        <p:spPr bwMode="auto">
          <a:xfrm>
            <a:off x="4783015" y="3657600"/>
            <a:ext cx="3938954"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342900" indent="-342900"/>
            <a:r>
              <a:rPr lang="ar-SA" sz="2000" b="1">
                <a:solidFill>
                  <a:srgbClr val="FF0000"/>
                </a:solidFill>
              </a:rPr>
              <a:t>2500</a:t>
            </a:r>
            <a:r>
              <a:rPr lang="ar-SA" sz="2000" b="1"/>
              <a:t>              حـ / مصروفات الهاتف</a:t>
            </a:r>
            <a:endParaRPr lang="en-GB" sz="2000" b="1"/>
          </a:p>
        </p:txBody>
      </p:sp>
      <p:sp>
        <p:nvSpPr>
          <p:cNvPr id="24" name="Slide Number Placeholder 4"/>
          <p:cNvSpPr txBox="1">
            <a:spLocks/>
          </p:cNvSpPr>
          <p:nvPr/>
        </p:nvSpPr>
        <p:spPr bwMode="auto">
          <a:xfrm>
            <a:off x="4519246" y="6381328"/>
            <a:ext cx="527538"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ar-SA"/>
            </a:defPPr>
            <a:lvl1pPr marL="0" algn="r" defTabSz="914400" rtl="0" eaLnBrk="0" latinLnBrk="0" hangingPunct="0">
              <a:defRPr sz="1200" kern="1200">
                <a:solidFill>
                  <a:schemeClr val="tx1"/>
                </a:solidFill>
                <a:latin typeface="Arial" pitchFamily="34" charset="0"/>
                <a:ea typeface="+mn-ea"/>
                <a:cs typeface="Arial" pitchFamily="34" charset="0"/>
              </a:defRPr>
            </a:lvl1pPr>
            <a:lvl2pPr marL="742950" indent="-285750" algn="r" defTabSz="914400" rtl="1" eaLnBrk="0" latinLnBrk="0" hangingPunct="0">
              <a:defRPr sz="1800" kern="1200">
                <a:solidFill>
                  <a:schemeClr val="tx1"/>
                </a:solidFill>
                <a:latin typeface="Arial" pitchFamily="34" charset="0"/>
                <a:ea typeface="+mn-ea"/>
                <a:cs typeface="Arial" pitchFamily="34" charset="0"/>
              </a:defRPr>
            </a:lvl2pPr>
            <a:lvl3pPr marL="1143000" indent="-228600" algn="r" defTabSz="914400" rtl="1" eaLnBrk="0" latinLnBrk="0" hangingPunct="0">
              <a:defRPr sz="1800" kern="1200">
                <a:solidFill>
                  <a:schemeClr val="tx1"/>
                </a:solidFill>
                <a:latin typeface="Arial" pitchFamily="34" charset="0"/>
                <a:ea typeface="+mn-ea"/>
                <a:cs typeface="Arial" pitchFamily="34" charset="0"/>
              </a:defRPr>
            </a:lvl3pPr>
            <a:lvl4pPr marL="1600200" indent="-228600" algn="r" defTabSz="914400" rtl="1" eaLnBrk="0" latinLnBrk="0" hangingPunct="0">
              <a:defRPr sz="1800" kern="1200">
                <a:solidFill>
                  <a:schemeClr val="tx1"/>
                </a:solidFill>
                <a:latin typeface="Arial" pitchFamily="34" charset="0"/>
                <a:ea typeface="+mn-ea"/>
                <a:cs typeface="Arial" pitchFamily="34" charset="0"/>
              </a:defRPr>
            </a:lvl4pPr>
            <a:lvl5pPr marL="2057400" indent="-228600" algn="r" defTabSz="914400" rtl="1" eaLnBrk="0" latinLnBrk="0" hangingPunct="0">
              <a:defRPr sz="18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9pPr>
          </a:lstStyle>
          <a:p>
            <a:pPr algn="ctr" rtl="1" eaLnBrk="1" hangingPunct="1"/>
            <a:fld id="{7A3BFF54-5A40-44D2-912D-DADE1B1BC096}" type="slidenum">
              <a:rPr lang="ar-SA" sz="1800" smtClean="0">
                <a:solidFill>
                  <a:schemeClr val="bg1"/>
                </a:solidFill>
                <a:latin typeface="Calibri" pitchFamily="34" charset="0"/>
              </a:rPr>
              <a:pPr algn="ctr" rtl="1" eaLnBrk="1" hangingPunct="1"/>
              <a:t>219</a:t>
            </a:fld>
            <a:endParaRPr lang="en-US" sz="1800" dirty="0" smtClean="0">
              <a:solidFill>
                <a:schemeClr val="bg1"/>
              </a:solidFill>
              <a:latin typeface="Calibri" pitchFamily="34" charset="0"/>
            </a:endParaRPr>
          </a:p>
        </p:txBody>
      </p:sp>
    </p:spTree>
    <p:extLst>
      <p:ext uri="{BB962C8B-B14F-4D97-AF65-F5344CB8AC3E}">
        <p14:creationId xmlns:p14="http://schemas.microsoft.com/office/powerpoint/2010/main" xmlns="" val="418486986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blinds(horizontal)">
                                      <p:cBhvr>
                                        <p:cTn id="7" dur="500"/>
                                        <p:tgtEl>
                                          <p:spTgt spid="5">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linds(horizontal)">
                                      <p:cBhvr>
                                        <p:cTn id="12" dur="500"/>
                                        <p:tgtEl>
                                          <p:spTgt spid="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blinds(horizontal)">
                                      <p:cBhvr>
                                        <p:cTn id="17" dur="500"/>
                                        <p:tgtEl>
                                          <p:spTgt spid="1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blinds(horizontal)">
                                      <p:cBhvr>
                                        <p:cTn id="27" dur="5000"/>
                                        <p:tgtEl>
                                          <p:spTgt spid="2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9" presetClass="entr" presetSubtype="0" accel="100000"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0" fill="hold"/>
                                        <p:tgtEl>
                                          <p:spTgt spid="9"/>
                                        </p:tgtEl>
                                        <p:attrNameLst>
                                          <p:attrName>ppt_h</p:attrName>
                                        </p:attrNameLst>
                                      </p:cBhvr>
                                      <p:tavLst>
                                        <p:tav tm="0">
                                          <p:val>
                                            <p:strVal val="#ppt_h/20"/>
                                          </p:val>
                                        </p:tav>
                                        <p:tav tm="50000">
                                          <p:val>
                                            <p:strVal val="#ppt_h/20"/>
                                          </p:val>
                                        </p:tav>
                                        <p:tav tm="100000">
                                          <p:val>
                                            <p:strVal val="#ppt_h"/>
                                          </p:val>
                                        </p:tav>
                                      </p:tavLst>
                                    </p:anim>
                                    <p:anim calcmode="lin" valueType="num">
                                      <p:cBhvr>
                                        <p:cTn id="33" dur="5000" fill="hold"/>
                                        <p:tgtEl>
                                          <p:spTgt spid="9"/>
                                        </p:tgtEl>
                                        <p:attrNameLst>
                                          <p:attrName>ppt_w</p:attrName>
                                        </p:attrNameLst>
                                      </p:cBhvr>
                                      <p:tavLst>
                                        <p:tav tm="0">
                                          <p:val>
                                            <p:strVal val="#ppt_w+.3"/>
                                          </p:val>
                                        </p:tav>
                                        <p:tav tm="50000">
                                          <p:val>
                                            <p:strVal val="#ppt_w+.3"/>
                                          </p:val>
                                        </p:tav>
                                        <p:tav tm="100000">
                                          <p:val>
                                            <p:strVal val="#ppt_w"/>
                                          </p:val>
                                        </p:tav>
                                      </p:tavLst>
                                    </p:anim>
                                    <p:anim calcmode="lin" valueType="num">
                                      <p:cBhvr>
                                        <p:cTn id="34" dur="5000" fill="hold"/>
                                        <p:tgtEl>
                                          <p:spTgt spid="9"/>
                                        </p:tgtEl>
                                        <p:attrNameLst>
                                          <p:attrName>ppt_x</p:attrName>
                                        </p:attrNameLst>
                                      </p:cBhvr>
                                      <p:tavLst>
                                        <p:tav tm="0">
                                          <p:val>
                                            <p:strVal val="#ppt_x-.3"/>
                                          </p:val>
                                        </p:tav>
                                        <p:tav tm="50000">
                                          <p:val>
                                            <p:strVal val="#ppt_x"/>
                                          </p:val>
                                        </p:tav>
                                        <p:tav tm="100000">
                                          <p:val>
                                            <p:strVal val="#ppt_x"/>
                                          </p:val>
                                        </p:tav>
                                      </p:tavLst>
                                    </p:anim>
                                    <p:anim calcmode="lin" valueType="num">
                                      <p:cBhvr>
                                        <p:cTn id="35" dur="50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39" presetClass="entr" presetSubtype="0" accel="100000" fill="hold" nodeType="clickEffect">
                                  <p:stCondLst>
                                    <p:cond delay="0"/>
                                  </p:stCondLst>
                                  <p:childTnLst>
                                    <p:set>
                                      <p:cBhvr>
                                        <p:cTn id="39" dur="1" fill="hold">
                                          <p:stCondLst>
                                            <p:cond delay="0"/>
                                          </p:stCondLst>
                                        </p:cTn>
                                        <p:tgtEl>
                                          <p:spTgt spid="23"/>
                                        </p:tgtEl>
                                        <p:attrNameLst>
                                          <p:attrName>style.visibility</p:attrName>
                                        </p:attrNameLst>
                                      </p:cBhvr>
                                      <p:to>
                                        <p:strVal val="visible"/>
                                      </p:to>
                                    </p:set>
                                    <p:anim calcmode="lin" valueType="num">
                                      <p:cBhvr>
                                        <p:cTn id="40" dur="5000" fill="hold"/>
                                        <p:tgtEl>
                                          <p:spTgt spid="23"/>
                                        </p:tgtEl>
                                        <p:attrNameLst>
                                          <p:attrName>ppt_h</p:attrName>
                                        </p:attrNameLst>
                                      </p:cBhvr>
                                      <p:tavLst>
                                        <p:tav tm="0">
                                          <p:val>
                                            <p:strVal val="#ppt_h/20"/>
                                          </p:val>
                                        </p:tav>
                                        <p:tav tm="50000">
                                          <p:val>
                                            <p:strVal val="#ppt_h/20"/>
                                          </p:val>
                                        </p:tav>
                                        <p:tav tm="100000">
                                          <p:val>
                                            <p:strVal val="#ppt_h"/>
                                          </p:val>
                                        </p:tav>
                                      </p:tavLst>
                                    </p:anim>
                                    <p:anim calcmode="lin" valueType="num">
                                      <p:cBhvr>
                                        <p:cTn id="41" dur="5000" fill="hold"/>
                                        <p:tgtEl>
                                          <p:spTgt spid="23"/>
                                        </p:tgtEl>
                                        <p:attrNameLst>
                                          <p:attrName>ppt_w</p:attrName>
                                        </p:attrNameLst>
                                      </p:cBhvr>
                                      <p:tavLst>
                                        <p:tav tm="0">
                                          <p:val>
                                            <p:strVal val="#ppt_w+.3"/>
                                          </p:val>
                                        </p:tav>
                                        <p:tav tm="50000">
                                          <p:val>
                                            <p:strVal val="#ppt_w+.3"/>
                                          </p:val>
                                        </p:tav>
                                        <p:tav tm="100000">
                                          <p:val>
                                            <p:strVal val="#ppt_w"/>
                                          </p:val>
                                        </p:tav>
                                      </p:tavLst>
                                    </p:anim>
                                    <p:anim calcmode="lin" valueType="num">
                                      <p:cBhvr>
                                        <p:cTn id="42" dur="5000" fill="hold"/>
                                        <p:tgtEl>
                                          <p:spTgt spid="23"/>
                                        </p:tgtEl>
                                        <p:attrNameLst>
                                          <p:attrName>ppt_x</p:attrName>
                                        </p:attrNameLst>
                                      </p:cBhvr>
                                      <p:tavLst>
                                        <p:tav tm="0">
                                          <p:val>
                                            <p:strVal val="#ppt_x-.3"/>
                                          </p:val>
                                        </p:tav>
                                        <p:tav tm="50000">
                                          <p:val>
                                            <p:strVal val="#ppt_x"/>
                                          </p:val>
                                        </p:tav>
                                        <p:tav tm="100000">
                                          <p:val>
                                            <p:strVal val="#ppt_x"/>
                                          </p:val>
                                        </p:tav>
                                      </p:tavLst>
                                    </p:anim>
                                    <p:anim calcmode="lin" valueType="num">
                                      <p:cBhvr>
                                        <p:cTn id="43" dur="50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44" fill="hold" nodeType="clickPar">
                      <p:stCondLst>
                        <p:cond delay="indefinite"/>
                      </p:stCondLst>
                      <p:childTnLst>
                        <p:par>
                          <p:cTn id="45" fill="hold" nodeType="withGroup">
                            <p:stCondLst>
                              <p:cond delay="0"/>
                            </p:stCondLst>
                            <p:childTnLst>
                              <p:par>
                                <p:cTn id="46" presetID="3" presetClass="entr" presetSubtype="10" fill="hold" nodeType="click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blinds(horizontal)">
                                      <p:cBhvr>
                                        <p:cTn id="48" dur="5000"/>
                                        <p:tgtEl>
                                          <p:spTgt spid="12"/>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3" presetClass="entr" presetSubtype="10" fill="hold" nodeType="click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blinds(horizontal)">
                                      <p:cBhvr>
                                        <p:cTn id="53" dur="5000"/>
                                        <p:tgtEl>
                                          <p:spTgt spid="10"/>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3" presetClass="entr" presetSubtype="10" fill="hold" nodeType="click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blinds(horizontal)">
                                      <p:cBhvr>
                                        <p:cTn id="58" dur="500"/>
                                        <p:tgtEl>
                                          <p:spTgt spid="11"/>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3" presetClass="entr" presetSubtype="10" fill="hold" grpId="0" nodeType="click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blinds(horizontal)">
                                      <p:cBhvr>
                                        <p:cTn id="63" dur="500"/>
                                        <p:tgtEl>
                                          <p:spTgt spid="19"/>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3" presetClass="entr" presetSubtype="10" fill="hold" grpId="0" nodeType="click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blinds(horizontal)">
                                      <p:cBhvr>
                                        <p:cTn id="68" dur="500"/>
                                        <p:tgtEl>
                                          <p:spTgt spid="13"/>
                                        </p:tgtEl>
                                      </p:cBhvr>
                                    </p:animEffect>
                                  </p:childTnLst>
                                </p:cTn>
                              </p:par>
                            </p:childTnLst>
                          </p:cTn>
                        </p:par>
                      </p:childTnLst>
                    </p:cTn>
                  </p:par>
                  <p:par>
                    <p:cTn id="69" fill="hold" nodeType="clickPar">
                      <p:stCondLst>
                        <p:cond delay="indefinite"/>
                      </p:stCondLst>
                      <p:childTnLst>
                        <p:par>
                          <p:cTn id="70" fill="hold" nodeType="withGroup">
                            <p:stCondLst>
                              <p:cond delay="0"/>
                            </p:stCondLst>
                            <p:childTnLst>
                              <p:par>
                                <p:cTn id="71" presetID="39" presetClass="entr" presetSubtype="0" accel="100000" fill="hold" nodeType="clickEffect">
                                  <p:stCondLst>
                                    <p:cond delay="0"/>
                                  </p:stCondLst>
                                  <p:childTnLst>
                                    <p:set>
                                      <p:cBhvr>
                                        <p:cTn id="72" dur="1" fill="hold">
                                          <p:stCondLst>
                                            <p:cond delay="0"/>
                                          </p:stCondLst>
                                        </p:cTn>
                                        <p:tgtEl>
                                          <p:spTgt spid="14"/>
                                        </p:tgtEl>
                                        <p:attrNameLst>
                                          <p:attrName>style.visibility</p:attrName>
                                        </p:attrNameLst>
                                      </p:cBhvr>
                                      <p:to>
                                        <p:strVal val="visible"/>
                                      </p:to>
                                    </p:set>
                                    <p:anim calcmode="lin" valueType="num">
                                      <p:cBhvr>
                                        <p:cTn id="73" dur="5000" fill="hold"/>
                                        <p:tgtEl>
                                          <p:spTgt spid="14"/>
                                        </p:tgtEl>
                                        <p:attrNameLst>
                                          <p:attrName>ppt_h</p:attrName>
                                        </p:attrNameLst>
                                      </p:cBhvr>
                                      <p:tavLst>
                                        <p:tav tm="0">
                                          <p:val>
                                            <p:strVal val="#ppt_h/20"/>
                                          </p:val>
                                        </p:tav>
                                        <p:tav tm="50000">
                                          <p:val>
                                            <p:strVal val="#ppt_h/20"/>
                                          </p:val>
                                        </p:tav>
                                        <p:tav tm="100000">
                                          <p:val>
                                            <p:strVal val="#ppt_h"/>
                                          </p:val>
                                        </p:tav>
                                      </p:tavLst>
                                    </p:anim>
                                    <p:anim calcmode="lin" valueType="num">
                                      <p:cBhvr>
                                        <p:cTn id="74" dur="5000" fill="hold"/>
                                        <p:tgtEl>
                                          <p:spTgt spid="14"/>
                                        </p:tgtEl>
                                        <p:attrNameLst>
                                          <p:attrName>ppt_w</p:attrName>
                                        </p:attrNameLst>
                                      </p:cBhvr>
                                      <p:tavLst>
                                        <p:tav tm="0">
                                          <p:val>
                                            <p:strVal val="#ppt_w+.3"/>
                                          </p:val>
                                        </p:tav>
                                        <p:tav tm="50000">
                                          <p:val>
                                            <p:strVal val="#ppt_w+.3"/>
                                          </p:val>
                                        </p:tav>
                                        <p:tav tm="100000">
                                          <p:val>
                                            <p:strVal val="#ppt_w"/>
                                          </p:val>
                                        </p:tav>
                                      </p:tavLst>
                                    </p:anim>
                                    <p:anim calcmode="lin" valueType="num">
                                      <p:cBhvr>
                                        <p:cTn id="75" dur="5000" fill="hold"/>
                                        <p:tgtEl>
                                          <p:spTgt spid="14"/>
                                        </p:tgtEl>
                                        <p:attrNameLst>
                                          <p:attrName>ppt_x</p:attrName>
                                        </p:attrNameLst>
                                      </p:cBhvr>
                                      <p:tavLst>
                                        <p:tav tm="0">
                                          <p:val>
                                            <p:strVal val="#ppt_x-.3"/>
                                          </p:val>
                                        </p:tav>
                                        <p:tav tm="50000">
                                          <p:val>
                                            <p:strVal val="#ppt_x"/>
                                          </p:val>
                                        </p:tav>
                                        <p:tav tm="100000">
                                          <p:val>
                                            <p:strVal val="#ppt_x"/>
                                          </p:val>
                                        </p:tav>
                                      </p:tavLst>
                                    </p:anim>
                                    <p:anim calcmode="lin" valueType="num">
                                      <p:cBhvr>
                                        <p:cTn id="76" dur="50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77" fill="hold" nodeType="clickPar">
                      <p:stCondLst>
                        <p:cond delay="indefinite"/>
                      </p:stCondLst>
                      <p:childTnLst>
                        <p:par>
                          <p:cTn id="78" fill="hold" nodeType="withGroup">
                            <p:stCondLst>
                              <p:cond delay="0"/>
                            </p:stCondLst>
                            <p:childTnLst>
                              <p:par>
                                <p:cTn id="79" presetID="3" presetClass="entr" presetSubtype="10" fill="hold" nodeType="clickEffect">
                                  <p:stCondLst>
                                    <p:cond delay="0"/>
                                  </p:stCondLst>
                                  <p:childTnLst>
                                    <p:set>
                                      <p:cBhvr>
                                        <p:cTn id="80" dur="1" fill="hold">
                                          <p:stCondLst>
                                            <p:cond delay="0"/>
                                          </p:stCondLst>
                                        </p:cTn>
                                        <p:tgtEl>
                                          <p:spTgt spid="17"/>
                                        </p:tgtEl>
                                        <p:attrNameLst>
                                          <p:attrName>style.visibility</p:attrName>
                                        </p:attrNameLst>
                                      </p:cBhvr>
                                      <p:to>
                                        <p:strVal val="visible"/>
                                      </p:to>
                                    </p:set>
                                    <p:animEffect transition="in" filter="blinds(horizontal)">
                                      <p:cBhvr>
                                        <p:cTn id="81" dur="5000"/>
                                        <p:tgtEl>
                                          <p:spTgt spid="17"/>
                                        </p:tgtEl>
                                      </p:cBhvr>
                                    </p:animEffect>
                                  </p:childTnLst>
                                </p:cTn>
                              </p:par>
                            </p:childTnLst>
                          </p:cTn>
                        </p:par>
                      </p:childTnLst>
                    </p:cTn>
                  </p:par>
                  <p:par>
                    <p:cTn id="82" fill="hold" nodeType="clickPar">
                      <p:stCondLst>
                        <p:cond delay="indefinite"/>
                      </p:stCondLst>
                      <p:childTnLst>
                        <p:par>
                          <p:cTn id="83" fill="hold" nodeType="withGroup">
                            <p:stCondLst>
                              <p:cond delay="0"/>
                            </p:stCondLst>
                            <p:childTnLst>
                              <p:par>
                                <p:cTn id="84" presetID="3" presetClass="entr" presetSubtype="10" fill="hold" nodeType="clickEffect">
                                  <p:stCondLst>
                                    <p:cond delay="0"/>
                                  </p:stCondLst>
                                  <p:childTnLst>
                                    <p:set>
                                      <p:cBhvr>
                                        <p:cTn id="85" dur="1" fill="hold">
                                          <p:stCondLst>
                                            <p:cond delay="0"/>
                                          </p:stCondLst>
                                        </p:cTn>
                                        <p:tgtEl>
                                          <p:spTgt spid="15"/>
                                        </p:tgtEl>
                                        <p:attrNameLst>
                                          <p:attrName>style.visibility</p:attrName>
                                        </p:attrNameLst>
                                      </p:cBhvr>
                                      <p:to>
                                        <p:strVal val="visible"/>
                                      </p:to>
                                    </p:set>
                                    <p:animEffect transition="in" filter="blinds(horizontal)">
                                      <p:cBhvr>
                                        <p:cTn id="86" dur="5000"/>
                                        <p:tgtEl>
                                          <p:spTgt spid="15"/>
                                        </p:tgtEl>
                                      </p:cBhvr>
                                    </p:animEffect>
                                  </p:childTnLst>
                                </p:cTn>
                              </p:par>
                            </p:childTnLst>
                          </p:cTn>
                        </p:par>
                      </p:childTnLst>
                    </p:cTn>
                  </p:par>
                  <p:par>
                    <p:cTn id="87" fill="hold" nodeType="clickPar">
                      <p:stCondLst>
                        <p:cond delay="indefinite"/>
                      </p:stCondLst>
                      <p:childTnLst>
                        <p:par>
                          <p:cTn id="88" fill="hold" nodeType="withGroup">
                            <p:stCondLst>
                              <p:cond delay="0"/>
                            </p:stCondLst>
                            <p:childTnLst>
                              <p:par>
                                <p:cTn id="89" presetID="3" presetClass="entr" presetSubtype="10" fill="hold" nodeType="clickEffect">
                                  <p:stCondLst>
                                    <p:cond delay="0"/>
                                  </p:stCondLst>
                                  <p:childTnLst>
                                    <p:set>
                                      <p:cBhvr>
                                        <p:cTn id="90" dur="1" fill="hold">
                                          <p:stCondLst>
                                            <p:cond delay="0"/>
                                          </p:stCondLst>
                                        </p:cTn>
                                        <p:tgtEl>
                                          <p:spTgt spid="16"/>
                                        </p:tgtEl>
                                        <p:attrNameLst>
                                          <p:attrName>style.visibility</p:attrName>
                                        </p:attrNameLst>
                                      </p:cBhvr>
                                      <p:to>
                                        <p:strVal val="visible"/>
                                      </p:to>
                                    </p:set>
                                    <p:animEffect transition="in" filter="blinds(horizontal)">
                                      <p:cBhvr>
                                        <p:cTn id="9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P spid="8" grpId="0"/>
      <p:bldP spid="13" grpId="0"/>
      <p:bldP spid="18" grpId="0" animBg="1"/>
      <p:bldP spid="19" grpId="0" animBg="1"/>
      <p:bldP spid="22" grpId="0"/>
    </p:bld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92369" y="111682"/>
            <a:ext cx="4040066" cy="1846658"/>
          </a:xfrm>
          <a:solidFill>
            <a:schemeClr val="accent1"/>
          </a:solidFill>
        </p:spPr>
        <p:txBody>
          <a:bodyPr/>
          <a:lstStyle/>
          <a:p>
            <a:pPr algn="just" rtl="1">
              <a:defRPr/>
            </a:pPr>
            <a:r>
              <a:rPr lang="ar-SA" dirty="0" smtClean="0">
                <a:solidFill>
                  <a:srgbClr val="FF0000"/>
                </a:solidFill>
              </a:rPr>
              <a:t>العملية رقم (12) في  8/25 تم تصدير أثاث ومفروشات لشركة الخليج للتجهيزات بسلطنة عمان بمبلغ 80000 ريال، والتسليم محل المشتري بشروط 60/10/2</a:t>
            </a:r>
          </a:p>
        </p:txBody>
      </p:sp>
      <p:sp>
        <p:nvSpPr>
          <p:cNvPr id="66563" name="Content Placeholder 3"/>
          <p:cNvSpPr>
            <a:spLocks noGrp="1"/>
          </p:cNvSpPr>
          <p:nvPr>
            <p:ph sz="half" idx="2"/>
          </p:nvPr>
        </p:nvSpPr>
        <p:spPr>
          <a:xfrm>
            <a:off x="457200" y="2133601"/>
            <a:ext cx="4040066" cy="3992563"/>
          </a:xfrm>
        </p:spPr>
        <p:txBody>
          <a:bodyPr/>
          <a:lstStyle/>
          <a:p>
            <a:pPr algn="l">
              <a:buFont typeface="Arial" pitchFamily="34" charset="0"/>
              <a:buNone/>
            </a:pPr>
            <a:endParaRPr lang="en-GB" dirty="0" smtClean="0">
              <a:cs typeface="Arial" pitchFamily="34" charset="0"/>
            </a:endParaRPr>
          </a:p>
        </p:txBody>
      </p:sp>
      <p:sp>
        <p:nvSpPr>
          <p:cNvPr id="5" name="Text Placeholder 4"/>
          <p:cNvSpPr>
            <a:spLocks noGrp="1"/>
          </p:cNvSpPr>
          <p:nvPr>
            <p:ph type="body" sz="quarter" idx="3"/>
          </p:nvPr>
        </p:nvSpPr>
        <p:spPr>
          <a:xfrm>
            <a:off x="4642339" y="104056"/>
            <a:ext cx="4079631" cy="1724744"/>
          </a:xfrm>
          <a:solidFill>
            <a:schemeClr val="accent1"/>
          </a:solidFill>
        </p:spPr>
        <p:txBody>
          <a:bodyPr anchor="b"/>
          <a:lstStyle/>
          <a:p>
            <a:pPr algn="just" rtl="1">
              <a:defRPr/>
            </a:pPr>
            <a:endParaRPr lang="ar-SA" dirty="0" smtClean="0">
              <a:solidFill>
                <a:srgbClr val="FF0000"/>
              </a:solidFill>
            </a:endParaRPr>
          </a:p>
          <a:p>
            <a:pPr algn="just" rtl="1">
              <a:defRPr/>
            </a:pPr>
            <a:endParaRPr lang="ar-SA" dirty="0">
              <a:solidFill>
                <a:srgbClr val="FF0000"/>
              </a:solidFill>
            </a:endParaRPr>
          </a:p>
          <a:p>
            <a:pPr algn="just" rtl="1">
              <a:defRPr/>
            </a:pPr>
            <a:endParaRPr lang="ar-SA" dirty="0" smtClean="0">
              <a:solidFill>
                <a:srgbClr val="FF0000"/>
              </a:solidFill>
            </a:endParaRPr>
          </a:p>
          <a:p>
            <a:pPr algn="just" rtl="1">
              <a:defRPr/>
            </a:pPr>
            <a:endParaRPr lang="ar-SA" dirty="0">
              <a:solidFill>
                <a:srgbClr val="FF0000"/>
              </a:solidFill>
            </a:endParaRPr>
          </a:p>
          <a:p>
            <a:pPr algn="just" rtl="1">
              <a:defRPr/>
            </a:pPr>
            <a:endParaRPr lang="ar-SA" dirty="0" smtClean="0">
              <a:solidFill>
                <a:srgbClr val="FF0000"/>
              </a:solidFill>
            </a:endParaRPr>
          </a:p>
          <a:p>
            <a:pPr algn="just" rtl="1">
              <a:defRPr/>
            </a:pPr>
            <a:endParaRPr lang="ar-SA" dirty="0" smtClean="0">
              <a:solidFill>
                <a:srgbClr val="FF0000"/>
              </a:solidFill>
            </a:endParaRPr>
          </a:p>
          <a:p>
            <a:pPr algn="just" rtl="1">
              <a:defRPr/>
            </a:pPr>
            <a:endParaRPr lang="ar-SA" dirty="0" smtClean="0">
              <a:solidFill>
                <a:srgbClr val="FF0000"/>
              </a:solidFill>
            </a:endParaRPr>
          </a:p>
          <a:p>
            <a:pPr algn="just" rtl="1">
              <a:defRPr/>
            </a:pPr>
            <a:r>
              <a:rPr lang="ar-SA" dirty="0" smtClean="0">
                <a:solidFill>
                  <a:srgbClr val="FF0000"/>
                </a:solidFill>
              </a:rPr>
              <a:t>العملية رقم (11) في 8/24 سددت محلات الشايع المبالغ المستحقة عليها نقداً</a:t>
            </a:r>
          </a:p>
          <a:p>
            <a:pPr algn="just" rtl="1">
              <a:defRPr/>
            </a:pPr>
            <a:endParaRPr lang="ar-SA" dirty="0" smtClean="0">
              <a:solidFill>
                <a:srgbClr val="FF0000"/>
              </a:solidFill>
            </a:endParaRPr>
          </a:p>
        </p:txBody>
      </p:sp>
      <p:sp>
        <p:nvSpPr>
          <p:cNvPr id="66565" name="Content Placeholder 5"/>
          <p:cNvSpPr>
            <a:spLocks noGrp="1"/>
          </p:cNvSpPr>
          <p:nvPr>
            <p:ph sz="quarter" idx="4"/>
          </p:nvPr>
        </p:nvSpPr>
        <p:spPr>
          <a:xfrm>
            <a:off x="4645271" y="2057400"/>
            <a:ext cx="4031186" cy="4068764"/>
          </a:xfrm>
        </p:spPr>
        <p:txBody>
          <a:bodyPr/>
          <a:lstStyle/>
          <a:p>
            <a:pPr algn="just" rtl="1"/>
            <a:r>
              <a:rPr lang="ar-SA" dirty="0" smtClean="0">
                <a:solidFill>
                  <a:srgbClr val="FF0000"/>
                </a:solidFill>
                <a:cs typeface="Arial" pitchFamily="34" charset="0"/>
              </a:rPr>
              <a:t>لاحظ عدم استفادة محلات الشايع بالسداد خلال مهلة الخصم وهي ستة أيام من تاريخ 8/17، لذا تم تحصيل المبلغ بالكامل</a:t>
            </a:r>
            <a:endParaRPr lang="en-GB" dirty="0" smtClean="0">
              <a:solidFill>
                <a:srgbClr val="FF0000"/>
              </a:solidFill>
              <a:cs typeface="Arial" pitchFamily="34" charset="0"/>
            </a:endParaRPr>
          </a:p>
        </p:txBody>
      </p:sp>
      <p:sp>
        <p:nvSpPr>
          <p:cNvPr id="8" name="Rectangle 7"/>
          <p:cNvSpPr>
            <a:spLocks noGrp="1" noChangeArrowheads="1"/>
          </p:cNvSpPr>
          <p:nvPr/>
        </p:nvSpPr>
        <p:spPr bwMode="auto">
          <a:xfrm>
            <a:off x="4642339" y="3508236"/>
            <a:ext cx="1125415"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342900" indent="-342900" algn="ctr" rtl="0" eaLnBrk="0" hangingPunct="0">
              <a:spcBef>
                <a:spcPct val="20000"/>
              </a:spcBef>
              <a:buFont typeface="Arial" pitchFamily="34" charset="0"/>
              <a:buNone/>
            </a:pPr>
            <a:r>
              <a:rPr lang="ar-SA" sz="2000" b="1" u="sng" dirty="0">
                <a:solidFill>
                  <a:srgbClr val="002060"/>
                </a:solidFill>
                <a:latin typeface="Calibri" pitchFamily="34" charset="0"/>
              </a:rPr>
              <a:t>في </a:t>
            </a:r>
            <a:r>
              <a:rPr lang="ar-SA" sz="2000" b="1" u="sng" dirty="0">
                <a:latin typeface="Calibri" pitchFamily="34" charset="0"/>
              </a:rPr>
              <a:t>8/24</a:t>
            </a:r>
            <a:endParaRPr lang="en-GB" sz="2000" b="1" dirty="0">
              <a:solidFill>
                <a:srgbClr val="002060"/>
              </a:solidFill>
              <a:latin typeface="Calibri" pitchFamily="34" charset="0"/>
            </a:endParaRPr>
          </a:p>
        </p:txBody>
      </p:sp>
      <p:sp>
        <p:nvSpPr>
          <p:cNvPr id="9" name="Rectangle 8"/>
          <p:cNvSpPr>
            <a:spLocks noChangeArrowheads="1"/>
          </p:cNvSpPr>
          <p:nvPr/>
        </p:nvSpPr>
        <p:spPr bwMode="auto">
          <a:xfrm>
            <a:off x="4923692" y="3733800"/>
            <a:ext cx="3938954"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342900" indent="-342900"/>
            <a:r>
              <a:rPr lang="ar-SA" sz="2000" b="1">
                <a:solidFill>
                  <a:srgbClr val="FF0000"/>
                </a:solidFill>
              </a:rPr>
              <a:t>60000</a:t>
            </a:r>
            <a:r>
              <a:rPr lang="ar-SA" sz="2000" b="1"/>
              <a:t>          من حـ/ الصندوق</a:t>
            </a:r>
            <a:endParaRPr lang="en-GB" sz="2000" b="1"/>
          </a:p>
        </p:txBody>
      </p:sp>
      <p:sp>
        <p:nvSpPr>
          <p:cNvPr id="10" name="Rectangle 9"/>
          <p:cNvSpPr>
            <a:spLocks noChangeArrowheads="1"/>
          </p:cNvSpPr>
          <p:nvPr/>
        </p:nvSpPr>
        <p:spPr bwMode="auto">
          <a:xfrm>
            <a:off x="4712677" y="5029201"/>
            <a:ext cx="3376246"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ar-SA" sz="2000" b="1">
                <a:solidFill>
                  <a:srgbClr val="0070C0"/>
                </a:solidFill>
              </a:rPr>
              <a:t>       إثبات تحصيل المستحق على محلات الشايع نقداً</a:t>
            </a:r>
            <a:endParaRPr lang="en-GB" sz="2000" b="1">
              <a:solidFill>
                <a:srgbClr val="0070C0"/>
              </a:solidFill>
            </a:endParaRPr>
          </a:p>
        </p:txBody>
      </p:sp>
      <p:sp>
        <p:nvSpPr>
          <p:cNvPr id="11" name="Rectangle 7"/>
          <p:cNvSpPr>
            <a:spLocks noChangeArrowheads="1"/>
          </p:cNvSpPr>
          <p:nvPr/>
        </p:nvSpPr>
        <p:spPr bwMode="auto">
          <a:xfrm>
            <a:off x="4572000" y="5514945"/>
            <a:ext cx="3235569"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ar-SA" sz="2000" b="1" dirty="0">
                <a:solidFill>
                  <a:srgbClr val="FF0000"/>
                </a:solidFill>
              </a:rPr>
              <a:t> </a:t>
            </a:r>
            <a:r>
              <a:rPr lang="ar-SA" sz="2000" b="1" dirty="0"/>
              <a:t>ــــــــــــــــــــــــــــــــــــــــــــــــــــــــ</a:t>
            </a:r>
            <a:endParaRPr lang="en-GB" sz="2000" b="1" dirty="0"/>
          </a:p>
        </p:txBody>
      </p:sp>
      <p:sp>
        <p:nvSpPr>
          <p:cNvPr id="12" name="Rectangle 11"/>
          <p:cNvSpPr>
            <a:spLocks noChangeArrowheads="1"/>
          </p:cNvSpPr>
          <p:nvPr/>
        </p:nvSpPr>
        <p:spPr bwMode="auto">
          <a:xfrm>
            <a:off x="4290646" y="4343401"/>
            <a:ext cx="3938954"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ar-SA" sz="2000" b="1" dirty="0">
                <a:solidFill>
                  <a:srgbClr val="FF0000"/>
                </a:solidFill>
              </a:rPr>
              <a:t>60000   </a:t>
            </a:r>
            <a:r>
              <a:rPr lang="ar-SA" sz="2000" b="1" dirty="0"/>
              <a:t>إلى حـ / المدينين (محلات الشايع)</a:t>
            </a:r>
            <a:endParaRPr lang="en-GB" sz="2000" b="1" dirty="0"/>
          </a:p>
          <a:p>
            <a:endParaRPr lang="en-GB" sz="2000" b="1" dirty="0"/>
          </a:p>
        </p:txBody>
      </p:sp>
      <p:sp>
        <p:nvSpPr>
          <p:cNvPr id="13" name="Rectangle 12"/>
          <p:cNvSpPr>
            <a:spLocks noGrp="1" noChangeArrowheads="1"/>
          </p:cNvSpPr>
          <p:nvPr/>
        </p:nvSpPr>
        <p:spPr bwMode="auto">
          <a:xfrm>
            <a:off x="492369" y="2438400"/>
            <a:ext cx="1125415"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342900" indent="-342900" algn="ctr" rtl="0" eaLnBrk="0" hangingPunct="0">
              <a:spcBef>
                <a:spcPct val="20000"/>
              </a:spcBef>
              <a:buFont typeface="Arial" pitchFamily="34" charset="0"/>
              <a:buNone/>
            </a:pPr>
            <a:r>
              <a:rPr lang="ar-SA" sz="2000" b="1" u="sng">
                <a:solidFill>
                  <a:srgbClr val="002060"/>
                </a:solidFill>
                <a:latin typeface="Calibri" pitchFamily="34" charset="0"/>
              </a:rPr>
              <a:t>في </a:t>
            </a:r>
            <a:r>
              <a:rPr lang="ar-SA" sz="2000" b="1" u="sng">
                <a:latin typeface="Calibri" pitchFamily="34" charset="0"/>
              </a:rPr>
              <a:t>8/25</a:t>
            </a:r>
            <a:endParaRPr lang="en-GB" sz="2000" b="1">
              <a:solidFill>
                <a:srgbClr val="002060"/>
              </a:solidFill>
              <a:latin typeface="Calibri" pitchFamily="34" charset="0"/>
            </a:endParaRPr>
          </a:p>
        </p:txBody>
      </p:sp>
      <p:sp>
        <p:nvSpPr>
          <p:cNvPr id="14" name="Rectangle 13"/>
          <p:cNvSpPr>
            <a:spLocks noChangeArrowheads="1"/>
          </p:cNvSpPr>
          <p:nvPr/>
        </p:nvSpPr>
        <p:spPr bwMode="auto">
          <a:xfrm>
            <a:off x="323529" y="3200400"/>
            <a:ext cx="4248472"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342900" indent="-342900"/>
            <a:r>
              <a:rPr lang="ar-SA" sz="2000" b="1" dirty="0">
                <a:solidFill>
                  <a:srgbClr val="FF0000"/>
                </a:solidFill>
              </a:rPr>
              <a:t>80000</a:t>
            </a:r>
            <a:r>
              <a:rPr lang="ar-SA" sz="2000" b="1" dirty="0"/>
              <a:t>         من حـ / المدينين (شركة الخليج)</a:t>
            </a:r>
            <a:endParaRPr lang="en-GB" sz="2000" b="1" dirty="0"/>
          </a:p>
        </p:txBody>
      </p:sp>
      <p:sp>
        <p:nvSpPr>
          <p:cNvPr id="15" name="Rectangle 14"/>
          <p:cNvSpPr>
            <a:spLocks noChangeArrowheads="1"/>
          </p:cNvSpPr>
          <p:nvPr/>
        </p:nvSpPr>
        <p:spPr bwMode="auto">
          <a:xfrm>
            <a:off x="550172" y="4358642"/>
            <a:ext cx="3376246"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ar-SA" sz="2000" b="1" dirty="0">
                <a:solidFill>
                  <a:srgbClr val="0070C0"/>
                </a:solidFill>
              </a:rPr>
              <a:t>           إثبات مبيعات على الحساب بشروط 60/10/2</a:t>
            </a:r>
            <a:endParaRPr lang="en-GB" sz="2000" b="1" dirty="0">
              <a:solidFill>
                <a:srgbClr val="0070C0"/>
              </a:solidFill>
            </a:endParaRPr>
          </a:p>
        </p:txBody>
      </p:sp>
      <p:sp>
        <p:nvSpPr>
          <p:cNvPr id="16" name="Rectangle 7"/>
          <p:cNvSpPr>
            <a:spLocks noChangeArrowheads="1"/>
          </p:cNvSpPr>
          <p:nvPr/>
        </p:nvSpPr>
        <p:spPr bwMode="auto">
          <a:xfrm>
            <a:off x="492369" y="5054920"/>
            <a:ext cx="3293372"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ar-SA" sz="2000" b="1" dirty="0">
                <a:solidFill>
                  <a:srgbClr val="FF0000"/>
                </a:solidFill>
              </a:rPr>
              <a:t> </a:t>
            </a:r>
            <a:r>
              <a:rPr lang="ar-SA" sz="2000" b="1" dirty="0"/>
              <a:t>ــــــــــــــــــــــــــــــــــــــــــــــــــــــــ</a:t>
            </a:r>
            <a:endParaRPr lang="en-GB" sz="2000" b="1" dirty="0"/>
          </a:p>
        </p:txBody>
      </p:sp>
      <p:sp>
        <p:nvSpPr>
          <p:cNvPr id="17" name="Rectangle 16"/>
          <p:cNvSpPr>
            <a:spLocks noChangeArrowheads="1"/>
          </p:cNvSpPr>
          <p:nvPr/>
        </p:nvSpPr>
        <p:spPr bwMode="auto">
          <a:xfrm>
            <a:off x="323529" y="3762345"/>
            <a:ext cx="3967117"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ar-SA" sz="2000" b="1" dirty="0">
                <a:solidFill>
                  <a:srgbClr val="FF0000"/>
                </a:solidFill>
              </a:rPr>
              <a:t>     80000                  </a:t>
            </a:r>
            <a:r>
              <a:rPr lang="ar-SA" sz="2000" b="1" dirty="0"/>
              <a:t>إلى حـ / المبيعات</a:t>
            </a:r>
            <a:endParaRPr lang="en-GB" sz="2000" b="1" dirty="0"/>
          </a:p>
        </p:txBody>
      </p:sp>
      <p:sp>
        <p:nvSpPr>
          <p:cNvPr id="18" name="Down Arrow 17"/>
          <p:cNvSpPr/>
          <p:nvPr/>
        </p:nvSpPr>
        <p:spPr>
          <a:xfrm flipH="1">
            <a:off x="6752493" y="1767840"/>
            <a:ext cx="211015" cy="381000"/>
          </a:xfrm>
          <a:prstGeom prst="downArrow">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9" name="Down Arrow 18"/>
          <p:cNvSpPr/>
          <p:nvPr/>
        </p:nvSpPr>
        <p:spPr>
          <a:xfrm>
            <a:off x="2637692" y="1943100"/>
            <a:ext cx="211015" cy="609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1" name="Slide Number Placeholder 4"/>
          <p:cNvSpPr txBox="1">
            <a:spLocks/>
          </p:cNvSpPr>
          <p:nvPr/>
        </p:nvSpPr>
        <p:spPr bwMode="auto">
          <a:xfrm>
            <a:off x="4519246" y="6381328"/>
            <a:ext cx="527538"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ar-SA"/>
            </a:defPPr>
            <a:lvl1pPr marL="0" algn="r" defTabSz="914400" rtl="0" eaLnBrk="0" latinLnBrk="0" hangingPunct="0">
              <a:defRPr sz="1200" kern="1200">
                <a:solidFill>
                  <a:schemeClr val="tx1"/>
                </a:solidFill>
                <a:latin typeface="Arial" pitchFamily="34" charset="0"/>
                <a:ea typeface="+mn-ea"/>
                <a:cs typeface="Arial" pitchFamily="34" charset="0"/>
              </a:defRPr>
            </a:lvl1pPr>
            <a:lvl2pPr marL="742950" indent="-285750" algn="r" defTabSz="914400" rtl="1" eaLnBrk="0" latinLnBrk="0" hangingPunct="0">
              <a:defRPr sz="1800" kern="1200">
                <a:solidFill>
                  <a:schemeClr val="tx1"/>
                </a:solidFill>
                <a:latin typeface="Arial" pitchFamily="34" charset="0"/>
                <a:ea typeface="+mn-ea"/>
                <a:cs typeface="Arial" pitchFamily="34" charset="0"/>
              </a:defRPr>
            </a:lvl2pPr>
            <a:lvl3pPr marL="1143000" indent="-228600" algn="r" defTabSz="914400" rtl="1" eaLnBrk="0" latinLnBrk="0" hangingPunct="0">
              <a:defRPr sz="1800" kern="1200">
                <a:solidFill>
                  <a:schemeClr val="tx1"/>
                </a:solidFill>
                <a:latin typeface="Arial" pitchFamily="34" charset="0"/>
                <a:ea typeface="+mn-ea"/>
                <a:cs typeface="Arial" pitchFamily="34" charset="0"/>
              </a:defRPr>
            </a:lvl3pPr>
            <a:lvl4pPr marL="1600200" indent="-228600" algn="r" defTabSz="914400" rtl="1" eaLnBrk="0" latinLnBrk="0" hangingPunct="0">
              <a:defRPr sz="1800" kern="1200">
                <a:solidFill>
                  <a:schemeClr val="tx1"/>
                </a:solidFill>
                <a:latin typeface="Arial" pitchFamily="34" charset="0"/>
                <a:ea typeface="+mn-ea"/>
                <a:cs typeface="Arial" pitchFamily="34" charset="0"/>
              </a:defRPr>
            </a:lvl4pPr>
            <a:lvl5pPr marL="2057400" indent="-228600" algn="r" defTabSz="914400" rtl="1" eaLnBrk="0" latinLnBrk="0" hangingPunct="0">
              <a:defRPr sz="18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9pPr>
          </a:lstStyle>
          <a:p>
            <a:pPr algn="ctr" rtl="1" eaLnBrk="1" hangingPunct="1"/>
            <a:fld id="{7A3BFF54-5A40-44D2-912D-DADE1B1BC096}" type="slidenum">
              <a:rPr lang="ar-SA" sz="1800" smtClean="0">
                <a:solidFill>
                  <a:schemeClr val="bg1"/>
                </a:solidFill>
                <a:latin typeface="Calibri" pitchFamily="34" charset="0"/>
              </a:rPr>
              <a:pPr algn="ctr" rtl="1" eaLnBrk="1" hangingPunct="1"/>
              <a:t>220</a:t>
            </a:fld>
            <a:endParaRPr lang="en-US" sz="1800" dirty="0" smtClean="0">
              <a:solidFill>
                <a:schemeClr val="bg1"/>
              </a:solidFill>
              <a:latin typeface="Calibri" pitchFamily="34" charset="0"/>
            </a:endParaRPr>
          </a:p>
        </p:txBody>
      </p:sp>
    </p:spTree>
    <p:extLst>
      <p:ext uri="{BB962C8B-B14F-4D97-AF65-F5344CB8AC3E}">
        <p14:creationId xmlns:p14="http://schemas.microsoft.com/office/powerpoint/2010/main" xmlns="" val="169016962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blinds(horizontal)">
                                      <p:cBhvr>
                                        <p:cTn id="7" dur="500"/>
                                        <p:tgtEl>
                                          <p:spTgt spid="5">
                                            <p:bg/>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xEl>
                                              <p:pRg st="7" end="7"/>
                                            </p:txEl>
                                          </p:spTgt>
                                        </p:tgtEl>
                                        <p:attrNameLst>
                                          <p:attrName>style.visibility</p:attrName>
                                        </p:attrNameLst>
                                      </p:cBhvr>
                                      <p:to>
                                        <p:strVal val="visible"/>
                                      </p:to>
                                    </p:set>
                                    <p:animEffect transition="in" filter="blinds(horizontal)">
                                      <p:cBhvr>
                                        <p:cTn id="12" dur="500"/>
                                        <p:tgtEl>
                                          <p:spTgt spid="5">
                                            <p:txEl>
                                              <p:pRg st="7" end="7"/>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blinds(horizontal)">
                                      <p:cBhvr>
                                        <p:cTn id="17" dur="500"/>
                                        <p:tgtEl>
                                          <p:spTgt spid="1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9" presetClass="entr" presetSubtype="0" accel="10000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0" fill="hold"/>
                                        <p:tgtEl>
                                          <p:spTgt spid="9"/>
                                        </p:tgtEl>
                                        <p:attrNameLst>
                                          <p:attrName>ppt_h</p:attrName>
                                        </p:attrNameLst>
                                      </p:cBhvr>
                                      <p:tavLst>
                                        <p:tav tm="0">
                                          <p:val>
                                            <p:strVal val="#ppt_h/20"/>
                                          </p:val>
                                        </p:tav>
                                        <p:tav tm="50000">
                                          <p:val>
                                            <p:strVal val="#ppt_h/20"/>
                                          </p:val>
                                        </p:tav>
                                        <p:tav tm="100000">
                                          <p:val>
                                            <p:strVal val="#ppt_h"/>
                                          </p:val>
                                        </p:tav>
                                      </p:tavLst>
                                    </p:anim>
                                    <p:anim calcmode="lin" valueType="num">
                                      <p:cBhvr>
                                        <p:cTn id="28" dur="5000" fill="hold"/>
                                        <p:tgtEl>
                                          <p:spTgt spid="9"/>
                                        </p:tgtEl>
                                        <p:attrNameLst>
                                          <p:attrName>ppt_w</p:attrName>
                                        </p:attrNameLst>
                                      </p:cBhvr>
                                      <p:tavLst>
                                        <p:tav tm="0">
                                          <p:val>
                                            <p:strVal val="#ppt_w+.3"/>
                                          </p:val>
                                        </p:tav>
                                        <p:tav tm="50000">
                                          <p:val>
                                            <p:strVal val="#ppt_w+.3"/>
                                          </p:val>
                                        </p:tav>
                                        <p:tav tm="100000">
                                          <p:val>
                                            <p:strVal val="#ppt_w"/>
                                          </p:val>
                                        </p:tav>
                                      </p:tavLst>
                                    </p:anim>
                                    <p:anim calcmode="lin" valueType="num">
                                      <p:cBhvr>
                                        <p:cTn id="29" dur="5000" fill="hold"/>
                                        <p:tgtEl>
                                          <p:spTgt spid="9"/>
                                        </p:tgtEl>
                                        <p:attrNameLst>
                                          <p:attrName>ppt_x</p:attrName>
                                        </p:attrNameLst>
                                      </p:cBhvr>
                                      <p:tavLst>
                                        <p:tav tm="0">
                                          <p:val>
                                            <p:strVal val="#ppt_x-.3"/>
                                          </p:val>
                                        </p:tav>
                                        <p:tav tm="50000">
                                          <p:val>
                                            <p:strVal val="#ppt_x"/>
                                          </p:val>
                                        </p:tav>
                                        <p:tav tm="100000">
                                          <p:val>
                                            <p:strVal val="#ppt_x"/>
                                          </p:val>
                                        </p:tav>
                                      </p:tavLst>
                                    </p:anim>
                                    <p:anim calcmode="lin" valueType="num">
                                      <p:cBhvr>
                                        <p:cTn id="30" dur="50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blinds(horizontal)">
                                      <p:cBhvr>
                                        <p:cTn id="35" dur="5000"/>
                                        <p:tgtEl>
                                          <p:spTgt spid="12"/>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blinds(horizontal)">
                                      <p:cBhvr>
                                        <p:cTn id="40" dur="5000"/>
                                        <p:tgtEl>
                                          <p:spTgt spid="10"/>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nodeType="click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blinds(horizontal)">
                                      <p:cBhvr>
                                        <p:cTn id="45" dur="500"/>
                                        <p:tgtEl>
                                          <p:spTgt spid="11"/>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3">
                                            <p:bg/>
                                          </p:spTgt>
                                        </p:tgtEl>
                                        <p:attrNameLst>
                                          <p:attrName>style.visibility</p:attrName>
                                        </p:attrNameLst>
                                      </p:cBhvr>
                                      <p:to>
                                        <p:strVal val="visible"/>
                                      </p:to>
                                    </p:set>
                                    <p:animEffect transition="in" filter="blinds(horizontal)">
                                      <p:cBhvr>
                                        <p:cTn id="50" dur="500"/>
                                        <p:tgtEl>
                                          <p:spTgt spid="3">
                                            <p:bg/>
                                          </p:spTgt>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3">
                                            <p:txEl>
                                              <p:pRg st="0" end="0"/>
                                            </p:txEl>
                                          </p:spTgt>
                                        </p:tgtEl>
                                        <p:attrNameLst>
                                          <p:attrName>style.visibility</p:attrName>
                                        </p:attrNameLst>
                                      </p:cBhvr>
                                      <p:to>
                                        <p:strVal val="visible"/>
                                      </p:to>
                                    </p:set>
                                    <p:animEffect transition="in" filter="blinds(horizontal)">
                                      <p:cBhvr>
                                        <p:cTn id="55" dur="500"/>
                                        <p:tgtEl>
                                          <p:spTgt spid="3">
                                            <p:txEl>
                                              <p:pRg st="0" end="0"/>
                                            </p:txEl>
                                          </p:spTgt>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3" presetClass="entr" presetSubtype="10" fill="hold" grpId="0" nodeType="click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blinds(horizontal)">
                                      <p:cBhvr>
                                        <p:cTn id="60" dur="500"/>
                                        <p:tgtEl>
                                          <p:spTgt spid="19"/>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3" presetClass="entr" presetSubtype="10" fill="hold" grpId="0" nodeType="clickEffect">
                                  <p:stCondLst>
                                    <p:cond delay="0"/>
                                  </p:stCondLst>
                                  <p:childTnLst>
                                    <p:set>
                                      <p:cBhvr>
                                        <p:cTn id="64" dur="1" fill="hold">
                                          <p:stCondLst>
                                            <p:cond delay="0"/>
                                          </p:stCondLst>
                                        </p:cTn>
                                        <p:tgtEl>
                                          <p:spTgt spid="13"/>
                                        </p:tgtEl>
                                        <p:attrNameLst>
                                          <p:attrName>style.visibility</p:attrName>
                                        </p:attrNameLst>
                                      </p:cBhvr>
                                      <p:to>
                                        <p:strVal val="visible"/>
                                      </p:to>
                                    </p:set>
                                    <p:animEffect transition="in" filter="blinds(horizontal)">
                                      <p:cBhvr>
                                        <p:cTn id="65" dur="500"/>
                                        <p:tgtEl>
                                          <p:spTgt spid="13"/>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39" presetClass="entr" presetSubtype="0" accel="100000" fill="hold" nodeType="clickEffect">
                                  <p:stCondLst>
                                    <p:cond delay="0"/>
                                  </p:stCondLst>
                                  <p:childTnLst>
                                    <p:set>
                                      <p:cBhvr>
                                        <p:cTn id="69" dur="1" fill="hold">
                                          <p:stCondLst>
                                            <p:cond delay="0"/>
                                          </p:stCondLst>
                                        </p:cTn>
                                        <p:tgtEl>
                                          <p:spTgt spid="14"/>
                                        </p:tgtEl>
                                        <p:attrNameLst>
                                          <p:attrName>style.visibility</p:attrName>
                                        </p:attrNameLst>
                                      </p:cBhvr>
                                      <p:to>
                                        <p:strVal val="visible"/>
                                      </p:to>
                                    </p:set>
                                    <p:anim calcmode="lin" valueType="num">
                                      <p:cBhvr>
                                        <p:cTn id="70" dur="5000" fill="hold"/>
                                        <p:tgtEl>
                                          <p:spTgt spid="14"/>
                                        </p:tgtEl>
                                        <p:attrNameLst>
                                          <p:attrName>ppt_h</p:attrName>
                                        </p:attrNameLst>
                                      </p:cBhvr>
                                      <p:tavLst>
                                        <p:tav tm="0">
                                          <p:val>
                                            <p:strVal val="#ppt_h/20"/>
                                          </p:val>
                                        </p:tav>
                                        <p:tav tm="50000">
                                          <p:val>
                                            <p:strVal val="#ppt_h/20"/>
                                          </p:val>
                                        </p:tav>
                                        <p:tav tm="100000">
                                          <p:val>
                                            <p:strVal val="#ppt_h"/>
                                          </p:val>
                                        </p:tav>
                                      </p:tavLst>
                                    </p:anim>
                                    <p:anim calcmode="lin" valueType="num">
                                      <p:cBhvr>
                                        <p:cTn id="71" dur="5000" fill="hold"/>
                                        <p:tgtEl>
                                          <p:spTgt spid="14"/>
                                        </p:tgtEl>
                                        <p:attrNameLst>
                                          <p:attrName>ppt_w</p:attrName>
                                        </p:attrNameLst>
                                      </p:cBhvr>
                                      <p:tavLst>
                                        <p:tav tm="0">
                                          <p:val>
                                            <p:strVal val="#ppt_w+.3"/>
                                          </p:val>
                                        </p:tav>
                                        <p:tav tm="50000">
                                          <p:val>
                                            <p:strVal val="#ppt_w+.3"/>
                                          </p:val>
                                        </p:tav>
                                        <p:tav tm="100000">
                                          <p:val>
                                            <p:strVal val="#ppt_w"/>
                                          </p:val>
                                        </p:tav>
                                      </p:tavLst>
                                    </p:anim>
                                    <p:anim calcmode="lin" valueType="num">
                                      <p:cBhvr>
                                        <p:cTn id="72" dur="5000" fill="hold"/>
                                        <p:tgtEl>
                                          <p:spTgt spid="14"/>
                                        </p:tgtEl>
                                        <p:attrNameLst>
                                          <p:attrName>ppt_x</p:attrName>
                                        </p:attrNameLst>
                                      </p:cBhvr>
                                      <p:tavLst>
                                        <p:tav tm="0">
                                          <p:val>
                                            <p:strVal val="#ppt_x-.3"/>
                                          </p:val>
                                        </p:tav>
                                        <p:tav tm="50000">
                                          <p:val>
                                            <p:strVal val="#ppt_x"/>
                                          </p:val>
                                        </p:tav>
                                        <p:tav tm="100000">
                                          <p:val>
                                            <p:strVal val="#ppt_x"/>
                                          </p:val>
                                        </p:tav>
                                      </p:tavLst>
                                    </p:anim>
                                    <p:anim calcmode="lin" valueType="num">
                                      <p:cBhvr>
                                        <p:cTn id="73" dur="50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74" fill="hold" nodeType="clickPar">
                      <p:stCondLst>
                        <p:cond delay="indefinite"/>
                      </p:stCondLst>
                      <p:childTnLst>
                        <p:par>
                          <p:cTn id="75" fill="hold" nodeType="withGroup">
                            <p:stCondLst>
                              <p:cond delay="0"/>
                            </p:stCondLst>
                            <p:childTnLst>
                              <p:par>
                                <p:cTn id="76" presetID="3" presetClass="entr" presetSubtype="10" fill="hold" nodeType="clickEffect">
                                  <p:stCondLst>
                                    <p:cond delay="0"/>
                                  </p:stCondLst>
                                  <p:childTnLst>
                                    <p:set>
                                      <p:cBhvr>
                                        <p:cTn id="77" dur="1" fill="hold">
                                          <p:stCondLst>
                                            <p:cond delay="0"/>
                                          </p:stCondLst>
                                        </p:cTn>
                                        <p:tgtEl>
                                          <p:spTgt spid="17"/>
                                        </p:tgtEl>
                                        <p:attrNameLst>
                                          <p:attrName>style.visibility</p:attrName>
                                        </p:attrNameLst>
                                      </p:cBhvr>
                                      <p:to>
                                        <p:strVal val="visible"/>
                                      </p:to>
                                    </p:set>
                                    <p:animEffect transition="in" filter="blinds(horizontal)">
                                      <p:cBhvr>
                                        <p:cTn id="78" dur="5000"/>
                                        <p:tgtEl>
                                          <p:spTgt spid="17"/>
                                        </p:tgtEl>
                                      </p:cBhvr>
                                    </p:animEffect>
                                  </p:childTnLst>
                                </p:cTn>
                              </p:par>
                            </p:childTnLst>
                          </p:cTn>
                        </p:par>
                      </p:childTnLst>
                    </p:cTn>
                  </p:par>
                  <p:par>
                    <p:cTn id="79" fill="hold" nodeType="clickPar">
                      <p:stCondLst>
                        <p:cond delay="indefinite"/>
                      </p:stCondLst>
                      <p:childTnLst>
                        <p:par>
                          <p:cTn id="80" fill="hold" nodeType="withGroup">
                            <p:stCondLst>
                              <p:cond delay="0"/>
                            </p:stCondLst>
                            <p:childTnLst>
                              <p:par>
                                <p:cTn id="81" presetID="3" presetClass="entr" presetSubtype="10" fill="hold" nodeType="clickEffect">
                                  <p:stCondLst>
                                    <p:cond delay="0"/>
                                  </p:stCondLst>
                                  <p:childTnLst>
                                    <p:set>
                                      <p:cBhvr>
                                        <p:cTn id="82" dur="1" fill="hold">
                                          <p:stCondLst>
                                            <p:cond delay="0"/>
                                          </p:stCondLst>
                                        </p:cTn>
                                        <p:tgtEl>
                                          <p:spTgt spid="15"/>
                                        </p:tgtEl>
                                        <p:attrNameLst>
                                          <p:attrName>style.visibility</p:attrName>
                                        </p:attrNameLst>
                                      </p:cBhvr>
                                      <p:to>
                                        <p:strVal val="visible"/>
                                      </p:to>
                                    </p:set>
                                    <p:animEffect transition="in" filter="blinds(horizontal)">
                                      <p:cBhvr>
                                        <p:cTn id="83" dur="5000"/>
                                        <p:tgtEl>
                                          <p:spTgt spid="15"/>
                                        </p:tgtEl>
                                      </p:cBhvr>
                                    </p:animEffect>
                                  </p:childTnLst>
                                </p:cTn>
                              </p:par>
                            </p:childTnLst>
                          </p:cTn>
                        </p:par>
                      </p:childTnLst>
                    </p:cTn>
                  </p:par>
                  <p:par>
                    <p:cTn id="84" fill="hold" nodeType="clickPar">
                      <p:stCondLst>
                        <p:cond delay="indefinite"/>
                      </p:stCondLst>
                      <p:childTnLst>
                        <p:par>
                          <p:cTn id="85" fill="hold" nodeType="withGroup">
                            <p:stCondLst>
                              <p:cond delay="0"/>
                            </p:stCondLst>
                            <p:childTnLst>
                              <p:par>
                                <p:cTn id="86" presetID="3" presetClass="entr" presetSubtype="10" fill="hold" nodeType="clickEffect">
                                  <p:stCondLst>
                                    <p:cond delay="0"/>
                                  </p:stCondLst>
                                  <p:childTnLst>
                                    <p:set>
                                      <p:cBhvr>
                                        <p:cTn id="87" dur="1" fill="hold">
                                          <p:stCondLst>
                                            <p:cond delay="0"/>
                                          </p:stCondLst>
                                        </p:cTn>
                                        <p:tgtEl>
                                          <p:spTgt spid="16"/>
                                        </p:tgtEl>
                                        <p:attrNameLst>
                                          <p:attrName>style.visibility</p:attrName>
                                        </p:attrNameLst>
                                      </p:cBhvr>
                                      <p:to>
                                        <p:strVal val="visible"/>
                                      </p:to>
                                    </p:set>
                                    <p:animEffect transition="in" filter="blinds(horizontal)">
                                      <p:cBhvr>
                                        <p:cTn id="8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5" grpId="0" build="p" animBg="1"/>
      <p:bldP spid="8" grpId="0"/>
      <p:bldP spid="13" grpId="0"/>
      <p:bldP spid="18" grpId="0" animBg="1"/>
      <p:bldP spid="19" grpId="0" animBg="1"/>
    </p:bld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ar-SA" sz="2800" dirty="0" smtClean="0">
                <a:solidFill>
                  <a:srgbClr val="FF0000"/>
                </a:solidFill>
              </a:rPr>
              <a:t> العملية رقم (13) في 8/27 تم سداد مصاريف شحن البضاعة المصدرة وقدرها 7000 ريال بشيك.</a:t>
            </a:r>
            <a:endParaRPr lang="en-GB" sz="2800" dirty="0"/>
          </a:p>
        </p:txBody>
      </p:sp>
      <p:sp>
        <p:nvSpPr>
          <p:cNvPr id="3" name="Content Placeholder 2"/>
          <p:cNvSpPr>
            <a:spLocks noGrp="1"/>
          </p:cNvSpPr>
          <p:nvPr>
            <p:ph idx="1"/>
          </p:nvPr>
        </p:nvSpPr>
        <p:spPr>
          <a:xfrm>
            <a:off x="457200" y="1371601"/>
            <a:ext cx="8229600" cy="4754563"/>
          </a:xfrm>
        </p:spPr>
        <p:txBody>
          <a:bodyPr/>
          <a:lstStyle/>
          <a:p>
            <a:endParaRPr lang="ar-SA" dirty="0" smtClean="0">
              <a:cs typeface="Arial" pitchFamily="34" charset="0"/>
            </a:endParaRPr>
          </a:p>
          <a:p>
            <a:endParaRPr lang="ar-SA" dirty="0" smtClean="0">
              <a:cs typeface="Arial" pitchFamily="34" charset="0"/>
            </a:endParaRPr>
          </a:p>
          <a:p>
            <a:endParaRPr lang="ar-SA" dirty="0" smtClean="0">
              <a:cs typeface="Arial" pitchFamily="34" charset="0"/>
            </a:endParaRPr>
          </a:p>
          <a:p>
            <a:endParaRPr lang="ar-SA" dirty="0" smtClean="0">
              <a:cs typeface="Arial" pitchFamily="34" charset="0"/>
            </a:endParaRPr>
          </a:p>
          <a:p>
            <a:r>
              <a:rPr lang="ar-SA" dirty="0" smtClean="0">
                <a:cs typeface="Arial" pitchFamily="34" charset="0"/>
              </a:rPr>
              <a:t>**************************************************</a:t>
            </a:r>
          </a:p>
          <a:p>
            <a:pPr rtl="1">
              <a:lnSpc>
                <a:spcPct val="150000"/>
              </a:lnSpc>
            </a:pPr>
            <a:r>
              <a:rPr lang="ar-SA" sz="2400" b="1" dirty="0" smtClean="0">
                <a:solidFill>
                  <a:srgbClr val="FF0000"/>
                </a:solidFill>
                <a:cs typeface="Arial" pitchFamily="34" charset="0"/>
              </a:rPr>
              <a:t>المطلوب الثاني</a:t>
            </a:r>
            <a:r>
              <a:rPr lang="ar-SA" sz="2400" dirty="0" smtClean="0">
                <a:solidFill>
                  <a:srgbClr val="FF0000"/>
                </a:solidFill>
                <a:cs typeface="Arial" pitchFamily="34" charset="0"/>
              </a:rPr>
              <a:t>: </a:t>
            </a:r>
            <a:r>
              <a:rPr lang="ar-SA" sz="2400" dirty="0" smtClean="0">
                <a:cs typeface="Arial" pitchFamily="34" charset="0"/>
              </a:rPr>
              <a:t>تصوير مجموعة من الحسابات  بدفتر الأستاذ (باستخدام الحسابات المعدة على شكل حرف </a:t>
            </a:r>
            <a:r>
              <a:rPr lang="en-GB" sz="2400" dirty="0" smtClean="0">
                <a:cs typeface="Arial" pitchFamily="34" charset="0"/>
              </a:rPr>
              <a:t>T</a:t>
            </a:r>
            <a:r>
              <a:rPr lang="ar-SA" sz="2400" dirty="0" smtClean="0">
                <a:cs typeface="Arial" pitchFamily="34" charset="0"/>
              </a:rPr>
              <a:t>):</a:t>
            </a:r>
            <a:endParaRPr lang="en-GB" sz="2400" dirty="0" smtClean="0">
              <a:cs typeface="Arial" pitchFamily="34" charset="0"/>
            </a:endParaRPr>
          </a:p>
        </p:txBody>
      </p:sp>
      <p:sp>
        <p:nvSpPr>
          <p:cNvPr id="5" name="Rectangle 4"/>
          <p:cNvSpPr>
            <a:spLocks noGrp="1" noChangeArrowheads="1"/>
          </p:cNvSpPr>
          <p:nvPr/>
        </p:nvSpPr>
        <p:spPr bwMode="auto">
          <a:xfrm>
            <a:off x="633046" y="1371600"/>
            <a:ext cx="1125415"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342900" indent="-342900" algn="ctr" rtl="0" eaLnBrk="0" hangingPunct="0">
              <a:spcBef>
                <a:spcPct val="20000"/>
              </a:spcBef>
              <a:buFont typeface="Arial" pitchFamily="34" charset="0"/>
              <a:buNone/>
            </a:pPr>
            <a:r>
              <a:rPr lang="ar-SA" sz="2000" b="1" u="sng">
                <a:solidFill>
                  <a:srgbClr val="002060"/>
                </a:solidFill>
                <a:latin typeface="Calibri" pitchFamily="34" charset="0"/>
              </a:rPr>
              <a:t>في </a:t>
            </a:r>
            <a:r>
              <a:rPr lang="ar-SA" sz="2000" b="1" u="sng">
                <a:latin typeface="Calibri" pitchFamily="34" charset="0"/>
              </a:rPr>
              <a:t>8/24</a:t>
            </a:r>
            <a:endParaRPr lang="en-GB" sz="2000" b="1">
              <a:solidFill>
                <a:srgbClr val="002060"/>
              </a:solidFill>
              <a:latin typeface="Calibri" pitchFamily="34" charset="0"/>
            </a:endParaRPr>
          </a:p>
        </p:txBody>
      </p:sp>
      <p:sp>
        <p:nvSpPr>
          <p:cNvPr id="6" name="Rectangle 5"/>
          <p:cNvSpPr>
            <a:spLocks noChangeArrowheads="1"/>
          </p:cNvSpPr>
          <p:nvPr/>
        </p:nvSpPr>
        <p:spPr bwMode="auto">
          <a:xfrm>
            <a:off x="1758461" y="1752601"/>
            <a:ext cx="6119447"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342900" indent="-342900"/>
            <a:r>
              <a:rPr lang="ar-SA" sz="2400" b="1" dirty="0">
                <a:solidFill>
                  <a:srgbClr val="FF0000"/>
                </a:solidFill>
              </a:rPr>
              <a:t>7000</a:t>
            </a:r>
            <a:r>
              <a:rPr lang="ar-SA" sz="2400" b="1" dirty="0"/>
              <a:t>                من حـ/ مصروفات شحن المبيعات</a:t>
            </a:r>
            <a:endParaRPr lang="en-GB" sz="2400" b="1" dirty="0"/>
          </a:p>
        </p:txBody>
      </p:sp>
      <p:sp>
        <p:nvSpPr>
          <p:cNvPr id="7" name="Rectangle 6"/>
          <p:cNvSpPr>
            <a:spLocks noChangeArrowheads="1"/>
          </p:cNvSpPr>
          <p:nvPr/>
        </p:nvSpPr>
        <p:spPr bwMode="auto">
          <a:xfrm>
            <a:off x="2110154" y="2971800"/>
            <a:ext cx="4431323"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ar-SA" sz="2000" b="1">
                <a:solidFill>
                  <a:srgbClr val="0070C0"/>
                </a:solidFill>
              </a:rPr>
              <a:t>       إثبات سداد مصروفات شحن المبيعات بشيك</a:t>
            </a:r>
            <a:endParaRPr lang="en-GB" sz="2000" b="1">
              <a:solidFill>
                <a:srgbClr val="0070C0"/>
              </a:solidFill>
            </a:endParaRPr>
          </a:p>
        </p:txBody>
      </p:sp>
      <p:sp>
        <p:nvSpPr>
          <p:cNvPr id="8" name="Rectangle 7"/>
          <p:cNvSpPr>
            <a:spLocks noChangeArrowheads="1"/>
          </p:cNvSpPr>
          <p:nvPr/>
        </p:nvSpPr>
        <p:spPr bwMode="auto">
          <a:xfrm>
            <a:off x="3376246" y="3429000"/>
            <a:ext cx="3024554"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ar-SA" sz="2000" b="1" dirty="0">
                <a:solidFill>
                  <a:srgbClr val="FF0000"/>
                </a:solidFill>
              </a:rPr>
              <a:t> </a:t>
            </a:r>
            <a:r>
              <a:rPr lang="ar-SA" sz="2000" b="1" dirty="0"/>
              <a:t>ــــــــــــــــــــــــــــــــــــــــــــــــــــــــ</a:t>
            </a:r>
            <a:endParaRPr lang="en-GB" sz="2000" b="1" dirty="0"/>
          </a:p>
        </p:txBody>
      </p:sp>
      <p:sp>
        <p:nvSpPr>
          <p:cNvPr id="9" name="Rectangle 8"/>
          <p:cNvSpPr>
            <a:spLocks noChangeArrowheads="1"/>
          </p:cNvSpPr>
          <p:nvPr/>
        </p:nvSpPr>
        <p:spPr bwMode="auto">
          <a:xfrm>
            <a:off x="1758462" y="2362200"/>
            <a:ext cx="5416062"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ar-SA" sz="2400" b="1" dirty="0">
                <a:solidFill>
                  <a:srgbClr val="FF0000"/>
                </a:solidFill>
              </a:rPr>
              <a:t>7000                     </a:t>
            </a:r>
            <a:r>
              <a:rPr lang="en-US" sz="2400" b="1" dirty="0">
                <a:solidFill>
                  <a:srgbClr val="FF0000"/>
                </a:solidFill>
              </a:rPr>
              <a:t>   </a:t>
            </a:r>
            <a:r>
              <a:rPr lang="ar-SA" sz="2400" b="1" dirty="0">
                <a:solidFill>
                  <a:srgbClr val="FF0000"/>
                </a:solidFill>
              </a:rPr>
              <a:t>          </a:t>
            </a:r>
            <a:r>
              <a:rPr lang="ar-SA" sz="2400" b="1" dirty="0"/>
              <a:t>إلى حـ / البنك</a:t>
            </a:r>
            <a:endParaRPr lang="en-GB" sz="2400" b="1" dirty="0"/>
          </a:p>
          <a:p>
            <a:endParaRPr lang="en-GB" sz="2000" b="1" dirty="0"/>
          </a:p>
        </p:txBody>
      </p:sp>
      <p:sp>
        <p:nvSpPr>
          <p:cNvPr id="11" name="Slide Number Placeholder 4"/>
          <p:cNvSpPr txBox="1">
            <a:spLocks/>
          </p:cNvSpPr>
          <p:nvPr/>
        </p:nvSpPr>
        <p:spPr bwMode="auto">
          <a:xfrm>
            <a:off x="4519246" y="6381328"/>
            <a:ext cx="527538"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ar-SA"/>
            </a:defPPr>
            <a:lvl1pPr marL="0" algn="r" defTabSz="914400" rtl="0" eaLnBrk="0" latinLnBrk="0" hangingPunct="0">
              <a:defRPr sz="1200" kern="1200">
                <a:solidFill>
                  <a:schemeClr val="tx1"/>
                </a:solidFill>
                <a:latin typeface="Arial" pitchFamily="34" charset="0"/>
                <a:ea typeface="+mn-ea"/>
                <a:cs typeface="Arial" pitchFamily="34" charset="0"/>
              </a:defRPr>
            </a:lvl1pPr>
            <a:lvl2pPr marL="742950" indent="-285750" algn="r" defTabSz="914400" rtl="1" eaLnBrk="0" latinLnBrk="0" hangingPunct="0">
              <a:defRPr sz="1800" kern="1200">
                <a:solidFill>
                  <a:schemeClr val="tx1"/>
                </a:solidFill>
                <a:latin typeface="Arial" pitchFamily="34" charset="0"/>
                <a:ea typeface="+mn-ea"/>
                <a:cs typeface="Arial" pitchFamily="34" charset="0"/>
              </a:defRPr>
            </a:lvl2pPr>
            <a:lvl3pPr marL="1143000" indent="-228600" algn="r" defTabSz="914400" rtl="1" eaLnBrk="0" latinLnBrk="0" hangingPunct="0">
              <a:defRPr sz="1800" kern="1200">
                <a:solidFill>
                  <a:schemeClr val="tx1"/>
                </a:solidFill>
                <a:latin typeface="Arial" pitchFamily="34" charset="0"/>
                <a:ea typeface="+mn-ea"/>
                <a:cs typeface="Arial" pitchFamily="34" charset="0"/>
              </a:defRPr>
            </a:lvl3pPr>
            <a:lvl4pPr marL="1600200" indent="-228600" algn="r" defTabSz="914400" rtl="1" eaLnBrk="0" latinLnBrk="0" hangingPunct="0">
              <a:defRPr sz="1800" kern="1200">
                <a:solidFill>
                  <a:schemeClr val="tx1"/>
                </a:solidFill>
                <a:latin typeface="Arial" pitchFamily="34" charset="0"/>
                <a:ea typeface="+mn-ea"/>
                <a:cs typeface="Arial" pitchFamily="34" charset="0"/>
              </a:defRPr>
            </a:lvl4pPr>
            <a:lvl5pPr marL="2057400" indent="-228600" algn="r" defTabSz="914400" rtl="1" eaLnBrk="0" latinLnBrk="0" hangingPunct="0">
              <a:defRPr sz="18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9pPr>
          </a:lstStyle>
          <a:p>
            <a:pPr algn="ctr" rtl="1" eaLnBrk="1" hangingPunct="1"/>
            <a:fld id="{7A3BFF54-5A40-44D2-912D-DADE1B1BC096}" type="slidenum">
              <a:rPr lang="ar-SA" sz="1800" smtClean="0">
                <a:solidFill>
                  <a:schemeClr val="bg1"/>
                </a:solidFill>
                <a:latin typeface="Calibri" pitchFamily="34" charset="0"/>
              </a:rPr>
              <a:pPr algn="ctr" rtl="1" eaLnBrk="1" hangingPunct="1"/>
              <a:t>221</a:t>
            </a:fld>
            <a:endParaRPr lang="en-US" sz="1800" dirty="0" smtClean="0">
              <a:solidFill>
                <a:schemeClr val="bg1"/>
              </a:solidFill>
              <a:latin typeface="Calibri" pitchFamily="34" charset="0"/>
            </a:endParaRPr>
          </a:p>
        </p:txBody>
      </p:sp>
    </p:spTree>
    <p:extLst>
      <p:ext uri="{BB962C8B-B14F-4D97-AF65-F5344CB8AC3E}">
        <p14:creationId xmlns:p14="http://schemas.microsoft.com/office/powerpoint/2010/main" xmlns="" val="19725005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9" presetClass="entr" presetSubtype="0" accel="10000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0" fill="hold"/>
                                        <p:tgtEl>
                                          <p:spTgt spid="6"/>
                                        </p:tgtEl>
                                        <p:attrNameLst>
                                          <p:attrName>ppt_h</p:attrName>
                                        </p:attrNameLst>
                                      </p:cBhvr>
                                      <p:tavLst>
                                        <p:tav tm="0">
                                          <p:val>
                                            <p:strVal val="#ppt_h/20"/>
                                          </p:val>
                                        </p:tav>
                                        <p:tav tm="50000">
                                          <p:val>
                                            <p:strVal val="#ppt_h/20"/>
                                          </p:val>
                                        </p:tav>
                                        <p:tav tm="100000">
                                          <p:val>
                                            <p:strVal val="#ppt_h"/>
                                          </p:val>
                                        </p:tav>
                                      </p:tavLst>
                                    </p:anim>
                                    <p:anim calcmode="lin" valueType="num">
                                      <p:cBhvr>
                                        <p:cTn id="18" dur="5000" fill="hold"/>
                                        <p:tgtEl>
                                          <p:spTgt spid="6"/>
                                        </p:tgtEl>
                                        <p:attrNameLst>
                                          <p:attrName>ppt_w</p:attrName>
                                        </p:attrNameLst>
                                      </p:cBhvr>
                                      <p:tavLst>
                                        <p:tav tm="0">
                                          <p:val>
                                            <p:strVal val="#ppt_w+.3"/>
                                          </p:val>
                                        </p:tav>
                                        <p:tav tm="50000">
                                          <p:val>
                                            <p:strVal val="#ppt_w+.3"/>
                                          </p:val>
                                        </p:tav>
                                        <p:tav tm="100000">
                                          <p:val>
                                            <p:strVal val="#ppt_w"/>
                                          </p:val>
                                        </p:tav>
                                      </p:tavLst>
                                    </p:anim>
                                    <p:anim calcmode="lin" valueType="num">
                                      <p:cBhvr>
                                        <p:cTn id="19" dur="5000" fill="hold"/>
                                        <p:tgtEl>
                                          <p:spTgt spid="6"/>
                                        </p:tgtEl>
                                        <p:attrNameLst>
                                          <p:attrName>ppt_x</p:attrName>
                                        </p:attrNameLst>
                                      </p:cBhvr>
                                      <p:tavLst>
                                        <p:tav tm="0">
                                          <p:val>
                                            <p:strVal val="#ppt_x-.3"/>
                                          </p:val>
                                        </p:tav>
                                        <p:tav tm="50000">
                                          <p:val>
                                            <p:strVal val="#ppt_x"/>
                                          </p:val>
                                        </p:tav>
                                        <p:tav tm="100000">
                                          <p:val>
                                            <p:strVal val="#ppt_x"/>
                                          </p:val>
                                        </p:tav>
                                      </p:tavLst>
                                    </p:anim>
                                    <p:anim calcmode="lin" valueType="num">
                                      <p:cBhvr>
                                        <p:cTn id="20" dur="50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blinds(horizontal)">
                                      <p:cBhvr>
                                        <p:cTn id="25" dur="5000"/>
                                        <p:tgtEl>
                                          <p:spTgt spid="9"/>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blinds(horizontal)">
                                      <p:cBhvr>
                                        <p:cTn id="30" dur="5000"/>
                                        <p:tgtEl>
                                          <p:spTgt spid="7"/>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blinds(horizontal)">
                                      <p:cBhvr>
                                        <p:cTn id="35" dur="500"/>
                                        <p:tgtEl>
                                          <p:spTgt spid="8"/>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Effect transition="in" filter="blinds(horizontal)">
                                      <p:cBhvr>
                                        <p:cTn id="40" dur="500"/>
                                        <p:tgtEl>
                                          <p:spTgt spid="3">
                                            <p:txEl>
                                              <p:pRg st="4" end="4"/>
                                            </p:txEl>
                                          </p:spTgt>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3">
                                            <p:txEl>
                                              <p:pRg st="5" end="5"/>
                                            </p:txEl>
                                          </p:spTgt>
                                        </p:tgtEl>
                                        <p:attrNameLst>
                                          <p:attrName>style.visibility</p:attrName>
                                        </p:attrNameLst>
                                      </p:cBhvr>
                                      <p:to>
                                        <p:strVal val="visible"/>
                                      </p:to>
                                    </p:set>
                                    <p:animEffect transition="in" filter="blinds(horizontal)">
                                      <p:cBhvr>
                                        <p:cTn id="45"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5" grpId="0"/>
    </p:bld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1692" y="274638"/>
            <a:ext cx="8335108" cy="1143000"/>
          </a:xfrm>
          <a:solidFill>
            <a:schemeClr val="accent1"/>
          </a:solidFill>
        </p:spPr>
        <p:txBody>
          <a:bodyPr/>
          <a:lstStyle/>
          <a:p>
            <a:pPr>
              <a:defRPr/>
            </a:pPr>
            <a:r>
              <a:rPr lang="ar-SA" sz="2400" dirty="0" smtClean="0">
                <a:solidFill>
                  <a:srgbClr val="FF0000"/>
                </a:solidFill>
              </a:rPr>
              <a:t>سوف يتم تصوير حسابي المبيعات ومردودات المبيعات على سبيل المثال ثم يتم توضيح أرصدة بقية الحسابات لحل المطلوبين الثالث والرابع وذلك كما يلي:.</a:t>
            </a:r>
            <a:endParaRPr lang="en-GB" sz="2400" dirty="0"/>
          </a:p>
        </p:txBody>
      </p:sp>
      <p:sp>
        <p:nvSpPr>
          <p:cNvPr id="6" name="Text Box 95"/>
          <p:cNvSpPr txBox="1">
            <a:spLocks noChangeArrowheads="1"/>
          </p:cNvSpPr>
          <p:nvPr/>
        </p:nvSpPr>
        <p:spPr bwMode="auto">
          <a:xfrm>
            <a:off x="3305908" y="1430179"/>
            <a:ext cx="2250831"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b="1" dirty="0"/>
              <a:t>حـ/ المبيعات</a:t>
            </a:r>
            <a:endParaRPr lang="en-GB" sz="2400" b="1" dirty="0"/>
          </a:p>
        </p:txBody>
      </p:sp>
      <p:sp>
        <p:nvSpPr>
          <p:cNvPr id="7" name="Text Box 95"/>
          <p:cNvSpPr txBox="1">
            <a:spLocks noChangeArrowheads="1"/>
          </p:cNvSpPr>
          <p:nvPr/>
        </p:nvSpPr>
        <p:spPr bwMode="auto">
          <a:xfrm>
            <a:off x="7956376" y="1600201"/>
            <a:ext cx="9144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ar-SA" sz="2400" dirty="0"/>
              <a:t>مدين</a:t>
            </a:r>
            <a:endParaRPr lang="en-GB" sz="2400" dirty="0"/>
          </a:p>
        </p:txBody>
      </p:sp>
      <p:sp>
        <p:nvSpPr>
          <p:cNvPr id="8" name="Text Box 95"/>
          <p:cNvSpPr txBox="1">
            <a:spLocks noChangeArrowheads="1"/>
          </p:cNvSpPr>
          <p:nvPr/>
        </p:nvSpPr>
        <p:spPr bwMode="auto">
          <a:xfrm>
            <a:off x="241494" y="1600201"/>
            <a:ext cx="84406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dirty="0"/>
              <a:t>دائن</a:t>
            </a:r>
            <a:endParaRPr lang="en-GB" sz="2400" dirty="0"/>
          </a:p>
        </p:txBody>
      </p:sp>
      <p:graphicFrame>
        <p:nvGraphicFramePr>
          <p:cNvPr id="10" name="Content Placeholder 9"/>
          <p:cNvGraphicFramePr>
            <a:graphicFrameLocks noGrp="1"/>
          </p:cNvGraphicFramePr>
          <p:nvPr>
            <p:ph idx="1"/>
            <p:extLst>
              <p:ext uri="{D42A27DB-BD31-4B8C-83A1-F6EECF244321}">
                <p14:modId xmlns:p14="http://schemas.microsoft.com/office/powerpoint/2010/main" xmlns="" val="1924522662"/>
              </p:ext>
            </p:extLst>
          </p:nvPr>
        </p:nvGraphicFramePr>
        <p:xfrm>
          <a:off x="107504" y="2062164"/>
          <a:ext cx="8887334" cy="3414712"/>
        </p:xfrm>
        <a:graphic>
          <a:graphicData uri="http://schemas.openxmlformats.org/drawingml/2006/table">
            <a:tbl>
              <a:tblPr rtl="1"/>
              <a:tblGrid>
                <a:gridCol w="998995"/>
                <a:gridCol w="1698526"/>
                <a:gridCol w="693048"/>
                <a:gridCol w="803920"/>
                <a:gridCol w="992520"/>
                <a:gridCol w="2278792"/>
                <a:gridCol w="621925"/>
                <a:gridCol w="799608"/>
              </a:tblGrid>
              <a:tr h="784874">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Calibri" pitchFamily="34" charset="0"/>
                          <a:cs typeface="Arial" pitchFamily="34" charset="0"/>
                        </a:rPr>
                        <a:t>المبلغ</a:t>
                      </a:r>
                      <a:r>
                        <a:rPr kumimoji="0" lang="ar-SA" sz="2000" b="0" i="0" u="none" strike="noStrike" cap="none" normalizeH="0" baseline="0" dirty="0" smtClean="0">
                          <a:ln>
                            <a:noFill/>
                          </a:ln>
                          <a:solidFill>
                            <a:schemeClr val="tx1"/>
                          </a:solidFill>
                          <a:effectLst/>
                          <a:latin typeface="Calibri" pitchFamily="34" charset="0"/>
                          <a:cs typeface="Arial" pitchFamily="34" charset="0"/>
                        </a:rPr>
                        <a:t> </a:t>
                      </a:r>
                      <a:endParaRPr kumimoji="0" lang="en-GB" sz="2000" b="0" i="0" u="none" strike="noStrike" cap="none" normalizeH="0" baseline="0" dirty="0" smtClean="0">
                        <a:ln>
                          <a:noFill/>
                        </a:ln>
                        <a:solidFill>
                          <a:schemeClr val="tx1"/>
                        </a:solidFill>
                        <a:effectLst/>
                        <a:latin typeface="Calibri" pitchFamily="34" charset="0"/>
                        <a:cs typeface="Arial" pitchFamily="34" charset="0"/>
                      </a:endParaRPr>
                    </a:p>
                  </a:txBody>
                  <a:tcPr marL="83817" marR="83817" marT="41911" marB="419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DEADA"/>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بيــــــــــــــــان</a:t>
                      </a:r>
                      <a:r>
                        <a:rPr kumimoji="0" lang="ar-SA" sz="2000" b="0" i="0" u="none" strike="noStrike" cap="none" normalizeH="0" baseline="0" smtClean="0">
                          <a:ln>
                            <a:noFill/>
                          </a:ln>
                          <a:solidFill>
                            <a:schemeClr val="tx1"/>
                          </a:solidFill>
                          <a:effectLst/>
                          <a:latin typeface="Calibri" pitchFamily="34" charset="0"/>
                          <a:cs typeface="Arial" pitchFamily="34" charset="0"/>
                        </a:rPr>
                        <a:t> </a:t>
                      </a:r>
                      <a:endParaRPr kumimoji="0" lang="en-GB" sz="2000" b="0" i="0" u="none" strike="noStrike" cap="none" normalizeH="0" baseline="0" smtClean="0">
                        <a:ln>
                          <a:noFill/>
                        </a:ln>
                        <a:solidFill>
                          <a:schemeClr val="tx1"/>
                        </a:solidFill>
                        <a:effectLst/>
                        <a:latin typeface="Calibri" pitchFamily="34" charset="0"/>
                        <a:cs typeface="Arial" pitchFamily="34" charset="0"/>
                      </a:endParaRPr>
                    </a:p>
                  </a:txBody>
                  <a:tcPr marL="83817" marR="83817" marT="41911" marB="419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DEADA"/>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رقم القيد</a:t>
                      </a:r>
                      <a:r>
                        <a:rPr kumimoji="0" lang="ar-SA" sz="2000" b="0" i="0" u="none" strike="noStrike" cap="none" normalizeH="0" baseline="0" smtClean="0">
                          <a:ln>
                            <a:noFill/>
                          </a:ln>
                          <a:solidFill>
                            <a:schemeClr val="tx1"/>
                          </a:solidFill>
                          <a:effectLst/>
                          <a:latin typeface="Calibri" pitchFamily="34" charset="0"/>
                          <a:cs typeface="Arial" pitchFamily="34" charset="0"/>
                        </a:rPr>
                        <a:t> </a:t>
                      </a:r>
                      <a:endParaRPr kumimoji="0" lang="en-GB" sz="2000" b="0" i="0" u="none" strike="noStrike" cap="none" normalizeH="0" baseline="0" smtClean="0">
                        <a:ln>
                          <a:noFill/>
                        </a:ln>
                        <a:solidFill>
                          <a:schemeClr val="tx1"/>
                        </a:solidFill>
                        <a:effectLst/>
                        <a:latin typeface="Calibri" pitchFamily="34" charset="0"/>
                        <a:cs typeface="Arial" pitchFamily="34" charset="0"/>
                      </a:endParaRPr>
                    </a:p>
                  </a:txBody>
                  <a:tcPr marL="83817" marR="83817" marT="41911" marB="419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DEADA"/>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Calibri" pitchFamily="34" charset="0"/>
                          <a:cs typeface="Arial" pitchFamily="34" charset="0"/>
                        </a:rPr>
                        <a:t>التاريخ</a:t>
                      </a:r>
                      <a:r>
                        <a:rPr kumimoji="0" lang="ar-SA" sz="2000" b="0" i="0" u="none" strike="noStrike" cap="none" normalizeH="0" baseline="0" dirty="0" smtClean="0">
                          <a:ln>
                            <a:noFill/>
                          </a:ln>
                          <a:solidFill>
                            <a:schemeClr val="tx1"/>
                          </a:solidFill>
                          <a:effectLst/>
                          <a:latin typeface="Calibri" pitchFamily="34" charset="0"/>
                          <a:cs typeface="Arial" pitchFamily="34" charset="0"/>
                        </a:rPr>
                        <a:t> </a:t>
                      </a:r>
                      <a:endParaRPr kumimoji="0" lang="en-GB" sz="2000" b="0" i="0" u="none" strike="noStrike" cap="none" normalizeH="0" baseline="0" dirty="0" smtClean="0">
                        <a:ln>
                          <a:noFill/>
                        </a:ln>
                        <a:solidFill>
                          <a:schemeClr val="tx1"/>
                        </a:solidFill>
                        <a:effectLst/>
                        <a:latin typeface="Calibri" pitchFamily="34" charset="0"/>
                        <a:cs typeface="Arial" pitchFamily="34" charset="0"/>
                      </a:endParaRPr>
                    </a:p>
                  </a:txBody>
                  <a:tcPr marL="83817" marR="83817" marT="41911" marB="419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DEADA"/>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المبلغ</a:t>
                      </a:r>
                      <a:r>
                        <a:rPr kumimoji="0" lang="ar-SA" sz="2000" b="0" i="0" u="none" strike="noStrike" cap="none" normalizeH="0" baseline="0" smtClean="0">
                          <a:ln>
                            <a:noFill/>
                          </a:ln>
                          <a:solidFill>
                            <a:schemeClr val="tx1"/>
                          </a:solidFill>
                          <a:effectLst/>
                          <a:latin typeface="Calibri" pitchFamily="34" charset="0"/>
                          <a:cs typeface="Arial" pitchFamily="34" charset="0"/>
                        </a:rPr>
                        <a:t> </a:t>
                      </a:r>
                      <a:endParaRPr kumimoji="0" lang="en-GB" sz="2000" b="0" i="0" u="none" strike="noStrike" cap="none" normalizeH="0" baseline="0" smtClean="0">
                        <a:ln>
                          <a:noFill/>
                        </a:ln>
                        <a:solidFill>
                          <a:schemeClr val="tx1"/>
                        </a:solidFill>
                        <a:effectLst/>
                        <a:latin typeface="Calibri" pitchFamily="34" charset="0"/>
                        <a:cs typeface="Arial" pitchFamily="34" charset="0"/>
                      </a:endParaRPr>
                    </a:p>
                  </a:txBody>
                  <a:tcPr marL="83817" marR="83817" marT="41911" marB="41911" anchor="ctr" horzOverflow="overflow">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DEADA"/>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بيــــــــــــــــان</a:t>
                      </a:r>
                      <a:r>
                        <a:rPr kumimoji="0" lang="ar-SA" sz="2000" b="0" i="0" u="none" strike="noStrike" cap="none" normalizeH="0" baseline="0" smtClean="0">
                          <a:ln>
                            <a:noFill/>
                          </a:ln>
                          <a:solidFill>
                            <a:schemeClr val="tx1"/>
                          </a:solidFill>
                          <a:effectLst/>
                          <a:latin typeface="Calibri" pitchFamily="34" charset="0"/>
                          <a:cs typeface="Arial" pitchFamily="34" charset="0"/>
                        </a:rPr>
                        <a:t> </a:t>
                      </a:r>
                      <a:endParaRPr kumimoji="0" lang="en-GB" sz="2000" b="0" i="0" u="none" strike="noStrike" cap="none" normalizeH="0" baseline="0" smtClean="0">
                        <a:ln>
                          <a:noFill/>
                        </a:ln>
                        <a:solidFill>
                          <a:schemeClr val="tx1"/>
                        </a:solidFill>
                        <a:effectLst/>
                        <a:latin typeface="Calibri" pitchFamily="34" charset="0"/>
                        <a:cs typeface="Arial" pitchFamily="34" charset="0"/>
                      </a:endParaRPr>
                    </a:p>
                  </a:txBody>
                  <a:tcPr marL="83817" marR="83817" marT="41911" marB="41911" anchor="ctr" horzOverflow="overflow">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DEADA"/>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Calibri" pitchFamily="34" charset="0"/>
                          <a:cs typeface="Arial" pitchFamily="34" charset="0"/>
                        </a:rPr>
                        <a:t>رقم القيد</a:t>
                      </a:r>
                      <a:r>
                        <a:rPr kumimoji="0" lang="ar-SA" sz="2000" b="0" i="0" u="none" strike="noStrike" cap="none" normalizeH="0" baseline="0" dirty="0" smtClean="0">
                          <a:ln>
                            <a:noFill/>
                          </a:ln>
                          <a:solidFill>
                            <a:schemeClr val="tx1"/>
                          </a:solidFill>
                          <a:effectLst/>
                          <a:latin typeface="Calibri" pitchFamily="34" charset="0"/>
                          <a:cs typeface="Arial" pitchFamily="34" charset="0"/>
                        </a:rPr>
                        <a:t> </a:t>
                      </a:r>
                      <a:endParaRPr kumimoji="0" lang="en-GB" sz="2000" b="0" i="0" u="none" strike="noStrike" cap="none" normalizeH="0" baseline="0" dirty="0" smtClean="0">
                        <a:ln>
                          <a:noFill/>
                        </a:ln>
                        <a:solidFill>
                          <a:schemeClr val="tx1"/>
                        </a:solidFill>
                        <a:effectLst/>
                        <a:latin typeface="Calibri" pitchFamily="34" charset="0"/>
                        <a:cs typeface="Arial" pitchFamily="34" charset="0"/>
                      </a:endParaRPr>
                    </a:p>
                  </a:txBody>
                  <a:tcPr marL="83817" marR="83817" marT="41911" marB="419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DEADA"/>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Calibri" pitchFamily="34" charset="0"/>
                          <a:cs typeface="Arial" pitchFamily="34" charset="0"/>
                        </a:rPr>
                        <a:t>التاريخ</a:t>
                      </a:r>
                      <a:r>
                        <a:rPr kumimoji="0" lang="ar-SA" sz="2000" b="0" i="0" u="none" strike="noStrike" cap="none" normalizeH="0" baseline="0" dirty="0" smtClean="0">
                          <a:ln>
                            <a:noFill/>
                          </a:ln>
                          <a:solidFill>
                            <a:schemeClr val="tx1"/>
                          </a:solidFill>
                          <a:effectLst/>
                          <a:latin typeface="Calibri" pitchFamily="34" charset="0"/>
                          <a:cs typeface="Arial" pitchFamily="34" charset="0"/>
                        </a:rPr>
                        <a:t> </a:t>
                      </a:r>
                      <a:endParaRPr kumimoji="0" lang="en-GB" sz="2000" b="0" i="0" u="none" strike="noStrike" cap="none" normalizeH="0" baseline="0" dirty="0" smtClean="0">
                        <a:ln>
                          <a:noFill/>
                        </a:ln>
                        <a:solidFill>
                          <a:schemeClr val="tx1"/>
                        </a:solidFill>
                        <a:effectLst/>
                        <a:latin typeface="Calibri" pitchFamily="34" charset="0"/>
                        <a:cs typeface="Arial" pitchFamily="34" charset="0"/>
                      </a:endParaRPr>
                    </a:p>
                  </a:txBody>
                  <a:tcPr marL="83817" marR="83817" marT="41911" marB="419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DEADA"/>
                    </a:solidFill>
                  </a:tcPr>
                </a:tc>
              </a:tr>
              <a:tr h="399295">
                <a:tc>
                  <a:txBody>
                    <a:bodyPr/>
                    <a:lstStyle/>
                    <a:p>
                      <a:pPr marL="0" marR="0" lvl="0" indent="0" algn="l" defTabSz="914400" rtl="1" eaLnBrk="1" fontAlgn="base" latinLnBrk="0" hangingPunct="1">
                        <a:lnSpc>
                          <a:spcPct val="115000"/>
                        </a:lnSpc>
                        <a:spcBef>
                          <a:spcPct val="0"/>
                        </a:spcBef>
                        <a:spcAft>
                          <a:spcPct val="0"/>
                        </a:spcAft>
                        <a:buClrTx/>
                        <a:buSzTx/>
                        <a:buFontTx/>
                        <a:buNone/>
                        <a:tabLst/>
                      </a:pPr>
                      <a:endParaRPr kumimoji="0" lang="en-GB" sz="1800" b="0" i="0" u="none" strike="noStrike" cap="none" normalizeH="0" baseline="0" smtClean="0">
                        <a:ln>
                          <a:noFill/>
                        </a:ln>
                        <a:solidFill>
                          <a:schemeClr val="tx1"/>
                        </a:solidFill>
                        <a:effectLst/>
                        <a:latin typeface="Calibri" pitchFamily="34" charset="0"/>
                        <a:cs typeface="Times New Roman" pitchFamily="18" charset="0"/>
                      </a:endParaRPr>
                    </a:p>
                  </a:txBody>
                  <a:tcPr marL="83817" marR="83817" marT="41911" marB="419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c>
                  <a:txBody>
                    <a:bodyPr/>
                    <a:lstStyle/>
                    <a:p>
                      <a:pPr marL="0" marR="0" lvl="0" indent="0" algn="l" defTabSz="914400" rtl="1" eaLnBrk="1" fontAlgn="base" latinLnBrk="0" hangingPunct="1">
                        <a:lnSpc>
                          <a:spcPct val="115000"/>
                        </a:lnSpc>
                        <a:spcBef>
                          <a:spcPct val="0"/>
                        </a:spcBef>
                        <a:spcAft>
                          <a:spcPct val="0"/>
                        </a:spcAft>
                        <a:buClrTx/>
                        <a:buSzTx/>
                        <a:buFontTx/>
                        <a:buNone/>
                        <a:tabLst/>
                      </a:pPr>
                      <a:endParaRPr kumimoji="0" lang="en-GB" sz="1800" b="0" i="0" u="none" strike="noStrike" cap="none" normalizeH="0" baseline="0" smtClean="0">
                        <a:ln>
                          <a:noFill/>
                        </a:ln>
                        <a:solidFill>
                          <a:schemeClr val="tx1"/>
                        </a:solidFill>
                        <a:effectLst/>
                        <a:latin typeface="Calibri" pitchFamily="34" charset="0"/>
                        <a:cs typeface="Times New Roman" pitchFamily="18" charset="0"/>
                      </a:endParaRPr>
                    </a:p>
                  </a:txBody>
                  <a:tcPr marL="83817" marR="83817" marT="41911" marB="419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c>
                  <a:txBody>
                    <a:bodyPr/>
                    <a:lstStyle/>
                    <a:p>
                      <a:pPr rtl="1"/>
                      <a:endParaRPr lang="ar-SA"/>
                    </a:p>
                  </a:txBody>
                  <a:tcPr marL="83817" marR="83817" marT="41911" marB="419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c>
                  <a:txBody>
                    <a:bodyPr/>
                    <a:lstStyle/>
                    <a:p>
                      <a:pPr rtl="1"/>
                      <a:endParaRPr lang="ar-SA"/>
                    </a:p>
                  </a:txBody>
                  <a:tcPr marL="83817" marR="83817" marT="41911" marB="419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27000 </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83817" marR="83817" marT="41911" marB="41911" horzOverflow="overflow">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من حـ/ الصندوق </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83817" marR="83817" marT="41911" marB="41911" horzOverflow="overflow">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1 </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83817" marR="83817" marT="41911" marB="419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8/3 </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83817" marR="83817" marT="41911" marB="419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r>
              <a:tr h="411171">
                <a:tc>
                  <a:txBody>
                    <a:bodyPr/>
                    <a:lstStyle/>
                    <a:p>
                      <a:pPr marL="0" marR="0" lvl="0" indent="0" algn="l" defTabSz="914400" rtl="1" eaLnBrk="1" fontAlgn="base" latinLnBrk="0" hangingPunct="1">
                        <a:lnSpc>
                          <a:spcPct val="115000"/>
                        </a:lnSpc>
                        <a:spcBef>
                          <a:spcPct val="0"/>
                        </a:spcBef>
                        <a:spcAft>
                          <a:spcPct val="0"/>
                        </a:spcAft>
                        <a:buClrTx/>
                        <a:buSzTx/>
                        <a:buFontTx/>
                        <a:buNone/>
                        <a:tabLst/>
                      </a:pPr>
                      <a:endParaRPr kumimoji="0" lang="en-GB" sz="1800" b="0" i="0" u="none" strike="noStrike" cap="none" normalizeH="0" baseline="0" smtClean="0">
                        <a:ln>
                          <a:noFill/>
                        </a:ln>
                        <a:solidFill>
                          <a:schemeClr val="tx1"/>
                        </a:solidFill>
                        <a:effectLst/>
                        <a:latin typeface="Calibri" pitchFamily="34" charset="0"/>
                        <a:cs typeface="Times New Roman" pitchFamily="18" charset="0"/>
                      </a:endParaRPr>
                    </a:p>
                  </a:txBody>
                  <a:tcPr marL="83817" marR="83817" marT="41911" marB="419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c>
                  <a:txBody>
                    <a:bodyPr/>
                    <a:lstStyle/>
                    <a:p>
                      <a:pPr marL="0" marR="0" lvl="0" indent="0" algn="l" defTabSz="914400" rtl="1" eaLnBrk="1" fontAlgn="base" latinLnBrk="0" hangingPunct="1">
                        <a:lnSpc>
                          <a:spcPct val="115000"/>
                        </a:lnSpc>
                        <a:spcBef>
                          <a:spcPct val="0"/>
                        </a:spcBef>
                        <a:spcAft>
                          <a:spcPct val="0"/>
                        </a:spcAft>
                        <a:buClrTx/>
                        <a:buSzTx/>
                        <a:buFontTx/>
                        <a:buNone/>
                        <a:tabLst/>
                      </a:pPr>
                      <a:endParaRPr kumimoji="0" lang="en-GB" sz="1800" b="0" i="0" u="none" strike="noStrike" cap="none" normalizeH="0" baseline="0" smtClean="0">
                        <a:ln>
                          <a:noFill/>
                        </a:ln>
                        <a:solidFill>
                          <a:schemeClr val="tx1"/>
                        </a:solidFill>
                        <a:effectLst/>
                        <a:latin typeface="Calibri" pitchFamily="34" charset="0"/>
                        <a:cs typeface="Times New Roman" pitchFamily="18" charset="0"/>
                      </a:endParaRPr>
                    </a:p>
                  </a:txBody>
                  <a:tcPr marL="83817" marR="83817" marT="41911" marB="419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c>
                  <a:txBody>
                    <a:bodyPr/>
                    <a:lstStyle/>
                    <a:p>
                      <a:pPr rtl="1"/>
                      <a:endParaRPr lang="ar-SA"/>
                    </a:p>
                  </a:txBody>
                  <a:tcPr marL="83817" marR="83817" marT="41911" marB="419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c>
                  <a:txBody>
                    <a:bodyPr/>
                    <a:lstStyle/>
                    <a:p>
                      <a:pPr rtl="1"/>
                      <a:endParaRPr lang="ar-SA"/>
                    </a:p>
                  </a:txBody>
                  <a:tcPr marL="83817" marR="83817" marT="41911" marB="419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40000 </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83817" marR="83817" marT="41911" marB="41911" horzOverflow="overflow">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من حـ/ المدينين </a:t>
                      </a:r>
                      <a:r>
                        <a:rPr kumimoji="0" lang="ar-SA" sz="1200" b="1" i="0" u="none" strike="noStrike" cap="none" normalizeH="0" baseline="0" smtClean="0">
                          <a:ln>
                            <a:noFill/>
                          </a:ln>
                          <a:solidFill>
                            <a:schemeClr val="tx1"/>
                          </a:solidFill>
                          <a:effectLst/>
                          <a:latin typeface="Calibri" pitchFamily="34" charset="0"/>
                          <a:cs typeface="Arial" pitchFamily="34" charset="0"/>
                        </a:rPr>
                        <a:t>(محلات العريس) </a:t>
                      </a:r>
                      <a:endParaRPr kumimoji="0" lang="en-GB" sz="1200" b="0" i="0" u="none" strike="noStrike" cap="none" normalizeH="0" baseline="0" smtClean="0">
                        <a:ln>
                          <a:noFill/>
                        </a:ln>
                        <a:solidFill>
                          <a:schemeClr val="tx1"/>
                        </a:solidFill>
                        <a:effectLst/>
                        <a:latin typeface="Calibri" pitchFamily="34" charset="0"/>
                        <a:cs typeface="Arial" pitchFamily="34" charset="0"/>
                      </a:endParaRPr>
                    </a:p>
                  </a:txBody>
                  <a:tcPr marL="83817" marR="83817" marT="41911" marB="41911" horzOverflow="overflow">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2 </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83817" marR="83817" marT="41911" marB="419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8/5 </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83817" marR="83817" marT="41911" marB="419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r>
              <a:tr h="411171">
                <a:tc>
                  <a:txBody>
                    <a:bodyPr/>
                    <a:lstStyle/>
                    <a:p>
                      <a:pPr marL="0" marR="0" lvl="0" indent="0" algn="l" defTabSz="914400" rtl="1" eaLnBrk="1" fontAlgn="base" latinLnBrk="0" hangingPunct="1">
                        <a:lnSpc>
                          <a:spcPct val="115000"/>
                        </a:lnSpc>
                        <a:spcBef>
                          <a:spcPct val="0"/>
                        </a:spcBef>
                        <a:spcAft>
                          <a:spcPct val="0"/>
                        </a:spcAft>
                        <a:buClrTx/>
                        <a:buSzTx/>
                        <a:buFontTx/>
                        <a:buNone/>
                        <a:tabLst/>
                      </a:pPr>
                      <a:endParaRPr kumimoji="0" lang="en-GB" sz="1800" b="0" i="0" u="none" strike="noStrike" cap="none" normalizeH="0" baseline="0" smtClean="0">
                        <a:ln>
                          <a:noFill/>
                        </a:ln>
                        <a:solidFill>
                          <a:schemeClr val="tx1"/>
                        </a:solidFill>
                        <a:effectLst/>
                        <a:latin typeface="Calibri" pitchFamily="34" charset="0"/>
                        <a:cs typeface="Times New Roman" pitchFamily="18" charset="0"/>
                      </a:endParaRPr>
                    </a:p>
                  </a:txBody>
                  <a:tcPr marL="83817" marR="83817" marT="41911" marB="419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c>
                  <a:txBody>
                    <a:bodyPr/>
                    <a:lstStyle/>
                    <a:p>
                      <a:pPr marL="0" marR="0" lvl="0" indent="0" algn="l" defTabSz="914400" rtl="1" eaLnBrk="1" fontAlgn="base" latinLnBrk="0" hangingPunct="1">
                        <a:lnSpc>
                          <a:spcPct val="115000"/>
                        </a:lnSpc>
                        <a:spcBef>
                          <a:spcPct val="0"/>
                        </a:spcBef>
                        <a:spcAft>
                          <a:spcPct val="0"/>
                        </a:spcAft>
                        <a:buClrTx/>
                        <a:buSzTx/>
                        <a:buFontTx/>
                        <a:buNone/>
                        <a:tabLst/>
                      </a:pPr>
                      <a:endParaRPr kumimoji="0" lang="en-GB" sz="1800" b="0" i="0" u="none" strike="noStrike" cap="none" normalizeH="0" baseline="0" smtClean="0">
                        <a:ln>
                          <a:noFill/>
                        </a:ln>
                        <a:solidFill>
                          <a:schemeClr val="tx1"/>
                        </a:solidFill>
                        <a:effectLst/>
                        <a:latin typeface="Calibri" pitchFamily="34" charset="0"/>
                        <a:cs typeface="Times New Roman" pitchFamily="18" charset="0"/>
                      </a:endParaRPr>
                    </a:p>
                  </a:txBody>
                  <a:tcPr marL="83817" marR="83817" marT="41911" marB="419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c>
                  <a:txBody>
                    <a:bodyPr/>
                    <a:lstStyle/>
                    <a:p>
                      <a:pPr rtl="1"/>
                      <a:endParaRPr lang="ar-SA"/>
                    </a:p>
                  </a:txBody>
                  <a:tcPr marL="83817" marR="83817" marT="41911" marB="419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c>
                  <a:txBody>
                    <a:bodyPr/>
                    <a:lstStyle/>
                    <a:p>
                      <a:pPr rtl="1"/>
                      <a:endParaRPr lang="ar-SA"/>
                    </a:p>
                  </a:txBody>
                  <a:tcPr marL="83817" marR="83817" marT="41911" marB="419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60000 </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83817" marR="83817" marT="41911" marB="41911" horzOverflow="overflow">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من حـ/ المدينين </a:t>
                      </a:r>
                      <a:r>
                        <a:rPr kumimoji="0" lang="ar-SA" sz="1200" b="1" i="0" u="none" strike="noStrike" cap="none" normalizeH="0" baseline="0" smtClean="0">
                          <a:ln>
                            <a:noFill/>
                          </a:ln>
                          <a:solidFill>
                            <a:schemeClr val="tx1"/>
                          </a:solidFill>
                          <a:effectLst/>
                          <a:latin typeface="Calibri" pitchFamily="34" charset="0"/>
                          <a:cs typeface="Arial" pitchFamily="34" charset="0"/>
                        </a:rPr>
                        <a:t>(محلات الشايع) </a:t>
                      </a:r>
                      <a:endParaRPr kumimoji="0" lang="en-GB" sz="1200" b="0" i="0" u="none" strike="noStrike" cap="none" normalizeH="0" baseline="0" smtClean="0">
                        <a:ln>
                          <a:noFill/>
                        </a:ln>
                        <a:solidFill>
                          <a:schemeClr val="tx1"/>
                        </a:solidFill>
                        <a:effectLst/>
                        <a:latin typeface="Calibri" pitchFamily="34" charset="0"/>
                        <a:cs typeface="Arial" pitchFamily="34" charset="0"/>
                      </a:endParaRPr>
                    </a:p>
                  </a:txBody>
                  <a:tcPr marL="83817" marR="83817" marT="41911" marB="41911" horzOverflow="overflow">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8 </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83817" marR="83817" marT="41911" marB="419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8/17 </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83817" marR="83817" marT="41911" marB="419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r>
              <a:tr h="609611">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207000 </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83817" marR="83817" marT="41911" marB="419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CE6F2"/>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رصيد مرحل (دائن)</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83817" marR="83817" marT="41911" marB="419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c>
                  <a:txBody>
                    <a:bodyPr/>
                    <a:lstStyle/>
                    <a:p>
                      <a:pPr rtl="1"/>
                      <a:endParaRPr lang="ar-SA"/>
                    </a:p>
                  </a:txBody>
                  <a:tcPr marL="83817" marR="83817" marT="41911" marB="419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8/30 </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83817" marR="83817" marT="41911" marB="419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80000 </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83817" marR="83817" marT="41911" marB="41911" horzOverflow="overflow">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CE6F2"/>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من حـ/ المدينين </a:t>
                      </a:r>
                      <a:r>
                        <a:rPr kumimoji="0" lang="ar-SA" sz="1200" b="1" i="0" u="none" strike="noStrike" cap="none" normalizeH="0" baseline="0" smtClean="0">
                          <a:ln>
                            <a:noFill/>
                          </a:ln>
                          <a:solidFill>
                            <a:schemeClr val="tx1"/>
                          </a:solidFill>
                          <a:effectLst/>
                          <a:latin typeface="Calibri" pitchFamily="34" charset="0"/>
                          <a:cs typeface="Arial" pitchFamily="34" charset="0"/>
                        </a:rPr>
                        <a:t>(شركة الخليج) </a:t>
                      </a:r>
                      <a:endParaRPr kumimoji="0" lang="en-GB" sz="1200" b="0" i="0" u="none" strike="noStrike" cap="none" normalizeH="0" baseline="0" smtClean="0">
                        <a:ln>
                          <a:noFill/>
                        </a:ln>
                        <a:solidFill>
                          <a:schemeClr val="tx1"/>
                        </a:solidFill>
                        <a:effectLst/>
                        <a:latin typeface="Calibri" pitchFamily="34" charset="0"/>
                        <a:cs typeface="Arial" pitchFamily="34" charset="0"/>
                      </a:endParaRPr>
                    </a:p>
                  </a:txBody>
                  <a:tcPr marL="83817" marR="83817" marT="41911" marB="41911" horzOverflow="overflow">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12 </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83817" marR="83817" marT="41911" marB="419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8/25 </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83817" marR="83817" marT="41911" marB="419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r>
              <a:tr h="39929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207000 </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83817" marR="83817" marT="41911" marB="419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lnTlToBr>
                      <a:noFill/>
                    </a:lnTlToBr>
                    <a:lnBlToTr>
                      <a:noFill/>
                    </a:lnBlToTr>
                    <a:solidFill>
                      <a:srgbClr val="DCE6F2"/>
                    </a:solidFill>
                  </a:tcPr>
                </a:tc>
                <a:tc gridSpan="3">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المجموع </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83817" marR="83817" marT="41911" marB="419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CE6F2"/>
                    </a:solidFill>
                  </a:tcPr>
                </a:tc>
                <a:tc hMerge="1">
                  <a:txBody>
                    <a:bodyPr/>
                    <a:lstStyle/>
                    <a:p>
                      <a:pPr rtl="1"/>
                      <a:endParaRPr lang="ar-SA"/>
                    </a:p>
                  </a:txBody>
                  <a:tcPr/>
                </a:tc>
                <a:tc hMerge="1">
                  <a:txBody>
                    <a:bodyPr/>
                    <a:lstStyle/>
                    <a:p>
                      <a:pPr rtl="1"/>
                      <a:endParaRPr lang="ar-SA"/>
                    </a:p>
                  </a:txBody>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207000 </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83817" marR="83817" marT="41911" marB="41911" horzOverflow="overflow">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lnTlToBr>
                      <a:noFill/>
                    </a:lnTlToBr>
                    <a:lnBlToTr>
                      <a:noFill/>
                    </a:lnBlToTr>
                    <a:solidFill>
                      <a:srgbClr val="DCE6F2"/>
                    </a:solidFill>
                  </a:tcPr>
                </a:tc>
                <a:tc gridSpan="3">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المجموع </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83817" marR="83817" marT="41911" marB="41911" horzOverflow="overflow">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CE6F2"/>
                    </a:solidFill>
                  </a:tcPr>
                </a:tc>
                <a:tc hMerge="1">
                  <a:txBody>
                    <a:bodyPr/>
                    <a:lstStyle/>
                    <a:p>
                      <a:endParaRPr lang="en-GB"/>
                    </a:p>
                  </a:txBody>
                  <a:tcPr/>
                </a:tc>
                <a:tc hMerge="1">
                  <a:txBody>
                    <a:bodyPr/>
                    <a:lstStyle/>
                    <a:p>
                      <a:pPr rtl="1"/>
                      <a:endParaRPr lang="ar-SA"/>
                    </a:p>
                  </a:txBody>
                  <a:tcPr/>
                </a:tc>
              </a:tr>
              <a:tr h="39929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83817" marR="83817" marT="41911" marB="419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DCE6F2"/>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83817" marR="83817" marT="41911" marB="419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DCE6F2"/>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 </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83817" marR="83817" marT="41911" marB="419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DCE6F2"/>
                    </a:solidFill>
                  </a:tcPr>
                </a:tc>
                <a:tc>
                  <a:txBody>
                    <a:bodyPr/>
                    <a:lstStyle/>
                    <a:p>
                      <a:pPr rtl="1"/>
                      <a:endParaRPr lang="ar-SA"/>
                    </a:p>
                  </a:txBody>
                  <a:tcPr marL="83817" marR="83817" marT="41911" marB="419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DCE6F2"/>
                    </a:solidFill>
                  </a:tcPr>
                </a:tc>
                <a:tc>
                  <a:txBody>
                    <a:bodyPr/>
                    <a:lstStyle/>
                    <a:p>
                      <a:pPr marL="0" marR="0" lvl="0" indent="0" algn="l" defTabSz="914400" rtl="1" eaLnBrk="1" fontAlgn="base" latinLnBrk="0" hangingPunct="1">
                        <a:lnSpc>
                          <a:spcPct val="115000"/>
                        </a:lnSpc>
                        <a:spcBef>
                          <a:spcPct val="0"/>
                        </a:spcBef>
                        <a:spcAft>
                          <a:spcPct val="0"/>
                        </a:spcAft>
                        <a:buClrTx/>
                        <a:buSzTx/>
                        <a:buFontTx/>
                        <a:buNone/>
                        <a:tabLst/>
                      </a:pPr>
                      <a:endParaRPr kumimoji="0" lang="en-GB" sz="1800" b="0" i="0" u="none" strike="noStrike" cap="none" normalizeH="0" baseline="0" smtClean="0">
                        <a:ln>
                          <a:noFill/>
                        </a:ln>
                        <a:solidFill>
                          <a:schemeClr val="tx1"/>
                        </a:solidFill>
                        <a:effectLst/>
                        <a:latin typeface="Calibri" pitchFamily="34" charset="0"/>
                        <a:cs typeface="Times New Roman" pitchFamily="18" charset="0"/>
                      </a:endParaRPr>
                    </a:p>
                  </a:txBody>
                  <a:tcPr marL="83817" marR="83817" marT="41911" marB="41911" horzOverflow="overflow">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DCE6F2"/>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رصيد منقول </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83817" marR="83817" marT="41911" marB="41911" horzOverflow="overflow">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DCE6F2"/>
                    </a:solidFill>
                  </a:tcPr>
                </a:tc>
                <a:tc>
                  <a:txBody>
                    <a:bodyPr/>
                    <a:lstStyle/>
                    <a:p>
                      <a:endParaRPr lang="en-GB"/>
                    </a:p>
                  </a:txBody>
                  <a:tcPr marL="83817" marR="83817" marT="41911" marB="419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DCE6F2"/>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0" i="0" u="none" strike="noStrike" cap="none" normalizeH="0" baseline="0" dirty="0" smtClean="0">
                          <a:ln>
                            <a:noFill/>
                          </a:ln>
                          <a:solidFill>
                            <a:schemeClr val="tx1"/>
                          </a:solidFill>
                          <a:effectLst/>
                          <a:latin typeface="Calibri" pitchFamily="34" charset="0"/>
                          <a:cs typeface="Times New Roman" pitchFamily="18" charset="0"/>
                        </a:rPr>
                        <a:t>9/1</a:t>
                      </a:r>
                      <a:endParaRPr kumimoji="0" lang="en-GB" sz="1800" b="0" i="0" u="none" strike="noStrike" cap="none" normalizeH="0" baseline="0" dirty="0" smtClean="0">
                        <a:ln>
                          <a:noFill/>
                        </a:ln>
                        <a:solidFill>
                          <a:schemeClr val="tx1"/>
                        </a:solidFill>
                        <a:effectLst/>
                        <a:latin typeface="Calibri" pitchFamily="34" charset="0"/>
                        <a:cs typeface="Times New Roman" pitchFamily="18" charset="0"/>
                      </a:endParaRPr>
                    </a:p>
                  </a:txBody>
                  <a:tcPr marL="83817" marR="83817" marT="41911" marB="419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DCE6F2"/>
                    </a:solidFill>
                  </a:tcPr>
                </a:tc>
              </a:tr>
            </a:tbl>
          </a:graphicData>
        </a:graphic>
      </p:graphicFrame>
      <p:sp>
        <p:nvSpPr>
          <p:cNvPr id="9" name="Slide Number Placeholder 4"/>
          <p:cNvSpPr txBox="1">
            <a:spLocks/>
          </p:cNvSpPr>
          <p:nvPr/>
        </p:nvSpPr>
        <p:spPr bwMode="auto">
          <a:xfrm>
            <a:off x="4519246" y="6381328"/>
            <a:ext cx="527538"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ar-SA"/>
            </a:defPPr>
            <a:lvl1pPr marL="0" algn="r" defTabSz="914400" rtl="0" eaLnBrk="0" latinLnBrk="0" hangingPunct="0">
              <a:defRPr sz="1200" kern="1200">
                <a:solidFill>
                  <a:schemeClr val="tx1"/>
                </a:solidFill>
                <a:latin typeface="Arial" pitchFamily="34" charset="0"/>
                <a:ea typeface="+mn-ea"/>
                <a:cs typeface="Arial" pitchFamily="34" charset="0"/>
              </a:defRPr>
            </a:lvl1pPr>
            <a:lvl2pPr marL="742950" indent="-285750" algn="r" defTabSz="914400" rtl="1" eaLnBrk="0" latinLnBrk="0" hangingPunct="0">
              <a:defRPr sz="1800" kern="1200">
                <a:solidFill>
                  <a:schemeClr val="tx1"/>
                </a:solidFill>
                <a:latin typeface="Arial" pitchFamily="34" charset="0"/>
                <a:ea typeface="+mn-ea"/>
                <a:cs typeface="Arial" pitchFamily="34" charset="0"/>
              </a:defRPr>
            </a:lvl2pPr>
            <a:lvl3pPr marL="1143000" indent="-228600" algn="r" defTabSz="914400" rtl="1" eaLnBrk="0" latinLnBrk="0" hangingPunct="0">
              <a:defRPr sz="1800" kern="1200">
                <a:solidFill>
                  <a:schemeClr val="tx1"/>
                </a:solidFill>
                <a:latin typeface="Arial" pitchFamily="34" charset="0"/>
                <a:ea typeface="+mn-ea"/>
                <a:cs typeface="Arial" pitchFamily="34" charset="0"/>
              </a:defRPr>
            </a:lvl3pPr>
            <a:lvl4pPr marL="1600200" indent="-228600" algn="r" defTabSz="914400" rtl="1" eaLnBrk="0" latinLnBrk="0" hangingPunct="0">
              <a:defRPr sz="1800" kern="1200">
                <a:solidFill>
                  <a:schemeClr val="tx1"/>
                </a:solidFill>
                <a:latin typeface="Arial" pitchFamily="34" charset="0"/>
                <a:ea typeface="+mn-ea"/>
                <a:cs typeface="Arial" pitchFamily="34" charset="0"/>
              </a:defRPr>
            </a:lvl4pPr>
            <a:lvl5pPr marL="2057400" indent="-228600" algn="r" defTabSz="914400" rtl="1" eaLnBrk="0" latinLnBrk="0" hangingPunct="0">
              <a:defRPr sz="18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9pPr>
          </a:lstStyle>
          <a:p>
            <a:pPr algn="ctr" rtl="1" eaLnBrk="1" hangingPunct="1"/>
            <a:fld id="{7A3BFF54-5A40-44D2-912D-DADE1B1BC096}" type="slidenum">
              <a:rPr lang="ar-SA" sz="1800" smtClean="0">
                <a:solidFill>
                  <a:schemeClr val="bg1"/>
                </a:solidFill>
                <a:latin typeface="Calibri" pitchFamily="34" charset="0"/>
              </a:rPr>
              <a:pPr algn="ctr" rtl="1" eaLnBrk="1" hangingPunct="1"/>
              <a:t>222</a:t>
            </a:fld>
            <a:endParaRPr lang="en-US" sz="1800" dirty="0" smtClean="0">
              <a:solidFill>
                <a:schemeClr val="bg1"/>
              </a:solidFill>
              <a:latin typeface="Calibri" pitchFamily="34" charset="0"/>
            </a:endParaRPr>
          </a:p>
        </p:txBody>
      </p:sp>
    </p:spTree>
    <p:extLst>
      <p:ext uri="{BB962C8B-B14F-4D97-AF65-F5344CB8AC3E}">
        <p14:creationId xmlns:p14="http://schemas.microsoft.com/office/powerpoint/2010/main" xmlns="" val="415309416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linds(horizontal)">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7" grpId="0"/>
      <p:bldP spid="8" grpId="0"/>
    </p:bld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1692" y="274638"/>
            <a:ext cx="8335108" cy="1143000"/>
          </a:xfrm>
          <a:solidFill>
            <a:schemeClr val="accent1"/>
          </a:solidFill>
        </p:spPr>
        <p:txBody>
          <a:bodyPr/>
          <a:lstStyle/>
          <a:p>
            <a:r>
              <a:rPr lang="ar-SA" sz="2800" b="1" dirty="0" smtClean="0">
                <a:solidFill>
                  <a:srgbClr val="FF0000"/>
                </a:solidFill>
                <a:cs typeface="Arial" pitchFamily="34" charset="0"/>
              </a:rPr>
              <a:t>تابع تصوير الحسابات في دفتر الأستاذ:</a:t>
            </a:r>
            <a:endParaRPr lang="en-GB" sz="2800" b="1" dirty="0" smtClean="0">
              <a:solidFill>
                <a:srgbClr val="FF0000"/>
              </a:solidFill>
              <a:cs typeface="Arial" pitchFamily="34" charset="0"/>
            </a:endParaRPr>
          </a:p>
        </p:txBody>
      </p:sp>
      <p:sp>
        <p:nvSpPr>
          <p:cNvPr id="6" name="Text Box 95"/>
          <p:cNvSpPr txBox="1">
            <a:spLocks noChangeArrowheads="1"/>
          </p:cNvSpPr>
          <p:nvPr/>
        </p:nvSpPr>
        <p:spPr bwMode="auto">
          <a:xfrm>
            <a:off x="3305908" y="1447801"/>
            <a:ext cx="2461846"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b="1"/>
              <a:t>حـ/ مردودات المبيعات</a:t>
            </a:r>
            <a:endParaRPr lang="en-GB" sz="2400" b="1"/>
          </a:p>
        </p:txBody>
      </p:sp>
      <p:sp>
        <p:nvSpPr>
          <p:cNvPr id="7" name="Text Box 95"/>
          <p:cNvSpPr txBox="1">
            <a:spLocks noChangeArrowheads="1"/>
          </p:cNvSpPr>
          <p:nvPr/>
        </p:nvSpPr>
        <p:spPr bwMode="auto">
          <a:xfrm>
            <a:off x="7812360" y="1678782"/>
            <a:ext cx="9144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ar-SA" sz="2400" dirty="0"/>
              <a:t>مدين</a:t>
            </a:r>
            <a:endParaRPr lang="en-GB" sz="2400" dirty="0"/>
          </a:p>
        </p:txBody>
      </p:sp>
      <p:sp>
        <p:nvSpPr>
          <p:cNvPr id="8" name="Text Box 95"/>
          <p:cNvSpPr txBox="1">
            <a:spLocks noChangeArrowheads="1"/>
          </p:cNvSpPr>
          <p:nvPr/>
        </p:nvSpPr>
        <p:spPr bwMode="auto">
          <a:xfrm>
            <a:off x="251520" y="1681164"/>
            <a:ext cx="84406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dirty="0"/>
              <a:t>دائن</a:t>
            </a:r>
            <a:endParaRPr lang="en-GB" sz="2400" dirty="0"/>
          </a:p>
        </p:txBody>
      </p:sp>
      <p:graphicFrame>
        <p:nvGraphicFramePr>
          <p:cNvPr id="10" name="Content Placeholder 9"/>
          <p:cNvGraphicFramePr>
            <a:graphicFrameLocks noGrp="1"/>
          </p:cNvGraphicFramePr>
          <p:nvPr>
            <p:ph idx="1"/>
            <p:extLst>
              <p:ext uri="{D42A27DB-BD31-4B8C-83A1-F6EECF244321}">
                <p14:modId xmlns:p14="http://schemas.microsoft.com/office/powerpoint/2010/main" xmlns="" val="810192816"/>
              </p:ext>
            </p:extLst>
          </p:nvPr>
        </p:nvGraphicFramePr>
        <p:xfrm>
          <a:off x="247477" y="2276872"/>
          <a:ext cx="8578707" cy="3203618"/>
        </p:xfrm>
        <a:graphic>
          <a:graphicData uri="http://schemas.openxmlformats.org/drawingml/2006/table">
            <a:tbl>
              <a:tblPr rtl="1"/>
              <a:tblGrid>
                <a:gridCol w="807398"/>
                <a:gridCol w="2228262"/>
                <a:gridCol w="621040"/>
                <a:gridCol w="754008"/>
                <a:gridCol w="762392"/>
                <a:gridCol w="1994604"/>
                <a:gridCol w="617687"/>
                <a:gridCol w="793316"/>
              </a:tblGrid>
              <a:tr h="784797">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المبلغ</a:t>
                      </a:r>
                      <a:r>
                        <a:rPr kumimoji="0" lang="ar-SA" sz="2000" b="0" i="0" u="none" strike="noStrike" cap="none" normalizeH="0" baseline="0" smtClean="0">
                          <a:ln>
                            <a:noFill/>
                          </a:ln>
                          <a:solidFill>
                            <a:schemeClr val="tx1"/>
                          </a:solidFill>
                          <a:effectLst/>
                          <a:latin typeface="Calibri" pitchFamily="34" charset="0"/>
                          <a:cs typeface="Arial" pitchFamily="34" charset="0"/>
                        </a:rPr>
                        <a:t> </a:t>
                      </a:r>
                      <a:endParaRPr kumimoji="0" lang="en-GB" sz="2000" b="0" i="0" u="none" strike="noStrike" cap="none" normalizeH="0" baseline="0" smtClean="0">
                        <a:ln>
                          <a:noFill/>
                        </a:ln>
                        <a:solidFill>
                          <a:schemeClr val="tx1"/>
                        </a:solidFill>
                        <a:effectLst/>
                        <a:latin typeface="Calibri" pitchFamily="34" charset="0"/>
                        <a:cs typeface="Arial" pitchFamily="34" charset="0"/>
                      </a:endParaRPr>
                    </a:p>
                  </a:txBody>
                  <a:tcPr marL="83817" marR="83817" marT="41886" marB="4188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DEADA"/>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بيــــــــــــــــان</a:t>
                      </a:r>
                      <a:r>
                        <a:rPr kumimoji="0" lang="ar-SA" sz="2000" b="0" i="0" u="none" strike="noStrike" cap="none" normalizeH="0" baseline="0" smtClean="0">
                          <a:ln>
                            <a:noFill/>
                          </a:ln>
                          <a:solidFill>
                            <a:schemeClr val="tx1"/>
                          </a:solidFill>
                          <a:effectLst/>
                          <a:latin typeface="Calibri" pitchFamily="34" charset="0"/>
                          <a:cs typeface="Arial" pitchFamily="34" charset="0"/>
                        </a:rPr>
                        <a:t> </a:t>
                      </a:r>
                      <a:endParaRPr kumimoji="0" lang="en-GB" sz="2000" b="0" i="0" u="none" strike="noStrike" cap="none" normalizeH="0" baseline="0" smtClean="0">
                        <a:ln>
                          <a:noFill/>
                        </a:ln>
                        <a:solidFill>
                          <a:schemeClr val="tx1"/>
                        </a:solidFill>
                        <a:effectLst/>
                        <a:latin typeface="Calibri" pitchFamily="34" charset="0"/>
                        <a:cs typeface="Arial" pitchFamily="34" charset="0"/>
                      </a:endParaRPr>
                    </a:p>
                  </a:txBody>
                  <a:tcPr marL="83817" marR="83817" marT="41886" marB="4188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DEADA"/>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رقم القيد</a:t>
                      </a:r>
                      <a:r>
                        <a:rPr kumimoji="0" lang="ar-SA" sz="2000" b="0" i="0" u="none" strike="noStrike" cap="none" normalizeH="0" baseline="0" smtClean="0">
                          <a:ln>
                            <a:noFill/>
                          </a:ln>
                          <a:solidFill>
                            <a:schemeClr val="tx1"/>
                          </a:solidFill>
                          <a:effectLst/>
                          <a:latin typeface="Calibri" pitchFamily="34" charset="0"/>
                          <a:cs typeface="Arial" pitchFamily="34" charset="0"/>
                        </a:rPr>
                        <a:t> </a:t>
                      </a:r>
                      <a:endParaRPr kumimoji="0" lang="en-GB" sz="2000" b="0" i="0" u="none" strike="noStrike" cap="none" normalizeH="0" baseline="0" smtClean="0">
                        <a:ln>
                          <a:noFill/>
                        </a:ln>
                        <a:solidFill>
                          <a:schemeClr val="tx1"/>
                        </a:solidFill>
                        <a:effectLst/>
                        <a:latin typeface="Calibri" pitchFamily="34" charset="0"/>
                        <a:cs typeface="Arial" pitchFamily="34" charset="0"/>
                      </a:endParaRPr>
                    </a:p>
                  </a:txBody>
                  <a:tcPr marL="83817" marR="83817" marT="41886" marB="4188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DEADA"/>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التاريخ</a:t>
                      </a:r>
                      <a:r>
                        <a:rPr kumimoji="0" lang="ar-SA" sz="2000" b="0" i="0" u="none" strike="noStrike" cap="none" normalizeH="0" baseline="0" smtClean="0">
                          <a:ln>
                            <a:noFill/>
                          </a:ln>
                          <a:solidFill>
                            <a:schemeClr val="tx1"/>
                          </a:solidFill>
                          <a:effectLst/>
                          <a:latin typeface="Calibri" pitchFamily="34" charset="0"/>
                          <a:cs typeface="Arial" pitchFamily="34" charset="0"/>
                        </a:rPr>
                        <a:t> </a:t>
                      </a:r>
                      <a:endParaRPr kumimoji="0" lang="en-GB" sz="2000" b="0" i="0" u="none" strike="noStrike" cap="none" normalizeH="0" baseline="0" smtClean="0">
                        <a:ln>
                          <a:noFill/>
                        </a:ln>
                        <a:solidFill>
                          <a:schemeClr val="tx1"/>
                        </a:solidFill>
                        <a:effectLst/>
                        <a:latin typeface="Calibri" pitchFamily="34" charset="0"/>
                        <a:cs typeface="Arial" pitchFamily="34" charset="0"/>
                      </a:endParaRPr>
                    </a:p>
                  </a:txBody>
                  <a:tcPr marL="83817" marR="83817" marT="41886" marB="4188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DEADA"/>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المبلغ</a:t>
                      </a:r>
                      <a:r>
                        <a:rPr kumimoji="0" lang="ar-SA" sz="2000" b="0" i="0" u="none" strike="noStrike" cap="none" normalizeH="0" baseline="0" smtClean="0">
                          <a:ln>
                            <a:noFill/>
                          </a:ln>
                          <a:solidFill>
                            <a:schemeClr val="tx1"/>
                          </a:solidFill>
                          <a:effectLst/>
                          <a:latin typeface="Calibri" pitchFamily="34" charset="0"/>
                          <a:cs typeface="Arial" pitchFamily="34" charset="0"/>
                        </a:rPr>
                        <a:t> </a:t>
                      </a:r>
                      <a:endParaRPr kumimoji="0" lang="en-GB" sz="2000" b="0" i="0" u="none" strike="noStrike" cap="none" normalizeH="0" baseline="0" smtClean="0">
                        <a:ln>
                          <a:noFill/>
                        </a:ln>
                        <a:solidFill>
                          <a:schemeClr val="tx1"/>
                        </a:solidFill>
                        <a:effectLst/>
                        <a:latin typeface="Calibri" pitchFamily="34" charset="0"/>
                        <a:cs typeface="Arial" pitchFamily="34" charset="0"/>
                      </a:endParaRPr>
                    </a:p>
                  </a:txBody>
                  <a:tcPr marL="83817" marR="83817" marT="41886" marB="41886" anchor="ctr" horzOverflow="overflow">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DEADA"/>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بيــــــــــــــــان</a:t>
                      </a:r>
                      <a:r>
                        <a:rPr kumimoji="0" lang="ar-SA" sz="2000" b="0" i="0" u="none" strike="noStrike" cap="none" normalizeH="0" baseline="0" smtClean="0">
                          <a:ln>
                            <a:noFill/>
                          </a:ln>
                          <a:solidFill>
                            <a:schemeClr val="tx1"/>
                          </a:solidFill>
                          <a:effectLst/>
                          <a:latin typeface="Calibri" pitchFamily="34" charset="0"/>
                          <a:cs typeface="Arial" pitchFamily="34" charset="0"/>
                        </a:rPr>
                        <a:t> </a:t>
                      </a:r>
                      <a:endParaRPr kumimoji="0" lang="en-GB" sz="2000" b="0" i="0" u="none" strike="noStrike" cap="none" normalizeH="0" baseline="0" smtClean="0">
                        <a:ln>
                          <a:noFill/>
                        </a:ln>
                        <a:solidFill>
                          <a:schemeClr val="tx1"/>
                        </a:solidFill>
                        <a:effectLst/>
                        <a:latin typeface="Calibri" pitchFamily="34" charset="0"/>
                        <a:cs typeface="Arial" pitchFamily="34" charset="0"/>
                      </a:endParaRPr>
                    </a:p>
                  </a:txBody>
                  <a:tcPr marL="83817" marR="83817" marT="41886" marB="41886" anchor="ctr" horzOverflow="overflow">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DEADA"/>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رقم القيد</a:t>
                      </a:r>
                      <a:r>
                        <a:rPr kumimoji="0" lang="ar-SA" sz="2000" b="0" i="0" u="none" strike="noStrike" cap="none" normalizeH="0" baseline="0" smtClean="0">
                          <a:ln>
                            <a:noFill/>
                          </a:ln>
                          <a:solidFill>
                            <a:schemeClr val="tx1"/>
                          </a:solidFill>
                          <a:effectLst/>
                          <a:latin typeface="Calibri" pitchFamily="34" charset="0"/>
                          <a:cs typeface="Arial" pitchFamily="34" charset="0"/>
                        </a:rPr>
                        <a:t> </a:t>
                      </a:r>
                      <a:endParaRPr kumimoji="0" lang="en-GB" sz="2000" b="0" i="0" u="none" strike="noStrike" cap="none" normalizeH="0" baseline="0" smtClean="0">
                        <a:ln>
                          <a:noFill/>
                        </a:ln>
                        <a:solidFill>
                          <a:schemeClr val="tx1"/>
                        </a:solidFill>
                        <a:effectLst/>
                        <a:latin typeface="Calibri" pitchFamily="34" charset="0"/>
                        <a:cs typeface="Arial" pitchFamily="34" charset="0"/>
                      </a:endParaRPr>
                    </a:p>
                  </a:txBody>
                  <a:tcPr marL="83817" marR="83817" marT="41886" marB="4188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DEADA"/>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التاريخ</a:t>
                      </a:r>
                      <a:r>
                        <a:rPr kumimoji="0" lang="ar-SA" sz="2000" b="0" i="0" u="none" strike="noStrike" cap="none" normalizeH="0" baseline="0" smtClean="0">
                          <a:ln>
                            <a:noFill/>
                          </a:ln>
                          <a:solidFill>
                            <a:schemeClr val="tx1"/>
                          </a:solidFill>
                          <a:effectLst/>
                          <a:latin typeface="Calibri" pitchFamily="34" charset="0"/>
                          <a:cs typeface="Arial" pitchFamily="34" charset="0"/>
                        </a:rPr>
                        <a:t> </a:t>
                      </a:r>
                      <a:endParaRPr kumimoji="0" lang="en-GB" sz="2000" b="0" i="0" u="none" strike="noStrike" cap="none" normalizeH="0" baseline="0" smtClean="0">
                        <a:ln>
                          <a:noFill/>
                        </a:ln>
                        <a:solidFill>
                          <a:schemeClr val="tx1"/>
                        </a:solidFill>
                        <a:effectLst/>
                        <a:latin typeface="Calibri" pitchFamily="34" charset="0"/>
                        <a:cs typeface="Arial" pitchFamily="34" charset="0"/>
                      </a:endParaRPr>
                    </a:p>
                  </a:txBody>
                  <a:tcPr marL="83817" marR="83817" marT="41886" marB="4188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DEADA"/>
                    </a:solidFill>
                  </a:tcPr>
                </a:tc>
              </a:tr>
              <a:tr h="399233">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Times New Roman" pitchFamily="18" charset="0"/>
                        </a:rPr>
                        <a:t>3000</a:t>
                      </a:r>
                      <a:endParaRPr kumimoji="0" lang="en-GB" sz="1800" b="1" i="0" u="none" strike="noStrike" cap="none" normalizeH="0" baseline="0" smtClean="0">
                        <a:ln>
                          <a:noFill/>
                        </a:ln>
                        <a:solidFill>
                          <a:schemeClr val="tx1"/>
                        </a:solidFill>
                        <a:effectLst/>
                        <a:latin typeface="Calibri" pitchFamily="34" charset="0"/>
                        <a:cs typeface="Times New Roman" pitchFamily="18" charset="0"/>
                      </a:endParaRPr>
                    </a:p>
                  </a:txBody>
                  <a:tcPr marL="83817" marR="83817" marT="41886" marB="418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Times New Roman" pitchFamily="18" charset="0"/>
                        </a:rPr>
                        <a:t>إلى حـ/ البنك</a:t>
                      </a:r>
                      <a:endParaRPr kumimoji="0" lang="en-GB" sz="1800" b="1" i="0" u="none" strike="noStrike" cap="none" normalizeH="0" baseline="0" smtClean="0">
                        <a:ln>
                          <a:noFill/>
                        </a:ln>
                        <a:solidFill>
                          <a:schemeClr val="tx1"/>
                        </a:solidFill>
                        <a:effectLst/>
                        <a:latin typeface="Calibri" pitchFamily="34" charset="0"/>
                        <a:cs typeface="Times New Roman" pitchFamily="18" charset="0"/>
                      </a:endParaRPr>
                    </a:p>
                  </a:txBody>
                  <a:tcPr marL="83817" marR="83817" marT="41886" marB="418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Times New Roman" pitchFamily="18" charset="0"/>
                        </a:rPr>
                        <a:t>3</a:t>
                      </a:r>
                      <a:endParaRPr kumimoji="0" lang="en-GB" sz="1800" b="1" i="0" u="none" strike="noStrike" cap="none" normalizeH="0" baseline="0" smtClean="0">
                        <a:ln>
                          <a:noFill/>
                        </a:ln>
                        <a:solidFill>
                          <a:schemeClr val="tx1"/>
                        </a:solidFill>
                        <a:effectLst/>
                        <a:latin typeface="Calibri" pitchFamily="34" charset="0"/>
                        <a:cs typeface="Times New Roman" pitchFamily="18" charset="0"/>
                      </a:endParaRPr>
                    </a:p>
                  </a:txBody>
                  <a:tcPr marL="83817" marR="83817" marT="41886" marB="418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Times New Roman" pitchFamily="18" charset="0"/>
                        </a:rPr>
                        <a:t>8/6</a:t>
                      </a:r>
                      <a:endParaRPr kumimoji="0" lang="en-GB" sz="1800" b="1" i="0" u="none" strike="noStrike" cap="none" normalizeH="0" baseline="0" smtClean="0">
                        <a:ln>
                          <a:noFill/>
                        </a:ln>
                        <a:solidFill>
                          <a:schemeClr val="tx1"/>
                        </a:solidFill>
                        <a:effectLst/>
                        <a:latin typeface="Calibri" pitchFamily="34" charset="0"/>
                        <a:cs typeface="Times New Roman" pitchFamily="18" charset="0"/>
                      </a:endParaRPr>
                    </a:p>
                  </a:txBody>
                  <a:tcPr marL="83817" marR="83817" marT="41886" marB="418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endParaRPr kumimoji="0" lang="en-GB" sz="1800" b="1" i="0" u="none" strike="noStrike" cap="none" normalizeH="0" baseline="0" smtClean="0">
                        <a:ln>
                          <a:noFill/>
                        </a:ln>
                        <a:solidFill>
                          <a:schemeClr val="tx1"/>
                        </a:solidFill>
                        <a:effectLst/>
                        <a:latin typeface="Calibri" pitchFamily="34" charset="0"/>
                        <a:cs typeface="Arial" pitchFamily="34" charset="0"/>
                      </a:endParaRPr>
                    </a:p>
                  </a:txBody>
                  <a:tcPr marL="83817" marR="83817" marT="41886" marB="41886" horzOverflow="overflow">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endParaRPr kumimoji="0" lang="en-GB" sz="1800" b="1" i="0" u="none" strike="noStrike" cap="none" normalizeH="0" baseline="0" smtClean="0">
                        <a:ln>
                          <a:noFill/>
                        </a:ln>
                        <a:solidFill>
                          <a:schemeClr val="tx1"/>
                        </a:solidFill>
                        <a:effectLst/>
                        <a:latin typeface="Calibri" pitchFamily="34" charset="0"/>
                        <a:cs typeface="Arial" pitchFamily="34" charset="0"/>
                      </a:endParaRPr>
                    </a:p>
                  </a:txBody>
                  <a:tcPr marL="83817" marR="83817" marT="41886" marB="41886" horzOverflow="overflow">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800" b="1" i="0" u="none" strike="noStrike" cap="none" normalizeH="0" baseline="0" smtClean="0">
                        <a:ln>
                          <a:noFill/>
                        </a:ln>
                        <a:solidFill>
                          <a:schemeClr val="tx1"/>
                        </a:solidFill>
                        <a:effectLst/>
                        <a:latin typeface="Calibri" pitchFamily="34" charset="0"/>
                        <a:cs typeface="Arial" pitchFamily="34" charset="0"/>
                      </a:endParaRPr>
                    </a:p>
                  </a:txBody>
                  <a:tcPr marL="83817" marR="83817" marT="41886" marB="418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c>
                  <a:txBody>
                    <a:bodyPr/>
                    <a:lstStyle/>
                    <a:p>
                      <a:pPr rtl="1"/>
                      <a:endParaRPr lang="ar-SA"/>
                    </a:p>
                  </a:txBody>
                  <a:tcPr marL="83817" marR="83817" marT="41886" marB="418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r>
              <a:tr h="410923">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Times New Roman" pitchFamily="18" charset="0"/>
                        </a:rPr>
                        <a:t>4000</a:t>
                      </a:r>
                      <a:endParaRPr kumimoji="0" lang="en-GB" sz="1800" b="1" i="0" u="none" strike="noStrike" cap="none" normalizeH="0" baseline="0" smtClean="0">
                        <a:ln>
                          <a:noFill/>
                        </a:ln>
                        <a:solidFill>
                          <a:schemeClr val="tx1"/>
                        </a:solidFill>
                        <a:effectLst/>
                        <a:latin typeface="Calibri" pitchFamily="34" charset="0"/>
                        <a:cs typeface="Times New Roman" pitchFamily="18" charset="0"/>
                      </a:endParaRPr>
                    </a:p>
                  </a:txBody>
                  <a:tcPr marL="83817" marR="83817" marT="41886" marB="418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Times New Roman" pitchFamily="18" charset="0"/>
                        </a:rPr>
                        <a:t>إلى حـ/ المدينين</a:t>
                      </a:r>
                      <a:r>
                        <a:rPr kumimoji="0" lang="ar-SA" sz="1200" b="1" i="0" u="none" strike="noStrike" cap="none" normalizeH="0" baseline="0" smtClean="0">
                          <a:ln>
                            <a:noFill/>
                          </a:ln>
                          <a:solidFill>
                            <a:schemeClr val="tx1"/>
                          </a:solidFill>
                          <a:effectLst/>
                          <a:latin typeface="Calibri" pitchFamily="34" charset="0"/>
                          <a:cs typeface="Arial" pitchFamily="34" charset="0"/>
                        </a:rPr>
                        <a:t>(محلات العريس)</a:t>
                      </a:r>
                      <a:endParaRPr kumimoji="0" lang="en-GB" sz="1200" b="1" i="0" u="none" strike="noStrike" cap="none" normalizeH="0" baseline="0" smtClean="0">
                        <a:ln>
                          <a:noFill/>
                        </a:ln>
                        <a:solidFill>
                          <a:schemeClr val="tx1"/>
                        </a:solidFill>
                        <a:effectLst/>
                        <a:latin typeface="Calibri" pitchFamily="34" charset="0"/>
                        <a:cs typeface="Times New Roman" pitchFamily="18" charset="0"/>
                      </a:endParaRPr>
                    </a:p>
                  </a:txBody>
                  <a:tcPr marL="83817" marR="83817" marT="41886" marB="418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Times New Roman" pitchFamily="18" charset="0"/>
                        </a:rPr>
                        <a:t>4</a:t>
                      </a:r>
                      <a:endParaRPr kumimoji="0" lang="en-GB" sz="1800" b="1" i="0" u="none" strike="noStrike" cap="none" normalizeH="0" baseline="0" smtClean="0">
                        <a:ln>
                          <a:noFill/>
                        </a:ln>
                        <a:solidFill>
                          <a:schemeClr val="tx1"/>
                        </a:solidFill>
                        <a:effectLst/>
                        <a:latin typeface="Calibri" pitchFamily="34" charset="0"/>
                        <a:cs typeface="Times New Roman" pitchFamily="18" charset="0"/>
                      </a:endParaRPr>
                    </a:p>
                  </a:txBody>
                  <a:tcPr marL="83817" marR="83817" marT="41886" marB="418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Times New Roman" pitchFamily="18" charset="0"/>
                        </a:rPr>
                        <a:t>8/7</a:t>
                      </a:r>
                      <a:endParaRPr kumimoji="0" lang="en-GB" sz="1800" b="1" i="0" u="none" strike="noStrike" cap="none" normalizeH="0" baseline="0" smtClean="0">
                        <a:ln>
                          <a:noFill/>
                        </a:ln>
                        <a:solidFill>
                          <a:schemeClr val="tx1"/>
                        </a:solidFill>
                        <a:effectLst/>
                        <a:latin typeface="Calibri" pitchFamily="34" charset="0"/>
                        <a:cs typeface="Times New Roman" pitchFamily="18" charset="0"/>
                      </a:endParaRPr>
                    </a:p>
                  </a:txBody>
                  <a:tcPr marL="83817" marR="83817" marT="41886" marB="418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endParaRPr kumimoji="0" lang="en-GB" sz="1800" b="1" i="0" u="none" strike="noStrike" cap="none" normalizeH="0" baseline="0" smtClean="0">
                        <a:ln>
                          <a:noFill/>
                        </a:ln>
                        <a:solidFill>
                          <a:schemeClr val="tx1"/>
                        </a:solidFill>
                        <a:effectLst/>
                        <a:latin typeface="Calibri" pitchFamily="34" charset="0"/>
                        <a:cs typeface="Arial" pitchFamily="34" charset="0"/>
                      </a:endParaRPr>
                    </a:p>
                  </a:txBody>
                  <a:tcPr marL="83817" marR="83817" marT="41886" marB="41886" horzOverflow="overflow">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endParaRPr kumimoji="0" lang="en-GB" sz="1200" b="1" i="0" u="none" strike="noStrike" cap="none" normalizeH="0" baseline="0" smtClean="0">
                        <a:ln>
                          <a:noFill/>
                        </a:ln>
                        <a:solidFill>
                          <a:schemeClr val="tx1"/>
                        </a:solidFill>
                        <a:effectLst/>
                        <a:latin typeface="Calibri" pitchFamily="34" charset="0"/>
                        <a:cs typeface="Arial" pitchFamily="34" charset="0"/>
                      </a:endParaRPr>
                    </a:p>
                  </a:txBody>
                  <a:tcPr marL="83817" marR="83817" marT="41886" marB="41886" horzOverflow="overflow">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800" b="1" i="0" u="none" strike="noStrike" cap="none" normalizeH="0" baseline="0" smtClean="0">
                        <a:ln>
                          <a:noFill/>
                        </a:ln>
                        <a:solidFill>
                          <a:schemeClr val="tx1"/>
                        </a:solidFill>
                        <a:effectLst/>
                        <a:latin typeface="Calibri" pitchFamily="34" charset="0"/>
                        <a:cs typeface="Arial" pitchFamily="34" charset="0"/>
                      </a:endParaRPr>
                    </a:p>
                  </a:txBody>
                  <a:tcPr marL="83817" marR="83817" marT="41886" marB="418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c>
                  <a:txBody>
                    <a:bodyPr/>
                    <a:lstStyle/>
                    <a:p>
                      <a:pPr rtl="1"/>
                      <a:endParaRPr lang="ar-SA"/>
                    </a:p>
                  </a:txBody>
                  <a:tcPr marL="83817" marR="83817" marT="41886" marB="418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r>
              <a:tr h="410923">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800" b="1" i="0" u="none" strike="noStrike" cap="none" normalizeH="0" baseline="0" smtClean="0">
                        <a:ln>
                          <a:noFill/>
                        </a:ln>
                        <a:solidFill>
                          <a:schemeClr val="tx1"/>
                        </a:solidFill>
                        <a:effectLst/>
                        <a:latin typeface="Calibri" pitchFamily="34" charset="0"/>
                        <a:cs typeface="Times New Roman" pitchFamily="18" charset="0"/>
                      </a:endParaRPr>
                    </a:p>
                  </a:txBody>
                  <a:tcPr marL="83817" marR="83817" marT="41886" marB="418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endParaRPr kumimoji="0" lang="en-GB" sz="1800" b="1" i="0" u="none" strike="noStrike" cap="none" normalizeH="0" baseline="0" smtClean="0">
                        <a:ln>
                          <a:noFill/>
                        </a:ln>
                        <a:solidFill>
                          <a:schemeClr val="tx1"/>
                        </a:solidFill>
                        <a:effectLst/>
                        <a:latin typeface="Calibri" pitchFamily="34" charset="0"/>
                        <a:cs typeface="Times New Roman" pitchFamily="18" charset="0"/>
                      </a:endParaRPr>
                    </a:p>
                  </a:txBody>
                  <a:tcPr marL="83817" marR="83817" marT="41886" marB="418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c>
                  <a:txBody>
                    <a:bodyPr/>
                    <a:lstStyle/>
                    <a:p>
                      <a:pPr rtl="1"/>
                      <a:endParaRPr lang="ar-SA"/>
                    </a:p>
                  </a:txBody>
                  <a:tcPr marL="83817" marR="83817" marT="41886" marB="418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c>
                  <a:txBody>
                    <a:bodyPr/>
                    <a:lstStyle/>
                    <a:p>
                      <a:pPr rtl="1"/>
                      <a:endParaRPr lang="ar-SA"/>
                    </a:p>
                  </a:txBody>
                  <a:tcPr marL="83817" marR="83817" marT="41886" marB="418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endParaRPr kumimoji="0" lang="en-GB" sz="1800" b="1" i="0" u="none" strike="noStrike" cap="none" normalizeH="0" baseline="0" smtClean="0">
                        <a:ln>
                          <a:noFill/>
                        </a:ln>
                        <a:solidFill>
                          <a:schemeClr val="tx1"/>
                        </a:solidFill>
                        <a:effectLst/>
                        <a:latin typeface="Calibri" pitchFamily="34" charset="0"/>
                        <a:cs typeface="Arial" pitchFamily="34" charset="0"/>
                      </a:endParaRPr>
                    </a:p>
                  </a:txBody>
                  <a:tcPr marL="83817" marR="83817" marT="41886" marB="41886" horzOverflow="overflow">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endParaRPr kumimoji="0" lang="en-GB" sz="1200" b="1" i="0" u="none" strike="noStrike" cap="none" normalizeH="0" baseline="0" smtClean="0">
                        <a:ln>
                          <a:noFill/>
                        </a:ln>
                        <a:solidFill>
                          <a:schemeClr val="tx1"/>
                        </a:solidFill>
                        <a:effectLst/>
                        <a:latin typeface="Calibri" pitchFamily="34" charset="0"/>
                        <a:cs typeface="Arial" pitchFamily="34" charset="0"/>
                      </a:endParaRPr>
                    </a:p>
                  </a:txBody>
                  <a:tcPr marL="83817" marR="83817" marT="41886" marB="41886" horzOverflow="overflow">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800" b="1" i="0" u="none" strike="noStrike" cap="none" normalizeH="0" baseline="0" smtClean="0">
                        <a:ln>
                          <a:noFill/>
                        </a:ln>
                        <a:solidFill>
                          <a:schemeClr val="tx1"/>
                        </a:solidFill>
                        <a:effectLst/>
                        <a:latin typeface="Calibri" pitchFamily="34" charset="0"/>
                        <a:cs typeface="Arial" pitchFamily="34" charset="0"/>
                      </a:endParaRPr>
                    </a:p>
                  </a:txBody>
                  <a:tcPr marL="83817" marR="83817" marT="41886" marB="418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c>
                  <a:txBody>
                    <a:bodyPr/>
                    <a:lstStyle/>
                    <a:p>
                      <a:pPr rtl="1"/>
                      <a:endParaRPr lang="ar-SA"/>
                    </a:p>
                  </a:txBody>
                  <a:tcPr marL="83817" marR="83817" marT="41886" marB="418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r>
              <a:tr h="399233">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chemeClr val="tx1"/>
                        </a:solidFill>
                        <a:effectLst/>
                        <a:latin typeface="Calibri" pitchFamily="34" charset="0"/>
                        <a:cs typeface="Arial" pitchFamily="34" charset="0"/>
                      </a:endParaRPr>
                    </a:p>
                  </a:txBody>
                  <a:tcPr marL="83817" marR="83817" marT="41886" marB="418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CE6F2"/>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endParaRPr kumimoji="0" lang="en-GB" sz="1800" b="1" i="0" u="none" strike="noStrike" cap="none" normalizeH="0" baseline="0" smtClean="0">
                        <a:ln>
                          <a:noFill/>
                        </a:ln>
                        <a:solidFill>
                          <a:schemeClr val="tx1"/>
                        </a:solidFill>
                        <a:effectLst/>
                        <a:latin typeface="Calibri" pitchFamily="34" charset="0"/>
                        <a:cs typeface="Arial" pitchFamily="34" charset="0"/>
                      </a:endParaRPr>
                    </a:p>
                  </a:txBody>
                  <a:tcPr marL="83817" marR="83817" marT="41886" marB="418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c>
                  <a:txBody>
                    <a:bodyPr/>
                    <a:lstStyle/>
                    <a:p>
                      <a:pPr rtl="1"/>
                      <a:endParaRPr lang="ar-SA"/>
                    </a:p>
                  </a:txBody>
                  <a:tcPr marL="83817" marR="83817" marT="41886" marB="418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 </a:t>
                      </a:r>
                      <a:endParaRPr kumimoji="0" lang="en-GB" sz="1800" b="1" i="0" u="none" strike="noStrike" cap="none" normalizeH="0" baseline="0" smtClean="0">
                        <a:ln>
                          <a:noFill/>
                        </a:ln>
                        <a:solidFill>
                          <a:schemeClr val="tx1"/>
                        </a:solidFill>
                        <a:effectLst/>
                        <a:latin typeface="Calibri" pitchFamily="34" charset="0"/>
                        <a:cs typeface="Arial" pitchFamily="34" charset="0"/>
                      </a:endParaRPr>
                    </a:p>
                  </a:txBody>
                  <a:tcPr marL="83817" marR="83817" marT="41886" marB="418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FF0000"/>
                          </a:solidFill>
                          <a:effectLst/>
                          <a:latin typeface="Calibri" pitchFamily="34" charset="0"/>
                          <a:cs typeface="Arial" pitchFamily="34" charset="0"/>
                        </a:rPr>
                        <a:t>7000</a:t>
                      </a:r>
                      <a:endParaRPr kumimoji="0" lang="en-GB" sz="1800" b="1" i="0" u="none" strike="noStrike" cap="none" normalizeH="0" baseline="0" smtClean="0">
                        <a:ln>
                          <a:noFill/>
                        </a:ln>
                        <a:solidFill>
                          <a:srgbClr val="FF0000"/>
                        </a:solidFill>
                        <a:effectLst/>
                        <a:latin typeface="Calibri" pitchFamily="34" charset="0"/>
                        <a:cs typeface="Arial" pitchFamily="34" charset="0"/>
                      </a:endParaRPr>
                    </a:p>
                  </a:txBody>
                  <a:tcPr marL="83817" marR="83817" marT="41886" marB="41886" horzOverflow="overflow">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CE6F2"/>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FF0000"/>
                          </a:solidFill>
                          <a:effectLst/>
                          <a:latin typeface="Calibri" pitchFamily="34" charset="0"/>
                          <a:cs typeface="Arial" pitchFamily="34" charset="0"/>
                        </a:rPr>
                        <a:t>رصيد مرحل (مدين)</a:t>
                      </a:r>
                      <a:endParaRPr kumimoji="0" lang="en-GB" sz="1800" b="1" i="0" u="none" strike="noStrike" cap="none" normalizeH="0" baseline="0" smtClean="0">
                        <a:ln>
                          <a:noFill/>
                        </a:ln>
                        <a:solidFill>
                          <a:srgbClr val="FF0000"/>
                        </a:solidFill>
                        <a:effectLst/>
                        <a:latin typeface="Calibri" pitchFamily="34" charset="0"/>
                        <a:cs typeface="Arial" pitchFamily="34" charset="0"/>
                      </a:endParaRPr>
                    </a:p>
                  </a:txBody>
                  <a:tcPr marL="83817" marR="83817" marT="41886" marB="41886" horzOverflow="overflow">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800" b="1" i="0" u="none" strike="noStrike" cap="none" normalizeH="0" baseline="0" smtClean="0">
                        <a:ln>
                          <a:noFill/>
                        </a:ln>
                        <a:solidFill>
                          <a:srgbClr val="FF0000"/>
                        </a:solidFill>
                        <a:effectLst/>
                        <a:latin typeface="Calibri" pitchFamily="34" charset="0"/>
                        <a:cs typeface="Arial" pitchFamily="34" charset="0"/>
                      </a:endParaRPr>
                    </a:p>
                  </a:txBody>
                  <a:tcPr marL="83817" marR="83817" marT="41886" marB="418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FF0000"/>
                          </a:solidFill>
                          <a:effectLst/>
                          <a:latin typeface="Calibri" pitchFamily="34" charset="0"/>
                          <a:cs typeface="Arial" pitchFamily="34" charset="0"/>
                        </a:rPr>
                        <a:t>8/30</a:t>
                      </a:r>
                      <a:endParaRPr kumimoji="0" lang="en-GB" sz="1800" b="1" i="0" u="none" strike="noStrike" cap="none" normalizeH="0" baseline="0" smtClean="0">
                        <a:ln>
                          <a:noFill/>
                        </a:ln>
                        <a:solidFill>
                          <a:srgbClr val="FF0000"/>
                        </a:solidFill>
                        <a:effectLst/>
                        <a:latin typeface="Calibri" pitchFamily="34" charset="0"/>
                        <a:cs typeface="Arial" pitchFamily="34" charset="0"/>
                      </a:endParaRPr>
                    </a:p>
                  </a:txBody>
                  <a:tcPr marL="83817" marR="83817" marT="41886" marB="418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DCE6F2"/>
                    </a:solidFill>
                  </a:tcPr>
                </a:tc>
              </a:tr>
              <a:tr h="399233">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7000</a:t>
                      </a:r>
                      <a:endParaRPr kumimoji="0" lang="en-GB" sz="1800" b="1" i="0" u="none" strike="noStrike" cap="none" normalizeH="0" baseline="0" smtClean="0">
                        <a:ln>
                          <a:noFill/>
                        </a:ln>
                        <a:solidFill>
                          <a:schemeClr val="tx1"/>
                        </a:solidFill>
                        <a:effectLst/>
                        <a:latin typeface="Calibri" pitchFamily="34" charset="0"/>
                        <a:cs typeface="Arial" pitchFamily="34" charset="0"/>
                      </a:endParaRPr>
                    </a:p>
                  </a:txBody>
                  <a:tcPr marL="83817" marR="83817" marT="41886" marB="418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lnTlToBr>
                      <a:noFill/>
                    </a:lnTlToBr>
                    <a:lnBlToTr>
                      <a:noFill/>
                    </a:lnBlToTr>
                    <a:solidFill>
                      <a:srgbClr val="DCE6F2"/>
                    </a:solidFill>
                  </a:tcPr>
                </a:tc>
                <a:tc gridSpan="3">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المجموع </a:t>
                      </a:r>
                      <a:endParaRPr kumimoji="0" lang="en-GB" sz="1800" b="1" i="0" u="none" strike="noStrike" cap="none" normalizeH="0" baseline="0" smtClean="0">
                        <a:ln>
                          <a:noFill/>
                        </a:ln>
                        <a:solidFill>
                          <a:schemeClr val="tx1"/>
                        </a:solidFill>
                        <a:effectLst/>
                        <a:latin typeface="Calibri" pitchFamily="34" charset="0"/>
                        <a:cs typeface="Arial" pitchFamily="34" charset="0"/>
                      </a:endParaRPr>
                    </a:p>
                  </a:txBody>
                  <a:tcPr marL="83817" marR="83817" marT="41886" marB="418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CE6F2"/>
                    </a:solidFill>
                  </a:tcPr>
                </a:tc>
                <a:tc hMerge="1">
                  <a:txBody>
                    <a:bodyPr/>
                    <a:lstStyle/>
                    <a:p>
                      <a:pPr rtl="1"/>
                      <a:endParaRPr lang="ar-SA"/>
                    </a:p>
                  </a:txBody>
                  <a:tcPr/>
                </a:tc>
                <a:tc hMerge="1">
                  <a:txBody>
                    <a:bodyPr/>
                    <a:lstStyle/>
                    <a:p>
                      <a:pPr rtl="1"/>
                      <a:endParaRPr lang="ar-SA"/>
                    </a:p>
                  </a:txBody>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7000 </a:t>
                      </a:r>
                      <a:endParaRPr kumimoji="0" lang="en-GB" sz="1800" b="1" i="0" u="none" strike="noStrike" cap="none" normalizeH="0" baseline="0" smtClean="0">
                        <a:ln>
                          <a:noFill/>
                        </a:ln>
                        <a:solidFill>
                          <a:schemeClr val="tx1"/>
                        </a:solidFill>
                        <a:effectLst/>
                        <a:latin typeface="Calibri" pitchFamily="34" charset="0"/>
                        <a:cs typeface="Arial" pitchFamily="34" charset="0"/>
                      </a:endParaRPr>
                    </a:p>
                  </a:txBody>
                  <a:tcPr marL="83817" marR="83817" marT="41886" marB="41886" horzOverflow="overflow">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lnTlToBr>
                      <a:noFill/>
                    </a:lnTlToBr>
                    <a:lnBlToTr>
                      <a:noFill/>
                    </a:lnBlToTr>
                    <a:solidFill>
                      <a:srgbClr val="DCE6F2"/>
                    </a:solidFill>
                  </a:tcPr>
                </a:tc>
                <a:tc gridSpan="3">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المجموع </a:t>
                      </a:r>
                      <a:endParaRPr kumimoji="0" lang="en-GB" sz="1800" b="1" i="0" u="none" strike="noStrike" cap="none" normalizeH="0" baseline="0" smtClean="0">
                        <a:ln>
                          <a:noFill/>
                        </a:ln>
                        <a:solidFill>
                          <a:schemeClr val="tx1"/>
                        </a:solidFill>
                        <a:effectLst/>
                        <a:latin typeface="Calibri" pitchFamily="34" charset="0"/>
                        <a:cs typeface="Arial" pitchFamily="34" charset="0"/>
                      </a:endParaRPr>
                    </a:p>
                  </a:txBody>
                  <a:tcPr marL="83817" marR="83817" marT="41886" marB="41886" horzOverflow="overflow">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CE6F2"/>
                    </a:solidFill>
                  </a:tcPr>
                </a:tc>
                <a:tc hMerge="1">
                  <a:txBody>
                    <a:bodyPr/>
                    <a:lstStyle/>
                    <a:p>
                      <a:endParaRPr lang="en-GB"/>
                    </a:p>
                  </a:txBody>
                  <a:tcPr/>
                </a:tc>
                <a:tc hMerge="1">
                  <a:txBody>
                    <a:bodyPr/>
                    <a:lstStyle/>
                    <a:p>
                      <a:pPr rtl="1"/>
                      <a:endParaRPr lang="ar-SA"/>
                    </a:p>
                  </a:txBody>
                  <a:tcPr/>
                </a:tc>
              </a:tr>
              <a:tr h="39923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7000</a:t>
                      </a:r>
                      <a:endParaRPr kumimoji="0" lang="en-GB" sz="1800" b="1" i="0" u="none" strike="noStrike" cap="none" normalizeH="0" baseline="0" smtClean="0">
                        <a:ln>
                          <a:noFill/>
                        </a:ln>
                        <a:solidFill>
                          <a:schemeClr val="tx1"/>
                        </a:solidFill>
                        <a:effectLst/>
                        <a:latin typeface="Calibri" pitchFamily="34" charset="0"/>
                        <a:cs typeface="Arial" pitchFamily="34" charset="0"/>
                      </a:endParaRPr>
                    </a:p>
                  </a:txBody>
                  <a:tcPr marL="83817" marR="83817" marT="41886" marB="418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DCE6F2"/>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رصيد منقول </a:t>
                      </a:r>
                      <a:endParaRPr kumimoji="0" lang="en-GB" sz="1800" b="1" i="0" u="none" strike="noStrike" cap="none" normalizeH="0" baseline="0" smtClean="0">
                        <a:ln>
                          <a:noFill/>
                        </a:ln>
                        <a:solidFill>
                          <a:schemeClr val="tx1"/>
                        </a:solidFill>
                        <a:effectLst/>
                        <a:latin typeface="Calibri" pitchFamily="34" charset="0"/>
                        <a:cs typeface="Arial" pitchFamily="34" charset="0"/>
                      </a:endParaRPr>
                    </a:p>
                  </a:txBody>
                  <a:tcPr marL="83817" marR="83817" marT="41886" marB="418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DCE6F2"/>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 </a:t>
                      </a:r>
                      <a:endParaRPr kumimoji="0" lang="en-GB" sz="1800" b="1" i="0" u="none" strike="noStrike" cap="none" normalizeH="0" baseline="0" smtClean="0">
                        <a:ln>
                          <a:noFill/>
                        </a:ln>
                        <a:solidFill>
                          <a:schemeClr val="tx1"/>
                        </a:solidFill>
                        <a:effectLst/>
                        <a:latin typeface="Calibri" pitchFamily="34" charset="0"/>
                        <a:cs typeface="Arial" pitchFamily="34" charset="0"/>
                      </a:endParaRPr>
                    </a:p>
                  </a:txBody>
                  <a:tcPr marL="83817" marR="83817" marT="41886" marB="418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DCE6F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Times New Roman" pitchFamily="18" charset="0"/>
                        </a:rPr>
                        <a:t>9/1</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83817" marR="83817" marT="41886" marB="418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DCE6F2"/>
                    </a:solidFill>
                  </a:tcPr>
                </a:tc>
                <a:tc>
                  <a:txBody>
                    <a:bodyPr/>
                    <a:lstStyle/>
                    <a:p>
                      <a:pPr marL="0" marR="0" lvl="0" indent="0" algn="l" defTabSz="914400" rtl="1" eaLnBrk="1" fontAlgn="base" latinLnBrk="0" hangingPunct="1">
                        <a:lnSpc>
                          <a:spcPct val="115000"/>
                        </a:lnSpc>
                        <a:spcBef>
                          <a:spcPct val="0"/>
                        </a:spcBef>
                        <a:spcAft>
                          <a:spcPct val="0"/>
                        </a:spcAft>
                        <a:buClrTx/>
                        <a:buSzTx/>
                        <a:buFontTx/>
                        <a:buNone/>
                        <a:tabLst/>
                      </a:pPr>
                      <a:endParaRPr kumimoji="0" lang="en-GB" sz="1800" b="1" i="0" u="none" strike="noStrike" cap="none" normalizeH="0" baseline="0" smtClean="0">
                        <a:ln>
                          <a:noFill/>
                        </a:ln>
                        <a:solidFill>
                          <a:schemeClr val="tx1"/>
                        </a:solidFill>
                        <a:effectLst/>
                        <a:latin typeface="Calibri" pitchFamily="34" charset="0"/>
                        <a:cs typeface="Times New Roman" pitchFamily="18" charset="0"/>
                      </a:endParaRPr>
                    </a:p>
                  </a:txBody>
                  <a:tcPr marL="83817" marR="83817" marT="41886" marB="41886" horzOverflow="overflow">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DCE6F2"/>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endParaRPr kumimoji="0" lang="en-GB" sz="1800" b="1" i="0" u="none" strike="noStrike" cap="none" normalizeH="0" baseline="0" smtClean="0">
                        <a:ln>
                          <a:noFill/>
                        </a:ln>
                        <a:solidFill>
                          <a:schemeClr val="tx1"/>
                        </a:solidFill>
                        <a:effectLst/>
                        <a:latin typeface="Calibri" pitchFamily="34" charset="0"/>
                        <a:cs typeface="Arial" pitchFamily="34" charset="0"/>
                      </a:endParaRPr>
                    </a:p>
                  </a:txBody>
                  <a:tcPr marL="83817" marR="83817" marT="41886" marB="41886" horzOverflow="overflow">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DCE6F2"/>
                    </a:solidFill>
                  </a:tcPr>
                </a:tc>
                <a:tc>
                  <a:txBody>
                    <a:bodyPr/>
                    <a:lstStyle/>
                    <a:p>
                      <a:endParaRPr lang="en-GB"/>
                    </a:p>
                  </a:txBody>
                  <a:tcPr marL="83817" marR="83817" marT="41886" marB="418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DCE6F2"/>
                    </a:solidFill>
                  </a:tcPr>
                </a:tc>
                <a:tc>
                  <a:txBody>
                    <a:bodyPr/>
                    <a:lstStyle/>
                    <a:p>
                      <a:pPr rtl="1"/>
                      <a:endParaRPr lang="ar-SA" dirty="0"/>
                    </a:p>
                  </a:txBody>
                  <a:tcPr marL="83817" marR="83817" marT="41886" marB="418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DCE6F2"/>
                    </a:solidFill>
                  </a:tcPr>
                </a:tc>
              </a:tr>
            </a:tbl>
          </a:graphicData>
        </a:graphic>
      </p:graphicFrame>
      <p:sp>
        <p:nvSpPr>
          <p:cNvPr id="9" name="Slide Number Placeholder 4"/>
          <p:cNvSpPr txBox="1">
            <a:spLocks/>
          </p:cNvSpPr>
          <p:nvPr/>
        </p:nvSpPr>
        <p:spPr bwMode="auto">
          <a:xfrm>
            <a:off x="4519246" y="6381328"/>
            <a:ext cx="527538"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ar-SA"/>
            </a:defPPr>
            <a:lvl1pPr marL="0" algn="r" defTabSz="914400" rtl="0" eaLnBrk="0" latinLnBrk="0" hangingPunct="0">
              <a:defRPr sz="1200" kern="1200">
                <a:solidFill>
                  <a:schemeClr val="tx1"/>
                </a:solidFill>
                <a:latin typeface="Arial" pitchFamily="34" charset="0"/>
                <a:ea typeface="+mn-ea"/>
                <a:cs typeface="Arial" pitchFamily="34" charset="0"/>
              </a:defRPr>
            </a:lvl1pPr>
            <a:lvl2pPr marL="742950" indent="-285750" algn="r" defTabSz="914400" rtl="1" eaLnBrk="0" latinLnBrk="0" hangingPunct="0">
              <a:defRPr sz="1800" kern="1200">
                <a:solidFill>
                  <a:schemeClr val="tx1"/>
                </a:solidFill>
                <a:latin typeface="Arial" pitchFamily="34" charset="0"/>
                <a:ea typeface="+mn-ea"/>
                <a:cs typeface="Arial" pitchFamily="34" charset="0"/>
              </a:defRPr>
            </a:lvl2pPr>
            <a:lvl3pPr marL="1143000" indent="-228600" algn="r" defTabSz="914400" rtl="1" eaLnBrk="0" latinLnBrk="0" hangingPunct="0">
              <a:defRPr sz="1800" kern="1200">
                <a:solidFill>
                  <a:schemeClr val="tx1"/>
                </a:solidFill>
                <a:latin typeface="Arial" pitchFamily="34" charset="0"/>
                <a:ea typeface="+mn-ea"/>
                <a:cs typeface="Arial" pitchFamily="34" charset="0"/>
              </a:defRPr>
            </a:lvl3pPr>
            <a:lvl4pPr marL="1600200" indent="-228600" algn="r" defTabSz="914400" rtl="1" eaLnBrk="0" latinLnBrk="0" hangingPunct="0">
              <a:defRPr sz="1800" kern="1200">
                <a:solidFill>
                  <a:schemeClr val="tx1"/>
                </a:solidFill>
                <a:latin typeface="Arial" pitchFamily="34" charset="0"/>
                <a:ea typeface="+mn-ea"/>
                <a:cs typeface="Arial" pitchFamily="34" charset="0"/>
              </a:defRPr>
            </a:lvl4pPr>
            <a:lvl5pPr marL="2057400" indent="-228600" algn="r" defTabSz="914400" rtl="1" eaLnBrk="0" latinLnBrk="0" hangingPunct="0">
              <a:defRPr sz="18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9pPr>
          </a:lstStyle>
          <a:p>
            <a:pPr algn="ctr" rtl="1" eaLnBrk="1" hangingPunct="1"/>
            <a:fld id="{7A3BFF54-5A40-44D2-912D-DADE1B1BC096}" type="slidenum">
              <a:rPr lang="ar-SA" sz="1800" smtClean="0">
                <a:solidFill>
                  <a:schemeClr val="bg1"/>
                </a:solidFill>
                <a:latin typeface="Calibri" pitchFamily="34" charset="0"/>
              </a:rPr>
              <a:pPr algn="ctr" rtl="1" eaLnBrk="1" hangingPunct="1"/>
              <a:t>223</a:t>
            </a:fld>
            <a:endParaRPr lang="en-US" sz="1800" dirty="0" smtClean="0">
              <a:solidFill>
                <a:schemeClr val="bg1"/>
              </a:solidFill>
              <a:latin typeface="Calibri" pitchFamily="34" charset="0"/>
            </a:endParaRPr>
          </a:p>
        </p:txBody>
      </p:sp>
    </p:spTree>
    <p:extLst>
      <p:ext uri="{BB962C8B-B14F-4D97-AF65-F5344CB8AC3E}">
        <p14:creationId xmlns:p14="http://schemas.microsoft.com/office/powerpoint/2010/main" xmlns="" val="106340330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linds(horizontal)">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7" grpId="0"/>
      <p:bldP spid="8" grpId="0"/>
    </p:bld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ar-SA" sz="2800" dirty="0" smtClean="0">
                <a:latin typeface="Arial" pitchFamily="34" charset="0"/>
                <a:cs typeface="Arial" pitchFamily="34" charset="0"/>
              </a:rPr>
              <a:t> </a:t>
            </a:r>
            <a:r>
              <a:rPr lang="ar-SA" sz="2800" b="1" dirty="0" smtClean="0">
                <a:solidFill>
                  <a:srgbClr val="FF0000"/>
                </a:solidFill>
                <a:latin typeface="Arial" pitchFamily="34" charset="0"/>
                <a:cs typeface="Arial" pitchFamily="34" charset="0"/>
              </a:rPr>
              <a:t>قائمة بأرصدة الحسابات في دفتر الأستاذ العام</a:t>
            </a:r>
            <a:endParaRPr lang="en-GB" sz="2800" b="1" dirty="0">
              <a:solidFill>
                <a:srgbClr val="FF0000"/>
              </a:solidFill>
              <a:latin typeface="Arial" pitchFamily="34" charset="0"/>
              <a:cs typeface="Arial" pitchFamily="34" charset="0"/>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xmlns="" val="93776907"/>
              </p:ext>
            </p:extLst>
          </p:nvPr>
        </p:nvGraphicFramePr>
        <p:xfrm>
          <a:off x="827582" y="1556792"/>
          <a:ext cx="6696745" cy="4754640"/>
        </p:xfrm>
        <a:graphic>
          <a:graphicData uri="http://schemas.openxmlformats.org/drawingml/2006/table">
            <a:tbl>
              <a:tblPr firstRow="1" bandRow="1">
                <a:tableStyleId>{5C22544A-7EE6-4342-B048-85BDC9FD1C3A}</a:tableStyleId>
              </a:tblPr>
              <a:tblGrid>
                <a:gridCol w="3240361"/>
                <a:gridCol w="1728192"/>
                <a:gridCol w="1728192"/>
              </a:tblGrid>
              <a:tr h="211028">
                <a:tc rowSpan="2">
                  <a:txBody>
                    <a:bodyPr/>
                    <a:lstStyle/>
                    <a:p>
                      <a:pPr algn="ctr"/>
                      <a:r>
                        <a:rPr lang="ar-SA" sz="2000" b="1" dirty="0" smtClean="0">
                          <a:latin typeface="Arial" pitchFamily="34" charset="0"/>
                          <a:cs typeface="Arial" pitchFamily="34" charset="0"/>
                        </a:rPr>
                        <a:t>اسم الحساب</a:t>
                      </a:r>
                    </a:p>
                    <a:p>
                      <a:pPr algn="ctr"/>
                      <a:endParaRPr lang="en-GB" sz="2000" b="1" dirty="0">
                        <a:latin typeface="Arial" pitchFamily="34" charset="0"/>
                        <a:cs typeface="Arial" pitchFamily="34" charset="0"/>
                      </a:endParaRPr>
                    </a:p>
                  </a:txBody>
                  <a:tcPr marL="84406" marR="84406" marT="45710" marB="45710">
                    <a:solidFill>
                      <a:srgbClr val="0070C0"/>
                    </a:solidFill>
                  </a:tcPr>
                </a:tc>
                <a:tc gridSpan="2">
                  <a:txBody>
                    <a:bodyPr/>
                    <a:lstStyle/>
                    <a:p>
                      <a:pPr algn="ctr"/>
                      <a:r>
                        <a:rPr lang="ar-SA" sz="2000" b="1" dirty="0" smtClean="0">
                          <a:latin typeface="Arial" pitchFamily="34" charset="0"/>
                          <a:cs typeface="Arial" pitchFamily="34" charset="0"/>
                        </a:rPr>
                        <a:t>رصيد الحساب</a:t>
                      </a:r>
                      <a:endParaRPr lang="en-GB" sz="2000" b="1" dirty="0">
                        <a:latin typeface="Arial" pitchFamily="34" charset="0"/>
                        <a:cs typeface="Arial" pitchFamily="34" charset="0"/>
                      </a:endParaRPr>
                    </a:p>
                  </a:txBody>
                  <a:tcPr marL="84406" marR="84406" marT="45710" marB="45710">
                    <a:solidFill>
                      <a:srgbClr val="0070C0"/>
                    </a:solidFill>
                  </a:tcPr>
                </a:tc>
                <a:tc hMerge="1">
                  <a:txBody>
                    <a:bodyPr/>
                    <a:lstStyle/>
                    <a:p>
                      <a:endParaRPr lang="en-GB" dirty="0"/>
                    </a:p>
                  </a:txBody>
                  <a:tcPr/>
                </a:tc>
              </a:tr>
              <a:tr h="396214">
                <a:tc vMerge="1">
                  <a:txBody>
                    <a:bodyPr/>
                    <a:lstStyle/>
                    <a:p>
                      <a:pPr algn="ctr"/>
                      <a:endParaRPr lang="en-GB" dirty="0"/>
                    </a:p>
                  </a:txBody>
                  <a:tcPr/>
                </a:tc>
                <a:tc>
                  <a:txBody>
                    <a:bodyPr/>
                    <a:lstStyle/>
                    <a:p>
                      <a:pPr algn="ctr"/>
                      <a:r>
                        <a:rPr lang="ar-SA" sz="2000" b="1" dirty="0" smtClean="0">
                          <a:solidFill>
                            <a:srgbClr val="FF0000"/>
                          </a:solidFill>
                          <a:latin typeface="Arial" pitchFamily="34" charset="0"/>
                          <a:cs typeface="Arial" pitchFamily="34" charset="0"/>
                        </a:rPr>
                        <a:t>دائن</a:t>
                      </a:r>
                      <a:endParaRPr lang="en-GB" sz="2000" b="1" dirty="0">
                        <a:solidFill>
                          <a:srgbClr val="FF0000"/>
                        </a:solidFill>
                        <a:latin typeface="Arial" pitchFamily="34" charset="0"/>
                        <a:cs typeface="Arial" pitchFamily="34" charset="0"/>
                      </a:endParaRPr>
                    </a:p>
                  </a:txBody>
                  <a:tcPr marL="84406" marR="84406" marT="45710" marB="45710"/>
                </a:tc>
                <a:tc>
                  <a:txBody>
                    <a:bodyPr/>
                    <a:lstStyle/>
                    <a:p>
                      <a:pPr algn="ctr"/>
                      <a:r>
                        <a:rPr lang="ar-SA" sz="2000" b="1" dirty="0" smtClean="0">
                          <a:solidFill>
                            <a:srgbClr val="FF0000"/>
                          </a:solidFill>
                          <a:latin typeface="Arial" pitchFamily="34" charset="0"/>
                          <a:cs typeface="Arial" pitchFamily="34" charset="0"/>
                        </a:rPr>
                        <a:t>مدين</a:t>
                      </a:r>
                      <a:endParaRPr lang="en-GB" sz="2000" b="1" dirty="0">
                        <a:solidFill>
                          <a:srgbClr val="FF0000"/>
                        </a:solidFill>
                        <a:latin typeface="Arial" pitchFamily="34" charset="0"/>
                        <a:cs typeface="Arial" pitchFamily="34" charset="0"/>
                      </a:endParaRPr>
                    </a:p>
                  </a:txBody>
                  <a:tcPr marL="84406" marR="84406" marT="45710" marB="45710"/>
                </a:tc>
              </a:tr>
              <a:tr h="396214">
                <a:tc>
                  <a:txBody>
                    <a:bodyPr/>
                    <a:lstStyle/>
                    <a:p>
                      <a:pPr algn="r"/>
                      <a:r>
                        <a:rPr lang="ar-SA" sz="2000" b="1" dirty="0" smtClean="0">
                          <a:latin typeface="Arial" pitchFamily="34" charset="0"/>
                          <a:cs typeface="Arial" pitchFamily="34" charset="0"/>
                        </a:rPr>
                        <a:t>مبيعات</a:t>
                      </a:r>
                      <a:endParaRPr lang="en-GB" sz="2000" b="1" dirty="0">
                        <a:latin typeface="Arial" pitchFamily="34" charset="0"/>
                        <a:cs typeface="Arial" pitchFamily="34" charset="0"/>
                      </a:endParaRPr>
                    </a:p>
                  </a:txBody>
                  <a:tcPr marL="84406" marR="84406" marT="45710" marB="45710"/>
                </a:tc>
                <a:tc>
                  <a:txBody>
                    <a:bodyPr/>
                    <a:lstStyle/>
                    <a:p>
                      <a:pPr algn="ctr"/>
                      <a:r>
                        <a:rPr lang="ar-SA" sz="2000" b="1" dirty="0" smtClean="0">
                          <a:latin typeface="Arial" pitchFamily="34" charset="0"/>
                          <a:cs typeface="Arial" pitchFamily="34" charset="0"/>
                        </a:rPr>
                        <a:t>207000</a:t>
                      </a:r>
                      <a:endParaRPr lang="en-GB" sz="2000" b="1" dirty="0">
                        <a:latin typeface="Arial" pitchFamily="34" charset="0"/>
                        <a:cs typeface="Arial" pitchFamily="34" charset="0"/>
                      </a:endParaRPr>
                    </a:p>
                  </a:txBody>
                  <a:tcPr marL="84406" marR="84406" marT="45710" marB="45710"/>
                </a:tc>
                <a:tc>
                  <a:txBody>
                    <a:bodyPr/>
                    <a:lstStyle/>
                    <a:p>
                      <a:pPr algn="ctr"/>
                      <a:endParaRPr lang="en-GB" sz="2000" b="1" dirty="0">
                        <a:latin typeface="Arial" pitchFamily="34" charset="0"/>
                        <a:cs typeface="Arial" pitchFamily="34" charset="0"/>
                      </a:endParaRPr>
                    </a:p>
                  </a:txBody>
                  <a:tcPr marL="84406" marR="84406" marT="45710" marB="45710"/>
                </a:tc>
              </a:tr>
              <a:tr h="396214">
                <a:tc>
                  <a:txBody>
                    <a:bodyPr/>
                    <a:lstStyle/>
                    <a:p>
                      <a:pPr algn="r"/>
                      <a:r>
                        <a:rPr lang="ar-SA" sz="2000" b="1" dirty="0" smtClean="0">
                          <a:latin typeface="Arial" pitchFamily="34" charset="0"/>
                          <a:cs typeface="Arial" pitchFamily="34" charset="0"/>
                        </a:rPr>
                        <a:t>مردودات المبيعات</a:t>
                      </a:r>
                      <a:endParaRPr lang="en-GB" sz="2000" b="1" dirty="0">
                        <a:latin typeface="Arial" pitchFamily="34" charset="0"/>
                        <a:cs typeface="Arial" pitchFamily="34" charset="0"/>
                      </a:endParaRPr>
                    </a:p>
                  </a:txBody>
                  <a:tcPr marL="84406" marR="84406" marT="45710" marB="45710"/>
                </a:tc>
                <a:tc>
                  <a:txBody>
                    <a:bodyPr/>
                    <a:lstStyle/>
                    <a:p>
                      <a:pPr algn="ctr"/>
                      <a:endParaRPr lang="en-GB" sz="2000" b="1" dirty="0">
                        <a:latin typeface="Arial" pitchFamily="34" charset="0"/>
                        <a:cs typeface="Arial" pitchFamily="34" charset="0"/>
                      </a:endParaRPr>
                    </a:p>
                  </a:txBody>
                  <a:tcPr marL="84406" marR="84406" marT="45710" marB="45710"/>
                </a:tc>
                <a:tc>
                  <a:txBody>
                    <a:bodyPr/>
                    <a:lstStyle/>
                    <a:p>
                      <a:pPr algn="ctr"/>
                      <a:r>
                        <a:rPr lang="ar-SA" sz="2000" b="1" dirty="0" smtClean="0">
                          <a:latin typeface="Arial" pitchFamily="34" charset="0"/>
                          <a:cs typeface="Arial" pitchFamily="34" charset="0"/>
                        </a:rPr>
                        <a:t>7000</a:t>
                      </a:r>
                      <a:endParaRPr lang="en-GB" sz="2000" b="1" dirty="0">
                        <a:latin typeface="Arial" pitchFamily="34" charset="0"/>
                        <a:cs typeface="Arial" pitchFamily="34" charset="0"/>
                      </a:endParaRPr>
                    </a:p>
                  </a:txBody>
                  <a:tcPr marL="84406" marR="84406" marT="45710" marB="45710"/>
                </a:tc>
              </a:tr>
              <a:tr h="396214">
                <a:tc>
                  <a:txBody>
                    <a:bodyPr/>
                    <a:lstStyle/>
                    <a:p>
                      <a:pPr algn="r"/>
                      <a:r>
                        <a:rPr lang="ar-SA" sz="2000" b="1" dirty="0" smtClean="0">
                          <a:latin typeface="Arial" pitchFamily="34" charset="0"/>
                          <a:cs typeface="Arial" pitchFamily="34" charset="0"/>
                        </a:rPr>
                        <a:t>مسموحات المبيعات</a:t>
                      </a:r>
                      <a:endParaRPr lang="en-GB" sz="2000" b="1" dirty="0">
                        <a:latin typeface="Arial" pitchFamily="34" charset="0"/>
                        <a:cs typeface="Arial" pitchFamily="34" charset="0"/>
                      </a:endParaRPr>
                    </a:p>
                  </a:txBody>
                  <a:tcPr marL="84406" marR="84406" marT="45710" marB="45710"/>
                </a:tc>
                <a:tc>
                  <a:txBody>
                    <a:bodyPr/>
                    <a:lstStyle/>
                    <a:p>
                      <a:pPr algn="ctr"/>
                      <a:endParaRPr lang="en-GB" sz="2000" b="1" dirty="0">
                        <a:latin typeface="Arial" pitchFamily="34" charset="0"/>
                        <a:cs typeface="Arial" pitchFamily="34" charset="0"/>
                      </a:endParaRPr>
                    </a:p>
                  </a:txBody>
                  <a:tcPr marL="84406" marR="84406" marT="45710" marB="45710"/>
                </a:tc>
                <a:tc>
                  <a:txBody>
                    <a:bodyPr/>
                    <a:lstStyle/>
                    <a:p>
                      <a:pPr algn="ctr"/>
                      <a:r>
                        <a:rPr lang="ar-SA" sz="2000" b="1" dirty="0" smtClean="0">
                          <a:latin typeface="Arial" pitchFamily="34" charset="0"/>
                          <a:cs typeface="Arial" pitchFamily="34" charset="0"/>
                        </a:rPr>
                        <a:t>2000</a:t>
                      </a:r>
                      <a:endParaRPr lang="en-GB" sz="2000" b="1" dirty="0">
                        <a:latin typeface="Arial" pitchFamily="34" charset="0"/>
                        <a:cs typeface="Arial" pitchFamily="34" charset="0"/>
                      </a:endParaRPr>
                    </a:p>
                  </a:txBody>
                  <a:tcPr marL="84406" marR="84406" marT="45710" marB="45710"/>
                </a:tc>
              </a:tr>
              <a:tr h="396214">
                <a:tc>
                  <a:txBody>
                    <a:bodyPr/>
                    <a:lstStyle/>
                    <a:p>
                      <a:pPr algn="r"/>
                      <a:r>
                        <a:rPr lang="ar-SA" sz="2000" b="1" dirty="0" smtClean="0">
                          <a:latin typeface="Arial" pitchFamily="34" charset="0"/>
                          <a:cs typeface="Arial" pitchFamily="34" charset="0"/>
                        </a:rPr>
                        <a:t>خصم مسموح </a:t>
                      </a:r>
                      <a:r>
                        <a:rPr lang="ar-SA" sz="2000" b="1" dirty="0" err="1" smtClean="0">
                          <a:latin typeface="Arial" pitchFamily="34" charset="0"/>
                          <a:cs typeface="Arial" pitchFamily="34" charset="0"/>
                        </a:rPr>
                        <a:t>به</a:t>
                      </a:r>
                      <a:endParaRPr lang="en-GB" sz="2000" b="1" dirty="0">
                        <a:latin typeface="Arial" pitchFamily="34" charset="0"/>
                        <a:cs typeface="Arial" pitchFamily="34" charset="0"/>
                      </a:endParaRPr>
                    </a:p>
                  </a:txBody>
                  <a:tcPr marL="84406" marR="84406" marT="45710" marB="45710"/>
                </a:tc>
                <a:tc>
                  <a:txBody>
                    <a:bodyPr/>
                    <a:lstStyle/>
                    <a:p>
                      <a:pPr algn="ctr"/>
                      <a:endParaRPr lang="en-GB" sz="2000" b="1" dirty="0">
                        <a:latin typeface="Arial" pitchFamily="34" charset="0"/>
                        <a:cs typeface="Arial" pitchFamily="34" charset="0"/>
                      </a:endParaRPr>
                    </a:p>
                  </a:txBody>
                  <a:tcPr marL="84406" marR="84406" marT="45710" marB="45710"/>
                </a:tc>
                <a:tc>
                  <a:txBody>
                    <a:bodyPr/>
                    <a:lstStyle/>
                    <a:p>
                      <a:pPr algn="ctr"/>
                      <a:r>
                        <a:rPr lang="ar-SA" sz="2000" b="1" dirty="0" smtClean="0">
                          <a:latin typeface="Arial" pitchFamily="34" charset="0"/>
                          <a:cs typeface="Arial" pitchFamily="34" charset="0"/>
                        </a:rPr>
                        <a:t>1440</a:t>
                      </a:r>
                      <a:endParaRPr lang="en-GB" sz="2000" b="1" dirty="0">
                        <a:latin typeface="Arial" pitchFamily="34" charset="0"/>
                        <a:cs typeface="Arial" pitchFamily="34" charset="0"/>
                      </a:endParaRPr>
                    </a:p>
                  </a:txBody>
                  <a:tcPr marL="84406" marR="84406" marT="45710" marB="45710"/>
                </a:tc>
              </a:tr>
              <a:tr h="396214">
                <a:tc>
                  <a:txBody>
                    <a:bodyPr/>
                    <a:lstStyle/>
                    <a:p>
                      <a:pPr algn="r"/>
                      <a:r>
                        <a:rPr lang="ar-SA" sz="2000" b="1" dirty="0" smtClean="0">
                          <a:latin typeface="Arial" pitchFamily="34" charset="0"/>
                          <a:cs typeface="Arial" pitchFamily="34" charset="0"/>
                        </a:rPr>
                        <a:t>مصروفات نقل المبيعات</a:t>
                      </a:r>
                      <a:endParaRPr lang="en-GB" sz="2000" b="1" dirty="0">
                        <a:latin typeface="Arial" pitchFamily="34" charset="0"/>
                        <a:cs typeface="Arial" pitchFamily="34" charset="0"/>
                      </a:endParaRPr>
                    </a:p>
                  </a:txBody>
                  <a:tcPr marL="84406" marR="84406" marT="45710" marB="45710"/>
                </a:tc>
                <a:tc>
                  <a:txBody>
                    <a:bodyPr/>
                    <a:lstStyle/>
                    <a:p>
                      <a:pPr algn="ctr"/>
                      <a:endParaRPr lang="en-GB" sz="2000" b="1" dirty="0">
                        <a:latin typeface="Arial" pitchFamily="34" charset="0"/>
                        <a:cs typeface="Arial" pitchFamily="34" charset="0"/>
                      </a:endParaRPr>
                    </a:p>
                  </a:txBody>
                  <a:tcPr marL="84406" marR="84406" marT="45710" marB="45710"/>
                </a:tc>
                <a:tc>
                  <a:txBody>
                    <a:bodyPr/>
                    <a:lstStyle/>
                    <a:p>
                      <a:pPr algn="ctr"/>
                      <a:r>
                        <a:rPr lang="ar-SA" sz="2000" b="1" dirty="0" smtClean="0">
                          <a:latin typeface="Arial" pitchFamily="34" charset="0"/>
                          <a:cs typeface="Arial" pitchFamily="34" charset="0"/>
                        </a:rPr>
                        <a:t>5000</a:t>
                      </a:r>
                      <a:endParaRPr lang="en-GB" sz="2000" b="1" dirty="0">
                        <a:latin typeface="Arial" pitchFamily="34" charset="0"/>
                        <a:cs typeface="Arial" pitchFamily="34" charset="0"/>
                      </a:endParaRPr>
                    </a:p>
                  </a:txBody>
                  <a:tcPr marL="84406" marR="84406" marT="45710" marB="45710"/>
                </a:tc>
              </a:tr>
              <a:tr h="396214">
                <a:tc>
                  <a:txBody>
                    <a:bodyPr/>
                    <a:lstStyle/>
                    <a:p>
                      <a:pPr algn="r"/>
                      <a:r>
                        <a:rPr lang="ar-SA" sz="2000" b="1" dirty="0" smtClean="0">
                          <a:latin typeface="Arial" pitchFamily="34" charset="0"/>
                          <a:cs typeface="Arial" pitchFamily="34" charset="0"/>
                        </a:rPr>
                        <a:t>مصروفات</a:t>
                      </a:r>
                      <a:r>
                        <a:rPr lang="ar-SA" sz="2000" b="1" baseline="0" dirty="0" smtClean="0">
                          <a:latin typeface="Arial" pitchFamily="34" charset="0"/>
                          <a:cs typeface="Arial" pitchFamily="34" charset="0"/>
                        </a:rPr>
                        <a:t> </a:t>
                      </a:r>
                      <a:r>
                        <a:rPr lang="ar-SA" sz="2000" b="1" dirty="0" smtClean="0">
                          <a:latin typeface="Arial" pitchFamily="34" charset="0"/>
                          <a:cs typeface="Arial" pitchFamily="34" charset="0"/>
                        </a:rPr>
                        <a:t>شحن مبيعات</a:t>
                      </a:r>
                      <a:endParaRPr lang="en-GB" sz="2000" b="1" dirty="0">
                        <a:latin typeface="Arial" pitchFamily="34" charset="0"/>
                        <a:cs typeface="Arial" pitchFamily="34" charset="0"/>
                      </a:endParaRPr>
                    </a:p>
                  </a:txBody>
                  <a:tcPr marL="84406" marR="84406" marT="45710" marB="45710"/>
                </a:tc>
                <a:tc>
                  <a:txBody>
                    <a:bodyPr/>
                    <a:lstStyle/>
                    <a:p>
                      <a:pPr algn="ctr"/>
                      <a:endParaRPr lang="en-GB" sz="2000" b="1">
                        <a:latin typeface="Arial" pitchFamily="34" charset="0"/>
                        <a:cs typeface="Arial" pitchFamily="34" charset="0"/>
                      </a:endParaRPr>
                    </a:p>
                  </a:txBody>
                  <a:tcPr marL="84406" marR="84406" marT="45710" marB="45710"/>
                </a:tc>
                <a:tc>
                  <a:txBody>
                    <a:bodyPr/>
                    <a:lstStyle/>
                    <a:p>
                      <a:pPr algn="ctr"/>
                      <a:r>
                        <a:rPr lang="ar-SA" sz="2000" b="1" dirty="0" smtClean="0">
                          <a:latin typeface="Arial" pitchFamily="34" charset="0"/>
                          <a:cs typeface="Arial" pitchFamily="34" charset="0"/>
                        </a:rPr>
                        <a:t>7000</a:t>
                      </a:r>
                      <a:endParaRPr lang="en-GB" sz="2000" b="1" dirty="0">
                        <a:latin typeface="Arial" pitchFamily="34" charset="0"/>
                        <a:cs typeface="Arial" pitchFamily="34" charset="0"/>
                      </a:endParaRPr>
                    </a:p>
                  </a:txBody>
                  <a:tcPr marL="84406" marR="84406" marT="45710" marB="45710"/>
                </a:tc>
              </a:tr>
              <a:tr h="396214">
                <a:tc>
                  <a:txBody>
                    <a:bodyPr/>
                    <a:lstStyle/>
                    <a:p>
                      <a:pPr algn="r"/>
                      <a:r>
                        <a:rPr lang="ar-SA" sz="2000" b="1" dirty="0" smtClean="0">
                          <a:latin typeface="Arial" pitchFamily="34" charset="0"/>
                          <a:cs typeface="Arial" pitchFamily="34" charset="0"/>
                        </a:rPr>
                        <a:t>مصروفات دعاية وإعلان</a:t>
                      </a:r>
                      <a:endParaRPr lang="en-GB" sz="2000" b="1" dirty="0">
                        <a:latin typeface="Arial" pitchFamily="34" charset="0"/>
                        <a:cs typeface="Arial" pitchFamily="34" charset="0"/>
                      </a:endParaRPr>
                    </a:p>
                  </a:txBody>
                  <a:tcPr marL="84406" marR="84406" marT="45710" marB="45710"/>
                </a:tc>
                <a:tc>
                  <a:txBody>
                    <a:bodyPr/>
                    <a:lstStyle/>
                    <a:p>
                      <a:pPr algn="ctr"/>
                      <a:endParaRPr lang="en-GB" sz="2000" b="1" dirty="0">
                        <a:latin typeface="Arial" pitchFamily="34" charset="0"/>
                        <a:cs typeface="Arial" pitchFamily="34" charset="0"/>
                      </a:endParaRPr>
                    </a:p>
                  </a:txBody>
                  <a:tcPr marL="84406" marR="84406" marT="45710" marB="45710"/>
                </a:tc>
                <a:tc>
                  <a:txBody>
                    <a:bodyPr/>
                    <a:lstStyle/>
                    <a:p>
                      <a:pPr algn="ctr"/>
                      <a:r>
                        <a:rPr lang="ar-SA" sz="2000" b="1" dirty="0" smtClean="0">
                          <a:latin typeface="Arial" pitchFamily="34" charset="0"/>
                          <a:cs typeface="Arial" pitchFamily="34" charset="0"/>
                        </a:rPr>
                        <a:t>5000</a:t>
                      </a:r>
                      <a:endParaRPr lang="en-GB" sz="2000" b="1" dirty="0">
                        <a:latin typeface="Arial" pitchFamily="34" charset="0"/>
                        <a:cs typeface="Arial" pitchFamily="34" charset="0"/>
                      </a:endParaRPr>
                    </a:p>
                  </a:txBody>
                  <a:tcPr marL="84406" marR="84406" marT="45710" marB="45710"/>
                </a:tc>
              </a:tr>
              <a:tr h="396214">
                <a:tc>
                  <a:txBody>
                    <a:bodyPr/>
                    <a:lstStyle/>
                    <a:p>
                      <a:pPr algn="r"/>
                      <a:r>
                        <a:rPr lang="ar-SA" sz="2000" b="1" dirty="0" smtClean="0">
                          <a:latin typeface="Arial" pitchFamily="34" charset="0"/>
                          <a:cs typeface="Arial" pitchFamily="34" charset="0"/>
                        </a:rPr>
                        <a:t>عمولة</a:t>
                      </a:r>
                      <a:r>
                        <a:rPr lang="ar-SA" sz="2000" b="1" baseline="0" dirty="0" smtClean="0">
                          <a:latin typeface="Arial" pitchFamily="34" charset="0"/>
                          <a:cs typeface="Arial" pitchFamily="34" charset="0"/>
                        </a:rPr>
                        <a:t> المبيعات</a:t>
                      </a:r>
                      <a:endParaRPr lang="en-GB" sz="2000" b="1" dirty="0">
                        <a:latin typeface="Arial" pitchFamily="34" charset="0"/>
                        <a:cs typeface="Arial" pitchFamily="34" charset="0"/>
                      </a:endParaRPr>
                    </a:p>
                  </a:txBody>
                  <a:tcPr marL="84406" marR="84406" marT="45710" marB="45710"/>
                </a:tc>
                <a:tc>
                  <a:txBody>
                    <a:bodyPr/>
                    <a:lstStyle/>
                    <a:p>
                      <a:pPr algn="ctr"/>
                      <a:endParaRPr lang="en-GB" sz="2000" b="1" dirty="0">
                        <a:latin typeface="Arial" pitchFamily="34" charset="0"/>
                        <a:cs typeface="Arial" pitchFamily="34" charset="0"/>
                      </a:endParaRPr>
                    </a:p>
                  </a:txBody>
                  <a:tcPr marL="84406" marR="84406" marT="45710" marB="45710"/>
                </a:tc>
                <a:tc>
                  <a:txBody>
                    <a:bodyPr/>
                    <a:lstStyle/>
                    <a:p>
                      <a:pPr algn="ctr"/>
                      <a:r>
                        <a:rPr lang="ar-SA" sz="2000" b="1" dirty="0" smtClean="0">
                          <a:latin typeface="Arial" pitchFamily="34" charset="0"/>
                          <a:cs typeface="Arial" pitchFamily="34" charset="0"/>
                        </a:rPr>
                        <a:t>6000</a:t>
                      </a:r>
                      <a:endParaRPr lang="en-GB" sz="2000" b="1" dirty="0">
                        <a:latin typeface="Arial" pitchFamily="34" charset="0"/>
                        <a:cs typeface="Arial" pitchFamily="34" charset="0"/>
                      </a:endParaRPr>
                    </a:p>
                  </a:txBody>
                  <a:tcPr marL="84406" marR="84406" marT="45710" marB="45710"/>
                </a:tc>
              </a:tr>
              <a:tr h="396214">
                <a:tc>
                  <a:txBody>
                    <a:bodyPr/>
                    <a:lstStyle/>
                    <a:p>
                      <a:pPr algn="r"/>
                      <a:r>
                        <a:rPr lang="ar-SA" sz="2000" b="1" dirty="0" smtClean="0">
                          <a:latin typeface="Arial" pitchFamily="34" charset="0"/>
                          <a:cs typeface="Arial" pitchFamily="34" charset="0"/>
                        </a:rPr>
                        <a:t>مصروفات الكهرباء</a:t>
                      </a:r>
                      <a:endParaRPr lang="en-GB" sz="2000" b="1" dirty="0">
                        <a:latin typeface="Arial" pitchFamily="34" charset="0"/>
                        <a:cs typeface="Arial" pitchFamily="34" charset="0"/>
                      </a:endParaRPr>
                    </a:p>
                  </a:txBody>
                  <a:tcPr marL="84406" marR="84406" marT="45710" marB="45710"/>
                </a:tc>
                <a:tc>
                  <a:txBody>
                    <a:bodyPr/>
                    <a:lstStyle/>
                    <a:p>
                      <a:pPr algn="ctr"/>
                      <a:endParaRPr lang="en-GB" sz="2000" b="1" dirty="0">
                        <a:latin typeface="Arial" pitchFamily="34" charset="0"/>
                        <a:cs typeface="Arial" pitchFamily="34" charset="0"/>
                      </a:endParaRPr>
                    </a:p>
                  </a:txBody>
                  <a:tcPr marL="84406" marR="84406" marT="45710" marB="45710"/>
                </a:tc>
                <a:tc>
                  <a:txBody>
                    <a:bodyPr/>
                    <a:lstStyle/>
                    <a:p>
                      <a:pPr algn="ctr"/>
                      <a:r>
                        <a:rPr lang="ar-SA" sz="2000" b="1" dirty="0" smtClean="0">
                          <a:latin typeface="Arial" pitchFamily="34" charset="0"/>
                          <a:cs typeface="Arial" pitchFamily="34" charset="0"/>
                        </a:rPr>
                        <a:t>500</a:t>
                      </a:r>
                      <a:endParaRPr lang="en-GB" sz="2000" b="1" dirty="0">
                        <a:latin typeface="Arial" pitchFamily="34" charset="0"/>
                        <a:cs typeface="Arial" pitchFamily="34" charset="0"/>
                      </a:endParaRPr>
                    </a:p>
                  </a:txBody>
                  <a:tcPr marL="84406" marR="84406" marT="45710" marB="45710"/>
                </a:tc>
              </a:tr>
              <a:tr h="396214">
                <a:tc>
                  <a:txBody>
                    <a:bodyPr/>
                    <a:lstStyle/>
                    <a:p>
                      <a:pPr algn="r"/>
                      <a:r>
                        <a:rPr lang="ar-SA" sz="2000" b="1" dirty="0" smtClean="0">
                          <a:latin typeface="Arial" pitchFamily="34" charset="0"/>
                          <a:cs typeface="Arial" pitchFamily="34" charset="0"/>
                        </a:rPr>
                        <a:t>مصروفات الهاتف</a:t>
                      </a:r>
                      <a:endParaRPr lang="en-GB" sz="2000" b="1" dirty="0">
                        <a:latin typeface="Arial" pitchFamily="34" charset="0"/>
                        <a:cs typeface="Arial" pitchFamily="34" charset="0"/>
                      </a:endParaRPr>
                    </a:p>
                  </a:txBody>
                  <a:tcPr marL="84406" marR="84406" marT="45710" marB="45710"/>
                </a:tc>
                <a:tc>
                  <a:txBody>
                    <a:bodyPr/>
                    <a:lstStyle/>
                    <a:p>
                      <a:pPr algn="ctr"/>
                      <a:endParaRPr lang="en-GB" sz="2000" b="1" dirty="0">
                        <a:latin typeface="Arial" pitchFamily="34" charset="0"/>
                        <a:cs typeface="Arial" pitchFamily="34" charset="0"/>
                      </a:endParaRPr>
                    </a:p>
                  </a:txBody>
                  <a:tcPr marL="84406" marR="84406" marT="45710" marB="45710"/>
                </a:tc>
                <a:tc>
                  <a:txBody>
                    <a:bodyPr/>
                    <a:lstStyle/>
                    <a:p>
                      <a:pPr algn="ctr"/>
                      <a:r>
                        <a:rPr lang="ar-SA" sz="2000" b="1" dirty="0" smtClean="0">
                          <a:latin typeface="Arial" pitchFamily="34" charset="0"/>
                          <a:cs typeface="Arial" pitchFamily="34" charset="0"/>
                        </a:rPr>
                        <a:t>2500</a:t>
                      </a:r>
                      <a:endParaRPr lang="en-GB" sz="2000" b="1" dirty="0">
                        <a:latin typeface="Arial" pitchFamily="34" charset="0"/>
                        <a:cs typeface="Arial" pitchFamily="34" charset="0"/>
                      </a:endParaRPr>
                    </a:p>
                  </a:txBody>
                  <a:tcPr marL="84406" marR="84406" marT="45710" marB="45710"/>
                </a:tc>
              </a:tr>
            </a:tbl>
          </a:graphicData>
        </a:graphic>
      </p:graphicFrame>
    </p:spTree>
    <p:extLst>
      <p:ext uri="{BB962C8B-B14F-4D97-AF65-F5344CB8AC3E}">
        <p14:creationId xmlns:p14="http://schemas.microsoft.com/office/powerpoint/2010/main" xmlns="" val="24262306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r>
              <a:rPr lang="ar-SA" sz="2800" b="1" dirty="0" smtClean="0">
                <a:solidFill>
                  <a:srgbClr val="FF0000"/>
                </a:solidFill>
                <a:cs typeface="Arial" pitchFamily="34" charset="0"/>
              </a:rPr>
              <a:t>المطلوب الثالث: </a:t>
            </a:r>
            <a:r>
              <a:rPr lang="ar-SA" sz="2800" b="1" dirty="0" smtClean="0">
                <a:solidFill>
                  <a:schemeClr val="tx1"/>
                </a:solidFill>
                <a:cs typeface="Arial" pitchFamily="34" charset="0"/>
              </a:rPr>
              <a:t>تحديد صافي المبيعات  </a:t>
            </a:r>
            <a:endParaRPr lang="en-GB" sz="2800" b="1" dirty="0" smtClean="0">
              <a:solidFill>
                <a:schemeClr val="tx1"/>
              </a:solidFill>
              <a:cs typeface="Arial" pitchFamily="34" charset="0"/>
            </a:endParaRPr>
          </a:p>
        </p:txBody>
      </p:sp>
      <p:graphicFrame>
        <p:nvGraphicFramePr>
          <p:cNvPr id="7" name="Content Placeholder 4"/>
          <p:cNvGraphicFramePr>
            <a:graphicFrameLocks noGrp="1"/>
          </p:cNvGraphicFramePr>
          <p:nvPr>
            <p:ph idx="1"/>
            <p:extLst>
              <p:ext uri="{D42A27DB-BD31-4B8C-83A1-F6EECF244321}">
                <p14:modId xmlns:p14="http://schemas.microsoft.com/office/powerpoint/2010/main" xmlns="" val="2210621833"/>
              </p:ext>
            </p:extLst>
          </p:nvPr>
        </p:nvGraphicFramePr>
        <p:xfrm>
          <a:off x="467544" y="1628800"/>
          <a:ext cx="7877907" cy="3657600"/>
        </p:xfrm>
        <a:graphic>
          <a:graphicData uri="http://schemas.openxmlformats.org/drawingml/2006/table">
            <a:tbl>
              <a:tblPr firstRow="1" bandRow="1">
                <a:tableStyleId>{5C22544A-7EE6-4342-B048-85BDC9FD1C3A}</a:tableStyleId>
              </a:tblPr>
              <a:tblGrid>
                <a:gridCol w="1649647"/>
                <a:gridCol w="1750646"/>
                <a:gridCol w="4477614"/>
              </a:tblGrid>
              <a:tr h="428625">
                <a:tc gridSpan="2">
                  <a:txBody>
                    <a:bodyPr/>
                    <a:lstStyle/>
                    <a:p>
                      <a:pPr algn="ctr"/>
                      <a:r>
                        <a:rPr lang="ar-SA" sz="2400" b="1" dirty="0" smtClean="0">
                          <a:solidFill>
                            <a:srgbClr val="FFFF00"/>
                          </a:solidFill>
                        </a:rPr>
                        <a:t> مبالغ (بالريال)</a:t>
                      </a:r>
                      <a:endParaRPr lang="en-GB" sz="2400" b="1" dirty="0">
                        <a:solidFill>
                          <a:srgbClr val="FFFF00"/>
                        </a:solidFill>
                      </a:endParaRPr>
                    </a:p>
                  </a:txBody>
                  <a:tcPr marL="84406" marR="84406">
                    <a:solidFill>
                      <a:srgbClr val="0070C0"/>
                    </a:solidFill>
                  </a:tcPr>
                </a:tc>
                <a:tc hMerge="1">
                  <a:txBody>
                    <a:bodyPr/>
                    <a:lstStyle/>
                    <a:p>
                      <a:endParaRPr lang="en-GB" dirty="0"/>
                    </a:p>
                  </a:txBody>
                  <a:tcPr/>
                </a:tc>
                <a:tc rowSpan="2">
                  <a:txBody>
                    <a:bodyPr/>
                    <a:lstStyle/>
                    <a:p>
                      <a:pPr algn="ctr"/>
                      <a:endParaRPr lang="ar-SA" sz="2400" b="1" dirty="0">
                        <a:solidFill>
                          <a:srgbClr val="FFFF00"/>
                        </a:solidFill>
                      </a:endParaRPr>
                    </a:p>
                    <a:p>
                      <a:pPr algn="ctr"/>
                      <a:r>
                        <a:rPr lang="ar-SA" sz="2400" b="1" dirty="0" smtClean="0">
                          <a:solidFill>
                            <a:srgbClr val="FFFF00"/>
                          </a:solidFill>
                        </a:rPr>
                        <a:t>بيــــــــــــــــــــــــــــان</a:t>
                      </a:r>
                    </a:p>
                  </a:txBody>
                  <a:tcPr marL="84406" marR="84406">
                    <a:solidFill>
                      <a:srgbClr val="0070C0"/>
                    </a:solidFill>
                  </a:tcPr>
                </a:tc>
              </a:tr>
              <a:tr h="428625">
                <a:tc>
                  <a:txBody>
                    <a:bodyPr/>
                    <a:lstStyle/>
                    <a:p>
                      <a:pPr algn="ctr"/>
                      <a:r>
                        <a:rPr lang="ar-SA" sz="2400" b="1" dirty="0" smtClean="0">
                          <a:solidFill>
                            <a:srgbClr val="FF0000"/>
                          </a:solidFill>
                        </a:rPr>
                        <a:t>كلي</a:t>
                      </a:r>
                      <a:endParaRPr lang="en-GB" sz="2400" b="1" dirty="0">
                        <a:solidFill>
                          <a:srgbClr val="FF0000"/>
                        </a:solidFill>
                      </a:endParaRPr>
                    </a:p>
                  </a:txBody>
                  <a:tcPr marL="84406" marR="84406"/>
                </a:tc>
                <a:tc>
                  <a:txBody>
                    <a:bodyPr/>
                    <a:lstStyle/>
                    <a:p>
                      <a:pPr algn="ctr"/>
                      <a:r>
                        <a:rPr lang="ar-SA" sz="2400" b="1" dirty="0" smtClean="0">
                          <a:solidFill>
                            <a:srgbClr val="FF0000"/>
                          </a:solidFill>
                        </a:rPr>
                        <a:t>جزئي</a:t>
                      </a:r>
                      <a:endParaRPr lang="en-GB" sz="2400" b="1" dirty="0">
                        <a:solidFill>
                          <a:srgbClr val="FF0000"/>
                        </a:solidFill>
                      </a:endParaRPr>
                    </a:p>
                  </a:txBody>
                  <a:tcPr marL="84406" marR="84406"/>
                </a:tc>
                <a:tc vMerge="1">
                  <a:txBody>
                    <a:bodyPr/>
                    <a:lstStyle/>
                    <a:p>
                      <a:endParaRPr lang="en-GB" dirty="0"/>
                    </a:p>
                  </a:txBody>
                  <a:tcPr/>
                </a:tc>
              </a:tr>
              <a:tr h="42862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400" b="1" dirty="0" smtClean="0"/>
                        <a:t>207000</a:t>
                      </a:r>
                      <a:endParaRPr lang="en-GB" sz="2400" b="1" dirty="0" smtClean="0"/>
                    </a:p>
                  </a:txBody>
                  <a:tcPr marL="84406" marR="84406"/>
                </a:tc>
                <a:tc>
                  <a:txBody>
                    <a:bodyPr/>
                    <a:lstStyle/>
                    <a:p>
                      <a:pPr algn="ctr"/>
                      <a:endParaRPr lang="en-GB" sz="2400" b="1" dirty="0"/>
                    </a:p>
                  </a:txBody>
                  <a:tcPr marL="84406" marR="84406"/>
                </a:tc>
                <a:tc>
                  <a:txBody>
                    <a:bodyPr/>
                    <a:lstStyle/>
                    <a:p>
                      <a:pPr algn="r"/>
                      <a:r>
                        <a:rPr lang="ar-SA" sz="2400" dirty="0" smtClean="0"/>
                        <a:t>إجمالي المبيعات</a:t>
                      </a:r>
                      <a:endParaRPr lang="en-GB" sz="2400" dirty="0"/>
                    </a:p>
                  </a:txBody>
                  <a:tcPr marL="84406" marR="84406"/>
                </a:tc>
              </a:tr>
              <a:tr h="428625">
                <a:tc>
                  <a:txBody>
                    <a:bodyPr/>
                    <a:lstStyle/>
                    <a:p>
                      <a:pPr algn="ctr"/>
                      <a:endParaRPr lang="en-GB" sz="2400" b="1" u="sng"/>
                    </a:p>
                  </a:txBody>
                  <a:tcPr marL="84406" marR="84406"/>
                </a:tc>
                <a:tc>
                  <a:txBody>
                    <a:bodyPr/>
                    <a:lstStyle/>
                    <a:p>
                      <a:pPr algn="ctr"/>
                      <a:r>
                        <a:rPr lang="ar-SA" sz="2400" b="1" u="none" dirty="0" smtClean="0"/>
                        <a:t>7000</a:t>
                      </a:r>
                      <a:endParaRPr lang="en-GB" sz="2400" b="1" u="none" dirty="0"/>
                    </a:p>
                  </a:txBody>
                  <a:tcPr marL="84406" marR="84406"/>
                </a:tc>
                <a:tc>
                  <a:txBody>
                    <a:bodyPr/>
                    <a:lstStyle/>
                    <a:p>
                      <a:pPr algn="r"/>
                      <a:r>
                        <a:rPr lang="ar-SA" sz="2400" dirty="0" smtClean="0"/>
                        <a:t>يخصم:  مردودات المبيعات</a:t>
                      </a:r>
                      <a:endParaRPr lang="en-GB" sz="2400" dirty="0"/>
                    </a:p>
                  </a:txBody>
                  <a:tcPr marL="84406" marR="84406"/>
                </a:tc>
              </a:tr>
              <a:tr h="428625">
                <a:tc>
                  <a:txBody>
                    <a:bodyPr/>
                    <a:lstStyle/>
                    <a:p>
                      <a:pPr algn="ctr"/>
                      <a:endParaRPr lang="en-GB" sz="2400" b="1" u="sng"/>
                    </a:p>
                  </a:txBody>
                  <a:tcPr marL="84406" marR="84406"/>
                </a:tc>
                <a:tc>
                  <a:txBody>
                    <a:bodyPr/>
                    <a:lstStyle/>
                    <a:p>
                      <a:pPr algn="ctr"/>
                      <a:r>
                        <a:rPr lang="ar-SA" sz="2400" b="1" u="none" dirty="0" smtClean="0"/>
                        <a:t>2000</a:t>
                      </a:r>
                      <a:endParaRPr lang="en-GB" sz="2400" b="1" u="none" dirty="0"/>
                    </a:p>
                  </a:txBody>
                  <a:tcPr marL="84406" marR="84406"/>
                </a:tc>
                <a:tc>
                  <a:txBody>
                    <a:bodyPr/>
                    <a:lstStyle/>
                    <a:p>
                      <a:pPr algn="r"/>
                      <a:r>
                        <a:rPr lang="ar-SA" sz="2400" baseline="0" dirty="0" smtClean="0"/>
                        <a:t>          مسموحات المبيعات</a:t>
                      </a:r>
                      <a:r>
                        <a:rPr lang="ar-SA" sz="2400" dirty="0" smtClean="0"/>
                        <a:t>           </a:t>
                      </a:r>
                      <a:endParaRPr lang="en-GB" sz="2400" dirty="0"/>
                    </a:p>
                  </a:txBody>
                  <a:tcPr marL="84406" marR="84406"/>
                </a:tc>
              </a:tr>
              <a:tr h="428625">
                <a:tc>
                  <a:txBody>
                    <a:bodyPr/>
                    <a:lstStyle/>
                    <a:p>
                      <a:pPr algn="ctr"/>
                      <a:endParaRPr lang="en-GB" sz="2400" b="1" u="sng"/>
                    </a:p>
                  </a:txBody>
                  <a:tcPr marL="84406" marR="84406"/>
                </a:tc>
                <a:tc>
                  <a:txBody>
                    <a:bodyPr/>
                    <a:lstStyle/>
                    <a:p>
                      <a:pPr algn="ctr"/>
                      <a:r>
                        <a:rPr lang="ar-SA" sz="2400" b="1" u="none" dirty="0" smtClean="0"/>
                        <a:t>1440</a:t>
                      </a:r>
                      <a:endParaRPr lang="en-GB" sz="2400" b="1" u="none" dirty="0"/>
                    </a:p>
                  </a:txBody>
                  <a:tcPr marL="84406" marR="84406"/>
                </a:tc>
                <a:tc>
                  <a:txBody>
                    <a:bodyPr/>
                    <a:lstStyle/>
                    <a:p>
                      <a:pPr algn="r"/>
                      <a:r>
                        <a:rPr lang="ar-SA" sz="2400" dirty="0" smtClean="0"/>
                        <a:t>          الخصم المسموح </a:t>
                      </a:r>
                      <a:r>
                        <a:rPr lang="ar-SA" sz="2400" dirty="0" err="1" smtClean="0"/>
                        <a:t>به</a:t>
                      </a:r>
                      <a:r>
                        <a:rPr lang="ar-SA" sz="2400" dirty="0" smtClean="0"/>
                        <a:t>    </a:t>
                      </a:r>
                      <a:endParaRPr lang="en-GB" sz="2400" dirty="0"/>
                    </a:p>
                  </a:txBody>
                  <a:tcPr marL="84406" marR="84406"/>
                </a:tc>
              </a:tr>
              <a:tr h="42862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400" b="1" dirty="0" smtClean="0">
                          <a:solidFill>
                            <a:srgbClr val="FF0000"/>
                          </a:solidFill>
                        </a:rPr>
                        <a:t>(10440)</a:t>
                      </a:r>
                      <a:endParaRPr lang="en-GB" sz="2400" b="1" dirty="0" smtClean="0">
                        <a:solidFill>
                          <a:srgbClr val="009900"/>
                        </a:solidFill>
                      </a:endParaRPr>
                    </a:p>
                  </a:txBody>
                  <a:tcPr marL="84406" marR="84406"/>
                </a:tc>
                <a:tc>
                  <a:txBody>
                    <a:bodyPr/>
                    <a:lstStyle/>
                    <a:p>
                      <a:pPr algn="ctr"/>
                      <a:r>
                        <a:rPr lang="ar-SA" sz="2400" b="1" dirty="0" smtClean="0"/>
                        <a:t>ـــــــــــــــــــــ</a:t>
                      </a:r>
                      <a:endParaRPr lang="en-GB" sz="2400" b="1" dirty="0"/>
                    </a:p>
                  </a:txBody>
                  <a:tcPr marL="84406" marR="84406"/>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en-GB" sz="2400" dirty="0" smtClean="0"/>
                    </a:p>
                  </a:txBody>
                  <a:tcPr marL="84406" marR="84406"/>
                </a:tc>
              </a:tr>
              <a:tr h="42862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400" b="1" dirty="0" smtClean="0"/>
                        <a:t>196560</a:t>
                      </a:r>
                      <a:endParaRPr lang="en-GB" sz="2400" b="1" dirty="0" smtClean="0"/>
                    </a:p>
                  </a:txBody>
                  <a:tcPr marL="84406" marR="84406"/>
                </a:tc>
                <a:tc>
                  <a:txBody>
                    <a:bodyPr/>
                    <a:lstStyle/>
                    <a:p>
                      <a:pPr algn="ctr"/>
                      <a:endParaRPr lang="en-GB" sz="2400" b="1" dirty="0"/>
                    </a:p>
                  </a:txBody>
                  <a:tcPr marL="84406" marR="84406"/>
                </a:tc>
                <a:tc>
                  <a:txBody>
                    <a:bodyPr/>
                    <a:lstStyle/>
                    <a:p>
                      <a:pPr algn="r"/>
                      <a:r>
                        <a:rPr lang="ar-SA" sz="2400" dirty="0" smtClean="0"/>
                        <a:t>صافي المبيعات</a:t>
                      </a:r>
                    </a:p>
                  </a:txBody>
                  <a:tcPr marL="84406" marR="84406"/>
                </a:tc>
              </a:tr>
            </a:tbl>
          </a:graphicData>
        </a:graphic>
      </p:graphicFrame>
      <p:sp>
        <p:nvSpPr>
          <p:cNvPr id="6" name="Slide Number Placeholder 4"/>
          <p:cNvSpPr txBox="1">
            <a:spLocks/>
          </p:cNvSpPr>
          <p:nvPr/>
        </p:nvSpPr>
        <p:spPr bwMode="auto">
          <a:xfrm>
            <a:off x="4519246" y="6381328"/>
            <a:ext cx="527538"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ar-SA"/>
            </a:defPPr>
            <a:lvl1pPr marL="0" algn="r" defTabSz="914400" rtl="0" eaLnBrk="0" latinLnBrk="0" hangingPunct="0">
              <a:defRPr sz="1200" kern="1200">
                <a:solidFill>
                  <a:schemeClr val="tx1"/>
                </a:solidFill>
                <a:latin typeface="Arial" pitchFamily="34" charset="0"/>
                <a:ea typeface="+mn-ea"/>
                <a:cs typeface="Arial" pitchFamily="34" charset="0"/>
              </a:defRPr>
            </a:lvl1pPr>
            <a:lvl2pPr marL="742950" indent="-285750" algn="r" defTabSz="914400" rtl="1" eaLnBrk="0" latinLnBrk="0" hangingPunct="0">
              <a:defRPr sz="1800" kern="1200">
                <a:solidFill>
                  <a:schemeClr val="tx1"/>
                </a:solidFill>
                <a:latin typeface="Arial" pitchFamily="34" charset="0"/>
                <a:ea typeface="+mn-ea"/>
                <a:cs typeface="Arial" pitchFamily="34" charset="0"/>
              </a:defRPr>
            </a:lvl2pPr>
            <a:lvl3pPr marL="1143000" indent="-228600" algn="r" defTabSz="914400" rtl="1" eaLnBrk="0" latinLnBrk="0" hangingPunct="0">
              <a:defRPr sz="1800" kern="1200">
                <a:solidFill>
                  <a:schemeClr val="tx1"/>
                </a:solidFill>
                <a:latin typeface="Arial" pitchFamily="34" charset="0"/>
                <a:ea typeface="+mn-ea"/>
                <a:cs typeface="Arial" pitchFamily="34" charset="0"/>
              </a:defRPr>
            </a:lvl3pPr>
            <a:lvl4pPr marL="1600200" indent="-228600" algn="r" defTabSz="914400" rtl="1" eaLnBrk="0" latinLnBrk="0" hangingPunct="0">
              <a:defRPr sz="1800" kern="1200">
                <a:solidFill>
                  <a:schemeClr val="tx1"/>
                </a:solidFill>
                <a:latin typeface="Arial" pitchFamily="34" charset="0"/>
                <a:ea typeface="+mn-ea"/>
                <a:cs typeface="Arial" pitchFamily="34" charset="0"/>
              </a:defRPr>
            </a:lvl4pPr>
            <a:lvl5pPr marL="2057400" indent="-228600" algn="r" defTabSz="914400" rtl="1" eaLnBrk="0" latinLnBrk="0" hangingPunct="0">
              <a:defRPr sz="18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sz="1800" kern="1200">
                <a:solidFill>
                  <a:schemeClr val="tx1"/>
                </a:solidFill>
                <a:latin typeface="Arial" pitchFamily="34" charset="0"/>
                <a:ea typeface="+mn-ea"/>
                <a:cs typeface="Arial" pitchFamily="34" charset="0"/>
              </a:defRPr>
            </a:lvl9pPr>
          </a:lstStyle>
          <a:p>
            <a:pPr algn="ctr" rtl="1" eaLnBrk="1" hangingPunct="1"/>
            <a:fld id="{7A3BFF54-5A40-44D2-912D-DADE1B1BC096}" type="slidenum">
              <a:rPr lang="ar-SA" sz="1800" smtClean="0">
                <a:solidFill>
                  <a:schemeClr val="bg1"/>
                </a:solidFill>
                <a:latin typeface="Calibri" pitchFamily="34" charset="0"/>
              </a:rPr>
              <a:pPr algn="ctr" rtl="1" eaLnBrk="1" hangingPunct="1"/>
              <a:t>225</a:t>
            </a:fld>
            <a:endParaRPr lang="en-US" sz="1800" dirty="0" smtClean="0">
              <a:solidFill>
                <a:schemeClr val="bg1"/>
              </a:solidFill>
              <a:latin typeface="Calibri" pitchFamily="34" charset="0"/>
            </a:endParaRPr>
          </a:p>
        </p:txBody>
      </p:sp>
    </p:spTree>
    <p:extLst>
      <p:ext uri="{BB962C8B-B14F-4D97-AF65-F5344CB8AC3E}">
        <p14:creationId xmlns:p14="http://schemas.microsoft.com/office/powerpoint/2010/main" xmlns="" val="65881476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621725" y="6376259"/>
            <a:ext cx="445477" cy="365125"/>
          </a:xfrm>
          <a:noFill/>
          <a:ln>
            <a:miter lim="800000"/>
            <a:headEnd/>
            <a:tailEnd/>
          </a:ln>
        </p:spPr>
        <p:txBody>
          <a:bodyPr/>
          <a:lstStyle/>
          <a:p>
            <a:pPr algn="ctr"/>
            <a:fld id="{E1D16D93-8795-4AD6-9A1F-54CC01E741BE}" type="slidenum">
              <a:rPr lang="ar-SA" sz="1800" smtClean="0">
                <a:solidFill>
                  <a:prstClr val="white"/>
                </a:solidFill>
                <a:cs typeface="Arial" pitchFamily="34" charset="0"/>
              </a:rPr>
              <a:pPr algn="ctr"/>
              <a:t>226</a:t>
            </a:fld>
            <a:endParaRPr lang="en-US" sz="1800" dirty="0" smtClean="0">
              <a:solidFill>
                <a:prstClr val="white"/>
              </a:solidFill>
              <a:cs typeface="Arial" pitchFamily="34" charset="0"/>
            </a:endParaRPr>
          </a:p>
        </p:txBody>
      </p:sp>
      <p:sp>
        <p:nvSpPr>
          <p:cNvPr id="5" name="Title 4"/>
          <p:cNvSpPr txBox="1">
            <a:spLocks/>
          </p:cNvSpPr>
          <p:nvPr/>
        </p:nvSpPr>
        <p:spPr bwMode="auto">
          <a:xfrm>
            <a:off x="633046" y="2133623"/>
            <a:ext cx="77724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SA" sz="8000" b="1" spc="-150" dirty="0" smtClean="0">
                <a:solidFill>
                  <a:srgbClr val="FF0000"/>
                </a:solidFill>
                <a:latin typeface="ae_AlMateen" pitchFamily="2" charset="-78"/>
                <a:cs typeface="ae_AlMateen" pitchFamily="2" charset="-78"/>
              </a:rPr>
              <a:t>الفصـل الثامن</a:t>
            </a:r>
          </a:p>
          <a:p>
            <a:pPr eaLnBrk="1" hangingPunct="1"/>
            <a:r>
              <a:rPr lang="ar-EG" sz="7200" spc="-150" dirty="0" smtClean="0">
                <a:solidFill>
                  <a:srgbClr val="009900"/>
                </a:solidFill>
                <a:latin typeface="ae_AlMateen" pitchFamily="2" charset="-78"/>
                <a:cs typeface="ae_AlMateen" pitchFamily="2" charset="-78"/>
              </a:rPr>
              <a:t>المح</a:t>
            </a:r>
            <a:r>
              <a:rPr lang="ar-SA" sz="7200" spc="-150" dirty="0" smtClean="0">
                <a:solidFill>
                  <a:srgbClr val="009900"/>
                </a:solidFill>
                <a:latin typeface="ae_AlMateen" pitchFamily="2" charset="-78"/>
                <a:cs typeface="ae_AlMateen" pitchFamily="2" charset="-78"/>
              </a:rPr>
              <a:t>ـ</a:t>
            </a:r>
            <a:r>
              <a:rPr lang="ar-EG" sz="7200" spc="-150" dirty="0" err="1" smtClean="0">
                <a:solidFill>
                  <a:srgbClr val="009900"/>
                </a:solidFill>
                <a:latin typeface="ae_AlMateen" pitchFamily="2" charset="-78"/>
                <a:cs typeface="ae_AlMateen" pitchFamily="2" charset="-78"/>
              </a:rPr>
              <a:t>اضرة</a:t>
            </a:r>
            <a:r>
              <a:rPr lang="ar-SA" sz="7200" dirty="0">
                <a:solidFill>
                  <a:srgbClr val="009900"/>
                </a:solidFill>
                <a:cs typeface="Arial" pitchFamily="34" charset="0"/>
              </a:rPr>
              <a:t> </a:t>
            </a:r>
            <a:r>
              <a:rPr lang="ar-SA" sz="7200" spc="-150" dirty="0" smtClean="0">
                <a:solidFill>
                  <a:srgbClr val="009900"/>
                </a:solidFill>
                <a:latin typeface="ae_AlMateen" pitchFamily="2" charset="-78"/>
                <a:cs typeface="ae_AlMateen" pitchFamily="2" charset="-78"/>
              </a:rPr>
              <a:t>الحادية عشرة</a:t>
            </a:r>
          </a:p>
          <a:p>
            <a:pPr eaLnBrk="1" hangingPunct="1"/>
            <a:r>
              <a:rPr lang="ar-SA" spc="-150" dirty="0" smtClean="0">
                <a:solidFill>
                  <a:srgbClr val="376092"/>
                </a:solidFill>
                <a:latin typeface="ae_AlMateen" pitchFamily="2" charset="-78"/>
                <a:cs typeface="ae_AlMateen" pitchFamily="2" charset="-78"/>
              </a:rPr>
              <a:t> </a:t>
            </a:r>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350989" y="4191000"/>
            <a:ext cx="6541477"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b="1" dirty="0" smtClean="0">
                <a:solidFill>
                  <a:prstClr val="black"/>
                </a:solidFill>
                <a:cs typeface="Arial" pitchFamily="34" charset="0"/>
              </a:rPr>
              <a:t>الأوراق التجارية</a:t>
            </a:r>
            <a:endParaRPr lang="ar-SA" b="1" dirty="0">
              <a:solidFill>
                <a:prstClr val="black"/>
              </a:solidFill>
              <a:cs typeface="Arial" pitchFamily="34" charset="0"/>
            </a:endParaRPr>
          </a:p>
        </p:txBody>
      </p:sp>
    </p:spTree>
    <p:extLst>
      <p:ext uri="{BB962C8B-B14F-4D97-AF65-F5344CB8AC3E}">
        <p14:creationId xmlns:p14="http://schemas.microsoft.com/office/powerpoint/2010/main" xmlns="" val="2218563871"/>
      </p:ext>
    </p:extLst>
  </p:cSld>
  <p:clrMapOvr>
    <a:masterClrMapping/>
  </p:clrMapOvr>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r>
              <a:rPr lang="en-GB" altLang="en-US" sz="3200" dirty="0" smtClean="0">
                <a:solidFill>
                  <a:srgbClr val="FF0000"/>
                </a:solidFill>
                <a:cs typeface="Arial" pitchFamily="34" charset="0"/>
              </a:rPr>
              <a:t>Negotiable Instruments</a:t>
            </a:r>
            <a:r>
              <a:rPr lang="ar-SA" altLang="en-US" sz="3200" b="1" dirty="0" smtClean="0">
                <a:solidFill>
                  <a:schemeClr val="tx1"/>
                </a:solidFill>
                <a:cs typeface="Arial" pitchFamily="34" charset="0"/>
              </a:rPr>
              <a:t>سادساً: الأوراق التجارية </a:t>
            </a:r>
            <a:endParaRPr lang="en-GB" altLang="en-US" sz="3200" b="1" dirty="0" smtClean="0">
              <a:solidFill>
                <a:schemeClr val="tx1"/>
              </a:solidFill>
              <a:cs typeface="Arial" pitchFamily="34" charset="0"/>
            </a:endParaRPr>
          </a:p>
        </p:txBody>
      </p:sp>
      <p:sp>
        <p:nvSpPr>
          <p:cNvPr id="3" name="Content Placeholder 2"/>
          <p:cNvSpPr>
            <a:spLocks noGrp="1"/>
          </p:cNvSpPr>
          <p:nvPr>
            <p:ph idx="1"/>
          </p:nvPr>
        </p:nvSpPr>
        <p:spPr>
          <a:xfrm>
            <a:off x="457200" y="1524001"/>
            <a:ext cx="8229600" cy="4602163"/>
          </a:xfrm>
        </p:spPr>
        <p:txBody>
          <a:bodyPr/>
          <a:lstStyle/>
          <a:p>
            <a:pPr algn="just" rtl="1">
              <a:lnSpc>
                <a:spcPct val="150000"/>
              </a:lnSpc>
            </a:pPr>
            <a:r>
              <a:rPr lang="ar-SA" altLang="en-US" smtClean="0">
                <a:cs typeface="Arial" pitchFamily="34" charset="0"/>
              </a:rPr>
              <a:t>قد تتعامل المنشاة مع بعض العملاء لأول مرة وقد لا تكون على علم بمركزهم المالي، وعندما تبيع لهم بضاعة بالأجل وتكون مهلة السداد طويلة نسبياً، يتطلب الأمر وجود مستندات كتابية تثبت حقوق المنشأة ويمكن استخدامها أمام القضاء إذا لزم الأمر، هذه المستندات تعرف بالأوراق التجارية.</a:t>
            </a:r>
          </a:p>
          <a:p>
            <a:endParaRPr lang="ar-SA" altLang="en-US" sz="2800" smtClean="0">
              <a:cs typeface="Arial" pitchFamily="34" charset="0"/>
            </a:endParaRPr>
          </a:p>
        </p:txBody>
      </p:sp>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227</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231764369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ar-SA" b="1" dirty="0" smtClean="0"/>
              <a:t/>
            </a:r>
            <a:br>
              <a:rPr lang="ar-SA" b="1" dirty="0" smtClean="0"/>
            </a:br>
            <a:r>
              <a:rPr lang="ar-SA" sz="3200" b="1" dirty="0" smtClean="0">
                <a:solidFill>
                  <a:schemeClr val="tx1"/>
                </a:solidFill>
              </a:rPr>
              <a:t>مزايا استخدام الأوراق التجارية</a:t>
            </a:r>
            <a:r>
              <a:rPr lang="ar-SA" b="1" dirty="0" smtClean="0"/>
              <a:t/>
            </a:r>
            <a:br>
              <a:rPr lang="ar-SA" b="1" dirty="0" smtClean="0"/>
            </a:br>
            <a:endParaRPr lang="en-GB" dirty="0"/>
          </a:p>
        </p:txBody>
      </p:sp>
      <p:sp>
        <p:nvSpPr>
          <p:cNvPr id="3" name="Content Placeholder 2"/>
          <p:cNvSpPr>
            <a:spLocks noGrp="1"/>
          </p:cNvSpPr>
          <p:nvPr>
            <p:ph idx="1"/>
          </p:nvPr>
        </p:nvSpPr>
        <p:spPr/>
        <p:txBody>
          <a:bodyPr/>
          <a:lstStyle/>
          <a:p>
            <a:pPr marL="609600" indent="-609600" algn="just" rtl="1" eaLnBrk="1" hangingPunct="1">
              <a:lnSpc>
                <a:spcPct val="150000"/>
              </a:lnSpc>
              <a:buFont typeface="Wingdings" pitchFamily="2" charset="2"/>
              <a:buAutoNum type="arabicPeriod"/>
              <a:defRPr/>
            </a:pPr>
            <a:r>
              <a:rPr lang="ar-SA" dirty="0" smtClean="0">
                <a:latin typeface="Arial" pitchFamily="34" charset="0"/>
                <a:cs typeface="Arial" pitchFamily="34" charset="0"/>
              </a:rPr>
              <a:t>تعتبر وسيلة لإثبات الدين في حالة قيام المنازعات القضائية</a:t>
            </a:r>
          </a:p>
          <a:p>
            <a:pPr marL="609600" indent="-609600" algn="just" rtl="1" eaLnBrk="1" hangingPunct="1">
              <a:lnSpc>
                <a:spcPct val="150000"/>
              </a:lnSpc>
              <a:buFont typeface="Wingdings" pitchFamily="2" charset="2"/>
              <a:buAutoNum type="arabicPeriod"/>
              <a:defRPr/>
            </a:pPr>
            <a:r>
              <a:rPr lang="ar-SA" dirty="0" smtClean="0">
                <a:latin typeface="Arial" pitchFamily="34" charset="0"/>
                <a:cs typeface="Arial" pitchFamily="34" charset="0"/>
              </a:rPr>
              <a:t>تساعد على اتساع نطاق الحياة التجارية من خلال تحقيق المرونة في سداد الالتزامات</a:t>
            </a:r>
          </a:p>
          <a:p>
            <a:pPr marL="609600" indent="-609600" algn="just" rtl="1" eaLnBrk="1" hangingPunct="1">
              <a:lnSpc>
                <a:spcPct val="150000"/>
              </a:lnSpc>
              <a:buFont typeface="Wingdings" pitchFamily="2" charset="2"/>
              <a:buAutoNum type="arabicPeriod"/>
              <a:defRPr/>
            </a:pPr>
            <a:r>
              <a:rPr lang="ar-SA" dirty="0" smtClean="0">
                <a:latin typeface="Arial" pitchFamily="34" charset="0"/>
                <a:cs typeface="Arial" pitchFamily="34" charset="0"/>
              </a:rPr>
              <a:t>يمكن الحصول على قيمتها نقدا قبل تاريخ الاستحقاق من خلال خصم الورقة التجارية لدى البنوك</a:t>
            </a:r>
            <a:endParaRPr lang="en-US" dirty="0" smtClean="0">
              <a:latin typeface="Arial" pitchFamily="34" charset="0"/>
              <a:cs typeface="Arial" pitchFamily="34" charset="0"/>
            </a:endParaRPr>
          </a:p>
          <a:p>
            <a:pPr>
              <a:defRPr/>
            </a:pPr>
            <a:endParaRPr lang="en-GB" dirty="0"/>
          </a:p>
        </p:txBody>
      </p:sp>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228</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238669959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ar-SA" sz="3200" b="1" dirty="0" smtClean="0">
                <a:solidFill>
                  <a:schemeClr val="tx1"/>
                </a:solidFill>
              </a:rPr>
              <a:t>أنواع الأوراق التجارية</a:t>
            </a:r>
            <a:endParaRPr lang="en-GB" sz="3200" b="1" dirty="0">
              <a:solidFill>
                <a:schemeClr val="tx1"/>
              </a:solidFill>
            </a:endParaRPr>
          </a:p>
        </p:txBody>
      </p:sp>
      <p:sp>
        <p:nvSpPr>
          <p:cNvPr id="3" name="Content Placeholder 2"/>
          <p:cNvSpPr>
            <a:spLocks noGrp="1"/>
          </p:cNvSpPr>
          <p:nvPr>
            <p:ph idx="1"/>
          </p:nvPr>
        </p:nvSpPr>
        <p:spPr>
          <a:xfrm>
            <a:off x="457200" y="1524001"/>
            <a:ext cx="8053754" cy="4602163"/>
          </a:xfrm>
        </p:spPr>
        <p:txBody>
          <a:bodyPr/>
          <a:lstStyle/>
          <a:p>
            <a:pPr marL="609600" indent="-609600" algn="just" rtl="1" eaLnBrk="1" hangingPunct="1">
              <a:lnSpc>
                <a:spcPct val="150000"/>
              </a:lnSpc>
              <a:defRPr/>
            </a:pPr>
            <a:r>
              <a:rPr lang="ar-SA" sz="2800" b="1" dirty="0" smtClean="0"/>
              <a:t>تتضمن الأوراق التجارية ثلاثة أنواع:</a:t>
            </a:r>
          </a:p>
          <a:p>
            <a:pPr marL="609600" indent="-609600" algn="just" rtl="1" eaLnBrk="1" hangingPunct="1">
              <a:lnSpc>
                <a:spcPct val="150000"/>
              </a:lnSpc>
              <a:buFont typeface="Wingdings" pitchFamily="2" charset="2"/>
              <a:buAutoNum type="arabicPeriod"/>
              <a:defRPr/>
            </a:pPr>
            <a:r>
              <a:rPr lang="ar-SA" sz="2800" b="1" dirty="0" smtClean="0"/>
              <a:t>الكمبيالة</a:t>
            </a:r>
          </a:p>
          <a:p>
            <a:pPr marL="609600" indent="-609600" algn="just" rtl="1" eaLnBrk="1" hangingPunct="1">
              <a:lnSpc>
                <a:spcPct val="150000"/>
              </a:lnSpc>
              <a:buFont typeface="Wingdings" pitchFamily="2" charset="2"/>
              <a:buAutoNum type="arabicPeriod"/>
              <a:defRPr/>
            </a:pPr>
            <a:r>
              <a:rPr lang="ar-SA" sz="2800" b="1" dirty="0" smtClean="0"/>
              <a:t>السند </a:t>
            </a:r>
            <a:r>
              <a:rPr lang="ar-SA" sz="2800" b="1" dirty="0" err="1" smtClean="0"/>
              <a:t>الإذني</a:t>
            </a:r>
            <a:endParaRPr lang="ar-SA" sz="2800" b="1" dirty="0" smtClean="0"/>
          </a:p>
          <a:p>
            <a:pPr marL="609600" indent="-609600" algn="just" rtl="1" eaLnBrk="1" hangingPunct="1">
              <a:lnSpc>
                <a:spcPct val="150000"/>
              </a:lnSpc>
              <a:buFont typeface="Wingdings" pitchFamily="2" charset="2"/>
              <a:buAutoNum type="arabicPeriod"/>
              <a:defRPr/>
            </a:pPr>
            <a:r>
              <a:rPr lang="ar-SA" sz="2800" b="1" dirty="0" smtClean="0"/>
              <a:t> الشيك</a:t>
            </a:r>
          </a:p>
          <a:p>
            <a:pPr marL="609600" indent="-609600" algn="just" rtl="1" eaLnBrk="1" hangingPunct="1">
              <a:lnSpc>
                <a:spcPct val="150000"/>
              </a:lnSpc>
              <a:defRPr/>
            </a:pPr>
            <a:r>
              <a:rPr lang="ar-SA" sz="2800" dirty="0" smtClean="0"/>
              <a:t> </a:t>
            </a:r>
            <a:r>
              <a:rPr lang="ar-SA" sz="2800" b="1" dirty="0" smtClean="0">
                <a:solidFill>
                  <a:srgbClr val="FF0000"/>
                </a:solidFill>
              </a:rPr>
              <a:t>مع ملاحظة أن الشيك يستثنى من طرق التصرف في الأوراق التجارية لأنه يعامل معاملة النقدية، لكونه أداة للسداد أو التحصيل الفوري. </a:t>
            </a:r>
          </a:p>
          <a:p>
            <a:pPr>
              <a:defRPr/>
            </a:pPr>
            <a:endParaRPr lang="en-GB" dirty="0"/>
          </a:p>
        </p:txBody>
      </p:sp>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229</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302404123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lnSpc>
                <a:spcPct val="150000"/>
              </a:lnSpc>
              <a:defRPr/>
            </a:pPr>
            <a:r>
              <a:rPr lang="en-GB" sz="3200" dirty="0" smtClean="0">
                <a:solidFill>
                  <a:srgbClr val="FF0000"/>
                </a:solidFill>
              </a:rPr>
              <a:t>Bill of Exchange</a:t>
            </a:r>
            <a:r>
              <a:rPr lang="ar-SA" sz="3200" b="1" dirty="0" smtClean="0">
                <a:solidFill>
                  <a:schemeClr val="tx1"/>
                </a:solidFill>
              </a:rPr>
              <a:t>أ- الكمبيالة  </a:t>
            </a:r>
            <a:endParaRPr lang="en-GB" sz="3200" b="1" dirty="0">
              <a:solidFill>
                <a:schemeClr val="tx1"/>
              </a:solidFill>
            </a:endParaRPr>
          </a:p>
        </p:txBody>
      </p:sp>
      <p:sp>
        <p:nvSpPr>
          <p:cNvPr id="3" name="Content Placeholder 2"/>
          <p:cNvSpPr>
            <a:spLocks noGrp="1"/>
          </p:cNvSpPr>
          <p:nvPr>
            <p:ph idx="1"/>
          </p:nvPr>
        </p:nvSpPr>
        <p:spPr>
          <a:xfrm>
            <a:off x="457200" y="1219201"/>
            <a:ext cx="8229600" cy="4906963"/>
          </a:xfrm>
        </p:spPr>
        <p:txBody>
          <a:bodyPr/>
          <a:lstStyle/>
          <a:p>
            <a:pPr algn="just" rtl="1">
              <a:lnSpc>
                <a:spcPct val="150000"/>
              </a:lnSpc>
              <a:defRPr/>
            </a:pPr>
            <a:r>
              <a:rPr lang="ar-SA" sz="2800" dirty="0" smtClean="0"/>
              <a:t>أمر كتابي غير معلق على شرط موجه من الدائن إلى المدين يطلب منه دفع مبلغ معين في تاريخ محدد أو عند الطلب لأمره أو لشخص معين أو لحامله.</a:t>
            </a:r>
          </a:p>
          <a:p>
            <a:pPr>
              <a:defRPr/>
            </a:pPr>
            <a:r>
              <a:rPr lang="ar-SA" sz="2800" b="1" dirty="0" smtClean="0">
                <a:solidFill>
                  <a:srgbClr val="FF0000"/>
                </a:solidFill>
              </a:rPr>
              <a:t>يجب أن تتضمن الكمبيالة المعلومات التالية:</a:t>
            </a:r>
          </a:p>
          <a:p>
            <a:pPr marL="1077913" indent="-450850" rtl="1">
              <a:lnSpc>
                <a:spcPct val="150000"/>
              </a:lnSpc>
              <a:buFont typeface="Arial" pitchFamily="34" charset="0"/>
              <a:buChar char="•"/>
              <a:tabLst>
                <a:tab pos="1255713" algn="l"/>
              </a:tabLst>
              <a:defRPr/>
            </a:pPr>
            <a:r>
              <a:rPr lang="ar-SA" sz="2400" dirty="0" smtClean="0"/>
              <a:t>تاريخ التحرير وتاريخ الاستحقاق</a:t>
            </a:r>
          </a:p>
          <a:p>
            <a:pPr marL="1077913" indent="-450850" rtl="1">
              <a:lnSpc>
                <a:spcPct val="150000"/>
              </a:lnSpc>
              <a:buFont typeface="Arial" pitchFamily="34" charset="0"/>
              <a:buChar char="•"/>
              <a:tabLst>
                <a:tab pos="1255713" algn="l"/>
              </a:tabLst>
              <a:defRPr/>
            </a:pPr>
            <a:r>
              <a:rPr lang="ar-SA" sz="2400" dirty="0" smtClean="0"/>
              <a:t>المبلغ بالأرقام والحروف ومقابل الوفاء</a:t>
            </a:r>
          </a:p>
          <a:p>
            <a:pPr marL="1077913" indent="-450850" rtl="1">
              <a:lnSpc>
                <a:spcPct val="150000"/>
              </a:lnSpc>
              <a:buFont typeface="Arial" pitchFamily="34" charset="0"/>
              <a:buChar char="•"/>
              <a:tabLst>
                <a:tab pos="1255713" algn="l"/>
              </a:tabLst>
              <a:defRPr/>
            </a:pPr>
            <a:r>
              <a:rPr lang="ar-SA" sz="2400" dirty="0" smtClean="0"/>
              <a:t>اسم الساحب والمسحوب عليه والمستفيد إن لم يكن الساحب نفسه</a:t>
            </a:r>
          </a:p>
          <a:p>
            <a:pPr marL="1077913" indent="-450850" rtl="1">
              <a:lnSpc>
                <a:spcPct val="150000"/>
              </a:lnSpc>
              <a:buFont typeface="Arial" pitchFamily="34" charset="0"/>
              <a:buChar char="•"/>
              <a:tabLst>
                <a:tab pos="1255713" algn="l"/>
              </a:tabLst>
              <a:defRPr/>
            </a:pPr>
            <a:r>
              <a:rPr lang="ar-SA" sz="2400" dirty="0" smtClean="0"/>
              <a:t>توقيع المسحوب عليه بقبول الكمبيالة مع ذكر التاريخ</a:t>
            </a:r>
            <a:endParaRPr lang="en-GB" sz="2400" dirty="0" smtClean="0"/>
          </a:p>
          <a:p>
            <a:pPr algn="just" rtl="1">
              <a:lnSpc>
                <a:spcPct val="150000"/>
              </a:lnSpc>
              <a:defRPr/>
            </a:pPr>
            <a:endParaRPr lang="en-GB" sz="2800" dirty="0" smtClean="0"/>
          </a:p>
          <a:p>
            <a:pPr>
              <a:lnSpc>
                <a:spcPct val="150000"/>
              </a:lnSpc>
              <a:defRPr/>
            </a:pPr>
            <a:endParaRPr lang="en-GB" sz="2800" dirty="0" smtClean="0"/>
          </a:p>
          <a:p>
            <a:pPr>
              <a:lnSpc>
                <a:spcPct val="150000"/>
              </a:lnSpc>
              <a:defRPr/>
            </a:pPr>
            <a:endParaRPr lang="en-GB" sz="2800" dirty="0"/>
          </a:p>
        </p:txBody>
      </p:sp>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230</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215803248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linds(horizontal)">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nvGraphicFramePr>
        <p:xfrm>
          <a:off x="633046" y="762000"/>
          <a:ext cx="7877908" cy="4876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231</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3928808891"/>
      </p:ext>
    </p:extLst>
  </p:cSld>
  <p:clrMapOvr>
    <a:masterClrMapping/>
  </p:clrMapOvr>
  <p:transition/>
  <p:timing>
    <p:tnLst>
      <p:par>
        <p:cT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a:solidFill>
            <a:schemeClr val="accent1"/>
          </a:solidFill>
        </p:spPr>
        <p:txBody>
          <a:bodyPr/>
          <a:lstStyle/>
          <a:p>
            <a:pPr>
              <a:defRPr/>
            </a:pPr>
            <a:r>
              <a:rPr lang="ar-SA" sz="3200" b="1" dirty="0" smtClean="0">
                <a:solidFill>
                  <a:schemeClr val="tx1"/>
                </a:solidFill>
              </a:rPr>
              <a:t>شكل الكمبيالة</a:t>
            </a:r>
            <a:endParaRPr lang="en-GB" sz="3200" b="1" dirty="0">
              <a:solidFill>
                <a:schemeClr val="tx1"/>
              </a:solidFill>
            </a:endParaRPr>
          </a:p>
        </p:txBody>
      </p:sp>
      <p:sp>
        <p:nvSpPr>
          <p:cNvPr id="5" name="Rectangle 12"/>
          <p:cNvSpPr>
            <a:spLocks noGrp="1" noChangeArrowheads="1"/>
          </p:cNvSpPr>
          <p:nvPr>
            <p:ph idx="1"/>
          </p:nvPr>
        </p:nvSpPr>
        <p:spPr>
          <a:xfrm>
            <a:off x="323528" y="836712"/>
            <a:ext cx="8440615" cy="4968552"/>
          </a:xfrm>
          <a:solidFill>
            <a:schemeClr val="accent6">
              <a:lumMod val="40000"/>
              <a:lumOff val="60000"/>
            </a:schemeClr>
          </a:solidFill>
        </p:spPr>
        <p:txBody>
          <a:bodyPr/>
          <a:lstStyle/>
          <a:p>
            <a:pPr rtl="1">
              <a:buClr>
                <a:schemeClr val="hlink"/>
              </a:buClr>
              <a:buSzPct val="70000"/>
              <a:buFont typeface="Wingdings" pitchFamily="2" charset="2"/>
              <a:buNone/>
              <a:defRPr/>
            </a:pPr>
            <a:endParaRPr lang="ar-SA" sz="2000" b="1" dirty="0">
              <a:effectLst>
                <a:outerShdw blurRad="38100" dist="38100" dir="2700000" algn="tl">
                  <a:srgbClr val="000000"/>
                </a:outerShdw>
              </a:effectLst>
            </a:endParaRPr>
          </a:p>
          <a:p>
            <a:pPr rtl="1">
              <a:buClr>
                <a:schemeClr val="hlink"/>
              </a:buClr>
              <a:buSzPct val="70000"/>
              <a:buFont typeface="Wingdings" pitchFamily="2" charset="2"/>
              <a:buNone/>
              <a:defRPr/>
            </a:pPr>
            <a:r>
              <a:rPr lang="ar-SA" sz="2000" b="1" dirty="0" smtClean="0"/>
              <a:t> الأحساء في  </a:t>
            </a:r>
            <a:r>
              <a:rPr lang="ar-SA" sz="2000" b="1" dirty="0" smtClean="0">
                <a:solidFill>
                  <a:srgbClr val="FF0000"/>
                </a:solidFill>
              </a:rPr>
              <a:t>1431/5/10هـ</a:t>
            </a:r>
            <a:r>
              <a:rPr lang="ar-SA" sz="2000" b="1" dirty="0" smtClean="0"/>
              <a:t>  </a:t>
            </a:r>
            <a:r>
              <a:rPr lang="ar-SA" sz="2000" b="1" dirty="0" smtClean="0">
                <a:solidFill>
                  <a:srgbClr val="FFFF00"/>
                </a:solidFill>
              </a:rPr>
              <a:t>  </a:t>
            </a:r>
            <a:r>
              <a:rPr lang="ar-SA" sz="2000" b="1" dirty="0" smtClean="0"/>
              <a:t>(تاريخ </a:t>
            </a:r>
            <a:r>
              <a:rPr lang="ar-SA" sz="2000" b="1" dirty="0"/>
              <a:t>التحرير) 	</a:t>
            </a:r>
            <a:r>
              <a:rPr lang="ar-SA" sz="2000" b="1" dirty="0" smtClean="0"/>
              <a:t> (المبلغ بالأرقام)        هللة        ريال</a:t>
            </a:r>
          </a:p>
          <a:p>
            <a:pPr rtl="1">
              <a:buClr>
                <a:schemeClr val="hlink"/>
              </a:buClr>
              <a:buSzPct val="70000"/>
              <a:defRPr/>
            </a:pPr>
            <a:r>
              <a:rPr lang="ar-SA" sz="2000" b="1" dirty="0" smtClean="0"/>
              <a:t>                                                                                              </a:t>
            </a:r>
            <a:r>
              <a:rPr lang="en-US" sz="2000" b="1" dirty="0" smtClean="0">
                <a:solidFill>
                  <a:srgbClr val="FF0000"/>
                </a:solidFill>
              </a:rPr>
              <a:t>00</a:t>
            </a:r>
            <a:r>
              <a:rPr lang="ar-SA" sz="2000" b="1" dirty="0" smtClean="0"/>
              <a:t>     </a:t>
            </a:r>
            <a:r>
              <a:rPr lang="en-US" sz="2000" b="1" dirty="0" smtClean="0">
                <a:solidFill>
                  <a:srgbClr val="FF0000"/>
                </a:solidFill>
              </a:rPr>
              <a:t>10</a:t>
            </a:r>
            <a:r>
              <a:rPr lang="en-GB" sz="2000" b="1" dirty="0" smtClean="0">
                <a:solidFill>
                  <a:srgbClr val="FF0000"/>
                </a:solidFill>
              </a:rPr>
              <a:t>0</a:t>
            </a:r>
            <a:r>
              <a:rPr lang="en-US" sz="2000" b="1" dirty="0" smtClean="0">
                <a:solidFill>
                  <a:srgbClr val="FF0000"/>
                </a:solidFill>
              </a:rPr>
              <a:t>00</a:t>
            </a:r>
            <a:endParaRPr lang="ar-SA" sz="2000" b="1" dirty="0" smtClean="0"/>
          </a:p>
          <a:p>
            <a:pPr rtl="1">
              <a:buClr>
                <a:schemeClr val="hlink"/>
              </a:buClr>
              <a:buSzPct val="70000"/>
              <a:buFont typeface="Wingdings" pitchFamily="2" charset="2"/>
              <a:buNone/>
              <a:defRPr/>
            </a:pPr>
            <a:r>
              <a:rPr lang="ar-SA" sz="2000" b="1" dirty="0" smtClean="0"/>
              <a:t>إلى</a:t>
            </a:r>
            <a:r>
              <a:rPr lang="en-US" sz="2000" b="1" dirty="0" smtClean="0"/>
              <a:t> </a:t>
            </a:r>
            <a:r>
              <a:rPr lang="ar-SA" sz="2000" b="1" dirty="0"/>
              <a:t>السادة/.....</a:t>
            </a:r>
            <a:r>
              <a:rPr lang="ar-SA" sz="2000" b="1" dirty="0">
                <a:solidFill>
                  <a:srgbClr val="FF0000"/>
                </a:solidFill>
              </a:rPr>
              <a:t>منِشأة </a:t>
            </a:r>
            <a:r>
              <a:rPr lang="ar-SA" sz="2000" b="1" dirty="0" smtClean="0">
                <a:solidFill>
                  <a:srgbClr val="FF0000"/>
                </a:solidFill>
              </a:rPr>
              <a:t>التوفيق</a:t>
            </a:r>
            <a:r>
              <a:rPr lang="ar-SA" sz="2000" b="1" dirty="0" smtClean="0"/>
              <a:t>......(المشتري - المسحوب </a:t>
            </a:r>
            <a:r>
              <a:rPr lang="ar-SA" sz="2000" b="1" dirty="0"/>
              <a:t>عليه)	</a:t>
            </a:r>
            <a:endParaRPr lang="ar-SA" sz="2000" b="1" dirty="0">
              <a:solidFill>
                <a:srgbClr val="FF0000"/>
              </a:solidFill>
            </a:endParaRPr>
          </a:p>
          <a:p>
            <a:pPr rtl="1">
              <a:buClr>
                <a:schemeClr val="hlink"/>
              </a:buClr>
              <a:buSzPct val="70000"/>
              <a:defRPr/>
            </a:pPr>
            <a:r>
              <a:rPr lang="ar-SA" sz="2000" b="1" dirty="0"/>
              <a:t>ادفعوا لأمر/........</a:t>
            </a:r>
            <a:r>
              <a:rPr lang="ar-SA" sz="2000" b="1" dirty="0">
                <a:solidFill>
                  <a:srgbClr val="FF0000"/>
                </a:solidFill>
              </a:rPr>
              <a:t>منشأة </a:t>
            </a:r>
            <a:r>
              <a:rPr lang="ar-SA" sz="2000" b="1" dirty="0" smtClean="0">
                <a:solidFill>
                  <a:srgbClr val="FF0000"/>
                </a:solidFill>
              </a:rPr>
              <a:t>النجاح</a:t>
            </a:r>
            <a:r>
              <a:rPr lang="ar-SA" sz="2000" b="1" dirty="0" smtClean="0"/>
              <a:t>......(البائع –الساحب - المستفيد) </a:t>
            </a:r>
            <a:endParaRPr lang="ar-SA" sz="2000" b="1" dirty="0"/>
          </a:p>
          <a:p>
            <a:pPr rtl="1">
              <a:buClr>
                <a:schemeClr val="hlink"/>
              </a:buClr>
              <a:buSzPct val="70000"/>
              <a:defRPr/>
            </a:pPr>
            <a:r>
              <a:rPr lang="ar-SA" sz="2000" b="1" dirty="0"/>
              <a:t>مبلغا وقدره</a:t>
            </a:r>
            <a:r>
              <a:rPr lang="ar-SA" sz="2000" b="1" dirty="0" smtClean="0"/>
              <a:t>/....</a:t>
            </a:r>
            <a:r>
              <a:rPr lang="ar-SA" sz="2000" b="1" dirty="0" smtClean="0">
                <a:solidFill>
                  <a:srgbClr val="FF0000"/>
                </a:solidFill>
              </a:rPr>
              <a:t>فقط عشرة آلاف ريال لا غير،</a:t>
            </a:r>
            <a:r>
              <a:rPr lang="ar-SA" sz="2000" b="1" dirty="0" smtClean="0"/>
              <a:t>..... (المبلغ بالحروف)</a:t>
            </a:r>
          </a:p>
          <a:p>
            <a:pPr rtl="1">
              <a:buClr>
                <a:schemeClr val="hlink"/>
              </a:buClr>
              <a:buSzPct val="70000"/>
              <a:buFont typeface="Wingdings" pitchFamily="2" charset="2"/>
              <a:buNone/>
              <a:defRPr/>
            </a:pPr>
            <a:r>
              <a:rPr lang="ar-SA" sz="2000" b="1" dirty="0" smtClean="0"/>
              <a:t>بتاريخ</a:t>
            </a:r>
            <a:r>
              <a:rPr lang="ar-SA" sz="2000" b="1" dirty="0"/>
              <a:t>/ </a:t>
            </a:r>
            <a:r>
              <a:rPr lang="ar-SA" sz="2000" b="1" dirty="0" smtClean="0">
                <a:solidFill>
                  <a:srgbClr val="FF0000"/>
                </a:solidFill>
              </a:rPr>
              <a:t>1431/7/10هـ</a:t>
            </a:r>
            <a:r>
              <a:rPr lang="ar-SA" sz="2000" b="1" dirty="0" smtClean="0"/>
              <a:t> </a:t>
            </a:r>
            <a:r>
              <a:rPr lang="ar-SA" sz="2000" b="1" dirty="0"/>
              <a:t>(تاريخ الاستحقاق)</a:t>
            </a:r>
          </a:p>
          <a:p>
            <a:pPr rtl="1">
              <a:buClr>
                <a:schemeClr val="hlink"/>
              </a:buClr>
              <a:buSzPct val="70000"/>
              <a:buFont typeface="Wingdings" pitchFamily="2" charset="2"/>
              <a:buNone/>
              <a:defRPr/>
            </a:pPr>
            <a:r>
              <a:rPr lang="ar-SA" sz="2000" b="1" dirty="0"/>
              <a:t>والقيمة </a:t>
            </a:r>
            <a:r>
              <a:rPr lang="ar-SA" sz="2000" b="1" dirty="0" smtClean="0"/>
              <a:t>وصلت/ </a:t>
            </a:r>
            <a:r>
              <a:rPr lang="ar-SA" sz="2000" b="1" dirty="0"/>
              <a:t>..........</a:t>
            </a:r>
            <a:r>
              <a:rPr lang="ar-SA" sz="2000" b="1" dirty="0">
                <a:solidFill>
                  <a:srgbClr val="FF0000"/>
                </a:solidFill>
              </a:rPr>
              <a:t>بضاعة</a:t>
            </a:r>
            <a:r>
              <a:rPr lang="ar-SA" sz="2000" b="1" dirty="0"/>
              <a:t> </a:t>
            </a:r>
            <a:r>
              <a:rPr lang="ar-SA" sz="2000" b="1" dirty="0" smtClean="0"/>
              <a:t>..............(مقابل الوفاء)</a:t>
            </a:r>
            <a:endParaRPr lang="ar-SA" sz="2000" b="1" dirty="0"/>
          </a:p>
          <a:p>
            <a:pPr rtl="1">
              <a:buClr>
                <a:schemeClr val="hlink"/>
              </a:buClr>
              <a:buSzPct val="70000"/>
              <a:buFont typeface="Wingdings" pitchFamily="2" charset="2"/>
              <a:buNone/>
              <a:defRPr/>
            </a:pPr>
            <a:endParaRPr lang="ar-SA" sz="2000" b="1" dirty="0">
              <a:effectLst>
                <a:outerShdw blurRad="38100" dist="38100" dir="2700000" algn="tl">
                  <a:srgbClr val="000000"/>
                </a:outerShdw>
              </a:effectLst>
            </a:endParaRPr>
          </a:p>
          <a:p>
            <a:pPr rtl="1">
              <a:buClr>
                <a:schemeClr val="hlink"/>
              </a:buClr>
              <a:buSzPct val="70000"/>
              <a:buFont typeface="Wingdings" pitchFamily="2" charset="2"/>
              <a:buNone/>
              <a:defRPr/>
            </a:pPr>
            <a:r>
              <a:rPr lang="ar-SA" sz="2000" b="1" dirty="0" smtClean="0"/>
              <a:t>      توقيع الساحب                                               مقبول في </a:t>
            </a:r>
            <a:r>
              <a:rPr lang="ar-SA" sz="2000" b="1" dirty="0" smtClean="0">
                <a:solidFill>
                  <a:srgbClr val="FF0000"/>
                </a:solidFill>
              </a:rPr>
              <a:t>1431/5/10هـ </a:t>
            </a:r>
            <a:r>
              <a:rPr lang="ar-SA" sz="2000" b="1" dirty="0"/>
              <a:t>(</a:t>
            </a:r>
            <a:r>
              <a:rPr lang="ar-SA" sz="2000" b="1" dirty="0" smtClean="0"/>
              <a:t>تاريخ القبول)</a:t>
            </a:r>
          </a:p>
          <a:p>
            <a:pPr rtl="1">
              <a:buClr>
                <a:schemeClr val="hlink"/>
              </a:buClr>
              <a:buSzPct val="70000"/>
              <a:buFont typeface="Wingdings" pitchFamily="2" charset="2"/>
              <a:buNone/>
              <a:defRPr/>
            </a:pPr>
            <a:r>
              <a:rPr lang="ar-SA" sz="2000" b="1" dirty="0" smtClean="0"/>
              <a:t>       ..............                                                         توقيع </a:t>
            </a:r>
            <a:r>
              <a:rPr lang="ar-SA" sz="2000" b="1" dirty="0"/>
              <a:t>(المسحوب عليه</a:t>
            </a:r>
            <a:r>
              <a:rPr lang="ar-SA" sz="2000" b="1" dirty="0" smtClean="0"/>
              <a:t>)</a:t>
            </a:r>
          </a:p>
          <a:p>
            <a:pPr rtl="1">
              <a:buClr>
                <a:schemeClr val="hlink"/>
              </a:buClr>
              <a:buSzPct val="70000"/>
              <a:buFont typeface="Wingdings" pitchFamily="2" charset="2"/>
              <a:buNone/>
              <a:defRPr/>
            </a:pPr>
            <a:r>
              <a:rPr lang="ar-SA" sz="2000" b="1" dirty="0" smtClean="0"/>
              <a:t>                                                                                      ................</a:t>
            </a:r>
            <a:endParaRPr lang="en-US" sz="2000" b="1" dirty="0"/>
          </a:p>
        </p:txBody>
      </p:sp>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232</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226424984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bg/>
                                          </p:spTgt>
                                        </p:tgtEl>
                                        <p:attrNameLst>
                                          <p:attrName>style.visibility</p:attrName>
                                        </p:attrNameLst>
                                      </p:cBhvr>
                                      <p:to>
                                        <p:strVal val="visible"/>
                                      </p:to>
                                    </p:set>
                                    <p:animEffect transition="in" filter="blinds(horizontal)">
                                      <p:cBhvr>
                                        <p:cTn id="12" dur="500"/>
                                        <p:tgtEl>
                                          <p:spTgt spid="5">
                                            <p:bg/>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blinds(horizontal)">
                                      <p:cBhvr>
                                        <p:cTn id="17" dur="500"/>
                                        <p:tgtEl>
                                          <p:spTgt spid="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blinds(horizontal)">
                                      <p:cBhvr>
                                        <p:cTn id="22" dur="500"/>
                                        <p:tgtEl>
                                          <p:spTgt spid="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blinds(horizontal)">
                                      <p:cBhvr>
                                        <p:cTn id="27" dur="500"/>
                                        <p:tgtEl>
                                          <p:spTgt spid="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
                                            <p:txEl>
                                              <p:pRg st="4" end="4"/>
                                            </p:txEl>
                                          </p:spTgt>
                                        </p:tgtEl>
                                        <p:attrNameLst>
                                          <p:attrName>style.visibility</p:attrName>
                                        </p:attrNameLst>
                                      </p:cBhvr>
                                      <p:to>
                                        <p:strVal val="visible"/>
                                      </p:to>
                                    </p:set>
                                    <p:animEffect transition="in" filter="blinds(horizontal)">
                                      <p:cBhvr>
                                        <p:cTn id="32" dur="500"/>
                                        <p:tgtEl>
                                          <p:spTgt spid="5">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Effect transition="in" filter="blinds(horizontal)">
                                      <p:cBhvr>
                                        <p:cTn id="37" dur="500"/>
                                        <p:tgtEl>
                                          <p:spTgt spid="5">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5">
                                            <p:txEl>
                                              <p:pRg st="6" end="6"/>
                                            </p:txEl>
                                          </p:spTgt>
                                        </p:tgtEl>
                                        <p:attrNameLst>
                                          <p:attrName>style.visibility</p:attrName>
                                        </p:attrNameLst>
                                      </p:cBhvr>
                                      <p:to>
                                        <p:strVal val="visible"/>
                                      </p:to>
                                    </p:set>
                                    <p:animEffect transition="in" filter="blinds(horizontal)">
                                      <p:cBhvr>
                                        <p:cTn id="42" dur="500"/>
                                        <p:tgtEl>
                                          <p:spTgt spid="5">
                                            <p:txEl>
                                              <p:pRg st="6" end="6"/>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5">
                                            <p:txEl>
                                              <p:pRg st="7" end="7"/>
                                            </p:txEl>
                                          </p:spTgt>
                                        </p:tgtEl>
                                        <p:attrNameLst>
                                          <p:attrName>style.visibility</p:attrName>
                                        </p:attrNameLst>
                                      </p:cBhvr>
                                      <p:to>
                                        <p:strVal val="visible"/>
                                      </p:to>
                                    </p:set>
                                    <p:animEffect transition="in" filter="blinds(horizontal)">
                                      <p:cBhvr>
                                        <p:cTn id="47" dur="500"/>
                                        <p:tgtEl>
                                          <p:spTgt spid="5">
                                            <p:txEl>
                                              <p:pRg st="7" end="7"/>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5">
                                            <p:txEl>
                                              <p:pRg st="9" end="9"/>
                                            </p:txEl>
                                          </p:spTgt>
                                        </p:tgtEl>
                                        <p:attrNameLst>
                                          <p:attrName>style.visibility</p:attrName>
                                        </p:attrNameLst>
                                      </p:cBhvr>
                                      <p:to>
                                        <p:strVal val="visible"/>
                                      </p:to>
                                    </p:set>
                                    <p:animEffect transition="in" filter="blinds(horizontal)">
                                      <p:cBhvr>
                                        <p:cTn id="52" dur="500"/>
                                        <p:tgtEl>
                                          <p:spTgt spid="5">
                                            <p:txEl>
                                              <p:pRg st="9" end="9"/>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5">
                                            <p:txEl>
                                              <p:pRg st="10" end="10"/>
                                            </p:txEl>
                                          </p:spTgt>
                                        </p:tgtEl>
                                        <p:attrNameLst>
                                          <p:attrName>style.visibility</p:attrName>
                                        </p:attrNameLst>
                                      </p:cBhvr>
                                      <p:to>
                                        <p:strVal val="visible"/>
                                      </p:to>
                                    </p:set>
                                    <p:animEffect transition="in" filter="blinds(horizontal)">
                                      <p:cBhvr>
                                        <p:cTn id="57" dur="500"/>
                                        <p:tgtEl>
                                          <p:spTgt spid="5">
                                            <p:txEl>
                                              <p:pRg st="10" end="10"/>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5">
                                            <p:txEl>
                                              <p:pRg st="11" end="11"/>
                                            </p:txEl>
                                          </p:spTgt>
                                        </p:tgtEl>
                                        <p:attrNameLst>
                                          <p:attrName>style.visibility</p:attrName>
                                        </p:attrNameLst>
                                      </p:cBhvr>
                                      <p:to>
                                        <p:strVal val="visible"/>
                                      </p:to>
                                    </p:set>
                                    <p:animEffect transition="in" filter="blinds(horizontal)">
                                      <p:cBhvr>
                                        <p:cTn id="62" dur="500"/>
                                        <p:tgtEl>
                                          <p:spTgt spid="5">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build="p" animBg="1"/>
    </p:bld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96962"/>
          </a:xfrm>
          <a:solidFill>
            <a:schemeClr val="accent1"/>
          </a:solidFill>
        </p:spPr>
        <p:txBody>
          <a:bodyPr/>
          <a:lstStyle/>
          <a:p>
            <a:pPr>
              <a:defRPr/>
            </a:pPr>
            <a:r>
              <a:rPr lang="ar-SA" sz="3200" dirty="0" smtClean="0"/>
              <a:t/>
            </a:r>
            <a:br>
              <a:rPr lang="ar-SA" sz="3200" dirty="0" smtClean="0"/>
            </a:br>
            <a:r>
              <a:rPr lang="en-GB" sz="3200" dirty="0" smtClean="0"/>
              <a:t> </a:t>
            </a:r>
            <a:r>
              <a:rPr lang="en-GB" sz="3200" dirty="0" smtClean="0">
                <a:solidFill>
                  <a:srgbClr val="FF0000"/>
                </a:solidFill>
              </a:rPr>
              <a:t>Promissory Note</a:t>
            </a:r>
            <a:r>
              <a:rPr lang="ar-SA" sz="3200" b="1" dirty="0" smtClean="0">
                <a:solidFill>
                  <a:schemeClr val="tx1"/>
                </a:solidFill>
              </a:rPr>
              <a:t>السند </a:t>
            </a:r>
            <a:r>
              <a:rPr lang="ar-SA" sz="3200" b="1" dirty="0" err="1" smtClean="0">
                <a:solidFill>
                  <a:schemeClr val="tx1"/>
                </a:solidFill>
              </a:rPr>
              <a:t>الإذني</a:t>
            </a:r>
            <a:r>
              <a:rPr lang="ar-SA" sz="3200" b="1" dirty="0" smtClean="0">
                <a:solidFill>
                  <a:schemeClr val="tx1"/>
                </a:solidFill>
              </a:rPr>
              <a:t> </a:t>
            </a:r>
            <a:r>
              <a:rPr lang="ar-SA" sz="3200" dirty="0" smtClean="0"/>
              <a:t/>
            </a:r>
            <a:br>
              <a:rPr lang="ar-SA" sz="3200" dirty="0" smtClean="0"/>
            </a:br>
            <a:endParaRPr lang="en-GB" sz="3200" dirty="0"/>
          </a:p>
        </p:txBody>
      </p:sp>
      <p:sp>
        <p:nvSpPr>
          <p:cNvPr id="8" name="Content Placeholder 7"/>
          <p:cNvSpPr>
            <a:spLocks noGrp="1"/>
          </p:cNvSpPr>
          <p:nvPr>
            <p:ph idx="1"/>
          </p:nvPr>
        </p:nvSpPr>
        <p:spPr>
          <a:xfrm>
            <a:off x="457200" y="1371601"/>
            <a:ext cx="8229600" cy="4754563"/>
          </a:xfrm>
        </p:spPr>
        <p:txBody>
          <a:bodyPr/>
          <a:lstStyle/>
          <a:p>
            <a:pPr algn="just" rtl="1">
              <a:lnSpc>
                <a:spcPct val="150000"/>
              </a:lnSpc>
              <a:buFont typeface="Wingdings" pitchFamily="2" charset="2"/>
              <a:buChar char="§"/>
            </a:pPr>
            <a:r>
              <a:rPr lang="ar-SA" altLang="en-US" sz="2800" dirty="0" smtClean="0">
                <a:cs typeface="Arial" pitchFamily="34" charset="0"/>
              </a:rPr>
              <a:t>تعهد كتابي غير معلق على شرط يحرره المدين(المسحوب عليه/المشتري) بدفع مبلغ معين في تاريخ معين (تاريخ الاستحقاق) أو عند الطلب للدائن أو لحامله.</a:t>
            </a:r>
          </a:p>
          <a:p>
            <a:pPr algn="just" rtl="1">
              <a:lnSpc>
                <a:spcPct val="150000"/>
              </a:lnSpc>
              <a:buFont typeface="Wingdings" pitchFamily="2" charset="2"/>
              <a:buChar char="§"/>
            </a:pPr>
            <a:r>
              <a:rPr lang="ar-SA" altLang="en-US" sz="2800" dirty="0" smtClean="0">
                <a:cs typeface="Arial" pitchFamily="34" charset="0"/>
              </a:rPr>
              <a:t>يتضمن السند </a:t>
            </a:r>
            <a:r>
              <a:rPr lang="ar-SA" altLang="en-US" sz="2800" dirty="0" err="1" smtClean="0">
                <a:cs typeface="Arial" pitchFamily="34" charset="0"/>
              </a:rPr>
              <a:t>الإذني</a:t>
            </a:r>
            <a:r>
              <a:rPr lang="ar-SA" altLang="en-US" sz="2800" dirty="0" smtClean="0">
                <a:cs typeface="Arial" pitchFamily="34" charset="0"/>
              </a:rPr>
              <a:t> نفس المعلومات التي يجب تضمينها الكمبيالة مع ملاحظة أن السند </a:t>
            </a:r>
            <a:r>
              <a:rPr lang="ar-SA" altLang="en-US" sz="2800" dirty="0" err="1" smtClean="0">
                <a:cs typeface="Arial" pitchFamily="34" charset="0"/>
              </a:rPr>
              <a:t>الإذني</a:t>
            </a:r>
            <a:r>
              <a:rPr lang="ar-SA" altLang="en-US" sz="2800" dirty="0" smtClean="0">
                <a:cs typeface="Arial" pitchFamily="34" charset="0"/>
              </a:rPr>
              <a:t> لا يشترط فيه توقيع المسحوب عليه بما يفيد القبول لأنه هو الذي يحرره وهو اعتراف بالقبول.</a:t>
            </a:r>
          </a:p>
          <a:p>
            <a:pPr algn="just" rtl="1">
              <a:lnSpc>
                <a:spcPct val="150000"/>
              </a:lnSpc>
              <a:buFont typeface="Arial" pitchFamily="34" charset="0"/>
              <a:buChar char="•"/>
            </a:pPr>
            <a:endParaRPr lang="en-GB" altLang="en-US" dirty="0" smtClean="0">
              <a:cs typeface="Arial" pitchFamily="34" charset="0"/>
            </a:endParaRPr>
          </a:p>
        </p:txBody>
      </p:sp>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233</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370389539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blinds(horizontal)">
                                      <p:cBhvr>
                                        <p:cTn id="12" dur="500"/>
                                        <p:tgtEl>
                                          <p:spTgt spid="8">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blinds(horizontal)">
                                      <p:cBhvr>
                                        <p:cTn id="17"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build="p"/>
    </p:bld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nvGraphicFramePr>
        <p:xfrm>
          <a:off x="633046" y="762000"/>
          <a:ext cx="7877908" cy="4876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234</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520201570"/>
      </p:ext>
    </p:extLst>
  </p:cSld>
  <p:clrMapOvr>
    <a:masterClrMapping/>
  </p:clrMapOvr>
  <p:transition/>
  <p:timing>
    <p:tnLst>
      <p:par>
        <p:cT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ar-SA" sz="3600" b="1" dirty="0" smtClean="0">
                <a:solidFill>
                  <a:schemeClr val="tx1"/>
                </a:solidFill>
              </a:rPr>
              <a:t>شكل السند </a:t>
            </a:r>
            <a:r>
              <a:rPr lang="ar-SA" sz="3600" b="1" dirty="0" err="1" smtClean="0">
                <a:solidFill>
                  <a:schemeClr val="tx1"/>
                </a:solidFill>
              </a:rPr>
              <a:t>الإذني</a:t>
            </a:r>
            <a:endParaRPr lang="en-GB" sz="3600" b="1" dirty="0">
              <a:solidFill>
                <a:schemeClr val="tx1"/>
              </a:solidFill>
            </a:endParaRPr>
          </a:p>
        </p:txBody>
      </p:sp>
      <p:sp>
        <p:nvSpPr>
          <p:cNvPr id="5" name="Rectangle 9"/>
          <p:cNvSpPr>
            <a:spLocks noGrp="1" noChangeArrowheads="1"/>
          </p:cNvSpPr>
          <p:nvPr>
            <p:ph idx="1"/>
          </p:nvPr>
        </p:nvSpPr>
        <p:spPr>
          <a:xfrm>
            <a:off x="323528" y="1124744"/>
            <a:ext cx="8405446" cy="4806280"/>
          </a:xfrm>
          <a:solidFill>
            <a:schemeClr val="accent6">
              <a:lumMod val="40000"/>
              <a:lumOff val="60000"/>
            </a:schemeClr>
          </a:solidFill>
        </p:spPr>
        <p:txBody>
          <a:bodyPr/>
          <a:lstStyle/>
          <a:p>
            <a:pPr rtl="1">
              <a:buClr>
                <a:schemeClr val="hlink"/>
              </a:buClr>
              <a:buSzPct val="70000"/>
              <a:buFont typeface="Wingdings" pitchFamily="2" charset="2"/>
              <a:buNone/>
              <a:defRPr/>
            </a:pPr>
            <a:endParaRPr lang="ar-SA" sz="2000" b="1" dirty="0">
              <a:effectLst>
                <a:outerShdw blurRad="38100" dist="38100" dir="2700000" algn="tl">
                  <a:srgbClr val="000000"/>
                </a:outerShdw>
              </a:effectLst>
            </a:endParaRPr>
          </a:p>
          <a:p>
            <a:pPr rtl="1">
              <a:buClr>
                <a:schemeClr val="hlink"/>
              </a:buClr>
              <a:buSzPct val="70000"/>
              <a:defRPr/>
            </a:pPr>
            <a:r>
              <a:rPr lang="ar-SA" sz="2000" b="1" dirty="0" smtClean="0"/>
              <a:t>الدمام في  </a:t>
            </a:r>
            <a:r>
              <a:rPr lang="ar-SA" sz="2000" b="1" dirty="0" smtClean="0">
                <a:solidFill>
                  <a:srgbClr val="FF0000"/>
                </a:solidFill>
              </a:rPr>
              <a:t>1431/5/10هـ</a:t>
            </a:r>
            <a:r>
              <a:rPr lang="ar-SA" sz="2000" b="1" dirty="0" smtClean="0"/>
              <a:t>  </a:t>
            </a:r>
            <a:r>
              <a:rPr lang="ar-SA" sz="2000" b="1" dirty="0" smtClean="0">
                <a:solidFill>
                  <a:srgbClr val="FFFF00"/>
                </a:solidFill>
              </a:rPr>
              <a:t>  </a:t>
            </a:r>
            <a:r>
              <a:rPr lang="ar-SA" sz="2000" b="1" dirty="0" smtClean="0"/>
              <a:t>(تاريخ التحرير) 	             (المبلغ بالأرقام)  هللة     ريال </a:t>
            </a:r>
            <a:r>
              <a:rPr lang="ar-SA" sz="2000" b="1" dirty="0"/>
              <a:t>						    </a:t>
            </a:r>
            <a:r>
              <a:rPr lang="ar-SA" sz="2000" b="1" dirty="0" smtClean="0"/>
              <a:t>                 </a:t>
            </a:r>
            <a:r>
              <a:rPr lang="en-US" sz="2000" b="1" dirty="0" smtClean="0"/>
              <a:t>  </a:t>
            </a:r>
            <a:r>
              <a:rPr lang="en-US" sz="2000" b="1" dirty="0" smtClean="0">
                <a:solidFill>
                  <a:srgbClr val="FF0000"/>
                </a:solidFill>
              </a:rPr>
              <a:t>00</a:t>
            </a:r>
            <a:r>
              <a:rPr lang="ar-SA" sz="2000" b="1" dirty="0">
                <a:solidFill>
                  <a:srgbClr val="FF0000"/>
                </a:solidFill>
              </a:rPr>
              <a:t> </a:t>
            </a:r>
            <a:r>
              <a:rPr lang="en-US" sz="2000" b="1" dirty="0" smtClean="0">
                <a:solidFill>
                  <a:srgbClr val="FF0000"/>
                </a:solidFill>
              </a:rPr>
              <a:t>100</a:t>
            </a:r>
            <a:r>
              <a:rPr lang="en-GB" sz="2000" b="1" dirty="0" smtClean="0">
                <a:solidFill>
                  <a:srgbClr val="FF0000"/>
                </a:solidFill>
              </a:rPr>
              <a:t>0</a:t>
            </a:r>
            <a:r>
              <a:rPr lang="en-US" sz="2000" b="1" dirty="0" smtClean="0">
                <a:solidFill>
                  <a:srgbClr val="FF0000"/>
                </a:solidFill>
              </a:rPr>
              <a:t>0</a:t>
            </a:r>
            <a:endParaRPr lang="ar-SA" sz="2000" b="1" dirty="0">
              <a:solidFill>
                <a:srgbClr val="FF0000"/>
              </a:solidFill>
            </a:endParaRPr>
          </a:p>
          <a:p>
            <a:pPr rtl="1">
              <a:lnSpc>
                <a:spcPct val="150000"/>
              </a:lnSpc>
              <a:buClr>
                <a:schemeClr val="hlink"/>
              </a:buClr>
              <a:buSzPct val="70000"/>
              <a:defRPr/>
            </a:pPr>
            <a:r>
              <a:rPr lang="en-US" sz="2000" b="1" dirty="0"/>
              <a:t>     </a:t>
            </a:r>
            <a:r>
              <a:rPr lang="ar-SA" sz="2000" b="1" dirty="0" smtClean="0"/>
              <a:t>إنه في تاريخ </a:t>
            </a:r>
            <a:r>
              <a:rPr lang="ar-SA" sz="2000" b="1" dirty="0" smtClean="0">
                <a:solidFill>
                  <a:srgbClr val="FF0000"/>
                </a:solidFill>
              </a:rPr>
              <a:t>1431/7/10هـ</a:t>
            </a:r>
            <a:r>
              <a:rPr lang="ar-SA" sz="2000" b="1" dirty="0" smtClean="0"/>
              <a:t>  (تاريخ الاستحقاق)</a:t>
            </a:r>
            <a:endParaRPr lang="ar-SA" sz="2000" b="1" dirty="0"/>
          </a:p>
          <a:p>
            <a:pPr rtl="1">
              <a:lnSpc>
                <a:spcPct val="150000"/>
              </a:lnSpc>
              <a:buClr>
                <a:schemeClr val="hlink"/>
              </a:buClr>
              <a:buSzPct val="70000"/>
              <a:defRPr/>
            </a:pPr>
            <a:r>
              <a:rPr lang="en-US" sz="2000" b="1" dirty="0"/>
              <a:t>     </a:t>
            </a:r>
            <a:r>
              <a:rPr lang="ar-SA" sz="2000" b="1" dirty="0"/>
              <a:t>أتعهد بأن أدفع لأمر/........</a:t>
            </a:r>
            <a:r>
              <a:rPr lang="ar-SA" sz="2000" b="1" dirty="0">
                <a:solidFill>
                  <a:srgbClr val="FF0000"/>
                </a:solidFill>
              </a:rPr>
              <a:t>منشأة </a:t>
            </a:r>
            <a:r>
              <a:rPr lang="ar-SA" sz="2000" b="1" dirty="0" smtClean="0">
                <a:solidFill>
                  <a:srgbClr val="FF0000"/>
                </a:solidFill>
              </a:rPr>
              <a:t>النجاح</a:t>
            </a:r>
            <a:r>
              <a:rPr lang="ar-SA" sz="2000" b="1" dirty="0" smtClean="0"/>
              <a:t>....... (الدائن - المستفيد) </a:t>
            </a:r>
            <a:endParaRPr lang="ar-SA" sz="2000" b="1" dirty="0"/>
          </a:p>
          <a:p>
            <a:pPr rtl="1">
              <a:lnSpc>
                <a:spcPct val="150000"/>
              </a:lnSpc>
              <a:buClr>
                <a:schemeClr val="hlink"/>
              </a:buClr>
              <a:buSzPct val="70000"/>
              <a:buFont typeface="Wingdings" pitchFamily="2" charset="2"/>
              <a:buNone/>
              <a:defRPr/>
            </a:pPr>
            <a:r>
              <a:rPr lang="en-US" sz="2000" b="1" dirty="0"/>
              <a:t>     </a:t>
            </a:r>
            <a:r>
              <a:rPr lang="ar-SA" sz="2000" b="1" dirty="0"/>
              <a:t>مبلغا وقدره</a:t>
            </a:r>
            <a:r>
              <a:rPr lang="ar-SA" sz="2000" b="1" dirty="0" smtClean="0"/>
              <a:t>/....</a:t>
            </a:r>
            <a:r>
              <a:rPr lang="ar-SA" sz="2000" b="1" dirty="0" smtClean="0">
                <a:solidFill>
                  <a:srgbClr val="FF0000"/>
                </a:solidFill>
              </a:rPr>
              <a:t>فقط عشرة آلاف </a:t>
            </a:r>
            <a:r>
              <a:rPr lang="ar-SA" sz="2000" b="1" dirty="0">
                <a:solidFill>
                  <a:srgbClr val="FF0000"/>
                </a:solidFill>
              </a:rPr>
              <a:t>ريال </a:t>
            </a:r>
            <a:r>
              <a:rPr lang="ar-SA" sz="2000" b="1" dirty="0" err="1" smtClean="0">
                <a:solidFill>
                  <a:srgbClr val="FF0000"/>
                </a:solidFill>
              </a:rPr>
              <a:t>لاغير</a:t>
            </a:r>
            <a:r>
              <a:rPr lang="ar-SA" sz="2000" b="1" dirty="0"/>
              <a:t>.....(المبلغ بالحروف)</a:t>
            </a:r>
          </a:p>
          <a:p>
            <a:pPr rtl="1">
              <a:lnSpc>
                <a:spcPct val="150000"/>
              </a:lnSpc>
              <a:buClr>
                <a:schemeClr val="hlink"/>
              </a:buClr>
              <a:buSzPct val="70000"/>
              <a:buFont typeface="Wingdings" pitchFamily="2" charset="2"/>
              <a:buNone/>
              <a:defRPr/>
            </a:pPr>
            <a:r>
              <a:rPr lang="en-US" sz="2000" b="1" dirty="0"/>
              <a:t>     </a:t>
            </a:r>
            <a:r>
              <a:rPr lang="ar-SA" sz="2000" b="1" dirty="0"/>
              <a:t>والقيمة وصلتنا/ ..........</a:t>
            </a:r>
            <a:r>
              <a:rPr lang="ar-SA" sz="2000" b="1" dirty="0">
                <a:solidFill>
                  <a:srgbClr val="FF0000"/>
                </a:solidFill>
              </a:rPr>
              <a:t>بضاعة</a:t>
            </a:r>
            <a:r>
              <a:rPr lang="ar-SA" sz="2000" b="1" dirty="0"/>
              <a:t> ..............(مقابل الوفاء)</a:t>
            </a:r>
          </a:p>
          <a:p>
            <a:pPr rtl="1">
              <a:buClr>
                <a:schemeClr val="hlink"/>
              </a:buClr>
              <a:buSzPct val="70000"/>
              <a:buFont typeface="Wingdings" pitchFamily="2" charset="2"/>
              <a:buNone/>
              <a:defRPr/>
            </a:pPr>
            <a:endParaRPr lang="ar-SA" sz="2000" b="1" dirty="0"/>
          </a:p>
          <a:p>
            <a:pPr rtl="1">
              <a:buClr>
                <a:schemeClr val="hlink"/>
              </a:buClr>
              <a:buSzPct val="70000"/>
              <a:buFont typeface="Wingdings" pitchFamily="2" charset="2"/>
              <a:buNone/>
              <a:defRPr/>
            </a:pPr>
            <a:r>
              <a:rPr lang="ar-SA" sz="2000" b="1" dirty="0"/>
              <a:t>					</a:t>
            </a:r>
            <a:r>
              <a:rPr lang="ar-SA" sz="2000" b="1" dirty="0" smtClean="0"/>
              <a:t>                                   توقيع </a:t>
            </a:r>
            <a:r>
              <a:rPr lang="ar-SA" sz="2000" b="1" dirty="0"/>
              <a:t>(المسحوب عليه</a:t>
            </a:r>
            <a:r>
              <a:rPr lang="ar-SA" sz="2000" b="1" dirty="0" smtClean="0"/>
              <a:t>)</a:t>
            </a:r>
            <a:endParaRPr lang="en-US" sz="2000" b="1" dirty="0" smtClean="0"/>
          </a:p>
          <a:p>
            <a:pPr rtl="1">
              <a:buClr>
                <a:schemeClr val="hlink"/>
              </a:buClr>
              <a:buSzPct val="70000"/>
              <a:buFont typeface="Wingdings" pitchFamily="2" charset="2"/>
              <a:buNone/>
              <a:defRPr/>
            </a:pPr>
            <a:r>
              <a:rPr lang="ar-SA" sz="2000" b="1" dirty="0" smtClean="0"/>
              <a:t>                                                                                                ................</a:t>
            </a:r>
          </a:p>
          <a:p>
            <a:pPr rtl="1">
              <a:buClr>
                <a:schemeClr val="hlink"/>
              </a:buClr>
              <a:buSzPct val="70000"/>
              <a:buFont typeface="Wingdings" pitchFamily="2" charset="2"/>
              <a:buNone/>
              <a:defRPr/>
            </a:pPr>
            <a:r>
              <a:rPr lang="ar-SA" sz="2000" b="1" dirty="0" smtClean="0"/>
              <a:t>                                                                                                 منشأة التوفيق</a:t>
            </a:r>
            <a:endParaRPr lang="en-US" sz="2000" b="1" dirty="0">
              <a:effectLst>
                <a:outerShdw blurRad="38100" dist="38100" dir="2700000" algn="tl">
                  <a:srgbClr val="000000"/>
                </a:outerShdw>
              </a:effectLst>
            </a:endParaRPr>
          </a:p>
        </p:txBody>
      </p:sp>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235</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55232631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bg/>
                                          </p:spTgt>
                                        </p:tgtEl>
                                        <p:attrNameLst>
                                          <p:attrName>style.visibility</p:attrName>
                                        </p:attrNameLst>
                                      </p:cBhvr>
                                      <p:to>
                                        <p:strVal val="visible"/>
                                      </p:to>
                                    </p:set>
                                    <p:animEffect transition="in" filter="blinds(horizontal)">
                                      <p:cBhvr>
                                        <p:cTn id="12" dur="500"/>
                                        <p:tgtEl>
                                          <p:spTgt spid="5">
                                            <p:bg/>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blinds(horizontal)">
                                      <p:cBhvr>
                                        <p:cTn id="17" dur="500"/>
                                        <p:tgtEl>
                                          <p:spTgt spid="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blinds(horizontal)">
                                      <p:cBhvr>
                                        <p:cTn id="22" dur="500"/>
                                        <p:tgtEl>
                                          <p:spTgt spid="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blinds(horizontal)">
                                      <p:cBhvr>
                                        <p:cTn id="27" dur="500"/>
                                        <p:tgtEl>
                                          <p:spTgt spid="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
                                            <p:txEl>
                                              <p:pRg st="4" end="4"/>
                                            </p:txEl>
                                          </p:spTgt>
                                        </p:tgtEl>
                                        <p:attrNameLst>
                                          <p:attrName>style.visibility</p:attrName>
                                        </p:attrNameLst>
                                      </p:cBhvr>
                                      <p:to>
                                        <p:strVal val="visible"/>
                                      </p:to>
                                    </p:set>
                                    <p:animEffect transition="in" filter="blinds(horizontal)">
                                      <p:cBhvr>
                                        <p:cTn id="32" dur="500"/>
                                        <p:tgtEl>
                                          <p:spTgt spid="5">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Effect transition="in" filter="blinds(horizontal)">
                                      <p:cBhvr>
                                        <p:cTn id="37" dur="500"/>
                                        <p:tgtEl>
                                          <p:spTgt spid="5">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blinds(horizontal)">
                                      <p:cBhvr>
                                        <p:cTn id="42" dur="500"/>
                                        <p:tgtEl>
                                          <p:spTgt spid="5">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5">
                                            <p:txEl>
                                              <p:pRg st="8" end="8"/>
                                            </p:txEl>
                                          </p:spTgt>
                                        </p:tgtEl>
                                        <p:attrNameLst>
                                          <p:attrName>style.visibility</p:attrName>
                                        </p:attrNameLst>
                                      </p:cBhvr>
                                      <p:to>
                                        <p:strVal val="visible"/>
                                      </p:to>
                                    </p:set>
                                    <p:animEffect transition="in" filter="blinds(horizontal)">
                                      <p:cBhvr>
                                        <p:cTn id="47" dur="500"/>
                                        <p:tgtEl>
                                          <p:spTgt spid="5">
                                            <p:txEl>
                                              <p:pRg st="8" end="8"/>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5">
                                            <p:txEl>
                                              <p:pRg st="9" end="9"/>
                                            </p:txEl>
                                          </p:spTgt>
                                        </p:tgtEl>
                                        <p:attrNameLst>
                                          <p:attrName>style.visibility</p:attrName>
                                        </p:attrNameLst>
                                      </p:cBhvr>
                                      <p:to>
                                        <p:strVal val="visible"/>
                                      </p:to>
                                    </p:set>
                                    <p:animEffect transition="in" filter="blinds(horizontal)">
                                      <p:cBhvr>
                                        <p:cTn id="52"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build="p" animBg="1"/>
    </p:bld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ar-SA" sz="3200" b="1" dirty="0" smtClean="0">
                <a:solidFill>
                  <a:schemeClr val="tx1"/>
                </a:solidFill>
              </a:rPr>
              <a:t>أهم الفروق بين الكمبيالة والسند </a:t>
            </a:r>
            <a:r>
              <a:rPr lang="ar-SA" sz="3200" b="1" dirty="0" err="1" smtClean="0">
                <a:solidFill>
                  <a:schemeClr val="tx1"/>
                </a:solidFill>
              </a:rPr>
              <a:t>الإذني</a:t>
            </a:r>
            <a:endParaRPr lang="en-GB" sz="3200" b="1" dirty="0">
              <a:solidFill>
                <a:schemeClr val="tx1"/>
              </a:solidFill>
            </a:endParaRPr>
          </a:p>
        </p:txBody>
      </p:sp>
      <p:graphicFrame>
        <p:nvGraphicFramePr>
          <p:cNvPr id="6" name="Content Placeholder 5"/>
          <p:cNvGraphicFramePr>
            <a:graphicFrameLocks noGrp="1"/>
          </p:cNvGraphicFramePr>
          <p:nvPr>
            <p:ph idx="1"/>
          </p:nvPr>
        </p:nvGraphicFramePr>
        <p:xfrm>
          <a:off x="457200" y="1600201"/>
          <a:ext cx="8229600" cy="3840698"/>
        </p:xfrm>
        <a:graphic>
          <a:graphicData uri="http://schemas.openxmlformats.org/drawingml/2006/table">
            <a:tbl>
              <a:tblPr firstRow="1" bandRow="1">
                <a:tableStyleId>{5C22544A-7EE6-4342-B048-85BDC9FD1C3A}</a:tableStyleId>
              </a:tblPr>
              <a:tblGrid>
                <a:gridCol w="2743200"/>
                <a:gridCol w="2743200"/>
                <a:gridCol w="2743200"/>
              </a:tblGrid>
              <a:tr h="457242">
                <a:tc>
                  <a:txBody>
                    <a:bodyPr/>
                    <a:lstStyle/>
                    <a:p>
                      <a:pPr algn="ctr"/>
                      <a:r>
                        <a:rPr lang="ar-SA" sz="2400" b="1" dirty="0" smtClean="0"/>
                        <a:t>السند </a:t>
                      </a:r>
                      <a:r>
                        <a:rPr lang="ar-SA" sz="2400" b="1" dirty="0" err="1" smtClean="0"/>
                        <a:t>الإذني</a:t>
                      </a:r>
                      <a:endParaRPr lang="en-GB" sz="2400" b="1" dirty="0"/>
                    </a:p>
                  </a:txBody>
                  <a:tcPr marL="84406" marR="84406" marT="45724" marB="45724">
                    <a:solidFill>
                      <a:schemeClr val="accent6"/>
                    </a:solidFill>
                  </a:tcPr>
                </a:tc>
                <a:tc>
                  <a:txBody>
                    <a:bodyPr/>
                    <a:lstStyle/>
                    <a:p>
                      <a:pPr algn="ctr"/>
                      <a:r>
                        <a:rPr lang="ar-SA" sz="2400" b="1" dirty="0" smtClean="0"/>
                        <a:t>الكمبيالة</a:t>
                      </a:r>
                      <a:endParaRPr lang="en-GB" sz="2400" b="1" dirty="0"/>
                    </a:p>
                  </a:txBody>
                  <a:tcPr marL="84406" marR="84406" marT="45724" marB="45724">
                    <a:solidFill>
                      <a:schemeClr val="accent6"/>
                    </a:solidFill>
                  </a:tcPr>
                </a:tc>
                <a:tc>
                  <a:txBody>
                    <a:bodyPr/>
                    <a:lstStyle/>
                    <a:p>
                      <a:pPr algn="ctr"/>
                      <a:r>
                        <a:rPr lang="ar-SA" sz="2400" b="1" dirty="0" smtClean="0"/>
                        <a:t> مجالات الفروق</a:t>
                      </a:r>
                      <a:endParaRPr lang="en-GB" sz="2400" b="1" dirty="0"/>
                    </a:p>
                  </a:txBody>
                  <a:tcPr marL="84406" marR="84406" marT="45724" marB="45724">
                    <a:solidFill>
                      <a:schemeClr val="accent6"/>
                    </a:solidFill>
                  </a:tcPr>
                </a:tc>
              </a:tr>
              <a:tr h="457242">
                <a:tc>
                  <a:txBody>
                    <a:bodyPr/>
                    <a:lstStyle/>
                    <a:p>
                      <a:pPr algn="ctr"/>
                      <a:r>
                        <a:rPr lang="ar-SA" sz="2400" b="0" dirty="0" smtClean="0"/>
                        <a:t>تعهد</a:t>
                      </a:r>
                      <a:r>
                        <a:rPr lang="ar-SA" sz="2400" b="0" baseline="0" dirty="0" smtClean="0"/>
                        <a:t> كتابي</a:t>
                      </a:r>
                      <a:endParaRPr lang="en-GB" sz="2400" b="0" dirty="0"/>
                    </a:p>
                  </a:txBody>
                  <a:tcPr marL="84406" marR="84406" marT="45724" marB="45724"/>
                </a:tc>
                <a:tc>
                  <a:txBody>
                    <a:bodyPr/>
                    <a:lstStyle/>
                    <a:p>
                      <a:pPr algn="ctr"/>
                      <a:r>
                        <a:rPr lang="ar-SA" sz="2400" b="0" dirty="0" smtClean="0"/>
                        <a:t>أمر كتابي</a:t>
                      </a:r>
                      <a:endParaRPr lang="en-GB" sz="2400" b="0" dirty="0"/>
                    </a:p>
                  </a:txBody>
                  <a:tcPr marL="84406" marR="84406" marT="45724" marB="45724"/>
                </a:tc>
                <a:tc>
                  <a:txBody>
                    <a:bodyPr/>
                    <a:lstStyle/>
                    <a:p>
                      <a:pPr algn="r" rtl="1">
                        <a:buFont typeface="Wingdings" pitchFamily="2" charset="2"/>
                        <a:buChar char="Ø"/>
                      </a:pPr>
                      <a:r>
                        <a:rPr lang="ar-SA" sz="2400" b="1" dirty="0" smtClean="0">
                          <a:solidFill>
                            <a:srgbClr val="FF0000"/>
                          </a:solidFill>
                        </a:rPr>
                        <a:t>التوجيه</a:t>
                      </a:r>
                      <a:endParaRPr lang="en-GB" sz="2400" b="1" dirty="0">
                        <a:solidFill>
                          <a:srgbClr val="FF0000"/>
                        </a:solidFill>
                      </a:endParaRPr>
                    </a:p>
                  </a:txBody>
                  <a:tcPr marL="84406" marR="84406" marT="45724" marB="45724"/>
                </a:tc>
              </a:tr>
              <a:tr h="457242">
                <a:tc>
                  <a:txBody>
                    <a:bodyPr/>
                    <a:lstStyle/>
                    <a:p>
                      <a:pPr algn="ctr"/>
                      <a:r>
                        <a:rPr lang="ar-SA" sz="2400" b="0" dirty="0" smtClean="0"/>
                        <a:t>المدين (المسحوب عليه)</a:t>
                      </a:r>
                      <a:endParaRPr lang="en-GB" sz="2400" b="0" dirty="0"/>
                    </a:p>
                  </a:txBody>
                  <a:tcPr marL="84406" marR="84406" marT="45724" marB="45724"/>
                </a:tc>
                <a:tc>
                  <a:txBody>
                    <a:bodyPr/>
                    <a:lstStyle/>
                    <a:p>
                      <a:pPr algn="ctr"/>
                      <a:r>
                        <a:rPr lang="ar-SA" sz="2400" b="0" dirty="0" smtClean="0"/>
                        <a:t>الدائن (الساحب)</a:t>
                      </a:r>
                      <a:endParaRPr lang="en-GB" sz="2400" b="0" dirty="0"/>
                    </a:p>
                  </a:txBody>
                  <a:tcPr marL="84406" marR="84406" marT="45724" marB="45724"/>
                </a:tc>
                <a:tc>
                  <a:txBody>
                    <a:bodyPr/>
                    <a:lstStyle/>
                    <a:p>
                      <a:pPr algn="r" rtl="1">
                        <a:buFont typeface="Wingdings" pitchFamily="2" charset="2"/>
                        <a:buChar char="Ø"/>
                      </a:pPr>
                      <a:r>
                        <a:rPr lang="ar-SA" sz="2400" b="1" dirty="0" smtClean="0">
                          <a:solidFill>
                            <a:srgbClr val="FF0000"/>
                          </a:solidFill>
                        </a:rPr>
                        <a:t>المحرر</a:t>
                      </a:r>
                      <a:endParaRPr lang="en-GB" sz="2400" b="1" dirty="0">
                        <a:solidFill>
                          <a:srgbClr val="FF0000"/>
                        </a:solidFill>
                      </a:endParaRPr>
                    </a:p>
                  </a:txBody>
                  <a:tcPr marL="84406" marR="84406" marT="45724" marB="45724"/>
                </a:tc>
              </a:tr>
              <a:tr h="457242">
                <a:tc>
                  <a:txBody>
                    <a:bodyPr/>
                    <a:lstStyle/>
                    <a:p>
                      <a:pPr algn="ctr"/>
                      <a:r>
                        <a:rPr lang="ar-SA" sz="2400" b="0" dirty="0" smtClean="0"/>
                        <a:t>طرفان</a:t>
                      </a:r>
                      <a:endParaRPr lang="en-GB" sz="2400" b="0" dirty="0"/>
                    </a:p>
                  </a:txBody>
                  <a:tcPr marL="84406" marR="84406" marT="45724" marB="45724"/>
                </a:tc>
                <a:tc>
                  <a:txBody>
                    <a:bodyPr/>
                    <a:lstStyle/>
                    <a:p>
                      <a:pPr algn="ctr"/>
                      <a:r>
                        <a:rPr lang="ar-SA" sz="2400" b="0" dirty="0" smtClean="0"/>
                        <a:t>ثلاثة أطراف</a:t>
                      </a:r>
                      <a:endParaRPr lang="en-GB" sz="2400" b="0" dirty="0"/>
                    </a:p>
                  </a:txBody>
                  <a:tcPr marL="84406" marR="84406" marT="45724" marB="45724"/>
                </a:tc>
                <a:tc>
                  <a:txBody>
                    <a:bodyPr/>
                    <a:lstStyle/>
                    <a:p>
                      <a:pPr algn="r" rtl="1">
                        <a:buFont typeface="Wingdings" pitchFamily="2" charset="2"/>
                        <a:buChar char="Ø"/>
                      </a:pPr>
                      <a:r>
                        <a:rPr lang="ar-SA" sz="2400" b="1" dirty="0" smtClean="0">
                          <a:solidFill>
                            <a:srgbClr val="FF0000"/>
                          </a:solidFill>
                        </a:rPr>
                        <a:t>عدد الأطراف</a:t>
                      </a:r>
                      <a:endParaRPr lang="en-GB" sz="2400" b="1" dirty="0">
                        <a:solidFill>
                          <a:srgbClr val="FF0000"/>
                        </a:solidFill>
                      </a:endParaRPr>
                    </a:p>
                  </a:txBody>
                  <a:tcPr marL="84406" marR="84406" marT="45724" marB="45724"/>
                </a:tc>
              </a:tr>
              <a:tr h="1188829">
                <a:tc>
                  <a:txBody>
                    <a:bodyPr/>
                    <a:lstStyle/>
                    <a:p>
                      <a:pPr algn="just"/>
                      <a:r>
                        <a:rPr lang="ar-SA" sz="2400" b="0" dirty="0" smtClean="0"/>
                        <a:t>لا يشترط توقيع المسحوب عليه لأنه هو الذي يحرره وهو اعتراف صريح</a:t>
                      </a:r>
                      <a:r>
                        <a:rPr lang="ar-SA" sz="2400" b="0" baseline="0" dirty="0" smtClean="0"/>
                        <a:t> بالقبول</a:t>
                      </a:r>
                      <a:endParaRPr lang="en-GB" sz="2400" b="0" dirty="0"/>
                    </a:p>
                  </a:txBody>
                  <a:tcPr marL="84406" marR="84406" marT="45724" marB="45724"/>
                </a:tc>
                <a:tc>
                  <a:txBody>
                    <a:bodyPr/>
                    <a:lstStyle/>
                    <a:p>
                      <a:pPr algn="just" rtl="1"/>
                      <a:r>
                        <a:rPr lang="ar-SA" sz="2400" b="0" dirty="0" smtClean="0"/>
                        <a:t>يشترط توقيع المسحوب</a:t>
                      </a:r>
                      <a:r>
                        <a:rPr lang="ar-SA" sz="2400" b="0" baseline="0" dirty="0" smtClean="0"/>
                        <a:t>  عليه بما يفيد القبول</a:t>
                      </a:r>
                      <a:endParaRPr lang="en-GB" sz="2400" b="0" dirty="0"/>
                    </a:p>
                  </a:txBody>
                  <a:tcPr marL="84406" marR="84406" marT="45724" marB="45724"/>
                </a:tc>
                <a:tc>
                  <a:txBody>
                    <a:bodyPr/>
                    <a:lstStyle/>
                    <a:p>
                      <a:pPr algn="r" rtl="1">
                        <a:buFont typeface="Wingdings" pitchFamily="2" charset="2"/>
                        <a:buChar char="Ø"/>
                      </a:pPr>
                      <a:r>
                        <a:rPr lang="ar-SA" sz="2400" b="1" dirty="0" smtClean="0">
                          <a:solidFill>
                            <a:srgbClr val="FF0000"/>
                          </a:solidFill>
                        </a:rPr>
                        <a:t>شرط</a:t>
                      </a:r>
                      <a:r>
                        <a:rPr lang="ar-SA" sz="2400" b="1" baseline="0" dirty="0" smtClean="0">
                          <a:solidFill>
                            <a:srgbClr val="FF0000"/>
                          </a:solidFill>
                        </a:rPr>
                        <a:t> التوقيع بالقبول</a:t>
                      </a:r>
                      <a:endParaRPr lang="en-GB" sz="2400" b="1" dirty="0">
                        <a:solidFill>
                          <a:srgbClr val="FF0000"/>
                        </a:solidFill>
                      </a:endParaRPr>
                    </a:p>
                  </a:txBody>
                  <a:tcPr marL="84406" marR="84406" marT="45724" marB="45724"/>
                </a:tc>
              </a:tr>
              <a:tr h="457242">
                <a:tc>
                  <a:txBody>
                    <a:bodyPr/>
                    <a:lstStyle/>
                    <a:p>
                      <a:pPr algn="r"/>
                      <a:r>
                        <a:rPr lang="ar-SA" sz="2400" b="0" dirty="0" smtClean="0"/>
                        <a:t>الديون التجارية والمدنية</a:t>
                      </a:r>
                      <a:endParaRPr lang="en-GB" sz="2400" b="0" dirty="0"/>
                    </a:p>
                  </a:txBody>
                  <a:tcPr marL="84406" marR="84406" marT="45724" marB="45724"/>
                </a:tc>
                <a:tc>
                  <a:txBody>
                    <a:bodyPr/>
                    <a:lstStyle/>
                    <a:p>
                      <a:pPr algn="r"/>
                      <a:r>
                        <a:rPr lang="ar-SA" sz="2400" b="0" dirty="0" smtClean="0"/>
                        <a:t>الديون التجارية</a:t>
                      </a:r>
                      <a:endParaRPr lang="en-GB" sz="2400" b="0" dirty="0"/>
                    </a:p>
                  </a:txBody>
                  <a:tcPr marL="84406" marR="84406" marT="45724" marB="45724"/>
                </a:tc>
                <a:tc>
                  <a:txBody>
                    <a:bodyPr/>
                    <a:lstStyle/>
                    <a:p>
                      <a:pPr algn="r" rtl="1">
                        <a:buFont typeface="Wingdings" pitchFamily="2" charset="2"/>
                        <a:buChar char="Ø"/>
                      </a:pPr>
                      <a:r>
                        <a:rPr lang="ar-SA" sz="2400" b="1" dirty="0" smtClean="0">
                          <a:solidFill>
                            <a:srgbClr val="FF0000"/>
                          </a:solidFill>
                        </a:rPr>
                        <a:t>مجال التعامل</a:t>
                      </a:r>
                      <a:endParaRPr lang="en-GB" sz="2400" b="1" dirty="0">
                        <a:solidFill>
                          <a:srgbClr val="FF0000"/>
                        </a:solidFill>
                      </a:endParaRPr>
                    </a:p>
                  </a:txBody>
                  <a:tcPr marL="84406" marR="84406" marT="45724" marB="45724"/>
                </a:tc>
              </a:tr>
            </a:tbl>
          </a:graphicData>
        </a:graphic>
      </p:graphicFrame>
      <p:sp>
        <p:nvSpPr>
          <p:cNvPr id="7"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236</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305435455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xmlns="" val="93250204"/>
              </p:ext>
            </p:extLst>
          </p:nvPr>
        </p:nvGraphicFramePr>
        <p:xfrm>
          <a:off x="492369" y="609601"/>
          <a:ext cx="8088923" cy="50969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Left Arrow 3"/>
          <p:cNvSpPr/>
          <p:nvPr/>
        </p:nvSpPr>
        <p:spPr>
          <a:xfrm>
            <a:off x="5838093" y="4038600"/>
            <a:ext cx="211015" cy="484188"/>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5" name="Left Arrow 4"/>
          <p:cNvSpPr/>
          <p:nvPr/>
        </p:nvSpPr>
        <p:spPr>
          <a:xfrm>
            <a:off x="7244862" y="4038600"/>
            <a:ext cx="211015" cy="484188"/>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6" name="Left Arrow 5"/>
          <p:cNvSpPr/>
          <p:nvPr/>
        </p:nvSpPr>
        <p:spPr>
          <a:xfrm>
            <a:off x="3024554" y="4038600"/>
            <a:ext cx="211015" cy="484188"/>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7" name="Left Arrow 6"/>
          <p:cNvSpPr/>
          <p:nvPr/>
        </p:nvSpPr>
        <p:spPr>
          <a:xfrm>
            <a:off x="1688123" y="4038600"/>
            <a:ext cx="211015" cy="484188"/>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9"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237</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1994396859"/>
      </p:ext>
    </p:extLst>
  </p:cSld>
  <p:clrMapOvr>
    <a:masterClrMapping/>
  </p:clrMapOvr>
  <p:transition/>
  <p:timing>
    <p:tnLst>
      <p:par>
        <p:cT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en-GB" sz="3200" dirty="0" smtClean="0">
                <a:solidFill>
                  <a:srgbClr val="FF0000"/>
                </a:solidFill>
              </a:rPr>
              <a:t>Notes Receivables</a:t>
            </a:r>
            <a:r>
              <a:rPr lang="ar-SA" sz="3200" b="1" dirty="0" smtClean="0">
                <a:solidFill>
                  <a:schemeClr val="tx1"/>
                </a:solidFill>
              </a:rPr>
              <a:t>أولاً:</a:t>
            </a:r>
            <a:r>
              <a:rPr lang="ar-SA" sz="3200" dirty="0" smtClean="0">
                <a:solidFill>
                  <a:schemeClr val="tx1"/>
                </a:solidFill>
              </a:rPr>
              <a:t> </a:t>
            </a:r>
            <a:r>
              <a:rPr lang="ar-SA" sz="3200" b="1" dirty="0" smtClean="0">
                <a:solidFill>
                  <a:schemeClr val="tx1"/>
                </a:solidFill>
              </a:rPr>
              <a:t>أوراق القبض  </a:t>
            </a:r>
            <a:endParaRPr lang="en-GB" sz="3200" b="1" dirty="0">
              <a:solidFill>
                <a:schemeClr val="tx1"/>
              </a:solidFill>
            </a:endParaRPr>
          </a:p>
        </p:txBody>
      </p:sp>
      <p:sp>
        <p:nvSpPr>
          <p:cNvPr id="3" name="Content Placeholder 2"/>
          <p:cNvSpPr>
            <a:spLocks noGrp="1"/>
          </p:cNvSpPr>
          <p:nvPr>
            <p:ph idx="1"/>
          </p:nvPr>
        </p:nvSpPr>
        <p:spPr>
          <a:xfrm>
            <a:off x="457200" y="1371601"/>
            <a:ext cx="8229600" cy="4754563"/>
          </a:xfrm>
        </p:spPr>
        <p:txBody>
          <a:bodyPr/>
          <a:lstStyle/>
          <a:p>
            <a:pPr algn="just" rtl="1">
              <a:lnSpc>
                <a:spcPct val="150000"/>
              </a:lnSpc>
            </a:pPr>
            <a:r>
              <a:rPr lang="ar-SA" altLang="en-US" sz="2800" dirty="0" smtClean="0">
                <a:cs typeface="Arial" pitchFamily="34" charset="0"/>
              </a:rPr>
              <a:t>تنشأ عندما تستلم المنشأة كمبيالة أو سند إذني من المدين سداداً لحسابه المدين الذي نشأ نتيجة البيع الآجل</a:t>
            </a:r>
          </a:p>
          <a:p>
            <a:pPr algn="just" rtl="1">
              <a:lnSpc>
                <a:spcPct val="150000"/>
              </a:lnSpc>
            </a:pPr>
            <a:r>
              <a:rPr lang="ar-SA" altLang="en-US" sz="2800" b="1" dirty="0" smtClean="0">
                <a:solidFill>
                  <a:srgbClr val="FF0000"/>
                </a:solidFill>
                <a:cs typeface="Arial" pitchFamily="34" charset="0"/>
              </a:rPr>
              <a:t>مثال: </a:t>
            </a:r>
            <a:r>
              <a:rPr lang="ar-SA" altLang="en-US" sz="2800" dirty="0" smtClean="0">
                <a:cs typeface="Arial" pitchFamily="34" charset="0"/>
              </a:rPr>
              <a:t>باعت منشأة الهدى بضاعة لمحلات الأمل بمبلغ 50000 ريال على الحساب في 1431/1/1هـ، وفي 1431/1/5هـ سحبت منشأة الهدى كمبيالة على محلات الأمل بالمبلغ المستحق عليها استحقاق ثلاثة أشهر من تاريخ البيع، وقد قبلتها.</a:t>
            </a:r>
            <a:endParaRPr lang="en-GB" altLang="en-US" sz="2800" dirty="0" smtClean="0">
              <a:cs typeface="Arial" pitchFamily="34" charset="0"/>
            </a:endParaRPr>
          </a:p>
        </p:txBody>
      </p:sp>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238</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359755878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a:solidFill>
            <a:schemeClr val="accent1"/>
          </a:solidFill>
        </p:spPr>
        <p:txBody>
          <a:bodyPr/>
          <a:lstStyle/>
          <a:p>
            <a:pPr>
              <a:defRPr/>
            </a:pPr>
            <a:r>
              <a:rPr lang="ar-SA" sz="3200" dirty="0" smtClean="0">
                <a:solidFill>
                  <a:srgbClr val="FF0000"/>
                </a:solidFill>
              </a:rPr>
              <a:t>في هذه الحالة تكون القيود في دفاتر منشأة الهدى كما يلي:</a:t>
            </a:r>
            <a:endParaRPr lang="en-GB" sz="3200" dirty="0">
              <a:solidFill>
                <a:srgbClr val="FF0000"/>
              </a:solidFill>
            </a:endParaRPr>
          </a:p>
        </p:txBody>
      </p:sp>
      <p:sp>
        <p:nvSpPr>
          <p:cNvPr id="3" name="Content Placeholder 2"/>
          <p:cNvSpPr>
            <a:spLocks noGrp="1"/>
          </p:cNvSpPr>
          <p:nvPr>
            <p:ph sz="half" idx="13"/>
          </p:nvPr>
        </p:nvSpPr>
        <p:spPr>
          <a:xfrm>
            <a:off x="4501662" y="1447800"/>
            <a:ext cx="4462827" cy="4114800"/>
          </a:xfrm>
          <a:solidFill>
            <a:schemeClr val="accent6">
              <a:lumMod val="20000"/>
              <a:lumOff val="80000"/>
            </a:schemeClr>
          </a:solidFill>
        </p:spPr>
        <p:txBody>
          <a:bodyPr/>
          <a:lstStyle/>
          <a:p>
            <a:pPr>
              <a:defRPr/>
            </a:pPr>
            <a:endParaRPr lang="en-GB" dirty="0"/>
          </a:p>
        </p:txBody>
      </p:sp>
      <p:sp>
        <p:nvSpPr>
          <p:cNvPr id="4" name="Content Placeholder 3"/>
          <p:cNvSpPr>
            <a:spLocks noGrp="1"/>
          </p:cNvSpPr>
          <p:nvPr>
            <p:ph sz="half" idx="1"/>
          </p:nvPr>
        </p:nvSpPr>
        <p:spPr>
          <a:xfrm>
            <a:off x="107504" y="1447800"/>
            <a:ext cx="4253481" cy="4114800"/>
          </a:xfrm>
          <a:solidFill>
            <a:schemeClr val="accent1">
              <a:lumMod val="20000"/>
              <a:lumOff val="80000"/>
            </a:schemeClr>
          </a:solidFill>
        </p:spPr>
        <p:txBody>
          <a:bodyPr/>
          <a:lstStyle/>
          <a:p>
            <a:pPr algn="l" rtl="0">
              <a:defRPr/>
            </a:pPr>
            <a:endParaRPr lang="en-GB" sz="2400" dirty="0"/>
          </a:p>
        </p:txBody>
      </p:sp>
      <p:sp>
        <p:nvSpPr>
          <p:cNvPr id="6" name="Rectangle 5"/>
          <p:cNvSpPr>
            <a:spLocks noGrp="1" noChangeArrowheads="1"/>
          </p:cNvSpPr>
          <p:nvPr/>
        </p:nvSpPr>
        <p:spPr bwMode="auto">
          <a:xfrm>
            <a:off x="4712677" y="1447801"/>
            <a:ext cx="1125415"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1">
              <a:spcBef>
                <a:spcPct val="20000"/>
              </a:spcBef>
              <a:buFont typeface="Arial" pitchFamily="34" charset="0"/>
              <a:buNone/>
            </a:pPr>
            <a:r>
              <a:rPr lang="ar-SA" altLang="en-US" sz="2400" b="1" u="sng" dirty="0">
                <a:solidFill>
                  <a:srgbClr val="002060"/>
                </a:solidFill>
                <a:latin typeface="Calibri" pitchFamily="34" charset="0"/>
              </a:rPr>
              <a:t>في </a:t>
            </a:r>
            <a:r>
              <a:rPr lang="ar-SA" altLang="en-US" sz="2400" b="1" u="sng" dirty="0">
                <a:latin typeface="Calibri" pitchFamily="34" charset="0"/>
              </a:rPr>
              <a:t>1/1</a:t>
            </a:r>
            <a:endParaRPr lang="en-GB" altLang="en-US" sz="2400" b="1" dirty="0">
              <a:solidFill>
                <a:srgbClr val="002060"/>
              </a:solidFill>
              <a:latin typeface="Calibri" pitchFamily="34" charset="0"/>
            </a:endParaRPr>
          </a:p>
        </p:txBody>
      </p:sp>
      <p:sp>
        <p:nvSpPr>
          <p:cNvPr id="7" name="Rectangle 6"/>
          <p:cNvSpPr>
            <a:spLocks noChangeArrowheads="1"/>
          </p:cNvSpPr>
          <p:nvPr/>
        </p:nvSpPr>
        <p:spPr bwMode="auto">
          <a:xfrm>
            <a:off x="4501663" y="2209801"/>
            <a:ext cx="4462826"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b="1" dirty="0">
                <a:solidFill>
                  <a:srgbClr val="FF0000"/>
                </a:solidFill>
              </a:rPr>
              <a:t>50000</a:t>
            </a:r>
            <a:r>
              <a:rPr lang="ar-SA" altLang="en-US" sz="2400" b="1" dirty="0"/>
              <a:t>      من حـ / المدينين </a:t>
            </a:r>
            <a:r>
              <a:rPr lang="ar-SA" altLang="en-US" sz="2000" b="1" dirty="0"/>
              <a:t>(محلات الأمل)</a:t>
            </a:r>
            <a:endParaRPr lang="en-GB" altLang="en-US" sz="2000" b="1" dirty="0"/>
          </a:p>
        </p:txBody>
      </p:sp>
      <p:sp>
        <p:nvSpPr>
          <p:cNvPr id="8" name="Rectangle 7"/>
          <p:cNvSpPr>
            <a:spLocks noChangeArrowheads="1"/>
          </p:cNvSpPr>
          <p:nvPr/>
        </p:nvSpPr>
        <p:spPr bwMode="auto">
          <a:xfrm>
            <a:off x="4712677" y="3886200"/>
            <a:ext cx="3376246"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altLang="en-US" sz="2000" b="1">
                <a:solidFill>
                  <a:srgbClr val="0070C0"/>
                </a:solidFill>
              </a:rPr>
              <a:t>     إثبات مبيعات على الحساب</a:t>
            </a:r>
            <a:endParaRPr lang="en-GB" altLang="en-US" sz="2000" b="1">
              <a:solidFill>
                <a:srgbClr val="0070C0"/>
              </a:solidFill>
            </a:endParaRPr>
          </a:p>
        </p:txBody>
      </p:sp>
      <p:sp>
        <p:nvSpPr>
          <p:cNvPr id="9" name="Rectangle 7"/>
          <p:cNvSpPr>
            <a:spLocks noChangeArrowheads="1"/>
          </p:cNvSpPr>
          <p:nvPr/>
        </p:nvSpPr>
        <p:spPr bwMode="auto">
          <a:xfrm>
            <a:off x="4994030" y="4191001"/>
            <a:ext cx="2818329"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sz="2400" b="1" dirty="0"/>
              <a:t>ـــــــــــــــــــــــــــــــــــــــــ</a:t>
            </a:r>
            <a:endParaRPr lang="en-GB" altLang="en-US" sz="2400" b="1" dirty="0"/>
          </a:p>
        </p:txBody>
      </p:sp>
      <p:sp>
        <p:nvSpPr>
          <p:cNvPr id="10" name="Rectangle 9"/>
          <p:cNvSpPr>
            <a:spLocks noChangeArrowheads="1"/>
          </p:cNvSpPr>
          <p:nvPr/>
        </p:nvSpPr>
        <p:spPr bwMode="auto">
          <a:xfrm>
            <a:off x="4501662" y="2971801"/>
            <a:ext cx="3938953"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b="1" dirty="0">
                <a:solidFill>
                  <a:srgbClr val="FF0000"/>
                </a:solidFill>
              </a:rPr>
              <a:t>50000              </a:t>
            </a:r>
            <a:r>
              <a:rPr lang="ar-SA" altLang="en-US" sz="2400" b="1" dirty="0"/>
              <a:t>إلى حـ / المبيعات</a:t>
            </a:r>
            <a:endParaRPr lang="en-GB" altLang="en-US" sz="2400" b="1" dirty="0"/>
          </a:p>
        </p:txBody>
      </p:sp>
      <p:sp>
        <p:nvSpPr>
          <p:cNvPr id="16" name="Rectangle 15"/>
          <p:cNvSpPr>
            <a:spLocks noGrp="1" noChangeArrowheads="1"/>
          </p:cNvSpPr>
          <p:nvPr/>
        </p:nvSpPr>
        <p:spPr bwMode="auto">
          <a:xfrm>
            <a:off x="351692" y="1450021"/>
            <a:ext cx="1125415"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a:spcBef>
                <a:spcPct val="20000"/>
              </a:spcBef>
              <a:buFont typeface="Arial" pitchFamily="34" charset="0"/>
              <a:buNone/>
            </a:pPr>
            <a:r>
              <a:rPr lang="ar-SA" altLang="en-US" sz="2400" b="1" u="sng" dirty="0">
                <a:solidFill>
                  <a:srgbClr val="002060"/>
                </a:solidFill>
                <a:latin typeface="Calibri" pitchFamily="34" charset="0"/>
              </a:rPr>
              <a:t>في </a:t>
            </a:r>
            <a:r>
              <a:rPr lang="ar-SA" altLang="en-US" sz="2400" b="1" u="sng" dirty="0">
                <a:latin typeface="Calibri" pitchFamily="34" charset="0"/>
              </a:rPr>
              <a:t>1/5</a:t>
            </a:r>
            <a:endParaRPr lang="en-GB" altLang="en-US" sz="2400" b="1" dirty="0">
              <a:solidFill>
                <a:srgbClr val="002060"/>
              </a:solidFill>
              <a:latin typeface="Calibri" pitchFamily="34" charset="0"/>
            </a:endParaRPr>
          </a:p>
        </p:txBody>
      </p:sp>
      <p:sp>
        <p:nvSpPr>
          <p:cNvPr id="17" name="Rectangle 16"/>
          <p:cNvSpPr>
            <a:spLocks noChangeArrowheads="1"/>
          </p:cNvSpPr>
          <p:nvPr/>
        </p:nvSpPr>
        <p:spPr bwMode="auto">
          <a:xfrm>
            <a:off x="562708" y="2362201"/>
            <a:ext cx="3938954"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b="1" dirty="0">
                <a:solidFill>
                  <a:srgbClr val="FF0000"/>
                </a:solidFill>
              </a:rPr>
              <a:t>50000</a:t>
            </a:r>
            <a:r>
              <a:rPr lang="ar-SA" altLang="en-US" sz="2400" b="1" dirty="0"/>
              <a:t>      من حـ / أوراق القبض</a:t>
            </a:r>
            <a:endParaRPr lang="en-GB" altLang="en-US" sz="2400" b="1" dirty="0"/>
          </a:p>
        </p:txBody>
      </p:sp>
      <p:sp>
        <p:nvSpPr>
          <p:cNvPr id="18" name="Rectangle 17"/>
          <p:cNvSpPr>
            <a:spLocks noChangeArrowheads="1"/>
          </p:cNvSpPr>
          <p:nvPr/>
        </p:nvSpPr>
        <p:spPr bwMode="auto">
          <a:xfrm>
            <a:off x="351692" y="4038600"/>
            <a:ext cx="3788260"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r>
              <a:rPr lang="ar-SA" altLang="en-US" sz="2400" b="1" dirty="0">
                <a:solidFill>
                  <a:srgbClr val="0070C0"/>
                </a:solidFill>
              </a:rPr>
              <a:t>           </a:t>
            </a:r>
            <a:r>
              <a:rPr lang="ar-SA" altLang="en-US" sz="2000" b="1" dirty="0">
                <a:solidFill>
                  <a:srgbClr val="0070C0"/>
                </a:solidFill>
              </a:rPr>
              <a:t>إثبات سحب كمبيالة على  محلات       الأمل استحقاق 1431/4/1هـ</a:t>
            </a:r>
            <a:endParaRPr lang="en-GB" altLang="en-US" sz="2000" b="1" dirty="0">
              <a:solidFill>
                <a:srgbClr val="0070C0"/>
              </a:solidFill>
            </a:endParaRPr>
          </a:p>
        </p:txBody>
      </p:sp>
      <p:sp>
        <p:nvSpPr>
          <p:cNvPr id="19" name="Rectangle 7"/>
          <p:cNvSpPr>
            <a:spLocks noChangeArrowheads="1"/>
          </p:cNvSpPr>
          <p:nvPr/>
        </p:nvSpPr>
        <p:spPr bwMode="auto">
          <a:xfrm>
            <a:off x="351692" y="4724401"/>
            <a:ext cx="306818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sz="2400" b="1" dirty="0"/>
              <a:t>ــــــــــــــــــــــــــــــــــــــــــــ</a:t>
            </a:r>
            <a:endParaRPr lang="en-GB" altLang="en-US" sz="2400" b="1" dirty="0"/>
          </a:p>
        </p:txBody>
      </p:sp>
      <p:sp>
        <p:nvSpPr>
          <p:cNvPr id="20" name="Rectangle 19"/>
          <p:cNvSpPr>
            <a:spLocks noChangeArrowheads="1"/>
          </p:cNvSpPr>
          <p:nvPr/>
        </p:nvSpPr>
        <p:spPr bwMode="auto">
          <a:xfrm>
            <a:off x="0" y="3124201"/>
            <a:ext cx="4360985"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b="1" dirty="0">
                <a:solidFill>
                  <a:srgbClr val="FF0000"/>
                </a:solidFill>
              </a:rPr>
              <a:t>     50000 </a:t>
            </a:r>
            <a:r>
              <a:rPr lang="ar-SA" altLang="en-US" sz="2400" b="1" dirty="0"/>
              <a:t>إلى حـ /المدينين</a:t>
            </a:r>
            <a:r>
              <a:rPr lang="ar-SA" altLang="en-US" sz="2000" b="1" dirty="0"/>
              <a:t>(محلات الأمل)</a:t>
            </a:r>
            <a:endParaRPr lang="en-GB" altLang="en-US" sz="2000" b="1" dirty="0"/>
          </a:p>
        </p:txBody>
      </p:sp>
      <p:sp>
        <p:nvSpPr>
          <p:cNvPr id="21"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239</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17023831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9" presetClass="entr" presetSubtype="0" accel="10000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18" dur="50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19" dur="50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20" dur="50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linds(horizontal)">
                                      <p:cBhvr>
                                        <p:cTn id="25" dur="5000"/>
                                        <p:tgtEl>
                                          <p:spTgt spid="10"/>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blinds(horizontal)">
                                      <p:cBhvr>
                                        <p:cTn id="30" dur="5000"/>
                                        <p:tgtEl>
                                          <p:spTgt spid="8"/>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blinds(horizontal)">
                                      <p:cBhvr>
                                        <p:cTn id="35" dur="500"/>
                                        <p:tgtEl>
                                          <p:spTgt spid="9"/>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blinds(horizontal)">
                                      <p:cBhvr>
                                        <p:cTn id="40" dur="500"/>
                                        <p:tgtEl>
                                          <p:spTgt spid="16"/>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9" presetClass="entr" presetSubtype="0" accel="100000" fill="hold" nodeType="click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p:cTn id="45" dur="5000" fill="hold"/>
                                        <p:tgtEl>
                                          <p:spTgt spid="17"/>
                                        </p:tgtEl>
                                        <p:attrNameLst>
                                          <p:attrName>ppt_h</p:attrName>
                                        </p:attrNameLst>
                                      </p:cBhvr>
                                      <p:tavLst>
                                        <p:tav tm="0">
                                          <p:val>
                                            <p:strVal val="#ppt_h/20"/>
                                          </p:val>
                                        </p:tav>
                                        <p:tav tm="50000">
                                          <p:val>
                                            <p:strVal val="#ppt_h/20"/>
                                          </p:val>
                                        </p:tav>
                                        <p:tav tm="100000">
                                          <p:val>
                                            <p:strVal val="#ppt_h"/>
                                          </p:val>
                                        </p:tav>
                                      </p:tavLst>
                                    </p:anim>
                                    <p:anim calcmode="lin" valueType="num">
                                      <p:cBhvr>
                                        <p:cTn id="46" dur="5000" fill="hold"/>
                                        <p:tgtEl>
                                          <p:spTgt spid="17"/>
                                        </p:tgtEl>
                                        <p:attrNameLst>
                                          <p:attrName>ppt_w</p:attrName>
                                        </p:attrNameLst>
                                      </p:cBhvr>
                                      <p:tavLst>
                                        <p:tav tm="0">
                                          <p:val>
                                            <p:strVal val="#ppt_w+.3"/>
                                          </p:val>
                                        </p:tav>
                                        <p:tav tm="50000">
                                          <p:val>
                                            <p:strVal val="#ppt_w+.3"/>
                                          </p:val>
                                        </p:tav>
                                        <p:tav tm="100000">
                                          <p:val>
                                            <p:strVal val="#ppt_w"/>
                                          </p:val>
                                        </p:tav>
                                      </p:tavLst>
                                    </p:anim>
                                    <p:anim calcmode="lin" valueType="num">
                                      <p:cBhvr>
                                        <p:cTn id="47" dur="5000" fill="hold"/>
                                        <p:tgtEl>
                                          <p:spTgt spid="17"/>
                                        </p:tgtEl>
                                        <p:attrNameLst>
                                          <p:attrName>ppt_x</p:attrName>
                                        </p:attrNameLst>
                                      </p:cBhvr>
                                      <p:tavLst>
                                        <p:tav tm="0">
                                          <p:val>
                                            <p:strVal val="#ppt_x-.3"/>
                                          </p:val>
                                        </p:tav>
                                        <p:tav tm="50000">
                                          <p:val>
                                            <p:strVal val="#ppt_x"/>
                                          </p:val>
                                        </p:tav>
                                        <p:tav tm="100000">
                                          <p:val>
                                            <p:strVal val="#ppt_x"/>
                                          </p:val>
                                        </p:tav>
                                      </p:tavLst>
                                    </p:anim>
                                    <p:anim calcmode="lin" valueType="num">
                                      <p:cBhvr>
                                        <p:cTn id="48" dur="50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3" presetClass="entr" presetSubtype="10" fill="hold" nodeType="click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blinds(horizontal)">
                                      <p:cBhvr>
                                        <p:cTn id="53" dur="5000"/>
                                        <p:tgtEl>
                                          <p:spTgt spid="20"/>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3" presetClass="entr" presetSubtype="10" fill="hold" nodeType="click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blinds(horizontal)">
                                      <p:cBhvr>
                                        <p:cTn id="58" dur="5000"/>
                                        <p:tgtEl>
                                          <p:spTgt spid="18"/>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3" presetClass="entr" presetSubtype="10" fill="hold" nodeType="click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blinds(horizontal)">
                                      <p:cBhvr>
                                        <p:cTn id="6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16" grpId="0"/>
    </p:bld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ar-SA" sz="3200" dirty="0" smtClean="0">
                <a:solidFill>
                  <a:srgbClr val="FF0000"/>
                </a:solidFill>
              </a:rPr>
              <a:t>في حالة سحب الكمبيالة في نفس تاريخ البيع الآجل، يجرى قيد واحد كما يلي:</a:t>
            </a:r>
            <a:endParaRPr lang="en-GB" sz="3200" dirty="0">
              <a:solidFill>
                <a:srgbClr val="FF0000"/>
              </a:solidFill>
            </a:endParaRPr>
          </a:p>
        </p:txBody>
      </p:sp>
      <p:sp>
        <p:nvSpPr>
          <p:cNvPr id="234499" name="Content Placeholder 2"/>
          <p:cNvSpPr>
            <a:spLocks noGrp="1"/>
          </p:cNvSpPr>
          <p:nvPr>
            <p:ph idx="1"/>
          </p:nvPr>
        </p:nvSpPr>
        <p:spPr/>
        <p:txBody>
          <a:bodyPr/>
          <a:lstStyle/>
          <a:p>
            <a:endParaRPr lang="en-GB" altLang="en-US" smtClean="0">
              <a:cs typeface="Arial" pitchFamily="34" charset="0"/>
            </a:endParaRPr>
          </a:p>
        </p:txBody>
      </p:sp>
      <p:sp>
        <p:nvSpPr>
          <p:cNvPr id="5" name="Rectangle 4"/>
          <p:cNvSpPr>
            <a:spLocks noGrp="1" noChangeArrowheads="1"/>
          </p:cNvSpPr>
          <p:nvPr/>
        </p:nvSpPr>
        <p:spPr bwMode="auto">
          <a:xfrm>
            <a:off x="633046" y="1676401"/>
            <a:ext cx="1336431"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a:spcBef>
                <a:spcPct val="20000"/>
              </a:spcBef>
              <a:buFont typeface="Arial" pitchFamily="34" charset="0"/>
              <a:buNone/>
            </a:pPr>
            <a:r>
              <a:rPr lang="ar-SA" altLang="en-US" sz="2400" u="sng">
                <a:solidFill>
                  <a:srgbClr val="002060"/>
                </a:solidFill>
                <a:latin typeface="Calibri" pitchFamily="34" charset="0"/>
              </a:rPr>
              <a:t>في </a:t>
            </a:r>
            <a:r>
              <a:rPr lang="ar-SA" altLang="en-US" sz="2400" u="sng">
                <a:latin typeface="Calibri" pitchFamily="34" charset="0"/>
              </a:rPr>
              <a:t>1/1</a:t>
            </a:r>
            <a:endParaRPr lang="en-GB" altLang="en-US" sz="2400">
              <a:solidFill>
                <a:srgbClr val="002060"/>
              </a:solidFill>
              <a:latin typeface="Calibri" pitchFamily="34" charset="0"/>
            </a:endParaRPr>
          </a:p>
        </p:txBody>
      </p:sp>
      <p:sp>
        <p:nvSpPr>
          <p:cNvPr id="6" name="Rectangle 5"/>
          <p:cNvSpPr>
            <a:spLocks noChangeArrowheads="1"/>
          </p:cNvSpPr>
          <p:nvPr/>
        </p:nvSpPr>
        <p:spPr bwMode="auto">
          <a:xfrm>
            <a:off x="2180492" y="2590801"/>
            <a:ext cx="5978769"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sz="2800">
                <a:solidFill>
                  <a:srgbClr val="FF0000"/>
                </a:solidFill>
              </a:rPr>
              <a:t>50000</a:t>
            </a:r>
            <a:r>
              <a:rPr lang="ar-SA" altLang="en-US" sz="2800"/>
              <a:t>                 من حـ/ أوراق القبض</a:t>
            </a:r>
          </a:p>
        </p:txBody>
      </p:sp>
      <p:sp>
        <p:nvSpPr>
          <p:cNvPr id="7" name="Rectangle 7"/>
          <p:cNvSpPr>
            <a:spLocks noChangeArrowheads="1"/>
          </p:cNvSpPr>
          <p:nvPr/>
        </p:nvSpPr>
        <p:spPr bwMode="auto">
          <a:xfrm>
            <a:off x="1125415" y="4419601"/>
            <a:ext cx="5275385" cy="892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altLang="en-US" sz="2800">
                <a:solidFill>
                  <a:srgbClr val="0070C0"/>
                </a:solidFill>
              </a:rPr>
              <a:t>       </a:t>
            </a:r>
            <a:r>
              <a:rPr lang="ar-SA" altLang="en-US" sz="2400">
                <a:solidFill>
                  <a:srgbClr val="0070C0"/>
                </a:solidFill>
              </a:rPr>
              <a:t>إثبات مبيعات على الحساب لمحلات الأمل والحصول على كمبيالة بالمستحق</a:t>
            </a:r>
            <a:endParaRPr lang="en-GB" altLang="en-US" sz="2400">
              <a:solidFill>
                <a:srgbClr val="0070C0"/>
              </a:solidFill>
            </a:endParaRPr>
          </a:p>
        </p:txBody>
      </p:sp>
      <p:sp>
        <p:nvSpPr>
          <p:cNvPr id="8" name="Rectangle 7"/>
          <p:cNvSpPr>
            <a:spLocks noChangeArrowheads="1"/>
          </p:cNvSpPr>
          <p:nvPr/>
        </p:nvSpPr>
        <p:spPr bwMode="auto">
          <a:xfrm>
            <a:off x="1055076" y="5334001"/>
            <a:ext cx="5893187"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sz="2800" b="1" dirty="0">
                <a:solidFill>
                  <a:srgbClr val="FF0000"/>
                </a:solidFill>
              </a:rPr>
              <a:t> </a:t>
            </a:r>
            <a:r>
              <a:rPr lang="ar-SA" altLang="en-US" sz="2800" b="1" dirty="0"/>
              <a:t>ـــــــــــــــــــــــــــــــــــــــــــــــــــــــــــــــــــــــــــــ</a:t>
            </a:r>
            <a:endParaRPr lang="en-GB" altLang="en-US" b="1" dirty="0"/>
          </a:p>
        </p:txBody>
      </p:sp>
      <p:sp>
        <p:nvSpPr>
          <p:cNvPr id="9" name="Rectangle 8"/>
          <p:cNvSpPr>
            <a:spLocks noChangeArrowheads="1"/>
          </p:cNvSpPr>
          <p:nvPr/>
        </p:nvSpPr>
        <p:spPr bwMode="auto">
          <a:xfrm>
            <a:off x="1195754" y="3505201"/>
            <a:ext cx="5838092"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sz="2800">
                <a:solidFill>
                  <a:srgbClr val="FF0000"/>
                </a:solidFill>
              </a:rPr>
              <a:t>50000  </a:t>
            </a:r>
            <a:r>
              <a:rPr lang="ar-SA" altLang="en-US" sz="2800"/>
              <a:t>                      إلى حـ/ المبيعات</a:t>
            </a:r>
          </a:p>
        </p:txBody>
      </p:sp>
      <p:sp>
        <p:nvSpPr>
          <p:cNvPr id="11"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240</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368564983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9" presetClass="entr" presetSubtype="0" accel="10000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0" fill="hold"/>
                                        <p:tgtEl>
                                          <p:spTgt spid="6"/>
                                        </p:tgtEl>
                                        <p:attrNameLst>
                                          <p:attrName>ppt_h</p:attrName>
                                        </p:attrNameLst>
                                      </p:cBhvr>
                                      <p:tavLst>
                                        <p:tav tm="0">
                                          <p:val>
                                            <p:strVal val="#ppt_h/20"/>
                                          </p:val>
                                        </p:tav>
                                        <p:tav tm="50000">
                                          <p:val>
                                            <p:strVal val="#ppt_h/20"/>
                                          </p:val>
                                        </p:tav>
                                        <p:tav tm="100000">
                                          <p:val>
                                            <p:strVal val="#ppt_h"/>
                                          </p:val>
                                        </p:tav>
                                      </p:tavLst>
                                    </p:anim>
                                    <p:anim calcmode="lin" valueType="num">
                                      <p:cBhvr>
                                        <p:cTn id="18" dur="5000" fill="hold"/>
                                        <p:tgtEl>
                                          <p:spTgt spid="6"/>
                                        </p:tgtEl>
                                        <p:attrNameLst>
                                          <p:attrName>ppt_w</p:attrName>
                                        </p:attrNameLst>
                                      </p:cBhvr>
                                      <p:tavLst>
                                        <p:tav tm="0">
                                          <p:val>
                                            <p:strVal val="#ppt_w+.3"/>
                                          </p:val>
                                        </p:tav>
                                        <p:tav tm="50000">
                                          <p:val>
                                            <p:strVal val="#ppt_w+.3"/>
                                          </p:val>
                                        </p:tav>
                                        <p:tav tm="100000">
                                          <p:val>
                                            <p:strVal val="#ppt_w"/>
                                          </p:val>
                                        </p:tav>
                                      </p:tavLst>
                                    </p:anim>
                                    <p:anim calcmode="lin" valueType="num">
                                      <p:cBhvr>
                                        <p:cTn id="19" dur="5000" fill="hold"/>
                                        <p:tgtEl>
                                          <p:spTgt spid="6"/>
                                        </p:tgtEl>
                                        <p:attrNameLst>
                                          <p:attrName>ppt_x</p:attrName>
                                        </p:attrNameLst>
                                      </p:cBhvr>
                                      <p:tavLst>
                                        <p:tav tm="0">
                                          <p:val>
                                            <p:strVal val="#ppt_x-.3"/>
                                          </p:val>
                                        </p:tav>
                                        <p:tav tm="50000">
                                          <p:val>
                                            <p:strVal val="#ppt_x"/>
                                          </p:val>
                                        </p:tav>
                                        <p:tav tm="100000">
                                          <p:val>
                                            <p:strVal val="#ppt_x"/>
                                          </p:val>
                                        </p:tav>
                                      </p:tavLst>
                                    </p:anim>
                                    <p:anim calcmode="lin" valueType="num">
                                      <p:cBhvr>
                                        <p:cTn id="20" dur="50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blinds(horizontal)">
                                      <p:cBhvr>
                                        <p:cTn id="25" dur="5000"/>
                                        <p:tgtEl>
                                          <p:spTgt spid="9"/>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blinds(horizontal)">
                                      <p:cBhvr>
                                        <p:cTn id="30" dur="5000"/>
                                        <p:tgtEl>
                                          <p:spTgt spid="7"/>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blinds(horizontal)">
                                      <p:cBhvr>
                                        <p:cTn id="3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6" grpId="0"/>
      <p:bldP spid="7" grpId="0"/>
      <p:bldP spid="8" grpId="0"/>
      <p:bldP spid="9" grpId="0"/>
    </p:bld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ar-SA" sz="3200" b="1" dirty="0" smtClean="0">
                <a:solidFill>
                  <a:schemeClr val="tx1"/>
                </a:solidFill>
              </a:rPr>
              <a:t>احتمالات التصرف في أوراق القبض</a:t>
            </a:r>
            <a:endParaRPr lang="en-GB" sz="3200" b="1" dirty="0">
              <a:solidFill>
                <a:schemeClr val="tx1"/>
              </a:solidFill>
            </a:endParaRPr>
          </a:p>
        </p:txBody>
      </p:sp>
      <p:sp>
        <p:nvSpPr>
          <p:cNvPr id="5" name="Rectangle 3"/>
          <p:cNvSpPr>
            <a:spLocks noGrp="1" noChangeArrowheads="1"/>
          </p:cNvSpPr>
          <p:nvPr>
            <p:ph idx="1"/>
          </p:nvPr>
        </p:nvSpPr>
        <p:spPr/>
        <p:txBody>
          <a:bodyPr/>
          <a:lstStyle/>
          <a:p>
            <a:pPr marL="609600" indent="-609600" rtl="1" eaLnBrk="1" hangingPunct="1">
              <a:lnSpc>
                <a:spcPct val="150000"/>
              </a:lnSpc>
              <a:buFont typeface="Wingdings" pitchFamily="2" charset="2"/>
              <a:buNone/>
            </a:pPr>
            <a:r>
              <a:rPr lang="ar-SA" altLang="en-US" sz="2800" b="1" dirty="0" smtClean="0">
                <a:solidFill>
                  <a:srgbClr val="FF0000"/>
                </a:solidFill>
                <a:cs typeface="Arial" pitchFamily="34" charset="0"/>
              </a:rPr>
              <a:t>توجد عدة احتمالات للتصرف في أوراق القبض:</a:t>
            </a:r>
          </a:p>
          <a:p>
            <a:pPr marL="609600" indent="-609600" rtl="1" eaLnBrk="1" hangingPunct="1">
              <a:lnSpc>
                <a:spcPct val="150000"/>
              </a:lnSpc>
              <a:buFont typeface="Wingdings" pitchFamily="2" charset="2"/>
              <a:buAutoNum type="arabicPeriod"/>
            </a:pPr>
            <a:r>
              <a:rPr lang="ar-SA" altLang="en-US" sz="2800" dirty="0" smtClean="0">
                <a:cs typeface="Arial" pitchFamily="34" charset="0"/>
              </a:rPr>
              <a:t>الاحتفاظ بالورقة حتى تاريخ الاستحقاق</a:t>
            </a:r>
          </a:p>
          <a:p>
            <a:pPr marL="609600" indent="-609600" rtl="1" eaLnBrk="1" hangingPunct="1">
              <a:lnSpc>
                <a:spcPct val="150000"/>
              </a:lnSpc>
              <a:buFont typeface="Wingdings" pitchFamily="2" charset="2"/>
              <a:buAutoNum type="arabicPeriod"/>
            </a:pPr>
            <a:r>
              <a:rPr lang="ar-SA" altLang="en-US" sz="2800" dirty="0" smtClean="0">
                <a:cs typeface="Arial" pitchFamily="34" charset="0"/>
              </a:rPr>
              <a:t>التحصيل بواسطة البنك</a:t>
            </a:r>
          </a:p>
          <a:p>
            <a:pPr marL="609600" indent="-609600" rtl="1" eaLnBrk="1" hangingPunct="1">
              <a:lnSpc>
                <a:spcPct val="150000"/>
              </a:lnSpc>
              <a:buFont typeface="Wingdings" pitchFamily="2" charset="2"/>
              <a:buAutoNum type="arabicPeriod"/>
            </a:pPr>
            <a:r>
              <a:rPr lang="ar-SA" altLang="en-US" sz="2800" dirty="0" smtClean="0">
                <a:cs typeface="Arial" pitchFamily="34" charset="0"/>
              </a:rPr>
              <a:t>خصم أو قطع الورقة لدى أحد البنوك</a:t>
            </a:r>
          </a:p>
          <a:p>
            <a:pPr marL="609600" indent="-609600" rtl="1" eaLnBrk="1" hangingPunct="1">
              <a:lnSpc>
                <a:spcPct val="150000"/>
              </a:lnSpc>
              <a:buFont typeface="Wingdings" pitchFamily="2" charset="2"/>
              <a:buAutoNum type="arabicPeriod"/>
            </a:pPr>
            <a:r>
              <a:rPr lang="ar-SA" altLang="en-US" sz="2800" dirty="0" smtClean="0">
                <a:cs typeface="Arial" pitchFamily="34" charset="0"/>
              </a:rPr>
              <a:t>تظهير أو تحويل الورقة للغير</a:t>
            </a:r>
          </a:p>
          <a:p>
            <a:pPr marL="609600" indent="-609600" rtl="1" eaLnBrk="1" hangingPunct="1">
              <a:buFont typeface="Wingdings" pitchFamily="2" charset="2"/>
              <a:buAutoNum type="arabicPeriod"/>
            </a:pPr>
            <a:endParaRPr lang="ar-SA" altLang="en-US" sz="2400" b="1" dirty="0" smtClean="0">
              <a:cs typeface="Arial" pitchFamily="34" charset="0"/>
            </a:endParaRPr>
          </a:p>
        </p:txBody>
      </p:sp>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241</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276436819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linds(horizontal)">
                                      <p:cBhvr>
                                        <p:cTn id="12" dur="500"/>
                                        <p:tgtEl>
                                          <p:spTgt spid="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blinds(horizontal)">
                                      <p:cBhvr>
                                        <p:cTn id="17" dur="500"/>
                                        <p:tgtEl>
                                          <p:spTgt spid="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blinds(horizontal)">
                                      <p:cBhvr>
                                        <p:cTn id="22" dur="500"/>
                                        <p:tgtEl>
                                          <p:spTgt spid="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blinds(horizontal)">
                                      <p:cBhvr>
                                        <p:cTn id="27" dur="500"/>
                                        <p:tgtEl>
                                          <p:spTgt spid="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
                                            <p:txEl>
                                              <p:pRg st="4" end="4"/>
                                            </p:txEl>
                                          </p:spTgt>
                                        </p:tgtEl>
                                        <p:attrNameLst>
                                          <p:attrName>style.visibility</p:attrName>
                                        </p:attrNameLst>
                                      </p:cBhvr>
                                      <p:to>
                                        <p:strVal val="visible"/>
                                      </p:to>
                                    </p:set>
                                    <p:animEffect transition="in" filter="blinds(horizontal)">
                                      <p:cBhvr>
                                        <p:cTn id="32"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build="p"/>
    </p:bld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ar-SA" sz="3200" b="1" dirty="0" smtClean="0"/>
              <a:t/>
            </a:r>
            <a:br>
              <a:rPr lang="ar-SA" sz="3200" b="1" dirty="0" smtClean="0"/>
            </a:br>
            <a:r>
              <a:rPr lang="ar-SA" sz="3200" b="1" dirty="0" smtClean="0">
                <a:solidFill>
                  <a:srgbClr val="FF0000"/>
                </a:solidFill>
              </a:rPr>
              <a:t>1- الاحتفاظ بالورقة حتى تاريخ الاستحقاق </a:t>
            </a:r>
            <a:r>
              <a:rPr lang="ar-SA" dirty="0" smtClean="0"/>
              <a:t/>
            </a:r>
            <a:br>
              <a:rPr lang="ar-SA" dirty="0" smtClean="0"/>
            </a:br>
            <a:endParaRPr lang="en-GB" dirty="0"/>
          </a:p>
        </p:txBody>
      </p:sp>
      <p:sp>
        <p:nvSpPr>
          <p:cNvPr id="3" name="Content Placeholder 2"/>
          <p:cNvSpPr>
            <a:spLocks noGrp="1"/>
          </p:cNvSpPr>
          <p:nvPr>
            <p:ph idx="1"/>
          </p:nvPr>
        </p:nvSpPr>
        <p:spPr>
          <a:xfrm>
            <a:off x="457200" y="1371601"/>
            <a:ext cx="8229600" cy="4754563"/>
          </a:xfrm>
        </p:spPr>
        <p:txBody>
          <a:bodyPr/>
          <a:lstStyle/>
          <a:p>
            <a:pPr>
              <a:lnSpc>
                <a:spcPct val="150000"/>
              </a:lnSpc>
            </a:pPr>
            <a:r>
              <a:rPr lang="ar-SA" altLang="en-US" sz="2800" smtClean="0">
                <a:cs typeface="Arial" pitchFamily="34" charset="0"/>
              </a:rPr>
              <a:t>بفرض أن محلات الأمل سددت قيمة الورقة المستحقة عليها نقداً في تاريخ الاستحقاق 1431/4/1هـ ، في هذه الحالة يجرى القيد التالي:</a:t>
            </a:r>
          </a:p>
          <a:p>
            <a:pPr>
              <a:lnSpc>
                <a:spcPct val="150000"/>
              </a:lnSpc>
            </a:pPr>
            <a:endParaRPr lang="en-GB" altLang="en-US" sz="2800" smtClean="0">
              <a:cs typeface="Arial" pitchFamily="34" charset="0"/>
            </a:endParaRPr>
          </a:p>
        </p:txBody>
      </p:sp>
      <p:sp>
        <p:nvSpPr>
          <p:cNvPr id="5" name="Rectangle 4"/>
          <p:cNvSpPr>
            <a:spLocks noGrp="1" noChangeArrowheads="1"/>
          </p:cNvSpPr>
          <p:nvPr/>
        </p:nvSpPr>
        <p:spPr bwMode="auto">
          <a:xfrm>
            <a:off x="422031" y="2676526"/>
            <a:ext cx="1336431"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a:spcBef>
                <a:spcPct val="20000"/>
              </a:spcBef>
              <a:buFont typeface="Arial" pitchFamily="34" charset="0"/>
              <a:buNone/>
            </a:pPr>
            <a:r>
              <a:rPr lang="ar-SA" altLang="en-US" sz="2400" u="sng">
                <a:solidFill>
                  <a:srgbClr val="002060"/>
                </a:solidFill>
                <a:latin typeface="Calibri" pitchFamily="34" charset="0"/>
              </a:rPr>
              <a:t>في </a:t>
            </a:r>
            <a:r>
              <a:rPr lang="ar-SA" altLang="en-US" sz="2400" u="sng">
                <a:latin typeface="Calibri" pitchFamily="34" charset="0"/>
              </a:rPr>
              <a:t>4/1</a:t>
            </a:r>
            <a:endParaRPr lang="en-GB" altLang="en-US" sz="2400">
              <a:solidFill>
                <a:srgbClr val="002060"/>
              </a:solidFill>
              <a:latin typeface="Calibri" pitchFamily="34" charset="0"/>
            </a:endParaRPr>
          </a:p>
        </p:txBody>
      </p:sp>
      <p:sp>
        <p:nvSpPr>
          <p:cNvPr id="6" name="Rectangle 5"/>
          <p:cNvSpPr>
            <a:spLocks noChangeArrowheads="1"/>
          </p:cNvSpPr>
          <p:nvPr/>
        </p:nvSpPr>
        <p:spPr bwMode="auto">
          <a:xfrm>
            <a:off x="1969477" y="3124201"/>
            <a:ext cx="5978769"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800" dirty="0">
                <a:solidFill>
                  <a:srgbClr val="FF0000"/>
                </a:solidFill>
              </a:rPr>
              <a:t>50000</a:t>
            </a:r>
            <a:r>
              <a:rPr lang="ar-SA" altLang="en-US" sz="2800" dirty="0"/>
              <a:t>                 من حـ/ الصندوق</a:t>
            </a:r>
          </a:p>
        </p:txBody>
      </p:sp>
      <p:sp>
        <p:nvSpPr>
          <p:cNvPr id="7" name="Rectangle 7"/>
          <p:cNvSpPr>
            <a:spLocks noChangeArrowheads="1"/>
          </p:cNvSpPr>
          <p:nvPr/>
        </p:nvSpPr>
        <p:spPr bwMode="auto">
          <a:xfrm>
            <a:off x="914400" y="4724401"/>
            <a:ext cx="5064369" cy="892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altLang="en-US" sz="2800" b="1" dirty="0">
                <a:solidFill>
                  <a:srgbClr val="0070C0"/>
                </a:solidFill>
              </a:rPr>
              <a:t>       </a:t>
            </a:r>
            <a:r>
              <a:rPr lang="ar-SA" altLang="en-US" sz="2400" b="1" dirty="0">
                <a:solidFill>
                  <a:srgbClr val="0070C0"/>
                </a:solidFill>
              </a:rPr>
              <a:t>إثبات سداد محلات الأمل قيمة الكمبيالة المسحوبة عليها نقداً</a:t>
            </a:r>
            <a:endParaRPr lang="en-GB" altLang="en-US" sz="2400" b="1" dirty="0">
              <a:solidFill>
                <a:srgbClr val="0070C0"/>
              </a:solidFill>
            </a:endParaRPr>
          </a:p>
        </p:txBody>
      </p:sp>
      <p:sp>
        <p:nvSpPr>
          <p:cNvPr id="8" name="Rectangle 7"/>
          <p:cNvSpPr>
            <a:spLocks noChangeArrowheads="1"/>
          </p:cNvSpPr>
          <p:nvPr/>
        </p:nvSpPr>
        <p:spPr bwMode="auto">
          <a:xfrm>
            <a:off x="633046" y="5562601"/>
            <a:ext cx="5838092"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sz="2800" b="1" dirty="0">
                <a:solidFill>
                  <a:srgbClr val="FF0000"/>
                </a:solidFill>
              </a:rPr>
              <a:t> </a:t>
            </a:r>
            <a:r>
              <a:rPr lang="ar-SA" altLang="en-US" sz="2800" b="1" dirty="0"/>
              <a:t>ـــــــــــــــــــــــــــــــــــــــــــــــــــــــــــــــــــــــــــــ</a:t>
            </a:r>
            <a:endParaRPr lang="en-GB" altLang="en-US" b="1" dirty="0"/>
          </a:p>
        </p:txBody>
      </p:sp>
      <p:sp>
        <p:nvSpPr>
          <p:cNvPr id="9" name="Rectangle 8"/>
          <p:cNvSpPr>
            <a:spLocks noChangeArrowheads="1"/>
          </p:cNvSpPr>
          <p:nvPr/>
        </p:nvSpPr>
        <p:spPr bwMode="auto">
          <a:xfrm>
            <a:off x="539552" y="4038601"/>
            <a:ext cx="6283279"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800" dirty="0">
                <a:solidFill>
                  <a:srgbClr val="FF0000"/>
                </a:solidFill>
              </a:rPr>
              <a:t>50000  </a:t>
            </a:r>
            <a:r>
              <a:rPr lang="ar-SA" altLang="en-US" sz="2800" dirty="0"/>
              <a:t>                      إلى حـ/ أوراق القبض</a:t>
            </a:r>
          </a:p>
        </p:txBody>
      </p:sp>
      <p:sp>
        <p:nvSpPr>
          <p:cNvPr id="11"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242</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172651178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9" presetClass="entr" presetSubtype="0" accel="10000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0" fill="hold"/>
                                        <p:tgtEl>
                                          <p:spTgt spid="6"/>
                                        </p:tgtEl>
                                        <p:attrNameLst>
                                          <p:attrName>ppt_h</p:attrName>
                                        </p:attrNameLst>
                                      </p:cBhvr>
                                      <p:tavLst>
                                        <p:tav tm="0">
                                          <p:val>
                                            <p:strVal val="#ppt_h/20"/>
                                          </p:val>
                                        </p:tav>
                                        <p:tav tm="50000">
                                          <p:val>
                                            <p:strVal val="#ppt_h/20"/>
                                          </p:val>
                                        </p:tav>
                                        <p:tav tm="100000">
                                          <p:val>
                                            <p:strVal val="#ppt_h"/>
                                          </p:val>
                                        </p:tav>
                                      </p:tavLst>
                                    </p:anim>
                                    <p:anim calcmode="lin" valueType="num">
                                      <p:cBhvr>
                                        <p:cTn id="23" dur="5000" fill="hold"/>
                                        <p:tgtEl>
                                          <p:spTgt spid="6"/>
                                        </p:tgtEl>
                                        <p:attrNameLst>
                                          <p:attrName>ppt_w</p:attrName>
                                        </p:attrNameLst>
                                      </p:cBhvr>
                                      <p:tavLst>
                                        <p:tav tm="0">
                                          <p:val>
                                            <p:strVal val="#ppt_w+.3"/>
                                          </p:val>
                                        </p:tav>
                                        <p:tav tm="50000">
                                          <p:val>
                                            <p:strVal val="#ppt_w+.3"/>
                                          </p:val>
                                        </p:tav>
                                        <p:tav tm="100000">
                                          <p:val>
                                            <p:strVal val="#ppt_w"/>
                                          </p:val>
                                        </p:tav>
                                      </p:tavLst>
                                    </p:anim>
                                    <p:anim calcmode="lin" valueType="num">
                                      <p:cBhvr>
                                        <p:cTn id="24" dur="5000" fill="hold"/>
                                        <p:tgtEl>
                                          <p:spTgt spid="6"/>
                                        </p:tgtEl>
                                        <p:attrNameLst>
                                          <p:attrName>ppt_x</p:attrName>
                                        </p:attrNameLst>
                                      </p:cBhvr>
                                      <p:tavLst>
                                        <p:tav tm="0">
                                          <p:val>
                                            <p:strVal val="#ppt_x-.3"/>
                                          </p:val>
                                        </p:tav>
                                        <p:tav tm="50000">
                                          <p:val>
                                            <p:strVal val="#ppt_x"/>
                                          </p:val>
                                        </p:tav>
                                        <p:tav tm="100000">
                                          <p:val>
                                            <p:strVal val="#ppt_x"/>
                                          </p:val>
                                        </p:tav>
                                      </p:tavLst>
                                    </p:anim>
                                    <p:anim calcmode="lin" valueType="num">
                                      <p:cBhvr>
                                        <p:cTn id="25" dur="50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blinds(horizontal)">
                                      <p:cBhvr>
                                        <p:cTn id="30" dur="5000"/>
                                        <p:tgtEl>
                                          <p:spTgt spid="9"/>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blinds(horizontal)">
                                      <p:cBhvr>
                                        <p:cTn id="35" dur="5000"/>
                                        <p:tgtEl>
                                          <p:spTgt spid="7"/>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blinds(horizontal)">
                                      <p:cBhvr>
                                        <p:cTn id="4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5" grpId="0"/>
      <p:bldP spid="6" grpId="0"/>
      <p:bldP spid="7" grpId="0"/>
      <p:bldP spid="8" grpId="0"/>
      <p:bldP spid="9" grpId="0"/>
    </p:bld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ar-SA" sz="3200" b="1" dirty="0" smtClean="0">
                <a:solidFill>
                  <a:srgbClr val="FF0000"/>
                </a:solidFill>
              </a:rPr>
              <a:t>2- التحصيل بواسطة البنك</a:t>
            </a:r>
            <a:endParaRPr lang="en-GB" sz="3200" b="1" dirty="0">
              <a:solidFill>
                <a:srgbClr val="FF0000"/>
              </a:solidFill>
            </a:endParaRPr>
          </a:p>
        </p:txBody>
      </p:sp>
      <p:sp>
        <p:nvSpPr>
          <p:cNvPr id="3" name="Content Placeholder 2"/>
          <p:cNvSpPr>
            <a:spLocks noGrp="1"/>
          </p:cNvSpPr>
          <p:nvPr>
            <p:ph idx="1"/>
          </p:nvPr>
        </p:nvSpPr>
        <p:spPr>
          <a:xfrm>
            <a:off x="457200" y="1371601"/>
            <a:ext cx="8229600" cy="4754563"/>
          </a:xfrm>
        </p:spPr>
        <p:txBody>
          <a:bodyPr/>
          <a:lstStyle/>
          <a:p>
            <a:pPr>
              <a:lnSpc>
                <a:spcPct val="150000"/>
              </a:lnSpc>
              <a:defRPr/>
            </a:pPr>
            <a:r>
              <a:rPr lang="ar-SA" sz="2800" dirty="0" smtClean="0"/>
              <a:t>ترسل الورقة للبنك كي يقوم بتحصيلها نيابة عن المنشأة في تاريخ الاستحقاق مقابل عمولة أو مصاريف تحصيل.</a:t>
            </a:r>
          </a:p>
          <a:p>
            <a:pPr marL="514350" indent="-514350" rtl="1">
              <a:buFont typeface="Arial" pitchFamily="34" charset="0"/>
              <a:buAutoNum type="arabic1Minus"/>
              <a:defRPr/>
            </a:pPr>
            <a:r>
              <a:rPr lang="ar-SA" sz="2800" b="1" dirty="0" smtClean="0">
                <a:solidFill>
                  <a:srgbClr val="FF0000"/>
                </a:solidFill>
              </a:rPr>
              <a:t>في تاريخ إرسال الورقة للبنك</a:t>
            </a:r>
          </a:p>
          <a:p>
            <a:pPr marL="514350" indent="-514350" rtl="1">
              <a:defRPr/>
            </a:pPr>
            <a:endParaRPr lang="ar-SA" dirty="0" smtClean="0"/>
          </a:p>
        </p:txBody>
      </p:sp>
      <p:sp>
        <p:nvSpPr>
          <p:cNvPr id="5" name="Rectangle 4"/>
          <p:cNvSpPr>
            <a:spLocks noChangeArrowheads="1"/>
          </p:cNvSpPr>
          <p:nvPr/>
        </p:nvSpPr>
        <p:spPr bwMode="auto">
          <a:xfrm>
            <a:off x="539552" y="3505201"/>
            <a:ext cx="7479033"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800" dirty="0">
                <a:solidFill>
                  <a:srgbClr val="FF0000"/>
                </a:solidFill>
              </a:rPr>
              <a:t>50000</a:t>
            </a:r>
            <a:r>
              <a:rPr lang="ar-SA" altLang="en-US" sz="2800" dirty="0"/>
              <a:t>                 من حـ/ أوراق القبض برسم التحصيل</a:t>
            </a:r>
          </a:p>
        </p:txBody>
      </p:sp>
      <p:sp>
        <p:nvSpPr>
          <p:cNvPr id="6" name="Rectangle 7"/>
          <p:cNvSpPr>
            <a:spLocks noChangeArrowheads="1"/>
          </p:cNvSpPr>
          <p:nvPr/>
        </p:nvSpPr>
        <p:spPr bwMode="auto">
          <a:xfrm>
            <a:off x="984738" y="5105401"/>
            <a:ext cx="5275385" cy="830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altLang="en-US" sz="2400" b="1" dirty="0">
                <a:solidFill>
                  <a:srgbClr val="0070C0"/>
                </a:solidFill>
              </a:rPr>
              <a:t>       إثبات إرسال الكمبيالة المسحوبة على محلات الأمل للبنك للتحصيل</a:t>
            </a:r>
            <a:endParaRPr lang="en-GB" altLang="en-US" sz="2400" b="1" dirty="0">
              <a:solidFill>
                <a:srgbClr val="0070C0"/>
              </a:solidFill>
            </a:endParaRPr>
          </a:p>
        </p:txBody>
      </p:sp>
      <p:sp>
        <p:nvSpPr>
          <p:cNvPr id="7" name="Rectangle 6"/>
          <p:cNvSpPr>
            <a:spLocks noChangeArrowheads="1"/>
          </p:cNvSpPr>
          <p:nvPr/>
        </p:nvSpPr>
        <p:spPr bwMode="auto">
          <a:xfrm>
            <a:off x="773723" y="5638801"/>
            <a:ext cx="541606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sz="2400" b="1" dirty="0">
                <a:solidFill>
                  <a:srgbClr val="FF0000"/>
                </a:solidFill>
              </a:rPr>
              <a:t> </a:t>
            </a:r>
            <a:r>
              <a:rPr lang="ar-SA" altLang="en-US" sz="2400" b="1" dirty="0"/>
              <a:t>ـــــــــــــــــــــــــــــــــــــــــــــــــــــــــــــــــــــــــــــ</a:t>
            </a:r>
            <a:endParaRPr lang="en-GB" altLang="en-US" sz="2400" b="1" dirty="0"/>
          </a:p>
        </p:txBody>
      </p:sp>
      <p:sp>
        <p:nvSpPr>
          <p:cNvPr id="8" name="Rectangle 7"/>
          <p:cNvSpPr>
            <a:spLocks noChangeArrowheads="1"/>
          </p:cNvSpPr>
          <p:nvPr/>
        </p:nvSpPr>
        <p:spPr bwMode="auto">
          <a:xfrm>
            <a:off x="395536" y="4419601"/>
            <a:ext cx="6567972"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800" dirty="0">
                <a:solidFill>
                  <a:srgbClr val="FF0000"/>
                </a:solidFill>
              </a:rPr>
              <a:t>50000  </a:t>
            </a:r>
            <a:r>
              <a:rPr lang="ar-SA" altLang="en-US" sz="2800" dirty="0"/>
              <a:t>                           إلى حـ/ أوراق القبض</a:t>
            </a:r>
          </a:p>
        </p:txBody>
      </p:sp>
      <p:sp>
        <p:nvSpPr>
          <p:cNvPr id="10"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243</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224627439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9" presetClass="entr" presetSubtype="0" accel="10000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23" dur="50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24" dur="50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25" dur="50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blinds(horizontal)">
                                      <p:cBhvr>
                                        <p:cTn id="30" dur="5000"/>
                                        <p:tgtEl>
                                          <p:spTgt spid="8"/>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blinds(horizontal)">
                                      <p:cBhvr>
                                        <p:cTn id="35" dur="5000"/>
                                        <p:tgtEl>
                                          <p:spTgt spid="6"/>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blinds(horizontal)">
                                      <p:cBhvr>
                                        <p:cTn id="4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5" grpId="0"/>
      <p:bldP spid="6" grpId="0"/>
      <p:bldP spid="7" grpId="0"/>
      <p:bldP spid="8" grpId="0"/>
    </p:bld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lgn="just" rtl="1"/>
            <a:r>
              <a:rPr lang="ar-SA" altLang="en-US" sz="3200" b="1" smtClean="0">
                <a:solidFill>
                  <a:srgbClr val="FF0000"/>
                </a:solidFill>
                <a:cs typeface="Arial" pitchFamily="34" charset="0"/>
              </a:rPr>
              <a:t>ب-</a:t>
            </a:r>
            <a:r>
              <a:rPr lang="ar-SA" altLang="en-US" sz="3200" smtClean="0">
                <a:solidFill>
                  <a:schemeClr val="tx1"/>
                </a:solidFill>
                <a:cs typeface="Arial" pitchFamily="34" charset="0"/>
              </a:rPr>
              <a:t> </a:t>
            </a:r>
            <a:r>
              <a:rPr lang="ar-SA" altLang="en-US" sz="2800" b="1" smtClean="0">
                <a:solidFill>
                  <a:srgbClr val="FF0000"/>
                </a:solidFill>
                <a:cs typeface="Arial" pitchFamily="34" charset="0"/>
              </a:rPr>
              <a:t>عند وصول إشعار إضافة من البنك بتحصيل الورقة في تاريخ الاستحقاق، وبفرض أن مصاريف التحصيل بلغت 50 ريال:</a:t>
            </a:r>
            <a:endParaRPr lang="en-GB" altLang="en-US" sz="2800" b="1" smtClean="0">
              <a:solidFill>
                <a:srgbClr val="FF0000"/>
              </a:solidFill>
              <a:cs typeface="Arial" pitchFamily="34" charset="0"/>
            </a:endParaRPr>
          </a:p>
        </p:txBody>
      </p:sp>
      <p:sp>
        <p:nvSpPr>
          <p:cNvPr id="238595" name="Content Placeholder 2"/>
          <p:cNvSpPr>
            <a:spLocks noGrp="1"/>
          </p:cNvSpPr>
          <p:nvPr>
            <p:ph idx="1"/>
          </p:nvPr>
        </p:nvSpPr>
        <p:spPr>
          <a:xfrm>
            <a:off x="457200" y="1447800"/>
            <a:ext cx="8229600" cy="4678363"/>
          </a:xfrm>
        </p:spPr>
        <p:txBody>
          <a:bodyPr/>
          <a:lstStyle/>
          <a:p>
            <a:endParaRPr lang="en-GB" altLang="en-US" dirty="0" smtClean="0">
              <a:cs typeface="Arial" pitchFamily="34" charset="0"/>
            </a:endParaRPr>
          </a:p>
        </p:txBody>
      </p:sp>
      <p:sp>
        <p:nvSpPr>
          <p:cNvPr id="6" name="Rounded Rectangle 5"/>
          <p:cNvSpPr/>
          <p:nvPr/>
        </p:nvSpPr>
        <p:spPr>
          <a:xfrm>
            <a:off x="4501662" y="1600200"/>
            <a:ext cx="4009292" cy="4572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sz="2800" dirty="0">
                <a:solidFill>
                  <a:srgbClr val="FF0000"/>
                </a:solidFill>
              </a:rPr>
              <a:t>في هذه الحالة يكون القيد كما يلي:</a:t>
            </a:r>
            <a:endParaRPr lang="en-GB" sz="2800" dirty="0">
              <a:solidFill>
                <a:schemeClr val="bg1"/>
              </a:solidFill>
            </a:endParaRPr>
          </a:p>
        </p:txBody>
      </p:sp>
      <p:sp>
        <p:nvSpPr>
          <p:cNvPr id="7" name="Rectangle 6"/>
          <p:cNvSpPr>
            <a:spLocks noGrp="1" noChangeArrowheads="1"/>
          </p:cNvSpPr>
          <p:nvPr/>
        </p:nvSpPr>
        <p:spPr bwMode="auto">
          <a:xfrm>
            <a:off x="773723" y="2057401"/>
            <a:ext cx="1336431"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a:spcBef>
                <a:spcPct val="20000"/>
              </a:spcBef>
              <a:buFont typeface="Arial" pitchFamily="34" charset="0"/>
              <a:buNone/>
            </a:pPr>
            <a:r>
              <a:rPr lang="ar-SA" altLang="en-US" sz="2800" u="sng">
                <a:solidFill>
                  <a:srgbClr val="002060"/>
                </a:solidFill>
                <a:latin typeface="Calibri" pitchFamily="34" charset="0"/>
              </a:rPr>
              <a:t>في </a:t>
            </a:r>
            <a:r>
              <a:rPr lang="ar-SA" altLang="en-US" sz="2400" u="sng">
                <a:latin typeface="Calibri" pitchFamily="34" charset="0"/>
              </a:rPr>
              <a:t>4/1</a:t>
            </a:r>
            <a:endParaRPr lang="en-GB" altLang="en-US" sz="2400">
              <a:solidFill>
                <a:srgbClr val="002060"/>
              </a:solidFill>
              <a:latin typeface="Calibri" pitchFamily="34" charset="0"/>
            </a:endParaRPr>
          </a:p>
        </p:txBody>
      </p:sp>
      <p:sp>
        <p:nvSpPr>
          <p:cNvPr id="8" name="Rectangle 7"/>
          <p:cNvSpPr>
            <a:spLocks noChangeArrowheads="1"/>
          </p:cNvSpPr>
          <p:nvPr/>
        </p:nvSpPr>
        <p:spPr bwMode="auto">
          <a:xfrm>
            <a:off x="2321169" y="2971801"/>
            <a:ext cx="5978769"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800" dirty="0">
                <a:solidFill>
                  <a:srgbClr val="FF0000"/>
                </a:solidFill>
              </a:rPr>
              <a:t>49950</a:t>
            </a:r>
            <a:r>
              <a:rPr lang="ar-SA" altLang="en-US" sz="2800" dirty="0"/>
              <a:t>                 حـ/ البنك</a:t>
            </a:r>
          </a:p>
        </p:txBody>
      </p:sp>
      <p:sp>
        <p:nvSpPr>
          <p:cNvPr id="9" name="Rectangle 7"/>
          <p:cNvSpPr>
            <a:spLocks noChangeArrowheads="1"/>
          </p:cNvSpPr>
          <p:nvPr/>
        </p:nvSpPr>
        <p:spPr bwMode="auto">
          <a:xfrm>
            <a:off x="1266092" y="4800601"/>
            <a:ext cx="4572000" cy="892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altLang="en-US" sz="2800" dirty="0">
                <a:solidFill>
                  <a:srgbClr val="0070C0"/>
                </a:solidFill>
              </a:rPr>
              <a:t> </a:t>
            </a:r>
            <a:r>
              <a:rPr lang="ar-SA" altLang="en-US" sz="2400" b="1" dirty="0">
                <a:solidFill>
                  <a:srgbClr val="0070C0"/>
                </a:solidFill>
              </a:rPr>
              <a:t>تحصيل الكمبيالة المستحقة على محلات الأمل بواسطة البنك</a:t>
            </a:r>
            <a:endParaRPr lang="en-GB" altLang="en-US" sz="2400" b="1" dirty="0">
              <a:solidFill>
                <a:srgbClr val="0070C0"/>
              </a:solidFill>
            </a:endParaRPr>
          </a:p>
        </p:txBody>
      </p:sp>
      <p:sp>
        <p:nvSpPr>
          <p:cNvPr id="10" name="Rectangle 9"/>
          <p:cNvSpPr>
            <a:spLocks noChangeArrowheads="1"/>
          </p:cNvSpPr>
          <p:nvPr/>
        </p:nvSpPr>
        <p:spPr bwMode="auto">
          <a:xfrm>
            <a:off x="899592" y="5373216"/>
            <a:ext cx="6120680"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sz="2800" dirty="0">
                <a:solidFill>
                  <a:srgbClr val="FF0000"/>
                </a:solidFill>
              </a:rPr>
              <a:t> </a:t>
            </a:r>
            <a:r>
              <a:rPr lang="ar-SA" altLang="en-US" sz="2800" dirty="0"/>
              <a:t>ـــــــــــــــــــــــــــــــــــــــــــــــــــــــــــــــــــــــــــــ</a:t>
            </a:r>
            <a:endParaRPr lang="en-GB" altLang="en-US" sz="2800" dirty="0"/>
          </a:p>
        </p:txBody>
      </p:sp>
      <p:sp>
        <p:nvSpPr>
          <p:cNvPr id="11" name="Rectangle 10"/>
          <p:cNvSpPr>
            <a:spLocks noChangeArrowheads="1"/>
          </p:cNvSpPr>
          <p:nvPr/>
        </p:nvSpPr>
        <p:spPr bwMode="auto">
          <a:xfrm>
            <a:off x="2391508" y="3581401"/>
            <a:ext cx="5908431"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800" dirty="0">
                <a:solidFill>
                  <a:srgbClr val="FF0000"/>
                </a:solidFill>
              </a:rPr>
              <a:t>50</a:t>
            </a:r>
            <a:r>
              <a:rPr lang="ar-SA" altLang="en-US" sz="2800" dirty="0"/>
              <a:t>                        حـ/ مصاريف التحصيل</a:t>
            </a:r>
          </a:p>
        </p:txBody>
      </p:sp>
      <p:sp>
        <p:nvSpPr>
          <p:cNvPr id="12" name="Rectangle 11"/>
          <p:cNvSpPr>
            <a:spLocks noChangeArrowheads="1"/>
          </p:cNvSpPr>
          <p:nvPr/>
        </p:nvSpPr>
        <p:spPr bwMode="auto">
          <a:xfrm>
            <a:off x="179512" y="4267201"/>
            <a:ext cx="7206027"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800" dirty="0">
                <a:solidFill>
                  <a:srgbClr val="FF0000"/>
                </a:solidFill>
              </a:rPr>
              <a:t>50000  </a:t>
            </a:r>
            <a:r>
              <a:rPr lang="ar-SA" altLang="en-US" sz="2800" dirty="0"/>
              <a:t>                 إلى حـ/ أوراق القبض برسم التحصيل</a:t>
            </a:r>
          </a:p>
        </p:txBody>
      </p:sp>
      <p:sp>
        <p:nvSpPr>
          <p:cNvPr id="13" name="Rectangle 12"/>
          <p:cNvSpPr>
            <a:spLocks noChangeArrowheads="1"/>
          </p:cNvSpPr>
          <p:nvPr/>
        </p:nvSpPr>
        <p:spPr bwMode="auto">
          <a:xfrm>
            <a:off x="2039815" y="2362201"/>
            <a:ext cx="5908431"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800" dirty="0"/>
              <a:t>                من مذكورين</a:t>
            </a:r>
          </a:p>
        </p:txBody>
      </p:sp>
      <p:sp>
        <p:nvSpPr>
          <p:cNvPr id="14"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244</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73136700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linds(horizontal)">
                                      <p:cBhvr>
                                        <p:cTn id="22" dur="5000"/>
                                        <p:tgtEl>
                                          <p:spTgt spid="1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9" presetClass="entr" presetSubtype="0" accel="10000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0" fill="hold"/>
                                        <p:tgtEl>
                                          <p:spTgt spid="8"/>
                                        </p:tgtEl>
                                        <p:attrNameLst>
                                          <p:attrName>ppt_h</p:attrName>
                                        </p:attrNameLst>
                                      </p:cBhvr>
                                      <p:tavLst>
                                        <p:tav tm="0">
                                          <p:val>
                                            <p:strVal val="#ppt_h/20"/>
                                          </p:val>
                                        </p:tav>
                                        <p:tav tm="50000">
                                          <p:val>
                                            <p:strVal val="#ppt_h/20"/>
                                          </p:val>
                                        </p:tav>
                                        <p:tav tm="100000">
                                          <p:val>
                                            <p:strVal val="#ppt_h"/>
                                          </p:val>
                                        </p:tav>
                                      </p:tavLst>
                                    </p:anim>
                                    <p:anim calcmode="lin" valueType="num">
                                      <p:cBhvr>
                                        <p:cTn id="28" dur="5000" fill="hold"/>
                                        <p:tgtEl>
                                          <p:spTgt spid="8"/>
                                        </p:tgtEl>
                                        <p:attrNameLst>
                                          <p:attrName>ppt_w</p:attrName>
                                        </p:attrNameLst>
                                      </p:cBhvr>
                                      <p:tavLst>
                                        <p:tav tm="0">
                                          <p:val>
                                            <p:strVal val="#ppt_w+.3"/>
                                          </p:val>
                                        </p:tav>
                                        <p:tav tm="50000">
                                          <p:val>
                                            <p:strVal val="#ppt_w+.3"/>
                                          </p:val>
                                        </p:tav>
                                        <p:tav tm="100000">
                                          <p:val>
                                            <p:strVal val="#ppt_w"/>
                                          </p:val>
                                        </p:tav>
                                      </p:tavLst>
                                    </p:anim>
                                    <p:anim calcmode="lin" valueType="num">
                                      <p:cBhvr>
                                        <p:cTn id="29" dur="5000" fill="hold"/>
                                        <p:tgtEl>
                                          <p:spTgt spid="8"/>
                                        </p:tgtEl>
                                        <p:attrNameLst>
                                          <p:attrName>ppt_x</p:attrName>
                                        </p:attrNameLst>
                                      </p:cBhvr>
                                      <p:tavLst>
                                        <p:tav tm="0">
                                          <p:val>
                                            <p:strVal val="#ppt_x-.3"/>
                                          </p:val>
                                        </p:tav>
                                        <p:tav tm="50000">
                                          <p:val>
                                            <p:strVal val="#ppt_x"/>
                                          </p:val>
                                        </p:tav>
                                        <p:tav tm="100000">
                                          <p:val>
                                            <p:strVal val="#ppt_x"/>
                                          </p:val>
                                        </p:tav>
                                      </p:tavLst>
                                    </p:anim>
                                    <p:anim calcmode="lin" valueType="num">
                                      <p:cBhvr>
                                        <p:cTn id="30" dur="50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blinds(horizontal)">
                                      <p:cBhvr>
                                        <p:cTn id="35" dur="5000"/>
                                        <p:tgtEl>
                                          <p:spTgt spid="11"/>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blinds(horizontal)">
                                      <p:cBhvr>
                                        <p:cTn id="40" dur="5000"/>
                                        <p:tgtEl>
                                          <p:spTgt spid="12"/>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blinds(horizontal)">
                                      <p:cBhvr>
                                        <p:cTn id="45" dur="5000"/>
                                        <p:tgtEl>
                                          <p:spTgt spid="9"/>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blinds(horizontal)">
                                      <p:cBhvr>
                                        <p:cTn id="5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p:bldP spid="8" grpId="0"/>
      <p:bldP spid="9" grpId="0"/>
      <p:bldP spid="10" grpId="0"/>
      <p:bldP spid="11" grpId="0"/>
      <p:bldP spid="12" grpId="0"/>
      <p:bldP spid="13" grpId="0"/>
    </p:bld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ar-SA" sz="3200" b="1" dirty="0" smtClean="0"/>
              <a:t/>
            </a:r>
            <a:br>
              <a:rPr lang="ar-SA" sz="3200" b="1" dirty="0" smtClean="0"/>
            </a:br>
            <a:r>
              <a:rPr lang="ar-SA" sz="3200" b="1" dirty="0" smtClean="0">
                <a:solidFill>
                  <a:srgbClr val="FF0000"/>
                </a:solidFill>
              </a:rPr>
              <a:t>3- خصم أو قطع الورقة لدى أحد </a:t>
            </a:r>
            <a:r>
              <a:rPr lang="ar-SA" sz="2800" b="1" dirty="0" smtClean="0">
                <a:solidFill>
                  <a:srgbClr val="FF0000"/>
                </a:solidFill>
              </a:rPr>
              <a:t>البنوك</a:t>
            </a:r>
            <a:r>
              <a:rPr lang="ar-SA" dirty="0" smtClean="0"/>
              <a:t/>
            </a:r>
            <a:br>
              <a:rPr lang="ar-SA" dirty="0" smtClean="0"/>
            </a:br>
            <a:endParaRPr lang="en-GB" dirty="0"/>
          </a:p>
        </p:txBody>
      </p:sp>
      <p:sp>
        <p:nvSpPr>
          <p:cNvPr id="3" name="Content Placeholder 2"/>
          <p:cNvSpPr>
            <a:spLocks noGrp="1"/>
          </p:cNvSpPr>
          <p:nvPr>
            <p:ph idx="1"/>
          </p:nvPr>
        </p:nvSpPr>
        <p:spPr>
          <a:xfrm>
            <a:off x="457200" y="1371601"/>
            <a:ext cx="8229600" cy="4754563"/>
          </a:xfrm>
        </p:spPr>
        <p:txBody>
          <a:bodyPr/>
          <a:lstStyle/>
          <a:p>
            <a:pPr algn="just" rtl="1">
              <a:lnSpc>
                <a:spcPct val="150000"/>
              </a:lnSpc>
              <a:buFont typeface="Wingdings" pitchFamily="2" charset="2"/>
              <a:buChar char="§"/>
            </a:pPr>
            <a:r>
              <a:rPr lang="ar-SA" altLang="en-US" sz="2800" smtClean="0">
                <a:cs typeface="Arial" pitchFamily="34" charset="0"/>
              </a:rPr>
              <a:t>قد تحتاج  المنشاة لأموال سائلة لحل مشكلات سيولة لديها مثلاً، ومن ثم قد تقوم بخصم/ قطع/ بيع الورقة لأحد البنوك واستلام قيمتها الحالية فوراً دون الانتظار حتى تاريخ الاستحقاق، وذلك مقابل عمولة أو مصاريف خصم يحصل عليها البنك.</a:t>
            </a:r>
          </a:p>
          <a:p>
            <a:pPr algn="just" rtl="1">
              <a:lnSpc>
                <a:spcPct val="150000"/>
              </a:lnSpc>
              <a:buFont typeface="Wingdings" pitchFamily="2" charset="2"/>
              <a:buChar char="§"/>
            </a:pPr>
            <a:r>
              <a:rPr lang="ar-SA" altLang="en-US" sz="2800" smtClean="0">
                <a:cs typeface="Arial" pitchFamily="34" charset="0"/>
              </a:rPr>
              <a:t>يترتب على خصم أو قطع الورقة لدى البنك انتقال ملكيتها إلى البنك، ومع ذلك يحق للبنك الرجوع على المنشأة (الدائنة) في حالة امتناع المدين أو المسحوب عليه الورقة عن السداد في تاريخ الاستحقاق.</a:t>
            </a:r>
            <a:endParaRPr lang="en-GB" altLang="en-US" sz="2800" smtClean="0">
              <a:cs typeface="Arial" pitchFamily="34" charset="0"/>
            </a:endParaRPr>
          </a:p>
        </p:txBody>
      </p:sp>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245</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141525697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467544" y="1295400"/>
            <a:ext cx="8280920" cy="4572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r" rtl="1">
              <a:defRPr/>
            </a:pPr>
            <a:r>
              <a:rPr lang="ar-SA" sz="2000" b="1" dirty="0">
                <a:solidFill>
                  <a:srgbClr val="FF0000"/>
                </a:solidFill>
              </a:rPr>
              <a:t>مصاريف الخصم = القيمة الإسمية × معدل الخصم × المدة من تاريخ الخصم حتى تاريخ الاستحقاق </a:t>
            </a:r>
            <a:endParaRPr lang="en-GB" sz="2000" b="1" dirty="0">
              <a:solidFill>
                <a:srgbClr val="FF0000"/>
              </a:solidFill>
            </a:endParaRPr>
          </a:p>
        </p:txBody>
      </p:sp>
      <p:sp>
        <p:nvSpPr>
          <p:cNvPr id="4" name="Rounded Rectangle 3"/>
          <p:cNvSpPr/>
          <p:nvPr/>
        </p:nvSpPr>
        <p:spPr>
          <a:xfrm>
            <a:off x="844062" y="533400"/>
            <a:ext cx="7315200" cy="4572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r" rtl="1">
              <a:defRPr/>
            </a:pPr>
            <a:r>
              <a:rPr lang="ar-SA" sz="2800" dirty="0">
                <a:solidFill>
                  <a:schemeClr val="tx1"/>
                </a:solidFill>
              </a:rPr>
              <a:t>القيمة الحالية للورقة  =  القيمة الإسمية  -  مصاريف الخصم</a:t>
            </a:r>
            <a:endParaRPr lang="en-GB" sz="2800" dirty="0">
              <a:solidFill>
                <a:schemeClr val="tx1"/>
              </a:solidFill>
            </a:endParaRPr>
          </a:p>
        </p:txBody>
      </p:sp>
      <p:sp>
        <p:nvSpPr>
          <p:cNvPr id="5" name="Rectangle 4"/>
          <p:cNvSpPr>
            <a:spLocks noChangeArrowheads="1"/>
          </p:cNvSpPr>
          <p:nvPr/>
        </p:nvSpPr>
        <p:spPr bwMode="auto">
          <a:xfrm>
            <a:off x="251521" y="1828800"/>
            <a:ext cx="8189096" cy="3323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just" rtl="1" eaLnBrk="1" hangingPunct="1">
              <a:lnSpc>
                <a:spcPct val="150000"/>
              </a:lnSpc>
            </a:pPr>
            <a:r>
              <a:rPr lang="ar-SA" altLang="en-US" sz="2800" dirty="0"/>
              <a:t>بفرض أن المنشأة خصمت كمبيالة محلات الأمل لدى بنك الرياض في </a:t>
            </a:r>
          </a:p>
          <a:p>
            <a:pPr algn="just" rtl="1" eaLnBrk="1" hangingPunct="1">
              <a:lnSpc>
                <a:spcPct val="150000"/>
              </a:lnSpc>
            </a:pPr>
            <a:r>
              <a:rPr lang="ar-SA" altLang="en-US" sz="2800" dirty="0"/>
              <a:t>1431/2/1هـ وذلك مقابل مصاريف خصم بمعدل 9% سنوياً.</a:t>
            </a:r>
          </a:p>
          <a:p>
            <a:pPr algn="just" rtl="1" eaLnBrk="1" hangingPunct="1">
              <a:lnSpc>
                <a:spcPct val="150000"/>
              </a:lnSpc>
            </a:pPr>
            <a:r>
              <a:rPr lang="ar-SA" altLang="en-US" sz="2800" dirty="0"/>
              <a:t>لاحظ أن الورقة استحقاق ثلاثة شهور اعتباراً من 1431/1/1هـ، وقد تم إرسالها للبنك للخصم في 1431/2/1هـ أي بعد شهر، أي أن مدة الخصم شهرين. في هذه الحالة تحسب مصاريف الخصم كما يلي:</a:t>
            </a:r>
            <a:endParaRPr lang="en-GB" altLang="en-US" sz="2800" dirty="0"/>
          </a:p>
        </p:txBody>
      </p:sp>
      <p:sp>
        <p:nvSpPr>
          <p:cNvPr id="6" name="Rounded Rectangle 5"/>
          <p:cNvSpPr/>
          <p:nvPr/>
        </p:nvSpPr>
        <p:spPr>
          <a:xfrm>
            <a:off x="683568" y="5257800"/>
            <a:ext cx="7757049" cy="4572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ar-SA" sz="2800" dirty="0">
                <a:solidFill>
                  <a:srgbClr val="FF0000"/>
                </a:solidFill>
              </a:rPr>
              <a:t>مصاريف الخصم = 50000 × 9% ×  (2 ÷ 12) = 750 ريال </a:t>
            </a:r>
            <a:endParaRPr lang="en-GB" sz="2800" dirty="0">
              <a:solidFill>
                <a:srgbClr val="FF0000"/>
              </a:solidFill>
            </a:endParaRPr>
          </a:p>
        </p:txBody>
      </p:sp>
      <p:sp>
        <p:nvSpPr>
          <p:cNvPr id="8"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246</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194587252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animBg="1"/>
    </p:bld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lstStyle/>
          <a:p>
            <a:r>
              <a:rPr lang="ar-SA" altLang="en-US" sz="2800" b="1" smtClean="0">
                <a:cs typeface="Arial" pitchFamily="34" charset="0"/>
              </a:rPr>
              <a:t>في هذه الحالة تكون القيود المحاسبية كما يلي:</a:t>
            </a:r>
            <a:endParaRPr lang="en-GB" altLang="en-US" sz="2800" b="1" smtClean="0">
              <a:cs typeface="Arial" pitchFamily="34" charset="0"/>
            </a:endParaRPr>
          </a:p>
        </p:txBody>
      </p:sp>
      <p:sp>
        <p:nvSpPr>
          <p:cNvPr id="3" name="Text Placeholder 2"/>
          <p:cNvSpPr>
            <a:spLocks noGrp="1"/>
          </p:cNvSpPr>
          <p:nvPr>
            <p:ph type="body" idx="1"/>
          </p:nvPr>
        </p:nvSpPr>
        <p:spPr>
          <a:xfrm>
            <a:off x="281354" y="914400"/>
            <a:ext cx="4251081" cy="750888"/>
          </a:xfrm>
        </p:spPr>
        <p:txBody>
          <a:bodyPr/>
          <a:lstStyle/>
          <a:p>
            <a:r>
              <a:rPr lang="ar-SA" altLang="en-US" smtClean="0">
                <a:solidFill>
                  <a:srgbClr val="FF0000"/>
                </a:solidFill>
                <a:cs typeface="Arial" pitchFamily="34" charset="0"/>
              </a:rPr>
              <a:t>عند وصول إشعار إضافة من البنك(في 2/5) يفيد إضافة قيمة الكمبيالة للحساب الجاري</a:t>
            </a:r>
            <a:endParaRPr lang="en-GB" altLang="en-US" smtClean="0">
              <a:solidFill>
                <a:srgbClr val="FF0000"/>
              </a:solidFill>
              <a:cs typeface="Arial" pitchFamily="34" charset="0"/>
            </a:endParaRPr>
          </a:p>
        </p:txBody>
      </p:sp>
      <p:sp>
        <p:nvSpPr>
          <p:cNvPr id="4" name="Content Placeholder 3"/>
          <p:cNvSpPr>
            <a:spLocks noGrp="1"/>
          </p:cNvSpPr>
          <p:nvPr>
            <p:ph sz="half" idx="2"/>
          </p:nvPr>
        </p:nvSpPr>
        <p:spPr>
          <a:xfrm>
            <a:off x="211016" y="1752600"/>
            <a:ext cx="4286250" cy="3962400"/>
          </a:xfrm>
          <a:solidFill>
            <a:schemeClr val="accent1">
              <a:lumMod val="20000"/>
              <a:lumOff val="80000"/>
            </a:schemeClr>
          </a:solidFill>
        </p:spPr>
        <p:txBody>
          <a:bodyPr/>
          <a:lstStyle/>
          <a:p>
            <a:pPr>
              <a:buFont typeface="Arial" pitchFamily="34" charset="0"/>
              <a:buNone/>
              <a:defRPr/>
            </a:pPr>
            <a:endParaRPr lang="en-GB" dirty="0"/>
          </a:p>
        </p:txBody>
      </p:sp>
      <p:sp>
        <p:nvSpPr>
          <p:cNvPr id="5" name="Text Placeholder 4"/>
          <p:cNvSpPr>
            <a:spLocks noGrp="1"/>
          </p:cNvSpPr>
          <p:nvPr>
            <p:ph type="body" sz="quarter" idx="3"/>
          </p:nvPr>
        </p:nvSpPr>
        <p:spPr>
          <a:xfrm>
            <a:off x="4712677" y="838200"/>
            <a:ext cx="4041531" cy="533400"/>
          </a:xfrm>
        </p:spPr>
        <p:txBody>
          <a:bodyPr/>
          <a:lstStyle/>
          <a:p>
            <a:r>
              <a:rPr lang="ar-SA" altLang="en-US" smtClean="0">
                <a:cs typeface="Arial" pitchFamily="34" charset="0"/>
              </a:rPr>
              <a:t> </a:t>
            </a:r>
            <a:r>
              <a:rPr lang="ar-SA" altLang="en-US" smtClean="0">
                <a:solidFill>
                  <a:srgbClr val="FF0000"/>
                </a:solidFill>
                <a:cs typeface="Arial" pitchFamily="34" charset="0"/>
              </a:rPr>
              <a:t>عند إرسال الورقة للبنك للخصم في (2/1)</a:t>
            </a:r>
            <a:endParaRPr lang="en-GB" altLang="en-US" smtClean="0">
              <a:solidFill>
                <a:srgbClr val="FF0000"/>
              </a:solidFill>
              <a:cs typeface="Arial" pitchFamily="34" charset="0"/>
            </a:endParaRPr>
          </a:p>
        </p:txBody>
      </p:sp>
      <p:sp>
        <p:nvSpPr>
          <p:cNvPr id="6" name="Content Placeholder 5"/>
          <p:cNvSpPr>
            <a:spLocks noGrp="1"/>
          </p:cNvSpPr>
          <p:nvPr>
            <p:ph sz="quarter" idx="4"/>
          </p:nvPr>
        </p:nvSpPr>
        <p:spPr>
          <a:xfrm>
            <a:off x="4645270" y="1752600"/>
            <a:ext cx="4041531" cy="3962400"/>
          </a:xfrm>
          <a:solidFill>
            <a:schemeClr val="accent6">
              <a:lumMod val="20000"/>
              <a:lumOff val="80000"/>
            </a:schemeClr>
          </a:solidFill>
        </p:spPr>
        <p:txBody>
          <a:bodyPr/>
          <a:lstStyle/>
          <a:p>
            <a:pPr>
              <a:buFont typeface="Arial" pitchFamily="34" charset="0"/>
              <a:buNone/>
              <a:defRPr/>
            </a:pPr>
            <a:endParaRPr lang="en-GB" dirty="0"/>
          </a:p>
        </p:txBody>
      </p:sp>
      <p:sp>
        <p:nvSpPr>
          <p:cNvPr id="8" name="Rectangle 7"/>
          <p:cNvSpPr>
            <a:spLocks noGrp="1" noChangeArrowheads="1"/>
          </p:cNvSpPr>
          <p:nvPr/>
        </p:nvSpPr>
        <p:spPr bwMode="auto">
          <a:xfrm>
            <a:off x="4642339" y="1752601"/>
            <a:ext cx="1125415" cy="430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a:spcBef>
                <a:spcPct val="20000"/>
              </a:spcBef>
              <a:buFont typeface="Arial" pitchFamily="34" charset="0"/>
              <a:buNone/>
            </a:pPr>
            <a:r>
              <a:rPr lang="ar-SA" altLang="en-US" sz="2200" b="1" u="sng">
                <a:solidFill>
                  <a:srgbClr val="002060"/>
                </a:solidFill>
                <a:latin typeface="Calibri" pitchFamily="34" charset="0"/>
              </a:rPr>
              <a:t>في </a:t>
            </a:r>
            <a:r>
              <a:rPr lang="ar-SA" altLang="en-US" sz="2200" b="1" u="sng">
                <a:latin typeface="Calibri" pitchFamily="34" charset="0"/>
              </a:rPr>
              <a:t>2/1</a:t>
            </a:r>
            <a:endParaRPr lang="en-GB" altLang="en-US" sz="2200" b="1">
              <a:solidFill>
                <a:srgbClr val="002060"/>
              </a:solidFill>
              <a:latin typeface="Calibri" pitchFamily="34" charset="0"/>
            </a:endParaRPr>
          </a:p>
        </p:txBody>
      </p:sp>
      <p:sp>
        <p:nvSpPr>
          <p:cNvPr id="9" name="Rectangle 8"/>
          <p:cNvSpPr>
            <a:spLocks noChangeArrowheads="1"/>
          </p:cNvSpPr>
          <p:nvPr/>
        </p:nvSpPr>
        <p:spPr bwMode="auto">
          <a:xfrm>
            <a:off x="4139953" y="2743201"/>
            <a:ext cx="4652356"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200" b="1" dirty="0">
                <a:solidFill>
                  <a:srgbClr val="FF0000"/>
                </a:solidFill>
              </a:rPr>
              <a:t>50000</a:t>
            </a:r>
            <a:r>
              <a:rPr lang="ar-SA" altLang="en-US" sz="2200" b="1" dirty="0"/>
              <a:t>    </a:t>
            </a:r>
            <a:r>
              <a:rPr lang="ar-SA" altLang="en-US" sz="2000" b="1" dirty="0"/>
              <a:t>من حـ / أوراق القبض برسم الخصم</a:t>
            </a:r>
            <a:endParaRPr lang="en-GB" altLang="en-US" sz="2000" b="1" dirty="0"/>
          </a:p>
        </p:txBody>
      </p:sp>
      <p:sp>
        <p:nvSpPr>
          <p:cNvPr id="10" name="Rectangle 9"/>
          <p:cNvSpPr>
            <a:spLocks noChangeArrowheads="1"/>
          </p:cNvSpPr>
          <p:nvPr/>
        </p:nvSpPr>
        <p:spPr bwMode="auto">
          <a:xfrm>
            <a:off x="4712677" y="4419600"/>
            <a:ext cx="3376246"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altLang="en-US" sz="2000" b="1" dirty="0">
                <a:solidFill>
                  <a:srgbClr val="0070C0"/>
                </a:solidFill>
              </a:rPr>
              <a:t>         إثبات إرسال الورقة للبنك للخصم</a:t>
            </a:r>
            <a:endParaRPr lang="en-GB" altLang="en-US" sz="2000" b="1" dirty="0">
              <a:solidFill>
                <a:srgbClr val="0070C0"/>
              </a:solidFill>
            </a:endParaRPr>
          </a:p>
        </p:txBody>
      </p:sp>
      <p:sp>
        <p:nvSpPr>
          <p:cNvPr id="11" name="Rectangle 7"/>
          <p:cNvSpPr>
            <a:spLocks noChangeArrowheads="1"/>
          </p:cNvSpPr>
          <p:nvPr/>
        </p:nvSpPr>
        <p:spPr bwMode="auto">
          <a:xfrm>
            <a:off x="4783014" y="4974469"/>
            <a:ext cx="310135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sz="2400" b="1" dirty="0"/>
              <a:t>ــــــــــــــــــــــــــــــــــــــــــــ</a:t>
            </a:r>
            <a:endParaRPr lang="en-GB" altLang="en-US" sz="2400" b="1" dirty="0"/>
          </a:p>
        </p:txBody>
      </p:sp>
      <p:sp>
        <p:nvSpPr>
          <p:cNvPr id="12" name="Rectangle 11"/>
          <p:cNvSpPr>
            <a:spLocks noChangeArrowheads="1"/>
          </p:cNvSpPr>
          <p:nvPr/>
        </p:nvSpPr>
        <p:spPr bwMode="auto">
          <a:xfrm>
            <a:off x="4712677" y="3505201"/>
            <a:ext cx="3727938"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200" b="1" dirty="0">
                <a:solidFill>
                  <a:srgbClr val="FF0000"/>
                </a:solidFill>
              </a:rPr>
              <a:t>50000           </a:t>
            </a:r>
            <a:r>
              <a:rPr lang="ar-SA" altLang="en-US" sz="2000" b="1" dirty="0"/>
              <a:t>إلى حـ / أوراق القبض</a:t>
            </a:r>
            <a:endParaRPr lang="en-GB" altLang="en-US" sz="2000" b="1" dirty="0"/>
          </a:p>
        </p:txBody>
      </p:sp>
      <p:sp>
        <p:nvSpPr>
          <p:cNvPr id="13" name="Rectangle 12"/>
          <p:cNvSpPr>
            <a:spLocks noGrp="1" noChangeArrowheads="1"/>
          </p:cNvSpPr>
          <p:nvPr/>
        </p:nvSpPr>
        <p:spPr bwMode="auto">
          <a:xfrm>
            <a:off x="422031" y="1752601"/>
            <a:ext cx="1125415" cy="430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a:spcBef>
                <a:spcPct val="20000"/>
              </a:spcBef>
              <a:buFont typeface="Arial" pitchFamily="34" charset="0"/>
              <a:buNone/>
            </a:pPr>
            <a:r>
              <a:rPr lang="ar-SA" altLang="en-US" sz="2200" b="1" u="sng">
                <a:solidFill>
                  <a:srgbClr val="002060"/>
                </a:solidFill>
                <a:latin typeface="Calibri" pitchFamily="34" charset="0"/>
              </a:rPr>
              <a:t>في </a:t>
            </a:r>
            <a:r>
              <a:rPr lang="ar-SA" altLang="en-US" sz="2200" b="1" u="sng">
                <a:latin typeface="Calibri" pitchFamily="34" charset="0"/>
              </a:rPr>
              <a:t>2/5</a:t>
            </a:r>
            <a:endParaRPr lang="en-GB" altLang="en-US" sz="2200" b="1">
              <a:solidFill>
                <a:srgbClr val="002060"/>
              </a:solidFill>
              <a:latin typeface="Calibri" pitchFamily="34" charset="0"/>
            </a:endParaRPr>
          </a:p>
        </p:txBody>
      </p:sp>
      <p:sp>
        <p:nvSpPr>
          <p:cNvPr id="14" name="Rectangle 13"/>
          <p:cNvSpPr>
            <a:spLocks noChangeArrowheads="1"/>
          </p:cNvSpPr>
          <p:nvPr/>
        </p:nvSpPr>
        <p:spPr bwMode="auto">
          <a:xfrm>
            <a:off x="422031" y="3124201"/>
            <a:ext cx="3938954" cy="430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200" b="1" dirty="0">
                <a:solidFill>
                  <a:srgbClr val="FF0000"/>
                </a:solidFill>
              </a:rPr>
              <a:t>750</a:t>
            </a:r>
            <a:r>
              <a:rPr lang="ar-SA" altLang="en-US" sz="2200" b="1" dirty="0"/>
              <a:t>         حـ / مصاريف الخصم</a:t>
            </a:r>
            <a:endParaRPr lang="en-GB" altLang="en-US" sz="2200" b="1" dirty="0"/>
          </a:p>
        </p:txBody>
      </p:sp>
      <p:sp>
        <p:nvSpPr>
          <p:cNvPr id="15" name="Rectangle 14"/>
          <p:cNvSpPr>
            <a:spLocks noChangeArrowheads="1"/>
          </p:cNvSpPr>
          <p:nvPr/>
        </p:nvSpPr>
        <p:spPr bwMode="auto">
          <a:xfrm>
            <a:off x="179512" y="4589748"/>
            <a:ext cx="3305908"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b="1" dirty="0">
                <a:solidFill>
                  <a:srgbClr val="0070C0"/>
                </a:solidFill>
              </a:rPr>
              <a:t> </a:t>
            </a:r>
            <a:r>
              <a:rPr lang="ar-SA" altLang="en-US" sz="2000" b="1" dirty="0">
                <a:solidFill>
                  <a:srgbClr val="0070C0"/>
                </a:solidFill>
              </a:rPr>
              <a:t>إثبات إضافة قيمة الكمبيالة المسحوبة على محلات الأمل للحساب الجاري</a:t>
            </a:r>
            <a:endParaRPr lang="en-GB" altLang="en-US" sz="2000" b="1" dirty="0">
              <a:solidFill>
                <a:srgbClr val="0070C0"/>
              </a:solidFill>
            </a:endParaRPr>
          </a:p>
        </p:txBody>
      </p:sp>
      <p:sp>
        <p:nvSpPr>
          <p:cNvPr id="16" name="Rectangle 7"/>
          <p:cNvSpPr>
            <a:spLocks noChangeArrowheads="1"/>
          </p:cNvSpPr>
          <p:nvPr/>
        </p:nvSpPr>
        <p:spPr bwMode="auto">
          <a:xfrm>
            <a:off x="351691" y="5257801"/>
            <a:ext cx="3094893"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sz="2400" b="1" dirty="0"/>
              <a:t>ــــــــــــــــــــــــــــــــــــــــــــ</a:t>
            </a:r>
            <a:endParaRPr lang="en-GB" altLang="en-US" sz="2400" b="1" dirty="0"/>
          </a:p>
        </p:txBody>
      </p:sp>
      <p:sp>
        <p:nvSpPr>
          <p:cNvPr id="17" name="Rectangle 16"/>
          <p:cNvSpPr>
            <a:spLocks noChangeArrowheads="1"/>
          </p:cNvSpPr>
          <p:nvPr/>
        </p:nvSpPr>
        <p:spPr bwMode="auto">
          <a:xfrm>
            <a:off x="0" y="3886201"/>
            <a:ext cx="4360985"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200" b="1" dirty="0">
                <a:solidFill>
                  <a:srgbClr val="FF0000"/>
                </a:solidFill>
              </a:rPr>
              <a:t>     50000 </a:t>
            </a:r>
            <a:r>
              <a:rPr lang="ar-SA" altLang="en-US" sz="2000" b="1" dirty="0"/>
              <a:t>إلى حـ /أوراق القبض برسم الخصم</a:t>
            </a:r>
            <a:endParaRPr lang="en-GB" altLang="en-US" sz="2000" b="1" dirty="0"/>
          </a:p>
        </p:txBody>
      </p:sp>
      <p:sp>
        <p:nvSpPr>
          <p:cNvPr id="18" name="Rectangle 17"/>
          <p:cNvSpPr>
            <a:spLocks noChangeArrowheads="1"/>
          </p:cNvSpPr>
          <p:nvPr/>
        </p:nvSpPr>
        <p:spPr bwMode="auto">
          <a:xfrm>
            <a:off x="492369" y="2667001"/>
            <a:ext cx="3868615" cy="430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200" b="1" dirty="0">
                <a:solidFill>
                  <a:srgbClr val="FF0000"/>
                </a:solidFill>
              </a:rPr>
              <a:t>49250</a:t>
            </a:r>
            <a:r>
              <a:rPr lang="ar-SA" altLang="en-US" sz="2200" b="1" dirty="0"/>
              <a:t>     حـ / البنك</a:t>
            </a:r>
            <a:endParaRPr lang="en-GB" altLang="en-US" sz="2200" b="1" dirty="0"/>
          </a:p>
        </p:txBody>
      </p:sp>
      <p:sp>
        <p:nvSpPr>
          <p:cNvPr id="19" name="Rectangle 18"/>
          <p:cNvSpPr>
            <a:spLocks noChangeArrowheads="1"/>
          </p:cNvSpPr>
          <p:nvPr/>
        </p:nvSpPr>
        <p:spPr bwMode="auto">
          <a:xfrm>
            <a:off x="1055077" y="2209801"/>
            <a:ext cx="2391508" cy="430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200" b="1" dirty="0"/>
              <a:t>من مذكورين</a:t>
            </a:r>
            <a:endParaRPr lang="en-GB" altLang="en-US" sz="2200" b="1" dirty="0"/>
          </a:p>
        </p:txBody>
      </p:sp>
      <p:sp>
        <p:nvSpPr>
          <p:cNvPr id="21"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247</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298398039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linds(horizontal)">
                                      <p:cBhvr>
                                        <p:cTn id="12" dur="500"/>
                                        <p:tgtEl>
                                          <p:spTgt spid="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9" presetClass="entr" presetSubtype="0" accel="10000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0" fill="hold"/>
                                        <p:tgtEl>
                                          <p:spTgt spid="9"/>
                                        </p:tgtEl>
                                        <p:attrNameLst>
                                          <p:attrName>ppt_h</p:attrName>
                                        </p:attrNameLst>
                                      </p:cBhvr>
                                      <p:tavLst>
                                        <p:tav tm="0">
                                          <p:val>
                                            <p:strVal val="#ppt_h/20"/>
                                          </p:val>
                                        </p:tav>
                                        <p:tav tm="50000">
                                          <p:val>
                                            <p:strVal val="#ppt_h/20"/>
                                          </p:val>
                                        </p:tav>
                                        <p:tav tm="100000">
                                          <p:val>
                                            <p:strVal val="#ppt_h"/>
                                          </p:val>
                                        </p:tav>
                                      </p:tavLst>
                                    </p:anim>
                                    <p:anim calcmode="lin" valueType="num">
                                      <p:cBhvr>
                                        <p:cTn id="23" dur="5000" fill="hold"/>
                                        <p:tgtEl>
                                          <p:spTgt spid="9"/>
                                        </p:tgtEl>
                                        <p:attrNameLst>
                                          <p:attrName>ppt_w</p:attrName>
                                        </p:attrNameLst>
                                      </p:cBhvr>
                                      <p:tavLst>
                                        <p:tav tm="0">
                                          <p:val>
                                            <p:strVal val="#ppt_w+.3"/>
                                          </p:val>
                                        </p:tav>
                                        <p:tav tm="50000">
                                          <p:val>
                                            <p:strVal val="#ppt_w+.3"/>
                                          </p:val>
                                        </p:tav>
                                        <p:tav tm="100000">
                                          <p:val>
                                            <p:strVal val="#ppt_w"/>
                                          </p:val>
                                        </p:tav>
                                      </p:tavLst>
                                    </p:anim>
                                    <p:anim calcmode="lin" valueType="num">
                                      <p:cBhvr>
                                        <p:cTn id="24" dur="5000" fill="hold"/>
                                        <p:tgtEl>
                                          <p:spTgt spid="9"/>
                                        </p:tgtEl>
                                        <p:attrNameLst>
                                          <p:attrName>ppt_x</p:attrName>
                                        </p:attrNameLst>
                                      </p:cBhvr>
                                      <p:tavLst>
                                        <p:tav tm="0">
                                          <p:val>
                                            <p:strVal val="#ppt_x-.3"/>
                                          </p:val>
                                        </p:tav>
                                        <p:tav tm="50000">
                                          <p:val>
                                            <p:strVal val="#ppt_x"/>
                                          </p:val>
                                        </p:tav>
                                        <p:tav tm="100000">
                                          <p:val>
                                            <p:strVal val="#ppt_x"/>
                                          </p:val>
                                        </p:tav>
                                      </p:tavLst>
                                    </p:anim>
                                    <p:anim calcmode="lin" valueType="num">
                                      <p:cBhvr>
                                        <p:cTn id="25" dur="50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blinds(horizontal)">
                                      <p:cBhvr>
                                        <p:cTn id="30" dur="5000"/>
                                        <p:tgtEl>
                                          <p:spTgt spid="12"/>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blinds(horizontal)">
                                      <p:cBhvr>
                                        <p:cTn id="35" dur="5000"/>
                                        <p:tgtEl>
                                          <p:spTgt spid="10"/>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nodeType="click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blinds(horizontal)">
                                      <p:cBhvr>
                                        <p:cTn id="40" dur="500"/>
                                        <p:tgtEl>
                                          <p:spTgt spid="11"/>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3">
                                            <p:txEl>
                                              <p:pRg st="0" end="0"/>
                                            </p:txEl>
                                          </p:spTgt>
                                        </p:tgtEl>
                                        <p:attrNameLst>
                                          <p:attrName>style.visibility</p:attrName>
                                        </p:attrNameLst>
                                      </p:cBhvr>
                                      <p:to>
                                        <p:strVal val="visible"/>
                                      </p:to>
                                    </p:set>
                                    <p:animEffect transition="in" filter="blinds(horizontal)">
                                      <p:cBhvr>
                                        <p:cTn id="45" dur="500"/>
                                        <p:tgtEl>
                                          <p:spTgt spid="3">
                                            <p:txEl>
                                              <p:pRg st="0" end="0"/>
                                            </p:txEl>
                                          </p:spTgt>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blinds(horizontal)">
                                      <p:cBhvr>
                                        <p:cTn id="50" dur="500"/>
                                        <p:tgtEl>
                                          <p:spTgt spid="13"/>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39" presetClass="entr" presetSubtype="0" accel="100000" fill="hold" nodeType="clickEffect">
                                  <p:stCondLst>
                                    <p:cond delay="0"/>
                                  </p:stCondLst>
                                  <p:childTnLst>
                                    <p:set>
                                      <p:cBhvr>
                                        <p:cTn id="54" dur="1" fill="hold">
                                          <p:stCondLst>
                                            <p:cond delay="0"/>
                                          </p:stCondLst>
                                        </p:cTn>
                                        <p:tgtEl>
                                          <p:spTgt spid="19"/>
                                        </p:tgtEl>
                                        <p:attrNameLst>
                                          <p:attrName>style.visibility</p:attrName>
                                        </p:attrNameLst>
                                      </p:cBhvr>
                                      <p:to>
                                        <p:strVal val="visible"/>
                                      </p:to>
                                    </p:set>
                                    <p:anim calcmode="lin" valueType="num">
                                      <p:cBhvr>
                                        <p:cTn id="55" dur="5000" fill="hold"/>
                                        <p:tgtEl>
                                          <p:spTgt spid="19"/>
                                        </p:tgtEl>
                                        <p:attrNameLst>
                                          <p:attrName>ppt_h</p:attrName>
                                        </p:attrNameLst>
                                      </p:cBhvr>
                                      <p:tavLst>
                                        <p:tav tm="0">
                                          <p:val>
                                            <p:strVal val="#ppt_h/20"/>
                                          </p:val>
                                        </p:tav>
                                        <p:tav tm="50000">
                                          <p:val>
                                            <p:strVal val="#ppt_h/20"/>
                                          </p:val>
                                        </p:tav>
                                        <p:tav tm="100000">
                                          <p:val>
                                            <p:strVal val="#ppt_h"/>
                                          </p:val>
                                        </p:tav>
                                      </p:tavLst>
                                    </p:anim>
                                    <p:anim calcmode="lin" valueType="num">
                                      <p:cBhvr>
                                        <p:cTn id="56" dur="5000" fill="hold"/>
                                        <p:tgtEl>
                                          <p:spTgt spid="19"/>
                                        </p:tgtEl>
                                        <p:attrNameLst>
                                          <p:attrName>ppt_w</p:attrName>
                                        </p:attrNameLst>
                                      </p:cBhvr>
                                      <p:tavLst>
                                        <p:tav tm="0">
                                          <p:val>
                                            <p:strVal val="#ppt_w+.3"/>
                                          </p:val>
                                        </p:tav>
                                        <p:tav tm="50000">
                                          <p:val>
                                            <p:strVal val="#ppt_w+.3"/>
                                          </p:val>
                                        </p:tav>
                                        <p:tav tm="100000">
                                          <p:val>
                                            <p:strVal val="#ppt_w"/>
                                          </p:val>
                                        </p:tav>
                                      </p:tavLst>
                                    </p:anim>
                                    <p:anim calcmode="lin" valueType="num">
                                      <p:cBhvr>
                                        <p:cTn id="57" dur="5000" fill="hold"/>
                                        <p:tgtEl>
                                          <p:spTgt spid="19"/>
                                        </p:tgtEl>
                                        <p:attrNameLst>
                                          <p:attrName>ppt_x</p:attrName>
                                        </p:attrNameLst>
                                      </p:cBhvr>
                                      <p:tavLst>
                                        <p:tav tm="0">
                                          <p:val>
                                            <p:strVal val="#ppt_x-.3"/>
                                          </p:val>
                                        </p:tav>
                                        <p:tav tm="50000">
                                          <p:val>
                                            <p:strVal val="#ppt_x"/>
                                          </p:val>
                                        </p:tav>
                                        <p:tav tm="100000">
                                          <p:val>
                                            <p:strVal val="#ppt_x"/>
                                          </p:val>
                                        </p:tav>
                                      </p:tavLst>
                                    </p:anim>
                                    <p:anim calcmode="lin" valueType="num">
                                      <p:cBhvr>
                                        <p:cTn id="58" dur="50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59" fill="hold" nodeType="clickPar">
                      <p:stCondLst>
                        <p:cond delay="indefinite"/>
                      </p:stCondLst>
                      <p:childTnLst>
                        <p:par>
                          <p:cTn id="60" fill="hold" nodeType="withGroup">
                            <p:stCondLst>
                              <p:cond delay="0"/>
                            </p:stCondLst>
                            <p:childTnLst>
                              <p:par>
                                <p:cTn id="61" presetID="39" presetClass="entr" presetSubtype="0" accel="100000" fill="hold" nodeType="click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p:cTn id="63" dur="5000" fill="hold"/>
                                        <p:tgtEl>
                                          <p:spTgt spid="18"/>
                                        </p:tgtEl>
                                        <p:attrNameLst>
                                          <p:attrName>ppt_h</p:attrName>
                                        </p:attrNameLst>
                                      </p:cBhvr>
                                      <p:tavLst>
                                        <p:tav tm="0">
                                          <p:val>
                                            <p:strVal val="#ppt_h/20"/>
                                          </p:val>
                                        </p:tav>
                                        <p:tav tm="50000">
                                          <p:val>
                                            <p:strVal val="#ppt_h/20"/>
                                          </p:val>
                                        </p:tav>
                                        <p:tav tm="100000">
                                          <p:val>
                                            <p:strVal val="#ppt_h"/>
                                          </p:val>
                                        </p:tav>
                                      </p:tavLst>
                                    </p:anim>
                                    <p:anim calcmode="lin" valueType="num">
                                      <p:cBhvr>
                                        <p:cTn id="64" dur="5000" fill="hold"/>
                                        <p:tgtEl>
                                          <p:spTgt spid="18"/>
                                        </p:tgtEl>
                                        <p:attrNameLst>
                                          <p:attrName>ppt_w</p:attrName>
                                        </p:attrNameLst>
                                      </p:cBhvr>
                                      <p:tavLst>
                                        <p:tav tm="0">
                                          <p:val>
                                            <p:strVal val="#ppt_w+.3"/>
                                          </p:val>
                                        </p:tav>
                                        <p:tav tm="50000">
                                          <p:val>
                                            <p:strVal val="#ppt_w+.3"/>
                                          </p:val>
                                        </p:tav>
                                        <p:tav tm="100000">
                                          <p:val>
                                            <p:strVal val="#ppt_w"/>
                                          </p:val>
                                        </p:tav>
                                      </p:tavLst>
                                    </p:anim>
                                    <p:anim calcmode="lin" valueType="num">
                                      <p:cBhvr>
                                        <p:cTn id="65" dur="5000" fill="hold"/>
                                        <p:tgtEl>
                                          <p:spTgt spid="18"/>
                                        </p:tgtEl>
                                        <p:attrNameLst>
                                          <p:attrName>ppt_x</p:attrName>
                                        </p:attrNameLst>
                                      </p:cBhvr>
                                      <p:tavLst>
                                        <p:tav tm="0">
                                          <p:val>
                                            <p:strVal val="#ppt_x-.3"/>
                                          </p:val>
                                        </p:tav>
                                        <p:tav tm="50000">
                                          <p:val>
                                            <p:strVal val="#ppt_x"/>
                                          </p:val>
                                        </p:tav>
                                        <p:tav tm="100000">
                                          <p:val>
                                            <p:strVal val="#ppt_x"/>
                                          </p:val>
                                        </p:tav>
                                      </p:tavLst>
                                    </p:anim>
                                    <p:anim calcmode="lin" valueType="num">
                                      <p:cBhvr>
                                        <p:cTn id="66" dur="50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67" fill="hold" nodeType="clickPar">
                      <p:stCondLst>
                        <p:cond delay="indefinite"/>
                      </p:stCondLst>
                      <p:childTnLst>
                        <p:par>
                          <p:cTn id="68" fill="hold" nodeType="withGroup">
                            <p:stCondLst>
                              <p:cond delay="0"/>
                            </p:stCondLst>
                            <p:childTnLst>
                              <p:par>
                                <p:cTn id="69" presetID="39" presetClass="entr" presetSubtype="0" accel="100000" fill="hold" nodeType="clickEffect">
                                  <p:stCondLst>
                                    <p:cond delay="0"/>
                                  </p:stCondLst>
                                  <p:childTnLst>
                                    <p:set>
                                      <p:cBhvr>
                                        <p:cTn id="70" dur="1" fill="hold">
                                          <p:stCondLst>
                                            <p:cond delay="0"/>
                                          </p:stCondLst>
                                        </p:cTn>
                                        <p:tgtEl>
                                          <p:spTgt spid="14"/>
                                        </p:tgtEl>
                                        <p:attrNameLst>
                                          <p:attrName>style.visibility</p:attrName>
                                        </p:attrNameLst>
                                      </p:cBhvr>
                                      <p:to>
                                        <p:strVal val="visible"/>
                                      </p:to>
                                    </p:set>
                                    <p:anim calcmode="lin" valueType="num">
                                      <p:cBhvr>
                                        <p:cTn id="71" dur="5000" fill="hold"/>
                                        <p:tgtEl>
                                          <p:spTgt spid="14"/>
                                        </p:tgtEl>
                                        <p:attrNameLst>
                                          <p:attrName>ppt_h</p:attrName>
                                        </p:attrNameLst>
                                      </p:cBhvr>
                                      <p:tavLst>
                                        <p:tav tm="0">
                                          <p:val>
                                            <p:strVal val="#ppt_h/20"/>
                                          </p:val>
                                        </p:tav>
                                        <p:tav tm="50000">
                                          <p:val>
                                            <p:strVal val="#ppt_h/20"/>
                                          </p:val>
                                        </p:tav>
                                        <p:tav tm="100000">
                                          <p:val>
                                            <p:strVal val="#ppt_h"/>
                                          </p:val>
                                        </p:tav>
                                      </p:tavLst>
                                    </p:anim>
                                    <p:anim calcmode="lin" valueType="num">
                                      <p:cBhvr>
                                        <p:cTn id="72" dur="5000" fill="hold"/>
                                        <p:tgtEl>
                                          <p:spTgt spid="14"/>
                                        </p:tgtEl>
                                        <p:attrNameLst>
                                          <p:attrName>ppt_w</p:attrName>
                                        </p:attrNameLst>
                                      </p:cBhvr>
                                      <p:tavLst>
                                        <p:tav tm="0">
                                          <p:val>
                                            <p:strVal val="#ppt_w+.3"/>
                                          </p:val>
                                        </p:tav>
                                        <p:tav tm="50000">
                                          <p:val>
                                            <p:strVal val="#ppt_w+.3"/>
                                          </p:val>
                                        </p:tav>
                                        <p:tav tm="100000">
                                          <p:val>
                                            <p:strVal val="#ppt_w"/>
                                          </p:val>
                                        </p:tav>
                                      </p:tavLst>
                                    </p:anim>
                                    <p:anim calcmode="lin" valueType="num">
                                      <p:cBhvr>
                                        <p:cTn id="73" dur="5000" fill="hold"/>
                                        <p:tgtEl>
                                          <p:spTgt spid="14"/>
                                        </p:tgtEl>
                                        <p:attrNameLst>
                                          <p:attrName>ppt_x</p:attrName>
                                        </p:attrNameLst>
                                      </p:cBhvr>
                                      <p:tavLst>
                                        <p:tav tm="0">
                                          <p:val>
                                            <p:strVal val="#ppt_x-.3"/>
                                          </p:val>
                                        </p:tav>
                                        <p:tav tm="50000">
                                          <p:val>
                                            <p:strVal val="#ppt_x"/>
                                          </p:val>
                                        </p:tav>
                                        <p:tav tm="100000">
                                          <p:val>
                                            <p:strVal val="#ppt_x"/>
                                          </p:val>
                                        </p:tav>
                                      </p:tavLst>
                                    </p:anim>
                                    <p:anim calcmode="lin" valueType="num">
                                      <p:cBhvr>
                                        <p:cTn id="74" dur="50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3" presetClass="entr" presetSubtype="10" fill="hold" nodeType="click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blinds(horizontal)">
                                      <p:cBhvr>
                                        <p:cTn id="79" dur="5000"/>
                                        <p:tgtEl>
                                          <p:spTgt spid="17"/>
                                        </p:tgtEl>
                                      </p:cBhvr>
                                    </p:animEffect>
                                  </p:childTnLst>
                                </p:cTn>
                              </p:par>
                            </p:childTnLst>
                          </p:cTn>
                        </p:par>
                      </p:childTnLst>
                    </p:cTn>
                  </p:par>
                  <p:par>
                    <p:cTn id="80" fill="hold" nodeType="clickPar">
                      <p:stCondLst>
                        <p:cond delay="indefinite"/>
                      </p:stCondLst>
                      <p:childTnLst>
                        <p:par>
                          <p:cTn id="81" fill="hold" nodeType="withGroup">
                            <p:stCondLst>
                              <p:cond delay="0"/>
                            </p:stCondLst>
                            <p:childTnLst>
                              <p:par>
                                <p:cTn id="82" presetID="3" presetClass="entr" presetSubtype="10" fill="hold" nodeType="clickEffect">
                                  <p:stCondLst>
                                    <p:cond delay="0"/>
                                  </p:stCondLst>
                                  <p:childTnLst>
                                    <p:set>
                                      <p:cBhvr>
                                        <p:cTn id="83" dur="1" fill="hold">
                                          <p:stCondLst>
                                            <p:cond delay="0"/>
                                          </p:stCondLst>
                                        </p:cTn>
                                        <p:tgtEl>
                                          <p:spTgt spid="15"/>
                                        </p:tgtEl>
                                        <p:attrNameLst>
                                          <p:attrName>style.visibility</p:attrName>
                                        </p:attrNameLst>
                                      </p:cBhvr>
                                      <p:to>
                                        <p:strVal val="visible"/>
                                      </p:to>
                                    </p:set>
                                    <p:animEffect transition="in" filter="blinds(horizontal)">
                                      <p:cBhvr>
                                        <p:cTn id="84" dur="5000"/>
                                        <p:tgtEl>
                                          <p:spTgt spid="15"/>
                                        </p:tgtEl>
                                      </p:cBhvr>
                                    </p:animEffect>
                                  </p:childTnLst>
                                </p:cTn>
                              </p:par>
                            </p:childTnLst>
                          </p:cTn>
                        </p:par>
                      </p:childTnLst>
                    </p:cTn>
                  </p:par>
                  <p:par>
                    <p:cTn id="85" fill="hold" nodeType="clickPar">
                      <p:stCondLst>
                        <p:cond delay="indefinite"/>
                      </p:stCondLst>
                      <p:childTnLst>
                        <p:par>
                          <p:cTn id="86" fill="hold" nodeType="withGroup">
                            <p:stCondLst>
                              <p:cond delay="0"/>
                            </p:stCondLst>
                            <p:childTnLst>
                              <p:par>
                                <p:cTn id="87" presetID="3" presetClass="entr" presetSubtype="10" fill="hold" nodeType="clickEffect">
                                  <p:stCondLst>
                                    <p:cond delay="0"/>
                                  </p:stCondLst>
                                  <p:childTnLst>
                                    <p:set>
                                      <p:cBhvr>
                                        <p:cTn id="88" dur="1" fill="hold">
                                          <p:stCondLst>
                                            <p:cond delay="0"/>
                                          </p:stCondLst>
                                        </p:cTn>
                                        <p:tgtEl>
                                          <p:spTgt spid="16"/>
                                        </p:tgtEl>
                                        <p:attrNameLst>
                                          <p:attrName>style.visibility</p:attrName>
                                        </p:attrNameLst>
                                      </p:cBhvr>
                                      <p:to>
                                        <p:strVal val="visible"/>
                                      </p:to>
                                    </p:set>
                                    <p:animEffect transition="in" filter="blinds(horizontal)">
                                      <p:cBhvr>
                                        <p:cTn id="8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build="p"/>
      <p:bldP spid="8" grpId="0"/>
      <p:bldP spid="13" grpId="0"/>
    </p:bld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ar-SA" sz="3200" b="1" dirty="0" smtClean="0">
                <a:solidFill>
                  <a:srgbClr val="FF0000"/>
                </a:solidFill>
              </a:rPr>
              <a:t>4- تظهير أو تحويل الورقة للغير</a:t>
            </a:r>
            <a:endParaRPr lang="en-GB" sz="3200" b="1" dirty="0">
              <a:solidFill>
                <a:srgbClr val="FF0000"/>
              </a:solidFill>
            </a:endParaRPr>
          </a:p>
        </p:txBody>
      </p:sp>
      <p:sp>
        <p:nvSpPr>
          <p:cNvPr id="3" name="Content Placeholder 2"/>
          <p:cNvSpPr>
            <a:spLocks noGrp="1"/>
          </p:cNvSpPr>
          <p:nvPr>
            <p:ph idx="1"/>
          </p:nvPr>
        </p:nvSpPr>
        <p:spPr>
          <a:xfrm>
            <a:off x="251520" y="1483226"/>
            <a:ext cx="8651631" cy="4906963"/>
          </a:xfrm>
        </p:spPr>
        <p:txBody>
          <a:bodyPr/>
          <a:lstStyle/>
          <a:p>
            <a:pPr algn="just" rtl="1">
              <a:lnSpc>
                <a:spcPct val="150000"/>
              </a:lnSpc>
              <a:buFont typeface="Wingdings" pitchFamily="2" charset="2"/>
              <a:buChar char="§"/>
            </a:pPr>
            <a:r>
              <a:rPr lang="ar-SA" altLang="en-US" sz="2400" dirty="0" smtClean="0">
                <a:cs typeface="Arial" pitchFamily="34" charset="0"/>
              </a:rPr>
              <a:t>تتصف الأوراق التجارية بخاصية القابلية للتداول، حيث يمكن لمالك الورقة (الدائن) استخدامها في سداد المستحق عليه لصالح الغير عن طريق تظهيرها أو تحويلها إليه.</a:t>
            </a:r>
          </a:p>
          <a:p>
            <a:pPr algn="just" rtl="1">
              <a:lnSpc>
                <a:spcPct val="150000"/>
              </a:lnSpc>
              <a:buFont typeface="Wingdings" pitchFamily="2" charset="2"/>
              <a:buChar char="§"/>
            </a:pPr>
            <a:r>
              <a:rPr lang="ar-SA" altLang="en-US" sz="2400" dirty="0" smtClean="0">
                <a:cs typeface="Arial" pitchFamily="34" charset="0"/>
              </a:rPr>
              <a:t>في حالة توقف المدين أو المسحوب عليه الورقة عن السداد في تاريخ الاستحقاق يحق للمظهر أو المحول إليه الورقة الرجوع على الدائن الأصلي (المنشأة).</a:t>
            </a:r>
          </a:p>
          <a:p>
            <a:pPr algn="just" rtl="1">
              <a:lnSpc>
                <a:spcPct val="150000"/>
              </a:lnSpc>
            </a:pPr>
            <a:r>
              <a:rPr lang="ar-SA" altLang="en-US" sz="2400" b="1" dirty="0" smtClean="0">
                <a:solidFill>
                  <a:srgbClr val="FF0000"/>
                </a:solidFill>
                <a:cs typeface="Arial" pitchFamily="34" charset="0"/>
              </a:rPr>
              <a:t>ملاحظة: </a:t>
            </a:r>
            <a:r>
              <a:rPr lang="ar-SA" altLang="en-US" sz="2400" dirty="0" smtClean="0">
                <a:cs typeface="Arial" pitchFamily="34" charset="0"/>
              </a:rPr>
              <a:t>في حالتي خصم أو تظهير الورقة وعند قيام المدين بالسداد للبنك أو المظهر إليه الورقة لا تجري المنشأة أية قيود في دفاترها.</a:t>
            </a:r>
            <a:endParaRPr lang="en-GB" altLang="en-US" sz="2400" dirty="0" smtClean="0">
              <a:cs typeface="Arial" pitchFamily="34" charset="0"/>
            </a:endParaRPr>
          </a:p>
        </p:txBody>
      </p:sp>
      <p:sp>
        <p:nvSpPr>
          <p:cNvPr id="242692" name="Slide Number Placeholder 3"/>
          <p:cNvSpPr>
            <a:spLocks noGrp="1"/>
          </p:cNvSpPr>
          <p:nvPr>
            <p:ph type="sldNum" sz="quarter" idx="4294967295"/>
          </p:nvPr>
        </p:nvSpPr>
        <p:spPr bwMode="auto">
          <a:xfrm>
            <a:off x="1943100" y="6376989"/>
            <a:ext cx="527538"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AE71F66-8330-4388-93F4-6E0A6D2CDFBF}" type="slidenum">
              <a:rPr lang="ar-SA" altLang="en-US" smtClean="0">
                <a:solidFill>
                  <a:schemeClr val="bg1"/>
                </a:solidFill>
                <a:latin typeface="Calibri" pitchFamily="34" charset="0"/>
              </a:rPr>
              <a:pPr eaLnBrk="1" hangingPunct="1"/>
              <a:t>248</a:t>
            </a:fld>
            <a:endParaRPr lang="en-US" altLang="en-US" smtClean="0">
              <a:solidFill>
                <a:schemeClr val="bg1"/>
              </a:solidFill>
              <a:latin typeface="Calibri" pitchFamily="34" charset="0"/>
            </a:endParaRPr>
          </a:p>
        </p:txBody>
      </p:sp>
      <p:sp>
        <p:nvSpPr>
          <p:cNvPr id="242693" name="Footer Placeholder 4"/>
          <p:cNvSpPr>
            <a:spLocks noGrp="1"/>
          </p:cNvSpPr>
          <p:nvPr/>
        </p:nvSpPr>
        <p:spPr bwMode="auto">
          <a:xfrm>
            <a:off x="2813538" y="6400800"/>
            <a:ext cx="3657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b="1">
                <a:solidFill>
                  <a:schemeClr val="bg1"/>
                </a:solidFill>
              </a:rPr>
              <a:t>مقرر مبادئ المحاسبة  (1)   د. علاء زهران</a:t>
            </a:r>
            <a:endParaRPr lang="en-US" altLang="en-US" b="1">
              <a:solidFill>
                <a:schemeClr val="bg1"/>
              </a:solidFill>
            </a:endParaRPr>
          </a:p>
        </p:txBody>
      </p:sp>
    </p:spTree>
    <p:extLst>
      <p:ext uri="{BB962C8B-B14F-4D97-AF65-F5344CB8AC3E}">
        <p14:creationId xmlns:p14="http://schemas.microsoft.com/office/powerpoint/2010/main" xmlns="" val="223409429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lgn="just" rtl="1">
              <a:defRPr/>
            </a:pPr>
            <a:r>
              <a:rPr lang="ar-SA" sz="3200" dirty="0" smtClean="0">
                <a:solidFill>
                  <a:srgbClr val="FF0000"/>
                </a:solidFill>
              </a:rPr>
              <a:t>افترض أن المنشأة قامت بتظهير كمبيالة محلات الأمل لصالح محلات التوفيق في 2/1 سداداً لدين مستحق عليها</a:t>
            </a:r>
            <a:endParaRPr lang="en-GB" sz="3200" dirty="0">
              <a:solidFill>
                <a:srgbClr val="FF0000"/>
              </a:solidFill>
            </a:endParaRPr>
          </a:p>
        </p:txBody>
      </p:sp>
      <p:sp>
        <p:nvSpPr>
          <p:cNvPr id="243715" name="Content Placeholder 2"/>
          <p:cNvSpPr>
            <a:spLocks noGrp="1"/>
          </p:cNvSpPr>
          <p:nvPr>
            <p:ph idx="1"/>
          </p:nvPr>
        </p:nvSpPr>
        <p:spPr/>
        <p:txBody>
          <a:bodyPr/>
          <a:lstStyle/>
          <a:p>
            <a:endParaRPr lang="en-GB" altLang="en-US" dirty="0" smtClean="0">
              <a:cs typeface="Arial" pitchFamily="34" charset="0"/>
            </a:endParaRPr>
          </a:p>
        </p:txBody>
      </p:sp>
      <p:sp>
        <p:nvSpPr>
          <p:cNvPr id="7" name="Rounded Rectangle 6"/>
          <p:cNvSpPr/>
          <p:nvPr/>
        </p:nvSpPr>
        <p:spPr>
          <a:xfrm>
            <a:off x="4501662" y="1676400"/>
            <a:ext cx="4009292" cy="4572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sz="2800" dirty="0">
                <a:solidFill>
                  <a:srgbClr val="FF0000"/>
                </a:solidFill>
              </a:rPr>
              <a:t>في هذه الحالة يكون القيد كما يلي:</a:t>
            </a:r>
            <a:endParaRPr lang="en-GB" sz="2800" dirty="0">
              <a:solidFill>
                <a:schemeClr val="bg1"/>
              </a:solidFill>
            </a:endParaRPr>
          </a:p>
        </p:txBody>
      </p:sp>
      <p:sp>
        <p:nvSpPr>
          <p:cNvPr id="9" name="Rectangle 8"/>
          <p:cNvSpPr>
            <a:spLocks noGrp="1" noChangeArrowheads="1"/>
          </p:cNvSpPr>
          <p:nvPr/>
        </p:nvSpPr>
        <p:spPr bwMode="auto">
          <a:xfrm>
            <a:off x="633046" y="2057401"/>
            <a:ext cx="1336431"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a:spcBef>
                <a:spcPct val="20000"/>
              </a:spcBef>
              <a:buFont typeface="Arial" pitchFamily="34" charset="0"/>
              <a:buNone/>
            </a:pPr>
            <a:r>
              <a:rPr lang="ar-SA" altLang="en-US" sz="2400" b="1" u="sng">
                <a:solidFill>
                  <a:srgbClr val="002060"/>
                </a:solidFill>
                <a:latin typeface="Calibri" pitchFamily="34" charset="0"/>
              </a:rPr>
              <a:t>في </a:t>
            </a:r>
            <a:r>
              <a:rPr lang="ar-SA" altLang="en-US" sz="2400" b="1" u="sng">
                <a:latin typeface="Calibri" pitchFamily="34" charset="0"/>
              </a:rPr>
              <a:t>2/1</a:t>
            </a:r>
            <a:endParaRPr lang="en-GB" altLang="en-US" sz="2400" b="1">
              <a:solidFill>
                <a:srgbClr val="002060"/>
              </a:solidFill>
              <a:latin typeface="Calibri" pitchFamily="34" charset="0"/>
            </a:endParaRPr>
          </a:p>
        </p:txBody>
      </p:sp>
      <p:sp>
        <p:nvSpPr>
          <p:cNvPr id="10" name="Rectangle 9"/>
          <p:cNvSpPr>
            <a:spLocks noChangeArrowheads="1"/>
          </p:cNvSpPr>
          <p:nvPr/>
        </p:nvSpPr>
        <p:spPr bwMode="auto">
          <a:xfrm>
            <a:off x="971600" y="2667001"/>
            <a:ext cx="7117323"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800" dirty="0">
                <a:solidFill>
                  <a:srgbClr val="FF0000"/>
                </a:solidFill>
              </a:rPr>
              <a:t>50000</a:t>
            </a:r>
            <a:r>
              <a:rPr lang="ar-SA" altLang="en-US" sz="2800" dirty="0"/>
              <a:t>                 من حـ/ الدائنين (محلات التوفيق)</a:t>
            </a:r>
          </a:p>
        </p:txBody>
      </p:sp>
      <p:sp>
        <p:nvSpPr>
          <p:cNvPr id="11" name="Rectangle 7"/>
          <p:cNvSpPr>
            <a:spLocks noChangeArrowheads="1"/>
          </p:cNvSpPr>
          <p:nvPr/>
        </p:nvSpPr>
        <p:spPr bwMode="auto">
          <a:xfrm>
            <a:off x="1406769" y="4267201"/>
            <a:ext cx="4220308" cy="830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1" eaLnBrk="1" hangingPunct="1"/>
            <a:r>
              <a:rPr lang="ar-SA" altLang="en-US" sz="2400" b="1" dirty="0">
                <a:solidFill>
                  <a:srgbClr val="0070C0"/>
                </a:solidFill>
              </a:rPr>
              <a:t>     إثبات تظهير كمبيالة محلات الأمل لصالح محلات التوفيق</a:t>
            </a:r>
            <a:endParaRPr lang="en-GB" altLang="en-US" sz="2400" b="1" dirty="0">
              <a:solidFill>
                <a:srgbClr val="0070C0"/>
              </a:solidFill>
            </a:endParaRPr>
          </a:p>
        </p:txBody>
      </p:sp>
      <p:sp>
        <p:nvSpPr>
          <p:cNvPr id="12" name="Rectangle 11"/>
          <p:cNvSpPr>
            <a:spLocks noChangeArrowheads="1"/>
          </p:cNvSpPr>
          <p:nvPr/>
        </p:nvSpPr>
        <p:spPr bwMode="auto">
          <a:xfrm>
            <a:off x="844061" y="5105401"/>
            <a:ext cx="4360985"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b="1" dirty="0"/>
              <a:t>ــــــــــــــــــــــــــــــــــــــــــــــــــــــــــــــــــــ</a:t>
            </a:r>
            <a:endParaRPr lang="en-GB" altLang="en-US" sz="2400" b="1" dirty="0"/>
          </a:p>
        </p:txBody>
      </p:sp>
      <p:sp>
        <p:nvSpPr>
          <p:cNvPr id="13" name="Rectangle 12"/>
          <p:cNvSpPr>
            <a:spLocks noChangeArrowheads="1"/>
          </p:cNvSpPr>
          <p:nvPr/>
        </p:nvSpPr>
        <p:spPr bwMode="auto">
          <a:xfrm>
            <a:off x="703384" y="3581401"/>
            <a:ext cx="6330462"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800" dirty="0">
                <a:solidFill>
                  <a:srgbClr val="FF0000"/>
                </a:solidFill>
              </a:rPr>
              <a:t>50000  </a:t>
            </a:r>
            <a:r>
              <a:rPr lang="ar-SA" altLang="en-US" sz="2800" dirty="0"/>
              <a:t>                      إلى حـ/ أوراق القبض</a:t>
            </a:r>
          </a:p>
        </p:txBody>
      </p:sp>
      <p:sp>
        <p:nvSpPr>
          <p:cNvPr id="14"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249</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135291634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9" presetClass="entr" presetSubtype="0" accel="10000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0" fill="hold"/>
                                        <p:tgtEl>
                                          <p:spTgt spid="10"/>
                                        </p:tgtEl>
                                        <p:attrNameLst>
                                          <p:attrName>ppt_h</p:attrName>
                                        </p:attrNameLst>
                                      </p:cBhvr>
                                      <p:tavLst>
                                        <p:tav tm="0">
                                          <p:val>
                                            <p:strVal val="#ppt_h/20"/>
                                          </p:val>
                                        </p:tav>
                                        <p:tav tm="50000">
                                          <p:val>
                                            <p:strVal val="#ppt_h/20"/>
                                          </p:val>
                                        </p:tav>
                                        <p:tav tm="100000">
                                          <p:val>
                                            <p:strVal val="#ppt_h"/>
                                          </p:val>
                                        </p:tav>
                                      </p:tavLst>
                                    </p:anim>
                                    <p:anim calcmode="lin" valueType="num">
                                      <p:cBhvr>
                                        <p:cTn id="23" dur="5000" fill="hold"/>
                                        <p:tgtEl>
                                          <p:spTgt spid="10"/>
                                        </p:tgtEl>
                                        <p:attrNameLst>
                                          <p:attrName>ppt_w</p:attrName>
                                        </p:attrNameLst>
                                      </p:cBhvr>
                                      <p:tavLst>
                                        <p:tav tm="0">
                                          <p:val>
                                            <p:strVal val="#ppt_w+.3"/>
                                          </p:val>
                                        </p:tav>
                                        <p:tav tm="50000">
                                          <p:val>
                                            <p:strVal val="#ppt_w+.3"/>
                                          </p:val>
                                        </p:tav>
                                        <p:tav tm="100000">
                                          <p:val>
                                            <p:strVal val="#ppt_w"/>
                                          </p:val>
                                        </p:tav>
                                      </p:tavLst>
                                    </p:anim>
                                    <p:anim calcmode="lin" valueType="num">
                                      <p:cBhvr>
                                        <p:cTn id="24" dur="5000" fill="hold"/>
                                        <p:tgtEl>
                                          <p:spTgt spid="10"/>
                                        </p:tgtEl>
                                        <p:attrNameLst>
                                          <p:attrName>ppt_x</p:attrName>
                                        </p:attrNameLst>
                                      </p:cBhvr>
                                      <p:tavLst>
                                        <p:tav tm="0">
                                          <p:val>
                                            <p:strVal val="#ppt_x-.3"/>
                                          </p:val>
                                        </p:tav>
                                        <p:tav tm="50000">
                                          <p:val>
                                            <p:strVal val="#ppt_x"/>
                                          </p:val>
                                        </p:tav>
                                        <p:tav tm="100000">
                                          <p:val>
                                            <p:strVal val="#ppt_x"/>
                                          </p:val>
                                        </p:tav>
                                      </p:tavLst>
                                    </p:anim>
                                    <p:anim calcmode="lin" valueType="num">
                                      <p:cBhvr>
                                        <p:cTn id="25" dur="50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blinds(horizontal)">
                                      <p:cBhvr>
                                        <p:cTn id="30" dur="5000"/>
                                        <p:tgtEl>
                                          <p:spTgt spid="13"/>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blinds(horizontal)">
                                      <p:cBhvr>
                                        <p:cTn id="35" dur="5000"/>
                                        <p:tgtEl>
                                          <p:spTgt spid="11"/>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blinds(horizontal)">
                                      <p:cBhvr>
                                        <p:cTn id="4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9" grpId="0"/>
      <p:bldP spid="10" grpId="0"/>
      <p:bldP spid="11" grpId="0"/>
      <p:bldP spid="12" grpId="0"/>
      <p:bldP spid="13" grpId="0"/>
    </p:bld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ar-SA" sz="3200" b="1" dirty="0" smtClean="0">
                <a:solidFill>
                  <a:schemeClr val="tx1"/>
                </a:solidFill>
              </a:rPr>
              <a:t>حالة طلب المدين سداد قيمة الورقة مبكراً</a:t>
            </a:r>
            <a:endParaRPr lang="en-GB" sz="3200" b="1" dirty="0">
              <a:solidFill>
                <a:schemeClr val="tx1"/>
              </a:solidFill>
            </a:endParaRPr>
          </a:p>
        </p:txBody>
      </p:sp>
      <p:sp>
        <p:nvSpPr>
          <p:cNvPr id="3" name="Content Placeholder 2"/>
          <p:cNvSpPr>
            <a:spLocks noGrp="1"/>
          </p:cNvSpPr>
          <p:nvPr>
            <p:ph idx="1"/>
          </p:nvPr>
        </p:nvSpPr>
        <p:spPr/>
        <p:txBody>
          <a:bodyPr/>
          <a:lstStyle/>
          <a:p>
            <a:pPr algn="just" rtl="1">
              <a:lnSpc>
                <a:spcPct val="150000"/>
              </a:lnSpc>
            </a:pPr>
            <a:r>
              <a:rPr lang="ar-SA" altLang="en-US" smtClean="0">
                <a:cs typeface="Arial" pitchFamily="34" charset="0"/>
              </a:rPr>
              <a:t> </a:t>
            </a:r>
            <a:r>
              <a:rPr lang="ar-SA" altLang="en-US" sz="2800" smtClean="0">
                <a:cs typeface="Arial" pitchFamily="34" charset="0"/>
              </a:rPr>
              <a:t>قد يطلب المدين سداد قيمة الورقة مبكراً مقابل الحصول على خصم تعجيل الدفع نظير السداد المبكر وبموافقة المنشأة، ويعرف الخصم في هذه الحالة بالخصم المسموح به. </a:t>
            </a:r>
          </a:p>
          <a:p>
            <a:pPr algn="just" rtl="1">
              <a:lnSpc>
                <a:spcPct val="150000"/>
              </a:lnSpc>
            </a:pPr>
            <a:r>
              <a:rPr lang="ar-SA" altLang="en-US" sz="2800" b="1" smtClean="0">
                <a:solidFill>
                  <a:srgbClr val="FF0000"/>
                </a:solidFill>
                <a:cs typeface="Arial" pitchFamily="34" charset="0"/>
              </a:rPr>
              <a:t>مثال: </a:t>
            </a:r>
            <a:r>
              <a:rPr lang="ar-SA" altLang="en-US" sz="2800" smtClean="0">
                <a:cs typeface="Arial" pitchFamily="34" charset="0"/>
              </a:rPr>
              <a:t>افترض أن محلات الأمل طلبت سداد الكمبيالة المستحقة عليها نقداً قبل شهرين من تاريخ استحقاقها، مقابل الحصول على خصم بنسبة 5% من قيمة الورقة، وقد وافقت المنشاة على ذلك.</a:t>
            </a:r>
            <a:endParaRPr lang="en-GB" altLang="en-US" sz="2800" smtClean="0">
              <a:cs typeface="Arial" pitchFamily="34" charset="0"/>
            </a:endParaRPr>
          </a:p>
        </p:txBody>
      </p:sp>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250</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175911717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ar-SA" altLang="en-US" dirty="0" smtClean="0">
              <a:cs typeface="Arial" pitchFamily="34" charset="0"/>
            </a:endParaRPr>
          </a:p>
          <a:p>
            <a:endParaRPr lang="ar-SA" altLang="en-US" dirty="0" smtClean="0">
              <a:cs typeface="Arial" pitchFamily="34" charset="0"/>
            </a:endParaRPr>
          </a:p>
          <a:p>
            <a:endParaRPr lang="ar-SA" altLang="en-US" dirty="0" smtClean="0">
              <a:cs typeface="Arial" pitchFamily="34" charset="0"/>
            </a:endParaRPr>
          </a:p>
          <a:p>
            <a:endParaRPr lang="ar-SA" altLang="en-US" dirty="0" smtClean="0">
              <a:cs typeface="Arial" pitchFamily="34" charset="0"/>
            </a:endParaRPr>
          </a:p>
          <a:p>
            <a:endParaRPr lang="ar-SA" altLang="en-US" dirty="0" smtClean="0">
              <a:cs typeface="Arial" pitchFamily="34" charset="0"/>
            </a:endParaRPr>
          </a:p>
          <a:p>
            <a:endParaRPr lang="ar-SA" altLang="en-US" dirty="0" smtClean="0">
              <a:cs typeface="Arial" pitchFamily="34" charset="0"/>
            </a:endParaRPr>
          </a:p>
          <a:p>
            <a:r>
              <a:rPr lang="ar-SA" altLang="en-US" b="1" dirty="0" smtClean="0">
                <a:solidFill>
                  <a:srgbClr val="FF0000"/>
                </a:solidFill>
                <a:cs typeface="Arial" pitchFamily="34" charset="0"/>
              </a:rPr>
              <a:t>*</a:t>
            </a:r>
            <a:r>
              <a:rPr lang="ar-SA" altLang="en-US" dirty="0" smtClean="0">
                <a:cs typeface="Arial" pitchFamily="34" charset="0"/>
              </a:rPr>
              <a:t> </a:t>
            </a:r>
            <a:r>
              <a:rPr lang="ar-SA" altLang="en-US" sz="2800" dirty="0" smtClean="0">
                <a:cs typeface="Arial" pitchFamily="34" charset="0"/>
              </a:rPr>
              <a:t>أو حـ/ أوراق قبض برسم التحصيل في حالة إرسال الورقة للبنك للتحصيل.</a:t>
            </a:r>
          </a:p>
          <a:p>
            <a:endParaRPr lang="en-GB" altLang="en-US" dirty="0" smtClean="0">
              <a:cs typeface="Arial" pitchFamily="34" charset="0"/>
            </a:endParaRPr>
          </a:p>
        </p:txBody>
      </p:sp>
      <p:sp>
        <p:nvSpPr>
          <p:cNvPr id="5" name="Title 4"/>
          <p:cNvSpPr>
            <a:spLocks noGrp="1"/>
          </p:cNvSpPr>
          <p:nvPr>
            <p:ph type="title"/>
          </p:nvPr>
        </p:nvSpPr>
        <p:spPr>
          <a:xfrm>
            <a:off x="773723" y="304800"/>
            <a:ext cx="7455877" cy="8382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lstStyle/>
          <a:p>
            <a:pPr>
              <a:defRPr/>
            </a:pPr>
            <a:r>
              <a:rPr lang="ar-SA" sz="2800" b="1" dirty="0" smtClean="0">
                <a:solidFill>
                  <a:schemeClr val="tx1"/>
                </a:solidFill>
              </a:rPr>
              <a:t>قيمة الخصم المسموح </a:t>
            </a:r>
            <a:r>
              <a:rPr lang="ar-SA" sz="2800" b="1" dirty="0" err="1" smtClean="0">
                <a:solidFill>
                  <a:schemeClr val="tx1"/>
                </a:solidFill>
              </a:rPr>
              <a:t>به</a:t>
            </a:r>
            <a:r>
              <a:rPr lang="ar-SA" sz="2800" b="1" dirty="0" smtClean="0">
                <a:solidFill>
                  <a:schemeClr val="tx1"/>
                </a:solidFill>
              </a:rPr>
              <a:t> =  50000  ×  5%  =  2500 ريال</a:t>
            </a:r>
            <a:endParaRPr lang="en-GB" sz="2800" b="1" dirty="0">
              <a:solidFill>
                <a:schemeClr val="tx1"/>
              </a:solidFill>
            </a:endParaRPr>
          </a:p>
        </p:txBody>
      </p:sp>
      <p:sp>
        <p:nvSpPr>
          <p:cNvPr id="6" name="Rounded Rectangle 5"/>
          <p:cNvSpPr/>
          <p:nvPr/>
        </p:nvSpPr>
        <p:spPr>
          <a:xfrm>
            <a:off x="4501662" y="1676400"/>
            <a:ext cx="4009292" cy="4572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sz="2800" dirty="0">
                <a:solidFill>
                  <a:srgbClr val="FF0000"/>
                </a:solidFill>
              </a:rPr>
              <a:t>في هذه الحالة يكون القيد كما يلي:</a:t>
            </a:r>
            <a:endParaRPr lang="en-GB" sz="2800" dirty="0">
              <a:solidFill>
                <a:schemeClr val="bg1"/>
              </a:solidFill>
            </a:endParaRPr>
          </a:p>
        </p:txBody>
      </p:sp>
      <p:sp>
        <p:nvSpPr>
          <p:cNvPr id="7" name="Rectangle 6"/>
          <p:cNvSpPr>
            <a:spLocks noGrp="1" noChangeArrowheads="1"/>
          </p:cNvSpPr>
          <p:nvPr/>
        </p:nvSpPr>
        <p:spPr bwMode="auto">
          <a:xfrm>
            <a:off x="562708" y="1828800"/>
            <a:ext cx="1336431"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a:spcBef>
                <a:spcPct val="20000"/>
              </a:spcBef>
              <a:buFont typeface="Arial" pitchFamily="34" charset="0"/>
              <a:buNone/>
            </a:pPr>
            <a:r>
              <a:rPr lang="ar-SA" altLang="en-US" sz="2400" b="1" u="sng">
                <a:solidFill>
                  <a:srgbClr val="002060"/>
                </a:solidFill>
                <a:latin typeface="Calibri" pitchFamily="34" charset="0"/>
              </a:rPr>
              <a:t>في </a:t>
            </a:r>
            <a:r>
              <a:rPr lang="ar-SA" altLang="en-US" sz="2400" b="1" u="sng">
                <a:latin typeface="Calibri" pitchFamily="34" charset="0"/>
              </a:rPr>
              <a:t>2/1</a:t>
            </a:r>
            <a:endParaRPr lang="en-GB" altLang="en-US" sz="2400" b="1">
              <a:solidFill>
                <a:srgbClr val="002060"/>
              </a:solidFill>
              <a:latin typeface="Calibri" pitchFamily="34" charset="0"/>
            </a:endParaRPr>
          </a:p>
        </p:txBody>
      </p:sp>
      <p:sp>
        <p:nvSpPr>
          <p:cNvPr id="8" name="Rectangle 7"/>
          <p:cNvSpPr>
            <a:spLocks noChangeArrowheads="1"/>
          </p:cNvSpPr>
          <p:nvPr/>
        </p:nvSpPr>
        <p:spPr bwMode="auto">
          <a:xfrm>
            <a:off x="1688123" y="3124201"/>
            <a:ext cx="640080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800" dirty="0">
                <a:solidFill>
                  <a:srgbClr val="FF0000"/>
                </a:solidFill>
              </a:rPr>
              <a:t>2500</a:t>
            </a:r>
            <a:r>
              <a:rPr lang="ar-SA" altLang="en-US" sz="2800" dirty="0"/>
              <a:t>             حـ/ الخصم المسموح به</a:t>
            </a:r>
          </a:p>
        </p:txBody>
      </p:sp>
      <p:sp>
        <p:nvSpPr>
          <p:cNvPr id="9" name="Rectangle 7"/>
          <p:cNvSpPr>
            <a:spLocks noChangeArrowheads="1"/>
          </p:cNvSpPr>
          <p:nvPr/>
        </p:nvSpPr>
        <p:spPr bwMode="auto">
          <a:xfrm>
            <a:off x="773723" y="4191001"/>
            <a:ext cx="4783016"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1" eaLnBrk="1" hangingPunct="1"/>
            <a:r>
              <a:rPr lang="ar-SA" altLang="en-US" sz="2400" b="1" dirty="0">
                <a:solidFill>
                  <a:srgbClr val="0070C0"/>
                </a:solidFill>
              </a:rPr>
              <a:t>     إثبات تحصيل قيمة الكمبيالة المستحقة على محلات الأمل بعد حصولها على الخصم</a:t>
            </a:r>
            <a:endParaRPr lang="en-GB" altLang="en-US" sz="2400" b="1" dirty="0">
              <a:solidFill>
                <a:srgbClr val="0070C0"/>
              </a:solidFill>
            </a:endParaRPr>
          </a:p>
        </p:txBody>
      </p:sp>
      <p:sp>
        <p:nvSpPr>
          <p:cNvPr id="10" name="Rectangle 9"/>
          <p:cNvSpPr>
            <a:spLocks noChangeArrowheads="1"/>
          </p:cNvSpPr>
          <p:nvPr/>
        </p:nvSpPr>
        <p:spPr bwMode="auto">
          <a:xfrm>
            <a:off x="733950" y="4869160"/>
            <a:ext cx="4360985"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b="1" dirty="0"/>
              <a:t>ــــــــــــــــــــــــــــــــــــــــــــــــــــــــــــــــــــ</a:t>
            </a:r>
            <a:endParaRPr lang="en-GB" altLang="en-US" sz="2400" b="1" dirty="0"/>
          </a:p>
        </p:txBody>
      </p:sp>
      <p:sp>
        <p:nvSpPr>
          <p:cNvPr id="11" name="Rectangle 10"/>
          <p:cNvSpPr>
            <a:spLocks noChangeArrowheads="1"/>
          </p:cNvSpPr>
          <p:nvPr/>
        </p:nvSpPr>
        <p:spPr bwMode="auto">
          <a:xfrm>
            <a:off x="773723" y="3657600"/>
            <a:ext cx="6330462"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800" dirty="0">
                <a:solidFill>
                  <a:srgbClr val="FF0000"/>
                </a:solidFill>
              </a:rPr>
              <a:t>50000  </a:t>
            </a:r>
            <a:r>
              <a:rPr lang="ar-SA" altLang="en-US" sz="2800" dirty="0"/>
              <a:t>                      إلى حـ/ أوراق القبض</a:t>
            </a:r>
            <a:r>
              <a:rPr lang="ar-SA" altLang="en-US" sz="2800" b="1" dirty="0">
                <a:solidFill>
                  <a:srgbClr val="FF0000"/>
                </a:solidFill>
              </a:rPr>
              <a:t>*</a:t>
            </a:r>
          </a:p>
        </p:txBody>
      </p:sp>
      <p:sp>
        <p:nvSpPr>
          <p:cNvPr id="12" name="Rectangle 11"/>
          <p:cNvSpPr>
            <a:spLocks noChangeArrowheads="1"/>
          </p:cNvSpPr>
          <p:nvPr/>
        </p:nvSpPr>
        <p:spPr bwMode="auto">
          <a:xfrm>
            <a:off x="3094892" y="2667001"/>
            <a:ext cx="5064369"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800" dirty="0">
                <a:solidFill>
                  <a:srgbClr val="FF0000"/>
                </a:solidFill>
              </a:rPr>
              <a:t>47500</a:t>
            </a:r>
            <a:r>
              <a:rPr lang="ar-SA" altLang="en-US" sz="2800" dirty="0"/>
              <a:t>            حـ / الصندوق</a:t>
            </a:r>
            <a:endParaRPr lang="en-GB" altLang="en-US" sz="2800" dirty="0"/>
          </a:p>
        </p:txBody>
      </p:sp>
      <p:sp>
        <p:nvSpPr>
          <p:cNvPr id="13" name="Rectangle 12"/>
          <p:cNvSpPr>
            <a:spLocks noChangeArrowheads="1"/>
          </p:cNvSpPr>
          <p:nvPr/>
        </p:nvSpPr>
        <p:spPr bwMode="auto">
          <a:xfrm>
            <a:off x="3657600" y="2209801"/>
            <a:ext cx="3130062"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800" dirty="0"/>
              <a:t>   من مذكورين</a:t>
            </a:r>
            <a:endParaRPr lang="en-GB" altLang="en-US" sz="2800" dirty="0"/>
          </a:p>
        </p:txBody>
      </p:sp>
      <p:sp>
        <p:nvSpPr>
          <p:cNvPr id="14"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251</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402821025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9" presetClass="entr" presetSubtype="0" accel="10000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0" fill="hold"/>
                                        <p:tgtEl>
                                          <p:spTgt spid="13"/>
                                        </p:tgtEl>
                                        <p:attrNameLst>
                                          <p:attrName>ppt_h</p:attrName>
                                        </p:attrNameLst>
                                      </p:cBhvr>
                                      <p:tavLst>
                                        <p:tav tm="0">
                                          <p:val>
                                            <p:strVal val="#ppt_h/20"/>
                                          </p:val>
                                        </p:tav>
                                        <p:tav tm="50000">
                                          <p:val>
                                            <p:strVal val="#ppt_h/20"/>
                                          </p:val>
                                        </p:tav>
                                        <p:tav tm="100000">
                                          <p:val>
                                            <p:strVal val="#ppt_h"/>
                                          </p:val>
                                        </p:tav>
                                      </p:tavLst>
                                    </p:anim>
                                    <p:anim calcmode="lin" valueType="num">
                                      <p:cBhvr>
                                        <p:cTn id="23" dur="5000" fill="hold"/>
                                        <p:tgtEl>
                                          <p:spTgt spid="13"/>
                                        </p:tgtEl>
                                        <p:attrNameLst>
                                          <p:attrName>ppt_w</p:attrName>
                                        </p:attrNameLst>
                                      </p:cBhvr>
                                      <p:tavLst>
                                        <p:tav tm="0">
                                          <p:val>
                                            <p:strVal val="#ppt_w+.3"/>
                                          </p:val>
                                        </p:tav>
                                        <p:tav tm="50000">
                                          <p:val>
                                            <p:strVal val="#ppt_w+.3"/>
                                          </p:val>
                                        </p:tav>
                                        <p:tav tm="100000">
                                          <p:val>
                                            <p:strVal val="#ppt_w"/>
                                          </p:val>
                                        </p:tav>
                                      </p:tavLst>
                                    </p:anim>
                                    <p:anim calcmode="lin" valueType="num">
                                      <p:cBhvr>
                                        <p:cTn id="24" dur="5000" fill="hold"/>
                                        <p:tgtEl>
                                          <p:spTgt spid="13"/>
                                        </p:tgtEl>
                                        <p:attrNameLst>
                                          <p:attrName>ppt_x</p:attrName>
                                        </p:attrNameLst>
                                      </p:cBhvr>
                                      <p:tavLst>
                                        <p:tav tm="0">
                                          <p:val>
                                            <p:strVal val="#ppt_x-.3"/>
                                          </p:val>
                                        </p:tav>
                                        <p:tav tm="50000">
                                          <p:val>
                                            <p:strVal val="#ppt_x"/>
                                          </p:val>
                                        </p:tav>
                                        <p:tav tm="100000">
                                          <p:val>
                                            <p:strVal val="#ppt_x"/>
                                          </p:val>
                                        </p:tav>
                                      </p:tavLst>
                                    </p:anim>
                                    <p:anim calcmode="lin" valueType="num">
                                      <p:cBhvr>
                                        <p:cTn id="25" dur="50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39" presetClass="entr" presetSubtype="0" accel="100000"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0" fill="hold"/>
                                        <p:tgtEl>
                                          <p:spTgt spid="12"/>
                                        </p:tgtEl>
                                        <p:attrNameLst>
                                          <p:attrName>ppt_h</p:attrName>
                                        </p:attrNameLst>
                                      </p:cBhvr>
                                      <p:tavLst>
                                        <p:tav tm="0">
                                          <p:val>
                                            <p:strVal val="#ppt_h/20"/>
                                          </p:val>
                                        </p:tav>
                                        <p:tav tm="50000">
                                          <p:val>
                                            <p:strVal val="#ppt_h/20"/>
                                          </p:val>
                                        </p:tav>
                                        <p:tav tm="100000">
                                          <p:val>
                                            <p:strVal val="#ppt_h"/>
                                          </p:val>
                                        </p:tav>
                                      </p:tavLst>
                                    </p:anim>
                                    <p:anim calcmode="lin" valueType="num">
                                      <p:cBhvr>
                                        <p:cTn id="31" dur="5000" fill="hold"/>
                                        <p:tgtEl>
                                          <p:spTgt spid="12"/>
                                        </p:tgtEl>
                                        <p:attrNameLst>
                                          <p:attrName>ppt_w</p:attrName>
                                        </p:attrNameLst>
                                      </p:cBhvr>
                                      <p:tavLst>
                                        <p:tav tm="0">
                                          <p:val>
                                            <p:strVal val="#ppt_w+.3"/>
                                          </p:val>
                                        </p:tav>
                                        <p:tav tm="50000">
                                          <p:val>
                                            <p:strVal val="#ppt_w+.3"/>
                                          </p:val>
                                        </p:tav>
                                        <p:tav tm="100000">
                                          <p:val>
                                            <p:strVal val="#ppt_w"/>
                                          </p:val>
                                        </p:tav>
                                      </p:tavLst>
                                    </p:anim>
                                    <p:anim calcmode="lin" valueType="num">
                                      <p:cBhvr>
                                        <p:cTn id="32" dur="5000" fill="hold"/>
                                        <p:tgtEl>
                                          <p:spTgt spid="12"/>
                                        </p:tgtEl>
                                        <p:attrNameLst>
                                          <p:attrName>ppt_x</p:attrName>
                                        </p:attrNameLst>
                                      </p:cBhvr>
                                      <p:tavLst>
                                        <p:tav tm="0">
                                          <p:val>
                                            <p:strVal val="#ppt_x-.3"/>
                                          </p:val>
                                        </p:tav>
                                        <p:tav tm="50000">
                                          <p:val>
                                            <p:strVal val="#ppt_x"/>
                                          </p:val>
                                        </p:tav>
                                        <p:tav tm="100000">
                                          <p:val>
                                            <p:strVal val="#ppt_x"/>
                                          </p:val>
                                        </p:tav>
                                      </p:tavLst>
                                    </p:anim>
                                    <p:anim calcmode="lin" valueType="num">
                                      <p:cBhvr>
                                        <p:cTn id="33" dur="50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39" presetClass="entr" presetSubtype="0" accel="100000" fill="hold" grpId="0" nodeType="click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0" fill="hold"/>
                                        <p:tgtEl>
                                          <p:spTgt spid="8"/>
                                        </p:tgtEl>
                                        <p:attrNameLst>
                                          <p:attrName>ppt_h</p:attrName>
                                        </p:attrNameLst>
                                      </p:cBhvr>
                                      <p:tavLst>
                                        <p:tav tm="0">
                                          <p:val>
                                            <p:strVal val="#ppt_h/20"/>
                                          </p:val>
                                        </p:tav>
                                        <p:tav tm="50000">
                                          <p:val>
                                            <p:strVal val="#ppt_h/20"/>
                                          </p:val>
                                        </p:tav>
                                        <p:tav tm="100000">
                                          <p:val>
                                            <p:strVal val="#ppt_h"/>
                                          </p:val>
                                        </p:tav>
                                      </p:tavLst>
                                    </p:anim>
                                    <p:anim calcmode="lin" valueType="num">
                                      <p:cBhvr>
                                        <p:cTn id="39" dur="5000" fill="hold"/>
                                        <p:tgtEl>
                                          <p:spTgt spid="8"/>
                                        </p:tgtEl>
                                        <p:attrNameLst>
                                          <p:attrName>ppt_w</p:attrName>
                                        </p:attrNameLst>
                                      </p:cBhvr>
                                      <p:tavLst>
                                        <p:tav tm="0">
                                          <p:val>
                                            <p:strVal val="#ppt_w+.3"/>
                                          </p:val>
                                        </p:tav>
                                        <p:tav tm="50000">
                                          <p:val>
                                            <p:strVal val="#ppt_w+.3"/>
                                          </p:val>
                                        </p:tav>
                                        <p:tav tm="100000">
                                          <p:val>
                                            <p:strVal val="#ppt_w"/>
                                          </p:val>
                                        </p:tav>
                                      </p:tavLst>
                                    </p:anim>
                                    <p:anim calcmode="lin" valueType="num">
                                      <p:cBhvr>
                                        <p:cTn id="40" dur="5000" fill="hold"/>
                                        <p:tgtEl>
                                          <p:spTgt spid="8"/>
                                        </p:tgtEl>
                                        <p:attrNameLst>
                                          <p:attrName>ppt_x</p:attrName>
                                        </p:attrNameLst>
                                      </p:cBhvr>
                                      <p:tavLst>
                                        <p:tav tm="0">
                                          <p:val>
                                            <p:strVal val="#ppt_x-.3"/>
                                          </p:val>
                                        </p:tav>
                                        <p:tav tm="50000">
                                          <p:val>
                                            <p:strVal val="#ppt_x"/>
                                          </p:val>
                                        </p:tav>
                                        <p:tav tm="100000">
                                          <p:val>
                                            <p:strVal val="#ppt_x"/>
                                          </p:val>
                                        </p:tav>
                                      </p:tavLst>
                                    </p:anim>
                                    <p:anim calcmode="lin" valueType="num">
                                      <p:cBhvr>
                                        <p:cTn id="41" dur="50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42" fill="hold" nodeType="clickPar">
                      <p:stCondLst>
                        <p:cond delay="indefinite"/>
                      </p:stCondLst>
                      <p:childTnLst>
                        <p:par>
                          <p:cTn id="43" fill="hold" nodeType="withGroup">
                            <p:stCondLst>
                              <p:cond delay="0"/>
                            </p:stCondLst>
                            <p:childTnLst>
                              <p:par>
                                <p:cTn id="44" presetID="3" presetClass="entr" presetSubtype="10" fill="hold" grpId="0" nodeType="click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blinds(horizontal)">
                                      <p:cBhvr>
                                        <p:cTn id="46" dur="5000"/>
                                        <p:tgtEl>
                                          <p:spTgt spid="11"/>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3" presetClass="entr" presetSubtype="10"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blinds(horizontal)">
                                      <p:cBhvr>
                                        <p:cTn id="51" dur="5000"/>
                                        <p:tgtEl>
                                          <p:spTgt spid="9"/>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3" presetClass="entr" presetSubtype="10" fill="hold" grpId="0" nodeType="click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blinds(horizontal)">
                                      <p:cBhvr>
                                        <p:cTn id="56" dur="500"/>
                                        <p:tgtEl>
                                          <p:spTgt spid="10"/>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3" presetClass="entr" presetSubtype="10" fill="hold" grpId="0" nodeType="clickEffect">
                                  <p:stCondLst>
                                    <p:cond delay="0"/>
                                  </p:stCondLst>
                                  <p:childTnLst>
                                    <p:set>
                                      <p:cBhvr>
                                        <p:cTn id="60" dur="1" fill="hold">
                                          <p:stCondLst>
                                            <p:cond delay="0"/>
                                          </p:stCondLst>
                                        </p:cTn>
                                        <p:tgtEl>
                                          <p:spTgt spid="3">
                                            <p:txEl>
                                              <p:pRg st="6" end="6"/>
                                            </p:txEl>
                                          </p:spTgt>
                                        </p:tgtEl>
                                        <p:attrNameLst>
                                          <p:attrName>style.visibility</p:attrName>
                                        </p:attrNameLst>
                                      </p:cBhvr>
                                      <p:to>
                                        <p:strVal val="visible"/>
                                      </p:to>
                                    </p:set>
                                    <p:animEffect transition="in" filter="blinds(horizontal)">
                                      <p:cBhvr>
                                        <p:cTn id="6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P spid="6" grpId="0" animBg="1"/>
      <p:bldP spid="7" grpId="0"/>
      <p:bldP spid="8" grpId="0"/>
      <p:bldP spid="9" grpId="0"/>
      <p:bldP spid="10" grpId="0"/>
      <p:bldP spid="11" grpId="0"/>
    </p:bld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ar-SA" sz="3200" b="1" dirty="0" smtClean="0">
                <a:solidFill>
                  <a:schemeClr val="tx1"/>
                </a:solidFill>
              </a:rPr>
              <a:t>حالة امتناع المدين عن سداد قيمة الورقة في تاريخ الاستحقاق</a:t>
            </a:r>
            <a:endParaRPr lang="en-GB" sz="3200" b="1" dirty="0">
              <a:solidFill>
                <a:schemeClr val="tx1"/>
              </a:solidFill>
            </a:endParaRPr>
          </a:p>
        </p:txBody>
      </p:sp>
      <p:sp>
        <p:nvSpPr>
          <p:cNvPr id="5" name="Rectangle 3"/>
          <p:cNvSpPr>
            <a:spLocks noGrp="1" noChangeArrowheads="1"/>
          </p:cNvSpPr>
          <p:nvPr>
            <p:ph idx="1"/>
          </p:nvPr>
        </p:nvSpPr>
        <p:spPr>
          <a:xfrm>
            <a:off x="457200" y="1371601"/>
            <a:ext cx="8229600" cy="4754563"/>
          </a:xfrm>
        </p:spPr>
        <p:txBody>
          <a:bodyPr/>
          <a:lstStyle/>
          <a:p>
            <a:pPr marL="609600" indent="-609600" algn="just" rtl="1" eaLnBrk="1" hangingPunct="1">
              <a:lnSpc>
                <a:spcPct val="150000"/>
              </a:lnSpc>
            </a:pPr>
            <a:r>
              <a:rPr lang="ar-SA" altLang="en-US" sz="2800" dirty="0" smtClean="0">
                <a:cs typeface="Arial" pitchFamily="34" charset="0"/>
              </a:rPr>
              <a:t>عند حلول موعد تحصيل الأوراق التجارية قد يمتنع المدين عن السداد وفى هذه الحالة يجب على حامل الورقة وهو الساحب أو المستفيد أو البنك أو المظهر إليه الورقة اتخاذ الإجراءات النظامية لإثبات امتناع المدين عن السداد في تاريخ الاستحقاق، وسداد المصاريف القضائية لدى الجهات القانونية المختصة وهي عادة أقرب محكمة ابتدائية تقع في دائرة المدين.</a:t>
            </a:r>
            <a:endParaRPr lang="en-US" altLang="en-US" sz="2800" dirty="0" smtClean="0">
              <a:cs typeface="Arial" pitchFamily="34" charset="0"/>
            </a:endParaRPr>
          </a:p>
        </p:txBody>
      </p:sp>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252</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137999941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linds(horizontal)">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build="p"/>
    </p:bld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ar-SA" sz="3200" b="1" dirty="0" smtClean="0">
                <a:solidFill>
                  <a:schemeClr val="tx1"/>
                </a:solidFill>
              </a:rPr>
              <a:t>المعالجة المحاسبية لإثبات امتناع المدين عن السداد</a:t>
            </a:r>
            <a:endParaRPr lang="en-GB" sz="3200" b="1" dirty="0">
              <a:solidFill>
                <a:schemeClr val="tx1"/>
              </a:solidFill>
            </a:endParaRPr>
          </a:p>
        </p:txBody>
      </p:sp>
      <p:sp>
        <p:nvSpPr>
          <p:cNvPr id="3" name="Content Placeholder 2"/>
          <p:cNvSpPr>
            <a:spLocks noGrp="1"/>
          </p:cNvSpPr>
          <p:nvPr>
            <p:ph idx="1"/>
          </p:nvPr>
        </p:nvSpPr>
        <p:spPr>
          <a:xfrm>
            <a:off x="457200" y="1295401"/>
            <a:ext cx="8229600" cy="4830763"/>
          </a:xfrm>
        </p:spPr>
        <p:txBody>
          <a:bodyPr/>
          <a:lstStyle/>
          <a:p>
            <a:pPr algn="just" rtl="1">
              <a:lnSpc>
                <a:spcPct val="150000"/>
              </a:lnSpc>
            </a:pPr>
            <a:r>
              <a:rPr lang="ar-SA" altLang="en-US" sz="2800" dirty="0" smtClean="0">
                <a:solidFill>
                  <a:srgbClr val="FF0000"/>
                </a:solidFill>
                <a:cs typeface="Arial" pitchFamily="34" charset="0"/>
              </a:rPr>
              <a:t>مثال: </a:t>
            </a:r>
            <a:r>
              <a:rPr lang="ar-SA" altLang="en-US" sz="2800" dirty="0" smtClean="0">
                <a:cs typeface="Arial" pitchFamily="34" charset="0"/>
              </a:rPr>
              <a:t>رفضت محلات الأمل سداد قيمة الكمبيالة المسحوبة عليها بواسطة منشاة الهدى - والتي بلغت قيمتها 50000 ريال - في تاريخ الاستحقاق 1431/4/1هـ، وقد تم اتخاذ الإجراءات النظامية اللازمة بواسطة حامل الكمبيالة في ذلك التاريخ، وتحمل في سبيل ذلك مصروفات قضائية قدرها 200 ريال.</a:t>
            </a:r>
          </a:p>
          <a:p>
            <a:pPr algn="just" rtl="1">
              <a:lnSpc>
                <a:spcPct val="150000"/>
              </a:lnSpc>
            </a:pPr>
            <a:r>
              <a:rPr lang="ar-SA" altLang="en-US" sz="2800" dirty="0" smtClean="0">
                <a:solidFill>
                  <a:srgbClr val="FF0000"/>
                </a:solidFill>
                <a:cs typeface="Arial" pitchFamily="34" charset="0"/>
              </a:rPr>
              <a:t>تختلف المعالجة المحاسبية لإثبات التوقف عن السداد تبعاً لاحتمالات التصرف في أوراق القبض، وذلك كما يلي:</a:t>
            </a:r>
          </a:p>
          <a:p>
            <a:endParaRPr lang="en-GB" altLang="en-US" dirty="0" smtClean="0">
              <a:cs typeface="Arial" pitchFamily="34" charset="0"/>
            </a:endParaRPr>
          </a:p>
        </p:txBody>
      </p:sp>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253</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81347401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ar-SA" sz="3200" b="1" dirty="0" smtClean="0">
                <a:solidFill>
                  <a:srgbClr val="FF0000"/>
                </a:solidFill>
              </a:rPr>
              <a:t>1- حالة الاحتفاظ بالورقة حتى تاريخ التحصيل</a:t>
            </a:r>
          </a:p>
        </p:txBody>
      </p:sp>
      <p:sp>
        <p:nvSpPr>
          <p:cNvPr id="252931" name="Content Placeholder 2"/>
          <p:cNvSpPr>
            <a:spLocks noGrp="1"/>
          </p:cNvSpPr>
          <p:nvPr>
            <p:ph idx="1"/>
          </p:nvPr>
        </p:nvSpPr>
        <p:spPr/>
        <p:txBody>
          <a:bodyPr/>
          <a:lstStyle/>
          <a:p>
            <a:endParaRPr lang="en-GB" altLang="en-US" dirty="0" smtClean="0">
              <a:cs typeface="Arial" pitchFamily="34" charset="0"/>
            </a:endParaRPr>
          </a:p>
        </p:txBody>
      </p:sp>
      <p:sp>
        <p:nvSpPr>
          <p:cNvPr id="5" name="Rectangle 4"/>
          <p:cNvSpPr>
            <a:spLocks noGrp="1" noChangeArrowheads="1"/>
          </p:cNvSpPr>
          <p:nvPr/>
        </p:nvSpPr>
        <p:spPr bwMode="auto">
          <a:xfrm>
            <a:off x="633046" y="1676401"/>
            <a:ext cx="1336431"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a:spcBef>
                <a:spcPct val="20000"/>
              </a:spcBef>
              <a:buFont typeface="Arial" pitchFamily="34" charset="0"/>
              <a:buNone/>
            </a:pPr>
            <a:r>
              <a:rPr lang="ar-SA" altLang="en-US" sz="2800" u="sng">
                <a:solidFill>
                  <a:srgbClr val="002060"/>
                </a:solidFill>
                <a:latin typeface="Calibri" pitchFamily="34" charset="0"/>
              </a:rPr>
              <a:t>في </a:t>
            </a:r>
            <a:r>
              <a:rPr lang="ar-SA" altLang="en-US" sz="2400" u="sng">
                <a:latin typeface="Calibri" pitchFamily="34" charset="0"/>
              </a:rPr>
              <a:t>4/1</a:t>
            </a:r>
            <a:endParaRPr lang="en-GB" altLang="en-US" sz="2400">
              <a:solidFill>
                <a:srgbClr val="002060"/>
              </a:solidFill>
              <a:latin typeface="Calibri" pitchFamily="34" charset="0"/>
            </a:endParaRPr>
          </a:p>
        </p:txBody>
      </p:sp>
      <p:sp>
        <p:nvSpPr>
          <p:cNvPr id="6" name="Rectangle 5"/>
          <p:cNvSpPr>
            <a:spLocks noChangeArrowheads="1"/>
          </p:cNvSpPr>
          <p:nvPr/>
        </p:nvSpPr>
        <p:spPr bwMode="auto">
          <a:xfrm>
            <a:off x="1301262" y="2362201"/>
            <a:ext cx="6787662"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800" dirty="0">
                <a:solidFill>
                  <a:srgbClr val="FF0000"/>
                </a:solidFill>
              </a:rPr>
              <a:t>50200</a:t>
            </a:r>
            <a:r>
              <a:rPr lang="ar-SA" altLang="en-US" sz="2800" dirty="0"/>
              <a:t>                 من حـ/ المدينين (محلات الأمل)</a:t>
            </a:r>
          </a:p>
        </p:txBody>
      </p:sp>
      <p:sp>
        <p:nvSpPr>
          <p:cNvPr id="7" name="Rectangle 7"/>
          <p:cNvSpPr>
            <a:spLocks noChangeArrowheads="1"/>
          </p:cNvSpPr>
          <p:nvPr/>
        </p:nvSpPr>
        <p:spPr bwMode="auto">
          <a:xfrm>
            <a:off x="1055077" y="4648201"/>
            <a:ext cx="4572000" cy="892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altLang="en-US" sz="2800">
                <a:solidFill>
                  <a:srgbClr val="0070C0"/>
                </a:solidFill>
              </a:rPr>
              <a:t> </a:t>
            </a:r>
            <a:r>
              <a:rPr lang="ar-SA" altLang="en-US" sz="2400">
                <a:solidFill>
                  <a:srgbClr val="0070C0"/>
                </a:solidFill>
              </a:rPr>
              <a:t>إثبات توقف محلات الأمل عن السداد وتحميلها بالمصاريف القضائية</a:t>
            </a:r>
            <a:endParaRPr lang="en-GB" altLang="en-US" sz="2400">
              <a:solidFill>
                <a:srgbClr val="0070C0"/>
              </a:solidFill>
            </a:endParaRPr>
          </a:p>
        </p:txBody>
      </p:sp>
      <p:sp>
        <p:nvSpPr>
          <p:cNvPr id="8" name="Rectangle 7"/>
          <p:cNvSpPr>
            <a:spLocks noChangeArrowheads="1"/>
          </p:cNvSpPr>
          <p:nvPr/>
        </p:nvSpPr>
        <p:spPr bwMode="auto">
          <a:xfrm>
            <a:off x="1055076" y="5410201"/>
            <a:ext cx="5029091"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sz="2800" dirty="0"/>
              <a:t>ــــــــــــــــــــــــــــــــــــــــــــــــــــــــــــ</a:t>
            </a:r>
            <a:endParaRPr lang="en-GB" altLang="en-US" sz="2800" dirty="0"/>
          </a:p>
        </p:txBody>
      </p:sp>
      <p:sp>
        <p:nvSpPr>
          <p:cNvPr id="9" name="Rectangle 8"/>
          <p:cNvSpPr>
            <a:spLocks noChangeArrowheads="1"/>
          </p:cNvSpPr>
          <p:nvPr/>
        </p:nvSpPr>
        <p:spPr bwMode="auto">
          <a:xfrm>
            <a:off x="2250831" y="2971801"/>
            <a:ext cx="3024554"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800" dirty="0"/>
              <a:t>إلى مذكورين</a:t>
            </a:r>
          </a:p>
        </p:txBody>
      </p:sp>
      <p:sp>
        <p:nvSpPr>
          <p:cNvPr id="10" name="Rectangle 9"/>
          <p:cNvSpPr>
            <a:spLocks noChangeArrowheads="1"/>
          </p:cNvSpPr>
          <p:nvPr/>
        </p:nvSpPr>
        <p:spPr bwMode="auto">
          <a:xfrm>
            <a:off x="1406769" y="4191001"/>
            <a:ext cx="5838092"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800" dirty="0">
                <a:solidFill>
                  <a:srgbClr val="FF0000"/>
                </a:solidFill>
              </a:rPr>
              <a:t>200                    </a:t>
            </a:r>
            <a:r>
              <a:rPr lang="ar-SA" altLang="en-US" sz="2800" dirty="0"/>
              <a:t>حـ/ المصاريف القضائية</a:t>
            </a:r>
          </a:p>
        </p:txBody>
      </p:sp>
      <p:sp>
        <p:nvSpPr>
          <p:cNvPr id="12" name="Rectangle 11"/>
          <p:cNvSpPr>
            <a:spLocks noChangeArrowheads="1"/>
          </p:cNvSpPr>
          <p:nvPr/>
        </p:nvSpPr>
        <p:spPr bwMode="auto">
          <a:xfrm>
            <a:off x="1899138" y="3505201"/>
            <a:ext cx="5275385"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800" dirty="0">
                <a:solidFill>
                  <a:srgbClr val="FF0000"/>
                </a:solidFill>
              </a:rPr>
              <a:t>50000  </a:t>
            </a:r>
            <a:r>
              <a:rPr lang="ar-SA" altLang="en-US" sz="2800" dirty="0"/>
              <a:t>             حـ/ أوراق القبض</a:t>
            </a:r>
          </a:p>
        </p:txBody>
      </p:sp>
      <p:sp>
        <p:nvSpPr>
          <p:cNvPr id="13"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254</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60147484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9" presetClass="entr" presetSubtype="0" accel="10000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0" fill="hold"/>
                                        <p:tgtEl>
                                          <p:spTgt spid="6"/>
                                        </p:tgtEl>
                                        <p:attrNameLst>
                                          <p:attrName>ppt_h</p:attrName>
                                        </p:attrNameLst>
                                      </p:cBhvr>
                                      <p:tavLst>
                                        <p:tav tm="0">
                                          <p:val>
                                            <p:strVal val="#ppt_h/20"/>
                                          </p:val>
                                        </p:tav>
                                        <p:tav tm="50000">
                                          <p:val>
                                            <p:strVal val="#ppt_h/20"/>
                                          </p:val>
                                        </p:tav>
                                        <p:tav tm="100000">
                                          <p:val>
                                            <p:strVal val="#ppt_h"/>
                                          </p:val>
                                        </p:tav>
                                      </p:tavLst>
                                    </p:anim>
                                    <p:anim calcmode="lin" valueType="num">
                                      <p:cBhvr>
                                        <p:cTn id="18" dur="5000" fill="hold"/>
                                        <p:tgtEl>
                                          <p:spTgt spid="6"/>
                                        </p:tgtEl>
                                        <p:attrNameLst>
                                          <p:attrName>ppt_w</p:attrName>
                                        </p:attrNameLst>
                                      </p:cBhvr>
                                      <p:tavLst>
                                        <p:tav tm="0">
                                          <p:val>
                                            <p:strVal val="#ppt_w+.3"/>
                                          </p:val>
                                        </p:tav>
                                        <p:tav tm="50000">
                                          <p:val>
                                            <p:strVal val="#ppt_w+.3"/>
                                          </p:val>
                                        </p:tav>
                                        <p:tav tm="100000">
                                          <p:val>
                                            <p:strVal val="#ppt_w"/>
                                          </p:val>
                                        </p:tav>
                                      </p:tavLst>
                                    </p:anim>
                                    <p:anim calcmode="lin" valueType="num">
                                      <p:cBhvr>
                                        <p:cTn id="19" dur="5000" fill="hold"/>
                                        <p:tgtEl>
                                          <p:spTgt spid="6"/>
                                        </p:tgtEl>
                                        <p:attrNameLst>
                                          <p:attrName>ppt_x</p:attrName>
                                        </p:attrNameLst>
                                      </p:cBhvr>
                                      <p:tavLst>
                                        <p:tav tm="0">
                                          <p:val>
                                            <p:strVal val="#ppt_x-.3"/>
                                          </p:val>
                                        </p:tav>
                                        <p:tav tm="50000">
                                          <p:val>
                                            <p:strVal val="#ppt_x"/>
                                          </p:val>
                                        </p:tav>
                                        <p:tav tm="100000">
                                          <p:val>
                                            <p:strVal val="#ppt_x"/>
                                          </p:val>
                                        </p:tav>
                                      </p:tavLst>
                                    </p:anim>
                                    <p:anim calcmode="lin" valueType="num">
                                      <p:cBhvr>
                                        <p:cTn id="20" dur="50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blinds(horizontal)">
                                      <p:cBhvr>
                                        <p:cTn id="25" dur="5000"/>
                                        <p:tgtEl>
                                          <p:spTgt spid="9"/>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blinds(horizontal)">
                                      <p:cBhvr>
                                        <p:cTn id="30" dur="5000"/>
                                        <p:tgtEl>
                                          <p:spTgt spid="12"/>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blinds(horizontal)">
                                      <p:cBhvr>
                                        <p:cTn id="35" dur="5000"/>
                                        <p:tgtEl>
                                          <p:spTgt spid="10"/>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blinds(horizontal)">
                                      <p:cBhvr>
                                        <p:cTn id="40" dur="5000"/>
                                        <p:tgtEl>
                                          <p:spTgt spid="7"/>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blinds(horizontal)">
                                      <p:cBhvr>
                                        <p:cTn id="4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6" grpId="0"/>
      <p:bldP spid="7" grpId="0"/>
      <p:bldP spid="8" grpId="0"/>
      <p:bldP spid="9" grpId="0"/>
      <p:bldP spid="10" grpId="0"/>
      <p:bldP spid="12" grpId="0"/>
    </p:bld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ar-SA" sz="3200" b="1" dirty="0" smtClean="0">
                <a:solidFill>
                  <a:srgbClr val="FF0000"/>
                </a:solidFill>
              </a:rPr>
              <a:t>2- حالة التحصيل بواسطة البنك </a:t>
            </a:r>
            <a:endParaRPr lang="en-GB" sz="3200" b="1" dirty="0">
              <a:solidFill>
                <a:srgbClr val="FF0000"/>
              </a:solidFill>
            </a:endParaRPr>
          </a:p>
        </p:txBody>
      </p:sp>
      <p:sp>
        <p:nvSpPr>
          <p:cNvPr id="3" name="Content Placeholder 2"/>
          <p:cNvSpPr>
            <a:spLocks noGrp="1"/>
          </p:cNvSpPr>
          <p:nvPr>
            <p:ph idx="1"/>
          </p:nvPr>
        </p:nvSpPr>
        <p:spPr>
          <a:xfrm>
            <a:off x="457200" y="1371601"/>
            <a:ext cx="8229600" cy="4754563"/>
          </a:xfrm>
        </p:spPr>
        <p:txBody>
          <a:bodyPr/>
          <a:lstStyle/>
          <a:p>
            <a:pPr algn="just" rtl="1"/>
            <a:r>
              <a:rPr lang="ar-SA" altLang="en-US" sz="2800" dirty="0" smtClean="0">
                <a:cs typeface="Arial" pitchFamily="34" charset="0"/>
              </a:rPr>
              <a:t>عند وصول إشعار من البنك وليكن في 1431/4/5هـ  بما يفيد امتناع محلات الأمل عن السداد وقيام البنك باتخاذ الإجراءات النظامية اللازمة، وتحمله للمصاريف قضائية.</a:t>
            </a:r>
          </a:p>
          <a:p>
            <a:pPr algn="just" rtl="1"/>
            <a:endParaRPr lang="en-GB" altLang="en-US" sz="2800" dirty="0" smtClean="0">
              <a:cs typeface="Arial" pitchFamily="34" charset="0"/>
            </a:endParaRPr>
          </a:p>
        </p:txBody>
      </p:sp>
      <p:sp>
        <p:nvSpPr>
          <p:cNvPr id="5" name="Rectangle 4"/>
          <p:cNvSpPr>
            <a:spLocks noGrp="1" noChangeArrowheads="1"/>
          </p:cNvSpPr>
          <p:nvPr/>
        </p:nvSpPr>
        <p:spPr bwMode="auto">
          <a:xfrm>
            <a:off x="492369" y="2438401"/>
            <a:ext cx="1336431"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a:spcBef>
                <a:spcPct val="20000"/>
              </a:spcBef>
              <a:buFont typeface="Arial" pitchFamily="34" charset="0"/>
              <a:buNone/>
            </a:pPr>
            <a:r>
              <a:rPr lang="ar-SA" altLang="en-US" sz="2400" u="sng">
                <a:solidFill>
                  <a:srgbClr val="002060"/>
                </a:solidFill>
                <a:latin typeface="Calibri" pitchFamily="34" charset="0"/>
              </a:rPr>
              <a:t>في </a:t>
            </a:r>
            <a:r>
              <a:rPr lang="ar-SA" altLang="en-US" sz="2400" u="sng">
                <a:latin typeface="Calibri" pitchFamily="34" charset="0"/>
              </a:rPr>
              <a:t>4/5</a:t>
            </a:r>
            <a:endParaRPr lang="en-GB" altLang="en-US" sz="2400">
              <a:solidFill>
                <a:srgbClr val="002060"/>
              </a:solidFill>
              <a:latin typeface="Calibri" pitchFamily="34" charset="0"/>
            </a:endParaRPr>
          </a:p>
        </p:txBody>
      </p:sp>
      <p:sp>
        <p:nvSpPr>
          <p:cNvPr id="6" name="Rectangle 5"/>
          <p:cNvSpPr>
            <a:spLocks noChangeArrowheads="1"/>
          </p:cNvSpPr>
          <p:nvPr/>
        </p:nvSpPr>
        <p:spPr bwMode="auto">
          <a:xfrm>
            <a:off x="1403649" y="2895601"/>
            <a:ext cx="6544598"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800" dirty="0">
                <a:solidFill>
                  <a:srgbClr val="FF0000"/>
                </a:solidFill>
              </a:rPr>
              <a:t>50200</a:t>
            </a:r>
            <a:r>
              <a:rPr lang="ar-SA" altLang="en-US" sz="2800" dirty="0"/>
              <a:t>                 من حـ/ المدينين (محلات الأمل)</a:t>
            </a:r>
          </a:p>
        </p:txBody>
      </p:sp>
      <p:sp>
        <p:nvSpPr>
          <p:cNvPr id="7" name="Rectangle 7"/>
          <p:cNvSpPr>
            <a:spLocks noChangeArrowheads="1"/>
          </p:cNvSpPr>
          <p:nvPr/>
        </p:nvSpPr>
        <p:spPr bwMode="auto">
          <a:xfrm>
            <a:off x="492369" y="5029201"/>
            <a:ext cx="5064369"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1" eaLnBrk="1" hangingPunct="1"/>
            <a:r>
              <a:rPr lang="ar-SA" altLang="en-US" sz="2400" dirty="0">
                <a:solidFill>
                  <a:srgbClr val="0070C0"/>
                </a:solidFill>
              </a:rPr>
              <a:t> إثبات توقف محلات الأمل عن السداد وتحميلها بالمصاريف القضائية المدفوعة بواسطة البنك</a:t>
            </a:r>
            <a:endParaRPr lang="en-GB" altLang="en-US" sz="2400" dirty="0">
              <a:solidFill>
                <a:srgbClr val="0070C0"/>
              </a:solidFill>
            </a:endParaRPr>
          </a:p>
        </p:txBody>
      </p:sp>
      <p:sp>
        <p:nvSpPr>
          <p:cNvPr id="8" name="Rectangle 7"/>
          <p:cNvSpPr>
            <a:spLocks noChangeArrowheads="1"/>
          </p:cNvSpPr>
          <p:nvPr/>
        </p:nvSpPr>
        <p:spPr bwMode="auto">
          <a:xfrm>
            <a:off x="914400" y="5791201"/>
            <a:ext cx="4290646"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sz="2400" dirty="0"/>
              <a:t>ــــــــــــــــــــــــــــــــــــــــــــــــــــــــــــ</a:t>
            </a:r>
            <a:endParaRPr lang="en-GB" altLang="en-US" sz="2400" dirty="0"/>
          </a:p>
        </p:txBody>
      </p:sp>
      <p:sp>
        <p:nvSpPr>
          <p:cNvPr id="9" name="Rectangle 8"/>
          <p:cNvSpPr>
            <a:spLocks noChangeArrowheads="1"/>
          </p:cNvSpPr>
          <p:nvPr/>
        </p:nvSpPr>
        <p:spPr bwMode="auto">
          <a:xfrm>
            <a:off x="2110154" y="3505201"/>
            <a:ext cx="3024554"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800" dirty="0"/>
              <a:t>إلى مذكورين</a:t>
            </a:r>
          </a:p>
        </p:txBody>
      </p:sp>
      <p:sp>
        <p:nvSpPr>
          <p:cNvPr id="10" name="Rectangle 9"/>
          <p:cNvSpPr>
            <a:spLocks noChangeArrowheads="1"/>
          </p:cNvSpPr>
          <p:nvPr/>
        </p:nvSpPr>
        <p:spPr bwMode="auto">
          <a:xfrm>
            <a:off x="984739" y="4572001"/>
            <a:ext cx="5838092"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800" dirty="0">
                <a:solidFill>
                  <a:srgbClr val="FF0000"/>
                </a:solidFill>
              </a:rPr>
              <a:t>200                    </a:t>
            </a:r>
            <a:r>
              <a:rPr lang="ar-SA" altLang="en-US" sz="2800" dirty="0"/>
              <a:t>حـ/ البنك</a:t>
            </a:r>
          </a:p>
        </p:txBody>
      </p:sp>
      <p:sp>
        <p:nvSpPr>
          <p:cNvPr id="11" name="Rectangle 10"/>
          <p:cNvSpPr>
            <a:spLocks noChangeArrowheads="1"/>
          </p:cNvSpPr>
          <p:nvPr/>
        </p:nvSpPr>
        <p:spPr bwMode="auto">
          <a:xfrm>
            <a:off x="351692" y="4038601"/>
            <a:ext cx="6541477"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800" dirty="0">
                <a:solidFill>
                  <a:srgbClr val="FF0000"/>
                </a:solidFill>
              </a:rPr>
              <a:t>50000  </a:t>
            </a:r>
            <a:r>
              <a:rPr lang="ar-SA" altLang="en-US" sz="2800" dirty="0"/>
              <a:t>               حـ/ أوراق القبض برسم التحصيل</a:t>
            </a:r>
          </a:p>
        </p:txBody>
      </p:sp>
      <p:sp>
        <p:nvSpPr>
          <p:cNvPr id="13"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255</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288809962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9" presetClass="entr" presetSubtype="0" accel="10000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0" fill="hold"/>
                                        <p:tgtEl>
                                          <p:spTgt spid="6"/>
                                        </p:tgtEl>
                                        <p:attrNameLst>
                                          <p:attrName>ppt_h</p:attrName>
                                        </p:attrNameLst>
                                      </p:cBhvr>
                                      <p:tavLst>
                                        <p:tav tm="0">
                                          <p:val>
                                            <p:strVal val="#ppt_h/20"/>
                                          </p:val>
                                        </p:tav>
                                        <p:tav tm="50000">
                                          <p:val>
                                            <p:strVal val="#ppt_h/20"/>
                                          </p:val>
                                        </p:tav>
                                        <p:tav tm="100000">
                                          <p:val>
                                            <p:strVal val="#ppt_h"/>
                                          </p:val>
                                        </p:tav>
                                      </p:tavLst>
                                    </p:anim>
                                    <p:anim calcmode="lin" valueType="num">
                                      <p:cBhvr>
                                        <p:cTn id="23" dur="5000" fill="hold"/>
                                        <p:tgtEl>
                                          <p:spTgt spid="6"/>
                                        </p:tgtEl>
                                        <p:attrNameLst>
                                          <p:attrName>ppt_w</p:attrName>
                                        </p:attrNameLst>
                                      </p:cBhvr>
                                      <p:tavLst>
                                        <p:tav tm="0">
                                          <p:val>
                                            <p:strVal val="#ppt_w+.3"/>
                                          </p:val>
                                        </p:tav>
                                        <p:tav tm="50000">
                                          <p:val>
                                            <p:strVal val="#ppt_w+.3"/>
                                          </p:val>
                                        </p:tav>
                                        <p:tav tm="100000">
                                          <p:val>
                                            <p:strVal val="#ppt_w"/>
                                          </p:val>
                                        </p:tav>
                                      </p:tavLst>
                                    </p:anim>
                                    <p:anim calcmode="lin" valueType="num">
                                      <p:cBhvr>
                                        <p:cTn id="24" dur="5000" fill="hold"/>
                                        <p:tgtEl>
                                          <p:spTgt spid="6"/>
                                        </p:tgtEl>
                                        <p:attrNameLst>
                                          <p:attrName>ppt_x</p:attrName>
                                        </p:attrNameLst>
                                      </p:cBhvr>
                                      <p:tavLst>
                                        <p:tav tm="0">
                                          <p:val>
                                            <p:strVal val="#ppt_x-.3"/>
                                          </p:val>
                                        </p:tav>
                                        <p:tav tm="50000">
                                          <p:val>
                                            <p:strVal val="#ppt_x"/>
                                          </p:val>
                                        </p:tav>
                                        <p:tav tm="100000">
                                          <p:val>
                                            <p:strVal val="#ppt_x"/>
                                          </p:val>
                                        </p:tav>
                                      </p:tavLst>
                                    </p:anim>
                                    <p:anim calcmode="lin" valueType="num">
                                      <p:cBhvr>
                                        <p:cTn id="25" dur="50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blinds(horizontal)">
                                      <p:cBhvr>
                                        <p:cTn id="30" dur="5000"/>
                                        <p:tgtEl>
                                          <p:spTgt spid="9"/>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blinds(horizontal)">
                                      <p:cBhvr>
                                        <p:cTn id="35" dur="5000"/>
                                        <p:tgtEl>
                                          <p:spTgt spid="11"/>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blinds(horizontal)">
                                      <p:cBhvr>
                                        <p:cTn id="40" dur="5000"/>
                                        <p:tgtEl>
                                          <p:spTgt spid="10"/>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blinds(horizontal)">
                                      <p:cBhvr>
                                        <p:cTn id="45" dur="5000"/>
                                        <p:tgtEl>
                                          <p:spTgt spid="7"/>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blinds(horizontal)">
                                      <p:cBhvr>
                                        <p:cTn id="5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5" grpId="0"/>
      <p:bldP spid="6" grpId="0"/>
      <p:bldP spid="7" grpId="0"/>
      <p:bldP spid="8" grpId="0"/>
      <p:bldP spid="9" grpId="0"/>
      <p:bldP spid="10" grpId="0"/>
      <p:bldP spid="11" grpId="0"/>
    </p:bld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ar-SA" sz="3200" b="1" dirty="0" smtClean="0">
                <a:solidFill>
                  <a:srgbClr val="FF0000"/>
                </a:solidFill>
              </a:rPr>
              <a:t>3- خصم أو قطع الورقة لدى أحد البنوك</a:t>
            </a:r>
            <a:endParaRPr lang="en-GB" sz="3200" b="1" dirty="0">
              <a:solidFill>
                <a:srgbClr val="FF0000"/>
              </a:solidFill>
            </a:endParaRPr>
          </a:p>
        </p:txBody>
      </p:sp>
      <p:sp>
        <p:nvSpPr>
          <p:cNvPr id="3" name="Content Placeholder 2"/>
          <p:cNvSpPr>
            <a:spLocks noGrp="1"/>
          </p:cNvSpPr>
          <p:nvPr>
            <p:ph idx="1"/>
          </p:nvPr>
        </p:nvSpPr>
        <p:spPr>
          <a:xfrm>
            <a:off x="457200" y="1371601"/>
            <a:ext cx="8229600" cy="4754563"/>
          </a:xfrm>
        </p:spPr>
        <p:txBody>
          <a:bodyPr/>
          <a:lstStyle/>
          <a:p>
            <a:pPr algn="just" rtl="1"/>
            <a:r>
              <a:rPr lang="ar-SA" altLang="en-US" sz="2800" smtClean="0">
                <a:cs typeface="Arial" pitchFamily="34" charset="0"/>
              </a:rPr>
              <a:t>لا تجري المنشأة قيد إثبات رفض المدين السداد لأن ملكية الورقة انتقلت إلى البنك، ويحق للبنك الرجوع على المنشأة لإثبات حقوقه، وعند وصول إخطار البنك - وليكن في 4/5- للمنشأة يجرى القيد التالي:</a:t>
            </a:r>
            <a:endParaRPr lang="en-GB" altLang="en-US" sz="2800" smtClean="0">
              <a:cs typeface="Arial" pitchFamily="34" charset="0"/>
            </a:endParaRPr>
          </a:p>
        </p:txBody>
      </p:sp>
      <p:sp>
        <p:nvSpPr>
          <p:cNvPr id="5" name="Rectangle 4"/>
          <p:cNvSpPr>
            <a:spLocks noGrp="1" noChangeArrowheads="1"/>
          </p:cNvSpPr>
          <p:nvPr/>
        </p:nvSpPr>
        <p:spPr bwMode="auto">
          <a:xfrm>
            <a:off x="351692" y="2895601"/>
            <a:ext cx="1336431"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a:spcBef>
                <a:spcPct val="20000"/>
              </a:spcBef>
              <a:buFont typeface="Arial" pitchFamily="34" charset="0"/>
              <a:buNone/>
            </a:pPr>
            <a:r>
              <a:rPr lang="ar-SA" altLang="en-US" sz="2400" u="sng">
                <a:solidFill>
                  <a:srgbClr val="002060"/>
                </a:solidFill>
                <a:latin typeface="Calibri" pitchFamily="34" charset="0"/>
              </a:rPr>
              <a:t>في </a:t>
            </a:r>
            <a:r>
              <a:rPr lang="ar-SA" altLang="en-US" sz="2400" u="sng">
                <a:latin typeface="Calibri" pitchFamily="34" charset="0"/>
              </a:rPr>
              <a:t>4/5</a:t>
            </a:r>
            <a:endParaRPr lang="en-GB" altLang="en-US" sz="2400">
              <a:solidFill>
                <a:srgbClr val="002060"/>
              </a:solidFill>
              <a:latin typeface="Calibri" pitchFamily="34" charset="0"/>
            </a:endParaRPr>
          </a:p>
        </p:txBody>
      </p:sp>
      <p:sp>
        <p:nvSpPr>
          <p:cNvPr id="6" name="Rectangle 5"/>
          <p:cNvSpPr>
            <a:spLocks noChangeArrowheads="1"/>
          </p:cNvSpPr>
          <p:nvPr/>
        </p:nvSpPr>
        <p:spPr bwMode="auto">
          <a:xfrm>
            <a:off x="683568" y="3581401"/>
            <a:ext cx="7124001"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800" dirty="0">
                <a:solidFill>
                  <a:srgbClr val="FF0000"/>
                </a:solidFill>
              </a:rPr>
              <a:t>50200</a:t>
            </a:r>
            <a:r>
              <a:rPr lang="ar-SA" altLang="en-US" sz="2800" dirty="0"/>
              <a:t>                 من حـ/ المدينين (محلات الأمل)</a:t>
            </a:r>
          </a:p>
        </p:txBody>
      </p:sp>
      <p:sp>
        <p:nvSpPr>
          <p:cNvPr id="7" name="Rectangle 7"/>
          <p:cNvSpPr>
            <a:spLocks noChangeArrowheads="1"/>
          </p:cNvSpPr>
          <p:nvPr/>
        </p:nvSpPr>
        <p:spPr bwMode="auto">
          <a:xfrm>
            <a:off x="351692" y="5029201"/>
            <a:ext cx="5134708"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altLang="en-US" sz="2400" dirty="0">
                <a:solidFill>
                  <a:srgbClr val="0070C0"/>
                </a:solidFill>
              </a:rPr>
              <a:t> إثبات توقف محلات الأمل عن السداد ورجوع البنك علينا بقيمة الكمبيالة والمصاريف القضائية</a:t>
            </a:r>
            <a:endParaRPr lang="en-GB" altLang="en-US" sz="2400" dirty="0">
              <a:solidFill>
                <a:srgbClr val="0070C0"/>
              </a:solidFill>
            </a:endParaRPr>
          </a:p>
        </p:txBody>
      </p:sp>
      <p:sp>
        <p:nvSpPr>
          <p:cNvPr id="8" name="Rectangle 7"/>
          <p:cNvSpPr>
            <a:spLocks noChangeArrowheads="1"/>
          </p:cNvSpPr>
          <p:nvPr/>
        </p:nvSpPr>
        <p:spPr bwMode="auto">
          <a:xfrm>
            <a:off x="539552" y="5715001"/>
            <a:ext cx="4595156"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sz="2400" dirty="0"/>
              <a:t>ــــــــــــــــــــــــــــــــــــــــــــــــــــــــــــــــــــ</a:t>
            </a:r>
            <a:endParaRPr lang="en-GB" altLang="en-US" sz="2400" dirty="0"/>
          </a:p>
        </p:txBody>
      </p:sp>
      <p:sp>
        <p:nvSpPr>
          <p:cNvPr id="9" name="Rectangle 8"/>
          <p:cNvSpPr>
            <a:spLocks noChangeArrowheads="1"/>
          </p:cNvSpPr>
          <p:nvPr/>
        </p:nvSpPr>
        <p:spPr bwMode="auto">
          <a:xfrm>
            <a:off x="611560" y="4419601"/>
            <a:ext cx="6422286"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800" dirty="0">
                <a:solidFill>
                  <a:srgbClr val="FF0000"/>
                </a:solidFill>
              </a:rPr>
              <a:t>50200                                  </a:t>
            </a:r>
            <a:r>
              <a:rPr lang="ar-SA" altLang="en-US" sz="2800" dirty="0"/>
              <a:t>إلى</a:t>
            </a:r>
            <a:r>
              <a:rPr lang="ar-SA" altLang="en-US" sz="2800" dirty="0">
                <a:solidFill>
                  <a:srgbClr val="FF0000"/>
                </a:solidFill>
              </a:rPr>
              <a:t> </a:t>
            </a:r>
            <a:r>
              <a:rPr lang="ar-SA" altLang="en-US" sz="2800" dirty="0"/>
              <a:t>حـ/ البنك</a:t>
            </a:r>
          </a:p>
        </p:txBody>
      </p:sp>
      <p:sp>
        <p:nvSpPr>
          <p:cNvPr id="11"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256</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22048975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9" presetClass="entr" presetSubtype="0" accel="10000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0" fill="hold"/>
                                        <p:tgtEl>
                                          <p:spTgt spid="6"/>
                                        </p:tgtEl>
                                        <p:attrNameLst>
                                          <p:attrName>ppt_h</p:attrName>
                                        </p:attrNameLst>
                                      </p:cBhvr>
                                      <p:tavLst>
                                        <p:tav tm="0">
                                          <p:val>
                                            <p:strVal val="#ppt_h/20"/>
                                          </p:val>
                                        </p:tav>
                                        <p:tav tm="50000">
                                          <p:val>
                                            <p:strVal val="#ppt_h/20"/>
                                          </p:val>
                                        </p:tav>
                                        <p:tav tm="100000">
                                          <p:val>
                                            <p:strVal val="#ppt_h"/>
                                          </p:val>
                                        </p:tav>
                                      </p:tavLst>
                                    </p:anim>
                                    <p:anim calcmode="lin" valueType="num">
                                      <p:cBhvr>
                                        <p:cTn id="23" dur="5000" fill="hold"/>
                                        <p:tgtEl>
                                          <p:spTgt spid="6"/>
                                        </p:tgtEl>
                                        <p:attrNameLst>
                                          <p:attrName>ppt_w</p:attrName>
                                        </p:attrNameLst>
                                      </p:cBhvr>
                                      <p:tavLst>
                                        <p:tav tm="0">
                                          <p:val>
                                            <p:strVal val="#ppt_w+.3"/>
                                          </p:val>
                                        </p:tav>
                                        <p:tav tm="50000">
                                          <p:val>
                                            <p:strVal val="#ppt_w+.3"/>
                                          </p:val>
                                        </p:tav>
                                        <p:tav tm="100000">
                                          <p:val>
                                            <p:strVal val="#ppt_w"/>
                                          </p:val>
                                        </p:tav>
                                      </p:tavLst>
                                    </p:anim>
                                    <p:anim calcmode="lin" valueType="num">
                                      <p:cBhvr>
                                        <p:cTn id="24" dur="5000" fill="hold"/>
                                        <p:tgtEl>
                                          <p:spTgt spid="6"/>
                                        </p:tgtEl>
                                        <p:attrNameLst>
                                          <p:attrName>ppt_x</p:attrName>
                                        </p:attrNameLst>
                                      </p:cBhvr>
                                      <p:tavLst>
                                        <p:tav tm="0">
                                          <p:val>
                                            <p:strVal val="#ppt_x-.3"/>
                                          </p:val>
                                        </p:tav>
                                        <p:tav tm="50000">
                                          <p:val>
                                            <p:strVal val="#ppt_x"/>
                                          </p:val>
                                        </p:tav>
                                        <p:tav tm="100000">
                                          <p:val>
                                            <p:strVal val="#ppt_x"/>
                                          </p:val>
                                        </p:tav>
                                      </p:tavLst>
                                    </p:anim>
                                    <p:anim calcmode="lin" valueType="num">
                                      <p:cBhvr>
                                        <p:cTn id="25" dur="50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blinds(horizontal)">
                                      <p:cBhvr>
                                        <p:cTn id="30" dur="5000"/>
                                        <p:tgtEl>
                                          <p:spTgt spid="9"/>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blinds(horizontal)">
                                      <p:cBhvr>
                                        <p:cTn id="35" dur="5000"/>
                                        <p:tgtEl>
                                          <p:spTgt spid="7"/>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blinds(horizontal)">
                                      <p:cBhvr>
                                        <p:cTn id="4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5" grpId="0"/>
      <p:bldP spid="6" grpId="0"/>
      <p:bldP spid="7" grpId="0"/>
      <p:bldP spid="8" grpId="0"/>
      <p:bldP spid="9" grpId="0"/>
    </p:bld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ar-SA" altLang="en-US" sz="3200" b="1" smtClean="0">
                <a:cs typeface="Arial" pitchFamily="34" charset="0"/>
              </a:rPr>
              <a:t>4- حالة تظهير أو تحويل الورقة للغير</a:t>
            </a:r>
            <a:endParaRPr lang="en-GB" altLang="en-US" sz="3200" smtClean="0">
              <a:cs typeface="Arial" pitchFamily="34" charset="0"/>
            </a:endParaRPr>
          </a:p>
        </p:txBody>
      </p:sp>
      <p:sp>
        <p:nvSpPr>
          <p:cNvPr id="4" name="Content Placeholder 3"/>
          <p:cNvSpPr>
            <a:spLocks noGrp="1"/>
          </p:cNvSpPr>
          <p:nvPr>
            <p:ph sz="half" idx="2"/>
          </p:nvPr>
        </p:nvSpPr>
        <p:spPr>
          <a:xfrm>
            <a:off x="457200" y="2438400"/>
            <a:ext cx="4040066" cy="3276600"/>
          </a:xfrm>
          <a:solidFill>
            <a:schemeClr val="accent1">
              <a:lumMod val="20000"/>
              <a:lumOff val="80000"/>
            </a:schemeClr>
          </a:solidFill>
        </p:spPr>
        <p:txBody>
          <a:bodyPr/>
          <a:lstStyle/>
          <a:p>
            <a:pPr>
              <a:buFont typeface="Arial" pitchFamily="34" charset="0"/>
              <a:buNone/>
              <a:defRPr/>
            </a:pPr>
            <a:endParaRPr lang="en-GB" dirty="0"/>
          </a:p>
        </p:txBody>
      </p:sp>
      <p:sp>
        <p:nvSpPr>
          <p:cNvPr id="5" name="Text Placeholder 4"/>
          <p:cNvSpPr>
            <a:spLocks noGrp="1"/>
          </p:cNvSpPr>
          <p:nvPr>
            <p:ph type="body" sz="quarter" idx="3"/>
          </p:nvPr>
        </p:nvSpPr>
        <p:spPr>
          <a:xfrm>
            <a:off x="422031" y="1066800"/>
            <a:ext cx="8191500" cy="1219200"/>
          </a:xfrm>
        </p:spPr>
        <p:txBody>
          <a:bodyPr/>
          <a:lstStyle/>
          <a:p>
            <a:pPr algn="just" rtl="1"/>
            <a:r>
              <a:rPr lang="ar-SA" altLang="en-US" sz="2800" b="0" smtClean="0">
                <a:cs typeface="Arial" pitchFamily="34" charset="0"/>
              </a:rPr>
              <a:t>يقوم المظهر إليه (محلات التوفيق) بالرجوع على المنشأة بقيمة الورقة والمصاريف القضائية، والتي ترجع بدورها على المدين أو المسحوب عليه (محلات الأمل) ثم تسدد المستحق للمظهر إليه (الدائن)، وذلك كما يلي:</a:t>
            </a:r>
            <a:endParaRPr lang="en-GB" altLang="en-US" sz="2800" b="0" smtClean="0">
              <a:cs typeface="Arial" pitchFamily="34" charset="0"/>
            </a:endParaRPr>
          </a:p>
        </p:txBody>
      </p:sp>
      <p:sp>
        <p:nvSpPr>
          <p:cNvPr id="6" name="Content Placeholder 5"/>
          <p:cNvSpPr>
            <a:spLocks noGrp="1"/>
          </p:cNvSpPr>
          <p:nvPr>
            <p:ph sz="quarter" idx="4"/>
          </p:nvPr>
        </p:nvSpPr>
        <p:spPr>
          <a:xfrm>
            <a:off x="4645270" y="2438400"/>
            <a:ext cx="4041531" cy="3276600"/>
          </a:xfrm>
          <a:solidFill>
            <a:schemeClr val="accent6">
              <a:lumMod val="20000"/>
              <a:lumOff val="80000"/>
            </a:schemeClr>
          </a:solidFill>
        </p:spPr>
        <p:txBody>
          <a:bodyPr/>
          <a:lstStyle/>
          <a:p>
            <a:pPr>
              <a:buFont typeface="Arial" pitchFamily="34" charset="0"/>
              <a:buNone/>
              <a:defRPr/>
            </a:pPr>
            <a:endParaRPr lang="en-GB" dirty="0"/>
          </a:p>
        </p:txBody>
      </p:sp>
      <p:sp>
        <p:nvSpPr>
          <p:cNvPr id="8" name="Rectangle 7"/>
          <p:cNvSpPr>
            <a:spLocks noGrp="1" noChangeArrowheads="1"/>
          </p:cNvSpPr>
          <p:nvPr/>
        </p:nvSpPr>
        <p:spPr bwMode="auto">
          <a:xfrm>
            <a:off x="4712677" y="2438401"/>
            <a:ext cx="1336431"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a:spcBef>
                <a:spcPct val="20000"/>
              </a:spcBef>
              <a:buFont typeface="Arial" pitchFamily="34" charset="0"/>
              <a:buNone/>
            </a:pPr>
            <a:r>
              <a:rPr lang="ar-SA" altLang="en-US" sz="2400" u="sng">
                <a:solidFill>
                  <a:srgbClr val="002060"/>
                </a:solidFill>
                <a:latin typeface="Calibri" pitchFamily="34" charset="0"/>
              </a:rPr>
              <a:t>في </a:t>
            </a:r>
            <a:r>
              <a:rPr lang="ar-SA" altLang="en-US" sz="2400" u="sng">
                <a:latin typeface="Calibri" pitchFamily="34" charset="0"/>
              </a:rPr>
              <a:t>4/5</a:t>
            </a:r>
            <a:endParaRPr lang="en-GB" altLang="en-US" sz="2400">
              <a:solidFill>
                <a:srgbClr val="002060"/>
              </a:solidFill>
              <a:latin typeface="Calibri" pitchFamily="34" charset="0"/>
            </a:endParaRPr>
          </a:p>
        </p:txBody>
      </p:sp>
      <p:sp>
        <p:nvSpPr>
          <p:cNvPr id="9" name="Rectangle 8"/>
          <p:cNvSpPr>
            <a:spLocks noChangeArrowheads="1"/>
          </p:cNvSpPr>
          <p:nvPr/>
        </p:nvSpPr>
        <p:spPr bwMode="auto">
          <a:xfrm>
            <a:off x="4712678" y="3124201"/>
            <a:ext cx="393895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dirty="0">
                <a:solidFill>
                  <a:srgbClr val="FF0000"/>
                </a:solidFill>
              </a:rPr>
              <a:t>50200</a:t>
            </a:r>
            <a:r>
              <a:rPr lang="ar-SA" altLang="en-US" sz="2400" dirty="0"/>
              <a:t>   </a:t>
            </a:r>
            <a:r>
              <a:rPr lang="ar-SA" altLang="en-US" sz="2000" dirty="0"/>
              <a:t> من حـ/ المدينين (محلات الأمل)</a:t>
            </a:r>
          </a:p>
        </p:txBody>
      </p:sp>
      <p:sp>
        <p:nvSpPr>
          <p:cNvPr id="10" name="Rectangle 7"/>
          <p:cNvSpPr>
            <a:spLocks noChangeArrowheads="1"/>
          </p:cNvSpPr>
          <p:nvPr/>
        </p:nvSpPr>
        <p:spPr bwMode="auto">
          <a:xfrm>
            <a:off x="4712677" y="4572000"/>
            <a:ext cx="2743200" cy="7386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altLang="en-US" sz="2400" b="1" dirty="0">
                <a:solidFill>
                  <a:srgbClr val="0070C0"/>
                </a:solidFill>
              </a:rPr>
              <a:t> </a:t>
            </a:r>
            <a:r>
              <a:rPr lang="ar-SA" altLang="en-US" b="1" dirty="0">
                <a:solidFill>
                  <a:srgbClr val="0070C0"/>
                </a:solidFill>
              </a:rPr>
              <a:t>إثبات توقف محلات الأمل عن السداد</a:t>
            </a:r>
            <a:endParaRPr lang="en-GB" altLang="en-US" b="1" dirty="0">
              <a:solidFill>
                <a:srgbClr val="0070C0"/>
              </a:solidFill>
            </a:endParaRPr>
          </a:p>
        </p:txBody>
      </p:sp>
      <p:sp>
        <p:nvSpPr>
          <p:cNvPr id="11" name="Rectangle 10"/>
          <p:cNvSpPr>
            <a:spLocks noChangeArrowheads="1"/>
          </p:cNvSpPr>
          <p:nvPr/>
        </p:nvSpPr>
        <p:spPr bwMode="auto">
          <a:xfrm>
            <a:off x="4712677" y="5181601"/>
            <a:ext cx="2602523"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sz="2400" b="1" dirty="0"/>
              <a:t>ــــــــــــــــــــــــــــــــــــــــ</a:t>
            </a:r>
            <a:endParaRPr lang="en-GB" altLang="en-US" sz="2400" b="1" dirty="0"/>
          </a:p>
        </p:txBody>
      </p:sp>
      <p:sp>
        <p:nvSpPr>
          <p:cNvPr id="12" name="Rectangle 11"/>
          <p:cNvSpPr>
            <a:spLocks noChangeArrowheads="1"/>
          </p:cNvSpPr>
          <p:nvPr/>
        </p:nvSpPr>
        <p:spPr bwMode="auto">
          <a:xfrm>
            <a:off x="4572000" y="3886201"/>
            <a:ext cx="36576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dirty="0">
                <a:solidFill>
                  <a:srgbClr val="FF0000"/>
                </a:solidFill>
              </a:rPr>
              <a:t>50200 </a:t>
            </a:r>
            <a:r>
              <a:rPr lang="ar-SA" altLang="en-US" sz="2000" dirty="0"/>
              <a:t>إلى</a:t>
            </a:r>
            <a:r>
              <a:rPr lang="ar-SA" altLang="en-US" sz="2000" dirty="0">
                <a:solidFill>
                  <a:srgbClr val="FF0000"/>
                </a:solidFill>
              </a:rPr>
              <a:t> </a:t>
            </a:r>
            <a:r>
              <a:rPr lang="ar-SA" altLang="en-US" sz="2000" dirty="0"/>
              <a:t>حـ/ الدائنين(محلات التوفيق)</a:t>
            </a:r>
          </a:p>
        </p:txBody>
      </p:sp>
      <p:sp>
        <p:nvSpPr>
          <p:cNvPr id="13" name="Rectangle 12"/>
          <p:cNvSpPr>
            <a:spLocks noGrp="1" noChangeArrowheads="1"/>
          </p:cNvSpPr>
          <p:nvPr/>
        </p:nvSpPr>
        <p:spPr bwMode="auto">
          <a:xfrm>
            <a:off x="492369" y="2514601"/>
            <a:ext cx="1336431"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a:spcBef>
                <a:spcPct val="20000"/>
              </a:spcBef>
              <a:buFont typeface="Arial" pitchFamily="34" charset="0"/>
              <a:buNone/>
            </a:pPr>
            <a:r>
              <a:rPr lang="ar-SA" altLang="en-US" sz="2400" u="sng">
                <a:solidFill>
                  <a:srgbClr val="002060"/>
                </a:solidFill>
                <a:latin typeface="Calibri" pitchFamily="34" charset="0"/>
              </a:rPr>
              <a:t>في </a:t>
            </a:r>
            <a:r>
              <a:rPr lang="ar-SA" altLang="en-US" sz="2400" u="sng">
                <a:latin typeface="Calibri" pitchFamily="34" charset="0"/>
              </a:rPr>
              <a:t>4/5</a:t>
            </a:r>
            <a:endParaRPr lang="en-GB" altLang="en-US" sz="2400">
              <a:solidFill>
                <a:srgbClr val="002060"/>
              </a:solidFill>
              <a:latin typeface="Calibri" pitchFamily="34" charset="0"/>
            </a:endParaRPr>
          </a:p>
        </p:txBody>
      </p:sp>
      <p:sp>
        <p:nvSpPr>
          <p:cNvPr id="14" name="Rectangle 13"/>
          <p:cNvSpPr>
            <a:spLocks noChangeArrowheads="1"/>
          </p:cNvSpPr>
          <p:nvPr/>
        </p:nvSpPr>
        <p:spPr bwMode="auto">
          <a:xfrm>
            <a:off x="351692" y="3200401"/>
            <a:ext cx="4079631"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dirty="0">
                <a:solidFill>
                  <a:srgbClr val="FF0000"/>
                </a:solidFill>
              </a:rPr>
              <a:t>50200</a:t>
            </a:r>
            <a:r>
              <a:rPr lang="ar-SA" altLang="en-US" sz="2400" dirty="0"/>
              <a:t>    </a:t>
            </a:r>
            <a:r>
              <a:rPr lang="ar-SA" altLang="en-US" sz="2000" dirty="0"/>
              <a:t>من حـ/ الدائنين</a:t>
            </a:r>
            <a:r>
              <a:rPr lang="en-US" altLang="en-US" sz="2000" dirty="0"/>
              <a:t> </a:t>
            </a:r>
            <a:r>
              <a:rPr lang="ar-SA" altLang="en-US" sz="2000" dirty="0"/>
              <a:t>(محلات التوفيق)</a:t>
            </a:r>
          </a:p>
        </p:txBody>
      </p:sp>
      <p:sp>
        <p:nvSpPr>
          <p:cNvPr id="15" name="Rectangle 7"/>
          <p:cNvSpPr>
            <a:spLocks noChangeArrowheads="1"/>
          </p:cNvSpPr>
          <p:nvPr/>
        </p:nvSpPr>
        <p:spPr bwMode="auto">
          <a:xfrm>
            <a:off x="492369" y="4572000"/>
            <a:ext cx="2743200" cy="7386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altLang="en-US" sz="2400" b="1" dirty="0">
                <a:solidFill>
                  <a:srgbClr val="0070C0"/>
                </a:solidFill>
              </a:rPr>
              <a:t> </a:t>
            </a:r>
            <a:r>
              <a:rPr lang="ar-SA" altLang="en-US" b="1" dirty="0">
                <a:solidFill>
                  <a:srgbClr val="0070C0"/>
                </a:solidFill>
              </a:rPr>
              <a:t>إثبات سداد المستحق لمحلات التوفيق نقداً</a:t>
            </a:r>
            <a:endParaRPr lang="en-GB" altLang="en-US" b="1" dirty="0">
              <a:solidFill>
                <a:srgbClr val="0070C0"/>
              </a:solidFill>
            </a:endParaRPr>
          </a:p>
        </p:txBody>
      </p:sp>
      <p:sp>
        <p:nvSpPr>
          <p:cNvPr id="16" name="Rectangle 15"/>
          <p:cNvSpPr>
            <a:spLocks noChangeArrowheads="1"/>
          </p:cNvSpPr>
          <p:nvPr/>
        </p:nvSpPr>
        <p:spPr bwMode="auto">
          <a:xfrm>
            <a:off x="492369" y="5105401"/>
            <a:ext cx="2927503"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sz="2400" b="1" dirty="0"/>
              <a:t>ــــــــــــــــــــــــــــــــــــــــــــ</a:t>
            </a:r>
            <a:endParaRPr lang="en-GB" altLang="en-US" sz="2400" b="1" dirty="0"/>
          </a:p>
        </p:txBody>
      </p:sp>
      <p:sp>
        <p:nvSpPr>
          <p:cNvPr id="17" name="Rectangle 16"/>
          <p:cNvSpPr>
            <a:spLocks noChangeArrowheads="1"/>
          </p:cNvSpPr>
          <p:nvPr/>
        </p:nvSpPr>
        <p:spPr bwMode="auto">
          <a:xfrm>
            <a:off x="351692" y="3962401"/>
            <a:ext cx="36576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dirty="0">
                <a:solidFill>
                  <a:srgbClr val="FF0000"/>
                </a:solidFill>
              </a:rPr>
              <a:t>50200             </a:t>
            </a:r>
            <a:r>
              <a:rPr lang="ar-SA" altLang="en-US" sz="2000" dirty="0">
                <a:solidFill>
                  <a:srgbClr val="FF0000"/>
                </a:solidFill>
              </a:rPr>
              <a:t> </a:t>
            </a:r>
            <a:r>
              <a:rPr lang="ar-SA" altLang="en-US" sz="2000" dirty="0"/>
              <a:t>إلى</a:t>
            </a:r>
            <a:r>
              <a:rPr lang="ar-SA" altLang="en-US" sz="2000" dirty="0">
                <a:solidFill>
                  <a:srgbClr val="FF0000"/>
                </a:solidFill>
              </a:rPr>
              <a:t> </a:t>
            </a:r>
            <a:r>
              <a:rPr lang="ar-SA" altLang="en-US" sz="2000" dirty="0"/>
              <a:t>حـ/ الصندوق</a:t>
            </a:r>
          </a:p>
        </p:txBody>
      </p:sp>
      <p:sp>
        <p:nvSpPr>
          <p:cNvPr id="18"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257</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423486569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linds(horizontal)">
                                      <p:cBhvr>
                                        <p:cTn id="12" dur="500"/>
                                        <p:tgtEl>
                                          <p:spTgt spid="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9" presetClass="entr" presetSubtype="0" accel="10000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0" fill="hold"/>
                                        <p:tgtEl>
                                          <p:spTgt spid="9"/>
                                        </p:tgtEl>
                                        <p:attrNameLst>
                                          <p:attrName>ppt_h</p:attrName>
                                        </p:attrNameLst>
                                      </p:cBhvr>
                                      <p:tavLst>
                                        <p:tav tm="0">
                                          <p:val>
                                            <p:strVal val="#ppt_h/20"/>
                                          </p:val>
                                        </p:tav>
                                        <p:tav tm="50000">
                                          <p:val>
                                            <p:strVal val="#ppt_h/20"/>
                                          </p:val>
                                        </p:tav>
                                        <p:tav tm="100000">
                                          <p:val>
                                            <p:strVal val="#ppt_h"/>
                                          </p:val>
                                        </p:tav>
                                      </p:tavLst>
                                    </p:anim>
                                    <p:anim calcmode="lin" valueType="num">
                                      <p:cBhvr>
                                        <p:cTn id="23" dur="5000" fill="hold"/>
                                        <p:tgtEl>
                                          <p:spTgt spid="9"/>
                                        </p:tgtEl>
                                        <p:attrNameLst>
                                          <p:attrName>ppt_w</p:attrName>
                                        </p:attrNameLst>
                                      </p:cBhvr>
                                      <p:tavLst>
                                        <p:tav tm="0">
                                          <p:val>
                                            <p:strVal val="#ppt_w+.3"/>
                                          </p:val>
                                        </p:tav>
                                        <p:tav tm="50000">
                                          <p:val>
                                            <p:strVal val="#ppt_w+.3"/>
                                          </p:val>
                                        </p:tav>
                                        <p:tav tm="100000">
                                          <p:val>
                                            <p:strVal val="#ppt_w"/>
                                          </p:val>
                                        </p:tav>
                                      </p:tavLst>
                                    </p:anim>
                                    <p:anim calcmode="lin" valueType="num">
                                      <p:cBhvr>
                                        <p:cTn id="24" dur="5000" fill="hold"/>
                                        <p:tgtEl>
                                          <p:spTgt spid="9"/>
                                        </p:tgtEl>
                                        <p:attrNameLst>
                                          <p:attrName>ppt_x</p:attrName>
                                        </p:attrNameLst>
                                      </p:cBhvr>
                                      <p:tavLst>
                                        <p:tav tm="0">
                                          <p:val>
                                            <p:strVal val="#ppt_x-.3"/>
                                          </p:val>
                                        </p:tav>
                                        <p:tav tm="50000">
                                          <p:val>
                                            <p:strVal val="#ppt_x"/>
                                          </p:val>
                                        </p:tav>
                                        <p:tav tm="100000">
                                          <p:val>
                                            <p:strVal val="#ppt_x"/>
                                          </p:val>
                                        </p:tav>
                                      </p:tavLst>
                                    </p:anim>
                                    <p:anim calcmode="lin" valueType="num">
                                      <p:cBhvr>
                                        <p:cTn id="25" dur="50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blinds(horizontal)">
                                      <p:cBhvr>
                                        <p:cTn id="30" dur="5000"/>
                                        <p:tgtEl>
                                          <p:spTgt spid="12"/>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blinds(horizontal)">
                                      <p:cBhvr>
                                        <p:cTn id="35" dur="5000"/>
                                        <p:tgtEl>
                                          <p:spTgt spid="10"/>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blinds(horizontal)">
                                      <p:cBhvr>
                                        <p:cTn id="40" dur="500"/>
                                        <p:tgtEl>
                                          <p:spTgt spid="11"/>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blinds(horizontal)">
                                      <p:cBhvr>
                                        <p:cTn id="45" dur="500"/>
                                        <p:tgtEl>
                                          <p:spTgt spid="13"/>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39" presetClass="entr" presetSubtype="0" accel="100000" fill="hold" grpId="0" nodeType="clickEffect">
                                  <p:stCondLst>
                                    <p:cond delay="0"/>
                                  </p:stCondLst>
                                  <p:childTnLst>
                                    <p:set>
                                      <p:cBhvr>
                                        <p:cTn id="49" dur="1" fill="hold">
                                          <p:stCondLst>
                                            <p:cond delay="0"/>
                                          </p:stCondLst>
                                        </p:cTn>
                                        <p:tgtEl>
                                          <p:spTgt spid="14"/>
                                        </p:tgtEl>
                                        <p:attrNameLst>
                                          <p:attrName>style.visibility</p:attrName>
                                        </p:attrNameLst>
                                      </p:cBhvr>
                                      <p:to>
                                        <p:strVal val="visible"/>
                                      </p:to>
                                    </p:set>
                                    <p:anim calcmode="lin" valueType="num">
                                      <p:cBhvr>
                                        <p:cTn id="50" dur="5000" fill="hold"/>
                                        <p:tgtEl>
                                          <p:spTgt spid="14"/>
                                        </p:tgtEl>
                                        <p:attrNameLst>
                                          <p:attrName>ppt_h</p:attrName>
                                        </p:attrNameLst>
                                      </p:cBhvr>
                                      <p:tavLst>
                                        <p:tav tm="0">
                                          <p:val>
                                            <p:strVal val="#ppt_h/20"/>
                                          </p:val>
                                        </p:tav>
                                        <p:tav tm="50000">
                                          <p:val>
                                            <p:strVal val="#ppt_h/20"/>
                                          </p:val>
                                        </p:tav>
                                        <p:tav tm="100000">
                                          <p:val>
                                            <p:strVal val="#ppt_h"/>
                                          </p:val>
                                        </p:tav>
                                      </p:tavLst>
                                    </p:anim>
                                    <p:anim calcmode="lin" valueType="num">
                                      <p:cBhvr>
                                        <p:cTn id="51" dur="5000" fill="hold"/>
                                        <p:tgtEl>
                                          <p:spTgt spid="14"/>
                                        </p:tgtEl>
                                        <p:attrNameLst>
                                          <p:attrName>ppt_w</p:attrName>
                                        </p:attrNameLst>
                                      </p:cBhvr>
                                      <p:tavLst>
                                        <p:tav tm="0">
                                          <p:val>
                                            <p:strVal val="#ppt_w+.3"/>
                                          </p:val>
                                        </p:tav>
                                        <p:tav tm="50000">
                                          <p:val>
                                            <p:strVal val="#ppt_w+.3"/>
                                          </p:val>
                                        </p:tav>
                                        <p:tav tm="100000">
                                          <p:val>
                                            <p:strVal val="#ppt_w"/>
                                          </p:val>
                                        </p:tav>
                                      </p:tavLst>
                                    </p:anim>
                                    <p:anim calcmode="lin" valueType="num">
                                      <p:cBhvr>
                                        <p:cTn id="52" dur="5000" fill="hold"/>
                                        <p:tgtEl>
                                          <p:spTgt spid="14"/>
                                        </p:tgtEl>
                                        <p:attrNameLst>
                                          <p:attrName>ppt_x</p:attrName>
                                        </p:attrNameLst>
                                      </p:cBhvr>
                                      <p:tavLst>
                                        <p:tav tm="0">
                                          <p:val>
                                            <p:strVal val="#ppt_x-.3"/>
                                          </p:val>
                                        </p:tav>
                                        <p:tav tm="50000">
                                          <p:val>
                                            <p:strVal val="#ppt_x"/>
                                          </p:val>
                                        </p:tav>
                                        <p:tav tm="100000">
                                          <p:val>
                                            <p:strVal val="#ppt_x"/>
                                          </p:val>
                                        </p:tav>
                                      </p:tavLst>
                                    </p:anim>
                                    <p:anim calcmode="lin" valueType="num">
                                      <p:cBhvr>
                                        <p:cTn id="53" dur="50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54" fill="hold" nodeType="clickPar">
                      <p:stCondLst>
                        <p:cond delay="indefinite"/>
                      </p:stCondLst>
                      <p:childTnLst>
                        <p:par>
                          <p:cTn id="55" fill="hold" nodeType="withGroup">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blinds(horizontal)">
                                      <p:cBhvr>
                                        <p:cTn id="58" dur="5000"/>
                                        <p:tgtEl>
                                          <p:spTgt spid="17"/>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3" presetClass="entr" presetSubtype="10" fill="hold" grpId="0" nodeType="click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blinds(horizontal)">
                                      <p:cBhvr>
                                        <p:cTn id="63" dur="5000"/>
                                        <p:tgtEl>
                                          <p:spTgt spid="15"/>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3" presetClass="entr" presetSubtype="10" fill="hold" grpId="0" nodeType="clickEffect">
                                  <p:stCondLst>
                                    <p:cond delay="0"/>
                                  </p:stCondLst>
                                  <p:childTnLst>
                                    <p:set>
                                      <p:cBhvr>
                                        <p:cTn id="67" dur="1" fill="hold">
                                          <p:stCondLst>
                                            <p:cond delay="0"/>
                                          </p:stCondLst>
                                        </p:cTn>
                                        <p:tgtEl>
                                          <p:spTgt spid="16"/>
                                        </p:tgtEl>
                                        <p:attrNameLst>
                                          <p:attrName>style.visibility</p:attrName>
                                        </p:attrNameLst>
                                      </p:cBhvr>
                                      <p:to>
                                        <p:strVal val="visible"/>
                                      </p:to>
                                    </p:set>
                                    <p:animEffect transition="in" filter="blinds(horizontal)">
                                      <p:cBhvr>
                                        <p:cTn id="6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P spid="8" grpId="0"/>
      <p:bldP spid="9" grpId="0"/>
      <p:bldP spid="10" grpId="0"/>
      <p:bldP spid="11" grpId="0"/>
      <p:bldP spid="12" grpId="0"/>
      <p:bldP spid="13" grpId="0"/>
      <p:bldP spid="14" grpId="0"/>
      <p:bldP spid="15" grpId="0"/>
      <p:bldP spid="16" grpId="0"/>
      <p:bldP spid="17" grpId="0"/>
    </p:bld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ar-SA" sz="3200" b="1" dirty="0" smtClean="0">
                <a:solidFill>
                  <a:schemeClr val="tx1"/>
                </a:solidFill>
              </a:rPr>
              <a:t>تجديد أوراق القبض</a:t>
            </a:r>
            <a:endParaRPr lang="en-GB" sz="3200" b="1" dirty="0">
              <a:solidFill>
                <a:schemeClr val="tx1"/>
              </a:solidFill>
            </a:endParaRPr>
          </a:p>
        </p:txBody>
      </p:sp>
      <p:sp>
        <p:nvSpPr>
          <p:cNvPr id="3" name="Content Placeholder 2"/>
          <p:cNvSpPr>
            <a:spLocks noGrp="1"/>
          </p:cNvSpPr>
          <p:nvPr>
            <p:ph idx="1"/>
          </p:nvPr>
        </p:nvSpPr>
        <p:spPr>
          <a:xfrm>
            <a:off x="457200" y="1412776"/>
            <a:ext cx="8229600" cy="4713388"/>
          </a:xfrm>
        </p:spPr>
        <p:txBody>
          <a:bodyPr/>
          <a:lstStyle/>
          <a:p>
            <a:pPr algn="just" rtl="1">
              <a:lnSpc>
                <a:spcPct val="150000"/>
              </a:lnSpc>
            </a:pPr>
            <a:r>
              <a:rPr lang="ar-SA" altLang="en-US" sz="2800" dirty="0" smtClean="0">
                <a:cs typeface="Arial" pitchFamily="34" charset="0"/>
              </a:rPr>
              <a:t>عندما يتوقف المدين عن سداد قيمة الورقة في تاريخ الاستحقاق، هناك احتمالان :</a:t>
            </a:r>
          </a:p>
          <a:p>
            <a:pPr algn="just" rtl="1">
              <a:lnSpc>
                <a:spcPct val="150000"/>
              </a:lnSpc>
            </a:pPr>
            <a:r>
              <a:rPr lang="ar-SA" altLang="en-US" sz="2800" dirty="0" smtClean="0">
                <a:solidFill>
                  <a:srgbClr val="FF0000"/>
                </a:solidFill>
                <a:cs typeface="Arial" pitchFamily="34" charset="0"/>
              </a:rPr>
              <a:t>الأول: </a:t>
            </a:r>
            <a:r>
              <a:rPr lang="ar-SA" altLang="en-US" sz="2800" dirty="0" smtClean="0">
                <a:cs typeface="Arial" pitchFamily="34" charset="0"/>
              </a:rPr>
              <a:t>الاتفاق مع المسحوب عليه على سحب ورقة تجارية جديدة.</a:t>
            </a:r>
          </a:p>
          <a:p>
            <a:pPr algn="just" rtl="1">
              <a:lnSpc>
                <a:spcPct val="150000"/>
              </a:lnSpc>
            </a:pPr>
            <a:r>
              <a:rPr lang="ar-SA" altLang="en-US" sz="2800" dirty="0" smtClean="0">
                <a:solidFill>
                  <a:srgbClr val="FF0000"/>
                </a:solidFill>
                <a:cs typeface="Arial" pitchFamily="34" charset="0"/>
              </a:rPr>
              <a:t>الثاني: </a:t>
            </a:r>
            <a:r>
              <a:rPr lang="ar-SA" altLang="en-US" sz="2800" dirty="0" smtClean="0">
                <a:cs typeface="Arial" pitchFamily="34" charset="0"/>
              </a:rPr>
              <a:t>التأكد من عدم قدرة المسحوب عليه على سداد الدين واتخاذ الدائن لإجراءات إشهار إفلاس المدين، واعتبار الدين ديناً معدوماً.</a:t>
            </a:r>
          </a:p>
          <a:p>
            <a:pPr algn="just" rtl="1">
              <a:lnSpc>
                <a:spcPct val="150000"/>
              </a:lnSpc>
            </a:pPr>
            <a:r>
              <a:rPr lang="ar-SA" altLang="en-US" sz="2800" dirty="0" smtClean="0">
                <a:solidFill>
                  <a:srgbClr val="FF0000"/>
                </a:solidFill>
                <a:cs typeface="Arial" pitchFamily="34" charset="0"/>
              </a:rPr>
              <a:t>سوف يتم التركيز على الاحتمال الأول الأكثر شيوعاً، وذلك كما يلي:</a:t>
            </a:r>
            <a:endParaRPr lang="en-GB" altLang="en-US" sz="2800" dirty="0" smtClean="0">
              <a:solidFill>
                <a:srgbClr val="FF0000"/>
              </a:solidFill>
              <a:cs typeface="Arial" pitchFamily="34" charset="0"/>
            </a:endParaRPr>
          </a:p>
        </p:txBody>
      </p:sp>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258</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426652050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354" y="228600"/>
            <a:ext cx="8440615" cy="1143000"/>
          </a:xfrm>
          <a:solidFill>
            <a:schemeClr val="accent1"/>
          </a:solidFill>
        </p:spPr>
        <p:txBody>
          <a:bodyPr/>
          <a:lstStyle/>
          <a:p>
            <a:pPr algn="just" rtl="1">
              <a:defRPr/>
            </a:pPr>
            <a:r>
              <a:rPr lang="ar-SA" sz="2400" b="1" dirty="0" smtClean="0">
                <a:solidFill>
                  <a:schemeClr val="tx1"/>
                </a:solidFill>
              </a:rPr>
              <a:t>تم الاتفاق في 4/1 مع محلات الأمل على تأجيل سداد المستحق عليها لمدة شهرين مع احتساب فوائد تجديد قدرها 9% من قيمة الورقة، وسحب كمبيالة جديدة بإجمالي المبلغ المستحق</a:t>
            </a:r>
            <a:endParaRPr lang="en-GB" sz="2400" b="1" dirty="0">
              <a:solidFill>
                <a:schemeClr val="tx1"/>
              </a:solidFill>
            </a:endParaRPr>
          </a:p>
        </p:txBody>
      </p:sp>
      <p:sp>
        <p:nvSpPr>
          <p:cNvPr id="3" name="Content Placeholder 2"/>
          <p:cNvSpPr>
            <a:spLocks noGrp="1"/>
          </p:cNvSpPr>
          <p:nvPr>
            <p:ph sz="half" idx="13"/>
          </p:nvPr>
        </p:nvSpPr>
        <p:spPr>
          <a:xfrm>
            <a:off x="4572000" y="1371600"/>
            <a:ext cx="4117731" cy="4419600"/>
          </a:xfrm>
          <a:solidFill>
            <a:schemeClr val="accent6">
              <a:lumMod val="20000"/>
              <a:lumOff val="80000"/>
            </a:schemeClr>
          </a:solidFill>
        </p:spPr>
        <p:txBody>
          <a:bodyPr/>
          <a:lstStyle/>
          <a:p>
            <a:pPr>
              <a:defRPr/>
            </a:pPr>
            <a:r>
              <a:rPr lang="ar-SA" sz="2400" dirty="0" smtClean="0"/>
              <a:t>فوائد التجديد = </a:t>
            </a:r>
          </a:p>
          <a:p>
            <a:pPr>
              <a:defRPr/>
            </a:pPr>
            <a:r>
              <a:rPr lang="ar-SA" sz="2400" dirty="0" smtClean="0"/>
              <a:t>50000 × 9% × (2 ÷ 12) = 750 ريال</a:t>
            </a:r>
          </a:p>
          <a:p>
            <a:pPr>
              <a:defRPr/>
            </a:pPr>
            <a:endParaRPr lang="en-GB" sz="2400" dirty="0"/>
          </a:p>
        </p:txBody>
      </p:sp>
      <p:sp>
        <p:nvSpPr>
          <p:cNvPr id="4" name="Content Placeholder 3"/>
          <p:cNvSpPr>
            <a:spLocks noGrp="1"/>
          </p:cNvSpPr>
          <p:nvPr>
            <p:ph sz="half" idx="1"/>
          </p:nvPr>
        </p:nvSpPr>
        <p:spPr>
          <a:xfrm>
            <a:off x="140677" y="1371601"/>
            <a:ext cx="4333143" cy="4754563"/>
          </a:xfrm>
          <a:solidFill>
            <a:schemeClr val="accent1">
              <a:lumMod val="20000"/>
              <a:lumOff val="80000"/>
            </a:schemeClr>
          </a:solidFill>
        </p:spPr>
        <p:txBody>
          <a:bodyPr/>
          <a:lstStyle/>
          <a:p>
            <a:pPr>
              <a:defRPr/>
            </a:pPr>
            <a:r>
              <a:rPr lang="ar-SA" sz="2400" dirty="0" smtClean="0">
                <a:solidFill>
                  <a:srgbClr val="FF0000"/>
                </a:solidFill>
              </a:rPr>
              <a:t>إجمالي المستحق على محلات الأمل =</a:t>
            </a:r>
          </a:p>
          <a:p>
            <a:pPr>
              <a:defRPr/>
            </a:pPr>
            <a:r>
              <a:rPr lang="ar-SA" sz="2400" dirty="0" smtClean="0">
                <a:solidFill>
                  <a:srgbClr val="FF0000"/>
                </a:solidFill>
              </a:rPr>
              <a:t> قيمة الكمبيالة الأصلية + المصاريف القضائية + فوائد التجديد</a:t>
            </a:r>
          </a:p>
          <a:p>
            <a:pPr>
              <a:defRPr/>
            </a:pPr>
            <a:r>
              <a:rPr lang="ar-SA" sz="2400" dirty="0" smtClean="0"/>
              <a:t>= 50000 + 200 + 750 = 50950 ريال</a:t>
            </a:r>
            <a:endParaRPr lang="en-GB" sz="2400" dirty="0"/>
          </a:p>
        </p:txBody>
      </p:sp>
      <p:sp>
        <p:nvSpPr>
          <p:cNvPr id="6" name="Rectangle 5"/>
          <p:cNvSpPr>
            <a:spLocks noGrp="1" noChangeArrowheads="1"/>
          </p:cNvSpPr>
          <p:nvPr/>
        </p:nvSpPr>
        <p:spPr bwMode="auto">
          <a:xfrm>
            <a:off x="4783015" y="2667001"/>
            <a:ext cx="1336431"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a:spcBef>
                <a:spcPct val="20000"/>
              </a:spcBef>
              <a:buFont typeface="Arial" pitchFamily="34" charset="0"/>
              <a:buNone/>
            </a:pPr>
            <a:r>
              <a:rPr lang="ar-SA" altLang="en-US" sz="2400" u="sng">
                <a:solidFill>
                  <a:srgbClr val="002060"/>
                </a:solidFill>
                <a:latin typeface="Calibri" pitchFamily="34" charset="0"/>
              </a:rPr>
              <a:t>في </a:t>
            </a:r>
            <a:r>
              <a:rPr lang="ar-SA" altLang="en-US" sz="2400" u="sng">
                <a:latin typeface="Calibri" pitchFamily="34" charset="0"/>
              </a:rPr>
              <a:t>4/1</a:t>
            </a:r>
            <a:endParaRPr lang="en-GB" altLang="en-US" sz="2400">
              <a:solidFill>
                <a:srgbClr val="002060"/>
              </a:solidFill>
              <a:latin typeface="Calibri" pitchFamily="34" charset="0"/>
            </a:endParaRPr>
          </a:p>
        </p:txBody>
      </p:sp>
      <p:sp>
        <p:nvSpPr>
          <p:cNvPr id="7" name="Rectangle 6"/>
          <p:cNvSpPr>
            <a:spLocks noChangeArrowheads="1"/>
          </p:cNvSpPr>
          <p:nvPr/>
        </p:nvSpPr>
        <p:spPr bwMode="auto">
          <a:xfrm>
            <a:off x="4621725" y="3352801"/>
            <a:ext cx="4029906"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dirty="0">
                <a:solidFill>
                  <a:srgbClr val="FF0000"/>
                </a:solidFill>
              </a:rPr>
              <a:t>750</a:t>
            </a:r>
            <a:r>
              <a:rPr lang="ar-SA" altLang="en-US" sz="2400" dirty="0"/>
              <a:t>     من حـ/ المدينين </a:t>
            </a:r>
            <a:r>
              <a:rPr lang="ar-SA" altLang="en-US" sz="2000" dirty="0"/>
              <a:t>(محلات الأمل)</a:t>
            </a:r>
          </a:p>
        </p:txBody>
      </p:sp>
      <p:sp>
        <p:nvSpPr>
          <p:cNvPr id="8" name="Rectangle 7"/>
          <p:cNvSpPr>
            <a:spLocks noChangeArrowheads="1"/>
          </p:cNvSpPr>
          <p:nvPr/>
        </p:nvSpPr>
        <p:spPr bwMode="auto">
          <a:xfrm>
            <a:off x="4923692" y="4800601"/>
            <a:ext cx="2743200" cy="830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altLang="en-US" sz="2400">
                <a:solidFill>
                  <a:srgbClr val="0070C0"/>
                </a:solidFill>
              </a:rPr>
              <a:t> إثبات تحميل محلات الأمل بفوائد التجديد</a:t>
            </a:r>
            <a:endParaRPr lang="en-GB" altLang="en-US" sz="2400">
              <a:solidFill>
                <a:srgbClr val="0070C0"/>
              </a:solidFill>
            </a:endParaRPr>
          </a:p>
        </p:txBody>
      </p:sp>
      <p:sp>
        <p:nvSpPr>
          <p:cNvPr id="9" name="Rectangle 8"/>
          <p:cNvSpPr>
            <a:spLocks noChangeArrowheads="1"/>
          </p:cNvSpPr>
          <p:nvPr/>
        </p:nvSpPr>
        <p:spPr bwMode="auto">
          <a:xfrm>
            <a:off x="4621725" y="5410201"/>
            <a:ext cx="3045167"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b="1" dirty="0"/>
              <a:t>ـــــــــــــــــــــــــــــــــــــــــــ</a:t>
            </a:r>
            <a:endParaRPr lang="en-GB" altLang="en-US" sz="2400" b="1" dirty="0"/>
          </a:p>
        </p:txBody>
      </p:sp>
      <p:sp>
        <p:nvSpPr>
          <p:cNvPr id="10" name="Rectangle 9"/>
          <p:cNvSpPr>
            <a:spLocks noChangeArrowheads="1"/>
          </p:cNvSpPr>
          <p:nvPr/>
        </p:nvSpPr>
        <p:spPr bwMode="auto">
          <a:xfrm>
            <a:off x="4783015" y="3962401"/>
            <a:ext cx="3461393"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dirty="0" smtClean="0">
                <a:solidFill>
                  <a:srgbClr val="FF0000"/>
                </a:solidFill>
              </a:rPr>
              <a:t>750 </a:t>
            </a:r>
            <a:r>
              <a:rPr lang="en-US" altLang="en-US" sz="2400" dirty="0" smtClean="0">
                <a:solidFill>
                  <a:srgbClr val="FF0000"/>
                </a:solidFill>
              </a:rPr>
              <a:t>   </a:t>
            </a:r>
            <a:r>
              <a:rPr lang="ar-SA" altLang="en-US" sz="2400" dirty="0" smtClean="0"/>
              <a:t>إلى</a:t>
            </a:r>
            <a:r>
              <a:rPr lang="ar-SA" altLang="en-US" sz="2400" dirty="0" smtClean="0">
                <a:solidFill>
                  <a:srgbClr val="FF0000"/>
                </a:solidFill>
              </a:rPr>
              <a:t> </a:t>
            </a:r>
            <a:r>
              <a:rPr lang="ar-SA" altLang="en-US" sz="2400" dirty="0"/>
              <a:t>حـ/ فوائد تجديد </a:t>
            </a:r>
            <a:endParaRPr lang="ar-SA" altLang="en-US" sz="2400" dirty="0" smtClean="0"/>
          </a:p>
          <a:p>
            <a:pPr algn="r" rtl="1" eaLnBrk="1" hangingPunct="1"/>
            <a:r>
              <a:rPr lang="ar-SA" altLang="en-US" sz="2400" dirty="0" smtClean="0"/>
              <a:t>                   أوراق القبض</a:t>
            </a:r>
            <a:endParaRPr lang="ar-SA" altLang="en-US" sz="2000" dirty="0"/>
          </a:p>
        </p:txBody>
      </p:sp>
      <p:sp>
        <p:nvSpPr>
          <p:cNvPr id="11" name="Rectangle 10"/>
          <p:cNvSpPr>
            <a:spLocks noGrp="1" noChangeArrowheads="1"/>
          </p:cNvSpPr>
          <p:nvPr/>
        </p:nvSpPr>
        <p:spPr bwMode="auto">
          <a:xfrm>
            <a:off x="351692" y="3048001"/>
            <a:ext cx="1336431"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a:spcBef>
                <a:spcPct val="20000"/>
              </a:spcBef>
              <a:buFont typeface="Arial" pitchFamily="34" charset="0"/>
              <a:buNone/>
            </a:pPr>
            <a:r>
              <a:rPr lang="ar-SA" altLang="en-US" sz="2400" u="sng">
                <a:solidFill>
                  <a:srgbClr val="002060"/>
                </a:solidFill>
                <a:latin typeface="Calibri" pitchFamily="34" charset="0"/>
              </a:rPr>
              <a:t>في </a:t>
            </a:r>
            <a:r>
              <a:rPr lang="ar-SA" altLang="en-US" sz="2400" u="sng">
                <a:latin typeface="Calibri" pitchFamily="34" charset="0"/>
              </a:rPr>
              <a:t>4/1</a:t>
            </a:r>
            <a:endParaRPr lang="en-GB" altLang="en-US" sz="2400">
              <a:solidFill>
                <a:srgbClr val="002060"/>
              </a:solidFill>
              <a:latin typeface="Calibri" pitchFamily="34" charset="0"/>
            </a:endParaRPr>
          </a:p>
        </p:txBody>
      </p:sp>
      <p:sp>
        <p:nvSpPr>
          <p:cNvPr id="12" name="Rectangle 11"/>
          <p:cNvSpPr>
            <a:spLocks noChangeArrowheads="1"/>
          </p:cNvSpPr>
          <p:nvPr/>
        </p:nvSpPr>
        <p:spPr bwMode="auto">
          <a:xfrm>
            <a:off x="703385" y="3581401"/>
            <a:ext cx="36576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dirty="0">
                <a:solidFill>
                  <a:srgbClr val="FF0000"/>
                </a:solidFill>
              </a:rPr>
              <a:t>50950</a:t>
            </a:r>
            <a:r>
              <a:rPr lang="ar-SA" altLang="en-US" sz="2400" dirty="0"/>
              <a:t>     من حـ/ أوراق القبض</a:t>
            </a:r>
            <a:endParaRPr lang="ar-SA" altLang="en-US" sz="2000" dirty="0"/>
          </a:p>
        </p:txBody>
      </p:sp>
      <p:sp>
        <p:nvSpPr>
          <p:cNvPr id="13" name="Rectangle 12"/>
          <p:cNvSpPr>
            <a:spLocks noChangeArrowheads="1"/>
          </p:cNvSpPr>
          <p:nvPr/>
        </p:nvSpPr>
        <p:spPr bwMode="auto">
          <a:xfrm>
            <a:off x="179512" y="4953001"/>
            <a:ext cx="3056057"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altLang="en-US" sz="2400">
                <a:solidFill>
                  <a:srgbClr val="0070C0"/>
                </a:solidFill>
              </a:rPr>
              <a:t> إثبات الكمبيالة الجديدة المسحوبة على محلات الأمل</a:t>
            </a:r>
            <a:endParaRPr lang="en-GB" altLang="en-US" sz="2400">
              <a:solidFill>
                <a:srgbClr val="0070C0"/>
              </a:solidFill>
            </a:endParaRPr>
          </a:p>
        </p:txBody>
      </p:sp>
      <p:sp>
        <p:nvSpPr>
          <p:cNvPr id="14" name="Rectangle 13"/>
          <p:cNvSpPr>
            <a:spLocks noChangeArrowheads="1"/>
          </p:cNvSpPr>
          <p:nvPr/>
        </p:nvSpPr>
        <p:spPr bwMode="auto">
          <a:xfrm>
            <a:off x="422031" y="5638801"/>
            <a:ext cx="2743200"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sz="2400" b="1"/>
              <a:t>ــــــــــــــــــــــــــــــــــــــــــــ</a:t>
            </a:r>
            <a:endParaRPr lang="en-GB" altLang="en-US" sz="2400" b="1"/>
          </a:p>
        </p:txBody>
      </p:sp>
      <p:sp>
        <p:nvSpPr>
          <p:cNvPr id="15" name="Rectangle 14"/>
          <p:cNvSpPr>
            <a:spLocks noChangeArrowheads="1"/>
          </p:cNvSpPr>
          <p:nvPr/>
        </p:nvSpPr>
        <p:spPr bwMode="auto">
          <a:xfrm>
            <a:off x="-108520" y="4343401"/>
            <a:ext cx="3836459"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dirty="0">
                <a:solidFill>
                  <a:srgbClr val="FF0000"/>
                </a:solidFill>
              </a:rPr>
              <a:t>50950  </a:t>
            </a:r>
            <a:r>
              <a:rPr lang="ar-SA" altLang="en-US" sz="2400" dirty="0"/>
              <a:t>إلى</a:t>
            </a:r>
            <a:r>
              <a:rPr lang="ar-SA" altLang="en-US" sz="2400" dirty="0">
                <a:solidFill>
                  <a:srgbClr val="FF0000"/>
                </a:solidFill>
              </a:rPr>
              <a:t> </a:t>
            </a:r>
            <a:r>
              <a:rPr lang="ar-SA" altLang="en-US" sz="2400" dirty="0"/>
              <a:t>حـ/ المدينين</a:t>
            </a:r>
            <a:r>
              <a:rPr lang="ar-SA" altLang="en-US" b="1" dirty="0"/>
              <a:t>(محلات الأمل)</a:t>
            </a:r>
          </a:p>
        </p:txBody>
      </p:sp>
      <p:sp>
        <p:nvSpPr>
          <p:cNvPr id="17"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259</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59360561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blinds(horizontal)">
                                      <p:cBhvr>
                                        <p:cTn id="12" dur="500"/>
                                        <p:tgtEl>
                                          <p:spTgt spid="3">
                                            <p:bg/>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blinds(horizontal)">
                                      <p:cBhvr>
                                        <p:cTn id="17" dur="500"/>
                                        <p:tgtEl>
                                          <p:spTgt spid="3">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blinds(horizontal)">
                                      <p:cBhvr>
                                        <p:cTn id="22" dur="500"/>
                                        <p:tgtEl>
                                          <p:spTgt spid="3">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linds(horizontal)">
                                      <p:cBhvr>
                                        <p:cTn id="27" dur="500"/>
                                        <p:tgtEl>
                                          <p:spTgt spid="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9" presetClass="entr" presetSubtype="0" accel="10000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33" dur="50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34" dur="50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35" dur="50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blinds(horizontal)">
                                      <p:cBhvr>
                                        <p:cTn id="40" dur="5000"/>
                                        <p:tgtEl>
                                          <p:spTgt spid="10"/>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blinds(horizontal)">
                                      <p:cBhvr>
                                        <p:cTn id="45" dur="5000"/>
                                        <p:tgtEl>
                                          <p:spTgt spid="8"/>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blinds(horizontal)">
                                      <p:cBhvr>
                                        <p:cTn id="50" dur="500"/>
                                        <p:tgtEl>
                                          <p:spTgt spid="9"/>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4">
                                            <p:bg/>
                                          </p:spTgt>
                                        </p:tgtEl>
                                        <p:attrNameLst>
                                          <p:attrName>style.visibility</p:attrName>
                                        </p:attrNameLst>
                                      </p:cBhvr>
                                      <p:to>
                                        <p:strVal val="visible"/>
                                      </p:to>
                                    </p:set>
                                    <p:animEffect transition="in" filter="blinds(horizontal)">
                                      <p:cBhvr>
                                        <p:cTn id="55" dur="500"/>
                                        <p:tgtEl>
                                          <p:spTgt spid="4">
                                            <p:bg/>
                                          </p:spTgt>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3" presetClass="entr" presetSubtype="10" fill="hold" grpId="0" nodeType="clickEffect">
                                  <p:stCondLst>
                                    <p:cond delay="0"/>
                                  </p:stCondLst>
                                  <p:childTnLst>
                                    <p:set>
                                      <p:cBhvr>
                                        <p:cTn id="59" dur="1" fill="hold">
                                          <p:stCondLst>
                                            <p:cond delay="0"/>
                                          </p:stCondLst>
                                        </p:cTn>
                                        <p:tgtEl>
                                          <p:spTgt spid="4">
                                            <p:txEl>
                                              <p:pRg st="0" end="0"/>
                                            </p:txEl>
                                          </p:spTgt>
                                        </p:tgtEl>
                                        <p:attrNameLst>
                                          <p:attrName>style.visibility</p:attrName>
                                        </p:attrNameLst>
                                      </p:cBhvr>
                                      <p:to>
                                        <p:strVal val="visible"/>
                                      </p:to>
                                    </p:set>
                                    <p:animEffect transition="in" filter="blinds(horizontal)">
                                      <p:cBhvr>
                                        <p:cTn id="60" dur="500"/>
                                        <p:tgtEl>
                                          <p:spTgt spid="4">
                                            <p:txEl>
                                              <p:pRg st="0" end="0"/>
                                            </p:txEl>
                                          </p:spTgt>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3" presetClass="entr" presetSubtype="10" fill="hold" grpId="0" nodeType="clickEffect">
                                  <p:stCondLst>
                                    <p:cond delay="0"/>
                                  </p:stCondLst>
                                  <p:childTnLst>
                                    <p:set>
                                      <p:cBhvr>
                                        <p:cTn id="64" dur="1" fill="hold">
                                          <p:stCondLst>
                                            <p:cond delay="0"/>
                                          </p:stCondLst>
                                        </p:cTn>
                                        <p:tgtEl>
                                          <p:spTgt spid="4">
                                            <p:txEl>
                                              <p:pRg st="1" end="1"/>
                                            </p:txEl>
                                          </p:spTgt>
                                        </p:tgtEl>
                                        <p:attrNameLst>
                                          <p:attrName>style.visibility</p:attrName>
                                        </p:attrNameLst>
                                      </p:cBhvr>
                                      <p:to>
                                        <p:strVal val="visible"/>
                                      </p:to>
                                    </p:set>
                                    <p:animEffect transition="in" filter="blinds(horizontal)">
                                      <p:cBhvr>
                                        <p:cTn id="65" dur="500"/>
                                        <p:tgtEl>
                                          <p:spTgt spid="4">
                                            <p:txEl>
                                              <p:pRg st="1" end="1"/>
                                            </p:txEl>
                                          </p:spTgt>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3" presetClass="entr" presetSubtype="10" fill="hold" grpId="0" nodeType="clickEffect">
                                  <p:stCondLst>
                                    <p:cond delay="0"/>
                                  </p:stCondLst>
                                  <p:childTnLst>
                                    <p:set>
                                      <p:cBhvr>
                                        <p:cTn id="69" dur="1" fill="hold">
                                          <p:stCondLst>
                                            <p:cond delay="0"/>
                                          </p:stCondLst>
                                        </p:cTn>
                                        <p:tgtEl>
                                          <p:spTgt spid="4">
                                            <p:txEl>
                                              <p:pRg st="2" end="2"/>
                                            </p:txEl>
                                          </p:spTgt>
                                        </p:tgtEl>
                                        <p:attrNameLst>
                                          <p:attrName>style.visibility</p:attrName>
                                        </p:attrNameLst>
                                      </p:cBhvr>
                                      <p:to>
                                        <p:strVal val="visible"/>
                                      </p:to>
                                    </p:set>
                                    <p:animEffect transition="in" filter="blinds(horizontal)">
                                      <p:cBhvr>
                                        <p:cTn id="70" dur="500"/>
                                        <p:tgtEl>
                                          <p:spTgt spid="4">
                                            <p:txEl>
                                              <p:pRg st="2" end="2"/>
                                            </p:txEl>
                                          </p:spTgt>
                                        </p:tgtEl>
                                      </p:cBhvr>
                                    </p:animEffect>
                                  </p:childTnLst>
                                </p:cTn>
                              </p:par>
                            </p:childTnLst>
                          </p:cTn>
                        </p:par>
                      </p:childTnLst>
                    </p:cTn>
                  </p:par>
                  <p:par>
                    <p:cTn id="71" fill="hold" nodeType="clickPar">
                      <p:stCondLst>
                        <p:cond delay="indefinite"/>
                      </p:stCondLst>
                      <p:childTnLst>
                        <p:par>
                          <p:cTn id="72" fill="hold" nodeType="withGroup">
                            <p:stCondLst>
                              <p:cond delay="0"/>
                            </p:stCondLst>
                            <p:childTnLst>
                              <p:par>
                                <p:cTn id="73" presetID="3" presetClass="entr" presetSubtype="10" fill="hold" grpId="0" nodeType="click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blinds(horizontal)">
                                      <p:cBhvr>
                                        <p:cTn id="75" dur="500"/>
                                        <p:tgtEl>
                                          <p:spTgt spid="11"/>
                                        </p:tgtEl>
                                      </p:cBhvr>
                                    </p:animEffect>
                                  </p:childTnLst>
                                </p:cTn>
                              </p:par>
                            </p:childTnLst>
                          </p:cTn>
                        </p:par>
                      </p:childTnLst>
                    </p:cTn>
                  </p:par>
                  <p:par>
                    <p:cTn id="76" fill="hold" nodeType="clickPar">
                      <p:stCondLst>
                        <p:cond delay="indefinite"/>
                      </p:stCondLst>
                      <p:childTnLst>
                        <p:par>
                          <p:cTn id="77" fill="hold" nodeType="withGroup">
                            <p:stCondLst>
                              <p:cond delay="0"/>
                            </p:stCondLst>
                            <p:childTnLst>
                              <p:par>
                                <p:cTn id="78" presetID="39" presetClass="entr" presetSubtype="0" accel="100000" fill="hold" grpId="0" nodeType="clickEffect">
                                  <p:stCondLst>
                                    <p:cond delay="0"/>
                                  </p:stCondLst>
                                  <p:childTnLst>
                                    <p:set>
                                      <p:cBhvr>
                                        <p:cTn id="79" dur="1" fill="hold">
                                          <p:stCondLst>
                                            <p:cond delay="0"/>
                                          </p:stCondLst>
                                        </p:cTn>
                                        <p:tgtEl>
                                          <p:spTgt spid="12"/>
                                        </p:tgtEl>
                                        <p:attrNameLst>
                                          <p:attrName>style.visibility</p:attrName>
                                        </p:attrNameLst>
                                      </p:cBhvr>
                                      <p:to>
                                        <p:strVal val="visible"/>
                                      </p:to>
                                    </p:set>
                                    <p:anim calcmode="lin" valueType="num">
                                      <p:cBhvr>
                                        <p:cTn id="80" dur="5000" fill="hold"/>
                                        <p:tgtEl>
                                          <p:spTgt spid="12"/>
                                        </p:tgtEl>
                                        <p:attrNameLst>
                                          <p:attrName>ppt_h</p:attrName>
                                        </p:attrNameLst>
                                      </p:cBhvr>
                                      <p:tavLst>
                                        <p:tav tm="0">
                                          <p:val>
                                            <p:strVal val="#ppt_h/20"/>
                                          </p:val>
                                        </p:tav>
                                        <p:tav tm="50000">
                                          <p:val>
                                            <p:strVal val="#ppt_h/20"/>
                                          </p:val>
                                        </p:tav>
                                        <p:tav tm="100000">
                                          <p:val>
                                            <p:strVal val="#ppt_h"/>
                                          </p:val>
                                        </p:tav>
                                      </p:tavLst>
                                    </p:anim>
                                    <p:anim calcmode="lin" valueType="num">
                                      <p:cBhvr>
                                        <p:cTn id="81" dur="5000" fill="hold"/>
                                        <p:tgtEl>
                                          <p:spTgt spid="12"/>
                                        </p:tgtEl>
                                        <p:attrNameLst>
                                          <p:attrName>ppt_w</p:attrName>
                                        </p:attrNameLst>
                                      </p:cBhvr>
                                      <p:tavLst>
                                        <p:tav tm="0">
                                          <p:val>
                                            <p:strVal val="#ppt_w+.3"/>
                                          </p:val>
                                        </p:tav>
                                        <p:tav tm="50000">
                                          <p:val>
                                            <p:strVal val="#ppt_w+.3"/>
                                          </p:val>
                                        </p:tav>
                                        <p:tav tm="100000">
                                          <p:val>
                                            <p:strVal val="#ppt_w"/>
                                          </p:val>
                                        </p:tav>
                                      </p:tavLst>
                                    </p:anim>
                                    <p:anim calcmode="lin" valueType="num">
                                      <p:cBhvr>
                                        <p:cTn id="82" dur="5000" fill="hold"/>
                                        <p:tgtEl>
                                          <p:spTgt spid="12"/>
                                        </p:tgtEl>
                                        <p:attrNameLst>
                                          <p:attrName>ppt_x</p:attrName>
                                        </p:attrNameLst>
                                      </p:cBhvr>
                                      <p:tavLst>
                                        <p:tav tm="0">
                                          <p:val>
                                            <p:strVal val="#ppt_x-.3"/>
                                          </p:val>
                                        </p:tav>
                                        <p:tav tm="50000">
                                          <p:val>
                                            <p:strVal val="#ppt_x"/>
                                          </p:val>
                                        </p:tav>
                                        <p:tav tm="100000">
                                          <p:val>
                                            <p:strVal val="#ppt_x"/>
                                          </p:val>
                                        </p:tav>
                                      </p:tavLst>
                                    </p:anim>
                                    <p:anim calcmode="lin" valueType="num">
                                      <p:cBhvr>
                                        <p:cTn id="83" dur="50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84" fill="hold" nodeType="clickPar">
                      <p:stCondLst>
                        <p:cond delay="indefinite"/>
                      </p:stCondLst>
                      <p:childTnLst>
                        <p:par>
                          <p:cTn id="85" fill="hold" nodeType="withGroup">
                            <p:stCondLst>
                              <p:cond delay="0"/>
                            </p:stCondLst>
                            <p:childTnLst>
                              <p:par>
                                <p:cTn id="86" presetID="3" presetClass="entr" presetSubtype="10" fill="hold" grpId="0" nodeType="clickEffect">
                                  <p:stCondLst>
                                    <p:cond delay="0"/>
                                  </p:stCondLst>
                                  <p:childTnLst>
                                    <p:set>
                                      <p:cBhvr>
                                        <p:cTn id="87" dur="1" fill="hold">
                                          <p:stCondLst>
                                            <p:cond delay="0"/>
                                          </p:stCondLst>
                                        </p:cTn>
                                        <p:tgtEl>
                                          <p:spTgt spid="15"/>
                                        </p:tgtEl>
                                        <p:attrNameLst>
                                          <p:attrName>style.visibility</p:attrName>
                                        </p:attrNameLst>
                                      </p:cBhvr>
                                      <p:to>
                                        <p:strVal val="visible"/>
                                      </p:to>
                                    </p:set>
                                    <p:animEffect transition="in" filter="blinds(horizontal)">
                                      <p:cBhvr>
                                        <p:cTn id="88" dur="5000"/>
                                        <p:tgtEl>
                                          <p:spTgt spid="15"/>
                                        </p:tgtEl>
                                      </p:cBhvr>
                                    </p:animEffect>
                                  </p:childTnLst>
                                </p:cTn>
                              </p:par>
                            </p:childTnLst>
                          </p:cTn>
                        </p:par>
                      </p:childTnLst>
                    </p:cTn>
                  </p:par>
                  <p:par>
                    <p:cTn id="89" fill="hold" nodeType="clickPar">
                      <p:stCondLst>
                        <p:cond delay="indefinite"/>
                      </p:stCondLst>
                      <p:childTnLst>
                        <p:par>
                          <p:cTn id="90" fill="hold" nodeType="withGroup">
                            <p:stCondLst>
                              <p:cond delay="0"/>
                            </p:stCondLst>
                            <p:childTnLst>
                              <p:par>
                                <p:cTn id="91" presetID="3" presetClass="entr" presetSubtype="10" fill="hold" grpId="0" nodeType="clickEffect">
                                  <p:stCondLst>
                                    <p:cond delay="0"/>
                                  </p:stCondLst>
                                  <p:childTnLst>
                                    <p:set>
                                      <p:cBhvr>
                                        <p:cTn id="92" dur="1" fill="hold">
                                          <p:stCondLst>
                                            <p:cond delay="0"/>
                                          </p:stCondLst>
                                        </p:cTn>
                                        <p:tgtEl>
                                          <p:spTgt spid="13"/>
                                        </p:tgtEl>
                                        <p:attrNameLst>
                                          <p:attrName>style.visibility</p:attrName>
                                        </p:attrNameLst>
                                      </p:cBhvr>
                                      <p:to>
                                        <p:strVal val="visible"/>
                                      </p:to>
                                    </p:set>
                                    <p:animEffect transition="in" filter="blinds(horizontal)">
                                      <p:cBhvr>
                                        <p:cTn id="93" dur="5000"/>
                                        <p:tgtEl>
                                          <p:spTgt spid="13"/>
                                        </p:tgtEl>
                                      </p:cBhvr>
                                    </p:animEffect>
                                  </p:childTnLst>
                                </p:cTn>
                              </p:par>
                            </p:childTnLst>
                          </p:cTn>
                        </p:par>
                      </p:childTnLst>
                    </p:cTn>
                  </p:par>
                  <p:par>
                    <p:cTn id="94" fill="hold" nodeType="clickPar">
                      <p:stCondLst>
                        <p:cond delay="indefinite"/>
                      </p:stCondLst>
                      <p:childTnLst>
                        <p:par>
                          <p:cTn id="95" fill="hold" nodeType="withGroup">
                            <p:stCondLst>
                              <p:cond delay="0"/>
                            </p:stCondLst>
                            <p:childTnLst>
                              <p:par>
                                <p:cTn id="96" presetID="3" presetClass="entr" presetSubtype="10" fill="hold" grpId="0" nodeType="clickEffect">
                                  <p:stCondLst>
                                    <p:cond delay="0"/>
                                  </p:stCondLst>
                                  <p:childTnLst>
                                    <p:set>
                                      <p:cBhvr>
                                        <p:cTn id="97" dur="1" fill="hold">
                                          <p:stCondLst>
                                            <p:cond delay="0"/>
                                          </p:stCondLst>
                                        </p:cTn>
                                        <p:tgtEl>
                                          <p:spTgt spid="14"/>
                                        </p:tgtEl>
                                        <p:attrNameLst>
                                          <p:attrName>style.visibility</p:attrName>
                                        </p:attrNameLst>
                                      </p:cBhvr>
                                      <p:to>
                                        <p:strVal val="visible"/>
                                      </p:to>
                                    </p:set>
                                    <p:animEffect transition="in" filter="blinds(horizontal)">
                                      <p:cBhvr>
                                        <p:cTn id="9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P spid="4" grpId="0" build="p" animBg="1"/>
      <p:bldP spid="6" grpId="0"/>
      <p:bldP spid="7" grpId="0"/>
      <p:bldP spid="8" grpId="0"/>
      <p:bldP spid="9" grpId="0"/>
      <p:bldP spid="10" grpId="0"/>
      <p:bldP spid="11" grpId="0"/>
      <p:bldP spid="12" grpId="0"/>
      <p:bldP spid="13" grpId="0"/>
      <p:bldP spid="14" grpId="0"/>
      <p:bldP spid="15" grpId="0"/>
    </p:bld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677" y="274638"/>
            <a:ext cx="8546123" cy="1143000"/>
          </a:xfrm>
          <a:solidFill>
            <a:schemeClr val="accent1"/>
          </a:solidFill>
        </p:spPr>
        <p:txBody>
          <a:bodyPr/>
          <a:lstStyle/>
          <a:p>
            <a:pPr algn="just" rtl="1">
              <a:defRPr/>
            </a:pPr>
            <a:r>
              <a:rPr lang="ar-SA" sz="2800" b="1" dirty="0" smtClean="0">
                <a:solidFill>
                  <a:schemeClr val="tx1"/>
                </a:solidFill>
              </a:rPr>
              <a:t>في حالة الاتفاق مع محلات الأمل على سداد جزء من قيمة الورقة، وسحب ورقة جديدة بالباقي، في هذه الحالة تحتسب فوائد التجديد على الجزء المتبقي فقط.</a:t>
            </a:r>
            <a:endParaRPr lang="en-GB" sz="2800" b="1" dirty="0">
              <a:solidFill>
                <a:schemeClr val="tx1"/>
              </a:solidFill>
            </a:endParaRPr>
          </a:p>
        </p:txBody>
      </p:sp>
      <p:sp>
        <p:nvSpPr>
          <p:cNvPr id="3" name="Content Placeholder 2"/>
          <p:cNvSpPr>
            <a:spLocks noGrp="1"/>
          </p:cNvSpPr>
          <p:nvPr>
            <p:ph idx="1"/>
          </p:nvPr>
        </p:nvSpPr>
        <p:spPr>
          <a:xfrm>
            <a:off x="351693" y="1600201"/>
            <a:ext cx="8440615" cy="4525963"/>
          </a:xfrm>
        </p:spPr>
        <p:txBody>
          <a:bodyPr/>
          <a:lstStyle/>
          <a:p>
            <a:pPr algn="just" rtl="1"/>
            <a:r>
              <a:rPr lang="ar-SA" altLang="en-US" sz="2800" smtClean="0">
                <a:cs typeface="Arial" pitchFamily="34" charset="0"/>
              </a:rPr>
              <a:t>افترض أن المنشأة اتفقت مع محلات الأمل في 4/1على تحصيل نصف المستحق عليها نقدًاً بالإضافة إلى المصاريف القضائية، وسحب كمبيالة جديدة بالباقي  تستحق بعد شهرين مع احتساب فوائد تجديد بمعدل9% سنوياً.</a:t>
            </a:r>
          </a:p>
          <a:p>
            <a:r>
              <a:rPr lang="ar-SA" altLang="en-US" sz="2800" smtClean="0">
                <a:solidFill>
                  <a:srgbClr val="FF0000"/>
                </a:solidFill>
                <a:cs typeface="Arial" pitchFamily="34" charset="0"/>
              </a:rPr>
              <a:t>المسدد نقداً = 25000 + 200 = 25200 ريال</a:t>
            </a:r>
          </a:p>
          <a:p>
            <a:endParaRPr lang="ar-SA" altLang="en-US" sz="2800" smtClean="0">
              <a:cs typeface="Arial" pitchFamily="34" charset="0"/>
            </a:endParaRPr>
          </a:p>
          <a:p>
            <a:endParaRPr lang="en-GB" altLang="en-US" sz="2800" smtClean="0">
              <a:cs typeface="Arial" pitchFamily="34" charset="0"/>
            </a:endParaRPr>
          </a:p>
        </p:txBody>
      </p:sp>
      <p:sp>
        <p:nvSpPr>
          <p:cNvPr id="5" name="Rectangle 4"/>
          <p:cNvSpPr>
            <a:spLocks noGrp="1" noChangeArrowheads="1"/>
          </p:cNvSpPr>
          <p:nvPr/>
        </p:nvSpPr>
        <p:spPr bwMode="auto">
          <a:xfrm>
            <a:off x="351692" y="3276600"/>
            <a:ext cx="1336431"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a:spcBef>
                <a:spcPct val="20000"/>
              </a:spcBef>
              <a:buFont typeface="Arial" pitchFamily="34" charset="0"/>
              <a:buNone/>
            </a:pPr>
            <a:r>
              <a:rPr lang="ar-SA" altLang="en-US" sz="2400" u="sng">
                <a:solidFill>
                  <a:srgbClr val="002060"/>
                </a:solidFill>
                <a:latin typeface="Calibri" pitchFamily="34" charset="0"/>
              </a:rPr>
              <a:t>في </a:t>
            </a:r>
            <a:r>
              <a:rPr lang="ar-SA" altLang="en-US" sz="2400" u="sng">
                <a:latin typeface="Calibri" pitchFamily="34" charset="0"/>
              </a:rPr>
              <a:t>4/1</a:t>
            </a:r>
            <a:endParaRPr lang="en-GB" altLang="en-US" sz="2400">
              <a:solidFill>
                <a:srgbClr val="002060"/>
              </a:solidFill>
              <a:latin typeface="Calibri" pitchFamily="34" charset="0"/>
            </a:endParaRPr>
          </a:p>
        </p:txBody>
      </p:sp>
      <p:sp>
        <p:nvSpPr>
          <p:cNvPr id="6" name="Rectangle 5"/>
          <p:cNvSpPr>
            <a:spLocks noChangeArrowheads="1"/>
          </p:cNvSpPr>
          <p:nvPr/>
        </p:nvSpPr>
        <p:spPr bwMode="auto">
          <a:xfrm>
            <a:off x="1324707" y="3810001"/>
            <a:ext cx="6482862"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800" dirty="0">
                <a:solidFill>
                  <a:srgbClr val="FF0000"/>
                </a:solidFill>
              </a:rPr>
              <a:t>25200</a:t>
            </a:r>
            <a:r>
              <a:rPr lang="ar-SA" altLang="en-US" sz="2800" dirty="0"/>
              <a:t>                 من حـ/ الصندوق</a:t>
            </a:r>
          </a:p>
        </p:txBody>
      </p:sp>
      <p:sp>
        <p:nvSpPr>
          <p:cNvPr id="7" name="Rectangle 7"/>
          <p:cNvSpPr>
            <a:spLocks noChangeArrowheads="1"/>
          </p:cNvSpPr>
          <p:nvPr/>
        </p:nvSpPr>
        <p:spPr bwMode="auto">
          <a:xfrm>
            <a:off x="351692" y="5181601"/>
            <a:ext cx="5134708" cy="830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altLang="en-US" sz="2400" dirty="0">
                <a:solidFill>
                  <a:srgbClr val="0070C0"/>
                </a:solidFill>
              </a:rPr>
              <a:t> </a:t>
            </a:r>
            <a:r>
              <a:rPr lang="ar-SA" altLang="en-US" sz="2400" b="1" dirty="0">
                <a:solidFill>
                  <a:srgbClr val="0070C0"/>
                </a:solidFill>
              </a:rPr>
              <a:t>إثبات سداد محلات الأمل نصف قيمة الكمبيالة المستحقة عليها نقداً</a:t>
            </a:r>
            <a:endParaRPr lang="en-GB" altLang="en-US" sz="2400" b="1" dirty="0">
              <a:solidFill>
                <a:srgbClr val="0070C0"/>
              </a:solidFill>
            </a:endParaRPr>
          </a:p>
        </p:txBody>
      </p:sp>
      <p:sp>
        <p:nvSpPr>
          <p:cNvPr id="8" name="Rectangle 7"/>
          <p:cNvSpPr>
            <a:spLocks noChangeArrowheads="1"/>
          </p:cNvSpPr>
          <p:nvPr/>
        </p:nvSpPr>
        <p:spPr bwMode="auto">
          <a:xfrm>
            <a:off x="844062" y="5867401"/>
            <a:ext cx="4290646"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sz="2400"/>
              <a:t>ــــــــــــــــــــــــــــــــــــــــــــــــــــــــــــ</a:t>
            </a:r>
            <a:endParaRPr lang="en-GB" altLang="en-US" sz="2400"/>
          </a:p>
        </p:txBody>
      </p:sp>
      <p:sp>
        <p:nvSpPr>
          <p:cNvPr id="9" name="Rectangle 8"/>
          <p:cNvSpPr>
            <a:spLocks noChangeArrowheads="1"/>
          </p:cNvSpPr>
          <p:nvPr/>
        </p:nvSpPr>
        <p:spPr bwMode="auto">
          <a:xfrm>
            <a:off x="351692" y="4572001"/>
            <a:ext cx="6682154"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800" dirty="0">
                <a:solidFill>
                  <a:srgbClr val="FF0000"/>
                </a:solidFill>
              </a:rPr>
              <a:t>25200                 </a:t>
            </a:r>
            <a:r>
              <a:rPr lang="ar-SA" altLang="en-US" sz="2800" dirty="0"/>
              <a:t>إلى</a:t>
            </a:r>
            <a:r>
              <a:rPr lang="ar-SA" altLang="en-US" sz="2800" dirty="0">
                <a:solidFill>
                  <a:srgbClr val="FF0000"/>
                </a:solidFill>
              </a:rPr>
              <a:t> </a:t>
            </a:r>
            <a:r>
              <a:rPr lang="ar-SA" altLang="en-US" sz="2800" dirty="0"/>
              <a:t>حـ/ المدينين (محلات الأمل)</a:t>
            </a:r>
          </a:p>
        </p:txBody>
      </p:sp>
      <p:sp>
        <p:nvSpPr>
          <p:cNvPr id="11"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260</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232198585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linds(horizontal)">
                                      <p:cBhvr>
                                        <p:cTn id="22" dur="500"/>
                                        <p:tgtEl>
                                          <p:spTgt spid="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9" presetClass="entr" presetSubtype="0" accel="10000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0" fill="hold"/>
                                        <p:tgtEl>
                                          <p:spTgt spid="6"/>
                                        </p:tgtEl>
                                        <p:attrNameLst>
                                          <p:attrName>ppt_h</p:attrName>
                                        </p:attrNameLst>
                                      </p:cBhvr>
                                      <p:tavLst>
                                        <p:tav tm="0">
                                          <p:val>
                                            <p:strVal val="#ppt_h/20"/>
                                          </p:val>
                                        </p:tav>
                                        <p:tav tm="50000">
                                          <p:val>
                                            <p:strVal val="#ppt_h/20"/>
                                          </p:val>
                                        </p:tav>
                                        <p:tav tm="100000">
                                          <p:val>
                                            <p:strVal val="#ppt_h"/>
                                          </p:val>
                                        </p:tav>
                                      </p:tavLst>
                                    </p:anim>
                                    <p:anim calcmode="lin" valueType="num">
                                      <p:cBhvr>
                                        <p:cTn id="28" dur="5000" fill="hold"/>
                                        <p:tgtEl>
                                          <p:spTgt spid="6"/>
                                        </p:tgtEl>
                                        <p:attrNameLst>
                                          <p:attrName>ppt_w</p:attrName>
                                        </p:attrNameLst>
                                      </p:cBhvr>
                                      <p:tavLst>
                                        <p:tav tm="0">
                                          <p:val>
                                            <p:strVal val="#ppt_w+.3"/>
                                          </p:val>
                                        </p:tav>
                                        <p:tav tm="50000">
                                          <p:val>
                                            <p:strVal val="#ppt_w+.3"/>
                                          </p:val>
                                        </p:tav>
                                        <p:tav tm="100000">
                                          <p:val>
                                            <p:strVal val="#ppt_w"/>
                                          </p:val>
                                        </p:tav>
                                      </p:tavLst>
                                    </p:anim>
                                    <p:anim calcmode="lin" valueType="num">
                                      <p:cBhvr>
                                        <p:cTn id="29" dur="5000" fill="hold"/>
                                        <p:tgtEl>
                                          <p:spTgt spid="6"/>
                                        </p:tgtEl>
                                        <p:attrNameLst>
                                          <p:attrName>ppt_x</p:attrName>
                                        </p:attrNameLst>
                                      </p:cBhvr>
                                      <p:tavLst>
                                        <p:tav tm="0">
                                          <p:val>
                                            <p:strVal val="#ppt_x-.3"/>
                                          </p:val>
                                        </p:tav>
                                        <p:tav tm="50000">
                                          <p:val>
                                            <p:strVal val="#ppt_x"/>
                                          </p:val>
                                        </p:tav>
                                        <p:tav tm="100000">
                                          <p:val>
                                            <p:strVal val="#ppt_x"/>
                                          </p:val>
                                        </p:tav>
                                      </p:tavLst>
                                    </p:anim>
                                    <p:anim calcmode="lin" valueType="num">
                                      <p:cBhvr>
                                        <p:cTn id="30" dur="50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blinds(horizontal)">
                                      <p:cBhvr>
                                        <p:cTn id="35" dur="5000"/>
                                        <p:tgtEl>
                                          <p:spTgt spid="9"/>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blinds(horizontal)">
                                      <p:cBhvr>
                                        <p:cTn id="40" dur="5000"/>
                                        <p:tgtEl>
                                          <p:spTgt spid="7"/>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blinds(horizontal)">
                                      <p:cBhvr>
                                        <p:cTn id="4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5" grpId="0"/>
      <p:bldP spid="6" grpId="0"/>
      <p:bldP spid="7" grpId="0"/>
      <p:bldP spid="8" grpId="0"/>
      <p:bldP spid="9" grpId="0"/>
    </p:bld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defRPr/>
            </a:pPr>
            <a:r>
              <a:rPr lang="ar-SA" sz="2800" dirty="0" smtClean="0"/>
              <a:t>فوائد التجديد = 25000 × 9% × (2 ÷ 12) = 375 ريال</a:t>
            </a:r>
            <a:br>
              <a:rPr lang="ar-SA" sz="2800" dirty="0" smtClean="0"/>
            </a:br>
            <a:r>
              <a:rPr lang="ar-SA" sz="2800" dirty="0" smtClean="0">
                <a:solidFill>
                  <a:srgbClr val="FF0000"/>
                </a:solidFill>
              </a:rPr>
              <a:t>قيمة الكمبيالة الجديدة = 25000 + 375 = 25375 ريال</a:t>
            </a:r>
            <a:endParaRPr lang="en-GB" sz="2800" dirty="0">
              <a:solidFill>
                <a:srgbClr val="FF0000"/>
              </a:solidFill>
            </a:endParaRPr>
          </a:p>
        </p:txBody>
      </p:sp>
      <p:sp>
        <p:nvSpPr>
          <p:cNvPr id="3" name="Content Placeholder 2"/>
          <p:cNvSpPr>
            <a:spLocks noGrp="1"/>
          </p:cNvSpPr>
          <p:nvPr>
            <p:ph sz="half" idx="13"/>
          </p:nvPr>
        </p:nvSpPr>
        <p:spPr>
          <a:xfrm>
            <a:off x="4639408" y="1600200"/>
            <a:ext cx="4050323" cy="4114800"/>
          </a:xfrm>
          <a:solidFill>
            <a:schemeClr val="accent6">
              <a:lumMod val="20000"/>
              <a:lumOff val="80000"/>
            </a:schemeClr>
          </a:solidFill>
        </p:spPr>
        <p:txBody>
          <a:bodyPr/>
          <a:lstStyle/>
          <a:p>
            <a:pPr>
              <a:defRPr/>
            </a:pPr>
            <a:endParaRPr lang="en-GB" dirty="0"/>
          </a:p>
        </p:txBody>
      </p:sp>
      <p:sp>
        <p:nvSpPr>
          <p:cNvPr id="4" name="Content Placeholder 3"/>
          <p:cNvSpPr>
            <a:spLocks noGrp="1"/>
          </p:cNvSpPr>
          <p:nvPr>
            <p:ph sz="half" idx="1"/>
          </p:nvPr>
        </p:nvSpPr>
        <p:spPr>
          <a:xfrm>
            <a:off x="422031" y="1600200"/>
            <a:ext cx="4051789" cy="4114800"/>
          </a:xfrm>
          <a:solidFill>
            <a:schemeClr val="accent1">
              <a:lumMod val="20000"/>
              <a:lumOff val="80000"/>
            </a:schemeClr>
          </a:solidFill>
        </p:spPr>
        <p:txBody>
          <a:bodyPr/>
          <a:lstStyle/>
          <a:p>
            <a:pPr>
              <a:defRPr/>
            </a:pPr>
            <a:endParaRPr lang="en-GB" dirty="0"/>
          </a:p>
        </p:txBody>
      </p:sp>
      <p:sp>
        <p:nvSpPr>
          <p:cNvPr id="6" name="Rectangle 5"/>
          <p:cNvSpPr>
            <a:spLocks noGrp="1" noChangeArrowheads="1"/>
          </p:cNvSpPr>
          <p:nvPr/>
        </p:nvSpPr>
        <p:spPr bwMode="auto">
          <a:xfrm>
            <a:off x="4712677" y="1828800"/>
            <a:ext cx="1336431"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a:spcBef>
                <a:spcPct val="20000"/>
              </a:spcBef>
              <a:buFont typeface="Arial" pitchFamily="34" charset="0"/>
              <a:buNone/>
            </a:pPr>
            <a:r>
              <a:rPr lang="ar-SA" altLang="en-US" sz="2400" u="sng">
                <a:solidFill>
                  <a:srgbClr val="002060"/>
                </a:solidFill>
                <a:latin typeface="Calibri" pitchFamily="34" charset="0"/>
              </a:rPr>
              <a:t>في </a:t>
            </a:r>
            <a:r>
              <a:rPr lang="ar-SA" altLang="en-US" sz="2400" u="sng">
                <a:latin typeface="Calibri" pitchFamily="34" charset="0"/>
              </a:rPr>
              <a:t>4/1</a:t>
            </a:r>
            <a:endParaRPr lang="en-GB" altLang="en-US" sz="2400">
              <a:solidFill>
                <a:srgbClr val="002060"/>
              </a:solidFill>
              <a:latin typeface="Calibri" pitchFamily="34" charset="0"/>
            </a:endParaRPr>
          </a:p>
        </p:txBody>
      </p:sp>
      <p:sp>
        <p:nvSpPr>
          <p:cNvPr id="7" name="Rectangle 6"/>
          <p:cNvSpPr>
            <a:spLocks noChangeArrowheads="1"/>
          </p:cNvSpPr>
          <p:nvPr/>
        </p:nvSpPr>
        <p:spPr bwMode="auto">
          <a:xfrm>
            <a:off x="4712677" y="2743201"/>
            <a:ext cx="3868615"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dirty="0">
                <a:solidFill>
                  <a:srgbClr val="FF0000"/>
                </a:solidFill>
              </a:rPr>
              <a:t>375</a:t>
            </a:r>
            <a:r>
              <a:rPr lang="ar-SA" altLang="en-US" sz="2400" dirty="0"/>
              <a:t>    من حـ/ المدينين </a:t>
            </a:r>
            <a:r>
              <a:rPr lang="ar-SA" altLang="en-US" sz="2000" dirty="0"/>
              <a:t>(محلات الأمل)</a:t>
            </a:r>
          </a:p>
        </p:txBody>
      </p:sp>
      <p:sp>
        <p:nvSpPr>
          <p:cNvPr id="8" name="Rectangle 7"/>
          <p:cNvSpPr>
            <a:spLocks noChangeArrowheads="1"/>
          </p:cNvSpPr>
          <p:nvPr/>
        </p:nvSpPr>
        <p:spPr bwMode="auto">
          <a:xfrm>
            <a:off x="4923692" y="4038601"/>
            <a:ext cx="2743200" cy="830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altLang="en-US" sz="2400">
                <a:solidFill>
                  <a:srgbClr val="0070C0"/>
                </a:solidFill>
              </a:rPr>
              <a:t> إثبات تحميل محلات الأمل بفوائد التجديد</a:t>
            </a:r>
            <a:endParaRPr lang="en-GB" altLang="en-US" sz="2400">
              <a:solidFill>
                <a:srgbClr val="0070C0"/>
              </a:solidFill>
            </a:endParaRPr>
          </a:p>
        </p:txBody>
      </p:sp>
      <p:sp>
        <p:nvSpPr>
          <p:cNvPr id="9" name="Rectangle 8"/>
          <p:cNvSpPr>
            <a:spLocks noChangeArrowheads="1"/>
          </p:cNvSpPr>
          <p:nvPr/>
        </p:nvSpPr>
        <p:spPr bwMode="auto">
          <a:xfrm>
            <a:off x="4712677" y="4800601"/>
            <a:ext cx="2954215"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sz="2400" b="1" dirty="0"/>
              <a:t>ـــــــــــــــــــــــــــــــــــــــــــ</a:t>
            </a:r>
            <a:endParaRPr lang="en-GB" altLang="en-US" sz="2400" b="1" dirty="0"/>
          </a:p>
        </p:txBody>
      </p:sp>
      <p:sp>
        <p:nvSpPr>
          <p:cNvPr id="10" name="Rectangle 9"/>
          <p:cNvSpPr>
            <a:spLocks noChangeArrowheads="1"/>
          </p:cNvSpPr>
          <p:nvPr/>
        </p:nvSpPr>
        <p:spPr bwMode="auto">
          <a:xfrm>
            <a:off x="4923692" y="3352801"/>
            <a:ext cx="3446586"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dirty="0" smtClean="0">
                <a:solidFill>
                  <a:srgbClr val="FF0000"/>
                </a:solidFill>
              </a:rPr>
              <a:t>375  </a:t>
            </a:r>
            <a:r>
              <a:rPr lang="ar-SA" altLang="en-US" sz="2400" dirty="0" smtClean="0"/>
              <a:t>إلى</a:t>
            </a:r>
            <a:r>
              <a:rPr lang="ar-SA" altLang="en-US" sz="2400" dirty="0" smtClean="0">
                <a:solidFill>
                  <a:srgbClr val="FF0000"/>
                </a:solidFill>
              </a:rPr>
              <a:t> </a:t>
            </a:r>
            <a:r>
              <a:rPr lang="ar-SA" altLang="en-US" sz="2400" dirty="0"/>
              <a:t>حـ/ فوائد تجديد </a:t>
            </a:r>
            <a:endParaRPr lang="ar-SA" altLang="en-US" sz="2400" dirty="0" smtClean="0"/>
          </a:p>
          <a:p>
            <a:pPr algn="r" rtl="1" eaLnBrk="1" hangingPunct="1"/>
            <a:r>
              <a:rPr lang="ar-SA" altLang="en-US" sz="2400" dirty="0" smtClean="0"/>
              <a:t>                 أوراق </a:t>
            </a:r>
            <a:r>
              <a:rPr lang="ar-SA" altLang="en-US" sz="2400" dirty="0"/>
              <a:t>القبض</a:t>
            </a:r>
            <a:endParaRPr lang="ar-SA" altLang="en-US" sz="2000" dirty="0"/>
          </a:p>
        </p:txBody>
      </p:sp>
      <p:sp>
        <p:nvSpPr>
          <p:cNvPr id="11" name="Rectangle 10"/>
          <p:cNvSpPr>
            <a:spLocks noGrp="1" noChangeArrowheads="1"/>
          </p:cNvSpPr>
          <p:nvPr/>
        </p:nvSpPr>
        <p:spPr bwMode="auto">
          <a:xfrm>
            <a:off x="422031" y="1905001"/>
            <a:ext cx="1336431"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a:spcBef>
                <a:spcPct val="20000"/>
              </a:spcBef>
              <a:buFont typeface="Arial" pitchFamily="34" charset="0"/>
              <a:buNone/>
            </a:pPr>
            <a:r>
              <a:rPr lang="ar-SA" altLang="en-US" sz="2400" u="sng">
                <a:solidFill>
                  <a:srgbClr val="002060"/>
                </a:solidFill>
                <a:latin typeface="Calibri" pitchFamily="34" charset="0"/>
              </a:rPr>
              <a:t>في </a:t>
            </a:r>
            <a:r>
              <a:rPr lang="ar-SA" altLang="en-US" sz="2400" u="sng">
                <a:latin typeface="Calibri" pitchFamily="34" charset="0"/>
              </a:rPr>
              <a:t>4/1</a:t>
            </a:r>
            <a:endParaRPr lang="en-GB" altLang="en-US" sz="2400">
              <a:solidFill>
                <a:srgbClr val="002060"/>
              </a:solidFill>
              <a:latin typeface="Calibri" pitchFamily="34" charset="0"/>
            </a:endParaRPr>
          </a:p>
        </p:txBody>
      </p:sp>
      <p:sp>
        <p:nvSpPr>
          <p:cNvPr id="12" name="Rectangle 11"/>
          <p:cNvSpPr>
            <a:spLocks noChangeArrowheads="1"/>
          </p:cNvSpPr>
          <p:nvPr/>
        </p:nvSpPr>
        <p:spPr bwMode="auto">
          <a:xfrm>
            <a:off x="773723" y="2743201"/>
            <a:ext cx="36576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dirty="0" smtClean="0">
                <a:solidFill>
                  <a:srgbClr val="FF0000"/>
                </a:solidFill>
              </a:rPr>
              <a:t>25375</a:t>
            </a:r>
            <a:r>
              <a:rPr lang="ar-SA" altLang="en-US" sz="2400" dirty="0" smtClean="0"/>
              <a:t>    </a:t>
            </a:r>
            <a:r>
              <a:rPr lang="ar-SA" altLang="en-US" sz="2400" dirty="0"/>
              <a:t>من حـ/ أوراق القبض</a:t>
            </a:r>
            <a:endParaRPr lang="ar-SA" altLang="en-US" sz="2000" dirty="0"/>
          </a:p>
        </p:txBody>
      </p:sp>
      <p:sp>
        <p:nvSpPr>
          <p:cNvPr id="13" name="Rectangle 12"/>
          <p:cNvSpPr>
            <a:spLocks noChangeArrowheads="1"/>
          </p:cNvSpPr>
          <p:nvPr/>
        </p:nvSpPr>
        <p:spPr bwMode="auto">
          <a:xfrm>
            <a:off x="251521" y="4038600"/>
            <a:ext cx="3124726"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altLang="en-US" sz="2200" dirty="0">
                <a:solidFill>
                  <a:srgbClr val="0070C0"/>
                </a:solidFill>
              </a:rPr>
              <a:t> إثبات سحب كمبيالة جديدة بباقي المستحق على محلات الأمل</a:t>
            </a:r>
            <a:endParaRPr lang="en-GB" altLang="en-US" sz="2200" dirty="0">
              <a:solidFill>
                <a:srgbClr val="0070C0"/>
              </a:solidFill>
            </a:endParaRPr>
          </a:p>
        </p:txBody>
      </p:sp>
      <p:sp>
        <p:nvSpPr>
          <p:cNvPr id="14" name="Rectangle 13"/>
          <p:cNvSpPr>
            <a:spLocks noChangeArrowheads="1"/>
          </p:cNvSpPr>
          <p:nvPr/>
        </p:nvSpPr>
        <p:spPr bwMode="auto">
          <a:xfrm>
            <a:off x="422031" y="4800601"/>
            <a:ext cx="2954215"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sz="2400" b="1" dirty="0"/>
              <a:t>ـــــــــــــــــــــــــــــــــــــــــــ</a:t>
            </a:r>
            <a:endParaRPr lang="en-GB" altLang="en-US" sz="2400" b="1" dirty="0"/>
          </a:p>
        </p:txBody>
      </p:sp>
      <p:sp>
        <p:nvSpPr>
          <p:cNvPr id="15" name="Rectangle 14"/>
          <p:cNvSpPr>
            <a:spLocks noChangeArrowheads="1"/>
          </p:cNvSpPr>
          <p:nvPr/>
        </p:nvSpPr>
        <p:spPr bwMode="auto">
          <a:xfrm>
            <a:off x="107504" y="3429001"/>
            <a:ext cx="4042465"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dirty="0" smtClean="0">
                <a:solidFill>
                  <a:srgbClr val="FF0000"/>
                </a:solidFill>
              </a:rPr>
              <a:t>25375   </a:t>
            </a:r>
            <a:r>
              <a:rPr lang="ar-SA" altLang="en-US" sz="2400" dirty="0"/>
              <a:t>إلى</a:t>
            </a:r>
            <a:r>
              <a:rPr lang="ar-SA" altLang="en-US" sz="2400" dirty="0">
                <a:solidFill>
                  <a:srgbClr val="FF0000"/>
                </a:solidFill>
              </a:rPr>
              <a:t> </a:t>
            </a:r>
            <a:r>
              <a:rPr lang="ar-SA" altLang="en-US" sz="2400" dirty="0"/>
              <a:t>حـ/المدينين </a:t>
            </a:r>
            <a:r>
              <a:rPr lang="ar-SA" altLang="en-US" sz="2000" dirty="0"/>
              <a:t>(محلات الأمل)</a:t>
            </a:r>
          </a:p>
        </p:txBody>
      </p:sp>
      <p:sp>
        <p:nvSpPr>
          <p:cNvPr id="17"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261</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190019610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blinds(horizontal)">
                                      <p:cBhvr>
                                        <p:cTn id="12" dur="500"/>
                                        <p:tgtEl>
                                          <p:spTgt spid="3">
                                            <p:bg/>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nodePh="1">
                                  <p:stCondLst>
                                    <p:cond delay="0"/>
                                  </p:stCondLst>
                                  <p:endCondLst>
                                    <p:cond evt="begin" delay="0">
                                      <p:tn val="15"/>
                                    </p:cond>
                                  </p:end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blinds(horizontal)">
                                      <p:cBhvr>
                                        <p:cTn id="17" dur="500"/>
                                        <p:tgtEl>
                                          <p:spTgt spid="3">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9" presetClass="entr" presetSubtype="0" accel="10000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8" dur="50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9" dur="50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30" dur="50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blinds(horizontal)">
                                      <p:cBhvr>
                                        <p:cTn id="35" dur="5000"/>
                                        <p:tgtEl>
                                          <p:spTgt spid="10"/>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blinds(horizontal)">
                                      <p:cBhvr>
                                        <p:cTn id="40" dur="5000"/>
                                        <p:tgtEl>
                                          <p:spTgt spid="8"/>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blinds(horizontal)">
                                      <p:cBhvr>
                                        <p:cTn id="45" dur="500"/>
                                        <p:tgtEl>
                                          <p:spTgt spid="9"/>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4">
                                            <p:bg/>
                                          </p:spTgt>
                                        </p:tgtEl>
                                        <p:attrNameLst>
                                          <p:attrName>style.visibility</p:attrName>
                                        </p:attrNameLst>
                                      </p:cBhvr>
                                      <p:to>
                                        <p:strVal val="visible"/>
                                      </p:to>
                                    </p:set>
                                    <p:animEffect transition="in" filter="blinds(horizontal)">
                                      <p:cBhvr>
                                        <p:cTn id="50" dur="500"/>
                                        <p:tgtEl>
                                          <p:spTgt spid="4">
                                            <p:bg/>
                                          </p:spTgt>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3" presetClass="entr" presetSubtype="10" fill="hold" grpId="0" nodeType="clickEffect" nodePh="1">
                                  <p:stCondLst>
                                    <p:cond delay="0"/>
                                  </p:stCondLst>
                                  <p:endCondLst>
                                    <p:cond evt="begin" delay="0">
                                      <p:tn val="53"/>
                                    </p:cond>
                                  </p:endCondLst>
                                  <p:childTnLst>
                                    <p:set>
                                      <p:cBhvr>
                                        <p:cTn id="54" dur="1" fill="hold">
                                          <p:stCondLst>
                                            <p:cond delay="0"/>
                                          </p:stCondLst>
                                        </p:cTn>
                                        <p:tgtEl>
                                          <p:spTgt spid="4">
                                            <p:txEl>
                                              <p:pRg st="0" end="0"/>
                                            </p:txEl>
                                          </p:spTgt>
                                        </p:tgtEl>
                                        <p:attrNameLst>
                                          <p:attrName>style.visibility</p:attrName>
                                        </p:attrNameLst>
                                      </p:cBhvr>
                                      <p:to>
                                        <p:strVal val="visible"/>
                                      </p:to>
                                    </p:set>
                                    <p:animEffect transition="in" filter="blinds(horizontal)">
                                      <p:cBhvr>
                                        <p:cTn id="55" dur="500"/>
                                        <p:tgtEl>
                                          <p:spTgt spid="4">
                                            <p:txEl>
                                              <p:pRg st="0" end="0"/>
                                            </p:txEl>
                                          </p:spTgt>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3" presetClass="entr" presetSubtype="10" fill="hold" grpId="0" nodeType="click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blinds(horizontal)">
                                      <p:cBhvr>
                                        <p:cTn id="60" dur="500"/>
                                        <p:tgtEl>
                                          <p:spTgt spid="11"/>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39" presetClass="entr" presetSubtype="0" accel="100000" fill="hold" grpId="0" nodeType="clickEffect">
                                  <p:stCondLst>
                                    <p:cond delay="0"/>
                                  </p:stCondLst>
                                  <p:childTnLst>
                                    <p:set>
                                      <p:cBhvr>
                                        <p:cTn id="64" dur="1" fill="hold">
                                          <p:stCondLst>
                                            <p:cond delay="0"/>
                                          </p:stCondLst>
                                        </p:cTn>
                                        <p:tgtEl>
                                          <p:spTgt spid="12"/>
                                        </p:tgtEl>
                                        <p:attrNameLst>
                                          <p:attrName>style.visibility</p:attrName>
                                        </p:attrNameLst>
                                      </p:cBhvr>
                                      <p:to>
                                        <p:strVal val="visible"/>
                                      </p:to>
                                    </p:set>
                                    <p:anim calcmode="lin" valueType="num">
                                      <p:cBhvr>
                                        <p:cTn id="65" dur="5000" fill="hold"/>
                                        <p:tgtEl>
                                          <p:spTgt spid="12"/>
                                        </p:tgtEl>
                                        <p:attrNameLst>
                                          <p:attrName>ppt_h</p:attrName>
                                        </p:attrNameLst>
                                      </p:cBhvr>
                                      <p:tavLst>
                                        <p:tav tm="0">
                                          <p:val>
                                            <p:strVal val="#ppt_h/20"/>
                                          </p:val>
                                        </p:tav>
                                        <p:tav tm="50000">
                                          <p:val>
                                            <p:strVal val="#ppt_h/20"/>
                                          </p:val>
                                        </p:tav>
                                        <p:tav tm="100000">
                                          <p:val>
                                            <p:strVal val="#ppt_h"/>
                                          </p:val>
                                        </p:tav>
                                      </p:tavLst>
                                    </p:anim>
                                    <p:anim calcmode="lin" valueType="num">
                                      <p:cBhvr>
                                        <p:cTn id="66" dur="5000" fill="hold"/>
                                        <p:tgtEl>
                                          <p:spTgt spid="12"/>
                                        </p:tgtEl>
                                        <p:attrNameLst>
                                          <p:attrName>ppt_w</p:attrName>
                                        </p:attrNameLst>
                                      </p:cBhvr>
                                      <p:tavLst>
                                        <p:tav tm="0">
                                          <p:val>
                                            <p:strVal val="#ppt_w+.3"/>
                                          </p:val>
                                        </p:tav>
                                        <p:tav tm="50000">
                                          <p:val>
                                            <p:strVal val="#ppt_w+.3"/>
                                          </p:val>
                                        </p:tav>
                                        <p:tav tm="100000">
                                          <p:val>
                                            <p:strVal val="#ppt_w"/>
                                          </p:val>
                                        </p:tav>
                                      </p:tavLst>
                                    </p:anim>
                                    <p:anim calcmode="lin" valueType="num">
                                      <p:cBhvr>
                                        <p:cTn id="67" dur="5000" fill="hold"/>
                                        <p:tgtEl>
                                          <p:spTgt spid="12"/>
                                        </p:tgtEl>
                                        <p:attrNameLst>
                                          <p:attrName>ppt_x</p:attrName>
                                        </p:attrNameLst>
                                      </p:cBhvr>
                                      <p:tavLst>
                                        <p:tav tm="0">
                                          <p:val>
                                            <p:strVal val="#ppt_x-.3"/>
                                          </p:val>
                                        </p:tav>
                                        <p:tav tm="50000">
                                          <p:val>
                                            <p:strVal val="#ppt_x"/>
                                          </p:val>
                                        </p:tav>
                                        <p:tav tm="100000">
                                          <p:val>
                                            <p:strVal val="#ppt_x"/>
                                          </p:val>
                                        </p:tav>
                                      </p:tavLst>
                                    </p:anim>
                                    <p:anim calcmode="lin" valueType="num">
                                      <p:cBhvr>
                                        <p:cTn id="68" dur="50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3" presetClass="entr" presetSubtype="10" fill="hold" grpId="0" nodeType="clickEffect">
                                  <p:stCondLst>
                                    <p:cond delay="0"/>
                                  </p:stCondLst>
                                  <p:childTnLst>
                                    <p:set>
                                      <p:cBhvr>
                                        <p:cTn id="72" dur="1" fill="hold">
                                          <p:stCondLst>
                                            <p:cond delay="0"/>
                                          </p:stCondLst>
                                        </p:cTn>
                                        <p:tgtEl>
                                          <p:spTgt spid="15"/>
                                        </p:tgtEl>
                                        <p:attrNameLst>
                                          <p:attrName>style.visibility</p:attrName>
                                        </p:attrNameLst>
                                      </p:cBhvr>
                                      <p:to>
                                        <p:strVal val="visible"/>
                                      </p:to>
                                    </p:set>
                                    <p:animEffect transition="in" filter="blinds(horizontal)">
                                      <p:cBhvr>
                                        <p:cTn id="73" dur="5000"/>
                                        <p:tgtEl>
                                          <p:spTgt spid="15"/>
                                        </p:tgtEl>
                                      </p:cBhvr>
                                    </p:animEffect>
                                  </p:childTnLst>
                                </p:cTn>
                              </p:par>
                            </p:childTnLst>
                          </p:cTn>
                        </p:par>
                      </p:childTnLst>
                    </p:cTn>
                  </p:par>
                  <p:par>
                    <p:cTn id="74" fill="hold" nodeType="clickPar">
                      <p:stCondLst>
                        <p:cond delay="indefinite"/>
                      </p:stCondLst>
                      <p:childTnLst>
                        <p:par>
                          <p:cTn id="75" fill="hold" nodeType="withGroup">
                            <p:stCondLst>
                              <p:cond delay="0"/>
                            </p:stCondLst>
                            <p:childTnLst>
                              <p:par>
                                <p:cTn id="76" presetID="3" presetClass="entr" presetSubtype="10" fill="hold" grpId="0" nodeType="clickEffect">
                                  <p:stCondLst>
                                    <p:cond delay="0"/>
                                  </p:stCondLst>
                                  <p:childTnLst>
                                    <p:set>
                                      <p:cBhvr>
                                        <p:cTn id="77" dur="1" fill="hold">
                                          <p:stCondLst>
                                            <p:cond delay="0"/>
                                          </p:stCondLst>
                                        </p:cTn>
                                        <p:tgtEl>
                                          <p:spTgt spid="13"/>
                                        </p:tgtEl>
                                        <p:attrNameLst>
                                          <p:attrName>style.visibility</p:attrName>
                                        </p:attrNameLst>
                                      </p:cBhvr>
                                      <p:to>
                                        <p:strVal val="visible"/>
                                      </p:to>
                                    </p:set>
                                    <p:animEffect transition="in" filter="blinds(horizontal)">
                                      <p:cBhvr>
                                        <p:cTn id="78" dur="5000"/>
                                        <p:tgtEl>
                                          <p:spTgt spid="13"/>
                                        </p:tgtEl>
                                      </p:cBhvr>
                                    </p:animEffect>
                                  </p:childTnLst>
                                </p:cTn>
                              </p:par>
                            </p:childTnLst>
                          </p:cTn>
                        </p:par>
                      </p:childTnLst>
                    </p:cTn>
                  </p:par>
                  <p:par>
                    <p:cTn id="79" fill="hold" nodeType="clickPar">
                      <p:stCondLst>
                        <p:cond delay="indefinite"/>
                      </p:stCondLst>
                      <p:childTnLst>
                        <p:par>
                          <p:cTn id="80" fill="hold" nodeType="withGroup">
                            <p:stCondLst>
                              <p:cond delay="0"/>
                            </p:stCondLst>
                            <p:childTnLst>
                              <p:par>
                                <p:cTn id="81" presetID="3" presetClass="entr" presetSubtype="10" fill="hold" grpId="0" nodeType="clickEffect">
                                  <p:stCondLst>
                                    <p:cond delay="0"/>
                                  </p:stCondLst>
                                  <p:childTnLst>
                                    <p:set>
                                      <p:cBhvr>
                                        <p:cTn id="82" dur="1" fill="hold">
                                          <p:stCondLst>
                                            <p:cond delay="0"/>
                                          </p:stCondLst>
                                        </p:cTn>
                                        <p:tgtEl>
                                          <p:spTgt spid="14"/>
                                        </p:tgtEl>
                                        <p:attrNameLst>
                                          <p:attrName>style.visibility</p:attrName>
                                        </p:attrNameLst>
                                      </p:cBhvr>
                                      <p:to>
                                        <p:strVal val="visible"/>
                                      </p:to>
                                    </p:set>
                                    <p:animEffect transition="in" filter="blinds(horizontal)">
                                      <p:cBhvr>
                                        <p:cTn id="8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animBg="1"/>
      <p:bldP spid="4" grpId="0" build="p" animBg="1"/>
      <p:bldP spid="6" grpId="0"/>
      <p:bldP spid="7" grpId="0"/>
      <p:bldP spid="8" grpId="0"/>
      <p:bldP spid="9" grpId="0"/>
      <p:bldP spid="10" grpId="0"/>
      <p:bldP spid="11" grpId="0"/>
      <p:bldP spid="12" grpId="0"/>
      <p:bldP spid="13" grpId="0"/>
      <p:bldP spid="14" grpId="0"/>
      <p:bldP spid="15" grpId="0"/>
    </p:bld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en-GB" sz="3200" dirty="0" smtClean="0">
                <a:solidFill>
                  <a:srgbClr val="FF0000"/>
                </a:solidFill>
              </a:rPr>
              <a:t>Notes Payable   </a:t>
            </a:r>
            <a:r>
              <a:rPr lang="ar-SA" sz="3200" b="1" dirty="0" smtClean="0">
                <a:solidFill>
                  <a:schemeClr val="tx1"/>
                </a:solidFill>
              </a:rPr>
              <a:t>أوراق الدفع</a:t>
            </a:r>
            <a:r>
              <a:rPr lang="en-GB" sz="3200" b="1" dirty="0" smtClean="0">
                <a:solidFill>
                  <a:schemeClr val="tx1"/>
                </a:solidFill>
              </a:rPr>
              <a:t>  </a:t>
            </a:r>
            <a:endParaRPr lang="en-GB" sz="3200" b="1" dirty="0">
              <a:solidFill>
                <a:schemeClr val="tx1"/>
              </a:solidFill>
            </a:endParaRPr>
          </a:p>
        </p:txBody>
      </p:sp>
      <p:sp>
        <p:nvSpPr>
          <p:cNvPr id="3" name="Content Placeholder 2"/>
          <p:cNvSpPr>
            <a:spLocks noGrp="1"/>
          </p:cNvSpPr>
          <p:nvPr>
            <p:ph idx="1"/>
          </p:nvPr>
        </p:nvSpPr>
        <p:spPr/>
        <p:txBody>
          <a:bodyPr/>
          <a:lstStyle/>
          <a:p>
            <a:pPr algn="just" rtl="1"/>
            <a:r>
              <a:rPr lang="ar-SA" altLang="en-US" smtClean="0">
                <a:cs typeface="Arial" pitchFamily="34" charset="0"/>
              </a:rPr>
              <a:t>تعتبر الأوراق التجارية المتمثلة في الكمبيالات والسندات الإذنية التزامات على المدينين أو المسحوب عليهم وتعتبر أوراق دفع من وجهة نظرهم</a:t>
            </a:r>
          </a:p>
          <a:p>
            <a:pPr algn="just" rtl="1"/>
            <a:r>
              <a:rPr lang="ar-SA" altLang="en-US" b="1" smtClean="0">
                <a:solidFill>
                  <a:srgbClr val="FF0000"/>
                </a:solidFill>
                <a:cs typeface="Arial" pitchFamily="34" charset="0"/>
              </a:rPr>
              <a:t>مثال: </a:t>
            </a:r>
            <a:r>
              <a:rPr lang="ar-SA" altLang="en-US" smtClean="0">
                <a:cs typeface="Arial" pitchFamily="34" charset="0"/>
              </a:rPr>
              <a:t>اشترت منشأة الهدى بضاعة من محلات التوفيق بمبلغ 60000 ريال على الحساب في 1431/1/1هـ ، وفي نفس التاريخ قبلت المنشأة كمبيالة لأمر محلات التوفيق تستحق السداد بعد شهرين في 1431/3/1هـ، وقد قامت المنشاة بسداد المستحق لمحلات التوفيق في تاريخ الاستحقاق.</a:t>
            </a:r>
            <a:endParaRPr lang="en-GB" altLang="en-US" smtClean="0">
              <a:cs typeface="Arial" pitchFamily="34" charset="0"/>
            </a:endParaRPr>
          </a:p>
        </p:txBody>
      </p:sp>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262</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282990714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dirty="0" smtClean="0"/>
              <a:t> </a:t>
            </a:r>
            <a:endParaRPr lang="en-GB" dirty="0"/>
          </a:p>
        </p:txBody>
      </p:sp>
      <p:sp>
        <p:nvSpPr>
          <p:cNvPr id="3" name="Content Placeholder 2"/>
          <p:cNvSpPr>
            <a:spLocks noGrp="1"/>
          </p:cNvSpPr>
          <p:nvPr>
            <p:ph sz="half" idx="13"/>
          </p:nvPr>
        </p:nvSpPr>
        <p:spPr>
          <a:xfrm>
            <a:off x="4639408" y="1600200"/>
            <a:ext cx="4050323" cy="4114800"/>
          </a:xfrm>
          <a:solidFill>
            <a:schemeClr val="accent6">
              <a:lumMod val="20000"/>
              <a:lumOff val="80000"/>
            </a:schemeClr>
          </a:solidFill>
        </p:spPr>
        <p:txBody>
          <a:bodyPr/>
          <a:lstStyle/>
          <a:p>
            <a:pPr>
              <a:defRPr/>
            </a:pPr>
            <a:r>
              <a:rPr lang="ar-SA" sz="2400" b="1" dirty="0" smtClean="0"/>
              <a:t>في تاريخ الشراء وقبول الكمبيالة</a:t>
            </a:r>
            <a:endParaRPr lang="en-GB" sz="2400" b="1" dirty="0"/>
          </a:p>
        </p:txBody>
      </p:sp>
      <p:sp>
        <p:nvSpPr>
          <p:cNvPr id="4" name="Content Placeholder 3"/>
          <p:cNvSpPr>
            <a:spLocks noGrp="1"/>
          </p:cNvSpPr>
          <p:nvPr>
            <p:ph sz="half" idx="1"/>
          </p:nvPr>
        </p:nvSpPr>
        <p:spPr>
          <a:xfrm>
            <a:off x="281354" y="1600200"/>
            <a:ext cx="4149969" cy="4114800"/>
          </a:xfrm>
          <a:solidFill>
            <a:schemeClr val="accent1">
              <a:lumMod val="20000"/>
              <a:lumOff val="80000"/>
            </a:schemeClr>
          </a:solidFill>
        </p:spPr>
        <p:txBody>
          <a:bodyPr/>
          <a:lstStyle/>
          <a:p>
            <a:pPr algn="just">
              <a:defRPr/>
            </a:pPr>
            <a:r>
              <a:rPr lang="ar-SA" sz="2200" b="1" dirty="0" smtClean="0"/>
              <a:t>في تاريخ الاستحقاق وسداد قيمة الكمبيالة نقداً</a:t>
            </a:r>
            <a:endParaRPr lang="en-GB" sz="2200" b="1" dirty="0"/>
          </a:p>
        </p:txBody>
      </p:sp>
      <p:sp>
        <p:nvSpPr>
          <p:cNvPr id="8" name="Rounded Rectangle 7"/>
          <p:cNvSpPr/>
          <p:nvPr/>
        </p:nvSpPr>
        <p:spPr>
          <a:xfrm>
            <a:off x="4149969" y="457200"/>
            <a:ext cx="4360985" cy="6096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sz="2800" b="1" dirty="0">
                <a:solidFill>
                  <a:srgbClr val="FF0000"/>
                </a:solidFill>
              </a:rPr>
              <a:t>في هذه الحالة تكون القيود كما يلي:</a:t>
            </a:r>
            <a:endParaRPr lang="en-GB" sz="2800" b="1" dirty="0">
              <a:solidFill>
                <a:schemeClr val="bg1"/>
              </a:solidFill>
            </a:endParaRPr>
          </a:p>
        </p:txBody>
      </p:sp>
      <p:sp>
        <p:nvSpPr>
          <p:cNvPr id="9" name="Rectangle 8"/>
          <p:cNvSpPr>
            <a:spLocks noGrp="1" noChangeArrowheads="1"/>
          </p:cNvSpPr>
          <p:nvPr/>
        </p:nvSpPr>
        <p:spPr bwMode="auto">
          <a:xfrm>
            <a:off x="4783015" y="2209801"/>
            <a:ext cx="1336431"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a:spcBef>
                <a:spcPct val="20000"/>
              </a:spcBef>
              <a:buFont typeface="Arial" pitchFamily="34" charset="0"/>
              <a:buNone/>
            </a:pPr>
            <a:r>
              <a:rPr lang="ar-SA" altLang="en-US" sz="2400" u="sng">
                <a:solidFill>
                  <a:srgbClr val="002060"/>
                </a:solidFill>
                <a:latin typeface="Calibri" pitchFamily="34" charset="0"/>
              </a:rPr>
              <a:t>في </a:t>
            </a:r>
            <a:r>
              <a:rPr lang="ar-SA" altLang="en-US" sz="2400" u="sng">
                <a:latin typeface="Calibri" pitchFamily="34" charset="0"/>
              </a:rPr>
              <a:t>1/1</a:t>
            </a:r>
            <a:endParaRPr lang="en-GB" altLang="en-US" sz="2400">
              <a:solidFill>
                <a:srgbClr val="002060"/>
              </a:solidFill>
              <a:latin typeface="Calibri" pitchFamily="34" charset="0"/>
            </a:endParaRPr>
          </a:p>
        </p:txBody>
      </p:sp>
      <p:sp>
        <p:nvSpPr>
          <p:cNvPr id="10" name="Rectangle 9"/>
          <p:cNvSpPr>
            <a:spLocks noChangeArrowheads="1"/>
          </p:cNvSpPr>
          <p:nvPr/>
        </p:nvSpPr>
        <p:spPr bwMode="auto">
          <a:xfrm>
            <a:off x="4923692" y="2927351"/>
            <a:ext cx="36576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dirty="0">
                <a:solidFill>
                  <a:srgbClr val="FF0000"/>
                </a:solidFill>
              </a:rPr>
              <a:t>60000</a:t>
            </a:r>
            <a:r>
              <a:rPr lang="ar-SA" altLang="en-US" sz="2400" dirty="0"/>
              <a:t>      من حـ/ المشتريات</a:t>
            </a:r>
            <a:endParaRPr lang="ar-SA" altLang="en-US" sz="2000" dirty="0"/>
          </a:p>
        </p:txBody>
      </p:sp>
      <p:sp>
        <p:nvSpPr>
          <p:cNvPr id="11" name="Rectangle 10"/>
          <p:cNvSpPr>
            <a:spLocks noChangeArrowheads="1"/>
          </p:cNvSpPr>
          <p:nvPr/>
        </p:nvSpPr>
        <p:spPr bwMode="auto">
          <a:xfrm>
            <a:off x="4923692" y="4038600"/>
            <a:ext cx="2743200" cy="101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altLang="en-US" sz="2000" dirty="0">
                <a:solidFill>
                  <a:srgbClr val="0070C0"/>
                </a:solidFill>
              </a:rPr>
              <a:t> </a:t>
            </a:r>
            <a:r>
              <a:rPr lang="ar-SA" altLang="en-US" sz="2000" b="1" dirty="0">
                <a:solidFill>
                  <a:srgbClr val="0070C0"/>
                </a:solidFill>
              </a:rPr>
              <a:t>إثبات قبول كمبيالة لصالح محلات التوفيق تستحق السداد في 1431/3/1هـ </a:t>
            </a:r>
            <a:endParaRPr lang="en-GB" altLang="en-US" sz="2000" b="1" dirty="0">
              <a:solidFill>
                <a:srgbClr val="0070C0"/>
              </a:solidFill>
            </a:endParaRPr>
          </a:p>
        </p:txBody>
      </p:sp>
      <p:sp>
        <p:nvSpPr>
          <p:cNvPr id="12" name="Rectangle 11"/>
          <p:cNvSpPr>
            <a:spLocks noChangeArrowheads="1"/>
          </p:cNvSpPr>
          <p:nvPr/>
        </p:nvSpPr>
        <p:spPr bwMode="auto">
          <a:xfrm>
            <a:off x="4747846" y="5137666"/>
            <a:ext cx="3094892"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sz="2400" b="1" dirty="0"/>
              <a:t>ـــــــــــــــــــــــــــــــــــــــــــ</a:t>
            </a:r>
            <a:endParaRPr lang="en-GB" altLang="en-US" sz="2400" b="1" dirty="0"/>
          </a:p>
        </p:txBody>
      </p:sp>
      <p:sp>
        <p:nvSpPr>
          <p:cNvPr id="13" name="Rectangle 12"/>
          <p:cNvSpPr>
            <a:spLocks noChangeArrowheads="1"/>
          </p:cNvSpPr>
          <p:nvPr/>
        </p:nvSpPr>
        <p:spPr bwMode="auto">
          <a:xfrm>
            <a:off x="4572000" y="3522663"/>
            <a:ext cx="3798277"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dirty="0">
                <a:solidFill>
                  <a:srgbClr val="FF0000"/>
                </a:solidFill>
              </a:rPr>
              <a:t>60000          </a:t>
            </a:r>
            <a:r>
              <a:rPr lang="ar-SA" altLang="en-US" sz="2400" dirty="0"/>
              <a:t>إلى</a:t>
            </a:r>
            <a:r>
              <a:rPr lang="ar-SA" altLang="en-US" sz="2400" dirty="0">
                <a:solidFill>
                  <a:srgbClr val="FF0000"/>
                </a:solidFill>
              </a:rPr>
              <a:t> </a:t>
            </a:r>
            <a:r>
              <a:rPr lang="ar-SA" altLang="en-US" sz="2400" dirty="0"/>
              <a:t>حـ/ أوراق الدفع</a:t>
            </a:r>
            <a:endParaRPr lang="ar-SA" altLang="en-US" sz="2000" dirty="0"/>
          </a:p>
        </p:txBody>
      </p:sp>
      <p:sp>
        <p:nvSpPr>
          <p:cNvPr id="14" name="Rectangle 13"/>
          <p:cNvSpPr>
            <a:spLocks noGrp="1" noChangeArrowheads="1"/>
          </p:cNvSpPr>
          <p:nvPr/>
        </p:nvSpPr>
        <p:spPr bwMode="auto">
          <a:xfrm>
            <a:off x="562708" y="2286001"/>
            <a:ext cx="1336431"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a:spcBef>
                <a:spcPct val="20000"/>
              </a:spcBef>
              <a:buFont typeface="Arial" pitchFamily="34" charset="0"/>
              <a:buNone/>
            </a:pPr>
            <a:r>
              <a:rPr lang="ar-SA" altLang="en-US" sz="2400" u="sng">
                <a:solidFill>
                  <a:srgbClr val="002060"/>
                </a:solidFill>
                <a:latin typeface="Calibri" pitchFamily="34" charset="0"/>
              </a:rPr>
              <a:t>في </a:t>
            </a:r>
            <a:r>
              <a:rPr lang="ar-SA" altLang="en-US" sz="2400" u="sng">
                <a:latin typeface="Calibri" pitchFamily="34" charset="0"/>
              </a:rPr>
              <a:t>3/1</a:t>
            </a:r>
            <a:endParaRPr lang="en-GB" altLang="en-US" sz="2400">
              <a:solidFill>
                <a:srgbClr val="002060"/>
              </a:solidFill>
              <a:latin typeface="Calibri" pitchFamily="34" charset="0"/>
            </a:endParaRPr>
          </a:p>
        </p:txBody>
      </p:sp>
      <p:sp>
        <p:nvSpPr>
          <p:cNvPr id="15" name="Rectangle 14"/>
          <p:cNvSpPr>
            <a:spLocks noChangeArrowheads="1"/>
          </p:cNvSpPr>
          <p:nvPr/>
        </p:nvSpPr>
        <p:spPr bwMode="auto">
          <a:xfrm>
            <a:off x="773723" y="3048000"/>
            <a:ext cx="3657600" cy="469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dirty="0">
                <a:solidFill>
                  <a:srgbClr val="FF0000"/>
                </a:solidFill>
              </a:rPr>
              <a:t>60000  </a:t>
            </a:r>
            <a:r>
              <a:rPr lang="ar-SA" altLang="en-US" sz="2400" dirty="0"/>
              <a:t>   من حـ/ أوراق الدفع</a:t>
            </a:r>
            <a:endParaRPr lang="ar-SA" altLang="en-US" sz="2000" dirty="0"/>
          </a:p>
        </p:txBody>
      </p:sp>
      <p:sp>
        <p:nvSpPr>
          <p:cNvPr id="16" name="Rectangle 15"/>
          <p:cNvSpPr>
            <a:spLocks noChangeArrowheads="1"/>
          </p:cNvSpPr>
          <p:nvPr/>
        </p:nvSpPr>
        <p:spPr bwMode="auto">
          <a:xfrm>
            <a:off x="773723" y="4343401"/>
            <a:ext cx="274320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altLang="en-US" sz="2000">
                <a:solidFill>
                  <a:srgbClr val="0070C0"/>
                </a:solidFill>
              </a:rPr>
              <a:t> </a:t>
            </a:r>
            <a:r>
              <a:rPr lang="ar-SA" altLang="en-US" sz="2000" b="1">
                <a:solidFill>
                  <a:srgbClr val="0070C0"/>
                </a:solidFill>
              </a:rPr>
              <a:t>إثبات سداد الكمبيالة المستحقة لمحلات التوفيق نقداً</a:t>
            </a:r>
            <a:endParaRPr lang="en-GB" altLang="en-US" sz="2000" b="1">
              <a:solidFill>
                <a:srgbClr val="0070C0"/>
              </a:solidFill>
            </a:endParaRPr>
          </a:p>
        </p:txBody>
      </p:sp>
      <p:sp>
        <p:nvSpPr>
          <p:cNvPr id="17" name="Rectangle 16"/>
          <p:cNvSpPr>
            <a:spLocks noChangeArrowheads="1"/>
          </p:cNvSpPr>
          <p:nvPr/>
        </p:nvSpPr>
        <p:spPr bwMode="auto">
          <a:xfrm>
            <a:off x="562708" y="4953001"/>
            <a:ext cx="2954215"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sz="2400" b="1" dirty="0"/>
              <a:t>ـــــــــــــــــــــــــــــــــــــــــــ</a:t>
            </a:r>
            <a:endParaRPr lang="en-GB" altLang="en-US" sz="2400" b="1" dirty="0"/>
          </a:p>
        </p:txBody>
      </p:sp>
      <p:sp>
        <p:nvSpPr>
          <p:cNvPr id="18" name="Rectangle 17"/>
          <p:cNvSpPr>
            <a:spLocks noChangeArrowheads="1"/>
          </p:cNvSpPr>
          <p:nvPr/>
        </p:nvSpPr>
        <p:spPr bwMode="auto">
          <a:xfrm>
            <a:off x="492369" y="3657601"/>
            <a:ext cx="36576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dirty="0">
                <a:solidFill>
                  <a:srgbClr val="FF0000"/>
                </a:solidFill>
              </a:rPr>
              <a:t>60000          </a:t>
            </a:r>
            <a:r>
              <a:rPr lang="ar-SA" altLang="en-US" sz="2400" dirty="0"/>
              <a:t>إلى</a:t>
            </a:r>
            <a:r>
              <a:rPr lang="ar-SA" altLang="en-US" sz="2400" dirty="0">
                <a:solidFill>
                  <a:srgbClr val="FF0000"/>
                </a:solidFill>
              </a:rPr>
              <a:t> </a:t>
            </a:r>
            <a:r>
              <a:rPr lang="ar-SA" altLang="en-US" sz="2400" dirty="0"/>
              <a:t>حـ/ الصندوق</a:t>
            </a:r>
            <a:endParaRPr lang="ar-SA" altLang="en-US" sz="2000" dirty="0"/>
          </a:p>
        </p:txBody>
      </p:sp>
      <p:sp>
        <p:nvSpPr>
          <p:cNvPr id="19"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263</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271051850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blinds(horizontal)">
                                      <p:cBhvr>
                                        <p:cTn id="12" dur="500"/>
                                        <p:tgtEl>
                                          <p:spTgt spid="3">
                                            <p:bg/>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blinds(horizontal)">
                                      <p:cBhvr>
                                        <p:cTn id="17" dur="500"/>
                                        <p:tgtEl>
                                          <p:spTgt spid="3">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9" presetClass="entr" presetSubtype="0" accel="10000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0" fill="hold"/>
                                        <p:tgtEl>
                                          <p:spTgt spid="10"/>
                                        </p:tgtEl>
                                        <p:attrNameLst>
                                          <p:attrName>ppt_h</p:attrName>
                                        </p:attrNameLst>
                                      </p:cBhvr>
                                      <p:tavLst>
                                        <p:tav tm="0">
                                          <p:val>
                                            <p:strVal val="#ppt_h/20"/>
                                          </p:val>
                                        </p:tav>
                                        <p:tav tm="50000">
                                          <p:val>
                                            <p:strVal val="#ppt_h/20"/>
                                          </p:val>
                                        </p:tav>
                                        <p:tav tm="100000">
                                          <p:val>
                                            <p:strVal val="#ppt_h"/>
                                          </p:val>
                                        </p:tav>
                                      </p:tavLst>
                                    </p:anim>
                                    <p:anim calcmode="lin" valueType="num">
                                      <p:cBhvr>
                                        <p:cTn id="28" dur="5000" fill="hold"/>
                                        <p:tgtEl>
                                          <p:spTgt spid="10"/>
                                        </p:tgtEl>
                                        <p:attrNameLst>
                                          <p:attrName>ppt_w</p:attrName>
                                        </p:attrNameLst>
                                      </p:cBhvr>
                                      <p:tavLst>
                                        <p:tav tm="0">
                                          <p:val>
                                            <p:strVal val="#ppt_w+.3"/>
                                          </p:val>
                                        </p:tav>
                                        <p:tav tm="50000">
                                          <p:val>
                                            <p:strVal val="#ppt_w+.3"/>
                                          </p:val>
                                        </p:tav>
                                        <p:tav tm="100000">
                                          <p:val>
                                            <p:strVal val="#ppt_w"/>
                                          </p:val>
                                        </p:tav>
                                      </p:tavLst>
                                    </p:anim>
                                    <p:anim calcmode="lin" valueType="num">
                                      <p:cBhvr>
                                        <p:cTn id="29" dur="5000" fill="hold"/>
                                        <p:tgtEl>
                                          <p:spTgt spid="10"/>
                                        </p:tgtEl>
                                        <p:attrNameLst>
                                          <p:attrName>ppt_x</p:attrName>
                                        </p:attrNameLst>
                                      </p:cBhvr>
                                      <p:tavLst>
                                        <p:tav tm="0">
                                          <p:val>
                                            <p:strVal val="#ppt_x-.3"/>
                                          </p:val>
                                        </p:tav>
                                        <p:tav tm="50000">
                                          <p:val>
                                            <p:strVal val="#ppt_x"/>
                                          </p:val>
                                        </p:tav>
                                        <p:tav tm="100000">
                                          <p:val>
                                            <p:strVal val="#ppt_x"/>
                                          </p:val>
                                        </p:tav>
                                      </p:tavLst>
                                    </p:anim>
                                    <p:anim calcmode="lin" valueType="num">
                                      <p:cBhvr>
                                        <p:cTn id="30" dur="50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blinds(horizontal)">
                                      <p:cBhvr>
                                        <p:cTn id="35" dur="5000"/>
                                        <p:tgtEl>
                                          <p:spTgt spid="13"/>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blinds(horizontal)">
                                      <p:cBhvr>
                                        <p:cTn id="40" dur="5000"/>
                                        <p:tgtEl>
                                          <p:spTgt spid="11"/>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blinds(horizontal)">
                                      <p:cBhvr>
                                        <p:cTn id="45" dur="500"/>
                                        <p:tgtEl>
                                          <p:spTgt spid="12"/>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4">
                                            <p:bg/>
                                          </p:spTgt>
                                        </p:tgtEl>
                                        <p:attrNameLst>
                                          <p:attrName>style.visibility</p:attrName>
                                        </p:attrNameLst>
                                      </p:cBhvr>
                                      <p:to>
                                        <p:strVal val="visible"/>
                                      </p:to>
                                    </p:set>
                                    <p:animEffect transition="in" filter="blinds(horizontal)">
                                      <p:cBhvr>
                                        <p:cTn id="50" dur="500"/>
                                        <p:tgtEl>
                                          <p:spTgt spid="4">
                                            <p:bg/>
                                          </p:spTgt>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4">
                                            <p:txEl>
                                              <p:pRg st="0" end="0"/>
                                            </p:txEl>
                                          </p:spTgt>
                                        </p:tgtEl>
                                        <p:attrNameLst>
                                          <p:attrName>style.visibility</p:attrName>
                                        </p:attrNameLst>
                                      </p:cBhvr>
                                      <p:to>
                                        <p:strVal val="visible"/>
                                      </p:to>
                                    </p:set>
                                    <p:animEffect transition="in" filter="blinds(horizontal)">
                                      <p:cBhvr>
                                        <p:cTn id="55" dur="500"/>
                                        <p:tgtEl>
                                          <p:spTgt spid="4">
                                            <p:txEl>
                                              <p:pRg st="0" end="0"/>
                                            </p:txEl>
                                          </p:spTgt>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3" presetClass="entr" presetSubtype="10" fill="hold" grpId="0" nodeType="click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blinds(horizontal)">
                                      <p:cBhvr>
                                        <p:cTn id="60" dur="500"/>
                                        <p:tgtEl>
                                          <p:spTgt spid="14"/>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39" presetClass="entr" presetSubtype="0" accel="100000" fill="hold" grpId="0" nodeType="clickEffect">
                                  <p:stCondLst>
                                    <p:cond delay="0"/>
                                  </p:stCondLst>
                                  <p:childTnLst>
                                    <p:set>
                                      <p:cBhvr>
                                        <p:cTn id="64" dur="1" fill="hold">
                                          <p:stCondLst>
                                            <p:cond delay="0"/>
                                          </p:stCondLst>
                                        </p:cTn>
                                        <p:tgtEl>
                                          <p:spTgt spid="15"/>
                                        </p:tgtEl>
                                        <p:attrNameLst>
                                          <p:attrName>style.visibility</p:attrName>
                                        </p:attrNameLst>
                                      </p:cBhvr>
                                      <p:to>
                                        <p:strVal val="visible"/>
                                      </p:to>
                                    </p:set>
                                    <p:anim calcmode="lin" valueType="num">
                                      <p:cBhvr>
                                        <p:cTn id="65" dur="5000" fill="hold"/>
                                        <p:tgtEl>
                                          <p:spTgt spid="15"/>
                                        </p:tgtEl>
                                        <p:attrNameLst>
                                          <p:attrName>ppt_h</p:attrName>
                                        </p:attrNameLst>
                                      </p:cBhvr>
                                      <p:tavLst>
                                        <p:tav tm="0">
                                          <p:val>
                                            <p:strVal val="#ppt_h/20"/>
                                          </p:val>
                                        </p:tav>
                                        <p:tav tm="50000">
                                          <p:val>
                                            <p:strVal val="#ppt_h/20"/>
                                          </p:val>
                                        </p:tav>
                                        <p:tav tm="100000">
                                          <p:val>
                                            <p:strVal val="#ppt_h"/>
                                          </p:val>
                                        </p:tav>
                                      </p:tavLst>
                                    </p:anim>
                                    <p:anim calcmode="lin" valueType="num">
                                      <p:cBhvr>
                                        <p:cTn id="66" dur="5000" fill="hold"/>
                                        <p:tgtEl>
                                          <p:spTgt spid="15"/>
                                        </p:tgtEl>
                                        <p:attrNameLst>
                                          <p:attrName>ppt_w</p:attrName>
                                        </p:attrNameLst>
                                      </p:cBhvr>
                                      <p:tavLst>
                                        <p:tav tm="0">
                                          <p:val>
                                            <p:strVal val="#ppt_w+.3"/>
                                          </p:val>
                                        </p:tav>
                                        <p:tav tm="50000">
                                          <p:val>
                                            <p:strVal val="#ppt_w+.3"/>
                                          </p:val>
                                        </p:tav>
                                        <p:tav tm="100000">
                                          <p:val>
                                            <p:strVal val="#ppt_w"/>
                                          </p:val>
                                        </p:tav>
                                      </p:tavLst>
                                    </p:anim>
                                    <p:anim calcmode="lin" valueType="num">
                                      <p:cBhvr>
                                        <p:cTn id="67" dur="5000" fill="hold"/>
                                        <p:tgtEl>
                                          <p:spTgt spid="15"/>
                                        </p:tgtEl>
                                        <p:attrNameLst>
                                          <p:attrName>ppt_x</p:attrName>
                                        </p:attrNameLst>
                                      </p:cBhvr>
                                      <p:tavLst>
                                        <p:tav tm="0">
                                          <p:val>
                                            <p:strVal val="#ppt_x-.3"/>
                                          </p:val>
                                        </p:tav>
                                        <p:tav tm="50000">
                                          <p:val>
                                            <p:strVal val="#ppt_x"/>
                                          </p:val>
                                        </p:tav>
                                        <p:tav tm="100000">
                                          <p:val>
                                            <p:strVal val="#ppt_x"/>
                                          </p:val>
                                        </p:tav>
                                      </p:tavLst>
                                    </p:anim>
                                    <p:anim calcmode="lin" valueType="num">
                                      <p:cBhvr>
                                        <p:cTn id="68" dur="50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3" presetClass="entr" presetSubtype="10" fill="hold" grpId="0" nodeType="clickEffect">
                                  <p:stCondLst>
                                    <p:cond delay="0"/>
                                  </p:stCondLst>
                                  <p:childTnLst>
                                    <p:set>
                                      <p:cBhvr>
                                        <p:cTn id="72" dur="1" fill="hold">
                                          <p:stCondLst>
                                            <p:cond delay="0"/>
                                          </p:stCondLst>
                                        </p:cTn>
                                        <p:tgtEl>
                                          <p:spTgt spid="18"/>
                                        </p:tgtEl>
                                        <p:attrNameLst>
                                          <p:attrName>style.visibility</p:attrName>
                                        </p:attrNameLst>
                                      </p:cBhvr>
                                      <p:to>
                                        <p:strVal val="visible"/>
                                      </p:to>
                                    </p:set>
                                    <p:animEffect transition="in" filter="blinds(horizontal)">
                                      <p:cBhvr>
                                        <p:cTn id="73" dur="5000"/>
                                        <p:tgtEl>
                                          <p:spTgt spid="18"/>
                                        </p:tgtEl>
                                      </p:cBhvr>
                                    </p:animEffect>
                                  </p:childTnLst>
                                </p:cTn>
                              </p:par>
                            </p:childTnLst>
                          </p:cTn>
                        </p:par>
                      </p:childTnLst>
                    </p:cTn>
                  </p:par>
                  <p:par>
                    <p:cTn id="74" fill="hold" nodeType="clickPar">
                      <p:stCondLst>
                        <p:cond delay="indefinite"/>
                      </p:stCondLst>
                      <p:childTnLst>
                        <p:par>
                          <p:cTn id="75" fill="hold" nodeType="withGroup">
                            <p:stCondLst>
                              <p:cond delay="0"/>
                            </p:stCondLst>
                            <p:childTnLst>
                              <p:par>
                                <p:cTn id="76" presetID="3" presetClass="entr" presetSubtype="10" fill="hold" grpId="0" nodeType="click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blinds(horizontal)">
                                      <p:cBhvr>
                                        <p:cTn id="78" dur="5000"/>
                                        <p:tgtEl>
                                          <p:spTgt spid="16"/>
                                        </p:tgtEl>
                                      </p:cBhvr>
                                    </p:animEffect>
                                  </p:childTnLst>
                                </p:cTn>
                              </p:par>
                            </p:childTnLst>
                          </p:cTn>
                        </p:par>
                      </p:childTnLst>
                    </p:cTn>
                  </p:par>
                  <p:par>
                    <p:cTn id="79" fill="hold" nodeType="clickPar">
                      <p:stCondLst>
                        <p:cond delay="indefinite"/>
                      </p:stCondLst>
                      <p:childTnLst>
                        <p:par>
                          <p:cTn id="80" fill="hold" nodeType="withGroup">
                            <p:stCondLst>
                              <p:cond delay="0"/>
                            </p:stCondLst>
                            <p:childTnLst>
                              <p:par>
                                <p:cTn id="81" presetID="3" presetClass="entr" presetSubtype="10" fill="hold" grpId="0" nodeType="click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blinds(horizontal)">
                                      <p:cBhvr>
                                        <p:cTn id="8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build="p" animBg="1"/>
      <p:bldP spid="8" grpId="0" animBg="1"/>
      <p:bldP spid="9" grpId="0"/>
      <p:bldP spid="10" grpId="0"/>
      <p:bldP spid="11" grpId="0"/>
      <p:bldP spid="12" grpId="0"/>
      <p:bldP spid="13" grpId="0"/>
      <p:bldP spid="14" grpId="0"/>
      <p:bldP spid="15" grpId="0"/>
      <p:bldP spid="16" grpId="0"/>
      <p:bldP spid="17" grpId="0"/>
      <p:bldP spid="18" grpId="0"/>
    </p:bld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354" y="0"/>
            <a:ext cx="8405446" cy="1417638"/>
          </a:xfrm>
          <a:solidFill>
            <a:schemeClr val="accent1"/>
          </a:solidFill>
        </p:spPr>
        <p:txBody>
          <a:bodyPr/>
          <a:lstStyle/>
          <a:p>
            <a:pPr rtl="1">
              <a:defRPr/>
            </a:pPr>
            <a:r>
              <a:rPr lang="ar-SA" sz="2800" b="1" dirty="0" smtClean="0">
                <a:solidFill>
                  <a:schemeClr val="tx1"/>
                </a:solidFill>
              </a:rPr>
              <a:t>في</a:t>
            </a:r>
            <a:r>
              <a:rPr lang="ar-SA" sz="2800" b="1" dirty="0" smtClean="0"/>
              <a:t> </a:t>
            </a:r>
            <a:r>
              <a:rPr lang="ar-SA" sz="2800" b="1" dirty="0" smtClean="0">
                <a:solidFill>
                  <a:schemeClr val="tx1"/>
                </a:solidFill>
              </a:rPr>
              <a:t>حالة امتناع المنشاة عن السداد:</a:t>
            </a:r>
            <a:r>
              <a:rPr lang="ar-SA" sz="2800" dirty="0" smtClean="0">
                <a:solidFill>
                  <a:schemeClr val="tx1"/>
                </a:solidFill>
              </a:rPr>
              <a:t/>
            </a:r>
            <a:br>
              <a:rPr lang="ar-SA" sz="2800" dirty="0" smtClean="0">
                <a:solidFill>
                  <a:schemeClr val="tx1"/>
                </a:solidFill>
              </a:rPr>
            </a:br>
            <a:r>
              <a:rPr lang="ar-SA" sz="2800" dirty="0" smtClean="0">
                <a:solidFill>
                  <a:schemeClr val="tx1"/>
                </a:solidFill>
              </a:rPr>
              <a:t>يعاد إثبات </a:t>
            </a:r>
            <a:r>
              <a:rPr lang="ar-SA" sz="2800" dirty="0" err="1" smtClean="0">
                <a:solidFill>
                  <a:schemeClr val="tx1"/>
                </a:solidFill>
              </a:rPr>
              <a:t>دائنية</a:t>
            </a:r>
            <a:r>
              <a:rPr lang="ar-SA" sz="2800" dirty="0" smtClean="0">
                <a:solidFill>
                  <a:schemeClr val="tx1"/>
                </a:solidFill>
              </a:rPr>
              <a:t> الدائن مرة أخرى ورجوعه على المنشأة بالمصروفات القضائية والتي بلغت فرضاً 300 ريال</a:t>
            </a:r>
            <a:endParaRPr lang="en-GB" sz="2800" dirty="0">
              <a:solidFill>
                <a:schemeClr val="tx1"/>
              </a:solidFill>
            </a:endParaRPr>
          </a:p>
        </p:txBody>
      </p:sp>
      <p:sp>
        <p:nvSpPr>
          <p:cNvPr id="3" name="Content Placeholder 2"/>
          <p:cNvSpPr>
            <a:spLocks noGrp="1"/>
          </p:cNvSpPr>
          <p:nvPr>
            <p:ph sz="half" idx="13"/>
          </p:nvPr>
        </p:nvSpPr>
        <p:spPr>
          <a:xfrm>
            <a:off x="4639408" y="1600200"/>
            <a:ext cx="4152900" cy="4114800"/>
          </a:xfrm>
          <a:solidFill>
            <a:schemeClr val="accent6">
              <a:lumMod val="20000"/>
              <a:lumOff val="80000"/>
            </a:schemeClr>
          </a:solidFill>
        </p:spPr>
        <p:txBody>
          <a:bodyPr/>
          <a:lstStyle/>
          <a:p>
            <a:pPr>
              <a:buFont typeface="Arial" pitchFamily="34" charset="0"/>
              <a:buChar char="•"/>
              <a:defRPr/>
            </a:pPr>
            <a:r>
              <a:rPr lang="ar-SA" dirty="0" smtClean="0"/>
              <a:t>في تاريخ الامتناع عن السداد</a:t>
            </a:r>
            <a:endParaRPr lang="en-GB" dirty="0"/>
          </a:p>
        </p:txBody>
      </p:sp>
      <p:sp>
        <p:nvSpPr>
          <p:cNvPr id="4" name="Content Placeholder 3"/>
          <p:cNvSpPr>
            <a:spLocks noGrp="1"/>
          </p:cNvSpPr>
          <p:nvPr>
            <p:ph sz="half" idx="1"/>
          </p:nvPr>
        </p:nvSpPr>
        <p:spPr>
          <a:xfrm>
            <a:off x="422031" y="1600200"/>
            <a:ext cx="4051789" cy="4114800"/>
          </a:xfrm>
          <a:solidFill>
            <a:schemeClr val="accent1">
              <a:lumMod val="20000"/>
              <a:lumOff val="80000"/>
            </a:schemeClr>
          </a:solidFill>
        </p:spPr>
        <p:txBody>
          <a:bodyPr/>
          <a:lstStyle/>
          <a:p>
            <a:pPr>
              <a:defRPr/>
            </a:pPr>
            <a:endParaRPr lang="en-GB" dirty="0"/>
          </a:p>
        </p:txBody>
      </p:sp>
      <p:sp>
        <p:nvSpPr>
          <p:cNvPr id="6" name="Rectangle 5"/>
          <p:cNvSpPr>
            <a:spLocks noGrp="1" noChangeArrowheads="1"/>
          </p:cNvSpPr>
          <p:nvPr/>
        </p:nvSpPr>
        <p:spPr bwMode="auto">
          <a:xfrm>
            <a:off x="4923692" y="2209801"/>
            <a:ext cx="1336431"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a:spcBef>
                <a:spcPct val="20000"/>
              </a:spcBef>
              <a:buFont typeface="Arial" pitchFamily="34" charset="0"/>
              <a:buNone/>
            </a:pPr>
            <a:r>
              <a:rPr lang="ar-SA" altLang="en-US" sz="2400" u="sng">
                <a:solidFill>
                  <a:srgbClr val="002060"/>
                </a:solidFill>
                <a:latin typeface="Calibri" pitchFamily="34" charset="0"/>
              </a:rPr>
              <a:t>في </a:t>
            </a:r>
            <a:r>
              <a:rPr lang="ar-SA" altLang="en-US" sz="2400" u="sng">
                <a:latin typeface="Calibri" pitchFamily="34" charset="0"/>
              </a:rPr>
              <a:t>3/1</a:t>
            </a:r>
            <a:endParaRPr lang="en-GB" altLang="en-US" sz="2400">
              <a:solidFill>
                <a:srgbClr val="002060"/>
              </a:solidFill>
              <a:latin typeface="Calibri" pitchFamily="34" charset="0"/>
            </a:endParaRPr>
          </a:p>
        </p:txBody>
      </p:sp>
      <p:sp>
        <p:nvSpPr>
          <p:cNvPr id="7" name="Rectangle 6"/>
          <p:cNvSpPr>
            <a:spLocks noChangeArrowheads="1"/>
          </p:cNvSpPr>
          <p:nvPr/>
        </p:nvSpPr>
        <p:spPr bwMode="auto">
          <a:xfrm>
            <a:off x="5134708" y="2971800"/>
            <a:ext cx="3727938" cy="469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dirty="0">
                <a:solidFill>
                  <a:srgbClr val="FF0000"/>
                </a:solidFill>
              </a:rPr>
              <a:t>60000</a:t>
            </a:r>
            <a:r>
              <a:rPr lang="ar-SA" altLang="en-US" sz="2400" dirty="0"/>
              <a:t>       من حـ/ أوراق الدفع</a:t>
            </a:r>
            <a:endParaRPr lang="ar-SA" altLang="en-US" sz="2000" dirty="0"/>
          </a:p>
        </p:txBody>
      </p:sp>
      <p:sp>
        <p:nvSpPr>
          <p:cNvPr id="8" name="Rectangle 7"/>
          <p:cNvSpPr>
            <a:spLocks noChangeArrowheads="1"/>
          </p:cNvSpPr>
          <p:nvPr/>
        </p:nvSpPr>
        <p:spPr bwMode="auto">
          <a:xfrm>
            <a:off x="5205046" y="4267201"/>
            <a:ext cx="274320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altLang="en-US" sz="2000">
                <a:solidFill>
                  <a:srgbClr val="0070C0"/>
                </a:solidFill>
              </a:rPr>
              <a:t> إثبات عدم سداد الكمبيالة المستحقة لمحلات التوفيق </a:t>
            </a:r>
            <a:endParaRPr lang="en-GB" altLang="en-US" sz="2000">
              <a:solidFill>
                <a:srgbClr val="0070C0"/>
              </a:solidFill>
            </a:endParaRPr>
          </a:p>
        </p:txBody>
      </p:sp>
      <p:sp>
        <p:nvSpPr>
          <p:cNvPr id="9" name="Rectangle 8"/>
          <p:cNvSpPr>
            <a:spLocks noChangeArrowheads="1"/>
          </p:cNvSpPr>
          <p:nvPr/>
        </p:nvSpPr>
        <p:spPr bwMode="auto">
          <a:xfrm>
            <a:off x="4923692" y="4876801"/>
            <a:ext cx="302455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sz="2400" b="1" dirty="0"/>
              <a:t>ـــــــــــــــــــــــــــــــــــــــــــ</a:t>
            </a:r>
            <a:endParaRPr lang="en-GB" altLang="en-US" sz="2400" b="1" dirty="0"/>
          </a:p>
        </p:txBody>
      </p:sp>
      <p:sp>
        <p:nvSpPr>
          <p:cNvPr id="10" name="Rectangle 9"/>
          <p:cNvSpPr>
            <a:spLocks noChangeArrowheads="1"/>
          </p:cNvSpPr>
          <p:nvPr/>
        </p:nvSpPr>
        <p:spPr bwMode="auto">
          <a:xfrm>
            <a:off x="4290646" y="3657601"/>
            <a:ext cx="4360985"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dirty="0">
                <a:solidFill>
                  <a:srgbClr val="FF0000"/>
                </a:solidFill>
              </a:rPr>
              <a:t>60000     </a:t>
            </a:r>
            <a:r>
              <a:rPr lang="ar-SA" altLang="en-US" sz="2400" dirty="0"/>
              <a:t>إلى</a:t>
            </a:r>
            <a:r>
              <a:rPr lang="ar-SA" altLang="en-US" sz="2400" dirty="0">
                <a:solidFill>
                  <a:srgbClr val="FF0000"/>
                </a:solidFill>
              </a:rPr>
              <a:t> </a:t>
            </a:r>
            <a:r>
              <a:rPr lang="ar-SA" altLang="en-US" sz="2400" dirty="0"/>
              <a:t>حـ/ الدائنين </a:t>
            </a:r>
            <a:r>
              <a:rPr lang="ar-SA" altLang="en-US" sz="2000" dirty="0"/>
              <a:t>(محلات التوفيق)</a:t>
            </a:r>
          </a:p>
        </p:txBody>
      </p:sp>
      <p:sp>
        <p:nvSpPr>
          <p:cNvPr id="11" name="Rectangle 10"/>
          <p:cNvSpPr>
            <a:spLocks noGrp="1" noChangeArrowheads="1"/>
          </p:cNvSpPr>
          <p:nvPr/>
        </p:nvSpPr>
        <p:spPr bwMode="auto">
          <a:xfrm>
            <a:off x="633046" y="1981201"/>
            <a:ext cx="1336431"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a:spcBef>
                <a:spcPct val="20000"/>
              </a:spcBef>
              <a:buFont typeface="Arial" pitchFamily="34" charset="0"/>
              <a:buNone/>
            </a:pPr>
            <a:r>
              <a:rPr lang="ar-SA" altLang="en-US" sz="2400" u="sng">
                <a:solidFill>
                  <a:srgbClr val="002060"/>
                </a:solidFill>
                <a:latin typeface="Calibri" pitchFamily="34" charset="0"/>
              </a:rPr>
              <a:t>في </a:t>
            </a:r>
            <a:r>
              <a:rPr lang="ar-SA" altLang="en-US" sz="2400" u="sng">
                <a:latin typeface="Calibri" pitchFamily="34" charset="0"/>
              </a:rPr>
              <a:t>3/1</a:t>
            </a:r>
            <a:endParaRPr lang="en-GB" altLang="en-US" sz="2400">
              <a:solidFill>
                <a:srgbClr val="002060"/>
              </a:solidFill>
              <a:latin typeface="Calibri" pitchFamily="34" charset="0"/>
            </a:endParaRPr>
          </a:p>
        </p:txBody>
      </p:sp>
      <p:sp>
        <p:nvSpPr>
          <p:cNvPr id="12" name="Rectangle 11"/>
          <p:cNvSpPr>
            <a:spLocks noChangeArrowheads="1"/>
          </p:cNvSpPr>
          <p:nvPr/>
        </p:nvSpPr>
        <p:spPr bwMode="auto">
          <a:xfrm>
            <a:off x="179512" y="2743201"/>
            <a:ext cx="4181473"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dirty="0">
                <a:solidFill>
                  <a:srgbClr val="FF0000"/>
                </a:solidFill>
              </a:rPr>
              <a:t>300</a:t>
            </a:r>
            <a:r>
              <a:rPr lang="ar-SA" altLang="en-US" sz="2400" dirty="0"/>
              <a:t>       من حـ/ المصروفات القضائية</a:t>
            </a:r>
            <a:endParaRPr lang="ar-SA" altLang="en-US" sz="2000" dirty="0"/>
          </a:p>
        </p:txBody>
      </p:sp>
      <p:sp>
        <p:nvSpPr>
          <p:cNvPr id="13" name="Rectangle 12"/>
          <p:cNvSpPr>
            <a:spLocks noChangeArrowheads="1"/>
          </p:cNvSpPr>
          <p:nvPr/>
        </p:nvSpPr>
        <p:spPr bwMode="auto">
          <a:xfrm>
            <a:off x="914400" y="4038601"/>
            <a:ext cx="2532185"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altLang="en-US" sz="2000">
                <a:solidFill>
                  <a:srgbClr val="0070C0"/>
                </a:solidFill>
              </a:rPr>
              <a:t> إثبات المصروفات القضائية لمحلات التوفيق </a:t>
            </a:r>
            <a:endParaRPr lang="en-GB" altLang="en-US" sz="2000">
              <a:solidFill>
                <a:srgbClr val="0070C0"/>
              </a:solidFill>
            </a:endParaRPr>
          </a:p>
        </p:txBody>
      </p:sp>
      <p:sp>
        <p:nvSpPr>
          <p:cNvPr id="14" name="Rectangle 13"/>
          <p:cNvSpPr>
            <a:spLocks noChangeArrowheads="1"/>
          </p:cNvSpPr>
          <p:nvPr/>
        </p:nvSpPr>
        <p:spPr bwMode="auto">
          <a:xfrm>
            <a:off x="633046" y="4648201"/>
            <a:ext cx="302455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sz="2400" b="1" dirty="0"/>
              <a:t>ـــــــــــــــــــــــــــــــــــــــــــ</a:t>
            </a:r>
            <a:endParaRPr lang="en-GB" altLang="en-US" sz="2400" b="1" dirty="0"/>
          </a:p>
        </p:txBody>
      </p:sp>
      <p:sp>
        <p:nvSpPr>
          <p:cNvPr id="15" name="Rectangle 14"/>
          <p:cNvSpPr>
            <a:spLocks noChangeArrowheads="1"/>
          </p:cNvSpPr>
          <p:nvPr/>
        </p:nvSpPr>
        <p:spPr bwMode="auto">
          <a:xfrm>
            <a:off x="0" y="3429001"/>
            <a:ext cx="4290646"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sz="2400" dirty="0">
                <a:solidFill>
                  <a:srgbClr val="FF0000"/>
                </a:solidFill>
              </a:rPr>
              <a:t>300        </a:t>
            </a:r>
            <a:r>
              <a:rPr lang="ar-SA" altLang="en-US" sz="2400" dirty="0"/>
              <a:t>إلى</a:t>
            </a:r>
            <a:r>
              <a:rPr lang="ar-SA" altLang="en-US" sz="2400" dirty="0">
                <a:solidFill>
                  <a:srgbClr val="FF0000"/>
                </a:solidFill>
              </a:rPr>
              <a:t> </a:t>
            </a:r>
            <a:r>
              <a:rPr lang="ar-SA" altLang="en-US" sz="2400" dirty="0"/>
              <a:t>حـ/ الدائنين </a:t>
            </a:r>
            <a:r>
              <a:rPr lang="ar-SA" altLang="en-US" sz="2000" dirty="0"/>
              <a:t>(محلات التوفيق)</a:t>
            </a:r>
          </a:p>
        </p:txBody>
      </p:sp>
      <p:sp>
        <p:nvSpPr>
          <p:cNvPr id="17"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264</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304393842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blinds(horizontal)">
                                      <p:cBhvr>
                                        <p:cTn id="12" dur="500"/>
                                        <p:tgtEl>
                                          <p:spTgt spid="3">
                                            <p:bg/>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blinds(horizontal)">
                                      <p:cBhvr>
                                        <p:cTn id="17" dur="500"/>
                                        <p:tgtEl>
                                          <p:spTgt spid="3">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9" presetClass="entr" presetSubtype="0" accel="10000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8" dur="50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9" dur="50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30" dur="50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blinds(horizontal)">
                                      <p:cBhvr>
                                        <p:cTn id="35" dur="5000"/>
                                        <p:tgtEl>
                                          <p:spTgt spid="10"/>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blinds(horizontal)">
                                      <p:cBhvr>
                                        <p:cTn id="40" dur="5000"/>
                                        <p:tgtEl>
                                          <p:spTgt spid="8"/>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blinds(horizontal)">
                                      <p:cBhvr>
                                        <p:cTn id="45" dur="500"/>
                                        <p:tgtEl>
                                          <p:spTgt spid="9"/>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4">
                                            <p:bg/>
                                          </p:spTgt>
                                        </p:tgtEl>
                                        <p:attrNameLst>
                                          <p:attrName>style.visibility</p:attrName>
                                        </p:attrNameLst>
                                      </p:cBhvr>
                                      <p:to>
                                        <p:strVal val="visible"/>
                                      </p:to>
                                    </p:set>
                                    <p:animEffect transition="in" filter="blinds(horizontal)">
                                      <p:cBhvr>
                                        <p:cTn id="50" dur="500"/>
                                        <p:tgtEl>
                                          <p:spTgt spid="4">
                                            <p:bg/>
                                          </p:spTgt>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3" presetClass="entr" presetSubtype="10" fill="hold" grpId="0" nodeType="clickEffect" nodePh="1">
                                  <p:stCondLst>
                                    <p:cond delay="0"/>
                                  </p:stCondLst>
                                  <p:endCondLst>
                                    <p:cond evt="begin" delay="0">
                                      <p:tn val="53"/>
                                    </p:cond>
                                  </p:endCondLst>
                                  <p:childTnLst>
                                    <p:set>
                                      <p:cBhvr>
                                        <p:cTn id="54" dur="1" fill="hold">
                                          <p:stCondLst>
                                            <p:cond delay="0"/>
                                          </p:stCondLst>
                                        </p:cTn>
                                        <p:tgtEl>
                                          <p:spTgt spid="4">
                                            <p:txEl>
                                              <p:pRg st="0" end="0"/>
                                            </p:txEl>
                                          </p:spTgt>
                                        </p:tgtEl>
                                        <p:attrNameLst>
                                          <p:attrName>style.visibility</p:attrName>
                                        </p:attrNameLst>
                                      </p:cBhvr>
                                      <p:to>
                                        <p:strVal val="visible"/>
                                      </p:to>
                                    </p:set>
                                    <p:animEffect transition="in" filter="blinds(horizontal)">
                                      <p:cBhvr>
                                        <p:cTn id="55" dur="500"/>
                                        <p:tgtEl>
                                          <p:spTgt spid="4">
                                            <p:txEl>
                                              <p:pRg st="0" end="0"/>
                                            </p:txEl>
                                          </p:spTgt>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3" presetClass="entr" presetSubtype="10" fill="hold" grpId="0" nodeType="click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blinds(horizontal)">
                                      <p:cBhvr>
                                        <p:cTn id="60" dur="500"/>
                                        <p:tgtEl>
                                          <p:spTgt spid="11"/>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39" presetClass="entr" presetSubtype="0" accel="100000" fill="hold" grpId="0" nodeType="clickEffect">
                                  <p:stCondLst>
                                    <p:cond delay="0"/>
                                  </p:stCondLst>
                                  <p:childTnLst>
                                    <p:set>
                                      <p:cBhvr>
                                        <p:cTn id="64" dur="1" fill="hold">
                                          <p:stCondLst>
                                            <p:cond delay="0"/>
                                          </p:stCondLst>
                                        </p:cTn>
                                        <p:tgtEl>
                                          <p:spTgt spid="12"/>
                                        </p:tgtEl>
                                        <p:attrNameLst>
                                          <p:attrName>style.visibility</p:attrName>
                                        </p:attrNameLst>
                                      </p:cBhvr>
                                      <p:to>
                                        <p:strVal val="visible"/>
                                      </p:to>
                                    </p:set>
                                    <p:anim calcmode="lin" valueType="num">
                                      <p:cBhvr>
                                        <p:cTn id="65" dur="5000" fill="hold"/>
                                        <p:tgtEl>
                                          <p:spTgt spid="12"/>
                                        </p:tgtEl>
                                        <p:attrNameLst>
                                          <p:attrName>ppt_h</p:attrName>
                                        </p:attrNameLst>
                                      </p:cBhvr>
                                      <p:tavLst>
                                        <p:tav tm="0">
                                          <p:val>
                                            <p:strVal val="#ppt_h/20"/>
                                          </p:val>
                                        </p:tav>
                                        <p:tav tm="50000">
                                          <p:val>
                                            <p:strVal val="#ppt_h/20"/>
                                          </p:val>
                                        </p:tav>
                                        <p:tav tm="100000">
                                          <p:val>
                                            <p:strVal val="#ppt_h"/>
                                          </p:val>
                                        </p:tav>
                                      </p:tavLst>
                                    </p:anim>
                                    <p:anim calcmode="lin" valueType="num">
                                      <p:cBhvr>
                                        <p:cTn id="66" dur="5000" fill="hold"/>
                                        <p:tgtEl>
                                          <p:spTgt spid="12"/>
                                        </p:tgtEl>
                                        <p:attrNameLst>
                                          <p:attrName>ppt_w</p:attrName>
                                        </p:attrNameLst>
                                      </p:cBhvr>
                                      <p:tavLst>
                                        <p:tav tm="0">
                                          <p:val>
                                            <p:strVal val="#ppt_w+.3"/>
                                          </p:val>
                                        </p:tav>
                                        <p:tav tm="50000">
                                          <p:val>
                                            <p:strVal val="#ppt_w+.3"/>
                                          </p:val>
                                        </p:tav>
                                        <p:tav tm="100000">
                                          <p:val>
                                            <p:strVal val="#ppt_w"/>
                                          </p:val>
                                        </p:tav>
                                      </p:tavLst>
                                    </p:anim>
                                    <p:anim calcmode="lin" valueType="num">
                                      <p:cBhvr>
                                        <p:cTn id="67" dur="5000" fill="hold"/>
                                        <p:tgtEl>
                                          <p:spTgt spid="12"/>
                                        </p:tgtEl>
                                        <p:attrNameLst>
                                          <p:attrName>ppt_x</p:attrName>
                                        </p:attrNameLst>
                                      </p:cBhvr>
                                      <p:tavLst>
                                        <p:tav tm="0">
                                          <p:val>
                                            <p:strVal val="#ppt_x-.3"/>
                                          </p:val>
                                        </p:tav>
                                        <p:tav tm="50000">
                                          <p:val>
                                            <p:strVal val="#ppt_x"/>
                                          </p:val>
                                        </p:tav>
                                        <p:tav tm="100000">
                                          <p:val>
                                            <p:strVal val="#ppt_x"/>
                                          </p:val>
                                        </p:tav>
                                      </p:tavLst>
                                    </p:anim>
                                    <p:anim calcmode="lin" valueType="num">
                                      <p:cBhvr>
                                        <p:cTn id="68" dur="50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3" presetClass="entr" presetSubtype="10" fill="hold" grpId="0" nodeType="clickEffect">
                                  <p:stCondLst>
                                    <p:cond delay="0"/>
                                  </p:stCondLst>
                                  <p:childTnLst>
                                    <p:set>
                                      <p:cBhvr>
                                        <p:cTn id="72" dur="1" fill="hold">
                                          <p:stCondLst>
                                            <p:cond delay="0"/>
                                          </p:stCondLst>
                                        </p:cTn>
                                        <p:tgtEl>
                                          <p:spTgt spid="15"/>
                                        </p:tgtEl>
                                        <p:attrNameLst>
                                          <p:attrName>style.visibility</p:attrName>
                                        </p:attrNameLst>
                                      </p:cBhvr>
                                      <p:to>
                                        <p:strVal val="visible"/>
                                      </p:to>
                                    </p:set>
                                    <p:animEffect transition="in" filter="blinds(horizontal)">
                                      <p:cBhvr>
                                        <p:cTn id="73" dur="5000"/>
                                        <p:tgtEl>
                                          <p:spTgt spid="15"/>
                                        </p:tgtEl>
                                      </p:cBhvr>
                                    </p:animEffect>
                                  </p:childTnLst>
                                </p:cTn>
                              </p:par>
                            </p:childTnLst>
                          </p:cTn>
                        </p:par>
                      </p:childTnLst>
                    </p:cTn>
                  </p:par>
                  <p:par>
                    <p:cTn id="74" fill="hold" nodeType="clickPar">
                      <p:stCondLst>
                        <p:cond delay="indefinite"/>
                      </p:stCondLst>
                      <p:childTnLst>
                        <p:par>
                          <p:cTn id="75" fill="hold" nodeType="withGroup">
                            <p:stCondLst>
                              <p:cond delay="0"/>
                            </p:stCondLst>
                            <p:childTnLst>
                              <p:par>
                                <p:cTn id="76" presetID="3" presetClass="entr" presetSubtype="10" fill="hold" grpId="0" nodeType="clickEffect">
                                  <p:stCondLst>
                                    <p:cond delay="0"/>
                                  </p:stCondLst>
                                  <p:childTnLst>
                                    <p:set>
                                      <p:cBhvr>
                                        <p:cTn id="77" dur="1" fill="hold">
                                          <p:stCondLst>
                                            <p:cond delay="0"/>
                                          </p:stCondLst>
                                        </p:cTn>
                                        <p:tgtEl>
                                          <p:spTgt spid="13"/>
                                        </p:tgtEl>
                                        <p:attrNameLst>
                                          <p:attrName>style.visibility</p:attrName>
                                        </p:attrNameLst>
                                      </p:cBhvr>
                                      <p:to>
                                        <p:strVal val="visible"/>
                                      </p:to>
                                    </p:set>
                                    <p:animEffect transition="in" filter="blinds(horizontal)">
                                      <p:cBhvr>
                                        <p:cTn id="78" dur="5000"/>
                                        <p:tgtEl>
                                          <p:spTgt spid="13"/>
                                        </p:tgtEl>
                                      </p:cBhvr>
                                    </p:animEffect>
                                  </p:childTnLst>
                                </p:cTn>
                              </p:par>
                            </p:childTnLst>
                          </p:cTn>
                        </p:par>
                      </p:childTnLst>
                    </p:cTn>
                  </p:par>
                  <p:par>
                    <p:cTn id="79" fill="hold" nodeType="clickPar">
                      <p:stCondLst>
                        <p:cond delay="indefinite"/>
                      </p:stCondLst>
                      <p:childTnLst>
                        <p:par>
                          <p:cTn id="80" fill="hold" nodeType="withGroup">
                            <p:stCondLst>
                              <p:cond delay="0"/>
                            </p:stCondLst>
                            <p:childTnLst>
                              <p:par>
                                <p:cTn id="81" presetID="3" presetClass="entr" presetSubtype="10" fill="hold" grpId="0" nodeType="clickEffect">
                                  <p:stCondLst>
                                    <p:cond delay="0"/>
                                  </p:stCondLst>
                                  <p:childTnLst>
                                    <p:set>
                                      <p:cBhvr>
                                        <p:cTn id="82" dur="1" fill="hold">
                                          <p:stCondLst>
                                            <p:cond delay="0"/>
                                          </p:stCondLst>
                                        </p:cTn>
                                        <p:tgtEl>
                                          <p:spTgt spid="14"/>
                                        </p:tgtEl>
                                        <p:attrNameLst>
                                          <p:attrName>style.visibility</p:attrName>
                                        </p:attrNameLst>
                                      </p:cBhvr>
                                      <p:to>
                                        <p:strVal val="visible"/>
                                      </p:to>
                                    </p:set>
                                    <p:animEffect transition="in" filter="blinds(horizontal)">
                                      <p:cBhvr>
                                        <p:cTn id="8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P spid="4" grpId="0" build="p" animBg="1"/>
      <p:bldP spid="6" grpId="0"/>
      <p:bldP spid="7" grpId="0"/>
      <p:bldP spid="8" grpId="0"/>
      <p:bldP spid="9" grpId="0"/>
      <p:bldP spid="10" grpId="0"/>
      <p:bldP spid="11" grpId="0"/>
      <p:bldP spid="12" grpId="0"/>
      <p:bldP spid="13" grpId="0"/>
      <p:bldP spid="14" grpId="0"/>
      <p:bldP spid="15" grpId="0"/>
    </p:bld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ar-SA" sz="3200" b="1" dirty="0" smtClean="0">
                <a:solidFill>
                  <a:schemeClr val="tx1"/>
                </a:solidFill>
              </a:rPr>
              <a:t>تجديد أوراق الدفع</a:t>
            </a:r>
            <a:endParaRPr lang="en-GB" sz="3200" b="1" dirty="0">
              <a:solidFill>
                <a:schemeClr val="tx1"/>
              </a:solidFill>
            </a:endParaRPr>
          </a:p>
        </p:txBody>
      </p:sp>
      <p:sp>
        <p:nvSpPr>
          <p:cNvPr id="3" name="Content Placeholder 2"/>
          <p:cNvSpPr>
            <a:spLocks noGrp="1"/>
          </p:cNvSpPr>
          <p:nvPr>
            <p:ph idx="1"/>
          </p:nvPr>
        </p:nvSpPr>
        <p:spPr/>
        <p:txBody>
          <a:bodyPr/>
          <a:lstStyle/>
          <a:p>
            <a:pPr algn="just" rtl="1">
              <a:lnSpc>
                <a:spcPct val="150000"/>
              </a:lnSpc>
            </a:pPr>
            <a:r>
              <a:rPr lang="ar-SA" altLang="en-US" dirty="0" smtClean="0">
                <a:cs typeface="Arial" pitchFamily="34" charset="0"/>
              </a:rPr>
              <a:t>عند الاتفاق مع الدائن على تجديد الكمبيالة في تاريخ لاحق مع احتساب فوائد تجديد، يتم إثبات فوائد التجديد وكذا الكمبيالة الجديدة بإجمالي المستحق.</a:t>
            </a:r>
          </a:p>
          <a:p>
            <a:pPr algn="just" rtl="1">
              <a:lnSpc>
                <a:spcPct val="150000"/>
              </a:lnSpc>
            </a:pPr>
            <a:r>
              <a:rPr lang="ar-SA" altLang="en-US" dirty="0" smtClean="0">
                <a:solidFill>
                  <a:srgbClr val="FF0000"/>
                </a:solidFill>
                <a:cs typeface="Arial" pitchFamily="34" charset="0"/>
              </a:rPr>
              <a:t>مثال: </a:t>
            </a:r>
            <a:r>
              <a:rPr lang="ar-SA" altLang="en-US" dirty="0" smtClean="0">
                <a:cs typeface="Arial" pitchFamily="34" charset="0"/>
              </a:rPr>
              <a:t>اتفقت المنشأة مع محلات التوفيق على تأجيل سداد المستحق عليها لمدة شهرين مع احتساب فوائد التجديد بمعدل 8%.</a:t>
            </a:r>
          </a:p>
          <a:p>
            <a:endParaRPr lang="en-GB" altLang="en-US" dirty="0" smtClean="0">
              <a:cs typeface="Arial" pitchFamily="34" charset="0"/>
            </a:endParaRPr>
          </a:p>
        </p:txBody>
      </p:sp>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265</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164983090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3"/>
          </p:nvPr>
        </p:nvSpPr>
        <p:spPr>
          <a:xfrm>
            <a:off x="4639408" y="1371600"/>
            <a:ext cx="4223238" cy="4343400"/>
          </a:xfrm>
          <a:solidFill>
            <a:schemeClr val="accent6">
              <a:lumMod val="20000"/>
              <a:lumOff val="80000"/>
            </a:schemeClr>
          </a:solidFill>
        </p:spPr>
        <p:txBody>
          <a:bodyPr/>
          <a:lstStyle/>
          <a:p>
            <a:pPr>
              <a:defRPr/>
            </a:pPr>
            <a:r>
              <a:rPr lang="ar-SA" sz="2400" dirty="0" smtClean="0"/>
              <a:t>فوائد التجديد =</a:t>
            </a:r>
          </a:p>
          <a:p>
            <a:pPr>
              <a:defRPr/>
            </a:pPr>
            <a:r>
              <a:rPr lang="ar-SA" sz="2400" dirty="0" smtClean="0"/>
              <a:t> 60000 × 8% × (2÷12) = 800 ريال</a:t>
            </a:r>
          </a:p>
          <a:p>
            <a:pPr>
              <a:defRPr/>
            </a:pPr>
            <a:endParaRPr lang="en-GB" sz="2400" dirty="0"/>
          </a:p>
        </p:txBody>
      </p:sp>
      <p:sp>
        <p:nvSpPr>
          <p:cNvPr id="4" name="Content Placeholder 3"/>
          <p:cNvSpPr>
            <a:spLocks noGrp="1"/>
          </p:cNvSpPr>
          <p:nvPr>
            <p:ph sz="half" idx="1"/>
          </p:nvPr>
        </p:nvSpPr>
        <p:spPr>
          <a:xfrm>
            <a:off x="422031" y="1371600"/>
            <a:ext cx="4079631" cy="4343400"/>
          </a:xfrm>
          <a:solidFill>
            <a:schemeClr val="accent1">
              <a:lumMod val="20000"/>
              <a:lumOff val="80000"/>
            </a:schemeClr>
          </a:solidFill>
        </p:spPr>
        <p:txBody>
          <a:bodyPr/>
          <a:lstStyle/>
          <a:p>
            <a:pPr>
              <a:defRPr/>
            </a:pPr>
            <a:r>
              <a:rPr lang="ar-SA" sz="2000" dirty="0" smtClean="0">
                <a:solidFill>
                  <a:srgbClr val="FF0000"/>
                </a:solidFill>
              </a:rPr>
              <a:t>قيمة </a:t>
            </a:r>
            <a:r>
              <a:rPr lang="ar-SA" sz="2200" dirty="0" smtClean="0">
                <a:solidFill>
                  <a:srgbClr val="FF0000"/>
                </a:solidFill>
              </a:rPr>
              <a:t>الورقة الجديدة = قيمة الكمبيالة الأصلية + المصاريف القضائية + فوائد التجديد</a:t>
            </a:r>
          </a:p>
          <a:p>
            <a:pPr>
              <a:defRPr/>
            </a:pPr>
            <a:r>
              <a:rPr lang="ar-SA" sz="2400" dirty="0" smtClean="0"/>
              <a:t>60000 + 300 + 800 = 61100 ريال</a:t>
            </a:r>
          </a:p>
          <a:p>
            <a:pPr>
              <a:defRPr/>
            </a:pPr>
            <a:endParaRPr lang="en-GB" sz="2400" dirty="0"/>
          </a:p>
        </p:txBody>
      </p:sp>
      <p:sp>
        <p:nvSpPr>
          <p:cNvPr id="11" name="Title 10"/>
          <p:cNvSpPr>
            <a:spLocks noGrp="1"/>
          </p:cNvSpPr>
          <p:nvPr>
            <p:ph type="title"/>
          </p:nvPr>
        </p:nvSpPr>
        <p:spPr>
          <a:xfrm>
            <a:off x="3868615" y="274638"/>
            <a:ext cx="4501662" cy="71596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lstStyle/>
          <a:p>
            <a:pPr algn="ctr">
              <a:defRPr/>
            </a:pPr>
            <a:r>
              <a:rPr lang="ar-SA" sz="2800" b="1" dirty="0" smtClean="0">
                <a:solidFill>
                  <a:srgbClr val="FF0000"/>
                </a:solidFill>
              </a:rPr>
              <a:t>في هذه الحالة تكون القيود كما يلي:</a:t>
            </a:r>
            <a:endParaRPr lang="en-GB" sz="2800" b="1" dirty="0">
              <a:solidFill>
                <a:schemeClr val="bg1"/>
              </a:solidFill>
            </a:endParaRPr>
          </a:p>
        </p:txBody>
      </p:sp>
      <p:sp>
        <p:nvSpPr>
          <p:cNvPr id="12" name="Rectangle 11"/>
          <p:cNvSpPr>
            <a:spLocks noGrp="1" noChangeArrowheads="1"/>
          </p:cNvSpPr>
          <p:nvPr/>
        </p:nvSpPr>
        <p:spPr bwMode="auto">
          <a:xfrm>
            <a:off x="4923692" y="2590801"/>
            <a:ext cx="1336431"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a:spcBef>
                <a:spcPct val="20000"/>
              </a:spcBef>
              <a:buFont typeface="Arial" pitchFamily="34" charset="0"/>
              <a:buNone/>
            </a:pPr>
            <a:r>
              <a:rPr lang="ar-SA" altLang="en-US" sz="2400" u="sng">
                <a:solidFill>
                  <a:srgbClr val="002060"/>
                </a:solidFill>
                <a:latin typeface="Calibri" pitchFamily="34" charset="0"/>
              </a:rPr>
              <a:t>في </a:t>
            </a:r>
            <a:r>
              <a:rPr lang="ar-SA" altLang="en-US" sz="2400" u="sng">
                <a:latin typeface="Calibri" pitchFamily="34" charset="0"/>
              </a:rPr>
              <a:t>3/1</a:t>
            </a:r>
            <a:endParaRPr lang="en-GB" altLang="en-US" sz="2400">
              <a:solidFill>
                <a:srgbClr val="002060"/>
              </a:solidFill>
              <a:latin typeface="Calibri" pitchFamily="34" charset="0"/>
            </a:endParaRPr>
          </a:p>
        </p:txBody>
      </p:sp>
      <p:sp>
        <p:nvSpPr>
          <p:cNvPr id="13" name="Rectangle 12"/>
          <p:cNvSpPr>
            <a:spLocks noChangeArrowheads="1"/>
          </p:cNvSpPr>
          <p:nvPr/>
        </p:nvSpPr>
        <p:spPr bwMode="auto">
          <a:xfrm>
            <a:off x="4360985" y="3352801"/>
            <a:ext cx="4501661"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dirty="0">
                <a:solidFill>
                  <a:srgbClr val="FF0000"/>
                </a:solidFill>
              </a:rPr>
              <a:t>800</a:t>
            </a:r>
            <a:r>
              <a:rPr lang="ar-SA" altLang="en-US" sz="2400" dirty="0"/>
              <a:t>      من حـ/ فوائد تجديد أوراق الدفع</a:t>
            </a:r>
            <a:endParaRPr lang="ar-SA" altLang="en-US" sz="2000" dirty="0"/>
          </a:p>
        </p:txBody>
      </p:sp>
      <p:sp>
        <p:nvSpPr>
          <p:cNvPr id="14" name="Rectangle 13"/>
          <p:cNvSpPr>
            <a:spLocks noChangeArrowheads="1"/>
          </p:cNvSpPr>
          <p:nvPr/>
        </p:nvSpPr>
        <p:spPr bwMode="auto">
          <a:xfrm>
            <a:off x="5205046" y="4648201"/>
            <a:ext cx="274320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altLang="en-US" sz="2000" dirty="0">
                <a:solidFill>
                  <a:srgbClr val="0070C0"/>
                </a:solidFill>
              </a:rPr>
              <a:t> إثبات فوائد التجديد المستحقة لمحلات التوفيق </a:t>
            </a:r>
            <a:endParaRPr lang="en-GB" altLang="en-US" sz="2000" dirty="0">
              <a:solidFill>
                <a:srgbClr val="0070C0"/>
              </a:solidFill>
            </a:endParaRPr>
          </a:p>
        </p:txBody>
      </p:sp>
      <p:sp>
        <p:nvSpPr>
          <p:cNvPr id="15" name="Rectangle 14"/>
          <p:cNvSpPr>
            <a:spLocks noChangeArrowheads="1"/>
          </p:cNvSpPr>
          <p:nvPr/>
        </p:nvSpPr>
        <p:spPr bwMode="auto">
          <a:xfrm>
            <a:off x="4923692" y="5257801"/>
            <a:ext cx="302455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sz="2400" b="1" dirty="0"/>
              <a:t>ـــــــــــــــــــــــــــــــــــــــــــ</a:t>
            </a:r>
            <a:endParaRPr lang="en-GB" altLang="en-US" sz="2400" b="1" dirty="0"/>
          </a:p>
        </p:txBody>
      </p:sp>
      <p:sp>
        <p:nvSpPr>
          <p:cNvPr id="16" name="Rectangle 15"/>
          <p:cNvSpPr>
            <a:spLocks noChangeArrowheads="1"/>
          </p:cNvSpPr>
          <p:nvPr/>
        </p:nvSpPr>
        <p:spPr bwMode="auto">
          <a:xfrm>
            <a:off x="4360985" y="4038601"/>
            <a:ext cx="4290646"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dirty="0">
                <a:solidFill>
                  <a:srgbClr val="FF0000"/>
                </a:solidFill>
              </a:rPr>
              <a:t>800        </a:t>
            </a:r>
            <a:r>
              <a:rPr lang="ar-SA" altLang="en-US" sz="2400" dirty="0"/>
              <a:t>إلى</a:t>
            </a:r>
            <a:r>
              <a:rPr lang="ar-SA" altLang="en-US" sz="2400" dirty="0">
                <a:solidFill>
                  <a:srgbClr val="FF0000"/>
                </a:solidFill>
              </a:rPr>
              <a:t> </a:t>
            </a:r>
            <a:r>
              <a:rPr lang="ar-SA" altLang="en-US" sz="2400" dirty="0"/>
              <a:t>حـ/ الدائنين </a:t>
            </a:r>
            <a:r>
              <a:rPr lang="ar-SA" altLang="en-US" sz="2000" dirty="0"/>
              <a:t>(محلات التوفيق)</a:t>
            </a:r>
          </a:p>
        </p:txBody>
      </p:sp>
      <p:sp>
        <p:nvSpPr>
          <p:cNvPr id="17" name="Rectangle 16"/>
          <p:cNvSpPr>
            <a:spLocks noGrp="1" noChangeArrowheads="1"/>
          </p:cNvSpPr>
          <p:nvPr/>
        </p:nvSpPr>
        <p:spPr bwMode="auto">
          <a:xfrm>
            <a:off x="633046" y="2819401"/>
            <a:ext cx="1336431"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a:spcBef>
                <a:spcPct val="20000"/>
              </a:spcBef>
              <a:buFont typeface="Arial" pitchFamily="34" charset="0"/>
              <a:buNone/>
            </a:pPr>
            <a:r>
              <a:rPr lang="ar-SA" altLang="en-US" sz="2400" u="sng">
                <a:solidFill>
                  <a:srgbClr val="002060"/>
                </a:solidFill>
                <a:latin typeface="Calibri" pitchFamily="34" charset="0"/>
              </a:rPr>
              <a:t>في </a:t>
            </a:r>
            <a:r>
              <a:rPr lang="ar-SA" altLang="en-US" sz="2400" u="sng">
                <a:latin typeface="Calibri" pitchFamily="34" charset="0"/>
              </a:rPr>
              <a:t>3/1</a:t>
            </a:r>
            <a:endParaRPr lang="en-GB" altLang="en-US" sz="2400">
              <a:solidFill>
                <a:srgbClr val="002060"/>
              </a:solidFill>
              <a:latin typeface="Calibri" pitchFamily="34" charset="0"/>
            </a:endParaRPr>
          </a:p>
        </p:txBody>
      </p:sp>
      <p:sp>
        <p:nvSpPr>
          <p:cNvPr id="18" name="Rectangle 17"/>
          <p:cNvSpPr>
            <a:spLocks noChangeArrowheads="1"/>
          </p:cNvSpPr>
          <p:nvPr/>
        </p:nvSpPr>
        <p:spPr bwMode="auto">
          <a:xfrm>
            <a:off x="179513" y="3352801"/>
            <a:ext cx="4392488"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dirty="0">
                <a:solidFill>
                  <a:srgbClr val="FF0000"/>
                </a:solidFill>
              </a:rPr>
              <a:t>61100</a:t>
            </a:r>
            <a:r>
              <a:rPr lang="ar-SA" altLang="en-US" sz="2400" dirty="0"/>
              <a:t>    من حـ/ الدائنين </a:t>
            </a:r>
            <a:r>
              <a:rPr lang="ar-SA" altLang="en-US" sz="2000" dirty="0"/>
              <a:t>(محلات التوفيق)</a:t>
            </a:r>
          </a:p>
        </p:txBody>
      </p:sp>
      <p:sp>
        <p:nvSpPr>
          <p:cNvPr id="19" name="Rectangle 18"/>
          <p:cNvSpPr>
            <a:spLocks noChangeArrowheads="1"/>
          </p:cNvSpPr>
          <p:nvPr/>
        </p:nvSpPr>
        <p:spPr bwMode="auto">
          <a:xfrm>
            <a:off x="633046" y="4724401"/>
            <a:ext cx="2883877"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altLang="en-US" sz="2000" dirty="0">
                <a:solidFill>
                  <a:srgbClr val="0070C0"/>
                </a:solidFill>
              </a:rPr>
              <a:t> إثبات قبول كمبيالة جديدة بإجمالي المستحق لمحلات التوفيق</a:t>
            </a:r>
            <a:endParaRPr lang="en-GB" altLang="en-US" sz="2000" dirty="0">
              <a:solidFill>
                <a:srgbClr val="0070C0"/>
              </a:solidFill>
            </a:endParaRPr>
          </a:p>
        </p:txBody>
      </p:sp>
      <p:sp>
        <p:nvSpPr>
          <p:cNvPr id="20" name="Rectangle 19"/>
          <p:cNvSpPr>
            <a:spLocks noChangeArrowheads="1"/>
          </p:cNvSpPr>
          <p:nvPr/>
        </p:nvSpPr>
        <p:spPr bwMode="auto">
          <a:xfrm>
            <a:off x="395536" y="5334001"/>
            <a:ext cx="298071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sz="2400" b="1" dirty="0"/>
              <a:t>ـــــــــــــــــــــــــــــــــــــــــــــ</a:t>
            </a:r>
            <a:endParaRPr lang="en-GB" altLang="en-US" sz="2400" b="1" dirty="0"/>
          </a:p>
        </p:txBody>
      </p:sp>
      <p:sp>
        <p:nvSpPr>
          <p:cNvPr id="21" name="Rectangle 20"/>
          <p:cNvSpPr>
            <a:spLocks noChangeArrowheads="1"/>
          </p:cNvSpPr>
          <p:nvPr/>
        </p:nvSpPr>
        <p:spPr bwMode="auto">
          <a:xfrm>
            <a:off x="0" y="4038303"/>
            <a:ext cx="4360985"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sz="2400" dirty="0">
                <a:solidFill>
                  <a:srgbClr val="FF0000"/>
                </a:solidFill>
              </a:rPr>
              <a:t>61100            </a:t>
            </a:r>
            <a:r>
              <a:rPr lang="ar-SA" altLang="en-US" sz="2400" dirty="0"/>
              <a:t>إلى</a:t>
            </a:r>
            <a:r>
              <a:rPr lang="ar-SA" altLang="en-US" sz="2400" dirty="0">
                <a:solidFill>
                  <a:srgbClr val="FF0000"/>
                </a:solidFill>
              </a:rPr>
              <a:t> </a:t>
            </a:r>
            <a:r>
              <a:rPr lang="ar-SA" altLang="en-US" sz="2400" dirty="0"/>
              <a:t>حـ/ أوراق الدفع</a:t>
            </a:r>
          </a:p>
        </p:txBody>
      </p:sp>
      <p:sp>
        <p:nvSpPr>
          <p:cNvPr id="22"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266</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378324441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blinds(horizontal)">
                                      <p:cBhvr>
                                        <p:cTn id="12" dur="500"/>
                                        <p:tgtEl>
                                          <p:spTgt spid="3">
                                            <p:bg/>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blinds(horizontal)">
                                      <p:cBhvr>
                                        <p:cTn id="17" dur="500"/>
                                        <p:tgtEl>
                                          <p:spTgt spid="3">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blinds(horizontal)">
                                      <p:cBhvr>
                                        <p:cTn id="22" dur="500"/>
                                        <p:tgtEl>
                                          <p:spTgt spid="3">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linds(horizontal)">
                                      <p:cBhvr>
                                        <p:cTn id="27" dur="500"/>
                                        <p:tgtEl>
                                          <p:spTgt spid="1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9" presetClass="entr" presetSubtype="0" accel="100000"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0" fill="hold"/>
                                        <p:tgtEl>
                                          <p:spTgt spid="13"/>
                                        </p:tgtEl>
                                        <p:attrNameLst>
                                          <p:attrName>ppt_h</p:attrName>
                                        </p:attrNameLst>
                                      </p:cBhvr>
                                      <p:tavLst>
                                        <p:tav tm="0">
                                          <p:val>
                                            <p:strVal val="#ppt_h/20"/>
                                          </p:val>
                                        </p:tav>
                                        <p:tav tm="50000">
                                          <p:val>
                                            <p:strVal val="#ppt_h/20"/>
                                          </p:val>
                                        </p:tav>
                                        <p:tav tm="100000">
                                          <p:val>
                                            <p:strVal val="#ppt_h"/>
                                          </p:val>
                                        </p:tav>
                                      </p:tavLst>
                                    </p:anim>
                                    <p:anim calcmode="lin" valueType="num">
                                      <p:cBhvr>
                                        <p:cTn id="33" dur="5000" fill="hold"/>
                                        <p:tgtEl>
                                          <p:spTgt spid="13"/>
                                        </p:tgtEl>
                                        <p:attrNameLst>
                                          <p:attrName>ppt_w</p:attrName>
                                        </p:attrNameLst>
                                      </p:cBhvr>
                                      <p:tavLst>
                                        <p:tav tm="0">
                                          <p:val>
                                            <p:strVal val="#ppt_w+.3"/>
                                          </p:val>
                                        </p:tav>
                                        <p:tav tm="50000">
                                          <p:val>
                                            <p:strVal val="#ppt_w+.3"/>
                                          </p:val>
                                        </p:tav>
                                        <p:tav tm="100000">
                                          <p:val>
                                            <p:strVal val="#ppt_w"/>
                                          </p:val>
                                        </p:tav>
                                      </p:tavLst>
                                    </p:anim>
                                    <p:anim calcmode="lin" valueType="num">
                                      <p:cBhvr>
                                        <p:cTn id="34" dur="5000" fill="hold"/>
                                        <p:tgtEl>
                                          <p:spTgt spid="13"/>
                                        </p:tgtEl>
                                        <p:attrNameLst>
                                          <p:attrName>ppt_x</p:attrName>
                                        </p:attrNameLst>
                                      </p:cBhvr>
                                      <p:tavLst>
                                        <p:tav tm="0">
                                          <p:val>
                                            <p:strVal val="#ppt_x-.3"/>
                                          </p:val>
                                        </p:tav>
                                        <p:tav tm="50000">
                                          <p:val>
                                            <p:strVal val="#ppt_x"/>
                                          </p:val>
                                        </p:tav>
                                        <p:tav tm="100000">
                                          <p:val>
                                            <p:strVal val="#ppt_x"/>
                                          </p:val>
                                        </p:tav>
                                      </p:tavLst>
                                    </p:anim>
                                    <p:anim calcmode="lin" valueType="num">
                                      <p:cBhvr>
                                        <p:cTn id="35" dur="50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blinds(horizontal)">
                                      <p:cBhvr>
                                        <p:cTn id="40" dur="5000"/>
                                        <p:tgtEl>
                                          <p:spTgt spid="16"/>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blinds(horizontal)">
                                      <p:cBhvr>
                                        <p:cTn id="45" dur="5000"/>
                                        <p:tgtEl>
                                          <p:spTgt spid="14"/>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blinds(horizontal)">
                                      <p:cBhvr>
                                        <p:cTn id="50" dur="500"/>
                                        <p:tgtEl>
                                          <p:spTgt spid="15"/>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4">
                                            <p:bg/>
                                          </p:spTgt>
                                        </p:tgtEl>
                                        <p:attrNameLst>
                                          <p:attrName>style.visibility</p:attrName>
                                        </p:attrNameLst>
                                      </p:cBhvr>
                                      <p:to>
                                        <p:strVal val="visible"/>
                                      </p:to>
                                    </p:set>
                                    <p:animEffect transition="in" filter="blinds(horizontal)">
                                      <p:cBhvr>
                                        <p:cTn id="55" dur="500"/>
                                        <p:tgtEl>
                                          <p:spTgt spid="4">
                                            <p:bg/>
                                          </p:spTgt>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3" presetClass="entr" presetSubtype="10" fill="hold" grpId="0" nodeType="clickEffect">
                                  <p:stCondLst>
                                    <p:cond delay="0"/>
                                  </p:stCondLst>
                                  <p:childTnLst>
                                    <p:set>
                                      <p:cBhvr>
                                        <p:cTn id="59" dur="1" fill="hold">
                                          <p:stCondLst>
                                            <p:cond delay="0"/>
                                          </p:stCondLst>
                                        </p:cTn>
                                        <p:tgtEl>
                                          <p:spTgt spid="4">
                                            <p:txEl>
                                              <p:pRg st="0" end="0"/>
                                            </p:txEl>
                                          </p:spTgt>
                                        </p:tgtEl>
                                        <p:attrNameLst>
                                          <p:attrName>style.visibility</p:attrName>
                                        </p:attrNameLst>
                                      </p:cBhvr>
                                      <p:to>
                                        <p:strVal val="visible"/>
                                      </p:to>
                                    </p:set>
                                    <p:animEffect transition="in" filter="blinds(horizontal)">
                                      <p:cBhvr>
                                        <p:cTn id="60" dur="500"/>
                                        <p:tgtEl>
                                          <p:spTgt spid="4">
                                            <p:txEl>
                                              <p:pRg st="0" end="0"/>
                                            </p:txEl>
                                          </p:spTgt>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3" presetClass="entr" presetSubtype="10" fill="hold" grpId="0" nodeType="clickEffect">
                                  <p:stCondLst>
                                    <p:cond delay="0"/>
                                  </p:stCondLst>
                                  <p:childTnLst>
                                    <p:set>
                                      <p:cBhvr>
                                        <p:cTn id="64" dur="1" fill="hold">
                                          <p:stCondLst>
                                            <p:cond delay="0"/>
                                          </p:stCondLst>
                                        </p:cTn>
                                        <p:tgtEl>
                                          <p:spTgt spid="4">
                                            <p:txEl>
                                              <p:pRg st="1" end="1"/>
                                            </p:txEl>
                                          </p:spTgt>
                                        </p:tgtEl>
                                        <p:attrNameLst>
                                          <p:attrName>style.visibility</p:attrName>
                                        </p:attrNameLst>
                                      </p:cBhvr>
                                      <p:to>
                                        <p:strVal val="visible"/>
                                      </p:to>
                                    </p:set>
                                    <p:animEffect transition="in" filter="blinds(horizontal)">
                                      <p:cBhvr>
                                        <p:cTn id="65" dur="500"/>
                                        <p:tgtEl>
                                          <p:spTgt spid="4">
                                            <p:txEl>
                                              <p:pRg st="1" end="1"/>
                                            </p:txEl>
                                          </p:spTgt>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3" presetClass="entr" presetSubtype="10" fill="hold" grpId="0" nodeType="click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blinds(horizontal)">
                                      <p:cBhvr>
                                        <p:cTn id="70" dur="500"/>
                                        <p:tgtEl>
                                          <p:spTgt spid="17"/>
                                        </p:tgtEl>
                                      </p:cBhvr>
                                    </p:animEffect>
                                  </p:childTnLst>
                                </p:cTn>
                              </p:par>
                            </p:childTnLst>
                          </p:cTn>
                        </p:par>
                      </p:childTnLst>
                    </p:cTn>
                  </p:par>
                  <p:par>
                    <p:cTn id="71" fill="hold" nodeType="clickPar">
                      <p:stCondLst>
                        <p:cond delay="indefinite"/>
                      </p:stCondLst>
                      <p:childTnLst>
                        <p:par>
                          <p:cTn id="72" fill="hold" nodeType="withGroup">
                            <p:stCondLst>
                              <p:cond delay="0"/>
                            </p:stCondLst>
                            <p:childTnLst>
                              <p:par>
                                <p:cTn id="73" presetID="39" presetClass="entr" presetSubtype="0" accel="100000" fill="hold" grpId="0" nodeType="clickEffect">
                                  <p:stCondLst>
                                    <p:cond delay="0"/>
                                  </p:stCondLst>
                                  <p:childTnLst>
                                    <p:set>
                                      <p:cBhvr>
                                        <p:cTn id="74" dur="1" fill="hold">
                                          <p:stCondLst>
                                            <p:cond delay="0"/>
                                          </p:stCondLst>
                                        </p:cTn>
                                        <p:tgtEl>
                                          <p:spTgt spid="18"/>
                                        </p:tgtEl>
                                        <p:attrNameLst>
                                          <p:attrName>style.visibility</p:attrName>
                                        </p:attrNameLst>
                                      </p:cBhvr>
                                      <p:to>
                                        <p:strVal val="visible"/>
                                      </p:to>
                                    </p:set>
                                    <p:anim calcmode="lin" valueType="num">
                                      <p:cBhvr>
                                        <p:cTn id="75" dur="5000" fill="hold"/>
                                        <p:tgtEl>
                                          <p:spTgt spid="18"/>
                                        </p:tgtEl>
                                        <p:attrNameLst>
                                          <p:attrName>ppt_h</p:attrName>
                                        </p:attrNameLst>
                                      </p:cBhvr>
                                      <p:tavLst>
                                        <p:tav tm="0">
                                          <p:val>
                                            <p:strVal val="#ppt_h/20"/>
                                          </p:val>
                                        </p:tav>
                                        <p:tav tm="50000">
                                          <p:val>
                                            <p:strVal val="#ppt_h/20"/>
                                          </p:val>
                                        </p:tav>
                                        <p:tav tm="100000">
                                          <p:val>
                                            <p:strVal val="#ppt_h"/>
                                          </p:val>
                                        </p:tav>
                                      </p:tavLst>
                                    </p:anim>
                                    <p:anim calcmode="lin" valueType="num">
                                      <p:cBhvr>
                                        <p:cTn id="76" dur="5000" fill="hold"/>
                                        <p:tgtEl>
                                          <p:spTgt spid="18"/>
                                        </p:tgtEl>
                                        <p:attrNameLst>
                                          <p:attrName>ppt_w</p:attrName>
                                        </p:attrNameLst>
                                      </p:cBhvr>
                                      <p:tavLst>
                                        <p:tav tm="0">
                                          <p:val>
                                            <p:strVal val="#ppt_w+.3"/>
                                          </p:val>
                                        </p:tav>
                                        <p:tav tm="50000">
                                          <p:val>
                                            <p:strVal val="#ppt_w+.3"/>
                                          </p:val>
                                        </p:tav>
                                        <p:tav tm="100000">
                                          <p:val>
                                            <p:strVal val="#ppt_w"/>
                                          </p:val>
                                        </p:tav>
                                      </p:tavLst>
                                    </p:anim>
                                    <p:anim calcmode="lin" valueType="num">
                                      <p:cBhvr>
                                        <p:cTn id="77" dur="5000" fill="hold"/>
                                        <p:tgtEl>
                                          <p:spTgt spid="18"/>
                                        </p:tgtEl>
                                        <p:attrNameLst>
                                          <p:attrName>ppt_x</p:attrName>
                                        </p:attrNameLst>
                                      </p:cBhvr>
                                      <p:tavLst>
                                        <p:tav tm="0">
                                          <p:val>
                                            <p:strVal val="#ppt_x-.3"/>
                                          </p:val>
                                        </p:tav>
                                        <p:tav tm="50000">
                                          <p:val>
                                            <p:strVal val="#ppt_x"/>
                                          </p:val>
                                        </p:tav>
                                        <p:tav tm="100000">
                                          <p:val>
                                            <p:strVal val="#ppt_x"/>
                                          </p:val>
                                        </p:tav>
                                      </p:tavLst>
                                    </p:anim>
                                    <p:anim calcmode="lin" valueType="num">
                                      <p:cBhvr>
                                        <p:cTn id="78" dur="50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79" fill="hold" nodeType="clickPar">
                      <p:stCondLst>
                        <p:cond delay="indefinite"/>
                      </p:stCondLst>
                      <p:childTnLst>
                        <p:par>
                          <p:cTn id="80" fill="hold" nodeType="withGroup">
                            <p:stCondLst>
                              <p:cond delay="0"/>
                            </p:stCondLst>
                            <p:childTnLst>
                              <p:par>
                                <p:cTn id="81" presetID="3" presetClass="entr" presetSubtype="10" fill="hold" grpId="0" nodeType="click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blinds(horizontal)">
                                      <p:cBhvr>
                                        <p:cTn id="83" dur="5000"/>
                                        <p:tgtEl>
                                          <p:spTgt spid="21"/>
                                        </p:tgtEl>
                                      </p:cBhvr>
                                    </p:animEffect>
                                  </p:childTnLst>
                                </p:cTn>
                              </p:par>
                            </p:childTnLst>
                          </p:cTn>
                        </p:par>
                      </p:childTnLst>
                    </p:cTn>
                  </p:par>
                  <p:par>
                    <p:cTn id="84" fill="hold" nodeType="clickPar">
                      <p:stCondLst>
                        <p:cond delay="indefinite"/>
                      </p:stCondLst>
                      <p:childTnLst>
                        <p:par>
                          <p:cTn id="85" fill="hold" nodeType="withGroup">
                            <p:stCondLst>
                              <p:cond delay="0"/>
                            </p:stCondLst>
                            <p:childTnLst>
                              <p:par>
                                <p:cTn id="86" presetID="3" presetClass="entr" presetSubtype="10" fill="hold" grpId="0" nodeType="clickEffect">
                                  <p:stCondLst>
                                    <p:cond delay="0"/>
                                  </p:stCondLst>
                                  <p:childTnLst>
                                    <p:set>
                                      <p:cBhvr>
                                        <p:cTn id="87" dur="1" fill="hold">
                                          <p:stCondLst>
                                            <p:cond delay="0"/>
                                          </p:stCondLst>
                                        </p:cTn>
                                        <p:tgtEl>
                                          <p:spTgt spid="19"/>
                                        </p:tgtEl>
                                        <p:attrNameLst>
                                          <p:attrName>style.visibility</p:attrName>
                                        </p:attrNameLst>
                                      </p:cBhvr>
                                      <p:to>
                                        <p:strVal val="visible"/>
                                      </p:to>
                                    </p:set>
                                    <p:animEffect transition="in" filter="blinds(horizontal)">
                                      <p:cBhvr>
                                        <p:cTn id="88" dur="5000"/>
                                        <p:tgtEl>
                                          <p:spTgt spid="19"/>
                                        </p:tgtEl>
                                      </p:cBhvr>
                                    </p:animEffect>
                                  </p:childTnLst>
                                </p:cTn>
                              </p:par>
                            </p:childTnLst>
                          </p:cTn>
                        </p:par>
                      </p:childTnLst>
                    </p:cTn>
                  </p:par>
                  <p:par>
                    <p:cTn id="89" fill="hold" nodeType="clickPar">
                      <p:stCondLst>
                        <p:cond delay="indefinite"/>
                      </p:stCondLst>
                      <p:childTnLst>
                        <p:par>
                          <p:cTn id="90" fill="hold" nodeType="withGroup">
                            <p:stCondLst>
                              <p:cond delay="0"/>
                            </p:stCondLst>
                            <p:childTnLst>
                              <p:par>
                                <p:cTn id="91" presetID="3" presetClass="entr" presetSubtype="10" fill="hold" grpId="0" nodeType="clickEffect">
                                  <p:stCondLst>
                                    <p:cond delay="0"/>
                                  </p:stCondLst>
                                  <p:childTnLst>
                                    <p:set>
                                      <p:cBhvr>
                                        <p:cTn id="92" dur="1" fill="hold">
                                          <p:stCondLst>
                                            <p:cond delay="0"/>
                                          </p:stCondLst>
                                        </p:cTn>
                                        <p:tgtEl>
                                          <p:spTgt spid="20"/>
                                        </p:tgtEl>
                                        <p:attrNameLst>
                                          <p:attrName>style.visibility</p:attrName>
                                        </p:attrNameLst>
                                      </p:cBhvr>
                                      <p:to>
                                        <p:strVal val="visible"/>
                                      </p:to>
                                    </p:set>
                                    <p:animEffect transition="in" filter="blinds(horizontal)">
                                      <p:cBhvr>
                                        <p:cTn id="9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build="p" animBg="1"/>
      <p:bldP spid="12" grpId="0"/>
      <p:bldP spid="14" grpId="0"/>
      <p:bldP spid="15" grpId="0"/>
      <p:bldP spid="16" grpId="0"/>
      <p:bldP spid="17" grpId="0"/>
      <p:bldP spid="18" grpId="0"/>
      <p:bldP spid="19" grpId="0"/>
      <p:bldP spid="20" grpId="0"/>
      <p:bldP spid="21" grpId="0"/>
    </p:bld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031" y="533401"/>
            <a:ext cx="8229600" cy="639763"/>
          </a:xfrm>
        </p:spPr>
        <p:txBody>
          <a:bodyPr/>
          <a:lstStyle/>
          <a:p>
            <a:pPr algn="ctr">
              <a:defRPr/>
            </a:pPr>
            <a:r>
              <a:rPr lang="ar-SA" sz="3200" dirty="0" smtClean="0">
                <a:solidFill>
                  <a:schemeClr val="tx1"/>
                </a:solidFill>
              </a:rPr>
              <a:t/>
            </a:r>
            <a:br>
              <a:rPr lang="ar-SA" sz="3200" dirty="0" smtClean="0">
                <a:solidFill>
                  <a:schemeClr val="tx1"/>
                </a:solidFill>
              </a:rPr>
            </a:br>
            <a:r>
              <a:rPr lang="ar-SA" sz="2800" b="1" dirty="0" smtClean="0">
                <a:solidFill>
                  <a:schemeClr val="tx1"/>
                </a:solidFill>
              </a:rPr>
              <a:t>أهم المصطلحات المحاسبية باللغة الإنجليزية</a:t>
            </a:r>
            <a:r>
              <a:rPr lang="en-GB" sz="4800" dirty="0" smtClean="0">
                <a:solidFill>
                  <a:schemeClr val="tx1"/>
                </a:solidFill>
              </a:rPr>
              <a:t/>
            </a:r>
            <a:br>
              <a:rPr lang="en-GB" sz="4800" dirty="0" smtClean="0">
                <a:solidFill>
                  <a:schemeClr val="tx1"/>
                </a:solidFill>
              </a:rPr>
            </a:br>
            <a:endParaRPr lang="en-GB" dirty="0"/>
          </a:p>
        </p:txBody>
      </p:sp>
      <p:graphicFrame>
        <p:nvGraphicFramePr>
          <p:cNvPr id="5" name="Content Placeholder 6"/>
          <p:cNvGraphicFramePr>
            <a:graphicFrameLocks noGrp="1"/>
          </p:cNvGraphicFramePr>
          <p:nvPr>
            <p:ph idx="1"/>
          </p:nvPr>
        </p:nvGraphicFramePr>
        <p:xfrm>
          <a:off x="633046" y="1600201"/>
          <a:ext cx="7737230" cy="3965573"/>
        </p:xfrm>
        <a:graphic>
          <a:graphicData uri="http://schemas.openxmlformats.org/drawingml/2006/table">
            <a:tbl>
              <a:tblPr/>
              <a:tblGrid>
                <a:gridCol w="3868615"/>
                <a:gridCol w="3868615"/>
              </a:tblGrid>
              <a:tr h="544513">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400" b="1" i="0" u="none" strike="noStrike" cap="none" normalizeH="0" baseline="0" smtClean="0">
                          <a:ln>
                            <a:noFill/>
                          </a:ln>
                          <a:solidFill>
                            <a:schemeClr val="bg1"/>
                          </a:solidFill>
                          <a:effectLst/>
                          <a:latin typeface="Calibri" pitchFamily="34" charset="0"/>
                          <a:cs typeface="Arial" pitchFamily="34" charset="0"/>
                        </a:rPr>
                        <a:t>المصطلح المحاسبي باللغة الإنجليزية</a:t>
                      </a:r>
                      <a:endParaRPr kumimoji="0" lang="en-GB" sz="2400" b="1" i="0" u="none" strike="noStrike" cap="none" normalizeH="0" baseline="0" smtClean="0">
                        <a:ln>
                          <a:noFill/>
                        </a:ln>
                        <a:solidFill>
                          <a:schemeClr val="bg1"/>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400" b="1" i="0" u="none" strike="noStrike" cap="none" normalizeH="0" baseline="0" smtClean="0">
                          <a:ln>
                            <a:noFill/>
                          </a:ln>
                          <a:solidFill>
                            <a:srgbClr val="FFFFFF"/>
                          </a:solidFill>
                          <a:effectLst/>
                          <a:latin typeface="Calibri" pitchFamily="34" charset="0"/>
                          <a:cs typeface="Arial" pitchFamily="34" charset="0"/>
                        </a:rPr>
                        <a:t>المصطلح المحاسبي باللغة العربية</a:t>
                      </a:r>
                      <a:endParaRPr kumimoji="0" lang="en-GB" sz="2400" b="1" i="0" u="none" strike="noStrike" cap="none" normalizeH="0" baseline="0" smtClean="0">
                        <a:ln>
                          <a:noFill/>
                        </a:ln>
                        <a:solidFill>
                          <a:srgbClr val="FFFFFF"/>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684212">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n-US" sz="2800" b="1" i="0" u="none" strike="noStrike" cap="none" normalizeH="0" baseline="0" smtClean="0">
                          <a:ln>
                            <a:noFill/>
                          </a:ln>
                          <a:solidFill>
                            <a:srgbClr val="FF0000"/>
                          </a:solidFill>
                          <a:effectLst/>
                          <a:latin typeface="Calibri" pitchFamily="34" charset="0"/>
                          <a:cs typeface="Arial" pitchFamily="34" charset="0"/>
                        </a:rPr>
                        <a:t>Negotiable Instruments</a:t>
                      </a:r>
                      <a:endParaRPr kumimoji="0" lang="en-GB" sz="2800" b="1"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2800" b="1" i="0" u="none" strike="noStrike" cap="none" normalizeH="0" baseline="0" smtClean="0">
                          <a:ln>
                            <a:noFill/>
                          </a:ln>
                          <a:solidFill>
                            <a:srgbClr val="000000"/>
                          </a:solidFill>
                          <a:effectLst/>
                          <a:latin typeface="Calibri" pitchFamily="34" charset="0"/>
                          <a:cs typeface="Arial" pitchFamily="34" charset="0"/>
                        </a:rPr>
                        <a:t>الأوراق التجارية</a:t>
                      </a:r>
                      <a:endParaRPr kumimoji="0" lang="en-GB" sz="2800" b="1"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684212">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n-US" sz="2800" b="1" i="0" u="none" strike="noStrike" cap="none" normalizeH="0" baseline="0" smtClean="0">
                          <a:ln>
                            <a:noFill/>
                          </a:ln>
                          <a:solidFill>
                            <a:srgbClr val="FF0000"/>
                          </a:solidFill>
                          <a:effectLst/>
                          <a:latin typeface="Calibri" pitchFamily="34" charset="0"/>
                          <a:cs typeface="Arial" pitchFamily="34" charset="0"/>
                        </a:rPr>
                        <a:t>Bill of Exchange</a:t>
                      </a:r>
                      <a:endParaRPr kumimoji="0" lang="en-GB" sz="2800" b="1"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tab pos="776288" algn="l"/>
                        </a:tabLst>
                      </a:pPr>
                      <a:r>
                        <a:rPr kumimoji="0" lang="ar-SA" sz="2800" b="1" i="0" u="none" strike="noStrike" cap="none" normalizeH="0" baseline="0" smtClean="0">
                          <a:ln>
                            <a:noFill/>
                          </a:ln>
                          <a:solidFill>
                            <a:srgbClr val="000000"/>
                          </a:solidFill>
                          <a:effectLst/>
                          <a:latin typeface="Calibri" pitchFamily="34" charset="0"/>
                          <a:cs typeface="Arial" pitchFamily="34" charset="0"/>
                        </a:rPr>
                        <a:t>الكمبيالة	</a:t>
                      </a:r>
                      <a:endParaRPr kumimoji="0" lang="en-GB" sz="2800" b="1"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684212">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n-GB" sz="2800" b="1" i="0" u="none" strike="noStrike" cap="none" normalizeH="0" baseline="0" smtClean="0">
                          <a:ln>
                            <a:noFill/>
                          </a:ln>
                          <a:solidFill>
                            <a:srgbClr val="FF0000"/>
                          </a:solidFill>
                          <a:effectLst/>
                          <a:latin typeface="Calibri" pitchFamily="34" charset="0"/>
                          <a:cs typeface="Arial" pitchFamily="34" charset="0"/>
                        </a:rPr>
                        <a:t>Promissory Note</a:t>
                      </a:r>
                      <a:endParaRPr kumimoji="0" lang="en-GB" sz="2800" b="1"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tab pos="776288" algn="l"/>
                        </a:tabLst>
                      </a:pPr>
                      <a:r>
                        <a:rPr kumimoji="0" lang="ar-SA" sz="2800" b="1" i="0" u="none" strike="noStrike" cap="none" normalizeH="0" baseline="0" smtClean="0">
                          <a:ln>
                            <a:noFill/>
                          </a:ln>
                          <a:solidFill>
                            <a:srgbClr val="000000"/>
                          </a:solidFill>
                          <a:effectLst/>
                          <a:latin typeface="Calibri" pitchFamily="34" charset="0"/>
                          <a:cs typeface="Arial" pitchFamily="34" charset="0"/>
                        </a:rPr>
                        <a:t>السند الإذني</a:t>
                      </a:r>
                      <a:endParaRPr kumimoji="0" lang="en-GB" sz="2800" b="1"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684212">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n-US" sz="2800" b="1" i="0" u="none" strike="noStrike" cap="none" normalizeH="0" baseline="0" smtClean="0">
                          <a:ln>
                            <a:noFill/>
                          </a:ln>
                          <a:solidFill>
                            <a:srgbClr val="FF0000"/>
                          </a:solidFill>
                          <a:effectLst/>
                          <a:latin typeface="Calibri" pitchFamily="34" charset="0"/>
                          <a:cs typeface="Arial" pitchFamily="34" charset="0"/>
                        </a:rPr>
                        <a:t>Notes Receivables</a:t>
                      </a:r>
                      <a:endParaRPr kumimoji="0" lang="en-GB" sz="2800" b="1"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tab pos="776288" algn="l"/>
                        </a:tabLst>
                      </a:pPr>
                      <a:r>
                        <a:rPr kumimoji="0" lang="ar-SA" sz="2800" b="1" i="0" u="none" strike="noStrike" cap="none" normalizeH="0" baseline="0" smtClean="0">
                          <a:ln>
                            <a:noFill/>
                          </a:ln>
                          <a:solidFill>
                            <a:srgbClr val="000000"/>
                          </a:solidFill>
                          <a:effectLst/>
                          <a:latin typeface="Calibri" pitchFamily="34" charset="0"/>
                          <a:cs typeface="Arial" pitchFamily="34" charset="0"/>
                        </a:rPr>
                        <a:t>أوراق القبض</a:t>
                      </a:r>
                      <a:endParaRPr kumimoji="0" lang="en-GB" sz="2800" b="1"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684212">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n-US" sz="2800" b="1" i="0" u="none" strike="noStrike" cap="none" normalizeH="0" baseline="0" smtClean="0">
                          <a:ln>
                            <a:noFill/>
                          </a:ln>
                          <a:solidFill>
                            <a:srgbClr val="FF0000"/>
                          </a:solidFill>
                          <a:effectLst/>
                          <a:latin typeface="Calibri" pitchFamily="34" charset="0"/>
                          <a:cs typeface="Arial" pitchFamily="34" charset="0"/>
                        </a:rPr>
                        <a:t>Notes Payable</a:t>
                      </a:r>
                      <a:endParaRPr kumimoji="0" lang="en-GB" sz="2800" b="1"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tab pos="776288" algn="l"/>
                        </a:tabLst>
                      </a:pPr>
                      <a:r>
                        <a:rPr kumimoji="0" lang="ar-SA" sz="2800" b="1" i="0" u="none" strike="noStrike" cap="none" normalizeH="0" baseline="0" smtClean="0">
                          <a:ln>
                            <a:noFill/>
                          </a:ln>
                          <a:solidFill>
                            <a:srgbClr val="000000"/>
                          </a:solidFill>
                          <a:effectLst/>
                          <a:latin typeface="Calibri" pitchFamily="34" charset="0"/>
                          <a:cs typeface="Arial" pitchFamily="34" charset="0"/>
                        </a:rPr>
                        <a:t>أوراق الدفع</a:t>
                      </a:r>
                      <a:endParaRPr kumimoji="0" lang="en-GB" sz="2800" b="1"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bl>
          </a:graphicData>
        </a:graphic>
      </p:graphicFrame>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267</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237668844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7491046" cy="533400"/>
          </a:xfrm>
        </p:spPr>
        <p:txBody>
          <a:bodyPr/>
          <a:lstStyle/>
          <a:p>
            <a:pPr>
              <a:defRPr/>
            </a:pPr>
            <a:r>
              <a:rPr lang="ar-SA" sz="3200" b="1" dirty="0" smtClean="0">
                <a:solidFill>
                  <a:srgbClr val="FF0000"/>
                </a:solidFill>
              </a:rPr>
              <a:t/>
            </a:r>
            <a:br>
              <a:rPr lang="ar-SA" sz="3200" b="1" dirty="0" smtClean="0">
                <a:solidFill>
                  <a:srgbClr val="FF0000"/>
                </a:solidFill>
              </a:rPr>
            </a:br>
            <a:r>
              <a:rPr lang="ar-SA" sz="3200" b="1" dirty="0" smtClean="0">
                <a:solidFill>
                  <a:srgbClr val="FF0000"/>
                </a:solidFill>
              </a:rPr>
              <a:t>المطلوب من الطلاب حتى هذه المرحلة:</a:t>
            </a:r>
            <a:r>
              <a:rPr lang="en-GB" b="1" dirty="0" smtClean="0"/>
              <a:t/>
            </a:r>
            <a:br>
              <a:rPr lang="en-GB" b="1" dirty="0" smtClean="0"/>
            </a:br>
            <a:endParaRPr lang="en-GB" dirty="0"/>
          </a:p>
        </p:txBody>
      </p:sp>
      <p:sp>
        <p:nvSpPr>
          <p:cNvPr id="3" name="Content Placeholder 2"/>
          <p:cNvSpPr>
            <a:spLocks noGrp="1"/>
          </p:cNvSpPr>
          <p:nvPr>
            <p:ph idx="1"/>
          </p:nvPr>
        </p:nvSpPr>
        <p:spPr>
          <a:xfrm>
            <a:off x="773723" y="1524000"/>
            <a:ext cx="7385538" cy="4724400"/>
          </a:xfrm>
        </p:spPr>
        <p:txBody>
          <a:bodyPr/>
          <a:lstStyle/>
          <a:p>
            <a:pPr algn="just" rtl="1">
              <a:buFont typeface="Arial" pitchFamily="34" charset="0"/>
              <a:buChar char="•"/>
              <a:defRPr/>
            </a:pPr>
            <a:r>
              <a:rPr lang="ar-SA" dirty="0" smtClean="0"/>
              <a:t>مراجعة الكتاب: الفصل الثامن (المدينون وأوراق القبض) ص ص 254 - 273 بهدف:</a:t>
            </a:r>
          </a:p>
          <a:p>
            <a:pPr algn="just" rtl="1">
              <a:buFont typeface="Arial" pitchFamily="34" charset="0"/>
              <a:buChar char="•"/>
              <a:defRPr/>
            </a:pPr>
            <a:r>
              <a:rPr lang="ar-SA" dirty="0" smtClean="0"/>
              <a:t>مذاكرة الأمثلة القصيرة المحلولة بالكتاب ص </a:t>
            </a:r>
            <a:r>
              <a:rPr lang="ar-SA" dirty="0" err="1" smtClean="0"/>
              <a:t>ص</a:t>
            </a:r>
            <a:r>
              <a:rPr lang="ar-SA" dirty="0" smtClean="0"/>
              <a:t> 258 – 261 و 263- 268.</a:t>
            </a:r>
          </a:p>
          <a:p>
            <a:pPr rtl="1">
              <a:lnSpc>
                <a:spcPct val="150000"/>
              </a:lnSpc>
              <a:buFont typeface="Arial" pitchFamily="34" charset="0"/>
              <a:buChar char="•"/>
            </a:pPr>
            <a:r>
              <a:rPr lang="ar-SA" altLang="en-US" dirty="0">
                <a:cs typeface="Arial" pitchFamily="34" charset="0"/>
              </a:rPr>
              <a:t>حل الحالة التطبيقية رقم (4/8) ص 269 بالكتاب.</a:t>
            </a:r>
          </a:p>
          <a:p>
            <a:pPr rtl="1">
              <a:lnSpc>
                <a:spcPct val="150000"/>
              </a:lnSpc>
              <a:buFont typeface="Arial" pitchFamily="34" charset="0"/>
              <a:buChar char="•"/>
            </a:pPr>
            <a:r>
              <a:rPr lang="ar-SA" altLang="en-US" dirty="0">
                <a:cs typeface="Arial" pitchFamily="34" charset="0"/>
              </a:rPr>
              <a:t>حل السؤال رقم (10) ص 274 بالكتاب (النقاط: ب- ج هـ - و-  ز- ح).</a:t>
            </a:r>
          </a:p>
          <a:p>
            <a:pPr algn="just" rtl="1">
              <a:buFont typeface="Arial" pitchFamily="34" charset="0"/>
              <a:buChar char="•"/>
              <a:defRPr/>
            </a:pPr>
            <a:endParaRPr lang="ar-SA" dirty="0" smtClean="0"/>
          </a:p>
        </p:txBody>
      </p:sp>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268</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418606005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sz="3200" b="1" dirty="0" smtClean="0">
                <a:solidFill>
                  <a:srgbClr val="FF0000"/>
                </a:solidFill>
              </a:rPr>
              <a:t>المطلوب من الطلاب حتى هذه المرحلة:</a:t>
            </a:r>
            <a:endParaRPr lang="en-GB" sz="3200" dirty="0"/>
          </a:p>
        </p:txBody>
      </p:sp>
      <p:sp>
        <p:nvSpPr>
          <p:cNvPr id="266243" name="Content Placeholder 2"/>
          <p:cNvSpPr>
            <a:spLocks noGrp="1"/>
          </p:cNvSpPr>
          <p:nvPr>
            <p:ph idx="1"/>
          </p:nvPr>
        </p:nvSpPr>
        <p:spPr/>
        <p:txBody>
          <a:bodyPr/>
          <a:lstStyle/>
          <a:p>
            <a:pPr rtl="1">
              <a:lnSpc>
                <a:spcPct val="150000"/>
              </a:lnSpc>
              <a:buFont typeface="Arial" pitchFamily="34" charset="0"/>
              <a:buChar char="•"/>
            </a:pPr>
            <a:r>
              <a:rPr lang="ar-SA" altLang="en-US" dirty="0" smtClean="0">
                <a:cs typeface="Arial" pitchFamily="34" charset="0"/>
              </a:rPr>
              <a:t>حل السؤال رقم (11) ص 275 بالكتاب (النقاط: 1، 3).</a:t>
            </a:r>
            <a:endParaRPr lang="en-GB" altLang="en-US" dirty="0" smtClean="0">
              <a:cs typeface="Arial" pitchFamily="34" charset="0"/>
            </a:endParaRPr>
          </a:p>
          <a:p>
            <a:endParaRPr lang="ar-SA" altLang="en-US" dirty="0" smtClean="0">
              <a:cs typeface="Arial" pitchFamily="34" charset="0"/>
            </a:endParaRPr>
          </a:p>
          <a:p>
            <a:endParaRPr lang="en-GB" altLang="en-US" dirty="0" smtClean="0">
              <a:cs typeface="Arial" pitchFamily="34" charset="0"/>
            </a:endParaRPr>
          </a:p>
        </p:txBody>
      </p:sp>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269</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1994794852"/>
      </p:ext>
    </p:extLst>
  </p:cSld>
  <p:clrMapOvr>
    <a:masterClrMapping/>
  </p:clrMapOvr>
  <p:transition/>
  <p:timing>
    <p:tnLst>
      <p:par>
        <p:cTn id="1" dur="indefinite" restart="never" nodeType="tmRoot"/>
      </p:par>
    </p:tn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pPr rtl="1">
              <a:defRPr/>
            </a:pPr>
            <a:r>
              <a:rPr lang="ar-SA" sz="3200" b="1" dirty="0" smtClean="0"/>
              <a:t/>
            </a:r>
            <a:br>
              <a:rPr lang="ar-SA" sz="3200" b="1" dirty="0" smtClean="0"/>
            </a:br>
            <a:r>
              <a:rPr lang="ar-SA" sz="3200" b="1" dirty="0" smtClean="0"/>
              <a:t/>
            </a:r>
            <a:br>
              <a:rPr lang="ar-SA" sz="3200" b="1" dirty="0" smtClean="0"/>
            </a:br>
            <a:r>
              <a:rPr lang="ar-SA" sz="2800" b="1" dirty="0" smtClean="0">
                <a:solidFill>
                  <a:srgbClr val="FF0000"/>
                </a:solidFill>
              </a:rPr>
              <a:t>المطلوب من الطلاب حتى هذه المرحلة:</a:t>
            </a:r>
            <a:r>
              <a:rPr lang="en-GB" sz="2800" b="1" dirty="0" smtClean="0"/>
              <a:t/>
            </a:r>
            <a:br>
              <a:rPr lang="en-GB" sz="2800" b="1" dirty="0" smtClean="0"/>
            </a:br>
            <a:r>
              <a:rPr lang="ar-SA" sz="3200" b="1" dirty="0" smtClean="0"/>
              <a:t/>
            </a:r>
            <a:br>
              <a:rPr lang="ar-SA" sz="3200" b="1" dirty="0" smtClean="0"/>
            </a:br>
            <a:endParaRPr lang="en-GB" sz="3200" dirty="0">
              <a:solidFill>
                <a:srgbClr val="FF0000"/>
              </a:solidFill>
            </a:endParaRPr>
          </a:p>
        </p:txBody>
      </p:sp>
      <p:sp>
        <p:nvSpPr>
          <p:cNvPr id="3" name="Content Placeholder 2"/>
          <p:cNvSpPr>
            <a:spLocks noGrp="1"/>
          </p:cNvSpPr>
          <p:nvPr>
            <p:ph idx="1"/>
          </p:nvPr>
        </p:nvSpPr>
        <p:spPr>
          <a:xfrm>
            <a:off x="457200" y="1295401"/>
            <a:ext cx="8229600" cy="4830763"/>
          </a:xfrm>
        </p:spPr>
        <p:txBody>
          <a:bodyPr/>
          <a:lstStyle/>
          <a:p>
            <a:pPr rtl="1">
              <a:lnSpc>
                <a:spcPct val="150000"/>
              </a:lnSpc>
              <a:buFont typeface="Arial" pitchFamily="34" charset="0"/>
              <a:buChar char="•"/>
              <a:defRPr/>
            </a:pPr>
            <a:r>
              <a:rPr lang="ar-SA" sz="2400" dirty="0" smtClean="0"/>
              <a:t>مراجعة الكتاب الفصل السادس (المحاسبة عن عمليات البضاعة) ص 178 للإطلاع على موضوع القوائم المالية في المنشآت التجارية ومعرفة المقصود بـ:</a:t>
            </a:r>
          </a:p>
          <a:p>
            <a:pPr marL="1169988" indent="-457200" rtl="1">
              <a:lnSpc>
                <a:spcPct val="150000"/>
              </a:lnSpc>
              <a:buFont typeface="Wingdings" pitchFamily="2" charset="2"/>
              <a:buChar char="v"/>
              <a:tabLst>
                <a:tab pos="631825" algn="l"/>
                <a:tab pos="1519238" algn="l"/>
              </a:tabLst>
              <a:defRPr/>
            </a:pPr>
            <a:r>
              <a:rPr lang="ar-SA" sz="2400" dirty="0" smtClean="0">
                <a:cs typeface="Arial" pitchFamily="34" charset="0"/>
              </a:rPr>
              <a:t>الحسابات الختامية </a:t>
            </a:r>
          </a:p>
          <a:p>
            <a:pPr marL="1169988" indent="-457200" rtl="1">
              <a:lnSpc>
                <a:spcPct val="150000"/>
              </a:lnSpc>
              <a:buFont typeface="Wingdings" pitchFamily="2" charset="2"/>
              <a:buChar char="v"/>
              <a:tabLst>
                <a:tab pos="631825" algn="l"/>
                <a:tab pos="1519238" algn="l"/>
              </a:tabLst>
              <a:defRPr/>
            </a:pPr>
            <a:r>
              <a:rPr lang="ar-SA" sz="2400" dirty="0" smtClean="0"/>
              <a:t>حساب المتاجرة والأرباح والخسائر (حساب ملخص الدخل)</a:t>
            </a:r>
          </a:p>
          <a:p>
            <a:pPr marL="1169988" indent="-457200" rtl="1">
              <a:lnSpc>
                <a:spcPct val="150000"/>
              </a:lnSpc>
              <a:buFont typeface="Wingdings" pitchFamily="2" charset="2"/>
              <a:buChar char="v"/>
              <a:tabLst>
                <a:tab pos="631825" algn="l"/>
                <a:tab pos="1519238" algn="l"/>
              </a:tabLst>
              <a:defRPr/>
            </a:pPr>
            <a:r>
              <a:rPr lang="ar-SA" sz="2400" dirty="0" smtClean="0"/>
              <a:t>إقفال الحسابات</a:t>
            </a:r>
          </a:p>
          <a:p>
            <a:pPr marL="1169988" indent="-457200" rtl="1">
              <a:lnSpc>
                <a:spcPct val="150000"/>
              </a:lnSpc>
              <a:buFont typeface="Wingdings" pitchFamily="2" charset="2"/>
              <a:buChar char="v"/>
              <a:tabLst>
                <a:tab pos="631825" algn="l"/>
                <a:tab pos="1519238" algn="l"/>
              </a:tabLst>
              <a:defRPr/>
            </a:pPr>
            <a:r>
              <a:rPr lang="ar-SA" sz="2400" dirty="0" smtClean="0"/>
              <a:t>قائمة الدخل</a:t>
            </a:r>
            <a:endParaRPr lang="en-GB" sz="2400" dirty="0" smtClean="0"/>
          </a:p>
          <a:p>
            <a:pPr marL="1169988" indent="-457200" rtl="1">
              <a:lnSpc>
                <a:spcPct val="150000"/>
              </a:lnSpc>
              <a:buFont typeface="Wingdings" pitchFamily="2" charset="2"/>
              <a:buChar char="v"/>
              <a:tabLst>
                <a:tab pos="631825" algn="l"/>
                <a:tab pos="1519238" algn="l"/>
              </a:tabLst>
              <a:defRPr/>
            </a:pPr>
            <a:r>
              <a:rPr lang="ar-SA" sz="2400" dirty="0" smtClean="0">
                <a:cs typeface="Arial" pitchFamily="34" charset="0"/>
              </a:rPr>
              <a:t>قائمة المركز المالي</a:t>
            </a:r>
            <a:endParaRPr lang="en-GB" sz="2400" dirty="0" smtClean="0"/>
          </a:p>
          <a:p>
            <a:pPr algn="just" rtl="1">
              <a:defRPr/>
            </a:pPr>
            <a:endParaRPr lang="en-GB" dirty="0"/>
          </a:p>
        </p:txBody>
      </p:sp>
      <p:sp>
        <p:nvSpPr>
          <p:cNvPr id="6" name="Slide Number Placeholder 3"/>
          <p:cNvSpPr txBox="1">
            <a:spLocks/>
          </p:cNvSpPr>
          <p:nvPr/>
        </p:nvSpPr>
        <p:spPr bwMode="auto">
          <a:xfrm>
            <a:off x="4621725" y="6448251"/>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270</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294631553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linds(horizontal)">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621725" y="6376259"/>
            <a:ext cx="445477" cy="365125"/>
          </a:xfrm>
          <a:noFill/>
          <a:ln>
            <a:miter lim="800000"/>
            <a:headEnd/>
            <a:tailEnd/>
          </a:ln>
        </p:spPr>
        <p:txBody>
          <a:bodyPr/>
          <a:lstStyle/>
          <a:p>
            <a:pPr algn="ctr"/>
            <a:fld id="{E1D16D93-8795-4AD6-9A1F-54CC01E741BE}" type="slidenum">
              <a:rPr lang="ar-SA" sz="1800" smtClean="0">
                <a:solidFill>
                  <a:prstClr val="white"/>
                </a:solidFill>
                <a:cs typeface="Arial" pitchFamily="34" charset="0"/>
              </a:rPr>
              <a:pPr algn="ctr"/>
              <a:t>271</a:t>
            </a:fld>
            <a:endParaRPr lang="en-US" sz="1800" dirty="0" smtClean="0">
              <a:solidFill>
                <a:prstClr val="white"/>
              </a:solidFill>
              <a:cs typeface="Arial" pitchFamily="34" charset="0"/>
            </a:endParaRPr>
          </a:p>
        </p:txBody>
      </p:sp>
      <p:sp>
        <p:nvSpPr>
          <p:cNvPr id="5" name="Title 4"/>
          <p:cNvSpPr txBox="1">
            <a:spLocks/>
          </p:cNvSpPr>
          <p:nvPr/>
        </p:nvSpPr>
        <p:spPr bwMode="auto">
          <a:xfrm>
            <a:off x="633046" y="2133623"/>
            <a:ext cx="77724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SA" sz="8000" b="1" spc="-150" dirty="0" smtClean="0">
                <a:solidFill>
                  <a:srgbClr val="FF0000"/>
                </a:solidFill>
                <a:latin typeface="ae_AlMateen" pitchFamily="2" charset="-78"/>
                <a:cs typeface="ae_AlMateen" pitchFamily="2" charset="-78"/>
              </a:rPr>
              <a:t>الفصـل السادس</a:t>
            </a:r>
          </a:p>
          <a:p>
            <a:pPr eaLnBrk="1" hangingPunct="1"/>
            <a:r>
              <a:rPr lang="ar-EG" sz="7200" spc="-150" dirty="0" smtClean="0">
                <a:solidFill>
                  <a:srgbClr val="009900"/>
                </a:solidFill>
                <a:latin typeface="ae_AlMateen" pitchFamily="2" charset="-78"/>
                <a:cs typeface="ae_AlMateen" pitchFamily="2" charset="-78"/>
              </a:rPr>
              <a:t>المح</a:t>
            </a:r>
            <a:r>
              <a:rPr lang="ar-SA" sz="7200" spc="-150" dirty="0" smtClean="0">
                <a:solidFill>
                  <a:srgbClr val="009900"/>
                </a:solidFill>
                <a:latin typeface="ae_AlMateen" pitchFamily="2" charset="-78"/>
                <a:cs typeface="ae_AlMateen" pitchFamily="2" charset="-78"/>
              </a:rPr>
              <a:t>ـ</a:t>
            </a:r>
            <a:r>
              <a:rPr lang="ar-EG" sz="7200" spc="-150" dirty="0" smtClean="0">
                <a:solidFill>
                  <a:srgbClr val="009900"/>
                </a:solidFill>
                <a:latin typeface="ae_AlMateen" pitchFamily="2" charset="-78"/>
                <a:cs typeface="ae_AlMateen" pitchFamily="2" charset="-78"/>
              </a:rPr>
              <a:t>اضرة</a:t>
            </a:r>
            <a:r>
              <a:rPr lang="ar-SA" sz="7200" dirty="0">
                <a:solidFill>
                  <a:srgbClr val="009900"/>
                </a:solidFill>
                <a:cs typeface="Arial" pitchFamily="34" charset="0"/>
              </a:rPr>
              <a:t> </a:t>
            </a:r>
            <a:r>
              <a:rPr lang="ar-SA" sz="7200" spc="-150" dirty="0" smtClean="0">
                <a:solidFill>
                  <a:srgbClr val="009900"/>
                </a:solidFill>
                <a:latin typeface="ae_AlMateen" pitchFamily="2" charset="-78"/>
                <a:cs typeface="ae_AlMateen" pitchFamily="2" charset="-78"/>
              </a:rPr>
              <a:t>الثانية عشرة</a:t>
            </a:r>
          </a:p>
          <a:p>
            <a:pPr eaLnBrk="1" hangingPunct="1"/>
            <a:r>
              <a:rPr lang="ar-SA" spc="-150" dirty="0" smtClean="0">
                <a:solidFill>
                  <a:srgbClr val="376092"/>
                </a:solidFill>
                <a:latin typeface="ae_AlMateen" pitchFamily="2" charset="-78"/>
                <a:cs typeface="ae_AlMateen" pitchFamily="2" charset="-78"/>
              </a:rPr>
              <a:t> </a:t>
            </a:r>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350989" y="4191000"/>
            <a:ext cx="6541477"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b="1" dirty="0">
                <a:solidFill>
                  <a:schemeClr val="tx1"/>
                </a:solidFill>
                <a:cs typeface="Arial" pitchFamily="34" charset="0"/>
              </a:rPr>
              <a:t>إعداد الحسابات الختامية والقوائم المالية في المنشآت التجارية</a:t>
            </a:r>
            <a:endParaRPr lang="ar-SA" b="1" dirty="0">
              <a:solidFill>
                <a:prstClr val="black"/>
              </a:solidFill>
              <a:cs typeface="Arial" pitchFamily="34" charset="0"/>
            </a:endParaRPr>
          </a:p>
        </p:txBody>
      </p:sp>
    </p:spTree>
    <p:extLst>
      <p:ext uri="{BB962C8B-B14F-4D97-AF65-F5344CB8AC3E}">
        <p14:creationId xmlns:p14="http://schemas.microsoft.com/office/powerpoint/2010/main" xmlns="" val="495211890"/>
      </p:ext>
    </p:extLst>
  </p:cSld>
  <p:clrMapOvr>
    <a:masterClrMapping/>
  </p:clrMapOvr>
  <p:timing>
    <p:tnLst>
      <p:par>
        <p:cTn id="1" dur="indefinite" restart="never" nodeType="tmRoot"/>
      </p:par>
    </p:tn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686800" cy="1066130"/>
          </a:xfrm>
          <a:solidFill>
            <a:schemeClr val="accent1"/>
          </a:solidFill>
        </p:spPr>
        <p:txBody>
          <a:bodyPr/>
          <a:lstStyle/>
          <a:p>
            <a:pPr rtl="1"/>
            <a:r>
              <a:rPr lang="ar-SA" sz="3200" b="1" dirty="0" smtClean="0">
                <a:solidFill>
                  <a:schemeClr val="tx1"/>
                </a:solidFill>
                <a:cs typeface="Arial" pitchFamily="34" charset="0"/>
              </a:rPr>
              <a:t/>
            </a:r>
            <a:br>
              <a:rPr lang="ar-SA" sz="3200" b="1" dirty="0" smtClean="0">
                <a:solidFill>
                  <a:schemeClr val="tx1"/>
                </a:solidFill>
                <a:cs typeface="Arial" pitchFamily="34" charset="0"/>
              </a:rPr>
            </a:br>
            <a:r>
              <a:rPr lang="ar-SA" sz="3200" b="1" dirty="0" smtClean="0">
                <a:solidFill>
                  <a:schemeClr val="tx1"/>
                </a:solidFill>
                <a:cs typeface="Arial" pitchFamily="34" charset="0"/>
              </a:rPr>
              <a:t>سابعاً: إعداد الحسابات الختامية والقوائم المالية في المنشآت التجارية</a:t>
            </a:r>
            <a:r>
              <a:rPr lang="en-US" sz="3600" dirty="0" smtClean="0">
                <a:solidFill>
                  <a:schemeClr val="tx1"/>
                </a:solidFill>
                <a:cs typeface="Arial" pitchFamily="34" charset="0"/>
              </a:rPr>
              <a:t/>
            </a:r>
            <a:br>
              <a:rPr lang="en-US" sz="3600" dirty="0" smtClean="0">
                <a:solidFill>
                  <a:schemeClr val="tx1"/>
                </a:solidFill>
                <a:cs typeface="Arial" pitchFamily="34" charset="0"/>
              </a:rPr>
            </a:br>
            <a:endParaRPr lang="en-GB" sz="3600" b="1" dirty="0" smtClean="0">
              <a:solidFill>
                <a:schemeClr val="tx1"/>
              </a:solidFill>
              <a:cs typeface="Arial" pitchFamily="34" charset="0"/>
            </a:endParaRPr>
          </a:p>
        </p:txBody>
      </p:sp>
      <p:sp>
        <p:nvSpPr>
          <p:cNvPr id="3" name="Content Placeholder 2"/>
          <p:cNvSpPr>
            <a:spLocks noGrp="1"/>
          </p:cNvSpPr>
          <p:nvPr>
            <p:ph idx="1"/>
          </p:nvPr>
        </p:nvSpPr>
        <p:spPr>
          <a:xfrm>
            <a:off x="457200" y="1340768"/>
            <a:ext cx="8475785" cy="4602832"/>
          </a:xfrm>
        </p:spPr>
        <p:txBody>
          <a:bodyPr/>
          <a:lstStyle/>
          <a:p>
            <a:pPr algn="just" rtl="1">
              <a:lnSpc>
                <a:spcPct val="150000"/>
              </a:lnSpc>
              <a:buFont typeface="Arial" pitchFamily="34" charset="0"/>
              <a:buChar char="•"/>
            </a:pPr>
            <a:r>
              <a:rPr lang="ar-SA" sz="2400" dirty="0" smtClean="0">
                <a:cs typeface="Arial" pitchFamily="34" charset="0"/>
              </a:rPr>
              <a:t>كما سبقت الإشارة سوف يتم التركيز في المقرر الحالي على كل من قائمتي الدخل والمركز المالي بهدف قياس نتيجة أعمال المنشأة خلال فترة معينة، وتحديد المركز المالي في نهاية تلك الفترة.</a:t>
            </a:r>
          </a:p>
          <a:p>
            <a:pPr algn="just" rtl="1">
              <a:lnSpc>
                <a:spcPct val="150000"/>
              </a:lnSpc>
              <a:buFont typeface="Arial" pitchFamily="34" charset="0"/>
              <a:buChar char="•"/>
            </a:pPr>
            <a:r>
              <a:rPr lang="ar-SA" sz="2400" dirty="0" smtClean="0">
                <a:cs typeface="Arial" pitchFamily="34" charset="0"/>
              </a:rPr>
              <a:t>لا يختلف شكل قائمة المركز المالي أو (الميزانية) عن الشكل السابق تناوله من قبل.</a:t>
            </a:r>
          </a:p>
          <a:p>
            <a:pPr algn="just" rtl="1">
              <a:lnSpc>
                <a:spcPct val="150000"/>
              </a:lnSpc>
              <a:buFont typeface="Arial" pitchFamily="34" charset="0"/>
              <a:buChar char="•"/>
            </a:pPr>
            <a:r>
              <a:rPr lang="ar-SA" sz="2400" dirty="0" smtClean="0">
                <a:cs typeface="Arial" pitchFamily="34" charset="0"/>
              </a:rPr>
              <a:t> أما بالنسبة لقائمة الدخل وكمرحلة تمهيدية لإعدادها يتم إعداد ما يعرف بالحسابات الختامية، والمتمثلة بصفة أساسية في كل من حساب المتاجرة وحساب الأرباح والخسائر، وعادة ما يتم دمج الحسابين الأخيرين معاً في حساب واحد يعرف بحساب ملخص الدخل</a:t>
            </a:r>
            <a:r>
              <a:rPr lang="en-GB" sz="2400" dirty="0" smtClean="0">
                <a:cs typeface="Arial" pitchFamily="34" charset="0"/>
              </a:rPr>
              <a:t>  </a:t>
            </a:r>
            <a:r>
              <a:rPr lang="ar-SA" sz="2400" dirty="0" smtClean="0">
                <a:cs typeface="Arial" pitchFamily="34" charset="0"/>
              </a:rPr>
              <a:t> </a:t>
            </a:r>
            <a:r>
              <a:rPr lang="en-GB" sz="2400" dirty="0" smtClean="0">
                <a:solidFill>
                  <a:srgbClr val="FF0000"/>
                </a:solidFill>
                <a:cs typeface="Arial" pitchFamily="34" charset="0"/>
              </a:rPr>
              <a:t>Income Summery Account</a:t>
            </a:r>
            <a:r>
              <a:rPr lang="ar-SA" sz="2400" dirty="0" smtClean="0">
                <a:cs typeface="Arial" pitchFamily="34" charset="0"/>
              </a:rPr>
              <a:t>.</a:t>
            </a:r>
            <a:endParaRPr lang="en-GB" sz="2400" dirty="0" smtClean="0">
              <a:cs typeface="Arial" pitchFamily="34" charset="0"/>
            </a:endParaRPr>
          </a:p>
        </p:txBody>
      </p:sp>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272</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112206272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en-GB" sz="3200" dirty="0" smtClean="0">
                <a:solidFill>
                  <a:srgbClr val="FF0000"/>
                </a:solidFill>
              </a:rPr>
              <a:t>Closing Entries</a:t>
            </a:r>
            <a:r>
              <a:rPr lang="ar-SA" sz="3200" b="1" dirty="0" smtClean="0">
                <a:solidFill>
                  <a:schemeClr val="tx1"/>
                </a:solidFill>
              </a:rPr>
              <a:t>إقفال الحسابات  </a:t>
            </a:r>
            <a:endParaRPr lang="en-GB" sz="3200" b="1" dirty="0">
              <a:solidFill>
                <a:schemeClr val="tx1"/>
              </a:solidFill>
            </a:endParaRPr>
          </a:p>
        </p:txBody>
      </p:sp>
      <p:sp>
        <p:nvSpPr>
          <p:cNvPr id="269315" name="Content Placeholder 2"/>
          <p:cNvSpPr>
            <a:spLocks noGrp="1"/>
          </p:cNvSpPr>
          <p:nvPr>
            <p:ph idx="1"/>
          </p:nvPr>
        </p:nvSpPr>
        <p:spPr>
          <a:xfrm>
            <a:off x="457200" y="1371601"/>
            <a:ext cx="8229600" cy="4754563"/>
          </a:xfrm>
        </p:spPr>
        <p:txBody>
          <a:bodyPr/>
          <a:lstStyle/>
          <a:p>
            <a:pPr algn="just" rtl="1">
              <a:buFont typeface="Arial" pitchFamily="34" charset="0"/>
              <a:buChar char="•"/>
            </a:pPr>
            <a:r>
              <a:rPr lang="ar-SA" sz="2800" smtClean="0">
                <a:cs typeface="Arial" pitchFamily="34" charset="0"/>
              </a:rPr>
              <a:t>في نهاية كل فترة محاسبية يتم إجراء قيود الإقفال المتعلقة بحسابات المصروفات والإيرادات في دفتر اليومية</a:t>
            </a:r>
          </a:p>
          <a:p>
            <a:pPr algn="just" rtl="1">
              <a:buFont typeface="Arial" pitchFamily="34" charset="0"/>
              <a:buChar char="•"/>
            </a:pPr>
            <a:r>
              <a:rPr lang="ar-SA" sz="2800" smtClean="0">
                <a:cs typeface="Arial" pitchFamily="34" charset="0"/>
              </a:rPr>
              <a:t> ويتحقق ذلك بجعل أرصدة الحسابات ذات الأرصدة المدينة دائنة، وجعل أرصدة الحسابات ذات الأرصدة الدائنة مدينة</a:t>
            </a:r>
          </a:p>
          <a:p>
            <a:pPr algn="just" rtl="1">
              <a:buFont typeface="Arial" pitchFamily="34" charset="0"/>
              <a:buChar char="•"/>
            </a:pPr>
            <a:r>
              <a:rPr lang="ar-SA" sz="2800" smtClean="0">
                <a:cs typeface="Arial" pitchFamily="34" charset="0"/>
              </a:rPr>
              <a:t>مع إجراء القيد الخاص بإثبات مخزون آخر الفترة الذي تتحدد قيمته عن طريق الجرد في نهاية الفترة المحاسبية</a:t>
            </a:r>
          </a:p>
          <a:p>
            <a:pPr algn="just" rtl="1">
              <a:buFont typeface="Arial" pitchFamily="34" charset="0"/>
              <a:buChar char="•"/>
            </a:pPr>
            <a:r>
              <a:rPr lang="ar-SA" sz="2800" smtClean="0">
                <a:cs typeface="Arial" pitchFamily="34" charset="0"/>
              </a:rPr>
              <a:t> وبترحيل تلك القيود من دفتر اليومية إلى دفتر الأستاذ يمكن تصوير حساب ملخص الدخل، يلي ذلك إقفال رصيد حـ/ ملخص الدخل سواء أكان ربحاً أم خسارة في حساب جاري المالك (أو حساب رأس المال)، وذلك على النحو التالي:</a:t>
            </a:r>
            <a:endParaRPr lang="en-GB" sz="2800" smtClean="0">
              <a:cs typeface="Arial" pitchFamily="34" charset="0"/>
            </a:endParaRPr>
          </a:p>
        </p:txBody>
      </p:sp>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273</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2372358774"/>
      </p:ext>
    </p:extLst>
  </p:cSld>
  <p:clrMapOvr>
    <a:masterClrMapping/>
  </p:clrMapOvr>
  <p:transition/>
  <p:timing>
    <p:tnLst>
      <p:par>
        <p:cTn id="1" dur="indefinite" restart="never" nodeType="tmRoot"/>
      </p:par>
    </p:tn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lstStyle/>
          <a:p>
            <a:r>
              <a:rPr lang="ar-SA" sz="2800" b="1" smtClean="0">
                <a:cs typeface="Arial" pitchFamily="34" charset="0"/>
              </a:rPr>
              <a:t>إقفال الحسابات</a:t>
            </a:r>
            <a:endParaRPr lang="en-GB" sz="2800" b="1" smtClean="0">
              <a:cs typeface="Arial" pitchFamily="34" charset="0"/>
            </a:endParaRPr>
          </a:p>
        </p:txBody>
      </p:sp>
      <p:sp>
        <p:nvSpPr>
          <p:cNvPr id="3" name="Text Placeholder 2"/>
          <p:cNvSpPr>
            <a:spLocks noGrp="1"/>
          </p:cNvSpPr>
          <p:nvPr>
            <p:ph type="body" idx="1"/>
          </p:nvPr>
        </p:nvSpPr>
        <p:spPr>
          <a:xfrm>
            <a:off x="492369" y="1066800"/>
            <a:ext cx="3798277" cy="457200"/>
          </a:xfrm>
        </p:spPr>
        <p:txBody>
          <a:bodyPr/>
          <a:lstStyle/>
          <a:p>
            <a:r>
              <a:rPr lang="ar-SA" sz="2000" u="sng" smtClean="0">
                <a:solidFill>
                  <a:srgbClr val="009900"/>
                </a:solidFill>
                <a:cs typeface="Arial" pitchFamily="34" charset="0"/>
              </a:rPr>
              <a:t>إقفال رصيد حـ/ ملخص الدخل</a:t>
            </a:r>
            <a:endParaRPr lang="en-GB" sz="2000" u="sng" smtClean="0">
              <a:solidFill>
                <a:srgbClr val="009900"/>
              </a:solidFill>
              <a:cs typeface="Arial" pitchFamily="34" charset="0"/>
            </a:endParaRPr>
          </a:p>
        </p:txBody>
      </p:sp>
      <p:sp>
        <p:nvSpPr>
          <p:cNvPr id="4" name="Content Placeholder 3"/>
          <p:cNvSpPr>
            <a:spLocks noGrp="1"/>
          </p:cNvSpPr>
          <p:nvPr>
            <p:ph sz="half" idx="2"/>
          </p:nvPr>
        </p:nvSpPr>
        <p:spPr>
          <a:xfrm>
            <a:off x="211016" y="1676400"/>
            <a:ext cx="4009292" cy="4114800"/>
          </a:xfrm>
          <a:solidFill>
            <a:schemeClr val="accent1">
              <a:lumMod val="20000"/>
              <a:lumOff val="80000"/>
            </a:schemeClr>
          </a:solidFill>
        </p:spPr>
        <p:txBody>
          <a:bodyPr/>
          <a:lstStyle/>
          <a:p>
            <a:pPr>
              <a:buFont typeface="Arial" pitchFamily="34" charset="0"/>
              <a:buNone/>
              <a:defRPr/>
            </a:pPr>
            <a:endParaRPr lang="en-GB" dirty="0"/>
          </a:p>
        </p:txBody>
      </p:sp>
      <p:sp>
        <p:nvSpPr>
          <p:cNvPr id="6" name="Content Placeholder 5"/>
          <p:cNvSpPr>
            <a:spLocks noGrp="1"/>
          </p:cNvSpPr>
          <p:nvPr>
            <p:ph sz="quarter" idx="4"/>
          </p:nvPr>
        </p:nvSpPr>
        <p:spPr>
          <a:xfrm>
            <a:off x="4360986" y="990600"/>
            <a:ext cx="4431322" cy="4800600"/>
          </a:xfrm>
          <a:solidFill>
            <a:schemeClr val="accent6">
              <a:lumMod val="20000"/>
              <a:lumOff val="80000"/>
            </a:schemeClr>
          </a:solidFill>
        </p:spPr>
        <p:txBody>
          <a:bodyPr/>
          <a:lstStyle/>
          <a:p>
            <a:pPr>
              <a:buFont typeface="Arial" pitchFamily="34" charset="0"/>
              <a:buNone/>
              <a:defRPr/>
            </a:pPr>
            <a:endParaRPr lang="ar-SA" dirty="0" smtClean="0"/>
          </a:p>
          <a:p>
            <a:pPr>
              <a:buFont typeface="Arial" pitchFamily="34" charset="0"/>
              <a:buNone/>
              <a:defRPr/>
            </a:pPr>
            <a:endParaRPr lang="en-GB" dirty="0"/>
          </a:p>
        </p:txBody>
      </p:sp>
      <p:sp>
        <p:nvSpPr>
          <p:cNvPr id="8" name="Rectangle 7"/>
          <p:cNvSpPr>
            <a:spLocks noChangeArrowheads="1"/>
          </p:cNvSpPr>
          <p:nvPr/>
        </p:nvSpPr>
        <p:spPr bwMode="auto">
          <a:xfrm>
            <a:off x="5064369" y="1066800"/>
            <a:ext cx="3516923"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342900" indent="-342900"/>
            <a:r>
              <a:rPr lang="ar-SA" sz="2000" b="1" u="sng">
                <a:solidFill>
                  <a:srgbClr val="009900"/>
                </a:solidFill>
              </a:rPr>
              <a:t>إقفال الحسابات ذات الأرصدة المدينة</a:t>
            </a:r>
            <a:endParaRPr lang="en-GB" sz="2000" b="1" u="sng">
              <a:solidFill>
                <a:srgbClr val="009900"/>
              </a:solidFill>
            </a:endParaRPr>
          </a:p>
        </p:txBody>
      </p:sp>
      <p:sp>
        <p:nvSpPr>
          <p:cNvPr id="9" name="Rectangle 8"/>
          <p:cNvSpPr>
            <a:spLocks noChangeArrowheads="1"/>
          </p:cNvSpPr>
          <p:nvPr/>
        </p:nvSpPr>
        <p:spPr bwMode="auto">
          <a:xfrm>
            <a:off x="4360986" y="2057400"/>
            <a:ext cx="4009292"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342900" indent="-342900"/>
            <a:r>
              <a:rPr lang="ar-SA" sz="2000" dirty="0"/>
              <a:t> </a:t>
            </a:r>
            <a:r>
              <a:rPr lang="ar-SA" sz="2000" dirty="0">
                <a:solidFill>
                  <a:srgbClr val="FF0000"/>
                </a:solidFill>
              </a:rPr>
              <a:t>××</a:t>
            </a:r>
            <a:r>
              <a:rPr lang="ar-SA" sz="2000" dirty="0"/>
              <a:t>   إلى حـ/ الحسابات ذات الأرصدة المدينة </a:t>
            </a:r>
          </a:p>
        </p:txBody>
      </p:sp>
      <p:sp>
        <p:nvSpPr>
          <p:cNvPr id="10" name="Rectangle 9"/>
          <p:cNvSpPr>
            <a:spLocks noChangeArrowheads="1"/>
          </p:cNvSpPr>
          <p:nvPr/>
        </p:nvSpPr>
        <p:spPr bwMode="auto">
          <a:xfrm>
            <a:off x="4783015" y="3200400"/>
            <a:ext cx="3798277"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342900" indent="-342900"/>
            <a:r>
              <a:rPr lang="ar-SA" sz="2000"/>
              <a:t> </a:t>
            </a:r>
            <a:r>
              <a:rPr lang="ar-SA" sz="2000">
                <a:solidFill>
                  <a:srgbClr val="FF0000"/>
                </a:solidFill>
              </a:rPr>
              <a:t>××   </a:t>
            </a:r>
            <a:r>
              <a:rPr lang="ar-SA" sz="2000"/>
              <a:t>من حـ/ الحسابات ذات الأرصدة الدائنة </a:t>
            </a:r>
          </a:p>
        </p:txBody>
      </p:sp>
      <p:sp>
        <p:nvSpPr>
          <p:cNvPr id="11" name="Rectangle 10"/>
          <p:cNvSpPr>
            <a:spLocks noChangeArrowheads="1"/>
          </p:cNvSpPr>
          <p:nvPr/>
        </p:nvSpPr>
        <p:spPr bwMode="auto">
          <a:xfrm>
            <a:off x="4644009" y="3581401"/>
            <a:ext cx="3585592"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342900" indent="-342900"/>
            <a:r>
              <a:rPr lang="ar-SA" sz="2800" dirty="0"/>
              <a:t> </a:t>
            </a:r>
            <a:r>
              <a:rPr lang="ar-SA" sz="2000" dirty="0">
                <a:solidFill>
                  <a:srgbClr val="FF0000"/>
                </a:solidFill>
              </a:rPr>
              <a:t>××                  </a:t>
            </a:r>
            <a:r>
              <a:rPr lang="ar-SA" sz="2000" dirty="0"/>
              <a:t>إلى حـ/ ملخص الدخل</a:t>
            </a:r>
            <a:endParaRPr lang="ar-SA" sz="2400" dirty="0"/>
          </a:p>
        </p:txBody>
      </p:sp>
      <p:sp>
        <p:nvSpPr>
          <p:cNvPr id="15" name="Rectangle 14"/>
          <p:cNvSpPr>
            <a:spLocks noChangeArrowheads="1"/>
          </p:cNvSpPr>
          <p:nvPr/>
        </p:nvSpPr>
        <p:spPr bwMode="auto">
          <a:xfrm>
            <a:off x="5064369" y="1447801"/>
            <a:ext cx="3516923"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342900" indent="-342900"/>
            <a:r>
              <a:rPr lang="ar-SA" sz="2800" dirty="0"/>
              <a:t> </a:t>
            </a:r>
            <a:r>
              <a:rPr lang="ar-SA" sz="2000" dirty="0">
                <a:solidFill>
                  <a:srgbClr val="FF0000"/>
                </a:solidFill>
              </a:rPr>
              <a:t>××</a:t>
            </a:r>
            <a:r>
              <a:rPr lang="ar-SA" sz="2000" dirty="0"/>
              <a:t>      من حـ/ ملخص الدخل</a:t>
            </a:r>
          </a:p>
        </p:txBody>
      </p:sp>
      <p:sp>
        <p:nvSpPr>
          <p:cNvPr id="16" name="Rectangle 15"/>
          <p:cNvSpPr>
            <a:spLocks noChangeArrowheads="1"/>
          </p:cNvSpPr>
          <p:nvPr/>
        </p:nvSpPr>
        <p:spPr bwMode="auto">
          <a:xfrm>
            <a:off x="5064369" y="2743200"/>
            <a:ext cx="3516923"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342900" indent="-342900"/>
            <a:r>
              <a:rPr lang="ar-SA" sz="2000" b="1" u="sng">
                <a:solidFill>
                  <a:srgbClr val="009900"/>
                </a:solidFill>
              </a:rPr>
              <a:t>إقفال الحسابات ذات الأرصدة الدائنة</a:t>
            </a:r>
            <a:endParaRPr lang="en-GB" sz="2000" b="1" u="sng">
              <a:solidFill>
                <a:srgbClr val="009900"/>
              </a:solidFill>
            </a:endParaRPr>
          </a:p>
        </p:txBody>
      </p:sp>
      <p:sp>
        <p:nvSpPr>
          <p:cNvPr id="18" name="Text Placeholder 2"/>
          <p:cNvSpPr>
            <a:spLocks noGrp="1"/>
          </p:cNvSpPr>
          <p:nvPr>
            <p:ph type="body" idx="1"/>
          </p:nvPr>
        </p:nvSpPr>
        <p:spPr>
          <a:xfrm>
            <a:off x="4994031" y="4343400"/>
            <a:ext cx="3446585" cy="381000"/>
          </a:xfrm>
        </p:spPr>
        <p:txBody>
          <a:bodyPr/>
          <a:lstStyle/>
          <a:p>
            <a:r>
              <a:rPr lang="ar-SA" sz="2000" u="sng" smtClean="0">
                <a:solidFill>
                  <a:srgbClr val="009900"/>
                </a:solidFill>
                <a:cs typeface="Arial" pitchFamily="34" charset="0"/>
              </a:rPr>
              <a:t>إثبات مخزون آخر الفترة</a:t>
            </a:r>
            <a:endParaRPr lang="en-GB" sz="2000" u="sng" smtClean="0">
              <a:solidFill>
                <a:srgbClr val="009900"/>
              </a:solidFill>
              <a:cs typeface="Arial" pitchFamily="34" charset="0"/>
            </a:endParaRPr>
          </a:p>
        </p:txBody>
      </p:sp>
      <p:sp>
        <p:nvSpPr>
          <p:cNvPr id="19" name="Rectangle 18"/>
          <p:cNvSpPr>
            <a:spLocks noChangeArrowheads="1"/>
          </p:cNvSpPr>
          <p:nvPr/>
        </p:nvSpPr>
        <p:spPr bwMode="auto">
          <a:xfrm>
            <a:off x="4923692" y="4876800"/>
            <a:ext cx="3516923"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342900" indent="-342900"/>
            <a:r>
              <a:rPr lang="ar-SA" sz="2000"/>
              <a:t> </a:t>
            </a:r>
            <a:r>
              <a:rPr lang="ar-SA" sz="2000">
                <a:solidFill>
                  <a:srgbClr val="FF0000"/>
                </a:solidFill>
              </a:rPr>
              <a:t>××          </a:t>
            </a:r>
            <a:r>
              <a:rPr lang="ar-SA" sz="2000"/>
              <a:t>من حـ/ مخزون آخر الفترة</a:t>
            </a:r>
          </a:p>
        </p:txBody>
      </p:sp>
      <p:sp>
        <p:nvSpPr>
          <p:cNvPr id="20" name="Rectangle 19"/>
          <p:cNvSpPr>
            <a:spLocks noChangeArrowheads="1"/>
          </p:cNvSpPr>
          <p:nvPr/>
        </p:nvSpPr>
        <p:spPr bwMode="auto">
          <a:xfrm>
            <a:off x="4644009" y="5257801"/>
            <a:ext cx="3444914"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342900" indent="-342900"/>
            <a:r>
              <a:rPr lang="ar-SA" sz="2800" dirty="0"/>
              <a:t> </a:t>
            </a:r>
            <a:r>
              <a:rPr lang="ar-SA" sz="2000" dirty="0">
                <a:solidFill>
                  <a:srgbClr val="FF0000"/>
                </a:solidFill>
              </a:rPr>
              <a:t>××            </a:t>
            </a:r>
            <a:r>
              <a:rPr lang="ar-SA" sz="2000" dirty="0"/>
              <a:t>إلى حـ/ ملخص الدخل</a:t>
            </a:r>
            <a:endParaRPr lang="ar-SA" sz="2400" dirty="0"/>
          </a:p>
        </p:txBody>
      </p:sp>
      <p:sp>
        <p:nvSpPr>
          <p:cNvPr id="22" name="Rectangle 21"/>
          <p:cNvSpPr>
            <a:spLocks noChangeArrowheads="1"/>
          </p:cNvSpPr>
          <p:nvPr/>
        </p:nvSpPr>
        <p:spPr bwMode="auto">
          <a:xfrm>
            <a:off x="844061" y="1752600"/>
            <a:ext cx="3305908"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342900" indent="-342900"/>
            <a:r>
              <a:rPr lang="ar-SA" sz="2000" b="1" i="1" dirty="0">
                <a:solidFill>
                  <a:srgbClr val="C00000"/>
                </a:solidFill>
              </a:rPr>
              <a:t>في حالة ما إذا كان الرصيد يمثل أرباح</a:t>
            </a:r>
            <a:endParaRPr lang="en-GB" sz="2000" b="1" i="1" dirty="0">
              <a:solidFill>
                <a:srgbClr val="C00000"/>
              </a:solidFill>
            </a:endParaRPr>
          </a:p>
        </p:txBody>
      </p:sp>
      <p:sp>
        <p:nvSpPr>
          <p:cNvPr id="23" name="Rectangle 22"/>
          <p:cNvSpPr>
            <a:spLocks noChangeArrowheads="1"/>
          </p:cNvSpPr>
          <p:nvPr/>
        </p:nvSpPr>
        <p:spPr bwMode="auto">
          <a:xfrm>
            <a:off x="562708" y="2286000"/>
            <a:ext cx="3798277"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342900" indent="-342900"/>
            <a:r>
              <a:rPr lang="ar-SA" sz="2000" dirty="0"/>
              <a:t> </a:t>
            </a:r>
            <a:r>
              <a:rPr lang="ar-SA" sz="2000" dirty="0">
                <a:solidFill>
                  <a:srgbClr val="FF0000"/>
                </a:solidFill>
              </a:rPr>
              <a:t>××    </a:t>
            </a:r>
            <a:r>
              <a:rPr lang="ar-SA" sz="2000" dirty="0"/>
              <a:t>من حـ/ ملخص الدخل</a:t>
            </a:r>
          </a:p>
        </p:txBody>
      </p:sp>
      <p:sp>
        <p:nvSpPr>
          <p:cNvPr id="24" name="Rectangle 23"/>
          <p:cNvSpPr>
            <a:spLocks noChangeArrowheads="1"/>
          </p:cNvSpPr>
          <p:nvPr/>
        </p:nvSpPr>
        <p:spPr bwMode="auto">
          <a:xfrm>
            <a:off x="211016" y="2971800"/>
            <a:ext cx="3938954"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342900" indent="-342900"/>
            <a:r>
              <a:rPr lang="ar-SA" sz="2000" dirty="0"/>
              <a:t> </a:t>
            </a:r>
            <a:r>
              <a:rPr lang="ar-SA" sz="2000" dirty="0">
                <a:solidFill>
                  <a:srgbClr val="FF0000"/>
                </a:solidFill>
              </a:rPr>
              <a:t>××         </a:t>
            </a:r>
            <a:r>
              <a:rPr lang="ar-SA" sz="2000" dirty="0"/>
              <a:t>إلى حـ/رأس المال (جاري المالك) </a:t>
            </a:r>
          </a:p>
        </p:txBody>
      </p:sp>
      <p:sp>
        <p:nvSpPr>
          <p:cNvPr id="25" name="Rectangle 24"/>
          <p:cNvSpPr>
            <a:spLocks noChangeArrowheads="1"/>
          </p:cNvSpPr>
          <p:nvPr/>
        </p:nvSpPr>
        <p:spPr bwMode="auto">
          <a:xfrm>
            <a:off x="683568" y="3657600"/>
            <a:ext cx="3396063"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342900" indent="-342900"/>
            <a:r>
              <a:rPr lang="ar-SA" sz="2000" b="1" i="1" dirty="0">
                <a:solidFill>
                  <a:srgbClr val="C00000"/>
                </a:solidFill>
              </a:rPr>
              <a:t>في حالة ما إذا كان الرصيد يمثل خسائر</a:t>
            </a:r>
            <a:endParaRPr lang="en-GB" sz="2000" b="1" i="1" dirty="0">
              <a:solidFill>
                <a:srgbClr val="C00000"/>
              </a:solidFill>
            </a:endParaRPr>
          </a:p>
        </p:txBody>
      </p:sp>
      <p:sp>
        <p:nvSpPr>
          <p:cNvPr id="26" name="Rectangle 25"/>
          <p:cNvSpPr>
            <a:spLocks noChangeArrowheads="1"/>
          </p:cNvSpPr>
          <p:nvPr/>
        </p:nvSpPr>
        <p:spPr bwMode="auto">
          <a:xfrm>
            <a:off x="211016" y="4267200"/>
            <a:ext cx="3868615"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342900" indent="-342900"/>
            <a:r>
              <a:rPr lang="ar-SA" sz="2000" dirty="0"/>
              <a:t> </a:t>
            </a:r>
            <a:r>
              <a:rPr lang="ar-SA" sz="2000" dirty="0">
                <a:solidFill>
                  <a:srgbClr val="FF0000"/>
                </a:solidFill>
              </a:rPr>
              <a:t>××       </a:t>
            </a:r>
            <a:r>
              <a:rPr lang="ar-SA" sz="2000" dirty="0"/>
              <a:t>من حـ/رأس المال (جاري المالك) </a:t>
            </a:r>
          </a:p>
        </p:txBody>
      </p:sp>
      <p:sp>
        <p:nvSpPr>
          <p:cNvPr id="27" name="Rectangle 26"/>
          <p:cNvSpPr>
            <a:spLocks noChangeArrowheads="1"/>
          </p:cNvSpPr>
          <p:nvPr/>
        </p:nvSpPr>
        <p:spPr bwMode="auto">
          <a:xfrm>
            <a:off x="211016" y="4768215"/>
            <a:ext cx="3446585"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342900" indent="-342900"/>
            <a:r>
              <a:rPr lang="ar-SA" sz="2000" dirty="0"/>
              <a:t> </a:t>
            </a:r>
            <a:r>
              <a:rPr lang="ar-SA" sz="2000" dirty="0">
                <a:solidFill>
                  <a:srgbClr val="FF0000"/>
                </a:solidFill>
              </a:rPr>
              <a:t>××            </a:t>
            </a:r>
            <a:r>
              <a:rPr lang="ar-SA" sz="2000" dirty="0"/>
              <a:t>إلى حـ/ ملخص الدخل</a:t>
            </a:r>
          </a:p>
        </p:txBody>
      </p:sp>
      <p:sp>
        <p:nvSpPr>
          <p:cNvPr id="28"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274</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352493953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blinds(horizontal)">
                                      <p:cBhvr>
                                        <p:cTn id="27" dur="500"/>
                                        <p:tgtEl>
                                          <p:spTgt spid="1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linds(horizontal)">
                                      <p:cBhvr>
                                        <p:cTn id="32" dur="500"/>
                                        <p:tgtEl>
                                          <p:spTgt spid="1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blinds(horizontal)">
                                      <p:cBhvr>
                                        <p:cTn id="37" dur="500"/>
                                        <p:tgtEl>
                                          <p:spTgt spid="11"/>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8">
                                            <p:txEl>
                                              <p:pRg st="0" end="0"/>
                                            </p:txEl>
                                          </p:spTgt>
                                        </p:tgtEl>
                                        <p:attrNameLst>
                                          <p:attrName>style.visibility</p:attrName>
                                        </p:attrNameLst>
                                      </p:cBhvr>
                                      <p:to>
                                        <p:strVal val="visible"/>
                                      </p:to>
                                    </p:set>
                                    <p:animEffect transition="in" filter="blinds(horizontal)">
                                      <p:cBhvr>
                                        <p:cTn id="42" dur="500"/>
                                        <p:tgtEl>
                                          <p:spTgt spid="18">
                                            <p:txEl>
                                              <p:pRg st="0" end="0"/>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blinds(horizontal)">
                                      <p:cBhvr>
                                        <p:cTn id="47" dur="500"/>
                                        <p:tgtEl>
                                          <p:spTgt spid="19"/>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blinds(horizontal)">
                                      <p:cBhvr>
                                        <p:cTn id="52" dur="500"/>
                                        <p:tgtEl>
                                          <p:spTgt spid="20"/>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3">
                                            <p:txEl>
                                              <p:pRg st="0" end="0"/>
                                            </p:txEl>
                                          </p:spTgt>
                                        </p:tgtEl>
                                        <p:attrNameLst>
                                          <p:attrName>style.visibility</p:attrName>
                                        </p:attrNameLst>
                                      </p:cBhvr>
                                      <p:to>
                                        <p:strVal val="visible"/>
                                      </p:to>
                                    </p:set>
                                    <p:animEffect transition="in" filter="blinds(horizontal)">
                                      <p:cBhvr>
                                        <p:cTn id="57" dur="500"/>
                                        <p:tgtEl>
                                          <p:spTgt spid="3">
                                            <p:txEl>
                                              <p:pRg st="0" end="0"/>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blinds(horizontal)">
                                      <p:cBhvr>
                                        <p:cTn id="62" dur="500"/>
                                        <p:tgtEl>
                                          <p:spTgt spid="22"/>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blinds(horizontal)">
                                      <p:cBhvr>
                                        <p:cTn id="67" dur="500"/>
                                        <p:tgtEl>
                                          <p:spTgt spid="23"/>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24"/>
                                        </p:tgtEl>
                                        <p:attrNameLst>
                                          <p:attrName>style.visibility</p:attrName>
                                        </p:attrNameLst>
                                      </p:cBhvr>
                                      <p:to>
                                        <p:strVal val="visible"/>
                                      </p:to>
                                    </p:set>
                                    <p:animEffect transition="in" filter="blinds(horizontal)">
                                      <p:cBhvr>
                                        <p:cTn id="72" dur="500"/>
                                        <p:tgtEl>
                                          <p:spTgt spid="24"/>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blinds(horizontal)">
                                      <p:cBhvr>
                                        <p:cTn id="77" dur="500"/>
                                        <p:tgtEl>
                                          <p:spTgt spid="25"/>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26"/>
                                        </p:tgtEl>
                                        <p:attrNameLst>
                                          <p:attrName>style.visibility</p:attrName>
                                        </p:attrNameLst>
                                      </p:cBhvr>
                                      <p:to>
                                        <p:strVal val="visible"/>
                                      </p:to>
                                    </p:set>
                                    <p:animEffect transition="in" filter="blinds(horizontal)">
                                      <p:cBhvr>
                                        <p:cTn id="82" dur="500"/>
                                        <p:tgtEl>
                                          <p:spTgt spid="26"/>
                                        </p:tgtEl>
                                      </p:cBhvr>
                                    </p:animEffect>
                                  </p:childTnLst>
                                </p:cTn>
                              </p:par>
                            </p:childTnLst>
                          </p:cTn>
                        </p:par>
                      </p:childTnLst>
                    </p:cTn>
                  </p:par>
                  <p:par>
                    <p:cTn id="83" fill="hold" nodeType="clickPar">
                      <p:stCondLst>
                        <p:cond delay="indefinite"/>
                      </p:stCondLst>
                      <p:childTnLst>
                        <p:par>
                          <p:cTn id="84" fill="hold" nodeType="withGroup">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27"/>
                                        </p:tgtEl>
                                        <p:attrNameLst>
                                          <p:attrName>style.visibility</p:attrName>
                                        </p:attrNameLst>
                                      </p:cBhvr>
                                      <p:to>
                                        <p:strVal val="visible"/>
                                      </p:to>
                                    </p:set>
                                    <p:animEffect transition="in" filter="blinds(horizontal)">
                                      <p:cBhvr>
                                        <p:cTn id="8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8" grpId="0"/>
      <p:bldP spid="9" grpId="0"/>
      <p:bldP spid="10" grpId="0"/>
      <p:bldP spid="11" grpId="0"/>
      <p:bldP spid="15" grpId="0"/>
      <p:bldP spid="16" grpId="0"/>
      <p:bldP spid="18" grpId="0" build="p"/>
      <p:bldP spid="19" grpId="0"/>
      <p:bldP spid="20" grpId="0"/>
      <p:bldP spid="22" grpId="0"/>
      <p:bldP spid="23" grpId="0"/>
      <p:bldP spid="24" grpId="0"/>
      <p:bldP spid="25" grpId="0"/>
      <p:bldP spid="26" grpId="0"/>
      <p:bldP spid="27" grpId="0"/>
    </p:bld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GB" sz="3200" dirty="0" smtClean="0">
                <a:solidFill>
                  <a:srgbClr val="FF0000"/>
                </a:solidFill>
              </a:rPr>
              <a:t>Income Statement</a:t>
            </a:r>
            <a:r>
              <a:rPr lang="ar-SA" sz="3200" b="1" dirty="0" smtClean="0"/>
              <a:t>قائمة الدخل  </a:t>
            </a:r>
            <a:endParaRPr lang="en-GB" sz="3200" b="1" dirty="0"/>
          </a:p>
        </p:txBody>
      </p:sp>
      <p:sp>
        <p:nvSpPr>
          <p:cNvPr id="3" name="Content Placeholder 2"/>
          <p:cNvSpPr>
            <a:spLocks noGrp="1"/>
          </p:cNvSpPr>
          <p:nvPr>
            <p:ph idx="1"/>
          </p:nvPr>
        </p:nvSpPr>
        <p:spPr>
          <a:xfrm>
            <a:off x="179512" y="1371601"/>
            <a:ext cx="8612796" cy="4754563"/>
          </a:xfrm>
        </p:spPr>
        <p:txBody>
          <a:bodyPr/>
          <a:lstStyle/>
          <a:p>
            <a:pPr rtl="1">
              <a:defRPr/>
            </a:pPr>
            <a:r>
              <a:rPr lang="ar-SA" sz="2800" dirty="0" smtClean="0"/>
              <a:t>تهدف قائمة الدخل إلى قياس صافي دخل المنشأة في نهاية فترة زمنية معينة، وتحديد ما إذا كان ربحاً أم خسارة.</a:t>
            </a:r>
          </a:p>
          <a:p>
            <a:pPr rtl="1">
              <a:defRPr/>
            </a:pPr>
            <a:r>
              <a:rPr lang="ar-SA" sz="2800" dirty="0" smtClean="0"/>
              <a:t>يتم القياس على مرحلتين:</a:t>
            </a:r>
          </a:p>
          <a:p>
            <a:pPr marL="514350" indent="-514350" rtl="1">
              <a:defRPr/>
            </a:pPr>
            <a:r>
              <a:rPr lang="ar-SA" sz="2800" dirty="0" smtClean="0">
                <a:solidFill>
                  <a:srgbClr val="FF0000"/>
                </a:solidFill>
              </a:rPr>
              <a:t>أ- مرحلة تحديد مجمل الربح (أو الخسارة)</a:t>
            </a:r>
          </a:p>
          <a:p>
            <a:pPr marL="514350" indent="-514350">
              <a:defRPr/>
            </a:pPr>
            <a:r>
              <a:rPr lang="en-GB" sz="2800" dirty="0" smtClean="0"/>
              <a:t>(Trading Account</a:t>
            </a:r>
            <a:r>
              <a:rPr lang="ar-SA" sz="2800" dirty="0" smtClean="0"/>
              <a:t> </a:t>
            </a:r>
            <a:r>
              <a:rPr lang="ar-SA" sz="2400" dirty="0" smtClean="0"/>
              <a:t>(ويمكن أن تتم هذه الخطوة من خلال حساب المتاجرة </a:t>
            </a:r>
          </a:p>
          <a:p>
            <a:pPr marL="514350" indent="-514350">
              <a:defRPr/>
            </a:pPr>
            <a:endParaRPr lang="ar-SA" sz="2400" dirty="0" smtClean="0"/>
          </a:p>
          <a:p>
            <a:pPr marL="514350" indent="-514350">
              <a:defRPr/>
            </a:pPr>
            <a:endParaRPr lang="ar-SA" sz="900" dirty="0" smtClean="0">
              <a:solidFill>
                <a:srgbClr val="FF0000"/>
              </a:solidFill>
            </a:endParaRPr>
          </a:p>
          <a:p>
            <a:pPr marL="514350" indent="-514350">
              <a:defRPr/>
            </a:pPr>
            <a:r>
              <a:rPr lang="ar-SA" sz="2400" dirty="0" smtClean="0">
                <a:solidFill>
                  <a:srgbClr val="FF0000"/>
                </a:solidFill>
              </a:rPr>
              <a:t> ب- مرحلة تحديد صافي الربح (أو الخسارة)</a:t>
            </a:r>
          </a:p>
          <a:p>
            <a:pPr>
              <a:defRPr/>
            </a:pPr>
            <a:r>
              <a:rPr lang="en-GB" sz="2400" dirty="0" smtClean="0"/>
              <a:t>(Profit &amp; Loss Account</a:t>
            </a:r>
            <a:r>
              <a:rPr lang="ar-SA" sz="2400" dirty="0" smtClean="0"/>
              <a:t>(ويمكن أن تتم هذه الخطوة من خلال حساب الأرباح والخسائر  </a:t>
            </a:r>
            <a:endParaRPr lang="en-GB" sz="2400" dirty="0"/>
          </a:p>
        </p:txBody>
      </p:sp>
      <p:sp>
        <p:nvSpPr>
          <p:cNvPr id="5" name="Rounded Rectangle 4"/>
          <p:cNvSpPr/>
          <p:nvPr/>
        </p:nvSpPr>
        <p:spPr>
          <a:xfrm>
            <a:off x="1043608" y="3886200"/>
            <a:ext cx="6271592" cy="533400"/>
          </a:xfrm>
          <a:prstGeom prst="roundRect">
            <a:avLst/>
          </a:prstGeom>
          <a:solidFill>
            <a:schemeClr val="bg1"/>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sz="2000" dirty="0">
                <a:ln>
                  <a:solidFill>
                    <a:srgbClr val="FF3300"/>
                  </a:solidFill>
                </a:ln>
                <a:solidFill>
                  <a:schemeClr val="tx1"/>
                </a:solidFill>
              </a:rPr>
              <a:t>مجمل الربح  (أو الخسارة) =  صافي المبيعات   -    تكلفة البضاعة المباعة</a:t>
            </a:r>
            <a:endParaRPr lang="en-GB" sz="2000" dirty="0">
              <a:ln>
                <a:solidFill>
                  <a:srgbClr val="FF3300"/>
                </a:solidFill>
              </a:ln>
              <a:solidFill>
                <a:schemeClr val="tx1"/>
              </a:solidFill>
            </a:endParaRPr>
          </a:p>
        </p:txBody>
      </p:sp>
      <p:sp>
        <p:nvSpPr>
          <p:cNvPr id="6" name="Rounded Rectangle 5"/>
          <p:cNvSpPr/>
          <p:nvPr/>
        </p:nvSpPr>
        <p:spPr>
          <a:xfrm>
            <a:off x="179512" y="5638800"/>
            <a:ext cx="7807569" cy="609600"/>
          </a:xfrm>
          <a:prstGeom prst="roundRect">
            <a:avLst/>
          </a:prstGeom>
          <a:solidFill>
            <a:schemeClr val="bg1"/>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dirty="0">
                <a:ln>
                  <a:solidFill>
                    <a:srgbClr val="FF3300"/>
                  </a:solidFill>
                </a:ln>
                <a:solidFill>
                  <a:schemeClr val="tx1"/>
                </a:solidFill>
              </a:rPr>
              <a:t>صافي الربح  (أو الخسارة) = مجمل الربح  (أو الخسارة) + الإيرادات الأخرى – المصروفات التشغيلية</a:t>
            </a:r>
            <a:endParaRPr lang="en-GB" dirty="0">
              <a:ln>
                <a:solidFill>
                  <a:srgbClr val="FF3300"/>
                </a:solidFill>
              </a:ln>
              <a:solidFill>
                <a:schemeClr val="tx1"/>
              </a:solidFill>
            </a:endParaRPr>
          </a:p>
        </p:txBody>
      </p:sp>
      <p:sp>
        <p:nvSpPr>
          <p:cNvPr id="8"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275</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7838946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blinds(horizontal)">
                                      <p:cBhvr>
                                        <p:cTn id="32" dur="500"/>
                                        <p:tgtEl>
                                          <p:spTgt spid="3">
                                            <p:txEl>
                                              <p:pRg st="6" end="6"/>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blinds(horizontal)">
                                      <p:cBhvr>
                                        <p:cTn id="37" dur="500"/>
                                        <p:tgtEl>
                                          <p:spTgt spid="3">
                                            <p:txEl>
                                              <p:pRg st="7" end="7"/>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blinds(horizontal)">
                                      <p:cBhvr>
                                        <p:cTn id="42" dur="500"/>
                                        <p:tgtEl>
                                          <p:spTgt spid="5"/>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nodeType="click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blinds(horizontal)">
                                      <p:cBhvr>
                                        <p:cTn id="4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dirty="0"/>
          </a:p>
        </p:txBody>
      </p:sp>
      <p:sp>
        <p:nvSpPr>
          <p:cNvPr id="272387" name="Content Placeholder 2"/>
          <p:cNvSpPr>
            <a:spLocks noGrp="1"/>
          </p:cNvSpPr>
          <p:nvPr>
            <p:ph idx="1"/>
          </p:nvPr>
        </p:nvSpPr>
        <p:spPr/>
        <p:txBody>
          <a:bodyPr/>
          <a:lstStyle/>
          <a:p>
            <a:endParaRPr lang="en-GB" smtClean="0">
              <a:cs typeface="Arial" pitchFamily="34" charset="0"/>
            </a:endParaRPr>
          </a:p>
        </p:txBody>
      </p:sp>
      <p:sp>
        <p:nvSpPr>
          <p:cNvPr id="5" name="Title 1"/>
          <p:cNvSpPr txBox="1">
            <a:spLocks/>
          </p:cNvSpPr>
          <p:nvPr/>
        </p:nvSpPr>
        <p:spPr bwMode="auto">
          <a:xfrm>
            <a:off x="914400" y="609600"/>
            <a:ext cx="6858000" cy="533400"/>
          </a:xfrm>
          <a:prstGeom prst="rect">
            <a:avLst/>
          </a:prstGeom>
          <a:solidFill>
            <a:schemeClr val="accent1">
              <a:lumMod val="20000"/>
              <a:lumOff val="80000"/>
            </a:schemeClr>
          </a:solidFill>
          <a:ln w="9525">
            <a:noFill/>
            <a:miter lim="800000"/>
            <a:headEnd/>
            <a:tailEnd/>
          </a:ln>
        </p:spPr>
        <p:txBody>
          <a:bodyPr anchor="ctr">
            <a:normAutofit fontScale="85000" lnSpcReduction="10000"/>
          </a:bodyPr>
          <a:lstStyle/>
          <a:p>
            <a:pPr rtl="0" eaLnBrk="0" hangingPunct="0">
              <a:defRPr/>
            </a:pPr>
            <a:r>
              <a:rPr lang="ar-SA" sz="3200" dirty="0">
                <a:solidFill>
                  <a:srgbClr val="376092"/>
                </a:solidFill>
                <a:latin typeface="+mj-lt"/>
                <a:ea typeface="+mj-ea"/>
                <a:cs typeface="Arial" charset="0"/>
              </a:rPr>
              <a:t>حساب المتاجرة عن السنة المنتهية في 12/30/××14هـ</a:t>
            </a:r>
            <a:endParaRPr lang="en-GB" sz="3200" dirty="0">
              <a:solidFill>
                <a:srgbClr val="376092"/>
              </a:solidFill>
              <a:latin typeface="+mj-lt"/>
              <a:ea typeface="+mj-ea"/>
              <a:cs typeface="Arial" charset="0"/>
            </a:endParaRPr>
          </a:p>
        </p:txBody>
      </p:sp>
      <p:graphicFrame>
        <p:nvGraphicFramePr>
          <p:cNvPr id="6" name="Table 5"/>
          <p:cNvGraphicFramePr>
            <a:graphicFrameLocks noGrp="1"/>
          </p:cNvGraphicFramePr>
          <p:nvPr>
            <p:extLst>
              <p:ext uri="{D42A27DB-BD31-4B8C-83A1-F6EECF244321}">
                <p14:modId xmlns:p14="http://schemas.microsoft.com/office/powerpoint/2010/main" xmlns="" val="3572775132"/>
              </p:ext>
            </p:extLst>
          </p:nvPr>
        </p:nvGraphicFramePr>
        <p:xfrm>
          <a:off x="323528" y="1757364"/>
          <a:ext cx="8503921" cy="4232071"/>
        </p:xfrm>
        <a:graphic>
          <a:graphicData uri="http://schemas.openxmlformats.org/drawingml/2006/table">
            <a:tbl>
              <a:tblPr rtl="1"/>
              <a:tblGrid>
                <a:gridCol w="848282"/>
                <a:gridCol w="3231621"/>
                <a:gridCol w="911676"/>
                <a:gridCol w="3512342"/>
              </a:tblGrid>
              <a:tr h="360261">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Calibri" pitchFamily="34" charset="0"/>
                          <a:cs typeface="Arial" pitchFamily="34" charset="0"/>
                        </a:rPr>
                        <a:t>المبلغ</a:t>
                      </a:r>
                      <a:endParaRPr kumimoji="0" lang="en-GB" sz="2000" b="0" i="0" u="none" strike="noStrike" cap="none" normalizeH="0" baseline="0" dirty="0" smtClean="0">
                        <a:ln>
                          <a:noFill/>
                        </a:ln>
                        <a:solidFill>
                          <a:schemeClr val="tx1"/>
                        </a:solidFill>
                        <a:effectLst/>
                        <a:latin typeface="Calibri" pitchFamily="34" charset="0"/>
                        <a:cs typeface="Arial" pitchFamily="34" charset="0"/>
                      </a:endParaRPr>
                    </a:p>
                  </a:txBody>
                  <a:tcPr marL="68580" marR="68580"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بيـــــــــان</a:t>
                      </a:r>
                      <a:endParaRPr kumimoji="0" lang="en-GB" sz="20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المبلغ</a:t>
                      </a:r>
                      <a:endParaRPr kumimoji="0" lang="en-GB" sz="20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بيـــــــــان</a:t>
                      </a:r>
                      <a:endParaRPr kumimoji="0" lang="en-GB" sz="20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r>
              <a:tr h="3154567">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a:t>
                      </a:r>
                      <a:endParaRPr kumimoji="0" lang="en-GB" sz="2000" b="1" i="0" u="none" strike="noStrike" cap="none" normalizeH="0" baseline="0" smtClean="0">
                        <a:ln>
                          <a:noFill/>
                        </a:ln>
                        <a:solidFill>
                          <a:schemeClr val="tx1"/>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a:t>
                      </a:r>
                      <a:endParaRPr kumimoji="0" lang="en-GB" sz="2000" b="1" i="0" u="none" strike="noStrike" cap="none" normalizeH="0" baseline="0" smtClean="0">
                        <a:ln>
                          <a:noFill/>
                        </a:ln>
                        <a:solidFill>
                          <a:schemeClr val="tx1"/>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a:t>
                      </a:r>
                      <a:endParaRPr kumimoji="0" lang="en-GB" sz="2000" b="1" i="0" u="none" strike="noStrike" cap="none" normalizeH="0" baseline="0" smtClean="0">
                        <a:ln>
                          <a:noFill/>
                        </a:ln>
                        <a:solidFill>
                          <a:schemeClr val="tx1"/>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a:t>
                      </a:r>
                      <a:endParaRPr kumimoji="0" lang="en-GB" sz="2000" b="1" i="0" u="none" strike="noStrike" cap="none" normalizeH="0" baseline="0" smtClean="0">
                        <a:ln>
                          <a:noFill/>
                        </a:ln>
                        <a:solidFill>
                          <a:schemeClr val="tx1"/>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a:t>
                      </a:r>
                      <a:endParaRPr kumimoji="0" lang="en-GB" sz="2000" b="1" i="0" u="none" strike="noStrike" cap="none" normalizeH="0" baseline="0" smtClean="0">
                        <a:ln>
                          <a:noFill/>
                        </a:ln>
                        <a:solidFill>
                          <a:schemeClr val="tx1"/>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a:t>
                      </a:r>
                      <a:endParaRPr kumimoji="0" lang="en-GB" sz="2000" b="1" i="0" u="none" strike="noStrike" cap="none" normalizeH="0" baseline="0" smtClean="0">
                        <a:ln>
                          <a:noFill/>
                        </a:ln>
                        <a:solidFill>
                          <a:schemeClr val="tx1"/>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rgbClr val="FF0000"/>
                          </a:solidFill>
                          <a:effectLst/>
                          <a:latin typeface="Calibri" pitchFamily="34" charset="0"/>
                          <a:cs typeface="Arial" pitchFamily="34" charset="0"/>
                        </a:rPr>
                        <a:t>××</a:t>
                      </a:r>
                    </a:p>
                  </a:txBody>
                  <a:tcPr marL="68580" marR="68580"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Calibri" pitchFamily="34" charset="0"/>
                          <a:cs typeface="Arial" pitchFamily="34" charset="0"/>
                        </a:rPr>
                        <a:t>إلى حـ / مخزون أول الفترة</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Calibri" pitchFamily="34" charset="0"/>
                          <a:cs typeface="Arial" pitchFamily="34" charset="0"/>
                        </a:rPr>
                        <a:t>إلى حـ / المشتريات </a:t>
                      </a:r>
                      <a:endParaRPr kumimoji="0" lang="en-GB" sz="2000" b="0" i="0" u="none" strike="noStrike" cap="none" normalizeH="0" baseline="0" dirty="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Calibri" pitchFamily="34" charset="0"/>
                          <a:cs typeface="Arial" pitchFamily="34" charset="0"/>
                        </a:rPr>
                        <a:t>إلى حـ / مردودات المبيعات</a:t>
                      </a:r>
                      <a:endParaRPr kumimoji="0" lang="en-GB" sz="2000" b="0" i="0" u="none" strike="noStrike" cap="none" normalizeH="0" baseline="0" dirty="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Calibri" pitchFamily="34" charset="0"/>
                          <a:cs typeface="Arial" pitchFamily="34" charset="0"/>
                        </a:rPr>
                        <a:t>إلى حـ / مسموحات المبيعات</a:t>
                      </a:r>
                      <a:endParaRPr kumimoji="0" lang="en-GB" sz="2000" b="0" i="0" u="none" strike="noStrike" cap="none" normalizeH="0" baseline="0" dirty="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Calibri" pitchFamily="34" charset="0"/>
                          <a:cs typeface="Arial" pitchFamily="34" charset="0"/>
                        </a:rPr>
                        <a:t>إلى حـ / الخصم المسموح به</a:t>
                      </a:r>
                      <a:endParaRPr kumimoji="0" lang="en-GB" sz="2000" b="0" i="0" u="none" strike="noStrike" cap="none" normalizeH="0" baseline="0" dirty="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Calibri" pitchFamily="34" charset="0"/>
                          <a:cs typeface="Arial" pitchFamily="34" charset="0"/>
                        </a:rPr>
                        <a:t>إلى حـ / مصاريف نقل مشتريات</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Calibri" pitchFamily="34" charset="0"/>
                          <a:cs typeface="Arial" pitchFamily="34" charset="0"/>
                        </a:rPr>
                        <a:t>إلى حـ/ رسوم جمركية على المشتريات</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Calibri" pitchFamily="34" charset="0"/>
                          <a:cs typeface="Arial" pitchFamily="34" charset="0"/>
                        </a:rPr>
                        <a:t>إلى حـ/ عمولة وكلاء شراء</a:t>
                      </a:r>
                      <a:endParaRPr kumimoji="0" lang="en-GB" sz="2000" b="0" i="0" u="none" strike="noStrike" cap="none" normalizeH="0" baseline="0" dirty="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dirty="0" smtClean="0">
                          <a:ln>
                            <a:noFill/>
                          </a:ln>
                          <a:solidFill>
                            <a:srgbClr val="FF0000"/>
                          </a:solidFill>
                          <a:effectLst/>
                          <a:latin typeface="Calibri" pitchFamily="34" charset="0"/>
                          <a:cs typeface="Arial" pitchFamily="34" charset="0"/>
                        </a:rPr>
                        <a:t>إلى حـ / الأرباح والخسائر </a:t>
                      </a:r>
                      <a:r>
                        <a:rPr kumimoji="0" lang="ar-SA" sz="1600" b="1" i="0" u="none" strike="noStrike" cap="none" normalizeH="0" baseline="0" dirty="0" smtClean="0">
                          <a:ln>
                            <a:noFill/>
                          </a:ln>
                          <a:solidFill>
                            <a:srgbClr val="FF0000"/>
                          </a:solidFill>
                          <a:effectLst/>
                          <a:latin typeface="Calibri" pitchFamily="34" charset="0"/>
                          <a:cs typeface="Arial" pitchFamily="34" charset="0"/>
                        </a:rPr>
                        <a:t>(مجمل الربح)</a:t>
                      </a:r>
                      <a:endParaRPr kumimoji="0" lang="en-GB" sz="1600" b="0" i="0" u="none" strike="noStrike" cap="none" normalizeH="0" baseline="0" dirty="0" smtClean="0">
                        <a:ln>
                          <a:noFill/>
                        </a:ln>
                        <a:solidFill>
                          <a:srgbClr val="FF0000"/>
                        </a:solidFill>
                        <a:effectLst/>
                        <a:latin typeface="Calibri" pitchFamily="34" charset="0"/>
                        <a:cs typeface="Arial" pitchFamily="34" charset="0"/>
                      </a:endParaRPr>
                    </a:p>
                  </a:txBody>
                  <a:tcPr marL="68580" marR="68580"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rgbClr val="FF0000"/>
                          </a:solidFill>
                          <a:effectLst/>
                          <a:latin typeface="Calibri" pitchFamily="34" charset="0"/>
                          <a:cs typeface="Arial" pitchFamily="34" charset="0"/>
                        </a:rPr>
                        <a:t>××</a:t>
                      </a:r>
                      <a:endParaRPr kumimoji="0" lang="en-GB" sz="2000" b="1" i="0" u="none" strike="noStrike" cap="none" normalizeH="0" baseline="0" smtClean="0">
                        <a:ln>
                          <a:noFill/>
                        </a:ln>
                        <a:solidFill>
                          <a:srgbClr val="FF0000"/>
                        </a:solidFill>
                        <a:effectLst/>
                        <a:latin typeface="Calibri" pitchFamily="34" charset="0"/>
                        <a:cs typeface="Arial" pitchFamily="34" charset="0"/>
                      </a:endParaRPr>
                    </a:p>
                  </a:txBody>
                  <a:tcPr marL="68580" marR="68580"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من  حـ / المبيعات </a:t>
                      </a:r>
                      <a:endParaRPr kumimoji="0" lang="en-GB" sz="2000" b="0" i="0" u="none" strike="noStrike" cap="none" normalizeH="0" baseline="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من  حـ / الخصم المكتسب</a:t>
                      </a:r>
                      <a:endParaRPr kumimoji="0" lang="en-GB" sz="2000" b="0" i="0" u="none" strike="noStrike" cap="none" normalizeH="0" baseline="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من  حـ / مسموحات المشتريات</a:t>
                      </a:r>
                      <a:endParaRPr kumimoji="0" lang="en-GB" sz="2000" b="0" i="0" u="none" strike="noStrike" cap="none" normalizeH="0" baseline="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من  حـ / مردودات المشتريات </a:t>
                      </a:r>
                      <a:endParaRPr kumimoji="0" lang="en-GB" sz="2000" b="0" i="0" u="none" strike="noStrike" cap="none" normalizeH="0" baseline="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من  حـ / مخزون آخر الفترة</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rgbClr val="FF0000"/>
                          </a:solidFill>
                          <a:effectLst/>
                          <a:latin typeface="Calibri" pitchFamily="34" charset="0"/>
                          <a:cs typeface="Arial" pitchFamily="34" charset="0"/>
                        </a:rPr>
                        <a:t>من حـ / الأرباح والخسائر </a:t>
                      </a:r>
                      <a:r>
                        <a:rPr kumimoji="0" lang="ar-SA" sz="1600" b="1" i="0" u="none" strike="noStrike" cap="none" normalizeH="0" baseline="0" smtClean="0">
                          <a:ln>
                            <a:noFill/>
                          </a:ln>
                          <a:solidFill>
                            <a:srgbClr val="FF0000"/>
                          </a:solidFill>
                          <a:effectLst/>
                          <a:latin typeface="Calibri" pitchFamily="34" charset="0"/>
                          <a:cs typeface="Arial" pitchFamily="34" charset="0"/>
                        </a:rPr>
                        <a:t>(مجمل الخسارة)</a:t>
                      </a:r>
                      <a:endParaRPr kumimoji="0" lang="en-GB" sz="1600" b="0" i="0" u="none" strike="noStrike" cap="none" normalizeH="0" baseline="0" smtClean="0">
                        <a:ln>
                          <a:noFill/>
                        </a:ln>
                        <a:solidFill>
                          <a:srgbClr val="FF0000"/>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endParaRPr kumimoji="0" lang="en-GB" sz="20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r>
              <a:tr h="366610">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a:t>
                      </a:r>
                      <a:endParaRPr kumimoji="0" lang="en-GB" sz="2000" b="1"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endParaRPr kumimoji="0" lang="en-GB" sz="20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a:t>
                      </a:r>
                      <a:endParaRPr kumimoji="0" lang="en-GB" sz="2000" b="1"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endParaRPr kumimoji="0" lang="en-GB" sz="2000" b="0" i="0" u="none" strike="noStrike" cap="none" normalizeH="0" baseline="0" dirty="0" smtClean="0">
                        <a:ln>
                          <a:noFill/>
                        </a:ln>
                        <a:solidFill>
                          <a:schemeClr val="tx1"/>
                        </a:solidFill>
                        <a:effectLst/>
                        <a:latin typeface="Calibri" pitchFamily="34" charset="0"/>
                        <a:cs typeface="Arial" pitchFamily="34" charset="0"/>
                      </a:endParaRPr>
                    </a:p>
                  </a:txBody>
                  <a:tcPr marL="68580" marR="68580"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r>
            </a:tbl>
          </a:graphicData>
        </a:graphic>
      </p:graphicFrame>
      <p:sp>
        <p:nvSpPr>
          <p:cNvPr id="8" name="Text Box 95"/>
          <p:cNvSpPr txBox="1">
            <a:spLocks noChangeArrowheads="1"/>
          </p:cNvSpPr>
          <p:nvPr/>
        </p:nvSpPr>
        <p:spPr bwMode="auto">
          <a:xfrm>
            <a:off x="7596554" y="1295401"/>
            <a:ext cx="9144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ar-SA" sz="2400" b="1"/>
              <a:t>مدين</a:t>
            </a:r>
            <a:endParaRPr lang="en-GB" sz="2400" b="1"/>
          </a:p>
        </p:txBody>
      </p:sp>
      <p:sp>
        <p:nvSpPr>
          <p:cNvPr id="9" name="Text Box 95"/>
          <p:cNvSpPr txBox="1">
            <a:spLocks noChangeArrowheads="1"/>
          </p:cNvSpPr>
          <p:nvPr/>
        </p:nvSpPr>
        <p:spPr bwMode="auto">
          <a:xfrm>
            <a:off x="562707" y="1295401"/>
            <a:ext cx="84406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b="1"/>
              <a:t>دائن</a:t>
            </a:r>
            <a:endParaRPr lang="en-GB" sz="2400" b="1"/>
          </a:p>
        </p:txBody>
      </p:sp>
      <p:sp>
        <p:nvSpPr>
          <p:cNvPr id="10"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276</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398147984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p:bldP spid="9" grpId="0"/>
    </p:bld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dirty="0"/>
          </a:p>
        </p:txBody>
      </p:sp>
      <p:graphicFrame>
        <p:nvGraphicFramePr>
          <p:cNvPr id="11" name="Content Placeholder 10"/>
          <p:cNvGraphicFramePr>
            <a:graphicFrameLocks noGrp="1"/>
          </p:cNvGraphicFramePr>
          <p:nvPr>
            <p:ph idx="1"/>
            <p:extLst>
              <p:ext uri="{D42A27DB-BD31-4B8C-83A1-F6EECF244321}">
                <p14:modId xmlns:p14="http://schemas.microsoft.com/office/powerpoint/2010/main" xmlns="" val="3307707276"/>
              </p:ext>
            </p:extLst>
          </p:nvPr>
        </p:nvGraphicFramePr>
        <p:xfrm>
          <a:off x="316552" y="2057400"/>
          <a:ext cx="8496272" cy="3125788"/>
        </p:xfrm>
        <a:graphic>
          <a:graphicData uri="http://schemas.openxmlformats.org/drawingml/2006/table">
            <a:tbl>
              <a:tblPr rtl="1"/>
              <a:tblGrid>
                <a:gridCol w="1030165"/>
                <a:gridCol w="3420208"/>
                <a:gridCol w="992066"/>
                <a:gridCol w="3053833"/>
              </a:tblGrid>
              <a:tr h="496888">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Calibri" pitchFamily="34" charset="0"/>
                          <a:cs typeface="Arial" pitchFamily="34" charset="0"/>
                        </a:rPr>
                        <a:t>المبلغ</a:t>
                      </a:r>
                      <a:endParaRPr kumimoji="0" lang="en-GB" sz="2000" b="0" i="0" u="none" strike="noStrike" cap="none" normalizeH="0" baseline="0" dirty="0" smtClean="0">
                        <a:ln>
                          <a:noFill/>
                        </a:ln>
                        <a:solidFill>
                          <a:schemeClr val="tx1"/>
                        </a:solidFill>
                        <a:effectLst/>
                        <a:latin typeface="Calibri" pitchFamily="34" charset="0"/>
                        <a:cs typeface="Arial" pitchFamily="34" charset="0"/>
                      </a:endParaRPr>
                    </a:p>
                  </a:txBody>
                  <a:tcPr marL="63305" marR="63305"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بيـــــــــان</a:t>
                      </a:r>
                      <a:endParaRPr kumimoji="0" lang="en-GB" sz="20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المبلغ</a:t>
                      </a:r>
                      <a:endParaRPr kumimoji="0" lang="en-GB" sz="20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بيـــــــــان</a:t>
                      </a:r>
                      <a:endParaRPr kumimoji="0" lang="en-GB" sz="20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r>
              <a:tr h="207168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chemeClr val="tx1"/>
                          </a:solidFill>
                          <a:effectLst/>
                          <a:latin typeface="Calibri" pitchFamily="34" charset="0"/>
                          <a:cs typeface="Arial" pitchFamily="34" charset="0"/>
                        </a:rPr>
                        <a:t>××</a:t>
                      </a: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chemeClr val="tx1"/>
                          </a:solidFill>
                          <a:effectLst/>
                          <a:latin typeface="Calibri" pitchFamily="34" charset="0"/>
                          <a:cs typeface="Arial" pitchFamily="34" charset="0"/>
                        </a:rPr>
                        <a:t>××</a:t>
                      </a: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chemeClr val="tx1"/>
                          </a:solidFill>
                          <a:effectLst/>
                          <a:latin typeface="Calibri" pitchFamily="34" charset="0"/>
                          <a:cs typeface="Arial" pitchFamily="34" charset="0"/>
                        </a:rPr>
                        <a:t>××</a:t>
                      </a: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FF0000"/>
                          </a:solidFill>
                          <a:effectLst/>
                          <a:latin typeface="Calibri" pitchFamily="34" charset="0"/>
                          <a:cs typeface="Arial" pitchFamily="34" charset="0"/>
                        </a:rPr>
                        <a:t>××</a:t>
                      </a:r>
                      <a:endParaRPr kumimoji="0" lang="en-GB" sz="2400" b="1" i="0" u="none" strike="noStrike" cap="none" normalizeH="0" baseline="0" smtClean="0">
                        <a:ln>
                          <a:noFill/>
                        </a:ln>
                        <a:solidFill>
                          <a:srgbClr val="FF0000"/>
                        </a:solidFill>
                        <a:effectLst/>
                        <a:latin typeface="Calibri" pitchFamily="34" charset="0"/>
                        <a:cs typeface="Arial" pitchFamily="34" charset="0"/>
                      </a:endParaRPr>
                    </a:p>
                  </a:txBody>
                  <a:tcPr marL="63305" marR="63305"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إلى حـ / مصاريف نقل مبيعات</a:t>
                      </a:r>
                      <a:endParaRPr kumimoji="0" lang="en-GB" sz="2000" b="0" i="0" u="none" strike="noStrike" cap="none" normalizeH="0" baseline="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إلى حـ /مصاريف بيعية أخرى</a:t>
                      </a:r>
                      <a:endParaRPr kumimoji="0" lang="en-GB" sz="2000" b="0" i="0" u="none" strike="noStrike" cap="none" normalizeH="0" baseline="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Calibri" pitchFamily="34" charset="0"/>
                          <a:cs typeface="Arial" pitchFamily="34" charset="0"/>
                        </a:rPr>
                        <a:t>إلى حـ / مصاريف الإدارة العامة</a:t>
                      </a:r>
                      <a:endParaRPr kumimoji="0" lang="en-GB" sz="2000" b="0" i="0" u="none" strike="noStrike" cap="none" normalizeH="0" baseline="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rgbClr val="FF0000"/>
                          </a:solidFill>
                          <a:effectLst/>
                          <a:latin typeface="Calibri" pitchFamily="34" charset="0"/>
                          <a:cs typeface="Arial" pitchFamily="34" charset="0"/>
                        </a:rPr>
                        <a:t>إلى حـ / جاري المالك </a:t>
                      </a:r>
                      <a:r>
                        <a:rPr kumimoji="0" lang="ar-SA" sz="1600" b="1" i="0" u="none" strike="noStrike" cap="none" normalizeH="0" baseline="0" smtClean="0">
                          <a:ln>
                            <a:noFill/>
                          </a:ln>
                          <a:solidFill>
                            <a:srgbClr val="FF0000"/>
                          </a:solidFill>
                          <a:effectLst/>
                          <a:latin typeface="Calibri" pitchFamily="34" charset="0"/>
                          <a:cs typeface="Arial" pitchFamily="34" charset="0"/>
                        </a:rPr>
                        <a:t>(صافي الربح)</a:t>
                      </a:r>
                      <a:endParaRPr kumimoji="0" lang="en-GB" sz="1600" b="0" i="0" u="none" strike="noStrike" cap="none" normalizeH="0" baseline="0" smtClean="0">
                        <a:ln>
                          <a:noFill/>
                        </a:ln>
                        <a:solidFill>
                          <a:srgbClr val="FF0000"/>
                        </a:solidFill>
                        <a:effectLst/>
                        <a:latin typeface="Calibri" pitchFamily="34" charset="0"/>
                        <a:cs typeface="Arial" pitchFamily="34" charset="0"/>
                      </a:endParaRPr>
                    </a:p>
                  </a:txBody>
                  <a:tcPr marL="63305" marR="63305"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400" b="1" i="0" u="none" strike="noStrike" cap="none" normalizeH="0" baseline="0" smtClean="0">
                          <a:ln>
                            <a:noFill/>
                          </a:ln>
                          <a:solidFill>
                            <a:schemeClr val="tx1"/>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2400" b="1" i="0" u="none" strike="noStrike" cap="none" normalizeH="0" baseline="0" smtClean="0">
                          <a:ln>
                            <a:noFill/>
                          </a:ln>
                          <a:solidFill>
                            <a:srgbClr val="FF0000"/>
                          </a:solidFill>
                          <a:effectLst/>
                          <a:latin typeface="Calibri" pitchFamily="34" charset="0"/>
                          <a:cs typeface="Arial" pitchFamily="34" charset="0"/>
                        </a:rPr>
                        <a:t>××</a:t>
                      </a:r>
                      <a:endParaRPr kumimoji="0" lang="en-GB" sz="2400" b="1" i="0" u="none" strike="noStrike" cap="none" normalizeH="0" baseline="0" smtClean="0">
                        <a:ln>
                          <a:noFill/>
                        </a:ln>
                        <a:solidFill>
                          <a:srgbClr val="FF0000"/>
                        </a:solidFill>
                        <a:effectLst/>
                        <a:latin typeface="Calibri" pitchFamily="34" charset="0"/>
                        <a:cs typeface="Arial" pitchFamily="34" charset="0"/>
                      </a:endParaRPr>
                    </a:p>
                  </a:txBody>
                  <a:tcPr marL="63305" marR="63305"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Calibri" pitchFamily="34" charset="0"/>
                          <a:cs typeface="Arial" pitchFamily="34" charset="0"/>
                        </a:rPr>
                        <a:t>من حـ / المتاجرة (مجمل الربح)</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dirty="0" smtClean="0">
                          <a:ln>
                            <a:noFill/>
                          </a:ln>
                          <a:solidFill>
                            <a:srgbClr val="FF0000"/>
                          </a:solidFill>
                          <a:effectLst/>
                          <a:latin typeface="Calibri" pitchFamily="34" charset="0"/>
                          <a:cs typeface="Arial" pitchFamily="34" charset="0"/>
                        </a:rPr>
                        <a:t>من حـ / جاري المالك </a:t>
                      </a:r>
                      <a:r>
                        <a:rPr kumimoji="0" lang="ar-SA" sz="1600" b="1" i="0" u="none" strike="noStrike" cap="none" normalizeH="0" baseline="0" dirty="0" smtClean="0">
                          <a:ln>
                            <a:noFill/>
                          </a:ln>
                          <a:solidFill>
                            <a:srgbClr val="FF0000"/>
                          </a:solidFill>
                          <a:effectLst/>
                          <a:latin typeface="Calibri" pitchFamily="34" charset="0"/>
                          <a:cs typeface="Arial" pitchFamily="34" charset="0"/>
                        </a:rPr>
                        <a:t>(صافي الخسارة)</a:t>
                      </a:r>
                      <a:endParaRPr kumimoji="0" lang="en-GB" sz="1600" b="0" i="0" u="none" strike="noStrike" cap="none" normalizeH="0" baseline="0" dirty="0" smtClean="0">
                        <a:ln>
                          <a:noFill/>
                        </a:ln>
                        <a:solidFill>
                          <a:srgbClr val="FF0000"/>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endParaRPr kumimoji="0" lang="en-GB" sz="2000" b="0" i="0" u="none" strike="noStrike" cap="none" normalizeH="0" baseline="0" dirty="0" smtClean="0">
                        <a:ln>
                          <a:noFill/>
                        </a:ln>
                        <a:solidFill>
                          <a:schemeClr val="tx1"/>
                        </a:solidFill>
                        <a:effectLst/>
                        <a:latin typeface="Calibri" pitchFamily="34" charset="0"/>
                        <a:cs typeface="Arial" pitchFamily="34" charset="0"/>
                      </a:endParaRPr>
                    </a:p>
                  </a:txBody>
                  <a:tcPr marL="63305" marR="63305"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r>
              <a:tr h="5572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chemeClr val="tx1"/>
                          </a:solidFill>
                          <a:effectLst/>
                          <a:latin typeface="Calibri" pitchFamily="34" charset="0"/>
                          <a:cs typeface="Arial" pitchFamily="34" charset="0"/>
                        </a:rPr>
                        <a:t>×××</a:t>
                      </a:r>
                      <a:endParaRPr kumimoji="0" lang="en-GB" sz="2400" b="1"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endParaRPr kumimoji="0" lang="en-GB" sz="20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400" b="1" i="0" u="none" strike="noStrike" cap="none" normalizeH="0" baseline="0" smtClean="0">
                          <a:ln>
                            <a:noFill/>
                          </a:ln>
                          <a:solidFill>
                            <a:schemeClr val="tx1"/>
                          </a:solidFill>
                          <a:effectLst/>
                          <a:latin typeface="Calibri" pitchFamily="34" charset="0"/>
                          <a:cs typeface="Arial" pitchFamily="34" charset="0"/>
                        </a:rPr>
                        <a:t>×××</a:t>
                      </a:r>
                      <a:endParaRPr kumimoji="0" lang="en-GB" sz="2400" b="1"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endParaRPr kumimoji="0" lang="ar-SA" sz="20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lnTlToBr>
                      <a:noFill/>
                    </a:lnTlToBr>
                    <a:lnBlToTr>
                      <a:noFill/>
                    </a:lnBlToTr>
                    <a:solidFill>
                      <a:srgbClr val="FEF2E8"/>
                    </a:solidFill>
                  </a:tcPr>
                </a:tc>
              </a:tr>
            </a:tbl>
          </a:graphicData>
        </a:graphic>
      </p:graphicFrame>
      <p:sp>
        <p:nvSpPr>
          <p:cNvPr id="273433" name="Slide Number Placeholder 3"/>
          <p:cNvSpPr>
            <a:spLocks noGrp="1"/>
          </p:cNvSpPr>
          <p:nvPr>
            <p:ph type="sldNum" sz="quarter" idx="4294967295"/>
          </p:nvPr>
        </p:nvSpPr>
        <p:spPr bwMode="auto">
          <a:xfrm>
            <a:off x="1943100" y="6376989"/>
            <a:ext cx="527538"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6ABEAF10-9569-41D6-BE10-9E0FC3B919CC}" type="slidenum">
              <a:rPr lang="ar-SA" smtClean="0">
                <a:solidFill>
                  <a:schemeClr val="bg1"/>
                </a:solidFill>
                <a:latin typeface="Calibri" pitchFamily="34" charset="0"/>
              </a:rPr>
              <a:pPr eaLnBrk="1" hangingPunct="1"/>
              <a:t>277</a:t>
            </a:fld>
            <a:endParaRPr lang="en-US" smtClean="0">
              <a:solidFill>
                <a:schemeClr val="bg1"/>
              </a:solidFill>
              <a:latin typeface="Calibri" pitchFamily="34" charset="0"/>
            </a:endParaRPr>
          </a:p>
        </p:txBody>
      </p:sp>
      <p:sp>
        <p:nvSpPr>
          <p:cNvPr id="6" name="Title 1"/>
          <p:cNvSpPr txBox="1">
            <a:spLocks/>
          </p:cNvSpPr>
          <p:nvPr/>
        </p:nvSpPr>
        <p:spPr bwMode="auto">
          <a:xfrm>
            <a:off x="492369" y="609600"/>
            <a:ext cx="7877908" cy="533400"/>
          </a:xfrm>
          <a:prstGeom prst="rect">
            <a:avLst/>
          </a:prstGeom>
          <a:solidFill>
            <a:schemeClr val="accent1">
              <a:lumMod val="20000"/>
              <a:lumOff val="80000"/>
            </a:schemeClr>
          </a:solidFill>
          <a:ln w="9525">
            <a:noFill/>
            <a:miter lim="800000"/>
            <a:headEnd/>
            <a:tailEnd/>
          </a:ln>
        </p:spPr>
        <p:txBody>
          <a:bodyPr anchor="ctr"/>
          <a:lstStyle/>
          <a:p>
            <a:pPr rtl="0" eaLnBrk="0" hangingPunct="0">
              <a:defRPr/>
            </a:pPr>
            <a:r>
              <a:rPr lang="ar-SA" sz="3200" dirty="0">
                <a:solidFill>
                  <a:srgbClr val="376092"/>
                </a:solidFill>
                <a:latin typeface="+mj-lt"/>
                <a:ea typeface="+mj-ea"/>
                <a:cs typeface="Arial" charset="0"/>
              </a:rPr>
              <a:t>حساب الأرباح والخسائر عن السنة المنتهية في 12/30/××14هـ</a:t>
            </a:r>
            <a:endParaRPr lang="en-GB" sz="3200" dirty="0">
              <a:solidFill>
                <a:srgbClr val="376092"/>
              </a:solidFill>
              <a:latin typeface="+mj-lt"/>
              <a:ea typeface="+mj-ea"/>
              <a:cs typeface="Arial" charset="0"/>
            </a:endParaRPr>
          </a:p>
        </p:txBody>
      </p:sp>
      <p:sp>
        <p:nvSpPr>
          <p:cNvPr id="9" name="Text Box 95"/>
          <p:cNvSpPr txBox="1">
            <a:spLocks noChangeArrowheads="1"/>
          </p:cNvSpPr>
          <p:nvPr/>
        </p:nvSpPr>
        <p:spPr bwMode="auto">
          <a:xfrm>
            <a:off x="7807569" y="1524001"/>
            <a:ext cx="9144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ar-SA" sz="2400" b="1"/>
              <a:t>مدين</a:t>
            </a:r>
            <a:endParaRPr lang="en-GB" sz="2400" b="1"/>
          </a:p>
        </p:txBody>
      </p:sp>
      <p:sp>
        <p:nvSpPr>
          <p:cNvPr id="10" name="Text Box 95"/>
          <p:cNvSpPr txBox="1">
            <a:spLocks noChangeArrowheads="1"/>
          </p:cNvSpPr>
          <p:nvPr/>
        </p:nvSpPr>
        <p:spPr bwMode="auto">
          <a:xfrm>
            <a:off x="562707" y="1524001"/>
            <a:ext cx="84406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400" b="1"/>
              <a:t>دائن</a:t>
            </a:r>
            <a:endParaRPr lang="en-GB" sz="2400" b="1"/>
          </a:p>
        </p:txBody>
      </p:sp>
      <p:sp>
        <p:nvSpPr>
          <p:cNvPr id="12" name="Slide Number Placeholder 3"/>
          <p:cNvSpPr txBox="1">
            <a:spLocks/>
          </p:cNvSpPr>
          <p:nvPr/>
        </p:nvSpPr>
        <p:spPr bwMode="auto">
          <a:xfrm>
            <a:off x="4621725" y="6448251"/>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277</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137037883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horizont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p:bldP spid="10" grpId="0"/>
    </p:bld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dirty="0"/>
          </a:p>
        </p:txBody>
      </p:sp>
      <p:graphicFrame>
        <p:nvGraphicFramePr>
          <p:cNvPr id="10" name="Content Placeholder 9"/>
          <p:cNvGraphicFramePr>
            <a:graphicFrameLocks noGrp="1"/>
          </p:cNvGraphicFramePr>
          <p:nvPr>
            <p:ph idx="1"/>
            <p:extLst>
              <p:ext uri="{D42A27DB-BD31-4B8C-83A1-F6EECF244321}">
                <p14:modId xmlns:p14="http://schemas.microsoft.com/office/powerpoint/2010/main" xmlns="" val="2594929754"/>
              </p:ext>
            </p:extLst>
          </p:nvPr>
        </p:nvGraphicFramePr>
        <p:xfrm>
          <a:off x="539553" y="1678305"/>
          <a:ext cx="8208912" cy="4486656"/>
        </p:xfrm>
        <a:graphic>
          <a:graphicData uri="http://schemas.openxmlformats.org/drawingml/2006/table">
            <a:tbl>
              <a:tblPr rtl="1"/>
              <a:tblGrid>
                <a:gridCol w="1088100"/>
                <a:gridCol w="3003870"/>
                <a:gridCol w="1045289"/>
                <a:gridCol w="3071653"/>
              </a:tblGrid>
              <a:tr h="280392">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dirty="0" smtClean="0">
                          <a:ln>
                            <a:noFill/>
                          </a:ln>
                          <a:solidFill>
                            <a:schemeClr val="tx1"/>
                          </a:solidFill>
                          <a:effectLst/>
                          <a:latin typeface="Calibri" pitchFamily="34" charset="0"/>
                          <a:cs typeface="Arial" pitchFamily="34" charset="0"/>
                        </a:rPr>
                        <a:t>المبلغ</a:t>
                      </a:r>
                      <a:endParaRPr kumimoji="0" lang="en-GB" sz="1600" b="0" i="0" u="none" strike="noStrike" cap="none" normalizeH="0" baseline="0" dirty="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dirty="0" smtClean="0">
                          <a:ln>
                            <a:noFill/>
                          </a:ln>
                          <a:solidFill>
                            <a:schemeClr val="tx1"/>
                          </a:solidFill>
                          <a:effectLst/>
                          <a:latin typeface="Calibri" pitchFamily="34" charset="0"/>
                          <a:cs typeface="Arial" pitchFamily="34" charset="0"/>
                        </a:rPr>
                        <a:t>بيـــــــــــــــــــــــــــان</a:t>
                      </a:r>
                      <a:endParaRPr kumimoji="0" lang="en-GB" sz="1600" b="0" i="0" u="none" strike="noStrike" cap="none" normalizeH="0" baseline="0" dirty="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المبلغ</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بيــــــــــــــــــــــــــــــان</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r>
              <a:tr h="280392">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dirty="0" smtClean="0">
                          <a:ln>
                            <a:noFill/>
                          </a:ln>
                          <a:solidFill>
                            <a:schemeClr val="tx1"/>
                          </a:solidFill>
                          <a:effectLst/>
                          <a:latin typeface="Calibri" pitchFamily="34" charset="0"/>
                          <a:cs typeface="Arial" pitchFamily="34" charset="0"/>
                        </a:rPr>
                        <a:t>إلى حـ / مخزون أول الفترة</a:t>
                      </a:r>
                      <a:endParaRPr kumimoji="0" lang="en-GB" sz="1600" b="0" i="0" u="none" strike="noStrike" cap="none" normalizeH="0" baseline="0" dirty="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من  حـ / المبيعات </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280392">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إلى حـ / المشتريات</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من  حـ / الخصم المكتسب</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280392">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إلى حـ / مردودات المبيعات</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من  حـ / مسموحات المشتريات</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280392">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إلى حـ / مسموحات المبيعات</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من  حـ / مردودات المشتريات </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280392">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إلى حـ / الخصم المسموح به</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من  حـ / مخزون آخر المدة</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280392">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 ××</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إلى حـ / مصاريف نقل للداخل</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280392">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إلى حـ/ رسوم جمركية على المشتريات</a:t>
                      </a: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280392">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إلى حـ/ عمولة وكلاء شراء</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280392">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rgbClr val="FF0000"/>
                          </a:solidFill>
                          <a:effectLst/>
                          <a:latin typeface="Calibri" pitchFamily="34" charset="0"/>
                          <a:cs typeface="Arial" pitchFamily="34" charset="0"/>
                        </a:rPr>
                        <a:t>××</a:t>
                      </a:r>
                      <a:endParaRPr kumimoji="0" lang="en-GB" sz="1600" b="0" i="0" u="none" strike="noStrike" cap="none" normalizeH="0" baseline="0" smtClean="0">
                        <a:ln>
                          <a:noFill/>
                        </a:ln>
                        <a:solidFill>
                          <a:srgbClr val="FF0000"/>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rgbClr val="FF0000"/>
                          </a:solidFill>
                          <a:effectLst/>
                          <a:latin typeface="Calibri" pitchFamily="34" charset="0"/>
                          <a:cs typeface="Arial" pitchFamily="34" charset="0"/>
                        </a:rPr>
                        <a:t>مجمل الربح </a:t>
                      </a:r>
                      <a:endParaRPr kumimoji="0" lang="en-GB" sz="1600" b="0" i="0" u="none" strike="noStrike" cap="none" normalizeH="0" baseline="0" smtClean="0">
                        <a:ln>
                          <a:noFill/>
                        </a:ln>
                        <a:solidFill>
                          <a:srgbClr val="FF0000"/>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justLow" defTabSz="914400" rtl="1" eaLnBrk="1" fontAlgn="base" latinLnBrk="0" hangingPunct="1">
                        <a:lnSpc>
                          <a:spcPct val="115000"/>
                        </a:lnSpc>
                        <a:spcBef>
                          <a:spcPct val="0"/>
                        </a:spcBef>
                        <a:spcAft>
                          <a:spcPct val="0"/>
                        </a:spcAft>
                        <a:buClrTx/>
                        <a:buSzTx/>
                        <a:buFontTx/>
                        <a:buNone/>
                        <a:tabLst/>
                      </a:pPr>
                      <a:endParaRPr kumimoji="0" lang="ar-SA"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r>
              <a:tr h="280392">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r>
              <a:tr h="280392">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إلى حـ / مصاريف نقل للخارج </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rgbClr val="FF0000"/>
                          </a:solidFill>
                          <a:effectLst/>
                          <a:latin typeface="Calibri" pitchFamily="34" charset="0"/>
                          <a:cs typeface="Arial" pitchFamily="34" charset="0"/>
                        </a:rPr>
                        <a:t>××</a:t>
                      </a:r>
                      <a:endParaRPr kumimoji="0" lang="en-GB" sz="1600" b="0" i="0" u="none" strike="noStrike" cap="none" normalizeH="0" baseline="0" smtClean="0">
                        <a:ln>
                          <a:noFill/>
                        </a:ln>
                        <a:solidFill>
                          <a:srgbClr val="FF0000"/>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rgbClr val="FF0000"/>
                          </a:solidFill>
                          <a:effectLst/>
                          <a:latin typeface="Calibri" pitchFamily="34" charset="0"/>
                          <a:cs typeface="Arial" pitchFamily="34" charset="0"/>
                        </a:rPr>
                        <a:t>مجمل الربح </a:t>
                      </a:r>
                      <a:endParaRPr kumimoji="0" lang="en-GB" sz="1600" b="0" i="0" u="none" strike="noStrike" cap="none" normalizeH="0" baseline="0" smtClean="0">
                        <a:ln>
                          <a:noFill/>
                        </a:ln>
                        <a:solidFill>
                          <a:srgbClr val="FF0000"/>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280392">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إلى حـ /مصاريف بيعية أخرى</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justLow"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من حـ/ إيراد العقار</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280392">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إلى حـ / مصاريف الإدارة العامة</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justLow" defTabSz="914400" rtl="1" eaLnBrk="1" fontAlgn="base" latinLnBrk="0" hangingPunct="1">
                        <a:lnSpc>
                          <a:spcPct val="115000"/>
                        </a:lnSpc>
                        <a:spcBef>
                          <a:spcPct val="0"/>
                        </a:spcBef>
                        <a:spcAft>
                          <a:spcPct val="0"/>
                        </a:spcAft>
                        <a:buClrTx/>
                        <a:buSzTx/>
                        <a:buFontTx/>
                        <a:buNone/>
                        <a:tabLst/>
                      </a:pPr>
                      <a:endParaRPr kumimoji="0" lang="ar-SA"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justLow" defTabSz="914400" rtl="1" eaLnBrk="1" fontAlgn="base" latinLnBrk="0" hangingPunct="1">
                        <a:lnSpc>
                          <a:spcPct val="115000"/>
                        </a:lnSpc>
                        <a:spcBef>
                          <a:spcPct val="0"/>
                        </a:spcBef>
                        <a:spcAft>
                          <a:spcPct val="0"/>
                        </a:spcAft>
                        <a:buClrTx/>
                        <a:buSzTx/>
                        <a:buFontTx/>
                        <a:buNone/>
                        <a:tabLst/>
                      </a:pPr>
                      <a:endParaRPr kumimoji="0" lang="ar-SA"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280392">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rgbClr val="FF0000"/>
                          </a:solidFill>
                          <a:effectLst/>
                          <a:latin typeface="Calibri" pitchFamily="34" charset="0"/>
                          <a:cs typeface="Arial" pitchFamily="34" charset="0"/>
                        </a:rPr>
                        <a:t>××</a:t>
                      </a:r>
                      <a:endParaRPr kumimoji="0" lang="en-GB" sz="1600" b="0" i="0" u="none" strike="noStrike" cap="none" normalizeH="0" baseline="0" smtClean="0">
                        <a:ln>
                          <a:noFill/>
                        </a:ln>
                        <a:solidFill>
                          <a:srgbClr val="FF0000"/>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rgbClr val="FF0000"/>
                          </a:solidFill>
                          <a:effectLst/>
                          <a:latin typeface="Calibri" pitchFamily="34" charset="0"/>
                          <a:cs typeface="Arial" pitchFamily="34" charset="0"/>
                        </a:rPr>
                        <a:t>إلى حـ / جاري المالك ( صافي الربح )</a:t>
                      </a:r>
                      <a:endParaRPr kumimoji="0" lang="en-GB" sz="1600" b="0" i="0" u="none" strike="noStrike" cap="none" normalizeH="0" baseline="0" smtClean="0">
                        <a:ln>
                          <a:noFill/>
                        </a:ln>
                        <a:solidFill>
                          <a:srgbClr val="FF0000"/>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justLow" defTabSz="914400" rtl="1" eaLnBrk="1" fontAlgn="base" latinLnBrk="0" hangingPunct="1">
                        <a:lnSpc>
                          <a:spcPct val="115000"/>
                        </a:lnSpc>
                        <a:spcBef>
                          <a:spcPct val="0"/>
                        </a:spcBef>
                        <a:spcAft>
                          <a:spcPct val="0"/>
                        </a:spcAft>
                        <a:buClrTx/>
                        <a:buSzTx/>
                        <a:buFontTx/>
                        <a:buNone/>
                        <a:tabLst/>
                      </a:pPr>
                      <a:endParaRPr kumimoji="0" lang="ar-SA"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justLow" defTabSz="914400" rtl="1" eaLnBrk="1" fontAlgn="base" latinLnBrk="0" hangingPunct="1">
                        <a:lnSpc>
                          <a:spcPct val="115000"/>
                        </a:lnSpc>
                        <a:spcBef>
                          <a:spcPct val="0"/>
                        </a:spcBef>
                        <a:spcAft>
                          <a:spcPct val="0"/>
                        </a:spcAft>
                        <a:buClrTx/>
                        <a:buSzTx/>
                        <a:buFontTx/>
                        <a:buNone/>
                        <a:tabLst/>
                      </a:pPr>
                      <a:endParaRPr kumimoji="0" lang="ar-SA"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r>
              <a:tr h="280392">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Calibri" pitchFamily="34" charset="0"/>
                          <a:cs typeface="Arial" pitchFamily="34" charset="0"/>
                        </a:rPr>
                        <a:t>××</a:t>
                      </a:r>
                      <a:endParaRPr kumimoji="0" lang="en-GB" sz="1600" b="0"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r>
            </a:tbl>
          </a:graphicData>
        </a:graphic>
      </p:graphicFrame>
      <p:sp>
        <p:nvSpPr>
          <p:cNvPr id="5" name="Title 1"/>
          <p:cNvSpPr txBox="1">
            <a:spLocks/>
          </p:cNvSpPr>
          <p:nvPr/>
        </p:nvSpPr>
        <p:spPr bwMode="auto">
          <a:xfrm>
            <a:off x="703385" y="609600"/>
            <a:ext cx="7666892" cy="533400"/>
          </a:xfrm>
          <a:prstGeom prst="rect">
            <a:avLst/>
          </a:prstGeom>
          <a:solidFill>
            <a:schemeClr val="accent1">
              <a:lumMod val="20000"/>
              <a:lumOff val="80000"/>
            </a:schemeClr>
          </a:solidFill>
          <a:ln w="9525">
            <a:noFill/>
            <a:miter lim="800000"/>
            <a:headEnd/>
            <a:tailEnd/>
          </a:ln>
        </p:spPr>
        <p:txBody>
          <a:bodyPr anchor="ctr"/>
          <a:lstStyle/>
          <a:p>
            <a:pPr algn="ctr" rtl="0" eaLnBrk="0" hangingPunct="0">
              <a:defRPr/>
            </a:pPr>
            <a:r>
              <a:rPr lang="ar-SA" sz="2800" dirty="0">
                <a:solidFill>
                  <a:srgbClr val="376092"/>
                </a:solidFill>
                <a:latin typeface="+mj-lt"/>
                <a:ea typeface="+mj-ea"/>
                <a:cs typeface="Arial" charset="0"/>
              </a:rPr>
              <a:t>حساب ملخص الدخل عن السنة المنتهية في 12/30/××14هـ</a:t>
            </a:r>
            <a:endParaRPr lang="en-GB" sz="2800" dirty="0">
              <a:solidFill>
                <a:srgbClr val="376092"/>
              </a:solidFill>
              <a:latin typeface="+mj-lt"/>
              <a:ea typeface="+mj-ea"/>
              <a:cs typeface="Arial" charset="0"/>
            </a:endParaRPr>
          </a:p>
        </p:txBody>
      </p:sp>
      <p:sp>
        <p:nvSpPr>
          <p:cNvPr id="6" name="Text Box 95"/>
          <p:cNvSpPr txBox="1">
            <a:spLocks noChangeArrowheads="1"/>
          </p:cNvSpPr>
          <p:nvPr/>
        </p:nvSpPr>
        <p:spPr bwMode="auto">
          <a:xfrm>
            <a:off x="7310471" y="1278255"/>
            <a:ext cx="914400"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ar-SA" sz="2000" b="1" dirty="0"/>
              <a:t>مدين</a:t>
            </a:r>
            <a:endParaRPr lang="en-GB" sz="2000" b="1" dirty="0"/>
          </a:p>
        </p:txBody>
      </p:sp>
      <p:sp>
        <p:nvSpPr>
          <p:cNvPr id="7" name="Text Box 95"/>
          <p:cNvSpPr txBox="1">
            <a:spLocks noChangeArrowheads="1"/>
          </p:cNvSpPr>
          <p:nvPr/>
        </p:nvSpPr>
        <p:spPr bwMode="auto">
          <a:xfrm>
            <a:off x="1195754" y="1278255"/>
            <a:ext cx="844062"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62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000" b="1" dirty="0"/>
              <a:t>دائن</a:t>
            </a:r>
            <a:endParaRPr lang="en-GB" sz="2000" b="1" dirty="0"/>
          </a:p>
        </p:txBody>
      </p:sp>
      <p:sp>
        <p:nvSpPr>
          <p:cNvPr id="67586" name="Line 2"/>
          <p:cNvSpPr>
            <a:spLocks noChangeShapeType="1"/>
          </p:cNvSpPr>
          <p:nvPr/>
        </p:nvSpPr>
        <p:spPr bwMode="auto">
          <a:xfrm flipH="1">
            <a:off x="4220308" y="4495800"/>
            <a:ext cx="3024554" cy="457200"/>
          </a:xfrm>
          <a:prstGeom prst="line">
            <a:avLst/>
          </a:prstGeom>
          <a:noFill/>
          <a:ln w="9525">
            <a:solidFill>
              <a:srgbClr val="FF0000"/>
            </a:solidFill>
            <a:round/>
            <a:headEnd/>
            <a:tailEnd type="triangle" w="med" len="med"/>
          </a:ln>
          <a:extLst>
            <a:ext uri="{909E8E84-426E-40DD-AFC4-6F175D3DCCD1}">
              <a14:hiddenFill xmlns:a14="http://schemas.microsoft.com/office/drawing/2010/main" xmlns="">
                <a:noFill/>
              </a14:hiddenFill>
            </a:ext>
          </a:extLst>
        </p:spPr>
        <p:txBody>
          <a:bodyPr/>
          <a:lstStyle/>
          <a:p>
            <a:endParaRPr lang="ar-SA"/>
          </a:p>
        </p:txBody>
      </p:sp>
      <p:sp>
        <p:nvSpPr>
          <p:cNvPr id="11"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278</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195095808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linds(horizontal)">
                                      <p:cBhvr>
                                        <p:cTn id="22" dur="500"/>
                                        <p:tgtEl>
                                          <p:spTgt spid="1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7586"/>
                                        </p:tgtEl>
                                        <p:attrNameLst>
                                          <p:attrName>style.visibility</p:attrName>
                                        </p:attrNameLst>
                                      </p:cBhvr>
                                      <p:to>
                                        <p:strVal val="visible"/>
                                      </p:to>
                                    </p:set>
                                    <p:animEffect transition="in" filter="blinds(horizontal)">
                                      <p:cBhvr>
                                        <p:cTn id="27" dur="500"/>
                                        <p:tgtEl>
                                          <p:spTgt spid="675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67586" grpId="0" animBg="1"/>
    </p:bldLst>
  </p:timing>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6925" y="332656"/>
            <a:ext cx="8229600" cy="994122"/>
          </a:xfrm>
          <a:solidFill>
            <a:schemeClr val="accent1"/>
          </a:solidFill>
        </p:spPr>
        <p:txBody>
          <a:bodyPr/>
          <a:lstStyle/>
          <a:p>
            <a:r>
              <a:rPr lang="ar-SA" sz="3200" dirty="0" smtClean="0">
                <a:solidFill>
                  <a:srgbClr val="FF0000"/>
                </a:solidFill>
                <a:cs typeface="Arial" pitchFamily="34" charset="0"/>
              </a:rPr>
              <a:t>تابع ملاحظات عامة على حساب ملخص الدخل</a:t>
            </a:r>
            <a:endParaRPr lang="en-GB" sz="3200" dirty="0" smtClean="0">
              <a:solidFill>
                <a:srgbClr val="FF0000"/>
              </a:solidFill>
              <a:cs typeface="Arial" pitchFamily="34" charset="0"/>
            </a:endParaRPr>
          </a:p>
        </p:txBody>
      </p:sp>
      <p:sp>
        <p:nvSpPr>
          <p:cNvPr id="3" name="Content Placeholder 2"/>
          <p:cNvSpPr>
            <a:spLocks noGrp="1"/>
          </p:cNvSpPr>
          <p:nvPr>
            <p:ph idx="1"/>
          </p:nvPr>
        </p:nvSpPr>
        <p:spPr>
          <a:xfrm>
            <a:off x="457200" y="1371601"/>
            <a:ext cx="8053754" cy="4754563"/>
          </a:xfrm>
        </p:spPr>
        <p:txBody>
          <a:bodyPr/>
          <a:lstStyle/>
          <a:p>
            <a:pPr algn="just" rtl="1">
              <a:buFont typeface="Arial" pitchFamily="34" charset="0"/>
              <a:buChar char="•"/>
            </a:pPr>
            <a:r>
              <a:rPr lang="ar-SA" sz="2400" dirty="0" smtClean="0">
                <a:cs typeface="Arial" pitchFamily="34" charset="0"/>
              </a:rPr>
              <a:t>هناك مصاريف تأمين مستردة (غير مستنفدة) مثل التأمين على الهاتف والتأمين على عداد الكهرباء وما إلى ذلك، لذا فهي تعتبر من بنود الأصول وتظهر ضمن الأصول في قائمة المركز المالي في نهاية السنة المالية، أما مصروفات التأمين الدورية السنوية مثل أقساط التأمين ضد السرقة أو الحريق أو المخاطر وما إلى ذلك، فتحمل على حساب ملخص الدخل في نهاية السنة المالية</a:t>
            </a:r>
          </a:p>
          <a:p>
            <a:pPr algn="just" rtl="1"/>
            <a:endParaRPr lang="ar-SA" sz="2400" dirty="0" smtClean="0">
              <a:cs typeface="Arial" pitchFamily="34" charset="0"/>
            </a:endParaRPr>
          </a:p>
          <a:p>
            <a:pPr algn="just" rtl="1">
              <a:buFont typeface="Arial" pitchFamily="34" charset="0"/>
              <a:buChar char="•"/>
            </a:pPr>
            <a:r>
              <a:rPr lang="ar-SA" sz="2400" dirty="0" smtClean="0">
                <a:cs typeface="Arial" pitchFamily="34" charset="0"/>
              </a:rPr>
              <a:t>ليس لمخزون (بضاعة) آخر الفترة رصيد يظهر ضمن أرصدة ميزان المراجعة، وإنما يأتي عن طريق الجرد في نهاية الفترة، ويتم تقييمه طبقاً لقاعدة التكلفة أو السوق أيهما أقل تطبيقاً لمبدأ الحيطة والحذر. أي إذا توافرت معلومات عن قيمة مخزون آخر الفترة بسعر التكلفة وبسعر السوق، نأخذ دائماً السعر الأقل ونضعه مرة في حـ/ ملخص الدخل في الجانب الدائن ضمن الجزء الخاص بقياس مجمل الربح، ومرة أخرى ضمن الأصول المتداولة بقائمة المركز المالي.</a:t>
            </a:r>
          </a:p>
        </p:txBody>
      </p:sp>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279</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372426148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1336431" y="0"/>
            <a:ext cx="6119446"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ar-SA" b="1"/>
              <a:t> </a:t>
            </a:r>
            <a:r>
              <a:rPr lang="ar-SA" b="1">
                <a:solidFill>
                  <a:srgbClr val="FF0000"/>
                </a:solidFill>
              </a:rPr>
              <a:t>شكل قائمة الدخل</a:t>
            </a:r>
            <a:r>
              <a:rPr lang="ar-SA"/>
              <a:t/>
            </a:r>
            <a:br>
              <a:rPr lang="ar-SA"/>
            </a:br>
            <a:r>
              <a:rPr lang="ar-SA" sz="1600" b="1"/>
              <a:t>مجرد إعادة عرض لنفس المعلومات الواردة بحساب ملخص الدخل ولكن في شكل قائمة</a:t>
            </a:r>
            <a:endParaRPr lang="en-GB" sz="1600" b="1"/>
          </a:p>
        </p:txBody>
      </p:sp>
      <p:sp>
        <p:nvSpPr>
          <p:cNvPr id="72705" name="Rectangle 1"/>
          <p:cNvSpPr>
            <a:spLocks noChangeArrowheads="1"/>
          </p:cNvSpPr>
          <p:nvPr/>
        </p:nvSpPr>
        <p:spPr bwMode="auto">
          <a:xfrm>
            <a:off x="1828800" y="615950"/>
            <a:ext cx="5627077" cy="338138"/>
          </a:xfrm>
          <a:prstGeom prst="rect">
            <a:avLst/>
          </a:prstGeom>
          <a:solidFill>
            <a:schemeClr val="accent1">
              <a:lumMod val="20000"/>
              <a:lumOff val="80000"/>
            </a:schemeClr>
          </a:solidFill>
          <a:ln w="9525">
            <a:noFill/>
            <a:miter lim="800000"/>
            <a:headEnd/>
            <a:tailEnd/>
          </a:ln>
          <a:effectLst/>
        </p:spPr>
        <p:txBody>
          <a:bodyPr anchor="ctr">
            <a:spAutoFit/>
          </a:bodyPr>
          <a:lstStyle/>
          <a:p>
            <a:pPr algn="ctr">
              <a:defRPr/>
            </a:pPr>
            <a:r>
              <a:rPr lang="ar-SA" sz="1600" b="1">
                <a:latin typeface="Calibri" pitchFamily="34" charset="0"/>
              </a:rPr>
              <a:t>قائمة الدخل </a:t>
            </a:r>
            <a:r>
              <a:rPr lang="ar-SA" sz="1600" b="1">
                <a:ea typeface="Calibri" pitchFamily="34" charset="0"/>
                <a:cs typeface="Simplified Arabic" pitchFamily="2" charset="-78"/>
              </a:rPr>
              <a:t>لمنشأة (×××) </a:t>
            </a:r>
            <a:r>
              <a:rPr lang="ar-SA" sz="1600" b="1">
                <a:latin typeface="Calibri" pitchFamily="34" charset="0"/>
              </a:rPr>
              <a:t>عن السنة المنتهية في 30 /12 / ××14هـ</a:t>
            </a:r>
            <a:endParaRPr lang="ar-SA" sz="1600"/>
          </a:p>
        </p:txBody>
      </p:sp>
      <p:graphicFrame>
        <p:nvGraphicFramePr>
          <p:cNvPr id="5" name="Table 4"/>
          <p:cNvGraphicFramePr>
            <a:graphicFrameLocks noGrp="1"/>
          </p:cNvGraphicFramePr>
          <p:nvPr>
            <p:extLst>
              <p:ext uri="{D42A27DB-BD31-4B8C-83A1-F6EECF244321}">
                <p14:modId xmlns:p14="http://schemas.microsoft.com/office/powerpoint/2010/main" xmlns="" val="3780576014"/>
              </p:ext>
            </p:extLst>
          </p:nvPr>
        </p:nvGraphicFramePr>
        <p:xfrm>
          <a:off x="683569" y="914400"/>
          <a:ext cx="7320527" cy="5408613"/>
        </p:xfrm>
        <a:graphic>
          <a:graphicData uri="http://schemas.openxmlformats.org/drawingml/2006/table">
            <a:tbl>
              <a:tblPr rtl="1"/>
              <a:tblGrid>
                <a:gridCol w="3221330"/>
                <a:gridCol w="941466"/>
                <a:gridCol w="1052034"/>
                <a:gridCol w="1052036"/>
                <a:gridCol w="1053661"/>
              </a:tblGrid>
              <a:tr h="150813">
                <a:tc rowSpan="2">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dirty="0" smtClean="0">
                          <a:ln>
                            <a:noFill/>
                          </a:ln>
                          <a:solidFill>
                            <a:schemeClr val="tx1"/>
                          </a:solidFill>
                          <a:effectLst/>
                          <a:latin typeface="Calibri" pitchFamily="34" charset="0"/>
                          <a:cs typeface="Arial" pitchFamily="34" charset="0"/>
                        </a:rPr>
                        <a:t>بيــــــــــــــــــان</a:t>
                      </a:r>
                      <a:endParaRPr kumimoji="0" lang="en-GB" sz="1000" b="0" i="0" u="none" strike="noStrike" cap="none" normalizeH="0" baseline="0" dirty="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c gridSpan="4">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Calibri" pitchFamily="34" charset="0"/>
                          <a:cs typeface="Arial" pitchFamily="34" charset="0"/>
                        </a:rPr>
                        <a:t>المبـــــــــالغ (بالريال)</a:t>
                      </a:r>
                      <a:endParaRPr kumimoji="0" lang="en-GB" sz="8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r>
              <a:tr h="174625">
                <a:tc vMerge="1">
                  <a:txBody>
                    <a:bodyPr/>
                    <a:lstStyle/>
                    <a:p>
                      <a:pPr rtl="1"/>
                      <a:endParaRPr lang="ar-SA"/>
                    </a:p>
                  </a:txBody>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فرعي 1</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فرعي 2</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جزئي</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كلي</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إجمالي المبيعات</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sng" strike="noStrike" cap="none" normalizeH="0" baseline="0" smtClean="0">
                          <a:ln>
                            <a:noFill/>
                          </a:ln>
                          <a:solidFill>
                            <a:srgbClr val="FF0000"/>
                          </a:solidFill>
                          <a:effectLst/>
                          <a:latin typeface="Calibri" pitchFamily="34" charset="0"/>
                          <a:cs typeface="Arial" pitchFamily="34" charset="0"/>
                        </a:rPr>
                        <a:t>يطرح:</a:t>
                      </a:r>
                      <a:r>
                        <a:rPr kumimoji="0" lang="ar-SA" sz="1000" b="1" i="0" u="none" strike="noStrike" cap="none" normalizeH="0" baseline="0" smtClean="0">
                          <a:ln>
                            <a:noFill/>
                          </a:ln>
                          <a:solidFill>
                            <a:schemeClr val="tx1"/>
                          </a:solidFill>
                          <a:effectLst/>
                          <a:latin typeface="Calibri" pitchFamily="34" charset="0"/>
                          <a:cs typeface="Arial" pitchFamily="34" charset="0"/>
                        </a:rPr>
                        <a:t> مردودات المبيعات</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rgbClr val="FF0000"/>
                          </a:solidFill>
                          <a:effectLst/>
                          <a:latin typeface="Calibri" pitchFamily="34" charset="0"/>
                          <a:cs typeface="Arial" pitchFamily="34" charset="0"/>
                        </a:rPr>
                        <a:t>         </a:t>
                      </a:r>
                      <a:r>
                        <a:rPr kumimoji="0" lang="ar-SA" sz="1000" b="1" i="0" u="none" strike="noStrike" cap="none" normalizeH="0" baseline="0" smtClean="0">
                          <a:ln>
                            <a:noFill/>
                          </a:ln>
                          <a:solidFill>
                            <a:schemeClr val="tx1"/>
                          </a:solidFill>
                          <a:effectLst/>
                          <a:latin typeface="Calibri" pitchFamily="34" charset="0"/>
                          <a:cs typeface="Arial" pitchFamily="34" charset="0"/>
                        </a:rPr>
                        <a:t>مسموحات المبيعات</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         خصم مسموح به</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tab pos="285750" algn="l"/>
                          <a:tab pos="381000" algn="ctr"/>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tab pos="285750" algn="l"/>
                          <a:tab pos="381000" algn="ctr"/>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just"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 </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ــــــــــــــــــــ</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ــــــــــــــــــــ</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just"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صافي المبيعات  </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مخزون أول الفترة</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rgbClr val="FF0000"/>
                          </a:solidFill>
                          <a:effectLst/>
                          <a:latin typeface="Calibri" pitchFamily="34" charset="0"/>
                          <a:cs typeface="Arial" pitchFamily="34" charset="0"/>
                        </a:rPr>
                        <a:t>يضاف:</a:t>
                      </a:r>
                      <a:r>
                        <a:rPr kumimoji="0" lang="ar-SA" sz="1000" b="1" i="0" u="none" strike="noStrike" cap="none" normalizeH="0" baseline="0" smtClean="0">
                          <a:ln>
                            <a:noFill/>
                          </a:ln>
                          <a:solidFill>
                            <a:schemeClr val="tx1"/>
                          </a:solidFill>
                          <a:effectLst/>
                          <a:latin typeface="Calibri" pitchFamily="34" charset="0"/>
                          <a:cs typeface="Arial" pitchFamily="34" charset="0"/>
                        </a:rPr>
                        <a:t> تكلفة المشتريات</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         مصروفات نقل المشتريات</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         </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ـــــــــــــــــــ</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إجمالي تكلفة المشتريات</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rgbClr val="FF0000"/>
                          </a:solidFill>
                          <a:effectLst/>
                          <a:latin typeface="Calibri" pitchFamily="34" charset="0"/>
                          <a:cs typeface="Arial" pitchFamily="34" charset="0"/>
                        </a:rPr>
                        <a:t>يطرح:</a:t>
                      </a:r>
                      <a:r>
                        <a:rPr kumimoji="0" lang="ar-SA" sz="1000" b="1" i="0" u="none" strike="noStrike" cap="none" normalizeH="0" baseline="0" smtClean="0">
                          <a:ln>
                            <a:noFill/>
                          </a:ln>
                          <a:solidFill>
                            <a:schemeClr val="tx1"/>
                          </a:solidFill>
                          <a:effectLst/>
                          <a:latin typeface="Calibri" pitchFamily="34" charset="0"/>
                          <a:cs typeface="Arial" pitchFamily="34" charset="0"/>
                        </a:rPr>
                        <a:t> مردودات المشتريات</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rgbClr val="FF0000"/>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rgbClr val="FF0000"/>
                          </a:solidFill>
                          <a:effectLst/>
                          <a:latin typeface="Calibri" pitchFamily="34" charset="0"/>
                          <a:cs typeface="Arial" pitchFamily="34" charset="0"/>
                        </a:rPr>
                        <a:t>ـــ</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         مسموحات المشتريات</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        الخصم المكتسب</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ــــــــــــــــــــ</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صافي المشتريات</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ـــــــــــــــــــــ</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ـــــــــــــــــــــ</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تكلفة البضاعة المتاحة للبيع</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rgbClr val="FF0000"/>
                          </a:solidFill>
                          <a:effectLst/>
                          <a:latin typeface="Calibri" pitchFamily="34" charset="0"/>
                          <a:cs typeface="Arial" pitchFamily="34" charset="0"/>
                        </a:rPr>
                        <a:t>يطرح:</a:t>
                      </a:r>
                      <a:r>
                        <a:rPr kumimoji="0" lang="ar-SA" sz="1000" b="1" i="0" u="none" strike="noStrike" cap="none" normalizeH="0" baseline="0" smtClean="0">
                          <a:ln>
                            <a:noFill/>
                          </a:ln>
                          <a:solidFill>
                            <a:schemeClr val="tx1"/>
                          </a:solidFill>
                          <a:effectLst/>
                          <a:latin typeface="Calibri" pitchFamily="34" charset="0"/>
                          <a:cs typeface="Arial" pitchFamily="34" charset="0"/>
                        </a:rPr>
                        <a:t> مخزون آخر الفترة</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تكلفة البضاعة المباعة </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ــــــــــــــــــــــــ</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ـــــــــــــــــــــ</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مجمل الربح أو </a:t>
                      </a:r>
                      <a:r>
                        <a:rPr kumimoji="0" lang="ar-SA" sz="1000" b="1" i="0" u="none" strike="noStrike" cap="none" normalizeH="0" baseline="0" smtClean="0">
                          <a:ln>
                            <a:noFill/>
                          </a:ln>
                          <a:solidFill>
                            <a:srgbClr val="FF0000"/>
                          </a:solidFill>
                          <a:effectLst/>
                          <a:latin typeface="Calibri" pitchFamily="34" charset="0"/>
                          <a:cs typeface="Arial" pitchFamily="34" charset="0"/>
                        </a:rPr>
                        <a:t>(الخسارة)</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rgbClr val="FF0000"/>
                          </a:solidFill>
                          <a:effectLst/>
                          <a:latin typeface="Calibri" pitchFamily="34" charset="0"/>
                          <a:cs typeface="Arial" pitchFamily="34" charset="0"/>
                        </a:rPr>
                        <a:t>(××)</a:t>
                      </a:r>
                      <a:r>
                        <a:rPr kumimoji="0" lang="ar-SA" sz="1000" b="1" i="0" u="none" strike="noStrike" cap="none" normalizeH="0" baseline="0" smtClean="0">
                          <a:ln>
                            <a:noFill/>
                          </a:ln>
                          <a:solidFill>
                            <a:schemeClr val="tx1"/>
                          </a:solidFill>
                          <a:effectLst/>
                          <a:latin typeface="Calibri" pitchFamily="34" charset="0"/>
                          <a:cs typeface="Arial" pitchFamily="34" charset="0"/>
                        </a:rPr>
                        <a:t> ××</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rgbClr val="FF0000"/>
                          </a:solidFill>
                          <a:effectLst/>
                          <a:latin typeface="Calibri" pitchFamily="34" charset="0"/>
                          <a:cs typeface="Arial" pitchFamily="34" charset="0"/>
                        </a:rPr>
                        <a:t>يضاف: </a:t>
                      </a:r>
                      <a:r>
                        <a:rPr kumimoji="0" lang="ar-SA" sz="1000" b="1" i="0" u="none" strike="noStrike" cap="none" normalizeH="0" baseline="0" smtClean="0">
                          <a:ln>
                            <a:noFill/>
                          </a:ln>
                          <a:solidFill>
                            <a:schemeClr val="tx1"/>
                          </a:solidFill>
                          <a:effectLst/>
                          <a:latin typeface="Calibri" pitchFamily="34" charset="0"/>
                          <a:cs typeface="Arial" pitchFamily="34" charset="0"/>
                        </a:rPr>
                        <a:t>إيرادات أخرى</a:t>
                      </a:r>
                      <a:endParaRPr kumimoji="0" lang="en-GB" sz="1000" b="1"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rgbClr val="FF0000"/>
                          </a:solidFill>
                          <a:effectLst/>
                          <a:latin typeface="Calibri" pitchFamily="34" charset="0"/>
                          <a:cs typeface="Arial" pitchFamily="34" charset="0"/>
                        </a:rPr>
                        <a:t>+</a:t>
                      </a:r>
                      <a:r>
                        <a:rPr kumimoji="0" lang="ar-SA" sz="1000" b="1" i="0" u="none" strike="noStrike" cap="none" normalizeH="0" baseline="0" smtClean="0">
                          <a:ln>
                            <a:noFill/>
                          </a:ln>
                          <a:solidFill>
                            <a:schemeClr val="tx1"/>
                          </a:solidFill>
                          <a:effectLst/>
                          <a:latin typeface="Calibri" pitchFamily="34" charset="0"/>
                          <a:cs typeface="Arial" pitchFamily="34" charset="0"/>
                        </a:rPr>
                        <a:t>  ××</a:t>
                      </a:r>
                      <a:endParaRPr kumimoji="0" lang="en-GB" sz="1000" b="1"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rgbClr val="FF0000"/>
                          </a:solidFill>
                          <a:effectLst/>
                          <a:latin typeface="Calibri" pitchFamily="34" charset="0"/>
                          <a:cs typeface="Arial" pitchFamily="34" charset="0"/>
                        </a:rPr>
                        <a:t>يطرح:</a:t>
                      </a:r>
                      <a:r>
                        <a:rPr kumimoji="0" lang="ar-SA" sz="1000" b="1" i="0" u="none" strike="noStrike" cap="none" normalizeH="0" baseline="0" smtClean="0">
                          <a:ln>
                            <a:noFill/>
                          </a:ln>
                          <a:solidFill>
                            <a:schemeClr val="tx1"/>
                          </a:solidFill>
                          <a:effectLst/>
                          <a:latin typeface="Calibri" pitchFamily="34" charset="0"/>
                          <a:cs typeface="Arial" pitchFamily="34" charset="0"/>
                        </a:rPr>
                        <a:t> مصروفات التشغيل</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342900" marR="0" lvl="0" indent="-342900" algn="r" defTabSz="914400" rtl="1" eaLnBrk="1" fontAlgn="base" latinLnBrk="0" hangingPunct="1">
                        <a:lnSpc>
                          <a:spcPct val="115000"/>
                        </a:lnSpc>
                        <a:spcBef>
                          <a:spcPct val="0"/>
                        </a:spcBef>
                        <a:spcAft>
                          <a:spcPct val="0"/>
                        </a:spcAft>
                        <a:buClrTx/>
                        <a:buSzTx/>
                        <a:buFont typeface="Times New Roman" pitchFamily="18" charset="0"/>
                        <a:buAutoNum type="arabic1Minus"/>
                        <a:tabLst/>
                      </a:pPr>
                      <a:r>
                        <a:rPr kumimoji="0" lang="ar-SA" sz="1000" b="1" i="0" u="none" strike="noStrike" cap="none" normalizeH="0" baseline="0" smtClean="0">
                          <a:ln>
                            <a:noFill/>
                          </a:ln>
                          <a:solidFill>
                            <a:schemeClr val="tx1"/>
                          </a:solidFill>
                          <a:effectLst/>
                          <a:latin typeface="Calibri" pitchFamily="34" charset="0"/>
                          <a:cs typeface="Arial" pitchFamily="34" charset="0"/>
                        </a:rPr>
                        <a:t>مصروفات بيعية</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rgbClr val="FF0000"/>
                          </a:solidFill>
                          <a:effectLst/>
                          <a:latin typeface="Calibri" pitchFamily="34" charset="0"/>
                          <a:cs typeface="Arial" pitchFamily="34" charset="0"/>
                        </a:rPr>
                        <a:t>ـــ</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342900" marR="0" lvl="0" indent="-342900" algn="r" defTabSz="914400" rtl="1" eaLnBrk="1" fontAlgn="base" latinLnBrk="0" hangingPunct="1">
                        <a:lnSpc>
                          <a:spcPct val="115000"/>
                        </a:lnSpc>
                        <a:spcBef>
                          <a:spcPct val="0"/>
                        </a:spcBef>
                        <a:spcAft>
                          <a:spcPct val="0"/>
                        </a:spcAft>
                        <a:buClrTx/>
                        <a:buSzTx/>
                        <a:buFont typeface="+mj-cs"/>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ب-      مصروفات إدارية</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إجمالي المصروفات البيعية والإدارية (التشغيلية)</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ـــــــــــــــــــ</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smtClean="0">
                          <a:ln>
                            <a:noFill/>
                          </a:ln>
                          <a:solidFill>
                            <a:schemeClr val="tx1"/>
                          </a:solidFill>
                          <a:effectLst/>
                          <a:latin typeface="Calibri" pitchFamily="34" charset="0"/>
                          <a:cs typeface="Arial" pitchFamily="34" charset="0"/>
                        </a:rPr>
                        <a:t>ـــــــــــــــــــــــ</a:t>
                      </a: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lnTlToBr>
                      <a:noFill/>
                    </a:lnTlToBr>
                    <a:lnBlToTr>
                      <a:noFill/>
                    </a:lnBlToTr>
                    <a:solidFill>
                      <a:srgbClr val="FEF2E8"/>
                    </a:solidFill>
                  </a:tcPr>
                </a:tc>
              </a:tr>
              <a:tr h="174625">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dirty="0" smtClean="0">
                          <a:ln>
                            <a:noFill/>
                          </a:ln>
                          <a:solidFill>
                            <a:schemeClr val="tx1"/>
                          </a:solidFill>
                          <a:effectLst/>
                          <a:latin typeface="Calibri" pitchFamily="34" charset="0"/>
                          <a:cs typeface="Arial" pitchFamily="34" charset="0"/>
                        </a:rPr>
                        <a:t>صافي الربح أو </a:t>
                      </a:r>
                      <a:r>
                        <a:rPr kumimoji="0" lang="ar-SA" sz="1000" b="1" i="0" u="none" strike="noStrike" cap="none" normalizeH="0" baseline="0" dirty="0" smtClean="0">
                          <a:ln>
                            <a:noFill/>
                          </a:ln>
                          <a:solidFill>
                            <a:srgbClr val="FF0000"/>
                          </a:solidFill>
                          <a:effectLst/>
                          <a:latin typeface="Calibri" pitchFamily="34" charset="0"/>
                          <a:cs typeface="Arial" pitchFamily="34" charset="0"/>
                        </a:rPr>
                        <a:t>(الخسارة)</a:t>
                      </a:r>
                      <a:endParaRPr kumimoji="0" lang="en-GB" sz="1000" b="0" i="0" u="none" strike="noStrike" cap="none" normalizeH="0" baseline="0" dirty="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905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anchor="ctr"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905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905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9050" cap="flat" cmpd="dbl" algn="ctr">
                      <a:solidFill>
                        <a:srgbClr val="000000"/>
                      </a:solidFill>
                      <a:prstDash val="solid"/>
                      <a:round/>
                      <a:headEnd type="none" w="med" len="med"/>
                      <a:tailEnd type="none" w="med" len="med"/>
                    </a:lnB>
                    <a:lnTlToBr>
                      <a:noFill/>
                    </a:lnTlToBr>
                    <a:lnBlToTr>
                      <a:noFill/>
                    </a:lnBlToTr>
                    <a:solidFill>
                      <a:srgbClr val="FEF2E8"/>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000" b="1" i="0" u="none" strike="noStrike" cap="none" normalizeH="0" baseline="0" dirty="0" smtClean="0">
                          <a:ln>
                            <a:noFill/>
                          </a:ln>
                          <a:solidFill>
                            <a:srgbClr val="FF0000"/>
                          </a:solidFill>
                          <a:effectLst/>
                          <a:latin typeface="Calibri" pitchFamily="34" charset="0"/>
                          <a:cs typeface="Arial" pitchFamily="34" charset="0"/>
                        </a:rPr>
                        <a:t>(××)</a:t>
                      </a:r>
                      <a:r>
                        <a:rPr kumimoji="0" lang="ar-SA" sz="1000" b="1" i="0" u="none" strike="noStrike" cap="none" normalizeH="0" baseline="0" dirty="0" smtClean="0">
                          <a:ln>
                            <a:noFill/>
                          </a:ln>
                          <a:solidFill>
                            <a:schemeClr val="tx1"/>
                          </a:solidFill>
                          <a:effectLst/>
                          <a:latin typeface="Calibri" pitchFamily="34" charset="0"/>
                          <a:cs typeface="Arial" pitchFamily="34" charset="0"/>
                        </a:rPr>
                        <a:t> ××</a:t>
                      </a:r>
                      <a:endParaRPr kumimoji="0" lang="en-GB" sz="1000" b="0" i="0" u="none" strike="noStrike" cap="none" normalizeH="0" baseline="0" dirty="0" smtClean="0">
                        <a:ln>
                          <a:noFill/>
                        </a:ln>
                        <a:solidFill>
                          <a:schemeClr val="tx1"/>
                        </a:solidFill>
                        <a:effectLst/>
                        <a:latin typeface="Calibri" pitchFamily="34" charset="0"/>
                        <a:cs typeface="Arial" pitchFamily="34" charset="0"/>
                      </a:endParaRPr>
                    </a:p>
                  </a:txBody>
                  <a:tcPr marL="48484" marR="48484" marT="0" marB="0" horzOverflow="overflow">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9050" cap="flat" cmpd="dbl" algn="ctr">
                      <a:solidFill>
                        <a:srgbClr val="000000"/>
                      </a:solidFill>
                      <a:prstDash val="solid"/>
                      <a:round/>
                      <a:headEnd type="none" w="med" len="med"/>
                      <a:tailEnd type="none" w="med" len="med"/>
                    </a:lnB>
                    <a:lnTlToBr>
                      <a:noFill/>
                    </a:lnTlToBr>
                    <a:lnBlToTr>
                      <a:noFill/>
                    </a:lnBlToTr>
                    <a:solidFill>
                      <a:srgbClr val="FEF2E8"/>
                    </a:solidFill>
                  </a:tcPr>
                </a:tc>
              </a:tr>
            </a:tbl>
          </a:graphicData>
        </a:graphic>
      </p:graphicFrame>
      <p:sp>
        <p:nvSpPr>
          <p:cNvPr id="7"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280</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327830605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2705"/>
                                        </p:tgtEl>
                                        <p:attrNameLst>
                                          <p:attrName>style.visibility</p:attrName>
                                        </p:attrNameLst>
                                      </p:cBhvr>
                                      <p:to>
                                        <p:strVal val="visible"/>
                                      </p:to>
                                    </p:set>
                                    <p:animEffect transition="in" filter="blinds(horizontal)">
                                      <p:cBhvr>
                                        <p:cTn id="12" dur="500"/>
                                        <p:tgtEl>
                                          <p:spTgt spid="7270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2705" grpId="0" animBg="1"/>
    </p:bldLst>
  </p:timing>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dirty="0"/>
          </a:p>
        </p:txBody>
      </p:sp>
      <p:sp>
        <p:nvSpPr>
          <p:cNvPr id="278531" name="Content Placeholder 2"/>
          <p:cNvSpPr>
            <a:spLocks noGrp="1"/>
          </p:cNvSpPr>
          <p:nvPr>
            <p:ph idx="1"/>
          </p:nvPr>
        </p:nvSpPr>
        <p:spPr/>
        <p:txBody>
          <a:bodyPr/>
          <a:lstStyle/>
          <a:p>
            <a:endParaRPr lang="en-GB" smtClean="0">
              <a:cs typeface="Arial" pitchFamily="34" charset="0"/>
            </a:endParaRPr>
          </a:p>
        </p:txBody>
      </p:sp>
      <p:sp>
        <p:nvSpPr>
          <p:cNvPr id="5" name="عنوان 1"/>
          <p:cNvSpPr txBox="1">
            <a:spLocks/>
          </p:cNvSpPr>
          <p:nvPr/>
        </p:nvSpPr>
        <p:spPr bwMode="auto">
          <a:xfrm>
            <a:off x="422031" y="228600"/>
            <a:ext cx="7596554" cy="533400"/>
          </a:xfrm>
          <a:prstGeom prst="rect">
            <a:avLst/>
          </a:prstGeom>
          <a:noFill/>
          <a:ln w="9525">
            <a:noFill/>
            <a:miter lim="800000"/>
            <a:headEnd/>
            <a:tailEnd/>
          </a:ln>
        </p:spPr>
        <p:txBody>
          <a:bodyPr anchor="ctr"/>
          <a:lstStyle/>
          <a:p>
            <a:pPr algn="ctr" rtl="0" fontAlgn="auto">
              <a:spcAft>
                <a:spcPts val="0"/>
              </a:spcAft>
              <a:defRPr/>
            </a:pPr>
            <a:r>
              <a:rPr lang="ar-SA" sz="2800" b="1" dirty="0">
                <a:solidFill>
                  <a:srgbClr val="FF0000"/>
                </a:solidFill>
                <a:latin typeface="+mj-lt"/>
                <a:ea typeface="+mj-ea"/>
                <a:cs typeface="Arial" charset="0"/>
              </a:rPr>
              <a:t>مثال لقائمة المركز المالي في 30 / 12 / ××14هـ</a:t>
            </a:r>
          </a:p>
        </p:txBody>
      </p:sp>
      <p:graphicFrame>
        <p:nvGraphicFramePr>
          <p:cNvPr id="6" name="جدول 4"/>
          <p:cNvGraphicFramePr>
            <a:graphicFrameLocks noGrp="1"/>
          </p:cNvGraphicFramePr>
          <p:nvPr>
            <p:extLst>
              <p:ext uri="{D42A27DB-BD31-4B8C-83A1-F6EECF244321}">
                <p14:modId xmlns:p14="http://schemas.microsoft.com/office/powerpoint/2010/main" xmlns="" val="1700178003"/>
              </p:ext>
            </p:extLst>
          </p:nvPr>
        </p:nvGraphicFramePr>
        <p:xfrm>
          <a:off x="446856" y="838200"/>
          <a:ext cx="8229600" cy="5456238"/>
        </p:xfrm>
        <a:graphic>
          <a:graphicData uri="http://schemas.openxmlformats.org/drawingml/2006/table">
            <a:tbl>
              <a:tblPr rtl="1"/>
              <a:tblGrid>
                <a:gridCol w="1052153"/>
                <a:gridCol w="1084378"/>
                <a:gridCol w="1890008"/>
                <a:gridCol w="1024762"/>
                <a:gridCol w="1087601"/>
                <a:gridCol w="2090698"/>
              </a:tblGrid>
              <a:tr h="5048193">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a:t>
                      </a:r>
                      <a:endParaRPr kumimoji="0" lang="en-US"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a:t>
                      </a:r>
                      <a:endParaRPr kumimoji="0" lang="en-US" sz="1800" b="1" i="0" u="none" strike="noStrike" cap="none" normalizeH="0" baseline="0" dirty="0" smtClean="0">
                        <a:ln>
                          <a:noFill/>
                        </a:ln>
                        <a:solidFill>
                          <a:srgbClr val="C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ـــــــــــــ</a:t>
                      </a: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ــــــــــــ</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sng" strike="noStrike" cap="none" normalizeH="0" baseline="0" dirty="0" smtClean="0">
                          <a:ln>
                            <a:noFill/>
                          </a:ln>
                          <a:solidFill>
                            <a:srgbClr val="C00000"/>
                          </a:solidFill>
                          <a:effectLst/>
                          <a:latin typeface="Calibri" pitchFamily="34" charset="0"/>
                          <a:cs typeface="Arial" pitchFamily="34" charset="0"/>
                        </a:rPr>
                        <a:t>أصول متداولة </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نقدية بالصندوق</a:t>
                      </a:r>
                      <a:endParaRPr kumimoji="0" lang="en-US" sz="1800" b="1" i="0" u="none" strike="noStrike" cap="none" normalizeH="0" baseline="0" dirty="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نقدية بالبنك</a:t>
                      </a:r>
                      <a:endParaRPr kumimoji="0" lang="en-US" sz="1800" b="1" i="0" u="none" strike="noStrike" cap="none" normalizeH="0" baseline="0" dirty="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مدينون</a:t>
                      </a:r>
                      <a:endParaRPr kumimoji="0" lang="en-US" sz="1800" b="1" i="0" u="none" strike="noStrike" cap="none" normalizeH="0" baseline="0" dirty="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أوراق قبض</a:t>
                      </a:r>
                      <a:endParaRPr kumimoji="0" lang="en-US" sz="1800" b="1" i="0" u="none" strike="noStrike" cap="none" normalizeH="0" baseline="0" dirty="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مخزون آخر المدة</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مصروفات مقدمة</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إيرادات مستحقة</a:t>
                      </a: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sng" strike="noStrike" cap="none" normalizeH="0" baseline="0" dirty="0" smtClean="0">
                          <a:ln>
                            <a:noFill/>
                          </a:ln>
                          <a:solidFill>
                            <a:srgbClr val="C00000"/>
                          </a:solidFill>
                          <a:effectLst/>
                          <a:latin typeface="Calibri" pitchFamily="34" charset="0"/>
                          <a:cs typeface="Arial" pitchFamily="34" charset="0"/>
                        </a:rPr>
                        <a:t>أصول ثابتة</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أراضي</a:t>
                      </a:r>
                      <a:endParaRPr kumimoji="0" lang="en-US" sz="1800" b="1" i="0" u="none" strike="noStrike" cap="none" normalizeH="0" baseline="0" dirty="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مباني</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سيارات</a:t>
                      </a:r>
                    </a:p>
                    <a:p>
                      <a:pPr marL="0" marR="0" lvl="0" indent="0" algn="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chemeClr val="tx1"/>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sng" strike="noStrike" cap="none" normalizeH="0" baseline="0" dirty="0" smtClean="0">
                          <a:ln>
                            <a:noFill/>
                          </a:ln>
                          <a:solidFill>
                            <a:srgbClr val="C00000"/>
                          </a:solidFill>
                          <a:effectLst/>
                          <a:latin typeface="Calibri" pitchFamily="34" charset="0"/>
                          <a:cs typeface="Arial" pitchFamily="34" charset="0"/>
                        </a:rPr>
                        <a:t>أصول غير ملموسة</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شهرة المحل</a:t>
                      </a: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en-US"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a:t>
                      </a:r>
                      <a:endParaRPr kumimoji="0" lang="en-US" sz="1800" b="1" i="0" u="none" strike="noStrike" cap="none" normalizeH="0" baseline="0" dirty="0" smtClean="0">
                        <a:ln>
                          <a:noFill/>
                        </a:ln>
                        <a:solidFill>
                          <a:srgbClr val="C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ـــــــــــ</a:t>
                      </a: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en-US"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ـــــــــــــ</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sng" strike="noStrike" cap="none" normalizeH="0" baseline="0" smtClean="0">
                          <a:ln>
                            <a:noFill/>
                          </a:ln>
                          <a:solidFill>
                            <a:srgbClr val="C00000"/>
                          </a:solidFill>
                          <a:effectLst/>
                          <a:latin typeface="Calibri" pitchFamily="34" charset="0"/>
                          <a:cs typeface="Arial" pitchFamily="34" charset="0"/>
                        </a:rPr>
                        <a:t>خصوم متداولة</a:t>
                      </a:r>
                      <a:r>
                        <a:rPr kumimoji="0" lang="ar-SA" sz="1800" b="1" i="0" u="none" strike="noStrike" cap="none" normalizeH="0" baseline="0" smtClean="0">
                          <a:ln>
                            <a:noFill/>
                          </a:ln>
                          <a:solidFill>
                            <a:srgbClr val="C00000"/>
                          </a:solidFill>
                          <a:effectLst/>
                          <a:latin typeface="Calibri" pitchFamily="34" charset="0"/>
                          <a:cs typeface="Arial" pitchFamily="34" charset="0"/>
                        </a:rPr>
                        <a:t> </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دائنون</a:t>
                      </a:r>
                      <a:endParaRPr kumimoji="0" lang="en-US" sz="1800" b="1" i="0" u="none" strike="noStrike" cap="none" normalizeH="0" baseline="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أوراق دفع</a:t>
                      </a:r>
                      <a:endParaRPr kumimoji="0" lang="en-US" sz="1800" b="1" i="0" u="none" strike="noStrike" cap="none" normalizeH="0" baseline="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قرض قصير الأجل</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مصروفات مستحقة</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إيرادات محصلة مقدماً</a:t>
                      </a: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sng" strike="noStrike" cap="none" normalizeH="0" baseline="0" smtClean="0">
                          <a:ln>
                            <a:noFill/>
                          </a:ln>
                          <a:solidFill>
                            <a:srgbClr val="C00000"/>
                          </a:solidFill>
                          <a:effectLst/>
                          <a:latin typeface="Calibri" pitchFamily="34" charset="0"/>
                          <a:cs typeface="Arial" pitchFamily="34" charset="0"/>
                        </a:rPr>
                        <a:t>خصوم طويلة الأجل</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قروض طويلة الأجل</a:t>
                      </a:r>
                    </a:p>
                    <a:p>
                      <a:pPr marL="0" marR="0" lvl="0" indent="0" algn="ctr" defTabSz="914400" rtl="1" eaLnBrk="1" fontAlgn="base" latinLnBrk="0" hangingPunct="1">
                        <a:lnSpc>
                          <a:spcPct val="115000"/>
                        </a:lnSpc>
                        <a:spcBef>
                          <a:spcPct val="0"/>
                        </a:spcBef>
                        <a:spcAft>
                          <a:spcPct val="0"/>
                        </a:spcAft>
                        <a:buClrTx/>
                        <a:buSzTx/>
                        <a:buFontTx/>
                        <a:buNone/>
                        <a:tabLst/>
                      </a:pPr>
                      <a:endParaRPr kumimoji="0" lang="en-US"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sng" strike="noStrike" cap="none" normalizeH="0" baseline="0" smtClean="0">
                          <a:ln>
                            <a:noFill/>
                          </a:ln>
                          <a:solidFill>
                            <a:srgbClr val="C00000"/>
                          </a:solidFill>
                          <a:effectLst/>
                          <a:latin typeface="Calibri" pitchFamily="34" charset="0"/>
                          <a:cs typeface="Arial" pitchFamily="34" charset="0"/>
                        </a:rPr>
                        <a:t>حقوق الملكية</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رأس المال </a:t>
                      </a:r>
                      <a:endParaRPr kumimoji="0" lang="en-US" sz="1800" b="1" i="0" u="none" strike="noStrike" cap="none" normalizeH="0" baseline="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صافي الربح</a:t>
                      </a:r>
                      <a:endParaRPr kumimoji="0" lang="en-US" sz="1800" b="1" i="0" u="none" strike="noStrike" cap="none" normalizeH="0" baseline="0" smtClean="0">
                        <a:ln>
                          <a:noFill/>
                        </a:ln>
                        <a:solidFill>
                          <a:schemeClr val="tx1"/>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C6D9F1"/>
                    </a:solidFill>
                  </a:tcPr>
                </a:tc>
              </a:tr>
              <a:tr h="408045">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rgbClr val="C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rgbClr val="C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rgbClr val="C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r>
            </a:tbl>
          </a:graphicData>
        </a:graphic>
      </p:graphicFrame>
      <p:sp>
        <p:nvSpPr>
          <p:cNvPr id="8"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281</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227348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20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8" dur="2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9" dur="2000"/>
                                        <p:tgtEl>
                                          <p:spTgt spid="5">
                                            <p:txEl>
                                              <p:pRg st="0" end="0"/>
                                            </p:txEl>
                                          </p:spTgt>
                                        </p:tgtEl>
                                      </p:cBhvr>
                                    </p:animEffect>
                                  </p:childTnLst>
                                </p:cTn>
                              </p:par>
                            </p:childTnLst>
                          </p:cTn>
                        </p:par>
                        <p:par>
                          <p:cTn id="10" fill="hold" nodeType="afterGroup">
                            <p:stCondLst>
                              <p:cond delay="2000"/>
                            </p:stCondLst>
                            <p:childTnLst>
                              <p:par>
                                <p:cTn id="11" presetID="15"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3000" fill="hold"/>
                                        <p:tgtEl>
                                          <p:spTgt spid="6"/>
                                        </p:tgtEl>
                                        <p:attrNameLst>
                                          <p:attrName>ppt_w</p:attrName>
                                        </p:attrNameLst>
                                      </p:cBhvr>
                                      <p:tavLst>
                                        <p:tav tm="0">
                                          <p:val>
                                            <p:fltVal val="0"/>
                                          </p:val>
                                        </p:tav>
                                        <p:tav tm="100000">
                                          <p:val>
                                            <p:strVal val="#ppt_w"/>
                                          </p:val>
                                        </p:tav>
                                      </p:tavLst>
                                    </p:anim>
                                    <p:anim calcmode="lin" valueType="num">
                                      <p:cBhvr>
                                        <p:cTn id="14" dur="3000" fill="hold"/>
                                        <p:tgtEl>
                                          <p:spTgt spid="6"/>
                                        </p:tgtEl>
                                        <p:attrNameLst>
                                          <p:attrName>ppt_h</p:attrName>
                                        </p:attrNameLst>
                                      </p:cBhvr>
                                      <p:tavLst>
                                        <p:tav tm="0">
                                          <p:val>
                                            <p:fltVal val="0"/>
                                          </p:val>
                                        </p:tav>
                                        <p:tav tm="100000">
                                          <p:val>
                                            <p:strVal val="#ppt_h"/>
                                          </p:val>
                                        </p:tav>
                                      </p:tavLst>
                                    </p:anim>
                                    <p:anim calcmode="lin" valueType="num">
                                      <p:cBhvr>
                                        <p:cTn id="15" dur="3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6" dur="3000" fill="hold"/>
                                        <p:tgtEl>
                                          <p:spTgt spid="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3" presetClass="entr" presetSubtype="10" fill="hold"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blinds(horizontal)">
                                      <p:cBhvr>
                                        <p:cTn id="21" dur="500"/>
                                        <p:tgtEl>
                                          <p:spTgt spid="5">
                                            <p:txEl>
                                              <p:pRg st="0" end="0"/>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3" presetClass="entr" presetSubtype="10"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blinds(horizontal)">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031" y="533401"/>
            <a:ext cx="8229600" cy="639763"/>
          </a:xfrm>
          <a:solidFill>
            <a:schemeClr val="accent1"/>
          </a:solidFill>
        </p:spPr>
        <p:txBody>
          <a:bodyPr/>
          <a:lstStyle/>
          <a:p>
            <a:pPr algn="ctr">
              <a:defRPr/>
            </a:pPr>
            <a:r>
              <a:rPr lang="ar-SA" sz="3200" dirty="0" smtClean="0">
                <a:solidFill>
                  <a:schemeClr val="tx1"/>
                </a:solidFill>
              </a:rPr>
              <a:t/>
            </a:r>
            <a:br>
              <a:rPr lang="ar-SA" sz="3200" dirty="0" smtClean="0">
                <a:solidFill>
                  <a:schemeClr val="tx1"/>
                </a:solidFill>
              </a:rPr>
            </a:br>
            <a:r>
              <a:rPr lang="ar-SA" sz="2800" b="1" dirty="0" smtClean="0">
                <a:solidFill>
                  <a:schemeClr val="tx1"/>
                </a:solidFill>
              </a:rPr>
              <a:t>أهم المصطلحات المحاسبية باللغة الإنجليزية</a:t>
            </a:r>
            <a:r>
              <a:rPr lang="en-GB" sz="4800" dirty="0" smtClean="0">
                <a:solidFill>
                  <a:schemeClr val="tx1"/>
                </a:solidFill>
              </a:rPr>
              <a:t/>
            </a:r>
            <a:br>
              <a:rPr lang="en-GB" sz="4800" dirty="0" smtClean="0">
                <a:solidFill>
                  <a:schemeClr val="tx1"/>
                </a:solidFill>
              </a:rPr>
            </a:br>
            <a:endParaRPr lang="en-GB" dirty="0"/>
          </a:p>
        </p:txBody>
      </p:sp>
      <p:graphicFrame>
        <p:nvGraphicFramePr>
          <p:cNvPr id="5" name="Content Placeholder 6"/>
          <p:cNvGraphicFramePr>
            <a:graphicFrameLocks noGrp="1"/>
          </p:cNvGraphicFramePr>
          <p:nvPr>
            <p:ph idx="1"/>
            <p:extLst>
              <p:ext uri="{D42A27DB-BD31-4B8C-83A1-F6EECF244321}">
                <p14:modId xmlns:p14="http://schemas.microsoft.com/office/powerpoint/2010/main" xmlns="" val="3981442464"/>
              </p:ext>
            </p:extLst>
          </p:nvPr>
        </p:nvGraphicFramePr>
        <p:xfrm>
          <a:off x="323528" y="1600201"/>
          <a:ext cx="8046748" cy="3122613"/>
        </p:xfrm>
        <a:graphic>
          <a:graphicData uri="http://schemas.openxmlformats.org/drawingml/2006/table">
            <a:tbl>
              <a:tblPr/>
              <a:tblGrid>
                <a:gridCol w="4023374"/>
                <a:gridCol w="4023374"/>
              </a:tblGrid>
              <a:tr h="655638">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400" b="1" i="0" u="none" strike="noStrike" cap="none" normalizeH="0" baseline="0" dirty="0" smtClean="0">
                          <a:ln>
                            <a:noFill/>
                          </a:ln>
                          <a:solidFill>
                            <a:schemeClr val="bg1"/>
                          </a:solidFill>
                          <a:effectLst/>
                          <a:latin typeface="Calibri" pitchFamily="34" charset="0"/>
                          <a:cs typeface="Arial" pitchFamily="34" charset="0"/>
                        </a:rPr>
                        <a:t>المصطلح المحاسبي باللغة الإنجليزية</a:t>
                      </a:r>
                      <a:endParaRPr kumimoji="0" lang="en-GB" sz="2400" b="1" i="0" u="none" strike="noStrike" cap="none" normalizeH="0" baseline="0" dirty="0" smtClean="0">
                        <a:ln>
                          <a:noFill/>
                        </a:ln>
                        <a:solidFill>
                          <a:schemeClr val="bg1"/>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400" b="1" i="0" u="none" strike="noStrike" cap="none" normalizeH="0" baseline="0" smtClean="0">
                          <a:ln>
                            <a:noFill/>
                          </a:ln>
                          <a:solidFill>
                            <a:srgbClr val="FFFFFF"/>
                          </a:solidFill>
                          <a:effectLst/>
                          <a:latin typeface="Calibri" pitchFamily="34" charset="0"/>
                          <a:cs typeface="Arial" pitchFamily="34" charset="0"/>
                        </a:rPr>
                        <a:t>المصطلح المحاسبي باللغة العربية</a:t>
                      </a:r>
                      <a:endParaRPr kumimoji="0" lang="en-GB" sz="2400" b="1" i="0" u="none" strike="noStrike" cap="none" normalizeH="0" baseline="0" smtClean="0">
                        <a:ln>
                          <a:noFill/>
                        </a:ln>
                        <a:solidFill>
                          <a:srgbClr val="FFFFFF"/>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822325">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n-US" sz="2800" b="1" i="0" u="none" strike="noStrike" cap="none" normalizeH="0" baseline="0" smtClean="0">
                          <a:ln>
                            <a:noFill/>
                          </a:ln>
                          <a:solidFill>
                            <a:srgbClr val="FF0000"/>
                          </a:solidFill>
                          <a:effectLst/>
                          <a:latin typeface="Calibri" pitchFamily="34" charset="0"/>
                          <a:cs typeface="Arial" pitchFamily="34" charset="0"/>
                        </a:rPr>
                        <a:t>Trading Account</a:t>
                      </a:r>
                      <a:endParaRPr kumimoji="0" lang="en-GB" sz="2800" b="1"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2800" b="1" i="0" u="none" strike="noStrike" cap="none" normalizeH="0" baseline="0" smtClean="0">
                          <a:ln>
                            <a:noFill/>
                          </a:ln>
                          <a:solidFill>
                            <a:srgbClr val="000000"/>
                          </a:solidFill>
                          <a:effectLst/>
                          <a:latin typeface="Calibri" pitchFamily="34" charset="0"/>
                          <a:cs typeface="Arial" pitchFamily="34" charset="0"/>
                        </a:rPr>
                        <a:t>حساب المتاجرة</a:t>
                      </a:r>
                      <a:endParaRPr kumimoji="0" lang="en-GB" sz="2800" b="1"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822325">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n-US" sz="2800" b="1" i="0" u="none" strike="noStrike" cap="none" normalizeH="0" baseline="0" smtClean="0">
                          <a:ln>
                            <a:noFill/>
                          </a:ln>
                          <a:solidFill>
                            <a:srgbClr val="FF0000"/>
                          </a:solidFill>
                          <a:effectLst/>
                          <a:latin typeface="Calibri" pitchFamily="34" charset="0"/>
                          <a:cs typeface="Arial" pitchFamily="34" charset="0"/>
                        </a:rPr>
                        <a:t>Profit and Loss Account</a:t>
                      </a:r>
                      <a:endParaRPr kumimoji="0" lang="en-GB" sz="2800" b="1"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2800" b="1" i="0" u="none" strike="noStrike" cap="none" normalizeH="0" baseline="0" dirty="0" smtClean="0">
                          <a:ln>
                            <a:noFill/>
                          </a:ln>
                          <a:solidFill>
                            <a:srgbClr val="000000"/>
                          </a:solidFill>
                          <a:effectLst/>
                          <a:latin typeface="Calibri" pitchFamily="34" charset="0"/>
                          <a:cs typeface="Arial" pitchFamily="34" charset="0"/>
                        </a:rPr>
                        <a:t>حساب الأرباح والخسائر</a:t>
                      </a:r>
                      <a:endParaRPr kumimoji="0" lang="en-GB" sz="2800" b="1" i="0" u="none" strike="noStrike" cap="none" normalizeH="0" baseline="0" dirty="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822325">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n-GB" sz="2800" b="1" i="0" u="none" strike="noStrike" cap="none" normalizeH="0" baseline="0" dirty="0" smtClean="0">
                          <a:ln>
                            <a:noFill/>
                          </a:ln>
                          <a:solidFill>
                            <a:srgbClr val="FF0000"/>
                          </a:solidFill>
                          <a:effectLst/>
                          <a:latin typeface="Calibri" pitchFamily="34" charset="0"/>
                          <a:cs typeface="Arial" pitchFamily="34" charset="0"/>
                        </a:rPr>
                        <a:t>Income Summery Account</a:t>
                      </a:r>
                      <a:endParaRPr kumimoji="0" lang="en-GB" sz="2800" b="1" i="0" u="none" strike="noStrike" cap="none" normalizeH="0" baseline="0" dirty="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2800" b="1" i="0" u="none" strike="noStrike" cap="none" normalizeH="0" baseline="0" dirty="0" smtClean="0">
                          <a:ln>
                            <a:noFill/>
                          </a:ln>
                          <a:solidFill>
                            <a:srgbClr val="000000"/>
                          </a:solidFill>
                          <a:effectLst/>
                          <a:latin typeface="Calibri" pitchFamily="34" charset="0"/>
                          <a:cs typeface="Arial" pitchFamily="34" charset="0"/>
                        </a:rPr>
                        <a:t>حساب ملخص الدخل</a:t>
                      </a:r>
                      <a:endParaRPr kumimoji="0" lang="en-GB" sz="2800" b="1" i="0" u="none" strike="noStrike" cap="none" normalizeH="0" baseline="0" dirty="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bl>
          </a:graphicData>
        </a:graphic>
      </p:graphicFrame>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282</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396694703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pPr rtl="1">
              <a:defRPr/>
            </a:pPr>
            <a:r>
              <a:rPr lang="ar-SA" sz="3200" b="1" dirty="0" smtClean="0"/>
              <a:t/>
            </a:r>
            <a:br>
              <a:rPr lang="ar-SA" sz="3200" b="1" dirty="0" smtClean="0"/>
            </a:br>
            <a:r>
              <a:rPr lang="ar-SA" sz="3200" b="1" dirty="0" smtClean="0"/>
              <a:t/>
            </a:r>
            <a:br>
              <a:rPr lang="ar-SA" sz="3200" b="1" dirty="0" smtClean="0"/>
            </a:br>
            <a:r>
              <a:rPr lang="ar-SA" sz="3200" b="1" dirty="0" smtClean="0">
                <a:solidFill>
                  <a:srgbClr val="FF0000"/>
                </a:solidFill>
              </a:rPr>
              <a:t>المطلوب من الطلاب حتى هذه المرحلة:</a:t>
            </a:r>
            <a:r>
              <a:rPr lang="en-GB" sz="3200" b="1" dirty="0" smtClean="0"/>
              <a:t/>
            </a:r>
            <a:br>
              <a:rPr lang="en-GB" sz="3200" b="1" dirty="0" smtClean="0"/>
            </a:br>
            <a:r>
              <a:rPr lang="ar-SA" sz="3200" b="1" dirty="0" smtClean="0"/>
              <a:t/>
            </a:r>
            <a:br>
              <a:rPr lang="ar-SA" sz="3200" b="1" dirty="0" smtClean="0"/>
            </a:br>
            <a:endParaRPr lang="en-GB" sz="3200" dirty="0">
              <a:solidFill>
                <a:srgbClr val="FF0000"/>
              </a:solidFill>
            </a:endParaRPr>
          </a:p>
        </p:txBody>
      </p:sp>
      <p:sp>
        <p:nvSpPr>
          <p:cNvPr id="3" name="Content Placeholder 2"/>
          <p:cNvSpPr>
            <a:spLocks noGrp="1"/>
          </p:cNvSpPr>
          <p:nvPr>
            <p:ph idx="1"/>
          </p:nvPr>
        </p:nvSpPr>
        <p:spPr>
          <a:xfrm>
            <a:off x="562707" y="1447800"/>
            <a:ext cx="8159262" cy="4267200"/>
          </a:xfrm>
        </p:spPr>
        <p:txBody>
          <a:bodyPr/>
          <a:lstStyle/>
          <a:p>
            <a:pPr rtl="1">
              <a:lnSpc>
                <a:spcPct val="150000"/>
              </a:lnSpc>
              <a:buFont typeface="Arial" pitchFamily="34" charset="0"/>
              <a:buChar char="•"/>
            </a:pPr>
            <a:r>
              <a:rPr lang="ar-SA" sz="2800" dirty="0" smtClean="0">
                <a:cs typeface="Arial" pitchFamily="34" charset="0"/>
              </a:rPr>
              <a:t>مذاكرة المثال المحلول بالكتاب ص 178.</a:t>
            </a:r>
          </a:p>
          <a:p>
            <a:pPr rtl="1">
              <a:lnSpc>
                <a:spcPct val="150000"/>
              </a:lnSpc>
              <a:buFont typeface="Arial" pitchFamily="34" charset="0"/>
              <a:buChar char="•"/>
            </a:pPr>
            <a:r>
              <a:rPr lang="ar-SA" sz="2800" dirty="0" smtClean="0">
                <a:cs typeface="Arial" pitchFamily="34" charset="0"/>
              </a:rPr>
              <a:t>مذاكرة المثال المحلول الشامل ص 184 فيما عدا المطلوب الأول المتعلق بإعداد ورقة العمل. </a:t>
            </a:r>
            <a:endParaRPr lang="en-GB" sz="2800" dirty="0" smtClean="0">
              <a:cs typeface="Arial" pitchFamily="34" charset="0"/>
            </a:endParaRPr>
          </a:p>
          <a:p>
            <a:pPr rtl="1">
              <a:lnSpc>
                <a:spcPct val="150000"/>
              </a:lnSpc>
              <a:buFont typeface="Arial" pitchFamily="34" charset="0"/>
              <a:buChar char="•"/>
            </a:pPr>
            <a:r>
              <a:rPr lang="ar-SA" sz="2800" dirty="0" smtClean="0">
                <a:cs typeface="Arial" pitchFamily="34" charset="0"/>
              </a:rPr>
              <a:t>حل المطلوب الأول من الحالة التطبيقية رقم (3/6) ص 183. </a:t>
            </a:r>
          </a:p>
          <a:p>
            <a:pPr rtl="1">
              <a:lnSpc>
                <a:spcPct val="150000"/>
              </a:lnSpc>
              <a:buFont typeface="Arial" pitchFamily="34" charset="0"/>
              <a:buChar char="•"/>
            </a:pPr>
            <a:r>
              <a:rPr lang="ar-SA" sz="2800" dirty="0" smtClean="0">
                <a:cs typeface="Arial" pitchFamily="34" charset="0"/>
              </a:rPr>
              <a:t>حل المطلوبين الثاني والثالث من الحالة التطبيقية رقم (4/6) ص 191.</a:t>
            </a:r>
          </a:p>
          <a:p>
            <a:pPr rtl="1">
              <a:lnSpc>
                <a:spcPct val="150000"/>
              </a:lnSpc>
              <a:buFont typeface="Arial" pitchFamily="34" charset="0"/>
              <a:buChar char="•"/>
            </a:pPr>
            <a:r>
              <a:rPr lang="ar-SA" sz="2800" dirty="0" smtClean="0">
                <a:cs typeface="Arial" pitchFamily="34" charset="0"/>
              </a:rPr>
              <a:t>حل السؤال رقم (16) ص 194 بالكتاب.</a:t>
            </a:r>
          </a:p>
          <a:p>
            <a:pPr algn="just" rtl="1"/>
            <a:endParaRPr lang="en-GB" dirty="0" smtClean="0">
              <a:cs typeface="Arial" pitchFamily="34" charset="0"/>
            </a:endParaRPr>
          </a:p>
        </p:txBody>
      </p:sp>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283</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124282236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4739" y="609600"/>
            <a:ext cx="7491046" cy="533400"/>
          </a:xfrm>
        </p:spPr>
        <p:txBody>
          <a:bodyPr/>
          <a:lstStyle/>
          <a:p>
            <a:pPr>
              <a:defRPr/>
            </a:pPr>
            <a:r>
              <a:rPr lang="ar-SA" sz="3200" b="1" dirty="0" smtClean="0">
                <a:solidFill>
                  <a:srgbClr val="FF0000"/>
                </a:solidFill>
              </a:rPr>
              <a:t/>
            </a:r>
            <a:br>
              <a:rPr lang="ar-SA" sz="3200" b="1" dirty="0" smtClean="0">
                <a:solidFill>
                  <a:srgbClr val="FF0000"/>
                </a:solidFill>
              </a:rPr>
            </a:br>
            <a:r>
              <a:rPr lang="ar-SA" sz="3200" b="1" dirty="0" smtClean="0">
                <a:solidFill>
                  <a:srgbClr val="FF0000"/>
                </a:solidFill>
              </a:rPr>
              <a:t>المطلوب من الطلاب حتى هذه المرحلة:</a:t>
            </a:r>
            <a:r>
              <a:rPr lang="en-GB" b="1" dirty="0" smtClean="0"/>
              <a:t/>
            </a:r>
            <a:br>
              <a:rPr lang="en-GB" b="1" dirty="0" smtClean="0"/>
            </a:br>
            <a:endParaRPr lang="en-GB" dirty="0"/>
          </a:p>
        </p:txBody>
      </p:sp>
      <p:sp>
        <p:nvSpPr>
          <p:cNvPr id="3" name="Content Placeholder 2"/>
          <p:cNvSpPr>
            <a:spLocks noGrp="1"/>
          </p:cNvSpPr>
          <p:nvPr>
            <p:ph idx="1"/>
          </p:nvPr>
        </p:nvSpPr>
        <p:spPr>
          <a:xfrm>
            <a:off x="773723" y="1524000"/>
            <a:ext cx="7666892" cy="4191000"/>
          </a:xfrm>
        </p:spPr>
        <p:txBody>
          <a:bodyPr/>
          <a:lstStyle/>
          <a:p>
            <a:pPr algn="just" rtl="1">
              <a:buFont typeface="Arial" pitchFamily="34" charset="0"/>
              <a:buChar char="•"/>
            </a:pPr>
            <a:r>
              <a:rPr lang="ar-SA" smtClean="0">
                <a:cs typeface="Arial" pitchFamily="34" charset="0"/>
              </a:rPr>
              <a:t>مراجعة الكتاب: الفصل الثالث عشر (السجلات المساعدة) ص ص 391 - 409 لمعرفة:</a:t>
            </a:r>
          </a:p>
          <a:p>
            <a:pPr rtl="1">
              <a:buFont typeface="Arial" pitchFamily="34" charset="0"/>
              <a:buChar char="•"/>
            </a:pPr>
            <a:r>
              <a:rPr lang="ar-SA" smtClean="0">
                <a:cs typeface="Arial" pitchFamily="34" charset="0"/>
              </a:rPr>
              <a:t>المقصود بالسجلات المساعدة</a:t>
            </a:r>
            <a:endParaRPr lang="en-GB" smtClean="0">
              <a:cs typeface="Arial" pitchFamily="34" charset="0"/>
            </a:endParaRPr>
          </a:p>
          <a:p>
            <a:pPr rtl="1">
              <a:buFont typeface="Arial" pitchFamily="34" charset="0"/>
              <a:buChar char="•"/>
            </a:pPr>
            <a:r>
              <a:rPr lang="ar-SA" smtClean="0">
                <a:cs typeface="Arial" pitchFamily="34" charset="0"/>
              </a:rPr>
              <a:t>مبررات استخدام السجلات المساعدة</a:t>
            </a:r>
            <a:endParaRPr lang="en-GB" smtClean="0">
              <a:cs typeface="Arial" pitchFamily="34" charset="0"/>
            </a:endParaRPr>
          </a:p>
          <a:p>
            <a:pPr rtl="1">
              <a:buFont typeface="Arial" pitchFamily="34" charset="0"/>
              <a:buChar char="•"/>
            </a:pPr>
            <a:r>
              <a:rPr lang="ar-SA" smtClean="0">
                <a:cs typeface="Arial" pitchFamily="34" charset="0"/>
              </a:rPr>
              <a:t>شكل دفتر اليومية المساعدة</a:t>
            </a:r>
            <a:endParaRPr lang="en-GB" smtClean="0">
              <a:cs typeface="Arial" pitchFamily="34" charset="0"/>
            </a:endParaRPr>
          </a:p>
          <a:p>
            <a:pPr rtl="1">
              <a:buFont typeface="Arial" pitchFamily="34" charset="0"/>
              <a:buChar char="•"/>
            </a:pPr>
            <a:r>
              <a:rPr lang="ar-SA" smtClean="0">
                <a:cs typeface="Arial" pitchFamily="34" charset="0"/>
              </a:rPr>
              <a:t>أنواع اليوميات المساعدة</a:t>
            </a:r>
            <a:endParaRPr lang="en-GB" smtClean="0">
              <a:cs typeface="Arial" pitchFamily="34" charset="0"/>
            </a:endParaRPr>
          </a:p>
          <a:p>
            <a:pPr algn="just" rtl="1">
              <a:buFont typeface="Arial" pitchFamily="34" charset="0"/>
              <a:buChar char="•"/>
            </a:pPr>
            <a:endParaRPr lang="ar-SA" smtClean="0">
              <a:cs typeface="Arial" pitchFamily="34" charset="0"/>
            </a:endParaRPr>
          </a:p>
        </p:txBody>
      </p:sp>
      <p:sp>
        <p:nvSpPr>
          <p:cNvPr id="281604" name="Slide Number Placeholder 3"/>
          <p:cNvSpPr>
            <a:spLocks noGrp="1"/>
          </p:cNvSpPr>
          <p:nvPr>
            <p:ph type="sldNum" sz="quarter" idx="4294967295"/>
          </p:nvPr>
        </p:nvSpPr>
        <p:spPr bwMode="auto">
          <a:xfrm>
            <a:off x="1943100" y="6376989"/>
            <a:ext cx="527538"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6555EDA9-E9B7-41A3-90F0-9EA311184D60}" type="slidenum">
              <a:rPr lang="ar-SA" smtClean="0">
                <a:solidFill>
                  <a:schemeClr val="bg1"/>
                </a:solidFill>
                <a:latin typeface="Calibri" pitchFamily="34" charset="0"/>
              </a:rPr>
              <a:pPr eaLnBrk="1" hangingPunct="1"/>
              <a:t>284</a:t>
            </a:fld>
            <a:endParaRPr lang="en-US" smtClean="0">
              <a:solidFill>
                <a:schemeClr val="bg1"/>
              </a:solidFill>
              <a:latin typeface="Calibri" pitchFamily="34" charset="0"/>
            </a:endParaRPr>
          </a:p>
        </p:txBody>
      </p:sp>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284</a:t>
            </a:fld>
            <a:endParaRPr lang="en-US" dirty="0">
              <a:solidFill>
                <a:prstClr val="white"/>
              </a:solidFill>
              <a:cs typeface="Arial" pitchFamily="34" charset="0"/>
            </a:endParaRPr>
          </a:p>
        </p:txBody>
      </p:sp>
    </p:spTree>
    <p:extLst>
      <p:ext uri="{BB962C8B-B14F-4D97-AF65-F5344CB8AC3E}">
        <p14:creationId xmlns:p14="http://schemas.microsoft.com/office/powerpoint/2010/main" xmlns="" val="53342321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609147" y="6381328"/>
            <a:ext cx="445477" cy="365125"/>
          </a:xfrm>
          <a:noFill/>
          <a:ln>
            <a:miter lim="800000"/>
            <a:headEnd/>
            <a:tailEnd/>
          </a:ln>
        </p:spPr>
        <p:txBody>
          <a:bodyPr/>
          <a:lstStyle/>
          <a:p>
            <a:pPr algn="ctr"/>
            <a:fld id="{E1D16D93-8795-4AD6-9A1F-54CC01E741BE}" type="slidenum">
              <a:rPr lang="ar-SA" sz="1800" smtClean="0">
                <a:solidFill>
                  <a:prstClr val="white"/>
                </a:solidFill>
                <a:cs typeface="Arial" pitchFamily="34" charset="0"/>
              </a:rPr>
              <a:pPr algn="ctr"/>
              <a:t>285</a:t>
            </a:fld>
            <a:endParaRPr lang="en-US" sz="1800" dirty="0" smtClean="0">
              <a:solidFill>
                <a:prstClr val="white"/>
              </a:solidFill>
              <a:cs typeface="Arial" pitchFamily="34" charset="0"/>
            </a:endParaRPr>
          </a:p>
        </p:txBody>
      </p:sp>
      <p:sp>
        <p:nvSpPr>
          <p:cNvPr id="5" name="Title 4"/>
          <p:cNvSpPr txBox="1">
            <a:spLocks/>
          </p:cNvSpPr>
          <p:nvPr/>
        </p:nvSpPr>
        <p:spPr bwMode="auto">
          <a:xfrm>
            <a:off x="633046" y="2133603"/>
            <a:ext cx="77724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SA" sz="8000" b="1" spc="-150" dirty="0" smtClean="0">
                <a:solidFill>
                  <a:srgbClr val="FF0000"/>
                </a:solidFill>
                <a:latin typeface="ae_AlMateen" pitchFamily="2" charset="-78"/>
                <a:cs typeface="ae_AlMateen" pitchFamily="2" charset="-78"/>
              </a:rPr>
              <a:t>الفصـل الثالث عشر </a:t>
            </a:r>
          </a:p>
          <a:p>
            <a:pPr eaLnBrk="1" hangingPunct="1"/>
            <a:r>
              <a:rPr lang="ar-EG" sz="8000" spc="-150" dirty="0" smtClean="0">
                <a:solidFill>
                  <a:srgbClr val="009900"/>
                </a:solidFill>
                <a:latin typeface="ae_AlMateen" pitchFamily="2" charset="-78"/>
                <a:cs typeface="ae_AlMateen" pitchFamily="2" charset="-78"/>
              </a:rPr>
              <a:t>المح</a:t>
            </a:r>
            <a:r>
              <a:rPr lang="ar-SA" sz="8000" spc="-150" dirty="0" smtClean="0">
                <a:solidFill>
                  <a:srgbClr val="009900"/>
                </a:solidFill>
                <a:latin typeface="ae_AlMateen" pitchFamily="2" charset="-78"/>
                <a:cs typeface="ae_AlMateen" pitchFamily="2" charset="-78"/>
              </a:rPr>
              <a:t>ـ</a:t>
            </a:r>
            <a:r>
              <a:rPr lang="ar-EG" sz="8000" spc="-150" dirty="0" smtClean="0">
                <a:solidFill>
                  <a:srgbClr val="009900"/>
                </a:solidFill>
                <a:latin typeface="ae_AlMateen" pitchFamily="2" charset="-78"/>
                <a:cs typeface="ae_AlMateen" pitchFamily="2" charset="-78"/>
              </a:rPr>
              <a:t>اضرة</a:t>
            </a:r>
            <a:r>
              <a:rPr lang="ar-EG" sz="8000" dirty="0" smtClean="0">
                <a:solidFill>
                  <a:srgbClr val="009900"/>
                </a:solidFill>
                <a:cs typeface="Arial" pitchFamily="34" charset="0"/>
              </a:rPr>
              <a:t> </a:t>
            </a:r>
            <a:r>
              <a:rPr lang="ar-SA" sz="8000" spc="-150" dirty="0" smtClean="0">
                <a:solidFill>
                  <a:srgbClr val="009900"/>
                </a:solidFill>
                <a:latin typeface="ae_AlMateen" pitchFamily="2" charset="-78"/>
                <a:cs typeface="ae_AlMateen" pitchFamily="2" charset="-78"/>
              </a:rPr>
              <a:t>الثالثة عشرة</a:t>
            </a:r>
          </a:p>
          <a:p>
            <a:pPr eaLnBrk="1" hangingPunct="1"/>
            <a:r>
              <a:rPr lang="ar-SA" spc="-150" dirty="0" smtClean="0">
                <a:solidFill>
                  <a:srgbClr val="376092"/>
                </a:solidFill>
                <a:latin typeface="ae_AlMateen" pitchFamily="2" charset="-78"/>
                <a:cs typeface="ae_AlMateen" pitchFamily="2" charset="-78"/>
              </a:rPr>
              <a:t> </a:t>
            </a:r>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414899" y="4191000"/>
            <a:ext cx="6541477"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6600" b="1" dirty="0">
                <a:solidFill>
                  <a:schemeClr val="tx1"/>
                </a:solidFill>
                <a:cs typeface="Arial" pitchFamily="34" charset="0"/>
              </a:rPr>
              <a:t>السجلات </a:t>
            </a:r>
            <a:r>
              <a:rPr lang="ar-SA" sz="6600" b="1" dirty="0" smtClean="0">
                <a:solidFill>
                  <a:schemeClr val="tx1"/>
                </a:solidFill>
                <a:cs typeface="Arial" pitchFamily="34" charset="0"/>
              </a:rPr>
              <a:t>المساعدة</a:t>
            </a:r>
            <a:endParaRPr lang="ar-SA" sz="4800" b="1" dirty="0" smtClean="0">
              <a:solidFill>
                <a:prstClr val="black"/>
              </a:solidFill>
              <a:cs typeface="Arial" pitchFamily="34" charset="0"/>
            </a:endParaRPr>
          </a:p>
        </p:txBody>
      </p:sp>
    </p:spTree>
    <p:extLst>
      <p:ext uri="{BB962C8B-B14F-4D97-AF65-F5344CB8AC3E}">
        <p14:creationId xmlns="" xmlns:p14="http://schemas.microsoft.com/office/powerpoint/2010/main" val="1802507298"/>
      </p:ext>
    </p:extLst>
  </p:cSld>
  <p:clrMapOvr>
    <a:masterClrMapping/>
  </p:clrMapOvr>
  <p:timing>
    <p:tnLst>
      <p:par>
        <p:cTn id="1" dur="indefinite" restart="never" nodeType="tmRoot"/>
      </p:par>
    </p:tn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rtl="1"/>
            <a:r>
              <a:rPr lang="ar-SA" sz="3600" b="1" dirty="0" smtClean="0">
                <a:solidFill>
                  <a:schemeClr val="tx1"/>
                </a:solidFill>
                <a:cs typeface="Arial" pitchFamily="34" charset="0"/>
              </a:rPr>
              <a:t>ثامناً: السجلات المساعدة  </a:t>
            </a:r>
            <a:r>
              <a:rPr lang="en-GB" sz="3600" b="1" dirty="0" smtClean="0">
                <a:solidFill>
                  <a:srgbClr val="FF0000"/>
                </a:solidFill>
                <a:cs typeface="Arial" pitchFamily="34" charset="0"/>
              </a:rPr>
              <a:t>Subsidiaries</a:t>
            </a:r>
          </a:p>
        </p:txBody>
      </p:sp>
      <p:sp>
        <p:nvSpPr>
          <p:cNvPr id="3" name="Content Placeholder 2"/>
          <p:cNvSpPr>
            <a:spLocks noGrp="1"/>
          </p:cNvSpPr>
          <p:nvPr>
            <p:ph idx="1"/>
          </p:nvPr>
        </p:nvSpPr>
        <p:spPr>
          <a:xfrm>
            <a:off x="281354" y="1219201"/>
            <a:ext cx="8405446" cy="4906963"/>
          </a:xfrm>
        </p:spPr>
        <p:txBody>
          <a:bodyPr/>
          <a:lstStyle/>
          <a:p>
            <a:pPr>
              <a:lnSpc>
                <a:spcPct val="150000"/>
              </a:lnSpc>
              <a:defRPr/>
            </a:pPr>
            <a:r>
              <a:rPr lang="ar-SA" sz="2800" b="1" dirty="0" smtClean="0"/>
              <a:t>مقدمة:</a:t>
            </a:r>
          </a:p>
          <a:p>
            <a:pPr>
              <a:lnSpc>
                <a:spcPct val="150000"/>
              </a:lnSpc>
              <a:defRPr/>
            </a:pPr>
            <a:r>
              <a:rPr lang="ar-SA" sz="2800" dirty="0" smtClean="0"/>
              <a:t>يقوم النظام المحاسبي في أي منشأة على ثلاث دعائم أساسية وهي وجود:</a:t>
            </a:r>
          </a:p>
          <a:p>
            <a:pPr marL="800100" indent="-514350" rtl="1">
              <a:lnSpc>
                <a:spcPct val="150000"/>
              </a:lnSpc>
              <a:buFont typeface="+mj-lt"/>
              <a:buAutoNum type="arabicPeriod"/>
              <a:defRPr/>
            </a:pPr>
            <a:r>
              <a:rPr lang="ar-SA" sz="2800" dirty="0" smtClean="0"/>
              <a:t>مجموعة مستندية</a:t>
            </a:r>
          </a:p>
          <a:p>
            <a:pPr marL="800100" indent="-514350" rtl="1">
              <a:lnSpc>
                <a:spcPct val="150000"/>
              </a:lnSpc>
              <a:buFont typeface="+mj-lt"/>
              <a:buAutoNum type="arabicPeriod"/>
              <a:defRPr/>
            </a:pPr>
            <a:r>
              <a:rPr lang="ar-SA" sz="2800" dirty="0" smtClean="0"/>
              <a:t>مجموعة دفترية</a:t>
            </a:r>
          </a:p>
          <a:p>
            <a:pPr marL="800100" indent="-514350" rtl="1">
              <a:lnSpc>
                <a:spcPct val="150000"/>
              </a:lnSpc>
              <a:buFont typeface="+mj-lt"/>
              <a:buAutoNum type="arabicPeriod"/>
              <a:defRPr/>
            </a:pPr>
            <a:r>
              <a:rPr lang="ar-SA" sz="2800" dirty="0" smtClean="0"/>
              <a:t>مجموعة من التقارير والقوائم المالية</a:t>
            </a:r>
          </a:p>
          <a:p>
            <a:pPr marL="800100" indent="-514350" rtl="1">
              <a:lnSpc>
                <a:spcPct val="150000"/>
              </a:lnSpc>
              <a:defRPr/>
            </a:pPr>
            <a:r>
              <a:rPr lang="ar-SA" sz="2800" dirty="0" smtClean="0"/>
              <a:t>يتوقف تصميم المجموعة الدفترية على كل من حجم المنشأة وطبيعة النشاط والطريقة المحاسبية المتبعة</a:t>
            </a:r>
            <a:endParaRPr lang="en-US" sz="2800" dirty="0" smtClean="0"/>
          </a:p>
        </p:txBody>
      </p:sp>
      <p:sp>
        <p:nvSpPr>
          <p:cNvPr id="6" name="Slide Number Placeholder 3"/>
          <p:cNvSpPr txBox="1">
            <a:spLocks/>
          </p:cNvSpPr>
          <p:nvPr/>
        </p:nvSpPr>
        <p:spPr bwMode="auto">
          <a:xfrm>
            <a:off x="4609147" y="6381328"/>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286</a:t>
            </a:fld>
            <a:endParaRPr lang="en-US" dirty="0">
              <a:solidFill>
                <a:prstClr val="white"/>
              </a:solidFill>
              <a:cs typeface="Arial" pitchFamily="34" charset="0"/>
            </a:endParaRPr>
          </a:p>
        </p:txBody>
      </p:sp>
    </p:spTree>
    <p:extLst>
      <p:ext uri="{BB962C8B-B14F-4D97-AF65-F5344CB8AC3E}">
        <p14:creationId xmlns="" xmlns:p14="http://schemas.microsoft.com/office/powerpoint/2010/main" val="269869607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linds(horizontal)">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ar-SA" sz="3200" b="1" dirty="0" smtClean="0">
                <a:solidFill>
                  <a:schemeClr val="tx1"/>
                </a:solidFill>
              </a:rPr>
              <a:t>مبررات استخدام السجلات المساعدة</a:t>
            </a:r>
            <a:r>
              <a:rPr lang="ar-SA" sz="3200" b="1" dirty="0" smtClean="0"/>
              <a:t> </a:t>
            </a:r>
            <a:endParaRPr lang="en-GB" sz="3200" dirty="0"/>
          </a:p>
        </p:txBody>
      </p:sp>
      <p:sp>
        <p:nvSpPr>
          <p:cNvPr id="3" name="Content Placeholder 2"/>
          <p:cNvSpPr>
            <a:spLocks noGrp="1"/>
          </p:cNvSpPr>
          <p:nvPr>
            <p:ph idx="1"/>
          </p:nvPr>
        </p:nvSpPr>
        <p:spPr>
          <a:xfrm>
            <a:off x="351692" y="1524001"/>
            <a:ext cx="8335108" cy="4602163"/>
          </a:xfrm>
        </p:spPr>
        <p:txBody>
          <a:bodyPr/>
          <a:lstStyle/>
          <a:p>
            <a:pPr algn="just" rtl="1">
              <a:lnSpc>
                <a:spcPct val="150000"/>
              </a:lnSpc>
            </a:pPr>
            <a:r>
              <a:rPr lang="ar-SA" sz="2800" smtClean="0">
                <a:cs typeface="Arial" pitchFamily="34" charset="0"/>
              </a:rPr>
              <a:t>الطريقة التي تمت دراستها حتى الآن من خلال تناول مراحل الدورة المحاسبية تعرف بالطريقة العادية</a:t>
            </a:r>
          </a:p>
          <a:p>
            <a:pPr algn="just" rtl="1">
              <a:lnSpc>
                <a:spcPct val="150000"/>
              </a:lnSpc>
            </a:pPr>
            <a:r>
              <a:rPr lang="ar-SA" sz="2800" smtClean="0">
                <a:cs typeface="Arial" pitchFamily="34" charset="0"/>
              </a:rPr>
              <a:t>هذه الطريقة لا تناسب المنشآت المتوسطة والكبيرة الحجم نظراً لتعدد العمليات مما يصعب معه تسجيلها في دفتر واحد طبقاً لتسلسلها الزمني، ونظراً لتزايد الحاجة لمعلومات تحليلية، ظهرت الحاجة لاستخدام السجلات المساعدة والتي أحياناً ما تعرف بالطريقة المركزية.</a:t>
            </a:r>
          </a:p>
        </p:txBody>
      </p:sp>
      <p:sp>
        <p:nvSpPr>
          <p:cNvPr id="6" name="Slide Number Placeholder 3"/>
          <p:cNvSpPr txBox="1">
            <a:spLocks/>
          </p:cNvSpPr>
          <p:nvPr/>
        </p:nvSpPr>
        <p:spPr bwMode="auto">
          <a:xfrm>
            <a:off x="4609147" y="6381328"/>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287</a:t>
            </a:fld>
            <a:endParaRPr lang="en-US" dirty="0">
              <a:solidFill>
                <a:prstClr val="white"/>
              </a:solidFill>
              <a:cs typeface="Arial" pitchFamily="34" charset="0"/>
            </a:endParaRPr>
          </a:p>
        </p:txBody>
      </p:sp>
    </p:spTree>
    <p:extLst>
      <p:ext uri="{BB962C8B-B14F-4D97-AF65-F5344CB8AC3E}">
        <p14:creationId xmlns="" xmlns:p14="http://schemas.microsoft.com/office/powerpoint/2010/main" val="27932310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ar-SA" sz="3200" b="1" dirty="0" smtClean="0">
                <a:solidFill>
                  <a:schemeClr val="tx1"/>
                </a:solidFill>
              </a:rPr>
              <a:t>الإجراءات المحاسبية في ظل استخدام السجلات المساعدة</a:t>
            </a:r>
            <a:endParaRPr lang="en-GB" sz="3200" dirty="0">
              <a:solidFill>
                <a:schemeClr val="tx1"/>
              </a:solidFill>
            </a:endParaRPr>
          </a:p>
        </p:txBody>
      </p:sp>
      <p:sp>
        <p:nvSpPr>
          <p:cNvPr id="3" name="Content Placeholder 2"/>
          <p:cNvSpPr>
            <a:spLocks noGrp="1"/>
          </p:cNvSpPr>
          <p:nvPr>
            <p:ph idx="1"/>
          </p:nvPr>
        </p:nvSpPr>
        <p:spPr>
          <a:xfrm>
            <a:off x="562708" y="1524001"/>
            <a:ext cx="8124092" cy="4602163"/>
          </a:xfrm>
        </p:spPr>
        <p:txBody>
          <a:bodyPr/>
          <a:lstStyle/>
          <a:p>
            <a:pPr algn="just" rtl="1">
              <a:lnSpc>
                <a:spcPct val="150000"/>
              </a:lnSpc>
            </a:pPr>
            <a:r>
              <a:rPr lang="ar-SA" sz="2800" dirty="0" smtClean="0">
                <a:cs typeface="Arial" pitchFamily="34" charset="0"/>
              </a:rPr>
              <a:t>ترتكز الطريقة المركزية على استخدام اليوميات المساعدة والتي تسجل بها العمليات المتكررة وذات الطبيعة المتشابهة، على أن يتم ترحيل القيود المسجلة بها إلى مجموعة من دفاتر الأستاذ المساعدة مثل دفتر أستاذ مساعد المدينين ودفتر أستاذ مساعد الدائنين، والتي ترحل</a:t>
            </a:r>
            <a:r>
              <a:rPr lang="en-US" sz="2800" dirty="0" smtClean="0">
                <a:cs typeface="Arial" pitchFamily="34" charset="0"/>
              </a:rPr>
              <a:t> </a:t>
            </a:r>
            <a:r>
              <a:rPr lang="ar-SA" sz="2800" dirty="0" smtClean="0">
                <a:cs typeface="Arial" pitchFamily="34" charset="0"/>
              </a:rPr>
              <a:t>إليها تفاصيل العمليات المسجلة في اليوميات المساعدة، والتي  تؤثر على الحسابات الشخصية للمدينين والدائنين أولاً بأول. </a:t>
            </a:r>
          </a:p>
          <a:p>
            <a:pPr algn="just" rtl="1">
              <a:lnSpc>
                <a:spcPct val="150000"/>
              </a:lnSpc>
            </a:pPr>
            <a:endParaRPr lang="en-GB" sz="2800" dirty="0" smtClean="0">
              <a:cs typeface="Arial" pitchFamily="34" charset="0"/>
            </a:endParaRPr>
          </a:p>
        </p:txBody>
      </p:sp>
      <p:sp>
        <p:nvSpPr>
          <p:cNvPr id="6" name="Slide Number Placeholder 3"/>
          <p:cNvSpPr txBox="1">
            <a:spLocks/>
          </p:cNvSpPr>
          <p:nvPr/>
        </p:nvSpPr>
        <p:spPr bwMode="auto">
          <a:xfrm>
            <a:off x="4609147" y="6381328"/>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288</a:t>
            </a:fld>
            <a:endParaRPr lang="en-US" dirty="0">
              <a:solidFill>
                <a:prstClr val="white"/>
              </a:solidFill>
              <a:cs typeface="Arial" pitchFamily="34" charset="0"/>
            </a:endParaRPr>
          </a:p>
        </p:txBody>
      </p:sp>
    </p:spTree>
    <p:extLst>
      <p:ext uri="{BB962C8B-B14F-4D97-AF65-F5344CB8AC3E}">
        <p14:creationId xmlns="" xmlns:p14="http://schemas.microsoft.com/office/powerpoint/2010/main" val="31970020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ar-SA" sz="3200" b="1" dirty="0" smtClean="0">
                <a:solidFill>
                  <a:schemeClr val="tx1"/>
                </a:solidFill>
              </a:rPr>
              <a:t>تابع الإجراءات المحاسبية في ظل استخدام السجلات المساعدة</a:t>
            </a:r>
            <a:endParaRPr lang="en-GB" sz="3200" dirty="0">
              <a:solidFill>
                <a:schemeClr val="tx1"/>
              </a:solidFill>
            </a:endParaRPr>
          </a:p>
        </p:txBody>
      </p:sp>
      <p:sp>
        <p:nvSpPr>
          <p:cNvPr id="3" name="Content Placeholder 2"/>
          <p:cNvSpPr>
            <a:spLocks noGrp="1"/>
          </p:cNvSpPr>
          <p:nvPr>
            <p:ph idx="1"/>
          </p:nvPr>
        </p:nvSpPr>
        <p:spPr>
          <a:xfrm>
            <a:off x="179512" y="1371601"/>
            <a:ext cx="8784976" cy="4754563"/>
          </a:xfrm>
        </p:spPr>
        <p:txBody>
          <a:bodyPr/>
          <a:lstStyle/>
          <a:p>
            <a:pPr algn="just" rtl="1">
              <a:lnSpc>
                <a:spcPct val="150000"/>
              </a:lnSpc>
            </a:pPr>
            <a:r>
              <a:rPr lang="ar-SA" sz="2800" dirty="0" smtClean="0">
                <a:cs typeface="Arial" pitchFamily="34" charset="0"/>
              </a:rPr>
              <a:t>في نهاية كل فترة معينة يتم ترحيل إجماليات اليوميات المساعدة  بقيود إجمالية إلى دفتر اليومية العامة (المركزية) – </a:t>
            </a:r>
            <a:r>
              <a:rPr lang="ar-SA" sz="2800" dirty="0" smtClean="0">
                <a:solidFill>
                  <a:srgbClr val="FF3300"/>
                </a:solidFill>
                <a:cs typeface="Arial" pitchFamily="34" charset="0"/>
              </a:rPr>
              <a:t>كما تسجل في اليومية العامة العمليات التي ليس لها يوميات مساعدة </a:t>
            </a:r>
            <a:r>
              <a:rPr lang="ar-SA" sz="2800" dirty="0" smtClean="0">
                <a:cs typeface="Arial" pitchFamily="34" charset="0"/>
              </a:rPr>
              <a:t>– بعد ذلك يتم ترحيل القيود من دفتر اليومية العامة إلى دفتر الأستاذ العام، يلي ذلك إعداد ميزان المراجعة ثم إعداد القوائم المالية.</a:t>
            </a:r>
          </a:p>
          <a:p>
            <a:pPr algn="just" rtl="1">
              <a:lnSpc>
                <a:spcPct val="150000"/>
              </a:lnSpc>
            </a:pPr>
            <a:r>
              <a:rPr lang="ar-SA" sz="2700" b="1" dirty="0" smtClean="0">
                <a:solidFill>
                  <a:srgbClr val="FF0000"/>
                </a:solidFill>
                <a:cs typeface="Arial" pitchFamily="34" charset="0"/>
              </a:rPr>
              <a:t>ملاحظة:</a:t>
            </a:r>
            <a:r>
              <a:rPr lang="ar-SA" sz="2700" dirty="0" smtClean="0">
                <a:cs typeface="Arial" pitchFamily="34" charset="0"/>
              </a:rPr>
              <a:t> </a:t>
            </a:r>
            <a:r>
              <a:rPr lang="ar-SA" sz="2400" dirty="0" smtClean="0">
                <a:cs typeface="Arial" pitchFamily="34" charset="0"/>
              </a:rPr>
              <a:t>لا يشترط توافر الشروط النظامية في اليوميات المساعدة باعتبارها دفاتر إحصائية تصب في النهاية في اليومية العامة التي يشترط أن تكون نظامية.</a:t>
            </a:r>
          </a:p>
          <a:p>
            <a:pPr algn="just" rtl="1">
              <a:lnSpc>
                <a:spcPct val="150000"/>
              </a:lnSpc>
            </a:pPr>
            <a:endParaRPr lang="en-GB" sz="2700" dirty="0" smtClean="0">
              <a:cs typeface="Arial" pitchFamily="34" charset="0"/>
            </a:endParaRPr>
          </a:p>
        </p:txBody>
      </p:sp>
      <p:sp>
        <p:nvSpPr>
          <p:cNvPr id="6" name="Slide Number Placeholder 3"/>
          <p:cNvSpPr txBox="1">
            <a:spLocks/>
          </p:cNvSpPr>
          <p:nvPr/>
        </p:nvSpPr>
        <p:spPr bwMode="auto">
          <a:xfrm>
            <a:off x="4609147" y="6381328"/>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289</a:t>
            </a:fld>
            <a:endParaRPr lang="en-US" dirty="0">
              <a:solidFill>
                <a:prstClr val="white"/>
              </a:solidFill>
              <a:cs typeface="Arial" pitchFamily="34" charset="0"/>
            </a:endParaRPr>
          </a:p>
        </p:txBody>
      </p:sp>
    </p:spTree>
    <p:extLst>
      <p:ext uri="{BB962C8B-B14F-4D97-AF65-F5344CB8AC3E}">
        <p14:creationId xmlns="" xmlns:p14="http://schemas.microsoft.com/office/powerpoint/2010/main" val="82690074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457200" y="1447800"/>
          <a:ext cx="8335108" cy="46783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Down Arrow 8"/>
          <p:cNvSpPr/>
          <p:nvPr/>
        </p:nvSpPr>
        <p:spPr>
          <a:xfrm rot="5400000">
            <a:off x="5753100" y="2253762"/>
            <a:ext cx="381000" cy="1055077"/>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1" name="Straight Connector 10"/>
          <p:cNvCxnSpPr>
            <a:stCxn id="19" idx="0"/>
            <a:endCxn id="18" idx="0"/>
          </p:cNvCxnSpPr>
          <p:nvPr/>
        </p:nvCxnSpPr>
        <p:spPr>
          <a:xfrm>
            <a:off x="5416062" y="2400300"/>
            <a:ext cx="0" cy="838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Down Arrow 17"/>
          <p:cNvSpPr/>
          <p:nvPr/>
        </p:nvSpPr>
        <p:spPr>
          <a:xfrm rot="5400000">
            <a:off x="4733192" y="2746131"/>
            <a:ext cx="381000" cy="984738"/>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9" name="Down Arrow 18"/>
          <p:cNvSpPr/>
          <p:nvPr/>
        </p:nvSpPr>
        <p:spPr>
          <a:xfrm rot="5400000">
            <a:off x="4768362" y="1943100"/>
            <a:ext cx="381000" cy="9144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2" name="Down Arrow 21"/>
          <p:cNvSpPr/>
          <p:nvPr/>
        </p:nvSpPr>
        <p:spPr>
          <a:xfrm>
            <a:off x="7455877" y="1981200"/>
            <a:ext cx="140677" cy="2286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5" name="Up Arrow 24"/>
          <p:cNvSpPr/>
          <p:nvPr/>
        </p:nvSpPr>
        <p:spPr>
          <a:xfrm flipH="1">
            <a:off x="2461846" y="4495800"/>
            <a:ext cx="211015" cy="2286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6" name="Down Arrow 25"/>
          <p:cNvSpPr/>
          <p:nvPr/>
        </p:nvSpPr>
        <p:spPr>
          <a:xfrm>
            <a:off x="2415099" y="3476308"/>
            <a:ext cx="281354" cy="1524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7" name="Oval 26"/>
          <p:cNvSpPr/>
          <p:nvPr/>
        </p:nvSpPr>
        <p:spPr>
          <a:xfrm>
            <a:off x="1907704" y="3657600"/>
            <a:ext cx="1296144" cy="838200"/>
          </a:xfrm>
          <a:prstGeom prst="ellipse">
            <a:avLst/>
          </a:prstGeom>
          <a:solidFill>
            <a:schemeClr val="accent6">
              <a:lumMod val="20000"/>
              <a:lumOff val="8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b="1" dirty="0">
                <a:solidFill>
                  <a:srgbClr val="FF0000"/>
                </a:solidFill>
              </a:rPr>
              <a:t>مطابقة</a:t>
            </a:r>
            <a:endParaRPr lang="en-GB" b="1" dirty="0">
              <a:solidFill>
                <a:srgbClr val="FF0000"/>
              </a:solidFill>
            </a:endParaRPr>
          </a:p>
        </p:txBody>
      </p:sp>
      <p:sp>
        <p:nvSpPr>
          <p:cNvPr id="28" name="Down Arrow 27"/>
          <p:cNvSpPr/>
          <p:nvPr/>
        </p:nvSpPr>
        <p:spPr>
          <a:xfrm>
            <a:off x="2461846" y="5334000"/>
            <a:ext cx="211015" cy="2286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9" name="Down Arrow 28"/>
          <p:cNvSpPr/>
          <p:nvPr/>
        </p:nvSpPr>
        <p:spPr>
          <a:xfrm rot="5400000">
            <a:off x="5052646" y="3839308"/>
            <a:ext cx="304800" cy="2532185"/>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31" name="Title 30"/>
          <p:cNvSpPr>
            <a:spLocks noGrp="1"/>
          </p:cNvSpPr>
          <p:nvPr>
            <p:ph type="title"/>
          </p:nvPr>
        </p:nvSpPr>
        <p:spPr/>
        <p:txBody>
          <a:bodyPr/>
          <a:lstStyle/>
          <a:p>
            <a:pPr algn="ctr"/>
            <a:r>
              <a:rPr lang="ar-SA" sz="3400" b="1" dirty="0" smtClean="0">
                <a:solidFill>
                  <a:srgbClr val="009900"/>
                </a:solidFill>
                <a:cs typeface="Arial" pitchFamily="34" charset="0"/>
              </a:rPr>
              <a:t>الدورة المحاسبية في ظل استخدام السجلات المساعدة</a:t>
            </a:r>
            <a:endParaRPr lang="en-GB" sz="3400" dirty="0" smtClean="0">
              <a:solidFill>
                <a:srgbClr val="009900"/>
              </a:solidFill>
              <a:cs typeface="Arial" pitchFamily="34" charset="0"/>
            </a:endParaRPr>
          </a:p>
        </p:txBody>
      </p:sp>
      <p:sp>
        <p:nvSpPr>
          <p:cNvPr id="32" name="Double Brace 31"/>
          <p:cNvSpPr/>
          <p:nvPr/>
        </p:nvSpPr>
        <p:spPr>
          <a:xfrm>
            <a:off x="7737231" y="3276600"/>
            <a:ext cx="1125415" cy="914400"/>
          </a:xfrm>
          <a:prstGeom prst="bracePair">
            <a:avLst/>
          </a:prstGeom>
        </p:spPr>
        <p:style>
          <a:lnRef idx="1">
            <a:schemeClr val="accent1"/>
          </a:lnRef>
          <a:fillRef idx="0">
            <a:schemeClr val="accent1"/>
          </a:fillRef>
          <a:effectRef idx="0">
            <a:schemeClr val="accent1"/>
          </a:effectRef>
          <a:fontRef idx="minor">
            <a:schemeClr val="tx1"/>
          </a:fontRef>
        </p:style>
        <p:txBody>
          <a:bodyPr anchor="ctr"/>
          <a:lstStyle/>
          <a:p>
            <a:pPr algn="ctr">
              <a:defRPr/>
            </a:pPr>
            <a:r>
              <a:rPr lang="ar-SA" sz="1600" b="1" dirty="0">
                <a:solidFill>
                  <a:srgbClr val="FF0000"/>
                </a:solidFill>
              </a:rPr>
              <a:t>يجرى قيد إجمالي في نهاية كل فترة</a:t>
            </a:r>
            <a:endParaRPr lang="en-GB" sz="1600" b="1" dirty="0">
              <a:solidFill>
                <a:srgbClr val="FF0000"/>
              </a:solidFill>
            </a:endParaRPr>
          </a:p>
        </p:txBody>
      </p:sp>
      <p:sp>
        <p:nvSpPr>
          <p:cNvPr id="34" name="Down Arrow 33"/>
          <p:cNvSpPr/>
          <p:nvPr/>
        </p:nvSpPr>
        <p:spPr>
          <a:xfrm>
            <a:off x="7455877" y="3124200"/>
            <a:ext cx="140677" cy="13716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35" name="Cloud 34"/>
          <p:cNvSpPr/>
          <p:nvPr/>
        </p:nvSpPr>
        <p:spPr>
          <a:xfrm>
            <a:off x="5486399" y="1981200"/>
            <a:ext cx="984739" cy="533400"/>
          </a:xfrm>
          <a:prstGeom prst="cloud">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b="1" dirty="0">
                <a:solidFill>
                  <a:schemeClr val="tx1"/>
                </a:solidFill>
              </a:rPr>
              <a:t>ترحيل</a:t>
            </a:r>
            <a:endParaRPr lang="en-GB" b="1" dirty="0">
              <a:solidFill>
                <a:schemeClr val="tx1"/>
              </a:solidFill>
            </a:endParaRPr>
          </a:p>
        </p:txBody>
      </p:sp>
      <p:sp>
        <p:nvSpPr>
          <p:cNvPr id="36" name="Cloud 35"/>
          <p:cNvSpPr/>
          <p:nvPr/>
        </p:nvSpPr>
        <p:spPr>
          <a:xfrm>
            <a:off x="4783014" y="4343400"/>
            <a:ext cx="1013121" cy="533400"/>
          </a:xfrm>
          <a:prstGeom prst="cloud">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b="1" dirty="0">
                <a:solidFill>
                  <a:schemeClr val="tx1"/>
                </a:solidFill>
              </a:rPr>
              <a:t>ترحيل</a:t>
            </a:r>
            <a:endParaRPr lang="en-GB" b="1" dirty="0">
              <a:solidFill>
                <a:schemeClr val="tx1"/>
              </a:solidFill>
            </a:endParaRPr>
          </a:p>
        </p:txBody>
      </p:sp>
      <p:sp>
        <p:nvSpPr>
          <p:cNvPr id="39" name="Left Arrow 38"/>
          <p:cNvSpPr/>
          <p:nvPr/>
        </p:nvSpPr>
        <p:spPr>
          <a:xfrm>
            <a:off x="1266092" y="5638800"/>
            <a:ext cx="269631" cy="484188"/>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rgbClr val="FF0000"/>
              </a:solidFill>
            </a:endParaRPr>
          </a:p>
        </p:txBody>
      </p:sp>
      <p:sp>
        <p:nvSpPr>
          <p:cNvPr id="40" name="Flowchart: Magnetic Disk 39"/>
          <p:cNvSpPr/>
          <p:nvPr/>
        </p:nvSpPr>
        <p:spPr>
          <a:xfrm>
            <a:off x="281354" y="5410200"/>
            <a:ext cx="984738" cy="914400"/>
          </a:xfrm>
          <a:prstGeom prst="flowChartMagneticDisk">
            <a:avLst/>
          </a:prstGeom>
          <a:solidFill>
            <a:srgbClr val="66FF33"/>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b="1" dirty="0">
                <a:solidFill>
                  <a:schemeClr val="tx1"/>
                </a:solidFill>
              </a:rPr>
              <a:t>القوائم المالية</a:t>
            </a:r>
            <a:endParaRPr lang="en-GB" b="1" dirty="0">
              <a:solidFill>
                <a:schemeClr val="tx1"/>
              </a:solidFill>
            </a:endParaRPr>
          </a:p>
        </p:txBody>
      </p:sp>
      <p:sp>
        <p:nvSpPr>
          <p:cNvPr id="23" name="Moon 22"/>
          <p:cNvSpPr/>
          <p:nvPr/>
        </p:nvSpPr>
        <p:spPr>
          <a:xfrm>
            <a:off x="281354" y="2286000"/>
            <a:ext cx="422031" cy="914400"/>
          </a:xfrm>
          <a:prstGeom prst="moon">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48" name="Straight Connector 47"/>
          <p:cNvCxnSpPr/>
          <p:nvPr/>
        </p:nvCxnSpPr>
        <p:spPr>
          <a:xfrm rot="5400000">
            <a:off x="410308" y="3429000"/>
            <a:ext cx="304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a:off x="562707" y="3581400"/>
            <a:ext cx="1758462"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0" name="Slide Number Placeholder 3"/>
          <p:cNvSpPr txBox="1">
            <a:spLocks/>
          </p:cNvSpPr>
          <p:nvPr/>
        </p:nvSpPr>
        <p:spPr bwMode="auto">
          <a:xfrm>
            <a:off x="4609147" y="6381328"/>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290</a:t>
            </a:fld>
            <a:endParaRPr lang="en-US" dirty="0">
              <a:solidFill>
                <a:prstClr val="white"/>
              </a:solidFill>
              <a:cs typeface="Arial" pitchFamily="34" charset="0"/>
            </a:endParaRPr>
          </a:p>
        </p:txBody>
      </p:sp>
    </p:spTree>
    <p:extLst>
      <p:ext uri="{BB962C8B-B14F-4D97-AF65-F5344CB8AC3E}">
        <p14:creationId xmlns="" xmlns:p14="http://schemas.microsoft.com/office/powerpoint/2010/main" val="402690819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linds(horizontal)">
                                      <p:cBhvr>
                                        <p:cTn id="7" dur="500"/>
                                        <p:tgtEl>
                                          <p:spTgt spid="3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blinds(horizontal)">
                                      <p:cBhvr>
                                        <p:cTn id="17" dur="500"/>
                                        <p:tgtEl>
                                          <p:spTgt spid="2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blinds(horizontal)">
                                      <p:cBhvr>
                                        <p:cTn id="22" dur="500"/>
                                        <p:tgtEl>
                                          <p:spTgt spid="3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500"/>
                                        <p:tgtEl>
                                          <p:spTgt spid="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linds(horizontal)">
                                      <p:cBhvr>
                                        <p:cTn id="32" dur="500"/>
                                        <p:tgtEl>
                                          <p:spTgt spid="1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blinds(horizontal)">
                                      <p:cBhvr>
                                        <p:cTn id="37" dur="500"/>
                                        <p:tgtEl>
                                          <p:spTgt spid="19"/>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blinds(horizontal)">
                                      <p:cBhvr>
                                        <p:cTn id="42" dur="500"/>
                                        <p:tgtEl>
                                          <p:spTgt spid="18"/>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blinds(horizontal)">
                                      <p:cBhvr>
                                        <p:cTn id="47" dur="500"/>
                                        <p:tgtEl>
                                          <p:spTgt spid="32"/>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blinds(horizontal)">
                                      <p:cBhvr>
                                        <p:cTn id="52" dur="500"/>
                                        <p:tgtEl>
                                          <p:spTgt spid="34"/>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36"/>
                                        </p:tgtEl>
                                        <p:attrNameLst>
                                          <p:attrName>style.visibility</p:attrName>
                                        </p:attrNameLst>
                                      </p:cBhvr>
                                      <p:to>
                                        <p:strVal val="visible"/>
                                      </p:to>
                                    </p:set>
                                    <p:animEffect transition="in" filter="blinds(horizontal)">
                                      <p:cBhvr>
                                        <p:cTn id="57" dur="500"/>
                                        <p:tgtEl>
                                          <p:spTgt spid="36"/>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29"/>
                                        </p:tgtEl>
                                        <p:attrNameLst>
                                          <p:attrName>style.visibility</p:attrName>
                                        </p:attrNameLst>
                                      </p:cBhvr>
                                      <p:to>
                                        <p:strVal val="visible"/>
                                      </p:to>
                                    </p:set>
                                    <p:animEffect transition="in" filter="blinds(horizontal)">
                                      <p:cBhvr>
                                        <p:cTn id="62" dur="500"/>
                                        <p:tgtEl>
                                          <p:spTgt spid="29"/>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blinds(horizontal)">
                                      <p:cBhvr>
                                        <p:cTn id="67" dur="500"/>
                                        <p:tgtEl>
                                          <p:spTgt spid="27"/>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blinds(horizontal)">
                                      <p:cBhvr>
                                        <p:cTn id="72" dur="500"/>
                                        <p:tgtEl>
                                          <p:spTgt spid="23"/>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3" presetClass="entr" presetSubtype="10" fill="hold" nodeType="clickEffect">
                                  <p:stCondLst>
                                    <p:cond delay="0"/>
                                  </p:stCondLst>
                                  <p:childTnLst>
                                    <p:set>
                                      <p:cBhvr>
                                        <p:cTn id="76" dur="1" fill="hold">
                                          <p:stCondLst>
                                            <p:cond delay="0"/>
                                          </p:stCondLst>
                                        </p:cTn>
                                        <p:tgtEl>
                                          <p:spTgt spid="48"/>
                                        </p:tgtEl>
                                        <p:attrNameLst>
                                          <p:attrName>style.visibility</p:attrName>
                                        </p:attrNameLst>
                                      </p:cBhvr>
                                      <p:to>
                                        <p:strVal val="visible"/>
                                      </p:to>
                                    </p:set>
                                    <p:animEffect transition="in" filter="blinds(horizontal)">
                                      <p:cBhvr>
                                        <p:cTn id="77" dur="500"/>
                                        <p:tgtEl>
                                          <p:spTgt spid="48"/>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3" presetClass="entr" presetSubtype="10" fill="hold" nodeType="clickEffect">
                                  <p:stCondLst>
                                    <p:cond delay="0"/>
                                  </p:stCondLst>
                                  <p:childTnLst>
                                    <p:set>
                                      <p:cBhvr>
                                        <p:cTn id="81" dur="1" fill="hold">
                                          <p:stCondLst>
                                            <p:cond delay="0"/>
                                          </p:stCondLst>
                                        </p:cTn>
                                        <p:tgtEl>
                                          <p:spTgt spid="53"/>
                                        </p:tgtEl>
                                        <p:attrNameLst>
                                          <p:attrName>style.visibility</p:attrName>
                                        </p:attrNameLst>
                                      </p:cBhvr>
                                      <p:to>
                                        <p:strVal val="visible"/>
                                      </p:to>
                                    </p:set>
                                    <p:animEffect transition="in" filter="blinds(horizontal)">
                                      <p:cBhvr>
                                        <p:cTn id="82" dur="500"/>
                                        <p:tgtEl>
                                          <p:spTgt spid="53"/>
                                        </p:tgtEl>
                                      </p:cBhvr>
                                    </p:animEffect>
                                  </p:childTnLst>
                                </p:cTn>
                              </p:par>
                            </p:childTnLst>
                          </p:cTn>
                        </p:par>
                      </p:childTnLst>
                    </p:cTn>
                  </p:par>
                  <p:par>
                    <p:cTn id="83" fill="hold" nodeType="clickPar">
                      <p:stCondLst>
                        <p:cond delay="indefinite"/>
                      </p:stCondLst>
                      <p:childTnLst>
                        <p:par>
                          <p:cTn id="84" fill="hold" nodeType="withGroup">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26"/>
                                        </p:tgtEl>
                                        <p:attrNameLst>
                                          <p:attrName>style.visibility</p:attrName>
                                        </p:attrNameLst>
                                      </p:cBhvr>
                                      <p:to>
                                        <p:strVal val="visible"/>
                                      </p:to>
                                    </p:set>
                                    <p:animEffect transition="in" filter="blinds(horizontal)">
                                      <p:cBhvr>
                                        <p:cTn id="87" dur="500"/>
                                        <p:tgtEl>
                                          <p:spTgt spid="26"/>
                                        </p:tgtEl>
                                      </p:cBhvr>
                                    </p:animEffect>
                                  </p:childTnLst>
                                </p:cTn>
                              </p:par>
                            </p:childTnLst>
                          </p:cTn>
                        </p:par>
                      </p:childTnLst>
                    </p:cTn>
                  </p:par>
                  <p:par>
                    <p:cTn id="88" fill="hold" nodeType="clickPar">
                      <p:stCondLst>
                        <p:cond delay="indefinite"/>
                      </p:stCondLst>
                      <p:childTnLst>
                        <p:par>
                          <p:cTn id="89" fill="hold" nodeType="withGroup">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25"/>
                                        </p:tgtEl>
                                        <p:attrNameLst>
                                          <p:attrName>style.visibility</p:attrName>
                                        </p:attrNameLst>
                                      </p:cBhvr>
                                      <p:to>
                                        <p:strVal val="visible"/>
                                      </p:to>
                                    </p:set>
                                    <p:animEffect transition="in" filter="blinds(horizontal)">
                                      <p:cBhvr>
                                        <p:cTn id="92" dur="500"/>
                                        <p:tgtEl>
                                          <p:spTgt spid="25"/>
                                        </p:tgtEl>
                                      </p:cBhvr>
                                    </p:animEffect>
                                  </p:childTnLst>
                                </p:cTn>
                              </p:par>
                            </p:childTnLst>
                          </p:cTn>
                        </p:par>
                      </p:childTnLst>
                    </p:cTn>
                  </p:par>
                  <p:par>
                    <p:cTn id="93" fill="hold" nodeType="clickPar">
                      <p:stCondLst>
                        <p:cond delay="indefinite"/>
                      </p:stCondLst>
                      <p:childTnLst>
                        <p:par>
                          <p:cTn id="94" fill="hold" nodeType="withGroup">
                            <p:stCondLst>
                              <p:cond delay="0"/>
                            </p:stCondLst>
                            <p:childTnLst>
                              <p:par>
                                <p:cTn id="95" presetID="3" presetClass="entr" presetSubtype="10" fill="hold" grpId="0" nodeType="clickEffect">
                                  <p:stCondLst>
                                    <p:cond delay="0"/>
                                  </p:stCondLst>
                                  <p:childTnLst>
                                    <p:set>
                                      <p:cBhvr>
                                        <p:cTn id="96" dur="1" fill="hold">
                                          <p:stCondLst>
                                            <p:cond delay="0"/>
                                          </p:stCondLst>
                                        </p:cTn>
                                        <p:tgtEl>
                                          <p:spTgt spid="28"/>
                                        </p:tgtEl>
                                        <p:attrNameLst>
                                          <p:attrName>style.visibility</p:attrName>
                                        </p:attrNameLst>
                                      </p:cBhvr>
                                      <p:to>
                                        <p:strVal val="visible"/>
                                      </p:to>
                                    </p:set>
                                    <p:animEffect transition="in" filter="blinds(horizontal)">
                                      <p:cBhvr>
                                        <p:cTn id="97" dur="500"/>
                                        <p:tgtEl>
                                          <p:spTgt spid="28"/>
                                        </p:tgtEl>
                                      </p:cBhvr>
                                    </p:animEffect>
                                  </p:childTnLst>
                                </p:cTn>
                              </p:par>
                            </p:childTnLst>
                          </p:cTn>
                        </p:par>
                      </p:childTnLst>
                    </p:cTn>
                  </p:par>
                  <p:par>
                    <p:cTn id="98" fill="hold" nodeType="clickPar">
                      <p:stCondLst>
                        <p:cond delay="indefinite"/>
                      </p:stCondLst>
                      <p:childTnLst>
                        <p:par>
                          <p:cTn id="99" fill="hold" nodeType="withGroup">
                            <p:stCondLst>
                              <p:cond delay="0"/>
                            </p:stCondLst>
                            <p:childTnLst>
                              <p:par>
                                <p:cTn id="100" presetID="3" presetClass="entr" presetSubtype="1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animEffect transition="in" filter="blinds(horizontal)">
                                      <p:cBhvr>
                                        <p:cTn id="102" dur="500"/>
                                        <p:tgtEl>
                                          <p:spTgt spid="39"/>
                                        </p:tgtEl>
                                      </p:cBhvr>
                                    </p:animEffect>
                                  </p:childTnLst>
                                </p:cTn>
                              </p:par>
                            </p:childTnLst>
                          </p:cTn>
                        </p:par>
                      </p:childTnLst>
                    </p:cTn>
                  </p:par>
                  <p:par>
                    <p:cTn id="103" fill="hold" nodeType="clickPar">
                      <p:stCondLst>
                        <p:cond delay="indefinite"/>
                      </p:stCondLst>
                      <p:childTnLst>
                        <p:par>
                          <p:cTn id="104" fill="hold" nodeType="withGroup">
                            <p:stCondLst>
                              <p:cond delay="0"/>
                            </p:stCondLst>
                            <p:childTnLst>
                              <p:par>
                                <p:cTn id="105" presetID="3" presetClass="entr" presetSubtype="10" fill="hold" grpId="0" nodeType="clickEffect">
                                  <p:stCondLst>
                                    <p:cond delay="0"/>
                                  </p:stCondLst>
                                  <p:childTnLst>
                                    <p:set>
                                      <p:cBhvr>
                                        <p:cTn id="106" dur="1" fill="hold">
                                          <p:stCondLst>
                                            <p:cond delay="0"/>
                                          </p:stCondLst>
                                        </p:cTn>
                                        <p:tgtEl>
                                          <p:spTgt spid="40"/>
                                        </p:tgtEl>
                                        <p:attrNameLst>
                                          <p:attrName>style.visibility</p:attrName>
                                        </p:attrNameLst>
                                      </p:cBhvr>
                                      <p:to>
                                        <p:strVal val="visible"/>
                                      </p:to>
                                    </p:set>
                                    <p:animEffect transition="in" filter="blinds(horizontal)">
                                      <p:cBhvr>
                                        <p:cTn id="10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9" grpId="0" animBg="1"/>
      <p:bldP spid="18" grpId="0" animBg="1"/>
      <p:bldP spid="19" grpId="0" animBg="1"/>
      <p:bldP spid="22" grpId="0" animBg="1"/>
      <p:bldP spid="25" grpId="0" animBg="1"/>
      <p:bldP spid="26" grpId="0" animBg="1"/>
      <p:bldP spid="27" grpId="0" animBg="1"/>
      <p:bldP spid="28" grpId="0" animBg="1"/>
      <p:bldP spid="29" grpId="0" animBg="1"/>
      <p:bldP spid="31" grpId="0"/>
      <p:bldP spid="32" grpId="0" animBg="1"/>
      <p:bldP spid="34" grpId="0" animBg="1"/>
      <p:bldP spid="35" grpId="0" animBg="1"/>
      <p:bldP spid="36" grpId="0" animBg="1"/>
      <p:bldP spid="39" grpId="0" animBg="1"/>
      <p:bldP spid="40" grpId="0" animBg="1"/>
      <p:bldP spid="23" grpId="0" animBg="1"/>
    </p:bld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ar-SA" sz="3200" b="1" dirty="0" smtClean="0">
                <a:solidFill>
                  <a:srgbClr val="FF0000"/>
                </a:solidFill>
              </a:rPr>
              <a:t>أنواع اليوميات المساعدة</a:t>
            </a:r>
            <a:endParaRPr lang="en-GB" sz="3200" b="1" dirty="0">
              <a:solidFill>
                <a:srgbClr val="FF0000"/>
              </a:solidFill>
            </a:endParaRPr>
          </a:p>
        </p:txBody>
      </p:sp>
      <p:sp>
        <p:nvSpPr>
          <p:cNvPr id="3" name="Content Placeholder 2"/>
          <p:cNvSpPr>
            <a:spLocks noGrp="1"/>
          </p:cNvSpPr>
          <p:nvPr>
            <p:ph idx="1"/>
          </p:nvPr>
        </p:nvSpPr>
        <p:spPr>
          <a:xfrm>
            <a:off x="457200" y="1295401"/>
            <a:ext cx="7772400" cy="4830763"/>
          </a:xfrm>
        </p:spPr>
        <p:txBody>
          <a:bodyPr/>
          <a:lstStyle/>
          <a:p>
            <a:pPr rtl="1">
              <a:buFont typeface="Arial" pitchFamily="34" charset="0"/>
              <a:buChar char="•"/>
            </a:pPr>
            <a:r>
              <a:rPr lang="ar-SA" sz="2800" smtClean="0">
                <a:cs typeface="Arial" pitchFamily="34" charset="0"/>
              </a:rPr>
              <a:t>يومية المبيعات الآجلة</a:t>
            </a:r>
          </a:p>
          <a:p>
            <a:pPr rtl="1">
              <a:buFont typeface="Arial" pitchFamily="34" charset="0"/>
              <a:buChar char="•"/>
            </a:pPr>
            <a:r>
              <a:rPr lang="ar-SA" sz="2800" smtClean="0">
                <a:cs typeface="Arial" pitchFamily="34" charset="0"/>
              </a:rPr>
              <a:t>يومية مردودات المبيعات</a:t>
            </a:r>
          </a:p>
          <a:p>
            <a:pPr rtl="1">
              <a:buFont typeface="Arial" pitchFamily="34" charset="0"/>
              <a:buChar char="•"/>
            </a:pPr>
            <a:r>
              <a:rPr lang="ar-SA" sz="2800" smtClean="0">
                <a:cs typeface="Arial" pitchFamily="34" charset="0"/>
              </a:rPr>
              <a:t>يومية المشتريات الآجلة</a:t>
            </a:r>
          </a:p>
          <a:p>
            <a:pPr rtl="1">
              <a:buFont typeface="Arial" pitchFamily="34" charset="0"/>
              <a:buChar char="•"/>
            </a:pPr>
            <a:r>
              <a:rPr lang="ar-SA" sz="2800" smtClean="0">
                <a:cs typeface="Arial" pitchFamily="34" charset="0"/>
              </a:rPr>
              <a:t>يومية مردودات المشتريات</a:t>
            </a:r>
          </a:p>
          <a:p>
            <a:pPr rtl="1">
              <a:buFont typeface="Arial" pitchFamily="34" charset="0"/>
              <a:buChar char="•"/>
            </a:pPr>
            <a:r>
              <a:rPr lang="ar-SA" sz="2800" smtClean="0">
                <a:cs typeface="Arial" pitchFamily="34" charset="0"/>
              </a:rPr>
              <a:t>يومية المقبوضات النقدية</a:t>
            </a:r>
          </a:p>
          <a:p>
            <a:pPr rtl="1">
              <a:buFont typeface="Arial" pitchFamily="34" charset="0"/>
              <a:buChar char="•"/>
            </a:pPr>
            <a:r>
              <a:rPr lang="ar-SA" sz="2800" smtClean="0">
                <a:cs typeface="Arial" pitchFamily="34" charset="0"/>
              </a:rPr>
              <a:t>يومية المدفوعات النقدية</a:t>
            </a:r>
          </a:p>
          <a:p>
            <a:pPr rtl="1">
              <a:buFont typeface="Arial" pitchFamily="34" charset="0"/>
              <a:buChar char="•"/>
            </a:pPr>
            <a:r>
              <a:rPr lang="ar-SA" sz="2800" smtClean="0">
                <a:cs typeface="Arial" pitchFamily="34" charset="0"/>
              </a:rPr>
              <a:t>يومية أوراق القبض</a:t>
            </a:r>
          </a:p>
          <a:p>
            <a:pPr rtl="1">
              <a:buFont typeface="Arial" pitchFamily="34" charset="0"/>
              <a:buChar char="•"/>
            </a:pPr>
            <a:r>
              <a:rPr lang="ar-SA" sz="2800" smtClean="0">
                <a:cs typeface="Arial" pitchFamily="34" charset="0"/>
              </a:rPr>
              <a:t> يومية أوراق الدفع</a:t>
            </a:r>
          </a:p>
          <a:p>
            <a:pPr algn="just" rtl="1"/>
            <a:r>
              <a:rPr lang="ar-SA" sz="2800" b="1" smtClean="0">
                <a:solidFill>
                  <a:srgbClr val="FF0000"/>
                </a:solidFill>
                <a:cs typeface="Arial" pitchFamily="34" charset="0"/>
              </a:rPr>
              <a:t>ملاحظة: </a:t>
            </a:r>
            <a:r>
              <a:rPr lang="ar-SA" sz="2800" smtClean="0">
                <a:cs typeface="Arial" pitchFamily="34" charset="0"/>
              </a:rPr>
              <a:t>أي عملية لا يناسب تسجيلها اليوميات السابقة تسجل في دفتر اليومية العامة</a:t>
            </a:r>
            <a:endParaRPr lang="en-GB" sz="2800" smtClean="0">
              <a:cs typeface="Arial" pitchFamily="34" charset="0"/>
            </a:endParaRPr>
          </a:p>
        </p:txBody>
      </p:sp>
      <p:sp>
        <p:nvSpPr>
          <p:cNvPr id="6" name="Slide Number Placeholder 3"/>
          <p:cNvSpPr txBox="1">
            <a:spLocks/>
          </p:cNvSpPr>
          <p:nvPr/>
        </p:nvSpPr>
        <p:spPr bwMode="auto">
          <a:xfrm>
            <a:off x="4609147" y="6381328"/>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291</a:t>
            </a:fld>
            <a:endParaRPr lang="en-US" dirty="0">
              <a:solidFill>
                <a:prstClr val="white"/>
              </a:solidFill>
              <a:cs typeface="Arial" pitchFamily="34" charset="0"/>
            </a:endParaRPr>
          </a:p>
        </p:txBody>
      </p:sp>
    </p:spTree>
    <p:extLst>
      <p:ext uri="{BB962C8B-B14F-4D97-AF65-F5344CB8AC3E}">
        <p14:creationId xmlns="" xmlns:p14="http://schemas.microsoft.com/office/powerpoint/2010/main" val="27585061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linds(horizontal)">
                                      <p:cBhvr>
                                        <p:cTn id="37" dur="500"/>
                                        <p:tgtEl>
                                          <p:spTgt spid="3">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blinds(horizontal)">
                                      <p:cBhvr>
                                        <p:cTn id="42" dur="500"/>
                                        <p:tgtEl>
                                          <p:spTgt spid="3">
                                            <p:txEl>
                                              <p:pRg st="6" end="6"/>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blinds(horizontal)">
                                      <p:cBhvr>
                                        <p:cTn id="47" dur="500"/>
                                        <p:tgtEl>
                                          <p:spTgt spid="3">
                                            <p:txEl>
                                              <p:pRg st="7" end="7"/>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3">
                                            <p:txEl>
                                              <p:pRg st="8" end="8"/>
                                            </p:txEl>
                                          </p:spTgt>
                                        </p:tgtEl>
                                        <p:attrNameLst>
                                          <p:attrName>style.visibility</p:attrName>
                                        </p:attrNameLst>
                                      </p:cBhvr>
                                      <p:to>
                                        <p:strVal val="visible"/>
                                      </p:to>
                                    </p:set>
                                    <p:animEffect transition="in" filter="blinds(horizontal)">
                                      <p:cBhvr>
                                        <p:cTn id="5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rtl="1">
              <a:defRPr/>
            </a:pPr>
            <a:r>
              <a:rPr lang="ar-SA" sz="3200" b="1" dirty="0" smtClean="0">
                <a:solidFill>
                  <a:schemeClr val="tx1"/>
                </a:solidFill>
              </a:rPr>
              <a:t>دفتر يومية المبيعات الآجلة  </a:t>
            </a:r>
            <a:r>
              <a:rPr lang="en-US" sz="3200" b="1" dirty="0" smtClean="0">
                <a:solidFill>
                  <a:srgbClr val="FF0000"/>
                </a:solidFill>
              </a:rPr>
              <a:t>Credit Sales</a:t>
            </a:r>
            <a:r>
              <a:rPr lang="en-GB" sz="3200" b="1" dirty="0" smtClean="0">
                <a:solidFill>
                  <a:srgbClr val="FF0000"/>
                </a:solidFill>
              </a:rPr>
              <a:t> Journal</a:t>
            </a:r>
            <a:endParaRPr lang="en-GB" sz="3200" b="1" dirty="0">
              <a:solidFill>
                <a:srgbClr val="FF0000"/>
              </a:solidFill>
            </a:endParaRPr>
          </a:p>
        </p:txBody>
      </p:sp>
      <p:sp>
        <p:nvSpPr>
          <p:cNvPr id="3" name="Content Placeholder 2"/>
          <p:cNvSpPr>
            <a:spLocks noGrp="1"/>
          </p:cNvSpPr>
          <p:nvPr>
            <p:ph idx="1"/>
          </p:nvPr>
        </p:nvSpPr>
        <p:spPr>
          <a:xfrm>
            <a:off x="422031" y="1371601"/>
            <a:ext cx="8088923" cy="4754563"/>
          </a:xfrm>
        </p:spPr>
        <p:txBody>
          <a:bodyPr/>
          <a:lstStyle/>
          <a:p>
            <a:pPr algn="just" rtl="1">
              <a:lnSpc>
                <a:spcPct val="150000"/>
              </a:lnSpc>
              <a:buFont typeface="Arial" pitchFamily="34" charset="0"/>
              <a:buChar char="•"/>
            </a:pPr>
            <a:r>
              <a:rPr lang="ar-SA" sz="2600" dirty="0" smtClean="0">
                <a:cs typeface="Arial" pitchFamily="34" charset="0"/>
              </a:rPr>
              <a:t>يخصص هذا الدفتر لإثبات عمليات البيع الآجل فقط، أما المبيعات النقدية، والمتحصلات من المدينين، والمتحصلات الأخرى من مبيعات الأصول الثابتة، أو الحصول على قرض مثلاً فتسجل في يومية المقبوضات النقدية.</a:t>
            </a:r>
          </a:p>
          <a:p>
            <a:pPr algn="just" rtl="1">
              <a:lnSpc>
                <a:spcPct val="150000"/>
              </a:lnSpc>
              <a:buFont typeface="Arial" pitchFamily="34" charset="0"/>
              <a:buChar char="•"/>
            </a:pPr>
            <a:r>
              <a:rPr lang="ar-SA" sz="2600" dirty="0" smtClean="0">
                <a:cs typeface="Arial" pitchFamily="34" charset="0"/>
              </a:rPr>
              <a:t>تسجل في هذا الدفتر الأطراف المدينة لعمليات البيع الآجل والمتمثلة في أسماء العملاء.</a:t>
            </a:r>
          </a:p>
          <a:p>
            <a:pPr algn="just" rtl="1">
              <a:lnSpc>
                <a:spcPct val="150000"/>
              </a:lnSpc>
              <a:buFont typeface="Arial" pitchFamily="34" charset="0"/>
              <a:buChar char="•"/>
            </a:pPr>
            <a:r>
              <a:rPr lang="ar-SA" sz="2600" dirty="0" smtClean="0">
                <a:cs typeface="Arial" pitchFamily="34" charset="0"/>
              </a:rPr>
              <a:t>يتم الترحيل من دفتر يومية المبيعات الآجلة أولاً بأول إلى الحسابات الشخصية للعملاء بدفتر أستاذ مساعد المدينين.</a:t>
            </a:r>
          </a:p>
        </p:txBody>
      </p:sp>
      <p:sp>
        <p:nvSpPr>
          <p:cNvPr id="6" name="Slide Number Placeholder 3"/>
          <p:cNvSpPr txBox="1">
            <a:spLocks/>
          </p:cNvSpPr>
          <p:nvPr/>
        </p:nvSpPr>
        <p:spPr bwMode="auto">
          <a:xfrm>
            <a:off x="4609147" y="6381328"/>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292</a:t>
            </a:fld>
            <a:endParaRPr lang="en-US" dirty="0">
              <a:solidFill>
                <a:prstClr val="white"/>
              </a:solidFill>
              <a:cs typeface="Arial" pitchFamily="34" charset="0"/>
            </a:endParaRPr>
          </a:p>
        </p:txBody>
      </p:sp>
    </p:spTree>
    <p:extLst>
      <p:ext uri="{BB962C8B-B14F-4D97-AF65-F5344CB8AC3E}">
        <p14:creationId xmlns="" xmlns:p14="http://schemas.microsoft.com/office/powerpoint/2010/main" val="410621250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sz="2800" b="1" dirty="0" smtClean="0"/>
              <a:t>تابع دفتر يومية المبيعات الآجلة</a:t>
            </a:r>
            <a:endParaRPr lang="en-GB" sz="2800" dirty="0"/>
          </a:p>
        </p:txBody>
      </p:sp>
      <p:sp>
        <p:nvSpPr>
          <p:cNvPr id="3" name="Content Placeholder 2"/>
          <p:cNvSpPr>
            <a:spLocks noGrp="1"/>
          </p:cNvSpPr>
          <p:nvPr>
            <p:ph idx="1"/>
          </p:nvPr>
        </p:nvSpPr>
        <p:spPr>
          <a:xfrm>
            <a:off x="457200" y="1371601"/>
            <a:ext cx="7983415" cy="4754563"/>
          </a:xfrm>
        </p:spPr>
        <p:txBody>
          <a:bodyPr/>
          <a:lstStyle/>
          <a:p>
            <a:pPr algn="just" rtl="1">
              <a:buFont typeface="Arial" pitchFamily="34" charset="0"/>
              <a:buChar char="•"/>
              <a:defRPr/>
            </a:pPr>
            <a:r>
              <a:rPr lang="ar-SA" sz="2600" dirty="0" smtClean="0"/>
              <a:t>في نهاية كل فترة (شهر غالباً) يتم جمع يومية المبيعات الآجلة ويثبت المجموع بقيد إجمالي أو مركزي في دفتر اليومية العامة (المركزية).</a:t>
            </a:r>
          </a:p>
          <a:p>
            <a:pPr algn="just" rtl="1">
              <a:defRPr/>
            </a:pPr>
            <a:r>
              <a:rPr lang="ar-SA" sz="2600" b="1" dirty="0" smtClean="0">
                <a:solidFill>
                  <a:srgbClr val="FF0000"/>
                </a:solidFill>
              </a:rPr>
              <a:t>ملاحظات:</a:t>
            </a:r>
          </a:p>
          <a:p>
            <a:pPr marL="514350" indent="-514350" algn="just" rtl="1">
              <a:buFont typeface="Wingdings" pitchFamily="2" charset="2"/>
              <a:buChar char="v"/>
              <a:defRPr/>
            </a:pPr>
            <a:r>
              <a:rPr lang="ar-SA" sz="2600" dirty="0" smtClean="0"/>
              <a:t> في حالة سداد العميل لجزء من قيمة البضاعة نقداً عند إتمام عملية البيع، تسجل العملية بالكامل أولاً في يومية المبيعات الآجلة، ثم يسجل المبلغ الذي سدده العميل في دفتر يومية </a:t>
            </a:r>
            <a:r>
              <a:rPr lang="ar-SA" sz="2600" dirty="0" err="1" smtClean="0"/>
              <a:t>المقبوضات</a:t>
            </a:r>
            <a:r>
              <a:rPr lang="ar-SA" sz="2600" dirty="0" smtClean="0"/>
              <a:t> النقدية.</a:t>
            </a:r>
          </a:p>
          <a:p>
            <a:pPr marL="514350" indent="-514350" algn="just" rtl="1">
              <a:buFont typeface="Wingdings" pitchFamily="2" charset="2"/>
              <a:buChar char="v"/>
              <a:defRPr/>
            </a:pPr>
            <a:r>
              <a:rPr lang="ar-SA" sz="2600" dirty="0" smtClean="0"/>
              <a:t>إذا سحبت المنشاة كمبيالة على العميل عند إتمام عملية البيع أو حرر لها سنداَ </a:t>
            </a:r>
            <a:r>
              <a:rPr lang="ar-SA" sz="2600" dirty="0" err="1" smtClean="0"/>
              <a:t>إذنياً</a:t>
            </a:r>
            <a:r>
              <a:rPr lang="ar-SA" sz="2600" dirty="0" smtClean="0"/>
              <a:t> بقيمة البضاعة المباعة، يتم تسجيل العملية كعملية بيع آجل، أي بجعل العميل مديناً بقيمة المبيعات، ثم تسجل الورقة التجارية في دفتر اليومية العامة في حالة عدم تخصيص دفتر يومية لأوراق القبض. </a:t>
            </a:r>
            <a:endParaRPr lang="en-GB" sz="2600" dirty="0" smtClean="0"/>
          </a:p>
          <a:p>
            <a:pPr algn="l" rtl="1">
              <a:defRPr/>
            </a:pPr>
            <a:endParaRPr lang="en-GB" sz="2400" dirty="0"/>
          </a:p>
        </p:txBody>
      </p:sp>
      <p:sp>
        <p:nvSpPr>
          <p:cNvPr id="6" name="Slide Number Placeholder 3"/>
          <p:cNvSpPr txBox="1">
            <a:spLocks/>
          </p:cNvSpPr>
          <p:nvPr/>
        </p:nvSpPr>
        <p:spPr bwMode="auto">
          <a:xfrm>
            <a:off x="4609147" y="6381328"/>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293</a:t>
            </a:fld>
            <a:endParaRPr lang="en-US" dirty="0">
              <a:solidFill>
                <a:prstClr val="white"/>
              </a:solidFill>
              <a:cs typeface="Arial" pitchFamily="34" charset="0"/>
            </a:endParaRPr>
          </a:p>
        </p:txBody>
      </p:sp>
    </p:spTree>
    <p:extLst>
      <p:ext uri="{BB962C8B-B14F-4D97-AF65-F5344CB8AC3E}">
        <p14:creationId xmlns="" xmlns:p14="http://schemas.microsoft.com/office/powerpoint/2010/main" val="142333146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defRPr/>
            </a:pPr>
            <a:r>
              <a:rPr lang="ar-SA" sz="3200" b="1" dirty="0" smtClean="0">
                <a:solidFill>
                  <a:schemeClr val="tx1"/>
                </a:solidFill>
              </a:rPr>
              <a:t>شكل دفتر يومية المبيعات الآجلة</a:t>
            </a:r>
            <a:endParaRPr lang="en-GB" sz="3200" b="1" dirty="0">
              <a:solidFill>
                <a:schemeClr val="tx1"/>
              </a:solidFill>
            </a:endParaRPr>
          </a:p>
        </p:txBody>
      </p:sp>
      <p:graphicFrame>
        <p:nvGraphicFramePr>
          <p:cNvPr id="5" name="Content Placeholder 4"/>
          <p:cNvGraphicFramePr>
            <a:graphicFrameLocks noGrp="1"/>
          </p:cNvGraphicFramePr>
          <p:nvPr>
            <p:ph idx="1"/>
          </p:nvPr>
        </p:nvGraphicFramePr>
        <p:xfrm>
          <a:off x="457200" y="1600200"/>
          <a:ext cx="8229600" cy="4449552"/>
        </p:xfrm>
        <a:graphic>
          <a:graphicData uri="http://schemas.openxmlformats.org/drawingml/2006/table">
            <a:tbl>
              <a:tblPr firstRow="1" bandRow="1">
                <a:tableStyleId>{5C22544A-7EE6-4342-B048-85BDC9FD1C3A}</a:tableStyleId>
              </a:tblPr>
              <a:tblGrid>
                <a:gridCol w="949569"/>
                <a:gridCol w="1195754"/>
                <a:gridCol w="914400"/>
                <a:gridCol w="984738"/>
                <a:gridCol w="3024554"/>
                <a:gridCol w="1160585"/>
              </a:tblGrid>
              <a:tr h="822944">
                <a:tc>
                  <a:txBody>
                    <a:bodyPr/>
                    <a:lstStyle/>
                    <a:p>
                      <a:pPr algn="ctr"/>
                      <a:r>
                        <a:rPr lang="ar-SA" sz="2400" dirty="0" smtClean="0"/>
                        <a:t>التاريخ</a:t>
                      </a:r>
                      <a:endParaRPr lang="en-GB" sz="2400" dirty="0"/>
                    </a:p>
                  </a:txBody>
                  <a:tcPr marL="84406" marR="84406" marT="45712" marB="45712"/>
                </a:tc>
                <a:tc>
                  <a:txBody>
                    <a:bodyPr/>
                    <a:lstStyle/>
                    <a:p>
                      <a:pPr algn="ctr"/>
                      <a:r>
                        <a:rPr lang="ar-SA" sz="2400" dirty="0" smtClean="0"/>
                        <a:t>رقم صفحة الأستاذ</a:t>
                      </a:r>
                      <a:endParaRPr lang="en-GB" sz="2400" dirty="0"/>
                    </a:p>
                  </a:txBody>
                  <a:tcPr marL="84406" marR="84406" marT="45712" marB="45712"/>
                </a:tc>
                <a:tc>
                  <a:txBody>
                    <a:bodyPr/>
                    <a:lstStyle/>
                    <a:p>
                      <a:pPr algn="ctr"/>
                      <a:r>
                        <a:rPr lang="ar-SA" sz="2400" dirty="0" smtClean="0"/>
                        <a:t>رقم المستند</a:t>
                      </a:r>
                      <a:endParaRPr lang="en-GB" sz="2400" dirty="0"/>
                    </a:p>
                  </a:txBody>
                  <a:tcPr marL="84406" marR="84406" marT="45712" marB="45712"/>
                </a:tc>
                <a:tc>
                  <a:txBody>
                    <a:bodyPr/>
                    <a:lstStyle/>
                    <a:p>
                      <a:pPr algn="ctr"/>
                      <a:r>
                        <a:rPr lang="ar-SA" sz="2400" dirty="0" smtClean="0"/>
                        <a:t>رقم</a:t>
                      </a:r>
                      <a:r>
                        <a:rPr lang="ar-SA" sz="2400" baseline="0" dirty="0" smtClean="0"/>
                        <a:t> القيد</a:t>
                      </a:r>
                      <a:endParaRPr lang="en-GB" sz="2400" dirty="0"/>
                    </a:p>
                  </a:txBody>
                  <a:tcPr marL="84406" marR="84406" marT="45712" marB="45712"/>
                </a:tc>
                <a:tc>
                  <a:txBody>
                    <a:bodyPr/>
                    <a:lstStyle/>
                    <a:p>
                      <a:pPr algn="ctr"/>
                      <a:r>
                        <a:rPr lang="ar-SA" sz="2400" dirty="0" smtClean="0"/>
                        <a:t>اسم العميل</a:t>
                      </a:r>
                      <a:endParaRPr lang="en-GB" sz="2400" dirty="0"/>
                    </a:p>
                  </a:txBody>
                  <a:tcPr marL="84406" marR="84406" marT="45712" marB="45712"/>
                </a:tc>
                <a:tc>
                  <a:txBody>
                    <a:bodyPr/>
                    <a:lstStyle/>
                    <a:p>
                      <a:pPr algn="ctr"/>
                      <a:r>
                        <a:rPr lang="ar-SA" sz="2400" dirty="0" smtClean="0"/>
                        <a:t>المبلغ</a:t>
                      </a:r>
                      <a:r>
                        <a:rPr lang="ar-SA" sz="2400" baseline="0" dirty="0" smtClean="0"/>
                        <a:t> (بالريال)</a:t>
                      </a:r>
                      <a:endParaRPr lang="en-GB" sz="2400" dirty="0"/>
                    </a:p>
                  </a:txBody>
                  <a:tcPr marL="84406" marR="84406" marT="45712" marB="45712"/>
                </a:tc>
              </a:tr>
              <a:tr h="609476">
                <a:tc>
                  <a:txBody>
                    <a:bodyPr/>
                    <a:lstStyle/>
                    <a:p>
                      <a:pPr algn="ctr"/>
                      <a:r>
                        <a:rPr lang="ar-SA" sz="2400" dirty="0" smtClean="0"/>
                        <a:t>1/2</a:t>
                      </a:r>
                      <a:endParaRPr lang="en-GB" sz="2400" dirty="0"/>
                    </a:p>
                  </a:txBody>
                  <a:tcPr marL="84406" marR="84406" marT="45712" marB="45712"/>
                </a:tc>
                <a:tc>
                  <a:txBody>
                    <a:bodyPr/>
                    <a:lstStyle/>
                    <a:p>
                      <a:pPr algn="ctr"/>
                      <a:r>
                        <a:rPr lang="ar-SA" sz="2800" dirty="0" smtClean="0"/>
                        <a:t>-</a:t>
                      </a:r>
                      <a:endParaRPr lang="en-GB" sz="2800" dirty="0"/>
                    </a:p>
                  </a:txBody>
                  <a:tcPr marL="84406" marR="84406" marT="45712" marB="45712"/>
                </a:tc>
                <a:tc>
                  <a:txBody>
                    <a:bodyPr/>
                    <a:lstStyle/>
                    <a:p>
                      <a:pPr algn="ctr"/>
                      <a:r>
                        <a:rPr lang="ar-SA" sz="2400" dirty="0" smtClean="0"/>
                        <a:t>-</a:t>
                      </a:r>
                      <a:endParaRPr lang="en-GB" sz="2400" dirty="0"/>
                    </a:p>
                  </a:txBody>
                  <a:tcPr marL="84406" marR="84406" marT="45712" marB="45712"/>
                </a:tc>
                <a:tc>
                  <a:txBody>
                    <a:bodyPr/>
                    <a:lstStyle/>
                    <a:p>
                      <a:pPr algn="ctr"/>
                      <a:r>
                        <a:rPr lang="ar-SA" sz="2800" dirty="0" smtClean="0"/>
                        <a:t>1</a:t>
                      </a:r>
                      <a:endParaRPr lang="en-GB" sz="2800" dirty="0"/>
                    </a:p>
                  </a:txBody>
                  <a:tcPr marL="84406" marR="84406" marT="45712" marB="45712"/>
                </a:tc>
                <a:tc>
                  <a:txBody>
                    <a:bodyPr/>
                    <a:lstStyle/>
                    <a:p>
                      <a:pPr algn="r"/>
                      <a:r>
                        <a:rPr lang="ar-SA" sz="2400" dirty="0" smtClean="0"/>
                        <a:t>منشأة الأمل</a:t>
                      </a:r>
                      <a:endParaRPr lang="en-GB" sz="2400" dirty="0"/>
                    </a:p>
                  </a:txBody>
                  <a:tcPr marL="84406" marR="84406" marT="45712" marB="45712"/>
                </a:tc>
                <a:tc>
                  <a:txBody>
                    <a:bodyPr/>
                    <a:lstStyle/>
                    <a:p>
                      <a:pPr algn="r"/>
                      <a:r>
                        <a:rPr lang="ar-SA" sz="2400" dirty="0" smtClean="0"/>
                        <a:t>10000</a:t>
                      </a:r>
                      <a:endParaRPr lang="en-GB" sz="2400" dirty="0"/>
                    </a:p>
                  </a:txBody>
                  <a:tcPr marL="84406" marR="84406" marT="45712" marB="45712"/>
                </a:tc>
              </a:tr>
              <a:tr h="609476">
                <a:tc>
                  <a:txBody>
                    <a:bodyPr/>
                    <a:lstStyle/>
                    <a:p>
                      <a:pPr algn="ctr"/>
                      <a:r>
                        <a:rPr lang="ar-SA" sz="2400" dirty="0" smtClean="0"/>
                        <a:t>1/7</a:t>
                      </a:r>
                      <a:endParaRPr lang="en-GB" sz="2400" dirty="0"/>
                    </a:p>
                  </a:txBody>
                  <a:tcPr marL="84406" marR="84406" marT="45712" marB="45712">
                    <a:solidFill>
                      <a:schemeClr val="accent6">
                        <a:lumMod val="20000"/>
                        <a:lumOff val="80000"/>
                      </a:schemeClr>
                    </a:solidFill>
                  </a:tcPr>
                </a:tc>
                <a:tc>
                  <a:txBody>
                    <a:bodyPr/>
                    <a:lstStyle/>
                    <a:p>
                      <a:pPr algn="ctr"/>
                      <a:r>
                        <a:rPr lang="ar-SA" sz="2800" dirty="0" smtClean="0"/>
                        <a:t>-</a:t>
                      </a:r>
                      <a:endParaRPr lang="en-GB" sz="2800" dirty="0"/>
                    </a:p>
                  </a:txBody>
                  <a:tcPr marL="84406" marR="84406" marT="45712" marB="45712">
                    <a:solidFill>
                      <a:schemeClr val="accent6">
                        <a:lumMod val="20000"/>
                        <a:lumOff val="80000"/>
                      </a:schemeClr>
                    </a:solidFill>
                  </a:tcPr>
                </a:tc>
                <a:tc>
                  <a:txBody>
                    <a:bodyPr/>
                    <a:lstStyle/>
                    <a:p>
                      <a:pPr algn="ctr"/>
                      <a:r>
                        <a:rPr lang="ar-SA" sz="2400" dirty="0" smtClean="0"/>
                        <a:t>-</a:t>
                      </a:r>
                      <a:endParaRPr lang="en-GB" sz="2400" dirty="0"/>
                    </a:p>
                  </a:txBody>
                  <a:tcPr marL="84406" marR="84406" marT="45712" marB="45712">
                    <a:solidFill>
                      <a:schemeClr val="accent6">
                        <a:lumMod val="20000"/>
                        <a:lumOff val="80000"/>
                      </a:schemeClr>
                    </a:solidFill>
                  </a:tcPr>
                </a:tc>
                <a:tc>
                  <a:txBody>
                    <a:bodyPr/>
                    <a:lstStyle/>
                    <a:p>
                      <a:pPr algn="ctr"/>
                      <a:r>
                        <a:rPr lang="ar-SA" sz="2800" dirty="0" smtClean="0"/>
                        <a:t>2</a:t>
                      </a:r>
                      <a:endParaRPr lang="en-GB" sz="2800" dirty="0"/>
                    </a:p>
                  </a:txBody>
                  <a:tcPr marL="84406" marR="84406" marT="45712" marB="45712">
                    <a:solidFill>
                      <a:schemeClr val="accent6">
                        <a:lumMod val="20000"/>
                        <a:lumOff val="80000"/>
                      </a:schemeClr>
                    </a:solidFill>
                  </a:tcPr>
                </a:tc>
                <a:tc>
                  <a:txBody>
                    <a:bodyPr/>
                    <a:lstStyle/>
                    <a:p>
                      <a:pPr algn="r"/>
                      <a:r>
                        <a:rPr lang="ar-SA" sz="2400" dirty="0" smtClean="0"/>
                        <a:t>منشأة الشروق</a:t>
                      </a:r>
                      <a:endParaRPr lang="en-GB" sz="2400" dirty="0"/>
                    </a:p>
                  </a:txBody>
                  <a:tcPr marL="84406" marR="84406" marT="45712" marB="45712">
                    <a:solidFill>
                      <a:schemeClr val="accent6">
                        <a:lumMod val="20000"/>
                        <a:lumOff val="80000"/>
                      </a:schemeClr>
                    </a:solidFill>
                  </a:tcPr>
                </a:tc>
                <a:tc>
                  <a:txBody>
                    <a:bodyPr/>
                    <a:lstStyle/>
                    <a:p>
                      <a:pPr algn="r"/>
                      <a:r>
                        <a:rPr lang="ar-SA" sz="2400" dirty="0" smtClean="0"/>
                        <a:t>20000</a:t>
                      </a:r>
                      <a:endParaRPr lang="en-GB" sz="2400" dirty="0"/>
                    </a:p>
                  </a:txBody>
                  <a:tcPr marL="84406" marR="84406" marT="45712" marB="45712">
                    <a:solidFill>
                      <a:schemeClr val="accent6">
                        <a:lumMod val="20000"/>
                        <a:lumOff val="80000"/>
                      </a:schemeClr>
                    </a:solidFill>
                  </a:tcPr>
                </a:tc>
              </a:tr>
              <a:tr h="609476">
                <a:tc>
                  <a:txBody>
                    <a:bodyPr/>
                    <a:lstStyle/>
                    <a:p>
                      <a:pPr algn="ctr"/>
                      <a:r>
                        <a:rPr lang="ar-SA" sz="2400" dirty="0" smtClean="0"/>
                        <a:t>1/18</a:t>
                      </a:r>
                      <a:endParaRPr lang="en-GB" sz="2400" dirty="0"/>
                    </a:p>
                  </a:txBody>
                  <a:tcPr marL="84406" marR="84406" marT="45712" marB="45712"/>
                </a:tc>
                <a:tc>
                  <a:txBody>
                    <a:bodyPr/>
                    <a:lstStyle/>
                    <a:p>
                      <a:pPr algn="ctr"/>
                      <a:r>
                        <a:rPr lang="ar-SA" sz="2800" dirty="0" smtClean="0"/>
                        <a:t>-</a:t>
                      </a:r>
                      <a:endParaRPr lang="en-GB" sz="2800" dirty="0"/>
                    </a:p>
                  </a:txBody>
                  <a:tcPr marL="84406" marR="84406" marT="45712" marB="45712"/>
                </a:tc>
                <a:tc>
                  <a:txBody>
                    <a:bodyPr/>
                    <a:lstStyle/>
                    <a:p>
                      <a:pPr algn="ctr"/>
                      <a:r>
                        <a:rPr lang="ar-SA" sz="2400" dirty="0" smtClean="0"/>
                        <a:t>-</a:t>
                      </a:r>
                      <a:endParaRPr lang="en-GB" sz="2400" dirty="0"/>
                    </a:p>
                  </a:txBody>
                  <a:tcPr marL="84406" marR="84406" marT="45712" marB="45712"/>
                </a:tc>
                <a:tc>
                  <a:txBody>
                    <a:bodyPr/>
                    <a:lstStyle/>
                    <a:p>
                      <a:pPr algn="ctr"/>
                      <a:r>
                        <a:rPr lang="ar-SA" sz="2800" dirty="0" smtClean="0"/>
                        <a:t>3</a:t>
                      </a:r>
                      <a:endParaRPr lang="en-GB" sz="2800" dirty="0"/>
                    </a:p>
                  </a:txBody>
                  <a:tcPr marL="84406" marR="84406" marT="45712" marB="45712"/>
                </a:tc>
                <a:tc>
                  <a:txBody>
                    <a:bodyPr/>
                    <a:lstStyle/>
                    <a:p>
                      <a:pPr algn="r"/>
                      <a:r>
                        <a:rPr lang="ar-SA" sz="2400" dirty="0" smtClean="0"/>
                        <a:t>منشأة السعادة</a:t>
                      </a:r>
                      <a:endParaRPr lang="en-GB" sz="2400" dirty="0"/>
                    </a:p>
                  </a:txBody>
                  <a:tcPr marL="84406" marR="84406" marT="45712" marB="45712"/>
                </a:tc>
                <a:tc>
                  <a:txBody>
                    <a:bodyPr/>
                    <a:lstStyle/>
                    <a:p>
                      <a:pPr algn="r"/>
                      <a:r>
                        <a:rPr lang="ar-SA" sz="2400" dirty="0" smtClean="0"/>
                        <a:t>30000</a:t>
                      </a:r>
                      <a:endParaRPr lang="en-GB" sz="2400" dirty="0"/>
                    </a:p>
                  </a:txBody>
                  <a:tcPr marL="84406" marR="84406" marT="45712" marB="45712"/>
                </a:tc>
              </a:tr>
              <a:tr h="609476">
                <a:tc>
                  <a:txBody>
                    <a:bodyPr/>
                    <a:lstStyle/>
                    <a:p>
                      <a:pPr algn="ctr"/>
                      <a:r>
                        <a:rPr lang="ar-SA" sz="2400" dirty="0" smtClean="0"/>
                        <a:t>1/27</a:t>
                      </a:r>
                      <a:endParaRPr lang="en-GB" sz="2400" dirty="0"/>
                    </a:p>
                  </a:txBody>
                  <a:tcPr marL="84406" marR="84406" marT="45712" marB="45712">
                    <a:solidFill>
                      <a:schemeClr val="accent6">
                        <a:lumMod val="20000"/>
                        <a:lumOff val="80000"/>
                      </a:schemeClr>
                    </a:solidFill>
                  </a:tcPr>
                </a:tc>
                <a:tc>
                  <a:txBody>
                    <a:bodyPr/>
                    <a:lstStyle/>
                    <a:p>
                      <a:pPr algn="ctr"/>
                      <a:r>
                        <a:rPr lang="ar-SA" sz="2800" dirty="0" smtClean="0"/>
                        <a:t>-</a:t>
                      </a:r>
                      <a:endParaRPr lang="en-GB" sz="2800" dirty="0"/>
                    </a:p>
                  </a:txBody>
                  <a:tcPr marL="84406" marR="84406" marT="45712" marB="45712">
                    <a:solidFill>
                      <a:schemeClr val="accent6">
                        <a:lumMod val="20000"/>
                        <a:lumOff val="80000"/>
                      </a:schemeClr>
                    </a:solidFill>
                  </a:tcPr>
                </a:tc>
                <a:tc>
                  <a:txBody>
                    <a:bodyPr/>
                    <a:lstStyle/>
                    <a:p>
                      <a:pPr algn="ctr"/>
                      <a:r>
                        <a:rPr lang="ar-SA" sz="2400" dirty="0" smtClean="0"/>
                        <a:t>-</a:t>
                      </a:r>
                      <a:endParaRPr lang="en-GB" sz="2400" dirty="0"/>
                    </a:p>
                  </a:txBody>
                  <a:tcPr marL="84406" marR="84406" marT="45712" marB="45712">
                    <a:solidFill>
                      <a:schemeClr val="accent6">
                        <a:lumMod val="20000"/>
                        <a:lumOff val="80000"/>
                      </a:schemeClr>
                    </a:solidFill>
                  </a:tcPr>
                </a:tc>
                <a:tc>
                  <a:txBody>
                    <a:bodyPr/>
                    <a:lstStyle/>
                    <a:p>
                      <a:pPr algn="ctr"/>
                      <a:r>
                        <a:rPr lang="ar-SA" sz="2800" dirty="0" smtClean="0"/>
                        <a:t>4</a:t>
                      </a:r>
                      <a:endParaRPr lang="en-GB" sz="2800" dirty="0"/>
                    </a:p>
                  </a:txBody>
                  <a:tcPr marL="84406" marR="84406" marT="45712" marB="45712">
                    <a:solidFill>
                      <a:schemeClr val="accent6">
                        <a:lumMod val="20000"/>
                        <a:lumOff val="80000"/>
                      </a:schemeClr>
                    </a:solidFill>
                  </a:tcPr>
                </a:tc>
                <a:tc>
                  <a:txBody>
                    <a:bodyPr/>
                    <a:lstStyle/>
                    <a:p>
                      <a:pPr algn="r"/>
                      <a:r>
                        <a:rPr lang="ar-SA" sz="2400" dirty="0" smtClean="0"/>
                        <a:t>منشأة الهناء</a:t>
                      </a:r>
                      <a:endParaRPr lang="en-GB" sz="2400" dirty="0"/>
                    </a:p>
                  </a:txBody>
                  <a:tcPr marL="84406" marR="84406" marT="45712" marB="45712">
                    <a:solidFill>
                      <a:schemeClr val="accent6">
                        <a:lumMod val="20000"/>
                        <a:lumOff val="80000"/>
                      </a:schemeClr>
                    </a:solidFill>
                  </a:tcPr>
                </a:tc>
                <a:tc>
                  <a:txBody>
                    <a:bodyPr/>
                    <a:lstStyle/>
                    <a:p>
                      <a:pPr algn="r"/>
                      <a:r>
                        <a:rPr lang="ar-SA" sz="2400" dirty="0" smtClean="0"/>
                        <a:t>40000</a:t>
                      </a:r>
                      <a:endParaRPr lang="en-GB" sz="2400" dirty="0"/>
                    </a:p>
                  </a:txBody>
                  <a:tcPr marL="84406" marR="84406" marT="45712" marB="45712">
                    <a:solidFill>
                      <a:schemeClr val="accent6">
                        <a:lumMod val="20000"/>
                        <a:lumOff val="80000"/>
                      </a:schemeClr>
                    </a:solidFill>
                  </a:tcPr>
                </a:tc>
              </a:tr>
              <a:tr h="609476">
                <a:tc>
                  <a:txBody>
                    <a:bodyPr/>
                    <a:lstStyle/>
                    <a:p>
                      <a:pPr algn="ctr"/>
                      <a:r>
                        <a:rPr lang="ar-SA" sz="2400" b="1" dirty="0" smtClean="0">
                          <a:solidFill>
                            <a:srgbClr val="FF0000"/>
                          </a:solidFill>
                        </a:rPr>
                        <a:t>1/30</a:t>
                      </a:r>
                      <a:endParaRPr lang="en-GB" sz="2400" b="1" dirty="0">
                        <a:solidFill>
                          <a:srgbClr val="FF0000"/>
                        </a:solidFill>
                      </a:endParaRPr>
                    </a:p>
                  </a:txBody>
                  <a:tcPr marL="84406" marR="84406" marT="45712" marB="45712"/>
                </a:tc>
                <a:tc gridSpan="4">
                  <a:txBody>
                    <a:bodyPr/>
                    <a:lstStyle/>
                    <a:p>
                      <a:pPr algn="r" rtl="1"/>
                      <a:r>
                        <a:rPr lang="ar-SA" sz="2400" b="1" dirty="0" smtClean="0">
                          <a:solidFill>
                            <a:srgbClr val="FF0000"/>
                          </a:solidFill>
                        </a:rPr>
                        <a:t>الإجمالي</a:t>
                      </a:r>
                      <a:endParaRPr lang="en-GB" sz="2400" b="1" dirty="0">
                        <a:solidFill>
                          <a:srgbClr val="FF0000"/>
                        </a:solidFill>
                      </a:endParaRPr>
                    </a:p>
                  </a:txBody>
                  <a:tcPr marL="84406" marR="84406" marT="45712" marB="45712"/>
                </a:tc>
                <a:tc hMerge="1">
                  <a:txBody>
                    <a:bodyPr/>
                    <a:lstStyle/>
                    <a:p>
                      <a:endParaRPr lang="en-GB" sz="2400" dirty="0"/>
                    </a:p>
                  </a:txBody>
                  <a:tcPr/>
                </a:tc>
                <a:tc hMerge="1">
                  <a:txBody>
                    <a:bodyPr/>
                    <a:lstStyle/>
                    <a:p>
                      <a:endParaRPr lang="en-GB" sz="2400" dirty="0"/>
                    </a:p>
                  </a:txBody>
                  <a:tcPr/>
                </a:tc>
                <a:tc hMerge="1">
                  <a:txBody>
                    <a:bodyPr/>
                    <a:lstStyle/>
                    <a:p>
                      <a:pPr algn="r"/>
                      <a:endParaRPr lang="en-GB" sz="2400" dirty="0"/>
                    </a:p>
                  </a:txBody>
                  <a:tcPr/>
                </a:tc>
                <a:tc>
                  <a:txBody>
                    <a:bodyPr/>
                    <a:lstStyle/>
                    <a:p>
                      <a:pPr algn="r"/>
                      <a:r>
                        <a:rPr lang="ar-SA" sz="2400" b="1" dirty="0" smtClean="0">
                          <a:solidFill>
                            <a:srgbClr val="FF0000"/>
                          </a:solidFill>
                        </a:rPr>
                        <a:t>100000</a:t>
                      </a:r>
                      <a:endParaRPr lang="en-GB" sz="2400" b="1" dirty="0">
                        <a:solidFill>
                          <a:srgbClr val="FF0000"/>
                        </a:solidFill>
                      </a:endParaRPr>
                    </a:p>
                  </a:txBody>
                  <a:tcPr marL="84406" marR="84406" marT="45712" marB="45712"/>
                </a:tc>
              </a:tr>
            </a:tbl>
          </a:graphicData>
        </a:graphic>
      </p:graphicFrame>
      <p:sp>
        <p:nvSpPr>
          <p:cNvPr id="6" name="Slide Number Placeholder 3"/>
          <p:cNvSpPr txBox="1">
            <a:spLocks/>
          </p:cNvSpPr>
          <p:nvPr/>
        </p:nvSpPr>
        <p:spPr bwMode="auto">
          <a:xfrm>
            <a:off x="4609147" y="6381328"/>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294</a:t>
            </a:fld>
            <a:endParaRPr lang="en-US" dirty="0">
              <a:solidFill>
                <a:prstClr val="white"/>
              </a:solidFill>
              <a:cs typeface="Arial" pitchFamily="34" charset="0"/>
            </a:endParaRPr>
          </a:p>
        </p:txBody>
      </p:sp>
    </p:spTree>
    <p:extLst>
      <p:ext uri="{BB962C8B-B14F-4D97-AF65-F5344CB8AC3E}">
        <p14:creationId xmlns="" xmlns:p14="http://schemas.microsoft.com/office/powerpoint/2010/main" val="272929331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rtl="1">
              <a:defRPr/>
            </a:pPr>
            <a:r>
              <a:rPr lang="ar-SA" sz="3200" b="1" dirty="0" smtClean="0">
                <a:solidFill>
                  <a:schemeClr val="tx1"/>
                </a:solidFill>
              </a:rPr>
              <a:t>دفتر يومية مردودات المبيعات</a:t>
            </a:r>
            <a:r>
              <a:rPr lang="en-GB" sz="3200" dirty="0" smtClean="0">
                <a:solidFill>
                  <a:srgbClr val="FF0000"/>
                </a:solidFill>
              </a:rPr>
              <a:t>Sales Returns  Journal  </a:t>
            </a:r>
            <a:endParaRPr lang="en-GB" sz="3200" dirty="0">
              <a:solidFill>
                <a:srgbClr val="FF0000"/>
              </a:solidFill>
            </a:endParaRPr>
          </a:p>
        </p:txBody>
      </p:sp>
      <p:sp>
        <p:nvSpPr>
          <p:cNvPr id="3" name="Content Placeholder 2"/>
          <p:cNvSpPr>
            <a:spLocks noGrp="1"/>
          </p:cNvSpPr>
          <p:nvPr>
            <p:ph idx="1"/>
          </p:nvPr>
        </p:nvSpPr>
        <p:spPr>
          <a:xfrm>
            <a:off x="323528" y="1600201"/>
            <a:ext cx="8398441" cy="4525963"/>
          </a:xfrm>
        </p:spPr>
        <p:txBody>
          <a:bodyPr/>
          <a:lstStyle/>
          <a:p>
            <a:pPr algn="just" rtl="1">
              <a:lnSpc>
                <a:spcPct val="150000"/>
              </a:lnSpc>
            </a:pPr>
            <a:r>
              <a:rPr lang="ar-SA" sz="2800" dirty="0" smtClean="0">
                <a:cs typeface="Arial" pitchFamily="34" charset="0"/>
              </a:rPr>
              <a:t>إذا تكررت عمليات مردودات المبيعات، يجب أن تخصص لها يومية مساعدة مستقلة، بحيث يسجل فيها الطرف الدائن فقط وهو العميل، باعتبار أن الطرف الآخر وهو مردودات المبيعات يعتبر مدين، وترحل العمليات المسجلة أولاً بأول، إلى الحسابات الشخصية للمدينين بدفتر أستاذ مساعد المدينين.</a:t>
            </a:r>
          </a:p>
          <a:p>
            <a:pPr algn="just" rtl="1">
              <a:lnSpc>
                <a:spcPct val="150000"/>
              </a:lnSpc>
            </a:pPr>
            <a:r>
              <a:rPr lang="ar-SA" sz="2800" dirty="0" smtClean="0">
                <a:solidFill>
                  <a:srgbClr val="FF3300"/>
                </a:solidFill>
                <a:cs typeface="Arial" pitchFamily="34" charset="0"/>
              </a:rPr>
              <a:t>يأخذ دفتر يومية مردودات المبيعات نفس شكل دفتر يومية المبيعات الآجلة</a:t>
            </a:r>
          </a:p>
          <a:p>
            <a:pPr>
              <a:lnSpc>
                <a:spcPct val="150000"/>
              </a:lnSpc>
            </a:pPr>
            <a:endParaRPr lang="en-GB" sz="2800" dirty="0" smtClean="0">
              <a:cs typeface="Arial" pitchFamily="34" charset="0"/>
            </a:endParaRPr>
          </a:p>
        </p:txBody>
      </p:sp>
      <p:sp>
        <p:nvSpPr>
          <p:cNvPr id="6" name="Slide Number Placeholder 3"/>
          <p:cNvSpPr txBox="1">
            <a:spLocks/>
          </p:cNvSpPr>
          <p:nvPr/>
        </p:nvSpPr>
        <p:spPr bwMode="auto">
          <a:xfrm>
            <a:off x="4609147" y="6381328"/>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295</a:t>
            </a:fld>
            <a:endParaRPr lang="en-US" dirty="0">
              <a:solidFill>
                <a:prstClr val="white"/>
              </a:solidFill>
              <a:cs typeface="Arial" pitchFamily="34" charset="0"/>
            </a:endParaRPr>
          </a:p>
        </p:txBody>
      </p:sp>
    </p:spTree>
    <p:extLst>
      <p:ext uri="{BB962C8B-B14F-4D97-AF65-F5344CB8AC3E}">
        <p14:creationId xmlns="" xmlns:p14="http://schemas.microsoft.com/office/powerpoint/2010/main" val="47119600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74638"/>
            <a:ext cx="8435280" cy="1143000"/>
          </a:xfrm>
          <a:solidFill>
            <a:schemeClr val="accent1"/>
          </a:solidFill>
        </p:spPr>
        <p:txBody>
          <a:bodyPr/>
          <a:lstStyle/>
          <a:p>
            <a:pPr rtl="1">
              <a:defRPr/>
            </a:pPr>
            <a:r>
              <a:rPr lang="ar-SA" sz="3200" b="1" dirty="0" smtClean="0">
                <a:solidFill>
                  <a:schemeClr val="tx1"/>
                </a:solidFill>
              </a:rPr>
              <a:t>دفتر يومية المشتريات الآجلة  </a:t>
            </a:r>
            <a:r>
              <a:rPr lang="en-US" sz="3200" b="1" dirty="0" smtClean="0">
                <a:solidFill>
                  <a:srgbClr val="FF0000"/>
                </a:solidFill>
              </a:rPr>
              <a:t>Credit </a:t>
            </a:r>
            <a:r>
              <a:rPr lang="en-GB" sz="3200" b="1" dirty="0" smtClean="0">
                <a:solidFill>
                  <a:srgbClr val="FF0000"/>
                </a:solidFill>
              </a:rPr>
              <a:t>Purchases Journal</a:t>
            </a:r>
            <a:endParaRPr lang="en-GB" sz="3200" b="1" dirty="0">
              <a:solidFill>
                <a:srgbClr val="FF0000"/>
              </a:solidFill>
            </a:endParaRPr>
          </a:p>
        </p:txBody>
      </p:sp>
      <p:sp>
        <p:nvSpPr>
          <p:cNvPr id="3" name="Content Placeholder 2"/>
          <p:cNvSpPr>
            <a:spLocks noGrp="1"/>
          </p:cNvSpPr>
          <p:nvPr>
            <p:ph idx="1"/>
          </p:nvPr>
        </p:nvSpPr>
        <p:spPr>
          <a:xfrm>
            <a:off x="457200" y="1219201"/>
            <a:ext cx="8229600" cy="4906963"/>
          </a:xfrm>
        </p:spPr>
        <p:txBody>
          <a:bodyPr/>
          <a:lstStyle/>
          <a:p>
            <a:pPr algn="just" rtl="1">
              <a:lnSpc>
                <a:spcPct val="150000"/>
              </a:lnSpc>
              <a:buFont typeface="Arial" pitchFamily="34" charset="0"/>
              <a:buChar char="•"/>
            </a:pPr>
            <a:r>
              <a:rPr lang="ar-SA" sz="2800" smtClean="0">
                <a:cs typeface="Arial" pitchFamily="34" charset="0"/>
              </a:rPr>
              <a:t>يخصص هذا الدفتر لإثبات عمليات الشراء الآجل فقط، أما المشتريات النقدية، والمسدد للدائنين، وأي عمليات سداد نقدي أخرى مثل سداد قرض أو شراء أصل ثابت  فتسجل في يومية المدفوعات النقدية.</a:t>
            </a:r>
          </a:p>
          <a:p>
            <a:pPr algn="just" rtl="1">
              <a:lnSpc>
                <a:spcPct val="150000"/>
              </a:lnSpc>
              <a:buFont typeface="Arial" pitchFamily="34" charset="0"/>
              <a:buChar char="•"/>
            </a:pPr>
            <a:r>
              <a:rPr lang="ar-SA" sz="2800" smtClean="0">
                <a:cs typeface="Arial" pitchFamily="34" charset="0"/>
              </a:rPr>
              <a:t>تسجل في هذا الدفتر الأطراف الدائنة لعمليات الشراء الآجل والمتمثلة في أسماء الموردين.</a:t>
            </a:r>
          </a:p>
          <a:p>
            <a:pPr algn="just" rtl="1">
              <a:lnSpc>
                <a:spcPct val="150000"/>
              </a:lnSpc>
              <a:buFont typeface="Arial" pitchFamily="34" charset="0"/>
              <a:buChar char="•"/>
            </a:pPr>
            <a:r>
              <a:rPr lang="ar-SA" sz="2800" smtClean="0">
                <a:cs typeface="Arial" pitchFamily="34" charset="0"/>
              </a:rPr>
              <a:t>يتم الترحيل من دفتر يومية المشتريات الآجلة أولاً بأول إلى الحسابات الشخصية للموردين بدفتر أستاذ مساعد الدائنين.</a:t>
            </a:r>
          </a:p>
          <a:p>
            <a:endParaRPr lang="en-GB" sz="2800" smtClean="0">
              <a:cs typeface="Arial" pitchFamily="34" charset="0"/>
            </a:endParaRPr>
          </a:p>
        </p:txBody>
      </p:sp>
      <p:sp>
        <p:nvSpPr>
          <p:cNvPr id="6" name="Slide Number Placeholder 3"/>
          <p:cNvSpPr txBox="1">
            <a:spLocks/>
          </p:cNvSpPr>
          <p:nvPr/>
        </p:nvSpPr>
        <p:spPr bwMode="auto">
          <a:xfrm>
            <a:off x="4609147" y="6381328"/>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296</a:t>
            </a:fld>
            <a:endParaRPr lang="en-US" dirty="0">
              <a:solidFill>
                <a:prstClr val="white"/>
              </a:solidFill>
              <a:cs typeface="Arial" pitchFamily="34" charset="0"/>
            </a:endParaRPr>
          </a:p>
        </p:txBody>
      </p:sp>
    </p:spTree>
    <p:extLst>
      <p:ext uri="{BB962C8B-B14F-4D97-AF65-F5344CB8AC3E}">
        <p14:creationId xmlns="" xmlns:p14="http://schemas.microsoft.com/office/powerpoint/2010/main" val="49846997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pPr>
              <a:defRPr/>
            </a:pPr>
            <a:r>
              <a:rPr lang="ar-SA" sz="3200" b="1" dirty="0" smtClean="0"/>
              <a:t>تابع دفتر يومية المشتريات الآجلة</a:t>
            </a:r>
            <a:endParaRPr lang="en-GB" sz="3200" dirty="0"/>
          </a:p>
        </p:txBody>
      </p:sp>
      <p:sp>
        <p:nvSpPr>
          <p:cNvPr id="3" name="Content Placeholder 2"/>
          <p:cNvSpPr>
            <a:spLocks noGrp="1"/>
          </p:cNvSpPr>
          <p:nvPr>
            <p:ph idx="1"/>
          </p:nvPr>
        </p:nvSpPr>
        <p:spPr>
          <a:xfrm>
            <a:off x="457200" y="1371600"/>
            <a:ext cx="7913077" cy="4648200"/>
          </a:xfrm>
        </p:spPr>
        <p:txBody>
          <a:bodyPr/>
          <a:lstStyle/>
          <a:p>
            <a:pPr algn="just" rtl="1">
              <a:buFont typeface="Arial" pitchFamily="34" charset="0"/>
              <a:buChar char="•"/>
              <a:defRPr/>
            </a:pPr>
            <a:r>
              <a:rPr lang="ar-SA" sz="2600" dirty="0" smtClean="0"/>
              <a:t>في نهاية كل فترة (شهر غالباً) يتم جمع يومية المشتريات الآجلة ويثبت المجموع بقيد إجمالي أو مركزي في دفتر اليومية العامة (المركزية).</a:t>
            </a:r>
          </a:p>
          <a:p>
            <a:pPr algn="just" rtl="1">
              <a:defRPr/>
            </a:pPr>
            <a:r>
              <a:rPr lang="ar-SA" sz="2600" b="1" dirty="0" smtClean="0">
                <a:solidFill>
                  <a:srgbClr val="FF3300"/>
                </a:solidFill>
              </a:rPr>
              <a:t>ملاحظات:</a:t>
            </a:r>
          </a:p>
          <a:p>
            <a:pPr marL="514350" indent="-514350" algn="just" rtl="1">
              <a:buFont typeface="Wingdings" pitchFamily="2" charset="2"/>
              <a:buChar char="v"/>
              <a:defRPr/>
            </a:pPr>
            <a:r>
              <a:rPr lang="ar-SA" sz="2600" dirty="0" smtClean="0"/>
              <a:t> في حالة سداد المنشأة لجزء من قيمة البضاعة نقداً عند إتمام عملية الشراء، تسجل العملية بالكامل أولاً في يومية المشتريات الآجلة، ثم يسجل المبلغ المسدد للمورد في دفتر يومية المدفوعات النقدية.</a:t>
            </a:r>
          </a:p>
          <a:p>
            <a:pPr marL="514350" indent="-514350" algn="just" rtl="1">
              <a:buFont typeface="Wingdings" pitchFamily="2" charset="2"/>
              <a:buChar char="v"/>
              <a:defRPr/>
            </a:pPr>
            <a:r>
              <a:rPr lang="ar-SA" sz="2600" dirty="0" smtClean="0"/>
              <a:t>إذا تم سحب كمبيالة على المنشأة من قبل المورد عند إتمام عملية الشراء أو تم تحرير سند إذني له بقيمة البضاعة المشتراة، يتم تسجيل العملية كعملية شراء آجل، أي بجعل المورد دائناً بقيمة المشتريات، ثم تسجل الورقة التجارية في دفتر اليومية العامة في حالة عدم تخصيص دفتر يومية لأوراق الدفع</a:t>
            </a:r>
            <a:r>
              <a:rPr lang="ar-SA" sz="2700" dirty="0" smtClean="0"/>
              <a:t>. </a:t>
            </a:r>
            <a:endParaRPr lang="en-GB" sz="2700" dirty="0" smtClean="0"/>
          </a:p>
          <a:p>
            <a:pPr algn="l" rtl="1">
              <a:defRPr/>
            </a:pPr>
            <a:endParaRPr lang="en-GB" sz="2800" dirty="0"/>
          </a:p>
        </p:txBody>
      </p:sp>
      <p:sp>
        <p:nvSpPr>
          <p:cNvPr id="5" name="Slide Number Placeholder 3"/>
          <p:cNvSpPr txBox="1">
            <a:spLocks/>
          </p:cNvSpPr>
          <p:nvPr/>
        </p:nvSpPr>
        <p:spPr bwMode="auto">
          <a:xfrm>
            <a:off x="4609147" y="6381328"/>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297</a:t>
            </a:fld>
            <a:endParaRPr lang="en-US" dirty="0">
              <a:solidFill>
                <a:prstClr val="white"/>
              </a:solidFill>
              <a:cs typeface="Arial" pitchFamily="34" charset="0"/>
            </a:endParaRPr>
          </a:p>
        </p:txBody>
      </p:sp>
    </p:spTree>
    <p:extLst>
      <p:ext uri="{BB962C8B-B14F-4D97-AF65-F5344CB8AC3E}">
        <p14:creationId xmlns="" xmlns:p14="http://schemas.microsoft.com/office/powerpoint/2010/main" val="312468288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defRPr/>
            </a:pPr>
            <a:r>
              <a:rPr lang="ar-SA" sz="3200" b="1" dirty="0" smtClean="0">
                <a:solidFill>
                  <a:schemeClr val="tx1"/>
                </a:solidFill>
              </a:rPr>
              <a:t>شكل دفتر يومية المشتريات الآجلة</a:t>
            </a:r>
            <a:endParaRPr lang="en-GB" sz="3200" b="1" dirty="0">
              <a:solidFill>
                <a:schemeClr val="tx1"/>
              </a:solidFill>
            </a:endParaRPr>
          </a:p>
        </p:txBody>
      </p:sp>
      <p:graphicFrame>
        <p:nvGraphicFramePr>
          <p:cNvPr id="5" name="Content Placeholder 4"/>
          <p:cNvGraphicFramePr>
            <a:graphicFrameLocks noGrp="1"/>
          </p:cNvGraphicFramePr>
          <p:nvPr>
            <p:ph idx="1"/>
          </p:nvPr>
        </p:nvGraphicFramePr>
        <p:xfrm>
          <a:off x="457200" y="1600200"/>
          <a:ext cx="8229600" cy="4449552"/>
        </p:xfrm>
        <a:graphic>
          <a:graphicData uri="http://schemas.openxmlformats.org/drawingml/2006/table">
            <a:tbl>
              <a:tblPr firstRow="1" bandRow="1">
                <a:tableStyleId>{5C22544A-7EE6-4342-B048-85BDC9FD1C3A}</a:tableStyleId>
              </a:tblPr>
              <a:tblGrid>
                <a:gridCol w="949569"/>
                <a:gridCol w="1195754"/>
                <a:gridCol w="914400"/>
                <a:gridCol w="984738"/>
                <a:gridCol w="3024554"/>
                <a:gridCol w="1160585"/>
              </a:tblGrid>
              <a:tr h="822944">
                <a:tc>
                  <a:txBody>
                    <a:bodyPr/>
                    <a:lstStyle/>
                    <a:p>
                      <a:pPr algn="ctr"/>
                      <a:r>
                        <a:rPr lang="ar-SA" sz="2400" dirty="0" smtClean="0"/>
                        <a:t>التاريخ</a:t>
                      </a:r>
                      <a:endParaRPr lang="en-GB" sz="2400" dirty="0"/>
                    </a:p>
                  </a:txBody>
                  <a:tcPr marL="84406" marR="84406" marT="45712" marB="45712"/>
                </a:tc>
                <a:tc>
                  <a:txBody>
                    <a:bodyPr/>
                    <a:lstStyle/>
                    <a:p>
                      <a:pPr algn="ctr"/>
                      <a:r>
                        <a:rPr lang="ar-SA" sz="2400" dirty="0" smtClean="0"/>
                        <a:t>رقم صفحة الأستاذ</a:t>
                      </a:r>
                      <a:endParaRPr lang="en-GB" sz="2400" dirty="0"/>
                    </a:p>
                  </a:txBody>
                  <a:tcPr marL="84406" marR="84406" marT="45712" marB="45712"/>
                </a:tc>
                <a:tc>
                  <a:txBody>
                    <a:bodyPr/>
                    <a:lstStyle/>
                    <a:p>
                      <a:pPr algn="ctr"/>
                      <a:r>
                        <a:rPr lang="ar-SA" sz="2400" dirty="0" smtClean="0"/>
                        <a:t>رقم المستند</a:t>
                      </a:r>
                      <a:endParaRPr lang="en-GB" sz="2400" dirty="0"/>
                    </a:p>
                  </a:txBody>
                  <a:tcPr marL="84406" marR="84406" marT="45712" marB="45712"/>
                </a:tc>
                <a:tc>
                  <a:txBody>
                    <a:bodyPr/>
                    <a:lstStyle/>
                    <a:p>
                      <a:pPr algn="ctr"/>
                      <a:r>
                        <a:rPr lang="ar-SA" sz="2400" dirty="0" smtClean="0"/>
                        <a:t>رقم</a:t>
                      </a:r>
                      <a:r>
                        <a:rPr lang="ar-SA" sz="2400" baseline="0" dirty="0" smtClean="0"/>
                        <a:t> القيد</a:t>
                      </a:r>
                      <a:endParaRPr lang="en-GB" sz="2400" dirty="0"/>
                    </a:p>
                  </a:txBody>
                  <a:tcPr marL="84406" marR="84406" marT="45712" marB="45712"/>
                </a:tc>
                <a:tc>
                  <a:txBody>
                    <a:bodyPr/>
                    <a:lstStyle/>
                    <a:p>
                      <a:pPr algn="ctr"/>
                      <a:r>
                        <a:rPr lang="ar-SA" sz="2400" dirty="0" smtClean="0"/>
                        <a:t>اسم المورد</a:t>
                      </a:r>
                      <a:endParaRPr lang="en-GB" sz="2400" dirty="0"/>
                    </a:p>
                  </a:txBody>
                  <a:tcPr marL="84406" marR="84406" marT="45712" marB="45712"/>
                </a:tc>
                <a:tc>
                  <a:txBody>
                    <a:bodyPr/>
                    <a:lstStyle/>
                    <a:p>
                      <a:pPr algn="ctr"/>
                      <a:r>
                        <a:rPr lang="ar-SA" sz="2400" dirty="0" smtClean="0"/>
                        <a:t>المبلغ</a:t>
                      </a:r>
                      <a:r>
                        <a:rPr lang="ar-SA" sz="2400" baseline="0" dirty="0" smtClean="0"/>
                        <a:t> (بالريال)</a:t>
                      </a:r>
                      <a:endParaRPr lang="en-GB" sz="2400" dirty="0"/>
                    </a:p>
                  </a:txBody>
                  <a:tcPr marL="84406" marR="84406" marT="45712" marB="45712"/>
                </a:tc>
              </a:tr>
              <a:tr h="609476">
                <a:tc>
                  <a:txBody>
                    <a:bodyPr/>
                    <a:lstStyle/>
                    <a:p>
                      <a:pPr algn="ctr"/>
                      <a:r>
                        <a:rPr lang="ar-SA" sz="2400" dirty="0" smtClean="0"/>
                        <a:t>1/1</a:t>
                      </a:r>
                      <a:endParaRPr lang="en-GB" sz="2400" dirty="0"/>
                    </a:p>
                  </a:txBody>
                  <a:tcPr marL="84406" marR="84406" marT="45712" marB="45712"/>
                </a:tc>
                <a:tc>
                  <a:txBody>
                    <a:bodyPr/>
                    <a:lstStyle/>
                    <a:p>
                      <a:pPr algn="ctr"/>
                      <a:r>
                        <a:rPr lang="ar-SA" sz="2800" dirty="0" smtClean="0"/>
                        <a:t>-</a:t>
                      </a:r>
                      <a:endParaRPr lang="en-GB" sz="2800" dirty="0"/>
                    </a:p>
                  </a:txBody>
                  <a:tcPr marL="84406" marR="84406" marT="45712" marB="45712"/>
                </a:tc>
                <a:tc>
                  <a:txBody>
                    <a:bodyPr/>
                    <a:lstStyle/>
                    <a:p>
                      <a:pPr algn="ctr"/>
                      <a:r>
                        <a:rPr lang="ar-SA" sz="2400" dirty="0" smtClean="0"/>
                        <a:t>-</a:t>
                      </a:r>
                      <a:endParaRPr lang="en-GB" sz="2400" dirty="0"/>
                    </a:p>
                  </a:txBody>
                  <a:tcPr marL="84406" marR="84406" marT="45712" marB="45712"/>
                </a:tc>
                <a:tc>
                  <a:txBody>
                    <a:bodyPr/>
                    <a:lstStyle/>
                    <a:p>
                      <a:pPr algn="ctr"/>
                      <a:r>
                        <a:rPr lang="ar-SA" sz="2400" dirty="0" smtClean="0"/>
                        <a:t>1</a:t>
                      </a:r>
                      <a:endParaRPr lang="en-GB" sz="2400" dirty="0"/>
                    </a:p>
                  </a:txBody>
                  <a:tcPr marL="84406" marR="84406" marT="45712" marB="45712"/>
                </a:tc>
                <a:tc>
                  <a:txBody>
                    <a:bodyPr/>
                    <a:lstStyle/>
                    <a:p>
                      <a:pPr algn="r"/>
                      <a:r>
                        <a:rPr lang="ar-SA" sz="2800" dirty="0" smtClean="0"/>
                        <a:t>منشأة التوفيق</a:t>
                      </a:r>
                      <a:endParaRPr lang="en-GB" sz="2800" dirty="0"/>
                    </a:p>
                  </a:txBody>
                  <a:tcPr marL="84406" marR="84406" marT="45712" marB="45712"/>
                </a:tc>
                <a:tc>
                  <a:txBody>
                    <a:bodyPr/>
                    <a:lstStyle/>
                    <a:p>
                      <a:pPr algn="r"/>
                      <a:r>
                        <a:rPr lang="ar-SA" sz="2400" dirty="0" smtClean="0"/>
                        <a:t>150000</a:t>
                      </a:r>
                      <a:endParaRPr lang="en-GB" sz="2400" dirty="0"/>
                    </a:p>
                  </a:txBody>
                  <a:tcPr marL="84406" marR="84406" marT="45712" marB="45712"/>
                </a:tc>
              </a:tr>
              <a:tr h="609476">
                <a:tc>
                  <a:txBody>
                    <a:bodyPr/>
                    <a:lstStyle/>
                    <a:p>
                      <a:pPr algn="ctr"/>
                      <a:r>
                        <a:rPr lang="ar-SA" sz="2400" dirty="0" smtClean="0"/>
                        <a:t>1/6</a:t>
                      </a:r>
                      <a:endParaRPr lang="en-GB" sz="2400" dirty="0"/>
                    </a:p>
                  </a:txBody>
                  <a:tcPr marL="84406" marR="84406" marT="45712" marB="45712">
                    <a:solidFill>
                      <a:schemeClr val="accent6">
                        <a:lumMod val="20000"/>
                        <a:lumOff val="80000"/>
                      </a:schemeClr>
                    </a:solidFill>
                  </a:tcPr>
                </a:tc>
                <a:tc>
                  <a:txBody>
                    <a:bodyPr/>
                    <a:lstStyle/>
                    <a:p>
                      <a:pPr algn="ctr"/>
                      <a:r>
                        <a:rPr lang="ar-SA" sz="2800" dirty="0" smtClean="0"/>
                        <a:t>-</a:t>
                      </a:r>
                      <a:endParaRPr lang="en-GB" sz="2800" dirty="0"/>
                    </a:p>
                  </a:txBody>
                  <a:tcPr marL="84406" marR="84406" marT="45712" marB="45712">
                    <a:solidFill>
                      <a:schemeClr val="accent6">
                        <a:lumMod val="20000"/>
                        <a:lumOff val="80000"/>
                      </a:schemeClr>
                    </a:solidFill>
                  </a:tcPr>
                </a:tc>
                <a:tc>
                  <a:txBody>
                    <a:bodyPr/>
                    <a:lstStyle/>
                    <a:p>
                      <a:pPr algn="ctr"/>
                      <a:r>
                        <a:rPr lang="ar-SA" sz="2400" dirty="0" smtClean="0"/>
                        <a:t>-</a:t>
                      </a:r>
                      <a:endParaRPr lang="en-GB" sz="2400" dirty="0"/>
                    </a:p>
                  </a:txBody>
                  <a:tcPr marL="84406" marR="84406" marT="45712" marB="45712">
                    <a:solidFill>
                      <a:schemeClr val="accent6">
                        <a:lumMod val="20000"/>
                        <a:lumOff val="80000"/>
                      </a:schemeClr>
                    </a:solidFill>
                  </a:tcPr>
                </a:tc>
                <a:tc>
                  <a:txBody>
                    <a:bodyPr/>
                    <a:lstStyle/>
                    <a:p>
                      <a:pPr algn="ctr"/>
                      <a:r>
                        <a:rPr lang="ar-SA" sz="2400" dirty="0" smtClean="0"/>
                        <a:t>2</a:t>
                      </a:r>
                      <a:endParaRPr lang="en-GB" sz="2400" dirty="0"/>
                    </a:p>
                  </a:txBody>
                  <a:tcPr marL="84406" marR="84406" marT="45712" marB="45712">
                    <a:solidFill>
                      <a:schemeClr val="accent6">
                        <a:lumMod val="20000"/>
                        <a:lumOff val="80000"/>
                      </a:schemeClr>
                    </a:solidFill>
                  </a:tcPr>
                </a:tc>
                <a:tc>
                  <a:txBody>
                    <a:bodyPr/>
                    <a:lstStyle/>
                    <a:p>
                      <a:pPr algn="r"/>
                      <a:r>
                        <a:rPr lang="ar-SA" sz="2800" dirty="0" smtClean="0"/>
                        <a:t>منشأة النجاح</a:t>
                      </a:r>
                      <a:endParaRPr lang="en-GB" sz="2800" dirty="0"/>
                    </a:p>
                  </a:txBody>
                  <a:tcPr marL="84406" marR="84406" marT="45712" marB="45712">
                    <a:solidFill>
                      <a:schemeClr val="accent6">
                        <a:lumMod val="20000"/>
                        <a:lumOff val="80000"/>
                      </a:schemeClr>
                    </a:solidFill>
                  </a:tcPr>
                </a:tc>
                <a:tc>
                  <a:txBody>
                    <a:bodyPr/>
                    <a:lstStyle/>
                    <a:p>
                      <a:pPr algn="r"/>
                      <a:r>
                        <a:rPr lang="ar-SA" sz="2400" dirty="0" smtClean="0"/>
                        <a:t>20000</a:t>
                      </a:r>
                      <a:endParaRPr lang="en-GB" sz="2400" dirty="0"/>
                    </a:p>
                  </a:txBody>
                  <a:tcPr marL="84406" marR="84406" marT="45712" marB="45712">
                    <a:solidFill>
                      <a:schemeClr val="accent6">
                        <a:lumMod val="20000"/>
                        <a:lumOff val="80000"/>
                      </a:schemeClr>
                    </a:solidFill>
                  </a:tcPr>
                </a:tc>
              </a:tr>
              <a:tr h="609476">
                <a:tc>
                  <a:txBody>
                    <a:bodyPr/>
                    <a:lstStyle/>
                    <a:p>
                      <a:pPr algn="ctr"/>
                      <a:r>
                        <a:rPr lang="ar-SA" sz="2400" dirty="0" smtClean="0"/>
                        <a:t>1/17</a:t>
                      </a:r>
                      <a:endParaRPr lang="en-GB" sz="2400" dirty="0"/>
                    </a:p>
                  </a:txBody>
                  <a:tcPr marL="84406" marR="84406" marT="45712" marB="45712"/>
                </a:tc>
                <a:tc>
                  <a:txBody>
                    <a:bodyPr/>
                    <a:lstStyle/>
                    <a:p>
                      <a:pPr algn="ctr"/>
                      <a:r>
                        <a:rPr lang="ar-SA" sz="2800" dirty="0" smtClean="0"/>
                        <a:t>-</a:t>
                      </a:r>
                      <a:endParaRPr lang="en-GB" sz="2800" dirty="0"/>
                    </a:p>
                  </a:txBody>
                  <a:tcPr marL="84406" marR="84406" marT="45712" marB="45712"/>
                </a:tc>
                <a:tc>
                  <a:txBody>
                    <a:bodyPr/>
                    <a:lstStyle/>
                    <a:p>
                      <a:pPr algn="ctr"/>
                      <a:r>
                        <a:rPr lang="ar-SA" sz="2400" dirty="0" smtClean="0"/>
                        <a:t>-</a:t>
                      </a:r>
                      <a:endParaRPr lang="en-GB" sz="2400" dirty="0"/>
                    </a:p>
                  </a:txBody>
                  <a:tcPr marL="84406" marR="84406" marT="45712" marB="45712"/>
                </a:tc>
                <a:tc>
                  <a:txBody>
                    <a:bodyPr/>
                    <a:lstStyle/>
                    <a:p>
                      <a:pPr algn="ctr"/>
                      <a:r>
                        <a:rPr lang="ar-SA" sz="2400" dirty="0" smtClean="0"/>
                        <a:t>3</a:t>
                      </a:r>
                      <a:endParaRPr lang="en-GB" sz="2400" dirty="0"/>
                    </a:p>
                  </a:txBody>
                  <a:tcPr marL="84406" marR="84406" marT="45712" marB="45712"/>
                </a:tc>
                <a:tc>
                  <a:txBody>
                    <a:bodyPr/>
                    <a:lstStyle/>
                    <a:p>
                      <a:pPr algn="r"/>
                      <a:r>
                        <a:rPr lang="ar-SA" sz="2800" dirty="0" smtClean="0"/>
                        <a:t>منشأة الهدى</a:t>
                      </a:r>
                      <a:endParaRPr lang="en-GB" sz="2800" dirty="0"/>
                    </a:p>
                  </a:txBody>
                  <a:tcPr marL="84406" marR="84406" marT="45712" marB="45712"/>
                </a:tc>
                <a:tc>
                  <a:txBody>
                    <a:bodyPr/>
                    <a:lstStyle/>
                    <a:p>
                      <a:pPr algn="r"/>
                      <a:r>
                        <a:rPr lang="ar-SA" sz="2400" dirty="0" smtClean="0"/>
                        <a:t>45000</a:t>
                      </a:r>
                      <a:endParaRPr lang="en-GB" sz="2400" dirty="0"/>
                    </a:p>
                  </a:txBody>
                  <a:tcPr marL="84406" marR="84406" marT="45712" marB="45712"/>
                </a:tc>
              </a:tr>
              <a:tr h="609476">
                <a:tc>
                  <a:txBody>
                    <a:bodyPr/>
                    <a:lstStyle/>
                    <a:p>
                      <a:pPr algn="ctr"/>
                      <a:r>
                        <a:rPr lang="ar-SA" sz="2400" dirty="0" smtClean="0"/>
                        <a:t>1/29</a:t>
                      </a:r>
                      <a:endParaRPr lang="en-GB" sz="2400" dirty="0"/>
                    </a:p>
                  </a:txBody>
                  <a:tcPr marL="84406" marR="84406" marT="45712" marB="45712">
                    <a:solidFill>
                      <a:schemeClr val="accent6">
                        <a:lumMod val="20000"/>
                        <a:lumOff val="80000"/>
                      </a:schemeClr>
                    </a:solidFill>
                  </a:tcPr>
                </a:tc>
                <a:tc>
                  <a:txBody>
                    <a:bodyPr/>
                    <a:lstStyle/>
                    <a:p>
                      <a:pPr algn="ctr"/>
                      <a:r>
                        <a:rPr lang="ar-SA" sz="2800" dirty="0" smtClean="0"/>
                        <a:t>-</a:t>
                      </a:r>
                      <a:endParaRPr lang="en-GB" sz="2800" dirty="0"/>
                    </a:p>
                  </a:txBody>
                  <a:tcPr marL="84406" marR="84406" marT="45712" marB="45712">
                    <a:solidFill>
                      <a:schemeClr val="accent6">
                        <a:lumMod val="20000"/>
                        <a:lumOff val="80000"/>
                      </a:schemeClr>
                    </a:solidFill>
                  </a:tcPr>
                </a:tc>
                <a:tc>
                  <a:txBody>
                    <a:bodyPr/>
                    <a:lstStyle/>
                    <a:p>
                      <a:pPr algn="ctr"/>
                      <a:r>
                        <a:rPr lang="ar-SA" sz="2400" dirty="0" smtClean="0"/>
                        <a:t>-</a:t>
                      </a:r>
                      <a:endParaRPr lang="en-GB" sz="2400" dirty="0"/>
                    </a:p>
                  </a:txBody>
                  <a:tcPr marL="84406" marR="84406" marT="45712" marB="45712">
                    <a:solidFill>
                      <a:schemeClr val="accent6">
                        <a:lumMod val="20000"/>
                        <a:lumOff val="80000"/>
                      </a:schemeClr>
                    </a:solidFill>
                  </a:tcPr>
                </a:tc>
                <a:tc>
                  <a:txBody>
                    <a:bodyPr/>
                    <a:lstStyle/>
                    <a:p>
                      <a:pPr algn="ctr"/>
                      <a:r>
                        <a:rPr lang="ar-SA" sz="2400" dirty="0" smtClean="0"/>
                        <a:t>4</a:t>
                      </a:r>
                      <a:endParaRPr lang="en-GB" sz="2400" dirty="0"/>
                    </a:p>
                  </a:txBody>
                  <a:tcPr marL="84406" marR="84406" marT="45712" marB="45712">
                    <a:solidFill>
                      <a:schemeClr val="accent6">
                        <a:lumMod val="20000"/>
                        <a:lumOff val="80000"/>
                      </a:schemeClr>
                    </a:solidFill>
                  </a:tcPr>
                </a:tc>
                <a:tc>
                  <a:txBody>
                    <a:bodyPr/>
                    <a:lstStyle/>
                    <a:p>
                      <a:pPr algn="r" rtl="1"/>
                      <a:r>
                        <a:rPr lang="ar-SA" sz="2800" dirty="0" smtClean="0"/>
                        <a:t>منشأة النور</a:t>
                      </a:r>
                      <a:endParaRPr lang="en-GB" sz="2800" dirty="0"/>
                    </a:p>
                  </a:txBody>
                  <a:tcPr marL="84406" marR="84406" marT="45712" marB="45712">
                    <a:solidFill>
                      <a:schemeClr val="accent6">
                        <a:lumMod val="20000"/>
                        <a:lumOff val="80000"/>
                      </a:schemeClr>
                    </a:solidFill>
                  </a:tcPr>
                </a:tc>
                <a:tc>
                  <a:txBody>
                    <a:bodyPr/>
                    <a:lstStyle/>
                    <a:p>
                      <a:pPr algn="r"/>
                      <a:r>
                        <a:rPr lang="ar-SA" sz="2400" dirty="0" smtClean="0"/>
                        <a:t>40000</a:t>
                      </a:r>
                      <a:endParaRPr lang="en-GB" sz="2400" dirty="0"/>
                    </a:p>
                  </a:txBody>
                  <a:tcPr marL="84406" marR="84406" marT="45712" marB="45712">
                    <a:solidFill>
                      <a:schemeClr val="accent6">
                        <a:lumMod val="20000"/>
                        <a:lumOff val="80000"/>
                      </a:schemeClr>
                    </a:solidFill>
                  </a:tcPr>
                </a:tc>
              </a:tr>
              <a:tr h="609476">
                <a:tc>
                  <a:txBody>
                    <a:bodyPr/>
                    <a:lstStyle/>
                    <a:p>
                      <a:pPr algn="ctr"/>
                      <a:r>
                        <a:rPr lang="ar-SA" sz="2400" b="1" dirty="0" smtClean="0">
                          <a:solidFill>
                            <a:srgbClr val="FF0000"/>
                          </a:solidFill>
                        </a:rPr>
                        <a:t>1/30</a:t>
                      </a:r>
                      <a:endParaRPr lang="en-GB" sz="2400" b="1" dirty="0">
                        <a:solidFill>
                          <a:srgbClr val="FF0000"/>
                        </a:solidFill>
                      </a:endParaRPr>
                    </a:p>
                  </a:txBody>
                  <a:tcPr marL="84406" marR="84406" marT="45712" marB="45712"/>
                </a:tc>
                <a:tc gridSpan="4">
                  <a:txBody>
                    <a:bodyPr/>
                    <a:lstStyle/>
                    <a:p>
                      <a:pPr algn="r" rtl="1"/>
                      <a:r>
                        <a:rPr lang="ar-SA" sz="2400" b="1" dirty="0" smtClean="0">
                          <a:solidFill>
                            <a:srgbClr val="FF0000"/>
                          </a:solidFill>
                        </a:rPr>
                        <a:t>الإجمالي</a:t>
                      </a:r>
                      <a:endParaRPr lang="en-GB" sz="2400" b="1" dirty="0">
                        <a:solidFill>
                          <a:srgbClr val="FF0000"/>
                        </a:solidFill>
                      </a:endParaRPr>
                    </a:p>
                  </a:txBody>
                  <a:tcPr marL="84406" marR="84406" marT="45712" marB="45712"/>
                </a:tc>
                <a:tc hMerge="1">
                  <a:txBody>
                    <a:bodyPr/>
                    <a:lstStyle/>
                    <a:p>
                      <a:endParaRPr lang="en-GB" sz="2400" dirty="0"/>
                    </a:p>
                  </a:txBody>
                  <a:tcPr/>
                </a:tc>
                <a:tc hMerge="1">
                  <a:txBody>
                    <a:bodyPr/>
                    <a:lstStyle/>
                    <a:p>
                      <a:endParaRPr lang="en-GB" sz="2400" dirty="0"/>
                    </a:p>
                  </a:txBody>
                  <a:tcPr/>
                </a:tc>
                <a:tc hMerge="1">
                  <a:txBody>
                    <a:bodyPr/>
                    <a:lstStyle/>
                    <a:p>
                      <a:pPr algn="r"/>
                      <a:endParaRPr lang="en-GB" sz="2400" dirty="0"/>
                    </a:p>
                  </a:txBody>
                  <a:tcPr/>
                </a:tc>
                <a:tc>
                  <a:txBody>
                    <a:bodyPr/>
                    <a:lstStyle/>
                    <a:p>
                      <a:pPr algn="r"/>
                      <a:r>
                        <a:rPr lang="ar-SA" sz="2400" b="1" dirty="0" smtClean="0">
                          <a:solidFill>
                            <a:srgbClr val="FF0000"/>
                          </a:solidFill>
                        </a:rPr>
                        <a:t>120000</a:t>
                      </a:r>
                      <a:endParaRPr lang="en-GB" sz="2400" b="1" dirty="0">
                        <a:solidFill>
                          <a:srgbClr val="FF0000"/>
                        </a:solidFill>
                      </a:endParaRPr>
                    </a:p>
                  </a:txBody>
                  <a:tcPr marL="84406" marR="84406" marT="45712" marB="45712"/>
                </a:tc>
              </a:tr>
            </a:tbl>
          </a:graphicData>
        </a:graphic>
      </p:graphicFrame>
      <p:sp>
        <p:nvSpPr>
          <p:cNvPr id="6" name="Slide Number Placeholder 3"/>
          <p:cNvSpPr txBox="1">
            <a:spLocks/>
          </p:cNvSpPr>
          <p:nvPr/>
        </p:nvSpPr>
        <p:spPr bwMode="auto">
          <a:xfrm>
            <a:off x="4609147" y="6381328"/>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298</a:t>
            </a:fld>
            <a:endParaRPr lang="en-US" dirty="0">
              <a:solidFill>
                <a:prstClr val="white"/>
              </a:solidFill>
              <a:cs typeface="Arial" pitchFamily="34" charset="0"/>
            </a:endParaRPr>
          </a:p>
        </p:txBody>
      </p:sp>
    </p:spTree>
    <p:extLst>
      <p:ext uri="{BB962C8B-B14F-4D97-AF65-F5344CB8AC3E}">
        <p14:creationId xmlns="" xmlns:p14="http://schemas.microsoft.com/office/powerpoint/2010/main" val="157310793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74638"/>
            <a:ext cx="8352928" cy="1143000"/>
          </a:xfrm>
          <a:solidFill>
            <a:schemeClr val="accent1"/>
          </a:solidFill>
        </p:spPr>
        <p:txBody>
          <a:bodyPr/>
          <a:lstStyle/>
          <a:p>
            <a:pPr algn="ctr" rtl="1">
              <a:defRPr/>
            </a:pPr>
            <a:r>
              <a:rPr lang="ar-SA" sz="3200" b="1" dirty="0" smtClean="0">
                <a:solidFill>
                  <a:schemeClr val="tx1"/>
                </a:solidFill>
              </a:rPr>
              <a:t/>
            </a:r>
            <a:br>
              <a:rPr lang="ar-SA" sz="3200" b="1" dirty="0" smtClean="0">
                <a:solidFill>
                  <a:schemeClr val="tx1"/>
                </a:solidFill>
              </a:rPr>
            </a:br>
            <a:r>
              <a:rPr lang="ar-SA" sz="3200" b="1" dirty="0" smtClean="0">
                <a:solidFill>
                  <a:schemeClr val="tx1"/>
                </a:solidFill>
              </a:rPr>
              <a:t>دفتر يومية مردودات المشتريات</a:t>
            </a:r>
            <a:br>
              <a:rPr lang="ar-SA" sz="3200" b="1" dirty="0" smtClean="0">
                <a:solidFill>
                  <a:schemeClr val="tx1"/>
                </a:solidFill>
              </a:rPr>
            </a:br>
            <a:r>
              <a:rPr lang="en-GB" sz="3200" dirty="0" smtClean="0">
                <a:solidFill>
                  <a:srgbClr val="FF0000"/>
                </a:solidFill>
              </a:rPr>
              <a:t>Purchases Returns</a:t>
            </a:r>
            <a:r>
              <a:rPr lang="en-US" sz="3200" dirty="0" smtClean="0">
                <a:solidFill>
                  <a:srgbClr val="FF0000"/>
                </a:solidFill>
              </a:rPr>
              <a:t> </a:t>
            </a:r>
            <a:r>
              <a:rPr lang="en-GB" sz="3200" dirty="0">
                <a:solidFill>
                  <a:srgbClr val="FF0000"/>
                </a:solidFill>
              </a:rPr>
              <a:t>Journal</a:t>
            </a:r>
            <a:r>
              <a:rPr lang="en-US" sz="3200" dirty="0" smtClean="0">
                <a:solidFill>
                  <a:srgbClr val="FF0000"/>
                </a:solidFill>
              </a:rPr>
              <a:t> </a:t>
            </a:r>
            <a:r>
              <a:rPr lang="ar-SA" sz="3200" dirty="0">
                <a:solidFill>
                  <a:srgbClr val="FF0000"/>
                </a:solidFill>
              </a:rPr>
              <a:t/>
            </a:r>
            <a:br>
              <a:rPr lang="ar-SA" sz="3200" dirty="0">
                <a:solidFill>
                  <a:srgbClr val="FF0000"/>
                </a:solidFill>
              </a:rPr>
            </a:br>
            <a:r>
              <a:rPr lang="en-GB" sz="3200" dirty="0" smtClean="0">
                <a:solidFill>
                  <a:srgbClr val="FF0000"/>
                </a:solidFill>
              </a:rPr>
              <a:t> </a:t>
            </a:r>
            <a:endParaRPr lang="en-GB" sz="3200" dirty="0"/>
          </a:p>
        </p:txBody>
      </p:sp>
      <p:sp>
        <p:nvSpPr>
          <p:cNvPr id="3" name="Content Placeholder 2"/>
          <p:cNvSpPr>
            <a:spLocks noGrp="1"/>
          </p:cNvSpPr>
          <p:nvPr>
            <p:ph idx="1"/>
          </p:nvPr>
        </p:nvSpPr>
        <p:spPr>
          <a:xfrm>
            <a:off x="251520" y="1600201"/>
            <a:ext cx="8568952" cy="4421087"/>
          </a:xfrm>
        </p:spPr>
        <p:txBody>
          <a:bodyPr/>
          <a:lstStyle/>
          <a:p>
            <a:pPr algn="just" rtl="1">
              <a:lnSpc>
                <a:spcPct val="150000"/>
              </a:lnSpc>
            </a:pPr>
            <a:r>
              <a:rPr lang="ar-SA" sz="2800" dirty="0" smtClean="0">
                <a:cs typeface="Arial" pitchFamily="34" charset="0"/>
              </a:rPr>
              <a:t>إذا تكررت عمليات مردودات المشتريات، يجب أن تخصص لها يومية مساعدة مستقلة، بحيث يسجل فيها الطرف المدين فقط وهو المورد باعتبار أن الطرف الآخر وهو مردودات المشتريات يعتبر دائن، وترحل العمليات المسجلة أولاً بأول، إلى الحسابات الشخصية للدائنين بدفتر أستاذ مساعد الدائنين.</a:t>
            </a:r>
          </a:p>
          <a:p>
            <a:pPr algn="just" rtl="1">
              <a:lnSpc>
                <a:spcPct val="150000"/>
              </a:lnSpc>
            </a:pPr>
            <a:r>
              <a:rPr lang="ar-SA" sz="2600" dirty="0" smtClean="0">
                <a:solidFill>
                  <a:srgbClr val="FF3300"/>
                </a:solidFill>
                <a:cs typeface="Arial" pitchFamily="34" charset="0"/>
              </a:rPr>
              <a:t>يأخذ دفتر يومية مردودات المشتريات نفس شكل دفتر يومية المشتريات الآجلة</a:t>
            </a:r>
          </a:p>
          <a:p>
            <a:pPr>
              <a:lnSpc>
                <a:spcPct val="150000"/>
              </a:lnSpc>
            </a:pPr>
            <a:endParaRPr lang="en-GB" sz="2800" dirty="0" smtClean="0">
              <a:cs typeface="Arial" pitchFamily="34" charset="0"/>
            </a:endParaRPr>
          </a:p>
        </p:txBody>
      </p:sp>
      <p:sp>
        <p:nvSpPr>
          <p:cNvPr id="6" name="Slide Number Placeholder 3"/>
          <p:cNvSpPr txBox="1">
            <a:spLocks/>
          </p:cNvSpPr>
          <p:nvPr/>
        </p:nvSpPr>
        <p:spPr bwMode="auto">
          <a:xfrm>
            <a:off x="4609147" y="6381328"/>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299</a:t>
            </a:fld>
            <a:endParaRPr lang="en-US" dirty="0">
              <a:solidFill>
                <a:prstClr val="white"/>
              </a:solidFill>
              <a:cs typeface="Arial" pitchFamily="34" charset="0"/>
            </a:endParaRPr>
          </a:p>
        </p:txBody>
      </p:sp>
    </p:spTree>
    <p:extLst>
      <p:ext uri="{BB962C8B-B14F-4D97-AF65-F5344CB8AC3E}">
        <p14:creationId xmlns="" xmlns:p14="http://schemas.microsoft.com/office/powerpoint/2010/main" val="2581514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lgn="ctr">
              <a:defRPr/>
            </a:pPr>
            <a:r>
              <a:rPr lang="en-US" sz="3600" dirty="0" smtClean="0">
                <a:solidFill>
                  <a:schemeClr val="tx1"/>
                </a:solidFill>
              </a:rPr>
              <a:t/>
            </a:r>
            <a:br>
              <a:rPr lang="en-US" sz="3600" dirty="0" smtClean="0">
                <a:solidFill>
                  <a:schemeClr val="tx1"/>
                </a:solidFill>
              </a:rPr>
            </a:br>
            <a:r>
              <a:rPr lang="ar-SA" sz="3200" dirty="0" smtClean="0">
                <a:solidFill>
                  <a:schemeClr val="tx1"/>
                </a:solidFill>
              </a:rPr>
              <a:t>أهم المصطلحات المحاسبية باللغة الإنجليزية</a:t>
            </a:r>
            <a:r>
              <a:rPr lang="en-GB" sz="3600" dirty="0" smtClean="0">
                <a:solidFill>
                  <a:schemeClr val="tx1"/>
                </a:solidFill>
              </a:rPr>
              <a:t/>
            </a:r>
            <a:br>
              <a:rPr lang="en-GB" sz="3600" dirty="0" smtClean="0">
                <a:solidFill>
                  <a:schemeClr val="tx1"/>
                </a:solidFill>
              </a:rPr>
            </a:br>
            <a:endParaRPr lang="en-GB" sz="3600" dirty="0"/>
          </a:p>
        </p:txBody>
      </p:sp>
      <p:sp>
        <p:nvSpPr>
          <p:cNvPr id="296963" name="Content Placeholder 2"/>
          <p:cNvSpPr>
            <a:spLocks noGrp="1"/>
          </p:cNvSpPr>
          <p:nvPr>
            <p:ph idx="1"/>
          </p:nvPr>
        </p:nvSpPr>
        <p:spPr/>
        <p:txBody>
          <a:bodyPr/>
          <a:lstStyle/>
          <a:p>
            <a:endParaRPr lang="en-GB" smtClean="0">
              <a:cs typeface="Arial" pitchFamily="34" charset="0"/>
            </a:endParaRPr>
          </a:p>
        </p:txBody>
      </p:sp>
      <p:graphicFrame>
        <p:nvGraphicFramePr>
          <p:cNvPr id="5" name="Content Placeholder 6"/>
          <p:cNvGraphicFramePr>
            <a:graphicFrameLocks noGrp="1"/>
          </p:cNvGraphicFramePr>
          <p:nvPr>
            <p:extLst>
              <p:ext uri="{D42A27DB-BD31-4B8C-83A1-F6EECF244321}">
                <p14:modId xmlns="" xmlns:p14="http://schemas.microsoft.com/office/powerpoint/2010/main" val="4161328166"/>
              </p:ext>
            </p:extLst>
          </p:nvPr>
        </p:nvGraphicFramePr>
        <p:xfrm>
          <a:off x="395536" y="1524001"/>
          <a:ext cx="8352928" cy="4035425"/>
        </p:xfrm>
        <a:graphic>
          <a:graphicData uri="http://schemas.openxmlformats.org/drawingml/2006/table">
            <a:tbl>
              <a:tblPr/>
              <a:tblGrid>
                <a:gridCol w="4176464"/>
                <a:gridCol w="4176464"/>
              </a:tblGrid>
              <a:tr h="590550">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400" b="1" i="0" u="none" strike="noStrike" cap="none" normalizeH="0" baseline="0" dirty="0" smtClean="0">
                          <a:ln>
                            <a:noFill/>
                          </a:ln>
                          <a:solidFill>
                            <a:schemeClr val="bg1"/>
                          </a:solidFill>
                          <a:effectLst/>
                          <a:latin typeface="Calibri" pitchFamily="34" charset="0"/>
                          <a:cs typeface="Arial" pitchFamily="34" charset="0"/>
                        </a:rPr>
                        <a:t>المصطلح المحاسبي باللغة الإنجليزية</a:t>
                      </a:r>
                      <a:endParaRPr kumimoji="0" lang="en-GB" sz="2400" b="1" i="0" u="none" strike="noStrike" cap="none" normalizeH="0" baseline="0" dirty="0" smtClean="0">
                        <a:ln>
                          <a:noFill/>
                        </a:ln>
                        <a:solidFill>
                          <a:schemeClr val="bg1"/>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400" b="1" i="0" u="none" strike="noStrike" cap="none" normalizeH="0" baseline="0" smtClean="0">
                          <a:ln>
                            <a:noFill/>
                          </a:ln>
                          <a:solidFill>
                            <a:srgbClr val="FFFFFF"/>
                          </a:solidFill>
                          <a:effectLst/>
                          <a:latin typeface="Calibri" pitchFamily="34" charset="0"/>
                          <a:cs typeface="Arial" pitchFamily="34" charset="0"/>
                        </a:rPr>
                        <a:t>المصطلح المحاسبي باللغة العربية</a:t>
                      </a:r>
                      <a:endParaRPr kumimoji="0" lang="en-GB" sz="2400" b="1" i="0" u="none" strike="noStrike" cap="none" normalizeH="0" baseline="0" smtClean="0">
                        <a:ln>
                          <a:noFill/>
                        </a:ln>
                        <a:solidFill>
                          <a:srgbClr val="FFFFFF"/>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688975">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n-GB" sz="2800" b="0" i="0" u="none" strike="noStrike" cap="none" normalizeH="0" baseline="0" smtClean="0">
                          <a:ln>
                            <a:noFill/>
                          </a:ln>
                          <a:solidFill>
                            <a:srgbClr val="FF0000"/>
                          </a:solidFill>
                          <a:effectLst/>
                          <a:latin typeface="Calibri" pitchFamily="34" charset="0"/>
                          <a:cs typeface="Arial" pitchFamily="34" charset="0"/>
                        </a:rPr>
                        <a:t>Subsidiaries</a:t>
                      </a:r>
                      <a:endParaRPr kumimoji="0" lang="en-GB" sz="2800" b="0"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tab pos="776288" algn="l"/>
                        </a:tabLst>
                      </a:pPr>
                      <a:r>
                        <a:rPr kumimoji="0" lang="ar-SA" sz="2800" b="0" i="0" u="none" strike="noStrike" cap="none" normalizeH="0" baseline="0" smtClean="0">
                          <a:ln>
                            <a:noFill/>
                          </a:ln>
                          <a:solidFill>
                            <a:srgbClr val="000000"/>
                          </a:solidFill>
                          <a:effectLst/>
                          <a:latin typeface="Calibri" pitchFamily="34" charset="0"/>
                          <a:cs typeface="Arial" pitchFamily="34" charset="0"/>
                        </a:rPr>
                        <a:t>السجلات المساعدة</a:t>
                      </a:r>
                      <a:endParaRPr kumimoji="0" lang="en-GB" sz="2800" b="0"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688975">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n-US" sz="2800" b="0" i="0" u="none" strike="noStrike" cap="none" normalizeH="0" baseline="0" smtClean="0">
                          <a:ln>
                            <a:noFill/>
                          </a:ln>
                          <a:solidFill>
                            <a:srgbClr val="FF0000"/>
                          </a:solidFill>
                          <a:effectLst/>
                          <a:latin typeface="Calibri" pitchFamily="34" charset="0"/>
                          <a:cs typeface="Arial" pitchFamily="34" charset="0"/>
                        </a:rPr>
                        <a:t>Credit Sales</a:t>
                      </a:r>
                      <a:r>
                        <a:rPr kumimoji="0" lang="en-GB" sz="2800" b="0" i="0" u="none" strike="noStrike" cap="none" normalizeH="0" baseline="0" smtClean="0">
                          <a:ln>
                            <a:noFill/>
                          </a:ln>
                          <a:solidFill>
                            <a:srgbClr val="FF0000"/>
                          </a:solidFill>
                          <a:effectLst/>
                          <a:latin typeface="Calibri" pitchFamily="34" charset="0"/>
                          <a:cs typeface="Arial" pitchFamily="34" charset="0"/>
                        </a:rPr>
                        <a:t> Journal</a:t>
                      </a:r>
                      <a:endParaRPr kumimoji="0" lang="en-GB" sz="2800" b="0"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tab pos="776288" algn="l"/>
                        </a:tabLst>
                      </a:pPr>
                      <a:r>
                        <a:rPr kumimoji="0" lang="ar-SA" sz="2800" b="0" i="0" u="none" strike="noStrike" cap="none" normalizeH="0" baseline="0" smtClean="0">
                          <a:ln>
                            <a:noFill/>
                          </a:ln>
                          <a:solidFill>
                            <a:srgbClr val="000000"/>
                          </a:solidFill>
                          <a:effectLst/>
                          <a:latin typeface="Calibri" pitchFamily="34" charset="0"/>
                          <a:cs typeface="Arial" pitchFamily="34" charset="0"/>
                        </a:rPr>
                        <a:t>دفتر يومية المبيعات الآجلة</a:t>
                      </a:r>
                      <a:endParaRPr kumimoji="0" lang="en-GB" sz="2800" b="0"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688975">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n-GB" sz="2800" b="0" i="0" u="none" strike="noStrike" cap="none" normalizeH="0" baseline="0" smtClean="0">
                          <a:ln>
                            <a:noFill/>
                          </a:ln>
                          <a:solidFill>
                            <a:srgbClr val="FF0000"/>
                          </a:solidFill>
                          <a:effectLst/>
                          <a:latin typeface="Calibri" pitchFamily="34" charset="0"/>
                          <a:cs typeface="Arial" pitchFamily="34" charset="0"/>
                        </a:rPr>
                        <a:t>Sales Returns  Journal</a:t>
                      </a:r>
                      <a:endParaRPr kumimoji="0" lang="en-GB" sz="2800" b="0"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tab pos="776288" algn="l"/>
                        </a:tabLst>
                      </a:pPr>
                      <a:r>
                        <a:rPr kumimoji="0" lang="ar-SA" sz="2800" b="0" i="0" u="none" strike="noStrike" cap="none" normalizeH="0" baseline="0" smtClean="0">
                          <a:ln>
                            <a:noFill/>
                          </a:ln>
                          <a:solidFill>
                            <a:srgbClr val="000000"/>
                          </a:solidFill>
                          <a:effectLst/>
                          <a:latin typeface="Calibri" pitchFamily="34" charset="0"/>
                          <a:cs typeface="Arial" pitchFamily="34" charset="0"/>
                        </a:rPr>
                        <a:t>دفتر يومية مردودات المبيعات </a:t>
                      </a:r>
                      <a:endParaRPr kumimoji="0" lang="en-GB" sz="2800" b="0"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688975">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n-US" sz="2800" b="0" i="0" u="none" strike="noStrike" cap="none" normalizeH="0" baseline="0" dirty="0" smtClean="0">
                          <a:ln>
                            <a:noFill/>
                          </a:ln>
                          <a:solidFill>
                            <a:srgbClr val="FF0000"/>
                          </a:solidFill>
                          <a:effectLst/>
                          <a:latin typeface="Calibri" pitchFamily="34" charset="0"/>
                          <a:cs typeface="Arial" pitchFamily="34" charset="0"/>
                        </a:rPr>
                        <a:t>Credit </a:t>
                      </a:r>
                      <a:r>
                        <a:rPr kumimoji="0" lang="en-GB" sz="2800" b="0" i="0" u="none" strike="noStrike" cap="none" normalizeH="0" baseline="0" dirty="0" smtClean="0">
                          <a:ln>
                            <a:noFill/>
                          </a:ln>
                          <a:solidFill>
                            <a:srgbClr val="FF0000"/>
                          </a:solidFill>
                          <a:effectLst/>
                          <a:latin typeface="Calibri" pitchFamily="34" charset="0"/>
                          <a:cs typeface="Arial" pitchFamily="34" charset="0"/>
                        </a:rPr>
                        <a:t>Purchases Journal</a:t>
                      </a:r>
                      <a:endParaRPr kumimoji="0" lang="en-GB" sz="2800" b="0" i="0" u="none" strike="noStrike" cap="none" normalizeH="0" baseline="0" dirty="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tab pos="776288" algn="l"/>
                        </a:tabLst>
                      </a:pPr>
                      <a:r>
                        <a:rPr kumimoji="0" lang="ar-SA" sz="2800" b="0" i="0" u="none" strike="noStrike" cap="none" normalizeH="0" baseline="0" smtClean="0">
                          <a:ln>
                            <a:noFill/>
                          </a:ln>
                          <a:solidFill>
                            <a:srgbClr val="000000"/>
                          </a:solidFill>
                          <a:effectLst/>
                          <a:latin typeface="Calibri" pitchFamily="34" charset="0"/>
                          <a:cs typeface="Arial" pitchFamily="34" charset="0"/>
                        </a:rPr>
                        <a:t>دفتر يومية المشتريات الآجلة</a:t>
                      </a:r>
                      <a:endParaRPr kumimoji="0" lang="en-GB" sz="2800" b="0"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688975">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n-GB" sz="2800" b="0" i="0" u="none" strike="noStrike" cap="none" normalizeH="0" baseline="0" smtClean="0">
                          <a:ln>
                            <a:noFill/>
                          </a:ln>
                          <a:solidFill>
                            <a:srgbClr val="FF0000"/>
                          </a:solidFill>
                          <a:effectLst/>
                          <a:latin typeface="Calibri" pitchFamily="34" charset="0"/>
                          <a:cs typeface="Arial" pitchFamily="34" charset="0"/>
                        </a:rPr>
                        <a:t>Purchases Returns  Journal</a:t>
                      </a:r>
                      <a:endParaRPr kumimoji="0" lang="en-GB" sz="2800" b="0"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tab pos="776288" algn="l"/>
                        </a:tabLst>
                      </a:pPr>
                      <a:r>
                        <a:rPr kumimoji="0" lang="ar-SA" sz="2800" b="0" i="0" u="none" strike="noStrike" cap="none" normalizeH="0" baseline="0" dirty="0" smtClean="0">
                          <a:ln>
                            <a:noFill/>
                          </a:ln>
                          <a:solidFill>
                            <a:srgbClr val="000000"/>
                          </a:solidFill>
                          <a:effectLst/>
                          <a:latin typeface="Calibri" pitchFamily="34" charset="0"/>
                          <a:cs typeface="Arial" pitchFamily="34" charset="0"/>
                        </a:rPr>
                        <a:t>دفتر يومية مردودات المشتريات</a:t>
                      </a:r>
                      <a:endParaRPr kumimoji="0" lang="en-GB" sz="2800" b="0" i="0" u="none" strike="noStrike" cap="none" normalizeH="0" baseline="0" dirty="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bl>
          </a:graphicData>
        </a:graphic>
      </p:graphicFrame>
      <p:sp>
        <p:nvSpPr>
          <p:cNvPr id="7" name="Slide Number Placeholder 3"/>
          <p:cNvSpPr txBox="1">
            <a:spLocks/>
          </p:cNvSpPr>
          <p:nvPr/>
        </p:nvSpPr>
        <p:spPr bwMode="auto">
          <a:xfrm>
            <a:off x="4609147" y="6381328"/>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300</a:t>
            </a:fld>
            <a:endParaRPr lang="en-US" dirty="0">
              <a:solidFill>
                <a:prstClr val="white"/>
              </a:solidFill>
              <a:cs typeface="Arial" pitchFamily="34" charset="0"/>
            </a:endParaRPr>
          </a:p>
        </p:txBody>
      </p:sp>
    </p:spTree>
    <p:extLst>
      <p:ext uri="{BB962C8B-B14F-4D97-AF65-F5344CB8AC3E}">
        <p14:creationId xmlns="" xmlns:p14="http://schemas.microsoft.com/office/powerpoint/2010/main" val="29284197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4739" y="609600"/>
            <a:ext cx="7491046" cy="533400"/>
          </a:xfrm>
        </p:spPr>
        <p:txBody>
          <a:bodyPr/>
          <a:lstStyle/>
          <a:p>
            <a:pPr>
              <a:defRPr/>
            </a:pPr>
            <a:r>
              <a:rPr lang="ar-SA" sz="3200" b="1" dirty="0" smtClean="0">
                <a:solidFill>
                  <a:srgbClr val="FF0000"/>
                </a:solidFill>
              </a:rPr>
              <a:t/>
            </a:r>
            <a:br>
              <a:rPr lang="ar-SA" sz="3200" b="1" dirty="0" smtClean="0">
                <a:solidFill>
                  <a:srgbClr val="FF0000"/>
                </a:solidFill>
              </a:rPr>
            </a:br>
            <a:r>
              <a:rPr lang="ar-SA" sz="3200" b="1" dirty="0" smtClean="0">
                <a:solidFill>
                  <a:srgbClr val="FF0000"/>
                </a:solidFill>
              </a:rPr>
              <a:t>المطلوب من الطلاب حتى هذه المرحلة:</a:t>
            </a:r>
            <a:r>
              <a:rPr lang="en-GB" b="1" dirty="0" smtClean="0"/>
              <a:t/>
            </a:r>
            <a:br>
              <a:rPr lang="en-GB" b="1" dirty="0" smtClean="0"/>
            </a:br>
            <a:endParaRPr lang="en-GB" dirty="0"/>
          </a:p>
        </p:txBody>
      </p:sp>
      <p:sp>
        <p:nvSpPr>
          <p:cNvPr id="3" name="Content Placeholder 2"/>
          <p:cNvSpPr>
            <a:spLocks noGrp="1"/>
          </p:cNvSpPr>
          <p:nvPr>
            <p:ph idx="1"/>
          </p:nvPr>
        </p:nvSpPr>
        <p:spPr>
          <a:xfrm>
            <a:off x="179513" y="1524000"/>
            <a:ext cx="8331442" cy="4191000"/>
          </a:xfrm>
        </p:spPr>
        <p:txBody>
          <a:bodyPr/>
          <a:lstStyle/>
          <a:p>
            <a:pPr algn="just" rtl="1">
              <a:lnSpc>
                <a:spcPct val="150000"/>
              </a:lnSpc>
              <a:buFont typeface="Arial" pitchFamily="34" charset="0"/>
              <a:buChar char="•"/>
            </a:pPr>
            <a:r>
              <a:rPr lang="ar-SA" dirty="0" smtClean="0">
                <a:cs typeface="Arial" pitchFamily="34" charset="0"/>
              </a:rPr>
              <a:t>مراجعة الأمثلة المحلولة بالكتاب بالفصل الثالث عشر (السجلات المساعدة) ص 394، ص 396، ص400، ص 402.</a:t>
            </a:r>
            <a:endParaRPr lang="en-US" dirty="0" smtClean="0">
              <a:cs typeface="Arial" pitchFamily="34" charset="0"/>
            </a:endParaRPr>
          </a:p>
          <a:p>
            <a:pPr rtl="1">
              <a:lnSpc>
                <a:spcPct val="150000"/>
              </a:lnSpc>
              <a:buFont typeface="Arial" pitchFamily="34" charset="0"/>
              <a:buChar char="•"/>
            </a:pPr>
            <a:r>
              <a:rPr lang="ar-SA" dirty="0" smtClean="0">
                <a:cs typeface="Arial" pitchFamily="34" charset="0"/>
              </a:rPr>
              <a:t>حل الحالة التطبيقية رقم (1/13) ص 399.</a:t>
            </a:r>
          </a:p>
          <a:p>
            <a:pPr rtl="1">
              <a:lnSpc>
                <a:spcPct val="150000"/>
              </a:lnSpc>
              <a:buFont typeface="Arial" pitchFamily="34" charset="0"/>
              <a:buChar char="•"/>
            </a:pPr>
            <a:r>
              <a:rPr lang="ar-SA" dirty="0" smtClean="0">
                <a:cs typeface="Arial" pitchFamily="34" charset="0"/>
              </a:rPr>
              <a:t>حل السؤالين رقمي (5)، (6) ص </a:t>
            </a:r>
            <a:r>
              <a:rPr lang="ar-SA" dirty="0" err="1" smtClean="0">
                <a:cs typeface="Arial" pitchFamily="34" charset="0"/>
              </a:rPr>
              <a:t>ص</a:t>
            </a:r>
            <a:r>
              <a:rPr lang="ar-SA" dirty="0" smtClean="0">
                <a:cs typeface="Arial" pitchFamily="34" charset="0"/>
              </a:rPr>
              <a:t> 410 – 411 بالكتاب.</a:t>
            </a:r>
          </a:p>
          <a:p>
            <a:pPr rtl="1">
              <a:lnSpc>
                <a:spcPct val="150000"/>
              </a:lnSpc>
            </a:pPr>
            <a:endParaRPr lang="en-GB" dirty="0" smtClean="0">
              <a:cs typeface="Arial" pitchFamily="34" charset="0"/>
            </a:endParaRPr>
          </a:p>
          <a:p>
            <a:pPr algn="just" rtl="1">
              <a:buFont typeface="Arial" pitchFamily="34" charset="0"/>
              <a:buChar char="•"/>
            </a:pPr>
            <a:endParaRPr lang="ar-SA" dirty="0" smtClean="0">
              <a:cs typeface="Arial" pitchFamily="34" charset="0"/>
            </a:endParaRPr>
          </a:p>
        </p:txBody>
      </p:sp>
      <p:sp>
        <p:nvSpPr>
          <p:cNvPr id="6" name="Slide Number Placeholder 3"/>
          <p:cNvSpPr txBox="1">
            <a:spLocks/>
          </p:cNvSpPr>
          <p:nvPr/>
        </p:nvSpPr>
        <p:spPr bwMode="auto">
          <a:xfrm>
            <a:off x="4609147" y="6381328"/>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301</a:t>
            </a:fld>
            <a:endParaRPr lang="en-US" dirty="0">
              <a:solidFill>
                <a:prstClr val="white"/>
              </a:solidFill>
              <a:cs typeface="Arial" pitchFamily="34" charset="0"/>
            </a:endParaRPr>
          </a:p>
        </p:txBody>
      </p:sp>
    </p:spTree>
    <p:extLst>
      <p:ext uri="{BB962C8B-B14F-4D97-AF65-F5344CB8AC3E}">
        <p14:creationId xmlns="" xmlns:p14="http://schemas.microsoft.com/office/powerpoint/2010/main" val="158654633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4739" y="609600"/>
            <a:ext cx="7491046" cy="533400"/>
          </a:xfrm>
        </p:spPr>
        <p:txBody>
          <a:bodyPr/>
          <a:lstStyle/>
          <a:p>
            <a:pPr>
              <a:defRPr/>
            </a:pPr>
            <a:r>
              <a:rPr lang="ar-SA" sz="3200" b="1" dirty="0" smtClean="0">
                <a:solidFill>
                  <a:srgbClr val="FF0000"/>
                </a:solidFill>
              </a:rPr>
              <a:t/>
            </a:r>
            <a:br>
              <a:rPr lang="ar-SA" sz="3200" b="1" dirty="0" smtClean="0">
                <a:solidFill>
                  <a:srgbClr val="FF0000"/>
                </a:solidFill>
              </a:rPr>
            </a:br>
            <a:r>
              <a:rPr lang="ar-SA" sz="3200" b="1" dirty="0" smtClean="0">
                <a:solidFill>
                  <a:srgbClr val="FF0000"/>
                </a:solidFill>
              </a:rPr>
              <a:t>المطلوب من الطلاب حتى هذه المرحلة:</a:t>
            </a:r>
            <a:r>
              <a:rPr lang="en-GB" b="1" dirty="0" smtClean="0"/>
              <a:t/>
            </a:r>
            <a:br>
              <a:rPr lang="en-GB" b="1" dirty="0" smtClean="0"/>
            </a:br>
            <a:endParaRPr lang="en-GB" dirty="0"/>
          </a:p>
        </p:txBody>
      </p:sp>
      <p:sp>
        <p:nvSpPr>
          <p:cNvPr id="3" name="Content Placeholder 2"/>
          <p:cNvSpPr>
            <a:spLocks noGrp="1"/>
          </p:cNvSpPr>
          <p:nvPr>
            <p:ph idx="1"/>
          </p:nvPr>
        </p:nvSpPr>
        <p:spPr>
          <a:xfrm>
            <a:off x="773723" y="1524000"/>
            <a:ext cx="7666892" cy="4191000"/>
          </a:xfrm>
        </p:spPr>
        <p:txBody>
          <a:bodyPr/>
          <a:lstStyle/>
          <a:p>
            <a:pPr algn="just" rtl="1">
              <a:buFont typeface="Arial" pitchFamily="34" charset="0"/>
              <a:buChar char="•"/>
            </a:pPr>
            <a:r>
              <a:rPr lang="ar-SA" smtClean="0">
                <a:cs typeface="Arial" pitchFamily="34" charset="0"/>
              </a:rPr>
              <a:t>مراجعة الكتاب: الفصل الرابع عشر (الأخطاء المحاسبية) لمعرفة:</a:t>
            </a:r>
          </a:p>
          <a:p>
            <a:pPr rtl="1">
              <a:buFont typeface="Arial" pitchFamily="34" charset="0"/>
              <a:buChar char="•"/>
            </a:pPr>
            <a:r>
              <a:rPr lang="ar-SA" smtClean="0">
                <a:cs typeface="Arial" pitchFamily="34" charset="0"/>
              </a:rPr>
              <a:t>أنواع الأخطاء المحاسبية</a:t>
            </a:r>
            <a:endParaRPr lang="en-GB" smtClean="0">
              <a:cs typeface="Arial" pitchFamily="34" charset="0"/>
            </a:endParaRPr>
          </a:p>
          <a:p>
            <a:pPr rtl="1">
              <a:buFont typeface="Arial" pitchFamily="34" charset="0"/>
              <a:buChar char="•"/>
            </a:pPr>
            <a:r>
              <a:rPr lang="ar-SA" smtClean="0">
                <a:cs typeface="Arial" pitchFamily="34" charset="0"/>
              </a:rPr>
              <a:t>تبويب الأخطاء المحاسبية</a:t>
            </a:r>
            <a:endParaRPr lang="en-GB" smtClean="0">
              <a:cs typeface="Arial" pitchFamily="34" charset="0"/>
            </a:endParaRPr>
          </a:p>
          <a:p>
            <a:pPr rtl="1">
              <a:buFont typeface="Arial" pitchFamily="34" charset="0"/>
              <a:buChar char="•"/>
            </a:pPr>
            <a:r>
              <a:rPr lang="ar-SA" smtClean="0">
                <a:cs typeface="Arial" pitchFamily="34" charset="0"/>
              </a:rPr>
              <a:t>الوسائل المحاسبية لاكتشاف الأخطاء</a:t>
            </a:r>
            <a:endParaRPr lang="en-GB" smtClean="0">
              <a:cs typeface="Arial" pitchFamily="34" charset="0"/>
            </a:endParaRPr>
          </a:p>
          <a:p>
            <a:pPr rtl="1">
              <a:buFont typeface="Arial" pitchFamily="34" charset="0"/>
              <a:buChar char="•"/>
            </a:pPr>
            <a:r>
              <a:rPr lang="ar-SA" smtClean="0">
                <a:cs typeface="Arial" pitchFamily="34" charset="0"/>
              </a:rPr>
              <a:t>قواعد تصحيح الأخطاء المحاسبية</a:t>
            </a:r>
          </a:p>
          <a:p>
            <a:pPr rtl="1">
              <a:buFont typeface="Arial" pitchFamily="34" charset="0"/>
              <a:buChar char="•"/>
            </a:pPr>
            <a:r>
              <a:rPr lang="ar-SA" smtClean="0">
                <a:cs typeface="Arial" pitchFamily="34" charset="0"/>
              </a:rPr>
              <a:t>طرق تصحيح الأخطاء المحاسبية</a:t>
            </a:r>
            <a:endParaRPr lang="en-GB" smtClean="0">
              <a:cs typeface="Arial" pitchFamily="34" charset="0"/>
            </a:endParaRPr>
          </a:p>
          <a:p>
            <a:pPr algn="just" rtl="1">
              <a:buFont typeface="Arial" pitchFamily="34" charset="0"/>
              <a:buChar char="•"/>
            </a:pPr>
            <a:endParaRPr lang="ar-SA" smtClean="0">
              <a:cs typeface="Arial" pitchFamily="34" charset="0"/>
            </a:endParaRPr>
          </a:p>
        </p:txBody>
      </p:sp>
      <p:sp>
        <p:nvSpPr>
          <p:cNvPr id="6" name="Slide Number Placeholder 3"/>
          <p:cNvSpPr txBox="1">
            <a:spLocks/>
          </p:cNvSpPr>
          <p:nvPr/>
        </p:nvSpPr>
        <p:spPr bwMode="auto">
          <a:xfrm>
            <a:off x="4609147" y="6381328"/>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302</a:t>
            </a:fld>
            <a:endParaRPr lang="en-US" dirty="0">
              <a:solidFill>
                <a:prstClr val="white"/>
              </a:solidFill>
              <a:cs typeface="Arial" pitchFamily="34" charset="0"/>
            </a:endParaRPr>
          </a:p>
        </p:txBody>
      </p:sp>
    </p:spTree>
    <p:extLst>
      <p:ext uri="{BB962C8B-B14F-4D97-AF65-F5344CB8AC3E}">
        <p14:creationId xmlns="" xmlns:p14="http://schemas.microsoft.com/office/powerpoint/2010/main" val="422032080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linds(horizontal)">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609147" y="6381328"/>
            <a:ext cx="445477" cy="365125"/>
          </a:xfrm>
          <a:noFill/>
          <a:ln>
            <a:miter lim="800000"/>
            <a:headEnd/>
            <a:tailEnd/>
          </a:ln>
        </p:spPr>
        <p:txBody>
          <a:bodyPr/>
          <a:lstStyle/>
          <a:p>
            <a:pPr algn="ctr"/>
            <a:fld id="{E1D16D93-8795-4AD6-9A1F-54CC01E741BE}" type="slidenum">
              <a:rPr lang="ar-SA" sz="1800" smtClean="0">
                <a:solidFill>
                  <a:prstClr val="white"/>
                </a:solidFill>
                <a:cs typeface="Arial" pitchFamily="34" charset="0"/>
              </a:rPr>
              <a:pPr algn="ctr"/>
              <a:t>303</a:t>
            </a:fld>
            <a:endParaRPr lang="en-US" sz="1800" dirty="0" smtClean="0">
              <a:solidFill>
                <a:prstClr val="white"/>
              </a:solidFill>
              <a:cs typeface="Arial" pitchFamily="34" charset="0"/>
            </a:endParaRPr>
          </a:p>
        </p:txBody>
      </p:sp>
      <p:sp>
        <p:nvSpPr>
          <p:cNvPr id="5" name="Title 4"/>
          <p:cNvSpPr txBox="1">
            <a:spLocks/>
          </p:cNvSpPr>
          <p:nvPr/>
        </p:nvSpPr>
        <p:spPr bwMode="auto">
          <a:xfrm>
            <a:off x="633046" y="2133603"/>
            <a:ext cx="77724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SA" sz="8000" b="1" spc="-150" dirty="0" smtClean="0">
                <a:solidFill>
                  <a:srgbClr val="FF0000"/>
                </a:solidFill>
                <a:latin typeface="ae_AlMateen" pitchFamily="2" charset="-78"/>
                <a:cs typeface="ae_AlMateen" pitchFamily="2" charset="-78"/>
              </a:rPr>
              <a:t>الفصـل الرابع عشر </a:t>
            </a:r>
          </a:p>
          <a:p>
            <a:pPr eaLnBrk="1" hangingPunct="1"/>
            <a:r>
              <a:rPr lang="ar-EG" sz="8000" spc="-150" dirty="0" smtClean="0">
                <a:solidFill>
                  <a:srgbClr val="009900"/>
                </a:solidFill>
                <a:latin typeface="ae_AlMateen" pitchFamily="2" charset="-78"/>
                <a:cs typeface="ae_AlMateen" pitchFamily="2" charset="-78"/>
              </a:rPr>
              <a:t>المح</a:t>
            </a:r>
            <a:r>
              <a:rPr lang="ar-SA" sz="8000" spc="-150" dirty="0" smtClean="0">
                <a:solidFill>
                  <a:srgbClr val="009900"/>
                </a:solidFill>
                <a:latin typeface="ae_AlMateen" pitchFamily="2" charset="-78"/>
                <a:cs typeface="ae_AlMateen" pitchFamily="2" charset="-78"/>
              </a:rPr>
              <a:t>ـ</a:t>
            </a:r>
            <a:r>
              <a:rPr lang="ar-EG" sz="8000" spc="-150" dirty="0" smtClean="0">
                <a:solidFill>
                  <a:srgbClr val="009900"/>
                </a:solidFill>
                <a:latin typeface="ae_AlMateen" pitchFamily="2" charset="-78"/>
                <a:cs typeface="ae_AlMateen" pitchFamily="2" charset="-78"/>
              </a:rPr>
              <a:t>اضرة</a:t>
            </a:r>
            <a:r>
              <a:rPr lang="ar-EG" sz="8000" dirty="0" smtClean="0">
                <a:solidFill>
                  <a:srgbClr val="009900"/>
                </a:solidFill>
                <a:cs typeface="Arial" pitchFamily="34" charset="0"/>
              </a:rPr>
              <a:t> </a:t>
            </a:r>
            <a:r>
              <a:rPr lang="ar-SA" sz="8000" spc="-150" dirty="0" smtClean="0">
                <a:solidFill>
                  <a:srgbClr val="009900"/>
                </a:solidFill>
                <a:latin typeface="ae_AlMateen" pitchFamily="2" charset="-78"/>
                <a:cs typeface="ae_AlMateen" pitchFamily="2" charset="-78"/>
              </a:rPr>
              <a:t>الرابعة عشرة</a:t>
            </a:r>
          </a:p>
          <a:p>
            <a:pPr eaLnBrk="1" hangingPunct="1"/>
            <a:r>
              <a:rPr lang="ar-SA" spc="-150" dirty="0" smtClean="0">
                <a:solidFill>
                  <a:srgbClr val="376092"/>
                </a:solidFill>
                <a:latin typeface="ae_AlMateen" pitchFamily="2" charset="-78"/>
                <a:cs typeface="ae_AlMateen" pitchFamily="2" charset="-78"/>
              </a:rPr>
              <a:t> </a:t>
            </a:r>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414899" y="4191000"/>
            <a:ext cx="6541477"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6600" b="1" dirty="0" smtClean="0">
                <a:solidFill>
                  <a:prstClr val="black"/>
                </a:solidFill>
                <a:cs typeface="Arial" pitchFamily="34" charset="0"/>
              </a:rPr>
              <a:t>الأخطاء المحاسبية</a:t>
            </a:r>
            <a:endParaRPr lang="ar-SA" sz="4800" b="1" dirty="0" smtClean="0">
              <a:solidFill>
                <a:prstClr val="black"/>
              </a:solidFill>
              <a:cs typeface="Arial" pitchFamily="34" charset="0"/>
            </a:endParaRPr>
          </a:p>
        </p:txBody>
      </p:sp>
    </p:spTree>
    <p:extLst>
      <p:ext uri="{BB962C8B-B14F-4D97-AF65-F5344CB8AC3E}">
        <p14:creationId xmlns="" xmlns:p14="http://schemas.microsoft.com/office/powerpoint/2010/main" val="2661714638"/>
      </p:ext>
    </p:extLst>
  </p:cSld>
  <p:clrMapOvr>
    <a:masterClrMapping/>
  </p:clrMapOvr>
  <p:timing>
    <p:tnLst>
      <p:par>
        <p:cTn id="1" dur="indefinite" restart="never" nodeType="tmRoot"/>
      </p:par>
    </p:tnLst>
  </p:timing>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424936" cy="1143000"/>
          </a:xfrm>
          <a:solidFill>
            <a:schemeClr val="accent1"/>
          </a:solidFill>
        </p:spPr>
        <p:txBody>
          <a:bodyPr/>
          <a:lstStyle/>
          <a:p>
            <a:pPr rtl="1">
              <a:defRPr/>
            </a:pPr>
            <a:r>
              <a:rPr lang="en-US" sz="3600" b="1" dirty="0" smtClean="0"/>
              <a:t> </a:t>
            </a:r>
            <a:r>
              <a:rPr lang="ar-SA" sz="3600" b="1" dirty="0" smtClean="0"/>
              <a:t> </a:t>
            </a:r>
            <a:r>
              <a:rPr lang="ar-SA" sz="3600" b="1" dirty="0" smtClean="0">
                <a:solidFill>
                  <a:schemeClr val="tx1"/>
                </a:solidFill>
              </a:rPr>
              <a:t>تاسعاً: معالجة الأخطاء المحاسبية </a:t>
            </a:r>
            <a:r>
              <a:rPr lang="ar-SA" sz="3600" b="1" dirty="0" smtClean="0"/>
              <a:t/>
            </a:r>
            <a:br>
              <a:rPr lang="ar-SA" sz="3600" b="1" dirty="0" smtClean="0"/>
            </a:br>
            <a:r>
              <a:rPr lang="ar-SA" sz="3600" b="1" dirty="0" smtClean="0"/>
              <a:t>  </a:t>
            </a:r>
            <a:r>
              <a:rPr lang="en-US" sz="3600" b="1" dirty="0" smtClean="0">
                <a:solidFill>
                  <a:srgbClr val="FF0000"/>
                </a:solidFill>
                <a:cs typeface="Arial" pitchFamily="34" charset="0"/>
              </a:rPr>
              <a:t>Accounting </a:t>
            </a:r>
            <a:r>
              <a:rPr lang="en-US" sz="3600" b="1" dirty="0">
                <a:solidFill>
                  <a:srgbClr val="FF0000"/>
                </a:solidFill>
                <a:cs typeface="Arial" pitchFamily="34" charset="0"/>
              </a:rPr>
              <a:t>Errors</a:t>
            </a:r>
            <a:r>
              <a:rPr lang="en-US" sz="3600" b="1" dirty="0" smtClean="0">
                <a:solidFill>
                  <a:srgbClr val="FF0000"/>
                </a:solidFill>
                <a:cs typeface="Arial" pitchFamily="34" charset="0"/>
              </a:rPr>
              <a:t> Adjustment</a:t>
            </a:r>
            <a:endParaRPr lang="ar-SA" sz="3600" b="1" dirty="0"/>
          </a:p>
        </p:txBody>
      </p:sp>
      <p:sp>
        <p:nvSpPr>
          <p:cNvPr id="3" name="Content Placeholder 2"/>
          <p:cNvSpPr>
            <a:spLocks noGrp="1"/>
          </p:cNvSpPr>
          <p:nvPr>
            <p:ph idx="1"/>
          </p:nvPr>
        </p:nvSpPr>
        <p:spPr>
          <a:xfrm>
            <a:off x="457200" y="1600201"/>
            <a:ext cx="8194431" cy="4525963"/>
          </a:xfrm>
        </p:spPr>
        <p:txBody>
          <a:bodyPr/>
          <a:lstStyle/>
          <a:p>
            <a:pPr rtl="1">
              <a:defRPr/>
            </a:pPr>
            <a:r>
              <a:rPr lang="ar-SA" sz="3600" b="1" dirty="0" smtClean="0">
                <a:solidFill>
                  <a:srgbClr val="FF0000"/>
                </a:solidFill>
                <a:effectLst>
                  <a:outerShdw blurRad="38100" dist="38100" dir="2700000" algn="tl">
                    <a:srgbClr val="FFFFFF"/>
                  </a:outerShdw>
                </a:effectLst>
              </a:rPr>
              <a:t>أنواع الأخطاء المحاسبية</a:t>
            </a:r>
          </a:p>
          <a:p>
            <a:pPr marL="609600" indent="-609600" rtl="1" eaLnBrk="1" hangingPunct="1">
              <a:buFont typeface="Arial" pitchFamily="34" charset="0"/>
              <a:buAutoNum type="arabicPeriod"/>
              <a:defRPr/>
            </a:pPr>
            <a:r>
              <a:rPr lang="ar-SA" sz="3000" dirty="0" smtClean="0"/>
              <a:t>أخطاء </a:t>
            </a:r>
            <a:r>
              <a:rPr lang="ar-SA" sz="3000" b="1" u="sng" dirty="0" smtClean="0">
                <a:solidFill>
                  <a:srgbClr val="002060"/>
                </a:solidFill>
              </a:rPr>
              <a:t>الحذف والسهو</a:t>
            </a:r>
            <a:r>
              <a:rPr lang="ar-SA" sz="3000" dirty="0" smtClean="0">
                <a:solidFill>
                  <a:srgbClr val="002060"/>
                </a:solidFill>
              </a:rPr>
              <a:t> </a:t>
            </a:r>
            <a:r>
              <a:rPr lang="ar-SA" sz="3000" dirty="0" smtClean="0"/>
              <a:t>(الكلى أوالجزئى).</a:t>
            </a:r>
          </a:p>
          <a:p>
            <a:pPr marL="609600" indent="-609600" rtl="1" eaLnBrk="1" hangingPunct="1">
              <a:buFont typeface="Arial" pitchFamily="34" charset="0"/>
              <a:buAutoNum type="arabicPeriod"/>
              <a:defRPr/>
            </a:pPr>
            <a:r>
              <a:rPr lang="ar-SA" sz="3000" b="1" u="sng" dirty="0" smtClean="0">
                <a:solidFill>
                  <a:srgbClr val="002060"/>
                </a:solidFill>
              </a:rPr>
              <a:t>الأخطاء الكتابية</a:t>
            </a:r>
            <a:r>
              <a:rPr lang="ar-SA" sz="3000" dirty="0" smtClean="0">
                <a:solidFill>
                  <a:srgbClr val="002060"/>
                </a:solidFill>
              </a:rPr>
              <a:t> </a:t>
            </a:r>
            <a:r>
              <a:rPr lang="ar-SA" sz="3000" dirty="0" smtClean="0"/>
              <a:t>(أخطاء عند التسجيل في اليومية أو الترحيل للأستاذ).</a:t>
            </a:r>
          </a:p>
          <a:p>
            <a:pPr marL="609600" indent="-609600" rtl="1" eaLnBrk="1" hangingPunct="1">
              <a:buFont typeface="Arial" pitchFamily="34" charset="0"/>
              <a:buAutoNum type="arabicPeriod"/>
              <a:defRPr/>
            </a:pPr>
            <a:r>
              <a:rPr lang="ar-SA" sz="3000" b="1" u="sng" dirty="0" smtClean="0">
                <a:solidFill>
                  <a:srgbClr val="002060"/>
                </a:solidFill>
              </a:rPr>
              <a:t>الأخطاء الفنية</a:t>
            </a:r>
            <a:r>
              <a:rPr lang="ar-SA" sz="3000" dirty="0" smtClean="0">
                <a:solidFill>
                  <a:srgbClr val="002060"/>
                </a:solidFill>
              </a:rPr>
              <a:t> </a:t>
            </a:r>
            <a:r>
              <a:rPr lang="ar-SA" sz="3000" dirty="0" smtClean="0"/>
              <a:t>(أخطاء في التوجيه المحاسبى أو عدم التطبيق السليم للقواعد المحاسبية).</a:t>
            </a:r>
          </a:p>
          <a:p>
            <a:pPr marL="609600" indent="-609600" algn="just" rtl="1" eaLnBrk="1" hangingPunct="1">
              <a:buFont typeface="Arial" pitchFamily="34" charset="0"/>
              <a:buAutoNum type="arabicPeriod"/>
              <a:defRPr/>
            </a:pPr>
            <a:r>
              <a:rPr lang="ar-SA" sz="3000" b="1" u="sng" dirty="0" smtClean="0">
                <a:solidFill>
                  <a:srgbClr val="002060"/>
                </a:solidFill>
              </a:rPr>
              <a:t>الأخطاء المتكافئة</a:t>
            </a:r>
            <a:r>
              <a:rPr lang="ar-SA" sz="3000" dirty="0" smtClean="0"/>
              <a:t> (المعوضة) أو التي يعوض بعضها البعض مثل زيادة حساب المدينين بدلا من حساب أوراق القبض فكلاهما حساب مدين.</a:t>
            </a:r>
            <a:endParaRPr lang="en-US" sz="3000" dirty="0" smtClean="0"/>
          </a:p>
          <a:p>
            <a:pPr rtl="1">
              <a:defRPr/>
            </a:pPr>
            <a:endParaRPr lang="ar-SA" dirty="0"/>
          </a:p>
        </p:txBody>
      </p:sp>
      <p:sp>
        <p:nvSpPr>
          <p:cNvPr id="6" name="Slide Number Placeholder 3"/>
          <p:cNvSpPr txBox="1">
            <a:spLocks/>
          </p:cNvSpPr>
          <p:nvPr/>
        </p:nvSpPr>
        <p:spPr bwMode="auto">
          <a:xfrm>
            <a:off x="4609147" y="6381328"/>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304</a:t>
            </a:fld>
            <a:endParaRPr lang="en-US" dirty="0">
              <a:solidFill>
                <a:prstClr val="white"/>
              </a:solidFill>
              <a:cs typeface="Arial" pitchFamily="34" charset="0"/>
            </a:endParaRPr>
          </a:p>
        </p:txBody>
      </p:sp>
    </p:spTree>
    <p:extLst>
      <p:ext uri="{BB962C8B-B14F-4D97-AF65-F5344CB8AC3E}">
        <p14:creationId xmlns="" xmlns:p14="http://schemas.microsoft.com/office/powerpoint/2010/main" val="15667085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74638"/>
            <a:ext cx="8254425" cy="1143000"/>
          </a:xfrm>
          <a:solidFill>
            <a:schemeClr val="accent1"/>
          </a:solidFill>
        </p:spPr>
        <p:txBody>
          <a:bodyPr/>
          <a:lstStyle/>
          <a:p>
            <a:pPr rtl="1">
              <a:defRPr/>
            </a:pPr>
            <a:r>
              <a:rPr lang="ar-SA" sz="3600" b="1" dirty="0" smtClean="0">
                <a:solidFill>
                  <a:schemeClr val="tx1"/>
                </a:solidFill>
                <a:effectLst>
                  <a:outerShdw blurRad="38100" dist="38100" dir="2700000" algn="tl">
                    <a:srgbClr val="FFFFFF"/>
                  </a:outerShdw>
                </a:effectLst>
              </a:rPr>
              <a:t>تبويب الأخطاء المحاسبية</a:t>
            </a:r>
            <a:br>
              <a:rPr lang="ar-SA" sz="3600" b="1" dirty="0" smtClean="0">
                <a:solidFill>
                  <a:schemeClr val="tx1"/>
                </a:solidFill>
                <a:effectLst>
                  <a:outerShdw blurRad="38100" dist="38100" dir="2700000" algn="tl">
                    <a:srgbClr val="FFFFFF"/>
                  </a:outerShdw>
                </a:effectLst>
              </a:rPr>
            </a:br>
            <a:r>
              <a:rPr lang="ar-SA" sz="3600" b="1" dirty="0" smtClean="0">
                <a:solidFill>
                  <a:srgbClr val="FF0000"/>
                </a:solidFill>
                <a:effectLst>
                  <a:outerShdw blurRad="38100" dist="38100" dir="2700000" algn="tl">
                    <a:srgbClr val="FFFFFF"/>
                  </a:outerShdw>
                </a:effectLst>
              </a:rPr>
              <a:t> </a:t>
            </a:r>
            <a:r>
              <a:rPr lang="en-US" sz="3200" b="1" dirty="0" smtClean="0">
                <a:solidFill>
                  <a:srgbClr val="FF0000"/>
                </a:solidFill>
                <a:cs typeface="Arial" pitchFamily="34" charset="0"/>
              </a:rPr>
              <a:t>Accounting Errors Classification</a:t>
            </a:r>
            <a:endParaRPr lang="ar-SA" sz="3200" dirty="0">
              <a:solidFill>
                <a:srgbClr val="FF0000"/>
              </a:solidFill>
            </a:endParaRPr>
          </a:p>
        </p:txBody>
      </p:sp>
      <p:sp>
        <p:nvSpPr>
          <p:cNvPr id="3" name="Content Placeholder 2"/>
          <p:cNvSpPr>
            <a:spLocks noGrp="1"/>
          </p:cNvSpPr>
          <p:nvPr>
            <p:ph idx="1"/>
          </p:nvPr>
        </p:nvSpPr>
        <p:spPr/>
        <p:txBody>
          <a:bodyPr/>
          <a:lstStyle/>
          <a:p>
            <a:pPr marL="609600" indent="-609600" rtl="1" eaLnBrk="1" hangingPunct="1">
              <a:buFont typeface="Arial" pitchFamily="34" charset="0"/>
              <a:buAutoNum type="arabicPeriod"/>
              <a:defRPr/>
            </a:pPr>
            <a:r>
              <a:rPr lang="ar-SA" b="1" u="sng" dirty="0" smtClean="0">
                <a:solidFill>
                  <a:srgbClr val="002060"/>
                </a:solidFill>
              </a:rPr>
              <a:t>حسب مصدر الخطأ:</a:t>
            </a:r>
            <a:r>
              <a:rPr lang="ar-SA" dirty="0" smtClean="0">
                <a:solidFill>
                  <a:srgbClr val="002060"/>
                </a:solidFill>
              </a:rPr>
              <a:t> </a:t>
            </a:r>
            <a:r>
              <a:rPr lang="ar-SA" dirty="0" smtClean="0"/>
              <a:t>(أخطاء الحذف والسهو- أخطاء الارتكاب)</a:t>
            </a:r>
          </a:p>
          <a:p>
            <a:pPr marL="609600" indent="-609600" rtl="1" eaLnBrk="1" hangingPunct="1">
              <a:buFont typeface="Arial" pitchFamily="34" charset="0"/>
              <a:buAutoNum type="arabicPeriod"/>
              <a:defRPr/>
            </a:pPr>
            <a:r>
              <a:rPr lang="ar-SA" b="1" u="sng" dirty="0" smtClean="0">
                <a:solidFill>
                  <a:srgbClr val="002060"/>
                </a:solidFill>
              </a:rPr>
              <a:t>حسب مكان حدوث الخطأ</a:t>
            </a:r>
            <a:r>
              <a:rPr lang="ar-SA" b="1" dirty="0" smtClean="0">
                <a:solidFill>
                  <a:srgbClr val="002060"/>
                </a:solidFill>
              </a:rPr>
              <a:t>: </a:t>
            </a:r>
            <a:r>
              <a:rPr lang="ar-SA" dirty="0" smtClean="0"/>
              <a:t>(اليومية- الأستاذ- ميزان المراجعة- القوائم المالية).</a:t>
            </a:r>
          </a:p>
          <a:p>
            <a:pPr marL="609600" indent="-609600" algn="just" rtl="1" eaLnBrk="1" hangingPunct="1">
              <a:buFont typeface="Arial" pitchFamily="34" charset="0"/>
              <a:buAutoNum type="arabicPeriod"/>
              <a:defRPr/>
            </a:pPr>
            <a:r>
              <a:rPr lang="ar-SA" b="1" u="sng" dirty="0" smtClean="0">
                <a:solidFill>
                  <a:srgbClr val="002060"/>
                </a:solidFill>
              </a:rPr>
              <a:t>حسب تأثير الخطأ على توازن ميزان المراجعة</a:t>
            </a:r>
            <a:r>
              <a:rPr lang="ar-SA" b="1" dirty="0" smtClean="0">
                <a:solidFill>
                  <a:srgbClr val="002060"/>
                </a:solidFill>
              </a:rPr>
              <a:t>: </a:t>
            </a:r>
            <a:r>
              <a:rPr lang="ar-SA" b="1" dirty="0" smtClean="0"/>
              <a:t>(</a:t>
            </a:r>
            <a:r>
              <a:rPr lang="ar-SA" dirty="0" smtClean="0"/>
              <a:t>أخطاء لا تؤثر على التوازن - أخطاء تؤثر على التوازن).</a:t>
            </a:r>
          </a:p>
          <a:p>
            <a:pPr marL="609600" indent="-609600" rtl="1" eaLnBrk="1" hangingPunct="1">
              <a:buFont typeface="Arial" pitchFamily="34" charset="0"/>
              <a:buAutoNum type="arabicPeriod"/>
              <a:defRPr/>
            </a:pPr>
            <a:r>
              <a:rPr lang="ar-SA" b="1" u="sng" dirty="0" smtClean="0">
                <a:solidFill>
                  <a:srgbClr val="002060"/>
                </a:solidFill>
              </a:rPr>
              <a:t>حسب توقيت اكتشاف الخطأ: </a:t>
            </a:r>
            <a:r>
              <a:rPr lang="ar-SA" dirty="0" smtClean="0"/>
              <a:t>(أخطاء تكتشف خلال الفترة وقبل اقفال الحسابات- أخطاء تكتشف في فترة مالية تالية).</a:t>
            </a:r>
            <a:endParaRPr lang="en-US" dirty="0" smtClean="0"/>
          </a:p>
          <a:p>
            <a:pPr>
              <a:defRPr/>
            </a:pPr>
            <a:endParaRPr lang="ar-SA" dirty="0"/>
          </a:p>
        </p:txBody>
      </p:sp>
      <p:sp>
        <p:nvSpPr>
          <p:cNvPr id="6" name="Slide Number Placeholder 3"/>
          <p:cNvSpPr txBox="1">
            <a:spLocks/>
          </p:cNvSpPr>
          <p:nvPr/>
        </p:nvSpPr>
        <p:spPr bwMode="auto">
          <a:xfrm>
            <a:off x="4609147" y="6381328"/>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305</a:t>
            </a:fld>
            <a:endParaRPr lang="en-US" dirty="0">
              <a:solidFill>
                <a:prstClr val="white"/>
              </a:solidFill>
              <a:cs typeface="Arial" pitchFamily="34" charset="0"/>
            </a:endParaRPr>
          </a:p>
        </p:txBody>
      </p:sp>
    </p:spTree>
    <p:extLst>
      <p:ext uri="{BB962C8B-B14F-4D97-AF65-F5344CB8AC3E}">
        <p14:creationId xmlns="" xmlns:p14="http://schemas.microsoft.com/office/powerpoint/2010/main" val="1946346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r>
              <a:rPr lang="ar-SA" sz="3600" b="1" dirty="0" smtClean="0">
                <a:solidFill>
                  <a:schemeClr val="tx1"/>
                </a:solidFill>
                <a:cs typeface="Arial" pitchFamily="34" charset="0"/>
              </a:rPr>
              <a:t>الوسائل المحاسبية لاكتشاف الأخطاء</a:t>
            </a:r>
            <a:endParaRPr lang="ar-SA" sz="3600" dirty="0" smtClean="0">
              <a:solidFill>
                <a:schemeClr val="tx1"/>
              </a:solidFill>
              <a:cs typeface="Arial" pitchFamily="34" charset="0"/>
            </a:endParaRPr>
          </a:p>
        </p:txBody>
      </p:sp>
      <p:sp>
        <p:nvSpPr>
          <p:cNvPr id="3" name="Content Placeholder 2"/>
          <p:cNvSpPr>
            <a:spLocks noGrp="1"/>
          </p:cNvSpPr>
          <p:nvPr>
            <p:ph idx="1"/>
          </p:nvPr>
        </p:nvSpPr>
        <p:spPr>
          <a:xfrm>
            <a:off x="211015" y="1600201"/>
            <a:ext cx="8475785" cy="4525963"/>
          </a:xfrm>
        </p:spPr>
        <p:txBody>
          <a:bodyPr/>
          <a:lstStyle/>
          <a:p>
            <a:pPr marL="609600" indent="-609600" rtl="1" eaLnBrk="1" hangingPunct="1">
              <a:buFont typeface="Arial" pitchFamily="34" charset="0"/>
              <a:buAutoNum type="arabicPeriod"/>
              <a:defRPr/>
            </a:pPr>
            <a:r>
              <a:rPr lang="ar-SA" dirty="0" smtClean="0">
                <a:effectLst>
                  <a:outerShdw blurRad="38100" dist="38100" dir="2700000" algn="tl">
                    <a:srgbClr val="C0C0C0"/>
                  </a:outerShdw>
                </a:effectLst>
              </a:rPr>
              <a:t>إعداد ميزان المراجعة</a:t>
            </a:r>
          </a:p>
          <a:p>
            <a:pPr marL="609600" indent="-609600" rtl="1" eaLnBrk="1" hangingPunct="1">
              <a:buFont typeface="Arial" pitchFamily="34" charset="0"/>
              <a:buAutoNum type="arabicPeriod"/>
              <a:defRPr/>
            </a:pPr>
            <a:r>
              <a:rPr lang="ar-SA" dirty="0" smtClean="0">
                <a:effectLst>
                  <a:outerShdw blurRad="38100" dist="38100" dir="2700000" algn="tl">
                    <a:srgbClr val="C0C0C0"/>
                  </a:outerShdw>
                </a:effectLst>
              </a:rPr>
              <a:t>مراجعة كشوف حسابات البنوك وإعداد مذكرات التسوية</a:t>
            </a:r>
          </a:p>
          <a:p>
            <a:pPr marL="609600" indent="-609600" rtl="1" eaLnBrk="1" hangingPunct="1">
              <a:buFont typeface="Arial" pitchFamily="34" charset="0"/>
              <a:buAutoNum type="arabicPeriod"/>
              <a:defRPr/>
            </a:pPr>
            <a:r>
              <a:rPr lang="ar-SA" dirty="0" smtClean="0">
                <a:effectLst>
                  <a:outerShdw blurRad="38100" dist="38100" dir="2700000" algn="tl">
                    <a:srgbClr val="C0C0C0"/>
                  </a:outerShdw>
                </a:effectLst>
              </a:rPr>
              <a:t>وجود دورات مستنديه واضحة لكل عملية (مشتريات- مبيعات..).</a:t>
            </a:r>
          </a:p>
          <a:p>
            <a:pPr marL="609600" indent="-609600" rtl="1" eaLnBrk="1" hangingPunct="1">
              <a:buFont typeface="Arial" pitchFamily="34" charset="0"/>
              <a:buAutoNum type="arabicPeriod"/>
              <a:defRPr/>
            </a:pPr>
            <a:r>
              <a:rPr lang="ar-SA" dirty="0" smtClean="0">
                <a:effectLst>
                  <a:outerShdw blurRad="38100" dist="38100" dir="2700000" algn="tl">
                    <a:srgbClr val="C0C0C0"/>
                  </a:outerShdw>
                </a:effectLst>
              </a:rPr>
              <a:t>وجود قسم للمراجعة الداخلية</a:t>
            </a:r>
          </a:p>
          <a:p>
            <a:pPr marL="609600" indent="-609600" rtl="1" eaLnBrk="1" hangingPunct="1">
              <a:buFont typeface="Arial" pitchFamily="34" charset="0"/>
              <a:buAutoNum type="arabicPeriod"/>
              <a:defRPr/>
            </a:pPr>
            <a:r>
              <a:rPr lang="ar-SA" dirty="0" smtClean="0">
                <a:effectLst>
                  <a:outerShdw blurRad="38100" dist="38100" dir="2700000" algn="tl">
                    <a:srgbClr val="C0C0C0"/>
                  </a:outerShdw>
                </a:effectLst>
              </a:rPr>
              <a:t>المراجعة </a:t>
            </a:r>
            <a:r>
              <a:rPr lang="ar-SA" dirty="0" err="1" smtClean="0">
                <a:effectLst>
                  <a:outerShdw blurRad="38100" dist="38100" dir="2700000" algn="tl">
                    <a:srgbClr val="C0C0C0"/>
                  </a:outerShdw>
                </a:effectLst>
              </a:rPr>
              <a:t>المستندية</a:t>
            </a:r>
            <a:endParaRPr lang="ar-SA" dirty="0" smtClean="0">
              <a:effectLst>
                <a:outerShdw blurRad="38100" dist="38100" dir="2700000" algn="tl">
                  <a:srgbClr val="C0C0C0"/>
                </a:outerShdw>
              </a:effectLst>
            </a:endParaRPr>
          </a:p>
          <a:p>
            <a:pPr marL="609600" indent="-609600" rtl="1" eaLnBrk="1" hangingPunct="1">
              <a:buFont typeface="Arial" pitchFamily="34" charset="0"/>
              <a:buAutoNum type="arabicPeriod"/>
              <a:defRPr/>
            </a:pPr>
            <a:r>
              <a:rPr lang="ar-SA" dirty="0" smtClean="0">
                <a:effectLst>
                  <a:outerShdw blurRad="38100" dist="38100" dir="2700000" algn="tl">
                    <a:srgbClr val="C0C0C0"/>
                  </a:outerShdw>
                </a:effectLst>
              </a:rPr>
              <a:t>استخدام أسلوب المصادقات في التحقق من أرصدة العملاء</a:t>
            </a:r>
            <a:endParaRPr lang="en-US" dirty="0" smtClean="0">
              <a:effectLst>
                <a:outerShdw blurRad="38100" dist="38100" dir="2700000" algn="tl">
                  <a:srgbClr val="C0C0C0"/>
                </a:outerShdw>
              </a:effectLst>
            </a:endParaRPr>
          </a:p>
          <a:p>
            <a:pPr>
              <a:defRPr/>
            </a:pPr>
            <a:endParaRPr lang="ar-SA" dirty="0"/>
          </a:p>
        </p:txBody>
      </p:sp>
      <p:sp>
        <p:nvSpPr>
          <p:cNvPr id="6" name="Slide Number Placeholder 3"/>
          <p:cNvSpPr txBox="1">
            <a:spLocks/>
          </p:cNvSpPr>
          <p:nvPr/>
        </p:nvSpPr>
        <p:spPr bwMode="auto">
          <a:xfrm>
            <a:off x="4609147" y="6381328"/>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306</a:t>
            </a:fld>
            <a:endParaRPr lang="en-US" dirty="0">
              <a:solidFill>
                <a:prstClr val="white"/>
              </a:solidFill>
              <a:cs typeface="Arial" pitchFamily="34" charset="0"/>
            </a:endParaRPr>
          </a:p>
        </p:txBody>
      </p:sp>
    </p:spTree>
    <p:extLst>
      <p:ext uri="{BB962C8B-B14F-4D97-AF65-F5344CB8AC3E}">
        <p14:creationId xmlns="" xmlns:p14="http://schemas.microsoft.com/office/powerpoint/2010/main" val="17970367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linds(horizontal)">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rtl="1">
              <a:defRPr/>
            </a:pPr>
            <a:r>
              <a:rPr lang="ar-SA" sz="3600" b="1" dirty="0" smtClean="0">
                <a:solidFill>
                  <a:schemeClr val="tx1"/>
                </a:solidFill>
                <a:effectLst>
                  <a:outerShdw blurRad="38100" dist="38100" dir="2700000" algn="tl">
                    <a:srgbClr val="FFFFFF"/>
                  </a:outerShdw>
                </a:effectLst>
              </a:rPr>
              <a:t>قواعد تصحيح الأخطاء المحاسبية </a:t>
            </a:r>
            <a:r>
              <a:rPr lang="ar-SA" sz="3600" b="1" dirty="0" smtClean="0">
                <a:solidFill>
                  <a:srgbClr val="FF0000"/>
                </a:solidFill>
                <a:effectLst>
                  <a:outerShdw blurRad="38100" dist="38100" dir="2700000" algn="tl">
                    <a:srgbClr val="FFFFFF"/>
                  </a:outerShdw>
                </a:effectLst>
              </a:rPr>
              <a:t/>
            </a:r>
            <a:br>
              <a:rPr lang="ar-SA" sz="3600" b="1" dirty="0" smtClean="0">
                <a:solidFill>
                  <a:srgbClr val="FF0000"/>
                </a:solidFill>
                <a:effectLst>
                  <a:outerShdw blurRad="38100" dist="38100" dir="2700000" algn="tl">
                    <a:srgbClr val="FFFFFF"/>
                  </a:outerShdw>
                </a:effectLst>
              </a:rPr>
            </a:br>
            <a:r>
              <a:rPr lang="ar-SA" sz="3600" b="1" dirty="0" smtClean="0">
                <a:solidFill>
                  <a:srgbClr val="FF0000"/>
                </a:solidFill>
                <a:effectLst>
                  <a:outerShdw blurRad="38100" dist="38100" dir="2700000" algn="tl">
                    <a:srgbClr val="FFFFFF"/>
                  </a:outerShdw>
                </a:effectLst>
              </a:rPr>
              <a:t>       </a:t>
            </a:r>
            <a:r>
              <a:rPr lang="en-US" sz="3600" b="1" dirty="0" smtClean="0">
                <a:solidFill>
                  <a:srgbClr val="FF0000"/>
                </a:solidFill>
                <a:effectLst>
                  <a:outerShdw blurRad="38100" dist="38100" dir="2700000" algn="tl">
                    <a:srgbClr val="FFFFFF"/>
                  </a:outerShdw>
                </a:effectLst>
              </a:rPr>
              <a:t>Rules of </a:t>
            </a:r>
            <a:r>
              <a:rPr lang="en-US" sz="3600" b="1" dirty="0" smtClean="0">
                <a:solidFill>
                  <a:srgbClr val="FF0000"/>
                </a:solidFill>
                <a:cs typeface="Arial" pitchFamily="34" charset="0"/>
              </a:rPr>
              <a:t>Accounting Errors Correction</a:t>
            </a:r>
            <a:endParaRPr lang="ar-SA" sz="3600" dirty="0">
              <a:solidFill>
                <a:srgbClr val="FF0000"/>
              </a:solidFill>
            </a:endParaRPr>
          </a:p>
        </p:txBody>
      </p:sp>
      <p:sp>
        <p:nvSpPr>
          <p:cNvPr id="3" name="Content Placeholder 2"/>
          <p:cNvSpPr>
            <a:spLocks noGrp="1"/>
          </p:cNvSpPr>
          <p:nvPr>
            <p:ph idx="1"/>
          </p:nvPr>
        </p:nvSpPr>
        <p:spPr>
          <a:xfrm>
            <a:off x="211015" y="1600201"/>
            <a:ext cx="8510954" cy="4525963"/>
          </a:xfrm>
        </p:spPr>
        <p:txBody>
          <a:bodyPr/>
          <a:lstStyle/>
          <a:p>
            <a:pPr marL="609600" indent="-609600" rtl="1" eaLnBrk="1" hangingPunct="1">
              <a:lnSpc>
                <a:spcPct val="90000"/>
              </a:lnSpc>
              <a:buFont typeface="+mj-lt"/>
              <a:buAutoNum type="arabicPeriod"/>
              <a:defRPr/>
            </a:pPr>
            <a:r>
              <a:rPr lang="ar-SA" sz="2800" dirty="0" smtClean="0"/>
              <a:t>لا يجوز تصحيح الأخطاء في </a:t>
            </a:r>
            <a:r>
              <a:rPr lang="ar-SA" sz="2800" u="sng" dirty="0" smtClean="0">
                <a:solidFill>
                  <a:srgbClr val="FF3300"/>
                </a:solidFill>
              </a:rPr>
              <a:t>دفتر اليومية بالكشط أو الشطب </a:t>
            </a:r>
            <a:r>
              <a:rPr lang="ar-SA" sz="2800" u="sng" dirty="0" err="1" smtClean="0">
                <a:solidFill>
                  <a:srgbClr val="FF3300"/>
                </a:solidFill>
              </a:rPr>
              <a:t>او</a:t>
            </a:r>
            <a:r>
              <a:rPr lang="ar-SA" sz="2800" u="sng" dirty="0" smtClean="0">
                <a:solidFill>
                  <a:srgbClr val="FF3300"/>
                </a:solidFill>
              </a:rPr>
              <a:t> الكتابة بين السطور</a:t>
            </a:r>
            <a:r>
              <a:rPr lang="ar-SA" sz="2800" dirty="0" smtClean="0"/>
              <a:t> لأنه دفتر نظامي.</a:t>
            </a:r>
          </a:p>
          <a:p>
            <a:pPr marL="609600" indent="-609600" algn="just" rtl="1" eaLnBrk="1" hangingPunct="1">
              <a:lnSpc>
                <a:spcPct val="90000"/>
              </a:lnSpc>
              <a:buFont typeface="+mj-lt"/>
              <a:buAutoNum type="arabicPeriod"/>
              <a:defRPr/>
            </a:pPr>
            <a:r>
              <a:rPr lang="ar-SA" sz="2800" dirty="0" smtClean="0"/>
              <a:t>لا يجوز </a:t>
            </a:r>
            <a:r>
              <a:rPr lang="ar-SA" sz="2800" u="sng" dirty="0" smtClean="0">
                <a:solidFill>
                  <a:srgbClr val="FF3300"/>
                </a:solidFill>
              </a:rPr>
              <a:t>نزع صفحة من صفحات دفتر اليومية</a:t>
            </a:r>
            <a:r>
              <a:rPr lang="ar-SA" sz="2800" dirty="0" smtClean="0"/>
              <a:t> لأن صفحاته  موثقة ومرقمة بتسلسل.</a:t>
            </a:r>
          </a:p>
          <a:p>
            <a:pPr marL="609600" indent="-609600" rtl="1" eaLnBrk="1" hangingPunct="1">
              <a:lnSpc>
                <a:spcPct val="90000"/>
              </a:lnSpc>
              <a:buFont typeface="+mj-lt"/>
              <a:buAutoNum type="arabicPeriod"/>
              <a:defRPr/>
            </a:pPr>
            <a:r>
              <a:rPr lang="ar-SA" sz="2800" u="sng" dirty="0" smtClean="0">
                <a:solidFill>
                  <a:srgbClr val="FF3300"/>
                </a:solidFill>
              </a:rPr>
              <a:t>يجوز</a:t>
            </a:r>
            <a:r>
              <a:rPr lang="ar-SA" sz="2800" dirty="0" smtClean="0"/>
              <a:t> التصحيح </a:t>
            </a:r>
            <a:r>
              <a:rPr lang="ar-SA" sz="2800" u="sng" dirty="0" smtClean="0">
                <a:solidFill>
                  <a:srgbClr val="FF3300"/>
                </a:solidFill>
              </a:rPr>
              <a:t>بالشطب في دفتر الأستاذ</a:t>
            </a:r>
            <a:r>
              <a:rPr lang="ar-SA" sz="2800" dirty="0" smtClean="0"/>
              <a:t> على أن يوقع من قام بالتصحيح بجوار التصحيح الذي تم.</a:t>
            </a:r>
          </a:p>
          <a:p>
            <a:pPr marL="609600" indent="-609600" algn="just" rtl="1" eaLnBrk="1" hangingPunct="1">
              <a:lnSpc>
                <a:spcPct val="90000"/>
              </a:lnSpc>
              <a:buFont typeface="+mj-lt"/>
              <a:buAutoNum type="arabicPeriod"/>
              <a:defRPr/>
            </a:pPr>
            <a:r>
              <a:rPr lang="ar-SA" sz="2800" dirty="0" smtClean="0"/>
              <a:t>تصحح أخطاء </a:t>
            </a:r>
            <a:r>
              <a:rPr lang="ar-SA" sz="2800" u="sng" dirty="0" smtClean="0">
                <a:solidFill>
                  <a:srgbClr val="FF3300"/>
                </a:solidFill>
              </a:rPr>
              <a:t>الحذف والسهو بدفتر اليومية بقيد استدراك</a:t>
            </a:r>
            <a:r>
              <a:rPr lang="ar-SA" sz="2800" dirty="0" smtClean="0"/>
              <a:t> ويكتب شرح مناسب أسفل القيد يوضح طبيعة الخطأ وتصحيحه.</a:t>
            </a:r>
          </a:p>
          <a:p>
            <a:pPr marL="609600" indent="-609600" algn="just" rtl="1" eaLnBrk="1" hangingPunct="1">
              <a:lnSpc>
                <a:spcPct val="90000"/>
              </a:lnSpc>
              <a:buFont typeface="+mj-lt"/>
              <a:buAutoNum type="arabicPeriod"/>
              <a:defRPr/>
            </a:pPr>
            <a:r>
              <a:rPr lang="ar-SA" sz="2800" u="sng" dirty="0" smtClean="0">
                <a:solidFill>
                  <a:srgbClr val="FF3300"/>
                </a:solidFill>
              </a:rPr>
              <a:t>أخطاء الارتكاب</a:t>
            </a:r>
            <a:r>
              <a:rPr lang="ar-SA" sz="2800" dirty="0" smtClean="0"/>
              <a:t> بدفتر اليومية ويمكن </a:t>
            </a:r>
            <a:r>
              <a:rPr lang="ar-SA" sz="2800" u="sng" dirty="0" smtClean="0">
                <a:solidFill>
                  <a:srgbClr val="FF3300"/>
                </a:solidFill>
              </a:rPr>
              <a:t>تصحيحها بطريقتين</a:t>
            </a:r>
            <a:r>
              <a:rPr lang="ar-SA" sz="2800" dirty="0" smtClean="0"/>
              <a:t> وهما</a:t>
            </a:r>
            <a:r>
              <a:rPr lang="en-US" sz="2800" dirty="0" smtClean="0"/>
              <a:t>               </a:t>
            </a:r>
            <a:r>
              <a:rPr lang="ar-SA" sz="2800" dirty="0" smtClean="0"/>
              <a:t> ( الطريقة المطولة </a:t>
            </a:r>
            <a:r>
              <a:rPr lang="ar-SA" sz="2800" u="sng" dirty="0" smtClean="0">
                <a:solidFill>
                  <a:srgbClr val="FF3300"/>
                </a:solidFill>
              </a:rPr>
              <a:t>وتكون بقيدين</a:t>
            </a:r>
            <a:r>
              <a:rPr lang="ar-SA" sz="2800" dirty="0" smtClean="0"/>
              <a:t> – أوالطريقة المختصرة وتكون </a:t>
            </a:r>
            <a:r>
              <a:rPr lang="ar-SA" sz="2800" u="sng" dirty="0" smtClean="0">
                <a:solidFill>
                  <a:srgbClr val="FF3300"/>
                </a:solidFill>
              </a:rPr>
              <a:t>بقيد واحد</a:t>
            </a:r>
            <a:r>
              <a:rPr lang="ar-SA" sz="2800" dirty="0" smtClean="0"/>
              <a:t>).</a:t>
            </a:r>
            <a:endParaRPr lang="en-US" sz="2800" dirty="0" smtClean="0"/>
          </a:p>
          <a:p>
            <a:pPr>
              <a:defRPr/>
            </a:pPr>
            <a:endParaRPr lang="ar-SA" dirty="0"/>
          </a:p>
        </p:txBody>
      </p:sp>
      <p:sp>
        <p:nvSpPr>
          <p:cNvPr id="6" name="Slide Number Placeholder 3"/>
          <p:cNvSpPr txBox="1">
            <a:spLocks/>
          </p:cNvSpPr>
          <p:nvPr/>
        </p:nvSpPr>
        <p:spPr bwMode="auto">
          <a:xfrm>
            <a:off x="4609147" y="6381328"/>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307</a:t>
            </a:fld>
            <a:endParaRPr lang="en-US" dirty="0">
              <a:solidFill>
                <a:prstClr val="white"/>
              </a:solidFill>
              <a:cs typeface="Arial" pitchFamily="34" charset="0"/>
            </a:endParaRPr>
          </a:p>
        </p:txBody>
      </p:sp>
    </p:spTree>
    <p:extLst>
      <p:ext uri="{BB962C8B-B14F-4D97-AF65-F5344CB8AC3E}">
        <p14:creationId xmlns="" xmlns:p14="http://schemas.microsoft.com/office/powerpoint/2010/main" val="24885389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lgn="ctr"/>
            <a:r>
              <a:rPr lang="ar-SA" sz="3600" b="1" dirty="0" smtClean="0">
                <a:solidFill>
                  <a:schemeClr val="tx1"/>
                </a:solidFill>
                <a:cs typeface="Arial" pitchFamily="34" charset="0"/>
              </a:rPr>
              <a:t>طرق تصحيح الأخطاء المحاسبية بدفتر اليومية</a:t>
            </a:r>
            <a:br>
              <a:rPr lang="ar-SA" sz="3600" b="1" dirty="0" smtClean="0">
                <a:solidFill>
                  <a:schemeClr val="tx1"/>
                </a:solidFill>
                <a:cs typeface="Arial" pitchFamily="34" charset="0"/>
              </a:rPr>
            </a:br>
            <a:r>
              <a:rPr lang="ar-SA" sz="3600" b="1" dirty="0" smtClean="0">
                <a:solidFill>
                  <a:schemeClr val="tx1"/>
                </a:solidFill>
                <a:cs typeface="Arial" pitchFamily="34" charset="0"/>
              </a:rPr>
              <a:t> (أخطاء الحذف والسهو)</a:t>
            </a:r>
            <a:endParaRPr lang="ar-SA" sz="3600" dirty="0" smtClean="0">
              <a:solidFill>
                <a:schemeClr val="tx1"/>
              </a:solidFill>
              <a:cs typeface="Arial" pitchFamily="34" charset="0"/>
            </a:endParaRPr>
          </a:p>
        </p:txBody>
      </p:sp>
      <p:sp>
        <p:nvSpPr>
          <p:cNvPr id="3" name="Content Placeholder 2"/>
          <p:cNvSpPr>
            <a:spLocks noGrp="1"/>
          </p:cNvSpPr>
          <p:nvPr>
            <p:ph idx="1"/>
          </p:nvPr>
        </p:nvSpPr>
        <p:spPr/>
        <p:txBody>
          <a:bodyPr/>
          <a:lstStyle/>
          <a:p>
            <a:pPr marL="533400" indent="-533400" algn="just" rtl="1">
              <a:lnSpc>
                <a:spcPct val="150000"/>
              </a:lnSpc>
              <a:defRPr/>
            </a:pPr>
            <a:r>
              <a:rPr lang="ar-SA" dirty="0" smtClean="0"/>
              <a:t>حالة تطبيقية رقم (1/14)</a:t>
            </a:r>
          </a:p>
          <a:p>
            <a:pPr marL="533400" indent="-533400" algn="just" rtl="1">
              <a:lnSpc>
                <a:spcPct val="150000"/>
              </a:lnSpc>
              <a:defRPr/>
            </a:pPr>
            <a:r>
              <a:rPr lang="ar-SA" dirty="0" smtClean="0"/>
              <a:t>فيما يلي بعض الأخطاء المحاسبية التي قام باكتشافها المراجع الداخلي بمنشأة </a:t>
            </a:r>
            <a:r>
              <a:rPr lang="ar-SA" dirty="0" err="1" smtClean="0"/>
              <a:t>الخالدية</a:t>
            </a:r>
            <a:r>
              <a:rPr lang="ar-SA" dirty="0" smtClean="0"/>
              <a:t> التجارية أثناء </a:t>
            </a:r>
            <a:r>
              <a:rPr lang="ar-SA" dirty="0" err="1" smtClean="0"/>
              <a:t>قيامه</a:t>
            </a:r>
            <a:r>
              <a:rPr lang="ar-SA" dirty="0" smtClean="0"/>
              <a:t> بالمراجعة </a:t>
            </a:r>
            <a:r>
              <a:rPr lang="ar-SA" dirty="0" err="1" smtClean="0"/>
              <a:t>المستندية</a:t>
            </a:r>
            <a:r>
              <a:rPr lang="ar-SA" dirty="0" smtClean="0"/>
              <a:t> التي تمت خلال شهر رجب عام 1422هـ.  </a:t>
            </a:r>
          </a:p>
          <a:p>
            <a:pPr marL="533400" indent="-533400" algn="just" rtl="1">
              <a:lnSpc>
                <a:spcPct val="150000"/>
              </a:lnSpc>
              <a:defRPr/>
            </a:pPr>
            <a:r>
              <a:rPr lang="ar-SA" b="1" u="sng" dirty="0" smtClean="0">
                <a:solidFill>
                  <a:srgbClr val="FF0000"/>
                </a:solidFill>
              </a:rPr>
              <a:t>والمطلوب:</a:t>
            </a:r>
            <a:r>
              <a:rPr lang="ar-SA" b="1" dirty="0" smtClean="0">
                <a:solidFill>
                  <a:srgbClr val="FF0000"/>
                </a:solidFill>
              </a:rPr>
              <a:t> </a:t>
            </a:r>
            <a:r>
              <a:rPr lang="ar-SA" dirty="0" smtClean="0"/>
              <a:t>إجراء قيود اليومية اللازمة لتصحيح الأخطاء السابقة في دفتر اليومية العامة.</a:t>
            </a:r>
          </a:p>
          <a:p>
            <a:pPr>
              <a:defRPr/>
            </a:pPr>
            <a:endParaRPr lang="ar-SA" dirty="0"/>
          </a:p>
        </p:txBody>
      </p:sp>
      <p:sp>
        <p:nvSpPr>
          <p:cNvPr id="6" name="Slide Number Placeholder 3"/>
          <p:cNvSpPr txBox="1">
            <a:spLocks/>
          </p:cNvSpPr>
          <p:nvPr/>
        </p:nvSpPr>
        <p:spPr bwMode="auto">
          <a:xfrm>
            <a:off x="4609147" y="6381328"/>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308</a:t>
            </a:fld>
            <a:endParaRPr lang="en-US" dirty="0">
              <a:solidFill>
                <a:prstClr val="white"/>
              </a:solidFill>
              <a:cs typeface="Arial" pitchFamily="34" charset="0"/>
            </a:endParaRPr>
          </a:p>
        </p:txBody>
      </p:sp>
    </p:spTree>
    <p:extLst>
      <p:ext uri="{BB962C8B-B14F-4D97-AF65-F5344CB8AC3E}">
        <p14:creationId xmlns="" xmlns:p14="http://schemas.microsoft.com/office/powerpoint/2010/main" val="14188990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354" y="0"/>
            <a:ext cx="8405446" cy="1417638"/>
          </a:xfrm>
        </p:spPr>
        <p:txBody>
          <a:bodyPr/>
          <a:lstStyle/>
          <a:p>
            <a:pPr rtl="1">
              <a:defRPr/>
            </a:pPr>
            <a:r>
              <a:rPr lang="ar-SA" sz="2800" b="1" dirty="0" smtClean="0">
                <a:solidFill>
                  <a:schemeClr val="tx1"/>
                </a:solidFill>
              </a:rPr>
              <a:t>1- وجد أن هناك فاتورة بيع رقم 3520 صدرت لمحلات </a:t>
            </a:r>
            <a:r>
              <a:rPr lang="ar-SA" sz="2800" b="1" dirty="0" err="1" smtClean="0">
                <a:solidFill>
                  <a:schemeClr val="tx1"/>
                </a:solidFill>
              </a:rPr>
              <a:t>الهنا</a:t>
            </a:r>
            <a:r>
              <a:rPr lang="ar-SA" sz="2800" b="1" dirty="0" smtClean="0">
                <a:solidFill>
                  <a:schemeClr val="tx1"/>
                </a:solidFill>
              </a:rPr>
              <a:t> بتاريخ 4-7 بمبلغ 5000 ريال على الحساب </a:t>
            </a:r>
            <a:r>
              <a:rPr lang="ar-SA" sz="2800" b="1" u="sng" dirty="0" smtClean="0">
                <a:solidFill>
                  <a:schemeClr val="tx1"/>
                </a:solidFill>
              </a:rPr>
              <a:t>ولم تقيد في دفتر يومية المبيعات</a:t>
            </a:r>
            <a:r>
              <a:rPr lang="ar-SA" sz="2800" b="1" dirty="0" smtClean="0">
                <a:solidFill>
                  <a:schemeClr val="tx1"/>
                </a:solidFill>
              </a:rPr>
              <a:t> الآجلة.</a:t>
            </a:r>
            <a:endParaRPr lang="en-GB" sz="2800" b="1" dirty="0">
              <a:solidFill>
                <a:schemeClr val="tx1"/>
              </a:solidFill>
            </a:endParaRPr>
          </a:p>
        </p:txBody>
      </p:sp>
      <p:sp>
        <p:nvSpPr>
          <p:cNvPr id="3" name="Content Placeholder 2"/>
          <p:cNvSpPr>
            <a:spLocks noGrp="1"/>
          </p:cNvSpPr>
          <p:nvPr>
            <p:ph sz="half" idx="13"/>
          </p:nvPr>
        </p:nvSpPr>
        <p:spPr>
          <a:xfrm>
            <a:off x="703385" y="1600200"/>
            <a:ext cx="7737231" cy="4114800"/>
          </a:xfrm>
          <a:solidFill>
            <a:schemeClr val="accent6">
              <a:lumMod val="20000"/>
              <a:lumOff val="80000"/>
            </a:schemeClr>
          </a:solidFill>
        </p:spPr>
        <p:txBody>
          <a:bodyPr/>
          <a:lstStyle/>
          <a:p>
            <a:pPr>
              <a:defRPr/>
            </a:pPr>
            <a:endParaRPr lang="en-GB" dirty="0"/>
          </a:p>
        </p:txBody>
      </p:sp>
      <p:sp>
        <p:nvSpPr>
          <p:cNvPr id="6" name="Rectangle 5"/>
          <p:cNvSpPr>
            <a:spLocks noGrp="1" noChangeArrowheads="1"/>
          </p:cNvSpPr>
          <p:nvPr/>
        </p:nvSpPr>
        <p:spPr bwMode="auto">
          <a:xfrm>
            <a:off x="6909290" y="2133601"/>
            <a:ext cx="1531326"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342900" indent="-342900" algn="ctr" rtl="0" eaLnBrk="0" hangingPunct="0">
              <a:spcBef>
                <a:spcPct val="20000"/>
              </a:spcBef>
              <a:buFont typeface="Arial" pitchFamily="34" charset="0"/>
              <a:buNone/>
            </a:pPr>
            <a:r>
              <a:rPr lang="ar-SA" sz="2800" b="1" u="sng">
                <a:solidFill>
                  <a:srgbClr val="002060"/>
                </a:solidFill>
                <a:latin typeface="Calibri" pitchFamily="34" charset="0"/>
              </a:rPr>
              <a:t>في </a:t>
            </a:r>
            <a:r>
              <a:rPr lang="ar-SA" sz="2800" b="1" u="sng">
                <a:latin typeface="Calibri" pitchFamily="34" charset="0"/>
              </a:rPr>
              <a:t>7/4</a:t>
            </a:r>
            <a:endParaRPr lang="en-GB" sz="2800" b="1">
              <a:solidFill>
                <a:srgbClr val="002060"/>
              </a:solidFill>
              <a:latin typeface="Calibri" pitchFamily="34" charset="0"/>
            </a:endParaRPr>
          </a:p>
        </p:txBody>
      </p:sp>
      <p:sp>
        <p:nvSpPr>
          <p:cNvPr id="7" name="Rectangle 6"/>
          <p:cNvSpPr>
            <a:spLocks noChangeArrowheads="1"/>
          </p:cNvSpPr>
          <p:nvPr/>
        </p:nvSpPr>
        <p:spPr bwMode="auto">
          <a:xfrm>
            <a:off x="2256693" y="2819401"/>
            <a:ext cx="5480538"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342900" indent="-342900"/>
            <a:r>
              <a:rPr lang="ar-SA" sz="2800" b="1">
                <a:solidFill>
                  <a:srgbClr val="FF0000"/>
                </a:solidFill>
              </a:rPr>
              <a:t>5000</a:t>
            </a:r>
            <a:r>
              <a:rPr lang="ar-SA" sz="2800" b="1"/>
              <a:t>       من حـ/ المدينين (محلات المهنا)</a:t>
            </a:r>
          </a:p>
        </p:txBody>
      </p:sp>
      <p:sp>
        <p:nvSpPr>
          <p:cNvPr id="8" name="Rectangle 7"/>
          <p:cNvSpPr>
            <a:spLocks noChangeArrowheads="1"/>
          </p:cNvSpPr>
          <p:nvPr/>
        </p:nvSpPr>
        <p:spPr bwMode="auto">
          <a:xfrm>
            <a:off x="1115616" y="4191001"/>
            <a:ext cx="5144507" cy="1323439"/>
          </a:xfrm>
          <a:prstGeom prst="rect">
            <a:avLst/>
          </a:prstGeom>
          <a:noFill/>
          <a:ln w="9525">
            <a:noFill/>
            <a:miter lim="800000"/>
            <a:headEnd/>
            <a:tailEnd/>
          </a:ln>
        </p:spPr>
        <p:txBody>
          <a:bodyPr wrap="square">
            <a:spAutoFit/>
          </a:bodyPr>
          <a:lstStyle/>
          <a:p>
            <a:pPr>
              <a:defRPr/>
            </a:pPr>
            <a:r>
              <a:rPr lang="ar-SA" sz="2800" b="1" dirty="0">
                <a:solidFill>
                  <a:srgbClr val="0070C0"/>
                </a:solidFill>
              </a:rPr>
              <a:t> </a:t>
            </a:r>
            <a:r>
              <a:rPr lang="ar-SA" sz="2400" b="1" dirty="0">
                <a:effectLst>
                  <a:outerShdw blurRad="38100" dist="38100" dir="2700000" algn="tl">
                    <a:srgbClr val="FFFFFF"/>
                  </a:outerShdw>
                </a:effectLst>
                <a:latin typeface="Calibri" pitchFamily="34" charset="0"/>
              </a:rPr>
              <a:t>قيد استدراك لإثبات المبيعات على الحساب التي سقط قيدها سهواً من الإثبات يوم 4-7-1422هـ</a:t>
            </a:r>
            <a:endParaRPr lang="en-US" sz="2400" b="1" dirty="0">
              <a:effectLst>
                <a:outerShdw blurRad="38100" dist="38100" dir="2700000" algn="tl">
                  <a:srgbClr val="FFFFFF"/>
                </a:outerShdw>
              </a:effectLst>
              <a:latin typeface="Calibri" pitchFamily="34" charset="0"/>
            </a:endParaRPr>
          </a:p>
          <a:p>
            <a:pPr algn="ctr">
              <a:defRPr/>
            </a:pPr>
            <a:endParaRPr lang="en-GB" sz="2800" b="1" dirty="0">
              <a:solidFill>
                <a:srgbClr val="0070C0"/>
              </a:solidFill>
            </a:endParaRPr>
          </a:p>
        </p:txBody>
      </p:sp>
      <p:sp>
        <p:nvSpPr>
          <p:cNvPr id="9" name="Rectangle 8"/>
          <p:cNvSpPr>
            <a:spLocks noChangeArrowheads="1"/>
          </p:cNvSpPr>
          <p:nvPr/>
        </p:nvSpPr>
        <p:spPr bwMode="auto">
          <a:xfrm>
            <a:off x="1403648" y="4953001"/>
            <a:ext cx="4856475"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ar-SA" sz="2400" b="1" dirty="0"/>
              <a:t>ـــــــــــــــــــــــــــــــــــــــــــــــــــــــــــــــــــــــــــــ</a:t>
            </a:r>
            <a:endParaRPr lang="en-GB" sz="2400" b="1" dirty="0"/>
          </a:p>
        </p:txBody>
      </p:sp>
      <p:sp>
        <p:nvSpPr>
          <p:cNvPr id="10" name="Rectangle 9"/>
          <p:cNvSpPr>
            <a:spLocks noChangeArrowheads="1"/>
          </p:cNvSpPr>
          <p:nvPr/>
        </p:nvSpPr>
        <p:spPr bwMode="auto">
          <a:xfrm>
            <a:off x="1925516" y="3505201"/>
            <a:ext cx="5319346"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342900" indent="-342900"/>
            <a:r>
              <a:rPr lang="ar-SA" sz="2800" b="1">
                <a:solidFill>
                  <a:srgbClr val="FF0000"/>
                </a:solidFill>
              </a:rPr>
              <a:t>5000                      </a:t>
            </a:r>
            <a:r>
              <a:rPr lang="ar-SA" sz="2800" b="1"/>
              <a:t>إلى</a:t>
            </a:r>
            <a:r>
              <a:rPr lang="ar-SA" sz="2800" b="1">
                <a:solidFill>
                  <a:srgbClr val="FF0000"/>
                </a:solidFill>
              </a:rPr>
              <a:t> </a:t>
            </a:r>
            <a:r>
              <a:rPr lang="ar-SA" sz="2800" b="1"/>
              <a:t>حـ/ المبيعات</a:t>
            </a:r>
          </a:p>
        </p:txBody>
      </p:sp>
      <p:sp>
        <p:nvSpPr>
          <p:cNvPr id="11" name="Slide Number Placeholder 3"/>
          <p:cNvSpPr txBox="1">
            <a:spLocks/>
          </p:cNvSpPr>
          <p:nvPr/>
        </p:nvSpPr>
        <p:spPr bwMode="auto">
          <a:xfrm>
            <a:off x="4609147" y="6381328"/>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309</a:t>
            </a:fld>
            <a:endParaRPr lang="en-US" dirty="0">
              <a:solidFill>
                <a:prstClr val="white"/>
              </a:solidFill>
              <a:cs typeface="Arial" pitchFamily="34" charset="0"/>
            </a:endParaRPr>
          </a:p>
        </p:txBody>
      </p:sp>
    </p:spTree>
    <p:extLst>
      <p:ext uri="{BB962C8B-B14F-4D97-AF65-F5344CB8AC3E}">
        <p14:creationId xmlns="" xmlns:p14="http://schemas.microsoft.com/office/powerpoint/2010/main" val="395822677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blinds(horizontal)">
                                      <p:cBhvr>
                                        <p:cTn id="12" dur="500"/>
                                        <p:tgtEl>
                                          <p:spTgt spid="3">
                                            <p:bg/>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nodePh="1">
                                  <p:stCondLst>
                                    <p:cond delay="0"/>
                                  </p:stCondLst>
                                  <p:endCondLst>
                                    <p:cond evt="begin" delay="0">
                                      <p:tn val="15"/>
                                    </p:cond>
                                  </p:end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blinds(horizontal)">
                                      <p:cBhvr>
                                        <p:cTn id="17" dur="500"/>
                                        <p:tgtEl>
                                          <p:spTgt spid="3">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9" presetClass="entr" presetSubtype="0" accel="10000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8" dur="50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9" dur="50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30" dur="50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blinds(horizontal)">
                                      <p:cBhvr>
                                        <p:cTn id="35" dur="5000"/>
                                        <p:tgtEl>
                                          <p:spTgt spid="10"/>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blinds(horizontal)">
                                      <p:cBhvr>
                                        <p:cTn id="40" dur="5000"/>
                                        <p:tgtEl>
                                          <p:spTgt spid="8"/>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blinds(horizontal)">
                                      <p:cBhvr>
                                        <p:cTn id="4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animBg="1"/>
      <p:bldP spid="6" grpId="0"/>
      <p:bldP spid="7" grpId="0"/>
      <p:bldP spid="8" grpId="0"/>
      <p:bldP spid="9" grpId="0"/>
      <p:bldP spid="10" grpId="0"/>
    </p:bldLst>
  </p:timing>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3046" y="0"/>
            <a:ext cx="8053754" cy="1417638"/>
          </a:xfrm>
        </p:spPr>
        <p:txBody>
          <a:bodyPr/>
          <a:lstStyle/>
          <a:p>
            <a:pPr rtl="1">
              <a:defRPr/>
            </a:pPr>
            <a:r>
              <a:rPr lang="ar-SA" sz="2800" b="1" dirty="0" smtClean="0"/>
              <a:t/>
            </a:r>
            <a:br>
              <a:rPr lang="ar-SA" sz="2800" b="1" dirty="0" smtClean="0"/>
            </a:br>
            <a:r>
              <a:rPr lang="ar-SA" sz="2800" b="1" dirty="0" smtClean="0">
                <a:solidFill>
                  <a:schemeClr val="tx1"/>
                </a:solidFill>
              </a:rPr>
              <a:t>2- وجد أن الشيك رقم 6753 بمبلغ 6000 ريال صادر من الفوزان بتاريخ 11/12 قد ظهر ضمن كشف الحساب الوارد من البنك إلا أنه لم يثبت في دفاتر المنشأة.      </a:t>
            </a:r>
            <a:r>
              <a:rPr lang="ar-SA" sz="2800" dirty="0" smtClean="0"/>
              <a:t/>
            </a:r>
            <a:br>
              <a:rPr lang="ar-SA" sz="2800" dirty="0" smtClean="0"/>
            </a:br>
            <a:endParaRPr lang="en-GB" sz="2800" b="1" dirty="0"/>
          </a:p>
        </p:txBody>
      </p:sp>
      <p:sp>
        <p:nvSpPr>
          <p:cNvPr id="3" name="Content Placeholder 2"/>
          <p:cNvSpPr>
            <a:spLocks noGrp="1"/>
          </p:cNvSpPr>
          <p:nvPr>
            <p:ph sz="half" idx="13"/>
          </p:nvPr>
        </p:nvSpPr>
        <p:spPr>
          <a:xfrm>
            <a:off x="703385" y="1600200"/>
            <a:ext cx="7737231" cy="4114800"/>
          </a:xfrm>
          <a:solidFill>
            <a:schemeClr val="accent6">
              <a:lumMod val="20000"/>
              <a:lumOff val="80000"/>
            </a:schemeClr>
          </a:solidFill>
        </p:spPr>
        <p:txBody>
          <a:bodyPr/>
          <a:lstStyle/>
          <a:p>
            <a:pPr>
              <a:defRPr/>
            </a:pPr>
            <a:endParaRPr lang="en-GB" dirty="0"/>
          </a:p>
        </p:txBody>
      </p:sp>
      <p:sp>
        <p:nvSpPr>
          <p:cNvPr id="6" name="Rectangle 5"/>
          <p:cNvSpPr>
            <a:spLocks noGrp="1" noChangeArrowheads="1"/>
          </p:cNvSpPr>
          <p:nvPr/>
        </p:nvSpPr>
        <p:spPr bwMode="auto">
          <a:xfrm>
            <a:off x="6909290" y="2133601"/>
            <a:ext cx="1531326"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342900" indent="-342900" algn="ctr" rtl="0" eaLnBrk="0" hangingPunct="0">
              <a:spcBef>
                <a:spcPct val="20000"/>
              </a:spcBef>
              <a:buFont typeface="Arial" pitchFamily="34" charset="0"/>
              <a:buNone/>
            </a:pPr>
            <a:r>
              <a:rPr lang="ar-SA" sz="2800" b="1" u="sng">
                <a:solidFill>
                  <a:srgbClr val="002060"/>
                </a:solidFill>
                <a:latin typeface="Calibri" pitchFamily="34" charset="0"/>
              </a:rPr>
              <a:t>في </a:t>
            </a:r>
            <a:r>
              <a:rPr lang="ar-SA" sz="2800" b="1" u="sng">
                <a:latin typeface="Calibri" pitchFamily="34" charset="0"/>
              </a:rPr>
              <a:t>11/12</a:t>
            </a:r>
            <a:endParaRPr lang="en-GB" sz="2800" b="1">
              <a:solidFill>
                <a:srgbClr val="002060"/>
              </a:solidFill>
              <a:latin typeface="Calibri" pitchFamily="34" charset="0"/>
            </a:endParaRPr>
          </a:p>
        </p:txBody>
      </p:sp>
      <p:sp>
        <p:nvSpPr>
          <p:cNvPr id="7" name="Rectangle 6"/>
          <p:cNvSpPr>
            <a:spLocks noChangeArrowheads="1"/>
          </p:cNvSpPr>
          <p:nvPr/>
        </p:nvSpPr>
        <p:spPr bwMode="auto">
          <a:xfrm>
            <a:off x="2256693" y="2819401"/>
            <a:ext cx="5480538"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342900" indent="-342900"/>
            <a:r>
              <a:rPr lang="ar-SA" sz="2800" b="1">
                <a:solidFill>
                  <a:srgbClr val="FF0000"/>
                </a:solidFill>
              </a:rPr>
              <a:t>6000</a:t>
            </a:r>
            <a:r>
              <a:rPr lang="ar-SA" sz="2800" b="1"/>
              <a:t>       من حـ/ البنك</a:t>
            </a:r>
          </a:p>
        </p:txBody>
      </p:sp>
      <p:sp>
        <p:nvSpPr>
          <p:cNvPr id="8" name="Rectangle 7"/>
          <p:cNvSpPr>
            <a:spLocks noChangeArrowheads="1"/>
          </p:cNvSpPr>
          <p:nvPr/>
        </p:nvSpPr>
        <p:spPr bwMode="auto">
          <a:xfrm>
            <a:off x="1259633" y="4191001"/>
            <a:ext cx="5141168" cy="1631216"/>
          </a:xfrm>
          <a:prstGeom prst="rect">
            <a:avLst/>
          </a:prstGeom>
          <a:noFill/>
          <a:ln w="9525">
            <a:noFill/>
            <a:miter lim="800000"/>
            <a:headEnd/>
            <a:tailEnd/>
          </a:ln>
        </p:spPr>
        <p:txBody>
          <a:bodyPr wrap="square">
            <a:spAutoFit/>
          </a:bodyPr>
          <a:lstStyle/>
          <a:p>
            <a:pPr algn="ctr">
              <a:defRPr/>
            </a:pPr>
            <a:r>
              <a:rPr lang="ar-SA" sz="2800" b="1" dirty="0">
                <a:solidFill>
                  <a:srgbClr val="0070C0"/>
                </a:solidFill>
              </a:rPr>
              <a:t> </a:t>
            </a:r>
            <a:r>
              <a:rPr lang="ar-SA" sz="2000" b="1" dirty="0">
                <a:effectLst>
                  <a:outerShdw blurRad="38100" dist="38100" dir="2700000" algn="tl">
                    <a:srgbClr val="FFFFFF"/>
                  </a:outerShdw>
                </a:effectLst>
                <a:latin typeface="Calibri" pitchFamily="34" charset="0"/>
              </a:rPr>
              <a:t>قيد استدراك لإثبات سداد الفوزان المستحق عليه بشيك وسقوط قيد الإثبات سهواً بتاريخ يوم 12-11- 1422هـ</a:t>
            </a:r>
          </a:p>
          <a:p>
            <a:pPr>
              <a:defRPr/>
            </a:pPr>
            <a:endParaRPr lang="en-US" sz="2400" b="1" dirty="0">
              <a:effectLst>
                <a:outerShdw blurRad="38100" dist="38100" dir="2700000" algn="tl">
                  <a:srgbClr val="FFFFFF"/>
                </a:outerShdw>
              </a:effectLst>
              <a:latin typeface="Calibri" pitchFamily="34" charset="0"/>
            </a:endParaRPr>
          </a:p>
          <a:p>
            <a:pPr algn="ctr">
              <a:defRPr/>
            </a:pPr>
            <a:endParaRPr lang="en-GB" sz="2800" b="1" dirty="0">
              <a:solidFill>
                <a:srgbClr val="0070C0"/>
              </a:solidFill>
            </a:endParaRPr>
          </a:p>
        </p:txBody>
      </p:sp>
      <p:sp>
        <p:nvSpPr>
          <p:cNvPr id="9" name="Rectangle 8"/>
          <p:cNvSpPr>
            <a:spLocks noChangeArrowheads="1"/>
          </p:cNvSpPr>
          <p:nvPr/>
        </p:nvSpPr>
        <p:spPr bwMode="auto">
          <a:xfrm>
            <a:off x="1475656" y="4953001"/>
            <a:ext cx="4784467"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ar-SA" sz="2400" b="1" dirty="0"/>
              <a:t>ــــــــــــــــــــــــــــــــــــــــــــــــــــــــــــــــــــــــــــ</a:t>
            </a:r>
            <a:endParaRPr lang="en-GB" sz="2400" b="1" dirty="0"/>
          </a:p>
        </p:txBody>
      </p:sp>
      <p:sp>
        <p:nvSpPr>
          <p:cNvPr id="10" name="Rectangle 9"/>
          <p:cNvSpPr>
            <a:spLocks noChangeArrowheads="1"/>
          </p:cNvSpPr>
          <p:nvPr/>
        </p:nvSpPr>
        <p:spPr bwMode="auto">
          <a:xfrm>
            <a:off x="1925516" y="3505201"/>
            <a:ext cx="5319346"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342900" indent="-342900"/>
            <a:r>
              <a:rPr lang="ar-SA" sz="2800" b="1">
                <a:solidFill>
                  <a:srgbClr val="FF0000"/>
                </a:solidFill>
              </a:rPr>
              <a:t>6000                      </a:t>
            </a:r>
            <a:r>
              <a:rPr lang="ar-SA" sz="2800" b="1"/>
              <a:t>إلى</a:t>
            </a:r>
            <a:r>
              <a:rPr lang="ar-SA" sz="2800" b="1">
                <a:solidFill>
                  <a:srgbClr val="FF0000"/>
                </a:solidFill>
              </a:rPr>
              <a:t> </a:t>
            </a:r>
            <a:r>
              <a:rPr lang="ar-SA" sz="2800" b="1"/>
              <a:t>حـ/ المدينين</a:t>
            </a:r>
          </a:p>
        </p:txBody>
      </p:sp>
      <p:sp>
        <p:nvSpPr>
          <p:cNvPr id="11" name="Slide Number Placeholder 3"/>
          <p:cNvSpPr txBox="1">
            <a:spLocks/>
          </p:cNvSpPr>
          <p:nvPr/>
        </p:nvSpPr>
        <p:spPr bwMode="auto">
          <a:xfrm>
            <a:off x="4609147" y="6381328"/>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310</a:t>
            </a:fld>
            <a:endParaRPr lang="en-US" dirty="0">
              <a:solidFill>
                <a:prstClr val="white"/>
              </a:solidFill>
              <a:cs typeface="Arial" pitchFamily="34" charset="0"/>
            </a:endParaRPr>
          </a:p>
        </p:txBody>
      </p:sp>
    </p:spTree>
    <p:extLst>
      <p:ext uri="{BB962C8B-B14F-4D97-AF65-F5344CB8AC3E}">
        <p14:creationId xmlns="" xmlns:p14="http://schemas.microsoft.com/office/powerpoint/2010/main" val="52135028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blinds(horizontal)">
                                      <p:cBhvr>
                                        <p:cTn id="12" dur="500"/>
                                        <p:tgtEl>
                                          <p:spTgt spid="3">
                                            <p:bg/>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nodePh="1">
                                  <p:stCondLst>
                                    <p:cond delay="0"/>
                                  </p:stCondLst>
                                  <p:endCondLst>
                                    <p:cond evt="begin" delay="0">
                                      <p:tn val="15"/>
                                    </p:cond>
                                  </p:end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blinds(horizontal)">
                                      <p:cBhvr>
                                        <p:cTn id="17" dur="500"/>
                                        <p:tgtEl>
                                          <p:spTgt spid="3">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9" presetClass="entr" presetSubtype="0" accel="10000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8" dur="50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9" dur="50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30" dur="50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blinds(horizontal)">
                                      <p:cBhvr>
                                        <p:cTn id="35" dur="5000"/>
                                        <p:tgtEl>
                                          <p:spTgt spid="10"/>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blinds(horizontal)">
                                      <p:cBhvr>
                                        <p:cTn id="40" dur="5000"/>
                                        <p:tgtEl>
                                          <p:spTgt spid="8"/>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blinds(horizontal)">
                                      <p:cBhvr>
                                        <p:cTn id="4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animBg="1"/>
      <p:bldP spid="6" grpId="0"/>
      <p:bldP spid="7" grpId="0"/>
      <p:bldP spid="8" grpId="0"/>
      <p:bldP spid="9" grpId="0"/>
      <p:bldP spid="10" grpId="0"/>
    </p:bldLst>
  </p:timing>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3046" y="0"/>
            <a:ext cx="8053754" cy="1417638"/>
          </a:xfrm>
        </p:spPr>
        <p:txBody>
          <a:bodyPr/>
          <a:lstStyle/>
          <a:p>
            <a:pPr rtl="1">
              <a:defRPr/>
            </a:pPr>
            <a:r>
              <a:rPr lang="ar-SA" sz="2800" b="1" dirty="0" smtClean="0">
                <a:solidFill>
                  <a:schemeClr val="tx1"/>
                </a:solidFill>
              </a:rPr>
              <a:t>3- وجد أن هناك كمبيالة قيمتها 8000 ريال سددت بشيك يوم 30-7 </a:t>
            </a:r>
            <a:r>
              <a:rPr lang="ar-SA" sz="2800" b="1" u="sng" dirty="0" smtClean="0">
                <a:solidFill>
                  <a:schemeClr val="tx1"/>
                </a:solidFill>
              </a:rPr>
              <a:t>ولم تثبت في دفاتر</a:t>
            </a:r>
            <a:r>
              <a:rPr lang="ar-SA" sz="2800" b="1" dirty="0" smtClean="0">
                <a:solidFill>
                  <a:schemeClr val="tx1"/>
                </a:solidFill>
              </a:rPr>
              <a:t> المنشاة</a:t>
            </a:r>
            <a:r>
              <a:rPr lang="ar-SA" sz="2800" b="1" dirty="0" smtClean="0"/>
              <a:t>.      </a:t>
            </a:r>
            <a:r>
              <a:rPr lang="ar-SA" sz="2800" dirty="0" smtClean="0"/>
              <a:t/>
            </a:r>
            <a:br>
              <a:rPr lang="ar-SA" sz="2800" dirty="0" smtClean="0"/>
            </a:br>
            <a:endParaRPr lang="en-GB" sz="2800" b="1" dirty="0"/>
          </a:p>
        </p:txBody>
      </p:sp>
      <p:sp>
        <p:nvSpPr>
          <p:cNvPr id="3" name="Content Placeholder 2"/>
          <p:cNvSpPr>
            <a:spLocks noGrp="1"/>
          </p:cNvSpPr>
          <p:nvPr>
            <p:ph sz="half" idx="13"/>
          </p:nvPr>
        </p:nvSpPr>
        <p:spPr>
          <a:xfrm>
            <a:off x="703385" y="1600200"/>
            <a:ext cx="7737231" cy="4114800"/>
          </a:xfrm>
          <a:solidFill>
            <a:schemeClr val="accent6">
              <a:lumMod val="20000"/>
              <a:lumOff val="80000"/>
            </a:schemeClr>
          </a:solidFill>
        </p:spPr>
        <p:txBody>
          <a:bodyPr/>
          <a:lstStyle/>
          <a:p>
            <a:pPr>
              <a:defRPr/>
            </a:pPr>
            <a:endParaRPr lang="en-GB" dirty="0"/>
          </a:p>
        </p:txBody>
      </p:sp>
      <p:sp>
        <p:nvSpPr>
          <p:cNvPr id="6" name="Rectangle 5"/>
          <p:cNvSpPr>
            <a:spLocks noGrp="1" noChangeArrowheads="1"/>
          </p:cNvSpPr>
          <p:nvPr/>
        </p:nvSpPr>
        <p:spPr bwMode="auto">
          <a:xfrm>
            <a:off x="6909290" y="2133601"/>
            <a:ext cx="1531326"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342900" indent="-342900" algn="ctr" rtl="0" eaLnBrk="0" hangingPunct="0">
              <a:spcBef>
                <a:spcPct val="20000"/>
              </a:spcBef>
              <a:buFont typeface="Arial" pitchFamily="34" charset="0"/>
              <a:buNone/>
            </a:pPr>
            <a:r>
              <a:rPr lang="ar-SA" sz="2800" b="1" u="sng">
                <a:solidFill>
                  <a:srgbClr val="002060"/>
                </a:solidFill>
                <a:latin typeface="Calibri" pitchFamily="34" charset="0"/>
              </a:rPr>
              <a:t>في </a:t>
            </a:r>
            <a:r>
              <a:rPr lang="ar-SA" sz="2800" b="1" u="sng">
                <a:latin typeface="Calibri" pitchFamily="34" charset="0"/>
              </a:rPr>
              <a:t>7/30</a:t>
            </a:r>
            <a:endParaRPr lang="en-GB" sz="2800" b="1">
              <a:solidFill>
                <a:srgbClr val="002060"/>
              </a:solidFill>
              <a:latin typeface="Calibri" pitchFamily="34" charset="0"/>
            </a:endParaRPr>
          </a:p>
        </p:txBody>
      </p:sp>
      <p:sp>
        <p:nvSpPr>
          <p:cNvPr id="7" name="Rectangle 6"/>
          <p:cNvSpPr>
            <a:spLocks noChangeArrowheads="1"/>
          </p:cNvSpPr>
          <p:nvPr/>
        </p:nvSpPr>
        <p:spPr bwMode="auto">
          <a:xfrm>
            <a:off x="2256693" y="2819401"/>
            <a:ext cx="5480538"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342900" indent="-342900"/>
            <a:r>
              <a:rPr lang="ar-SA" sz="2800" b="1">
                <a:solidFill>
                  <a:srgbClr val="FF0000"/>
                </a:solidFill>
              </a:rPr>
              <a:t>8000</a:t>
            </a:r>
            <a:r>
              <a:rPr lang="ar-SA" sz="2800" b="1"/>
              <a:t>       من حـ/ أوراق الدفع</a:t>
            </a:r>
          </a:p>
        </p:txBody>
      </p:sp>
      <p:sp>
        <p:nvSpPr>
          <p:cNvPr id="8" name="Rectangle 7"/>
          <p:cNvSpPr>
            <a:spLocks noChangeArrowheads="1"/>
          </p:cNvSpPr>
          <p:nvPr/>
        </p:nvSpPr>
        <p:spPr bwMode="auto">
          <a:xfrm>
            <a:off x="1043608" y="4191000"/>
            <a:ext cx="5216515" cy="1692771"/>
          </a:xfrm>
          <a:prstGeom prst="rect">
            <a:avLst/>
          </a:prstGeom>
          <a:noFill/>
          <a:ln w="9525">
            <a:noFill/>
            <a:miter lim="800000"/>
            <a:headEnd/>
            <a:tailEnd/>
          </a:ln>
        </p:spPr>
        <p:txBody>
          <a:bodyPr wrap="square">
            <a:spAutoFit/>
          </a:bodyPr>
          <a:lstStyle/>
          <a:p>
            <a:pPr>
              <a:defRPr/>
            </a:pPr>
            <a:r>
              <a:rPr lang="ar-SA" sz="2800" b="1" dirty="0">
                <a:solidFill>
                  <a:srgbClr val="0070C0"/>
                </a:solidFill>
              </a:rPr>
              <a:t> </a:t>
            </a:r>
            <a:r>
              <a:rPr lang="ar-SA" sz="2400" b="1" dirty="0">
                <a:effectLst>
                  <a:outerShdw blurRad="38100" dist="38100" dir="2700000" algn="tl">
                    <a:srgbClr val="FFFFFF"/>
                  </a:outerShdw>
                </a:effectLst>
                <a:latin typeface="Calibri" pitchFamily="34" charset="0"/>
              </a:rPr>
              <a:t>قيد استدراك لإثبات سداد كمبيالة بشيك سقط قيدها سهواً من الإثبات يوم 30-7- 1422هـ</a:t>
            </a:r>
          </a:p>
          <a:p>
            <a:pPr>
              <a:defRPr/>
            </a:pPr>
            <a:endParaRPr lang="en-US" sz="2400" b="1" dirty="0">
              <a:effectLst>
                <a:outerShdw blurRad="38100" dist="38100" dir="2700000" algn="tl">
                  <a:srgbClr val="FFFFFF"/>
                </a:outerShdw>
              </a:effectLst>
              <a:latin typeface="Calibri" pitchFamily="34" charset="0"/>
            </a:endParaRPr>
          </a:p>
          <a:p>
            <a:pPr algn="ctr">
              <a:defRPr/>
            </a:pPr>
            <a:endParaRPr lang="en-GB" sz="2800" b="1" dirty="0">
              <a:solidFill>
                <a:srgbClr val="0070C0"/>
              </a:solidFill>
            </a:endParaRPr>
          </a:p>
        </p:txBody>
      </p:sp>
      <p:sp>
        <p:nvSpPr>
          <p:cNvPr id="9" name="Rectangle 8"/>
          <p:cNvSpPr>
            <a:spLocks noChangeArrowheads="1"/>
          </p:cNvSpPr>
          <p:nvPr/>
        </p:nvSpPr>
        <p:spPr bwMode="auto">
          <a:xfrm>
            <a:off x="1331640" y="4953001"/>
            <a:ext cx="4928483"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ar-SA" sz="2400" b="1" dirty="0"/>
              <a:t>ــــــــــــــــــــــــــــــــــــــــــــــــــــــــــــــــــــــــــ</a:t>
            </a:r>
            <a:endParaRPr lang="en-GB" sz="2400" b="1" dirty="0"/>
          </a:p>
        </p:txBody>
      </p:sp>
      <p:sp>
        <p:nvSpPr>
          <p:cNvPr id="10" name="Rectangle 9"/>
          <p:cNvSpPr>
            <a:spLocks noChangeArrowheads="1"/>
          </p:cNvSpPr>
          <p:nvPr/>
        </p:nvSpPr>
        <p:spPr bwMode="auto">
          <a:xfrm>
            <a:off x="1925516" y="3505201"/>
            <a:ext cx="5319346"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342900" indent="-342900"/>
            <a:r>
              <a:rPr lang="ar-SA" sz="2800" b="1">
                <a:solidFill>
                  <a:srgbClr val="FF0000"/>
                </a:solidFill>
              </a:rPr>
              <a:t>8000                      </a:t>
            </a:r>
            <a:r>
              <a:rPr lang="ar-SA" sz="2800" b="1"/>
              <a:t>إلى</a:t>
            </a:r>
            <a:r>
              <a:rPr lang="ar-SA" sz="2800" b="1">
                <a:solidFill>
                  <a:srgbClr val="FF0000"/>
                </a:solidFill>
              </a:rPr>
              <a:t> </a:t>
            </a:r>
            <a:r>
              <a:rPr lang="ar-SA" sz="2800" b="1"/>
              <a:t>حـ/ البنك</a:t>
            </a:r>
          </a:p>
        </p:txBody>
      </p:sp>
      <p:sp>
        <p:nvSpPr>
          <p:cNvPr id="11" name="Slide Number Placeholder 3"/>
          <p:cNvSpPr txBox="1">
            <a:spLocks/>
          </p:cNvSpPr>
          <p:nvPr/>
        </p:nvSpPr>
        <p:spPr bwMode="auto">
          <a:xfrm>
            <a:off x="4609147" y="6381328"/>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311</a:t>
            </a:fld>
            <a:endParaRPr lang="en-US" dirty="0">
              <a:solidFill>
                <a:prstClr val="white"/>
              </a:solidFill>
              <a:cs typeface="Arial" pitchFamily="34" charset="0"/>
            </a:endParaRPr>
          </a:p>
        </p:txBody>
      </p:sp>
    </p:spTree>
    <p:extLst>
      <p:ext uri="{BB962C8B-B14F-4D97-AF65-F5344CB8AC3E}">
        <p14:creationId xmlns="" xmlns:p14="http://schemas.microsoft.com/office/powerpoint/2010/main" val="96800526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blinds(horizontal)">
                                      <p:cBhvr>
                                        <p:cTn id="12" dur="500"/>
                                        <p:tgtEl>
                                          <p:spTgt spid="3">
                                            <p:bg/>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nodePh="1">
                                  <p:stCondLst>
                                    <p:cond delay="0"/>
                                  </p:stCondLst>
                                  <p:endCondLst>
                                    <p:cond evt="begin" delay="0">
                                      <p:tn val="15"/>
                                    </p:cond>
                                  </p:end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blinds(horizontal)">
                                      <p:cBhvr>
                                        <p:cTn id="17" dur="500"/>
                                        <p:tgtEl>
                                          <p:spTgt spid="3">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9" presetClass="entr" presetSubtype="0" accel="10000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8" dur="50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9" dur="50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30" dur="50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blinds(horizontal)">
                                      <p:cBhvr>
                                        <p:cTn id="35" dur="5000"/>
                                        <p:tgtEl>
                                          <p:spTgt spid="10"/>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blinds(horizontal)">
                                      <p:cBhvr>
                                        <p:cTn id="40" dur="5000"/>
                                        <p:tgtEl>
                                          <p:spTgt spid="8"/>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blinds(horizontal)">
                                      <p:cBhvr>
                                        <p:cTn id="4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animBg="1"/>
      <p:bldP spid="6" grpId="0"/>
      <p:bldP spid="7" grpId="0"/>
      <p:bldP spid="8" grpId="0"/>
      <p:bldP spid="9" grpId="0"/>
      <p:bldP spid="10" grpId="0"/>
    </p:bld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lgn="ctr">
              <a:defRPr/>
            </a:pPr>
            <a:r>
              <a:rPr lang="ar-SA" sz="3600" b="1" dirty="0" smtClean="0">
                <a:solidFill>
                  <a:schemeClr val="tx1"/>
                </a:solidFill>
              </a:rPr>
              <a:t>تابع طرق تصحيح الأخطاء المحاسبية بدفتر اليومية (الطريقة المطولة والمختصرة)</a:t>
            </a:r>
            <a:endParaRPr lang="ar-SA" sz="3600" dirty="0"/>
          </a:p>
        </p:txBody>
      </p:sp>
      <p:sp>
        <p:nvSpPr>
          <p:cNvPr id="3" name="Content Placeholder 2"/>
          <p:cNvSpPr>
            <a:spLocks noGrp="1"/>
          </p:cNvSpPr>
          <p:nvPr>
            <p:ph idx="1"/>
          </p:nvPr>
        </p:nvSpPr>
        <p:spPr/>
        <p:txBody>
          <a:bodyPr/>
          <a:lstStyle/>
          <a:p>
            <a:pPr algn="just" rtl="1"/>
            <a:r>
              <a:rPr lang="ar-SA" smtClean="0">
                <a:solidFill>
                  <a:srgbClr val="FF0000"/>
                </a:solidFill>
                <a:cs typeface="Arial" pitchFamily="34" charset="0"/>
              </a:rPr>
              <a:t>1</a:t>
            </a:r>
            <a:r>
              <a:rPr lang="ar-SA" b="1" smtClean="0">
                <a:solidFill>
                  <a:srgbClr val="FF0000"/>
                </a:solidFill>
                <a:cs typeface="Arial" pitchFamily="34" charset="0"/>
              </a:rPr>
              <a:t>- الطريقة المطولة: </a:t>
            </a:r>
            <a:r>
              <a:rPr lang="ar-SA" smtClean="0">
                <a:cs typeface="Arial" pitchFamily="34" charset="0"/>
              </a:rPr>
              <a:t>تناسب تصحيح جميع الأخطاء وهي طريقة سهلة ودقيقة، وتتم من خلال خطوتين:</a:t>
            </a:r>
          </a:p>
          <a:p>
            <a:pPr algn="just" rtl="1"/>
            <a:r>
              <a:rPr lang="ar-SA" smtClean="0">
                <a:cs typeface="Arial" pitchFamily="34" charset="0"/>
              </a:rPr>
              <a:t>أ- إلغاء القيد الخاطئ بقيد عكسي</a:t>
            </a:r>
          </a:p>
          <a:p>
            <a:pPr algn="just" rtl="1"/>
            <a:r>
              <a:rPr lang="ar-SA" smtClean="0">
                <a:cs typeface="Arial" pitchFamily="34" charset="0"/>
              </a:rPr>
              <a:t>ب- إثبات القيد الصحيح</a:t>
            </a:r>
          </a:p>
          <a:p>
            <a:pPr algn="just" rtl="1"/>
            <a:r>
              <a:rPr lang="ar-SA" smtClean="0">
                <a:solidFill>
                  <a:srgbClr val="FF0000"/>
                </a:solidFill>
                <a:cs typeface="Arial" pitchFamily="34" charset="0"/>
              </a:rPr>
              <a:t>2- الطريقة المختصرة: </a:t>
            </a:r>
            <a:r>
              <a:rPr lang="ar-SA" smtClean="0">
                <a:cs typeface="Arial" pitchFamily="34" charset="0"/>
              </a:rPr>
              <a:t>تناسب تصحيح بعض أنواع الأخطاء وتحتاج لخبرة المحاسب. </a:t>
            </a:r>
          </a:p>
          <a:p>
            <a:pPr algn="just" rtl="1"/>
            <a:r>
              <a:rPr lang="ar-SA" smtClean="0">
                <a:cs typeface="Arial" pitchFamily="34" charset="0"/>
              </a:rPr>
              <a:t>وتتم من خلال خطوة واحدة حيث تعتمد على بحث الآثار المترتبة على القيد الخاطئ ومعالجتها بقيد تصحيح</a:t>
            </a:r>
          </a:p>
        </p:txBody>
      </p:sp>
      <p:sp>
        <p:nvSpPr>
          <p:cNvPr id="6" name="Slide Number Placeholder 3"/>
          <p:cNvSpPr txBox="1">
            <a:spLocks/>
          </p:cNvSpPr>
          <p:nvPr/>
        </p:nvSpPr>
        <p:spPr bwMode="auto">
          <a:xfrm>
            <a:off x="4609147" y="6381328"/>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312</a:t>
            </a:fld>
            <a:endParaRPr lang="en-US" dirty="0">
              <a:solidFill>
                <a:prstClr val="white"/>
              </a:solidFill>
              <a:cs typeface="Arial" pitchFamily="34" charset="0"/>
            </a:endParaRPr>
          </a:p>
        </p:txBody>
      </p:sp>
    </p:spTree>
    <p:extLst>
      <p:ext uri="{BB962C8B-B14F-4D97-AF65-F5344CB8AC3E}">
        <p14:creationId xmlns="" xmlns:p14="http://schemas.microsoft.com/office/powerpoint/2010/main" val="2021127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Title 1"/>
          <p:cNvSpPr>
            <a:spLocks noGrp="1"/>
          </p:cNvSpPr>
          <p:nvPr>
            <p:ph type="title"/>
          </p:nvPr>
        </p:nvSpPr>
        <p:spPr/>
        <p:txBody>
          <a:bodyPr/>
          <a:lstStyle/>
          <a:p>
            <a:r>
              <a:rPr lang="ar-SA" sz="3600" b="1" smtClean="0">
                <a:solidFill>
                  <a:srgbClr val="FF0000"/>
                </a:solidFill>
                <a:cs typeface="Arial" pitchFamily="34" charset="0"/>
              </a:rPr>
              <a:t>مثال على تصحيح الأخطاء المحاسبية باستخدام الطريقتين </a:t>
            </a:r>
            <a:r>
              <a:rPr lang="en-US" sz="3600" b="1" smtClean="0">
                <a:solidFill>
                  <a:srgbClr val="FF0000"/>
                </a:solidFill>
                <a:cs typeface="Arial" pitchFamily="34" charset="0"/>
              </a:rPr>
              <a:t>:</a:t>
            </a:r>
            <a:r>
              <a:rPr lang="ar-SA" sz="3600" b="1" smtClean="0">
                <a:solidFill>
                  <a:srgbClr val="FF0000"/>
                </a:solidFill>
                <a:cs typeface="Arial" pitchFamily="34" charset="0"/>
              </a:rPr>
              <a:t>المطولة والمختصرة</a:t>
            </a:r>
          </a:p>
        </p:txBody>
      </p:sp>
      <p:sp>
        <p:nvSpPr>
          <p:cNvPr id="3" name="Content Placeholder 2"/>
          <p:cNvSpPr>
            <a:spLocks noGrp="1"/>
          </p:cNvSpPr>
          <p:nvPr>
            <p:ph idx="1"/>
          </p:nvPr>
        </p:nvSpPr>
        <p:spPr/>
        <p:txBody>
          <a:bodyPr/>
          <a:lstStyle/>
          <a:p>
            <a:pPr marL="533400" indent="-533400" algn="just" rtl="1">
              <a:lnSpc>
                <a:spcPct val="150000"/>
              </a:lnSpc>
              <a:defRPr/>
            </a:pPr>
            <a:r>
              <a:rPr lang="ar-SA" dirty="0" smtClean="0">
                <a:effectLst>
                  <a:outerShdw blurRad="38100" dist="38100" dir="2700000" algn="tl">
                    <a:srgbClr val="FFFFFF"/>
                  </a:outerShdw>
                </a:effectLst>
              </a:rPr>
              <a:t>فيما يلي بعض العمليات المحاسبية التي سجلت بدفتر يومية (منشأة فاضل التجارية ( جوالات 2020) خلال شهر ذي القعدة.  </a:t>
            </a:r>
          </a:p>
          <a:p>
            <a:pPr marL="533400" indent="-533400" algn="just" rtl="1">
              <a:lnSpc>
                <a:spcPct val="150000"/>
              </a:lnSpc>
              <a:defRPr/>
            </a:pPr>
            <a:r>
              <a:rPr lang="ar-SA" b="1" dirty="0" smtClean="0">
                <a:solidFill>
                  <a:srgbClr val="FF0000"/>
                </a:solidFill>
              </a:rPr>
              <a:t>والمطلوب:</a:t>
            </a:r>
            <a:r>
              <a:rPr lang="ar-SA" dirty="0" smtClean="0">
                <a:solidFill>
                  <a:srgbClr val="FF0000"/>
                </a:solidFill>
              </a:rPr>
              <a:t> </a:t>
            </a:r>
            <a:r>
              <a:rPr lang="ar-SA" dirty="0" smtClean="0">
                <a:effectLst>
                  <a:outerShdw blurRad="38100" dist="38100" dir="2700000" algn="tl">
                    <a:srgbClr val="FFFFFF"/>
                  </a:outerShdw>
                </a:effectLst>
              </a:rPr>
              <a:t>إجراء قيود </a:t>
            </a:r>
            <a:r>
              <a:rPr lang="ar-SA" dirty="0" smtClean="0"/>
              <a:t>التصحيح اللازمة </a:t>
            </a:r>
            <a:r>
              <a:rPr lang="ar-SA" dirty="0" smtClean="0">
                <a:effectLst>
                  <a:outerShdw blurRad="38100" dist="38100" dir="2700000" algn="tl">
                    <a:srgbClr val="FFFFFF"/>
                  </a:outerShdw>
                </a:effectLst>
              </a:rPr>
              <a:t>في ظل تطبيق كل من الطريقة </a:t>
            </a:r>
            <a:r>
              <a:rPr lang="ar-SA" dirty="0" smtClean="0"/>
              <a:t>المطولة والطريقة المختصرة.</a:t>
            </a:r>
          </a:p>
          <a:p>
            <a:pPr>
              <a:defRPr/>
            </a:pPr>
            <a:endParaRPr lang="ar-SA" dirty="0"/>
          </a:p>
        </p:txBody>
      </p:sp>
      <p:sp>
        <p:nvSpPr>
          <p:cNvPr id="6" name="Slide Number Placeholder 3"/>
          <p:cNvSpPr txBox="1">
            <a:spLocks/>
          </p:cNvSpPr>
          <p:nvPr/>
        </p:nvSpPr>
        <p:spPr bwMode="auto">
          <a:xfrm>
            <a:off x="4609147" y="6381328"/>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313</a:t>
            </a:fld>
            <a:endParaRPr lang="en-US" dirty="0">
              <a:solidFill>
                <a:prstClr val="white"/>
              </a:solidFill>
              <a:cs typeface="Arial" pitchFamily="34" charset="0"/>
            </a:endParaRPr>
          </a:p>
        </p:txBody>
      </p:sp>
    </p:spTree>
    <p:extLst>
      <p:ext uri="{BB962C8B-B14F-4D97-AF65-F5344CB8AC3E}">
        <p14:creationId xmlns="" xmlns:p14="http://schemas.microsoft.com/office/powerpoint/2010/main" val="3972435684"/>
      </p:ext>
    </p:extLst>
  </p:cSld>
  <p:clrMapOvr>
    <a:masterClrMapping/>
  </p:clrMapOvr>
  <p:timing>
    <p:tnLst>
      <p:par>
        <p:cTn id="1" dur="indefinite" restart="never" nodeType="tmRoot"/>
      </p:par>
    </p:tnLst>
  </p:timing>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354" y="0"/>
            <a:ext cx="8405446" cy="1417638"/>
          </a:xfrm>
        </p:spPr>
        <p:txBody>
          <a:bodyPr/>
          <a:lstStyle/>
          <a:p>
            <a:pPr marL="533400" indent="-533400" algn="just" rtl="1">
              <a:lnSpc>
                <a:spcPct val="80000"/>
              </a:lnSpc>
              <a:defRPr/>
            </a:pPr>
            <a:r>
              <a:rPr lang="ar-SA" sz="3200" dirty="0" smtClean="0">
                <a:solidFill>
                  <a:schemeClr val="tx1"/>
                </a:solidFill>
                <a:effectLst>
                  <a:outerShdw blurRad="38100" dist="38100" dir="2700000" algn="tl">
                    <a:srgbClr val="FFFFFF"/>
                  </a:outerShdw>
                </a:effectLst>
              </a:rPr>
              <a:t>1- في 5-1 تم شراء سيارة  بمبلغ 124000 ريال سدد ثمنها بشيك، وقام المحاسب </a:t>
            </a:r>
            <a:r>
              <a:rPr lang="ar-SA" sz="3200" dirty="0" smtClean="0">
                <a:solidFill>
                  <a:schemeClr val="tx1"/>
                </a:solidFill>
              </a:rPr>
              <a:t>بإثبات العملية بجعل حساب المشتريات مديناً وحساب النقدية بالبنك دائناً</a:t>
            </a:r>
            <a:endParaRPr lang="ar-SA" sz="3200" dirty="0">
              <a:solidFill>
                <a:schemeClr val="tx1"/>
              </a:solidFill>
            </a:endParaRPr>
          </a:p>
        </p:txBody>
      </p:sp>
      <p:sp>
        <p:nvSpPr>
          <p:cNvPr id="3" name="Content Placeholder 2"/>
          <p:cNvSpPr>
            <a:spLocks noGrp="1"/>
          </p:cNvSpPr>
          <p:nvPr>
            <p:ph sz="half" idx="13"/>
          </p:nvPr>
        </p:nvSpPr>
        <p:spPr>
          <a:xfrm>
            <a:off x="4639408" y="1600200"/>
            <a:ext cx="4152900" cy="4114800"/>
          </a:xfrm>
          <a:solidFill>
            <a:schemeClr val="accent6">
              <a:lumMod val="20000"/>
              <a:lumOff val="80000"/>
            </a:schemeClr>
          </a:solidFill>
        </p:spPr>
        <p:txBody>
          <a:bodyPr/>
          <a:lstStyle/>
          <a:p>
            <a:pPr marL="533400" indent="-533400" algn="ctr">
              <a:lnSpc>
                <a:spcPct val="80000"/>
              </a:lnSpc>
              <a:defRPr/>
            </a:pPr>
            <a:r>
              <a:rPr lang="ar-SA" sz="2400" b="1" dirty="0" smtClean="0"/>
              <a:t>الطريقة المطولة (وتتكون من قيدين)</a:t>
            </a:r>
            <a:endParaRPr lang="ar-SA" sz="2400" b="1" dirty="0"/>
          </a:p>
        </p:txBody>
      </p:sp>
      <p:sp>
        <p:nvSpPr>
          <p:cNvPr id="4" name="Content Placeholder 3"/>
          <p:cNvSpPr>
            <a:spLocks noGrp="1"/>
          </p:cNvSpPr>
          <p:nvPr>
            <p:ph sz="half" idx="1"/>
          </p:nvPr>
        </p:nvSpPr>
        <p:spPr>
          <a:xfrm>
            <a:off x="422031" y="1600200"/>
            <a:ext cx="4051789" cy="4114800"/>
          </a:xfrm>
          <a:solidFill>
            <a:schemeClr val="accent1">
              <a:lumMod val="20000"/>
              <a:lumOff val="80000"/>
            </a:schemeClr>
          </a:solidFill>
        </p:spPr>
        <p:txBody>
          <a:bodyPr/>
          <a:lstStyle/>
          <a:p>
            <a:pPr>
              <a:defRPr/>
            </a:pPr>
            <a:r>
              <a:rPr lang="ar-SA" sz="2400" b="1" dirty="0" smtClean="0"/>
              <a:t>الطريقة المختصرة</a:t>
            </a:r>
            <a:endParaRPr lang="en-GB" sz="2400" b="1" dirty="0"/>
          </a:p>
        </p:txBody>
      </p:sp>
      <p:sp>
        <p:nvSpPr>
          <p:cNvPr id="6" name="Rectangle 5"/>
          <p:cNvSpPr>
            <a:spLocks noGrp="1" noChangeArrowheads="1"/>
          </p:cNvSpPr>
          <p:nvPr/>
        </p:nvSpPr>
        <p:spPr bwMode="auto">
          <a:xfrm>
            <a:off x="5486400" y="1981201"/>
            <a:ext cx="3165231"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342900" indent="-342900" rtl="0" eaLnBrk="0" hangingPunct="0">
              <a:spcBef>
                <a:spcPct val="20000"/>
              </a:spcBef>
            </a:pPr>
            <a:r>
              <a:rPr lang="ar-SA" sz="2400" b="1">
                <a:solidFill>
                  <a:srgbClr val="FF3300"/>
                </a:solidFill>
                <a:latin typeface="Calibri" pitchFamily="34" charset="0"/>
              </a:rPr>
              <a:t>1- قيد إلغاء القيد الخاطئ</a:t>
            </a:r>
            <a:endParaRPr lang="en-US" sz="2400" b="1">
              <a:solidFill>
                <a:srgbClr val="FF3300"/>
              </a:solidFill>
              <a:latin typeface="Calibri" pitchFamily="34" charset="0"/>
            </a:endParaRPr>
          </a:p>
        </p:txBody>
      </p:sp>
      <p:sp>
        <p:nvSpPr>
          <p:cNvPr id="7" name="Rectangle 6"/>
          <p:cNvSpPr>
            <a:spLocks noChangeArrowheads="1"/>
          </p:cNvSpPr>
          <p:nvPr/>
        </p:nvSpPr>
        <p:spPr bwMode="auto">
          <a:xfrm>
            <a:off x="5064369" y="2438400"/>
            <a:ext cx="3727938" cy="4699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342900" indent="-342900"/>
            <a:r>
              <a:rPr lang="ar-SA" sz="2400">
                <a:solidFill>
                  <a:srgbClr val="FF0000"/>
                </a:solidFill>
              </a:rPr>
              <a:t>124000</a:t>
            </a:r>
            <a:r>
              <a:rPr lang="ar-SA" sz="2400"/>
              <a:t>       من حـ/ البنك</a:t>
            </a:r>
            <a:endParaRPr lang="ar-SA" sz="2000"/>
          </a:p>
        </p:txBody>
      </p:sp>
      <p:sp>
        <p:nvSpPr>
          <p:cNvPr id="8" name="Rectangle 7"/>
          <p:cNvSpPr>
            <a:spLocks noChangeArrowheads="1"/>
          </p:cNvSpPr>
          <p:nvPr/>
        </p:nvSpPr>
        <p:spPr bwMode="auto">
          <a:xfrm>
            <a:off x="4712676" y="3429000"/>
            <a:ext cx="3868616" cy="400110"/>
          </a:xfrm>
          <a:prstGeom prst="rect">
            <a:avLst/>
          </a:prstGeom>
          <a:noFill/>
          <a:ln w="9525">
            <a:noFill/>
            <a:miter lim="800000"/>
            <a:headEnd/>
            <a:tailEnd/>
          </a:ln>
        </p:spPr>
        <p:txBody>
          <a:bodyPr wrap="square">
            <a:spAutoFit/>
          </a:bodyPr>
          <a:lstStyle/>
          <a:p>
            <a:pPr algn="ctr">
              <a:defRPr/>
            </a:pPr>
            <a:r>
              <a:rPr lang="ar-SA" sz="2000" dirty="0">
                <a:solidFill>
                  <a:srgbClr val="0070C0"/>
                </a:solidFill>
              </a:rPr>
              <a:t> </a:t>
            </a:r>
            <a:r>
              <a:rPr lang="ar-SA" sz="2000" dirty="0">
                <a:effectLst>
                  <a:outerShdw blurRad="38100" dist="38100" dir="2700000" algn="tl">
                    <a:srgbClr val="FFFFFF"/>
                  </a:outerShdw>
                </a:effectLst>
                <a:latin typeface="Calibri" pitchFamily="34" charset="0"/>
              </a:rPr>
              <a:t>إلغاء القيد الخاطئ بشراء سيارات يوم 5-1</a:t>
            </a:r>
            <a:endParaRPr lang="en-GB" sz="2000" dirty="0">
              <a:solidFill>
                <a:srgbClr val="0070C0"/>
              </a:solidFill>
            </a:endParaRPr>
          </a:p>
        </p:txBody>
      </p:sp>
      <p:sp>
        <p:nvSpPr>
          <p:cNvPr id="9" name="Rectangle 8"/>
          <p:cNvSpPr>
            <a:spLocks noChangeArrowheads="1"/>
          </p:cNvSpPr>
          <p:nvPr/>
        </p:nvSpPr>
        <p:spPr bwMode="auto">
          <a:xfrm>
            <a:off x="4642339" y="3657601"/>
            <a:ext cx="3446584"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ar-SA" sz="2400" b="1" dirty="0"/>
              <a:t>ــــــــــــــــــــــــــــــــــــــــــــــــــــ</a:t>
            </a:r>
            <a:endParaRPr lang="en-GB" sz="2400" b="1" dirty="0"/>
          </a:p>
        </p:txBody>
      </p:sp>
      <p:sp>
        <p:nvSpPr>
          <p:cNvPr id="10" name="Rectangle 9"/>
          <p:cNvSpPr>
            <a:spLocks noChangeArrowheads="1"/>
          </p:cNvSpPr>
          <p:nvPr/>
        </p:nvSpPr>
        <p:spPr bwMode="auto">
          <a:xfrm>
            <a:off x="4572000" y="2895601"/>
            <a:ext cx="3446585"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342900" indent="-342900"/>
            <a:r>
              <a:rPr lang="ar-SA" sz="2400">
                <a:solidFill>
                  <a:srgbClr val="FF0000"/>
                </a:solidFill>
              </a:rPr>
              <a:t>124000      </a:t>
            </a:r>
            <a:r>
              <a:rPr lang="ar-SA" sz="2400"/>
              <a:t>إلى</a:t>
            </a:r>
            <a:r>
              <a:rPr lang="ar-SA" sz="2400">
                <a:solidFill>
                  <a:srgbClr val="FF0000"/>
                </a:solidFill>
              </a:rPr>
              <a:t> </a:t>
            </a:r>
            <a:r>
              <a:rPr lang="ar-SA" sz="2400"/>
              <a:t>حـ/ المشتريات</a:t>
            </a:r>
            <a:endParaRPr lang="ar-SA" sz="2000"/>
          </a:p>
        </p:txBody>
      </p:sp>
      <p:sp>
        <p:nvSpPr>
          <p:cNvPr id="11" name="Rectangle 10"/>
          <p:cNvSpPr>
            <a:spLocks noGrp="1" noChangeArrowheads="1"/>
          </p:cNvSpPr>
          <p:nvPr/>
        </p:nvSpPr>
        <p:spPr bwMode="auto">
          <a:xfrm>
            <a:off x="1688123" y="2057401"/>
            <a:ext cx="2602523"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342900" indent="-342900" rtl="0" eaLnBrk="0" hangingPunct="0">
              <a:spcBef>
                <a:spcPct val="20000"/>
              </a:spcBef>
              <a:buFont typeface="Arial" pitchFamily="34" charset="0"/>
              <a:buNone/>
            </a:pPr>
            <a:r>
              <a:rPr lang="ar-SA" sz="2400" b="1">
                <a:solidFill>
                  <a:srgbClr val="FF0000"/>
                </a:solidFill>
                <a:latin typeface="Calibri" pitchFamily="34" charset="0"/>
              </a:rPr>
              <a:t>تصحيح القيد الخاطئ</a:t>
            </a:r>
            <a:endParaRPr lang="en-GB" sz="2400" b="1">
              <a:solidFill>
                <a:srgbClr val="FF0000"/>
              </a:solidFill>
              <a:latin typeface="Calibri" pitchFamily="34" charset="0"/>
            </a:endParaRPr>
          </a:p>
        </p:txBody>
      </p:sp>
      <p:sp>
        <p:nvSpPr>
          <p:cNvPr id="12" name="Rectangle 11"/>
          <p:cNvSpPr>
            <a:spLocks noChangeArrowheads="1"/>
          </p:cNvSpPr>
          <p:nvPr/>
        </p:nvSpPr>
        <p:spPr bwMode="auto">
          <a:xfrm>
            <a:off x="492369" y="2743201"/>
            <a:ext cx="3868615"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342900" indent="-342900"/>
            <a:r>
              <a:rPr lang="ar-SA" sz="2400">
                <a:solidFill>
                  <a:srgbClr val="FF0000"/>
                </a:solidFill>
              </a:rPr>
              <a:t>124000</a:t>
            </a:r>
            <a:r>
              <a:rPr lang="ar-SA" sz="2400"/>
              <a:t>       من حـ/ السيارات</a:t>
            </a:r>
            <a:endParaRPr lang="ar-SA" sz="2000"/>
          </a:p>
        </p:txBody>
      </p:sp>
      <p:sp>
        <p:nvSpPr>
          <p:cNvPr id="13" name="Rectangle 12"/>
          <p:cNvSpPr>
            <a:spLocks noChangeArrowheads="1"/>
          </p:cNvSpPr>
          <p:nvPr/>
        </p:nvSpPr>
        <p:spPr bwMode="auto">
          <a:xfrm>
            <a:off x="492369" y="4038600"/>
            <a:ext cx="2954215" cy="1138238"/>
          </a:xfrm>
          <a:prstGeom prst="rect">
            <a:avLst/>
          </a:prstGeom>
          <a:noFill/>
          <a:ln w="9525">
            <a:noFill/>
            <a:miter lim="800000"/>
            <a:headEnd/>
            <a:tailEnd/>
          </a:ln>
        </p:spPr>
        <p:txBody>
          <a:bodyPr>
            <a:spAutoFit/>
          </a:bodyPr>
          <a:lstStyle/>
          <a:p>
            <a:pPr algn="ctr">
              <a:defRPr/>
            </a:pPr>
            <a:r>
              <a:rPr lang="ar-SA" sz="2000" dirty="0">
                <a:solidFill>
                  <a:srgbClr val="0070C0"/>
                </a:solidFill>
              </a:rPr>
              <a:t> </a:t>
            </a:r>
            <a:r>
              <a:rPr lang="ar-SA" sz="2400" dirty="0">
                <a:effectLst>
                  <a:outerShdw blurRad="38100" dist="38100" dir="2700000" algn="tl">
                    <a:srgbClr val="FFFFFF"/>
                  </a:outerShdw>
                </a:effectLst>
                <a:latin typeface="Calibri" pitchFamily="34" charset="0"/>
              </a:rPr>
              <a:t>تصحيح القيد الخاطئ بشراء سيارات بشيك بتاريخ 5-1</a:t>
            </a:r>
          </a:p>
          <a:p>
            <a:pPr algn="ctr">
              <a:defRPr/>
            </a:pPr>
            <a:endParaRPr lang="en-GB" sz="2000" dirty="0">
              <a:solidFill>
                <a:srgbClr val="0070C0"/>
              </a:solidFill>
            </a:endParaRPr>
          </a:p>
        </p:txBody>
      </p:sp>
      <p:sp>
        <p:nvSpPr>
          <p:cNvPr id="14" name="Rectangle 13"/>
          <p:cNvSpPr>
            <a:spLocks noChangeArrowheads="1"/>
          </p:cNvSpPr>
          <p:nvPr/>
        </p:nvSpPr>
        <p:spPr bwMode="auto">
          <a:xfrm>
            <a:off x="562706" y="4648201"/>
            <a:ext cx="3001181"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ar-SA" sz="2400" b="1" dirty="0"/>
              <a:t>ـــــــــــــــــــــــــــــــــــــــــــ</a:t>
            </a:r>
            <a:endParaRPr lang="en-GB" sz="2400" b="1" dirty="0"/>
          </a:p>
        </p:txBody>
      </p:sp>
      <p:sp>
        <p:nvSpPr>
          <p:cNvPr id="15" name="Rectangle 14"/>
          <p:cNvSpPr>
            <a:spLocks noChangeArrowheads="1"/>
          </p:cNvSpPr>
          <p:nvPr/>
        </p:nvSpPr>
        <p:spPr bwMode="auto">
          <a:xfrm>
            <a:off x="0" y="3429001"/>
            <a:ext cx="4290646"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342900" indent="-342900"/>
            <a:r>
              <a:rPr lang="ar-SA" sz="2400" dirty="0">
                <a:solidFill>
                  <a:srgbClr val="FF0000"/>
                </a:solidFill>
              </a:rPr>
              <a:t>124000             </a:t>
            </a:r>
            <a:r>
              <a:rPr lang="ar-SA" sz="2400" dirty="0"/>
              <a:t>إلى</a:t>
            </a:r>
            <a:r>
              <a:rPr lang="ar-SA" sz="2400" dirty="0">
                <a:solidFill>
                  <a:srgbClr val="FF0000"/>
                </a:solidFill>
              </a:rPr>
              <a:t> </a:t>
            </a:r>
            <a:r>
              <a:rPr lang="ar-SA" sz="2400" dirty="0"/>
              <a:t>حـ/ المشتريات</a:t>
            </a:r>
            <a:endParaRPr lang="ar-SA" sz="2000" dirty="0"/>
          </a:p>
        </p:txBody>
      </p:sp>
      <p:sp>
        <p:nvSpPr>
          <p:cNvPr id="17" name="Rectangle 16"/>
          <p:cNvSpPr>
            <a:spLocks noGrp="1" noChangeArrowheads="1"/>
          </p:cNvSpPr>
          <p:nvPr/>
        </p:nvSpPr>
        <p:spPr bwMode="auto">
          <a:xfrm>
            <a:off x="5416061" y="3962401"/>
            <a:ext cx="3165231"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342900" indent="-342900" rtl="0" eaLnBrk="0" hangingPunct="0">
              <a:spcBef>
                <a:spcPct val="20000"/>
              </a:spcBef>
            </a:pPr>
            <a:r>
              <a:rPr lang="ar-SA" sz="2400" b="1">
                <a:solidFill>
                  <a:srgbClr val="FF3300"/>
                </a:solidFill>
                <a:latin typeface="Calibri" pitchFamily="34" charset="0"/>
              </a:rPr>
              <a:t>2- إثبات القيد الصحيح</a:t>
            </a:r>
            <a:endParaRPr lang="en-US" sz="2400" b="1">
              <a:solidFill>
                <a:srgbClr val="FF3300"/>
              </a:solidFill>
              <a:latin typeface="Calibri" pitchFamily="34" charset="0"/>
            </a:endParaRPr>
          </a:p>
        </p:txBody>
      </p:sp>
      <p:sp>
        <p:nvSpPr>
          <p:cNvPr id="18" name="Rectangle 17"/>
          <p:cNvSpPr>
            <a:spLocks noChangeArrowheads="1"/>
          </p:cNvSpPr>
          <p:nvPr/>
        </p:nvSpPr>
        <p:spPr bwMode="auto">
          <a:xfrm>
            <a:off x="4994031" y="4419600"/>
            <a:ext cx="3727938" cy="4699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342900" indent="-342900"/>
            <a:r>
              <a:rPr lang="ar-SA" sz="2400" dirty="0">
                <a:solidFill>
                  <a:srgbClr val="FF0000"/>
                </a:solidFill>
              </a:rPr>
              <a:t>124000</a:t>
            </a:r>
            <a:r>
              <a:rPr lang="ar-SA" sz="2400" dirty="0"/>
              <a:t>         من حـ/ السيارات</a:t>
            </a:r>
            <a:endParaRPr lang="ar-SA" sz="2000" dirty="0"/>
          </a:p>
        </p:txBody>
      </p:sp>
      <p:sp>
        <p:nvSpPr>
          <p:cNvPr id="19" name="Rectangle 18"/>
          <p:cNvSpPr>
            <a:spLocks noChangeArrowheads="1"/>
          </p:cNvSpPr>
          <p:nvPr/>
        </p:nvSpPr>
        <p:spPr bwMode="auto">
          <a:xfrm>
            <a:off x="4501661" y="5334001"/>
            <a:ext cx="4220308" cy="707886"/>
          </a:xfrm>
          <a:prstGeom prst="rect">
            <a:avLst/>
          </a:prstGeom>
          <a:noFill/>
          <a:ln w="9525">
            <a:noFill/>
            <a:miter lim="800000"/>
            <a:headEnd/>
            <a:tailEnd/>
          </a:ln>
        </p:spPr>
        <p:txBody>
          <a:bodyPr wrap="square">
            <a:spAutoFit/>
          </a:bodyPr>
          <a:lstStyle/>
          <a:p>
            <a:pPr algn="ctr">
              <a:defRPr/>
            </a:pPr>
            <a:r>
              <a:rPr lang="ar-SA" sz="2000" dirty="0">
                <a:effectLst>
                  <a:outerShdw blurRad="38100" dist="38100" dir="2700000" algn="tl">
                    <a:srgbClr val="FFFFFF"/>
                  </a:outerShdw>
                </a:effectLst>
                <a:latin typeface="Calibri" pitchFamily="34" charset="0"/>
              </a:rPr>
              <a:t>إثبات القيد الصحيح بشراء سيارات يوم 5-1</a:t>
            </a:r>
            <a:endParaRPr lang="en-US" sz="2000" dirty="0">
              <a:effectLst>
                <a:outerShdw blurRad="38100" dist="38100" dir="2700000" algn="tl">
                  <a:srgbClr val="FFFFFF"/>
                </a:outerShdw>
              </a:effectLst>
              <a:latin typeface="Calibri" pitchFamily="34" charset="0"/>
            </a:endParaRPr>
          </a:p>
          <a:p>
            <a:pPr algn="ctr">
              <a:defRPr/>
            </a:pPr>
            <a:endParaRPr lang="en-GB" sz="2000" dirty="0">
              <a:solidFill>
                <a:srgbClr val="0070C0"/>
              </a:solidFill>
            </a:endParaRPr>
          </a:p>
        </p:txBody>
      </p:sp>
      <p:sp>
        <p:nvSpPr>
          <p:cNvPr id="20" name="Rectangle 19"/>
          <p:cNvSpPr>
            <a:spLocks noChangeArrowheads="1"/>
          </p:cNvSpPr>
          <p:nvPr/>
        </p:nvSpPr>
        <p:spPr bwMode="auto">
          <a:xfrm>
            <a:off x="4572001" y="5638801"/>
            <a:ext cx="3516922"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ar-SA" sz="2400" b="1" dirty="0"/>
              <a:t>ــــــــــــــــــــــــــــــــــــــــــــــــــــ</a:t>
            </a:r>
            <a:endParaRPr lang="en-GB" sz="2400" b="1" dirty="0"/>
          </a:p>
        </p:txBody>
      </p:sp>
      <p:sp>
        <p:nvSpPr>
          <p:cNvPr id="21" name="Rectangle 20"/>
          <p:cNvSpPr>
            <a:spLocks noChangeArrowheads="1"/>
          </p:cNvSpPr>
          <p:nvPr/>
        </p:nvSpPr>
        <p:spPr bwMode="auto">
          <a:xfrm>
            <a:off x="4501661" y="4876801"/>
            <a:ext cx="3446585"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342900" indent="-342900"/>
            <a:r>
              <a:rPr lang="ar-SA" sz="2400">
                <a:solidFill>
                  <a:srgbClr val="FF0000"/>
                </a:solidFill>
              </a:rPr>
              <a:t>124000            </a:t>
            </a:r>
            <a:r>
              <a:rPr lang="ar-SA" sz="2400"/>
              <a:t>إلى</a:t>
            </a:r>
            <a:r>
              <a:rPr lang="ar-SA" sz="2400">
                <a:solidFill>
                  <a:srgbClr val="FF0000"/>
                </a:solidFill>
              </a:rPr>
              <a:t> </a:t>
            </a:r>
            <a:r>
              <a:rPr lang="ar-SA" sz="2400"/>
              <a:t>حـ/ البنك</a:t>
            </a:r>
            <a:endParaRPr lang="ar-SA" sz="2000"/>
          </a:p>
        </p:txBody>
      </p:sp>
      <p:sp>
        <p:nvSpPr>
          <p:cNvPr id="22" name="Slide Number Placeholder 3"/>
          <p:cNvSpPr txBox="1">
            <a:spLocks/>
          </p:cNvSpPr>
          <p:nvPr/>
        </p:nvSpPr>
        <p:spPr bwMode="auto">
          <a:xfrm>
            <a:off x="4609147" y="6381328"/>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314</a:t>
            </a:fld>
            <a:endParaRPr lang="en-US" dirty="0">
              <a:solidFill>
                <a:prstClr val="white"/>
              </a:solidFill>
              <a:cs typeface="Arial" pitchFamily="34" charset="0"/>
            </a:endParaRPr>
          </a:p>
        </p:txBody>
      </p:sp>
    </p:spTree>
    <p:extLst>
      <p:ext uri="{BB962C8B-B14F-4D97-AF65-F5344CB8AC3E}">
        <p14:creationId xmlns="" xmlns:p14="http://schemas.microsoft.com/office/powerpoint/2010/main" val="65387900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blinds(horizontal)">
                                      <p:cBhvr>
                                        <p:cTn id="12" dur="500"/>
                                        <p:tgtEl>
                                          <p:spTgt spid="3">
                                            <p:bg/>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blinds(horizontal)">
                                      <p:cBhvr>
                                        <p:cTn id="17" dur="500"/>
                                        <p:tgtEl>
                                          <p:spTgt spid="3">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9" presetClass="entr" presetSubtype="0" accel="10000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8" dur="50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9" dur="50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30" dur="50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blinds(horizontal)">
                                      <p:cBhvr>
                                        <p:cTn id="35" dur="5000"/>
                                        <p:tgtEl>
                                          <p:spTgt spid="10"/>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blinds(horizontal)">
                                      <p:cBhvr>
                                        <p:cTn id="40" dur="5000"/>
                                        <p:tgtEl>
                                          <p:spTgt spid="8"/>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blinds(horizontal)">
                                      <p:cBhvr>
                                        <p:cTn id="45" dur="500"/>
                                        <p:tgtEl>
                                          <p:spTgt spid="9"/>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blinds(horizontal)">
                                      <p:cBhvr>
                                        <p:cTn id="50" dur="500"/>
                                        <p:tgtEl>
                                          <p:spTgt spid="17"/>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39" presetClass="entr" presetSubtype="0" accel="100000" fill="hold" grpId="0" nodeType="click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p:cTn id="55" dur="5000" fill="hold"/>
                                        <p:tgtEl>
                                          <p:spTgt spid="18"/>
                                        </p:tgtEl>
                                        <p:attrNameLst>
                                          <p:attrName>ppt_h</p:attrName>
                                        </p:attrNameLst>
                                      </p:cBhvr>
                                      <p:tavLst>
                                        <p:tav tm="0">
                                          <p:val>
                                            <p:strVal val="#ppt_h/20"/>
                                          </p:val>
                                        </p:tav>
                                        <p:tav tm="50000">
                                          <p:val>
                                            <p:strVal val="#ppt_h/20"/>
                                          </p:val>
                                        </p:tav>
                                        <p:tav tm="100000">
                                          <p:val>
                                            <p:strVal val="#ppt_h"/>
                                          </p:val>
                                        </p:tav>
                                      </p:tavLst>
                                    </p:anim>
                                    <p:anim calcmode="lin" valueType="num">
                                      <p:cBhvr>
                                        <p:cTn id="56" dur="5000" fill="hold"/>
                                        <p:tgtEl>
                                          <p:spTgt spid="18"/>
                                        </p:tgtEl>
                                        <p:attrNameLst>
                                          <p:attrName>ppt_w</p:attrName>
                                        </p:attrNameLst>
                                      </p:cBhvr>
                                      <p:tavLst>
                                        <p:tav tm="0">
                                          <p:val>
                                            <p:strVal val="#ppt_w+.3"/>
                                          </p:val>
                                        </p:tav>
                                        <p:tav tm="50000">
                                          <p:val>
                                            <p:strVal val="#ppt_w+.3"/>
                                          </p:val>
                                        </p:tav>
                                        <p:tav tm="100000">
                                          <p:val>
                                            <p:strVal val="#ppt_w"/>
                                          </p:val>
                                        </p:tav>
                                      </p:tavLst>
                                    </p:anim>
                                    <p:anim calcmode="lin" valueType="num">
                                      <p:cBhvr>
                                        <p:cTn id="57" dur="5000" fill="hold"/>
                                        <p:tgtEl>
                                          <p:spTgt spid="18"/>
                                        </p:tgtEl>
                                        <p:attrNameLst>
                                          <p:attrName>ppt_x</p:attrName>
                                        </p:attrNameLst>
                                      </p:cBhvr>
                                      <p:tavLst>
                                        <p:tav tm="0">
                                          <p:val>
                                            <p:strVal val="#ppt_x-.3"/>
                                          </p:val>
                                        </p:tav>
                                        <p:tav tm="50000">
                                          <p:val>
                                            <p:strVal val="#ppt_x"/>
                                          </p:val>
                                        </p:tav>
                                        <p:tav tm="100000">
                                          <p:val>
                                            <p:strVal val="#ppt_x"/>
                                          </p:val>
                                        </p:tav>
                                      </p:tavLst>
                                    </p:anim>
                                    <p:anim calcmode="lin" valueType="num">
                                      <p:cBhvr>
                                        <p:cTn id="58" dur="50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59" fill="hold" nodeType="clickPar">
                      <p:stCondLst>
                        <p:cond delay="indefinite"/>
                      </p:stCondLst>
                      <p:childTnLst>
                        <p:par>
                          <p:cTn id="60" fill="hold" nodeType="withGroup">
                            <p:stCondLst>
                              <p:cond delay="0"/>
                            </p:stCondLst>
                            <p:childTnLst>
                              <p:par>
                                <p:cTn id="61" presetID="3" presetClass="entr" presetSubtype="10" fill="hold" grpId="0" nodeType="click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blinds(horizontal)">
                                      <p:cBhvr>
                                        <p:cTn id="63" dur="5000"/>
                                        <p:tgtEl>
                                          <p:spTgt spid="21"/>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3" presetClass="entr" presetSubtype="10" fill="hold" grpId="0" nodeType="click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blinds(horizontal)">
                                      <p:cBhvr>
                                        <p:cTn id="68" dur="5000"/>
                                        <p:tgtEl>
                                          <p:spTgt spid="19"/>
                                        </p:tgtEl>
                                      </p:cBhvr>
                                    </p:animEffect>
                                  </p:childTnLst>
                                </p:cTn>
                              </p:par>
                            </p:childTnLst>
                          </p:cTn>
                        </p:par>
                      </p:childTnLst>
                    </p:cTn>
                  </p:par>
                  <p:par>
                    <p:cTn id="69" fill="hold" nodeType="clickPar">
                      <p:stCondLst>
                        <p:cond delay="indefinite"/>
                      </p:stCondLst>
                      <p:childTnLst>
                        <p:par>
                          <p:cTn id="70" fill="hold" nodeType="withGroup">
                            <p:stCondLst>
                              <p:cond delay="0"/>
                            </p:stCondLst>
                            <p:childTnLst>
                              <p:par>
                                <p:cTn id="71" presetID="3" presetClass="entr" presetSubtype="10" fill="hold" grpId="0" nodeType="clickEffect">
                                  <p:stCondLst>
                                    <p:cond delay="0"/>
                                  </p:stCondLst>
                                  <p:childTnLst>
                                    <p:set>
                                      <p:cBhvr>
                                        <p:cTn id="72" dur="1" fill="hold">
                                          <p:stCondLst>
                                            <p:cond delay="0"/>
                                          </p:stCondLst>
                                        </p:cTn>
                                        <p:tgtEl>
                                          <p:spTgt spid="20"/>
                                        </p:tgtEl>
                                        <p:attrNameLst>
                                          <p:attrName>style.visibility</p:attrName>
                                        </p:attrNameLst>
                                      </p:cBhvr>
                                      <p:to>
                                        <p:strVal val="visible"/>
                                      </p:to>
                                    </p:set>
                                    <p:animEffect transition="in" filter="blinds(horizontal)">
                                      <p:cBhvr>
                                        <p:cTn id="73" dur="500"/>
                                        <p:tgtEl>
                                          <p:spTgt spid="20"/>
                                        </p:tgtEl>
                                      </p:cBhvr>
                                    </p:animEffect>
                                  </p:childTnLst>
                                </p:cTn>
                              </p:par>
                            </p:childTnLst>
                          </p:cTn>
                        </p:par>
                      </p:childTnLst>
                    </p:cTn>
                  </p:par>
                  <p:par>
                    <p:cTn id="74" fill="hold" nodeType="clickPar">
                      <p:stCondLst>
                        <p:cond delay="indefinite"/>
                      </p:stCondLst>
                      <p:childTnLst>
                        <p:par>
                          <p:cTn id="75" fill="hold" nodeType="withGroup">
                            <p:stCondLst>
                              <p:cond delay="0"/>
                            </p:stCondLst>
                            <p:childTnLst>
                              <p:par>
                                <p:cTn id="76" presetID="3" presetClass="entr" presetSubtype="10" fill="hold" grpId="0" nodeType="clickEffect">
                                  <p:stCondLst>
                                    <p:cond delay="0"/>
                                  </p:stCondLst>
                                  <p:childTnLst>
                                    <p:set>
                                      <p:cBhvr>
                                        <p:cTn id="77" dur="1" fill="hold">
                                          <p:stCondLst>
                                            <p:cond delay="0"/>
                                          </p:stCondLst>
                                        </p:cTn>
                                        <p:tgtEl>
                                          <p:spTgt spid="4">
                                            <p:bg/>
                                          </p:spTgt>
                                        </p:tgtEl>
                                        <p:attrNameLst>
                                          <p:attrName>style.visibility</p:attrName>
                                        </p:attrNameLst>
                                      </p:cBhvr>
                                      <p:to>
                                        <p:strVal val="visible"/>
                                      </p:to>
                                    </p:set>
                                    <p:animEffect transition="in" filter="blinds(horizontal)">
                                      <p:cBhvr>
                                        <p:cTn id="78" dur="500"/>
                                        <p:tgtEl>
                                          <p:spTgt spid="4">
                                            <p:bg/>
                                          </p:spTgt>
                                        </p:tgtEl>
                                      </p:cBhvr>
                                    </p:animEffect>
                                  </p:childTnLst>
                                </p:cTn>
                              </p:par>
                            </p:childTnLst>
                          </p:cTn>
                        </p:par>
                      </p:childTnLst>
                    </p:cTn>
                  </p:par>
                  <p:par>
                    <p:cTn id="79" fill="hold" nodeType="clickPar">
                      <p:stCondLst>
                        <p:cond delay="indefinite"/>
                      </p:stCondLst>
                      <p:childTnLst>
                        <p:par>
                          <p:cTn id="80" fill="hold" nodeType="withGroup">
                            <p:stCondLst>
                              <p:cond delay="0"/>
                            </p:stCondLst>
                            <p:childTnLst>
                              <p:par>
                                <p:cTn id="81" presetID="3" presetClass="entr" presetSubtype="10" fill="hold" grpId="0" nodeType="clickEffect">
                                  <p:stCondLst>
                                    <p:cond delay="0"/>
                                  </p:stCondLst>
                                  <p:childTnLst>
                                    <p:set>
                                      <p:cBhvr>
                                        <p:cTn id="82" dur="1" fill="hold">
                                          <p:stCondLst>
                                            <p:cond delay="0"/>
                                          </p:stCondLst>
                                        </p:cTn>
                                        <p:tgtEl>
                                          <p:spTgt spid="4">
                                            <p:txEl>
                                              <p:pRg st="0" end="0"/>
                                            </p:txEl>
                                          </p:spTgt>
                                        </p:tgtEl>
                                        <p:attrNameLst>
                                          <p:attrName>style.visibility</p:attrName>
                                        </p:attrNameLst>
                                      </p:cBhvr>
                                      <p:to>
                                        <p:strVal val="visible"/>
                                      </p:to>
                                    </p:set>
                                    <p:animEffect transition="in" filter="blinds(horizontal)">
                                      <p:cBhvr>
                                        <p:cTn id="83" dur="500"/>
                                        <p:tgtEl>
                                          <p:spTgt spid="4">
                                            <p:txEl>
                                              <p:pRg st="0" end="0"/>
                                            </p:txEl>
                                          </p:spTgt>
                                        </p:tgtEl>
                                      </p:cBhvr>
                                    </p:animEffect>
                                  </p:childTnLst>
                                </p:cTn>
                              </p:par>
                            </p:childTnLst>
                          </p:cTn>
                        </p:par>
                      </p:childTnLst>
                    </p:cTn>
                  </p:par>
                  <p:par>
                    <p:cTn id="84" fill="hold" nodeType="clickPar">
                      <p:stCondLst>
                        <p:cond delay="indefinite"/>
                      </p:stCondLst>
                      <p:childTnLst>
                        <p:par>
                          <p:cTn id="85" fill="hold" nodeType="withGroup">
                            <p:stCondLst>
                              <p:cond delay="0"/>
                            </p:stCondLst>
                            <p:childTnLst>
                              <p:par>
                                <p:cTn id="86" presetID="3" presetClass="entr" presetSubtype="10" fill="hold" grpId="0" nodeType="clickEffect">
                                  <p:stCondLst>
                                    <p:cond delay="0"/>
                                  </p:stCondLst>
                                  <p:childTnLst>
                                    <p:set>
                                      <p:cBhvr>
                                        <p:cTn id="87" dur="1" fill="hold">
                                          <p:stCondLst>
                                            <p:cond delay="0"/>
                                          </p:stCondLst>
                                        </p:cTn>
                                        <p:tgtEl>
                                          <p:spTgt spid="11"/>
                                        </p:tgtEl>
                                        <p:attrNameLst>
                                          <p:attrName>style.visibility</p:attrName>
                                        </p:attrNameLst>
                                      </p:cBhvr>
                                      <p:to>
                                        <p:strVal val="visible"/>
                                      </p:to>
                                    </p:set>
                                    <p:animEffect transition="in" filter="blinds(horizontal)">
                                      <p:cBhvr>
                                        <p:cTn id="88" dur="500"/>
                                        <p:tgtEl>
                                          <p:spTgt spid="11"/>
                                        </p:tgtEl>
                                      </p:cBhvr>
                                    </p:animEffect>
                                  </p:childTnLst>
                                </p:cTn>
                              </p:par>
                            </p:childTnLst>
                          </p:cTn>
                        </p:par>
                      </p:childTnLst>
                    </p:cTn>
                  </p:par>
                  <p:par>
                    <p:cTn id="89" fill="hold" nodeType="clickPar">
                      <p:stCondLst>
                        <p:cond delay="indefinite"/>
                      </p:stCondLst>
                      <p:childTnLst>
                        <p:par>
                          <p:cTn id="90" fill="hold" nodeType="withGroup">
                            <p:stCondLst>
                              <p:cond delay="0"/>
                            </p:stCondLst>
                            <p:childTnLst>
                              <p:par>
                                <p:cTn id="91" presetID="3" presetClass="entr" presetSubtype="10" fill="hold" grpId="0" nodeType="clickEffect">
                                  <p:stCondLst>
                                    <p:cond delay="0"/>
                                  </p:stCondLst>
                                  <p:childTnLst>
                                    <p:set>
                                      <p:cBhvr>
                                        <p:cTn id="92" dur="1" fill="hold">
                                          <p:stCondLst>
                                            <p:cond delay="0"/>
                                          </p:stCondLst>
                                        </p:cTn>
                                        <p:tgtEl>
                                          <p:spTgt spid="12"/>
                                        </p:tgtEl>
                                        <p:attrNameLst>
                                          <p:attrName>style.visibility</p:attrName>
                                        </p:attrNameLst>
                                      </p:cBhvr>
                                      <p:to>
                                        <p:strVal val="visible"/>
                                      </p:to>
                                    </p:set>
                                    <p:animEffect transition="in" filter="blinds(horizontal)">
                                      <p:cBhvr>
                                        <p:cTn id="93" dur="500"/>
                                        <p:tgtEl>
                                          <p:spTgt spid="12"/>
                                        </p:tgtEl>
                                      </p:cBhvr>
                                    </p:animEffect>
                                  </p:childTnLst>
                                </p:cTn>
                              </p:par>
                            </p:childTnLst>
                          </p:cTn>
                        </p:par>
                      </p:childTnLst>
                    </p:cTn>
                  </p:par>
                  <p:par>
                    <p:cTn id="94" fill="hold" nodeType="clickPar">
                      <p:stCondLst>
                        <p:cond delay="indefinite"/>
                      </p:stCondLst>
                      <p:childTnLst>
                        <p:par>
                          <p:cTn id="95" fill="hold" nodeType="withGroup">
                            <p:stCondLst>
                              <p:cond delay="0"/>
                            </p:stCondLst>
                            <p:childTnLst>
                              <p:par>
                                <p:cTn id="96" presetID="3" presetClass="entr" presetSubtype="10" fill="hold" grpId="0" nodeType="clickEffect">
                                  <p:stCondLst>
                                    <p:cond delay="0"/>
                                  </p:stCondLst>
                                  <p:childTnLst>
                                    <p:set>
                                      <p:cBhvr>
                                        <p:cTn id="97" dur="1" fill="hold">
                                          <p:stCondLst>
                                            <p:cond delay="0"/>
                                          </p:stCondLst>
                                        </p:cTn>
                                        <p:tgtEl>
                                          <p:spTgt spid="15"/>
                                        </p:tgtEl>
                                        <p:attrNameLst>
                                          <p:attrName>style.visibility</p:attrName>
                                        </p:attrNameLst>
                                      </p:cBhvr>
                                      <p:to>
                                        <p:strVal val="visible"/>
                                      </p:to>
                                    </p:set>
                                    <p:animEffect transition="in" filter="blinds(horizontal)">
                                      <p:cBhvr>
                                        <p:cTn id="98" dur="500"/>
                                        <p:tgtEl>
                                          <p:spTgt spid="15"/>
                                        </p:tgtEl>
                                      </p:cBhvr>
                                    </p:animEffect>
                                  </p:childTnLst>
                                </p:cTn>
                              </p:par>
                            </p:childTnLst>
                          </p:cTn>
                        </p:par>
                      </p:childTnLst>
                    </p:cTn>
                  </p:par>
                  <p:par>
                    <p:cTn id="99" fill="hold" nodeType="clickPar">
                      <p:stCondLst>
                        <p:cond delay="indefinite"/>
                      </p:stCondLst>
                      <p:childTnLst>
                        <p:par>
                          <p:cTn id="100" fill="hold" nodeType="withGroup">
                            <p:stCondLst>
                              <p:cond delay="0"/>
                            </p:stCondLst>
                            <p:childTnLst>
                              <p:par>
                                <p:cTn id="101" presetID="3" presetClass="entr" presetSubtype="10" fill="hold" grpId="0" nodeType="clickEffect">
                                  <p:stCondLst>
                                    <p:cond delay="0"/>
                                  </p:stCondLst>
                                  <p:childTnLst>
                                    <p:set>
                                      <p:cBhvr>
                                        <p:cTn id="102" dur="1" fill="hold">
                                          <p:stCondLst>
                                            <p:cond delay="0"/>
                                          </p:stCondLst>
                                        </p:cTn>
                                        <p:tgtEl>
                                          <p:spTgt spid="13"/>
                                        </p:tgtEl>
                                        <p:attrNameLst>
                                          <p:attrName>style.visibility</p:attrName>
                                        </p:attrNameLst>
                                      </p:cBhvr>
                                      <p:to>
                                        <p:strVal val="visible"/>
                                      </p:to>
                                    </p:set>
                                    <p:animEffect transition="in" filter="blinds(horizontal)">
                                      <p:cBhvr>
                                        <p:cTn id="103" dur="500"/>
                                        <p:tgtEl>
                                          <p:spTgt spid="13"/>
                                        </p:tgtEl>
                                      </p:cBhvr>
                                    </p:animEffect>
                                  </p:childTnLst>
                                </p:cTn>
                              </p:par>
                            </p:childTnLst>
                          </p:cTn>
                        </p:par>
                      </p:childTnLst>
                    </p:cTn>
                  </p:par>
                  <p:par>
                    <p:cTn id="104" fill="hold" nodeType="clickPar">
                      <p:stCondLst>
                        <p:cond delay="indefinite"/>
                      </p:stCondLst>
                      <p:childTnLst>
                        <p:par>
                          <p:cTn id="105" fill="hold" nodeType="withGroup">
                            <p:stCondLst>
                              <p:cond delay="0"/>
                            </p:stCondLst>
                            <p:childTnLst>
                              <p:par>
                                <p:cTn id="106" presetID="3" presetClass="entr" presetSubtype="10" fill="hold" grpId="0" nodeType="clickEffect">
                                  <p:stCondLst>
                                    <p:cond delay="0"/>
                                  </p:stCondLst>
                                  <p:childTnLst>
                                    <p:set>
                                      <p:cBhvr>
                                        <p:cTn id="107" dur="1" fill="hold">
                                          <p:stCondLst>
                                            <p:cond delay="0"/>
                                          </p:stCondLst>
                                        </p:cTn>
                                        <p:tgtEl>
                                          <p:spTgt spid="14"/>
                                        </p:tgtEl>
                                        <p:attrNameLst>
                                          <p:attrName>style.visibility</p:attrName>
                                        </p:attrNameLst>
                                      </p:cBhvr>
                                      <p:to>
                                        <p:strVal val="visible"/>
                                      </p:to>
                                    </p:set>
                                    <p:animEffect transition="in" filter="blinds(horizontal)">
                                      <p:cBhvr>
                                        <p:cTn id="10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animBg="1"/>
      <p:bldP spid="4" grpId="0" build="p" animBg="1"/>
      <p:bldP spid="6" grpId="0"/>
      <p:bldP spid="7" grpId="0"/>
      <p:bldP spid="8" grpId="0"/>
      <p:bldP spid="9" grpId="0"/>
      <p:bldP spid="10" grpId="0"/>
      <p:bldP spid="11" grpId="0"/>
      <p:bldP spid="12" grpId="0"/>
      <p:bldP spid="13" grpId="0"/>
      <p:bldP spid="14" grpId="0"/>
      <p:bldP spid="15" grpId="0"/>
      <p:bldP spid="17" grpId="0"/>
      <p:bldP spid="18" grpId="0"/>
      <p:bldP spid="19" grpId="0"/>
      <p:bldP spid="20" grpId="0"/>
      <p:bldP spid="21" grpId="0"/>
    </p:bldLst>
  </p:timing>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686800" cy="1417638"/>
          </a:xfrm>
        </p:spPr>
        <p:txBody>
          <a:bodyPr/>
          <a:lstStyle/>
          <a:p>
            <a:pPr rtl="1">
              <a:lnSpc>
                <a:spcPct val="80000"/>
              </a:lnSpc>
              <a:defRPr/>
            </a:pPr>
            <a:r>
              <a:rPr lang="ar-SA" sz="3200" dirty="0" smtClean="0">
                <a:solidFill>
                  <a:schemeClr val="tx1"/>
                </a:solidFill>
                <a:effectLst>
                  <a:outerShdw blurRad="38100" dist="38100" dir="2700000" algn="tl">
                    <a:srgbClr val="FFFFFF"/>
                  </a:outerShdw>
                </a:effectLst>
              </a:rPr>
              <a:t/>
            </a:r>
            <a:br>
              <a:rPr lang="ar-SA" sz="3200" dirty="0" smtClean="0">
                <a:solidFill>
                  <a:schemeClr val="tx1"/>
                </a:solidFill>
                <a:effectLst>
                  <a:outerShdw blurRad="38100" dist="38100" dir="2700000" algn="tl">
                    <a:srgbClr val="FFFFFF"/>
                  </a:outerShdw>
                </a:effectLst>
              </a:rPr>
            </a:br>
            <a:r>
              <a:rPr lang="ar-SA" sz="3200" dirty="0" smtClean="0">
                <a:solidFill>
                  <a:schemeClr val="tx1"/>
                </a:solidFill>
                <a:effectLst>
                  <a:outerShdw blurRad="38100" dist="38100" dir="2700000" algn="tl">
                    <a:srgbClr val="FFFFFF"/>
                  </a:outerShdw>
                </a:effectLst>
              </a:rPr>
              <a:t>2- </a:t>
            </a:r>
            <a:r>
              <a:rPr lang="ar-SA" sz="3200" dirty="0" smtClean="0">
                <a:solidFill>
                  <a:srgbClr val="000000"/>
                </a:solidFill>
                <a:effectLst>
                  <a:outerShdw blurRad="38100" dist="38100" dir="2700000" algn="tl">
                    <a:srgbClr val="FFFFFF"/>
                  </a:outerShdw>
                </a:effectLst>
              </a:rPr>
              <a:t>في 21-1 تم شراء أثاث ومفروشات بمبلغ 16500 ريال من محلات العامر بالأجل، </a:t>
            </a:r>
            <a:r>
              <a:rPr lang="ar-SA" sz="3200" dirty="0" smtClean="0">
                <a:solidFill>
                  <a:srgbClr val="000000"/>
                </a:solidFill>
              </a:rPr>
              <a:t>وقام المحاسب بإثباتها في الدفاتر بمبلغ 15600 ريال. </a:t>
            </a:r>
            <a:r>
              <a:rPr lang="ar-SA" sz="3200" dirty="0" smtClean="0"/>
              <a:t/>
            </a:r>
            <a:br>
              <a:rPr lang="ar-SA" sz="3200" dirty="0" smtClean="0"/>
            </a:br>
            <a:endParaRPr lang="ar-SA" sz="3200" dirty="0">
              <a:solidFill>
                <a:schemeClr val="tx1"/>
              </a:solidFill>
            </a:endParaRPr>
          </a:p>
        </p:txBody>
      </p:sp>
      <p:sp>
        <p:nvSpPr>
          <p:cNvPr id="3" name="Content Placeholder 2"/>
          <p:cNvSpPr>
            <a:spLocks noGrp="1"/>
          </p:cNvSpPr>
          <p:nvPr>
            <p:ph sz="half" idx="13"/>
          </p:nvPr>
        </p:nvSpPr>
        <p:spPr>
          <a:xfrm>
            <a:off x="4572000" y="1600200"/>
            <a:ext cx="4220308" cy="4114800"/>
          </a:xfrm>
          <a:solidFill>
            <a:schemeClr val="accent6">
              <a:lumMod val="20000"/>
              <a:lumOff val="80000"/>
            </a:schemeClr>
          </a:solidFill>
        </p:spPr>
        <p:txBody>
          <a:bodyPr/>
          <a:lstStyle/>
          <a:p>
            <a:pPr marL="533400" indent="-533400" algn="ctr">
              <a:lnSpc>
                <a:spcPct val="80000"/>
              </a:lnSpc>
              <a:defRPr/>
            </a:pPr>
            <a:r>
              <a:rPr lang="ar-SA" sz="2400" b="1" dirty="0" smtClean="0"/>
              <a:t>الطريقة المطولة (وتتكون من قيدين)</a:t>
            </a:r>
            <a:endParaRPr lang="ar-SA" sz="2400" b="1" dirty="0"/>
          </a:p>
        </p:txBody>
      </p:sp>
      <p:sp>
        <p:nvSpPr>
          <p:cNvPr id="4" name="Content Placeholder 3"/>
          <p:cNvSpPr>
            <a:spLocks noGrp="1"/>
          </p:cNvSpPr>
          <p:nvPr>
            <p:ph sz="half" idx="1"/>
          </p:nvPr>
        </p:nvSpPr>
        <p:spPr>
          <a:xfrm>
            <a:off x="146401" y="1595230"/>
            <a:ext cx="4192466" cy="4114800"/>
          </a:xfrm>
          <a:solidFill>
            <a:schemeClr val="accent1">
              <a:lumMod val="20000"/>
              <a:lumOff val="80000"/>
            </a:schemeClr>
          </a:solidFill>
        </p:spPr>
        <p:txBody>
          <a:bodyPr/>
          <a:lstStyle/>
          <a:p>
            <a:pPr>
              <a:defRPr/>
            </a:pPr>
            <a:r>
              <a:rPr lang="ar-SA" sz="2400" b="1" dirty="0" smtClean="0"/>
              <a:t>الطريقة المختصرة</a:t>
            </a:r>
            <a:endParaRPr lang="en-GB" sz="2400" b="1" dirty="0"/>
          </a:p>
        </p:txBody>
      </p:sp>
      <p:sp>
        <p:nvSpPr>
          <p:cNvPr id="6" name="Rectangle 5"/>
          <p:cNvSpPr>
            <a:spLocks noGrp="1" noChangeArrowheads="1"/>
          </p:cNvSpPr>
          <p:nvPr/>
        </p:nvSpPr>
        <p:spPr bwMode="auto">
          <a:xfrm>
            <a:off x="5486400" y="1981201"/>
            <a:ext cx="3165231"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342900" indent="-342900" rtl="0" eaLnBrk="0" hangingPunct="0">
              <a:spcBef>
                <a:spcPct val="20000"/>
              </a:spcBef>
            </a:pPr>
            <a:r>
              <a:rPr lang="ar-SA" sz="2400" b="1">
                <a:solidFill>
                  <a:srgbClr val="FF3300"/>
                </a:solidFill>
                <a:latin typeface="Calibri" pitchFamily="34" charset="0"/>
              </a:rPr>
              <a:t>1- قيد إلغاء القيد الخاطئ</a:t>
            </a:r>
            <a:endParaRPr lang="en-US" sz="2400" b="1">
              <a:solidFill>
                <a:srgbClr val="FF3300"/>
              </a:solidFill>
              <a:latin typeface="Calibri" pitchFamily="34" charset="0"/>
            </a:endParaRPr>
          </a:p>
        </p:txBody>
      </p:sp>
      <p:sp>
        <p:nvSpPr>
          <p:cNvPr id="7" name="Rectangle 6"/>
          <p:cNvSpPr>
            <a:spLocks noChangeArrowheads="1"/>
          </p:cNvSpPr>
          <p:nvPr/>
        </p:nvSpPr>
        <p:spPr bwMode="auto">
          <a:xfrm>
            <a:off x="4031723" y="2438401"/>
            <a:ext cx="4760586"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342900" indent="-342900"/>
            <a:r>
              <a:rPr lang="ar-SA" sz="2400" dirty="0">
                <a:solidFill>
                  <a:srgbClr val="FF0000"/>
                </a:solidFill>
              </a:rPr>
              <a:t>15600</a:t>
            </a:r>
            <a:r>
              <a:rPr lang="ar-SA" sz="2400" dirty="0"/>
              <a:t>      من حـ/ الدائنين (محلات العامر)</a:t>
            </a:r>
            <a:endParaRPr lang="ar-SA" sz="2000" dirty="0"/>
          </a:p>
        </p:txBody>
      </p:sp>
      <p:sp>
        <p:nvSpPr>
          <p:cNvPr id="8" name="Rectangle 7"/>
          <p:cNvSpPr>
            <a:spLocks noChangeArrowheads="1"/>
          </p:cNvSpPr>
          <p:nvPr/>
        </p:nvSpPr>
        <p:spPr bwMode="auto">
          <a:xfrm>
            <a:off x="4712677" y="3429000"/>
            <a:ext cx="3747755" cy="400110"/>
          </a:xfrm>
          <a:prstGeom prst="rect">
            <a:avLst/>
          </a:prstGeom>
          <a:noFill/>
          <a:ln w="9525">
            <a:noFill/>
            <a:miter lim="800000"/>
            <a:headEnd/>
            <a:tailEnd/>
          </a:ln>
        </p:spPr>
        <p:txBody>
          <a:bodyPr wrap="square">
            <a:spAutoFit/>
          </a:bodyPr>
          <a:lstStyle/>
          <a:p>
            <a:pPr algn="ctr">
              <a:defRPr/>
            </a:pPr>
            <a:r>
              <a:rPr lang="ar-SA" sz="2000" dirty="0">
                <a:solidFill>
                  <a:srgbClr val="0070C0"/>
                </a:solidFill>
              </a:rPr>
              <a:t> </a:t>
            </a:r>
            <a:r>
              <a:rPr lang="ar-SA" sz="2000" dirty="0">
                <a:effectLst>
                  <a:outerShdw blurRad="38100" dist="38100" dir="2700000" algn="tl">
                    <a:srgbClr val="FFFFFF"/>
                  </a:outerShdw>
                </a:effectLst>
                <a:latin typeface="Calibri" pitchFamily="34" charset="0"/>
              </a:rPr>
              <a:t>إلغاء القيد الخاطئ بشراء الأثاث يوم 21-1</a:t>
            </a:r>
            <a:endParaRPr lang="en-GB" sz="2000" dirty="0">
              <a:solidFill>
                <a:srgbClr val="0070C0"/>
              </a:solidFill>
            </a:endParaRPr>
          </a:p>
        </p:txBody>
      </p:sp>
      <p:sp>
        <p:nvSpPr>
          <p:cNvPr id="9" name="Rectangle 8"/>
          <p:cNvSpPr>
            <a:spLocks noChangeArrowheads="1"/>
          </p:cNvSpPr>
          <p:nvPr/>
        </p:nvSpPr>
        <p:spPr bwMode="auto">
          <a:xfrm>
            <a:off x="4642338" y="3657601"/>
            <a:ext cx="3516924"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ar-SA" sz="2400" b="1" dirty="0"/>
              <a:t>ــــــــــــــــــــــــــــــــــــــــــــــــــــ</a:t>
            </a:r>
            <a:endParaRPr lang="en-GB" sz="2400" b="1" dirty="0"/>
          </a:p>
        </p:txBody>
      </p:sp>
      <p:sp>
        <p:nvSpPr>
          <p:cNvPr id="10" name="Rectangle 9"/>
          <p:cNvSpPr>
            <a:spLocks noChangeArrowheads="1"/>
          </p:cNvSpPr>
          <p:nvPr/>
        </p:nvSpPr>
        <p:spPr bwMode="auto">
          <a:xfrm>
            <a:off x="4572000" y="2895601"/>
            <a:ext cx="3446585"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342900" indent="-342900"/>
            <a:r>
              <a:rPr lang="ar-SA" sz="2400">
                <a:solidFill>
                  <a:srgbClr val="FF0000"/>
                </a:solidFill>
              </a:rPr>
              <a:t>15600      </a:t>
            </a:r>
            <a:r>
              <a:rPr lang="ar-SA" sz="2400"/>
              <a:t>إلى</a:t>
            </a:r>
            <a:r>
              <a:rPr lang="ar-SA" sz="2400">
                <a:solidFill>
                  <a:srgbClr val="FF0000"/>
                </a:solidFill>
              </a:rPr>
              <a:t> </a:t>
            </a:r>
            <a:r>
              <a:rPr lang="ar-SA" sz="2400"/>
              <a:t>حـ/ الأثاث</a:t>
            </a:r>
            <a:endParaRPr lang="ar-SA" sz="2000"/>
          </a:p>
        </p:txBody>
      </p:sp>
      <p:sp>
        <p:nvSpPr>
          <p:cNvPr id="11" name="Rectangle 10"/>
          <p:cNvSpPr>
            <a:spLocks noGrp="1" noChangeArrowheads="1"/>
          </p:cNvSpPr>
          <p:nvPr/>
        </p:nvSpPr>
        <p:spPr bwMode="auto">
          <a:xfrm>
            <a:off x="1688123" y="2057401"/>
            <a:ext cx="2602523"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342900" indent="-342900" rtl="0" eaLnBrk="0" hangingPunct="0">
              <a:spcBef>
                <a:spcPct val="20000"/>
              </a:spcBef>
              <a:buFont typeface="Arial" pitchFamily="34" charset="0"/>
              <a:buNone/>
            </a:pPr>
            <a:r>
              <a:rPr lang="ar-SA" sz="2400" b="1">
                <a:solidFill>
                  <a:srgbClr val="FF0000"/>
                </a:solidFill>
                <a:latin typeface="Calibri" pitchFamily="34" charset="0"/>
              </a:rPr>
              <a:t>تصحيح القيد الخاطئ</a:t>
            </a:r>
            <a:endParaRPr lang="en-GB" sz="2400" b="1">
              <a:solidFill>
                <a:srgbClr val="FF0000"/>
              </a:solidFill>
              <a:latin typeface="Calibri" pitchFamily="34" charset="0"/>
            </a:endParaRPr>
          </a:p>
        </p:txBody>
      </p:sp>
      <p:sp>
        <p:nvSpPr>
          <p:cNvPr id="12" name="Rectangle 11"/>
          <p:cNvSpPr>
            <a:spLocks noChangeArrowheads="1"/>
          </p:cNvSpPr>
          <p:nvPr/>
        </p:nvSpPr>
        <p:spPr bwMode="auto">
          <a:xfrm>
            <a:off x="492369" y="2743201"/>
            <a:ext cx="3868615"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342900" indent="-342900"/>
            <a:r>
              <a:rPr lang="ar-SA" sz="2400" dirty="0">
                <a:solidFill>
                  <a:srgbClr val="FF0000"/>
                </a:solidFill>
              </a:rPr>
              <a:t>900</a:t>
            </a:r>
            <a:r>
              <a:rPr lang="ar-SA" sz="2400" dirty="0"/>
              <a:t>      من حـ/ الأثاث</a:t>
            </a:r>
            <a:endParaRPr lang="ar-SA" sz="2000" dirty="0"/>
          </a:p>
        </p:txBody>
      </p:sp>
      <p:sp>
        <p:nvSpPr>
          <p:cNvPr id="13" name="Rectangle 12"/>
          <p:cNvSpPr>
            <a:spLocks noChangeArrowheads="1"/>
          </p:cNvSpPr>
          <p:nvPr/>
        </p:nvSpPr>
        <p:spPr bwMode="auto">
          <a:xfrm>
            <a:off x="492369" y="4038601"/>
            <a:ext cx="2954215" cy="830263"/>
          </a:xfrm>
          <a:prstGeom prst="rect">
            <a:avLst/>
          </a:prstGeom>
          <a:noFill/>
          <a:ln w="9525">
            <a:noFill/>
            <a:miter lim="800000"/>
            <a:headEnd/>
            <a:tailEnd/>
          </a:ln>
        </p:spPr>
        <p:txBody>
          <a:bodyPr>
            <a:spAutoFit/>
          </a:bodyPr>
          <a:lstStyle/>
          <a:p>
            <a:pPr algn="ctr">
              <a:defRPr/>
            </a:pPr>
            <a:r>
              <a:rPr lang="ar-SA" sz="2000" dirty="0">
                <a:solidFill>
                  <a:srgbClr val="0070C0"/>
                </a:solidFill>
              </a:rPr>
              <a:t> </a:t>
            </a:r>
            <a:r>
              <a:rPr lang="ar-SA" sz="2400" dirty="0">
                <a:effectLst>
                  <a:outerShdw blurRad="38100" dist="38100" dir="2700000" algn="tl">
                    <a:srgbClr val="FFFFFF"/>
                  </a:outerShdw>
                </a:effectLst>
                <a:latin typeface="Calibri" pitchFamily="34" charset="0"/>
              </a:rPr>
              <a:t>تصحيح القيد الخاطئ بشراء الأثاث بتاريخ 21-1</a:t>
            </a:r>
            <a:endParaRPr lang="en-GB" sz="2000" dirty="0">
              <a:solidFill>
                <a:srgbClr val="0070C0"/>
              </a:solidFill>
            </a:endParaRPr>
          </a:p>
        </p:txBody>
      </p:sp>
      <p:sp>
        <p:nvSpPr>
          <p:cNvPr id="14" name="Rectangle 13"/>
          <p:cNvSpPr>
            <a:spLocks noChangeArrowheads="1"/>
          </p:cNvSpPr>
          <p:nvPr/>
        </p:nvSpPr>
        <p:spPr bwMode="auto">
          <a:xfrm>
            <a:off x="562706" y="4648201"/>
            <a:ext cx="3001181"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ar-SA" sz="2400" b="1" dirty="0"/>
              <a:t>ـــــــــــــــــــــــــــــــــــــــــــ</a:t>
            </a:r>
            <a:endParaRPr lang="en-GB" sz="2400" b="1" dirty="0"/>
          </a:p>
        </p:txBody>
      </p:sp>
      <p:sp>
        <p:nvSpPr>
          <p:cNvPr id="15" name="Rectangle 14"/>
          <p:cNvSpPr>
            <a:spLocks noChangeArrowheads="1"/>
          </p:cNvSpPr>
          <p:nvPr/>
        </p:nvSpPr>
        <p:spPr bwMode="auto">
          <a:xfrm>
            <a:off x="-655476" y="3398222"/>
            <a:ext cx="4687198"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342900" indent="-342900"/>
            <a:r>
              <a:rPr lang="ar-SA" sz="2400" dirty="0">
                <a:solidFill>
                  <a:srgbClr val="FF0000"/>
                </a:solidFill>
              </a:rPr>
              <a:t>900       </a:t>
            </a:r>
            <a:r>
              <a:rPr lang="ar-SA" sz="2400" dirty="0"/>
              <a:t>إلى</a:t>
            </a:r>
            <a:r>
              <a:rPr lang="ar-SA" sz="2400" dirty="0">
                <a:solidFill>
                  <a:srgbClr val="FF0000"/>
                </a:solidFill>
              </a:rPr>
              <a:t> </a:t>
            </a:r>
            <a:r>
              <a:rPr lang="ar-SA" sz="2400" dirty="0"/>
              <a:t>حـ/ الدائنين</a:t>
            </a:r>
            <a:r>
              <a:rPr lang="en-US" sz="2400" dirty="0"/>
              <a:t> </a:t>
            </a:r>
            <a:r>
              <a:rPr lang="ar-SA" sz="2000" dirty="0"/>
              <a:t>(محلات العامر)</a:t>
            </a:r>
          </a:p>
        </p:txBody>
      </p:sp>
      <p:sp>
        <p:nvSpPr>
          <p:cNvPr id="17" name="Rectangle 16"/>
          <p:cNvSpPr>
            <a:spLocks noGrp="1" noChangeArrowheads="1"/>
          </p:cNvSpPr>
          <p:nvPr/>
        </p:nvSpPr>
        <p:spPr bwMode="auto">
          <a:xfrm>
            <a:off x="5416061" y="3962401"/>
            <a:ext cx="3165231"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342900" indent="-342900" rtl="0" eaLnBrk="0" hangingPunct="0">
              <a:spcBef>
                <a:spcPct val="20000"/>
              </a:spcBef>
            </a:pPr>
            <a:r>
              <a:rPr lang="ar-SA" sz="2400" b="1">
                <a:solidFill>
                  <a:srgbClr val="FF3300"/>
                </a:solidFill>
                <a:latin typeface="Calibri" pitchFamily="34" charset="0"/>
              </a:rPr>
              <a:t>2- إثبات القيد الصحيح</a:t>
            </a:r>
            <a:endParaRPr lang="en-US" sz="2400" b="1">
              <a:solidFill>
                <a:srgbClr val="FF3300"/>
              </a:solidFill>
              <a:latin typeface="Calibri" pitchFamily="34" charset="0"/>
            </a:endParaRPr>
          </a:p>
        </p:txBody>
      </p:sp>
      <p:sp>
        <p:nvSpPr>
          <p:cNvPr id="18" name="Rectangle 17"/>
          <p:cNvSpPr>
            <a:spLocks noChangeArrowheads="1"/>
          </p:cNvSpPr>
          <p:nvPr/>
        </p:nvSpPr>
        <p:spPr bwMode="auto">
          <a:xfrm>
            <a:off x="4994031" y="4419600"/>
            <a:ext cx="3798277" cy="4699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342900" indent="-342900"/>
            <a:r>
              <a:rPr lang="ar-SA" sz="2400">
                <a:solidFill>
                  <a:srgbClr val="FF0000"/>
                </a:solidFill>
              </a:rPr>
              <a:t>16500</a:t>
            </a:r>
            <a:r>
              <a:rPr lang="ar-SA" sz="2400"/>
              <a:t>     من حـ/ الأثاث</a:t>
            </a:r>
            <a:endParaRPr lang="ar-SA" sz="2000"/>
          </a:p>
        </p:txBody>
      </p:sp>
      <p:sp>
        <p:nvSpPr>
          <p:cNvPr id="19" name="Rectangle 18"/>
          <p:cNvSpPr>
            <a:spLocks noChangeArrowheads="1"/>
          </p:cNvSpPr>
          <p:nvPr/>
        </p:nvSpPr>
        <p:spPr bwMode="auto">
          <a:xfrm>
            <a:off x="4501661" y="5334000"/>
            <a:ext cx="4079631" cy="1015663"/>
          </a:xfrm>
          <a:prstGeom prst="rect">
            <a:avLst/>
          </a:prstGeom>
          <a:noFill/>
          <a:ln w="9525">
            <a:noFill/>
            <a:miter lim="800000"/>
            <a:headEnd/>
            <a:tailEnd/>
          </a:ln>
        </p:spPr>
        <p:txBody>
          <a:bodyPr wrap="square">
            <a:spAutoFit/>
          </a:bodyPr>
          <a:lstStyle/>
          <a:p>
            <a:pPr algn="ctr">
              <a:defRPr/>
            </a:pPr>
            <a:r>
              <a:rPr lang="ar-SA" sz="2000" dirty="0">
                <a:effectLst>
                  <a:outerShdw blurRad="38100" dist="38100" dir="2700000" algn="tl">
                    <a:srgbClr val="FFFFFF"/>
                  </a:outerShdw>
                </a:effectLst>
                <a:latin typeface="Calibri" pitchFamily="34" charset="0"/>
              </a:rPr>
              <a:t>إثبات القيد الصحيح بشراء الأثاث يوم 21-1</a:t>
            </a:r>
            <a:endParaRPr lang="en-US" sz="2000" dirty="0">
              <a:effectLst>
                <a:outerShdw blurRad="38100" dist="38100" dir="2700000" algn="tl">
                  <a:srgbClr val="FFFFFF"/>
                </a:outerShdw>
              </a:effectLst>
              <a:latin typeface="Calibri" pitchFamily="34" charset="0"/>
            </a:endParaRPr>
          </a:p>
          <a:p>
            <a:pPr algn="ctr">
              <a:defRPr/>
            </a:pPr>
            <a:endParaRPr lang="en-US" sz="2000" dirty="0">
              <a:effectLst>
                <a:outerShdw blurRad="38100" dist="38100" dir="2700000" algn="tl">
                  <a:srgbClr val="FFFFFF"/>
                </a:outerShdw>
              </a:effectLst>
              <a:latin typeface="Calibri" pitchFamily="34" charset="0"/>
            </a:endParaRPr>
          </a:p>
          <a:p>
            <a:pPr algn="ctr">
              <a:defRPr/>
            </a:pPr>
            <a:endParaRPr lang="en-GB" sz="2000" dirty="0">
              <a:solidFill>
                <a:srgbClr val="0070C0"/>
              </a:solidFill>
            </a:endParaRPr>
          </a:p>
        </p:txBody>
      </p:sp>
      <p:sp>
        <p:nvSpPr>
          <p:cNvPr id="20" name="Rectangle 19"/>
          <p:cNvSpPr>
            <a:spLocks noChangeArrowheads="1"/>
          </p:cNvSpPr>
          <p:nvPr/>
        </p:nvSpPr>
        <p:spPr bwMode="auto">
          <a:xfrm>
            <a:off x="4468477" y="5479198"/>
            <a:ext cx="3888432"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ar-SA" sz="2400" b="1" dirty="0"/>
              <a:t>ــــــــــــــــــــــــــــــــــــــــــــــــــــــ</a:t>
            </a:r>
            <a:endParaRPr lang="en-GB" sz="2400" b="1" dirty="0"/>
          </a:p>
        </p:txBody>
      </p:sp>
      <p:sp>
        <p:nvSpPr>
          <p:cNvPr id="21" name="Rectangle 20"/>
          <p:cNvSpPr>
            <a:spLocks noChangeArrowheads="1"/>
          </p:cNvSpPr>
          <p:nvPr/>
        </p:nvSpPr>
        <p:spPr bwMode="auto">
          <a:xfrm>
            <a:off x="3779912" y="4876800"/>
            <a:ext cx="4379350"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342900" indent="-342900"/>
            <a:r>
              <a:rPr lang="ar-SA" sz="2400" dirty="0">
                <a:solidFill>
                  <a:srgbClr val="FF0000"/>
                </a:solidFill>
              </a:rPr>
              <a:t>16500 </a:t>
            </a:r>
            <a:r>
              <a:rPr lang="ar-SA" sz="2400" dirty="0"/>
              <a:t>إلى</a:t>
            </a:r>
            <a:r>
              <a:rPr lang="ar-SA" sz="2400" dirty="0">
                <a:solidFill>
                  <a:srgbClr val="FF0000"/>
                </a:solidFill>
              </a:rPr>
              <a:t> </a:t>
            </a:r>
            <a:r>
              <a:rPr lang="ar-SA" sz="2400" dirty="0"/>
              <a:t>حـ/ الدائنين(محلات العامر)</a:t>
            </a:r>
            <a:endParaRPr lang="ar-SA" sz="2000" dirty="0"/>
          </a:p>
          <a:p>
            <a:pPr marL="342900" indent="-342900"/>
            <a:endParaRPr lang="ar-SA" sz="2000" dirty="0"/>
          </a:p>
        </p:txBody>
      </p:sp>
      <p:sp>
        <p:nvSpPr>
          <p:cNvPr id="22" name="Slide Number Placeholder 3"/>
          <p:cNvSpPr txBox="1">
            <a:spLocks/>
          </p:cNvSpPr>
          <p:nvPr/>
        </p:nvSpPr>
        <p:spPr bwMode="auto">
          <a:xfrm>
            <a:off x="4609147" y="6381328"/>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315</a:t>
            </a:fld>
            <a:endParaRPr lang="en-US" dirty="0">
              <a:solidFill>
                <a:prstClr val="white"/>
              </a:solidFill>
              <a:cs typeface="Arial" pitchFamily="34" charset="0"/>
            </a:endParaRPr>
          </a:p>
        </p:txBody>
      </p:sp>
    </p:spTree>
    <p:extLst>
      <p:ext uri="{BB962C8B-B14F-4D97-AF65-F5344CB8AC3E}">
        <p14:creationId xmlns="" xmlns:p14="http://schemas.microsoft.com/office/powerpoint/2010/main" val="217130668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blinds(horizontal)">
                                      <p:cBhvr>
                                        <p:cTn id="12" dur="500"/>
                                        <p:tgtEl>
                                          <p:spTgt spid="3">
                                            <p:bg/>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blinds(horizontal)">
                                      <p:cBhvr>
                                        <p:cTn id="17" dur="500"/>
                                        <p:tgtEl>
                                          <p:spTgt spid="3">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9" presetClass="entr" presetSubtype="0" accel="10000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8" dur="50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9" dur="50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30" dur="50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blinds(horizontal)">
                                      <p:cBhvr>
                                        <p:cTn id="35" dur="5000"/>
                                        <p:tgtEl>
                                          <p:spTgt spid="10"/>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blinds(horizontal)">
                                      <p:cBhvr>
                                        <p:cTn id="40" dur="5000"/>
                                        <p:tgtEl>
                                          <p:spTgt spid="8"/>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blinds(horizontal)">
                                      <p:cBhvr>
                                        <p:cTn id="45" dur="500"/>
                                        <p:tgtEl>
                                          <p:spTgt spid="9"/>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blinds(horizontal)">
                                      <p:cBhvr>
                                        <p:cTn id="50" dur="500"/>
                                        <p:tgtEl>
                                          <p:spTgt spid="17"/>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39" presetClass="entr" presetSubtype="0" accel="100000" fill="hold" grpId="0" nodeType="click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p:cTn id="55" dur="5000" fill="hold"/>
                                        <p:tgtEl>
                                          <p:spTgt spid="18"/>
                                        </p:tgtEl>
                                        <p:attrNameLst>
                                          <p:attrName>ppt_h</p:attrName>
                                        </p:attrNameLst>
                                      </p:cBhvr>
                                      <p:tavLst>
                                        <p:tav tm="0">
                                          <p:val>
                                            <p:strVal val="#ppt_h/20"/>
                                          </p:val>
                                        </p:tav>
                                        <p:tav tm="50000">
                                          <p:val>
                                            <p:strVal val="#ppt_h/20"/>
                                          </p:val>
                                        </p:tav>
                                        <p:tav tm="100000">
                                          <p:val>
                                            <p:strVal val="#ppt_h"/>
                                          </p:val>
                                        </p:tav>
                                      </p:tavLst>
                                    </p:anim>
                                    <p:anim calcmode="lin" valueType="num">
                                      <p:cBhvr>
                                        <p:cTn id="56" dur="5000" fill="hold"/>
                                        <p:tgtEl>
                                          <p:spTgt spid="18"/>
                                        </p:tgtEl>
                                        <p:attrNameLst>
                                          <p:attrName>ppt_w</p:attrName>
                                        </p:attrNameLst>
                                      </p:cBhvr>
                                      <p:tavLst>
                                        <p:tav tm="0">
                                          <p:val>
                                            <p:strVal val="#ppt_w+.3"/>
                                          </p:val>
                                        </p:tav>
                                        <p:tav tm="50000">
                                          <p:val>
                                            <p:strVal val="#ppt_w+.3"/>
                                          </p:val>
                                        </p:tav>
                                        <p:tav tm="100000">
                                          <p:val>
                                            <p:strVal val="#ppt_w"/>
                                          </p:val>
                                        </p:tav>
                                      </p:tavLst>
                                    </p:anim>
                                    <p:anim calcmode="lin" valueType="num">
                                      <p:cBhvr>
                                        <p:cTn id="57" dur="5000" fill="hold"/>
                                        <p:tgtEl>
                                          <p:spTgt spid="18"/>
                                        </p:tgtEl>
                                        <p:attrNameLst>
                                          <p:attrName>ppt_x</p:attrName>
                                        </p:attrNameLst>
                                      </p:cBhvr>
                                      <p:tavLst>
                                        <p:tav tm="0">
                                          <p:val>
                                            <p:strVal val="#ppt_x-.3"/>
                                          </p:val>
                                        </p:tav>
                                        <p:tav tm="50000">
                                          <p:val>
                                            <p:strVal val="#ppt_x"/>
                                          </p:val>
                                        </p:tav>
                                        <p:tav tm="100000">
                                          <p:val>
                                            <p:strVal val="#ppt_x"/>
                                          </p:val>
                                        </p:tav>
                                      </p:tavLst>
                                    </p:anim>
                                    <p:anim calcmode="lin" valueType="num">
                                      <p:cBhvr>
                                        <p:cTn id="58" dur="50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59" fill="hold" nodeType="clickPar">
                      <p:stCondLst>
                        <p:cond delay="indefinite"/>
                      </p:stCondLst>
                      <p:childTnLst>
                        <p:par>
                          <p:cTn id="60" fill="hold" nodeType="withGroup">
                            <p:stCondLst>
                              <p:cond delay="0"/>
                            </p:stCondLst>
                            <p:childTnLst>
                              <p:par>
                                <p:cTn id="61" presetID="3" presetClass="entr" presetSubtype="10" fill="hold" grpId="0" nodeType="click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blinds(horizontal)">
                                      <p:cBhvr>
                                        <p:cTn id="63" dur="5000"/>
                                        <p:tgtEl>
                                          <p:spTgt spid="21"/>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3" presetClass="entr" presetSubtype="10" fill="hold" grpId="0" nodeType="click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blinds(horizontal)">
                                      <p:cBhvr>
                                        <p:cTn id="68" dur="5000"/>
                                        <p:tgtEl>
                                          <p:spTgt spid="19"/>
                                        </p:tgtEl>
                                      </p:cBhvr>
                                    </p:animEffect>
                                  </p:childTnLst>
                                </p:cTn>
                              </p:par>
                            </p:childTnLst>
                          </p:cTn>
                        </p:par>
                      </p:childTnLst>
                    </p:cTn>
                  </p:par>
                  <p:par>
                    <p:cTn id="69" fill="hold" nodeType="clickPar">
                      <p:stCondLst>
                        <p:cond delay="indefinite"/>
                      </p:stCondLst>
                      <p:childTnLst>
                        <p:par>
                          <p:cTn id="70" fill="hold" nodeType="withGroup">
                            <p:stCondLst>
                              <p:cond delay="0"/>
                            </p:stCondLst>
                            <p:childTnLst>
                              <p:par>
                                <p:cTn id="71" presetID="3" presetClass="entr" presetSubtype="10" fill="hold" grpId="0" nodeType="clickEffect">
                                  <p:stCondLst>
                                    <p:cond delay="0"/>
                                  </p:stCondLst>
                                  <p:childTnLst>
                                    <p:set>
                                      <p:cBhvr>
                                        <p:cTn id="72" dur="1" fill="hold">
                                          <p:stCondLst>
                                            <p:cond delay="0"/>
                                          </p:stCondLst>
                                        </p:cTn>
                                        <p:tgtEl>
                                          <p:spTgt spid="20"/>
                                        </p:tgtEl>
                                        <p:attrNameLst>
                                          <p:attrName>style.visibility</p:attrName>
                                        </p:attrNameLst>
                                      </p:cBhvr>
                                      <p:to>
                                        <p:strVal val="visible"/>
                                      </p:to>
                                    </p:set>
                                    <p:animEffect transition="in" filter="blinds(horizontal)">
                                      <p:cBhvr>
                                        <p:cTn id="73" dur="500"/>
                                        <p:tgtEl>
                                          <p:spTgt spid="20"/>
                                        </p:tgtEl>
                                      </p:cBhvr>
                                    </p:animEffect>
                                  </p:childTnLst>
                                </p:cTn>
                              </p:par>
                            </p:childTnLst>
                          </p:cTn>
                        </p:par>
                      </p:childTnLst>
                    </p:cTn>
                  </p:par>
                  <p:par>
                    <p:cTn id="74" fill="hold" nodeType="clickPar">
                      <p:stCondLst>
                        <p:cond delay="indefinite"/>
                      </p:stCondLst>
                      <p:childTnLst>
                        <p:par>
                          <p:cTn id="75" fill="hold" nodeType="withGroup">
                            <p:stCondLst>
                              <p:cond delay="0"/>
                            </p:stCondLst>
                            <p:childTnLst>
                              <p:par>
                                <p:cTn id="76" presetID="3" presetClass="entr" presetSubtype="10" fill="hold" grpId="0" nodeType="clickEffect">
                                  <p:stCondLst>
                                    <p:cond delay="0"/>
                                  </p:stCondLst>
                                  <p:childTnLst>
                                    <p:set>
                                      <p:cBhvr>
                                        <p:cTn id="77" dur="1" fill="hold">
                                          <p:stCondLst>
                                            <p:cond delay="0"/>
                                          </p:stCondLst>
                                        </p:cTn>
                                        <p:tgtEl>
                                          <p:spTgt spid="4">
                                            <p:bg/>
                                          </p:spTgt>
                                        </p:tgtEl>
                                        <p:attrNameLst>
                                          <p:attrName>style.visibility</p:attrName>
                                        </p:attrNameLst>
                                      </p:cBhvr>
                                      <p:to>
                                        <p:strVal val="visible"/>
                                      </p:to>
                                    </p:set>
                                    <p:animEffect transition="in" filter="blinds(horizontal)">
                                      <p:cBhvr>
                                        <p:cTn id="78" dur="500"/>
                                        <p:tgtEl>
                                          <p:spTgt spid="4">
                                            <p:bg/>
                                          </p:spTgt>
                                        </p:tgtEl>
                                      </p:cBhvr>
                                    </p:animEffect>
                                  </p:childTnLst>
                                </p:cTn>
                              </p:par>
                            </p:childTnLst>
                          </p:cTn>
                        </p:par>
                      </p:childTnLst>
                    </p:cTn>
                  </p:par>
                  <p:par>
                    <p:cTn id="79" fill="hold" nodeType="clickPar">
                      <p:stCondLst>
                        <p:cond delay="indefinite"/>
                      </p:stCondLst>
                      <p:childTnLst>
                        <p:par>
                          <p:cTn id="80" fill="hold" nodeType="withGroup">
                            <p:stCondLst>
                              <p:cond delay="0"/>
                            </p:stCondLst>
                            <p:childTnLst>
                              <p:par>
                                <p:cTn id="81" presetID="3" presetClass="entr" presetSubtype="10" fill="hold" grpId="0" nodeType="clickEffect">
                                  <p:stCondLst>
                                    <p:cond delay="0"/>
                                  </p:stCondLst>
                                  <p:childTnLst>
                                    <p:set>
                                      <p:cBhvr>
                                        <p:cTn id="82" dur="1" fill="hold">
                                          <p:stCondLst>
                                            <p:cond delay="0"/>
                                          </p:stCondLst>
                                        </p:cTn>
                                        <p:tgtEl>
                                          <p:spTgt spid="4">
                                            <p:txEl>
                                              <p:pRg st="0" end="0"/>
                                            </p:txEl>
                                          </p:spTgt>
                                        </p:tgtEl>
                                        <p:attrNameLst>
                                          <p:attrName>style.visibility</p:attrName>
                                        </p:attrNameLst>
                                      </p:cBhvr>
                                      <p:to>
                                        <p:strVal val="visible"/>
                                      </p:to>
                                    </p:set>
                                    <p:animEffect transition="in" filter="blinds(horizontal)">
                                      <p:cBhvr>
                                        <p:cTn id="83" dur="500"/>
                                        <p:tgtEl>
                                          <p:spTgt spid="4">
                                            <p:txEl>
                                              <p:pRg st="0" end="0"/>
                                            </p:txEl>
                                          </p:spTgt>
                                        </p:tgtEl>
                                      </p:cBhvr>
                                    </p:animEffect>
                                  </p:childTnLst>
                                </p:cTn>
                              </p:par>
                            </p:childTnLst>
                          </p:cTn>
                        </p:par>
                      </p:childTnLst>
                    </p:cTn>
                  </p:par>
                  <p:par>
                    <p:cTn id="84" fill="hold" nodeType="clickPar">
                      <p:stCondLst>
                        <p:cond delay="indefinite"/>
                      </p:stCondLst>
                      <p:childTnLst>
                        <p:par>
                          <p:cTn id="85" fill="hold" nodeType="withGroup">
                            <p:stCondLst>
                              <p:cond delay="0"/>
                            </p:stCondLst>
                            <p:childTnLst>
                              <p:par>
                                <p:cTn id="86" presetID="3" presetClass="entr" presetSubtype="10" fill="hold" grpId="0" nodeType="clickEffect">
                                  <p:stCondLst>
                                    <p:cond delay="0"/>
                                  </p:stCondLst>
                                  <p:childTnLst>
                                    <p:set>
                                      <p:cBhvr>
                                        <p:cTn id="87" dur="1" fill="hold">
                                          <p:stCondLst>
                                            <p:cond delay="0"/>
                                          </p:stCondLst>
                                        </p:cTn>
                                        <p:tgtEl>
                                          <p:spTgt spid="11"/>
                                        </p:tgtEl>
                                        <p:attrNameLst>
                                          <p:attrName>style.visibility</p:attrName>
                                        </p:attrNameLst>
                                      </p:cBhvr>
                                      <p:to>
                                        <p:strVal val="visible"/>
                                      </p:to>
                                    </p:set>
                                    <p:animEffect transition="in" filter="blinds(horizontal)">
                                      <p:cBhvr>
                                        <p:cTn id="88" dur="500"/>
                                        <p:tgtEl>
                                          <p:spTgt spid="11"/>
                                        </p:tgtEl>
                                      </p:cBhvr>
                                    </p:animEffect>
                                  </p:childTnLst>
                                </p:cTn>
                              </p:par>
                            </p:childTnLst>
                          </p:cTn>
                        </p:par>
                      </p:childTnLst>
                    </p:cTn>
                  </p:par>
                  <p:par>
                    <p:cTn id="89" fill="hold" nodeType="clickPar">
                      <p:stCondLst>
                        <p:cond delay="indefinite"/>
                      </p:stCondLst>
                      <p:childTnLst>
                        <p:par>
                          <p:cTn id="90" fill="hold" nodeType="withGroup">
                            <p:stCondLst>
                              <p:cond delay="0"/>
                            </p:stCondLst>
                            <p:childTnLst>
                              <p:par>
                                <p:cTn id="91" presetID="3" presetClass="entr" presetSubtype="10" fill="hold" grpId="0" nodeType="clickEffect">
                                  <p:stCondLst>
                                    <p:cond delay="0"/>
                                  </p:stCondLst>
                                  <p:childTnLst>
                                    <p:set>
                                      <p:cBhvr>
                                        <p:cTn id="92" dur="1" fill="hold">
                                          <p:stCondLst>
                                            <p:cond delay="0"/>
                                          </p:stCondLst>
                                        </p:cTn>
                                        <p:tgtEl>
                                          <p:spTgt spid="12"/>
                                        </p:tgtEl>
                                        <p:attrNameLst>
                                          <p:attrName>style.visibility</p:attrName>
                                        </p:attrNameLst>
                                      </p:cBhvr>
                                      <p:to>
                                        <p:strVal val="visible"/>
                                      </p:to>
                                    </p:set>
                                    <p:animEffect transition="in" filter="blinds(horizontal)">
                                      <p:cBhvr>
                                        <p:cTn id="93" dur="500"/>
                                        <p:tgtEl>
                                          <p:spTgt spid="12"/>
                                        </p:tgtEl>
                                      </p:cBhvr>
                                    </p:animEffect>
                                  </p:childTnLst>
                                </p:cTn>
                              </p:par>
                            </p:childTnLst>
                          </p:cTn>
                        </p:par>
                      </p:childTnLst>
                    </p:cTn>
                  </p:par>
                  <p:par>
                    <p:cTn id="94" fill="hold" nodeType="clickPar">
                      <p:stCondLst>
                        <p:cond delay="indefinite"/>
                      </p:stCondLst>
                      <p:childTnLst>
                        <p:par>
                          <p:cTn id="95" fill="hold" nodeType="withGroup">
                            <p:stCondLst>
                              <p:cond delay="0"/>
                            </p:stCondLst>
                            <p:childTnLst>
                              <p:par>
                                <p:cTn id="96" presetID="3" presetClass="entr" presetSubtype="10" fill="hold" grpId="0" nodeType="clickEffect">
                                  <p:stCondLst>
                                    <p:cond delay="0"/>
                                  </p:stCondLst>
                                  <p:childTnLst>
                                    <p:set>
                                      <p:cBhvr>
                                        <p:cTn id="97" dur="1" fill="hold">
                                          <p:stCondLst>
                                            <p:cond delay="0"/>
                                          </p:stCondLst>
                                        </p:cTn>
                                        <p:tgtEl>
                                          <p:spTgt spid="15"/>
                                        </p:tgtEl>
                                        <p:attrNameLst>
                                          <p:attrName>style.visibility</p:attrName>
                                        </p:attrNameLst>
                                      </p:cBhvr>
                                      <p:to>
                                        <p:strVal val="visible"/>
                                      </p:to>
                                    </p:set>
                                    <p:animEffect transition="in" filter="blinds(horizontal)">
                                      <p:cBhvr>
                                        <p:cTn id="98" dur="500"/>
                                        <p:tgtEl>
                                          <p:spTgt spid="15"/>
                                        </p:tgtEl>
                                      </p:cBhvr>
                                    </p:animEffect>
                                  </p:childTnLst>
                                </p:cTn>
                              </p:par>
                            </p:childTnLst>
                          </p:cTn>
                        </p:par>
                      </p:childTnLst>
                    </p:cTn>
                  </p:par>
                  <p:par>
                    <p:cTn id="99" fill="hold" nodeType="clickPar">
                      <p:stCondLst>
                        <p:cond delay="indefinite"/>
                      </p:stCondLst>
                      <p:childTnLst>
                        <p:par>
                          <p:cTn id="100" fill="hold" nodeType="withGroup">
                            <p:stCondLst>
                              <p:cond delay="0"/>
                            </p:stCondLst>
                            <p:childTnLst>
                              <p:par>
                                <p:cTn id="101" presetID="3" presetClass="entr" presetSubtype="10" fill="hold" grpId="0" nodeType="clickEffect">
                                  <p:stCondLst>
                                    <p:cond delay="0"/>
                                  </p:stCondLst>
                                  <p:childTnLst>
                                    <p:set>
                                      <p:cBhvr>
                                        <p:cTn id="102" dur="1" fill="hold">
                                          <p:stCondLst>
                                            <p:cond delay="0"/>
                                          </p:stCondLst>
                                        </p:cTn>
                                        <p:tgtEl>
                                          <p:spTgt spid="13"/>
                                        </p:tgtEl>
                                        <p:attrNameLst>
                                          <p:attrName>style.visibility</p:attrName>
                                        </p:attrNameLst>
                                      </p:cBhvr>
                                      <p:to>
                                        <p:strVal val="visible"/>
                                      </p:to>
                                    </p:set>
                                    <p:animEffect transition="in" filter="blinds(horizontal)">
                                      <p:cBhvr>
                                        <p:cTn id="103" dur="500"/>
                                        <p:tgtEl>
                                          <p:spTgt spid="13"/>
                                        </p:tgtEl>
                                      </p:cBhvr>
                                    </p:animEffect>
                                  </p:childTnLst>
                                </p:cTn>
                              </p:par>
                            </p:childTnLst>
                          </p:cTn>
                        </p:par>
                      </p:childTnLst>
                    </p:cTn>
                  </p:par>
                  <p:par>
                    <p:cTn id="104" fill="hold" nodeType="clickPar">
                      <p:stCondLst>
                        <p:cond delay="indefinite"/>
                      </p:stCondLst>
                      <p:childTnLst>
                        <p:par>
                          <p:cTn id="105" fill="hold" nodeType="withGroup">
                            <p:stCondLst>
                              <p:cond delay="0"/>
                            </p:stCondLst>
                            <p:childTnLst>
                              <p:par>
                                <p:cTn id="106" presetID="3" presetClass="entr" presetSubtype="10" fill="hold" grpId="0" nodeType="clickEffect">
                                  <p:stCondLst>
                                    <p:cond delay="0"/>
                                  </p:stCondLst>
                                  <p:childTnLst>
                                    <p:set>
                                      <p:cBhvr>
                                        <p:cTn id="107" dur="1" fill="hold">
                                          <p:stCondLst>
                                            <p:cond delay="0"/>
                                          </p:stCondLst>
                                        </p:cTn>
                                        <p:tgtEl>
                                          <p:spTgt spid="14"/>
                                        </p:tgtEl>
                                        <p:attrNameLst>
                                          <p:attrName>style.visibility</p:attrName>
                                        </p:attrNameLst>
                                      </p:cBhvr>
                                      <p:to>
                                        <p:strVal val="visible"/>
                                      </p:to>
                                    </p:set>
                                    <p:animEffect transition="in" filter="blinds(horizontal)">
                                      <p:cBhvr>
                                        <p:cTn id="10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animBg="1"/>
      <p:bldP spid="4" grpId="0" build="p" animBg="1"/>
      <p:bldP spid="6" grpId="0"/>
      <p:bldP spid="7" grpId="0"/>
      <p:bldP spid="8" grpId="0"/>
      <p:bldP spid="9" grpId="0"/>
      <p:bldP spid="10" grpId="0"/>
      <p:bldP spid="11" grpId="0"/>
      <p:bldP spid="12" grpId="0"/>
      <p:bldP spid="13" grpId="0"/>
      <p:bldP spid="14" grpId="0"/>
      <p:bldP spid="15" grpId="0"/>
      <p:bldP spid="17" grpId="0"/>
      <p:bldP spid="18" grpId="0"/>
      <p:bldP spid="19" grpId="0"/>
      <p:bldP spid="20" grpId="0"/>
      <p:bldP spid="21" grpId="0"/>
    </p:bldLst>
  </p:timing>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4739" y="609600"/>
            <a:ext cx="7491046" cy="533400"/>
          </a:xfrm>
        </p:spPr>
        <p:txBody>
          <a:bodyPr/>
          <a:lstStyle/>
          <a:p>
            <a:pPr>
              <a:defRPr/>
            </a:pPr>
            <a:r>
              <a:rPr lang="ar-SA" sz="3200" b="1" dirty="0" smtClean="0">
                <a:solidFill>
                  <a:srgbClr val="FF0000"/>
                </a:solidFill>
              </a:rPr>
              <a:t/>
            </a:r>
            <a:br>
              <a:rPr lang="ar-SA" sz="3200" b="1" dirty="0" smtClean="0">
                <a:solidFill>
                  <a:srgbClr val="FF0000"/>
                </a:solidFill>
              </a:rPr>
            </a:br>
            <a:r>
              <a:rPr lang="ar-SA" sz="3200" b="1" dirty="0" smtClean="0">
                <a:solidFill>
                  <a:srgbClr val="FF0000"/>
                </a:solidFill>
              </a:rPr>
              <a:t>المطلوب من الطلاب حتى هذه المرحلة:</a:t>
            </a:r>
            <a:r>
              <a:rPr lang="en-GB" b="1" dirty="0" smtClean="0"/>
              <a:t/>
            </a:r>
            <a:br>
              <a:rPr lang="en-GB" b="1" dirty="0" smtClean="0"/>
            </a:br>
            <a:endParaRPr lang="en-GB" dirty="0"/>
          </a:p>
        </p:txBody>
      </p:sp>
      <p:sp>
        <p:nvSpPr>
          <p:cNvPr id="3" name="Content Placeholder 2"/>
          <p:cNvSpPr>
            <a:spLocks noGrp="1"/>
          </p:cNvSpPr>
          <p:nvPr>
            <p:ph idx="1"/>
          </p:nvPr>
        </p:nvSpPr>
        <p:spPr>
          <a:xfrm>
            <a:off x="422031" y="1524000"/>
            <a:ext cx="8088923" cy="4191000"/>
          </a:xfrm>
        </p:spPr>
        <p:txBody>
          <a:bodyPr/>
          <a:lstStyle/>
          <a:p>
            <a:pPr algn="just" rtl="1">
              <a:lnSpc>
                <a:spcPct val="150000"/>
              </a:lnSpc>
              <a:buFont typeface="Arial" pitchFamily="34" charset="0"/>
              <a:buChar char="•"/>
            </a:pPr>
            <a:r>
              <a:rPr lang="ar-SA" smtClean="0">
                <a:cs typeface="Arial" pitchFamily="34" charset="0"/>
              </a:rPr>
              <a:t>مراجعة المثالين المحلولين بالكتاب بالفصل الرابع عشر (الأخطاء المحاسبية)</a:t>
            </a:r>
            <a:endParaRPr lang="en-US" smtClean="0">
              <a:cs typeface="Arial" pitchFamily="34" charset="0"/>
            </a:endParaRPr>
          </a:p>
          <a:p>
            <a:pPr rtl="1">
              <a:lnSpc>
                <a:spcPct val="150000"/>
              </a:lnSpc>
              <a:buFont typeface="Arial" pitchFamily="34" charset="0"/>
              <a:buChar char="•"/>
            </a:pPr>
            <a:r>
              <a:rPr lang="ar-SA" smtClean="0">
                <a:cs typeface="Arial" pitchFamily="34" charset="0"/>
              </a:rPr>
              <a:t>حل الحالة التطبيقية رقم (2/14) بالكتاب، البنود أرقام (1)، (5)، (6)، (7).</a:t>
            </a:r>
          </a:p>
          <a:p>
            <a:pPr rtl="1">
              <a:lnSpc>
                <a:spcPct val="150000"/>
              </a:lnSpc>
            </a:pPr>
            <a:endParaRPr lang="en-GB" smtClean="0">
              <a:cs typeface="Arial" pitchFamily="34" charset="0"/>
            </a:endParaRPr>
          </a:p>
          <a:p>
            <a:pPr algn="just" rtl="1">
              <a:buFont typeface="Arial" pitchFamily="34" charset="0"/>
              <a:buChar char="•"/>
            </a:pPr>
            <a:endParaRPr lang="ar-SA" smtClean="0">
              <a:cs typeface="Arial" pitchFamily="34" charset="0"/>
            </a:endParaRPr>
          </a:p>
        </p:txBody>
      </p:sp>
      <p:sp>
        <p:nvSpPr>
          <p:cNvPr id="6" name="Slide Number Placeholder 3"/>
          <p:cNvSpPr txBox="1">
            <a:spLocks/>
          </p:cNvSpPr>
          <p:nvPr/>
        </p:nvSpPr>
        <p:spPr bwMode="auto">
          <a:xfrm>
            <a:off x="4609147" y="6381328"/>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316</a:t>
            </a:fld>
            <a:endParaRPr lang="en-US" dirty="0">
              <a:solidFill>
                <a:prstClr val="white"/>
              </a:solidFill>
              <a:cs typeface="Arial" pitchFamily="34" charset="0"/>
            </a:endParaRPr>
          </a:p>
        </p:txBody>
      </p:sp>
    </p:spTree>
    <p:extLst>
      <p:ext uri="{BB962C8B-B14F-4D97-AF65-F5344CB8AC3E}">
        <p14:creationId xmlns="" xmlns:p14="http://schemas.microsoft.com/office/powerpoint/2010/main" val="422962812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lgn="ctr">
              <a:defRPr/>
            </a:pPr>
            <a:r>
              <a:rPr lang="en-US" sz="3600" dirty="0" smtClean="0">
                <a:solidFill>
                  <a:schemeClr val="tx1"/>
                </a:solidFill>
              </a:rPr>
              <a:t/>
            </a:r>
            <a:br>
              <a:rPr lang="en-US" sz="3600" dirty="0" smtClean="0">
                <a:solidFill>
                  <a:schemeClr val="tx1"/>
                </a:solidFill>
              </a:rPr>
            </a:br>
            <a:r>
              <a:rPr lang="ar-SA" sz="3200" b="1" dirty="0" smtClean="0">
                <a:solidFill>
                  <a:schemeClr val="tx1"/>
                </a:solidFill>
              </a:rPr>
              <a:t>أهم المصطلحات المحاسبية باللغة الإنجليزية</a:t>
            </a:r>
            <a:r>
              <a:rPr lang="en-GB" sz="3600" b="1" dirty="0" smtClean="0">
                <a:solidFill>
                  <a:schemeClr val="tx1"/>
                </a:solidFill>
              </a:rPr>
              <a:t/>
            </a:r>
            <a:br>
              <a:rPr lang="en-GB" sz="3600" b="1" dirty="0" smtClean="0">
                <a:solidFill>
                  <a:schemeClr val="tx1"/>
                </a:solidFill>
              </a:rPr>
            </a:br>
            <a:endParaRPr lang="en-GB" sz="3600" b="1" dirty="0"/>
          </a:p>
        </p:txBody>
      </p:sp>
      <p:sp>
        <p:nvSpPr>
          <p:cNvPr id="313347" name="Content Placeholder 2"/>
          <p:cNvSpPr>
            <a:spLocks noGrp="1"/>
          </p:cNvSpPr>
          <p:nvPr>
            <p:ph idx="1"/>
          </p:nvPr>
        </p:nvSpPr>
        <p:spPr/>
        <p:txBody>
          <a:bodyPr/>
          <a:lstStyle/>
          <a:p>
            <a:endParaRPr lang="en-GB" smtClean="0">
              <a:cs typeface="Arial" pitchFamily="34" charset="0"/>
            </a:endParaRPr>
          </a:p>
        </p:txBody>
      </p:sp>
      <p:graphicFrame>
        <p:nvGraphicFramePr>
          <p:cNvPr id="5" name="Content Placeholder 6"/>
          <p:cNvGraphicFramePr>
            <a:graphicFrameLocks noGrp="1"/>
          </p:cNvGraphicFramePr>
          <p:nvPr>
            <p:extLst>
              <p:ext uri="{D42A27DB-BD31-4B8C-83A1-F6EECF244321}">
                <p14:modId xmlns="" xmlns:p14="http://schemas.microsoft.com/office/powerpoint/2010/main" val="561955495"/>
              </p:ext>
            </p:extLst>
          </p:nvPr>
        </p:nvGraphicFramePr>
        <p:xfrm>
          <a:off x="251520" y="1524001"/>
          <a:ext cx="8640959" cy="3931914"/>
        </p:xfrm>
        <a:graphic>
          <a:graphicData uri="http://schemas.openxmlformats.org/drawingml/2006/table">
            <a:tbl>
              <a:tblPr/>
              <a:tblGrid>
                <a:gridCol w="4726678"/>
                <a:gridCol w="3914281"/>
              </a:tblGrid>
              <a:tr h="590437">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800" b="1" i="0" u="none" strike="noStrike" cap="none" normalizeH="0" baseline="0" dirty="0" smtClean="0">
                          <a:ln>
                            <a:noFill/>
                          </a:ln>
                          <a:solidFill>
                            <a:schemeClr val="tx1"/>
                          </a:solidFill>
                          <a:effectLst/>
                          <a:latin typeface="Calibri" pitchFamily="34" charset="0"/>
                          <a:cs typeface="Arial" pitchFamily="34" charset="0"/>
                        </a:rPr>
                        <a:t>المصطلح المحاسبي باللغة الإنجليزية</a:t>
                      </a:r>
                      <a:endParaRPr kumimoji="0" lang="en-GB" sz="2800" b="1" i="0" u="none" strike="noStrike" cap="none" normalizeH="0" baseline="0" dirty="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800" b="1" i="0" u="none" strike="noStrike" cap="none" normalizeH="0" baseline="0" dirty="0" smtClean="0">
                          <a:ln>
                            <a:noFill/>
                          </a:ln>
                          <a:solidFill>
                            <a:schemeClr val="tx1"/>
                          </a:solidFill>
                          <a:effectLst/>
                          <a:latin typeface="Calibri" pitchFamily="34" charset="0"/>
                          <a:cs typeface="Arial" pitchFamily="34" charset="0"/>
                        </a:rPr>
                        <a:t>المصطلح المحاسبي باللغة العربية</a:t>
                      </a:r>
                      <a:endParaRPr kumimoji="0" lang="en-GB" sz="2800" b="1" i="0" u="none" strike="noStrike" cap="none" normalizeH="0" baseline="0" dirty="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688842">
                <a:tc>
                  <a:txBody>
                    <a:bodyPr/>
                    <a:lstStyle/>
                    <a:p>
                      <a:pPr marL="0" marR="0" lvl="0" indent="0" algn="l" defTabSz="914400" rtl="0" eaLnBrk="0" fontAlgn="base" latinLnBrk="0" hangingPunct="0">
                        <a:lnSpc>
                          <a:spcPct val="150000"/>
                        </a:lnSpc>
                        <a:spcBef>
                          <a:spcPct val="0"/>
                        </a:spcBef>
                        <a:spcAft>
                          <a:spcPct val="0"/>
                        </a:spcAft>
                        <a:buClrTx/>
                        <a:buSzTx/>
                        <a:buFont typeface="Arial" pitchFamily="34" charset="0"/>
                        <a:buNone/>
                        <a:tabLst/>
                      </a:pPr>
                      <a:r>
                        <a:rPr kumimoji="0" lang="en-US" sz="2800" b="1" i="0" u="none" strike="noStrike" cap="none" normalizeH="0" baseline="0" smtClean="0">
                          <a:ln>
                            <a:noFill/>
                          </a:ln>
                          <a:solidFill>
                            <a:srgbClr val="FF0000"/>
                          </a:solidFill>
                          <a:effectLst/>
                          <a:latin typeface="Calibri" pitchFamily="34" charset="0"/>
                          <a:cs typeface="Arial" pitchFamily="34" charset="0"/>
                        </a:rPr>
                        <a:t>Accounting Errors Adjustment</a:t>
                      </a:r>
                      <a:endParaRPr kumimoji="0" lang="en-GB" sz="2800" b="1" i="0" u="none" strike="noStrike" cap="none" normalizeH="0" baseline="0" smtClean="0">
                        <a:ln>
                          <a:noFill/>
                        </a:ln>
                        <a:solidFill>
                          <a:srgbClr val="FF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0" fontAlgn="base" latinLnBrk="0" hangingPunct="0">
                        <a:lnSpc>
                          <a:spcPct val="150000"/>
                        </a:lnSpc>
                        <a:spcBef>
                          <a:spcPct val="0"/>
                        </a:spcBef>
                        <a:spcAft>
                          <a:spcPct val="0"/>
                        </a:spcAft>
                        <a:buClrTx/>
                        <a:buSzTx/>
                        <a:buFont typeface="Arial" pitchFamily="34" charset="0"/>
                        <a:buNone/>
                        <a:tabLst/>
                      </a:pPr>
                      <a:r>
                        <a:rPr kumimoji="0" lang="ar-SA" sz="2800" b="1" i="0" u="none" strike="noStrike" cap="none" normalizeH="0" baseline="0" smtClean="0">
                          <a:ln>
                            <a:noFill/>
                          </a:ln>
                          <a:solidFill>
                            <a:srgbClr val="000000"/>
                          </a:solidFill>
                          <a:effectLst/>
                          <a:latin typeface="Calibri" pitchFamily="34" charset="0"/>
                          <a:cs typeface="Arial" pitchFamily="34" charset="0"/>
                        </a:rPr>
                        <a:t>معالجة الأخطاء المحاسبية </a:t>
                      </a:r>
                      <a:endParaRPr kumimoji="0" lang="en-GB" sz="2800" b="1" i="0" u="none" strike="noStrike" cap="none" normalizeH="0" baseline="0" smtClean="0">
                        <a:ln>
                          <a:noFill/>
                        </a:ln>
                        <a:solidFill>
                          <a:srgbClr val="00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688842">
                <a:tc>
                  <a:txBody>
                    <a:bodyPr/>
                    <a:lstStyle/>
                    <a:p>
                      <a:pPr marL="0" marR="0" lvl="0" indent="0" algn="l" defTabSz="914400" rtl="0" eaLnBrk="0" fontAlgn="base" latinLnBrk="0" hangingPunct="0">
                        <a:lnSpc>
                          <a:spcPct val="150000"/>
                        </a:lnSpc>
                        <a:spcBef>
                          <a:spcPct val="0"/>
                        </a:spcBef>
                        <a:spcAft>
                          <a:spcPct val="0"/>
                        </a:spcAft>
                        <a:buClrTx/>
                        <a:buSzTx/>
                        <a:buFont typeface="Arial" pitchFamily="34" charset="0"/>
                        <a:buNone/>
                        <a:tabLst/>
                      </a:pPr>
                      <a:r>
                        <a:rPr kumimoji="0" lang="en-US" sz="2800" b="1" i="0" u="none" strike="noStrike" cap="none" normalizeH="0" baseline="0" smtClean="0">
                          <a:ln>
                            <a:noFill/>
                          </a:ln>
                          <a:solidFill>
                            <a:srgbClr val="FF0000"/>
                          </a:solidFill>
                          <a:effectLst/>
                          <a:latin typeface="Calibri" pitchFamily="34" charset="0"/>
                          <a:cs typeface="Arial" pitchFamily="34" charset="0"/>
                        </a:rPr>
                        <a:t>Accounting Errors Classification</a:t>
                      </a:r>
                      <a:endParaRPr kumimoji="0" lang="en-GB" sz="2800" b="1" i="0" u="none" strike="noStrike" cap="none" normalizeH="0" baseline="0" smtClean="0">
                        <a:ln>
                          <a:noFill/>
                        </a:ln>
                        <a:solidFill>
                          <a:srgbClr val="FF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0" fontAlgn="base" latinLnBrk="0" hangingPunct="0">
                        <a:lnSpc>
                          <a:spcPct val="150000"/>
                        </a:lnSpc>
                        <a:spcBef>
                          <a:spcPct val="0"/>
                        </a:spcBef>
                        <a:spcAft>
                          <a:spcPct val="0"/>
                        </a:spcAft>
                        <a:buClrTx/>
                        <a:buSzTx/>
                        <a:buFont typeface="Arial" pitchFamily="34" charset="0"/>
                        <a:buNone/>
                        <a:tabLst/>
                      </a:pPr>
                      <a:r>
                        <a:rPr kumimoji="0" lang="ar-SA" sz="2800" b="1" i="0" u="none" strike="noStrike" cap="none" normalizeH="0" baseline="0" dirty="0" smtClean="0">
                          <a:ln>
                            <a:noFill/>
                          </a:ln>
                          <a:solidFill>
                            <a:srgbClr val="000000"/>
                          </a:solidFill>
                          <a:effectLst/>
                          <a:latin typeface="Calibri" pitchFamily="34" charset="0"/>
                          <a:cs typeface="Arial" pitchFamily="34" charset="0"/>
                        </a:rPr>
                        <a:t>تبويب الأخطاء المحاسبية  </a:t>
                      </a:r>
                      <a:endParaRPr kumimoji="0" lang="en-GB" sz="2800" b="1" i="0" u="none" strike="noStrike" cap="none" normalizeH="0" baseline="0" dirty="0" smtClean="0">
                        <a:ln>
                          <a:noFill/>
                        </a:ln>
                        <a:solidFill>
                          <a:srgbClr val="00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981454">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n-US" sz="2800" b="1" i="0" u="none" strike="noStrike" cap="none" normalizeH="0" baseline="0" smtClean="0">
                          <a:ln>
                            <a:noFill/>
                          </a:ln>
                          <a:solidFill>
                            <a:srgbClr val="FF0000"/>
                          </a:solidFill>
                          <a:effectLst/>
                          <a:latin typeface="Calibri" pitchFamily="34" charset="0"/>
                          <a:cs typeface="Arial" pitchFamily="34" charset="0"/>
                        </a:rPr>
                        <a:t>Rules</a:t>
                      </a:r>
                      <a:r>
                        <a:rPr kumimoji="0" lang="en-US" sz="2800" b="1" i="0" u="none" strike="noStrike" cap="none" normalizeH="0" baseline="0" smtClean="0">
                          <a:ln>
                            <a:noFill/>
                          </a:ln>
                          <a:solidFill>
                            <a:srgbClr val="FF0000"/>
                          </a:solidFill>
                          <a:effectLst>
                            <a:outerShdw blurRad="38100" dist="38100" dir="2700000" algn="tl">
                              <a:srgbClr val="000000"/>
                            </a:outerShdw>
                          </a:effectLst>
                          <a:latin typeface="Calibri" pitchFamily="34" charset="0"/>
                          <a:cs typeface="Arial" pitchFamily="34" charset="0"/>
                        </a:rPr>
                        <a:t> </a:t>
                      </a:r>
                      <a:r>
                        <a:rPr kumimoji="0" lang="en-US" sz="2800" b="1" i="0" u="none" strike="noStrike" cap="none" normalizeH="0" baseline="0" smtClean="0">
                          <a:ln>
                            <a:noFill/>
                          </a:ln>
                          <a:solidFill>
                            <a:srgbClr val="FF0000"/>
                          </a:solidFill>
                          <a:effectLst/>
                          <a:latin typeface="Calibri" pitchFamily="34" charset="0"/>
                          <a:cs typeface="Arial" pitchFamily="34" charset="0"/>
                        </a:rPr>
                        <a:t>of</a:t>
                      </a:r>
                      <a:r>
                        <a:rPr kumimoji="0" lang="en-US" sz="2800" b="1" i="0" u="none" strike="noStrike" cap="none" normalizeH="0" baseline="0" smtClean="0">
                          <a:ln>
                            <a:noFill/>
                          </a:ln>
                          <a:solidFill>
                            <a:srgbClr val="FF0000"/>
                          </a:solidFill>
                          <a:effectLst>
                            <a:outerShdw blurRad="38100" dist="38100" dir="2700000" algn="tl">
                              <a:srgbClr val="000000"/>
                            </a:outerShdw>
                          </a:effectLst>
                          <a:latin typeface="Calibri" pitchFamily="34" charset="0"/>
                          <a:cs typeface="Arial" pitchFamily="34" charset="0"/>
                        </a:rPr>
                        <a:t> </a:t>
                      </a:r>
                      <a:r>
                        <a:rPr kumimoji="0" lang="en-US" sz="2800" b="1" i="0" u="none" strike="noStrike" cap="none" normalizeH="0" baseline="0" smtClean="0">
                          <a:ln>
                            <a:noFill/>
                          </a:ln>
                          <a:solidFill>
                            <a:srgbClr val="FF0000"/>
                          </a:solidFill>
                          <a:effectLst/>
                          <a:latin typeface="Calibri" pitchFamily="34" charset="0"/>
                          <a:cs typeface="Arial" pitchFamily="34" charset="0"/>
                        </a:rPr>
                        <a:t>Accounting Errors Correction</a:t>
                      </a:r>
                      <a:endParaRPr kumimoji="0" lang="en-GB" sz="2800" b="0"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tab pos="776288" algn="l"/>
                        </a:tabLst>
                      </a:pPr>
                      <a:r>
                        <a:rPr kumimoji="0" lang="ar-SA" sz="2800" b="1" i="0" u="none" strike="noStrike" cap="none" normalizeH="0" baseline="0" dirty="0" smtClean="0">
                          <a:ln>
                            <a:noFill/>
                          </a:ln>
                          <a:solidFill>
                            <a:srgbClr val="000000"/>
                          </a:solidFill>
                          <a:effectLst/>
                          <a:latin typeface="Calibri" pitchFamily="34" charset="0"/>
                          <a:cs typeface="Arial" pitchFamily="34" charset="0"/>
                        </a:rPr>
                        <a:t>قواعد تصحيح الأخطاء المحاسبية</a:t>
                      </a:r>
                      <a:endParaRPr kumimoji="0" lang="en-GB" sz="2800" b="1" i="0" u="none" strike="noStrike" cap="none" normalizeH="0" baseline="0" dirty="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bl>
          </a:graphicData>
        </a:graphic>
      </p:graphicFrame>
      <p:sp>
        <p:nvSpPr>
          <p:cNvPr id="7" name="Slide Number Placeholder 3"/>
          <p:cNvSpPr txBox="1">
            <a:spLocks/>
          </p:cNvSpPr>
          <p:nvPr/>
        </p:nvSpPr>
        <p:spPr bwMode="auto">
          <a:xfrm>
            <a:off x="4609147" y="6381328"/>
            <a:ext cx="445477" cy="365125"/>
          </a:xfrm>
          <a:prstGeom prst="rect">
            <a:avLst/>
          </a:prstGeom>
          <a:noFill/>
          <a:ln>
            <a:miter lim="800000"/>
            <a:headEnd/>
            <a:tailEnd/>
          </a:ln>
        </p:spPr>
        <p:txBody>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317</a:t>
            </a:fld>
            <a:endParaRPr lang="en-US" dirty="0">
              <a:solidFill>
                <a:prstClr val="white"/>
              </a:solidFill>
              <a:cs typeface="Arial" pitchFamily="34" charset="0"/>
            </a:endParaRPr>
          </a:p>
        </p:txBody>
      </p:sp>
    </p:spTree>
    <p:extLst>
      <p:ext uri="{BB962C8B-B14F-4D97-AF65-F5344CB8AC3E}">
        <p14:creationId xmlns="" xmlns:p14="http://schemas.microsoft.com/office/powerpoint/2010/main" val="271501551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844062" y="2133600"/>
            <a:ext cx="1947156"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 xmlns:p14="http://schemas.microsoft.com/office/powerpoint/2010/main" val="156777995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TotalTime>
  <Words>17770</Words>
  <Application>Microsoft Office PowerPoint</Application>
  <PresentationFormat>عرض على الشاشة (3:4)‏</PresentationFormat>
  <Paragraphs>4583</Paragraphs>
  <Slides>318</Slides>
  <Notes>19</Notes>
  <HiddenSlides>0</HiddenSlides>
  <MMClips>0</MMClips>
  <ScaleCrop>false</ScaleCrop>
  <HeadingPairs>
    <vt:vector size="4" baseType="variant">
      <vt:variant>
        <vt:lpstr>سمة</vt:lpstr>
      </vt:variant>
      <vt:variant>
        <vt:i4>2</vt:i4>
      </vt:variant>
      <vt:variant>
        <vt:lpstr>عناوين الشرائح</vt:lpstr>
      </vt:variant>
      <vt:variant>
        <vt:i4>318</vt:i4>
      </vt:variant>
    </vt:vector>
  </HeadingPairs>
  <TitlesOfParts>
    <vt:vector size="320" baseType="lpstr">
      <vt:lpstr>Office Theme</vt:lpstr>
      <vt:lpstr>1_Office Theme</vt:lpstr>
      <vt:lpstr>الشريحة 1</vt:lpstr>
      <vt:lpstr>الشريحة 2</vt:lpstr>
      <vt:lpstr>وصف المقرر</vt:lpstr>
      <vt:lpstr>المحتوى العلمي للمقرر</vt:lpstr>
      <vt:lpstr>المحتوى العلمي للمقرر</vt:lpstr>
      <vt:lpstr>المحتوى العلمي للمقرر</vt:lpstr>
      <vt:lpstr>المحتوى العلمي للمقرر</vt:lpstr>
      <vt:lpstr>المحتوى العلمي للمقرر</vt:lpstr>
      <vt:lpstr>المحتوى العلمي للمقرر</vt:lpstr>
      <vt:lpstr>نتائج التعلم الأساسية لطلبة المقرر</vt:lpstr>
      <vt:lpstr>المرجع الأساسي للمقرر</vt:lpstr>
      <vt:lpstr>المراجع المساعدة</vt:lpstr>
      <vt:lpstr>توزيع الدرجات : </vt:lpstr>
      <vt:lpstr>الساعات المكتبية وجوال المقرر والبريد الإلكتروني: </vt:lpstr>
      <vt:lpstr>مع تمنياتي للجميع بالنجاح والتوفيق</vt:lpstr>
      <vt:lpstr>الشريحة 16</vt:lpstr>
      <vt:lpstr>أولاً: المدخل لعلم المحاسبة  النقاط الرئيسية</vt:lpstr>
      <vt:lpstr>مقدمة</vt:lpstr>
      <vt:lpstr>الشريحة 19</vt:lpstr>
      <vt:lpstr>الشريحة 20</vt:lpstr>
      <vt:lpstr>المحاسبة كنظام للمعلومات</vt:lpstr>
      <vt:lpstr>خصائص المعلومات المحاسبية</vt:lpstr>
      <vt:lpstr>تابع خصائص المعلومات المحاسبية</vt:lpstr>
      <vt:lpstr>تابع خصائص المعلومات المحاسبية</vt:lpstr>
      <vt:lpstr>تابع خصائص المعلومات المحاسبية</vt:lpstr>
      <vt:lpstr>تابع خصائص المعلومات المحاسبية</vt:lpstr>
      <vt:lpstr> فروع المحاسبة  </vt:lpstr>
      <vt:lpstr>الفئات المستفيدة من المعلومات المحاسبية </vt:lpstr>
      <vt:lpstr>  تعريف المحاسبة المالية  </vt:lpstr>
      <vt:lpstr> </vt:lpstr>
      <vt:lpstr>الشريحة 31</vt:lpstr>
      <vt:lpstr>تابع وظائف المحاسبة المالية</vt:lpstr>
      <vt:lpstr>المبادئ المحاسبية المتعارف عليها (GAAP)</vt:lpstr>
      <vt:lpstr>أهم المصطلحات المحاسبية باللغة الإنجليزية</vt:lpstr>
      <vt:lpstr>على الطلاب مذاكرة الفصل الأول بالكتاب بعنوان (المحاسبة: المفهوم والمبادئ)، ص ص 3 – 20، وحل الحالة التطبيقية  رقم (1/1) ص ص 21 – 22، والأسئلة أرقام ( 16، 17، 18) ص ص 23 – 25.</vt:lpstr>
      <vt:lpstr>الشريحة 36</vt:lpstr>
      <vt:lpstr>ثانياً: تحليل العمليات المالية</vt:lpstr>
      <vt:lpstr>مفهوم معادلة الميزانية  </vt:lpstr>
      <vt:lpstr>تحليل أثر العمليات المالية للمنشأة على معادلة الميزانية (الميزانية)</vt:lpstr>
      <vt:lpstr>العملية الأولى: إيداع مبلغ 500 ألف ريال في حساب المنشأة التجارية ببنك الرياض كرأس مال للمنشأة.</vt:lpstr>
      <vt:lpstr> العملية الثانية: اقترضت منشأة فاضل مبلغ 200 ألف ريال من بنك الرياض لاستكمال مستلزمات بدء النشاط أودعها حساب المنشأة بالبنك</vt:lpstr>
      <vt:lpstr>يمكن إعداد ميزانية منشأة فاضل التجارية (جوالات 2020) بعد العملية السابقة كما يلي:</vt:lpstr>
      <vt:lpstr>الشريحة 43</vt:lpstr>
      <vt:lpstr>الشريحة 44</vt:lpstr>
      <vt:lpstr>الشريحة 45</vt:lpstr>
      <vt:lpstr>الشريحة 46</vt:lpstr>
      <vt:lpstr>الشريحة 47</vt:lpstr>
      <vt:lpstr>الشريحة 48</vt:lpstr>
      <vt:lpstr>الشريحة 49</vt:lpstr>
      <vt:lpstr>الشريحة 50</vt:lpstr>
      <vt:lpstr>الشريحة 51</vt:lpstr>
      <vt:lpstr>الشريحة 52</vt:lpstr>
      <vt:lpstr>الشريحة 53</vt:lpstr>
      <vt:lpstr>الشريحة 54</vt:lpstr>
      <vt:lpstr>الشريحة 55</vt:lpstr>
      <vt:lpstr>الشريحة 56</vt:lpstr>
      <vt:lpstr>الشريحة 57</vt:lpstr>
      <vt:lpstr>الشريحة 58</vt:lpstr>
      <vt:lpstr>الشريحة 59</vt:lpstr>
      <vt:lpstr>الشريحة 60</vt:lpstr>
      <vt:lpstr>الشريحة 61</vt:lpstr>
      <vt:lpstr>الشريحة 62</vt:lpstr>
      <vt:lpstr>مفهوم الحسابات وأنواعها</vt:lpstr>
      <vt:lpstr>     Account مفهوم الحساب      </vt:lpstr>
      <vt:lpstr>الشريحة 65</vt:lpstr>
      <vt:lpstr>تابع الحسابات وأنواعها</vt:lpstr>
      <vt:lpstr>تابع الحسابات وأنواعها</vt:lpstr>
      <vt:lpstr>مثال لحساب البنك</vt:lpstr>
      <vt:lpstr>تابع الحسابات وأنواعها</vt:lpstr>
      <vt:lpstr>الشريحة 70</vt:lpstr>
      <vt:lpstr>بالتطبيق على مثال منشأة فاضل جوالات (2020)</vt:lpstr>
      <vt:lpstr>يمكن تصوير حساب البنك كما يلي:</vt:lpstr>
      <vt:lpstr>الشريحة 73</vt:lpstr>
      <vt:lpstr>الشريحة 74</vt:lpstr>
      <vt:lpstr>الشريحة 75</vt:lpstr>
      <vt:lpstr>الشريحة 76</vt:lpstr>
      <vt:lpstr>الشريحة 77</vt:lpstr>
      <vt:lpstr>خلاصة</vt:lpstr>
      <vt:lpstr>ويمكن إعداد ميزانية منشأة فاضل التجارية من خلال الحسابات السابقة وباستخدام الفروق كما يلي: </vt:lpstr>
      <vt:lpstr>قاعدة القيد المزدوج    Double Entry Rule</vt:lpstr>
      <vt:lpstr>تحليل العمليات المالية إلى أطرافها المدينة والدائنة</vt:lpstr>
      <vt:lpstr>العملية الأولى: إيداع مبلغ 500 ألف ريال في حساب المنشأة التجارية ببنك الرياض كرأس مال للمنشأة</vt:lpstr>
      <vt:lpstr>الشريحة 83</vt:lpstr>
      <vt:lpstr>الشريحة 84</vt:lpstr>
      <vt:lpstr>الشريحة 85</vt:lpstr>
      <vt:lpstr>الشريحة 86</vt:lpstr>
      <vt:lpstr>الشريحة 87</vt:lpstr>
      <vt:lpstr>الشريحة 88</vt:lpstr>
      <vt:lpstr>الشريحة 89</vt:lpstr>
      <vt:lpstr>الشريحة 90</vt:lpstr>
      <vt:lpstr>الشريحة 91</vt:lpstr>
      <vt:lpstr>الشريحة 92</vt:lpstr>
      <vt:lpstr>المطلوب للمحاضرة القادمة</vt:lpstr>
      <vt:lpstr>الشريحة 94</vt:lpstr>
      <vt:lpstr>  </vt:lpstr>
      <vt:lpstr>ويلخص الشكل التالي مراحل الدورة المحاسبية:</vt:lpstr>
      <vt:lpstr> أولاً: التسجيل في دفتر اليومية العامة   </vt:lpstr>
      <vt:lpstr>ملاحظة: لابد من وجود مستند مؤيد لأي عملية مالية تسجل في   دفتر اليومية.</vt:lpstr>
      <vt:lpstr>أنواع المستندات</vt:lpstr>
      <vt:lpstr>شروط التسجيل في دفتر اليومية</vt:lpstr>
      <vt:lpstr>الشريحة 101</vt:lpstr>
      <vt:lpstr>فوائد استخدام دفتر اليومية </vt:lpstr>
      <vt:lpstr>الشريحة 103</vt:lpstr>
      <vt:lpstr>  العملية الثانية: في 1/3 اقترضت منشأة فاضل مبلغ 200 ألف ريال من بنك الرياض لاستكمال مستلزمات بدء النشاط وتم إيداعها حساب المنشأة بالبنك </vt:lpstr>
      <vt:lpstr>العملية الثالثة: في 1/5اشترت منشأة فاضل مبنى بمبلغ 250 ألف ريال ليكون مقراً للنشاط، وقد تم سداد القيمة لصاحب المبنى بشيك مسحوب على حساب المنشأة ببنك الرياض</vt:lpstr>
      <vt:lpstr>     العملية الرابعة: في 1/9اشترت منشأة فاضل أجهزة تكييف وحاسب آلي من محلات الهدى بمبلغ 50 ألف ريال وتم السداد بشيك  </vt:lpstr>
      <vt:lpstr>   العملية الخامسة: في 1/12سحبت منشأة فاضل مبلغ 100 ألف ريال من حساب المنشأة بالبنك وأودعته صندوق المنشأة لمواجهة احتياجات المنشأة من النقدية  </vt:lpstr>
      <vt:lpstr>   العملية السادسة: في 1/15 قامت منشأة فاضل بشراء أثاث وتجهيزات للمنشأة من شركة الأمل بمبلغ 70 ألف ريال دفعت منها مبلغ 40 ألف ريال نقداً والباقي على الحساب (بالأجل)   </vt:lpstr>
      <vt:lpstr>    العملية السابعة: في 1/18 قامت منشأة فاضل بشراء بضاعة من شركة الهلال بمبلغ 200 ألف ريال وسددت قيمتها بشيك  </vt:lpstr>
      <vt:lpstr>العملية الثامنة: في 1/20 باعت منشأة فاضل بضاعة بمبلغ 70 ألف ريال نقداً، علماً بأن تكلفة هذه البضاعة 50 ألف ريال</vt:lpstr>
      <vt:lpstr>    العملية التاسعة: في 1/22باعت منشأة فاضل بضاعة لشركة النصر بمبلغ 40 ألف ريال على الحساب، علماً بأن تكلفة هذه البضاعة تبلغ 50 ألف ريال  </vt:lpstr>
      <vt:lpstr>    العملية العاشرة: في 1/25سددت منشأة فاضل مبلغ 10000 ريال من المبلغ المستحق عليها لشركة الأمل بشيك مسحوب على بنك الرياض  </vt:lpstr>
      <vt:lpstr>العملية الحادية عشر: في 1/29سددت شركة النصر مبلغ 20000 ريال من المبلغ المستحق عليها للمنشأة نقداً</vt:lpstr>
      <vt:lpstr>أهم المصطلحات المحاسبية باللغة الإنجليزية</vt:lpstr>
      <vt:lpstr>المطلوب من الطلاب حتى هذه المرحلة</vt:lpstr>
      <vt:lpstr>الشريحة 116</vt:lpstr>
      <vt:lpstr>  </vt:lpstr>
      <vt:lpstr> ثانياً:الترحيل إلى دفتر الأستاذ</vt:lpstr>
      <vt:lpstr>المقصود بالترحيل إلى دفتر الأستاذ</vt:lpstr>
      <vt:lpstr>شكل الحساب في دفتر الأستاذ</vt:lpstr>
      <vt:lpstr>الترصيد  Balancing</vt:lpstr>
      <vt:lpstr>الشريحة 122</vt:lpstr>
      <vt:lpstr> </vt:lpstr>
      <vt:lpstr>   </vt:lpstr>
      <vt:lpstr>  </vt:lpstr>
      <vt:lpstr>لاحظ أن:</vt:lpstr>
      <vt:lpstr>  بالتطبيق على مثال منشأة فاضل جوالات (2020) يمكن تصوير الحسابات في دفتر الأستاذ وذلك كما يلي: </vt:lpstr>
      <vt:lpstr>كما يمكن تصوير حساب رأس المال كما يلي:</vt:lpstr>
      <vt:lpstr>الشريحة 129</vt:lpstr>
      <vt:lpstr>الشريحة 130</vt:lpstr>
      <vt:lpstr>الشريحة 131</vt:lpstr>
      <vt:lpstr>الشريحة 132</vt:lpstr>
      <vt:lpstr>الشريحة 133</vt:lpstr>
      <vt:lpstr>الشريحة 134</vt:lpstr>
      <vt:lpstr>الشريحة 135</vt:lpstr>
      <vt:lpstr>الشريحة 136</vt:lpstr>
      <vt:lpstr>الحساب ذو الرصيد المتحرك</vt:lpstr>
      <vt:lpstr>حـ/ البنك</vt:lpstr>
      <vt:lpstr>المطلوب من الطلاب حتى هذه المرحلة</vt:lpstr>
      <vt:lpstr>الشريحة 140</vt:lpstr>
      <vt:lpstr>  </vt:lpstr>
      <vt:lpstr>ثالثاً: إعداد ميزان المراجعة</vt:lpstr>
      <vt:lpstr>كيفية إعداد ميزان المراجعة</vt:lpstr>
      <vt:lpstr>لا يعد توازن ميزان المراجعة دليلاً على صحة جميع العمليات المسجلة بالدفاتر حيث قد تحدث بعض الأخطاء التي لا تؤثر على توازن ميزان المراجعة مثل:</vt:lpstr>
      <vt:lpstr>الشريحة 145</vt:lpstr>
      <vt:lpstr>بالتطبيق على مثال منشأة فاضل جوالات (2020) يمكن إعداد ميزان المراجعة بالمجاميع وبالأرصدة  في 1/30 وذلك كما يلي:</vt:lpstr>
      <vt:lpstr>أهم المصطلحات المحاسبية باللغة الإنجليزية</vt:lpstr>
      <vt:lpstr>المطلوب من الطلاب حتى هذه المرحلة</vt:lpstr>
      <vt:lpstr>الشريحة 149</vt:lpstr>
      <vt:lpstr>  </vt:lpstr>
      <vt:lpstr>رابعاً: إعداد القوائم المالية</vt:lpstr>
      <vt:lpstr>الشريحة 152</vt:lpstr>
      <vt:lpstr>سوف يتم التركيز في المقرر الحالي على قائمتي الدخل والمركز المالي فقط</vt:lpstr>
      <vt:lpstr>العناصر الرئيسية لقائمة الدخل</vt:lpstr>
      <vt:lpstr>الشريحة 155</vt:lpstr>
      <vt:lpstr> Financial Position Statement  ثانياً: قائمة المركز المالي  Balance Sheetأو الميزانية العمومية  </vt:lpstr>
      <vt:lpstr>العناصر الرئيسية لقائمة المركز المالي</vt:lpstr>
      <vt:lpstr>تابع العناصر الرئيسية لقائمة المركز المالي</vt:lpstr>
      <vt:lpstr>تابع العناصر الرئيسية لقائمة المركز المالي</vt:lpstr>
      <vt:lpstr>تابع العناصر الرئيسية لقائمة المركز المالي</vt:lpstr>
      <vt:lpstr>الشريحة 161</vt:lpstr>
      <vt:lpstr>الشريحة 162</vt:lpstr>
      <vt:lpstr>الشريحة 163</vt:lpstr>
      <vt:lpstr>رابعاً: تسجيل العمليات التمويلية والرأسمالية (أ)ً: العمليات التمويلية (التمويل عن طريق القروض (Loans</vt:lpstr>
      <vt:lpstr>عند سداد تكلفة تمويل القرض ( بفرض أنها تبلغ 8000 ريال وتم خصمها من الحساب الجاري للمنشأة بالبنك)</vt:lpstr>
      <vt:lpstr>عند سداد قيمة القسط الأول من القرض (وبفرض أن قيمة القسط بلغت 20000 ريال وتم خصمها من الحساب الجاري للمنشأة بالبنك)</vt:lpstr>
      <vt:lpstr>(ب): العمليات الرأسمالية (عمليات رأس المال (Capital</vt:lpstr>
      <vt:lpstr>             </vt:lpstr>
      <vt:lpstr>الشريحة 169</vt:lpstr>
      <vt:lpstr>3- تخفيض رأس المال خلال حياة المنشأة</vt:lpstr>
      <vt:lpstr> Withdrawalsالمسحوبات  </vt:lpstr>
      <vt:lpstr>مثال: سدد فاضل إيجار منزله البالغ 25000 ريال بسحب 10000 ريال من الصندوق والباقي بشيك من حساب المنشأة في البنك.</vt:lpstr>
      <vt:lpstr>ب- مسحوبات البضاعة</vt:lpstr>
      <vt:lpstr>  مثال: سحب فاضل جوال من منشأة فاضل (جوالات 2020) لاستخدامه الشخصي، وتم تقييمه بسعر التكلفة بمبلغ 3000 ريال.  </vt:lpstr>
      <vt:lpstr>الشريحة 175</vt:lpstr>
      <vt:lpstr>في نهاية الفترة المحاسبية يتم تخفيض رأس مال صاحب المنشأة بقيمة المسحوبات التي سحبها خلال الفترة (بافتراض أن المسحوبات خلال الفترة بلغت 6000 ريال)</vt:lpstr>
      <vt:lpstr> أهم المصطلحات المحاسبية باللغة الإنجليزية </vt:lpstr>
      <vt:lpstr> موضوع المحاضرة القادمة: تحليل وتسجيل عمليات البضاعة في المنشآت التجارية </vt:lpstr>
      <vt:lpstr>الشريحة 179</vt:lpstr>
      <vt:lpstr>خامساً: تحليل وتسجيل عمليات البضاعة في المنشآت التجارية  (المحاسبة عن عمليات البضاعة)</vt:lpstr>
      <vt:lpstr>الشريحة 181</vt:lpstr>
      <vt:lpstr>Purchases Returnsمردودات المشتريات  </vt:lpstr>
      <vt:lpstr>الشريحة 183</vt:lpstr>
      <vt:lpstr>Purchases Allowancesمسموحات المشتريات  </vt:lpstr>
      <vt:lpstr>الشريحة 185</vt:lpstr>
      <vt:lpstr>مما سبق يتضح أن:</vt:lpstr>
      <vt:lpstr> ملاحظة: لا يظهر الخصم التجاري بالدفاتر، وإنما تسجل عملية الشراء بالصافي، أي بالقيمة التي تحملتها المنشأة فعلاً تطبيقاً لمبدأ التكلفة التاريخية.</vt:lpstr>
      <vt:lpstr>Cash Discountب- الخصم النقدي:  </vt:lpstr>
      <vt:lpstr>الشريحة 189</vt:lpstr>
      <vt:lpstr>لاحظ أن منشأة فاضل استفادت بقيمة الخصم النقدي حيث سددت خلال المهلة المسموح بها</vt:lpstr>
      <vt:lpstr>ملاحظة: قد تذكر شروط الخصم النقدي – والتي تعرف أيضاً بشروط الائتمان - في المثال السابق على الصورة التالية:</vt:lpstr>
      <vt:lpstr>Freight in Expensesمصروفات نقل المشتريات  </vt:lpstr>
      <vt:lpstr>Net Purchasesتحديد قيمة صافي المشتريات  </vt:lpstr>
      <vt:lpstr>Cost of Goods Sold  حساب تكلفة البضاعة المباعة (تكلفة المبيعات)</vt:lpstr>
      <vt:lpstr> أهم المصطلحات المحاسبية باللغة الإنجليزية </vt:lpstr>
      <vt:lpstr>  المطلوب من الطلاب حتى هذه المرحلة:  </vt:lpstr>
      <vt:lpstr>  المطلوب من الطلاب حتى هذه المرحلة:  </vt:lpstr>
      <vt:lpstr>الشريحة 198</vt:lpstr>
      <vt:lpstr>Salesثانياً: المبيعات    المبيعات هي المصدر الرئيسي لإيرادات المنشأة التجارية، ويعد حساب المبيعات من حسابات الإيرادات لذا فإن طبيعته دائنة </vt:lpstr>
      <vt:lpstr>Sales Returnsمردودات المبيعات  </vt:lpstr>
      <vt:lpstr>الشريحة 201</vt:lpstr>
      <vt:lpstr>Sales Allowancesمسموحات المبيعات  </vt:lpstr>
      <vt:lpstr>الشريحة 203</vt:lpstr>
      <vt:lpstr>Sales Discountخصم المبيعات  </vt:lpstr>
      <vt:lpstr>مثال: باعت منشأة فاضل التجارية بضاعة بسعر الكتالوج بمبلغ 50000 ريال لمنشاة النجاح بخصم تجاري 5% وحصلت القيمة نقداً.</vt:lpstr>
      <vt:lpstr>Cash Discountب- الخصم النقدي  </vt:lpstr>
      <vt:lpstr>مثال: باعت منشأة فاضل التجارية بضاعة لمنشأة الإيمان بمبلغ 40000 ريال في 1431/1/1هـ  بشروط 50/10/5 وقد سددت منشأة الإيمان المستحق عليها في 1431/1/9هـ </vt:lpstr>
      <vt:lpstr>Net Salesتحديد قيمة صافي المبيعات  </vt:lpstr>
      <vt:lpstr> أهم المصطلحات المحاسبية باللغة الإنجليزية </vt:lpstr>
      <vt:lpstr>  المطلوب من الطلاب حتى هذه المرحلة:  </vt:lpstr>
      <vt:lpstr> المطلوب من الطلاب حتى هذه المرحلة: </vt:lpstr>
      <vt:lpstr>  تابع خامساً: تحليل وتسجيل عمليات البضاعة في المنشآت التجارية (المبيعات)  حل الحالة التطبيقية رقم (2/6) ص 177 بالكتاب المقرر.  </vt:lpstr>
      <vt:lpstr>المطلوب الأول: إجراء قيود اليومية اللازمة لإثبات العمليات في دفتر يومية منشأة                         المطلق. العملية رقم (1) في 8/3 تم بيع أثاث ومفروشات بمبلغ 30000 ريال لشركة الزهراني بخصم تجاري 10% وتم تحصيل المبلغ المستحق نقدا.</vt:lpstr>
      <vt:lpstr> العملية رقم (2) في 8/5 تم بيع أثاث بمبلغ 40000 ريال لمحلات العريس بشروط 40/10/4 </vt:lpstr>
      <vt:lpstr>الشريحة 215</vt:lpstr>
      <vt:lpstr>الشريحة 216</vt:lpstr>
      <vt:lpstr> العملية رقم (6) في 8/12 تم تحصيل المبلغ المستحق على محلات العريس بشيك.</vt:lpstr>
      <vt:lpstr>الشريحة 218</vt:lpstr>
      <vt:lpstr>الشريحة 219</vt:lpstr>
      <vt:lpstr>الشريحة 220</vt:lpstr>
      <vt:lpstr> العملية رقم (13) في 8/27 تم سداد مصاريف شحن البضاعة المصدرة وقدرها 7000 ريال بشيك.</vt:lpstr>
      <vt:lpstr>سوف يتم تصوير حسابي المبيعات ومردودات المبيعات على سبيل المثال ثم يتم توضيح أرصدة بقية الحسابات لحل المطلوبين الثالث والرابع وذلك كما يلي:.</vt:lpstr>
      <vt:lpstr>تابع تصوير الحسابات في دفتر الأستاذ:</vt:lpstr>
      <vt:lpstr> قائمة بأرصدة الحسابات في دفتر الأستاذ العام</vt:lpstr>
      <vt:lpstr>المطلوب الثالث: تحديد صافي المبيعات  </vt:lpstr>
      <vt:lpstr>الشريحة 226</vt:lpstr>
      <vt:lpstr>Negotiable Instrumentsسادساً: الأوراق التجارية </vt:lpstr>
      <vt:lpstr> مزايا استخدام الأوراق التجارية </vt:lpstr>
      <vt:lpstr>أنواع الأوراق التجارية</vt:lpstr>
      <vt:lpstr>Bill of Exchangeأ- الكمبيالة  </vt:lpstr>
      <vt:lpstr>الشريحة 231</vt:lpstr>
      <vt:lpstr>شكل الكمبيالة</vt:lpstr>
      <vt:lpstr>  Promissory Noteالسند الإذني  </vt:lpstr>
      <vt:lpstr>الشريحة 234</vt:lpstr>
      <vt:lpstr>شكل السند الإذني</vt:lpstr>
      <vt:lpstr>أهم الفروق بين الكمبيالة والسند الإذني</vt:lpstr>
      <vt:lpstr>الشريحة 237</vt:lpstr>
      <vt:lpstr>Notes Receivablesأولاً: أوراق القبض  </vt:lpstr>
      <vt:lpstr>في هذه الحالة تكون القيود في دفاتر منشأة الهدى كما يلي:</vt:lpstr>
      <vt:lpstr>في حالة سحب الكمبيالة في نفس تاريخ البيع الآجل، يجرى قيد واحد كما يلي:</vt:lpstr>
      <vt:lpstr>احتمالات التصرف في أوراق القبض</vt:lpstr>
      <vt:lpstr> 1- الاحتفاظ بالورقة حتى تاريخ الاستحقاق  </vt:lpstr>
      <vt:lpstr>2- التحصيل بواسطة البنك</vt:lpstr>
      <vt:lpstr>ب- عند وصول إشعار إضافة من البنك بتحصيل الورقة في تاريخ الاستحقاق، وبفرض أن مصاريف التحصيل بلغت 50 ريال:</vt:lpstr>
      <vt:lpstr> 3- خصم أو قطع الورقة لدى أحد البنوك </vt:lpstr>
      <vt:lpstr>الشريحة 246</vt:lpstr>
      <vt:lpstr>في هذه الحالة تكون القيود المحاسبية كما يلي:</vt:lpstr>
      <vt:lpstr>4- تظهير أو تحويل الورقة للغير</vt:lpstr>
      <vt:lpstr>افترض أن المنشأة قامت بتظهير كمبيالة محلات الأمل لصالح محلات التوفيق في 2/1 سداداً لدين مستحق عليها</vt:lpstr>
      <vt:lpstr>حالة طلب المدين سداد قيمة الورقة مبكراً</vt:lpstr>
      <vt:lpstr>قيمة الخصم المسموح به =  50000  ×  5%  =  2500 ريال</vt:lpstr>
      <vt:lpstr>حالة امتناع المدين عن سداد قيمة الورقة في تاريخ الاستحقاق</vt:lpstr>
      <vt:lpstr>المعالجة المحاسبية لإثبات امتناع المدين عن السداد</vt:lpstr>
      <vt:lpstr>1- حالة الاحتفاظ بالورقة حتى تاريخ التحصيل</vt:lpstr>
      <vt:lpstr>2- حالة التحصيل بواسطة البنك </vt:lpstr>
      <vt:lpstr>3- خصم أو قطع الورقة لدى أحد البنوك</vt:lpstr>
      <vt:lpstr>4- حالة تظهير أو تحويل الورقة للغير</vt:lpstr>
      <vt:lpstr>تجديد أوراق القبض</vt:lpstr>
      <vt:lpstr>تم الاتفاق في 4/1 مع محلات الأمل على تأجيل سداد المستحق عليها لمدة شهرين مع احتساب فوائد تجديد قدرها 9% من قيمة الورقة، وسحب كمبيالة جديدة بإجمالي المبلغ المستحق</vt:lpstr>
      <vt:lpstr>في حالة الاتفاق مع محلات الأمل على سداد جزء من قيمة الورقة، وسحب ورقة جديدة بالباقي، في هذه الحالة تحتسب فوائد التجديد على الجزء المتبقي فقط.</vt:lpstr>
      <vt:lpstr>فوائد التجديد = 25000 × 9% × (2 ÷ 12) = 375 ريال قيمة الكمبيالة الجديدة = 25000 + 375 = 25375 ريال</vt:lpstr>
      <vt:lpstr>Notes Payable   أوراق الدفع  </vt:lpstr>
      <vt:lpstr> </vt:lpstr>
      <vt:lpstr>في حالة امتناع المنشاة عن السداد: يعاد إثبات دائنية الدائن مرة أخرى ورجوعه على المنشأة بالمصروفات القضائية والتي بلغت فرضاً 300 ريال</vt:lpstr>
      <vt:lpstr>تجديد أوراق الدفع</vt:lpstr>
      <vt:lpstr>في هذه الحالة تكون القيود كما يلي:</vt:lpstr>
      <vt:lpstr> أهم المصطلحات المحاسبية باللغة الإنجليزية </vt:lpstr>
      <vt:lpstr> المطلوب من الطلاب حتى هذه المرحلة: </vt:lpstr>
      <vt:lpstr>المطلوب من الطلاب حتى هذه المرحلة:</vt:lpstr>
      <vt:lpstr>  المطلوب من الطلاب حتى هذه المرحلة:  </vt:lpstr>
      <vt:lpstr>الشريحة 271</vt:lpstr>
      <vt:lpstr> سابعاً: إعداد الحسابات الختامية والقوائم المالية في المنشآت التجارية </vt:lpstr>
      <vt:lpstr>Closing Entriesإقفال الحسابات  </vt:lpstr>
      <vt:lpstr>إقفال الحسابات</vt:lpstr>
      <vt:lpstr>Income Statementقائمة الدخل  </vt:lpstr>
      <vt:lpstr>الشريحة 276</vt:lpstr>
      <vt:lpstr>الشريحة 277</vt:lpstr>
      <vt:lpstr>الشريحة 278</vt:lpstr>
      <vt:lpstr>تابع ملاحظات عامة على حساب ملخص الدخل</vt:lpstr>
      <vt:lpstr>الشريحة 280</vt:lpstr>
      <vt:lpstr>الشريحة 281</vt:lpstr>
      <vt:lpstr> أهم المصطلحات المحاسبية باللغة الإنجليزية </vt:lpstr>
      <vt:lpstr>  المطلوب من الطلاب حتى هذه المرحلة:  </vt:lpstr>
      <vt:lpstr> المطلوب من الطلاب حتى هذه المرحلة: </vt:lpstr>
      <vt:lpstr>الشريحة 285</vt:lpstr>
      <vt:lpstr>ثامناً: السجلات المساعدة  Subsidiaries</vt:lpstr>
      <vt:lpstr>مبررات استخدام السجلات المساعدة </vt:lpstr>
      <vt:lpstr>الإجراءات المحاسبية في ظل استخدام السجلات المساعدة</vt:lpstr>
      <vt:lpstr>تابع الإجراءات المحاسبية في ظل استخدام السجلات المساعدة</vt:lpstr>
      <vt:lpstr>الدورة المحاسبية في ظل استخدام السجلات المساعدة</vt:lpstr>
      <vt:lpstr>أنواع اليوميات المساعدة</vt:lpstr>
      <vt:lpstr>دفتر يومية المبيعات الآجلة  Credit Sales Journal</vt:lpstr>
      <vt:lpstr>تابع دفتر يومية المبيعات الآجلة</vt:lpstr>
      <vt:lpstr>شكل دفتر يومية المبيعات الآجلة</vt:lpstr>
      <vt:lpstr>دفتر يومية مردودات المبيعاتSales Returns  Journal  </vt:lpstr>
      <vt:lpstr>دفتر يومية المشتريات الآجلة  Credit Purchases Journal</vt:lpstr>
      <vt:lpstr>تابع دفتر يومية المشتريات الآجلة</vt:lpstr>
      <vt:lpstr>شكل دفتر يومية المشتريات الآجلة</vt:lpstr>
      <vt:lpstr> دفتر يومية مردودات المشتريات Purchases Returns Journal   </vt:lpstr>
      <vt:lpstr> أهم المصطلحات المحاسبية باللغة الإنجليزية </vt:lpstr>
      <vt:lpstr> المطلوب من الطلاب حتى هذه المرحلة: </vt:lpstr>
      <vt:lpstr> المطلوب من الطلاب حتى هذه المرحلة: </vt:lpstr>
      <vt:lpstr>الشريحة 303</vt:lpstr>
      <vt:lpstr>  تاسعاً: معالجة الأخطاء المحاسبية    Accounting Errors Adjustment</vt:lpstr>
      <vt:lpstr>تبويب الأخطاء المحاسبية  Accounting Errors Classification</vt:lpstr>
      <vt:lpstr>الوسائل المحاسبية لاكتشاف الأخطاء</vt:lpstr>
      <vt:lpstr>قواعد تصحيح الأخطاء المحاسبية         Rules of Accounting Errors Correction</vt:lpstr>
      <vt:lpstr>طرق تصحيح الأخطاء المحاسبية بدفتر اليومية  (أخطاء الحذف والسهو)</vt:lpstr>
      <vt:lpstr>1- وجد أن هناك فاتورة بيع رقم 3520 صدرت لمحلات الهنا بتاريخ 4-7 بمبلغ 5000 ريال على الحساب ولم تقيد في دفتر يومية المبيعات الآجلة.</vt:lpstr>
      <vt:lpstr> 2- وجد أن الشيك رقم 6753 بمبلغ 6000 ريال صادر من الفوزان بتاريخ 11/12 قد ظهر ضمن كشف الحساب الوارد من البنك إلا أنه لم يثبت في دفاتر المنشأة.       </vt:lpstr>
      <vt:lpstr>3- وجد أن هناك كمبيالة قيمتها 8000 ريال سددت بشيك يوم 30-7 ولم تثبت في دفاتر المنشاة.       </vt:lpstr>
      <vt:lpstr>تابع طرق تصحيح الأخطاء المحاسبية بدفتر اليومية (الطريقة المطولة والمختصرة)</vt:lpstr>
      <vt:lpstr>مثال على تصحيح الأخطاء المحاسبية باستخدام الطريقتين :المطولة والمختصرة</vt:lpstr>
      <vt:lpstr>1- في 5-1 تم شراء سيارة  بمبلغ 124000 ريال سدد ثمنها بشيك، وقام المحاسب بإثبات العملية بجعل حساب المشتريات مديناً وحساب النقدية بالبنك دائناً</vt:lpstr>
      <vt:lpstr> 2- في 21-1 تم شراء أثاث ومفروشات بمبلغ 16500 ريال من محلات العامر بالأجل، وقام المحاسب بإثباتها في الدفاتر بمبلغ 15600 ريال.  </vt:lpstr>
      <vt:lpstr> المطلوب من الطلاب حتى هذه المرحلة: </vt:lpstr>
      <vt:lpstr> أهم المصطلحات المحاسبية باللغة الإنجليزية </vt:lpstr>
      <vt:lpstr>الشريحة 318</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TOSHIBA</dc:creator>
  <cp:lastModifiedBy>win 7</cp:lastModifiedBy>
  <cp:revision>12</cp:revision>
  <dcterms:created xsi:type="dcterms:W3CDTF">2013-09-17T03:07:48Z</dcterms:created>
  <dcterms:modified xsi:type="dcterms:W3CDTF">2013-11-23T20:05:33Z</dcterms:modified>
</cp:coreProperties>
</file>